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256" r:id="rId2"/>
    <p:sldId id="306" r:id="rId3"/>
    <p:sldId id="300" r:id="rId4"/>
    <p:sldId id="301" r:id="rId5"/>
    <p:sldId id="302" r:id="rId6"/>
    <p:sldId id="303" r:id="rId7"/>
    <p:sldId id="304" r:id="rId8"/>
    <p:sldId id="307" r:id="rId9"/>
    <p:sldId id="314" r:id="rId10"/>
    <p:sldId id="315" r:id="rId11"/>
    <p:sldId id="316" r:id="rId12"/>
    <p:sldId id="317" r:id="rId13"/>
    <p:sldId id="319" r:id="rId14"/>
    <p:sldId id="318" r:id="rId15"/>
    <p:sldId id="321" r:id="rId16"/>
    <p:sldId id="329" r:id="rId17"/>
    <p:sldId id="330" r:id="rId18"/>
    <p:sldId id="32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Jackiewicz" userId="d8d7b32e2c99b4a8" providerId="LiveId" clId="{DEABE810-4F57-47A3-84B8-949D029F412F}"/>
    <pc:docChg chg="custSel addSld delSld modSld">
      <pc:chgData name="Marek Jackiewicz" userId="d8d7b32e2c99b4a8" providerId="LiveId" clId="{DEABE810-4F57-47A3-84B8-949D029F412F}" dt="2023-07-13T04:15:37.046" v="61" actId="2696"/>
      <pc:docMkLst>
        <pc:docMk/>
      </pc:docMkLst>
      <pc:sldChg chg="del">
        <pc:chgData name="Marek Jackiewicz" userId="d8d7b32e2c99b4a8" providerId="LiveId" clId="{DEABE810-4F57-47A3-84B8-949D029F412F}" dt="2023-07-13T04:15:22.314" v="58" actId="2696"/>
        <pc:sldMkLst>
          <pc:docMk/>
          <pc:sldMk cId="0" sldId="266"/>
        </pc:sldMkLst>
      </pc:sldChg>
      <pc:sldChg chg="del">
        <pc:chgData name="Marek Jackiewicz" userId="d8d7b32e2c99b4a8" providerId="LiveId" clId="{DEABE810-4F57-47A3-84B8-949D029F412F}" dt="2023-07-13T04:15:24.349" v="59" actId="2696"/>
        <pc:sldMkLst>
          <pc:docMk/>
          <pc:sldMk cId="0" sldId="268"/>
        </pc:sldMkLst>
      </pc:sldChg>
      <pc:sldChg chg="del">
        <pc:chgData name="Marek Jackiewicz" userId="d8d7b32e2c99b4a8" providerId="LiveId" clId="{DEABE810-4F57-47A3-84B8-949D029F412F}" dt="2023-07-13T04:15:25.793" v="60" actId="2696"/>
        <pc:sldMkLst>
          <pc:docMk/>
          <pc:sldMk cId="0" sldId="270"/>
        </pc:sldMkLst>
      </pc:sldChg>
      <pc:sldChg chg="del">
        <pc:chgData name="Marek Jackiewicz" userId="d8d7b32e2c99b4a8" providerId="LiveId" clId="{DEABE810-4F57-47A3-84B8-949D029F412F}" dt="2023-07-13T04:15:37.046" v="61" actId="2696"/>
        <pc:sldMkLst>
          <pc:docMk/>
          <pc:sldMk cId="0" sldId="271"/>
        </pc:sldMkLst>
      </pc:sldChg>
      <pc:sldChg chg="del">
        <pc:chgData name="Marek Jackiewicz" userId="d8d7b32e2c99b4a8" providerId="LiveId" clId="{DEABE810-4F57-47A3-84B8-949D029F412F}" dt="2023-07-13T04:07:55.417" v="1" actId="2696"/>
        <pc:sldMkLst>
          <pc:docMk/>
          <pc:sldMk cId="1230216979" sldId="308"/>
        </pc:sldMkLst>
      </pc:sldChg>
      <pc:sldChg chg="del">
        <pc:chgData name="Marek Jackiewicz" userId="d8d7b32e2c99b4a8" providerId="LiveId" clId="{DEABE810-4F57-47A3-84B8-949D029F412F}" dt="2023-07-13T04:07:54.436" v="0" actId="2696"/>
        <pc:sldMkLst>
          <pc:docMk/>
          <pc:sldMk cId="994807361" sldId="309"/>
        </pc:sldMkLst>
      </pc:sldChg>
      <pc:sldChg chg="del">
        <pc:chgData name="Marek Jackiewicz" userId="d8d7b32e2c99b4a8" providerId="LiveId" clId="{DEABE810-4F57-47A3-84B8-949D029F412F}" dt="2023-07-13T04:07:56.667" v="2" actId="2696"/>
        <pc:sldMkLst>
          <pc:docMk/>
          <pc:sldMk cId="966583526" sldId="310"/>
        </pc:sldMkLst>
      </pc:sldChg>
      <pc:sldChg chg="del">
        <pc:chgData name="Marek Jackiewicz" userId="d8d7b32e2c99b4a8" providerId="LiveId" clId="{DEABE810-4F57-47A3-84B8-949D029F412F}" dt="2023-07-13T04:07:57.992" v="3" actId="2696"/>
        <pc:sldMkLst>
          <pc:docMk/>
          <pc:sldMk cId="2283685426" sldId="311"/>
        </pc:sldMkLst>
      </pc:sldChg>
      <pc:sldChg chg="del">
        <pc:chgData name="Marek Jackiewicz" userId="d8d7b32e2c99b4a8" providerId="LiveId" clId="{DEABE810-4F57-47A3-84B8-949D029F412F}" dt="2023-07-13T04:07:59.354" v="4" actId="2696"/>
        <pc:sldMkLst>
          <pc:docMk/>
          <pc:sldMk cId="103178225" sldId="312"/>
        </pc:sldMkLst>
      </pc:sldChg>
      <pc:sldChg chg="del">
        <pc:chgData name="Marek Jackiewicz" userId="d8d7b32e2c99b4a8" providerId="LiveId" clId="{DEABE810-4F57-47A3-84B8-949D029F412F}" dt="2023-07-13T04:08:00.538" v="5" actId="2696"/>
        <pc:sldMkLst>
          <pc:docMk/>
          <pc:sldMk cId="1770381163" sldId="313"/>
        </pc:sldMkLst>
      </pc:sldChg>
      <pc:sldChg chg="del">
        <pc:chgData name="Marek Jackiewicz" userId="d8d7b32e2c99b4a8" providerId="LiveId" clId="{DEABE810-4F57-47A3-84B8-949D029F412F}" dt="2023-07-13T04:11:56.445" v="30" actId="2696"/>
        <pc:sldMkLst>
          <pc:docMk/>
          <pc:sldMk cId="4050311568" sldId="320"/>
        </pc:sldMkLst>
      </pc:sldChg>
      <pc:sldChg chg="modSp mod">
        <pc:chgData name="Marek Jackiewicz" userId="d8d7b32e2c99b4a8" providerId="LiveId" clId="{DEABE810-4F57-47A3-84B8-949D029F412F}" dt="2023-07-13T04:11:50.499" v="29" actId="207"/>
        <pc:sldMkLst>
          <pc:docMk/>
          <pc:sldMk cId="2014207881" sldId="321"/>
        </pc:sldMkLst>
        <pc:spChg chg="mod">
          <ac:chgData name="Marek Jackiewicz" userId="d8d7b32e2c99b4a8" providerId="LiveId" clId="{DEABE810-4F57-47A3-84B8-949D029F412F}" dt="2023-07-13T04:11:50.499" v="29" actId="207"/>
          <ac:spMkLst>
            <pc:docMk/>
            <pc:sldMk cId="2014207881" sldId="321"/>
            <ac:spMk id="3" creationId="{00000000-0000-0000-0000-000000000000}"/>
          </ac:spMkLst>
        </pc:spChg>
      </pc:sldChg>
      <pc:sldChg chg="del">
        <pc:chgData name="Marek Jackiewicz" userId="d8d7b32e2c99b4a8" providerId="LiveId" clId="{DEABE810-4F57-47A3-84B8-949D029F412F}" dt="2023-07-13T04:12:14.109" v="31" actId="2696"/>
        <pc:sldMkLst>
          <pc:docMk/>
          <pc:sldMk cId="984573210" sldId="322"/>
        </pc:sldMkLst>
      </pc:sldChg>
      <pc:sldChg chg="del">
        <pc:chgData name="Marek Jackiewicz" userId="d8d7b32e2c99b4a8" providerId="LiveId" clId="{DEABE810-4F57-47A3-84B8-949D029F412F}" dt="2023-07-13T04:14:43.130" v="52" actId="2696"/>
        <pc:sldMkLst>
          <pc:docMk/>
          <pc:sldMk cId="3902044316" sldId="323"/>
        </pc:sldMkLst>
      </pc:sldChg>
      <pc:sldChg chg="del">
        <pc:chgData name="Marek Jackiewicz" userId="d8d7b32e2c99b4a8" providerId="LiveId" clId="{DEABE810-4F57-47A3-84B8-949D029F412F}" dt="2023-07-13T04:14:45.061" v="53" actId="2696"/>
        <pc:sldMkLst>
          <pc:docMk/>
          <pc:sldMk cId="4057794647" sldId="324"/>
        </pc:sldMkLst>
      </pc:sldChg>
      <pc:sldChg chg="del">
        <pc:chgData name="Marek Jackiewicz" userId="d8d7b32e2c99b4a8" providerId="LiveId" clId="{DEABE810-4F57-47A3-84B8-949D029F412F}" dt="2023-07-13T04:14:46.485" v="54" actId="2696"/>
        <pc:sldMkLst>
          <pc:docMk/>
          <pc:sldMk cId="1123366231" sldId="326"/>
        </pc:sldMkLst>
      </pc:sldChg>
      <pc:sldChg chg="modSp mod">
        <pc:chgData name="Marek Jackiewicz" userId="d8d7b32e2c99b4a8" providerId="LiveId" clId="{DEABE810-4F57-47A3-84B8-949D029F412F}" dt="2023-07-13T04:15:09.060" v="57" actId="113"/>
        <pc:sldMkLst>
          <pc:docMk/>
          <pc:sldMk cId="1581580208" sldId="328"/>
        </pc:sldMkLst>
        <pc:spChg chg="mod">
          <ac:chgData name="Marek Jackiewicz" userId="d8d7b32e2c99b4a8" providerId="LiveId" clId="{DEABE810-4F57-47A3-84B8-949D029F412F}" dt="2023-07-13T04:15:09.060" v="57" actId="113"/>
          <ac:spMkLst>
            <pc:docMk/>
            <pc:sldMk cId="1581580208" sldId="328"/>
            <ac:spMk id="3" creationId="{1BE46B1A-81E8-4C5D-AC82-7CF6688E8EFF}"/>
          </ac:spMkLst>
        </pc:spChg>
      </pc:sldChg>
      <pc:sldChg chg="modSp add mod">
        <pc:chgData name="Marek Jackiewicz" userId="d8d7b32e2c99b4a8" providerId="LiveId" clId="{DEABE810-4F57-47A3-84B8-949D029F412F}" dt="2023-07-13T04:13:07.637" v="37" actId="2710"/>
        <pc:sldMkLst>
          <pc:docMk/>
          <pc:sldMk cId="4079149031" sldId="329"/>
        </pc:sldMkLst>
        <pc:spChg chg="mod">
          <ac:chgData name="Marek Jackiewicz" userId="d8d7b32e2c99b4a8" providerId="LiveId" clId="{DEABE810-4F57-47A3-84B8-949D029F412F}" dt="2023-07-13T04:13:07.637" v="37" actId="2710"/>
          <ac:spMkLst>
            <pc:docMk/>
            <pc:sldMk cId="4079149031" sldId="329"/>
            <ac:spMk id="3" creationId="{00000000-0000-0000-0000-000000000000}"/>
          </ac:spMkLst>
        </pc:spChg>
      </pc:sldChg>
      <pc:sldChg chg="modSp add mod">
        <pc:chgData name="Marek Jackiewicz" userId="d8d7b32e2c99b4a8" providerId="LiveId" clId="{DEABE810-4F57-47A3-84B8-949D029F412F}" dt="2023-07-13T04:14:22.464" v="51" actId="115"/>
        <pc:sldMkLst>
          <pc:docMk/>
          <pc:sldMk cId="4233139158" sldId="330"/>
        </pc:sldMkLst>
        <pc:spChg chg="mod">
          <ac:chgData name="Marek Jackiewicz" userId="d8d7b32e2c99b4a8" providerId="LiveId" clId="{DEABE810-4F57-47A3-84B8-949D029F412F}" dt="2023-07-13T04:14:22.464" v="51" actId="115"/>
          <ac:spMkLst>
            <pc:docMk/>
            <pc:sldMk cId="4233139158" sldId="33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C592-94B5-4E56-87FD-07919FA79295}" type="datetimeFigureOut">
              <a:rPr lang="pl-PL" smtClean="0"/>
              <a:pPr/>
              <a:t>13.07.2023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3BA1-F43D-406A-938F-4E541F5116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07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galis-1pl-100bd6b7o0230.han3.uci.umk.pl/document-view.seam?documentId=mfrxilrtg4ytonzzgm2diltqmfyc4nrugq2deojrg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oobrgq3teltqmfyc4nrugu3dsnjug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73E368-BB40-49C0-9F1B-C7D66FF64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Work</a:t>
            </a:r>
            <a:r>
              <a:rPr lang="pl-PL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life </a:t>
            </a:r>
            <a:r>
              <a:rPr lang="pl-PL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balace</a:t>
            </a:r>
            <a:r>
              <a:rPr lang="pl-PL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</a:rPr>
              <a:t>– uprawnienia pracowników związane z rodzicielstwem a sytuacja prawna doktorantów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C1568E-6354-41B0-B3B9-E31BF8099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241799"/>
            <a:ext cx="6815669" cy="973667"/>
          </a:xfrm>
        </p:spPr>
        <p:txBody>
          <a:bodyPr>
            <a:normAutofit lnSpcReduction="10000"/>
          </a:bodyPr>
          <a:lstStyle/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Dr hab. Marzena Szabłowska-Juckiewicz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Katedra Prawa Pracy 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Wydział Praw i Administracji </a:t>
            </a:r>
          </a:p>
          <a:p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UMK w Toruniu </a:t>
            </a:r>
          </a:p>
        </p:txBody>
      </p:sp>
    </p:spTree>
    <p:extLst>
      <p:ext uri="{BB962C8B-B14F-4D97-AF65-F5344CB8AC3E}">
        <p14:creationId xmlns:p14="http://schemas.microsoft.com/office/powerpoint/2010/main" val="239396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5EA317-A744-4723-A950-AA00239D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rodzicielski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82817F-3A30-40DB-97BA-3F3DC16571D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pl-PL" dirty="0"/>
              <a:t>Art.  182</a:t>
            </a:r>
            <a:r>
              <a:rPr lang="pl-PL" baseline="30000" dirty="0"/>
              <a:t>1a</a:t>
            </a:r>
            <a:r>
              <a:rPr lang="pl-PL" dirty="0"/>
              <a:t>k.p.</a:t>
            </a:r>
          </a:p>
          <a:p>
            <a:r>
              <a:rPr lang="pl-PL" dirty="0"/>
              <a:t>§  1. Pracownicy - rodzice dziecka mają prawo do urlopu rodzicielskiego w celu sprawowania opieki nad dzieckiem w wymiarze do:</a:t>
            </a:r>
          </a:p>
          <a:p>
            <a:r>
              <a:rPr lang="pl-PL" dirty="0"/>
              <a:t>1) </a:t>
            </a:r>
            <a:r>
              <a:rPr lang="pl-PL" b="1" dirty="0"/>
              <a:t>41 tygodni </a:t>
            </a:r>
            <a:r>
              <a:rPr lang="pl-PL" dirty="0"/>
              <a:t>- w przypadku, o którym mowa w art. 180 § 1 pkt 1;</a:t>
            </a:r>
          </a:p>
          <a:p>
            <a:r>
              <a:rPr lang="pl-PL" dirty="0"/>
              <a:t>2) </a:t>
            </a:r>
            <a:r>
              <a:rPr lang="pl-PL" b="1" dirty="0"/>
              <a:t>43 tygodni </a:t>
            </a:r>
            <a:r>
              <a:rPr lang="pl-PL" dirty="0"/>
              <a:t>- w przypadkach, o których mowa w art. 180 § 1 pkt 2-5.</a:t>
            </a:r>
          </a:p>
          <a:p>
            <a:r>
              <a:rPr lang="pl-PL" dirty="0"/>
              <a:t>§  2. Pracownicy - rodzice dziecka posiadającego zaświadczenie, o którym mowa w art. 4 ust. 3 ustawy z dnia 4 listopada 2016 r. o wsparciu kobiet w ciąży i rodzin "Za życiem", mają prawo do urlopu rodzicielskiego w celu sprawowania opieki nad tym dzieckiem w wymiarze do:</a:t>
            </a:r>
          </a:p>
          <a:p>
            <a:r>
              <a:rPr lang="pl-PL" dirty="0"/>
              <a:t>1) </a:t>
            </a:r>
            <a:r>
              <a:rPr lang="pl-PL" b="1" dirty="0"/>
              <a:t>65 tygodni </a:t>
            </a:r>
            <a:r>
              <a:rPr lang="pl-PL" dirty="0"/>
              <a:t>- w przypadku, o którym mowa w art. 180 § 1 pkt 1;</a:t>
            </a:r>
          </a:p>
          <a:p>
            <a:r>
              <a:rPr lang="pl-PL" dirty="0"/>
              <a:t>2) </a:t>
            </a:r>
            <a:r>
              <a:rPr lang="pl-PL" b="1" dirty="0"/>
              <a:t>67 tygodni </a:t>
            </a:r>
            <a:r>
              <a:rPr lang="pl-PL" dirty="0"/>
              <a:t>- w przypadkach, o których mowa w art. 180 § 1 pkt 2-5.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93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423E2E-831F-4162-84CB-BDC22D51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rodzicielski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6F409E-ADC1-4414-B9EF-CB2D346DDD4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Art.  182</a:t>
            </a:r>
            <a:r>
              <a:rPr lang="pl-PL" baseline="30000" dirty="0"/>
              <a:t>1a</a:t>
            </a:r>
            <a:r>
              <a:rPr lang="pl-PL" dirty="0"/>
              <a:t>k.p.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§  4. 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Każdemu z pracowników - rodziców dziecka przysługuje wyłączne prawo </a:t>
            </a:r>
            <a:r>
              <a:rPr lang="pl-PL" b="1" dirty="0"/>
              <a:t>do 9 tygodni urlopu rodzicielskiego</a:t>
            </a:r>
            <a:r>
              <a:rPr lang="pl-PL" dirty="0"/>
              <a:t> z wymiaru urlopu określonego w § 1 i 2. Prawa tego nie można przenieść na drugiego z pracowników - rodziców dziecka.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06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DD8EC-BF35-4594-886D-8557DC6B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rodzicielski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F7D119-D6FC-4111-968F-70AA0E6F7A6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l-PL" dirty="0"/>
              <a:t>§  6. </a:t>
            </a:r>
          </a:p>
          <a:p>
            <a:r>
              <a:rPr lang="pl-PL" dirty="0"/>
              <a:t>Z urlopu rodzicielskiego mogą jednocześnie korzystać oboje pracownicy - rodzice dziecka. W takim przypadku łączny wymiar urlopu rodzicielskiego nie może przekraczać wymiaru, o którym mowa w § 1 albo 2.</a:t>
            </a:r>
          </a:p>
          <a:p>
            <a:r>
              <a:rPr lang="pl-PL" dirty="0"/>
              <a:t>§  7. </a:t>
            </a:r>
          </a:p>
          <a:p>
            <a:r>
              <a:rPr lang="pl-PL" dirty="0"/>
              <a:t>W okresie pobierania przez jednego z rodziców dziecka zasiłku macierzyńskiego za okres odpowiadający okresowi urlopu rodzicielskiego drugi rodzic może korzystać z urlopu rodzicielskiego. W takim przypadku łączny wymiar urlopu rodzicielskiego i okresu pobierania zasiłku macierzyńskiego za okres odpowiadający okresowi urlopu rodzicielskiego nie może przekraczać wymiaru, o którym mowa w § 1 albo 2.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102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4B9CC6-1E82-4EE3-8E36-814CFA7F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rodzicielski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D071E-47D3-4BB2-8B65-894336AC8FC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Jednorazowo lub w nie więcej niż 5 częściach 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Nie później niż do zakończenia roku kalendarzowego, w którym dziecko kończy 6 lat. </a:t>
            </a:r>
          </a:p>
        </p:txBody>
      </p:sp>
    </p:spTree>
    <p:extLst>
      <p:ext uri="{BB962C8B-B14F-4D97-AF65-F5344CB8AC3E}">
        <p14:creationId xmlns:p14="http://schemas.microsoft.com/office/powerpoint/2010/main" val="161432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4B9CC6-1E82-4EE3-8E36-814CFA7F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rodzicielski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D071E-47D3-4BB2-8B65-894336AC8FC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/>
              <a:t>Nie ma ograniczeń związanych z korzystaniem z koniecznością udzielenia urlopu rodzicielskiego bezpośrednio po zakończeniu urlopu macierzyńskiego.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Przepisy nie określają też czasu trwania poszczególnych części urlopu oraz nie wymagają, by którakolwiek z części następowała bezpośrednio po sobie.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844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ojcowski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Art. 182</a:t>
            </a:r>
            <a:r>
              <a:rPr lang="pl-PL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 § 1 Kodeksu pracy</a:t>
            </a:r>
          </a:p>
          <a:p>
            <a:pPr algn="just"/>
            <a:r>
              <a:rPr lang="pl-PL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 celu sprawowania opieki nad dzieckiem pracownik - ojciec ma prawo do urlopu ojcowskiego w wymiarze do 2 tygodni, nie dłużej jednak niż do:</a:t>
            </a:r>
          </a:p>
          <a:p>
            <a:pPr algn="just"/>
            <a:r>
              <a:rPr lang="pl-PL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1) ukończenia przez dziecko 12 miesiąca życia albo</a:t>
            </a:r>
          </a:p>
          <a:p>
            <a:pPr algn="just"/>
            <a:r>
              <a:rPr lang="pl-PL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2) upływu 12 miesięcy od dnia uprawomocnienia się postanowienia orzekającego przysposobienie dziecka i nie dłużej niż do ukończenia przez dziecko 14 roku życia.</a:t>
            </a:r>
          </a:p>
          <a:p>
            <a:endParaRPr lang="pl-PL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0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ojcowski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Art. 182</a:t>
            </a:r>
            <a:r>
              <a:rPr lang="pl-PL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 § 1¹ Kodeksu pracy</a:t>
            </a:r>
          </a:p>
          <a:p>
            <a:pPr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Urlop ojcowski może być wykorzystany jednorazowo albo nie więcej niż w 2 częściach, z których żadna nie może być krótsza niż tydzień.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ojcowski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Art. 182</a:t>
            </a:r>
            <a:r>
              <a:rPr lang="pl-PL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 § 2 Kodeksu pracy</a:t>
            </a:r>
          </a:p>
          <a:p>
            <a:pPr algn="just">
              <a:lnSpc>
                <a:spcPct val="150000"/>
              </a:lnSpc>
            </a:pPr>
            <a:r>
              <a:rPr lang="pl-PL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Urlop ojcowski jest udzielany na wniosek w postaci papierowej lub elektronicznej składany przez pracownika - ojca w terminie nie krótszym niż 7 dni przed rozpoczęciem korzystania z urlopu. Do wniosku dołącza się dokumenty określone w przepisach wydanych na podstawie </a:t>
            </a:r>
            <a:r>
              <a:rPr lang="pl-PL" b="0" i="0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186</a:t>
            </a:r>
            <a:r>
              <a:rPr lang="pl-PL" b="0" i="0" strike="noStrike" baseline="30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8a</a:t>
            </a:r>
            <a:r>
              <a:rPr lang="pl-PL" b="0" i="0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l-PL" b="0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l-PL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Pracodawca jest obowiązany uwzględnić wniosek pracownika.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3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90014-8FE0-4378-A9C5-69EFD3A7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Zasiłek macierzyński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E46B1A-81E8-4C5D-AC82-7CF6688E8EF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pl-PL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Art. 31 ustawy zasiłkowej </a:t>
            </a:r>
          </a:p>
          <a:p>
            <a:pPr algn="just"/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Miesięczny zasiłek macierzyński za okres ustalony przepisami Kodeksu pracy jako okres urlopu macierzyńskiego, okres urlopu na warunkach urlopu macierzyńskiego oraz okres urlopu ojcowskiego wynosi </a:t>
            </a:r>
            <a:r>
              <a:rPr lang="pl-PL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100% podstawy wymiaru zasiłku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pl-PL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Miesięczny zasiłek macierzyński za okres ustalony przepisami Kodeksu pracy jako okres urlopu rodzicielskiego wynosi </a:t>
            </a:r>
            <a:r>
              <a:rPr lang="pl-PL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70% podstawy wymiaru zasiłku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pl-PL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przypadku wniosku, o którym mowa w 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30a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miesięczny zasiłek macierzyński za cały okres odpowiadający okresowi urlopu macierzyńskiego, urlopu na warunkach urlopu macierzyńskiego oraz urlopu rodzicielskiego wynosi </a:t>
            </a:r>
            <a:r>
              <a:rPr lang="pl-PL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81,5% podstawy wymiaru zasiłku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z zastrzeżeniem ust. 3f i 3g.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15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C0071-4B98-4ADE-AF29-5B51D7E1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Uprawnienia pracowników związane z rodzicielstwem (zakres nowelizacji)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659203-B240-4594-99DE-12F1A2B4B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1. szczególna ochrona stosunku pracy związana z rodzicielstwem</a:t>
            </a:r>
          </a:p>
          <a:p>
            <a:r>
              <a:rPr lang="pl-PL" dirty="0"/>
              <a:t>2. urlop macierzyński </a:t>
            </a:r>
          </a:p>
          <a:p>
            <a:r>
              <a:rPr lang="pl-PL" dirty="0"/>
              <a:t>3. urlop rodzicielski </a:t>
            </a:r>
          </a:p>
          <a:p>
            <a:r>
              <a:rPr lang="pl-PL" dirty="0"/>
              <a:t>4. urlop ojcowski </a:t>
            </a:r>
          </a:p>
          <a:p>
            <a:r>
              <a:rPr lang="pl-PL" dirty="0"/>
              <a:t>5. urlop opiekuńczy </a:t>
            </a:r>
          </a:p>
          <a:p>
            <a:r>
              <a:rPr lang="pl-PL" dirty="0"/>
              <a:t>6. zwolnienia od pracy z powodu działania siły wyższej </a:t>
            </a:r>
          </a:p>
          <a:p>
            <a:r>
              <a:rPr lang="pl-PL" dirty="0"/>
              <a:t>7. elastyczna organizacja pracy w związku z rodzicielstwem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601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B0279-5E69-4393-8760-C678B97E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latin typeface="Cambria" pitchFamily="18" charset="0"/>
              </a:rPr>
              <a:t>Prawo do przerw w świadczeniu pracy (urlopów) oraz zwolnień z obowiązku świadczenia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CD8115-05B6-4CF1-9E56-8CF88315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ambria" pitchFamily="18" charset="0"/>
              </a:rPr>
              <a:t>Przerwy w wykonywaniu pracy (urlopy)</a:t>
            </a:r>
          </a:p>
          <a:p>
            <a:r>
              <a:rPr lang="pl-PL" dirty="0">
                <a:latin typeface="Cambria" pitchFamily="18" charset="0"/>
              </a:rPr>
              <a:t>1. urlop macierzyński </a:t>
            </a:r>
          </a:p>
          <a:p>
            <a:r>
              <a:rPr lang="pl-PL" dirty="0">
                <a:latin typeface="Cambria" pitchFamily="18" charset="0"/>
              </a:rPr>
              <a:t>2. urlop na warunkach urlopu macierzyńskiego </a:t>
            </a:r>
          </a:p>
          <a:p>
            <a:r>
              <a:rPr lang="pl-PL" dirty="0">
                <a:latin typeface="Cambria" pitchFamily="18" charset="0"/>
              </a:rPr>
              <a:t>3. urlop rodzicielski </a:t>
            </a:r>
          </a:p>
          <a:p>
            <a:r>
              <a:rPr lang="pl-PL" dirty="0">
                <a:latin typeface="Cambria" pitchFamily="18" charset="0"/>
              </a:rPr>
              <a:t>4. urlop ojcowski </a:t>
            </a:r>
          </a:p>
          <a:p>
            <a:r>
              <a:rPr lang="pl-PL" dirty="0">
                <a:latin typeface="Cambria" pitchFamily="18" charset="0"/>
              </a:rPr>
              <a:t>5. urlop wychowawczy </a:t>
            </a:r>
          </a:p>
        </p:txBody>
      </p:sp>
    </p:spTree>
    <p:extLst>
      <p:ext uri="{BB962C8B-B14F-4D97-AF65-F5344CB8AC3E}">
        <p14:creationId xmlns:p14="http://schemas.microsoft.com/office/powerpoint/2010/main" val="70713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84AC3-AEBE-4974-890D-5C191DFC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macierzyński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C1CDC-3822-4D18-96DA-5D6DB266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Wymiar urlopu macierzyńskiego </a:t>
            </a:r>
            <a:r>
              <a:rPr lang="pl-PL" dirty="0">
                <a:latin typeface="Cambria" pitchFamily="18" charset="0"/>
              </a:rPr>
              <a:t>– art. 180 § 1 Kodeksu pracy </a:t>
            </a:r>
          </a:p>
          <a:p>
            <a:r>
              <a:rPr lang="pl-PL" dirty="0">
                <a:latin typeface="Cambria" pitchFamily="18" charset="0"/>
              </a:rPr>
              <a:t>20 tygodni (jedno dziecko)</a:t>
            </a:r>
          </a:p>
          <a:p>
            <a:r>
              <a:rPr lang="pl-PL" dirty="0">
                <a:latin typeface="Cambria" pitchFamily="18" charset="0"/>
              </a:rPr>
              <a:t>31 tygodni (dwoje dzieci)</a:t>
            </a:r>
          </a:p>
          <a:p>
            <a:r>
              <a:rPr lang="pl-PL" dirty="0">
                <a:latin typeface="Cambria" pitchFamily="18" charset="0"/>
              </a:rPr>
              <a:t>33 tygodnie (troje dzieci)</a:t>
            </a:r>
          </a:p>
          <a:p>
            <a:r>
              <a:rPr lang="pl-PL" dirty="0">
                <a:latin typeface="Cambria" pitchFamily="18" charset="0"/>
              </a:rPr>
              <a:t>35 tygodni (czworo dzieci)</a:t>
            </a:r>
          </a:p>
          <a:p>
            <a:r>
              <a:rPr lang="pl-PL" dirty="0">
                <a:latin typeface="Cambria" pitchFamily="18" charset="0"/>
              </a:rPr>
              <a:t>37 tygodni (pięcioro i więcej dzieci)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627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84AC3-AEBE-4974-890D-5C191DFC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macierzyński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C1CDC-3822-4D18-96DA-5D6DB266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l-PL" b="1" dirty="0">
                <a:latin typeface="Cambria" pitchFamily="18" charset="0"/>
              </a:rPr>
              <a:t>Sposób wykorzystania urlopu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nie więcej niż 6 tygodni można wykorzystać przed przewidywaną datą porodu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Cambria" pitchFamily="18" charset="0"/>
              </a:rPr>
              <a:t>po porodzie przysługuje urlop macierzyński niewykorzystany przed porodem </a:t>
            </a:r>
          </a:p>
        </p:txBody>
      </p:sp>
    </p:spTree>
    <p:extLst>
      <p:ext uri="{BB962C8B-B14F-4D97-AF65-F5344CB8AC3E}">
        <p14:creationId xmlns:p14="http://schemas.microsoft.com/office/powerpoint/2010/main" val="306228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84AC3-AEBE-4974-890D-5C191DFC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macierzyński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C1CDC-3822-4D18-96DA-5D6DB266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b="1" dirty="0">
                <a:latin typeface="Cambria" pitchFamily="18" charset="0"/>
              </a:rPr>
              <a:t>Osoby uprawnione: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b="1" dirty="0">
                <a:latin typeface="Cambria" pitchFamily="18" charset="0"/>
              </a:rPr>
              <a:t>matka dziecka </a:t>
            </a:r>
            <a:r>
              <a:rPr lang="pl-PL" dirty="0">
                <a:latin typeface="Cambria" pitchFamily="18" charset="0"/>
              </a:rPr>
              <a:t>(ma urodzić dziecko/urodziła dziecko)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b="1" dirty="0">
                <a:latin typeface="Cambria" pitchFamily="18" charset="0"/>
              </a:rPr>
              <a:t>ojciec dziecka </a:t>
            </a:r>
            <a:r>
              <a:rPr lang="pl-PL" dirty="0">
                <a:latin typeface="Cambria" pitchFamily="18" charset="0"/>
              </a:rPr>
              <a:t>(wychowuje dziecko/przerwał  działalność zarobkową w celu sprawowania opieki nad dzieckiem)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b="1" dirty="0">
                <a:latin typeface="Cambria" pitchFamily="18" charset="0"/>
              </a:rPr>
              <a:t>inny członek najbliższej rodziny</a:t>
            </a:r>
            <a:r>
              <a:rPr lang="pl-PL" dirty="0">
                <a:latin typeface="Cambria" pitchFamily="18" charset="0"/>
              </a:rPr>
              <a:t> (przerwał działalność zarobkową w celu sprawowania opieki nad dzieckiem)</a:t>
            </a:r>
          </a:p>
        </p:txBody>
      </p:sp>
    </p:spTree>
    <p:extLst>
      <p:ext uri="{BB962C8B-B14F-4D97-AF65-F5344CB8AC3E}">
        <p14:creationId xmlns:p14="http://schemas.microsoft.com/office/powerpoint/2010/main" val="89985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84AC3-AEBE-4974-890D-5C191DFC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macierzyński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C1CDC-3822-4D18-96DA-5D6DB266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dirty="0">
                <a:latin typeface="Cambria" pitchFamily="18" charset="0"/>
              </a:rPr>
              <a:t>art. 180 </a:t>
            </a:r>
            <a:r>
              <a:rPr lang="pl-PL" dirty="0">
                <a:latin typeface="Cambria"/>
              </a:rPr>
              <a:t>§ 4 Kodeksu pracy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2000" dirty="0">
                <a:latin typeface="Cambria"/>
              </a:rPr>
              <a:t>Pracownica, </a:t>
            </a:r>
            <a:r>
              <a:rPr lang="pl-PL" sz="2000" b="1" dirty="0">
                <a:latin typeface="Cambria"/>
              </a:rPr>
              <a:t>po wykorzystaniu po porodzie 14 tygodni urlopu macierzyńskiego</a:t>
            </a:r>
            <a:r>
              <a:rPr lang="pl-PL" sz="2000" dirty="0">
                <a:latin typeface="Cambria"/>
              </a:rPr>
              <a:t>, ma prawo zrezygnować z pozostałej części tego urlopu i powrócić do pracy, jeżeli: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pl-PL" sz="2000" dirty="0">
                <a:latin typeface="Cambria" pitchFamily="18" charset="0"/>
              </a:rPr>
              <a:t>pozostałą część urlopu macierzyńskiego wykorzysta pracownik – ojciec wychowujący dziecko;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pl-PL" sz="2000" dirty="0">
                <a:latin typeface="Cambria" pitchFamily="18" charset="0"/>
              </a:rPr>
              <a:t>przez okres odpowiadający okresowi, który  pozostał do końca urlopu macierzyńskiego, osobistą opiekę nad dzieckiem będzie sprawował ubezpieczony – ojciec dziecka, który w celu sprawowania tej opieki przerwał działalność zarobkową. </a:t>
            </a:r>
          </a:p>
        </p:txBody>
      </p:sp>
    </p:spTree>
    <p:extLst>
      <p:ext uri="{BB962C8B-B14F-4D97-AF65-F5344CB8AC3E}">
        <p14:creationId xmlns:p14="http://schemas.microsoft.com/office/powerpoint/2010/main" val="136676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84AC3-AEBE-4974-890D-5C191DFC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macierzyński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C1CDC-3822-4D18-96DA-5D6DB2669B0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2800" u="sng" dirty="0">
                <a:latin typeface="Cambria" pitchFamily="18" charset="0"/>
              </a:rPr>
              <a:t>Nowelizacja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2800" dirty="0">
                <a:latin typeface="Cambria" pitchFamily="18" charset="0"/>
              </a:rPr>
              <a:t>- Wybór co do postaci, w jakiej będzie składany wniosek – w formie pisemnej albo w formie elektronicznej </a:t>
            </a:r>
          </a:p>
        </p:txBody>
      </p:sp>
    </p:spTree>
    <p:extLst>
      <p:ext uri="{BB962C8B-B14F-4D97-AF65-F5344CB8AC3E}">
        <p14:creationId xmlns:p14="http://schemas.microsoft.com/office/powerpoint/2010/main" val="39122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5A2A81-ABB1-42D8-B4AC-8607A8A5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</a:rPr>
              <a:t>Urlop rodzicielski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ADF3EE-5E3B-4D97-9E0E-9390C119D43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l-PL" dirty="0"/>
              <a:t>1. uniezależnienie prawa pracownika – ojca dziecka do urlopu rodzicielskiego od pozostawania przez matkę dziecka w zatrudnieniu do dnia porodu</a:t>
            </a:r>
          </a:p>
          <a:p>
            <a:r>
              <a:rPr lang="pl-PL" dirty="0"/>
              <a:t>2. wydłużenie wymiaru urlopu rodzicielskiego </a:t>
            </a:r>
          </a:p>
          <a:p>
            <a:r>
              <a:rPr lang="pl-PL" dirty="0"/>
              <a:t>3. zmiana dotycząca wnioskowania i udzielania urlopu rodzicielskiego </a:t>
            </a:r>
          </a:p>
          <a:p>
            <a:r>
              <a:rPr lang="pl-PL" dirty="0"/>
              <a:t>4. zmiana dotycząca wnioskowania i korzystania z łączenia urlopu rodzicielskiego z wykonywaniem pracy</a:t>
            </a:r>
          </a:p>
          <a:p>
            <a:r>
              <a:rPr lang="pl-PL" dirty="0"/>
              <a:t>5. zmiana w przepisach dotyczących korzystania z urlopów w przypadku adopcji dziecka i przyjęcia dziecka na wychowanie </a:t>
            </a:r>
          </a:p>
        </p:txBody>
      </p:sp>
    </p:spTree>
    <p:extLst>
      <p:ext uri="{BB962C8B-B14F-4D97-AF65-F5344CB8AC3E}">
        <p14:creationId xmlns:p14="http://schemas.microsoft.com/office/powerpoint/2010/main" val="3309447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</TotalTime>
  <Words>1060</Words>
  <Application>Microsoft Office PowerPoint</Application>
  <PresentationFormat>Panoramiczny</PresentationFormat>
  <Paragraphs>90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Garamond</vt:lpstr>
      <vt:lpstr>Organiczny</vt:lpstr>
      <vt:lpstr>Work life balace – uprawnienia pracowników związane z rodzicielstwem a sytuacja prawna doktorantów </vt:lpstr>
      <vt:lpstr>Uprawnienia pracowników związane z rodzicielstwem (zakres nowelizacji) </vt:lpstr>
      <vt:lpstr>Prawo do przerw w świadczeniu pracy (urlopów) oraz zwolnień z obowiązku świadczenia pracy </vt:lpstr>
      <vt:lpstr>Urlop macierzyński </vt:lpstr>
      <vt:lpstr>Urlop macierzyński </vt:lpstr>
      <vt:lpstr>Urlop macierzyński </vt:lpstr>
      <vt:lpstr>Urlop macierzyński </vt:lpstr>
      <vt:lpstr>Urlop macierzyński </vt:lpstr>
      <vt:lpstr>Urlop rodzicielski</vt:lpstr>
      <vt:lpstr>Urlop rodzicielski</vt:lpstr>
      <vt:lpstr>Urlop rodzicielski</vt:lpstr>
      <vt:lpstr>Urlop rodzicielski</vt:lpstr>
      <vt:lpstr>Urlop rodzicielski</vt:lpstr>
      <vt:lpstr>Urlop rodzicielski</vt:lpstr>
      <vt:lpstr>Urlop ojcowski </vt:lpstr>
      <vt:lpstr>Urlop ojcowski </vt:lpstr>
      <vt:lpstr>Urlop ojcowski </vt:lpstr>
      <vt:lpstr>Zasiłek macierzyński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doktoranta z perspektywy prawa pracy i ubezpieczeń społecznych</dc:title>
  <dc:creator>UMK</dc:creator>
  <cp:lastModifiedBy>Marek Jackiewicz</cp:lastModifiedBy>
  <cp:revision>34</cp:revision>
  <dcterms:created xsi:type="dcterms:W3CDTF">2022-06-24T10:21:40Z</dcterms:created>
  <dcterms:modified xsi:type="dcterms:W3CDTF">2023-07-13T04:15:40Z</dcterms:modified>
</cp:coreProperties>
</file>