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94" r:id="rId5"/>
    <p:sldId id="290" r:id="rId6"/>
    <p:sldId id="291" r:id="rId7"/>
    <p:sldId id="276" r:id="rId8"/>
    <p:sldId id="295" r:id="rId9"/>
    <p:sldId id="296" r:id="rId10"/>
    <p:sldId id="277" r:id="rId11"/>
    <p:sldId id="274" r:id="rId12"/>
    <p:sldId id="283" r:id="rId13"/>
    <p:sldId id="297" r:id="rId14"/>
    <p:sldId id="298" r:id="rId15"/>
    <p:sldId id="278" r:id="rId16"/>
    <p:sldId id="280" r:id="rId17"/>
    <p:sldId id="279" r:id="rId18"/>
    <p:sldId id="299" r:id="rId19"/>
    <p:sldId id="300" r:id="rId20"/>
    <p:sldId id="281" r:id="rId21"/>
    <p:sldId id="282" r:id="rId22"/>
    <p:sldId id="264" r:id="rId23"/>
    <p:sldId id="262" r:id="rId24"/>
    <p:sldId id="271" r:id="rId25"/>
    <p:sldId id="272" r:id="rId26"/>
    <p:sldId id="269" r:id="rId27"/>
    <p:sldId id="273" r:id="rId28"/>
    <p:sldId id="266" r:id="rId29"/>
    <p:sldId id="275" r:id="rId30"/>
    <p:sldId id="267" r:id="rId31"/>
    <p:sldId id="268" r:id="rId32"/>
    <p:sldId id="301" r:id="rId33"/>
    <p:sldId id="292" r:id="rId34"/>
    <p:sldId id="293" r:id="rId35"/>
    <p:sldId id="302" r:id="rId36"/>
    <p:sldId id="303" r:id="rId37"/>
    <p:sldId id="270" r:id="rId38"/>
    <p:sldId id="285" r:id="rId39"/>
    <p:sldId id="286" r:id="rId40"/>
    <p:sldId id="287" r:id="rId41"/>
    <p:sldId id="289" r:id="rId42"/>
    <p:sldId id="288" r:id="rId43"/>
    <p:sldId id="284" r:id="rId4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E4BC8-B8B2-46C3-B109-3627D45046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85C7483-66D0-4D02-8C79-90719455B42A}">
      <dgm:prSet phldrT="[Tekst]"/>
      <dgm:spPr/>
      <dgm:t>
        <a:bodyPr/>
        <a:lstStyle/>
        <a:p>
          <a:r>
            <a:rPr lang="pl-PL" dirty="0"/>
            <a:t>Reguła podstawowa</a:t>
          </a:r>
        </a:p>
        <a:p>
          <a:r>
            <a:rPr lang="pl-PL" dirty="0"/>
            <a:t>(poziom 1)</a:t>
          </a:r>
        </a:p>
      </dgm:t>
    </dgm:pt>
    <dgm:pt modelId="{2518F6A0-BAFF-4C17-9B56-08304C04F681}" type="parTrans" cxnId="{F6C2B669-E7FD-4083-B825-BCF0AB9FF700}">
      <dgm:prSet/>
      <dgm:spPr/>
      <dgm:t>
        <a:bodyPr/>
        <a:lstStyle/>
        <a:p>
          <a:endParaRPr lang="pl-PL"/>
        </a:p>
      </dgm:t>
    </dgm:pt>
    <dgm:pt modelId="{9D6785D9-9480-42D2-9A3F-A251088E7258}" type="sibTrans" cxnId="{F6C2B669-E7FD-4083-B825-BCF0AB9FF700}">
      <dgm:prSet/>
      <dgm:spPr/>
      <dgm:t>
        <a:bodyPr/>
        <a:lstStyle/>
        <a:p>
          <a:endParaRPr lang="pl-PL"/>
        </a:p>
      </dgm:t>
    </dgm:pt>
    <dgm:pt modelId="{7C9FB2FF-4020-4B6A-8EF5-4A10886125B4}">
      <dgm:prSet phldrT="[Tekst]"/>
      <dgm:spPr/>
      <dgm:t>
        <a:bodyPr/>
        <a:lstStyle/>
        <a:p>
          <a:r>
            <a:rPr lang="pl-PL" dirty="0"/>
            <a:t>na adres do doręczeń elektronicznych</a:t>
          </a:r>
        </a:p>
      </dgm:t>
    </dgm:pt>
    <dgm:pt modelId="{455166F7-E7C6-4825-A054-41A6D120316F}" type="parTrans" cxnId="{D5C4ABFA-4EB7-4FDE-8CD9-DDF1568207AB}">
      <dgm:prSet/>
      <dgm:spPr/>
      <dgm:t>
        <a:bodyPr/>
        <a:lstStyle/>
        <a:p>
          <a:endParaRPr lang="pl-PL"/>
        </a:p>
      </dgm:t>
    </dgm:pt>
    <dgm:pt modelId="{9EECAD5C-2A48-4DAF-AB7F-97D5CB0C7B5E}" type="sibTrans" cxnId="{D5C4ABFA-4EB7-4FDE-8CD9-DDF1568207AB}">
      <dgm:prSet/>
      <dgm:spPr/>
      <dgm:t>
        <a:bodyPr/>
        <a:lstStyle/>
        <a:p>
          <a:endParaRPr lang="pl-PL"/>
        </a:p>
      </dgm:t>
    </dgm:pt>
    <dgm:pt modelId="{AE4873B0-091E-45C0-B1F3-281E100AFE1B}">
      <dgm:prSet phldrT="[Tekst]"/>
      <dgm:spPr/>
      <dgm:t>
        <a:bodyPr/>
        <a:lstStyle/>
        <a:p>
          <a:r>
            <a:rPr lang="pl-PL" dirty="0"/>
            <a:t>na kontro w systemie teleinformatycznym:</a:t>
          </a:r>
        </a:p>
      </dgm:t>
    </dgm:pt>
    <dgm:pt modelId="{8C530F72-D9B5-41EB-9CFF-F32B82F4342E}" type="parTrans" cxnId="{28F1EA56-76B2-41FF-859E-656DF92E7F92}">
      <dgm:prSet/>
      <dgm:spPr/>
      <dgm:t>
        <a:bodyPr/>
        <a:lstStyle/>
        <a:p>
          <a:endParaRPr lang="pl-PL"/>
        </a:p>
      </dgm:t>
    </dgm:pt>
    <dgm:pt modelId="{E96D80C4-56B8-441D-AB55-718DB026D437}" type="sibTrans" cxnId="{28F1EA56-76B2-41FF-859E-656DF92E7F92}">
      <dgm:prSet/>
      <dgm:spPr/>
      <dgm:t>
        <a:bodyPr/>
        <a:lstStyle/>
        <a:p>
          <a:endParaRPr lang="pl-PL"/>
        </a:p>
      </dgm:t>
    </dgm:pt>
    <dgm:pt modelId="{D6796593-E4F3-4AA3-8306-92C8ED296D12}">
      <dgm:prSet phldrT="[Tekst]"/>
      <dgm:spPr/>
      <dgm:t>
        <a:bodyPr/>
        <a:lstStyle/>
        <a:p>
          <a:r>
            <a:rPr lang="pl-PL" dirty="0"/>
            <a:t>Reguła uzupełniająca </a:t>
          </a:r>
        </a:p>
        <a:p>
          <a:r>
            <a:rPr lang="pl-PL" dirty="0"/>
            <a:t>(poziom 2)</a:t>
          </a:r>
        </a:p>
      </dgm:t>
    </dgm:pt>
    <dgm:pt modelId="{B2FCF881-6290-49C8-8BAA-8A3A61D160B6}" type="parTrans" cxnId="{DFD80991-A2AD-4115-8BFB-AE11966C5DE0}">
      <dgm:prSet/>
      <dgm:spPr/>
      <dgm:t>
        <a:bodyPr/>
        <a:lstStyle/>
        <a:p>
          <a:endParaRPr lang="pl-PL"/>
        </a:p>
      </dgm:t>
    </dgm:pt>
    <dgm:pt modelId="{5EE3CE1F-7D0E-44AC-B18B-403BE97DF4AD}" type="sibTrans" cxnId="{DFD80991-A2AD-4115-8BFB-AE11966C5DE0}">
      <dgm:prSet/>
      <dgm:spPr/>
      <dgm:t>
        <a:bodyPr/>
        <a:lstStyle/>
        <a:p>
          <a:endParaRPr lang="pl-PL"/>
        </a:p>
      </dgm:t>
    </dgm:pt>
    <dgm:pt modelId="{62538E99-1089-498C-A08D-5434C5938511}">
      <dgm:prSet phldrT="[Tekst]"/>
      <dgm:spPr/>
      <dgm:t>
        <a:bodyPr/>
        <a:lstStyle/>
        <a:p>
          <a:r>
            <a:rPr lang="pl-PL" dirty="0"/>
            <a:t>z wykorzystaniem publicznej usługi hybrydowej</a:t>
          </a:r>
        </a:p>
      </dgm:t>
    </dgm:pt>
    <dgm:pt modelId="{C5645510-F3E5-4504-811D-92DFAD1E70FE}" type="parTrans" cxnId="{30BC75D7-D654-4FBB-AE2F-FE7D348E8B94}">
      <dgm:prSet/>
      <dgm:spPr/>
      <dgm:t>
        <a:bodyPr/>
        <a:lstStyle/>
        <a:p>
          <a:endParaRPr lang="pl-PL"/>
        </a:p>
      </dgm:t>
    </dgm:pt>
    <dgm:pt modelId="{53BDC342-349F-4A84-8282-0C576FA5DEE9}" type="sibTrans" cxnId="{30BC75D7-D654-4FBB-AE2F-FE7D348E8B94}">
      <dgm:prSet/>
      <dgm:spPr/>
      <dgm:t>
        <a:bodyPr/>
        <a:lstStyle/>
        <a:p>
          <a:endParaRPr lang="pl-PL"/>
        </a:p>
      </dgm:t>
    </dgm:pt>
    <dgm:pt modelId="{B7E6FD0B-08C2-4D24-9080-4738A1ACBA4F}">
      <dgm:prSet phldrT="[Tekst]"/>
      <dgm:spPr/>
      <dgm:t>
        <a:bodyPr/>
        <a:lstStyle/>
        <a:p>
          <a:r>
            <a:rPr lang="pl-PL" dirty="0"/>
            <a:t>przez swoich pracowników lub przez inne upoważnione osoby lub organy.</a:t>
          </a:r>
        </a:p>
      </dgm:t>
    </dgm:pt>
    <dgm:pt modelId="{4639E14E-AD45-4620-A842-CC05B156033B}" type="parTrans" cxnId="{3E44A52F-117D-40BD-A200-9057E15B59C7}">
      <dgm:prSet/>
      <dgm:spPr/>
      <dgm:t>
        <a:bodyPr/>
        <a:lstStyle/>
        <a:p>
          <a:endParaRPr lang="pl-PL"/>
        </a:p>
      </dgm:t>
    </dgm:pt>
    <dgm:pt modelId="{F7028DB9-CACA-40E2-B8A1-3C3CE7931142}" type="sibTrans" cxnId="{3E44A52F-117D-40BD-A200-9057E15B59C7}">
      <dgm:prSet/>
      <dgm:spPr/>
      <dgm:t>
        <a:bodyPr/>
        <a:lstStyle/>
        <a:p>
          <a:endParaRPr lang="pl-PL"/>
        </a:p>
      </dgm:t>
    </dgm:pt>
    <dgm:pt modelId="{33C13A17-1F4E-4D90-A1CF-CBBC7B2EE3F0}">
      <dgm:prSet phldrT="[Tekst]"/>
      <dgm:spPr/>
      <dgm:t>
        <a:bodyPr/>
        <a:lstStyle/>
        <a:p>
          <a:r>
            <a:rPr lang="pl-PL" dirty="0"/>
            <a:t>Reguła uzupełniająca</a:t>
          </a:r>
        </a:p>
        <a:p>
          <a:r>
            <a:rPr lang="pl-PL" dirty="0"/>
            <a:t>(poziom 3)</a:t>
          </a:r>
        </a:p>
      </dgm:t>
    </dgm:pt>
    <dgm:pt modelId="{F87DAFD1-7402-4276-8622-37D6EFF3FCF6}" type="parTrans" cxnId="{E59FBAAE-B48D-45C0-81E7-8F6C3E8BB3D2}">
      <dgm:prSet/>
      <dgm:spPr/>
      <dgm:t>
        <a:bodyPr/>
        <a:lstStyle/>
        <a:p>
          <a:endParaRPr lang="pl-PL"/>
        </a:p>
      </dgm:t>
    </dgm:pt>
    <dgm:pt modelId="{09C4790F-0D5E-4E44-AD19-E73E72F5ACED}" type="sibTrans" cxnId="{E59FBAAE-B48D-45C0-81E7-8F6C3E8BB3D2}">
      <dgm:prSet/>
      <dgm:spPr/>
      <dgm:t>
        <a:bodyPr/>
        <a:lstStyle/>
        <a:p>
          <a:endParaRPr lang="pl-PL"/>
        </a:p>
      </dgm:t>
    </dgm:pt>
    <dgm:pt modelId="{93729DD3-9A87-4F32-BAA0-3EA0F8F62479}">
      <dgm:prSet phldrT="[Tekst]"/>
      <dgm:spPr/>
      <dgm:t>
        <a:bodyPr/>
        <a:lstStyle/>
        <a:p>
          <a:r>
            <a:rPr lang="pl-PL" dirty="0"/>
            <a:t>Przesyłką rejestrowaną (list polecony);</a:t>
          </a:r>
        </a:p>
      </dgm:t>
    </dgm:pt>
    <dgm:pt modelId="{49EB18C7-078A-47C5-ABF2-1C51111D9962}" type="parTrans" cxnId="{86DCD1E7-4F78-4FF0-9D9D-D9F9DF78B4D2}">
      <dgm:prSet/>
      <dgm:spPr/>
      <dgm:t>
        <a:bodyPr/>
        <a:lstStyle/>
        <a:p>
          <a:endParaRPr lang="pl-PL"/>
        </a:p>
      </dgm:t>
    </dgm:pt>
    <dgm:pt modelId="{9D1DE584-86D6-4009-B1D6-5ACC7EDB2355}" type="sibTrans" cxnId="{86DCD1E7-4F78-4FF0-9D9D-D9F9DF78B4D2}">
      <dgm:prSet/>
      <dgm:spPr/>
      <dgm:t>
        <a:bodyPr/>
        <a:lstStyle/>
        <a:p>
          <a:endParaRPr lang="pl-PL"/>
        </a:p>
      </dgm:t>
    </dgm:pt>
    <dgm:pt modelId="{9A642BD9-A5FE-4462-8E4A-6D92910FABCA}">
      <dgm:prSet phldrT="[Tekst]"/>
      <dgm:spPr/>
      <dgm:t>
        <a:bodyPr/>
        <a:lstStyle/>
        <a:p>
          <a:endParaRPr lang="pl-PL" dirty="0"/>
        </a:p>
      </dgm:t>
    </dgm:pt>
    <dgm:pt modelId="{C5D4891C-4C36-4CB6-8C0A-AF3C0904198C}" type="parTrans" cxnId="{13D2F6DB-F4C2-48FA-A764-CBFE07F37A60}">
      <dgm:prSet/>
      <dgm:spPr/>
      <dgm:t>
        <a:bodyPr/>
        <a:lstStyle/>
        <a:p>
          <a:endParaRPr lang="pl-PL"/>
        </a:p>
      </dgm:t>
    </dgm:pt>
    <dgm:pt modelId="{95DDFD3D-CB22-4501-8479-A9ADB3520FDD}" type="sibTrans" cxnId="{13D2F6DB-F4C2-48FA-A764-CBFE07F37A60}">
      <dgm:prSet/>
      <dgm:spPr/>
      <dgm:t>
        <a:bodyPr/>
        <a:lstStyle/>
        <a:p>
          <a:endParaRPr lang="pl-PL"/>
        </a:p>
      </dgm:t>
    </dgm:pt>
    <dgm:pt modelId="{E44A2BDD-211A-4063-8702-29356AF7F1C9}">
      <dgm:prSet phldrT="[Tekst]"/>
      <dgm:spPr/>
      <dgm:t>
        <a:bodyPr/>
        <a:lstStyle/>
        <a:p>
          <a:r>
            <a:rPr lang="pl-PL" dirty="0"/>
            <a:t>w siedzibie organu</a:t>
          </a:r>
        </a:p>
      </dgm:t>
    </dgm:pt>
    <dgm:pt modelId="{0A575FD4-D4CC-4D7F-80B7-24DD77BFFAEF}" type="parTrans" cxnId="{163B3B0B-099D-434C-9686-39E7B5600040}">
      <dgm:prSet/>
      <dgm:spPr/>
      <dgm:t>
        <a:bodyPr/>
        <a:lstStyle/>
        <a:p>
          <a:endParaRPr lang="pl-PL"/>
        </a:p>
      </dgm:t>
    </dgm:pt>
    <dgm:pt modelId="{48090B45-088B-4183-95CC-D62D06DF689C}" type="sibTrans" cxnId="{163B3B0B-099D-434C-9686-39E7B5600040}">
      <dgm:prSet/>
      <dgm:spPr/>
      <dgm:t>
        <a:bodyPr/>
        <a:lstStyle/>
        <a:p>
          <a:endParaRPr lang="pl-PL"/>
        </a:p>
      </dgm:t>
    </dgm:pt>
    <dgm:pt modelId="{768C088E-DF01-4765-89D3-9FFEFFE2BF34}">
      <dgm:prSet phldrT="[Tekst]"/>
      <dgm:spPr/>
      <dgm:t>
        <a:bodyPr/>
        <a:lstStyle/>
        <a:p>
          <a:r>
            <a:rPr lang="pl-PL" dirty="0"/>
            <a:t>przez swoich pracowników lub przez inne upoważnione osoby lub organy.</a:t>
          </a:r>
        </a:p>
      </dgm:t>
    </dgm:pt>
    <dgm:pt modelId="{2D326003-95CF-4E33-B039-8EFA8EE6FA85}" type="parTrans" cxnId="{357FE505-5D38-4BD7-A00B-B6BB27504D0A}">
      <dgm:prSet/>
      <dgm:spPr/>
      <dgm:t>
        <a:bodyPr/>
        <a:lstStyle/>
        <a:p>
          <a:endParaRPr lang="pl-PL"/>
        </a:p>
      </dgm:t>
    </dgm:pt>
    <dgm:pt modelId="{801940F3-0D6A-4E14-A28A-BF516AC73675}" type="sibTrans" cxnId="{357FE505-5D38-4BD7-A00B-B6BB27504D0A}">
      <dgm:prSet/>
      <dgm:spPr/>
      <dgm:t>
        <a:bodyPr/>
        <a:lstStyle/>
        <a:p>
          <a:endParaRPr lang="pl-PL"/>
        </a:p>
      </dgm:t>
    </dgm:pt>
    <dgm:pt modelId="{AD476FC4-C24F-445C-AC5C-263093C55198}" type="pres">
      <dgm:prSet presAssocID="{41FE4BC8-B8B2-46C3-B109-3627D4504687}" presName="Name0" presStyleCnt="0">
        <dgm:presLayoutVars>
          <dgm:dir/>
          <dgm:animLvl val="lvl"/>
          <dgm:resizeHandles val="exact"/>
        </dgm:presLayoutVars>
      </dgm:prSet>
      <dgm:spPr/>
    </dgm:pt>
    <dgm:pt modelId="{F3689D49-608B-4133-B8D8-4D066FB55C8D}" type="pres">
      <dgm:prSet presAssocID="{F85C7483-66D0-4D02-8C79-90719455B42A}" presName="linNode" presStyleCnt="0"/>
      <dgm:spPr/>
    </dgm:pt>
    <dgm:pt modelId="{D1F198E9-D7CD-4D39-884B-08B6C200172B}" type="pres">
      <dgm:prSet presAssocID="{F85C7483-66D0-4D02-8C79-90719455B42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8864F7B-3705-40FE-833F-CD9998AA2775}" type="pres">
      <dgm:prSet presAssocID="{F85C7483-66D0-4D02-8C79-90719455B42A}" presName="descendantText" presStyleLbl="alignAccFollowNode1" presStyleIdx="0" presStyleCnt="3">
        <dgm:presLayoutVars>
          <dgm:bulletEnabled val="1"/>
        </dgm:presLayoutVars>
      </dgm:prSet>
      <dgm:spPr/>
    </dgm:pt>
    <dgm:pt modelId="{C4030FDB-BD45-4B2F-B537-003CBF77E11C}" type="pres">
      <dgm:prSet presAssocID="{9D6785D9-9480-42D2-9A3F-A251088E7258}" presName="sp" presStyleCnt="0"/>
      <dgm:spPr/>
    </dgm:pt>
    <dgm:pt modelId="{AE0FB35D-A37C-476E-9D09-0C0972F4275E}" type="pres">
      <dgm:prSet presAssocID="{D6796593-E4F3-4AA3-8306-92C8ED296D12}" presName="linNode" presStyleCnt="0"/>
      <dgm:spPr/>
    </dgm:pt>
    <dgm:pt modelId="{A683BDF3-5C22-4B87-9428-E5F5F236AEF4}" type="pres">
      <dgm:prSet presAssocID="{D6796593-E4F3-4AA3-8306-92C8ED296D1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8E9C1A9-1A58-4BDC-850B-ACC53912D812}" type="pres">
      <dgm:prSet presAssocID="{D6796593-E4F3-4AA3-8306-92C8ED296D12}" presName="descendantText" presStyleLbl="alignAccFollowNode1" presStyleIdx="1" presStyleCnt="3" custLinFactNeighborY="-1014">
        <dgm:presLayoutVars>
          <dgm:bulletEnabled val="1"/>
        </dgm:presLayoutVars>
      </dgm:prSet>
      <dgm:spPr/>
    </dgm:pt>
    <dgm:pt modelId="{1E5B4745-8F5C-4E49-8F46-24810ADF0E10}" type="pres">
      <dgm:prSet presAssocID="{5EE3CE1F-7D0E-44AC-B18B-403BE97DF4AD}" presName="sp" presStyleCnt="0"/>
      <dgm:spPr/>
    </dgm:pt>
    <dgm:pt modelId="{DA20C14A-83FB-448F-B4D8-40327E204E02}" type="pres">
      <dgm:prSet presAssocID="{33C13A17-1F4E-4D90-A1CF-CBBC7B2EE3F0}" presName="linNode" presStyleCnt="0"/>
      <dgm:spPr/>
    </dgm:pt>
    <dgm:pt modelId="{6BB2EF5E-A076-4B6C-B702-0BC8E7893D7E}" type="pres">
      <dgm:prSet presAssocID="{33C13A17-1F4E-4D90-A1CF-CBBC7B2EE3F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2472A0F-95D4-44FB-82CD-9754BA130F6E}" type="pres">
      <dgm:prSet presAssocID="{33C13A17-1F4E-4D90-A1CF-CBBC7B2EE3F0}" presName="descendantText" presStyleLbl="alignAccFollowNode1" presStyleIdx="2" presStyleCnt="3" custLinFactNeighborY="-1014">
        <dgm:presLayoutVars>
          <dgm:bulletEnabled val="1"/>
        </dgm:presLayoutVars>
      </dgm:prSet>
      <dgm:spPr/>
    </dgm:pt>
  </dgm:ptLst>
  <dgm:cxnLst>
    <dgm:cxn modelId="{357FE505-5D38-4BD7-A00B-B6BB27504D0A}" srcId="{33C13A17-1F4E-4D90-A1CF-CBBC7B2EE3F0}" destId="{768C088E-DF01-4765-89D3-9FFEFFE2BF34}" srcOrd="1" destOrd="0" parTransId="{2D326003-95CF-4E33-B039-8EFA8EE6FA85}" sibTransId="{801940F3-0D6A-4E14-A28A-BF516AC73675}"/>
    <dgm:cxn modelId="{EAADB20A-E3E0-47A2-B6E0-1F1E8E9D95C0}" type="presOf" srcId="{E44A2BDD-211A-4063-8702-29356AF7F1C9}" destId="{98864F7B-3705-40FE-833F-CD9998AA2775}" srcOrd="0" destOrd="2" presId="urn:microsoft.com/office/officeart/2005/8/layout/vList5"/>
    <dgm:cxn modelId="{163B3B0B-099D-434C-9686-39E7B5600040}" srcId="{F85C7483-66D0-4D02-8C79-90719455B42A}" destId="{E44A2BDD-211A-4063-8702-29356AF7F1C9}" srcOrd="2" destOrd="0" parTransId="{0A575FD4-D4CC-4D7F-80B7-24DD77BFFAEF}" sibTransId="{48090B45-088B-4183-95CC-D62D06DF689C}"/>
    <dgm:cxn modelId="{3E44A52F-117D-40BD-A200-9057E15B59C7}" srcId="{D6796593-E4F3-4AA3-8306-92C8ED296D12}" destId="{B7E6FD0B-08C2-4D24-9080-4738A1ACBA4F}" srcOrd="1" destOrd="0" parTransId="{4639E14E-AD45-4620-A842-CC05B156033B}" sibTransId="{F7028DB9-CACA-40E2-B8A1-3C3CE7931142}"/>
    <dgm:cxn modelId="{9072D45C-044C-4E3F-9D60-8D53AE7D8E98}" type="presOf" srcId="{9A642BD9-A5FE-4462-8E4A-6D92910FABCA}" destId="{98864F7B-3705-40FE-833F-CD9998AA2775}" srcOrd="0" destOrd="3" presId="urn:microsoft.com/office/officeart/2005/8/layout/vList5"/>
    <dgm:cxn modelId="{F6C2B669-E7FD-4083-B825-BCF0AB9FF700}" srcId="{41FE4BC8-B8B2-46C3-B109-3627D4504687}" destId="{F85C7483-66D0-4D02-8C79-90719455B42A}" srcOrd="0" destOrd="0" parTransId="{2518F6A0-BAFF-4C17-9B56-08304C04F681}" sibTransId="{9D6785D9-9480-42D2-9A3F-A251088E7258}"/>
    <dgm:cxn modelId="{1ED3EB4E-FDD6-43B6-9DAA-16E5B10674AE}" type="presOf" srcId="{F85C7483-66D0-4D02-8C79-90719455B42A}" destId="{D1F198E9-D7CD-4D39-884B-08B6C200172B}" srcOrd="0" destOrd="0" presId="urn:microsoft.com/office/officeart/2005/8/layout/vList5"/>
    <dgm:cxn modelId="{BDFC184F-49E5-4C5D-B31D-C58730AC203E}" type="presOf" srcId="{7C9FB2FF-4020-4B6A-8EF5-4A10886125B4}" destId="{98864F7B-3705-40FE-833F-CD9998AA2775}" srcOrd="0" destOrd="0" presId="urn:microsoft.com/office/officeart/2005/8/layout/vList5"/>
    <dgm:cxn modelId="{3F80B956-FEAB-438E-9DDE-AF9B6F741915}" type="presOf" srcId="{41FE4BC8-B8B2-46C3-B109-3627D4504687}" destId="{AD476FC4-C24F-445C-AC5C-263093C55198}" srcOrd="0" destOrd="0" presId="urn:microsoft.com/office/officeart/2005/8/layout/vList5"/>
    <dgm:cxn modelId="{28F1EA56-76B2-41FF-859E-656DF92E7F92}" srcId="{F85C7483-66D0-4D02-8C79-90719455B42A}" destId="{AE4873B0-091E-45C0-B1F3-281E100AFE1B}" srcOrd="1" destOrd="0" parTransId="{8C530F72-D9B5-41EB-9CFF-F32B82F4342E}" sibTransId="{E96D80C4-56B8-441D-AB55-718DB026D437}"/>
    <dgm:cxn modelId="{C30E5A7F-34AA-4E51-B9DA-C943A22054C9}" type="presOf" srcId="{33C13A17-1F4E-4D90-A1CF-CBBC7B2EE3F0}" destId="{6BB2EF5E-A076-4B6C-B702-0BC8E7893D7E}" srcOrd="0" destOrd="0" presId="urn:microsoft.com/office/officeart/2005/8/layout/vList5"/>
    <dgm:cxn modelId="{DFD80991-A2AD-4115-8BFB-AE11966C5DE0}" srcId="{41FE4BC8-B8B2-46C3-B109-3627D4504687}" destId="{D6796593-E4F3-4AA3-8306-92C8ED296D12}" srcOrd="1" destOrd="0" parTransId="{B2FCF881-6290-49C8-8BAA-8A3A61D160B6}" sibTransId="{5EE3CE1F-7D0E-44AC-B18B-403BE97DF4AD}"/>
    <dgm:cxn modelId="{032FE994-20C8-451D-8E6B-98CDAC20BCDE}" type="presOf" srcId="{62538E99-1089-498C-A08D-5434C5938511}" destId="{98E9C1A9-1A58-4BDC-850B-ACC53912D812}" srcOrd="0" destOrd="0" presId="urn:microsoft.com/office/officeart/2005/8/layout/vList5"/>
    <dgm:cxn modelId="{4F57EC97-1807-4CE7-B606-70E20A2DA45C}" type="presOf" srcId="{AE4873B0-091E-45C0-B1F3-281E100AFE1B}" destId="{98864F7B-3705-40FE-833F-CD9998AA2775}" srcOrd="0" destOrd="1" presId="urn:microsoft.com/office/officeart/2005/8/layout/vList5"/>
    <dgm:cxn modelId="{BAFB0899-8C1A-4BE7-BBB1-4BD092670828}" type="presOf" srcId="{D6796593-E4F3-4AA3-8306-92C8ED296D12}" destId="{A683BDF3-5C22-4B87-9428-E5F5F236AEF4}" srcOrd="0" destOrd="0" presId="urn:microsoft.com/office/officeart/2005/8/layout/vList5"/>
    <dgm:cxn modelId="{F3BB5C9C-4C9D-4599-BBC3-BBFF67A6B20B}" type="presOf" srcId="{B7E6FD0B-08C2-4D24-9080-4738A1ACBA4F}" destId="{98E9C1A9-1A58-4BDC-850B-ACC53912D812}" srcOrd="0" destOrd="1" presId="urn:microsoft.com/office/officeart/2005/8/layout/vList5"/>
    <dgm:cxn modelId="{E59FBAAE-B48D-45C0-81E7-8F6C3E8BB3D2}" srcId="{41FE4BC8-B8B2-46C3-B109-3627D4504687}" destId="{33C13A17-1F4E-4D90-A1CF-CBBC7B2EE3F0}" srcOrd="2" destOrd="0" parTransId="{F87DAFD1-7402-4276-8622-37D6EFF3FCF6}" sibTransId="{09C4790F-0D5E-4E44-AD19-E73E72F5ACED}"/>
    <dgm:cxn modelId="{30BC75D7-D654-4FBB-AE2F-FE7D348E8B94}" srcId="{D6796593-E4F3-4AA3-8306-92C8ED296D12}" destId="{62538E99-1089-498C-A08D-5434C5938511}" srcOrd="0" destOrd="0" parTransId="{C5645510-F3E5-4504-811D-92DFAD1E70FE}" sibTransId="{53BDC342-349F-4A84-8282-0C576FA5DEE9}"/>
    <dgm:cxn modelId="{F9A338D9-C437-4FDC-9D05-8A26AD721DE6}" type="presOf" srcId="{768C088E-DF01-4765-89D3-9FFEFFE2BF34}" destId="{A2472A0F-95D4-44FB-82CD-9754BA130F6E}" srcOrd="0" destOrd="1" presId="urn:microsoft.com/office/officeart/2005/8/layout/vList5"/>
    <dgm:cxn modelId="{13D2F6DB-F4C2-48FA-A764-CBFE07F37A60}" srcId="{F85C7483-66D0-4D02-8C79-90719455B42A}" destId="{9A642BD9-A5FE-4462-8E4A-6D92910FABCA}" srcOrd="3" destOrd="0" parTransId="{C5D4891C-4C36-4CB6-8C0A-AF3C0904198C}" sibTransId="{95DDFD3D-CB22-4501-8479-A9ADB3520FDD}"/>
    <dgm:cxn modelId="{02B73DE7-3B8C-4DCF-9860-7B6BD455ACF0}" type="presOf" srcId="{93729DD3-9A87-4F32-BAA0-3EA0F8F62479}" destId="{A2472A0F-95D4-44FB-82CD-9754BA130F6E}" srcOrd="0" destOrd="0" presId="urn:microsoft.com/office/officeart/2005/8/layout/vList5"/>
    <dgm:cxn modelId="{86DCD1E7-4F78-4FF0-9D9D-D9F9DF78B4D2}" srcId="{33C13A17-1F4E-4D90-A1CF-CBBC7B2EE3F0}" destId="{93729DD3-9A87-4F32-BAA0-3EA0F8F62479}" srcOrd="0" destOrd="0" parTransId="{49EB18C7-078A-47C5-ABF2-1C51111D9962}" sibTransId="{9D1DE584-86D6-4009-B1D6-5ACC7EDB2355}"/>
    <dgm:cxn modelId="{D5C4ABFA-4EB7-4FDE-8CD9-DDF1568207AB}" srcId="{F85C7483-66D0-4D02-8C79-90719455B42A}" destId="{7C9FB2FF-4020-4B6A-8EF5-4A10886125B4}" srcOrd="0" destOrd="0" parTransId="{455166F7-E7C6-4825-A054-41A6D120316F}" sibTransId="{9EECAD5C-2A48-4DAF-AB7F-97D5CB0C7B5E}"/>
    <dgm:cxn modelId="{EB28DA45-B8D3-46B2-B6D6-6B67B5917028}" type="presParOf" srcId="{AD476FC4-C24F-445C-AC5C-263093C55198}" destId="{F3689D49-608B-4133-B8D8-4D066FB55C8D}" srcOrd="0" destOrd="0" presId="urn:microsoft.com/office/officeart/2005/8/layout/vList5"/>
    <dgm:cxn modelId="{A9573947-45BF-43F0-980C-D0F3C06D6F9C}" type="presParOf" srcId="{F3689D49-608B-4133-B8D8-4D066FB55C8D}" destId="{D1F198E9-D7CD-4D39-884B-08B6C200172B}" srcOrd="0" destOrd="0" presId="urn:microsoft.com/office/officeart/2005/8/layout/vList5"/>
    <dgm:cxn modelId="{1419770D-BC72-47BE-B05C-A2304766D39C}" type="presParOf" srcId="{F3689D49-608B-4133-B8D8-4D066FB55C8D}" destId="{98864F7B-3705-40FE-833F-CD9998AA2775}" srcOrd="1" destOrd="0" presId="urn:microsoft.com/office/officeart/2005/8/layout/vList5"/>
    <dgm:cxn modelId="{C3743669-6416-4073-A36B-32E797608AFB}" type="presParOf" srcId="{AD476FC4-C24F-445C-AC5C-263093C55198}" destId="{C4030FDB-BD45-4B2F-B537-003CBF77E11C}" srcOrd="1" destOrd="0" presId="urn:microsoft.com/office/officeart/2005/8/layout/vList5"/>
    <dgm:cxn modelId="{4BC29A2A-EFA8-424F-97BF-42BF2E79EABF}" type="presParOf" srcId="{AD476FC4-C24F-445C-AC5C-263093C55198}" destId="{AE0FB35D-A37C-476E-9D09-0C0972F4275E}" srcOrd="2" destOrd="0" presId="urn:microsoft.com/office/officeart/2005/8/layout/vList5"/>
    <dgm:cxn modelId="{43D76047-C0D6-4920-8ADE-D97ED8E90360}" type="presParOf" srcId="{AE0FB35D-A37C-476E-9D09-0C0972F4275E}" destId="{A683BDF3-5C22-4B87-9428-E5F5F236AEF4}" srcOrd="0" destOrd="0" presId="urn:microsoft.com/office/officeart/2005/8/layout/vList5"/>
    <dgm:cxn modelId="{9D0279C8-DB66-4526-9248-A7C1E0A942F3}" type="presParOf" srcId="{AE0FB35D-A37C-476E-9D09-0C0972F4275E}" destId="{98E9C1A9-1A58-4BDC-850B-ACC53912D812}" srcOrd="1" destOrd="0" presId="urn:microsoft.com/office/officeart/2005/8/layout/vList5"/>
    <dgm:cxn modelId="{B5AB8FA5-E759-4E5A-AF76-DDA8830B65D3}" type="presParOf" srcId="{AD476FC4-C24F-445C-AC5C-263093C55198}" destId="{1E5B4745-8F5C-4E49-8F46-24810ADF0E10}" srcOrd="3" destOrd="0" presId="urn:microsoft.com/office/officeart/2005/8/layout/vList5"/>
    <dgm:cxn modelId="{53536DEC-00D7-46A0-9102-48B44DA6D000}" type="presParOf" srcId="{AD476FC4-C24F-445C-AC5C-263093C55198}" destId="{DA20C14A-83FB-448F-B4D8-40327E204E02}" srcOrd="4" destOrd="0" presId="urn:microsoft.com/office/officeart/2005/8/layout/vList5"/>
    <dgm:cxn modelId="{6378C194-047C-4C18-B9D5-D53C2564601B}" type="presParOf" srcId="{DA20C14A-83FB-448F-B4D8-40327E204E02}" destId="{6BB2EF5E-A076-4B6C-B702-0BC8E7893D7E}" srcOrd="0" destOrd="0" presId="urn:microsoft.com/office/officeart/2005/8/layout/vList5"/>
    <dgm:cxn modelId="{4749EA4E-726A-4318-BB0F-1BA525C56270}" type="presParOf" srcId="{DA20C14A-83FB-448F-B4D8-40327E204E02}" destId="{A2472A0F-95D4-44FB-82CD-9754BA130F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21B75-0D61-40AA-B0B5-2C4819563D6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EDCEF0-E132-4F81-912A-3797D4F44451}">
      <dgm:prSet/>
      <dgm:spPr/>
      <dgm:t>
        <a:bodyPr/>
        <a:lstStyle/>
        <a:p>
          <a:pPr algn="just"/>
          <a:r>
            <a:rPr lang="pl-PL" dirty="0"/>
            <a:t>W przypadku doręczenia w sposób, o którym mowa w art. 39 § 1,  pisma doręcza się stronie lub innemu uczestnikowi postępowania na:</a:t>
          </a:r>
          <a:endParaRPr lang="en-US" dirty="0"/>
        </a:p>
      </dgm:t>
    </dgm:pt>
    <dgm:pt modelId="{A1C54F68-13D8-4A6A-AFC0-3BD5F992D904}" type="parTrans" cxnId="{42EC82F2-51F1-43AD-B7AC-469852A66D90}">
      <dgm:prSet/>
      <dgm:spPr/>
      <dgm:t>
        <a:bodyPr/>
        <a:lstStyle/>
        <a:p>
          <a:endParaRPr lang="en-US"/>
        </a:p>
      </dgm:t>
    </dgm:pt>
    <dgm:pt modelId="{C5EE71D3-2333-421E-BA09-6246DFBCC42E}" type="sibTrans" cxnId="{42EC82F2-51F1-43AD-B7AC-469852A66D90}">
      <dgm:prSet/>
      <dgm:spPr/>
      <dgm:t>
        <a:bodyPr/>
        <a:lstStyle/>
        <a:p>
          <a:endParaRPr lang="en-US"/>
        </a:p>
      </dgm:t>
    </dgm:pt>
    <dgm:pt modelId="{65468EF1-56A9-4579-8F1C-3BCDA8441292}">
      <dgm:prSet/>
      <dgm:spPr/>
      <dgm:t>
        <a:bodyPr/>
        <a:lstStyle/>
        <a:p>
          <a:r>
            <a:rPr lang="pl-PL"/>
            <a:t>1) adres do doręczeń elektronicznych wpisany do bazy adresów elektronicznych, o której mowa w art. 25 ustawy z dnia 18 listopada 2020 r. o doręczeniach elektronicznych, zwanej dalej "bazą adresów elektronicznych", a w przypadku pełnomocnika - na adres do doręczeń elektronicznych wskazany w podaniu, albo</a:t>
          </a:r>
          <a:endParaRPr lang="en-US"/>
        </a:p>
      </dgm:t>
    </dgm:pt>
    <dgm:pt modelId="{F32BDD37-A7F4-445D-A46D-D8D7BD1970CC}" type="parTrans" cxnId="{9D4A0DF4-CD9E-4883-BDFD-7CDDB62ADFE3}">
      <dgm:prSet/>
      <dgm:spPr/>
      <dgm:t>
        <a:bodyPr/>
        <a:lstStyle/>
        <a:p>
          <a:endParaRPr lang="en-US"/>
        </a:p>
      </dgm:t>
    </dgm:pt>
    <dgm:pt modelId="{C85D91E2-C79E-4997-9F89-5AFCC467B92A}" type="sibTrans" cxnId="{9D4A0DF4-CD9E-4883-BDFD-7CDDB62ADFE3}">
      <dgm:prSet/>
      <dgm:spPr/>
      <dgm:t>
        <a:bodyPr/>
        <a:lstStyle/>
        <a:p>
          <a:endParaRPr lang="en-US"/>
        </a:p>
      </dgm:t>
    </dgm:pt>
    <dgm:pt modelId="{1F452A38-9DDC-4BB7-B41E-85982414ECD2}">
      <dgm:prSet/>
      <dgm:spPr/>
      <dgm:t>
        <a:bodyPr/>
        <a:lstStyle/>
        <a:p>
          <a:r>
            <a:rPr lang="pl-PL"/>
            <a:t>2) adres do doręczeń elektronicznych powiązany z kwalifikowaną usługą rejestrowanego doręczenia elektronicznego, za pomocą której wniesiono podanie, jeżeli adres do doręczeń elektronicznych strony lub innego uczestnika postępowania nie został wpisany do bazy adresów elektronicznych.</a:t>
          </a:r>
          <a:endParaRPr lang="en-US"/>
        </a:p>
      </dgm:t>
    </dgm:pt>
    <dgm:pt modelId="{C09E4CAF-4639-42A0-B31B-B25D584865AA}" type="parTrans" cxnId="{5B7824AF-D7BF-4912-9972-A6DEC41B224D}">
      <dgm:prSet/>
      <dgm:spPr/>
      <dgm:t>
        <a:bodyPr/>
        <a:lstStyle/>
        <a:p>
          <a:endParaRPr lang="en-US"/>
        </a:p>
      </dgm:t>
    </dgm:pt>
    <dgm:pt modelId="{420C75CA-C29B-42B1-88F5-1193058FBFD4}" type="sibTrans" cxnId="{5B7824AF-D7BF-4912-9972-A6DEC41B224D}">
      <dgm:prSet/>
      <dgm:spPr/>
      <dgm:t>
        <a:bodyPr/>
        <a:lstStyle/>
        <a:p>
          <a:endParaRPr lang="en-US"/>
        </a:p>
      </dgm:t>
    </dgm:pt>
    <dgm:pt modelId="{3A0D1B84-2F0B-4581-92DE-BD0B48A8B041}" type="pres">
      <dgm:prSet presAssocID="{75021B75-0D61-40AA-B0B5-2C4819563D6E}" presName="vert0" presStyleCnt="0">
        <dgm:presLayoutVars>
          <dgm:dir/>
          <dgm:animOne val="branch"/>
          <dgm:animLvl val="lvl"/>
        </dgm:presLayoutVars>
      </dgm:prSet>
      <dgm:spPr/>
    </dgm:pt>
    <dgm:pt modelId="{06051405-9823-4570-9ADB-C9CFCC7AD6C9}" type="pres">
      <dgm:prSet presAssocID="{22EDCEF0-E132-4F81-912A-3797D4F44451}" presName="thickLine" presStyleLbl="alignNode1" presStyleIdx="0" presStyleCnt="3"/>
      <dgm:spPr/>
    </dgm:pt>
    <dgm:pt modelId="{2FA4C3A5-DAF4-4846-B21D-F82D0B2F2D4D}" type="pres">
      <dgm:prSet presAssocID="{22EDCEF0-E132-4F81-912A-3797D4F44451}" presName="horz1" presStyleCnt="0"/>
      <dgm:spPr/>
    </dgm:pt>
    <dgm:pt modelId="{903D8825-3499-4383-A9BA-2684CC8ECC0A}" type="pres">
      <dgm:prSet presAssocID="{22EDCEF0-E132-4F81-912A-3797D4F44451}" presName="tx1" presStyleLbl="revTx" presStyleIdx="0" presStyleCnt="3"/>
      <dgm:spPr/>
    </dgm:pt>
    <dgm:pt modelId="{2732FBAD-7BFB-466D-99B1-BB8013B9AF0D}" type="pres">
      <dgm:prSet presAssocID="{22EDCEF0-E132-4F81-912A-3797D4F44451}" presName="vert1" presStyleCnt="0"/>
      <dgm:spPr/>
    </dgm:pt>
    <dgm:pt modelId="{B8285702-7DEF-4699-B96B-352846CDEA92}" type="pres">
      <dgm:prSet presAssocID="{65468EF1-56A9-4579-8F1C-3BCDA8441292}" presName="thickLine" presStyleLbl="alignNode1" presStyleIdx="1" presStyleCnt="3"/>
      <dgm:spPr/>
    </dgm:pt>
    <dgm:pt modelId="{41B2069E-683A-4D6D-9AC2-E47ADF12A9DF}" type="pres">
      <dgm:prSet presAssocID="{65468EF1-56A9-4579-8F1C-3BCDA8441292}" presName="horz1" presStyleCnt="0"/>
      <dgm:spPr/>
    </dgm:pt>
    <dgm:pt modelId="{7D2DDABB-64F8-4C27-94DD-A1FDB6EBEA7C}" type="pres">
      <dgm:prSet presAssocID="{65468EF1-56A9-4579-8F1C-3BCDA8441292}" presName="tx1" presStyleLbl="revTx" presStyleIdx="1" presStyleCnt="3"/>
      <dgm:spPr/>
    </dgm:pt>
    <dgm:pt modelId="{87F20B30-204B-4709-8622-380BA37BA128}" type="pres">
      <dgm:prSet presAssocID="{65468EF1-56A9-4579-8F1C-3BCDA8441292}" presName="vert1" presStyleCnt="0"/>
      <dgm:spPr/>
    </dgm:pt>
    <dgm:pt modelId="{A947628C-D40D-40EF-B25E-9E0BB51D1D1E}" type="pres">
      <dgm:prSet presAssocID="{1F452A38-9DDC-4BB7-B41E-85982414ECD2}" presName="thickLine" presStyleLbl="alignNode1" presStyleIdx="2" presStyleCnt="3"/>
      <dgm:spPr/>
    </dgm:pt>
    <dgm:pt modelId="{7BBCBBAA-6C4D-4DFE-AB49-1C097F25C3B5}" type="pres">
      <dgm:prSet presAssocID="{1F452A38-9DDC-4BB7-B41E-85982414ECD2}" presName="horz1" presStyleCnt="0"/>
      <dgm:spPr/>
    </dgm:pt>
    <dgm:pt modelId="{4FD7B415-C6FB-4DDD-AF8F-DE5BCBB06399}" type="pres">
      <dgm:prSet presAssocID="{1F452A38-9DDC-4BB7-B41E-85982414ECD2}" presName="tx1" presStyleLbl="revTx" presStyleIdx="2" presStyleCnt="3"/>
      <dgm:spPr/>
    </dgm:pt>
    <dgm:pt modelId="{2CED6A0E-761D-4445-866C-C1AD324CBADE}" type="pres">
      <dgm:prSet presAssocID="{1F452A38-9DDC-4BB7-B41E-85982414ECD2}" presName="vert1" presStyleCnt="0"/>
      <dgm:spPr/>
    </dgm:pt>
  </dgm:ptLst>
  <dgm:cxnLst>
    <dgm:cxn modelId="{00237116-A968-439B-A546-DA52CF84E53E}" type="presOf" srcId="{1F452A38-9DDC-4BB7-B41E-85982414ECD2}" destId="{4FD7B415-C6FB-4DDD-AF8F-DE5BCBB06399}" srcOrd="0" destOrd="0" presId="urn:microsoft.com/office/officeart/2008/layout/LinedList"/>
    <dgm:cxn modelId="{34915299-6D8D-4CDA-85DE-2B52C75880A0}" type="presOf" srcId="{65468EF1-56A9-4579-8F1C-3BCDA8441292}" destId="{7D2DDABB-64F8-4C27-94DD-A1FDB6EBEA7C}" srcOrd="0" destOrd="0" presId="urn:microsoft.com/office/officeart/2008/layout/LinedList"/>
    <dgm:cxn modelId="{5B7824AF-D7BF-4912-9972-A6DEC41B224D}" srcId="{75021B75-0D61-40AA-B0B5-2C4819563D6E}" destId="{1F452A38-9DDC-4BB7-B41E-85982414ECD2}" srcOrd="2" destOrd="0" parTransId="{C09E4CAF-4639-42A0-B31B-B25D584865AA}" sibTransId="{420C75CA-C29B-42B1-88F5-1193058FBFD4}"/>
    <dgm:cxn modelId="{A40AC0E4-F4A3-4541-9DDE-7EF4FB693509}" type="presOf" srcId="{75021B75-0D61-40AA-B0B5-2C4819563D6E}" destId="{3A0D1B84-2F0B-4581-92DE-BD0B48A8B041}" srcOrd="0" destOrd="0" presId="urn:microsoft.com/office/officeart/2008/layout/LinedList"/>
    <dgm:cxn modelId="{42EC82F2-51F1-43AD-B7AC-469852A66D90}" srcId="{75021B75-0D61-40AA-B0B5-2C4819563D6E}" destId="{22EDCEF0-E132-4F81-912A-3797D4F44451}" srcOrd="0" destOrd="0" parTransId="{A1C54F68-13D8-4A6A-AFC0-3BD5F992D904}" sibTransId="{C5EE71D3-2333-421E-BA09-6246DFBCC42E}"/>
    <dgm:cxn modelId="{9D4A0DF4-CD9E-4883-BDFD-7CDDB62ADFE3}" srcId="{75021B75-0D61-40AA-B0B5-2C4819563D6E}" destId="{65468EF1-56A9-4579-8F1C-3BCDA8441292}" srcOrd="1" destOrd="0" parTransId="{F32BDD37-A7F4-445D-A46D-D8D7BD1970CC}" sibTransId="{C85D91E2-C79E-4997-9F89-5AFCC467B92A}"/>
    <dgm:cxn modelId="{2E3A31FE-FD72-46C1-8D35-0BD646714C4B}" type="presOf" srcId="{22EDCEF0-E132-4F81-912A-3797D4F44451}" destId="{903D8825-3499-4383-A9BA-2684CC8ECC0A}" srcOrd="0" destOrd="0" presId="urn:microsoft.com/office/officeart/2008/layout/LinedList"/>
    <dgm:cxn modelId="{CFEE48B9-BE79-48E7-8204-2079E332B125}" type="presParOf" srcId="{3A0D1B84-2F0B-4581-92DE-BD0B48A8B041}" destId="{06051405-9823-4570-9ADB-C9CFCC7AD6C9}" srcOrd="0" destOrd="0" presId="urn:microsoft.com/office/officeart/2008/layout/LinedList"/>
    <dgm:cxn modelId="{E92FDB9C-C17B-4038-BB99-47D7A122CDF0}" type="presParOf" srcId="{3A0D1B84-2F0B-4581-92DE-BD0B48A8B041}" destId="{2FA4C3A5-DAF4-4846-B21D-F82D0B2F2D4D}" srcOrd="1" destOrd="0" presId="urn:microsoft.com/office/officeart/2008/layout/LinedList"/>
    <dgm:cxn modelId="{28ED007A-F406-46C8-93E0-2B912024A52E}" type="presParOf" srcId="{2FA4C3A5-DAF4-4846-B21D-F82D0B2F2D4D}" destId="{903D8825-3499-4383-A9BA-2684CC8ECC0A}" srcOrd="0" destOrd="0" presId="urn:microsoft.com/office/officeart/2008/layout/LinedList"/>
    <dgm:cxn modelId="{2FF709C1-FA58-4768-8240-025F96EF852F}" type="presParOf" srcId="{2FA4C3A5-DAF4-4846-B21D-F82D0B2F2D4D}" destId="{2732FBAD-7BFB-466D-99B1-BB8013B9AF0D}" srcOrd="1" destOrd="0" presId="urn:microsoft.com/office/officeart/2008/layout/LinedList"/>
    <dgm:cxn modelId="{730B5FA8-7FDF-4499-9D25-9DC43D52E483}" type="presParOf" srcId="{3A0D1B84-2F0B-4581-92DE-BD0B48A8B041}" destId="{B8285702-7DEF-4699-B96B-352846CDEA92}" srcOrd="2" destOrd="0" presId="urn:microsoft.com/office/officeart/2008/layout/LinedList"/>
    <dgm:cxn modelId="{20EDCAF7-53EC-4126-9F27-C497123EDD4B}" type="presParOf" srcId="{3A0D1B84-2F0B-4581-92DE-BD0B48A8B041}" destId="{41B2069E-683A-4D6D-9AC2-E47ADF12A9DF}" srcOrd="3" destOrd="0" presId="urn:microsoft.com/office/officeart/2008/layout/LinedList"/>
    <dgm:cxn modelId="{25CA88CB-3083-4AE2-A004-C10E43C1D4DB}" type="presParOf" srcId="{41B2069E-683A-4D6D-9AC2-E47ADF12A9DF}" destId="{7D2DDABB-64F8-4C27-94DD-A1FDB6EBEA7C}" srcOrd="0" destOrd="0" presId="urn:microsoft.com/office/officeart/2008/layout/LinedList"/>
    <dgm:cxn modelId="{139C38B7-A174-484C-83B3-69D49FE6BD37}" type="presParOf" srcId="{41B2069E-683A-4D6D-9AC2-E47ADF12A9DF}" destId="{87F20B30-204B-4709-8622-380BA37BA128}" srcOrd="1" destOrd="0" presId="urn:microsoft.com/office/officeart/2008/layout/LinedList"/>
    <dgm:cxn modelId="{33639484-67FD-43D7-B3C3-F95382F84B11}" type="presParOf" srcId="{3A0D1B84-2F0B-4581-92DE-BD0B48A8B041}" destId="{A947628C-D40D-40EF-B25E-9E0BB51D1D1E}" srcOrd="4" destOrd="0" presId="urn:microsoft.com/office/officeart/2008/layout/LinedList"/>
    <dgm:cxn modelId="{449551CF-AA18-49C4-BF56-6D80AB0BB00B}" type="presParOf" srcId="{3A0D1B84-2F0B-4581-92DE-BD0B48A8B041}" destId="{7BBCBBAA-6C4D-4DFE-AB49-1C097F25C3B5}" srcOrd="5" destOrd="0" presId="urn:microsoft.com/office/officeart/2008/layout/LinedList"/>
    <dgm:cxn modelId="{6AB6D775-54E1-4F1B-8A7F-BF9C7D8EA5A7}" type="presParOf" srcId="{7BBCBBAA-6C4D-4DFE-AB49-1C097F25C3B5}" destId="{4FD7B415-C6FB-4DDD-AF8F-DE5BCBB06399}" srcOrd="0" destOrd="0" presId="urn:microsoft.com/office/officeart/2008/layout/LinedList"/>
    <dgm:cxn modelId="{EA425ABC-06DE-411F-B64A-86C427382BE2}" type="presParOf" srcId="{7BBCBBAA-6C4D-4DFE-AB49-1C097F25C3B5}" destId="{2CED6A0E-761D-4445-866C-C1AD324CBA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7B2EF-6B61-4D6E-B59F-86B94E7AE62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2E0B6F-7271-44D0-9EEA-0048656D3C13}">
      <dgm:prSet/>
      <dgm:spPr/>
      <dgm:t>
        <a:bodyPr/>
        <a:lstStyle/>
        <a:p>
          <a:r>
            <a:rPr lang="pl-PL" b="1" dirty="0"/>
            <a:t>Organy i kierownicy jednostek organizacyjnych, o których mowa w ust. 1</a:t>
          </a:r>
          <a:r>
            <a:rPr lang="pl-PL" dirty="0"/>
            <a:t>, w porozumieniu z Naczelnym Dyrektorem Archiwów Państwowych, określają:</a:t>
          </a:r>
          <a:endParaRPr lang="en-US" dirty="0"/>
        </a:p>
      </dgm:t>
    </dgm:pt>
    <dgm:pt modelId="{2E93F02A-CD33-459D-87B7-C480AAC00C6A}" type="parTrans" cxnId="{96F69FD4-94C8-4638-A927-B5C0EC6FE3F8}">
      <dgm:prSet/>
      <dgm:spPr/>
      <dgm:t>
        <a:bodyPr/>
        <a:lstStyle/>
        <a:p>
          <a:endParaRPr lang="en-US"/>
        </a:p>
      </dgm:t>
    </dgm:pt>
    <dgm:pt modelId="{8E38E57B-EBBE-4AD3-8EB8-45C099CBCC3A}" type="sibTrans" cxnId="{96F69FD4-94C8-4638-A927-B5C0EC6FE3F8}">
      <dgm:prSet/>
      <dgm:spPr/>
      <dgm:t>
        <a:bodyPr/>
        <a:lstStyle/>
        <a:p>
          <a:endParaRPr lang="en-US"/>
        </a:p>
      </dgm:t>
    </dgm:pt>
    <dgm:pt modelId="{5FFE8B30-9C1A-491D-A81E-AB516C7D2287}">
      <dgm:prSet/>
      <dgm:spPr/>
      <dgm:t>
        <a:bodyPr/>
        <a:lstStyle/>
        <a:p>
          <a:r>
            <a:rPr lang="pl-PL"/>
            <a:t>1) instrukcję kancelaryjną określającą szczegółowe zasady i tryb wykonywania czynności kancelaryjnych;</a:t>
          </a:r>
          <a:endParaRPr lang="en-US"/>
        </a:p>
      </dgm:t>
    </dgm:pt>
    <dgm:pt modelId="{6B661F76-3B4D-422A-BFED-4936A10990C0}" type="parTrans" cxnId="{342C4418-75CE-4E5D-8729-DFD9A80C7F5B}">
      <dgm:prSet/>
      <dgm:spPr/>
      <dgm:t>
        <a:bodyPr/>
        <a:lstStyle/>
        <a:p>
          <a:endParaRPr lang="en-US"/>
        </a:p>
      </dgm:t>
    </dgm:pt>
    <dgm:pt modelId="{625E4DEF-F9A3-4F4B-BAFF-F182C7DC2D34}" type="sibTrans" cxnId="{342C4418-75CE-4E5D-8729-DFD9A80C7F5B}">
      <dgm:prSet/>
      <dgm:spPr/>
      <dgm:t>
        <a:bodyPr/>
        <a:lstStyle/>
        <a:p>
          <a:endParaRPr lang="en-US"/>
        </a:p>
      </dgm:t>
    </dgm:pt>
    <dgm:pt modelId="{5A4BCBFB-D94A-43EF-94B7-54D4DF557B9B}">
      <dgm:prSet/>
      <dgm:spPr/>
      <dgm:t>
        <a:bodyPr/>
        <a:lstStyle/>
        <a:p>
          <a:r>
            <a:rPr lang="pl-PL"/>
            <a:t>2) sposób klasyfikowania i kwalifikowania dokumentacji w formie jednolitego rzeczowego wykazu akt (…) oraz może być uzupełniony przez kwalifikator dokumentacji, który określa kwalifikację archiwalną jednorodnego rodzaju lub typu dokumentacji.</a:t>
          </a:r>
          <a:endParaRPr lang="en-US"/>
        </a:p>
      </dgm:t>
    </dgm:pt>
    <dgm:pt modelId="{FA68B6F6-0B19-4D4C-BAAB-34ADA1B5D31D}" type="parTrans" cxnId="{FF1B68F7-837A-48FB-83D9-3AFA58E8EF89}">
      <dgm:prSet/>
      <dgm:spPr/>
      <dgm:t>
        <a:bodyPr/>
        <a:lstStyle/>
        <a:p>
          <a:endParaRPr lang="en-US"/>
        </a:p>
      </dgm:t>
    </dgm:pt>
    <dgm:pt modelId="{604EBE91-5983-44A0-8839-174320380265}" type="sibTrans" cxnId="{FF1B68F7-837A-48FB-83D9-3AFA58E8EF89}">
      <dgm:prSet/>
      <dgm:spPr/>
      <dgm:t>
        <a:bodyPr/>
        <a:lstStyle/>
        <a:p>
          <a:endParaRPr lang="en-US"/>
        </a:p>
      </dgm:t>
    </dgm:pt>
    <dgm:pt modelId="{35456020-AA77-427D-B4F7-820835D47408}" type="pres">
      <dgm:prSet presAssocID="{C677B2EF-6B61-4D6E-B59F-86B94E7AE62D}" presName="vert0" presStyleCnt="0">
        <dgm:presLayoutVars>
          <dgm:dir/>
          <dgm:animOne val="branch"/>
          <dgm:animLvl val="lvl"/>
        </dgm:presLayoutVars>
      </dgm:prSet>
      <dgm:spPr/>
    </dgm:pt>
    <dgm:pt modelId="{A2306A79-C516-4F67-ABCA-54F28E0F46BA}" type="pres">
      <dgm:prSet presAssocID="{E22E0B6F-7271-44D0-9EEA-0048656D3C13}" presName="thickLine" presStyleLbl="alignNode1" presStyleIdx="0" presStyleCnt="3"/>
      <dgm:spPr/>
    </dgm:pt>
    <dgm:pt modelId="{9B7E4F54-DB10-46C8-9639-464F13C1D059}" type="pres">
      <dgm:prSet presAssocID="{E22E0B6F-7271-44D0-9EEA-0048656D3C13}" presName="horz1" presStyleCnt="0"/>
      <dgm:spPr/>
    </dgm:pt>
    <dgm:pt modelId="{AF8F54B7-C043-4B59-A451-154F547C8A93}" type="pres">
      <dgm:prSet presAssocID="{E22E0B6F-7271-44D0-9EEA-0048656D3C13}" presName="tx1" presStyleLbl="revTx" presStyleIdx="0" presStyleCnt="3"/>
      <dgm:spPr/>
    </dgm:pt>
    <dgm:pt modelId="{962A0606-573F-4EDB-8FB0-73DC4857982C}" type="pres">
      <dgm:prSet presAssocID="{E22E0B6F-7271-44D0-9EEA-0048656D3C13}" presName="vert1" presStyleCnt="0"/>
      <dgm:spPr/>
    </dgm:pt>
    <dgm:pt modelId="{128FE6ED-5478-4FA4-9F86-AD61E1059926}" type="pres">
      <dgm:prSet presAssocID="{5FFE8B30-9C1A-491D-A81E-AB516C7D2287}" presName="thickLine" presStyleLbl="alignNode1" presStyleIdx="1" presStyleCnt="3"/>
      <dgm:spPr/>
    </dgm:pt>
    <dgm:pt modelId="{CEB72CD7-5AA4-440A-A1E5-D406303340A9}" type="pres">
      <dgm:prSet presAssocID="{5FFE8B30-9C1A-491D-A81E-AB516C7D2287}" presName="horz1" presStyleCnt="0"/>
      <dgm:spPr/>
    </dgm:pt>
    <dgm:pt modelId="{FFED5FF2-BBC8-4E0A-A93F-6D58E1D17843}" type="pres">
      <dgm:prSet presAssocID="{5FFE8B30-9C1A-491D-A81E-AB516C7D2287}" presName="tx1" presStyleLbl="revTx" presStyleIdx="1" presStyleCnt="3"/>
      <dgm:spPr/>
    </dgm:pt>
    <dgm:pt modelId="{3F008581-DE5A-4664-A611-83B67F3F0321}" type="pres">
      <dgm:prSet presAssocID="{5FFE8B30-9C1A-491D-A81E-AB516C7D2287}" presName="vert1" presStyleCnt="0"/>
      <dgm:spPr/>
    </dgm:pt>
    <dgm:pt modelId="{FE900DF7-F6B2-4032-A65A-E5F35EBD0F37}" type="pres">
      <dgm:prSet presAssocID="{5A4BCBFB-D94A-43EF-94B7-54D4DF557B9B}" presName="thickLine" presStyleLbl="alignNode1" presStyleIdx="2" presStyleCnt="3"/>
      <dgm:spPr/>
    </dgm:pt>
    <dgm:pt modelId="{63325901-F2C5-498B-A75C-3636F6ECD8F8}" type="pres">
      <dgm:prSet presAssocID="{5A4BCBFB-D94A-43EF-94B7-54D4DF557B9B}" presName="horz1" presStyleCnt="0"/>
      <dgm:spPr/>
    </dgm:pt>
    <dgm:pt modelId="{7DD40483-D3B9-4848-AFD5-E9E4DB639EFD}" type="pres">
      <dgm:prSet presAssocID="{5A4BCBFB-D94A-43EF-94B7-54D4DF557B9B}" presName="tx1" presStyleLbl="revTx" presStyleIdx="2" presStyleCnt="3"/>
      <dgm:spPr/>
    </dgm:pt>
    <dgm:pt modelId="{F3D251BD-9966-4C04-8E01-16E707444024}" type="pres">
      <dgm:prSet presAssocID="{5A4BCBFB-D94A-43EF-94B7-54D4DF557B9B}" presName="vert1" presStyleCnt="0"/>
      <dgm:spPr/>
    </dgm:pt>
  </dgm:ptLst>
  <dgm:cxnLst>
    <dgm:cxn modelId="{342C4418-75CE-4E5D-8729-DFD9A80C7F5B}" srcId="{C677B2EF-6B61-4D6E-B59F-86B94E7AE62D}" destId="{5FFE8B30-9C1A-491D-A81E-AB516C7D2287}" srcOrd="1" destOrd="0" parTransId="{6B661F76-3B4D-422A-BFED-4936A10990C0}" sibTransId="{625E4DEF-F9A3-4F4B-BAFF-F182C7DC2D34}"/>
    <dgm:cxn modelId="{41DC101C-FE6D-4777-A466-6F679C7B7C99}" type="presOf" srcId="{E22E0B6F-7271-44D0-9EEA-0048656D3C13}" destId="{AF8F54B7-C043-4B59-A451-154F547C8A93}" srcOrd="0" destOrd="0" presId="urn:microsoft.com/office/officeart/2008/layout/LinedList"/>
    <dgm:cxn modelId="{9A14C430-15F3-4CFB-8899-9516F3E3E09F}" type="presOf" srcId="{C677B2EF-6B61-4D6E-B59F-86B94E7AE62D}" destId="{35456020-AA77-427D-B4F7-820835D47408}" srcOrd="0" destOrd="0" presId="urn:microsoft.com/office/officeart/2008/layout/LinedList"/>
    <dgm:cxn modelId="{0F47CD62-CC94-41BF-AB8F-6146EE6AC499}" type="presOf" srcId="{5FFE8B30-9C1A-491D-A81E-AB516C7D2287}" destId="{FFED5FF2-BBC8-4E0A-A93F-6D58E1D17843}" srcOrd="0" destOrd="0" presId="urn:microsoft.com/office/officeart/2008/layout/LinedList"/>
    <dgm:cxn modelId="{1661F890-A9A0-4FEF-9DD0-07E4FF73FB6B}" type="presOf" srcId="{5A4BCBFB-D94A-43EF-94B7-54D4DF557B9B}" destId="{7DD40483-D3B9-4848-AFD5-E9E4DB639EFD}" srcOrd="0" destOrd="0" presId="urn:microsoft.com/office/officeart/2008/layout/LinedList"/>
    <dgm:cxn modelId="{96F69FD4-94C8-4638-A927-B5C0EC6FE3F8}" srcId="{C677B2EF-6B61-4D6E-B59F-86B94E7AE62D}" destId="{E22E0B6F-7271-44D0-9EEA-0048656D3C13}" srcOrd="0" destOrd="0" parTransId="{2E93F02A-CD33-459D-87B7-C480AAC00C6A}" sibTransId="{8E38E57B-EBBE-4AD3-8EB8-45C099CBCC3A}"/>
    <dgm:cxn modelId="{FF1B68F7-837A-48FB-83D9-3AFA58E8EF89}" srcId="{C677B2EF-6B61-4D6E-B59F-86B94E7AE62D}" destId="{5A4BCBFB-D94A-43EF-94B7-54D4DF557B9B}" srcOrd="2" destOrd="0" parTransId="{FA68B6F6-0B19-4D4C-BAAB-34ADA1B5D31D}" sibTransId="{604EBE91-5983-44A0-8839-174320380265}"/>
    <dgm:cxn modelId="{F87FA124-0417-454D-A5EF-3C72B88871FC}" type="presParOf" srcId="{35456020-AA77-427D-B4F7-820835D47408}" destId="{A2306A79-C516-4F67-ABCA-54F28E0F46BA}" srcOrd="0" destOrd="0" presId="urn:microsoft.com/office/officeart/2008/layout/LinedList"/>
    <dgm:cxn modelId="{759273D6-BAC6-406E-AAA6-09321ADFAE0C}" type="presParOf" srcId="{35456020-AA77-427D-B4F7-820835D47408}" destId="{9B7E4F54-DB10-46C8-9639-464F13C1D059}" srcOrd="1" destOrd="0" presId="urn:microsoft.com/office/officeart/2008/layout/LinedList"/>
    <dgm:cxn modelId="{387A0A41-5409-40E8-B72E-6B45D35B68A0}" type="presParOf" srcId="{9B7E4F54-DB10-46C8-9639-464F13C1D059}" destId="{AF8F54B7-C043-4B59-A451-154F547C8A93}" srcOrd="0" destOrd="0" presId="urn:microsoft.com/office/officeart/2008/layout/LinedList"/>
    <dgm:cxn modelId="{7B6D94E5-6583-4B96-AE0E-64B1ED96B7C8}" type="presParOf" srcId="{9B7E4F54-DB10-46C8-9639-464F13C1D059}" destId="{962A0606-573F-4EDB-8FB0-73DC4857982C}" srcOrd="1" destOrd="0" presId="urn:microsoft.com/office/officeart/2008/layout/LinedList"/>
    <dgm:cxn modelId="{DE6902EA-9327-49AE-92A1-DD3C386BF9E5}" type="presParOf" srcId="{35456020-AA77-427D-B4F7-820835D47408}" destId="{128FE6ED-5478-4FA4-9F86-AD61E1059926}" srcOrd="2" destOrd="0" presId="urn:microsoft.com/office/officeart/2008/layout/LinedList"/>
    <dgm:cxn modelId="{FEF6A56A-57A3-4096-9BFB-BD2BC7A66242}" type="presParOf" srcId="{35456020-AA77-427D-B4F7-820835D47408}" destId="{CEB72CD7-5AA4-440A-A1E5-D406303340A9}" srcOrd="3" destOrd="0" presId="urn:microsoft.com/office/officeart/2008/layout/LinedList"/>
    <dgm:cxn modelId="{CD0085C9-6B0D-4E9E-9863-495E6F1C1F3C}" type="presParOf" srcId="{CEB72CD7-5AA4-440A-A1E5-D406303340A9}" destId="{FFED5FF2-BBC8-4E0A-A93F-6D58E1D17843}" srcOrd="0" destOrd="0" presId="urn:microsoft.com/office/officeart/2008/layout/LinedList"/>
    <dgm:cxn modelId="{8C05BCBB-2AA0-4719-9B95-55328B62C1CA}" type="presParOf" srcId="{CEB72CD7-5AA4-440A-A1E5-D406303340A9}" destId="{3F008581-DE5A-4664-A611-83B67F3F0321}" srcOrd="1" destOrd="0" presId="urn:microsoft.com/office/officeart/2008/layout/LinedList"/>
    <dgm:cxn modelId="{8F0069DB-A732-41F1-A818-CDB55CBD43CA}" type="presParOf" srcId="{35456020-AA77-427D-B4F7-820835D47408}" destId="{FE900DF7-F6B2-4032-A65A-E5F35EBD0F37}" srcOrd="4" destOrd="0" presId="urn:microsoft.com/office/officeart/2008/layout/LinedList"/>
    <dgm:cxn modelId="{B256915B-067D-4F0C-8B3B-8BA40A6386F0}" type="presParOf" srcId="{35456020-AA77-427D-B4F7-820835D47408}" destId="{63325901-F2C5-498B-A75C-3636F6ECD8F8}" srcOrd="5" destOrd="0" presId="urn:microsoft.com/office/officeart/2008/layout/LinedList"/>
    <dgm:cxn modelId="{C05CB2C6-CF40-442B-AD04-5FD6089EFB8D}" type="presParOf" srcId="{63325901-F2C5-498B-A75C-3636F6ECD8F8}" destId="{7DD40483-D3B9-4848-AFD5-E9E4DB639EFD}" srcOrd="0" destOrd="0" presId="urn:microsoft.com/office/officeart/2008/layout/LinedList"/>
    <dgm:cxn modelId="{CB40ECE5-84CA-4AB9-A294-B7D5053292C9}" type="presParOf" srcId="{63325901-F2C5-498B-A75C-3636F6ECD8F8}" destId="{F3D251BD-9966-4C04-8E01-16E7074440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64F7B-3705-40FE-833F-CD9998AA2775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na adres do doręczeń elektronicznych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na kontro w systemie teleinformatycznym: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w siedzibie organu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500" kern="1200" dirty="0"/>
        </a:p>
      </dsp:txBody>
      <dsp:txXfrm rot="-5400000">
        <a:off x="3785616" y="197117"/>
        <a:ext cx="6675221" cy="1012303"/>
      </dsp:txXfrm>
    </dsp:sp>
    <dsp:sp modelId="{D1F198E9-D7CD-4D39-884B-08B6C200172B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Reguła podstawowa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(poziom 1)</a:t>
          </a:r>
        </a:p>
      </dsp:txBody>
      <dsp:txXfrm>
        <a:off x="68454" y="70578"/>
        <a:ext cx="3648708" cy="1265378"/>
      </dsp:txXfrm>
    </dsp:sp>
    <dsp:sp modelId="{98E9C1A9-1A58-4BDC-850B-ACC53912D812}">
      <dsp:nvSpPr>
        <dsp:cNvPr id="0" name=""/>
        <dsp:cNvSpPr/>
      </dsp:nvSpPr>
      <dsp:spPr>
        <a:xfrm rot="5400000">
          <a:off x="6589693" y="-1200698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z wykorzystaniem publicznej usługi hybrydowej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przez swoich pracowników lub przez inne upoważnione osoby lub organy.</a:t>
          </a:r>
        </a:p>
      </dsp:txBody>
      <dsp:txXfrm rot="-5400000">
        <a:off x="3785616" y="1658142"/>
        <a:ext cx="6675221" cy="1012303"/>
      </dsp:txXfrm>
    </dsp:sp>
    <dsp:sp modelId="{A683BDF3-5C22-4B87-9428-E5F5F236AEF4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Reguła uzupełniająca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(poziom 2)</a:t>
          </a:r>
        </a:p>
      </dsp:txBody>
      <dsp:txXfrm>
        <a:off x="68454" y="1542979"/>
        <a:ext cx="3648708" cy="1265378"/>
      </dsp:txXfrm>
    </dsp:sp>
    <dsp:sp modelId="{A2472A0F-95D4-44FB-82CD-9754BA130F6E}">
      <dsp:nvSpPr>
        <dsp:cNvPr id="0" name=""/>
        <dsp:cNvSpPr/>
      </dsp:nvSpPr>
      <dsp:spPr>
        <a:xfrm rot="5400000">
          <a:off x="6589693" y="271702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Przesyłką rejestrowaną (list polecony);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przez swoich pracowników lub przez inne upoważnione osoby lub organy.</a:t>
          </a:r>
        </a:p>
      </dsp:txBody>
      <dsp:txXfrm rot="-5400000">
        <a:off x="3785616" y="3130543"/>
        <a:ext cx="6675221" cy="1012303"/>
      </dsp:txXfrm>
    </dsp:sp>
    <dsp:sp modelId="{6BB2EF5E-A076-4B6C-B702-0BC8E7893D7E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Reguła uzupełniająca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(poziom 3)</a:t>
          </a:r>
        </a:p>
      </dsp:txBody>
      <dsp:txXfrm>
        <a:off x="68454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51405-9823-4570-9ADB-C9CFCC7AD6C9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D8825-3499-4383-A9BA-2684CC8ECC0A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 przypadku doręczenia w sposób, o którym mowa w art. 39 § 1,  pisma doręcza się stronie lub innemu uczestnikowi postępowania na:</a:t>
          </a:r>
          <a:endParaRPr lang="en-US" sz="2200" kern="1200" dirty="0"/>
        </a:p>
      </dsp:txBody>
      <dsp:txXfrm>
        <a:off x="0" y="2124"/>
        <a:ext cx="10515600" cy="1449029"/>
      </dsp:txXfrm>
    </dsp:sp>
    <dsp:sp modelId="{B8285702-7DEF-4699-B96B-352846CDEA92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DDABB-64F8-4C27-94DD-A1FDB6EBEA7C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1) adres do doręczeń elektronicznych wpisany do bazy adresów elektronicznych, o której mowa w art. 25 ustawy z dnia 18 listopada 2020 r. o doręczeniach elektronicznych, zwanej dalej "bazą adresów elektronicznych", a w przypadku pełnomocnika - na adres do doręczeń elektronicznych wskazany w podaniu, albo</a:t>
          </a:r>
          <a:endParaRPr lang="en-US" sz="2200" kern="1200"/>
        </a:p>
      </dsp:txBody>
      <dsp:txXfrm>
        <a:off x="0" y="1451154"/>
        <a:ext cx="10515600" cy="1449029"/>
      </dsp:txXfrm>
    </dsp:sp>
    <dsp:sp modelId="{A947628C-D40D-40EF-B25E-9E0BB51D1D1E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7B415-C6FB-4DDD-AF8F-DE5BCBB06399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2) adres do doręczeń elektronicznych powiązany z kwalifikowaną usługą rejestrowanego doręczenia elektronicznego, za pomocą której wniesiono podanie, jeżeli adres do doręczeń elektronicznych strony lub innego uczestnika postępowania nie został wpisany do bazy adresów elektronicznych.</a:t>
          </a:r>
          <a:endParaRPr lang="en-US" sz="2200" kern="1200"/>
        </a:p>
      </dsp:txBody>
      <dsp:txXfrm>
        <a:off x="0" y="2900183"/>
        <a:ext cx="10515600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06A79-C516-4F67-ABCA-54F28E0F46B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F54B7-C043-4B59-A451-154F547C8A93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Organy i kierownicy jednostek organizacyjnych, o których mowa w ust. 1</a:t>
          </a:r>
          <a:r>
            <a:rPr lang="pl-PL" sz="2300" kern="1200" dirty="0"/>
            <a:t>, w porozumieniu z Naczelnym Dyrektorem Archiwów Państwowych, określają:</a:t>
          </a:r>
          <a:endParaRPr lang="en-US" sz="2300" kern="1200" dirty="0"/>
        </a:p>
      </dsp:txBody>
      <dsp:txXfrm>
        <a:off x="0" y="2703"/>
        <a:ext cx="6900512" cy="1843578"/>
      </dsp:txXfrm>
    </dsp:sp>
    <dsp:sp modelId="{128FE6ED-5478-4FA4-9F86-AD61E1059926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5FF2-BBC8-4E0A-A93F-6D58E1D17843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1) instrukcję kancelaryjną określającą szczegółowe zasady i tryb wykonywania czynności kancelaryjnych;</a:t>
          </a:r>
          <a:endParaRPr lang="en-US" sz="2300" kern="1200"/>
        </a:p>
      </dsp:txBody>
      <dsp:txXfrm>
        <a:off x="0" y="1846281"/>
        <a:ext cx="6900512" cy="1843578"/>
      </dsp:txXfrm>
    </dsp:sp>
    <dsp:sp modelId="{FE900DF7-F6B2-4032-A65A-E5F35EBD0F37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40483-D3B9-4848-AFD5-E9E4DB639EF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2) sposób klasyfikowania i kwalifikowania dokumentacji w formie jednolitego rzeczowego wykazu akt (…) oraz może być uzupełniony przez kwalifikator dokumentacji, który określa kwalifikację archiwalną jednorodnego rodzaju lub typu dokumentacji.</a:t>
          </a:r>
          <a:endParaRPr lang="en-US" sz="23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C2385F-1EDF-E90E-20B3-DF28B579E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255978-97F9-F37C-670E-57ECBDBB3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CF712E-D3CB-CED5-B81A-5F74E52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E93307-4B6F-E825-986F-9C0FBB5A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4C9A02-FB0B-973B-7849-BF8985BE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20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6D5ECE-76F9-D7D4-AA8A-3AB253E9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D71E83-99A8-98FC-C132-D2740569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09E7F4-1905-2242-E20D-8FC22C35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10F4A8-1CB7-3779-CF94-F0310F37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DE2084-08A2-979D-B0E7-AD97562F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21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A34277-96F4-A9F9-43DD-5E859AD4B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EBA59A-B8A4-DFE2-EB96-92CAA2984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05AE35-C125-E9AA-43F0-758DA6B2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A51442-6365-B2C5-973E-181AA96F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B5B945-A4EC-1233-E085-6F0BA487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8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30A69-0B88-4807-C52B-C57F2F8B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8A8884-D950-F619-4FA7-2ECBA823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B5B261-8081-E0EF-5325-FE8F4518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6CE97F-5377-F440-98E2-D5998BEC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B3AFE5-9A69-6001-B97D-0F607352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06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0E4E46-A8CC-7042-A733-1691A200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2C990A-4831-0452-FFBC-D039CBF61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F10DB1-ABC5-435B-70BB-5FDE693D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A6830B-ECB5-24C2-CB1D-9DC7E54B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697C5C-A17E-24E7-30ED-CB7EF46D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84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7FFBD9-3814-6510-9819-5CFB6232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C373F9-2497-426B-3655-54CE5F598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F28D59-0149-58C6-C866-F4B171A28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1252B6-7569-F8C3-17F4-35D78235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B7BB1B-F8AA-CC9F-38E7-75281BA4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F96D96A-2779-789A-4E89-2F8DA453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39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66645-6FA6-2FC3-15FD-55C51DB0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1C699D-E977-942F-D2B1-91D41D2FC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426F50-9DE8-08B8-9ADD-BB5ABB476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EDB9744-DF40-42AE-4945-8DDDAE7DC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BE0CE9-1EBB-F538-8DDD-9A537982A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0C563F3-DEBE-3AA5-5CB3-DDB30554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9754CB6-8794-2D9D-1894-C1B4860A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177AC87-2744-629A-BE0D-0C89B2D5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35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CD2469-D5A8-19CA-B231-2180DB82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3D7C885-4B8D-E8BD-34CC-BAD4EA39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D440040-C0F2-F3CE-8790-FF10891D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10DA2F-3E54-0323-5A73-DE025F32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80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C313300-A18A-2791-7788-F45E125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81ED9D-E3FE-D3DA-53CB-24454B8A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222654-7E88-787B-DCB8-5753108B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6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AE88F-5F90-8EAB-8E49-0FE4E053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BB9B2F-FF8D-8B26-6660-660EA30F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03BD8B-85D9-413E-107D-2553275B3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ADD84A-D261-EDF4-25F8-39F8F807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C1F0E3-939B-5D85-0AA3-5E672B5F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A81B9F-3C22-CBD5-E261-7474415A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50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49B3E-E644-C61C-37B9-AD5DB24E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C6D3F7C-218F-B4AC-00CA-7E8539D17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116926-9F12-8285-E805-0917FC5D6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15C9BF7-1A51-7F1D-A746-B9FF2E6F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B12375-A3CF-760C-D422-D6A27151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AFE984-3A97-D7A0-1378-46BCCBB4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62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5D24F97-9FA4-AE68-F8B1-A541DB21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83D1BB-0EF3-62BC-6B51-E7FF17C08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A49DCE-75BF-7DF6-2E9B-E874602AE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E105-12C8-4AE7-AE67-92AAE30E9EF1}" type="datetimeFigureOut">
              <a:rPr lang="pl-PL" smtClean="0"/>
              <a:t>11.10.2023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4E3B4E-3817-79C9-A1A1-B5AD3BCBA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64714-A23B-8445-677F-2A54BCD56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6CE1-ADBD-4F33-974A-CB128198A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erty formalności">
            <a:extLst>
              <a:ext uri="{FF2B5EF4-FFF2-40B4-BE49-F238E27FC236}">
                <a16:creationId xmlns:a16="http://schemas.microsoft.com/office/drawing/2014/main" id="{B2A44779-9C6A-D6E2-49C0-E563A0E33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960" b="70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38CF3F8-F721-F95B-C9C6-20B7A9D54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Dokument elektroniczny</a:t>
            </a:r>
            <a:br>
              <a:rPr lang="pl-PL">
                <a:solidFill>
                  <a:srgbClr val="FFFFFF"/>
                </a:solidFill>
              </a:rPr>
            </a:br>
            <a:r>
              <a:rPr lang="pl-PL">
                <a:solidFill>
                  <a:srgbClr val="FFFFFF"/>
                </a:solidFill>
              </a:rPr>
              <a:t> – wyzwania dla legislacji akademickiej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6E2E6B-E883-810C-AF3C-73EB696C6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dr Paweł Dąbrowski</a:t>
            </a:r>
          </a:p>
          <a:p>
            <a:r>
              <a:rPr lang="pl-PL">
                <a:solidFill>
                  <a:srgbClr val="FFFFFF"/>
                </a:solidFill>
              </a:rPr>
              <a:t>pdabrow@kozminski.edu.pl</a:t>
            </a:r>
          </a:p>
        </p:txBody>
      </p:sp>
    </p:spTree>
    <p:extLst>
      <p:ext uri="{BB962C8B-B14F-4D97-AF65-F5344CB8AC3E}">
        <p14:creationId xmlns:p14="http://schemas.microsoft.com/office/powerpoint/2010/main" val="50962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A9D78B-9A27-2CE0-44BC-1E495E58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Art. 63 § 3a – format podań elektronicznych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983B02-D086-052F-C2E8-3AE20F6D6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Podanie wniesione na adres do doręczeń elektronicznych lub za pośrednictwem konta w systemie teleinformatycznym organu administracji publicznej zawiera dane w ustalonym formacie, zawartym we wzorze podania określonym w odrębnych przepisach, jeżeli te przepisy nakazują wnoszenie podań według określonego wzoru.</a:t>
            </a:r>
          </a:p>
        </p:txBody>
      </p:sp>
      <p:pic>
        <p:nvPicPr>
          <p:cNvPr id="5" name="Picture 4" descr="Wiele znaków zapytania na czarnym tle">
            <a:extLst>
              <a:ext uri="{FF2B5EF4-FFF2-40B4-BE49-F238E27FC236}">
                <a16:creationId xmlns:a16="http://schemas.microsoft.com/office/drawing/2014/main" id="{B8F86560-59F5-D48F-C911-01757B770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9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77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CF071-D41F-2E9A-ECB7-A6767D41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Wnoszenie podań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80EA880-6C6D-23F4-CBD1-62815104E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Art. 63 § 1 kpa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8E370-F68F-1E86-2D4A-88E2DD190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7507"/>
            <a:ext cx="5157787" cy="35421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Podania (żądania, wyjaśnienia, odwołania, zażalenia) wnosi się na piśmie, za pomocą telefaksu lub ustnie do protokołu. </a:t>
            </a:r>
            <a:r>
              <a:rPr lang="pl-PL" sz="2200" b="1" dirty="0"/>
              <a:t>Podania utrwalone w postaci elektronicznej wnosi się na adres do doręczeń elektronicznych lub za pośrednictwem konta w systemie teleinformatycznym organu administracji publicznej. </a:t>
            </a:r>
            <a:r>
              <a:rPr lang="pl-PL" sz="2200" dirty="0"/>
              <a:t>Jeżeli przepisy odrębne nie stanowią inaczej, podania wniesione na adres poczty elektronicznej organu administracji publicznej pozostawia się bez rozpoznania.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0B9993-2A80-40BF-16E1-CC08C5974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Art. 358a ust. 4 </a:t>
            </a:r>
            <a:r>
              <a:rPr lang="pl-PL" dirty="0" err="1"/>
              <a:t>p.sz.w.n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E822DC-F367-094A-6373-24364E18E4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Warunkiem wnoszenia i doręczania pism przy wykorzystaniu systemu, o którym mowa w ust. 1, jest udostępnienie przez uczelnię w BIP na swojej stronie podmiotowej informacji o używaniu tego systemu ze wskazaniem terminu, od którego system będzie wykorzystywany. Termin wskazany w informacji nie może być krótszy niż 30 dni od dnia udostępnienia informacji. </a:t>
            </a:r>
            <a:r>
              <a:rPr lang="pl-PL" b="1" dirty="0"/>
              <a:t>Po upływie tego terminu wnoszenie i doręczanie pism następuje wyłącznie w systemie, o którym mowa w ust. 1</a:t>
            </a:r>
          </a:p>
        </p:txBody>
      </p:sp>
    </p:spTree>
    <p:extLst>
      <p:ext uri="{BB962C8B-B14F-4D97-AF65-F5344CB8AC3E}">
        <p14:creationId xmlns:p14="http://schemas.microsoft.com/office/powerpoint/2010/main" val="263022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0F20CF-DDD8-62BD-3AB1-4A3DF238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100" dirty="0">
                <a:solidFill>
                  <a:schemeClr val="tx2"/>
                </a:solidFill>
              </a:rPr>
              <a:t>Podpis na piśmie utrwalonym w postaci elektronicznej – art. 14 par. 1a </a:t>
            </a:r>
            <a:r>
              <a:rPr lang="pl-PL" sz="3100" dirty="0" err="1">
                <a:solidFill>
                  <a:schemeClr val="tx2"/>
                </a:solidFill>
              </a:rPr>
              <a:t>zd</a:t>
            </a:r>
            <a:r>
              <a:rPr lang="pl-PL" sz="3100" dirty="0">
                <a:solidFill>
                  <a:schemeClr val="tx2"/>
                </a:solidFill>
              </a:rPr>
              <a:t>. 2 oraz ust. 1d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1CC91-DF5E-CD10-F826-414047BA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47778"/>
            <a:ext cx="4977578" cy="3913194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l-PL" sz="2000" dirty="0">
                <a:solidFill>
                  <a:schemeClr val="tx2"/>
                </a:solidFill>
              </a:rPr>
              <a:t>1a </a:t>
            </a:r>
            <a:r>
              <a:rPr lang="pl-PL" sz="2000" dirty="0" err="1">
                <a:solidFill>
                  <a:schemeClr val="tx2"/>
                </a:solidFill>
              </a:rPr>
              <a:t>zd</a:t>
            </a:r>
            <a:r>
              <a:rPr lang="pl-PL" sz="2000" dirty="0">
                <a:solidFill>
                  <a:schemeClr val="tx2"/>
                </a:solidFill>
              </a:rPr>
              <a:t>. 2. Pisma utrwalone w postaci elektronicznej opatruje się </a:t>
            </a:r>
            <a:r>
              <a:rPr lang="pl-PL" sz="2000" b="1" dirty="0">
                <a:solidFill>
                  <a:schemeClr val="tx2"/>
                </a:solidFill>
              </a:rPr>
              <a:t>kwalifikowanym podpisem elektronicznym, podpisem zaufanym albo podpisem osobistym </a:t>
            </a:r>
            <a:r>
              <a:rPr lang="pl-PL" sz="2000" dirty="0">
                <a:solidFill>
                  <a:schemeClr val="tx2"/>
                </a:solidFill>
              </a:rPr>
              <a:t>lub kwalifikowaną pieczęcią elektroniczną organu administracji publicznej ze wskazaniem w treści pisma osoby opatrującej pismo pieczęcią.</a:t>
            </a:r>
          </a:p>
          <a:p>
            <a:pPr algn="just"/>
            <a:r>
              <a:rPr lang="pl-PL" sz="2000" dirty="0">
                <a:solidFill>
                  <a:schemeClr val="tx2"/>
                </a:solidFill>
              </a:rPr>
              <a:t>1d. Pisma kierowane do organów administracji publicznej mogą być sporządzane na piśmie utrwalonym w postaci papierowej lub elektronicznej. Do opatrywania ich podpisami i pieczęciami stosuje się przepisy § 1a i 1b.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Ołówek">
            <a:extLst>
              <a:ext uri="{FF2B5EF4-FFF2-40B4-BE49-F238E27FC236}">
                <a16:creationId xmlns:a16="http://schemas.microsoft.com/office/drawing/2014/main" id="{88FE9CB2-A885-32BE-1A1D-E3B6988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0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85A8D706-B3D8-D014-8121-F3095A89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l-PL" sz="3700" dirty="0"/>
              <a:t>Osoba bez prawnie skutecznego podpisu elektronicznego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BE485F-A4A2-B6C7-9873-E64F5B88B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095" y="2144990"/>
            <a:ext cx="5315189" cy="4170530"/>
          </a:xfrm>
        </p:spPr>
        <p:txBody>
          <a:bodyPr anchor="t">
            <a:normAutofit fontScale="92500"/>
          </a:bodyPr>
          <a:lstStyle/>
          <a:p>
            <a:pPr algn="just"/>
            <a:r>
              <a:rPr lang="pl-PL" sz="2400" dirty="0"/>
              <a:t>Na pierwszy roku studiów I stopnia zostaje przyjęty obywatel Ukrainy w wieku 17 lat. </a:t>
            </a:r>
          </a:p>
          <a:p>
            <a:pPr algn="just"/>
            <a:r>
              <a:rPr lang="pl-PL" sz="2400" dirty="0"/>
              <a:t>Wszystkie oświadczenia w jego imieniu składa rodzic studenta jako przedstawiciel ustawowy. Przedstawiciel także jest obywatelem Ukrainy, zamieszkuje na Ukrainie. Nie posiada polskiego PESEL, rachunku bankowego w polskim banku, ogólnie więzi z Polską. </a:t>
            </a:r>
          </a:p>
          <a:p>
            <a:pPr algn="just"/>
            <a:r>
              <a:rPr lang="pl-PL" sz="2400" dirty="0"/>
              <a:t>Jak stosować art. 358a </a:t>
            </a:r>
            <a:r>
              <a:rPr lang="pl-PL" sz="2400" dirty="0" err="1"/>
              <a:t>p.w.sz.n</a:t>
            </a:r>
            <a:r>
              <a:rPr lang="pl-PL" sz="2400" dirty="0"/>
              <a:t>. do studenta, przed osiągnięciem przez niego pełnoletności?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Odcisk palca">
            <a:extLst>
              <a:ext uri="{FF2B5EF4-FFF2-40B4-BE49-F238E27FC236}">
                <a16:creationId xmlns:a16="http://schemas.microsoft.com/office/drawing/2014/main" id="{BE43F509-CC00-5E80-141E-2674C9772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6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5C7B85-1350-F163-4B78-A3B21851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3700"/>
              <a:t>Rekrutacja cudzoziemca do szkoły doktorskiej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752DE2-416D-BC3B-FC07-EFBA35CB6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pl-PL" sz="2000" dirty="0"/>
              <a:t>Podmiot prowadzący szkołę doktorską zamieszcza komunikat, o którym mowa w art. 358a </a:t>
            </a:r>
            <a:r>
              <a:rPr lang="pl-PL" sz="2000" dirty="0" err="1"/>
              <a:t>psz.w.n</a:t>
            </a:r>
            <a:r>
              <a:rPr lang="pl-PL" sz="2000" dirty="0"/>
              <a:t>., wskazując m.in. na postępowanie w sprawie przyjęcia do szkoły doktorskiej;</a:t>
            </a:r>
          </a:p>
          <a:p>
            <a:r>
              <a:rPr lang="pl-PL" sz="2000" dirty="0"/>
              <a:t>O przyjęcie do szkoły doktorskiej ubiega się obywatel Pakistanu;</a:t>
            </a:r>
          </a:p>
          <a:p>
            <a:r>
              <a:rPr lang="pl-PL" sz="2000" dirty="0"/>
              <a:t>Nie posiada polskiego PESEL, rachunku bankowego, podpisu elektronicznego itp. </a:t>
            </a:r>
          </a:p>
          <a:p>
            <a:r>
              <a:rPr lang="pl-PL" sz="2000" dirty="0"/>
              <a:t>Jak powinien wnieść wniosek?</a:t>
            </a:r>
          </a:p>
        </p:txBody>
      </p:sp>
      <p:pic>
        <p:nvPicPr>
          <p:cNvPr id="5" name="Picture 4" descr="Białe żarówki z żółtą, która się wyróżnia">
            <a:extLst>
              <a:ext uri="{FF2B5EF4-FFF2-40B4-BE49-F238E27FC236}">
                <a16:creationId xmlns:a16="http://schemas.microsoft.com/office/drawing/2014/main" id="{E3038403-7D81-EF43-1B3E-B86DBE49E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5" r="28234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2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3E2687-493B-407D-E14C-675AE7AA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pl-PL" sz="3700" dirty="0"/>
              <a:t>Art. 76a par. 2 i 3 KPA – uwierzytelnienie dokumentów elektronicznych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27B3-7051-1636-1189-4A3DE5DC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157504"/>
            <a:ext cx="6173262" cy="3786097"/>
          </a:xfrm>
        </p:spPr>
        <p:txBody>
          <a:bodyPr>
            <a:normAutofit/>
          </a:bodyPr>
          <a:lstStyle/>
          <a:p>
            <a:pPr algn="just"/>
            <a:r>
              <a:rPr lang="pl-PL" sz="1700" dirty="0"/>
              <a:t>§  2. Zamiast oryginału dokumentu strona może złożyć odpis dokumentu, jeżeli jego zgodność z oryginałem została poświadczona przez notariusza albo przez występującego w sprawie pełnomocnika strony będącego adwokatem, radcą prawnym, rzecznikiem patentowym lub doradcą podatkowym.</a:t>
            </a:r>
          </a:p>
          <a:p>
            <a:pPr algn="just"/>
            <a:r>
              <a:rPr lang="pl-PL" sz="1700" dirty="0"/>
              <a:t>§  2a. Jeżeli odpis dokumentu został sporządzony na piśmie utrwalonym w postaci elektronicznej, poświadczenia jego zgodności z oryginałem, o którym mowa w § 2, dokonuje się przy użyciu kwalifikowanego podpisu elektronicznego, podpisu zaufanego lub podpisu osobistego. Odpisy dokumentów poświadczane elektronicznie sporządzane są w formatach danych określonych w przepisach wydanych na podstawie art. 18 pkt 1 ustawy z dnia 17 lutego 2005 r. o informatyzacji działalności podmiotów realizujących zadania publiczne.</a:t>
            </a:r>
          </a:p>
          <a:p>
            <a:pPr marL="0" indent="0">
              <a:buNone/>
            </a:pPr>
            <a:endParaRPr lang="pl-PL" sz="1700" dirty="0"/>
          </a:p>
        </p:txBody>
      </p:sp>
      <p:pic>
        <p:nvPicPr>
          <p:cNvPr id="5" name="Picture 4" descr="Stos otwartych magazynków s">
            <a:extLst>
              <a:ext uri="{FF2B5EF4-FFF2-40B4-BE49-F238E27FC236}">
                <a16:creationId xmlns:a16="http://schemas.microsoft.com/office/drawing/2014/main" id="{21327948-1636-3CF8-5781-E24AFCFF8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2" r="30753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31DC0E-4423-FA4E-2D41-74F3B1DC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pl-PL" sz="3700"/>
              <a:t>Art. 76a par. 3 i 4 KPA – żądanie okazania oryginału dokumentu poświadczonego</a:t>
            </a:r>
          </a:p>
        </p:txBody>
      </p:sp>
      <p:pic>
        <p:nvPicPr>
          <p:cNvPr id="7" name="Graphic 6" descr="Dokument">
            <a:extLst>
              <a:ext uri="{FF2B5EF4-FFF2-40B4-BE49-F238E27FC236}">
                <a16:creationId xmlns:a16="http://schemas.microsoft.com/office/drawing/2014/main" id="{219BE98C-85B0-1076-778E-0A9BB3AE7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B22AD5-7C70-C865-6546-C7831AE91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157077"/>
            <a:ext cx="5754896" cy="3446281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§  3. Zawarte w odpisie dokumentu poświadczenie zgodności z oryginałem przez występującego w sprawie pełnomocnika strony będącego adwokatem, radcą prawnym, rzecznikiem patentowym lub doradcą podatkowym albo przez upoważnionego pracownika organu prowadzącego postępowanie ma charakter dokumentu urzędowego.</a:t>
            </a:r>
          </a:p>
          <a:p>
            <a:pPr marL="0" indent="0" algn="just">
              <a:buNone/>
            </a:pPr>
            <a:r>
              <a:rPr lang="pl-PL" sz="2000" dirty="0"/>
              <a:t>§  4. Jeżeli jest to uzasadnione okolicznościami sprawy, organ administracji publicznej zażąda od strony składającej odpis dokumentu, o którym mowa w § 2, przedłożenia oryginału tego dokumentu.</a:t>
            </a:r>
          </a:p>
          <a:p>
            <a:pPr marL="0" indent="0">
              <a:buNone/>
            </a:pPr>
            <a:endParaRPr lang="pl-PL" sz="1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1D2224-71D4-D35C-9FBC-BC6F92FC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33647"/>
            <a:ext cx="9833548" cy="1190846"/>
          </a:xfrm>
        </p:spPr>
        <p:txBody>
          <a:bodyPr anchor="b">
            <a:normAutofit/>
          </a:bodyPr>
          <a:lstStyle/>
          <a:p>
            <a:pPr algn="just"/>
            <a:r>
              <a:rPr lang="pl-PL" sz="3300" dirty="0">
                <a:solidFill>
                  <a:schemeClr val="tx2"/>
                </a:solidFill>
              </a:rPr>
              <a:t>Art. 220 par. 3 i 4 KPA – uwierzytelnianie dokumentów elektronicznych przez stronę i żądanie okazania oryginału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E67483-859D-6313-C3BD-AECC89BE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083981"/>
            <a:ext cx="9833548" cy="391091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tx2"/>
                </a:solidFill>
              </a:rPr>
              <a:t>§  3. Jeżeli strona lub inny uczestnik postępowania nie może uzyskać utrwalonego w postaci elektronicznej zaświadczenia wymaganego do potwierdzenia faktów lub stanu prawnego lub innego dokumentu wydanego przez podmiot publiczny w rozumieniu ustawy z dnia 17 lutego 2005 r. o informatyzacji działalności podmiotów realizujących zadania publiczne, jak również potwierdzenia uiszczenia opłat i kosztów postępowania, strona lub inny uczestnik postępowania może złożyć elektroniczną kopię takiego dokumentu, po uwierzytelnieniu jej przez wnoszącego, przy użyciu kwalifikowanego podpisu elektronicznego podpisu zaufanego albo podpisu osobistego.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tx2"/>
                </a:solidFill>
              </a:rPr>
              <a:t>§  4. Organ administracji publicznej może żądać przedłożenia oryginału zaświadczenia, innego dokumentu lub potwierdzenia uiszczenia opłat i kosztów postępowania, o których mowa w § 3, o ile złożona kopia nie pozwala na weryfikację autentyczności oraz integralności lub jeżeli jest to uzasadnione innymi okolicznościami sprawy.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5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8FEAB3-B2CB-5C53-9562-D6D5ABCF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25" y="489508"/>
            <a:ext cx="6673072" cy="1667569"/>
          </a:xfrm>
        </p:spPr>
        <p:txBody>
          <a:bodyPr anchor="b">
            <a:normAutofit/>
          </a:bodyPr>
          <a:lstStyle/>
          <a:p>
            <a:r>
              <a:rPr lang="pl-PL" sz="4000" dirty="0"/>
              <a:t>Postępowanie rekrutacyjne</a:t>
            </a:r>
          </a:p>
        </p:txBody>
      </p:sp>
      <p:pic>
        <p:nvPicPr>
          <p:cNvPr id="7" name="Graphic 6" descr="Użytkownik">
            <a:extLst>
              <a:ext uri="{FF2B5EF4-FFF2-40B4-BE49-F238E27FC236}">
                <a16:creationId xmlns:a16="http://schemas.microsoft.com/office/drawing/2014/main" id="{4A64B99C-360B-5A14-A95E-BF22F9D49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AB6417-2451-67D5-9F60-E3F1BB12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26" y="2405894"/>
            <a:ext cx="6673072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Osoba ubiegająca się o przyjęcie na studia (ew. szkoła doktorska) musi złożyć oryginał odpowiedniego dyplomu albo jego notarialnie poświadczoną kopię. Czy w związku z tym wniosek o przyjęcie na studia powinien w ogóle zostać złożony elektronicznie? Jeśli zostanie złoży elektronicznie, jaka powinna być dalsza reakcja organu?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6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4F8260-53AE-A68C-973E-3CA76477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530" y="310896"/>
            <a:ext cx="9220342" cy="1783080"/>
          </a:xfrm>
        </p:spPr>
        <p:txBody>
          <a:bodyPr anchor="b">
            <a:normAutofit/>
          </a:bodyPr>
          <a:lstStyle/>
          <a:p>
            <a:pPr algn="just"/>
            <a:r>
              <a:rPr lang="pl-PL" sz="4200" dirty="0"/>
              <a:t>Art. 6 ustawy o doręczeniach elektronicznych</a:t>
            </a:r>
          </a:p>
        </p:txBody>
      </p:sp>
      <p:pic>
        <p:nvPicPr>
          <p:cNvPr id="5" name="Picture 4" descr="Abstrakcyjny deseń geometryczny w nakładające się sześciokąty na biało-szarym tle">
            <a:extLst>
              <a:ext uri="{FF2B5EF4-FFF2-40B4-BE49-F238E27FC236}">
                <a16:creationId xmlns:a16="http://schemas.microsoft.com/office/drawing/2014/main" id="{1D5D0110-0196-4D95-C71B-A2B4F9FA8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59" r="23713"/>
          <a:stretch/>
        </p:blipFill>
        <p:spPr>
          <a:xfrm>
            <a:off x="20" y="1"/>
            <a:ext cx="2052064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33F688-EF2A-EC07-CEDA-45D1C795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958" y="2523744"/>
            <a:ext cx="9145914" cy="36667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500" dirty="0"/>
              <a:t>1. Przepisów art. 4 і art. 5 nie stosuje się w przypadkach, gdy:</a:t>
            </a:r>
          </a:p>
          <a:p>
            <a:pPr marL="0" indent="0">
              <a:buNone/>
            </a:pPr>
            <a:r>
              <a:rPr lang="pl-PL" sz="1500" dirty="0"/>
              <a:t>1) podmiot wnosi o doręczenie oryginału dokumentu sporządzonego pierwotnie w postaci papierowej;</a:t>
            </a:r>
          </a:p>
          <a:p>
            <a:pPr marL="0" indent="0">
              <a:buNone/>
            </a:pPr>
            <a:r>
              <a:rPr lang="pl-PL" sz="1500" dirty="0"/>
              <a:t>2)  korespondencja nie może być doręczona na adres do </a:t>
            </a:r>
            <a:r>
              <a:rPr lang="pl-PL" sz="1500" i="1" dirty="0"/>
              <a:t>doręczeń elektronicznych</a:t>
            </a:r>
            <a:r>
              <a:rPr lang="pl-PL" sz="1500" dirty="0"/>
              <a:t> albo z wykorzystaniem publicznej usługi hybrydowej ze względu na:</a:t>
            </a:r>
          </a:p>
          <a:p>
            <a:pPr marL="0" indent="0">
              <a:buNone/>
            </a:pPr>
            <a:r>
              <a:rPr lang="pl-PL" sz="1500" dirty="0"/>
              <a:t>a) brak możliwości sporządzenia i przekazania dokumentu w postaci elektronicznej wynikający z przepisów odrębnych,</a:t>
            </a:r>
          </a:p>
          <a:p>
            <a:pPr marL="0" indent="0">
              <a:buNone/>
            </a:pPr>
            <a:r>
              <a:rPr lang="pl-PL" sz="1500" dirty="0"/>
              <a:t>b) brak możliwości wykorzystania publicznej usługi hybrydowej wynikający z przepisów odrębnych,</a:t>
            </a:r>
          </a:p>
          <a:p>
            <a:pPr marL="0" indent="0">
              <a:buNone/>
            </a:pPr>
            <a:r>
              <a:rPr lang="pl-PL" sz="1500" dirty="0"/>
              <a:t>c) konieczność doręczenia niepodlegającego przekształceniu dokumentu utrwalonego w postaci innej niż elektroniczna lub rzeczy,</a:t>
            </a:r>
          </a:p>
          <a:p>
            <a:pPr marL="0" indent="0">
              <a:buNone/>
            </a:pPr>
            <a:r>
              <a:rPr lang="pl-PL" sz="1500" dirty="0"/>
              <a:t>d) ważny interes publiczny, w szczególności bezpieczeństwo państwa, obronność lub porządek publiczny,</a:t>
            </a:r>
          </a:p>
          <a:p>
            <a:pPr marL="0" indent="0">
              <a:buNone/>
            </a:pPr>
            <a:r>
              <a:rPr lang="pl-PL" sz="1500" dirty="0"/>
              <a:t>e) ograniczenia techniczno-organizacyjne wynikające z objętości korespondencji oraz inne przyczyny mające charakter techniczny;</a:t>
            </a:r>
          </a:p>
          <a:p>
            <a:pPr marL="0" indent="0">
              <a:buNone/>
            </a:pPr>
            <a:r>
              <a:rPr lang="pl-PL" sz="1500" dirty="0"/>
              <a:t>3) przepisy odrębne przewidują możliwość dokonywania doręczeń z wykorzystaniem także sposobów innych niż publiczna usługa rejestrowanego </a:t>
            </a:r>
            <a:r>
              <a:rPr lang="pl-PL" sz="1500" i="1" dirty="0"/>
              <a:t>doręczenia elektronicznego</a:t>
            </a:r>
            <a:r>
              <a:rPr lang="pl-PL" sz="1500" dirty="0"/>
              <a:t> lub publiczna usługa hybrydowa, w szczególności przy pomocy swoich pracowników, a nadawca w konkretnych okolicznościach uzna inny sposób doręczenia za bardziej efektywny.</a:t>
            </a:r>
          </a:p>
          <a:p>
            <a:pPr marL="0" indent="0">
              <a:buNone/>
            </a:pPr>
            <a:r>
              <a:rPr lang="pl-PL" sz="1500" dirty="0"/>
              <a:t>2. Istnienie przesłanek wymienionych w ust. 1 pkt 2 ocenia nadawca.</a:t>
            </a:r>
          </a:p>
          <a:p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17001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D2B70-1A47-E43A-FF16-97B012F4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pl-PL" sz="3200"/>
              <a:t>Doręczenia elektroniczne – art. 155 ust. 5 u.d.e.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77FDC-14CA-6B3E-BB0C-DC86FB11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5"/>
            <a:ext cx="5098806" cy="3994915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000" dirty="0"/>
              <a:t>Agencje wykonawcze, instytucje gospodarki budżetowej, państwowe fundusze celowe, samodzielne publiczne zakłady opieki zdrowotnej, </a:t>
            </a:r>
            <a:r>
              <a:rPr lang="pl-PL" sz="2000" b="1" dirty="0"/>
              <a:t>uczelnie publiczne, Polska Akademia Nauk i tworzone przez nią jednostki organizacyjne</a:t>
            </a:r>
            <a:r>
              <a:rPr lang="pl-PL" sz="2000" dirty="0"/>
              <a:t>, państwowe i samorządowe instytucje kultury, inne państwowe lub samorządowe osoby prawne utworzone na podstawie odrębnych ustaw w celu wykonywania zadań publicznych są obowiązane stosować przepisy ustawy w zakresie doręczania korespondencji z wykorzystaniem publicznej usługi rejestrowanego doręczenia elektronicznego lub publicznej usługi hybrydowej od dnia określonego w komunikacie wydanym na podstawie ust. 10.</a:t>
            </a:r>
          </a:p>
        </p:txBody>
      </p:sp>
      <p:pic>
        <p:nvPicPr>
          <p:cNvPr id="5" name="Picture 4" descr="Abstrakcyjna rozmyta biblioteka publiczna z regałami książek">
            <a:extLst>
              <a:ext uri="{FF2B5EF4-FFF2-40B4-BE49-F238E27FC236}">
                <a16:creationId xmlns:a16="http://schemas.microsoft.com/office/drawing/2014/main" id="{B615CF42-615D-2EFA-B8CF-A01AC47D6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3" r="31503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61673E-FAAA-4AEE-8D32-5CAC93CD9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9279FE-5810-440F-B799-25803A014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5" y="774750"/>
            <a:ext cx="3565361" cy="60832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42EC8E-800A-3834-E184-71FBB64D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91" y="1438834"/>
            <a:ext cx="2156012" cy="4249271"/>
          </a:xfrm>
        </p:spPr>
        <p:txBody>
          <a:bodyPr>
            <a:normAutofit/>
          </a:bodyPr>
          <a:lstStyle/>
          <a:p>
            <a:r>
              <a:rPr lang="pl-PL" sz="2200">
                <a:solidFill>
                  <a:schemeClr val="bg1"/>
                </a:solidFill>
              </a:rPr>
              <a:t>Sposób uwierzytelniania dokumentu elektronicznego - uchwała Naczelnego Sądu Administracyjnego z dnia 6 grudnia 2021 r. sygn. akt I FPS 2/21 (per analogia)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ABD4F1-A860-48A4-84CD-EB40E1FC7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70606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8C0F2-1D8A-4908-857F-3DE6B0823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053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3FC18-5165-340E-761E-A0799A27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418" y="1438834"/>
            <a:ext cx="5402919" cy="42492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400" dirty="0"/>
              <a:t>Zgodnie z art. 57 § 1 w zw. z art. 46 § 1 pkt 4 oraz art. 12b § 1 i art. 46 § 2a i 2b </a:t>
            </a:r>
            <a:r>
              <a:rPr lang="pl-PL" sz="2400" dirty="0" err="1"/>
              <a:t>p.p.s.a</a:t>
            </a:r>
            <a:r>
              <a:rPr lang="pl-PL" sz="2400" dirty="0"/>
              <a:t>., skargę stanowiącą załącznik do formularza pisma ogólnego, podpisanego podpisem zaufanym, przesłanego przez platformę </a:t>
            </a:r>
            <a:r>
              <a:rPr lang="pl-PL" sz="2400" dirty="0" err="1"/>
              <a:t>ePUAP</a:t>
            </a:r>
            <a:r>
              <a:rPr lang="pl-PL" sz="2400" dirty="0"/>
              <a:t>, należy uznać za podpisaną jedynie wówczas, gdy została ona odrębnie podpisana podpisem kwalifikowanym, podpisem zaufanym albo podpisem osobistym.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0E5F0-AD6E-4049-8FAB-A4D82343D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2751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0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5CF8D-5E28-4170-85D9-B23379A1A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644845-6A37-EFCD-429F-2D339C52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11" y="470647"/>
            <a:ext cx="3209335" cy="2344271"/>
          </a:xfrm>
        </p:spPr>
        <p:txBody>
          <a:bodyPr>
            <a:normAutofit/>
          </a:bodyPr>
          <a:lstStyle/>
          <a:p>
            <a:pPr algn="ctr"/>
            <a:r>
              <a:rPr lang="pl-PL" sz="2200"/>
              <a:t>Wezwanie do usunięcia braku formalnego/pozostawienie podania bez rozpoznania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A2C8F-EFE3-4530-B871-79D0DF461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5554"/>
            <a:ext cx="4380155" cy="3612446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83B2D-BF4E-4773-99DE-61834B033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5554"/>
            <a:ext cx="4380155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831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1BC716-71B6-920C-A3E3-67226E1E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121" y="941294"/>
            <a:ext cx="7145079" cy="497541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§  1. Jeżeli w podaniu nie wskazano adresu wnoszącego i nie ma możności ustalenia tego adresu na podstawie posiadanych danych, podanie pozostawia się bez rozpoznania.</a:t>
            </a:r>
          </a:p>
          <a:p>
            <a:pPr marL="0" indent="0" algn="just">
              <a:buNone/>
            </a:pPr>
            <a:r>
              <a:rPr lang="pl-PL" sz="2400" dirty="0"/>
              <a:t>§  2. Jeżeli podanie nie spełnia innych wymagań ustalonych w przepisach prawa, należy wezwać wnoszącego do usunięcia braków w wyznaczonym terminie, nie krótszym niż siedem dni, z pouczeniem, że nieusunięcie tych braków spowoduje pozostawienie podania bez rozpoznania.</a:t>
            </a:r>
          </a:p>
          <a:p>
            <a:r>
              <a:rPr lang="pl-PL" sz="2400" b="1" dirty="0"/>
              <a:t>Poprawienie wniosku pierwotnego albo</a:t>
            </a:r>
          </a:p>
          <a:p>
            <a:r>
              <a:rPr lang="pl-PL" sz="2400" b="1" dirty="0"/>
              <a:t>złożenie nowego wniosku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40141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BF2CDC-8A44-79A4-3BB8-FE304A64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l-PL" dirty="0"/>
              <a:t>Sposób doręczenia w postępowaniu administracyjnym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6FA7CDC-A8E1-9E21-8CD8-40E6CD099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212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63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E53FED-F8B6-466E-64CD-BB2AA9D1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Doręczenia w postępowaniu administracyjnym – reguła podstawowa (poziom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EF6B7-88E3-3A92-992D-B3AF4BBBC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r="49767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EE933-FFB4-5A39-6444-DFF24CD41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551558"/>
            <a:ext cx="5847780" cy="3347879"/>
          </a:xfrm>
        </p:spPr>
        <p:txBody>
          <a:bodyPr anchor="ctr"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Organ administracji publicznej doręcza pisma na adres do doręczeń elektronicznych, o którym mowa w art. 2 pkt 1 ustawy z dnia 18 listopada 2020 r. o doręczeniach elektronicznych, zwany dalej "adresem do doręczeń elektronicznych", chyba że doręczenie następuje na konto w systemie teleinformatycznym organu albo w siedzibie organu.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2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698D77-F14D-552D-878B-D4B826AE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>
            <a:normAutofit/>
          </a:bodyPr>
          <a:lstStyle/>
          <a:p>
            <a:pPr algn="just"/>
            <a:r>
              <a:rPr lang="pl-PL" sz="2800" dirty="0"/>
              <a:t>Adres do doręczeń elektronicznych                 - definicje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DE6E4-BC1F-FE74-8C77-AFA9FE61C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1" r="48003" b="-1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2FBAB873-86D3-4322-21D7-00881017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215000"/>
            <a:ext cx="5847780" cy="4334656"/>
          </a:xfrm>
        </p:spPr>
        <p:txBody>
          <a:bodyPr anchor="ctr">
            <a:normAutofit/>
          </a:bodyPr>
          <a:lstStyle/>
          <a:p>
            <a:pPr algn="just"/>
            <a:r>
              <a:rPr lang="pl-PL" sz="1800" dirty="0"/>
              <a:t>adres do doręczeń elektronicznych - adres elektroniczny, o którym mowa w art. 2 pkt 1 ustawy z dnia 18 lipca 2002 r. o świadczeniu usług drogą elektroniczną (Dz. U. z 2020 r. poz. 344), podmiotu korzystającego z publicznej usługi rejestrowanego doręczenia elektronicznego lub publicznej usługi hybrydowej albo z kwalifikowanej usługi rejestrowanego doręczenia elektronicznego, umożliwiający jednoznaczną identyfikację nadawcy lub adresata danych przesyłanych w ramach tych usług</a:t>
            </a:r>
          </a:p>
          <a:p>
            <a:pPr algn="just"/>
            <a:r>
              <a:rPr lang="pl-PL" sz="1800" dirty="0"/>
              <a:t>adres elektroniczny - oznaczenie systemu teleinformatycznego umożliwiające porozumiewanie się za pomocą środków komunikacji elektronicznej, w szczególności poczty elektronicznej</a:t>
            </a:r>
          </a:p>
          <a:p>
            <a:pPr marL="0" indent="0">
              <a:buNone/>
            </a:pPr>
            <a:endParaRPr lang="pl-PL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0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9F878D-41A7-C3FD-97A3-AFAE0FE9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>
            <a:normAutofit/>
          </a:bodyPr>
          <a:lstStyle/>
          <a:p>
            <a:r>
              <a:rPr lang="pl-PL" sz="2800"/>
              <a:t>Usługa rejestrowanego doręczenia elektronicznego</a:t>
            </a:r>
          </a:p>
        </p:txBody>
      </p:sp>
      <p:pic>
        <p:nvPicPr>
          <p:cNvPr id="5" name="Picture 4" descr="Kłódka na płycie głównej komputera">
            <a:extLst>
              <a:ext uri="{FF2B5EF4-FFF2-40B4-BE49-F238E27FC236}">
                <a16:creationId xmlns:a16="http://schemas.microsoft.com/office/drawing/2014/main" id="{BD62A8F6-ECAC-D960-5766-F6056DD4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0" r="40984" b="-1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6AC026-4230-1038-EE1F-FE8BBCB5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307478"/>
            <a:ext cx="6391876" cy="359195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"usługa rejestrowanego doręczenia elektronicznego" oznacza usługę umożliwiającą przesłanie danych między stronami trzecimi drogą elektroniczną i zapewniającą dowody związane z posługiwaniem się przesyłanymi danymi, w tym dowód wysłania i otrzymania danych, oraz chroniącą przesyłane dane przed ryzykiem utraty, kradzieży, uszkodzenia lub jakiejkolwiek nieupoważnionej zmiany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3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1D056-BDE8-CE76-87BB-68242568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Doręczenie na adres elektroniczny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B56861F-2AD4-1411-FAA2-D8CD28F84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6311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28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81ADB6-DFAC-CB9F-B46B-6A04B5AE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3100">
                <a:solidFill>
                  <a:srgbClr val="FFFFFF"/>
                </a:solidFill>
              </a:rPr>
              <a:t>Kwalifikowana usługa rejestrowanego doręczenia elektronicznego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779C6-EF6D-3721-B7E5-041237580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endParaRPr lang="pl-PL" sz="2000" dirty="0"/>
          </a:p>
          <a:p>
            <a:pPr marL="0" indent="0">
              <a:buNone/>
            </a:pPr>
            <a:r>
              <a:rPr lang="pl-PL" sz="2000" dirty="0"/>
              <a:t>"kwalifikowana usługa rejestrowanego doręczenia elektronicznego" oznacza usługę rejestrowanego doręczenia elektronicznego, która spełnia wymogi określone w art. 44;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977537-9141-2390-F19E-67328BE11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797442"/>
            <a:ext cx="3197701" cy="5699051"/>
          </a:xfrm>
        </p:spPr>
        <p:txBody>
          <a:bodyPr>
            <a:normAutofit/>
          </a:bodyPr>
          <a:lstStyle/>
          <a:p>
            <a:r>
              <a:rPr lang="pl-PL" sz="1400" dirty="0"/>
              <a:t>są świadczone przez co najmniej jednego kwalifikowanego dostawcę usług zaufania;</a:t>
            </a:r>
          </a:p>
          <a:p>
            <a:r>
              <a:rPr lang="pl-PL" sz="1400" dirty="0"/>
              <a:t>z dużą dozą pewności zapewniają identyfikację nadawcy;</a:t>
            </a:r>
          </a:p>
          <a:p>
            <a:r>
              <a:rPr lang="pl-PL" sz="1400" dirty="0"/>
              <a:t>zapewniają identyfikację adresata przed dostarczeniem danych;</a:t>
            </a:r>
          </a:p>
          <a:p>
            <a:r>
              <a:rPr lang="pl-PL" sz="1400" dirty="0"/>
              <a:t>wysłanie i otrzymanie danych jest zabezpieczone zaawansowanym podpisem elektronicznym lub zaawansowaną pieczęcią elektroniczną kwalifikowanego dostawcy usług zaufania w taki sposób, by wykluczyć możliwość niewykrywalnej zmiany danych;</a:t>
            </a:r>
          </a:p>
          <a:p>
            <a:r>
              <a:rPr lang="pl-PL" sz="1400" dirty="0"/>
              <a:t>każda zmiana danych niezbędna do celów wysłania lub otrzymania danych jest wyraźnie wskazana nadawcy i adresatowi danych;</a:t>
            </a:r>
          </a:p>
          <a:p>
            <a:r>
              <a:rPr lang="pl-PL" sz="1400" dirty="0"/>
              <a:t>data i czas wysłania, otrzymania i wszelkiej zmiany danych są wskazane za pomocą kwalifikowanego elektronicznego znacznika czasu.</a:t>
            </a:r>
          </a:p>
          <a:p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25809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95DAB7-5718-B3BD-3586-4A032D3F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6295970" cy="1046671"/>
          </a:xfrm>
        </p:spPr>
        <p:txBody>
          <a:bodyPr>
            <a:normAutofit/>
          </a:bodyPr>
          <a:lstStyle/>
          <a:p>
            <a:pPr algn="just"/>
            <a:r>
              <a:rPr lang="pl-PL" sz="2200" dirty="0"/>
              <a:t>Doręczenia w postępowaniu administracyjnym                      – reguła uzupełniająca (poziom 2)</a:t>
            </a:r>
          </a:p>
        </p:txBody>
      </p:sp>
      <p:pic>
        <p:nvPicPr>
          <p:cNvPr id="5" name="Picture 4" descr="Żarówka na żółtym tle z naszkicowanymi promieniami światła i przewodem">
            <a:extLst>
              <a:ext uri="{FF2B5EF4-FFF2-40B4-BE49-F238E27FC236}">
                <a16:creationId xmlns:a16="http://schemas.microsoft.com/office/drawing/2014/main" id="{3C0BC4ED-7155-BB8D-C3BD-2D7480782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64" r="8806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D3CE26-15C6-080A-4F39-3A716C65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551558"/>
            <a:ext cx="5847780" cy="33478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W przypadku braku możliwości doręczenia w sposób, o którym mowa w § 1, organ administracji publicznej doręcza pisma za pokwitowaniem:</a:t>
            </a:r>
          </a:p>
          <a:p>
            <a:pPr marL="0" indent="0">
              <a:buNone/>
            </a:pPr>
            <a:r>
              <a:rPr lang="pl-PL" sz="2000" dirty="0"/>
              <a:t>1) przez operatora wyznaczonego z wykorzystaniem publicznej usługi hybrydowej, o której mowa w art. 2 pkt 7 ustawy z dnia 18 listopada 2020 r. o doręczeniach elektronicznych, albo</a:t>
            </a:r>
          </a:p>
          <a:p>
            <a:pPr marL="0" indent="0" algn="just">
              <a:buNone/>
            </a:pPr>
            <a:r>
              <a:rPr lang="pl-PL" sz="2000" dirty="0"/>
              <a:t>2) przez swoich pracowników lub przez inne upoważnione osoby lub organy.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43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844EE9-2895-4B7B-A445-00BA91721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3EFB104-87D1-A16E-27A6-4087A11C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19" y="1107860"/>
            <a:ext cx="5847781" cy="1046671"/>
          </a:xfrm>
        </p:spPr>
        <p:txBody>
          <a:bodyPr>
            <a:normAutofit/>
          </a:bodyPr>
          <a:lstStyle/>
          <a:p>
            <a:r>
              <a:rPr lang="pl-PL" sz="2800"/>
              <a:t>Publiczna usługa hybrydowa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B03642-7722-4B15-897F-76918F86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68EAC2-2623-4156-A990-D776FF9B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" name="Graphic 9" descr="Bezpieczeństwo laptopa">
            <a:extLst>
              <a:ext uri="{FF2B5EF4-FFF2-40B4-BE49-F238E27FC236}">
                <a16:creationId xmlns:a16="http://schemas.microsoft.com/office/drawing/2014/main" id="{3F973C77-6B28-6ED9-3F72-8816BF588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158" y="1483355"/>
            <a:ext cx="3891290" cy="3891290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6F02FC4-69DE-A87C-730D-A8B814943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20" y="1913860"/>
            <a:ext cx="5847780" cy="3836279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pl-PL" sz="2400" dirty="0"/>
              <a:t>publiczna usługa hybrydowa - usługę pocztową, o której mowa w art. 2 ust. 1 pkt 3 ustawy z dnia 23 listopada 2012 r. - Prawo pocztowe, świadczoną przez operatora wyznaczonego, jeżeli nadawcą przesyłki listowej jest podmiot publiczny;</a:t>
            </a:r>
          </a:p>
          <a:p>
            <a:pPr algn="just"/>
            <a:r>
              <a:rPr lang="pl-PL" sz="2400" dirty="0"/>
              <a:t>„przesyłanie przesyłek pocztowych przy wykorzystaniu środków komunikacji elektronicznej, jeżeli na etapie przyjmowania, przemieszczania lub doręczania przekazu informacyjnego przyjmują one fizyczną formę przesyłki listowej”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707BC9-731A-490A-AF25-6F349FD9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D7C480-AC7D-4FEE-BB95-EEE23BB3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45B025-ACCF-12EC-FE6A-9C1C16A1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pl-PL" sz="3200"/>
              <a:t>Doręczenia elektroniczne – art. 155 ust. 10 u.d.e.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744230-B0A2-C44A-9913-1351B1738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Minister właściwy do spraw informatyzacji (…) </a:t>
            </a:r>
            <a:r>
              <a:rPr lang="pl-PL" sz="2000" b="1" dirty="0"/>
              <a:t>ogłasza w Dzienniku Ustaw Rzeczypospolitej Polskiej komunikat określający termin wdrożenia</a:t>
            </a:r>
            <a:r>
              <a:rPr lang="pl-PL" sz="2000" dirty="0"/>
              <a:t> rozwiązań technicznych umożliwiających (…) podmiotom, o których mowa w (…) ust. 1-5 oraz w art. 9 ust. 1 pkt 1-6 i 8, powszechne doręczanie i odbieranie korespondencji z wykorzystaniem publicznej usługi rejestrowanego doręczenia elektronicznego lub publicznej usługi hybrydowej (….)</a:t>
            </a:r>
          </a:p>
          <a:p>
            <a:pPr marL="0" indent="0">
              <a:buNone/>
            </a:pPr>
            <a:r>
              <a:rPr lang="pl-PL" sz="2000" b="1" dirty="0"/>
              <a:t>10 grudnia 2023 r. </a:t>
            </a:r>
          </a:p>
        </p:txBody>
      </p:sp>
      <p:pic>
        <p:nvPicPr>
          <p:cNvPr id="5" name="Picture 4" descr="Kalendarz na stole">
            <a:extLst>
              <a:ext uri="{FF2B5EF4-FFF2-40B4-BE49-F238E27FC236}">
                <a16:creationId xmlns:a16="http://schemas.microsoft.com/office/drawing/2014/main" id="{214054A8-3298-6996-B7D1-6C0D3E8DF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7" r="43134" b="-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1880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148B94-829B-4D06-81FB-D8797E1EC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B11E59-7D5B-4E06-EB94-E6F30F26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87" y="552160"/>
            <a:ext cx="5847781" cy="1046671"/>
          </a:xfrm>
        </p:spPr>
        <p:txBody>
          <a:bodyPr>
            <a:normAutofit/>
          </a:bodyPr>
          <a:lstStyle/>
          <a:p>
            <a:r>
              <a:rPr lang="pl-PL" sz="2600" dirty="0"/>
              <a:t>Doręczenia w postępowaniu administracyjnym – reguła uzupełniająca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82603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588C1C-A12D-899E-8637-1040DACD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8" y="2551558"/>
            <a:ext cx="5847780" cy="33478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400" dirty="0"/>
              <a:t>W przypadku braku możliwości doręczenia w sposób, o którym mowa w § 1 i § 2 pkt 1, organ administracji publicznej doręcza pisma:</a:t>
            </a:r>
          </a:p>
          <a:p>
            <a:pPr marL="0" indent="0">
              <a:buNone/>
            </a:pPr>
            <a:r>
              <a:rPr lang="pl-PL" sz="2400" dirty="0"/>
              <a:t>1) przesyłką rejestrowaną, o której mowa w art. 3 pkt 23 ustawy z dnia 23 listopada 2012 r. -Prawo pocztowe (Dz. U. z 2022 r. poz. 896, 1933 i 2042), albo</a:t>
            </a:r>
          </a:p>
          <a:p>
            <a:pPr marL="0" indent="0">
              <a:buNone/>
            </a:pPr>
            <a:r>
              <a:rPr lang="pl-PL" sz="2400" dirty="0"/>
              <a:t>2) przez swoich pracowników lub przez inne upoważnione osoby lub organy.</a:t>
            </a:r>
          </a:p>
        </p:txBody>
      </p:sp>
      <p:pic>
        <p:nvPicPr>
          <p:cNvPr id="5" name="Picture 4" descr="Formuła calculus">
            <a:extLst>
              <a:ext uri="{FF2B5EF4-FFF2-40B4-BE49-F238E27FC236}">
                <a16:creationId xmlns:a16="http://schemas.microsoft.com/office/drawing/2014/main" id="{796EBD31-0D36-6537-8468-2D1F347E7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5" r="32329" b="-1"/>
          <a:stretch/>
        </p:blipFill>
        <p:spPr>
          <a:xfrm>
            <a:off x="7940040" y="10"/>
            <a:ext cx="4251960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8746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1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C026EE-F221-2917-2E80-BAA61A77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chemeClr val="tx2"/>
                </a:solidFill>
              </a:rPr>
              <a:t>Wyjątki – „od razu” reguła uzupełniająca poziomu 3 </a:t>
            </a:r>
          </a:p>
        </p:txBody>
      </p:sp>
      <p:pic>
        <p:nvPicPr>
          <p:cNvPr id="7" name="Graphic 6" descr="Eksplozja">
            <a:extLst>
              <a:ext uri="{FF2B5EF4-FFF2-40B4-BE49-F238E27FC236}">
                <a16:creationId xmlns:a16="http://schemas.microsoft.com/office/drawing/2014/main" id="{CE0495A0-4064-5DD8-7C6A-C7D7D63C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A39891-12AA-51A3-4B3F-164D4DC7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pl-PL" sz="2400" dirty="0">
                <a:solidFill>
                  <a:schemeClr val="tx2"/>
                </a:solidFill>
              </a:rPr>
              <a:t>rygor natychmiastowej wykonalności;</a:t>
            </a:r>
          </a:p>
          <a:p>
            <a:r>
              <a:rPr lang="pl-PL" sz="2400" dirty="0">
                <a:solidFill>
                  <a:schemeClr val="tx2"/>
                </a:solidFill>
              </a:rPr>
              <a:t>natychmiastowa wykonalność;</a:t>
            </a:r>
          </a:p>
          <a:p>
            <a:r>
              <a:rPr lang="pl-PL" sz="2400" dirty="0">
                <a:solidFill>
                  <a:schemeClr val="tx2"/>
                </a:solidFill>
              </a:rPr>
              <a:t>w sprawach osobowych funkcjonariuszy oraz żołnierzy zawodowych;</a:t>
            </a:r>
          </a:p>
          <a:p>
            <a:r>
              <a:rPr lang="pl-PL" sz="2400" dirty="0">
                <a:solidFill>
                  <a:schemeClr val="tx2"/>
                </a:solidFill>
              </a:rPr>
              <a:t>jeżeli wymaga tego ważny interes publiczny, w szczególności bezpieczeństwo państwa, obronność lub porządek publiczny.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9712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4394FE-DDF2-B492-D06F-7001FD28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pl-PL" sz="4000"/>
              <a:t>Doręczenie w postępowaniu w sprawie skreślenia z listy studentów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E29C83-A039-ED50-7F16-21619CECF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1476"/>
            <a:ext cx="5334198" cy="3850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Postępowanie w sprawie skreślenia z listy studentów jest wszczynane z urzędu. W jaki sposób należy doręczyć studentowi decyzję o skreśleniu?</a:t>
            </a:r>
          </a:p>
        </p:txBody>
      </p:sp>
      <p:pic>
        <p:nvPicPr>
          <p:cNvPr id="7" name="Graphic 6" descr="Cudzysłów">
            <a:extLst>
              <a:ext uri="{FF2B5EF4-FFF2-40B4-BE49-F238E27FC236}">
                <a16:creationId xmlns:a16="http://schemas.microsoft.com/office/drawing/2014/main" id="{A11CBD10-C994-45F0-10E2-4ADBA645F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9047" y="2321476"/>
            <a:ext cx="3807411" cy="38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13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E90BDA-0D06-4707-A63C-3424A7442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FF70D9-FD29-A09E-CCC0-7607264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14" y="552160"/>
            <a:ext cx="5847781" cy="1046671"/>
          </a:xfrm>
        </p:spPr>
        <p:txBody>
          <a:bodyPr>
            <a:normAutofit/>
          </a:bodyPr>
          <a:lstStyle/>
          <a:p>
            <a:r>
              <a:rPr lang="pl-PL" sz="2800"/>
              <a:t>Data doręczenia – doręczenie na adres elektroniczny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42C7C9-7DE0-10EB-D71E-463B51DF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15" y="1982602"/>
            <a:ext cx="5847780" cy="44711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1. W przypadku doręczania korespondencji przy wykorzystaniu publicznej usługi rejestrowanego </a:t>
            </a:r>
            <a:r>
              <a:rPr lang="pl-PL" sz="2000" i="1" dirty="0"/>
              <a:t>doręczenia elektronicznego</a:t>
            </a:r>
            <a:r>
              <a:rPr lang="pl-PL" sz="2000" dirty="0"/>
              <a:t> korespondencja jest doręczona we wskazanej w dowodzie otrzymania chwili:</a:t>
            </a:r>
          </a:p>
          <a:p>
            <a:pPr marL="0" indent="0">
              <a:buNone/>
            </a:pPr>
            <a:r>
              <a:rPr lang="pl-PL" sz="2000" dirty="0"/>
              <a:t>	1) odebrania korespondencji - w przypadku, o 	którym 	mowa w art. 41 ust. 1 pkt 1 (…);</a:t>
            </a:r>
          </a:p>
          <a:p>
            <a:pPr marL="0" indent="0">
              <a:buNone/>
            </a:pPr>
            <a:r>
              <a:rPr lang="pl-PL" sz="2000" dirty="0"/>
              <a:t>2. W przypadku, o którym mowa w art. 41 ust. 1 pkt 3, korespondencję uznaje się za doręczoną w dniu następującym po upływie 14 dni od wskazanego w dowodzie otrzymania dnia wpłynięcia korespondencji na adres do </a:t>
            </a:r>
            <a:r>
              <a:rPr lang="pl-PL" sz="2000" i="1" dirty="0"/>
              <a:t>doręczeń elektronicznych</a:t>
            </a:r>
            <a:r>
              <a:rPr lang="pl-PL" sz="2000" dirty="0"/>
              <a:t> podmiotu niepublicznego.</a:t>
            </a:r>
          </a:p>
          <a:p>
            <a:pPr marL="0" indent="0">
              <a:buNone/>
            </a:pPr>
            <a:endParaRPr lang="pl-PL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4493" y="-2"/>
            <a:ext cx="4320466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7" name="Graphic 6" descr="Koperta">
            <a:extLst>
              <a:ext uri="{FF2B5EF4-FFF2-40B4-BE49-F238E27FC236}">
                <a16:creationId xmlns:a16="http://schemas.microsoft.com/office/drawing/2014/main" id="{042BB4AC-6BB2-CA7C-5E43-B08BBC730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393" y="1539666"/>
            <a:ext cx="3778666" cy="37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46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2369E2-C4F5-507B-CE6E-754DAEB1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3800" dirty="0"/>
              <a:t>Data doręczenia – doręczenie na adres elektroniczny</a:t>
            </a:r>
          </a:p>
        </p:txBody>
      </p:sp>
      <p:pic>
        <p:nvPicPr>
          <p:cNvPr id="5" name="Picture 4" descr="Zapisywanie terminu w papierowym terminarzu">
            <a:extLst>
              <a:ext uri="{FF2B5EF4-FFF2-40B4-BE49-F238E27FC236}">
                <a16:creationId xmlns:a16="http://schemas.microsoft.com/office/drawing/2014/main" id="{B7982853-9F6A-DB61-3FB3-A428D3299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6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1E723E-45FC-0E88-7221-60B9B6AE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 dirty="0"/>
              <a:t>Dowód otrzymania jest wystawiany po:</a:t>
            </a:r>
          </a:p>
          <a:p>
            <a:pPr marL="0" indent="0">
              <a:buNone/>
            </a:pPr>
            <a:r>
              <a:rPr lang="pl-PL" sz="1700" dirty="0"/>
              <a:t>1) odebraniu korespondencji przekazanej na adres do </a:t>
            </a:r>
            <a:r>
              <a:rPr lang="pl-PL" sz="1700" i="1" dirty="0"/>
              <a:t>doręczeń elektronicznych</a:t>
            </a:r>
            <a:r>
              <a:rPr lang="pl-PL" sz="1700" dirty="0"/>
              <a:t> podmiotu niepublicznego; (…)</a:t>
            </a:r>
          </a:p>
          <a:p>
            <a:pPr marL="0" indent="0">
              <a:buNone/>
            </a:pPr>
            <a:r>
              <a:rPr lang="pl-PL" sz="1700" dirty="0"/>
              <a:t>3) upływie 14 dni od dnia wpłynięcia korespondencji przesłanej przez podmiot publiczny na adres do </a:t>
            </a:r>
            <a:r>
              <a:rPr lang="pl-PL" sz="1700" i="1" dirty="0"/>
              <a:t>doręczeń elektronicznych</a:t>
            </a:r>
            <a:r>
              <a:rPr lang="pl-PL" sz="1700" dirty="0"/>
              <a:t> podmiotu niepublicznego, jeżeli adresat nie odebrał go przed upływem tego terminu.</a:t>
            </a:r>
          </a:p>
          <a:p>
            <a:pPr marL="0" indent="0">
              <a:buNone/>
            </a:pPr>
            <a:r>
              <a:rPr lang="pl-PL" sz="1700" dirty="0"/>
              <a:t>2. Przez odebranie dokumentu elektronicznego rozumie się każde działanie adresata posiadającego adres do </a:t>
            </a:r>
            <a:r>
              <a:rPr lang="pl-PL" sz="1700" i="1" dirty="0"/>
              <a:t>doręczeń elektronicznych</a:t>
            </a:r>
            <a:r>
              <a:rPr lang="pl-PL" sz="1700" dirty="0"/>
              <a:t>, powodujące, że adresat dysponuje dokumentem, który wpłynął na ten adres, i może zapoznać się z treścią odebranego dokumentu.</a:t>
            </a:r>
          </a:p>
          <a:p>
            <a:pPr marL="0" indent="0">
              <a:buNone/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157198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D3031-B7C7-F1A1-D1AA-37DB41EB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pl-PL" sz="3200"/>
              <a:t>Uchylony art. 46 § 5 i 6 KPA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4AB00B-BBA1-1F27-F8D2-80653E6D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dirty="0"/>
              <a:t>§  5. W przypadku nieodebrania pisma w formie dokumentu elektronicznego w sposób, o którym mowa w § 4 pkt 3, organ administracji publicznej po upływie 7 dni, licząc od dnia wysłania zawiadomienia, przesyła powtórne zawiadomienie o możliwości odebrania tego pisma.</a:t>
            </a:r>
          </a:p>
          <a:p>
            <a:pPr marL="0" indent="0">
              <a:buNone/>
            </a:pPr>
            <a:r>
              <a:rPr lang="pl-PL" sz="1900" dirty="0"/>
              <a:t>§  6. W przypadku nieodebrania pisma doręczenie uważa się za dokonane po upływie czternastu dni, licząc od dnia przesłania pierwszego zawiadomienia.</a:t>
            </a:r>
          </a:p>
          <a:p>
            <a:pPr marL="0" indent="0">
              <a:buNone/>
            </a:pPr>
            <a:endParaRPr lang="pl-PL" sz="1900" dirty="0"/>
          </a:p>
        </p:txBody>
      </p:sp>
      <p:pic>
        <p:nvPicPr>
          <p:cNvPr id="5" name="Picture 4" descr="Kalendarz na stole">
            <a:extLst>
              <a:ext uri="{FF2B5EF4-FFF2-40B4-BE49-F238E27FC236}">
                <a16:creationId xmlns:a16="http://schemas.microsoft.com/office/drawing/2014/main" id="{D13957AA-D8DB-F94B-2DBB-05BA2841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" r="35251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0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62EA1A-B64F-76FB-C48C-DE212D1E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4000"/>
              <a:t>Brak odbioru pisma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54C617-B3DF-E639-D47A-983CA28B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Student nie zalogował się na konto w systemie teleinformatycznym, o którym mowa w art. 358a </a:t>
            </a:r>
            <a:r>
              <a:rPr lang="pl-PL" sz="2000" dirty="0" err="1"/>
              <a:t>p.w.sz.n</a:t>
            </a:r>
            <a:r>
              <a:rPr lang="pl-PL" sz="2000" dirty="0"/>
              <a:t>. w ciągu 14 dni od nadania pisma. </a:t>
            </a:r>
          </a:p>
          <a:p>
            <a:pPr marL="0" indent="0">
              <a:buNone/>
            </a:pPr>
            <a:r>
              <a:rPr lang="pl-PL" sz="2000" dirty="0"/>
              <a:t>Czy nastąpił skutek doręczenia?</a:t>
            </a:r>
          </a:p>
          <a:p>
            <a:pPr marL="0" indent="0">
              <a:buNone/>
            </a:pPr>
            <a:r>
              <a:rPr lang="pl-PL" sz="2000" dirty="0"/>
              <a:t>Co powinien zrobić organ?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ACCEC-54F3-5A1D-4BBE-A3E401992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7" r="4217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88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C4B9B6-B00E-E309-06CC-88B09F81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50196"/>
            <a:ext cx="5904811" cy="1624520"/>
          </a:xfrm>
        </p:spPr>
        <p:txBody>
          <a:bodyPr anchor="ctr">
            <a:normAutofit/>
          </a:bodyPr>
          <a:lstStyle/>
          <a:p>
            <a:pPr algn="just"/>
            <a:r>
              <a:rPr lang="pl-PL" sz="3700" dirty="0"/>
              <a:t>Czy akta sprawy mogą być papierowo – elektroniczne?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3C03DDB0-D469-2D7E-57B6-8B27AE6DD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6102825" cy="3613149"/>
          </a:xfrm>
        </p:spPr>
        <p:txBody>
          <a:bodyPr anchor="ctr">
            <a:normAutofit/>
          </a:bodyPr>
          <a:lstStyle/>
          <a:p>
            <a:pPr algn="just"/>
            <a:r>
              <a:rPr lang="pl-PL" sz="2000" dirty="0"/>
              <a:t>Rozporządzenie Ministra Administracji i Cyfryzacji z dnia 6 marca 2012 r. w sprawie wzoru i sposobu prowadzenia metryki akt sprawy;</a:t>
            </a:r>
          </a:p>
          <a:p>
            <a:pPr algn="just"/>
            <a:r>
              <a:rPr lang="pl-PL" sz="2000" dirty="0"/>
              <a:t>Rozporządzenie Prezydenta Rzeczypospolitej Polskiej z dnia 27 maja 2019 r. w sprawie szczegółowego sposobu oraz szczegółowych warunków przekazywania skargi wraz z aktami sprawy i odpowiedzią na skargę do sądu administracyjnego;</a:t>
            </a:r>
          </a:p>
          <a:p>
            <a:pPr algn="just"/>
            <a:r>
              <a:rPr lang="pl-PL" sz="2000" dirty="0"/>
              <a:t>Udostępnianie akt – art. 73 KPA;</a:t>
            </a:r>
          </a:p>
          <a:p>
            <a:pPr algn="just"/>
            <a:r>
              <a:rPr lang="pl-PL" sz="2000" dirty="0"/>
              <a:t>Brakowanie akt.</a:t>
            </a:r>
          </a:p>
          <a:p>
            <a:endParaRPr lang="pl-PL" sz="1700" dirty="0"/>
          </a:p>
        </p:txBody>
      </p:sp>
      <p:pic>
        <p:nvPicPr>
          <p:cNvPr id="16" name="Picture 4" descr="Okresowa tabela elementów">
            <a:extLst>
              <a:ext uri="{FF2B5EF4-FFF2-40B4-BE49-F238E27FC236}">
                <a16:creationId xmlns:a16="http://schemas.microsoft.com/office/drawing/2014/main" id="{A6741178-A098-E8F0-C29F-D72592512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7" r="17090" b="389"/>
          <a:stretch/>
        </p:blipFill>
        <p:spPr>
          <a:xfrm>
            <a:off x="7201786" y="0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90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923592-8AE0-737B-E7F0-731FB815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pl-PL" sz="3000" dirty="0"/>
              <a:t>Archiwizacja i brakowanie akt – art. 5 ust. 1 ustawy z dnia 14 lipca 1983 r. o narodowym zasobie archiwalnym i archiwach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DE561E-93AD-2D9D-8C5F-6260806F5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/>
              <a:t>Dokumentacja powstająca </a:t>
            </a:r>
            <a:r>
              <a:rPr lang="pl-PL" sz="3200" b="1" dirty="0"/>
              <a:t>w organach państwowych i państwowych jednostkach organizacyjnych oraz w organach jednostek samorządu terytorialnego i samorządowych jednostkach organizacyjnych</a:t>
            </a:r>
            <a:r>
              <a:rPr lang="pl-PL" sz="3200" dirty="0"/>
              <a:t>, a także napływająca do nich, jest przechowywana przez te organy i jednostki organizacyjne, a następnie: (…)</a:t>
            </a:r>
          </a:p>
        </p:txBody>
      </p:sp>
    </p:spTree>
    <p:extLst>
      <p:ext uri="{BB962C8B-B14F-4D97-AF65-F5344CB8AC3E}">
        <p14:creationId xmlns:p14="http://schemas.microsoft.com/office/powerpoint/2010/main" val="314204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5D4E96-905A-47C5-E03A-C710CBDA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9623765" cy="1618489"/>
          </a:xfrm>
        </p:spPr>
        <p:txBody>
          <a:bodyPr anchor="ctr">
            <a:normAutofit/>
          </a:bodyPr>
          <a:lstStyle/>
          <a:p>
            <a:pPr algn="just"/>
            <a:r>
              <a:rPr lang="pl-PL" sz="3400" dirty="0"/>
              <a:t>Archiwizacja i brakowanie akt – art. 6 ust. 1 ustawy z dnia 14 lipca 1983 r. o narodowym zasobie archiwalnym i archiwach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5463F-122A-8FF5-70EF-CA389F802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9453644" cy="280039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000" b="1" dirty="0"/>
              <a:t>Organy państwowe oraz państwowe jednostki organizacyjne, organy jednostek samorządu terytorialnego oraz samorządowe jednostki organizacyjne</a:t>
            </a:r>
            <a:r>
              <a:rPr lang="pl-PL" sz="2000" dirty="0"/>
              <a:t> obowiązane są zapewnić odpowiednią ewidencję, przechowywanie oraz ochronę przed uszkodzeniem, zniszczeniem bądź utratą:</a:t>
            </a:r>
          </a:p>
          <a:p>
            <a:pPr marL="0" indent="0">
              <a:buNone/>
            </a:pPr>
            <a:r>
              <a:rPr lang="pl-PL" sz="2000" dirty="0"/>
              <a:t>1) powstającej w nich dokumentacji, w sposób odzwierciedlający przebieg załatwiania i rozstrzygania spraw;</a:t>
            </a:r>
          </a:p>
          <a:p>
            <a:pPr marL="0" indent="0">
              <a:buNone/>
            </a:pPr>
            <a:r>
              <a:rPr lang="pl-PL" sz="2000" dirty="0"/>
              <a:t>2) nadsyłanej i składanej do nich dokumentacji, w sposób, o którym mowa w pkt 1.</a:t>
            </a:r>
          </a:p>
          <a:p>
            <a:pPr marL="0" indent="0">
              <a:buNone/>
            </a:pP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363691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D1B545-B836-4708-17BE-27475847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Art. 44 projektu ustawy o zmianie niektórych ustaw w związku z rozwojem e-administracji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C1BF33-88CF-7121-B603-997457806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Art. 44. W ustawie z dnia 18 listopada 2020 r. o doręczeniach elektronicznych (Dz. U. z 2023 r. poz. 285) wprowadza się następujące zmiany: </a:t>
            </a:r>
          </a:p>
          <a:p>
            <a:pPr marL="514350"/>
            <a:r>
              <a:rPr lang="en-US" sz="2000"/>
              <a:t>w art. 2: a) w pkt 6 w lit. e średnik zastępuje się przecinkiem i dodaje się lit. f oraz g w brzmieniu: „f) uczelnię niepubliczną, g) federację podmiotów systemu szkolnictwa wyższego i nauki;”</a:t>
            </a:r>
          </a:p>
          <a:p>
            <a:pPr marL="0"/>
            <a:endParaRPr lang="en-US" sz="200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90FC5C22-4108-1C8B-5836-C9AF05306D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490489"/>
              </p:ext>
            </p:extLst>
          </p:nvPr>
        </p:nvGraphicFramePr>
        <p:xfrm>
          <a:off x="6800986" y="1235606"/>
          <a:ext cx="4747548" cy="44151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3274">
                  <a:extLst>
                    <a:ext uri="{9D8B030D-6E8A-4147-A177-3AD203B41FA5}">
                      <a16:colId xmlns:a16="http://schemas.microsoft.com/office/drawing/2014/main" val="197806189"/>
                    </a:ext>
                  </a:extLst>
                </a:gridCol>
                <a:gridCol w="3704274">
                  <a:extLst>
                    <a:ext uri="{9D8B030D-6E8A-4147-A177-3AD203B41FA5}">
                      <a16:colId xmlns:a16="http://schemas.microsoft.com/office/drawing/2014/main" val="1789610904"/>
                    </a:ext>
                  </a:extLst>
                </a:gridCol>
              </a:tblGrid>
              <a:tr h="4415133">
                <a:tc>
                  <a:txBody>
                    <a:bodyPr/>
                    <a:lstStyle/>
                    <a:p>
                      <a:pPr algn="l" fontAlgn="t"/>
                      <a:endParaRPr lang="pl-PL" sz="2500" b="1" cap="none" spc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0" marR="104327" marT="104327" marB="1043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18-07-2023 skierowany do opinii </a:t>
                      </a:r>
                      <a:r>
                        <a:rPr lang="pl-PL" sz="2500" b="0" u="none" strike="noStrike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BL</a:t>
                      </a: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;</a:t>
                      </a:r>
                      <a:b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</a:b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21-07-2023 skierowany do konsultacji (SN, NBP, PGRP, </a:t>
                      </a:r>
                      <a:r>
                        <a:rPr lang="pl-PL" sz="2500" b="0" cap="none" spc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RMiŚP</a:t>
                      </a: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pl-PL" sz="2500" b="0" cap="none" spc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KRASzP</a:t>
                      </a: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pl-PL" sz="2500" b="0" cap="none" spc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KRePUZ</a:t>
                      </a: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pl-PL" sz="2500" b="0" cap="none" spc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KRZSzP</a:t>
                      </a: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KRBR, KRDP, KRIR, KRK, KRD, KRSKO, PS RP, </a:t>
                      </a:r>
                      <a:r>
                        <a:rPr lang="pl-PL" sz="2500" b="0" cap="none" spc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RGNiSzW</a:t>
                      </a: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RNZUS, </a:t>
                      </a:r>
                      <a:r>
                        <a:rPr lang="pl-PL" sz="2500" b="0" cap="none" spc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RUSRoln</a:t>
                      </a: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, </a:t>
                      </a:r>
                      <a:r>
                        <a:rPr lang="pl-PL" sz="2500" b="0" cap="none" spc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KZRKiOR</a:t>
                      </a: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i KRKGW);</a:t>
                      </a:r>
                      <a:b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</a:br>
                      <a:r>
                        <a:rPr lang="pl-PL" sz="2500" b="0" cap="none" spc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11-09-2023 wycofany przez wnioskodawców</a:t>
                      </a:r>
                    </a:p>
                  </a:txBody>
                  <a:tcPr marL="0" marR="104327" marT="104327" marB="10432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94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312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1BD7FC-87BE-6CC1-5C4E-14CA7795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l-PL" sz="3800"/>
              <a:t>Archiwizacja i brakowanie akt – art. 6 ust. 1 ustawy z dnia 14 lipca 1983 r. o narodowym zasobie archiwalnym i archiwach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F435D18-6FAB-AD35-B185-95A2CD6AA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12203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291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3B5CBD-DA59-22C4-943D-1B112CB5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400"/>
              <a:t>Archiwizacja i brakowanie akt – art. 12 ustawy z dnia 14 lipca 1983 r. o narodowym zasobie archiwalnym i archiwach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EFBBC6-FF6C-71A3-21A1-624B6E49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3200" b="1" dirty="0"/>
              <a:t>Organy państwowe i państwowe jednostki organizacyjne, organy jednostek samorządu terytorialnego oraz samorządowe jednostki organizacyjne, partie polityczne, organizacje polityczne, spółdzielcze i inne organizacje społeczne </a:t>
            </a:r>
            <a:r>
              <a:rPr lang="pl-PL" sz="3200" b="1" u="sng" dirty="0"/>
              <a:t>oraz inne niepaństwowe jednostki organizacyjne</a:t>
            </a:r>
            <a:r>
              <a:rPr lang="pl-PL" sz="3200" b="1" dirty="0"/>
              <a:t>, a także kościoły i związki wyznaniowe</a:t>
            </a:r>
            <a:r>
              <a:rPr lang="pl-PL" sz="3200" dirty="0"/>
              <a:t>, u których powstają bądź które przechowują materiały archiwalne, są obowiązane zapewnić należyte warunki ich przechowywania, chronić je przed uszkodzeniem, zniszczeniem bądź utratą oraz zapewnić konieczną konserwację tych materiałów.</a:t>
            </a:r>
          </a:p>
        </p:txBody>
      </p:sp>
    </p:spTree>
    <p:extLst>
      <p:ext uri="{BB962C8B-B14F-4D97-AF65-F5344CB8AC3E}">
        <p14:creationId xmlns:p14="http://schemas.microsoft.com/office/powerpoint/2010/main" val="1703639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E2D40F-9FB8-2811-4C23-DC93EE07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400"/>
              <a:t>Archiwizacja i brakowanie akt – art. 13 ustawy z dnia 14 lipca 1983 r. o narodowym zasobie archiwalnym i archiwach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DB4BBA-E6CF-D694-5862-C400D48E9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600" dirty="0"/>
              <a:t>Sprawy, o których mowa w art. 5 ust. 1, art. 6 ust. 1 oraz w art. 12, w odniesieniu do partii politycznych, organizacji politycznych, spółdzielczych i innych organizacji społecznych oraz innych niepaństwowych jednostek organizacyjnych, a także kościołów i związków wyznaniowych, </a:t>
            </a:r>
            <a:r>
              <a:rPr lang="pl-PL" sz="3600" u="sng" dirty="0"/>
              <a:t>regulują we własnym zakresie </a:t>
            </a:r>
            <a:r>
              <a:rPr lang="pl-PL" sz="3600" dirty="0"/>
              <a:t>partie polityczne, organizacje i jednostki organizacyjne oraz kościoły i związki wyznaniowe.</a:t>
            </a:r>
          </a:p>
        </p:txBody>
      </p:sp>
    </p:spTree>
    <p:extLst>
      <p:ext uri="{BB962C8B-B14F-4D97-AF65-F5344CB8AC3E}">
        <p14:creationId xmlns:p14="http://schemas.microsoft.com/office/powerpoint/2010/main" val="1271023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2D7A80-21F6-7B97-4CCB-E00427E7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sz="4100"/>
              <a:t>Brakowanie dokumentacji elektronicznej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11EC89-0DAF-C121-D698-0828D316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387967" cy="384366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600" dirty="0"/>
              <a:t>Rozporządzenie Ministra Spraw Wewnętrznych i Administracji z dnia 30 października 2006 r. w sprawie szczegółowego sposobu postępowania z dokumentami elektronicznymi;</a:t>
            </a:r>
          </a:p>
          <a:p>
            <a:pPr algn="just"/>
            <a:r>
              <a:rPr lang="pl-PL" sz="1600" dirty="0"/>
              <a:t>Zarządzenie Nr 36 Naczelnego Dyrektora Archiwów Państwowych z dnia 29 grudnia 2020 r. w sprawie systemu teleinformatycznego pod nazwą "Archiwum Dokumentów Elektronicznych;</a:t>
            </a:r>
          </a:p>
          <a:p>
            <a:pPr lvl="1" algn="just"/>
            <a:r>
              <a:rPr lang="pl-PL" sz="1600" dirty="0"/>
              <a:t>System ADE umożliwia przejmowanie dokumentów elektronicznych stanowiących materiały archiwalne przez właściwe archiwa państwowe, zgodnie z przepisami wydanymi na podstawie art. 5 ust. 2b ustawy z dnia 14 lipca 1983 r. o narodowym zasobie archiwalnym i archiwach oraz służy do wspomagania archiwów w zakresie realizacji kwerend i udostępniania materiałów archiwalnych w postaci elektronicznej.</a:t>
            </a:r>
          </a:p>
          <a:p>
            <a:endParaRPr lang="pl-PL" sz="1400" dirty="0"/>
          </a:p>
          <a:p>
            <a:endParaRPr lang="pl-PL" sz="1400" dirty="0"/>
          </a:p>
        </p:txBody>
      </p:sp>
      <p:pic>
        <p:nvPicPr>
          <p:cNvPr id="5" name="Picture 4" descr="Różne kolorowe Organizatory">
            <a:extLst>
              <a:ext uri="{FF2B5EF4-FFF2-40B4-BE49-F238E27FC236}">
                <a16:creationId xmlns:a16="http://schemas.microsoft.com/office/drawing/2014/main" id="{0DCF3C2C-653D-0C44-115D-FF82455EF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2" r="23646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928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CA9732-A3AA-26A0-F839-0DD35F4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2800" dirty="0">
                <a:solidFill>
                  <a:srgbClr val="FFFFFF"/>
                </a:solidFill>
              </a:rPr>
              <a:t>Doręczenia za pośrednictwem systemu teleinformatycznego uczelni – art. 358a ust. 1 </a:t>
            </a:r>
            <a:r>
              <a:rPr lang="pl-PL" sz="2800" dirty="0" err="1">
                <a:solidFill>
                  <a:srgbClr val="FFFFFF"/>
                </a:solidFill>
              </a:rPr>
              <a:t>p.sz.w</a:t>
            </a:r>
            <a:r>
              <a:rPr lang="pl-PL" sz="2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650F88-5D2F-6E10-3A80-907341FF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595424"/>
            <a:ext cx="6555347" cy="560010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dirty="0"/>
              <a:t>W celu umożliwienia wnoszenia i doręczania pism utrwalonych w postaci elektronicznej, w tym decyzji administracyjnych, w sprawach, o których mowa w art. 72 ust. 2-4, art. 86 ust. 1 pkt 1-4, art. 108 ust. 3, art. 178 ust. 1 pkt 1, art. 200 ust. 4 i 5, art. 203 ust. 3, art. 323 ust. 1 pkt 6 i art. 324 ust. 1 pkt 1, uczelnia może używać systemu teleinformatycznego, spełniającego warunki techniczne i organizacyjne, o których mowa w ustawie z dnia 17 lutego 2005 r. o informatyzacji  działalności podmiotów realizujących zadania publiczne.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4133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40A2A0F-C685-A261-81C5-92540504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są wymogi prawne wobec systemu teleinformatycznego?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298D8CD-5532-7CAB-9AA8-A0E59F8F0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3451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Par. 19a rozporządzenia </a:t>
            </a:r>
            <a:r>
              <a:rPr lang="pl-PL" dirty="0" err="1"/>
              <a:t>ws</a:t>
            </a:r>
            <a:r>
              <a:rPr lang="pl-PL" dirty="0"/>
              <a:t>. studiów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D93A1-8AE0-B0E5-7BC6-7DA989BC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4614"/>
            <a:ext cx="5157787" cy="40950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Dokumentacja przebiegu studiów w postaci elektronicznej jest prowadzona i przechowywana w systemie teleinformatycznym zapewniającym:</a:t>
            </a:r>
          </a:p>
          <a:p>
            <a:pPr marL="0" indent="0">
              <a:buNone/>
            </a:pPr>
            <a:r>
              <a:rPr lang="pl-PL" dirty="0"/>
              <a:t>1) zabezpieczenie dokumentacji przed uszkodzeniem, utratą oraz nieuprawnionym dostępem;</a:t>
            </a:r>
          </a:p>
          <a:p>
            <a:pPr marL="0" indent="0">
              <a:buNone/>
            </a:pPr>
            <a:r>
              <a:rPr lang="pl-PL" dirty="0"/>
              <a:t>2) integralność treści dokumentacji i metadanych polegającą na zabezpieczeniu przed wprowadzaniem zmian, z wyjątkiem zmian wprowadzanych w ramach ustalonych i udokumentowanych procedur;</a:t>
            </a:r>
          </a:p>
          <a:p>
            <a:pPr marL="0" indent="0">
              <a:buNone/>
            </a:pPr>
            <a:r>
              <a:rPr lang="pl-PL" dirty="0"/>
              <a:t>3) stały dostęp do dokumentacji osobom do tego upoważnionym;</a:t>
            </a:r>
          </a:p>
          <a:p>
            <a:pPr marL="0" indent="0">
              <a:buNone/>
            </a:pPr>
            <a:r>
              <a:rPr lang="pl-PL" dirty="0"/>
              <a:t>4) uwierzytelnianie osób mających dostęp do dokumentacji oraz rejestrowanie dokonywanych przez te osoby zmian w dokumentacji;</a:t>
            </a:r>
          </a:p>
          <a:p>
            <a:pPr marL="0" indent="0">
              <a:buNone/>
            </a:pPr>
            <a:r>
              <a:rPr lang="pl-PL" dirty="0"/>
              <a:t>5) skuteczne wyszukiwanie dokumentacji;</a:t>
            </a:r>
          </a:p>
          <a:p>
            <a:pPr marL="0" indent="0">
              <a:buNone/>
            </a:pPr>
            <a:r>
              <a:rPr lang="pl-PL" dirty="0"/>
              <a:t>6) wydawanie dokumentacji albo jej części.</a:t>
            </a:r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8298765-611A-B7D5-3F4C-FEEAF293B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13451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Rozporządzenia dotyczące dokumentacji elektronicznej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93C34B2-AE5F-0AC4-24A4-85DBA03DD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4614"/>
            <a:ext cx="5183188" cy="4095049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Rozporządzenie Rady Ministrów z dnia 12 kwietnia 2012 r. w sprawie Krajowych Ram Interoperacyjności, minimalnych wymagań dla rejestrów publicznych i wymiany informacji w postaci elektronicznej oraz minimalnych wymagań dla systemów teleinformatycznych;</a:t>
            </a:r>
          </a:p>
          <a:p>
            <a:r>
              <a:rPr lang="pl-PL" dirty="0"/>
              <a:t>Rozporządzenie Ministra Spraw Wewnętrznych i Administracji z dnia 30 października 2006 r. w sprawie niezbędnych elementów struktury dokumentów elektronicznych;</a:t>
            </a:r>
          </a:p>
          <a:p>
            <a:r>
              <a:rPr lang="pl-PL" dirty="0"/>
              <a:t>Rozporządzenie Ministra Spraw Wewnętrznych i Administracji z dnia 30 października 2006 r. w sprawie szczegółowego sposobu postępowania z dokumentami elektronicznymi.</a:t>
            </a:r>
          </a:p>
        </p:txBody>
      </p:sp>
    </p:spTree>
    <p:extLst>
      <p:ext uri="{BB962C8B-B14F-4D97-AF65-F5344CB8AC3E}">
        <p14:creationId xmlns:p14="http://schemas.microsoft.com/office/powerpoint/2010/main" val="176247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712644D-7378-82AB-70F9-A650B7E8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Postępowania akademickie (podmioty publiczne)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1C1F0FF-083A-374B-3BC2-FC234D581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216389"/>
              </p:ext>
            </p:extLst>
          </p:nvPr>
        </p:nvGraphicFramePr>
        <p:xfrm>
          <a:off x="4820511" y="467208"/>
          <a:ext cx="6589583" cy="592359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184539">
                  <a:extLst>
                    <a:ext uri="{9D8B030D-6E8A-4147-A177-3AD203B41FA5}">
                      <a16:colId xmlns:a16="http://schemas.microsoft.com/office/drawing/2014/main" val="3370547166"/>
                    </a:ext>
                  </a:extLst>
                </a:gridCol>
                <a:gridCol w="1513116">
                  <a:extLst>
                    <a:ext uri="{9D8B030D-6E8A-4147-A177-3AD203B41FA5}">
                      <a16:colId xmlns:a16="http://schemas.microsoft.com/office/drawing/2014/main" val="1454586263"/>
                    </a:ext>
                  </a:extLst>
                </a:gridCol>
                <a:gridCol w="1891928">
                  <a:extLst>
                    <a:ext uri="{9D8B030D-6E8A-4147-A177-3AD203B41FA5}">
                      <a16:colId xmlns:a16="http://schemas.microsoft.com/office/drawing/2014/main" val="3348979535"/>
                    </a:ext>
                  </a:extLst>
                </a:gridCol>
              </a:tblGrid>
              <a:tr h="632964">
                <a:tc>
                  <a:txBody>
                    <a:bodyPr/>
                    <a:lstStyle/>
                    <a:p>
                      <a:r>
                        <a:rPr lang="pl-PL" sz="1400" b="0" cap="none" spc="0">
                          <a:solidFill>
                            <a:schemeClr val="bg1"/>
                          </a:solidFill>
                        </a:rPr>
                        <a:t>Postępowanie w sprawie</a:t>
                      </a:r>
                    </a:p>
                  </a:txBody>
                  <a:tcPr marL="116441" marR="83290" marT="89570" marB="8957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cap="none" spc="0">
                          <a:solidFill>
                            <a:schemeClr val="bg1"/>
                          </a:solidFill>
                        </a:rPr>
                        <a:t>Doręczenia elektroniczne</a:t>
                      </a:r>
                    </a:p>
                  </a:txBody>
                  <a:tcPr marL="116441" marR="83290" marT="89570" marB="8957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cap="none" spc="0">
                          <a:solidFill>
                            <a:schemeClr val="bg1"/>
                          </a:solidFill>
                        </a:rPr>
                        <a:t>Doręczenia – art. 358a</a:t>
                      </a:r>
                    </a:p>
                  </a:txBody>
                  <a:tcPr marL="116441" marR="83290" marT="89570" marB="8957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46052"/>
                  </a:ext>
                </a:extLst>
              </a:tr>
              <a:tr h="423967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Przyjęcie na studia (odmowa)</a:t>
                      </a:r>
                    </a:p>
                  </a:txBody>
                  <a:tcPr marL="116441" marR="83290" marT="89570" marB="8957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960992"/>
                  </a:ext>
                </a:extLst>
              </a:tr>
              <a:tr h="423967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Pomoc materialna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41558"/>
                  </a:ext>
                </a:extLst>
              </a:tr>
              <a:tr h="423967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Stwierdzenie nieważności dyplomu</a:t>
                      </a:r>
                    </a:p>
                  </a:txBody>
                  <a:tcPr marL="116441" marR="83290" marT="89570" marB="8957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501262"/>
                  </a:ext>
                </a:extLst>
              </a:tr>
              <a:tr h="423967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Skreślenie z listy studentów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394973"/>
                  </a:ext>
                </a:extLst>
              </a:tr>
              <a:tr h="423967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Przyjęcie do szkoły doktorskiej</a:t>
                      </a:r>
                    </a:p>
                  </a:txBody>
                  <a:tcPr marL="116441" marR="83290" marT="89570" marB="8957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839320"/>
                  </a:ext>
                </a:extLst>
              </a:tr>
              <a:tr h="423967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Skreślenie z listy doktorantów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570634"/>
                  </a:ext>
                </a:extLst>
              </a:tr>
              <a:tr h="423967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Nadanie stopnia doktora</a:t>
                      </a:r>
                    </a:p>
                  </a:txBody>
                  <a:tcPr marL="116441" marR="83290" marT="89570" marB="8957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19927"/>
                  </a:ext>
                </a:extLst>
              </a:tr>
              <a:tr h="632964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Nadanie stopnia doktora habilitowanego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92057"/>
                  </a:ext>
                </a:extLst>
              </a:tr>
              <a:tr h="423967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Przyjęcie cudzoziemca (art. 326)</a:t>
                      </a:r>
                    </a:p>
                  </a:txBody>
                  <a:tcPr marL="116441" marR="83290" marT="89570" marB="8957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695737"/>
                  </a:ext>
                </a:extLst>
              </a:tr>
              <a:tr h="632964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Odmowa udostępnienia informacji publicznej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01024"/>
                  </a:ext>
                </a:extLst>
              </a:tr>
              <a:tr h="632964">
                <a:tc>
                  <a:txBody>
                    <a:bodyPr/>
                    <a:lstStyle/>
                    <a:p>
                      <a:r>
                        <a:rPr lang="pl-PL" sz="1400" cap="none" spc="0">
                          <a:solidFill>
                            <a:schemeClr val="tx1"/>
                          </a:solidFill>
                        </a:rPr>
                        <a:t>Nadzwyczajne tryby wzruszania decyzji administracyjnej</a:t>
                      </a:r>
                    </a:p>
                  </a:txBody>
                  <a:tcPr marL="116441" marR="83290" marT="89570" marB="8957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16441" marR="83290" marT="89570" marB="8957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61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99C89E-455B-80E4-8F40-A89CEC34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3400">
                <a:solidFill>
                  <a:srgbClr val="FFFFFF"/>
                </a:solidFill>
              </a:rPr>
              <a:t>Postępowanie nostryfikacyjne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021E8B-ACC5-41FB-65BD-E11DF910F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Podmiot publiczny doręcza korespondencję wymagającą uzyskania potwierdzenia jej nadania lub odbioru z wykorzystaniem publicznej usługi rejestrowanego doręczenia elektronicznego na adres do doręczeń elektronicznych wpisany do bazy adresów elektronicznych.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00A1E9-F49A-E388-1421-614E638E7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endParaRPr lang="pl-PL" sz="2000" dirty="0"/>
          </a:p>
          <a:p>
            <a:endParaRPr lang="pl-PL" sz="2000" dirty="0"/>
          </a:p>
          <a:p>
            <a:pPr marL="0" indent="0">
              <a:buNone/>
            </a:pPr>
            <a:r>
              <a:rPr lang="pl-PL" dirty="0"/>
              <a:t>Czy w postępowaniu nostryfikacyjnym należy stosować ustawę o doręczeniach elektronicznych?</a:t>
            </a:r>
          </a:p>
        </p:txBody>
      </p:sp>
    </p:spTree>
    <p:extLst>
      <p:ext uri="{BB962C8B-B14F-4D97-AF65-F5344CB8AC3E}">
        <p14:creationId xmlns:p14="http://schemas.microsoft.com/office/powerpoint/2010/main" val="209042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CFEA382-3A6A-C34C-27A4-7B6567EA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3400">
                <a:solidFill>
                  <a:srgbClr val="FFFFFF"/>
                </a:solidFill>
              </a:rPr>
              <a:t>W jakim zakresie w reżim doręczeń elektronicznych wchodzą postępowania doktorskie?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A636FF-C8A9-9125-C43B-ACCA1823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Art. 178</a:t>
            </a:r>
          </a:p>
          <a:p>
            <a:pPr marL="0" indent="0">
              <a:buNone/>
            </a:pPr>
            <a:r>
              <a:rPr lang="pl-PL" dirty="0"/>
              <a:t>1. Stopień naukowy albo stopień w zakresie sztuki nadaje, w drodze decyzji administracyjnej:</a:t>
            </a:r>
          </a:p>
          <a:p>
            <a:pPr marL="0" indent="0">
              <a:buNone/>
            </a:pPr>
            <a:r>
              <a:rPr lang="pl-PL" dirty="0"/>
              <a:t>	1) w uczelni - senat lub inny organ 	uczelni, o którym 	mowa w art. 	28 ust. 4;</a:t>
            </a:r>
          </a:p>
          <a:p>
            <a:pPr marL="0" indent="0">
              <a:buNone/>
            </a:pPr>
            <a:r>
              <a:rPr lang="pl-PL" dirty="0"/>
              <a:t>	2) w instytucie PAN, w instytucie 	badawczym oraz w instytucie 	międzynarodowym – rada naukowa.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506071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3934</Words>
  <Application>Microsoft Office PowerPoint</Application>
  <PresentationFormat>Panoramiczny</PresentationFormat>
  <Paragraphs>214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inherit</vt:lpstr>
      <vt:lpstr>Motyw pakietu Office</vt:lpstr>
      <vt:lpstr>Dokument elektroniczny  – wyzwania dla legislacji akademickiej </vt:lpstr>
      <vt:lpstr>Doręczenia elektroniczne – art. 155 ust. 5 u.d.e.</vt:lpstr>
      <vt:lpstr>Doręczenia elektroniczne – art. 155 ust. 10 u.d.e.</vt:lpstr>
      <vt:lpstr>Art. 44 projektu ustawy o zmianie niektórych ustaw w związku z rozwojem e-administracji</vt:lpstr>
      <vt:lpstr>Doręczenia za pośrednictwem systemu teleinformatycznego uczelni – art. 358a ust. 1 p.sz.w.</vt:lpstr>
      <vt:lpstr>Jakie są wymogi prawne wobec systemu teleinformatycznego?</vt:lpstr>
      <vt:lpstr>Postępowania akademickie (podmioty publiczne)</vt:lpstr>
      <vt:lpstr>Postępowanie nostryfikacyjne</vt:lpstr>
      <vt:lpstr>W jakim zakresie w reżim doręczeń elektronicznych wchodzą postępowania doktorskie?</vt:lpstr>
      <vt:lpstr>Art. 63 § 3a – format podań elektronicznych</vt:lpstr>
      <vt:lpstr>Wnoszenie podań</vt:lpstr>
      <vt:lpstr>Podpis na piśmie utrwalonym w postaci elektronicznej – art. 14 par. 1a zd. 2 oraz ust. 1d</vt:lpstr>
      <vt:lpstr>Osoba bez prawnie skutecznego podpisu elektronicznego</vt:lpstr>
      <vt:lpstr>Rekrutacja cudzoziemca do szkoły doktorskiej</vt:lpstr>
      <vt:lpstr>Art. 76a par. 2 i 3 KPA – uwierzytelnienie dokumentów elektronicznych</vt:lpstr>
      <vt:lpstr>Art. 76a par. 3 i 4 KPA – żądanie okazania oryginału dokumentu poświadczonego</vt:lpstr>
      <vt:lpstr>Art. 220 par. 3 i 4 KPA – uwierzytelnianie dokumentów elektronicznych przez stronę i żądanie okazania oryginału</vt:lpstr>
      <vt:lpstr>Postępowanie rekrutacyjne</vt:lpstr>
      <vt:lpstr>Art. 6 ustawy o doręczeniach elektronicznych</vt:lpstr>
      <vt:lpstr>Sposób uwierzytelniania dokumentu elektronicznego - uchwała Naczelnego Sądu Administracyjnego z dnia 6 grudnia 2021 r. sygn. akt I FPS 2/21 (per analogia)</vt:lpstr>
      <vt:lpstr>Wezwanie do usunięcia braku formalnego/pozostawienie podania bez rozpoznania</vt:lpstr>
      <vt:lpstr>Sposób doręczenia w postępowaniu administracyjnym</vt:lpstr>
      <vt:lpstr>Doręczenia w postępowaniu administracyjnym – reguła podstawowa (poziom 1)</vt:lpstr>
      <vt:lpstr>Adres do doręczeń elektronicznych                 - definicje</vt:lpstr>
      <vt:lpstr>Usługa rejestrowanego doręczenia elektronicznego</vt:lpstr>
      <vt:lpstr>Doręczenie na adres elektroniczny</vt:lpstr>
      <vt:lpstr>Kwalifikowana usługa rejestrowanego doręczenia elektronicznego</vt:lpstr>
      <vt:lpstr>Doręczenia w postępowaniu administracyjnym                      – reguła uzupełniająca (poziom 2)</vt:lpstr>
      <vt:lpstr>Publiczna usługa hybrydowa</vt:lpstr>
      <vt:lpstr>Doręczenia w postępowaniu administracyjnym – reguła uzupełniająca</vt:lpstr>
      <vt:lpstr>Wyjątki – „od razu” reguła uzupełniająca poziomu 3 </vt:lpstr>
      <vt:lpstr>Doręczenie w postępowaniu w sprawie skreślenia z listy studentów</vt:lpstr>
      <vt:lpstr>Data doręczenia – doręczenie na adres elektroniczny</vt:lpstr>
      <vt:lpstr>Data doręczenia – doręczenie na adres elektroniczny</vt:lpstr>
      <vt:lpstr>Uchylony art. 46 § 5 i 6 KPA</vt:lpstr>
      <vt:lpstr>Brak odbioru pisma</vt:lpstr>
      <vt:lpstr>Czy akta sprawy mogą być papierowo – elektroniczne?</vt:lpstr>
      <vt:lpstr>Archiwizacja i brakowanie akt – art. 5 ust. 1 ustawy z dnia 14 lipca 1983 r. o narodowym zasobie archiwalnym i archiwach</vt:lpstr>
      <vt:lpstr>Archiwizacja i brakowanie akt – art. 6 ust. 1 ustawy z dnia 14 lipca 1983 r. o narodowym zasobie archiwalnym i archiwach</vt:lpstr>
      <vt:lpstr>Archiwizacja i brakowanie akt – art. 6 ust. 1 ustawy z dnia 14 lipca 1983 r. o narodowym zasobie archiwalnym i archiwach</vt:lpstr>
      <vt:lpstr>Archiwizacja i brakowanie akt – art. 12 ustawy z dnia 14 lipca 1983 r. o narodowym zasobie archiwalnym i archiwach</vt:lpstr>
      <vt:lpstr>Archiwizacja i brakowanie akt – art. 13 ustawy z dnia 14 lipca 1983 r. o narodowym zasobie archiwalnym i archiwach</vt:lpstr>
      <vt:lpstr>Brakowanie dokumentacji elektronicznej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 elektroniczny  – wyzwania dla legislacji akademickiej</dc:title>
  <dc:creator>Paweł Dąbrowski</dc:creator>
  <cp:lastModifiedBy>Paweł Dąbrowski</cp:lastModifiedBy>
  <cp:revision>34</cp:revision>
  <dcterms:created xsi:type="dcterms:W3CDTF">2023-10-10T15:47:56Z</dcterms:created>
  <dcterms:modified xsi:type="dcterms:W3CDTF">2023-10-12T10:31:16Z</dcterms:modified>
</cp:coreProperties>
</file>