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sip.legalis.pl/document-view.seam?documentId=mfrxilrtg4ytenrugaytqltqmfyc4nbuga4teojsge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sip.legalis.pl/document-view.seam?documentId=mfrxilrtg4ytenrugaytqltqmfyc4nbuga4teojsge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14BEA-0F26-41D9-8AFA-14B974E1DE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476D115-057E-48A7-B52B-00F1D0098B7B}">
      <dgm:prSet/>
      <dgm:spPr/>
      <dgm:t>
        <a:bodyPr/>
        <a:lstStyle/>
        <a:p>
          <a:r>
            <a:rPr lang="pl-PL" b="0" i="0"/>
            <a:t>W sprawach dyscyplinarnych studentów orzekają komisja dyscyplinarna powołana spośród nauczycieli akademickich i studentów uczelni, w trybie określonym w statucie.</a:t>
          </a:r>
          <a:endParaRPr lang="en-US"/>
        </a:p>
      </dgm:t>
    </dgm:pt>
    <dgm:pt modelId="{ACA84808-13AA-4D8F-A4D7-C30E8FF4BD81}" type="parTrans" cxnId="{BCC5BD5C-3193-40E3-B7B0-4AC60BAA59AF}">
      <dgm:prSet/>
      <dgm:spPr/>
      <dgm:t>
        <a:bodyPr/>
        <a:lstStyle/>
        <a:p>
          <a:endParaRPr lang="en-US"/>
        </a:p>
      </dgm:t>
    </dgm:pt>
    <dgm:pt modelId="{804C11A3-703A-411E-BF9A-C9328100C0FC}" type="sibTrans" cxnId="{BCC5BD5C-3193-40E3-B7B0-4AC60BAA59AF}">
      <dgm:prSet/>
      <dgm:spPr/>
      <dgm:t>
        <a:bodyPr/>
        <a:lstStyle/>
        <a:p>
          <a:endParaRPr lang="en-US"/>
        </a:p>
      </dgm:t>
    </dgm:pt>
    <dgm:pt modelId="{DC7F4053-D105-46D3-A948-17AC6CD9BF38}">
      <dgm:prSet/>
      <dgm:spPr/>
      <dgm:t>
        <a:bodyPr/>
        <a:lstStyle/>
        <a:p>
          <a:r>
            <a:rPr lang="pl-PL" b="0" i="0"/>
            <a:t>Komisja dyscyplinarna rozstrzygająca sprawę doktoranta orzeka w składzie złożonym z przewodniczącego składu orzekającego, którym jest nauczyciel akademicki albo pracownik naukowy, oraz w równej liczbie z doktorantów i nauczycieli akademickich albo pracowników naukowych.</a:t>
          </a:r>
          <a:endParaRPr lang="en-US"/>
        </a:p>
      </dgm:t>
    </dgm:pt>
    <dgm:pt modelId="{5B36ABC7-A25A-42D0-9544-EDD7A19298AB}" type="parTrans" cxnId="{0FA9D762-B4CF-4A3E-A5E1-239622FA9AE3}">
      <dgm:prSet/>
      <dgm:spPr/>
      <dgm:t>
        <a:bodyPr/>
        <a:lstStyle/>
        <a:p>
          <a:endParaRPr lang="en-US"/>
        </a:p>
      </dgm:t>
    </dgm:pt>
    <dgm:pt modelId="{2043304C-C680-4326-958B-69D9864A1BAD}" type="sibTrans" cxnId="{0FA9D762-B4CF-4A3E-A5E1-239622FA9AE3}">
      <dgm:prSet/>
      <dgm:spPr/>
      <dgm:t>
        <a:bodyPr/>
        <a:lstStyle/>
        <a:p>
          <a:endParaRPr lang="en-US"/>
        </a:p>
      </dgm:t>
    </dgm:pt>
    <dgm:pt modelId="{546ABD05-20B6-4742-BFD5-9F8B13FB20A8}" type="pres">
      <dgm:prSet presAssocID="{FE414BEA-0F26-41D9-8AFA-14B974E1DE30}" presName="root" presStyleCnt="0">
        <dgm:presLayoutVars>
          <dgm:dir/>
          <dgm:resizeHandles val="exact"/>
        </dgm:presLayoutVars>
      </dgm:prSet>
      <dgm:spPr/>
    </dgm:pt>
    <dgm:pt modelId="{6F07CE12-0A35-4460-B47C-8810B5BB0166}" type="pres">
      <dgm:prSet presAssocID="{9476D115-057E-48A7-B52B-00F1D0098B7B}" presName="compNode" presStyleCnt="0"/>
      <dgm:spPr/>
    </dgm:pt>
    <dgm:pt modelId="{E27BBCB9-B130-4454-A2BC-A3ACAEDD11CD}" type="pres">
      <dgm:prSet presAssocID="{9476D115-057E-48A7-B52B-00F1D0098B7B}" presName="bgRect" presStyleLbl="bgShp" presStyleIdx="0" presStyleCnt="2"/>
      <dgm:spPr/>
    </dgm:pt>
    <dgm:pt modelId="{9AAF2E99-9104-41F3-A430-858EE4E466AE}" type="pres">
      <dgm:prSet presAssocID="{9476D115-057E-48A7-B52B-00F1D0098B7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a"/>
        </a:ext>
      </dgm:extLst>
    </dgm:pt>
    <dgm:pt modelId="{C3B242A0-D532-4F8B-BEC5-3E1C3B72E898}" type="pres">
      <dgm:prSet presAssocID="{9476D115-057E-48A7-B52B-00F1D0098B7B}" presName="spaceRect" presStyleCnt="0"/>
      <dgm:spPr/>
    </dgm:pt>
    <dgm:pt modelId="{5FB76DD5-3208-475B-BF83-92470C3C53A1}" type="pres">
      <dgm:prSet presAssocID="{9476D115-057E-48A7-B52B-00F1D0098B7B}" presName="parTx" presStyleLbl="revTx" presStyleIdx="0" presStyleCnt="2">
        <dgm:presLayoutVars>
          <dgm:chMax val="0"/>
          <dgm:chPref val="0"/>
        </dgm:presLayoutVars>
      </dgm:prSet>
      <dgm:spPr/>
    </dgm:pt>
    <dgm:pt modelId="{4EC88E20-B60C-43FE-8849-FCB4C797F9B0}" type="pres">
      <dgm:prSet presAssocID="{804C11A3-703A-411E-BF9A-C9328100C0FC}" presName="sibTrans" presStyleCnt="0"/>
      <dgm:spPr/>
    </dgm:pt>
    <dgm:pt modelId="{A71056DF-422E-400E-AD91-0152D4F0620B}" type="pres">
      <dgm:prSet presAssocID="{DC7F4053-D105-46D3-A948-17AC6CD9BF38}" presName="compNode" presStyleCnt="0"/>
      <dgm:spPr/>
    </dgm:pt>
    <dgm:pt modelId="{142CC606-370B-439B-B85C-A67203F998E9}" type="pres">
      <dgm:prSet presAssocID="{DC7F4053-D105-46D3-A948-17AC6CD9BF38}" presName="bgRect" presStyleLbl="bgShp" presStyleIdx="1" presStyleCnt="2"/>
      <dgm:spPr/>
    </dgm:pt>
    <dgm:pt modelId="{14047210-D27D-4E0E-A5A6-20729E080093}" type="pres">
      <dgm:prSet presAssocID="{DC7F4053-D105-46D3-A948-17AC6CD9BF3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43B6D94-86BF-4398-9474-1C59D736E0C4}" type="pres">
      <dgm:prSet presAssocID="{DC7F4053-D105-46D3-A948-17AC6CD9BF38}" presName="spaceRect" presStyleCnt="0"/>
      <dgm:spPr/>
    </dgm:pt>
    <dgm:pt modelId="{DEB897CA-7CF2-4531-9639-479EB7B83B21}" type="pres">
      <dgm:prSet presAssocID="{DC7F4053-D105-46D3-A948-17AC6CD9BF3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0A7DF24-1A35-4285-82C3-8A420DD8684E}" type="presOf" srcId="{FE414BEA-0F26-41D9-8AFA-14B974E1DE30}" destId="{546ABD05-20B6-4742-BFD5-9F8B13FB20A8}" srcOrd="0" destOrd="0" presId="urn:microsoft.com/office/officeart/2018/2/layout/IconVerticalSolidList"/>
    <dgm:cxn modelId="{EC77C736-F3B0-4888-847F-8531D744938F}" type="presOf" srcId="{DC7F4053-D105-46D3-A948-17AC6CD9BF38}" destId="{DEB897CA-7CF2-4531-9639-479EB7B83B21}" srcOrd="0" destOrd="0" presId="urn:microsoft.com/office/officeart/2018/2/layout/IconVerticalSolidList"/>
    <dgm:cxn modelId="{BCC5BD5C-3193-40E3-B7B0-4AC60BAA59AF}" srcId="{FE414BEA-0F26-41D9-8AFA-14B974E1DE30}" destId="{9476D115-057E-48A7-B52B-00F1D0098B7B}" srcOrd="0" destOrd="0" parTransId="{ACA84808-13AA-4D8F-A4D7-C30E8FF4BD81}" sibTransId="{804C11A3-703A-411E-BF9A-C9328100C0FC}"/>
    <dgm:cxn modelId="{0FA9D762-B4CF-4A3E-A5E1-239622FA9AE3}" srcId="{FE414BEA-0F26-41D9-8AFA-14B974E1DE30}" destId="{DC7F4053-D105-46D3-A948-17AC6CD9BF38}" srcOrd="1" destOrd="0" parTransId="{5B36ABC7-A25A-42D0-9544-EDD7A19298AB}" sibTransId="{2043304C-C680-4326-958B-69D9864A1BAD}"/>
    <dgm:cxn modelId="{F4893DBC-C007-4C1A-AA43-7466E0F6C902}" type="presOf" srcId="{9476D115-057E-48A7-B52B-00F1D0098B7B}" destId="{5FB76DD5-3208-475B-BF83-92470C3C53A1}" srcOrd="0" destOrd="0" presId="urn:microsoft.com/office/officeart/2018/2/layout/IconVerticalSolidList"/>
    <dgm:cxn modelId="{0C06FCFF-6575-4F8E-98DE-6EAEE9DFE8E6}" type="presParOf" srcId="{546ABD05-20B6-4742-BFD5-9F8B13FB20A8}" destId="{6F07CE12-0A35-4460-B47C-8810B5BB0166}" srcOrd="0" destOrd="0" presId="urn:microsoft.com/office/officeart/2018/2/layout/IconVerticalSolidList"/>
    <dgm:cxn modelId="{C9ECEA56-6FA9-4348-BC8D-24243E8893F8}" type="presParOf" srcId="{6F07CE12-0A35-4460-B47C-8810B5BB0166}" destId="{E27BBCB9-B130-4454-A2BC-A3ACAEDD11CD}" srcOrd="0" destOrd="0" presId="urn:microsoft.com/office/officeart/2018/2/layout/IconVerticalSolidList"/>
    <dgm:cxn modelId="{154CA90A-B822-44D9-B94E-22CE99437900}" type="presParOf" srcId="{6F07CE12-0A35-4460-B47C-8810B5BB0166}" destId="{9AAF2E99-9104-41F3-A430-858EE4E466AE}" srcOrd="1" destOrd="0" presId="urn:microsoft.com/office/officeart/2018/2/layout/IconVerticalSolidList"/>
    <dgm:cxn modelId="{23CC64AD-2F76-48D5-8AEF-F4037DAC923D}" type="presParOf" srcId="{6F07CE12-0A35-4460-B47C-8810B5BB0166}" destId="{C3B242A0-D532-4F8B-BEC5-3E1C3B72E898}" srcOrd="2" destOrd="0" presId="urn:microsoft.com/office/officeart/2018/2/layout/IconVerticalSolidList"/>
    <dgm:cxn modelId="{F9573B50-4831-4098-9624-1684763A2510}" type="presParOf" srcId="{6F07CE12-0A35-4460-B47C-8810B5BB0166}" destId="{5FB76DD5-3208-475B-BF83-92470C3C53A1}" srcOrd="3" destOrd="0" presId="urn:microsoft.com/office/officeart/2018/2/layout/IconVerticalSolidList"/>
    <dgm:cxn modelId="{A91EF0A7-757A-4469-88B4-7F2C536FAB25}" type="presParOf" srcId="{546ABD05-20B6-4742-BFD5-9F8B13FB20A8}" destId="{4EC88E20-B60C-43FE-8849-FCB4C797F9B0}" srcOrd="1" destOrd="0" presId="urn:microsoft.com/office/officeart/2018/2/layout/IconVerticalSolidList"/>
    <dgm:cxn modelId="{EAF934D3-58FC-4559-B304-5663ED5F707C}" type="presParOf" srcId="{546ABD05-20B6-4742-BFD5-9F8B13FB20A8}" destId="{A71056DF-422E-400E-AD91-0152D4F0620B}" srcOrd="2" destOrd="0" presId="urn:microsoft.com/office/officeart/2018/2/layout/IconVerticalSolidList"/>
    <dgm:cxn modelId="{D543EFFC-F59C-4CF0-82F9-D9DFB65CACDF}" type="presParOf" srcId="{A71056DF-422E-400E-AD91-0152D4F0620B}" destId="{142CC606-370B-439B-B85C-A67203F998E9}" srcOrd="0" destOrd="0" presId="urn:microsoft.com/office/officeart/2018/2/layout/IconVerticalSolidList"/>
    <dgm:cxn modelId="{0BD05909-81B3-4CD6-A977-37A8A0853DE0}" type="presParOf" srcId="{A71056DF-422E-400E-AD91-0152D4F0620B}" destId="{14047210-D27D-4E0E-A5A6-20729E080093}" srcOrd="1" destOrd="0" presId="urn:microsoft.com/office/officeart/2018/2/layout/IconVerticalSolidList"/>
    <dgm:cxn modelId="{29D87280-634F-475C-B5A3-B4A66D32A990}" type="presParOf" srcId="{A71056DF-422E-400E-AD91-0152D4F0620B}" destId="{C43B6D94-86BF-4398-9474-1C59D736E0C4}" srcOrd="2" destOrd="0" presId="urn:microsoft.com/office/officeart/2018/2/layout/IconVerticalSolidList"/>
    <dgm:cxn modelId="{02EF344B-5BBC-4B9C-8A2D-9FDCB7C12FEB}" type="presParOf" srcId="{A71056DF-422E-400E-AD91-0152D4F0620B}" destId="{DEB897CA-7CF2-4531-9639-479EB7B83B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BC52E1-E213-4D25-9739-095E239380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607192-2B8B-4067-A14B-4CDEDA142E29}">
      <dgm:prSet/>
      <dgm:spPr/>
      <dgm:t>
        <a:bodyPr/>
        <a:lstStyle/>
        <a:p>
          <a:r>
            <a:rPr lang="pl-PL" b="0" i="0"/>
            <a:t>Rzeczników dyscyplinarnych w uczelni powołuje rektor spośród nauczycieli akademickich posiadających co najmniej stopień doktora.</a:t>
          </a:r>
          <a:endParaRPr lang="en-US"/>
        </a:p>
      </dgm:t>
    </dgm:pt>
    <dgm:pt modelId="{1B34421F-B562-4644-BA1D-341F9D9F6623}" type="parTrans" cxnId="{3AB0E509-E99D-4FEE-93B8-E36EA020EAC7}">
      <dgm:prSet/>
      <dgm:spPr/>
      <dgm:t>
        <a:bodyPr/>
        <a:lstStyle/>
        <a:p>
          <a:endParaRPr lang="en-US"/>
        </a:p>
      </dgm:t>
    </dgm:pt>
    <dgm:pt modelId="{CAFA6955-124E-45EB-B0C9-CEFDA8E28CDD}" type="sibTrans" cxnId="{3AB0E509-E99D-4FEE-93B8-E36EA020EAC7}">
      <dgm:prSet/>
      <dgm:spPr/>
      <dgm:t>
        <a:bodyPr/>
        <a:lstStyle/>
        <a:p>
          <a:endParaRPr lang="en-US"/>
        </a:p>
      </dgm:t>
    </dgm:pt>
    <dgm:pt modelId="{5D8BB9F0-7D67-44AE-892E-1C81BE4DBC80}">
      <dgm:prSet/>
      <dgm:spPr/>
      <dgm:t>
        <a:bodyPr/>
        <a:lstStyle/>
        <a:p>
          <a:r>
            <a:rPr lang="pl-PL" b="0" i="0"/>
            <a:t>Kadencja rzeczników dyscyplinarnych trwa 4 lata i rozpoczyna się w przypadku rzeczników powoływanych przez rektora - w dniu 1 stycznia roku następującego po roku, w którym rozpoczęła się kadencja rektora.</a:t>
          </a:r>
          <a:endParaRPr lang="en-US"/>
        </a:p>
      </dgm:t>
    </dgm:pt>
    <dgm:pt modelId="{362E03DC-B640-4E4B-9079-BA6D82D68AF5}" type="parTrans" cxnId="{5EDB7AF6-F0EF-46A9-AE15-A0CE18ADB850}">
      <dgm:prSet/>
      <dgm:spPr/>
      <dgm:t>
        <a:bodyPr/>
        <a:lstStyle/>
        <a:p>
          <a:endParaRPr lang="en-US"/>
        </a:p>
      </dgm:t>
    </dgm:pt>
    <dgm:pt modelId="{A773260B-0DBC-4F21-B58F-81D5B7DAB229}" type="sibTrans" cxnId="{5EDB7AF6-F0EF-46A9-AE15-A0CE18ADB850}">
      <dgm:prSet/>
      <dgm:spPr/>
      <dgm:t>
        <a:bodyPr/>
        <a:lstStyle/>
        <a:p>
          <a:endParaRPr lang="en-US"/>
        </a:p>
      </dgm:t>
    </dgm:pt>
    <dgm:pt modelId="{47E093FD-81E5-42B9-BD28-B29CE2BAAAFE}">
      <dgm:prSet/>
      <dgm:spPr/>
      <dgm:t>
        <a:bodyPr/>
        <a:lstStyle/>
        <a:p>
          <a:r>
            <a:rPr lang="pl-PL" b="0" i="0"/>
            <a:t>Rzecznik dyscyplinarny jest związany poleceniami organu, który go powołał, w zakresie rozpoczęcia prowadzenia sprawy. Polecenia nie mogą dotyczyć czynności podejmowanych przez rzecznika w ramach prowadzonych spraw.</a:t>
          </a:r>
          <a:endParaRPr lang="en-US"/>
        </a:p>
      </dgm:t>
    </dgm:pt>
    <dgm:pt modelId="{4BFA2F1C-C891-4E2F-B7BE-8767F4D2D7B6}" type="parTrans" cxnId="{B0BA43B8-78F9-491C-80F6-95D2B77B420F}">
      <dgm:prSet/>
      <dgm:spPr/>
      <dgm:t>
        <a:bodyPr/>
        <a:lstStyle/>
        <a:p>
          <a:endParaRPr lang="en-US"/>
        </a:p>
      </dgm:t>
    </dgm:pt>
    <dgm:pt modelId="{48CB30BE-B9E3-487B-B0B7-71C83B85F0DD}" type="sibTrans" cxnId="{B0BA43B8-78F9-491C-80F6-95D2B77B420F}">
      <dgm:prSet/>
      <dgm:spPr/>
      <dgm:t>
        <a:bodyPr/>
        <a:lstStyle/>
        <a:p>
          <a:endParaRPr lang="en-US"/>
        </a:p>
      </dgm:t>
    </dgm:pt>
    <dgm:pt modelId="{20342F94-D1BA-4583-85AE-17BC866003AD}" type="pres">
      <dgm:prSet presAssocID="{9FBC52E1-E213-4D25-9739-095E23938053}" presName="linear" presStyleCnt="0">
        <dgm:presLayoutVars>
          <dgm:animLvl val="lvl"/>
          <dgm:resizeHandles val="exact"/>
        </dgm:presLayoutVars>
      </dgm:prSet>
      <dgm:spPr/>
    </dgm:pt>
    <dgm:pt modelId="{2E701722-A02F-4B67-9D19-1F033776C4E5}" type="pres">
      <dgm:prSet presAssocID="{DB607192-2B8B-4067-A14B-4CDEDA142E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4BAC14-AAF0-4F0A-AEEF-C70CF320529F}" type="pres">
      <dgm:prSet presAssocID="{CAFA6955-124E-45EB-B0C9-CEFDA8E28CDD}" presName="spacer" presStyleCnt="0"/>
      <dgm:spPr/>
    </dgm:pt>
    <dgm:pt modelId="{42BE67C5-C7BC-42B2-96AC-E18BA410EF01}" type="pres">
      <dgm:prSet presAssocID="{5D8BB9F0-7D67-44AE-892E-1C81BE4DBC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14F137-3433-4F7F-A00D-2134ABD850AF}" type="pres">
      <dgm:prSet presAssocID="{A773260B-0DBC-4F21-B58F-81D5B7DAB229}" presName="spacer" presStyleCnt="0"/>
      <dgm:spPr/>
    </dgm:pt>
    <dgm:pt modelId="{2A9C76CF-250F-4AFC-BE00-F5370AD597D5}" type="pres">
      <dgm:prSet presAssocID="{47E093FD-81E5-42B9-BD28-B29CE2BAAAF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AB0E509-E99D-4FEE-93B8-E36EA020EAC7}" srcId="{9FBC52E1-E213-4D25-9739-095E23938053}" destId="{DB607192-2B8B-4067-A14B-4CDEDA142E29}" srcOrd="0" destOrd="0" parTransId="{1B34421F-B562-4644-BA1D-341F9D9F6623}" sibTransId="{CAFA6955-124E-45EB-B0C9-CEFDA8E28CDD}"/>
    <dgm:cxn modelId="{087C672F-5A2E-4FED-8FD6-5A134045C079}" type="presOf" srcId="{DB607192-2B8B-4067-A14B-4CDEDA142E29}" destId="{2E701722-A02F-4B67-9D19-1F033776C4E5}" srcOrd="0" destOrd="0" presId="urn:microsoft.com/office/officeart/2005/8/layout/vList2"/>
    <dgm:cxn modelId="{ACD0EA74-F890-4F1C-8FF7-76A21237F916}" type="presOf" srcId="{9FBC52E1-E213-4D25-9739-095E23938053}" destId="{20342F94-D1BA-4583-85AE-17BC866003AD}" srcOrd="0" destOrd="0" presId="urn:microsoft.com/office/officeart/2005/8/layout/vList2"/>
    <dgm:cxn modelId="{B0BA43B8-78F9-491C-80F6-95D2B77B420F}" srcId="{9FBC52E1-E213-4D25-9739-095E23938053}" destId="{47E093FD-81E5-42B9-BD28-B29CE2BAAAFE}" srcOrd="2" destOrd="0" parTransId="{4BFA2F1C-C891-4E2F-B7BE-8767F4D2D7B6}" sibTransId="{48CB30BE-B9E3-487B-B0B7-71C83B85F0DD}"/>
    <dgm:cxn modelId="{758575B9-AD7E-4CA4-8736-5C8BA0BC5565}" type="presOf" srcId="{5D8BB9F0-7D67-44AE-892E-1C81BE4DBC80}" destId="{42BE67C5-C7BC-42B2-96AC-E18BA410EF01}" srcOrd="0" destOrd="0" presId="urn:microsoft.com/office/officeart/2005/8/layout/vList2"/>
    <dgm:cxn modelId="{318F5BBA-2D63-470F-A16D-9C67C78F5D74}" type="presOf" srcId="{47E093FD-81E5-42B9-BD28-B29CE2BAAAFE}" destId="{2A9C76CF-250F-4AFC-BE00-F5370AD597D5}" srcOrd="0" destOrd="0" presId="urn:microsoft.com/office/officeart/2005/8/layout/vList2"/>
    <dgm:cxn modelId="{5EDB7AF6-F0EF-46A9-AE15-A0CE18ADB850}" srcId="{9FBC52E1-E213-4D25-9739-095E23938053}" destId="{5D8BB9F0-7D67-44AE-892E-1C81BE4DBC80}" srcOrd="1" destOrd="0" parTransId="{362E03DC-B640-4E4B-9079-BA6D82D68AF5}" sibTransId="{A773260B-0DBC-4F21-B58F-81D5B7DAB229}"/>
    <dgm:cxn modelId="{E6D5184D-6DD5-45D7-B650-F3D9BB69CA9A}" type="presParOf" srcId="{20342F94-D1BA-4583-85AE-17BC866003AD}" destId="{2E701722-A02F-4B67-9D19-1F033776C4E5}" srcOrd="0" destOrd="0" presId="urn:microsoft.com/office/officeart/2005/8/layout/vList2"/>
    <dgm:cxn modelId="{180AD15A-4549-4422-B43A-8D0B2BD7E31D}" type="presParOf" srcId="{20342F94-D1BA-4583-85AE-17BC866003AD}" destId="{EF4BAC14-AAF0-4F0A-AEEF-C70CF320529F}" srcOrd="1" destOrd="0" presId="urn:microsoft.com/office/officeart/2005/8/layout/vList2"/>
    <dgm:cxn modelId="{FB331981-2BA4-4151-878B-849234718557}" type="presParOf" srcId="{20342F94-D1BA-4583-85AE-17BC866003AD}" destId="{42BE67C5-C7BC-42B2-96AC-E18BA410EF01}" srcOrd="2" destOrd="0" presId="urn:microsoft.com/office/officeart/2005/8/layout/vList2"/>
    <dgm:cxn modelId="{B91FD07B-E287-40DE-AC87-0F4DD4FBEA80}" type="presParOf" srcId="{20342F94-D1BA-4583-85AE-17BC866003AD}" destId="{7E14F137-3433-4F7F-A00D-2134ABD850AF}" srcOrd="3" destOrd="0" presId="urn:microsoft.com/office/officeart/2005/8/layout/vList2"/>
    <dgm:cxn modelId="{135762E7-1AF9-40DE-8206-74558495DDCD}" type="presParOf" srcId="{20342F94-D1BA-4583-85AE-17BC866003AD}" destId="{2A9C76CF-250F-4AFC-BE00-F5370AD597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17295-E3AC-4B99-984E-27E98086E431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C7540D0-F446-4D09-91ED-6CC3346C6493}">
      <dgm:prSet/>
      <dgm:spPr/>
      <dgm:t>
        <a:bodyPr/>
        <a:lstStyle/>
        <a:p>
          <a:r>
            <a:rPr lang="pl-PL" b="0" i="0"/>
            <a:t>Postępowanie dyscyplinarne wszczyna komisja dyscyplinarna na wniosek rzecznika dyscyplinarnego do spraw studentów.</a:t>
          </a:r>
          <a:endParaRPr lang="en-US"/>
        </a:p>
      </dgm:t>
    </dgm:pt>
    <dgm:pt modelId="{E7BE6D6F-DB87-4667-829F-907D097477B4}" type="parTrans" cxnId="{E5ED196E-0A62-4F59-A17B-0F7D68A79CE2}">
      <dgm:prSet/>
      <dgm:spPr/>
      <dgm:t>
        <a:bodyPr/>
        <a:lstStyle/>
        <a:p>
          <a:endParaRPr lang="en-US"/>
        </a:p>
      </dgm:t>
    </dgm:pt>
    <dgm:pt modelId="{7A01C216-F144-4672-921A-D9B0FAAABE18}" type="sibTrans" cxnId="{E5ED196E-0A62-4F59-A17B-0F7D68A79CE2}">
      <dgm:prSet/>
      <dgm:spPr/>
      <dgm:t>
        <a:bodyPr/>
        <a:lstStyle/>
        <a:p>
          <a:endParaRPr lang="en-US"/>
        </a:p>
      </dgm:t>
    </dgm:pt>
    <dgm:pt modelId="{06542E26-B51C-47B2-A201-CFC372EC367F}">
      <dgm:prSet/>
      <dgm:spPr/>
      <dgm:t>
        <a:bodyPr/>
        <a:lstStyle/>
        <a:p>
          <a:r>
            <a:rPr lang="pl-PL" b="0" i="0"/>
            <a:t>2. Wymierzenie studentowi za ten sam czyn kary w postępowaniu karnym lub w postępowaniu w sprawach o wykroczenia nie stanowi przeszkody do wszczęcia postępowania dyscyplinarnego.</a:t>
          </a:r>
          <a:endParaRPr lang="en-US"/>
        </a:p>
      </dgm:t>
    </dgm:pt>
    <dgm:pt modelId="{D2039241-DB3D-46BB-8AC0-3EAB34E04085}" type="parTrans" cxnId="{93512CC0-0293-4D8A-B735-C61636B28145}">
      <dgm:prSet/>
      <dgm:spPr/>
      <dgm:t>
        <a:bodyPr/>
        <a:lstStyle/>
        <a:p>
          <a:endParaRPr lang="en-US"/>
        </a:p>
      </dgm:t>
    </dgm:pt>
    <dgm:pt modelId="{116FFC4A-B604-4D64-95DD-7D3218142566}" type="sibTrans" cxnId="{93512CC0-0293-4D8A-B735-C61636B28145}">
      <dgm:prSet/>
      <dgm:spPr/>
      <dgm:t>
        <a:bodyPr/>
        <a:lstStyle/>
        <a:p>
          <a:endParaRPr lang="en-US"/>
        </a:p>
      </dgm:t>
    </dgm:pt>
    <dgm:pt modelId="{C8D73E8E-D777-4D53-ABAC-F51DEAA1735D}">
      <dgm:prSet/>
      <dgm:spPr/>
      <dgm:t>
        <a:bodyPr/>
        <a:lstStyle/>
        <a:p>
          <a:r>
            <a:rPr lang="pl-PL" b="0" i="0"/>
            <a:t>3. Nie można wszcząć postępowania dyscyplinarnego po upływie 6 miesięcy od dnia uzyskania przez rektora informacji o popełnieniu czynu uzasadniającego nałożenie kary lub po upływie 3 lat od dnia jego popełnienia.</a:t>
          </a:r>
          <a:endParaRPr lang="en-US"/>
        </a:p>
      </dgm:t>
    </dgm:pt>
    <dgm:pt modelId="{1CDD2031-C79F-4F44-90C9-4E4404846300}" type="parTrans" cxnId="{F97A0527-1112-4900-B38E-8C5A687A5742}">
      <dgm:prSet/>
      <dgm:spPr/>
      <dgm:t>
        <a:bodyPr/>
        <a:lstStyle/>
        <a:p>
          <a:endParaRPr lang="en-US"/>
        </a:p>
      </dgm:t>
    </dgm:pt>
    <dgm:pt modelId="{59937C89-E495-4FBA-AC04-3C6659E3A5B7}" type="sibTrans" cxnId="{F97A0527-1112-4900-B38E-8C5A687A5742}">
      <dgm:prSet/>
      <dgm:spPr/>
      <dgm:t>
        <a:bodyPr/>
        <a:lstStyle/>
        <a:p>
          <a:endParaRPr lang="en-US"/>
        </a:p>
      </dgm:t>
    </dgm:pt>
    <dgm:pt modelId="{0C3AC2B2-8963-4AC6-B210-0B45E099CFD7}">
      <dgm:prSet/>
      <dgm:spPr/>
      <dgm:t>
        <a:bodyPr/>
        <a:lstStyle/>
        <a:p>
          <a:r>
            <a:rPr lang="pl-PL" b="0" i="0"/>
            <a:t>4. Jeżeli czyn zawiera znamiona przestępstwa, postępowanie może być wszczęte do upływu okresu przedawnienia karalności tego przestępstwa.</a:t>
          </a:r>
          <a:endParaRPr lang="en-US"/>
        </a:p>
      </dgm:t>
    </dgm:pt>
    <dgm:pt modelId="{8F50475B-4602-4082-87BE-894361C8EC65}" type="parTrans" cxnId="{7F474524-60DD-489B-AD96-025CB014CCCA}">
      <dgm:prSet/>
      <dgm:spPr/>
      <dgm:t>
        <a:bodyPr/>
        <a:lstStyle/>
        <a:p>
          <a:endParaRPr lang="en-US"/>
        </a:p>
      </dgm:t>
    </dgm:pt>
    <dgm:pt modelId="{E0D7BB49-00CF-4E7F-969B-5B20669D2F5C}" type="sibTrans" cxnId="{7F474524-60DD-489B-AD96-025CB014CCCA}">
      <dgm:prSet/>
      <dgm:spPr/>
      <dgm:t>
        <a:bodyPr/>
        <a:lstStyle/>
        <a:p>
          <a:endParaRPr lang="en-US"/>
        </a:p>
      </dgm:t>
    </dgm:pt>
    <dgm:pt modelId="{888A7951-EFBF-4AC3-B446-965776681C0B}">
      <dgm:prSet/>
      <dgm:spPr/>
      <dgm:t>
        <a:bodyPr/>
        <a:lstStyle/>
        <a:p>
          <a:r>
            <a:rPr lang="pl-PL" b="0" i="0"/>
            <a:t>5. Przepisów ust. 3 i 4 nie stosuje się do wszczęcia postępowania dyscyplinarnego wobec studenta, któremu zarzuca się popełnienie czynu, o którym mowa w </a:t>
          </a:r>
          <a:r>
            <a:rPr lang="pl-PL" b="0" i="0">
              <a:hlinkClick xmlns:r="http://schemas.openxmlformats.org/officeDocument/2006/relationships" r:id="rId1"/>
            </a:rPr>
            <a:t>art. 287 ust. 2 pkt 1-5</a:t>
          </a:r>
          <a:r>
            <a:rPr lang="pl-PL" b="0" i="0"/>
            <a:t>.</a:t>
          </a:r>
          <a:endParaRPr lang="en-US"/>
        </a:p>
      </dgm:t>
    </dgm:pt>
    <dgm:pt modelId="{3C4DEEA0-182A-4397-BF83-3CBA770E670D}" type="parTrans" cxnId="{412EAE2C-978D-4182-9F55-B8F31FEFD02A}">
      <dgm:prSet/>
      <dgm:spPr/>
      <dgm:t>
        <a:bodyPr/>
        <a:lstStyle/>
        <a:p>
          <a:endParaRPr lang="en-US"/>
        </a:p>
      </dgm:t>
    </dgm:pt>
    <dgm:pt modelId="{B0B7D943-161F-4AC6-89FC-F1C59241A807}" type="sibTrans" cxnId="{412EAE2C-978D-4182-9F55-B8F31FEFD02A}">
      <dgm:prSet/>
      <dgm:spPr/>
      <dgm:t>
        <a:bodyPr/>
        <a:lstStyle/>
        <a:p>
          <a:endParaRPr lang="en-US"/>
        </a:p>
      </dgm:t>
    </dgm:pt>
    <dgm:pt modelId="{DCEAE172-F228-4BA4-8389-765BDC518F16}" type="pres">
      <dgm:prSet presAssocID="{B0017295-E3AC-4B99-984E-27E98086E431}" presName="Name0" presStyleCnt="0">
        <dgm:presLayoutVars>
          <dgm:dir/>
          <dgm:animLvl val="lvl"/>
          <dgm:resizeHandles val="exact"/>
        </dgm:presLayoutVars>
      </dgm:prSet>
      <dgm:spPr/>
    </dgm:pt>
    <dgm:pt modelId="{FCD59E83-885E-46A7-A79F-FEC294418571}" type="pres">
      <dgm:prSet presAssocID="{888A7951-EFBF-4AC3-B446-965776681C0B}" presName="boxAndChildren" presStyleCnt="0"/>
      <dgm:spPr/>
    </dgm:pt>
    <dgm:pt modelId="{A5BEEB0F-6FA8-4DBF-AF0F-050EDE59F009}" type="pres">
      <dgm:prSet presAssocID="{888A7951-EFBF-4AC3-B446-965776681C0B}" presName="parentTextBox" presStyleLbl="node1" presStyleIdx="0" presStyleCnt="5"/>
      <dgm:spPr/>
    </dgm:pt>
    <dgm:pt modelId="{08F84425-DC3C-4456-88E9-3EFBFB1BE1CC}" type="pres">
      <dgm:prSet presAssocID="{E0D7BB49-00CF-4E7F-969B-5B20669D2F5C}" presName="sp" presStyleCnt="0"/>
      <dgm:spPr/>
    </dgm:pt>
    <dgm:pt modelId="{DDCEA72E-B0C8-4A0C-A125-F5285A461F1E}" type="pres">
      <dgm:prSet presAssocID="{0C3AC2B2-8963-4AC6-B210-0B45E099CFD7}" presName="arrowAndChildren" presStyleCnt="0"/>
      <dgm:spPr/>
    </dgm:pt>
    <dgm:pt modelId="{B404BB01-967E-4125-B80E-42AE4298A179}" type="pres">
      <dgm:prSet presAssocID="{0C3AC2B2-8963-4AC6-B210-0B45E099CFD7}" presName="parentTextArrow" presStyleLbl="node1" presStyleIdx="1" presStyleCnt="5"/>
      <dgm:spPr/>
    </dgm:pt>
    <dgm:pt modelId="{F67F296F-000B-47B7-99C3-2B64788F8769}" type="pres">
      <dgm:prSet presAssocID="{59937C89-E495-4FBA-AC04-3C6659E3A5B7}" presName="sp" presStyleCnt="0"/>
      <dgm:spPr/>
    </dgm:pt>
    <dgm:pt modelId="{8051FC0C-76DB-4CDF-9B08-D048ABBB8378}" type="pres">
      <dgm:prSet presAssocID="{C8D73E8E-D777-4D53-ABAC-F51DEAA1735D}" presName="arrowAndChildren" presStyleCnt="0"/>
      <dgm:spPr/>
    </dgm:pt>
    <dgm:pt modelId="{ACECD20E-94C9-4189-BCE0-BF8B7DCC8375}" type="pres">
      <dgm:prSet presAssocID="{C8D73E8E-D777-4D53-ABAC-F51DEAA1735D}" presName="parentTextArrow" presStyleLbl="node1" presStyleIdx="2" presStyleCnt="5"/>
      <dgm:spPr/>
    </dgm:pt>
    <dgm:pt modelId="{D162D13B-C5A8-429B-97AC-60B21EA5C994}" type="pres">
      <dgm:prSet presAssocID="{116FFC4A-B604-4D64-95DD-7D3218142566}" presName="sp" presStyleCnt="0"/>
      <dgm:spPr/>
    </dgm:pt>
    <dgm:pt modelId="{D766DDDA-6BC6-41E5-974E-CAE9DF5C2B72}" type="pres">
      <dgm:prSet presAssocID="{06542E26-B51C-47B2-A201-CFC372EC367F}" presName="arrowAndChildren" presStyleCnt="0"/>
      <dgm:spPr/>
    </dgm:pt>
    <dgm:pt modelId="{C53495FB-AC27-478C-8E1B-F069FD286643}" type="pres">
      <dgm:prSet presAssocID="{06542E26-B51C-47B2-A201-CFC372EC367F}" presName="parentTextArrow" presStyleLbl="node1" presStyleIdx="3" presStyleCnt="5"/>
      <dgm:spPr/>
    </dgm:pt>
    <dgm:pt modelId="{5361C886-2635-44FE-9196-0A6BDAB2DC64}" type="pres">
      <dgm:prSet presAssocID="{7A01C216-F144-4672-921A-D9B0FAAABE18}" presName="sp" presStyleCnt="0"/>
      <dgm:spPr/>
    </dgm:pt>
    <dgm:pt modelId="{D7E4216E-6FEA-4BCE-A8F2-8F0C1AF7CDD9}" type="pres">
      <dgm:prSet presAssocID="{CC7540D0-F446-4D09-91ED-6CC3346C6493}" presName="arrowAndChildren" presStyleCnt="0"/>
      <dgm:spPr/>
    </dgm:pt>
    <dgm:pt modelId="{8C81CC54-1F59-40C3-B8FE-F396D290ED98}" type="pres">
      <dgm:prSet presAssocID="{CC7540D0-F446-4D09-91ED-6CC3346C6493}" presName="parentTextArrow" presStyleLbl="node1" presStyleIdx="4" presStyleCnt="5"/>
      <dgm:spPr/>
    </dgm:pt>
  </dgm:ptLst>
  <dgm:cxnLst>
    <dgm:cxn modelId="{6F6EEC11-28A5-4F35-993D-F64BFF40DE2D}" type="presOf" srcId="{B0017295-E3AC-4B99-984E-27E98086E431}" destId="{DCEAE172-F228-4BA4-8389-765BDC518F16}" srcOrd="0" destOrd="0" presId="urn:microsoft.com/office/officeart/2005/8/layout/process4"/>
    <dgm:cxn modelId="{7F474524-60DD-489B-AD96-025CB014CCCA}" srcId="{B0017295-E3AC-4B99-984E-27E98086E431}" destId="{0C3AC2B2-8963-4AC6-B210-0B45E099CFD7}" srcOrd="3" destOrd="0" parTransId="{8F50475B-4602-4082-87BE-894361C8EC65}" sibTransId="{E0D7BB49-00CF-4E7F-969B-5B20669D2F5C}"/>
    <dgm:cxn modelId="{F97A0527-1112-4900-B38E-8C5A687A5742}" srcId="{B0017295-E3AC-4B99-984E-27E98086E431}" destId="{C8D73E8E-D777-4D53-ABAC-F51DEAA1735D}" srcOrd="2" destOrd="0" parTransId="{1CDD2031-C79F-4F44-90C9-4E4404846300}" sibTransId="{59937C89-E495-4FBA-AC04-3C6659E3A5B7}"/>
    <dgm:cxn modelId="{412EAE2C-978D-4182-9F55-B8F31FEFD02A}" srcId="{B0017295-E3AC-4B99-984E-27E98086E431}" destId="{888A7951-EFBF-4AC3-B446-965776681C0B}" srcOrd="4" destOrd="0" parTransId="{3C4DEEA0-182A-4397-BF83-3CBA770E670D}" sibTransId="{B0B7D943-161F-4AC6-89FC-F1C59241A807}"/>
    <dgm:cxn modelId="{E9D55E3D-10F4-4244-8723-44FEEFD156B4}" type="presOf" srcId="{888A7951-EFBF-4AC3-B446-965776681C0B}" destId="{A5BEEB0F-6FA8-4DBF-AF0F-050EDE59F009}" srcOrd="0" destOrd="0" presId="urn:microsoft.com/office/officeart/2005/8/layout/process4"/>
    <dgm:cxn modelId="{C860B76A-635E-4242-B345-AF6E19DCCAF5}" type="presOf" srcId="{06542E26-B51C-47B2-A201-CFC372EC367F}" destId="{C53495FB-AC27-478C-8E1B-F069FD286643}" srcOrd="0" destOrd="0" presId="urn:microsoft.com/office/officeart/2005/8/layout/process4"/>
    <dgm:cxn modelId="{E5ED196E-0A62-4F59-A17B-0F7D68A79CE2}" srcId="{B0017295-E3AC-4B99-984E-27E98086E431}" destId="{CC7540D0-F446-4D09-91ED-6CC3346C6493}" srcOrd="0" destOrd="0" parTransId="{E7BE6D6F-DB87-4667-829F-907D097477B4}" sibTransId="{7A01C216-F144-4672-921A-D9B0FAAABE18}"/>
    <dgm:cxn modelId="{0AEEC2BD-0448-4DDE-BFFC-443003EC77BE}" type="presOf" srcId="{0C3AC2B2-8963-4AC6-B210-0B45E099CFD7}" destId="{B404BB01-967E-4125-B80E-42AE4298A179}" srcOrd="0" destOrd="0" presId="urn:microsoft.com/office/officeart/2005/8/layout/process4"/>
    <dgm:cxn modelId="{93512CC0-0293-4D8A-B735-C61636B28145}" srcId="{B0017295-E3AC-4B99-984E-27E98086E431}" destId="{06542E26-B51C-47B2-A201-CFC372EC367F}" srcOrd="1" destOrd="0" parTransId="{D2039241-DB3D-46BB-8AC0-3EAB34E04085}" sibTransId="{116FFC4A-B604-4D64-95DD-7D3218142566}"/>
    <dgm:cxn modelId="{C6B2BCD6-CD53-470E-89C6-602D8F576D2A}" type="presOf" srcId="{C8D73E8E-D777-4D53-ABAC-F51DEAA1735D}" destId="{ACECD20E-94C9-4189-BCE0-BF8B7DCC8375}" srcOrd="0" destOrd="0" presId="urn:microsoft.com/office/officeart/2005/8/layout/process4"/>
    <dgm:cxn modelId="{3B8ED3F4-F40D-40BF-A2B3-E63F878258B5}" type="presOf" srcId="{CC7540D0-F446-4D09-91ED-6CC3346C6493}" destId="{8C81CC54-1F59-40C3-B8FE-F396D290ED98}" srcOrd="0" destOrd="0" presId="urn:microsoft.com/office/officeart/2005/8/layout/process4"/>
    <dgm:cxn modelId="{81C297CE-B1ED-412D-85A5-44D6FB0D4092}" type="presParOf" srcId="{DCEAE172-F228-4BA4-8389-765BDC518F16}" destId="{FCD59E83-885E-46A7-A79F-FEC294418571}" srcOrd="0" destOrd="0" presId="urn:microsoft.com/office/officeart/2005/8/layout/process4"/>
    <dgm:cxn modelId="{8EE534B2-BD5B-4100-A7A6-89B6F93A1474}" type="presParOf" srcId="{FCD59E83-885E-46A7-A79F-FEC294418571}" destId="{A5BEEB0F-6FA8-4DBF-AF0F-050EDE59F009}" srcOrd="0" destOrd="0" presId="urn:microsoft.com/office/officeart/2005/8/layout/process4"/>
    <dgm:cxn modelId="{C4E84BFC-38D0-41BA-A8D6-6C666C7E8002}" type="presParOf" srcId="{DCEAE172-F228-4BA4-8389-765BDC518F16}" destId="{08F84425-DC3C-4456-88E9-3EFBFB1BE1CC}" srcOrd="1" destOrd="0" presId="urn:microsoft.com/office/officeart/2005/8/layout/process4"/>
    <dgm:cxn modelId="{72FBF123-3ADE-4B45-AEC9-B7E5A157C3AB}" type="presParOf" srcId="{DCEAE172-F228-4BA4-8389-765BDC518F16}" destId="{DDCEA72E-B0C8-4A0C-A125-F5285A461F1E}" srcOrd="2" destOrd="0" presId="urn:microsoft.com/office/officeart/2005/8/layout/process4"/>
    <dgm:cxn modelId="{C7E873F4-3C70-4FB6-8634-D6C1E46AB4B4}" type="presParOf" srcId="{DDCEA72E-B0C8-4A0C-A125-F5285A461F1E}" destId="{B404BB01-967E-4125-B80E-42AE4298A179}" srcOrd="0" destOrd="0" presId="urn:microsoft.com/office/officeart/2005/8/layout/process4"/>
    <dgm:cxn modelId="{96B843E3-F973-4747-B34A-95EAE97F5ADC}" type="presParOf" srcId="{DCEAE172-F228-4BA4-8389-765BDC518F16}" destId="{F67F296F-000B-47B7-99C3-2B64788F8769}" srcOrd="3" destOrd="0" presId="urn:microsoft.com/office/officeart/2005/8/layout/process4"/>
    <dgm:cxn modelId="{EE60C593-CF43-41BF-859C-560E31FD5661}" type="presParOf" srcId="{DCEAE172-F228-4BA4-8389-765BDC518F16}" destId="{8051FC0C-76DB-4CDF-9B08-D048ABBB8378}" srcOrd="4" destOrd="0" presId="urn:microsoft.com/office/officeart/2005/8/layout/process4"/>
    <dgm:cxn modelId="{336985FD-1962-4DA7-9D18-B2D6044E6874}" type="presParOf" srcId="{8051FC0C-76DB-4CDF-9B08-D048ABBB8378}" destId="{ACECD20E-94C9-4189-BCE0-BF8B7DCC8375}" srcOrd="0" destOrd="0" presId="urn:microsoft.com/office/officeart/2005/8/layout/process4"/>
    <dgm:cxn modelId="{81A68497-8B47-4125-AD5B-6A2944843BBF}" type="presParOf" srcId="{DCEAE172-F228-4BA4-8389-765BDC518F16}" destId="{D162D13B-C5A8-429B-97AC-60B21EA5C994}" srcOrd="5" destOrd="0" presId="urn:microsoft.com/office/officeart/2005/8/layout/process4"/>
    <dgm:cxn modelId="{9D8A248C-C443-4A9E-85F3-1649D6B38D8E}" type="presParOf" srcId="{DCEAE172-F228-4BA4-8389-765BDC518F16}" destId="{D766DDDA-6BC6-41E5-974E-CAE9DF5C2B72}" srcOrd="6" destOrd="0" presId="urn:microsoft.com/office/officeart/2005/8/layout/process4"/>
    <dgm:cxn modelId="{BD3DE1F3-5513-450F-944A-04317C027CCA}" type="presParOf" srcId="{D766DDDA-6BC6-41E5-974E-CAE9DF5C2B72}" destId="{C53495FB-AC27-478C-8E1B-F069FD286643}" srcOrd="0" destOrd="0" presId="urn:microsoft.com/office/officeart/2005/8/layout/process4"/>
    <dgm:cxn modelId="{4BDC1EDB-FF89-47F5-B06A-3A7A90A1F349}" type="presParOf" srcId="{DCEAE172-F228-4BA4-8389-765BDC518F16}" destId="{5361C886-2635-44FE-9196-0A6BDAB2DC64}" srcOrd="7" destOrd="0" presId="urn:microsoft.com/office/officeart/2005/8/layout/process4"/>
    <dgm:cxn modelId="{F3A91E49-C6B7-456C-910C-B7D93A17CAF9}" type="presParOf" srcId="{DCEAE172-F228-4BA4-8389-765BDC518F16}" destId="{D7E4216E-6FEA-4BCE-A8F2-8F0C1AF7CDD9}" srcOrd="8" destOrd="0" presId="urn:microsoft.com/office/officeart/2005/8/layout/process4"/>
    <dgm:cxn modelId="{C91E6A6B-1854-404F-94D4-9ADED335B2CC}" type="presParOf" srcId="{D7E4216E-6FEA-4BCE-A8F2-8F0C1AF7CDD9}" destId="{8C81CC54-1F59-40C3-B8FE-F396D290ED9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CAE36C-9011-491E-9464-D5AF94B121B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9B6C0E0-8C85-4F05-8163-F64576A3208E}">
      <dgm:prSet/>
      <dgm:spPr/>
      <dgm:t>
        <a:bodyPr/>
        <a:lstStyle/>
        <a:p>
          <a:r>
            <a:rPr lang="pl-PL" b="0" i="0" dirty="0"/>
            <a:t>Rozprawa przed komisją dyscyplinarną jest jawna.</a:t>
          </a:r>
          <a:endParaRPr lang="en-US" dirty="0"/>
        </a:p>
      </dgm:t>
    </dgm:pt>
    <dgm:pt modelId="{C1EFEB62-A18A-420B-B868-63550CD7DC48}" type="parTrans" cxnId="{110EEB9B-0EDB-438E-9742-37CC35069B27}">
      <dgm:prSet/>
      <dgm:spPr/>
      <dgm:t>
        <a:bodyPr/>
        <a:lstStyle/>
        <a:p>
          <a:endParaRPr lang="en-US"/>
        </a:p>
      </dgm:t>
    </dgm:pt>
    <dgm:pt modelId="{62A9AF64-7289-4146-9DDC-2C91D768BA43}" type="sibTrans" cxnId="{110EEB9B-0EDB-438E-9742-37CC35069B27}">
      <dgm:prSet/>
      <dgm:spPr/>
      <dgm:t>
        <a:bodyPr/>
        <a:lstStyle/>
        <a:p>
          <a:endParaRPr lang="en-US"/>
        </a:p>
      </dgm:t>
    </dgm:pt>
    <dgm:pt modelId="{2D400904-E2EE-401C-9FCF-F1084A59BEB3}">
      <dgm:prSet/>
      <dgm:spPr/>
      <dgm:t>
        <a:bodyPr/>
        <a:lstStyle/>
        <a:p>
          <a:r>
            <a:rPr lang="pl-PL" b="0" i="0"/>
            <a:t>Komisja dyscyplinarna wyłącza jawność rozprawy w całości lub w części, jeżeli jawność mogłaby naruszać dobre obyczaje albo jeżeli wymaga tego interes obwinionego, uczelni lub osób trzecich. Wyłączenie jawności nie obejmuje ogłoszenia orzeczenia.</a:t>
          </a:r>
          <a:endParaRPr lang="en-US"/>
        </a:p>
      </dgm:t>
    </dgm:pt>
    <dgm:pt modelId="{201412FA-3E0F-41B3-91A3-BAF6BE5E99F5}" type="parTrans" cxnId="{F31F3599-CEAE-4584-97EF-EC10860C6F35}">
      <dgm:prSet/>
      <dgm:spPr/>
      <dgm:t>
        <a:bodyPr/>
        <a:lstStyle/>
        <a:p>
          <a:endParaRPr lang="en-US"/>
        </a:p>
      </dgm:t>
    </dgm:pt>
    <dgm:pt modelId="{B720D05D-D854-4016-AC4F-333A4A4AA473}" type="sibTrans" cxnId="{F31F3599-CEAE-4584-97EF-EC10860C6F35}">
      <dgm:prSet/>
      <dgm:spPr/>
      <dgm:t>
        <a:bodyPr/>
        <a:lstStyle/>
        <a:p>
          <a:endParaRPr lang="en-US"/>
        </a:p>
      </dgm:t>
    </dgm:pt>
    <dgm:pt modelId="{5E9578CA-6FF9-4343-A5BC-55B6DE91EEFD}">
      <dgm:prSet/>
      <dgm:spPr/>
      <dgm:t>
        <a:bodyPr/>
        <a:lstStyle/>
        <a:p>
          <a:r>
            <a:rPr lang="pl-PL" b="0" i="0"/>
            <a:t>Rektor lub komisja dyscyplinarna może zawiesić studenta w prawach studenta w przypadku uporczywego nieusprawiedliwionego niestawiania się na wezwanie rzecznika dyscyplinarnego do spraw studentów w postępowaniu wyjaśniającym lub na posiedzenie komisji dyscyplinarnej mimo prawidłowego zawiadomienia.</a:t>
          </a:r>
          <a:endParaRPr lang="en-US"/>
        </a:p>
      </dgm:t>
    </dgm:pt>
    <dgm:pt modelId="{1CF2920F-F4EF-45B7-A603-76B0A99AE1A9}" type="parTrans" cxnId="{B25D0075-38AD-4D0F-9E19-AE16F84578F0}">
      <dgm:prSet/>
      <dgm:spPr/>
      <dgm:t>
        <a:bodyPr/>
        <a:lstStyle/>
        <a:p>
          <a:endParaRPr lang="en-US"/>
        </a:p>
      </dgm:t>
    </dgm:pt>
    <dgm:pt modelId="{49B426BE-E09E-4B60-A573-FA66B3D9E606}" type="sibTrans" cxnId="{B25D0075-38AD-4D0F-9E19-AE16F84578F0}">
      <dgm:prSet/>
      <dgm:spPr/>
      <dgm:t>
        <a:bodyPr/>
        <a:lstStyle/>
        <a:p>
          <a:endParaRPr lang="en-US"/>
        </a:p>
      </dgm:t>
    </dgm:pt>
    <dgm:pt modelId="{1F01D799-07DD-4E43-B0C2-47121B962C1B}" type="pres">
      <dgm:prSet presAssocID="{16CAE36C-9011-491E-9464-D5AF94B121BD}" presName="root" presStyleCnt="0">
        <dgm:presLayoutVars>
          <dgm:dir/>
          <dgm:resizeHandles val="exact"/>
        </dgm:presLayoutVars>
      </dgm:prSet>
      <dgm:spPr/>
    </dgm:pt>
    <dgm:pt modelId="{FC37B7C4-E321-4AA7-9107-ED2ED4DEC06D}" type="pres">
      <dgm:prSet presAssocID="{16CAE36C-9011-491E-9464-D5AF94B121BD}" presName="container" presStyleCnt="0">
        <dgm:presLayoutVars>
          <dgm:dir/>
          <dgm:resizeHandles val="exact"/>
        </dgm:presLayoutVars>
      </dgm:prSet>
      <dgm:spPr/>
    </dgm:pt>
    <dgm:pt modelId="{E9560F0D-5387-4855-9FD8-18114C748B06}" type="pres">
      <dgm:prSet presAssocID="{A9B6C0E0-8C85-4F05-8163-F64576A3208E}" presName="compNode" presStyleCnt="0"/>
      <dgm:spPr/>
    </dgm:pt>
    <dgm:pt modelId="{2F0B8050-5919-4635-84DD-1CDF4A3B44E2}" type="pres">
      <dgm:prSet presAssocID="{A9B6C0E0-8C85-4F05-8163-F64576A3208E}" presName="iconBgRect" presStyleLbl="bgShp" presStyleIdx="0" presStyleCnt="3"/>
      <dgm:spPr/>
    </dgm:pt>
    <dgm:pt modelId="{E0BE7E08-35A0-49C1-ADD4-CF4B09385912}" type="pres">
      <dgm:prSet presAssocID="{A9B6C0E0-8C85-4F05-8163-F64576A320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łośność"/>
        </a:ext>
      </dgm:extLst>
    </dgm:pt>
    <dgm:pt modelId="{0FAD1992-6595-43EA-9BC9-B829B819C146}" type="pres">
      <dgm:prSet presAssocID="{A9B6C0E0-8C85-4F05-8163-F64576A3208E}" presName="spaceRect" presStyleCnt="0"/>
      <dgm:spPr/>
    </dgm:pt>
    <dgm:pt modelId="{8819924E-0152-4B10-A49D-FC94A76A624C}" type="pres">
      <dgm:prSet presAssocID="{A9B6C0E0-8C85-4F05-8163-F64576A3208E}" presName="textRect" presStyleLbl="revTx" presStyleIdx="0" presStyleCnt="3" custScaleX="114447" custScaleY="185600">
        <dgm:presLayoutVars>
          <dgm:chMax val="1"/>
          <dgm:chPref val="1"/>
        </dgm:presLayoutVars>
      </dgm:prSet>
      <dgm:spPr/>
    </dgm:pt>
    <dgm:pt modelId="{BEC17BFE-2AEE-4954-BBBE-6680C4AF65AA}" type="pres">
      <dgm:prSet presAssocID="{62A9AF64-7289-4146-9DDC-2C91D768BA43}" presName="sibTrans" presStyleLbl="sibTrans2D1" presStyleIdx="0" presStyleCnt="0"/>
      <dgm:spPr/>
    </dgm:pt>
    <dgm:pt modelId="{D8A82EAD-12E7-4E27-B17B-7E01B12DF66A}" type="pres">
      <dgm:prSet presAssocID="{2D400904-E2EE-401C-9FCF-F1084A59BEB3}" presName="compNode" presStyleCnt="0"/>
      <dgm:spPr/>
    </dgm:pt>
    <dgm:pt modelId="{4B169552-71FC-4C82-A41C-B89C38E58AF6}" type="pres">
      <dgm:prSet presAssocID="{2D400904-E2EE-401C-9FCF-F1084A59BEB3}" presName="iconBgRect" presStyleLbl="bgShp" presStyleIdx="1" presStyleCnt="3"/>
      <dgm:spPr/>
    </dgm:pt>
    <dgm:pt modelId="{1A820A1E-360E-4994-B07C-54A135E17831}" type="pres">
      <dgm:prSet presAssocID="{2D400904-E2EE-401C-9FCF-F1084A59BEB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3D244BE-11F2-4ACB-B883-DD1E7E9B8845}" type="pres">
      <dgm:prSet presAssocID="{2D400904-E2EE-401C-9FCF-F1084A59BEB3}" presName="spaceRect" presStyleCnt="0"/>
      <dgm:spPr/>
    </dgm:pt>
    <dgm:pt modelId="{2D180106-8F2E-4097-B3B6-9C95652FDF9A}" type="pres">
      <dgm:prSet presAssocID="{2D400904-E2EE-401C-9FCF-F1084A59BEB3}" presName="textRect" presStyleLbl="revTx" presStyleIdx="1" presStyleCnt="3">
        <dgm:presLayoutVars>
          <dgm:chMax val="1"/>
          <dgm:chPref val="1"/>
        </dgm:presLayoutVars>
      </dgm:prSet>
      <dgm:spPr/>
    </dgm:pt>
    <dgm:pt modelId="{44C9C80E-AC5B-4E5B-8F4C-C230E6B9D20A}" type="pres">
      <dgm:prSet presAssocID="{B720D05D-D854-4016-AC4F-333A4A4AA473}" presName="sibTrans" presStyleLbl="sibTrans2D1" presStyleIdx="0" presStyleCnt="0"/>
      <dgm:spPr/>
    </dgm:pt>
    <dgm:pt modelId="{AE826070-73E9-4457-AB1B-755625E31D75}" type="pres">
      <dgm:prSet presAssocID="{5E9578CA-6FF9-4343-A5BC-55B6DE91EEFD}" presName="compNode" presStyleCnt="0"/>
      <dgm:spPr/>
    </dgm:pt>
    <dgm:pt modelId="{AFEB472A-E65D-4330-8397-E9DAA2E7A6E6}" type="pres">
      <dgm:prSet presAssocID="{5E9578CA-6FF9-4343-A5BC-55B6DE91EEFD}" presName="iconBgRect" presStyleLbl="bgShp" presStyleIdx="2" presStyleCnt="3"/>
      <dgm:spPr/>
    </dgm:pt>
    <dgm:pt modelId="{99AC44E6-6ED0-4644-A569-1BE6ED8344D0}" type="pres">
      <dgm:prSet presAssocID="{5E9578CA-6FF9-4343-A5BC-55B6DE91EEF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FFCBEE7D-7AE9-4863-95B8-1D946926575C}" type="pres">
      <dgm:prSet presAssocID="{5E9578CA-6FF9-4343-A5BC-55B6DE91EEFD}" presName="spaceRect" presStyleCnt="0"/>
      <dgm:spPr/>
    </dgm:pt>
    <dgm:pt modelId="{E59E6FDE-16CE-4A1C-B00D-2CB06B223AC2}" type="pres">
      <dgm:prSet presAssocID="{5E9578CA-6FF9-4343-A5BC-55B6DE91EEF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2989D39-FD27-421A-AF9E-45E6EF2B88DC}" type="presOf" srcId="{A9B6C0E0-8C85-4F05-8163-F64576A3208E}" destId="{8819924E-0152-4B10-A49D-FC94A76A624C}" srcOrd="0" destOrd="0" presId="urn:microsoft.com/office/officeart/2018/2/layout/IconCircleList"/>
    <dgm:cxn modelId="{4093E74A-AEA4-4795-BC1A-0C7FEF91328F}" type="presOf" srcId="{5E9578CA-6FF9-4343-A5BC-55B6DE91EEFD}" destId="{E59E6FDE-16CE-4A1C-B00D-2CB06B223AC2}" srcOrd="0" destOrd="0" presId="urn:microsoft.com/office/officeart/2018/2/layout/IconCircleList"/>
    <dgm:cxn modelId="{13955F4C-1649-45DB-8553-8D3321C4BAA8}" type="presOf" srcId="{2D400904-E2EE-401C-9FCF-F1084A59BEB3}" destId="{2D180106-8F2E-4097-B3B6-9C95652FDF9A}" srcOrd="0" destOrd="0" presId="urn:microsoft.com/office/officeart/2018/2/layout/IconCircleList"/>
    <dgm:cxn modelId="{B25D0075-38AD-4D0F-9E19-AE16F84578F0}" srcId="{16CAE36C-9011-491E-9464-D5AF94B121BD}" destId="{5E9578CA-6FF9-4343-A5BC-55B6DE91EEFD}" srcOrd="2" destOrd="0" parTransId="{1CF2920F-F4EF-45B7-A603-76B0A99AE1A9}" sibTransId="{49B426BE-E09E-4B60-A573-FA66B3D9E606}"/>
    <dgm:cxn modelId="{3C2DC98C-AD74-4E11-9265-0B496C63E597}" type="presOf" srcId="{16CAE36C-9011-491E-9464-D5AF94B121BD}" destId="{1F01D799-07DD-4E43-B0C2-47121B962C1B}" srcOrd="0" destOrd="0" presId="urn:microsoft.com/office/officeart/2018/2/layout/IconCircleList"/>
    <dgm:cxn modelId="{F31F3599-CEAE-4584-97EF-EC10860C6F35}" srcId="{16CAE36C-9011-491E-9464-D5AF94B121BD}" destId="{2D400904-E2EE-401C-9FCF-F1084A59BEB3}" srcOrd="1" destOrd="0" parTransId="{201412FA-3E0F-41B3-91A3-BAF6BE5E99F5}" sibTransId="{B720D05D-D854-4016-AC4F-333A4A4AA473}"/>
    <dgm:cxn modelId="{110EEB9B-0EDB-438E-9742-37CC35069B27}" srcId="{16CAE36C-9011-491E-9464-D5AF94B121BD}" destId="{A9B6C0E0-8C85-4F05-8163-F64576A3208E}" srcOrd="0" destOrd="0" parTransId="{C1EFEB62-A18A-420B-B868-63550CD7DC48}" sibTransId="{62A9AF64-7289-4146-9DDC-2C91D768BA43}"/>
    <dgm:cxn modelId="{6369829C-B8BF-4232-BEB4-F354A2259AA2}" type="presOf" srcId="{62A9AF64-7289-4146-9DDC-2C91D768BA43}" destId="{BEC17BFE-2AEE-4954-BBBE-6680C4AF65AA}" srcOrd="0" destOrd="0" presId="urn:microsoft.com/office/officeart/2018/2/layout/IconCircleList"/>
    <dgm:cxn modelId="{E2BB34AD-55CB-4E02-B295-B7B7D1EDD16E}" type="presOf" srcId="{B720D05D-D854-4016-AC4F-333A4A4AA473}" destId="{44C9C80E-AC5B-4E5B-8F4C-C230E6B9D20A}" srcOrd="0" destOrd="0" presId="urn:microsoft.com/office/officeart/2018/2/layout/IconCircleList"/>
    <dgm:cxn modelId="{1A63F36A-DEC3-4960-ADE5-C1B80E723E40}" type="presParOf" srcId="{1F01D799-07DD-4E43-B0C2-47121B962C1B}" destId="{FC37B7C4-E321-4AA7-9107-ED2ED4DEC06D}" srcOrd="0" destOrd="0" presId="urn:microsoft.com/office/officeart/2018/2/layout/IconCircleList"/>
    <dgm:cxn modelId="{637097FC-EDF2-4EE3-8D3C-5850A607D867}" type="presParOf" srcId="{FC37B7C4-E321-4AA7-9107-ED2ED4DEC06D}" destId="{E9560F0D-5387-4855-9FD8-18114C748B06}" srcOrd="0" destOrd="0" presId="urn:microsoft.com/office/officeart/2018/2/layout/IconCircleList"/>
    <dgm:cxn modelId="{8332CDE0-7364-464A-8D25-84CEE28C55E0}" type="presParOf" srcId="{E9560F0D-5387-4855-9FD8-18114C748B06}" destId="{2F0B8050-5919-4635-84DD-1CDF4A3B44E2}" srcOrd="0" destOrd="0" presId="urn:microsoft.com/office/officeart/2018/2/layout/IconCircleList"/>
    <dgm:cxn modelId="{17BDAAC5-CAA0-4F46-AD07-8F785CDD2800}" type="presParOf" srcId="{E9560F0D-5387-4855-9FD8-18114C748B06}" destId="{E0BE7E08-35A0-49C1-ADD4-CF4B09385912}" srcOrd="1" destOrd="0" presId="urn:microsoft.com/office/officeart/2018/2/layout/IconCircleList"/>
    <dgm:cxn modelId="{A7C53D85-F164-48AD-9BEB-ABDE0E26BE73}" type="presParOf" srcId="{E9560F0D-5387-4855-9FD8-18114C748B06}" destId="{0FAD1992-6595-43EA-9BC9-B829B819C146}" srcOrd="2" destOrd="0" presId="urn:microsoft.com/office/officeart/2018/2/layout/IconCircleList"/>
    <dgm:cxn modelId="{DE0BA629-FAD7-41E9-8C71-11B2317FEEF7}" type="presParOf" srcId="{E9560F0D-5387-4855-9FD8-18114C748B06}" destId="{8819924E-0152-4B10-A49D-FC94A76A624C}" srcOrd="3" destOrd="0" presId="urn:microsoft.com/office/officeart/2018/2/layout/IconCircleList"/>
    <dgm:cxn modelId="{EC4DD6D1-0B91-42D7-AE83-37F7B2F62568}" type="presParOf" srcId="{FC37B7C4-E321-4AA7-9107-ED2ED4DEC06D}" destId="{BEC17BFE-2AEE-4954-BBBE-6680C4AF65AA}" srcOrd="1" destOrd="0" presId="urn:microsoft.com/office/officeart/2018/2/layout/IconCircleList"/>
    <dgm:cxn modelId="{3EF0C296-EBBA-45E7-8B55-E0B8191AB81B}" type="presParOf" srcId="{FC37B7C4-E321-4AA7-9107-ED2ED4DEC06D}" destId="{D8A82EAD-12E7-4E27-B17B-7E01B12DF66A}" srcOrd="2" destOrd="0" presId="urn:microsoft.com/office/officeart/2018/2/layout/IconCircleList"/>
    <dgm:cxn modelId="{9189A363-BBEF-4823-B16D-A9148642B064}" type="presParOf" srcId="{D8A82EAD-12E7-4E27-B17B-7E01B12DF66A}" destId="{4B169552-71FC-4C82-A41C-B89C38E58AF6}" srcOrd="0" destOrd="0" presId="urn:microsoft.com/office/officeart/2018/2/layout/IconCircleList"/>
    <dgm:cxn modelId="{CE72A531-4EF2-4416-95C1-2055BE2EE0A4}" type="presParOf" srcId="{D8A82EAD-12E7-4E27-B17B-7E01B12DF66A}" destId="{1A820A1E-360E-4994-B07C-54A135E17831}" srcOrd="1" destOrd="0" presId="urn:microsoft.com/office/officeart/2018/2/layout/IconCircleList"/>
    <dgm:cxn modelId="{6143D866-725C-4123-A1BC-8F789E7A89CE}" type="presParOf" srcId="{D8A82EAD-12E7-4E27-B17B-7E01B12DF66A}" destId="{03D244BE-11F2-4ACB-B883-DD1E7E9B8845}" srcOrd="2" destOrd="0" presId="urn:microsoft.com/office/officeart/2018/2/layout/IconCircleList"/>
    <dgm:cxn modelId="{B09159FA-44A7-44B4-8FAB-7147D9E1BE84}" type="presParOf" srcId="{D8A82EAD-12E7-4E27-B17B-7E01B12DF66A}" destId="{2D180106-8F2E-4097-B3B6-9C95652FDF9A}" srcOrd="3" destOrd="0" presId="urn:microsoft.com/office/officeart/2018/2/layout/IconCircleList"/>
    <dgm:cxn modelId="{BA7468F4-3510-4144-832A-9D69846E2078}" type="presParOf" srcId="{FC37B7C4-E321-4AA7-9107-ED2ED4DEC06D}" destId="{44C9C80E-AC5B-4E5B-8F4C-C230E6B9D20A}" srcOrd="3" destOrd="0" presId="urn:microsoft.com/office/officeart/2018/2/layout/IconCircleList"/>
    <dgm:cxn modelId="{6587DA12-E1FA-4E47-A77C-CB534001FE8D}" type="presParOf" srcId="{FC37B7C4-E321-4AA7-9107-ED2ED4DEC06D}" destId="{AE826070-73E9-4457-AB1B-755625E31D75}" srcOrd="4" destOrd="0" presId="urn:microsoft.com/office/officeart/2018/2/layout/IconCircleList"/>
    <dgm:cxn modelId="{C27CFC05-DF7F-480D-A596-F5498D780466}" type="presParOf" srcId="{AE826070-73E9-4457-AB1B-755625E31D75}" destId="{AFEB472A-E65D-4330-8397-E9DAA2E7A6E6}" srcOrd="0" destOrd="0" presId="urn:microsoft.com/office/officeart/2018/2/layout/IconCircleList"/>
    <dgm:cxn modelId="{80D6A38B-5A30-46CC-AD1A-E85854F3D858}" type="presParOf" srcId="{AE826070-73E9-4457-AB1B-755625E31D75}" destId="{99AC44E6-6ED0-4644-A569-1BE6ED8344D0}" srcOrd="1" destOrd="0" presId="urn:microsoft.com/office/officeart/2018/2/layout/IconCircleList"/>
    <dgm:cxn modelId="{4020A0A4-BF8A-4721-87D9-758C1FB615D3}" type="presParOf" srcId="{AE826070-73E9-4457-AB1B-755625E31D75}" destId="{FFCBEE7D-7AE9-4863-95B8-1D946926575C}" srcOrd="2" destOrd="0" presId="urn:microsoft.com/office/officeart/2018/2/layout/IconCircleList"/>
    <dgm:cxn modelId="{1F2D6BD7-DD42-4021-B7E7-17F60D0C5FE4}" type="presParOf" srcId="{AE826070-73E9-4457-AB1B-755625E31D75}" destId="{E59E6FDE-16CE-4A1C-B00D-2CB06B223AC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BBCB9-B130-4454-A2BC-A3ACAEDD11CD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F2E99-9104-41F3-A430-858EE4E466AE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76DD5-3208-475B-BF83-92470C3C53A1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/>
            <a:t>W sprawach dyscyplinarnych studentów orzekają komisja dyscyplinarna powołana spośród nauczycieli akademickich i studentów uczelni, w trybie określonym w statucie.</a:t>
          </a:r>
          <a:endParaRPr lang="en-US" sz="1800" kern="1200"/>
        </a:p>
      </dsp:txBody>
      <dsp:txXfrm>
        <a:off x="1509882" y="708097"/>
        <a:ext cx="9005717" cy="1307257"/>
      </dsp:txXfrm>
    </dsp:sp>
    <dsp:sp modelId="{142CC606-370B-439B-B85C-A67203F998E9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47210-D27D-4E0E-A5A6-20729E080093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897CA-7CF2-4531-9639-479EB7B83B21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/>
            <a:t>Komisja dyscyplinarna rozstrzygająca sprawę doktoranta orzeka w składzie złożonym z przewodniczącego składu orzekającego, którym jest nauczyciel akademicki albo pracownik naukowy, oraz w równej liczbie z doktorantów i nauczycieli akademickich albo pracowników naukowych.</a:t>
          </a:r>
          <a:endParaRPr lang="en-US" sz="1800" kern="1200"/>
        </a:p>
      </dsp:txBody>
      <dsp:txXfrm>
        <a:off x="1509882" y="2342169"/>
        <a:ext cx="9005717" cy="1307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01722-A02F-4B67-9D19-1F033776C4E5}">
      <dsp:nvSpPr>
        <dsp:cNvPr id="0" name=""/>
        <dsp:cNvSpPr/>
      </dsp:nvSpPr>
      <dsp:spPr>
        <a:xfrm>
          <a:off x="0" y="5895"/>
          <a:ext cx="10515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0" i="0" kern="1200"/>
            <a:t>Rzeczników dyscyplinarnych w uczelni powołuje rektor spośród nauczycieli akademickich posiadających co najmniej stopień doktora.</a:t>
          </a:r>
          <a:endParaRPr lang="en-US" sz="2500" kern="1200"/>
        </a:p>
      </dsp:txBody>
      <dsp:txXfrm>
        <a:off x="68270" y="74165"/>
        <a:ext cx="10379060" cy="1261975"/>
      </dsp:txXfrm>
    </dsp:sp>
    <dsp:sp modelId="{42BE67C5-C7BC-42B2-96AC-E18BA410EF01}">
      <dsp:nvSpPr>
        <dsp:cNvPr id="0" name=""/>
        <dsp:cNvSpPr/>
      </dsp:nvSpPr>
      <dsp:spPr>
        <a:xfrm>
          <a:off x="0" y="1476411"/>
          <a:ext cx="10515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0" i="0" kern="1200"/>
            <a:t>Kadencja rzeczników dyscyplinarnych trwa 4 lata i rozpoczyna się w przypadku rzeczników powoływanych przez rektora - w dniu 1 stycznia roku następującego po roku, w którym rozpoczęła się kadencja rektora.</a:t>
          </a:r>
          <a:endParaRPr lang="en-US" sz="2500" kern="1200"/>
        </a:p>
      </dsp:txBody>
      <dsp:txXfrm>
        <a:off x="68270" y="1544681"/>
        <a:ext cx="10379060" cy="1261975"/>
      </dsp:txXfrm>
    </dsp:sp>
    <dsp:sp modelId="{2A9C76CF-250F-4AFC-BE00-F5370AD597D5}">
      <dsp:nvSpPr>
        <dsp:cNvPr id="0" name=""/>
        <dsp:cNvSpPr/>
      </dsp:nvSpPr>
      <dsp:spPr>
        <a:xfrm>
          <a:off x="0" y="2946926"/>
          <a:ext cx="10515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0" i="0" kern="1200"/>
            <a:t>Rzecznik dyscyplinarny jest związany poleceniami organu, który go powołał, w zakresie rozpoczęcia prowadzenia sprawy. Polecenia nie mogą dotyczyć czynności podejmowanych przez rzecznika w ramach prowadzonych spraw.</a:t>
          </a:r>
          <a:endParaRPr lang="en-US" sz="2500" kern="1200"/>
        </a:p>
      </dsp:txBody>
      <dsp:txXfrm>
        <a:off x="68270" y="3015196"/>
        <a:ext cx="10379060" cy="1261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EEB0F-6FA8-4DBF-AF0F-050EDE59F009}">
      <dsp:nvSpPr>
        <dsp:cNvPr id="0" name=""/>
        <dsp:cNvSpPr/>
      </dsp:nvSpPr>
      <dsp:spPr>
        <a:xfrm>
          <a:off x="0" y="3736288"/>
          <a:ext cx="10515600" cy="6129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/>
            <a:t>5. Przepisów ust. 3 i 4 nie stosuje się do wszczęcia postępowania dyscyplinarnego wobec studenta, któremu zarzuca się popełnienie czynu, o którym mowa w </a:t>
          </a:r>
          <a:r>
            <a:rPr lang="pl-PL" sz="1400" b="0" i="0" kern="1200">
              <a:hlinkClick xmlns:r="http://schemas.openxmlformats.org/officeDocument/2006/relationships" r:id="rId1"/>
            </a:rPr>
            <a:t>art. 287 ust. 2 pkt 1-5</a:t>
          </a:r>
          <a:r>
            <a:rPr lang="pl-PL" sz="1400" b="0" i="0" kern="1200"/>
            <a:t>.</a:t>
          </a:r>
          <a:endParaRPr lang="en-US" sz="1400" kern="1200"/>
        </a:p>
      </dsp:txBody>
      <dsp:txXfrm>
        <a:off x="0" y="3736288"/>
        <a:ext cx="10515600" cy="612969"/>
      </dsp:txXfrm>
    </dsp:sp>
    <dsp:sp modelId="{B404BB01-967E-4125-B80E-42AE4298A179}">
      <dsp:nvSpPr>
        <dsp:cNvPr id="0" name=""/>
        <dsp:cNvSpPr/>
      </dsp:nvSpPr>
      <dsp:spPr>
        <a:xfrm rot="10800000">
          <a:off x="0" y="2802736"/>
          <a:ext cx="10515600" cy="942746"/>
        </a:xfrm>
        <a:prstGeom prst="upArrowCallou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/>
            <a:t>4. Jeżeli czyn zawiera znamiona przestępstwa, postępowanie może być wszczęte do upływu okresu przedawnienia karalności tego przestępstwa.</a:t>
          </a:r>
          <a:endParaRPr lang="en-US" sz="1400" kern="1200"/>
        </a:p>
      </dsp:txBody>
      <dsp:txXfrm rot="10800000">
        <a:off x="0" y="2802736"/>
        <a:ext cx="10515600" cy="612568"/>
      </dsp:txXfrm>
    </dsp:sp>
    <dsp:sp modelId="{ACECD20E-94C9-4189-BCE0-BF8B7DCC8375}">
      <dsp:nvSpPr>
        <dsp:cNvPr id="0" name=""/>
        <dsp:cNvSpPr/>
      </dsp:nvSpPr>
      <dsp:spPr>
        <a:xfrm rot="10800000">
          <a:off x="0" y="1869184"/>
          <a:ext cx="10515600" cy="942746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/>
            <a:t>3. Nie można wszcząć postępowania dyscyplinarnego po upływie 6 miesięcy od dnia uzyskania przez rektora informacji o popełnieniu czynu uzasadniającego nałożenie kary lub po upływie 3 lat od dnia jego popełnienia.</a:t>
          </a:r>
          <a:endParaRPr lang="en-US" sz="1400" kern="1200"/>
        </a:p>
      </dsp:txBody>
      <dsp:txXfrm rot="10800000">
        <a:off x="0" y="1869184"/>
        <a:ext cx="10515600" cy="612568"/>
      </dsp:txXfrm>
    </dsp:sp>
    <dsp:sp modelId="{C53495FB-AC27-478C-8E1B-F069FD286643}">
      <dsp:nvSpPr>
        <dsp:cNvPr id="0" name=""/>
        <dsp:cNvSpPr/>
      </dsp:nvSpPr>
      <dsp:spPr>
        <a:xfrm rot="10800000">
          <a:off x="0" y="935632"/>
          <a:ext cx="10515600" cy="942746"/>
        </a:xfrm>
        <a:prstGeom prst="upArrowCallou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/>
            <a:t>2. Wymierzenie studentowi za ten sam czyn kary w postępowaniu karnym lub w postępowaniu w sprawach o wykroczenia nie stanowi przeszkody do wszczęcia postępowania dyscyplinarnego.</a:t>
          </a:r>
          <a:endParaRPr lang="en-US" sz="1400" kern="1200"/>
        </a:p>
      </dsp:txBody>
      <dsp:txXfrm rot="10800000">
        <a:off x="0" y="935632"/>
        <a:ext cx="10515600" cy="612568"/>
      </dsp:txXfrm>
    </dsp:sp>
    <dsp:sp modelId="{8C81CC54-1F59-40C3-B8FE-F396D290ED98}">
      <dsp:nvSpPr>
        <dsp:cNvPr id="0" name=""/>
        <dsp:cNvSpPr/>
      </dsp:nvSpPr>
      <dsp:spPr>
        <a:xfrm rot="10800000">
          <a:off x="0" y="2080"/>
          <a:ext cx="10515600" cy="94274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/>
            <a:t>Postępowanie dyscyplinarne wszczyna komisja dyscyplinarna na wniosek rzecznika dyscyplinarnego do spraw studentów.</a:t>
          </a:r>
          <a:endParaRPr lang="en-US" sz="1400" kern="1200"/>
        </a:p>
      </dsp:txBody>
      <dsp:txXfrm rot="10800000">
        <a:off x="0" y="2080"/>
        <a:ext cx="10515600" cy="612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B8050-5919-4635-84DD-1CDF4A3B44E2}">
      <dsp:nvSpPr>
        <dsp:cNvPr id="0" name=""/>
        <dsp:cNvSpPr/>
      </dsp:nvSpPr>
      <dsp:spPr>
        <a:xfrm>
          <a:off x="181593" y="1838264"/>
          <a:ext cx="918041" cy="9180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E7E08-35A0-49C1-ADD4-CF4B09385912}">
      <dsp:nvSpPr>
        <dsp:cNvPr id="0" name=""/>
        <dsp:cNvSpPr/>
      </dsp:nvSpPr>
      <dsp:spPr>
        <a:xfrm>
          <a:off x="374382" y="2031053"/>
          <a:ext cx="532464" cy="5324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9924E-0152-4B10-A49D-FC94A76A624C}">
      <dsp:nvSpPr>
        <dsp:cNvPr id="0" name=""/>
        <dsp:cNvSpPr/>
      </dsp:nvSpPr>
      <dsp:spPr>
        <a:xfrm>
          <a:off x="1140045" y="1445342"/>
          <a:ext cx="2476582" cy="170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0" i="0" kern="1200" dirty="0"/>
            <a:t>Rozprawa przed komisją dyscyplinarną jest jawna.</a:t>
          </a:r>
          <a:endParaRPr lang="en-US" sz="1100" kern="1200" dirty="0"/>
        </a:p>
      </dsp:txBody>
      <dsp:txXfrm>
        <a:off x="1140045" y="1445342"/>
        <a:ext cx="2476582" cy="1703885"/>
      </dsp:txXfrm>
    </dsp:sp>
    <dsp:sp modelId="{4B169552-71FC-4C82-A41C-B89C38E58AF6}">
      <dsp:nvSpPr>
        <dsp:cNvPr id="0" name=""/>
        <dsp:cNvSpPr/>
      </dsp:nvSpPr>
      <dsp:spPr>
        <a:xfrm>
          <a:off x="3993680" y="1838264"/>
          <a:ext cx="918041" cy="9180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20A1E-360E-4994-B07C-54A135E17831}">
      <dsp:nvSpPr>
        <dsp:cNvPr id="0" name=""/>
        <dsp:cNvSpPr/>
      </dsp:nvSpPr>
      <dsp:spPr>
        <a:xfrm>
          <a:off x="4186469" y="2031053"/>
          <a:ext cx="532464" cy="5324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80106-8F2E-4097-B3B6-9C95652FDF9A}">
      <dsp:nvSpPr>
        <dsp:cNvPr id="0" name=""/>
        <dsp:cNvSpPr/>
      </dsp:nvSpPr>
      <dsp:spPr>
        <a:xfrm>
          <a:off x="5108445" y="1838264"/>
          <a:ext cx="2163955" cy="91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0" i="0" kern="1200"/>
            <a:t>Komisja dyscyplinarna wyłącza jawność rozprawy w całości lub w części, jeżeli jawność mogłaby naruszać dobre obyczaje albo jeżeli wymaga tego interes obwinionego, uczelni lub osób trzecich. Wyłączenie jawności nie obejmuje ogłoszenia orzeczenia.</a:t>
          </a:r>
          <a:endParaRPr lang="en-US" sz="1100" kern="1200"/>
        </a:p>
      </dsp:txBody>
      <dsp:txXfrm>
        <a:off x="5108445" y="1838264"/>
        <a:ext cx="2163955" cy="918041"/>
      </dsp:txXfrm>
    </dsp:sp>
    <dsp:sp modelId="{AFEB472A-E65D-4330-8397-E9DAA2E7A6E6}">
      <dsp:nvSpPr>
        <dsp:cNvPr id="0" name=""/>
        <dsp:cNvSpPr/>
      </dsp:nvSpPr>
      <dsp:spPr>
        <a:xfrm>
          <a:off x="7649454" y="1838264"/>
          <a:ext cx="918041" cy="9180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C44E6-6ED0-4644-A569-1BE6ED8344D0}">
      <dsp:nvSpPr>
        <dsp:cNvPr id="0" name=""/>
        <dsp:cNvSpPr/>
      </dsp:nvSpPr>
      <dsp:spPr>
        <a:xfrm>
          <a:off x="7842243" y="2031053"/>
          <a:ext cx="532464" cy="5324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E6FDE-16CE-4A1C-B00D-2CB06B223AC2}">
      <dsp:nvSpPr>
        <dsp:cNvPr id="0" name=""/>
        <dsp:cNvSpPr/>
      </dsp:nvSpPr>
      <dsp:spPr>
        <a:xfrm>
          <a:off x="8764219" y="1838264"/>
          <a:ext cx="2163955" cy="91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0" i="0" kern="1200"/>
            <a:t>Rektor lub komisja dyscyplinarna może zawiesić studenta w prawach studenta w przypadku uporczywego nieusprawiedliwionego niestawiania się na wezwanie rzecznika dyscyplinarnego do spraw studentów w postępowaniu wyjaśniającym lub na posiedzenie komisji dyscyplinarnej mimo prawidłowego zawiadomienia.</a:t>
          </a:r>
          <a:endParaRPr lang="en-US" sz="1100" kern="1200"/>
        </a:p>
      </dsp:txBody>
      <dsp:txXfrm>
        <a:off x="8764219" y="1838264"/>
        <a:ext cx="2163955" cy="918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093CC7-F9A6-94F5-C234-D21214AF8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CB0B90-F6A5-A33E-CE70-50D8E74E8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D41F9F-39DE-AC37-7DB8-828DB818D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629F-69ED-4F41-B475-A857648944C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518FD6-1D63-F04C-7B54-BAE160D9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4814BF-65AC-4EE7-EF61-B75EA929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AD2F-1F26-4F18-BE58-4FBAE4827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87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15C39C-3424-B293-82A6-611C5AF5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D4A9266-5BCD-0F96-6A4B-DDE969E2F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558528-3DCD-2447-51E0-433075D2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629F-69ED-4F41-B475-A857648944C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FBAC71-6280-685A-A46A-D8BF798A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6A2D0E-9B27-4F49-0531-B4170664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AD2F-1F26-4F18-BE58-4FBAE4827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226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2085C41-33A1-E066-9917-9A2F554CA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8F7C45C-F798-C6AB-EEF2-9EBC07A81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466898-7166-2AF6-C205-D4CD4E59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629F-69ED-4F41-B475-A857648944C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EC0E2C-81C8-455D-CCFF-BB0D45F5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4CA3B8-34EB-76D0-85BC-CF4D09F9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AD2F-1F26-4F18-BE58-4FBAE4827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73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8FF806-67B5-AFC6-00DE-D0E694AC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FE4441-E773-3689-0AFF-6024E2FB5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36F721-6827-4515-5BCF-BEA8383A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629F-69ED-4F41-B475-A857648944C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1F20AC-8EB7-0827-54A6-DD6A4B00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112BC9-4888-160B-46EA-C3559AC1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AD2F-1F26-4F18-BE58-4FBAE4827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32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FB2743-BEBB-99A4-7D83-796027F9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967321-E188-76AF-85E4-BCD4EF91F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EDE8C0-02AC-B497-E25D-F4CE499B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629F-69ED-4F41-B475-A857648944C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730C60-3FF9-065B-C765-A126BAEF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BACF92-AFC5-8F0C-7471-B4A6AFF9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AD2F-1F26-4F18-BE58-4FBAE4827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49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2287F1-F9B5-4983-8755-4FFB2B0E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55A18-EF32-41F3-EF4C-D5F8E6C04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FD4119-0E37-DCE5-62D7-EB03BA8D5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D725DA-2F6E-CDAA-EA1E-D1A9B9C9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629F-69ED-4F41-B475-A857648944C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41B21A2-E24B-EEED-7652-77333473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0E2B93-608B-B0A7-19D3-D45634FD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AD2F-1F26-4F18-BE58-4FBAE4827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58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66661-B75B-1BB1-AE05-B342CE3A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BC941F-40AE-ACE5-C388-A5A356479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F72F91-FD87-781F-8967-3EF227EF7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0536516-6E4F-DE87-AAB1-F50EE6DA11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5026C1E-39CB-7F07-1452-DD37CFF71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0DE3C71-4A57-C40A-00C8-880FAE88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629F-69ED-4F41-B475-A857648944C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65D079B-C077-7233-29A5-6DE14DAA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2F1937E-EEC2-B57E-88AD-53DECA1B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AD2F-1F26-4F18-BE58-4FBAE4827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34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CA5F7E-6B8E-B23A-B23D-162D5F9C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5A9C423-C377-E409-A8E6-3FE84654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629F-69ED-4F41-B475-A857648944C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9BD4A7A-9777-EBB5-6983-3DD37442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B483415-A6EA-1EB3-FDE1-53C6DC3C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AD2F-1F26-4F18-BE58-4FBAE4827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69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FE11D84-6EAF-624F-8122-5751915B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629F-69ED-4F41-B475-A857648944C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BDE3F4F-1F3A-AE29-2038-84A9ADCB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91E41F-9655-CC12-7965-BBDEBFB5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AD2F-1F26-4F18-BE58-4FBAE4827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18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6C232A-2749-965C-6D46-DA98892D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A3F71E-3B5B-414B-B3EE-BD1694E58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43E7D66-E67B-6D28-F0FC-23A183BCC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EE781A-537D-98DA-5749-6E1B3F13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629F-69ED-4F41-B475-A857648944C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51B7D5-4676-3D24-335F-01E44645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93B9BC3-95B6-21E1-ECDF-0945A974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AD2F-1F26-4F18-BE58-4FBAE4827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37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2EB77C-3D12-D7E3-E4AC-45CB79B3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89CE116-A22B-CBF8-95EC-629287AA7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EFB2FF7-D91D-4D83-C7CA-66831B9B7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C3C5F2C-8FA1-7850-0FB6-A8FCC33A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629F-69ED-4F41-B475-A857648944C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8983B4-AD81-782F-65A6-BB78B74F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BD3F31-8970-B516-422A-C668C531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AD2F-1F26-4F18-BE58-4FBAE4827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51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F5DA6A3-F929-2466-8CC8-01489EF9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1D1B3F-94C7-4676-6C97-77421F198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A56BD2-9B91-AF2C-8144-B10766EC3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3629F-69ED-4F41-B475-A857648944C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D17393-E157-F161-A249-1E29D4258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C7C520-A41B-CB0B-7766-F56B6CC7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3AD2F-1F26-4F18-BE58-4FBAE4827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54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galis.pl/document-view.seam?documentId=mfrxilrtg4ytenrugaytqltqmfyc4nbuga4tgmbtgi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galis.pl/document-view.seam?documentId=mfrxilrtg4ytenrugaytqltqmfyc4nbuga4tgmbsgy" TargetMode="External"/><Relationship Id="rId2" Type="http://schemas.openxmlformats.org/officeDocument/2006/relationships/hyperlink" Target="https://sip.legalis.pl/document-view.seam?documentId=mfrxilrtg4ytenrugaytqltqmfyc4nbuga4tgmbsg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sip.legalis.pl/document-view.seam?documentId=mfrxilrtg4ytenrugaytqltqmfyc4nbuga4tgmbxg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galis.pl/document-view.seam?documentId=mfrxilrtg4ytenrugaytqltqmfyc4nbuga4teojsg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Wideo 4" descr="Szkoły wyrzucające czapki">
            <a:extLst>
              <a:ext uri="{FF2B5EF4-FFF2-40B4-BE49-F238E27FC236}">
                <a16:creationId xmlns:a16="http://schemas.microsoft.com/office/drawing/2014/main" id="{AA3385E7-207C-AD78-AB63-6870F66E1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CDF3A7-258A-5880-F72D-8522E2614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5200">
                <a:solidFill>
                  <a:srgbClr val="FFFFFF"/>
                </a:solidFill>
              </a:rPr>
              <a:t>Odpowiedzialność dyscyplinarna studentów i doktorantów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817519-7B8D-5366-E410-4E65790B5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8D60B0-FE87-3B13-BAC9-F69DF5A1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Rzecznik dyscyplinarny </a:t>
            </a:r>
            <a:r>
              <a:rPr lang="pl-PL" dirty="0" err="1"/>
              <a:t>ds.studentów</a:t>
            </a:r>
            <a:endParaRPr lang="pl-PL" dirty="0"/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2F6E695B-BACD-64D1-CB83-550DD2BF1C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666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224F04-7AD5-1BAD-56F8-1E79C713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</a:rPr>
              <a:t>Postępowanie wyjaśniające (art.313 ustawy)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4DF7E7-912F-E2A7-59DF-E21CB0405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pl-PL" sz="1900" b="0" i="0">
                <a:effectLst/>
                <a:latin typeface="Noto Serif" panose="02020600060500020200" pitchFamily="18" charset="0"/>
              </a:rPr>
            </a:br>
            <a:r>
              <a:rPr lang="pl-PL" sz="1900" b="0" i="0">
                <a:effectLst/>
                <a:latin typeface="Noto Serif" panose="02020600060500020200" pitchFamily="18" charset="0"/>
              </a:rPr>
              <a:t>1. Rzecznik dyscyplinarny do spraw studentów wszczyna postępowanie wyjaśniające na polecenie rektora, którego informuje o dokonanych ustaleniach.</a:t>
            </a:r>
          </a:p>
          <a:p>
            <a:pPr marL="0" indent="0">
              <a:buNone/>
            </a:pPr>
            <a:r>
              <a:rPr lang="pl-PL" sz="1900" b="0" i="0">
                <a:effectLst/>
                <a:latin typeface="Noto Serif" panose="02020600060500020200" pitchFamily="18" charset="0"/>
              </a:rPr>
              <a:t>2. Po zakończeniu postępowania wyjaśniającego rzecznik dyscyplinarny do spraw studentów umarza postępowanie lub kieruje do komisji dyscyplinarnej wniosek o ukaranie. Rzecznik dyscyplinarny może również złożyć wniosek do rektora o wymierzenie kary upomnienia.</a:t>
            </a:r>
          </a:p>
          <a:p>
            <a:pPr marL="0" indent="0">
              <a:buNone/>
            </a:pPr>
            <a:r>
              <a:rPr lang="pl-PL" sz="1900" b="0" i="0">
                <a:effectLst/>
                <a:latin typeface="Noto Serif" panose="02020600060500020200" pitchFamily="18" charset="0"/>
              </a:rPr>
              <a:t>3. Postanowienie o umorzeniu postępowania wyjaśniającego wymaga zatwierdzenia przez rektora. W przypadku odmowy zatwierdzenia postanowienia rektor może polecić innemu rzecznikowi dyscyplinarnemu do spraw studentów wszczęcie postępowania wyjaśniającego. Postanowienie tego rzecznika o umorzeniu postępowania wyjaśniającego jest ostateczne.</a:t>
            </a:r>
          </a:p>
          <a:p>
            <a:endParaRPr lang="pl-PL" sz="1900"/>
          </a:p>
        </p:txBody>
      </p:sp>
    </p:spTree>
    <p:extLst>
      <p:ext uri="{BB962C8B-B14F-4D97-AF65-F5344CB8AC3E}">
        <p14:creationId xmlns:p14="http://schemas.microsoft.com/office/powerpoint/2010/main" val="287173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E0CB3-33F2-724E-D8D8-0C4DDBC8C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CB5BB24-83A4-4A3F-F46D-B1ADA9CF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Postępowanie dyscyplinarne (art.314)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7B296630-B8BA-C39D-F8DB-E0347451D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1174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8063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kcyjna rozmyta biblioteka publiczna z regałami książek">
            <a:extLst>
              <a:ext uri="{FF2B5EF4-FFF2-40B4-BE49-F238E27FC236}">
                <a16:creationId xmlns:a16="http://schemas.microsoft.com/office/drawing/2014/main" id="{58407798-566D-E771-D097-8746F5118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94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0A87F5-7C36-BDCF-6C3C-0C4D83CE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pl-PL" sz="2800"/>
              <a:t>Obrońca z urzędu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F301AA-5E82-9385-D8AD-C406235D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br>
              <a:rPr lang="pl-PL" sz="1700"/>
            </a:br>
            <a:r>
              <a:rPr lang="pl-PL" sz="1700" b="0" i="0">
                <a:effectLst/>
                <a:latin typeface="Noto Serif" panose="02020600060500020200" pitchFamily="18" charset="0"/>
              </a:rPr>
              <a:t>W przypadku gdy rzecznik dyscyplinarny do spraw studentów wnosi o orzeczenie kary, o której mowa w </a:t>
            </a:r>
            <a:r>
              <a:rPr lang="pl-PL" sz="1700" b="0" i="0" u="none" strike="noStrike">
                <a:effectLst/>
                <a:latin typeface="Noto Serif" panose="02020600060500020200" pitchFamily="18" charset="0"/>
                <a:hlinkClick r:id="rId3"/>
              </a:rPr>
              <a:t>art. 308 pkt 5</a:t>
            </a:r>
            <a:r>
              <a:rPr lang="pl-PL" sz="1700" b="0" i="0" u="none" strike="noStrike">
                <a:effectLst/>
                <a:latin typeface="Noto Serif" panose="02020600060500020200" pitchFamily="18" charset="0"/>
              </a:rPr>
              <a:t> (</a:t>
            </a:r>
            <a:r>
              <a:rPr lang="pl-PL" sz="1700" b="0" i="0">
                <a:effectLst/>
                <a:latin typeface="Noto Serif" panose="02020600060500020200" pitchFamily="18" charset="0"/>
              </a:rPr>
              <a:t>wydalenie z uczelni), a obwiniony nie ma obrońcy z wyboru, przewodniczący składu orzekającego wyznacza obrońcę z urzędu spośród nauczycieli akademickich lub studentów uczelni.</a:t>
            </a:r>
            <a:endParaRPr lang="pl-PL" sz="1700"/>
          </a:p>
        </p:txBody>
      </p:sp>
    </p:spTree>
    <p:extLst>
      <p:ext uri="{BB962C8B-B14F-4D97-AF65-F5344CB8AC3E}">
        <p14:creationId xmlns:p14="http://schemas.microsoft.com/office/powerpoint/2010/main" val="265572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A6BA9C-843F-D8C4-D837-A7B4C41D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Rozprawa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36E3ED2A-68F3-A4E4-BDC2-6919E182D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429578"/>
              </p:ext>
            </p:extLst>
          </p:nvPr>
        </p:nvGraphicFramePr>
        <p:xfrm>
          <a:off x="462116" y="1710813"/>
          <a:ext cx="11109769" cy="459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766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AB0966-8AE3-F303-45B8-DC8D6558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l-PL" sz="3700"/>
              <a:t>Podstawa odpowiedzialności dyscyplinarnej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F1C372-35BF-1592-B247-9600FEFA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pl-PL" sz="2000">
                <a:latin typeface="Noto Serif" panose="02020600060500020200" pitchFamily="18" charset="0"/>
              </a:rPr>
              <a:t>S</a:t>
            </a:r>
            <a:r>
              <a:rPr lang="pl-PL" sz="2000" b="0" i="0">
                <a:effectLst/>
                <a:latin typeface="Noto Serif" panose="02020600060500020200" pitchFamily="18" charset="0"/>
              </a:rPr>
              <a:t>tudent podlega odpowiedzialności dyscyplinarnej za naruszenie przepisów obowiązujących w uczelni oraz za czyn uchybiający godności studenta (art.307 ust.1 ustawy).</a:t>
            </a:r>
            <a:endParaRPr lang="pl-PL" sz="2000"/>
          </a:p>
        </p:txBody>
      </p:sp>
      <p:pic>
        <p:nvPicPr>
          <p:cNvPr id="5" name="Picture 4" descr="Schody frontowe i kolumny majestatycznego budynku miejskiego">
            <a:extLst>
              <a:ext uri="{FF2B5EF4-FFF2-40B4-BE49-F238E27FC236}">
                <a16:creationId xmlns:a16="http://schemas.microsoft.com/office/drawing/2014/main" id="{2CD206F7-B6F6-5F6C-71ED-A7B6C6F17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25" r="21474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1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14C3F3-F08B-2CAA-769B-E0E2483C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pl-PL" sz="3200"/>
              <a:t>Podstawa odpowiedzialności doktorantów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51629D-A9EF-8B41-F00D-ADBDF250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br>
              <a:rPr lang="pl-PL" sz="1700"/>
            </a:br>
            <a:r>
              <a:rPr lang="pl-PL" sz="1700" b="0" i="0">
                <a:effectLst/>
                <a:latin typeface="Noto Serif" panose="02020600060500020200" pitchFamily="18" charset="0"/>
              </a:rPr>
              <a:t>Doktorant podlega odpowiedzialności dyscyplinarnej za naruszenie przepisów obowiązujących w podmiocie prowadzącym szkołę doktorską oraz za czyn uchybiający godności doktoranta. Do odpowiedzialności dyscyplinarnej doktorantów stosuje się odpowiednio przepisy </a:t>
            </a:r>
            <a:r>
              <a:rPr lang="pl-PL" sz="1700" b="0" i="0" u="none" strike="noStrike">
                <a:effectLst/>
                <a:latin typeface="Noto Serif" panose="02020600060500020200" pitchFamily="18" charset="0"/>
                <a:hlinkClick r:id="rId2"/>
              </a:rPr>
              <a:t>art. 307 ust. 2</a:t>
            </a:r>
            <a:r>
              <a:rPr lang="pl-PL" sz="1700" b="0" i="0">
                <a:effectLst/>
                <a:latin typeface="Noto Serif" panose="02020600060500020200" pitchFamily="18" charset="0"/>
              </a:rPr>
              <a:t>, </a:t>
            </a:r>
            <a:r>
              <a:rPr lang="pl-PL" sz="1700" b="0" i="0" u="none" strike="noStrike">
                <a:effectLst/>
                <a:latin typeface="Noto Serif" panose="02020600060500020200" pitchFamily="18" charset="0"/>
                <a:hlinkClick r:id="rId3"/>
              </a:rPr>
              <a:t>art. 308-320</a:t>
            </a:r>
            <a:r>
              <a:rPr lang="pl-PL" sz="1700" b="0" i="0">
                <a:effectLst/>
                <a:latin typeface="Noto Serif" panose="02020600060500020200" pitchFamily="18" charset="0"/>
              </a:rPr>
              <a:t> oraz przepisy wydane na podstawie </a:t>
            </a:r>
            <a:r>
              <a:rPr lang="pl-PL" sz="1700" b="0" i="0" u="none" strike="noStrike">
                <a:effectLst/>
                <a:latin typeface="Noto Serif" panose="02020600060500020200" pitchFamily="18" charset="0"/>
                <a:hlinkClick r:id="rId4"/>
              </a:rPr>
              <a:t>art. 321</a:t>
            </a:r>
            <a:r>
              <a:rPr lang="pl-PL" sz="1700" u="none" strike="noStrike">
                <a:latin typeface="Noto Serif" panose="02020600060500020200" pitchFamily="18" charset="0"/>
              </a:rPr>
              <a:t> (art.322 ust.1)</a:t>
            </a:r>
            <a:endParaRPr lang="pl-PL" sz="1700"/>
          </a:p>
        </p:txBody>
      </p:sp>
      <p:pic>
        <p:nvPicPr>
          <p:cNvPr id="5" name="Picture 4" descr="Schody frontowe i kolumny majestatycznego budynku miejskiego">
            <a:extLst>
              <a:ext uri="{FF2B5EF4-FFF2-40B4-BE49-F238E27FC236}">
                <a16:creationId xmlns:a16="http://schemas.microsoft.com/office/drawing/2014/main" id="{FE4BC1D0-EF3E-D289-95F4-051B93B9D1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59" r="21507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C4EC46-EC6F-A0A9-36BF-531F5C82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5" y="-5"/>
            <a:ext cx="5197641" cy="6857997"/>
          </a:xfrm>
          <a:prstGeom prst="rect">
            <a:avLst/>
          </a:prstGeom>
          <a:gradFill>
            <a:gsLst>
              <a:gs pos="0">
                <a:srgbClr val="215F9A"/>
              </a:gs>
              <a:gs pos="97899">
                <a:schemeClr val="accent3">
                  <a:lumMod val="60000"/>
                  <a:lumOff val="40000"/>
                </a:schemeClr>
              </a:gs>
              <a:gs pos="74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3763C0-6092-3B3C-822A-21E174E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0"/>
            <a:ext cx="4608950" cy="6872675"/>
          </a:xfrm>
          <a:prstGeom prst="rect">
            <a:avLst/>
          </a:prstGeom>
          <a:gradFill flip="none" rotWithShape="1">
            <a:gsLst>
              <a:gs pos="0">
                <a:srgbClr val="163E64">
                  <a:alpha val="59000"/>
                </a:srgbClr>
              </a:gs>
              <a:gs pos="69000">
                <a:srgbClr val="215F9A">
                  <a:alpha val="0"/>
                </a:srgb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ykrzyknik na żółtym tle">
            <a:extLst>
              <a:ext uri="{FF2B5EF4-FFF2-40B4-BE49-F238E27FC236}">
                <a16:creationId xmlns:a16="http://schemas.microsoft.com/office/drawing/2014/main" id="{CBE793A6-C20C-06EE-CEF3-F6AD9C8D5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28038" r="15120"/>
          <a:stretch/>
        </p:blipFill>
        <p:spPr>
          <a:xfrm>
            <a:off x="20" y="-14687"/>
            <a:ext cx="5197615" cy="68579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ECF21D-729A-005C-E880-CA278A4F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86570"/>
            <a:ext cx="5197642" cy="4486105"/>
          </a:xfrm>
          <a:prstGeom prst="rect">
            <a:avLst/>
          </a:prstGeom>
          <a:gradFill flip="none" rotWithShape="1">
            <a:gsLst>
              <a:gs pos="11000">
                <a:schemeClr val="accent2"/>
              </a:gs>
              <a:gs pos="71000">
                <a:schemeClr val="accent2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DAEA2-865D-E67C-A774-2FD2DD4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3227"/>
            <a:ext cx="5197642" cy="4259448"/>
          </a:xfrm>
          <a:prstGeom prst="rect">
            <a:avLst/>
          </a:prstGeom>
          <a:gradFill flip="none" rotWithShape="1">
            <a:gsLst>
              <a:gs pos="2101">
                <a:schemeClr val="accent5">
                  <a:lumMod val="75000"/>
                </a:schemeClr>
              </a:gs>
              <a:gs pos="31000">
                <a:schemeClr val="accent5">
                  <a:alpha val="66000"/>
                </a:schemeClr>
              </a:gs>
              <a:gs pos="71000">
                <a:schemeClr val="accent2">
                  <a:alpha val="0"/>
                </a:schemeClr>
              </a:gs>
            </a:gsLst>
            <a:lin ang="17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9FA593-D88A-37E1-DBAF-5EC34351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5" y="4021743"/>
            <a:ext cx="3999542" cy="2235074"/>
          </a:xfrm>
        </p:spPr>
        <p:txBody>
          <a:bodyPr anchor="b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Kary dyscyplinarne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674419-DC2D-AA12-44C4-7C973881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092" y="923680"/>
            <a:ext cx="5197637" cy="516962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b="0" i="0">
                <a:effectLst/>
                <a:latin typeface="Noto Serif" panose="02020600060500020200" pitchFamily="18" charset="0"/>
              </a:rPr>
              <a:t>Karami dyscyplinarnymi są:</a:t>
            </a:r>
          </a:p>
          <a:p>
            <a:pPr marL="0" indent="0">
              <a:buNone/>
            </a:pPr>
            <a:r>
              <a:rPr lang="pl-PL" sz="2000" b="0" i="0">
                <a:effectLst/>
                <a:latin typeface="Noto Serif" panose="02020600060500020200" pitchFamily="18" charset="0"/>
              </a:rPr>
              <a:t>1)  upomnienie;</a:t>
            </a:r>
          </a:p>
          <a:p>
            <a:pPr marL="0" indent="0">
              <a:buNone/>
            </a:pPr>
            <a:r>
              <a:rPr lang="pl-PL" sz="2000" b="0" i="0">
                <a:effectLst/>
                <a:latin typeface="Noto Serif" panose="02020600060500020200" pitchFamily="18" charset="0"/>
              </a:rPr>
              <a:t>2)  nagana;</a:t>
            </a:r>
          </a:p>
          <a:p>
            <a:pPr marL="0" indent="0">
              <a:buNone/>
            </a:pPr>
            <a:r>
              <a:rPr lang="pl-PL" sz="2000" b="0" i="0">
                <a:effectLst/>
                <a:latin typeface="Noto Serif" panose="02020600060500020200" pitchFamily="18" charset="0"/>
              </a:rPr>
              <a:t>3) nagana z ostrzeżeniem;</a:t>
            </a:r>
          </a:p>
          <a:p>
            <a:pPr marL="0" indent="0">
              <a:buNone/>
            </a:pPr>
            <a:r>
              <a:rPr lang="pl-PL" sz="2000" b="0" i="0">
                <a:effectLst/>
                <a:latin typeface="Noto Serif" panose="02020600060500020200" pitchFamily="18" charset="0"/>
              </a:rPr>
              <a:t>4) zawieszenie w określonych prawach studenta na okres do 1 roku;</a:t>
            </a:r>
          </a:p>
          <a:p>
            <a:pPr marL="0" indent="0">
              <a:buNone/>
            </a:pPr>
            <a:r>
              <a:rPr lang="pl-PL" sz="2000" b="0" i="0">
                <a:effectLst/>
                <a:latin typeface="Noto Serif" panose="02020600060500020200" pitchFamily="18" charset="0"/>
              </a:rPr>
              <a:t>5) wydalenie z uczelni (art.308 ustawy)</a:t>
            </a:r>
          </a:p>
          <a:p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75356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C4EC46-EC6F-A0A9-36BF-531F5C82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5" y="-5"/>
            <a:ext cx="5197641" cy="6857997"/>
          </a:xfrm>
          <a:prstGeom prst="rect">
            <a:avLst/>
          </a:prstGeom>
          <a:gradFill>
            <a:gsLst>
              <a:gs pos="0">
                <a:srgbClr val="215F9A"/>
              </a:gs>
              <a:gs pos="97899">
                <a:schemeClr val="accent3">
                  <a:lumMod val="60000"/>
                  <a:lumOff val="40000"/>
                </a:schemeClr>
              </a:gs>
              <a:gs pos="74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3763C0-6092-3B3C-822A-21E174E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0"/>
            <a:ext cx="4608950" cy="6872675"/>
          </a:xfrm>
          <a:prstGeom prst="rect">
            <a:avLst/>
          </a:prstGeom>
          <a:gradFill flip="none" rotWithShape="1">
            <a:gsLst>
              <a:gs pos="0">
                <a:srgbClr val="163E64">
                  <a:alpha val="59000"/>
                </a:srgbClr>
              </a:gs>
              <a:gs pos="69000">
                <a:srgbClr val="215F9A">
                  <a:alpha val="0"/>
                </a:srgb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kulary na wierzchu książki">
            <a:extLst>
              <a:ext uri="{FF2B5EF4-FFF2-40B4-BE49-F238E27FC236}">
                <a16:creationId xmlns:a16="http://schemas.microsoft.com/office/drawing/2014/main" id="{7CB52E15-85EA-F513-BFF1-965E03F87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12229" r="37561" b="-1"/>
          <a:stretch/>
        </p:blipFill>
        <p:spPr>
          <a:xfrm>
            <a:off x="20" y="-14687"/>
            <a:ext cx="5197615" cy="68579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ECF21D-729A-005C-E880-CA278A4F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86570"/>
            <a:ext cx="5197642" cy="4486105"/>
          </a:xfrm>
          <a:prstGeom prst="rect">
            <a:avLst/>
          </a:prstGeom>
          <a:gradFill flip="none" rotWithShape="1">
            <a:gsLst>
              <a:gs pos="11000">
                <a:schemeClr val="accent2"/>
              </a:gs>
              <a:gs pos="71000">
                <a:schemeClr val="accent2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DAEA2-865D-E67C-A774-2FD2DD4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3227"/>
            <a:ext cx="5197642" cy="4259448"/>
          </a:xfrm>
          <a:prstGeom prst="rect">
            <a:avLst/>
          </a:prstGeom>
          <a:gradFill flip="none" rotWithShape="1">
            <a:gsLst>
              <a:gs pos="2101">
                <a:schemeClr val="accent5">
                  <a:lumMod val="75000"/>
                </a:schemeClr>
              </a:gs>
              <a:gs pos="31000">
                <a:schemeClr val="accent5">
                  <a:alpha val="66000"/>
                </a:schemeClr>
              </a:gs>
              <a:gs pos="71000">
                <a:schemeClr val="accent2">
                  <a:alpha val="0"/>
                </a:schemeClr>
              </a:gs>
            </a:gsLst>
            <a:lin ang="17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C58313-D011-67BC-9F81-BBB8B41A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5" y="4021743"/>
            <a:ext cx="3999542" cy="2235074"/>
          </a:xfrm>
        </p:spPr>
        <p:txBody>
          <a:bodyPr anchor="b">
            <a:normAutofit/>
          </a:bodyPr>
          <a:lstStyle/>
          <a:p>
            <a:r>
              <a:rPr lang="pl-PL" sz="2200" b="1" i="0">
                <a:solidFill>
                  <a:srgbClr val="FFFFFF"/>
                </a:solidFill>
                <a:effectLst/>
                <a:latin typeface="Noto Serif" panose="02020600060500020200" pitchFamily="18" charset="0"/>
              </a:rPr>
              <a:t>Rzecznik dyscyplinarny do spraw studentów/doktorantów</a:t>
            </a:r>
            <a:endParaRPr lang="pl-PL" sz="2200" b="1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5E1ED4-691D-20E1-B113-2306B8F4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092" y="923680"/>
            <a:ext cx="5197637" cy="516962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l-PL" sz="2000" b="0" i="0">
              <a:effectLst/>
              <a:latin typeface="Noto Serif" panose="02020600060500020200" pitchFamily="18" charset="0"/>
            </a:endParaRPr>
          </a:p>
          <a:p>
            <a:pPr marL="0" indent="0">
              <a:buNone/>
            </a:pPr>
            <a:r>
              <a:rPr lang="pl-PL" sz="2000">
                <a:latin typeface="Noto Serif" panose="02020600060500020200" pitchFamily="18" charset="0"/>
              </a:rPr>
              <a:t>P</a:t>
            </a:r>
            <a:r>
              <a:rPr lang="pl-PL" sz="2000" b="0" i="0">
                <a:effectLst/>
                <a:latin typeface="Noto Serif" panose="02020600060500020200" pitchFamily="18" charset="0"/>
              </a:rPr>
              <a:t>owoływany jest przez rektora spośród nauczycieli akademickich uczelni.</a:t>
            </a:r>
          </a:p>
          <a:p>
            <a:pPr marL="0" indent="0">
              <a:buNone/>
            </a:pPr>
            <a:endParaRPr lang="pl-PL" sz="2000" b="0" i="0">
              <a:effectLst/>
              <a:latin typeface="Noto Serif" panose="02020600060500020200" pitchFamily="18" charset="0"/>
            </a:endParaRPr>
          </a:p>
          <a:p>
            <a:pPr marL="0" indent="0">
              <a:buNone/>
            </a:pPr>
            <a:r>
              <a:rPr lang="pl-PL" sz="2000" b="0" i="0">
                <a:effectLst/>
                <a:latin typeface="Noto Serif" panose="02020600060500020200" pitchFamily="18" charset="0"/>
              </a:rPr>
              <a:t>Można powołać kilku rzeczników dyscyplinarnych do spraw studentów/doktorantów</a:t>
            </a:r>
          </a:p>
          <a:p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67401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2651C3-DA04-9311-B60F-06EE611E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pl-PL" dirty="0"/>
              <a:t>Organ I instancyjny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D7EE5DC-A83F-E38A-BBD3-202348C67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861629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50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79887E-AAF6-194E-E64B-1799A42A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Organ II instancji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488B1E-8E5E-06EC-5B2A-323441356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l-PL" b="0" i="0">
                <a:effectLst/>
                <a:latin typeface="Noto Serif" panose="02020600060500020200" pitchFamily="18" charset="0"/>
              </a:rPr>
              <a:t>Odwoławcza komisja dyscyplinarna, powołana spośród nauczycieli akademickich i studentów uczelni, w trybie określonym w statucie.</a:t>
            </a:r>
          </a:p>
          <a:p>
            <a:br>
              <a:rPr lang="pl-PL" b="0" i="0">
                <a:effectLst/>
                <a:latin typeface="Noto Serif" panose="02020600060500020200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298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iurka w pustej klasie">
            <a:extLst>
              <a:ext uri="{FF2B5EF4-FFF2-40B4-BE49-F238E27FC236}">
                <a16:creationId xmlns:a16="http://schemas.microsoft.com/office/drawing/2014/main" id="{7F2A7F2D-87A4-162D-6020-02AA21062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8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1D0E1F-3305-B66B-C916-B1390048D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>
                <a:solidFill>
                  <a:schemeClr val="bg1"/>
                </a:solidFill>
              </a:rPr>
              <a:t>Kadencja i skład komisji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236368-28E6-5E69-554D-E830F7F7F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pl-PL" sz="1400" b="0" i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Kadencja komisji dyscyplinarnej trwa 4 lata i rozpoczyna się w przypadku uczelnianej komisji dyscyplinarnej - z początkiem kadencji senatu uczelni</a:t>
            </a:r>
          </a:p>
          <a:p>
            <a:endParaRPr lang="pl-PL" sz="1400">
              <a:solidFill>
                <a:schemeClr val="bg1"/>
              </a:solidFill>
              <a:latin typeface="Noto Serif" panose="02020600060500020200" pitchFamily="18" charset="0"/>
            </a:endParaRPr>
          </a:p>
          <a:p>
            <a:endParaRPr lang="pl-PL" sz="1400" b="0" i="0">
              <a:solidFill>
                <a:schemeClr val="bg1"/>
              </a:solidFill>
              <a:effectLst/>
              <a:latin typeface="Noto Serif" panose="02020600060500020200" pitchFamily="18" charset="0"/>
            </a:endParaRPr>
          </a:p>
          <a:p>
            <a:r>
              <a:rPr lang="pl-PL" sz="1400" b="0" i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Komisja dyscyplinarna orzeka w składzie złożonym z przewodniczącego składu orzekającego, którym jest nauczyciel akademicki, oraz w równej liczbie z nauczycieli akademickich i studentów.</a:t>
            </a:r>
            <a:endParaRPr lang="pl-PL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4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51081E-D414-9429-8824-CF049932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83458"/>
            <a:ext cx="4606635" cy="1161719"/>
          </a:xfrm>
        </p:spPr>
        <p:txBody>
          <a:bodyPr anchor="ctr">
            <a:normAutofit fontScale="90000"/>
          </a:bodyPr>
          <a:lstStyle/>
          <a:p>
            <a:r>
              <a:rPr lang="pl-PL" sz="4000" dirty="0"/>
              <a:t>Kara upomnienia (art. 312 ustawy)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ykrzyknik na żółtym tle">
            <a:extLst>
              <a:ext uri="{FF2B5EF4-FFF2-40B4-BE49-F238E27FC236}">
                <a16:creationId xmlns:a16="http://schemas.microsoft.com/office/drawing/2014/main" id="{B49E9F17-1666-08A1-81E8-C0F17E7AD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09" r="18891"/>
          <a:stretch/>
        </p:blipFill>
        <p:spPr>
          <a:xfrm>
            <a:off x="938762" y="759126"/>
            <a:ext cx="3532677" cy="537425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0542A2-33D7-E4DF-5250-C7724C07E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194" y="1553477"/>
            <a:ext cx="4852441" cy="4686603"/>
          </a:xfrm>
        </p:spPr>
        <p:txBody>
          <a:bodyPr anchor="ctr">
            <a:normAutofit/>
          </a:bodyPr>
          <a:lstStyle/>
          <a:p>
            <a:r>
              <a:rPr lang="pl-PL" sz="1150" b="0" i="0" dirty="0">
                <a:effectLst/>
                <a:latin typeface="Noto Serif" panose="02020600060500020200" pitchFamily="18" charset="0"/>
              </a:rPr>
              <a:t>1.Za przewinienie mniejszej wagi rektor może wymierzyć studentowi karę upomnienia, po uprzednim wysłuchaniu studenta lub jego obrońcy.</a:t>
            </a:r>
          </a:p>
          <a:p>
            <a:r>
              <a:rPr lang="pl-PL" sz="1150" b="0" i="0" dirty="0">
                <a:effectLst/>
                <a:latin typeface="Noto Serif" panose="02020600060500020200" pitchFamily="18" charset="0"/>
              </a:rPr>
              <a:t>2. Student ukarany przez rektora karą upomnienia lub samorząd studencki może wnieść odwołanie do komisji dyscyplinarnej. Odwołanie wnosi się w terminie 14 dni od dnia doręczenia zawiadomienia o ukaraniu. Komisja dyscyplinarna może w tym przypadku wymierzyć tylko karę upomnienia.</a:t>
            </a:r>
          </a:p>
          <a:p>
            <a:r>
              <a:rPr lang="pl-PL" sz="1150" b="0" i="0" dirty="0">
                <a:effectLst/>
                <a:latin typeface="Noto Serif" panose="02020600060500020200" pitchFamily="18" charset="0"/>
              </a:rPr>
              <a:t>3. W przypadku podejrzenia popełnienia przez studenta czynu, o którym mowa w </a:t>
            </a:r>
            <a:r>
              <a:rPr lang="pl-PL" sz="1150" b="0" i="0" u="none" strike="noStrike" dirty="0">
                <a:effectLst/>
                <a:latin typeface="Noto Serif" panose="02020600060500020200" pitchFamily="18" charset="0"/>
                <a:hlinkClick r:id="rId3"/>
              </a:rPr>
              <a:t>art. 287 ust. 2 pkt 1-5</a:t>
            </a:r>
            <a:r>
              <a:rPr lang="pl-PL" sz="1150" b="0" i="0" dirty="0">
                <a:effectLst/>
                <a:latin typeface="Noto Serif" panose="02020600060500020200" pitchFamily="18" charset="0"/>
              </a:rPr>
              <a:t>, rektor niezwłocznie poleca przeprowadzenie postępowania wyjaśniającego.</a:t>
            </a:r>
          </a:p>
          <a:p>
            <a:r>
              <a:rPr lang="pl-PL" sz="1150" b="0" i="0" dirty="0">
                <a:effectLst/>
                <a:latin typeface="Noto Serif" panose="02020600060500020200" pitchFamily="18" charset="0"/>
              </a:rPr>
              <a:t>4. Jeżeli w wyniku postępowania wyjaśniającego zebrany materiał potwierdza popełnienie czynu, o którym mowa w ust. 5, rektor wstrzymuje postępowanie o nadanie tytułu zawodowego do czasu wydania orzeczenia przez komisję dyscyplinarną oraz składa zawiadomienie o podejrzeniu popełnienia przestępstwa.</a:t>
            </a:r>
          </a:p>
          <a:p>
            <a:r>
              <a:rPr lang="pl-PL" sz="1150" b="0" i="0" dirty="0">
                <a:effectLst/>
                <a:latin typeface="Noto Serif" panose="02020600060500020200" pitchFamily="18" charset="0"/>
              </a:rPr>
              <a:t>5. W przypadku uzasadnionego podejrzenia popełnienia przez studenta przestępstwa, rektor jednocześnie z poleceniem przeprowadzenia postępowania wyjaśniającego może zawiesić studenta w prawach studenta do czasu wydania orzeczenia przez komisję dyscyplinarną.</a:t>
            </a:r>
          </a:p>
          <a:p>
            <a:endParaRPr lang="pl-PL" sz="1150" dirty="0"/>
          </a:p>
        </p:txBody>
      </p:sp>
    </p:spTree>
    <p:extLst>
      <p:ext uri="{BB962C8B-B14F-4D97-AF65-F5344CB8AC3E}">
        <p14:creationId xmlns:p14="http://schemas.microsoft.com/office/powerpoint/2010/main" val="37381850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924</Words>
  <Application>Microsoft Office PowerPoint</Application>
  <PresentationFormat>Panoramiczny</PresentationFormat>
  <Paragraphs>54</Paragraphs>
  <Slides>14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Noto Serif</vt:lpstr>
      <vt:lpstr>Motyw pakietu Office</vt:lpstr>
      <vt:lpstr>Odpowiedzialność dyscyplinarna studentów i doktorantów</vt:lpstr>
      <vt:lpstr>Podstawa odpowiedzialności dyscyplinarnej</vt:lpstr>
      <vt:lpstr>Podstawa odpowiedzialności doktorantów</vt:lpstr>
      <vt:lpstr>Kary dyscyplinarne </vt:lpstr>
      <vt:lpstr>Rzecznik dyscyplinarny do spraw studentów/doktorantów</vt:lpstr>
      <vt:lpstr>Organ I instancyjny</vt:lpstr>
      <vt:lpstr>Organ II instancji </vt:lpstr>
      <vt:lpstr>Kadencja i skład komisji</vt:lpstr>
      <vt:lpstr>Kara upomnienia (art. 312 ustawy)</vt:lpstr>
      <vt:lpstr>Rzecznik dyscyplinarny ds.studentów</vt:lpstr>
      <vt:lpstr>Postępowanie wyjaśniające (art.313 ustawy)</vt:lpstr>
      <vt:lpstr>Postępowanie dyscyplinarne (art.314)</vt:lpstr>
      <vt:lpstr>Obrońca z urzędu</vt:lpstr>
      <vt:lpstr>Rozprawa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Odpowiedzialność dyscyplinarna studentów i doktorantów</dc:title>
  <dc:creator>Agnieszka Ziółkowska</dc:creator>
  <cp:lastModifiedBy>Agnieszka Ziółkowska</cp:lastModifiedBy>
  <cp:revision>1</cp:revision>
  <dcterms:created xsi:type="dcterms:W3CDTF">2023-10-12T14:54:30Z</dcterms:created>
  <dcterms:modified xsi:type="dcterms:W3CDTF">2023-10-12T16:28:49Z</dcterms:modified>
</cp:coreProperties>
</file>