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2" r:id="rId3"/>
    <p:sldId id="273" r:id="rId4"/>
    <p:sldId id="283" r:id="rId5"/>
    <p:sldId id="285" r:id="rId6"/>
    <p:sldId id="286" r:id="rId7"/>
    <p:sldId id="293" r:id="rId8"/>
    <p:sldId id="294" r:id="rId9"/>
    <p:sldId id="295" r:id="rId10"/>
    <p:sldId id="284" r:id="rId11"/>
    <p:sldId id="306" r:id="rId12"/>
    <p:sldId id="298" r:id="rId13"/>
    <p:sldId id="276" r:id="rId14"/>
    <p:sldId id="287" r:id="rId15"/>
    <p:sldId id="257" r:id="rId16"/>
    <p:sldId id="258" r:id="rId17"/>
    <p:sldId id="263" r:id="rId18"/>
    <p:sldId id="288" r:id="rId19"/>
    <p:sldId id="274" r:id="rId20"/>
    <p:sldId id="260" r:id="rId21"/>
    <p:sldId id="290" r:id="rId22"/>
    <p:sldId id="299" r:id="rId23"/>
    <p:sldId id="261" r:id="rId24"/>
    <p:sldId id="262" r:id="rId25"/>
    <p:sldId id="300" r:id="rId26"/>
    <p:sldId id="264" r:id="rId27"/>
    <p:sldId id="266" r:id="rId28"/>
    <p:sldId id="301" r:id="rId29"/>
    <p:sldId id="302" r:id="rId30"/>
    <p:sldId id="303" r:id="rId31"/>
    <p:sldId id="291" r:id="rId32"/>
    <p:sldId id="289" r:id="rId33"/>
    <p:sldId id="292" r:id="rId34"/>
    <p:sldId id="304" r:id="rId35"/>
    <p:sldId id="265" r:id="rId36"/>
    <p:sldId id="305" r:id="rId37"/>
    <p:sldId id="280" r:id="rId38"/>
    <p:sldId id="267" r:id="rId39"/>
    <p:sldId id="268" r:id="rId40"/>
    <p:sldId id="269" r:id="rId41"/>
    <p:sldId id="270" r:id="rId42"/>
    <p:sldId id="271" r:id="rId43"/>
    <p:sldId id="296" r:id="rId44"/>
    <p:sldId id="297" r:id="rId4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87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hyperlink" Target="https://sip.legalis.pl/document-view.seam?documentId=mfrxilrshe2tonzrhaydc" TargetMode="External"/><Relationship Id="rId5" Type="http://schemas.openxmlformats.org/officeDocument/2006/relationships/image" Target="../media/image6.svg"/><Relationship Id="rId4" Type="http://schemas.openxmlformats.org/officeDocument/2006/relationships/image" Target="../media/image5.png"/></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ata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ata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4" Type="http://schemas.openxmlformats.org/officeDocument/2006/relationships/image" Target="../media/image3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5" Type="http://schemas.openxmlformats.org/officeDocument/2006/relationships/hyperlink" Target="https://sip.legalis.pl/document-view.seam?documentId=mfrxilrshe2tonzrhaydc" TargetMode="External"/><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4" Type="http://schemas.openxmlformats.org/officeDocument/2006/relationships/image" Target="../media/image37.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717EF4-79BF-44F3-9210-F432895BC3A6}"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B392B17-BA28-4D16-8F69-8217AC0D71AC}">
      <dgm:prSet/>
      <dgm:spPr/>
      <dgm:t>
        <a:bodyPr/>
        <a:lstStyle/>
        <a:p>
          <a:r>
            <a:rPr lang="pl-PL" b="1"/>
            <a:t>Ustawa </a:t>
          </a:r>
          <a:r>
            <a:rPr lang="pl-PL"/>
            <a:t>– Prawo o szkolnictwie wyższym z dnia 20 lipca 2018r. ( tekst jedn.</a:t>
          </a:r>
          <a:r>
            <a:rPr lang="pl-PL" b="1"/>
            <a:t> </a:t>
          </a:r>
          <a:r>
            <a:rPr lang="pl-PL"/>
            <a:t>Dz.U. z 2023 r. poz. 742 ze zm.). </a:t>
          </a:r>
          <a:endParaRPr lang="en-US"/>
        </a:p>
      </dgm:t>
    </dgm:pt>
    <dgm:pt modelId="{B7A9D699-FEAB-48B4-850A-A7B4982D88A3}" type="parTrans" cxnId="{1B16B587-7BEA-43F7-B029-3A608D0CC239}">
      <dgm:prSet/>
      <dgm:spPr/>
      <dgm:t>
        <a:bodyPr/>
        <a:lstStyle/>
        <a:p>
          <a:endParaRPr lang="en-US"/>
        </a:p>
      </dgm:t>
    </dgm:pt>
    <dgm:pt modelId="{E0E2368E-3D6D-4560-9D47-7A1925BB1B4D}" type="sibTrans" cxnId="{1B16B587-7BEA-43F7-B029-3A608D0CC239}">
      <dgm:prSet/>
      <dgm:spPr/>
      <dgm:t>
        <a:bodyPr/>
        <a:lstStyle/>
        <a:p>
          <a:endParaRPr lang="en-US"/>
        </a:p>
      </dgm:t>
    </dgm:pt>
    <dgm:pt modelId="{A8507B63-3A53-4689-BE9C-56F64AC0A039}">
      <dgm:prSet/>
      <dgm:spPr/>
      <dgm:t>
        <a:bodyPr/>
        <a:lstStyle/>
        <a:p>
          <a:r>
            <a:rPr lang="pl-PL" b="1"/>
            <a:t>Rozporządzenie </a:t>
          </a:r>
          <a:r>
            <a:rPr lang="pl-PL"/>
            <a:t>Ministra Nauki i Szkolnictwa Wyższego ws. szczegółowego trybu postępowania wyjaśniającego i dyscyplinarnego wobec nauczycieli akademickich oraz sposobu wykonywania i zatarcia kar dyscyplinarnych z dnia 8 czerwca 2022 r. (</a:t>
          </a:r>
          <a:r>
            <a:rPr lang="pl-PL">
              <a:hlinkClick xmlns:r="http://schemas.openxmlformats.org/officeDocument/2006/relationships" r:id="rId1"/>
            </a:rPr>
            <a:t>Dz.U. z 2022 r. poz. 1236</a:t>
          </a:r>
          <a:r>
            <a:rPr lang="pl-PL"/>
            <a:t>).</a:t>
          </a:r>
          <a:endParaRPr lang="en-US"/>
        </a:p>
      </dgm:t>
    </dgm:pt>
    <dgm:pt modelId="{B743A32B-E009-4316-8D54-DB2051BCF24C}" type="parTrans" cxnId="{18AE2367-EC60-4F84-85AA-E1E817F782F7}">
      <dgm:prSet/>
      <dgm:spPr/>
      <dgm:t>
        <a:bodyPr/>
        <a:lstStyle/>
        <a:p>
          <a:endParaRPr lang="en-US"/>
        </a:p>
      </dgm:t>
    </dgm:pt>
    <dgm:pt modelId="{118D79E5-F5CE-4F08-B1ED-F37F496D1F21}" type="sibTrans" cxnId="{18AE2367-EC60-4F84-85AA-E1E817F782F7}">
      <dgm:prSet/>
      <dgm:spPr/>
      <dgm:t>
        <a:bodyPr/>
        <a:lstStyle/>
        <a:p>
          <a:endParaRPr lang="en-US"/>
        </a:p>
      </dgm:t>
    </dgm:pt>
    <dgm:pt modelId="{D80CECDB-861F-4D35-9510-B93F72D73D17}" type="pres">
      <dgm:prSet presAssocID="{55717EF4-79BF-44F3-9210-F432895BC3A6}" presName="root" presStyleCnt="0">
        <dgm:presLayoutVars>
          <dgm:dir/>
          <dgm:resizeHandles val="exact"/>
        </dgm:presLayoutVars>
      </dgm:prSet>
      <dgm:spPr/>
    </dgm:pt>
    <dgm:pt modelId="{E3FDDDEA-553E-47CA-B154-275077B98284}" type="pres">
      <dgm:prSet presAssocID="{BB392B17-BA28-4D16-8F69-8217AC0D71AC}" presName="compNode" presStyleCnt="0"/>
      <dgm:spPr/>
    </dgm:pt>
    <dgm:pt modelId="{874C9D0B-C608-4013-81B1-FF6A11FA402B}" type="pres">
      <dgm:prSet presAssocID="{BB392B17-BA28-4D16-8F69-8217AC0D71AC}" presName="bgRect" presStyleLbl="bgShp" presStyleIdx="0" presStyleCnt="2"/>
      <dgm:spPr/>
    </dgm:pt>
    <dgm:pt modelId="{8322D46C-0EC2-47CB-B0CD-CFBE607FB774}" type="pres">
      <dgm:prSet presAssocID="{BB392B17-BA28-4D16-8F69-8217AC0D71AC}"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Koparka"/>
        </a:ext>
      </dgm:extLst>
    </dgm:pt>
    <dgm:pt modelId="{08E3343A-0247-4396-9D6C-4960C0CBA1EF}" type="pres">
      <dgm:prSet presAssocID="{BB392B17-BA28-4D16-8F69-8217AC0D71AC}" presName="spaceRect" presStyleCnt="0"/>
      <dgm:spPr/>
    </dgm:pt>
    <dgm:pt modelId="{46F4D401-BC6D-4834-9444-057A2F3ACB9F}" type="pres">
      <dgm:prSet presAssocID="{BB392B17-BA28-4D16-8F69-8217AC0D71AC}" presName="parTx" presStyleLbl="revTx" presStyleIdx="0" presStyleCnt="2">
        <dgm:presLayoutVars>
          <dgm:chMax val="0"/>
          <dgm:chPref val="0"/>
        </dgm:presLayoutVars>
      </dgm:prSet>
      <dgm:spPr/>
    </dgm:pt>
    <dgm:pt modelId="{D8630826-9472-4B68-8D6C-62F9CE856D3E}" type="pres">
      <dgm:prSet presAssocID="{E0E2368E-3D6D-4560-9D47-7A1925BB1B4D}" presName="sibTrans" presStyleCnt="0"/>
      <dgm:spPr/>
    </dgm:pt>
    <dgm:pt modelId="{E3BC00EF-32D0-47F3-9887-D4326C1CCE38}" type="pres">
      <dgm:prSet presAssocID="{A8507B63-3A53-4689-BE9C-56F64AC0A039}" presName="compNode" presStyleCnt="0"/>
      <dgm:spPr/>
    </dgm:pt>
    <dgm:pt modelId="{AE9EB904-87C8-4BEB-BAB5-AF6622981AA7}" type="pres">
      <dgm:prSet presAssocID="{A8507B63-3A53-4689-BE9C-56F64AC0A039}" presName="bgRect" presStyleLbl="bgShp" presStyleIdx="1" presStyleCnt="2"/>
      <dgm:spPr/>
    </dgm:pt>
    <dgm:pt modelId="{028B001D-914C-44BA-BFD9-653C6C3DFDA2}" type="pres">
      <dgm:prSet presAssocID="{A8507B63-3A53-4689-BE9C-56F64AC0A039}"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Książki"/>
        </a:ext>
      </dgm:extLst>
    </dgm:pt>
    <dgm:pt modelId="{58D2E75B-BB5C-43BE-92FF-666433662988}" type="pres">
      <dgm:prSet presAssocID="{A8507B63-3A53-4689-BE9C-56F64AC0A039}" presName="spaceRect" presStyleCnt="0"/>
      <dgm:spPr/>
    </dgm:pt>
    <dgm:pt modelId="{341ACC64-91ED-47FF-A4AD-6937D3421736}" type="pres">
      <dgm:prSet presAssocID="{A8507B63-3A53-4689-BE9C-56F64AC0A039}" presName="parTx" presStyleLbl="revTx" presStyleIdx="1" presStyleCnt="2">
        <dgm:presLayoutVars>
          <dgm:chMax val="0"/>
          <dgm:chPref val="0"/>
        </dgm:presLayoutVars>
      </dgm:prSet>
      <dgm:spPr/>
    </dgm:pt>
  </dgm:ptLst>
  <dgm:cxnLst>
    <dgm:cxn modelId="{18AE2367-EC60-4F84-85AA-E1E817F782F7}" srcId="{55717EF4-79BF-44F3-9210-F432895BC3A6}" destId="{A8507B63-3A53-4689-BE9C-56F64AC0A039}" srcOrd="1" destOrd="0" parTransId="{B743A32B-E009-4316-8D54-DB2051BCF24C}" sibTransId="{118D79E5-F5CE-4F08-B1ED-F37F496D1F21}"/>
    <dgm:cxn modelId="{48B42853-C74E-4D0A-A243-2B384A230525}" type="presOf" srcId="{55717EF4-79BF-44F3-9210-F432895BC3A6}" destId="{D80CECDB-861F-4D35-9510-B93F72D73D17}" srcOrd="0" destOrd="0" presId="urn:microsoft.com/office/officeart/2018/2/layout/IconVerticalSolidList"/>
    <dgm:cxn modelId="{E35FC859-EB5F-4C42-8C4C-C61D3BCFF8A4}" type="presOf" srcId="{BB392B17-BA28-4D16-8F69-8217AC0D71AC}" destId="{46F4D401-BC6D-4834-9444-057A2F3ACB9F}" srcOrd="0" destOrd="0" presId="urn:microsoft.com/office/officeart/2018/2/layout/IconVerticalSolidList"/>
    <dgm:cxn modelId="{1B16B587-7BEA-43F7-B029-3A608D0CC239}" srcId="{55717EF4-79BF-44F3-9210-F432895BC3A6}" destId="{BB392B17-BA28-4D16-8F69-8217AC0D71AC}" srcOrd="0" destOrd="0" parTransId="{B7A9D699-FEAB-48B4-850A-A7B4982D88A3}" sibTransId="{E0E2368E-3D6D-4560-9D47-7A1925BB1B4D}"/>
    <dgm:cxn modelId="{3C0F80A4-607F-485C-A1B8-30C4F1FEFAA2}" type="presOf" srcId="{A8507B63-3A53-4689-BE9C-56F64AC0A039}" destId="{341ACC64-91ED-47FF-A4AD-6937D3421736}" srcOrd="0" destOrd="0" presId="urn:microsoft.com/office/officeart/2018/2/layout/IconVerticalSolidList"/>
    <dgm:cxn modelId="{F5007670-3EC9-44BD-A686-89C15B34F9EC}" type="presParOf" srcId="{D80CECDB-861F-4D35-9510-B93F72D73D17}" destId="{E3FDDDEA-553E-47CA-B154-275077B98284}" srcOrd="0" destOrd="0" presId="urn:microsoft.com/office/officeart/2018/2/layout/IconVerticalSolidList"/>
    <dgm:cxn modelId="{26B9D526-4516-4DBC-8B62-1F394CE47DF3}" type="presParOf" srcId="{E3FDDDEA-553E-47CA-B154-275077B98284}" destId="{874C9D0B-C608-4013-81B1-FF6A11FA402B}" srcOrd="0" destOrd="0" presId="urn:microsoft.com/office/officeart/2018/2/layout/IconVerticalSolidList"/>
    <dgm:cxn modelId="{011053E1-E03E-4C35-AD95-67A510026F42}" type="presParOf" srcId="{E3FDDDEA-553E-47CA-B154-275077B98284}" destId="{8322D46C-0EC2-47CB-B0CD-CFBE607FB774}" srcOrd="1" destOrd="0" presId="urn:microsoft.com/office/officeart/2018/2/layout/IconVerticalSolidList"/>
    <dgm:cxn modelId="{9B269F53-1A1D-4D98-9F68-D5D984503C0C}" type="presParOf" srcId="{E3FDDDEA-553E-47CA-B154-275077B98284}" destId="{08E3343A-0247-4396-9D6C-4960C0CBA1EF}" srcOrd="2" destOrd="0" presId="urn:microsoft.com/office/officeart/2018/2/layout/IconVerticalSolidList"/>
    <dgm:cxn modelId="{29146F78-2902-4CFE-ABDD-E18728902D1F}" type="presParOf" srcId="{E3FDDDEA-553E-47CA-B154-275077B98284}" destId="{46F4D401-BC6D-4834-9444-057A2F3ACB9F}" srcOrd="3" destOrd="0" presId="urn:microsoft.com/office/officeart/2018/2/layout/IconVerticalSolidList"/>
    <dgm:cxn modelId="{4A79DB00-1F00-4044-903A-9CBDAAAD7C30}" type="presParOf" srcId="{D80CECDB-861F-4D35-9510-B93F72D73D17}" destId="{D8630826-9472-4B68-8D6C-62F9CE856D3E}" srcOrd="1" destOrd="0" presId="urn:microsoft.com/office/officeart/2018/2/layout/IconVerticalSolidList"/>
    <dgm:cxn modelId="{25665735-D0F3-4DE1-8712-A274616D79D5}" type="presParOf" srcId="{D80CECDB-861F-4D35-9510-B93F72D73D17}" destId="{E3BC00EF-32D0-47F3-9887-D4326C1CCE38}" srcOrd="2" destOrd="0" presId="urn:microsoft.com/office/officeart/2018/2/layout/IconVerticalSolidList"/>
    <dgm:cxn modelId="{37A4FCCE-0036-416E-8C02-2F67EB23D6BB}" type="presParOf" srcId="{E3BC00EF-32D0-47F3-9887-D4326C1CCE38}" destId="{AE9EB904-87C8-4BEB-BAB5-AF6622981AA7}" srcOrd="0" destOrd="0" presId="urn:microsoft.com/office/officeart/2018/2/layout/IconVerticalSolidList"/>
    <dgm:cxn modelId="{957417A5-E57C-4D38-ADF6-1D0E5D719000}" type="presParOf" srcId="{E3BC00EF-32D0-47F3-9887-D4326C1CCE38}" destId="{028B001D-914C-44BA-BFD9-653C6C3DFDA2}" srcOrd="1" destOrd="0" presId="urn:microsoft.com/office/officeart/2018/2/layout/IconVerticalSolidList"/>
    <dgm:cxn modelId="{369A59DF-A694-44D4-BFF7-6009B04EB0F0}" type="presParOf" srcId="{E3BC00EF-32D0-47F3-9887-D4326C1CCE38}" destId="{58D2E75B-BB5C-43BE-92FF-666433662988}" srcOrd="2" destOrd="0" presId="urn:microsoft.com/office/officeart/2018/2/layout/IconVerticalSolidList"/>
    <dgm:cxn modelId="{56FBF437-C9C5-4053-B1BD-F40B2C85BE78}" type="presParOf" srcId="{E3BC00EF-32D0-47F3-9887-D4326C1CCE38}" destId="{341ACC64-91ED-47FF-A4AD-6937D342173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436BFB-8733-4C42-9BE3-5A2E1313DCC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D5D55AC-071B-4A5F-98DB-1672EBF9D075}">
      <dgm:prSet/>
      <dgm:spPr/>
      <dgm:t>
        <a:bodyPr/>
        <a:lstStyle/>
        <a:p>
          <a:r>
            <a:rPr lang="pl-PL"/>
            <a:t>Nauczyciel akademicki podlega odpowiedzialności dyscyplinarnej za postępowanie uchybiające </a:t>
          </a:r>
          <a:r>
            <a:rPr lang="pl-PL" b="1"/>
            <a:t>obowiązkom </a:t>
          </a:r>
          <a:r>
            <a:rPr lang="pl-PL"/>
            <a:t>nauczyciela akademickiego lub </a:t>
          </a:r>
          <a:r>
            <a:rPr lang="pl-PL" b="1"/>
            <a:t>godności </a:t>
          </a:r>
          <a:r>
            <a:rPr lang="pl-PL"/>
            <a:t>zawodu nauczyciela akademickiego.</a:t>
          </a:r>
          <a:endParaRPr lang="en-US"/>
        </a:p>
      </dgm:t>
    </dgm:pt>
    <dgm:pt modelId="{6BC2D1D4-4383-420C-ABA4-0470C9F09652}" type="parTrans" cxnId="{06839C14-7C6C-4F28-9EAC-2CF329D1ADFC}">
      <dgm:prSet/>
      <dgm:spPr/>
      <dgm:t>
        <a:bodyPr/>
        <a:lstStyle/>
        <a:p>
          <a:endParaRPr lang="en-US"/>
        </a:p>
      </dgm:t>
    </dgm:pt>
    <dgm:pt modelId="{F0D37422-2A42-4126-8F39-4335BDFDA59F}" type="sibTrans" cxnId="{06839C14-7C6C-4F28-9EAC-2CF329D1ADFC}">
      <dgm:prSet/>
      <dgm:spPr/>
      <dgm:t>
        <a:bodyPr/>
        <a:lstStyle/>
        <a:p>
          <a:endParaRPr lang="en-US"/>
        </a:p>
      </dgm:t>
    </dgm:pt>
    <dgm:pt modelId="{A4BC69B6-C8E9-43A7-B88A-8C4468DBA234}">
      <dgm:prSet/>
      <dgm:spPr/>
      <dgm:t>
        <a:bodyPr/>
        <a:lstStyle/>
        <a:p>
          <a:r>
            <a:rPr lang="pl-PL"/>
            <a:t>Statut US z dnia 28 maja 2019r., Jednolity tekst stan prawny na dzień 27.06.2023 r. ( Tytuł szósty PRACOWNICY)</a:t>
          </a:r>
          <a:endParaRPr lang="en-US"/>
        </a:p>
      </dgm:t>
    </dgm:pt>
    <dgm:pt modelId="{EA3E9F4D-2612-47D1-81C8-F4CC64AE2A72}" type="parTrans" cxnId="{CB7D485E-33C0-48AE-AC56-82A7B39176C2}">
      <dgm:prSet/>
      <dgm:spPr/>
      <dgm:t>
        <a:bodyPr/>
        <a:lstStyle/>
        <a:p>
          <a:endParaRPr lang="en-US"/>
        </a:p>
      </dgm:t>
    </dgm:pt>
    <dgm:pt modelId="{4E5D9C13-9550-45D4-B798-195C3425276A}" type="sibTrans" cxnId="{CB7D485E-33C0-48AE-AC56-82A7B39176C2}">
      <dgm:prSet/>
      <dgm:spPr/>
      <dgm:t>
        <a:bodyPr/>
        <a:lstStyle/>
        <a:p>
          <a:endParaRPr lang="en-US"/>
        </a:p>
      </dgm:t>
    </dgm:pt>
    <dgm:pt modelId="{482F366B-38A2-4ED5-817B-827441421C54}" type="pres">
      <dgm:prSet presAssocID="{39436BFB-8733-4C42-9BE3-5A2E1313DCC8}" presName="root" presStyleCnt="0">
        <dgm:presLayoutVars>
          <dgm:dir/>
          <dgm:resizeHandles val="exact"/>
        </dgm:presLayoutVars>
      </dgm:prSet>
      <dgm:spPr/>
    </dgm:pt>
    <dgm:pt modelId="{981B3839-1C7A-4FC4-8238-2D8BF153929C}" type="pres">
      <dgm:prSet presAssocID="{9D5D55AC-071B-4A5F-98DB-1672EBF9D075}" presName="compNode" presStyleCnt="0"/>
      <dgm:spPr/>
    </dgm:pt>
    <dgm:pt modelId="{8CD500A0-E218-4881-B500-6F8342B83430}" type="pres">
      <dgm:prSet presAssocID="{9D5D55AC-071B-4A5F-98DB-1672EBF9D075}" presName="bgRect" presStyleLbl="bgShp" presStyleIdx="0" presStyleCnt="2"/>
      <dgm:spPr/>
    </dgm:pt>
    <dgm:pt modelId="{CF5603D8-F45E-4373-BEC9-55CBC728B0F2}" type="pres">
      <dgm:prSet presAssocID="{9D5D55AC-071B-4A5F-98DB-1672EBF9D07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auczyciel"/>
        </a:ext>
      </dgm:extLst>
    </dgm:pt>
    <dgm:pt modelId="{D9B962AE-B0AA-47BC-9FEE-88AB0F7EDAA4}" type="pres">
      <dgm:prSet presAssocID="{9D5D55AC-071B-4A5F-98DB-1672EBF9D075}" presName="spaceRect" presStyleCnt="0"/>
      <dgm:spPr/>
    </dgm:pt>
    <dgm:pt modelId="{792A6F4D-3BDB-449D-9354-DE698BBF873C}" type="pres">
      <dgm:prSet presAssocID="{9D5D55AC-071B-4A5F-98DB-1672EBF9D075}" presName="parTx" presStyleLbl="revTx" presStyleIdx="0" presStyleCnt="2">
        <dgm:presLayoutVars>
          <dgm:chMax val="0"/>
          <dgm:chPref val="0"/>
        </dgm:presLayoutVars>
      </dgm:prSet>
      <dgm:spPr/>
    </dgm:pt>
    <dgm:pt modelId="{07860835-5F59-4FB4-8094-A65097E0600A}" type="pres">
      <dgm:prSet presAssocID="{F0D37422-2A42-4126-8F39-4335BDFDA59F}" presName="sibTrans" presStyleCnt="0"/>
      <dgm:spPr/>
    </dgm:pt>
    <dgm:pt modelId="{6A181E57-3130-4946-8F25-72B04A3C2C95}" type="pres">
      <dgm:prSet presAssocID="{A4BC69B6-C8E9-43A7-B88A-8C4468DBA234}" presName="compNode" presStyleCnt="0"/>
      <dgm:spPr/>
    </dgm:pt>
    <dgm:pt modelId="{1C28E594-D720-431A-9F75-6EBB95DD8FFA}" type="pres">
      <dgm:prSet presAssocID="{A4BC69B6-C8E9-43A7-B88A-8C4468DBA234}" presName="bgRect" presStyleLbl="bgShp" presStyleIdx="1" presStyleCnt="2"/>
      <dgm:spPr/>
    </dgm:pt>
    <dgm:pt modelId="{30F5C202-B6CC-41D7-953F-DCB653A47EF2}" type="pres">
      <dgm:prSet presAssocID="{A4BC69B6-C8E9-43A7-B88A-8C4468DBA23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ędzia"/>
        </a:ext>
      </dgm:extLst>
    </dgm:pt>
    <dgm:pt modelId="{40560EAD-D5BA-432D-B1D1-7D995E1590F8}" type="pres">
      <dgm:prSet presAssocID="{A4BC69B6-C8E9-43A7-B88A-8C4468DBA234}" presName="spaceRect" presStyleCnt="0"/>
      <dgm:spPr/>
    </dgm:pt>
    <dgm:pt modelId="{ED0A997D-FD70-4910-A952-A1D57A01C5ED}" type="pres">
      <dgm:prSet presAssocID="{A4BC69B6-C8E9-43A7-B88A-8C4468DBA234}" presName="parTx" presStyleLbl="revTx" presStyleIdx="1" presStyleCnt="2">
        <dgm:presLayoutVars>
          <dgm:chMax val="0"/>
          <dgm:chPref val="0"/>
        </dgm:presLayoutVars>
      </dgm:prSet>
      <dgm:spPr/>
    </dgm:pt>
  </dgm:ptLst>
  <dgm:cxnLst>
    <dgm:cxn modelId="{06839C14-7C6C-4F28-9EAC-2CF329D1ADFC}" srcId="{39436BFB-8733-4C42-9BE3-5A2E1313DCC8}" destId="{9D5D55AC-071B-4A5F-98DB-1672EBF9D075}" srcOrd="0" destOrd="0" parTransId="{6BC2D1D4-4383-420C-ABA4-0470C9F09652}" sibTransId="{F0D37422-2A42-4126-8F39-4335BDFDA59F}"/>
    <dgm:cxn modelId="{5F67EE18-6B09-4779-8C28-05DAFA77D871}" type="presOf" srcId="{39436BFB-8733-4C42-9BE3-5A2E1313DCC8}" destId="{482F366B-38A2-4ED5-817B-827441421C54}" srcOrd="0" destOrd="0" presId="urn:microsoft.com/office/officeart/2018/2/layout/IconVerticalSolidList"/>
    <dgm:cxn modelId="{CB7D485E-33C0-48AE-AC56-82A7B39176C2}" srcId="{39436BFB-8733-4C42-9BE3-5A2E1313DCC8}" destId="{A4BC69B6-C8E9-43A7-B88A-8C4468DBA234}" srcOrd="1" destOrd="0" parTransId="{EA3E9F4D-2612-47D1-81C8-F4CC64AE2A72}" sibTransId="{4E5D9C13-9550-45D4-B798-195C3425276A}"/>
    <dgm:cxn modelId="{A7C1DD85-6851-471B-8197-C5DE1262FA58}" type="presOf" srcId="{9D5D55AC-071B-4A5F-98DB-1672EBF9D075}" destId="{792A6F4D-3BDB-449D-9354-DE698BBF873C}" srcOrd="0" destOrd="0" presId="urn:microsoft.com/office/officeart/2018/2/layout/IconVerticalSolidList"/>
    <dgm:cxn modelId="{4819F8CD-6D0E-42F5-9F45-EEAD74EFE6D6}" type="presOf" srcId="{A4BC69B6-C8E9-43A7-B88A-8C4468DBA234}" destId="{ED0A997D-FD70-4910-A952-A1D57A01C5ED}" srcOrd="0" destOrd="0" presId="urn:microsoft.com/office/officeart/2018/2/layout/IconVerticalSolidList"/>
    <dgm:cxn modelId="{93F42F27-6219-4C37-99EB-5D261E2CA89B}" type="presParOf" srcId="{482F366B-38A2-4ED5-817B-827441421C54}" destId="{981B3839-1C7A-4FC4-8238-2D8BF153929C}" srcOrd="0" destOrd="0" presId="urn:microsoft.com/office/officeart/2018/2/layout/IconVerticalSolidList"/>
    <dgm:cxn modelId="{0CD9A85E-1BBD-429E-99D7-88F76DF53020}" type="presParOf" srcId="{981B3839-1C7A-4FC4-8238-2D8BF153929C}" destId="{8CD500A0-E218-4881-B500-6F8342B83430}" srcOrd="0" destOrd="0" presId="urn:microsoft.com/office/officeart/2018/2/layout/IconVerticalSolidList"/>
    <dgm:cxn modelId="{7A13082E-A3DA-4350-9358-97B6CBAFEEFD}" type="presParOf" srcId="{981B3839-1C7A-4FC4-8238-2D8BF153929C}" destId="{CF5603D8-F45E-4373-BEC9-55CBC728B0F2}" srcOrd="1" destOrd="0" presId="urn:microsoft.com/office/officeart/2018/2/layout/IconVerticalSolidList"/>
    <dgm:cxn modelId="{E2F37359-EC91-497B-B6EC-6B04F2FE81C6}" type="presParOf" srcId="{981B3839-1C7A-4FC4-8238-2D8BF153929C}" destId="{D9B962AE-B0AA-47BC-9FEE-88AB0F7EDAA4}" srcOrd="2" destOrd="0" presId="urn:microsoft.com/office/officeart/2018/2/layout/IconVerticalSolidList"/>
    <dgm:cxn modelId="{94650C66-70C0-405A-B654-692E7CC82B0A}" type="presParOf" srcId="{981B3839-1C7A-4FC4-8238-2D8BF153929C}" destId="{792A6F4D-3BDB-449D-9354-DE698BBF873C}" srcOrd="3" destOrd="0" presId="urn:microsoft.com/office/officeart/2018/2/layout/IconVerticalSolidList"/>
    <dgm:cxn modelId="{E313D65C-1118-4682-8F83-4EA4602B39EA}" type="presParOf" srcId="{482F366B-38A2-4ED5-817B-827441421C54}" destId="{07860835-5F59-4FB4-8094-A65097E0600A}" srcOrd="1" destOrd="0" presId="urn:microsoft.com/office/officeart/2018/2/layout/IconVerticalSolidList"/>
    <dgm:cxn modelId="{6367CAAC-7137-44EB-8A91-91753D5E3F21}" type="presParOf" srcId="{482F366B-38A2-4ED5-817B-827441421C54}" destId="{6A181E57-3130-4946-8F25-72B04A3C2C95}" srcOrd="2" destOrd="0" presId="urn:microsoft.com/office/officeart/2018/2/layout/IconVerticalSolidList"/>
    <dgm:cxn modelId="{074413F5-9127-4170-97DA-1690EAC59D6E}" type="presParOf" srcId="{6A181E57-3130-4946-8F25-72B04A3C2C95}" destId="{1C28E594-D720-431A-9F75-6EBB95DD8FFA}" srcOrd="0" destOrd="0" presId="urn:microsoft.com/office/officeart/2018/2/layout/IconVerticalSolidList"/>
    <dgm:cxn modelId="{EEE2A101-2331-4ABF-810D-172592879666}" type="presParOf" srcId="{6A181E57-3130-4946-8F25-72B04A3C2C95}" destId="{30F5C202-B6CC-41D7-953F-DCB653A47EF2}" srcOrd="1" destOrd="0" presId="urn:microsoft.com/office/officeart/2018/2/layout/IconVerticalSolidList"/>
    <dgm:cxn modelId="{346451F1-5D40-494B-971C-D6B6F517CE10}" type="presParOf" srcId="{6A181E57-3130-4946-8F25-72B04A3C2C95}" destId="{40560EAD-D5BA-432D-B1D1-7D995E1590F8}" srcOrd="2" destOrd="0" presId="urn:microsoft.com/office/officeart/2018/2/layout/IconVerticalSolidList"/>
    <dgm:cxn modelId="{A2387AB9-F3B5-4975-9846-C3197E63BC7F}" type="presParOf" srcId="{6A181E57-3130-4946-8F25-72B04A3C2C95}" destId="{ED0A997D-FD70-4910-A952-A1D57A01C5E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C49423-7A29-4942-86BC-B6C866B4626A}" type="doc">
      <dgm:prSet loTypeId="urn:microsoft.com/office/officeart/2005/8/layout/default" loCatId="list" qsTypeId="urn:microsoft.com/office/officeart/2005/8/quickstyle/simple4" qsCatId="simple" csTypeId="urn:microsoft.com/office/officeart/2005/8/colors/accent2_2" csCatId="accent2"/>
      <dgm:spPr/>
      <dgm:t>
        <a:bodyPr/>
        <a:lstStyle/>
        <a:p>
          <a:endParaRPr lang="en-US"/>
        </a:p>
      </dgm:t>
    </dgm:pt>
    <dgm:pt modelId="{358D794E-5E1D-4B3C-9423-004DAFDA3B0D}">
      <dgm:prSet/>
      <dgm:spPr/>
      <dgm:t>
        <a:bodyPr/>
        <a:lstStyle/>
        <a:p>
          <a:r>
            <a:rPr lang="pl-PL"/>
            <a:t>Prawna </a:t>
          </a:r>
          <a:endParaRPr lang="en-US"/>
        </a:p>
      </dgm:t>
    </dgm:pt>
    <dgm:pt modelId="{6C48977D-AC31-4DEB-9ED4-241E602413D8}" type="parTrans" cxnId="{83E22ECC-922E-423F-B63B-43225DFA3600}">
      <dgm:prSet/>
      <dgm:spPr/>
      <dgm:t>
        <a:bodyPr/>
        <a:lstStyle/>
        <a:p>
          <a:endParaRPr lang="en-US"/>
        </a:p>
      </dgm:t>
    </dgm:pt>
    <dgm:pt modelId="{806F1BD0-AAC7-4B75-960E-6B27291674EE}" type="sibTrans" cxnId="{83E22ECC-922E-423F-B63B-43225DFA3600}">
      <dgm:prSet/>
      <dgm:spPr/>
      <dgm:t>
        <a:bodyPr/>
        <a:lstStyle/>
        <a:p>
          <a:endParaRPr lang="en-US"/>
        </a:p>
      </dgm:t>
    </dgm:pt>
    <dgm:pt modelId="{C1F031C2-6C0E-4A57-AA62-06039ED837DC}">
      <dgm:prSet/>
      <dgm:spPr/>
      <dgm:t>
        <a:bodyPr/>
        <a:lstStyle/>
        <a:p>
          <a:r>
            <a:rPr lang="pl-PL"/>
            <a:t>Niepowszechna</a:t>
          </a:r>
          <a:endParaRPr lang="en-US"/>
        </a:p>
      </dgm:t>
    </dgm:pt>
    <dgm:pt modelId="{7E066813-D65E-4FF7-B54B-E37515739DFD}" type="parTrans" cxnId="{39E81D5D-1E01-4FE8-A13A-0EC2BED66A98}">
      <dgm:prSet/>
      <dgm:spPr/>
      <dgm:t>
        <a:bodyPr/>
        <a:lstStyle/>
        <a:p>
          <a:endParaRPr lang="en-US"/>
        </a:p>
      </dgm:t>
    </dgm:pt>
    <dgm:pt modelId="{37EC47A9-0591-4F70-AED7-1C01F48B0D70}" type="sibTrans" cxnId="{39E81D5D-1E01-4FE8-A13A-0EC2BED66A98}">
      <dgm:prSet/>
      <dgm:spPr/>
      <dgm:t>
        <a:bodyPr/>
        <a:lstStyle/>
        <a:p>
          <a:endParaRPr lang="en-US"/>
        </a:p>
      </dgm:t>
    </dgm:pt>
    <dgm:pt modelId="{BBB885E7-0497-4F75-97B5-9BA6F6839AB3}">
      <dgm:prSet/>
      <dgm:spPr/>
      <dgm:t>
        <a:bodyPr/>
        <a:lstStyle/>
        <a:p>
          <a:r>
            <a:rPr lang="pl-PL"/>
            <a:t>Osobista</a:t>
          </a:r>
          <a:endParaRPr lang="en-US"/>
        </a:p>
      </dgm:t>
    </dgm:pt>
    <dgm:pt modelId="{AD96E049-5587-48A4-9683-00AA4B0DFFB9}" type="parTrans" cxnId="{562782E6-8BF1-4FEA-8B7D-3FD9DF12506D}">
      <dgm:prSet/>
      <dgm:spPr/>
      <dgm:t>
        <a:bodyPr/>
        <a:lstStyle/>
        <a:p>
          <a:endParaRPr lang="en-US"/>
        </a:p>
      </dgm:t>
    </dgm:pt>
    <dgm:pt modelId="{B479B94F-B194-4F90-A92E-C2D0F339252F}" type="sibTrans" cxnId="{562782E6-8BF1-4FEA-8B7D-3FD9DF12506D}">
      <dgm:prSet/>
      <dgm:spPr/>
      <dgm:t>
        <a:bodyPr/>
        <a:lstStyle/>
        <a:p>
          <a:endParaRPr lang="en-US"/>
        </a:p>
      </dgm:t>
    </dgm:pt>
    <dgm:pt modelId="{8B516378-A9FA-43B3-A3CF-194DDA35BE67}">
      <dgm:prSet/>
      <dgm:spPr/>
      <dgm:t>
        <a:bodyPr/>
        <a:lstStyle/>
        <a:p>
          <a:r>
            <a:rPr lang="pl-PL"/>
            <a:t>Represyjna</a:t>
          </a:r>
          <a:endParaRPr lang="en-US"/>
        </a:p>
      </dgm:t>
    </dgm:pt>
    <dgm:pt modelId="{E5A5ADA5-B8E6-4767-8096-A58730BE9A28}" type="parTrans" cxnId="{49B1AFEF-ACDC-4682-9188-ED13E96E5BB2}">
      <dgm:prSet/>
      <dgm:spPr/>
      <dgm:t>
        <a:bodyPr/>
        <a:lstStyle/>
        <a:p>
          <a:endParaRPr lang="en-US"/>
        </a:p>
      </dgm:t>
    </dgm:pt>
    <dgm:pt modelId="{3B2624BE-4188-4A75-B966-FD5FB465AA54}" type="sibTrans" cxnId="{49B1AFEF-ACDC-4682-9188-ED13E96E5BB2}">
      <dgm:prSet/>
      <dgm:spPr/>
      <dgm:t>
        <a:bodyPr/>
        <a:lstStyle/>
        <a:p>
          <a:endParaRPr lang="en-US"/>
        </a:p>
      </dgm:t>
    </dgm:pt>
    <dgm:pt modelId="{B16EBBF4-C9EB-46C8-A4C5-8F12B5976417}">
      <dgm:prSet/>
      <dgm:spPr/>
      <dgm:t>
        <a:bodyPr/>
        <a:lstStyle/>
        <a:p>
          <a:r>
            <a:rPr lang="pl-PL"/>
            <a:t>Nierepresyjna </a:t>
          </a:r>
          <a:endParaRPr lang="en-US"/>
        </a:p>
      </dgm:t>
    </dgm:pt>
    <dgm:pt modelId="{013D8D78-15DC-4084-A59A-C18D34EA854A}" type="parTrans" cxnId="{14F34095-8097-40A2-B7E0-A6EDD6568CE6}">
      <dgm:prSet/>
      <dgm:spPr/>
      <dgm:t>
        <a:bodyPr/>
        <a:lstStyle/>
        <a:p>
          <a:endParaRPr lang="en-US"/>
        </a:p>
      </dgm:t>
    </dgm:pt>
    <dgm:pt modelId="{E6B54548-9273-4DDA-9C51-F432E835D854}" type="sibTrans" cxnId="{14F34095-8097-40A2-B7E0-A6EDD6568CE6}">
      <dgm:prSet/>
      <dgm:spPr/>
      <dgm:t>
        <a:bodyPr/>
        <a:lstStyle/>
        <a:p>
          <a:endParaRPr lang="en-US"/>
        </a:p>
      </dgm:t>
    </dgm:pt>
    <dgm:pt modelId="{B3A00B8B-23D7-4B45-BAC0-B4E8EDD0EAE2}" type="pres">
      <dgm:prSet presAssocID="{FDC49423-7A29-4942-86BC-B6C866B4626A}" presName="diagram" presStyleCnt="0">
        <dgm:presLayoutVars>
          <dgm:dir/>
          <dgm:resizeHandles val="exact"/>
        </dgm:presLayoutVars>
      </dgm:prSet>
      <dgm:spPr/>
    </dgm:pt>
    <dgm:pt modelId="{E03E6D6A-ED49-47D0-9420-B89D6955F215}" type="pres">
      <dgm:prSet presAssocID="{358D794E-5E1D-4B3C-9423-004DAFDA3B0D}" presName="node" presStyleLbl="node1" presStyleIdx="0" presStyleCnt="5">
        <dgm:presLayoutVars>
          <dgm:bulletEnabled val="1"/>
        </dgm:presLayoutVars>
      </dgm:prSet>
      <dgm:spPr/>
    </dgm:pt>
    <dgm:pt modelId="{EFB67C84-FD84-4977-B4E0-03097F195BF0}" type="pres">
      <dgm:prSet presAssocID="{806F1BD0-AAC7-4B75-960E-6B27291674EE}" presName="sibTrans" presStyleCnt="0"/>
      <dgm:spPr/>
    </dgm:pt>
    <dgm:pt modelId="{DDF1C36B-9AA4-498C-8ADC-1813669FB5DB}" type="pres">
      <dgm:prSet presAssocID="{C1F031C2-6C0E-4A57-AA62-06039ED837DC}" presName="node" presStyleLbl="node1" presStyleIdx="1" presStyleCnt="5">
        <dgm:presLayoutVars>
          <dgm:bulletEnabled val="1"/>
        </dgm:presLayoutVars>
      </dgm:prSet>
      <dgm:spPr/>
    </dgm:pt>
    <dgm:pt modelId="{0E374A75-4B44-4AAD-B7D9-F2709BF84574}" type="pres">
      <dgm:prSet presAssocID="{37EC47A9-0591-4F70-AED7-1C01F48B0D70}" presName="sibTrans" presStyleCnt="0"/>
      <dgm:spPr/>
    </dgm:pt>
    <dgm:pt modelId="{76B0599A-6C56-4B60-AC62-E80BF93C21F1}" type="pres">
      <dgm:prSet presAssocID="{BBB885E7-0497-4F75-97B5-9BA6F6839AB3}" presName="node" presStyleLbl="node1" presStyleIdx="2" presStyleCnt="5">
        <dgm:presLayoutVars>
          <dgm:bulletEnabled val="1"/>
        </dgm:presLayoutVars>
      </dgm:prSet>
      <dgm:spPr/>
    </dgm:pt>
    <dgm:pt modelId="{E8773271-2445-4501-A691-A22ED4FB7C73}" type="pres">
      <dgm:prSet presAssocID="{B479B94F-B194-4F90-A92E-C2D0F339252F}" presName="sibTrans" presStyleCnt="0"/>
      <dgm:spPr/>
    </dgm:pt>
    <dgm:pt modelId="{799E6C7B-F8A6-4AC6-AF32-B6700D573A6C}" type="pres">
      <dgm:prSet presAssocID="{8B516378-A9FA-43B3-A3CF-194DDA35BE67}" presName="node" presStyleLbl="node1" presStyleIdx="3" presStyleCnt="5">
        <dgm:presLayoutVars>
          <dgm:bulletEnabled val="1"/>
        </dgm:presLayoutVars>
      </dgm:prSet>
      <dgm:spPr/>
    </dgm:pt>
    <dgm:pt modelId="{341CEBD6-BD58-4A9D-AC57-07920392D742}" type="pres">
      <dgm:prSet presAssocID="{3B2624BE-4188-4A75-B966-FD5FB465AA54}" presName="sibTrans" presStyleCnt="0"/>
      <dgm:spPr/>
    </dgm:pt>
    <dgm:pt modelId="{F5B703B7-CDB1-42C0-A55E-28137CA88FDB}" type="pres">
      <dgm:prSet presAssocID="{B16EBBF4-C9EB-46C8-A4C5-8F12B5976417}" presName="node" presStyleLbl="node1" presStyleIdx="4" presStyleCnt="5">
        <dgm:presLayoutVars>
          <dgm:bulletEnabled val="1"/>
        </dgm:presLayoutVars>
      </dgm:prSet>
      <dgm:spPr/>
    </dgm:pt>
  </dgm:ptLst>
  <dgm:cxnLst>
    <dgm:cxn modelId="{3FA9310A-3E71-4A89-A060-68E9CC086B81}" type="presOf" srcId="{358D794E-5E1D-4B3C-9423-004DAFDA3B0D}" destId="{E03E6D6A-ED49-47D0-9420-B89D6955F215}" srcOrd="0" destOrd="0" presId="urn:microsoft.com/office/officeart/2005/8/layout/default"/>
    <dgm:cxn modelId="{C4369A26-48C8-4EF0-BB40-48EE7B7B6AEE}" type="presOf" srcId="{8B516378-A9FA-43B3-A3CF-194DDA35BE67}" destId="{799E6C7B-F8A6-4AC6-AF32-B6700D573A6C}" srcOrd="0" destOrd="0" presId="urn:microsoft.com/office/officeart/2005/8/layout/default"/>
    <dgm:cxn modelId="{39E81D5D-1E01-4FE8-A13A-0EC2BED66A98}" srcId="{FDC49423-7A29-4942-86BC-B6C866B4626A}" destId="{C1F031C2-6C0E-4A57-AA62-06039ED837DC}" srcOrd="1" destOrd="0" parTransId="{7E066813-D65E-4FF7-B54B-E37515739DFD}" sibTransId="{37EC47A9-0591-4F70-AED7-1C01F48B0D70}"/>
    <dgm:cxn modelId="{14F34095-8097-40A2-B7E0-A6EDD6568CE6}" srcId="{FDC49423-7A29-4942-86BC-B6C866B4626A}" destId="{B16EBBF4-C9EB-46C8-A4C5-8F12B5976417}" srcOrd="4" destOrd="0" parTransId="{013D8D78-15DC-4084-A59A-C18D34EA854A}" sibTransId="{E6B54548-9273-4DDA-9C51-F432E835D854}"/>
    <dgm:cxn modelId="{7A417AA2-8D41-4901-8988-9D542A8CB293}" type="presOf" srcId="{BBB885E7-0497-4F75-97B5-9BA6F6839AB3}" destId="{76B0599A-6C56-4B60-AC62-E80BF93C21F1}" srcOrd="0" destOrd="0" presId="urn:microsoft.com/office/officeart/2005/8/layout/default"/>
    <dgm:cxn modelId="{9EE1EAB1-5BF2-4FE0-99BD-7F06EB324B87}" type="presOf" srcId="{C1F031C2-6C0E-4A57-AA62-06039ED837DC}" destId="{DDF1C36B-9AA4-498C-8ADC-1813669FB5DB}" srcOrd="0" destOrd="0" presId="urn:microsoft.com/office/officeart/2005/8/layout/default"/>
    <dgm:cxn modelId="{83E22ECC-922E-423F-B63B-43225DFA3600}" srcId="{FDC49423-7A29-4942-86BC-B6C866B4626A}" destId="{358D794E-5E1D-4B3C-9423-004DAFDA3B0D}" srcOrd="0" destOrd="0" parTransId="{6C48977D-AC31-4DEB-9ED4-241E602413D8}" sibTransId="{806F1BD0-AAC7-4B75-960E-6B27291674EE}"/>
    <dgm:cxn modelId="{02332BE5-60CC-433C-84AA-18310F585BBF}" type="presOf" srcId="{FDC49423-7A29-4942-86BC-B6C866B4626A}" destId="{B3A00B8B-23D7-4B45-BAC0-B4E8EDD0EAE2}" srcOrd="0" destOrd="0" presId="urn:microsoft.com/office/officeart/2005/8/layout/default"/>
    <dgm:cxn modelId="{562782E6-8BF1-4FEA-8B7D-3FD9DF12506D}" srcId="{FDC49423-7A29-4942-86BC-B6C866B4626A}" destId="{BBB885E7-0497-4F75-97B5-9BA6F6839AB3}" srcOrd="2" destOrd="0" parTransId="{AD96E049-5587-48A4-9683-00AA4B0DFFB9}" sibTransId="{B479B94F-B194-4F90-A92E-C2D0F339252F}"/>
    <dgm:cxn modelId="{770151E8-1A1E-4710-BD10-62333559CF11}" type="presOf" srcId="{B16EBBF4-C9EB-46C8-A4C5-8F12B5976417}" destId="{F5B703B7-CDB1-42C0-A55E-28137CA88FDB}" srcOrd="0" destOrd="0" presId="urn:microsoft.com/office/officeart/2005/8/layout/default"/>
    <dgm:cxn modelId="{49B1AFEF-ACDC-4682-9188-ED13E96E5BB2}" srcId="{FDC49423-7A29-4942-86BC-B6C866B4626A}" destId="{8B516378-A9FA-43B3-A3CF-194DDA35BE67}" srcOrd="3" destOrd="0" parTransId="{E5A5ADA5-B8E6-4767-8096-A58730BE9A28}" sibTransId="{3B2624BE-4188-4A75-B966-FD5FB465AA54}"/>
    <dgm:cxn modelId="{3DB1A523-2572-4D4D-8425-025BD80F1962}" type="presParOf" srcId="{B3A00B8B-23D7-4B45-BAC0-B4E8EDD0EAE2}" destId="{E03E6D6A-ED49-47D0-9420-B89D6955F215}" srcOrd="0" destOrd="0" presId="urn:microsoft.com/office/officeart/2005/8/layout/default"/>
    <dgm:cxn modelId="{4A6B81DD-3E47-4B7B-BAF1-54CFCC99FDB3}" type="presParOf" srcId="{B3A00B8B-23D7-4B45-BAC0-B4E8EDD0EAE2}" destId="{EFB67C84-FD84-4977-B4E0-03097F195BF0}" srcOrd="1" destOrd="0" presId="urn:microsoft.com/office/officeart/2005/8/layout/default"/>
    <dgm:cxn modelId="{06236C5F-2A26-4555-BFCD-27B5BFCFA71A}" type="presParOf" srcId="{B3A00B8B-23D7-4B45-BAC0-B4E8EDD0EAE2}" destId="{DDF1C36B-9AA4-498C-8ADC-1813669FB5DB}" srcOrd="2" destOrd="0" presId="urn:microsoft.com/office/officeart/2005/8/layout/default"/>
    <dgm:cxn modelId="{167CBE5A-9794-44C4-9079-681770D920A8}" type="presParOf" srcId="{B3A00B8B-23D7-4B45-BAC0-B4E8EDD0EAE2}" destId="{0E374A75-4B44-4AAD-B7D9-F2709BF84574}" srcOrd="3" destOrd="0" presId="urn:microsoft.com/office/officeart/2005/8/layout/default"/>
    <dgm:cxn modelId="{B7D88875-3558-421D-AE19-75FC8D399EB7}" type="presParOf" srcId="{B3A00B8B-23D7-4B45-BAC0-B4E8EDD0EAE2}" destId="{76B0599A-6C56-4B60-AC62-E80BF93C21F1}" srcOrd="4" destOrd="0" presId="urn:microsoft.com/office/officeart/2005/8/layout/default"/>
    <dgm:cxn modelId="{A7702F21-7A3A-4071-AC80-494DE30AE9C2}" type="presParOf" srcId="{B3A00B8B-23D7-4B45-BAC0-B4E8EDD0EAE2}" destId="{E8773271-2445-4501-A691-A22ED4FB7C73}" srcOrd="5" destOrd="0" presId="urn:microsoft.com/office/officeart/2005/8/layout/default"/>
    <dgm:cxn modelId="{B489E888-915C-4449-B0DB-224EDD868832}" type="presParOf" srcId="{B3A00B8B-23D7-4B45-BAC0-B4E8EDD0EAE2}" destId="{799E6C7B-F8A6-4AC6-AF32-B6700D573A6C}" srcOrd="6" destOrd="0" presId="urn:microsoft.com/office/officeart/2005/8/layout/default"/>
    <dgm:cxn modelId="{4CE3CC62-34FA-465E-89B1-3D9ABC2878E4}" type="presParOf" srcId="{B3A00B8B-23D7-4B45-BAC0-B4E8EDD0EAE2}" destId="{341CEBD6-BD58-4A9D-AC57-07920392D742}" srcOrd="7" destOrd="0" presId="urn:microsoft.com/office/officeart/2005/8/layout/default"/>
    <dgm:cxn modelId="{8FE04D5C-64AB-4BBF-95F9-98B459483F2E}" type="presParOf" srcId="{B3A00B8B-23D7-4B45-BAC0-B4E8EDD0EAE2}" destId="{F5B703B7-CDB1-42C0-A55E-28137CA88FDB}"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717230-A32D-4E35-B45D-0BE6835100F2}" type="doc">
      <dgm:prSet loTypeId="urn:microsoft.com/office/officeart/2005/8/layout/default" loCatId="list" qsTypeId="urn:microsoft.com/office/officeart/2005/8/quickstyle/simple4" qsCatId="simple" csTypeId="urn:microsoft.com/office/officeart/2005/8/colors/accent2_2" csCatId="accent2"/>
      <dgm:spPr/>
      <dgm:t>
        <a:bodyPr/>
        <a:lstStyle/>
        <a:p>
          <a:endParaRPr lang="en-US"/>
        </a:p>
      </dgm:t>
    </dgm:pt>
    <dgm:pt modelId="{56022203-027A-485B-B077-CF4BC9E8697D}">
      <dgm:prSet/>
      <dgm:spPr/>
      <dgm:t>
        <a:bodyPr/>
        <a:lstStyle/>
        <a:p>
          <a:r>
            <a:rPr lang="pl-PL" i="1"/>
            <a:t>Numerus clausus</a:t>
          </a:r>
          <a:r>
            <a:rPr lang="pl-PL"/>
            <a:t> kar</a:t>
          </a:r>
          <a:endParaRPr lang="en-US"/>
        </a:p>
      </dgm:t>
    </dgm:pt>
    <dgm:pt modelId="{F90F8774-6E7F-48E1-BD6C-2260634FFA6A}" type="parTrans" cxnId="{5A5AAA63-0B21-428E-9166-7BD381DE8101}">
      <dgm:prSet/>
      <dgm:spPr/>
      <dgm:t>
        <a:bodyPr/>
        <a:lstStyle/>
        <a:p>
          <a:endParaRPr lang="en-US"/>
        </a:p>
      </dgm:t>
    </dgm:pt>
    <dgm:pt modelId="{24F3B34A-0EDD-40B8-988A-AFCB28AEBCE3}" type="sibTrans" cxnId="{5A5AAA63-0B21-428E-9166-7BD381DE8101}">
      <dgm:prSet/>
      <dgm:spPr/>
      <dgm:t>
        <a:bodyPr/>
        <a:lstStyle/>
        <a:p>
          <a:endParaRPr lang="en-US"/>
        </a:p>
      </dgm:t>
    </dgm:pt>
    <dgm:pt modelId="{8076B623-BEA9-4D1A-9334-AD1079A4497D}">
      <dgm:prSet/>
      <dgm:spPr/>
      <dgm:t>
        <a:bodyPr/>
        <a:lstStyle/>
        <a:p>
          <a:r>
            <a:rPr lang="pl-PL"/>
            <a:t>Sankcje alternatywne</a:t>
          </a:r>
          <a:endParaRPr lang="en-US"/>
        </a:p>
      </dgm:t>
    </dgm:pt>
    <dgm:pt modelId="{19593382-A23E-4862-9ECE-88EE01A4DE2F}" type="parTrans" cxnId="{3A99C6D8-B3EA-4D90-8EC2-79EC2AA5C966}">
      <dgm:prSet/>
      <dgm:spPr/>
      <dgm:t>
        <a:bodyPr/>
        <a:lstStyle/>
        <a:p>
          <a:endParaRPr lang="en-US"/>
        </a:p>
      </dgm:t>
    </dgm:pt>
    <dgm:pt modelId="{F53A906F-2C2C-46AB-A166-A2F09BBFDB98}" type="sibTrans" cxnId="{3A99C6D8-B3EA-4D90-8EC2-79EC2AA5C966}">
      <dgm:prSet/>
      <dgm:spPr/>
      <dgm:t>
        <a:bodyPr/>
        <a:lstStyle/>
        <a:p>
          <a:endParaRPr lang="en-US"/>
        </a:p>
      </dgm:t>
    </dgm:pt>
    <dgm:pt modelId="{699E9ECA-9C53-4041-A9BE-095C280F87AF}">
      <dgm:prSet/>
      <dgm:spPr/>
      <dgm:t>
        <a:bodyPr/>
        <a:lstStyle/>
        <a:p>
          <a:r>
            <a:rPr lang="pl-PL"/>
            <a:t>Gradacja kar</a:t>
          </a:r>
          <a:endParaRPr lang="en-US"/>
        </a:p>
      </dgm:t>
    </dgm:pt>
    <dgm:pt modelId="{84BFB146-8626-4DD5-B36B-1D237F4388B3}" type="parTrans" cxnId="{B6B3DB12-84D9-4023-99EC-2437DD3A98DC}">
      <dgm:prSet/>
      <dgm:spPr/>
      <dgm:t>
        <a:bodyPr/>
        <a:lstStyle/>
        <a:p>
          <a:endParaRPr lang="en-US"/>
        </a:p>
      </dgm:t>
    </dgm:pt>
    <dgm:pt modelId="{FF0EE2A3-C95E-46B7-8036-7E0B08A56B4C}" type="sibTrans" cxnId="{B6B3DB12-84D9-4023-99EC-2437DD3A98DC}">
      <dgm:prSet/>
      <dgm:spPr/>
      <dgm:t>
        <a:bodyPr/>
        <a:lstStyle/>
        <a:p>
          <a:endParaRPr lang="en-US"/>
        </a:p>
      </dgm:t>
    </dgm:pt>
    <dgm:pt modelId="{398B0343-127B-47CA-B6AE-879DF481D2F3}">
      <dgm:prSet/>
      <dgm:spPr/>
      <dgm:t>
        <a:bodyPr/>
        <a:lstStyle/>
        <a:p>
          <a:r>
            <a:rPr lang="pl-PL"/>
            <a:t>Proporcjonalność kar</a:t>
          </a:r>
          <a:endParaRPr lang="en-US"/>
        </a:p>
      </dgm:t>
    </dgm:pt>
    <dgm:pt modelId="{F3EFDC47-AC22-4573-9549-4F05D0C47C64}" type="parTrans" cxnId="{0B7D95FE-4783-457A-A542-11A489B81FEE}">
      <dgm:prSet/>
      <dgm:spPr/>
      <dgm:t>
        <a:bodyPr/>
        <a:lstStyle/>
        <a:p>
          <a:endParaRPr lang="en-US"/>
        </a:p>
      </dgm:t>
    </dgm:pt>
    <dgm:pt modelId="{DC2D5722-3C6E-4828-AACB-E854516C8185}" type="sibTrans" cxnId="{0B7D95FE-4783-457A-A542-11A489B81FEE}">
      <dgm:prSet/>
      <dgm:spPr/>
      <dgm:t>
        <a:bodyPr/>
        <a:lstStyle/>
        <a:p>
          <a:endParaRPr lang="en-US"/>
        </a:p>
      </dgm:t>
    </dgm:pt>
    <dgm:pt modelId="{D784949F-D172-4016-83D6-3F95E9F6362D}" type="pres">
      <dgm:prSet presAssocID="{48717230-A32D-4E35-B45D-0BE6835100F2}" presName="diagram" presStyleCnt="0">
        <dgm:presLayoutVars>
          <dgm:dir/>
          <dgm:resizeHandles val="exact"/>
        </dgm:presLayoutVars>
      </dgm:prSet>
      <dgm:spPr/>
    </dgm:pt>
    <dgm:pt modelId="{71CD1754-A685-48CF-B440-E296B278BFBB}" type="pres">
      <dgm:prSet presAssocID="{56022203-027A-485B-B077-CF4BC9E8697D}" presName="node" presStyleLbl="node1" presStyleIdx="0" presStyleCnt="4">
        <dgm:presLayoutVars>
          <dgm:bulletEnabled val="1"/>
        </dgm:presLayoutVars>
      </dgm:prSet>
      <dgm:spPr/>
    </dgm:pt>
    <dgm:pt modelId="{7D8A624B-1609-4D15-BDDF-0957C9056315}" type="pres">
      <dgm:prSet presAssocID="{24F3B34A-0EDD-40B8-988A-AFCB28AEBCE3}" presName="sibTrans" presStyleCnt="0"/>
      <dgm:spPr/>
    </dgm:pt>
    <dgm:pt modelId="{655F4A68-3F2A-4DA9-B2E3-88D0AA1B6C35}" type="pres">
      <dgm:prSet presAssocID="{8076B623-BEA9-4D1A-9334-AD1079A4497D}" presName="node" presStyleLbl="node1" presStyleIdx="1" presStyleCnt="4">
        <dgm:presLayoutVars>
          <dgm:bulletEnabled val="1"/>
        </dgm:presLayoutVars>
      </dgm:prSet>
      <dgm:spPr/>
    </dgm:pt>
    <dgm:pt modelId="{822C3076-5DC6-4E90-9643-5E0622193FBC}" type="pres">
      <dgm:prSet presAssocID="{F53A906F-2C2C-46AB-A166-A2F09BBFDB98}" presName="sibTrans" presStyleCnt="0"/>
      <dgm:spPr/>
    </dgm:pt>
    <dgm:pt modelId="{F666601C-3BBC-461C-B618-6E5106FFB1CD}" type="pres">
      <dgm:prSet presAssocID="{699E9ECA-9C53-4041-A9BE-095C280F87AF}" presName="node" presStyleLbl="node1" presStyleIdx="2" presStyleCnt="4">
        <dgm:presLayoutVars>
          <dgm:bulletEnabled val="1"/>
        </dgm:presLayoutVars>
      </dgm:prSet>
      <dgm:spPr/>
    </dgm:pt>
    <dgm:pt modelId="{1F72D5BF-41B1-47A7-8F55-9E7BEDE0A077}" type="pres">
      <dgm:prSet presAssocID="{FF0EE2A3-C95E-46B7-8036-7E0B08A56B4C}" presName="sibTrans" presStyleCnt="0"/>
      <dgm:spPr/>
    </dgm:pt>
    <dgm:pt modelId="{8C11A950-1C23-4AD1-AFF0-619C8FB7674D}" type="pres">
      <dgm:prSet presAssocID="{398B0343-127B-47CA-B6AE-879DF481D2F3}" presName="node" presStyleLbl="node1" presStyleIdx="3" presStyleCnt="4">
        <dgm:presLayoutVars>
          <dgm:bulletEnabled val="1"/>
        </dgm:presLayoutVars>
      </dgm:prSet>
      <dgm:spPr/>
    </dgm:pt>
  </dgm:ptLst>
  <dgm:cxnLst>
    <dgm:cxn modelId="{E15D6F06-AFF5-4B41-89C4-8868E31ACC7C}" type="presOf" srcId="{48717230-A32D-4E35-B45D-0BE6835100F2}" destId="{D784949F-D172-4016-83D6-3F95E9F6362D}" srcOrd="0" destOrd="0" presId="urn:microsoft.com/office/officeart/2005/8/layout/default"/>
    <dgm:cxn modelId="{B6B3DB12-84D9-4023-99EC-2437DD3A98DC}" srcId="{48717230-A32D-4E35-B45D-0BE6835100F2}" destId="{699E9ECA-9C53-4041-A9BE-095C280F87AF}" srcOrd="2" destOrd="0" parTransId="{84BFB146-8626-4DD5-B36B-1D237F4388B3}" sibTransId="{FF0EE2A3-C95E-46B7-8036-7E0B08A56B4C}"/>
    <dgm:cxn modelId="{5A5AAA63-0B21-428E-9166-7BD381DE8101}" srcId="{48717230-A32D-4E35-B45D-0BE6835100F2}" destId="{56022203-027A-485B-B077-CF4BC9E8697D}" srcOrd="0" destOrd="0" parTransId="{F90F8774-6E7F-48E1-BD6C-2260634FFA6A}" sibTransId="{24F3B34A-0EDD-40B8-988A-AFCB28AEBCE3}"/>
    <dgm:cxn modelId="{2760E699-AF75-465F-A6EE-FBC0E42984B8}" type="presOf" srcId="{56022203-027A-485B-B077-CF4BC9E8697D}" destId="{71CD1754-A685-48CF-B440-E296B278BFBB}" srcOrd="0" destOrd="0" presId="urn:microsoft.com/office/officeart/2005/8/layout/default"/>
    <dgm:cxn modelId="{2CCBC79B-44B4-43BE-BDF1-7ADD7CB63A76}" type="presOf" srcId="{398B0343-127B-47CA-B6AE-879DF481D2F3}" destId="{8C11A950-1C23-4AD1-AFF0-619C8FB7674D}" srcOrd="0" destOrd="0" presId="urn:microsoft.com/office/officeart/2005/8/layout/default"/>
    <dgm:cxn modelId="{6360A9B6-C7B4-48CF-8197-1FF4D8629BD2}" type="presOf" srcId="{699E9ECA-9C53-4041-A9BE-095C280F87AF}" destId="{F666601C-3BBC-461C-B618-6E5106FFB1CD}" srcOrd="0" destOrd="0" presId="urn:microsoft.com/office/officeart/2005/8/layout/default"/>
    <dgm:cxn modelId="{3A99C6D8-B3EA-4D90-8EC2-79EC2AA5C966}" srcId="{48717230-A32D-4E35-B45D-0BE6835100F2}" destId="{8076B623-BEA9-4D1A-9334-AD1079A4497D}" srcOrd="1" destOrd="0" parTransId="{19593382-A23E-4862-9ECE-88EE01A4DE2F}" sibTransId="{F53A906F-2C2C-46AB-A166-A2F09BBFDB98}"/>
    <dgm:cxn modelId="{2C7ED5EB-FC78-4E80-B008-CFEFA1CED3A9}" type="presOf" srcId="{8076B623-BEA9-4D1A-9334-AD1079A4497D}" destId="{655F4A68-3F2A-4DA9-B2E3-88D0AA1B6C35}" srcOrd="0" destOrd="0" presId="urn:microsoft.com/office/officeart/2005/8/layout/default"/>
    <dgm:cxn modelId="{0B7D95FE-4783-457A-A542-11A489B81FEE}" srcId="{48717230-A32D-4E35-B45D-0BE6835100F2}" destId="{398B0343-127B-47CA-B6AE-879DF481D2F3}" srcOrd="3" destOrd="0" parTransId="{F3EFDC47-AC22-4573-9549-4F05D0C47C64}" sibTransId="{DC2D5722-3C6E-4828-AACB-E854516C8185}"/>
    <dgm:cxn modelId="{B9C8F83B-C99D-4A7C-AB96-CD86FDD53A8D}" type="presParOf" srcId="{D784949F-D172-4016-83D6-3F95E9F6362D}" destId="{71CD1754-A685-48CF-B440-E296B278BFBB}" srcOrd="0" destOrd="0" presId="urn:microsoft.com/office/officeart/2005/8/layout/default"/>
    <dgm:cxn modelId="{F1622031-459E-4975-8DB9-80DD4638437B}" type="presParOf" srcId="{D784949F-D172-4016-83D6-3F95E9F6362D}" destId="{7D8A624B-1609-4D15-BDDF-0957C9056315}" srcOrd="1" destOrd="0" presId="urn:microsoft.com/office/officeart/2005/8/layout/default"/>
    <dgm:cxn modelId="{6F4BCB3A-99FF-4FE2-B317-2B94D127ECD2}" type="presParOf" srcId="{D784949F-D172-4016-83D6-3F95E9F6362D}" destId="{655F4A68-3F2A-4DA9-B2E3-88D0AA1B6C35}" srcOrd="2" destOrd="0" presId="urn:microsoft.com/office/officeart/2005/8/layout/default"/>
    <dgm:cxn modelId="{38149602-ADED-4134-A3F5-9207D201A41C}" type="presParOf" srcId="{D784949F-D172-4016-83D6-3F95E9F6362D}" destId="{822C3076-5DC6-4E90-9643-5E0622193FBC}" srcOrd="3" destOrd="0" presId="urn:microsoft.com/office/officeart/2005/8/layout/default"/>
    <dgm:cxn modelId="{3F9FFE28-92DA-427B-A6A1-05B4F3EAB84C}" type="presParOf" srcId="{D784949F-D172-4016-83D6-3F95E9F6362D}" destId="{F666601C-3BBC-461C-B618-6E5106FFB1CD}" srcOrd="4" destOrd="0" presId="urn:microsoft.com/office/officeart/2005/8/layout/default"/>
    <dgm:cxn modelId="{58A6438E-7454-4D1F-B228-9EA61CFF99A9}" type="presParOf" srcId="{D784949F-D172-4016-83D6-3F95E9F6362D}" destId="{1F72D5BF-41B1-47A7-8F55-9E7BEDE0A077}" srcOrd="5" destOrd="0" presId="urn:microsoft.com/office/officeart/2005/8/layout/default"/>
    <dgm:cxn modelId="{55E075E4-91BD-4280-98D8-15EEB65B3419}" type="presParOf" srcId="{D784949F-D172-4016-83D6-3F95E9F6362D}" destId="{8C11A950-1C23-4AD1-AFF0-619C8FB7674D}"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594E35-A368-48D6-8660-03D504D51C0A}"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7392846B-832E-4014-BD54-0F7F009FC888}">
      <dgm:prSet/>
      <dgm:spPr/>
      <dgm:t>
        <a:bodyPr/>
        <a:lstStyle/>
        <a:p>
          <a:r>
            <a:rPr lang="pl-PL"/>
            <a:t>Napiętnowanie niewłaściwych zachowań i postaw</a:t>
          </a:r>
          <a:endParaRPr lang="en-US"/>
        </a:p>
      </dgm:t>
    </dgm:pt>
    <dgm:pt modelId="{149CD9ED-2BA2-447E-B1E7-AFA940FB460A}" type="parTrans" cxnId="{A16EE007-D363-4ED6-B73E-8B3863FBDC50}">
      <dgm:prSet/>
      <dgm:spPr/>
      <dgm:t>
        <a:bodyPr/>
        <a:lstStyle/>
        <a:p>
          <a:endParaRPr lang="en-US"/>
        </a:p>
      </dgm:t>
    </dgm:pt>
    <dgm:pt modelId="{93B374EF-FC24-4E97-B352-6DE1F734BBA6}" type="sibTrans" cxnId="{A16EE007-D363-4ED6-B73E-8B3863FBDC50}">
      <dgm:prSet/>
      <dgm:spPr/>
      <dgm:t>
        <a:bodyPr/>
        <a:lstStyle/>
        <a:p>
          <a:endParaRPr lang="en-US"/>
        </a:p>
      </dgm:t>
    </dgm:pt>
    <dgm:pt modelId="{39DEE687-291A-4C9D-9002-E6EABD589FB2}">
      <dgm:prSet/>
      <dgm:spPr/>
      <dgm:t>
        <a:bodyPr/>
        <a:lstStyle/>
        <a:p>
          <a:r>
            <a:rPr lang="pl-PL"/>
            <a:t>Eliminowanie tzw. „złych praktyk”</a:t>
          </a:r>
          <a:endParaRPr lang="en-US"/>
        </a:p>
      </dgm:t>
    </dgm:pt>
    <dgm:pt modelId="{5079165A-E9EB-44EF-AF07-27C13F6E7F35}" type="parTrans" cxnId="{40AB7EDC-E2B7-4206-9ACF-77765CB323C8}">
      <dgm:prSet/>
      <dgm:spPr/>
      <dgm:t>
        <a:bodyPr/>
        <a:lstStyle/>
        <a:p>
          <a:endParaRPr lang="en-US"/>
        </a:p>
      </dgm:t>
    </dgm:pt>
    <dgm:pt modelId="{EA5B0FA0-ABA9-412E-9F4D-5A3D2342F0FA}" type="sibTrans" cxnId="{40AB7EDC-E2B7-4206-9ACF-77765CB323C8}">
      <dgm:prSet/>
      <dgm:spPr/>
      <dgm:t>
        <a:bodyPr/>
        <a:lstStyle/>
        <a:p>
          <a:endParaRPr lang="en-US"/>
        </a:p>
      </dgm:t>
    </dgm:pt>
    <dgm:pt modelId="{F190213B-B90D-42DB-BCE9-DB4DB2CFE36A}" type="pres">
      <dgm:prSet presAssocID="{AF594E35-A368-48D6-8660-03D504D51C0A}" presName="root" presStyleCnt="0">
        <dgm:presLayoutVars>
          <dgm:dir/>
          <dgm:resizeHandles val="exact"/>
        </dgm:presLayoutVars>
      </dgm:prSet>
      <dgm:spPr/>
    </dgm:pt>
    <dgm:pt modelId="{BBBCD006-EADA-4030-AE38-CF1772B75663}" type="pres">
      <dgm:prSet presAssocID="{7392846B-832E-4014-BD54-0F7F009FC888}" presName="compNode" presStyleCnt="0"/>
      <dgm:spPr/>
    </dgm:pt>
    <dgm:pt modelId="{21CA10D0-4CDB-4225-89EA-80D304171E64}" type="pres">
      <dgm:prSet presAssocID="{7392846B-832E-4014-BD54-0F7F009FC88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Znacznik wyboru"/>
        </a:ext>
      </dgm:extLst>
    </dgm:pt>
    <dgm:pt modelId="{897532CC-0E02-46D2-836B-8230C8AA8815}" type="pres">
      <dgm:prSet presAssocID="{7392846B-832E-4014-BD54-0F7F009FC888}" presName="spaceRect" presStyleCnt="0"/>
      <dgm:spPr/>
    </dgm:pt>
    <dgm:pt modelId="{473CA5A1-4583-4D17-9845-BC7849D2F622}" type="pres">
      <dgm:prSet presAssocID="{7392846B-832E-4014-BD54-0F7F009FC888}" presName="textRect" presStyleLbl="revTx" presStyleIdx="0" presStyleCnt="2">
        <dgm:presLayoutVars>
          <dgm:chMax val="1"/>
          <dgm:chPref val="1"/>
        </dgm:presLayoutVars>
      </dgm:prSet>
      <dgm:spPr/>
    </dgm:pt>
    <dgm:pt modelId="{A8AF7BB9-9E30-426F-BC3C-56063D9BCE8D}" type="pres">
      <dgm:prSet presAssocID="{93B374EF-FC24-4E97-B352-6DE1F734BBA6}" presName="sibTrans" presStyleCnt="0"/>
      <dgm:spPr/>
    </dgm:pt>
    <dgm:pt modelId="{0A0BFF7A-AA73-496E-A563-62932FB173D3}" type="pres">
      <dgm:prSet presAssocID="{39DEE687-291A-4C9D-9002-E6EABD589FB2}" presName="compNode" presStyleCnt="0"/>
      <dgm:spPr/>
    </dgm:pt>
    <dgm:pt modelId="{D92ADC9A-00FB-43C6-8A4D-0EC353BE4516}" type="pres">
      <dgm:prSet presAssocID="{39DEE687-291A-4C9D-9002-E6EABD589FB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apisy"/>
        </a:ext>
      </dgm:extLst>
    </dgm:pt>
    <dgm:pt modelId="{56159B7A-8D38-485E-B898-57A8F2B8675A}" type="pres">
      <dgm:prSet presAssocID="{39DEE687-291A-4C9D-9002-E6EABD589FB2}" presName="spaceRect" presStyleCnt="0"/>
      <dgm:spPr/>
    </dgm:pt>
    <dgm:pt modelId="{F41D8206-5FB4-4889-BE57-3C6CE8F6DA54}" type="pres">
      <dgm:prSet presAssocID="{39DEE687-291A-4C9D-9002-E6EABD589FB2}" presName="textRect" presStyleLbl="revTx" presStyleIdx="1" presStyleCnt="2">
        <dgm:presLayoutVars>
          <dgm:chMax val="1"/>
          <dgm:chPref val="1"/>
        </dgm:presLayoutVars>
      </dgm:prSet>
      <dgm:spPr/>
    </dgm:pt>
  </dgm:ptLst>
  <dgm:cxnLst>
    <dgm:cxn modelId="{A16EE007-D363-4ED6-B73E-8B3863FBDC50}" srcId="{AF594E35-A368-48D6-8660-03D504D51C0A}" destId="{7392846B-832E-4014-BD54-0F7F009FC888}" srcOrd="0" destOrd="0" parTransId="{149CD9ED-2BA2-447E-B1E7-AFA940FB460A}" sibTransId="{93B374EF-FC24-4E97-B352-6DE1F734BBA6}"/>
    <dgm:cxn modelId="{7D8A2158-4F90-46E3-86E3-EC14516153B1}" type="presOf" srcId="{AF594E35-A368-48D6-8660-03D504D51C0A}" destId="{F190213B-B90D-42DB-BCE9-DB4DB2CFE36A}" srcOrd="0" destOrd="0" presId="urn:microsoft.com/office/officeart/2018/2/layout/IconLabelList"/>
    <dgm:cxn modelId="{7333D380-AA63-4679-94D4-F49A2DB5005F}" type="presOf" srcId="{7392846B-832E-4014-BD54-0F7F009FC888}" destId="{473CA5A1-4583-4D17-9845-BC7849D2F622}" srcOrd="0" destOrd="0" presId="urn:microsoft.com/office/officeart/2018/2/layout/IconLabelList"/>
    <dgm:cxn modelId="{9FD17697-2793-41FD-B4EE-22AC22664B5D}" type="presOf" srcId="{39DEE687-291A-4C9D-9002-E6EABD589FB2}" destId="{F41D8206-5FB4-4889-BE57-3C6CE8F6DA54}" srcOrd="0" destOrd="0" presId="urn:microsoft.com/office/officeart/2018/2/layout/IconLabelList"/>
    <dgm:cxn modelId="{40AB7EDC-E2B7-4206-9ACF-77765CB323C8}" srcId="{AF594E35-A368-48D6-8660-03D504D51C0A}" destId="{39DEE687-291A-4C9D-9002-E6EABD589FB2}" srcOrd="1" destOrd="0" parTransId="{5079165A-E9EB-44EF-AF07-27C13F6E7F35}" sibTransId="{EA5B0FA0-ABA9-412E-9F4D-5A3D2342F0FA}"/>
    <dgm:cxn modelId="{C44B1C7E-6372-4AE2-B0F4-98035E301F6A}" type="presParOf" srcId="{F190213B-B90D-42DB-BCE9-DB4DB2CFE36A}" destId="{BBBCD006-EADA-4030-AE38-CF1772B75663}" srcOrd="0" destOrd="0" presId="urn:microsoft.com/office/officeart/2018/2/layout/IconLabelList"/>
    <dgm:cxn modelId="{251A8355-8637-4935-9A36-31BD59CFABE4}" type="presParOf" srcId="{BBBCD006-EADA-4030-AE38-CF1772B75663}" destId="{21CA10D0-4CDB-4225-89EA-80D304171E64}" srcOrd="0" destOrd="0" presId="urn:microsoft.com/office/officeart/2018/2/layout/IconLabelList"/>
    <dgm:cxn modelId="{A1D83509-0B7D-4BD0-83AB-6635B2145CCD}" type="presParOf" srcId="{BBBCD006-EADA-4030-AE38-CF1772B75663}" destId="{897532CC-0E02-46D2-836B-8230C8AA8815}" srcOrd="1" destOrd="0" presId="urn:microsoft.com/office/officeart/2018/2/layout/IconLabelList"/>
    <dgm:cxn modelId="{59825F9E-8552-4D6A-B47F-22EF7944F94A}" type="presParOf" srcId="{BBBCD006-EADA-4030-AE38-CF1772B75663}" destId="{473CA5A1-4583-4D17-9845-BC7849D2F622}" srcOrd="2" destOrd="0" presId="urn:microsoft.com/office/officeart/2018/2/layout/IconLabelList"/>
    <dgm:cxn modelId="{D7AF45D8-5A86-426F-ADB7-AB7AD73350A7}" type="presParOf" srcId="{F190213B-B90D-42DB-BCE9-DB4DB2CFE36A}" destId="{A8AF7BB9-9E30-426F-BC3C-56063D9BCE8D}" srcOrd="1" destOrd="0" presId="urn:microsoft.com/office/officeart/2018/2/layout/IconLabelList"/>
    <dgm:cxn modelId="{FEE888A1-CE57-4901-9E61-524FCD706B3A}" type="presParOf" srcId="{F190213B-B90D-42DB-BCE9-DB4DB2CFE36A}" destId="{0A0BFF7A-AA73-496E-A563-62932FB173D3}" srcOrd="2" destOrd="0" presId="urn:microsoft.com/office/officeart/2018/2/layout/IconLabelList"/>
    <dgm:cxn modelId="{6F8F53D3-8A8A-4ACF-84A7-9BD6B88F6195}" type="presParOf" srcId="{0A0BFF7A-AA73-496E-A563-62932FB173D3}" destId="{D92ADC9A-00FB-43C6-8A4D-0EC353BE4516}" srcOrd="0" destOrd="0" presId="urn:microsoft.com/office/officeart/2018/2/layout/IconLabelList"/>
    <dgm:cxn modelId="{40886FB8-AC04-4EE1-8680-5C8EBCFA279C}" type="presParOf" srcId="{0A0BFF7A-AA73-496E-A563-62932FB173D3}" destId="{56159B7A-8D38-485E-B898-57A8F2B8675A}" srcOrd="1" destOrd="0" presId="urn:microsoft.com/office/officeart/2018/2/layout/IconLabelList"/>
    <dgm:cxn modelId="{CB7C6774-39C9-4ABA-8214-901FFD29A80C}" type="presParOf" srcId="{0A0BFF7A-AA73-496E-A563-62932FB173D3}" destId="{F41D8206-5FB4-4889-BE57-3C6CE8F6DA54}"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9FEDDE-E8F5-4D30-99FA-5CED55DAAE0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8866B63-0F45-42A4-832A-C1FBB283D779}">
      <dgm:prSet/>
      <dgm:spPr/>
      <dgm:t>
        <a:bodyPr/>
        <a:lstStyle/>
        <a:p>
          <a:r>
            <a:rPr lang="pl-PL" b="1" i="0"/>
            <a:t>Komisje dyscyplinarne orzekają w składzie co najmniej 3 członków.</a:t>
          </a:r>
          <a:endParaRPr lang="en-US"/>
        </a:p>
      </dgm:t>
    </dgm:pt>
    <dgm:pt modelId="{8DC41F44-2457-42D1-9519-0151902D0DC8}" type="parTrans" cxnId="{858413C7-16A9-4500-8EE4-F57A04209E89}">
      <dgm:prSet/>
      <dgm:spPr/>
      <dgm:t>
        <a:bodyPr/>
        <a:lstStyle/>
        <a:p>
          <a:endParaRPr lang="en-US"/>
        </a:p>
      </dgm:t>
    </dgm:pt>
    <dgm:pt modelId="{886FC5C1-E151-4651-BF88-9E05A62196EF}" type="sibTrans" cxnId="{858413C7-16A9-4500-8EE4-F57A04209E89}">
      <dgm:prSet/>
      <dgm:spPr/>
      <dgm:t>
        <a:bodyPr/>
        <a:lstStyle/>
        <a:p>
          <a:endParaRPr lang="en-US"/>
        </a:p>
      </dgm:t>
    </dgm:pt>
    <dgm:pt modelId="{688D787B-D75F-44B1-AADC-6E90D1478DEF}">
      <dgm:prSet/>
      <dgm:spPr/>
      <dgm:t>
        <a:bodyPr/>
        <a:lstStyle/>
        <a:p>
          <a:r>
            <a:rPr lang="pl-PL" b="1" i="0"/>
            <a:t>W składzie orzekającym komisji dyscyplinarnej przy ministrze co najmniej 1 z członków posiada co najmniej stopień doktora w zakresie nauk prawnych.</a:t>
          </a:r>
          <a:endParaRPr lang="en-US"/>
        </a:p>
      </dgm:t>
    </dgm:pt>
    <dgm:pt modelId="{D1B50BF4-DCC9-4CAF-ABBB-9E2EE765A9DB}" type="parTrans" cxnId="{8C68EC5A-E4F7-444D-9A5D-90498B3BE897}">
      <dgm:prSet/>
      <dgm:spPr/>
      <dgm:t>
        <a:bodyPr/>
        <a:lstStyle/>
        <a:p>
          <a:endParaRPr lang="en-US"/>
        </a:p>
      </dgm:t>
    </dgm:pt>
    <dgm:pt modelId="{FF73FC77-352D-418E-A370-C16A9439A758}" type="sibTrans" cxnId="{8C68EC5A-E4F7-444D-9A5D-90498B3BE897}">
      <dgm:prSet/>
      <dgm:spPr/>
      <dgm:t>
        <a:bodyPr/>
        <a:lstStyle/>
        <a:p>
          <a:endParaRPr lang="en-US"/>
        </a:p>
      </dgm:t>
    </dgm:pt>
    <dgm:pt modelId="{29BF6448-D397-4D52-BC95-0D2BFAAB86F5}">
      <dgm:prSet/>
      <dgm:spPr/>
      <dgm:t>
        <a:bodyPr/>
        <a:lstStyle/>
        <a:p>
          <a:r>
            <a:rPr lang="pl-PL" b="1" i="0"/>
            <a:t>Przewodniczącym składu orzekającego jest nauczyciel akademicki posiadający stopień naukowy albo stopień w zakresie sztuki nie niższy niż stopień obwinionego, a w przypadku gdy obwiniony posiada tytuł profesora – nauczyciel akademicki posiadający tytuł profesora.</a:t>
          </a:r>
          <a:endParaRPr lang="en-US"/>
        </a:p>
      </dgm:t>
    </dgm:pt>
    <dgm:pt modelId="{4AB40E68-5E79-49DB-B86F-B7302B0EDD07}" type="parTrans" cxnId="{37312664-A130-49DB-8125-FDE399F6ABB6}">
      <dgm:prSet/>
      <dgm:spPr/>
      <dgm:t>
        <a:bodyPr/>
        <a:lstStyle/>
        <a:p>
          <a:endParaRPr lang="en-US"/>
        </a:p>
      </dgm:t>
    </dgm:pt>
    <dgm:pt modelId="{C2ECE3F6-EAB9-4326-8717-0788D42CBDE0}" type="sibTrans" cxnId="{37312664-A130-49DB-8125-FDE399F6ABB6}">
      <dgm:prSet/>
      <dgm:spPr/>
      <dgm:t>
        <a:bodyPr/>
        <a:lstStyle/>
        <a:p>
          <a:endParaRPr lang="en-US"/>
        </a:p>
      </dgm:t>
    </dgm:pt>
    <dgm:pt modelId="{A6839534-1FA5-4E4C-ADB0-FDABC720F15C}" type="pres">
      <dgm:prSet presAssocID="{DA9FEDDE-E8F5-4D30-99FA-5CED55DAAE02}" presName="root" presStyleCnt="0">
        <dgm:presLayoutVars>
          <dgm:dir/>
          <dgm:resizeHandles val="exact"/>
        </dgm:presLayoutVars>
      </dgm:prSet>
      <dgm:spPr/>
    </dgm:pt>
    <dgm:pt modelId="{703415EA-5A99-4A3D-9869-C6A33E5E74B1}" type="pres">
      <dgm:prSet presAssocID="{58866B63-0F45-42A4-832A-C1FBB283D779}" presName="compNode" presStyleCnt="0"/>
      <dgm:spPr/>
    </dgm:pt>
    <dgm:pt modelId="{6BE8D483-F188-48B0-8516-20531F36756C}" type="pres">
      <dgm:prSet presAssocID="{58866B63-0F45-42A4-832A-C1FBB283D779}" presName="bgRect" presStyleLbl="bgShp" presStyleIdx="0" presStyleCnt="3"/>
      <dgm:spPr/>
    </dgm:pt>
    <dgm:pt modelId="{FBC48290-F0EB-4774-B91F-044792F3F1B2}" type="pres">
      <dgm:prSet presAssocID="{58866B63-0F45-42A4-832A-C1FBB283D77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potkanie"/>
        </a:ext>
      </dgm:extLst>
    </dgm:pt>
    <dgm:pt modelId="{5B03F5B6-4BC4-4BE5-817B-8333C44C1899}" type="pres">
      <dgm:prSet presAssocID="{58866B63-0F45-42A4-832A-C1FBB283D779}" presName="spaceRect" presStyleCnt="0"/>
      <dgm:spPr/>
    </dgm:pt>
    <dgm:pt modelId="{9EA8F7C5-8D77-4B0B-B86D-FB45870860AB}" type="pres">
      <dgm:prSet presAssocID="{58866B63-0F45-42A4-832A-C1FBB283D779}" presName="parTx" presStyleLbl="revTx" presStyleIdx="0" presStyleCnt="3">
        <dgm:presLayoutVars>
          <dgm:chMax val="0"/>
          <dgm:chPref val="0"/>
        </dgm:presLayoutVars>
      </dgm:prSet>
      <dgm:spPr/>
    </dgm:pt>
    <dgm:pt modelId="{24D7A8F9-75A3-4A60-B2B0-0DB8A5FCB684}" type="pres">
      <dgm:prSet presAssocID="{886FC5C1-E151-4651-BF88-9E05A62196EF}" presName="sibTrans" presStyleCnt="0"/>
      <dgm:spPr/>
    </dgm:pt>
    <dgm:pt modelId="{44B8A441-C292-4228-8969-B1EB2A9EF44F}" type="pres">
      <dgm:prSet presAssocID="{688D787B-D75F-44B1-AADC-6E90D1478DEF}" presName="compNode" presStyleCnt="0"/>
      <dgm:spPr/>
    </dgm:pt>
    <dgm:pt modelId="{4921E727-2D35-470D-98C9-D10883BDC99F}" type="pres">
      <dgm:prSet presAssocID="{688D787B-D75F-44B1-AADC-6E90D1478DEF}" presName="bgRect" presStyleLbl="bgShp" presStyleIdx="1" presStyleCnt="3"/>
      <dgm:spPr/>
    </dgm:pt>
    <dgm:pt modelId="{6FCE32DD-75E7-4A79-A907-607975867CB7}" type="pres">
      <dgm:prSet presAssocID="{688D787B-D75F-44B1-AADC-6E90D1478DE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apitan"/>
        </a:ext>
      </dgm:extLst>
    </dgm:pt>
    <dgm:pt modelId="{DD6C4E19-8B4F-482C-99A3-CDE0CA32E096}" type="pres">
      <dgm:prSet presAssocID="{688D787B-D75F-44B1-AADC-6E90D1478DEF}" presName="spaceRect" presStyleCnt="0"/>
      <dgm:spPr/>
    </dgm:pt>
    <dgm:pt modelId="{8BC8E43C-3CB3-4543-A4A6-1A4B550A6C67}" type="pres">
      <dgm:prSet presAssocID="{688D787B-D75F-44B1-AADC-6E90D1478DEF}" presName="parTx" presStyleLbl="revTx" presStyleIdx="1" presStyleCnt="3">
        <dgm:presLayoutVars>
          <dgm:chMax val="0"/>
          <dgm:chPref val="0"/>
        </dgm:presLayoutVars>
      </dgm:prSet>
      <dgm:spPr/>
    </dgm:pt>
    <dgm:pt modelId="{BA099A60-B6C0-4E71-A37A-1829F9EA5427}" type="pres">
      <dgm:prSet presAssocID="{FF73FC77-352D-418E-A370-C16A9439A758}" presName="sibTrans" presStyleCnt="0"/>
      <dgm:spPr/>
    </dgm:pt>
    <dgm:pt modelId="{EFE09BAD-5E7C-48C6-9F84-9E02A19BB05B}" type="pres">
      <dgm:prSet presAssocID="{29BF6448-D397-4D52-BC95-0D2BFAAB86F5}" presName="compNode" presStyleCnt="0"/>
      <dgm:spPr/>
    </dgm:pt>
    <dgm:pt modelId="{B8140818-83A6-47D2-8C3B-90E81A379CF9}" type="pres">
      <dgm:prSet presAssocID="{29BF6448-D397-4D52-BC95-0D2BFAAB86F5}" presName="bgRect" presStyleLbl="bgShp" presStyleIdx="2" presStyleCnt="3"/>
      <dgm:spPr/>
    </dgm:pt>
    <dgm:pt modelId="{FE88BF6A-9575-48D4-9521-9AB22528C4B3}" type="pres">
      <dgm:prSet presAssocID="{29BF6448-D397-4D52-BC95-0D2BFAAB86F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Książki"/>
        </a:ext>
      </dgm:extLst>
    </dgm:pt>
    <dgm:pt modelId="{EE171BE3-E234-4752-8ABD-200B4B9D6630}" type="pres">
      <dgm:prSet presAssocID="{29BF6448-D397-4D52-BC95-0D2BFAAB86F5}" presName="spaceRect" presStyleCnt="0"/>
      <dgm:spPr/>
    </dgm:pt>
    <dgm:pt modelId="{23ADAB87-973A-4A19-9DAA-89AF2F795A35}" type="pres">
      <dgm:prSet presAssocID="{29BF6448-D397-4D52-BC95-0D2BFAAB86F5}" presName="parTx" presStyleLbl="revTx" presStyleIdx="2" presStyleCnt="3">
        <dgm:presLayoutVars>
          <dgm:chMax val="0"/>
          <dgm:chPref val="0"/>
        </dgm:presLayoutVars>
      </dgm:prSet>
      <dgm:spPr/>
    </dgm:pt>
  </dgm:ptLst>
  <dgm:cxnLst>
    <dgm:cxn modelId="{37312664-A130-49DB-8125-FDE399F6ABB6}" srcId="{DA9FEDDE-E8F5-4D30-99FA-5CED55DAAE02}" destId="{29BF6448-D397-4D52-BC95-0D2BFAAB86F5}" srcOrd="2" destOrd="0" parTransId="{4AB40E68-5E79-49DB-B86F-B7302B0EDD07}" sibTransId="{C2ECE3F6-EAB9-4326-8717-0788D42CBDE0}"/>
    <dgm:cxn modelId="{D642DF47-6228-4AE3-8EA4-398FD658E544}" type="presOf" srcId="{58866B63-0F45-42A4-832A-C1FBB283D779}" destId="{9EA8F7C5-8D77-4B0B-B86D-FB45870860AB}" srcOrd="0" destOrd="0" presId="urn:microsoft.com/office/officeart/2018/2/layout/IconVerticalSolidList"/>
    <dgm:cxn modelId="{8C68EC5A-E4F7-444D-9A5D-90498B3BE897}" srcId="{DA9FEDDE-E8F5-4D30-99FA-5CED55DAAE02}" destId="{688D787B-D75F-44B1-AADC-6E90D1478DEF}" srcOrd="1" destOrd="0" parTransId="{D1B50BF4-DCC9-4CAF-ABBB-9E2EE765A9DB}" sibTransId="{FF73FC77-352D-418E-A370-C16A9439A758}"/>
    <dgm:cxn modelId="{EDED12AC-C864-479D-B807-FB393C88A5EE}" type="presOf" srcId="{29BF6448-D397-4D52-BC95-0D2BFAAB86F5}" destId="{23ADAB87-973A-4A19-9DAA-89AF2F795A35}" srcOrd="0" destOrd="0" presId="urn:microsoft.com/office/officeart/2018/2/layout/IconVerticalSolidList"/>
    <dgm:cxn modelId="{858413C7-16A9-4500-8EE4-F57A04209E89}" srcId="{DA9FEDDE-E8F5-4D30-99FA-5CED55DAAE02}" destId="{58866B63-0F45-42A4-832A-C1FBB283D779}" srcOrd="0" destOrd="0" parTransId="{8DC41F44-2457-42D1-9519-0151902D0DC8}" sibTransId="{886FC5C1-E151-4651-BF88-9E05A62196EF}"/>
    <dgm:cxn modelId="{2428FAD7-0ECB-4E12-8061-9C7748018BA8}" type="presOf" srcId="{688D787B-D75F-44B1-AADC-6E90D1478DEF}" destId="{8BC8E43C-3CB3-4543-A4A6-1A4B550A6C67}" srcOrd="0" destOrd="0" presId="urn:microsoft.com/office/officeart/2018/2/layout/IconVerticalSolidList"/>
    <dgm:cxn modelId="{8B6379F9-0763-4004-8620-4CC5C4820CC8}" type="presOf" srcId="{DA9FEDDE-E8F5-4D30-99FA-5CED55DAAE02}" destId="{A6839534-1FA5-4E4C-ADB0-FDABC720F15C}" srcOrd="0" destOrd="0" presId="urn:microsoft.com/office/officeart/2018/2/layout/IconVerticalSolidList"/>
    <dgm:cxn modelId="{F99D464A-43EF-44CD-8640-D0F7B238F26D}" type="presParOf" srcId="{A6839534-1FA5-4E4C-ADB0-FDABC720F15C}" destId="{703415EA-5A99-4A3D-9869-C6A33E5E74B1}" srcOrd="0" destOrd="0" presId="urn:microsoft.com/office/officeart/2018/2/layout/IconVerticalSolidList"/>
    <dgm:cxn modelId="{FFA12DD2-1DF5-40ED-8D3C-BF38550590C5}" type="presParOf" srcId="{703415EA-5A99-4A3D-9869-C6A33E5E74B1}" destId="{6BE8D483-F188-48B0-8516-20531F36756C}" srcOrd="0" destOrd="0" presId="urn:microsoft.com/office/officeart/2018/2/layout/IconVerticalSolidList"/>
    <dgm:cxn modelId="{94510ABA-660B-4DEF-9813-5CE6E57F1A6B}" type="presParOf" srcId="{703415EA-5A99-4A3D-9869-C6A33E5E74B1}" destId="{FBC48290-F0EB-4774-B91F-044792F3F1B2}" srcOrd="1" destOrd="0" presId="urn:microsoft.com/office/officeart/2018/2/layout/IconVerticalSolidList"/>
    <dgm:cxn modelId="{48092FDE-35D1-4D3A-8673-FBED98E80346}" type="presParOf" srcId="{703415EA-5A99-4A3D-9869-C6A33E5E74B1}" destId="{5B03F5B6-4BC4-4BE5-817B-8333C44C1899}" srcOrd="2" destOrd="0" presId="urn:microsoft.com/office/officeart/2018/2/layout/IconVerticalSolidList"/>
    <dgm:cxn modelId="{FB8B24DA-CAEA-4259-8011-34F76148514A}" type="presParOf" srcId="{703415EA-5A99-4A3D-9869-C6A33E5E74B1}" destId="{9EA8F7C5-8D77-4B0B-B86D-FB45870860AB}" srcOrd="3" destOrd="0" presId="urn:microsoft.com/office/officeart/2018/2/layout/IconVerticalSolidList"/>
    <dgm:cxn modelId="{913C224B-10BA-4D1D-97E0-17DFD6A7036B}" type="presParOf" srcId="{A6839534-1FA5-4E4C-ADB0-FDABC720F15C}" destId="{24D7A8F9-75A3-4A60-B2B0-0DB8A5FCB684}" srcOrd="1" destOrd="0" presId="urn:microsoft.com/office/officeart/2018/2/layout/IconVerticalSolidList"/>
    <dgm:cxn modelId="{F0F1ABCB-4FC5-448A-BB4E-4CB02DAC9F36}" type="presParOf" srcId="{A6839534-1FA5-4E4C-ADB0-FDABC720F15C}" destId="{44B8A441-C292-4228-8969-B1EB2A9EF44F}" srcOrd="2" destOrd="0" presId="urn:microsoft.com/office/officeart/2018/2/layout/IconVerticalSolidList"/>
    <dgm:cxn modelId="{DA3F6F90-A34F-4C0D-8A1F-BE11C175F5E7}" type="presParOf" srcId="{44B8A441-C292-4228-8969-B1EB2A9EF44F}" destId="{4921E727-2D35-470D-98C9-D10883BDC99F}" srcOrd="0" destOrd="0" presId="urn:microsoft.com/office/officeart/2018/2/layout/IconVerticalSolidList"/>
    <dgm:cxn modelId="{59D5EBF6-1EB1-4222-8E8E-E8A1D31AABB8}" type="presParOf" srcId="{44B8A441-C292-4228-8969-B1EB2A9EF44F}" destId="{6FCE32DD-75E7-4A79-A907-607975867CB7}" srcOrd="1" destOrd="0" presId="urn:microsoft.com/office/officeart/2018/2/layout/IconVerticalSolidList"/>
    <dgm:cxn modelId="{CBB6C996-AD89-48D2-8E2F-264E49B34A87}" type="presParOf" srcId="{44B8A441-C292-4228-8969-B1EB2A9EF44F}" destId="{DD6C4E19-8B4F-482C-99A3-CDE0CA32E096}" srcOrd="2" destOrd="0" presId="urn:microsoft.com/office/officeart/2018/2/layout/IconVerticalSolidList"/>
    <dgm:cxn modelId="{78338197-0152-4647-9341-345E09E321BE}" type="presParOf" srcId="{44B8A441-C292-4228-8969-B1EB2A9EF44F}" destId="{8BC8E43C-3CB3-4543-A4A6-1A4B550A6C67}" srcOrd="3" destOrd="0" presId="urn:microsoft.com/office/officeart/2018/2/layout/IconVerticalSolidList"/>
    <dgm:cxn modelId="{CC6860BC-4606-4D99-AACF-4D7A5D801866}" type="presParOf" srcId="{A6839534-1FA5-4E4C-ADB0-FDABC720F15C}" destId="{BA099A60-B6C0-4E71-A37A-1829F9EA5427}" srcOrd="3" destOrd="0" presId="urn:microsoft.com/office/officeart/2018/2/layout/IconVerticalSolidList"/>
    <dgm:cxn modelId="{3AE7B81B-F6F6-4605-A21D-DD9B30B2D443}" type="presParOf" srcId="{A6839534-1FA5-4E4C-ADB0-FDABC720F15C}" destId="{EFE09BAD-5E7C-48C6-9F84-9E02A19BB05B}" srcOrd="4" destOrd="0" presId="urn:microsoft.com/office/officeart/2018/2/layout/IconVerticalSolidList"/>
    <dgm:cxn modelId="{9F568BF3-00EE-4513-9A55-0C86A26FEEB3}" type="presParOf" srcId="{EFE09BAD-5E7C-48C6-9F84-9E02A19BB05B}" destId="{B8140818-83A6-47D2-8C3B-90E81A379CF9}" srcOrd="0" destOrd="0" presId="urn:microsoft.com/office/officeart/2018/2/layout/IconVerticalSolidList"/>
    <dgm:cxn modelId="{6E766E50-484D-40AF-AFB1-B9FC86B3E12B}" type="presParOf" srcId="{EFE09BAD-5E7C-48C6-9F84-9E02A19BB05B}" destId="{FE88BF6A-9575-48D4-9521-9AB22528C4B3}" srcOrd="1" destOrd="0" presId="urn:microsoft.com/office/officeart/2018/2/layout/IconVerticalSolidList"/>
    <dgm:cxn modelId="{A1262A27-7A07-4CBE-BDC1-DEB5DC46AEF9}" type="presParOf" srcId="{EFE09BAD-5E7C-48C6-9F84-9E02A19BB05B}" destId="{EE171BE3-E234-4752-8ABD-200B4B9D6630}" srcOrd="2" destOrd="0" presId="urn:microsoft.com/office/officeart/2018/2/layout/IconVerticalSolidList"/>
    <dgm:cxn modelId="{D6A26757-F71A-47C6-ABC8-499F25924249}" type="presParOf" srcId="{EFE09BAD-5E7C-48C6-9F84-9E02A19BB05B}" destId="{23ADAB87-973A-4A19-9DAA-89AF2F795A3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9C3A9F7-CA2F-4D37-8FA4-601F0E44EE6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BE59FA7-E3D4-4C6D-950B-9D31844E6527}">
      <dgm:prSet/>
      <dgm:spPr/>
      <dgm:t>
        <a:bodyPr/>
        <a:lstStyle/>
        <a:p>
          <a:r>
            <a:rPr lang="pl-PL" b="1" i="0"/>
            <a:t>1. Postępowanie dyscyplinarne wszczyna się na wniosek rzecznika dyscyplinarnego.</a:t>
          </a:r>
          <a:endParaRPr lang="en-US"/>
        </a:p>
      </dgm:t>
    </dgm:pt>
    <dgm:pt modelId="{C88C6A10-9B42-438C-ABF1-AB8C50E70A09}" type="parTrans" cxnId="{46F84067-346F-4DA7-9337-A2FD26425FB3}">
      <dgm:prSet/>
      <dgm:spPr/>
      <dgm:t>
        <a:bodyPr/>
        <a:lstStyle/>
        <a:p>
          <a:endParaRPr lang="en-US"/>
        </a:p>
      </dgm:t>
    </dgm:pt>
    <dgm:pt modelId="{FE4F20B8-BCF7-49BD-A5C8-BB44E151E3CC}" type="sibTrans" cxnId="{46F84067-346F-4DA7-9337-A2FD26425FB3}">
      <dgm:prSet/>
      <dgm:spPr/>
      <dgm:t>
        <a:bodyPr/>
        <a:lstStyle/>
        <a:p>
          <a:endParaRPr lang="en-US"/>
        </a:p>
      </dgm:t>
    </dgm:pt>
    <dgm:pt modelId="{50D70A61-3E5A-4335-96BE-C2DEEC3F38C4}">
      <dgm:prSet/>
      <dgm:spPr/>
      <dgm:t>
        <a:bodyPr/>
        <a:lstStyle/>
        <a:p>
          <a:r>
            <a:rPr lang="pl-PL" b="1" i="0"/>
            <a:t>2. W postępowaniu dyscyplinarnym może być przeprowadzone postępowanie mediacyjne.</a:t>
          </a:r>
          <a:endParaRPr lang="en-US"/>
        </a:p>
      </dgm:t>
    </dgm:pt>
    <dgm:pt modelId="{29268F52-3198-46DC-AA31-B3EC5BF08B8E}" type="parTrans" cxnId="{303B23E0-8465-45B2-97B7-54A216F8D5C5}">
      <dgm:prSet/>
      <dgm:spPr/>
      <dgm:t>
        <a:bodyPr/>
        <a:lstStyle/>
        <a:p>
          <a:endParaRPr lang="en-US"/>
        </a:p>
      </dgm:t>
    </dgm:pt>
    <dgm:pt modelId="{B976959D-434E-4741-A31F-B0C03ECE52FB}" type="sibTrans" cxnId="{303B23E0-8465-45B2-97B7-54A216F8D5C5}">
      <dgm:prSet/>
      <dgm:spPr/>
      <dgm:t>
        <a:bodyPr/>
        <a:lstStyle/>
        <a:p>
          <a:endParaRPr lang="en-US"/>
        </a:p>
      </dgm:t>
    </dgm:pt>
    <dgm:pt modelId="{63C18002-F3BF-4A0F-822E-42E1C3B064A3}">
      <dgm:prSet/>
      <dgm:spPr/>
      <dgm:t>
        <a:bodyPr/>
        <a:lstStyle/>
        <a:p>
          <a:r>
            <a:rPr lang="pl-PL" b="1" i="0"/>
            <a:t>3. Posiedzenie komisji dyscyplinarnej może odbyć się pod nieobecność obwinionego lub rzecznika dyscyplinarnego, o ile zostali oni prawidłowo zawiadomieni o terminie i miejscu posiedzenia.</a:t>
          </a:r>
          <a:endParaRPr lang="en-US"/>
        </a:p>
      </dgm:t>
    </dgm:pt>
    <dgm:pt modelId="{3C2B6931-2661-46B6-975F-3F9A48AE3D19}" type="parTrans" cxnId="{E25753BA-C63F-4D32-99E8-7A283F0BD4A9}">
      <dgm:prSet/>
      <dgm:spPr/>
      <dgm:t>
        <a:bodyPr/>
        <a:lstStyle/>
        <a:p>
          <a:endParaRPr lang="en-US"/>
        </a:p>
      </dgm:t>
    </dgm:pt>
    <dgm:pt modelId="{3A9FB293-1A6F-4170-92F9-D1CCBD36E7F5}" type="sibTrans" cxnId="{E25753BA-C63F-4D32-99E8-7A283F0BD4A9}">
      <dgm:prSet/>
      <dgm:spPr/>
      <dgm:t>
        <a:bodyPr/>
        <a:lstStyle/>
        <a:p>
          <a:endParaRPr lang="en-US"/>
        </a:p>
      </dgm:t>
    </dgm:pt>
    <dgm:pt modelId="{FD15AF79-42FF-47AD-9C19-CC9D814BA2C1}" type="pres">
      <dgm:prSet presAssocID="{89C3A9F7-CA2F-4D37-8FA4-601F0E44EE6C}" presName="root" presStyleCnt="0">
        <dgm:presLayoutVars>
          <dgm:dir/>
          <dgm:resizeHandles val="exact"/>
        </dgm:presLayoutVars>
      </dgm:prSet>
      <dgm:spPr/>
    </dgm:pt>
    <dgm:pt modelId="{8F1C5431-725B-4DA8-8262-ACCE936DE47A}" type="pres">
      <dgm:prSet presAssocID="{6BE59FA7-E3D4-4C6D-950B-9D31844E6527}" presName="compNode" presStyleCnt="0"/>
      <dgm:spPr/>
    </dgm:pt>
    <dgm:pt modelId="{F29BBD37-8598-4D5C-8266-D75E83BC248B}" type="pres">
      <dgm:prSet presAssocID="{6BE59FA7-E3D4-4C6D-950B-9D31844E6527}" presName="bgRect" presStyleLbl="bgShp" presStyleIdx="0" presStyleCnt="3"/>
      <dgm:spPr/>
    </dgm:pt>
    <dgm:pt modelId="{91FDBAC7-B867-406F-9F1A-EEE7FE925015}" type="pres">
      <dgm:prSet presAssocID="{6BE59FA7-E3D4-4C6D-950B-9D31844E652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Znacznik wyboru"/>
        </a:ext>
      </dgm:extLst>
    </dgm:pt>
    <dgm:pt modelId="{978B3806-01E2-4021-B536-5D50B506B82B}" type="pres">
      <dgm:prSet presAssocID="{6BE59FA7-E3D4-4C6D-950B-9D31844E6527}" presName="spaceRect" presStyleCnt="0"/>
      <dgm:spPr/>
    </dgm:pt>
    <dgm:pt modelId="{C94663B5-D135-4326-A63A-4C5AB73D1957}" type="pres">
      <dgm:prSet presAssocID="{6BE59FA7-E3D4-4C6D-950B-9D31844E6527}" presName="parTx" presStyleLbl="revTx" presStyleIdx="0" presStyleCnt="3">
        <dgm:presLayoutVars>
          <dgm:chMax val="0"/>
          <dgm:chPref val="0"/>
        </dgm:presLayoutVars>
      </dgm:prSet>
      <dgm:spPr/>
    </dgm:pt>
    <dgm:pt modelId="{F541C01D-6C5D-4C7C-9B6D-4DA5EF844181}" type="pres">
      <dgm:prSet presAssocID="{FE4F20B8-BCF7-49BD-A5C8-BB44E151E3CC}" presName="sibTrans" presStyleCnt="0"/>
      <dgm:spPr/>
    </dgm:pt>
    <dgm:pt modelId="{6099ABF7-5538-40A0-A21F-DDE1A1AFC1F8}" type="pres">
      <dgm:prSet presAssocID="{50D70A61-3E5A-4335-96BE-C2DEEC3F38C4}" presName="compNode" presStyleCnt="0"/>
      <dgm:spPr/>
    </dgm:pt>
    <dgm:pt modelId="{3B4C1560-9445-4CCC-9D21-CFAA25F51777}" type="pres">
      <dgm:prSet presAssocID="{50D70A61-3E5A-4335-96BE-C2DEEC3F38C4}" presName="bgRect" presStyleLbl="bgShp" presStyleIdx="1" presStyleCnt="3"/>
      <dgm:spPr/>
    </dgm:pt>
    <dgm:pt modelId="{277EFA1F-3792-49D7-8DF0-343DDD1EECF0}" type="pres">
      <dgm:prSet presAssocID="{50D70A61-3E5A-4335-96BE-C2DEEC3F38C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ędzia"/>
        </a:ext>
      </dgm:extLst>
    </dgm:pt>
    <dgm:pt modelId="{3AE91369-FE60-49CA-83CC-ECAF5A5C1F60}" type="pres">
      <dgm:prSet presAssocID="{50D70A61-3E5A-4335-96BE-C2DEEC3F38C4}" presName="spaceRect" presStyleCnt="0"/>
      <dgm:spPr/>
    </dgm:pt>
    <dgm:pt modelId="{15630D62-C00F-4FB5-A732-CBFCAB7BF3BE}" type="pres">
      <dgm:prSet presAssocID="{50D70A61-3E5A-4335-96BE-C2DEEC3F38C4}" presName="parTx" presStyleLbl="revTx" presStyleIdx="1" presStyleCnt="3">
        <dgm:presLayoutVars>
          <dgm:chMax val="0"/>
          <dgm:chPref val="0"/>
        </dgm:presLayoutVars>
      </dgm:prSet>
      <dgm:spPr/>
    </dgm:pt>
    <dgm:pt modelId="{61C9E674-BAEF-4E79-955C-F57EFE06DEB9}" type="pres">
      <dgm:prSet presAssocID="{B976959D-434E-4741-A31F-B0C03ECE52FB}" presName="sibTrans" presStyleCnt="0"/>
      <dgm:spPr/>
    </dgm:pt>
    <dgm:pt modelId="{4AAF30D4-F834-4D57-9EB7-616CD2D672B0}" type="pres">
      <dgm:prSet presAssocID="{63C18002-F3BF-4A0F-822E-42E1C3B064A3}" presName="compNode" presStyleCnt="0"/>
      <dgm:spPr/>
    </dgm:pt>
    <dgm:pt modelId="{1D12E275-D492-4D3F-BD10-DD2EAAC2DD99}" type="pres">
      <dgm:prSet presAssocID="{63C18002-F3BF-4A0F-822E-42E1C3B064A3}" presName="bgRect" presStyleLbl="bgShp" presStyleIdx="2" presStyleCnt="3"/>
      <dgm:spPr/>
    </dgm:pt>
    <dgm:pt modelId="{25F426E6-E163-4E33-A30B-9475C50A8388}" type="pres">
      <dgm:prSet presAssocID="{63C18002-F3BF-4A0F-822E-42E1C3B064A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ytania"/>
        </a:ext>
      </dgm:extLst>
    </dgm:pt>
    <dgm:pt modelId="{1D03C84F-BD55-4310-A6DD-F7B1AC8089C8}" type="pres">
      <dgm:prSet presAssocID="{63C18002-F3BF-4A0F-822E-42E1C3B064A3}" presName="spaceRect" presStyleCnt="0"/>
      <dgm:spPr/>
    </dgm:pt>
    <dgm:pt modelId="{7B8AA6EB-5B60-4E30-A431-0B736321A979}" type="pres">
      <dgm:prSet presAssocID="{63C18002-F3BF-4A0F-822E-42E1C3B064A3}" presName="parTx" presStyleLbl="revTx" presStyleIdx="2" presStyleCnt="3">
        <dgm:presLayoutVars>
          <dgm:chMax val="0"/>
          <dgm:chPref val="0"/>
        </dgm:presLayoutVars>
      </dgm:prSet>
      <dgm:spPr/>
    </dgm:pt>
  </dgm:ptLst>
  <dgm:cxnLst>
    <dgm:cxn modelId="{FF5E2001-9A23-499C-814F-387262D89C8E}" type="presOf" srcId="{6BE59FA7-E3D4-4C6D-950B-9D31844E6527}" destId="{C94663B5-D135-4326-A63A-4C5AB73D1957}" srcOrd="0" destOrd="0" presId="urn:microsoft.com/office/officeart/2018/2/layout/IconVerticalSolidList"/>
    <dgm:cxn modelId="{46F84067-346F-4DA7-9337-A2FD26425FB3}" srcId="{89C3A9F7-CA2F-4D37-8FA4-601F0E44EE6C}" destId="{6BE59FA7-E3D4-4C6D-950B-9D31844E6527}" srcOrd="0" destOrd="0" parTransId="{C88C6A10-9B42-438C-ABF1-AB8C50E70A09}" sibTransId="{FE4F20B8-BCF7-49BD-A5C8-BB44E151E3CC}"/>
    <dgm:cxn modelId="{4D55FA58-3850-4AC6-98CD-CC7157A183A9}" type="presOf" srcId="{63C18002-F3BF-4A0F-822E-42E1C3B064A3}" destId="{7B8AA6EB-5B60-4E30-A431-0B736321A979}" srcOrd="0" destOrd="0" presId="urn:microsoft.com/office/officeart/2018/2/layout/IconVerticalSolidList"/>
    <dgm:cxn modelId="{E25753BA-C63F-4D32-99E8-7A283F0BD4A9}" srcId="{89C3A9F7-CA2F-4D37-8FA4-601F0E44EE6C}" destId="{63C18002-F3BF-4A0F-822E-42E1C3B064A3}" srcOrd="2" destOrd="0" parTransId="{3C2B6931-2661-46B6-975F-3F9A48AE3D19}" sibTransId="{3A9FB293-1A6F-4170-92F9-D1CCBD36E7F5}"/>
    <dgm:cxn modelId="{E26FA4C7-9645-4FAE-9B4B-FCB5CC4F14F7}" type="presOf" srcId="{89C3A9F7-CA2F-4D37-8FA4-601F0E44EE6C}" destId="{FD15AF79-42FF-47AD-9C19-CC9D814BA2C1}" srcOrd="0" destOrd="0" presId="urn:microsoft.com/office/officeart/2018/2/layout/IconVerticalSolidList"/>
    <dgm:cxn modelId="{303B23E0-8465-45B2-97B7-54A216F8D5C5}" srcId="{89C3A9F7-CA2F-4D37-8FA4-601F0E44EE6C}" destId="{50D70A61-3E5A-4335-96BE-C2DEEC3F38C4}" srcOrd="1" destOrd="0" parTransId="{29268F52-3198-46DC-AA31-B3EC5BF08B8E}" sibTransId="{B976959D-434E-4741-A31F-B0C03ECE52FB}"/>
    <dgm:cxn modelId="{558444F6-A489-4B33-84FD-FFFB72BAA0AF}" type="presOf" srcId="{50D70A61-3E5A-4335-96BE-C2DEEC3F38C4}" destId="{15630D62-C00F-4FB5-A732-CBFCAB7BF3BE}" srcOrd="0" destOrd="0" presId="urn:microsoft.com/office/officeart/2018/2/layout/IconVerticalSolidList"/>
    <dgm:cxn modelId="{BA246731-42F4-4733-A227-25E0EB50C48E}" type="presParOf" srcId="{FD15AF79-42FF-47AD-9C19-CC9D814BA2C1}" destId="{8F1C5431-725B-4DA8-8262-ACCE936DE47A}" srcOrd="0" destOrd="0" presId="urn:microsoft.com/office/officeart/2018/2/layout/IconVerticalSolidList"/>
    <dgm:cxn modelId="{FD9A203E-8026-47E6-9F84-55018029DB30}" type="presParOf" srcId="{8F1C5431-725B-4DA8-8262-ACCE936DE47A}" destId="{F29BBD37-8598-4D5C-8266-D75E83BC248B}" srcOrd="0" destOrd="0" presId="urn:microsoft.com/office/officeart/2018/2/layout/IconVerticalSolidList"/>
    <dgm:cxn modelId="{9953A45A-E0E4-443B-AD7F-E338549BBDE9}" type="presParOf" srcId="{8F1C5431-725B-4DA8-8262-ACCE936DE47A}" destId="{91FDBAC7-B867-406F-9F1A-EEE7FE925015}" srcOrd="1" destOrd="0" presId="urn:microsoft.com/office/officeart/2018/2/layout/IconVerticalSolidList"/>
    <dgm:cxn modelId="{7BA5E551-3494-4B10-B6C1-5E83A171597A}" type="presParOf" srcId="{8F1C5431-725B-4DA8-8262-ACCE936DE47A}" destId="{978B3806-01E2-4021-B536-5D50B506B82B}" srcOrd="2" destOrd="0" presId="urn:microsoft.com/office/officeart/2018/2/layout/IconVerticalSolidList"/>
    <dgm:cxn modelId="{B0546423-8CEA-446F-BDA8-415DEF19D03E}" type="presParOf" srcId="{8F1C5431-725B-4DA8-8262-ACCE936DE47A}" destId="{C94663B5-D135-4326-A63A-4C5AB73D1957}" srcOrd="3" destOrd="0" presId="urn:microsoft.com/office/officeart/2018/2/layout/IconVerticalSolidList"/>
    <dgm:cxn modelId="{174F4115-688A-4743-B051-83DB59499471}" type="presParOf" srcId="{FD15AF79-42FF-47AD-9C19-CC9D814BA2C1}" destId="{F541C01D-6C5D-4C7C-9B6D-4DA5EF844181}" srcOrd="1" destOrd="0" presId="urn:microsoft.com/office/officeart/2018/2/layout/IconVerticalSolidList"/>
    <dgm:cxn modelId="{44A019F3-DC64-43D1-9A26-1362530E8674}" type="presParOf" srcId="{FD15AF79-42FF-47AD-9C19-CC9D814BA2C1}" destId="{6099ABF7-5538-40A0-A21F-DDE1A1AFC1F8}" srcOrd="2" destOrd="0" presId="urn:microsoft.com/office/officeart/2018/2/layout/IconVerticalSolidList"/>
    <dgm:cxn modelId="{743FDB0C-DFC7-4462-A353-B92F91AFFCF4}" type="presParOf" srcId="{6099ABF7-5538-40A0-A21F-DDE1A1AFC1F8}" destId="{3B4C1560-9445-4CCC-9D21-CFAA25F51777}" srcOrd="0" destOrd="0" presId="urn:microsoft.com/office/officeart/2018/2/layout/IconVerticalSolidList"/>
    <dgm:cxn modelId="{6524E56A-B7A1-472F-BB9B-DA3897BC2AB1}" type="presParOf" srcId="{6099ABF7-5538-40A0-A21F-DDE1A1AFC1F8}" destId="{277EFA1F-3792-49D7-8DF0-343DDD1EECF0}" srcOrd="1" destOrd="0" presId="urn:microsoft.com/office/officeart/2018/2/layout/IconVerticalSolidList"/>
    <dgm:cxn modelId="{0525C84A-86B9-4D76-A675-12ED896A333B}" type="presParOf" srcId="{6099ABF7-5538-40A0-A21F-DDE1A1AFC1F8}" destId="{3AE91369-FE60-49CA-83CC-ECAF5A5C1F60}" srcOrd="2" destOrd="0" presId="urn:microsoft.com/office/officeart/2018/2/layout/IconVerticalSolidList"/>
    <dgm:cxn modelId="{73E0FA14-0EEF-4861-B38F-37E22D008401}" type="presParOf" srcId="{6099ABF7-5538-40A0-A21F-DDE1A1AFC1F8}" destId="{15630D62-C00F-4FB5-A732-CBFCAB7BF3BE}" srcOrd="3" destOrd="0" presId="urn:microsoft.com/office/officeart/2018/2/layout/IconVerticalSolidList"/>
    <dgm:cxn modelId="{1A9CDF55-7328-4BAB-A426-6ECE31369BC1}" type="presParOf" srcId="{FD15AF79-42FF-47AD-9C19-CC9D814BA2C1}" destId="{61C9E674-BAEF-4E79-955C-F57EFE06DEB9}" srcOrd="3" destOrd="0" presId="urn:microsoft.com/office/officeart/2018/2/layout/IconVerticalSolidList"/>
    <dgm:cxn modelId="{C2BB5AEA-577A-4D95-AD2E-4D98A4B50665}" type="presParOf" srcId="{FD15AF79-42FF-47AD-9C19-CC9D814BA2C1}" destId="{4AAF30D4-F834-4D57-9EB7-616CD2D672B0}" srcOrd="4" destOrd="0" presId="urn:microsoft.com/office/officeart/2018/2/layout/IconVerticalSolidList"/>
    <dgm:cxn modelId="{39968C2D-0099-4E5D-9D0D-2D5BDE1732D9}" type="presParOf" srcId="{4AAF30D4-F834-4D57-9EB7-616CD2D672B0}" destId="{1D12E275-D492-4D3F-BD10-DD2EAAC2DD99}" srcOrd="0" destOrd="0" presId="urn:microsoft.com/office/officeart/2018/2/layout/IconVerticalSolidList"/>
    <dgm:cxn modelId="{747D7AC9-0CE5-4C02-B52B-35E90417130B}" type="presParOf" srcId="{4AAF30D4-F834-4D57-9EB7-616CD2D672B0}" destId="{25F426E6-E163-4E33-A30B-9475C50A8388}" srcOrd="1" destOrd="0" presId="urn:microsoft.com/office/officeart/2018/2/layout/IconVerticalSolidList"/>
    <dgm:cxn modelId="{42295BA7-D5E9-403B-B022-1A9A8B0CC131}" type="presParOf" srcId="{4AAF30D4-F834-4D57-9EB7-616CD2D672B0}" destId="{1D03C84F-BD55-4310-A6DD-F7B1AC8089C8}" srcOrd="2" destOrd="0" presId="urn:microsoft.com/office/officeart/2018/2/layout/IconVerticalSolidList"/>
    <dgm:cxn modelId="{B29D2574-4967-453F-AFA8-C2D0CF8E8CFD}" type="presParOf" srcId="{4AAF30D4-F834-4D57-9EB7-616CD2D672B0}" destId="{7B8AA6EB-5B60-4E30-A431-0B736321A97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2750C16-6498-4ABB-BAA6-2EA8DC96534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0D6B632-CED6-4888-9325-B31E1816250F}">
      <dgm:prSet/>
      <dgm:spPr/>
      <dgm:t>
        <a:bodyPr/>
        <a:lstStyle/>
        <a:p>
          <a:r>
            <a:rPr lang="pl-PL" b="1" i="0"/>
            <a:t>Orzeczenia komisji dyscyplinarnej zapadają zwykłą większością głosów składu orzekającego.</a:t>
          </a:r>
          <a:endParaRPr lang="en-US"/>
        </a:p>
      </dgm:t>
    </dgm:pt>
    <dgm:pt modelId="{0538173E-50BF-4038-A261-FE2FDA034615}" type="parTrans" cxnId="{A4CD90E9-D5AE-4478-AF48-5FEC5E2B0452}">
      <dgm:prSet/>
      <dgm:spPr/>
      <dgm:t>
        <a:bodyPr/>
        <a:lstStyle/>
        <a:p>
          <a:endParaRPr lang="en-US"/>
        </a:p>
      </dgm:t>
    </dgm:pt>
    <dgm:pt modelId="{C57A3966-4FD1-436F-9E08-3FCAB09C9131}" type="sibTrans" cxnId="{A4CD90E9-D5AE-4478-AF48-5FEC5E2B0452}">
      <dgm:prSet/>
      <dgm:spPr/>
      <dgm:t>
        <a:bodyPr/>
        <a:lstStyle/>
        <a:p>
          <a:endParaRPr lang="en-US"/>
        </a:p>
      </dgm:t>
    </dgm:pt>
    <dgm:pt modelId="{E8EF5BB1-BF5F-4422-9FD5-3ACA6C9018CC}">
      <dgm:prSet/>
      <dgm:spPr/>
      <dgm:t>
        <a:bodyPr/>
        <a:lstStyle/>
        <a:p>
          <a:r>
            <a:rPr lang="pl-PL" b="1" i="0"/>
            <a:t>Komisja dyscyplinarna orzeka o:</a:t>
          </a:r>
          <a:endParaRPr lang="en-US"/>
        </a:p>
      </dgm:t>
    </dgm:pt>
    <dgm:pt modelId="{31928C24-899F-413B-9F60-9EE50B82DCA1}" type="parTrans" cxnId="{4232196B-2DBD-4C50-8FCE-DE5CE1DD3F7A}">
      <dgm:prSet/>
      <dgm:spPr/>
      <dgm:t>
        <a:bodyPr/>
        <a:lstStyle/>
        <a:p>
          <a:endParaRPr lang="en-US"/>
        </a:p>
      </dgm:t>
    </dgm:pt>
    <dgm:pt modelId="{31F7E5A7-21D2-48BA-B6BB-D4F9853A0609}" type="sibTrans" cxnId="{4232196B-2DBD-4C50-8FCE-DE5CE1DD3F7A}">
      <dgm:prSet/>
      <dgm:spPr/>
      <dgm:t>
        <a:bodyPr/>
        <a:lstStyle/>
        <a:p>
          <a:endParaRPr lang="en-US"/>
        </a:p>
      </dgm:t>
    </dgm:pt>
    <dgm:pt modelId="{69685C70-547F-41FA-82B3-149D6B239D9F}">
      <dgm:prSet/>
      <dgm:spPr/>
      <dgm:t>
        <a:bodyPr/>
        <a:lstStyle/>
        <a:p>
          <a:r>
            <a:rPr lang="pl-PL" b="1" i="0"/>
            <a:t>1) uniewinnieniu obwinionego;</a:t>
          </a:r>
          <a:endParaRPr lang="en-US"/>
        </a:p>
      </dgm:t>
    </dgm:pt>
    <dgm:pt modelId="{758EDE85-C075-487E-864D-A63688D5C5E8}" type="parTrans" cxnId="{60CA5E6D-9198-459A-B774-44188C994EBB}">
      <dgm:prSet/>
      <dgm:spPr/>
      <dgm:t>
        <a:bodyPr/>
        <a:lstStyle/>
        <a:p>
          <a:endParaRPr lang="en-US"/>
        </a:p>
      </dgm:t>
    </dgm:pt>
    <dgm:pt modelId="{10700C84-4095-463F-8832-AA07BB887DE1}" type="sibTrans" cxnId="{60CA5E6D-9198-459A-B774-44188C994EBB}">
      <dgm:prSet/>
      <dgm:spPr/>
      <dgm:t>
        <a:bodyPr/>
        <a:lstStyle/>
        <a:p>
          <a:endParaRPr lang="en-US"/>
        </a:p>
      </dgm:t>
    </dgm:pt>
    <dgm:pt modelId="{96AB4EBC-1D89-478F-A26A-F0E73627C376}">
      <dgm:prSet/>
      <dgm:spPr/>
      <dgm:t>
        <a:bodyPr/>
        <a:lstStyle/>
        <a:p>
          <a:r>
            <a:rPr lang="pl-PL" b="1" i="0"/>
            <a:t>2) odstąpieniu od wymierzenia kary dyscyplinarnej;</a:t>
          </a:r>
          <a:endParaRPr lang="en-US"/>
        </a:p>
      </dgm:t>
    </dgm:pt>
    <dgm:pt modelId="{15A39E44-9D57-4397-9A25-0C2096011175}" type="parTrans" cxnId="{83ED9789-AA6C-4752-9210-573FE1713AF4}">
      <dgm:prSet/>
      <dgm:spPr/>
      <dgm:t>
        <a:bodyPr/>
        <a:lstStyle/>
        <a:p>
          <a:endParaRPr lang="en-US"/>
        </a:p>
      </dgm:t>
    </dgm:pt>
    <dgm:pt modelId="{98F955B5-819F-4FBB-81C8-6BDC578459E5}" type="sibTrans" cxnId="{83ED9789-AA6C-4752-9210-573FE1713AF4}">
      <dgm:prSet/>
      <dgm:spPr/>
      <dgm:t>
        <a:bodyPr/>
        <a:lstStyle/>
        <a:p>
          <a:endParaRPr lang="en-US"/>
        </a:p>
      </dgm:t>
    </dgm:pt>
    <dgm:pt modelId="{1097383C-F4DC-404F-8D3C-8E1785997F04}">
      <dgm:prSet/>
      <dgm:spPr/>
      <dgm:t>
        <a:bodyPr/>
        <a:lstStyle/>
        <a:p>
          <a:r>
            <a:rPr lang="pl-PL" b="1" i="0"/>
            <a:t>3) ukaraniu obwinionego;</a:t>
          </a:r>
          <a:endParaRPr lang="en-US"/>
        </a:p>
      </dgm:t>
    </dgm:pt>
    <dgm:pt modelId="{24B20110-4F86-48C6-A233-5705D7B10488}" type="parTrans" cxnId="{05E413A9-ADC8-455D-8D20-DEECDDAE8499}">
      <dgm:prSet/>
      <dgm:spPr/>
      <dgm:t>
        <a:bodyPr/>
        <a:lstStyle/>
        <a:p>
          <a:endParaRPr lang="en-US"/>
        </a:p>
      </dgm:t>
    </dgm:pt>
    <dgm:pt modelId="{A346AA19-AB1C-4031-9587-EF126C8EDC28}" type="sibTrans" cxnId="{05E413A9-ADC8-455D-8D20-DEECDDAE8499}">
      <dgm:prSet/>
      <dgm:spPr/>
      <dgm:t>
        <a:bodyPr/>
        <a:lstStyle/>
        <a:p>
          <a:endParaRPr lang="en-US"/>
        </a:p>
      </dgm:t>
    </dgm:pt>
    <dgm:pt modelId="{D96D7322-1C50-4D63-B66C-66B0567FC290}">
      <dgm:prSet/>
      <dgm:spPr/>
      <dgm:t>
        <a:bodyPr/>
        <a:lstStyle/>
        <a:p>
          <a:r>
            <a:rPr lang="pl-PL" b="1" i="0"/>
            <a:t>4) umorzeniu postępowania dyscyplinarnego.</a:t>
          </a:r>
          <a:endParaRPr lang="en-US"/>
        </a:p>
      </dgm:t>
    </dgm:pt>
    <dgm:pt modelId="{3ECDBDB5-E857-4B85-BE29-A9DEA6897186}" type="parTrans" cxnId="{10C4A7F6-44D5-48BF-A58B-832713511C1C}">
      <dgm:prSet/>
      <dgm:spPr/>
      <dgm:t>
        <a:bodyPr/>
        <a:lstStyle/>
        <a:p>
          <a:endParaRPr lang="en-US"/>
        </a:p>
      </dgm:t>
    </dgm:pt>
    <dgm:pt modelId="{C39145B4-58BC-40C3-9C1C-AF5474B285ED}" type="sibTrans" cxnId="{10C4A7F6-44D5-48BF-A58B-832713511C1C}">
      <dgm:prSet/>
      <dgm:spPr/>
      <dgm:t>
        <a:bodyPr/>
        <a:lstStyle/>
        <a:p>
          <a:endParaRPr lang="en-US"/>
        </a:p>
      </dgm:t>
    </dgm:pt>
    <dgm:pt modelId="{26E95C40-E5E5-4E9C-845B-862CDB9AD54E}" type="pres">
      <dgm:prSet presAssocID="{72750C16-6498-4ABB-BAA6-2EA8DC965344}" presName="linear" presStyleCnt="0">
        <dgm:presLayoutVars>
          <dgm:animLvl val="lvl"/>
          <dgm:resizeHandles val="exact"/>
        </dgm:presLayoutVars>
      </dgm:prSet>
      <dgm:spPr/>
    </dgm:pt>
    <dgm:pt modelId="{7EA31F19-8047-43D4-86F8-3D0AAE58642E}" type="pres">
      <dgm:prSet presAssocID="{60D6B632-CED6-4888-9325-B31E1816250F}" presName="parentText" presStyleLbl="node1" presStyleIdx="0" presStyleCnt="6">
        <dgm:presLayoutVars>
          <dgm:chMax val="0"/>
          <dgm:bulletEnabled val="1"/>
        </dgm:presLayoutVars>
      </dgm:prSet>
      <dgm:spPr/>
    </dgm:pt>
    <dgm:pt modelId="{7065798C-2BCB-40E6-8782-2F497704D9CC}" type="pres">
      <dgm:prSet presAssocID="{C57A3966-4FD1-436F-9E08-3FCAB09C9131}" presName="spacer" presStyleCnt="0"/>
      <dgm:spPr/>
    </dgm:pt>
    <dgm:pt modelId="{BC7E940E-2952-4CD3-A187-78CE7E7F539C}" type="pres">
      <dgm:prSet presAssocID="{E8EF5BB1-BF5F-4422-9FD5-3ACA6C9018CC}" presName="parentText" presStyleLbl="node1" presStyleIdx="1" presStyleCnt="6">
        <dgm:presLayoutVars>
          <dgm:chMax val="0"/>
          <dgm:bulletEnabled val="1"/>
        </dgm:presLayoutVars>
      </dgm:prSet>
      <dgm:spPr/>
    </dgm:pt>
    <dgm:pt modelId="{0095953D-16EA-4F25-9302-BD55A42653FC}" type="pres">
      <dgm:prSet presAssocID="{31F7E5A7-21D2-48BA-B6BB-D4F9853A0609}" presName="spacer" presStyleCnt="0"/>
      <dgm:spPr/>
    </dgm:pt>
    <dgm:pt modelId="{06B20C6C-A6FD-430F-B46D-B7EA4343DFEC}" type="pres">
      <dgm:prSet presAssocID="{69685C70-547F-41FA-82B3-149D6B239D9F}" presName="parentText" presStyleLbl="node1" presStyleIdx="2" presStyleCnt="6">
        <dgm:presLayoutVars>
          <dgm:chMax val="0"/>
          <dgm:bulletEnabled val="1"/>
        </dgm:presLayoutVars>
      </dgm:prSet>
      <dgm:spPr/>
    </dgm:pt>
    <dgm:pt modelId="{F077AB03-F3C7-4D12-8A25-99A8D96C7BBF}" type="pres">
      <dgm:prSet presAssocID="{10700C84-4095-463F-8832-AA07BB887DE1}" presName="spacer" presStyleCnt="0"/>
      <dgm:spPr/>
    </dgm:pt>
    <dgm:pt modelId="{E076E54B-F7A5-42F2-9136-7003E8834F7B}" type="pres">
      <dgm:prSet presAssocID="{96AB4EBC-1D89-478F-A26A-F0E73627C376}" presName="parentText" presStyleLbl="node1" presStyleIdx="3" presStyleCnt="6">
        <dgm:presLayoutVars>
          <dgm:chMax val="0"/>
          <dgm:bulletEnabled val="1"/>
        </dgm:presLayoutVars>
      </dgm:prSet>
      <dgm:spPr/>
    </dgm:pt>
    <dgm:pt modelId="{81A390A6-D900-495D-9BD8-3F6970C12D01}" type="pres">
      <dgm:prSet presAssocID="{98F955B5-819F-4FBB-81C8-6BDC578459E5}" presName="spacer" presStyleCnt="0"/>
      <dgm:spPr/>
    </dgm:pt>
    <dgm:pt modelId="{3C86F96D-D7C4-4FE5-8133-9BC880D6E296}" type="pres">
      <dgm:prSet presAssocID="{1097383C-F4DC-404F-8D3C-8E1785997F04}" presName="parentText" presStyleLbl="node1" presStyleIdx="4" presStyleCnt="6">
        <dgm:presLayoutVars>
          <dgm:chMax val="0"/>
          <dgm:bulletEnabled val="1"/>
        </dgm:presLayoutVars>
      </dgm:prSet>
      <dgm:spPr/>
    </dgm:pt>
    <dgm:pt modelId="{354E32B0-00DE-422F-84F8-8E579F9810E7}" type="pres">
      <dgm:prSet presAssocID="{A346AA19-AB1C-4031-9587-EF126C8EDC28}" presName="spacer" presStyleCnt="0"/>
      <dgm:spPr/>
    </dgm:pt>
    <dgm:pt modelId="{1F4ACFAD-CBA6-46ED-AC8E-68D420A9EAB0}" type="pres">
      <dgm:prSet presAssocID="{D96D7322-1C50-4D63-B66C-66B0567FC290}" presName="parentText" presStyleLbl="node1" presStyleIdx="5" presStyleCnt="6">
        <dgm:presLayoutVars>
          <dgm:chMax val="0"/>
          <dgm:bulletEnabled val="1"/>
        </dgm:presLayoutVars>
      </dgm:prSet>
      <dgm:spPr/>
    </dgm:pt>
  </dgm:ptLst>
  <dgm:cxnLst>
    <dgm:cxn modelId="{479B4E2A-291D-4BBB-B197-8D3CF5141C38}" type="presOf" srcId="{E8EF5BB1-BF5F-4422-9FD5-3ACA6C9018CC}" destId="{BC7E940E-2952-4CD3-A187-78CE7E7F539C}" srcOrd="0" destOrd="0" presId="urn:microsoft.com/office/officeart/2005/8/layout/vList2"/>
    <dgm:cxn modelId="{E7E3B949-36C9-4D3D-A42F-DCF70211F167}" type="presOf" srcId="{96AB4EBC-1D89-478F-A26A-F0E73627C376}" destId="{E076E54B-F7A5-42F2-9136-7003E8834F7B}" srcOrd="0" destOrd="0" presId="urn:microsoft.com/office/officeart/2005/8/layout/vList2"/>
    <dgm:cxn modelId="{4232196B-2DBD-4C50-8FCE-DE5CE1DD3F7A}" srcId="{72750C16-6498-4ABB-BAA6-2EA8DC965344}" destId="{E8EF5BB1-BF5F-4422-9FD5-3ACA6C9018CC}" srcOrd="1" destOrd="0" parTransId="{31928C24-899F-413B-9F60-9EE50B82DCA1}" sibTransId="{31F7E5A7-21D2-48BA-B6BB-D4F9853A0609}"/>
    <dgm:cxn modelId="{60CA5E6D-9198-459A-B774-44188C994EBB}" srcId="{72750C16-6498-4ABB-BAA6-2EA8DC965344}" destId="{69685C70-547F-41FA-82B3-149D6B239D9F}" srcOrd="2" destOrd="0" parTransId="{758EDE85-C075-487E-864D-A63688D5C5E8}" sibTransId="{10700C84-4095-463F-8832-AA07BB887DE1}"/>
    <dgm:cxn modelId="{61505275-323A-455D-9274-601F635E0B0E}" type="presOf" srcId="{72750C16-6498-4ABB-BAA6-2EA8DC965344}" destId="{26E95C40-E5E5-4E9C-845B-862CDB9AD54E}" srcOrd="0" destOrd="0" presId="urn:microsoft.com/office/officeart/2005/8/layout/vList2"/>
    <dgm:cxn modelId="{83ED9789-AA6C-4752-9210-573FE1713AF4}" srcId="{72750C16-6498-4ABB-BAA6-2EA8DC965344}" destId="{96AB4EBC-1D89-478F-A26A-F0E73627C376}" srcOrd="3" destOrd="0" parTransId="{15A39E44-9D57-4397-9A25-0C2096011175}" sibTransId="{98F955B5-819F-4FBB-81C8-6BDC578459E5}"/>
    <dgm:cxn modelId="{05E413A9-ADC8-455D-8D20-DEECDDAE8499}" srcId="{72750C16-6498-4ABB-BAA6-2EA8DC965344}" destId="{1097383C-F4DC-404F-8D3C-8E1785997F04}" srcOrd="4" destOrd="0" parTransId="{24B20110-4F86-48C6-A233-5705D7B10488}" sibTransId="{A346AA19-AB1C-4031-9587-EF126C8EDC28}"/>
    <dgm:cxn modelId="{8A62ABD7-6D15-4896-B98E-7DFD592F519E}" type="presOf" srcId="{60D6B632-CED6-4888-9325-B31E1816250F}" destId="{7EA31F19-8047-43D4-86F8-3D0AAE58642E}" srcOrd="0" destOrd="0" presId="urn:microsoft.com/office/officeart/2005/8/layout/vList2"/>
    <dgm:cxn modelId="{AD7FB3D9-02A3-4857-B673-85C29BCD4777}" type="presOf" srcId="{D96D7322-1C50-4D63-B66C-66B0567FC290}" destId="{1F4ACFAD-CBA6-46ED-AC8E-68D420A9EAB0}" srcOrd="0" destOrd="0" presId="urn:microsoft.com/office/officeart/2005/8/layout/vList2"/>
    <dgm:cxn modelId="{31AB0BDB-757B-41D8-B3D4-2513DB7E3748}" type="presOf" srcId="{69685C70-547F-41FA-82B3-149D6B239D9F}" destId="{06B20C6C-A6FD-430F-B46D-B7EA4343DFEC}" srcOrd="0" destOrd="0" presId="urn:microsoft.com/office/officeart/2005/8/layout/vList2"/>
    <dgm:cxn modelId="{A4CD90E9-D5AE-4478-AF48-5FEC5E2B0452}" srcId="{72750C16-6498-4ABB-BAA6-2EA8DC965344}" destId="{60D6B632-CED6-4888-9325-B31E1816250F}" srcOrd="0" destOrd="0" parTransId="{0538173E-50BF-4038-A261-FE2FDA034615}" sibTransId="{C57A3966-4FD1-436F-9E08-3FCAB09C9131}"/>
    <dgm:cxn modelId="{4F2EA8ED-4E23-44DF-B4F0-EAFD4024EFC1}" type="presOf" srcId="{1097383C-F4DC-404F-8D3C-8E1785997F04}" destId="{3C86F96D-D7C4-4FE5-8133-9BC880D6E296}" srcOrd="0" destOrd="0" presId="urn:microsoft.com/office/officeart/2005/8/layout/vList2"/>
    <dgm:cxn modelId="{10C4A7F6-44D5-48BF-A58B-832713511C1C}" srcId="{72750C16-6498-4ABB-BAA6-2EA8DC965344}" destId="{D96D7322-1C50-4D63-B66C-66B0567FC290}" srcOrd="5" destOrd="0" parTransId="{3ECDBDB5-E857-4B85-BE29-A9DEA6897186}" sibTransId="{C39145B4-58BC-40C3-9C1C-AF5474B285ED}"/>
    <dgm:cxn modelId="{E1E12838-B75C-4077-B5D0-5A593C179427}" type="presParOf" srcId="{26E95C40-E5E5-4E9C-845B-862CDB9AD54E}" destId="{7EA31F19-8047-43D4-86F8-3D0AAE58642E}" srcOrd="0" destOrd="0" presId="urn:microsoft.com/office/officeart/2005/8/layout/vList2"/>
    <dgm:cxn modelId="{6AB6ADB4-2F55-4640-88D3-1468B1B76DB1}" type="presParOf" srcId="{26E95C40-E5E5-4E9C-845B-862CDB9AD54E}" destId="{7065798C-2BCB-40E6-8782-2F497704D9CC}" srcOrd="1" destOrd="0" presId="urn:microsoft.com/office/officeart/2005/8/layout/vList2"/>
    <dgm:cxn modelId="{7643C29B-840B-40D6-8519-906C7020DEA9}" type="presParOf" srcId="{26E95C40-E5E5-4E9C-845B-862CDB9AD54E}" destId="{BC7E940E-2952-4CD3-A187-78CE7E7F539C}" srcOrd="2" destOrd="0" presId="urn:microsoft.com/office/officeart/2005/8/layout/vList2"/>
    <dgm:cxn modelId="{0507092E-C198-4F00-AA95-8032228B1039}" type="presParOf" srcId="{26E95C40-E5E5-4E9C-845B-862CDB9AD54E}" destId="{0095953D-16EA-4F25-9302-BD55A42653FC}" srcOrd="3" destOrd="0" presId="urn:microsoft.com/office/officeart/2005/8/layout/vList2"/>
    <dgm:cxn modelId="{6A3A3A54-ABA5-4957-A0DF-7F57C997292D}" type="presParOf" srcId="{26E95C40-E5E5-4E9C-845B-862CDB9AD54E}" destId="{06B20C6C-A6FD-430F-B46D-B7EA4343DFEC}" srcOrd="4" destOrd="0" presId="urn:microsoft.com/office/officeart/2005/8/layout/vList2"/>
    <dgm:cxn modelId="{1D8B098F-B320-42B2-991B-286136E743D3}" type="presParOf" srcId="{26E95C40-E5E5-4E9C-845B-862CDB9AD54E}" destId="{F077AB03-F3C7-4D12-8A25-99A8D96C7BBF}" srcOrd="5" destOrd="0" presId="urn:microsoft.com/office/officeart/2005/8/layout/vList2"/>
    <dgm:cxn modelId="{C8D6B0C2-F038-4B4A-8F94-D14E9C4AA286}" type="presParOf" srcId="{26E95C40-E5E5-4E9C-845B-862CDB9AD54E}" destId="{E076E54B-F7A5-42F2-9136-7003E8834F7B}" srcOrd="6" destOrd="0" presId="urn:microsoft.com/office/officeart/2005/8/layout/vList2"/>
    <dgm:cxn modelId="{E15C8FDB-A6C4-4155-9BC7-E89A942C9C38}" type="presParOf" srcId="{26E95C40-E5E5-4E9C-845B-862CDB9AD54E}" destId="{81A390A6-D900-495D-9BD8-3F6970C12D01}" srcOrd="7" destOrd="0" presId="urn:microsoft.com/office/officeart/2005/8/layout/vList2"/>
    <dgm:cxn modelId="{5BFC1E04-B6C9-444A-AE39-EC4BAF3828D0}" type="presParOf" srcId="{26E95C40-E5E5-4E9C-845B-862CDB9AD54E}" destId="{3C86F96D-D7C4-4FE5-8133-9BC880D6E296}" srcOrd="8" destOrd="0" presId="urn:microsoft.com/office/officeart/2005/8/layout/vList2"/>
    <dgm:cxn modelId="{765EA29E-FED5-4A34-87CF-2F7F6109672A}" type="presParOf" srcId="{26E95C40-E5E5-4E9C-845B-862CDB9AD54E}" destId="{354E32B0-00DE-422F-84F8-8E579F9810E7}" srcOrd="9" destOrd="0" presId="urn:microsoft.com/office/officeart/2005/8/layout/vList2"/>
    <dgm:cxn modelId="{FFC0553A-B618-437C-B5C6-084BCE932285}" type="presParOf" srcId="{26E95C40-E5E5-4E9C-845B-862CDB9AD54E}" destId="{1F4ACFAD-CBA6-46ED-AC8E-68D420A9EAB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3DE8434-3CCA-427B-AE87-CD9D895589F6}"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4EF743E-754B-48C6-84AC-9F8319D8018C}">
      <dgm:prSet/>
      <dgm:spPr/>
      <dgm:t>
        <a:bodyPr/>
        <a:lstStyle/>
        <a:p>
          <a:r>
            <a:rPr lang="pl-PL" b="1" i="0"/>
            <a:t>Istnieje potrzeba wzmocnienia pozycji pokrzywdzonych w postępowaniach dyscyplinarnych na uczelniach. Powinni otrzymać status strony.</a:t>
          </a:r>
          <a:endParaRPr lang="en-US"/>
        </a:p>
      </dgm:t>
    </dgm:pt>
    <dgm:pt modelId="{EEB7881F-C2F7-4005-9759-E44C5662699B}" type="parTrans" cxnId="{54037093-5C32-40EC-90EF-DFD615F36544}">
      <dgm:prSet/>
      <dgm:spPr/>
      <dgm:t>
        <a:bodyPr/>
        <a:lstStyle/>
        <a:p>
          <a:endParaRPr lang="en-US"/>
        </a:p>
      </dgm:t>
    </dgm:pt>
    <dgm:pt modelId="{649501D2-F177-4442-B8CF-3FF113E13865}" type="sibTrans" cxnId="{54037093-5C32-40EC-90EF-DFD615F36544}">
      <dgm:prSet/>
      <dgm:spPr/>
      <dgm:t>
        <a:bodyPr/>
        <a:lstStyle/>
        <a:p>
          <a:endParaRPr lang="en-US"/>
        </a:p>
      </dgm:t>
    </dgm:pt>
    <dgm:pt modelId="{96C902D2-20F8-466D-9C0B-8FB29F130B7E}">
      <dgm:prSet/>
      <dgm:spPr/>
      <dgm:t>
        <a:bodyPr/>
        <a:lstStyle/>
        <a:p>
          <a:r>
            <a:rPr lang="pl-PL"/>
            <a:t>N</a:t>
          </a:r>
          <a:r>
            <a:rPr lang="pl-PL" b="0" i="0"/>
            <a:t>ie zawsze rzecznik dyscyplinarny ma odpowiednią motywację i chęci do ich prowadzenia, co może wynikać m.in. z nieoficjalnych prób nacisku ze strony innych pracowników uczelni, ostracyzmu w miejscu pracy czy obawy przed zablokowaniem awansu</a:t>
          </a:r>
          <a:endParaRPr lang="en-US"/>
        </a:p>
      </dgm:t>
    </dgm:pt>
    <dgm:pt modelId="{9F516B07-EF0F-4A74-BC56-968453C4B349}" type="parTrans" cxnId="{E0221B80-CDAB-4276-87F3-2C0F4D7691BE}">
      <dgm:prSet/>
      <dgm:spPr/>
      <dgm:t>
        <a:bodyPr/>
        <a:lstStyle/>
        <a:p>
          <a:endParaRPr lang="en-US"/>
        </a:p>
      </dgm:t>
    </dgm:pt>
    <dgm:pt modelId="{31EF6308-9D81-4DC4-8F44-69D0DEFFBD2A}" type="sibTrans" cxnId="{E0221B80-CDAB-4276-87F3-2C0F4D7691BE}">
      <dgm:prSet/>
      <dgm:spPr/>
      <dgm:t>
        <a:bodyPr/>
        <a:lstStyle/>
        <a:p>
          <a:endParaRPr lang="en-US"/>
        </a:p>
      </dgm:t>
    </dgm:pt>
    <dgm:pt modelId="{5DD0F87E-EA23-4380-A519-2FE3D733605D}" type="pres">
      <dgm:prSet presAssocID="{93DE8434-3CCA-427B-AE87-CD9D895589F6}" presName="root" presStyleCnt="0">
        <dgm:presLayoutVars>
          <dgm:dir/>
          <dgm:resizeHandles val="exact"/>
        </dgm:presLayoutVars>
      </dgm:prSet>
      <dgm:spPr/>
    </dgm:pt>
    <dgm:pt modelId="{DF1202B9-366C-4A2F-BD9D-637643764515}" type="pres">
      <dgm:prSet presAssocID="{74EF743E-754B-48C6-84AC-9F8319D8018C}" presName="compNode" presStyleCnt="0"/>
      <dgm:spPr/>
    </dgm:pt>
    <dgm:pt modelId="{FDA0EABD-D3F0-4F30-827F-A6B873068F87}" type="pres">
      <dgm:prSet presAssocID="{74EF743E-754B-48C6-84AC-9F8319D8018C}" presName="bgRect" presStyleLbl="bgShp" presStyleIdx="0" presStyleCnt="2"/>
      <dgm:spPr/>
    </dgm:pt>
    <dgm:pt modelId="{A0701034-2273-4A90-87F3-0354DC55DE63}" type="pres">
      <dgm:prSet presAssocID="{74EF743E-754B-48C6-84AC-9F8319D8018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ecision chart"/>
        </a:ext>
      </dgm:extLst>
    </dgm:pt>
    <dgm:pt modelId="{AB0B37B2-881E-4B4A-8C75-E4B4393CDB81}" type="pres">
      <dgm:prSet presAssocID="{74EF743E-754B-48C6-84AC-9F8319D8018C}" presName="spaceRect" presStyleCnt="0"/>
      <dgm:spPr/>
    </dgm:pt>
    <dgm:pt modelId="{EB7DE679-81DF-4D90-8F17-92E5CD4DB83A}" type="pres">
      <dgm:prSet presAssocID="{74EF743E-754B-48C6-84AC-9F8319D8018C}" presName="parTx" presStyleLbl="revTx" presStyleIdx="0" presStyleCnt="2">
        <dgm:presLayoutVars>
          <dgm:chMax val="0"/>
          <dgm:chPref val="0"/>
        </dgm:presLayoutVars>
      </dgm:prSet>
      <dgm:spPr/>
    </dgm:pt>
    <dgm:pt modelId="{C6A02283-C169-40D4-88B9-605472FA00BE}" type="pres">
      <dgm:prSet presAssocID="{649501D2-F177-4442-B8CF-3FF113E13865}" presName="sibTrans" presStyleCnt="0"/>
      <dgm:spPr/>
    </dgm:pt>
    <dgm:pt modelId="{A51F73F4-5504-4040-B23F-EC667EB401CB}" type="pres">
      <dgm:prSet presAssocID="{96C902D2-20F8-466D-9C0B-8FB29F130B7E}" presName="compNode" presStyleCnt="0"/>
      <dgm:spPr/>
    </dgm:pt>
    <dgm:pt modelId="{CB1121A9-5626-4E38-AA22-564709103511}" type="pres">
      <dgm:prSet presAssocID="{96C902D2-20F8-466D-9C0B-8FB29F130B7E}" presName="bgRect" presStyleLbl="bgShp" presStyleIdx="1" presStyleCnt="2"/>
      <dgm:spPr/>
    </dgm:pt>
    <dgm:pt modelId="{C022B1F0-7BEF-4172-B563-E308AD689ACC}" type="pres">
      <dgm:prSet presAssocID="{96C902D2-20F8-466D-9C0B-8FB29F130B7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bstancja drażniąca"/>
        </a:ext>
      </dgm:extLst>
    </dgm:pt>
    <dgm:pt modelId="{DFE2798D-08AE-40CA-9D26-22D49C6FDE56}" type="pres">
      <dgm:prSet presAssocID="{96C902D2-20F8-466D-9C0B-8FB29F130B7E}" presName="spaceRect" presStyleCnt="0"/>
      <dgm:spPr/>
    </dgm:pt>
    <dgm:pt modelId="{56622C1F-F909-452F-9DC9-B9D571A4A859}" type="pres">
      <dgm:prSet presAssocID="{96C902D2-20F8-466D-9C0B-8FB29F130B7E}" presName="parTx" presStyleLbl="revTx" presStyleIdx="1" presStyleCnt="2">
        <dgm:presLayoutVars>
          <dgm:chMax val="0"/>
          <dgm:chPref val="0"/>
        </dgm:presLayoutVars>
      </dgm:prSet>
      <dgm:spPr/>
    </dgm:pt>
  </dgm:ptLst>
  <dgm:cxnLst>
    <dgm:cxn modelId="{70675516-1B2D-481D-BCC1-B72A9F13A91F}" type="presOf" srcId="{93DE8434-3CCA-427B-AE87-CD9D895589F6}" destId="{5DD0F87E-EA23-4380-A519-2FE3D733605D}" srcOrd="0" destOrd="0" presId="urn:microsoft.com/office/officeart/2018/2/layout/IconVerticalSolidList"/>
    <dgm:cxn modelId="{E0221B80-CDAB-4276-87F3-2C0F4D7691BE}" srcId="{93DE8434-3CCA-427B-AE87-CD9D895589F6}" destId="{96C902D2-20F8-466D-9C0B-8FB29F130B7E}" srcOrd="1" destOrd="0" parTransId="{9F516B07-EF0F-4A74-BC56-968453C4B349}" sibTransId="{31EF6308-9D81-4DC4-8F44-69D0DEFFBD2A}"/>
    <dgm:cxn modelId="{54037093-5C32-40EC-90EF-DFD615F36544}" srcId="{93DE8434-3CCA-427B-AE87-CD9D895589F6}" destId="{74EF743E-754B-48C6-84AC-9F8319D8018C}" srcOrd="0" destOrd="0" parTransId="{EEB7881F-C2F7-4005-9759-E44C5662699B}" sibTransId="{649501D2-F177-4442-B8CF-3FF113E13865}"/>
    <dgm:cxn modelId="{5560A2B0-58BC-4EB6-8723-2034ED26A24E}" type="presOf" srcId="{96C902D2-20F8-466D-9C0B-8FB29F130B7E}" destId="{56622C1F-F909-452F-9DC9-B9D571A4A859}" srcOrd="0" destOrd="0" presId="urn:microsoft.com/office/officeart/2018/2/layout/IconVerticalSolidList"/>
    <dgm:cxn modelId="{C33F46F9-63E3-456F-969D-19EF8CD27A09}" type="presOf" srcId="{74EF743E-754B-48C6-84AC-9F8319D8018C}" destId="{EB7DE679-81DF-4D90-8F17-92E5CD4DB83A}" srcOrd="0" destOrd="0" presId="urn:microsoft.com/office/officeart/2018/2/layout/IconVerticalSolidList"/>
    <dgm:cxn modelId="{B70D707C-3CD7-4F27-8728-5D516CF54FCC}" type="presParOf" srcId="{5DD0F87E-EA23-4380-A519-2FE3D733605D}" destId="{DF1202B9-366C-4A2F-BD9D-637643764515}" srcOrd="0" destOrd="0" presId="urn:microsoft.com/office/officeart/2018/2/layout/IconVerticalSolidList"/>
    <dgm:cxn modelId="{47EB2450-D209-4FAF-ABA7-78ED2B8F3ADF}" type="presParOf" srcId="{DF1202B9-366C-4A2F-BD9D-637643764515}" destId="{FDA0EABD-D3F0-4F30-827F-A6B873068F87}" srcOrd="0" destOrd="0" presId="urn:microsoft.com/office/officeart/2018/2/layout/IconVerticalSolidList"/>
    <dgm:cxn modelId="{14DEF206-3713-41AF-8DCA-57CB2C22F6A5}" type="presParOf" srcId="{DF1202B9-366C-4A2F-BD9D-637643764515}" destId="{A0701034-2273-4A90-87F3-0354DC55DE63}" srcOrd="1" destOrd="0" presId="urn:microsoft.com/office/officeart/2018/2/layout/IconVerticalSolidList"/>
    <dgm:cxn modelId="{080B6ECB-52AF-45C4-83D7-68E1F12C3214}" type="presParOf" srcId="{DF1202B9-366C-4A2F-BD9D-637643764515}" destId="{AB0B37B2-881E-4B4A-8C75-E4B4393CDB81}" srcOrd="2" destOrd="0" presId="urn:microsoft.com/office/officeart/2018/2/layout/IconVerticalSolidList"/>
    <dgm:cxn modelId="{AB1B4B97-8057-4168-9A0D-3BDA838F42D3}" type="presParOf" srcId="{DF1202B9-366C-4A2F-BD9D-637643764515}" destId="{EB7DE679-81DF-4D90-8F17-92E5CD4DB83A}" srcOrd="3" destOrd="0" presId="urn:microsoft.com/office/officeart/2018/2/layout/IconVerticalSolidList"/>
    <dgm:cxn modelId="{A657173D-A5DB-4591-AE80-5CA886EE443E}" type="presParOf" srcId="{5DD0F87E-EA23-4380-A519-2FE3D733605D}" destId="{C6A02283-C169-40D4-88B9-605472FA00BE}" srcOrd="1" destOrd="0" presId="urn:microsoft.com/office/officeart/2018/2/layout/IconVerticalSolidList"/>
    <dgm:cxn modelId="{5B2F4B37-0DD6-4592-B944-0A3D0495E07D}" type="presParOf" srcId="{5DD0F87E-EA23-4380-A519-2FE3D733605D}" destId="{A51F73F4-5504-4040-B23F-EC667EB401CB}" srcOrd="2" destOrd="0" presId="urn:microsoft.com/office/officeart/2018/2/layout/IconVerticalSolidList"/>
    <dgm:cxn modelId="{DBC98434-4F6D-441C-A5E2-F143916CCB82}" type="presParOf" srcId="{A51F73F4-5504-4040-B23F-EC667EB401CB}" destId="{CB1121A9-5626-4E38-AA22-564709103511}" srcOrd="0" destOrd="0" presId="urn:microsoft.com/office/officeart/2018/2/layout/IconVerticalSolidList"/>
    <dgm:cxn modelId="{8D3AFC93-57E8-4E13-AD77-A4E932A92FAA}" type="presParOf" srcId="{A51F73F4-5504-4040-B23F-EC667EB401CB}" destId="{C022B1F0-7BEF-4172-B563-E308AD689ACC}" srcOrd="1" destOrd="0" presId="urn:microsoft.com/office/officeart/2018/2/layout/IconVerticalSolidList"/>
    <dgm:cxn modelId="{0F6126CA-4406-4B76-B07A-82C31DAF7B43}" type="presParOf" srcId="{A51F73F4-5504-4040-B23F-EC667EB401CB}" destId="{DFE2798D-08AE-40CA-9D26-22D49C6FDE56}" srcOrd="2" destOrd="0" presId="urn:microsoft.com/office/officeart/2018/2/layout/IconVerticalSolidList"/>
    <dgm:cxn modelId="{8522F34A-2DAA-4BE9-90EE-6E6801B72B99}" type="presParOf" srcId="{A51F73F4-5504-4040-B23F-EC667EB401CB}" destId="{56622C1F-F909-452F-9DC9-B9D571A4A85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4C9D0B-C608-4013-81B1-FF6A11FA402B}">
      <dsp:nvSpPr>
        <dsp:cNvPr id="0" name=""/>
        <dsp:cNvSpPr/>
      </dsp:nvSpPr>
      <dsp:spPr>
        <a:xfrm>
          <a:off x="0" y="879157"/>
          <a:ext cx="5638800" cy="162306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22D46C-0EC2-47CB-B0CD-CFBE607FB774}">
      <dsp:nvSpPr>
        <dsp:cNvPr id="0" name=""/>
        <dsp:cNvSpPr/>
      </dsp:nvSpPr>
      <dsp:spPr>
        <a:xfrm>
          <a:off x="490975" y="1244345"/>
          <a:ext cx="892683" cy="8926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1429" cap="flat" cmpd="sng" algn="ctr">
          <a:noFill/>
          <a:prstDash val="sysDash"/>
        </a:ln>
        <a:effectLst/>
      </dsp:spPr>
      <dsp:style>
        <a:lnRef idx="2">
          <a:scrgbClr r="0" g="0" b="0"/>
        </a:lnRef>
        <a:fillRef idx="1">
          <a:scrgbClr r="0" g="0" b="0"/>
        </a:fillRef>
        <a:effectRef idx="0">
          <a:scrgbClr r="0" g="0" b="0"/>
        </a:effectRef>
        <a:fontRef idx="minor">
          <a:schemeClr val="lt1"/>
        </a:fontRef>
      </dsp:style>
    </dsp:sp>
    <dsp:sp modelId="{46F4D401-BC6D-4834-9444-057A2F3ACB9F}">
      <dsp:nvSpPr>
        <dsp:cNvPr id="0" name=""/>
        <dsp:cNvSpPr/>
      </dsp:nvSpPr>
      <dsp:spPr>
        <a:xfrm>
          <a:off x="1874634" y="879157"/>
          <a:ext cx="3764165" cy="1623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774" tIns="171774" rIns="171774" bIns="171774" numCol="1" spcCol="1270" anchor="ctr" anchorCtr="0">
          <a:noAutofit/>
        </a:bodyPr>
        <a:lstStyle/>
        <a:p>
          <a:pPr marL="0" lvl="0" indent="0" algn="l" defTabSz="622300">
            <a:lnSpc>
              <a:spcPct val="90000"/>
            </a:lnSpc>
            <a:spcBef>
              <a:spcPct val="0"/>
            </a:spcBef>
            <a:spcAft>
              <a:spcPct val="35000"/>
            </a:spcAft>
            <a:buNone/>
          </a:pPr>
          <a:r>
            <a:rPr lang="pl-PL" sz="1400" b="1" kern="1200"/>
            <a:t>Ustawa </a:t>
          </a:r>
          <a:r>
            <a:rPr lang="pl-PL" sz="1400" kern="1200"/>
            <a:t>– Prawo o szkolnictwie wyższym z dnia 20 lipca 2018r. ( tekst jedn.</a:t>
          </a:r>
          <a:r>
            <a:rPr lang="pl-PL" sz="1400" b="1" kern="1200"/>
            <a:t> </a:t>
          </a:r>
          <a:r>
            <a:rPr lang="pl-PL" sz="1400" kern="1200"/>
            <a:t>Dz.U. z 2023 r. poz. 742 ze zm.). </a:t>
          </a:r>
          <a:endParaRPr lang="en-US" sz="1400" kern="1200"/>
        </a:p>
      </dsp:txBody>
      <dsp:txXfrm>
        <a:off x="1874634" y="879157"/>
        <a:ext cx="3764165" cy="1623060"/>
      </dsp:txXfrm>
    </dsp:sp>
    <dsp:sp modelId="{AE9EB904-87C8-4BEB-BAB5-AF6622981AA7}">
      <dsp:nvSpPr>
        <dsp:cNvPr id="0" name=""/>
        <dsp:cNvSpPr/>
      </dsp:nvSpPr>
      <dsp:spPr>
        <a:xfrm>
          <a:off x="0" y="2907982"/>
          <a:ext cx="5638800" cy="162306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8B001D-914C-44BA-BFD9-653C6C3DFDA2}">
      <dsp:nvSpPr>
        <dsp:cNvPr id="0" name=""/>
        <dsp:cNvSpPr/>
      </dsp:nvSpPr>
      <dsp:spPr>
        <a:xfrm>
          <a:off x="490975" y="3273171"/>
          <a:ext cx="892683" cy="8926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1429" cap="flat" cmpd="sng" algn="ctr">
          <a:noFill/>
          <a:prstDash val="sysDash"/>
        </a:ln>
        <a:effectLst/>
      </dsp:spPr>
      <dsp:style>
        <a:lnRef idx="2">
          <a:scrgbClr r="0" g="0" b="0"/>
        </a:lnRef>
        <a:fillRef idx="1">
          <a:scrgbClr r="0" g="0" b="0"/>
        </a:fillRef>
        <a:effectRef idx="0">
          <a:scrgbClr r="0" g="0" b="0"/>
        </a:effectRef>
        <a:fontRef idx="minor">
          <a:schemeClr val="lt1"/>
        </a:fontRef>
      </dsp:style>
    </dsp:sp>
    <dsp:sp modelId="{341ACC64-91ED-47FF-A4AD-6937D3421736}">
      <dsp:nvSpPr>
        <dsp:cNvPr id="0" name=""/>
        <dsp:cNvSpPr/>
      </dsp:nvSpPr>
      <dsp:spPr>
        <a:xfrm>
          <a:off x="1874634" y="2907982"/>
          <a:ext cx="3764165" cy="1623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774" tIns="171774" rIns="171774" bIns="171774" numCol="1" spcCol="1270" anchor="ctr" anchorCtr="0">
          <a:noAutofit/>
        </a:bodyPr>
        <a:lstStyle/>
        <a:p>
          <a:pPr marL="0" lvl="0" indent="0" algn="l" defTabSz="622300">
            <a:lnSpc>
              <a:spcPct val="90000"/>
            </a:lnSpc>
            <a:spcBef>
              <a:spcPct val="0"/>
            </a:spcBef>
            <a:spcAft>
              <a:spcPct val="35000"/>
            </a:spcAft>
            <a:buNone/>
          </a:pPr>
          <a:r>
            <a:rPr lang="pl-PL" sz="1400" b="1" kern="1200"/>
            <a:t>Rozporządzenie </a:t>
          </a:r>
          <a:r>
            <a:rPr lang="pl-PL" sz="1400" kern="1200"/>
            <a:t>Ministra Nauki i Szkolnictwa Wyższego ws. szczegółowego trybu postępowania wyjaśniającego i dyscyplinarnego wobec nauczycieli akademickich oraz sposobu wykonywania i zatarcia kar dyscyplinarnych z dnia 8 czerwca 2022 r. (</a:t>
          </a:r>
          <a:r>
            <a:rPr lang="pl-PL" sz="1400" kern="1200">
              <a:hlinkClick xmlns:r="http://schemas.openxmlformats.org/officeDocument/2006/relationships" r:id="rId5"/>
            </a:rPr>
            <a:t>Dz.U. z 2022 r. poz. 1236</a:t>
          </a:r>
          <a:r>
            <a:rPr lang="pl-PL" sz="1400" kern="1200"/>
            <a:t>).</a:t>
          </a:r>
          <a:endParaRPr lang="en-US" sz="1400" kern="1200"/>
        </a:p>
      </dsp:txBody>
      <dsp:txXfrm>
        <a:off x="1874634" y="2907982"/>
        <a:ext cx="3764165" cy="16230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500A0-E218-4881-B500-6F8342B83430}">
      <dsp:nvSpPr>
        <dsp:cNvPr id="0" name=""/>
        <dsp:cNvSpPr/>
      </dsp:nvSpPr>
      <dsp:spPr>
        <a:xfrm>
          <a:off x="0" y="742949"/>
          <a:ext cx="8503920" cy="13716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5603D8-F45E-4373-BEC9-55CBC728B0F2}">
      <dsp:nvSpPr>
        <dsp:cNvPr id="0" name=""/>
        <dsp:cNvSpPr/>
      </dsp:nvSpPr>
      <dsp:spPr>
        <a:xfrm>
          <a:off x="414909" y="1051559"/>
          <a:ext cx="754380" cy="7543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1429" cap="flat" cmpd="sng" algn="ctr">
          <a:noFill/>
          <a:prstDash val="sysDash"/>
        </a:ln>
        <a:effectLst/>
      </dsp:spPr>
      <dsp:style>
        <a:lnRef idx="2">
          <a:scrgbClr r="0" g="0" b="0"/>
        </a:lnRef>
        <a:fillRef idx="1">
          <a:scrgbClr r="0" g="0" b="0"/>
        </a:fillRef>
        <a:effectRef idx="0">
          <a:scrgbClr r="0" g="0" b="0"/>
        </a:effectRef>
        <a:fontRef idx="minor">
          <a:schemeClr val="lt1"/>
        </a:fontRef>
      </dsp:style>
    </dsp:sp>
    <dsp:sp modelId="{792A6F4D-3BDB-449D-9354-DE698BBF873C}">
      <dsp:nvSpPr>
        <dsp:cNvPr id="0" name=""/>
        <dsp:cNvSpPr/>
      </dsp:nvSpPr>
      <dsp:spPr>
        <a:xfrm>
          <a:off x="1584198" y="742949"/>
          <a:ext cx="6919722" cy="1371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161" tIns="145161" rIns="145161" bIns="145161" numCol="1" spcCol="1270" anchor="ctr" anchorCtr="0">
          <a:noAutofit/>
        </a:bodyPr>
        <a:lstStyle/>
        <a:p>
          <a:pPr marL="0" lvl="0" indent="0" algn="l" defTabSz="889000">
            <a:lnSpc>
              <a:spcPct val="90000"/>
            </a:lnSpc>
            <a:spcBef>
              <a:spcPct val="0"/>
            </a:spcBef>
            <a:spcAft>
              <a:spcPct val="35000"/>
            </a:spcAft>
            <a:buNone/>
          </a:pPr>
          <a:r>
            <a:rPr lang="pl-PL" sz="2000" kern="1200"/>
            <a:t>Nauczyciel akademicki podlega odpowiedzialności dyscyplinarnej za postępowanie uchybiające </a:t>
          </a:r>
          <a:r>
            <a:rPr lang="pl-PL" sz="2000" b="1" kern="1200"/>
            <a:t>obowiązkom </a:t>
          </a:r>
          <a:r>
            <a:rPr lang="pl-PL" sz="2000" kern="1200"/>
            <a:t>nauczyciela akademickiego lub </a:t>
          </a:r>
          <a:r>
            <a:rPr lang="pl-PL" sz="2000" b="1" kern="1200"/>
            <a:t>godności </a:t>
          </a:r>
          <a:r>
            <a:rPr lang="pl-PL" sz="2000" kern="1200"/>
            <a:t>zawodu nauczyciela akademickiego.</a:t>
          </a:r>
          <a:endParaRPr lang="en-US" sz="2000" kern="1200"/>
        </a:p>
      </dsp:txBody>
      <dsp:txXfrm>
        <a:off x="1584198" y="742949"/>
        <a:ext cx="6919722" cy="1371600"/>
      </dsp:txXfrm>
    </dsp:sp>
    <dsp:sp modelId="{1C28E594-D720-431A-9F75-6EBB95DD8FFA}">
      <dsp:nvSpPr>
        <dsp:cNvPr id="0" name=""/>
        <dsp:cNvSpPr/>
      </dsp:nvSpPr>
      <dsp:spPr>
        <a:xfrm>
          <a:off x="0" y="2457450"/>
          <a:ext cx="8503920" cy="13716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F5C202-B6CC-41D7-953F-DCB653A47EF2}">
      <dsp:nvSpPr>
        <dsp:cNvPr id="0" name=""/>
        <dsp:cNvSpPr/>
      </dsp:nvSpPr>
      <dsp:spPr>
        <a:xfrm>
          <a:off x="414909" y="2766060"/>
          <a:ext cx="754380" cy="7543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1429" cap="flat" cmpd="sng" algn="ctr">
          <a:noFill/>
          <a:prstDash val="sysDash"/>
        </a:ln>
        <a:effectLst/>
      </dsp:spPr>
      <dsp:style>
        <a:lnRef idx="2">
          <a:scrgbClr r="0" g="0" b="0"/>
        </a:lnRef>
        <a:fillRef idx="1">
          <a:scrgbClr r="0" g="0" b="0"/>
        </a:fillRef>
        <a:effectRef idx="0">
          <a:scrgbClr r="0" g="0" b="0"/>
        </a:effectRef>
        <a:fontRef idx="minor">
          <a:schemeClr val="lt1"/>
        </a:fontRef>
      </dsp:style>
    </dsp:sp>
    <dsp:sp modelId="{ED0A997D-FD70-4910-A952-A1D57A01C5ED}">
      <dsp:nvSpPr>
        <dsp:cNvPr id="0" name=""/>
        <dsp:cNvSpPr/>
      </dsp:nvSpPr>
      <dsp:spPr>
        <a:xfrm>
          <a:off x="1584198" y="2457450"/>
          <a:ext cx="6919722" cy="1371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161" tIns="145161" rIns="145161" bIns="145161" numCol="1" spcCol="1270" anchor="ctr" anchorCtr="0">
          <a:noAutofit/>
        </a:bodyPr>
        <a:lstStyle/>
        <a:p>
          <a:pPr marL="0" lvl="0" indent="0" algn="l" defTabSz="889000">
            <a:lnSpc>
              <a:spcPct val="90000"/>
            </a:lnSpc>
            <a:spcBef>
              <a:spcPct val="0"/>
            </a:spcBef>
            <a:spcAft>
              <a:spcPct val="35000"/>
            </a:spcAft>
            <a:buNone/>
          </a:pPr>
          <a:r>
            <a:rPr lang="pl-PL" sz="2000" kern="1200"/>
            <a:t>Statut US z dnia 28 maja 2019r., Jednolity tekst stan prawny na dzień 27.06.2023 r. ( Tytuł szósty PRACOWNICY)</a:t>
          </a:r>
          <a:endParaRPr lang="en-US" sz="2000" kern="1200"/>
        </a:p>
      </dsp:txBody>
      <dsp:txXfrm>
        <a:off x="1584198" y="2457450"/>
        <a:ext cx="6919722" cy="1371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E6D6A-ED49-47D0-9420-B89D6955F215}">
      <dsp:nvSpPr>
        <dsp:cNvPr id="0" name=""/>
        <dsp:cNvSpPr/>
      </dsp:nvSpPr>
      <dsp:spPr>
        <a:xfrm>
          <a:off x="0" y="558641"/>
          <a:ext cx="2657475" cy="1594485"/>
        </a:xfrm>
        <a:prstGeom prst="rect">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pl-PL" sz="2700" kern="1200"/>
            <a:t>Prawna </a:t>
          </a:r>
          <a:endParaRPr lang="en-US" sz="2700" kern="1200"/>
        </a:p>
      </dsp:txBody>
      <dsp:txXfrm>
        <a:off x="0" y="558641"/>
        <a:ext cx="2657475" cy="1594485"/>
      </dsp:txXfrm>
    </dsp:sp>
    <dsp:sp modelId="{DDF1C36B-9AA4-498C-8ADC-1813669FB5DB}">
      <dsp:nvSpPr>
        <dsp:cNvPr id="0" name=""/>
        <dsp:cNvSpPr/>
      </dsp:nvSpPr>
      <dsp:spPr>
        <a:xfrm>
          <a:off x="2923222" y="558641"/>
          <a:ext cx="2657475" cy="1594485"/>
        </a:xfrm>
        <a:prstGeom prst="rect">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pl-PL" sz="2700" kern="1200"/>
            <a:t>Niepowszechna</a:t>
          </a:r>
          <a:endParaRPr lang="en-US" sz="2700" kern="1200"/>
        </a:p>
      </dsp:txBody>
      <dsp:txXfrm>
        <a:off x="2923222" y="558641"/>
        <a:ext cx="2657475" cy="1594485"/>
      </dsp:txXfrm>
    </dsp:sp>
    <dsp:sp modelId="{76B0599A-6C56-4B60-AC62-E80BF93C21F1}">
      <dsp:nvSpPr>
        <dsp:cNvPr id="0" name=""/>
        <dsp:cNvSpPr/>
      </dsp:nvSpPr>
      <dsp:spPr>
        <a:xfrm>
          <a:off x="5846445" y="558641"/>
          <a:ext cx="2657475" cy="1594485"/>
        </a:xfrm>
        <a:prstGeom prst="rect">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pl-PL" sz="2700" kern="1200"/>
            <a:t>Osobista</a:t>
          </a:r>
          <a:endParaRPr lang="en-US" sz="2700" kern="1200"/>
        </a:p>
      </dsp:txBody>
      <dsp:txXfrm>
        <a:off x="5846445" y="558641"/>
        <a:ext cx="2657475" cy="1594485"/>
      </dsp:txXfrm>
    </dsp:sp>
    <dsp:sp modelId="{799E6C7B-F8A6-4AC6-AF32-B6700D573A6C}">
      <dsp:nvSpPr>
        <dsp:cNvPr id="0" name=""/>
        <dsp:cNvSpPr/>
      </dsp:nvSpPr>
      <dsp:spPr>
        <a:xfrm>
          <a:off x="1461611" y="2418873"/>
          <a:ext cx="2657475" cy="1594485"/>
        </a:xfrm>
        <a:prstGeom prst="rect">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pl-PL" sz="2700" kern="1200"/>
            <a:t>Represyjna</a:t>
          </a:r>
          <a:endParaRPr lang="en-US" sz="2700" kern="1200"/>
        </a:p>
      </dsp:txBody>
      <dsp:txXfrm>
        <a:off x="1461611" y="2418873"/>
        <a:ext cx="2657475" cy="1594485"/>
      </dsp:txXfrm>
    </dsp:sp>
    <dsp:sp modelId="{F5B703B7-CDB1-42C0-A55E-28137CA88FDB}">
      <dsp:nvSpPr>
        <dsp:cNvPr id="0" name=""/>
        <dsp:cNvSpPr/>
      </dsp:nvSpPr>
      <dsp:spPr>
        <a:xfrm>
          <a:off x="4384833" y="2418873"/>
          <a:ext cx="2657475" cy="1594485"/>
        </a:xfrm>
        <a:prstGeom prst="rect">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pl-PL" sz="2700" kern="1200"/>
            <a:t>Nierepresyjna </a:t>
          </a:r>
          <a:endParaRPr lang="en-US" sz="2700" kern="1200"/>
        </a:p>
      </dsp:txBody>
      <dsp:txXfrm>
        <a:off x="4384833" y="2418873"/>
        <a:ext cx="2657475" cy="15944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D1754-A685-48CF-B440-E296B278BFBB}">
      <dsp:nvSpPr>
        <dsp:cNvPr id="0" name=""/>
        <dsp:cNvSpPr/>
      </dsp:nvSpPr>
      <dsp:spPr>
        <a:xfrm>
          <a:off x="563467" y="2647"/>
          <a:ext cx="3512849" cy="2107709"/>
        </a:xfrm>
        <a:prstGeom prst="rect">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pl-PL" sz="3300" i="1" kern="1200"/>
            <a:t>Numerus clausus</a:t>
          </a:r>
          <a:r>
            <a:rPr lang="pl-PL" sz="3300" kern="1200"/>
            <a:t> kar</a:t>
          </a:r>
          <a:endParaRPr lang="en-US" sz="3300" kern="1200"/>
        </a:p>
      </dsp:txBody>
      <dsp:txXfrm>
        <a:off x="563467" y="2647"/>
        <a:ext cx="3512849" cy="2107709"/>
      </dsp:txXfrm>
    </dsp:sp>
    <dsp:sp modelId="{655F4A68-3F2A-4DA9-B2E3-88D0AA1B6C35}">
      <dsp:nvSpPr>
        <dsp:cNvPr id="0" name=""/>
        <dsp:cNvSpPr/>
      </dsp:nvSpPr>
      <dsp:spPr>
        <a:xfrm>
          <a:off x="4427602" y="2647"/>
          <a:ext cx="3512849" cy="2107709"/>
        </a:xfrm>
        <a:prstGeom prst="rect">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pl-PL" sz="3300" kern="1200"/>
            <a:t>Sankcje alternatywne</a:t>
          </a:r>
          <a:endParaRPr lang="en-US" sz="3300" kern="1200"/>
        </a:p>
      </dsp:txBody>
      <dsp:txXfrm>
        <a:off x="4427602" y="2647"/>
        <a:ext cx="3512849" cy="2107709"/>
      </dsp:txXfrm>
    </dsp:sp>
    <dsp:sp modelId="{F666601C-3BBC-461C-B618-6E5106FFB1CD}">
      <dsp:nvSpPr>
        <dsp:cNvPr id="0" name=""/>
        <dsp:cNvSpPr/>
      </dsp:nvSpPr>
      <dsp:spPr>
        <a:xfrm>
          <a:off x="563467" y="2461642"/>
          <a:ext cx="3512849" cy="2107709"/>
        </a:xfrm>
        <a:prstGeom prst="rect">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pl-PL" sz="3300" kern="1200"/>
            <a:t>Gradacja kar</a:t>
          </a:r>
          <a:endParaRPr lang="en-US" sz="3300" kern="1200"/>
        </a:p>
      </dsp:txBody>
      <dsp:txXfrm>
        <a:off x="563467" y="2461642"/>
        <a:ext cx="3512849" cy="2107709"/>
      </dsp:txXfrm>
    </dsp:sp>
    <dsp:sp modelId="{8C11A950-1C23-4AD1-AFF0-619C8FB7674D}">
      <dsp:nvSpPr>
        <dsp:cNvPr id="0" name=""/>
        <dsp:cNvSpPr/>
      </dsp:nvSpPr>
      <dsp:spPr>
        <a:xfrm>
          <a:off x="4427602" y="2461642"/>
          <a:ext cx="3512849" cy="2107709"/>
        </a:xfrm>
        <a:prstGeom prst="rect">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pl-PL" sz="3300" kern="1200"/>
            <a:t>Proporcjonalność kar</a:t>
          </a:r>
          <a:endParaRPr lang="en-US" sz="3300" kern="1200"/>
        </a:p>
      </dsp:txBody>
      <dsp:txXfrm>
        <a:off x="4427602" y="2461642"/>
        <a:ext cx="3512849" cy="21077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CA10D0-4CDB-4225-89EA-80D304171E64}">
      <dsp:nvSpPr>
        <dsp:cNvPr id="0" name=""/>
        <dsp:cNvSpPr/>
      </dsp:nvSpPr>
      <dsp:spPr>
        <a:xfrm>
          <a:off x="1125866" y="843990"/>
          <a:ext cx="1731375" cy="17313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1429" cap="flat" cmpd="sng" algn="ctr">
          <a:noFill/>
          <a:prstDash val="sysDash"/>
        </a:ln>
        <a:effectLst/>
      </dsp:spPr>
      <dsp:style>
        <a:lnRef idx="2">
          <a:scrgbClr r="0" g="0" b="0"/>
        </a:lnRef>
        <a:fillRef idx="1">
          <a:scrgbClr r="0" g="0" b="0"/>
        </a:fillRef>
        <a:effectRef idx="0">
          <a:scrgbClr r="0" g="0" b="0"/>
        </a:effectRef>
        <a:fontRef idx="minor">
          <a:schemeClr val="lt1"/>
        </a:fontRef>
      </dsp:style>
    </dsp:sp>
    <dsp:sp modelId="{473CA5A1-4583-4D17-9845-BC7849D2F622}">
      <dsp:nvSpPr>
        <dsp:cNvPr id="0" name=""/>
        <dsp:cNvSpPr/>
      </dsp:nvSpPr>
      <dsp:spPr>
        <a:xfrm>
          <a:off x="67803" y="3008009"/>
          <a:ext cx="384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pPr>
          <a:r>
            <a:rPr lang="pl-PL" sz="2200" kern="1200"/>
            <a:t>Napiętnowanie niewłaściwych zachowań i postaw</a:t>
          </a:r>
          <a:endParaRPr lang="en-US" sz="2200" kern="1200"/>
        </a:p>
      </dsp:txBody>
      <dsp:txXfrm>
        <a:off x="67803" y="3008009"/>
        <a:ext cx="3847500" cy="720000"/>
      </dsp:txXfrm>
    </dsp:sp>
    <dsp:sp modelId="{D92ADC9A-00FB-43C6-8A4D-0EC353BE4516}">
      <dsp:nvSpPr>
        <dsp:cNvPr id="0" name=""/>
        <dsp:cNvSpPr/>
      </dsp:nvSpPr>
      <dsp:spPr>
        <a:xfrm>
          <a:off x="5646678" y="843990"/>
          <a:ext cx="1731375" cy="17313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1429" cap="flat" cmpd="sng" algn="ctr">
          <a:noFill/>
          <a:prstDash val="sysDash"/>
        </a:ln>
        <a:effectLst/>
      </dsp:spPr>
      <dsp:style>
        <a:lnRef idx="2">
          <a:scrgbClr r="0" g="0" b="0"/>
        </a:lnRef>
        <a:fillRef idx="1">
          <a:scrgbClr r="0" g="0" b="0"/>
        </a:fillRef>
        <a:effectRef idx="0">
          <a:scrgbClr r="0" g="0" b="0"/>
        </a:effectRef>
        <a:fontRef idx="minor">
          <a:schemeClr val="lt1"/>
        </a:fontRef>
      </dsp:style>
    </dsp:sp>
    <dsp:sp modelId="{F41D8206-5FB4-4889-BE57-3C6CE8F6DA54}">
      <dsp:nvSpPr>
        <dsp:cNvPr id="0" name=""/>
        <dsp:cNvSpPr/>
      </dsp:nvSpPr>
      <dsp:spPr>
        <a:xfrm>
          <a:off x="4588616" y="3008009"/>
          <a:ext cx="384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pPr>
          <a:r>
            <a:rPr lang="pl-PL" sz="2200" kern="1200"/>
            <a:t>Eliminowanie tzw. „złych praktyk”</a:t>
          </a:r>
          <a:endParaRPr lang="en-US" sz="2200" kern="1200"/>
        </a:p>
      </dsp:txBody>
      <dsp:txXfrm>
        <a:off x="4588616" y="3008009"/>
        <a:ext cx="384750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8D483-F188-48B0-8516-20531F36756C}">
      <dsp:nvSpPr>
        <dsp:cNvPr id="0" name=""/>
        <dsp:cNvSpPr/>
      </dsp:nvSpPr>
      <dsp:spPr>
        <a:xfrm>
          <a:off x="0" y="767"/>
          <a:ext cx="7559504" cy="179536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C48290-F0EB-4774-B91F-044792F3F1B2}">
      <dsp:nvSpPr>
        <dsp:cNvPr id="0" name=""/>
        <dsp:cNvSpPr/>
      </dsp:nvSpPr>
      <dsp:spPr>
        <a:xfrm>
          <a:off x="543096" y="404723"/>
          <a:ext cx="987448" cy="9874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1429" cap="flat" cmpd="sng" algn="ctr">
          <a:noFill/>
          <a:prstDash val="sysDash"/>
        </a:ln>
        <a:effectLst/>
      </dsp:spPr>
      <dsp:style>
        <a:lnRef idx="2">
          <a:scrgbClr r="0" g="0" b="0"/>
        </a:lnRef>
        <a:fillRef idx="1">
          <a:scrgbClr r="0" g="0" b="0"/>
        </a:fillRef>
        <a:effectRef idx="0">
          <a:scrgbClr r="0" g="0" b="0"/>
        </a:effectRef>
        <a:fontRef idx="minor">
          <a:schemeClr val="lt1"/>
        </a:fontRef>
      </dsp:style>
    </dsp:sp>
    <dsp:sp modelId="{9EA8F7C5-8D77-4B0B-B86D-FB45870860AB}">
      <dsp:nvSpPr>
        <dsp:cNvPr id="0" name=""/>
        <dsp:cNvSpPr/>
      </dsp:nvSpPr>
      <dsp:spPr>
        <a:xfrm>
          <a:off x="2073641" y="767"/>
          <a:ext cx="5485862" cy="1795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009" tIns="190009" rIns="190009" bIns="190009" numCol="1" spcCol="1270" anchor="ctr" anchorCtr="0">
          <a:noAutofit/>
        </a:bodyPr>
        <a:lstStyle/>
        <a:p>
          <a:pPr marL="0" lvl="0" indent="0" algn="l" defTabSz="755650">
            <a:lnSpc>
              <a:spcPct val="90000"/>
            </a:lnSpc>
            <a:spcBef>
              <a:spcPct val="0"/>
            </a:spcBef>
            <a:spcAft>
              <a:spcPct val="35000"/>
            </a:spcAft>
            <a:buNone/>
          </a:pPr>
          <a:r>
            <a:rPr lang="pl-PL" sz="1700" b="1" i="0" kern="1200"/>
            <a:t>Komisje dyscyplinarne orzekają w składzie co najmniej 3 członków.</a:t>
          </a:r>
          <a:endParaRPr lang="en-US" sz="1700" kern="1200"/>
        </a:p>
      </dsp:txBody>
      <dsp:txXfrm>
        <a:off x="2073641" y="767"/>
        <a:ext cx="5485862" cy="1795360"/>
      </dsp:txXfrm>
    </dsp:sp>
    <dsp:sp modelId="{4921E727-2D35-470D-98C9-D10883BDC99F}">
      <dsp:nvSpPr>
        <dsp:cNvPr id="0" name=""/>
        <dsp:cNvSpPr/>
      </dsp:nvSpPr>
      <dsp:spPr>
        <a:xfrm>
          <a:off x="0" y="2244968"/>
          <a:ext cx="7559504" cy="179536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CE32DD-75E7-4A79-A907-607975867CB7}">
      <dsp:nvSpPr>
        <dsp:cNvPr id="0" name=""/>
        <dsp:cNvSpPr/>
      </dsp:nvSpPr>
      <dsp:spPr>
        <a:xfrm>
          <a:off x="543096" y="2648924"/>
          <a:ext cx="987448" cy="9874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1429" cap="flat" cmpd="sng" algn="ctr">
          <a:noFill/>
          <a:prstDash val="sysDash"/>
        </a:ln>
        <a:effectLst/>
      </dsp:spPr>
      <dsp:style>
        <a:lnRef idx="2">
          <a:scrgbClr r="0" g="0" b="0"/>
        </a:lnRef>
        <a:fillRef idx="1">
          <a:scrgbClr r="0" g="0" b="0"/>
        </a:fillRef>
        <a:effectRef idx="0">
          <a:scrgbClr r="0" g="0" b="0"/>
        </a:effectRef>
        <a:fontRef idx="minor">
          <a:schemeClr val="lt1"/>
        </a:fontRef>
      </dsp:style>
    </dsp:sp>
    <dsp:sp modelId="{8BC8E43C-3CB3-4543-A4A6-1A4B550A6C67}">
      <dsp:nvSpPr>
        <dsp:cNvPr id="0" name=""/>
        <dsp:cNvSpPr/>
      </dsp:nvSpPr>
      <dsp:spPr>
        <a:xfrm>
          <a:off x="2073641" y="2244968"/>
          <a:ext cx="5485862" cy="1795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009" tIns="190009" rIns="190009" bIns="190009" numCol="1" spcCol="1270" anchor="ctr" anchorCtr="0">
          <a:noAutofit/>
        </a:bodyPr>
        <a:lstStyle/>
        <a:p>
          <a:pPr marL="0" lvl="0" indent="0" algn="l" defTabSz="755650">
            <a:lnSpc>
              <a:spcPct val="90000"/>
            </a:lnSpc>
            <a:spcBef>
              <a:spcPct val="0"/>
            </a:spcBef>
            <a:spcAft>
              <a:spcPct val="35000"/>
            </a:spcAft>
            <a:buNone/>
          </a:pPr>
          <a:r>
            <a:rPr lang="pl-PL" sz="1700" b="1" i="0" kern="1200"/>
            <a:t>W składzie orzekającym komisji dyscyplinarnej przy ministrze co najmniej 1 z członków posiada co najmniej stopień doktora w zakresie nauk prawnych.</a:t>
          </a:r>
          <a:endParaRPr lang="en-US" sz="1700" kern="1200"/>
        </a:p>
      </dsp:txBody>
      <dsp:txXfrm>
        <a:off x="2073641" y="2244968"/>
        <a:ext cx="5485862" cy="1795360"/>
      </dsp:txXfrm>
    </dsp:sp>
    <dsp:sp modelId="{B8140818-83A6-47D2-8C3B-90E81A379CF9}">
      <dsp:nvSpPr>
        <dsp:cNvPr id="0" name=""/>
        <dsp:cNvSpPr/>
      </dsp:nvSpPr>
      <dsp:spPr>
        <a:xfrm>
          <a:off x="0" y="4489169"/>
          <a:ext cx="7559504" cy="179536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88BF6A-9575-48D4-9521-9AB22528C4B3}">
      <dsp:nvSpPr>
        <dsp:cNvPr id="0" name=""/>
        <dsp:cNvSpPr/>
      </dsp:nvSpPr>
      <dsp:spPr>
        <a:xfrm>
          <a:off x="543096" y="4893125"/>
          <a:ext cx="987448" cy="9874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1429" cap="flat" cmpd="sng" algn="ctr">
          <a:noFill/>
          <a:prstDash val="sysDash"/>
        </a:ln>
        <a:effectLst/>
      </dsp:spPr>
      <dsp:style>
        <a:lnRef idx="2">
          <a:scrgbClr r="0" g="0" b="0"/>
        </a:lnRef>
        <a:fillRef idx="1">
          <a:scrgbClr r="0" g="0" b="0"/>
        </a:fillRef>
        <a:effectRef idx="0">
          <a:scrgbClr r="0" g="0" b="0"/>
        </a:effectRef>
        <a:fontRef idx="minor">
          <a:schemeClr val="lt1"/>
        </a:fontRef>
      </dsp:style>
    </dsp:sp>
    <dsp:sp modelId="{23ADAB87-973A-4A19-9DAA-89AF2F795A35}">
      <dsp:nvSpPr>
        <dsp:cNvPr id="0" name=""/>
        <dsp:cNvSpPr/>
      </dsp:nvSpPr>
      <dsp:spPr>
        <a:xfrm>
          <a:off x="2073641" y="4489169"/>
          <a:ext cx="5485862" cy="1795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009" tIns="190009" rIns="190009" bIns="190009" numCol="1" spcCol="1270" anchor="ctr" anchorCtr="0">
          <a:noAutofit/>
        </a:bodyPr>
        <a:lstStyle/>
        <a:p>
          <a:pPr marL="0" lvl="0" indent="0" algn="l" defTabSz="755650">
            <a:lnSpc>
              <a:spcPct val="90000"/>
            </a:lnSpc>
            <a:spcBef>
              <a:spcPct val="0"/>
            </a:spcBef>
            <a:spcAft>
              <a:spcPct val="35000"/>
            </a:spcAft>
            <a:buNone/>
          </a:pPr>
          <a:r>
            <a:rPr lang="pl-PL" sz="1700" b="1" i="0" kern="1200"/>
            <a:t>Przewodniczącym składu orzekającego jest nauczyciel akademicki posiadający stopień naukowy albo stopień w zakresie sztuki nie niższy niż stopień obwinionego, a w przypadku gdy obwiniony posiada tytuł profesora – nauczyciel akademicki posiadający tytuł profesora.</a:t>
          </a:r>
          <a:endParaRPr lang="en-US" sz="1700" kern="1200"/>
        </a:p>
      </dsp:txBody>
      <dsp:txXfrm>
        <a:off x="2073641" y="4489169"/>
        <a:ext cx="5485862" cy="17953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BBD37-8598-4D5C-8266-D75E83BC248B}">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FDBAC7-B867-406F-9F1A-EEE7FE925015}">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1429" cap="flat" cmpd="sng" algn="ctr">
          <a:noFill/>
          <a:prstDash val="sysDash"/>
        </a:ln>
        <a:effectLst/>
      </dsp:spPr>
      <dsp:style>
        <a:lnRef idx="2">
          <a:scrgbClr r="0" g="0" b="0"/>
        </a:lnRef>
        <a:fillRef idx="1">
          <a:scrgbClr r="0" g="0" b="0"/>
        </a:fillRef>
        <a:effectRef idx="0">
          <a:scrgbClr r="0" g="0" b="0"/>
        </a:effectRef>
        <a:fontRef idx="minor">
          <a:schemeClr val="lt1"/>
        </a:fontRef>
      </dsp:style>
    </dsp:sp>
    <dsp:sp modelId="{C94663B5-D135-4326-A63A-4C5AB73D1957}">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pl-PL" sz="2300" b="1" i="0" kern="1200"/>
            <a:t>1. Postępowanie dyscyplinarne wszczyna się na wniosek rzecznika dyscyplinarnego.</a:t>
          </a:r>
          <a:endParaRPr lang="en-US" sz="2300" kern="1200"/>
        </a:p>
      </dsp:txBody>
      <dsp:txXfrm>
        <a:off x="1437631" y="531"/>
        <a:ext cx="9077968" cy="1244702"/>
      </dsp:txXfrm>
    </dsp:sp>
    <dsp:sp modelId="{3B4C1560-9445-4CCC-9D21-CFAA25F51777}">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7EFA1F-3792-49D7-8DF0-343DDD1EECF0}">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1429" cap="flat" cmpd="sng" algn="ctr">
          <a:noFill/>
          <a:prstDash val="sysDash"/>
        </a:ln>
        <a:effectLst/>
      </dsp:spPr>
      <dsp:style>
        <a:lnRef idx="2">
          <a:scrgbClr r="0" g="0" b="0"/>
        </a:lnRef>
        <a:fillRef idx="1">
          <a:scrgbClr r="0" g="0" b="0"/>
        </a:fillRef>
        <a:effectRef idx="0">
          <a:scrgbClr r="0" g="0" b="0"/>
        </a:effectRef>
        <a:fontRef idx="minor">
          <a:schemeClr val="lt1"/>
        </a:fontRef>
      </dsp:style>
    </dsp:sp>
    <dsp:sp modelId="{15630D62-C00F-4FB5-A732-CBFCAB7BF3BE}">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pl-PL" sz="2300" b="1" i="0" kern="1200"/>
            <a:t>2. W postępowaniu dyscyplinarnym może być przeprowadzone postępowanie mediacyjne.</a:t>
          </a:r>
          <a:endParaRPr lang="en-US" sz="2300" kern="1200"/>
        </a:p>
      </dsp:txBody>
      <dsp:txXfrm>
        <a:off x="1437631" y="1556410"/>
        <a:ext cx="9077968" cy="1244702"/>
      </dsp:txXfrm>
    </dsp:sp>
    <dsp:sp modelId="{1D12E275-D492-4D3F-BD10-DD2EAAC2DD99}">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F426E6-E163-4E33-A30B-9475C50A8388}">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1429" cap="flat" cmpd="sng" algn="ctr">
          <a:noFill/>
          <a:prstDash val="sysDash"/>
        </a:ln>
        <a:effectLst/>
      </dsp:spPr>
      <dsp:style>
        <a:lnRef idx="2">
          <a:scrgbClr r="0" g="0" b="0"/>
        </a:lnRef>
        <a:fillRef idx="1">
          <a:scrgbClr r="0" g="0" b="0"/>
        </a:fillRef>
        <a:effectRef idx="0">
          <a:scrgbClr r="0" g="0" b="0"/>
        </a:effectRef>
        <a:fontRef idx="minor">
          <a:schemeClr val="lt1"/>
        </a:fontRef>
      </dsp:style>
    </dsp:sp>
    <dsp:sp modelId="{7B8AA6EB-5B60-4E30-A431-0B736321A979}">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pl-PL" sz="2300" b="1" i="0" kern="1200"/>
            <a:t>3. Posiedzenie komisji dyscyplinarnej może odbyć się pod nieobecność obwinionego lub rzecznika dyscyplinarnego, o ile zostali oni prawidłowo zawiadomieni o terminie i miejscu posiedzenia.</a:t>
          </a:r>
          <a:endParaRPr lang="en-US" sz="2300" kern="1200"/>
        </a:p>
      </dsp:txBody>
      <dsp:txXfrm>
        <a:off x="1437631" y="3112289"/>
        <a:ext cx="9077968" cy="12447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A31F19-8047-43D4-86F8-3D0AAE58642E}">
      <dsp:nvSpPr>
        <dsp:cNvPr id="0" name=""/>
        <dsp:cNvSpPr/>
      </dsp:nvSpPr>
      <dsp:spPr>
        <a:xfrm>
          <a:off x="0" y="24489"/>
          <a:ext cx="5393361" cy="676260"/>
        </a:xfrm>
        <a:prstGeom prst="roundRect">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l-PL" sz="1700" b="1" i="0" kern="1200"/>
            <a:t>Orzeczenia komisji dyscyplinarnej zapadają zwykłą większością głosów składu orzekającego.</a:t>
          </a:r>
          <a:endParaRPr lang="en-US" sz="1700" kern="1200"/>
        </a:p>
      </dsp:txBody>
      <dsp:txXfrm>
        <a:off x="33012" y="57501"/>
        <a:ext cx="5327337" cy="610236"/>
      </dsp:txXfrm>
    </dsp:sp>
    <dsp:sp modelId="{BC7E940E-2952-4CD3-A187-78CE7E7F539C}">
      <dsp:nvSpPr>
        <dsp:cNvPr id="0" name=""/>
        <dsp:cNvSpPr/>
      </dsp:nvSpPr>
      <dsp:spPr>
        <a:xfrm>
          <a:off x="0" y="749709"/>
          <a:ext cx="5393361" cy="676260"/>
        </a:xfrm>
        <a:prstGeom prst="roundRect">
          <a:avLst/>
        </a:prstGeom>
        <a:solidFill>
          <a:schemeClr val="accent5">
            <a:hueOff val="-1004113"/>
            <a:satOff val="8219"/>
            <a:lumOff val="-1333"/>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l-PL" sz="1700" b="1" i="0" kern="1200"/>
            <a:t>Komisja dyscyplinarna orzeka o:</a:t>
          </a:r>
          <a:endParaRPr lang="en-US" sz="1700" kern="1200"/>
        </a:p>
      </dsp:txBody>
      <dsp:txXfrm>
        <a:off x="33012" y="782721"/>
        <a:ext cx="5327337" cy="610236"/>
      </dsp:txXfrm>
    </dsp:sp>
    <dsp:sp modelId="{06B20C6C-A6FD-430F-B46D-B7EA4343DFEC}">
      <dsp:nvSpPr>
        <dsp:cNvPr id="0" name=""/>
        <dsp:cNvSpPr/>
      </dsp:nvSpPr>
      <dsp:spPr>
        <a:xfrm>
          <a:off x="0" y="1474929"/>
          <a:ext cx="5393361" cy="676260"/>
        </a:xfrm>
        <a:prstGeom prst="roundRect">
          <a:avLst/>
        </a:prstGeom>
        <a:solidFill>
          <a:schemeClr val="accent5">
            <a:hueOff val="-2008226"/>
            <a:satOff val="16437"/>
            <a:lumOff val="-266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l-PL" sz="1700" b="1" i="0" kern="1200"/>
            <a:t>1) uniewinnieniu obwinionego;</a:t>
          </a:r>
          <a:endParaRPr lang="en-US" sz="1700" kern="1200"/>
        </a:p>
      </dsp:txBody>
      <dsp:txXfrm>
        <a:off x="33012" y="1507941"/>
        <a:ext cx="5327337" cy="610236"/>
      </dsp:txXfrm>
    </dsp:sp>
    <dsp:sp modelId="{E076E54B-F7A5-42F2-9136-7003E8834F7B}">
      <dsp:nvSpPr>
        <dsp:cNvPr id="0" name=""/>
        <dsp:cNvSpPr/>
      </dsp:nvSpPr>
      <dsp:spPr>
        <a:xfrm>
          <a:off x="0" y="2200149"/>
          <a:ext cx="5393361" cy="676260"/>
        </a:xfrm>
        <a:prstGeom prst="roundRect">
          <a:avLst/>
        </a:prstGeom>
        <a:solidFill>
          <a:schemeClr val="accent5">
            <a:hueOff val="-3012340"/>
            <a:satOff val="24656"/>
            <a:lumOff val="-400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l-PL" sz="1700" b="1" i="0" kern="1200"/>
            <a:t>2) odstąpieniu od wymierzenia kary dyscyplinarnej;</a:t>
          </a:r>
          <a:endParaRPr lang="en-US" sz="1700" kern="1200"/>
        </a:p>
      </dsp:txBody>
      <dsp:txXfrm>
        <a:off x="33012" y="2233161"/>
        <a:ext cx="5327337" cy="610236"/>
      </dsp:txXfrm>
    </dsp:sp>
    <dsp:sp modelId="{3C86F96D-D7C4-4FE5-8133-9BC880D6E296}">
      <dsp:nvSpPr>
        <dsp:cNvPr id="0" name=""/>
        <dsp:cNvSpPr/>
      </dsp:nvSpPr>
      <dsp:spPr>
        <a:xfrm>
          <a:off x="0" y="2925369"/>
          <a:ext cx="5393361" cy="676260"/>
        </a:xfrm>
        <a:prstGeom prst="roundRect">
          <a:avLst/>
        </a:prstGeom>
        <a:solidFill>
          <a:schemeClr val="accent5">
            <a:hueOff val="-4016453"/>
            <a:satOff val="32874"/>
            <a:lumOff val="-5333"/>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l-PL" sz="1700" b="1" i="0" kern="1200"/>
            <a:t>3) ukaraniu obwinionego;</a:t>
          </a:r>
          <a:endParaRPr lang="en-US" sz="1700" kern="1200"/>
        </a:p>
      </dsp:txBody>
      <dsp:txXfrm>
        <a:off x="33012" y="2958381"/>
        <a:ext cx="5327337" cy="610236"/>
      </dsp:txXfrm>
    </dsp:sp>
    <dsp:sp modelId="{1F4ACFAD-CBA6-46ED-AC8E-68D420A9EAB0}">
      <dsp:nvSpPr>
        <dsp:cNvPr id="0" name=""/>
        <dsp:cNvSpPr/>
      </dsp:nvSpPr>
      <dsp:spPr>
        <a:xfrm>
          <a:off x="0" y="3650589"/>
          <a:ext cx="5393361" cy="676260"/>
        </a:xfrm>
        <a:prstGeom prst="roundRect">
          <a:avLst/>
        </a:prstGeom>
        <a:solidFill>
          <a:schemeClr val="accent5">
            <a:hueOff val="-5020566"/>
            <a:satOff val="41093"/>
            <a:lumOff val="-666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l-PL" sz="1700" b="1" i="0" kern="1200"/>
            <a:t>4) umorzeniu postępowania dyscyplinarnego.</a:t>
          </a:r>
          <a:endParaRPr lang="en-US" sz="1700" kern="1200"/>
        </a:p>
      </dsp:txBody>
      <dsp:txXfrm>
        <a:off x="33012" y="3683601"/>
        <a:ext cx="5327337" cy="61023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0EABD-D3F0-4F30-827F-A6B873068F87}">
      <dsp:nvSpPr>
        <dsp:cNvPr id="0" name=""/>
        <dsp:cNvSpPr/>
      </dsp:nvSpPr>
      <dsp:spPr>
        <a:xfrm>
          <a:off x="0" y="742949"/>
          <a:ext cx="8503920" cy="13716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701034-2273-4A90-87F3-0354DC55DE63}">
      <dsp:nvSpPr>
        <dsp:cNvPr id="0" name=""/>
        <dsp:cNvSpPr/>
      </dsp:nvSpPr>
      <dsp:spPr>
        <a:xfrm>
          <a:off x="414909" y="1051559"/>
          <a:ext cx="754380" cy="7543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1429" cap="flat" cmpd="sng" algn="ctr">
          <a:noFill/>
          <a:prstDash val="sysDash"/>
        </a:ln>
        <a:effectLst/>
      </dsp:spPr>
      <dsp:style>
        <a:lnRef idx="2">
          <a:scrgbClr r="0" g="0" b="0"/>
        </a:lnRef>
        <a:fillRef idx="1">
          <a:scrgbClr r="0" g="0" b="0"/>
        </a:fillRef>
        <a:effectRef idx="0">
          <a:scrgbClr r="0" g="0" b="0"/>
        </a:effectRef>
        <a:fontRef idx="minor">
          <a:schemeClr val="lt1"/>
        </a:fontRef>
      </dsp:style>
    </dsp:sp>
    <dsp:sp modelId="{EB7DE679-81DF-4D90-8F17-92E5CD4DB83A}">
      <dsp:nvSpPr>
        <dsp:cNvPr id="0" name=""/>
        <dsp:cNvSpPr/>
      </dsp:nvSpPr>
      <dsp:spPr>
        <a:xfrm>
          <a:off x="1584198" y="742949"/>
          <a:ext cx="6919722" cy="1371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161" tIns="145161" rIns="145161" bIns="145161" numCol="1" spcCol="1270" anchor="ctr" anchorCtr="0">
          <a:noAutofit/>
        </a:bodyPr>
        <a:lstStyle/>
        <a:p>
          <a:pPr marL="0" lvl="0" indent="0" algn="l" defTabSz="800100">
            <a:lnSpc>
              <a:spcPct val="90000"/>
            </a:lnSpc>
            <a:spcBef>
              <a:spcPct val="0"/>
            </a:spcBef>
            <a:spcAft>
              <a:spcPct val="35000"/>
            </a:spcAft>
            <a:buNone/>
          </a:pPr>
          <a:r>
            <a:rPr lang="pl-PL" sz="1800" b="1" i="0" kern="1200"/>
            <a:t>Istnieje potrzeba wzmocnienia pozycji pokrzywdzonych w postępowaniach dyscyplinarnych na uczelniach. Powinni otrzymać status strony.</a:t>
          </a:r>
          <a:endParaRPr lang="en-US" sz="1800" kern="1200"/>
        </a:p>
      </dsp:txBody>
      <dsp:txXfrm>
        <a:off x="1584198" y="742949"/>
        <a:ext cx="6919722" cy="1371600"/>
      </dsp:txXfrm>
    </dsp:sp>
    <dsp:sp modelId="{CB1121A9-5626-4E38-AA22-564709103511}">
      <dsp:nvSpPr>
        <dsp:cNvPr id="0" name=""/>
        <dsp:cNvSpPr/>
      </dsp:nvSpPr>
      <dsp:spPr>
        <a:xfrm>
          <a:off x="0" y="2457450"/>
          <a:ext cx="8503920" cy="13716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22B1F0-7BEF-4172-B563-E308AD689ACC}">
      <dsp:nvSpPr>
        <dsp:cNvPr id="0" name=""/>
        <dsp:cNvSpPr/>
      </dsp:nvSpPr>
      <dsp:spPr>
        <a:xfrm>
          <a:off x="414909" y="2766060"/>
          <a:ext cx="754380" cy="7543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1429" cap="flat" cmpd="sng" algn="ctr">
          <a:noFill/>
          <a:prstDash val="sysDash"/>
        </a:ln>
        <a:effectLst/>
      </dsp:spPr>
      <dsp:style>
        <a:lnRef idx="2">
          <a:scrgbClr r="0" g="0" b="0"/>
        </a:lnRef>
        <a:fillRef idx="1">
          <a:scrgbClr r="0" g="0" b="0"/>
        </a:fillRef>
        <a:effectRef idx="0">
          <a:scrgbClr r="0" g="0" b="0"/>
        </a:effectRef>
        <a:fontRef idx="minor">
          <a:schemeClr val="lt1"/>
        </a:fontRef>
      </dsp:style>
    </dsp:sp>
    <dsp:sp modelId="{56622C1F-F909-452F-9DC9-B9D571A4A859}">
      <dsp:nvSpPr>
        <dsp:cNvPr id="0" name=""/>
        <dsp:cNvSpPr/>
      </dsp:nvSpPr>
      <dsp:spPr>
        <a:xfrm>
          <a:off x="1584198" y="2457450"/>
          <a:ext cx="6919722" cy="1371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161" tIns="145161" rIns="145161" bIns="145161" numCol="1" spcCol="1270" anchor="ctr" anchorCtr="0">
          <a:noAutofit/>
        </a:bodyPr>
        <a:lstStyle/>
        <a:p>
          <a:pPr marL="0" lvl="0" indent="0" algn="l" defTabSz="800100">
            <a:lnSpc>
              <a:spcPct val="90000"/>
            </a:lnSpc>
            <a:spcBef>
              <a:spcPct val="0"/>
            </a:spcBef>
            <a:spcAft>
              <a:spcPct val="35000"/>
            </a:spcAft>
            <a:buNone/>
          </a:pPr>
          <a:r>
            <a:rPr lang="pl-PL" sz="1800" kern="1200"/>
            <a:t>N</a:t>
          </a:r>
          <a:r>
            <a:rPr lang="pl-PL" sz="1800" b="0" i="0" kern="1200"/>
            <a:t>ie zawsze rzecznik dyscyplinarny ma odpowiednią motywację i chęci do ich prowadzenia, co może wynikać m.in. z nieoficjalnych prób nacisku ze strony innych pracowników uczelni, ostracyzmu w miejscu pracy czy obawy przed zablokowaniem awansu</a:t>
          </a:r>
          <a:endParaRPr lang="en-US" sz="1800" kern="1200"/>
        </a:p>
      </dsp:txBody>
      <dsp:txXfrm>
        <a:off x="1584198" y="2457450"/>
        <a:ext cx="6919722" cy="13716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1">
        <a:schemeClr val="bg2"/>
      </p:bgRef>
    </p:bg>
    <p:spTree>
      <p:nvGrpSpPr>
        <p:cNvPr id="1" name=""/>
        <p:cNvGrpSpPr/>
        <p:nvPr/>
      </p:nvGrpSpPr>
      <p:grpSpPr>
        <a:xfrm>
          <a:off x="0" y="0"/>
          <a:ext cx="0" cy="0"/>
          <a:chOff x="0" y="0"/>
          <a:chExt cx="0" cy="0"/>
        </a:xfrm>
      </p:grpSpPr>
      <p:sp>
        <p:nvSpPr>
          <p:cNvPr id="15" name="Prostokąt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Prostokąt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odtytuł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a:t>Kliknij, aby edytować styl wzorca podtytułu</a:t>
            </a:r>
            <a:endParaRPr kumimoji="0" lang="en-US"/>
          </a:p>
        </p:txBody>
      </p:sp>
      <p:sp>
        <p:nvSpPr>
          <p:cNvPr id="28" name="Symbol zastępczy daty 27"/>
          <p:cNvSpPr>
            <a:spLocks noGrp="1"/>
          </p:cNvSpPr>
          <p:nvPr>
            <p:ph type="dt" sz="half" idx="10"/>
          </p:nvPr>
        </p:nvSpPr>
        <p:spPr/>
        <p:txBody>
          <a:bodyPr/>
          <a:lstStyle/>
          <a:p>
            <a:fld id="{66221E02-25CB-4963-84BC-0813985E7D90}" type="datetimeFigureOut">
              <a:rPr lang="pl-PL" smtClean="0"/>
              <a:pPr/>
              <a:t>18.10.2023</a:t>
            </a:fld>
            <a:endParaRPr lang="pl-PL"/>
          </a:p>
        </p:txBody>
      </p:sp>
      <p:sp>
        <p:nvSpPr>
          <p:cNvPr id="17" name="Symbol zastępczy stopki 16"/>
          <p:cNvSpPr>
            <a:spLocks noGrp="1"/>
          </p:cNvSpPr>
          <p:nvPr>
            <p:ph type="ftr" sz="quarter" idx="11"/>
          </p:nvPr>
        </p:nvSpPr>
        <p:spPr/>
        <p:txBody>
          <a:bodyPr/>
          <a:lstStyle/>
          <a:p>
            <a:endParaRPr lang="pl-PL"/>
          </a:p>
        </p:txBody>
      </p:sp>
      <p:sp>
        <p:nvSpPr>
          <p:cNvPr id="7" name="Łącznik prosty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Prostokąt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ipsa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ipsa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ymbol zastępczy numeru slajdu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89B7C76-EFF2-4CD8-A475-4750F11B4BC6}" type="slidenum">
              <a:rPr lang="pl-PL" smtClean="0"/>
              <a:pPr/>
              <a:t>‹#›</a:t>
            </a:fld>
            <a:endParaRPr lang="pl-PL"/>
          </a:p>
        </p:txBody>
      </p:sp>
      <p:sp>
        <p:nvSpPr>
          <p:cNvPr id="8" name="Tytuł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pl-PL"/>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18.10.2023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bg>
      <p:bgRef idx="1001">
        <a:schemeClr val="bg2"/>
      </p:bgRef>
    </p:bg>
    <p:spTree>
      <p:nvGrpSpPr>
        <p:cNvPr id="1" name=""/>
        <p:cNvGrpSpPr/>
        <p:nvPr/>
      </p:nvGrpSpPr>
      <p:grpSpPr>
        <a:xfrm>
          <a:off x="0" y="0"/>
          <a:ext cx="0" cy="0"/>
          <a:chOff x="0" y="0"/>
          <a:chExt cx="0" cy="0"/>
        </a:xfrm>
      </p:grpSpPr>
      <p:sp>
        <p:nvSpPr>
          <p:cNvPr id="7" name="Prostokąt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Prostokąt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rostokąt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Prostokąt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Prostokąt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Prostokąt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Łącznik prosty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ipsa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a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ymbol zastępczy numeru slajdu 5"/>
          <p:cNvSpPr>
            <a:spLocks noGrp="1"/>
          </p:cNvSpPr>
          <p:nvPr>
            <p:ph type="sldNum" sz="quarter" idx="12"/>
          </p:nvPr>
        </p:nvSpPr>
        <p:spPr>
          <a:xfrm>
            <a:off x="6915912" y="3009901"/>
            <a:ext cx="457200" cy="441325"/>
          </a:xfrm>
        </p:spPr>
        <p:txBody>
          <a:bodyPr/>
          <a:lstStyle/>
          <a:p>
            <a:fld id="{589B7C76-EFF2-4CD8-A475-4750F11B4BC6}" type="slidenum">
              <a:rPr lang="pl-PL" smtClean="0"/>
              <a:pPr/>
              <a:t>‹#›</a:t>
            </a:fld>
            <a:endParaRPr lang="pl-PL"/>
          </a:p>
        </p:txBody>
      </p:sp>
      <p:sp>
        <p:nvSpPr>
          <p:cNvPr id="3" name="Symbol zastępczy tytułu pionowego 2"/>
          <p:cNvSpPr>
            <a:spLocks noGrp="1"/>
          </p:cNvSpPr>
          <p:nvPr>
            <p:ph type="body" orient="vert" idx="1"/>
          </p:nvPr>
        </p:nvSpPr>
        <p:spPr>
          <a:xfrm>
            <a:off x="304800" y="304800"/>
            <a:ext cx="6553200" cy="5821366"/>
          </a:xfrm>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18.10.2023</a:t>
            </a:fld>
            <a:endParaRPr lang="pl-PL"/>
          </a:p>
        </p:txBody>
      </p:sp>
      <p:sp>
        <p:nvSpPr>
          <p:cNvPr id="5" name="Symbol zastępczy stopki 4"/>
          <p:cNvSpPr>
            <a:spLocks noGrp="1"/>
          </p:cNvSpPr>
          <p:nvPr>
            <p:ph type="ftr" sz="quarter" idx="11"/>
          </p:nvPr>
        </p:nvSpPr>
        <p:spPr/>
        <p:txBody>
          <a:bodyPr/>
          <a:lstStyle/>
          <a:p>
            <a:endParaRPr lang="pl-PL"/>
          </a:p>
        </p:txBody>
      </p:sp>
      <p:sp>
        <p:nvSpPr>
          <p:cNvPr id="2" name="Tytuł pionowy 1"/>
          <p:cNvSpPr>
            <a:spLocks noGrp="1"/>
          </p:cNvSpPr>
          <p:nvPr>
            <p:ph type="title" orient="vert"/>
          </p:nvPr>
        </p:nvSpPr>
        <p:spPr>
          <a:xfrm>
            <a:off x="7391400" y="304801"/>
            <a:ext cx="1447800" cy="5851525"/>
          </a:xfrm>
        </p:spPr>
        <p:txBody>
          <a:bodyPr vert="eaVert"/>
          <a:lstStyle/>
          <a:p>
            <a:r>
              <a:rPr kumimoji="0" lang="pl-PL"/>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solidFill>
                  <a:schemeClr val="accent3">
                    <a:shade val="75000"/>
                  </a:schemeClr>
                </a:solidFill>
              </a:defRPr>
            </a:lvl1pPr>
          </a:lstStyle>
          <a:p>
            <a:r>
              <a:rPr kumimoji="0" lang="pl-PL"/>
              <a:t>Kliknij, aby edytować styl</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18.10.2023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a:xfrm>
            <a:off x="4361688" y="1026372"/>
            <a:ext cx="457200" cy="441325"/>
          </a:xfrm>
        </p:spPr>
        <p:txBody>
          <a:bodyPr/>
          <a:lstStyle/>
          <a:p>
            <a:fld id="{589B7C76-EFF2-4CD8-A475-4750F11B4BC6}" type="slidenum">
              <a:rPr lang="pl-PL" smtClean="0"/>
              <a:pPr/>
              <a:t>‹#›</a:t>
            </a:fld>
            <a:endParaRPr lang="pl-PL"/>
          </a:p>
        </p:txBody>
      </p:sp>
      <p:sp>
        <p:nvSpPr>
          <p:cNvPr id="8" name="Symbol zastępczy zawartości 7"/>
          <p:cNvSpPr>
            <a:spLocks noGrp="1"/>
          </p:cNvSpPr>
          <p:nvPr>
            <p:ph sz="quarter" idx="1"/>
          </p:nvPr>
        </p:nvSpPr>
        <p:spPr>
          <a:xfrm>
            <a:off x="301752" y="1527048"/>
            <a:ext cx="8503920" cy="4572000"/>
          </a:xfrm>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1"/>
      </p:bgRef>
    </p:bg>
    <p:spTree>
      <p:nvGrpSpPr>
        <p:cNvPr id="1" name=""/>
        <p:cNvGrpSpPr/>
        <p:nvPr/>
      </p:nvGrpSpPr>
      <p:grpSpPr>
        <a:xfrm>
          <a:off x="0" y="0"/>
          <a:ext cx="0" cy="0"/>
          <a:chOff x="0" y="0"/>
          <a:chExt cx="0" cy="0"/>
        </a:xfrm>
      </p:grpSpPr>
      <p:sp>
        <p:nvSpPr>
          <p:cNvPr id="17" name="Prostokąt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Prostokąt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Prostokąt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ymbol zastępczy tekstu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a:t>Kliknij, aby edytować style wzorca tekstu</a:t>
            </a:r>
          </a:p>
        </p:txBody>
      </p:sp>
      <p:sp>
        <p:nvSpPr>
          <p:cNvPr id="13" name="Prostokąt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Prostokąt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Symbol zastępczy stopki 4"/>
          <p:cNvSpPr>
            <a:spLocks noGrp="1"/>
          </p:cNvSpPr>
          <p:nvPr>
            <p:ph type="ftr" sz="quarter" idx="11"/>
          </p:nvPr>
        </p:nvSpPr>
        <p:spPr/>
        <p:txBody>
          <a:bodyPr/>
          <a:lstStyle/>
          <a:p>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pPr/>
              <a:t>18.10.2023</a:t>
            </a:fld>
            <a:endParaRPr lang="pl-PL"/>
          </a:p>
        </p:txBody>
      </p:sp>
      <p:sp>
        <p:nvSpPr>
          <p:cNvPr id="8" name="Łącznik prosty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ipsa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a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ymbol zastępczy numeru slajdu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89B7C76-EFF2-4CD8-A475-4750F11B4BC6}" type="slidenum">
              <a:rPr lang="pl-PL" smtClean="0"/>
              <a:pPr/>
              <a:t>‹#›</a:t>
            </a:fld>
            <a:endParaRPr lang="pl-PL"/>
          </a:p>
        </p:txBody>
      </p:sp>
      <p:sp>
        <p:nvSpPr>
          <p:cNvPr id="2" name="Tytuł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pl-PL"/>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301752" y="228600"/>
            <a:ext cx="8534400" cy="758952"/>
          </a:xfrm>
        </p:spPr>
        <p:txBody>
          <a:bodyPr/>
          <a:lstStyle/>
          <a:p>
            <a:r>
              <a:rPr kumimoji="0" lang="pl-PL"/>
              <a:t>Kliknij, aby edytować styl</a:t>
            </a:r>
            <a:endParaRPr kumimoji="0" lang="en-US"/>
          </a:p>
        </p:txBody>
      </p:sp>
      <p:sp>
        <p:nvSpPr>
          <p:cNvPr id="5" name="Symbol zastępczy daty 4"/>
          <p:cNvSpPr>
            <a:spLocks noGrp="1"/>
          </p:cNvSpPr>
          <p:nvPr>
            <p:ph type="dt" sz="half" idx="10"/>
          </p:nvPr>
        </p:nvSpPr>
        <p:spPr>
          <a:xfrm>
            <a:off x="5791200" y="6409944"/>
            <a:ext cx="3044952" cy="365760"/>
          </a:xfrm>
        </p:spPr>
        <p:txBody>
          <a:bodyPr/>
          <a:lstStyle/>
          <a:p>
            <a:fld id="{66221E02-25CB-4963-84BC-0813985E7D90}" type="datetimeFigureOut">
              <a:rPr lang="pl-PL" smtClean="0"/>
              <a:pPr/>
              <a:t>18.10.2023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
        <p:nvSpPr>
          <p:cNvPr id="8" name="Łącznik prosty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Symbol zastępczy zawartości 9"/>
          <p:cNvSpPr>
            <a:spLocks noGrp="1"/>
          </p:cNvSpPr>
          <p:nvPr>
            <p:ph sz="half" idx="1"/>
          </p:nvPr>
        </p:nvSpPr>
        <p:spPr>
          <a:xfrm>
            <a:off x="301752" y="1371600"/>
            <a:ext cx="4038600" cy="4681728"/>
          </a:xfrm>
        </p:spPr>
        <p:txBody>
          <a:bodyPr/>
          <a:lstStyle>
            <a:lvl1pPr>
              <a:defRPr sz="2500"/>
            </a:lvl1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12" name="Symbol zastępczy zawartości 11"/>
          <p:cNvSpPr>
            <a:spLocks noGrp="1"/>
          </p:cNvSpPr>
          <p:nvPr>
            <p:ph sz="half" idx="2"/>
          </p:nvPr>
        </p:nvSpPr>
        <p:spPr>
          <a:xfrm>
            <a:off x="4800600" y="1371600"/>
            <a:ext cx="4038600" cy="4681728"/>
          </a:xfrm>
        </p:spPr>
        <p:txBody>
          <a:bodyPr/>
          <a:lstStyle>
            <a:lvl1pPr>
              <a:defRPr sz="2500"/>
            </a:lvl1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1">
        <a:schemeClr val="bg2"/>
      </p:bgRef>
    </p:bg>
    <p:spTree>
      <p:nvGrpSpPr>
        <p:cNvPr id="1" name=""/>
        <p:cNvGrpSpPr/>
        <p:nvPr/>
      </p:nvGrpSpPr>
      <p:grpSpPr>
        <a:xfrm>
          <a:off x="0" y="0"/>
          <a:ext cx="0" cy="0"/>
          <a:chOff x="0" y="0"/>
          <a:chExt cx="0" cy="0"/>
        </a:xfrm>
      </p:grpSpPr>
      <p:sp>
        <p:nvSpPr>
          <p:cNvPr id="10" name="Łącznik prosty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Prostokąt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Prostokąt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Prostokąt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Prostokąt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rostokąt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ymbol zastępczy tekstu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a:t>Kliknij, aby edytować style wzorca tekstu</a:t>
            </a:r>
          </a:p>
        </p:txBody>
      </p:sp>
      <p:sp>
        <p:nvSpPr>
          <p:cNvPr id="4" name="Symbol zastępczy tekstu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pl-PL"/>
              <a:t>Kliknij, aby edytować style wzorca tekstu</a:t>
            </a:r>
          </a:p>
        </p:txBody>
      </p:sp>
      <p:sp>
        <p:nvSpPr>
          <p:cNvPr id="7" name="Symbol zastępczy daty 6"/>
          <p:cNvSpPr>
            <a:spLocks noGrp="1"/>
          </p:cNvSpPr>
          <p:nvPr>
            <p:ph type="dt" sz="half" idx="10"/>
          </p:nvPr>
        </p:nvSpPr>
        <p:spPr/>
        <p:txBody>
          <a:bodyPr/>
          <a:lstStyle/>
          <a:p>
            <a:fld id="{66221E02-25CB-4963-84BC-0813985E7D90}" type="datetimeFigureOut">
              <a:rPr lang="pl-PL" smtClean="0"/>
              <a:pPr/>
              <a:t>18.10.2023</a:t>
            </a:fld>
            <a:endParaRPr lang="pl-PL"/>
          </a:p>
        </p:txBody>
      </p:sp>
      <p:sp>
        <p:nvSpPr>
          <p:cNvPr id="8" name="Symbol zastępczy stopki 7"/>
          <p:cNvSpPr>
            <a:spLocks noGrp="1"/>
          </p:cNvSpPr>
          <p:nvPr>
            <p:ph type="ftr" sz="quarter" idx="11"/>
          </p:nvPr>
        </p:nvSpPr>
        <p:spPr>
          <a:xfrm>
            <a:off x="304800" y="6409944"/>
            <a:ext cx="3581400" cy="365760"/>
          </a:xfrm>
        </p:spPr>
        <p:txBody>
          <a:bodyPr/>
          <a:lstStyle/>
          <a:p>
            <a:endParaRPr lang="pl-PL"/>
          </a:p>
        </p:txBody>
      </p:sp>
      <p:sp>
        <p:nvSpPr>
          <p:cNvPr id="15" name="Łącznik prosty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Symbol zastępczy zawartości 23"/>
          <p:cNvSpPr>
            <a:spLocks noGrp="1"/>
          </p:cNvSpPr>
          <p:nvPr>
            <p:ph sz="quarter" idx="2"/>
          </p:nvPr>
        </p:nvSpPr>
        <p:spPr>
          <a:xfrm>
            <a:off x="301752" y="2471383"/>
            <a:ext cx="4041648" cy="3818404"/>
          </a:xfrm>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26" name="Symbol zastępczy zawartości 25"/>
          <p:cNvSpPr>
            <a:spLocks noGrp="1"/>
          </p:cNvSpPr>
          <p:nvPr>
            <p:ph sz="quarter" idx="4"/>
          </p:nvPr>
        </p:nvSpPr>
        <p:spPr>
          <a:xfrm>
            <a:off x="4800600" y="2471383"/>
            <a:ext cx="4038600" cy="3822192"/>
          </a:xfrm>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25" name="Elipsa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ipsa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ymbol zastępczy numeru slajdu 8"/>
          <p:cNvSpPr>
            <a:spLocks noGrp="1"/>
          </p:cNvSpPr>
          <p:nvPr>
            <p:ph type="sldNum" sz="quarter" idx="12"/>
          </p:nvPr>
        </p:nvSpPr>
        <p:spPr>
          <a:xfrm>
            <a:off x="4343400" y="1042416"/>
            <a:ext cx="457200" cy="441325"/>
          </a:xfrm>
        </p:spPr>
        <p:txBody>
          <a:bodyPr/>
          <a:lstStyle>
            <a:lvl1pPr algn="ctr">
              <a:defRPr/>
            </a:lvl1pPr>
          </a:lstStyle>
          <a:p>
            <a:fld id="{589B7C76-EFF2-4CD8-A475-4750F11B4BC6}" type="slidenum">
              <a:rPr lang="pl-PL" smtClean="0"/>
              <a:pPr/>
              <a:t>‹#›</a:t>
            </a:fld>
            <a:endParaRPr lang="pl-PL"/>
          </a:p>
        </p:txBody>
      </p:sp>
      <p:sp>
        <p:nvSpPr>
          <p:cNvPr id="23" name="Tytuł 22"/>
          <p:cNvSpPr>
            <a:spLocks noGrp="1"/>
          </p:cNvSpPr>
          <p:nvPr>
            <p:ph type="title"/>
          </p:nvPr>
        </p:nvSpPr>
        <p:spPr/>
        <p:txBody>
          <a:bodyPr rtlCol="0" anchor="b" anchorCtr="0"/>
          <a:lstStyle/>
          <a:p>
            <a:r>
              <a:rPr kumimoji="0" lang="pl-PL"/>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daty 2"/>
          <p:cNvSpPr>
            <a:spLocks noGrp="1"/>
          </p:cNvSpPr>
          <p:nvPr>
            <p:ph type="dt" sz="half" idx="10"/>
          </p:nvPr>
        </p:nvSpPr>
        <p:spPr/>
        <p:txBody>
          <a:bodyPr/>
          <a:lstStyle/>
          <a:p>
            <a:fld id="{66221E02-25CB-4963-84BC-0813985E7D90}" type="datetimeFigureOut">
              <a:rPr lang="pl-PL" smtClean="0"/>
              <a:pPr/>
              <a:t>18.10.2023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a:xfrm>
            <a:off x="4343400" y="1036020"/>
            <a:ext cx="457200" cy="441325"/>
          </a:xfrm>
        </p:spPr>
        <p:txBody>
          <a:bodyPr/>
          <a:lstStyle/>
          <a:p>
            <a:fld id="{589B7C76-EFF2-4CD8-A475-4750F11B4BC6}"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7" name="Prostokąt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Prostokąt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Prostokąt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rostokąt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Prostokąt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Prostokąt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Symbol zastępczy daty 1"/>
          <p:cNvSpPr>
            <a:spLocks noGrp="1"/>
          </p:cNvSpPr>
          <p:nvPr>
            <p:ph type="dt" sz="half" idx="10"/>
          </p:nvPr>
        </p:nvSpPr>
        <p:spPr/>
        <p:txBody>
          <a:bodyPr/>
          <a:lstStyle/>
          <a:p>
            <a:fld id="{66221E02-25CB-4963-84BC-0813985E7D90}" type="datetimeFigureOut">
              <a:rPr lang="pl-PL" smtClean="0"/>
              <a:pPr/>
              <a:t>18.10.2023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89B7C76-EFF2-4CD8-A475-4750F11B4BC6}"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1">
        <a:schemeClr val="bg1"/>
      </p:bgRef>
    </p:bg>
    <p:spTree>
      <p:nvGrpSpPr>
        <p:cNvPr id="1" name=""/>
        <p:cNvGrpSpPr/>
        <p:nvPr/>
      </p:nvGrpSpPr>
      <p:grpSpPr>
        <a:xfrm>
          <a:off x="0" y="0"/>
          <a:ext cx="0" cy="0"/>
          <a:chOff x="0" y="0"/>
          <a:chExt cx="0" cy="0"/>
        </a:xfrm>
      </p:grpSpPr>
      <p:sp>
        <p:nvSpPr>
          <p:cNvPr id="19" name="Prostokąt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Prostokąt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Prostokąt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Prostokąt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pl-PL"/>
              <a:t>Kliknij, aby edytować styl</a:t>
            </a:r>
            <a:endParaRPr kumimoji="0" lang="en-US"/>
          </a:p>
        </p:txBody>
      </p:sp>
      <p:sp>
        <p:nvSpPr>
          <p:cNvPr id="3" name="Symbol zastępczy tekstu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pl-PL"/>
              <a:t>Kliknij, aby edytować style wzorca tekstu</a:t>
            </a:r>
          </a:p>
        </p:txBody>
      </p:sp>
      <p:sp>
        <p:nvSpPr>
          <p:cNvPr id="8" name="Prostokąt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Łącznik prosty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Symbol zastępczy zawartości 19"/>
          <p:cNvSpPr>
            <a:spLocks noGrp="1"/>
          </p:cNvSpPr>
          <p:nvPr>
            <p:ph sz="quarter" idx="1"/>
          </p:nvPr>
        </p:nvSpPr>
        <p:spPr>
          <a:xfrm>
            <a:off x="3124200" y="685800"/>
            <a:ext cx="5638800" cy="5410200"/>
          </a:xfrm>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10" name="Elipsa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a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ymbol zastępczy numeru slajdu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89B7C76-EFF2-4CD8-A475-4750F11B4BC6}" type="slidenum">
              <a:rPr lang="pl-PL" smtClean="0"/>
              <a:pPr/>
              <a:t>‹#›</a:t>
            </a:fld>
            <a:endParaRPr lang="pl-PL"/>
          </a:p>
        </p:txBody>
      </p:sp>
      <p:sp>
        <p:nvSpPr>
          <p:cNvPr id="21" name="Prostokąt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ymbol zastępczy daty 4"/>
          <p:cNvSpPr>
            <a:spLocks noGrp="1"/>
          </p:cNvSpPr>
          <p:nvPr>
            <p:ph type="dt" sz="half" idx="10"/>
          </p:nvPr>
        </p:nvSpPr>
        <p:spPr/>
        <p:txBody>
          <a:bodyPr/>
          <a:lstStyle/>
          <a:p>
            <a:fld id="{66221E02-25CB-4963-84BC-0813985E7D90}" type="datetimeFigureOut">
              <a:rPr lang="pl-PL" smtClean="0"/>
              <a:pPr/>
              <a:t>18.10.2023</a:t>
            </a:fld>
            <a:endParaRPr lang="pl-PL"/>
          </a:p>
        </p:txBody>
      </p:sp>
      <p:sp>
        <p:nvSpPr>
          <p:cNvPr id="6" name="Symbol zastępczy stopki 5"/>
          <p:cNvSpPr>
            <a:spLocks noGrp="1"/>
          </p:cNvSpPr>
          <p:nvPr>
            <p:ph type="ftr" sz="quarter" idx="11"/>
          </p:nvPr>
        </p:nvSpPr>
        <p:spPr>
          <a:xfrm>
            <a:off x="301752" y="6410848"/>
            <a:ext cx="3383280" cy="365760"/>
          </a:xfrm>
        </p:spPr>
        <p:txBody>
          <a:bodyPr/>
          <a:lstStyle/>
          <a:p>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1" name="Łącznik prosty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Prostokąt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Prostokąt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Prostokąt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Prostokąt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ipsa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ipsa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ymbol zastępczy numeru slajdu 6"/>
          <p:cNvSpPr>
            <a:spLocks noGrp="1"/>
          </p:cNvSpPr>
          <p:nvPr>
            <p:ph type="sldNum" sz="quarter" idx="12"/>
          </p:nvPr>
        </p:nvSpPr>
        <p:spPr>
          <a:xfrm>
            <a:off x="1371600" y="312738"/>
            <a:ext cx="457200" cy="441325"/>
          </a:xfrm>
        </p:spPr>
        <p:txBody>
          <a:bodyPr/>
          <a:lstStyle/>
          <a:p>
            <a:fld id="{589B7C76-EFF2-4CD8-A475-4750F11B4BC6}" type="slidenum">
              <a:rPr lang="pl-PL" smtClean="0"/>
              <a:pPr/>
              <a:t>‹#›</a:t>
            </a:fld>
            <a:endParaRPr lang="pl-PL"/>
          </a:p>
        </p:txBody>
      </p:sp>
      <p:sp>
        <p:nvSpPr>
          <p:cNvPr id="2" name="Tytuł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pl-PL"/>
              <a:t>Kliknij, aby edytować styl</a:t>
            </a:r>
            <a:endParaRPr kumimoji="0" lang="en-US"/>
          </a:p>
        </p:txBody>
      </p:sp>
      <p:sp>
        <p:nvSpPr>
          <p:cNvPr id="3" name="Symbol zastępczy obrazu 2"/>
          <p:cNvSpPr>
            <a:spLocks noGrp="1"/>
          </p:cNvSpPr>
          <p:nvPr>
            <p:ph type="pic" idx="1"/>
          </p:nvPr>
        </p:nvSpPr>
        <p:spPr>
          <a:xfrm>
            <a:off x="3000375" y="609600"/>
            <a:ext cx="5867400" cy="4267200"/>
          </a:xfrm>
        </p:spPr>
        <p:txBody>
          <a:bodyPr/>
          <a:lstStyle>
            <a:lvl1pPr marL="0" indent="0">
              <a:buNone/>
              <a:defRPr sz="3200"/>
            </a:lvl1pPr>
          </a:lstStyle>
          <a:p>
            <a:r>
              <a:rPr kumimoji="0" lang="pl-PL"/>
              <a:t>Kliknij ikonę, aby dodać obraz</a:t>
            </a:r>
            <a:endParaRPr kumimoji="0" lang="en-US" dirty="0"/>
          </a:p>
        </p:txBody>
      </p:sp>
      <p:sp>
        <p:nvSpPr>
          <p:cNvPr id="4" name="Symbol zastępczy tekstu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pl-PL"/>
              <a:t>Kliknij, aby edytować style wzorca tekstu</a:t>
            </a:r>
          </a:p>
        </p:txBody>
      </p:sp>
      <p:sp>
        <p:nvSpPr>
          <p:cNvPr id="22" name="Prostokąt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ymbol zastępczy daty 4"/>
          <p:cNvSpPr>
            <a:spLocks noGrp="1"/>
          </p:cNvSpPr>
          <p:nvPr>
            <p:ph type="dt" sz="half" idx="10"/>
          </p:nvPr>
        </p:nvSpPr>
        <p:spPr>
          <a:xfrm>
            <a:off x="5788152" y="6404984"/>
            <a:ext cx="3044952" cy="365760"/>
          </a:xfrm>
        </p:spPr>
        <p:txBody>
          <a:bodyPr/>
          <a:lstStyle/>
          <a:p>
            <a:fld id="{66221E02-25CB-4963-84BC-0813985E7D90}" type="datetimeFigureOut">
              <a:rPr lang="pl-PL" smtClean="0"/>
              <a:pPr/>
              <a:t>18.10.2023</a:t>
            </a:fld>
            <a:endParaRPr lang="pl-PL"/>
          </a:p>
        </p:txBody>
      </p:sp>
      <p:sp>
        <p:nvSpPr>
          <p:cNvPr id="6" name="Symbol zastępczy stopki 5"/>
          <p:cNvSpPr>
            <a:spLocks noGrp="1"/>
          </p:cNvSpPr>
          <p:nvPr>
            <p:ph type="ftr" sz="quarter" idx="11"/>
          </p:nvPr>
        </p:nvSpPr>
        <p:spPr>
          <a:xfrm>
            <a:off x="301752" y="6410848"/>
            <a:ext cx="3584448" cy="365760"/>
          </a:xfrm>
        </p:spPr>
        <p:txBody>
          <a:bodyPr/>
          <a:lstStyle/>
          <a:p>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Prostokąt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rostokąt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Symbol zastępczy daty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6221E02-25CB-4963-84BC-0813985E7D90}" type="datetimeFigureOut">
              <a:rPr lang="pl-PL" smtClean="0"/>
              <a:pPr/>
              <a:t>18.10.2023</a:t>
            </a:fld>
            <a:endParaRPr lang="pl-PL"/>
          </a:p>
        </p:txBody>
      </p:sp>
      <p:sp>
        <p:nvSpPr>
          <p:cNvPr id="3" name="Symbol zastępczy stopki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pl-PL"/>
          </a:p>
        </p:txBody>
      </p:sp>
      <p:sp>
        <p:nvSpPr>
          <p:cNvPr id="8" name="Prostokąt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Łącznik prosty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ipsa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a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ymbol zastępczy numeru slajdu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89B7C76-EFF2-4CD8-A475-4750F11B4BC6}" type="slidenum">
              <a:rPr lang="pl-PL" smtClean="0"/>
              <a:pPr/>
              <a:t>‹#›</a:t>
            </a:fld>
            <a:endParaRPr lang="pl-PL"/>
          </a:p>
        </p:txBody>
      </p:sp>
      <p:sp>
        <p:nvSpPr>
          <p:cNvPr id="22" name="Symbol zastępczy tytułu 21"/>
          <p:cNvSpPr>
            <a:spLocks noGrp="1"/>
          </p:cNvSpPr>
          <p:nvPr>
            <p:ph type="title"/>
          </p:nvPr>
        </p:nvSpPr>
        <p:spPr>
          <a:xfrm>
            <a:off x="301752" y="228600"/>
            <a:ext cx="8534400" cy="758952"/>
          </a:xfrm>
          <a:prstGeom prst="rect">
            <a:avLst/>
          </a:prstGeom>
        </p:spPr>
        <p:txBody>
          <a:bodyPr vert="horz" anchor="b">
            <a:normAutofit/>
          </a:bodyPr>
          <a:lstStyle/>
          <a:p>
            <a:r>
              <a:rPr kumimoji="0" lang="pl-PL"/>
              <a:t>Kliknij, aby edytować styl</a:t>
            </a:r>
            <a:endParaRPr kumimoji="0" lang="en-US"/>
          </a:p>
        </p:txBody>
      </p:sp>
      <p:sp>
        <p:nvSpPr>
          <p:cNvPr id="13" name="Symbol zastępczy tekstu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pl-PL"/>
              <a:t>Kliknij, aby edytować style wzorca tekstu</a:t>
            </a:r>
          </a:p>
          <a:p>
            <a:pPr lvl="1" eaLnBrk="1" latinLnBrk="0" hangingPunct="1"/>
            <a:r>
              <a:rPr kumimoji="0" lang="pl-PL"/>
              <a:t>Drugi poziom</a:t>
            </a:r>
          </a:p>
          <a:p>
            <a:pPr lvl="2" eaLnBrk="1" latinLnBrk="0" hangingPunct="1"/>
            <a:r>
              <a:rPr kumimoji="0" lang="pl-PL"/>
              <a:t>Trzeci poziom</a:t>
            </a:r>
          </a:p>
          <a:p>
            <a:pPr lvl="3" eaLnBrk="1" latinLnBrk="0" hangingPunct="1"/>
            <a:r>
              <a:rPr kumimoji="0" lang="pl-PL"/>
              <a:t>Czwarty poziom</a:t>
            </a:r>
          </a:p>
          <a:p>
            <a:pPr lvl="4" eaLnBrk="1" latinLnBrk="0" hangingPunct="1"/>
            <a:r>
              <a:rPr kumimoji="0" lang="pl-PL"/>
              <a:t>Piąty poziom</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sip.legalis.pl/document-view.seam?documentId=mfrxilrtg4ytenrugaytqltqmfyc4nbuga4teobwgi&amp;refSource=hyplink" TargetMode="External"/><Relationship Id="rId2" Type="http://schemas.openxmlformats.org/officeDocument/2006/relationships/hyperlink" Target="https://sip.legalis.pl/document-view.seam?documentId=mfrxilrtg4ytenrugaytqltqmfyc4nbuga4teobug4&amp;refSource=hyplink" TargetMode="External"/><Relationship Id="rId1" Type="http://schemas.openxmlformats.org/officeDocument/2006/relationships/slideLayout" Target="../slideLayouts/slideLayout2.xml"/><Relationship Id="rId4" Type="http://schemas.openxmlformats.org/officeDocument/2006/relationships/hyperlink" Target="https://sip.legalis.pl/document-view.seam?documentId=mfrxilrtg4ytenrugaytqltqmfyc4nbuga4teobuhe&amp;refSource=hyplink" TargetMode="Externa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hyperlink" Target="https://sip.legalis.pl/document-view.seam?documentId=mfrxilrtg4ytenrugaytqltqmfyc4nbuga4teobvge&amp;refSource=hyplink"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1187624" y="4268688"/>
            <a:ext cx="6584776" cy="1752600"/>
          </a:xfrm>
        </p:spPr>
        <p:txBody>
          <a:bodyPr/>
          <a:lstStyle/>
          <a:p>
            <a:r>
              <a:rPr lang="pl-PL" dirty="0"/>
              <a:t>Dr hab. Agnieszka Ziółkowska, </a:t>
            </a:r>
            <a:r>
              <a:rPr lang="pl-PL" dirty="0" err="1"/>
              <a:t>prof.uś</a:t>
            </a:r>
            <a:endParaRPr lang="pl-PL" dirty="0"/>
          </a:p>
          <a:p>
            <a:endParaRPr lang="pl-PL" dirty="0"/>
          </a:p>
          <a:p>
            <a:endParaRPr lang="pl-PL" dirty="0"/>
          </a:p>
          <a:p>
            <a:r>
              <a:rPr lang="pl-PL" sz="1400" dirty="0"/>
              <a:t>Katedra postępowania administracyjnego i </a:t>
            </a:r>
            <a:r>
              <a:rPr lang="pl-PL" sz="1400" dirty="0" err="1"/>
              <a:t>sądowoadministracyjnego</a:t>
            </a:r>
            <a:endParaRPr lang="pl-PL" sz="1400" dirty="0"/>
          </a:p>
          <a:p>
            <a:r>
              <a:rPr lang="pl-PL" sz="1400" dirty="0" err="1"/>
              <a:t>Wpia</a:t>
            </a:r>
            <a:r>
              <a:rPr lang="pl-PL" sz="1400" dirty="0"/>
              <a:t>  UŚ, członek KD </a:t>
            </a:r>
            <a:r>
              <a:rPr lang="pl-PL" sz="1400" dirty="0" err="1"/>
              <a:t>RGNiSW</a:t>
            </a:r>
            <a:endParaRPr lang="pl-PL" sz="1400" dirty="0"/>
          </a:p>
        </p:txBody>
      </p:sp>
      <p:sp>
        <p:nvSpPr>
          <p:cNvPr id="2" name="Tytuł 1"/>
          <p:cNvSpPr>
            <a:spLocks noGrp="1"/>
          </p:cNvSpPr>
          <p:nvPr>
            <p:ph type="ctrTitle"/>
          </p:nvPr>
        </p:nvSpPr>
        <p:spPr/>
        <p:txBody>
          <a:bodyPr>
            <a:normAutofit/>
          </a:bodyPr>
          <a:lstStyle/>
          <a:p>
            <a:r>
              <a:rPr lang="pl-PL" sz="3200" dirty="0"/>
              <a:t>Postępowanie w sprawach dyscyplinarnych przed KD </a:t>
            </a:r>
            <a:r>
              <a:rPr lang="pl-PL" sz="3200" dirty="0" err="1"/>
              <a:t>RGNiSW</a:t>
            </a:r>
            <a:r>
              <a:rPr lang="pl-PL" sz="3200" dirty="0"/>
              <a:t> oraz dolegliwość kar dyscyplinarnych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Kodeks Etyki Pracownika Nauki</a:t>
            </a:r>
          </a:p>
        </p:txBody>
      </p:sp>
      <p:sp>
        <p:nvSpPr>
          <p:cNvPr id="3" name="Symbol zastępczy zawartości 2"/>
          <p:cNvSpPr>
            <a:spLocks noGrp="1"/>
          </p:cNvSpPr>
          <p:nvPr>
            <p:ph sz="quarter" idx="1"/>
          </p:nvPr>
        </p:nvSpPr>
        <p:spPr/>
        <p:txBody>
          <a:bodyPr/>
          <a:lstStyle/>
          <a:p>
            <a:r>
              <a:rPr lang="pl-PL" dirty="0"/>
              <a:t>Zasady postępowania w przypadku wykrycia nierzetelności to m.in. miarkowanie reakcji przez pryzmat zawinienia, skutków  i z uwzględnieniem okoliczności obciążających lub łagodzących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171071-C612-B29B-C14A-2E104BB6886D}"/>
              </a:ext>
            </a:extLst>
          </p:cNvPr>
          <p:cNvSpPr>
            <a:spLocks noGrp="1"/>
          </p:cNvSpPr>
          <p:nvPr>
            <p:ph type="title"/>
          </p:nvPr>
        </p:nvSpPr>
        <p:spPr/>
        <p:txBody>
          <a:bodyPr>
            <a:normAutofit fontScale="90000"/>
          </a:bodyPr>
          <a:lstStyle/>
          <a:p>
            <a:r>
              <a:rPr lang="pl-PL" dirty="0"/>
              <a:t>Przykłady naruszenia godność zawodu nauczyciela akademickiego</a:t>
            </a:r>
          </a:p>
        </p:txBody>
      </p:sp>
      <p:sp>
        <p:nvSpPr>
          <p:cNvPr id="3" name="Symbol zastępczy zawartości 2">
            <a:extLst>
              <a:ext uri="{FF2B5EF4-FFF2-40B4-BE49-F238E27FC236}">
                <a16:creationId xmlns:a16="http://schemas.microsoft.com/office/drawing/2014/main" id="{527771A3-B3AD-23D5-560D-D03C3C8862CB}"/>
              </a:ext>
            </a:extLst>
          </p:cNvPr>
          <p:cNvSpPr>
            <a:spLocks noGrp="1"/>
          </p:cNvSpPr>
          <p:nvPr>
            <p:ph sz="quarter" idx="1"/>
          </p:nvPr>
        </p:nvSpPr>
        <p:spPr/>
        <p:txBody>
          <a:bodyPr/>
          <a:lstStyle/>
          <a:p>
            <a:r>
              <a:rPr lang="pl-PL" b="0" i="0" dirty="0">
                <a:solidFill>
                  <a:srgbClr val="333333"/>
                </a:solidFill>
                <a:effectLst/>
                <a:latin typeface="Exo 2"/>
              </a:rPr>
              <a:t>używanie wyrażeń i zwrotów obraźliwych wobec studentów,</a:t>
            </a:r>
          </a:p>
          <a:p>
            <a:endParaRPr lang="pl-PL" dirty="0">
              <a:solidFill>
                <a:srgbClr val="333333"/>
              </a:solidFill>
              <a:latin typeface="Exo 2"/>
            </a:endParaRPr>
          </a:p>
          <a:p>
            <a:r>
              <a:rPr lang="pl-PL" b="0" i="0" dirty="0">
                <a:solidFill>
                  <a:srgbClr val="333333"/>
                </a:solidFill>
                <a:effectLst/>
                <a:latin typeface="Exo 2"/>
              </a:rPr>
              <a:t>zlecanie prowadzania zajęć za siebie innym osobom, jednocześnie potwierdzając ich odbycie własnoręcznym podpisem,</a:t>
            </a:r>
          </a:p>
          <a:p>
            <a:endParaRPr lang="pl-PL" dirty="0">
              <a:solidFill>
                <a:srgbClr val="333333"/>
              </a:solidFill>
              <a:latin typeface="Exo 2"/>
            </a:endParaRPr>
          </a:p>
          <a:p>
            <a:r>
              <a:rPr lang="pl-PL" b="0" i="0" dirty="0">
                <a:solidFill>
                  <a:srgbClr val="333333"/>
                </a:solidFill>
                <a:effectLst/>
                <a:latin typeface="Exo 2"/>
              </a:rPr>
              <a:t>ośmieszanie i dyskredytowanie dorobku naukowego innego Pracownika</a:t>
            </a:r>
            <a:endParaRPr lang="pl-PL" dirty="0"/>
          </a:p>
        </p:txBody>
      </p:sp>
    </p:spTree>
    <p:extLst>
      <p:ext uri="{BB962C8B-B14F-4D97-AF65-F5344CB8AC3E}">
        <p14:creationId xmlns:p14="http://schemas.microsoft.com/office/powerpoint/2010/main" val="921051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58A0AE9-F5E6-9B70-34FE-5CF7A34BA292}"/>
              </a:ext>
            </a:extLst>
          </p:cNvPr>
          <p:cNvSpPr>
            <a:spLocks noGrp="1"/>
          </p:cNvSpPr>
          <p:nvPr>
            <p:ph type="title"/>
          </p:nvPr>
        </p:nvSpPr>
        <p:spPr>
          <a:xfrm>
            <a:off x="852297" y="1233766"/>
            <a:ext cx="4629947" cy="1241612"/>
          </a:xfrm>
        </p:spPr>
        <p:txBody>
          <a:bodyPr anchor="b">
            <a:normAutofit fontScale="90000"/>
          </a:bodyPr>
          <a:lstStyle/>
          <a:p>
            <a:r>
              <a:rPr lang="pl-PL" sz="3000"/>
              <a:t>Odpowiedzialność nauczyciela akademickiego</a:t>
            </a:r>
          </a:p>
        </p:txBody>
      </p:sp>
      <p:sp>
        <p:nvSpPr>
          <p:cNvPr id="3" name="Symbol zastępczy zawartości 2">
            <a:extLst>
              <a:ext uri="{FF2B5EF4-FFF2-40B4-BE49-F238E27FC236}">
                <a16:creationId xmlns:a16="http://schemas.microsoft.com/office/drawing/2014/main" id="{7EC0025C-6491-D3F0-1A0A-112F68694E0D}"/>
              </a:ext>
            </a:extLst>
          </p:cNvPr>
          <p:cNvSpPr>
            <a:spLocks noGrp="1"/>
          </p:cNvSpPr>
          <p:nvPr>
            <p:ph idx="1"/>
          </p:nvPr>
        </p:nvSpPr>
        <p:spPr>
          <a:xfrm>
            <a:off x="852298" y="2663639"/>
            <a:ext cx="4629947" cy="2651312"/>
          </a:xfrm>
        </p:spPr>
        <p:txBody>
          <a:bodyPr>
            <a:normAutofit/>
          </a:bodyPr>
          <a:lstStyle/>
          <a:p>
            <a:r>
              <a:rPr lang="pl-PL" sz="1500" dirty="0">
                <a:latin typeface="Noto Serif" panose="02020600060500020200" pitchFamily="18" charset="0"/>
              </a:rPr>
              <a:t>Nie stanowi przewinienia dyscyplinarnego wyrażanie przekonań religijnych, światopoglądowych lub filozoficznych</a:t>
            </a:r>
            <a:endParaRPr lang="pl-PL" sz="1500" dirty="0"/>
          </a:p>
        </p:txBody>
      </p:sp>
      <p:pic>
        <p:nvPicPr>
          <p:cNvPr id="5" name="Picture 4" descr="Białe papierowe statki prowadzone przez żółty statek">
            <a:extLst>
              <a:ext uri="{FF2B5EF4-FFF2-40B4-BE49-F238E27FC236}">
                <a16:creationId xmlns:a16="http://schemas.microsoft.com/office/drawing/2014/main" id="{4C3C9EC6-AD97-6FDC-E03E-9D3205817DC7}"/>
              </a:ext>
            </a:extLst>
          </p:cNvPr>
          <p:cNvPicPr>
            <a:picLocks noChangeAspect="1"/>
          </p:cNvPicPr>
          <p:nvPr/>
        </p:nvPicPr>
        <p:blipFill rotWithShape="1">
          <a:blip r:embed="rId2"/>
          <a:srcRect l="42582" r="15023" b="1"/>
          <a:stretch/>
        </p:blipFill>
        <p:spPr>
          <a:xfrm>
            <a:off x="6086475" y="847864"/>
            <a:ext cx="3057525" cy="4813973"/>
          </a:xfrm>
          <a:prstGeom prst="rect">
            <a:avLst/>
          </a:prstGeom>
        </p:spPr>
      </p:pic>
    </p:spTree>
    <p:extLst>
      <p:ext uri="{BB962C8B-B14F-4D97-AF65-F5344CB8AC3E}">
        <p14:creationId xmlns:p14="http://schemas.microsoft.com/office/powerpoint/2010/main" val="263996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Istota odpowiedzialności </a:t>
            </a:r>
          </a:p>
        </p:txBody>
      </p:sp>
      <p:sp>
        <p:nvSpPr>
          <p:cNvPr id="3" name="Symbol zastępczy zawartości 2"/>
          <p:cNvSpPr>
            <a:spLocks noGrp="1"/>
          </p:cNvSpPr>
          <p:nvPr>
            <p:ph sz="quarter" idx="1"/>
          </p:nvPr>
        </p:nvSpPr>
        <p:spPr/>
        <p:txBody>
          <a:bodyPr>
            <a:normAutofit/>
          </a:bodyPr>
          <a:lstStyle/>
          <a:p>
            <a:r>
              <a:rPr lang="pl-PL" dirty="0"/>
              <a:t>Celem odpowiedzialności dyscyplinarnej jest egzekwowanie obowiązków wynikających ze stosunku pracy i specyfiki pracy nauczyciela akademickiego.</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Zakres czasowy odpowiedzialności </a:t>
            </a:r>
          </a:p>
        </p:txBody>
      </p:sp>
      <p:sp>
        <p:nvSpPr>
          <p:cNvPr id="3" name="Symbol zastępczy zawartości 2"/>
          <p:cNvSpPr>
            <a:spLocks noGrp="1"/>
          </p:cNvSpPr>
          <p:nvPr>
            <p:ph sz="quarter" idx="1"/>
          </p:nvPr>
        </p:nvSpPr>
        <p:spPr/>
        <p:txBody>
          <a:bodyPr/>
          <a:lstStyle/>
          <a:p>
            <a:r>
              <a:rPr lang="pl-PL" dirty="0"/>
              <a:t>Odpowiedzialność dotyczy nie tylko  zachowań (zarówno z działania, jak i zaniechania) mających miejsce w ramach wykonywania obowiązków zawodowych, lecz także ich zachowań w ramach działalności publicznej czy zachowań w sferze życia prywatnego.</a:t>
            </a:r>
          </a:p>
          <a:p>
            <a:endParaRPr lang="pl-PL"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1752" y="228600"/>
            <a:ext cx="8534400" cy="758952"/>
          </a:xfrm>
        </p:spPr>
        <p:txBody>
          <a:bodyPr anchor="b">
            <a:normAutofit/>
          </a:bodyPr>
          <a:lstStyle/>
          <a:p>
            <a:r>
              <a:rPr lang="pl-PL" dirty="0"/>
              <a:t>Cechy odpowiedzialności dyscyplinarnej</a:t>
            </a:r>
          </a:p>
        </p:txBody>
      </p:sp>
      <p:graphicFrame>
        <p:nvGraphicFramePr>
          <p:cNvPr id="5" name="Symbol zastępczy zawartości 2">
            <a:extLst>
              <a:ext uri="{FF2B5EF4-FFF2-40B4-BE49-F238E27FC236}">
                <a16:creationId xmlns:a16="http://schemas.microsoft.com/office/drawing/2014/main" id="{3198F972-76B3-4A79-3B52-BB9F5620EB43}"/>
              </a:ext>
            </a:extLst>
          </p:cNvPr>
          <p:cNvGraphicFramePr>
            <a:graphicFrameLocks noGrp="1"/>
          </p:cNvGraphicFramePr>
          <p:nvPr>
            <p:ph sz="quarter" idx="1"/>
            <p:extLst>
              <p:ext uri="{D42A27DB-BD31-4B8C-83A1-F6EECF244321}">
                <p14:modId xmlns:p14="http://schemas.microsoft.com/office/powerpoint/2010/main" val="1497834884"/>
              </p:ext>
            </p:extLst>
          </p:nvPr>
        </p:nvGraphicFramePr>
        <p:xfrm>
          <a:off x="301752" y="1527048"/>
          <a:ext cx="850392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Delikt dyscyplinarny </a:t>
            </a:r>
          </a:p>
        </p:txBody>
      </p:sp>
      <p:sp>
        <p:nvSpPr>
          <p:cNvPr id="3" name="Symbol zastępczy zawartości 2"/>
          <p:cNvSpPr>
            <a:spLocks noGrp="1"/>
          </p:cNvSpPr>
          <p:nvPr>
            <p:ph sz="quarter" idx="1"/>
          </p:nvPr>
        </p:nvSpPr>
        <p:spPr/>
        <p:txBody>
          <a:bodyPr>
            <a:normAutofit/>
          </a:bodyPr>
          <a:lstStyle/>
          <a:p>
            <a:r>
              <a:rPr lang="pl-PL" dirty="0"/>
              <a:t>Brak legalnej definicji</a:t>
            </a:r>
          </a:p>
          <a:p>
            <a:endParaRPr lang="pl-PL" dirty="0"/>
          </a:p>
          <a:p>
            <a:r>
              <a:rPr lang="pl-PL" dirty="0"/>
              <a:t>Dwie grupy przesłanek odpowiedzialności (uchybienie obowiązkom nauczyciela akademickiego, godność zawodu nauczyciela akademickiego)</a:t>
            </a:r>
          </a:p>
          <a:p>
            <a:endParaRPr lang="pl-PL" dirty="0"/>
          </a:p>
          <a:p>
            <a:r>
              <a:rPr lang="pl-PL" dirty="0"/>
              <a:t>Elementy deliktu: szkodliwość społeczna i wina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1752" y="228600"/>
            <a:ext cx="8534400" cy="758952"/>
          </a:xfrm>
        </p:spPr>
        <p:txBody>
          <a:bodyPr anchor="b">
            <a:normAutofit/>
          </a:bodyPr>
          <a:lstStyle/>
          <a:p>
            <a:r>
              <a:rPr lang="pl-PL" dirty="0"/>
              <a:t>Kary dyscyplinarne</a:t>
            </a:r>
          </a:p>
        </p:txBody>
      </p:sp>
      <p:graphicFrame>
        <p:nvGraphicFramePr>
          <p:cNvPr id="5" name="Symbol zastępczy zawartości 2">
            <a:extLst>
              <a:ext uri="{FF2B5EF4-FFF2-40B4-BE49-F238E27FC236}">
                <a16:creationId xmlns:a16="http://schemas.microsoft.com/office/drawing/2014/main" id="{4C764DE3-187E-A142-FF6C-551E5322482F}"/>
              </a:ext>
            </a:extLst>
          </p:cNvPr>
          <p:cNvGraphicFramePr>
            <a:graphicFrameLocks noGrp="1"/>
          </p:cNvGraphicFramePr>
          <p:nvPr>
            <p:ph sz="quarter" idx="1"/>
            <p:extLst>
              <p:ext uri="{D42A27DB-BD31-4B8C-83A1-F6EECF244321}">
                <p14:modId xmlns:p14="http://schemas.microsoft.com/office/powerpoint/2010/main" val="1339062881"/>
              </p:ext>
            </p:extLst>
          </p:nvPr>
        </p:nvGraphicFramePr>
        <p:xfrm>
          <a:off x="301752" y="1527048"/>
          <a:ext cx="850392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1752" y="228600"/>
            <a:ext cx="8534400" cy="758952"/>
          </a:xfrm>
        </p:spPr>
        <p:txBody>
          <a:bodyPr anchor="b">
            <a:normAutofit/>
          </a:bodyPr>
          <a:lstStyle/>
          <a:p>
            <a:r>
              <a:rPr lang="pl-PL" dirty="0"/>
              <a:t>Istota kar dyscyplinarnych </a:t>
            </a:r>
          </a:p>
        </p:txBody>
      </p:sp>
      <p:graphicFrame>
        <p:nvGraphicFramePr>
          <p:cNvPr id="5" name="Symbol zastępczy zawartości 2">
            <a:extLst>
              <a:ext uri="{FF2B5EF4-FFF2-40B4-BE49-F238E27FC236}">
                <a16:creationId xmlns:a16="http://schemas.microsoft.com/office/drawing/2014/main" id="{770E275F-9ABD-7B36-7EB0-003D5534F0C5}"/>
              </a:ext>
            </a:extLst>
          </p:cNvPr>
          <p:cNvGraphicFramePr>
            <a:graphicFrameLocks noGrp="1"/>
          </p:cNvGraphicFramePr>
          <p:nvPr>
            <p:ph sz="quarter" idx="1"/>
            <p:extLst>
              <p:ext uri="{D42A27DB-BD31-4B8C-83A1-F6EECF244321}">
                <p14:modId xmlns:p14="http://schemas.microsoft.com/office/powerpoint/2010/main" val="1174370160"/>
              </p:ext>
            </p:extLst>
          </p:nvPr>
        </p:nvGraphicFramePr>
        <p:xfrm>
          <a:off x="301752" y="1527048"/>
          <a:ext cx="850392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Kryteria wymiary kary</a:t>
            </a:r>
          </a:p>
        </p:txBody>
      </p:sp>
      <p:sp>
        <p:nvSpPr>
          <p:cNvPr id="3" name="Symbol zastępczy zawartości 2"/>
          <p:cNvSpPr>
            <a:spLocks noGrp="1"/>
          </p:cNvSpPr>
          <p:nvPr>
            <p:ph sz="quarter" idx="1"/>
          </p:nvPr>
        </p:nvSpPr>
        <p:spPr/>
        <p:txBody>
          <a:bodyPr>
            <a:normAutofit fontScale="92500" lnSpcReduction="10000"/>
          </a:bodyPr>
          <a:lstStyle/>
          <a:p>
            <a:r>
              <a:rPr lang="pl-PL" dirty="0"/>
              <a:t>Brak ustawowych dyrektyw wymiaru kar ( zasada proporcjonalności)</a:t>
            </a:r>
          </a:p>
          <a:p>
            <a:endParaRPr lang="pl-PL" dirty="0"/>
          </a:p>
          <a:p>
            <a:r>
              <a:rPr lang="pl-PL" dirty="0"/>
              <a:t>Po pierwsze, na ile zachowanie podważa zaufanie do całej grupy w oczach opinii społecznej.</a:t>
            </a:r>
          </a:p>
          <a:p>
            <a:endParaRPr lang="pl-PL" dirty="0"/>
          </a:p>
          <a:p>
            <a:r>
              <a:rPr lang="pl-PL" dirty="0"/>
              <a:t>Po drugie, istotne jest wewnątrzgrupowe stanowisko wobec danego standardu, który został naruszony. </a:t>
            </a:r>
          </a:p>
          <a:p>
            <a:endParaRPr lang="pl-PL" dirty="0"/>
          </a:p>
          <a:p>
            <a:r>
              <a:rPr lang="pl-PL" dirty="0"/>
              <a:t> Po trzecie, należy szeroko uwzględniać postawę moralną samego obwinionego i jego stosunek do wartości. </a:t>
            </a:r>
          </a:p>
          <a:p>
            <a:endParaRPr lang="pl-P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i="1" dirty="0"/>
              <a:t>Wyrok TK z 8 grudnia 1998 r., K. 41/97</a:t>
            </a:r>
            <a:r>
              <a:rPr lang="pl-PL" dirty="0"/>
              <a:t>, OTK ZU Nr 7/1998, s. 656</a:t>
            </a:r>
          </a:p>
        </p:txBody>
      </p:sp>
      <p:sp>
        <p:nvSpPr>
          <p:cNvPr id="3" name="Symbol zastępczy zawartości 2"/>
          <p:cNvSpPr>
            <a:spLocks noGrp="1"/>
          </p:cNvSpPr>
          <p:nvPr>
            <p:ph sz="quarter" idx="1"/>
          </p:nvPr>
        </p:nvSpPr>
        <p:spPr/>
        <p:txBody>
          <a:bodyPr/>
          <a:lstStyle/>
          <a:p>
            <a:r>
              <a:rPr lang="pl-PL" dirty="0"/>
              <a:t>TK podkreślał zasadność wprowadzania szczególnej regulacji odpowiedzialności dyscyplinarnej, wskazując że “wyodrębnienie procedur odpowiedzialności dyscyplinarnej i nadanie im - najpierw - pozasądowego charakteru, znajdować może podstawę w specyfice poszczególnych grup zawodowych oraz ochronie ich autonomii i samorządności”</a:t>
            </a:r>
          </a:p>
        </p:txBody>
      </p:sp>
    </p:spTree>
    <p:extLst>
      <p:ext uri="{BB962C8B-B14F-4D97-AF65-F5344CB8AC3E}">
        <p14:creationId xmlns:p14="http://schemas.microsoft.com/office/powerpoint/2010/main" val="371599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Porównanie regulacji prawnej</a:t>
            </a:r>
          </a:p>
        </p:txBody>
      </p:sp>
      <p:graphicFrame>
        <p:nvGraphicFramePr>
          <p:cNvPr id="6" name="Symbol zastępczy zawartości 5"/>
          <p:cNvGraphicFramePr>
            <a:graphicFrameLocks noGrp="1"/>
          </p:cNvGraphicFramePr>
          <p:nvPr>
            <p:ph sz="quarter" idx="1"/>
            <p:extLst>
              <p:ext uri="{D42A27DB-BD31-4B8C-83A1-F6EECF244321}">
                <p14:modId xmlns:p14="http://schemas.microsoft.com/office/powerpoint/2010/main" val="74346652"/>
              </p:ext>
            </p:extLst>
          </p:nvPr>
        </p:nvGraphicFramePr>
        <p:xfrm>
          <a:off x="500034" y="1214421"/>
          <a:ext cx="8186766" cy="6420540"/>
        </p:xfrm>
        <a:graphic>
          <a:graphicData uri="http://schemas.openxmlformats.org/drawingml/2006/table">
            <a:tbl>
              <a:tblPr firstRow="1" bandRow="1">
                <a:tableStyleId>{5C22544A-7EE6-4342-B048-85BDC9FD1C3A}</a:tableStyleId>
              </a:tblPr>
              <a:tblGrid>
                <a:gridCol w="4093383">
                  <a:extLst>
                    <a:ext uri="{9D8B030D-6E8A-4147-A177-3AD203B41FA5}">
                      <a16:colId xmlns:a16="http://schemas.microsoft.com/office/drawing/2014/main" val="20000"/>
                    </a:ext>
                  </a:extLst>
                </a:gridCol>
                <a:gridCol w="4093383">
                  <a:extLst>
                    <a:ext uri="{9D8B030D-6E8A-4147-A177-3AD203B41FA5}">
                      <a16:colId xmlns:a16="http://schemas.microsoft.com/office/drawing/2014/main" val="20001"/>
                    </a:ext>
                  </a:extLst>
                </a:gridCol>
              </a:tblGrid>
              <a:tr h="390870">
                <a:tc>
                  <a:txBody>
                    <a:bodyPr/>
                    <a:lstStyle/>
                    <a:p>
                      <a:r>
                        <a:rPr lang="pl-PL" dirty="0"/>
                        <a:t>Poprzednia regulacja</a:t>
                      </a:r>
                    </a:p>
                  </a:txBody>
                  <a:tcPr/>
                </a:tc>
                <a:tc>
                  <a:txBody>
                    <a:bodyPr/>
                    <a:lstStyle/>
                    <a:p>
                      <a:r>
                        <a:rPr lang="pl-PL" dirty="0"/>
                        <a:t>Obecna regulacja</a:t>
                      </a:r>
                    </a:p>
                  </a:txBody>
                  <a:tcPr/>
                </a:tc>
                <a:extLst>
                  <a:ext uri="{0D108BD9-81ED-4DB2-BD59-A6C34878D82A}">
                    <a16:rowId xmlns:a16="http://schemas.microsoft.com/office/drawing/2014/main" val="10000"/>
                  </a:ext>
                </a:extLst>
              </a:tr>
              <a:tr h="5395609">
                <a:tc>
                  <a:txBody>
                    <a:bodyPr/>
                    <a:lstStyle/>
                    <a:p>
                      <a:r>
                        <a:rPr lang="pl-PL" sz="1800" b="1" i="0" u="none" strike="noStrike" kern="1200" dirty="0">
                          <a:solidFill>
                            <a:schemeClr val="dk1"/>
                          </a:solidFill>
                          <a:latin typeface="+mn-lt"/>
                          <a:ea typeface="+mn-ea"/>
                          <a:cs typeface="+mn-cs"/>
                        </a:rPr>
                        <a:t>Art.140</a:t>
                      </a:r>
                    </a:p>
                    <a:p>
                      <a:r>
                        <a:rPr lang="pl-PL" sz="1800" b="0" i="0" u="none" strike="noStrike" kern="1200" dirty="0">
                          <a:solidFill>
                            <a:schemeClr val="dk1"/>
                          </a:solidFill>
                          <a:latin typeface="+mn-lt"/>
                          <a:ea typeface="+mn-ea"/>
                          <a:cs typeface="+mn-cs"/>
                        </a:rPr>
                        <a:t>1. Karami dyscyplinarnymi są:</a:t>
                      </a:r>
                    </a:p>
                    <a:p>
                      <a:r>
                        <a:rPr lang="pl-PL" sz="1800" b="1" i="0" u="none" strike="noStrike" kern="1200" dirty="0">
                          <a:solidFill>
                            <a:schemeClr val="dk1"/>
                          </a:solidFill>
                          <a:latin typeface="+mn-lt"/>
                          <a:ea typeface="+mn-ea"/>
                          <a:cs typeface="+mn-cs"/>
                        </a:rPr>
                        <a:t>1) </a:t>
                      </a:r>
                      <a:r>
                        <a:rPr lang="pl-PL" sz="1800" b="0" i="0" u="none" strike="noStrike" kern="1200" dirty="0">
                          <a:solidFill>
                            <a:schemeClr val="dk1"/>
                          </a:solidFill>
                          <a:latin typeface="+mn-lt"/>
                          <a:ea typeface="+mn-ea"/>
                          <a:cs typeface="+mn-cs"/>
                        </a:rPr>
                        <a:t>upomnienie;</a:t>
                      </a:r>
                    </a:p>
                    <a:p>
                      <a:r>
                        <a:rPr lang="pl-PL" sz="1800" b="1" i="0" u="none" strike="noStrike" kern="1200" dirty="0">
                          <a:solidFill>
                            <a:schemeClr val="dk1"/>
                          </a:solidFill>
                          <a:latin typeface="+mn-lt"/>
                          <a:ea typeface="+mn-ea"/>
                          <a:cs typeface="+mn-cs"/>
                        </a:rPr>
                        <a:t>2) </a:t>
                      </a:r>
                      <a:r>
                        <a:rPr lang="pl-PL" sz="1800" b="0" i="0" u="none" strike="noStrike" kern="1200" dirty="0">
                          <a:solidFill>
                            <a:schemeClr val="dk1"/>
                          </a:solidFill>
                          <a:latin typeface="+mn-lt"/>
                          <a:ea typeface="+mn-ea"/>
                          <a:cs typeface="+mn-cs"/>
                        </a:rPr>
                        <a:t>nagana;</a:t>
                      </a:r>
                    </a:p>
                    <a:p>
                      <a:r>
                        <a:rPr lang="pl-PL" sz="1800" b="1" i="0" u="none" strike="noStrike" kern="1200" dirty="0">
                          <a:solidFill>
                            <a:schemeClr val="dk1"/>
                          </a:solidFill>
                          <a:latin typeface="+mn-lt"/>
                          <a:ea typeface="+mn-ea"/>
                          <a:cs typeface="+mn-cs"/>
                        </a:rPr>
                        <a:t>3) </a:t>
                      </a:r>
                      <a:r>
                        <a:rPr lang="pl-PL" sz="1800" b="0" i="0" u="none" strike="noStrike" kern="1200" dirty="0">
                          <a:solidFill>
                            <a:schemeClr val="dk1"/>
                          </a:solidFill>
                          <a:latin typeface="+mn-lt"/>
                          <a:ea typeface="+mn-ea"/>
                          <a:cs typeface="+mn-cs"/>
                        </a:rPr>
                        <a:t>nagana z pozbawieniem prawa do pełnienia funkcji kierowniczych w uczelniach na okres od trzech miesięcy do pięciu lat;</a:t>
                      </a:r>
                    </a:p>
                    <a:p>
                      <a:r>
                        <a:rPr lang="pl-PL" sz="1800" b="1" i="0" u="none" strike="noStrike" kern="1200" dirty="0">
                          <a:solidFill>
                            <a:schemeClr val="dk1"/>
                          </a:solidFill>
                          <a:latin typeface="+mn-lt"/>
                          <a:ea typeface="+mn-ea"/>
                          <a:cs typeface="+mn-cs"/>
                        </a:rPr>
                        <a:t>4) </a:t>
                      </a:r>
                      <a:r>
                        <a:rPr lang="pl-PL" sz="1800" b="0" i="0" u="none" strike="noStrike" kern="1200" dirty="0">
                          <a:solidFill>
                            <a:schemeClr val="dk1"/>
                          </a:solidFill>
                          <a:latin typeface="+mn-lt"/>
                          <a:ea typeface="+mn-ea"/>
                          <a:cs typeface="+mn-cs"/>
                        </a:rPr>
                        <a:t>pozbawienie prawa do wykonywania zawodu nauczyciela akademickiego na okres od pięciu miesięcy do pięciu lat lub na stałe.</a:t>
                      </a:r>
                    </a:p>
                    <a:p>
                      <a:endParaRPr lang="pl-PL" dirty="0"/>
                    </a:p>
                  </a:txBody>
                  <a:tcPr/>
                </a:tc>
                <a:tc>
                  <a:txBody>
                    <a:bodyPr/>
                    <a:lstStyle/>
                    <a:p>
                      <a:r>
                        <a:rPr lang="pl-PL" sz="1400" dirty="0"/>
                        <a:t>Art. 276</a:t>
                      </a:r>
                    </a:p>
                    <a:p>
                      <a:r>
                        <a:rPr lang="pl-PL" sz="1400" dirty="0"/>
                        <a:t>Karami dyscyplinarnymi są:</a:t>
                      </a:r>
                    </a:p>
                    <a:p>
                      <a:r>
                        <a:rPr lang="pl-PL" sz="1400" dirty="0"/>
                        <a:t> 1) upomnienie; </a:t>
                      </a:r>
                    </a:p>
                    <a:p>
                      <a:r>
                        <a:rPr lang="pl-PL" sz="1400" dirty="0"/>
                        <a:t>2) nagana;</a:t>
                      </a:r>
                    </a:p>
                    <a:p>
                      <a:r>
                        <a:rPr lang="pl-PL" sz="1400" dirty="0"/>
                        <a:t> 3) </a:t>
                      </a:r>
                      <a:r>
                        <a:rPr lang="pl-PL" sz="1400" b="1" dirty="0"/>
                        <a:t>nagana z obniżeniem wynagrodzenia zasadniczego o 10%–25% na okres od miesiąca do 2 lat; </a:t>
                      </a:r>
                    </a:p>
                    <a:p>
                      <a:r>
                        <a:rPr lang="pl-PL" sz="1400" dirty="0"/>
                        <a:t>4) </a:t>
                      </a:r>
                      <a:r>
                        <a:rPr lang="pl-PL" sz="1400" b="1" dirty="0"/>
                        <a:t>pozbawienie prawa do wykonywania zadań promotora, recenzenta oraz członka komisji w postępowaniach w sprawie nadania stopnia doktora, stopnia doktora habilitowanego oraz tytułu profesora na okres od roku do 5 lat; </a:t>
                      </a:r>
                    </a:p>
                    <a:p>
                      <a:r>
                        <a:rPr lang="pl-PL" sz="1400" dirty="0"/>
                        <a:t>5) pozbawienie prawa do pełnienia funkcji kierowniczych w uczelniach na okres </a:t>
                      </a:r>
                      <a:r>
                        <a:rPr lang="pl-PL" sz="1400" b="1" dirty="0"/>
                        <a:t>od 6 miesięcy do 5 lat; </a:t>
                      </a:r>
                    </a:p>
                    <a:p>
                      <a:r>
                        <a:rPr lang="pl-PL" sz="1400" dirty="0"/>
                        <a:t>6) </a:t>
                      </a:r>
                      <a:r>
                        <a:rPr lang="pl-PL" sz="1400" b="1" dirty="0"/>
                        <a:t>wydalenie z pracy w uczelni; </a:t>
                      </a:r>
                    </a:p>
                    <a:p>
                      <a:r>
                        <a:rPr lang="pl-PL" sz="1400" dirty="0"/>
                        <a:t>7) </a:t>
                      </a:r>
                      <a:r>
                        <a:rPr lang="pl-PL" sz="1400" b="1" dirty="0"/>
                        <a:t>wydalenie z pracy w uczelni z zakazem wykonywania pracy w uczelniach na okres od 6 miesięcy do 5 lat;</a:t>
                      </a:r>
                    </a:p>
                    <a:p>
                      <a:r>
                        <a:rPr lang="pl-PL" sz="1400" dirty="0"/>
                        <a:t> 8) pozbawienie prawa do wykonywania zawodu nauczyciela akademickiego </a:t>
                      </a:r>
                      <a:r>
                        <a:rPr lang="pl-PL" sz="1400" b="1" dirty="0"/>
                        <a:t>na okres 1o lat</a:t>
                      </a:r>
                    </a:p>
                    <a:p>
                      <a:r>
                        <a:rPr lang="pl-PL" sz="1400" b="1" dirty="0"/>
                        <a:t>Za jedno przewinienie dyscyplinarne orzeka się jedną karę dyscyplinarną, a za kilka przewinień orzeka się jedną karę, najsurowszą. </a:t>
                      </a:r>
                    </a:p>
                  </a:txBody>
                  <a:tcPr/>
                </a:tc>
                <a:extLst>
                  <a:ext uri="{0D108BD9-81ED-4DB2-BD59-A6C34878D82A}">
                    <a16:rowId xmlns:a16="http://schemas.microsoft.com/office/drawing/2014/main" val="10001"/>
                  </a:ext>
                </a:extLst>
              </a:tr>
              <a:tr h="390870">
                <a:tc>
                  <a:txBody>
                    <a:bodyPr/>
                    <a:lstStyle/>
                    <a:p>
                      <a:endParaRPr lang="pl-PL"/>
                    </a:p>
                  </a:txBody>
                  <a:tcPr/>
                </a:tc>
                <a:tc>
                  <a:txBody>
                    <a:bodyPr/>
                    <a:lstStyle/>
                    <a:p>
                      <a:endParaRPr lang="pl-PL" dirty="0"/>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Nowy środek prawny</a:t>
            </a:r>
          </a:p>
        </p:txBody>
      </p:sp>
      <p:graphicFrame>
        <p:nvGraphicFramePr>
          <p:cNvPr id="4" name="Symbol zastępczy zawartości 3"/>
          <p:cNvGraphicFramePr>
            <a:graphicFrameLocks noGrp="1"/>
          </p:cNvGraphicFramePr>
          <p:nvPr>
            <p:ph sz="quarter" idx="1"/>
            <p:extLst>
              <p:ext uri="{D42A27DB-BD31-4B8C-83A1-F6EECF244321}">
                <p14:modId xmlns:p14="http://schemas.microsoft.com/office/powerpoint/2010/main" val="1991106783"/>
              </p:ext>
            </p:extLst>
          </p:nvPr>
        </p:nvGraphicFramePr>
        <p:xfrm>
          <a:off x="301625" y="1527175"/>
          <a:ext cx="8504238" cy="5400040"/>
        </p:xfrm>
        <a:graphic>
          <a:graphicData uri="http://schemas.openxmlformats.org/drawingml/2006/table">
            <a:tbl>
              <a:tblPr firstRow="1" bandRow="1">
                <a:tableStyleId>{5C22544A-7EE6-4342-B048-85BDC9FD1C3A}</a:tableStyleId>
              </a:tblPr>
              <a:tblGrid>
                <a:gridCol w="4252119">
                  <a:extLst>
                    <a:ext uri="{9D8B030D-6E8A-4147-A177-3AD203B41FA5}">
                      <a16:colId xmlns:a16="http://schemas.microsoft.com/office/drawing/2014/main" val="20000"/>
                    </a:ext>
                  </a:extLst>
                </a:gridCol>
                <a:gridCol w="4252119">
                  <a:extLst>
                    <a:ext uri="{9D8B030D-6E8A-4147-A177-3AD203B41FA5}">
                      <a16:colId xmlns:a16="http://schemas.microsoft.com/office/drawing/2014/main" val="20001"/>
                    </a:ext>
                  </a:extLst>
                </a:gridCol>
              </a:tblGrid>
              <a:tr h="370840">
                <a:tc>
                  <a:txBody>
                    <a:bodyPr/>
                    <a:lstStyle/>
                    <a:p>
                      <a:r>
                        <a:rPr lang="pl-PL" dirty="0"/>
                        <a:t>Poprzednia regulacja</a:t>
                      </a:r>
                    </a:p>
                  </a:txBody>
                  <a:tcPr marL="94492" marR="94492"/>
                </a:tc>
                <a:tc>
                  <a:txBody>
                    <a:bodyPr/>
                    <a:lstStyle/>
                    <a:p>
                      <a:r>
                        <a:rPr lang="pl-PL" dirty="0"/>
                        <a:t>obecna</a:t>
                      </a:r>
                    </a:p>
                  </a:txBody>
                  <a:tcPr marL="94492" marR="94492"/>
                </a:tc>
                <a:extLst>
                  <a:ext uri="{0D108BD9-81ED-4DB2-BD59-A6C34878D82A}">
                    <a16:rowId xmlns:a16="http://schemas.microsoft.com/office/drawing/2014/main" val="10000"/>
                  </a:ext>
                </a:extLst>
              </a:tr>
              <a:tr h="370840">
                <a:tc>
                  <a:txBody>
                    <a:bodyPr/>
                    <a:lstStyle/>
                    <a:p>
                      <a:r>
                        <a:rPr lang="pl-PL" dirty="0"/>
                        <a:t>Art.147 ust.1</a:t>
                      </a:r>
                    </a:p>
                    <a:p>
                      <a:pPr fontAlgn="ctr"/>
                      <a:endParaRPr lang="pl-PL" sz="1800" b="0" i="0" u="none" strike="noStrike" kern="1200" dirty="0">
                        <a:solidFill>
                          <a:schemeClr val="dk1"/>
                        </a:solidFill>
                        <a:latin typeface="+mn-lt"/>
                        <a:ea typeface="+mn-ea"/>
                        <a:cs typeface="+mn-cs"/>
                      </a:endParaRPr>
                    </a:p>
                    <a:p>
                      <a:r>
                        <a:rPr lang="pl-PL" sz="1800" b="0" i="0" u="none" strike="noStrike" kern="1200" dirty="0">
                          <a:solidFill>
                            <a:schemeClr val="dk1"/>
                          </a:solidFill>
                          <a:latin typeface="+mn-lt"/>
                          <a:ea typeface="+mn-ea"/>
                          <a:cs typeface="+mn-cs"/>
                        </a:rPr>
                        <a:t>1. Rektor może zawiesić w pełnieniu obowiązków nauczyciela akademickiego, przeciwko któremu wszczęto postępowanie karne lub dyscyplinarne, a także w toku postępowania wyjaśniającego, jeżeli ze względu na wagę i wiarygodność przedstawionych zarzutów celowe jest odsunięcie go od wykonywania obowiązków.</a:t>
                      </a:r>
                    </a:p>
                    <a:p>
                      <a:endParaRPr lang="pl-PL" dirty="0"/>
                    </a:p>
                  </a:txBody>
                  <a:tcPr marL="94492" marR="94492"/>
                </a:tc>
                <a:tc>
                  <a:txBody>
                    <a:bodyPr/>
                    <a:lstStyle/>
                    <a:p>
                      <a:r>
                        <a:rPr lang="pl-PL" dirty="0"/>
                        <a:t>Art. 302.</a:t>
                      </a:r>
                    </a:p>
                    <a:p>
                      <a:endParaRPr lang="pl-PL" dirty="0"/>
                    </a:p>
                    <a:p>
                      <a:r>
                        <a:rPr lang="pl-PL" dirty="0"/>
                        <a:t> 1. Rektor może zawiesić w pełnieniu obowiązków nauczyciela akademickiego, przeciwko któremu wszczęto postępowanie karne lub dyscyplinarne, a także w toku postępowania wyjaśniającego, jeżeli ze </a:t>
                      </a:r>
                      <a:r>
                        <a:rPr lang="pl-PL" b="1" dirty="0"/>
                        <a:t>względu na wagę i wiarygodność </a:t>
                      </a:r>
                      <a:r>
                        <a:rPr lang="pl-PL" dirty="0"/>
                        <a:t>przedstawionych zarzutów celowe jest odsunięcie go od wykonywania obowiązków. </a:t>
                      </a:r>
                    </a:p>
                    <a:p>
                      <a:r>
                        <a:rPr lang="pl-PL" dirty="0"/>
                        <a:t>4. </a:t>
                      </a:r>
                      <a:r>
                        <a:rPr lang="pl-PL" b="1" dirty="0"/>
                        <a:t>Od decyzji o zawieszeniu w pełnieniu obowiązków nauczycielowi akademickiemu przysługuje odwołanie do sądu pracy właściwego dla siedziby uczelni</a:t>
                      </a:r>
                    </a:p>
                  </a:txBody>
                  <a:tcPr marL="94492" marR="94492"/>
                </a:tc>
                <a:extLst>
                  <a:ext uri="{0D108BD9-81ED-4DB2-BD59-A6C34878D82A}">
                    <a16:rowId xmlns:a16="http://schemas.microsoft.com/office/drawing/2014/main" val="10001"/>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C46F588-9BA4-363A-540B-F36BB4E535D6}"/>
              </a:ext>
            </a:extLst>
          </p:cNvPr>
          <p:cNvSpPr>
            <a:spLocks noGrp="1"/>
          </p:cNvSpPr>
          <p:nvPr>
            <p:ph type="title"/>
          </p:nvPr>
        </p:nvSpPr>
        <p:spPr>
          <a:xfrm>
            <a:off x="852298" y="1233765"/>
            <a:ext cx="3992786" cy="1232228"/>
          </a:xfrm>
        </p:spPr>
        <p:txBody>
          <a:bodyPr anchor="b">
            <a:normAutofit/>
          </a:bodyPr>
          <a:lstStyle/>
          <a:p>
            <a:r>
              <a:rPr lang="pl-PL" sz="3000" dirty="0"/>
              <a:t>Komisje dyscyplinarne</a:t>
            </a:r>
          </a:p>
        </p:txBody>
      </p:sp>
      <p:sp>
        <p:nvSpPr>
          <p:cNvPr id="3" name="Symbol zastępczy zawartości 2">
            <a:extLst>
              <a:ext uri="{FF2B5EF4-FFF2-40B4-BE49-F238E27FC236}">
                <a16:creationId xmlns:a16="http://schemas.microsoft.com/office/drawing/2014/main" id="{5AD9F316-A723-7B46-B25E-7DB5BF580775}"/>
              </a:ext>
            </a:extLst>
          </p:cNvPr>
          <p:cNvSpPr>
            <a:spLocks noGrp="1"/>
          </p:cNvSpPr>
          <p:nvPr>
            <p:ph idx="1"/>
          </p:nvPr>
        </p:nvSpPr>
        <p:spPr>
          <a:xfrm>
            <a:off x="858693" y="2661671"/>
            <a:ext cx="3986392" cy="2651312"/>
          </a:xfrm>
        </p:spPr>
        <p:txBody>
          <a:bodyPr anchor="t">
            <a:normAutofit/>
          </a:bodyPr>
          <a:lstStyle/>
          <a:p>
            <a:r>
              <a:rPr lang="pl-PL" sz="1500">
                <a:latin typeface="Noto Serif" panose="02020600060500020200" pitchFamily="18" charset="0"/>
              </a:rPr>
              <a:t>komisja dyscyplinarna przy RGNiSW </a:t>
            </a:r>
          </a:p>
          <a:p>
            <a:endParaRPr lang="pl-PL" sz="1500">
              <a:latin typeface="Noto Serif" panose="02020600060500020200" pitchFamily="18" charset="0"/>
            </a:endParaRPr>
          </a:p>
          <a:p>
            <a:r>
              <a:rPr lang="pl-PL" sz="1500">
                <a:latin typeface="Noto Serif" panose="02020600060500020200" pitchFamily="18" charset="0"/>
              </a:rPr>
              <a:t>komisja dyscyplinarna przy ministrze</a:t>
            </a:r>
          </a:p>
          <a:p>
            <a:endParaRPr lang="pl-PL" sz="1500">
              <a:latin typeface="Noto Serif" panose="02020600060500020200" pitchFamily="18" charset="0"/>
            </a:endParaRPr>
          </a:p>
          <a:p>
            <a:pPr marL="0" indent="0">
              <a:buNone/>
            </a:pPr>
            <a:r>
              <a:rPr lang="pl-PL" sz="1500">
                <a:latin typeface="Noto Serif" panose="02020600060500020200" pitchFamily="18" charset="0"/>
              </a:rPr>
              <a:t>Komisję dyscyplinarną przy RGNiSW wybiera RGNiSW. Tryb wyboru i skład komisji określa statut RGNiSW. W skład komisji dyscyplinarnej przy RGNiSW wchodzi co najmniej 1 student.</a:t>
            </a:r>
            <a:endParaRPr lang="pl-PL" sz="1500"/>
          </a:p>
        </p:txBody>
      </p:sp>
      <p:pic>
        <p:nvPicPr>
          <p:cNvPr id="7" name="Graphic 6" descr="Sędzia">
            <a:extLst>
              <a:ext uri="{FF2B5EF4-FFF2-40B4-BE49-F238E27FC236}">
                <a16:creationId xmlns:a16="http://schemas.microsoft.com/office/drawing/2014/main" id="{99887E44-A359-CD7E-5498-64036540A8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06975" y="1877011"/>
            <a:ext cx="3127898" cy="3127898"/>
          </a:xfrm>
          <a:prstGeom prst="rect">
            <a:avLst/>
          </a:prstGeom>
        </p:spPr>
      </p:pic>
    </p:spTree>
    <p:extLst>
      <p:ext uri="{BB962C8B-B14F-4D97-AF65-F5344CB8AC3E}">
        <p14:creationId xmlns:p14="http://schemas.microsoft.com/office/powerpoint/2010/main" val="2987401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F464A44-34CD-9451-334E-C6291C84DD29}"/>
              </a:ext>
            </a:extLst>
          </p:cNvPr>
          <p:cNvSpPr>
            <a:spLocks noGrp="1"/>
          </p:cNvSpPr>
          <p:nvPr>
            <p:ph type="title"/>
          </p:nvPr>
        </p:nvSpPr>
        <p:spPr>
          <a:xfrm>
            <a:off x="5490349" y="1314451"/>
            <a:ext cx="3105011" cy="998129"/>
          </a:xfrm>
        </p:spPr>
        <p:txBody>
          <a:bodyPr>
            <a:normAutofit fontScale="90000"/>
          </a:bodyPr>
          <a:lstStyle/>
          <a:p>
            <a:r>
              <a:rPr lang="pl-PL" dirty="0"/>
              <a:t>Bezstronność komisji</a:t>
            </a:r>
          </a:p>
        </p:txBody>
      </p:sp>
      <p:pic>
        <p:nvPicPr>
          <p:cNvPr id="5" name="Picture 4" descr="Schody frontowe i kolumny majestatycznego budynku miejskiego">
            <a:extLst>
              <a:ext uri="{FF2B5EF4-FFF2-40B4-BE49-F238E27FC236}">
                <a16:creationId xmlns:a16="http://schemas.microsoft.com/office/drawing/2014/main" id="{453F5154-7FC2-E094-216C-B138F45CAD3E}"/>
              </a:ext>
            </a:extLst>
          </p:cNvPr>
          <p:cNvPicPr>
            <a:picLocks noChangeAspect="1"/>
          </p:cNvPicPr>
          <p:nvPr/>
        </p:nvPicPr>
        <p:blipFill rotWithShape="1">
          <a:blip r:embed="rId2"/>
          <a:srcRect l="15237" r="17586" b="-1"/>
          <a:stretch/>
        </p:blipFill>
        <p:spPr>
          <a:xfrm>
            <a:off x="16" y="857257"/>
            <a:ext cx="5176283" cy="5143493"/>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Symbol zastępczy zawartości 2">
            <a:extLst>
              <a:ext uri="{FF2B5EF4-FFF2-40B4-BE49-F238E27FC236}">
                <a16:creationId xmlns:a16="http://schemas.microsoft.com/office/drawing/2014/main" id="{1769BFB7-C5FA-E71A-8AB3-2832DBB4CD67}"/>
              </a:ext>
            </a:extLst>
          </p:cNvPr>
          <p:cNvSpPr>
            <a:spLocks noGrp="1"/>
          </p:cNvSpPr>
          <p:nvPr>
            <p:ph idx="1"/>
          </p:nvPr>
        </p:nvSpPr>
        <p:spPr>
          <a:xfrm>
            <a:off x="5397910" y="2258347"/>
            <a:ext cx="3197449" cy="3175919"/>
          </a:xfrm>
        </p:spPr>
        <p:txBody>
          <a:bodyPr>
            <a:normAutofit/>
          </a:bodyPr>
          <a:lstStyle/>
          <a:p>
            <a:pPr marL="0" indent="0">
              <a:buNone/>
            </a:pPr>
            <a:r>
              <a:rPr lang="pl-PL" sz="1200" dirty="0">
                <a:latin typeface="Noto Serif" panose="02020600060500020200" pitchFamily="18" charset="0"/>
              </a:rPr>
              <a:t>Osoba pełniąca funkcję organu uczelni może być członkiem komisji dyscyplinarnej po upływie 4 lat od zaprzestania pełnienia tej funkcji.</a:t>
            </a:r>
          </a:p>
          <a:p>
            <a:pPr marL="0" indent="0">
              <a:buNone/>
            </a:pPr>
            <a:endParaRPr lang="pl-PL" sz="1200" dirty="0">
              <a:latin typeface="Noto Serif" panose="02020600060500020200" pitchFamily="18" charset="0"/>
            </a:endParaRPr>
          </a:p>
          <a:p>
            <a:pPr marL="0" indent="0">
              <a:buNone/>
            </a:pPr>
            <a:r>
              <a:rPr lang="pl-PL" sz="1200" dirty="0">
                <a:latin typeface="Noto Serif" panose="02020600060500020200" pitchFamily="18" charset="0"/>
              </a:rPr>
              <a:t>Komisje dyscyplinarne są niezawisłe w zakresie orzekania oraz niezależne od organów władzy publicznej i organów uczelni. Komisje dyscyplinarne samodzielnie ustalają stan faktyczny i rozstrzygają zagadnienia prawne i nie są związane rozstrzygnięciami innych organów stosujących prawo, z wyjątkiem prawomocnego skazującego wyroku sądu oraz opinii komisji do spraw etyki w nauce PAN.</a:t>
            </a:r>
          </a:p>
          <a:p>
            <a:endParaRPr lang="pl-PL" sz="1200" dirty="0"/>
          </a:p>
        </p:txBody>
      </p:sp>
    </p:spTree>
    <p:extLst>
      <p:ext uri="{BB962C8B-B14F-4D97-AF65-F5344CB8AC3E}">
        <p14:creationId xmlns:p14="http://schemas.microsoft.com/office/powerpoint/2010/main" val="418851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AEBF44-B755-2BFA-578F-7E9BDD36E5F5}"/>
              </a:ext>
            </a:extLst>
          </p:cNvPr>
          <p:cNvSpPr>
            <a:spLocks noGrp="1"/>
          </p:cNvSpPr>
          <p:nvPr>
            <p:ph type="title"/>
          </p:nvPr>
        </p:nvSpPr>
        <p:spPr>
          <a:xfrm>
            <a:off x="853264" y="3588488"/>
            <a:ext cx="3041564" cy="1609781"/>
          </a:xfrm>
        </p:spPr>
        <p:txBody>
          <a:bodyPr anchor="b">
            <a:normAutofit fontScale="90000"/>
          </a:bodyPr>
          <a:lstStyle/>
          <a:p>
            <a:r>
              <a:rPr lang="pl-PL">
                <a:solidFill>
                  <a:schemeClr val="tx1">
                    <a:lumMod val="85000"/>
                    <a:lumOff val="15000"/>
                  </a:schemeClr>
                </a:solidFill>
              </a:rPr>
              <a:t>Instancyjność postępowania dyscyplinarnego</a:t>
            </a:r>
          </a:p>
        </p:txBody>
      </p:sp>
      <p:sp>
        <p:nvSpPr>
          <p:cNvPr id="3" name="Symbol zastępczy zawartości 2">
            <a:extLst>
              <a:ext uri="{FF2B5EF4-FFF2-40B4-BE49-F238E27FC236}">
                <a16:creationId xmlns:a16="http://schemas.microsoft.com/office/drawing/2014/main" id="{366E10F7-B098-FFC0-B8F7-8E4E7DEC5984}"/>
              </a:ext>
            </a:extLst>
          </p:cNvPr>
          <p:cNvSpPr>
            <a:spLocks noGrp="1"/>
          </p:cNvSpPr>
          <p:nvPr>
            <p:ph idx="1"/>
          </p:nvPr>
        </p:nvSpPr>
        <p:spPr>
          <a:xfrm>
            <a:off x="4572000" y="1529602"/>
            <a:ext cx="3784647" cy="3992517"/>
          </a:xfrm>
        </p:spPr>
        <p:txBody>
          <a:bodyPr>
            <a:normAutofit/>
          </a:bodyPr>
          <a:lstStyle/>
          <a:p>
            <a:pPr marL="0" indent="0">
              <a:buNone/>
            </a:pPr>
            <a:r>
              <a:rPr lang="pl-PL" sz="1275">
                <a:solidFill>
                  <a:schemeClr val="tx1">
                    <a:lumMod val="85000"/>
                    <a:lumOff val="15000"/>
                  </a:schemeClr>
                </a:solidFill>
                <a:latin typeface="Noto Serif" panose="02020600060500020200" pitchFamily="18" charset="0"/>
              </a:rPr>
              <a:t>W postępowaniu dyscyplinarnym orzekają:</a:t>
            </a:r>
          </a:p>
          <a:p>
            <a:pPr marL="0" indent="0">
              <a:buNone/>
            </a:pPr>
            <a:r>
              <a:rPr lang="pl-PL" sz="1275" b="1">
                <a:solidFill>
                  <a:schemeClr val="tx1">
                    <a:lumMod val="85000"/>
                    <a:lumOff val="15000"/>
                  </a:schemeClr>
                </a:solidFill>
                <a:latin typeface="Noto Serif" panose="02020600060500020200" pitchFamily="18" charset="0"/>
              </a:rPr>
              <a:t>1) w pierwszej instancji:</a:t>
            </a:r>
          </a:p>
          <a:p>
            <a:pPr marL="0" indent="0">
              <a:buNone/>
            </a:pPr>
            <a:r>
              <a:rPr lang="pl-PL" sz="1275">
                <a:solidFill>
                  <a:schemeClr val="tx1">
                    <a:lumMod val="85000"/>
                    <a:lumOff val="15000"/>
                  </a:schemeClr>
                </a:solidFill>
                <a:latin typeface="Noto Serif" panose="02020600060500020200" pitchFamily="18" charset="0"/>
              </a:rPr>
              <a:t>a) uczelniana komisja dyscyplinarna – w przypadku gdy rzecznik dyscyplinarny wniósł o zastosowanie kary określonej w </a:t>
            </a:r>
            <a:r>
              <a:rPr lang="pl-PL" sz="1275">
                <a:solidFill>
                  <a:schemeClr val="tx1">
                    <a:lumMod val="85000"/>
                    <a:lumOff val="15000"/>
                  </a:schemeClr>
                </a:solidFill>
                <a:latin typeface="Noto Serif" panose="02020600060500020200" pitchFamily="18" charset="0"/>
                <a:hlinkClick r:id="rId2"/>
              </a:rPr>
              <a:t>art. 276 ust. 1 pkt 2</a:t>
            </a:r>
            <a:r>
              <a:rPr lang="pl-PL" sz="1275">
                <a:solidFill>
                  <a:schemeClr val="tx1">
                    <a:lumMod val="85000"/>
                    <a:lumOff val="15000"/>
                  </a:schemeClr>
                </a:solidFill>
                <a:latin typeface="Noto Serif" panose="02020600060500020200" pitchFamily="18" charset="0"/>
              </a:rPr>
              <a:t> albo 3 wobec nauczyciela akademickiego innego niż wymieniony w </a:t>
            </a:r>
            <a:r>
              <a:rPr lang="pl-PL" sz="1275">
                <a:solidFill>
                  <a:schemeClr val="tx1">
                    <a:lumMod val="85000"/>
                    <a:lumOff val="15000"/>
                  </a:schemeClr>
                </a:solidFill>
                <a:latin typeface="Noto Serif" panose="02020600060500020200" pitchFamily="18" charset="0"/>
                <a:hlinkClick r:id="rId3"/>
              </a:rPr>
              <a:t>art. 277 ust. 3</a:t>
            </a:r>
            <a:r>
              <a:rPr lang="pl-PL" sz="1275">
                <a:solidFill>
                  <a:schemeClr val="tx1">
                    <a:lumMod val="85000"/>
                    <a:lumOff val="15000"/>
                  </a:schemeClr>
                </a:solidFill>
                <a:latin typeface="Noto Serif" panose="02020600060500020200" pitchFamily="18" charset="0"/>
              </a:rPr>
              <a:t>,</a:t>
            </a:r>
          </a:p>
          <a:p>
            <a:pPr marL="0" indent="0">
              <a:buNone/>
            </a:pPr>
            <a:r>
              <a:rPr lang="pl-PL" sz="1275" b="1" u="sng">
                <a:solidFill>
                  <a:schemeClr val="tx1">
                    <a:lumMod val="85000"/>
                    <a:lumOff val="15000"/>
                  </a:schemeClr>
                </a:solidFill>
                <a:latin typeface="Noto Serif" panose="02020600060500020200" pitchFamily="18" charset="0"/>
              </a:rPr>
              <a:t>b) komisja dyscyplinarna przy RGNiSW</a:t>
            </a:r>
            <a:r>
              <a:rPr lang="pl-PL" sz="1275">
                <a:solidFill>
                  <a:schemeClr val="tx1">
                    <a:lumMod val="85000"/>
                    <a:lumOff val="15000"/>
                  </a:schemeClr>
                </a:solidFill>
                <a:latin typeface="Noto Serif" panose="02020600060500020200" pitchFamily="18" charset="0"/>
              </a:rPr>
              <a:t> – w przypadku nauczyciela akademickiego:</a:t>
            </a:r>
          </a:p>
          <a:p>
            <a:pPr marL="0" indent="0">
              <a:buNone/>
            </a:pPr>
            <a:r>
              <a:rPr lang="pl-PL" sz="1275">
                <a:solidFill>
                  <a:schemeClr val="tx1">
                    <a:lumMod val="85000"/>
                    <a:lumOff val="15000"/>
                  </a:schemeClr>
                </a:solidFill>
                <a:latin typeface="Noto Serif" panose="02020600060500020200" pitchFamily="18" charset="0"/>
              </a:rPr>
              <a:t>– w stosunku do którego rzecznik dyscyplinarny wniósł o zastosowanie kary określonej w </a:t>
            </a:r>
            <a:r>
              <a:rPr lang="pl-PL" sz="1275">
                <a:solidFill>
                  <a:schemeClr val="tx1">
                    <a:lumMod val="85000"/>
                    <a:lumOff val="15000"/>
                  </a:schemeClr>
                </a:solidFill>
                <a:latin typeface="Noto Serif" panose="02020600060500020200" pitchFamily="18" charset="0"/>
                <a:hlinkClick r:id="rId4"/>
              </a:rPr>
              <a:t>art. 276 ust. 1 pkt 4–8</a:t>
            </a:r>
            <a:r>
              <a:rPr lang="pl-PL" sz="1275">
                <a:solidFill>
                  <a:schemeClr val="tx1">
                    <a:lumMod val="85000"/>
                    <a:lumOff val="15000"/>
                  </a:schemeClr>
                </a:solidFill>
                <a:latin typeface="Noto Serif" panose="02020600060500020200" pitchFamily="18" charset="0"/>
              </a:rPr>
              <a:t>,</a:t>
            </a:r>
          </a:p>
          <a:p>
            <a:pPr marL="0" indent="0">
              <a:buNone/>
            </a:pPr>
            <a:r>
              <a:rPr lang="pl-PL" sz="1275">
                <a:solidFill>
                  <a:schemeClr val="tx1">
                    <a:lumMod val="85000"/>
                    <a:lumOff val="15000"/>
                  </a:schemeClr>
                </a:solidFill>
                <a:latin typeface="Noto Serif" panose="02020600060500020200" pitchFamily="18" charset="0"/>
              </a:rPr>
              <a:t>– wymienionego w </a:t>
            </a:r>
            <a:r>
              <a:rPr lang="pl-PL" sz="1275">
                <a:solidFill>
                  <a:schemeClr val="tx1">
                    <a:lumMod val="85000"/>
                    <a:lumOff val="15000"/>
                  </a:schemeClr>
                </a:solidFill>
                <a:latin typeface="Noto Serif" panose="02020600060500020200" pitchFamily="18" charset="0"/>
                <a:hlinkClick r:id="rId3"/>
              </a:rPr>
              <a:t>art. 277 ust. 3</a:t>
            </a:r>
            <a:r>
              <a:rPr lang="pl-PL" sz="1275">
                <a:solidFill>
                  <a:schemeClr val="tx1">
                    <a:lumMod val="85000"/>
                    <a:lumOff val="15000"/>
                  </a:schemeClr>
                </a:solidFill>
                <a:latin typeface="Noto Serif" panose="02020600060500020200" pitchFamily="18" charset="0"/>
              </a:rPr>
              <a:t>;</a:t>
            </a:r>
          </a:p>
          <a:p>
            <a:pPr marL="0" indent="0">
              <a:buNone/>
            </a:pPr>
            <a:r>
              <a:rPr lang="pl-PL" sz="1275" b="1">
                <a:solidFill>
                  <a:schemeClr val="tx1">
                    <a:lumMod val="85000"/>
                    <a:lumOff val="15000"/>
                  </a:schemeClr>
                </a:solidFill>
                <a:latin typeface="Noto Serif" panose="02020600060500020200" pitchFamily="18" charset="0"/>
              </a:rPr>
              <a:t>2) w drugiej instancji </a:t>
            </a:r>
            <a:r>
              <a:rPr lang="pl-PL" sz="1275">
                <a:solidFill>
                  <a:schemeClr val="tx1">
                    <a:lumMod val="85000"/>
                    <a:lumOff val="15000"/>
                  </a:schemeClr>
                </a:solidFill>
                <a:latin typeface="Noto Serif" panose="02020600060500020200" pitchFamily="18" charset="0"/>
              </a:rPr>
              <a:t>– komisja dyscyplinarna przy ministrze.</a:t>
            </a:r>
          </a:p>
          <a:p>
            <a:endParaRPr lang="pl-PL" sz="1275">
              <a:solidFill>
                <a:schemeClr val="tx1">
                  <a:lumMod val="85000"/>
                  <a:lumOff val="15000"/>
                </a:schemeClr>
              </a:solidFill>
            </a:endParaRPr>
          </a:p>
        </p:txBody>
      </p:sp>
    </p:spTree>
    <p:extLst>
      <p:ext uri="{BB962C8B-B14F-4D97-AF65-F5344CB8AC3E}">
        <p14:creationId xmlns:p14="http://schemas.microsoft.com/office/powerpoint/2010/main" val="2783453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64A9A4-7A6A-ECBC-C03F-B9C680A439A9}"/>
              </a:ext>
            </a:extLst>
          </p:cNvPr>
          <p:cNvSpPr>
            <a:spLocks noGrp="1"/>
          </p:cNvSpPr>
          <p:nvPr>
            <p:ph type="title"/>
          </p:nvPr>
        </p:nvSpPr>
        <p:spPr>
          <a:xfrm rot="16200000">
            <a:off x="-994410" y="2318004"/>
            <a:ext cx="4471416" cy="2091690"/>
          </a:xfrm>
        </p:spPr>
        <p:txBody>
          <a:bodyPr anchor="ctr">
            <a:normAutofit/>
          </a:bodyPr>
          <a:lstStyle/>
          <a:p>
            <a:r>
              <a:rPr lang="pl-PL" sz="3600">
                <a:solidFill>
                  <a:schemeClr val="bg1"/>
                </a:solidFill>
              </a:rPr>
              <a:t>Skład orzekający</a:t>
            </a:r>
          </a:p>
        </p:txBody>
      </p:sp>
      <p:graphicFrame>
        <p:nvGraphicFramePr>
          <p:cNvPr id="5" name="Symbol zastępczy zawartości 2">
            <a:extLst>
              <a:ext uri="{FF2B5EF4-FFF2-40B4-BE49-F238E27FC236}">
                <a16:creationId xmlns:a16="http://schemas.microsoft.com/office/drawing/2014/main" id="{78DF4005-62AD-F1B4-6819-D66470A3A916}"/>
              </a:ext>
            </a:extLst>
          </p:cNvPr>
          <p:cNvGraphicFramePr>
            <a:graphicFrameLocks noGrp="1"/>
          </p:cNvGraphicFramePr>
          <p:nvPr>
            <p:ph idx="1"/>
          </p:nvPr>
        </p:nvGraphicFramePr>
        <p:xfrm>
          <a:off x="2845722" y="1073819"/>
          <a:ext cx="5669628" cy="4713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5470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34B7FF8-DACA-85AA-E480-B55FEA861D69}"/>
              </a:ext>
            </a:extLst>
          </p:cNvPr>
          <p:cNvSpPr>
            <a:spLocks noGrp="1"/>
          </p:cNvSpPr>
          <p:nvPr>
            <p:ph type="title"/>
          </p:nvPr>
        </p:nvSpPr>
        <p:spPr>
          <a:xfrm>
            <a:off x="630936" y="1049274"/>
            <a:ext cx="7879842" cy="761238"/>
          </a:xfrm>
        </p:spPr>
        <p:txBody>
          <a:bodyPr anchor="b">
            <a:normAutofit/>
          </a:bodyPr>
          <a:lstStyle/>
          <a:p>
            <a:r>
              <a:rPr lang="pl-PL" dirty="0"/>
              <a:t>Postępowanie dyscyplinarne (art.293)</a:t>
            </a:r>
          </a:p>
        </p:txBody>
      </p:sp>
      <p:graphicFrame>
        <p:nvGraphicFramePr>
          <p:cNvPr id="5" name="Symbol zastępczy zawartości 2">
            <a:extLst>
              <a:ext uri="{FF2B5EF4-FFF2-40B4-BE49-F238E27FC236}">
                <a16:creationId xmlns:a16="http://schemas.microsoft.com/office/drawing/2014/main" id="{B0071AAF-7E29-7870-E92F-2F84DB0BDE52}"/>
              </a:ext>
            </a:extLst>
          </p:cNvPr>
          <p:cNvGraphicFramePr>
            <a:graphicFrameLocks noGrp="1"/>
          </p:cNvGraphicFramePr>
          <p:nvPr>
            <p:ph idx="1"/>
          </p:nvPr>
        </p:nvGraphicFramePr>
        <p:xfrm>
          <a:off x="628650" y="2301950"/>
          <a:ext cx="7886700" cy="3268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1256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B57DD1-8930-F03A-4221-E68F971F78D0}"/>
              </a:ext>
            </a:extLst>
          </p:cNvPr>
          <p:cNvSpPr>
            <a:spLocks noGrp="1"/>
          </p:cNvSpPr>
          <p:nvPr>
            <p:ph type="title"/>
          </p:nvPr>
        </p:nvSpPr>
        <p:spPr>
          <a:xfrm>
            <a:off x="515126" y="1722430"/>
            <a:ext cx="2400300" cy="3345872"/>
          </a:xfrm>
        </p:spPr>
        <p:txBody>
          <a:bodyPr>
            <a:normAutofit/>
          </a:bodyPr>
          <a:lstStyle/>
          <a:p>
            <a:r>
              <a:rPr lang="pl-PL" sz="3075">
                <a:solidFill>
                  <a:srgbClr val="FFFFFF"/>
                </a:solidFill>
              </a:rPr>
              <a:t>Rozprawa dyscyplinarna</a:t>
            </a:r>
          </a:p>
        </p:txBody>
      </p:sp>
      <p:sp>
        <p:nvSpPr>
          <p:cNvPr id="3" name="Symbol zastępczy zawartości 2">
            <a:extLst>
              <a:ext uri="{FF2B5EF4-FFF2-40B4-BE49-F238E27FC236}">
                <a16:creationId xmlns:a16="http://schemas.microsoft.com/office/drawing/2014/main" id="{3C4E7B51-927A-5841-B23C-C2D299C1005C}"/>
              </a:ext>
            </a:extLst>
          </p:cNvPr>
          <p:cNvSpPr>
            <a:spLocks noGrp="1"/>
          </p:cNvSpPr>
          <p:nvPr>
            <p:ph idx="1"/>
          </p:nvPr>
        </p:nvSpPr>
        <p:spPr>
          <a:xfrm>
            <a:off x="3335482" y="1300759"/>
            <a:ext cx="5179868" cy="4189214"/>
          </a:xfrm>
        </p:spPr>
        <p:txBody>
          <a:bodyPr anchor="ctr">
            <a:normAutofit fontScale="85000" lnSpcReduction="20000"/>
          </a:bodyPr>
          <a:lstStyle/>
          <a:p>
            <a:pPr marL="0" indent="0">
              <a:buNone/>
            </a:pPr>
            <a:r>
              <a:rPr lang="pl-PL" b="1" i="0">
                <a:effectLst/>
                <a:latin typeface="Noto Serif" panose="02020600060500020200" pitchFamily="18" charset="0"/>
              </a:rPr>
              <a:t>Rozprawa dyscyplinarna jest jawna tylko dla pracowników danej uczelni, przedstawicieli samorządu studentów i doktorantów, jeżeli przewinienie dyscyplinarne dotyczy praw studenta lub doktoranta, pokrzywdzonego, przedstawicieli </a:t>
            </a:r>
            <a:r>
              <a:rPr lang="pl-PL" b="1" i="0" err="1">
                <a:effectLst/>
                <a:latin typeface="Noto Serif" panose="02020600060500020200" pitchFamily="18" charset="0"/>
              </a:rPr>
              <a:t>RGNiSW</a:t>
            </a:r>
            <a:r>
              <a:rPr lang="pl-PL" b="1" i="0">
                <a:effectLst/>
                <a:latin typeface="Noto Serif" panose="02020600060500020200" pitchFamily="18" charset="0"/>
              </a:rPr>
              <a:t>, przedstawicieli ministra oraz, za zgodą obwinionego, dla przedstawiciela związku zawodowego, którego obwiniony jest członkiem.</a:t>
            </a:r>
            <a:endParaRPr lang="pl-PL" dirty="0"/>
          </a:p>
        </p:txBody>
      </p:sp>
    </p:spTree>
    <p:extLst>
      <p:ext uri="{BB962C8B-B14F-4D97-AF65-F5344CB8AC3E}">
        <p14:creationId xmlns:p14="http://schemas.microsoft.com/office/powerpoint/2010/main" val="2678668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FE044D0-4850-EFF0-779F-0352296F6AF9}"/>
              </a:ext>
            </a:extLst>
          </p:cNvPr>
          <p:cNvSpPr>
            <a:spLocks noGrp="1"/>
          </p:cNvSpPr>
          <p:nvPr>
            <p:ph type="title"/>
          </p:nvPr>
        </p:nvSpPr>
        <p:spPr>
          <a:xfrm>
            <a:off x="4421221" y="1216870"/>
            <a:ext cx="4094129" cy="994172"/>
          </a:xfrm>
        </p:spPr>
        <p:txBody>
          <a:bodyPr>
            <a:normAutofit fontScale="90000"/>
          </a:bodyPr>
          <a:lstStyle/>
          <a:p>
            <a:r>
              <a:rPr lang="pl-PL"/>
              <a:t>Postępowanie dyscyplinarne</a:t>
            </a:r>
          </a:p>
        </p:txBody>
      </p:sp>
      <p:pic>
        <p:nvPicPr>
          <p:cNvPr id="7" name="Graphic 6" descr="Decyzja — wypełnione">
            <a:extLst>
              <a:ext uri="{FF2B5EF4-FFF2-40B4-BE49-F238E27FC236}">
                <a16:creationId xmlns:a16="http://schemas.microsoft.com/office/drawing/2014/main" id="{D719CCE4-0745-12BB-479C-378F14EBB4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7387" y="1573828"/>
            <a:ext cx="3583036" cy="358303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Symbol zastępczy zawartości 2">
            <a:extLst>
              <a:ext uri="{FF2B5EF4-FFF2-40B4-BE49-F238E27FC236}">
                <a16:creationId xmlns:a16="http://schemas.microsoft.com/office/drawing/2014/main" id="{54303811-6637-6405-44C4-06BF932BA225}"/>
              </a:ext>
            </a:extLst>
          </p:cNvPr>
          <p:cNvSpPr>
            <a:spLocks noGrp="1"/>
          </p:cNvSpPr>
          <p:nvPr>
            <p:ph idx="1"/>
          </p:nvPr>
        </p:nvSpPr>
        <p:spPr>
          <a:xfrm>
            <a:off x="4421221" y="2345582"/>
            <a:ext cx="4094129" cy="3144390"/>
          </a:xfrm>
        </p:spPr>
        <p:txBody>
          <a:bodyPr>
            <a:normAutofit/>
          </a:bodyPr>
          <a:lstStyle/>
          <a:p>
            <a:r>
              <a:rPr lang="pl-PL" sz="1950" dirty="0">
                <a:latin typeface="Noto Serif" panose="02020600060500020200" pitchFamily="18" charset="0"/>
              </a:rPr>
              <a:t>W przypadku gdy rzecznik dyscyplinarny wniósł o orzeczenie kary, o której mowa w </a:t>
            </a:r>
            <a:r>
              <a:rPr lang="pl-PL" sz="1950" dirty="0">
                <a:latin typeface="Noto Serif" panose="02020600060500020200" pitchFamily="18" charset="0"/>
                <a:hlinkClick r:id="rId4"/>
              </a:rPr>
              <a:t>art. 276 ust. 1 pkt 6–8</a:t>
            </a:r>
            <a:r>
              <a:rPr lang="pl-PL" sz="1950" dirty="0">
                <a:latin typeface="Noto Serif" panose="02020600060500020200" pitchFamily="18" charset="0"/>
              </a:rPr>
              <a:t>, a obwiniony nie ma obrońcy z wyboru, przewodniczący składu orzekającego komisji dyscyplinarnej wyznacza obrońcę z urzędu spośród nauczycieli akademickich</a:t>
            </a:r>
            <a:endParaRPr lang="pl-PL" sz="1950" dirty="0"/>
          </a:p>
        </p:txBody>
      </p:sp>
    </p:spTree>
    <p:extLst>
      <p:ext uri="{BB962C8B-B14F-4D97-AF65-F5344CB8AC3E}">
        <p14:creationId xmlns:p14="http://schemas.microsoft.com/office/powerpoint/2010/main" val="3475489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3DC12C4-1C60-FF36-C6EF-3D0638D92E09}"/>
              </a:ext>
            </a:extLst>
          </p:cNvPr>
          <p:cNvSpPr>
            <a:spLocks noGrp="1"/>
          </p:cNvSpPr>
          <p:nvPr>
            <p:ph type="title"/>
          </p:nvPr>
        </p:nvSpPr>
        <p:spPr>
          <a:xfrm>
            <a:off x="515126" y="1722430"/>
            <a:ext cx="2400300" cy="3345872"/>
          </a:xfrm>
        </p:spPr>
        <p:txBody>
          <a:bodyPr>
            <a:normAutofit/>
          </a:bodyPr>
          <a:lstStyle/>
          <a:p>
            <a:r>
              <a:rPr lang="pl-PL">
                <a:solidFill>
                  <a:srgbClr val="FFFFFF"/>
                </a:solidFill>
              </a:rPr>
              <a:t>Nieobecność świadka</a:t>
            </a:r>
          </a:p>
        </p:txBody>
      </p:sp>
      <p:sp>
        <p:nvSpPr>
          <p:cNvPr id="3" name="Symbol zastępczy zawartości 2">
            <a:extLst>
              <a:ext uri="{FF2B5EF4-FFF2-40B4-BE49-F238E27FC236}">
                <a16:creationId xmlns:a16="http://schemas.microsoft.com/office/drawing/2014/main" id="{4F38DC53-8DC8-BBE5-1BDD-01936A021928}"/>
              </a:ext>
            </a:extLst>
          </p:cNvPr>
          <p:cNvSpPr>
            <a:spLocks noGrp="1"/>
          </p:cNvSpPr>
          <p:nvPr>
            <p:ph idx="1"/>
          </p:nvPr>
        </p:nvSpPr>
        <p:spPr>
          <a:xfrm>
            <a:off x="3335482" y="1300759"/>
            <a:ext cx="5179868" cy="4189214"/>
          </a:xfrm>
        </p:spPr>
        <p:txBody>
          <a:bodyPr anchor="ctr">
            <a:normAutofit lnSpcReduction="10000"/>
          </a:bodyPr>
          <a:lstStyle/>
          <a:p>
            <a:r>
              <a:rPr lang="pl-PL" sz="1800" dirty="0">
                <a:latin typeface="Noto Serif" panose="02020600060500020200" pitchFamily="18" charset="0"/>
              </a:rPr>
              <a:t>Jeżeli świadek lub biegły bez usprawiedliwienia nie stawi się na wezwanie komisji dyscyplinarnej albo bezpodstawnie odmawia zeznań, przewodniczący składu orzekającego komisji dyscyplinarnej może zwrócić się do sądu rejonowego, właściwego ze względu na miejsce zamieszkania osoby wezwanej, o nałożenie kary pieniężnej w wysokości do 1500 zł za nieusprawiedliwione niestawiennictwo albo za odmowę zeznań.</a:t>
            </a:r>
          </a:p>
          <a:p>
            <a:r>
              <a:rPr lang="pl-PL" sz="1800" dirty="0">
                <a:latin typeface="Noto Serif" panose="02020600060500020200" pitchFamily="18" charset="0"/>
              </a:rPr>
              <a:t> Świadek lub biegły nie podlegają tej karze, jeżeli nie byli uprzedzeni o skutkach niestawiennictwa albo odmowy złożenia zeznań.</a:t>
            </a:r>
            <a:endParaRPr lang="pl-PL" sz="1800" dirty="0"/>
          </a:p>
        </p:txBody>
      </p:sp>
    </p:spTree>
    <p:extLst>
      <p:ext uri="{BB962C8B-B14F-4D97-AF65-F5344CB8AC3E}">
        <p14:creationId xmlns:p14="http://schemas.microsoft.com/office/powerpoint/2010/main" val="48504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Wyrok TK z dnia 11 września 2001 r.</a:t>
            </a:r>
          </a:p>
        </p:txBody>
      </p:sp>
      <p:sp>
        <p:nvSpPr>
          <p:cNvPr id="3" name="Symbol zastępczy zawartości 2"/>
          <p:cNvSpPr>
            <a:spLocks noGrp="1"/>
          </p:cNvSpPr>
          <p:nvPr>
            <p:ph sz="quarter" idx="1"/>
          </p:nvPr>
        </p:nvSpPr>
        <p:spPr/>
        <p:txBody>
          <a:bodyPr>
            <a:normAutofit/>
          </a:bodyPr>
          <a:lstStyle/>
          <a:p>
            <a:r>
              <a:rPr lang="pl-PL" dirty="0"/>
              <a:t>„Nauczyciele akademiccy tworzą grupę zawodową o wysokim prestiżu społecznym, stąd troska o godne zachowanie, a w konsekwencji - odpowiedzialność za czyny nie mające znamion przestępstwa. Ta swoista dolegliwość stanowi - w ocenie Trybunału - odpowiednik roli, jaką odgrywają w społeczeństwie nauczyciele akademiccy, zaufania, jakim się ich obdarza”. </a:t>
            </a:r>
          </a:p>
          <a:p>
            <a:pPr>
              <a:buNone/>
            </a:pPr>
            <a:r>
              <a:rPr lang="pl-PL" sz="2600" i="1" dirty="0"/>
              <a:t>                                   (por. OTK ZU Nr 3/2001, s. 266, 267)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F1C58CC-E3C1-05D9-BBEC-63230BC10DC9}"/>
              </a:ext>
            </a:extLst>
          </p:cNvPr>
          <p:cNvSpPr>
            <a:spLocks noGrp="1"/>
          </p:cNvSpPr>
          <p:nvPr>
            <p:ph type="title"/>
          </p:nvPr>
        </p:nvSpPr>
        <p:spPr>
          <a:xfrm>
            <a:off x="628650" y="1131094"/>
            <a:ext cx="4045021" cy="994172"/>
          </a:xfrm>
        </p:spPr>
        <p:txBody>
          <a:bodyPr>
            <a:normAutofit/>
          </a:bodyPr>
          <a:lstStyle/>
          <a:p>
            <a:r>
              <a:rPr lang="pl-PL" dirty="0"/>
              <a:t>Orzeczenia komisji </a:t>
            </a:r>
          </a:p>
        </p:txBody>
      </p:sp>
      <p:pic>
        <p:nvPicPr>
          <p:cNvPr id="6" name="Picture 5">
            <a:extLst>
              <a:ext uri="{FF2B5EF4-FFF2-40B4-BE49-F238E27FC236}">
                <a16:creationId xmlns:a16="http://schemas.microsoft.com/office/drawing/2014/main" id="{02367A1B-4E52-BEE1-B266-F57A3EC00047}"/>
              </a:ext>
            </a:extLst>
          </p:cNvPr>
          <p:cNvPicPr>
            <a:picLocks noChangeAspect="1"/>
          </p:cNvPicPr>
          <p:nvPr/>
        </p:nvPicPr>
        <p:blipFill rotWithShape="1">
          <a:blip r:embed="rId2"/>
          <a:srcRect l="9945" r="19306" b="1"/>
          <a:stretch/>
        </p:blipFill>
        <p:spPr>
          <a:xfrm>
            <a:off x="4781190" y="1426135"/>
            <a:ext cx="3841679" cy="3841679"/>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graphicFrame>
        <p:nvGraphicFramePr>
          <p:cNvPr id="5" name="Symbol zastępczy zawartości 2">
            <a:extLst>
              <a:ext uri="{FF2B5EF4-FFF2-40B4-BE49-F238E27FC236}">
                <a16:creationId xmlns:a16="http://schemas.microsoft.com/office/drawing/2014/main" id="{5D4BDE1C-7112-5AD9-3DFD-2343EC88059D}"/>
              </a:ext>
            </a:extLst>
          </p:cNvPr>
          <p:cNvGraphicFramePr>
            <a:graphicFrameLocks noGrp="1"/>
          </p:cNvGraphicFramePr>
          <p:nvPr>
            <p:ph idx="1"/>
          </p:nvPr>
        </p:nvGraphicFramePr>
        <p:xfrm>
          <a:off x="628650" y="2226469"/>
          <a:ext cx="4045021"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29866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Do 2014r. - charakter publikacji sentencji</a:t>
            </a:r>
          </a:p>
        </p:txBody>
      </p:sp>
      <p:sp>
        <p:nvSpPr>
          <p:cNvPr id="3" name="Symbol zastępczy zawartości 2"/>
          <p:cNvSpPr>
            <a:spLocks noGrp="1"/>
          </p:cNvSpPr>
          <p:nvPr>
            <p:ph sz="quarter" idx="1"/>
          </p:nvPr>
        </p:nvSpPr>
        <p:spPr/>
        <p:txBody>
          <a:bodyPr>
            <a:normAutofit/>
          </a:bodyPr>
          <a:lstStyle/>
          <a:p>
            <a:r>
              <a:rPr lang="pl-PL" dirty="0"/>
              <a:t>Obligatoryjne ogłoszenie sentencji prawomocnego orzeczenia przez ministra właściwego do spraw szkolnictwa wyższego w wydawanym przez niego dzienniku urzędowym (w Dzienniku Urzędowym Ministra Nauki i Szkolnictwa Wyższego)w przypadku orzeczeń, w ramach których doszło do ukarania karą pozbawienia prawa do wykonywania zawodu nauczyciela akademickiego na okres od 5 miesięcy do 5 lat lub na stałe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Informacja w POL-on</a:t>
            </a:r>
          </a:p>
        </p:txBody>
      </p:sp>
      <p:sp>
        <p:nvSpPr>
          <p:cNvPr id="3" name="Symbol zastępczy zawartości 2"/>
          <p:cNvSpPr>
            <a:spLocks noGrp="1"/>
          </p:cNvSpPr>
          <p:nvPr>
            <p:ph sz="quarter" idx="1"/>
          </p:nvPr>
        </p:nvSpPr>
        <p:spPr/>
        <p:txBody>
          <a:bodyPr/>
          <a:lstStyle/>
          <a:p>
            <a:r>
              <a:rPr lang="pl-PL" dirty="0"/>
              <a:t>Informację o prawomocnym orzeczeniu kary dyscyplinarnej, o której mowa w art.277 ust. 1 </a:t>
            </a:r>
            <a:r>
              <a:rPr lang="pl-PL" dirty="0" err="1"/>
              <a:t>pkt</a:t>
            </a:r>
            <a:r>
              <a:rPr lang="pl-PL" dirty="0"/>
              <a:t> 4–8, zamieszcza się w systemie, Zintegrowany System Informacji o Szkolnictwie Wyższym i Nauce POL-on, zwany dalej „Systemem POL-on”.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Do wiadomości publicznej</a:t>
            </a:r>
          </a:p>
        </p:txBody>
      </p:sp>
      <p:sp>
        <p:nvSpPr>
          <p:cNvPr id="3" name="Symbol zastępczy zawartości 2"/>
          <p:cNvSpPr>
            <a:spLocks noGrp="1"/>
          </p:cNvSpPr>
          <p:nvPr>
            <p:ph sz="quarter" idx="1"/>
          </p:nvPr>
        </p:nvSpPr>
        <p:spPr/>
        <p:txBody>
          <a:bodyPr>
            <a:normAutofit/>
          </a:bodyPr>
          <a:lstStyle/>
          <a:p>
            <a:r>
              <a:rPr lang="pl-PL" dirty="0"/>
              <a:t>Informacja o treści prawomocnego orzeczenia komisji dyscyplinarnej do spraw nauczycieli akademickich, orzekającej o zastosowaniu jednej z kar dyscyplinarnych, o których mowa w art.140 ust.1 ma walor informacji publicznej i podlega udostępnieniu w trybie ustawy o dostępie do informacji publicznej </a:t>
            </a:r>
          </a:p>
          <a:p>
            <a:endParaRPr lang="pl-PL" dirty="0"/>
          </a:p>
          <a:p>
            <a:endParaRPr lang="pl-PL" dirty="0"/>
          </a:p>
          <a:p>
            <a:pPr>
              <a:buNone/>
            </a:pPr>
            <a:r>
              <a:rPr lang="pl-PL" sz="1600" i="1" dirty="0"/>
              <a:t>Zob. wyrok WSA we Wrocławiu z 7.10.2011 r., IV SAB/ </a:t>
            </a:r>
            <a:r>
              <a:rPr lang="pl-PL" sz="1600" i="1" dirty="0" err="1"/>
              <a:t>Wr</a:t>
            </a:r>
            <a:r>
              <a:rPr lang="pl-PL" sz="1600" i="1" dirty="0"/>
              <a:t> 58/11, LEX nr 1399978, teza 2</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2F607D1-B693-32E3-028B-E6ED7347CD2A}"/>
              </a:ext>
            </a:extLst>
          </p:cNvPr>
          <p:cNvSpPr>
            <a:spLocks noGrp="1"/>
          </p:cNvSpPr>
          <p:nvPr>
            <p:ph type="title"/>
          </p:nvPr>
        </p:nvSpPr>
        <p:spPr>
          <a:xfrm>
            <a:off x="628650" y="1131094"/>
            <a:ext cx="7886700" cy="994172"/>
          </a:xfrm>
        </p:spPr>
        <p:txBody>
          <a:bodyPr>
            <a:normAutofit fontScale="90000"/>
          </a:bodyPr>
          <a:lstStyle/>
          <a:p>
            <a:r>
              <a:rPr lang="pl-PL"/>
              <a:t>Umorzenie postępowania dyscyplinarnego</a:t>
            </a:r>
            <a:endParaRPr lang="pl-PL" dirty="0"/>
          </a:p>
        </p:txBody>
      </p:sp>
      <p:sp>
        <p:nvSpPr>
          <p:cNvPr id="3" name="Symbol zastępczy zawartości 2">
            <a:extLst>
              <a:ext uri="{FF2B5EF4-FFF2-40B4-BE49-F238E27FC236}">
                <a16:creationId xmlns:a16="http://schemas.microsoft.com/office/drawing/2014/main" id="{BA9D07E6-3283-FBB8-496B-77351DCCE6D4}"/>
              </a:ext>
            </a:extLst>
          </p:cNvPr>
          <p:cNvSpPr>
            <a:spLocks noGrp="1"/>
          </p:cNvSpPr>
          <p:nvPr>
            <p:ph idx="1"/>
          </p:nvPr>
        </p:nvSpPr>
        <p:spPr>
          <a:xfrm>
            <a:off x="628650" y="2226469"/>
            <a:ext cx="7886700" cy="3263504"/>
          </a:xfrm>
        </p:spPr>
        <p:txBody>
          <a:bodyPr>
            <a:normAutofit/>
          </a:bodyPr>
          <a:lstStyle/>
          <a:p>
            <a:pPr marL="0" indent="0">
              <a:buNone/>
            </a:pPr>
            <a:r>
              <a:rPr lang="pl-PL" sz="1350" dirty="0">
                <a:latin typeface="Noto Serif" panose="02020600060500020200" pitchFamily="18" charset="0"/>
              </a:rPr>
              <a:t>Postępowanie dyscyplinarne umarza się, w przypadku gdy:</a:t>
            </a:r>
          </a:p>
          <a:p>
            <a:pPr marL="0" indent="0">
              <a:buNone/>
            </a:pPr>
            <a:r>
              <a:rPr lang="pl-PL" sz="1350" dirty="0">
                <a:latin typeface="Noto Serif" panose="02020600060500020200" pitchFamily="18" charset="0"/>
              </a:rPr>
              <a:t>1) społeczna szkodliwość przewinienia dyscyplinarnego jest znikoma;</a:t>
            </a:r>
          </a:p>
          <a:p>
            <a:pPr marL="0" indent="0">
              <a:buNone/>
            </a:pPr>
            <a:r>
              <a:rPr lang="pl-PL" sz="1350" dirty="0">
                <a:latin typeface="Noto Serif" panose="02020600060500020200" pitchFamily="18" charset="0"/>
              </a:rPr>
              <a:t>2) obwiniony w chwili popełnienia przewinienia dyscyplinarnego był niepoczytalny;</a:t>
            </a:r>
          </a:p>
          <a:p>
            <a:pPr marL="0" indent="0">
              <a:buNone/>
            </a:pPr>
            <a:r>
              <a:rPr lang="pl-PL" sz="1350" dirty="0">
                <a:latin typeface="Noto Serif" panose="02020600060500020200" pitchFamily="18" charset="0"/>
              </a:rPr>
              <a:t>3) obwiniony zmarł;</a:t>
            </a:r>
          </a:p>
          <a:p>
            <a:pPr marL="0" indent="0">
              <a:buNone/>
            </a:pPr>
            <a:r>
              <a:rPr lang="pl-PL" sz="1350" dirty="0">
                <a:latin typeface="Noto Serif" panose="02020600060500020200" pitchFamily="18" charset="0"/>
              </a:rPr>
              <a:t>4) nastąpiło przedawnienie karalności;</a:t>
            </a:r>
          </a:p>
          <a:p>
            <a:pPr marL="0" indent="0">
              <a:buNone/>
            </a:pPr>
            <a:r>
              <a:rPr lang="pl-PL" sz="1350" dirty="0">
                <a:latin typeface="Noto Serif" panose="02020600060500020200" pitchFamily="18" charset="0"/>
              </a:rPr>
              <a:t>5) postępowanie dyscyplinarne co do tego samego przewinienia dyscyplinarnego tej samej osoby zostało prawomocnie zakończone albo wcześniej wszczęte toczy się.</a:t>
            </a:r>
          </a:p>
          <a:p>
            <a:pPr marL="0" indent="0">
              <a:buNone/>
            </a:pPr>
            <a:r>
              <a:rPr lang="pl-PL" sz="1350" dirty="0">
                <a:latin typeface="Noto Serif" panose="02020600060500020200" pitchFamily="18" charset="0"/>
              </a:rPr>
              <a:t>Postępowanie dyscyplinarne może być umorzone, jeżeli orzeczenie kary dyscyplinarnej byłoby oczywiście niecelowe ze względu na rodzaj i wysokość kary lub innego środka prawomocnie orzeczonych za ten sam czyn w innym postępowaniu, a interes pokrzywdzonego temu się nie sprzeciwia.</a:t>
            </a:r>
          </a:p>
          <a:p>
            <a:endParaRPr lang="pl-PL" sz="1350" dirty="0"/>
          </a:p>
        </p:txBody>
      </p:sp>
    </p:spTree>
    <p:extLst>
      <p:ext uri="{BB962C8B-B14F-4D97-AF65-F5344CB8AC3E}">
        <p14:creationId xmlns:p14="http://schemas.microsoft.com/office/powerpoint/2010/main" val="41116878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Mniejsza waga czynu</a:t>
            </a:r>
          </a:p>
        </p:txBody>
      </p:sp>
      <p:graphicFrame>
        <p:nvGraphicFramePr>
          <p:cNvPr id="4" name="Symbol zastępczy zawartości 3"/>
          <p:cNvGraphicFramePr>
            <a:graphicFrameLocks noGrp="1"/>
          </p:cNvGraphicFramePr>
          <p:nvPr>
            <p:ph sz="quarter" idx="1"/>
            <p:extLst>
              <p:ext uri="{D42A27DB-BD31-4B8C-83A1-F6EECF244321}">
                <p14:modId xmlns:p14="http://schemas.microsoft.com/office/powerpoint/2010/main" val="3185292642"/>
              </p:ext>
            </p:extLst>
          </p:nvPr>
        </p:nvGraphicFramePr>
        <p:xfrm>
          <a:off x="301625" y="1527175"/>
          <a:ext cx="8504238" cy="4851400"/>
        </p:xfrm>
        <a:graphic>
          <a:graphicData uri="http://schemas.openxmlformats.org/drawingml/2006/table">
            <a:tbl>
              <a:tblPr firstRow="1" bandRow="1">
                <a:tableStyleId>{5C22544A-7EE6-4342-B048-85BDC9FD1C3A}</a:tableStyleId>
              </a:tblPr>
              <a:tblGrid>
                <a:gridCol w="4252119">
                  <a:extLst>
                    <a:ext uri="{9D8B030D-6E8A-4147-A177-3AD203B41FA5}">
                      <a16:colId xmlns:a16="http://schemas.microsoft.com/office/drawing/2014/main" val="20000"/>
                    </a:ext>
                  </a:extLst>
                </a:gridCol>
                <a:gridCol w="4252119">
                  <a:extLst>
                    <a:ext uri="{9D8B030D-6E8A-4147-A177-3AD203B41FA5}">
                      <a16:colId xmlns:a16="http://schemas.microsoft.com/office/drawing/2014/main" val="20001"/>
                    </a:ext>
                  </a:extLst>
                </a:gridCol>
              </a:tblGrid>
              <a:tr h="370840">
                <a:tc>
                  <a:txBody>
                    <a:bodyPr/>
                    <a:lstStyle/>
                    <a:p>
                      <a:endParaRPr lang="pl-PL" dirty="0"/>
                    </a:p>
                  </a:txBody>
                  <a:tcPr marL="94492" marR="94492"/>
                </a:tc>
                <a:tc>
                  <a:txBody>
                    <a:bodyPr/>
                    <a:lstStyle/>
                    <a:p>
                      <a:endParaRPr lang="pl-PL"/>
                    </a:p>
                  </a:txBody>
                  <a:tcPr marL="94492" marR="94492"/>
                </a:tc>
                <a:extLst>
                  <a:ext uri="{0D108BD9-81ED-4DB2-BD59-A6C34878D82A}">
                    <a16:rowId xmlns:a16="http://schemas.microsoft.com/office/drawing/2014/main" val="10000"/>
                  </a:ext>
                </a:extLst>
              </a:tr>
              <a:tr h="370840">
                <a:tc>
                  <a:txBody>
                    <a:bodyPr/>
                    <a:lstStyle/>
                    <a:p>
                      <a:r>
                        <a:rPr lang="pl-PL" dirty="0"/>
                        <a:t>Art.141</a:t>
                      </a:r>
                    </a:p>
                    <a:p>
                      <a:pPr fontAlgn="ctr"/>
                      <a:endParaRPr lang="pl-PL" sz="1800" b="0" i="0" u="none" strike="noStrike" kern="1200" dirty="0">
                        <a:solidFill>
                          <a:schemeClr val="dk1"/>
                        </a:solidFill>
                        <a:latin typeface="+mn-lt"/>
                        <a:ea typeface="+mn-ea"/>
                        <a:cs typeface="+mn-cs"/>
                      </a:endParaRPr>
                    </a:p>
                    <a:p>
                      <a:pPr marL="342900" indent="-342900">
                        <a:buAutoNum type="arabicPeriod"/>
                      </a:pPr>
                      <a:r>
                        <a:rPr lang="pl-PL" sz="1800" b="0" i="0" u="none" strike="noStrike" kern="1200" dirty="0">
                          <a:solidFill>
                            <a:schemeClr val="dk1"/>
                          </a:solidFill>
                          <a:latin typeface="+mn-lt"/>
                          <a:ea typeface="+mn-ea"/>
                          <a:cs typeface="+mn-cs"/>
                        </a:rPr>
                        <a:t>Karę upomnienia za przewinienia dyscyplinarne mniejszej wagi nakłada rektor po uprzednim wysłuchaniu nauczyciela akademickiego.</a:t>
                      </a:r>
                    </a:p>
                    <a:p>
                      <a:pPr marL="342900" indent="-342900">
                        <a:buAutoNum type="arabicPeriod"/>
                      </a:pPr>
                      <a:r>
                        <a:rPr lang="pl-PL" sz="1800" b="0" i="0" u="none" strike="noStrike" kern="1200" dirty="0">
                          <a:solidFill>
                            <a:schemeClr val="dk1"/>
                          </a:solidFill>
                          <a:latin typeface="+mn-lt"/>
                          <a:ea typeface="+mn-ea"/>
                          <a:cs typeface="+mn-cs"/>
                        </a:rPr>
                        <a:t> Nauczyciel akademicki ukarany przez rektora karą upomnienia może wnieść odwołanie do uczelnianej komisji dyscyplinarnej do spraw nauczycieli akademickich. Odwołanie wnosi się w terminie czternastu dni od dnia doręczenia zawiadomienia o ukaraniu.</a:t>
                      </a:r>
                    </a:p>
                    <a:p>
                      <a:endParaRPr lang="pl-PL" dirty="0"/>
                    </a:p>
                  </a:txBody>
                  <a:tcPr marL="94492" marR="94492"/>
                </a:tc>
                <a:tc>
                  <a:txBody>
                    <a:bodyPr/>
                    <a:lstStyle/>
                    <a:p>
                      <a:r>
                        <a:rPr lang="pl-PL" dirty="0"/>
                        <a:t>Art. 302 </a:t>
                      </a:r>
                    </a:p>
                    <a:p>
                      <a:pPr marL="342900" indent="-342900">
                        <a:buAutoNum type="arabicPeriod"/>
                      </a:pPr>
                      <a:r>
                        <a:rPr lang="pl-PL" dirty="0"/>
                        <a:t>W przypadku gdy czyn stanowi przewinienie dyscyplinarne mniejszej wagi, </a:t>
                      </a:r>
                      <a:r>
                        <a:rPr lang="pl-PL" b="1" dirty="0"/>
                        <a:t>karę upomnienia </a:t>
                      </a:r>
                      <a:r>
                        <a:rPr lang="pl-PL" dirty="0"/>
                        <a:t>nakłada się po uprzednim wysłuchaniu nauczyciela akademickiego. </a:t>
                      </a:r>
                    </a:p>
                    <a:p>
                      <a:pPr marL="342900" indent="-342900">
                        <a:buAutoNum type="arabicPeriod"/>
                      </a:pPr>
                      <a:r>
                        <a:rPr lang="pl-PL" dirty="0"/>
                        <a:t> Nauczyciel akademicki ukarany karą upomnienia może wnieść odwołanie </a:t>
                      </a:r>
                      <a:r>
                        <a:rPr lang="pl-PL" b="1" dirty="0"/>
                        <a:t>do sądu pracy, właściwego dla siedziby uczelni</a:t>
                      </a:r>
                      <a:r>
                        <a:rPr lang="pl-PL" dirty="0"/>
                        <a:t>. Odwołanie wnosi się w terminie 14 dni od dnia doręczenia zawiadomienia o ukaraniu. </a:t>
                      </a:r>
                    </a:p>
                  </a:txBody>
                  <a:tcPr marL="94492" marR="94492"/>
                </a:tc>
                <a:extLst>
                  <a:ext uri="{0D108BD9-81ED-4DB2-BD59-A6C34878D82A}">
                    <a16:rowId xmlns:a16="http://schemas.microsoft.com/office/drawing/2014/main" val="10001"/>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79BFE08-28C0-5624-E121-649B420CE884}"/>
              </a:ext>
            </a:extLst>
          </p:cNvPr>
          <p:cNvSpPr>
            <a:spLocks noGrp="1"/>
          </p:cNvSpPr>
          <p:nvPr>
            <p:ph type="title"/>
          </p:nvPr>
        </p:nvSpPr>
        <p:spPr/>
        <p:txBody>
          <a:bodyPr>
            <a:noAutofit/>
          </a:bodyPr>
          <a:lstStyle/>
          <a:p>
            <a:r>
              <a:rPr lang="pl-PL" sz="2400" b="0" i="0" dirty="0">
                <a:solidFill>
                  <a:srgbClr val="333333"/>
                </a:solidFill>
                <a:effectLst/>
                <a:latin typeface="Noto Serif" panose="02020600060500020200" pitchFamily="18" charset="0"/>
              </a:rPr>
              <a:t>Wyrok SN- Izba Karna z dnia 4 kwietnia 2023, r.</a:t>
            </a:r>
            <a:br>
              <a:rPr lang="pl-PL" sz="2400" dirty="0"/>
            </a:br>
            <a:r>
              <a:rPr lang="pl-PL" sz="2400" b="0" i="0" dirty="0">
                <a:solidFill>
                  <a:srgbClr val="333333"/>
                </a:solidFill>
                <a:effectLst/>
                <a:latin typeface="Noto Serif" panose="02020600060500020200" pitchFamily="18" charset="0"/>
              </a:rPr>
              <a:t>I KA 3/23</a:t>
            </a:r>
            <a:endParaRPr lang="pl-PL" sz="2400" dirty="0"/>
          </a:p>
        </p:txBody>
      </p:sp>
      <p:sp>
        <p:nvSpPr>
          <p:cNvPr id="3" name="Symbol zastępczy zawartości 2">
            <a:extLst>
              <a:ext uri="{FF2B5EF4-FFF2-40B4-BE49-F238E27FC236}">
                <a16:creationId xmlns:a16="http://schemas.microsoft.com/office/drawing/2014/main" id="{2745937C-7AE4-83A6-D3A3-F0B248CA632F}"/>
              </a:ext>
            </a:extLst>
          </p:cNvPr>
          <p:cNvSpPr>
            <a:spLocks noGrp="1"/>
          </p:cNvSpPr>
          <p:nvPr>
            <p:ph sz="quarter" idx="1"/>
          </p:nvPr>
        </p:nvSpPr>
        <p:spPr/>
        <p:txBody>
          <a:bodyPr>
            <a:normAutofit fontScale="92500" lnSpcReduction="10000"/>
          </a:bodyPr>
          <a:lstStyle/>
          <a:p>
            <a:r>
              <a:rPr lang="pl-PL" b="0" i="0" dirty="0">
                <a:solidFill>
                  <a:srgbClr val="333333"/>
                </a:solidFill>
                <a:effectLst/>
                <a:latin typeface="Exo 2"/>
              </a:rPr>
              <a:t>O uznaniu konkretnego czynu za wypadek mniejszej wagi winna decydować społeczna szkodliwość tego czynu oceniana nie abstrakcyjnie, lecz w realiach konkretnego przypadku. Okolicznościami wpływającymi na charakterystykę danego czynu przestępnego jako wypadku mniejszej wagi są wyłącznie elementy strony przedmiotowo -podmiotowej czynu zabronionego. Koncepcja przedmiotowo -podmiotowa, jako kryterium wyodrębnienia wypadku mniejszej wagi, znajduje jeszcze silniejsze potwierdzenie i doprecyzowanie w uregulowaniach zawartych w Kodeksie karnym z 1997 r., z uwagi na enumeratywne wymienienie w art. 115 § 2 KK kryteriów pozwalających ustalić stopień społecznej szkodliwości czynu. </a:t>
            </a:r>
            <a:endParaRPr lang="pl-PL" dirty="0"/>
          </a:p>
        </p:txBody>
      </p:sp>
    </p:spTree>
    <p:extLst>
      <p:ext uri="{BB962C8B-B14F-4D97-AF65-F5344CB8AC3E}">
        <p14:creationId xmlns:p14="http://schemas.microsoft.com/office/powerpoint/2010/main" val="21809528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Przewinienie mniejszej wagi</a:t>
            </a:r>
          </a:p>
        </p:txBody>
      </p:sp>
      <p:sp>
        <p:nvSpPr>
          <p:cNvPr id="3" name="Symbol zastępczy zawartości 2"/>
          <p:cNvSpPr>
            <a:spLocks noGrp="1"/>
          </p:cNvSpPr>
          <p:nvPr>
            <p:ph sz="quarter" idx="1"/>
          </p:nvPr>
        </p:nvSpPr>
        <p:spPr/>
        <p:txBody>
          <a:bodyPr>
            <a:normAutofit fontScale="85000" lnSpcReduction="10000"/>
          </a:bodyPr>
          <a:lstStyle/>
          <a:p>
            <a:r>
              <a:rPr lang="pl-PL" dirty="0"/>
              <a:t>Zwrot mało precyzyjny i subiektywny</a:t>
            </a:r>
          </a:p>
          <a:p>
            <a:endParaRPr lang="pl-PL" dirty="0"/>
          </a:p>
          <a:p>
            <a:r>
              <a:rPr lang="pl-PL" dirty="0"/>
              <a:t>Jest quasi-uprzywilejowaną postacią przewinienia dyscyplinarnego na podstawie kryteriów przedmiotowych i podmiotowych danego czynu</a:t>
            </a:r>
          </a:p>
          <a:p>
            <a:r>
              <a:rPr lang="pl-PL" dirty="0"/>
              <a:t>Pod względem przedmiotowym oceniany jest rodzaj przewinienia, zachowanie się i sposób działania nauczyciela, charakter wyrządzonej szkody, rodzaj naruszonego dobra. </a:t>
            </a:r>
            <a:endParaRPr lang="pl-PL"/>
          </a:p>
          <a:p>
            <a:r>
              <a:rPr lang="pl-PL"/>
              <a:t>Strona </a:t>
            </a:r>
            <a:r>
              <a:rPr lang="pl-PL" dirty="0"/>
              <a:t>podmiotowa oceniona jest pod kątem stopnia zawinienia i motywacji określonego działania lub zaniechania</a:t>
            </a:r>
          </a:p>
          <a:p>
            <a:r>
              <a:rPr lang="pl-PL" dirty="0"/>
              <a:t>Przypomina jednak karę porządkową określoną w art.108 </a:t>
            </a:r>
            <a:r>
              <a:rPr lang="pl-PL" dirty="0" err="1"/>
              <a:t>k.p</a:t>
            </a:r>
            <a:r>
              <a:rPr lang="pl-PL" dirty="0"/>
              <a:t>. </a:t>
            </a:r>
          </a:p>
          <a:p>
            <a:endParaRPr lang="pl-PL"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Zatarcie kary </a:t>
            </a:r>
          </a:p>
        </p:txBody>
      </p:sp>
      <p:sp>
        <p:nvSpPr>
          <p:cNvPr id="3" name="Symbol zastępczy zawartości 2"/>
          <p:cNvSpPr>
            <a:spLocks noGrp="1"/>
          </p:cNvSpPr>
          <p:nvPr>
            <p:ph sz="quarter" idx="1"/>
          </p:nvPr>
        </p:nvSpPr>
        <p:spPr/>
        <p:txBody>
          <a:bodyPr>
            <a:normAutofit/>
          </a:bodyPr>
          <a:lstStyle/>
          <a:p>
            <a:r>
              <a:rPr lang="pl-PL" dirty="0"/>
              <a:t> Art. 301 ust. 1. Kary dyscyplinarne określone w art. 277 ust. 1: </a:t>
            </a:r>
          </a:p>
          <a:p>
            <a:r>
              <a:rPr lang="pl-PL" dirty="0"/>
              <a:t>1) </a:t>
            </a:r>
            <a:r>
              <a:rPr lang="pl-PL" dirty="0" err="1"/>
              <a:t>pkt</a:t>
            </a:r>
            <a:r>
              <a:rPr lang="pl-PL" dirty="0"/>
              <a:t> 1–3 – ulegają zatarciu po upływie </a:t>
            </a:r>
            <a:r>
              <a:rPr lang="pl-PL" b="1" dirty="0"/>
              <a:t>3 lat, </a:t>
            </a:r>
          </a:p>
          <a:p>
            <a:r>
              <a:rPr lang="pl-PL" dirty="0"/>
              <a:t>2) </a:t>
            </a:r>
            <a:r>
              <a:rPr lang="pl-PL" dirty="0" err="1"/>
              <a:t>pkt</a:t>
            </a:r>
            <a:r>
              <a:rPr lang="pl-PL" dirty="0"/>
              <a:t> 4–7 – ulegają zatarciu po upływie </a:t>
            </a:r>
            <a:r>
              <a:rPr lang="pl-PL" b="1" dirty="0"/>
              <a:t>5 lat, </a:t>
            </a:r>
          </a:p>
          <a:p>
            <a:r>
              <a:rPr lang="pl-PL" dirty="0"/>
              <a:t>3) </a:t>
            </a:r>
            <a:r>
              <a:rPr lang="pl-PL" dirty="0" err="1"/>
              <a:t>pkt</a:t>
            </a:r>
            <a:r>
              <a:rPr lang="pl-PL" dirty="0"/>
              <a:t> 8 – ulegają zatarciu po upływie </a:t>
            </a:r>
            <a:r>
              <a:rPr lang="pl-PL" b="1" dirty="0"/>
              <a:t>15 </a:t>
            </a:r>
            <a:r>
              <a:rPr lang="pl-PL" b="1"/>
              <a:t>lat </a:t>
            </a:r>
          </a:p>
          <a:p>
            <a:pPr>
              <a:buNone/>
            </a:pPr>
            <a:r>
              <a:rPr lang="pl-PL"/>
              <a:t>– </a:t>
            </a:r>
            <a:r>
              <a:rPr lang="pl-PL" dirty="0"/>
              <a:t>od </a:t>
            </a:r>
            <a:r>
              <a:rPr lang="pl-PL" b="1" dirty="0"/>
              <a:t>dnia ich wykonania</a:t>
            </a:r>
            <a:r>
              <a:rPr lang="pl-PL" dirty="0"/>
              <a:t>, jeżeli w tym okresie osoba ukarana nie została ponownie ukarana dyscyplinarnie albo skazana przez sąd za umyślne przestępstwo lub umyślne przestępstwo skarbowe.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Wcześniejsze zatarcie</a:t>
            </a:r>
          </a:p>
        </p:txBody>
      </p:sp>
      <p:sp>
        <p:nvSpPr>
          <p:cNvPr id="3" name="Symbol zastępczy zawartości 2"/>
          <p:cNvSpPr>
            <a:spLocks noGrp="1"/>
          </p:cNvSpPr>
          <p:nvPr>
            <p:ph sz="quarter" idx="1"/>
          </p:nvPr>
        </p:nvSpPr>
        <p:spPr/>
        <p:txBody>
          <a:bodyPr/>
          <a:lstStyle/>
          <a:p>
            <a:r>
              <a:rPr lang="pl-PL" dirty="0"/>
              <a:t>Art.301 ust.2. </a:t>
            </a:r>
          </a:p>
          <a:p>
            <a:pPr>
              <a:buNone/>
            </a:pPr>
            <a:r>
              <a:rPr lang="pl-PL" dirty="0"/>
              <a:t>Komisja dyscyplinarna, która orzekła karę dyscyplinarną, na wniosek ukaranego złożony </a:t>
            </a:r>
            <a:r>
              <a:rPr lang="pl-PL" b="1" dirty="0"/>
              <a:t>nie wcześniej niż po upływie 2 lat od dnia wykonania kary</a:t>
            </a:r>
            <a:r>
              <a:rPr lang="pl-PL" dirty="0"/>
              <a:t> może postanowić o jej zatarciu. </a:t>
            </a:r>
          </a:p>
          <a:p>
            <a:pPr>
              <a:buNone/>
            </a:pPr>
            <a:endParaRPr lang="pl-P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Dlaczego postępowanie dyscyplinarne ?</a:t>
            </a:r>
          </a:p>
        </p:txBody>
      </p:sp>
      <p:sp>
        <p:nvSpPr>
          <p:cNvPr id="3" name="Symbol zastępczy zawartości 2"/>
          <p:cNvSpPr>
            <a:spLocks noGrp="1"/>
          </p:cNvSpPr>
          <p:nvPr>
            <p:ph sz="quarter" idx="1"/>
          </p:nvPr>
        </p:nvSpPr>
        <p:spPr/>
        <p:txBody>
          <a:bodyPr/>
          <a:lstStyle/>
          <a:p>
            <a:r>
              <a:rPr lang="pl-PL" dirty="0"/>
              <a:t>1.szczególna grupa zawodowa</a:t>
            </a:r>
          </a:p>
          <a:p>
            <a:endParaRPr lang="pl-PL" dirty="0"/>
          </a:p>
          <a:p>
            <a:r>
              <a:rPr lang="pl-PL" dirty="0"/>
              <a:t>2.właściwość zakładów administracyjnych</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Przedawnienie orzekania – novum  </a:t>
            </a:r>
          </a:p>
        </p:txBody>
      </p:sp>
      <p:sp>
        <p:nvSpPr>
          <p:cNvPr id="3" name="Symbol zastępczy zawartości 2"/>
          <p:cNvSpPr>
            <a:spLocks noGrp="1"/>
          </p:cNvSpPr>
          <p:nvPr>
            <p:ph sz="quarter" idx="1"/>
          </p:nvPr>
        </p:nvSpPr>
        <p:spPr/>
        <p:txBody>
          <a:bodyPr>
            <a:normAutofit/>
          </a:bodyPr>
          <a:lstStyle/>
          <a:p>
            <a:r>
              <a:rPr lang="pl-PL" dirty="0"/>
              <a:t>Art. 298.</a:t>
            </a:r>
          </a:p>
          <a:p>
            <a:pPr marL="514350" indent="-514350">
              <a:buNone/>
            </a:pPr>
            <a:r>
              <a:rPr lang="pl-PL" dirty="0"/>
              <a:t>Przedawnienie karalności następuje po upływie 5 lat od wszczęcia postępowania dyscyplinarnego. </a:t>
            </a:r>
          </a:p>
          <a:p>
            <a:pPr marL="514350" indent="-514350">
              <a:buNone/>
            </a:pPr>
            <a:r>
              <a:rPr lang="pl-PL" dirty="0"/>
              <a:t>2. Jeżeli czyn zawiera znamiona przestępstwa, przedawnienie karalności następuje w terminach określonych w przepisach odrębnych. </a:t>
            </a:r>
          </a:p>
          <a:p>
            <a:pPr marL="514350" indent="-514350">
              <a:buNone/>
            </a:pPr>
            <a:r>
              <a:rPr lang="pl-PL" dirty="0"/>
              <a:t>3. Przepisów ust. 1 i 2 nie stosuje się do czynów, o których mowa w art. 288 ust. 2 </a:t>
            </a:r>
            <a:r>
              <a:rPr lang="pl-PL" dirty="0" err="1"/>
              <a:t>pkt</a:t>
            </a:r>
            <a:r>
              <a:rPr lang="pl-PL" dirty="0"/>
              <a:t> 1– 5. Karalność tych czynów nie podlega przedawnieniu. </a:t>
            </a:r>
          </a:p>
          <a:p>
            <a:pPr>
              <a:buNone/>
            </a:pPr>
            <a:endParaRPr lang="pl-PL"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Wyłączenie przedawnienia</a:t>
            </a:r>
          </a:p>
        </p:txBody>
      </p:sp>
      <p:sp>
        <p:nvSpPr>
          <p:cNvPr id="3" name="Symbol zastępczy zawartości 2"/>
          <p:cNvSpPr>
            <a:spLocks noGrp="1"/>
          </p:cNvSpPr>
          <p:nvPr>
            <p:ph sz="quarter" idx="1"/>
          </p:nvPr>
        </p:nvSpPr>
        <p:spPr/>
        <p:txBody>
          <a:bodyPr>
            <a:normAutofit fontScale="85000" lnSpcReduction="20000"/>
          </a:bodyPr>
          <a:lstStyle/>
          <a:p>
            <a:r>
              <a:rPr lang="pl-PL" dirty="0"/>
              <a:t>1)przywłaszczenie sobie autorstwa albo wprowadzeniu w błąd co do autorstwa całości lub części cudzego utworu albo artystycznego wykonania; </a:t>
            </a:r>
          </a:p>
          <a:p>
            <a:r>
              <a:rPr lang="pl-PL" dirty="0"/>
              <a:t>2) rozpowszechnienie, bez podania nazwiska lub pseudonimu twórcy, cudzego utworu w wersji oryginalnej albo w postaci opracowania; </a:t>
            </a:r>
          </a:p>
          <a:p>
            <a:r>
              <a:rPr lang="pl-PL" dirty="0"/>
              <a:t>3) rozpowszechnienie, bez podania nazwiska lub pseudonimu twórcy, cudzego artystycznego wykonania albo publicznym zniekształceniu takiego utworu, artystycznego wykonania, fonogramu, wideogramu lub nadania;</a:t>
            </a:r>
          </a:p>
          <a:p>
            <a:r>
              <a:rPr lang="pl-PL" dirty="0"/>
              <a:t> 4) naruszenie cudzych praw autorskich lub praw pokrewnych w sposób inny niż określony w </a:t>
            </a:r>
            <a:r>
              <a:rPr lang="pl-PL" dirty="0" err="1"/>
              <a:t>pkt</a:t>
            </a:r>
            <a:r>
              <a:rPr lang="pl-PL" dirty="0"/>
              <a:t> 1–3; </a:t>
            </a:r>
          </a:p>
          <a:p>
            <a:r>
              <a:rPr lang="pl-PL" dirty="0"/>
              <a:t>5) sfałszowanie badań naukowych lub ich wyników, lub dokonaniu innego oszustwa naukowego;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Dolegliwość kar dyscyplinarnych </a:t>
            </a:r>
            <a:r>
              <a:rPr lang="pl-PL"/>
              <a:t>w ocenie </a:t>
            </a:r>
            <a:r>
              <a:rPr lang="pl-PL" dirty="0"/>
              <a:t>RPO</a:t>
            </a:r>
          </a:p>
        </p:txBody>
      </p:sp>
      <p:sp>
        <p:nvSpPr>
          <p:cNvPr id="3" name="Symbol zastępczy zawartości 2"/>
          <p:cNvSpPr>
            <a:spLocks noGrp="1"/>
          </p:cNvSpPr>
          <p:nvPr>
            <p:ph sz="quarter" idx="1"/>
          </p:nvPr>
        </p:nvSpPr>
        <p:spPr/>
        <p:txBody>
          <a:bodyPr>
            <a:normAutofit fontScale="92500"/>
          </a:bodyPr>
          <a:lstStyle/>
          <a:p>
            <a:r>
              <a:rPr lang="pl-PL" dirty="0"/>
              <a:t>W 2001 RPO podkreślił, że orzeczenie kar przewidzianych w art. 127 ustawy może naruszać dobra osobiste ukaranego, jego cześć, godność, prestiż zawodowy oraz podważać zaufanie współpracowników, studentów. </a:t>
            </a:r>
          </a:p>
          <a:p>
            <a:r>
              <a:rPr lang="pl-PL" dirty="0"/>
              <a:t>Generalnie, zdaniem Rzecznika Praw Obywatelskich, pociągnięcie nauczyciela akademickiego do odpowiedzialności dyscyplinarnej ma często poważny, negatywny wpływ na jego karierę zawodową i naukową, nawet ograniczając przewidzianą w art. 65 Konstytucji swobodę wyboru zawodu i miejsca pracy.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A0A5338-AFA4-2564-2DC3-473D0D3EDE6E}"/>
              </a:ext>
            </a:extLst>
          </p:cNvPr>
          <p:cNvSpPr>
            <a:spLocks noGrp="1"/>
          </p:cNvSpPr>
          <p:nvPr>
            <p:ph type="title"/>
          </p:nvPr>
        </p:nvSpPr>
        <p:spPr>
          <a:xfrm>
            <a:off x="301752" y="228600"/>
            <a:ext cx="8534400" cy="758952"/>
          </a:xfrm>
        </p:spPr>
        <p:txBody>
          <a:bodyPr anchor="b">
            <a:normAutofit/>
          </a:bodyPr>
          <a:lstStyle/>
          <a:p>
            <a:r>
              <a:rPr lang="pl-PL" dirty="0"/>
              <a:t>RPO w 2022</a:t>
            </a:r>
          </a:p>
        </p:txBody>
      </p:sp>
      <p:graphicFrame>
        <p:nvGraphicFramePr>
          <p:cNvPr id="5" name="Symbol zastępczy zawartości 2">
            <a:extLst>
              <a:ext uri="{FF2B5EF4-FFF2-40B4-BE49-F238E27FC236}">
                <a16:creationId xmlns:a16="http://schemas.microsoft.com/office/drawing/2014/main" id="{5D8EC5BB-C45D-8A5B-DE30-AFD66F2C1CDC}"/>
              </a:ext>
            </a:extLst>
          </p:cNvPr>
          <p:cNvGraphicFramePr>
            <a:graphicFrameLocks noGrp="1"/>
          </p:cNvGraphicFramePr>
          <p:nvPr>
            <p:ph sz="quarter" idx="1"/>
            <p:extLst>
              <p:ext uri="{D42A27DB-BD31-4B8C-83A1-F6EECF244321}">
                <p14:modId xmlns:p14="http://schemas.microsoft.com/office/powerpoint/2010/main" val="2053039290"/>
              </p:ext>
            </p:extLst>
          </p:nvPr>
        </p:nvGraphicFramePr>
        <p:xfrm>
          <a:off x="301752" y="1527048"/>
          <a:ext cx="850392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29296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0D8D222-B706-9575-1CDE-C9DAF461E94E}"/>
              </a:ext>
            </a:extLst>
          </p:cNvPr>
          <p:cNvSpPr>
            <a:spLocks noGrp="1"/>
          </p:cNvSpPr>
          <p:nvPr>
            <p:ph type="title"/>
          </p:nvPr>
        </p:nvSpPr>
        <p:spPr/>
        <p:txBody>
          <a:bodyPr/>
          <a:lstStyle/>
          <a:p>
            <a:r>
              <a:rPr lang="pl-PL" dirty="0"/>
              <a:t>2023 stanowisko ministra </a:t>
            </a:r>
          </a:p>
        </p:txBody>
      </p:sp>
      <p:sp>
        <p:nvSpPr>
          <p:cNvPr id="3" name="Symbol zastępczy zawartości 2">
            <a:extLst>
              <a:ext uri="{FF2B5EF4-FFF2-40B4-BE49-F238E27FC236}">
                <a16:creationId xmlns:a16="http://schemas.microsoft.com/office/drawing/2014/main" id="{2A12F5F5-5F65-4549-0E07-673C8A477AC6}"/>
              </a:ext>
            </a:extLst>
          </p:cNvPr>
          <p:cNvSpPr>
            <a:spLocks noGrp="1"/>
          </p:cNvSpPr>
          <p:nvPr>
            <p:ph sz="quarter" idx="1"/>
          </p:nvPr>
        </p:nvSpPr>
        <p:spPr/>
        <p:txBody>
          <a:bodyPr/>
          <a:lstStyle/>
          <a:p>
            <a:r>
              <a:rPr lang="pl-PL" b="1" i="0" dirty="0">
                <a:solidFill>
                  <a:srgbClr val="212529"/>
                </a:solidFill>
                <a:effectLst/>
                <a:latin typeface="open-sans-regular"/>
              </a:rPr>
              <a:t>Minister podtrzymuje swe stanowisko i nie uznaje za zasadne inicjowania prac legislacyjnych nad zmianą postępowań dyscyplinarnych wobec nauczycieli akademickich, studentów, jak i doktorantów  </a:t>
            </a:r>
            <a:endParaRPr lang="pl-PL" dirty="0"/>
          </a:p>
        </p:txBody>
      </p:sp>
    </p:spTree>
    <p:extLst>
      <p:ext uri="{BB962C8B-B14F-4D97-AF65-F5344CB8AC3E}">
        <p14:creationId xmlns:p14="http://schemas.microsoft.com/office/powerpoint/2010/main" val="101558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1000" y="914400"/>
            <a:ext cx="2362200" cy="990600"/>
          </a:xfrm>
        </p:spPr>
        <p:txBody>
          <a:bodyPr anchor="b">
            <a:normAutofit/>
          </a:bodyPr>
          <a:lstStyle/>
          <a:p>
            <a:pPr>
              <a:lnSpc>
                <a:spcPct val="90000"/>
              </a:lnSpc>
            </a:pPr>
            <a:r>
              <a:rPr lang="pl-PL" sz="1700"/>
              <a:t>Podstawa prawna procedury dyscyplinarnej</a:t>
            </a:r>
          </a:p>
        </p:txBody>
      </p:sp>
      <p:sp>
        <p:nvSpPr>
          <p:cNvPr id="9" name="Text Placeholder 2">
            <a:extLst>
              <a:ext uri="{FF2B5EF4-FFF2-40B4-BE49-F238E27FC236}">
                <a16:creationId xmlns:a16="http://schemas.microsoft.com/office/drawing/2014/main" id="{AA611C0F-0D19-3B40-2EB1-80291EC2CD45}"/>
              </a:ext>
            </a:extLst>
          </p:cNvPr>
          <p:cNvSpPr>
            <a:spLocks noGrp="1"/>
          </p:cNvSpPr>
          <p:nvPr>
            <p:ph type="body" idx="2"/>
          </p:nvPr>
        </p:nvSpPr>
        <p:spPr>
          <a:xfrm>
            <a:off x="381000" y="1981200"/>
            <a:ext cx="2362200" cy="4144963"/>
          </a:xfrm>
        </p:spPr>
        <p:txBody>
          <a:bodyPr/>
          <a:lstStyle/>
          <a:p>
            <a:endParaRPr lang="en-US"/>
          </a:p>
        </p:txBody>
      </p:sp>
      <p:graphicFrame>
        <p:nvGraphicFramePr>
          <p:cNvPr id="5" name="Symbol zastępczy zawartości 2">
            <a:extLst>
              <a:ext uri="{FF2B5EF4-FFF2-40B4-BE49-F238E27FC236}">
                <a16:creationId xmlns:a16="http://schemas.microsoft.com/office/drawing/2014/main" id="{3893DCDD-545B-25B6-E478-DD6269AE7387}"/>
              </a:ext>
            </a:extLst>
          </p:cNvPr>
          <p:cNvGraphicFramePr>
            <a:graphicFrameLocks noGrp="1"/>
          </p:cNvGraphicFramePr>
          <p:nvPr>
            <p:ph sz="quarter" idx="1"/>
            <p:extLst>
              <p:ext uri="{D42A27DB-BD31-4B8C-83A1-F6EECF244321}">
                <p14:modId xmlns:p14="http://schemas.microsoft.com/office/powerpoint/2010/main" val="2393162667"/>
              </p:ext>
            </p:extLst>
          </p:nvPr>
        </p:nvGraphicFramePr>
        <p:xfrm>
          <a:off x="3124200" y="685800"/>
          <a:ext cx="56388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1752" y="228600"/>
            <a:ext cx="8534400" cy="758952"/>
          </a:xfrm>
        </p:spPr>
        <p:txBody>
          <a:bodyPr anchor="b">
            <a:normAutofit/>
          </a:bodyPr>
          <a:lstStyle/>
          <a:p>
            <a:r>
              <a:rPr lang="pl-PL" dirty="0"/>
              <a:t>Przesłanki odpowiedzialności </a:t>
            </a:r>
          </a:p>
        </p:txBody>
      </p:sp>
      <p:graphicFrame>
        <p:nvGraphicFramePr>
          <p:cNvPr id="5" name="Symbol zastępczy zawartości 2">
            <a:extLst>
              <a:ext uri="{FF2B5EF4-FFF2-40B4-BE49-F238E27FC236}">
                <a16:creationId xmlns:a16="http://schemas.microsoft.com/office/drawing/2014/main" id="{74D7349F-F01C-B74A-D37F-7B0586FFD93E}"/>
              </a:ext>
            </a:extLst>
          </p:cNvPr>
          <p:cNvGraphicFramePr>
            <a:graphicFrameLocks noGrp="1"/>
          </p:cNvGraphicFramePr>
          <p:nvPr>
            <p:ph sz="quarter" idx="1"/>
            <p:extLst>
              <p:ext uri="{D42A27DB-BD31-4B8C-83A1-F6EECF244321}">
                <p14:modId xmlns:p14="http://schemas.microsoft.com/office/powerpoint/2010/main" val="2276866290"/>
              </p:ext>
            </p:extLst>
          </p:nvPr>
        </p:nvGraphicFramePr>
        <p:xfrm>
          <a:off x="301752" y="1527048"/>
          <a:ext cx="850392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AEB177-D112-E1CC-EDCA-C4DE4CEDE619}"/>
              </a:ext>
            </a:extLst>
          </p:cNvPr>
          <p:cNvSpPr>
            <a:spLocks noGrp="1"/>
          </p:cNvSpPr>
          <p:nvPr>
            <p:ph type="title"/>
          </p:nvPr>
        </p:nvSpPr>
        <p:spPr/>
        <p:txBody>
          <a:bodyPr/>
          <a:lstStyle/>
          <a:p>
            <a:r>
              <a:rPr lang="pl-PL" dirty="0"/>
              <a:t>Obowiązki</a:t>
            </a:r>
          </a:p>
        </p:txBody>
      </p:sp>
      <p:sp>
        <p:nvSpPr>
          <p:cNvPr id="3" name="Symbol zastępczy zawartości 2">
            <a:extLst>
              <a:ext uri="{FF2B5EF4-FFF2-40B4-BE49-F238E27FC236}">
                <a16:creationId xmlns:a16="http://schemas.microsoft.com/office/drawing/2014/main" id="{B90E7B73-9D8D-1FC2-924F-17B1901A8172}"/>
              </a:ext>
            </a:extLst>
          </p:cNvPr>
          <p:cNvSpPr>
            <a:spLocks noGrp="1"/>
          </p:cNvSpPr>
          <p:nvPr>
            <p:ph sz="quarter" idx="1"/>
          </p:nvPr>
        </p:nvSpPr>
        <p:spPr/>
        <p:txBody>
          <a:bodyPr>
            <a:normAutofit fontScale="77500" lnSpcReduction="20000"/>
          </a:bodyPr>
          <a:lstStyle/>
          <a:p>
            <a:r>
              <a:rPr lang="pl-PL" dirty="0"/>
              <a:t>Do podstawowych obowiązków nauczyciela akademickiego zatrudnionego w grupie:</a:t>
            </a:r>
          </a:p>
          <a:p>
            <a:r>
              <a:rPr lang="pl-PL" dirty="0"/>
              <a:t> 1) pracowników badawczych – należy prowadzenie działalności naukowej oraz uczestniczenie w kształceniu doktorantów;</a:t>
            </a:r>
          </a:p>
          <a:p>
            <a:r>
              <a:rPr lang="pl-PL" dirty="0"/>
              <a:t> 2) pracowników badawczo-dydaktycznych – należy prowadzenie działalności naukowej, kształcenie i wychowywanie studentów lub uczestniczenie w kształceniu doktorantów; </a:t>
            </a:r>
          </a:p>
          <a:p>
            <a:r>
              <a:rPr lang="pl-PL" dirty="0"/>
              <a:t>3) pracowników dydaktycznych – należy kształcenie i wychowywanie studentów lub uczestniczenie w kształceniu doktorantów.</a:t>
            </a:r>
          </a:p>
          <a:p>
            <a:r>
              <a:rPr lang="pl-PL" dirty="0"/>
              <a:t> 2. Poza obowiązkami, o których mowa w ust. 1, nauczyciel akademicki ma obowiązek realizacji powierzonych mu zadań organizacyjnych, a także stałego podnoszenia kompetencji zawodowych</a:t>
            </a:r>
          </a:p>
        </p:txBody>
      </p:sp>
    </p:spTree>
    <p:extLst>
      <p:ext uri="{BB962C8B-B14F-4D97-AF65-F5344CB8AC3E}">
        <p14:creationId xmlns:p14="http://schemas.microsoft.com/office/powerpoint/2010/main" val="1300098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1CADDF45-E3B5-D4C3-497E-AE946D6C8A75}"/>
              </a:ext>
            </a:extLst>
          </p:cNvPr>
          <p:cNvSpPr>
            <a:spLocks noGrp="1"/>
          </p:cNvSpPr>
          <p:nvPr>
            <p:ph type="subTitle" idx="1"/>
          </p:nvPr>
        </p:nvSpPr>
        <p:spPr>
          <a:xfrm>
            <a:off x="1371600" y="2819400"/>
            <a:ext cx="6400800" cy="1752600"/>
          </a:xfrm>
        </p:spPr>
        <p:txBody>
          <a:bodyPr>
            <a:normAutofit/>
          </a:bodyPr>
          <a:lstStyle/>
          <a:p>
            <a:r>
              <a:rPr lang="pl-PL" b="1" i="0">
                <a:effectLst/>
              </a:rPr>
              <a:t>Opinia na podstawie wyników ankiet oceny pracy dydaktycznej nauczyciela akademickiego i wyników przeprowadzonych hospitacji w okresie oceny.</a:t>
            </a:r>
          </a:p>
          <a:p>
            <a:endParaRPr lang="pl-PL" b="1"/>
          </a:p>
          <a:p>
            <a:endParaRPr lang="pl-PL" b="1"/>
          </a:p>
          <a:p>
            <a:endParaRPr lang="pl-PL" dirty="0"/>
          </a:p>
        </p:txBody>
      </p:sp>
      <p:sp>
        <p:nvSpPr>
          <p:cNvPr id="2" name="Tytuł 1">
            <a:extLst>
              <a:ext uri="{FF2B5EF4-FFF2-40B4-BE49-F238E27FC236}">
                <a16:creationId xmlns:a16="http://schemas.microsoft.com/office/drawing/2014/main" id="{CEF44D82-2554-6735-BB57-DFE915001CCA}"/>
              </a:ext>
            </a:extLst>
          </p:cNvPr>
          <p:cNvSpPr>
            <a:spLocks noGrp="1"/>
          </p:cNvSpPr>
          <p:nvPr>
            <p:ph type="ctrTitle"/>
          </p:nvPr>
        </p:nvSpPr>
        <p:spPr>
          <a:xfrm>
            <a:off x="685800" y="381000"/>
            <a:ext cx="7772400" cy="1752600"/>
          </a:xfrm>
        </p:spPr>
        <p:txBody>
          <a:bodyPr anchor="b">
            <a:normAutofit/>
          </a:bodyPr>
          <a:lstStyle/>
          <a:p>
            <a:r>
              <a:rPr lang="pl-PL" dirty="0"/>
              <a:t>Ocena pracowników</a:t>
            </a:r>
          </a:p>
        </p:txBody>
      </p:sp>
    </p:spTree>
    <p:extLst>
      <p:ext uri="{BB962C8B-B14F-4D97-AF65-F5344CB8AC3E}">
        <p14:creationId xmlns:p14="http://schemas.microsoft.com/office/powerpoint/2010/main" val="3420288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1280875-08E1-B1E9-444E-79F91CE186F3}"/>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B74E5630-394A-B766-6093-D1CBEDC3D526}"/>
              </a:ext>
            </a:extLst>
          </p:cNvPr>
          <p:cNvSpPr>
            <a:spLocks noGrp="1"/>
          </p:cNvSpPr>
          <p:nvPr>
            <p:ph sz="quarter" idx="1"/>
          </p:nvPr>
        </p:nvSpPr>
        <p:spPr/>
        <p:txBody>
          <a:bodyPr>
            <a:normAutofit fontScale="62500" lnSpcReduction="20000"/>
          </a:bodyPr>
          <a:lstStyle/>
          <a:p>
            <a:pPr algn="l">
              <a:buFont typeface="Arial" panose="020B0604020202020204" pitchFamily="34" charset="0"/>
              <a:buChar char="•"/>
            </a:pPr>
            <a:r>
              <a:rPr lang="pl-PL" b="1" i="0" dirty="0">
                <a:solidFill>
                  <a:srgbClr val="06022E"/>
                </a:solidFill>
                <a:effectLst/>
                <a:latin typeface="Roboto" panose="02000000000000000000" pitchFamily="2" charset="0"/>
              </a:rPr>
              <a:t>Opinia w zakresie wypełniania obowiązków dydaktycznych, które zostały pracownikowi/ pracownicy powierzone, a w szczególności:</a:t>
            </a:r>
          </a:p>
          <a:p>
            <a:pPr algn="l">
              <a:buFont typeface="Arial" panose="020B0604020202020204" pitchFamily="34" charset="0"/>
              <a:buChar char="•"/>
            </a:pPr>
            <a:r>
              <a:rPr lang="pl-PL" b="1" i="0" dirty="0">
                <a:solidFill>
                  <a:srgbClr val="06022E"/>
                </a:solidFill>
                <a:effectLst/>
                <a:latin typeface="Roboto" panose="02000000000000000000" pitchFamily="2" charset="0"/>
              </a:rPr>
              <a:t>przygotowania i terminowego opublikowania w systemie </a:t>
            </a:r>
            <a:r>
              <a:rPr lang="pl-PL" b="1" i="0" dirty="0" err="1">
                <a:solidFill>
                  <a:srgbClr val="06022E"/>
                </a:solidFill>
                <a:effectLst/>
                <a:latin typeface="Roboto" panose="02000000000000000000" pitchFamily="2" charset="0"/>
              </a:rPr>
              <a:t>USOSweb</a:t>
            </a:r>
            <a:r>
              <a:rPr lang="pl-PL" b="1" i="0" dirty="0">
                <a:solidFill>
                  <a:srgbClr val="06022E"/>
                </a:solidFill>
                <a:effectLst/>
                <a:latin typeface="Roboto" panose="02000000000000000000" pitchFamily="2" charset="0"/>
              </a:rPr>
              <a:t> sylabusów dla prowadzonych zajęć, zgodnych z właściwymi opisami modułów;</a:t>
            </a:r>
          </a:p>
          <a:p>
            <a:pPr algn="l">
              <a:buFont typeface="Arial" panose="020B0604020202020204" pitchFamily="34" charset="0"/>
              <a:buChar char="•"/>
            </a:pPr>
            <a:r>
              <a:rPr lang="pl-PL" b="1" i="0" dirty="0">
                <a:solidFill>
                  <a:srgbClr val="06022E"/>
                </a:solidFill>
                <a:effectLst/>
                <a:latin typeface="Roboto" panose="02000000000000000000" pitchFamily="2" charset="0"/>
              </a:rPr>
              <a:t>przygotowania i przeprowadzenia zajęć dydaktycznych zgodnie z indywidualnym przydziałem zajęć dydaktycznych w formie, czasie i miejscu określonych przez bezpośredniego przełożonego;</a:t>
            </a:r>
          </a:p>
          <a:p>
            <a:pPr algn="l">
              <a:buFont typeface="Arial" panose="020B0604020202020204" pitchFamily="34" charset="0"/>
              <a:buChar char="•"/>
            </a:pPr>
            <a:r>
              <a:rPr lang="pl-PL" b="1" i="0" dirty="0">
                <a:solidFill>
                  <a:srgbClr val="06022E"/>
                </a:solidFill>
                <a:effectLst/>
                <a:latin typeface="Roboto" panose="02000000000000000000" pitchFamily="2" charset="0"/>
              </a:rPr>
              <a:t>przeprowadzenia weryfikacji efektów uczenia się dla prowadzonych zajęć oraz jej udokumentowania (w szczególności poprzez wprowadzenie ocen do systemu </a:t>
            </a:r>
            <a:r>
              <a:rPr lang="pl-PL" b="1" i="0" dirty="0" err="1">
                <a:solidFill>
                  <a:srgbClr val="06022E"/>
                </a:solidFill>
                <a:effectLst/>
                <a:latin typeface="Roboto" panose="02000000000000000000" pitchFamily="2" charset="0"/>
              </a:rPr>
              <a:t>USOSweb</a:t>
            </a:r>
            <a:r>
              <a:rPr lang="pl-PL" b="1" i="0" dirty="0">
                <a:solidFill>
                  <a:srgbClr val="06022E"/>
                </a:solidFill>
                <a:effectLst/>
                <a:latin typeface="Roboto" panose="02000000000000000000" pitchFamily="2" charset="0"/>
              </a:rPr>
              <a:t>), a także przechowywania dokumentacji z przeprowadzonej weryfikacji;</a:t>
            </a:r>
          </a:p>
          <a:p>
            <a:pPr algn="l">
              <a:buFont typeface="Arial" panose="020B0604020202020204" pitchFamily="34" charset="0"/>
              <a:buChar char="•"/>
            </a:pPr>
            <a:r>
              <a:rPr lang="pl-PL" b="1" i="0" dirty="0">
                <a:solidFill>
                  <a:srgbClr val="06022E"/>
                </a:solidFill>
                <a:effectLst/>
                <a:latin typeface="Roboto" panose="02000000000000000000" pitchFamily="2" charset="0"/>
              </a:rPr>
              <a:t>prowadzenia konsultacji dla studentów w wymiarze uzgodnionym z właściwym prodziekanem ds. kształcenia i studentów;</a:t>
            </a:r>
          </a:p>
          <a:p>
            <a:pPr algn="l">
              <a:buFont typeface="Arial" panose="020B0604020202020204" pitchFamily="34" charset="0"/>
              <a:buChar char="•"/>
            </a:pPr>
            <a:r>
              <a:rPr lang="pl-PL" b="1" i="0" dirty="0">
                <a:solidFill>
                  <a:srgbClr val="06022E"/>
                </a:solidFill>
                <a:effectLst/>
                <a:latin typeface="Roboto" panose="02000000000000000000" pitchFamily="2" charset="0"/>
              </a:rPr>
              <a:t>udziału w zaliczeniach i egzaminach komisyjnych;</a:t>
            </a:r>
          </a:p>
          <a:p>
            <a:pPr algn="l">
              <a:buFont typeface="Arial" panose="020B0604020202020204" pitchFamily="34" charset="0"/>
              <a:buChar char="•"/>
            </a:pPr>
            <a:r>
              <a:rPr lang="pl-PL" b="1" i="0" dirty="0">
                <a:solidFill>
                  <a:srgbClr val="06022E"/>
                </a:solidFill>
                <a:effectLst/>
                <a:latin typeface="Roboto" panose="02000000000000000000" pitchFamily="2" charset="0"/>
              </a:rPr>
              <a:t>udziału w egzaminach dyplomowych;</a:t>
            </a:r>
          </a:p>
          <a:p>
            <a:pPr algn="l">
              <a:buFont typeface="Arial" panose="020B0604020202020204" pitchFamily="34" charset="0"/>
              <a:buChar char="•"/>
            </a:pPr>
            <a:r>
              <a:rPr lang="pl-PL" b="1" i="0" dirty="0">
                <a:solidFill>
                  <a:srgbClr val="06022E"/>
                </a:solidFill>
                <a:effectLst/>
                <a:latin typeface="Roboto" panose="02000000000000000000" pitchFamily="2" charset="0"/>
              </a:rPr>
              <a:t>pełnienia funkcji recenzenta prac dyplomowych;</a:t>
            </a:r>
          </a:p>
          <a:p>
            <a:pPr algn="l">
              <a:buFont typeface="Arial" panose="020B0604020202020204" pitchFamily="34" charset="0"/>
              <a:buChar char="•"/>
            </a:pPr>
            <a:r>
              <a:rPr lang="pl-PL" b="1" i="0" dirty="0">
                <a:solidFill>
                  <a:srgbClr val="06022E"/>
                </a:solidFill>
                <a:effectLst/>
                <a:latin typeface="Roboto" panose="02000000000000000000" pitchFamily="2" charset="0"/>
              </a:rPr>
              <a:t>realizowania procedur Systemu Zapewniania Jakości Kształcenia;</a:t>
            </a:r>
          </a:p>
          <a:p>
            <a:pPr algn="l">
              <a:buFont typeface="Arial" panose="020B0604020202020204" pitchFamily="34" charset="0"/>
              <a:buChar char="•"/>
            </a:pPr>
            <a:r>
              <a:rPr lang="pl-PL" b="1" i="0" dirty="0">
                <a:solidFill>
                  <a:srgbClr val="06022E"/>
                </a:solidFill>
                <a:effectLst/>
                <a:latin typeface="Roboto" panose="02000000000000000000" pitchFamily="2" charset="0"/>
              </a:rPr>
              <a:t>innych, powierzonych w ramach IPO.</a:t>
            </a:r>
          </a:p>
          <a:p>
            <a:endParaRPr lang="pl-PL" dirty="0"/>
          </a:p>
        </p:txBody>
      </p:sp>
    </p:spTree>
    <p:extLst>
      <p:ext uri="{BB962C8B-B14F-4D97-AF65-F5344CB8AC3E}">
        <p14:creationId xmlns:p14="http://schemas.microsoft.com/office/powerpoint/2010/main" val="163725543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iejski">
  <a:themeElements>
    <a:clrScheme name="Miejski">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Miejski">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ejski">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316</TotalTime>
  <Words>2762</Words>
  <Application>Microsoft Office PowerPoint</Application>
  <PresentationFormat>Pokaz na ekranie (4:3)</PresentationFormat>
  <Paragraphs>214</Paragraphs>
  <Slides>44</Slides>
  <Notes>0</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44</vt:i4>
      </vt:variant>
    </vt:vector>
  </HeadingPairs>
  <TitlesOfParts>
    <vt:vector size="53" baseType="lpstr">
      <vt:lpstr>Arial</vt:lpstr>
      <vt:lpstr>Exo 2</vt:lpstr>
      <vt:lpstr>Georgia</vt:lpstr>
      <vt:lpstr>Noto Serif</vt:lpstr>
      <vt:lpstr>open-sans-regular</vt:lpstr>
      <vt:lpstr>Roboto</vt:lpstr>
      <vt:lpstr>Wingdings</vt:lpstr>
      <vt:lpstr>Wingdings 2</vt:lpstr>
      <vt:lpstr>Miejski</vt:lpstr>
      <vt:lpstr>Postępowanie w sprawach dyscyplinarnych przed KD RGNiSW oraz dolegliwość kar dyscyplinarnych</vt:lpstr>
      <vt:lpstr>Wyrok TK z 8 grudnia 1998 r., K. 41/97, OTK ZU Nr 7/1998, s. 656</vt:lpstr>
      <vt:lpstr>Wyrok TK z dnia 11 września 2001 r.</vt:lpstr>
      <vt:lpstr>Dlaczego postępowanie dyscyplinarne ?</vt:lpstr>
      <vt:lpstr>Podstawa prawna procedury dyscyplinarnej</vt:lpstr>
      <vt:lpstr>Przesłanki odpowiedzialności </vt:lpstr>
      <vt:lpstr>Obowiązki</vt:lpstr>
      <vt:lpstr>Ocena pracowników</vt:lpstr>
      <vt:lpstr>Prezentacja programu PowerPoint</vt:lpstr>
      <vt:lpstr>Kodeks Etyki Pracownika Nauki</vt:lpstr>
      <vt:lpstr>Przykłady naruszenia godność zawodu nauczyciela akademickiego</vt:lpstr>
      <vt:lpstr>Odpowiedzialność nauczyciela akademickiego</vt:lpstr>
      <vt:lpstr>Istota odpowiedzialności </vt:lpstr>
      <vt:lpstr>Zakres czasowy odpowiedzialności </vt:lpstr>
      <vt:lpstr>Cechy odpowiedzialności dyscyplinarnej</vt:lpstr>
      <vt:lpstr>Delikt dyscyplinarny </vt:lpstr>
      <vt:lpstr>Kary dyscyplinarne</vt:lpstr>
      <vt:lpstr>Istota kar dyscyplinarnych </vt:lpstr>
      <vt:lpstr>Kryteria wymiary kary</vt:lpstr>
      <vt:lpstr>Porównanie regulacji prawnej</vt:lpstr>
      <vt:lpstr>Nowy środek prawny</vt:lpstr>
      <vt:lpstr>Komisje dyscyplinarne</vt:lpstr>
      <vt:lpstr>Bezstronność komisji</vt:lpstr>
      <vt:lpstr>Instancyjność postępowania dyscyplinarnego</vt:lpstr>
      <vt:lpstr>Skład orzekający</vt:lpstr>
      <vt:lpstr>Postępowanie dyscyplinarne (art.293)</vt:lpstr>
      <vt:lpstr>Rozprawa dyscyplinarna</vt:lpstr>
      <vt:lpstr>Postępowanie dyscyplinarne</vt:lpstr>
      <vt:lpstr>Nieobecność świadka</vt:lpstr>
      <vt:lpstr>Orzeczenia komisji </vt:lpstr>
      <vt:lpstr>Do 2014r. - charakter publikacji sentencji</vt:lpstr>
      <vt:lpstr>Informacja w POL-on</vt:lpstr>
      <vt:lpstr>Do wiadomości publicznej</vt:lpstr>
      <vt:lpstr>Umorzenie postępowania dyscyplinarnego</vt:lpstr>
      <vt:lpstr>Mniejsza waga czynu</vt:lpstr>
      <vt:lpstr>Wyrok SN- Izba Karna z dnia 4 kwietnia 2023, r. I KA 3/23</vt:lpstr>
      <vt:lpstr>Przewinienie mniejszej wagi</vt:lpstr>
      <vt:lpstr>Zatarcie kary </vt:lpstr>
      <vt:lpstr>Wcześniejsze zatarcie</vt:lpstr>
      <vt:lpstr>Przedawnienie orzekania – novum  </vt:lpstr>
      <vt:lpstr>Wyłączenie przedawnienia</vt:lpstr>
      <vt:lpstr>Dolegliwość kar dyscyplinarnych w ocenie RPO</vt:lpstr>
      <vt:lpstr>RPO w 2022</vt:lpstr>
      <vt:lpstr>2023 stanowisko ministra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Dolegliwość kar dyscyplinarnych</dc:title>
  <dc:creator>Agnieszka Z</dc:creator>
  <cp:lastModifiedBy>Agnieszka Ziółkowska</cp:lastModifiedBy>
  <cp:revision>35</cp:revision>
  <dcterms:created xsi:type="dcterms:W3CDTF">2018-04-05T08:12:16Z</dcterms:created>
  <dcterms:modified xsi:type="dcterms:W3CDTF">2023-10-18T14:38:19Z</dcterms:modified>
</cp:coreProperties>
</file>