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90" r:id="rId6"/>
    <p:sldId id="271" r:id="rId7"/>
    <p:sldId id="291" r:id="rId8"/>
    <p:sldId id="259" r:id="rId9"/>
    <p:sldId id="269" r:id="rId10"/>
    <p:sldId id="261" r:id="rId11"/>
    <p:sldId id="289" r:id="rId12"/>
    <p:sldId id="260" r:id="rId13"/>
    <p:sldId id="272" r:id="rId14"/>
    <p:sldId id="273" r:id="rId15"/>
    <p:sldId id="274" r:id="rId16"/>
    <p:sldId id="275" r:id="rId17"/>
    <p:sldId id="293" r:id="rId18"/>
    <p:sldId id="262" r:id="rId19"/>
    <p:sldId id="263" r:id="rId20"/>
    <p:sldId id="268" r:id="rId21"/>
    <p:sldId id="277" r:id="rId22"/>
    <p:sldId id="294" r:id="rId23"/>
    <p:sldId id="264" r:id="rId24"/>
    <p:sldId id="276" r:id="rId25"/>
    <p:sldId id="280" r:id="rId26"/>
    <p:sldId id="265" r:id="rId27"/>
    <p:sldId id="285" r:id="rId28"/>
    <p:sldId id="286" r:id="rId29"/>
    <p:sldId id="287" r:id="rId30"/>
    <p:sldId id="288" r:id="rId31"/>
    <p:sldId id="266" r:id="rId32"/>
    <p:sldId id="279" r:id="rId33"/>
    <p:sldId id="267" r:id="rId34"/>
    <p:sldId id="278" r:id="rId35"/>
    <p:sldId id="281" r:id="rId36"/>
    <p:sldId id="282" r:id="rId37"/>
    <p:sldId id="283" r:id="rId38"/>
    <p:sldId id="284" r:id="rId39"/>
    <p:sldId id="295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2C27C-D878-478A-9F2B-C387AE66187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ACDAD0-0B5D-4858-A874-93B75ADBBE36}">
      <dgm:prSet/>
      <dgm:spPr/>
      <dgm:t>
        <a:bodyPr/>
        <a:lstStyle/>
        <a:p>
          <a:r>
            <a:rPr lang="pl-PL" dirty="0"/>
            <a:t>Student ma prawo do ubiegania się o IOS, jeżeli zachodzą okoliczności uzasadniające jej przyznanie, w szczególności w przypadku podjęcia kształcenia na </a:t>
          </a:r>
          <a:r>
            <a:rPr lang="pl-PL" b="1" dirty="0"/>
            <a:t>więcej niż jednym kierunku studiów</a:t>
          </a:r>
          <a:r>
            <a:rPr lang="pl-PL" dirty="0"/>
            <a:t>, </a:t>
          </a:r>
          <a:r>
            <a:rPr lang="pl-PL" b="1" dirty="0"/>
            <a:t>prowadzenia aktywnej działalności w organach Uniwersytetu, organach samorządu studenckiego lub organizacjach studenckich, reprezentowania Uniwersytetu w dyscyplinach sportowych, a także z przyczyn zdrowotnych</a:t>
          </a:r>
          <a:r>
            <a:rPr lang="pl-PL" dirty="0"/>
            <a:t>.</a:t>
          </a:r>
          <a:endParaRPr lang="en-US" dirty="0"/>
        </a:p>
      </dgm:t>
    </dgm:pt>
    <dgm:pt modelId="{730255B4-4210-4543-8C21-32BFB731A9AB}" type="parTrans" cxnId="{0A66936D-7ED8-4E8B-A10F-0C402AC283D1}">
      <dgm:prSet/>
      <dgm:spPr/>
      <dgm:t>
        <a:bodyPr/>
        <a:lstStyle/>
        <a:p>
          <a:endParaRPr lang="en-US"/>
        </a:p>
      </dgm:t>
    </dgm:pt>
    <dgm:pt modelId="{D3F0A09C-42B4-4458-8C0B-AAADF6B2BBE9}" type="sibTrans" cxnId="{0A66936D-7ED8-4E8B-A10F-0C402AC283D1}">
      <dgm:prSet/>
      <dgm:spPr/>
      <dgm:t>
        <a:bodyPr/>
        <a:lstStyle/>
        <a:p>
          <a:endParaRPr lang="en-US"/>
        </a:p>
      </dgm:t>
    </dgm:pt>
    <dgm:pt modelId="{E893E3EC-6D78-424C-AD29-39D0CF131535}">
      <dgm:prSet/>
      <dgm:spPr/>
      <dgm:t>
        <a:bodyPr/>
        <a:lstStyle/>
        <a:p>
          <a:r>
            <a:rPr lang="pl-PL"/>
            <a:t>Osobie studiującej będącej w ciąży lub będącej rodzicem niezależnie od wieku dziecka na jej wniosek przyznaje się IOS</a:t>
          </a:r>
          <a:endParaRPr lang="en-US"/>
        </a:p>
      </dgm:t>
    </dgm:pt>
    <dgm:pt modelId="{29231B2B-BFE3-4C2F-A4FC-85F4835343CF}" type="parTrans" cxnId="{7B35B3A1-5016-4CE3-A3A9-2E1BB4351806}">
      <dgm:prSet/>
      <dgm:spPr/>
      <dgm:t>
        <a:bodyPr/>
        <a:lstStyle/>
        <a:p>
          <a:endParaRPr lang="en-US"/>
        </a:p>
      </dgm:t>
    </dgm:pt>
    <dgm:pt modelId="{A7666B40-5A1A-4019-97ED-AC7B4746CE53}" type="sibTrans" cxnId="{7B35B3A1-5016-4CE3-A3A9-2E1BB4351806}">
      <dgm:prSet/>
      <dgm:spPr/>
      <dgm:t>
        <a:bodyPr/>
        <a:lstStyle/>
        <a:p>
          <a:endParaRPr lang="en-US"/>
        </a:p>
      </dgm:t>
    </dgm:pt>
    <dgm:pt modelId="{56253A9D-6F03-4AB9-9BB6-7B754A818CFA}" type="pres">
      <dgm:prSet presAssocID="{2792C27C-D878-478A-9F2B-C387AE661877}" presName="vert0" presStyleCnt="0">
        <dgm:presLayoutVars>
          <dgm:dir/>
          <dgm:animOne val="branch"/>
          <dgm:animLvl val="lvl"/>
        </dgm:presLayoutVars>
      </dgm:prSet>
      <dgm:spPr/>
    </dgm:pt>
    <dgm:pt modelId="{D96862E7-3916-4935-8B9A-86112D8D9AD0}" type="pres">
      <dgm:prSet presAssocID="{DFACDAD0-0B5D-4858-A874-93B75ADBBE36}" presName="thickLine" presStyleLbl="alignNode1" presStyleIdx="0" presStyleCnt="2"/>
      <dgm:spPr/>
    </dgm:pt>
    <dgm:pt modelId="{C65FDDFF-C63E-47F0-BD42-EBA4BC831CC4}" type="pres">
      <dgm:prSet presAssocID="{DFACDAD0-0B5D-4858-A874-93B75ADBBE36}" presName="horz1" presStyleCnt="0"/>
      <dgm:spPr/>
    </dgm:pt>
    <dgm:pt modelId="{2A3C9A8C-09F1-4D0B-86B2-DA99FA06DEB1}" type="pres">
      <dgm:prSet presAssocID="{DFACDAD0-0B5D-4858-A874-93B75ADBBE36}" presName="tx1" presStyleLbl="revTx" presStyleIdx="0" presStyleCnt="2"/>
      <dgm:spPr/>
    </dgm:pt>
    <dgm:pt modelId="{3A3CDC49-1868-43BC-9DF8-666E5B0EF8B5}" type="pres">
      <dgm:prSet presAssocID="{DFACDAD0-0B5D-4858-A874-93B75ADBBE36}" presName="vert1" presStyleCnt="0"/>
      <dgm:spPr/>
    </dgm:pt>
    <dgm:pt modelId="{1A7F9E25-5361-43CE-B2E0-F61D7D410CDF}" type="pres">
      <dgm:prSet presAssocID="{E893E3EC-6D78-424C-AD29-39D0CF131535}" presName="thickLine" presStyleLbl="alignNode1" presStyleIdx="1" presStyleCnt="2"/>
      <dgm:spPr/>
    </dgm:pt>
    <dgm:pt modelId="{337A5994-D44D-4D6F-9ADC-DCF63F7ADB85}" type="pres">
      <dgm:prSet presAssocID="{E893E3EC-6D78-424C-AD29-39D0CF131535}" presName="horz1" presStyleCnt="0"/>
      <dgm:spPr/>
    </dgm:pt>
    <dgm:pt modelId="{716B0362-5474-42A1-B97C-528C74F9E945}" type="pres">
      <dgm:prSet presAssocID="{E893E3EC-6D78-424C-AD29-39D0CF131535}" presName="tx1" presStyleLbl="revTx" presStyleIdx="1" presStyleCnt="2"/>
      <dgm:spPr/>
    </dgm:pt>
    <dgm:pt modelId="{66A45FD3-61FF-4514-ADBB-FC2A1AEBC112}" type="pres">
      <dgm:prSet presAssocID="{E893E3EC-6D78-424C-AD29-39D0CF131535}" presName="vert1" presStyleCnt="0"/>
      <dgm:spPr/>
    </dgm:pt>
  </dgm:ptLst>
  <dgm:cxnLst>
    <dgm:cxn modelId="{4031DB1B-E7E1-4C47-AD15-7B7245EFDAA6}" type="presOf" srcId="{DFACDAD0-0B5D-4858-A874-93B75ADBBE36}" destId="{2A3C9A8C-09F1-4D0B-86B2-DA99FA06DEB1}" srcOrd="0" destOrd="0" presId="urn:microsoft.com/office/officeart/2008/layout/LinedList"/>
    <dgm:cxn modelId="{F7ABDF4B-AF7D-4F83-8C69-22F833ABE6BD}" type="presOf" srcId="{E893E3EC-6D78-424C-AD29-39D0CF131535}" destId="{716B0362-5474-42A1-B97C-528C74F9E945}" srcOrd="0" destOrd="0" presId="urn:microsoft.com/office/officeart/2008/layout/LinedList"/>
    <dgm:cxn modelId="{0A66936D-7ED8-4E8B-A10F-0C402AC283D1}" srcId="{2792C27C-D878-478A-9F2B-C387AE661877}" destId="{DFACDAD0-0B5D-4858-A874-93B75ADBBE36}" srcOrd="0" destOrd="0" parTransId="{730255B4-4210-4543-8C21-32BFB731A9AB}" sibTransId="{D3F0A09C-42B4-4458-8C0B-AAADF6B2BBE9}"/>
    <dgm:cxn modelId="{89A04488-5185-45E3-8543-A7F9C264E633}" type="presOf" srcId="{2792C27C-D878-478A-9F2B-C387AE661877}" destId="{56253A9D-6F03-4AB9-9BB6-7B754A818CFA}" srcOrd="0" destOrd="0" presId="urn:microsoft.com/office/officeart/2008/layout/LinedList"/>
    <dgm:cxn modelId="{7B35B3A1-5016-4CE3-A3A9-2E1BB4351806}" srcId="{2792C27C-D878-478A-9F2B-C387AE661877}" destId="{E893E3EC-6D78-424C-AD29-39D0CF131535}" srcOrd="1" destOrd="0" parTransId="{29231B2B-BFE3-4C2F-A4FC-85F4835343CF}" sibTransId="{A7666B40-5A1A-4019-97ED-AC7B4746CE53}"/>
    <dgm:cxn modelId="{45285E9C-B2E2-47AA-B98C-7B0DABCF332D}" type="presParOf" srcId="{56253A9D-6F03-4AB9-9BB6-7B754A818CFA}" destId="{D96862E7-3916-4935-8B9A-86112D8D9AD0}" srcOrd="0" destOrd="0" presId="urn:microsoft.com/office/officeart/2008/layout/LinedList"/>
    <dgm:cxn modelId="{F83289A7-9E30-41D6-95B2-E2FE782AE03C}" type="presParOf" srcId="{56253A9D-6F03-4AB9-9BB6-7B754A818CFA}" destId="{C65FDDFF-C63E-47F0-BD42-EBA4BC831CC4}" srcOrd="1" destOrd="0" presId="urn:microsoft.com/office/officeart/2008/layout/LinedList"/>
    <dgm:cxn modelId="{6B1D6F5C-1B3D-400A-BC0E-3F27261A194A}" type="presParOf" srcId="{C65FDDFF-C63E-47F0-BD42-EBA4BC831CC4}" destId="{2A3C9A8C-09F1-4D0B-86B2-DA99FA06DEB1}" srcOrd="0" destOrd="0" presId="urn:microsoft.com/office/officeart/2008/layout/LinedList"/>
    <dgm:cxn modelId="{3A67D26C-D27B-4BF1-97CB-0BEE9B371E8E}" type="presParOf" srcId="{C65FDDFF-C63E-47F0-BD42-EBA4BC831CC4}" destId="{3A3CDC49-1868-43BC-9DF8-666E5B0EF8B5}" srcOrd="1" destOrd="0" presId="urn:microsoft.com/office/officeart/2008/layout/LinedList"/>
    <dgm:cxn modelId="{85F81A5F-F983-4A4A-A879-3138C911AC08}" type="presParOf" srcId="{56253A9D-6F03-4AB9-9BB6-7B754A818CFA}" destId="{1A7F9E25-5361-43CE-B2E0-F61D7D410CDF}" srcOrd="2" destOrd="0" presId="urn:microsoft.com/office/officeart/2008/layout/LinedList"/>
    <dgm:cxn modelId="{A593BDA2-A604-4FC2-BFDD-C96E17605C4E}" type="presParOf" srcId="{56253A9D-6F03-4AB9-9BB6-7B754A818CFA}" destId="{337A5994-D44D-4D6F-9ADC-DCF63F7ADB85}" srcOrd="3" destOrd="0" presId="urn:microsoft.com/office/officeart/2008/layout/LinedList"/>
    <dgm:cxn modelId="{AD22CD22-C6A8-40EE-B4C3-56F8B34E7674}" type="presParOf" srcId="{337A5994-D44D-4D6F-9ADC-DCF63F7ADB85}" destId="{716B0362-5474-42A1-B97C-528C74F9E945}" srcOrd="0" destOrd="0" presId="urn:microsoft.com/office/officeart/2008/layout/LinedList"/>
    <dgm:cxn modelId="{81693B3A-23ED-411B-B970-91F4427283AB}" type="presParOf" srcId="{337A5994-D44D-4D6F-9ADC-DCF63F7ADB85}" destId="{66A45FD3-61FF-4514-ADBB-FC2A1AEBC1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B57289-0576-407B-A43C-CE431C51793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1B4236-7C2A-4514-82DF-6077EEA7A7A6}">
      <dgm:prSet/>
      <dgm:spPr/>
      <dgm:t>
        <a:bodyPr/>
        <a:lstStyle/>
        <a:p>
          <a:pPr>
            <a:defRPr cap="all"/>
          </a:pPr>
          <a:r>
            <a:rPr lang="pl-PL" dirty="0"/>
            <a:t>Dziekan może udzielić urlopu zdrowotnego na podstawie wniosku studenta, po uzyskaniu opinii lekarza.</a:t>
          </a:r>
          <a:endParaRPr lang="en-US" dirty="0"/>
        </a:p>
      </dgm:t>
    </dgm:pt>
    <dgm:pt modelId="{9F3653FF-84FA-4F2D-95C7-A90EE46BEC21}" type="parTrans" cxnId="{84F36DFB-5B97-4D7A-B701-956D5BE28CA4}">
      <dgm:prSet/>
      <dgm:spPr/>
      <dgm:t>
        <a:bodyPr/>
        <a:lstStyle/>
        <a:p>
          <a:endParaRPr lang="en-US"/>
        </a:p>
      </dgm:t>
    </dgm:pt>
    <dgm:pt modelId="{BBD25E92-6C52-4171-9EEC-D44C791628F2}" type="sibTrans" cxnId="{84F36DFB-5B97-4D7A-B701-956D5BE28CA4}">
      <dgm:prSet/>
      <dgm:spPr/>
      <dgm:t>
        <a:bodyPr/>
        <a:lstStyle/>
        <a:p>
          <a:endParaRPr lang="en-US"/>
        </a:p>
      </dgm:t>
    </dgm:pt>
    <dgm:pt modelId="{78DDDE28-2374-499C-9028-DC9B647D3EAA}">
      <dgm:prSet/>
      <dgm:spPr/>
      <dgm:t>
        <a:bodyPr/>
        <a:lstStyle/>
        <a:p>
          <a:pPr>
            <a:defRPr cap="all"/>
          </a:pPr>
          <a:r>
            <a:rPr lang="pl-PL"/>
            <a:t>Dziekan może udzielić urlopu dziekańskiego na umotywowany wniosek studenta. Wniosek powinien zostać złożony niezwłocznie po zaistnieniu przyczyny uzasadniającej ubieganie się o urlop. Niedopuszczalne jest udzielenie urlopu za okres miniony, chyba że przyczyna uzasadniająca udzielenie urlopu powstała wcześniej</a:t>
          </a:r>
          <a:endParaRPr lang="en-US"/>
        </a:p>
      </dgm:t>
    </dgm:pt>
    <dgm:pt modelId="{7414CB58-FB8F-4CE8-9350-FF089332458B}" type="parTrans" cxnId="{EB2CFECF-6DF6-4FD1-8BFD-6F1C0002868F}">
      <dgm:prSet/>
      <dgm:spPr/>
      <dgm:t>
        <a:bodyPr/>
        <a:lstStyle/>
        <a:p>
          <a:endParaRPr lang="en-US"/>
        </a:p>
      </dgm:t>
    </dgm:pt>
    <dgm:pt modelId="{CB4FD510-028E-41FA-8BB3-73AF664E0DB1}" type="sibTrans" cxnId="{EB2CFECF-6DF6-4FD1-8BFD-6F1C0002868F}">
      <dgm:prSet/>
      <dgm:spPr/>
      <dgm:t>
        <a:bodyPr/>
        <a:lstStyle/>
        <a:p>
          <a:endParaRPr lang="en-US"/>
        </a:p>
      </dgm:t>
    </dgm:pt>
    <dgm:pt modelId="{541F3943-90CF-41B8-A989-F7C800160302}" type="pres">
      <dgm:prSet presAssocID="{D2B57289-0576-407B-A43C-CE431C51793D}" presName="root" presStyleCnt="0">
        <dgm:presLayoutVars>
          <dgm:dir/>
          <dgm:resizeHandles val="exact"/>
        </dgm:presLayoutVars>
      </dgm:prSet>
      <dgm:spPr/>
    </dgm:pt>
    <dgm:pt modelId="{B71FCD3D-ACC6-4A40-AD83-5B1A6D686CA6}" type="pres">
      <dgm:prSet presAssocID="{621B4236-7C2A-4514-82DF-6077EEA7A7A6}" presName="compNode" presStyleCnt="0"/>
      <dgm:spPr/>
    </dgm:pt>
    <dgm:pt modelId="{3951551A-5BB6-4697-BDC6-9F9FE3A56711}" type="pres">
      <dgm:prSet presAssocID="{621B4236-7C2A-4514-82DF-6077EEA7A7A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938675D-A772-4DDB-AE0C-248A93DED585}" type="pres">
      <dgm:prSet presAssocID="{621B4236-7C2A-4514-82DF-6077EEA7A7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5CA317AB-3B80-477F-A560-52F694DD00E6}" type="pres">
      <dgm:prSet presAssocID="{621B4236-7C2A-4514-82DF-6077EEA7A7A6}" presName="spaceRect" presStyleCnt="0"/>
      <dgm:spPr/>
    </dgm:pt>
    <dgm:pt modelId="{14B619FE-90DC-41AF-A0DB-F94CCAD2F3F9}" type="pres">
      <dgm:prSet presAssocID="{621B4236-7C2A-4514-82DF-6077EEA7A7A6}" presName="textRect" presStyleLbl="revTx" presStyleIdx="0" presStyleCnt="2">
        <dgm:presLayoutVars>
          <dgm:chMax val="1"/>
          <dgm:chPref val="1"/>
        </dgm:presLayoutVars>
      </dgm:prSet>
      <dgm:spPr/>
    </dgm:pt>
    <dgm:pt modelId="{643D5965-A19E-4FE2-AF86-01B1C926D038}" type="pres">
      <dgm:prSet presAssocID="{BBD25E92-6C52-4171-9EEC-D44C791628F2}" presName="sibTrans" presStyleCnt="0"/>
      <dgm:spPr/>
    </dgm:pt>
    <dgm:pt modelId="{0887216C-EF2C-4C55-83B8-6D17E20DD174}" type="pres">
      <dgm:prSet presAssocID="{78DDDE28-2374-499C-9028-DC9B647D3EAA}" presName="compNode" presStyleCnt="0"/>
      <dgm:spPr/>
    </dgm:pt>
    <dgm:pt modelId="{14D5ACD4-35AC-4C24-84E4-BB278C2A778F}" type="pres">
      <dgm:prSet presAssocID="{78DDDE28-2374-499C-9028-DC9B647D3EAA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8E5F019-578E-4D55-AA63-BB3244FD25FE}" type="pres">
      <dgm:prSet presAssocID="{78DDDE28-2374-499C-9028-DC9B647D3EA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181720DB-6C21-4D17-8953-71AC2C114D3B}" type="pres">
      <dgm:prSet presAssocID="{78DDDE28-2374-499C-9028-DC9B647D3EAA}" presName="spaceRect" presStyleCnt="0"/>
      <dgm:spPr/>
    </dgm:pt>
    <dgm:pt modelId="{BB2EC504-18AC-4DB8-8F31-7DA328F4CE2E}" type="pres">
      <dgm:prSet presAssocID="{78DDDE28-2374-499C-9028-DC9B647D3EA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B94E763-7C77-48E9-BE4B-835CC293F647}" type="presOf" srcId="{621B4236-7C2A-4514-82DF-6077EEA7A7A6}" destId="{14B619FE-90DC-41AF-A0DB-F94CCAD2F3F9}" srcOrd="0" destOrd="0" presId="urn:microsoft.com/office/officeart/2018/5/layout/IconLeafLabelList"/>
    <dgm:cxn modelId="{665C6682-DA7A-4381-BE76-DEB8476853E2}" type="presOf" srcId="{78DDDE28-2374-499C-9028-DC9B647D3EAA}" destId="{BB2EC504-18AC-4DB8-8F31-7DA328F4CE2E}" srcOrd="0" destOrd="0" presId="urn:microsoft.com/office/officeart/2018/5/layout/IconLeafLabelList"/>
    <dgm:cxn modelId="{EB2CFECF-6DF6-4FD1-8BFD-6F1C0002868F}" srcId="{D2B57289-0576-407B-A43C-CE431C51793D}" destId="{78DDDE28-2374-499C-9028-DC9B647D3EAA}" srcOrd="1" destOrd="0" parTransId="{7414CB58-FB8F-4CE8-9350-FF089332458B}" sibTransId="{CB4FD510-028E-41FA-8BB3-73AF664E0DB1}"/>
    <dgm:cxn modelId="{C44126DC-B1D9-48F0-9273-CED78FF233C5}" type="presOf" srcId="{D2B57289-0576-407B-A43C-CE431C51793D}" destId="{541F3943-90CF-41B8-A989-F7C800160302}" srcOrd="0" destOrd="0" presId="urn:microsoft.com/office/officeart/2018/5/layout/IconLeafLabelList"/>
    <dgm:cxn modelId="{84F36DFB-5B97-4D7A-B701-956D5BE28CA4}" srcId="{D2B57289-0576-407B-A43C-CE431C51793D}" destId="{621B4236-7C2A-4514-82DF-6077EEA7A7A6}" srcOrd="0" destOrd="0" parTransId="{9F3653FF-84FA-4F2D-95C7-A90EE46BEC21}" sibTransId="{BBD25E92-6C52-4171-9EEC-D44C791628F2}"/>
    <dgm:cxn modelId="{3B5B683B-461A-48FD-83B0-6DF2DFB23F43}" type="presParOf" srcId="{541F3943-90CF-41B8-A989-F7C800160302}" destId="{B71FCD3D-ACC6-4A40-AD83-5B1A6D686CA6}" srcOrd="0" destOrd="0" presId="urn:microsoft.com/office/officeart/2018/5/layout/IconLeafLabelList"/>
    <dgm:cxn modelId="{E675F46F-C860-4497-9D07-64D0E0755565}" type="presParOf" srcId="{B71FCD3D-ACC6-4A40-AD83-5B1A6D686CA6}" destId="{3951551A-5BB6-4697-BDC6-9F9FE3A56711}" srcOrd="0" destOrd="0" presId="urn:microsoft.com/office/officeart/2018/5/layout/IconLeafLabelList"/>
    <dgm:cxn modelId="{AF609777-01ED-4838-9C55-BFCA97E0AF2E}" type="presParOf" srcId="{B71FCD3D-ACC6-4A40-AD83-5B1A6D686CA6}" destId="{F938675D-A772-4DDB-AE0C-248A93DED585}" srcOrd="1" destOrd="0" presId="urn:microsoft.com/office/officeart/2018/5/layout/IconLeafLabelList"/>
    <dgm:cxn modelId="{2AF29EBF-73E9-41D3-9DF6-4C4CE96E6EED}" type="presParOf" srcId="{B71FCD3D-ACC6-4A40-AD83-5B1A6D686CA6}" destId="{5CA317AB-3B80-477F-A560-52F694DD00E6}" srcOrd="2" destOrd="0" presId="urn:microsoft.com/office/officeart/2018/5/layout/IconLeafLabelList"/>
    <dgm:cxn modelId="{384EB2CA-624A-48B7-B900-163F33891D24}" type="presParOf" srcId="{B71FCD3D-ACC6-4A40-AD83-5B1A6D686CA6}" destId="{14B619FE-90DC-41AF-A0DB-F94CCAD2F3F9}" srcOrd="3" destOrd="0" presId="urn:microsoft.com/office/officeart/2018/5/layout/IconLeafLabelList"/>
    <dgm:cxn modelId="{35F0EC25-8EDD-47E7-B3EF-E2755F15E0C8}" type="presParOf" srcId="{541F3943-90CF-41B8-A989-F7C800160302}" destId="{643D5965-A19E-4FE2-AF86-01B1C926D038}" srcOrd="1" destOrd="0" presId="urn:microsoft.com/office/officeart/2018/5/layout/IconLeafLabelList"/>
    <dgm:cxn modelId="{D9C5AF6A-6F23-4079-84D4-6886B6C1A70A}" type="presParOf" srcId="{541F3943-90CF-41B8-A989-F7C800160302}" destId="{0887216C-EF2C-4C55-83B8-6D17E20DD174}" srcOrd="2" destOrd="0" presId="urn:microsoft.com/office/officeart/2018/5/layout/IconLeafLabelList"/>
    <dgm:cxn modelId="{FD01DAD0-50BC-408B-91D6-96496125C15D}" type="presParOf" srcId="{0887216C-EF2C-4C55-83B8-6D17E20DD174}" destId="{14D5ACD4-35AC-4C24-84E4-BB278C2A778F}" srcOrd="0" destOrd="0" presId="urn:microsoft.com/office/officeart/2018/5/layout/IconLeafLabelList"/>
    <dgm:cxn modelId="{2BE69658-2479-4108-8ABD-F0BB900B3675}" type="presParOf" srcId="{0887216C-EF2C-4C55-83B8-6D17E20DD174}" destId="{E8E5F019-578E-4D55-AA63-BB3244FD25FE}" srcOrd="1" destOrd="0" presId="urn:microsoft.com/office/officeart/2018/5/layout/IconLeafLabelList"/>
    <dgm:cxn modelId="{245F4C9A-AF20-4437-A599-99FB66C0D511}" type="presParOf" srcId="{0887216C-EF2C-4C55-83B8-6D17E20DD174}" destId="{181720DB-6C21-4D17-8953-71AC2C114D3B}" srcOrd="2" destOrd="0" presId="urn:microsoft.com/office/officeart/2018/5/layout/IconLeafLabelList"/>
    <dgm:cxn modelId="{29FD6EDE-662F-4D5E-9828-4E7CFE481B8D}" type="presParOf" srcId="{0887216C-EF2C-4C55-83B8-6D17E20DD174}" destId="{BB2EC504-18AC-4DB8-8F31-7DA328F4CE2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E69C42-35A7-476E-B385-E2222002DA4D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5D26C24-FA8E-43FA-BEA6-47C6C68302B9}">
      <dgm:prSet/>
      <dgm:spPr/>
      <dgm:t>
        <a:bodyPr/>
        <a:lstStyle/>
        <a:p>
          <a:r>
            <a:rPr lang="pl-PL"/>
            <a:t>Udzielenie urlopu krótkoterminowego (trwający nie dłużej niż 6 tygodni) nie zwalnia studenta z obowiązku zachowania terminów zaliczenia semestru studiów. </a:t>
          </a:r>
          <a:endParaRPr lang="en-US"/>
        </a:p>
      </dgm:t>
    </dgm:pt>
    <dgm:pt modelId="{6D2FAF48-38EE-414F-807E-6CEEBF640D2C}" type="parTrans" cxnId="{2493996B-219E-4149-AA63-AC8EDC07C336}">
      <dgm:prSet/>
      <dgm:spPr/>
      <dgm:t>
        <a:bodyPr/>
        <a:lstStyle/>
        <a:p>
          <a:endParaRPr lang="en-US"/>
        </a:p>
      </dgm:t>
    </dgm:pt>
    <dgm:pt modelId="{4D4F8370-9307-437B-BBA7-FD18CA7337B3}" type="sibTrans" cxnId="{2493996B-219E-4149-AA63-AC8EDC07C336}">
      <dgm:prSet/>
      <dgm:spPr/>
      <dgm:t>
        <a:bodyPr/>
        <a:lstStyle/>
        <a:p>
          <a:endParaRPr lang="en-US"/>
        </a:p>
      </dgm:t>
    </dgm:pt>
    <dgm:pt modelId="{C864E76F-1864-4479-91FA-DF912F1A15BC}">
      <dgm:prSet/>
      <dgm:spPr/>
      <dgm:t>
        <a:bodyPr/>
        <a:lstStyle/>
        <a:p>
          <a:r>
            <a:rPr lang="pl-PL"/>
            <a:t>Urlop semestralny (wynikający z powtarzania semestru) </a:t>
          </a:r>
          <a:endParaRPr lang="en-US"/>
        </a:p>
      </dgm:t>
    </dgm:pt>
    <dgm:pt modelId="{EDD8A602-540D-4733-B158-42CF5751994A}" type="parTrans" cxnId="{3037926C-9492-46CF-9187-0E070BBB50C9}">
      <dgm:prSet/>
      <dgm:spPr/>
      <dgm:t>
        <a:bodyPr/>
        <a:lstStyle/>
        <a:p>
          <a:endParaRPr lang="en-US"/>
        </a:p>
      </dgm:t>
    </dgm:pt>
    <dgm:pt modelId="{4D107DA2-8AA6-4348-89D1-BC996A5570CE}" type="sibTrans" cxnId="{3037926C-9492-46CF-9187-0E070BBB50C9}">
      <dgm:prSet/>
      <dgm:spPr/>
      <dgm:t>
        <a:bodyPr/>
        <a:lstStyle/>
        <a:p>
          <a:endParaRPr lang="en-US"/>
        </a:p>
      </dgm:t>
    </dgm:pt>
    <dgm:pt modelId="{F1F71038-0BFE-4432-86C9-7F0C241761C5}">
      <dgm:prSet/>
      <dgm:spPr/>
      <dgm:t>
        <a:bodyPr/>
        <a:lstStyle/>
        <a:p>
          <a:r>
            <a:rPr lang="pl-PL"/>
            <a:t>Urlop roczny może zostać udzielony studentowi po zaliczeniu pierwszego semestru studiów. W szczególnie uzasadnionych przypadkach dziekan może udzielić urlopu pomimo niezaliczenia pierwszego semestru studiów.</a:t>
          </a:r>
          <a:endParaRPr lang="en-US"/>
        </a:p>
      </dgm:t>
    </dgm:pt>
    <dgm:pt modelId="{3906B9D8-20DA-49A0-9333-F1D6C685F3DA}" type="parTrans" cxnId="{073581C1-9A10-4219-AC6B-279487C1C81D}">
      <dgm:prSet/>
      <dgm:spPr/>
      <dgm:t>
        <a:bodyPr/>
        <a:lstStyle/>
        <a:p>
          <a:endParaRPr lang="en-US"/>
        </a:p>
      </dgm:t>
    </dgm:pt>
    <dgm:pt modelId="{3C70B8B3-2237-4D30-B401-03CF775231DA}" type="sibTrans" cxnId="{073581C1-9A10-4219-AC6B-279487C1C81D}">
      <dgm:prSet/>
      <dgm:spPr/>
      <dgm:t>
        <a:bodyPr/>
        <a:lstStyle/>
        <a:p>
          <a:endParaRPr lang="en-US"/>
        </a:p>
      </dgm:t>
    </dgm:pt>
    <dgm:pt modelId="{5D2A87E0-B8E0-4AD7-9E81-88574D84FA9D}">
      <dgm:prSet/>
      <dgm:spPr/>
      <dgm:t>
        <a:bodyPr/>
        <a:lstStyle/>
        <a:p>
          <a:r>
            <a:rPr lang="pl-PL"/>
            <a:t>Łączny okres urlopów przyznanych studentowi w trakcie studiów </a:t>
          </a:r>
          <a:r>
            <a:rPr lang="pl-PL" b="1"/>
            <a:t>nie może przekraczać dwóch lat. Do łącznego okresu urlopów nie wlicza się urlopu zdrowotnego</a:t>
          </a:r>
          <a:endParaRPr lang="en-US"/>
        </a:p>
      </dgm:t>
    </dgm:pt>
    <dgm:pt modelId="{F06E6F4B-A745-4509-8E93-28141B9374E7}" type="parTrans" cxnId="{BEB319BC-6D3A-4143-B8D6-75EFA0D5AE93}">
      <dgm:prSet/>
      <dgm:spPr/>
      <dgm:t>
        <a:bodyPr/>
        <a:lstStyle/>
        <a:p>
          <a:endParaRPr lang="en-US"/>
        </a:p>
      </dgm:t>
    </dgm:pt>
    <dgm:pt modelId="{8A709123-1576-43EC-86C3-34F43ACC28F7}" type="sibTrans" cxnId="{BEB319BC-6D3A-4143-B8D6-75EFA0D5AE93}">
      <dgm:prSet/>
      <dgm:spPr/>
      <dgm:t>
        <a:bodyPr/>
        <a:lstStyle/>
        <a:p>
          <a:endParaRPr lang="en-US"/>
        </a:p>
      </dgm:t>
    </dgm:pt>
    <dgm:pt modelId="{903CB3BE-DD3E-40C3-A329-72C110FFEF97}" type="pres">
      <dgm:prSet presAssocID="{37E69C42-35A7-476E-B385-E2222002DA4D}" presName="vert0" presStyleCnt="0">
        <dgm:presLayoutVars>
          <dgm:dir/>
          <dgm:animOne val="branch"/>
          <dgm:animLvl val="lvl"/>
        </dgm:presLayoutVars>
      </dgm:prSet>
      <dgm:spPr/>
    </dgm:pt>
    <dgm:pt modelId="{A67C5D66-271A-40F3-8326-352D916E51ED}" type="pres">
      <dgm:prSet presAssocID="{75D26C24-FA8E-43FA-BEA6-47C6C68302B9}" presName="thickLine" presStyleLbl="alignNode1" presStyleIdx="0" presStyleCnt="4"/>
      <dgm:spPr/>
    </dgm:pt>
    <dgm:pt modelId="{20DD56F2-B934-49C4-8C69-E5B98EC265B6}" type="pres">
      <dgm:prSet presAssocID="{75D26C24-FA8E-43FA-BEA6-47C6C68302B9}" presName="horz1" presStyleCnt="0"/>
      <dgm:spPr/>
    </dgm:pt>
    <dgm:pt modelId="{94270BD5-5C9D-4BB1-B31E-9AAFFE0474E0}" type="pres">
      <dgm:prSet presAssocID="{75D26C24-FA8E-43FA-BEA6-47C6C68302B9}" presName="tx1" presStyleLbl="revTx" presStyleIdx="0" presStyleCnt="4"/>
      <dgm:spPr/>
    </dgm:pt>
    <dgm:pt modelId="{576888DE-31FE-4C04-AB8E-0172704F2F02}" type="pres">
      <dgm:prSet presAssocID="{75D26C24-FA8E-43FA-BEA6-47C6C68302B9}" presName="vert1" presStyleCnt="0"/>
      <dgm:spPr/>
    </dgm:pt>
    <dgm:pt modelId="{B62A4C5A-1809-4E19-93DC-9E613BABFBAE}" type="pres">
      <dgm:prSet presAssocID="{C864E76F-1864-4479-91FA-DF912F1A15BC}" presName="thickLine" presStyleLbl="alignNode1" presStyleIdx="1" presStyleCnt="4"/>
      <dgm:spPr/>
    </dgm:pt>
    <dgm:pt modelId="{CFDABF14-151F-4A82-93A1-7C3596C936E8}" type="pres">
      <dgm:prSet presAssocID="{C864E76F-1864-4479-91FA-DF912F1A15BC}" presName="horz1" presStyleCnt="0"/>
      <dgm:spPr/>
    </dgm:pt>
    <dgm:pt modelId="{7C971041-E50C-4532-845B-5EF0AC0014EE}" type="pres">
      <dgm:prSet presAssocID="{C864E76F-1864-4479-91FA-DF912F1A15BC}" presName="tx1" presStyleLbl="revTx" presStyleIdx="1" presStyleCnt="4"/>
      <dgm:spPr/>
    </dgm:pt>
    <dgm:pt modelId="{2EAE6D2D-7BBE-4B57-B4A8-41B0F2C8A0C3}" type="pres">
      <dgm:prSet presAssocID="{C864E76F-1864-4479-91FA-DF912F1A15BC}" presName="vert1" presStyleCnt="0"/>
      <dgm:spPr/>
    </dgm:pt>
    <dgm:pt modelId="{51FC1960-6075-4908-B728-D918C0E9FC39}" type="pres">
      <dgm:prSet presAssocID="{F1F71038-0BFE-4432-86C9-7F0C241761C5}" presName="thickLine" presStyleLbl="alignNode1" presStyleIdx="2" presStyleCnt="4"/>
      <dgm:spPr/>
    </dgm:pt>
    <dgm:pt modelId="{C10DA9C4-586D-429E-90CE-BA7F064C0B10}" type="pres">
      <dgm:prSet presAssocID="{F1F71038-0BFE-4432-86C9-7F0C241761C5}" presName="horz1" presStyleCnt="0"/>
      <dgm:spPr/>
    </dgm:pt>
    <dgm:pt modelId="{19AAD768-BF69-4C8D-B925-EFA04BAEBC7B}" type="pres">
      <dgm:prSet presAssocID="{F1F71038-0BFE-4432-86C9-7F0C241761C5}" presName="tx1" presStyleLbl="revTx" presStyleIdx="2" presStyleCnt="4"/>
      <dgm:spPr/>
    </dgm:pt>
    <dgm:pt modelId="{A9841BEC-02CE-46EF-8073-910BBE44D513}" type="pres">
      <dgm:prSet presAssocID="{F1F71038-0BFE-4432-86C9-7F0C241761C5}" presName="vert1" presStyleCnt="0"/>
      <dgm:spPr/>
    </dgm:pt>
    <dgm:pt modelId="{0F9D5B2C-0FCC-4E1F-946C-807C555FC56F}" type="pres">
      <dgm:prSet presAssocID="{5D2A87E0-B8E0-4AD7-9E81-88574D84FA9D}" presName="thickLine" presStyleLbl="alignNode1" presStyleIdx="3" presStyleCnt="4"/>
      <dgm:spPr/>
    </dgm:pt>
    <dgm:pt modelId="{B322349D-07C5-4764-902A-793B9FE8A739}" type="pres">
      <dgm:prSet presAssocID="{5D2A87E0-B8E0-4AD7-9E81-88574D84FA9D}" presName="horz1" presStyleCnt="0"/>
      <dgm:spPr/>
    </dgm:pt>
    <dgm:pt modelId="{FFEBF8BD-CFD3-4069-8B86-50297A3FFBFC}" type="pres">
      <dgm:prSet presAssocID="{5D2A87E0-B8E0-4AD7-9E81-88574D84FA9D}" presName="tx1" presStyleLbl="revTx" presStyleIdx="3" presStyleCnt="4"/>
      <dgm:spPr/>
    </dgm:pt>
    <dgm:pt modelId="{CA6CE1A9-CECB-415F-B5EA-7FD399938608}" type="pres">
      <dgm:prSet presAssocID="{5D2A87E0-B8E0-4AD7-9E81-88574D84FA9D}" presName="vert1" presStyleCnt="0"/>
      <dgm:spPr/>
    </dgm:pt>
  </dgm:ptLst>
  <dgm:cxnLst>
    <dgm:cxn modelId="{2493996B-219E-4149-AA63-AC8EDC07C336}" srcId="{37E69C42-35A7-476E-B385-E2222002DA4D}" destId="{75D26C24-FA8E-43FA-BEA6-47C6C68302B9}" srcOrd="0" destOrd="0" parTransId="{6D2FAF48-38EE-414F-807E-6CEEBF640D2C}" sibTransId="{4D4F8370-9307-437B-BBA7-FD18CA7337B3}"/>
    <dgm:cxn modelId="{3037926C-9492-46CF-9187-0E070BBB50C9}" srcId="{37E69C42-35A7-476E-B385-E2222002DA4D}" destId="{C864E76F-1864-4479-91FA-DF912F1A15BC}" srcOrd="1" destOrd="0" parTransId="{EDD8A602-540D-4733-B158-42CF5751994A}" sibTransId="{4D107DA2-8AA6-4348-89D1-BC996A5570CE}"/>
    <dgm:cxn modelId="{6B5C0256-4151-4366-8103-C85F0AC5E1A2}" type="presOf" srcId="{C864E76F-1864-4479-91FA-DF912F1A15BC}" destId="{7C971041-E50C-4532-845B-5EF0AC0014EE}" srcOrd="0" destOrd="0" presId="urn:microsoft.com/office/officeart/2008/layout/LinedList"/>
    <dgm:cxn modelId="{CB0F6656-5515-43E5-87DF-C6CE491AD0C6}" type="presOf" srcId="{5D2A87E0-B8E0-4AD7-9E81-88574D84FA9D}" destId="{FFEBF8BD-CFD3-4069-8B86-50297A3FFBFC}" srcOrd="0" destOrd="0" presId="urn:microsoft.com/office/officeart/2008/layout/LinedList"/>
    <dgm:cxn modelId="{C467657F-050F-4CB9-956F-2D87408B1C93}" type="presOf" srcId="{37E69C42-35A7-476E-B385-E2222002DA4D}" destId="{903CB3BE-DD3E-40C3-A329-72C110FFEF97}" srcOrd="0" destOrd="0" presId="urn:microsoft.com/office/officeart/2008/layout/LinedList"/>
    <dgm:cxn modelId="{1E463FA2-238F-4AF8-A50C-9F2223BA6028}" type="presOf" srcId="{F1F71038-0BFE-4432-86C9-7F0C241761C5}" destId="{19AAD768-BF69-4C8D-B925-EFA04BAEBC7B}" srcOrd="0" destOrd="0" presId="urn:microsoft.com/office/officeart/2008/layout/LinedList"/>
    <dgm:cxn modelId="{BEB319BC-6D3A-4143-B8D6-75EFA0D5AE93}" srcId="{37E69C42-35A7-476E-B385-E2222002DA4D}" destId="{5D2A87E0-B8E0-4AD7-9E81-88574D84FA9D}" srcOrd="3" destOrd="0" parTransId="{F06E6F4B-A745-4509-8E93-28141B9374E7}" sibTransId="{8A709123-1576-43EC-86C3-34F43ACC28F7}"/>
    <dgm:cxn modelId="{073581C1-9A10-4219-AC6B-279487C1C81D}" srcId="{37E69C42-35A7-476E-B385-E2222002DA4D}" destId="{F1F71038-0BFE-4432-86C9-7F0C241761C5}" srcOrd="2" destOrd="0" parTransId="{3906B9D8-20DA-49A0-9333-F1D6C685F3DA}" sibTransId="{3C70B8B3-2237-4D30-B401-03CF775231DA}"/>
    <dgm:cxn modelId="{03B162C7-6C96-4541-A8ED-D37BFEF60132}" type="presOf" srcId="{75D26C24-FA8E-43FA-BEA6-47C6C68302B9}" destId="{94270BD5-5C9D-4BB1-B31E-9AAFFE0474E0}" srcOrd="0" destOrd="0" presId="urn:microsoft.com/office/officeart/2008/layout/LinedList"/>
    <dgm:cxn modelId="{6583F197-2FE7-4C29-BFF9-9DAE6C608273}" type="presParOf" srcId="{903CB3BE-DD3E-40C3-A329-72C110FFEF97}" destId="{A67C5D66-271A-40F3-8326-352D916E51ED}" srcOrd="0" destOrd="0" presId="urn:microsoft.com/office/officeart/2008/layout/LinedList"/>
    <dgm:cxn modelId="{14553385-AD27-4C74-9654-B688C7FCD501}" type="presParOf" srcId="{903CB3BE-DD3E-40C3-A329-72C110FFEF97}" destId="{20DD56F2-B934-49C4-8C69-E5B98EC265B6}" srcOrd="1" destOrd="0" presId="urn:microsoft.com/office/officeart/2008/layout/LinedList"/>
    <dgm:cxn modelId="{EB40136A-9302-4C9F-97AC-2E710AD32604}" type="presParOf" srcId="{20DD56F2-B934-49C4-8C69-E5B98EC265B6}" destId="{94270BD5-5C9D-4BB1-B31E-9AAFFE0474E0}" srcOrd="0" destOrd="0" presId="urn:microsoft.com/office/officeart/2008/layout/LinedList"/>
    <dgm:cxn modelId="{574087AB-E1A7-4C26-A1E2-0521380065A6}" type="presParOf" srcId="{20DD56F2-B934-49C4-8C69-E5B98EC265B6}" destId="{576888DE-31FE-4C04-AB8E-0172704F2F02}" srcOrd="1" destOrd="0" presId="urn:microsoft.com/office/officeart/2008/layout/LinedList"/>
    <dgm:cxn modelId="{C61BDAE8-F7A9-4D51-881F-70BB476CCEE4}" type="presParOf" srcId="{903CB3BE-DD3E-40C3-A329-72C110FFEF97}" destId="{B62A4C5A-1809-4E19-93DC-9E613BABFBAE}" srcOrd="2" destOrd="0" presId="urn:microsoft.com/office/officeart/2008/layout/LinedList"/>
    <dgm:cxn modelId="{1E5525FE-7FE2-40E5-A740-FFC82F69E947}" type="presParOf" srcId="{903CB3BE-DD3E-40C3-A329-72C110FFEF97}" destId="{CFDABF14-151F-4A82-93A1-7C3596C936E8}" srcOrd="3" destOrd="0" presId="urn:microsoft.com/office/officeart/2008/layout/LinedList"/>
    <dgm:cxn modelId="{93CAF829-10AE-4AA7-A5C6-9968A484D640}" type="presParOf" srcId="{CFDABF14-151F-4A82-93A1-7C3596C936E8}" destId="{7C971041-E50C-4532-845B-5EF0AC0014EE}" srcOrd="0" destOrd="0" presId="urn:microsoft.com/office/officeart/2008/layout/LinedList"/>
    <dgm:cxn modelId="{8059FEE5-8D73-4E2B-AE1F-AB14E511092F}" type="presParOf" srcId="{CFDABF14-151F-4A82-93A1-7C3596C936E8}" destId="{2EAE6D2D-7BBE-4B57-B4A8-41B0F2C8A0C3}" srcOrd="1" destOrd="0" presId="urn:microsoft.com/office/officeart/2008/layout/LinedList"/>
    <dgm:cxn modelId="{F150A5C2-C47B-4E9C-840F-7634E4AE9D1A}" type="presParOf" srcId="{903CB3BE-DD3E-40C3-A329-72C110FFEF97}" destId="{51FC1960-6075-4908-B728-D918C0E9FC39}" srcOrd="4" destOrd="0" presId="urn:microsoft.com/office/officeart/2008/layout/LinedList"/>
    <dgm:cxn modelId="{E0C0229E-DC15-48E2-B422-FF9279DA5143}" type="presParOf" srcId="{903CB3BE-DD3E-40C3-A329-72C110FFEF97}" destId="{C10DA9C4-586D-429E-90CE-BA7F064C0B10}" srcOrd="5" destOrd="0" presId="urn:microsoft.com/office/officeart/2008/layout/LinedList"/>
    <dgm:cxn modelId="{7512F8B1-346F-4542-9B31-D88E0F95A740}" type="presParOf" srcId="{C10DA9C4-586D-429E-90CE-BA7F064C0B10}" destId="{19AAD768-BF69-4C8D-B925-EFA04BAEBC7B}" srcOrd="0" destOrd="0" presId="urn:microsoft.com/office/officeart/2008/layout/LinedList"/>
    <dgm:cxn modelId="{1E7A9F4B-9939-414F-8318-552DAC0A1F82}" type="presParOf" srcId="{C10DA9C4-586D-429E-90CE-BA7F064C0B10}" destId="{A9841BEC-02CE-46EF-8073-910BBE44D513}" srcOrd="1" destOrd="0" presId="urn:microsoft.com/office/officeart/2008/layout/LinedList"/>
    <dgm:cxn modelId="{BD1BA238-1E20-40BA-B658-6804DF9069BB}" type="presParOf" srcId="{903CB3BE-DD3E-40C3-A329-72C110FFEF97}" destId="{0F9D5B2C-0FCC-4E1F-946C-807C555FC56F}" srcOrd="6" destOrd="0" presId="urn:microsoft.com/office/officeart/2008/layout/LinedList"/>
    <dgm:cxn modelId="{2BFF4C02-A898-495F-81C8-8B5779D490AE}" type="presParOf" srcId="{903CB3BE-DD3E-40C3-A329-72C110FFEF97}" destId="{B322349D-07C5-4764-902A-793B9FE8A739}" srcOrd="7" destOrd="0" presId="urn:microsoft.com/office/officeart/2008/layout/LinedList"/>
    <dgm:cxn modelId="{FE0195B6-02BB-4684-9A57-EA9DAD3D0FCB}" type="presParOf" srcId="{B322349D-07C5-4764-902A-793B9FE8A739}" destId="{FFEBF8BD-CFD3-4069-8B86-50297A3FFBFC}" srcOrd="0" destOrd="0" presId="urn:microsoft.com/office/officeart/2008/layout/LinedList"/>
    <dgm:cxn modelId="{D01521C2-1B9B-4AD9-9964-7A1FE1AFBAB4}" type="presParOf" srcId="{B322349D-07C5-4764-902A-793B9FE8A739}" destId="{CA6CE1A9-CECB-415F-B5EA-7FD3999386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2B19D7-1165-4CC7-9A80-47092A4383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D033DE-4BC0-434D-A873-2879D82B4F22}">
      <dgm:prSet/>
      <dgm:spPr/>
      <dgm:t>
        <a:bodyPr/>
        <a:lstStyle/>
        <a:p>
          <a:r>
            <a:rPr lang="pl-PL"/>
            <a:t>W okresie urlopu student zachowuje status studenta. Uprawnienia do świadczeń pomocy materialnej regulują odrębne przepisy. </a:t>
          </a:r>
          <a:endParaRPr lang="en-US"/>
        </a:p>
      </dgm:t>
    </dgm:pt>
    <dgm:pt modelId="{7F2419E3-F5B3-4708-8A33-E383512FFB7E}" type="parTrans" cxnId="{82946D9B-60E9-441E-BFC3-E5AEAA249FD4}">
      <dgm:prSet/>
      <dgm:spPr/>
      <dgm:t>
        <a:bodyPr/>
        <a:lstStyle/>
        <a:p>
          <a:endParaRPr lang="en-US"/>
        </a:p>
      </dgm:t>
    </dgm:pt>
    <dgm:pt modelId="{8D404CA3-F933-4C5A-B9FE-C93316329FB9}" type="sibTrans" cxnId="{82946D9B-60E9-441E-BFC3-E5AEAA249FD4}">
      <dgm:prSet/>
      <dgm:spPr/>
      <dgm:t>
        <a:bodyPr/>
        <a:lstStyle/>
        <a:p>
          <a:endParaRPr lang="en-US"/>
        </a:p>
      </dgm:t>
    </dgm:pt>
    <dgm:pt modelId="{71338507-EF0C-44C6-9D4B-32E6C28B1E60}">
      <dgm:prSet/>
      <dgm:spPr/>
      <dgm:t>
        <a:bodyPr/>
        <a:lstStyle/>
        <a:p>
          <a:r>
            <a:rPr lang="pl-PL"/>
            <a:t>W uzasadnionych przypadkach w okresie urlopu student może, za zgodą dziekana i na warunkach przez niego określonych, przystępować do weryfikacji efektów uczenia się określonych w programie studiów. We wniosku o udzielenie urlopu student oświadcza, czy zamierza z tego prawa skorzystać</a:t>
          </a:r>
          <a:endParaRPr lang="en-US"/>
        </a:p>
      </dgm:t>
    </dgm:pt>
    <dgm:pt modelId="{736124A1-661E-417F-88CD-F198EFB6DA6F}" type="parTrans" cxnId="{85D3AF72-C6A2-4F73-A1C8-BD7EE8680A51}">
      <dgm:prSet/>
      <dgm:spPr/>
      <dgm:t>
        <a:bodyPr/>
        <a:lstStyle/>
        <a:p>
          <a:endParaRPr lang="en-US"/>
        </a:p>
      </dgm:t>
    </dgm:pt>
    <dgm:pt modelId="{4E911DEA-C0D8-4455-8CDC-D6769DEE7586}" type="sibTrans" cxnId="{85D3AF72-C6A2-4F73-A1C8-BD7EE8680A51}">
      <dgm:prSet/>
      <dgm:spPr/>
      <dgm:t>
        <a:bodyPr/>
        <a:lstStyle/>
        <a:p>
          <a:endParaRPr lang="en-US"/>
        </a:p>
      </dgm:t>
    </dgm:pt>
    <dgm:pt modelId="{62D1648D-BAA5-40FD-A36A-3C00A58773EE}" type="pres">
      <dgm:prSet presAssocID="{512B19D7-1165-4CC7-9A80-47092A438354}" presName="root" presStyleCnt="0">
        <dgm:presLayoutVars>
          <dgm:dir/>
          <dgm:resizeHandles val="exact"/>
        </dgm:presLayoutVars>
      </dgm:prSet>
      <dgm:spPr/>
    </dgm:pt>
    <dgm:pt modelId="{306890EF-0D5A-4B5C-B85F-E75FE9B6DE30}" type="pres">
      <dgm:prSet presAssocID="{F4D033DE-4BC0-434D-A873-2879D82B4F22}" presName="compNode" presStyleCnt="0"/>
      <dgm:spPr/>
    </dgm:pt>
    <dgm:pt modelId="{1F13F4D1-E79C-4AFA-996E-3A69913977E2}" type="pres">
      <dgm:prSet presAssocID="{F4D033DE-4BC0-434D-A873-2879D82B4F22}" presName="bgRect" presStyleLbl="bgShp" presStyleIdx="0" presStyleCnt="2"/>
      <dgm:spPr/>
    </dgm:pt>
    <dgm:pt modelId="{A54CA6B0-6734-4B0D-A008-6397E188892B}" type="pres">
      <dgm:prSet presAssocID="{F4D033DE-4BC0-434D-A873-2879D82B4F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3764FC3-4D12-4764-BDD5-942025CA6145}" type="pres">
      <dgm:prSet presAssocID="{F4D033DE-4BC0-434D-A873-2879D82B4F22}" presName="spaceRect" presStyleCnt="0"/>
      <dgm:spPr/>
    </dgm:pt>
    <dgm:pt modelId="{80DB2873-24DE-495D-B85F-80768AEF58E8}" type="pres">
      <dgm:prSet presAssocID="{F4D033DE-4BC0-434D-A873-2879D82B4F22}" presName="parTx" presStyleLbl="revTx" presStyleIdx="0" presStyleCnt="2">
        <dgm:presLayoutVars>
          <dgm:chMax val="0"/>
          <dgm:chPref val="0"/>
        </dgm:presLayoutVars>
      </dgm:prSet>
      <dgm:spPr/>
    </dgm:pt>
    <dgm:pt modelId="{F344897E-8EFD-4DF6-A46E-2541AA44001A}" type="pres">
      <dgm:prSet presAssocID="{8D404CA3-F933-4C5A-B9FE-C93316329FB9}" presName="sibTrans" presStyleCnt="0"/>
      <dgm:spPr/>
    </dgm:pt>
    <dgm:pt modelId="{57F19F0D-973F-4363-826C-C98DDBC73B12}" type="pres">
      <dgm:prSet presAssocID="{71338507-EF0C-44C6-9D4B-32E6C28B1E60}" presName="compNode" presStyleCnt="0"/>
      <dgm:spPr/>
    </dgm:pt>
    <dgm:pt modelId="{22E8B4BB-2F4E-4867-9C34-C4C69C2E7122}" type="pres">
      <dgm:prSet presAssocID="{71338507-EF0C-44C6-9D4B-32E6C28B1E60}" presName="bgRect" presStyleLbl="bgShp" presStyleIdx="1" presStyleCnt="2"/>
      <dgm:spPr/>
    </dgm:pt>
    <dgm:pt modelId="{50854E77-9B2E-4199-8F6A-60A16860B3C4}" type="pres">
      <dgm:prSet presAssocID="{71338507-EF0C-44C6-9D4B-32E6C28B1E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stancja drażniąca"/>
        </a:ext>
      </dgm:extLst>
    </dgm:pt>
    <dgm:pt modelId="{CE708B2F-C02B-4593-94AF-96D340E15246}" type="pres">
      <dgm:prSet presAssocID="{71338507-EF0C-44C6-9D4B-32E6C28B1E60}" presName="spaceRect" presStyleCnt="0"/>
      <dgm:spPr/>
    </dgm:pt>
    <dgm:pt modelId="{F602E096-0CDB-447A-B7E1-E3E2E8F2CA31}" type="pres">
      <dgm:prSet presAssocID="{71338507-EF0C-44C6-9D4B-32E6C28B1E6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744AF11-8228-4853-8773-94AAAB58EBB6}" type="presOf" srcId="{F4D033DE-4BC0-434D-A873-2879D82B4F22}" destId="{80DB2873-24DE-495D-B85F-80768AEF58E8}" srcOrd="0" destOrd="0" presId="urn:microsoft.com/office/officeart/2018/2/layout/IconVerticalSolidList"/>
    <dgm:cxn modelId="{85D3AF72-C6A2-4F73-A1C8-BD7EE8680A51}" srcId="{512B19D7-1165-4CC7-9A80-47092A438354}" destId="{71338507-EF0C-44C6-9D4B-32E6C28B1E60}" srcOrd="1" destOrd="0" parTransId="{736124A1-661E-417F-88CD-F198EFB6DA6F}" sibTransId="{4E911DEA-C0D8-4455-8CDC-D6769DEE7586}"/>
    <dgm:cxn modelId="{82946D9B-60E9-441E-BFC3-E5AEAA249FD4}" srcId="{512B19D7-1165-4CC7-9A80-47092A438354}" destId="{F4D033DE-4BC0-434D-A873-2879D82B4F22}" srcOrd="0" destOrd="0" parTransId="{7F2419E3-F5B3-4708-8A33-E383512FFB7E}" sibTransId="{8D404CA3-F933-4C5A-B9FE-C93316329FB9}"/>
    <dgm:cxn modelId="{E03CCCB4-C5FE-464D-B34B-B26D309D986D}" type="presOf" srcId="{71338507-EF0C-44C6-9D4B-32E6C28B1E60}" destId="{F602E096-0CDB-447A-B7E1-E3E2E8F2CA31}" srcOrd="0" destOrd="0" presId="urn:microsoft.com/office/officeart/2018/2/layout/IconVerticalSolidList"/>
    <dgm:cxn modelId="{60559CD9-C750-4BB9-85F1-BEE3C2169D6D}" type="presOf" srcId="{512B19D7-1165-4CC7-9A80-47092A438354}" destId="{62D1648D-BAA5-40FD-A36A-3C00A58773EE}" srcOrd="0" destOrd="0" presId="urn:microsoft.com/office/officeart/2018/2/layout/IconVerticalSolidList"/>
    <dgm:cxn modelId="{C84891E2-BC06-4C76-A1DD-BE696D90330F}" type="presParOf" srcId="{62D1648D-BAA5-40FD-A36A-3C00A58773EE}" destId="{306890EF-0D5A-4B5C-B85F-E75FE9B6DE30}" srcOrd="0" destOrd="0" presId="urn:microsoft.com/office/officeart/2018/2/layout/IconVerticalSolidList"/>
    <dgm:cxn modelId="{DFD7E24D-DB9C-456F-AE63-12F23738768A}" type="presParOf" srcId="{306890EF-0D5A-4B5C-B85F-E75FE9B6DE30}" destId="{1F13F4D1-E79C-4AFA-996E-3A69913977E2}" srcOrd="0" destOrd="0" presId="urn:microsoft.com/office/officeart/2018/2/layout/IconVerticalSolidList"/>
    <dgm:cxn modelId="{62FF7595-C46E-46F3-B07D-5105FF966945}" type="presParOf" srcId="{306890EF-0D5A-4B5C-B85F-E75FE9B6DE30}" destId="{A54CA6B0-6734-4B0D-A008-6397E188892B}" srcOrd="1" destOrd="0" presId="urn:microsoft.com/office/officeart/2018/2/layout/IconVerticalSolidList"/>
    <dgm:cxn modelId="{ABFBF82D-F574-4D3E-BE49-F82578208FED}" type="presParOf" srcId="{306890EF-0D5A-4B5C-B85F-E75FE9B6DE30}" destId="{63764FC3-4D12-4764-BDD5-942025CA6145}" srcOrd="2" destOrd="0" presId="urn:microsoft.com/office/officeart/2018/2/layout/IconVerticalSolidList"/>
    <dgm:cxn modelId="{9BB6DB93-6537-4480-B49F-49F02E6360D1}" type="presParOf" srcId="{306890EF-0D5A-4B5C-B85F-E75FE9B6DE30}" destId="{80DB2873-24DE-495D-B85F-80768AEF58E8}" srcOrd="3" destOrd="0" presId="urn:microsoft.com/office/officeart/2018/2/layout/IconVerticalSolidList"/>
    <dgm:cxn modelId="{48F5DE4D-5CC9-4AF1-B5E2-CD0E5BC14F9E}" type="presParOf" srcId="{62D1648D-BAA5-40FD-A36A-3C00A58773EE}" destId="{F344897E-8EFD-4DF6-A46E-2541AA44001A}" srcOrd="1" destOrd="0" presId="urn:microsoft.com/office/officeart/2018/2/layout/IconVerticalSolidList"/>
    <dgm:cxn modelId="{F3F0BF23-74F3-4F25-9235-84BCF547C9B7}" type="presParOf" srcId="{62D1648D-BAA5-40FD-A36A-3C00A58773EE}" destId="{57F19F0D-973F-4363-826C-C98DDBC73B12}" srcOrd="2" destOrd="0" presId="urn:microsoft.com/office/officeart/2018/2/layout/IconVerticalSolidList"/>
    <dgm:cxn modelId="{0D58ED40-036C-4772-B979-055AEF9D63CC}" type="presParOf" srcId="{57F19F0D-973F-4363-826C-C98DDBC73B12}" destId="{22E8B4BB-2F4E-4867-9C34-C4C69C2E7122}" srcOrd="0" destOrd="0" presId="urn:microsoft.com/office/officeart/2018/2/layout/IconVerticalSolidList"/>
    <dgm:cxn modelId="{E6564DC2-B2D2-43B8-AF6A-14EE11000F51}" type="presParOf" srcId="{57F19F0D-973F-4363-826C-C98DDBC73B12}" destId="{50854E77-9B2E-4199-8F6A-60A16860B3C4}" srcOrd="1" destOrd="0" presId="urn:microsoft.com/office/officeart/2018/2/layout/IconVerticalSolidList"/>
    <dgm:cxn modelId="{538BD7B0-ADDA-4FE6-8306-107691445C19}" type="presParOf" srcId="{57F19F0D-973F-4363-826C-C98DDBC73B12}" destId="{CE708B2F-C02B-4593-94AF-96D340E15246}" srcOrd="2" destOrd="0" presId="urn:microsoft.com/office/officeart/2018/2/layout/IconVerticalSolidList"/>
    <dgm:cxn modelId="{C35DD5AC-2376-410E-BA00-A4278DBE7704}" type="presParOf" srcId="{57F19F0D-973F-4363-826C-C98DDBC73B12}" destId="{F602E096-0CDB-447A-B7E1-E3E2E8F2CA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F6A9F2-E7F3-4EF5-A0D4-27072CC3D8C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F9EF6D5-FD66-4B87-8E10-82E60D2FFAF5}">
      <dgm:prSet/>
      <dgm:spPr/>
      <dgm:t>
        <a:bodyPr/>
        <a:lstStyle/>
        <a:p>
          <a:r>
            <a:rPr lang="pl-PL"/>
            <a:t>Osoba, dla której jedyną przyczyną skreślenia z listy studentów było niezaliczenie modułu dyplomowego, może wznowić studia, jeśli od daty skreślenia upłynęło </a:t>
          </a:r>
          <a:r>
            <a:rPr lang="pl-PL" b="1"/>
            <a:t>nie więcej niż 3 lata</a:t>
          </a:r>
          <a:r>
            <a:rPr lang="pl-PL"/>
            <a:t>. </a:t>
          </a:r>
          <a:endParaRPr lang="en-US"/>
        </a:p>
      </dgm:t>
    </dgm:pt>
    <dgm:pt modelId="{187C3E5D-D3E1-4A64-8BD6-35CA24CE6E2B}" type="parTrans" cxnId="{0DAAE2DE-E30E-4C58-BB6E-A7D8E4E70CF0}">
      <dgm:prSet/>
      <dgm:spPr/>
      <dgm:t>
        <a:bodyPr/>
        <a:lstStyle/>
        <a:p>
          <a:endParaRPr lang="en-US"/>
        </a:p>
      </dgm:t>
    </dgm:pt>
    <dgm:pt modelId="{40E6EDA8-E257-4FE7-A487-A31BE9521E4E}" type="sibTrans" cxnId="{0DAAE2DE-E30E-4C58-BB6E-A7D8E4E70CF0}">
      <dgm:prSet/>
      <dgm:spPr/>
      <dgm:t>
        <a:bodyPr/>
        <a:lstStyle/>
        <a:p>
          <a:endParaRPr lang="en-US"/>
        </a:p>
      </dgm:t>
    </dgm:pt>
    <dgm:pt modelId="{3047D442-D109-4B00-B018-0ABABED7EB28}">
      <dgm:prSet/>
      <dgm:spPr/>
      <dgm:t>
        <a:bodyPr/>
        <a:lstStyle/>
        <a:p>
          <a:r>
            <a:rPr lang="pl-PL"/>
            <a:t>Decyzję w sprawie wznowienia studiów podejmuje dziekan. W przypadku dziekan wyznacza promotora pracy dyplomowej. </a:t>
          </a:r>
          <a:endParaRPr lang="en-US"/>
        </a:p>
      </dgm:t>
    </dgm:pt>
    <dgm:pt modelId="{34EB91FB-EEEC-4EA7-9E7B-09DF87296641}" type="parTrans" cxnId="{9029E32B-9BC9-4D73-934F-3A163C7D9F11}">
      <dgm:prSet/>
      <dgm:spPr/>
      <dgm:t>
        <a:bodyPr/>
        <a:lstStyle/>
        <a:p>
          <a:endParaRPr lang="en-US"/>
        </a:p>
      </dgm:t>
    </dgm:pt>
    <dgm:pt modelId="{2C53D26B-D2D4-48DC-A1FC-39D27B926D9A}" type="sibTrans" cxnId="{9029E32B-9BC9-4D73-934F-3A163C7D9F11}">
      <dgm:prSet/>
      <dgm:spPr/>
      <dgm:t>
        <a:bodyPr/>
        <a:lstStyle/>
        <a:p>
          <a:endParaRPr lang="en-US"/>
        </a:p>
      </dgm:t>
    </dgm:pt>
    <dgm:pt modelId="{47984107-FE13-4646-B410-3A5D03E33810}">
      <dgm:prSet/>
      <dgm:spPr/>
      <dgm:t>
        <a:bodyPr/>
        <a:lstStyle/>
        <a:p>
          <a:r>
            <a:rPr lang="pl-PL"/>
            <a:t>Wznowienie studiów jest niemożliwe w przypadku gdy w Uniwersytecie nie jest już prowadzony dany kierunek studiów</a:t>
          </a:r>
          <a:endParaRPr lang="en-US"/>
        </a:p>
      </dgm:t>
    </dgm:pt>
    <dgm:pt modelId="{F3837F1C-FBFC-4FB2-874B-19076EBD0D8A}" type="parTrans" cxnId="{422455EC-053C-4754-B27D-57CE6D4D89CD}">
      <dgm:prSet/>
      <dgm:spPr/>
      <dgm:t>
        <a:bodyPr/>
        <a:lstStyle/>
        <a:p>
          <a:endParaRPr lang="en-US"/>
        </a:p>
      </dgm:t>
    </dgm:pt>
    <dgm:pt modelId="{62252F2F-73C8-452A-8036-2599F7ADD257}" type="sibTrans" cxnId="{422455EC-053C-4754-B27D-57CE6D4D89CD}">
      <dgm:prSet/>
      <dgm:spPr/>
      <dgm:t>
        <a:bodyPr/>
        <a:lstStyle/>
        <a:p>
          <a:endParaRPr lang="en-US"/>
        </a:p>
      </dgm:t>
    </dgm:pt>
    <dgm:pt modelId="{851A694C-D39B-4DFC-A6E7-DE7BB6968309}" type="pres">
      <dgm:prSet presAssocID="{74F6A9F2-E7F3-4EF5-A0D4-27072CC3D8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2CF4B2-56F8-42AC-8296-A90F28886341}" type="pres">
      <dgm:prSet presAssocID="{1F9EF6D5-FD66-4B87-8E10-82E60D2FFAF5}" presName="hierRoot1" presStyleCnt="0"/>
      <dgm:spPr/>
    </dgm:pt>
    <dgm:pt modelId="{082C05A1-37DB-4A2C-8D0D-28B77498D37B}" type="pres">
      <dgm:prSet presAssocID="{1F9EF6D5-FD66-4B87-8E10-82E60D2FFAF5}" presName="composite" presStyleCnt="0"/>
      <dgm:spPr/>
    </dgm:pt>
    <dgm:pt modelId="{15F08141-6B19-4F1C-88B4-D2CCD5870491}" type="pres">
      <dgm:prSet presAssocID="{1F9EF6D5-FD66-4B87-8E10-82E60D2FFAF5}" presName="background" presStyleLbl="node0" presStyleIdx="0" presStyleCnt="3"/>
      <dgm:spPr/>
    </dgm:pt>
    <dgm:pt modelId="{5CCC3B9A-2FD8-4F0A-85C2-0F1CC9E38120}" type="pres">
      <dgm:prSet presAssocID="{1F9EF6D5-FD66-4B87-8E10-82E60D2FFAF5}" presName="text" presStyleLbl="fgAcc0" presStyleIdx="0" presStyleCnt="3">
        <dgm:presLayoutVars>
          <dgm:chPref val="3"/>
        </dgm:presLayoutVars>
      </dgm:prSet>
      <dgm:spPr/>
    </dgm:pt>
    <dgm:pt modelId="{2EA7846E-9245-4106-89AA-7D9EC90267A4}" type="pres">
      <dgm:prSet presAssocID="{1F9EF6D5-FD66-4B87-8E10-82E60D2FFAF5}" presName="hierChild2" presStyleCnt="0"/>
      <dgm:spPr/>
    </dgm:pt>
    <dgm:pt modelId="{DD202DA2-970F-4334-AEAD-327ACBB84E0F}" type="pres">
      <dgm:prSet presAssocID="{3047D442-D109-4B00-B018-0ABABED7EB28}" presName="hierRoot1" presStyleCnt="0"/>
      <dgm:spPr/>
    </dgm:pt>
    <dgm:pt modelId="{852B4713-0659-43C3-981C-6214380FE6B2}" type="pres">
      <dgm:prSet presAssocID="{3047D442-D109-4B00-B018-0ABABED7EB28}" presName="composite" presStyleCnt="0"/>
      <dgm:spPr/>
    </dgm:pt>
    <dgm:pt modelId="{D8C76C07-FBF4-41F1-8E22-3A74B58D6FCD}" type="pres">
      <dgm:prSet presAssocID="{3047D442-D109-4B00-B018-0ABABED7EB28}" presName="background" presStyleLbl="node0" presStyleIdx="1" presStyleCnt="3"/>
      <dgm:spPr/>
    </dgm:pt>
    <dgm:pt modelId="{8BB2C73B-CEC5-4945-BDF2-84F7BA5A07EA}" type="pres">
      <dgm:prSet presAssocID="{3047D442-D109-4B00-B018-0ABABED7EB28}" presName="text" presStyleLbl="fgAcc0" presStyleIdx="1" presStyleCnt="3">
        <dgm:presLayoutVars>
          <dgm:chPref val="3"/>
        </dgm:presLayoutVars>
      </dgm:prSet>
      <dgm:spPr/>
    </dgm:pt>
    <dgm:pt modelId="{95A44549-1D56-44D2-B389-1B71DD906C5A}" type="pres">
      <dgm:prSet presAssocID="{3047D442-D109-4B00-B018-0ABABED7EB28}" presName="hierChild2" presStyleCnt="0"/>
      <dgm:spPr/>
    </dgm:pt>
    <dgm:pt modelId="{2D290B0E-EA1E-4D3B-8E62-06A62C0C3BBA}" type="pres">
      <dgm:prSet presAssocID="{47984107-FE13-4646-B410-3A5D03E33810}" presName="hierRoot1" presStyleCnt="0"/>
      <dgm:spPr/>
    </dgm:pt>
    <dgm:pt modelId="{30EE07EB-3C4A-4DD8-AA3B-7C8AAF15532A}" type="pres">
      <dgm:prSet presAssocID="{47984107-FE13-4646-B410-3A5D03E33810}" presName="composite" presStyleCnt="0"/>
      <dgm:spPr/>
    </dgm:pt>
    <dgm:pt modelId="{2CFA92EC-FF68-4E29-8E80-073C329A1274}" type="pres">
      <dgm:prSet presAssocID="{47984107-FE13-4646-B410-3A5D03E33810}" presName="background" presStyleLbl="node0" presStyleIdx="2" presStyleCnt="3"/>
      <dgm:spPr/>
    </dgm:pt>
    <dgm:pt modelId="{22912829-D762-4B2C-8272-EFF039E6B773}" type="pres">
      <dgm:prSet presAssocID="{47984107-FE13-4646-B410-3A5D03E33810}" presName="text" presStyleLbl="fgAcc0" presStyleIdx="2" presStyleCnt="3">
        <dgm:presLayoutVars>
          <dgm:chPref val="3"/>
        </dgm:presLayoutVars>
      </dgm:prSet>
      <dgm:spPr/>
    </dgm:pt>
    <dgm:pt modelId="{DDE626F6-9B37-4EBF-91C8-003B9BB3450A}" type="pres">
      <dgm:prSet presAssocID="{47984107-FE13-4646-B410-3A5D03E33810}" presName="hierChild2" presStyleCnt="0"/>
      <dgm:spPr/>
    </dgm:pt>
  </dgm:ptLst>
  <dgm:cxnLst>
    <dgm:cxn modelId="{9029E32B-9BC9-4D73-934F-3A163C7D9F11}" srcId="{74F6A9F2-E7F3-4EF5-A0D4-27072CC3D8C6}" destId="{3047D442-D109-4B00-B018-0ABABED7EB28}" srcOrd="1" destOrd="0" parTransId="{34EB91FB-EEEC-4EA7-9E7B-09DF87296641}" sibTransId="{2C53D26B-D2D4-48DC-A1FC-39D27B926D9A}"/>
    <dgm:cxn modelId="{8AC99974-096D-412F-933D-7B1100C8D4FD}" type="presOf" srcId="{74F6A9F2-E7F3-4EF5-A0D4-27072CC3D8C6}" destId="{851A694C-D39B-4DFC-A6E7-DE7BB6968309}" srcOrd="0" destOrd="0" presId="urn:microsoft.com/office/officeart/2005/8/layout/hierarchy1"/>
    <dgm:cxn modelId="{0C7F9995-B3CB-46AB-B0BB-B8194ED644B4}" type="presOf" srcId="{47984107-FE13-4646-B410-3A5D03E33810}" destId="{22912829-D762-4B2C-8272-EFF039E6B773}" srcOrd="0" destOrd="0" presId="urn:microsoft.com/office/officeart/2005/8/layout/hierarchy1"/>
    <dgm:cxn modelId="{C749D9A5-3CC6-4C4E-BD44-6B30890DC0E2}" type="presOf" srcId="{3047D442-D109-4B00-B018-0ABABED7EB28}" destId="{8BB2C73B-CEC5-4945-BDF2-84F7BA5A07EA}" srcOrd="0" destOrd="0" presId="urn:microsoft.com/office/officeart/2005/8/layout/hierarchy1"/>
    <dgm:cxn modelId="{D2D317CC-049D-4B20-88E7-B8EE6E337923}" type="presOf" srcId="{1F9EF6D5-FD66-4B87-8E10-82E60D2FFAF5}" destId="{5CCC3B9A-2FD8-4F0A-85C2-0F1CC9E38120}" srcOrd="0" destOrd="0" presId="urn:microsoft.com/office/officeart/2005/8/layout/hierarchy1"/>
    <dgm:cxn modelId="{0DAAE2DE-E30E-4C58-BB6E-A7D8E4E70CF0}" srcId="{74F6A9F2-E7F3-4EF5-A0D4-27072CC3D8C6}" destId="{1F9EF6D5-FD66-4B87-8E10-82E60D2FFAF5}" srcOrd="0" destOrd="0" parTransId="{187C3E5D-D3E1-4A64-8BD6-35CA24CE6E2B}" sibTransId="{40E6EDA8-E257-4FE7-A487-A31BE9521E4E}"/>
    <dgm:cxn modelId="{422455EC-053C-4754-B27D-57CE6D4D89CD}" srcId="{74F6A9F2-E7F3-4EF5-A0D4-27072CC3D8C6}" destId="{47984107-FE13-4646-B410-3A5D03E33810}" srcOrd="2" destOrd="0" parTransId="{F3837F1C-FBFC-4FB2-874B-19076EBD0D8A}" sibTransId="{62252F2F-73C8-452A-8036-2599F7ADD257}"/>
    <dgm:cxn modelId="{BC6CB5F5-9D85-4356-BA0D-D327126AB017}" type="presParOf" srcId="{851A694C-D39B-4DFC-A6E7-DE7BB6968309}" destId="{902CF4B2-56F8-42AC-8296-A90F28886341}" srcOrd="0" destOrd="0" presId="urn:microsoft.com/office/officeart/2005/8/layout/hierarchy1"/>
    <dgm:cxn modelId="{0B451422-430F-4945-B20F-EA5B1D85E0D7}" type="presParOf" srcId="{902CF4B2-56F8-42AC-8296-A90F28886341}" destId="{082C05A1-37DB-4A2C-8D0D-28B77498D37B}" srcOrd="0" destOrd="0" presId="urn:microsoft.com/office/officeart/2005/8/layout/hierarchy1"/>
    <dgm:cxn modelId="{F4528B56-5C5B-4B8C-ACF9-A3E3EF6860E3}" type="presParOf" srcId="{082C05A1-37DB-4A2C-8D0D-28B77498D37B}" destId="{15F08141-6B19-4F1C-88B4-D2CCD5870491}" srcOrd="0" destOrd="0" presId="urn:microsoft.com/office/officeart/2005/8/layout/hierarchy1"/>
    <dgm:cxn modelId="{164FAB29-6DAC-4CFD-9BE4-45C70A5E28B7}" type="presParOf" srcId="{082C05A1-37DB-4A2C-8D0D-28B77498D37B}" destId="{5CCC3B9A-2FD8-4F0A-85C2-0F1CC9E38120}" srcOrd="1" destOrd="0" presId="urn:microsoft.com/office/officeart/2005/8/layout/hierarchy1"/>
    <dgm:cxn modelId="{77843A64-DA7F-4AAA-AED4-FAFBDA772962}" type="presParOf" srcId="{902CF4B2-56F8-42AC-8296-A90F28886341}" destId="{2EA7846E-9245-4106-89AA-7D9EC90267A4}" srcOrd="1" destOrd="0" presId="urn:microsoft.com/office/officeart/2005/8/layout/hierarchy1"/>
    <dgm:cxn modelId="{DC92B062-7E1C-4A83-B32D-35D6E9BE867D}" type="presParOf" srcId="{851A694C-D39B-4DFC-A6E7-DE7BB6968309}" destId="{DD202DA2-970F-4334-AEAD-327ACBB84E0F}" srcOrd="1" destOrd="0" presId="urn:microsoft.com/office/officeart/2005/8/layout/hierarchy1"/>
    <dgm:cxn modelId="{E5ABAA21-0AE9-4BA1-BCFB-66E0D4217A30}" type="presParOf" srcId="{DD202DA2-970F-4334-AEAD-327ACBB84E0F}" destId="{852B4713-0659-43C3-981C-6214380FE6B2}" srcOrd="0" destOrd="0" presId="urn:microsoft.com/office/officeart/2005/8/layout/hierarchy1"/>
    <dgm:cxn modelId="{1809F2EF-D3B5-463F-B6CC-DFAF61AE5682}" type="presParOf" srcId="{852B4713-0659-43C3-981C-6214380FE6B2}" destId="{D8C76C07-FBF4-41F1-8E22-3A74B58D6FCD}" srcOrd="0" destOrd="0" presId="urn:microsoft.com/office/officeart/2005/8/layout/hierarchy1"/>
    <dgm:cxn modelId="{4FD08100-EC23-4072-BFB9-4E32F9347C79}" type="presParOf" srcId="{852B4713-0659-43C3-981C-6214380FE6B2}" destId="{8BB2C73B-CEC5-4945-BDF2-84F7BA5A07EA}" srcOrd="1" destOrd="0" presId="urn:microsoft.com/office/officeart/2005/8/layout/hierarchy1"/>
    <dgm:cxn modelId="{1B7E6EBA-F336-47E2-9109-D4891D6476AE}" type="presParOf" srcId="{DD202DA2-970F-4334-AEAD-327ACBB84E0F}" destId="{95A44549-1D56-44D2-B389-1B71DD906C5A}" srcOrd="1" destOrd="0" presId="urn:microsoft.com/office/officeart/2005/8/layout/hierarchy1"/>
    <dgm:cxn modelId="{911DE67E-3BE7-421C-9BCA-81DB4D2D416F}" type="presParOf" srcId="{851A694C-D39B-4DFC-A6E7-DE7BB6968309}" destId="{2D290B0E-EA1E-4D3B-8E62-06A62C0C3BBA}" srcOrd="2" destOrd="0" presId="urn:microsoft.com/office/officeart/2005/8/layout/hierarchy1"/>
    <dgm:cxn modelId="{D6D71828-568F-47AF-B4E8-083E6E99F415}" type="presParOf" srcId="{2D290B0E-EA1E-4D3B-8E62-06A62C0C3BBA}" destId="{30EE07EB-3C4A-4DD8-AA3B-7C8AAF15532A}" srcOrd="0" destOrd="0" presId="urn:microsoft.com/office/officeart/2005/8/layout/hierarchy1"/>
    <dgm:cxn modelId="{51D3197E-F623-4F56-A0E8-D5F7520541D4}" type="presParOf" srcId="{30EE07EB-3C4A-4DD8-AA3B-7C8AAF15532A}" destId="{2CFA92EC-FF68-4E29-8E80-073C329A1274}" srcOrd="0" destOrd="0" presId="urn:microsoft.com/office/officeart/2005/8/layout/hierarchy1"/>
    <dgm:cxn modelId="{DE5457DD-2881-444D-9003-970DE0BCF01B}" type="presParOf" srcId="{30EE07EB-3C4A-4DD8-AA3B-7C8AAF15532A}" destId="{22912829-D762-4B2C-8272-EFF039E6B773}" srcOrd="1" destOrd="0" presId="urn:microsoft.com/office/officeart/2005/8/layout/hierarchy1"/>
    <dgm:cxn modelId="{CC4F70C1-6366-4081-8BDB-6C8D578183EF}" type="presParOf" srcId="{2D290B0E-EA1E-4D3B-8E62-06A62C0C3BBA}" destId="{DDE626F6-9B37-4EBF-91C8-003B9BB345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C31412-338B-472D-B0E1-43D8B32791E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8510F9-B400-4408-80BE-24770DD0231C}">
      <dgm:prSet/>
      <dgm:spPr/>
      <dgm:t>
        <a:bodyPr/>
        <a:lstStyle/>
        <a:p>
          <a:r>
            <a:rPr lang="pl-PL"/>
            <a:t>Osoba, która została skreślona z listy studentów po zaliczeniu co najmniej dwóch pierwszych semestrów studiów pierwszego stopnia albo jednolitych studiów magisterskich lub co najmniej pierwszego semestru studiów drugiego stopnia, może wznowić studia po przerwie </a:t>
          </a:r>
          <a:r>
            <a:rPr lang="pl-PL" b="1"/>
            <a:t>nie dłuższej niż 3 lata</a:t>
          </a:r>
          <a:r>
            <a:rPr lang="pl-PL"/>
            <a:t>, licząc od zakończenia niezaliczonego semestru.</a:t>
          </a:r>
          <a:endParaRPr lang="en-US"/>
        </a:p>
      </dgm:t>
    </dgm:pt>
    <dgm:pt modelId="{045DF91E-BC6B-4C14-A4DD-0EBD7C9A305E}" type="parTrans" cxnId="{3DEB7BCD-FBC8-40F4-993A-2385A9ADD9C8}">
      <dgm:prSet/>
      <dgm:spPr/>
      <dgm:t>
        <a:bodyPr/>
        <a:lstStyle/>
        <a:p>
          <a:endParaRPr lang="en-US"/>
        </a:p>
      </dgm:t>
    </dgm:pt>
    <dgm:pt modelId="{687FE22F-0F40-4FAC-B1A7-D5179111DDFA}" type="sibTrans" cxnId="{3DEB7BCD-FBC8-40F4-993A-2385A9ADD9C8}">
      <dgm:prSet/>
      <dgm:spPr/>
      <dgm:t>
        <a:bodyPr/>
        <a:lstStyle/>
        <a:p>
          <a:endParaRPr lang="en-US"/>
        </a:p>
      </dgm:t>
    </dgm:pt>
    <dgm:pt modelId="{8A611DA1-4ED9-461F-9609-24FE83B742A2}">
      <dgm:prSet/>
      <dgm:spPr/>
      <dgm:t>
        <a:bodyPr/>
        <a:lstStyle/>
        <a:p>
          <a:r>
            <a:rPr lang="pl-PL"/>
            <a:t>Student, który wznawia studia zostaje wpisany na semestr nie późniejszy niż następujący po ostatnim semestrze, który student zaliczył przed skreśleniem z listy studentów, przy czym semestrów, na które dokonany został wpis warunkowy, nie uznaje się za semestry zaliczone</a:t>
          </a:r>
          <a:endParaRPr lang="en-US"/>
        </a:p>
      </dgm:t>
    </dgm:pt>
    <dgm:pt modelId="{3AC2717A-D37A-4B14-88B2-54C9C6527460}" type="parTrans" cxnId="{DC381E7E-6BB9-488C-8378-B142C98942E6}">
      <dgm:prSet/>
      <dgm:spPr/>
      <dgm:t>
        <a:bodyPr/>
        <a:lstStyle/>
        <a:p>
          <a:endParaRPr lang="en-US"/>
        </a:p>
      </dgm:t>
    </dgm:pt>
    <dgm:pt modelId="{47BC9971-A69A-43A2-85AE-987ED41F92E2}" type="sibTrans" cxnId="{DC381E7E-6BB9-488C-8378-B142C98942E6}">
      <dgm:prSet/>
      <dgm:spPr/>
      <dgm:t>
        <a:bodyPr/>
        <a:lstStyle/>
        <a:p>
          <a:endParaRPr lang="en-US"/>
        </a:p>
      </dgm:t>
    </dgm:pt>
    <dgm:pt modelId="{A8DFE1AE-28A0-4A3D-9239-DDE2E353E783}" type="pres">
      <dgm:prSet presAssocID="{FCC31412-338B-472D-B0E1-43D8B32791E0}" presName="linear" presStyleCnt="0">
        <dgm:presLayoutVars>
          <dgm:animLvl val="lvl"/>
          <dgm:resizeHandles val="exact"/>
        </dgm:presLayoutVars>
      </dgm:prSet>
      <dgm:spPr/>
    </dgm:pt>
    <dgm:pt modelId="{D0BB29B5-46BC-4A27-8931-4C42DB78297E}" type="pres">
      <dgm:prSet presAssocID="{AD8510F9-B400-4408-80BE-24770DD023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3CE1E9-0885-4F38-9305-240E95D87B74}" type="pres">
      <dgm:prSet presAssocID="{687FE22F-0F40-4FAC-B1A7-D5179111DDFA}" presName="spacer" presStyleCnt="0"/>
      <dgm:spPr/>
    </dgm:pt>
    <dgm:pt modelId="{02FEFB5B-9356-41E2-B406-8FE0EAD571D5}" type="pres">
      <dgm:prSet presAssocID="{8A611DA1-4ED9-461F-9609-24FE83B742A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8C7A82A-D141-4015-AB77-6B5AFBE8A17D}" type="presOf" srcId="{FCC31412-338B-472D-B0E1-43D8B32791E0}" destId="{A8DFE1AE-28A0-4A3D-9239-DDE2E353E783}" srcOrd="0" destOrd="0" presId="urn:microsoft.com/office/officeart/2005/8/layout/vList2"/>
    <dgm:cxn modelId="{0E175A50-9969-4931-AFE2-0DAF8498220F}" type="presOf" srcId="{AD8510F9-B400-4408-80BE-24770DD0231C}" destId="{D0BB29B5-46BC-4A27-8931-4C42DB78297E}" srcOrd="0" destOrd="0" presId="urn:microsoft.com/office/officeart/2005/8/layout/vList2"/>
    <dgm:cxn modelId="{DC381E7E-6BB9-488C-8378-B142C98942E6}" srcId="{FCC31412-338B-472D-B0E1-43D8B32791E0}" destId="{8A611DA1-4ED9-461F-9609-24FE83B742A2}" srcOrd="1" destOrd="0" parTransId="{3AC2717A-D37A-4B14-88B2-54C9C6527460}" sibTransId="{47BC9971-A69A-43A2-85AE-987ED41F92E2}"/>
    <dgm:cxn modelId="{AD72A4BD-F45B-461E-9C27-5CB28E1BF1B9}" type="presOf" srcId="{8A611DA1-4ED9-461F-9609-24FE83B742A2}" destId="{02FEFB5B-9356-41E2-B406-8FE0EAD571D5}" srcOrd="0" destOrd="0" presId="urn:microsoft.com/office/officeart/2005/8/layout/vList2"/>
    <dgm:cxn modelId="{3DEB7BCD-FBC8-40F4-993A-2385A9ADD9C8}" srcId="{FCC31412-338B-472D-B0E1-43D8B32791E0}" destId="{AD8510F9-B400-4408-80BE-24770DD0231C}" srcOrd="0" destOrd="0" parTransId="{045DF91E-BC6B-4C14-A4DD-0EBD7C9A305E}" sibTransId="{687FE22F-0F40-4FAC-B1A7-D5179111DDFA}"/>
    <dgm:cxn modelId="{CC0CAA4A-13F5-4590-9BEE-97E96E686BEB}" type="presParOf" srcId="{A8DFE1AE-28A0-4A3D-9239-DDE2E353E783}" destId="{D0BB29B5-46BC-4A27-8931-4C42DB78297E}" srcOrd="0" destOrd="0" presId="urn:microsoft.com/office/officeart/2005/8/layout/vList2"/>
    <dgm:cxn modelId="{4C23844E-1CF7-46CD-ABF9-3AAE072D1D31}" type="presParOf" srcId="{A8DFE1AE-28A0-4A3D-9239-DDE2E353E783}" destId="{E33CE1E9-0885-4F38-9305-240E95D87B74}" srcOrd="1" destOrd="0" presId="urn:microsoft.com/office/officeart/2005/8/layout/vList2"/>
    <dgm:cxn modelId="{2700EEFD-9996-45F9-B275-66D65C81D214}" type="presParOf" srcId="{A8DFE1AE-28A0-4A3D-9239-DDE2E353E783}" destId="{02FEFB5B-9356-41E2-B406-8FE0EAD571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D82C9-2053-42C2-8979-36D78D2EFA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A28F4967-7E0A-4851-873F-ECCC9721190A}">
      <dgm:prSet/>
      <dgm:spPr/>
      <dgm:t>
        <a:bodyPr/>
        <a:lstStyle/>
        <a:p>
          <a:r>
            <a:rPr lang="pl-PL" dirty="0"/>
            <a:t>IOS przyznawany jest na wniosek studenta na okres </a:t>
          </a:r>
          <a:r>
            <a:rPr lang="pl-PL" b="1" dirty="0"/>
            <a:t>jednego semestru</a:t>
          </a:r>
          <a:r>
            <a:rPr lang="pl-PL" dirty="0"/>
            <a:t>.</a:t>
          </a:r>
          <a:endParaRPr lang="en-US" dirty="0"/>
        </a:p>
      </dgm:t>
    </dgm:pt>
    <dgm:pt modelId="{5F2E104C-044A-4CB3-A845-1426A7A731D2}" type="parTrans" cxnId="{2D8AE6AB-26B1-4BDA-A167-6CE129054F82}">
      <dgm:prSet/>
      <dgm:spPr/>
      <dgm:t>
        <a:bodyPr/>
        <a:lstStyle/>
        <a:p>
          <a:endParaRPr lang="en-US"/>
        </a:p>
      </dgm:t>
    </dgm:pt>
    <dgm:pt modelId="{AAD707CA-2F33-412A-BB69-411D446ECB0E}" type="sibTrans" cxnId="{2D8AE6AB-26B1-4BDA-A167-6CE129054F82}">
      <dgm:prSet/>
      <dgm:spPr/>
      <dgm:t>
        <a:bodyPr/>
        <a:lstStyle/>
        <a:p>
          <a:endParaRPr lang="en-US"/>
        </a:p>
      </dgm:t>
    </dgm:pt>
    <dgm:pt modelId="{0BF5DB86-BC86-45A7-9697-8FE47FEF649B}">
      <dgm:prSet/>
      <dgm:spPr/>
      <dgm:t>
        <a:bodyPr/>
        <a:lstStyle/>
        <a:p>
          <a:r>
            <a:rPr lang="pl-PL" dirty="0"/>
            <a:t>Student ubiegający się o przyznanie IOS przedstawia dziekanowi do zaakceptowania sposób oraz warunki weryfikacji efektów uczenia się przewidzianych w danym semestrze, uzgodnione z nauczycielami akademickimi odpowiadającymi za realizację poszczególnych zajęć w ramach modułów. </a:t>
          </a:r>
          <a:r>
            <a:rPr lang="pl-PL" b="1" dirty="0"/>
            <a:t>Brak uzgodnienia powoduje obowiązek uczestnictwa w zajęciach na zasadach ogólnych</a:t>
          </a:r>
          <a:endParaRPr lang="en-US" b="1" dirty="0"/>
        </a:p>
      </dgm:t>
    </dgm:pt>
    <dgm:pt modelId="{8C7B46D7-2CDE-46D1-BABA-8DE7EF79F3F5}" type="parTrans" cxnId="{8D4C16D1-3335-44B7-934B-95F6AA372BD7}">
      <dgm:prSet/>
      <dgm:spPr/>
      <dgm:t>
        <a:bodyPr/>
        <a:lstStyle/>
        <a:p>
          <a:endParaRPr lang="en-US"/>
        </a:p>
      </dgm:t>
    </dgm:pt>
    <dgm:pt modelId="{523B2AE8-CDDE-4789-A2CD-FBAAA577A3D0}" type="sibTrans" cxnId="{8D4C16D1-3335-44B7-934B-95F6AA372BD7}">
      <dgm:prSet/>
      <dgm:spPr/>
      <dgm:t>
        <a:bodyPr/>
        <a:lstStyle/>
        <a:p>
          <a:endParaRPr lang="en-US"/>
        </a:p>
      </dgm:t>
    </dgm:pt>
    <dgm:pt modelId="{E1DE5C1F-9CA8-4E5D-BEEB-8ED1F8FD2140}">
      <dgm:prSet/>
      <dgm:spPr/>
      <dgm:t>
        <a:bodyPr/>
        <a:lstStyle/>
        <a:p>
          <a:r>
            <a:rPr lang="pl-PL" dirty="0"/>
            <a:t>Dziekan może </a:t>
          </a:r>
          <a:r>
            <a:rPr lang="pl-PL" b="1" dirty="0"/>
            <a:t>cofnąć zgodę </a:t>
          </a:r>
          <a:r>
            <a:rPr lang="pl-PL" dirty="0"/>
            <a:t>na IOS jeżeli student nie wypełnia ustaleń co do sposobu realizacji efektów uczenia się</a:t>
          </a:r>
          <a:endParaRPr lang="en-US" dirty="0"/>
        </a:p>
      </dgm:t>
    </dgm:pt>
    <dgm:pt modelId="{EED6B393-5C0D-4CC9-B29F-27633B325041}" type="parTrans" cxnId="{F1E161BA-0C2B-4EF3-9574-93E4C772ABEE}">
      <dgm:prSet/>
      <dgm:spPr/>
      <dgm:t>
        <a:bodyPr/>
        <a:lstStyle/>
        <a:p>
          <a:endParaRPr lang="en-US"/>
        </a:p>
      </dgm:t>
    </dgm:pt>
    <dgm:pt modelId="{0B5FE435-B421-41FD-93A2-766CE3EAB1F2}" type="sibTrans" cxnId="{F1E161BA-0C2B-4EF3-9574-93E4C772ABEE}">
      <dgm:prSet/>
      <dgm:spPr/>
      <dgm:t>
        <a:bodyPr/>
        <a:lstStyle/>
        <a:p>
          <a:endParaRPr lang="en-US"/>
        </a:p>
      </dgm:t>
    </dgm:pt>
    <dgm:pt modelId="{41409AEA-0A06-4254-A4EB-CD708BF8796D}" type="pres">
      <dgm:prSet presAssocID="{340D82C9-2053-42C2-8979-36D78D2EFA4E}" presName="root" presStyleCnt="0">
        <dgm:presLayoutVars>
          <dgm:dir/>
          <dgm:resizeHandles val="exact"/>
        </dgm:presLayoutVars>
      </dgm:prSet>
      <dgm:spPr/>
    </dgm:pt>
    <dgm:pt modelId="{3915FDBB-3C7B-47FF-8167-0CE4CAB6E7DA}" type="pres">
      <dgm:prSet presAssocID="{A28F4967-7E0A-4851-873F-ECCC9721190A}" presName="compNode" presStyleCnt="0"/>
      <dgm:spPr/>
    </dgm:pt>
    <dgm:pt modelId="{D378D9D0-C394-41C4-8A93-509F14E7C5B4}" type="pres">
      <dgm:prSet presAssocID="{A28F4967-7E0A-4851-873F-ECCC972119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F964DCEC-047D-4A9C-8F35-DC56D049CDF7}" type="pres">
      <dgm:prSet presAssocID="{A28F4967-7E0A-4851-873F-ECCC9721190A}" presName="spaceRect" presStyleCnt="0"/>
      <dgm:spPr/>
    </dgm:pt>
    <dgm:pt modelId="{3D8DC908-AAC9-4B8A-BC96-03A6554A934C}" type="pres">
      <dgm:prSet presAssocID="{A28F4967-7E0A-4851-873F-ECCC9721190A}" presName="textRect" presStyleLbl="revTx" presStyleIdx="0" presStyleCnt="3">
        <dgm:presLayoutVars>
          <dgm:chMax val="1"/>
          <dgm:chPref val="1"/>
        </dgm:presLayoutVars>
      </dgm:prSet>
      <dgm:spPr/>
    </dgm:pt>
    <dgm:pt modelId="{515B1A7F-FDEC-4098-A153-1282E73EAC1D}" type="pres">
      <dgm:prSet presAssocID="{AAD707CA-2F33-412A-BB69-411D446ECB0E}" presName="sibTrans" presStyleCnt="0"/>
      <dgm:spPr/>
    </dgm:pt>
    <dgm:pt modelId="{B3CF63C8-66E1-445D-B826-4C1973D440E3}" type="pres">
      <dgm:prSet presAssocID="{0BF5DB86-BC86-45A7-9697-8FE47FEF649B}" presName="compNode" presStyleCnt="0"/>
      <dgm:spPr/>
    </dgm:pt>
    <dgm:pt modelId="{39A24F08-0021-47F2-8427-1974098A1A50}" type="pres">
      <dgm:prSet presAssocID="{0BF5DB86-BC86-45A7-9697-8FE47FEF64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DA59F1F-020F-4645-94B2-35BCFB6C8A3D}" type="pres">
      <dgm:prSet presAssocID="{0BF5DB86-BC86-45A7-9697-8FE47FEF649B}" presName="spaceRect" presStyleCnt="0"/>
      <dgm:spPr/>
    </dgm:pt>
    <dgm:pt modelId="{C82B3E8B-F67A-41AA-9B78-BFFF663534E6}" type="pres">
      <dgm:prSet presAssocID="{0BF5DB86-BC86-45A7-9697-8FE47FEF649B}" presName="textRect" presStyleLbl="revTx" presStyleIdx="1" presStyleCnt="3">
        <dgm:presLayoutVars>
          <dgm:chMax val="1"/>
          <dgm:chPref val="1"/>
        </dgm:presLayoutVars>
      </dgm:prSet>
      <dgm:spPr/>
    </dgm:pt>
    <dgm:pt modelId="{952762D0-6E8E-4F7C-B76E-543EA5E009E5}" type="pres">
      <dgm:prSet presAssocID="{523B2AE8-CDDE-4789-A2CD-FBAAA577A3D0}" presName="sibTrans" presStyleCnt="0"/>
      <dgm:spPr/>
    </dgm:pt>
    <dgm:pt modelId="{7C71DCB6-6CC9-4EE5-A793-87A784708709}" type="pres">
      <dgm:prSet presAssocID="{E1DE5C1F-9CA8-4E5D-BEEB-8ED1F8FD2140}" presName="compNode" presStyleCnt="0"/>
      <dgm:spPr/>
    </dgm:pt>
    <dgm:pt modelId="{AC78536B-4ACB-4FB2-AD34-6DD3ABF8555D}" type="pres">
      <dgm:prSet presAssocID="{E1DE5C1F-9CA8-4E5D-BEEB-8ED1F8FD21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D7419FC4-A65D-4D18-83F1-8D4BC6340447}" type="pres">
      <dgm:prSet presAssocID="{E1DE5C1F-9CA8-4E5D-BEEB-8ED1F8FD2140}" presName="spaceRect" presStyleCnt="0"/>
      <dgm:spPr/>
    </dgm:pt>
    <dgm:pt modelId="{CBD7A06B-2AF8-47D2-B49E-9B49D3C1E6D5}" type="pres">
      <dgm:prSet presAssocID="{E1DE5C1F-9CA8-4E5D-BEEB-8ED1F8FD214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E267872-2EF1-4547-92D8-5967EBAE7A4B}" type="presOf" srcId="{340D82C9-2053-42C2-8979-36D78D2EFA4E}" destId="{41409AEA-0A06-4254-A4EB-CD708BF8796D}" srcOrd="0" destOrd="0" presId="urn:microsoft.com/office/officeart/2018/2/layout/IconLabelList"/>
    <dgm:cxn modelId="{D890D182-9A7F-4B29-8BB5-75B6F2C6DAFE}" type="presOf" srcId="{E1DE5C1F-9CA8-4E5D-BEEB-8ED1F8FD2140}" destId="{CBD7A06B-2AF8-47D2-B49E-9B49D3C1E6D5}" srcOrd="0" destOrd="0" presId="urn:microsoft.com/office/officeart/2018/2/layout/IconLabelList"/>
    <dgm:cxn modelId="{44C1838B-393D-4562-B7A8-6D4C13D46635}" type="presOf" srcId="{A28F4967-7E0A-4851-873F-ECCC9721190A}" destId="{3D8DC908-AAC9-4B8A-BC96-03A6554A934C}" srcOrd="0" destOrd="0" presId="urn:microsoft.com/office/officeart/2018/2/layout/IconLabelList"/>
    <dgm:cxn modelId="{A6224D95-925A-4769-B6CB-700280FD7558}" type="presOf" srcId="{0BF5DB86-BC86-45A7-9697-8FE47FEF649B}" destId="{C82B3E8B-F67A-41AA-9B78-BFFF663534E6}" srcOrd="0" destOrd="0" presId="urn:microsoft.com/office/officeart/2018/2/layout/IconLabelList"/>
    <dgm:cxn modelId="{2D8AE6AB-26B1-4BDA-A167-6CE129054F82}" srcId="{340D82C9-2053-42C2-8979-36D78D2EFA4E}" destId="{A28F4967-7E0A-4851-873F-ECCC9721190A}" srcOrd="0" destOrd="0" parTransId="{5F2E104C-044A-4CB3-A845-1426A7A731D2}" sibTransId="{AAD707CA-2F33-412A-BB69-411D446ECB0E}"/>
    <dgm:cxn modelId="{F1E161BA-0C2B-4EF3-9574-93E4C772ABEE}" srcId="{340D82C9-2053-42C2-8979-36D78D2EFA4E}" destId="{E1DE5C1F-9CA8-4E5D-BEEB-8ED1F8FD2140}" srcOrd="2" destOrd="0" parTransId="{EED6B393-5C0D-4CC9-B29F-27633B325041}" sibTransId="{0B5FE435-B421-41FD-93A2-766CE3EAB1F2}"/>
    <dgm:cxn modelId="{8D4C16D1-3335-44B7-934B-95F6AA372BD7}" srcId="{340D82C9-2053-42C2-8979-36D78D2EFA4E}" destId="{0BF5DB86-BC86-45A7-9697-8FE47FEF649B}" srcOrd="1" destOrd="0" parTransId="{8C7B46D7-2CDE-46D1-BABA-8DE7EF79F3F5}" sibTransId="{523B2AE8-CDDE-4789-A2CD-FBAAA577A3D0}"/>
    <dgm:cxn modelId="{5BC8F473-9DDE-4D77-A9D1-9306027193AD}" type="presParOf" srcId="{41409AEA-0A06-4254-A4EB-CD708BF8796D}" destId="{3915FDBB-3C7B-47FF-8167-0CE4CAB6E7DA}" srcOrd="0" destOrd="0" presId="urn:microsoft.com/office/officeart/2018/2/layout/IconLabelList"/>
    <dgm:cxn modelId="{177F1A67-B5CD-421D-AAF3-38365E9B77DC}" type="presParOf" srcId="{3915FDBB-3C7B-47FF-8167-0CE4CAB6E7DA}" destId="{D378D9D0-C394-41C4-8A93-509F14E7C5B4}" srcOrd="0" destOrd="0" presId="urn:microsoft.com/office/officeart/2018/2/layout/IconLabelList"/>
    <dgm:cxn modelId="{7649D1AA-4F45-4604-B0F8-C2AA9DF656A9}" type="presParOf" srcId="{3915FDBB-3C7B-47FF-8167-0CE4CAB6E7DA}" destId="{F964DCEC-047D-4A9C-8F35-DC56D049CDF7}" srcOrd="1" destOrd="0" presId="urn:microsoft.com/office/officeart/2018/2/layout/IconLabelList"/>
    <dgm:cxn modelId="{DAF92E08-83B9-4DCE-A115-3C349A3B3EAD}" type="presParOf" srcId="{3915FDBB-3C7B-47FF-8167-0CE4CAB6E7DA}" destId="{3D8DC908-AAC9-4B8A-BC96-03A6554A934C}" srcOrd="2" destOrd="0" presId="urn:microsoft.com/office/officeart/2018/2/layout/IconLabelList"/>
    <dgm:cxn modelId="{0F66FA65-1CCD-4E28-8029-D091AD7DACC9}" type="presParOf" srcId="{41409AEA-0A06-4254-A4EB-CD708BF8796D}" destId="{515B1A7F-FDEC-4098-A153-1282E73EAC1D}" srcOrd="1" destOrd="0" presId="urn:microsoft.com/office/officeart/2018/2/layout/IconLabelList"/>
    <dgm:cxn modelId="{B22ACF16-BEE5-491F-A7F0-CD884E37A3A9}" type="presParOf" srcId="{41409AEA-0A06-4254-A4EB-CD708BF8796D}" destId="{B3CF63C8-66E1-445D-B826-4C1973D440E3}" srcOrd="2" destOrd="0" presId="urn:microsoft.com/office/officeart/2018/2/layout/IconLabelList"/>
    <dgm:cxn modelId="{CEB27240-A86E-429E-93D5-1C3CA6EC3677}" type="presParOf" srcId="{B3CF63C8-66E1-445D-B826-4C1973D440E3}" destId="{39A24F08-0021-47F2-8427-1974098A1A50}" srcOrd="0" destOrd="0" presId="urn:microsoft.com/office/officeart/2018/2/layout/IconLabelList"/>
    <dgm:cxn modelId="{403125CA-0D7B-4BCD-9AFE-B0CBFDE076D9}" type="presParOf" srcId="{B3CF63C8-66E1-445D-B826-4C1973D440E3}" destId="{6DA59F1F-020F-4645-94B2-35BCFB6C8A3D}" srcOrd="1" destOrd="0" presId="urn:microsoft.com/office/officeart/2018/2/layout/IconLabelList"/>
    <dgm:cxn modelId="{27BE9DB6-5071-4E4C-8949-C558AD75165E}" type="presParOf" srcId="{B3CF63C8-66E1-445D-B826-4C1973D440E3}" destId="{C82B3E8B-F67A-41AA-9B78-BFFF663534E6}" srcOrd="2" destOrd="0" presId="urn:microsoft.com/office/officeart/2018/2/layout/IconLabelList"/>
    <dgm:cxn modelId="{ED244891-96A0-4BD2-9305-9B9BDE878116}" type="presParOf" srcId="{41409AEA-0A06-4254-A4EB-CD708BF8796D}" destId="{952762D0-6E8E-4F7C-B76E-543EA5E009E5}" srcOrd="3" destOrd="0" presId="urn:microsoft.com/office/officeart/2018/2/layout/IconLabelList"/>
    <dgm:cxn modelId="{2107CBFC-EA97-4AE1-BFBD-E44B73FCB996}" type="presParOf" srcId="{41409AEA-0A06-4254-A4EB-CD708BF8796D}" destId="{7C71DCB6-6CC9-4EE5-A793-87A784708709}" srcOrd="4" destOrd="0" presId="urn:microsoft.com/office/officeart/2018/2/layout/IconLabelList"/>
    <dgm:cxn modelId="{2F820287-0F87-447C-9385-E5CB5D0B6898}" type="presParOf" srcId="{7C71DCB6-6CC9-4EE5-A793-87A784708709}" destId="{AC78536B-4ACB-4FB2-AD34-6DD3ABF8555D}" srcOrd="0" destOrd="0" presId="urn:microsoft.com/office/officeart/2018/2/layout/IconLabelList"/>
    <dgm:cxn modelId="{925CEF0B-A20A-4D1F-AB4A-C7A636EBCB12}" type="presParOf" srcId="{7C71DCB6-6CC9-4EE5-A793-87A784708709}" destId="{D7419FC4-A65D-4D18-83F1-8D4BC6340447}" srcOrd="1" destOrd="0" presId="urn:microsoft.com/office/officeart/2018/2/layout/IconLabelList"/>
    <dgm:cxn modelId="{37B749CC-F77F-44A0-AA06-234EEB640362}" type="presParOf" srcId="{7C71DCB6-6CC9-4EE5-A793-87A784708709}" destId="{CBD7A06B-2AF8-47D2-B49E-9B49D3C1E6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0FA38-182B-4A4A-A15E-26BCE0E06A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E623F2-604D-4B45-88A6-9F1492B7E2C2}">
      <dgm:prSet/>
      <dgm:spPr/>
      <dgm:t>
        <a:bodyPr/>
        <a:lstStyle/>
        <a:p>
          <a:r>
            <a:rPr lang="pl-PL" b="0" i="0"/>
            <a:t>Indywidualizacji procesu uczenia się jest także możliwa poprzez podjęcie Indywidualnego Toku Studiów (ITS) przez studentów, którzy spełniają warunki jego otrzymania .</a:t>
          </a:r>
          <a:endParaRPr lang="en-US"/>
        </a:p>
      </dgm:t>
    </dgm:pt>
    <dgm:pt modelId="{97A099F8-0503-466C-8778-472EB7B16312}" type="parTrans" cxnId="{834F3D31-1C5E-4B98-BAB3-DDE858DD2548}">
      <dgm:prSet/>
      <dgm:spPr/>
      <dgm:t>
        <a:bodyPr/>
        <a:lstStyle/>
        <a:p>
          <a:endParaRPr lang="en-US"/>
        </a:p>
      </dgm:t>
    </dgm:pt>
    <dgm:pt modelId="{B1EA103C-0406-4C6B-82D9-70F4CECADC2F}" type="sibTrans" cxnId="{834F3D31-1C5E-4B98-BAB3-DDE858DD2548}">
      <dgm:prSet/>
      <dgm:spPr/>
      <dgm:t>
        <a:bodyPr/>
        <a:lstStyle/>
        <a:p>
          <a:endParaRPr lang="en-US"/>
        </a:p>
      </dgm:t>
    </dgm:pt>
    <dgm:pt modelId="{C8B901C8-BA2F-4129-BEC9-9369EF4266A2}">
      <dgm:prSet/>
      <dgm:spPr/>
      <dgm:t>
        <a:bodyPr/>
        <a:lstStyle/>
        <a:p>
          <a:r>
            <a:rPr lang="pl-PL" b="0" i="0" dirty="0"/>
            <a:t>O ITS może ubiegać się student, który ukończył pierwszy semestr studiów i uzyskał średnią ocen powyżej 4,5 w </a:t>
          </a:r>
          <a:r>
            <a:rPr lang="pl-PL" b="0" i="0" dirty="0" err="1"/>
            <a:t>sem.poprzedzającym</a:t>
          </a:r>
          <a:r>
            <a:rPr lang="pl-PL" b="0" i="0" dirty="0"/>
            <a:t> wniosek lub 4.0 z dotychczasowego przebiegu studiów lub został zatrudniony w Uczelni w konsekwencji zdobycia przez niego, indywidualnie lub w zespole, grantu na finansowanie działalności naukowej, lub ukończył z oceną celującą studia pierwszego stopnia, po których kontynuuje naukę na studiach drugiego stopnia oraz przedstawił na piśmie szczegółową koncepcję realizacji ITS. </a:t>
          </a:r>
          <a:endParaRPr lang="en-US" dirty="0"/>
        </a:p>
      </dgm:t>
    </dgm:pt>
    <dgm:pt modelId="{875A82F6-1802-46D9-A9D4-C3AF0B6FAE7A}" type="parTrans" cxnId="{3A7F3CED-45A4-4C61-AAB7-F3C2687F4F5F}">
      <dgm:prSet/>
      <dgm:spPr/>
      <dgm:t>
        <a:bodyPr/>
        <a:lstStyle/>
        <a:p>
          <a:endParaRPr lang="en-US"/>
        </a:p>
      </dgm:t>
    </dgm:pt>
    <dgm:pt modelId="{67096D5D-D2E4-4A5A-8E13-29900984F5B1}" type="sibTrans" cxnId="{3A7F3CED-45A4-4C61-AAB7-F3C2687F4F5F}">
      <dgm:prSet/>
      <dgm:spPr/>
      <dgm:t>
        <a:bodyPr/>
        <a:lstStyle/>
        <a:p>
          <a:endParaRPr lang="en-US"/>
        </a:p>
      </dgm:t>
    </dgm:pt>
    <dgm:pt modelId="{0BB739F7-89CB-46B9-8227-29BBDBDB48F8}">
      <dgm:prSet/>
      <dgm:spPr/>
      <dgm:t>
        <a:bodyPr/>
        <a:lstStyle/>
        <a:p>
          <a:r>
            <a:rPr lang="pl-PL"/>
            <a:t>Nadto o ITS może wnioskować student już</a:t>
          </a:r>
          <a:r>
            <a:rPr lang="pl-PL" b="0" i="0"/>
            <a:t> od pierwszego roku, jeśli jest laureatem lub finalistą olimpiad stopnia centralnego lub laureatem konkursów międzynarodowych i ogólnopolskich lub finalistą mistrzostw sportowych o charakterze ogólnokrajowym lub międzynarodowym w kategoriach młodzieżowych. </a:t>
          </a:r>
          <a:endParaRPr lang="en-US"/>
        </a:p>
      </dgm:t>
    </dgm:pt>
    <dgm:pt modelId="{DF9F822D-C0B0-4208-A500-CC355587A3DA}" type="parTrans" cxnId="{78D9896B-F6DE-4F0E-915E-5EA486C17227}">
      <dgm:prSet/>
      <dgm:spPr/>
      <dgm:t>
        <a:bodyPr/>
        <a:lstStyle/>
        <a:p>
          <a:endParaRPr lang="en-US"/>
        </a:p>
      </dgm:t>
    </dgm:pt>
    <dgm:pt modelId="{033A9223-DCEF-4F79-ABB2-56821C79C03C}" type="sibTrans" cxnId="{78D9896B-F6DE-4F0E-915E-5EA486C17227}">
      <dgm:prSet/>
      <dgm:spPr/>
      <dgm:t>
        <a:bodyPr/>
        <a:lstStyle/>
        <a:p>
          <a:endParaRPr lang="en-US"/>
        </a:p>
      </dgm:t>
    </dgm:pt>
    <dgm:pt modelId="{D08D632B-7C24-44A3-B6B2-B4140D0C59ED}" type="pres">
      <dgm:prSet presAssocID="{81D0FA38-182B-4A4A-A15E-26BCE0E06AD3}" presName="linear" presStyleCnt="0">
        <dgm:presLayoutVars>
          <dgm:animLvl val="lvl"/>
          <dgm:resizeHandles val="exact"/>
        </dgm:presLayoutVars>
      </dgm:prSet>
      <dgm:spPr/>
    </dgm:pt>
    <dgm:pt modelId="{B0F74DD7-F61E-4050-AD27-6608C4727609}" type="pres">
      <dgm:prSet presAssocID="{06E623F2-604D-4B45-88A6-9F1492B7E2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91909F-D5EC-480A-B383-05D261050B50}" type="pres">
      <dgm:prSet presAssocID="{B1EA103C-0406-4C6B-82D9-70F4CECADC2F}" presName="spacer" presStyleCnt="0"/>
      <dgm:spPr/>
    </dgm:pt>
    <dgm:pt modelId="{B2CBB65D-EFD3-4F1B-97F4-63597D119CA9}" type="pres">
      <dgm:prSet presAssocID="{C8B901C8-BA2F-4129-BEC9-9369EF4266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021188-E1A1-42EF-9DB9-C149511800E6}" type="pres">
      <dgm:prSet presAssocID="{67096D5D-D2E4-4A5A-8E13-29900984F5B1}" presName="spacer" presStyleCnt="0"/>
      <dgm:spPr/>
    </dgm:pt>
    <dgm:pt modelId="{5D8B3316-C241-442D-B8C7-72655401FF32}" type="pres">
      <dgm:prSet presAssocID="{0BB739F7-89CB-46B9-8227-29BBDBDB48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C8F81B-4ABE-4160-A348-E61505160FE5}" type="presOf" srcId="{0BB739F7-89CB-46B9-8227-29BBDBDB48F8}" destId="{5D8B3316-C241-442D-B8C7-72655401FF32}" srcOrd="0" destOrd="0" presId="urn:microsoft.com/office/officeart/2005/8/layout/vList2"/>
    <dgm:cxn modelId="{8C55AB22-123B-491D-9A3D-8B6B54BC1D0D}" type="presOf" srcId="{81D0FA38-182B-4A4A-A15E-26BCE0E06AD3}" destId="{D08D632B-7C24-44A3-B6B2-B4140D0C59ED}" srcOrd="0" destOrd="0" presId="urn:microsoft.com/office/officeart/2005/8/layout/vList2"/>
    <dgm:cxn modelId="{834F3D31-1C5E-4B98-BAB3-DDE858DD2548}" srcId="{81D0FA38-182B-4A4A-A15E-26BCE0E06AD3}" destId="{06E623F2-604D-4B45-88A6-9F1492B7E2C2}" srcOrd="0" destOrd="0" parTransId="{97A099F8-0503-466C-8778-472EB7B16312}" sibTransId="{B1EA103C-0406-4C6B-82D9-70F4CECADC2F}"/>
    <dgm:cxn modelId="{78D9896B-F6DE-4F0E-915E-5EA486C17227}" srcId="{81D0FA38-182B-4A4A-A15E-26BCE0E06AD3}" destId="{0BB739F7-89CB-46B9-8227-29BBDBDB48F8}" srcOrd="2" destOrd="0" parTransId="{DF9F822D-C0B0-4208-A500-CC355587A3DA}" sibTransId="{033A9223-DCEF-4F79-ABB2-56821C79C03C}"/>
    <dgm:cxn modelId="{07C7D8BE-25B3-4B27-BA9F-FBEE67BBAF19}" type="presOf" srcId="{06E623F2-604D-4B45-88A6-9F1492B7E2C2}" destId="{B0F74DD7-F61E-4050-AD27-6608C4727609}" srcOrd="0" destOrd="0" presId="urn:microsoft.com/office/officeart/2005/8/layout/vList2"/>
    <dgm:cxn modelId="{E8502BC7-F075-45C1-BB2A-7C882C0292A4}" type="presOf" srcId="{C8B901C8-BA2F-4129-BEC9-9369EF4266A2}" destId="{B2CBB65D-EFD3-4F1B-97F4-63597D119CA9}" srcOrd="0" destOrd="0" presId="urn:microsoft.com/office/officeart/2005/8/layout/vList2"/>
    <dgm:cxn modelId="{3A7F3CED-45A4-4C61-AAB7-F3C2687F4F5F}" srcId="{81D0FA38-182B-4A4A-A15E-26BCE0E06AD3}" destId="{C8B901C8-BA2F-4129-BEC9-9369EF4266A2}" srcOrd="1" destOrd="0" parTransId="{875A82F6-1802-46D9-A9D4-C3AF0B6FAE7A}" sibTransId="{67096D5D-D2E4-4A5A-8E13-29900984F5B1}"/>
    <dgm:cxn modelId="{824131A6-3FC3-461D-A872-E2037C672EA1}" type="presParOf" srcId="{D08D632B-7C24-44A3-B6B2-B4140D0C59ED}" destId="{B0F74DD7-F61E-4050-AD27-6608C4727609}" srcOrd="0" destOrd="0" presId="urn:microsoft.com/office/officeart/2005/8/layout/vList2"/>
    <dgm:cxn modelId="{DE6B2D8D-03FA-428D-9418-893E02C77FA9}" type="presParOf" srcId="{D08D632B-7C24-44A3-B6B2-B4140D0C59ED}" destId="{B991909F-D5EC-480A-B383-05D261050B50}" srcOrd="1" destOrd="0" presId="urn:microsoft.com/office/officeart/2005/8/layout/vList2"/>
    <dgm:cxn modelId="{9889904F-56A8-4114-8136-892CA57EB146}" type="presParOf" srcId="{D08D632B-7C24-44A3-B6B2-B4140D0C59ED}" destId="{B2CBB65D-EFD3-4F1B-97F4-63597D119CA9}" srcOrd="2" destOrd="0" presId="urn:microsoft.com/office/officeart/2005/8/layout/vList2"/>
    <dgm:cxn modelId="{1F575643-FAC8-4BFE-BBEC-8494F43FA35E}" type="presParOf" srcId="{D08D632B-7C24-44A3-B6B2-B4140D0C59ED}" destId="{D1021188-E1A1-42EF-9DB9-C149511800E6}" srcOrd="3" destOrd="0" presId="urn:microsoft.com/office/officeart/2005/8/layout/vList2"/>
    <dgm:cxn modelId="{7CB20804-7DAC-4D06-926B-56D3F2D927B0}" type="presParOf" srcId="{D08D632B-7C24-44A3-B6B2-B4140D0C59ED}" destId="{5D8B3316-C241-442D-B8C7-72655401FF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5B18A7-E358-43C3-9CF4-AAF972BC48B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B21ED3-7115-4A70-B97D-E9A248790E29}">
      <dgm:prSet/>
      <dgm:spPr/>
      <dgm:t>
        <a:bodyPr/>
        <a:lstStyle/>
        <a:p>
          <a:r>
            <a:rPr lang="pl-PL"/>
            <a:t>Indywidualne Studia Międzyobszarowe (ISM) kończą się egzaminem dyplomowym na kierunku wiodącym. </a:t>
          </a:r>
          <a:endParaRPr lang="en-US"/>
        </a:p>
      </dgm:t>
    </dgm:pt>
    <dgm:pt modelId="{0D5C7E63-9B7D-4D37-8E2D-3DA7E8995A17}" type="parTrans" cxnId="{1EE16423-05BF-4E2A-BF4E-3F4E439F7D68}">
      <dgm:prSet/>
      <dgm:spPr/>
      <dgm:t>
        <a:bodyPr/>
        <a:lstStyle/>
        <a:p>
          <a:endParaRPr lang="en-US"/>
        </a:p>
      </dgm:t>
    </dgm:pt>
    <dgm:pt modelId="{7BA97C3F-2363-4D06-A454-645855948C1F}" type="sibTrans" cxnId="{1EE16423-05BF-4E2A-BF4E-3F4E439F7D68}">
      <dgm:prSet/>
      <dgm:spPr/>
      <dgm:t>
        <a:bodyPr/>
        <a:lstStyle/>
        <a:p>
          <a:endParaRPr lang="en-US"/>
        </a:p>
      </dgm:t>
    </dgm:pt>
    <dgm:pt modelId="{71C3A624-218D-4870-B6DD-54D56363D00B}">
      <dgm:prSet/>
      <dgm:spPr/>
      <dgm:t>
        <a:bodyPr/>
        <a:lstStyle/>
        <a:p>
          <a:r>
            <a:rPr lang="pl-PL"/>
            <a:t>W trakcie pierwszego roku studiów student ISM realizuje moduły z </a:t>
          </a:r>
          <a:r>
            <a:rPr lang="pl-PL" b="1"/>
            <a:t>trzech kierunków studiów</a:t>
          </a:r>
          <a:r>
            <a:rPr lang="pl-PL"/>
            <a:t>, przypisanych co najmniej do dwóch dziedzin nauki. </a:t>
          </a:r>
          <a:endParaRPr lang="en-US"/>
        </a:p>
      </dgm:t>
    </dgm:pt>
    <dgm:pt modelId="{8ABA613C-F5ED-49DB-9B77-E29CC71DBD2A}" type="parTrans" cxnId="{53A61987-C7D2-4959-B115-C8A02D0CA251}">
      <dgm:prSet/>
      <dgm:spPr/>
      <dgm:t>
        <a:bodyPr/>
        <a:lstStyle/>
        <a:p>
          <a:endParaRPr lang="en-US"/>
        </a:p>
      </dgm:t>
    </dgm:pt>
    <dgm:pt modelId="{E17A7BC6-EE4A-4213-9AA6-E2EAA6D6F94E}" type="sibTrans" cxnId="{53A61987-C7D2-4959-B115-C8A02D0CA251}">
      <dgm:prSet/>
      <dgm:spPr/>
      <dgm:t>
        <a:bodyPr/>
        <a:lstStyle/>
        <a:p>
          <a:endParaRPr lang="en-US"/>
        </a:p>
      </dgm:t>
    </dgm:pt>
    <dgm:pt modelId="{74C6F03C-98F9-40BB-BC43-4BE5A7D27214}">
      <dgm:prSet/>
      <dgm:spPr/>
      <dgm:t>
        <a:bodyPr/>
        <a:lstStyle/>
        <a:p>
          <a:r>
            <a:rPr lang="pl-PL"/>
            <a:t>Na pozostałych latach student ISM realizuje moduły z </a:t>
          </a:r>
          <a:r>
            <a:rPr lang="pl-PL" b="1"/>
            <a:t>co najmniej dwóch kierunków </a:t>
          </a:r>
          <a:r>
            <a:rPr lang="pl-PL"/>
            <a:t>studiów przypisanych do różnych dziedzin nauki.</a:t>
          </a:r>
          <a:endParaRPr lang="en-US"/>
        </a:p>
      </dgm:t>
    </dgm:pt>
    <dgm:pt modelId="{12A62320-699D-47CB-8F7C-E94D3A150B33}" type="parTrans" cxnId="{21840696-9500-4D14-BD23-7A13BED2923C}">
      <dgm:prSet/>
      <dgm:spPr/>
      <dgm:t>
        <a:bodyPr/>
        <a:lstStyle/>
        <a:p>
          <a:endParaRPr lang="en-US"/>
        </a:p>
      </dgm:t>
    </dgm:pt>
    <dgm:pt modelId="{BE9CD972-34E8-45C0-B437-B2B5D8EFB12D}" type="sibTrans" cxnId="{21840696-9500-4D14-BD23-7A13BED2923C}">
      <dgm:prSet/>
      <dgm:spPr/>
      <dgm:t>
        <a:bodyPr/>
        <a:lstStyle/>
        <a:p>
          <a:endParaRPr lang="en-US"/>
        </a:p>
      </dgm:t>
    </dgm:pt>
    <dgm:pt modelId="{F1804D0D-711F-4E62-9969-309F08703321}">
      <dgm:prSet/>
      <dgm:spPr/>
      <dgm:t>
        <a:bodyPr/>
        <a:lstStyle/>
        <a:p>
          <a:r>
            <a:rPr lang="pl-PL"/>
            <a:t>Student ISM realizuje w każdym semestrze minimum 30 punktów ECTS.</a:t>
          </a:r>
          <a:endParaRPr lang="en-US"/>
        </a:p>
      </dgm:t>
    </dgm:pt>
    <dgm:pt modelId="{BE8CB592-DE12-4554-B5C3-0095B998FD4F}" type="parTrans" cxnId="{37E489E7-E3D8-470E-AB1E-5074D7C7BE42}">
      <dgm:prSet/>
      <dgm:spPr/>
      <dgm:t>
        <a:bodyPr/>
        <a:lstStyle/>
        <a:p>
          <a:endParaRPr lang="en-US"/>
        </a:p>
      </dgm:t>
    </dgm:pt>
    <dgm:pt modelId="{9E460654-E051-42B4-AAB2-EADAF133EAF7}" type="sibTrans" cxnId="{37E489E7-E3D8-470E-AB1E-5074D7C7BE42}">
      <dgm:prSet/>
      <dgm:spPr/>
      <dgm:t>
        <a:bodyPr/>
        <a:lstStyle/>
        <a:p>
          <a:endParaRPr lang="en-US"/>
        </a:p>
      </dgm:t>
    </dgm:pt>
    <dgm:pt modelId="{FC914797-228C-47A9-9AB5-2A2D83D35103}" type="pres">
      <dgm:prSet presAssocID="{7D5B18A7-E358-43C3-9CF4-AAF972BC48B5}" presName="root" presStyleCnt="0">
        <dgm:presLayoutVars>
          <dgm:dir/>
          <dgm:resizeHandles val="exact"/>
        </dgm:presLayoutVars>
      </dgm:prSet>
      <dgm:spPr/>
    </dgm:pt>
    <dgm:pt modelId="{E5305EA1-D2B8-4307-A46F-5DB681F2FA73}" type="pres">
      <dgm:prSet presAssocID="{FEB21ED3-7115-4A70-B97D-E9A248790E29}" presName="compNode" presStyleCnt="0"/>
      <dgm:spPr/>
    </dgm:pt>
    <dgm:pt modelId="{9A45F7C3-EBD9-460B-8A7F-A48DB300F1CD}" type="pres">
      <dgm:prSet presAssocID="{FEB21ED3-7115-4A70-B97D-E9A248790E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82887AC9-AD1F-4636-9500-CEC04FC6AF8C}" type="pres">
      <dgm:prSet presAssocID="{FEB21ED3-7115-4A70-B97D-E9A248790E29}" presName="spaceRect" presStyleCnt="0"/>
      <dgm:spPr/>
    </dgm:pt>
    <dgm:pt modelId="{78EC4F2F-C30B-4292-AB9A-2E7EEDFDE40C}" type="pres">
      <dgm:prSet presAssocID="{FEB21ED3-7115-4A70-B97D-E9A248790E29}" presName="textRect" presStyleLbl="revTx" presStyleIdx="0" presStyleCnt="4">
        <dgm:presLayoutVars>
          <dgm:chMax val="1"/>
          <dgm:chPref val="1"/>
        </dgm:presLayoutVars>
      </dgm:prSet>
      <dgm:spPr/>
    </dgm:pt>
    <dgm:pt modelId="{5F1DA769-348F-4BA9-91E1-5B4AECFF1B22}" type="pres">
      <dgm:prSet presAssocID="{7BA97C3F-2363-4D06-A454-645855948C1F}" presName="sibTrans" presStyleCnt="0"/>
      <dgm:spPr/>
    </dgm:pt>
    <dgm:pt modelId="{3306DAD0-7191-4416-ADFB-9EF98E16D261}" type="pres">
      <dgm:prSet presAssocID="{71C3A624-218D-4870-B6DD-54D56363D00B}" presName="compNode" presStyleCnt="0"/>
      <dgm:spPr/>
    </dgm:pt>
    <dgm:pt modelId="{758BB7EA-77C7-40C6-BC22-741CEF13E0C6}" type="pres">
      <dgm:prSet presAssocID="{71C3A624-218D-4870-B6DD-54D56363D0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ukowiec"/>
        </a:ext>
      </dgm:extLst>
    </dgm:pt>
    <dgm:pt modelId="{488168EF-8498-4E5F-AFD3-9859FF4F6898}" type="pres">
      <dgm:prSet presAssocID="{71C3A624-218D-4870-B6DD-54D56363D00B}" presName="spaceRect" presStyleCnt="0"/>
      <dgm:spPr/>
    </dgm:pt>
    <dgm:pt modelId="{8E512DED-029F-46A0-853F-9ACFAA8B1C05}" type="pres">
      <dgm:prSet presAssocID="{71C3A624-218D-4870-B6DD-54D56363D00B}" presName="textRect" presStyleLbl="revTx" presStyleIdx="1" presStyleCnt="4">
        <dgm:presLayoutVars>
          <dgm:chMax val="1"/>
          <dgm:chPref val="1"/>
        </dgm:presLayoutVars>
      </dgm:prSet>
      <dgm:spPr/>
    </dgm:pt>
    <dgm:pt modelId="{E7D009E8-7814-44C8-8613-37E104195594}" type="pres">
      <dgm:prSet presAssocID="{E17A7BC6-EE4A-4213-9AA6-E2EAA6D6F94E}" presName="sibTrans" presStyleCnt="0"/>
      <dgm:spPr/>
    </dgm:pt>
    <dgm:pt modelId="{53632ED9-48AF-42DE-9D17-3DDF92368751}" type="pres">
      <dgm:prSet presAssocID="{74C6F03C-98F9-40BB-BC43-4BE5A7D27214}" presName="compNode" presStyleCnt="0"/>
      <dgm:spPr/>
    </dgm:pt>
    <dgm:pt modelId="{9C1687A5-FB3C-414B-8928-3487FD0C693E}" type="pres">
      <dgm:prSet presAssocID="{74C6F03C-98F9-40BB-BC43-4BE5A7D272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F05EEE74-EEC0-4D83-BACC-F39017713A0F}" type="pres">
      <dgm:prSet presAssocID="{74C6F03C-98F9-40BB-BC43-4BE5A7D27214}" presName="spaceRect" presStyleCnt="0"/>
      <dgm:spPr/>
    </dgm:pt>
    <dgm:pt modelId="{4830CC4E-241B-4AA5-8180-7DF27BA10748}" type="pres">
      <dgm:prSet presAssocID="{74C6F03C-98F9-40BB-BC43-4BE5A7D27214}" presName="textRect" presStyleLbl="revTx" presStyleIdx="2" presStyleCnt="4">
        <dgm:presLayoutVars>
          <dgm:chMax val="1"/>
          <dgm:chPref val="1"/>
        </dgm:presLayoutVars>
      </dgm:prSet>
      <dgm:spPr/>
    </dgm:pt>
    <dgm:pt modelId="{B4A5E2BB-FC1C-4102-93BD-8581B5C29821}" type="pres">
      <dgm:prSet presAssocID="{BE9CD972-34E8-45C0-B437-B2B5D8EFB12D}" presName="sibTrans" presStyleCnt="0"/>
      <dgm:spPr/>
    </dgm:pt>
    <dgm:pt modelId="{B2E2AC28-52C3-4B1C-95E9-BF57D9F8AD36}" type="pres">
      <dgm:prSet presAssocID="{F1804D0D-711F-4E62-9969-309F08703321}" presName="compNode" presStyleCnt="0"/>
      <dgm:spPr/>
    </dgm:pt>
    <dgm:pt modelId="{F0094BF5-8DD6-47C6-B3D8-7DCBF12D2B7D}" type="pres">
      <dgm:prSet presAssocID="{F1804D0D-711F-4E62-9969-309F087033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17B692E-2CCA-408A-87E8-117467A6F5F2}" type="pres">
      <dgm:prSet presAssocID="{F1804D0D-711F-4E62-9969-309F08703321}" presName="spaceRect" presStyleCnt="0"/>
      <dgm:spPr/>
    </dgm:pt>
    <dgm:pt modelId="{2E8DF20A-28BC-42D8-B7D8-92D17D2AADBA}" type="pres">
      <dgm:prSet presAssocID="{F1804D0D-711F-4E62-9969-309F0870332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EE16423-05BF-4E2A-BF4E-3F4E439F7D68}" srcId="{7D5B18A7-E358-43C3-9CF4-AAF972BC48B5}" destId="{FEB21ED3-7115-4A70-B97D-E9A248790E29}" srcOrd="0" destOrd="0" parTransId="{0D5C7E63-9B7D-4D37-8E2D-3DA7E8995A17}" sibTransId="{7BA97C3F-2363-4D06-A454-645855948C1F}"/>
    <dgm:cxn modelId="{D6664C26-6B2A-4B36-ADA1-9BCC108DD4CE}" type="presOf" srcId="{74C6F03C-98F9-40BB-BC43-4BE5A7D27214}" destId="{4830CC4E-241B-4AA5-8180-7DF27BA10748}" srcOrd="0" destOrd="0" presId="urn:microsoft.com/office/officeart/2018/2/layout/IconLabelList"/>
    <dgm:cxn modelId="{A9D52A69-1FA9-416E-9EF6-C7AC854E2793}" type="presOf" srcId="{F1804D0D-711F-4E62-9969-309F08703321}" destId="{2E8DF20A-28BC-42D8-B7D8-92D17D2AADBA}" srcOrd="0" destOrd="0" presId="urn:microsoft.com/office/officeart/2018/2/layout/IconLabelList"/>
    <dgm:cxn modelId="{53A61987-C7D2-4959-B115-C8A02D0CA251}" srcId="{7D5B18A7-E358-43C3-9CF4-AAF972BC48B5}" destId="{71C3A624-218D-4870-B6DD-54D56363D00B}" srcOrd="1" destOrd="0" parTransId="{8ABA613C-F5ED-49DB-9B77-E29CC71DBD2A}" sibTransId="{E17A7BC6-EE4A-4213-9AA6-E2EAA6D6F94E}"/>
    <dgm:cxn modelId="{21840696-9500-4D14-BD23-7A13BED2923C}" srcId="{7D5B18A7-E358-43C3-9CF4-AAF972BC48B5}" destId="{74C6F03C-98F9-40BB-BC43-4BE5A7D27214}" srcOrd="2" destOrd="0" parTransId="{12A62320-699D-47CB-8F7C-E94D3A150B33}" sibTransId="{BE9CD972-34E8-45C0-B437-B2B5D8EFB12D}"/>
    <dgm:cxn modelId="{6E2319AA-4E3C-43AA-88D9-57FCC03285EB}" type="presOf" srcId="{7D5B18A7-E358-43C3-9CF4-AAF972BC48B5}" destId="{FC914797-228C-47A9-9AB5-2A2D83D35103}" srcOrd="0" destOrd="0" presId="urn:microsoft.com/office/officeart/2018/2/layout/IconLabelList"/>
    <dgm:cxn modelId="{E49CB5DF-A760-4A62-8158-25341F869583}" type="presOf" srcId="{71C3A624-218D-4870-B6DD-54D56363D00B}" destId="{8E512DED-029F-46A0-853F-9ACFAA8B1C05}" srcOrd="0" destOrd="0" presId="urn:microsoft.com/office/officeart/2018/2/layout/IconLabelList"/>
    <dgm:cxn modelId="{F54589E5-E2D4-4D0C-A3AC-1C6E20C03F15}" type="presOf" srcId="{FEB21ED3-7115-4A70-B97D-E9A248790E29}" destId="{78EC4F2F-C30B-4292-AB9A-2E7EEDFDE40C}" srcOrd="0" destOrd="0" presId="urn:microsoft.com/office/officeart/2018/2/layout/IconLabelList"/>
    <dgm:cxn modelId="{37E489E7-E3D8-470E-AB1E-5074D7C7BE42}" srcId="{7D5B18A7-E358-43C3-9CF4-AAF972BC48B5}" destId="{F1804D0D-711F-4E62-9969-309F08703321}" srcOrd="3" destOrd="0" parTransId="{BE8CB592-DE12-4554-B5C3-0095B998FD4F}" sibTransId="{9E460654-E051-42B4-AAB2-EADAF133EAF7}"/>
    <dgm:cxn modelId="{B4FE0D02-0EE8-49D7-BF15-AE076B59FCDE}" type="presParOf" srcId="{FC914797-228C-47A9-9AB5-2A2D83D35103}" destId="{E5305EA1-D2B8-4307-A46F-5DB681F2FA73}" srcOrd="0" destOrd="0" presId="urn:microsoft.com/office/officeart/2018/2/layout/IconLabelList"/>
    <dgm:cxn modelId="{BE127A0C-028D-4ECB-92FD-B28410B6A123}" type="presParOf" srcId="{E5305EA1-D2B8-4307-A46F-5DB681F2FA73}" destId="{9A45F7C3-EBD9-460B-8A7F-A48DB300F1CD}" srcOrd="0" destOrd="0" presId="urn:microsoft.com/office/officeart/2018/2/layout/IconLabelList"/>
    <dgm:cxn modelId="{9C24E8B2-980D-4A5E-A44E-713AFD476887}" type="presParOf" srcId="{E5305EA1-D2B8-4307-A46F-5DB681F2FA73}" destId="{82887AC9-AD1F-4636-9500-CEC04FC6AF8C}" srcOrd="1" destOrd="0" presId="urn:microsoft.com/office/officeart/2018/2/layout/IconLabelList"/>
    <dgm:cxn modelId="{C5E6D325-A793-4345-A24B-CBCF6133C29F}" type="presParOf" srcId="{E5305EA1-D2B8-4307-A46F-5DB681F2FA73}" destId="{78EC4F2F-C30B-4292-AB9A-2E7EEDFDE40C}" srcOrd="2" destOrd="0" presId="urn:microsoft.com/office/officeart/2018/2/layout/IconLabelList"/>
    <dgm:cxn modelId="{F716C8E9-AEC1-407E-84FB-1D4A75B3D212}" type="presParOf" srcId="{FC914797-228C-47A9-9AB5-2A2D83D35103}" destId="{5F1DA769-348F-4BA9-91E1-5B4AECFF1B22}" srcOrd="1" destOrd="0" presId="urn:microsoft.com/office/officeart/2018/2/layout/IconLabelList"/>
    <dgm:cxn modelId="{13E8E4D3-748F-4DA5-B974-4000A2EC36E7}" type="presParOf" srcId="{FC914797-228C-47A9-9AB5-2A2D83D35103}" destId="{3306DAD0-7191-4416-ADFB-9EF98E16D261}" srcOrd="2" destOrd="0" presId="urn:microsoft.com/office/officeart/2018/2/layout/IconLabelList"/>
    <dgm:cxn modelId="{1C631A4B-F9AC-4705-81CD-67D26277DE30}" type="presParOf" srcId="{3306DAD0-7191-4416-ADFB-9EF98E16D261}" destId="{758BB7EA-77C7-40C6-BC22-741CEF13E0C6}" srcOrd="0" destOrd="0" presId="urn:microsoft.com/office/officeart/2018/2/layout/IconLabelList"/>
    <dgm:cxn modelId="{A9C6B0BC-4B11-4454-A4B3-A91FD3485E39}" type="presParOf" srcId="{3306DAD0-7191-4416-ADFB-9EF98E16D261}" destId="{488168EF-8498-4E5F-AFD3-9859FF4F6898}" srcOrd="1" destOrd="0" presId="urn:microsoft.com/office/officeart/2018/2/layout/IconLabelList"/>
    <dgm:cxn modelId="{4763D198-94B7-4072-9667-47FCE10280D3}" type="presParOf" srcId="{3306DAD0-7191-4416-ADFB-9EF98E16D261}" destId="{8E512DED-029F-46A0-853F-9ACFAA8B1C05}" srcOrd="2" destOrd="0" presId="urn:microsoft.com/office/officeart/2018/2/layout/IconLabelList"/>
    <dgm:cxn modelId="{489D6C66-013B-4076-9220-15651A34F42E}" type="presParOf" srcId="{FC914797-228C-47A9-9AB5-2A2D83D35103}" destId="{E7D009E8-7814-44C8-8613-37E104195594}" srcOrd="3" destOrd="0" presId="urn:microsoft.com/office/officeart/2018/2/layout/IconLabelList"/>
    <dgm:cxn modelId="{3D9C9930-DC6B-496C-91E8-8923062D97BB}" type="presParOf" srcId="{FC914797-228C-47A9-9AB5-2A2D83D35103}" destId="{53632ED9-48AF-42DE-9D17-3DDF92368751}" srcOrd="4" destOrd="0" presId="urn:microsoft.com/office/officeart/2018/2/layout/IconLabelList"/>
    <dgm:cxn modelId="{3C07F078-B18D-44DC-8072-16116EB88A33}" type="presParOf" srcId="{53632ED9-48AF-42DE-9D17-3DDF92368751}" destId="{9C1687A5-FB3C-414B-8928-3487FD0C693E}" srcOrd="0" destOrd="0" presId="urn:microsoft.com/office/officeart/2018/2/layout/IconLabelList"/>
    <dgm:cxn modelId="{73A52383-3899-4597-9BDB-E139CAE2C24B}" type="presParOf" srcId="{53632ED9-48AF-42DE-9D17-3DDF92368751}" destId="{F05EEE74-EEC0-4D83-BACC-F39017713A0F}" srcOrd="1" destOrd="0" presId="urn:microsoft.com/office/officeart/2018/2/layout/IconLabelList"/>
    <dgm:cxn modelId="{6EF31D6D-ADF0-4F87-B77D-8743786D3090}" type="presParOf" srcId="{53632ED9-48AF-42DE-9D17-3DDF92368751}" destId="{4830CC4E-241B-4AA5-8180-7DF27BA10748}" srcOrd="2" destOrd="0" presId="urn:microsoft.com/office/officeart/2018/2/layout/IconLabelList"/>
    <dgm:cxn modelId="{18A09CEC-6118-4980-B2DD-4133575D1D5D}" type="presParOf" srcId="{FC914797-228C-47A9-9AB5-2A2D83D35103}" destId="{B4A5E2BB-FC1C-4102-93BD-8581B5C29821}" srcOrd="5" destOrd="0" presId="urn:microsoft.com/office/officeart/2018/2/layout/IconLabelList"/>
    <dgm:cxn modelId="{66158F66-A324-4AFE-A87B-C9BDB9F01CDA}" type="presParOf" srcId="{FC914797-228C-47A9-9AB5-2A2D83D35103}" destId="{B2E2AC28-52C3-4B1C-95E9-BF57D9F8AD36}" srcOrd="6" destOrd="0" presId="urn:microsoft.com/office/officeart/2018/2/layout/IconLabelList"/>
    <dgm:cxn modelId="{64F76C7E-6543-4BE4-B3FD-5BEE836780E8}" type="presParOf" srcId="{B2E2AC28-52C3-4B1C-95E9-BF57D9F8AD36}" destId="{F0094BF5-8DD6-47C6-B3D8-7DCBF12D2B7D}" srcOrd="0" destOrd="0" presId="urn:microsoft.com/office/officeart/2018/2/layout/IconLabelList"/>
    <dgm:cxn modelId="{FF5A0ACC-9204-4841-A39B-E9187641A199}" type="presParOf" srcId="{B2E2AC28-52C3-4B1C-95E9-BF57D9F8AD36}" destId="{517B692E-2CCA-408A-87E8-117467A6F5F2}" srcOrd="1" destOrd="0" presId="urn:microsoft.com/office/officeart/2018/2/layout/IconLabelList"/>
    <dgm:cxn modelId="{5DAB55DE-E517-41CD-9F60-7030DC2BDD35}" type="presParOf" srcId="{B2E2AC28-52C3-4B1C-95E9-BF57D9F8AD36}" destId="{2E8DF20A-28BC-42D8-B7D8-92D17D2AAD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065AC-771C-4306-B6EC-15ABFB41B5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6F6F03-2085-49FA-9582-BFC88A43B193}">
      <dgm:prSet/>
      <dgm:spPr/>
      <dgm:t>
        <a:bodyPr/>
        <a:lstStyle/>
        <a:p>
          <a:r>
            <a:rPr lang="pl-PL"/>
            <a:t>Opiekun praktyki może zaliczyć studentowi praktykę na podstawie potwierdzonej pracy zawodowej, udziału studenta w obozie naukowo-badawczym lub w innym przypadku, jeżeli stwierdzi, że zostały osiągnięte przez studenta wymagane efekty uczenia się.</a:t>
          </a:r>
          <a:endParaRPr lang="en-US"/>
        </a:p>
      </dgm:t>
    </dgm:pt>
    <dgm:pt modelId="{C89D609B-9C41-4849-A084-C8D75EA4E7A8}" type="parTrans" cxnId="{36AF4167-5714-43EC-9D29-602F0A159D26}">
      <dgm:prSet/>
      <dgm:spPr/>
      <dgm:t>
        <a:bodyPr/>
        <a:lstStyle/>
        <a:p>
          <a:endParaRPr lang="en-US"/>
        </a:p>
      </dgm:t>
    </dgm:pt>
    <dgm:pt modelId="{555B1EC7-94F0-4ABD-82C4-3B826AFFE25D}" type="sibTrans" cxnId="{36AF4167-5714-43EC-9D29-602F0A159D26}">
      <dgm:prSet/>
      <dgm:spPr/>
      <dgm:t>
        <a:bodyPr/>
        <a:lstStyle/>
        <a:p>
          <a:endParaRPr lang="en-US"/>
        </a:p>
      </dgm:t>
    </dgm:pt>
    <dgm:pt modelId="{5CF24E48-FDD7-4F84-AAE1-63ED10B8BDE7}">
      <dgm:prSet/>
      <dgm:spPr/>
      <dgm:t>
        <a:bodyPr/>
        <a:lstStyle/>
        <a:p>
          <a:r>
            <a:rPr lang="pl-PL"/>
            <a:t>Udział studenta w pracach obozu naukowego może być podstawą do zaliczenia w całości lub w części studenckiej praktyki zawodowej, jeżeli program obozu naukowego odpowiada efektom uczenia się przewidzianym dla danej praktyki.</a:t>
          </a:r>
          <a:endParaRPr lang="en-US"/>
        </a:p>
      </dgm:t>
    </dgm:pt>
    <dgm:pt modelId="{BE333223-CEAF-4119-BEE0-299993EEC4CB}" type="parTrans" cxnId="{166AC012-1C43-4BDA-98C1-3DD31B476065}">
      <dgm:prSet/>
      <dgm:spPr/>
      <dgm:t>
        <a:bodyPr/>
        <a:lstStyle/>
        <a:p>
          <a:endParaRPr lang="en-US"/>
        </a:p>
      </dgm:t>
    </dgm:pt>
    <dgm:pt modelId="{5C455172-3746-4310-A4FF-2594CDBECE01}" type="sibTrans" cxnId="{166AC012-1C43-4BDA-98C1-3DD31B476065}">
      <dgm:prSet/>
      <dgm:spPr/>
      <dgm:t>
        <a:bodyPr/>
        <a:lstStyle/>
        <a:p>
          <a:endParaRPr lang="en-US"/>
        </a:p>
      </dgm:t>
    </dgm:pt>
    <dgm:pt modelId="{FD7E48E5-55D1-4031-9C72-3C796BD6AFC5}">
      <dgm:prSet/>
      <dgm:spPr/>
      <dgm:t>
        <a:bodyPr/>
        <a:lstStyle/>
        <a:p>
          <a:r>
            <a:rPr lang="pl-PL"/>
            <a:t>Opiekun praktyk może zezwolić studentowi na odbycie praktyki zawodowej w terminie innym niż przewidziany w planie studiów, niekolidującym z zajęciami wynikającymi z planu studiów.</a:t>
          </a:r>
          <a:endParaRPr lang="en-US"/>
        </a:p>
      </dgm:t>
    </dgm:pt>
    <dgm:pt modelId="{07226061-D1A9-4E69-8A0C-E1E9D07E1DD3}" type="parTrans" cxnId="{C5377C7D-983F-4819-9FBB-66E5BAD06467}">
      <dgm:prSet/>
      <dgm:spPr/>
      <dgm:t>
        <a:bodyPr/>
        <a:lstStyle/>
        <a:p>
          <a:endParaRPr lang="en-US"/>
        </a:p>
      </dgm:t>
    </dgm:pt>
    <dgm:pt modelId="{60F07242-6EF1-4D30-A990-DF1381F2C70A}" type="sibTrans" cxnId="{C5377C7D-983F-4819-9FBB-66E5BAD06467}">
      <dgm:prSet/>
      <dgm:spPr/>
      <dgm:t>
        <a:bodyPr/>
        <a:lstStyle/>
        <a:p>
          <a:endParaRPr lang="en-US"/>
        </a:p>
      </dgm:t>
    </dgm:pt>
    <dgm:pt modelId="{7592B9EF-88D1-4FA6-A6E2-ACBB1EBC15B2}" type="pres">
      <dgm:prSet presAssocID="{691065AC-771C-4306-B6EC-15ABFB41B56B}" presName="linear" presStyleCnt="0">
        <dgm:presLayoutVars>
          <dgm:animLvl val="lvl"/>
          <dgm:resizeHandles val="exact"/>
        </dgm:presLayoutVars>
      </dgm:prSet>
      <dgm:spPr/>
    </dgm:pt>
    <dgm:pt modelId="{865DBCD0-4A2C-40B1-8B5D-1EB9AAC0F44D}" type="pres">
      <dgm:prSet presAssocID="{E46F6F03-2085-49FA-9582-BFC88A43B1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C45F62-CC99-44CB-9B9F-C1F3181E2BDA}" type="pres">
      <dgm:prSet presAssocID="{555B1EC7-94F0-4ABD-82C4-3B826AFFE25D}" presName="spacer" presStyleCnt="0"/>
      <dgm:spPr/>
    </dgm:pt>
    <dgm:pt modelId="{C061602A-C9AD-42D3-A0BE-4AFC0EF6C428}" type="pres">
      <dgm:prSet presAssocID="{5CF24E48-FDD7-4F84-AAE1-63ED10B8BD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01F98B-774D-4D6D-A488-7D549245840A}" type="pres">
      <dgm:prSet presAssocID="{5C455172-3746-4310-A4FF-2594CDBECE01}" presName="spacer" presStyleCnt="0"/>
      <dgm:spPr/>
    </dgm:pt>
    <dgm:pt modelId="{0F4871C6-DB4C-427F-96BD-62E00A78FE65}" type="pres">
      <dgm:prSet presAssocID="{FD7E48E5-55D1-4031-9C72-3C796BD6AF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6AC012-1C43-4BDA-98C1-3DD31B476065}" srcId="{691065AC-771C-4306-B6EC-15ABFB41B56B}" destId="{5CF24E48-FDD7-4F84-AAE1-63ED10B8BDE7}" srcOrd="1" destOrd="0" parTransId="{BE333223-CEAF-4119-BEE0-299993EEC4CB}" sibTransId="{5C455172-3746-4310-A4FF-2594CDBECE01}"/>
    <dgm:cxn modelId="{36AF4167-5714-43EC-9D29-602F0A159D26}" srcId="{691065AC-771C-4306-B6EC-15ABFB41B56B}" destId="{E46F6F03-2085-49FA-9582-BFC88A43B193}" srcOrd="0" destOrd="0" parTransId="{C89D609B-9C41-4849-A084-C8D75EA4E7A8}" sibTransId="{555B1EC7-94F0-4ABD-82C4-3B826AFFE25D}"/>
    <dgm:cxn modelId="{C5377C7D-983F-4819-9FBB-66E5BAD06467}" srcId="{691065AC-771C-4306-B6EC-15ABFB41B56B}" destId="{FD7E48E5-55D1-4031-9C72-3C796BD6AFC5}" srcOrd="2" destOrd="0" parTransId="{07226061-D1A9-4E69-8A0C-E1E9D07E1DD3}" sibTransId="{60F07242-6EF1-4D30-A990-DF1381F2C70A}"/>
    <dgm:cxn modelId="{19AB2089-AA84-40BF-80E7-EC0B2B7C9399}" type="presOf" srcId="{FD7E48E5-55D1-4031-9C72-3C796BD6AFC5}" destId="{0F4871C6-DB4C-427F-96BD-62E00A78FE65}" srcOrd="0" destOrd="0" presId="urn:microsoft.com/office/officeart/2005/8/layout/vList2"/>
    <dgm:cxn modelId="{79BD8DB1-D831-41B7-B5FC-AB89C4750D6E}" type="presOf" srcId="{E46F6F03-2085-49FA-9582-BFC88A43B193}" destId="{865DBCD0-4A2C-40B1-8B5D-1EB9AAC0F44D}" srcOrd="0" destOrd="0" presId="urn:microsoft.com/office/officeart/2005/8/layout/vList2"/>
    <dgm:cxn modelId="{B879AFC1-1923-475D-9ED5-C8957F6F9B8A}" type="presOf" srcId="{691065AC-771C-4306-B6EC-15ABFB41B56B}" destId="{7592B9EF-88D1-4FA6-A6E2-ACBB1EBC15B2}" srcOrd="0" destOrd="0" presId="urn:microsoft.com/office/officeart/2005/8/layout/vList2"/>
    <dgm:cxn modelId="{225128E7-2464-4BD3-84EC-921E93C9388F}" type="presOf" srcId="{5CF24E48-FDD7-4F84-AAE1-63ED10B8BDE7}" destId="{C061602A-C9AD-42D3-A0BE-4AFC0EF6C428}" srcOrd="0" destOrd="0" presId="urn:microsoft.com/office/officeart/2005/8/layout/vList2"/>
    <dgm:cxn modelId="{B5C7964E-E7C4-4DD1-8D4A-1D7BD99840FC}" type="presParOf" srcId="{7592B9EF-88D1-4FA6-A6E2-ACBB1EBC15B2}" destId="{865DBCD0-4A2C-40B1-8B5D-1EB9AAC0F44D}" srcOrd="0" destOrd="0" presId="urn:microsoft.com/office/officeart/2005/8/layout/vList2"/>
    <dgm:cxn modelId="{7C831383-AFD5-4452-B22C-E1B5B20DAD30}" type="presParOf" srcId="{7592B9EF-88D1-4FA6-A6E2-ACBB1EBC15B2}" destId="{01C45F62-CC99-44CB-9B9F-C1F3181E2BDA}" srcOrd="1" destOrd="0" presId="urn:microsoft.com/office/officeart/2005/8/layout/vList2"/>
    <dgm:cxn modelId="{CDEFEBE9-D20E-4107-843A-BC36ABAB5B16}" type="presParOf" srcId="{7592B9EF-88D1-4FA6-A6E2-ACBB1EBC15B2}" destId="{C061602A-C9AD-42D3-A0BE-4AFC0EF6C428}" srcOrd="2" destOrd="0" presId="urn:microsoft.com/office/officeart/2005/8/layout/vList2"/>
    <dgm:cxn modelId="{A0FC9459-AA9E-4C4F-BEE9-83985EA9A370}" type="presParOf" srcId="{7592B9EF-88D1-4FA6-A6E2-ACBB1EBC15B2}" destId="{BE01F98B-774D-4D6D-A488-7D549245840A}" srcOrd="3" destOrd="0" presId="urn:microsoft.com/office/officeart/2005/8/layout/vList2"/>
    <dgm:cxn modelId="{6FAFDEC2-7EB5-4A7A-9BA5-D6F6F912851C}" type="presParOf" srcId="{7592B9EF-88D1-4FA6-A6E2-ACBB1EBC15B2}" destId="{0F4871C6-DB4C-427F-96BD-62E00A78FE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9EB47-39D4-4FCD-B67B-BABDC8D881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CEC530-89FC-4FD0-9AEB-F36914F9444C}">
      <dgm:prSet/>
      <dgm:spPr/>
      <dgm:t>
        <a:bodyPr/>
        <a:lstStyle/>
        <a:p>
          <a:r>
            <a:rPr lang="pl-PL"/>
            <a:t>Dziekan na wniosek studenta może zezwolić na realizację wszystkich bądź wybranych efektów uczenia się z semestru wyższego niż wynika to z aktualnego wpisu studenta na semestr</a:t>
          </a:r>
          <a:endParaRPr lang="en-US"/>
        </a:p>
      </dgm:t>
    </dgm:pt>
    <dgm:pt modelId="{DD8B40A6-BF13-40FA-B3B6-A5235A6B7DC2}" type="parTrans" cxnId="{64DF2B9C-4021-4B70-B1C8-52A64151BCDD}">
      <dgm:prSet/>
      <dgm:spPr/>
      <dgm:t>
        <a:bodyPr/>
        <a:lstStyle/>
        <a:p>
          <a:endParaRPr lang="en-US"/>
        </a:p>
      </dgm:t>
    </dgm:pt>
    <dgm:pt modelId="{5012FEEC-FF97-4162-B7E7-2975B858EFB9}" type="sibTrans" cxnId="{64DF2B9C-4021-4B70-B1C8-52A64151BCDD}">
      <dgm:prSet/>
      <dgm:spPr/>
      <dgm:t>
        <a:bodyPr/>
        <a:lstStyle/>
        <a:p>
          <a:endParaRPr lang="en-US"/>
        </a:p>
      </dgm:t>
    </dgm:pt>
    <dgm:pt modelId="{495146FB-FF31-4FCD-BFB9-F858030BC420}">
      <dgm:prSet/>
      <dgm:spPr/>
      <dgm:t>
        <a:bodyPr/>
        <a:lstStyle/>
        <a:p>
          <a:r>
            <a:rPr lang="pl-PL"/>
            <a:t>Rozstrzygnięcie nie może dotyczyć studenta warunkowo wpisanego na semestr lub semestr powtarzającego.</a:t>
          </a:r>
          <a:endParaRPr lang="en-US"/>
        </a:p>
      </dgm:t>
    </dgm:pt>
    <dgm:pt modelId="{F0C07E5C-393B-466B-A5F7-2DD1E5909807}" type="parTrans" cxnId="{844CB95F-DEB9-4F93-97BC-1D1DEA544AF0}">
      <dgm:prSet/>
      <dgm:spPr/>
      <dgm:t>
        <a:bodyPr/>
        <a:lstStyle/>
        <a:p>
          <a:endParaRPr lang="en-US"/>
        </a:p>
      </dgm:t>
    </dgm:pt>
    <dgm:pt modelId="{17E15579-FA12-4781-B71A-FAC821366CA8}" type="sibTrans" cxnId="{844CB95F-DEB9-4F93-97BC-1D1DEA544AF0}">
      <dgm:prSet/>
      <dgm:spPr/>
      <dgm:t>
        <a:bodyPr/>
        <a:lstStyle/>
        <a:p>
          <a:endParaRPr lang="en-US"/>
        </a:p>
      </dgm:t>
    </dgm:pt>
    <dgm:pt modelId="{4A4A4EDA-F475-4917-A49C-9D17EAF7ACA3}" type="pres">
      <dgm:prSet presAssocID="{BC79EB47-39D4-4FCD-B67B-BABDC8D88104}" presName="linear" presStyleCnt="0">
        <dgm:presLayoutVars>
          <dgm:animLvl val="lvl"/>
          <dgm:resizeHandles val="exact"/>
        </dgm:presLayoutVars>
      </dgm:prSet>
      <dgm:spPr/>
    </dgm:pt>
    <dgm:pt modelId="{4A690D9E-B9CC-41EF-95C5-E4BD51A08619}" type="pres">
      <dgm:prSet presAssocID="{E4CEC530-89FC-4FD0-9AEB-F36914F944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B352D1-8F6E-4BCA-AFEC-D4F360D71122}" type="pres">
      <dgm:prSet presAssocID="{5012FEEC-FF97-4162-B7E7-2975B858EFB9}" presName="spacer" presStyleCnt="0"/>
      <dgm:spPr/>
    </dgm:pt>
    <dgm:pt modelId="{8D8DCECA-AA28-4AF8-BB8C-143E1A154A54}" type="pres">
      <dgm:prSet presAssocID="{495146FB-FF31-4FCD-BFB9-F858030BC42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965DE5E-C9FC-4EED-BE92-5C4F9CCB8442}" type="presOf" srcId="{495146FB-FF31-4FCD-BFB9-F858030BC420}" destId="{8D8DCECA-AA28-4AF8-BB8C-143E1A154A54}" srcOrd="0" destOrd="0" presId="urn:microsoft.com/office/officeart/2005/8/layout/vList2"/>
    <dgm:cxn modelId="{844CB95F-DEB9-4F93-97BC-1D1DEA544AF0}" srcId="{BC79EB47-39D4-4FCD-B67B-BABDC8D88104}" destId="{495146FB-FF31-4FCD-BFB9-F858030BC420}" srcOrd="1" destOrd="0" parTransId="{F0C07E5C-393B-466B-A5F7-2DD1E5909807}" sibTransId="{17E15579-FA12-4781-B71A-FAC821366CA8}"/>
    <dgm:cxn modelId="{DE6FA187-92D2-47F4-8463-3273C1CFCDE8}" type="presOf" srcId="{E4CEC530-89FC-4FD0-9AEB-F36914F9444C}" destId="{4A690D9E-B9CC-41EF-95C5-E4BD51A08619}" srcOrd="0" destOrd="0" presId="urn:microsoft.com/office/officeart/2005/8/layout/vList2"/>
    <dgm:cxn modelId="{64DF2B9C-4021-4B70-B1C8-52A64151BCDD}" srcId="{BC79EB47-39D4-4FCD-B67B-BABDC8D88104}" destId="{E4CEC530-89FC-4FD0-9AEB-F36914F9444C}" srcOrd="0" destOrd="0" parTransId="{DD8B40A6-BF13-40FA-B3B6-A5235A6B7DC2}" sibTransId="{5012FEEC-FF97-4162-B7E7-2975B858EFB9}"/>
    <dgm:cxn modelId="{55A2F0F4-288A-4656-A374-1F13F58EE53C}" type="presOf" srcId="{BC79EB47-39D4-4FCD-B67B-BABDC8D88104}" destId="{4A4A4EDA-F475-4917-A49C-9D17EAF7ACA3}" srcOrd="0" destOrd="0" presId="urn:microsoft.com/office/officeart/2005/8/layout/vList2"/>
    <dgm:cxn modelId="{3890994E-F69D-4185-A68F-E168CD66BCC0}" type="presParOf" srcId="{4A4A4EDA-F475-4917-A49C-9D17EAF7ACA3}" destId="{4A690D9E-B9CC-41EF-95C5-E4BD51A08619}" srcOrd="0" destOrd="0" presId="urn:microsoft.com/office/officeart/2005/8/layout/vList2"/>
    <dgm:cxn modelId="{913E892B-91AF-4AA5-8820-F7F7F7625713}" type="presParOf" srcId="{4A4A4EDA-F475-4917-A49C-9D17EAF7ACA3}" destId="{AEB352D1-8F6E-4BCA-AFEC-D4F360D71122}" srcOrd="1" destOrd="0" presId="urn:microsoft.com/office/officeart/2005/8/layout/vList2"/>
    <dgm:cxn modelId="{47E4928F-09BC-4951-908C-09B4D2464BC0}" type="presParOf" srcId="{4A4A4EDA-F475-4917-A49C-9D17EAF7ACA3}" destId="{8D8DCECA-AA28-4AF8-BB8C-143E1A154A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ED7EC8-6FEB-44DB-9013-6F38281AC91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C79537-A528-4AC6-83EC-795FBF1D98FF}">
      <dgm:prSet/>
      <dgm:spPr/>
      <dgm:t>
        <a:bodyPr/>
        <a:lstStyle/>
        <a:p>
          <a:r>
            <a:rPr lang="pl-PL"/>
            <a:t>termin zaliczenia modułu w ramach wpisu warunkowego nie może być dłuższy niż semestralny lub roczny cykl realizacji modułu niezaliczonego</a:t>
          </a:r>
          <a:endParaRPr lang="en-US"/>
        </a:p>
      </dgm:t>
    </dgm:pt>
    <dgm:pt modelId="{CC3FD687-8BF0-4CC4-AE39-A909E0EED169}" type="parTrans" cxnId="{48F28BC4-F84B-4385-9C2A-4AC37D36548D}">
      <dgm:prSet/>
      <dgm:spPr/>
      <dgm:t>
        <a:bodyPr/>
        <a:lstStyle/>
        <a:p>
          <a:endParaRPr lang="en-US"/>
        </a:p>
      </dgm:t>
    </dgm:pt>
    <dgm:pt modelId="{1A346DF5-5FC0-4CCB-8E03-3942CEA7FD04}" type="sibTrans" cxnId="{48F28BC4-F84B-4385-9C2A-4AC37D36548D}">
      <dgm:prSet/>
      <dgm:spPr/>
      <dgm:t>
        <a:bodyPr/>
        <a:lstStyle/>
        <a:p>
          <a:endParaRPr lang="en-US"/>
        </a:p>
      </dgm:t>
    </dgm:pt>
    <dgm:pt modelId="{F25DC6E8-2DAA-441D-ACBC-81E12BA96D23}">
      <dgm:prSet/>
      <dgm:spPr/>
      <dgm:t>
        <a:bodyPr/>
        <a:lstStyle/>
        <a:p>
          <a:r>
            <a:rPr lang="pl-PL"/>
            <a:t>ponowne powtarzanie danego modułu możliwe jest w sytuacji, w której student powtarza łącznie </a:t>
          </a:r>
          <a:r>
            <a:rPr lang="pl-PL" b="1"/>
            <a:t>nie więcej niż cztery moduły</a:t>
          </a:r>
          <a:r>
            <a:rPr lang="pl-PL"/>
            <a:t>, będąc wpisywany warunkowo na kolejne semestry; </a:t>
          </a:r>
          <a:endParaRPr lang="en-US"/>
        </a:p>
      </dgm:t>
    </dgm:pt>
    <dgm:pt modelId="{5C59FEC5-A012-48E2-821A-308561523CD3}" type="parTrans" cxnId="{44BDD739-21BC-4CAD-9725-65D4D4B43067}">
      <dgm:prSet/>
      <dgm:spPr/>
      <dgm:t>
        <a:bodyPr/>
        <a:lstStyle/>
        <a:p>
          <a:endParaRPr lang="en-US"/>
        </a:p>
      </dgm:t>
    </dgm:pt>
    <dgm:pt modelId="{818539A1-3793-4BF9-9868-2F6807C863D6}" type="sibTrans" cxnId="{44BDD739-21BC-4CAD-9725-65D4D4B43067}">
      <dgm:prSet/>
      <dgm:spPr/>
      <dgm:t>
        <a:bodyPr/>
        <a:lstStyle/>
        <a:p>
          <a:endParaRPr lang="en-US"/>
        </a:p>
      </dgm:t>
    </dgm:pt>
    <dgm:pt modelId="{D856A69C-1F22-48AC-A290-0722EB42A86E}">
      <dgm:prSet/>
      <dgm:spPr/>
      <dgm:t>
        <a:bodyPr/>
        <a:lstStyle/>
        <a:p>
          <a:r>
            <a:rPr lang="pl-PL"/>
            <a:t>wpis warunkowy na ostatni rok studiów może dotyczyć wyłącznie powtarzania modułów </a:t>
          </a:r>
          <a:r>
            <a:rPr lang="pl-PL" b="1"/>
            <a:t>z dwóch bezpośrednio poprzedzających semestrów</a:t>
          </a:r>
          <a:r>
            <a:rPr lang="pl-PL"/>
            <a:t>; </a:t>
          </a:r>
          <a:endParaRPr lang="en-US"/>
        </a:p>
      </dgm:t>
    </dgm:pt>
    <dgm:pt modelId="{DE5D7E6D-9FF3-4DB9-8604-7AA7696F402B}" type="parTrans" cxnId="{27849C3B-D4C2-4D6B-86C6-F500F6B212B7}">
      <dgm:prSet/>
      <dgm:spPr/>
      <dgm:t>
        <a:bodyPr/>
        <a:lstStyle/>
        <a:p>
          <a:endParaRPr lang="en-US"/>
        </a:p>
      </dgm:t>
    </dgm:pt>
    <dgm:pt modelId="{8C16BDF5-2F8F-4FA1-A2E3-38A63348786C}" type="sibTrans" cxnId="{27849C3B-D4C2-4D6B-86C6-F500F6B212B7}">
      <dgm:prSet/>
      <dgm:spPr/>
      <dgm:t>
        <a:bodyPr/>
        <a:lstStyle/>
        <a:p>
          <a:endParaRPr lang="en-US"/>
        </a:p>
      </dgm:t>
    </dgm:pt>
    <dgm:pt modelId="{7200AC45-B4FD-4C81-B4DB-919D6BCA8E23}">
      <dgm:prSet/>
      <dgm:spPr/>
      <dgm:t>
        <a:bodyPr/>
        <a:lstStyle/>
        <a:p>
          <a:r>
            <a:rPr lang="pl-PL"/>
            <a:t>rozstrzygnięcie nie może być wydane, jeśli jego wykonanie stałoby w sprzeczności </a:t>
          </a:r>
          <a:r>
            <a:rPr lang="pl-PL" b="1"/>
            <a:t>z sekwencją modułów</a:t>
          </a:r>
          <a:endParaRPr lang="en-US"/>
        </a:p>
      </dgm:t>
    </dgm:pt>
    <dgm:pt modelId="{040AFD01-B87F-4E32-9539-DC93297B2ED0}" type="parTrans" cxnId="{D95AA92F-C7F6-4888-8A02-D2303579975F}">
      <dgm:prSet/>
      <dgm:spPr/>
      <dgm:t>
        <a:bodyPr/>
        <a:lstStyle/>
        <a:p>
          <a:endParaRPr lang="en-US"/>
        </a:p>
      </dgm:t>
    </dgm:pt>
    <dgm:pt modelId="{5E49951B-22D0-48B0-A9BD-7D2D61800A1B}" type="sibTrans" cxnId="{D95AA92F-C7F6-4888-8A02-D2303579975F}">
      <dgm:prSet/>
      <dgm:spPr/>
      <dgm:t>
        <a:bodyPr/>
        <a:lstStyle/>
        <a:p>
          <a:endParaRPr lang="en-US"/>
        </a:p>
      </dgm:t>
    </dgm:pt>
    <dgm:pt modelId="{D720A98A-EFE4-41C2-8038-D0BE858FF8AB}" type="pres">
      <dgm:prSet presAssocID="{F7ED7EC8-6FEB-44DB-9013-6F38281AC91E}" presName="linear" presStyleCnt="0">
        <dgm:presLayoutVars>
          <dgm:animLvl val="lvl"/>
          <dgm:resizeHandles val="exact"/>
        </dgm:presLayoutVars>
      </dgm:prSet>
      <dgm:spPr/>
    </dgm:pt>
    <dgm:pt modelId="{02535238-FE08-4AAD-8A7E-7BD5EDBDDAAC}" type="pres">
      <dgm:prSet presAssocID="{ADC79537-A528-4AC6-83EC-795FBF1D98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16CDC4-2A99-4B2D-A2DA-69D9AAFD5511}" type="pres">
      <dgm:prSet presAssocID="{1A346DF5-5FC0-4CCB-8E03-3942CEA7FD04}" presName="spacer" presStyleCnt="0"/>
      <dgm:spPr/>
    </dgm:pt>
    <dgm:pt modelId="{F77A8859-344E-432C-87D2-EA003C2CB876}" type="pres">
      <dgm:prSet presAssocID="{F25DC6E8-2DAA-441D-ACBC-81E12BA96D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9E2F0F-8E0D-4B30-B53D-A3E1DCA2C824}" type="pres">
      <dgm:prSet presAssocID="{818539A1-3793-4BF9-9868-2F6807C863D6}" presName="spacer" presStyleCnt="0"/>
      <dgm:spPr/>
    </dgm:pt>
    <dgm:pt modelId="{C4FFC793-F698-4D89-96A4-5F0FA6AD4E44}" type="pres">
      <dgm:prSet presAssocID="{D856A69C-1F22-48AC-A290-0722EB42A8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907E2-2853-42C4-8B27-6BEFF8ECE665}" type="pres">
      <dgm:prSet presAssocID="{8C16BDF5-2F8F-4FA1-A2E3-38A63348786C}" presName="spacer" presStyleCnt="0"/>
      <dgm:spPr/>
    </dgm:pt>
    <dgm:pt modelId="{7DD6E377-06C6-489B-80CE-86E8D5E49D9E}" type="pres">
      <dgm:prSet presAssocID="{7200AC45-B4FD-4C81-B4DB-919D6BCA8E2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5AA92F-C7F6-4888-8A02-D2303579975F}" srcId="{F7ED7EC8-6FEB-44DB-9013-6F38281AC91E}" destId="{7200AC45-B4FD-4C81-B4DB-919D6BCA8E23}" srcOrd="3" destOrd="0" parTransId="{040AFD01-B87F-4E32-9539-DC93297B2ED0}" sibTransId="{5E49951B-22D0-48B0-A9BD-7D2D61800A1B}"/>
    <dgm:cxn modelId="{44BDD739-21BC-4CAD-9725-65D4D4B43067}" srcId="{F7ED7EC8-6FEB-44DB-9013-6F38281AC91E}" destId="{F25DC6E8-2DAA-441D-ACBC-81E12BA96D23}" srcOrd="1" destOrd="0" parTransId="{5C59FEC5-A012-48E2-821A-308561523CD3}" sibTransId="{818539A1-3793-4BF9-9868-2F6807C863D6}"/>
    <dgm:cxn modelId="{27849C3B-D4C2-4D6B-86C6-F500F6B212B7}" srcId="{F7ED7EC8-6FEB-44DB-9013-6F38281AC91E}" destId="{D856A69C-1F22-48AC-A290-0722EB42A86E}" srcOrd="2" destOrd="0" parTransId="{DE5D7E6D-9FF3-4DB9-8604-7AA7696F402B}" sibTransId="{8C16BDF5-2F8F-4FA1-A2E3-38A63348786C}"/>
    <dgm:cxn modelId="{87363871-5FD4-4F5D-890C-94D62358B025}" type="presOf" srcId="{ADC79537-A528-4AC6-83EC-795FBF1D98FF}" destId="{02535238-FE08-4AAD-8A7E-7BD5EDBDDAAC}" srcOrd="0" destOrd="0" presId="urn:microsoft.com/office/officeart/2005/8/layout/vList2"/>
    <dgm:cxn modelId="{28ACBF7C-1B4C-4284-99E4-BB270CF447F3}" type="presOf" srcId="{F7ED7EC8-6FEB-44DB-9013-6F38281AC91E}" destId="{D720A98A-EFE4-41C2-8038-D0BE858FF8AB}" srcOrd="0" destOrd="0" presId="urn:microsoft.com/office/officeart/2005/8/layout/vList2"/>
    <dgm:cxn modelId="{EB457083-EB2F-47F2-A540-C3C729A30E26}" type="presOf" srcId="{D856A69C-1F22-48AC-A290-0722EB42A86E}" destId="{C4FFC793-F698-4D89-96A4-5F0FA6AD4E44}" srcOrd="0" destOrd="0" presId="urn:microsoft.com/office/officeart/2005/8/layout/vList2"/>
    <dgm:cxn modelId="{5A594498-9C10-43B4-9B20-C9A4B34EE240}" type="presOf" srcId="{7200AC45-B4FD-4C81-B4DB-919D6BCA8E23}" destId="{7DD6E377-06C6-489B-80CE-86E8D5E49D9E}" srcOrd="0" destOrd="0" presId="urn:microsoft.com/office/officeart/2005/8/layout/vList2"/>
    <dgm:cxn modelId="{958CE2B2-67CB-4936-8F22-118144647A73}" type="presOf" srcId="{F25DC6E8-2DAA-441D-ACBC-81E12BA96D23}" destId="{F77A8859-344E-432C-87D2-EA003C2CB876}" srcOrd="0" destOrd="0" presId="urn:microsoft.com/office/officeart/2005/8/layout/vList2"/>
    <dgm:cxn modelId="{48F28BC4-F84B-4385-9C2A-4AC37D36548D}" srcId="{F7ED7EC8-6FEB-44DB-9013-6F38281AC91E}" destId="{ADC79537-A528-4AC6-83EC-795FBF1D98FF}" srcOrd="0" destOrd="0" parTransId="{CC3FD687-8BF0-4CC4-AE39-A909E0EED169}" sibTransId="{1A346DF5-5FC0-4CCB-8E03-3942CEA7FD04}"/>
    <dgm:cxn modelId="{374098A1-59F4-4707-9D6B-E680DAEF43D3}" type="presParOf" srcId="{D720A98A-EFE4-41C2-8038-D0BE858FF8AB}" destId="{02535238-FE08-4AAD-8A7E-7BD5EDBDDAAC}" srcOrd="0" destOrd="0" presId="urn:microsoft.com/office/officeart/2005/8/layout/vList2"/>
    <dgm:cxn modelId="{00F6C5ED-C8C3-4FAE-B1E2-42A75A2D61B7}" type="presParOf" srcId="{D720A98A-EFE4-41C2-8038-D0BE858FF8AB}" destId="{9116CDC4-2A99-4B2D-A2DA-69D9AAFD5511}" srcOrd="1" destOrd="0" presId="urn:microsoft.com/office/officeart/2005/8/layout/vList2"/>
    <dgm:cxn modelId="{9B636101-BB0B-446C-BA29-0938266824F5}" type="presParOf" srcId="{D720A98A-EFE4-41C2-8038-D0BE858FF8AB}" destId="{F77A8859-344E-432C-87D2-EA003C2CB876}" srcOrd="2" destOrd="0" presId="urn:microsoft.com/office/officeart/2005/8/layout/vList2"/>
    <dgm:cxn modelId="{DBFD3344-FD99-457E-9595-5047B3C57A58}" type="presParOf" srcId="{D720A98A-EFE4-41C2-8038-D0BE858FF8AB}" destId="{839E2F0F-8E0D-4B30-B53D-A3E1DCA2C824}" srcOrd="3" destOrd="0" presId="urn:microsoft.com/office/officeart/2005/8/layout/vList2"/>
    <dgm:cxn modelId="{AB31AAA0-A0ED-4770-94B4-C38085C27E7C}" type="presParOf" srcId="{D720A98A-EFE4-41C2-8038-D0BE858FF8AB}" destId="{C4FFC793-F698-4D89-96A4-5F0FA6AD4E44}" srcOrd="4" destOrd="0" presId="urn:microsoft.com/office/officeart/2005/8/layout/vList2"/>
    <dgm:cxn modelId="{11EE84E3-5AD2-4C7E-A070-03F633DC4114}" type="presParOf" srcId="{D720A98A-EFE4-41C2-8038-D0BE858FF8AB}" destId="{EC9907E2-2853-42C4-8B27-6BEFF8ECE665}" srcOrd="5" destOrd="0" presId="urn:microsoft.com/office/officeart/2005/8/layout/vList2"/>
    <dgm:cxn modelId="{32F5F589-8986-4EA1-9E31-753F525B9E96}" type="presParOf" srcId="{D720A98A-EFE4-41C2-8038-D0BE858FF8AB}" destId="{7DD6E377-06C6-489B-80CE-86E8D5E49D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D0D3A9-489C-495E-82E7-09A0144968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ADFE48-0196-4C44-BE9E-2FB4F615E174}">
      <dgm:prSet/>
      <dgm:spPr/>
      <dgm:t>
        <a:bodyPr/>
        <a:lstStyle/>
        <a:p>
          <a:r>
            <a:rPr lang="pl-PL"/>
            <a:t>Na umotywowany wniosek studenta, złożony w terminie 5 dni roboczych od ostatniego terminu zaliczenia lub daty ogłoszenia wyniku egzaminu poprawkowego, dziekan w uzasadnionych przypadkach może przyznać zaliczenie komisyjne albo egzamin komisyjny, które winny odbyć się w możliwie najkrótszym terminie.</a:t>
          </a:r>
          <a:endParaRPr lang="en-US"/>
        </a:p>
      </dgm:t>
    </dgm:pt>
    <dgm:pt modelId="{A8DDE945-7755-417A-A37A-D3B2AFCC6416}" type="parTrans" cxnId="{6C370345-8B87-42E1-9A28-E7FF61D0AB64}">
      <dgm:prSet/>
      <dgm:spPr/>
      <dgm:t>
        <a:bodyPr/>
        <a:lstStyle/>
        <a:p>
          <a:endParaRPr lang="en-US"/>
        </a:p>
      </dgm:t>
    </dgm:pt>
    <dgm:pt modelId="{911C828E-31EE-4072-A454-9740CDFF9DCE}" type="sibTrans" cxnId="{6C370345-8B87-42E1-9A28-E7FF61D0AB64}">
      <dgm:prSet/>
      <dgm:spPr/>
      <dgm:t>
        <a:bodyPr/>
        <a:lstStyle/>
        <a:p>
          <a:endParaRPr lang="en-US"/>
        </a:p>
      </dgm:t>
    </dgm:pt>
    <dgm:pt modelId="{3919C723-21A0-4569-B92D-AC413A9FCA17}">
      <dgm:prSet/>
      <dgm:spPr/>
      <dgm:t>
        <a:bodyPr/>
        <a:lstStyle/>
        <a:p>
          <a:r>
            <a:rPr lang="pl-PL"/>
            <a:t>Na wniosek studenta w zaliczeniu komisyjnym lub egzaminie komisyjnym może uczestniczyć przedstawiciel organu samorządu studenckiego, opiekun roku lub grupy ćwiczeniowej, a także rzecznik praw studenta i doktoranta</a:t>
          </a:r>
          <a:endParaRPr lang="en-US"/>
        </a:p>
      </dgm:t>
    </dgm:pt>
    <dgm:pt modelId="{B6F3AEC2-8FBA-49F8-A320-D34239E8EAEA}" type="parTrans" cxnId="{A5086140-BAFE-4303-908B-39700D61A669}">
      <dgm:prSet/>
      <dgm:spPr/>
      <dgm:t>
        <a:bodyPr/>
        <a:lstStyle/>
        <a:p>
          <a:endParaRPr lang="en-US"/>
        </a:p>
      </dgm:t>
    </dgm:pt>
    <dgm:pt modelId="{4CF14D23-3B78-46C8-AE7F-6784FF4D28B5}" type="sibTrans" cxnId="{A5086140-BAFE-4303-908B-39700D61A669}">
      <dgm:prSet/>
      <dgm:spPr/>
      <dgm:t>
        <a:bodyPr/>
        <a:lstStyle/>
        <a:p>
          <a:endParaRPr lang="en-US"/>
        </a:p>
      </dgm:t>
    </dgm:pt>
    <dgm:pt modelId="{5DC7509F-205E-4E6B-BAF0-CA09B6D61397}">
      <dgm:prSet/>
      <dgm:spPr/>
      <dgm:t>
        <a:bodyPr/>
        <a:lstStyle/>
        <a:p>
          <a:r>
            <a:rPr lang="pl-PL"/>
            <a:t>Zaliczenie komisyjne oraz egzamin komisyjny odbywają się w takiej samej formie jak egzamin poprawkowy lub ostatni termin zaliczenia, chyba że dziekan postanowi inaczej.</a:t>
          </a:r>
          <a:endParaRPr lang="en-US"/>
        </a:p>
      </dgm:t>
    </dgm:pt>
    <dgm:pt modelId="{29545F26-8CE0-4D3B-A44A-1D6F3F874483}" type="parTrans" cxnId="{8DD31074-1C9F-4FAD-B509-9C074B10E7D7}">
      <dgm:prSet/>
      <dgm:spPr/>
      <dgm:t>
        <a:bodyPr/>
        <a:lstStyle/>
        <a:p>
          <a:endParaRPr lang="en-US"/>
        </a:p>
      </dgm:t>
    </dgm:pt>
    <dgm:pt modelId="{5094B8D9-F948-4CCB-B469-BC96DBD53B34}" type="sibTrans" cxnId="{8DD31074-1C9F-4FAD-B509-9C074B10E7D7}">
      <dgm:prSet/>
      <dgm:spPr/>
      <dgm:t>
        <a:bodyPr/>
        <a:lstStyle/>
        <a:p>
          <a:endParaRPr lang="en-US"/>
        </a:p>
      </dgm:t>
    </dgm:pt>
    <dgm:pt modelId="{E77FBF8D-A677-4739-8D0C-2D0A99CC5424}" type="pres">
      <dgm:prSet presAssocID="{61D0D3A9-489C-495E-82E7-09A01449689B}" presName="linear" presStyleCnt="0">
        <dgm:presLayoutVars>
          <dgm:animLvl val="lvl"/>
          <dgm:resizeHandles val="exact"/>
        </dgm:presLayoutVars>
      </dgm:prSet>
      <dgm:spPr/>
    </dgm:pt>
    <dgm:pt modelId="{6A4F245F-8952-4F91-88AF-F4F11C6A2C22}" type="pres">
      <dgm:prSet presAssocID="{88ADFE48-0196-4C44-BE9E-2FB4F615E1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34E1D9-45E8-49B0-9D1A-64739D706FFD}" type="pres">
      <dgm:prSet presAssocID="{911C828E-31EE-4072-A454-9740CDFF9DCE}" presName="spacer" presStyleCnt="0"/>
      <dgm:spPr/>
    </dgm:pt>
    <dgm:pt modelId="{3531B912-FAB3-4394-94B3-050C1CFA1B4D}" type="pres">
      <dgm:prSet presAssocID="{3919C723-21A0-4569-B92D-AC413A9FCA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177171-B948-40F2-B306-3A3885FBCCB1}" type="pres">
      <dgm:prSet presAssocID="{4CF14D23-3B78-46C8-AE7F-6784FF4D28B5}" presName="spacer" presStyleCnt="0"/>
      <dgm:spPr/>
    </dgm:pt>
    <dgm:pt modelId="{8DD6C2CD-734C-489A-BD00-37DD8FAD1543}" type="pres">
      <dgm:prSet presAssocID="{5DC7509F-205E-4E6B-BAF0-CA09B6D613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229D2C-24F5-40DC-B2D3-29A42C238670}" type="presOf" srcId="{5DC7509F-205E-4E6B-BAF0-CA09B6D61397}" destId="{8DD6C2CD-734C-489A-BD00-37DD8FAD1543}" srcOrd="0" destOrd="0" presId="urn:microsoft.com/office/officeart/2005/8/layout/vList2"/>
    <dgm:cxn modelId="{A5086140-BAFE-4303-908B-39700D61A669}" srcId="{61D0D3A9-489C-495E-82E7-09A01449689B}" destId="{3919C723-21A0-4569-B92D-AC413A9FCA17}" srcOrd="1" destOrd="0" parTransId="{B6F3AEC2-8FBA-49F8-A320-D34239E8EAEA}" sibTransId="{4CF14D23-3B78-46C8-AE7F-6784FF4D28B5}"/>
    <dgm:cxn modelId="{6C370345-8B87-42E1-9A28-E7FF61D0AB64}" srcId="{61D0D3A9-489C-495E-82E7-09A01449689B}" destId="{88ADFE48-0196-4C44-BE9E-2FB4F615E174}" srcOrd="0" destOrd="0" parTransId="{A8DDE945-7755-417A-A37A-D3B2AFCC6416}" sibTransId="{911C828E-31EE-4072-A454-9740CDFF9DCE}"/>
    <dgm:cxn modelId="{0C959351-3D9A-4A65-840D-B0E5455E3CF7}" type="presOf" srcId="{61D0D3A9-489C-495E-82E7-09A01449689B}" destId="{E77FBF8D-A677-4739-8D0C-2D0A99CC5424}" srcOrd="0" destOrd="0" presId="urn:microsoft.com/office/officeart/2005/8/layout/vList2"/>
    <dgm:cxn modelId="{8DD31074-1C9F-4FAD-B509-9C074B10E7D7}" srcId="{61D0D3A9-489C-495E-82E7-09A01449689B}" destId="{5DC7509F-205E-4E6B-BAF0-CA09B6D61397}" srcOrd="2" destOrd="0" parTransId="{29545F26-8CE0-4D3B-A44A-1D6F3F874483}" sibTransId="{5094B8D9-F948-4CCB-B469-BC96DBD53B34}"/>
    <dgm:cxn modelId="{CDA4A2CD-D0B9-428B-A19B-9C0FFA7C1342}" type="presOf" srcId="{88ADFE48-0196-4C44-BE9E-2FB4F615E174}" destId="{6A4F245F-8952-4F91-88AF-F4F11C6A2C22}" srcOrd="0" destOrd="0" presId="urn:microsoft.com/office/officeart/2005/8/layout/vList2"/>
    <dgm:cxn modelId="{62B94BEB-4CD7-4FFD-B493-EB5AAC67C1E6}" type="presOf" srcId="{3919C723-21A0-4569-B92D-AC413A9FCA17}" destId="{3531B912-FAB3-4394-94B3-050C1CFA1B4D}" srcOrd="0" destOrd="0" presId="urn:microsoft.com/office/officeart/2005/8/layout/vList2"/>
    <dgm:cxn modelId="{5BEF27B3-DF51-442D-9901-CD0E4BDACF09}" type="presParOf" srcId="{E77FBF8D-A677-4739-8D0C-2D0A99CC5424}" destId="{6A4F245F-8952-4F91-88AF-F4F11C6A2C22}" srcOrd="0" destOrd="0" presId="urn:microsoft.com/office/officeart/2005/8/layout/vList2"/>
    <dgm:cxn modelId="{B32344C9-A485-4EA4-AAD7-A43EB8395CA7}" type="presParOf" srcId="{E77FBF8D-A677-4739-8D0C-2D0A99CC5424}" destId="{CD34E1D9-45E8-49B0-9D1A-64739D706FFD}" srcOrd="1" destOrd="0" presId="urn:microsoft.com/office/officeart/2005/8/layout/vList2"/>
    <dgm:cxn modelId="{9009B50B-4499-4A19-A92F-E0FE82AD22E5}" type="presParOf" srcId="{E77FBF8D-A677-4739-8D0C-2D0A99CC5424}" destId="{3531B912-FAB3-4394-94B3-050C1CFA1B4D}" srcOrd="2" destOrd="0" presId="urn:microsoft.com/office/officeart/2005/8/layout/vList2"/>
    <dgm:cxn modelId="{8028C9F1-9808-454A-B249-6170E0FF0915}" type="presParOf" srcId="{E77FBF8D-A677-4739-8D0C-2D0A99CC5424}" destId="{44177171-B948-40F2-B306-3A3885FBCCB1}" srcOrd="3" destOrd="0" presId="urn:microsoft.com/office/officeart/2005/8/layout/vList2"/>
    <dgm:cxn modelId="{068C272F-0C95-4592-8EDD-34D5DEDFD2E1}" type="presParOf" srcId="{E77FBF8D-A677-4739-8D0C-2D0A99CC5424}" destId="{8DD6C2CD-734C-489A-BD00-37DD8FAD15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B2C397-7E50-4139-96F8-71BE7EC82B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6BC98A-CB48-45D1-B185-AED16EFE4889}">
      <dgm:prSet/>
      <dgm:spPr/>
      <dgm:t>
        <a:bodyPr/>
        <a:lstStyle/>
        <a:p>
          <a:r>
            <a:rPr lang="pl-PL"/>
            <a:t>Student może ubiegać się o udzielenie mu urlopu w przypadku: </a:t>
          </a:r>
          <a:endParaRPr lang="en-US"/>
        </a:p>
      </dgm:t>
    </dgm:pt>
    <dgm:pt modelId="{4D60B047-0489-45D6-9AD9-C6EB07267129}" type="parTrans" cxnId="{62B1B0B6-52E3-42C4-AC71-C659D50AD8F6}">
      <dgm:prSet/>
      <dgm:spPr/>
      <dgm:t>
        <a:bodyPr/>
        <a:lstStyle/>
        <a:p>
          <a:endParaRPr lang="en-US"/>
        </a:p>
      </dgm:t>
    </dgm:pt>
    <dgm:pt modelId="{73E4BA55-2EF7-4D7D-B7A0-5B1CE6A41B81}" type="sibTrans" cxnId="{62B1B0B6-52E3-42C4-AC71-C659D50AD8F6}">
      <dgm:prSet/>
      <dgm:spPr/>
      <dgm:t>
        <a:bodyPr/>
        <a:lstStyle/>
        <a:p>
          <a:endParaRPr lang="en-US"/>
        </a:p>
      </dgm:t>
    </dgm:pt>
    <dgm:pt modelId="{A2747DD3-FB3F-4005-9ABE-683471D2E7B1}">
      <dgm:prSet/>
      <dgm:spPr/>
      <dgm:t>
        <a:bodyPr/>
        <a:lstStyle/>
        <a:p>
          <a:r>
            <a:rPr lang="pl-PL"/>
            <a:t>1) długotrwałej choroby (urlop zdrowotny); </a:t>
          </a:r>
          <a:endParaRPr lang="en-US"/>
        </a:p>
      </dgm:t>
    </dgm:pt>
    <dgm:pt modelId="{B9296997-6980-492B-A172-C844F005EA5E}" type="parTrans" cxnId="{449510BC-5AC1-4F3F-B66A-15A710935F3A}">
      <dgm:prSet/>
      <dgm:spPr/>
      <dgm:t>
        <a:bodyPr/>
        <a:lstStyle/>
        <a:p>
          <a:endParaRPr lang="en-US"/>
        </a:p>
      </dgm:t>
    </dgm:pt>
    <dgm:pt modelId="{992404DB-5256-480F-8C40-6DBAF5147C75}" type="sibTrans" cxnId="{449510BC-5AC1-4F3F-B66A-15A710935F3A}">
      <dgm:prSet/>
      <dgm:spPr/>
      <dgm:t>
        <a:bodyPr/>
        <a:lstStyle/>
        <a:p>
          <a:endParaRPr lang="en-US"/>
        </a:p>
      </dgm:t>
    </dgm:pt>
    <dgm:pt modelId="{E3662C18-88FD-498B-8EF3-224B38DFFBD4}">
      <dgm:prSet/>
      <dgm:spPr/>
      <dgm:t>
        <a:bodyPr/>
        <a:lstStyle/>
        <a:p>
          <a:r>
            <a:rPr lang="pl-PL"/>
            <a:t>2) innych ważnych okoliczności (urlop dziekański);</a:t>
          </a:r>
          <a:endParaRPr lang="en-US"/>
        </a:p>
      </dgm:t>
    </dgm:pt>
    <dgm:pt modelId="{02D89494-A144-4349-94D9-9F79FF3ADF73}" type="parTrans" cxnId="{77D5FBB8-E3BA-407E-AC78-64425E6A0583}">
      <dgm:prSet/>
      <dgm:spPr/>
      <dgm:t>
        <a:bodyPr/>
        <a:lstStyle/>
        <a:p>
          <a:endParaRPr lang="en-US"/>
        </a:p>
      </dgm:t>
    </dgm:pt>
    <dgm:pt modelId="{37EDBEC4-6FAB-425B-9B06-6BB7F3D6D4DB}" type="sibTrans" cxnId="{77D5FBB8-E3BA-407E-AC78-64425E6A0583}">
      <dgm:prSet/>
      <dgm:spPr/>
      <dgm:t>
        <a:bodyPr/>
        <a:lstStyle/>
        <a:p>
          <a:endParaRPr lang="en-US"/>
        </a:p>
      </dgm:t>
    </dgm:pt>
    <dgm:pt modelId="{D483F08C-01C2-4707-8C94-885E9C4FB36C}">
      <dgm:prSet/>
      <dgm:spPr/>
      <dgm:t>
        <a:bodyPr/>
        <a:lstStyle/>
        <a:p>
          <a:r>
            <a:rPr lang="pl-PL"/>
            <a:t>3) osobie studiującej będącej w ciąży udziela się urlopu na okres do dnia urodzenia dziecka, natomiast będącej rodzicem - na okres do jednego roku (urlop rodzicielski)</a:t>
          </a:r>
          <a:endParaRPr lang="en-US"/>
        </a:p>
      </dgm:t>
    </dgm:pt>
    <dgm:pt modelId="{DB91D667-9681-45D3-A38E-A659AE4D90AC}" type="parTrans" cxnId="{6DCD50EF-2561-40C6-A676-C83D8565C552}">
      <dgm:prSet/>
      <dgm:spPr/>
      <dgm:t>
        <a:bodyPr/>
        <a:lstStyle/>
        <a:p>
          <a:endParaRPr lang="en-US"/>
        </a:p>
      </dgm:t>
    </dgm:pt>
    <dgm:pt modelId="{7DA80BED-4152-4E55-9593-BE44995A3CBD}" type="sibTrans" cxnId="{6DCD50EF-2561-40C6-A676-C83D8565C552}">
      <dgm:prSet/>
      <dgm:spPr/>
      <dgm:t>
        <a:bodyPr/>
        <a:lstStyle/>
        <a:p>
          <a:endParaRPr lang="en-US"/>
        </a:p>
      </dgm:t>
    </dgm:pt>
    <dgm:pt modelId="{9E3C75AA-3618-41AE-A760-0D34553A7218}" type="pres">
      <dgm:prSet presAssocID="{23B2C397-7E50-4139-96F8-71BE7EC82B6E}" presName="linear" presStyleCnt="0">
        <dgm:presLayoutVars>
          <dgm:animLvl val="lvl"/>
          <dgm:resizeHandles val="exact"/>
        </dgm:presLayoutVars>
      </dgm:prSet>
      <dgm:spPr/>
    </dgm:pt>
    <dgm:pt modelId="{286770DC-55CD-40AD-B7CF-7F1D1C6C4915}" type="pres">
      <dgm:prSet presAssocID="{E96BC98A-CB48-45D1-B185-AED16EFE4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9B4D72-E533-4417-865C-E0E14B5F1612}" type="pres">
      <dgm:prSet presAssocID="{73E4BA55-2EF7-4D7D-B7A0-5B1CE6A41B81}" presName="spacer" presStyleCnt="0"/>
      <dgm:spPr/>
    </dgm:pt>
    <dgm:pt modelId="{C6C6F9F3-9F96-471F-902A-7898F5CA9041}" type="pres">
      <dgm:prSet presAssocID="{A2747DD3-FB3F-4005-9ABE-683471D2E7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1A3E66-575A-4768-949F-9B168910238F}" type="pres">
      <dgm:prSet presAssocID="{992404DB-5256-480F-8C40-6DBAF5147C75}" presName="spacer" presStyleCnt="0"/>
      <dgm:spPr/>
    </dgm:pt>
    <dgm:pt modelId="{C4BD1AD3-5F78-42FB-963F-3E21157EAD72}" type="pres">
      <dgm:prSet presAssocID="{E3662C18-88FD-498B-8EF3-224B38DFFB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81BAAD-3ACD-4DB9-B201-0E8ED25279F2}" type="pres">
      <dgm:prSet presAssocID="{37EDBEC4-6FAB-425B-9B06-6BB7F3D6D4DB}" presName="spacer" presStyleCnt="0"/>
      <dgm:spPr/>
    </dgm:pt>
    <dgm:pt modelId="{E71046AB-3846-455E-B0E7-52F28090C21E}" type="pres">
      <dgm:prSet presAssocID="{D483F08C-01C2-4707-8C94-885E9C4FB3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267320-61A0-43EF-B46B-2CFE8175D717}" type="presOf" srcId="{A2747DD3-FB3F-4005-9ABE-683471D2E7B1}" destId="{C6C6F9F3-9F96-471F-902A-7898F5CA9041}" srcOrd="0" destOrd="0" presId="urn:microsoft.com/office/officeart/2005/8/layout/vList2"/>
    <dgm:cxn modelId="{978D5A3F-65E3-4B73-BDE5-FB286A61CB7F}" type="presOf" srcId="{23B2C397-7E50-4139-96F8-71BE7EC82B6E}" destId="{9E3C75AA-3618-41AE-A760-0D34553A7218}" srcOrd="0" destOrd="0" presId="urn:microsoft.com/office/officeart/2005/8/layout/vList2"/>
    <dgm:cxn modelId="{91D17678-3BE0-4B7F-9483-32B334613700}" type="presOf" srcId="{E3662C18-88FD-498B-8EF3-224B38DFFBD4}" destId="{C4BD1AD3-5F78-42FB-963F-3E21157EAD72}" srcOrd="0" destOrd="0" presId="urn:microsoft.com/office/officeart/2005/8/layout/vList2"/>
    <dgm:cxn modelId="{A92FDF89-7CF1-4606-B873-2ABADAC6AAEC}" type="presOf" srcId="{E96BC98A-CB48-45D1-B185-AED16EFE4889}" destId="{286770DC-55CD-40AD-B7CF-7F1D1C6C4915}" srcOrd="0" destOrd="0" presId="urn:microsoft.com/office/officeart/2005/8/layout/vList2"/>
    <dgm:cxn modelId="{95C892B2-BCDB-49D9-9AB5-67241BDE0756}" type="presOf" srcId="{D483F08C-01C2-4707-8C94-885E9C4FB36C}" destId="{E71046AB-3846-455E-B0E7-52F28090C21E}" srcOrd="0" destOrd="0" presId="urn:microsoft.com/office/officeart/2005/8/layout/vList2"/>
    <dgm:cxn modelId="{62B1B0B6-52E3-42C4-AC71-C659D50AD8F6}" srcId="{23B2C397-7E50-4139-96F8-71BE7EC82B6E}" destId="{E96BC98A-CB48-45D1-B185-AED16EFE4889}" srcOrd="0" destOrd="0" parTransId="{4D60B047-0489-45D6-9AD9-C6EB07267129}" sibTransId="{73E4BA55-2EF7-4D7D-B7A0-5B1CE6A41B81}"/>
    <dgm:cxn modelId="{77D5FBB8-E3BA-407E-AC78-64425E6A0583}" srcId="{23B2C397-7E50-4139-96F8-71BE7EC82B6E}" destId="{E3662C18-88FD-498B-8EF3-224B38DFFBD4}" srcOrd="2" destOrd="0" parTransId="{02D89494-A144-4349-94D9-9F79FF3ADF73}" sibTransId="{37EDBEC4-6FAB-425B-9B06-6BB7F3D6D4DB}"/>
    <dgm:cxn modelId="{449510BC-5AC1-4F3F-B66A-15A710935F3A}" srcId="{23B2C397-7E50-4139-96F8-71BE7EC82B6E}" destId="{A2747DD3-FB3F-4005-9ABE-683471D2E7B1}" srcOrd="1" destOrd="0" parTransId="{B9296997-6980-492B-A172-C844F005EA5E}" sibTransId="{992404DB-5256-480F-8C40-6DBAF5147C75}"/>
    <dgm:cxn modelId="{6DCD50EF-2561-40C6-A676-C83D8565C552}" srcId="{23B2C397-7E50-4139-96F8-71BE7EC82B6E}" destId="{D483F08C-01C2-4707-8C94-885E9C4FB36C}" srcOrd="3" destOrd="0" parTransId="{DB91D667-9681-45D3-A38E-A659AE4D90AC}" sibTransId="{7DA80BED-4152-4E55-9593-BE44995A3CBD}"/>
    <dgm:cxn modelId="{255FD2E7-8626-407F-848B-DDB4906ABAA1}" type="presParOf" srcId="{9E3C75AA-3618-41AE-A760-0D34553A7218}" destId="{286770DC-55CD-40AD-B7CF-7F1D1C6C4915}" srcOrd="0" destOrd="0" presId="urn:microsoft.com/office/officeart/2005/8/layout/vList2"/>
    <dgm:cxn modelId="{3DFC8C37-3E7F-437E-8114-DABD473594F6}" type="presParOf" srcId="{9E3C75AA-3618-41AE-A760-0D34553A7218}" destId="{F29B4D72-E533-4417-865C-E0E14B5F1612}" srcOrd="1" destOrd="0" presId="urn:microsoft.com/office/officeart/2005/8/layout/vList2"/>
    <dgm:cxn modelId="{F6ADA7EF-D9B8-49AE-BA62-470BF7F66175}" type="presParOf" srcId="{9E3C75AA-3618-41AE-A760-0D34553A7218}" destId="{C6C6F9F3-9F96-471F-902A-7898F5CA9041}" srcOrd="2" destOrd="0" presId="urn:microsoft.com/office/officeart/2005/8/layout/vList2"/>
    <dgm:cxn modelId="{60FAC388-B30E-49E4-A47B-0D9F2619D85C}" type="presParOf" srcId="{9E3C75AA-3618-41AE-A760-0D34553A7218}" destId="{771A3E66-575A-4768-949F-9B168910238F}" srcOrd="3" destOrd="0" presId="urn:microsoft.com/office/officeart/2005/8/layout/vList2"/>
    <dgm:cxn modelId="{5F0CF4C4-7597-430D-AFB6-66FF81A76358}" type="presParOf" srcId="{9E3C75AA-3618-41AE-A760-0D34553A7218}" destId="{C4BD1AD3-5F78-42FB-963F-3E21157EAD72}" srcOrd="4" destOrd="0" presId="urn:microsoft.com/office/officeart/2005/8/layout/vList2"/>
    <dgm:cxn modelId="{D45AC76C-103B-44B8-9D23-4C853E18F08F}" type="presParOf" srcId="{9E3C75AA-3618-41AE-A760-0D34553A7218}" destId="{C781BAAD-3ACD-4DB9-B201-0E8ED25279F2}" srcOrd="5" destOrd="0" presId="urn:microsoft.com/office/officeart/2005/8/layout/vList2"/>
    <dgm:cxn modelId="{4E34C8B0-D1AD-444A-BDD3-2067C25F0C49}" type="presParOf" srcId="{9E3C75AA-3618-41AE-A760-0D34553A7218}" destId="{E71046AB-3846-455E-B0E7-52F28090C2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862E7-3916-4935-8B9A-86112D8D9AD0}">
      <dsp:nvSpPr>
        <dsp:cNvPr id="0" name=""/>
        <dsp:cNvSpPr/>
      </dsp:nvSpPr>
      <dsp:spPr>
        <a:xfrm>
          <a:off x="0" y="0"/>
          <a:ext cx="67985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C9A8C-09F1-4D0B-86B2-DA99FA06DEB1}">
      <dsp:nvSpPr>
        <dsp:cNvPr id="0" name=""/>
        <dsp:cNvSpPr/>
      </dsp:nvSpPr>
      <dsp:spPr>
        <a:xfrm>
          <a:off x="0" y="0"/>
          <a:ext cx="6798539" cy="185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Student ma prawo do ubiegania się o IOS, jeżeli zachodzą okoliczności uzasadniające jej przyznanie, w szczególności w przypadku podjęcia kształcenia na </a:t>
          </a:r>
          <a:r>
            <a:rPr lang="pl-PL" sz="1700" b="1" kern="1200" dirty="0"/>
            <a:t>więcej niż jednym kierunku studiów</a:t>
          </a:r>
          <a:r>
            <a:rPr lang="pl-PL" sz="1700" kern="1200" dirty="0"/>
            <a:t>, </a:t>
          </a:r>
          <a:r>
            <a:rPr lang="pl-PL" sz="1700" b="1" kern="1200" dirty="0"/>
            <a:t>prowadzenia aktywnej działalności w organach Uniwersytetu, organach samorządu studenckiego lub organizacjach studenckich, reprezentowania Uniwersytetu w dyscyplinach sportowych, a także z przyczyn zdrowotnych</a:t>
          </a:r>
          <a:r>
            <a:rPr lang="pl-PL" sz="1700" kern="1200" dirty="0"/>
            <a:t>.</a:t>
          </a:r>
          <a:endParaRPr lang="en-US" sz="1700" kern="1200" dirty="0"/>
        </a:p>
      </dsp:txBody>
      <dsp:txXfrm>
        <a:off x="0" y="0"/>
        <a:ext cx="6798539" cy="1852608"/>
      </dsp:txXfrm>
    </dsp:sp>
    <dsp:sp modelId="{1A7F9E25-5361-43CE-B2E0-F61D7D410CDF}">
      <dsp:nvSpPr>
        <dsp:cNvPr id="0" name=""/>
        <dsp:cNvSpPr/>
      </dsp:nvSpPr>
      <dsp:spPr>
        <a:xfrm>
          <a:off x="0" y="1852608"/>
          <a:ext cx="679853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B0362-5474-42A1-B97C-528C74F9E945}">
      <dsp:nvSpPr>
        <dsp:cNvPr id="0" name=""/>
        <dsp:cNvSpPr/>
      </dsp:nvSpPr>
      <dsp:spPr>
        <a:xfrm>
          <a:off x="0" y="1852608"/>
          <a:ext cx="6798539" cy="185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Osobie studiującej będącej w ciąży lub będącej rodzicem niezależnie od wieku dziecka na jej wniosek przyznaje się IOS</a:t>
          </a:r>
          <a:endParaRPr lang="en-US" sz="1700" kern="1200"/>
        </a:p>
      </dsp:txBody>
      <dsp:txXfrm>
        <a:off x="0" y="1852608"/>
        <a:ext cx="6798539" cy="18526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551A-5BB6-4697-BDC6-9F9FE3A56711}">
      <dsp:nvSpPr>
        <dsp:cNvPr id="0" name=""/>
        <dsp:cNvSpPr/>
      </dsp:nvSpPr>
      <dsp:spPr>
        <a:xfrm>
          <a:off x="898967" y="10480"/>
          <a:ext cx="2127375" cy="21273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8675D-A772-4DDB-AE0C-248A93DED585}">
      <dsp:nvSpPr>
        <dsp:cNvPr id="0" name=""/>
        <dsp:cNvSpPr/>
      </dsp:nvSpPr>
      <dsp:spPr>
        <a:xfrm>
          <a:off x="1352342" y="463855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619FE-90DC-41AF-A0DB-F94CCAD2F3F9}">
      <dsp:nvSpPr>
        <dsp:cNvPr id="0" name=""/>
        <dsp:cNvSpPr/>
      </dsp:nvSpPr>
      <dsp:spPr>
        <a:xfrm>
          <a:off x="218904" y="2800480"/>
          <a:ext cx="34875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100" kern="1200" dirty="0"/>
            <a:t>Dziekan może udzielić urlopu zdrowotnego na podstawie wniosku studenta, po uzyskaniu opinii lekarza.</a:t>
          </a:r>
          <a:endParaRPr lang="en-US" sz="1100" kern="1200" dirty="0"/>
        </a:p>
      </dsp:txBody>
      <dsp:txXfrm>
        <a:off x="218904" y="2800480"/>
        <a:ext cx="3487500" cy="1080000"/>
      </dsp:txXfrm>
    </dsp:sp>
    <dsp:sp modelId="{14D5ACD4-35AC-4C24-84E4-BB278C2A778F}">
      <dsp:nvSpPr>
        <dsp:cNvPr id="0" name=""/>
        <dsp:cNvSpPr/>
      </dsp:nvSpPr>
      <dsp:spPr>
        <a:xfrm>
          <a:off x="4996779" y="10480"/>
          <a:ext cx="2127375" cy="21273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5F019-578E-4D55-AA63-BB3244FD25FE}">
      <dsp:nvSpPr>
        <dsp:cNvPr id="0" name=""/>
        <dsp:cNvSpPr/>
      </dsp:nvSpPr>
      <dsp:spPr>
        <a:xfrm>
          <a:off x="5450154" y="463855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EC504-18AC-4DB8-8F31-7DA328F4CE2E}">
      <dsp:nvSpPr>
        <dsp:cNvPr id="0" name=""/>
        <dsp:cNvSpPr/>
      </dsp:nvSpPr>
      <dsp:spPr>
        <a:xfrm>
          <a:off x="4316717" y="2800480"/>
          <a:ext cx="34875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100" kern="1200"/>
            <a:t>Dziekan może udzielić urlopu dziekańskiego na umotywowany wniosek studenta. Wniosek powinien zostać złożony niezwłocznie po zaistnieniu przyczyny uzasadniającej ubieganie się o urlop. Niedopuszczalne jest udzielenie urlopu za okres miniony, chyba że przyczyna uzasadniająca udzielenie urlopu powstała wcześniej</a:t>
          </a:r>
          <a:endParaRPr lang="en-US" sz="1100" kern="1200"/>
        </a:p>
      </dsp:txBody>
      <dsp:txXfrm>
        <a:off x="4316717" y="2800480"/>
        <a:ext cx="3487500" cy="108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C5D66-271A-40F3-8326-352D916E51ED}">
      <dsp:nvSpPr>
        <dsp:cNvPr id="0" name=""/>
        <dsp:cNvSpPr/>
      </dsp:nvSpPr>
      <dsp:spPr>
        <a:xfrm>
          <a:off x="0" y="0"/>
          <a:ext cx="67985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70BD5-5C9D-4BB1-B31E-9AAFFE0474E0}">
      <dsp:nvSpPr>
        <dsp:cNvPr id="0" name=""/>
        <dsp:cNvSpPr/>
      </dsp:nvSpPr>
      <dsp:spPr>
        <a:xfrm>
          <a:off x="0" y="0"/>
          <a:ext cx="6798539" cy="92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Udzielenie urlopu krótkoterminowego (trwający nie dłużej niż 6 tygodni) nie zwalnia studenta z obowiązku zachowania terminów zaliczenia semestru studiów. </a:t>
          </a:r>
          <a:endParaRPr lang="en-US" sz="1700" kern="1200"/>
        </a:p>
      </dsp:txBody>
      <dsp:txXfrm>
        <a:off x="0" y="0"/>
        <a:ext cx="6798539" cy="926304"/>
      </dsp:txXfrm>
    </dsp:sp>
    <dsp:sp modelId="{B62A4C5A-1809-4E19-93DC-9E613BABFBAE}">
      <dsp:nvSpPr>
        <dsp:cNvPr id="0" name=""/>
        <dsp:cNvSpPr/>
      </dsp:nvSpPr>
      <dsp:spPr>
        <a:xfrm>
          <a:off x="0" y="926304"/>
          <a:ext cx="67985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71041-E50C-4532-845B-5EF0AC0014EE}">
      <dsp:nvSpPr>
        <dsp:cNvPr id="0" name=""/>
        <dsp:cNvSpPr/>
      </dsp:nvSpPr>
      <dsp:spPr>
        <a:xfrm>
          <a:off x="0" y="926304"/>
          <a:ext cx="6798539" cy="92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Urlop semestralny (wynikający z powtarzania semestru) </a:t>
          </a:r>
          <a:endParaRPr lang="en-US" sz="1700" kern="1200"/>
        </a:p>
      </dsp:txBody>
      <dsp:txXfrm>
        <a:off x="0" y="926304"/>
        <a:ext cx="6798539" cy="926304"/>
      </dsp:txXfrm>
    </dsp:sp>
    <dsp:sp modelId="{51FC1960-6075-4908-B728-D918C0E9FC39}">
      <dsp:nvSpPr>
        <dsp:cNvPr id="0" name=""/>
        <dsp:cNvSpPr/>
      </dsp:nvSpPr>
      <dsp:spPr>
        <a:xfrm>
          <a:off x="0" y="1852608"/>
          <a:ext cx="67985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AD768-BF69-4C8D-B925-EFA04BAEBC7B}">
      <dsp:nvSpPr>
        <dsp:cNvPr id="0" name=""/>
        <dsp:cNvSpPr/>
      </dsp:nvSpPr>
      <dsp:spPr>
        <a:xfrm>
          <a:off x="0" y="1852608"/>
          <a:ext cx="6798539" cy="92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Urlop roczny może zostać udzielony studentowi po zaliczeniu pierwszego semestru studiów. W szczególnie uzasadnionych przypadkach dziekan może udzielić urlopu pomimo niezaliczenia pierwszego semestru studiów.</a:t>
          </a:r>
          <a:endParaRPr lang="en-US" sz="1700" kern="1200"/>
        </a:p>
      </dsp:txBody>
      <dsp:txXfrm>
        <a:off x="0" y="1852608"/>
        <a:ext cx="6798539" cy="926304"/>
      </dsp:txXfrm>
    </dsp:sp>
    <dsp:sp modelId="{0F9D5B2C-0FCC-4E1F-946C-807C555FC56F}">
      <dsp:nvSpPr>
        <dsp:cNvPr id="0" name=""/>
        <dsp:cNvSpPr/>
      </dsp:nvSpPr>
      <dsp:spPr>
        <a:xfrm>
          <a:off x="0" y="2778912"/>
          <a:ext cx="67985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BF8BD-CFD3-4069-8B86-50297A3FFBFC}">
      <dsp:nvSpPr>
        <dsp:cNvPr id="0" name=""/>
        <dsp:cNvSpPr/>
      </dsp:nvSpPr>
      <dsp:spPr>
        <a:xfrm>
          <a:off x="0" y="2778912"/>
          <a:ext cx="6798539" cy="92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Łączny okres urlopów przyznanych studentowi w trakcie studiów </a:t>
          </a:r>
          <a:r>
            <a:rPr lang="pl-PL" sz="1700" b="1" kern="1200"/>
            <a:t>nie może przekraczać dwóch lat. Do łącznego okresu urlopów nie wlicza się urlopu zdrowotnego</a:t>
          </a:r>
          <a:endParaRPr lang="en-US" sz="1700" kern="1200"/>
        </a:p>
      </dsp:txBody>
      <dsp:txXfrm>
        <a:off x="0" y="2778912"/>
        <a:ext cx="6798539" cy="9263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3F4D1-E79C-4AFA-996E-3A69913977E2}">
      <dsp:nvSpPr>
        <dsp:cNvPr id="0" name=""/>
        <dsp:cNvSpPr/>
      </dsp:nvSpPr>
      <dsp:spPr>
        <a:xfrm>
          <a:off x="0" y="745053"/>
          <a:ext cx="10506456" cy="1375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CA6B0-6734-4B0D-A008-6397E188892B}">
      <dsp:nvSpPr>
        <dsp:cNvPr id="0" name=""/>
        <dsp:cNvSpPr/>
      </dsp:nvSpPr>
      <dsp:spPr>
        <a:xfrm>
          <a:off x="416083" y="1054537"/>
          <a:ext cx="756516" cy="756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B2873-24DE-495D-B85F-80768AEF58E8}">
      <dsp:nvSpPr>
        <dsp:cNvPr id="0" name=""/>
        <dsp:cNvSpPr/>
      </dsp:nvSpPr>
      <dsp:spPr>
        <a:xfrm>
          <a:off x="1588683" y="745053"/>
          <a:ext cx="8917772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W okresie urlopu student zachowuje status studenta. Uprawnienia do świadczeń pomocy materialnej regulują odrębne przepisy. </a:t>
          </a:r>
          <a:endParaRPr lang="en-US" sz="1900" kern="1200"/>
        </a:p>
      </dsp:txBody>
      <dsp:txXfrm>
        <a:off x="1588683" y="745053"/>
        <a:ext cx="8917772" cy="1375483"/>
      </dsp:txXfrm>
    </dsp:sp>
    <dsp:sp modelId="{22E8B4BB-2F4E-4867-9C34-C4C69C2E7122}">
      <dsp:nvSpPr>
        <dsp:cNvPr id="0" name=""/>
        <dsp:cNvSpPr/>
      </dsp:nvSpPr>
      <dsp:spPr>
        <a:xfrm>
          <a:off x="0" y="2464408"/>
          <a:ext cx="10506456" cy="1375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54E77-9B2E-4199-8F6A-60A16860B3C4}">
      <dsp:nvSpPr>
        <dsp:cNvPr id="0" name=""/>
        <dsp:cNvSpPr/>
      </dsp:nvSpPr>
      <dsp:spPr>
        <a:xfrm>
          <a:off x="416083" y="2773892"/>
          <a:ext cx="756516" cy="756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2E096-0CDB-447A-B7E1-E3E2E8F2CA31}">
      <dsp:nvSpPr>
        <dsp:cNvPr id="0" name=""/>
        <dsp:cNvSpPr/>
      </dsp:nvSpPr>
      <dsp:spPr>
        <a:xfrm>
          <a:off x="1588683" y="2464408"/>
          <a:ext cx="8917772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W uzasadnionych przypadkach w okresie urlopu student może, za zgodą dziekana i na warunkach przez niego określonych, przystępować do weryfikacji efektów uczenia się określonych w programie studiów. We wniosku o udzielenie urlopu student oświadcza, czy zamierza z tego prawa skorzystać</a:t>
          </a:r>
          <a:endParaRPr lang="en-US" sz="1900" kern="1200"/>
        </a:p>
      </dsp:txBody>
      <dsp:txXfrm>
        <a:off x="1588683" y="2464408"/>
        <a:ext cx="8917772" cy="13754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08141-6B19-4F1C-88B4-D2CCD587049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3B9A-2FD8-4F0A-85C2-0F1CC9E3812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Osoba, dla której jedyną przyczyną skreślenia z listy studentów było niezaliczenie modułu dyplomowego, może wznowić studia, jeśli od daty skreślenia upłynęło </a:t>
          </a:r>
          <a:r>
            <a:rPr lang="pl-PL" sz="1600" b="1" kern="1200"/>
            <a:t>nie więcej niż 3 lata</a:t>
          </a:r>
          <a:r>
            <a:rPr lang="pl-PL" sz="1600" kern="1200"/>
            <a:t>. </a:t>
          </a:r>
          <a:endParaRPr lang="en-US" sz="1600" kern="1200"/>
        </a:p>
      </dsp:txBody>
      <dsp:txXfrm>
        <a:off x="378614" y="886531"/>
        <a:ext cx="2810360" cy="1744948"/>
      </dsp:txXfrm>
    </dsp:sp>
    <dsp:sp modelId="{D8C76C07-FBF4-41F1-8E22-3A74B58D6FC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2C73B-CEC5-4945-BDF2-84F7BA5A07E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Decyzję w sprawie wznowienia studiów podejmuje dziekan. W przypadku dziekan wyznacza promotora pracy dyplomowej. </a:t>
          </a:r>
          <a:endParaRPr lang="en-US" sz="1600" kern="1200"/>
        </a:p>
      </dsp:txBody>
      <dsp:txXfrm>
        <a:off x="3946203" y="886531"/>
        <a:ext cx="2810360" cy="1744948"/>
      </dsp:txXfrm>
    </dsp:sp>
    <dsp:sp modelId="{2CFA92EC-FF68-4E29-8E80-073C329A1274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12829-D762-4B2C-8272-EFF039E6B773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Wznowienie studiów jest niemożliwe w przypadku gdy w Uniwersytecie nie jest już prowadzony dany kierunek studiów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29B5-46BC-4A27-8931-4C42DB78297E}">
      <dsp:nvSpPr>
        <dsp:cNvPr id="0" name=""/>
        <dsp:cNvSpPr/>
      </dsp:nvSpPr>
      <dsp:spPr>
        <a:xfrm>
          <a:off x="0" y="7889"/>
          <a:ext cx="5811128" cy="2800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Osoba, która została skreślona z listy studentów po zaliczeniu co najmniej dwóch pierwszych semestrów studiów pierwszego stopnia albo jednolitych studiów magisterskich lub co najmniej pierwszego semestru studiów drugiego stopnia, może wznowić studia po przerwie </a:t>
          </a:r>
          <a:r>
            <a:rPr lang="pl-PL" sz="2100" b="1" kern="1200"/>
            <a:t>nie dłuższej niż 3 lata</a:t>
          </a:r>
          <a:r>
            <a:rPr lang="pl-PL" sz="2100" kern="1200"/>
            <a:t>, licząc od zakończenia niezaliczonego semestru.</a:t>
          </a:r>
          <a:endParaRPr lang="en-US" sz="2100" kern="1200"/>
        </a:p>
      </dsp:txBody>
      <dsp:txXfrm>
        <a:off x="136733" y="144622"/>
        <a:ext cx="5537662" cy="2527513"/>
      </dsp:txXfrm>
    </dsp:sp>
    <dsp:sp modelId="{02FEFB5B-9356-41E2-B406-8FE0EAD571D5}">
      <dsp:nvSpPr>
        <dsp:cNvPr id="0" name=""/>
        <dsp:cNvSpPr/>
      </dsp:nvSpPr>
      <dsp:spPr>
        <a:xfrm>
          <a:off x="0" y="2869349"/>
          <a:ext cx="5811128" cy="28009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Student, który wznawia studia zostaje wpisany na semestr nie późniejszy niż następujący po ostatnim semestrze, który student zaliczył przed skreśleniem z listy studentów, przy czym semestrów, na które dokonany został wpis warunkowy, nie uznaje się za semestry zaliczone</a:t>
          </a:r>
          <a:endParaRPr lang="en-US" sz="2100" kern="1200"/>
        </a:p>
      </dsp:txBody>
      <dsp:txXfrm>
        <a:off x="136733" y="3006082"/>
        <a:ext cx="5537662" cy="2527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8D9D0-C394-41C4-8A93-509F14E7C5B4}">
      <dsp:nvSpPr>
        <dsp:cNvPr id="0" name=""/>
        <dsp:cNvSpPr/>
      </dsp:nvSpPr>
      <dsp:spPr>
        <a:xfrm>
          <a:off x="879269" y="105505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DC908-AAC9-4B8A-BC96-03A6554A934C}">
      <dsp:nvSpPr>
        <dsp:cNvPr id="0" name=""/>
        <dsp:cNvSpPr/>
      </dsp:nvSpPr>
      <dsp:spPr>
        <a:xfrm>
          <a:off x="384269" y="1439711"/>
          <a:ext cx="180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IOS przyznawany jest na wniosek studenta na okres </a:t>
          </a:r>
          <a:r>
            <a:rPr lang="pl-PL" sz="1100" b="1" kern="1200" dirty="0"/>
            <a:t>jednego semestru</a:t>
          </a:r>
          <a:r>
            <a:rPr lang="pl-PL" sz="1100" kern="1200" dirty="0"/>
            <a:t>.</a:t>
          </a:r>
          <a:endParaRPr lang="en-US" sz="1100" kern="1200" dirty="0"/>
        </a:p>
      </dsp:txBody>
      <dsp:txXfrm>
        <a:off x="384269" y="1439711"/>
        <a:ext cx="1800000" cy="2160000"/>
      </dsp:txXfrm>
    </dsp:sp>
    <dsp:sp modelId="{39A24F08-0021-47F2-8427-1974098A1A50}">
      <dsp:nvSpPr>
        <dsp:cNvPr id="0" name=""/>
        <dsp:cNvSpPr/>
      </dsp:nvSpPr>
      <dsp:spPr>
        <a:xfrm>
          <a:off x="2994269" y="105505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B3E8B-F67A-41AA-9B78-BFFF663534E6}">
      <dsp:nvSpPr>
        <dsp:cNvPr id="0" name=""/>
        <dsp:cNvSpPr/>
      </dsp:nvSpPr>
      <dsp:spPr>
        <a:xfrm>
          <a:off x="2499269" y="1439711"/>
          <a:ext cx="180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Student ubiegający się o przyznanie IOS przedstawia dziekanowi do zaakceptowania sposób oraz warunki weryfikacji efektów uczenia się przewidzianych w danym semestrze, uzgodnione z nauczycielami akademickimi odpowiadającymi za realizację poszczególnych zajęć w ramach modułów. </a:t>
          </a:r>
          <a:r>
            <a:rPr lang="pl-PL" sz="1100" b="1" kern="1200" dirty="0"/>
            <a:t>Brak uzgodnienia powoduje obowiązek uczestnictwa w zajęciach na zasadach ogólnych</a:t>
          </a:r>
          <a:endParaRPr lang="en-US" sz="1100" b="1" kern="1200" dirty="0"/>
        </a:p>
      </dsp:txBody>
      <dsp:txXfrm>
        <a:off x="2499269" y="1439711"/>
        <a:ext cx="1800000" cy="2160000"/>
      </dsp:txXfrm>
    </dsp:sp>
    <dsp:sp modelId="{AC78536B-4ACB-4FB2-AD34-6DD3ABF8555D}">
      <dsp:nvSpPr>
        <dsp:cNvPr id="0" name=""/>
        <dsp:cNvSpPr/>
      </dsp:nvSpPr>
      <dsp:spPr>
        <a:xfrm>
          <a:off x="5109269" y="105505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7A06B-2AF8-47D2-B49E-9B49D3C1E6D5}">
      <dsp:nvSpPr>
        <dsp:cNvPr id="0" name=""/>
        <dsp:cNvSpPr/>
      </dsp:nvSpPr>
      <dsp:spPr>
        <a:xfrm>
          <a:off x="4614269" y="1439711"/>
          <a:ext cx="180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Dziekan może </a:t>
          </a:r>
          <a:r>
            <a:rPr lang="pl-PL" sz="1100" b="1" kern="1200" dirty="0"/>
            <a:t>cofnąć zgodę </a:t>
          </a:r>
          <a:r>
            <a:rPr lang="pl-PL" sz="1100" kern="1200" dirty="0"/>
            <a:t>na IOS jeżeli student nie wypełnia ustaleń co do sposobu realizacji efektów uczenia się</a:t>
          </a:r>
          <a:endParaRPr lang="en-US" sz="1100" kern="1200" dirty="0"/>
        </a:p>
      </dsp:txBody>
      <dsp:txXfrm>
        <a:off x="4614269" y="1439711"/>
        <a:ext cx="1800000" cy="216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74DD7-F61E-4050-AD27-6608C4727609}">
      <dsp:nvSpPr>
        <dsp:cNvPr id="0" name=""/>
        <dsp:cNvSpPr/>
      </dsp:nvSpPr>
      <dsp:spPr>
        <a:xfrm>
          <a:off x="0" y="41139"/>
          <a:ext cx="1051560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/>
            <a:t>Indywidualizacji procesu uczenia się jest także możliwa poprzez podjęcie Indywidualnego Toku Studiów (ITS) przez studentów, którzy spełniają warunki jego otrzymania .</a:t>
          </a:r>
          <a:endParaRPr lang="en-US" sz="1600" kern="1200"/>
        </a:p>
      </dsp:txBody>
      <dsp:txXfrm>
        <a:off x="67966" y="109105"/>
        <a:ext cx="10379668" cy="1256367"/>
      </dsp:txXfrm>
    </dsp:sp>
    <dsp:sp modelId="{B2CBB65D-EFD3-4F1B-97F4-63597D119CA9}">
      <dsp:nvSpPr>
        <dsp:cNvPr id="0" name=""/>
        <dsp:cNvSpPr/>
      </dsp:nvSpPr>
      <dsp:spPr>
        <a:xfrm>
          <a:off x="0" y="1479519"/>
          <a:ext cx="10515600" cy="13922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/>
            <a:t>O ITS może ubiegać się student, który ukończył pierwszy semestr studiów i uzyskał średnią ocen powyżej 4,5 w </a:t>
          </a:r>
          <a:r>
            <a:rPr lang="pl-PL" sz="1600" b="0" i="0" kern="1200" dirty="0" err="1"/>
            <a:t>sem.poprzedzającym</a:t>
          </a:r>
          <a:r>
            <a:rPr lang="pl-PL" sz="1600" b="0" i="0" kern="1200" dirty="0"/>
            <a:t> wniosek lub 4.0 z dotychczasowego przebiegu studiów lub został zatrudniony w Uczelni w konsekwencji zdobycia przez niego, indywidualnie lub w zespole, grantu na finansowanie działalności naukowej, lub ukończył z oceną celującą studia pierwszego stopnia, po których kontynuuje naukę na studiach drugiego stopnia oraz przedstawił na piśmie szczegółową koncepcję realizacji ITS. </a:t>
          </a:r>
          <a:endParaRPr lang="en-US" sz="1600" kern="1200" dirty="0"/>
        </a:p>
      </dsp:txBody>
      <dsp:txXfrm>
        <a:off x="67966" y="1547485"/>
        <a:ext cx="10379668" cy="1256367"/>
      </dsp:txXfrm>
    </dsp:sp>
    <dsp:sp modelId="{5D8B3316-C241-442D-B8C7-72655401FF32}">
      <dsp:nvSpPr>
        <dsp:cNvPr id="0" name=""/>
        <dsp:cNvSpPr/>
      </dsp:nvSpPr>
      <dsp:spPr>
        <a:xfrm>
          <a:off x="0" y="2917899"/>
          <a:ext cx="10515600" cy="13922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Nadto o ITS może wnioskować student już</a:t>
          </a:r>
          <a:r>
            <a:rPr lang="pl-PL" sz="1600" b="0" i="0" kern="1200"/>
            <a:t> od pierwszego roku, jeśli jest laureatem lub finalistą olimpiad stopnia centralnego lub laureatem konkursów międzynarodowych i ogólnopolskich lub finalistą mistrzostw sportowych o charakterze ogólnokrajowym lub międzynarodowym w kategoriach młodzieżowych. </a:t>
          </a:r>
          <a:endParaRPr lang="en-US" sz="1600" kern="1200"/>
        </a:p>
      </dsp:txBody>
      <dsp:txXfrm>
        <a:off x="67966" y="2985865"/>
        <a:ext cx="10379668" cy="1256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5F7C3-EBD9-460B-8A7F-A48DB300F1CD}">
      <dsp:nvSpPr>
        <dsp:cNvPr id="0" name=""/>
        <dsp:cNvSpPr/>
      </dsp:nvSpPr>
      <dsp:spPr>
        <a:xfrm>
          <a:off x="1138979" y="1163578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C4F2F-C30B-4292-AB9A-2E7EEDFDE40C}">
      <dsp:nvSpPr>
        <dsp:cNvPr id="0" name=""/>
        <dsp:cNvSpPr/>
      </dsp:nvSpPr>
      <dsp:spPr>
        <a:xfrm>
          <a:off x="569079" y="2400259"/>
          <a:ext cx="207236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Indywidualne Studia Międzyobszarowe (ISM) kończą się egzaminem dyplomowym na kierunku wiodącym. </a:t>
          </a:r>
          <a:endParaRPr lang="en-US" sz="1100" kern="1200"/>
        </a:p>
      </dsp:txBody>
      <dsp:txXfrm>
        <a:off x="569079" y="2400259"/>
        <a:ext cx="2072362" cy="787500"/>
      </dsp:txXfrm>
    </dsp:sp>
    <dsp:sp modelId="{758BB7EA-77C7-40C6-BC22-741CEF13E0C6}">
      <dsp:nvSpPr>
        <dsp:cNvPr id="0" name=""/>
        <dsp:cNvSpPr/>
      </dsp:nvSpPr>
      <dsp:spPr>
        <a:xfrm>
          <a:off x="3574005" y="1163578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12DED-029F-46A0-853F-9ACFAA8B1C05}">
      <dsp:nvSpPr>
        <dsp:cNvPr id="0" name=""/>
        <dsp:cNvSpPr/>
      </dsp:nvSpPr>
      <dsp:spPr>
        <a:xfrm>
          <a:off x="3004105" y="2400259"/>
          <a:ext cx="207236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 trakcie pierwszego roku studiów student ISM realizuje moduły z </a:t>
          </a:r>
          <a:r>
            <a:rPr lang="pl-PL" sz="1100" b="1" kern="1200"/>
            <a:t>trzech kierunków studiów</a:t>
          </a:r>
          <a:r>
            <a:rPr lang="pl-PL" sz="1100" kern="1200"/>
            <a:t>, przypisanych co najmniej do dwóch dziedzin nauki. </a:t>
          </a:r>
          <a:endParaRPr lang="en-US" sz="1100" kern="1200"/>
        </a:p>
      </dsp:txBody>
      <dsp:txXfrm>
        <a:off x="3004105" y="2400259"/>
        <a:ext cx="2072362" cy="787500"/>
      </dsp:txXfrm>
    </dsp:sp>
    <dsp:sp modelId="{9C1687A5-FB3C-414B-8928-3487FD0C693E}">
      <dsp:nvSpPr>
        <dsp:cNvPr id="0" name=""/>
        <dsp:cNvSpPr/>
      </dsp:nvSpPr>
      <dsp:spPr>
        <a:xfrm>
          <a:off x="6009031" y="1163578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0CC4E-241B-4AA5-8180-7DF27BA10748}">
      <dsp:nvSpPr>
        <dsp:cNvPr id="0" name=""/>
        <dsp:cNvSpPr/>
      </dsp:nvSpPr>
      <dsp:spPr>
        <a:xfrm>
          <a:off x="5439131" y="2400259"/>
          <a:ext cx="207236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Na pozostałych latach student ISM realizuje moduły z </a:t>
          </a:r>
          <a:r>
            <a:rPr lang="pl-PL" sz="1100" b="1" kern="1200"/>
            <a:t>co najmniej dwóch kierunków </a:t>
          </a:r>
          <a:r>
            <a:rPr lang="pl-PL" sz="1100" kern="1200"/>
            <a:t>studiów przypisanych do różnych dziedzin nauki.</a:t>
          </a:r>
          <a:endParaRPr lang="en-US" sz="1100" kern="1200"/>
        </a:p>
      </dsp:txBody>
      <dsp:txXfrm>
        <a:off x="5439131" y="2400259"/>
        <a:ext cx="2072362" cy="787500"/>
      </dsp:txXfrm>
    </dsp:sp>
    <dsp:sp modelId="{F0094BF5-8DD6-47C6-B3D8-7DCBF12D2B7D}">
      <dsp:nvSpPr>
        <dsp:cNvPr id="0" name=""/>
        <dsp:cNvSpPr/>
      </dsp:nvSpPr>
      <dsp:spPr>
        <a:xfrm>
          <a:off x="8444057" y="1163578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DF20A-28BC-42D8-B7D8-92D17D2AADBA}">
      <dsp:nvSpPr>
        <dsp:cNvPr id="0" name=""/>
        <dsp:cNvSpPr/>
      </dsp:nvSpPr>
      <dsp:spPr>
        <a:xfrm>
          <a:off x="7874157" y="2400259"/>
          <a:ext cx="207236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Student ISM realizuje w każdym semestrze minimum 30 punktów ECTS.</a:t>
          </a:r>
          <a:endParaRPr lang="en-US" sz="1100" kern="1200"/>
        </a:p>
      </dsp:txBody>
      <dsp:txXfrm>
        <a:off x="7874157" y="2400259"/>
        <a:ext cx="2072362" cy="78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DBCD0-4A2C-40B1-8B5D-1EB9AAC0F44D}">
      <dsp:nvSpPr>
        <dsp:cNvPr id="0" name=""/>
        <dsp:cNvSpPr/>
      </dsp:nvSpPr>
      <dsp:spPr>
        <a:xfrm>
          <a:off x="0" y="297638"/>
          <a:ext cx="10515600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Opiekun praktyki może zaliczyć studentowi praktykę na podstawie potwierdzonej pracy zawodowej, udziału studenta w obozie naukowo-badawczym lub w innym przypadku, jeżeli stwierdzi, że zostały osiągnięte przez studenta wymagane efekty uczenia się.</a:t>
          </a:r>
          <a:endParaRPr lang="en-US" sz="2200" kern="1200"/>
        </a:p>
      </dsp:txBody>
      <dsp:txXfrm>
        <a:off x="59057" y="356695"/>
        <a:ext cx="10397486" cy="1091666"/>
      </dsp:txXfrm>
    </dsp:sp>
    <dsp:sp modelId="{C061602A-C9AD-42D3-A0BE-4AFC0EF6C428}">
      <dsp:nvSpPr>
        <dsp:cNvPr id="0" name=""/>
        <dsp:cNvSpPr/>
      </dsp:nvSpPr>
      <dsp:spPr>
        <a:xfrm>
          <a:off x="0" y="1570778"/>
          <a:ext cx="10515600" cy="12097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Udział studenta w pracach obozu naukowego może być podstawą do zaliczenia w całości lub w części studenckiej praktyki zawodowej, jeżeli program obozu naukowego odpowiada efektom uczenia się przewidzianym dla danej praktyki.</a:t>
          </a:r>
          <a:endParaRPr lang="en-US" sz="2200" kern="1200"/>
        </a:p>
      </dsp:txBody>
      <dsp:txXfrm>
        <a:off x="59057" y="1629835"/>
        <a:ext cx="10397486" cy="1091666"/>
      </dsp:txXfrm>
    </dsp:sp>
    <dsp:sp modelId="{0F4871C6-DB4C-427F-96BD-62E00A78FE65}">
      <dsp:nvSpPr>
        <dsp:cNvPr id="0" name=""/>
        <dsp:cNvSpPr/>
      </dsp:nvSpPr>
      <dsp:spPr>
        <a:xfrm>
          <a:off x="0" y="2843919"/>
          <a:ext cx="10515600" cy="12097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Opiekun praktyk może zezwolić studentowi na odbycie praktyki zawodowej w terminie innym niż przewidziany w planie studiów, niekolidującym z zajęciami wynikającymi z planu studiów.</a:t>
          </a:r>
          <a:endParaRPr lang="en-US" sz="2200" kern="1200"/>
        </a:p>
      </dsp:txBody>
      <dsp:txXfrm>
        <a:off x="59057" y="2902976"/>
        <a:ext cx="10397486" cy="1091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90D9E-B9CC-41EF-95C5-E4BD51A08619}">
      <dsp:nvSpPr>
        <dsp:cNvPr id="0" name=""/>
        <dsp:cNvSpPr/>
      </dsp:nvSpPr>
      <dsp:spPr>
        <a:xfrm>
          <a:off x="0" y="482768"/>
          <a:ext cx="10515600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Dziekan na wniosek studenta może zezwolić na realizację wszystkich bądź wybranych efektów uczenia się z semestru wyższego niż wynika to z aktualnego wpisu studenta na semestr</a:t>
          </a:r>
          <a:endParaRPr lang="en-US" sz="3000" kern="1200"/>
        </a:p>
      </dsp:txBody>
      <dsp:txXfrm>
        <a:off x="80532" y="563300"/>
        <a:ext cx="10354536" cy="1488636"/>
      </dsp:txXfrm>
    </dsp:sp>
    <dsp:sp modelId="{8D8DCECA-AA28-4AF8-BB8C-143E1A154A54}">
      <dsp:nvSpPr>
        <dsp:cNvPr id="0" name=""/>
        <dsp:cNvSpPr/>
      </dsp:nvSpPr>
      <dsp:spPr>
        <a:xfrm>
          <a:off x="0" y="2218869"/>
          <a:ext cx="10515600" cy="16497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Rozstrzygnięcie nie może dotyczyć studenta warunkowo wpisanego na semestr lub semestr powtarzającego.</a:t>
          </a:r>
          <a:endParaRPr lang="en-US" sz="3000" kern="1200"/>
        </a:p>
      </dsp:txBody>
      <dsp:txXfrm>
        <a:off x="80532" y="2299401"/>
        <a:ext cx="10354536" cy="14886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5238-FE08-4AAD-8A7E-7BD5EDBDDAAC}">
      <dsp:nvSpPr>
        <dsp:cNvPr id="0" name=""/>
        <dsp:cNvSpPr/>
      </dsp:nvSpPr>
      <dsp:spPr>
        <a:xfrm>
          <a:off x="0" y="330308"/>
          <a:ext cx="1051560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termin zaliczenia modułu w ramach wpisu warunkowego nie może być dłuższy niż semestralny lub roczny cykl realizacji modułu niezaliczonego</a:t>
          </a:r>
          <a:endParaRPr lang="en-US" sz="2200" kern="1200"/>
        </a:p>
      </dsp:txBody>
      <dsp:txXfrm>
        <a:off x="42722" y="373030"/>
        <a:ext cx="10430156" cy="789716"/>
      </dsp:txXfrm>
    </dsp:sp>
    <dsp:sp modelId="{F77A8859-344E-432C-87D2-EA003C2CB876}">
      <dsp:nvSpPr>
        <dsp:cNvPr id="0" name=""/>
        <dsp:cNvSpPr/>
      </dsp:nvSpPr>
      <dsp:spPr>
        <a:xfrm>
          <a:off x="0" y="1268829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ponowne powtarzanie danego modułu możliwe jest w sytuacji, w której student powtarza łącznie </a:t>
          </a:r>
          <a:r>
            <a:rPr lang="pl-PL" sz="2200" b="1" kern="1200"/>
            <a:t>nie więcej niż cztery moduły</a:t>
          </a:r>
          <a:r>
            <a:rPr lang="pl-PL" sz="2200" kern="1200"/>
            <a:t>, będąc wpisywany warunkowo na kolejne semestry; </a:t>
          </a:r>
          <a:endParaRPr lang="en-US" sz="2200" kern="1200"/>
        </a:p>
      </dsp:txBody>
      <dsp:txXfrm>
        <a:off x="42722" y="1311551"/>
        <a:ext cx="10430156" cy="789716"/>
      </dsp:txXfrm>
    </dsp:sp>
    <dsp:sp modelId="{C4FFC793-F698-4D89-96A4-5F0FA6AD4E44}">
      <dsp:nvSpPr>
        <dsp:cNvPr id="0" name=""/>
        <dsp:cNvSpPr/>
      </dsp:nvSpPr>
      <dsp:spPr>
        <a:xfrm>
          <a:off x="0" y="2207349"/>
          <a:ext cx="10515600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wpis warunkowy na ostatni rok studiów może dotyczyć wyłącznie powtarzania modułów </a:t>
          </a:r>
          <a:r>
            <a:rPr lang="pl-PL" sz="2200" b="1" kern="1200"/>
            <a:t>z dwóch bezpośrednio poprzedzających semestrów</a:t>
          </a:r>
          <a:r>
            <a:rPr lang="pl-PL" sz="2200" kern="1200"/>
            <a:t>; </a:t>
          </a:r>
          <a:endParaRPr lang="en-US" sz="2200" kern="1200"/>
        </a:p>
      </dsp:txBody>
      <dsp:txXfrm>
        <a:off x="42722" y="2250071"/>
        <a:ext cx="10430156" cy="789716"/>
      </dsp:txXfrm>
    </dsp:sp>
    <dsp:sp modelId="{7DD6E377-06C6-489B-80CE-86E8D5E49D9E}">
      <dsp:nvSpPr>
        <dsp:cNvPr id="0" name=""/>
        <dsp:cNvSpPr/>
      </dsp:nvSpPr>
      <dsp:spPr>
        <a:xfrm>
          <a:off x="0" y="3145869"/>
          <a:ext cx="10515600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rozstrzygnięcie nie może być wydane, jeśli jego wykonanie stałoby w sprzeczności </a:t>
          </a:r>
          <a:r>
            <a:rPr lang="pl-PL" sz="2200" b="1" kern="1200"/>
            <a:t>z sekwencją modułów</a:t>
          </a:r>
          <a:endParaRPr lang="en-US" sz="2200" kern="1200"/>
        </a:p>
      </dsp:txBody>
      <dsp:txXfrm>
        <a:off x="42722" y="3188591"/>
        <a:ext cx="10430156" cy="7897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245F-8952-4F91-88AF-F4F11C6A2C22}">
      <dsp:nvSpPr>
        <dsp:cNvPr id="0" name=""/>
        <dsp:cNvSpPr/>
      </dsp:nvSpPr>
      <dsp:spPr>
        <a:xfrm>
          <a:off x="0" y="86904"/>
          <a:ext cx="10515600" cy="1356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Na umotywowany wniosek studenta, złożony w terminie 5 dni roboczych od ostatniego terminu zaliczenia lub daty ogłoszenia wyniku egzaminu poprawkowego, dziekan w uzasadnionych przypadkach może przyznać zaliczenie komisyjne albo egzamin komisyjny, które winny odbyć się w możliwie najkrótszym terminie.</a:t>
          </a:r>
          <a:endParaRPr lang="en-US" sz="1900" kern="1200"/>
        </a:p>
      </dsp:txBody>
      <dsp:txXfrm>
        <a:off x="66196" y="153100"/>
        <a:ext cx="10383208" cy="1223637"/>
      </dsp:txXfrm>
    </dsp:sp>
    <dsp:sp modelId="{3531B912-FAB3-4394-94B3-050C1CFA1B4D}">
      <dsp:nvSpPr>
        <dsp:cNvPr id="0" name=""/>
        <dsp:cNvSpPr/>
      </dsp:nvSpPr>
      <dsp:spPr>
        <a:xfrm>
          <a:off x="0" y="1497654"/>
          <a:ext cx="10515600" cy="135602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Na wniosek studenta w zaliczeniu komisyjnym lub egzaminie komisyjnym może uczestniczyć przedstawiciel organu samorządu studenckiego, opiekun roku lub grupy ćwiczeniowej, a także rzecznik praw studenta i doktoranta</a:t>
          </a:r>
          <a:endParaRPr lang="en-US" sz="1900" kern="1200"/>
        </a:p>
      </dsp:txBody>
      <dsp:txXfrm>
        <a:off x="66196" y="1563850"/>
        <a:ext cx="10383208" cy="1223637"/>
      </dsp:txXfrm>
    </dsp:sp>
    <dsp:sp modelId="{8DD6C2CD-734C-489A-BD00-37DD8FAD1543}">
      <dsp:nvSpPr>
        <dsp:cNvPr id="0" name=""/>
        <dsp:cNvSpPr/>
      </dsp:nvSpPr>
      <dsp:spPr>
        <a:xfrm>
          <a:off x="0" y="2908403"/>
          <a:ext cx="10515600" cy="13560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Zaliczenie komisyjne oraz egzamin komisyjny odbywają się w takiej samej formie jak egzamin poprawkowy lub ostatni termin zaliczenia, chyba że dziekan postanowi inaczej.</a:t>
          </a:r>
          <a:endParaRPr lang="en-US" sz="1900" kern="1200"/>
        </a:p>
      </dsp:txBody>
      <dsp:txXfrm>
        <a:off x="66196" y="2974599"/>
        <a:ext cx="10383208" cy="1223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770DC-55CD-40AD-B7CF-7F1D1C6C4915}">
      <dsp:nvSpPr>
        <dsp:cNvPr id="0" name=""/>
        <dsp:cNvSpPr/>
      </dsp:nvSpPr>
      <dsp:spPr>
        <a:xfrm>
          <a:off x="0" y="8598"/>
          <a:ext cx="6798539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Student może ubiegać się o udzielenie mu urlopu w przypadku: </a:t>
          </a:r>
          <a:endParaRPr lang="en-US" sz="1600" kern="1200"/>
        </a:p>
      </dsp:txBody>
      <dsp:txXfrm>
        <a:off x="43321" y="51919"/>
        <a:ext cx="6711897" cy="800803"/>
      </dsp:txXfrm>
    </dsp:sp>
    <dsp:sp modelId="{C6C6F9F3-9F96-471F-902A-7898F5CA9041}">
      <dsp:nvSpPr>
        <dsp:cNvPr id="0" name=""/>
        <dsp:cNvSpPr/>
      </dsp:nvSpPr>
      <dsp:spPr>
        <a:xfrm>
          <a:off x="0" y="942123"/>
          <a:ext cx="6798539" cy="88744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1) długotrwałej choroby (urlop zdrowotny); </a:t>
          </a:r>
          <a:endParaRPr lang="en-US" sz="1600" kern="1200"/>
        </a:p>
      </dsp:txBody>
      <dsp:txXfrm>
        <a:off x="43321" y="985444"/>
        <a:ext cx="6711897" cy="800803"/>
      </dsp:txXfrm>
    </dsp:sp>
    <dsp:sp modelId="{C4BD1AD3-5F78-42FB-963F-3E21157EAD72}">
      <dsp:nvSpPr>
        <dsp:cNvPr id="0" name=""/>
        <dsp:cNvSpPr/>
      </dsp:nvSpPr>
      <dsp:spPr>
        <a:xfrm>
          <a:off x="0" y="1875648"/>
          <a:ext cx="6798539" cy="88744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2) innych ważnych okoliczności (urlop dziekański);</a:t>
          </a:r>
          <a:endParaRPr lang="en-US" sz="1600" kern="1200"/>
        </a:p>
      </dsp:txBody>
      <dsp:txXfrm>
        <a:off x="43321" y="1918969"/>
        <a:ext cx="6711897" cy="800803"/>
      </dsp:txXfrm>
    </dsp:sp>
    <dsp:sp modelId="{E71046AB-3846-455E-B0E7-52F28090C21E}">
      <dsp:nvSpPr>
        <dsp:cNvPr id="0" name=""/>
        <dsp:cNvSpPr/>
      </dsp:nvSpPr>
      <dsp:spPr>
        <a:xfrm>
          <a:off x="0" y="2809173"/>
          <a:ext cx="6798539" cy="88744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3) osobie studiującej będącej w ciąży udziela się urlopu na okres do dnia urodzenia dziecka, natomiast będącej rodzicem - na okres do jednego roku (urlop rodzicielski)</a:t>
          </a:r>
          <a:endParaRPr lang="en-US" sz="1600" kern="1200"/>
        </a:p>
      </dsp:txBody>
      <dsp:txXfrm>
        <a:off x="43321" y="2852494"/>
        <a:ext cx="6711897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A71C5E-EA05-0595-1CE1-DA91ADD1E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64A972-94A6-5E67-EB6F-04E9E797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1A7029-A0E2-10E9-78DA-45956FA9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DC74E2-A799-9A89-1112-66BDE402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6F04E3-CB9F-8224-79F1-7FCA884B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3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0224A-F9AE-C626-F4D5-D087B303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465AD4-6612-D293-0F1B-5AEAAE1B9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3B8628-C3EA-4BF0-BA24-D432AF95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6A7137-BE4C-CBA9-8FE8-017D4B4C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0FFE26-7A62-637C-0597-B040D99E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45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6B4B7F-588D-27DF-9C16-18454C39C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265E6D-66DE-0CEC-2DD9-C60EAC3B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FBDA03-820C-D765-DB05-0403B99D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D259A2-E380-166E-7C4A-EB3DB8D3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E4BE76-FBE0-B476-0E52-C49960BF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12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8BAAA-E6CF-1296-753E-C304D9E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B85F3F-6303-F7BD-F934-825AC5FE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2CF0D1-D57C-EFA0-BD25-8B229992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EC6AC2-65E4-A3C2-ABDB-55DBE2FF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F1DA65-E77D-C1E6-6DF4-20D9970F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1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DFB23-1860-EECB-D296-C9FE230B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7F696D-F8E2-8B30-13F9-DE04B0F4C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53F3DB-A9EF-A483-D1BF-8523D0D9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09D773-6128-CE80-666C-DD4E9223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4F35B4-1BB6-1680-0C70-06B09A60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618C9-B2DB-752C-63CB-25A2D8B6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5DB146-6EC5-D08E-039F-FD8B5CCDA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21A107-935E-7B1A-97B9-F7209057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66135D-C6F8-D6CB-4D5C-3C5F5FB5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A2338A-79C8-4B70-8761-5B055BC6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D95CA5-42D9-EB16-B911-76BBE77E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52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8ED81-DCFB-3AB5-8970-27B3747B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032B3E-3B5D-045E-687A-A11C75BA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123127-AEB6-5B1E-9A24-6F4DADF8A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5FA47E-95B4-29F0-63AB-90FFDA2BF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5B9FD5-5FD5-7508-687A-521EEC981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AF47457-43D6-4850-F736-FBAFA56C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3C1F9C5-B8F6-3FAA-3ECB-CC252AA1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2F8E0C8-2613-1064-BC6A-F3B981D5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5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D931C-49B7-D96D-D0CC-CAD9C5B8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B7C3E8A-6D32-D1FE-52D3-CABDD13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C24CE91-03CC-C370-1FFE-8A5BBA16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AD06C3-E34D-7DE3-4750-B76D9924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49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93F7D7-2567-52B6-AA2C-A5685AD0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EEF6BC0-0913-61DB-8B8B-EAEE4D46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6F4067-0C2F-9D4B-1404-6F2B59A6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5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ADEC5-9DC6-1BB6-661D-C3F17898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4781-D2BF-7A83-EDDB-854A219A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2370CD-9E6C-90E7-5ECE-870558A1A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3E52A4-8723-6D8B-2FB1-4F6BD336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72462D-847E-54C6-AE0D-085B85C7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71D653-EF90-8709-F7EA-F4DB761E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28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4EB30-598F-E019-0A45-AFEA6347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24D0D0-B9DF-2246-947E-FEF2011ED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03773A-7C78-B6F3-9078-D3C1540BF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F65693-A9EC-125C-5935-2EF85CE5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8867E4-42F7-B374-383C-67891992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5E8B81-57A7-5A44-356E-241286D1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0690185-326B-EB00-36FE-B4B51366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69C587-9265-C905-50C6-19EC6B66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1A866A-7E28-18BD-3E36-BE78E3ADE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F681-86F5-47A4-9FE7-26F4DDB5C4F4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92CD46-54CA-3683-2019-4E93C62D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8170D5-DD5F-BBD4-F862-1D953FB2D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B532-CA0B-467C-86EB-4F30ED4DB4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12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depot.ceon.pl/bitstream/handle/123456789/11646/Specyfika%20post%C4%99powa%C5%84%20administracyjnych%20w%20sprawach%20z%20zakresu%20szkolnictwa%20wy%C5%BCszego%20i%20nauki.pdf?sequence=1&amp;isAllowed=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787DD-7BC4-65AE-915F-D2652FCEA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50"/>
          <a:stretch/>
        </p:blipFill>
        <p:spPr>
          <a:xfrm>
            <a:off x="5754874" y="2620883"/>
            <a:ext cx="6791808" cy="42371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ADF00C1-F3C0-9ED6-1332-B5B8AB70B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pl-PL" sz="3700">
                <a:solidFill>
                  <a:schemeClr val="bg1"/>
                </a:solidFill>
              </a:rPr>
              <a:t>Indywidualne sprawy studentów w świetle regulaminu studiów – wybrane problemy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2E5F82-B764-8538-FAD5-7CC4FF80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5631417" cy="2487212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solidFill>
                  <a:schemeClr val="tx2"/>
                </a:solidFill>
              </a:rPr>
              <a:t>Dr hab.Agnieszka Ziółkowska, prof.UŚ</a:t>
            </a:r>
          </a:p>
        </p:txBody>
      </p:sp>
    </p:spTree>
    <p:extLst>
      <p:ext uri="{BB962C8B-B14F-4D97-AF65-F5344CB8AC3E}">
        <p14:creationId xmlns:p14="http://schemas.microsoft.com/office/powerpoint/2010/main" val="371828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38D2A-4028-F5E9-3141-447DBA14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endParaRPr lang="pl-PL" sz="3200"/>
          </a:p>
        </p:txBody>
      </p:sp>
      <p:pic>
        <p:nvPicPr>
          <p:cNvPr id="5" name="Picture 4" descr="Żółty papierowy samolot lecący w przeciwnym kierunku do wielu szarych papierowych samolotów">
            <a:extLst>
              <a:ext uri="{FF2B5EF4-FFF2-40B4-BE49-F238E27FC236}">
                <a16:creationId xmlns:a16="http://schemas.microsoft.com/office/drawing/2014/main" id="{C6A4829B-5FB5-7B6E-1BA4-9C7AC3EA7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3" r="3588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1719F-E520-7BE7-2107-6E33B7B1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pl-PL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ramach ITS student, z uwzględnieniem swoich zainteresowań, dobiera moduły do realizacji procesu uczenia się w zakresie przewidzianym na danym kierunku oraz w zakresie dodatkowym, a także może uczestniczyć w wybranych pracach naukowo-badawczych czy też rozwojowych i wdrożeniowych.</a:t>
            </a:r>
            <a:endParaRPr lang="pl-PL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BB50A1-F76C-5C6C-61FB-0FCDCF91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Podstawa prawna ISM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57992-2F26-2D4E-1F5F-318C6FBE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 b="0" i="0" dirty="0">
                <a:effectLst/>
                <a:latin typeface="Noto Serif" panose="02020600060500020200" pitchFamily="18" charset="0"/>
              </a:rPr>
              <a:t>Uczelnia akademicka posiadająca kategorię naukową A+ albo A w co najmniej 4 dyscyplinach zawierających się w co najmniej 2 dziedzinach może prowadzić indywidualne studia </a:t>
            </a:r>
            <a:r>
              <a:rPr lang="pl-PL" sz="2200" b="0" i="0" dirty="0" err="1">
                <a:effectLst/>
                <a:latin typeface="Noto Serif" panose="02020600060500020200" pitchFamily="18" charset="0"/>
              </a:rPr>
              <a:t>międzydziedzinowe</a:t>
            </a:r>
            <a:r>
              <a:rPr lang="pl-PL" sz="2200" dirty="0">
                <a:latin typeface="Noto Serif" panose="02020600060500020200" pitchFamily="18" charset="0"/>
              </a:rPr>
              <a:t> (art.59 ust.1 </a:t>
            </a:r>
            <a:r>
              <a:rPr lang="pl-PL" sz="2200" dirty="0" err="1">
                <a:latin typeface="Noto Serif" panose="02020600060500020200" pitchFamily="18" charset="0"/>
              </a:rPr>
              <a:t>u.s.w.n</a:t>
            </a:r>
            <a:r>
              <a:rPr lang="pl-PL" sz="2200" dirty="0">
                <a:latin typeface="Noto Serif" panose="02020600060500020200" pitchFamily="18" charset="0"/>
              </a:rPr>
              <a:t>.)</a:t>
            </a:r>
            <a:endParaRPr lang="pl-PL" sz="2200" dirty="0"/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841175EC-3C20-87CF-AD45-0E7C61A7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" r="27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035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EF91FC-7BF2-EEC9-EEB8-F315DD34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l-PL" sz="3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</a:t>
            </a:r>
            <a:r>
              <a:rPr lang="pl-PL" sz="3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3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tudia </a:t>
            </a:r>
            <a:r>
              <a:rPr lang="pl-PL" sz="32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iędzyobszarowe</a:t>
            </a:r>
            <a:endParaRPr lang="pl-PL" sz="3200"/>
          </a:p>
        </p:txBody>
      </p:sp>
      <p:pic>
        <p:nvPicPr>
          <p:cNvPr id="5" name="Picture 4" descr="Tylny zrzut szeregu stopni">
            <a:extLst>
              <a:ext uri="{FF2B5EF4-FFF2-40B4-BE49-F238E27FC236}">
                <a16:creationId xmlns:a16="http://schemas.microsoft.com/office/drawing/2014/main" id="{3869FF41-608A-E105-5839-D13348219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4" r="29428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CEC15-37B4-90FA-BEA1-221F0D28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pl-PL" sz="2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tudiowanie na Indywidualnych Studiach Międzyobszarowych (ISM), pozwala na samodzielne zbudowanie programu kształcenia. </a:t>
            </a:r>
          </a:p>
          <a:p>
            <a:r>
              <a:rPr lang="pl-PL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Student m</a:t>
            </a:r>
            <a:r>
              <a:rPr lang="pl-PL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oże wybierać zajęcia na praktycznie wszystkich kierunkach Uniwersytetu, wskazując jeden lub więcej kierunków wiodących, na których zdobędzie dyplom, a swój rozwój naukowy i zawodowy wzbogaca o dowolnie wybrane zajęcia na innych kierunkach. </a:t>
            </a:r>
          </a:p>
          <a:p>
            <a:r>
              <a:rPr lang="pl-PL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Przez cały okres studiów studentem opiekuje się wybrany przez niego tutor. </a:t>
            </a:r>
            <a:endParaRPr lang="pl-PL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8765E-251C-DA90-6837-B67CFC7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endParaRPr lang="pl-PL" sz="3200"/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08E5E6F6-D639-C2A4-C6F0-B85FCBBBE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r="37785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0FA923-6461-F9F5-CF4E-24789D25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pl-PL" sz="2000"/>
              <a:t>Szczegółowe warunki i tryb realizacji kształcenia w ramach indywidualnych studiów międzyobszarowych, w tym obejmujące wymagania w zakresie realizacji indywidualnego programu studiów, obowiązków tutorów oraz terminów obowiązujących studentów ISM, ustala Rada Kolegium ISM w formie uchwały.</a:t>
            </a:r>
          </a:p>
        </p:txBody>
      </p:sp>
    </p:spTree>
    <p:extLst>
      <p:ext uri="{BB962C8B-B14F-4D97-AF65-F5344CB8AC3E}">
        <p14:creationId xmlns:p14="http://schemas.microsoft.com/office/powerpoint/2010/main" val="194441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C1ACB278-172F-99CB-688E-8DB048DB6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75" b="-2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2B56E2-0AF8-4648-4DD2-BA47AB7D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BF9307-DD98-5C0D-D573-2FDC859E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anchor="ctr">
            <a:normAutofit/>
          </a:bodyPr>
          <a:lstStyle/>
          <a:p>
            <a:r>
              <a:rPr lang="pl-PL" sz="2000"/>
              <a:t>Indywidualne Studia Międzyobszarowe (ISM) na danym stopniu trwają tyle, co studia na wybranym przez studenta kierunku wiodącym. W indywidualnych przypadkach, za zgodą dyrektora Kolegium ISM, Indywidualne Studia Międzyobszarowe (ISM) można skrócić.</a:t>
            </a:r>
          </a:p>
        </p:txBody>
      </p:sp>
    </p:spTree>
    <p:extLst>
      <p:ext uri="{BB962C8B-B14F-4D97-AF65-F5344CB8AC3E}">
        <p14:creationId xmlns:p14="http://schemas.microsoft.com/office/powerpoint/2010/main" val="67660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EF4DD-7309-0D4A-E1FF-AB37EB09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9390528" cy="1401183"/>
          </a:xfrm>
        </p:spPr>
        <p:txBody>
          <a:bodyPr anchor="t">
            <a:normAutofit/>
          </a:bodyPr>
          <a:lstStyle/>
          <a:p>
            <a:r>
              <a:rPr lang="pl-PL" sz="3200"/>
              <a:t>Obowiązki studenta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DA631-7142-A798-4057-2F0E6FA8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551176"/>
            <a:ext cx="10069605" cy="3602935"/>
          </a:xfrm>
        </p:spPr>
        <p:txBody>
          <a:bodyPr>
            <a:normAutofit/>
          </a:bodyPr>
          <a:lstStyle/>
          <a:p>
            <a:r>
              <a:rPr lang="pl-PL" sz="1900"/>
              <a:t>Kierunek wiodący może zostać zmieniony przez student ISM przed rozpoczęciem kolejnego roku akademickiego, nie później niż do dnia 15 września danego roku, nie więcej niż jeden raz w trakcie studiów</a:t>
            </a:r>
          </a:p>
          <a:p>
            <a:endParaRPr lang="pl-PL" sz="1900"/>
          </a:p>
          <a:p>
            <a:r>
              <a:rPr lang="pl-PL" sz="1900"/>
              <a:t>Pierwszy zadeklarowany kierunek jest dla studenta kierunkiem właściwym do celów stypendialnych. W przypadku ukończenia kierunku wiodącego i kontynuowania studiów na drugim kierunku - kierunkiem właściwym dla celów stypendialnych staje się drugi zadeklarowany kierunek. </a:t>
            </a:r>
          </a:p>
          <a:p>
            <a:endParaRPr lang="pl-PL" sz="1900"/>
          </a:p>
          <a:p>
            <a:r>
              <a:rPr lang="pl-PL" sz="1900"/>
              <a:t>Wymogi kierunkowe obejmują w semestrze moduły z przypisanymi nie więcej niż 23 punktami ECTS. </a:t>
            </a:r>
          </a:p>
        </p:txBody>
      </p:sp>
    </p:spTree>
    <p:extLst>
      <p:ext uri="{BB962C8B-B14F-4D97-AF65-F5344CB8AC3E}">
        <p14:creationId xmlns:p14="http://schemas.microsoft.com/office/powerpoint/2010/main" val="421674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7BF36-31E8-E5A0-341E-FA3E54855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10" b="79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00CEE4-797C-ADB4-F7D1-497F713D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D73D6E4-16A5-D700-B6EC-52AF7FD23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6687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1936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C932F3-E1BC-8DC7-8DD8-03D313A3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l-PL" sz="4000"/>
              <a:t>Inne formy uelastycznienia procesu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07804-92B5-6069-5FB0-BC05BC28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pl-PL" sz="1900"/>
              <a:t>Indywidualny Plan Studiów i Indywidualny Program Kształcenia, </a:t>
            </a:r>
            <a:r>
              <a:rPr lang="pl-PL" sz="1900" u="sng"/>
              <a:t>Warunki:</a:t>
            </a:r>
          </a:p>
          <a:p>
            <a:r>
              <a:rPr lang="pl-PL" sz="1900"/>
              <a:t>-po pierwszy roku I studiów stopnia lub I sem. drugiego stopnia</a:t>
            </a:r>
          </a:p>
          <a:p>
            <a:r>
              <a:rPr lang="pl-PL" sz="1900"/>
              <a:t>-student wyróżniający się w nauce</a:t>
            </a:r>
          </a:p>
          <a:p>
            <a:pPr marL="0" indent="0">
              <a:buNone/>
            </a:pPr>
            <a:r>
              <a:rPr lang="pl-PL" sz="1900"/>
              <a:t> </a:t>
            </a:r>
            <a:r>
              <a:rPr lang="pl-PL" sz="1900" u="sng"/>
              <a:t>Cel:</a:t>
            </a:r>
          </a:p>
          <a:p>
            <a:pPr marL="0" indent="0">
              <a:buNone/>
            </a:pPr>
            <a:r>
              <a:rPr lang="pl-PL" sz="1900"/>
              <a:t>- pogłębienie wiedzy, umiejętności i kompetencji na danym kierunku</a:t>
            </a:r>
          </a:p>
          <a:p>
            <a:pPr marL="0" indent="0">
              <a:buNone/>
            </a:pPr>
            <a:endParaRPr lang="pl-PL" sz="1900"/>
          </a:p>
          <a:p>
            <a:pPr marL="0" indent="0">
              <a:buNone/>
            </a:pPr>
            <a:r>
              <a:rPr lang="pl-PL" sz="1900"/>
              <a:t>Dopuszczalność cofnięcia zgody w przypadku niezadawalających efektów uczenia się</a:t>
            </a:r>
          </a:p>
        </p:txBody>
      </p:sp>
      <p:pic>
        <p:nvPicPr>
          <p:cNvPr id="5" name="Picture 4" descr="Trzy strzałki w dziesiątce">
            <a:extLst>
              <a:ext uri="{FF2B5EF4-FFF2-40B4-BE49-F238E27FC236}">
                <a16:creationId xmlns:a16="http://schemas.microsoft.com/office/drawing/2014/main" id="{F5294C89-7B2D-8747-8BCB-79386BA5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4" r="42833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966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66A8-D631-8007-1EA1-D8FAF049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5405BDA-C759-286E-87F1-8E5FD242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Praktyki zawodowe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7B8F109-19B0-A9F4-7DFB-763B16880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3256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36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0E5EF-B51D-4811-9AED-46151AEF1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1E45398-9089-4382-619C-58860526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Awans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73A1862-7F85-FD6A-BAF6-73EA73EB3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3569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55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D2CB38-8AD3-CBD1-43A7-11CD2F01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852" y="617919"/>
            <a:ext cx="5031069" cy="1852326"/>
          </a:xfrm>
        </p:spPr>
        <p:txBody>
          <a:bodyPr anchor="ctr">
            <a:normAutofit/>
          </a:bodyPr>
          <a:lstStyle/>
          <a:p>
            <a:r>
              <a:rPr lang="pl-PL" sz="4000" dirty="0"/>
              <a:t>Dostosowanie procesu uczenia się</a:t>
            </a:r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2A202950-A88E-2568-9B57-C2D7A190D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9" r="33221" b="-1"/>
          <a:stretch/>
        </p:blipFill>
        <p:spPr>
          <a:xfrm>
            <a:off x="-1" y="-2"/>
            <a:ext cx="4493343" cy="685800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393CB3-BA6D-FF58-6D8D-891A4442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271" y="2290917"/>
            <a:ext cx="5817650" cy="3949164"/>
          </a:xfrm>
        </p:spPr>
        <p:txBody>
          <a:bodyPr anchor="ctr">
            <a:normAutofit/>
          </a:bodyPr>
          <a:lstStyle/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ostosowanie procesu uczenia się do zróżnicowanych potrzeb grupowych i indywidualnych studentów, w tym studentów z niepełnosprawnością, jak również możliwości realizowania indywidualnych ścieżek kształcenia następuje w formie:</a:t>
            </a:r>
          </a:p>
          <a:p>
            <a:r>
              <a:rPr lang="pl-PL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indywidualne dostosowanie studiów; </a:t>
            </a:r>
            <a:endParaRPr lang="pl-PL" sz="17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indywidualna organizacja studiów;</a:t>
            </a:r>
          </a:p>
          <a:p>
            <a:r>
              <a:rPr lang="pl-PL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indywidualny tok studiów; </a:t>
            </a:r>
          </a:p>
          <a:p>
            <a:r>
              <a:rPr lang="pl-PL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ISM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indywidualne studia </a:t>
            </a:r>
            <a:r>
              <a:rPr lang="pl-PL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międzyobszarowe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0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B6B9E4-A607-31EF-57B5-22D0A292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Przeniesienie z innej uczelni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7609A7-0EA2-5CDE-EB19-CC05211A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1700"/>
              <a:t>Przyjęcie w poczet studentów Uniwersytetu może nastąpić także w wyniku przeniesienia z innej uczelni</a:t>
            </a:r>
          </a:p>
          <a:p>
            <a:endParaRPr lang="pl-PL" sz="1700"/>
          </a:p>
          <a:p>
            <a:r>
              <a:rPr lang="pl-PL" sz="1700"/>
              <a:t>W razie ubiegania się o przeniesienie z innej uczelni student obowiązany jest do złożenia dziekanowi wniosku z uzasadnieniem, zaopiniowanego przez właściwy organ uczelni macierzystej wraz z dokumentami poświadczającymi dotychczasowy przebieg studiów</a:t>
            </a:r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E52A123C-3C38-690D-57A0-83B8A052A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" r="27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804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FB0FED-BDC6-3F81-81CD-6687E1C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670" y="200967"/>
            <a:ext cx="4378251" cy="1507254"/>
          </a:xfrm>
        </p:spPr>
        <p:txBody>
          <a:bodyPr anchor="ctr">
            <a:normAutofit/>
          </a:bodyPr>
          <a:lstStyle/>
          <a:p>
            <a:r>
              <a:rPr lang="pl-PL" sz="4000" dirty="0"/>
              <a:t>Decyzje</a:t>
            </a:r>
          </a:p>
        </p:txBody>
      </p:sp>
      <p:pic>
        <p:nvPicPr>
          <p:cNvPr id="5" name="Picture 4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1F14818E-35FC-A083-8096-A932C3151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6" r="538"/>
          <a:stretch/>
        </p:blipFill>
        <p:spPr>
          <a:xfrm>
            <a:off x="-1317523" y="-304802"/>
            <a:ext cx="4683722" cy="685800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33DC7-6119-92DE-67B0-EBFE87A3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824" y="1708221"/>
            <a:ext cx="6840097" cy="4531860"/>
          </a:xfrm>
        </p:spPr>
        <p:txBody>
          <a:bodyPr anchor="ctr">
            <a:normAutofit/>
          </a:bodyPr>
          <a:lstStyle/>
          <a:p>
            <a:r>
              <a:rPr lang="pl-PL" sz="1800" dirty="0"/>
              <a:t>Decyzja administracyjna jest wydawana w przypadku odmowy przyjęcia na studia w formie przeniesienia z innej uczelni</a:t>
            </a:r>
          </a:p>
          <a:p>
            <a:endParaRPr lang="pl-PL" sz="1800" dirty="0"/>
          </a:p>
          <a:p>
            <a:r>
              <a:rPr lang="pl-PL" sz="1800" dirty="0"/>
              <a:t>Decyzje podejmuje dziekan określając, po zasięgnięciu opinii właściwego dyrektora kierunku, warunki przeniesienia i uznania zajęć zaliczonych przez studenta w uczelni macierzystej zgodnie z zasadami przenoszenia i uznawania punktów ECTS oraz warunki wyrównania różnic w efektach uczenia się</a:t>
            </a:r>
          </a:p>
          <a:p>
            <a:endParaRPr lang="pl-PL" sz="1800" dirty="0"/>
          </a:p>
          <a:p>
            <a:r>
              <a:rPr lang="pl-PL" sz="1800" dirty="0"/>
              <a:t>Decyzje w sprawach przeniesienia cudzoziemców z innej uczelni podejmuje rektor</a:t>
            </a:r>
          </a:p>
        </p:txBody>
      </p:sp>
    </p:spTree>
    <p:extLst>
      <p:ext uri="{BB962C8B-B14F-4D97-AF65-F5344CB8AC3E}">
        <p14:creationId xmlns:p14="http://schemas.microsoft.com/office/powerpoint/2010/main" val="400391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84B217-686B-98AC-4637-746CF59D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Wgląd do pracy pisemnej</a:t>
            </a:r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EC34F941-44D3-7FD5-BFFB-EEA085700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4" r="4239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50CE56-B4DF-412C-51DA-A028207A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pl-PL" sz="2000"/>
              <a:t>W terminie 14 dni od ogłoszenia wyników zaliczenia lub egzaminu student ma prawo na dyżurach osoby weryfikującej efekty uczenia się do wglądu do swojej pracy pisemnej. </a:t>
            </a:r>
          </a:p>
          <a:p>
            <a:r>
              <a:rPr lang="pl-PL" sz="2000"/>
              <a:t>Prawo to obejmuje także możliwość uzyskania wyjaśnień, w szczególności na czym polegały popełnione błędy. </a:t>
            </a:r>
          </a:p>
          <a:p>
            <a:r>
              <a:rPr lang="pl-PL" sz="2000"/>
              <a:t>W przypadku gdy we wskazanym terminie dyżur się nie odbył, osoba weryfikująca efekty uczenia się ma obowiązek przed kolejnym terminem zaliczenia lub egzaminu wyznaczyć co najmniej dwa dyżury w celu udostępnienia studentom prac pisemnych do wglądu.</a:t>
            </a:r>
          </a:p>
        </p:txBody>
      </p:sp>
    </p:spTree>
    <p:extLst>
      <p:ext uri="{BB962C8B-B14F-4D97-AF65-F5344CB8AC3E}">
        <p14:creationId xmlns:p14="http://schemas.microsoft.com/office/powerpoint/2010/main" val="213586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uły napisane na tablicach">
            <a:extLst>
              <a:ext uri="{FF2B5EF4-FFF2-40B4-BE49-F238E27FC236}">
                <a16:creationId xmlns:a16="http://schemas.microsoft.com/office/drawing/2014/main" id="{C1B11B45-E43F-251B-86EF-B9F5C4653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064D73E-AD9B-82A7-CB69-2250E0D5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Warunkowe powtarzanie semestru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CAAA68-8008-BDB2-6716-48C7B6C6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W stosunku do studenta, który nie uzyskał zaliczenia semestru, dziekan rozstrzyga skierowaniu na powtarzanie modułu lub modułów i warunkowym wpisie na następny semestr, jeżeli student nie uzyskał zaliczenia z </a:t>
            </a:r>
            <a:r>
              <a:rPr lang="pl-PL" b="1" dirty="0"/>
              <a:t>nie więcej niż dwóch modułów w semestrze</a:t>
            </a:r>
          </a:p>
        </p:txBody>
      </p:sp>
    </p:spTree>
    <p:extLst>
      <p:ext uri="{BB962C8B-B14F-4D97-AF65-F5344CB8AC3E}">
        <p14:creationId xmlns:p14="http://schemas.microsoft.com/office/powerpoint/2010/main" val="160291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6CA48-BD27-5040-BA59-C8493E5D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50" b="4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6BD5A9A-32A6-6A33-6CF4-0E9907CA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Zasady warunkowego wpisu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8B2A5A8-0B35-8BD2-633C-60BD5C535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3943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93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79A06-3974-E70D-4ED0-10359E54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pl-PL" sz="3200" dirty="0"/>
              <a:t>Ponowne powtarzanie modułu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F91ED6-A214-CF8D-E961-84ABB29E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389240"/>
            <a:ext cx="6504199" cy="3764872"/>
          </a:xfrm>
        </p:spPr>
        <p:txBody>
          <a:bodyPr>
            <a:normAutofit/>
          </a:bodyPr>
          <a:lstStyle/>
          <a:p>
            <a:r>
              <a:rPr lang="pl-PL" sz="2000" dirty="0"/>
              <a:t>Ponowne powtarzanie danego modułu możliwe jest w sytuacji, w której student powtarza łącznie </a:t>
            </a:r>
            <a:r>
              <a:rPr lang="pl-PL" sz="2000" b="1" dirty="0"/>
              <a:t>nie więcej niż cztery moduły</a:t>
            </a:r>
            <a:r>
              <a:rPr lang="pl-PL" sz="2000" dirty="0"/>
              <a:t>, będąc wpisywany warunkowo na kolejne semestry;</a:t>
            </a:r>
          </a:p>
        </p:txBody>
      </p:sp>
      <p:pic>
        <p:nvPicPr>
          <p:cNvPr id="7" name="Graphic 6" descr="Znacznik wyboru">
            <a:extLst>
              <a:ext uri="{FF2B5EF4-FFF2-40B4-BE49-F238E27FC236}">
                <a16:creationId xmlns:a16="http://schemas.microsoft.com/office/drawing/2014/main" id="{AFA06ECB-CD21-825E-DAD2-89BC786B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8426" y="771753"/>
            <a:ext cx="3109449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7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C3287-97DE-DEB2-F804-55AB2553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093E4A5-0AEE-B969-04EB-7255F8FB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Egzamin komisyjny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D5672AA-5684-4055-F3EC-0FF6C8909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945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58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C217FC-6BBE-65C3-EB93-0502190F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Urlopy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E3F1B-47D3-1E0C-92C7-B492A23F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4" r="374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8086E2B-23E4-6581-3CAF-F3A6120AE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689300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591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13EB95-35CA-FBBD-70CC-41DC33C7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Zasady przyznawania urlopów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C6310-47C8-2CA8-7110-85D744DC1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5" r="30349" b="-1"/>
          <a:stretch/>
        </p:blipFill>
        <p:spPr>
          <a:xfrm>
            <a:off x="1" y="10"/>
            <a:ext cx="3824747" cy="6857990"/>
          </a:xfrm>
          <a:prstGeom prst="rect">
            <a:avLst/>
          </a:prstGeom>
          <a:effectLst/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2B023C5-07CC-6E14-E8DB-252145FA3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828830"/>
              </p:ext>
            </p:extLst>
          </p:nvPr>
        </p:nvGraphicFramePr>
        <p:xfrm>
          <a:off x="4168878" y="2224087"/>
          <a:ext cx="8023122" cy="389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559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7B686-A9E5-9402-FC0F-4152FA97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Urlopy dziekańskie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496BE-06DC-25C8-DBAA-E5AFA56E9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2" r="3366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AD1FA0A-0A8E-24B4-9033-C27E9B813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777776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57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5A5E6F95-6299-30E9-1A6D-59FC0AA08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FAEB718-2B37-EB2D-E92A-545BCB39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ndywidualna </a:t>
            </a:r>
            <a:r>
              <a:rPr lang="pl-PL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rganizacja Studiów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B8D281-59B4-9F2F-38C9-BE4C362E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Studenci, którym aktualna sytuacja uniemożliwia kontynuowanie toku studiów na zasadach ogólnych, mogą studiować drogą Indywidualnej Organizacji Studiów (IOS) i jest to forma przyznawana na jeden semestr jako forma pomocy, polegająca na specjalnym trybie organizacji zajęć.</a:t>
            </a:r>
            <a:endParaRPr lang="pl-PL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5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738121-1E6C-83BB-589D-1995FF25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pl-PL" dirty="0"/>
              <a:t>Status studenta w czasie urlopu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9D8EE90-F25C-F865-4EF3-34C11CC2E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42907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90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FE5F7-5ED5-D2AD-43F1-B544672A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pl-PL" sz="3200"/>
              <a:t>Publikacja zamiast pracy dyplomowej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643391-133E-3BEC-2EBE-A9A91970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pl-PL" sz="1900"/>
              <a:t>Na wniosek studenta, zaopiniowany przez promotora, dziekan może wyrazić zgodę na złożenie pracy dyplomowej w postaci artykułu naukowego, opublikowanego w wolnym, powszechnym i trwałym dostępie (otwarty dostęp) w periodyku naukowym ujętym w wydanym na podstawie art. 267 ust. 3 ustawy wykazie czasopism naukowych, który przyporządkowano do dyscypliny naukowej zgodnej z kierunkiem studiów</a:t>
            </a:r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9E06BD85-6A24-05DA-E32B-428D19439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0" r="31072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6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870D74-5731-69BC-85DB-1E9ED84D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l-PL" sz="3100"/>
              <a:t>Wieloautorstwo artykułu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FEB13F-EBD3-5A62-76ED-5EC899B1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pl-PL" sz="2200"/>
              <a:t>W przypadku gdy artykuł stanowi publikację dwu- lub wieloautorską, student przedkłada wraz z pracą dyplomową oświadczenia własne i współautorów, wskazujące ich merytoryczny wkład w powstanie pracy, pozwalające na ocenę roli i udziału studenta w ich powstawaniu, w tym w zainicjowaniu i przeprowadzeniu opublikowanych wyników badań.</a:t>
            </a:r>
          </a:p>
        </p:txBody>
      </p:sp>
    </p:spTree>
    <p:extLst>
      <p:ext uri="{BB962C8B-B14F-4D97-AF65-F5344CB8AC3E}">
        <p14:creationId xmlns:p14="http://schemas.microsoft.com/office/powerpoint/2010/main" val="1515424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1AC91E-E97F-B4DB-1257-2744E0BC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pl-PL" sz="3200"/>
              <a:t>Skreślenie z listy studentów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6E804F-FB2A-0EF2-BBBA-070AE9D94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251588"/>
            <a:ext cx="5914263" cy="3902524"/>
          </a:xfrm>
        </p:spPr>
        <p:txBody>
          <a:bodyPr>
            <a:normAutofit/>
          </a:bodyPr>
          <a:lstStyle/>
          <a:p>
            <a:r>
              <a:rPr lang="pl-PL" sz="2000" dirty="0"/>
              <a:t>Student, który nie złożył pracy dyplomowej w wyznaczonym terminie, zostaje skreślony z listy studentów</a:t>
            </a:r>
          </a:p>
          <a:p>
            <a:r>
              <a:rPr lang="pl-PL" sz="2000" dirty="0"/>
              <a:t>Student, który nie uzyskał zaliczenia semestru</a:t>
            </a:r>
          </a:p>
          <a:p>
            <a:r>
              <a:rPr lang="pl-PL" sz="2000" dirty="0"/>
              <a:t>Prawomocne orzeczenie komisji dyscyplinarnej</a:t>
            </a:r>
          </a:p>
        </p:txBody>
      </p:sp>
      <p:pic>
        <p:nvPicPr>
          <p:cNvPr id="7" name="Graphic 6" descr="Decyzja — wypełnione">
            <a:extLst>
              <a:ext uri="{FF2B5EF4-FFF2-40B4-BE49-F238E27FC236}">
                <a16:creationId xmlns:a16="http://schemas.microsoft.com/office/drawing/2014/main" id="{981D1C10-D9BA-1B7E-C7BF-938052CED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7548" y="771753"/>
            <a:ext cx="4230327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4A40B9-12F7-FD85-4D88-8A4462E2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Wznowienie studiów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F32AC0D-62E0-8CEC-0FD9-65F062AD7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57041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62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1E4487-F53B-C589-79EC-296F73BB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l-PL" sz="4200">
                <a:solidFill>
                  <a:srgbClr val="FFFFFF"/>
                </a:solidFill>
              </a:rPr>
              <a:t>Ograniczenia czasowe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008B2F9-520E-951F-821F-21FBE7BA1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05802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15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A1B612-2CE9-2A73-3C33-8479F27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Różnice programowe</a:t>
            </a:r>
          </a:p>
        </p:txBody>
      </p:sp>
      <p:pic>
        <p:nvPicPr>
          <p:cNvPr id="5" name="Picture 4" descr="Tylny zrzut szeregu stopni">
            <a:extLst>
              <a:ext uri="{FF2B5EF4-FFF2-40B4-BE49-F238E27FC236}">
                <a16:creationId xmlns:a16="http://schemas.microsoft.com/office/drawing/2014/main" id="{FEE2618A-73AF-9017-5212-03D9EC5E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1" r="34775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243A5E-52FE-13F0-00A2-EE149729B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pl-PL" sz="2200"/>
              <a:t>Uwzględniając aktualnie obowiązujący program studiów dziekan, po uzyskaniu opinii dyrektora kierunku, może wyznaczyć dla studenta wznawiającego studia </a:t>
            </a:r>
            <a:r>
              <a:rPr lang="pl-PL" sz="2200" b="1"/>
              <a:t>różnice programowe </a:t>
            </a:r>
            <a:r>
              <a:rPr lang="pl-PL" sz="2200"/>
              <a:t>prowadzące do osiągnięcia kierunkowych efektów uczenia się. </a:t>
            </a:r>
          </a:p>
        </p:txBody>
      </p:sp>
    </p:spTree>
    <p:extLst>
      <p:ext uri="{BB962C8B-B14F-4D97-AF65-F5344CB8AC3E}">
        <p14:creationId xmlns:p14="http://schemas.microsoft.com/office/powerpoint/2010/main" val="3341565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C7F67A-F0EC-7D64-B9B5-60D1F10A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Ograniczenie czasowe 2</a:t>
            </a:r>
          </a:p>
        </p:txBody>
      </p:sp>
      <p:pic>
        <p:nvPicPr>
          <p:cNvPr id="5" name="Picture 4" descr="Ręka trzymająca pióro i cienie na arkuszu">
            <a:extLst>
              <a:ext uri="{FF2B5EF4-FFF2-40B4-BE49-F238E27FC236}">
                <a16:creationId xmlns:a16="http://schemas.microsoft.com/office/drawing/2014/main" id="{5DDBB2B1-62A0-8C37-A70B-C37116676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25" r="2055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0C16D7-1BFC-C7BC-A46B-027DCE9CC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pl-PL" sz="2200"/>
              <a:t>Osoba, która została skreślona z listy studentów wskutek prawomocnego orzeczenia komisji dyscyplinarnej, może ubiegać się o wznowienie studiów na określonym kierunku i roku studiów w okresie </a:t>
            </a:r>
            <a:r>
              <a:rPr lang="pl-PL" sz="2200" b="1"/>
              <a:t>roku od dnia, w którym kara uległa zatarciu</a:t>
            </a:r>
            <a:r>
              <a:rPr lang="pl-PL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956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908521-BF60-3612-9C11-4D69B28C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Wielość wznowień?</a:t>
            </a:r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A148D296-4B48-E1F3-DE8B-D0847339C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8" r="41447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1067B-62DB-A4D9-B2CE-29B347BF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pl-PL" sz="2200"/>
              <a:t>Student może wznowić studia </a:t>
            </a:r>
            <a:r>
              <a:rPr lang="pl-PL" sz="2200" b="1"/>
              <a:t>tylko raz</a:t>
            </a:r>
            <a:r>
              <a:rPr lang="pl-PL" sz="2200"/>
              <a:t>. W szczególnych przypadkach rektor może podjąć decyzję o kolejnym wznowieniu studiów. </a:t>
            </a:r>
          </a:p>
        </p:txBody>
      </p:sp>
    </p:spTree>
    <p:extLst>
      <p:ext uri="{BB962C8B-B14F-4D97-AF65-F5344CB8AC3E}">
        <p14:creationId xmlns:p14="http://schemas.microsoft.com/office/powerpoint/2010/main" val="3868399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D3B8E5-3E66-3654-A75A-A4DA3503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/>
              <a:t>Polecana literatura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D22B20-39E6-9F4C-C66B-D188FB827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2000">
                <a:hlinkClick r:id="rId2"/>
              </a:rPr>
              <a:t>Specyfika postępowań administracyjnych w sprawach z zakresu szkolnictwa wyższego i nauki.pdf (ceon.pl)</a:t>
            </a:r>
            <a:endParaRPr lang="pl-PL" sz="2000"/>
          </a:p>
        </p:txBody>
      </p:sp>
      <p:pic>
        <p:nvPicPr>
          <p:cNvPr id="5" name="Picture 4" descr="Kręta ścieżka z kamieni na spokojnym jeziorze o wschodzie słońca">
            <a:extLst>
              <a:ext uri="{FF2B5EF4-FFF2-40B4-BE49-F238E27FC236}">
                <a16:creationId xmlns:a16="http://schemas.microsoft.com/office/drawing/2014/main" id="{56F80C13-AFEC-5E4C-2A9C-B8C3E913A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1" r="2663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5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E073F2-20EF-504A-F2A0-26F5A467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Przesłanki 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35EC4-A015-5EED-15CC-43DA552B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1" r="3322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A367340-2AA0-51F5-60B1-4ED53EAD5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41925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11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A12425-9996-69D0-651A-FC50DC9F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Inne rozwiązania przyznania IOS</a:t>
            </a:r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66A11AF4-BB98-0AD5-72CE-8D421BA00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3" r="2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F1FE8-C42C-CCB3-9FA5-2C643C0E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l-PL" sz="2200"/>
              <a:t>Niepełnosprawność</a:t>
            </a:r>
          </a:p>
          <a:p>
            <a:r>
              <a:rPr lang="pl-PL" sz="2200"/>
              <a:t>Wyróżniające się osiągnięcia naukowe</a:t>
            </a:r>
          </a:p>
          <a:p>
            <a:r>
              <a:rPr lang="pl-PL" sz="2200"/>
              <a:t>Studiowanie na dwóch kierunkach</a:t>
            </a:r>
          </a:p>
          <a:p>
            <a:r>
              <a:rPr lang="pl-PL" sz="2200"/>
              <a:t>W innych okolicznościach, które Dziekan uzna za uzasadnione</a:t>
            </a:r>
          </a:p>
        </p:txBody>
      </p:sp>
    </p:spTree>
    <p:extLst>
      <p:ext uri="{BB962C8B-B14F-4D97-AF65-F5344CB8AC3E}">
        <p14:creationId xmlns:p14="http://schemas.microsoft.com/office/powerpoint/2010/main" val="56528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288C1A-0883-6634-1114-A614F6D5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Zasady przyznania 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2EB42-9549-52D5-E368-B8798F4D0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7" r="33841" b="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FDCB31A-EC60-76B5-F81B-BF1E5C4C8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193727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43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83C19F-C485-C139-DA3C-C5882B82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l-PL" sz="4000"/>
              <a:t>Inne zasady IOS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433D68-83AD-FDE3-70A0-5745EBA8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pl-PL" sz="2000"/>
              <a:t>Modyfikacja sekwencji realizacji modułów wynikających z programu studiów</a:t>
            </a:r>
          </a:p>
          <a:p>
            <a:r>
              <a:rPr lang="pl-PL" sz="2000"/>
              <a:t>Eksternistyczne zaliczanie zajęć dydaktycznych</a:t>
            </a:r>
          </a:p>
          <a:p>
            <a:r>
              <a:rPr lang="pl-PL" sz="2000"/>
              <a:t>Zmiana terminów zaliczeń/egzaminów</a:t>
            </a:r>
          </a:p>
          <a:p>
            <a:endParaRPr lang="pl-PL" sz="2000"/>
          </a:p>
          <a:p>
            <a:r>
              <a:rPr lang="pl-PL" sz="2000"/>
              <a:t>Przyznawanie IOS co do zasady </a:t>
            </a:r>
            <a:r>
              <a:rPr lang="pl-PL" sz="2000" b="1"/>
              <a:t>od pierwszego semestru wzywyż </a:t>
            </a:r>
          </a:p>
          <a:p>
            <a:r>
              <a:rPr lang="pl-PL" sz="2000"/>
              <a:t>Przyznawanie IOS </a:t>
            </a:r>
            <a:r>
              <a:rPr lang="pl-PL" sz="2000" b="1"/>
              <a:t>na okres roku akademickiego</a:t>
            </a:r>
          </a:p>
        </p:txBody>
      </p:sp>
      <p:pic>
        <p:nvPicPr>
          <p:cNvPr id="5" name="Picture 4" descr="Formuły napisane na tablicach">
            <a:extLst>
              <a:ext uri="{FF2B5EF4-FFF2-40B4-BE49-F238E27FC236}">
                <a16:creationId xmlns:a16="http://schemas.microsoft.com/office/drawing/2014/main" id="{627F1A61-906A-6476-4354-002A0AE21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4" r="2760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389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5BB00-4111-6491-FEF2-831F3FF3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232" b="6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E15C4A-3265-0893-0A67-1B0CD088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ndywidualny </a:t>
            </a:r>
            <a:r>
              <a:rPr lang="pl-PL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 Studiów</a:t>
            </a:r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EB0A60B-04C5-DBF7-0561-52D9D9595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81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1653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CAF417-2EBB-133C-73A8-9871FA38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Szczególne zasady ITS</a:t>
            </a:r>
          </a:p>
        </p:txBody>
      </p:sp>
      <p:pic>
        <p:nvPicPr>
          <p:cNvPr id="5" name="Picture 4" descr="Tylny zrzut szeregu stopni">
            <a:extLst>
              <a:ext uri="{FF2B5EF4-FFF2-40B4-BE49-F238E27FC236}">
                <a16:creationId xmlns:a16="http://schemas.microsoft.com/office/drawing/2014/main" id="{56286882-B50F-8C64-5479-5B4590696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0" r="34074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102D6-DABE-FCCB-AC67-1449C412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pl-PL" sz="2000"/>
              <a:t>Rada dydaktyczna może określić wyższą średnią ocen.</a:t>
            </a:r>
          </a:p>
          <a:p>
            <a:r>
              <a:rPr lang="pl-PL" sz="2000"/>
              <a:t>Laureaci i finaliści olimpiad stopnia centralnego oraz laureaci konkursów międzynarodowych i ogólnopolskich, a także finaliści mistrzostw ogólnokrajowych lub międzynarodowych w kategoriach młodzieżowych w dyscyplinach sportowych ujętych w rywalizacji sportu akademickiego, mogą ubiegać się o ITS od pierwszego semestru studiów</a:t>
            </a:r>
          </a:p>
          <a:p>
            <a:r>
              <a:rPr lang="pl-PL" sz="2000"/>
              <a:t>Studia odbywane w ramach ITS mogą prowadzić do skrócenia okresu studiów, natomiast nie mogą go wydłużyć</a:t>
            </a:r>
          </a:p>
        </p:txBody>
      </p:sp>
    </p:spTree>
    <p:extLst>
      <p:ext uri="{BB962C8B-B14F-4D97-AF65-F5344CB8AC3E}">
        <p14:creationId xmlns:p14="http://schemas.microsoft.com/office/powerpoint/2010/main" val="284663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2250</Words>
  <Application>Microsoft Office PowerPoint</Application>
  <PresentationFormat>Panoramiczny</PresentationFormat>
  <Paragraphs>137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Noto Serif</vt:lpstr>
      <vt:lpstr>Times New Roman</vt:lpstr>
      <vt:lpstr>Motyw pakietu Office</vt:lpstr>
      <vt:lpstr>Indywidualne sprawy studentów w świetle regulaminu studiów – wybrane problemy</vt:lpstr>
      <vt:lpstr>Dostosowanie procesu uczenia się</vt:lpstr>
      <vt:lpstr>Indywidualna Organizacja Studiów</vt:lpstr>
      <vt:lpstr>Przesłanki IOS</vt:lpstr>
      <vt:lpstr>Inne rozwiązania przyznania IOS</vt:lpstr>
      <vt:lpstr>Zasady przyznania IOS</vt:lpstr>
      <vt:lpstr>Inne zasady IOS</vt:lpstr>
      <vt:lpstr>Indywidualny Tok Studiów</vt:lpstr>
      <vt:lpstr>Szczególne zasady ITS</vt:lpstr>
      <vt:lpstr>Prezentacja programu PowerPoint</vt:lpstr>
      <vt:lpstr>Podstawa prawna ISM</vt:lpstr>
      <vt:lpstr>Indywidualne Studia Międzyobszarowe</vt:lpstr>
      <vt:lpstr>Prezentacja programu PowerPoint</vt:lpstr>
      <vt:lpstr>Prezentacja programu PowerPoint</vt:lpstr>
      <vt:lpstr>Obowiązki studenta</vt:lpstr>
      <vt:lpstr>Prezentacja programu PowerPoint</vt:lpstr>
      <vt:lpstr>Inne formy uelastycznienia procesu kształcenia</vt:lpstr>
      <vt:lpstr>Praktyki zawodowe</vt:lpstr>
      <vt:lpstr>Awans</vt:lpstr>
      <vt:lpstr>Przeniesienie z innej uczelni</vt:lpstr>
      <vt:lpstr>Decyzje</vt:lpstr>
      <vt:lpstr>Wgląd do pracy pisemnej</vt:lpstr>
      <vt:lpstr>Warunkowe powtarzanie semestru</vt:lpstr>
      <vt:lpstr>Zasady warunkowego wpisu</vt:lpstr>
      <vt:lpstr>Ponowne powtarzanie modułu</vt:lpstr>
      <vt:lpstr>Egzamin komisyjny</vt:lpstr>
      <vt:lpstr>Urlopy </vt:lpstr>
      <vt:lpstr>Zasady przyznawania urlopów</vt:lpstr>
      <vt:lpstr>Urlopy dziekańskie</vt:lpstr>
      <vt:lpstr>Status studenta w czasie urlopu</vt:lpstr>
      <vt:lpstr>Publikacja zamiast pracy dyplomowej</vt:lpstr>
      <vt:lpstr>Wieloautorstwo artykułu</vt:lpstr>
      <vt:lpstr>Skreślenie z listy studentów</vt:lpstr>
      <vt:lpstr>Wznowienie studiów</vt:lpstr>
      <vt:lpstr>Ograniczenia czasowe</vt:lpstr>
      <vt:lpstr>Różnice programowe</vt:lpstr>
      <vt:lpstr>Ograniczenie czasowe 2</vt:lpstr>
      <vt:lpstr>Wielość wznowień?</vt:lpstr>
      <vt:lpstr>Polecana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Indywidualne sprawy studentów w świetle regulaminu studiów</dc:title>
  <dc:creator>Agnieszka Ziółkowska</dc:creator>
  <cp:lastModifiedBy>Agnieszka Ziółkowska</cp:lastModifiedBy>
  <cp:revision>6</cp:revision>
  <dcterms:created xsi:type="dcterms:W3CDTF">2023-11-11T11:10:57Z</dcterms:created>
  <dcterms:modified xsi:type="dcterms:W3CDTF">2023-11-30T11:30:57Z</dcterms:modified>
</cp:coreProperties>
</file>