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6" r:id="rId3"/>
    <p:sldId id="287" r:id="rId4"/>
    <p:sldId id="276" r:id="rId5"/>
    <p:sldId id="277" r:id="rId6"/>
    <p:sldId id="278" r:id="rId7"/>
    <p:sldId id="273" r:id="rId8"/>
    <p:sldId id="279" r:id="rId9"/>
    <p:sldId id="260" r:id="rId10"/>
    <p:sldId id="270" r:id="rId11"/>
    <p:sldId id="275" r:id="rId12"/>
    <p:sldId id="261" r:id="rId13"/>
    <p:sldId id="274" r:id="rId14"/>
    <p:sldId id="271" r:id="rId15"/>
    <p:sldId id="272" r:id="rId16"/>
    <p:sldId id="280" r:id="rId17"/>
    <p:sldId id="262" r:id="rId18"/>
    <p:sldId id="263" r:id="rId19"/>
    <p:sldId id="281" r:id="rId20"/>
    <p:sldId id="282" r:id="rId21"/>
    <p:sldId id="283" r:id="rId22"/>
    <p:sldId id="284" r:id="rId23"/>
    <p:sldId id="259" r:id="rId24"/>
    <p:sldId id="266" r:id="rId25"/>
    <p:sldId id="267" r:id="rId26"/>
    <p:sldId id="268" r:id="rId27"/>
    <p:sldId id="269" r:id="rId28"/>
    <p:sldId id="285" r:id="rId29"/>
    <p:sldId id="257" r:id="rId30"/>
    <p:sldId id="258" r:id="rId31"/>
    <p:sldId id="264" r:id="rId32"/>
    <p:sldId id="265" r:id="rId33"/>
    <p:sldId id="288" r:id="rId34"/>
    <p:sldId id="289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5860F-F8EA-4065-92F8-B1307F9028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BCF66A-FE93-4370-BE92-D0C4E50E2195}">
      <dgm:prSet/>
      <dgm:spPr/>
      <dgm:t>
        <a:bodyPr/>
        <a:lstStyle/>
        <a:p>
          <a:r>
            <a:rPr lang="pl-PL" b="1"/>
            <a:t>Zewnętrzne</a:t>
          </a:r>
          <a:r>
            <a:rPr lang="pl-PL"/>
            <a:t> (m.in. ministerstwo nauki, Polska Komisja Akredytacyjna)</a:t>
          </a:r>
          <a:endParaRPr lang="en-US"/>
        </a:p>
      </dgm:t>
    </dgm:pt>
    <dgm:pt modelId="{C89402AB-3896-4139-AD24-1B8701CC68F6}" type="parTrans" cxnId="{54EC8440-0257-4F29-9F13-496E7DEA1B6B}">
      <dgm:prSet/>
      <dgm:spPr/>
      <dgm:t>
        <a:bodyPr/>
        <a:lstStyle/>
        <a:p>
          <a:endParaRPr lang="en-US"/>
        </a:p>
      </dgm:t>
    </dgm:pt>
    <dgm:pt modelId="{A15DD31B-E9DD-43CD-A972-44F091E7D9AE}" type="sibTrans" cxnId="{54EC8440-0257-4F29-9F13-496E7DEA1B6B}">
      <dgm:prSet/>
      <dgm:spPr/>
      <dgm:t>
        <a:bodyPr/>
        <a:lstStyle/>
        <a:p>
          <a:endParaRPr lang="en-US"/>
        </a:p>
      </dgm:t>
    </dgm:pt>
    <dgm:pt modelId="{80B078F6-8743-4CE1-AF27-DFEE726DAFA7}">
      <dgm:prSet/>
      <dgm:spPr/>
      <dgm:t>
        <a:bodyPr/>
        <a:lstStyle/>
        <a:p>
          <a:r>
            <a:rPr lang="pl-PL" b="1"/>
            <a:t>Wewnętrzne</a:t>
          </a:r>
          <a:r>
            <a:rPr lang="pl-PL"/>
            <a:t> (m.in. prorektorzy ds. studentów i kształcenia, komisje kształcenia, prodziekani, dyrektorzy kierunków)</a:t>
          </a:r>
          <a:endParaRPr lang="en-US"/>
        </a:p>
      </dgm:t>
    </dgm:pt>
    <dgm:pt modelId="{78510D39-7D78-4EC6-9702-1912984E452D}" type="parTrans" cxnId="{D88573C3-4864-4BED-87B9-F835817E8E21}">
      <dgm:prSet/>
      <dgm:spPr/>
      <dgm:t>
        <a:bodyPr/>
        <a:lstStyle/>
        <a:p>
          <a:endParaRPr lang="en-US"/>
        </a:p>
      </dgm:t>
    </dgm:pt>
    <dgm:pt modelId="{5D3865B0-8A2C-4DC0-A1E6-5B7C40FECB84}" type="sibTrans" cxnId="{D88573C3-4864-4BED-87B9-F835817E8E21}">
      <dgm:prSet/>
      <dgm:spPr/>
      <dgm:t>
        <a:bodyPr/>
        <a:lstStyle/>
        <a:p>
          <a:endParaRPr lang="en-US"/>
        </a:p>
      </dgm:t>
    </dgm:pt>
    <dgm:pt modelId="{0358AB69-0381-4CDC-9E9F-77922C498664}" type="pres">
      <dgm:prSet presAssocID="{14E5860F-F8EA-4065-92F8-B1307F9028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E08431-6087-4D30-B0F7-C3430C926305}" type="pres">
      <dgm:prSet presAssocID="{9CBCF66A-FE93-4370-BE92-D0C4E50E2195}" presName="hierRoot1" presStyleCnt="0"/>
      <dgm:spPr/>
    </dgm:pt>
    <dgm:pt modelId="{48048296-DC82-408B-A803-5500303BC12C}" type="pres">
      <dgm:prSet presAssocID="{9CBCF66A-FE93-4370-BE92-D0C4E50E2195}" presName="composite" presStyleCnt="0"/>
      <dgm:spPr/>
    </dgm:pt>
    <dgm:pt modelId="{929B1DBF-A353-4516-ACDC-9715D39A9DAB}" type="pres">
      <dgm:prSet presAssocID="{9CBCF66A-FE93-4370-BE92-D0C4E50E2195}" presName="background" presStyleLbl="node0" presStyleIdx="0" presStyleCnt="2"/>
      <dgm:spPr/>
    </dgm:pt>
    <dgm:pt modelId="{2624399E-DBD9-4C23-AA9D-C76AF0EEFE14}" type="pres">
      <dgm:prSet presAssocID="{9CBCF66A-FE93-4370-BE92-D0C4E50E2195}" presName="text" presStyleLbl="fgAcc0" presStyleIdx="0" presStyleCnt="2">
        <dgm:presLayoutVars>
          <dgm:chPref val="3"/>
        </dgm:presLayoutVars>
      </dgm:prSet>
      <dgm:spPr/>
    </dgm:pt>
    <dgm:pt modelId="{B5D9FD53-9C93-4A61-A0C7-278D121AFB8B}" type="pres">
      <dgm:prSet presAssocID="{9CBCF66A-FE93-4370-BE92-D0C4E50E2195}" presName="hierChild2" presStyleCnt="0"/>
      <dgm:spPr/>
    </dgm:pt>
    <dgm:pt modelId="{00C5A85A-A310-4079-883E-DEEDD450976C}" type="pres">
      <dgm:prSet presAssocID="{80B078F6-8743-4CE1-AF27-DFEE726DAFA7}" presName="hierRoot1" presStyleCnt="0"/>
      <dgm:spPr/>
    </dgm:pt>
    <dgm:pt modelId="{87712121-B378-419E-BC45-75633B10CFAC}" type="pres">
      <dgm:prSet presAssocID="{80B078F6-8743-4CE1-AF27-DFEE726DAFA7}" presName="composite" presStyleCnt="0"/>
      <dgm:spPr/>
    </dgm:pt>
    <dgm:pt modelId="{C355C917-3BB2-4CB5-80B6-D6D0C86385A5}" type="pres">
      <dgm:prSet presAssocID="{80B078F6-8743-4CE1-AF27-DFEE726DAFA7}" presName="background" presStyleLbl="node0" presStyleIdx="1" presStyleCnt="2"/>
      <dgm:spPr/>
    </dgm:pt>
    <dgm:pt modelId="{7004FD9B-CB0E-4C48-A6FA-114E25ACE33F}" type="pres">
      <dgm:prSet presAssocID="{80B078F6-8743-4CE1-AF27-DFEE726DAFA7}" presName="text" presStyleLbl="fgAcc0" presStyleIdx="1" presStyleCnt="2">
        <dgm:presLayoutVars>
          <dgm:chPref val="3"/>
        </dgm:presLayoutVars>
      </dgm:prSet>
      <dgm:spPr/>
    </dgm:pt>
    <dgm:pt modelId="{B6438FA1-9669-43FE-AFF3-4DA10AA57FAD}" type="pres">
      <dgm:prSet presAssocID="{80B078F6-8743-4CE1-AF27-DFEE726DAFA7}" presName="hierChild2" presStyleCnt="0"/>
      <dgm:spPr/>
    </dgm:pt>
  </dgm:ptLst>
  <dgm:cxnLst>
    <dgm:cxn modelId="{54EC8440-0257-4F29-9F13-496E7DEA1B6B}" srcId="{14E5860F-F8EA-4065-92F8-B1307F9028E8}" destId="{9CBCF66A-FE93-4370-BE92-D0C4E50E2195}" srcOrd="0" destOrd="0" parTransId="{C89402AB-3896-4139-AD24-1B8701CC68F6}" sibTransId="{A15DD31B-E9DD-43CD-A972-44F091E7D9AE}"/>
    <dgm:cxn modelId="{4A9C0958-3B78-46D8-9674-E5949ED90957}" type="presOf" srcId="{14E5860F-F8EA-4065-92F8-B1307F9028E8}" destId="{0358AB69-0381-4CDC-9E9F-77922C498664}" srcOrd="0" destOrd="0" presId="urn:microsoft.com/office/officeart/2005/8/layout/hierarchy1"/>
    <dgm:cxn modelId="{8AA7AD8A-418E-4B3D-91DF-0A17F8A715B9}" type="presOf" srcId="{9CBCF66A-FE93-4370-BE92-D0C4E50E2195}" destId="{2624399E-DBD9-4C23-AA9D-C76AF0EEFE14}" srcOrd="0" destOrd="0" presId="urn:microsoft.com/office/officeart/2005/8/layout/hierarchy1"/>
    <dgm:cxn modelId="{D88573C3-4864-4BED-87B9-F835817E8E21}" srcId="{14E5860F-F8EA-4065-92F8-B1307F9028E8}" destId="{80B078F6-8743-4CE1-AF27-DFEE726DAFA7}" srcOrd="1" destOrd="0" parTransId="{78510D39-7D78-4EC6-9702-1912984E452D}" sibTransId="{5D3865B0-8A2C-4DC0-A1E6-5B7C40FECB84}"/>
    <dgm:cxn modelId="{D8371DD9-8423-46F6-820E-7EC82C5DF4B5}" type="presOf" srcId="{80B078F6-8743-4CE1-AF27-DFEE726DAFA7}" destId="{7004FD9B-CB0E-4C48-A6FA-114E25ACE33F}" srcOrd="0" destOrd="0" presId="urn:microsoft.com/office/officeart/2005/8/layout/hierarchy1"/>
    <dgm:cxn modelId="{5697F463-1403-4596-A9BD-EF8F1BCED34A}" type="presParOf" srcId="{0358AB69-0381-4CDC-9E9F-77922C498664}" destId="{58E08431-6087-4D30-B0F7-C3430C926305}" srcOrd="0" destOrd="0" presId="urn:microsoft.com/office/officeart/2005/8/layout/hierarchy1"/>
    <dgm:cxn modelId="{A6C4B230-DE2B-477F-985A-9EBEB2C07554}" type="presParOf" srcId="{58E08431-6087-4D30-B0F7-C3430C926305}" destId="{48048296-DC82-408B-A803-5500303BC12C}" srcOrd="0" destOrd="0" presId="urn:microsoft.com/office/officeart/2005/8/layout/hierarchy1"/>
    <dgm:cxn modelId="{C7CA92AB-F610-49A1-88C4-D5B93F1680F0}" type="presParOf" srcId="{48048296-DC82-408B-A803-5500303BC12C}" destId="{929B1DBF-A353-4516-ACDC-9715D39A9DAB}" srcOrd="0" destOrd="0" presId="urn:microsoft.com/office/officeart/2005/8/layout/hierarchy1"/>
    <dgm:cxn modelId="{C992C42A-D975-437B-8427-B734A813D261}" type="presParOf" srcId="{48048296-DC82-408B-A803-5500303BC12C}" destId="{2624399E-DBD9-4C23-AA9D-C76AF0EEFE14}" srcOrd="1" destOrd="0" presId="urn:microsoft.com/office/officeart/2005/8/layout/hierarchy1"/>
    <dgm:cxn modelId="{BC22EA1B-EB51-407D-A8CD-D7E1C16E848E}" type="presParOf" srcId="{58E08431-6087-4D30-B0F7-C3430C926305}" destId="{B5D9FD53-9C93-4A61-A0C7-278D121AFB8B}" srcOrd="1" destOrd="0" presId="urn:microsoft.com/office/officeart/2005/8/layout/hierarchy1"/>
    <dgm:cxn modelId="{251A889D-2042-4038-85CE-81550619BF20}" type="presParOf" srcId="{0358AB69-0381-4CDC-9E9F-77922C498664}" destId="{00C5A85A-A310-4079-883E-DEEDD450976C}" srcOrd="1" destOrd="0" presId="urn:microsoft.com/office/officeart/2005/8/layout/hierarchy1"/>
    <dgm:cxn modelId="{72611B88-29A4-4743-8452-78E9DE870870}" type="presParOf" srcId="{00C5A85A-A310-4079-883E-DEEDD450976C}" destId="{87712121-B378-419E-BC45-75633B10CFAC}" srcOrd="0" destOrd="0" presId="urn:microsoft.com/office/officeart/2005/8/layout/hierarchy1"/>
    <dgm:cxn modelId="{F2323445-9779-45F8-B7EB-D3F5C22695C9}" type="presParOf" srcId="{87712121-B378-419E-BC45-75633B10CFAC}" destId="{C355C917-3BB2-4CB5-80B6-D6D0C86385A5}" srcOrd="0" destOrd="0" presId="urn:microsoft.com/office/officeart/2005/8/layout/hierarchy1"/>
    <dgm:cxn modelId="{E5766481-C913-4BB5-85E0-59C6C003C10C}" type="presParOf" srcId="{87712121-B378-419E-BC45-75633B10CFAC}" destId="{7004FD9B-CB0E-4C48-A6FA-114E25ACE33F}" srcOrd="1" destOrd="0" presId="urn:microsoft.com/office/officeart/2005/8/layout/hierarchy1"/>
    <dgm:cxn modelId="{BDC8BA8A-F280-4C98-95F4-F2F63E7F096F}" type="presParOf" srcId="{00C5A85A-A310-4079-883E-DEEDD450976C}" destId="{B6438FA1-9669-43FE-AFF3-4DA10AA57F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AB518-11ED-4C06-A401-061A4E35C6B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1B1876-B0FF-4553-856C-E2C69C207501}">
      <dgm:prSet/>
      <dgm:spPr/>
      <dgm:t>
        <a:bodyPr/>
        <a:lstStyle/>
        <a:p>
          <a:r>
            <a:rPr lang="pl-PL"/>
            <a:t>Zajęcia </a:t>
          </a:r>
          <a:r>
            <a:rPr lang="pl-PL" b="0" i="0"/>
            <a:t>dydaktyczne prowadzone z wykorzystaniem metod i technik kształcenia na odległość służą budowaniu:</a:t>
          </a:r>
          <a:endParaRPr lang="en-US"/>
        </a:p>
      </dgm:t>
    </dgm:pt>
    <dgm:pt modelId="{B495F421-1788-45D6-9123-2FBD46F4A389}" type="parTrans" cxnId="{66237EA5-9D84-4029-B881-352A80AE0A28}">
      <dgm:prSet/>
      <dgm:spPr/>
      <dgm:t>
        <a:bodyPr/>
        <a:lstStyle/>
        <a:p>
          <a:endParaRPr lang="en-US"/>
        </a:p>
      </dgm:t>
    </dgm:pt>
    <dgm:pt modelId="{CD926DFF-60B9-405F-AE71-1ED863E4900B}" type="sibTrans" cxnId="{66237EA5-9D84-4029-B881-352A80AE0A28}">
      <dgm:prSet/>
      <dgm:spPr/>
      <dgm:t>
        <a:bodyPr/>
        <a:lstStyle/>
        <a:p>
          <a:endParaRPr lang="en-US"/>
        </a:p>
      </dgm:t>
    </dgm:pt>
    <dgm:pt modelId="{73A479D8-1AC0-4FEB-A903-5D7FC0A8058A}">
      <dgm:prSet/>
      <dgm:spPr/>
      <dgm:t>
        <a:bodyPr/>
        <a:lstStyle/>
        <a:p>
          <a:r>
            <a:rPr lang="pl-PL" b="0" i="0"/>
            <a:t>doskonałości i innowacyjności w edukacji akademickiej,</a:t>
          </a:r>
          <a:endParaRPr lang="en-US"/>
        </a:p>
      </dgm:t>
    </dgm:pt>
    <dgm:pt modelId="{75DB693E-7B52-473E-A894-A3EEBBF2E84E}" type="parTrans" cxnId="{4EC1554A-8F98-4C41-9F89-E8D603AF1791}">
      <dgm:prSet/>
      <dgm:spPr/>
      <dgm:t>
        <a:bodyPr/>
        <a:lstStyle/>
        <a:p>
          <a:endParaRPr lang="en-US"/>
        </a:p>
      </dgm:t>
    </dgm:pt>
    <dgm:pt modelId="{237DBCB2-9B38-45F6-9048-F9EAB722A0D7}" type="sibTrans" cxnId="{4EC1554A-8F98-4C41-9F89-E8D603AF1791}">
      <dgm:prSet/>
      <dgm:spPr/>
      <dgm:t>
        <a:bodyPr/>
        <a:lstStyle/>
        <a:p>
          <a:endParaRPr lang="en-US"/>
        </a:p>
      </dgm:t>
    </dgm:pt>
    <dgm:pt modelId="{A45219A0-9572-4E98-950E-4DB2319F7545}">
      <dgm:prSet/>
      <dgm:spPr/>
      <dgm:t>
        <a:bodyPr/>
        <a:lstStyle/>
        <a:p>
          <a:r>
            <a:rPr lang="pl-PL" b="0" i="0"/>
            <a:t>jakości kształcenia,</a:t>
          </a:r>
          <a:endParaRPr lang="en-US"/>
        </a:p>
      </dgm:t>
    </dgm:pt>
    <dgm:pt modelId="{0CDFA087-B1AD-4CB6-AA7E-90EA75797211}" type="parTrans" cxnId="{27F4A463-17D8-4CEE-BE92-8254EFFE8530}">
      <dgm:prSet/>
      <dgm:spPr/>
      <dgm:t>
        <a:bodyPr/>
        <a:lstStyle/>
        <a:p>
          <a:endParaRPr lang="en-US"/>
        </a:p>
      </dgm:t>
    </dgm:pt>
    <dgm:pt modelId="{74CC344B-B803-42C6-9750-A020A71D0F5F}" type="sibTrans" cxnId="{27F4A463-17D8-4CEE-BE92-8254EFFE8530}">
      <dgm:prSet/>
      <dgm:spPr/>
      <dgm:t>
        <a:bodyPr/>
        <a:lstStyle/>
        <a:p>
          <a:endParaRPr lang="en-US"/>
        </a:p>
      </dgm:t>
    </dgm:pt>
    <dgm:pt modelId="{C4C7E24F-932E-4BE4-959F-F8C8F5ACBCEE}">
      <dgm:prSet/>
      <dgm:spPr/>
      <dgm:t>
        <a:bodyPr/>
        <a:lstStyle/>
        <a:p>
          <a:r>
            <a:rPr lang="pl-PL" b="0" i="0"/>
            <a:t>środowiska sprzyjającego pracy i studiowaniu </a:t>
          </a:r>
          <a:endParaRPr lang="en-US"/>
        </a:p>
      </dgm:t>
    </dgm:pt>
    <dgm:pt modelId="{C22F8A44-C615-4184-BACA-79519AB71056}" type="parTrans" cxnId="{86C4C937-B0B0-4A56-B529-C8B8634E22B3}">
      <dgm:prSet/>
      <dgm:spPr/>
      <dgm:t>
        <a:bodyPr/>
        <a:lstStyle/>
        <a:p>
          <a:endParaRPr lang="en-US"/>
        </a:p>
      </dgm:t>
    </dgm:pt>
    <dgm:pt modelId="{7400C256-FC7D-42F8-AC58-306A7EF1ABB8}" type="sibTrans" cxnId="{86C4C937-B0B0-4A56-B529-C8B8634E22B3}">
      <dgm:prSet/>
      <dgm:spPr/>
      <dgm:t>
        <a:bodyPr/>
        <a:lstStyle/>
        <a:p>
          <a:endParaRPr lang="en-US"/>
        </a:p>
      </dgm:t>
    </dgm:pt>
    <dgm:pt modelId="{3F54D762-C16C-44B2-A1C7-20BD380C6FA0}">
      <dgm:prSet/>
      <dgm:spPr/>
      <dgm:t>
        <a:bodyPr/>
        <a:lstStyle/>
        <a:p>
          <a:r>
            <a:rPr lang="pl-PL" b="0" i="0"/>
            <a:t>nowoczesnego Uniwersytetu, atrakcyjnego dla beneficjentów wewnętrznych.</a:t>
          </a:r>
          <a:endParaRPr lang="en-US"/>
        </a:p>
      </dgm:t>
    </dgm:pt>
    <dgm:pt modelId="{F31B5A17-AC64-47E2-93F5-0E4AE48AE3F8}" type="parTrans" cxnId="{016FFC45-4AD6-4D68-9685-F5EC67A10512}">
      <dgm:prSet/>
      <dgm:spPr/>
      <dgm:t>
        <a:bodyPr/>
        <a:lstStyle/>
        <a:p>
          <a:endParaRPr lang="en-US"/>
        </a:p>
      </dgm:t>
    </dgm:pt>
    <dgm:pt modelId="{A7099093-9FD3-429A-B38B-F06F820B8C3C}" type="sibTrans" cxnId="{016FFC45-4AD6-4D68-9685-F5EC67A10512}">
      <dgm:prSet/>
      <dgm:spPr/>
      <dgm:t>
        <a:bodyPr/>
        <a:lstStyle/>
        <a:p>
          <a:endParaRPr lang="en-US"/>
        </a:p>
      </dgm:t>
    </dgm:pt>
    <dgm:pt modelId="{8615E137-D231-4D0A-AD2A-27D9702B55FE}" type="pres">
      <dgm:prSet presAssocID="{67FAB518-11ED-4C06-A401-061A4E35C6B7}" presName="diagram" presStyleCnt="0">
        <dgm:presLayoutVars>
          <dgm:dir/>
          <dgm:resizeHandles val="exact"/>
        </dgm:presLayoutVars>
      </dgm:prSet>
      <dgm:spPr/>
    </dgm:pt>
    <dgm:pt modelId="{CDD86071-B9DF-4650-9ED5-A2295D61245D}" type="pres">
      <dgm:prSet presAssocID="{CA1B1876-B0FF-4553-856C-E2C69C207501}" presName="node" presStyleLbl="node1" presStyleIdx="0" presStyleCnt="5">
        <dgm:presLayoutVars>
          <dgm:bulletEnabled val="1"/>
        </dgm:presLayoutVars>
      </dgm:prSet>
      <dgm:spPr/>
    </dgm:pt>
    <dgm:pt modelId="{E860D662-BF2D-4EA4-9480-0E5D741B33D0}" type="pres">
      <dgm:prSet presAssocID="{CD926DFF-60B9-405F-AE71-1ED863E4900B}" presName="sibTrans" presStyleCnt="0"/>
      <dgm:spPr/>
    </dgm:pt>
    <dgm:pt modelId="{7C98A0E7-E6BF-4A3D-B613-4E6F9ADB6A58}" type="pres">
      <dgm:prSet presAssocID="{73A479D8-1AC0-4FEB-A903-5D7FC0A8058A}" presName="node" presStyleLbl="node1" presStyleIdx="1" presStyleCnt="5">
        <dgm:presLayoutVars>
          <dgm:bulletEnabled val="1"/>
        </dgm:presLayoutVars>
      </dgm:prSet>
      <dgm:spPr/>
    </dgm:pt>
    <dgm:pt modelId="{A6EE0C2F-E28B-4173-97D1-6149DB653F6F}" type="pres">
      <dgm:prSet presAssocID="{237DBCB2-9B38-45F6-9048-F9EAB722A0D7}" presName="sibTrans" presStyleCnt="0"/>
      <dgm:spPr/>
    </dgm:pt>
    <dgm:pt modelId="{EECF0060-14F7-4505-A221-EAEA7B8AFADD}" type="pres">
      <dgm:prSet presAssocID="{A45219A0-9572-4E98-950E-4DB2319F7545}" presName="node" presStyleLbl="node1" presStyleIdx="2" presStyleCnt="5">
        <dgm:presLayoutVars>
          <dgm:bulletEnabled val="1"/>
        </dgm:presLayoutVars>
      </dgm:prSet>
      <dgm:spPr/>
    </dgm:pt>
    <dgm:pt modelId="{7DBD078D-1940-4FDA-BA5A-4D2C1454E079}" type="pres">
      <dgm:prSet presAssocID="{74CC344B-B803-42C6-9750-A020A71D0F5F}" presName="sibTrans" presStyleCnt="0"/>
      <dgm:spPr/>
    </dgm:pt>
    <dgm:pt modelId="{36558FA1-8CE2-4E2C-AF2D-C657109413D0}" type="pres">
      <dgm:prSet presAssocID="{C4C7E24F-932E-4BE4-959F-F8C8F5ACBCEE}" presName="node" presStyleLbl="node1" presStyleIdx="3" presStyleCnt="5">
        <dgm:presLayoutVars>
          <dgm:bulletEnabled val="1"/>
        </dgm:presLayoutVars>
      </dgm:prSet>
      <dgm:spPr/>
    </dgm:pt>
    <dgm:pt modelId="{6F7BB685-5490-456B-A8FD-236AE29741E1}" type="pres">
      <dgm:prSet presAssocID="{7400C256-FC7D-42F8-AC58-306A7EF1ABB8}" presName="sibTrans" presStyleCnt="0"/>
      <dgm:spPr/>
    </dgm:pt>
    <dgm:pt modelId="{366488DC-FBAB-4366-9B7E-8E4796360663}" type="pres">
      <dgm:prSet presAssocID="{3F54D762-C16C-44B2-A1C7-20BD380C6FA0}" presName="node" presStyleLbl="node1" presStyleIdx="4" presStyleCnt="5">
        <dgm:presLayoutVars>
          <dgm:bulletEnabled val="1"/>
        </dgm:presLayoutVars>
      </dgm:prSet>
      <dgm:spPr/>
    </dgm:pt>
  </dgm:ptLst>
  <dgm:cxnLst>
    <dgm:cxn modelId="{1DCF4F0D-B522-4F05-801B-983415807BEA}" type="presOf" srcId="{C4C7E24F-932E-4BE4-959F-F8C8F5ACBCEE}" destId="{36558FA1-8CE2-4E2C-AF2D-C657109413D0}" srcOrd="0" destOrd="0" presId="urn:microsoft.com/office/officeart/2005/8/layout/default"/>
    <dgm:cxn modelId="{86C4C937-B0B0-4A56-B529-C8B8634E22B3}" srcId="{67FAB518-11ED-4C06-A401-061A4E35C6B7}" destId="{C4C7E24F-932E-4BE4-959F-F8C8F5ACBCEE}" srcOrd="3" destOrd="0" parTransId="{C22F8A44-C615-4184-BACA-79519AB71056}" sibTransId="{7400C256-FC7D-42F8-AC58-306A7EF1ABB8}"/>
    <dgm:cxn modelId="{27F4A463-17D8-4CEE-BE92-8254EFFE8530}" srcId="{67FAB518-11ED-4C06-A401-061A4E35C6B7}" destId="{A45219A0-9572-4E98-950E-4DB2319F7545}" srcOrd="2" destOrd="0" parTransId="{0CDFA087-B1AD-4CB6-AA7E-90EA75797211}" sibTransId="{74CC344B-B803-42C6-9750-A020A71D0F5F}"/>
    <dgm:cxn modelId="{016FFC45-4AD6-4D68-9685-F5EC67A10512}" srcId="{67FAB518-11ED-4C06-A401-061A4E35C6B7}" destId="{3F54D762-C16C-44B2-A1C7-20BD380C6FA0}" srcOrd="4" destOrd="0" parTransId="{F31B5A17-AC64-47E2-93F5-0E4AE48AE3F8}" sibTransId="{A7099093-9FD3-429A-B38B-F06F820B8C3C}"/>
    <dgm:cxn modelId="{22B38467-FD8F-4629-B99C-60B4ED6D6AF3}" type="presOf" srcId="{3F54D762-C16C-44B2-A1C7-20BD380C6FA0}" destId="{366488DC-FBAB-4366-9B7E-8E4796360663}" srcOrd="0" destOrd="0" presId="urn:microsoft.com/office/officeart/2005/8/layout/default"/>
    <dgm:cxn modelId="{4EC1554A-8F98-4C41-9F89-E8D603AF1791}" srcId="{67FAB518-11ED-4C06-A401-061A4E35C6B7}" destId="{73A479D8-1AC0-4FEB-A903-5D7FC0A8058A}" srcOrd="1" destOrd="0" parTransId="{75DB693E-7B52-473E-A894-A3EEBBF2E84E}" sibTransId="{237DBCB2-9B38-45F6-9048-F9EAB722A0D7}"/>
    <dgm:cxn modelId="{03A6717E-8EA0-458E-941A-8A117680F074}" type="presOf" srcId="{73A479D8-1AC0-4FEB-A903-5D7FC0A8058A}" destId="{7C98A0E7-E6BF-4A3D-B613-4E6F9ADB6A58}" srcOrd="0" destOrd="0" presId="urn:microsoft.com/office/officeart/2005/8/layout/default"/>
    <dgm:cxn modelId="{66237EA5-9D84-4029-B881-352A80AE0A28}" srcId="{67FAB518-11ED-4C06-A401-061A4E35C6B7}" destId="{CA1B1876-B0FF-4553-856C-E2C69C207501}" srcOrd="0" destOrd="0" parTransId="{B495F421-1788-45D6-9123-2FBD46F4A389}" sibTransId="{CD926DFF-60B9-405F-AE71-1ED863E4900B}"/>
    <dgm:cxn modelId="{7ACD6EC5-9B77-416A-91A5-10139B87B218}" type="presOf" srcId="{67FAB518-11ED-4C06-A401-061A4E35C6B7}" destId="{8615E137-D231-4D0A-AD2A-27D9702B55FE}" srcOrd="0" destOrd="0" presId="urn:microsoft.com/office/officeart/2005/8/layout/default"/>
    <dgm:cxn modelId="{989899D5-2A82-4572-81CC-FC2A2A7D750B}" type="presOf" srcId="{A45219A0-9572-4E98-950E-4DB2319F7545}" destId="{EECF0060-14F7-4505-A221-EAEA7B8AFADD}" srcOrd="0" destOrd="0" presId="urn:microsoft.com/office/officeart/2005/8/layout/default"/>
    <dgm:cxn modelId="{A32A88DC-D2B3-4151-949A-5AAAC4CED4F2}" type="presOf" srcId="{CA1B1876-B0FF-4553-856C-E2C69C207501}" destId="{CDD86071-B9DF-4650-9ED5-A2295D61245D}" srcOrd="0" destOrd="0" presId="urn:microsoft.com/office/officeart/2005/8/layout/default"/>
    <dgm:cxn modelId="{5E116CC0-2191-4B2E-8106-C54BB2FF6AA5}" type="presParOf" srcId="{8615E137-D231-4D0A-AD2A-27D9702B55FE}" destId="{CDD86071-B9DF-4650-9ED5-A2295D61245D}" srcOrd="0" destOrd="0" presId="urn:microsoft.com/office/officeart/2005/8/layout/default"/>
    <dgm:cxn modelId="{9BEDF992-E29D-4004-9CDB-CFB06E828FC7}" type="presParOf" srcId="{8615E137-D231-4D0A-AD2A-27D9702B55FE}" destId="{E860D662-BF2D-4EA4-9480-0E5D741B33D0}" srcOrd="1" destOrd="0" presId="urn:microsoft.com/office/officeart/2005/8/layout/default"/>
    <dgm:cxn modelId="{CE9B22E8-2989-4646-93D8-81E3279432FC}" type="presParOf" srcId="{8615E137-D231-4D0A-AD2A-27D9702B55FE}" destId="{7C98A0E7-E6BF-4A3D-B613-4E6F9ADB6A58}" srcOrd="2" destOrd="0" presId="urn:microsoft.com/office/officeart/2005/8/layout/default"/>
    <dgm:cxn modelId="{35A69902-006E-44F8-AAF5-68A90FA3800B}" type="presParOf" srcId="{8615E137-D231-4D0A-AD2A-27D9702B55FE}" destId="{A6EE0C2F-E28B-4173-97D1-6149DB653F6F}" srcOrd="3" destOrd="0" presId="urn:microsoft.com/office/officeart/2005/8/layout/default"/>
    <dgm:cxn modelId="{5E6C31A0-616F-4EA7-BCBE-FDF81539E927}" type="presParOf" srcId="{8615E137-D231-4D0A-AD2A-27D9702B55FE}" destId="{EECF0060-14F7-4505-A221-EAEA7B8AFADD}" srcOrd="4" destOrd="0" presId="urn:microsoft.com/office/officeart/2005/8/layout/default"/>
    <dgm:cxn modelId="{BA93539E-DC56-4A40-A817-5BB459A0A18C}" type="presParOf" srcId="{8615E137-D231-4D0A-AD2A-27D9702B55FE}" destId="{7DBD078D-1940-4FDA-BA5A-4D2C1454E079}" srcOrd="5" destOrd="0" presId="urn:microsoft.com/office/officeart/2005/8/layout/default"/>
    <dgm:cxn modelId="{6CBAF850-E854-451E-BC4B-EDA4A339B9C3}" type="presParOf" srcId="{8615E137-D231-4D0A-AD2A-27D9702B55FE}" destId="{36558FA1-8CE2-4E2C-AF2D-C657109413D0}" srcOrd="6" destOrd="0" presId="urn:microsoft.com/office/officeart/2005/8/layout/default"/>
    <dgm:cxn modelId="{FBD8A4A9-F91F-4F6A-AD98-227D4A980E9F}" type="presParOf" srcId="{8615E137-D231-4D0A-AD2A-27D9702B55FE}" destId="{6F7BB685-5490-456B-A8FD-236AE29741E1}" srcOrd="7" destOrd="0" presId="urn:microsoft.com/office/officeart/2005/8/layout/default"/>
    <dgm:cxn modelId="{1EC009D7-D34D-4372-BB0D-47AEAA7035C7}" type="presParOf" srcId="{8615E137-D231-4D0A-AD2A-27D9702B55FE}" destId="{366488DC-FBAB-4366-9B7E-8E47963606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330CEC-EEEE-438B-8A2A-A35B905DB09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EB1EDA-B2AA-4171-833F-F4226754B37C}">
      <dgm:prSet/>
      <dgm:spPr/>
      <dgm:t>
        <a:bodyPr/>
        <a:lstStyle/>
        <a:p>
          <a:r>
            <a:rPr lang="pl-PL" b="0" i="0"/>
            <a:t>Wykorzystanie synchronicznych i asynchronicznych metod i technik kształcenia na odległość uelastycznia harmonogram studiów; umożliwia dynamiczną realizację efektów uczenia się. </a:t>
          </a:r>
          <a:endParaRPr lang="en-US"/>
        </a:p>
      </dgm:t>
    </dgm:pt>
    <dgm:pt modelId="{9346CF3C-4B5E-4B48-A5FC-D5C409D0FC8E}" type="parTrans" cxnId="{BAD6EC1B-76DB-4444-A3DF-D571D6CFE1D5}">
      <dgm:prSet/>
      <dgm:spPr/>
      <dgm:t>
        <a:bodyPr/>
        <a:lstStyle/>
        <a:p>
          <a:endParaRPr lang="en-US"/>
        </a:p>
      </dgm:t>
    </dgm:pt>
    <dgm:pt modelId="{3FC7E528-AB8D-4703-A8BA-4E45E2F6FAF8}" type="sibTrans" cxnId="{BAD6EC1B-76DB-4444-A3DF-D571D6CFE1D5}">
      <dgm:prSet/>
      <dgm:spPr/>
      <dgm:t>
        <a:bodyPr/>
        <a:lstStyle/>
        <a:p>
          <a:endParaRPr lang="en-US"/>
        </a:p>
      </dgm:t>
    </dgm:pt>
    <dgm:pt modelId="{B62CF738-3934-4C7F-A8F2-4C5521B8598A}">
      <dgm:prSet/>
      <dgm:spPr/>
      <dgm:t>
        <a:bodyPr/>
        <a:lstStyle/>
        <a:p>
          <a:r>
            <a:rPr lang="pl-PL" b="0" i="0"/>
            <a:t>W łatwiejszy sposób daje się pogodzić z aktywnością zawodową studentów przygotowujących się do wejścia na rynek pracy oraz z mobilnością podmiotów procesu kształcenia. </a:t>
          </a:r>
          <a:endParaRPr lang="en-US"/>
        </a:p>
      </dgm:t>
    </dgm:pt>
    <dgm:pt modelId="{87AF57AD-5CBF-4991-A0C8-5865F523B539}" type="parTrans" cxnId="{54D4F666-6D68-46A3-9282-090DD7D7B0FA}">
      <dgm:prSet/>
      <dgm:spPr/>
      <dgm:t>
        <a:bodyPr/>
        <a:lstStyle/>
        <a:p>
          <a:endParaRPr lang="en-US"/>
        </a:p>
      </dgm:t>
    </dgm:pt>
    <dgm:pt modelId="{A5772786-57FA-44E0-AFF4-FBDDD176CA28}" type="sibTrans" cxnId="{54D4F666-6D68-46A3-9282-090DD7D7B0FA}">
      <dgm:prSet/>
      <dgm:spPr/>
      <dgm:t>
        <a:bodyPr/>
        <a:lstStyle/>
        <a:p>
          <a:endParaRPr lang="en-US"/>
        </a:p>
      </dgm:t>
    </dgm:pt>
    <dgm:pt modelId="{780DE28B-3F79-4BC3-AAC1-AA39A8D639E9}">
      <dgm:prSet/>
      <dgm:spPr/>
      <dgm:t>
        <a:bodyPr/>
        <a:lstStyle/>
        <a:p>
          <a:r>
            <a:rPr lang="pl-PL" b="0" i="0"/>
            <a:t>Kształcenie na odległość może podnosić jakość kształcenia poprzez zwiększenie dostępności prezentowanych treści oraz urozmaicenie stosowanych metod kształcenia.</a:t>
          </a:r>
          <a:endParaRPr lang="en-US"/>
        </a:p>
      </dgm:t>
    </dgm:pt>
    <dgm:pt modelId="{98207CEF-D9CD-49D3-BBAB-84B884CD03D7}" type="parTrans" cxnId="{3DD0A67D-2E7B-456E-AB6F-E6A5379EC067}">
      <dgm:prSet/>
      <dgm:spPr/>
      <dgm:t>
        <a:bodyPr/>
        <a:lstStyle/>
        <a:p>
          <a:endParaRPr lang="en-US"/>
        </a:p>
      </dgm:t>
    </dgm:pt>
    <dgm:pt modelId="{3AFE86C3-CC03-4E71-B09D-40D53A8E2A6E}" type="sibTrans" cxnId="{3DD0A67D-2E7B-456E-AB6F-E6A5379EC067}">
      <dgm:prSet/>
      <dgm:spPr/>
      <dgm:t>
        <a:bodyPr/>
        <a:lstStyle/>
        <a:p>
          <a:endParaRPr lang="en-US"/>
        </a:p>
      </dgm:t>
    </dgm:pt>
    <dgm:pt modelId="{104FE404-21A2-4AB2-8170-23007CE6E1C3}" type="pres">
      <dgm:prSet presAssocID="{B5330CEC-EEEE-438B-8A2A-A35B905DB090}" presName="outerComposite" presStyleCnt="0">
        <dgm:presLayoutVars>
          <dgm:chMax val="5"/>
          <dgm:dir/>
          <dgm:resizeHandles val="exact"/>
        </dgm:presLayoutVars>
      </dgm:prSet>
      <dgm:spPr/>
    </dgm:pt>
    <dgm:pt modelId="{74F15390-80F6-4D84-9A6B-4805DA99F790}" type="pres">
      <dgm:prSet presAssocID="{B5330CEC-EEEE-438B-8A2A-A35B905DB090}" presName="dummyMaxCanvas" presStyleCnt="0">
        <dgm:presLayoutVars/>
      </dgm:prSet>
      <dgm:spPr/>
    </dgm:pt>
    <dgm:pt modelId="{79EF7A1B-57F3-49A8-BC4D-D2282B6BD793}" type="pres">
      <dgm:prSet presAssocID="{B5330CEC-EEEE-438B-8A2A-A35B905DB090}" presName="ThreeNodes_1" presStyleLbl="node1" presStyleIdx="0" presStyleCnt="3">
        <dgm:presLayoutVars>
          <dgm:bulletEnabled val="1"/>
        </dgm:presLayoutVars>
      </dgm:prSet>
      <dgm:spPr/>
    </dgm:pt>
    <dgm:pt modelId="{4DB7000F-CB77-4D0E-8319-06FAEA73838D}" type="pres">
      <dgm:prSet presAssocID="{B5330CEC-EEEE-438B-8A2A-A35B905DB090}" presName="ThreeNodes_2" presStyleLbl="node1" presStyleIdx="1" presStyleCnt="3">
        <dgm:presLayoutVars>
          <dgm:bulletEnabled val="1"/>
        </dgm:presLayoutVars>
      </dgm:prSet>
      <dgm:spPr/>
    </dgm:pt>
    <dgm:pt modelId="{015B9A8A-1243-48AA-AD15-41AEC2CE1D76}" type="pres">
      <dgm:prSet presAssocID="{B5330CEC-EEEE-438B-8A2A-A35B905DB090}" presName="ThreeNodes_3" presStyleLbl="node1" presStyleIdx="2" presStyleCnt="3">
        <dgm:presLayoutVars>
          <dgm:bulletEnabled val="1"/>
        </dgm:presLayoutVars>
      </dgm:prSet>
      <dgm:spPr/>
    </dgm:pt>
    <dgm:pt modelId="{4DB136D0-0F60-4672-B926-973ECD2B66A9}" type="pres">
      <dgm:prSet presAssocID="{B5330CEC-EEEE-438B-8A2A-A35B905DB090}" presName="ThreeConn_1-2" presStyleLbl="fgAccFollowNode1" presStyleIdx="0" presStyleCnt="2">
        <dgm:presLayoutVars>
          <dgm:bulletEnabled val="1"/>
        </dgm:presLayoutVars>
      </dgm:prSet>
      <dgm:spPr/>
    </dgm:pt>
    <dgm:pt modelId="{E05A3180-09EC-4A53-9EE8-77AB690F5D2F}" type="pres">
      <dgm:prSet presAssocID="{B5330CEC-EEEE-438B-8A2A-A35B905DB090}" presName="ThreeConn_2-3" presStyleLbl="fgAccFollowNode1" presStyleIdx="1" presStyleCnt="2">
        <dgm:presLayoutVars>
          <dgm:bulletEnabled val="1"/>
        </dgm:presLayoutVars>
      </dgm:prSet>
      <dgm:spPr/>
    </dgm:pt>
    <dgm:pt modelId="{E0C36936-3337-47DD-A8BC-65BF40C7847C}" type="pres">
      <dgm:prSet presAssocID="{B5330CEC-EEEE-438B-8A2A-A35B905DB090}" presName="ThreeNodes_1_text" presStyleLbl="node1" presStyleIdx="2" presStyleCnt="3">
        <dgm:presLayoutVars>
          <dgm:bulletEnabled val="1"/>
        </dgm:presLayoutVars>
      </dgm:prSet>
      <dgm:spPr/>
    </dgm:pt>
    <dgm:pt modelId="{7F39B62C-843C-49E4-B56C-80F1CBE71687}" type="pres">
      <dgm:prSet presAssocID="{B5330CEC-EEEE-438B-8A2A-A35B905DB090}" presName="ThreeNodes_2_text" presStyleLbl="node1" presStyleIdx="2" presStyleCnt="3">
        <dgm:presLayoutVars>
          <dgm:bulletEnabled val="1"/>
        </dgm:presLayoutVars>
      </dgm:prSet>
      <dgm:spPr/>
    </dgm:pt>
    <dgm:pt modelId="{23A23CF8-48DD-48DB-A890-DDB6038B1B2C}" type="pres">
      <dgm:prSet presAssocID="{B5330CEC-EEEE-438B-8A2A-A35B905DB09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D6EC1B-76DB-4444-A3DF-D571D6CFE1D5}" srcId="{B5330CEC-EEEE-438B-8A2A-A35B905DB090}" destId="{77EB1EDA-B2AA-4171-833F-F4226754B37C}" srcOrd="0" destOrd="0" parTransId="{9346CF3C-4B5E-4B48-A5FC-D5C409D0FC8E}" sibTransId="{3FC7E528-AB8D-4703-A8BA-4E45E2F6FAF8}"/>
    <dgm:cxn modelId="{E1063827-11C1-4E61-98FE-7F1A45A8C25C}" type="presOf" srcId="{B5330CEC-EEEE-438B-8A2A-A35B905DB090}" destId="{104FE404-21A2-4AB2-8170-23007CE6E1C3}" srcOrd="0" destOrd="0" presId="urn:microsoft.com/office/officeart/2005/8/layout/vProcess5"/>
    <dgm:cxn modelId="{A35C383D-80DF-43E1-B9D0-3B676A9E2048}" type="presOf" srcId="{A5772786-57FA-44E0-AFF4-FBDDD176CA28}" destId="{E05A3180-09EC-4A53-9EE8-77AB690F5D2F}" srcOrd="0" destOrd="0" presId="urn:microsoft.com/office/officeart/2005/8/layout/vProcess5"/>
    <dgm:cxn modelId="{54D4F666-6D68-46A3-9282-090DD7D7B0FA}" srcId="{B5330CEC-EEEE-438B-8A2A-A35B905DB090}" destId="{B62CF738-3934-4C7F-A8F2-4C5521B8598A}" srcOrd="1" destOrd="0" parTransId="{87AF57AD-5CBF-4991-A0C8-5865F523B539}" sibTransId="{A5772786-57FA-44E0-AFF4-FBDDD176CA28}"/>
    <dgm:cxn modelId="{A891BD48-BFEF-41B2-BF40-12794B350FA7}" type="presOf" srcId="{B62CF738-3934-4C7F-A8F2-4C5521B8598A}" destId="{4DB7000F-CB77-4D0E-8319-06FAEA73838D}" srcOrd="0" destOrd="0" presId="urn:microsoft.com/office/officeart/2005/8/layout/vProcess5"/>
    <dgm:cxn modelId="{E45EE96A-3738-4B8C-90D8-7E2DE95FB3BA}" type="presOf" srcId="{3FC7E528-AB8D-4703-A8BA-4E45E2F6FAF8}" destId="{4DB136D0-0F60-4672-B926-973ECD2B66A9}" srcOrd="0" destOrd="0" presId="urn:microsoft.com/office/officeart/2005/8/layout/vProcess5"/>
    <dgm:cxn modelId="{7BEC7D50-D5A9-4ABE-BDA0-419B7E5B3E98}" type="presOf" srcId="{77EB1EDA-B2AA-4171-833F-F4226754B37C}" destId="{E0C36936-3337-47DD-A8BC-65BF40C7847C}" srcOrd="1" destOrd="0" presId="urn:microsoft.com/office/officeart/2005/8/layout/vProcess5"/>
    <dgm:cxn modelId="{3DD0A67D-2E7B-456E-AB6F-E6A5379EC067}" srcId="{B5330CEC-EEEE-438B-8A2A-A35B905DB090}" destId="{780DE28B-3F79-4BC3-AAC1-AA39A8D639E9}" srcOrd="2" destOrd="0" parTransId="{98207CEF-D9CD-49D3-BBAB-84B884CD03D7}" sibTransId="{3AFE86C3-CC03-4E71-B09D-40D53A8E2A6E}"/>
    <dgm:cxn modelId="{49BFAB91-5C1E-4124-BF49-7A12E57E0771}" type="presOf" srcId="{B62CF738-3934-4C7F-A8F2-4C5521B8598A}" destId="{7F39B62C-843C-49E4-B56C-80F1CBE71687}" srcOrd="1" destOrd="0" presId="urn:microsoft.com/office/officeart/2005/8/layout/vProcess5"/>
    <dgm:cxn modelId="{4CF6D892-A9DC-467F-938C-179AA43A5521}" type="presOf" srcId="{780DE28B-3F79-4BC3-AAC1-AA39A8D639E9}" destId="{23A23CF8-48DD-48DB-A890-DDB6038B1B2C}" srcOrd="1" destOrd="0" presId="urn:microsoft.com/office/officeart/2005/8/layout/vProcess5"/>
    <dgm:cxn modelId="{D8B56AB1-F18F-4C0E-9842-4065924D9334}" type="presOf" srcId="{77EB1EDA-B2AA-4171-833F-F4226754B37C}" destId="{79EF7A1B-57F3-49A8-BC4D-D2282B6BD793}" srcOrd="0" destOrd="0" presId="urn:microsoft.com/office/officeart/2005/8/layout/vProcess5"/>
    <dgm:cxn modelId="{522968B6-AC00-40E7-8DC6-AA2C191A4501}" type="presOf" srcId="{780DE28B-3F79-4BC3-AAC1-AA39A8D639E9}" destId="{015B9A8A-1243-48AA-AD15-41AEC2CE1D76}" srcOrd="0" destOrd="0" presId="urn:microsoft.com/office/officeart/2005/8/layout/vProcess5"/>
    <dgm:cxn modelId="{084EC627-FAD4-4AD1-8BE3-9E648036A870}" type="presParOf" srcId="{104FE404-21A2-4AB2-8170-23007CE6E1C3}" destId="{74F15390-80F6-4D84-9A6B-4805DA99F790}" srcOrd="0" destOrd="0" presId="urn:microsoft.com/office/officeart/2005/8/layout/vProcess5"/>
    <dgm:cxn modelId="{7E00F686-A4FA-421F-9698-6E90036545A6}" type="presParOf" srcId="{104FE404-21A2-4AB2-8170-23007CE6E1C3}" destId="{79EF7A1B-57F3-49A8-BC4D-D2282B6BD793}" srcOrd="1" destOrd="0" presId="urn:microsoft.com/office/officeart/2005/8/layout/vProcess5"/>
    <dgm:cxn modelId="{4850D9A6-656C-487B-A815-CC12B1215F8F}" type="presParOf" srcId="{104FE404-21A2-4AB2-8170-23007CE6E1C3}" destId="{4DB7000F-CB77-4D0E-8319-06FAEA73838D}" srcOrd="2" destOrd="0" presId="urn:microsoft.com/office/officeart/2005/8/layout/vProcess5"/>
    <dgm:cxn modelId="{613EE592-D4F1-4C5A-AC71-7F9C59EC2867}" type="presParOf" srcId="{104FE404-21A2-4AB2-8170-23007CE6E1C3}" destId="{015B9A8A-1243-48AA-AD15-41AEC2CE1D76}" srcOrd="3" destOrd="0" presId="urn:microsoft.com/office/officeart/2005/8/layout/vProcess5"/>
    <dgm:cxn modelId="{6FA4490D-2842-4104-872E-985C8217552F}" type="presParOf" srcId="{104FE404-21A2-4AB2-8170-23007CE6E1C3}" destId="{4DB136D0-0F60-4672-B926-973ECD2B66A9}" srcOrd="4" destOrd="0" presId="urn:microsoft.com/office/officeart/2005/8/layout/vProcess5"/>
    <dgm:cxn modelId="{4F3D9918-0A29-47B8-919D-4E2A4B629B5F}" type="presParOf" srcId="{104FE404-21A2-4AB2-8170-23007CE6E1C3}" destId="{E05A3180-09EC-4A53-9EE8-77AB690F5D2F}" srcOrd="5" destOrd="0" presId="urn:microsoft.com/office/officeart/2005/8/layout/vProcess5"/>
    <dgm:cxn modelId="{5C1B0BC6-2763-4624-97A2-65B4D4CE9545}" type="presParOf" srcId="{104FE404-21A2-4AB2-8170-23007CE6E1C3}" destId="{E0C36936-3337-47DD-A8BC-65BF40C7847C}" srcOrd="6" destOrd="0" presId="urn:microsoft.com/office/officeart/2005/8/layout/vProcess5"/>
    <dgm:cxn modelId="{0F259C65-BEB5-4C0F-B0F7-7464C402F529}" type="presParOf" srcId="{104FE404-21A2-4AB2-8170-23007CE6E1C3}" destId="{7F39B62C-843C-49E4-B56C-80F1CBE71687}" srcOrd="7" destOrd="0" presId="urn:microsoft.com/office/officeart/2005/8/layout/vProcess5"/>
    <dgm:cxn modelId="{1BDD6412-536A-47EB-AADB-8FE49DFDD65B}" type="presParOf" srcId="{104FE404-21A2-4AB2-8170-23007CE6E1C3}" destId="{23A23CF8-48DD-48DB-A890-DDB6038B1B2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B1DBF-A353-4516-ACDC-9715D39A9DAB}">
      <dsp:nvSpPr>
        <dsp:cNvPr id="0" name=""/>
        <dsp:cNvSpPr/>
      </dsp:nvSpPr>
      <dsp:spPr>
        <a:xfrm>
          <a:off x="1283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4399E-DBD9-4C23-AA9D-C76AF0EEFE14}">
      <dsp:nvSpPr>
        <dsp:cNvPr id="0" name=""/>
        <dsp:cNvSpPr/>
      </dsp:nvSpPr>
      <dsp:spPr>
        <a:xfrm>
          <a:off x="501904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1" kern="1200"/>
            <a:t>Zewnętrzne</a:t>
          </a:r>
          <a:r>
            <a:rPr lang="pl-PL" sz="2900" kern="1200"/>
            <a:t> (m.in. ministerstwo nauki, Polska Komisja Akredytacyjna)</a:t>
          </a:r>
          <a:endParaRPr lang="en-US" sz="2900" kern="1200"/>
        </a:p>
      </dsp:txBody>
      <dsp:txXfrm>
        <a:off x="585701" y="1069830"/>
        <a:ext cx="4337991" cy="2693452"/>
      </dsp:txXfrm>
    </dsp:sp>
    <dsp:sp modelId="{C355C917-3BB2-4CB5-80B6-D6D0C86385A5}">
      <dsp:nvSpPr>
        <dsp:cNvPr id="0" name=""/>
        <dsp:cNvSpPr/>
      </dsp:nvSpPr>
      <dsp:spPr>
        <a:xfrm>
          <a:off x="5508110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4FD9B-CB0E-4C48-A6FA-114E25ACE33F}">
      <dsp:nvSpPr>
        <dsp:cNvPr id="0" name=""/>
        <dsp:cNvSpPr/>
      </dsp:nvSpPr>
      <dsp:spPr>
        <a:xfrm>
          <a:off x="6008730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1" kern="1200"/>
            <a:t>Wewnętrzne</a:t>
          </a:r>
          <a:r>
            <a:rPr lang="pl-PL" sz="2900" kern="1200"/>
            <a:t> (m.in. prorektorzy ds. studentów i kształcenia, komisje kształcenia, prodziekani, dyrektorzy kierunków)</a:t>
          </a:r>
          <a:endParaRPr lang="en-US" sz="2900" kern="1200"/>
        </a:p>
      </dsp:txBody>
      <dsp:txXfrm>
        <a:off x="6092527" y="1069830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86071-B9DF-4650-9ED5-A2295D61245D}">
      <dsp:nvSpPr>
        <dsp:cNvPr id="0" name=""/>
        <dsp:cNvSpPr/>
      </dsp:nvSpPr>
      <dsp:spPr>
        <a:xfrm>
          <a:off x="0" y="133588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Zajęcia </a:t>
          </a:r>
          <a:r>
            <a:rPr lang="pl-PL" sz="2100" b="0" i="0" kern="1200"/>
            <a:t>dydaktyczne prowadzone z wykorzystaniem metod i technik kształcenia na odległość służą budowaniu:</a:t>
          </a:r>
          <a:endParaRPr lang="en-US" sz="2100" kern="1200"/>
        </a:p>
      </dsp:txBody>
      <dsp:txXfrm>
        <a:off x="0" y="133588"/>
        <a:ext cx="3283267" cy="1969960"/>
      </dsp:txXfrm>
    </dsp:sp>
    <dsp:sp modelId="{7C98A0E7-E6BF-4A3D-B613-4E6F9ADB6A58}">
      <dsp:nvSpPr>
        <dsp:cNvPr id="0" name=""/>
        <dsp:cNvSpPr/>
      </dsp:nvSpPr>
      <dsp:spPr>
        <a:xfrm>
          <a:off x="3611594" y="133588"/>
          <a:ext cx="3283267" cy="1969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doskonałości i innowacyjności w edukacji akademickiej,</a:t>
          </a:r>
          <a:endParaRPr lang="en-US" sz="2100" kern="1200"/>
        </a:p>
      </dsp:txBody>
      <dsp:txXfrm>
        <a:off x="3611594" y="133588"/>
        <a:ext cx="3283267" cy="1969960"/>
      </dsp:txXfrm>
    </dsp:sp>
    <dsp:sp modelId="{EECF0060-14F7-4505-A221-EAEA7B8AFADD}">
      <dsp:nvSpPr>
        <dsp:cNvPr id="0" name=""/>
        <dsp:cNvSpPr/>
      </dsp:nvSpPr>
      <dsp:spPr>
        <a:xfrm>
          <a:off x="7223188" y="133588"/>
          <a:ext cx="3283267" cy="1969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jakości kształcenia,</a:t>
          </a:r>
          <a:endParaRPr lang="en-US" sz="2100" kern="1200"/>
        </a:p>
      </dsp:txBody>
      <dsp:txXfrm>
        <a:off x="7223188" y="133588"/>
        <a:ext cx="3283267" cy="1969960"/>
      </dsp:txXfrm>
    </dsp:sp>
    <dsp:sp modelId="{36558FA1-8CE2-4E2C-AF2D-C657109413D0}">
      <dsp:nvSpPr>
        <dsp:cNvPr id="0" name=""/>
        <dsp:cNvSpPr/>
      </dsp:nvSpPr>
      <dsp:spPr>
        <a:xfrm>
          <a:off x="1805797" y="2431875"/>
          <a:ext cx="3283267" cy="1969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środowiska sprzyjającego pracy i studiowaniu </a:t>
          </a:r>
          <a:endParaRPr lang="en-US" sz="2100" kern="1200"/>
        </a:p>
      </dsp:txBody>
      <dsp:txXfrm>
        <a:off x="1805797" y="2431875"/>
        <a:ext cx="3283267" cy="1969960"/>
      </dsp:txXfrm>
    </dsp:sp>
    <dsp:sp modelId="{366488DC-FBAB-4366-9B7E-8E4796360663}">
      <dsp:nvSpPr>
        <dsp:cNvPr id="0" name=""/>
        <dsp:cNvSpPr/>
      </dsp:nvSpPr>
      <dsp:spPr>
        <a:xfrm>
          <a:off x="5417391" y="2431875"/>
          <a:ext cx="3283267" cy="19699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nowoczesnego Uniwersytetu, atrakcyjnego dla beneficjentów wewnętrznych.</a:t>
          </a:r>
          <a:endParaRPr lang="en-US" sz="2100" kern="1200"/>
        </a:p>
      </dsp:txBody>
      <dsp:txXfrm>
        <a:off x="5417391" y="2431875"/>
        <a:ext cx="3283267" cy="1969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F7A1B-57F3-49A8-BC4D-D2282B6BD793}">
      <dsp:nvSpPr>
        <dsp:cNvPr id="0" name=""/>
        <dsp:cNvSpPr/>
      </dsp:nvSpPr>
      <dsp:spPr>
        <a:xfrm>
          <a:off x="0" y="0"/>
          <a:ext cx="8930487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Wykorzystanie synchronicznych i asynchronicznych metod i technik kształcenia na odległość uelastycznia harmonogram studiów; umożliwia dynamiczną realizację efektów uczenia się. </a:t>
          </a:r>
          <a:endParaRPr lang="en-US" sz="2000" kern="1200"/>
        </a:p>
      </dsp:txBody>
      <dsp:txXfrm>
        <a:off x="39851" y="39851"/>
        <a:ext cx="7462265" cy="1280925"/>
      </dsp:txXfrm>
    </dsp:sp>
    <dsp:sp modelId="{4DB7000F-CB77-4D0E-8319-06FAEA73838D}">
      <dsp:nvSpPr>
        <dsp:cNvPr id="0" name=""/>
        <dsp:cNvSpPr/>
      </dsp:nvSpPr>
      <dsp:spPr>
        <a:xfrm>
          <a:off x="787984" y="1587398"/>
          <a:ext cx="8930487" cy="1360627"/>
        </a:xfrm>
        <a:prstGeom prst="roundRect">
          <a:avLst>
            <a:gd name="adj" fmla="val 10000"/>
          </a:avLst>
        </a:prstGeom>
        <a:solidFill>
          <a:schemeClr val="accent2">
            <a:hueOff val="-745529"/>
            <a:satOff val="88"/>
            <a:lumOff val="3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W łatwiejszy sposób daje się pogodzić z aktywnością zawodową studentów przygotowujących się do wejścia na rynek pracy oraz z mobilnością podmiotów procesu kształcenia. </a:t>
          </a:r>
          <a:endParaRPr lang="en-US" sz="2000" kern="1200"/>
        </a:p>
      </dsp:txBody>
      <dsp:txXfrm>
        <a:off x="827835" y="1627249"/>
        <a:ext cx="7178393" cy="1280925"/>
      </dsp:txXfrm>
    </dsp:sp>
    <dsp:sp modelId="{015B9A8A-1243-48AA-AD15-41AEC2CE1D76}">
      <dsp:nvSpPr>
        <dsp:cNvPr id="0" name=""/>
        <dsp:cNvSpPr/>
      </dsp:nvSpPr>
      <dsp:spPr>
        <a:xfrm>
          <a:off x="1575968" y="3174796"/>
          <a:ext cx="8930487" cy="1360627"/>
        </a:xfrm>
        <a:prstGeom prst="roundRect">
          <a:avLst>
            <a:gd name="adj" fmla="val 10000"/>
          </a:avLst>
        </a:prstGeom>
        <a:solidFill>
          <a:schemeClr val="accent2">
            <a:hueOff val="-1491059"/>
            <a:satOff val="176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Kształcenie na odległość może podnosić jakość kształcenia poprzez zwiększenie dostępności prezentowanych treści oraz urozmaicenie stosowanych metod kształcenia.</a:t>
          </a:r>
          <a:endParaRPr lang="en-US" sz="2000" kern="1200"/>
        </a:p>
      </dsp:txBody>
      <dsp:txXfrm>
        <a:off x="1615819" y="3214647"/>
        <a:ext cx="7178393" cy="1280925"/>
      </dsp:txXfrm>
    </dsp:sp>
    <dsp:sp modelId="{4DB136D0-0F60-4672-B926-973ECD2B66A9}">
      <dsp:nvSpPr>
        <dsp:cNvPr id="0" name=""/>
        <dsp:cNvSpPr/>
      </dsp:nvSpPr>
      <dsp:spPr>
        <a:xfrm>
          <a:off x="8046079" y="1031808"/>
          <a:ext cx="884407" cy="88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45071" y="1031808"/>
        <a:ext cx="486423" cy="665516"/>
      </dsp:txXfrm>
    </dsp:sp>
    <dsp:sp modelId="{E05A3180-09EC-4A53-9EE8-77AB690F5D2F}">
      <dsp:nvSpPr>
        <dsp:cNvPr id="0" name=""/>
        <dsp:cNvSpPr/>
      </dsp:nvSpPr>
      <dsp:spPr>
        <a:xfrm>
          <a:off x="8834064" y="2610136"/>
          <a:ext cx="884407" cy="88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531705"/>
            <a:satOff val="2643"/>
            <a:lumOff val="132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31705"/>
              <a:satOff val="2643"/>
              <a:lumOff val="1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33056" y="2610136"/>
        <a:ext cx="486423" cy="6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8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0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9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9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7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pl/url?sa=t&amp;rct=j&amp;q=&amp;esrc=s&amp;source=web&amp;cd=&amp;ved=2ahUKEwj0_ZrAzeuCAxXpRfEDHaIKBKYQFnoECBcQAQ&amp;url=https%3A%2F%2Fyadda.icm.edu.pl%2Fbaztech%2Felement%2Fbwmeta1.element.baztech-826fc9ae-f067-45c3-825c-7146bbb1603d%2Fc%2F334_170_A_OiZ_PRZYSTUPA.pdf&amp;usg=AOvVaw34PVIDojTI_Bpbj_538D0j&amp;opi=8997844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pp.web.amu.edu.pl/wp-content/uploads/2019/10/Chmielecka-Zurawski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C3B7DD8-E273-F44B-78E6-0BF7FC29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11BCC5-2745-4BB7-59FC-97A8C42A8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pl-PL" sz="5100">
                <a:solidFill>
                  <a:schemeClr val="bg1"/>
                </a:solidFill>
              </a:rPr>
              <a:t>Zapewnienie jakości kształcenia w uczelni –oczekiwania, realia, wyzwania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24FD38-117F-5AD3-2FB7-1C89914F7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Dr hab.Agnieszka Ziółkowska, prof.UŚ</a:t>
            </a:r>
          </a:p>
        </p:txBody>
      </p:sp>
    </p:spTree>
    <p:extLst>
      <p:ext uri="{BB962C8B-B14F-4D97-AF65-F5344CB8AC3E}">
        <p14:creationId xmlns:p14="http://schemas.microsoft.com/office/powerpoint/2010/main" val="48918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AE065-276D-66E6-83DE-FC140BDD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Monitorowanie prac zaliczeniowych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FD0A83-EF57-B5D2-630B-8265AB01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Weryfikacja efektów uczenia się powinna odbywać się poprzez przewidziane w opisie modułu i sylabusie zaliczenia i egzaminy.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2B6D-02F8-BB3C-13D9-605D6751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3CCBEE-27B8-F649-1880-FF0207B0C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przypadku, gdy zaliczenie bądź egzamin przybiera formę ustną prowadzący zajęcia wpisuje ocenę do protokołu w systemie USOS niezwłocznie, nie później niż w ciągu 7 dni od dnia ogłoszenia wyników zaliczenia danej formy zajęć lub egzaminu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Dobrą praktyką stosowaną przez egzaminatorów jest zapisywanie pytań zadanych studentom, bądź przykładowych pytań jakie zostały zadane w toku egzaminu</a:t>
            </a: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044A3-92D2-E2D9-FD3F-D392E814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Monitorowanie procesu dyplomowania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ABF116-7E2D-1309-FF01-7C426696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Badanie zgodności tematyki prac z kierunkiem oraz dorobkiem naukowym Promotora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kompletności recenzji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i aktualizacja zagadnień na egzamin dyplomowy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Corocznie do weryfikacji wybiera się co najmniej 5% prac dyplomowych powstałych w danym roku na danym kierunku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4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392EE-6115-836D-4E45-F179A0DF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Zauważalne problemy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AFDAD5-9284-31EE-F31D-2B44865C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rzedłużanie przez studentów terminu na złożenie pracy dyplomowej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promotorów</a:t>
            </a:r>
          </a:p>
        </p:txBody>
      </p:sp>
    </p:spTree>
    <p:extLst>
      <p:ext uri="{BB962C8B-B14F-4D97-AF65-F5344CB8AC3E}">
        <p14:creationId xmlns:p14="http://schemas.microsoft.com/office/powerpoint/2010/main" val="57777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303F3-02D4-67FC-4364-EB580C88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Konsultacje ze studentami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4F875-B3AE-EFD8-1B2D-64A82077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66452"/>
            <a:ext cx="10168128" cy="4205748"/>
          </a:xfrm>
        </p:spPr>
        <p:txBody>
          <a:bodyPr>
            <a:noAutofit/>
          </a:bodyPr>
          <a:lstStyle/>
          <a:p>
            <a:r>
              <a:rPr lang="pl-PL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Każdy NA jest zobowiązany przeznaczyć minimum 45 minut tygodniowo na konsultacje ze studentami. </a:t>
            </a:r>
          </a:p>
          <a:p>
            <a:r>
              <a:rPr lang="pl-PL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roku akademickiego 2019/2020 wyznaczone zostało 45-minutowe </a:t>
            </a:r>
            <a:r>
              <a:rPr lang="pl-PL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pasmo konsultacyjne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(w godzinach 13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kiedy nie odbywają się zajęcia, dzięki czemu termin konsultacji nie pokrywa się z zajęciami zarówno studentów, jak i pracowników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3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FE0FB2-5353-BD6C-9193-7E049E6B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ankietyzacji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4BABD3-D358-78F8-BCEB-D12822265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Automatyzacja</a:t>
            </a:r>
          </a:p>
          <a:p>
            <a:endParaRPr lang="pl-PL" dirty="0"/>
          </a:p>
          <a:p>
            <a:r>
              <a:rPr lang="pl-PL" dirty="0" err="1"/>
              <a:t>Anonimizacja</a:t>
            </a:r>
            <a:endParaRPr lang="pl-PL" dirty="0"/>
          </a:p>
          <a:p>
            <a:endParaRPr lang="pl-PL" dirty="0"/>
          </a:p>
          <a:p>
            <a:r>
              <a:rPr lang="pl-PL" dirty="0"/>
              <a:t>Niemiarodajność </a:t>
            </a:r>
          </a:p>
        </p:txBody>
      </p:sp>
    </p:spTree>
    <p:extLst>
      <p:ext uri="{BB962C8B-B14F-4D97-AF65-F5344CB8AC3E}">
        <p14:creationId xmlns:p14="http://schemas.microsoft.com/office/powerpoint/2010/main" val="372713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15954-3907-7121-FCAF-14EE6D14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Hospitacje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9CF037-E51A-3580-3BFE-A99C3A40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2" y="1728217"/>
            <a:ext cx="10536444" cy="444398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Dyrektor Kierunku Studiów zarządza przeprowadzenie hospitacji kontrolujących warsztat dydaktyczny danej osoby prowadzającej zajęcia dydaktyczne w szczególności: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gdy dany nauczyciel akademicki został 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 raz pierwszy zatrudniony na wydziale 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 umowie o pracę i nie podlegał jeszcze ocenie okresowej; Od przeprowadzania hospitacji można odstąpić, jeżeli dany nauczyciel akademicki posiada duże doświadczenie w prowadzeniu pracy dydaktycznej;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gdy dany nauczyciel akademicki został podczas 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oceny okresowej oceniony „negatywnie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” z powodu niewłaściwego wywiązywania się z realizacji obowiązków dydaktycznych lub organ dokonujący oceny sformułował takie zalecenie w przypadku danego nauczyciela akademickiego;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gdy osoba ta otrzymała istotnie niższe od średniej wydziału 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wyniki w ankiecie oceny 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pracy nauczyciela akademickiego;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gdy z innych źródeł (w szczególności z odpowiedzi studentów na pytania otwarte w ankiecie oceny pracy nauczyciela akademickiego, ze spotkań ze studentami dotyczących jakości kształcenia oraz z indywidualnych kontaktów ze studentami) powziął informacje o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możliwym występowaniu istotnych nieprawidłowości 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 realizacji procesu kształcenia przez daną osobę.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454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F2F03-9216-47E6-AA5C-E12C2A8D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Udział interesariuszy zewnętrznych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FB6432-659C-8E07-B4B3-38B834DEF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Współpracę z otoczeniem społeczno-gospodarczym w zakresie kształcenia prowadzi się przede wszystkim w ramach szerszej współpracy realizowanej przez wydział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480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430FB-7A51-9725-E9D1-05161A7C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Udział interesariuszy wewnętrznych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3083F-4E98-D458-23EF-0C54909A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Doroczne spotkanie nauczycieli akademickich prowadzących zajęcia na kierunku studiów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– to spotkanie poświęcone jakości kształcenia, na które zaprasza się wszystkich pracowników realizujących zajęcia dydaktyczne na danym kierunku studiów. Podczas spotkania dyskutowane są wszystkie sprawy istotne dla kształcenia na danym kierunku studiów.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784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2D4D0-4850-F073-CC0E-41B7DCA0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9DE1A0-FCF5-55CF-F04D-40870F24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Doroczne spotkanie ze studentami kierunku studiów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– to spotkanie poświęcone jakości prowadzonego kształcenia, na które dyrektor kierunku zaprasza wszystkich studentów danego kierunku studiów.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401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A12C72-19EF-2B6D-DF62-41BB6AEF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pl-PL" sz="3200"/>
              <a:t>Jakość kształcenia/uczenia to proces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10D3B8-EE70-AFEE-B916-1DEDCE65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pl-PL" sz="1800"/>
              <a:t>Zapewnienie odpowiedniego poziomu uczenia na Uczelniach to proces, który wymaga ciągłej:</a:t>
            </a:r>
          </a:p>
          <a:p>
            <a:r>
              <a:rPr lang="pl-PL" sz="1800"/>
              <a:t>A.ewaluacji</a:t>
            </a:r>
          </a:p>
          <a:p>
            <a:r>
              <a:rPr lang="pl-PL" sz="1800"/>
              <a:t>B.bieżącej kontroli</a:t>
            </a:r>
          </a:p>
          <a:p>
            <a:r>
              <a:rPr lang="pl-PL" sz="1800"/>
              <a:t>C.stałego nadzoru</a:t>
            </a:r>
          </a:p>
          <a:p>
            <a:r>
              <a:rPr lang="pl-PL" sz="1800"/>
              <a:t>D.otwartości na nowe rozwiązania i potrzeby interesariuszy wewnętrznych</a:t>
            </a:r>
          </a:p>
        </p:txBody>
      </p:sp>
      <p:pic>
        <p:nvPicPr>
          <p:cNvPr id="7" name="Graphic 6" descr="Przepływ pracy">
            <a:extLst>
              <a:ext uri="{FF2B5EF4-FFF2-40B4-BE49-F238E27FC236}">
                <a16:creationId xmlns:a16="http://schemas.microsoft.com/office/drawing/2014/main" id="{B4EAB9DD-576C-1825-666B-8AB268CA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814" y="1329879"/>
            <a:ext cx="4097657" cy="4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A816C-2F76-2105-D81C-950DC8F7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Doskonalenie WSZJK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27F340-A49D-7E72-38B9-073B38D20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Raz w roku na posiedzeniu WKKS odbywa się dyskusja nt. działania Procedur Systemu Zapewniania Jakości Kształcenia na Wydziale i ewentualnych sposobów ich udoskonalenia.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174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9428CE-8FD6-64A5-FBC4-16A0F671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54AF4-E7E8-C18B-C3CF-F22DDE30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Przy opracowywaniu propozycji zmian uwzględnia się w szczególności: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doświadczenia praktyczne z funkcjonowania SZJK na Wydziale;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zmiany w przepisach prawa;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informacje przekazane przez pracowników i studentów, w szczególności podczas organizowanych przez dyrektora kierunku spotkań poświęconych kształceniu.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011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C98D4B-5EF4-6C66-9F65-2A4D88B7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Dobra praktyka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3CEBF9-5C8A-FC62-41E2-E7688B00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97689"/>
            <a:ext cx="10168128" cy="3694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Księga Jakości Kształcenia dostępna na stronie internetowej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Zalety: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w sposób spójny i kompleksowy procedur zapewnienia i doskonalenia jakości kształcenia w jednostce,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dostarczenie kompleksowej, aktualnej i łatwo dostępnej informacji o sposobach zapewnienia i doskonalenia jakości kształcenia w jednostce interesariuszom wewnętrznym i zewnętrznym,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budowanie zaufania interesariuszy do jednostki poprzez dostarczanie informacji o wymaganiach jakościowych i sposobach ich realizowania</a:t>
            </a:r>
          </a:p>
        </p:txBody>
      </p:sp>
    </p:spTree>
    <p:extLst>
      <p:ext uri="{BB962C8B-B14F-4D97-AF65-F5344CB8AC3E}">
        <p14:creationId xmlns:p14="http://schemas.microsoft.com/office/powerpoint/2010/main" val="105824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6ADE3-471F-E9FD-4D44-E2AD3153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pl-PL" dirty="0"/>
              <a:t>Zajęcia prowadzone zdalnie ale po co?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15A6A96-E666-CACC-DD14-0AACA0901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120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7EBCB-BAB2-7419-2F2D-3F820597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pl-PL" dirty="0"/>
              <a:t>Zajęcia zdalne: czy są jakieś zalety?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CCED552-EF3E-6912-F810-D8DC4E6F3B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065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9C958E-1BFB-076C-46C8-5A99FC89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Zasady prowadzenia zajęć </a:t>
            </a:r>
            <a:r>
              <a:rPr lang="pl-PL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dydaktycznych z wykorzystaniem metod i technik kształcenia na odległość 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BF3CF6-2B94-070C-B982-680630F4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24328"/>
            <a:ext cx="5908934" cy="3648456"/>
          </a:xfrm>
        </p:spPr>
        <p:txBody>
          <a:bodyPr anchor="t">
            <a:normAutofit lnSpcReduction="10000"/>
          </a:bodyPr>
          <a:lstStyle/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minimalnej i maksymalnej liczby 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punktów ECTS uzyskanych w ramach kształcenia z wykorzystaniem metod i technik kształcenia na odległość</a:t>
            </a:r>
          </a:p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liczby modułów prowadzonych zdalnie na poszczególnych latach</a:t>
            </a:r>
          </a:p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Wyłączenia zdalnej formuły i automatyzm</a:t>
            </a:r>
          </a:p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Dopuszczenia fakultatywność prowadzenia zajęć </a:t>
            </a:r>
            <a:r>
              <a:rPr lang="pl-PL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dydaktycznych z wykorzystaniem metod i technik kształcenia na odległość </a:t>
            </a:r>
          </a:p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Wskazanie wykorzystywanych narzędzi</a:t>
            </a:r>
          </a:p>
          <a:p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procedur stosowania</a:t>
            </a:r>
          </a:p>
        </p:txBody>
      </p:sp>
      <p:pic>
        <p:nvPicPr>
          <p:cNvPr id="5" name="Picture 4" descr="Formuły napisane na tablicach">
            <a:extLst>
              <a:ext uri="{FF2B5EF4-FFF2-40B4-BE49-F238E27FC236}">
                <a16:creationId xmlns:a16="http://schemas.microsoft.com/office/drawing/2014/main" id="{2B65C816-B3D4-8840-D3B4-F2D9C956E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9" r="18397" b="-1"/>
          <a:stretch/>
        </p:blipFill>
        <p:spPr>
          <a:xfrm>
            <a:off x="6993652" y="10"/>
            <a:ext cx="5198347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123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D4F5D-B27B-415A-A55C-EE0129BF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04800"/>
            <a:ext cx="10168128" cy="1423416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zadbać o jakość kształcenia </a:t>
            </a: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metod i technik kształcenia na odległość?</a:t>
            </a:r>
            <a:b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DFAB5D-4780-6C43-E6F5-D81F0E1C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1.zagwarantowanie przygotowania podmiotom uczestniczącym w procesie zajęć 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metod i technik kształcenia na odległość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decyzja o formule z odpowiednim wyprzedzeniem i po konsultacjach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wskazanie 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formy synchronicznej albo asynchronicznej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zajęć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 sylabusie modułu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17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FCA115-4486-34EF-FBA9-A96DF0DA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zajęć </a:t>
            </a: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metod i technik kształcenia na odległość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85CC5A-543E-F034-1514-8F05AA3F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widencja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zajęć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prowadzonych z wykorzystaniem metod i technik kształcenia na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odległość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danym cyklu kształcenia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1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9AB65-6B75-AF86-0C44-03324979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„Rozmowy koleżeńskie”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315A86-C5CF-6ACD-554F-F589E1B07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Poprawa jakości prowadzenia zajęć dydaktyczny</a:t>
            </a:r>
          </a:p>
          <a:p>
            <a:r>
              <a:rPr lang="pl-PL" dirty="0"/>
              <a:t>Odformalizowana formuła</a:t>
            </a:r>
          </a:p>
          <a:p>
            <a:r>
              <a:rPr lang="pl-PL" dirty="0"/>
              <a:t>Wyraz samodoskonalenia akademika</a:t>
            </a:r>
          </a:p>
        </p:txBody>
      </p:sp>
    </p:spTree>
    <p:extLst>
      <p:ext uri="{BB962C8B-B14F-4D97-AF65-F5344CB8AC3E}">
        <p14:creationId xmlns:p14="http://schemas.microsoft.com/office/powerpoint/2010/main" val="3345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4FAEC2-DA88-9CF6-9275-9D9D9E4A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l-PL" dirty="0"/>
              <a:t>Wyzwania w zakresie kształcenia na uczelniach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D2A118-993A-1159-344A-0144FEE4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pl-PL" sz="1800"/>
              <a:t>Kształcenie wymaga ciągłego udoskonalania o treści interdyscyplinarne, po to aby student aby zagwarantować studentowi pełne wykorzystanie wiedzy w otoczeniu społeczno-gospodarczym</a:t>
            </a:r>
          </a:p>
          <a:p>
            <a:r>
              <a:rPr lang="pl-PL" sz="1800"/>
              <a:t>Kształcenie wymaga korzystania ze współczesnych osiągnięć dydaktyki co wymaga podnoszenia kompetencji NA</a:t>
            </a:r>
          </a:p>
          <a:p>
            <a:endParaRPr lang="pl-PL" sz="1800"/>
          </a:p>
        </p:txBody>
      </p:sp>
      <p:pic>
        <p:nvPicPr>
          <p:cNvPr id="5" name="Picture 4" descr="Białe żarówki z żółtą, która się wyróżnia">
            <a:extLst>
              <a:ext uri="{FF2B5EF4-FFF2-40B4-BE49-F238E27FC236}">
                <a16:creationId xmlns:a16="http://schemas.microsoft.com/office/drawing/2014/main" id="{22190FBC-9FC1-2532-78C8-1F419BF0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6" r="35996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2763A9-C2CC-781E-0CB7-0D6B3834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dirty="0"/>
              <a:t>Podmioty dbające o jakość kształcenia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BF7CE60-7D88-5F1A-BD4A-0CEE7DF18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92774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52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56830-B188-3291-0EC2-2ACB575B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Wyzwania wynikające z przepisów 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1CBD4-D17A-680B-E268-A74587F5E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o szkolnictwie wyższym</a:t>
            </a:r>
          </a:p>
          <a:p>
            <a:r>
              <a:rPr lang="pl-PL" dirty="0"/>
              <a:t>Działalność Polskiej Komisji Akredytacyjnej</a:t>
            </a:r>
          </a:p>
        </p:txBody>
      </p:sp>
    </p:spTree>
    <p:extLst>
      <p:ext uri="{BB962C8B-B14F-4D97-AF65-F5344CB8AC3E}">
        <p14:creationId xmlns:p14="http://schemas.microsoft.com/office/powerpoint/2010/main" val="3400613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495366-6041-5609-2FC8-A9FDA740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l-PL" sz="5200"/>
              <a:t>Jak kształcić w przyszłości?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B5D74D-B544-B26F-C344-795D8D5E4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pl-PL" sz="1800"/>
              <a:t>Otwarcie na potrzeby kandydatów na studia</a:t>
            </a:r>
          </a:p>
          <a:p>
            <a:r>
              <a:rPr lang="pl-PL" sz="1800"/>
              <a:t>Zerwanie z paternalizmem</a:t>
            </a:r>
          </a:p>
          <a:p>
            <a:r>
              <a:rPr lang="pl-PL" sz="1800"/>
              <a:t>Tworzenie programów odpowiadających potrzebom współczesności</a:t>
            </a:r>
          </a:p>
          <a:p>
            <a:r>
              <a:rPr lang="pl-PL" sz="1800"/>
              <a:t>Wykorzystywanie instrumentów wspierających proces kształcenia</a:t>
            </a:r>
          </a:p>
          <a:p>
            <a:r>
              <a:rPr lang="pl-PL" sz="1800"/>
              <a:t>Otwarcie na interesariuszy zewnętrznych</a:t>
            </a:r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EBFA4591-CF4C-97F4-3B98-FC2030F6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1" r="39231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4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76B347-757A-D8D0-DDA7-BC582570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l-PL" sz="3300"/>
              <a:t>Przykłady modułów zwiększających kompetencje studentów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906A1-A98A-0F32-B1B2-B071B7EC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pl-PL" sz="1800"/>
              <a:t>Obszar cyfrowy</a:t>
            </a:r>
          </a:p>
          <a:p>
            <a:r>
              <a:rPr lang="pl-PL" sz="1800"/>
              <a:t>Krytyczne myślenia</a:t>
            </a:r>
          </a:p>
          <a:p>
            <a:r>
              <a:rPr lang="pl-PL" sz="1800"/>
              <a:t>Kształcenie obywatelskie</a:t>
            </a:r>
          </a:p>
          <a:p>
            <a:r>
              <a:rPr lang="pl-PL" sz="1800"/>
              <a:t>Zagadnienia środowiskowe</a:t>
            </a:r>
          </a:p>
        </p:txBody>
      </p:sp>
      <p:pic>
        <p:nvPicPr>
          <p:cNvPr id="5" name="Picture 4" descr="Białe żarówki z żółtą, która się wyróżnia">
            <a:extLst>
              <a:ext uri="{FF2B5EF4-FFF2-40B4-BE49-F238E27FC236}">
                <a16:creationId xmlns:a16="http://schemas.microsoft.com/office/drawing/2014/main" id="{6BC7FF1A-A9A4-69F1-A6FE-F1875867E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6" r="35996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3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113AC1-F17E-415B-E550-FEEBCC0A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l-PL" sz="5200"/>
              <a:t>Pomocna literatura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1241C8-5C0D-C63C-A35E-E99A75DE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pl-PL" sz="1700" b="0" i="0" u="sng">
                <a:effectLst/>
                <a:latin typeface="arial" panose="020B0604020202020204" pitchFamily="34" charset="0"/>
                <a:hlinkClick r:id="rId2"/>
              </a:rPr>
              <a:t>K.Przystupa, JAKOŚĆ KSZTAŁCENIA W UCZELNI WYŻSZEJ, https://www.google.pl/url?sa=t&amp;rct=j&amp;q=&amp;esrc=s&amp;source=web&amp;cd=&amp;ved=2ahUKEwj0_ZrAzeuCAxXpRfEDHaIKBKYQFnoECBcQAQ&amp;url=https%3A%2F%2Fyadda.icm.edu.pl%2Fbaztech%2Felement%2Fbwmeta1.element.baztech-826fc9ae-f067-45c3-825c-7146bbb1603d%2Fc%2F334_170_A_OiZ_PRZYSTUPA.pdf&amp;usg=AOvVaw34PVIDojTI_Bpbj_538D0j&amp;opi=89978449</a:t>
            </a:r>
          </a:p>
          <a:p>
            <a:endParaRPr lang="pl-PL" sz="1700"/>
          </a:p>
        </p:txBody>
      </p:sp>
      <p:pic>
        <p:nvPicPr>
          <p:cNvPr id="5" name="Picture 4" descr="Close-up of a weather vane">
            <a:extLst>
              <a:ext uri="{FF2B5EF4-FFF2-40B4-BE49-F238E27FC236}">
                <a16:creationId xmlns:a16="http://schemas.microsoft.com/office/drawing/2014/main" id="{1BE713F5-93D0-05BB-D37A-454028BBD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04" r="11718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81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8A90D3-FD66-AD73-FE75-D8DF3D42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endParaRPr lang="pl-PL" sz="5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611BC9-A1DA-E4AF-1630-FCB4FC1E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pl-PL" sz="1800"/>
              <a:t>Rocki M., Zmierzyć i zrozumieć. O mierzeniu jakości kształcenia w szkołach wyższych. 2020, Zmierzyć i zrozumieć przestępczość, str.26 – 44</a:t>
            </a:r>
          </a:p>
          <a:p>
            <a:r>
              <a:rPr lang="pl-PL" sz="1800"/>
              <a:t>Ewa Chmielecka, Andrzej Żurawski, Ilość i jakość – trudne ścieżki zapewniania jakości kształcenia w polskim szkolnictwie wyższym, </a:t>
            </a:r>
            <a:r>
              <a:rPr lang="pl-PL" sz="1800">
                <a:hlinkClick r:id="rId2"/>
              </a:rPr>
              <a:t>Chmielecka-Zurawski.pdf (amu.edu.pl)</a:t>
            </a:r>
            <a:endParaRPr lang="pl-PL" sz="1800"/>
          </a:p>
        </p:txBody>
      </p:sp>
      <p:pic>
        <p:nvPicPr>
          <p:cNvPr id="5" name="Picture 4" descr="Tor kolejowy biegnący przez pustynię">
            <a:extLst>
              <a:ext uri="{FF2B5EF4-FFF2-40B4-BE49-F238E27FC236}">
                <a16:creationId xmlns:a16="http://schemas.microsoft.com/office/drawing/2014/main" id="{C714D960-53AA-6A4B-022F-7B1DF680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" r="1542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1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7292B-D612-057F-49E4-AFBBF5D2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Zapewniania Jakości Kształcenia,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F2563B-0110-048E-8AD3-A4A663E9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celu zapewnienia najwyższej jakości kształcenia w Uniwersytecie tworzy się System Zapewniania Jakości Kształcenia.</a:t>
            </a:r>
          </a:p>
          <a:p>
            <a:r>
              <a:rPr lang="pl-PL" dirty="0"/>
              <a:t>Działaniem SZJK objęci są studenci, doktoranci, uczestnicy studiów podyplomowych i innych form kształcenia, a także pracownicy Uniwersytetu. </a:t>
            </a:r>
          </a:p>
          <a:p>
            <a:r>
              <a:rPr lang="pl-PL" dirty="0"/>
              <a:t>SZJK obejmuje w szczególności: 1) politykę jakości kształcenia; 2) procedury SZJK</a:t>
            </a:r>
          </a:p>
        </p:txBody>
      </p:sp>
    </p:spTree>
    <p:extLst>
      <p:ext uri="{BB962C8B-B14F-4D97-AF65-F5344CB8AC3E}">
        <p14:creationId xmlns:p14="http://schemas.microsoft.com/office/powerpoint/2010/main" val="77154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C57EA-EEFC-E6A5-F59B-EF7A84D5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Polityka jakości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F7204-7136-FB2C-D863-93AF2CC5C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Politykę jakości kształcenia określa i zmienia rektor po zasięgnięciu opinii komisji kształcenia, uwzględniając strategię, specyfikę jednostek organizacyjnych Uniwersytetu oraz ich dobre praktyk</a:t>
            </a:r>
          </a:p>
        </p:txBody>
      </p:sp>
    </p:spTree>
    <p:extLst>
      <p:ext uri="{BB962C8B-B14F-4D97-AF65-F5344CB8AC3E}">
        <p14:creationId xmlns:p14="http://schemas.microsoft.com/office/powerpoint/2010/main" val="204550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A4EC1-384F-3DC7-C824-E3565F61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Procedury SZJK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81B6C-21FF-68EB-93E4-29273E37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13" y="1966452"/>
            <a:ext cx="10487283" cy="420574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Procedury SZJK określają dla:</a:t>
            </a:r>
          </a:p>
          <a:p>
            <a:r>
              <a:rPr lang="pl-PL" dirty="0"/>
              <a:t> 1) kierunku studiów – dziekan, biorąc pod uwagę wytyczne określone przez komisję kształcenia oraz specyfikę kształcenia na danym kierunku; </a:t>
            </a:r>
          </a:p>
          <a:p>
            <a:r>
              <a:rPr lang="pl-PL" dirty="0"/>
              <a:t>2) szkoły doktorskiej – dziekan szkoły doktorskiej, biorąc pod uwagę specyfikę kształcenia w szkole doktorskiej; </a:t>
            </a:r>
          </a:p>
          <a:p>
            <a:r>
              <a:rPr lang="pl-PL" dirty="0"/>
              <a:t>3) studiów podyplomowych lub innych form kształcenia – kierownik jednostki je prowadzącej, biorąc pod uwagę wytyczne określone przez komisję kształcenia oraz specyfikę kształcenia na danych studiach podyplomowych lub w ramach innej formy kształcenia.</a:t>
            </a:r>
          </a:p>
        </p:txBody>
      </p:sp>
    </p:spTree>
    <p:extLst>
      <p:ext uri="{BB962C8B-B14F-4D97-AF65-F5344CB8AC3E}">
        <p14:creationId xmlns:p14="http://schemas.microsoft.com/office/powerpoint/2010/main" val="1684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9CDB9-44C0-60C4-675C-94131739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Procedury Systemu Zapewniania Jakości Kształcenia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74F417-969F-6B69-72A7-50FBEB2FA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Bieżący nadzór nad SZJK sprawuje rektor przy pomocy właściwego prorektora lub prorektorów, komisji kształcenia, a także dziekanów, dyrektorów kierunków studiów oraz dziekana szkoły doktorskiej. </a:t>
            </a:r>
          </a:p>
          <a:p>
            <a:r>
              <a:rPr lang="pl-PL" dirty="0"/>
              <a:t>Nadzór nad SZJK na wydziale sprawuje dziekan przy pomocy właściwego prodziekana</a:t>
            </a:r>
          </a:p>
        </p:txBody>
      </p:sp>
    </p:spTree>
    <p:extLst>
      <p:ext uri="{BB962C8B-B14F-4D97-AF65-F5344CB8AC3E}">
        <p14:creationId xmlns:p14="http://schemas.microsoft.com/office/powerpoint/2010/main" val="301879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02F77-B1E8-AD72-F412-DB68FB41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SZJK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3E704-F78C-B519-DD64-0F22395F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555" y="1728216"/>
            <a:ext cx="10261141" cy="4443984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Obejmuje następujące elementy: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politykę i procedury zapewniania jakości kształcenia na Uczelni;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zasady rekrutacji na studia;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analizę i doskonalenie programów kształcenia;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system weryfikacji zakładanych efektów kształcenia;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zasady zapewnienia wysokiego poziomu kadry dydaktycznej;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ocenę procesu kształcenia, w tym organizacji i warunków prowadzenia zajęć dydaktycznych;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badanie opinii studentów, doktorantów i słuchaczy studiów podyplomowych o prowadzonych zajęciach dydaktycznych i obsłudze procesu kształcenia oraz opinii pracowników o warunkach kształcenia;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badanie kariery zawodowej absolwentów w celu doskonalenia procesu kształcenia;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badanie opinii pracodawców w zakresie przygotowania absolwentów do pracy zawodowej i wykorzystywanie ich w procesie tworzenia i doskonalenia programów kształcenia;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zasady monitorowania, przeglądu i podnoszenia poziomu i jakości wyposażenia niezbędnego do nauki (m.in. bibliotek, komputerów z dostępem do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internetu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oraz środków wsparcia dla studentów i doktorantów (np. opieki naukowej czy doradztwa);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49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D776D-4602-E965-34DA-CE8D35F0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Monitorowanie sylabusów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49EE5-A9A0-1B59-71C2-7B2D8A42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Niezgodność przeprowadzonego zaliczenia czy egzaminu z deklarowaną w sylabusie może być podstawą do unieważnienia egzaminu lub zaliczenia, albo przyznania studentowi prawa do egzaminu czy zaliczenia komisyjnego. 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8794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32441"/>
      </a:dk2>
      <a:lt2>
        <a:srgbClr val="E2E7E8"/>
      </a:lt2>
      <a:accent1>
        <a:srgbClr val="EA8873"/>
      </a:accent1>
      <a:accent2>
        <a:srgbClr val="E55375"/>
      </a:accent2>
      <a:accent3>
        <a:srgbClr val="EA73C0"/>
      </a:accent3>
      <a:accent4>
        <a:srgbClr val="DC53E5"/>
      </a:accent4>
      <a:accent5>
        <a:srgbClr val="B073EA"/>
      </a:accent5>
      <a:accent6>
        <a:srgbClr val="6253E5"/>
      </a:accent6>
      <a:hlink>
        <a:srgbClr val="5B8B9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1586</Words>
  <Application>Microsoft Office PowerPoint</Application>
  <PresentationFormat>Panoramiczny</PresentationFormat>
  <Paragraphs>133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arial</vt:lpstr>
      <vt:lpstr>Avenir Next LT Pro</vt:lpstr>
      <vt:lpstr>Calibri</vt:lpstr>
      <vt:lpstr>Open Sans</vt:lpstr>
      <vt:lpstr>Times New Roman</vt:lpstr>
      <vt:lpstr>AccentBoxVTI</vt:lpstr>
      <vt:lpstr>Zapewnienie jakości kształcenia w uczelni –oczekiwania, realia, wyzwania</vt:lpstr>
      <vt:lpstr>Jakość kształcenia/uczenia to proces</vt:lpstr>
      <vt:lpstr>Podmioty dbające o jakość kształcenia</vt:lpstr>
      <vt:lpstr>System Zapewniania Jakości Kształcenia,</vt:lpstr>
      <vt:lpstr>Polityka jakości kształcenia</vt:lpstr>
      <vt:lpstr>Procedury SZJK</vt:lpstr>
      <vt:lpstr>Procedury Systemu Zapewniania Jakości Kształcenia</vt:lpstr>
      <vt:lpstr>SZJK</vt:lpstr>
      <vt:lpstr>Monitorowanie sylabusów</vt:lpstr>
      <vt:lpstr>Monitorowanie prac zaliczeniowych</vt:lpstr>
      <vt:lpstr>Prezentacja programu PowerPoint</vt:lpstr>
      <vt:lpstr>Monitorowanie procesu dyplomowania</vt:lpstr>
      <vt:lpstr>Zauważalne problemy</vt:lpstr>
      <vt:lpstr>Konsultacje ze studentami</vt:lpstr>
      <vt:lpstr>Proces ankietyzacji</vt:lpstr>
      <vt:lpstr>Hospitacje</vt:lpstr>
      <vt:lpstr>Udział interesariuszy zewnętrznych</vt:lpstr>
      <vt:lpstr>Udział interesariuszy wewnętrznych</vt:lpstr>
      <vt:lpstr>Prezentacja programu PowerPoint</vt:lpstr>
      <vt:lpstr>Doskonalenie WSZJK</vt:lpstr>
      <vt:lpstr>Prezentacja programu PowerPoint</vt:lpstr>
      <vt:lpstr>Dobra praktyka </vt:lpstr>
      <vt:lpstr>Zajęcia prowadzone zdalnie ale po co?</vt:lpstr>
      <vt:lpstr>Zajęcia zdalne: czy są jakieś zalety?</vt:lpstr>
      <vt:lpstr>Zasady prowadzenia zajęć dydaktycznych z wykorzystaniem metod i technik kształcenia na odległość </vt:lpstr>
      <vt:lpstr>Jak zadbać o jakość kształcenia z wykorzystaniem metod i technik kształcenia na odległość? </vt:lpstr>
      <vt:lpstr>Kontrola zajęć z wykorzystaniem metod i technik kształcenia na odległość</vt:lpstr>
      <vt:lpstr>„Rozmowy koleżeńskie”</vt:lpstr>
      <vt:lpstr>Wyzwania w zakresie kształcenia na uczelniach</vt:lpstr>
      <vt:lpstr>Wyzwania wynikające z przepisów prawnych</vt:lpstr>
      <vt:lpstr>Jak kształcić w przyszłości?</vt:lpstr>
      <vt:lpstr>Przykłady modułów zwiększających kompetencje studentów</vt:lpstr>
      <vt:lpstr>Pomocna literatura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Zapewnienie jakości kształcenia w uczelni –oczekiwania, realia, wyzwania</dc:title>
  <dc:creator>Agnieszka Ziółkowska</dc:creator>
  <cp:lastModifiedBy>Agnieszka Ziółkowska</cp:lastModifiedBy>
  <cp:revision>7</cp:revision>
  <dcterms:created xsi:type="dcterms:W3CDTF">2023-11-11T10:23:11Z</dcterms:created>
  <dcterms:modified xsi:type="dcterms:W3CDTF">2023-11-30T11:28:20Z</dcterms:modified>
</cp:coreProperties>
</file>