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73" r:id="rId4"/>
    <p:sldId id="304" r:id="rId5"/>
    <p:sldId id="258" r:id="rId6"/>
    <p:sldId id="294" r:id="rId7"/>
    <p:sldId id="305" r:id="rId8"/>
    <p:sldId id="274" r:id="rId9"/>
    <p:sldId id="306" r:id="rId10"/>
    <p:sldId id="275" r:id="rId11"/>
    <p:sldId id="276" r:id="rId12"/>
    <p:sldId id="308" r:id="rId13"/>
    <p:sldId id="310" r:id="rId14"/>
    <p:sldId id="309" r:id="rId15"/>
    <p:sldId id="316" r:id="rId16"/>
    <p:sldId id="277" r:id="rId17"/>
    <p:sldId id="280" r:id="rId18"/>
    <p:sldId id="312" r:id="rId19"/>
    <p:sldId id="315" r:id="rId20"/>
    <p:sldId id="292" r:id="rId21"/>
    <p:sldId id="293" r:id="rId22"/>
    <p:sldId id="279" r:id="rId23"/>
    <p:sldId id="307" r:id="rId24"/>
    <p:sldId id="278" r:id="rId25"/>
    <p:sldId id="313" r:id="rId26"/>
    <p:sldId id="285" r:id="rId27"/>
    <p:sldId id="289" r:id="rId28"/>
    <p:sldId id="296" r:id="rId29"/>
    <p:sldId id="288" r:id="rId30"/>
    <p:sldId id="317" r:id="rId31"/>
    <p:sldId id="290" r:id="rId32"/>
    <p:sldId id="291" r:id="rId33"/>
    <p:sldId id="284" r:id="rId34"/>
    <p:sldId id="318" r:id="rId35"/>
    <p:sldId id="287" r:id="rId36"/>
    <p:sldId id="282" r:id="rId37"/>
    <p:sldId id="319" r:id="rId38"/>
    <p:sldId id="320" r:id="rId39"/>
    <p:sldId id="321" r:id="rId40"/>
    <p:sldId id="335" r:id="rId41"/>
    <p:sldId id="334" r:id="rId42"/>
    <p:sldId id="336" r:id="rId43"/>
    <p:sldId id="322" r:id="rId44"/>
    <p:sldId id="283" r:id="rId45"/>
    <p:sldId id="295" r:id="rId46"/>
    <p:sldId id="297" r:id="rId47"/>
    <p:sldId id="326" r:id="rId48"/>
    <p:sldId id="298" r:id="rId49"/>
    <p:sldId id="300" r:id="rId50"/>
    <p:sldId id="301" r:id="rId51"/>
    <p:sldId id="331" r:id="rId52"/>
    <p:sldId id="332" r:id="rId53"/>
    <p:sldId id="333" r:id="rId54"/>
    <p:sldId id="328" r:id="rId55"/>
    <p:sldId id="299" r:id="rId56"/>
    <p:sldId id="302" r:id="rId57"/>
    <p:sldId id="329" r:id="rId58"/>
    <p:sldId id="330" r:id="rId59"/>
    <p:sldId id="327" r:id="rId60"/>
    <p:sldId id="323" r:id="rId61"/>
    <p:sldId id="324" r:id="rId62"/>
    <p:sldId id="325" r:id="rId6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 jasny 3 — Ak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p:scale>
          <a:sx n="66" d="100"/>
          <a:sy n="66" d="100"/>
        </p:scale>
        <p:origin x="5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55FE0-F59A-400D-BC7D-08714D5ECD2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1166FC2-C174-44FB-9302-792E129CA18E}">
      <dgm:prSet/>
      <dgm:spPr/>
      <dgm:t>
        <a:bodyPr/>
        <a:lstStyle/>
        <a:p>
          <a:r>
            <a:rPr lang="pl-PL"/>
            <a:t>1. Czy postępowanie prowadzi podmiot wymieniony w art. 1 kpa? </a:t>
          </a:r>
          <a:endParaRPr lang="en-US"/>
        </a:p>
      </dgm:t>
    </dgm:pt>
    <dgm:pt modelId="{94A1DD8A-D3C1-4591-8FDA-68A54313E57B}" type="parTrans" cxnId="{7C0ACDFF-4D0D-44C6-84CA-4253ADC03471}">
      <dgm:prSet/>
      <dgm:spPr/>
      <dgm:t>
        <a:bodyPr/>
        <a:lstStyle/>
        <a:p>
          <a:endParaRPr lang="en-US"/>
        </a:p>
      </dgm:t>
    </dgm:pt>
    <dgm:pt modelId="{82D4B32A-942E-4FCF-8313-297C6AB2C31A}" type="sibTrans" cxnId="{7C0ACDFF-4D0D-44C6-84CA-4253ADC03471}">
      <dgm:prSet/>
      <dgm:spPr/>
      <dgm:t>
        <a:bodyPr/>
        <a:lstStyle/>
        <a:p>
          <a:endParaRPr lang="en-US"/>
        </a:p>
      </dgm:t>
    </dgm:pt>
    <dgm:pt modelId="{C1C89CFE-529F-4532-8A99-7F4F3C6DFEA3}">
      <dgm:prSet/>
      <dgm:spPr/>
      <dgm:t>
        <a:bodyPr/>
        <a:lstStyle/>
        <a:p>
          <a:r>
            <a:rPr lang="pl-PL"/>
            <a:t>2. Czy sprawa ma charakter administracyjny (pozostaje we właściwości ww. podmiotów)?</a:t>
          </a:r>
          <a:endParaRPr lang="en-US"/>
        </a:p>
      </dgm:t>
    </dgm:pt>
    <dgm:pt modelId="{1CA78BFD-C211-4B93-BD2C-6E9CA0FA925A}" type="parTrans" cxnId="{08EDEFCB-BE72-4E8C-B927-E19BF0288648}">
      <dgm:prSet/>
      <dgm:spPr/>
      <dgm:t>
        <a:bodyPr/>
        <a:lstStyle/>
        <a:p>
          <a:endParaRPr lang="en-US"/>
        </a:p>
      </dgm:t>
    </dgm:pt>
    <dgm:pt modelId="{2EC42900-929A-4680-BE8E-4F7FFBBE6353}" type="sibTrans" cxnId="{08EDEFCB-BE72-4E8C-B927-E19BF0288648}">
      <dgm:prSet/>
      <dgm:spPr/>
      <dgm:t>
        <a:bodyPr/>
        <a:lstStyle/>
        <a:p>
          <a:endParaRPr lang="en-US"/>
        </a:p>
      </dgm:t>
    </dgm:pt>
    <dgm:pt modelId="{C740363A-89D4-4A17-8C27-713A4A690C35}">
      <dgm:prSet/>
      <dgm:spPr/>
      <dgm:t>
        <a:bodyPr/>
        <a:lstStyle/>
        <a:p>
          <a:r>
            <a:rPr lang="pl-PL"/>
            <a:t>3. Czy sprawa ma charakter indywidualny?</a:t>
          </a:r>
          <a:endParaRPr lang="en-US"/>
        </a:p>
      </dgm:t>
    </dgm:pt>
    <dgm:pt modelId="{BEA31217-B328-461C-839F-2E7F717C29DC}" type="parTrans" cxnId="{BC708C34-677E-4947-8B9B-2973450C3DC4}">
      <dgm:prSet/>
      <dgm:spPr/>
      <dgm:t>
        <a:bodyPr/>
        <a:lstStyle/>
        <a:p>
          <a:endParaRPr lang="en-US"/>
        </a:p>
      </dgm:t>
    </dgm:pt>
    <dgm:pt modelId="{2979CE90-46A3-425C-AA0A-8C99736C127B}" type="sibTrans" cxnId="{BC708C34-677E-4947-8B9B-2973450C3DC4}">
      <dgm:prSet/>
      <dgm:spPr/>
      <dgm:t>
        <a:bodyPr/>
        <a:lstStyle/>
        <a:p>
          <a:endParaRPr lang="en-US"/>
        </a:p>
      </dgm:t>
    </dgm:pt>
    <dgm:pt modelId="{D910BA14-83FC-4BA1-B04B-802BDCB477A6}">
      <dgm:prSet/>
      <dgm:spPr/>
      <dgm:t>
        <a:bodyPr/>
        <a:lstStyle/>
        <a:p>
          <a:r>
            <a:rPr lang="pl-PL"/>
            <a:t>4. Czy sprawa kończy się wydaniem decyzji administracyjnej albo jest załatwiana milcząco?</a:t>
          </a:r>
          <a:endParaRPr lang="en-US"/>
        </a:p>
      </dgm:t>
    </dgm:pt>
    <dgm:pt modelId="{CBCBB6DF-26D6-4F9A-8048-8E03BBBE011F}" type="parTrans" cxnId="{AF217099-EF17-4FF7-B6C9-9CB09D022BA4}">
      <dgm:prSet/>
      <dgm:spPr/>
      <dgm:t>
        <a:bodyPr/>
        <a:lstStyle/>
        <a:p>
          <a:endParaRPr lang="en-US"/>
        </a:p>
      </dgm:t>
    </dgm:pt>
    <dgm:pt modelId="{78A3C446-F770-473C-A806-74ABF5BA56A2}" type="sibTrans" cxnId="{AF217099-EF17-4FF7-B6C9-9CB09D022BA4}">
      <dgm:prSet/>
      <dgm:spPr/>
      <dgm:t>
        <a:bodyPr/>
        <a:lstStyle/>
        <a:p>
          <a:endParaRPr lang="en-US"/>
        </a:p>
      </dgm:t>
    </dgm:pt>
    <dgm:pt modelId="{51B6C6E6-0679-47AA-B4DF-0FE06BFA7FFE}">
      <dgm:prSet/>
      <dgm:spPr/>
      <dgm:t>
        <a:bodyPr/>
        <a:lstStyle/>
        <a:p>
          <a:r>
            <a:rPr lang="pl-PL"/>
            <a:t>4 x TAK = STOSOWANIE KPA</a:t>
          </a:r>
          <a:endParaRPr lang="en-US"/>
        </a:p>
      </dgm:t>
    </dgm:pt>
    <dgm:pt modelId="{F6ED3A18-93BA-4D06-9C55-9B99AD477FF6}" type="parTrans" cxnId="{65B3D842-1193-4EBB-A5BB-F5459E6419F4}">
      <dgm:prSet/>
      <dgm:spPr/>
      <dgm:t>
        <a:bodyPr/>
        <a:lstStyle/>
        <a:p>
          <a:endParaRPr lang="en-US"/>
        </a:p>
      </dgm:t>
    </dgm:pt>
    <dgm:pt modelId="{1205FF5E-2FCC-4432-93FA-0DB252D13960}" type="sibTrans" cxnId="{65B3D842-1193-4EBB-A5BB-F5459E6419F4}">
      <dgm:prSet/>
      <dgm:spPr/>
      <dgm:t>
        <a:bodyPr/>
        <a:lstStyle/>
        <a:p>
          <a:endParaRPr lang="en-US"/>
        </a:p>
      </dgm:t>
    </dgm:pt>
    <dgm:pt modelId="{466DD25B-C363-4DAF-B610-5A34A92633B8}" type="pres">
      <dgm:prSet presAssocID="{21C55FE0-F59A-400D-BC7D-08714D5ECD2F}" presName="linear" presStyleCnt="0">
        <dgm:presLayoutVars>
          <dgm:animLvl val="lvl"/>
          <dgm:resizeHandles val="exact"/>
        </dgm:presLayoutVars>
      </dgm:prSet>
      <dgm:spPr/>
    </dgm:pt>
    <dgm:pt modelId="{6D24D24E-C997-47C5-8689-A01DEF1693A2}" type="pres">
      <dgm:prSet presAssocID="{01166FC2-C174-44FB-9302-792E129CA18E}" presName="parentText" presStyleLbl="node1" presStyleIdx="0" presStyleCnt="5">
        <dgm:presLayoutVars>
          <dgm:chMax val="0"/>
          <dgm:bulletEnabled val="1"/>
        </dgm:presLayoutVars>
      </dgm:prSet>
      <dgm:spPr/>
    </dgm:pt>
    <dgm:pt modelId="{4726FBC1-92AC-438D-9F4A-B256B72AAD7B}" type="pres">
      <dgm:prSet presAssocID="{82D4B32A-942E-4FCF-8313-297C6AB2C31A}" presName="spacer" presStyleCnt="0"/>
      <dgm:spPr/>
    </dgm:pt>
    <dgm:pt modelId="{962C49A9-6F25-41D4-8A6C-8E8E39E360D8}" type="pres">
      <dgm:prSet presAssocID="{C1C89CFE-529F-4532-8A99-7F4F3C6DFEA3}" presName="parentText" presStyleLbl="node1" presStyleIdx="1" presStyleCnt="5">
        <dgm:presLayoutVars>
          <dgm:chMax val="0"/>
          <dgm:bulletEnabled val="1"/>
        </dgm:presLayoutVars>
      </dgm:prSet>
      <dgm:spPr/>
    </dgm:pt>
    <dgm:pt modelId="{6E0BE9B1-F483-4E3E-AC6A-BB67EA6A7B3C}" type="pres">
      <dgm:prSet presAssocID="{2EC42900-929A-4680-BE8E-4F7FFBBE6353}" presName="spacer" presStyleCnt="0"/>
      <dgm:spPr/>
    </dgm:pt>
    <dgm:pt modelId="{1FD6BA72-C6BE-4F5F-9F66-8651B789E536}" type="pres">
      <dgm:prSet presAssocID="{C740363A-89D4-4A17-8C27-713A4A690C35}" presName="parentText" presStyleLbl="node1" presStyleIdx="2" presStyleCnt="5">
        <dgm:presLayoutVars>
          <dgm:chMax val="0"/>
          <dgm:bulletEnabled val="1"/>
        </dgm:presLayoutVars>
      </dgm:prSet>
      <dgm:spPr/>
    </dgm:pt>
    <dgm:pt modelId="{BED4D62E-5C2B-4303-A426-F295B91AEEBA}" type="pres">
      <dgm:prSet presAssocID="{2979CE90-46A3-425C-AA0A-8C99736C127B}" presName="spacer" presStyleCnt="0"/>
      <dgm:spPr/>
    </dgm:pt>
    <dgm:pt modelId="{10037F4B-19C7-43C7-9FB2-AB5C1D26B409}" type="pres">
      <dgm:prSet presAssocID="{D910BA14-83FC-4BA1-B04B-802BDCB477A6}" presName="parentText" presStyleLbl="node1" presStyleIdx="3" presStyleCnt="5">
        <dgm:presLayoutVars>
          <dgm:chMax val="0"/>
          <dgm:bulletEnabled val="1"/>
        </dgm:presLayoutVars>
      </dgm:prSet>
      <dgm:spPr/>
    </dgm:pt>
    <dgm:pt modelId="{21CB1F13-5EDD-4528-83EE-63BBA189D03B}" type="pres">
      <dgm:prSet presAssocID="{78A3C446-F770-473C-A806-74ABF5BA56A2}" presName="spacer" presStyleCnt="0"/>
      <dgm:spPr/>
    </dgm:pt>
    <dgm:pt modelId="{B6E42E25-270A-4ABB-9016-33B82CD215A4}" type="pres">
      <dgm:prSet presAssocID="{51B6C6E6-0679-47AA-B4DF-0FE06BFA7FFE}" presName="parentText" presStyleLbl="node1" presStyleIdx="4" presStyleCnt="5">
        <dgm:presLayoutVars>
          <dgm:chMax val="0"/>
          <dgm:bulletEnabled val="1"/>
        </dgm:presLayoutVars>
      </dgm:prSet>
      <dgm:spPr/>
    </dgm:pt>
  </dgm:ptLst>
  <dgm:cxnLst>
    <dgm:cxn modelId="{212B1C0B-87AF-4ECE-817E-2D1A1B908CA9}" type="presOf" srcId="{21C55FE0-F59A-400D-BC7D-08714D5ECD2F}" destId="{466DD25B-C363-4DAF-B610-5A34A92633B8}" srcOrd="0" destOrd="0" presId="urn:microsoft.com/office/officeart/2005/8/layout/vList2"/>
    <dgm:cxn modelId="{BC708C34-677E-4947-8B9B-2973450C3DC4}" srcId="{21C55FE0-F59A-400D-BC7D-08714D5ECD2F}" destId="{C740363A-89D4-4A17-8C27-713A4A690C35}" srcOrd="2" destOrd="0" parTransId="{BEA31217-B328-461C-839F-2E7F717C29DC}" sibTransId="{2979CE90-46A3-425C-AA0A-8C99736C127B}"/>
    <dgm:cxn modelId="{65B3D842-1193-4EBB-A5BB-F5459E6419F4}" srcId="{21C55FE0-F59A-400D-BC7D-08714D5ECD2F}" destId="{51B6C6E6-0679-47AA-B4DF-0FE06BFA7FFE}" srcOrd="4" destOrd="0" parTransId="{F6ED3A18-93BA-4D06-9C55-9B99AD477FF6}" sibTransId="{1205FF5E-2FCC-4432-93FA-0DB252D13960}"/>
    <dgm:cxn modelId="{444A6368-21FC-4748-B3F0-6E0271B03BFF}" type="presOf" srcId="{51B6C6E6-0679-47AA-B4DF-0FE06BFA7FFE}" destId="{B6E42E25-270A-4ABB-9016-33B82CD215A4}" srcOrd="0" destOrd="0" presId="urn:microsoft.com/office/officeart/2005/8/layout/vList2"/>
    <dgm:cxn modelId="{1B151557-497C-442B-8621-4318EC7152E2}" type="presOf" srcId="{C1C89CFE-529F-4532-8A99-7F4F3C6DFEA3}" destId="{962C49A9-6F25-41D4-8A6C-8E8E39E360D8}" srcOrd="0" destOrd="0" presId="urn:microsoft.com/office/officeart/2005/8/layout/vList2"/>
    <dgm:cxn modelId="{151B5B7A-A07D-47CB-8D31-B5D4775E2EBD}" type="presOf" srcId="{01166FC2-C174-44FB-9302-792E129CA18E}" destId="{6D24D24E-C997-47C5-8689-A01DEF1693A2}" srcOrd="0" destOrd="0" presId="urn:microsoft.com/office/officeart/2005/8/layout/vList2"/>
    <dgm:cxn modelId="{AF217099-EF17-4FF7-B6C9-9CB09D022BA4}" srcId="{21C55FE0-F59A-400D-BC7D-08714D5ECD2F}" destId="{D910BA14-83FC-4BA1-B04B-802BDCB477A6}" srcOrd="3" destOrd="0" parTransId="{CBCBB6DF-26D6-4F9A-8048-8E03BBBE011F}" sibTransId="{78A3C446-F770-473C-A806-74ABF5BA56A2}"/>
    <dgm:cxn modelId="{91FA6CAB-E506-46F0-9B3A-DAF69F5A5583}" type="presOf" srcId="{D910BA14-83FC-4BA1-B04B-802BDCB477A6}" destId="{10037F4B-19C7-43C7-9FB2-AB5C1D26B409}" srcOrd="0" destOrd="0" presId="urn:microsoft.com/office/officeart/2005/8/layout/vList2"/>
    <dgm:cxn modelId="{08EDEFCB-BE72-4E8C-B927-E19BF0288648}" srcId="{21C55FE0-F59A-400D-BC7D-08714D5ECD2F}" destId="{C1C89CFE-529F-4532-8A99-7F4F3C6DFEA3}" srcOrd="1" destOrd="0" parTransId="{1CA78BFD-C211-4B93-BD2C-6E9CA0FA925A}" sibTransId="{2EC42900-929A-4680-BE8E-4F7FFBBE6353}"/>
    <dgm:cxn modelId="{3FFAB2D6-8BAA-4A8B-AAC2-015B242ED644}" type="presOf" srcId="{C740363A-89D4-4A17-8C27-713A4A690C35}" destId="{1FD6BA72-C6BE-4F5F-9F66-8651B789E536}" srcOrd="0" destOrd="0" presId="urn:microsoft.com/office/officeart/2005/8/layout/vList2"/>
    <dgm:cxn modelId="{7C0ACDFF-4D0D-44C6-84CA-4253ADC03471}" srcId="{21C55FE0-F59A-400D-BC7D-08714D5ECD2F}" destId="{01166FC2-C174-44FB-9302-792E129CA18E}" srcOrd="0" destOrd="0" parTransId="{94A1DD8A-D3C1-4591-8FDA-68A54313E57B}" sibTransId="{82D4B32A-942E-4FCF-8313-297C6AB2C31A}"/>
    <dgm:cxn modelId="{9644C277-7A81-4CF8-B655-BCB0867C624B}" type="presParOf" srcId="{466DD25B-C363-4DAF-B610-5A34A92633B8}" destId="{6D24D24E-C997-47C5-8689-A01DEF1693A2}" srcOrd="0" destOrd="0" presId="urn:microsoft.com/office/officeart/2005/8/layout/vList2"/>
    <dgm:cxn modelId="{2CE4CC98-B097-4930-9739-87436FBFC225}" type="presParOf" srcId="{466DD25B-C363-4DAF-B610-5A34A92633B8}" destId="{4726FBC1-92AC-438D-9F4A-B256B72AAD7B}" srcOrd="1" destOrd="0" presId="urn:microsoft.com/office/officeart/2005/8/layout/vList2"/>
    <dgm:cxn modelId="{6104FAE8-C8EE-4A21-ADF5-8CFC1E5CC667}" type="presParOf" srcId="{466DD25B-C363-4DAF-B610-5A34A92633B8}" destId="{962C49A9-6F25-41D4-8A6C-8E8E39E360D8}" srcOrd="2" destOrd="0" presId="urn:microsoft.com/office/officeart/2005/8/layout/vList2"/>
    <dgm:cxn modelId="{0E9440AD-0BD0-460D-A409-7FBAB9838C58}" type="presParOf" srcId="{466DD25B-C363-4DAF-B610-5A34A92633B8}" destId="{6E0BE9B1-F483-4E3E-AC6A-BB67EA6A7B3C}" srcOrd="3" destOrd="0" presId="urn:microsoft.com/office/officeart/2005/8/layout/vList2"/>
    <dgm:cxn modelId="{14A6818F-9D9E-43D6-A0E2-CF6C477A5515}" type="presParOf" srcId="{466DD25B-C363-4DAF-B610-5A34A92633B8}" destId="{1FD6BA72-C6BE-4F5F-9F66-8651B789E536}" srcOrd="4" destOrd="0" presId="urn:microsoft.com/office/officeart/2005/8/layout/vList2"/>
    <dgm:cxn modelId="{84AFB537-2B76-4204-9533-FF9C04E9EFA3}" type="presParOf" srcId="{466DD25B-C363-4DAF-B610-5A34A92633B8}" destId="{BED4D62E-5C2B-4303-A426-F295B91AEEBA}" srcOrd="5" destOrd="0" presId="urn:microsoft.com/office/officeart/2005/8/layout/vList2"/>
    <dgm:cxn modelId="{8CBFAF53-B9E8-4864-92E1-A5B345CE5B2E}" type="presParOf" srcId="{466DD25B-C363-4DAF-B610-5A34A92633B8}" destId="{10037F4B-19C7-43C7-9FB2-AB5C1D26B409}" srcOrd="6" destOrd="0" presId="urn:microsoft.com/office/officeart/2005/8/layout/vList2"/>
    <dgm:cxn modelId="{28A53D79-6285-45C3-B52E-9BBD3A24FD67}" type="presParOf" srcId="{466DD25B-C363-4DAF-B610-5A34A92633B8}" destId="{21CB1F13-5EDD-4528-83EE-63BBA189D03B}" srcOrd="7" destOrd="0" presId="urn:microsoft.com/office/officeart/2005/8/layout/vList2"/>
    <dgm:cxn modelId="{B1D89D76-E984-48AA-BC74-D769154387C4}" type="presParOf" srcId="{466DD25B-C363-4DAF-B610-5A34A92633B8}" destId="{B6E42E25-270A-4ABB-9016-33B82CD215A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23022F-32B0-4FAC-9904-3934F906914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456DD02-8593-44F5-B4F5-B75BD69B253A}">
      <dgm:prSet/>
      <dgm:spPr/>
      <dgm:t>
        <a:bodyPr/>
        <a:lstStyle/>
        <a:p>
          <a:r>
            <a:rPr lang="pl-PL"/>
            <a:t>Przetwarzanie jest zgodne z prawem wyłącznie w przypadkach, gdy - i w takim zakresie, w jakim - spełniony jest co najmniej jeden z poniższych warunków:</a:t>
          </a:r>
          <a:endParaRPr lang="en-US"/>
        </a:p>
      </dgm:t>
    </dgm:pt>
    <dgm:pt modelId="{A2CB087A-EB34-4CD1-A8C3-D932A6CCB856}" type="parTrans" cxnId="{91611C28-69B4-4AE1-93E8-BFCD668011B0}">
      <dgm:prSet/>
      <dgm:spPr/>
      <dgm:t>
        <a:bodyPr/>
        <a:lstStyle/>
        <a:p>
          <a:endParaRPr lang="en-US"/>
        </a:p>
      </dgm:t>
    </dgm:pt>
    <dgm:pt modelId="{0BF63E48-5167-4768-869B-706578005FBB}" type="sibTrans" cxnId="{91611C28-69B4-4AE1-93E8-BFCD668011B0}">
      <dgm:prSet/>
      <dgm:spPr/>
      <dgm:t>
        <a:bodyPr/>
        <a:lstStyle/>
        <a:p>
          <a:endParaRPr lang="en-US"/>
        </a:p>
      </dgm:t>
    </dgm:pt>
    <dgm:pt modelId="{BD8EB5A8-E2DB-4C0F-A418-2463B15F607E}">
      <dgm:prSet/>
      <dgm:spPr/>
      <dgm:t>
        <a:bodyPr/>
        <a:lstStyle/>
        <a:p>
          <a:pPr algn="just"/>
          <a:r>
            <a:rPr lang="pl-PL" b="1" dirty="0"/>
            <a:t>a) osoba, której dane dotyczą wyraziła zgodę na przetwarzanie swoich danych osobowych w jednym lub większej liczbie określonych celów; (…)</a:t>
          </a:r>
          <a:endParaRPr lang="en-US" b="1" dirty="0"/>
        </a:p>
      </dgm:t>
    </dgm:pt>
    <dgm:pt modelId="{61BD75B9-0EE7-4956-89DE-114B3A875782}" type="parTrans" cxnId="{0DD4B58F-295E-4493-9A9B-52B2F05F45D2}">
      <dgm:prSet/>
      <dgm:spPr/>
      <dgm:t>
        <a:bodyPr/>
        <a:lstStyle/>
        <a:p>
          <a:endParaRPr lang="en-US"/>
        </a:p>
      </dgm:t>
    </dgm:pt>
    <dgm:pt modelId="{33484C46-3236-42FF-B04F-52DC075D64F3}" type="sibTrans" cxnId="{0DD4B58F-295E-4493-9A9B-52B2F05F45D2}">
      <dgm:prSet/>
      <dgm:spPr/>
      <dgm:t>
        <a:bodyPr/>
        <a:lstStyle/>
        <a:p>
          <a:endParaRPr lang="en-US"/>
        </a:p>
      </dgm:t>
    </dgm:pt>
    <dgm:pt modelId="{BFC421BF-5BAB-43E8-89EC-A13E5C624CA9}">
      <dgm:prSet/>
      <dgm:spPr/>
      <dgm:t>
        <a:bodyPr/>
        <a:lstStyle/>
        <a:p>
          <a:r>
            <a:rPr lang="pl-PL"/>
            <a:t>d) przetwarzanie jest niezbędne do ochrony żywotnych interesów osoby, której dane dotyczą, lub innej osoby fizycznej;</a:t>
          </a:r>
          <a:endParaRPr lang="en-US"/>
        </a:p>
      </dgm:t>
    </dgm:pt>
    <dgm:pt modelId="{9D1F0B70-EAA2-4C54-9EFE-B688BEFD172B}" type="parTrans" cxnId="{895919AD-E7F8-4590-87FB-C87E2642B9B1}">
      <dgm:prSet/>
      <dgm:spPr/>
      <dgm:t>
        <a:bodyPr/>
        <a:lstStyle/>
        <a:p>
          <a:endParaRPr lang="en-US"/>
        </a:p>
      </dgm:t>
    </dgm:pt>
    <dgm:pt modelId="{70B85CBA-8C43-4167-B432-A74487274980}" type="sibTrans" cxnId="{895919AD-E7F8-4590-87FB-C87E2642B9B1}">
      <dgm:prSet/>
      <dgm:spPr/>
      <dgm:t>
        <a:bodyPr/>
        <a:lstStyle/>
        <a:p>
          <a:endParaRPr lang="en-US"/>
        </a:p>
      </dgm:t>
    </dgm:pt>
    <dgm:pt modelId="{8C233DAC-72D8-46C0-ABEE-EE58948DF4DA}">
      <dgm:prSet/>
      <dgm:spPr/>
      <dgm:t>
        <a:bodyPr/>
        <a:lstStyle/>
        <a:p>
          <a:r>
            <a:rPr lang="pl-PL"/>
            <a:t>e) przetwarzanie jest niezbędne do wykonania zadania realizowanego w interesie publicznym lub w ramach sprawowania władzy publicznej powierzonej administratorowi;</a:t>
          </a:r>
          <a:endParaRPr lang="en-US"/>
        </a:p>
      </dgm:t>
    </dgm:pt>
    <dgm:pt modelId="{AA1968C9-ED3B-46DE-A53A-7E142D253E8A}" type="parTrans" cxnId="{7F976C20-18AF-4193-A5FD-42FF229FE552}">
      <dgm:prSet/>
      <dgm:spPr/>
      <dgm:t>
        <a:bodyPr/>
        <a:lstStyle/>
        <a:p>
          <a:endParaRPr lang="en-US"/>
        </a:p>
      </dgm:t>
    </dgm:pt>
    <dgm:pt modelId="{575B2156-F6A1-45AA-BC94-A1E76944084D}" type="sibTrans" cxnId="{7F976C20-18AF-4193-A5FD-42FF229FE552}">
      <dgm:prSet/>
      <dgm:spPr/>
      <dgm:t>
        <a:bodyPr/>
        <a:lstStyle/>
        <a:p>
          <a:endParaRPr lang="en-US"/>
        </a:p>
      </dgm:t>
    </dgm:pt>
    <dgm:pt modelId="{EE13ACBC-4A6E-4616-8E5B-D1ADAEAA75AB}" type="pres">
      <dgm:prSet presAssocID="{6C23022F-32B0-4FAC-9904-3934F9069140}" presName="vert0" presStyleCnt="0">
        <dgm:presLayoutVars>
          <dgm:dir/>
          <dgm:animOne val="branch"/>
          <dgm:animLvl val="lvl"/>
        </dgm:presLayoutVars>
      </dgm:prSet>
      <dgm:spPr/>
    </dgm:pt>
    <dgm:pt modelId="{5474B6E1-CD4F-44D6-9E06-42F1831A93BE}" type="pres">
      <dgm:prSet presAssocID="{7456DD02-8593-44F5-B4F5-B75BD69B253A}" presName="thickLine" presStyleLbl="alignNode1" presStyleIdx="0" presStyleCnt="4"/>
      <dgm:spPr/>
    </dgm:pt>
    <dgm:pt modelId="{43A6B129-B47A-4C82-9375-3905BDA8774D}" type="pres">
      <dgm:prSet presAssocID="{7456DD02-8593-44F5-B4F5-B75BD69B253A}" presName="horz1" presStyleCnt="0"/>
      <dgm:spPr/>
    </dgm:pt>
    <dgm:pt modelId="{8AB01906-A439-405A-8A92-59755E089645}" type="pres">
      <dgm:prSet presAssocID="{7456DD02-8593-44F5-B4F5-B75BD69B253A}" presName="tx1" presStyleLbl="revTx" presStyleIdx="0" presStyleCnt="4"/>
      <dgm:spPr/>
    </dgm:pt>
    <dgm:pt modelId="{7AF1C3F6-0D02-4D14-B484-C429DEE7427E}" type="pres">
      <dgm:prSet presAssocID="{7456DD02-8593-44F5-B4F5-B75BD69B253A}" presName="vert1" presStyleCnt="0"/>
      <dgm:spPr/>
    </dgm:pt>
    <dgm:pt modelId="{84D7E3A7-ED03-4189-A112-902383FE4DC1}" type="pres">
      <dgm:prSet presAssocID="{BD8EB5A8-E2DB-4C0F-A418-2463B15F607E}" presName="thickLine" presStyleLbl="alignNode1" presStyleIdx="1" presStyleCnt="4"/>
      <dgm:spPr/>
    </dgm:pt>
    <dgm:pt modelId="{7090AC18-4B71-4509-9CAD-31D3C605BD31}" type="pres">
      <dgm:prSet presAssocID="{BD8EB5A8-E2DB-4C0F-A418-2463B15F607E}" presName="horz1" presStyleCnt="0"/>
      <dgm:spPr/>
    </dgm:pt>
    <dgm:pt modelId="{7F27E015-86FA-4F53-BFF1-9D7BAD2DF858}" type="pres">
      <dgm:prSet presAssocID="{BD8EB5A8-E2DB-4C0F-A418-2463B15F607E}" presName="tx1" presStyleLbl="revTx" presStyleIdx="1" presStyleCnt="4"/>
      <dgm:spPr/>
    </dgm:pt>
    <dgm:pt modelId="{CE24A7DB-1838-43E5-ACCE-FD4BF0D78B43}" type="pres">
      <dgm:prSet presAssocID="{BD8EB5A8-E2DB-4C0F-A418-2463B15F607E}" presName="vert1" presStyleCnt="0"/>
      <dgm:spPr/>
    </dgm:pt>
    <dgm:pt modelId="{23EF9CE3-4D50-40F0-B9F7-1CE9B1D45430}" type="pres">
      <dgm:prSet presAssocID="{BFC421BF-5BAB-43E8-89EC-A13E5C624CA9}" presName="thickLine" presStyleLbl="alignNode1" presStyleIdx="2" presStyleCnt="4"/>
      <dgm:spPr/>
    </dgm:pt>
    <dgm:pt modelId="{33A8BAD9-8CA6-4BB7-A752-DBC3CEC90E92}" type="pres">
      <dgm:prSet presAssocID="{BFC421BF-5BAB-43E8-89EC-A13E5C624CA9}" presName="horz1" presStyleCnt="0"/>
      <dgm:spPr/>
    </dgm:pt>
    <dgm:pt modelId="{C6206728-1699-496A-A185-D52B6731B422}" type="pres">
      <dgm:prSet presAssocID="{BFC421BF-5BAB-43E8-89EC-A13E5C624CA9}" presName="tx1" presStyleLbl="revTx" presStyleIdx="2" presStyleCnt="4"/>
      <dgm:spPr/>
    </dgm:pt>
    <dgm:pt modelId="{1D824E7A-6210-43E5-A6C9-3378CE4752A4}" type="pres">
      <dgm:prSet presAssocID="{BFC421BF-5BAB-43E8-89EC-A13E5C624CA9}" presName="vert1" presStyleCnt="0"/>
      <dgm:spPr/>
    </dgm:pt>
    <dgm:pt modelId="{5DB4ACB6-1CA8-4002-9AD9-5A0E8B9B9CE1}" type="pres">
      <dgm:prSet presAssocID="{8C233DAC-72D8-46C0-ABEE-EE58948DF4DA}" presName="thickLine" presStyleLbl="alignNode1" presStyleIdx="3" presStyleCnt="4"/>
      <dgm:spPr/>
    </dgm:pt>
    <dgm:pt modelId="{F4A2EC9C-6D55-4F89-8CFB-A82A9C5BB800}" type="pres">
      <dgm:prSet presAssocID="{8C233DAC-72D8-46C0-ABEE-EE58948DF4DA}" presName="horz1" presStyleCnt="0"/>
      <dgm:spPr/>
    </dgm:pt>
    <dgm:pt modelId="{0EBABB0C-9E5A-46B6-B4BD-33AAE0593158}" type="pres">
      <dgm:prSet presAssocID="{8C233DAC-72D8-46C0-ABEE-EE58948DF4DA}" presName="tx1" presStyleLbl="revTx" presStyleIdx="3" presStyleCnt="4"/>
      <dgm:spPr/>
    </dgm:pt>
    <dgm:pt modelId="{CC27198D-3C27-4007-81A8-4392B378B9ED}" type="pres">
      <dgm:prSet presAssocID="{8C233DAC-72D8-46C0-ABEE-EE58948DF4DA}" presName="vert1" presStyleCnt="0"/>
      <dgm:spPr/>
    </dgm:pt>
  </dgm:ptLst>
  <dgm:cxnLst>
    <dgm:cxn modelId="{7F976C20-18AF-4193-A5FD-42FF229FE552}" srcId="{6C23022F-32B0-4FAC-9904-3934F9069140}" destId="{8C233DAC-72D8-46C0-ABEE-EE58948DF4DA}" srcOrd="3" destOrd="0" parTransId="{AA1968C9-ED3B-46DE-A53A-7E142D253E8A}" sibTransId="{575B2156-F6A1-45AA-BC94-A1E76944084D}"/>
    <dgm:cxn modelId="{91611C28-69B4-4AE1-93E8-BFCD668011B0}" srcId="{6C23022F-32B0-4FAC-9904-3934F9069140}" destId="{7456DD02-8593-44F5-B4F5-B75BD69B253A}" srcOrd="0" destOrd="0" parTransId="{A2CB087A-EB34-4CD1-A8C3-D932A6CCB856}" sibTransId="{0BF63E48-5167-4768-869B-706578005FBB}"/>
    <dgm:cxn modelId="{EED7B261-8FCA-46F5-8321-637EF8089EE5}" type="presOf" srcId="{BD8EB5A8-E2DB-4C0F-A418-2463B15F607E}" destId="{7F27E015-86FA-4F53-BFF1-9D7BAD2DF858}" srcOrd="0" destOrd="0" presId="urn:microsoft.com/office/officeart/2008/layout/LinedList"/>
    <dgm:cxn modelId="{0DD4B58F-295E-4493-9A9B-52B2F05F45D2}" srcId="{6C23022F-32B0-4FAC-9904-3934F9069140}" destId="{BD8EB5A8-E2DB-4C0F-A418-2463B15F607E}" srcOrd="1" destOrd="0" parTransId="{61BD75B9-0EE7-4956-89DE-114B3A875782}" sibTransId="{33484C46-3236-42FF-B04F-52DC075D64F3}"/>
    <dgm:cxn modelId="{F412F29C-4BD9-4E6F-AF56-11AA7827A385}" type="presOf" srcId="{7456DD02-8593-44F5-B4F5-B75BD69B253A}" destId="{8AB01906-A439-405A-8A92-59755E089645}" srcOrd="0" destOrd="0" presId="urn:microsoft.com/office/officeart/2008/layout/LinedList"/>
    <dgm:cxn modelId="{CDDA48AB-D36C-41E4-B88A-087846C42838}" type="presOf" srcId="{8C233DAC-72D8-46C0-ABEE-EE58948DF4DA}" destId="{0EBABB0C-9E5A-46B6-B4BD-33AAE0593158}" srcOrd="0" destOrd="0" presId="urn:microsoft.com/office/officeart/2008/layout/LinedList"/>
    <dgm:cxn modelId="{895919AD-E7F8-4590-87FB-C87E2642B9B1}" srcId="{6C23022F-32B0-4FAC-9904-3934F9069140}" destId="{BFC421BF-5BAB-43E8-89EC-A13E5C624CA9}" srcOrd="2" destOrd="0" parTransId="{9D1F0B70-EAA2-4C54-9EFE-B688BEFD172B}" sibTransId="{70B85CBA-8C43-4167-B432-A74487274980}"/>
    <dgm:cxn modelId="{4DC25FDC-C996-4F50-BAE8-EF8363F5ED8C}" type="presOf" srcId="{6C23022F-32B0-4FAC-9904-3934F9069140}" destId="{EE13ACBC-4A6E-4616-8E5B-D1ADAEAA75AB}" srcOrd="0" destOrd="0" presId="urn:microsoft.com/office/officeart/2008/layout/LinedList"/>
    <dgm:cxn modelId="{04B86DED-BF7B-4D14-8ABE-5A3BC4D88E85}" type="presOf" srcId="{BFC421BF-5BAB-43E8-89EC-A13E5C624CA9}" destId="{C6206728-1699-496A-A185-D52B6731B422}" srcOrd="0" destOrd="0" presId="urn:microsoft.com/office/officeart/2008/layout/LinedList"/>
    <dgm:cxn modelId="{433DDD01-7965-4929-88F5-3A32C723F8CF}" type="presParOf" srcId="{EE13ACBC-4A6E-4616-8E5B-D1ADAEAA75AB}" destId="{5474B6E1-CD4F-44D6-9E06-42F1831A93BE}" srcOrd="0" destOrd="0" presId="urn:microsoft.com/office/officeart/2008/layout/LinedList"/>
    <dgm:cxn modelId="{F7E24F50-385C-4B9F-AB7F-137FF0979B91}" type="presParOf" srcId="{EE13ACBC-4A6E-4616-8E5B-D1ADAEAA75AB}" destId="{43A6B129-B47A-4C82-9375-3905BDA8774D}" srcOrd="1" destOrd="0" presId="urn:microsoft.com/office/officeart/2008/layout/LinedList"/>
    <dgm:cxn modelId="{A1C67D07-6337-4FEC-AE50-EC7AD9B87A78}" type="presParOf" srcId="{43A6B129-B47A-4C82-9375-3905BDA8774D}" destId="{8AB01906-A439-405A-8A92-59755E089645}" srcOrd="0" destOrd="0" presId="urn:microsoft.com/office/officeart/2008/layout/LinedList"/>
    <dgm:cxn modelId="{1EC483D7-CE80-44E1-A9F7-E590647BEC98}" type="presParOf" srcId="{43A6B129-B47A-4C82-9375-3905BDA8774D}" destId="{7AF1C3F6-0D02-4D14-B484-C429DEE7427E}" srcOrd="1" destOrd="0" presId="urn:microsoft.com/office/officeart/2008/layout/LinedList"/>
    <dgm:cxn modelId="{0B52E57A-4970-43CD-A99B-D9D8311D192F}" type="presParOf" srcId="{EE13ACBC-4A6E-4616-8E5B-D1ADAEAA75AB}" destId="{84D7E3A7-ED03-4189-A112-902383FE4DC1}" srcOrd="2" destOrd="0" presId="urn:microsoft.com/office/officeart/2008/layout/LinedList"/>
    <dgm:cxn modelId="{C8FD35A8-1684-4C29-9341-AADE8EF64E10}" type="presParOf" srcId="{EE13ACBC-4A6E-4616-8E5B-D1ADAEAA75AB}" destId="{7090AC18-4B71-4509-9CAD-31D3C605BD31}" srcOrd="3" destOrd="0" presId="urn:microsoft.com/office/officeart/2008/layout/LinedList"/>
    <dgm:cxn modelId="{6893A5A2-C64B-4B71-BC48-7BF307387162}" type="presParOf" srcId="{7090AC18-4B71-4509-9CAD-31D3C605BD31}" destId="{7F27E015-86FA-4F53-BFF1-9D7BAD2DF858}" srcOrd="0" destOrd="0" presId="urn:microsoft.com/office/officeart/2008/layout/LinedList"/>
    <dgm:cxn modelId="{E4BAF9F8-A206-4407-9CC6-9947ED303AC6}" type="presParOf" srcId="{7090AC18-4B71-4509-9CAD-31D3C605BD31}" destId="{CE24A7DB-1838-43E5-ACCE-FD4BF0D78B43}" srcOrd="1" destOrd="0" presId="urn:microsoft.com/office/officeart/2008/layout/LinedList"/>
    <dgm:cxn modelId="{DA9BFDA4-FCD3-411B-92D2-8E4E1E770A71}" type="presParOf" srcId="{EE13ACBC-4A6E-4616-8E5B-D1ADAEAA75AB}" destId="{23EF9CE3-4D50-40F0-B9F7-1CE9B1D45430}" srcOrd="4" destOrd="0" presId="urn:microsoft.com/office/officeart/2008/layout/LinedList"/>
    <dgm:cxn modelId="{1CBA589C-05E7-44B3-9820-253C276319FD}" type="presParOf" srcId="{EE13ACBC-4A6E-4616-8E5B-D1ADAEAA75AB}" destId="{33A8BAD9-8CA6-4BB7-A752-DBC3CEC90E92}" srcOrd="5" destOrd="0" presId="urn:microsoft.com/office/officeart/2008/layout/LinedList"/>
    <dgm:cxn modelId="{B3D38A0E-A2AE-448E-8F89-F5E9BC0AE067}" type="presParOf" srcId="{33A8BAD9-8CA6-4BB7-A752-DBC3CEC90E92}" destId="{C6206728-1699-496A-A185-D52B6731B422}" srcOrd="0" destOrd="0" presId="urn:microsoft.com/office/officeart/2008/layout/LinedList"/>
    <dgm:cxn modelId="{DA3DDAB8-877F-4873-9D86-90B55AC743BD}" type="presParOf" srcId="{33A8BAD9-8CA6-4BB7-A752-DBC3CEC90E92}" destId="{1D824E7A-6210-43E5-A6C9-3378CE4752A4}" srcOrd="1" destOrd="0" presId="urn:microsoft.com/office/officeart/2008/layout/LinedList"/>
    <dgm:cxn modelId="{F99596CD-6C7D-4844-BC6A-A6F262B4A856}" type="presParOf" srcId="{EE13ACBC-4A6E-4616-8E5B-D1ADAEAA75AB}" destId="{5DB4ACB6-1CA8-4002-9AD9-5A0E8B9B9CE1}" srcOrd="6" destOrd="0" presId="urn:microsoft.com/office/officeart/2008/layout/LinedList"/>
    <dgm:cxn modelId="{20C12829-C68E-4A9D-86E9-1041AD30BF3C}" type="presParOf" srcId="{EE13ACBC-4A6E-4616-8E5B-D1ADAEAA75AB}" destId="{F4A2EC9C-6D55-4F89-8CFB-A82A9C5BB800}" srcOrd="7" destOrd="0" presId="urn:microsoft.com/office/officeart/2008/layout/LinedList"/>
    <dgm:cxn modelId="{5B3FCCED-637C-460C-9FDC-F8AA0AF09D23}" type="presParOf" srcId="{F4A2EC9C-6D55-4F89-8CFB-A82A9C5BB800}" destId="{0EBABB0C-9E5A-46B6-B4BD-33AAE0593158}" srcOrd="0" destOrd="0" presId="urn:microsoft.com/office/officeart/2008/layout/LinedList"/>
    <dgm:cxn modelId="{9E01F87A-A1E9-4144-8094-3ABA4433FD94}" type="presParOf" srcId="{F4A2EC9C-6D55-4F89-8CFB-A82A9C5BB800}" destId="{CC27198D-3C27-4007-81A8-4392B378B9E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921506-4DAB-4A6E-9F7B-9E0483FB37CA}"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3DFC9376-4333-47A8-B881-D7AC5DD4F73C}">
      <dgm:prSet/>
      <dgm:spPr/>
      <dgm:t>
        <a:bodyPr/>
        <a:lstStyle/>
        <a:p>
          <a:pPr algn="just"/>
          <a:r>
            <a:rPr lang="pl-PL" dirty="0"/>
            <a:t>§  1. Jeżeli w podaniu nie wskazano adresu wnoszącego i nie ma możności ustalenia tego adresu na podstawie posiadanych danych, podanie pozostawia się bez rozpoznania.</a:t>
          </a:r>
          <a:endParaRPr lang="en-US" dirty="0"/>
        </a:p>
      </dgm:t>
    </dgm:pt>
    <dgm:pt modelId="{5C516FAC-D3C6-428C-BDFB-AC8D04548312}" type="parTrans" cxnId="{380D6C74-BF0A-4B0E-8976-F614B04307D4}">
      <dgm:prSet/>
      <dgm:spPr/>
      <dgm:t>
        <a:bodyPr/>
        <a:lstStyle/>
        <a:p>
          <a:endParaRPr lang="en-US"/>
        </a:p>
      </dgm:t>
    </dgm:pt>
    <dgm:pt modelId="{8769A2A1-C177-4FE4-B185-FBFB88213E05}" type="sibTrans" cxnId="{380D6C74-BF0A-4B0E-8976-F614B04307D4}">
      <dgm:prSet/>
      <dgm:spPr/>
      <dgm:t>
        <a:bodyPr/>
        <a:lstStyle/>
        <a:p>
          <a:endParaRPr lang="en-US"/>
        </a:p>
      </dgm:t>
    </dgm:pt>
    <dgm:pt modelId="{B53316F9-8DE3-4F31-9489-A1370A728306}">
      <dgm:prSet/>
      <dgm:spPr/>
      <dgm:t>
        <a:bodyPr/>
        <a:lstStyle/>
        <a:p>
          <a:pPr algn="just"/>
          <a:r>
            <a:rPr lang="pl-PL" dirty="0"/>
            <a:t>§  2. Jeżeli podanie nie spełnia innych wymagań ustalonych w przepisach prawa, należy wezwać wnoszącego do usunięcia braków w wyznaczonym terminie, nie krótszym niż siedem dni, z pouczeniem, że nieusunięcie tych braków spowoduje pozostawienie podania bez rozpoznania.</a:t>
          </a:r>
          <a:endParaRPr lang="en-US" dirty="0"/>
        </a:p>
      </dgm:t>
    </dgm:pt>
    <dgm:pt modelId="{08F8CEBD-FC81-4A69-80E4-4CCA689194D9}" type="parTrans" cxnId="{ED73496D-207B-496F-994F-0487962F31B1}">
      <dgm:prSet/>
      <dgm:spPr/>
      <dgm:t>
        <a:bodyPr/>
        <a:lstStyle/>
        <a:p>
          <a:endParaRPr lang="en-US"/>
        </a:p>
      </dgm:t>
    </dgm:pt>
    <dgm:pt modelId="{60F8E8D8-4F60-40D1-9CD5-0C9D02835039}" type="sibTrans" cxnId="{ED73496D-207B-496F-994F-0487962F31B1}">
      <dgm:prSet/>
      <dgm:spPr/>
      <dgm:t>
        <a:bodyPr/>
        <a:lstStyle/>
        <a:p>
          <a:endParaRPr lang="en-US"/>
        </a:p>
      </dgm:t>
    </dgm:pt>
    <dgm:pt modelId="{9925B4A6-92C2-44C5-B2B9-6B2F5BD332CA}" type="pres">
      <dgm:prSet presAssocID="{57921506-4DAB-4A6E-9F7B-9E0483FB37CA}" presName="vert0" presStyleCnt="0">
        <dgm:presLayoutVars>
          <dgm:dir/>
          <dgm:animOne val="branch"/>
          <dgm:animLvl val="lvl"/>
        </dgm:presLayoutVars>
      </dgm:prSet>
      <dgm:spPr/>
    </dgm:pt>
    <dgm:pt modelId="{BE76B615-E20C-4749-BCDD-5527FFF914BC}" type="pres">
      <dgm:prSet presAssocID="{3DFC9376-4333-47A8-B881-D7AC5DD4F73C}" presName="thickLine" presStyleLbl="alignNode1" presStyleIdx="0" presStyleCnt="2"/>
      <dgm:spPr/>
    </dgm:pt>
    <dgm:pt modelId="{02B67124-5B9B-4AF2-AB75-26D7881A2E20}" type="pres">
      <dgm:prSet presAssocID="{3DFC9376-4333-47A8-B881-D7AC5DD4F73C}" presName="horz1" presStyleCnt="0"/>
      <dgm:spPr/>
    </dgm:pt>
    <dgm:pt modelId="{99A7CBED-1A19-4770-8E78-0AE4774204CC}" type="pres">
      <dgm:prSet presAssocID="{3DFC9376-4333-47A8-B881-D7AC5DD4F73C}" presName="tx1" presStyleLbl="revTx" presStyleIdx="0" presStyleCnt="2"/>
      <dgm:spPr/>
    </dgm:pt>
    <dgm:pt modelId="{AF25642F-24BD-44E4-97B2-A3E41DA91822}" type="pres">
      <dgm:prSet presAssocID="{3DFC9376-4333-47A8-B881-D7AC5DD4F73C}" presName="vert1" presStyleCnt="0"/>
      <dgm:spPr/>
    </dgm:pt>
    <dgm:pt modelId="{6DF76E74-E25A-4AD7-8CEF-B38E07B168C9}" type="pres">
      <dgm:prSet presAssocID="{B53316F9-8DE3-4F31-9489-A1370A728306}" presName="thickLine" presStyleLbl="alignNode1" presStyleIdx="1" presStyleCnt="2"/>
      <dgm:spPr/>
    </dgm:pt>
    <dgm:pt modelId="{1BEB4C24-2AC1-42B4-B84C-E74C8B9A1D66}" type="pres">
      <dgm:prSet presAssocID="{B53316F9-8DE3-4F31-9489-A1370A728306}" presName="horz1" presStyleCnt="0"/>
      <dgm:spPr/>
    </dgm:pt>
    <dgm:pt modelId="{56FD30AF-EE8B-4424-9F6F-51EDBC2DA366}" type="pres">
      <dgm:prSet presAssocID="{B53316F9-8DE3-4F31-9489-A1370A728306}" presName="tx1" presStyleLbl="revTx" presStyleIdx="1" presStyleCnt="2"/>
      <dgm:spPr/>
    </dgm:pt>
    <dgm:pt modelId="{636BBA8A-1775-4AC5-AE49-E0A79FA89475}" type="pres">
      <dgm:prSet presAssocID="{B53316F9-8DE3-4F31-9489-A1370A728306}" presName="vert1" presStyleCnt="0"/>
      <dgm:spPr/>
    </dgm:pt>
  </dgm:ptLst>
  <dgm:cxnLst>
    <dgm:cxn modelId="{1E1B9642-F822-433B-9DD2-B0AC3B850EA4}" type="presOf" srcId="{3DFC9376-4333-47A8-B881-D7AC5DD4F73C}" destId="{99A7CBED-1A19-4770-8E78-0AE4774204CC}" srcOrd="0" destOrd="0" presId="urn:microsoft.com/office/officeart/2008/layout/LinedList"/>
    <dgm:cxn modelId="{ED73496D-207B-496F-994F-0487962F31B1}" srcId="{57921506-4DAB-4A6E-9F7B-9E0483FB37CA}" destId="{B53316F9-8DE3-4F31-9489-A1370A728306}" srcOrd="1" destOrd="0" parTransId="{08F8CEBD-FC81-4A69-80E4-4CCA689194D9}" sibTransId="{60F8E8D8-4F60-40D1-9CD5-0C9D02835039}"/>
    <dgm:cxn modelId="{F045516E-B1E0-4302-B840-613D3B7C0F05}" type="presOf" srcId="{B53316F9-8DE3-4F31-9489-A1370A728306}" destId="{56FD30AF-EE8B-4424-9F6F-51EDBC2DA366}" srcOrd="0" destOrd="0" presId="urn:microsoft.com/office/officeart/2008/layout/LinedList"/>
    <dgm:cxn modelId="{380D6C74-BF0A-4B0E-8976-F614B04307D4}" srcId="{57921506-4DAB-4A6E-9F7B-9E0483FB37CA}" destId="{3DFC9376-4333-47A8-B881-D7AC5DD4F73C}" srcOrd="0" destOrd="0" parTransId="{5C516FAC-D3C6-428C-BDFB-AC8D04548312}" sibTransId="{8769A2A1-C177-4FE4-B185-FBFB88213E05}"/>
    <dgm:cxn modelId="{83862FBA-3C19-4AFB-AF71-D020B91F8B78}" type="presOf" srcId="{57921506-4DAB-4A6E-9F7B-9E0483FB37CA}" destId="{9925B4A6-92C2-44C5-B2B9-6B2F5BD332CA}" srcOrd="0" destOrd="0" presId="urn:microsoft.com/office/officeart/2008/layout/LinedList"/>
    <dgm:cxn modelId="{D1B8F7D3-6313-47D6-BE92-369282F14474}" type="presParOf" srcId="{9925B4A6-92C2-44C5-B2B9-6B2F5BD332CA}" destId="{BE76B615-E20C-4749-BCDD-5527FFF914BC}" srcOrd="0" destOrd="0" presId="urn:microsoft.com/office/officeart/2008/layout/LinedList"/>
    <dgm:cxn modelId="{7762177F-FF97-4EAF-9BDC-156627504595}" type="presParOf" srcId="{9925B4A6-92C2-44C5-B2B9-6B2F5BD332CA}" destId="{02B67124-5B9B-4AF2-AB75-26D7881A2E20}" srcOrd="1" destOrd="0" presId="urn:microsoft.com/office/officeart/2008/layout/LinedList"/>
    <dgm:cxn modelId="{A33EE977-9583-4396-8AC5-8D6177CFDB4F}" type="presParOf" srcId="{02B67124-5B9B-4AF2-AB75-26D7881A2E20}" destId="{99A7CBED-1A19-4770-8E78-0AE4774204CC}" srcOrd="0" destOrd="0" presId="urn:microsoft.com/office/officeart/2008/layout/LinedList"/>
    <dgm:cxn modelId="{395766DF-31F0-460D-8562-554666956373}" type="presParOf" srcId="{02B67124-5B9B-4AF2-AB75-26D7881A2E20}" destId="{AF25642F-24BD-44E4-97B2-A3E41DA91822}" srcOrd="1" destOrd="0" presId="urn:microsoft.com/office/officeart/2008/layout/LinedList"/>
    <dgm:cxn modelId="{EA0D000B-1C7F-4A9D-BF0D-581F3E1D6FC1}" type="presParOf" srcId="{9925B4A6-92C2-44C5-B2B9-6B2F5BD332CA}" destId="{6DF76E74-E25A-4AD7-8CEF-B38E07B168C9}" srcOrd="2" destOrd="0" presId="urn:microsoft.com/office/officeart/2008/layout/LinedList"/>
    <dgm:cxn modelId="{EAAD756E-33D2-4C60-9DE1-FF44F87A1BE4}" type="presParOf" srcId="{9925B4A6-92C2-44C5-B2B9-6B2F5BD332CA}" destId="{1BEB4C24-2AC1-42B4-B84C-E74C8B9A1D66}" srcOrd="3" destOrd="0" presId="urn:microsoft.com/office/officeart/2008/layout/LinedList"/>
    <dgm:cxn modelId="{0E938E12-93B3-4B5D-80E6-55BD7D1AC18F}" type="presParOf" srcId="{1BEB4C24-2AC1-42B4-B84C-E74C8B9A1D66}" destId="{56FD30AF-EE8B-4424-9F6F-51EDBC2DA366}" srcOrd="0" destOrd="0" presId="urn:microsoft.com/office/officeart/2008/layout/LinedList"/>
    <dgm:cxn modelId="{E2837F41-5263-47C8-8386-D9A3F6D27C13}" type="presParOf" srcId="{1BEB4C24-2AC1-42B4-B84C-E74C8B9A1D66}" destId="{636BBA8A-1775-4AC5-AE49-E0A79FA894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64E86B-722B-44A7-8D69-62B73B6D4FDE}"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39C99C3-C18F-49BE-A659-2E57AFAE1D28}">
      <dgm:prSet/>
      <dgm:spPr/>
      <dgm:t>
        <a:bodyPr/>
        <a:lstStyle/>
        <a:p>
          <a:r>
            <a:rPr lang="pl-PL"/>
            <a:t>Baza osób upoważnionych do podpisywania dokumentów, o których mowa w art. 78 ust. 3 i 4, art. 163 ust. 4 oraz art. 180 ust. 1 i 1a, obejmuje:</a:t>
          </a:r>
          <a:endParaRPr lang="en-US"/>
        </a:p>
      </dgm:t>
    </dgm:pt>
    <dgm:pt modelId="{C2432D60-0837-4577-97E3-2E04BD0CA65A}" type="parTrans" cxnId="{94E7F539-1954-48C6-9436-684C48B55368}">
      <dgm:prSet/>
      <dgm:spPr/>
      <dgm:t>
        <a:bodyPr/>
        <a:lstStyle/>
        <a:p>
          <a:endParaRPr lang="en-US"/>
        </a:p>
      </dgm:t>
    </dgm:pt>
    <dgm:pt modelId="{4E7D4B1D-E562-4A45-8697-AC6913A7A254}" type="sibTrans" cxnId="{94E7F539-1954-48C6-9436-684C48B55368}">
      <dgm:prSet/>
      <dgm:spPr/>
      <dgm:t>
        <a:bodyPr/>
        <a:lstStyle/>
        <a:p>
          <a:endParaRPr lang="en-US"/>
        </a:p>
      </dgm:t>
    </dgm:pt>
    <dgm:pt modelId="{D49B8E9E-BCCC-464A-AFA6-04EA5FEF04E0}">
      <dgm:prSet/>
      <dgm:spPr/>
      <dgm:t>
        <a:bodyPr/>
        <a:lstStyle/>
        <a:p>
          <a:r>
            <a:rPr lang="pl-PL"/>
            <a:t>1) imiona i nazwisko;</a:t>
          </a:r>
          <a:endParaRPr lang="en-US"/>
        </a:p>
      </dgm:t>
    </dgm:pt>
    <dgm:pt modelId="{16EE8B59-C532-4B5C-8D94-7DA9DCB4B511}" type="parTrans" cxnId="{8C6E56A2-0BBE-4DEF-B580-0F70DF97AB26}">
      <dgm:prSet/>
      <dgm:spPr/>
      <dgm:t>
        <a:bodyPr/>
        <a:lstStyle/>
        <a:p>
          <a:endParaRPr lang="en-US"/>
        </a:p>
      </dgm:t>
    </dgm:pt>
    <dgm:pt modelId="{2689CC2D-F9B9-48DF-BFA8-A6288B7E5D53}" type="sibTrans" cxnId="{8C6E56A2-0BBE-4DEF-B580-0F70DF97AB26}">
      <dgm:prSet/>
      <dgm:spPr/>
      <dgm:t>
        <a:bodyPr/>
        <a:lstStyle/>
        <a:p>
          <a:endParaRPr lang="en-US"/>
        </a:p>
      </dgm:t>
    </dgm:pt>
    <dgm:pt modelId="{1E46E586-D081-4457-A5F3-B0C71B061DF3}">
      <dgm:prSet/>
      <dgm:spPr/>
      <dgm:t>
        <a:bodyPr/>
        <a:lstStyle/>
        <a:p>
          <a:r>
            <a:rPr lang="pl-PL"/>
            <a:t>2) informacje o funkcji pełnionej w uczelni, instytucie PAN, instytucie badawczym lub instytucie międzynarodowym;</a:t>
          </a:r>
          <a:endParaRPr lang="en-US"/>
        </a:p>
      </dgm:t>
    </dgm:pt>
    <dgm:pt modelId="{A436719C-A838-4DA6-9666-AA1E58D6062D}" type="parTrans" cxnId="{C4B69C9B-B52A-4F2B-B04F-469911FCD481}">
      <dgm:prSet/>
      <dgm:spPr/>
      <dgm:t>
        <a:bodyPr/>
        <a:lstStyle/>
        <a:p>
          <a:endParaRPr lang="en-US"/>
        </a:p>
      </dgm:t>
    </dgm:pt>
    <dgm:pt modelId="{B9C703DC-87EC-45A9-913F-2950C20E0654}" type="sibTrans" cxnId="{C4B69C9B-B52A-4F2B-B04F-469911FCD481}">
      <dgm:prSet/>
      <dgm:spPr/>
      <dgm:t>
        <a:bodyPr/>
        <a:lstStyle/>
        <a:p>
          <a:endParaRPr lang="en-US"/>
        </a:p>
      </dgm:t>
    </dgm:pt>
    <dgm:pt modelId="{1E5C2FAF-E54F-4BBE-96D9-4AFD20DCC8F1}">
      <dgm:prSet/>
      <dgm:spPr/>
      <dgm:t>
        <a:bodyPr/>
        <a:lstStyle/>
        <a:p>
          <a:r>
            <a:rPr lang="pl-PL"/>
            <a:t>3) odwzorowanie cyfrowe wzoru podpisu i parafy;</a:t>
          </a:r>
          <a:endParaRPr lang="en-US"/>
        </a:p>
      </dgm:t>
    </dgm:pt>
    <dgm:pt modelId="{5F074C56-CDC8-469E-85BB-A33F63738322}" type="parTrans" cxnId="{2A3BEC64-A96B-445B-990F-C234BBC5F739}">
      <dgm:prSet/>
      <dgm:spPr/>
      <dgm:t>
        <a:bodyPr/>
        <a:lstStyle/>
        <a:p>
          <a:endParaRPr lang="en-US"/>
        </a:p>
      </dgm:t>
    </dgm:pt>
    <dgm:pt modelId="{B2F53033-A32F-43F3-955F-57AD03276BBD}" type="sibTrans" cxnId="{2A3BEC64-A96B-445B-990F-C234BBC5F739}">
      <dgm:prSet/>
      <dgm:spPr/>
      <dgm:t>
        <a:bodyPr/>
        <a:lstStyle/>
        <a:p>
          <a:endParaRPr lang="en-US"/>
        </a:p>
      </dgm:t>
    </dgm:pt>
    <dgm:pt modelId="{B03D00C5-A0C9-479E-A6E8-8559084223ED}">
      <dgm:prSet/>
      <dgm:spPr/>
      <dgm:t>
        <a:bodyPr/>
        <a:lstStyle/>
        <a:p>
          <a:r>
            <a:rPr lang="pl-PL"/>
            <a:t>4) informacje o wzorze pieczęci urzędowej uczelni, instytutu PAN, instytutu badawczego lub instytutu międzynarodowego;</a:t>
          </a:r>
          <a:endParaRPr lang="en-US"/>
        </a:p>
      </dgm:t>
    </dgm:pt>
    <dgm:pt modelId="{182DF500-CA28-44F8-B295-7A914588F17B}" type="parTrans" cxnId="{727C1C2F-1D09-4732-894A-B70F36496553}">
      <dgm:prSet/>
      <dgm:spPr/>
      <dgm:t>
        <a:bodyPr/>
        <a:lstStyle/>
        <a:p>
          <a:endParaRPr lang="en-US"/>
        </a:p>
      </dgm:t>
    </dgm:pt>
    <dgm:pt modelId="{7CF6239C-B473-4FD1-8904-FE6FE1AB403C}" type="sibTrans" cxnId="{727C1C2F-1D09-4732-894A-B70F36496553}">
      <dgm:prSet/>
      <dgm:spPr/>
      <dgm:t>
        <a:bodyPr/>
        <a:lstStyle/>
        <a:p>
          <a:endParaRPr lang="en-US"/>
        </a:p>
      </dgm:t>
    </dgm:pt>
    <dgm:pt modelId="{D7C47FD0-E251-4680-9DE0-F4CE03C0C1C5}">
      <dgm:prSet/>
      <dgm:spPr/>
      <dgm:t>
        <a:bodyPr/>
        <a:lstStyle/>
        <a:p>
          <a:r>
            <a:rPr lang="pl-PL" dirty="0"/>
            <a:t>5) </a:t>
          </a:r>
          <a:r>
            <a:rPr lang="pl-PL" b="1" dirty="0"/>
            <a:t>informacje o wzorach: (…)</a:t>
          </a:r>
          <a:endParaRPr lang="en-US" b="1" dirty="0"/>
        </a:p>
      </dgm:t>
    </dgm:pt>
    <dgm:pt modelId="{4C2CA871-0A2D-4E2B-9FD2-B8ED5682711F}" type="parTrans" cxnId="{FC74E960-DFC6-4DEF-AC4C-C615F70726AA}">
      <dgm:prSet/>
      <dgm:spPr/>
      <dgm:t>
        <a:bodyPr/>
        <a:lstStyle/>
        <a:p>
          <a:endParaRPr lang="en-US"/>
        </a:p>
      </dgm:t>
    </dgm:pt>
    <dgm:pt modelId="{F5370D68-D0FB-49C2-8D37-3E2D0A0EC01D}" type="sibTrans" cxnId="{FC74E960-DFC6-4DEF-AC4C-C615F70726AA}">
      <dgm:prSet/>
      <dgm:spPr/>
      <dgm:t>
        <a:bodyPr/>
        <a:lstStyle/>
        <a:p>
          <a:endParaRPr lang="en-US"/>
        </a:p>
      </dgm:t>
    </dgm:pt>
    <dgm:pt modelId="{CD8F1143-713F-42F8-8FDC-DFF37BEFBD99}">
      <dgm:prSet/>
      <dgm:spPr/>
      <dgm:t>
        <a:bodyPr/>
        <a:lstStyle/>
        <a:p>
          <a:r>
            <a:rPr lang="pl-PL" b="1" dirty="0"/>
            <a:t>d) zaświadczeń o ukończeniu studiów i studiów podyplomowych,</a:t>
          </a:r>
          <a:endParaRPr lang="en-US" b="1" dirty="0"/>
        </a:p>
      </dgm:t>
    </dgm:pt>
    <dgm:pt modelId="{9523176F-1011-4891-B2A7-8D234F5F99EA}" type="parTrans" cxnId="{BE1868E0-D669-43F3-B114-38B0C91725F8}">
      <dgm:prSet/>
      <dgm:spPr/>
      <dgm:t>
        <a:bodyPr/>
        <a:lstStyle/>
        <a:p>
          <a:endParaRPr lang="en-US"/>
        </a:p>
      </dgm:t>
    </dgm:pt>
    <dgm:pt modelId="{3966621F-E681-4CFF-B503-A7EB6CBA5EA6}" type="sibTrans" cxnId="{BE1868E0-D669-43F3-B114-38B0C91725F8}">
      <dgm:prSet/>
      <dgm:spPr/>
      <dgm:t>
        <a:bodyPr/>
        <a:lstStyle/>
        <a:p>
          <a:endParaRPr lang="en-US"/>
        </a:p>
      </dgm:t>
    </dgm:pt>
    <dgm:pt modelId="{D32655B6-9C55-4E03-99E2-888DA5ADB27B}">
      <dgm:prSet/>
      <dgm:spPr/>
      <dgm:t>
        <a:bodyPr/>
        <a:lstStyle/>
        <a:p>
          <a:r>
            <a:rPr lang="pl-PL" b="1" dirty="0"/>
            <a:t>e)  zaświadczeń o uzyskaniu stopnia naukowego i stopnia w zakresie sztuki.</a:t>
          </a:r>
          <a:endParaRPr lang="en-US" b="1" dirty="0"/>
        </a:p>
      </dgm:t>
    </dgm:pt>
    <dgm:pt modelId="{23A37EDB-A2C1-48C3-81D3-AB0205BD4232}" type="parTrans" cxnId="{604D36B8-999A-407B-879D-974E4D30BBCF}">
      <dgm:prSet/>
      <dgm:spPr/>
      <dgm:t>
        <a:bodyPr/>
        <a:lstStyle/>
        <a:p>
          <a:endParaRPr lang="en-US"/>
        </a:p>
      </dgm:t>
    </dgm:pt>
    <dgm:pt modelId="{8FDDBE4C-C314-4926-8E8E-AC2214D1D8F0}" type="sibTrans" cxnId="{604D36B8-999A-407B-879D-974E4D30BBCF}">
      <dgm:prSet/>
      <dgm:spPr/>
      <dgm:t>
        <a:bodyPr/>
        <a:lstStyle/>
        <a:p>
          <a:endParaRPr lang="en-US"/>
        </a:p>
      </dgm:t>
    </dgm:pt>
    <dgm:pt modelId="{BE58C014-7751-4626-8675-EE4E58D5E183}" type="pres">
      <dgm:prSet presAssocID="{2664E86B-722B-44A7-8D69-62B73B6D4FDE}" presName="vert0" presStyleCnt="0">
        <dgm:presLayoutVars>
          <dgm:dir/>
          <dgm:animOne val="branch"/>
          <dgm:animLvl val="lvl"/>
        </dgm:presLayoutVars>
      </dgm:prSet>
      <dgm:spPr/>
    </dgm:pt>
    <dgm:pt modelId="{FC97E0C2-EA37-42C7-8796-D62EE240680C}" type="pres">
      <dgm:prSet presAssocID="{B39C99C3-C18F-49BE-A659-2E57AFAE1D28}" presName="thickLine" presStyleLbl="alignNode1" presStyleIdx="0" presStyleCnt="8"/>
      <dgm:spPr/>
    </dgm:pt>
    <dgm:pt modelId="{04A5F411-3501-4724-9172-EABBB70553BF}" type="pres">
      <dgm:prSet presAssocID="{B39C99C3-C18F-49BE-A659-2E57AFAE1D28}" presName="horz1" presStyleCnt="0"/>
      <dgm:spPr/>
    </dgm:pt>
    <dgm:pt modelId="{B3AE7074-F9F1-42FE-B524-1A80BB875718}" type="pres">
      <dgm:prSet presAssocID="{B39C99C3-C18F-49BE-A659-2E57AFAE1D28}" presName="tx1" presStyleLbl="revTx" presStyleIdx="0" presStyleCnt="8"/>
      <dgm:spPr/>
    </dgm:pt>
    <dgm:pt modelId="{FC86545F-58B7-4C68-A1FA-10A60F8E9D08}" type="pres">
      <dgm:prSet presAssocID="{B39C99C3-C18F-49BE-A659-2E57AFAE1D28}" presName="vert1" presStyleCnt="0"/>
      <dgm:spPr/>
    </dgm:pt>
    <dgm:pt modelId="{7AE3D5D7-F596-43F2-A80B-CFD411D39D6C}" type="pres">
      <dgm:prSet presAssocID="{D49B8E9E-BCCC-464A-AFA6-04EA5FEF04E0}" presName="thickLine" presStyleLbl="alignNode1" presStyleIdx="1" presStyleCnt="8"/>
      <dgm:spPr/>
    </dgm:pt>
    <dgm:pt modelId="{33E10A4B-0D34-480F-A1AA-3CD10D7DBAB0}" type="pres">
      <dgm:prSet presAssocID="{D49B8E9E-BCCC-464A-AFA6-04EA5FEF04E0}" presName="horz1" presStyleCnt="0"/>
      <dgm:spPr/>
    </dgm:pt>
    <dgm:pt modelId="{A5576023-B132-440D-8A50-BA696C14B601}" type="pres">
      <dgm:prSet presAssocID="{D49B8E9E-BCCC-464A-AFA6-04EA5FEF04E0}" presName="tx1" presStyleLbl="revTx" presStyleIdx="1" presStyleCnt="8"/>
      <dgm:spPr/>
    </dgm:pt>
    <dgm:pt modelId="{B6E7602F-43DB-4626-8C9A-3BCD51C071C2}" type="pres">
      <dgm:prSet presAssocID="{D49B8E9E-BCCC-464A-AFA6-04EA5FEF04E0}" presName="vert1" presStyleCnt="0"/>
      <dgm:spPr/>
    </dgm:pt>
    <dgm:pt modelId="{329BE737-C504-4924-8442-24C6BBC673B0}" type="pres">
      <dgm:prSet presAssocID="{1E46E586-D081-4457-A5F3-B0C71B061DF3}" presName="thickLine" presStyleLbl="alignNode1" presStyleIdx="2" presStyleCnt="8"/>
      <dgm:spPr/>
    </dgm:pt>
    <dgm:pt modelId="{1AE069AB-CA20-47C6-8EFD-940432B68841}" type="pres">
      <dgm:prSet presAssocID="{1E46E586-D081-4457-A5F3-B0C71B061DF3}" presName="horz1" presStyleCnt="0"/>
      <dgm:spPr/>
    </dgm:pt>
    <dgm:pt modelId="{41552355-987F-4623-B956-B1E974E46D6D}" type="pres">
      <dgm:prSet presAssocID="{1E46E586-D081-4457-A5F3-B0C71B061DF3}" presName="tx1" presStyleLbl="revTx" presStyleIdx="2" presStyleCnt="8"/>
      <dgm:spPr/>
    </dgm:pt>
    <dgm:pt modelId="{CB747EFF-7D9E-443A-86D5-F0D5ADDAEC88}" type="pres">
      <dgm:prSet presAssocID="{1E46E586-D081-4457-A5F3-B0C71B061DF3}" presName="vert1" presStyleCnt="0"/>
      <dgm:spPr/>
    </dgm:pt>
    <dgm:pt modelId="{3B67EE07-92C3-4769-9889-94ADFF9DF560}" type="pres">
      <dgm:prSet presAssocID="{1E5C2FAF-E54F-4BBE-96D9-4AFD20DCC8F1}" presName="thickLine" presStyleLbl="alignNode1" presStyleIdx="3" presStyleCnt="8"/>
      <dgm:spPr/>
    </dgm:pt>
    <dgm:pt modelId="{BA8E27E4-CF74-49B0-B89D-CFEB2619EDEB}" type="pres">
      <dgm:prSet presAssocID="{1E5C2FAF-E54F-4BBE-96D9-4AFD20DCC8F1}" presName="horz1" presStyleCnt="0"/>
      <dgm:spPr/>
    </dgm:pt>
    <dgm:pt modelId="{5D89A529-52DC-402C-874C-622571014847}" type="pres">
      <dgm:prSet presAssocID="{1E5C2FAF-E54F-4BBE-96D9-4AFD20DCC8F1}" presName="tx1" presStyleLbl="revTx" presStyleIdx="3" presStyleCnt="8"/>
      <dgm:spPr/>
    </dgm:pt>
    <dgm:pt modelId="{59042A1A-CFEF-4563-B60A-F43AFBB77DA8}" type="pres">
      <dgm:prSet presAssocID="{1E5C2FAF-E54F-4BBE-96D9-4AFD20DCC8F1}" presName="vert1" presStyleCnt="0"/>
      <dgm:spPr/>
    </dgm:pt>
    <dgm:pt modelId="{2231ADFE-8F5B-43DB-B8C9-1B6CA664D2EE}" type="pres">
      <dgm:prSet presAssocID="{B03D00C5-A0C9-479E-A6E8-8559084223ED}" presName="thickLine" presStyleLbl="alignNode1" presStyleIdx="4" presStyleCnt="8"/>
      <dgm:spPr/>
    </dgm:pt>
    <dgm:pt modelId="{D0D1D10C-E348-4379-93E7-B4D6FC660ED6}" type="pres">
      <dgm:prSet presAssocID="{B03D00C5-A0C9-479E-A6E8-8559084223ED}" presName="horz1" presStyleCnt="0"/>
      <dgm:spPr/>
    </dgm:pt>
    <dgm:pt modelId="{29F5FF54-95AF-49FC-9D7C-33C94DDBD89B}" type="pres">
      <dgm:prSet presAssocID="{B03D00C5-A0C9-479E-A6E8-8559084223ED}" presName="tx1" presStyleLbl="revTx" presStyleIdx="4" presStyleCnt="8"/>
      <dgm:spPr/>
    </dgm:pt>
    <dgm:pt modelId="{C14647DB-9AA1-44B9-97AE-0892B8D721EA}" type="pres">
      <dgm:prSet presAssocID="{B03D00C5-A0C9-479E-A6E8-8559084223ED}" presName="vert1" presStyleCnt="0"/>
      <dgm:spPr/>
    </dgm:pt>
    <dgm:pt modelId="{4D9CFCFF-49E8-41E2-9F29-7DADBDF316FD}" type="pres">
      <dgm:prSet presAssocID="{D7C47FD0-E251-4680-9DE0-F4CE03C0C1C5}" presName="thickLine" presStyleLbl="alignNode1" presStyleIdx="5" presStyleCnt="8"/>
      <dgm:spPr/>
    </dgm:pt>
    <dgm:pt modelId="{80838D13-A06A-44E0-8EE1-5374D033A4C1}" type="pres">
      <dgm:prSet presAssocID="{D7C47FD0-E251-4680-9DE0-F4CE03C0C1C5}" presName="horz1" presStyleCnt="0"/>
      <dgm:spPr/>
    </dgm:pt>
    <dgm:pt modelId="{723869CB-BC51-405E-BD67-0B7D62D93E61}" type="pres">
      <dgm:prSet presAssocID="{D7C47FD0-E251-4680-9DE0-F4CE03C0C1C5}" presName="tx1" presStyleLbl="revTx" presStyleIdx="5" presStyleCnt="8"/>
      <dgm:spPr/>
    </dgm:pt>
    <dgm:pt modelId="{759A99D5-DD80-46BE-86D4-FCDC814FAF72}" type="pres">
      <dgm:prSet presAssocID="{D7C47FD0-E251-4680-9DE0-F4CE03C0C1C5}" presName="vert1" presStyleCnt="0"/>
      <dgm:spPr/>
    </dgm:pt>
    <dgm:pt modelId="{3A7C6636-BD5F-41B9-9995-28F0EBB34DA6}" type="pres">
      <dgm:prSet presAssocID="{CD8F1143-713F-42F8-8FDC-DFF37BEFBD99}" presName="thickLine" presStyleLbl="alignNode1" presStyleIdx="6" presStyleCnt="8"/>
      <dgm:spPr/>
    </dgm:pt>
    <dgm:pt modelId="{3B83A6E1-DF58-4007-AC0B-B2BC94852470}" type="pres">
      <dgm:prSet presAssocID="{CD8F1143-713F-42F8-8FDC-DFF37BEFBD99}" presName="horz1" presStyleCnt="0"/>
      <dgm:spPr/>
    </dgm:pt>
    <dgm:pt modelId="{4DDFB471-5978-4BA0-B87F-A372C1975FCD}" type="pres">
      <dgm:prSet presAssocID="{CD8F1143-713F-42F8-8FDC-DFF37BEFBD99}" presName="tx1" presStyleLbl="revTx" presStyleIdx="6" presStyleCnt="8"/>
      <dgm:spPr/>
    </dgm:pt>
    <dgm:pt modelId="{7A449BC0-A149-45A1-BE5D-B549B507FD42}" type="pres">
      <dgm:prSet presAssocID="{CD8F1143-713F-42F8-8FDC-DFF37BEFBD99}" presName="vert1" presStyleCnt="0"/>
      <dgm:spPr/>
    </dgm:pt>
    <dgm:pt modelId="{4DD085B5-F9F1-4B06-825B-5DC4DFC41BD1}" type="pres">
      <dgm:prSet presAssocID="{D32655B6-9C55-4E03-99E2-888DA5ADB27B}" presName="thickLine" presStyleLbl="alignNode1" presStyleIdx="7" presStyleCnt="8"/>
      <dgm:spPr/>
    </dgm:pt>
    <dgm:pt modelId="{4E82BD2D-4B0F-4C40-86FB-F11C4E04F8EB}" type="pres">
      <dgm:prSet presAssocID="{D32655B6-9C55-4E03-99E2-888DA5ADB27B}" presName="horz1" presStyleCnt="0"/>
      <dgm:spPr/>
    </dgm:pt>
    <dgm:pt modelId="{9B5ABD1F-FD57-496B-A67A-B116299A7B24}" type="pres">
      <dgm:prSet presAssocID="{D32655B6-9C55-4E03-99E2-888DA5ADB27B}" presName="tx1" presStyleLbl="revTx" presStyleIdx="7" presStyleCnt="8"/>
      <dgm:spPr/>
    </dgm:pt>
    <dgm:pt modelId="{D62F37E5-ACF0-4ADE-9BFE-11F8B47FD695}" type="pres">
      <dgm:prSet presAssocID="{D32655B6-9C55-4E03-99E2-888DA5ADB27B}" presName="vert1" presStyleCnt="0"/>
      <dgm:spPr/>
    </dgm:pt>
  </dgm:ptLst>
  <dgm:cxnLst>
    <dgm:cxn modelId="{5E8B3E18-5455-4DE3-BBAC-5024BCEEEB61}" type="presOf" srcId="{D7C47FD0-E251-4680-9DE0-F4CE03C0C1C5}" destId="{723869CB-BC51-405E-BD67-0B7D62D93E61}" srcOrd="0" destOrd="0" presId="urn:microsoft.com/office/officeart/2008/layout/LinedList"/>
    <dgm:cxn modelId="{727C1C2F-1D09-4732-894A-B70F36496553}" srcId="{2664E86B-722B-44A7-8D69-62B73B6D4FDE}" destId="{B03D00C5-A0C9-479E-A6E8-8559084223ED}" srcOrd="4" destOrd="0" parTransId="{182DF500-CA28-44F8-B295-7A914588F17B}" sibTransId="{7CF6239C-B473-4FD1-8904-FE6FE1AB403C}"/>
    <dgm:cxn modelId="{94E7F539-1954-48C6-9436-684C48B55368}" srcId="{2664E86B-722B-44A7-8D69-62B73B6D4FDE}" destId="{B39C99C3-C18F-49BE-A659-2E57AFAE1D28}" srcOrd="0" destOrd="0" parTransId="{C2432D60-0837-4577-97E3-2E04BD0CA65A}" sibTransId="{4E7D4B1D-E562-4A45-8697-AC6913A7A254}"/>
    <dgm:cxn modelId="{FC74E960-DFC6-4DEF-AC4C-C615F70726AA}" srcId="{2664E86B-722B-44A7-8D69-62B73B6D4FDE}" destId="{D7C47FD0-E251-4680-9DE0-F4CE03C0C1C5}" srcOrd="5" destOrd="0" parTransId="{4C2CA871-0A2D-4E2B-9FD2-B8ED5682711F}" sibTransId="{F5370D68-D0FB-49C2-8D37-3E2D0A0EC01D}"/>
    <dgm:cxn modelId="{2A3BEC64-A96B-445B-990F-C234BBC5F739}" srcId="{2664E86B-722B-44A7-8D69-62B73B6D4FDE}" destId="{1E5C2FAF-E54F-4BBE-96D9-4AFD20DCC8F1}" srcOrd="3" destOrd="0" parTransId="{5F074C56-CDC8-469E-85BB-A33F63738322}" sibTransId="{B2F53033-A32F-43F3-955F-57AD03276BBD}"/>
    <dgm:cxn modelId="{3047A66C-F07B-4422-8D6E-806466E90733}" type="presOf" srcId="{1E46E586-D081-4457-A5F3-B0C71B061DF3}" destId="{41552355-987F-4623-B956-B1E974E46D6D}" srcOrd="0" destOrd="0" presId="urn:microsoft.com/office/officeart/2008/layout/LinedList"/>
    <dgm:cxn modelId="{7850C955-8FE9-4DDD-8E54-EBD64A11F7A4}" type="presOf" srcId="{B03D00C5-A0C9-479E-A6E8-8559084223ED}" destId="{29F5FF54-95AF-49FC-9D7C-33C94DDBD89B}" srcOrd="0" destOrd="0" presId="urn:microsoft.com/office/officeart/2008/layout/LinedList"/>
    <dgm:cxn modelId="{69CA3377-CB5B-4AA0-AF86-A9A082629E26}" type="presOf" srcId="{1E5C2FAF-E54F-4BBE-96D9-4AFD20DCC8F1}" destId="{5D89A529-52DC-402C-874C-622571014847}" srcOrd="0" destOrd="0" presId="urn:microsoft.com/office/officeart/2008/layout/LinedList"/>
    <dgm:cxn modelId="{38571597-C0A3-49AC-88E4-9003CB5A944E}" type="presOf" srcId="{B39C99C3-C18F-49BE-A659-2E57AFAE1D28}" destId="{B3AE7074-F9F1-42FE-B524-1A80BB875718}" srcOrd="0" destOrd="0" presId="urn:microsoft.com/office/officeart/2008/layout/LinedList"/>
    <dgm:cxn modelId="{C4B69C9B-B52A-4F2B-B04F-469911FCD481}" srcId="{2664E86B-722B-44A7-8D69-62B73B6D4FDE}" destId="{1E46E586-D081-4457-A5F3-B0C71B061DF3}" srcOrd="2" destOrd="0" parTransId="{A436719C-A838-4DA6-9666-AA1E58D6062D}" sibTransId="{B9C703DC-87EC-45A9-913F-2950C20E0654}"/>
    <dgm:cxn modelId="{8C6E56A2-0BBE-4DEF-B580-0F70DF97AB26}" srcId="{2664E86B-722B-44A7-8D69-62B73B6D4FDE}" destId="{D49B8E9E-BCCC-464A-AFA6-04EA5FEF04E0}" srcOrd="1" destOrd="0" parTransId="{16EE8B59-C532-4B5C-8D94-7DA9DCB4B511}" sibTransId="{2689CC2D-F9B9-48DF-BFA8-A6288B7E5D53}"/>
    <dgm:cxn modelId="{D49CBDAB-DE2E-4E0F-A2B8-C4C2351E1C09}" type="presOf" srcId="{2664E86B-722B-44A7-8D69-62B73B6D4FDE}" destId="{BE58C014-7751-4626-8675-EE4E58D5E183}" srcOrd="0" destOrd="0" presId="urn:microsoft.com/office/officeart/2008/layout/LinedList"/>
    <dgm:cxn modelId="{604D36B8-999A-407B-879D-974E4D30BBCF}" srcId="{2664E86B-722B-44A7-8D69-62B73B6D4FDE}" destId="{D32655B6-9C55-4E03-99E2-888DA5ADB27B}" srcOrd="7" destOrd="0" parTransId="{23A37EDB-A2C1-48C3-81D3-AB0205BD4232}" sibTransId="{8FDDBE4C-C314-4926-8E8E-AC2214D1D8F0}"/>
    <dgm:cxn modelId="{CA8231C2-CF18-4BEA-9F76-13889106CD7D}" type="presOf" srcId="{CD8F1143-713F-42F8-8FDC-DFF37BEFBD99}" destId="{4DDFB471-5978-4BA0-B87F-A372C1975FCD}" srcOrd="0" destOrd="0" presId="urn:microsoft.com/office/officeart/2008/layout/LinedList"/>
    <dgm:cxn modelId="{7A52F9CB-3100-4085-B468-322236B8FD6D}" type="presOf" srcId="{D49B8E9E-BCCC-464A-AFA6-04EA5FEF04E0}" destId="{A5576023-B132-440D-8A50-BA696C14B601}" srcOrd="0" destOrd="0" presId="urn:microsoft.com/office/officeart/2008/layout/LinedList"/>
    <dgm:cxn modelId="{4D88AED9-CDA0-43EE-B76B-06DE1EFCA26F}" type="presOf" srcId="{D32655B6-9C55-4E03-99E2-888DA5ADB27B}" destId="{9B5ABD1F-FD57-496B-A67A-B116299A7B24}" srcOrd="0" destOrd="0" presId="urn:microsoft.com/office/officeart/2008/layout/LinedList"/>
    <dgm:cxn modelId="{BE1868E0-D669-43F3-B114-38B0C91725F8}" srcId="{2664E86B-722B-44A7-8D69-62B73B6D4FDE}" destId="{CD8F1143-713F-42F8-8FDC-DFF37BEFBD99}" srcOrd="6" destOrd="0" parTransId="{9523176F-1011-4891-B2A7-8D234F5F99EA}" sibTransId="{3966621F-E681-4CFF-B503-A7EB6CBA5EA6}"/>
    <dgm:cxn modelId="{2F986923-760C-493D-9204-C607451093DA}" type="presParOf" srcId="{BE58C014-7751-4626-8675-EE4E58D5E183}" destId="{FC97E0C2-EA37-42C7-8796-D62EE240680C}" srcOrd="0" destOrd="0" presId="urn:microsoft.com/office/officeart/2008/layout/LinedList"/>
    <dgm:cxn modelId="{EBBCEEF1-F2BA-435A-B625-ACE1D70B8FE1}" type="presParOf" srcId="{BE58C014-7751-4626-8675-EE4E58D5E183}" destId="{04A5F411-3501-4724-9172-EABBB70553BF}" srcOrd="1" destOrd="0" presId="urn:microsoft.com/office/officeart/2008/layout/LinedList"/>
    <dgm:cxn modelId="{B367E6A6-D1A1-4CD5-A1DD-079F819E2FF0}" type="presParOf" srcId="{04A5F411-3501-4724-9172-EABBB70553BF}" destId="{B3AE7074-F9F1-42FE-B524-1A80BB875718}" srcOrd="0" destOrd="0" presId="urn:microsoft.com/office/officeart/2008/layout/LinedList"/>
    <dgm:cxn modelId="{E9CC0465-0FBD-4D14-989B-0D6DA48899BA}" type="presParOf" srcId="{04A5F411-3501-4724-9172-EABBB70553BF}" destId="{FC86545F-58B7-4C68-A1FA-10A60F8E9D08}" srcOrd="1" destOrd="0" presId="urn:microsoft.com/office/officeart/2008/layout/LinedList"/>
    <dgm:cxn modelId="{69DB796B-C9AA-41D9-B611-D8F77B661EB6}" type="presParOf" srcId="{BE58C014-7751-4626-8675-EE4E58D5E183}" destId="{7AE3D5D7-F596-43F2-A80B-CFD411D39D6C}" srcOrd="2" destOrd="0" presId="urn:microsoft.com/office/officeart/2008/layout/LinedList"/>
    <dgm:cxn modelId="{8FD38614-71B2-4507-92CB-66922D4C023F}" type="presParOf" srcId="{BE58C014-7751-4626-8675-EE4E58D5E183}" destId="{33E10A4B-0D34-480F-A1AA-3CD10D7DBAB0}" srcOrd="3" destOrd="0" presId="urn:microsoft.com/office/officeart/2008/layout/LinedList"/>
    <dgm:cxn modelId="{456D5C71-45F0-45C9-AF44-699662BA2662}" type="presParOf" srcId="{33E10A4B-0D34-480F-A1AA-3CD10D7DBAB0}" destId="{A5576023-B132-440D-8A50-BA696C14B601}" srcOrd="0" destOrd="0" presId="urn:microsoft.com/office/officeart/2008/layout/LinedList"/>
    <dgm:cxn modelId="{84B5E94F-7296-4F5E-8892-1349CF5BAE15}" type="presParOf" srcId="{33E10A4B-0D34-480F-A1AA-3CD10D7DBAB0}" destId="{B6E7602F-43DB-4626-8C9A-3BCD51C071C2}" srcOrd="1" destOrd="0" presId="urn:microsoft.com/office/officeart/2008/layout/LinedList"/>
    <dgm:cxn modelId="{FA92319F-1395-4D10-979F-BEB1063FC310}" type="presParOf" srcId="{BE58C014-7751-4626-8675-EE4E58D5E183}" destId="{329BE737-C504-4924-8442-24C6BBC673B0}" srcOrd="4" destOrd="0" presId="urn:microsoft.com/office/officeart/2008/layout/LinedList"/>
    <dgm:cxn modelId="{39125BA2-535D-49B6-96C9-124779E8EF12}" type="presParOf" srcId="{BE58C014-7751-4626-8675-EE4E58D5E183}" destId="{1AE069AB-CA20-47C6-8EFD-940432B68841}" srcOrd="5" destOrd="0" presId="urn:microsoft.com/office/officeart/2008/layout/LinedList"/>
    <dgm:cxn modelId="{AB18643B-D3D4-4B2B-BD72-03E3834E8398}" type="presParOf" srcId="{1AE069AB-CA20-47C6-8EFD-940432B68841}" destId="{41552355-987F-4623-B956-B1E974E46D6D}" srcOrd="0" destOrd="0" presId="urn:microsoft.com/office/officeart/2008/layout/LinedList"/>
    <dgm:cxn modelId="{4DF3A4A1-176C-4E2F-81E5-4F88457D539A}" type="presParOf" srcId="{1AE069AB-CA20-47C6-8EFD-940432B68841}" destId="{CB747EFF-7D9E-443A-86D5-F0D5ADDAEC88}" srcOrd="1" destOrd="0" presId="urn:microsoft.com/office/officeart/2008/layout/LinedList"/>
    <dgm:cxn modelId="{7A45B013-FD42-4997-B0A1-2356283320FF}" type="presParOf" srcId="{BE58C014-7751-4626-8675-EE4E58D5E183}" destId="{3B67EE07-92C3-4769-9889-94ADFF9DF560}" srcOrd="6" destOrd="0" presId="urn:microsoft.com/office/officeart/2008/layout/LinedList"/>
    <dgm:cxn modelId="{9F8382D5-5C11-4EE3-B69C-A9CF708B2DF0}" type="presParOf" srcId="{BE58C014-7751-4626-8675-EE4E58D5E183}" destId="{BA8E27E4-CF74-49B0-B89D-CFEB2619EDEB}" srcOrd="7" destOrd="0" presId="urn:microsoft.com/office/officeart/2008/layout/LinedList"/>
    <dgm:cxn modelId="{16105652-831E-46BE-B570-7C4772825A3B}" type="presParOf" srcId="{BA8E27E4-CF74-49B0-B89D-CFEB2619EDEB}" destId="{5D89A529-52DC-402C-874C-622571014847}" srcOrd="0" destOrd="0" presId="urn:microsoft.com/office/officeart/2008/layout/LinedList"/>
    <dgm:cxn modelId="{23CD8540-9551-4163-ACC1-D3568A85FD2E}" type="presParOf" srcId="{BA8E27E4-CF74-49B0-B89D-CFEB2619EDEB}" destId="{59042A1A-CFEF-4563-B60A-F43AFBB77DA8}" srcOrd="1" destOrd="0" presId="urn:microsoft.com/office/officeart/2008/layout/LinedList"/>
    <dgm:cxn modelId="{5B1C8CF4-AB46-4579-8224-23EBCECE93C2}" type="presParOf" srcId="{BE58C014-7751-4626-8675-EE4E58D5E183}" destId="{2231ADFE-8F5B-43DB-B8C9-1B6CA664D2EE}" srcOrd="8" destOrd="0" presId="urn:microsoft.com/office/officeart/2008/layout/LinedList"/>
    <dgm:cxn modelId="{B0847B36-AFD9-476E-9D69-B22D29A7D32F}" type="presParOf" srcId="{BE58C014-7751-4626-8675-EE4E58D5E183}" destId="{D0D1D10C-E348-4379-93E7-B4D6FC660ED6}" srcOrd="9" destOrd="0" presId="urn:microsoft.com/office/officeart/2008/layout/LinedList"/>
    <dgm:cxn modelId="{448465BE-6AA9-4191-ACDD-F7A6D85D17D9}" type="presParOf" srcId="{D0D1D10C-E348-4379-93E7-B4D6FC660ED6}" destId="{29F5FF54-95AF-49FC-9D7C-33C94DDBD89B}" srcOrd="0" destOrd="0" presId="urn:microsoft.com/office/officeart/2008/layout/LinedList"/>
    <dgm:cxn modelId="{41096218-52D0-4B26-8B63-777C97AD1BDF}" type="presParOf" srcId="{D0D1D10C-E348-4379-93E7-B4D6FC660ED6}" destId="{C14647DB-9AA1-44B9-97AE-0892B8D721EA}" srcOrd="1" destOrd="0" presId="urn:microsoft.com/office/officeart/2008/layout/LinedList"/>
    <dgm:cxn modelId="{6C69B416-ADD5-472D-8BBF-7A8B2D1884EB}" type="presParOf" srcId="{BE58C014-7751-4626-8675-EE4E58D5E183}" destId="{4D9CFCFF-49E8-41E2-9F29-7DADBDF316FD}" srcOrd="10" destOrd="0" presId="urn:microsoft.com/office/officeart/2008/layout/LinedList"/>
    <dgm:cxn modelId="{32599052-15DD-45D8-A4B6-275C790802DA}" type="presParOf" srcId="{BE58C014-7751-4626-8675-EE4E58D5E183}" destId="{80838D13-A06A-44E0-8EE1-5374D033A4C1}" srcOrd="11" destOrd="0" presId="urn:microsoft.com/office/officeart/2008/layout/LinedList"/>
    <dgm:cxn modelId="{6898B053-13DD-4BAB-A39D-48AFFB8CF6BE}" type="presParOf" srcId="{80838D13-A06A-44E0-8EE1-5374D033A4C1}" destId="{723869CB-BC51-405E-BD67-0B7D62D93E61}" srcOrd="0" destOrd="0" presId="urn:microsoft.com/office/officeart/2008/layout/LinedList"/>
    <dgm:cxn modelId="{DA18C947-75D7-4078-8D5D-8C30E43F81E9}" type="presParOf" srcId="{80838D13-A06A-44E0-8EE1-5374D033A4C1}" destId="{759A99D5-DD80-46BE-86D4-FCDC814FAF72}" srcOrd="1" destOrd="0" presId="urn:microsoft.com/office/officeart/2008/layout/LinedList"/>
    <dgm:cxn modelId="{0C60A793-9582-4423-8B2D-A90DA1C91660}" type="presParOf" srcId="{BE58C014-7751-4626-8675-EE4E58D5E183}" destId="{3A7C6636-BD5F-41B9-9995-28F0EBB34DA6}" srcOrd="12" destOrd="0" presId="urn:microsoft.com/office/officeart/2008/layout/LinedList"/>
    <dgm:cxn modelId="{9F6520B1-2A9B-44CD-8ECA-35BC4344826C}" type="presParOf" srcId="{BE58C014-7751-4626-8675-EE4E58D5E183}" destId="{3B83A6E1-DF58-4007-AC0B-B2BC94852470}" srcOrd="13" destOrd="0" presId="urn:microsoft.com/office/officeart/2008/layout/LinedList"/>
    <dgm:cxn modelId="{D91FD99A-2B52-4397-A274-E01FC81553EF}" type="presParOf" srcId="{3B83A6E1-DF58-4007-AC0B-B2BC94852470}" destId="{4DDFB471-5978-4BA0-B87F-A372C1975FCD}" srcOrd="0" destOrd="0" presId="urn:microsoft.com/office/officeart/2008/layout/LinedList"/>
    <dgm:cxn modelId="{9FA9E17D-2952-42B5-BC61-4BEB91228E82}" type="presParOf" srcId="{3B83A6E1-DF58-4007-AC0B-B2BC94852470}" destId="{7A449BC0-A149-45A1-BE5D-B549B507FD42}" srcOrd="1" destOrd="0" presId="urn:microsoft.com/office/officeart/2008/layout/LinedList"/>
    <dgm:cxn modelId="{ED904BB4-2125-4E62-8C51-6BBFD629DA57}" type="presParOf" srcId="{BE58C014-7751-4626-8675-EE4E58D5E183}" destId="{4DD085B5-F9F1-4B06-825B-5DC4DFC41BD1}" srcOrd="14" destOrd="0" presId="urn:microsoft.com/office/officeart/2008/layout/LinedList"/>
    <dgm:cxn modelId="{1A80A5D3-EA3D-4ABE-AE3F-5122DF716BDA}" type="presParOf" srcId="{BE58C014-7751-4626-8675-EE4E58D5E183}" destId="{4E82BD2D-4B0F-4C40-86FB-F11C4E04F8EB}" srcOrd="15" destOrd="0" presId="urn:microsoft.com/office/officeart/2008/layout/LinedList"/>
    <dgm:cxn modelId="{805F6F4F-8EE9-4907-ACBA-E81F37A585F8}" type="presParOf" srcId="{4E82BD2D-4B0F-4C40-86FB-F11C4E04F8EB}" destId="{9B5ABD1F-FD57-496B-A67A-B116299A7B24}" srcOrd="0" destOrd="0" presId="urn:microsoft.com/office/officeart/2008/layout/LinedList"/>
    <dgm:cxn modelId="{063E5FAB-401F-4CDE-A042-5D7F8C47687F}" type="presParOf" srcId="{4E82BD2D-4B0F-4C40-86FB-F11C4E04F8EB}" destId="{D62F37E5-ACF0-4ADE-9BFE-11F8B47FD6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357118A-0EFE-4F42-92CA-10945069421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D2E2A1E-253D-4AC7-9E3C-A9CD00BDCDA7}">
      <dgm:prSet/>
      <dgm:spPr/>
      <dgm:t>
        <a:bodyPr/>
        <a:lstStyle/>
        <a:p>
          <a:pPr>
            <a:lnSpc>
              <a:spcPct val="100000"/>
            </a:lnSpc>
          </a:pPr>
          <a:r>
            <a:rPr lang="pl-PL"/>
            <a:t>Informacja, jakie rejestry prowadzi uczelnia;</a:t>
          </a:r>
          <a:endParaRPr lang="en-US"/>
        </a:p>
      </dgm:t>
    </dgm:pt>
    <dgm:pt modelId="{F0EF2EF7-8AC4-4D05-8430-87E6FC9EC689}" type="parTrans" cxnId="{35773E53-85D8-42A7-B336-85EF7B437821}">
      <dgm:prSet/>
      <dgm:spPr/>
      <dgm:t>
        <a:bodyPr/>
        <a:lstStyle/>
        <a:p>
          <a:endParaRPr lang="en-US"/>
        </a:p>
      </dgm:t>
    </dgm:pt>
    <dgm:pt modelId="{2CAD046E-2BD3-45D4-85D2-D01B9292AFA0}" type="sibTrans" cxnId="{35773E53-85D8-42A7-B336-85EF7B437821}">
      <dgm:prSet/>
      <dgm:spPr/>
      <dgm:t>
        <a:bodyPr/>
        <a:lstStyle/>
        <a:p>
          <a:endParaRPr lang="en-US"/>
        </a:p>
      </dgm:t>
    </dgm:pt>
    <dgm:pt modelId="{55CC8D04-2AD1-4546-BEAD-E36315585A4A}">
      <dgm:prSet/>
      <dgm:spPr/>
      <dgm:t>
        <a:bodyPr/>
        <a:lstStyle/>
        <a:p>
          <a:pPr>
            <a:lnSpc>
              <a:spcPct val="100000"/>
            </a:lnSpc>
          </a:pPr>
          <a:r>
            <a:rPr lang="pl-PL"/>
            <a:t>indywidualne wynagrodzenia konkretnych nauczycieli akademickich;</a:t>
          </a:r>
          <a:endParaRPr lang="en-US"/>
        </a:p>
      </dgm:t>
    </dgm:pt>
    <dgm:pt modelId="{8BC67B44-75EC-4E7D-9E2A-2DC698050708}" type="parTrans" cxnId="{817F9427-89B8-46BE-B657-E97DF6A770D0}">
      <dgm:prSet/>
      <dgm:spPr/>
      <dgm:t>
        <a:bodyPr/>
        <a:lstStyle/>
        <a:p>
          <a:endParaRPr lang="en-US"/>
        </a:p>
      </dgm:t>
    </dgm:pt>
    <dgm:pt modelId="{084FC32B-EBA4-4F3E-968B-6CAB63E79018}" type="sibTrans" cxnId="{817F9427-89B8-46BE-B657-E97DF6A770D0}">
      <dgm:prSet/>
      <dgm:spPr/>
      <dgm:t>
        <a:bodyPr/>
        <a:lstStyle/>
        <a:p>
          <a:endParaRPr lang="en-US"/>
        </a:p>
      </dgm:t>
    </dgm:pt>
    <dgm:pt modelId="{EA888E66-BAC5-410B-BD3F-AE2A54570117}">
      <dgm:prSet/>
      <dgm:spPr/>
      <dgm:t>
        <a:bodyPr/>
        <a:lstStyle/>
        <a:p>
          <a:pPr>
            <a:lnSpc>
              <a:spcPct val="100000"/>
            </a:lnSpc>
          </a:pPr>
          <a:r>
            <a:rPr lang="pl-PL"/>
            <a:t>Wykształcenie osób pełniących funkcje publiczne na uczelni;</a:t>
          </a:r>
          <a:endParaRPr lang="en-US"/>
        </a:p>
      </dgm:t>
    </dgm:pt>
    <dgm:pt modelId="{23975E93-1E10-4149-8972-8C241A8244FF}" type="parTrans" cxnId="{B3ABAE79-A538-498B-B8CD-0450B888436B}">
      <dgm:prSet/>
      <dgm:spPr/>
      <dgm:t>
        <a:bodyPr/>
        <a:lstStyle/>
        <a:p>
          <a:endParaRPr lang="en-US"/>
        </a:p>
      </dgm:t>
    </dgm:pt>
    <dgm:pt modelId="{A72663F4-80B8-402F-83A8-15D5081C8DE2}" type="sibTrans" cxnId="{B3ABAE79-A538-498B-B8CD-0450B888436B}">
      <dgm:prSet/>
      <dgm:spPr/>
      <dgm:t>
        <a:bodyPr/>
        <a:lstStyle/>
        <a:p>
          <a:endParaRPr lang="en-US"/>
        </a:p>
      </dgm:t>
    </dgm:pt>
    <dgm:pt modelId="{D14EA9C0-AE01-47F4-89A1-ECF154C15C8B}">
      <dgm:prSet/>
      <dgm:spPr/>
      <dgm:t>
        <a:bodyPr/>
        <a:lstStyle/>
        <a:p>
          <a:pPr>
            <a:lnSpc>
              <a:spcPct val="100000"/>
            </a:lnSpc>
          </a:pPr>
          <a:r>
            <a:rPr lang="pl-PL"/>
            <a:t>Okres, z którego brane są pod uwagę osiągnięcia naukowe kandydata w postępowaniu awansowym</a:t>
          </a:r>
          <a:endParaRPr lang="en-US"/>
        </a:p>
      </dgm:t>
    </dgm:pt>
    <dgm:pt modelId="{6500FA96-4A55-4836-83FA-5F7BDBB5F1E9}" type="parTrans" cxnId="{3A9267E5-8AF2-4F4E-BF93-0A38B1CA367A}">
      <dgm:prSet/>
      <dgm:spPr/>
      <dgm:t>
        <a:bodyPr/>
        <a:lstStyle/>
        <a:p>
          <a:endParaRPr lang="en-US"/>
        </a:p>
      </dgm:t>
    </dgm:pt>
    <dgm:pt modelId="{1E2DC765-E653-49F4-B0E6-39C73ED526CB}" type="sibTrans" cxnId="{3A9267E5-8AF2-4F4E-BF93-0A38B1CA367A}">
      <dgm:prSet/>
      <dgm:spPr/>
      <dgm:t>
        <a:bodyPr/>
        <a:lstStyle/>
        <a:p>
          <a:endParaRPr lang="en-US"/>
        </a:p>
      </dgm:t>
    </dgm:pt>
    <dgm:pt modelId="{B584D105-41FF-4C9D-AA94-04151C78A5B6}" type="pres">
      <dgm:prSet presAssocID="{F357118A-0EFE-4F42-92CA-10945069421D}" presName="root" presStyleCnt="0">
        <dgm:presLayoutVars>
          <dgm:dir/>
          <dgm:resizeHandles val="exact"/>
        </dgm:presLayoutVars>
      </dgm:prSet>
      <dgm:spPr/>
    </dgm:pt>
    <dgm:pt modelId="{316479D1-085D-4C99-AE42-D4DD26F26E24}" type="pres">
      <dgm:prSet presAssocID="{6D2E2A1E-253D-4AC7-9E3C-A9CD00BDCDA7}" presName="compNode" presStyleCnt="0"/>
      <dgm:spPr/>
    </dgm:pt>
    <dgm:pt modelId="{B0220BD0-E28C-44F1-B8D4-CECF415F0A4A}" type="pres">
      <dgm:prSet presAssocID="{6D2E2A1E-253D-4AC7-9E3C-A9CD00BDCDA7}" presName="bgRect" presStyleLbl="bgShp" presStyleIdx="0" presStyleCnt="4"/>
      <dgm:spPr/>
    </dgm:pt>
    <dgm:pt modelId="{A5B8FE0F-B484-45DD-9A47-02FEFF1F6D22}" type="pres">
      <dgm:prSet presAssocID="{6D2E2A1E-253D-4AC7-9E3C-A9CD00BDCDA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mployee Badge"/>
        </a:ext>
      </dgm:extLst>
    </dgm:pt>
    <dgm:pt modelId="{DA590882-B4B7-4FE8-B21A-C38F83A35AEB}" type="pres">
      <dgm:prSet presAssocID="{6D2E2A1E-253D-4AC7-9E3C-A9CD00BDCDA7}" presName="spaceRect" presStyleCnt="0"/>
      <dgm:spPr/>
    </dgm:pt>
    <dgm:pt modelId="{04D8011E-7EC2-46E7-91E4-BC3953AD87F7}" type="pres">
      <dgm:prSet presAssocID="{6D2E2A1E-253D-4AC7-9E3C-A9CD00BDCDA7}" presName="parTx" presStyleLbl="revTx" presStyleIdx="0" presStyleCnt="4">
        <dgm:presLayoutVars>
          <dgm:chMax val="0"/>
          <dgm:chPref val="0"/>
        </dgm:presLayoutVars>
      </dgm:prSet>
      <dgm:spPr/>
    </dgm:pt>
    <dgm:pt modelId="{7D459B3D-697D-4023-BC2D-6AB0E88855AC}" type="pres">
      <dgm:prSet presAssocID="{2CAD046E-2BD3-45D4-85D2-D01B9292AFA0}" presName="sibTrans" presStyleCnt="0"/>
      <dgm:spPr/>
    </dgm:pt>
    <dgm:pt modelId="{A9FD6BFA-239D-4B65-A375-854219121A55}" type="pres">
      <dgm:prSet presAssocID="{55CC8D04-2AD1-4546-BEAD-E36315585A4A}" presName="compNode" presStyleCnt="0"/>
      <dgm:spPr/>
    </dgm:pt>
    <dgm:pt modelId="{50B39301-C4B8-482E-A6B0-08EC27959564}" type="pres">
      <dgm:prSet presAssocID="{55CC8D04-2AD1-4546-BEAD-E36315585A4A}" presName="bgRect" presStyleLbl="bgShp" presStyleIdx="1" presStyleCnt="4"/>
      <dgm:spPr/>
    </dgm:pt>
    <dgm:pt modelId="{071824C0-9E04-4921-8E12-49430E9DCBFC}" type="pres">
      <dgm:prSet presAssocID="{55CC8D04-2AD1-4546-BEAD-E36315585A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eniądze"/>
        </a:ext>
      </dgm:extLst>
    </dgm:pt>
    <dgm:pt modelId="{67AE7D2C-3C0A-473E-9952-DAE6A5FE6991}" type="pres">
      <dgm:prSet presAssocID="{55CC8D04-2AD1-4546-BEAD-E36315585A4A}" presName="spaceRect" presStyleCnt="0"/>
      <dgm:spPr/>
    </dgm:pt>
    <dgm:pt modelId="{9CB262C8-7BC5-460A-9AD7-5CC6D327D837}" type="pres">
      <dgm:prSet presAssocID="{55CC8D04-2AD1-4546-BEAD-E36315585A4A}" presName="parTx" presStyleLbl="revTx" presStyleIdx="1" presStyleCnt="4">
        <dgm:presLayoutVars>
          <dgm:chMax val="0"/>
          <dgm:chPref val="0"/>
        </dgm:presLayoutVars>
      </dgm:prSet>
      <dgm:spPr/>
    </dgm:pt>
    <dgm:pt modelId="{AC0FCC27-D9A9-487D-98B1-070869FD3FAB}" type="pres">
      <dgm:prSet presAssocID="{084FC32B-EBA4-4F3E-968B-6CAB63E79018}" presName="sibTrans" presStyleCnt="0"/>
      <dgm:spPr/>
    </dgm:pt>
    <dgm:pt modelId="{998C7276-750B-4587-AD8B-D6A35F270A48}" type="pres">
      <dgm:prSet presAssocID="{EA888E66-BAC5-410B-BD3F-AE2A54570117}" presName="compNode" presStyleCnt="0"/>
      <dgm:spPr/>
    </dgm:pt>
    <dgm:pt modelId="{108FD187-6AC1-4D6B-9324-6E4E4D7EE3CE}" type="pres">
      <dgm:prSet presAssocID="{EA888E66-BAC5-410B-BD3F-AE2A54570117}" presName="bgRect" presStyleLbl="bgShp" presStyleIdx="2" presStyleCnt="4"/>
      <dgm:spPr/>
    </dgm:pt>
    <dgm:pt modelId="{5A7149DD-0E72-425F-966D-4940A1589638}" type="pres">
      <dgm:prSet presAssocID="{EA888E66-BAC5-410B-BD3F-AE2A545701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zkoła"/>
        </a:ext>
      </dgm:extLst>
    </dgm:pt>
    <dgm:pt modelId="{2C61F148-677D-499C-93F7-007E1009C266}" type="pres">
      <dgm:prSet presAssocID="{EA888E66-BAC5-410B-BD3F-AE2A54570117}" presName="spaceRect" presStyleCnt="0"/>
      <dgm:spPr/>
    </dgm:pt>
    <dgm:pt modelId="{5002D475-294D-4631-909B-BEFADB257F71}" type="pres">
      <dgm:prSet presAssocID="{EA888E66-BAC5-410B-BD3F-AE2A54570117}" presName="parTx" presStyleLbl="revTx" presStyleIdx="2" presStyleCnt="4">
        <dgm:presLayoutVars>
          <dgm:chMax val="0"/>
          <dgm:chPref val="0"/>
        </dgm:presLayoutVars>
      </dgm:prSet>
      <dgm:spPr/>
    </dgm:pt>
    <dgm:pt modelId="{81E9DA30-BA3A-48EE-A2F1-D07054DA7592}" type="pres">
      <dgm:prSet presAssocID="{A72663F4-80B8-402F-83A8-15D5081C8DE2}" presName="sibTrans" presStyleCnt="0"/>
      <dgm:spPr/>
    </dgm:pt>
    <dgm:pt modelId="{BC33456F-BF68-45FA-9D82-95A3F1E25801}" type="pres">
      <dgm:prSet presAssocID="{D14EA9C0-AE01-47F4-89A1-ECF154C15C8B}" presName="compNode" presStyleCnt="0"/>
      <dgm:spPr/>
    </dgm:pt>
    <dgm:pt modelId="{91553733-199F-42CB-B5C0-6D4B40C24D96}" type="pres">
      <dgm:prSet presAssocID="{D14EA9C0-AE01-47F4-89A1-ECF154C15C8B}" presName="bgRect" presStyleLbl="bgShp" presStyleIdx="3" presStyleCnt="4"/>
      <dgm:spPr/>
    </dgm:pt>
    <dgm:pt modelId="{5058AD5E-9C25-4ED6-89C3-0AAC43D83E73}" type="pres">
      <dgm:prSet presAssocID="{D14EA9C0-AE01-47F4-89A1-ECF154C15C8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stążka"/>
        </a:ext>
      </dgm:extLst>
    </dgm:pt>
    <dgm:pt modelId="{35DFC2AE-41A6-489E-96B3-CC6251F4E7B9}" type="pres">
      <dgm:prSet presAssocID="{D14EA9C0-AE01-47F4-89A1-ECF154C15C8B}" presName="spaceRect" presStyleCnt="0"/>
      <dgm:spPr/>
    </dgm:pt>
    <dgm:pt modelId="{C23F3D30-9D6B-4BC8-9831-CFBCDEFF995A}" type="pres">
      <dgm:prSet presAssocID="{D14EA9C0-AE01-47F4-89A1-ECF154C15C8B}" presName="parTx" presStyleLbl="revTx" presStyleIdx="3" presStyleCnt="4">
        <dgm:presLayoutVars>
          <dgm:chMax val="0"/>
          <dgm:chPref val="0"/>
        </dgm:presLayoutVars>
      </dgm:prSet>
      <dgm:spPr/>
    </dgm:pt>
  </dgm:ptLst>
  <dgm:cxnLst>
    <dgm:cxn modelId="{817F9427-89B8-46BE-B657-E97DF6A770D0}" srcId="{F357118A-0EFE-4F42-92CA-10945069421D}" destId="{55CC8D04-2AD1-4546-BEAD-E36315585A4A}" srcOrd="1" destOrd="0" parTransId="{8BC67B44-75EC-4E7D-9E2A-2DC698050708}" sibTransId="{084FC32B-EBA4-4F3E-968B-6CAB63E79018}"/>
    <dgm:cxn modelId="{27D01E5C-EB3F-46DA-83D1-BE0028BF3C4A}" type="presOf" srcId="{EA888E66-BAC5-410B-BD3F-AE2A54570117}" destId="{5002D475-294D-4631-909B-BEFADB257F71}" srcOrd="0" destOrd="0" presId="urn:microsoft.com/office/officeart/2018/2/layout/IconVerticalSolidList"/>
    <dgm:cxn modelId="{6D57604E-BE07-4133-8583-E45412C48A90}" type="presOf" srcId="{F357118A-0EFE-4F42-92CA-10945069421D}" destId="{B584D105-41FF-4C9D-AA94-04151C78A5B6}" srcOrd="0" destOrd="0" presId="urn:microsoft.com/office/officeart/2018/2/layout/IconVerticalSolidList"/>
    <dgm:cxn modelId="{35773E53-85D8-42A7-B336-85EF7B437821}" srcId="{F357118A-0EFE-4F42-92CA-10945069421D}" destId="{6D2E2A1E-253D-4AC7-9E3C-A9CD00BDCDA7}" srcOrd="0" destOrd="0" parTransId="{F0EF2EF7-8AC4-4D05-8430-87E6FC9EC689}" sibTransId="{2CAD046E-2BD3-45D4-85D2-D01B9292AFA0}"/>
    <dgm:cxn modelId="{B3ABAE79-A538-498B-B8CD-0450B888436B}" srcId="{F357118A-0EFE-4F42-92CA-10945069421D}" destId="{EA888E66-BAC5-410B-BD3F-AE2A54570117}" srcOrd="2" destOrd="0" parTransId="{23975E93-1E10-4149-8972-8C241A8244FF}" sibTransId="{A72663F4-80B8-402F-83A8-15D5081C8DE2}"/>
    <dgm:cxn modelId="{EC019F8C-312A-4ED4-B10E-0BB486DE8AE4}" type="presOf" srcId="{D14EA9C0-AE01-47F4-89A1-ECF154C15C8B}" destId="{C23F3D30-9D6B-4BC8-9831-CFBCDEFF995A}" srcOrd="0" destOrd="0" presId="urn:microsoft.com/office/officeart/2018/2/layout/IconVerticalSolidList"/>
    <dgm:cxn modelId="{EB048C8D-14B6-41C4-9FA6-0B1C82B46AED}" type="presOf" srcId="{6D2E2A1E-253D-4AC7-9E3C-A9CD00BDCDA7}" destId="{04D8011E-7EC2-46E7-91E4-BC3953AD87F7}" srcOrd="0" destOrd="0" presId="urn:microsoft.com/office/officeart/2018/2/layout/IconVerticalSolidList"/>
    <dgm:cxn modelId="{EF3121B7-8127-427E-98AD-AF3ADE30415C}" type="presOf" srcId="{55CC8D04-2AD1-4546-BEAD-E36315585A4A}" destId="{9CB262C8-7BC5-460A-9AD7-5CC6D327D837}" srcOrd="0" destOrd="0" presId="urn:microsoft.com/office/officeart/2018/2/layout/IconVerticalSolidList"/>
    <dgm:cxn modelId="{3A9267E5-8AF2-4F4E-BF93-0A38B1CA367A}" srcId="{F357118A-0EFE-4F42-92CA-10945069421D}" destId="{D14EA9C0-AE01-47F4-89A1-ECF154C15C8B}" srcOrd="3" destOrd="0" parTransId="{6500FA96-4A55-4836-83FA-5F7BDBB5F1E9}" sibTransId="{1E2DC765-E653-49F4-B0E6-39C73ED526CB}"/>
    <dgm:cxn modelId="{C182FA4C-E8D1-4B80-B92F-0F8C43181FC4}" type="presParOf" srcId="{B584D105-41FF-4C9D-AA94-04151C78A5B6}" destId="{316479D1-085D-4C99-AE42-D4DD26F26E24}" srcOrd="0" destOrd="0" presId="urn:microsoft.com/office/officeart/2018/2/layout/IconVerticalSolidList"/>
    <dgm:cxn modelId="{739E9E59-F696-46D3-9808-C47B5F31BD7D}" type="presParOf" srcId="{316479D1-085D-4C99-AE42-D4DD26F26E24}" destId="{B0220BD0-E28C-44F1-B8D4-CECF415F0A4A}" srcOrd="0" destOrd="0" presId="urn:microsoft.com/office/officeart/2018/2/layout/IconVerticalSolidList"/>
    <dgm:cxn modelId="{70E4B56F-F9B1-431F-98B9-6E5CB09A811A}" type="presParOf" srcId="{316479D1-085D-4C99-AE42-D4DD26F26E24}" destId="{A5B8FE0F-B484-45DD-9A47-02FEFF1F6D22}" srcOrd="1" destOrd="0" presId="urn:microsoft.com/office/officeart/2018/2/layout/IconVerticalSolidList"/>
    <dgm:cxn modelId="{DE2D5E35-62D4-46D3-B9B8-B310127F3CEE}" type="presParOf" srcId="{316479D1-085D-4C99-AE42-D4DD26F26E24}" destId="{DA590882-B4B7-4FE8-B21A-C38F83A35AEB}" srcOrd="2" destOrd="0" presId="urn:microsoft.com/office/officeart/2018/2/layout/IconVerticalSolidList"/>
    <dgm:cxn modelId="{597E6071-F22F-4179-B4E5-3EA0976FF626}" type="presParOf" srcId="{316479D1-085D-4C99-AE42-D4DD26F26E24}" destId="{04D8011E-7EC2-46E7-91E4-BC3953AD87F7}" srcOrd="3" destOrd="0" presId="urn:microsoft.com/office/officeart/2018/2/layout/IconVerticalSolidList"/>
    <dgm:cxn modelId="{1B1528BA-0B5F-4DAA-8EF8-589EBED049F4}" type="presParOf" srcId="{B584D105-41FF-4C9D-AA94-04151C78A5B6}" destId="{7D459B3D-697D-4023-BC2D-6AB0E88855AC}" srcOrd="1" destOrd="0" presId="urn:microsoft.com/office/officeart/2018/2/layout/IconVerticalSolidList"/>
    <dgm:cxn modelId="{106677B0-B194-47A6-895B-0BEC53B2AEE7}" type="presParOf" srcId="{B584D105-41FF-4C9D-AA94-04151C78A5B6}" destId="{A9FD6BFA-239D-4B65-A375-854219121A55}" srcOrd="2" destOrd="0" presId="urn:microsoft.com/office/officeart/2018/2/layout/IconVerticalSolidList"/>
    <dgm:cxn modelId="{B9400C7A-A1B5-4F96-A1AF-0B8313D7E296}" type="presParOf" srcId="{A9FD6BFA-239D-4B65-A375-854219121A55}" destId="{50B39301-C4B8-482E-A6B0-08EC27959564}" srcOrd="0" destOrd="0" presId="urn:microsoft.com/office/officeart/2018/2/layout/IconVerticalSolidList"/>
    <dgm:cxn modelId="{C23D9E0B-144A-4EDE-8648-0FE19984D8FF}" type="presParOf" srcId="{A9FD6BFA-239D-4B65-A375-854219121A55}" destId="{071824C0-9E04-4921-8E12-49430E9DCBFC}" srcOrd="1" destOrd="0" presId="urn:microsoft.com/office/officeart/2018/2/layout/IconVerticalSolidList"/>
    <dgm:cxn modelId="{FEA7C14D-3529-4C23-8D9A-6BC1040E6BA4}" type="presParOf" srcId="{A9FD6BFA-239D-4B65-A375-854219121A55}" destId="{67AE7D2C-3C0A-473E-9952-DAE6A5FE6991}" srcOrd="2" destOrd="0" presId="urn:microsoft.com/office/officeart/2018/2/layout/IconVerticalSolidList"/>
    <dgm:cxn modelId="{E2E44E21-1B1A-4EEA-96CC-7BE74CCDC702}" type="presParOf" srcId="{A9FD6BFA-239D-4B65-A375-854219121A55}" destId="{9CB262C8-7BC5-460A-9AD7-5CC6D327D837}" srcOrd="3" destOrd="0" presId="urn:microsoft.com/office/officeart/2018/2/layout/IconVerticalSolidList"/>
    <dgm:cxn modelId="{5C6A26B3-9535-45A8-98AF-B8DDE6909CE6}" type="presParOf" srcId="{B584D105-41FF-4C9D-AA94-04151C78A5B6}" destId="{AC0FCC27-D9A9-487D-98B1-070869FD3FAB}" srcOrd="3" destOrd="0" presId="urn:microsoft.com/office/officeart/2018/2/layout/IconVerticalSolidList"/>
    <dgm:cxn modelId="{E358A6FF-C60A-4FF3-BED4-CB61E6CB4CD8}" type="presParOf" srcId="{B584D105-41FF-4C9D-AA94-04151C78A5B6}" destId="{998C7276-750B-4587-AD8B-D6A35F270A48}" srcOrd="4" destOrd="0" presId="urn:microsoft.com/office/officeart/2018/2/layout/IconVerticalSolidList"/>
    <dgm:cxn modelId="{723ECBFA-E35F-45E7-B423-A1ECF7F9BEC6}" type="presParOf" srcId="{998C7276-750B-4587-AD8B-D6A35F270A48}" destId="{108FD187-6AC1-4D6B-9324-6E4E4D7EE3CE}" srcOrd="0" destOrd="0" presId="urn:microsoft.com/office/officeart/2018/2/layout/IconVerticalSolidList"/>
    <dgm:cxn modelId="{C9D25BB5-E646-40FF-86A2-76C58DE02C33}" type="presParOf" srcId="{998C7276-750B-4587-AD8B-D6A35F270A48}" destId="{5A7149DD-0E72-425F-966D-4940A1589638}" srcOrd="1" destOrd="0" presId="urn:microsoft.com/office/officeart/2018/2/layout/IconVerticalSolidList"/>
    <dgm:cxn modelId="{E9F8D7C6-367B-4583-83D9-E12DC03495C5}" type="presParOf" srcId="{998C7276-750B-4587-AD8B-D6A35F270A48}" destId="{2C61F148-677D-499C-93F7-007E1009C266}" srcOrd="2" destOrd="0" presId="urn:microsoft.com/office/officeart/2018/2/layout/IconVerticalSolidList"/>
    <dgm:cxn modelId="{55272E6E-3A95-4660-9FB3-52D914DD86CD}" type="presParOf" srcId="{998C7276-750B-4587-AD8B-D6A35F270A48}" destId="{5002D475-294D-4631-909B-BEFADB257F71}" srcOrd="3" destOrd="0" presId="urn:microsoft.com/office/officeart/2018/2/layout/IconVerticalSolidList"/>
    <dgm:cxn modelId="{A64A0DD4-D896-45B5-9F27-D2803190F955}" type="presParOf" srcId="{B584D105-41FF-4C9D-AA94-04151C78A5B6}" destId="{81E9DA30-BA3A-48EE-A2F1-D07054DA7592}" srcOrd="5" destOrd="0" presId="urn:microsoft.com/office/officeart/2018/2/layout/IconVerticalSolidList"/>
    <dgm:cxn modelId="{C970972C-CC32-4E8F-BFBC-422CA8E8ABC7}" type="presParOf" srcId="{B584D105-41FF-4C9D-AA94-04151C78A5B6}" destId="{BC33456F-BF68-45FA-9D82-95A3F1E25801}" srcOrd="6" destOrd="0" presId="urn:microsoft.com/office/officeart/2018/2/layout/IconVerticalSolidList"/>
    <dgm:cxn modelId="{B02E9156-8923-437E-A57F-8D872CEBDC2C}" type="presParOf" srcId="{BC33456F-BF68-45FA-9D82-95A3F1E25801}" destId="{91553733-199F-42CB-B5C0-6D4B40C24D96}" srcOrd="0" destOrd="0" presId="urn:microsoft.com/office/officeart/2018/2/layout/IconVerticalSolidList"/>
    <dgm:cxn modelId="{5A9E81F9-C75B-4739-90B7-8F1CDF72B7DA}" type="presParOf" srcId="{BC33456F-BF68-45FA-9D82-95A3F1E25801}" destId="{5058AD5E-9C25-4ED6-89C3-0AAC43D83E73}" srcOrd="1" destOrd="0" presId="urn:microsoft.com/office/officeart/2018/2/layout/IconVerticalSolidList"/>
    <dgm:cxn modelId="{B8D5736B-4E41-42A2-889F-F27D1A3798BF}" type="presParOf" srcId="{BC33456F-BF68-45FA-9D82-95A3F1E25801}" destId="{35DFC2AE-41A6-489E-96B3-CC6251F4E7B9}" srcOrd="2" destOrd="0" presId="urn:microsoft.com/office/officeart/2018/2/layout/IconVerticalSolidList"/>
    <dgm:cxn modelId="{E4ECC72F-7C05-4DC6-AADB-627A340364B8}" type="presParOf" srcId="{BC33456F-BF68-45FA-9D82-95A3F1E25801}" destId="{C23F3D30-9D6B-4BC8-9831-CFBCDEFF995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E84E30-B5A5-48F1-A923-25871260359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EE3573-C323-469E-9629-49C45B9E9A3C}">
      <dgm:prSet/>
      <dgm:spPr/>
      <dgm:t>
        <a:bodyPr/>
        <a:lstStyle/>
        <a:p>
          <a:pPr>
            <a:lnSpc>
              <a:spcPct val="100000"/>
            </a:lnSpc>
          </a:pPr>
          <a:r>
            <a:rPr lang="pl-PL"/>
            <a:t>Ankiety zebrane w ramach oceny nauczyciela akademickiego;</a:t>
          </a:r>
          <a:endParaRPr lang="en-US"/>
        </a:p>
      </dgm:t>
    </dgm:pt>
    <dgm:pt modelId="{CF5181D2-4E86-430B-AECC-560DBB5F7B89}" type="parTrans" cxnId="{E40C87DC-343D-4CD4-A2C0-7228545AA41A}">
      <dgm:prSet/>
      <dgm:spPr/>
      <dgm:t>
        <a:bodyPr/>
        <a:lstStyle/>
        <a:p>
          <a:endParaRPr lang="en-US"/>
        </a:p>
      </dgm:t>
    </dgm:pt>
    <dgm:pt modelId="{C61491EA-E4AE-4792-A6ED-9A98635ED33E}" type="sibTrans" cxnId="{E40C87DC-343D-4CD4-A2C0-7228545AA41A}">
      <dgm:prSet/>
      <dgm:spPr/>
      <dgm:t>
        <a:bodyPr/>
        <a:lstStyle/>
        <a:p>
          <a:endParaRPr lang="en-US"/>
        </a:p>
      </dgm:t>
    </dgm:pt>
    <dgm:pt modelId="{E31CFEF2-4F41-4ED1-AC3F-4549E4C6D9C2}">
      <dgm:prSet/>
      <dgm:spPr/>
      <dgm:t>
        <a:bodyPr/>
        <a:lstStyle/>
        <a:p>
          <a:pPr>
            <a:lnSpc>
              <a:spcPct val="100000"/>
            </a:lnSpc>
          </a:pPr>
          <a:r>
            <a:rPr lang="pl-PL"/>
            <a:t>Treść pracy magisterskiej;</a:t>
          </a:r>
          <a:endParaRPr lang="en-US"/>
        </a:p>
      </dgm:t>
    </dgm:pt>
    <dgm:pt modelId="{E1BA6414-6157-4FEE-8D44-3FEAED0BF0B5}" type="parTrans" cxnId="{4E83FD7E-C19B-4024-AF01-70EF706D54E2}">
      <dgm:prSet/>
      <dgm:spPr/>
      <dgm:t>
        <a:bodyPr/>
        <a:lstStyle/>
        <a:p>
          <a:endParaRPr lang="en-US"/>
        </a:p>
      </dgm:t>
    </dgm:pt>
    <dgm:pt modelId="{C6C59437-7BC5-4BBF-B3FC-1D2127D273A0}" type="sibTrans" cxnId="{4E83FD7E-C19B-4024-AF01-70EF706D54E2}">
      <dgm:prSet/>
      <dgm:spPr/>
      <dgm:t>
        <a:bodyPr/>
        <a:lstStyle/>
        <a:p>
          <a:endParaRPr lang="en-US"/>
        </a:p>
      </dgm:t>
    </dgm:pt>
    <dgm:pt modelId="{8E9B7FB5-A937-4799-B307-7C9A4B6AC118}">
      <dgm:prSet/>
      <dgm:spPr/>
      <dgm:t>
        <a:bodyPr/>
        <a:lstStyle/>
        <a:p>
          <a:pPr>
            <a:lnSpc>
              <a:spcPct val="100000"/>
            </a:lnSpc>
          </a:pPr>
          <a:r>
            <a:rPr lang="pl-PL"/>
            <a:t>Protokoły spotkań władz uczelni ze studentami, protokoły posiedzeń senatu uczelni, dokumenty służące ustaleniu wysokości opłat ponoszonych przez studentów.</a:t>
          </a:r>
          <a:endParaRPr lang="en-US"/>
        </a:p>
      </dgm:t>
    </dgm:pt>
    <dgm:pt modelId="{C916F334-19E2-493F-8481-D70BC73AAF4D}" type="parTrans" cxnId="{86AF6EB5-1A62-4318-84B2-BB632DB7845E}">
      <dgm:prSet/>
      <dgm:spPr/>
      <dgm:t>
        <a:bodyPr/>
        <a:lstStyle/>
        <a:p>
          <a:endParaRPr lang="en-US"/>
        </a:p>
      </dgm:t>
    </dgm:pt>
    <dgm:pt modelId="{30B07A98-530B-4EE3-9AFE-C558381E3578}" type="sibTrans" cxnId="{86AF6EB5-1A62-4318-84B2-BB632DB7845E}">
      <dgm:prSet/>
      <dgm:spPr/>
      <dgm:t>
        <a:bodyPr/>
        <a:lstStyle/>
        <a:p>
          <a:endParaRPr lang="en-US"/>
        </a:p>
      </dgm:t>
    </dgm:pt>
    <dgm:pt modelId="{74B5D703-E407-4575-AC76-BE1FE415FDC1}" type="pres">
      <dgm:prSet presAssocID="{39E84E30-B5A5-48F1-A923-258712603598}" presName="root" presStyleCnt="0">
        <dgm:presLayoutVars>
          <dgm:dir/>
          <dgm:resizeHandles val="exact"/>
        </dgm:presLayoutVars>
      </dgm:prSet>
      <dgm:spPr/>
    </dgm:pt>
    <dgm:pt modelId="{C878F921-4A08-488A-9D9D-A55D9C607642}" type="pres">
      <dgm:prSet presAssocID="{87EE3573-C323-469E-9629-49C45B9E9A3C}" presName="compNode" presStyleCnt="0"/>
      <dgm:spPr/>
    </dgm:pt>
    <dgm:pt modelId="{72002C8C-72EC-43F4-882C-0C240536AF06}" type="pres">
      <dgm:prSet presAssocID="{87EE3573-C323-469E-9629-49C45B9E9A3C}" presName="bgRect" presStyleLbl="bgShp" presStyleIdx="0" presStyleCnt="3"/>
      <dgm:spPr/>
    </dgm:pt>
    <dgm:pt modelId="{4E7E42EC-6378-4182-929A-4989DC71F5DA}" type="pres">
      <dgm:prSet presAssocID="{87EE3573-C323-469E-9629-49C45B9E9A3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ED06F3A8-BB42-4F09-B67A-7C4167789B2E}" type="pres">
      <dgm:prSet presAssocID="{87EE3573-C323-469E-9629-49C45B9E9A3C}" presName="spaceRect" presStyleCnt="0"/>
      <dgm:spPr/>
    </dgm:pt>
    <dgm:pt modelId="{B003D5C2-ECF3-4422-B65E-D4EAE53A3AA4}" type="pres">
      <dgm:prSet presAssocID="{87EE3573-C323-469E-9629-49C45B9E9A3C}" presName="parTx" presStyleLbl="revTx" presStyleIdx="0" presStyleCnt="3">
        <dgm:presLayoutVars>
          <dgm:chMax val="0"/>
          <dgm:chPref val="0"/>
        </dgm:presLayoutVars>
      </dgm:prSet>
      <dgm:spPr/>
    </dgm:pt>
    <dgm:pt modelId="{E897E376-9D63-40DE-B2AE-A2A3034B4DF6}" type="pres">
      <dgm:prSet presAssocID="{C61491EA-E4AE-4792-A6ED-9A98635ED33E}" presName="sibTrans" presStyleCnt="0"/>
      <dgm:spPr/>
    </dgm:pt>
    <dgm:pt modelId="{91CD72B1-E332-4E8A-80C4-7516DA883885}" type="pres">
      <dgm:prSet presAssocID="{E31CFEF2-4F41-4ED1-AC3F-4549E4C6D9C2}" presName="compNode" presStyleCnt="0"/>
      <dgm:spPr/>
    </dgm:pt>
    <dgm:pt modelId="{AE5A46BE-ED44-4F7C-8EA2-23FF764DA1D8}" type="pres">
      <dgm:prSet presAssocID="{E31CFEF2-4F41-4ED1-AC3F-4549E4C6D9C2}" presName="bgRect" presStyleLbl="bgShp" presStyleIdx="1" presStyleCnt="3"/>
      <dgm:spPr/>
    </dgm:pt>
    <dgm:pt modelId="{BC19A25E-C8F2-4FAC-A2DF-A457611F6E4F}" type="pres">
      <dgm:prSet presAssocID="{E31CFEF2-4F41-4ED1-AC3F-4549E4C6D9C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kument"/>
        </a:ext>
      </dgm:extLst>
    </dgm:pt>
    <dgm:pt modelId="{66010E89-2002-4D8E-98E1-2B51F9401E69}" type="pres">
      <dgm:prSet presAssocID="{E31CFEF2-4F41-4ED1-AC3F-4549E4C6D9C2}" presName="spaceRect" presStyleCnt="0"/>
      <dgm:spPr/>
    </dgm:pt>
    <dgm:pt modelId="{05EB8892-BFCC-49AA-80DC-B75BBA09C1E4}" type="pres">
      <dgm:prSet presAssocID="{E31CFEF2-4F41-4ED1-AC3F-4549E4C6D9C2}" presName="parTx" presStyleLbl="revTx" presStyleIdx="1" presStyleCnt="3">
        <dgm:presLayoutVars>
          <dgm:chMax val="0"/>
          <dgm:chPref val="0"/>
        </dgm:presLayoutVars>
      </dgm:prSet>
      <dgm:spPr/>
    </dgm:pt>
    <dgm:pt modelId="{CE167AC9-AC26-4F39-9C0B-42CAD0EC94B7}" type="pres">
      <dgm:prSet presAssocID="{C6C59437-7BC5-4BBF-B3FC-1D2127D273A0}" presName="sibTrans" presStyleCnt="0"/>
      <dgm:spPr/>
    </dgm:pt>
    <dgm:pt modelId="{C0D42056-E52C-4EAC-BB1F-87278C2525DB}" type="pres">
      <dgm:prSet presAssocID="{8E9B7FB5-A937-4799-B307-7C9A4B6AC118}" presName="compNode" presStyleCnt="0"/>
      <dgm:spPr/>
    </dgm:pt>
    <dgm:pt modelId="{E7897250-0DCB-4900-B7FF-F096C79D9246}" type="pres">
      <dgm:prSet presAssocID="{8E9B7FB5-A937-4799-B307-7C9A4B6AC118}" presName="bgRect" presStyleLbl="bgShp" presStyleIdx="2" presStyleCnt="3"/>
      <dgm:spPr/>
    </dgm:pt>
    <dgm:pt modelId="{0468ADEA-1EB0-4626-8184-467E7B8C16E5}" type="pres">
      <dgm:prSet presAssocID="{8E9B7FB5-A937-4799-B307-7C9A4B6AC1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amolot"/>
        </a:ext>
      </dgm:extLst>
    </dgm:pt>
    <dgm:pt modelId="{54F6033D-30B8-42AA-A313-3747EE7CB95C}" type="pres">
      <dgm:prSet presAssocID="{8E9B7FB5-A937-4799-B307-7C9A4B6AC118}" presName="spaceRect" presStyleCnt="0"/>
      <dgm:spPr/>
    </dgm:pt>
    <dgm:pt modelId="{930CC788-1392-4766-A838-6B13574CCEEE}" type="pres">
      <dgm:prSet presAssocID="{8E9B7FB5-A937-4799-B307-7C9A4B6AC118}" presName="parTx" presStyleLbl="revTx" presStyleIdx="2" presStyleCnt="3">
        <dgm:presLayoutVars>
          <dgm:chMax val="0"/>
          <dgm:chPref val="0"/>
        </dgm:presLayoutVars>
      </dgm:prSet>
      <dgm:spPr/>
    </dgm:pt>
  </dgm:ptLst>
  <dgm:cxnLst>
    <dgm:cxn modelId="{26F39851-F493-40C7-B81B-21C5B33564E3}" type="presOf" srcId="{8E9B7FB5-A937-4799-B307-7C9A4B6AC118}" destId="{930CC788-1392-4766-A838-6B13574CCEEE}" srcOrd="0" destOrd="0" presId="urn:microsoft.com/office/officeart/2018/2/layout/IconVerticalSolidList"/>
    <dgm:cxn modelId="{C3394458-02F9-4B3D-8A43-EA2C1A23B2CC}" type="presOf" srcId="{E31CFEF2-4F41-4ED1-AC3F-4549E4C6D9C2}" destId="{05EB8892-BFCC-49AA-80DC-B75BBA09C1E4}" srcOrd="0" destOrd="0" presId="urn:microsoft.com/office/officeart/2018/2/layout/IconVerticalSolidList"/>
    <dgm:cxn modelId="{4E83FD7E-C19B-4024-AF01-70EF706D54E2}" srcId="{39E84E30-B5A5-48F1-A923-258712603598}" destId="{E31CFEF2-4F41-4ED1-AC3F-4549E4C6D9C2}" srcOrd="1" destOrd="0" parTransId="{E1BA6414-6157-4FEE-8D44-3FEAED0BF0B5}" sibTransId="{C6C59437-7BC5-4BBF-B3FC-1D2127D273A0}"/>
    <dgm:cxn modelId="{86AF6EB5-1A62-4318-84B2-BB632DB7845E}" srcId="{39E84E30-B5A5-48F1-A923-258712603598}" destId="{8E9B7FB5-A937-4799-B307-7C9A4B6AC118}" srcOrd="2" destOrd="0" parTransId="{C916F334-19E2-493F-8481-D70BC73AAF4D}" sibTransId="{30B07A98-530B-4EE3-9AFE-C558381E3578}"/>
    <dgm:cxn modelId="{E40C87DC-343D-4CD4-A2C0-7228545AA41A}" srcId="{39E84E30-B5A5-48F1-A923-258712603598}" destId="{87EE3573-C323-469E-9629-49C45B9E9A3C}" srcOrd="0" destOrd="0" parTransId="{CF5181D2-4E86-430B-AECC-560DBB5F7B89}" sibTransId="{C61491EA-E4AE-4792-A6ED-9A98635ED33E}"/>
    <dgm:cxn modelId="{4181FBE2-D75B-48CF-8C1D-6EADC862CECD}" type="presOf" srcId="{87EE3573-C323-469E-9629-49C45B9E9A3C}" destId="{B003D5C2-ECF3-4422-B65E-D4EAE53A3AA4}" srcOrd="0" destOrd="0" presId="urn:microsoft.com/office/officeart/2018/2/layout/IconVerticalSolidList"/>
    <dgm:cxn modelId="{06C639FE-8F95-46EB-B4C1-28D403FC1E5F}" type="presOf" srcId="{39E84E30-B5A5-48F1-A923-258712603598}" destId="{74B5D703-E407-4575-AC76-BE1FE415FDC1}" srcOrd="0" destOrd="0" presId="urn:microsoft.com/office/officeart/2018/2/layout/IconVerticalSolidList"/>
    <dgm:cxn modelId="{55849C07-A80D-466D-AEC4-67F0636742C6}" type="presParOf" srcId="{74B5D703-E407-4575-AC76-BE1FE415FDC1}" destId="{C878F921-4A08-488A-9D9D-A55D9C607642}" srcOrd="0" destOrd="0" presId="urn:microsoft.com/office/officeart/2018/2/layout/IconVerticalSolidList"/>
    <dgm:cxn modelId="{1C013905-5082-4D85-B1AC-6A3B737625EE}" type="presParOf" srcId="{C878F921-4A08-488A-9D9D-A55D9C607642}" destId="{72002C8C-72EC-43F4-882C-0C240536AF06}" srcOrd="0" destOrd="0" presId="urn:microsoft.com/office/officeart/2018/2/layout/IconVerticalSolidList"/>
    <dgm:cxn modelId="{D6E10789-A104-45ED-832D-D8F65D6DAACF}" type="presParOf" srcId="{C878F921-4A08-488A-9D9D-A55D9C607642}" destId="{4E7E42EC-6378-4182-929A-4989DC71F5DA}" srcOrd="1" destOrd="0" presId="urn:microsoft.com/office/officeart/2018/2/layout/IconVerticalSolidList"/>
    <dgm:cxn modelId="{2395FBBC-F366-4FC0-9164-EC07F96BF522}" type="presParOf" srcId="{C878F921-4A08-488A-9D9D-A55D9C607642}" destId="{ED06F3A8-BB42-4F09-B67A-7C4167789B2E}" srcOrd="2" destOrd="0" presId="urn:microsoft.com/office/officeart/2018/2/layout/IconVerticalSolidList"/>
    <dgm:cxn modelId="{99F72843-DB44-4458-9EA9-AD63BFA6DCC6}" type="presParOf" srcId="{C878F921-4A08-488A-9D9D-A55D9C607642}" destId="{B003D5C2-ECF3-4422-B65E-D4EAE53A3AA4}" srcOrd="3" destOrd="0" presId="urn:microsoft.com/office/officeart/2018/2/layout/IconVerticalSolidList"/>
    <dgm:cxn modelId="{22E82AED-3935-4FD5-BB3D-0C228C530A21}" type="presParOf" srcId="{74B5D703-E407-4575-AC76-BE1FE415FDC1}" destId="{E897E376-9D63-40DE-B2AE-A2A3034B4DF6}" srcOrd="1" destOrd="0" presId="urn:microsoft.com/office/officeart/2018/2/layout/IconVerticalSolidList"/>
    <dgm:cxn modelId="{3B5F34F1-B76D-4541-A363-235BB6BAA180}" type="presParOf" srcId="{74B5D703-E407-4575-AC76-BE1FE415FDC1}" destId="{91CD72B1-E332-4E8A-80C4-7516DA883885}" srcOrd="2" destOrd="0" presId="urn:microsoft.com/office/officeart/2018/2/layout/IconVerticalSolidList"/>
    <dgm:cxn modelId="{46822C62-F7A2-4845-877E-C68D15C8F708}" type="presParOf" srcId="{91CD72B1-E332-4E8A-80C4-7516DA883885}" destId="{AE5A46BE-ED44-4F7C-8EA2-23FF764DA1D8}" srcOrd="0" destOrd="0" presId="urn:microsoft.com/office/officeart/2018/2/layout/IconVerticalSolidList"/>
    <dgm:cxn modelId="{74496C9A-1379-4258-8429-EF41AF6EEEE2}" type="presParOf" srcId="{91CD72B1-E332-4E8A-80C4-7516DA883885}" destId="{BC19A25E-C8F2-4FAC-A2DF-A457611F6E4F}" srcOrd="1" destOrd="0" presId="urn:microsoft.com/office/officeart/2018/2/layout/IconVerticalSolidList"/>
    <dgm:cxn modelId="{F3DD8DE4-C6EF-4E17-A15B-9EDCAD9EAE0E}" type="presParOf" srcId="{91CD72B1-E332-4E8A-80C4-7516DA883885}" destId="{66010E89-2002-4D8E-98E1-2B51F9401E69}" srcOrd="2" destOrd="0" presId="urn:microsoft.com/office/officeart/2018/2/layout/IconVerticalSolidList"/>
    <dgm:cxn modelId="{C3E8C117-61E6-4C74-A0F9-F6FBD50F5572}" type="presParOf" srcId="{91CD72B1-E332-4E8A-80C4-7516DA883885}" destId="{05EB8892-BFCC-49AA-80DC-B75BBA09C1E4}" srcOrd="3" destOrd="0" presId="urn:microsoft.com/office/officeart/2018/2/layout/IconVerticalSolidList"/>
    <dgm:cxn modelId="{299DD8C9-21D6-4C82-A2FD-B84B73258C05}" type="presParOf" srcId="{74B5D703-E407-4575-AC76-BE1FE415FDC1}" destId="{CE167AC9-AC26-4F39-9C0B-42CAD0EC94B7}" srcOrd="3" destOrd="0" presId="urn:microsoft.com/office/officeart/2018/2/layout/IconVerticalSolidList"/>
    <dgm:cxn modelId="{22100007-5FAD-4BD0-86E7-98D24896CBE8}" type="presParOf" srcId="{74B5D703-E407-4575-AC76-BE1FE415FDC1}" destId="{C0D42056-E52C-4EAC-BB1F-87278C2525DB}" srcOrd="4" destOrd="0" presId="urn:microsoft.com/office/officeart/2018/2/layout/IconVerticalSolidList"/>
    <dgm:cxn modelId="{040466DD-CAEE-40FD-90D8-EE665D643E49}" type="presParOf" srcId="{C0D42056-E52C-4EAC-BB1F-87278C2525DB}" destId="{E7897250-0DCB-4900-B7FF-F096C79D9246}" srcOrd="0" destOrd="0" presId="urn:microsoft.com/office/officeart/2018/2/layout/IconVerticalSolidList"/>
    <dgm:cxn modelId="{45F29F95-A18D-4A6F-B4A0-8DBB7852F393}" type="presParOf" srcId="{C0D42056-E52C-4EAC-BB1F-87278C2525DB}" destId="{0468ADEA-1EB0-4626-8184-467E7B8C16E5}" srcOrd="1" destOrd="0" presId="urn:microsoft.com/office/officeart/2018/2/layout/IconVerticalSolidList"/>
    <dgm:cxn modelId="{18C291D3-F4F2-4ED4-806A-037A9746649D}" type="presParOf" srcId="{C0D42056-E52C-4EAC-BB1F-87278C2525DB}" destId="{54F6033D-30B8-42AA-A313-3747EE7CB95C}" srcOrd="2" destOrd="0" presId="urn:microsoft.com/office/officeart/2018/2/layout/IconVerticalSolidList"/>
    <dgm:cxn modelId="{94D91C65-235E-4AD0-B72E-D06FEE9FB0A0}" type="presParOf" srcId="{C0D42056-E52C-4EAC-BB1F-87278C2525DB}" destId="{930CC788-1392-4766-A838-6B13574CCEE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4D24E-C997-47C5-8689-A01DEF1693A2}">
      <dsp:nvSpPr>
        <dsp:cNvPr id="0" name=""/>
        <dsp:cNvSpPr/>
      </dsp:nvSpPr>
      <dsp:spPr>
        <a:xfrm>
          <a:off x="0" y="286969"/>
          <a:ext cx="5961345" cy="9149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kern="1200"/>
            <a:t>1. Czy postępowanie prowadzi podmiot wymieniony w art. 1 kpa? </a:t>
          </a:r>
          <a:endParaRPr lang="en-US" sz="2300" kern="1200"/>
        </a:p>
      </dsp:txBody>
      <dsp:txXfrm>
        <a:off x="44664" y="331633"/>
        <a:ext cx="5872017" cy="825612"/>
      </dsp:txXfrm>
    </dsp:sp>
    <dsp:sp modelId="{962C49A9-6F25-41D4-8A6C-8E8E39E360D8}">
      <dsp:nvSpPr>
        <dsp:cNvPr id="0" name=""/>
        <dsp:cNvSpPr/>
      </dsp:nvSpPr>
      <dsp:spPr>
        <a:xfrm>
          <a:off x="0" y="1268149"/>
          <a:ext cx="5961345" cy="9149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kern="1200"/>
            <a:t>2. Czy sprawa ma charakter administracyjny (pozostaje we właściwości ww. podmiotów)?</a:t>
          </a:r>
          <a:endParaRPr lang="en-US" sz="2300" kern="1200"/>
        </a:p>
      </dsp:txBody>
      <dsp:txXfrm>
        <a:off x="44664" y="1312813"/>
        <a:ext cx="5872017" cy="825612"/>
      </dsp:txXfrm>
    </dsp:sp>
    <dsp:sp modelId="{1FD6BA72-C6BE-4F5F-9F66-8651B789E536}">
      <dsp:nvSpPr>
        <dsp:cNvPr id="0" name=""/>
        <dsp:cNvSpPr/>
      </dsp:nvSpPr>
      <dsp:spPr>
        <a:xfrm>
          <a:off x="0" y="2249329"/>
          <a:ext cx="5961345" cy="9149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kern="1200"/>
            <a:t>3. Czy sprawa ma charakter indywidualny?</a:t>
          </a:r>
          <a:endParaRPr lang="en-US" sz="2300" kern="1200"/>
        </a:p>
      </dsp:txBody>
      <dsp:txXfrm>
        <a:off x="44664" y="2293993"/>
        <a:ext cx="5872017" cy="825612"/>
      </dsp:txXfrm>
    </dsp:sp>
    <dsp:sp modelId="{10037F4B-19C7-43C7-9FB2-AB5C1D26B409}">
      <dsp:nvSpPr>
        <dsp:cNvPr id="0" name=""/>
        <dsp:cNvSpPr/>
      </dsp:nvSpPr>
      <dsp:spPr>
        <a:xfrm>
          <a:off x="0" y="3230509"/>
          <a:ext cx="5961345" cy="91494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kern="1200"/>
            <a:t>4. Czy sprawa kończy się wydaniem decyzji administracyjnej albo jest załatwiana milcząco?</a:t>
          </a:r>
          <a:endParaRPr lang="en-US" sz="2300" kern="1200"/>
        </a:p>
      </dsp:txBody>
      <dsp:txXfrm>
        <a:off x="44664" y="3275173"/>
        <a:ext cx="5872017" cy="825612"/>
      </dsp:txXfrm>
    </dsp:sp>
    <dsp:sp modelId="{B6E42E25-270A-4ABB-9016-33B82CD215A4}">
      <dsp:nvSpPr>
        <dsp:cNvPr id="0" name=""/>
        <dsp:cNvSpPr/>
      </dsp:nvSpPr>
      <dsp:spPr>
        <a:xfrm>
          <a:off x="0" y="4211690"/>
          <a:ext cx="5961345" cy="9149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pl-PL" sz="2300" kern="1200"/>
            <a:t>4 x TAK = STOSOWANIE KPA</a:t>
          </a:r>
          <a:endParaRPr lang="en-US" sz="2300" kern="1200"/>
        </a:p>
      </dsp:txBody>
      <dsp:txXfrm>
        <a:off x="44664" y="4256354"/>
        <a:ext cx="5872017" cy="825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4B6E1-CD4F-44D6-9E06-42F1831A93BE}">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B01906-A439-405A-8A92-59755E089645}">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l-PL" sz="2200" kern="1200"/>
            <a:t>Przetwarzanie jest zgodne z prawem wyłącznie w przypadkach, gdy - i w takim zakresie, w jakim - spełniony jest co najmniej jeden z poniższych warunków:</a:t>
          </a:r>
          <a:endParaRPr lang="en-US" sz="2200" kern="1200"/>
        </a:p>
      </dsp:txBody>
      <dsp:txXfrm>
        <a:off x="0" y="0"/>
        <a:ext cx="10515600" cy="1087834"/>
      </dsp:txXfrm>
    </dsp:sp>
    <dsp:sp modelId="{84D7E3A7-ED03-4189-A112-902383FE4DC1}">
      <dsp:nvSpPr>
        <dsp:cNvPr id="0" name=""/>
        <dsp:cNvSpPr/>
      </dsp:nvSpPr>
      <dsp:spPr>
        <a:xfrm>
          <a:off x="0" y="108783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27E015-86FA-4F53-BFF1-9D7BAD2DF858}">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just" defTabSz="977900">
            <a:lnSpc>
              <a:spcPct val="90000"/>
            </a:lnSpc>
            <a:spcBef>
              <a:spcPct val="0"/>
            </a:spcBef>
            <a:spcAft>
              <a:spcPct val="35000"/>
            </a:spcAft>
            <a:buNone/>
          </a:pPr>
          <a:r>
            <a:rPr lang="pl-PL" sz="2200" b="1" kern="1200" dirty="0"/>
            <a:t>a) osoba, której dane dotyczą wyraziła zgodę na przetwarzanie swoich danych osobowych w jednym lub większej liczbie określonych celów; (…)</a:t>
          </a:r>
          <a:endParaRPr lang="en-US" sz="2200" b="1" kern="1200" dirty="0"/>
        </a:p>
      </dsp:txBody>
      <dsp:txXfrm>
        <a:off x="0" y="1087834"/>
        <a:ext cx="10515600" cy="1087834"/>
      </dsp:txXfrm>
    </dsp:sp>
    <dsp:sp modelId="{23EF9CE3-4D50-40F0-B9F7-1CE9B1D45430}">
      <dsp:nvSpPr>
        <dsp:cNvPr id="0" name=""/>
        <dsp:cNvSpPr/>
      </dsp:nvSpPr>
      <dsp:spPr>
        <a:xfrm>
          <a:off x="0" y="2175669"/>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06728-1699-496A-A185-D52B6731B422}">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l-PL" sz="2200" kern="1200"/>
            <a:t>d) przetwarzanie jest niezbędne do ochrony żywotnych interesów osoby, której dane dotyczą, lub innej osoby fizycznej;</a:t>
          </a:r>
          <a:endParaRPr lang="en-US" sz="2200" kern="1200"/>
        </a:p>
      </dsp:txBody>
      <dsp:txXfrm>
        <a:off x="0" y="2175669"/>
        <a:ext cx="10515600" cy="1087834"/>
      </dsp:txXfrm>
    </dsp:sp>
    <dsp:sp modelId="{5DB4ACB6-1CA8-4002-9AD9-5A0E8B9B9CE1}">
      <dsp:nvSpPr>
        <dsp:cNvPr id="0" name=""/>
        <dsp:cNvSpPr/>
      </dsp:nvSpPr>
      <dsp:spPr>
        <a:xfrm>
          <a:off x="0" y="3263503"/>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ABB0C-9E5A-46B6-B4BD-33AAE0593158}">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pl-PL" sz="2200" kern="1200"/>
            <a:t>e) przetwarzanie jest niezbędne do wykonania zadania realizowanego w interesie publicznym lub w ramach sprawowania władzy publicznej powierzonej administratorowi;</a:t>
          </a:r>
          <a:endParaRPr lang="en-US" sz="2200" kern="1200"/>
        </a:p>
      </dsp:txBody>
      <dsp:txXfrm>
        <a:off x="0" y="3263503"/>
        <a:ext cx="10515600" cy="1087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6B615-E20C-4749-BCDD-5527FFF914BC}">
      <dsp:nvSpPr>
        <dsp:cNvPr id="0" name=""/>
        <dsp:cNvSpPr/>
      </dsp:nvSpPr>
      <dsp:spPr>
        <a:xfrm>
          <a:off x="0" y="0"/>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A7CBED-1A19-4770-8E78-0AE4774204CC}">
      <dsp:nvSpPr>
        <dsp:cNvPr id="0" name=""/>
        <dsp:cNvSpPr/>
      </dsp:nvSpPr>
      <dsp:spPr>
        <a:xfrm>
          <a:off x="0" y="0"/>
          <a:ext cx="6396484" cy="2788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pl-PL" sz="2600" kern="1200" dirty="0"/>
            <a:t>§  1. Jeżeli w podaniu nie wskazano adresu wnoszącego i nie ma możności ustalenia tego adresu na podstawie posiadanych danych, podanie pozostawia się bez rozpoznania.</a:t>
          </a:r>
          <a:endParaRPr lang="en-US" sz="2600" kern="1200" dirty="0"/>
        </a:p>
      </dsp:txBody>
      <dsp:txXfrm>
        <a:off x="0" y="0"/>
        <a:ext cx="6396484" cy="2788384"/>
      </dsp:txXfrm>
    </dsp:sp>
    <dsp:sp modelId="{6DF76E74-E25A-4AD7-8CEF-B38E07B168C9}">
      <dsp:nvSpPr>
        <dsp:cNvPr id="0" name=""/>
        <dsp:cNvSpPr/>
      </dsp:nvSpPr>
      <dsp:spPr>
        <a:xfrm>
          <a:off x="0" y="2788384"/>
          <a:ext cx="63964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D30AF-EE8B-4424-9F6F-51EDBC2DA366}">
      <dsp:nvSpPr>
        <dsp:cNvPr id="0" name=""/>
        <dsp:cNvSpPr/>
      </dsp:nvSpPr>
      <dsp:spPr>
        <a:xfrm>
          <a:off x="0" y="2788384"/>
          <a:ext cx="6396484" cy="2788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pl-PL" sz="2600" kern="1200" dirty="0"/>
            <a:t>§  2. Jeżeli podanie nie spełnia innych wymagań ustalonych w przepisach prawa, należy wezwać wnoszącego do usunięcia braków w wyznaczonym terminie, nie krótszym niż siedem dni, z pouczeniem, że nieusunięcie tych braków spowoduje pozostawienie podania bez rozpoznania.</a:t>
          </a:r>
          <a:endParaRPr lang="en-US" sz="2600" kern="1200" dirty="0"/>
        </a:p>
      </dsp:txBody>
      <dsp:txXfrm>
        <a:off x="0" y="2788384"/>
        <a:ext cx="6396484" cy="2788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7E0C2-EA37-42C7-8796-D62EE240680C}">
      <dsp:nvSpPr>
        <dsp:cNvPr id="0" name=""/>
        <dsp:cNvSpPr/>
      </dsp:nvSpPr>
      <dsp:spPr>
        <a:xfrm>
          <a:off x="0" y="0"/>
          <a:ext cx="63964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E7074-F9F1-42FE-B524-1A80BB875718}">
      <dsp:nvSpPr>
        <dsp:cNvPr id="0" name=""/>
        <dsp:cNvSpPr/>
      </dsp:nvSpPr>
      <dsp:spPr>
        <a:xfrm>
          <a:off x="0" y="0"/>
          <a:ext cx="6396484" cy="69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a:t>Baza osób upoważnionych do podpisywania dokumentów, o których mowa w art. 78 ust. 3 i 4, art. 163 ust. 4 oraz art. 180 ust. 1 i 1a, obejmuje:</a:t>
          </a:r>
          <a:endParaRPr lang="en-US" sz="1600" kern="1200"/>
        </a:p>
      </dsp:txBody>
      <dsp:txXfrm>
        <a:off x="0" y="0"/>
        <a:ext cx="6396484" cy="697096"/>
      </dsp:txXfrm>
    </dsp:sp>
    <dsp:sp modelId="{7AE3D5D7-F596-43F2-A80B-CFD411D39D6C}">
      <dsp:nvSpPr>
        <dsp:cNvPr id="0" name=""/>
        <dsp:cNvSpPr/>
      </dsp:nvSpPr>
      <dsp:spPr>
        <a:xfrm>
          <a:off x="0" y="697096"/>
          <a:ext cx="6396484"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76023-B132-440D-8A50-BA696C14B601}">
      <dsp:nvSpPr>
        <dsp:cNvPr id="0" name=""/>
        <dsp:cNvSpPr/>
      </dsp:nvSpPr>
      <dsp:spPr>
        <a:xfrm>
          <a:off x="0" y="697096"/>
          <a:ext cx="6396484" cy="69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a:t>1) imiona i nazwisko;</a:t>
          </a:r>
          <a:endParaRPr lang="en-US" sz="1600" kern="1200"/>
        </a:p>
      </dsp:txBody>
      <dsp:txXfrm>
        <a:off x="0" y="697096"/>
        <a:ext cx="6396484" cy="697096"/>
      </dsp:txXfrm>
    </dsp:sp>
    <dsp:sp modelId="{329BE737-C504-4924-8442-24C6BBC673B0}">
      <dsp:nvSpPr>
        <dsp:cNvPr id="0" name=""/>
        <dsp:cNvSpPr/>
      </dsp:nvSpPr>
      <dsp:spPr>
        <a:xfrm>
          <a:off x="0" y="1394192"/>
          <a:ext cx="6396484"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552355-987F-4623-B956-B1E974E46D6D}">
      <dsp:nvSpPr>
        <dsp:cNvPr id="0" name=""/>
        <dsp:cNvSpPr/>
      </dsp:nvSpPr>
      <dsp:spPr>
        <a:xfrm>
          <a:off x="0" y="1394192"/>
          <a:ext cx="6396484" cy="69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a:t>2) informacje o funkcji pełnionej w uczelni, instytucie PAN, instytucie badawczym lub instytucie międzynarodowym;</a:t>
          </a:r>
          <a:endParaRPr lang="en-US" sz="1600" kern="1200"/>
        </a:p>
      </dsp:txBody>
      <dsp:txXfrm>
        <a:off x="0" y="1394192"/>
        <a:ext cx="6396484" cy="697096"/>
      </dsp:txXfrm>
    </dsp:sp>
    <dsp:sp modelId="{3B67EE07-92C3-4769-9889-94ADFF9DF560}">
      <dsp:nvSpPr>
        <dsp:cNvPr id="0" name=""/>
        <dsp:cNvSpPr/>
      </dsp:nvSpPr>
      <dsp:spPr>
        <a:xfrm>
          <a:off x="0" y="2091288"/>
          <a:ext cx="6396484"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9A529-52DC-402C-874C-622571014847}">
      <dsp:nvSpPr>
        <dsp:cNvPr id="0" name=""/>
        <dsp:cNvSpPr/>
      </dsp:nvSpPr>
      <dsp:spPr>
        <a:xfrm>
          <a:off x="0" y="2091288"/>
          <a:ext cx="6396484" cy="69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a:t>3) odwzorowanie cyfrowe wzoru podpisu i parafy;</a:t>
          </a:r>
          <a:endParaRPr lang="en-US" sz="1600" kern="1200"/>
        </a:p>
      </dsp:txBody>
      <dsp:txXfrm>
        <a:off x="0" y="2091288"/>
        <a:ext cx="6396484" cy="697096"/>
      </dsp:txXfrm>
    </dsp:sp>
    <dsp:sp modelId="{2231ADFE-8F5B-43DB-B8C9-1B6CA664D2EE}">
      <dsp:nvSpPr>
        <dsp:cNvPr id="0" name=""/>
        <dsp:cNvSpPr/>
      </dsp:nvSpPr>
      <dsp:spPr>
        <a:xfrm>
          <a:off x="0" y="2788384"/>
          <a:ext cx="6396484"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5FF54-95AF-49FC-9D7C-33C94DDBD89B}">
      <dsp:nvSpPr>
        <dsp:cNvPr id="0" name=""/>
        <dsp:cNvSpPr/>
      </dsp:nvSpPr>
      <dsp:spPr>
        <a:xfrm>
          <a:off x="0" y="2788384"/>
          <a:ext cx="6396484" cy="69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a:t>4) informacje o wzorze pieczęci urzędowej uczelni, instytutu PAN, instytutu badawczego lub instytutu międzynarodowego;</a:t>
          </a:r>
          <a:endParaRPr lang="en-US" sz="1600" kern="1200"/>
        </a:p>
      </dsp:txBody>
      <dsp:txXfrm>
        <a:off x="0" y="2788384"/>
        <a:ext cx="6396484" cy="697096"/>
      </dsp:txXfrm>
    </dsp:sp>
    <dsp:sp modelId="{4D9CFCFF-49E8-41E2-9F29-7DADBDF316FD}">
      <dsp:nvSpPr>
        <dsp:cNvPr id="0" name=""/>
        <dsp:cNvSpPr/>
      </dsp:nvSpPr>
      <dsp:spPr>
        <a:xfrm>
          <a:off x="0" y="3485481"/>
          <a:ext cx="6396484"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3869CB-BC51-405E-BD67-0B7D62D93E61}">
      <dsp:nvSpPr>
        <dsp:cNvPr id="0" name=""/>
        <dsp:cNvSpPr/>
      </dsp:nvSpPr>
      <dsp:spPr>
        <a:xfrm>
          <a:off x="0" y="3485481"/>
          <a:ext cx="6396484" cy="69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kern="1200" dirty="0"/>
            <a:t>5) </a:t>
          </a:r>
          <a:r>
            <a:rPr lang="pl-PL" sz="1600" b="1" kern="1200" dirty="0"/>
            <a:t>informacje o wzorach: (…)</a:t>
          </a:r>
          <a:endParaRPr lang="en-US" sz="1600" b="1" kern="1200" dirty="0"/>
        </a:p>
      </dsp:txBody>
      <dsp:txXfrm>
        <a:off x="0" y="3485481"/>
        <a:ext cx="6396484" cy="697096"/>
      </dsp:txXfrm>
    </dsp:sp>
    <dsp:sp modelId="{3A7C6636-BD5F-41B9-9995-28F0EBB34DA6}">
      <dsp:nvSpPr>
        <dsp:cNvPr id="0" name=""/>
        <dsp:cNvSpPr/>
      </dsp:nvSpPr>
      <dsp:spPr>
        <a:xfrm>
          <a:off x="0" y="4182577"/>
          <a:ext cx="6396484"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DFB471-5978-4BA0-B87F-A372C1975FCD}">
      <dsp:nvSpPr>
        <dsp:cNvPr id="0" name=""/>
        <dsp:cNvSpPr/>
      </dsp:nvSpPr>
      <dsp:spPr>
        <a:xfrm>
          <a:off x="0" y="4182577"/>
          <a:ext cx="6396484" cy="69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b="1" kern="1200" dirty="0"/>
            <a:t>d) zaświadczeń o ukończeniu studiów i studiów podyplomowych,</a:t>
          </a:r>
          <a:endParaRPr lang="en-US" sz="1600" b="1" kern="1200" dirty="0"/>
        </a:p>
      </dsp:txBody>
      <dsp:txXfrm>
        <a:off x="0" y="4182577"/>
        <a:ext cx="6396484" cy="697096"/>
      </dsp:txXfrm>
    </dsp:sp>
    <dsp:sp modelId="{4DD085B5-F9F1-4B06-825B-5DC4DFC41BD1}">
      <dsp:nvSpPr>
        <dsp:cNvPr id="0" name=""/>
        <dsp:cNvSpPr/>
      </dsp:nvSpPr>
      <dsp:spPr>
        <a:xfrm>
          <a:off x="0" y="4879673"/>
          <a:ext cx="63964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5ABD1F-FD57-496B-A67A-B116299A7B24}">
      <dsp:nvSpPr>
        <dsp:cNvPr id="0" name=""/>
        <dsp:cNvSpPr/>
      </dsp:nvSpPr>
      <dsp:spPr>
        <a:xfrm>
          <a:off x="0" y="4879673"/>
          <a:ext cx="6396484" cy="697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l-PL" sz="1600" b="1" kern="1200" dirty="0"/>
            <a:t>e)  zaświadczeń o uzyskaniu stopnia naukowego i stopnia w zakresie sztuki.</a:t>
          </a:r>
          <a:endParaRPr lang="en-US" sz="1600" b="1" kern="1200" dirty="0"/>
        </a:p>
      </dsp:txBody>
      <dsp:txXfrm>
        <a:off x="0" y="4879673"/>
        <a:ext cx="6396484" cy="6970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20BD0-E28C-44F1-B8D4-CECF415F0A4A}">
      <dsp:nvSpPr>
        <dsp:cNvPr id="0" name=""/>
        <dsp:cNvSpPr/>
      </dsp:nvSpPr>
      <dsp:spPr>
        <a:xfrm>
          <a:off x="0" y="1805"/>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B8FE0F-B484-45DD-9A47-02FEFF1F6D2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D8011E-7EC2-46E7-91E4-BC3953AD87F7}">
      <dsp:nvSpPr>
        <dsp:cNvPr id="0" name=""/>
        <dsp:cNvSpPr/>
      </dsp:nvSpPr>
      <dsp:spPr>
        <a:xfrm>
          <a:off x="1057183" y="1805"/>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pl-PL" sz="1500" kern="1200"/>
            <a:t>Informacja, jakie rejestry prowadzi uczelnia;</a:t>
          </a:r>
          <a:endParaRPr lang="en-US" sz="1500" kern="1200"/>
        </a:p>
      </dsp:txBody>
      <dsp:txXfrm>
        <a:off x="1057183" y="1805"/>
        <a:ext cx="4124416" cy="915310"/>
      </dsp:txXfrm>
    </dsp:sp>
    <dsp:sp modelId="{50B39301-C4B8-482E-A6B0-08EC27959564}">
      <dsp:nvSpPr>
        <dsp:cNvPr id="0" name=""/>
        <dsp:cNvSpPr/>
      </dsp:nvSpPr>
      <dsp:spPr>
        <a:xfrm>
          <a:off x="0" y="1145944"/>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1824C0-9E04-4921-8E12-49430E9DCBFC}">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262C8-7BC5-460A-9AD7-5CC6D327D837}">
      <dsp:nvSpPr>
        <dsp:cNvPr id="0" name=""/>
        <dsp:cNvSpPr/>
      </dsp:nvSpPr>
      <dsp:spPr>
        <a:xfrm>
          <a:off x="1057183" y="1145944"/>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pl-PL" sz="1500" kern="1200"/>
            <a:t>indywidualne wynagrodzenia konkretnych nauczycieli akademickich;</a:t>
          </a:r>
          <a:endParaRPr lang="en-US" sz="1500" kern="1200"/>
        </a:p>
      </dsp:txBody>
      <dsp:txXfrm>
        <a:off x="1057183" y="1145944"/>
        <a:ext cx="4124416" cy="915310"/>
      </dsp:txXfrm>
    </dsp:sp>
    <dsp:sp modelId="{108FD187-6AC1-4D6B-9324-6E4E4D7EE3CE}">
      <dsp:nvSpPr>
        <dsp:cNvPr id="0" name=""/>
        <dsp:cNvSpPr/>
      </dsp:nvSpPr>
      <dsp:spPr>
        <a:xfrm>
          <a:off x="0" y="2290082"/>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149DD-0E72-425F-966D-4940A1589638}">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2D475-294D-4631-909B-BEFADB257F71}">
      <dsp:nvSpPr>
        <dsp:cNvPr id="0" name=""/>
        <dsp:cNvSpPr/>
      </dsp:nvSpPr>
      <dsp:spPr>
        <a:xfrm>
          <a:off x="1057183" y="2290082"/>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pl-PL" sz="1500" kern="1200"/>
            <a:t>Wykształcenie osób pełniących funkcje publiczne na uczelni;</a:t>
          </a:r>
          <a:endParaRPr lang="en-US" sz="1500" kern="1200"/>
        </a:p>
      </dsp:txBody>
      <dsp:txXfrm>
        <a:off x="1057183" y="2290082"/>
        <a:ext cx="4124416" cy="915310"/>
      </dsp:txXfrm>
    </dsp:sp>
    <dsp:sp modelId="{91553733-199F-42CB-B5C0-6D4B40C24D96}">
      <dsp:nvSpPr>
        <dsp:cNvPr id="0" name=""/>
        <dsp:cNvSpPr/>
      </dsp:nvSpPr>
      <dsp:spPr>
        <a:xfrm>
          <a:off x="0" y="3434221"/>
          <a:ext cx="5181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58AD5E-9C25-4ED6-89C3-0AAC43D83E73}">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3F3D30-9D6B-4BC8-9831-CFBCDEFF995A}">
      <dsp:nvSpPr>
        <dsp:cNvPr id="0" name=""/>
        <dsp:cNvSpPr/>
      </dsp:nvSpPr>
      <dsp:spPr>
        <a:xfrm>
          <a:off x="1057183" y="3434221"/>
          <a:ext cx="4124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66750">
            <a:lnSpc>
              <a:spcPct val="100000"/>
            </a:lnSpc>
            <a:spcBef>
              <a:spcPct val="0"/>
            </a:spcBef>
            <a:spcAft>
              <a:spcPct val="35000"/>
            </a:spcAft>
            <a:buNone/>
          </a:pPr>
          <a:r>
            <a:rPr lang="pl-PL" sz="1500" kern="1200"/>
            <a:t>Okres, z którego brane są pod uwagę osiągnięcia naukowe kandydata w postępowaniu awansowym</a:t>
          </a:r>
          <a:endParaRPr lang="en-US" sz="1500" kern="1200"/>
        </a:p>
      </dsp:txBody>
      <dsp:txXfrm>
        <a:off x="1057183" y="3434221"/>
        <a:ext cx="4124416" cy="915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02C8C-72EC-43F4-882C-0C240536AF06}">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7E42EC-6378-4182-929A-4989DC71F5DA}">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03D5C2-ECF3-4422-B65E-D4EAE53A3AA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pl-PL" sz="2100" kern="1200"/>
            <a:t>Ankiety zebrane w ramach oceny nauczyciela akademickiego;</a:t>
          </a:r>
          <a:endParaRPr lang="en-US" sz="2100" kern="1200"/>
        </a:p>
      </dsp:txBody>
      <dsp:txXfrm>
        <a:off x="1435590" y="531"/>
        <a:ext cx="9080009" cy="1242935"/>
      </dsp:txXfrm>
    </dsp:sp>
    <dsp:sp modelId="{AE5A46BE-ED44-4F7C-8EA2-23FF764DA1D8}">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9A25E-C8F2-4FAC-A2DF-A457611F6E4F}">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EB8892-BFCC-49AA-80DC-B75BBA09C1E4}">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pl-PL" sz="2100" kern="1200"/>
            <a:t>Treść pracy magisterskiej;</a:t>
          </a:r>
          <a:endParaRPr lang="en-US" sz="2100" kern="1200"/>
        </a:p>
      </dsp:txBody>
      <dsp:txXfrm>
        <a:off x="1435590" y="1554201"/>
        <a:ext cx="9080009" cy="1242935"/>
      </dsp:txXfrm>
    </dsp:sp>
    <dsp:sp modelId="{E7897250-0DCB-4900-B7FF-F096C79D9246}">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8ADEA-1EB0-4626-8184-467E7B8C16E5}">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0CC788-1392-4766-A838-6B13574CCEEE}">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pl-PL" sz="2100" kern="1200"/>
            <a:t>Protokoły spotkań władz uczelni ze studentami, protokoły posiedzeń senatu uczelni, dokumenty służące ustaleniu wysokości opłat ponoszonych przez studentów.</a:t>
          </a:r>
          <a:endParaRPr lang="en-US" sz="2100" kern="1200"/>
        </a:p>
      </dsp:txBody>
      <dsp:txXfrm>
        <a:off x="1435590" y="3107870"/>
        <a:ext cx="908000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E42356-88B4-4E3A-9A28-F1BC316D28FB}" type="datetimeFigureOut">
              <a:rPr lang="pl-PL" smtClean="0"/>
              <a:t>13.12.2023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8D251-8CDA-4AC4-B9F2-7F8D942FCEA6}" type="slidenum">
              <a:rPr lang="pl-PL" smtClean="0"/>
              <a:t>‹#›</a:t>
            </a:fld>
            <a:endParaRPr lang="pl-PL"/>
          </a:p>
        </p:txBody>
      </p:sp>
    </p:spTree>
    <p:extLst>
      <p:ext uri="{BB962C8B-B14F-4D97-AF65-F5344CB8AC3E}">
        <p14:creationId xmlns:p14="http://schemas.microsoft.com/office/powerpoint/2010/main" val="2310866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a:extLst>
              <a:ext uri="{FF2B5EF4-FFF2-40B4-BE49-F238E27FC236}">
                <a16:creationId xmlns:a16="http://schemas.microsoft.com/office/drawing/2014/main" id="{4AEA0ADD-074E-44E8-8707-DE779C7369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Symbol zastępczy notatek 2">
            <a:extLst>
              <a:ext uri="{FF2B5EF4-FFF2-40B4-BE49-F238E27FC236}">
                <a16:creationId xmlns:a16="http://schemas.microsoft.com/office/drawing/2014/main" id="{FBBD62DF-A044-44E0-9C5B-F50F634245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a:p>
        </p:txBody>
      </p:sp>
      <p:sp>
        <p:nvSpPr>
          <p:cNvPr id="8196" name="Symbol zastępczy numeru slajdu 3">
            <a:extLst>
              <a:ext uri="{FF2B5EF4-FFF2-40B4-BE49-F238E27FC236}">
                <a16:creationId xmlns:a16="http://schemas.microsoft.com/office/drawing/2014/main" id="{F334263C-9835-423C-9635-A273E3A7BB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AC5CDE-7A70-46B8-A573-FD8D6A39F40D}" type="slidenum">
              <a:rPr kumimoji="0" lang="pl-PL" altLang="pl-P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altLang="pl-P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DC2385F-1EDF-E90E-20B3-DF28B579E196}"/>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7F255978-97F9-F37C-670E-57ECBDBB39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8DCF712E-D3CB-CED5-B81A-5F74E525917C}"/>
              </a:ext>
            </a:extLst>
          </p:cNvPr>
          <p:cNvSpPr>
            <a:spLocks noGrp="1"/>
          </p:cNvSpPr>
          <p:nvPr>
            <p:ph type="dt" sz="half" idx="10"/>
          </p:nvPr>
        </p:nvSpPr>
        <p:spPr/>
        <p:txBody>
          <a:bodyPr/>
          <a:lstStyle/>
          <a:p>
            <a:fld id="{C1B3E105-12C8-4AE7-AE67-92AAE30E9EF1}" type="datetimeFigureOut">
              <a:rPr lang="pl-PL" smtClean="0"/>
              <a:t>13.12.2023</a:t>
            </a:fld>
            <a:endParaRPr lang="pl-PL"/>
          </a:p>
        </p:txBody>
      </p:sp>
      <p:sp>
        <p:nvSpPr>
          <p:cNvPr id="5" name="Symbol zastępczy stopki 4">
            <a:extLst>
              <a:ext uri="{FF2B5EF4-FFF2-40B4-BE49-F238E27FC236}">
                <a16:creationId xmlns:a16="http://schemas.microsoft.com/office/drawing/2014/main" id="{C3E93307-4B6F-E825-986F-9C0FBB5A7BB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C4C9A02-FB0B-973B-7849-BF8985BE2664}"/>
              </a:ext>
            </a:extLst>
          </p:cNvPr>
          <p:cNvSpPr>
            <a:spLocks noGrp="1"/>
          </p:cNvSpPr>
          <p:nvPr>
            <p:ph type="sldNum" sz="quarter" idx="12"/>
          </p:nvPr>
        </p:nvSpPr>
        <p:spPr/>
        <p:txBody>
          <a:bodyPr/>
          <a:lstStyle/>
          <a:p>
            <a:fld id="{C2B46CE1-ADBD-4F33-974A-CB128198A61D}" type="slidenum">
              <a:rPr lang="pl-PL" smtClean="0"/>
              <a:t>‹#›</a:t>
            </a:fld>
            <a:endParaRPr lang="pl-PL"/>
          </a:p>
        </p:txBody>
      </p:sp>
    </p:spTree>
    <p:extLst>
      <p:ext uri="{BB962C8B-B14F-4D97-AF65-F5344CB8AC3E}">
        <p14:creationId xmlns:p14="http://schemas.microsoft.com/office/powerpoint/2010/main" val="873201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6D5ECE-76F9-D7D4-AA8A-3AB253E94C52}"/>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CED71E83-99A8-98FC-C132-D2740569E7CF}"/>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A09E7F4-1905-2242-E20D-8FC22C356067}"/>
              </a:ext>
            </a:extLst>
          </p:cNvPr>
          <p:cNvSpPr>
            <a:spLocks noGrp="1"/>
          </p:cNvSpPr>
          <p:nvPr>
            <p:ph type="dt" sz="half" idx="10"/>
          </p:nvPr>
        </p:nvSpPr>
        <p:spPr/>
        <p:txBody>
          <a:bodyPr/>
          <a:lstStyle/>
          <a:p>
            <a:fld id="{C1B3E105-12C8-4AE7-AE67-92AAE30E9EF1}" type="datetimeFigureOut">
              <a:rPr lang="pl-PL" smtClean="0"/>
              <a:t>13.12.2023</a:t>
            </a:fld>
            <a:endParaRPr lang="pl-PL"/>
          </a:p>
        </p:txBody>
      </p:sp>
      <p:sp>
        <p:nvSpPr>
          <p:cNvPr id="5" name="Symbol zastępczy stopki 4">
            <a:extLst>
              <a:ext uri="{FF2B5EF4-FFF2-40B4-BE49-F238E27FC236}">
                <a16:creationId xmlns:a16="http://schemas.microsoft.com/office/drawing/2014/main" id="{B010F4A8-1CB7-3779-CF94-F0310F37495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CDE2084-08A2-979D-B0E7-AD97562FF0DA}"/>
              </a:ext>
            </a:extLst>
          </p:cNvPr>
          <p:cNvSpPr>
            <a:spLocks noGrp="1"/>
          </p:cNvSpPr>
          <p:nvPr>
            <p:ph type="sldNum" sz="quarter" idx="12"/>
          </p:nvPr>
        </p:nvSpPr>
        <p:spPr/>
        <p:txBody>
          <a:bodyPr/>
          <a:lstStyle/>
          <a:p>
            <a:fld id="{C2B46CE1-ADBD-4F33-974A-CB128198A61D}" type="slidenum">
              <a:rPr lang="pl-PL" smtClean="0"/>
              <a:t>‹#›</a:t>
            </a:fld>
            <a:endParaRPr lang="pl-PL"/>
          </a:p>
        </p:txBody>
      </p:sp>
    </p:spTree>
    <p:extLst>
      <p:ext uri="{BB962C8B-B14F-4D97-AF65-F5344CB8AC3E}">
        <p14:creationId xmlns:p14="http://schemas.microsoft.com/office/powerpoint/2010/main" val="2417217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BEA34277-96F4-A9F9-43DD-5E859AD4B428}"/>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FEBA59A-B8A4-DFE2-EB96-92CAA2984D86}"/>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505AE35-C125-E9AA-43F0-758DA6B2AEE1}"/>
              </a:ext>
            </a:extLst>
          </p:cNvPr>
          <p:cNvSpPr>
            <a:spLocks noGrp="1"/>
          </p:cNvSpPr>
          <p:nvPr>
            <p:ph type="dt" sz="half" idx="10"/>
          </p:nvPr>
        </p:nvSpPr>
        <p:spPr/>
        <p:txBody>
          <a:bodyPr/>
          <a:lstStyle/>
          <a:p>
            <a:fld id="{C1B3E105-12C8-4AE7-AE67-92AAE30E9EF1}" type="datetimeFigureOut">
              <a:rPr lang="pl-PL" smtClean="0"/>
              <a:t>13.12.2023</a:t>
            </a:fld>
            <a:endParaRPr lang="pl-PL"/>
          </a:p>
        </p:txBody>
      </p:sp>
      <p:sp>
        <p:nvSpPr>
          <p:cNvPr id="5" name="Symbol zastępczy stopki 4">
            <a:extLst>
              <a:ext uri="{FF2B5EF4-FFF2-40B4-BE49-F238E27FC236}">
                <a16:creationId xmlns:a16="http://schemas.microsoft.com/office/drawing/2014/main" id="{6EA51442-6365-B2C5-973E-181AA96F190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5B5B945-A4EC-1233-E085-6F0BA487ADFF}"/>
              </a:ext>
            </a:extLst>
          </p:cNvPr>
          <p:cNvSpPr>
            <a:spLocks noGrp="1"/>
          </p:cNvSpPr>
          <p:nvPr>
            <p:ph type="sldNum" sz="quarter" idx="12"/>
          </p:nvPr>
        </p:nvSpPr>
        <p:spPr/>
        <p:txBody>
          <a:bodyPr/>
          <a:lstStyle/>
          <a:p>
            <a:fld id="{C2B46CE1-ADBD-4F33-974A-CB128198A61D}" type="slidenum">
              <a:rPr lang="pl-PL" smtClean="0"/>
              <a:t>‹#›</a:t>
            </a:fld>
            <a:endParaRPr lang="pl-PL"/>
          </a:p>
        </p:txBody>
      </p:sp>
    </p:spTree>
    <p:extLst>
      <p:ext uri="{BB962C8B-B14F-4D97-AF65-F5344CB8AC3E}">
        <p14:creationId xmlns:p14="http://schemas.microsoft.com/office/powerpoint/2010/main" val="120081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F30A69-0B88-4807-C52B-C57F2F8B8A2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88A8884-D950-F619-4FA7-2ECBA8230F0A}"/>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EB5B261-8081-E0EF-5325-FE8F45186131}"/>
              </a:ext>
            </a:extLst>
          </p:cNvPr>
          <p:cNvSpPr>
            <a:spLocks noGrp="1"/>
          </p:cNvSpPr>
          <p:nvPr>
            <p:ph type="dt" sz="half" idx="10"/>
          </p:nvPr>
        </p:nvSpPr>
        <p:spPr/>
        <p:txBody>
          <a:bodyPr/>
          <a:lstStyle/>
          <a:p>
            <a:fld id="{C1B3E105-12C8-4AE7-AE67-92AAE30E9EF1}" type="datetimeFigureOut">
              <a:rPr lang="pl-PL" smtClean="0"/>
              <a:t>13.12.2023</a:t>
            </a:fld>
            <a:endParaRPr lang="pl-PL"/>
          </a:p>
        </p:txBody>
      </p:sp>
      <p:sp>
        <p:nvSpPr>
          <p:cNvPr id="5" name="Symbol zastępczy stopki 4">
            <a:extLst>
              <a:ext uri="{FF2B5EF4-FFF2-40B4-BE49-F238E27FC236}">
                <a16:creationId xmlns:a16="http://schemas.microsoft.com/office/drawing/2014/main" id="{CC6CE97F-5377-F440-98E2-D5998BEC62A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D7B3AFE5-9A69-6001-B97D-0F6073526EA8}"/>
              </a:ext>
            </a:extLst>
          </p:cNvPr>
          <p:cNvSpPr>
            <a:spLocks noGrp="1"/>
          </p:cNvSpPr>
          <p:nvPr>
            <p:ph type="sldNum" sz="quarter" idx="12"/>
          </p:nvPr>
        </p:nvSpPr>
        <p:spPr/>
        <p:txBody>
          <a:bodyPr/>
          <a:lstStyle/>
          <a:p>
            <a:fld id="{C2B46CE1-ADBD-4F33-974A-CB128198A61D}" type="slidenum">
              <a:rPr lang="pl-PL" smtClean="0"/>
              <a:t>‹#›</a:t>
            </a:fld>
            <a:endParaRPr lang="pl-PL"/>
          </a:p>
        </p:txBody>
      </p:sp>
    </p:spTree>
    <p:extLst>
      <p:ext uri="{BB962C8B-B14F-4D97-AF65-F5344CB8AC3E}">
        <p14:creationId xmlns:p14="http://schemas.microsoft.com/office/powerpoint/2010/main" val="126606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0E4E46-A8CC-7042-A733-1691A200CB73}"/>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B22C990A-4831-0452-FFBC-D039CBF61D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22F10DB1-ABC5-435B-70BB-5FDE693D8F31}"/>
              </a:ext>
            </a:extLst>
          </p:cNvPr>
          <p:cNvSpPr>
            <a:spLocks noGrp="1"/>
          </p:cNvSpPr>
          <p:nvPr>
            <p:ph type="dt" sz="half" idx="10"/>
          </p:nvPr>
        </p:nvSpPr>
        <p:spPr/>
        <p:txBody>
          <a:bodyPr/>
          <a:lstStyle/>
          <a:p>
            <a:fld id="{C1B3E105-12C8-4AE7-AE67-92AAE30E9EF1}" type="datetimeFigureOut">
              <a:rPr lang="pl-PL" smtClean="0"/>
              <a:t>13.12.2023</a:t>
            </a:fld>
            <a:endParaRPr lang="pl-PL"/>
          </a:p>
        </p:txBody>
      </p:sp>
      <p:sp>
        <p:nvSpPr>
          <p:cNvPr id="5" name="Symbol zastępczy stopki 4">
            <a:extLst>
              <a:ext uri="{FF2B5EF4-FFF2-40B4-BE49-F238E27FC236}">
                <a16:creationId xmlns:a16="http://schemas.microsoft.com/office/drawing/2014/main" id="{D0A6830B-ECB5-24C2-CB1D-9DC7E54B88D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F697C5C-A17E-24E7-30ED-CB7EF46D2BFA}"/>
              </a:ext>
            </a:extLst>
          </p:cNvPr>
          <p:cNvSpPr>
            <a:spLocks noGrp="1"/>
          </p:cNvSpPr>
          <p:nvPr>
            <p:ph type="sldNum" sz="quarter" idx="12"/>
          </p:nvPr>
        </p:nvSpPr>
        <p:spPr/>
        <p:txBody>
          <a:bodyPr/>
          <a:lstStyle/>
          <a:p>
            <a:fld id="{C2B46CE1-ADBD-4F33-974A-CB128198A61D}" type="slidenum">
              <a:rPr lang="pl-PL" smtClean="0"/>
              <a:t>‹#›</a:t>
            </a:fld>
            <a:endParaRPr lang="pl-PL"/>
          </a:p>
        </p:txBody>
      </p:sp>
    </p:spTree>
    <p:extLst>
      <p:ext uri="{BB962C8B-B14F-4D97-AF65-F5344CB8AC3E}">
        <p14:creationId xmlns:p14="http://schemas.microsoft.com/office/powerpoint/2010/main" val="325984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7FFBD9-3814-6510-9819-5CFB6232E631}"/>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C7C373F9-2497-426B-3655-54CE5F5987FC}"/>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EF28D59-0149-58C6-C866-F4B171A285EF}"/>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2C1252B6-7569-F8C3-17F4-35D782357BB6}"/>
              </a:ext>
            </a:extLst>
          </p:cNvPr>
          <p:cNvSpPr>
            <a:spLocks noGrp="1"/>
          </p:cNvSpPr>
          <p:nvPr>
            <p:ph type="dt" sz="half" idx="10"/>
          </p:nvPr>
        </p:nvSpPr>
        <p:spPr/>
        <p:txBody>
          <a:bodyPr/>
          <a:lstStyle/>
          <a:p>
            <a:fld id="{C1B3E105-12C8-4AE7-AE67-92AAE30E9EF1}" type="datetimeFigureOut">
              <a:rPr lang="pl-PL" smtClean="0"/>
              <a:t>13.12.2023</a:t>
            </a:fld>
            <a:endParaRPr lang="pl-PL"/>
          </a:p>
        </p:txBody>
      </p:sp>
      <p:sp>
        <p:nvSpPr>
          <p:cNvPr id="6" name="Symbol zastępczy stopki 5">
            <a:extLst>
              <a:ext uri="{FF2B5EF4-FFF2-40B4-BE49-F238E27FC236}">
                <a16:creationId xmlns:a16="http://schemas.microsoft.com/office/drawing/2014/main" id="{BFB7BB1B-F8AA-CC9F-38E7-75281BA49E5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F96D96A-2779-789A-4E89-2F8DA45368A7}"/>
              </a:ext>
            </a:extLst>
          </p:cNvPr>
          <p:cNvSpPr>
            <a:spLocks noGrp="1"/>
          </p:cNvSpPr>
          <p:nvPr>
            <p:ph type="sldNum" sz="quarter" idx="12"/>
          </p:nvPr>
        </p:nvSpPr>
        <p:spPr/>
        <p:txBody>
          <a:bodyPr/>
          <a:lstStyle/>
          <a:p>
            <a:fld id="{C2B46CE1-ADBD-4F33-974A-CB128198A61D}" type="slidenum">
              <a:rPr lang="pl-PL" smtClean="0"/>
              <a:t>‹#›</a:t>
            </a:fld>
            <a:endParaRPr lang="pl-PL"/>
          </a:p>
        </p:txBody>
      </p:sp>
    </p:spTree>
    <p:extLst>
      <p:ext uri="{BB962C8B-B14F-4D97-AF65-F5344CB8AC3E}">
        <p14:creationId xmlns:p14="http://schemas.microsoft.com/office/powerpoint/2010/main" val="3559392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266645-6FA6-2FC3-15FD-55C51DB0053A}"/>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8D1C699D-E977-942F-D2B1-91D41D2FCD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19426F50-9DE8-08B8-9ADD-BB5ABB476174}"/>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DEDB9744-DF40-42AE-4945-8DDDAE7DC2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E0BE0CE9-1EBB-F538-8DDD-9A537982AB3B}"/>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C0C563F3-DEBE-3AA5-5CB3-DDB30554DB31}"/>
              </a:ext>
            </a:extLst>
          </p:cNvPr>
          <p:cNvSpPr>
            <a:spLocks noGrp="1"/>
          </p:cNvSpPr>
          <p:nvPr>
            <p:ph type="dt" sz="half" idx="10"/>
          </p:nvPr>
        </p:nvSpPr>
        <p:spPr/>
        <p:txBody>
          <a:bodyPr/>
          <a:lstStyle/>
          <a:p>
            <a:fld id="{C1B3E105-12C8-4AE7-AE67-92AAE30E9EF1}" type="datetimeFigureOut">
              <a:rPr lang="pl-PL" smtClean="0"/>
              <a:t>13.12.2023</a:t>
            </a:fld>
            <a:endParaRPr lang="pl-PL"/>
          </a:p>
        </p:txBody>
      </p:sp>
      <p:sp>
        <p:nvSpPr>
          <p:cNvPr id="8" name="Symbol zastępczy stopki 7">
            <a:extLst>
              <a:ext uri="{FF2B5EF4-FFF2-40B4-BE49-F238E27FC236}">
                <a16:creationId xmlns:a16="http://schemas.microsoft.com/office/drawing/2014/main" id="{09754CB6-8794-2D9D-1894-C1B4860A94A6}"/>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A177AC87-2744-629A-BE0D-0C89B2D56A71}"/>
              </a:ext>
            </a:extLst>
          </p:cNvPr>
          <p:cNvSpPr>
            <a:spLocks noGrp="1"/>
          </p:cNvSpPr>
          <p:nvPr>
            <p:ph type="sldNum" sz="quarter" idx="12"/>
          </p:nvPr>
        </p:nvSpPr>
        <p:spPr/>
        <p:txBody>
          <a:bodyPr/>
          <a:lstStyle/>
          <a:p>
            <a:fld id="{C2B46CE1-ADBD-4F33-974A-CB128198A61D}" type="slidenum">
              <a:rPr lang="pl-PL" smtClean="0"/>
              <a:t>‹#›</a:t>
            </a:fld>
            <a:endParaRPr lang="pl-PL"/>
          </a:p>
        </p:txBody>
      </p:sp>
    </p:spTree>
    <p:extLst>
      <p:ext uri="{BB962C8B-B14F-4D97-AF65-F5344CB8AC3E}">
        <p14:creationId xmlns:p14="http://schemas.microsoft.com/office/powerpoint/2010/main" val="305135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CD2469-D5A8-19CA-B231-2180DB8243C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43D7C885-4B8D-E8BD-34CC-BAD4EA390019}"/>
              </a:ext>
            </a:extLst>
          </p:cNvPr>
          <p:cNvSpPr>
            <a:spLocks noGrp="1"/>
          </p:cNvSpPr>
          <p:nvPr>
            <p:ph type="dt" sz="half" idx="10"/>
          </p:nvPr>
        </p:nvSpPr>
        <p:spPr/>
        <p:txBody>
          <a:bodyPr/>
          <a:lstStyle/>
          <a:p>
            <a:fld id="{C1B3E105-12C8-4AE7-AE67-92AAE30E9EF1}" type="datetimeFigureOut">
              <a:rPr lang="pl-PL" smtClean="0"/>
              <a:t>13.12.2023</a:t>
            </a:fld>
            <a:endParaRPr lang="pl-PL"/>
          </a:p>
        </p:txBody>
      </p:sp>
      <p:sp>
        <p:nvSpPr>
          <p:cNvPr id="4" name="Symbol zastępczy stopki 3">
            <a:extLst>
              <a:ext uri="{FF2B5EF4-FFF2-40B4-BE49-F238E27FC236}">
                <a16:creationId xmlns:a16="http://schemas.microsoft.com/office/drawing/2014/main" id="{3D440040-C0F2-F3CE-8790-FF10891D3097}"/>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5D10DA2F-3E54-0323-5A73-DE025F329E1E}"/>
              </a:ext>
            </a:extLst>
          </p:cNvPr>
          <p:cNvSpPr>
            <a:spLocks noGrp="1"/>
          </p:cNvSpPr>
          <p:nvPr>
            <p:ph type="sldNum" sz="quarter" idx="12"/>
          </p:nvPr>
        </p:nvSpPr>
        <p:spPr/>
        <p:txBody>
          <a:bodyPr/>
          <a:lstStyle/>
          <a:p>
            <a:fld id="{C2B46CE1-ADBD-4F33-974A-CB128198A61D}" type="slidenum">
              <a:rPr lang="pl-PL" smtClean="0"/>
              <a:t>‹#›</a:t>
            </a:fld>
            <a:endParaRPr lang="pl-PL"/>
          </a:p>
        </p:txBody>
      </p:sp>
    </p:spTree>
    <p:extLst>
      <p:ext uri="{BB962C8B-B14F-4D97-AF65-F5344CB8AC3E}">
        <p14:creationId xmlns:p14="http://schemas.microsoft.com/office/powerpoint/2010/main" val="193680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C313300-A18A-2791-7788-F45E1256073E}"/>
              </a:ext>
            </a:extLst>
          </p:cNvPr>
          <p:cNvSpPr>
            <a:spLocks noGrp="1"/>
          </p:cNvSpPr>
          <p:nvPr>
            <p:ph type="dt" sz="half" idx="10"/>
          </p:nvPr>
        </p:nvSpPr>
        <p:spPr/>
        <p:txBody>
          <a:bodyPr/>
          <a:lstStyle/>
          <a:p>
            <a:fld id="{C1B3E105-12C8-4AE7-AE67-92AAE30E9EF1}" type="datetimeFigureOut">
              <a:rPr lang="pl-PL" smtClean="0"/>
              <a:t>13.12.2023</a:t>
            </a:fld>
            <a:endParaRPr lang="pl-PL"/>
          </a:p>
        </p:txBody>
      </p:sp>
      <p:sp>
        <p:nvSpPr>
          <p:cNvPr id="3" name="Symbol zastępczy stopki 2">
            <a:extLst>
              <a:ext uri="{FF2B5EF4-FFF2-40B4-BE49-F238E27FC236}">
                <a16:creationId xmlns:a16="http://schemas.microsoft.com/office/drawing/2014/main" id="{E681ED9D-E3FE-D3DA-53CB-24454B8AEEB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36222654-7E88-787B-DCB8-5753108B1AAB}"/>
              </a:ext>
            </a:extLst>
          </p:cNvPr>
          <p:cNvSpPr>
            <a:spLocks noGrp="1"/>
          </p:cNvSpPr>
          <p:nvPr>
            <p:ph type="sldNum" sz="quarter" idx="12"/>
          </p:nvPr>
        </p:nvSpPr>
        <p:spPr/>
        <p:txBody>
          <a:bodyPr/>
          <a:lstStyle/>
          <a:p>
            <a:fld id="{C2B46CE1-ADBD-4F33-974A-CB128198A61D}" type="slidenum">
              <a:rPr lang="pl-PL" smtClean="0"/>
              <a:t>‹#›</a:t>
            </a:fld>
            <a:endParaRPr lang="pl-PL"/>
          </a:p>
        </p:txBody>
      </p:sp>
    </p:spTree>
    <p:extLst>
      <p:ext uri="{BB962C8B-B14F-4D97-AF65-F5344CB8AC3E}">
        <p14:creationId xmlns:p14="http://schemas.microsoft.com/office/powerpoint/2010/main" val="997066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BAE88F-5F90-8EAB-8E49-0FE4E053AF1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C6BB9B2F-FF8D-8B26-6660-660EA30F0A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F03BD8B-85D9-413E-107D-2553275B34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FAADD84A-D261-EDF4-25F8-39F8F807E2BA}"/>
              </a:ext>
            </a:extLst>
          </p:cNvPr>
          <p:cNvSpPr>
            <a:spLocks noGrp="1"/>
          </p:cNvSpPr>
          <p:nvPr>
            <p:ph type="dt" sz="half" idx="10"/>
          </p:nvPr>
        </p:nvSpPr>
        <p:spPr/>
        <p:txBody>
          <a:bodyPr/>
          <a:lstStyle/>
          <a:p>
            <a:fld id="{C1B3E105-12C8-4AE7-AE67-92AAE30E9EF1}" type="datetimeFigureOut">
              <a:rPr lang="pl-PL" smtClean="0"/>
              <a:t>13.12.2023</a:t>
            </a:fld>
            <a:endParaRPr lang="pl-PL"/>
          </a:p>
        </p:txBody>
      </p:sp>
      <p:sp>
        <p:nvSpPr>
          <p:cNvPr id="6" name="Symbol zastępczy stopki 5">
            <a:extLst>
              <a:ext uri="{FF2B5EF4-FFF2-40B4-BE49-F238E27FC236}">
                <a16:creationId xmlns:a16="http://schemas.microsoft.com/office/drawing/2014/main" id="{D5C1F0E3-939B-5D85-0AA3-5E672B5FF4F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1AA81B9F-3C22-CBD5-E261-7474415A72F2}"/>
              </a:ext>
            </a:extLst>
          </p:cNvPr>
          <p:cNvSpPr>
            <a:spLocks noGrp="1"/>
          </p:cNvSpPr>
          <p:nvPr>
            <p:ph type="sldNum" sz="quarter" idx="12"/>
          </p:nvPr>
        </p:nvSpPr>
        <p:spPr/>
        <p:txBody>
          <a:bodyPr/>
          <a:lstStyle/>
          <a:p>
            <a:fld id="{C2B46CE1-ADBD-4F33-974A-CB128198A61D}" type="slidenum">
              <a:rPr lang="pl-PL" smtClean="0"/>
              <a:t>‹#›</a:t>
            </a:fld>
            <a:endParaRPr lang="pl-PL"/>
          </a:p>
        </p:txBody>
      </p:sp>
    </p:spTree>
    <p:extLst>
      <p:ext uri="{BB962C8B-B14F-4D97-AF65-F5344CB8AC3E}">
        <p14:creationId xmlns:p14="http://schemas.microsoft.com/office/powerpoint/2010/main" val="738508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849B3E-E644-C61C-37B9-AD5DB24E6CEF}"/>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C6D3F7C-218F-B4AC-00CA-7E8539D173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A7116926-9F12-8285-E805-0917FC5D61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15C9BF7-1A51-7F1D-A746-B9FF2E6F53E5}"/>
              </a:ext>
            </a:extLst>
          </p:cNvPr>
          <p:cNvSpPr>
            <a:spLocks noGrp="1"/>
          </p:cNvSpPr>
          <p:nvPr>
            <p:ph type="dt" sz="half" idx="10"/>
          </p:nvPr>
        </p:nvSpPr>
        <p:spPr/>
        <p:txBody>
          <a:bodyPr/>
          <a:lstStyle/>
          <a:p>
            <a:fld id="{C1B3E105-12C8-4AE7-AE67-92AAE30E9EF1}" type="datetimeFigureOut">
              <a:rPr lang="pl-PL" smtClean="0"/>
              <a:t>13.12.2023</a:t>
            </a:fld>
            <a:endParaRPr lang="pl-PL"/>
          </a:p>
        </p:txBody>
      </p:sp>
      <p:sp>
        <p:nvSpPr>
          <p:cNvPr id="6" name="Symbol zastępczy stopki 5">
            <a:extLst>
              <a:ext uri="{FF2B5EF4-FFF2-40B4-BE49-F238E27FC236}">
                <a16:creationId xmlns:a16="http://schemas.microsoft.com/office/drawing/2014/main" id="{B2B12375-A3CF-760C-D422-D6A271510DB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5AFE984-3A97-D7A0-1378-46BCCBB4A704}"/>
              </a:ext>
            </a:extLst>
          </p:cNvPr>
          <p:cNvSpPr>
            <a:spLocks noGrp="1"/>
          </p:cNvSpPr>
          <p:nvPr>
            <p:ph type="sldNum" sz="quarter" idx="12"/>
          </p:nvPr>
        </p:nvSpPr>
        <p:spPr/>
        <p:txBody>
          <a:bodyPr/>
          <a:lstStyle/>
          <a:p>
            <a:fld id="{C2B46CE1-ADBD-4F33-974A-CB128198A61D}" type="slidenum">
              <a:rPr lang="pl-PL" smtClean="0"/>
              <a:t>‹#›</a:t>
            </a:fld>
            <a:endParaRPr lang="pl-PL"/>
          </a:p>
        </p:txBody>
      </p:sp>
    </p:spTree>
    <p:extLst>
      <p:ext uri="{BB962C8B-B14F-4D97-AF65-F5344CB8AC3E}">
        <p14:creationId xmlns:p14="http://schemas.microsoft.com/office/powerpoint/2010/main" val="429627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5D24F97-9FA4-AE68-F8B1-A541DB217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383D1BB-0EF3-62BC-6B51-E7FF17C08A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7A49DCE-75BF-7DF6-2E9B-E874602AEA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3E105-12C8-4AE7-AE67-92AAE30E9EF1}" type="datetimeFigureOut">
              <a:rPr lang="pl-PL" smtClean="0"/>
              <a:t>13.12.2023</a:t>
            </a:fld>
            <a:endParaRPr lang="pl-PL"/>
          </a:p>
        </p:txBody>
      </p:sp>
      <p:sp>
        <p:nvSpPr>
          <p:cNvPr id="5" name="Symbol zastępczy stopki 4">
            <a:extLst>
              <a:ext uri="{FF2B5EF4-FFF2-40B4-BE49-F238E27FC236}">
                <a16:creationId xmlns:a16="http://schemas.microsoft.com/office/drawing/2014/main" id="{204E3B4E-3817-79C9-A1A1-B5AD3BCBAA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2E964714-A23B-8445-677F-2A54BCD56F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B46CE1-ADBD-4F33-974A-CB128198A61D}" type="slidenum">
              <a:rPr lang="pl-PL" smtClean="0"/>
              <a:t>‹#›</a:t>
            </a:fld>
            <a:endParaRPr lang="pl-PL"/>
          </a:p>
        </p:txBody>
      </p:sp>
    </p:spTree>
    <p:extLst>
      <p:ext uri="{BB962C8B-B14F-4D97-AF65-F5344CB8AC3E}">
        <p14:creationId xmlns:p14="http://schemas.microsoft.com/office/powerpoint/2010/main" val="41727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bip.kul.lublin.pl/art_45355.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erty formalności">
            <a:extLst>
              <a:ext uri="{FF2B5EF4-FFF2-40B4-BE49-F238E27FC236}">
                <a16:creationId xmlns:a16="http://schemas.microsoft.com/office/drawing/2014/main" id="{B2A44779-9C6A-D6E2-49C0-E563A0E33F0E}"/>
              </a:ext>
            </a:extLst>
          </p:cNvPr>
          <p:cNvPicPr>
            <a:picLocks noChangeAspect="1"/>
          </p:cNvPicPr>
          <p:nvPr/>
        </p:nvPicPr>
        <p:blipFill rotWithShape="1">
          <a:blip r:embed="rId2">
            <a:alphaModFix amt="50000"/>
          </a:blip>
          <a:srcRect t="17960" b="7040"/>
          <a:stretch/>
        </p:blipFill>
        <p:spPr>
          <a:xfrm>
            <a:off x="20" y="1"/>
            <a:ext cx="12191980" cy="6857999"/>
          </a:xfrm>
          <a:prstGeom prst="rect">
            <a:avLst/>
          </a:prstGeom>
        </p:spPr>
      </p:pic>
      <p:sp>
        <p:nvSpPr>
          <p:cNvPr id="2" name="Tytuł 1">
            <a:extLst>
              <a:ext uri="{FF2B5EF4-FFF2-40B4-BE49-F238E27FC236}">
                <a16:creationId xmlns:a16="http://schemas.microsoft.com/office/drawing/2014/main" id="{338CF3F8-F721-F95B-C9C6-20B7A9D542B1}"/>
              </a:ext>
            </a:extLst>
          </p:cNvPr>
          <p:cNvSpPr>
            <a:spLocks noGrp="1"/>
          </p:cNvSpPr>
          <p:nvPr>
            <p:ph type="ctrTitle"/>
          </p:nvPr>
        </p:nvSpPr>
        <p:spPr>
          <a:xfrm>
            <a:off x="1524000" y="1122362"/>
            <a:ext cx="9144000" cy="2900518"/>
          </a:xfrm>
        </p:spPr>
        <p:txBody>
          <a:bodyPr>
            <a:normAutofit/>
          </a:bodyPr>
          <a:lstStyle/>
          <a:p>
            <a:r>
              <a:rPr lang="pl-PL" dirty="0"/>
              <a:t> Przyjmowanie i załatwianie pism w praktyce dziekanatów i sekretariatów</a:t>
            </a:r>
            <a:endParaRPr lang="pl-PL" dirty="0">
              <a:solidFill>
                <a:srgbClr val="FFFFFF"/>
              </a:solidFill>
            </a:endParaRPr>
          </a:p>
        </p:txBody>
      </p:sp>
      <p:sp>
        <p:nvSpPr>
          <p:cNvPr id="3" name="Podtytuł 2">
            <a:extLst>
              <a:ext uri="{FF2B5EF4-FFF2-40B4-BE49-F238E27FC236}">
                <a16:creationId xmlns:a16="http://schemas.microsoft.com/office/drawing/2014/main" id="{A16E2E6B-E883-810C-AF3C-73EB696C6CD6}"/>
              </a:ext>
            </a:extLst>
          </p:cNvPr>
          <p:cNvSpPr>
            <a:spLocks noGrp="1"/>
          </p:cNvSpPr>
          <p:nvPr>
            <p:ph type="subTitle" idx="1"/>
          </p:nvPr>
        </p:nvSpPr>
        <p:spPr>
          <a:xfrm>
            <a:off x="1524000" y="4159404"/>
            <a:ext cx="9144000" cy="1098395"/>
          </a:xfrm>
        </p:spPr>
        <p:txBody>
          <a:bodyPr>
            <a:normAutofit/>
          </a:bodyPr>
          <a:lstStyle/>
          <a:p>
            <a:r>
              <a:rPr lang="pl-PL">
                <a:solidFill>
                  <a:srgbClr val="FFFFFF"/>
                </a:solidFill>
              </a:rPr>
              <a:t>dr Paweł Dąbrowski</a:t>
            </a:r>
          </a:p>
          <a:p>
            <a:r>
              <a:rPr lang="pl-PL">
                <a:solidFill>
                  <a:srgbClr val="FFFFFF"/>
                </a:solidFill>
              </a:rPr>
              <a:t>pdabrow@kozminski.edu.pl</a:t>
            </a:r>
          </a:p>
        </p:txBody>
      </p:sp>
    </p:spTree>
    <p:extLst>
      <p:ext uri="{BB962C8B-B14F-4D97-AF65-F5344CB8AC3E}">
        <p14:creationId xmlns:p14="http://schemas.microsoft.com/office/powerpoint/2010/main" val="509620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iele znaków zapytania na czarnym tle">
            <a:extLst>
              <a:ext uri="{FF2B5EF4-FFF2-40B4-BE49-F238E27FC236}">
                <a16:creationId xmlns:a16="http://schemas.microsoft.com/office/drawing/2014/main" id="{F75A1A28-2DA4-E15E-3CE6-DCF0919A5705}"/>
              </a:ext>
            </a:extLst>
          </p:cNvPr>
          <p:cNvPicPr>
            <a:picLocks noChangeAspect="1"/>
          </p:cNvPicPr>
          <p:nvPr/>
        </p:nvPicPr>
        <p:blipFill rotWithShape="1">
          <a:blip r:embed="rId2"/>
          <a:srcRect l="51877" r="2" b="2"/>
          <a:stretch/>
        </p:blipFill>
        <p:spPr>
          <a:xfrm>
            <a:off x="-1" y="-2"/>
            <a:ext cx="5410198"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BEB5EBA-CBBA-AD62-32A5-5A5AFFC8ED0C}"/>
              </a:ext>
            </a:extLst>
          </p:cNvPr>
          <p:cNvSpPr>
            <a:spLocks noGrp="1"/>
          </p:cNvSpPr>
          <p:nvPr>
            <p:ph type="title"/>
          </p:nvPr>
        </p:nvSpPr>
        <p:spPr>
          <a:xfrm>
            <a:off x="6115317" y="405685"/>
            <a:ext cx="5464968" cy="1559301"/>
          </a:xfrm>
        </p:spPr>
        <p:txBody>
          <a:bodyPr>
            <a:normAutofit/>
          </a:bodyPr>
          <a:lstStyle/>
          <a:p>
            <a:r>
              <a:rPr lang="pl-PL" sz="4000"/>
              <a:t>Art. 227 KPA</a:t>
            </a:r>
          </a:p>
        </p:txBody>
      </p:sp>
      <p:sp>
        <p:nvSpPr>
          <p:cNvPr id="3" name="Symbol zastępczy zawartości 2">
            <a:extLst>
              <a:ext uri="{FF2B5EF4-FFF2-40B4-BE49-F238E27FC236}">
                <a16:creationId xmlns:a16="http://schemas.microsoft.com/office/drawing/2014/main" id="{21F3977E-967E-4EE8-1CD3-7D346A6A3D64}"/>
              </a:ext>
            </a:extLst>
          </p:cNvPr>
          <p:cNvSpPr>
            <a:spLocks noGrp="1"/>
          </p:cNvSpPr>
          <p:nvPr>
            <p:ph idx="1"/>
          </p:nvPr>
        </p:nvSpPr>
        <p:spPr>
          <a:xfrm>
            <a:off x="6115317" y="2743200"/>
            <a:ext cx="5247340" cy="3496878"/>
          </a:xfrm>
        </p:spPr>
        <p:txBody>
          <a:bodyPr anchor="ctr">
            <a:normAutofit/>
          </a:bodyPr>
          <a:lstStyle/>
          <a:p>
            <a:pPr marL="0" indent="0" algn="just">
              <a:buNone/>
            </a:pPr>
            <a:r>
              <a:rPr lang="pl-PL" dirty="0"/>
              <a:t>Przedmiotem skargi może być w szczególności zaniedbanie lub nienależyte wykonywanie zadań przez właściwe organy albo przez ich pracowników, naruszenie praworządności lub interesów skarżących, a także przewlekłe lub biurokratyczne załatwianie spraw.</a:t>
            </a:r>
          </a:p>
        </p:txBody>
      </p:sp>
    </p:spTree>
    <p:extLst>
      <p:ext uri="{BB962C8B-B14F-4D97-AF65-F5344CB8AC3E}">
        <p14:creationId xmlns:p14="http://schemas.microsoft.com/office/powerpoint/2010/main" val="2250338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6E36226-A8A7-8926-D1F6-4FAD3D9448A3}"/>
              </a:ext>
            </a:extLst>
          </p:cNvPr>
          <p:cNvSpPr>
            <a:spLocks noGrp="1"/>
          </p:cNvSpPr>
          <p:nvPr>
            <p:ph type="title"/>
          </p:nvPr>
        </p:nvSpPr>
        <p:spPr>
          <a:xfrm>
            <a:off x="1155558" y="637762"/>
            <a:ext cx="4284397" cy="5576770"/>
          </a:xfrm>
        </p:spPr>
        <p:txBody>
          <a:bodyPr vert="horz" lIns="91440" tIns="45720" rIns="91440" bIns="45720" rtlCol="0" anchor="ctr">
            <a:normAutofit/>
          </a:bodyPr>
          <a:lstStyle/>
          <a:p>
            <a:r>
              <a:rPr lang="en-US" sz="6600" kern="1200">
                <a:solidFill>
                  <a:schemeClr val="bg1"/>
                </a:solidFill>
                <a:latin typeface="+mj-lt"/>
                <a:ea typeface="+mj-ea"/>
                <a:cs typeface="+mj-cs"/>
              </a:rPr>
              <a:t>Art. 222 KPA</a:t>
            </a: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4398665F-C6A1-BEFD-843A-EC6B666A4DB2}"/>
              </a:ext>
            </a:extLst>
          </p:cNvPr>
          <p:cNvSpPr>
            <a:spLocks noGrp="1"/>
          </p:cNvSpPr>
          <p:nvPr>
            <p:ph idx="1"/>
          </p:nvPr>
        </p:nvSpPr>
        <p:spPr>
          <a:xfrm>
            <a:off x="6739464" y="637762"/>
            <a:ext cx="4305881" cy="5860946"/>
          </a:xfrm>
        </p:spPr>
        <p:txBody>
          <a:bodyPr vert="horz" lIns="91440" tIns="45720" rIns="91440" bIns="45720" rtlCol="0" anchor="ctr">
            <a:normAutofit/>
          </a:bodyPr>
          <a:lstStyle/>
          <a:p>
            <a:pPr marL="0" indent="0">
              <a:buNone/>
            </a:pPr>
            <a:r>
              <a:rPr lang="en-US" sz="4000" kern="1200" dirty="0">
                <a:solidFill>
                  <a:schemeClr val="tx1"/>
                </a:solidFill>
                <a:latin typeface="+mn-lt"/>
                <a:ea typeface="+mn-ea"/>
                <a:cs typeface="+mn-cs"/>
              </a:rPr>
              <a:t>O </a:t>
            </a:r>
            <a:r>
              <a:rPr lang="en-US" sz="4000" kern="1200" dirty="0" err="1">
                <a:solidFill>
                  <a:schemeClr val="tx1"/>
                </a:solidFill>
                <a:latin typeface="+mn-lt"/>
                <a:ea typeface="+mn-ea"/>
                <a:cs typeface="+mn-cs"/>
              </a:rPr>
              <a:t>tym</a:t>
            </a:r>
            <a:r>
              <a:rPr lang="en-US" sz="4000" kern="1200" dirty="0">
                <a:solidFill>
                  <a:schemeClr val="tx1"/>
                </a:solidFill>
                <a:latin typeface="+mn-lt"/>
                <a:ea typeface="+mn-ea"/>
                <a:cs typeface="+mn-cs"/>
              </a:rPr>
              <a:t>, </a:t>
            </a:r>
            <a:r>
              <a:rPr lang="en-US" sz="4000" kern="1200" dirty="0" err="1">
                <a:solidFill>
                  <a:schemeClr val="tx1"/>
                </a:solidFill>
                <a:latin typeface="+mn-lt"/>
                <a:ea typeface="+mn-ea"/>
                <a:cs typeface="+mn-cs"/>
              </a:rPr>
              <a:t>czy</a:t>
            </a:r>
            <a:r>
              <a:rPr lang="en-US" sz="4000" kern="1200" dirty="0">
                <a:solidFill>
                  <a:schemeClr val="tx1"/>
                </a:solidFill>
                <a:latin typeface="+mn-lt"/>
                <a:ea typeface="+mn-ea"/>
                <a:cs typeface="+mn-cs"/>
              </a:rPr>
              <a:t> pismo jest </a:t>
            </a:r>
            <a:r>
              <a:rPr lang="en-US" sz="4000" kern="1200" dirty="0" err="1">
                <a:solidFill>
                  <a:schemeClr val="tx1"/>
                </a:solidFill>
                <a:latin typeface="+mn-lt"/>
                <a:ea typeface="+mn-ea"/>
                <a:cs typeface="+mn-cs"/>
              </a:rPr>
              <a:t>skargą</a:t>
            </a:r>
            <a:r>
              <a:rPr lang="en-US" sz="4000" kern="1200" dirty="0">
                <a:solidFill>
                  <a:schemeClr val="tx1"/>
                </a:solidFill>
                <a:latin typeface="+mn-lt"/>
                <a:ea typeface="+mn-ea"/>
                <a:cs typeface="+mn-cs"/>
              </a:rPr>
              <a:t> </a:t>
            </a:r>
            <a:r>
              <a:rPr lang="en-US" sz="4000" kern="1200" dirty="0" err="1">
                <a:solidFill>
                  <a:schemeClr val="tx1"/>
                </a:solidFill>
                <a:latin typeface="+mn-lt"/>
                <a:ea typeface="+mn-ea"/>
                <a:cs typeface="+mn-cs"/>
              </a:rPr>
              <a:t>albo</a:t>
            </a:r>
            <a:r>
              <a:rPr lang="en-US" sz="4000" kern="1200" dirty="0">
                <a:solidFill>
                  <a:schemeClr val="tx1"/>
                </a:solidFill>
                <a:latin typeface="+mn-lt"/>
                <a:ea typeface="+mn-ea"/>
                <a:cs typeface="+mn-cs"/>
              </a:rPr>
              <a:t> </a:t>
            </a:r>
            <a:r>
              <a:rPr lang="en-US" sz="4000" kern="1200" dirty="0" err="1">
                <a:solidFill>
                  <a:schemeClr val="tx1"/>
                </a:solidFill>
                <a:latin typeface="+mn-lt"/>
                <a:ea typeface="+mn-ea"/>
                <a:cs typeface="+mn-cs"/>
              </a:rPr>
              <a:t>wnioskiem</a:t>
            </a:r>
            <a:r>
              <a:rPr lang="en-US" sz="4000" kern="1200" dirty="0">
                <a:solidFill>
                  <a:schemeClr val="tx1"/>
                </a:solidFill>
                <a:latin typeface="+mn-lt"/>
                <a:ea typeface="+mn-ea"/>
                <a:cs typeface="+mn-cs"/>
              </a:rPr>
              <a:t>, </a:t>
            </a:r>
            <a:r>
              <a:rPr lang="en-US" sz="4000" kern="1200" dirty="0" err="1">
                <a:solidFill>
                  <a:schemeClr val="tx1"/>
                </a:solidFill>
                <a:latin typeface="+mn-lt"/>
                <a:ea typeface="+mn-ea"/>
                <a:cs typeface="+mn-cs"/>
              </a:rPr>
              <a:t>decyduje</a:t>
            </a:r>
            <a:r>
              <a:rPr lang="en-US" sz="4000" kern="1200" dirty="0">
                <a:solidFill>
                  <a:schemeClr val="tx1"/>
                </a:solidFill>
                <a:latin typeface="+mn-lt"/>
                <a:ea typeface="+mn-ea"/>
                <a:cs typeface="+mn-cs"/>
              </a:rPr>
              <a:t> </a:t>
            </a:r>
            <a:r>
              <a:rPr lang="en-US" sz="4000" kern="1200" dirty="0" err="1">
                <a:solidFill>
                  <a:schemeClr val="tx1"/>
                </a:solidFill>
                <a:latin typeface="+mn-lt"/>
                <a:ea typeface="+mn-ea"/>
                <a:cs typeface="+mn-cs"/>
              </a:rPr>
              <a:t>treść</a:t>
            </a:r>
            <a:r>
              <a:rPr lang="en-US" sz="4000" kern="1200" dirty="0">
                <a:solidFill>
                  <a:schemeClr val="tx1"/>
                </a:solidFill>
                <a:latin typeface="+mn-lt"/>
                <a:ea typeface="+mn-ea"/>
                <a:cs typeface="+mn-cs"/>
              </a:rPr>
              <a:t> </a:t>
            </a:r>
            <a:r>
              <a:rPr lang="en-US" sz="4000" kern="1200" dirty="0" err="1">
                <a:solidFill>
                  <a:schemeClr val="tx1"/>
                </a:solidFill>
                <a:latin typeface="+mn-lt"/>
                <a:ea typeface="+mn-ea"/>
                <a:cs typeface="+mn-cs"/>
              </a:rPr>
              <a:t>pisma</a:t>
            </a:r>
            <a:r>
              <a:rPr lang="en-US" sz="4000" kern="1200" dirty="0">
                <a:solidFill>
                  <a:schemeClr val="tx1"/>
                </a:solidFill>
                <a:latin typeface="+mn-lt"/>
                <a:ea typeface="+mn-ea"/>
                <a:cs typeface="+mn-cs"/>
              </a:rPr>
              <a:t>, a </a:t>
            </a:r>
            <a:r>
              <a:rPr lang="en-US" sz="4000" kern="1200" dirty="0" err="1">
                <a:solidFill>
                  <a:schemeClr val="tx1"/>
                </a:solidFill>
                <a:latin typeface="+mn-lt"/>
                <a:ea typeface="+mn-ea"/>
                <a:cs typeface="+mn-cs"/>
              </a:rPr>
              <a:t>nie</a:t>
            </a:r>
            <a:r>
              <a:rPr lang="en-US" sz="4000" kern="1200" dirty="0">
                <a:solidFill>
                  <a:schemeClr val="tx1"/>
                </a:solidFill>
                <a:latin typeface="+mn-lt"/>
                <a:ea typeface="+mn-ea"/>
                <a:cs typeface="+mn-cs"/>
              </a:rPr>
              <a:t> </a:t>
            </a:r>
            <a:r>
              <a:rPr lang="en-US" sz="4000" kern="1200" dirty="0" err="1">
                <a:solidFill>
                  <a:schemeClr val="tx1"/>
                </a:solidFill>
                <a:latin typeface="+mn-lt"/>
                <a:ea typeface="+mn-ea"/>
                <a:cs typeface="+mn-cs"/>
              </a:rPr>
              <a:t>jego</a:t>
            </a:r>
            <a:r>
              <a:rPr lang="en-US" sz="4000" kern="1200" dirty="0">
                <a:solidFill>
                  <a:schemeClr val="tx1"/>
                </a:solidFill>
                <a:latin typeface="+mn-lt"/>
                <a:ea typeface="+mn-ea"/>
                <a:cs typeface="+mn-cs"/>
              </a:rPr>
              <a:t> forma </a:t>
            </a:r>
            <a:r>
              <a:rPr lang="en-US" sz="4000" kern="1200" dirty="0" err="1">
                <a:solidFill>
                  <a:schemeClr val="tx1"/>
                </a:solidFill>
                <a:latin typeface="+mn-lt"/>
                <a:ea typeface="+mn-ea"/>
                <a:cs typeface="+mn-cs"/>
              </a:rPr>
              <a:t>zewnętrzna</a:t>
            </a:r>
            <a:r>
              <a:rPr lang="en-US" sz="4000" kern="1200" dirty="0">
                <a:solidFill>
                  <a:schemeClr val="tx1"/>
                </a:solidFill>
                <a:latin typeface="+mn-lt"/>
                <a:ea typeface="+mn-ea"/>
                <a:cs typeface="+mn-cs"/>
              </a:rPr>
              <a:t>.</a:t>
            </a:r>
          </a:p>
        </p:txBody>
      </p:sp>
    </p:spTree>
    <p:extLst>
      <p:ext uri="{BB962C8B-B14F-4D97-AF65-F5344CB8AC3E}">
        <p14:creationId xmlns:p14="http://schemas.microsoft.com/office/powerpoint/2010/main" val="534554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208231B-8EE5-DDA6-078A-473A678FDC35}"/>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Wyr. WSA w Poznaniu z 7.07.21 sygn. akt II SA Po/228/21</a:t>
            </a:r>
          </a:p>
        </p:txBody>
      </p:sp>
      <p:sp>
        <p:nvSpPr>
          <p:cNvPr id="3" name="Symbol zastępczy zawartości 2">
            <a:extLst>
              <a:ext uri="{FF2B5EF4-FFF2-40B4-BE49-F238E27FC236}">
                <a16:creationId xmlns:a16="http://schemas.microsoft.com/office/drawing/2014/main" id="{D632F074-4F6F-C68A-745E-CC363DD97F57}"/>
              </a:ext>
            </a:extLst>
          </p:cNvPr>
          <p:cNvSpPr>
            <a:spLocks noGrp="1"/>
          </p:cNvSpPr>
          <p:nvPr>
            <p:ph idx="1"/>
          </p:nvPr>
        </p:nvSpPr>
        <p:spPr>
          <a:xfrm>
            <a:off x="4810259" y="649480"/>
            <a:ext cx="6555347" cy="5546047"/>
          </a:xfrm>
        </p:spPr>
        <p:txBody>
          <a:bodyPr anchor="ctr">
            <a:normAutofit fontScale="92500"/>
          </a:bodyPr>
          <a:lstStyle/>
          <a:p>
            <a:pPr marL="0" indent="0" algn="just">
              <a:buNone/>
            </a:pPr>
            <a:r>
              <a:rPr lang="pl-PL" dirty="0"/>
              <a:t>Odrębność trybów z działu II. i działu VIII. k.p.a. prowadzi do jednoznacznego wniosku, że </a:t>
            </a:r>
            <a:r>
              <a:rPr lang="pl-PL" b="1" dirty="0"/>
              <a:t>nie można stosować przepisów o wezwaniu do uzupełnienia braków formalnych skargi</a:t>
            </a:r>
            <a:r>
              <a:rPr lang="pl-PL" dirty="0"/>
              <a:t> w świetle przepisów regulujących administracyjne postępowanie jurysdykcyjne. Różnica tych trybów wynika przede wszystkim z odrębności celów, jakim mają służyć. Pierwszy służy konkretyzacji publicznoprawnych praw i obowiązków, drugie - ocenie działalności administracji publicznej, bez realnego wpływu na sytuację prawną stron. To z kolei znajduje odzwierciedlenie w zapadłych rozstrzygnięciach wieńczących oba tryby postępowań.</a:t>
            </a:r>
          </a:p>
          <a:p>
            <a:pPr marL="0" indent="0">
              <a:buNone/>
            </a:pPr>
            <a:endParaRPr lang="pl-PL" sz="2000" dirty="0"/>
          </a:p>
        </p:txBody>
      </p:sp>
    </p:spTree>
    <p:extLst>
      <p:ext uri="{BB962C8B-B14F-4D97-AF65-F5344CB8AC3E}">
        <p14:creationId xmlns:p14="http://schemas.microsoft.com/office/powerpoint/2010/main" val="324454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00E8D85-CC41-46F1-07B6-FD864745596E}"/>
              </a:ext>
            </a:extLst>
          </p:cNvPr>
          <p:cNvSpPr>
            <a:spLocks noGrp="1"/>
          </p:cNvSpPr>
          <p:nvPr>
            <p:ph type="title"/>
          </p:nvPr>
        </p:nvSpPr>
        <p:spPr>
          <a:xfrm>
            <a:off x="466722" y="586855"/>
            <a:ext cx="3201366" cy="3387497"/>
          </a:xfrm>
        </p:spPr>
        <p:txBody>
          <a:bodyPr anchor="b">
            <a:normAutofit/>
          </a:bodyPr>
          <a:lstStyle/>
          <a:p>
            <a:pPr algn="r"/>
            <a:r>
              <a:rPr lang="pl-PL" sz="4000" dirty="0">
                <a:solidFill>
                  <a:srgbClr val="FFFFFF"/>
                </a:solidFill>
              </a:rPr>
              <a:t>Art. 238 § 1 KPA</a:t>
            </a:r>
          </a:p>
        </p:txBody>
      </p:sp>
      <p:sp>
        <p:nvSpPr>
          <p:cNvPr id="3" name="Symbol zastępczy zawartości 2">
            <a:extLst>
              <a:ext uri="{FF2B5EF4-FFF2-40B4-BE49-F238E27FC236}">
                <a16:creationId xmlns:a16="http://schemas.microsoft.com/office/drawing/2014/main" id="{3323F7DB-DBC3-6B34-744D-FFC976C5CDB4}"/>
              </a:ext>
            </a:extLst>
          </p:cNvPr>
          <p:cNvSpPr>
            <a:spLocks noGrp="1"/>
          </p:cNvSpPr>
          <p:nvPr>
            <p:ph idx="1"/>
          </p:nvPr>
        </p:nvSpPr>
        <p:spPr>
          <a:xfrm>
            <a:off x="4810259" y="649480"/>
            <a:ext cx="6555347" cy="5546047"/>
          </a:xfrm>
        </p:spPr>
        <p:txBody>
          <a:bodyPr anchor="ctr">
            <a:normAutofit/>
          </a:bodyPr>
          <a:lstStyle/>
          <a:p>
            <a:pPr marL="0" indent="0" algn="just">
              <a:buNone/>
            </a:pPr>
            <a:r>
              <a:rPr lang="pl-PL" dirty="0"/>
              <a:t>Zawiadomienie o sposobie załatwienia skargi powinno zawierać: oznaczenie organu, od którego pochodzi, wskazanie, w jaki sposób skarga została załatwiona, oraz podpis z podaniem imienia, nazwiska i stanowiska służbowego osoby upoważnionej do załatwienia skargi. Zawiadomienie o odmownym załatwieniu skargi powinno zawierać ponadto uzasadnienie faktyczne i prawne oraz pouczenie o treści art. 239.</a:t>
            </a:r>
          </a:p>
        </p:txBody>
      </p:sp>
    </p:spTree>
    <p:extLst>
      <p:ext uri="{BB962C8B-B14F-4D97-AF65-F5344CB8AC3E}">
        <p14:creationId xmlns:p14="http://schemas.microsoft.com/office/powerpoint/2010/main" val="422696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icky notes on a wall">
            <a:extLst>
              <a:ext uri="{FF2B5EF4-FFF2-40B4-BE49-F238E27FC236}">
                <a16:creationId xmlns:a16="http://schemas.microsoft.com/office/drawing/2014/main" id="{13A295F1-8E8E-AB03-FAB3-08732EF826D0}"/>
              </a:ext>
            </a:extLst>
          </p:cNvPr>
          <p:cNvPicPr>
            <a:picLocks noChangeAspect="1"/>
          </p:cNvPicPr>
          <p:nvPr/>
        </p:nvPicPr>
        <p:blipFill rotWithShape="1">
          <a:blip r:embed="rId2"/>
          <a:srcRect l="28389" r="28653" b="2"/>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ytuł 1">
            <a:extLst>
              <a:ext uri="{FF2B5EF4-FFF2-40B4-BE49-F238E27FC236}">
                <a16:creationId xmlns:a16="http://schemas.microsoft.com/office/drawing/2014/main" id="{9D1FF9E2-0212-1FE4-A2F6-BD6C15FDDDFD}"/>
              </a:ext>
            </a:extLst>
          </p:cNvPr>
          <p:cNvSpPr>
            <a:spLocks noGrp="1"/>
          </p:cNvSpPr>
          <p:nvPr>
            <p:ph type="title"/>
          </p:nvPr>
        </p:nvSpPr>
        <p:spPr>
          <a:xfrm>
            <a:off x="1137034" y="609600"/>
            <a:ext cx="6831188" cy="1322887"/>
          </a:xfrm>
        </p:spPr>
        <p:txBody>
          <a:bodyPr>
            <a:normAutofit/>
          </a:bodyPr>
          <a:lstStyle/>
          <a:p>
            <a:r>
              <a:rPr lang="pl-PL" dirty="0"/>
              <a:t>Odpowiedź do p. Jakuba</a:t>
            </a:r>
          </a:p>
        </p:txBody>
      </p:sp>
      <p:sp>
        <p:nvSpPr>
          <p:cNvPr id="3" name="Symbol zastępczy zawartości 2">
            <a:extLst>
              <a:ext uri="{FF2B5EF4-FFF2-40B4-BE49-F238E27FC236}">
                <a16:creationId xmlns:a16="http://schemas.microsoft.com/office/drawing/2014/main" id="{6138BBFE-DE5C-16AF-1963-B7C395B977A6}"/>
              </a:ext>
            </a:extLst>
          </p:cNvPr>
          <p:cNvSpPr>
            <a:spLocks noGrp="1"/>
          </p:cNvSpPr>
          <p:nvPr>
            <p:ph idx="1"/>
          </p:nvPr>
        </p:nvSpPr>
        <p:spPr>
          <a:xfrm>
            <a:off x="1137035" y="2194102"/>
            <a:ext cx="6516216" cy="3908585"/>
          </a:xfrm>
        </p:spPr>
        <p:txBody>
          <a:bodyPr>
            <a:normAutofit/>
          </a:bodyPr>
          <a:lstStyle/>
          <a:p>
            <a:pPr marL="0" indent="0" algn="just">
              <a:buNone/>
            </a:pPr>
            <a:r>
              <a:rPr lang="pl-PL" sz="2000" dirty="0"/>
              <a:t>W odpowiedzi na Pana skargę przekazaną pocztą e-mail w dniu 7 marca 2023 r. uprzejmie informuję, że Pana skarga została rozpatrzona oraz uznana za bezzasadną. (….)</a:t>
            </a:r>
          </a:p>
          <a:p>
            <a:pPr marL="0" indent="0" algn="just">
              <a:buNone/>
            </a:pPr>
            <a:r>
              <a:rPr lang="pl-PL" sz="2000" u="sng" dirty="0"/>
              <a:t>Zgodnie z art. 239 Kodeksu postępowania administracyjnego w przypadku gdy skarga, w wyniku jej rozpatrzenia, została uznana za bezzasadną i jej bezzasadność wykazano w odpowiedzi na skargę, a skarżący ponowił skargę bez wskazania nowych okoliczności - organ właściwy do jej rozpatrzenia może podtrzymać swoje poprzednie stanowisko z odpowiednią adnotacją w aktach sprawy - bez zawiadamiania skarżącego.</a:t>
            </a:r>
          </a:p>
          <a:p>
            <a:pPr marL="0" indent="0">
              <a:buNone/>
            </a:pPr>
            <a:endParaRPr lang="pl-PL" sz="2000" dirty="0"/>
          </a:p>
        </p:txBody>
      </p:sp>
    </p:spTree>
    <p:extLst>
      <p:ext uri="{BB962C8B-B14F-4D97-AF65-F5344CB8AC3E}">
        <p14:creationId xmlns:p14="http://schemas.microsoft.com/office/powerpoint/2010/main" val="855520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7F9D306-437E-25B2-D26C-BA138603AF36}"/>
              </a:ext>
            </a:extLst>
          </p:cNvPr>
          <p:cNvSpPr>
            <a:spLocks noGrp="1"/>
          </p:cNvSpPr>
          <p:nvPr>
            <p:ph type="title"/>
          </p:nvPr>
        </p:nvSpPr>
        <p:spPr>
          <a:xfrm>
            <a:off x="1371599" y="294538"/>
            <a:ext cx="9895951" cy="1033669"/>
          </a:xfrm>
        </p:spPr>
        <p:txBody>
          <a:bodyPr>
            <a:normAutofit/>
          </a:bodyPr>
          <a:lstStyle/>
          <a:p>
            <a:r>
              <a:rPr lang="pl-PL" sz="4000">
                <a:solidFill>
                  <a:srgbClr val="FFFFFF"/>
                </a:solidFill>
              </a:rPr>
              <a:t>Art. 237 § 1 KPA</a:t>
            </a:r>
          </a:p>
        </p:txBody>
      </p:sp>
      <p:sp>
        <p:nvSpPr>
          <p:cNvPr id="3" name="Symbol zastępczy zawartości 2">
            <a:extLst>
              <a:ext uri="{FF2B5EF4-FFF2-40B4-BE49-F238E27FC236}">
                <a16:creationId xmlns:a16="http://schemas.microsoft.com/office/drawing/2014/main" id="{350E244A-7B5B-59F8-5FD2-19C58224D884}"/>
              </a:ext>
            </a:extLst>
          </p:cNvPr>
          <p:cNvSpPr>
            <a:spLocks noGrp="1"/>
          </p:cNvSpPr>
          <p:nvPr>
            <p:ph idx="1"/>
          </p:nvPr>
        </p:nvSpPr>
        <p:spPr>
          <a:xfrm>
            <a:off x="1371599" y="2318197"/>
            <a:ext cx="9724031" cy="3683358"/>
          </a:xfrm>
        </p:spPr>
        <p:txBody>
          <a:bodyPr anchor="ctr">
            <a:normAutofit/>
          </a:bodyPr>
          <a:lstStyle/>
          <a:p>
            <a:pPr marL="0" indent="0">
              <a:buNone/>
            </a:pPr>
            <a:r>
              <a:rPr lang="pl-PL" dirty="0"/>
              <a:t>Organ właściwy do załatwienia skargi powinien załatwić skargę bez zbędnej zwłoki, nie później jednak niż w ciągu miesiąca.</a:t>
            </a:r>
          </a:p>
        </p:txBody>
      </p:sp>
    </p:spTree>
    <p:extLst>
      <p:ext uri="{BB962C8B-B14F-4D97-AF65-F5344CB8AC3E}">
        <p14:creationId xmlns:p14="http://schemas.microsoft.com/office/powerpoint/2010/main" val="371936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343F57B-1DC0-B23D-71C9-295B3A7B50DC}"/>
              </a:ext>
            </a:extLst>
          </p:cNvPr>
          <p:cNvSpPr>
            <a:spLocks noGrp="1"/>
          </p:cNvSpPr>
          <p:nvPr>
            <p:ph type="title"/>
          </p:nvPr>
        </p:nvSpPr>
        <p:spPr>
          <a:xfrm>
            <a:off x="1156852" y="637762"/>
            <a:ext cx="2190782" cy="5576770"/>
          </a:xfrm>
        </p:spPr>
        <p:txBody>
          <a:bodyPr anchor="t">
            <a:normAutofit/>
          </a:bodyPr>
          <a:lstStyle/>
          <a:p>
            <a:br>
              <a:rPr lang="pl-PL" sz="3600" dirty="0">
                <a:solidFill>
                  <a:schemeClr val="bg1"/>
                </a:solidFill>
              </a:rPr>
            </a:br>
            <a:br>
              <a:rPr lang="pl-PL" sz="3600" dirty="0">
                <a:solidFill>
                  <a:schemeClr val="bg1"/>
                </a:solidFill>
              </a:rPr>
            </a:br>
            <a:br>
              <a:rPr lang="pl-PL" sz="3600" dirty="0">
                <a:solidFill>
                  <a:schemeClr val="bg1"/>
                </a:solidFill>
              </a:rPr>
            </a:br>
            <a:br>
              <a:rPr lang="pl-PL" sz="3600" dirty="0">
                <a:solidFill>
                  <a:schemeClr val="bg1"/>
                </a:solidFill>
              </a:rPr>
            </a:br>
            <a:r>
              <a:rPr lang="pl-PL" sz="3600" dirty="0">
                <a:solidFill>
                  <a:schemeClr val="bg1"/>
                </a:solidFill>
              </a:rPr>
              <a:t>Art. 226a KPA</a:t>
            </a:r>
          </a:p>
        </p:txBody>
      </p:sp>
      <p:sp>
        <p:nvSpPr>
          <p:cNvPr id="21"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2DC728F-DE93-EC37-91D1-8C4770443A50}"/>
              </a:ext>
            </a:extLst>
          </p:cNvPr>
          <p:cNvSpPr>
            <a:spLocks noGrp="1"/>
          </p:cNvSpPr>
          <p:nvPr>
            <p:ph idx="1"/>
          </p:nvPr>
        </p:nvSpPr>
        <p:spPr>
          <a:xfrm>
            <a:off x="4654732" y="850052"/>
            <a:ext cx="6390623" cy="5326911"/>
          </a:xfrm>
        </p:spPr>
        <p:txBody>
          <a:bodyPr>
            <a:normAutofit/>
          </a:bodyPr>
          <a:lstStyle/>
          <a:p>
            <a:pPr marL="0" indent="0" algn="just">
              <a:buNone/>
            </a:pPr>
            <a:endParaRPr lang="pl-PL" sz="2400" dirty="0"/>
          </a:p>
          <a:p>
            <a:pPr marL="0" indent="0" algn="just">
              <a:buNone/>
            </a:pPr>
            <a:endParaRPr lang="pl-PL" sz="2400" dirty="0"/>
          </a:p>
          <a:p>
            <a:pPr marL="0" indent="0" algn="just">
              <a:buNone/>
            </a:pPr>
            <a:endParaRPr lang="pl-PL" sz="2400" dirty="0"/>
          </a:p>
          <a:p>
            <a:pPr marL="0" indent="0" algn="just">
              <a:buNone/>
            </a:pPr>
            <a:endParaRPr lang="pl-PL" sz="2400" dirty="0"/>
          </a:p>
          <a:p>
            <a:pPr marL="0" indent="0" algn="just">
              <a:buNone/>
            </a:pPr>
            <a:r>
              <a:rPr lang="pl-PL" sz="2400" dirty="0"/>
              <a:t>Organy właściwe w sprawach skarg i wniosków przekazują informacje, o których mowa w art. 13 ust. 1 i 2 rozporządzenia 2016/679, skarżącemu lub wnioskodawcy przy pierwszej czynności skierowanej do tych osób.</a:t>
            </a:r>
          </a:p>
        </p:txBody>
      </p:sp>
    </p:spTree>
    <p:extLst>
      <p:ext uri="{BB962C8B-B14F-4D97-AF65-F5344CB8AC3E}">
        <p14:creationId xmlns:p14="http://schemas.microsoft.com/office/powerpoint/2010/main" val="122478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Stos gazety">
            <a:extLst>
              <a:ext uri="{FF2B5EF4-FFF2-40B4-BE49-F238E27FC236}">
                <a16:creationId xmlns:a16="http://schemas.microsoft.com/office/drawing/2014/main" id="{FB628786-3902-9C3C-7DF7-AE503C81357D}"/>
              </a:ext>
            </a:extLst>
          </p:cNvPr>
          <p:cNvPicPr>
            <a:picLocks noChangeAspect="1"/>
          </p:cNvPicPr>
          <p:nvPr/>
        </p:nvPicPr>
        <p:blipFill rotWithShape="1">
          <a:blip r:embed="rId2"/>
          <a:srcRect l="43644" r="12320"/>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ytuł 1">
            <a:extLst>
              <a:ext uri="{FF2B5EF4-FFF2-40B4-BE49-F238E27FC236}">
                <a16:creationId xmlns:a16="http://schemas.microsoft.com/office/drawing/2014/main" id="{510475E8-749A-F150-80D1-15EAD73569B3}"/>
              </a:ext>
            </a:extLst>
          </p:cNvPr>
          <p:cNvSpPr>
            <a:spLocks noGrp="1"/>
          </p:cNvSpPr>
          <p:nvPr>
            <p:ph type="title"/>
          </p:nvPr>
        </p:nvSpPr>
        <p:spPr>
          <a:xfrm>
            <a:off x="1137034" y="609600"/>
            <a:ext cx="6831188" cy="1322887"/>
          </a:xfrm>
        </p:spPr>
        <p:txBody>
          <a:bodyPr>
            <a:normAutofit/>
          </a:bodyPr>
          <a:lstStyle/>
          <a:p>
            <a:r>
              <a:rPr lang="pl-PL"/>
              <a:t>Art. 233 KPA</a:t>
            </a:r>
          </a:p>
        </p:txBody>
      </p:sp>
      <p:sp>
        <p:nvSpPr>
          <p:cNvPr id="3" name="Symbol zastępczy zawartości 2">
            <a:extLst>
              <a:ext uri="{FF2B5EF4-FFF2-40B4-BE49-F238E27FC236}">
                <a16:creationId xmlns:a16="http://schemas.microsoft.com/office/drawing/2014/main" id="{B359C3B6-B2E9-463C-073C-4930C11FC20A}"/>
              </a:ext>
            </a:extLst>
          </p:cNvPr>
          <p:cNvSpPr>
            <a:spLocks noGrp="1"/>
          </p:cNvSpPr>
          <p:nvPr>
            <p:ph idx="1"/>
          </p:nvPr>
        </p:nvSpPr>
        <p:spPr>
          <a:xfrm>
            <a:off x="1137035" y="2194102"/>
            <a:ext cx="6516216" cy="3908585"/>
          </a:xfrm>
        </p:spPr>
        <p:txBody>
          <a:bodyPr>
            <a:normAutofit/>
          </a:bodyPr>
          <a:lstStyle/>
          <a:p>
            <a:pPr marL="0" indent="0" algn="just">
              <a:buNone/>
            </a:pPr>
            <a:r>
              <a:rPr lang="pl-PL" dirty="0"/>
              <a:t>Skarga w sprawie indywidualnej, która nie była i nie jest przedmiotem postępowania administracyjnego, powoduje wszczęcie postępowania, jeżeli została złożona przez stronę. Jeżeli skarga taka pochodzi od innej osoby, może spowodować wszczęcie postępowania administracyjnego z urzędu, chyba że przepisy wymagają do wszczęcia postępowania żądania strony.</a:t>
            </a:r>
          </a:p>
        </p:txBody>
      </p:sp>
    </p:spTree>
    <p:extLst>
      <p:ext uri="{BB962C8B-B14F-4D97-AF65-F5344CB8AC3E}">
        <p14:creationId xmlns:p14="http://schemas.microsoft.com/office/powerpoint/2010/main" val="1652174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4" descr="Stos gazety">
            <a:extLst>
              <a:ext uri="{FF2B5EF4-FFF2-40B4-BE49-F238E27FC236}">
                <a16:creationId xmlns:a16="http://schemas.microsoft.com/office/drawing/2014/main" id="{FB628786-3902-9C3C-7DF7-AE503C81357D}"/>
              </a:ext>
            </a:extLst>
          </p:cNvPr>
          <p:cNvPicPr>
            <a:picLocks noChangeAspect="1"/>
          </p:cNvPicPr>
          <p:nvPr/>
        </p:nvPicPr>
        <p:blipFill rotWithShape="1">
          <a:blip r:embed="rId2"/>
          <a:srcRect l="43644" r="12320"/>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ytuł 1">
            <a:extLst>
              <a:ext uri="{FF2B5EF4-FFF2-40B4-BE49-F238E27FC236}">
                <a16:creationId xmlns:a16="http://schemas.microsoft.com/office/drawing/2014/main" id="{510475E8-749A-F150-80D1-15EAD73569B3}"/>
              </a:ext>
            </a:extLst>
          </p:cNvPr>
          <p:cNvSpPr>
            <a:spLocks noGrp="1"/>
          </p:cNvSpPr>
          <p:nvPr>
            <p:ph type="title"/>
          </p:nvPr>
        </p:nvSpPr>
        <p:spPr>
          <a:xfrm>
            <a:off x="1137034" y="609600"/>
            <a:ext cx="6831188" cy="1322887"/>
          </a:xfrm>
        </p:spPr>
        <p:txBody>
          <a:bodyPr>
            <a:normAutofit/>
          </a:bodyPr>
          <a:lstStyle/>
          <a:p>
            <a:r>
              <a:rPr lang="pl-PL" dirty="0"/>
              <a:t>Art. 234 KPA</a:t>
            </a:r>
          </a:p>
        </p:txBody>
      </p:sp>
      <p:sp>
        <p:nvSpPr>
          <p:cNvPr id="3" name="Symbol zastępczy zawartości 2">
            <a:extLst>
              <a:ext uri="{FF2B5EF4-FFF2-40B4-BE49-F238E27FC236}">
                <a16:creationId xmlns:a16="http://schemas.microsoft.com/office/drawing/2014/main" id="{B359C3B6-B2E9-463C-073C-4930C11FC20A}"/>
              </a:ext>
            </a:extLst>
          </p:cNvPr>
          <p:cNvSpPr>
            <a:spLocks noGrp="1"/>
          </p:cNvSpPr>
          <p:nvPr>
            <p:ph idx="1"/>
          </p:nvPr>
        </p:nvSpPr>
        <p:spPr>
          <a:xfrm>
            <a:off x="1137035" y="2194102"/>
            <a:ext cx="6516216" cy="3908585"/>
          </a:xfrm>
        </p:spPr>
        <p:txBody>
          <a:bodyPr>
            <a:normAutofit/>
          </a:bodyPr>
          <a:lstStyle/>
          <a:p>
            <a:pPr marL="0" indent="0">
              <a:buNone/>
            </a:pPr>
            <a:r>
              <a:rPr lang="pl-PL" dirty="0"/>
              <a:t>W sprawie, w której toczy się postępowanie administracyjne:</a:t>
            </a:r>
          </a:p>
          <a:p>
            <a:pPr marL="514350" indent="-514350">
              <a:buAutoNum type="arabicParenR"/>
            </a:pPr>
            <a:r>
              <a:rPr lang="pl-PL" dirty="0"/>
              <a:t>skarga złożona przez stronę podlega rozpatrzeniu w toku postępowania, zgodnie z przepisami kodeksu;</a:t>
            </a:r>
          </a:p>
          <a:p>
            <a:pPr marL="514350" indent="-514350">
              <a:buAutoNum type="arabicParenR"/>
            </a:pPr>
            <a:r>
              <a:rPr lang="pl-PL" dirty="0"/>
              <a:t>skarga pochodząca od innych osób stanowi materiał, który organ prowadzący postępowanie powinien rozpatrzyć z urzędu.</a:t>
            </a:r>
          </a:p>
          <a:p>
            <a:pPr marL="0" indent="0" algn="just">
              <a:buNone/>
            </a:pPr>
            <a:endParaRPr lang="pl-PL" dirty="0"/>
          </a:p>
        </p:txBody>
      </p:sp>
    </p:spTree>
    <p:extLst>
      <p:ext uri="{BB962C8B-B14F-4D97-AF65-F5344CB8AC3E}">
        <p14:creationId xmlns:p14="http://schemas.microsoft.com/office/powerpoint/2010/main" val="3714340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4" descr="Stos gazety">
            <a:extLst>
              <a:ext uri="{FF2B5EF4-FFF2-40B4-BE49-F238E27FC236}">
                <a16:creationId xmlns:a16="http://schemas.microsoft.com/office/drawing/2014/main" id="{FB628786-3902-9C3C-7DF7-AE503C81357D}"/>
              </a:ext>
            </a:extLst>
          </p:cNvPr>
          <p:cNvPicPr>
            <a:picLocks noChangeAspect="1"/>
          </p:cNvPicPr>
          <p:nvPr/>
        </p:nvPicPr>
        <p:blipFill rotWithShape="1">
          <a:blip r:embed="rId2"/>
          <a:srcRect l="43644" r="12320"/>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ytuł 1">
            <a:extLst>
              <a:ext uri="{FF2B5EF4-FFF2-40B4-BE49-F238E27FC236}">
                <a16:creationId xmlns:a16="http://schemas.microsoft.com/office/drawing/2014/main" id="{510475E8-749A-F150-80D1-15EAD73569B3}"/>
              </a:ext>
            </a:extLst>
          </p:cNvPr>
          <p:cNvSpPr>
            <a:spLocks noGrp="1"/>
          </p:cNvSpPr>
          <p:nvPr>
            <p:ph type="title"/>
          </p:nvPr>
        </p:nvSpPr>
        <p:spPr>
          <a:xfrm>
            <a:off x="1137034" y="609600"/>
            <a:ext cx="6831188" cy="1322887"/>
          </a:xfrm>
        </p:spPr>
        <p:txBody>
          <a:bodyPr>
            <a:normAutofit/>
          </a:bodyPr>
          <a:lstStyle/>
          <a:p>
            <a:r>
              <a:rPr lang="pl-PL" dirty="0"/>
              <a:t>Art. 235 KPA</a:t>
            </a:r>
          </a:p>
        </p:txBody>
      </p:sp>
      <p:sp>
        <p:nvSpPr>
          <p:cNvPr id="3" name="Symbol zastępczy zawartości 2">
            <a:extLst>
              <a:ext uri="{FF2B5EF4-FFF2-40B4-BE49-F238E27FC236}">
                <a16:creationId xmlns:a16="http://schemas.microsoft.com/office/drawing/2014/main" id="{B359C3B6-B2E9-463C-073C-4930C11FC20A}"/>
              </a:ext>
            </a:extLst>
          </p:cNvPr>
          <p:cNvSpPr>
            <a:spLocks noGrp="1"/>
          </p:cNvSpPr>
          <p:nvPr>
            <p:ph idx="1"/>
          </p:nvPr>
        </p:nvSpPr>
        <p:spPr>
          <a:xfrm>
            <a:off x="1137035" y="2194102"/>
            <a:ext cx="6516216" cy="3908585"/>
          </a:xfrm>
        </p:spPr>
        <p:txBody>
          <a:bodyPr>
            <a:normAutofit/>
          </a:bodyPr>
          <a:lstStyle/>
          <a:p>
            <a:pPr marL="0" indent="0" algn="just">
              <a:buNone/>
            </a:pPr>
            <a:r>
              <a:rPr lang="pl-PL" dirty="0"/>
              <a:t>Skargę w sprawie, w której wydano decyzję ostateczną, uważa się zależnie od jej treści za żądanie wznowienia postępowania, stwierdzenia nieważności decyzji albo jej uchylenia lub zmiany, które może być uwzględnione, z zastrzeżeniem art. 16 § 1 zdanie drugie.</a:t>
            </a:r>
          </a:p>
          <a:p>
            <a:pPr marL="0" indent="0" algn="just">
              <a:buNone/>
            </a:pPr>
            <a:endParaRPr lang="pl-PL" dirty="0"/>
          </a:p>
        </p:txBody>
      </p:sp>
    </p:spTree>
    <p:extLst>
      <p:ext uri="{BB962C8B-B14F-4D97-AF65-F5344CB8AC3E}">
        <p14:creationId xmlns:p14="http://schemas.microsoft.com/office/powerpoint/2010/main" val="119455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393455E-D042-B447-3E77-1B63822F2361}"/>
              </a:ext>
            </a:extLst>
          </p:cNvPr>
          <p:cNvSpPr>
            <a:spLocks noGrp="1"/>
          </p:cNvSpPr>
          <p:nvPr>
            <p:ph type="title"/>
          </p:nvPr>
        </p:nvSpPr>
        <p:spPr>
          <a:xfrm>
            <a:off x="838200" y="365125"/>
            <a:ext cx="10515600" cy="1325563"/>
          </a:xfrm>
        </p:spPr>
        <p:txBody>
          <a:bodyPr>
            <a:normAutofit/>
          </a:bodyPr>
          <a:lstStyle/>
          <a:p>
            <a:r>
              <a:rPr lang="pl-PL" sz="4200"/>
              <a:t>Pisma w praktyce uczelni – podział ze względu na stopień formalizacji reguł proceduralnych</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Symbol zastępczy zawartości 3">
            <a:extLst>
              <a:ext uri="{FF2B5EF4-FFF2-40B4-BE49-F238E27FC236}">
                <a16:creationId xmlns:a16="http://schemas.microsoft.com/office/drawing/2014/main" id="{1DA53A5E-B852-A097-5BA7-47F0E80918A4}"/>
              </a:ext>
            </a:extLst>
          </p:cNvPr>
          <p:cNvGraphicFramePr>
            <a:graphicFrameLocks noGrp="1"/>
          </p:cNvGraphicFramePr>
          <p:nvPr>
            <p:ph idx="1"/>
            <p:extLst>
              <p:ext uri="{D42A27DB-BD31-4B8C-83A1-F6EECF244321}">
                <p14:modId xmlns:p14="http://schemas.microsoft.com/office/powerpoint/2010/main" val="1315358128"/>
              </p:ext>
            </p:extLst>
          </p:nvPr>
        </p:nvGraphicFramePr>
        <p:xfrm>
          <a:off x="838200" y="2275870"/>
          <a:ext cx="10515601" cy="3853312"/>
        </p:xfrm>
        <a:graphic>
          <a:graphicData uri="http://schemas.openxmlformats.org/drawingml/2006/table">
            <a:tbl>
              <a:tblPr firstRow="1" bandRow="1">
                <a:tableStyleId>{5C22544A-7EE6-4342-B048-85BDC9FD1C3A}</a:tableStyleId>
              </a:tblPr>
              <a:tblGrid>
                <a:gridCol w="5384364">
                  <a:extLst>
                    <a:ext uri="{9D8B030D-6E8A-4147-A177-3AD203B41FA5}">
                      <a16:colId xmlns:a16="http://schemas.microsoft.com/office/drawing/2014/main" val="76047227"/>
                    </a:ext>
                  </a:extLst>
                </a:gridCol>
                <a:gridCol w="5131237">
                  <a:extLst>
                    <a:ext uri="{9D8B030D-6E8A-4147-A177-3AD203B41FA5}">
                      <a16:colId xmlns:a16="http://schemas.microsoft.com/office/drawing/2014/main" val="1024635658"/>
                    </a:ext>
                  </a:extLst>
                </a:gridCol>
              </a:tblGrid>
              <a:tr h="572790">
                <a:tc>
                  <a:txBody>
                    <a:bodyPr/>
                    <a:lstStyle/>
                    <a:p>
                      <a:r>
                        <a:rPr lang="pl-PL" sz="2600"/>
                        <a:t>Rodzaj pisma</a:t>
                      </a:r>
                    </a:p>
                  </a:txBody>
                  <a:tcPr marL="130179" marR="130179" marT="65090" marB="65090"/>
                </a:tc>
                <a:tc>
                  <a:txBody>
                    <a:bodyPr/>
                    <a:lstStyle/>
                    <a:p>
                      <a:r>
                        <a:rPr lang="pl-PL" sz="2600"/>
                        <a:t>Akt prawny</a:t>
                      </a:r>
                    </a:p>
                  </a:txBody>
                  <a:tcPr marL="130179" marR="130179" marT="65090" marB="65090"/>
                </a:tc>
                <a:extLst>
                  <a:ext uri="{0D108BD9-81ED-4DB2-BD59-A6C34878D82A}">
                    <a16:rowId xmlns:a16="http://schemas.microsoft.com/office/drawing/2014/main" val="2752327433"/>
                  </a:ext>
                </a:extLst>
              </a:tr>
              <a:tr h="1353866">
                <a:tc>
                  <a:txBody>
                    <a:bodyPr/>
                    <a:lstStyle/>
                    <a:p>
                      <a:r>
                        <a:rPr lang="pl-PL" sz="2600" dirty="0"/>
                        <a:t>Pisma rozpoczynające postępowanie administracyjne lub wnoszone w jego trakcie</a:t>
                      </a:r>
                    </a:p>
                  </a:txBody>
                  <a:tcPr marL="130179" marR="130179" marT="65090" marB="65090"/>
                </a:tc>
                <a:tc>
                  <a:txBody>
                    <a:bodyPr/>
                    <a:lstStyle/>
                    <a:p>
                      <a:r>
                        <a:rPr lang="pl-PL" sz="2600"/>
                        <a:t>KPA (w zakresie postępowania jurysdykcyjnego), RODO, akty wewnętrzne uczelni</a:t>
                      </a:r>
                    </a:p>
                  </a:txBody>
                  <a:tcPr marL="130179" marR="130179" marT="65090" marB="65090"/>
                </a:tc>
                <a:extLst>
                  <a:ext uri="{0D108BD9-81ED-4DB2-BD59-A6C34878D82A}">
                    <a16:rowId xmlns:a16="http://schemas.microsoft.com/office/drawing/2014/main" val="3838939534"/>
                  </a:ext>
                </a:extLst>
              </a:tr>
              <a:tr h="1353866">
                <a:tc>
                  <a:txBody>
                    <a:bodyPr/>
                    <a:lstStyle/>
                    <a:p>
                      <a:r>
                        <a:rPr lang="pl-PL" sz="2600"/>
                        <a:t>Tzw. „postępowania uproszczone”</a:t>
                      </a:r>
                    </a:p>
                  </a:txBody>
                  <a:tcPr marL="130179" marR="130179" marT="65090" marB="65090"/>
                </a:tc>
                <a:tc>
                  <a:txBody>
                    <a:bodyPr/>
                    <a:lstStyle/>
                    <a:p>
                      <a:r>
                        <a:rPr lang="pl-PL" sz="2600"/>
                        <a:t>KPA (w zakresie postępowań uproszczonych), RODO, akty wewnętrzne uczelni</a:t>
                      </a:r>
                    </a:p>
                  </a:txBody>
                  <a:tcPr marL="130179" marR="130179" marT="65090" marB="65090"/>
                </a:tc>
                <a:extLst>
                  <a:ext uri="{0D108BD9-81ED-4DB2-BD59-A6C34878D82A}">
                    <a16:rowId xmlns:a16="http://schemas.microsoft.com/office/drawing/2014/main" val="1209309452"/>
                  </a:ext>
                </a:extLst>
              </a:tr>
              <a:tr h="572790">
                <a:tc>
                  <a:txBody>
                    <a:bodyPr/>
                    <a:lstStyle/>
                    <a:p>
                      <a:r>
                        <a:rPr lang="pl-PL" sz="2600"/>
                        <a:t>Inne pisma</a:t>
                      </a:r>
                    </a:p>
                  </a:txBody>
                  <a:tcPr marL="130179" marR="130179" marT="65090" marB="65090"/>
                </a:tc>
                <a:tc>
                  <a:txBody>
                    <a:bodyPr/>
                    <a:lstStyle/>
                    <a:p>
                      <a:r>
                        <a:rPr lang="pl-PL" sz="2600" dirty="0"/>
                        <a:t>RODO, akty wewnętrzne uczelni</a:t>
                      </a:r>
                    </a:p>
                  </a:txBody>
                  <a:tcPr marL="130179" marR="130179" marT="65090" marB="65090"/>
                </a:tc>
                <a:extLst>
                  <a:ext uri="{0D108BD9-81ED-4DB2-BD59-A6C34878D82A}">
                    <a16:rowId xmlns:a16="http://schemas.microsoft.com/office/drawing/2014/main" val="3789329276"/>
                  </a:ext>
                </a:extLst>
              </a:tr>
            </a:tbl>
          </a:graphicData>
        </a:graphic>
      </p:graphicFrame>
    </p:spTree>
    <p:extLst>
      <p:ext uri="{BB962C8B-B14F-4D97-AF65-F5344CB8AC3E}">
        <p14:creationId xmlns:p14="http://schemas.microsoft.com/office/powerpoint/2010/main" val="367483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C3747D08-1948-F0EE-66B8-8ECDE9921129}"/>
              </a:ext>
            </a:extLst>
          </p:cNvPr>
          <p:cNvSpPr>
            <a:spLocks noGrp="1"/>
          </p:cNvSpPr>
          <p:nvPr>
            <p:ph type="title"/>
          </p:nvPr>
        </p:nvSpPr>
        <p:spPr>
          <a:xfrm>
            <a:off x="878958" y="548640"/>
            <a:ext cx="9801483" cy="1188720"/>
          </a:xfrm>
        </p:spPr>
        <p:txBody>
          <a:bodyPr>
            <a:normAutofit/>
          </a:bodyPr>
          <a:lstStyle/>
          <a:p>
            <a:r>
              <a:rPr lang="pl-PL">
                <a:solidFill>
                  <a:schemeClr val="tx1">
                    <a:lumMod val="85000"/>
                    <a:lumOff val="15000"/>
                  </a:schemeClr>
                </a:solidFill>
              </a:rPr>
              <a:t>Skarga czy inne podanie?</a:t>
            </a:r>
          </a:p>
        </p:txBody>
      </p:sp>
      <p:sp>
        <p:nvSpPr>
          <p:cNvPr id="3" name="Symbol zastępczy zawartości 2">
            <a:extLst>
              <a:ext uri="{FF2B5EF4-FFF2-40B4-BE49-F238E27FC236}">
                <a16:creationId xmlns:a16="http://schemas.microsoft.com/office/drawing/2014/main" id="{E37C2DF7-0C1C-7ED7-DDA0-BE9A132B1396}"/>
              </a:ext>
            </a:extLst>
          </p:cNvPr>
          <p:cNvSpPr>
            <a:spLocks noGrp="1"/>
          </p:cNvSpPr>
          <p:nvPr>
            <p:ph idx="1"/>
          </p:nvPr>
        </p:nvSpPr>
        <p:spPr>
          <a:xfrm>
            <a:off x="754912" y="1446029"/>
            <a:ext cx="10558130" cy="4305768"/>
          </a:xfrm>
        </p:spPr>
        <p:txBody>
          <a:bodyPr anchor="ctr">
            <a:normAutofit/>
          </a:bodyPr>
          <a:lstStyle/>
          <a:p>
            <a:pPr marL="0" indent="0" algn="just">
              <a:buNone/>
            </a:pPr>
            <a:r>
              <a:rPr lang="pl-PL" sz="2400" dirty="0">
                <a:solidFill>
                  <a:schemeClr val="tx1">
                    <a:lumMod val="85000"/>
                    <a:lumOff val="15000"/>
                  </a:schemeClr>
                </a:solidFill>
              </a:rPr>
              <a:t>„Rozpoczęcie postępowania administracyjnego i procesu </a:t>
            </a:r>
            <a:r>
              <a:rPr lang="pl-PL" sz="2400" dirty="0" err="1">
                <a:solidFill>
                  <a:schemeClr val="tx1">
                    <a:lumMod val="85000"/>
                    <a:lumOff val="15000"/>
                  </a:schemeClr>
                </a:solidFill>
              </a:rPr>
              <a:t>sądowoadministracyjnego</a:t>
            </a:r>
            <a:r>
              <a:rPr lang="pl-PL" sz="2400" dirty="0">
                <a:solidFill>
                  <a:schemeClr val="tx1">
                    <a:lumMod val="85000"/>
                    <a:lumOff val="15000"/>
                  </a:schemeClr>
                </a:solidFill>
              </a:rPr>
              <a:t> w sprawie indywidualnej studentki seminarium doktoranckiego, (…) nastąpiło dnia 14 Kwietnia 2023 r. z wysłaniem pisma do Jego Magnificencji (…). Brak odpowiedzi na to pismo jest w drodze postępowania administracyjnego określone w art. 122 ust 2 k.p.a. sprawę uznaje za załatwioną milcząco w całości uwzględniając żądanie strony, zakończenia seminarium doktorskiego i uzyskania stopnia doktora, jeżeli w terminie miesiąca od dnia doręczenia żądania strony właściwemu organowi administracji publicznej albo innym terminie określonym w przepisie szczególnym organ ten: nie wyda decyzji lub postanowienia kończącego postępowanie w sprawie (milczące zakończenie postępowania) albo nie wniesie sprzeciwu w drodze decyzji. </a:t>
            </a:r>
          </a:p>
          <a:p>
            <a:pPr marL="0" indent="0" algn="just">
              <a:buNone/>
            </a:pPr>
            <a:r>
              <a:rPr lang="pl-PL" sz="2400" dirty="0">
                <a:solidFill>
                  <a:schemeClr val="tx1">
                    <a:lumMod val="85000"/>
                    <a:lumOff val="15000"/>
                  </a:schemeClr>
                </a:solidFill>
              </a:rPr>
              <a:t>Dla poszanowania godności Magnificencji (…) uprzejmie proszę o pozytywne sfinalizowanie zakończonego postępowania”. </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22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id="{8B8E3D3C-8CA5-2DAA-61F3-84DBDB0DE697}"/>
              </a:ext>
            </a:extLst>
          </p:cNvPr>
          <p:cNvSpPr>
            <a:spLocks noGrp="1"/>
          </p:cNvSpPr>
          <p:nvPr>
            <p:ph type="title"/>
          </p:nvPr>
        </p:nvSpPr>
        <p:spPr>
          <a:xfrm>
            <a:off x="1137036" y="548640"/>
            <a:ext cx="9543405" cy="1188720"/>
          </a:xfrm>
        </p:spPr>
        <p:txBody>
          <a:bodyPr>
            <a:normAutofit/>
          </a:bodyPr>
          <a:lstStyle/>
          <a:p>
            <a:r>
              <a:rPr lang="pl-PL">
                <a:solidFill>
                  <a:schemeClr val="tx1">
                    <a:lumMod val="85000"/>
                    <a:lumOff val="15000"/>
                  </a:schemeClr>
                </a:solidFill>
              </a:rPr>
              <a:t>Skarga czy inne podanie?</a:t>
            </a:r>
          </a:p>
        </p:txBody>
      </p:sp>
      <p:sp>
        <p:nvSpPr>
          <p:cNvPr id="3" name="Symbol zastępczy zawartości 2">
            <a:extLst>
              <a:ext uri="{FF2B5EF4-FFF2-40B4-BE49-F238E27FC236}">
                <a16:creationId xmlns:a16="http://schemas.microsoft.com/office/drawing/2014/main" id="{3BB61871-206C-1158-C5D1-0B02DFF98A6C}"/>
              </a:ext>
            </a:extLst>
          </p:cNvPr>
          <p:cNvSpPr>
            <a:spLocks noGrp="1"/>
          </p:cNvSpPr>
          <p:nvPr>
            <p:ph idx="1"/>
          </p:nvPr>
        </p:nvSpPr>
        <p:spPr>
          <a:xfrm>
            <a:off x="1031358" y="1737361"/>
            <a:ext cx="9202655" cy="4014436"/>
          </a:xfrm>
        </p:spPr>
        <p:txBody>
          <a:bodyPr anchor="ctr">
            <a:normAutofit/>
          </a:bodyPr>
          <a:lstStyle/>
          <a:p>
            <a:pPr marL="0" indent="0">
              <a:buNone/>
            </a:pPr>
            <a:r>
              <a:rPr lang="pl-PL" dirty="0">
                <a:solidFill>
                  <a:schemeClr val="tx1">
                    <a:lumMod val="85000"/>
                    <a:lumOff val="15000"/>
                  </a:schemeClr>
                </a:solidFill>
              </a:rPr>
              <a:t>Art. 122f § 1 KPA:</a:t>
            </a:r>
          </a:p>
          <a:p>
            <a:pPr marL="0" indent="0" algn="just">
              <a:buNone/>
            </a:pPr>
            <a:r>
              <a:rPr lang="pl-PL" dirty="0">
                <a:solidFill>
                  <a:schemeClr val="tx1">
                    <a:lumMod val="85000"/>
                    <a:lumOff val="15000"/>
                  </a:schemeClr>
                </a:solidFill>
              </a:rPr>
              <a:t>Na wniosek strony organ administracji publicznej, w drodze postanowienia, wydaje zaświadczenie o milczącym załatwieniu sprawy albo odmawia wydania takiego zaświadczenia.</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200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541B030-D777-CB37-A282-09632FECD327}"/>
              </a:ext>
            </a:extLst>
          </p:cNvPr>
          <p:cNvSpPr>
            <a:spLocks noGrp="1"/>
          </p:cNvSpPr>
          <p:nvPr>
            <p:ph type="title"/>
          </p:nvPr>
        </p:nvSpPr>
        <p:spPr>
          <a:xfrm>
            <a:off x="466722" y="586855"/>
            <a:ext cx="3201366" cy="3387497"/>
          </a:xfrm>
        </p:spPr>
        <p:txBody>
          <a:bodyPr anchor="b">
            <a:normAutofit/>
          </a:bodyPr>
          <a:lstStyle/>
          <a:p>
            <a:r>
              <a:rPr lang="pl-PL" sz="4000" dirty="0">
                <a:solidFill>
                  <a:srgbClr val="FFFFFF"/>
                </a:solidFill>
              </a:rPr>
              <a:t>Kto na uczelni powinien rozpatrywać</a:t>
            </a:r>
            <a:br>
              <a:rPr lang="pl-PL" sz="4000" dirty="0">
                <a:solidFill>
                  <a:srgbClr val="FFFFFF"/>
                </a:solidFill>
              </a:rPr>
            </a:br>
            <a:r>
              <a:rPr lang="pl-PL" sz="4000" dirty="0">
                <a:solidFill>
                  <a:srgbClr val="FFFFFF"/>
                </a:solidFill>
              </a:rPr>
              <a:t>skargi?</a:t>
            </a:r>
            <a:br>
              <a:rPr lang="pl-PL" sz="4000" dirty="0">
                <a:solidFill>
                  <a:srgbClr val="FFFFFF"/>
                </a:solidFill>
              </a:rPr>
            </a:br>
            <a:r>
              <a:rPr lang="pl-PL" sz="4000" dirty="0">
                <a:solidFill>
                  <a:srgbClr val="FFFFFF"/>
                </a:solidFill>
              </a:rPr>
              <a:t>Art. 229 pkt 7 KPA</a:t>
            </a:r>
          </a:p>
        </p:txBody>
      </p:sp>
      <p:sp>
        <p:nvSpPr>
          <p:cNvPr id="3" name="Symbol zastępczy zawartości 2">
            <a:extLst>
              <a:ext uri="{FF2B5EF4-FFF2-40B4-BE49-F238E27FC236}">
                <a16:creationId xmlns:a16="http://schemas.microsoft.com/office/drawing/2014/main" id="{DB2A68A9-D26F-DD38-3BBC-89210071A487}"/>
              </a:ext>
            </a:extLst>
          </p:cNvPr>
          <p:cNvSpPr>
            <a:spLocks noGrp="1"/>
          </p:cNvSpPr>
          <p:nvPr>
            <p:ph idx="1"/>
          </p:nvPr>
        </p:nvSpPr>
        <p:spPr>
          <a:xfrm>
            <a:off x="4810259" y="649480"/>
            <a:ext cx="6555347" cy="5546047"/>
          </a:xfrm>
        </p:spPr>
        <p:txBody>
          <a:bodyPr anchor="ctr">
            <a:normAutofit/>
          </a:bodyPr>
          <a:lstStyle/>
          <a:p>
            <a:pPr marL="0" indent="0">
              <a:buNone/>
            </a:pPr>
            <a:endParaRPr lang="pl-PL" sz="2000" dirty="0"/>
          </a:p>
          <a:p>
            <a:pPr marL="0" indent="0" algn="just">
              <a:buNone/>
            </a:pPr>
            <a:r>
              <a:rPr lang="pl-PL" dirty="0"/>
              <a:t>Jeżeli przepisy szczególne nie określają innych organów właściwych do rozpatrywania skarg, jest organem właściwym do rozpatrzenia skargi dotyczącej zadań lub działalności: (…) innego organu administracji rządowej, organu przedsiębiorstwa państwowego lub innej państwowej jednostki organizacyjnej - </a:t>
            </a:r>
            <a:r>
              <a:rPr lang="pl-PL" b="1" dirty="0"/>
              <a:t>organ wyższego stopnia lub sprawujący bezpośredni nadzór</a:t>
            </a:r>
            <a:r>
              <a:rPr lang="pl-PL" dirty="0"/>
              <a:t>”.</a:t>
            </a:r>
          </a:p>
        </p:txBody>
      </p:sp>
    </p:spTree>
    <p:extLst>
      <p:ext uri="{BB962C8B-B14F-4D97-AF65-F5344CB8AC3E}">
        <p14:creationId xmlns:p14="http://schemas.microsoft.com/office/powerpoint/2010/main" val="338474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EC66742-14A9-D854-DE1B-A73D73277DA9}"/>
              </a:ext>
            </a:extLst>
          </p:cNvPr>
          <p:cNvSpPr>
            <a:spLocks noGrp="1"/>
          </p:cNvSpPr>
          <p:nvPr>
            <p:ph type="title"/>
          </p:nvPr>
        </p:nvSpPr>
        <p:spPr>
          <a:xfrm>
            <a:off x="761800" y="762001"/>
            <a:ext cx="5334197" cy="1708242"/>
          </a:xfrm>
        </p:spPr>
        <p:txBody>
          <a:bodyPr anchor="ctr">
            <a:normAutofit/>
          </a:bodyPr>
          <a:lstStyle/>
          <a:p>
            <a:r>
              <a:rPr lang="pl-PL" sz="3700" dirty="0"/>
              <a:t>Kto na uczelni powinien rozpatrywać</a:t>
            </a:r>
            <a:br>
              <a:rPr lang="pl-PL" sz="3700" dirty="0"/>
            </a:br>
            <a:r>
              <a:rPr lang="pl-PL" sz="3700" dirty="0"/>
              <a:t>skargi?</a:t>
            </a:r>
          </a:p>
        </p:txBody>
      </p:sp>
      <p:sp>
        <p:nvSpPr>
          <p:cNvPr id="3" name="Symbol zastępczy zawartości 2">
            <a:extLst>
              <a:ext uri="{FF2B5EF4-FFF2-40B4-BE49-F238E27FC236}">
                <a16:creationId xmlns:a16="http://schemas.microsoft.com/office/drawing/2014/main" id="{277CB4F8-E2AE-0FDA-A14F-DDAFEAFBB5DC}"/>
              </a:ext>
            </a:extLst>
          </p:cNvPr>
          <p:cNvSpPr>
            <a:spLocks noGrp="1"/>
          </p:cNvSpPr>
          <p:nvPr>
            <p:ph idx="1"/>
          </p:nvPr>
        </p:nvSpPr>
        <p:spPr>
          <a:xfrm>
            <a:off x="761800" y="2307266"/>
            <a:ext cx="5915447" cy="3932814"/>
          </a:xfrm>
        </p:spPr>
        <p:txBody>
          <a:bodyPr anchor="ctr">
            <a:normAutofit/>
          </a:bodyPr>
          <a:lstStyle/>
          <a:p>
            <a:pPr algn="just"/>
            <a:endParaRPr lang="pl-PL" sz="2000" dirty="0"/>
          </a:p>
          <a:p>
            <a:pPr algn="just"/>
            <a:r>
              <a:rPr lang="pl-PL" sz="2000" dirty="0"/>
              <a:t>Art. 23 ust. 1 </a:t>
            </a:r>
            <a:r>
              <a:rPr lang="pl-PL" sz="2000" dirty="0" err="1"/>
              <a:t>u.pr.sz.w.n</a:t>
            </a:r>
            <a:r>
              <a:rPr lang="pl-PL" sz="2000" dirty="0"/>
              <a:t>.: Do zadań rektora należą sprawy dotyczące uczelni, </a:t>
            </a:r>
            <a:r>
              <a:rPr lang="pl-PL" sz="2000" b="1" dirty="0"/>
              <a:t>z wyjątkiem spraw zastrzeżonych przez ustawę lub statut </a:t>
            </a:r>
            <a:r>
              <a:rPr lang="pl-PL" sz="2000" dirty="0"/>
              <a:t>do kompetencji innych organów uczelni.</a:t>
            </a:r>
          </a:p>
          <a:p>
            <a:pPr algn="just"/>
            <a:r>
              <a:rPr lang="pl-PL" sz="2000" dirty="0"/>
              <a:t>Art. 9 ust. 2 </a:t>
            </a:r>
            <a:r>
              <a:rPr lang="pl-PL" sz="2000" dirty="0" err="1"/>
              <a:t>u.pr.sz.w.n</a:t>
            </a:r>
            <a:r>
              <a:rPr lang="pl-PL" sz="2000" dirty="0"/>
              <a:t>. Uczelnia jest autonomiczna na zasadach określonych w ustawie.</a:t>
            </a:r>
          </a:p>
          <a:p>
            <a:pPr algn="just"/>
            <a:endParaRPr lang="pl-PL" sz="2000" dirty="0"/>
          </a:p>
          <a:p>
            <a:pPr marL="0" indent="0" algn="just">
              <a:buNone/>
            </a:pPr>
            <a:r>
              <a:rPr lang="pl-PL" sz="2000" dirty="0">
                <a:hlinkClick r:id="rId2"/>
              </a:rPr>
              <a:t>KUL - Biuletyn Informacji Publicznej - Zasady przyjmowania, rozpatrywania oraz załatwiania skarg i wniosków</a:t>
            </a:r>
            <a:endParaRPr lang="pl-PL" sz="2000" dirty="0"/>
          </a:p>
          <a:p>
            <a:pPr marL="0" indent="0">
              <a:buNone/>
            </a:pPr>
            <a:endParaRPr lang="pl-PL" sz="2000" dirty="0"/>
          </a:p>
          <a:p>
            <a:endParaRPr lang="pl-PL" sz="2000" dirty="0"/>
          </a:p>
        </p:txBody>
      </p:sp>
      <p:pic>
        <p:nvPicPr>
          <p:cNvPr id="5" name="Picture 4" descr="Tylny zrzut szeregu stopni">
            <a:extLst>
              <a:ext uri="{FF2B5EF4-FFF2-40B4-BE49-F238E27FC236}">
                <a16:creationId xmlns:a16="http://schemas.microsoft.com/office/drawing/2014/main" id="{8EA9BC64-2FCA-0BC2-062B-9ED158FF0DEB}"/>
              </a:ext>
            </a:extLst>
          </p:cNvPr>
          <p:cNvPicPr>
            <a:picLocks noChangeAspect="1"/>
          </p:cNvPicPr>
          <p:nvPr/>
        </p:nvPicPr>
        <p:blipFill rotWithShape="1">
          <a:blip r:embed="rId3"/>
          <a:srcRect l="19584" r="28579"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634564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Kolorowe obiekty szkoleń matematycznych">
            <a:extLst>
              <a:ext uri="{FF2B5EF4-FFF2-40B4-BE49-F238E27FC236}">
                <a16:creationId xmlns:a16="http://schemas.microsoft.com/office/drawing/2014/main" id="{2119A4C0-C8F3-5BE8-4717-22AC83C715A3}"/>
              </a:ext>
            </a:extLst>
          </p:cNvPr>
          <p:cNvPicPr>
            <a:picLocks noChangeAspect="1"/>
          </p:cNvPicPr>
          <p:nvPr/>
        </p:nvPicPr>
        <p:blipFill rotWithShape="1">
          <a:blip r:embed="rId2"/>
          <a:srcRect l="26871" r="32017" b="-1"/>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ytuł 1">
            <a:extLst>
              <a:ext uri="{FF2B5EF4-FFF2-40B4-BE49-F238E27FC236}">
                <a16:creationId xmlns:a16="http://schemas.microsoft.com/office/drawing/2014/main" id="{ACC66955-058A-E631-718F-67E51F8A8EAF}"/>
              </a:ext>
            </a:extLst>
          </p:cNvPr>
          <p:cNvSpPr>
            <a:spLocks noGrp="1"/>
          </p:cNvSpPr>
          <p:nvPr>
            <p:ph type="title"/>
          </p:nvPr>
        </p:nvSpPr>
        <p:spPr>
          <a:xfrm>
            <a:off x="1137034" y="609600"/>
            <a:ext cx="6831188" cy="1322887"/>
          </a:xfrm>
        </p:spPr>
        <p:txBody>
          <a:bodyPr>
            <a:normAutofit/>
          </a:bodyPr>
          <a:lstStyle/>
          <a:p>
            <a:r>
              <a:rPr lang="pl-PL" sz="2800"/>
              <a:t>Przybysz Piotr Marek, Kodeks postępowania administracyjnego. Komentarz aktualizowany do art. 229 KPA</a:t>
            </a:r>
          </a:p>
        </p:txBody>
      </p:sp>
      <p:sp>
        <p:nvSpPr>
          <p:cNvPr id="3" name="Symbol zastępczy zawartości 2">
            <a:extLst>
              <a:ext uri="{FF2B5EF4-FFF2-40B4-BE49-F238E27FC236}">
                <a16:creationId xmlns:a16="http://schemas.microsoft.com/office/drawing/2014/main" id="{E2A6C3D8-0FEB-8F03-E4FB-563BBB76AEFF}"/>
              </a:ext>
            </a:extLst>
          </p:cNvPr>
          <p:cNvSpPr>
            <a:spLocks noGrp="1"/>
          </p:cNvSpPr>
          <p:nvPr>
            <p:ph idx="1"/>
          </p:nvPr>
        </p:nvSpPr>
        <p:spPr>
          <a:xfrm>
            <a:off x="1137035" y="2194102"/>
            <a:ext cx="6516216" cy="3908585"/>
          </a:xfrm>
        </p:spPr>
        <p:txBody>
          <a:bodyPr>
            <a:normAutofit fontScale="92500"/>
          </a:bodyPr>
          <a:lstStyle/>
          <a:p>
            <a:pPr marL="0" indent="0">
              <a:buNone/>
            </a:pPr>
            <a:endParaRPr lang="pl-PL" sz="2000" dirty="0"/>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l-PL" sz="2800" b="0" i="0" u="none" strike="noStrike" kern="1200" cap="none" spc="0" normalizeH="0" baseline="0" noProof="0" dirty="0">
                <a:ln>
                  <a:noFill/>
                </a:ln>
                <a:solidFill>
                  <a:prstClr val="black"/>
                </a:solidFill>
                <a:effectLst/>
                <a:uLnTx/>
                <a:uFillTx/>
                <a:latin typeface="Calibri" panose="020F0502020204030204"/>
                <a:ea typeface="+mn-ea"/>
                <a:cs typeface="+mn-cs"/>
              </a:rPr>
              <a:t>„Przepisami szczególnymi w rozumieniu części początkowej komentowanego przepisu są przepisy rangi ustawowej (Z. Janowicz, Kodeks..., s. 564). (…)</a:t>
            </a:r>
          </a:p>
          <a:p>
            <a:pPr marL="0" indent="0" algn="just">
              <a:buNone/>
            </a:pPr>
            <a:r>
              <a:rPr lang="pl-PL" dirty="0"/>
              <a:t>Należy uznać, że jeżeli w stosunku do konkretnej jednostki organizacyjnej istnieje organ wyższego stopnia oraz organ sprawujący nadzór, to oba te organy równolegle posiadają kompetencję do rozpatrywania skarg”.</a:t>
            </a:r>
          </a:p>
        </p:txBody>
      </p:sp>
    </p:spTree>
    <p:extLst>
      <p:ext uri="{BB962C8B-B14F-4D97-AF65-F5344CB8AC3E}">
        <p14:creationId xmlns:p14="http://schemas.microsoft.com/office/powerpoint/2010/main" val="3936080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4FA083-090C-ACEC-54B7-6C4C08A0E31D}"/>
              </a:ext>
            </a:extLst>
          </p:cNvPr>
          <p:cNvSpPr>
            <a:spLocks noGrp="1"/>
          </p:cNvSpPr>
          <p:nvPr>
            <p:ph type="title"/>
          </p:nvPr>
        </p:nvSpPr>
        <p:spPr/>
        <p:txBody>
          <a:bodyPr/>
          <a:lstStyle/>
          <a:p>
            <a:pPr algn="just"/>
            <a:r>
              <a:rPr lang="pl-PL" dirty="0"/>
              <a:t>Postępowania uproszczone – wydawanie zaświadczeń</a:t>
            </a:r>
          </a:p>
        </p:txBody>
      </p:sp>
      <p:graphicFrame>
        <p:nvGraphicFramePr>
          <p:cNvPr id="5" name="Symbol zastępczy zawartości 4">
            <a:extLst>
              <a:ext uri="{FF2B5EF4-FFF2-40B4-BE49-F238E27FC236}">
                <a16:creationId xmlns:a16="http://schemas.microsoft.com/office/drawing/2014/main" id="{5003BE3D-1797-86E0-20CB-1D6A8E151F78}"/>
              </a:ext>
            </a:extLst>
          </p:cNvPr>
          <p:cNvGraphicFramePr>
            <a:graphicFrameLocks noGrp="1"/>
          </p:cNvGraphicFramePr>
          <p:nvPr>
            <p:ph idx="1"/>
            <p:extLst>
              <p:ext uri="{D42A27DB-BD31-4B8C-83A1-F6EECF244321}">
                <p14:modId xmlns:p14="http://schemas.microsoft.com/office/powerpoint/2010/main" val="2999850974"/>
              </p:ext>
            </p:extLst>
          </p:nvPr>
        </p:nvGraphicFramePr>
        <p:xfrm>
          <a:off x="838200" y="1825625"/>
          <a:ext cx="10515600" cy="472688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86470039"/>
                    </a:ext>
                  </a:extLst>
                </a:gridCol>
                <a:gridCol w="5257800">
                  <a:extLst>
                    <a:ext uri="{9D8B030D-6E8A-4147-A177-3AD203B41FA5}">
                      <a16:colId xmlns:a16="http://schemas.microsoft.com/office/drawing/2014/main" val="3278067687"/>
                    </a:ext>
                  </a:extLst>
                </a:gridCol>
              </a:tblGrid>
              <a:tr h="676593">
                <a:tc>
                  <a:txBody>
                    <a:bodyPr/>
                    <a:lstStyle/>
                    <a:p>
                      <a:r>
                        <a:rPr lang="pl-PL" dirty="0"/>
                        <a:t>Wymóg formalny</a:t>
                      </a:r>
                    </a:p>
                  </a:txBody>
                  <a:tcPr/>
                </a:tc>
                <a:tc>
                  <a:txBody>
                    <a:bodyPr/>
                    <a:lstStyle/>
                    <a:p>
                      <a:r>
                        <a:rPr lang="pl-PL" dirty="0"/>
                        <a:t>Związanie uczelni</a:t>
                      </a:r>
                    </a:p>
                  </a:txBody>
                  <a:tcPr/>
                </a:tc>
                <a:extLst>
                  <a:ext uri="{0D108BD9-81ED-4DB2-BD59-A6C34878D82A}">
                    <a16:rowId xmlns:a16="http://schemas.microsoft.com/office/drawing/2014/main" val="988370542"/>
                  </a:ext>
                </a:extLst>
              </a:tr>
              <a:tr h="676593">
                <a:tc>
                  <a:txBody>
                    <a:bodyPr/>
                    <a:lstStyle/>
                    <a:p>
                      <a:r>
                        <a:rPr lang="pl-PL" dirty="0"/>
                        <a:t>Sposób wnoszenia pisma</a:t>
                      </a:r>
                    </a:p>
                  </a:txBody>
                  <a:tcPr/>
                </a:tc>
                <a:tc>
                  <a:txBody>
                    <a:bodyPr/>
                    <a:lstStyle/>
                    <a:p>
                      <a:r>
                        <a:rPr lang="pl-PL" dirty="0"/>
                        <a:t>Zgodny z KPA</a:t>
                      </a:r>
                    </a:p>
                  </a:txBody>
                  <a:tcPr/>
                </a:tc>
                <a:extLst>
                  <a:ext uri="{0D108BD9-81ED-4DB2-BD59-A6C34878D82A}">
                    <a16:rowId xmlns:a16="http://schemas.microsoft.com/office/drawing/2014/main" val="272099936"/>
                  </a:ext>
                </a:extLst>
              </a:tr>
              <a:tr h="667324">
                <a:tc>
                  <a:txBody>
                    <a:bodyPr/>
                    <a:lstStyle/>
                    <a:p>
                      <a:r>
                        <a:rPr lang="pl-PL" dirty="0"/>
                        <a:t>Sposób doręczenia zaświadczenia/postanowienia</a:t>
                      </a:r>
                    </a:p>
                  </a:txBody>
                  <a:tcPr/>
                </a:tc>
                <a:tc>
                  <a:txBody>
                    <a:bodyPr/>
                    <a:lstStyle/>
                    <a:p>
                      <a:r>
                        <a:rPr lang="pl-PL" dirty="0"/>
                        <a:t>Zgodny z KPA</a:t>
                      </a:r>
                    </a:p>
                  </a:txBody>
                  <a:tcPr/>
                </a:tc>
                <a:extLst>
                  <a:ext uri="{0D108BD9-81ED-4DB2-BD59-A6C34878D82A}">
                    <a16:rowId xmlns:a16="http://schemas.microsoft.com/office/drawing/2014/main" val="1891363562"/>
                  </a:ext>
                </a:extLst>
              </a:tr>
              <a:tr h="676593">
                <a:tc>
                  <a:txBody>
                    <a:bodyPr/>
                    <a:lstStyle/>
                    <a:p>
                      <a:r>
                        <a:rPr lang="pl-PL" dirty="0"/>
                        <a:t>Braki formalne podania </a:t>
                      </a:r>
                    </a:p>
                  </a:txBody>
                  <a:tcPr/>
                </a:tc>
                <a:tc>
                  <a:txBody>
                    <a:bodyPr/>
                    <a:lstStyle/>
                    <a:p>
                      <a:r>
                        <a:rPr lang="pl-PL" dirty="0"/>
                        <a:t>Art. 64 KPA</a:t>
                      </a:r>
                    </a:p>
                  </a:txBody>
                  <a:tcPr/>
                </a:tc>
                <a:extLst>
                  <a:ext uri="{0D108BD9-81ED-4DB2-BD59-A6C34878D82A}">
                    <a16:rowId xmlns:a16="http://schemas.microsoft.com/office/drawing/2014/main" val="742263030"/>
                  </a:ext>
                </a:extLst>
              </a:tr>
              <a:tr h="676593">
                <a:tc>
                  <a:txBody>
                    <a:bodyPr/>
                    <a:lstStyle/>
                    <a:p>
                      <a:r>
                        <a:rPr lang="pl-PL" dirty="0"/>
                        <a:t>RODO</a:t>
                      </a:r>
                    </a:p>
                  </a:txBody>
                  <a:tcPr/>
                </a:tc>
                <a:tc>
                  <a:txBody>
                    <a:bodyPr/>
                    <a:lstStyle/>
                    <a:p>
                      <a:r>
                        <a:rPr lang="pl-PL" dirty="0"/>
                        <a:t>Art. 217a KPA</a:t>
                      </a:r>
                    </a:p>
                  </a:txBody>
                  <a:tcPr/>
                </a:tc>
                <a:extLst>
                  <a:ext uri="{0D108BD9-81ED-4DB2-BD59-A6C34878D82A}">
                    <a16:rowId xmlns:a16="http://schemas.microsoft.com/office/drawing/2014/main" val="1592062031"/>
                  </a:ext>
                </a:extLst>
              </a:tr>
              <a:tr h="676593">
                <a:tc>
                  <a:txBody>
                    <a:bodyPr/>
                    <a:lstStyle/>
                    <a:p>
                      <a:r>
                        <a:rPr lang="pl-PL" dirty="0"/>
                        <a:t>Sposób podpisania </a:t>
                      </a:r>
                    </a:p>
                  </a:txBody>
                  <a:tcPr/>
                </a:tc>
                <a:tc>
                  <a:txBody>
                    <a:bodyPr/>
                    <a:lstStyle/>
                    <a:p>
                      <a:r>
                        <a:rPr lang="pl-PL" dirty="0"/>
                        <a:t>Art. 14 KPA</a:t>
                      </a:r>
                    </a:p>
                    <a:p>
                      <a:endParaRPr lang="pl-PL" dirty="0"/>
                    </a:p>
                  </a:txBody>
                  <a:tcPr/>
                </a:tc>
                <a:extLst>
                  <a:ext uri="{0D108BD9-81ED-4DB2-BD59-A6C34878D82A}">
                    <a16:rowId xmlns:a16="http://schemas.microsoft.com/office/drawing/2014/main" val="3263132114"/>
                  </a:ext>
                </a:extLst>
              </a:tr>
              <a:tr h="676593">
                <a:tc>
                  <a:txBody>
                    <a:bodyPr/>
                    <a:lstStyle/>
                    <a:p>
                      <a:r>
                        <a:rPr lang="pl-PL" dirty="0"/>
                        <a:t>Termin</a:t>
                      </a:r>
                    </a:p>
                  </a:txBody>
                  <a:tcPr/>
                </a:tc>
                <a:tc>
                  <a:txBody>
                    <a:bodyPr/>
                    <a:lstStyle/>
                    <a:p>
                      <a:r>
                        <a:rPr lang="pl-PL" dirty="0"/>
                        <a:t>1 miesiąc</a:t>
                      </a:r>
                    </a:p>
                  </a:txBody>
                  <a:tcPr/>
                </a:tc>
                <a:extLst>
                  <a:ext uri="{0D108BD9-81ED-4DB2-BD59-A6C34878D82A}">
                    <a16:rowId xmlns:a16="http://schemas.microsoft.com/office/drawing/2014/main" val="1484998516"/>
                  </a:ext>
                </a:extLst>
              </a:tr>
            </a:tbl>
          </a:graphicData>
        </a:graphic>
      </p:graphicFrame>
    </p:spTree>
    <p:extLst>
      <p:ext uri="{BB962C8B-B14F-4D97-AF65-F5344CB8AC3E}">
        <p14:creationId xmlns:p14="http://schemas.microsoft.com/office/powerpoint/2010/main" val="366191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a:extLst>
              <a:ext uri="{FF2B5EF4-FFF2-40B4-BE49-F238E27FC236}">
                <a16:creationId xmlns:a16="http://schemas.microsoft.com/office/drawing/2014/main" id="{8D31F39A-9403-BE16-1E4F-F51E1237797F}"/>
              </a:ext>
            </a:extLst>
          </p:cNvPr>
          <p:cNvSpPr>
            <a:spLocks noGrp="1"/>
          </p:cNvSpPr>
          <p:nvPr>
            <p:ph type="title"/>
          </p:nvPr>
        </p:nvSpPr>
        <p:spPr>
          <a:xfrm>
            <a:off x="826396" y="586855"/>
            <a:ext cx="4230100" cy="3387497"/>
          </a:xfrm>
        </p:spPr>
        <p:txBody>
          <a:bodyPr anchor="b">
            <a:normAutofit/>
          </a:bodyPr>
          <a:lstStyle/>
          <a:p>
            <a:pPr algn="r"/>
            <a:r>
              <a:rPr lang="pl-PL" sz="4000">
                <a:solidFill>
                  <a:srgbClr val="FFFFFF"/>
                </a:solidFill>
              </a:rPr>
              <a:t>Art. 217 par. 2 KPA</a:t>
            </a:r>
          </a:p>
        </p:txBody>
      </p:sp>
      <p:sp>
        <p:nvSpPr>
          <p:cNvPr id="3" name="Symbol zastępczy zawartości 2">
            <a:extLst>
              <a:ext uri="{FF2B5EF4-FFF2-40B4-BE49-F238E27FC236}">
                <a16:creationId xmlns:a16="http://schemas.microsoft.com/office/drawing/2014/main" id="{F0C0D1CE-E0DB-21F0-E9A5-D320F20F067A}"/>
              </a:ext>
            </a:extLst>
          </p:cNvPr>
          <p:cNvSpPr>
            <a:spLocks noGrp="1"/>
          </p:cNvSpPr>
          <p:nvPr>
            <p:ph idx="1"/>
          </p:nvPr>
        </p:nvSpPr>
        <p:spPr>
          <a:xfrm>
            <a:off x="6503158" y="649480"/>
            <a:ext cx="4862447" cy="5546047"/>
          </a:xfrm>
        </p:spPr>
        <p:txBody>
          <a:bodyPr anchor="ctr">
            <a:normAutofit/>
          </a:bodyPr>
          <a:lstStyle/>
          <a:p>
            <a:pPr marL="0" indent="0" algn="just">
              <a:buNone/>
            </a:pPr>
            <a:r>
              <a:rPr lang="pl-PL" dirty="0"/>
              <a:t>§  2. Zaświadczenie wydaje się, jeżeli:</a:t>
            </a:r>
          </a:p>
          <a:p>
            <a:pPr marL="0" indent="0" algn="just">
              <a:buNone/>
            </a:pPr>
            <a:r>
              <a:rPr lang="pl-PL" dirty="0"/>
              <a:t>1) urzędowego potwierdzenia określonych faktów lub stanu prawnego wymaga przepis prawa;</a:t>
            </a:r>
          </a:p>
          <a:p>
            <a:pPr marL="0" indent="0" algn="just">
              <a:buNone/>
            </a:pPr>
            <a:r>
              <a:rPr lang="pl-PL" dirty="0"/>
              <a:t>2) osoba ubiega się o zaświadczenie ze względu na swój interes prawny w urzędowym potwierdzeniu określonych faktów lub stanu prawnego.</a:t>
            </a:r>
          </a:p>
        </p:txBody>
      </p:sp>
    </p:spTree>
    <p:extLst>
      <p:ext uri="{BB962C8B-B14F-4D97-AF65-F5344CB8AC3E}">
        <p14:creationId xmlns:p14="http://schemas.microsoft.com/office/powerpoint/2010/main" val="3394772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3E7AB993-A426-6866-702C-5C5738E79689}"/>
              </a:ext>
            </a:extLst>
          </p:cNvPr>
          <p:cNvSpPr>
            <a:spLocks noGrp="1"/>
          </p:cNvSpPr>
          <p:nvPr>
            <p:ph type="title"/>
          </p:nvPr>
        </p:nvSpPr>
        <p:spPr>
          <a:xfrm>
            <a:off x="466722" y="586855"/>
            <a:ext cx="3201366" cy="3387497"/>
          </a:xfrm>
        </p:spPr>
        <p:txBody>
          <a:bodyPr anchor="b">
            <a:normAutofit/>
          </a:bodyPr>
          <a:lstStyle/>
          <a:p>
            <a:pPr algn="r"/>
            <a:r>
              <a:rPr lang="pl-PL" sz="4000" dirty="0">
                <a:solidFill>
                  <a:srgbClr val="FFFFFF"/>
                </a:solidFill>
              </a:rPr>
              <a:t>Art. 218 § 1 KPA</a:t>
            </a:r>
          </a:p>
        </p:txBody>
      </p:sp>
      <p:sp>
        <p:nvSpPr>
          <p:cNvPr id="3" name="Symbol zastępczy zawartości 2">
            <a:extLst>
              <a:ext uri="{FF2B5EF4-FFF2-40B4-BE49-F238E27FC236}">
                <a16:creationId xmlns:a16="http://schemas.microsoft.com/office/drawing/2014/main" id="{4375B0A8-32F8-5216-8FDD-734D0195B9C5}"/>
              </a:ext>
            </a:extLst>
          </p:cNvPr>
          <p:cNvSpPr>
            <a:spLocks noGrp="1"/>
          </p:cNvSpPr>
          <p:nvPr>
            <p:ph idx="1"/>
          </p:nvPr>
        </p:nvSpPr>
        <p:spPr>
          <a:xfrm>
            <a:off x="4810259" y="649480"/>
            <a:ext cx="6555347" cy="5546047"/>
          </a:xfrm>
        </p:spPr>
        <p:txBody>
          <a:bodyPr anchor="ctr">
            <a:normAutofit/>
          </a:bodyPr>
          <a:lstStyle/>
          <a:p>
            <a:pPr marL="0" indent="0" algn="just">
              <a:buNone/>
            </a:pPr>
            <a:r>
              <a:rPr lang="pl-PL" dirty="0"/>
              <a:t>W przypadkach, o których mowa w art. 217 § 2 pkt 2, organ administracji publicznej obowiązany jest wydać zaświadczenie, gdy chodzi o potwierdzenie faktów albo stanu prawnego, wynikających z prowadzonej przez ten organ ewidencji, rejestrów bądź z innych danych znajdujących się w jego posiadaniu.</a:t>
            </a:r>
          </a:p>
          <a:p>
            <a:endParaRPr lang="pl-PL" sz="2000" dirty="0"/>
          </a:p>
        </p:txBody>
      </p:sp>
    </p:spTree>
    <p:extLst>
      <p:ext uri="{BB962C8B-B14F-4D97-AF65-F5344CB8AC3E}">
        <p14:creationId xmlns:p14="http://schemas.microsoft.com/office/powerpoint/2010/main" val="3382964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8BB8C12B-22B4-6D8F-4286-FDA2C22BE48F}"/>
              </a:ext>
            </a:extLst>
          </p:cNvPr>
          <p:cNvSpPr>
            <a:spLocks noGrp="1"/>
          </p:cNvSpPr>
          <p:nvPr>
            <p:ph type="title"/>
          </p:nvPr>
        </p:nvSpPr>
        <p:spPr>
          <a:xfrm>
            <a:off x="1371599" y="294538"/>
            <a:ext cx="9895951" cy="1033669"/>
          </a:xfrm>
        </p:spPr>
        <p:txBody>
          <a:bodyPr>
            <a:normAutofit/>
          </a:bodyPr>
          <a:lstStyle/>
          <a:p>
            <a:r>
              <a:rPr lang="pl-PL" sz="4000">
                <a:solidFill>
                  <a:srgbClr val="FFFFFF"/>
                </a:solidFill>
              </a:rPr>
              <a:t>Art. 219 KPA</a:t>
            </a:r>
          </a:p>
        </p:txBody>
      </p:sp>
      <p:sp>
        <p:nvSpPr>
          <p:cNvPr id="3" name="Symbol zastępczy zawartości 2">
            <a:extLst>
              <a:ext uri="{FF2B5EF4-FFF2-40B4-BE49-F238E27FC236}">
                <a16:creationId xmlns:a16="http://schemas.microsoft.com/office/drawing/2014/main" id="{C9EA8EE7-BF61-F82F-3081-2BE03132646D}"/>
              </a:ext>
            </a:extLst>
          </p:cNvPr>
          <p:cNvSpPr>
            <a:spLocks noGrp="1"/>
          </p:cNvSpPr>
          <p:nvPr>
            <p:ph idx="1"/>
          </p:nvPr>
        </p:nvSpPr>
        <p:spPr>
          <a:xfrm>
            <a:off x="1371599" y="2318197"/>
            <a:ext cx="9724031" cy="3683358"/>
          </a:xfrm>
        </p:spPr>
        <p:txBody>
          <a:bodyPr anchor="ctr">
            <a:normAutofit/>
          </a:bodyPr>
          <a:lstStyle/>
          <a:p>
            <a:pPr marL="0" indent="0" algn="just">
              <a:buNone/>
            </a:pPr>
            <a:r>
              <a:rPr lang="pl-PL" sz="3200" dirty="0"/>
              <a:t>Odmowa wydania zaświadczenia bądź zaświadczenia o treści żądanej przez osobę ubiegającą się o nie następuje w drodze postanowienia, na które służy zażalenie.</a:t>
            </a:r>
          </a:p>
        </p:txBody>
      </p:sp>
    </p:spTree>
    <p:extLst>
      <p:ext uri="{BB962C8B-B14F-4D97-AF65-F5344CB8AC3E}">
        <p14:creationId xmlns:p14="http://schemas.microsoft.com/office/powerpoint/2010/main" val="1094514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4C05183-6BAE-3E58-A167-343684AB769C}"/>
              </a:ext>
            </a:extLst>
          </p:cNvPr>
          <p:cNvSpPr>
            <a:spLocks noGrp="1"/>
          </p:cNvSpPr>
          <p:nvPr>
            <p:ph type="title"/>
          </p:nvPr>
        </p:nvSpPr>
        <p:spPr>
          <a:xfrm>
            <a:off x="1136396" y="502021"/>
            <a:ext cx="6173262" cy="1655483"/>
          </a:xfrm>
        </p:spPr>
        <p:txBody>
          <a:bodyPr anchor="b">
            <a:normAutofit/>
          </a:bodyPr>
          <a:lstStyle/>
          <a:p>
            <a:r>
              <a:rPr lang="pl-PL" sz="3700" dirty="0"/>
              <a:t>Wyr. WSA we Wrocławiu z 7.12.22 sygn. akt III SAB/</a:t>
            </a:r>
            <a:r>
              <a:rPr lang="pl-PL" sz="3700" dirty="0" err="1"/>
              <a:t>Wr</a:t>
            </a:r>
            <a:r>
              <a:rPr lang="pl-PL" sz="3700" dirty="0"/>
              <a:t> 1140/22</a:t>
            </a:r>
          </a:p>
        </p:txBody>
      </p:sp>
      <p:sp>
        <p:nvSpPr>
          <p:cNvPr id="3" name="Symbol zastępczy zawartości 2">
            <a:extLst>
              <a:ext uri="{FF2B5EF4-FFF2-40B4-BE49-F238E27FC236}">
                <a16:creationId xmlns:a16="http://schemas.microsoft.com/office/drawing/2014/main" id="{49447556-F92F-B17C-9065-244CA9F93378}"/>
              </a:ext>
            </a:extLst>
          </p:cNvPr>
          <p:cNvSpPr>
            <a:spLocks noGrp="1"/>
          </p:cNvSpPr>
          <p:nvPr>
            <p:ph idx="1"/>
          </p:nvPr>
        </p:nvSpPr>
        <p:spPr>
          <a:xfrm>
            <a:off x="1136397" y="2170022"/>
            <a:ext cx="6689166" cy="3773580"/>
          </a:xfrm>
        </p:spPr>
        <p:txBody>
          <a:bodyPr>
            <a:normAutofit fontScale="92500"/>
          </a:bodyPr>
          <a:lstStyle/>
          <a:p>
            <a:pPr marL="0" indent="0" algn="just">
              <a:buNone/>
            </a:pPr>
            <a:r>
              <a:rPr lang="pl-PL" sz="2400" dirty="0"/>
              <a:t>W konsekwencji, postępowanie wszczęte wnioskiem o wydanie zaświadczenia może zakończyć się więc przez wydanie zaświadczenia dotyczącego stanu faktycznego lub stanu prawnego, którego potwierdzenia żąda osoba zainteresowana, lub przez odmowę wydania zaświadczenia, np. gdy organ jest niewłaściwy, gdy nie dysponuje danymi, gdy wnioskodawca nie ma interesu prawnego, gdy organ nie może spełnić żądania odnośnie do treści zaświadczenia, np. z powodu niepotwierdzenia się w toku postępowania wyjaśniającego istnienia stanu faktycznego lub prawnego, którego potwierdzenia żądała osoba ubiegająca się o zaświadczenie. </a:t>
            </a:r>
          </a:p>
        </p:txBody>
      </p:sp>
      <p:pic>
        <p:nvPicPr>
          <p:cNvPr id="5" name="Picture 4" descr="Obraz zawierający zrzut ekranu, linia, Wielobarwność&#10;&#10;Opis wygenerowany automatycznie">
            <a:extLst>
              <a:ext uri="{FF2B5EF4-FFF2-40B4-BE49-F238E27FC236}">
                <a16:creationId xmlns:a16="http://schemas.microsoft.com/office/drawing/2014/main" id="{0954C319-76B4-481C-3341-94F28D956312}"/>
              </a:ext>
            </a:extLst>
          </p:cNvPr>
          <p:cNvPicPr>
            <a:picLocks noChangeAspect="1"/>
          </p:cNvPicPr>
          <p:nvPr/>
        </p:nvPicPr>
        <p:blipFill rotWithShape="1">
          <a:blip r:embed="rId2"/>
          <a:srcRect l="14932" r="49341" b="-1"/>
          <a:stretch/>
        </p:blipFill>
        <p:spPr>
          <a:xfrm>
            <a:off x="8115300" y="-12515"/>
            <a:ext cx="4076700" cy="6418631"/>
          </a:xfrm>
          <a:prstGeom prst="rect">
            <a:avLst/>
          </a:prstGeom>
        </p:spPr>
      </p:pic>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985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0" name="Tytuł 1">
            <a:extLst>
              <a:ext uri="{FF2B5EF4-FFF2-40B4-BE49-F238E27FC236}">
                <a16:creationId xmlns:a16="http://schemas.microsoft.com/office/drawing/2014/main" id="{40D94952-C101-4F07-9495-FFD9B9CDC145}"/>
              </a:ext>
            </a:extLst>
          </p:cNvPr>
          <p:cNvSpPr>
            <a:spLocks noGrp="1"/>
          </p:cNvSpPr>
          <p:nvPr>
            <p:ph type="title"/>
          </p:nvPr>
        </p:nvSpPr>
        <p:spPr>
          <a:xfrm>
            <a:off x="838201" y="624568"/>
            <a:ext cx="3351755" cy="5412920"/>
          </a:xfrm>
        </p:spPr>
        <p:txBody>
          <a:bodyPr>
            <a:normAutofit/>
          </a:bodyPr>
          <a:lstStyle/>
          <a:p>
            <a:r>
              <a:rPr lang="pl-PL" altLang="pl-PL" sz="4000">
                <a:solidFill>
                  <a:schemeClr val="bg1"/>
                </a:solidFill>
              </a:rPr>
              <a:t> Test stosowania kpa</a:t>
            </a:r>
            <a:r>
              <a:rPr lang="pl-PL" sz="4000">
                <a:solidFill>
                  <a:schemeClr val="bg1"/>
                </a:solidFill>
              </a:rPr>
              <a:t> – art. 1 kpa</a:t>
            </a:r>
            <a:endParaRPr lang="pl-PL" altLang="pl-PL" sz="4000">
              <a:solidFill>
                <a:schemeClr val="bg1"/>
              </a:solidFill>
            </a:endParaRPr>
          </a:p>
        </p:txBody>
      </p:sp>
      <p:sp>
        <p:nvSpPr>
          <p:cNvPr id="7172" name="Symbol zastępczy numeru slajdu 3">
            <a:extLst>
              <a:ext uri="{FF2B5EF4-FFF2-40B4-BE49-F238E27FC236}">
                <a16:creationId xmlns:a16="http://schemas.microsoft.com/office/drawing/2014/main" id="{39538914-7A81-4049-9549-DB357526E4CE}"/>
              </a:ext>
            </a:extLst>
          </p:cNvPr>
          <p:cNvSpPr>
            <a:spLocks noGrp="1"/>
          </p:cNvSpPr>
          <p:nvPr>
            <p:ph type="sldNum" sz="quarter" idx="12"/>
          </p:nvPr>
        </p:nvSpPr>
        <p:spPr bwMode="auto">
          <a:xfrm>
            <a:off x="10128250" y="6356350"/>
            <a:ext cx="122555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90000"/>
              </a:lnSpc>
              <a:spcBef>
                <a:spcPct val="0"/>
              </a:spcBef>
              <a:spcAft>
                <a:spcPts val="600"/>
              </a:spcAft>
              <a:buClrTx/>
              <a:buSzTx/>
              <a:buFontTx/>
              <a:buNone/>
              <a:tabLst/>
              <a:defRPr/>
            </a:pPr>
            <a:fld id="{E3947A14-9FE6-44FD-9530-CD006EAB872B}" type="slidenum">
              <a:rPr kumimoji="0" lang="pl-PL" altLang="pl-PL" sz="18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90000"/>
                </a:lnSpc>
                <a:spcBef>
                  <a:spcPct val="0"/>
                </a:spcBef>
                <a:spcAft>
                  <a:spcPts val="600"/>
                </a:spcAft>
                <a:buClrTx/>
                <a:buSzTx/>
                <a:buFontTx/>
                <a:buNone/>
                <a:tabLst/>
                <a:defRPr/>
              </a:pPr>
              <a:t>3</a:t>
            </a:fld>
            <a:endParaRPr kumimoji="0" lang="pl-PL" altLang="pl-PL"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aphicFrame>
        <p:nvGraphicFramePr>
          <p:cNvPr id="7174" name="Symbol zastępczy zawartości 2">
            <a:extLst>
              <a:ext uri="{FF2B5EF4-FFF2-40B4-BE49-F238E27FC236}">
                <a16:creationId xmlns:a16="http://schemas.microsoft.com/office/drawing/2014/main" id="{25EF896D-12B4-4FE5-8E0D-95D6269FC74E}"/>
              </a:ext>
            </a:extLst>
          </p:cNvPr>
          <p:cNvGraphicFramePr>
            <a:graphicFrameLocks noGrp="1"/>
          </p:cNvGraphicFramePr>
          <p:nvPr>
            <p:ph idx="1"/>
          </p:nvPr>
        </p:nvGraphicFramePr>
        <p:xfrm>
          <a:off x="5138455" y="720650"/>
          <a:ext cx="5961345" cy="541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A9ABC5C-4E7E-D941-DC83-51EA50C065E3}"/>
              </a:ext>
            </a:extLst>
          </p:cNvPr>
          <p:cNvSpPr>
            <a:spLocks noGrp="1"/>
          </p:cNvSpPr>
          <p:nvPr>
            <p:ph type="title"/>
          </p:nvPr>
        </p:nvSpPr>
        <p:spPr>
          <a:xfrm>
            <a:off x="466722" y="586855"/>
            <a:ext cx="3201366" cy="3387497"/>
          </a:xfrm>
        </p:spPr>
        <p:txBody>
          <a:bodyPr anchor="b">
            <a:normAutofit/>
          </a:bodyPr>
          <a:lstStyle/>
          <a:p>
            <a:pPr algn="r"/>
            <a:r>
              <a:rPr lang="pl-PL" sz="4000" dirty="0">
                <a:solidFill>
                  <a:srgbClr val="FFFFFF"/>
                </a:solidFill>
              </a:rPr>
              <a:t>Art. 217 par. 3 KPA</a:t>
            </a:r>
          </a:p>
        </p:txBody>
      </p:sp>
      <p:sp>
        <p:nvSpPr>
          <p:cNvPr id="3" name="Symbol zastępczy zawartości 2">
            <a:extLst>
              <a:ext uri="{FF2B5EF4-FFF2-40B4-BE49-F238E27FC236}">
                <a16:creationId xmlns:a16="http://schemas.microsoft.com/office/drawing/2014/main" id="{A5CE0C83-A3A3-3A9C-089D-4296E12C1760}"/>
              </a:ext>
            </a:extLst>
          </p:cNvPr>
          <p:cNvSpPr>
            <a:spLocks noGrp="1"/>
          </p:cNvSpPr>
          <p:nvPr>
            <p:ph idx="1"/>
          </p:nvPr>
        </p:nvSpPr>
        <p:spPr>
          <a:xfrm>
            <a:off x="4810259" y="649480"/>
            <a:ext cx="6555347" cy="5546047"/>
          </a:xfrm>
        </p:spPr>
        <p:txBody>
          <a:bodyPr anchor="ctr">
            <a:normAutofit/>
          </a:bodyPr>
          <a:lstStyle/>
          <a:p>
            <a:pPr algn="just"/>
            <a:endParaRPr lang="pl-PL" sz="3200" dirty="0"/>
          </a:p>
          <a:p>
            <a:pPr marL="0" indent="0" algn="just">
              <a:buNone/>
            </a:pPr>
            <a:r>
              <a:rPr lang="pl-PL" sz="3200" dirty="0"/>
              <a:t>Zaświadczenie powinno być wydane bez zbędnej zwłoki, nie później jednak niż w terminie siedmiu dni.</a:t>
            </a:r>
          </a:p>
        </p:txBody>
      </p:sp>
    </p:spTree>
    <p:extLst>
      <p:ext uri="{BB962C8B-B14F-4D97-AF65-F5344CB8AC3E}">
        <p14:creationId xmlns:p14="http://schemas.microsoft.com/office/powerpoint/2010/main" val="3129357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DFDF2965-4125-29A3-2F1D-8C673307EDF0}"/>
              </a:ext>
            </a:extLst>
          </p:cNvPr>
          <p:cNvSpPr>
            <a:spLocks noGrp="1"/>
          </p:cNvSpPr>
          <p:nvPr>
            <p:ph type="title"/>
          </p:nvPr>
        </p:nvSpPr>
        <p:spPr>
          <a:xfrm>
            <a:off x="838200" y="365125"/>
            <a:ext cx="10515600" cy="1325563"/>
          </a:xfrm>
        </p:spPr>
        <p:txBody>
          <a:bodyPr>
            <a:normAutofit/>
          </a:bodyPr>
          <a:lstStyle/>
          <a:p>
            <a:r>
              <a:rPr lang="pl-PL" sz="4200" dirty="0"/>
              <a:t>Czy wydać zaświadczenie? Wyr. WSA w Warszawie z 9.12.21 sygn. akt II SA/</a:t>
            </a:r>
            <a:r>
              <a:rPr lang="pl-PL" sz="4200" dirty="0" err="1"/>
              <a:t>Wa</a:t>
            </a:r>
            <a:r>
              <a:rPr lang="pl-PL" sz="4200" dirty="0"/>
              <a:t> 911/21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E76337AF-65F8-0A7B-A63C-A2CA6E52C8CB}"/>
              </a:ext>
            </a:extLst>
          </p:cNvPr>
          <p:cNvSpPr>
            <a:spLocks noGrp="1"/>
          </p:cNvSpPr>
          <p:nvPr>
            <p:ph idx="1"/>
          </p:nvPr>
        </p:nvSpPr>
        <p:spPr>
          <a:xfrm>
            <a:off x="838200" y="1929384"/>
            <a:ext cx="10515600" cy="4251960"/>
          </a:xfrm>
        </p:spPr>
        <p:txBody>
          <a:bodyPr>
            <a:normAutofit/>
          </a:bodyPr>
          <a:lstStyle/>
          <a:p>
            <a:pPr marL="0" indent="0" algn="just">
              <a:buNone/>
            </a:pPr>
            <a:r>
              <a:rPr lang="pl-PL" sz="2200" dirty="0">
                <a:effectLst/>
                <a:ea typeface="Times New Roman" panose="02020603050405020304" pitchFamily="18" charset="0"/>
              </a:rPr>
              <a:t>Skarżący złożył [...] października 2020r. wniosek w sprawie wydania zaświadczenia dotyczącego potwierdzenia, że Uniwersytet [...] nigdy: - nie przechowywał korespondencji mailowej ani żadnej jej kopii pomiędzy Skarżącym a pracownikiem administracyjnym D. S. (zwana dalej "Pracownikiem U[...]") za okres od października 2010r. do października 2020r., - nie nagrywał rozmów telefonicznych, które otrzymywało "biuro studentów"; nie archiwizował historii (rejestru) numerów telefonów, z których wykonywano połączenia do biura za okres od października 2010r. do października 2020r.</a:t>
            </a:r>
          </a:p>
          <a:p>
            <a:pPr marL="0" indent="0" algn="just">
              <a:buNone/>
            </a:pPr>
            <a:r>
              <a:rPr lang="pl-PL" sz="2200" dirty="0"/>
              <a:t>Skarżący w wiadomości z [...] listopada 2020r. nie wskazał przepisów prawa, z których wywodzi interes prawny, z uwagi na który ubiega się o zaświadczenie, jak też nie przedstawił tego interesu w inny sposób. Wskazał jedynie na toczące się przed Sądem Rejonowym dla [...] postępowanie kryminalne przeciwko Pracownikowi U[...], ale nie przedstawił, jaki wpływ będzie miało wydanie zaświadczenia na związany ze sprawą sądową ewentualny interes prawny Skarżącego.</a:t>
            </a:r>
          </a:p>
        </p:txBody>
      </p:sp>
    </p:spTree>
    <p:extLst>
      <p:ext uri="{BB962C8B-B14F-4D97-AF65-F5344CB8AC3E}">
        <p14:creationId xmlns:p14="http://schemas.microsoft.com/office/powerpoint/2010/main" val="406397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56C573-AEF6-A1B2-A2FB-76676D652CBE}"/>
              </a:ext>
            </a:extLst>
          </p:cNvPr>
          <p:cNvSpPr>
            <a:spLocks noGrp="1"/>
          </p:cNvSpPr>
          <p:nvPr>
            <p:ph type="title"/>
          </p:nvPr>
        </p:nvSpPr>
        <p:spPr>
          <a:xfrm>
            <a:off x="5868557" y="1138036"/>
            <a:ext cx="5444382" cy="1402470"/>
          </a:xfrm>
        </p:spPr>
        <p:txBody>
          <a:bodyPr anchor="t">
            <a:normAutofit/>
          </a:bodyPr>
          <a:lstStyle/>
          <a:p>
            <a:pPr algn="just"/>
            <a:r>
              <a:rPr lang="pl-PL" sz="2000" dirty="0"/>
              <a:t>Zaświadczenie, o przyjęciu cudzoziemca na studia stacjonarne/ kształcenie w szkole doktorskiej / o kontynuacji przez cudzoziemca studiów stacjonarnych/ kształcenia w szkole doktorskiej</a:t>
            </a:r>
          </a:p>
        </p:txBody>
      </p:sp>
      <p:pic>
        <p:nvPicPr>
          <p:cNvPr id="5" name="Picture 4" descr="Okulary na wierzchu książki">
            <a:extLst>
              <a:ext uri="{FF2B5EF4-FFF2-40B4-BE49-F238E27FC236}">
                <a16:creationId xmlns:a16="http://schemas.microsoft.com/office/drawing/2014/main" id="{4DD5963B-83A7-503F-78F2-95E7F6AC8641}"/>
              </a:ext>
            </a:extLst>
          </p:cNvPr>
          <p:cNvPicPr>
            <a:picLocks noChangeAspect="1"/>
          </p:cNvPicPr>
          <p:nvPr/>
        </p:nvPicPr>
        <p:blipFill rotWithShape="1">
          <a:blip r:embed="rId2"/>
          <a:srcRect l="12453" r="37785" b="-1"/>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5139732A-A387-69DD-0057-F148CB1A623B}"/>
              </a:ext>
            </a:extLst>
          </p:cNvPr>
          <p:cNvSpPr>
            <a:spLocks noGrp="1"/>
          </p:cNvSpPr>
          <p:nvPr>
            <p:ph idx="1"/>
          </p:nvPr>
        </p:nvSpPr>
        <p:spPr>
          <a:xfrm>
            <a:off x="5868557" y="2551176"/>
            <a:ext cx="5444382" cy="3591207"/>
          </a:xfrm>
        </p:spPr>
        <p:txBody>
          <a:bodyPr>
            <a:normAutofit/>
          </a:bodyPr>
          <a:lstStyle/>
          <a:p>
            <a:pPr marL="0" indent="0" algn="just">
              <a:buNone/>
            </a:pPr>
            <a:r>
              <a:rPr lang="pl-PL" dirty="0"/>
              <a:t>Art. 148a pkt 12 ustawy o cudzoziemcach</a:t>
            </a:r>
          </a:p>
          <a:p>
            <a:pPr marL="0" indent="0" algn="just">
              <a:buNone/>
            </a:pPr>
            <a:r>
              <a:rPr lang="pl-PL" dirty="0"/>
              <a:t>„(…) jeżeli zaświadczenie dotyczy kontynuacji studiów - informację dotyczącą dotychczasowej realizacji toku studiów i zaliczenia przez niego wymaganych programem studiów przedmiotów”.</a:t>
            </a:r>
          </a:p>
        </p:txBody>
      </p:sp>
    </p:spTree>
    <p:extLst>
      <p:ext uri="{BB962C8B-B14F-4D97-AF65-F5344CB8AC3E}">
        <p14:creationId xmlns:p14="http://schemas.microsoft.com/office/powerpoint/2010/main" val="3656819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FCE57B5-9779-4063-539B-A13767FA34BB}"/>
              </a:ext>
            </a:extLst>
          </p:cNvPr>
          <p:cNvSpPr>
            <a:spLocks noGrp="1"/>
          </p:cNvSpPr>
          <p:nvPr>
            <p:ph type="title"/>
          </p:nvPr>
        </p:nvSpPr>
        <p:spPr>
          <a:xfrm>
            <a:off x="838200" y="365125"/>
            <a:ext cx="10515600" cy="1325563"/>
          </a:xfrm>
        </p:spPr>
        <p:txBody>
          <a:bodyPr>
            <a:normAutofit/>
          </a:bodyPr>
          <a:lstStyle/>
          <a:p>
            <a:r>
              <a:rPr lang="pl-PL" sz="3000" dirty="0"/>
              <a:t>Czy wydać zaświadczenie? </a:t>
            </a:r>
            <a:br>
              <a:rPr lang="pl-PL" sz="3000" dirty="0"/>
            </a:br>
            <a:r>
              <a:rPr lang="pl-PL" sz="3000" dirty="0"/>
              <a:t>Wyrok WSA w Krakowie z 01.07.22 sygn. akt III SA/Kr 1149/21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445210EC-26F3-C394-490E-059167B000FD}"/>
              </a:ext>
            </a:extLst>
          </p:cNvPr>
          <p:cNvSpPr>
            <a:spLocks noGrp="1"/>
          </p:cNvSpPr>
          <p:nvPr>
            <p:ph idx="1"/>
          </p:nvPr>
        </p:nvSpPr>
        <p:spPr>
          <a:xfrm>
            <a:off x="838200" y="1929384"/>
            <a:ext cx="10515600" cy="4251960"/>
          </a:xfrm>
        </p:spPr>
        <p:txBody>
          <a:bodyPr>
            <a:normAutofit/>
          </a:bodyPr>
          <a:lstStyle/>
          <a:p>
            <a:pPr marL="0" indent="0" algn="just">
              <a:buNone/>
            </a:pPr>
            <a:r>
              <a:rPr lang="pl-PL" sz="2400" dirty="0"/>
              <a:t>Skarżąca wnioskiem z dnia 15 marca 2021 r. zwróciła się o wydanie zaświadczenia (tzw. </a:t>
            </a:r>
            <a:r>
              <a:rPr lang="pl-PL" sz="2400" dirty="0" err="1"/>
              <a:t>transkryptu</a:t>
            </a:r>
            <a:r>
              <a:rPr lang="pl-PL" sz="2400" dirty="0"/>
              <a:t>) obejmującego wykaz objętych tokiem studiów przedmiotów ze wskazaniem liczby godzin zajęć i uzyskanych ocen. Studia realizowała w latach 1979-84. </a:t>
            </a:r>
          </a:p>
          <a:p>
            <a:pPr marL="0" indent="0" algn="just">
              <a:buNone/>
            </a:pPr>
            <a:r>
              <a:rPr lang="pl-PL" sz="2400" dirty="0"/>
              <a:t>Postanowieniem z dnia [...] 2021 r. nr [...] Dyrektor Archiwum Uniwersytetu orzekł o odmowie wydania zaświadczenia o żądanej treści. W uzasadnieniu organ wskazał, że wskazane dokumenty znajdują się w teczce studenckiej skarżącej w Archiwum. Sporządzenie </a:t>
            </a:r>
            <a:r>
              <a:rPr lang="pl-PL" sz="2400" dirty="0" err="1"/>
              <a:t>transkryptu</a:t>
            </a:r>
            <a:r>
              <a:rPr lang="pl-PL" sz="2400" dirty="0"/>
              <a:t> w formie, o którą wnioskowała skarżąca, nie jest możliwe z uwagi na brak programów/planów studiów kierunku [...] w zasobie Archiwum. Dyrektor Archiwum uznał, że indeks, jako dokument własny studenta, nie może stanowić podstawy do wystawienia </a:t>
            </a:r>
            <a:r>
              <a:rPr lang="pl-PL" sz="2400" dirty="0" err="1"/>
              <a:t>transkryptu</a:t>
            </a:r>
            <a:r>
              <a:rPr lang="pl-PL" sz="2400" dirty="0"/>
              <a:t>.</a:t>
            </a:r>
          </a:p>
        </p:txBody>
      </p:sp>
    </p:spTree>
    <p:extLst>
      <p:ext uri="{BB962C8B-B14F-4D97-AF65-F5344CB8AC3E}">
        <p14:creationId xmlns:p14="http://schemas.microsoft.com/office/powerpoint/2010/main" val="3654241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CBAC7AFF-E27C-8E32-684E-3D93885D592D}"/>
              </a:ext>
            </a:extLst>
          </p:cNvPr>
          <p:cNvSpPr>
            <a:spLocks noGrp="1"/>
          </p:cNvSpPr>
          <p:nvPr>
            <p:ph type="title"/>
          </p:nvPr>
        </p:nvSpPr>
        <p:spPr>
          <a:xfrm>
            <a:off x="466722" y="586855"/>
            <a:ext cx="3201366" cy="3387497"/>
          </a:xfrm>
        </p:spPr>
        <p:txBody>
          <a:bodyPr anchor="b">
            <a:normAutofit/>
          </a:bodyPr>
          <a:lstStyle/>
          <a:p>
            <a:pPr algn="r"/>
            <a:r>
              <a:rPr lang="da-DK" sz="4000" dirty="0">
                <a:solidFill>
                  <a:srgbClr val="FFFFFF"/>
                </a:solidFill>
              </a:rPr>
              <a:t>Art. 218 § 2 KPA</a:t>
            </a:r>
            <a:endParaRPr lang="pl-PL" sz="4000" dirty="0">
              <a:solidFill>
                <a:srgbClr val="FFFFFF"/>
              </a:solidFill>
            </a:endParaRPr>
          </a:p>
        </p:txBody>
      </p:sp>
      <p:sp>
        <p:nvSpPr>
          <p:cNvPr id="3" name="Symbol zastępczy zawartości 2">
            <a:extLst>
              <a:ext uri="{FF2B5EF4-FFF2-40B4-BE49-F238E27FC236}">
                <a16:creationId xmlns:a16="http://schemas.microsoft.com/office/drawing/2014/main" id="{137FBCF6-6244-0AA1-713E-473FE8830510}"/>
              </a:ext>
            </a:extLst>
          </p:cNvPr>
          <p:cNvSpPr>
            <a:spLocks noGrp="1"/>
          </p:cNvSpPr>
          <p:nvPr>
            <p:ph idx="1"/>
          </p:nvPr>
        </p:nvSpPr>
        <p:spPr>
          <a:xfrm>
            <a:off x="4810259" y="649480"/>
            <a:ext cx="6555347" cy="5546047"/>
          </a:xfrm>
        </p:spPr>
        <p:txBody>
          <a:bodyPr anchor="ctr">
            <a:normAutofit/>
          </a:bodyPr>
          <a:lstStyle/>
          <a:p>
            <a:pPr marL="0" indent="0" algn="just">
              <a:buNone/>
            </a:pPr>
            <a:r>
              <a:rPr lang="pl-PL" sz="3200" dirty="0"/>
              <a:t>Organ administracji publicznej, przed wydaniem zaświadczenia, może przeprowadzić w koniecznym zakresie postępowanie wyjaśniające.</a:t>
            </a:r>
          </a:p>
          <a:p>
            <a:endParaRPr lang="pl-PL" sz="2000" dirty="0"/>
          </a:p>
        </p:txBody>
      </p:sp>
    </p:spTree>
    <p:extLst>
      <p:ext uri="{BB962C8B-B14F-4D97-AF65-F5344CB8AC3E}">
        <p14:creationId xmlns:p14="http://schemas.microsoft.com/office/powerpoint/2010/main" val="2895950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EBC43E7-149F-3F71-EF00-9C39B147F9F6}"/>
              </a:ext>
            </a:extLst>
          </p:cNvPr>
          <p:cNvSpPr>
            <a:spLocks noGrp="1"/>
          </p:cNvSpPr>
          <p:nvPr>
            <p:ph type="title"/>
          </p:nvPr>
        </p:nvSpPr>
        <p:spPr>
          <a:xfrm>
            <a:off x="466722" y="586855"/>
            <a:ext cx="3201366" cy="3387497"/>
          </a:xfrm>
        </p:spPr>
        <p:txBody>
          <a:bodyPr anchor="b">
            <a:normAutofit/>
          </a:bodyPr>
          <a:lstStyle/>
          <a:p>
            <a:pPr algn="r"/>
            <a:r>
              <a:rPr lang="pl-PL" sz="4000" dirty="0">
                <a:solidFill>
                  <a:srgbClr val="FFFFFF"/>
                </a:solidFill>
              </a:rPr>
              <a:t>Art. 76 § 1 KPA</a:t>
            </a:r>
          </a:p>
        </p:txBody>
      </p:sp>
      <p:sp>
        <p:nvSpPr>
          <p:cNvPr id="3" name="Symbol zastępczy zawartości 2">
            <a:extLst>
              <a:ext uri="{FF2B5EF4-FFF2-40B4-BE49-F238E27FC236}">
                <a16:creationId xmlns:a16="http://schemas.microsoft.com/office/drawing/2014/main" id="{E123D7E7-78CC-D215-EAE6-C52ED0B22969}"/>
              </a:ext>
            </a:extLst>
          </p:cNvPr>
          <p:cNvSpPr>
            <a:spLocks noGrp="1"/>
          </p:cNvSpPr>
          <p:nvPr>
            <p:ph idx="1"/>
          </p:nvPr>
        </p:nvSpPr>
        <p:spPr>
          <a:xfrm>
            <a:off x="4810259" y="649480"/>
            <a:ext cx="6555347" cy="5546047"/>
          </a:xfrm>
        </p:spPr>
        <p:txBody>
          <a:bodyPr anchor="ctr">
            <a:normAutofit/>
          </a:bodyPr>
          <a:lstStyle/>
          <a:p>
            <a:pPr marL="0" indent="0" algn="just">
              <a:buNone/>
            </a:pPr>
            <a:r>
              <a:rPr lang="pl-PL" dirty="0"/>
              <a:t>Dokumenty urzędowe sporządzone w przepisanej formie przez powołane do tego organy państwowe w ich zakresie działania stanowią dowód tego, co zostało w nich urzędowo stwierdzone.</a:t>
            </a:r>
          </a:p>
        </p:txBody>
      </p:sp>
    </p:spTree>
    <p:extLst>
      <p:ext uri="{BB962C8B-B14F-4D97-AF65-F5344CB8AC3E}">
        <p14:creationId xmlns:p14="http://schemas.microsoft.com/office/powerpoint/2010/main" val="9773924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Okresowa tabela elementów">
            <a:extLst>
              <a:ext uri="{FF2B5EF4-FFF2-40B4-BE49-F238E27FC236}">
                <a16:creationId xmlns:a16="http://schemas.microsoft.com/office/drawing/2014/main" id="{99F160CF-94F3-A992-6FFE-32E6A5AAEBAB}"/>
              </a:ext>
            </a:extLst>
          </p:cNvPr>
          <p:cNvPicPr>
            <a:picLocks noChangeAspect="1"/>
          </p:cNvPicPr>
          <p:nvPr/>
        </p:nvPicPr>
        <p:blipFill rotWithShape="1">
          <a:blip r:embed="rId2">
            <a:duotone>
              <a:schemeClr val="bg2">
                <a:shade val="45000"/>
                <a:satMod val="135000"/>
              </a:schemeClr>
              <a:prstClr val="white"/>
            </a:duotone>
          </a:blip>
          <a:srcRect t="21591" r="9091" b="1513"/>
          <a:stretch/>
        </p:blipFill>
        <p:spPr>
          <a:xfrm>
            <a:off x="20" y="10"/>
            <a:ext cx="12191980" cy="6857990"/>
          </a:xfrm>
          <a:prstGeom prst="rect">
            <a:avLst/>
          </a:prstGeom>
        </p:spPr>
      </p:pic>
      <p:sp>
        <p:nvSpPr>
          <p:cNvPr id="22" name="Rectangle 1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4EAFF00-E1DC-B881-04B9-76E1082415A5}"/>
              </a:ext>
            </a:extLst>
          </p:cNvPr>
          <p:cNvSpPr>
            <a:spLocks noGrp="1"/>
          </p:cNvSpPr>
          <p:nvPr>
            <p:ph type="title"/>
          </p:nvPr>
        </p:nvSpPr>
        <p:spPr>
          <a:xfrm>
            <a:off x="838200" y="365125"/>
            <a:ext cx="10515600" cy="1325563"/>
          </a:xfrm>
        </p:spPr>
        <p:txBody>
          <a:bodyPr>
            <a:normAutofit/>
          </a:bodyPr>
          <a:lstStyle/>
          <a:p>
            <a:r>
              <a:rPr lang="pl-PL"/>
              <a:t>Przypadek Pana X i Pana Y</a:t>
            </a:r>
          </a:p>
        </p:txBody>
      </p:sp>
      <p:sp>
        <p:nvSpPr>
          <p:cNvPr id="3" name="Symbol zastępczy zawartości 2">
            <a:extLst>
              <a:ext uri="{FF2B5EF4-FFF2-40B4-BE49-F238E27FC236}">
                <a16:creationId xmlns:a16="http://schemas.microsoft.com/office/drawing/2014/main" id="{780DCA51-78FC-D25B-A98A-7F1A87A1C24B}"/>
              </a:ext>
            </a:extLst>
          </p:cNvPr>
          <p:cNvSpPr>
            <a:spLocks noGrp="1"/>
          </p:cNvSpPr>
          <p:nvPr>
            <p:ph idx="1"/>
          </p:nvPr>
        </p:nvSpPr>
        <p:spPr>
          <a:xfrm>
            <a:off x="838200" y="1825625"/>
            <a:ext cx="10515600" cy="4351338"/>
          </a:xfrm>
        </p:spPr>
        <p:txBody>
          <a:bodyPr>
            <a:normAutofit lnSpcReduction="10000"/>
          </a:bodyPr>
          <a:lstStyle/>
          <a:p>
            <a:pPr marL="0" indent="0" algn="just">
              <a:buNone/>
            </a:pPr>
            <a:r>
              <a:rPr lang="pl-PL" sz="2400" dirty="0"/>
              <a:t>Do Biura Współpracy z Absolwentami wpłynął mail Pana X z prośbą o wydanie karty absolwenta, dającej określony zestaw benefitów absolwentowi. Osoba zatrudniona w Biurze odpowiedziała mailowo, że nie jest to możliwe, ponieważ Pan X nie jest absolwentem – został skreślony na przedostatnim roku studiów. Pan X poprosił o oficjalne pismo w tej sprawie, także mailowo i przesłanie je do jego matki, podając adres taki sam, jaki wskazywał podczas studiów. Zaświadczenie przekazane zostało także mailem jako skan.</a:t>
            </a:r>
          </a:p>
          <a:p>
            <a:pPr marL="0" indent="0" algn="just">
              <a:buNone/>
            </a:pPr>
            <a:r>
              <a:rPr lang="pl-PL" sz="2400" dirty="0"/>
              <a:t>Dziekanat wysłał listem poleconym żądane zaświadczenie. Po kilku dniach telefonicznie z Dziekanatem skontaktował się prawdziwy Pan X tłumacząc, że nigdy nie występował o takie zaświadczenie, jego matka nie wiedziała o skreśleniu, a w kontaktach z uczelnią podawał się za niego były wspólnik, który kolportuje zaświadczenie o skreśleniu, w celu ośmieszenia go przed rodziną i znajomymi. </a:t>
            </a:r>
            <a:r>
              <a:rPr lang="pl-PL" sz="2400" b="1" dirty="0"/>
              <a:t>Jak można było uniknąć błędu?</a:t>
            </a:r>
          </a:p>
        </p:txBody>
      </p:sp>
    </p:spTree>
    <p:extLst>
      <p:ext uri="{BB962C8B-B14F-4D97-AF65-F5344CB8AC3E}">
        <p14:creationId xmlns:p14="http://schemas.microsoft.com/office/powerpoint/2010/main" val="2596275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Wiele znaków zapytania na czarnym tle">
            <a:extLst>
              <a:ext uri="{FF2B5EF4-FFF2-40B4-BE49-F238E27FC236}">
                <a16:creationId xmlns:a16="http://schemas.microsoft.com/office/drawing/2014/main" id="{52A25C9A-F043-6F3C-E2BE-33F87A0F849F}"/>
              </a:ext>
            </a:extLst>
          </p:cNvPr>
          <p:cNvPicPr>
            <a:picLocks noChangeAspect="1"/>
          </p:cNvPicPr>
          <p:nvPr/>
        </p:nvPicPr>
        <p:blipFill rotWithShape="1">
          <a:blip r:embed="rId2"/>
          <a:srcRect l="62383" r="49" b="2"/>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ytuł 1">
            <a:extLst>
              <a:ext uri="{FF2B5EF4-FFF2-40B4-BE49-F238E27FC236}">
                <a16:creationId xmlns:a16="http://schemas.microsoft.com/office/drawing/2014/main" id="{3EC23C35-03EA-130E-E500-E7A4DE4F6B24}"/>
              </a:ext>
            </a:extLst>
          </p:cNvPr>
          <p:cNvSpPr>
            <a:spLocks noGrp="1"/>
          </p:cNvSpPr>
          <p:nvPr>
            <p:ph type="title"/>
          </p:nvPr>
        </p:nvSpPr>
        <p:spPr>
          <a:xfrm>
            <a:off x="1137034" y="609600"/>
            <a:ext cx="6831188" cy="1322887"/>
          </a:xfrm>
        </p:spPr>
        <p:txBody>
          <a:bodyPr>
            <a:normAutofit/>
          </a:bodyPr>
          <a:lstStyle/>
          <a:p>
            <a:r>
              <a:rPr lang="pl-PL" sz="3400" dirty="0"/>
              <a:t>Jak można wnieść wniosek o wydanie zaświadczenia? Zasady ogólne.</a:t>
            </a:r>
          </a:p>
        </p:txBody>
      </p:sp>
      <p:sp>
        <p:nvSpPr>
          <p:cNvPr id="3" name="Symbol zastępczy zawartości 2">
            <a:extLst>
              <a:ext uri="{FF2B5EF4-FFF2-40B4-BE49-F238E27FC236}">
                <a16:creationId xmlns:a16="http://schemas.microsoft.com/office/drawing/2014/main" id="{6A08C196-D6A1-9522-FFF7-30C61AE3F35F}"/>
              </a:ext>
            </a:extLst>
          </p:cNvPr>
          <p:cNvSpPr>
            <a:spLocks noGrp="1"/>
          </p:cNvSpPr>
          <p:nvPr>
            <p:ph idx="1"/>
          </p:nvPr>
        </p:nvSpPr>
        <p:spPr>
          <a:xfrm>
            <a:off x="1137035" y="2194102"/>
            <a:ext cx="6516216" cy="3908585"/>
          </a:xfrm>
        </p:spPr>
        <p:txBody>
          <a:bodyPr>
            <a:normAutofit/>
          </a:bodyPr>
          <a:lstStyle/>
          <a:p>
            <a:pPr marL="0" indent="0" algn="just">
              <a:buNone/>
            </a:pPr>
            <a:r>
              <a:rPr lang="pl-PL" sz="1900" dirty="0"/>
              <a:t>§  1. Podania (żądania, wyjaśnienia, odwołania, zażalenia) wnosi się </a:t>
            </a:r>
            <a:r>
              <a:rPr lang="pl-PL" sz="1900" b="1" dirty="0"/>
              <a:t>na piśmie, za pomocą telefaksu lub ustnie do protokołu. Podania utrwalone w postaci elektronicznej wnosi się na adres do doręczeń elektronicznych lub za pośrednictwem konta w systemie teleinformatycznym organu administracji publicznej. </a:t>
            </a:r>
            <a:r>
              <a:rPr lang="pl-PL" sz="1900" dirty="0"/>
              <a:t>Jeżeli przepisy odrębne nie stanowią inaczej, podania wniesione na adres poczty elektronicznej organu administracji publicznej pozostawia się bez rozpoznania.</a:t>
            </a:r>
          </a:p>
          <a:p>
            <a:pPr marL="0" indent="0" algn="just">
              <a:buNone/>
            </a:pPr>
            <a:r>
              <a:rPr lang="pl-PL" sz="1900" dirty="0"/>
              <a:t>§  2. Podanie powinno zawierać co najmniej wskazanie osoby, od której pochodzi, jej adres, również w przypadku złożenia podania w postaci elektronicznej, i żądanie oraz czynić zadość innym wymaganiom ustalonym w przepisach szczególnych.</a:t>
            </a:r>
          </a:p>
        </p:txBody>
      </p:sp>
    </p:spTree>
    <p:extLst>
      <p:ext uri="{BB962C8B-B14F-4D97-AF65-F5344CB8AC3E}">
        <p14:creationId xmlns:p14="http://schemas.microsoft.com/office/powerpoint/2010/main" val="1324395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9D934BD9-973A-773C-5E23-A96BD20903E3}"/>
              </a:ext>
            </a:extLst>
          </p:cNvPr>
          <p:cNvSpPr>
            <a:spLocks noGrp="1"/>
          </p:cNvSpPr>
          <p:nvPr>
            <p:ph type="title"/>
          </p:nvPr>
        </p:nvSpPr>
        <p:spPr>
          <a:xfrm>
            <a:off x="1156852" y="637762"/>
            <a:ext cx="2190782" cy="5576770"/>
          </a:xfrm>
        </p:spPr>
        <p:txBody>
          <a:bodyPr anchor="t">
            <a:normAutofit/>
          </a:bodyPr>
          <a:lstStyle/>
          <a:p>
            <a:r>
              <a:rPr lang="pl-PL" sz="3600" dirty="0">
                <a:solidFill>
                  <a:schemeClr val="bg1"/>
                </a:solidFill>
              </a:rPr>
              <a:t>Art. 63 § 1 </a:t>
            </a:r>
            <a:r>
              <a:rPr lang="pl-PL" sz="3600" dirty="0" err="1">
                <a:solidFill>
                  <a:schemeClr val="bg1"/>
                </a:solidFill>
              </a:rPr>
              <a:t>zd</a:t>
            </a:r>
            <a:r>
              <a:rPr lang="pl-PL" sz="3600" dirty="0">
                <a:solidFill>
                  <a:schemeClr val="bg1"/>
                </a:solidFill>
              </a:rPr>
              <a:t>. 1 KPA</a:t>
            </a:r>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FA6CC006-F39C-5104-CF57-8CA1ED4CB37F}"/>
              </a:ext>
            </a:extLst>
          </p:cNvPr>
          <p:cNvSpPr>
            <a:spLocks noGrp="1"/>
          </p:cNvSpPr>
          <p:nvPr>
            <p:ph idx="1"/>
          </p:nvPr>
        </p:nvSpPr>
        <p:spPr>
          <a:xfrm>
            <a:off x="4654732" y="850052"/>
            <a:ext cx="6390623" cy="5326911"/>
          </a:xfrm>
        </p:spPr>
        <p:txBody>
          <a:bodyPr>
            <a:normAutofit/>
          </a:bodyPr>
          <a:lstStyle/>
          <a:p>
            <a:pPr marL="0" indent="0">
              <a:buNone/>
            </a:pPr>
            <a:endParaRPr lang="pl-PL" sz="2400" dirty="0"/>
          </a:p>
          <a:p>
            <a:pPr marL="0" indent="0">
              <a:buNone/>
            </a:pPr>
            <a:endParaRPr lang="pl-PL" sz="2400" dirty="0"/>
          </a:p>
          <a:p>
            <a:pPr marL="0" indent="0">
              <a:buNone/>
            </a:pPr>
            <a:endParaRPr lang="pl-PL" sz="2400" dirty="0"/>
          </a:p>
          <a:p>
            <a:pPr marL="0" indent="0">
              <a:buNone/>
            </a:pPr>
            <a:endParaRPr lang="pl-PL" sz="3200" dirty="0"/>
          </a:p>
          <a:p>
            <a:pPr marL="0" indent="0" algn="just">
              <a:buNone/>
            </a:pPr>
            <a:r>
              <a:rPr lang="pl-PL" sz="3200" dirty="0"/>
              <a:t>Podanie wniesione na piśmie albo ustnie do protokołu powinno być podpisane przez wnoszącego, a protokół ponadto przez pracownika, który go sporządził. </a:t>
            </a:r>
          </a:p>
        </p:txBody>
      </p:sp>
    </p:spTree>
    <p:extLst>
      <p:ext uri="{BB962C8B-B14F-4D97-AF65-F5344CB8AC3E}">
        <p14:creationId xmlns:p14="http://schemas.microsoft.com/office/powerpoint/2010/main" val="6918467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7EFD134-628E-32A6-DA8B-2A5FE3E4F80E}"/>
              </a:ext>
            </a:extLst>
          </p:cNvPr>
          <p:cNvSpPr>
            <a:spLocks noGrp="1"/>
          </p:cNvSpPr>
          <p:nvPr>
            <p:ph type="title"/>
          </p:nvPr>
        </p:nvSpPr>
        <p:spPr>
          <a:xfrm>
            <a:off x="1156852" y="637762"/>
            <a:ext cx="2190782" cy="5576770"/>
          </a:xfrm>
        </p:spPr>
        <p:txBody>
          <a:bodyPr anchor="t">
            <a:normAutofit/>
          </a:bodyPr>
          <a:lstStyle/>
          <a:p>
            <a:r>
              <a:rPr lang="pl-PL" sz="3600" dirty="0">
                <a:solidFill>
                  <a:schemeClr val="bg1"/>
                </a:solidFill>
              </a:rPr>
              <a:t>Art. 64 § 1 KPA</a:t>
            </a:r>
          </a:p>
        </p:txBody>
      </p:sp>
      <p:graphicFrame>
        <p:nvGraphicFramePr>
          <p:cNvPr id="5" name="Symbol zastępczy zawartości 2">
            <a:extLst>
              <a:ext uri="{FF2B5EF4-FFF2-40B4-BE49-F238E27FC236}">
                <a16:creationId xmlns:a16="http://schemas.microsoft.com/office/drawing/2014/main" id="{E829A822-04BD-7BC9-DF3E-AC7A619EADE1}"/>
              </a:ext>
            </a:extLst>
          </p:cNvPr>
          <p:cNvGraphicFramePr>
            <a:graphicFrameLocks noGrp="1"/>
          </p:cNvGraphicFramePr>
          <p:nvPr>
            <p:ph idx="1"/>
            <p:extLst>
              <p:ext uri="{D42A27DB-BD31-4B8C-83A1-F6EECF244321}">
                <p14:modId xmlns:p14="http://schemas.microsoft.com/office/powerpoint/2010/main" val="25874142"/>
              </p:ext>
            </p:extLst>
          </p:nvPr>
        </p:nvGraphicFramePr>
        <p:xfrm>
          <a:off x="4648871"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996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4FA083-090C-ACEC-54B7-6C4C08A0E31D}"/>
              </a:ext>
            </a:extLst>
          </p:cNvPr>
          <p:cNvSpPr>
            <a:spLocks noGrp="1"/>
          </p:cNvSpPr>
          <p:nvPr>
            <p:ph type="title"/>
          </p:nvPr>
        </p:nvSpPr>
        <p:spPr/>
        <p:txBody>
          <a:bodyPr/>
          <a:lstStyle/>
          <a:p>
            <a:r>
              <a:rPr lang="pl-PL" dirty="0"/>
              <a:t>Inne pisma</a:t>
            </a:r>
          </a:p>
        </p:txBody>
      </p:sp>
      <p:graphicFrame>
        <p:nvGraphicFramePr>
          <p:cNvPr id="5" name="Symbol zastępczy zawartości 4">
            <a:extLst>
              <a:ext uri="{FF2B5EF4-FFF2-40B4-BE49-F238E27FC236}">
                <a16:creationId xmlns:a16="http://schemas.microsoft.com/office/drawing/2014/main" id="{5003BE3D-1797-86E0-20CB-1D6A8E151F78}"/>
              </a:ext>
            </a:extLst>
          </p:cNvPr>
          <p:cNvGraphicFramePr>
            <a:graphicFrameLocks noGrp="1"/>
          </p:cNvGraphicFramePr>
          <p:nvPr>
            <p:ph idx="1"/>
            <p:extLst>
              <p:ext uri="{D42A27DB-BD31-4B8C-83A1-F6EECF244321}">
                <p14:modId xmlns:p14="http://schemas.microsoft.com/office/powerpoint/2010/main" val="2197237333"/>
              </p:ext>
            </p:extLst>
          </p:nvPr>
        </p:nvGraphicFramePr>
        <p:xfrm>
          <a:off x="838200" y="1825625"/>
          <a:ext cx="10515600" cy="405028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86470039"/>
                    </a:ext>
                  </a:extLst>
                </a:gridCol>
                <a:gridCol w="5257800">
                  <a:extLst>
                    <a:ext uri="{9D8B030D-6E8A-4147-A177-3AD203B41FA5}">
                      <a16:colId xmlns:a16="http://schemas.microsoft.com/office/drawing/2014/main" val="3278067687"/>
                    </a:ext>
                  </a:extLst>
                </a:gridCol>
              </a:tblGrid>
              <a:tr h="676593">
                <a:tc>
                  <a:txBody>
                    <a:bodyPr/>
                    <a:lstStyle/>
                    <a:p>
                      <a:r>
                        <a:rPr lang="pl-PL" dirty="0"/>
                        <a:t>Wymóg formalny</a:t>
                      </a:r>
                    </a:p>
                  </a:txBody>
                  <a:tcPr/>
                </a:tc>
                <a:tc>
                  <a:txBody>
                    <a:bodyPr/>
                    <a:lstStyle/>
                    <a:p>
                      <a:r>
                        <a:rPr lang="pl-PL" dirty="0"/>
                        <a:t>Związanie uczelni</a:t>
                      </a:r>
                    </a:p>
                  </a:txBody>
                  <a:tcPr/>
                </a:tc>
                <a:extLst>
                  <a:ext uri="{0D108BD9-81ED-4DB2-BD59-A6C34878D82A}">
                    <a16:rowId xmlns:a16="http://schemas.microsoft.com/office/drawing/2014/main" val="988370542"/>
                  </a:ext>
                </a:extLst>
              </a:tr>
              <a:tr h="676593">
                <a:tc>
                  <a:txBody>
                    <a:bodyPr/>
                    <a:lstStyle/>
                    <a:p>
                      <a:r>
                        <a:rPr lang="pl-PL" dirty="0"/>
                        <a:t>Sposób wnoszenia pisma</a:t>
                      </a:r>
                    </a:p>
                  </a:txBody>
                  <a:tcPr/>
                </a:tc>
                <a:tc>
                  <a:txBody>
                    <a:bodyPr/>
                    <a:lstStyle/>
                    <a:p>
                      <a:r>
                        <a:rPr lang="pl-PL" dirty="0"/>
                        <a:t>Dowolny</a:t>
                      </a:r>
                    </a:p>
                  </a:txBody>
                  <a:tcPr/>
                </a:tc>
                <a:extLst>
                  <a:ext uri="{0D108BD9-81ED-4DB2-BD59-A6C34878D82A}">
                    <a16:rowId xmlns:a16="http://schemas.microsoft.com/office/drawing/2014/main" val="272099936"/>
                  </a:ext>
                </a:extLst>
              </a:tr>
              <a:tr h="667324">
                <a:tc>
                  <a:txBody>
                    <a:bodyPr/>
                    <a:lstStyle/>
                    <a:p>
                      <a:r>
                        <a:rPr lang="pl-PL" dirty="0"/>
                        <a:t>Sposób doręczenia odpowiedzi (informacji)</a:t>
                      </a:r>
                    </a:p>
                  </a:txBody>
                  <a:tcPr/>
                </a:tc>
                <a:tc>
                  <a:txBody>
                    <a:bodyPr/>
                    <a:lstStyle/>
                    <a:p>
                      <a:r>
                        <a:rPr lang="pl-PL" dirty="0"/>
                        <a:t>Dowolny</a:t>
                      </a:r>
                    </a:p>
                  </a:txBody>
                  <a:tcPr/>
                </a:tc>
                <a:extLst>
                  <a:ext uri="{0D108BD9-81ED-4DB2-BD59-A6C34878D82A}">
                    <a16:rowId xmlns:a16="http://schemas.microsoft.com/office/drawing/2014/main" val="1891363562"/>
                  </a:ext>
                </a:extLst>
              </a:tr>
              <a:tr h="676593">
                <a:tc>
                  <a:txBody>
                    <a:bodyPr/>
                    <a:lstStyle/>
                    <a:p>
                      <a:r>
                        <a:rPr lang="pl-PL" dirty="0"/>
                        <a:t>Braki formalne podania </a:t>
                      </a:r>
                    </a:p>
                  </a:txBody>
                  <a:tcPr/>
                </a:tc>
                <a:tc>
                  <a:txBody>
                    <a:bodyPr/>
                    <a:lstStyle/>
                    <a:p>
                      <a:r>
                        <a:rPr lang="pl-PL" dirty="0"/>
                        <a:t>Bez ustawowego wymogu wezwania do usunięcia braków </a:t>
                      </a:r>
                    </a:p>
                  </a:txBody>
                  <a:tcPr/>
                </a:tc>
                <a:extLst>
                  <a:ext uri="{0D108BD9-81ED-4DB2-BD59-A6C34878D82A}">
                    <a16:rowId xmlns:a16="http://schemas.microsoft.com/office/drawing/2014/main" val="742263030"/>
                  </a:ext>
                </a:extLst>
              </a:tr>
              <a:tr h="676593">
                <a:tc>
                  <a:txBody>
                    <a:bodyPr/>
                    <a:lstStyle/>
                    <a:p>
                      <a:r>
                        <a:rPr lang="pl-PL" dirty="0"/>
                        <a:t>RODO</a:t>
                      </a:r>
                    </a:p>
                  </a:txBody>
                  <a:tcPr/>
                </a:tc>
                <a:tc>
                  <a:txBody>
                    <a:bodyPr/>
                    <a:lstStyle/>
                    <a:p>
                      <a:r>
                        <a:rPr lang="pl-PL" dirty="0"/>
                        <a:t>Zawsze</a:t>
                      </a:r>
                    </a:p>
                  </a:txBody>
                  <a:tcPr/>
                </a:tc>
                <a:extLst>
                  <a:ext uri="{0D108BD9-81ED-4DB2-BD59-A6C34878D82A}">
                    <a16:rowId xmlns:a16="http://schemas.microsoft.com/office/drawing/2014/main" val="1592062031"/>
                  </a:ext>
                </a:extLst>
              </a:tr>
              <a:tr h="676593">
                <a:tc>
                  <a:txBody>
                    <a:bodyPr/>
                    <a:lstStyle/>
                    <a:p>
                      <a:r>
                        <a:rPr lang="pl-PL" dirty="0"/>
                        <a:t>Sposób podpisania </a:t>
                      </a:r>
                    </a:p>
                  </a:txBody>
                  <a:tcPr/>
                </a:tc>
                <a:tc>
                  <a:txBody>
                    <a:bodyPr/>
                    <a:lstStyle/>
                    <a:p>
                      <a:r>
                        <a:rPr lang="pl-PL" dirty="0"/>
                        <a:t>Dowolny</a:t>
                      </a:r>
                    </a:p>
                  </a:txBody>
                  <a:tcPr/>
                </a:tc>
                <a:extLst>
                  <a:ext uri="{0D108BD9-81ED-4DB2-BD59-A6C34878D82A}">
                    <a16:rowId xmlns:a16="http://schemas.microsoft.com/office/drawing/2014/main" val="3263132114"/>
                  </a:ext>
                </a:extLst>
              </a:tr>
            </a:tbl>
          </a:graphicData>
        </a:graphic>
      </p:graphicFrame>
    </p:spTree>
    <p:extLst>
      <p:ext uri="{BB962C8B-B14F-4D97-AF65-F5344CB8AC3E}">
        <p14:creationId xmlns:p14="http://schemas.microsoft.com/office/powerpoint/2010/main" val="1549978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195CE890-1A0B-BEC6-4267-ABE2C1061DB2}"/>
              </a:ext>
            </a:extLst>
          </p:cNvPr>
          <p:cNvSpPr>
            <a:spLocks noGrp="1"/>
          </p:cNvSpPr>
          <p:nvPr>
            <p:ph type="title"/>
          </p:nvPr>
        </p:nvSpPr>
        <p:spPr>
          <a:xfrm>
            <a:off x="1371599" y="294538"/>
            <a:ext cx="9895951" cy="1033669"/>
          </a:xfrm>
        </p:spPr>
        <p:txBody>
          <a:bodyPr>
            <a:normAutofit/>
          </a:bodyPr>
          <a:lstStyle/>
          <a:p>
            <a:r>
              <a:rPr lang="pl-PL" sz="3400">
                <a:solidFill>
                  <a:srgbClr val="FFFFFF"/>
                </a:solidFill>
              </a:rPr>
              <a:t>Wniesienie podania przez e-PUAP. Art. 147 ust. 2 i 3 ustawy o doręczeniach elektronicznych</a:t>
            </a:r>
          </a:p>
        </p:txBody>
      </p:sp>
      <p:sp>
        <p:nvSpPr>
          <p:cNvPr id="3" name="Symbol zastępczy zawartości 2">
            <a:extLst>
              <a:ext uri="{FF2B5EF4-FFF2-40B4-BE49-F238E27FC236}">
                <a16:creationId xmlns:a16="http://schemas.microsoft.com/office/drawing/2014/main" id="{9BC8B522-ABC5-76D0-B3D3-87CA45638E42}"/>
              </a:ext>
            </a:extLst>
          </p:cNvPr>
          <p:cNvSpPr>
            <a:spLocks noGrp="1"/>
          </p:cNvSpPr>
          <p:nvPr>
            <p:ph idx="1"/>
          </p:nvPr>
        </p:nvSpPr>
        <p:spPr>
          <a:xfrm>
            <a:off x="154005" y="1799924"/>
            <a:ext cx="10941626" cy="4201631"/>
          </a:xfrm>
        </p:spPr>
        <p:txBody>
          <a:bodyPr anchor="ctr">
            <a:normAutofit lnSpcReduction="10000"/>
          </a:bodyPr>
          <a:lstStyle/>
          <a:p>
            <a:pPr marL="0" indent="0" algn="just">
              <a:buNone/>
            </a:pPr>
            <a:r>
              <a:rPr lang="pl-PL" sz="2400" dirty="0"/>
              <a:t>2. Doręczenie korespondencji nadanej przez osobę fizyczną lub podmiot niebędący podmiotem publicznym, będące użytkownikami konta w </a:t>
            </a:r>
            <a:r>
              <a:rPr lang="pl-PL" sz="2400" dirty="0" err="1"/>
              <a:t>ePUAP</a:t>
            </a:r>
            <a:r>
              <a:rPr lang="pl-PL" sz="2400" dirty="0"/>
              <a:t>, do podmiotu publicznego posiadającego elektroniczną skrzynkę podawczą w </a:t>
            </a:r>
            <a:r>
              <a:rPr lang="pl-PL" sz="2400" dirty="0" err="1"/>
              <a:t>ePUAP</a:t>
            </a:r>
            <a:r>
              <a:rPr lang="pl-PL" sz="2400" dirty="0"/>
              <a:t>, w ramach usługi udostępnianej w </a:t>
            </a:r>
            <a:r>
              <a:rPr lang="pl-PL" sz="2400" dirty="0" err="1"/>
              <a:t>ePUAP</a:t>
            </a:r>
            <a:r>
              <a:rPr lang="pl-PL" sz="2400" dirty="0"/>
              <a:t>, jest równoważne w skutkach prawnych z doręczeniem przy wykorzystaniu publicznej usługi rejestrowanego </a:t>
            </a:r>
            <a:r>
              <a:rPr lang="pl-PL" sz="2400" i="1" dirty="0"/>
              <a:t>doręczenia elektronicznego</a:t>
            </a:r>
            <a:r>
              <a:rPr lang="pl-PL" sz="2400" dirty="0"/>
              <a:t>, do czasu zaistnienia obowiązku stosowania niniejszej ustawy, o którym mowa w art. 155, przez ten podmiot publiczny.</a:t>
            </a:r>
          </a:p>
          <a:p>
            <a:pPr marL="0" indent="0" algn="just">
              <a:buNone/>
            </a:pPr>
            <a:r>
              <a:rPr lang="pl-PL" sz="2400" dirty="0"/>
              <a:t>3. Doręczenie korespondencji nadanej przez podmiot publiczny posiadający elektroniczną skrzynkę podawczą w </a:t>
            </a:r>
            <a:r>
              <a:rPr lang="pl-PL" sz="2400" dirty="0" err="1"/>
              <a:t>ePUAP</a:t>
            </a:r>
            <a:r>
              <a:rPr lang="pl-PL" sz="2400" dirty="0"/>
              <a:t> do osoby fizycznej lub podmiotu niebędącego podmiotem publicznym, o których mowa w ust. 2, stanowiącej odpowiedź na podanie albo wniosek złożone w ramach usługi udostępnionej w </a:t>
            </a:r>
            <a:r>
              <a:rPr lang="pl-PL" sz="2400" dirty="0" err="1"/>
              <a:t>ePUAP</a:t>
            </a:r>
            <a:r>
              <a:rPr lang="pl-PL" sz="2400" dirty="0"/>
              <a:t>, jest równoważne w skutkach prawnych z doręczeniem przy wykorzystaniu publicznej usługi rejestrowanego doręczenia elektronicznego.</a:t>
            </a:r>
          </a:p>
          <a:p>
            <a:pPr marL="0" indent="0">
              <a:buNone/>
            </a:pPr>
            <a:endParaRPr lang="pl-PL" sz="1900" dirty="0"/>
          </a:p>
        </p:txBody>
      </p:sp>
    </p:spTree>
    <p:extLst>
      <p:ext uri="{BB962C8B-B14F-4D97-AF65-F5344CB8AC3E}">
        <p14:creationId xmlns:p14="http://schemas.microsoft.com/office/powerpoint/2010/main" val="2673478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5ED60876-F499-B4E3-DDC6-D483B1F15969}"/>
              </a:ext>
            </a:extLst>
          </p:cNvPr>
          <p:cNvSpPr>
            <a:spLocks noGrp="1"/>
          </p:cNvSpPr>
          <p:nvPr>
            <p:ph type="title"/>
          </p:nvPr>
        </p:nvSpPr>
        <p:spPr>
          <a:xfrm>
            <a:off x="1371599" y="294538"/>
            <a:ext cx="9895951" cy="1033669"/>
          </a:xfrm>
        </p:spPr>
        <p:txBody>
          <a:bodyPr>
            <a:normAutofit fontScale="90000"/>
          </a:bodyPr>
          <a:lstStyle/>
          <a:p>
            <a:r>
              <a:rPr lang="pl-PL" sz="4000" dirty="0">
                <a:solidFill>
                  <a:srgbClr val="FFFFFF"/>
                </a:solidFill>
              </a:rPr>
              <a:t>Wniesienie podania przez e-PUAP a doręczenie (w rozumieniu KPA) –art. 158 ust. 1 i 2 ustawy o doręczeniach elektronicznych</a:t>
            </a:r>
          </a:p>
        </p:txBody>
      </p:sp>
      <p:sp>
        <p:nvSpPr>
          <p:cNvPr id="3" name="Symbol zastępczy zawartości 2">
            <a:extLst>
              <a:ext uri="{FF2B5EF4-FFF2-40B4-BE49-F238E27FC236}">
                <a16:creationId xmlns:a16="http://schemas.microsoft.com/office/drawing/2014/main" id="{D8450D6E-4522-7A1C-B002-8E016664A345}"/>
              </a:ext>
            </a:extLst>
          </p:cNvPr>
          <p:cNvSpPr>
            <a:spLocks noGrp="1"/>
          </p:cNvSpPr>
          <p:nvPr>
            <p:ph idx="1"/>
          </p:nvPr>
        </p:nvSpPr>
        <p:spPr>
          <a:xfrm>
            <a:off x="250257" y="1722922"/>
            <a:ext cx="10845373" cy="4278633"/>
          </a:xfrm>
        </p:spPr>
        <p:txBody>
          <a:bodyPr anchor="ctr">
            <a:normAutofit/>
          </a:bodyPr>
          <a:lstStyle/>
          <a:p>
            <a:pPr marL="0" indent="0" algn="just">
              <a:buNone/>
            </a:pPr>
            <a:r>
              <a:rPr lang="pl-PL" sz="2400" dirty="0"/>
              <a:t>1. W okresie od dnia wejścia w życie niniejszej ustawy do dnia poprzedzającego dzień zaistnienia obowiązku jej stosowania, o którym mowa w art. 155, do doręczania przez podmioty publiczne w rozumieniu ustawy zmienianej w art. 105 do podmiotów niebędących podmiotami publicznymi w rozumieniu tej ustawy, dokonywanego w systemie teleinformatycznym organu administracji publicznej, stosuje się art. 39, art. 39</a:t>
            </a:r>
            <a:r>
              <a:rPr lang="pl-PL" sz="2400" baseline="30000" dirty="0"/>
              <a:t>1</a:t>
            </a:r>
            <a:r>
              <a:rPr lang="pl-PL" sz="2400" dirty="0"/>
              <a:t>, art. 40 § 4 oraz art. 46 § 4-9 ustawy zmienianej w art. 61 w brzmieniu dotychczasowym oraz art. 144a i art. 152a ustawy zmienianej w art. 84 w brzmieniu dotychczasowym.</a:t>
            </a:r>
          </a:p>
          <a:p>
            <a:pPr marL="0" indent="0" algn="just">
              <a:buNone/>
            </a:pPr>
            <a:r>
              <a:rPr lang="pl-PL" sz="2400" dirty="0"/>
              <a:t>2. Przepisu ust. 1 nie stosuje się, jeżeli podmiot publiczny posiada adres do doręczeń elektronicznych.</a:t>
            </a:r>
            <a:endParaRPr lang="pl-PL" sz="2000" dirty="0"/>
          </a:p>
        </p:txBody>
      </p:sp>
    </p:spTree>
    <p:extLst>
      <p:ext uri="{BB962C8B-B14F-4D97-AF65-F5344CB8AC3E}">
        <p14:creationId xmlns:p14="http://schemas.microsoft.com/office/powerpoint/2010/main" val="3434320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97A3D60-9A37-C080-277B-FBE83DFFB921}"/>
              </a:ext>
            </a:extLst>
          </p:cNvPr>
          <p:cNvSpPr>
            <a:spLocks noGrp="1"/>
          </p:cNvSpPr>
          <p:nvPr>
            <p:ph type="title"/>
          </p:nvPr>
        </p:nvSpPr>
        <p:spPr>
          <a:xfrm>
            <a:off x="1136396" y="502021"/>
            <a:ext cx="6173262" cy="1655483"/>
          </a:xfrm>
        </p:spPr>
        <p:txBody>
          <a:bodyPr anchor="b">
            <a:normAutofit/>
          </a:bodyPr>
          <a:lstStyle/>
          <a:p>
            <a:r>
              <a:rPr lang="pl-PL" sz="3700" dirty="0"/>
              <a:t>Art.  39</a:t>
            </a:r>
            <a:r>
              <a:rPr kumimoji="0" lang="pl-PL" sz="3700" b="0" i="0" u="none" strike="noStrike" kern="1200" cap="none" spc="0" normalizeH="0" baseline="30000" noProof="0" dirty="0">
                <a:ln>
                  <a:noFill/>
                </a:ln>
                <a:effectLst/>
                <a:uLnTx/>
                <a:uFillTx/>
                <a:latin typeface="Calibri Light" panose="020F0302020204030204"/>
                <a:ea typeface="+mj-ea"/>
                <a:cs typeface="+mj-cs"/>
              </a:rPr>
              <a:t>1</a:t>
            </a:r>
            <a:r>
              <a:rPr lang="pl-PL" sz="3700" dirty="0"/>
              <a:t> ust. 1 KPA (w brzmieniu wciąż obowiązującym)</a:t>
            </a:r>
          </a:p>
        </p:txBody>
      </p:sp>
      <p:sp>
        <p:nvSpPr>
          <p:cNvPr id="3" name="Symbol zastępczy zawartości 2">
            <a:extLst>
              <a:ext uri="{FF2B5EF4-FFF2-40B4-BE49-F238E27FC236}">
                <a16:creationId xmlns:a16="http://schemas.microsoft.com/office/drawing/2014/main" id="{1EB6B44B-0482-4395-3949-817EC2A69960}"/>
              </a:ext>
            </a:extLst>
          </p:cNvPr>
          <p:cNvSpPr>
            <a:spLocks noGrp="1"/>
          </p:cNvSpPr>
          <p:nvPr>
            <p:ph idx="1"/>
          </p:nvPr>
        </p:nvSpPr>
        <p:spPr>
          <a:xfrm>
            <a:off x="1136397" y="2408518"/>
            <a:ext cx="6173262" cy="3535083"/>
          </a:xfrm>
        </p:spPr>
        <p:txBody>
          <a:bodyPr>
            <a:normAutofit/>
          </a:bodyPr>
          <a:lstStyle/>
          <a:p>
            <a:pPr marL="0" indent="0">
              <a:buNone/>
            </a:pPr>
            <a:r>
              <a:rPr lang="pl-PL" sz="1700" dirty="0"/>
              <a:t>1. Doręczenie pism następuje za pomocą środków komunikacji elektronicznej w rozumieniu 2 pkt 5 ustawy z dnia 18 lipca 2002 r. o świadczeniu usług drogą elektroniczną (Dz. U. z 2013 r. poz. 1422 oraz z 2015 r. poz. 1844), jeżeli strona lub inny uczestnik postępowania spełni jeden z następujących warunków:</a:t>
            </a:r>
          </a:p>
          <a:p>
            <a:pPr marL="0" indent="0" algn="just">
              <a:buNone/>
            </a:pPr>
            <a:r>
              <a:rPr lang="pl-PL" sz="1700" b="1" dirty="0"/>
              <a:t>1) złoży podanie w formie dokumentu elektronicznego przez elektroniczną skrzynkę podawczą organu administracji publicznej;</a:t>
            </a:r>
          </a:p>
          <a:p>
            <a:pPr marL="0" indent="0">
              <a:buNone/>
            </a:pPr>
            <a:r>
              <a:rPr lang="pl-PL" sz="1700" dirty="0"/>
              <a:t>2) wystąpi do organu administracji publicznej o takie doręczenie i wskaże organowi administracji publicznej adres elektroniczny;</a:t>
            </a:r>
          </a:p>
          <a:p>
            <a:pPr marL="0" indent="0">
              <a:buNone/>
            </a:pPr>
            <a:r>
              <a:rPr lang="pl-PL" sz="1700" dirty="0"/>
              <a:t>3) wyrazi zgodę na doręczanie pism w postępowaniu za pomocą tych środków i wskaże organowi administracji publicznej adres elektroniczny.</a:t>
            </a:r>
          </a:p>
          <a:p>
            <a:pPr marL="0" indent="0">
              <a:buNone/>
            </a:pPr>
            <a:endParaRPr lang="pl-PL" sz="1700" dirty="0"/>
          </a:p>
        </p:txBody>
      </p:sp>
      <p:pic>
        <p:nvPicPr>
          <p:cNvPr id="5" name="Picture 4" descr="Obraz zawierający Wielobarwność, niebieskie, Jaskrawoniebieski, Grafika&#10;&#10;Opis wygenerowany automatycznie">
            <a:extLst>
              <a:ext uri="{FF2B5EF4-FFF2-40B4-BE49-F238E27FC236}">
                <a16:creationId xmlns:a16="http://schemas.microsoft.com/office/drawing/2014/main" id="{0128B0C3-1383-B64D-AA42-057DB1C789F2}"/>
              </a:ext>
            </a:extLst>
          </p:cNvPr>
          <p:cNvPicPr>
            <a:picLocks noChangeAspect="1"/>
          </p:cNvPicPr>
          <p:nvPr/>
        </p:nvPicPr>
        <p:blipFill rotWithShape="1">
          <a:blip r:embed="rId2"/>
          <a:srcRect l="17715" r="39890" b="1"/>
          <a:stretch/>
        </p:blipFill>
        <p:spPr>
          <a:xfrm>
            <a:off x="8115300" y="-12515"/>
            <a:ext cx="4076700" cy="6418631"/>
          </a:xfrm>
          <a:prstGeom prst="rect">
            <a:avLst/>
          </a:prstGeom>
        </p:spPr>
      </p:pic>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7974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23CA9732-A3AA-26A0-F839-0DD35F4BAF3C}"/>
              </a:ext>
            </a:extLst>
          </p:cNvPr>
          <p:cNvSpPr>
            <a:spLocks noGrp="1"/>
          </p:cNvSpPr>
          <p:nvPr>
            <p:ph type="title"/>
          </p:nvPr>
        </p:nvSpPr>
        <p:spPr>
          <a:xfrm>
            <a:off x="466722" y="586855"/>
            <a:ext cx="3201366" cy="3387497"/>
          </a:xfrm>
        </p:spPr>
        <p:txBody>
          <a:bodyPr anchor="b">
            <a:normAutofit/>
          </a:bodyPr>
          <a:lstStyle/>
          <a:p>
            <a:pPr algn="r"/>
            <a:r>
              <a:rPr lang="pl-PL" sz="2800" dirty="0">
                <a:solidFill>
                  <a:srgbClr val="FFFFFF"/>
                </a:solidFill>
              </a:rPr>
              <a:t>Doręczenia za pośrednictwem systemu teleinformatycznego uczelni – art. 358a ust. 1 </a:t>
            </a:r>
            <a:r>
              <a:rPr lang="pl-PL" sz="2800" dirty="0" err="1">
                <a:solidFill>
                  <a:srgbClr val="FFFFFF"/>
                </a:solidFill>
              </a:rPr>
              <a:t>p.sz.w</a:t>
            </a:r>
            <a:r>
              <a:rPr lang="pl-PL" sz="2800" dirty="0">
                <a:solidFill>
                  <a:srgbClr val="FFFFFF"/>
                </a:solidFill>
              </a:rPr>
              <a:t>.</a:t>
            </a:r>
          </a:p>
        </p:txBody>
      </p:sp>
      <p:sp>
        <p:nvSpPr>
          <p:cNvPr id="3" name="Symbol zastępczy zawartości 2">
            <a:extLst>
              <a:ext uri="{FF2B5EF4-FFF2-40B4-BE49-F238E27FC236}">
                <a16:creationId xmlns:a16="http://schemas.microsoft.com/office/drawing/2014/main" id="{1C650F88-5D2F-6E10-3A80-907341FFB8BA}"/>
              </a:ext>
            </a:extLst>
          </p:cNvPr>
          <p:cNvSpPr>
            <a:spLocks noGrp="1"/>
          </p:cNvSpPr>
          <p:nvPr>
            <p:ph idx="1"/>
          </p:nvPr>
        </p:nvSpPr>
        <p:spPr>
          <a:xfrm>
            <a:off x="4810259" y="595424"/>
            <a:ext cx="6555347" cy="5600104"/>
          </a:xfrm>
        </p:spPr>
        <p:txBody>
          <a:bodyPr anchor="ctr">
            <a:normAutofit/>
          </a:bodyPr>
          <a:lstStyle/>
          <a:p>
            <a:pPr marL="0" indent="0" algn="just">
              <a:buNone/>
            </a:pPr>
            <a:r>
              <a:rPr lang="pl-PL" dirty="0"/>
              <a:t>W celu umożliwienia wnoszenia i doręczania pism utrwalonych w postaci elektronicznej, w tym decyzji administracyjnych, w sprawach, o których mowa w art. 72 ust. 2-4, art. 86 ust. 1 pkt 1-4, art. 108 ust. 3, art. 178 ust. 1 pkt 1, art. 200 ust. 4 i 5, art. 203 ust. 3, art. 323 ust. 1 pkt 6 i art. 324 ust. 1 pkt 1, uczelnia może używać systemu teleinformatycznego, spełniającego warunki techniczne i organizacyjne, o których mowa w ustawie z dnia 17 lutego 2005 r. o informatyzacji  działalności podmiotów realizujących zadania publiczne.</a:t>
            </a:r>
          </a:p>
          <a:p>
            <a:endParaRPr lang="pl-PL" sz="2000" dirty="0"/>
          </a:p>
        </p:txBody>
      </p:sp>
    </p:spTree>
    <p:extLst>
      <p:ext uri="{BB962C8B-B14F-4D97-AF65-F5344CB8AC3E}">
        <p14:creationId xmlns:p14="http://schemas.microsoft.com/office/powerpoint/2010/main" val="1741331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6B0F20CF-DDD8-62BD-3AB1-4A3DF2385224}"/>
              </a:ext>
            </a:extLst>
          </p:cNvPr>
          <p:cNvSpPr>
            <a:spLocks noGrp="1"/>
          </p:cNvSpPr>
          <p:nvPr>
            <p:ph type="title"/>
          </p:nvPr>
        </p:nvSpPr>
        <p:spPr>
          <a:xfrm>
            <a:off x="804672" y="802955"/>
            <a:ext cx="4977976" cy="1454051"/>
          </a:xfrm>
        </p:spPr>
        <p:txBody>
          <a:bodyPr>
            <a:normAutofit/>
          </a:bodyPr>
          <a:lstStyle/>
          <a:p>
            <a:r>
              <a:rPr lang="pl-PL" sz="3100" dirty="0">
                <a:solidFill>
                  <a:schemeClr val="tx2"/>
                </a:solidFill>
              </a:rPr>
              <a:t>Podpis na piśmie utrwalonym w postaci elektronicznej – art. 14 par. 1a </a:t>
            </a:r>
            <a:r>
              <a:rPr lang="pl-PL" sz="3100" dirty="0" err="1">
                <a:solidFill>
                  <a:schemeClr val="tx2"/>
                </a:solidFill>
              </a:rPr>
              <a:t>zd</a:t>
            </a:r>
            <a:r>
              <a:rPr lang="pl-PL" sz="3100" dirty="0">
                <a:solidFill>
                  <a:schemeClr val="tx2"/>
                </a:solidFill>
              </a:rPr>
              <a:t>. 2 oraz ust. 1d</a:t>
            </a:r>
          </a:p>
        </p:txBody>
      </p:sp>
      <p:sp>
        <p:nvSpPr>
          <p:cNvPr id="3" name="Symbol zastępczy zawartości 2">
            <a:extLst>
              <a:ext uri="{FF2B5EF4-FFF2-40B4-BE49-F238E27FC236}">
                <a16:creationId xmlns:a16="http://schemas.microsoft.com/office/drawing/2014/main" id="{C8C1CC91-DF5E-CD10-F826-414047BA33AC}"/>
              </a:ext>
            </a:extLst>
          </p:cNvPr>
          <p:cNvSpPr>
            <a:spLocks noGrp="1"/>
          </p:cNvSpPr>
          <p:nvPr>
            <p:ph idx="1"/>
          </p:nvPr>
        </p:nvSpPr>
        <p:spPr>
          <a:xfrm>
            <a:off x="804672" y="2147778"/>
            <a:ext cx="4977578" cy="3913194"/>
          </a:xfrm>
        </p:spPr>
        <p:txBody>
          <a:bodyPr anchor="ctr">
            <a:normAutofit lnSpcReduction="10000"/>
          </a:bodyPr>
          <a:lstStyle/>
          <a:p>
            <a:pPr algn="just"/>
            <a:r>
              <a:rPr lang="pl-PL" sz="2000" dirty="0">
                <a:solidFill>
                  <a:schemeClr val="tx2"/>
                </a:solidFill>
              </a:rPr>
              <a:t>1a </a:t>
            </a:r>
            <a:r>
              <a:rPr lang="pl-PL" sz="2000" dirty="0" err="1">
                <a:solidFill>
                  <a:schemeClr val="tx2"/>
                </a:solidFill>
              </a:rPr>
              <a:t>zd</a:t>
            </a:r>
            <a:r>
              <a:rPr lang="pl-PL" sz="2000" dirty="0">
                <a:solidFill>
                  <a:schemeClr val="tx2"/>
                </a:solidFill>
              </a:rPr>
              <a:t>. 2. Pisma utrwalone w postaci elektronicznej opatruje się </a:t>
            </a:r>
            <a:r>
              <a:rPr lang="pl-PL" sz="2000" b="1" dirty="0">
                <a:solidFill>
                  <a:schemeClr val="tx2"/>
                </a:solidFill>
              </a:rPr>
              <a:t>kwalifikowanym podpisem elektronicznym, podpisem zaufanym albo podpisem osobistym </a:t>
            </a:r>
            <a:r>
              <a:rPr lang="pl-PL" sz="2000" dirty="0">
                <a:solidFill>
                  <a:schemeClr val="tx2"/>
                </a:solidFill>
              </a:rPr>
              <a:t>lub kwalifikowaną pieczęcią elektroniczną organu administracji publicznej ze wskazaniem w treści pisma osoby opatrującej pismo pieczęcią.</a:t>
            </a:r>
          </a:p>
          <a:p>
            <a:pPr algn="just"/>
            <a:r>
              <a:rPr lang="pl-PL" sz="2000" dirty="0">
                <a:solidFill>
                  <a:schemeClr val="tx2"/>
                </a:solidFill>
              </a:rPr>
              <a:t>1d. Pisma kierowane do organów administracji publicznej mogą być sporządzane na piśmie utrwalonym w postaci papierowej lub elektronicznej. Do opatrywania ich podpisami i pieczęciami stosuje się przepisy § 1a i 1b.</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 name="Graphic 6" descr="Ołówek">
            <a:extLst>
              <a:ext uri="{FF2B5EF4-FFF2-40B4-BE49-F238E27FC236}">
                <a16:creationId xmlns:a16="http://schemas.microsoft.com/office/drawing/2014/main" id="{88FE9CB2-A885-32BE-1A1D-E3B6988719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22333001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622107ED-3BCA-3BB7-924F-946A566DE325}"/>
              </a:ext>
            </a:extLst>
          </p:cNvPr>
          <p:cNvSpPr>
            <a:spLocks noGrp="1"/>
          </p:cNvSpPr>
          <p:nvPr>
            <p:ph type="title"/>
          </p:nvPr>
        </p:nvSpPr>
        <p:spPr>
          <a:xfrm>
            <a:off x="5297762" y="329184"/>
            <a:ext cx="6251110" cy="1783080"/>
          </a:xfrm>
        </p:spPr>
        <p:txBody>
          <a:bodyPr anchor="b">
            <a:normAutofit/>
          </a:bodyPr>
          <a:lstStyle/>
          <a:p>
            <a:r>
              <a:rPr lang="pl-PL" sz="5400"/>
              <a:t>Art. 217a KPA – RODO przy zaświadczeniach</a:t>
            </a:r>
          </a:p>
        </p:txBody>
      </p:sp>
      <p:pic>
        <p:nvPicPr>
          <p:cNvPr id="5" name="Picture 4" descr="Abstrakcyjna rozmyta biblioteka publiczna z regałami książek">
            <a:extLst>
              <a:ext uri="{FF2B5EF4-FFF2-40B4-BE49-F238E27FC236}">
                <a16:creationId xmlns:a16="http://schemas.microsoft.com/office/drawing/2014/main" id="{5D68CD3A-BC14-A4AF-A9ED-BC61E069B4B0}"/>
              </a:ext>
            </a:extLst>
          </p:cNvPr>
          <p:cNvPicPr>
            <a:picLocks noChangeAspect="1"/>
          </p:cNvPicPr>
          <p:nvPr/>
        </p:nvPicPr>
        <p:blipFill rotWithShape="1">
          <a:blip r:embed="rId2"/>
          <a:srcRect l="16165" r="3850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74CE882D-A980-5039-5425-C5BFC37473A8}"/>
              </a:ext>
            </a:extLst>
          </p:cNvPr>
          <p:cNvSpPr>
            <a:spLocks noGrp="1"/>
          </p:cNvSpPr>
          <p:nvPr>
            <p:ph idx="1"/>
          </p:nvPr>
        </p:nvSpPr>
        <p:spPr>
          <a:xfrm>
            <a:off x="5297762" y="2706624"/>
            <a:ext cx="6251110" cy="3483864"/>
          </a:xfrm>
        </p:spPr>
        <p:txBody>
          <a:bodyPr>
            <a:normAutofit/>
          </a:bodyPr>
          <a:lstStyle/>
          <a:p>
            <a:pPr marL="0" indent="0">
              <a:buNone/>
            </a:pPr>
            <a:endParaRPr lang="pl-PL" sz="2200"/>
          </a:p>
          <a:p>
            <a:pPr marL="0" indent="0">
              <a:buNone/>
            </a:pPr>
            <a:r>
              <a:rPr lang="pl-PL" sz="2200"/>
              <a:t>Organ administracji publicznej przekazuje informacje, o których mowa w art. 13 ust. 1 i 2 rozporządzenia 2016/679, przy pierwszej czynności skierowanej do strony, chyba że strona posiada te informacje, a ich zakres lub treść nie uległy zmianie.</a:t>
            </a:r>
          </a:p>
        </p:txBody>
      </p:sp>
    </p:spTree>
    <p:extLst>
      <p:ext uri="{BB962C8B-B14F-4D97-AF65-F5344CB8AC3E}">
        <p14:creationId xmlns:p14="http://schemas.microsoft.com/office/powerpoint/2010/main" val="29627926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A711675-7337-BAA0-6BAF-5818A984B8C1}"/>
              </a:ext>
            </a:extLst>
          </p:cNvPr>
          <p:cNvSpPr>
            <a:spLocks noGrp="1"/>
          </p:cNvSpPr>
          <p:nvPr>
            <p:ph type="title"/>
          </p:nvPr>
        </p:nvSpPr>
        <p:spPr>
          <a:xfrm>
            <a:off x="1156852" y="637762"/>
            <a:ext cx="2190782" cy="5576770"/>
          </a:xfrm>
        </p:spPr>
        <p:txBody>
          <a:bodyPr anchor="t">
            <a:normAutofit/>
          </a:bodyPr>
          <a:lstStyle/>
          <a:p>
            <a:r>
              <a:rPr lang="pl-PL" sz="2500">
                <a:solidFill>
                  <a:schemeClr val="bg1"/>
                </a:solidFill>
              </a:rPr>
              <a:t>Zaświadczenia a POLON (art. 349 ust. 1 ustawy – Prawo o szkolnictwie wyższym i nauce)</a:t>
            </a:r>
            <a:endParaRPr lang="pl-PL" sz="2500" dirty="0">
              <a:solidFill>
                <a:schemeClr val="bg1"/>
              </a:solidFill>
            </a:endParaRPr>
          </a:p>
        </p:txBody>
      </p:sp>
      <p:graphicFrame>
        <p:nvGraphicFramePr>
          <p:cNvPr id="5" name="Symbol zastępczy zawartości 2">
            <a:extLst>
              <a:ext uri="{FF2B5EF4-FFF2-40B4-BE49-F238E27FC236}">
                <a16:creationId xmlns:a16="http://schemas.microsoft.com/office/drawing/2014/main" id="{2E861304-8DC8-A7AB-1C66-306270C1ECD1}"/>
              </a:ext>
            </a:extLst>
          </p:cNvPr>
          <p:cNvGraphicFramePr>
            <a:graphicFrameLocks noGrp="1"/>
          </p:cNvGraphicFramePr>
          <p:nvPr>
            <p:ph idx="1"/>
            <p:extLst>
              <p:ext uri="{D42A27DB-BD31-4B8C-83A1-F6EECF244321}">
                <p14:modId xmlns:p14="http://schemas.microsoft.com/office/powerpoint/2010/main" val="1940692580"/>
              </p:ext>
            </p:extLst>
          </p:nvPr>
        </p:nvGraphicFramePr>
        <p:xfrm>
          <a:off x="4902029" y="637762"/>
          <a:ext cx="6396484" cy="5576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89638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4FA083-090C-ACEC-54B7-6C4C08A0E31D}"/>
              </a:ext>
            </a:extLst>
          </p:cNvPr>
          <p:cNvSpPr>
            <a:spLocks noGrp="1"/>
          </p:cNvSpPr>
          <p:nvPr>
            <p:ph type="title"/>
          </p:nvPr>
        </p:nvSpPr>
        <p:spPr/>
        <p:txBody>
          <a:bodyPr/>
          <a:lstStyle/>
          <a:p>
            <a:pPr algn="just"/>
            <a:r>
              <a:rPr lang="pl-PL" dirty="0"/>
              <a:t>Postępowania uproszczone – dostęp do informacji publicznej</a:t>
            </a:r>
          </a:p>
        </p:txBody>
      </p:sp>
      <p:graphicFrame>
        <p:nvGraphicFramePr>
          <p:cNvPr id="5" name="Symbol zastępczy zawartości 4">
            <a:extLst>
              <a:ext uri="{FF2B5EF4-FFF2-40B4-BE49-F238E27FC236}">
                <a16:creationId xmlns:a16="http://schemas.microsoft.com/office/drawing/2014/main" id="{5003BE3D-1797-86E0-20CB-1D6A8E151F78}"/>
              </a:ext>
            </a:extLst>
          </p:cNvPr>
          <p:cNvGraphicFramePr>
            <a:graphicFrameLocks noGrp="1"/>
          </p:cNvGraphicFramePr>
          <p:nvPr>
            <p:ph idx="1"/>
            <p:extLst>
              <p:ext uri="{D42A27DB-BD31-4B8C-83A1-F6EECF244321}">
                <p14:modId xmlns:p14="http://schemas.microsoft.com/office/powerpoint/2010/main" val="1053212879"/>
              </p:ext>
            </p:extLst>
          </p:nvPr>
        </p:nvGraphicFramePr>
        <p:xfrm>
          <a:off x="838200" y="1825625"/>
          <a:ext cx="10515600" cy="472688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86470039"/>
                    </a:ext>
                  </a:extLst>
                </a:gridCol>
                <a:gridCol w="5257800">
                  <a:extLst>
                    <a:ext uri="{9D8B030D-6E8A-4147-A177-3AD203B41FA5}">
                      <a16:colId xmlns:a16="http://schemas.microsoft.com/office/drawing/2014/main" val="3278067687"/>
                    </a:ext>
                  </a:extLst>
                </a:gridCol>
              </a:tblGrid>
              <a:tr h="676593">
                <a:tc>
                  <a:txBody>
                    <a:bodyPr/>
                    <a:lstStyle/>
                    <a:p>
                      <a:r>
                        <a:rPr lang="pl-PL" dirty="0"/>
                        <a:t>Wymóg formalny</a:t>
                      </a:r>
                    </a:p>
                  </a:txBody>
                  <a:tcPr/>
                </a:tc>
                <a:tc>
                  <a:txBody>
                    <a:bodyPr/>
                    <a:lstStyle/>
                    <a:p>
                      <a:r>
                        <a:rPr lang="pl-PL" dirty="0"/>
                        <a:t>Związanie uczelni</a:t>
                      </a:r>
                    </a:p>
                  </a:txBody>
                  <a:tcPr/>
                </a:tc>
                <a:extLst>
                  <a:ext uri="{0D108BD9-81ED-4DB2-BD59-A6C34878D82A}">
                    <a16:rowId xmlns:a16="http://schemas.microsoft.com/office/drawing/2014/main" val="988370542"/>
                  </a:ext>
                </a:extLst>
              </a:tr>
              <a:tr h="676593">
                <a:tc>
                  <a:txBody>
                    <a:bodyPr/>
                    <a:lstStyle/>
                    <a:p>
                      <a:r>
                        <a:rPr lang="pl-PL" dirty="0"/>
                        <a:t>Sposób wnoszenia pisma</a:t>
                      </a:r>
                    </a:p>
                  </a:txBody>
                  <a:tcPr/>
                </a:tc>
                <a:tc>
                  <a:txBody>
                    <a:bodyPr/>
                    <a:lstStyle/>
                    <a:p>
                      <a:r>
                        <a:rPr lang="pl-PL" dirty="0"/>
                        <a:t>Dowolny, chyba że….</a:t>
                      </a:r>
                    </a:p>
                  </a:txBody>
                  <a:tcPr/>
                </a:tc>
                <a:extLst>
                  <a:ext uri="{0D108BD9-81ED-4DB2-BD59-A6C34878D82A}">
                    <a16:rowId xmlns:a16="http://schemas.microsoft.com/office/drawing/2014/main" val="272099936"/>
                  </a:ext>
                </a:extLst>
              </a:tr>
              <a:tr h="667324">
                <a:tc>
                  <a:txBody>
                    <a:bodyPr/>
                    <a:lstStyle/>
                    <a:p>
                      <a:r>
                        <a:rPr lang="pl-PL" dirty="0"/>
                        <a:t>Sposób doręczenia informacji/decyzji</a:t>
                      </a:r>
                    </a:p>
                  </a:txBody>
                  <a:tcPr/>
                </a:tc>
                <a:tc>
                  <a:txBody>
                    <a:bodyPr/>
                    <a:lstStyle/>
                    <a:p>
                      <a:r>
                        <a:rPr lang="pl-PL" dirty="0"/>
                        <a:t>Dowolny/zgodny z KPA</a:t>
                      </a:r>
                    </a:p>
                  </a:txBody>
                  <a:tcPr/>
                </a:tc>
                <a:extLst>
                  <a:ext uri="{0D108BD9-81ED-4DB2-BD59-A6C34878D82A}">
                    <a16:rowId xmlns:a16="http://schemas.microsoft.com/office/drawing/2014/main" val="1891363562"/>
                  </a:ext>
                </a:extLst>
              </a:tr>
              <a:tr h="676593">
                <a:tc>
                  <a:txBody>
                    <a:bodyPr/>
                    <a:lstStyle/>
                    <a:p>
                      <a:r>
                        <a:rPr lang="pl-PL" dirty="0"/>
                        <a:t>Braki formalne podania </a:t>
                      </a:r>
                    </a:p>
                  </a:txBody>
                  <a:tcPr/>
                </a:tc>
                <a:tc>
                  <a:txBody>
                    <a:bodyPr/>
                    <a:lstStyle/>
                    <a:p>
                      <a:r>
                        <a:rPr lang="pl-PL" dirty="0"/>
                        <a:t>Bez wymogów ustawowych, chyba że...</a:t>
                      </a:r>
                    </a:p>
                  </a:txBody>
                  <a:tcPr/>
                </a:tc>
                <a:extLst>
                  <a:ext uri="{0D108BD9-81ED-4DB2-BD59-A6C34878D82A}">
                    <a16:rowId xmlns:a16="http://schemas.microsoft.com/office/drawing/2014/main" val="742263030"/>
                  </a:ext>
                </a:extLst>
              </a:tr>
              <a:tr h="676593">
                <a:tc>
                  <a:txBody>
                    <a:bodyPr/>
                    <a:lstStyle/>
                    <a:p>
                      <a:r>
                        <a:rPr lang="pl-PL" dirty="0"/>
                        <a:t>RODO</a:t>
                      </a:r>
                    </a:p>
                  </a:txBody>
                  <a:tcPr/>
                </a:tc>
                <a:tc>
                  <a:txBody>
                    <a:bodyPr/>
                    <a:lstStyle/>
                    <a:p>
                      <a:r>
                        <a:rPr lang="pl-PL" dirty="0"/>
                        <a:t>Zawsze</a:t>
                      </a:r>
                    </a:p>
                  </a:txBody>
                  <a:tcPr/>
                </a:tc>
                <a:extLst>
                  <a:ext uri="{0D108BD9-81ED-4DB2-BD59-A6C34878D82A}">
                    <a16:rowId xmlns:a16="http://schemas.microsoft.com/office/drawing/2014/main" val="1592062031"/>
                  </a:ext>
                </a:extLst>
              </a:tr>
              <a:tr h="676593">
                <a:tc>
                  <a:txBody>
                    <a:bodyPr/>
                    <a:lstStyle/>
                    <a:p>
                      <a:r>
                        <a:rPr lang="pl-PL" dirty="0"/>
                        <a:t>Sposób podpisania </a:t>
                      </a:r>
                    </a:p>
                  </a:txBody>
                  <a:tcPr/>
                </a:tc>
                <a:tc>
                  <a:txBody>
                    <a:bodyPr/>
                    <a:lstStyle/>
                    <a:p>
                      <a:r>
                        <a:rPr lang="pl-PL" dirty="0"/>
                        <a:t>Dowolny/art. 14 KPA</a:t>
                      </a:r>
                    </a:p>
                    <a:p>
                      <a:endParaRPr lang="pl-PL" dirty="0"/>
                    </a:p>
                  </a:txBody>
                  <a:tcPr/>
                </a:tc>
                <a:extLst>
                  <a:ext uri="{0D108BD9-81ED-4DB2-BD59-A6C34878D82A}">
                    <a16:rowId xmlns:a16="http://schemas.microsoft.com/office/drawing/2014/main" val="3263132114"/>
                  </a:ext>
                </a:extLst>
              </a:tr>
              <a:tr h="676593">
                <a:tc>
                  <a:txBody>
                    <a:bodyPr/>
                    <a:lstStyle/>
                    <a:p>
                      <a:r>
                        <a:rPr lang="pl-PL" dirty="0"/>
                        <a:t>Termin</a:t>
                      </a:r>
                    </a:p>
                  </a:txBody>
                  <a:tcPr/>
                </a:tc>
                <a:tc>
                  <a:txBody>
                    <a:bodyPr/>
                    <a:lstStyle/>
                    <a:p>
                      <a:r>
                        <a:rPr lang="pl-PL" dirty="0"/>
                        <a:t>Co do zasady 14 dni</a:t>
                      </a:r>
                    </a:p>
                  </a:txBody>
                  <a:tcPr/>
                </a:tc>
                <a:extLst>
                  <a:ext uri="{0D108BD9-81ED-4DB2-BD59-A6C34878D82A}">
                    <a16:rowId xmlns:a16="http://schemas.microsoft.com/office/drawing/2014/main" val="1484998516"/>
                  </a:ext>
                </a:extLst>
              </a:tr>
            </a:tbl>
          </a:graphicData>
        </a:graphic>
      </p:graphicFrame>
    </p:spTree>
    <p:extLst>
      <p:ext uri="{BB962C8B-B14F-4D97-AF65-F5344CB8AC3E}">
        <p14:creationId xmlns:p14="http://schemas.microsoft.com/office/powerpoint/2010/main" val="3129512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CEAF74-9B03-8BB0-A0DB-367C0C5762A9}"/>
              </a:ext>
            </a:extLst>
          </p:cNvPr>
          <p:cNvSpPr>
            <a:spLocks noGrp="1"/>
          </p:cNvSpPr>
          <p:nvPr>
            <p:ph type="title"/>
          </p:nvPr>
        </p:nvSpPr>
        <p:spPr/>
        <p:txBody>
          <a:bodyPr/>
          <a:lstStyle/>
          <a:p>
            <a:r>
              <a:rPr lang="pl-PL" dirty="0"/>
              <a:t>Dostęp do informacji publicznej – przykłady z uczelni</a:t>
            </a:r>
          </a:p>
        </p:txBody>
      </p:sp>
      <p:sp>
        <p:nvSpPr>
          <p:cNvPr id="3" name="Symbol zastępczy zawartości 2">
            <a:extLst>
              <a:ext uri="{FF2B5EF4-FFF2-40B4-BE49-F238E27FC236}">
                <a16:creationId xmlns:a16="http://schemas.microsoft.com/office/drawing/2014/main" id="{277E63AB-FD9C-AB7E-F49B-FC348323664E}"/>
              </a:ext>
            </a:extLst>
          </p:cNvPr>
          <p:cNvSpPr>
            <a:spLocks noGrp="1"/>
          </p:cNvSpPr>
          <p:nvPr>
            <p:ph sz="half" idx="1"/>
          </p:nvPr>
        </p:nvSpPr>
        <p:spPr>
          <a:xfrm>
            <a:off x="838200" y="1825625"/>
            <a:ext cx="4616302" cy="4351338"/>
          </a:xfrm>
        </p:spPr>
        <p:txBody>
          <a:bodyPr>
            <a:normAutofit/>
          </a:bodyPr>
          <a:lstStyle/>
          <a:p>
            <a:pPr marL="0" indent="0" algn="just">
              <a:buNone/>
            </a:pPr>
            <a:r>
              <a:rPr lang="pl-PL" dirty="0"/>
              <a:t>Każda informacja o sprawach publicznych stanowi informację publiczną w rozumieniu ustawy i podlega udostępnieniu na zasadach i w trybie określonych w niniejszej ustawie.</a:t>
            </a:r>
          </a:p>
          <a:p>
            <a:endParaRPr lang="pl-PL" dirty="0"/>
          </a:p>
        </p:txBody>
      </p:sp>
      <p:graphicFrame>
        <p:nvGraphicFramePr>
          <p:cNvPr id="6" name="Symbol zastępczy zawartości 3">
            <a:extLst>
              <a:ext uri="{FF2B5EF4-FFF2-40B4-BE49-F238E27FC236}">
                <a16:creationId xmlns:a16="http://schemas.microsoft.com/office/drawing/2014/main" id="{CE56E57E-907C-56E9-40AC-C1F06FC0C31D}"/>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4415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407255-3320-1F35-C78B-D85959A3CB09}"/>
              </a:ext>
            </a:extLst>
          </p:cNvPr>
          <p:cNvSpPr>
            <a:spLocks noGrp="1"/>
          </p:cNvSpPr>
          <p:nvPr>
            <p:ph type="title"/>
          </p:nvPr>
        </p:nvSpPr>
        <p:spPr/>
        <p:txBody>
          <a:bodyPr/>
          <a:lstStyle/>
          <a:p>
            <a:r>
              <a:rPr lang="pl-PL" dirty="0"/>
              <a:t>Informacją publiczną nie są m.in.:</a:t>
            </a:r>
          </a:p>
        </p:txBody>
      </p:sp>
      <p:graphicFrame>
        <p:nvGraphicFramePr>
          <p:cNvPr id="5" name="Symbol zastępczy zawartości 2">
            <a:extLst>
              <a:ext uri="{FF2B5EF4-FFF2-40B4-BE49-F238E27FC236}">
                <a16:creationId xmlns:a16="http://schemas.microsoft.com/office/drawing/2014/main" id="{E0F374AD-E561-FE8E-0E8D-426C2D25EFE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381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descr="Wykrzyknik na żółtym tle">
            <a:extLst>
              <a:ext uri="{FF2B5EF4-FFF2-40B4-BE49-F238E27FC236}">
                <a16:creationId xmlns:a16="http://schemas.microsoft.com/office/drawing/2014/main" id="{7B818C32-6AF1-94A7-C85A-7A09256E2FA4}"/>
              </a:ext>
            </a:extLst>
          </p:cNvPr>
          <p:cNvPicPr>
            <a:picLocks noChangeAspect="1"/>
          </p:cNvPicPr>
          <p:nvPr/>
        </p:nvPicPr>
        <p:blipFill rotWithShape="1">
          <a:blip r:embed="rId2"/>
          <a:srcRect t="20562" b="4438"/>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C0D54D37-3D86-E277-DAF4-348D9AF6DEF2}"/>
              </a:ext>
            </a:extLst>
          </p:cNvPr>
          <p:cNvSpPr>
            <a:spLocks noGrp="1"/>
          </p:cNvSpPr>
          <p:nvPr>
            <p:ph idx="4294967295"/>
          </p:nvPr>
        </p:nvSpPr>
        <p:spPr>
          <a:xfrm>
            <a:off x="838200" y="659219"/>
            <a:ext cx="10515600" cy="5517744"/>
          </a:xfrm>
        </p:spPr>
        <p:txBody>
          <a:bodyPr vert="horz" lIns="91440" tIns="45720" rIns="91440" bIns="45720" rtlCol="0">
            <a:normAutofit fontScale="92500" lnSpcReduction="10000"/>
          </a:bodyPr>
          <a:lstStyle/>
          <a:p>
            <a:pPr marL="0" indent="0" algn="just">
              <a:buNone/>
            </a:pPr>
            <a:r>
              <a:rPr lang="en-US" dirty="0"/>
              <a:t>„(…) </a:t>
            </a:r>
            <a:r>
              <a:rPr lang="en-US" dirty="0" err="1"/>
              <a:t>Dzień</a:t>
            </a:r>
            <a:r>
              <a:rPr lang="en-US" dirty="0"/>
              <a:t> </a:t>
            </a:r>
            <a:r>
              <a:rPr lang="en-US" dirty="0" err="1"/>
              <a:t>dobry</a:t>
            </a:r>
            <a:r>
              <a:rPr lang="en-US" dirty="0"/>
              <a:t>, </a:t>
            </a:r>
            <a:r>
              <a:rPr lang="en-US" dirty="0" err="1"/>
              <a:t>Zwróciłem</a:t>
            </a:r>
            <a:r>
              <a:rPr lang="en-US" dirty="0"/>
              <a:t> </a:t>
            </a:r>
            <a:r>
              <a:rPr lang="en-US" dirty="0" err="1"/>
              <a:t>się</a:t>
            </a:r>
            <a:r>
              <a:rPr lang="en-US" dirty="0"/>
              <a:t> do </a:t>
            </a:r>
            <a:r>
              <a:rPr lang="en-US" dirty="0" err="1"/>
              <a:t>Państwa</a:t>
            </a:r>
            <a:r>
              <a:rPr lang="en-US" dirty="0"/>
              <a:t> o </a:t>
            </a:r>
            <a:r>
              <a:rPr lang="en-US" dirty="0" err="1"/>
              <a:t>konkretną</a:t>
            </a:r>
            <a:r>
              <a:rPr lang="en-US" dirty="0"/>
              <a:t> </a:t>
            </a:r>
            <a:r>
              <a:rPr lang="en-US" dirty="0" err="1"/>
              <a:t>informację</a:t>
            </a:r>
            <a:r>
              <a:rPr lang="en-US" dirty="0"/>
              <a:t>: </a:t>
            </a:r>
            <a:r>
              <a:rPr lang="en-US" dirty="0" err="1"/>
              <a:t>czy</a:t>
            </a:r>
            <a:r>
              <a:rPr lang="en-US" dirty="0"/>
              <a:t> syn jest </a:t>
            </a:r>
            <a:r>
              <a:rPr lang="en-US" dirty="0" err="1"/>
              <a:t>studentem</a:t>
            </a:r>
            <a:r>
              <a:rPr lang="en-US" dirty="0"/>
              <a:t> ALK? </a:t>
            </a:r>
            <a:r>
              <a:rPr lang="en-US" dirty="0" err="1"/>
              <a:t>Nie</a:t>
            </a:r>
            <a:r>
              <a:rPr lang="en-US" dirty="0"/>
              <a:t> </a:t>
            </a:r>
            <a:r>
              <a:rPr lang="en-US" dirty="0" err="1"/>
              <a:t>prosiłem</a:t>
            </a:r>
            <a:r>
              <a:rPr lang="en-US" dirty="0"/>
              <a:t> o </a:t>
            </a:r>
            <a:r>
              <a:rPr lang="en-US" dirty="0" err="1"/>
              <a:t>dane</a:t>
            </a:r>
            <a:r>
              <a:rPr lang="en-US" dirty="0"/>
              <a:t> </a:t>
            </a:r>
            <a:r>
              <a:rPr lang="en-US" dirty="0" err="1"/>
              <a:t>osobowe</a:t>
            </a:r>
            <a:r>
              <a:rPr lang="en-US" dirty="0"/>
              <a:t> (</a:t>
            </a:r>
            <a:r>
              <a:rPr lang="en-US" dirty="0" err="1"/>
              <a:t>którymi</a:t>
            </a:r>
            <a:r>
              <a:rPr lang="en-US" dirty="0"/>
              <a:t> </a:t>
            </a:r>
            <a:r>
              <a:rPr lang="en-US" dirty="0" err="1"/>
              <a:t>jako</a:t>
            </a:r>
            <a:r>
              <a:rPr lang="en-US" dirty="0"/>
              <a:t> </a:t>
            </a:r>
            <a:r>
              <a:rPr lang="en-US" dirty="0" err="1"/>
              <a:t>ojciec</a:t>
            </a:r>
            <a:r>
              <a:rPr lang="en-US" dirty="0"/>
              <a:t> </a:t>
            </a:r>
            <a:r>
              <a:rPr lang="en-US" dirty="0" err="1"/>
              <a:t>dysponuję</a:t>
            </a:r>
            <a:r>
              <a:rPr lang="en-US" dirty="0"/>
              <a:t>)  a </a:t>
            </a:r>
            <a:r>
              <a:rPr lang="en-US" dirty="0" err="1"/>
              <a:t>jedynie</a:t>
            </a:r>
            <a:r>
              <a:rPr lang="en-US" dirty="0"/>
              <a:t> o </a:t>
            </a:r>
            <a:r>
              <a:rPr lang="en-US" dirty="0" err="1"/>
              <a:t>informację</a:t>
            </a:r>
            <a:r>
              <a:rPr lang="en-US" dirty="0"/>
              <a:t>. </a:t>
            </a:r>
            <a:r>
              <a:rPr lang="en-US" dirty="0" err="1"/>
              <a:t>Według</a:t>
            </a:r>
            <a:r>
              <a:rPr lang="en-US" dirty="0"/>
              <a:t> </a:t>
            </a:r>
            <a:r>
              <a:rPr lang="en-US" dirty="0" err="1"/>
              <a:t>obowiązujących</a:t>
            </a:r>
            <a:r>
              <a:rPr lang="en-US" dirty="0"/>
              <a:t> </a:t>
            </a:r>
            <a:r>
              <a:rPr lang="en-US" dirty="0" err="1"/>
              <a:t>przepisów</a:t>
            </a:r>
            <a:r>
              <a:rPr lang="en-US" dirty="0"/>
              <a:t> </a:t>
            </a:r>
            <a:r>
              <a:rPr lang="en-US" dirty="0" err="1"/>
              <a:t>prawa</a:t>
            </a:r>
            <a:r>
              <a:rPr lang="en-US" dirty="0"/>
              <a:t> </a:t>
            </a:r>
            <a:r>
              <a:rPr lang="en-US" dirty="0" err="1"/>
              <a:t>daną</a:t>
            </a:r>
            <a:r>
              <a:rPr lang="en-US" dirty="0"/>
              <a:t> </a:t>
            </a:r>
            <a:r>
              <a:rPr lang="en-US" dirty="0" err="1"/>
              <a:t>osobową</a:t>
            </a:r>
            <a:r>
              <a:rPr lang="en-US" dirty="0"/>
              <a:t> </a:t>
            </a:r>
            <a:r>
              <a:rPr lang="en-US" dirty="0" err="1"/>
              <a:t>nie</a:t>
            </a:r>
            <a:r>
              <a:rPr lang="en-US" dirty="0"/>
              <a:t> </a:t>
            </a:r>
            <a:r>
              <a:rPr lang="en-US" dirty="0" err="1"/>
              <a:t>może</a:t>
            </a:r>
            <a:r>
              <a:rPr lang="en-US" dirty="0"/>
              <a:t> </a:t>
            </a:r>
            <a:r>
              <a:rPr lang="en-US" dirty="0" err="1"/>
              <a:t>być</a:t>
            </a:r>
            <a:r>
              <a:rPr lang="en-US" dirty="0"/>
              <a:t> </a:t>
            </a:r>
            <a:r>
              <a:rPr lang="en-US" dirty="0" err="1"/>
              <a:t>pojedyncza</a:t>
            </a:r>
            <a:r>
              <a:rPr lang="en-US" dirty="0"/>
              <a:t> </a:t>
            </a:r>
            <a:r>
              <a:rPr lang="en-US" dirty="0" err="1"/>
              <a:t>informacja</a:t>
            </a:r>
            <a:r>
              <a:rPr lang="en-US" dirty="0"/>
              <a:t>. Syn </a:t>
            </a:r>
            <a:r>
              <a:rPr lang="en-US" dirty="0" err="1"/>
              <a:t>otrzymuje</a:t>
            </a:r>
            <a:r>
              <a:rPr lang="en-US" dirty="0"/>
              <a:t> </a:t>
            </a:r>
            <a:r>
              <a:rPr lang="en-US" dirty="0" err="1"/>
              <a:t>alimenty</a:t>
            </a:r>
            <a:r>
              <a:rPr lang="en-US" dirty="0"/>
              <a:t>, i </a:t>
            </a:r>
            <a:r>
              <a:rPr lang="en-US" dirty="0" err="1"/>
              <a:t>zgodnie</a:t>
            </a:r>
            <a:r>
              <a:rPr lang="en-US" dirty="0"/>
              <a:t> z </a:t>
            </a:r>
            <a:r>
              <a:rPr lang="en-US" dirty="0" err="1"/>
              <a:t>prawem</a:t>
            </a:r>
            <a:r>
              <a:rPr lang="en-US" dirty="0"/>
              <a:t> </a:t>
            </a:r>
            <a:r>
              <a:rPr lang="en-US" dirty="0" err="1"/>
              <a:t>obligowany</a:t>
            </a:r>
            <a:r>
              <a:rPr lang="en-US" dirty="0"/>
              <a:t> jest do </a:t>
            </a:r>
            <a:r>
              <a:rPr lang="en-US" dirty="0" err="1"/>
              <a:t>pewnych</a:t>
            </a:r>
            <a:r>
              <a:rPr lang="en-US" dirty="0"/>
              <a:t> </a:t>
            </a:r>
            <a:r>
              <a:rPr lang="en-US" dirty="0" err="1"/>
              <a:t>zachowań</a:t>
            </a:r>
            <a:r>
              <a:rPr lang="en-US" dirty="0"/>
              <a:t>.  </a:t>
            </a:r>
            <a:r>
              <a:rPr lang="en-US" dirty="0" err="1"/>
              <a:t>Zgodnie</a:t>
            </a:r>
            <a:r>
              <a:rPr lang="en-US" dirty="0"/>
              <a:t> z </a:t>
            </a:r>
            <a:r>
              <a:rPr lang="en-US" dirty="0" err="1"/>
              <a:t>wyrokami</a:t>
            </a:r>
            <a:r>
              <a:rPr lang="en-US" dirty="0"/>
              <a:t> SN (z </a:t>
            </a:r>
            <a:r>
              <a:rPr lang="en-US" dirty="0" err="1"/>
              <a:t>dnia</a:t>
            </a:r>
            <a:r>
              <a:rPr lang="en-US" dirty="0"/>
              <a:t> 14 </a:t>
            </a:r>
            <a:r>
              <a:rPr lang="en-US" dirty="0" err="1"/>
              <a:t>listopada</a:t>
            </a:r>
            <a:r>
              <a:rPr lang="en-US" dirty="0"/>
              <a:t> 1997 r. </a:t>
            </a:r>
            <a:r>
              <a:rPr lang="en-US" dirty="0" err="1"/>
              <a:t>sygn</a:t>
            </a:r>
            <a:r>
              <a:rPr lang="en-US" dirty="0"/>
              <a:t>. </a:t>
            </a:r>
            <a:r>
              <a:rPr lang="en-US" dirty="0" err="1"/>
              <a:t>akt</a:t>
            </a:r>
            <a:r>
              <a:rPr lang="en-US" dirty="0"/>
              <a:t>. III CKN 257/97 </a:t>
            </a:r>
            <a:r>
              <a:rPr lang="en-US" dirty="0" err="1"/>
              <a:t>oraz</a:t>
            </a:r>
            <a:r>
              <a:rPr lang="en-US" dirty="0"/>
              <a:t> z </a:t>
            </a:r>
            <a:r>
              <a:rPr lang="en-US" dirty="0" err="1"/>
              <a:t>dnia</a:t>
            </a:r>
            <a:r>
              <a:rPr lang="en-US" dirty="0"/>
              <a:t> 8 </a:t>
            </a:r>
            <a:r>
              <a:rPr lang="en-US" dirty="0" err="1"/>
              <a:t>sierpnia</a:t>
            </a:r>
            <a:r>
              <a:rPr lang="en-US" dirty="0"/>
              <a:t> 1980 r., </a:t>
            </a:r>
            <a:r>
              <a:rPr lang="en-US" dirty="0" err="1"/>
              <a:t>sygn</a:t>
            </a:r>
            <a:r>
              <a:rPr lang="en-US" dirty="0"/>
              <a:t>. </a:t>
            </a:r>
            <a:r>
              <a:rPr lang="en-US" dirty="0" err="1"/>
              <a:t>akt</a:t>
            </a:r>
            <a:r>
              <a:rPr lang="en-US" dirty="0"/>
              <a:t> III CRN 144/80) </a:t>
            </a:r>
            <a:r>
              <a:rPr lang="en-US" dirty="0" err="1"/>
              <a:t>nie</a:t>
            </a:r>
            <a:r>
              <a:rPr lang="en-US" dirty="0"/>
              <a:t> </a:t>
            </a:r>
            <a:r>
              <a:rPr lang="en-US" dirty="0" err="1"/>
              <a:t>będą</a:t>
            </a:r>
            <a:r>
              <a:rPr lang="en-US" dirty="0"/>
              <a:t> </a:t>
            </a:r>
            <a:r>
              <a:rPr lang="en-US" dirty="0" err="1"/>
              <a:t>zobowiązani</a:t>
            </a:r>
            <a:r>
              <a:rPr lang="en-US" dirty="0"/>
              <a:t> do </a:t>
            </a:r>
            <a:r>
              <a:rPr lang="en-US" dirty="0" err="1"/>
              <a:t>alimentowania</a:t>
            </a:r>
            <a:r>
              <a:rPr lang="en-US" dirty="0"/>
              <a:t> </a:t>
            </a:r>
            <a:r>
              <a:rPr lang="en-US" dirty="0" err="1"/>
              <a:t>rodzice</a:t>
            </a:r>
            <a:r>
              <a:rPr lang="en-US" dirty="0"/>
              <a:t>, </a:t>
            </a:r>
            <a:r>
              <a:rPr lang="en-US" dirty="0" err="1"/>
              <a:t>których</a:t>
            </a:r>
            <a:r>
              <a:rPr lang="en-US" dirty="0"/>
              <a:t> </a:t>
            </a:r>
            <a:r>
              <a:rPr lang="en-US" dirty="0" err="1"/>
              <a:t>dziecko</a:t>
            </a:r>
            <a:r>
              <a:rPr lang="en-US" dirty="0"/>
              <a:t> jest </a:t>
            </a:r>
            <a:r>
              <a:rPr lang="en-US" dirty="0" err="1"/>
              <a:t>pełnoletnie</a:t>
            </a:r>
            <a:r>
              <a:rPr lang="en-US" dirty="0"/>
              <a:t> i </a:t>
            </a:r>
            <a:r>
              <a:rPr lang="en-US" dirty="0" err="1"/>
              <a:t>kontynuuje</a:t>
            </a:r>
            <a:r>
              <a:rPr lang="en-US" dirty="0"/>
              <a:t> </a:t>
            </a:r>
            <a:r>
              <a:rPr lang="en-US" dirty="0" err="1"/>
              <a:t>naukę</a:t>
            </a:r>
            <a:r>
              <a:rPr lang="en-US" dirty="0"/>
              <a:t>, ale </a:t>
            </a:r>
            <a:r>
              <a:rPr lang="en-US" dirty="0" err="1"/>
              <a:t>zaniedbuje</a:t>
            </a:r>
            <a:r>
              <a:rPr lang="en-US" dirty="0"/>
              <a:t> </a:t>
            </a:r>
            <a:r>
              <a:rPr lang="en-US" dirty="0" err="1"/>
              <a:t>się</a:t>
            </a:r>
            <a:r>
              <a:rPr lang="en-US" dirty="0"/>
              <a:t> ono w </a:t>
            </a:r>
            <a:r>
              <a:rPr lang="en-US" dirty="0" err="1"/>
              <a:t>nauce</a:t>
            </a:r>
            <a:r>
              <a:rPr lang="en-US" dirty="0"/>
              <a:t>, </a:t>
            </a:r>
            <a:r>
              <a:rPr lang="en-US" dirty="0" err="1"/>
              <a:t>nie</a:t>
            </a:r>
            <a:r>
              <a:rPr lang="en-US" dirty="0"/>
              <a:t> </a:t>
            </a:r>
            <a:r>
              <a:rPr lang="en-US" dirty="0" err="1"/>
              <a:t>robi</a:t>
            </a:r>
            <a:r>
              <a:rPr lang="en-US" dirty="0"/>
              <a:t> </a:t>
            </a:r>
            <a:r>
              <a:rPr lang="en-US" dirty="0" err="1"/>
              <a:t>należytych</a:t>
            </a:r>
            <a:r>
              <a:rPr lang="en-US" dirty="0"/>
              <a:t> </a:t>
            </a:r>
            <a:r>
              <a:rPr lang="en-US" dirty="0" err="1"/>
              <a:t>postępów</a:t>
            </a:r>
            <a:r>
              <a:rPr lang="en-US" dirty="0"/>
              <a:t>, </a:t>
            </a:r>
            <a:r>
              <a:rPr lang="en-US" dirty="0" err="1"/>
              <a:t>nie</a:t>
            </a:r>
            <a:r>
              <a:rPr lang="en-US" dirty="0"/>
              <a:t> </a:t>
            </a:r>
            <a:r>
              <a:rPr lang="en-US" dirty="0" err="1"/>
              <a:t>otrzymuje</a:t>
            </a:r>
            <a:r>
              <a:rPr lang="en-US" dirty="0"/>
              <a:t> </a:t>
            </a:r>
            <a:r>
              <a:rPr lang="en-US" dirty="0" err="1"/>
              <a:t>obowiązujących</a:t>
            </a:r>
            <a:r>
              <a:rPr lang="en-US" dirty="0"/>
              <a:t> </a:t>
            </a:r>
            <a:r>
              <a:rPr lang="en-US" dirty="0" err="1"/>
              <a:t>zaliczeń</a:t>
            </a:r>
            <a:r>
              <a:rPr lang="en-US" dirty="0"/>
              <a:t>, </a:t>
            </a:r>
            <a:r>
              <a:rPr lang="en-US" dirty="0" err="1"/>
              <a:t>nie</a:t>
            </a:r>
            <a:r>
              <a:rPr lang="en-US" dirty="0"/>
              <a:t> </a:t>
            </a:r>
            <a:r>
              <a:rPr lang="en-US" dirty="0" err="1"/>
              <a:t>zdaje</a:t>
            </a:r>
            <a:r>
              <a:rPr lang="en-US" dirty="0"/>
              <a:t> w </a:t>
            </a:r>
            <a:r>
              <a:rPr lang="en-US" dirty="0" err="1"/>
              <a:t>terminie</a:t>
            </a:r>
            <a:r>
              <a:rPr lang="en-US" dirty="0"/>
              <a:t> </a:t>
            </a:r>
            <a:r>
              <a:rPr lang="en-US" dirty="0" err="1"/>
              <a:t>przepisanych</a:t>
            </a:r>
            <a:r>
              <a:rPr lang="en-US" dirty="0"/>
              <a:t> </a:t>
            </a:r>
            <a:r>
              <a:rPr lang="en-US" dirty="0" err="1"/>
              <a:t>egzaminów</a:t>
            </a:r>
            <a:r>
              <a:rPr lang="en-US" dirty="0"/>
              <a:t>, a </a:t>
            </a:r>
            <a:r>
              <a:rPr lang="en-US" dirty="0" err="1"/>
              <a:t>zwłaszcza</a:t>
            </a:r>
            <a:r>
              <a:rPr lang="en-US" dirty="0"/>
              <a:t> </a:t>
            </a:r>
            <a:r>
              <a:rPr lang="en-US" dirty="0" err="1"/>
              <a:t>jeżeli</a:t>
            </a:r>
            <a:r>
              <a:rPr lang="en-US" dirty="0"/>
              <a:t> z </a:t>
            </a:r>
            <a:r>
              <a:rPr lang="en-US" dirty="0" err="1"/>
              <a:t>własnej</a:t>
            </a:r>
            <a:r>
              <a:rPr lang="en-US" dirty="0"/>
              <a:t> winy </a:t>
            </a:r>
            <a:r>
              <a:rPr lang="en-US" dirty="0" err="1"/>
              <a:t>powtarza</a:t>
            </a:r>
            <a:r>
              <a:rPr lang="en-US" dirty="0"/>
              <a:t> </a:t>
            </a:r>
            <a:r>
              <a:rPr lang="en-US" dirty="0" err="1"/>
              <a:t>rok</a:t>
            </a:r>
            <a:r>
              <a:rPr lang="en-US" dirty="0"/>
              <a:t> i </a:t>
            </a:r>
            <a:r>
              <a:rPr lang="en-US" dirty="0" err="1"/>
              <a:t>wskutek</a:t>
            </a:r>
            <a:r>
              <a:rPr lang="en-US" dirty="0"/>
              <a:t> </a:t>
            </a:r>
            <a:r>
              <a:rPr lang="en-US" dirty="0" err="1"/>
              <a:t>tego</a:t>
            </a:r>
            <a:r>
              <a:rPr lang="en-US" dirty="0"/>
              <a:t> </a:t>
            </a:r>
            <a:r>
              <a:rPr lang="en-US" dirty="0" err="1"/>
              <a:t>nie</a:t>
            </a:r>
            <a:r>
              <a:rPr lang="en-US" dirty="0"/>
              <a:t> </a:t>
            </a:r>
            <a:r>
              <a:rPr lang="en-US" dirty="0" err="1"/>
              <a:t>kończy</a:t>
            </a:r>
            <a:r>
              <a:rPr lang="en-US" dirty="0"/>
              <a:t> </a:t>
            </a:r>
            <a:r>
              <a:rPr lang="en-US" dirty="0" err="1"/>
              <a:t>nauki</a:t>
            </a:r>
            <a:r>
              <a:rPr lang="en-US" dirty="0"/>
              <a:t> w </a:t>
            </a:r>
            <a:r>
              <a:rPr lang="en-US" dirty="0" err="1"/>
              <a:t>przewidzianym</a:t>
            </a:r>
            <a:r>
              <a:rPr lang="en-US" dirty="0"/>
              <a:t> </a:t>
            </a:r>
            <a:r>
              <a:rPr lang="en-US" dirty="0" err="1"/>
              <a:t>programem</a:t>
            </a:r>
            <a:r>
              <a:rPr lang="en-US" dirty="0"/>
              <a:t> </a:t>
            </a:r>
            <a:r>
              <a:rPr lang="en-US" dirty="0" err="1"/>
              <a:t>okresie</a:t>
            </a:r>
            <a:r>
              <a:rPr lang="en-US" dirty="0"/>
              <a:t>. (...). </a:t>
            </a:r>
            <a:r>
              <a:rPr lang="en-US" dirty="0" err="1"/>
              <a:t>Informacje</a:t>
            </a:r>
            <a:r>
              <a:rPr lang="en-US" dirty="0"/>
              <a:t> </a:t>
            </a:r>
            <a:r>
              <a:rPr lang="en-US" dirty="0" err="1"/>
              <a:t>takie</a:t>
            </a:r>
            <a:r>
              <a:rPr lang="en-US" dirty="0"/>
              <a:t> </a:t>
            </a:r>
            <a:r>
              <a:rPr lang="en-US" dirty="0" err="1"/>
              <a:t>można</a:t>
            </a:r>
            <a:r>
              <a:rPr lang="en-US" dirty="0"/>
              <a:t> </a:t>
            </a:r>
            <a:r>
              <a:rPr lang="en-US" dirty="0" err="1"/>
              <a:t>uzyskać</a:t>
            </a:r>
            <a:r>
              <a:rPr lang="en-US" dirty="0"/>
              <a:t> z </a:t>
            </a:r>
            <a:r>
              <a:rPr lang="en-US" dirty="0" err="1"/>
              <a:t>dwóch</a:t>
            </a:r>
            <a:r>
              <a:rPr lang="en-US" dirty="0"/>
              <a:t> </a:t>
            </a:r>
            <a:r>
              <a:rPr lang="en-US" dirty="0" err="1"/>
              <a:t>miejsc</a:t>
            </a:r>
            <a:r>
              <a:rPr lang="en-US" dirty="0"/>
              <a:t>: od </a:t>
            </a:r>
            <a:r>
              <a:rPr lang="en-US" dirty="0" err="1"/>
              <a:t>syna</a:t>
            </a:r>
            <a:r>
              <a:rPr lang="en-US" dirty="0"/>
              <a:t> i </a:t>
            </a:r>
            <a:r>
              <a:rPr lang="en-US" dirty="0" err="1"/>
              <a:t>uczelni</a:t>
            </a:r>
            <a:r>
              <a:rPr lang="en-US" dirty="0"/>
              <a:t>. Tak jak </a:t>
            </a:r>
            <a:r>
              <a:rPr lang="en-US" dirty="0" err="1"/>
              <a:t>informowałem</a:t>
            </a:r>
            <a:r>
              <a:rPr lang="en-US" dirty="0"/>
              <a:t> w </a:t>
            </a:r>
            <a:r>
              <a:rPr lang="en-US" dirty="0" err="1"/>
              <a:t>poprzednich</a:t>
            </a:r>
            <a:r>
              <a:rPr lang="en-US" dirty="0"/>
              <a:t> </a:t>
            </a:r>
            <a:r>
              <a:rPr lang="en-US" dirty="0" err="1"/>
              <a:t>mailach</a:t>
            </a:r>
            <a:r>
              <a:rPr lang="en-US" dirty="0"/>
              <a:t> z syn </a:t>
            </a:r>
            <a:r>
              <a:rPr lang="en-US" dirty="0" err="1"/>
              <a:t>unika</a:t>
            </a:r>
            <a:r>
              <a:rPr lang="en-US" dirty="0"/>
              <a:t> </a:t>
            </a:r>
            <a:r>
              <a:rPr lang="en-US" dirty="0" err="1"/>
              <a:t>kontaktu</a:t>
            </a:r>
            <a:r>
              <a:rPr lang="en-US" dirty="0"/>
              <a:t>. Z </a:t>
            </a:r>
            <a:r>
              <a:rPr lang="en-US" dirty="0" err="1"/>
              <a:t>uwagi</a:t>
            </a:r>
            <a:r>
              <a:rPr lang="en-US" dirty="0"/>
              <a:t> </a:t>
            </a:r>
            <a:r>
              <a:rPr lang="en-US" dirty="0" err="1"/>
              <a:t>na</a:t>
            </a:r>
            <a:r>
              <a:rPr lang="en-US" dirty="0"/>
              <a:t> </a:t>
            </a:r>
            <a:r>
              <a:rPr lang="en-US" dirty="0" err="1"/>
              <a:t>fakt</a:t>
            </a:r>
            <a:r>
              <a:rPr lang="en-US" dirty="0"/>
              <a:t>, </a:t>
            </a:r>
            <a:r>
              <a:rPr lang="en-US" dirty="0" err="1"/>
              <a:t>że</a:t>
            </a:r>
            <a:r>
              <a:rPr lang="en-US" dirty="0"/>
              <a:t> </a:t>
            </a:r>
            <a:r>
              <a:rPr lang="en-US" dirty="0" err="1"/>
              <a:t>Pani</a:t>
            </a:r>
            <a:r>
              <a:rPr lang="en-US" dirty="0"/>
              <a:t> </a:t>
            </a:r>
            <a:r>
              <a:rPr lang="en-US" dirty="0" err="1"/>
              <a:t>odpowiedź</a:t>
            </a:r>
            <a:r>
              <a:rPr lang="en-US" dirty="0"/>
              <a:t> </a:t>
            </a:r>
            <a:r>
              <a:rPr lang="en-US" dirty="0" err="1"/>
              <a:t>była</a:t>
            </a:r>
            <a:r>
              <a:rPr lang="en-US" dirty="0"/>
              <a:t> </a:t>
            </a:r>
            <a:r>
              <a:rPr lang="en-US" dirty="0" err="1"/>
              <a:t>zdawkowa</a:t>
            </a:r>
            <a:r>
              <a:rPr lang="en-US" dirty="0"/>
              <a:t> i </a:t>
            </a:r>
            <a:r>
              <a:rPr lang="en-US" dirty="0" err="1"/>
              <a:t>wyjątkowo</a:t>
            </a:r>
            <a:r>
              <a:rPr lang="en-US" dirty="0"/>
              <a:t> </a:t>
            </a:r>
            <a:r>
              <a:rPr lang="en-US" dirty="0" err="1"/>
              <a:t>nieprofesjonalna</a:t>
            </a:r>
            <a:r>
              <a:rPr lang="en-US" dirty="0"/>
              <a:t> </a:t>
            </a:r>
            <a:r>
              <a:rPr lang="en-US" dirty="0" err="1"/>
              <a:t>oczekuję</a:t>
            </a:r>
            <a:r>
              <a:rPr lang="en-US" dirty="0"/>
              <a:t> by </a:t>
            </a:r>
            <a:r>
              <a:rPr lang="en-US" dirty="0" err="1"/>
              <a:t>odpowiedź</a:t>
            </a:r>
            <a:r>
              <a:rPr lang="en-US" dirty="0"/>
              <a:t> </a:t>
            </a:r>
            <a:r>
              <a:rPr lang="en-US" dirty="0" err="1"/>
              <a:t>na</a:t>
            </a:r>
            <a:r>
              <a:rPr lang="en-US" dirty="0"/>
              <a:t> </a:t>
            </a:r>
            <a:r>
              <a:rPr lang="en-US" dirty="0" err="1"/>
              <a:t>mojego</a:t>
            </a:r>
            <a:r>
              <a:rPr lang="en-US" dirty="0"/>
              <a:t> </a:t>
            </a:r>
            <a:r>
              <a:rPr lang="en-US" dirty="0" err="1"/>
              <a:t>maila</a:t>
            </a:r>
            <a:r>
              <a:rPr lang="en-US" dirty="0"/>
              <a:t> </a:t>
            </a:r>
            <a:r>
              <a:rPr lang="en-US" dirty="0" err="1"/>
              <a:t>została</a:t>
            </a:r>
            <a:r>
              <a:rPr lang="en-US" dirty="0"/>
              <a:t> </a:t>
            </a:r>
            <a:r>
              <a:rPr lang="en-US" dirty="0" err="1"/>
              <a:t>przygotowana</a:t>
            </a:r>
            <a:r>
              <a:rPr lang="en-US" dirty="0"/>
              <a:t> </a:t>
            </a:r>
            <a:r>
              <a:rPr lang="en-US" dirty="0" err="1"/>
              <a:t>przez</a:t>
            </a:r>
            <a:r>
              <a:rPr lang="en-US" dirty="0"/>
              <a:t> </a:t>
            </a:r>
            <a:r>
              <a:rPr lang="en-US" dirty="0" err="1"/>
              <a:t>osobę</a:t>
            </a:r>
            <a:r>
              <a:rPr lang="en-US" dirty="0"/>
              <a:t> </a:t>
            </a:r>
            <a:r>
              <a:rPr lang="en-US" dirty="0" err="1"/>
              <a:t>odpowiedzialną</a:t>
            </a:r>
            <a:r>
              <a:rPr lang="en-US" dirty="0"/>
              <a:t> za RODO w ALK”.           </a:t>
            </a:r>
          </a:p>
        </p:txBody>
      </p:sp>
    </p:spTree>
    <p:extLst>
      <p:ext uri="{BB962C8B-B14F-4D97-AF65-F5344CB8AC3E}">
        <p14:creationId xmlns:p14="http://schemas.microsoft.com/office/powerpoint/2010/main" val="36613518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12DD65D-FEEA-EAA1-1D13-151DC5D7661E}"/>
              </a:ext>
            </a:extLst>
          </p:cNvPr>
          <p:cNvSpPr>
            <a:spLocks noGrp="1"/>
          </p:cNvSpPr>
          <p:nvPr>
            <p:ph type="title"/>
          </p:nvPr>
        </p:nvSpPr>
        <p:spPr>
          <a:xfrm>
            <a:off x="838200" y="365125"/>
            <a:ext cx="10515600" cy="1325563"/>
          </a:xfrm>
        </p:spPr>
        <p:txBody>
          <a:bodyPr>
            <a:normAutofit/>
          </a:bodyPr>
          <a:lstStyle/>
          <a:p>
            <a:r>
              <a:rPr lang="pl-PL" sz="5400"/>
              <a:t>Jak rozpatrzyć następujący wniosek?</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BFDE3110-EE85-7F20-A09C-B2E8ECB13FD1}"/>
              </a:ext>
            </a:extLst>
          </p:cNvPr>
          <p:cNvSpPr>
            <a:spLocks noGrp="1"/>
          </p:cNvSpPr>
          <p:nvPr>
            <p:ph idx="1"/>
          </p:nvPr>
        </p:nvSpPr>
        <p:spPr>
          <a:xfrm>
            <a:off x="838200" y="1929384"/>
            <a:ext cx="10515600" cy="4251960"/>
          </a:xfrm>
        </p:spPr>
        <p:txBody>
          <a:bodyPr>
            <a:normAutofit lnSpcReduction="10000"/>
          </a:bodyPr>
          <a:lstStyle/>
          <a:p>
            <a:pPr algn="just"/>
            <a:r>
              <a:rPr lang="pl-PL" sz="3200" dirty="0"/>
              <a:t>Wniosek o udostępnienie informacji publicznej:</a:t>
            </a:r>
          </a:p>
          <a:p>
            <a:pPr marL="0" indent="0" algn="just">
              <a:buNone/>
            </a:pPr>
            <a:r>
              <a:rPr lang="pl-PL" sz="3200" dirty="0"/>
              <a:t>„(…) treść pytań ze wszystkich egzaminów pisemnych wraz poprawnymi odpowiedziami, jakie zostały przeprowadzone w ostatnich 10 latach (tj. w latach 2013-2023) na wszystkich wydziałach studiów I </a:t>
            </a:r>
            <a:r>
              <a:rPr lang="pl-PL" sz="3200" dirty="0" err="1"/>
              <a:t>i</a:t>
            </a:r>
            <a:r>
              <a:rPr lang="pl-PL" sz="3200" dirty="0"/>
              <a:t> II stopnia, studiów jednolitych, studiów dwukierunkowych Prawo i Finanse, oraz studiów podyplomowych Akademii Leona Koźmińskiego w Warszawie (w każdym z trybów nauczania), a także na studiach MBA i w Szkole Doktorskiej poprzez przesłanie ich w formie elektronicznej na wskazany adres email”.</a:t>
            </a:r>
          </a:p>
        </p:txBody>
      </p:sp>
    </p:spTree>
    <p:extLst>
      <p:ext uri="{BB962C8B-B14F-4D97-AF65-F5344CB8AC3E}">
        <p14:creationId xmlns:p14="http://schemas.microsoft.com/office/powerpoint/2010/main" val="324663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B554EE4B-E1E2-D209-27F0-2F95D540FBF4}"/>
              </a:ext>
            </a:extLst>
          </p:cNvPr>
          <p:cNvSpPr>
            <a:spLocks noGrp="1"/>
          </p:cNvSpPr>
          <p:nvPr>
            <p:ph type="title"/>
          </p:nvPr>
        </p:nvSpPr>
        <p:spPr>
          <a:xfrm>
            <a:off x="1136396" y="502021"/>
            <a:ext cx="6173262" cy="1655483"/>
          </a:xfrm>
        </p:spPr>
        <p:txBody>
          <a:bodyPr anchor="b">
            <a:normAutofit/>
          </a:bodyPr>
          <a:lstStyle/>
          <a:p>
            <a:r>
              <a:rPr lang="pl-PL" sz="3100" dirty="0"/>
              <a:t>Przetworzona informacja publiczna – art. 3 ust. 1 pkt 1 ustawy o dostępie do informacji publicznej</a:t>
            </a:r>
          </a:p>
        </p:txBody>
      </p:sp>
      <p:sp>
        <p:nvSpPr>
          <p:cNvPr id="3" name="Symbol zastępczy zawartości 2">
            <a:extLst>
              <a:ext uri="{FF2B5EF4-FFF2-40B4-BE49-F238E27FC236}">
                <a16:creationId xmlns:a16="http://schemas.microsoft.com/office/drawing/2014/main" id="{73984716-6C61-681D-1FEF-2AEC6AD2FDCA}"/>
              </a:ext>
            </a:extLst>
          </p:cNvPr>
          <p:cNvSpPr>
            <a:spLocks noGrp="1"/>
          </p:cNvSpPr>
          <p:nvPr>
            <p:ph idx="1"/>
          </p:nvPr>
        </p:nvSpPr>
        <p:spPr>
          <a:xfrm>
            <a:off x="1136397" y="2408518"/>
            <a:ext cx="6173262" cy="3535083"/>
          </a:xfrm>
        </p:spPr>
        <p:txBody>
          <a:bodyPr>
            <a:normAutofit/>
          </a:bodyPr>
          <a:lstStyle/>
          <a:p>
            <a:pPr marL="0" indent="0" algn="just">
              <a:buNone/>
            </a:pPr>
            <a:r>
              <a:rPr lang="pl-PL" dirty="0"/>
              <a:t>Prawo do informacji publicznej obejmuje uprawnienia do:</a:t>
            </a:r>
          </a:p>
          <a:p>
            <a:pPr marL="0" indent="0" algn="just">
              <a:buNone/>
            </a:pPr>
            <a:r>
              <a:rPr lang="pl-PL" dirty="0"/>
              <a:t>(…) uzyskania informacji publicznej, w tym uzyskania informacji przetworzonej w takim zakresie, w jakim jest to szczególnie istotne dla interesu publicznego;</a:t>
            </a:r>
          </a:p>
          <a:p>
            <a:pPr marL="0" indent="0">
              <a:buNone/>
            </a:pPr>
            <a:endParaRPr lang="pl-PL" sz="2000" dirty="0"/>
          </a:p>
        </p:txBody>
      </p:sp>
      <p:pic>
        <p:nvPicPr>
          <p:cNvPr id="5" name="Picture 4" descr="Wykres w dokumencie z piórem">
            <a:extLst>
              <a:ext uri="{FF2B5EF4-FFF2-40B4-BE49-F238E27FC236}">
                <a16:creationId xmlns:a16="http://schemas.microsoft.com/office/drawing/2014/main" id="{182FD285-E790-846A-F62E-1C0B99396034}"/>
              </a:ext>
            </a:extLst>
          </p:cNvPr>
          <p:cNvPicPr>
            <a:picLocks noChangeAspect="1"/>
          </p:cNvPicPr>
          <p:nvPr/>
        </p:nvPicPr>
        <p:blipFill rotWithShape="1">
          <a:blip r:embed="rId2"/>
          <a:srcRect l="35663" r="21942" b="1"/>
          <a:stretch/>
        </p:blipFill>
        <p:spPr>
          <a:xfrm>
            <a:off x="8115300" y="-12515"/>
            <a:ext cx="4076700" cy="6418631"/>
          </a:xfrm>
          <a:prstGeom prst="rect">
            <a:avLst/>
          </a:prstGeom>
        </p:spPr>
      </p:pic>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5167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A4272041-AB0E-3BC5-AAEF-5F51A68BF431}"/>
              </a:ext>
            </a:extLst>
          </p:cNvPr>
          <p:cNvSpPr>
            <a:spLocks noGrp="1"/>
          </p:cNvSpPr>
          <p:nvPr>
            <p:ph type="title"/>
          </p:nvPr>
        </p:nvSpPr>
        <p:spPr>
          <a:xfrm>
            <a:off x="838200" y="365125"/>
            <a:ext cx="10515600" cy="1325563"/>
          </a:xfrm>
        </p:spPr>
        <p:txBody>
          <a:bodyPr>
            <a:normAutofit/>
          </a:bodyPr>
          <a:lstStyle/>
          <a:p>
            <a:r>
              <a:rPr lang="pl-PL" sz="3800"/>
              <a:t>Wyrok WSA w Lublinie z 25.10.2023 r. sygn. akt II SA/Lu 562/23 – czym jest informacja przetworzona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75B7D958-3D11-A0AB-EDD7-26A9141BEB52}"/>
              </a:ext>
            </a:extLst>
          </p:cNvPr>
          <p:cNvSpPr>
            <a:spLocks noGrp="1"/>
          </p:cNvSpPr>
          <p:nvPr>
            <p:ph idx="1"/>
          </p:nvPr>
        </p:nvSpPr>
        <p:spPr>
          <a:xfrm>
            <a:off x="838200" y="1929384"/>
            <a:ext cx="10515600" cy="4251960"/>
          </a:xfrm>
        </p:spPr>
        <p:txBody>
          <a:bodyPr>
            <a:normAutofit/>
          </a:bodyPr>
          <a:lstStyle/>
          <a:p>
            <a:pPr marL="0" indent="0" algn="just">
              <a:buNone/>
            </a:pPr>
            <a:r>
              <a:rPr lang="pl-PL" sz="3600" dirty="0"/>
              <a:t>Charakter informacji publicznej przetworzonej mogą mieć dane publiczne, które co do zasady wymagają dokonania stosownych analiz, obliczeń, zestawień statystycznych, ekspertyz, połączonych z zaangażowaniem w ich pozyskanie określonych środków osobowych i finansowych organu, innych niż te wykorzystywane w bieżącej działalności.</a:t>
            </a:r>
          </a:p>
        </p:txBody>
      </p:sp>
    </p:spTree>
    <p:extLst>
      <p:ext uri="{BB962C8B-B14F-4D97-AF65-F5344CB8AC3E}">
        <p14:creationId xmlns:p14="http://schemas.microsoft.com/office/powerpoint/2010/main" val="4511909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080512D-6E31-3902-7344-1DC98ABF7EAD}"/>
              </a:ext>
            </a:extLst>
          </p:cNvPr>
          <p:cNvSpPr>
            <a:spLocks noGrp="1"/>
          </p:cNvSpPr>
          <p:nvPr>
            <p:ph type="title"/>
          </p:nvPr>
        </p:nvSpPr>
        <p:spPr>
          <a:xfrm>
            <a:off x="838200" y="365125"/>
            <a:ext cx="10515600" cy="1325563"/>
          </a:xfrm>
        </p:spPr>
        <p:txBody>
          <a:bodyPr>
            <a:normAutofit/>
          </a:bodyPr>
          <a:lstStyle/>
          <a:p>
            <a:r>
              <a:rPr lang="pl-PL" sz="4200"/>
              <a:t>Wyrok NSA z 14.11.23 sygn. akt III OSK 2677/21 – czym jest informacja przetworzona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9AC73D4B-C30C-AFBC-59BB-BCE178480843}"/>
              </a:ext>
            </a:extLst>
          </p:cNvPr>
          <p:cNvSpPr>
            <a:spLocks noGrp="1"/>
          </p:cNvSpPr>
          <p:nvPr>
            <p:ph idx="1"/>
          </p:nvPr>
        </p:nvSpPr>
        <p:spPr>
          <a:xfrm>
            <a:off x="838200" y="1929384"/>
            <a:ext cx="10515600" cy="4251960"/>
          </a:xfrm>
        </p:spPr>
        <p:txBody>
          <a:bodyPr>
            <a:noAutofit/>
          </a:bodyPr>
          <a:lstStyle/>
          <a:p>
            <a:pPr marL="0" indent="0" algn="just">
              <a:buNone/>
            </a:pPr>
            <a:r>
              <a:rPr lang="pl-PL" sz="2200" dirty="0"/>
              <a:t>Informacja publiczna przetworzona to między innymi taka informacja publiczna, której przygotowanie jest zdeterminowane szerokim zakresem (przedmiotowym, podmiotowym, czasowym) wniosku, wymagającym zgromadzenia i przekształcenia (zanonimizowania i usunięcia danych objętych tajemnicą prawnie chronioną) znacznej liczby dokumentów - "informacja przetworzona w rozumieniu art. 3 ust. 1 pkt 1 ustawy o dostępie do informacji publicznej to nie tylko taka, która powstaje w wyniku poddania posiadanych informacji analizie albo syntezie i wytworzenia w taki właśnie sposób nowej jakościowo informacji (...); w pewnych wypadkach szeroki zakres wniosku, wymagający zgromadzenia i przekształcenia (zanonimizowania i usunięcia danych objętych tajemnicą prawnie chronioną) wielu dokumentów, może wymagać takich działań organizacyjnych i angażowania środków osobowych, które zakłócają normalny tok działania podmiotu zobowiązanego i utrudniają wykonywanie przypisanych mu zadań. Informacja wytworzona w ten sposób, pomimo że składa się z wielu informacji prostych będących w posiadaniu organu, powinna być uznana za informację przetworzoną (…)</a:t>
            </a:r>
          </a:p>
        </p:txBody>
      </p:sp>
    </p:spTree>
    <p:extLst>
      <p:ext uri="{BB962C8B-B14F-4D97-AF65-F5344CB8AC3E}">
        <p14:creationId xmlns:p14="http://schemas.microsoft.com/office/powerpoint/2010/main" val="3494470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FC8E5EEE-BBC4-A353-8B43-BCFF018888BF}"/>
              </a:ext>
            </a:extLst>
          </p:cNvPr>
          <p:cNvSpPr>
            <a:spLocks noGrp="1"/>
          </p:cNvSpPr>
          <p:nvPr>
            <p:ph type="title"/>
          </p:nvPr>
        </p:nvSpPr>
        <p:spPr>
          <a:xfrm>
            <a:off x="630936" y="640080"/>
            <a:ext cx="4818888" cy="1481328"/>
          </a:xfrm>
        </p:spPr>
        <p:txBody>
          <a:bodyPr anchor="b">
            <a:normAutofit/>
          </a:bodyPr>
          <a:lstStyle/>
          <a:p>
            <a:r>
              <a:rPr lang="pl-PL" sz="3400"/>
              <a:t>Wyrok NSA z 26.07.2022 sygn. akt III OSK 2697/21</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7EBB5AD9-E8C1-FCDC-EF5D-BE028F370E7D}"/>
              </a:ext>
            </a:extLst>
          </p:cNvPr>
          <p:cNvSpPr>
            <a:spLocks noGrp="1"/>
          </p:cNvSpPr>
          <p:nvPr>
            <p:ph idx="1"/>
          </p:nvPr>
        </p:nvSpPr>
        <p:spPr>
          <a:xfrm>
            <a:off x="630936" y="2660904"/>
            <a:ext cx="4818888" cy="3547872"/>
          </a:xfrm>
        </p:spPr>
        <p:txBody>
          <a:bodyPr anchor="t">
            <a:normAutofit/>
          </a:bodyPr>
          <a:lstStyle/>
          <a:p>
            <a:pPr marL="0" indent="0">
              <a:buNone/>
            </a:pPr>
            <a:endParaRPr lang="pl-PL" sz="2200" dirty="0"/>
          </a:p>
          <a:p>
            <a:pPr marL="0" indent="0" algn="just">
              <a:buNone/>
            </a:pPr>
            <a:endParaRPr lang="pl-PL" sz="2200" dirty="0"/>
          </a:p>
          <a:p>
            <a:pPr marL="0" indent="0" algn="just">
              <a:buNone/>
            </a:pPr>
            <a:r>
              <a:rPr lang="pl-PL" sz="2200" dirty="0"/>
              <a:t>Jeżeli żądana informacja nie jest informacją publiczną, tryb decyzyjny jest wyłączony, a organ odnosi się do wniosku w formie pisma.</a:t>
            </a:r>
          </a:p>
        </p:txBody>
      </p:sp>
      <p:pic>
        <p:nvPicPr>
          <p:cNvPr id="7" name="Graphic 6" descr="Niedozwolone">
            <a:extLst>
              <a:ext uri="{FF2B5EF4-FFF2-40B4-BE49-F238E27FC236}">
                <a16:creationId xmlns:a16="http://schemas.microsoft.com/office/drawing/2014/main" id="{19F51105-A839-481E-29EC-A820E89255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646593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2C67974F-5B70-9A9F-637A-757A58686398}"/>
              </a:ext>
            </a:extLst>
          </p:cNvPr>
          <p:cNvSpPr>
            <a:spLocks noGrp="1"/>
          </p:cNvSpPr>
          <p:nvPr>
            <p:ph type="title"/>
          </p:nvPr>
        </p:nvSpPr>
        <p:spPr>
          <a:xfrm>
            <a:off x="640080" y="325369"/>
            <a:ext cx="4368602" cy="1956841"/>
          </a:xfrm>
        </p:spPr>
        <p:txBody>
          <a:bodyPr anchor="b">
            <a:normAutofit/>
          </a:bodyPr>
          <a:lstStyle/>
          <a:p>
            <a:r>
              <a:rPr lang="pl-PL" sz="4200" dirty="0"/>
              <a:t>Wyr. NSA z dnia 21.07.2023, sygn. akt III OSK 7096/21</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50995B10-23BB-A86F-7B1D-949F444419E0}"/>
              </a:ext>
            </a:extLst>
          </p:cNvPr>
          <p:cNvSpPr>
            <a:spLocks noGrp="1"/>
          </p:cNvSpPr>
          <p:nvPr>
            <p:ph idx="1"/>
          </p:nvPr>
        </p:nvSpPr>
        <p:spPr>
          <a:xfrm>
            <a:off x="640080" y="2872899"/>
            <a:ext cx="4243589" cy="3320668"/>
          </a:xfrm>
        </p:spPr>
        <p:txBody>
          <a:bodyPr>
            <a:normAutofit/>
          </a:bodyPr>
          <a:lstStyle/>
          <a:p>
            <a:pPr marL="0" indent="0">
              <a:buNone/>
            </a:pPr>
            <a:r>
              <a:rPr lang="pl-PL" sz="2200" dirty="0"/>
              <a:t>Pytania egzaminacyjne z przeprowadzanych na uczelni wyższej, po zakończeniu cyklu kształcenia w danym semestrze, egzaminów pisemnych weryfikujących osiągnięcie przez studenta efektów uczenia się przewidzianych dla danego przedmiotu, nie stanowią informacji publicznej.</a:t>
            </a:r>
          </a:p>
        </p:txBody>
      </p:sp>
      <p:pic>
        <p:nvPicPr>
          <p:cNvPr id="5" name="Picture 4" descr="Wiele znaków zapytania na czarnym tle">
            <a:extLst>
              <a:ext uri="{FF2B5EF4-FFF2-40B4-BE49-F238E27FC236}">
                <a16:creationId xmlns:a16="http://schemas.microsoft.com/office/drawing/2014/main" id="{81A1068E-2059-EF3B-1D2F-3A61B4CD058E}"/>
              </a:ext>
            </a:extLst>
          </p:cNvPr>
          <p:cNvPicPr>
            <a:picLocks noChangeAspect="1"/>
          </p:cNvPicPr>
          <p:nvPr/>
        </p:nvPicPr>
        <p:blipFill rotWithShape="1">
          <a:blip r:embed="rId2"/>
          <a:srcRect l="38814"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1759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7A256DB-2E59-1CD6-459E-C7B640BA4828}"/>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Jak rozpatrzyć następujący wniosek?</a:t>
            </a:r>
          </a:p>
        </p:txBody>
      </p:sp>
      <p:sp>
        <p:nvSpPr>
          <p:cNvPr id="3" name="Symbol zastępczy zawartości 2">
            <a:extLst>
              <a:ext uri="{FF2B5EF4-FFF2-40B4-BE49-F238E27FC236}">
                <a16:creationId xmlns:a16="http://schemas.microsoft.com/office/drawing/2014/main" id="{39570937-DB9B-A4F8-427E-8B994E4A51B4}"/>
              </a:ext>
            </a:extLst>
          </p:cNvPr>
          <p:cNvSpPr>
            <a:spLocks noGrp="1"/>
          </p:cNvSpPr>
          <p:nvPr>
            <p:ph idx="1"/>
          </p:nvPr>
        </p:nvSpPr>
        <p:spPr>
          <a:xfrm>
            <a:off x="4810259" y="649480"/>
            <a:ext cx="6555347" cy="5546047"/>
          </a:xfrm>
        </p:spPr>
        <p:txBody>
          <a:bodyPr anchor="ctr">
            <a:normAutofit/>
          </a:bodyPr>
          <a:lstStyle/>
          <a:p>
            <a:pPr marL="0" indent="0">
              <a:buNone/>
            </a:pPr>
            <a:r>
              <a:rPr lang="pl-PL" sz="2000">
                <a:effectLst/>
                <a:latin typeface="Calibri" panose="020F0502020204030204" pitchFamily="34" charset="0"/>
                <a:ea typeface="Calibri" panose="020F0502020204030204" pitchFamily="34" charset="0"/>
              </a:rPr>
              <a:t>„Szanowni Państwo,</a:t>
            </a:r>
            <a:br>
              <a:rPr lang="pl-PL" sz="2000">
                <a:effectLst/>
                <a:latin typeface="Calibri" panose="020F0502020204030204" pitchFamily="34" charset="0"/>
                <a:ea typeface="Calibri" panose="020F0502020204030204" pitchFamily="34" charset="0"/>
              </a:rPr>
            </a:br>
            <a:r>
              <a:rPr lang="pl-PL" sz="2000">
                <a:effectLst/>
                <a:latin typeface="Calibri" panose="020F0502020204030204" pitchFamily="34" charset="0"/>
                <a:ea typeface="Calibri" panose="020F0502020204030204" pitchFamily="34" charset="0"/>
              </a:rPr>
              <a:t>zgodnie z art. 202 ust. 3 ustawy Prawo o szkolnictwie wyższym i nauce "Ocena śródokresowa kończy się wynikiem pozytywnym albo negatywnym. Wynik oceny wraz z uzasadnieniem jest jawny".</a:t>
            </a:r>
          </a:p>
          <a:p>
            <a:pPr marL="0" indent="0">
              <a:buNone/>
            </a:pPr>
            <a:r>
              <a:rPr lang="pl-PL" sz="2000">
                <a:effectLst/>
                <a:latin typeface="Calibri" panose="020F0502020204030204" pitchFamily="34" charset="0"/>
                <a:ea typeface="Calibri" panose="020F0502020204030204" pitchFamily="34" charset="0"/>
              </a:rPr>
              <a:t>W BIP ALK niestety nie znalazłem ww. informacji.</a:t>
            </a:r>
          </a:p>
          <a:p>
            <a:pPr marL="0" indent="0">
              <a:buNone/>
            </a:pPr>
            <a:r>
              <a:rPr lang="pl-PL" sz="2000">
                <a:effectLst/>
                <a:latin typeface="Calibri" panose="020F0502020204030204" pitchFamily="34" charset="0"/>
                <a:ea typeface="Calibri" panose="020F0502020204030204" pitchFamily="34" charset="0"/>
              </a:rPr>
              <a:t>W związku z powyższym proszę o udostępnienie wyników oceny śródokresowej (wraz z uzasadnieniem) doktorantów Szkoły Doktorskiej, jaka była przeprowadzana w latach 2021-2022. Chodzi o doktorantów obecnego III i IV roku oraz ewentualnie doktorantów skreślonych z listy doktorantów w Szkole Doktorskiej z powodu negatywnego wyniku. </a:t>
            </a:r>
          </a:p>
          <a:p>
            <a:pPr marL="0" indent="0">
              <a:buNone/>
            </a:pPr>
            <a:r>
              <a:rPr lang="pl-PL" sz="2000">
                <a:effectLst/>
                <a:latin typeface="Calibri" panose="020F0502020204030204" pitchFamily="34" charset="0"/>
                <a:ea typeface="Calibri" panose="020F0502020204030204" pitchFamily="34" charset="0"/>
              </a:rPr>
              <a:t>Udostępnienie ww. informacji może odbyć się np. poprzez przesłanie linku do odnośnej strony w BIP”. </a:t>
            </a:r>
          </a:p>
          <a:p>
            <a:pPr marL="0" indent="0">
              <a:buNone/>
            </a:pPr>
            <a:endParaRPr lang="pl-PL" sz="2000"/>
          </a:p>
        </p:txBody>
      </p:sp>
    </p:spTree>
    <p:extLst>
      <p:ext uri="{BB962C8B-B14F-4D97-AF65-F5344CB8AC3E}">
        <p14:creationId xmlns:p14="http://schemas.microsoft.com/office/powerpoint/2010/main" val="2631107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EE09A998-7247-55CF-9421-1839C5EDFA47}"/>
              </a:ext>
            </a:extLst>
          </p:cNvPr>
          <p:cNvSpPr>
            <a:spLocks noGrp="1"/>
          </p:cNvSpPr>
          <p:nvPr>
            <p:ph type="title"/>
          </p:nvPr>
        </p:nvSpPr>
        <p:spPr>
          <a:xfrm>
            <a:off x="466722" y="586855"/>
            <a:ext cx="3201366" cy="3387497"/>
          </a:xfrm>
        </p:spPr>
        <p:txBody>
          <a:bodyPr anchor="b">
            <a:normAutofit/>
          </a:bodyPr>
          <a:lstStyle/>
          <a:p>
            <a:pPr algn="r"/>
            <a:r>
              <a:rPr lang="pl-PL" sz="4000">
                <a:solidFill>
                  <a:srgbClr val="FFFFFF"/>
                </a:solidFill>
              </a:rPr>
              <a:t>Art. 5 ust. 1 i 2 ustawy o dostępie do informacji publicznej</a:t>
            </a:r>
          </a:p>
        </p:txBody>
      </p:sp>
      <p:sp>
        <p:nvSpPr>
          <p:cNvPr id="3" name="Symbol zastępczy zawartości 2">
            <a:extLst>
              <a:ext uri="{FF2B5EF4-FFF2-40B4-BE49-F238E27FC236}">
                <a16:creationId xmlns:a16="http://schemas.microsoft.com/office/drawing/2014/main" id="{F51F780C-548E-5A00-AFD7-6A5AF548D48B}"/>
              </a:ext>
            </a:extLst>
          </p:cNvPr>
          <p:cNvSpPr>
            <a:spLocks noGrp="1"/>
          </p:cNvSpPr>
          <p:nvPr>
            <p:ph idx="1"/>
          </p:nvPr>
        </p:nvSpPr>
        <p:spPr>
          <a:xfrm>
            <a:off x="4810259" y="649480"/>
            <a:ext cx="6555347" cy="5546047"/>
          </a:xfrm>
        </p:spPr>
        <p:txBody>
          <a:bodyPr anchor="ctr">
            <a:normAutofit fontScale="92500" lnSpcReduction="10000"/>
          </a:bodyPr>
          <a:lstStyle/>
          <a:p>
            <a:pPr marL="0" indent="0" algn="just">
              <a:buNone/>
            </a:pPr>
            <a:r>
              <a:rPr lang="pl-PL" dirty="0"/>
              <a:t>1. Prawo do informacji publicznej podlega ograniczeniu w zakresie i na zasadach określonych w przepisach o ochronie informacji niejawnych oraz o ochronie innych tajemnic ustawowo chronionych.</a:t>
            </a:r>
          </a:p>
          <a:p>
            <a:pPr marL="0" indent="0" algn="just">
              <a:buNone/>
            </a:pPr>
            <a:r>
              <a:rPr lang="pl-PL" dirty="0"/>
              <a:t>2. Prawo do informacji publicznej podlega ograniczeniu ze względu na prywatność osoby fizycznej lub tajemnicę przedsiębiorcy. Ograniczenie to nie dotyczy informacji o osobach pełniących funkcje publiczne, mających związek z pełnieniem tych funkcji, w tym o warunkach powierzenia i wykonywania funkcji, oraz przypadku, gdy osoba fizyczna lub przedsiębiorca rezygnują z przysługującego im prawa.</a:t>
            </a:r>
          </a:p>
          <a:p>
            <a:pPr marL="0" indent="0">
              <a:buNone/>
            </a:pPr>
            <a:endParaRPr lang="pl-PL" sz="2000" dirty="0"/>
          </a:p>
        </p:txBody>
      </p:sp>
    </p:spTree>
    <p:extLst>
      <p:ext uri="{BB962C8B-B14F-4D97-AF65-F5344CB8AC3E}">
        <p14:creationId xmlns:p14="http://schemas.microsoft.com/office/powerpoint/2010/main" val="3064498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DF8B849-8D81-7C37-5742-6022BAB9C1D5}"/>
              </a:ext>
            </a:extLst>
          </p:cNvPr>
          <p:cNvSpPr>
            <a:spLocks noGrp="1"/>
          </p:cNvSpPr>
          <p:nvPr>
            <p:ph type="title"/>
          </p:nvPr>
        </p:nvSpPr>
        <p:spPr>
          <a:xfrm>
            <a:off x="838200" y="365125"/>
            <a:ext cx="10515600" cy="1325563"/>
          </a:xfrm>
        </p:spPr>
        <p:txBody>
          <a:bodyPr>
            <a:normAutofit/>
          </a:bodyPr>
          <a:lstStyle/>
          <a:p>
            <a:r>
              <a:rPr lang="pl-PL" sz="5400" dirty="0"/>
              <a:t>Wezwanie - fragment</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a:extLst>
              <a:ext uri="{FF2B5EF4-FFF2-40B4-BE49-F238E27FC236}">
                <a16:creationId xmlns:a16="http://schemas.microsoft.com/office/drawing/2014/main" id="{3B632772-4350-93BD-C3AB-445F93EADBAF}"/>
              </a:ext>
            </a:extLst>
          </p:cNvPr>
          <p:cNvSpPr>
            <a:spLocks noGrp="1"/>
          </p:cNvSpPr>
          <p:nvPr>
            <p:ph idx="1"/>
          </p:nvPr>
        </p:nvSpPr>
        <p:spPr>
          <a:xfrm>
            <a:off x="838200" y="1929384"/>
            <a:ext cx="10515600" cy="4251960"/>
          </a:xfrm>
        </p:spPr>
        <p:txBody>
          <a:bodyPr>
            <a:normAutofit/>
          </a:bodyPr>
          <a:lstStyle/>
          <a:p>
            <a:pPr marL="0" indent="0">
              <a:buNone/>
            </a:pPr>
            <a:r>
              <a:rPr lang="pl-PL" sz="2000"/>
              <a:t>„W konstrukcji postępowania o udostępnienie informacji publicznej wyróżnia się dwie fazy. Pierwsza ma charakter odformalizowany i jest jedyną fazą, gdy podmiot dochodzi do wniosku, że informację należy udostępnić i załatwia sprawę poprzez jej faktyczne udostępnienie. Natomiast w sytuacji powzięcia zamiaru wydania decyzji odmownej, rozpoczyna się druga faza postępowania, w której zastosowanie znajdują już przepisy ustawy z dnia 14 czerwca 1960 r. Kodeks postępowania administracyjnego (tekst jedn. Dz. U. z 2022 r. poz. 2000). W tej fazie wymaga się, by wniosek posiadał wszystkie elementy, określone w art. 63 § 2 kpa (tak m.in. NSA w wyr. z 10.01.2018 r., sygn. akt I OSK 758/16, WSA w Olsztynie w wyr. z 12.10.2021 r., sygn. akt II SAB/Ol 90/21 oraz WSA w Łodzi w wyr. z 18.10.2022 r., sygn. akt II SAB/Łd 106/22) i jest to warunek rozpatrzenia go w drodze decyzji administracyjnej. W przypadku Pana wniosku brak jest adresu wnoszącego, a Rektor ALK nie jest w stanie ustalić go w inny sposób. Warto wyjaśnić, że adres musi umożliwiać doręczanie pism w sposób dopuszczony przez kpa, a takiej roli nie pełni adres e-mail. Pana wniosek nie został także podpisany w sposób dopuszczony w art. 14 § 1a w zw. z § 1d kpa (…)”.</a:t>
            </a:r>
          </a:p>
        </p:txBody>
      </p:sp>
    </p:spTree>
    <p:extLst>
      <p:ext uri="{BB962C8B-B14F-4D97-AF65-F5344CB8AC3E}">
        <p14:creationId xmlns:p14="http://schemas.microsoft.com/office/powerpoint/2010/main" val="3463098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E6E5EE9-FA47-882C-2BA9-95FEF2A8282F}"/>
              </a:ext>
            </a:extLst>
          </p:cNvPr>
          <p:cNvSpPr>
            <a:spLocks noGrp="1"/>
          </p:cNvSpPr>
          <p:nvPr>
            <p:ph type="title"/>
          </p:nvPr>
        </p:nvSpPr>
        <p:spPr>
          <a:xfrm>
            <a:off x="876692" y="741391"/>
            <a:ext cx="5479719" cy="1616203"/>
          </a:xfrm>
        </p:spPr>
        <p:txBody>
          <a:bodyPr anchor="b">
            <a:normAutofit/>
          </a:bodyPr>
          <a:lstStyle/>
          <a:p>
            <a:r>
              <a:rPr lang="pl-PL" sz="3200" dirty="0"/>
              <a:t>Art. 13 ustawy o dostępie do informacji publicznej</a:t>
            </a:r>
          </a:p>
        </p:txBody>
      </p:sp>
      <p:sp>
        <p:nvSpPr>
          <p:cNvPr id="3" name="Symbol zastępczy zawartości 2">
            <a:extLst>
              <a:ext uri="{FF2B5EF4-FFF2-40B4-BE49-F238E27FC236}">
                <a16:creationId xmlns:a16="http://schemas.microsoft.com/office/drawing/2014/main" id="{4EA6D114-28B2-4871-C00D-6AE5F6CAE3BD}"/>
              </a:ext>
            </a:extLst>
          </p:cNvPr>
          <p:cNvSpPr>
            <a:spLocks noGrp="1"/>
          </p:cNvSpPr>
          <p:nvPr>
            <p:ph idx="1"/>
          </p:nvPr>
        </p:nvSpPr>
        <p:spPr>
          <a:xfrm>
            <a:off x="876692" y="2533476"/>
            <a:ext cx="6225857" cy="3447832"/>
          </a:xfrm>
        </p:spPr>
        <p:txBody>
          <a:bodyPr anchor="t">
            <a:normAutofit fontScale="92500" lnSpcReduction="10000"/>
          </a:bodyPr>
          <a:lstStyle/>
          <a:p>
            <a:pPr marL="0" indent="0" algn="just">
              <a:buNone/>
            </a:pPr>
            <a:r>
              <a:rPr lang="pl-PL" sz="2400" dirty="0"/>
              <a:t>1. Udostępnianie informacji publicznej na wniosek następuje bez zbędnej zwłoki, nie później jednak niż w terminie 14 dni od dnia złożenia wniosku, z zastrzeżeniem ust. 2 i art. 15 ust. 2.</a:t>
            </a:r>
          </a:p>
          <a:p>
            <a:pPr marL="0" indent="0" algn="just">
              <a:buNone/>
            </a:pPr>
            <a:r>
              <a:rPr lang="pl-PL" sz="2400" dirty="0"/>
              <a:t>2. Jeżeli informacja publiczna nie może być udostępniona w terminie określonym w ust. 1, podmiot obowiązany do jej udostępnienia powiadamia w tym terminie o powodach opóźnienia oraz o terminie, w jakim udostępni informację, nie dłuższym jednak niż 2 miesiące od dnia złożenia wniosku.</a:t>
            </a:r>
          </a:p>
        </p:txBody>
      </p:sp>
      <p:pic>
        <p:nvPicPr>
          <p:cNvPr id="5" name="Picture 4" descr="Wykrzyknik na żółtym tle">
            <a:extLst>
              <a:ext uri="{FF2B5EF4-FFF2-40B4-BE49-F238E27FC236}">
                <a16:creationId xmlns:a16="http://schemas.microsoft.com/office/drawing/2014/main" id="{E0A7B1C5-761E-A640-DBE2-729711D53A50}"/>
              </a:ext>
            </a:extLst>
          </p:cNvPr>
          <p:cNvPicPr>
            <a:picLocks noChangeAspect="1"/>
          </p:cNvPicPr>
          <p:nvPr/>
        </p:nvPicPr>
        <p:blipFill rotWithShape="1">
          <a:blip r:embed="rId2"/>
          <a:srcRect l="29549" r="16632"/>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9579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BC633E-45BF-FEE9-2E33-423DF4EB3B7F}"/>
              </a:ext>
            </a:extLst>
          </p:cNvPr>
          <p:cNvPicPr>
            <a:picLocks noChangeAspect="1"/>
          </p:cNvPicPr>
          <p:nvPr/>
        </p:nvPicPr>
        <p:blipFill rotWithShape="1">
          <a:blip r:embed="rId2">
            <a:duotone>
              <a:schemeClr val="bg2">
                <a:shade val="45000"/>
                <a:satMod val="135000"/>
              </a:schemeClr>
              <a:prstClr val="white"/>
            </a:duotone>
          </a:blip>
          <a:srcRect t="12256" b="315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481C60C9-D688-03E2-E9CA-2AC415F870C3}"/>
              </a:ext>
            </a:extLst>
          </p:cNvPr>
          <p:cNvSpPr>
            <a:spLocks noGrp="1"/>
          </p:cNvSpPr>
          <p:nvPr>
            <p:ph type="title"/>
          </p:nvPr>
        </p:nvSpPr>
        <p:spPr>
          <a:xfrm>
            <a:off x="838200" y="365125"/>
            <a:ext cx="10515600" cy="1325563"/>
          </a:xfrm>
        </p:spPr>
        <p:txBody>
          <a:bodyPr>
            <a:normAutofit/>
          </a:bodyPr>
          <a:lstStyle/>
          <a:p>
            <a:r>
              <a:rPr lang="pl-PL" dirty="0"/>
              <a:t>Art. 6 ust. 1 lit. a i d-e RODO</a:t>
            </a:r>
          </a:p>
        </p:txBody>
      </p:sp>
      <p:graphicFrame>
        <p:nvGraphicFramePr>
          <p:cNvPr id="5" name="Symbol zastępczy zawartości 2">
            <a:extLst>
              <a:ext uri="{FF2B5EF4-FFF2-40B4-BE49-F238E27FC236}">
                <a16:creationId xmlns:a16="http://schemas.microsoft.com/office/drawing/2014/main" id="{43D7842B-6FF0-E0FA-3B45-6410427C9E93}"/>
              </a:ext>
            </a:extLst>
          </p:cNvPr>
          <p:cNvGraphicFramePr>
            <a:graphicFrameLocks noGrp="1"/>
          </p:cNvGraphicFramePr>
          <p:nvPr>
            <p:ph idx="1"/>
            <p:extLst>
              <p:ext uri="{D42A27DB-BD31-4B8C-83A1-F6EECF244321}">
                <p14:modId xmlns:p14="http://schemas.microsoft.com/office/powerpoint/2010/main" val="24103250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61041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3E2687-493B-407D-E14C-675AE7AAC251}"/>
              </a:ext>
            </a:extLst>
          </p:cNvPr>
          <p:cNvSpPr>
            <a:spLocks noGrp="1"/>
          </p:cNvSpPr>
          <p:nvPr>
            <p:ph type="title"/>
          </p:nvPr>
        </p:nvSpPr>
        <p:spPr>
          <a:xfrm>
            <a:off x="1136396" y="502021"/>
            <a:ext cx="6173262" cy="1655483"/>
          </a:xfrm>
        </p:spPr>
        <p:txBody>
          <a:bodyPr anchor="b">
            <a:normAutofit/>
          </a:bodyPr>
          <a:lstStyle/>
          <a:p>
            <a:r>
              <a:rPr lang="pl-PL" sz="3700" dirty="0"/>
              <a:t>Art. 76a par. 2 i 3 KPA – uwierzytelnienie dokumentów elektronicznych</a:t>
            </a:r>
          </a:p>
        </p:txBody>
      </p:sp>
      <p:sp>
        <p:nvSpPr>
          <p:cNvPr id="3" name="Symbol zastępczy zawartości 2">
            <a:extLst>
              <a:ext uri="{FF2B5EF4-FFF2-40B4-BE49-F238E27FC236}">
                <a16:creationId xmlns:a16="http://schemas.microsoft.com/office/drawing/2014/main" id="{87D027B3-7051-1636-1189-4A3DE5DC9F30}"/>
              </a:ext>
            </a:extLst>
          </p:cNvPr>
          <p:cNvSpPr>
            <a:spLocks noGrp="1"/>
          </p:cNvSpPr>
          <p:nvPr>
            <p:ph idx="1"/>
          </p:nvPr>
        </p:nvSpPr>
        <p:spPr>
          <a:xfrm>
            <a:off x="1136397" y="2157504"/>
            <a:ext cx="6173262" cy="3786097"/>
          </a:xfrm>
        </p:spPr>
        <p:txBody>
          <a:bodyPr>
            <a:normAutofit/>
          </a:bodyPr>
          <a:lstStyle/>
          <a:p>
            <a:pPr algn="just"/>
            <a:r>
              <a:rPr lang="pl-PL" sz="1700" dirty="0"/>
              <a:t>§  2. Zamiast oryginału dokumentu strona może złożyć odpis dokumentu, jeżeli jego zgodność z oryginałem została poświadczona przez notariusza albo przez występującego w sprawie pełnomocnika strony będącego adwokatem, radcą prawnym, rzecznikiem patentowym lub doradcą podatkowym.</a:t>
            </a:r>
          </a:p>
          <a:p>
            <a:pPr algn="just"/>
            <a:r>
              <a:rPr lang="pl-PL" sz="1700" dirty="0"/>
              <a:t>§  2a. Jeżeli odpis dokumentu został sporządzony na piśmie utrwalonym w postaci elektronicznej, poświadczenia jego zgodności z oryginałem, o którym mowa w § 2, dokonuje się przy użyciu kwalifikowanego podpisu elektronicznego, podpisu zaufanego lub podpisu osobistego. Odpisy dokumentów poświadczane elektronicznie sporządzane są w formatach danych określonych w przepisach wydanych na podstawie art. 18 pkt 1 ustawy z dnia 17 lutego 2005 r. o informatyzacji działalności podmiotów realizujących zadania publiczne.</a:t>
            </a:r>
          </a:p>
          <a:p>
            <a:pPr marL="0" indent="0">
              <a:buNone/>
            </a:pPr>
            <a:endParaRPr lang="pl-PL" sz="1700" dirty="0"/>
          </a:p>
        </p:txBody>
      </p:sp>
      <p:pic>
        <p:nvPicPr>
          <p:cNvPr id="5" name="Picture 4" descr="Stos otwartych magazynków s">
            <a:extLst>
              <a:ext uri="{FF2B5EF4-FFF2-40B4-BE49-F238E27FC236}">
                <a16:creationId xmlns:a16="http://schemas.microsoft.com/office/drawing/2014/main" id="{21327948-1636-3CF8-5781-E24AFCFF81B0}"/>
              </a:ext>
            </a:extLst>
          </p:cNvPr>
          <p:cNvPicPr>
            <a:picLocks noChangeAspect="1"/>
          </p:cNvPicPr>
          <p:nvPr/>
        </p:nvPicPr>
        <p:blipFill rotWithShape="1">
          <a:blip r:embed="rId2"/>
          <a:srcRect l="26852" r="30753" b="1"/>
          <a:stretch/>
        </p:blipFill>
        <p:spPr>
          <a:xfrm>
            <a:off x="8115300" y="-12515"/>
            <a:ext cx="4076700" cy="6418631"/>
          </a:xfrm>
          <a:prstGeom prst="rect">
            <a:avLst/>
          </a:prstGeom>
        </p:spPr>
      </p:pic>
    </p:spTree>
    <p:extLst>
      <p:ext uri="{BB962C8B-B14F-4D97-AF65-F5344CB8AC3E}">
        <p14:creationId xmlns:p14="http://schemas.microsoft.com/office/powerpoint/2010/main" val="22084578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31DC0E-4423-FA4E-2D41-74F3B1DC9FF5}"/>
              </a:ext>
            </a:extLst>
          </p:cNvPr>
          <p:cNvSpPr>
            <a:spLocks noGrp="1"/>
          </p:cNvSpPr>
          <p:nvPr>
            <p:ph type="title"/>
          </p:nvPr>
        </p:nvSpPr>
        <p:spPr>
          <a:xfrm>
            <a:off x="5596501" y="489508"/>
            <a:ext cx="5754896" cy="1667569"/>
          </a:xfrm>
        </p:spPr>
        <p:txBody>
          <a:bodyPr anchor="b">
            <a:normAutofit/>
          </a:bodyPr>
          <a:lstStyle/>
          <a:p>
            <a:r>
              <a:rPr lang="pl-PL" sz="3700"/>
              <a:t>Art. 76a par. 3 i 4 KPA – żądanie okazania oryginału dokumentu poświadczonego</a:t>
            </a:r>
          </a:p>
        </p:txBody>
      </p:sp>
      <p:pic>
        <p:nvPicPr>
          <p:cNvPr id="7" name="Graphic 6" descr="Dokument">
            <a:extLst>
              <a:ext uri="{FF2B5EF4-FFF2-40B4-BE49-F238E27FC236}">
                <a16:creationId xmlns:a16="http://schemas.microsoft.com/office/drawing/2014/main" id="{219BE98C-85B0-1076-778E-0A9BB3AE7F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3" name="Symbol zastępczy zawartości 2">
            <a:extLst>
              <a:ext uri="{FF2B5EF4-FFF2-40B4-BE49-F238E27FC236}">
                <a16:creationId xmlns:a16="http://schemas.microsoft.com/office/drawing/2014/main" id="{69B22AD5-7C70-C865-6546-C7831AE91048}"/>
              </a:ext>
            </a:extLst>
          </p:cNvPr>
          <p:cNvSpPr>
            <a:spLocks noGrp="1"/>
          </p:cNvSpPr>
          <p:nvPr>
            <p:ph idx="1"/>
          </p:nvPr>
        </p:nvSpPr>
        <p:spPr>
          <a:xfrm>
            <a:off x="5596502" y="2157077"/>
            <a:ext cx="5754896" cy="3446281"/>
          </a:xfrm>
        </p:spPr>
        <p:txBody>
          <a:bodyPr anchor="t">
            <a:normAutofit/>
          </a:bodyPr>
          <a:lstStyle/>
          <a:p>
            <a:pPr marL="0" indent="0" algn="just">
              <a:buNone/>
            </a:pPr>
            <a:r>
              <a:rPr lang="pl-PL" sz="2000" dirty="0"/>
              <a:t>§  3. Zawarte w odpisie dokumentu poświadczenie zgodności z oryginałem przez występującego w sprawie pełnomocnika strony będącego adwokatem, radcą prawnym, rzecznikiem patentowym lub doradcą podatkowym albo przez upoważnionego pracownika organu prowadzącego postępowanie ma charakter dokumentu urzędowego.</a:t>
            </a:r>
          </a:p>
          <a:p>
            <a:pPr marL="0" indent="0" algn="just">
              <a:buNone/>
            </a:pPr>
            <a:r>
              <a:rPr lang="pl-PL" sz="2000" dirty="0"/>
              <a:t>§  4. Jeżeli jest to uzasadnione okolicznościami sprawy, organ administracji publicznej zażąda od strony składającej odpis dokumentu, o którym mowa w § 2, przedłożenia oryginału tego dokumentu.</a:t>
            </a:r>
          </a:p>
          <a:p>
            <a:pPr marL="0" indent="0">
              <a:buNone/>
            </a:pPr>
            <a:endParaRPr lang="pl-PL" sz="1900" dirty="0"/>
          </a:p>
        </p:txBody>
      </p:sp>
    </p:spTree>
    <p:extLst>
      <p:ext uri="{BB962C8B-B14F-4D97-AF65-F5344CB8AC3E}">
        <p14:creationId xmlns:p14="http://schemas.microsoft.com/office/powerpoint/2010/main" val="5808766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1D2224-71D4-D35C-9FBC-BC6F92FCFCD2}"/>
              </a:ext>
            </a:extLst>
          </p:cNvPr>
          <p:cNvSpPr>
            <a:spLocks noGrp="1"/>
          </p:cNvSpPr>
          <p:nvPr>
            <p:ph type="title"/>
          </p:nvPr>
        </p:nvSpPr>
        <p:spPr>
          <a:xfrm>
            <a:off x="1179226" y="733647"/>
            <a:ext cx="9833548" cy="1190846"/>
          </a:xfrm>
        </p:spPr>
        <p:txBody>
          <a:bodyPr anchor="b">
            <a:normAutofit/>
          </a:bodyPr>
          <a:lstStyle/>
          <a:p>
            <a:pPr algn="just"/>
            <a:r>
              <a:rPr lang="pl-PL" sz="3300" dirty="0">
                <a:solidFill>
                  <a:schemeClr val="tx2"/>
                </a:solidFill>
              </a:rPr>
              <a:t>Art. 220 par. 3 i 4 KPA – uwierzytelnianie dokumentów elektronicznych przez stronę i żądanie okazania oryginału</a:t>
            </a:r>
          </a:p>
        </p:txBody>
      </p:sp>
      <p:sp>
        <p:nvSpPr>
          <p:cNvPr id="3" name="Symbol zastępczy zawartości 2">
            <a:extLst>
              <a:ext uri="{FF2B5EF4-FFF2-40B4-BE49-F238E27FC236}">
                <a16:creationId xmlns:a16="http://schemas.microsoft.com/office/drawing/2014/main" id="{9CE67483-859D-6313-C3BD-AECC89BECBFB}"/>
              </a:ext>
            </a:extLst>
          </p:cNvPr>
          <p:cNvSpPr>
            <a:spLocks noGrp="1"/>
          </p:cNvSpPr>
          <p:nvPr>
            <p:ph idx="1"/>
          </p:nvPr>
        </p:nvSpPr>
        <p:spPr>
          <a:xfrm>
            <a:off x="1179226" y="2083981"/>
            <a:ext cx="9833548" cy="3910918"/>
          </a:xfrm>
        </p:spPr>
        <p:txBody>
          <a:bodyPr anchor="ctr">
            <a:normAutofit/>
          </a:bodyPr>
          <a:lstStyle/>
          <a:p>
            <a:pPr marL="0" indent="0" algn="just">
              <a:buNone/>
            </a:pPr>
            <a:r>
              <a:rPr lang="pl-PL" sz="2000" dirty="0">
                <a:solidFill>
                  <a:schemeClr val="tx2"/>
                </a:solidFill>
              </a:rPr>
              <a:t>§  3. Jeżeli strona lub inny uczestnik postępowania nie może uzyskać utrwalonego w postaci elektronicznej zaświadczenia wymaganego do potwierdzenia faktów lub stanu prawnego lub innego dokumentu wydanego przez podmiot publiczny w rozumieniu ustawy z dnia 17 lutego 2005 r. o informatyzacji działalności podmiotów realizujących zadania publiczne, jak również potwierdzenia uiszczenia opłat i kosztów postępowania, strona lub inny uczestnik postępowania może złożyć elektroniczną kopię takiego dokumentu, po uwierzytelnieniu jej przez wnoszącego, przy użyciu kwalifikowanego podpisu elektronicznego podpisu zaufanego albo podpisu osobistego.</a:t>
            </a:r>
          </a:p>
          <a:p>
            <a:pPr marL="0" indent="0" algn="just">
              <a:buNone/>
            </a:pPr>
            <a:r>
              <a:rPr lang="pl-PL" sz="2000" dirty="0">
                <a:solidFill>
                  <a:schemeClr val="tx2"/>
                </a:solidFill>
              </a:rPr>
              <a:t>§  4. Organ administracji publicznej może żądać przedłożenia oryginału zaświadczenia, innego dokumentu lub potwierdzenia uiszczenia opłat i kosztów postępowania, o których mowa w § 3, o ile złożona kopia nie pozwala na weryfikację autentyczności oraz integralności lub jeżeli jest to uzasadnione innymi okolicznościami sprawy.</a:t>
            </a:r>
          </a:p>
          <a:p>
            <a:endParaRPr lang="pl-PL" sz="1800" dirty="0">
              <a:solidFill>
                <a:schemeClr val="tx2"/>
              </a:solidFill>
            </a:endParaRPr>
          </a:p>
        </p:txBody>
      </p:sp>
    </p:spTree>
    <p:extLst>
      <p:ext uri="{BB962C8B-B14F-4D97-AF65-F5344CB8AC3E}">
        <p14:creationId xmlns:p14="http://schemas.microsoft.com/office/powerpoint/2010/main" val="1096655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4FA083-090C-ACEC-54B7-6C4C08A0E31D}"/>
              </a:ext>
            </a:extLst>
          </p:cNvPr>
          <p:cNvSpPr>
            <a:spLocks noGrp="1"/>
          </p:cNvSpPr>
          <p:nvPr>
            <p:ph type="title"/>
          </p:nvPr>
        </p:nvSpPr>
        <p:spPr/>
        <p:txBody>
          <a:bodyPr/>
          <a:lstStyle/>
          <a:p>
            <a:r>
              <a:rPr lang="pl-PL" dirty="0"/>
              <a:t>Postępowania uproszczone - skargi</a:t>
            </a:r>
          </a:p>
        </p:txBody>
      </p:sp>
      <p:graphicFrame>
        <p:nvGraphicFramePr>
          <p:cNvPr id="5" name="Symbol zastępczy zawartości 4">
            <a:extLst>
              <a:ext uri="{FF2B5EF4-FFF2-40B4-BE49-F238E27FC236}">
                <a16:creationId xmlns:a16="http://schemas.microsoft.com/office/drawing/2014/main" id="{5003BE3D-1797-86E0-20CB-1D6A8E151F78}"/>
              </a:ext>
            </a:extLst>
          </p:cNvPr>
          <p:cNvGraphicFramePr>
            <a:graphicFrameLocks noGrp="1"/>
          </p:cNvGraphicFramePr>
          <p:nvPr>
            <p:ph idx="1"/>
            <p:extLst>
              <p:ext uri="{D42A27DB-BD31-4B8C-83A1-F6EECF244321}">
                <p14:modId xmlns:p14="http://schemas.microsoft.com/office/powerpoint/2010/main" val="1312412898"/>
              </p:ext>
            </p:extLst>
          </p:nvPr>
        </p:nvGraphicFramePr>
        <p:xfrm>
          <a:off x="838200" y="1825625"/>
          <a:ext cx="10515600" cy="4726882"/>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986470039"/>
                    </a:ext>
                  </a:extLst>
                </a:gridCol>
                <a:gridCol w="5257800">
                  <a:extLst>
                    <a:ext uri="{9D8B030D-6E8A-4147-A177-3AD203B41FA5}">
                      <a16:colId xmlns:a16="http://schemas.microsoft.com/office/drawing/2014/main" val="3278067687"/>
                    </a:ext>
                  </a:extLst>
                </a:gridCol>
              </a:tblGrid>
              <a:tr h="676593">
                <a:tc>
                  <a:txBody>
                    <a:bodyPr/>
                    <a:lstStyle/>
                    <a:p>
                      <a:r>
                        <a:rPr lang="pl-PL" dirty="0"/>
                        <a:t>Wymóg formalny</a:t>
                      </a:r>
                    </a:p>
                  </a:txBody>
                  <a:tcPr/>
                </a:tc>
                <a:tc>
                  <a:txBody>
                    <a:bodyPr/>
                    <a:lstStyle/>
                    <a:p>
                      <a:r>
                        <a:rPr lang="pl-PL" dirty="0"/>
                        <a:t>Związanie uczelni</a:t>
                      </a:r>
                    </a:p>
                  </a:txBody>
                  <a:tcPr/>
                </a:tc>
                <a:extLst>
                  <a:ext uri="{0D108BD9-81ED-4DB2-BD59-A6C34878D82A}">
                    <a16:rowId xmlns:a16="http://schemas.microsoft.com/office/drawing/2014/main" val="988370542"/>
                  </a:ext>
                </a:extLst>
              </a:tr>
              <a:tr h="676593">
                <a:tc>
                  <a:txBody>
                    <a:bodyPr/>
                    <a:lstStyle/>
                    <a:p>
                      <a:r>
                        <a:rPr lang="pl-PL" dirty="0"/>
                        <a:t>Sposób wnoszenia pisma</a:t>
                      </a:r>
                    </a:p>
                  </a:txBody>
                  <a:tcPr/>
                </a:tc>
                <a:tc>
                  <a:txBody>
                    <a:bodyPr/>
                    <a:lstStyle/>
                    <a:p>
                      <a:r>
                        <a:rPr lang="pl-PL" dirty="0"/>
                        <a:t>Dowolny</a:t>
                      </a:r>
                    </a:p>
                  </a:txBody>
                  <a:tcPr/>
                </a:tc>
                <a:extLst>
                  <a:ext uri="{0D108BD9-81ED-4DB2-BD59-A6C34878D82A}">
                    <a16:rowId xmlns:a16="http://schemas.microsoft.com/office/drawing/2014/main" val="272099936"/>
                  </a:ext>
                </a:extLst>
              </a:tr>
              <a:tr h="667324">
                <a:tc>
                  <a:txBody>
                    <a:bodyPr/>
                    <a:lstStyle/>
                    <a:p>
                      <a:r>
                        <a:rPr lang="pl-PL" dirty="0"/>
                        <a:t>Sposób doręczenia odpowiedzi (informacji)</a:t>
                      </a:r>
                    </a:p>
                  </a:txBody>
                  <a:tcPr/>
                </a:tc>
                <a:tc>
                  <a:txBody>
                    <a:bodyPr/>
                    <a:lstStyle/>
                    <a:p>
                      <a:r>
                        <a:rPr lang="pl-PL" dirty="0"/>
                        <a:t>Zgodny z KPA</a:t>
                      </a:r>
                    </a:p>
                  </a:txBody>
                  <a:tcPr/>
                </a:tc>
                <a:extLst>
                  <a:ext uri="{0D108BD9-81ED-4DB2-BD59-A6C34878D82A}">
                    <a16:rowId xmlns:a16="http://schemas.microsoft.com/office/drawing/2014/main" val="1891363562"/>
                  </a:ext>
                </a:extLst>
              </a:tr>
              <a:tr h="676593">
                <a:tc>
                  <a:txBody>
                    <a:bodyPr/>
                    <a:lstStyle/>
                    <a:p>
                      <a:r>
                        <a:rPr lang="pl-PL" dirty="0"/>
                        <a:t>Braki formalne podania </a:t>
                      </a:r>
                    </a:p>
                  </a:txBody>
                  <a:tcPr/>
                </a:tc>
                <a:tc>
                  <a:txBody>
                    <a:bodyPr/>
                    <a:lstStyle/>
                    <a:p>
                      <a:r>
                        <a:rPr lang="pl-PL" dirty="0"/>
                        <a:t>Bez ustawowego wymogu wezwania do usunięcia braków </a:t>
                      </a:r>
                    </a:p>
                  </a:txBody>
                  <a:tcPr/>
                </a:tc>
                <a:extLst>
                  <a:ext uri="{0D108BD9-81ED-4DB2-BD59-A6C34878D82A}">
                    <a16:rowId xmlns:a16="http://schemas.microsoft.com/office/drawing/2014/main" val="742263030"/>
                  </a:ext>
                </a:extLst>
              </a:tr>
              <a:tr h="676593">
                <a:tc>
                  <a:txBody>
                    <a:bodyPr/>
                    <a:lstStyle/>
                    <a:p>
                      <a:r>
                        <a:rPr lang="pl-PL" dirty="0"/>
                        <a:t>RODO</a:t>
                      </a:r>
                    </a:p>
                  </a:txBody>
                  <a:tcPr/>
                </a:tc>
                <a:tc>
                  <a:txBody>
                    <a:bodyPr/>
                    <a:lstStyle/>
                    <a:p>
                      <a:r>
                        <a:rPr lang="pl-PL" dirty="0"/>
                        <a:t>Art. 226a KPA</a:t>
                      </a:r>
                    </a:p>
                  </a:txBody>
                  <a:tcPr/>
                </a:tc>
                <a:extLst>
                  <a:ext uri="{0D108BD9-81ED-4DB2-BD59-A6C34878D82A}">
                    <a16:rowId xmlns:a16="http://schemas.microsoft.com/office/drawing/2014/main" val="1592062031"/>
                  </a:ext>
                </a:extLst>
              </a:tr>
              <a:tr h="676593">
                <a:tc>
                  <a:txBody>
                    <a:bodyPr/>
                    <a:lstStyle/>
                    <a:p>
                      <a:r>
                        <a:rPr lang="pl-PL" dirty="0"/>
                        <a:t>Sposób podpisania </a:t>
                      </a:r>
                    </a:p>
                  </a:txBody>
                  <a:tcPr/>
                </a:tc>
                <a:tc>
                  <a:txBody>
                    <a:bodyPr/>
                    <a:lstStyle/>
                    <a:p>
                      <a:r>
                        <a:rPr lang="pl-PL" dirty="0"/>
                        <a:t>Art. 14 KPA</a:t>
                      </a:r>
                    </a:p>
                    <a:p>
                      <a:endParaRPr lang="pl-PL" dirty="0"/>
                    </a:p>
                  </a:txBody>
                  <a:tcPr/>
                </a:tc>
                <a:extLst>
                  <a:ext uri="{0D108BD9-81ED-4DB2-BD59-A6C34878D82A}">
                    <a16:rowId xmlns:a16="http://schemas.microsoft.com/office/drawing/2014/main" val="3263132114"/>
                  </a:ext>
                </a:extLst>
              </a:tr>
              <a:tr h="676593">
                <a:tc>
                  <a:txBody>
                    <a:bodyPr/>
                    <a:lstStyle/>
                    <a:p>
                      <a:r>
                        <a:rPr lang="pl-PL" dirty="0"/>
                        <a:t>Termin </a:t>
                      </a:r>
                    </a:p>
                  </a:txBody>
                  <a:tcPr/>
                </a:tc>
                <a:tc>
                  <a:txBody>
                    <a:bodyPr/>
                    <a:lstStyle/>
                    <a:p>
                      <a:r>
                        <a:rPr lang="pl-PL" dirty="0"/>
                        <a:t>Bez terminu ustawowego</a:t>
                      </a:r>
                    </a:p>
                  </a:txBody>
                  <a:tcPr/>
                </a:tc>
                <a:extLst>
                  <a:ext uri="{0D108BD9-81ED-4DB2-BD59-A6C34878D82A}">
                    <a16:rowId xmlns:a16="http://schemas.microsoft.com/office/drawing/2014/main" val="102010084"/>
                  </a:ext>
                </a:extLst>
              </a:tr>
            </a:tbl>
          </a:graphicData>
        </a:graphic>
      </p:graphicFrame>
    </p:spTree>
    <p:extLst>
      <p:ext uri="{BB962C8B-B14F-4D97-AF65-F5344CB8AC3E}">
        <p14:creationId xmlns:p14="http://schemas.microsoft.com/office/powerpoint/2010/main" val="402515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ymbol zastępczy zawartości 2">
            <a:extLst>
              <a:ext uri="{FF2B5EF4-FFF2-40B4-BE49-F238E27FC236}">
                <a16:creationId xmlns:a16="http://schemas.microsoft.com/office/drawing/2014/main" id="{8C920905-C75F-6B53-37B3-33ACFB897939}"/>
              </a:ext>
            </a:extLst>
          </p:cNvPr>
          <p:cNvSpPr>
            <a:spLocks noGrp="1"/>
          </p:cNvSpPr>
          <p:nvPr>
            <p:ph idx="4294967295"/>
          </p:nvPr>
        </p:nvSpPr>
        <p:spPr>
          <a:xfrm>
            <a:off x="838200" y="591344"/>
            <a:ext cx="10515600" cy="5585619"/>
          </a:xfrm>
        </p:spPr>
        <p:txBody>
          <a:bodyPr vert="horz" lIns="91440" tIns="45720" rIns="91440" bIns="45720" rtlCol="0">
            <a:normAutofit lnSpcReduction="10000"/>
          </a:bodyPr>
          <a:lstStyle/>
          <a:p>
            <a:pPr algn="just"/>
            <a:r>
              <a:rPr lang="en-US" dirty="0"/>
              <a:t>„</a:t>
            </a:r>
            <a:r>
              <a:rPr lang="en-US" dirty="0" err="1"/>
              <a:t>Oczekuje</a:t>
            </a:r>
            <a:r>
              <a:rPr lang="en-US" dirty="0"/>
              <a:t> </a:t>
            </a:r>
            <a:r>
              <a:rPr lang="en-US" dirty="0" err="1"/>
              <a:t>propozycji</a:t>
            </a:r>
            <a:r>
              <a:rPr lang="en-US" dirty="0"/>
              <a:t> </a:t>
            </a:r>
            <a:r>
              <a:rPr lang="en-US" dirty="0" err="1"/>
              <a:t>terminu</a:t>
            </a:r>
            <a:r>
              <a:rPr lang="en-US" dirty="0"/>
              <a:t> </a:t>
            </a:r>
            <a:r>
              <a:rPr lang="en-US" dirty="0" err="1"/>
              <a:t>spotkania</a:t>
            </a:r>
            <a:r>
              <a:rPr lang="en-US" dirty="0"/>
              <a:t> z </a:t>
            </a:r>
            <a:r>
              <a:rPr lang="en-US" dirty="0" err="1"/>
              <a:t>Rektorem</a:t>
            </a:r>
            <a:r>
              <a:rPr lang="en-US" dirty="0"/>
              <a:t> (…) w </a:t>
            </a:r>
            <a:r>
              <a:rPr lang="en-US" dirty="0" err="1"/>
              <a:t>zwiazku</a:t>
            </a:r>
            <a:r>
              <a:rPr lang="en-US" dirty="0"/>
              <a:t> z </a:t>
            </a:r>
            <a:r>
              <a:rPr lang="en-US" dirty="0" err="1"/>
              <a:t>moim</a:t>
            </a:r>
            <a:r>
              <a:rPr lang="en-US" dirty="0"/>
              <a:t> </a:t>
            </a:r>
            <a:r>
              <a:rPr lang="en-US" dirty="0" err="1"/>
              <a:t>pisemnie</a:t>
            </a:r>
            <a:r>
              <a:rPr lang="en-US" dirty="0"/>
              <a:t> </a:t>
            </a:r>
            <a:r>
              <a:rPr lang="en-US" dirty="0" err="1"/>
              <a:t>mailowo</a:t>
            </a:r>
            <a:r>
              <a:rPr lang="en-US" dirty="0"/>
              <a:t> </a:t>
            </a:r>
            <a:r>
              <a:rPr lang="en-US" dirty="0" err="1"/>
              <a:t>złożonym</a:t>
            </a:r>
            <a:r>
              <a:rPr lang="en-US" dirty="0"/>
              <a:t> </a:t>
            </a:r>
            <a:r>
              <a:rPr lang="en-US" dirty="0" err="1"/>
              <a:t>kilka</a:t>
            </a:r>
            <a:r>
              <a:rPr lang="en-US" dirty="0"/>
              <a:t> </a:t>
            </a:r>
            <a:r>
              <a:rPr lang="en-US" dirty="0" err="1"/>
              <a:t>tygodni</a:t>
            </a:r>
            <a:r>
              <a:rPr lang="en-US" dirty="0"/>
              <a:t> </a:t>
            </a:r>
            <a:r>
              <a:rPr lang="en-US" dirty="0" err="1"/>
              <a:t>temu</a:t>
            </a:r>
            <a:r>
              <a:rPr lang="en-US" dirty="0"/>
              <a:t> </a:t>
            </a:r>
            <a:r>
              <a:rPr lang="en-US" dirty="0" err="1"/>
              <a:t>wnioskiem</a:t>
            </a:r>
            <a:r>
              <a:rPr lang="en-US" dirty="0"/>
              <a:t> o </a:t>
            </a:r>
            <a:r>
              <a:rPr lang="en-US" dirty="0" err="1"/>
              <a:t>podanie</a:t>
            </a:r>
            <a:r>
              <a:rPr lang="en-US" dirty="0"/>
              <a:t> </a:t>
            </a:r>
            <a:r>
              <a:rPr lang="en-US" dirty="0" err="1"/>
              <a:t>sie</a:t>
            </a:r>
            <a:r>
              <a:rPr lang="en-US" dirty="0"/>
              <a:t> </a:t>
            </a:r>
            <a:r>
              <a:rPr lang="en-US" dirty="0" err="1"/>
              <a:t>Pani</a:t>
            </a:r>
            <a:r>
              <a:rPr lang="en-US" dirty="0"/>
              <a:t> </a:t>
            </a:r>
            <a:r>
              <a:rPr lang="en-US" dirty="0" err="1"/>
              <a:t>Prodziekan</a:t>
            </a:r>
            <a:r>
              <a:rPr lang="en-US" dirty="0"/>
              <a:t> (…) do </a:t>
            </a:r>
            <a:r>
              <a:rPr lang="en-US" dirty="0" err="1"/>
              <a:t>dymisji</a:t>
            </a:r>
            <a:r>
              <a:rPr lang="en-US" dirty="0"/>
              <a:t> </a:t>
            </a:r>
            <a:r>
              <a:rPr lang="en-US" dirty="0" err="1"/>
              <a:t>lub</a:t>
            </a:r>
            <a:r>
              <a:rPr lang="en-US" dirty="0"/>
              <a:t> </a:t>
            </a:r>
            <a:r>
              <a:rPr lang="en-US" dirty="0" err="1"/>
              <a:t>dyscyplinarnego</a:t>
            </a:r>
            <a:r>
              <a:rPr lang="en-US" dirty="0"/>
              <a:t> </a:t>
            </a:r>
            <a:r>
              <a:rPr lang="en-US" dirty="0" err="1"/>
              <a:t>jej</a:t>
            </a:r>
            <a:r>
              <a:rPr lang="en-US" dirty="0"/>
              <a:t> </a:t>
            </a:r>
            <a:r>
              <a:rPr lang="en-US" dirty="0" err="1"/>
              <a:t>zwolnienia</a:t>
            </a:r>
            <a:r>
              <a:rPr lang="en-US" dirty="0"/>
              <a:t> w </a:t>
            </a:r>
            <a:r>
              <a:rPr lang="en-US" dirty="0" err="1"/>
              <a:t>zwiazku</a:t>
            </a:r>
            <a:r>
              <a:rPr lang="en-US" dirty="0"/>
              <a:t> z </a:t>
            </a:r>
            <a:r>
              <a:rPr lang="en-US" dirty="0" err="1"/>
              <a:t>rażącym</a:t>
            </a:r>
            <a:r>
              <a:rPr lang="en-US" dirty="0"/>
              <a:t> i </a:t>
            </a:r>
            <a:r>
              <a:rPr lang="en-US" dirty="0" err="1"/>
              <a:t>bezprawnym</a:t>
            </a:r>
            <a:r>
              <a:rPr lang="en-US" dirty="0"/>
              <a:t> </a:t>
            </a:r>
            <a:r>
              <a:rPr lang="en-US" dirty="0" err="1"/>
              <a:t>podejsciem</a:t>
            </a:r>
            <a:r>
              <a:rPr lang="en-US" dirty="0"/>
              <a:t> ww. do </a:t>
            </a:r>
            <a:r>
              <a:rPr lang="en-US" dirty="0" err="1"/>
              <a:t>rozmów</a:t>
            </a:r>
            <a:r>
              <a:rPr lang="en-US" dirty="0"/>
              <a:t> </a:t>
            </a:r>
            <a:r>
              <a:rPr lang="en-US" dirty="0" err="1"/>
              <a:t>prowardzonych</a:t>
            </a:r>
            <a:r>
              <a:rPr lang="en-US" dirty="0"/>
              <a:t> ze </a:t>
            </a:r>
            <a:r>
              <a:rPr lang="en-US" dirty="0" err="1"/>
              <a:t>mna</a:t>
            </a:r>
            <a:r>
              <a:rPr lang="en-US" dirty="0"/>
              <a:t> </a:t>
            </a:r>
            <a:r>
              <a:rPr lang="en-US" dirty="0" err="1"/>
              <a:t>kilkukrotnie</a:t>
            </a:r>
            <a:r>
              <a:rPr lang="en-US" dirty="0"/>
              <a:t> w </a:t>
            </a:r>
            <a:r>
              <a:rPr lang="en-US" dirty="0" err="1"/>
              <a:t>przeciagu</a:t>
            </a:r>
            <a:r>
              <a:rPr lang="en-US" dirty="0"/>
              <a:t> </a:t>
            </a:r>
            <a:r>
              <a:rPr lang="en-US" dirty="0" err="1"/>
              <a:t>ostatnich</a:t>
            </a:r>
            <a:r>
              <a:rPr lang="en-US" dirty="0"/>
              <a:t> </a:t>
            </a:r>
            <a:r>
              <a:rPr lang="en-US" dirty="0" err="1"/>
              <a:t>miesiecy</a:t>
            </a:r>
            <a:r>
              <a:rPr lang="en-US" dirty="0"/>
              <a:t> w </a:t>
            </a:r>
            <a:r>
              <a:rPr lang="en-US" dirty="0" err="1"/>
              <a:t>sposób</a:t>
            </a:r>
            <a:r>
              <a:rPr lang="en-US" dirty="0"/>
              <a:t> </a:t>
            </a:r>
            <a:r>
              <a:rPr lang="en-US" dirty="0" err="1"/>
              <a:t>skrajnie</a:t>
            </a:r>
            <a:r>
              <a:rPr lang="en-US" dirty="0"/>
              <a:t> </a:t>
            </a:r>
            <a:r>
              <a:rPr lang="en-US" dirty="0" err="1"/>
              <a:t>niegrzeczny</a:t>
            </a:r>
            <a:r>
              <a:rPr lang="en-US" dirty="0"/>
              <a:t> i </a:t>
            </a:r>
            <a:r>
              <a:rPr lang="en-US" dirty="0" err="1"/>
              <a:t>arogancki</a:t>
            </a:r>
            <a:r>
              <a:rPr lang="en-US" dirty="0"/>
              <a:t> - </a:t>
            </a:r>
            <a:r>
              <a:rPr lang="en-US" dirty="0" err="1"/>
              <a:t>rozmawiałem</a:t>
            </a:r>
            <a:r>
              <a:rPr lang="en-US" dirty="0"/>
              <a:t> w </a:t>
            </a:r>
            <a:r>
              <a:rPr lang="en-US" dirty="0" err="1"/>
              <a:t>tej</a:t>
            </a:r>
            <a:r>
              <a:rPr lang="en-US" dirty="0"/>
              <a:t> </a:t>
            </a:r>
            <a:r>
              <a:rPr lang="en-US" dirty="0" err="1"/>
              <a:t>sprawie</a:t>
            </a:r>
            <a:r>
              <a:rPr lang="en-US" dirty="0"/>
              <a:t> </a:t>
            </a:r>
            <a:r>
              <a:rPr lang="en-US" dirty="0" err="1"/>
              <a:t>już</a:t>
            </a:r>
            <a:r>
              <a:rPr lang="en-US" dirty="0"/>
              <a:t> </a:t>
            </a:r>
            <a:r>
              <a:rPr lang="en-US" dirty="0" err="1"/>
              <a:t>dzisiaj</a:t>
            </a:r>
            <a:r>
              <a:rPr lang="en-US" dirty="0"/>
              <a:t> z </a:t>
            </a:r>
            <a:r>
              <a:rPr lang="en-US" dirty="0" err="1"/>
              <a:t>Prorektorem</a:t>
            </a:r>
            <a:r>
              <a:rPr lang="en-US" dirty="0"/>
              <a:t> Prof. (…), </a:t>
            </a:r>
            <a:r>
              <a:rPr lang="en-US" dirty="0" err="1"/>
              <a:t>który</a:t>
            </a:r>
            <a:r>
              <a:rPr lang="en-US" dirty="0"/>
              <a:t> </a:t>
            </a:r>
            <a:r>
              <a:rPr lang="en-US" dirty="0" err="1"/>
              <a:t>powiedział</a:t>
            </a:r>
            <a:r>
              <a:rPr lang="en-US" dirty="0"/>
              <a:t>, </a:t>
            </a:r>
            <a:r>
              <a:rPr lang="en-US" dirty="0" err="1"/>
              <a:t>że</a:t>
            </a:r>
            <a:r>
              <a:rPr lang="en-US" dirty="0"/>
              <a:t> jest </a:t>
            </a:r>
            <a:r>
              <a:rPr lang="en-US" dirty="0" err="1"/>
              <a:t>jej</a:t>
            </a:r>
            <a:r>
              <a:rPr lang="en-US" dirty="0"/>
              <a:t> </a:t>
            </a:r>
            <a:r>
              <a:rPr lang="en-US" dirty="0" err="1"/>
              <a:t>przełożonym</a:t>
            </a:r>
            <a:r>
              <a:rPr lang="en-US" dirty="0"/>
              <a:t>, ale </a:t>
            </a:r>
            <a:r>
              <a:rPr lang="en-US" dirty="0" err="1"/>
              <a:t>kwestia</a:t>
            </a:r>
            <a:r>
              <a:rPr lang="en-US" dirty="0"/>
              <a:t> </a:t>
            </a:r>
            <a:r>
              <a:rPr lang="en-US" dirty="0" err="1"/>
              <a:t>zwolnień</a:t>
            </a:r>
            <a:r>
              <a:rPr lang="en-US" dirty="0"/>
              <a:t> to </a:t>
            </a:r>
            <a:r>
              <a:rPr lang="en-US" dirty="0" err="1"/>
              <a:t>już</a:t>
            </a:r>
            <a:r>
              <a:rPr lang="en-US" dirty="0"/>
              <a:t> </a:t>
            </a:r>
            <a:r>
              <a:rPr lang="en-US" dirty="0" err="1"/>
              <a:t>prerogatywa</a:t>
            </a:r>
            <a:r>
              <a:rPr lang="en-US" dirty="0"/>
              <a:t> </a:t>
            </a:r>
            <a:r>
              <a:rPr lang="en-US" dirty="0" err="1"/>
              <a:t>Rektora</a:t>
            </a:r>
            <a:r>
              <a:rPr lang="en-US" dirty="0"/>
              <a:t> (…) i/</a:t>
            </a:r>
            <a:r>
              <a:rPr lang="en-US" dirty="0" err="1"/>
              <a:t>lub</a:t>
            </a:r>
            <a:r>
              <a:rPr lang="en-US" dirty="0"/>
              <a:t> </a:t>
            </a:r>
            <a:r>
              <a:rPr lang="en-US" dirty="0" err="1"/>
              <a:t>komisji</a:t>
            </a:r>
            <a:r>
              <a:rPr lang="en-US" dirty="0"/>
              <a:t> </a:t>
            </a:r>
            <a:r>
              <a:rPr lang="en-US" dirty="0" err="1"/>
              <a:t>dyscyplinarnej</a:t>
            </a:r>
            <a:r>
              <a:rPr lang="en-US" dirty="0"/>
              <a:t>, w </a:t>
            </a:r>
            <a:r>
              <a:rPr lang="en-US" dirty="0" err="1"/>
              <a:t>której</a:t>
            </a:r>
            <a:r>
              <a:rPr lang="en-US" dirty="0"/>
              <a:t> </a:t>
            </a:r>
            <a:r>
              <a:rPr lang="en-US" dirty="0" err="1"/>
              <a:t>skład</a:t>
            </a:r>
            <a:r>
              <a:rPr lang="en-US" dirty="0"/>
              <a:t>, </a:t>
            </a:r>
            <a:r>
              <a:rPr lang="en-US" dirty="0" err="1"/>
              <a:t>nikt</a:t>
            </a:r>
            <a:r>
              <a:rPr lang="en-US" dirty="0"/>
              <a:t> z </a:t>
            </a:r>
            <a:r>
              <a:rPr lang="en-US" dirty="0" err="1"/>
              <a:t>kim</a:t>
            </a:r>
            <a:r>
              <a:rPr lang="en-US" dirty="0"/>
              <a:t> </a:t>
            </a:r>
            <a:r>
              <a:rPr lang="en-US" dirty="0" err="1"/>
              <a:t>rozmawiałem</a:t>
            </a:r>
            <a:r>
              <a:rPr lang="en-US" dirty="0"/>
              <a:t>, </a:t>
            </a:r>
            <a:r>
              <a:rPr lang="en-US" dirty="0" err="1"/>
              <a:t>nie</a:t>
            </a:r>
            <a:r>
              <a:rPr lang="en-US" dirty="0"/>
              <a:t> </a:t>
            </a:r>
            <a:r>
              <a:rPr lang="en-US" dirty="0" err="1"/>
              <a:t>potrafił</a:t>
            </a:r>
            <a:r>
              <a:rPr lang="en-US" dirty="0"/>
              <a:t> </a:t>
            </a:r>
            <a:r>
              <a:rPr lang="en-US" dirty="0" err="1"/>
              <a:t>wskazać</a:t>
            </a:r>
            <a:r>
              <a:rPr lang="en-US" dirty="0"/>
              <a:t>, </a:t>
            </a:r>
            <a:r>
              <a:rPr lang="en-US" dirty="0" err="1"/>
              <a:t>kto</a:t>
            </a:r>
            <a:r>
              <a:rPr lang="en-US" dirty="0"/>
              <a:t> </a:t>
            </a:r>
            <a:r>
              <a:rPr lang="en-US" dirty="0" err="1"/>
              <a:t>dokładnie</a:t>
            </a:r>
            <a:r>
              <a:rPr lang="en-US" dirty="0"/>
              <a:t> </a:t>
            </a:r>
            <a:r>
              <a:rPr lang="en-US" dirty="0" err="1"/>
              <a:t>wchodzi</a:t>
            </a:r>
            <a:r>
              <a:rPr lang="en-US" dirty="0"/>
              <a:t>.</a:t>
            </a:r>
          </a:p>
          <a:p>
            <a:pPr algn="just"/>
            <a:r>
              <a:rPr lang="en-US" dirty="0" err="1"/>
              <a:t>Chciałbym</a:t>
            </a:r>
            <a:r>
              <a:rPr lang="en-US" dirty="0"/>
              <a:t> </a:t>
            </a:r>
            <a:r>
              <a:rPr lang="en-US" dirty="0" err="1"/>
              <a:t>też</a:t>
            </a:r>
            <a:r>
              <a:rPr lang="en-US" dirty="0"/>
              <a:t> </a:t>
            </a:r>
            <a:r>
              <a:rPr lang="en-US" dirty="0" err="1"/>
              <a:t>umówić</a:t>
            </a:r>
            <a:r>
              <a:rPr lang="en-US" dirty="0"/>
              <a:t> </a:t>
            </a:r>
            <a:r>
              <a:rPr lang="en-US" dirty="0" err="1"/>
              <a:t>sie</a:t>
            </a:r>
            <a:r>
              <a:rPr lang="en-US" dirty="0"/>
              <a:t> </a:t>
            </a:r>
            <a:r>
              <a:rPr lang="en-US" dirty="0" err="1"/>
              <a:t>zdalnie</a:t>
            </a:r>
            <a:r>
              <a:rPr lang="en-US" dirty="0"/>
              <a:t> </a:t>
            </a:r>
            <a:r>
              <a:rPr lang="en-US" dirty="0" err="1"/>
              <a:t>na</a:t>
            </a:r>
            <a:r>
              <a:rPr lang="en-US" dirty="0"/>
              <a:t> </a:t>
            </a:r>
            <a:r>
              <a:rPr lang="en-US" dirty="0" err="1"/>
              <a:t>spotkanie</a:t>
            </a:r>
            <a:r>
              <a:rPr lang="en-US" dirty="0"/>
              <a:t> z </a:t>
            </a:r>
            <a:r>
              <a:rPr lang="en-US" dirty="0" err="1"/>
              <a:t>Prorektorem</a:t>
            </a:r>
            <a:r>
              <a:rPr lang="en-US" dirty="0"/>
              <a:t> (….) w </a:t>
            </a:r>
            <a:r>
              <a:rPr lang="en-US" dirty="0" err="1"/>
              <a:t>sprawie</a:t>
            </a:r>
            <a:r>
              <a:rPr lang="en-US" dirty="0"/>
              <a:t> </a:t>
            </a:r>
            <a:r>
              <a:rPr lang="en-US" dirty="0" err="1"/>
              <a:t>zniżek</a:t>
            </a:r>
            <a:r>
              <a:rPr lang="en-US" dirty="0"/>
              <a:t> w </a:t>
            </a:r>
            <a:r>
              <a:rPr lang="en-US" dirty="0" err="1"/>
              <a:t>nawiązaniu</a:t>
            </a:r>
            <a:r>
              <a:rPr lang="en-US" dirty="0"/>
              <a:t> do </a:t>
            </a:r>
            <a:r>
              <a:rPr lang="en-US" dirty="0" err="1"/>
              <a:t>moich</a:t>
            </a:r>
            <a:r>
              <a:rPr lang="en-US" dirty="0"/>
              <a:t> </a:t>
            </a:r>
            <a:r>
              <a:rPr lang="en-US" dirty="0" err="1"/>
              <a:t>wcześniejszych</a:t>
            </a:r>
            <a:r>
              <a:rPr lang="en-US" dirty="0"/>
              <a:t> </a:t>
            </a:r>
            <a:r>
              <a:rPr lang="en-US" dirty="0" err="1"/>
              <a:t>rozmów</a:t>
            </a:r>
            <a:r>
              <a:rPr lang="en-US" dirty="0"/>
              <a:t> z </a:t>
            </a:r>
            <a:r>
              <a:rPr lang="en-US" dirty="0" err="1"/>
              <a:t>Panem</a:t>
            </a:r>
            <a:r>
              <a:rPr lang="en-US" dirty="0"/>
              <a:t> (…) </a:t>
            </a:r>
            <a:r>
              <a:rPr lang="en-US" dirty="0" err="1"/>
              <a:t>na</a:t>
            </a:r>
            <a:r>
              <a:rPr lang="en-US" dirty="0"/>
              <a:t> </a:t>
            </a:r>
            <a:r>
              <a:rPr lang="en-US" dirty="0" err="1"/>
              <a:t>przestrzeni</a:t>
            </a:r>
            <a:r>
              <a:rPr lang="en-US" dirty="0"/>
              <a:t> </a:t>
            </a:r>
            <a:r>
              <a:rPr lang="en-US" dirty="0" err="1"/>
              <a:t>ostatnich</a:t>
            </a:r>
            <a:r>
              <a:rPr lang="en-US" dirty="0"/>
              <a:t> </a:t>
            </a:r>
            <a:r>
              <a:rPr lang="en-US" dirty="0" err="1"/>
              <a:t>miesiecy</a:t>
            </a:r>
            <a:r>
              <a:rPr lang="en-US" dirty="0"/>
              <a:t> (w </a:t>
            </a:r>
            <a:r>
              <a:rPr lang="en-US" dirty="0" err="1"/>
              <a:t>tym</a:t>
            </a:r>
            <a:r>
              <a:rPr lang="en-US" dirty="0"/>
              <a:t> </a:t>
            </a:r>
            <a:r>
              <a:rPr lang="en-US" dirty="0" err="1"/>
              <a:t>rozmowy</a:t>
            </a:r>
            <a:r>
              <a:rPr lang="en-US" dirty="0"/>
              <a:t> </a:t>
            </a:r>
            <a:r>
              <a:rPr lang="en-US" dirty="0" err="1"/>
              <a:t>zdalnej</a:t>
            </a:r>
            <a:r>
              <a:rPr lang="en-US" dirty="0"/>
              <a:t> w </a:t>
            </a:r>
            <a:r>
              <a:rPr lang="en-US" dirty="0" err="1"/>
              <a:t>obecności</a:t>
            </a:r>
            <a:r>
              <a:rPr lang="en-US" dirty="0"/>
              <a:t> </a:t>
            </a:r>
            <a:r>
              <a:rPr lang="en-US" dirty="0" err="1"/>
              <a:t>również</a:t>
            </a:r>
            <a:r>
              <a:rPr lang="en-US" dirty="0"/>
              <a:t> </a:t>
            </a:r>
            <a:r>
              <a:rPr lang="en-US" dirty="0" err="1"/>
              <a:t>Rektora</a:t>
            </a:r>
            <a:r>
              <a:rPr lang="en-US" dirty="0"/>
              <a:t> (…) </a:t>
            </a:r>
            <a:r>
              <a:rPr lang="en-US" dirty="0" err="1"/>
              <a:t>na</a:t>
            </a:r>
            <a:r>
              <a:rPr lang="en-US" dirty="0"/>
              <a:t> </a:t>
            </a:r>
            <a:r>
              <a:rPr lang="en-US" dirty="0" err="1"/>
              <a:t>poczatku</a:t>
            </a:r>
            <a:r>
              <a:rPr lang="en-US" dirty="0"/>
              <a:t> </a:t>
            </a:r>
            <a:r>
              <a:rPr lang="en-US" dirty="0" err="1"/>
              <a:t>października</a:t>
            </a:r>
            <a:r>
              <a:rPr lang="en-US" dirty="0"/>
              <a:t>)”.</a:t>
            </a:r>
          </a:p>
          <a:p>
            <a:endParaRPr lang="en-US" sz="2200" dirty="0"/>
          </a:p>
        </p:txBody>
      </p:sp>
    </p:spTree>
    <p:extLst>
      <p:ext uri="{BB962C8B-B14F-4D97-AF65-F5344CB8AC3E}">
        <p14:creationId xmlns:p14="http://schemas.microsoft.com/office/powerpoint/2010/main" val="295717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11AB79B0-6215-8740-813A-F721026811BD}"/>
              </a:ext>
            </a:extLst>
          </p:cNvPr>
          <p:cNvSpPr>
            <a:spLocks noGrp="1"/>
          </p:cNvSpPr>
          <p:nvPr>
            <p:ph type="title"/>
          </p:nvPr>
        </p:nvSpPr>
        <p:spPr/>
        <p:txBody>
          <a:bodyPr/>
          <a:lstStyle/>
          <a:p>
            <a:r>
              <a:rPr lang="pl-PL" dirty="0"/>
              <a:t>Skargi i wnioski – czy pismo Pana Jakuba można </a:t>
            </a:r>
            <a:r>
              <a:rPr lang="pl-PL" dirty="0" err="1"/>
              <a:t>uznac</a:t>
            </a:r>
            <a:r>
              <a:rPr lang="pl-PL" dirty="0"/>
              <a:t> za skargę?</a:t>
            </a:r>
          </a:p>
        </p:txBody>
      </p:sp>
      <p:sp>
        <p:nvSpPr>
          <p:cNvPr id="6" name="Symbol zastępczy tekstu 5">
            <a:extLst>
              <a:ext uri="{FF2B5EF4-FFF2-40B4-BE49-F238E27FC236}">
                <a16:creationId xmlns:a16="http://schemas.microsoft.com/office/drawing/2014/main" id="{082E52EE-7D5A-95F0-D418-FC0A37DB4F97}"/>
              </a:ext>
            </a:extLst>
          </p:cNvPr>
          <p:cNvSpPr>
            <a:spLocks noGrp="1"/>
          </p:cNvSpPr>
          <p:nvPr>
            <p:ph type="body" idx="1"/>
          </p:nvPr>
        </p:nvSpPr>
        <p:spPr/>
        <p:txBody>
          <a:bodyPr/>
          <a:lstStyle/>
          <a:p>
            <a:r>
              <a:rPr lang="pl-PL" dirty="0"/>
              <a:t>Art. 63 Konstytucji</a:t>
            </a:r>
          </a:p>
        </p:txBody>
      </p:sp>
      <p:sp>
        <p:nvSpPr>
          <p:cNvPr id="7" name="Symbol zastępczy zawartości 6">
            <a:extLst>
              <a:ext uri="{FF2B5EF4-FFF2-40B4-BE49-F238E27FC236}">
                <a16:creationId xmlns:a16="http://schemas.microsoft.com/office/drawing/2014/main" id="{854A16D1-FF60-54D5-5ED0-79C1812D8B0A}"/>
              </a:ext>
            </a:extLst>
          </p:cNvPr>
          <p:cNvSpPr>
            <a:spLocks noGrp="1"/>
          </p:cNvSpPr>
          <p:nvPr>
            <p:ph sz="half" idx="2"/>
          </p:nvPr>
        </p:nvSpPr>
        <p:spPr/>
        <p:txBody>
          <a:bodyPr>
            <a:normAutofit fontScale="85000" lnSpcReduction="20000"/>
          </a:bodyPr>
          <a:lstStyle/>
          <a:p>
            <a:pPr marL="0" indent="0">
              <a:buNone/>
            </a:pPr>
            <a:r>
              <a:rPr lang="pl-PL" dirty="0"/>
              <a:t>Każdy ma prawo składać petycje, wnioski i skargi w interesie publicznym, własnym lub innej osoby za jej zgodą do organów władzy publicznej oraz do organizacji i instytucji społecznych w związku z wykonywanymi przez nie zadaniami zleconymi z zakresu administracji publicznej. Tryb rozpatrywania petycji, wniosków i skarg określa ustawa.</a:t>
            </a:r>
          </a:p>
          <a:p>
            <a:pPr marL="0" indent="0">
              <a:buNone/>
            </a:pPr>
            <a:endParaRPr lang="pl-PL" dirty="0"/>
          </a:p>
        </p:txBody>
      </p:sp>
      <p:sp>
        <p:nvSpPr>
          <p:cNvPr id="8" name="Symbol zastępczy tekstu 7">
            <a:extLst>
              <a:ext uri="{FF2B5EF4-FFF2-40B4-BE49-F238E27FC236}">
                <a16:creationId xmlns:a16="http://schemas.microsoft.com/office/drawing/2014/main" id="{E2CF10DC-3C93-E4D6-C74C-2DF1049D0D82}"/>
              </a:ext>
            </a:extLst>
          </p:cNvPr>
          <p:cNvSpPr>
            <a:spLocks noGrp="1"/>
          </p:cNvSpPr>
          <p:nvPr>
            <p:ph type="body" sz="quarter" idx="3"/>
          </p:nvPr>
        </p:nvSpPr>
        <p:spPr/>
        <p:txBody>
          <a:bodyPr/>
          <a:lstStyle/>
          <a:p>
            <a:r>
              <a:rPr lang="pl-PL" dirty="0"/>
              <a:t>Art. 221 § 1 i 3 KPA</a:t>
            </a:r>
          </a:p>
        </p:txBody>
      </p:sp>
      <p:sp>
        <p:nvSpPr>
          <p:cNvPr id="9" name="Symbol zastępczy zawartości 8">
            <a:extLst>
              <a:ext uri="{FF2B5EF4-FFF2-40B4-BE49-F238E27FC236}">
                <a16:creationId xmlns:a16="http://schemas.microsoft.com/office/drawing/2014/main" id="{112F6312-6EA0-DCFA-CC45-7A496FD9FCA6}"/>
              </a:ext>
            </a:extLst>
          </p:cNvPr>
          <p:cNvSpPr>
            <a:spLocks noGrp="1"/>
          </p:cNvSpPr>
          <p:nvPr>
            <p:ph sz="quarter" idx="4"/>
          </p:nvPr>
        </p:nvSpPr>
        <p:spPr/>
        <p:txBody>
          <a:bodyPr>
            <a:normAutofit fontScale="85000" lnSpcReduction="20000"/>
          </a:bodyPr>
          <a:lstStyle/>
          <a:p>
            <a:pPr marL="0" indent="0">
              <a:buNone/>
            </a:pPr>
            <a:r>
              <a:rPr lang="pl-PL" dirty="0"/>
              <a:t>Zagwarantowane każdemu w Konstytucji Rzeczypospolitej Polskiej prawo składania skarg i wniosków do organów państwowych, organów jednostek samorządu terytorialnego, organów samorządowych jednostek organizacyjnych oraz do organizacji i instytucji społecznych realizowane jest na zasadach określonych przepisami niniejszego działu.</a:t>
            </a:r>
          </a:p>
          <a:p>
            <a:pPr marL="0" indent="0">
              <a:buNone/>
            </a:pPr>
            <a:r>
              <a:rPr lang="pl-PL" dirty="0"/>
              <a:t>Skargi i wnioski można składać w interesie publicznym, własnym lub innej osoby za jej zgodą.</a:t>
            </a:r>
          </a:p>
        </p:txBody>
      </p:sp>
    </p:spTree>
    <p:extLst>
      <p:ext uri="{BB962C8B-B14F-4D97-AF65-F5344CB8AC3E}">
        <p14:creationId xmlns:p14="http://schemas.microsoft.com/office/powerpoint/2010/main" val="237827624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4961</TotalTime>
  <Words>5309</Words>
  <Application>Microsoft Office PowerPoint</Application>
  <PresentationFormat>Panoramiczny</PresentationFormat>
  <Paragraphs>255</Paragraphs>
  <Slides>62</Slides>
  <Notes>1</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62</vt:i4>
      </vt:variant>
    </vt:vector>
  </HeadingPairs>
  <TitlesOfParts>
    <vt:vector size="66" baseType="lpstr">
      <vt:lpstr>Arial</vt:lpstr>
      <vt:lpstr>Calibri</vt:lpstr>
      <vt:lpstr>Calibri Light</vt:lpstr>
      <vt:lpstr>Motyw pakietu Office</vt:lpstr>
      <vt:lpstr> Przyjmowanie i załatwianie pism w praktyce dziekanatów i sekretariatów</vt:lpstr>
      <vt:lpstr>Pisma w praktyce uczelni – podział ze względu na stopień formalizacji reguł proceduralnych</vt:lpstr>
      <vt:lpstr> Test stosowania kpa – art. 1 kpa</vt:lpstr>
      <vt:lpstr>Inne pisma</vt:lpstr>
      <vt:lpstr>Prezentacja programu PowerPoint</vt:lpstr>
      <vt:lpstr>Art. 6 ust. 1 lit. a i d-e RODO</vt:lpstr>
      <vt:lpstr>Postępowania uproszczone - skargi</vt:lpstr>
      <vt:lpstr>Prezentacja programu PowerPoint</vt:lpstr>
      <vt:lpstr>Skargi i wnioski – czy pismo Pana Jakuba można uznac za skargę?</vt:lpstr>
      <vt:lpstr>Art. 227 KPA</vt:lpstr>
      <vt:lpstr>Art. 222 KPA</vt:lpstr>
      <vt:lpstr>Wyr. WSA w Poznaniu z 7.07.21 sygn. akt II SA Po/228/21</vt:lpstr>
      <vt:lpstr>Art. 238 § 1 KPA</vt:lpstr>
      <vt:lpstr>Odpowiedź do p. Jakuba</vt:lpstr>
      <vt:lpstr>Art. 237 § 1 KPA</vt:lpstr>
      <vt:lpstr>    Art. 226a KPA</vt:lpstr>
      <vt:lpstr>Art. 233 KPA</vt:lpstr>
      <vt:lpstr>Art. 234 KPA</vt:lpstr>
      <vt:lpstr>Art. 235 KPA</vt:lpstr>
      <vt:lpstr>Skarga czy inne podanie?</vt:lpstr>
      <vt:lpstr>Skarga czy inne podanie?</vt:lpstr>
      <vt:lpstr>Kto na uczelni powinien rozpatrywać skargi? Art. 229 pkt 7 KPA</vt:lpstr>
      <vt:lpstr>Kto na uczelni powinien rozpatrywać skargi?</vt:lpstr>
      <vt:lpstr>Przybysz Piotr Marek, Kodeks postępowania administracyjnego. Komentarz aktualizowany do art. 229 KPA</vt:lpstr>
      <vt:lpstr>Postępowania uproszczone – wydawanie zaświadczeń</vt:lpstr>
      <vt:lpstr>Art. 217 par. 2 KPA</vt:lpstr>
      <vt:lpstr>Art. 218 § 1 KPA</vt:lpstr>
      <vt:lpstr>Art. 219 KPA</vt:lpstr>
      <vt:lpstr>Wyr. WSA we Wrocławiu z 7.12.22 sygn. akt III SAB/Wr 1140/22</vt:lpstr>
      <vt:lpstr>Art. 217 par. 3 KPA</vt:lpstr>
      <vt:lpstr>Czy wydać zaświadczenie? Wyr. WSA w Warszawie z 9.12.21 sygn. akt II SA/Wa 911/21</vt:lpstr>
      <vt:lpstr>Zaświadczenie, o przyjęciu cudzoziemca na studia stacjonarne/ kształcenie w szkole doktorskiej / o kontynuacji przez cudzoziemca studiów stacjonarnych/ kształcenia w szkole doktorskiej</vt:lpstr>
      <vt:lpstr>Czy wydać zaświadczenie?  Wyrok WSA w Krakowie z 01.07.22 sygn. akt III SA/Kr 1149/21 </vt:lpstr>
      <vt:lpstr>Art. 218 § 2 KPA</vt:lpstr>
      <vt:lpstr>Art. 76 § 1 KPA</vt:lpstr>
      <vt:lpstr>Przypadek Pana X i Pana Y</vt:lpstr>
      <vt:lpstr>Jak można wnieść wniosek o wydanie zaświadczenia? Zasady ogólne.</vt:lpstr>
      <vt:lpstr>Art. 63 § 1 zd. 1 KPA</vt:lpstr>
      <vt:lpstr>Art. 64 § 1 KPA</vt:lpstr>
      <vt:lpstr>Wniesienie podania przez e-PUAP. Art. 147 ust. 2 i 3 ustawy o doręczeniach elektronicznych</vt:lpstr>
      <vt:lpstr>Wniesienie podania przez e-PUAP a doręczenie (w rozumieniu KPA) –art. 158 ust. 1 i 2 ustawy o doręczeniach elektronicznych</vt:lpstr>
      <vt:lpstr>Art.  391 ust. 1 KPA (w brzmieniu wciąż obowiązującym)</vt:lpstr>
      <vt:lpstr>Doręczenia za pośrednictwem systemu teleinformatycznego uczelni – art. 358a ust. 1 p.sz.w.</vt:lpstr>
      <vt:lpstr>Podpis na piśmie utrwalonym w postaci elektronicznej – art. 14 par. 1a zd. 2 oraz ust. 1d</vt:lpstr>
      <vt:lpstr>Art. 217a KPA – RODO przy zaświadczeniach</vt:lpstr>
      <vt:lpstr>Zaświadczenia a POLON (art. 349 ust. 1 ustawy – Prawo o szkolnictwie wyższym i nauce)</vt:lpstr>
      <vt:lpstr>Postępowania uproszczone – dostęp do informacji publicznej</vt:lpstr>
      <vt:lpstr>Dostęp do informacji publicznej – przykłady z uczelni</vt:lpstr>
      <vt:lpstr>Informacją publiczną nie są m.in.:</vt:lpstr>
      <vt:lpstr>Jak rozpatrzyć następujący wniosek?</vt:lpstr>
      <vt:lpstr>Przetworzona informacja publiczna – art. 3 ust. 1 pkt 1 ustawy o dostępie do informacji publicznej</vt:lpstr>
      <vt:lpstr>Wyrok WSA w Lublinie z 25.10.2023 r. sygn. akt II SA/Lu 562/23 – czym jest informacja przetworzona</vt:lpstr>
      <vt:lpstr>Wyrok NSA z 14.11.23 sygn. akt III OSK 2677/21 – czym jest informacja przetworzona</vt:lpstr>
      <vt:lpstr>Wyrok NSA z 26.07.2022 sygn. akt III OSK 2697/21</vt:lpstr>
      <vt:lpstr>Wyr. NSA z dnia 21.07.2023, sygn. akt III OSK 7096/21</vt:lpstr>
      <vt:lpstr>Jak rozpatrzyć następujący wniosek?</vt:lpstr>
      <vt:lpstr>Art. 5 ust. 1 i 2 ustawy o dostępie do informacji publicznej</vt:lpstr>
      <vt:lpstr>Wezwanie - fragment</vt:lpstr>
      <vt:lpstr>Art. 13 ustawy o dostępie do informacji publicznej</vt:lpstr>
      <vt:lpstr>Art. 76a par. 2 i 3 KPA – uwierzytelnienie dokumentów elektronicznych</vt:lpstr>
      <vt:lpstr>Art. 76a par. 3 i 4 KPA – żądanie okazania oryginału dokumentu poświadczonego</vt:lpstr>
      <vt:lpstr>Art. 220 par. 3 i 4 KPA – uwierzytelnianie dokumentów elektronicznych przez stronę i żądanie okazania oryginału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Dokument elektroniczny  – wyzwania dla legislacji akademickiej</dc:title>
  <dc:creator>Paweł Dąbrowski</dc:creator>
  <cp:lastModifiedBy>Paweł Dąbrowski</cp:lastModifiedBy>
  <cp:revision>70</cp:revision>
  <dcterms:created xsi:type="dcterms:W3CDTF">2023-10-10T15:47:56Z</dcterms:created>
  <dcterms:modified xsi:type="dcterms:W3CDTF">2023-12-13T09:23:28Z</dcterms:modified>
</cp:coreProperties>
</file>