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69" r:id="rId4"/>
    <p:sldId id="257" r:id="rId5"/>
    <p:sldId id="270" r:id="rId6"/>
    <p:sldId id="258" r:id="rId7"/>
    <p:sldId id="259" r:id="rId8"/>
    <p:sldId id="260" r:id="rId9"/>
    <p:sldId id="261" r:id="rId10"/>
    <p:sldId id="262" r:id="rId11"/>
    <p:sldId id="263" r:id="rId12"/>
    <p:sldId id="264" r:id="rId13"/>
    <p:sldId id="279" r:id="rId14"/>
    <p:sldId id="320" r:id="rId15"/>
    <p:sldId id="325" r:id="rId16"/>
    <p:sldId id="314" r:id="rId17"/>
    <p:sldId id="273" r:id="rId18"/>
    <p:sldId id="316" r:id="rId19"/>
    <p:sldId id="317" r:id="rId20"/>
    <p:sldId id="318" r:id="rId21"/>
    <p:sldId id="323" r:id="rId22"/>
    <p:sldId id="319" r:id="rId23"/>
    <p:sldId id="271" r:id="rId24"/>
    <p:sldId id="315" r:id="rId25"/>
    <p:sldId id="324" r:id="rId26"/>
    <p:sldId id="326" r:id="rId27"/>
    <p:sldId id="328" r:id="rId28"/>
    <p:sldId id="265" r:id="rId29"/>
    <p:sldId id="266" r:id="rId30"/>
    <p:sldId id="267" r:id="rId31"/>
    <p:sldId id="274" r:id="rId32"/>
    <p:sldId id="321" r:id="rId33"/>
    <p:sldId id="276" r:id="rId34"/>
    <p:sldId id="277" r:id="rId35"/>
    <p:sldId id="306" r:id="rId36"/>
    <p:sldId id="307" r:id="rId37"/>
    <p:sldId id="278" r:id="rId38"/>
    <p:sldId id="280" r:id="rId39"/>
    <p:sldId id="281" r:id="rId40"/>
    <p:sldId id="282" r:id="rId41"/>
    <p:sldId id="283" r:id="rId42"/>
    <p:sldId id="284" r:id="rId43"/>
    <p:sldId id="285" r:id="rId44"/>
    <p:sldId id="286" r:id="rId45"/>
    <p:sldId id="287" r:id="rId46"/>
    <p:sldId id="288" r:id="rId47"/>
    <p:sldId id="289" r:id="rId48"/>
    <p:sldId id="290" r:id="rId49"/>
    <p:sldId id="303" r:id="rId50"/>
    <p:sldId id="291" r:id="rId51"/>
    <p:sldId id="295" r:id="rId52"/>
    <p:sldId id="296" r:id="rId53"/>
    <p:sldId id="292" r:id="rId54"/>
    <p:sldId id="297" r:id="rId55"/>
    <p:sldId id="298" r:id="rId56"/>
    <p:sldId id="322" r:id="rId57"/>
    <p:sldId id="293" r:id="rId58"/>
    <p:sldId id="294" r:id="rId59"/>
    <p:sldId id="305" r:id="rId60"/>
    <p:sldId id="327"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E3B81-BC16-447F-915B-FDC8485DF038}" v="5" dt="2024-04-10T05:16:46.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zegorz krawiec" userId="9e6ca485f78e8088" providerId="LiveId" clId="{05BE3B81-BC16-447F-915B-FDC8485DF038}"/>
    <pc:docChg chg="undo custSel addSld delSld modSld sldOrd">
      <pc:chgData name="grzegorz krawiec" userId="9e6ca485f78e8088" providerId="LiveId" clId="{05BE3B81-BC16-447F-915B-FDC8485DF038}" dt="2024-04-10T05:25:44.313" v="1547" actId="47"/>
      <pc:docMkLst>
        <pc:docMk/>
      </pc:docMkLst>
      <pc:sldChg chg="modSp mod">
        <pc:chgData name="grzegorz krawiec" userId="9e6ca485f78e8088" providerId="LiveId" clId="{05BE3B81-BC16-447F-915B-FDC8485DF038}" dt="2024-04-09T07:47:14.552" v="13"/>
        <pc:sldMkLst>
          <pc:docMk/>
          <pc:sldMk cId="593252396" sldId="257"/>
        </pc:sldMkLst>
        <pc:spChg chg="mod">
          <ac:chgData name="grzegorz krawiec" userId="9e6ca485f78e8088" providerId="LiveId" clId="{05BE3B81-BC16-447F-915B-FDC8485DF038}" dt="2024-04-09T07:47:14.552" v="13"/>
          <ac:spMkLst>
            <pc:docMk/>
            <pc:sldMk cId="593252396" sldId="257"/>
            <ac:spMk id="3" creationId="{6E571EFC-0882-A4B5-2746-C4FBFA4C6271}"/>
          </ac:spMkLst>
        </pc:spChg>
      </pc:sldChg>
      <pc:sldChg chg="modSp mod">
        <pc:chgData name="grzegorz krawiec" userId="9e6ca485f78e8088" providerId="LiveId" clId="{05BE3B81-BC16-447F-915B-FDC8485DF038}" dt="2024-04-09T08:18:58.511" v="27" actId="20577"/>
        <pc:sldMkLst>
          <pc:docMk/>
          <pc:sldMk cId="3033961225" sldId="260"/>
        </pc:sldMkLst>
        <pc:spChg chg="mod">
          <ac:chgData name="grzegorz krawiec" userId="9e6ca485f78e8088" providerId="LiveId" clId="{05BE3B81-BC16-447F-915B-FDC8485DF038}" dt="2024-04-09T08:18:58.511" v="27" actId="20577"/>
          <ac:spMkLst>
            <pc:docMk/>
            <pc:sldMk cId="3033961225" sldId="260"/>
            <ac:spMk id="3" creationId="{261EE328-7440-456F-AC31-50BA85F5D370}"/>
          </ac:spMkLst>
        </pc:spChg>
      </pc:sldChg>
      <pc:sldChg chg="modSp mod">
        <pc:chgData name="grzegorz krawiec" userId="9e6ca485f78e8088" providerId="LiveId" clId="{05BE3B81-BC16-447F-915B-FDC8485DF038}" dt="2024-04-09T08:19:04.605" v="28"/>
        <pc:sldMkLst>
          <pc:docMk/>
          <pc:sldMk cId="921809734" sldId="261"/>
        </pc:sldMkLst>
        <pc:spChg chg="mod">
          <ac:chgData name="grzegorz krawiec" userId="9e6ca485f78e8088" providerId="LiveId" clId="{05BE3B81-BC16-447F-915B-FDC8485DF038}" dt="2024-04-09T08:19:04.605" v="28"/>
          <ac:spMkLst>
            <pc:docMk/>
            <pc:sldMk cId="921809734" sldId="261"/>
            <ac:spMk id="3" creationId="{758947D1-9C54-12F2-594F-F53E5AB0CA77}"/>
          </ac:spMkLst>
        </pc:spChg>
      </pc:sldChg>
      <pc:sldChg chg="modSp mod">
        <pc:chgData name="grzegorz krawiec" userId="9e6ca485f78e8088" providerId="LiveId" clId="{05BE3B81-BC16-447F-915B-FDC8485DF038}" dt="2024-04-09T08:20:04.839" v="38" actId="20577"/>
        <pc:sldMkLst>
          <pc:docMk/>
          <pc:sldMk cId="3350630894" sldId="262"/>
        </pc:sldMkLst>
        <pc:spChg chg="mod">
          <ac:chgData name="grzegorz krawiec" userId="9e6ca485f78e8088" providerId="LiveId" clId="{05BE3B81-BC16-447F-915B-FDC8485DF038}" dt="2024-04-09T08:20:04.839" v="38" actId="20577"/>
          <ac:spMkLst>
            <pc:docMk/>
            <pc:sldMk cId="3350630894" sldId="262"/>
            <ac:spMk id="3" creationId="{2DC8B5FD-EAD4-FEC4-0C48-C9A24AAE6943}"/>
          </ac:spMkLst>
        </pc:spChg>
      </pc:sldChg>
      <pc:sldChg chg="modSp mod">
        <pc:chgData name="grzegorz krawiec" userId="9e6ca485f78e8088" providerId="LiveId" clId="{05BE3B81-BC16-447F-915B-FDC8485DF038}" dt="2024-04-09T08:25:33.083" v="68" actId="20577"/>
        <pc:sldMkLst>
          <pc:docMk/>
          <pc:sldMk cId="1401779668" sldId="263"/>
        </pc:sldMkLst>
        <pc:spChg chg="mod">
          <ac:chgData name="grzegorz krawiec" userId="9e6ca485f78e8088" providerId="LiveId" clId="{05BE3B81-BC16-447F-915B-FDC8485DF038}" dt="2024-04-09T08:22:25.756" v="65" actId="20577"/>
          <ac:spMkLst>
            <pc:docMk/>
            <pc:sldMk cId="1401779668" sldId="263"/>
            <ac:spMk id="2" creationId="{FCEE4F93-3559-4377-6817-537E220875A1}"/>
          </ac:spMkLst>
        </pc:spChg>
        <pc:spChg chg="mod">
          <ac:chgData name="grzegorz krawiec" userId="9e6ca485f78e8088" providerId="LiveId" clId="{05BE3B81-BC16-447F-915B-FDC8485DF038}" dt="2024-04-09T08:25:33.083" v="68" actId="20577"/>
          <ac:spMkLst>
            <pc:docMk/>
            <pc:sldMk cId="1401779668" sldId="263"/>
            <ac:spMk id="3" creationId="{2C7D28E3-22ED-8209-E1B3-6D41DDCD87E5}"/>
          </ac:spMkLst>
        </pc:spChg>
      </pc:sldChg>
      <pc:sldChg chg="modSp mod">
        <pc:chgData name="grzegorz krawiec" userId="9e6ca485f78e8088" providerId="LiveId" clId="{05BE3B81-BC16-447F-915B-FDC8485DF038}" dt="2024-04-09T08:27:32.116" v="159" actId="20577"/>
        <pc:sldMkLst>
          <pc:docMk/>
          <pc:sldMk cId="3676746401" sldId="264"/>
        </pc:sldMkLst>
        <pc:spChg chg="mod">
          <ac:chgData name="grzegorz krawiec" userId="9e6ca485f78e8088" providerId="LiveId" clId="{05BE3B81-BC16-447F-915B-FDC8485DF038}" dt="2024-04-09T08:27:32.116" v="159" actId="20577"/>
          <ac:spMkLst>
            <pc:docMk/>
            <pc:sldMk cId="3676746401" sldId="264"/>
            <ac:spMk id="3" creationId="{D56D70FB-0B37-748F-918C-568FD98EB183}"/>
          </ac:spMkLst>
        </pc:spChg>
      </pc:sldChg>
      <pc:sldChg chg="modSp mod">
        <pc:chgData name="grzegorz krawiec" userId="9e6ca485f78e8088" providerId="LiveId" clId="{05BE3B81-BC16-447F-915B-FDC8485DF038}" dt="2024-04-10T05:20:26.504" v="1428" actId="115"/>
        <pc:sldMkLst>
          <pc:docMk/>
          <pc:sldMk cId="1021365629" sldId="265"/>
        </pc:sldMkLst>
        <pc:spChg chg="mod">
          <ac:chgData name="grzegorz krawiec" userId="9e6ca485f78e8088" providerId="LiveId" clId="{05BE3B81-BC16-447F-915B-FDC8485DF038}" dt="2024-04-09T08:28:40.580" v="187" actId="20577"/>
          <ac:spMkLst>
            <pc:docMk/>
            <pc:sldMk cId="1021365629" sldId="265"/>
            <ac:spMk id="2" creationId="{21EFDBF0-07D6-2800-83B9-C6AA07AB8660}"/>
          </ac:spMkLst>
        </pc:spChg>
        <pc:spChg chg="mod">
          <ac:chgData name="grzegorz krawiec" userId="9e6ca485f78e8088" providerId="LiveId" clId="{05BE3B81-BC16-447F-915B-FDC8485DF038}" dt="2024-04-10T05:20:26.504" v="1428" actId="115"/>
          <ac:spMkLst>
            <pc:docMk/>
            <pc:sldMk cId="1021365629" sldId="265"/>
            <ac:spMk id="3" creationId="{FDADA580-299E-40C1-1FA9-331B40B46592}"/>
          </ac:spMkLst>
        </pc:spChg>
      </pc:sldChg>
      <pc:sldChg chg="modSp mod">
        <pc:chgData name="grzegorz krawiec" userId="9e6ca485f78e8088" providerId="LiveId" clId="{05BE3B81-BC16-447F-915B-FDC8485DF038}" dt="2024-04-09T09:00:01.699" v="230"/>
        <pc:sldMkLst>
          <pc:docMk/>
          <pc:sldMk cId="1382991734" sldId="266"/>
        </pc:sldMkLst>
        <pc:spChg chg="mod">
          <ac:chgData name="grzegorz krawiec" userId="9e6ca485f78e8088" providerId="LiveId" clId="{05BE3B81-BC16-447F-915B-FDC8485DF038}" dt="2024-04-09T09:00:01.699" v="230"/>
          <ac:spMkLst>
            <pc:docMk/>
            <pc:sldMk cId="1382991734" sldId="266"/>
            <ac:spMk id="3" creationId="{F609A86C-D30F-89F6-0907-CF736070C333}"/>
          </ac:spMkLst>
        </pc:spChg>
      </pc:sldChg>
      <pc:sldChg chg="modSp mod">
        <pc:chgData name="grzegorz krawiec" userId="9e6ca485f78e8088" providerId="LiveId" clId="{05BE3B81-BC16-447F-915B-FDC8485DF038}" dt="2024-04-09T09:00:51.747" v="232" actId="27636"/>
        <pc:sldMkLst>
          <pc:docMk/>
          <pc:sldMk cId="2971859757" sldId="267"/>
        </pc:sldMkLst>
        <pc:spChg chg="mod">
          <ac:chgData name="grzegorz krawiec" userId="9e6ca485f78e8088" providerId="LiveId" clId="{05BE3B81-BC16-447F-915B-FDC8485DF038}" dt="2024-04-09T09:00:51.747" v="232" actId="27636"/>
          <ac:spMkLst>
            <pc:docMk/>
            <pc:sldMk cId="2971859757" sldId="267"/>
            <ac:spMk id="3" creationId="{F3626025-22F8-F598-AB7E-5AC04B4723B6}"/>
          </ac:spMkLst>
        </pc:spChg>
      </pc:sldChg>
      <pc:sldChg chg="modSp new mod">
        <pc:chgData name="grzegorz krawiec" userId="9e6ca485f78e8088" providerId="LiveId" clId="{05BE3B81-BC16-447F-915B-FDC8485DF038}" dt="2024-04-10T05:11:30.844" v="1253" actId="20577"/>
        <pc:sldMkLst>
          <pc:docMk/>
          <pc:sldMk cId="1588446845" sldId="270"/>
        </pc:sldMkLst>
        <pc:spChg chg="mod">
          <ac:chgData name="grzegorz krawiec" userId="9e6ca485f78e8088" providerId="LiveId" clId="{05BE3B81-BC16-447F-915B-FDC8485DF038}" dt="2024-04-10T05:11:30.844" v="1253" actId="20577"/>
          <ac:spMkLst>
            <pc:docMk/>
            <pc:sldMk cId="1588446845" sldId="270"/>
            <ac:spMk id="2" creationId="{6DE22CDA-5A0E-9AEF-1D4D-EA534C46DE9D}"/>
          </ac:spMkLst>
        </pc:spChg>
        <pc:spChg chg="mod">
          <ac:chgData name="grzegorz krawiec" userId="9e6ca485f78e8088" providerId="LiveId" clId="{05BE3B81-BC16-447F-915B-FDC8485DF038}" dt="2024-04-09T08:00:28.536" v="17"/>
          <ac:spMkLst>
            <pc:docMk/>
            <pc:sldMk cId="1588446845" sldId="270"/>
            <ac:spMk id="3" creationId="{846482AA-5368-F5F4-6B29-0B000B8779FA}"/>
          </ac:spMkLst>
        </pc:spChg>
      </pc:sldChg>
      <pc:sldChg chg="addSp delSp modSp new mod ord">
        <pc:chgData name="grzegorz krawiec" userId="9e6ca485f78e8088" providerId="LiveId" clId="{05BE3B81-BC16-447F-915B-FDC8485DF038}" dt="2024-04-10T05:18:14.934" v="1414" actId="115"/>
        <pc:sldMkLst>
          <pc:docMk/>
          <pc:sldMk cId="2313546788" sldId="271"/>
        </pc:sldMkLst>
        <pc:spChg chg="mod">
          <ac:chgData name="grzegorz krawiec" userId="9e6ca485f78e8088" providerId="LiveId" clId="{05BE3B81-BC16-447F-915B-FDC8485DF038}" dt="2024-04-10T05:17:54.411" v="1392" actId="20577"/>
          <ac:spMkLst>
            <pc:docMk/>
            <pc:sldMk cId="2313546788" sldId="271"/>
            <ac:spMk id="2" creationId="{7958BC49-BAF1-C9F3-16A1-7591BB3BB3C7}"/>
          </ac:spMkLst>
        </pc:spChg>
        <pc:spChg chg="mod">
          <ac:chgData name="grzegorz krawiec" userId="9e6ca485f78e8088" providerId="LiveId" clId="{05BE3B81-BC16-447F-915B-FDC8485DF038}" dt="2024-04-10T05:18:14.934" v="1414" actId="115"/>
          <ac:spMkLst>
            <pc:docMk/>
            <pc:sldMk cId="2313546788" sldId="271"/>
            <ac:spMk id="3" creationId="{D180B4B3-E6CB-0B78-AEDF-EAA2E0D98D89}"/>
          </ac:spMkLst>
        </pc:spChg>
        <pc:spChg chg="add del">
          <ac:chgData name="grzegorz krawiec" userId="9e6ca485f78e8088" providerId="LiveId" clId="{05BE3B81-BC16-447F-915B-FDC8485DF038}" dt="2024-04-09T08:35:45.969" v="190" actId="22"/>
          <ac:spMkLst>
            <pc:docMk/>
            <pc:sldMk cId="2313546788" sldId="271"/>
            <ac:spMk id="5" creationId="{B2D1A7FE-7E57-5757-B480-3DF0E59A811B}"/>
          </ac:spMkLst>
        </pc:spChg>
      </pc:sldChg>
      <pc:sldChg chg="new del">
        <pc:chgData name="grzegorz krawiec" userId="9e6ca485f78e8088" providerId="LiveId" clId="{05BE3B81-BC16-447F-915B-FDC8485DF038}" dt="2024-04-09T08:39:29.569" v="217" actId="2696"/>
        <pc:sldMkLst>
          <pc:docMk/>
          <pc:sldMk cId="3518271251" sldId="272"/>
        </pc:sldMkLst>
      </pc:sldChg>
      <pc:sldChg chg="modSp new mod">
        <pc:chgData name="grzegorz krawiec" userId="9e6ca485f78e8088" providerId="LiveId" clId="{05BE3B81-BC16-447F-915B-FDC8485DF038}" dt="2024-04-09T12:38:26.720" v="860" actId="20577"/>
        <pc:sldMkLst>
          <pc:docMk/>
          <pc:sldMk cId="2402502827" sldId="273"/>
        </pc:sldMkLst>
        <pc:spChg chg="mod">
          <ac:chgData name="grzegorz krawiec" userId="9e6ca485f78e8088" providerId="LiveId" clId="{05BE3B81-BC16-447F-915B-FDC8485DF038}" dt="2024-04-09T12:38:26.720" v="860" actId="20577"/>
          <ac:spMkLst>
            <pc:docMk/>
            <pc:sldMk cId="2402502827" sldId="273"/>
            <ac:spMk id="3" creationId="{5AB0C54C-E937-0C31-8C3D-3A2712B6CE48}"/>
          </ac:spMkLst>
        </pc:spChg>
      </pc:sldChg>
      <pc:sldChg chg="modSp new mod">
        <pc:chgData name="grzegorz krawiec" userId="9e6ca485f78e8088" providerId="LiveId" clId="{05BE3B81-BC16-447F-915B-FDC8485DF038}" dt="2024-04-10T05:21:54.633" v="1545" actId="20577"/>
        <pc:sldMkLst>
          <pc:docMk/>
          <pc:sldMk cId="2932189219" sldId="274"/>
        </pc:sldMkLst>
        <pc:spChg chg="mod">
          <ac:chgData name="grzegorz krawiec" userId="9e6ca485f78e8088" providerId="LiveId" clId="{05BE3B81-BC16-447F-915B-FDC8485DF038}" dt="2024-04-10T05:21:54.633" v="1545" actId="20577"/>
          <ac:spMkLst>
            <pc:docMk/>
            <pc:sldMk cId="2932189219" sldId="274"/>
            <ac:spMk id="3" creationId="{9EA693B1-3002-08CD-83BE-3FBD39944CC3}"/>
          </ac:spMkLst>
        </pc:spChg>
      </pc:sldChg>
      <pc:sldChg chg="modSp new del mod">
        <pc:chgData name="grzegorz krawiec" userId="9e6ca485f78e8088" providerId="LiveId" clId="{05BE3B81-BC16-447F-915B-FDC8485DF038}" dt="2024-04-10T05:22:13.844" v="1546" actId="2696"/>
        <pc:sldMkLst>
          <pc:docMk/>
          <pc:sldMk cId="2695381679" sldId="275"/>
        </pc:sldMkLst>
        <pc:spChg chg="mod">
          <ac:chgData name="grzegorz krawiec" userId="9e6ca485f78e8088" providerId="LiveId" clId="{05BE3B81-BC16-447F-915B-FDC8485DF038}" dt="2024-04-09T09:02:32.989" v="240" actId="27636"/>
          <ac:spMkLst>
            <pc:docMk/>
            <pc:sldMk cId="2695381679" sldId="275"/>
            <ac:spMk id="3" creationId="{C5388C69-C5E0-2145-D8A9-555B09447056}"/>
          </ac:spMkLst>
        </pc:spChg>
      </pc:sldChg>
      <pc:sldChg chg="modSp new mod">
        <pc:chgData name="grzegorz krawiec" userId="9e6ca485f78e8088" providerId="LiveId" clId="{05BE3B81-BC16-447F-915B-FDC8485DF038}" dt="2024-04-09T09:03:39.546" v="242"/>
        <pc:sldMkLst>
          <pc:docMk/>
          <pc:sldMk cId="3877307192" sldId="276"/>
        </pc:sldMkLst>
        <pc:spChg chg="mod">
          <ac:chgData name="grzegorz krawiec" userId="9e6ca485f78e8088" providerId="LiveId" clId="{05BE3B81-BC16-447F-915B-FDC8485DF038}" dt="2024-04-09T09:03:39.546" v="242"/>
          <ac:spMkLst>
            <pc:docMk/>
            <pc:sldMk cId="3877307192" sldId="276"/>
            <ac:spMk id="3" creationId="{DF0DFDFB-9D23-5760-0D88-D0BA4F6A0C27}"/>
          </ac:spMkLst>
        </pc:spChg>
      </pc:sldChg>
      <pc:sldChg chg="addSp modSp new mod">
        <pc:chgData name="grzegorz krawiec" userId="9e6ca485f78e8088" providerId="LiveId" clId="{05BE3B81-BC16-447F-915B-FDC8485DF038}" dt="2024-04-09T09:14:02.768" v="275"/>
        <pc:sldMkLst>
          <pc:docMk/>
          <pc:sldMk cId="4215025671" sldId="277"/>
        </pc:sldMkLst>
        <pc:spChg chg="mod">
          <ac:chgData name="grzegorz krawiec" userId="9e6ca485f78e8088" providerId="LiveId" clId="{05BE3B81-BC16-447F-915B-FDC8485DF038}" dt="2024-04-09T09:13:57.765" v="274" actId="20577"/>
          <ac:spMkLst>
            <pc:docMk/>
            <pc:sldMk cId="4215025671" sldId="277"/>
            <ac:spMk id="3" creationId="{3780E477-8634-E894-7806-9B5134F1CC02}"/>
          </ac:spMkLst>
        </pc:spChg>
        <pc:picChg chg="add">
          <ac:chgData name="grzegorz krawiec" userId="9e6ca485f78e8088" providerId="LiveId" clId="{05BE3B81-BC16-447F-915B-FDC8485DF038}" dt="2024-04-09T09:14:02.768" v="275"/>
          <ac:picMkLst>
            <pc:docMk/>
            <pc:sldMk cId="4215025671" sldId="277"/>
            <ac:picMk id="4" creationId="{5339F681-3907-3CA2-90AD-A392376B093E}"/>
          </ac:picMkLst>
        </pc:picChg>
      </pc:sldChg>
      <pc:sldChg chg="modSp new mod">
        <pc:chgData name="grzegorz krawiec" userId="9e6ca485f78e8088" providerId="LiveId" clId="{05BE3B81-BC16-447F-915B-FDC8485DF038}" dt="2024-04-09T09:15:04.630" v="280" actId="115"/>
        <pc:sldMkLst>
          <pc:docMk/>
          <pc:sldMk cId="1381154542" sldId="278"/>
        </pc:sldMkLst>
        <pc:spChg chg="mod">
          <ac:chgData name="grzegorz krawiec" userId="9e6ca485f78e8088" providerId="LiveId" clId="{05BE3B81-BC16-447F-915B-FDC8485DF038}" dt="2024-04-09T09:15:04.630" v="280" actId="115"/>
          <ac:spMkLst>
            <pc:docMk/>
            <pc:sldMk cId="1381154542" sldId="278"/>
            <ac:spMk id="3" creationId="{D33FA639-5056-63D6-727B-AD5A0B2C3D6B}"/>
          </ac:spMkLst>
        </pc:spChg>
      </pc:sldChg>
      <pc:sldChg chg="modSp new mod">
        <pc:chgData name="grzegorz krawiec" userId="9e6ca485f78e8088" providerId="LiveId" clId="{05BE3B81-BC16-447F-915B-FDC8485DF038}" dt="2024-04-09T09:11:17.111" v="264" actId="20577"/>
        <pc:sldMkLst>
          <pc:docMk/>
          <pc:sldMk cId="3468154182" sldId="279"/>
        </pc:sldMkLst>
        <pc:spChg chg="mod">
          <ac:chgData name="grzegorz krawiec" userId="9e6ca485f78e8088" providerId="LiveId" clId="{05BE3B81-BC16-447F-915B-FDC8485DF038}" dt="2024-04-09T09:11:17.111" v="264" actId="20577"/>
          <ac:spMkLst>
            <pc:docMk/>
            <pc:sldMk cId="3468154182" sldId="279"/>
            <ac:spMk id="3" creationId="{EA23B38C-3A2C-B78C-F88C-005D75816B24}"/>
          </ac:spMkLst>
        </pc:spChg>
      </pc:sldChg>
      <pc:sldChg chg="modSp new mod">
        <pc:chgData name="grzegorz krawiec" userId="9e6ca485f78e8088" providerId="LiveId" clId="{05BE3B81-BC16-447F-915B-FDC8485DF038}" dt="2024-04-09T09:15:56.831" v="304"/>
        <pc:sldMkLst>
          <pc:docMk/>
          <pc:sldMk cId="798071314" sldId="280"/>
        </pc:sldMkLst>
        <pc:spChg chg="mod">
          <ac:chgData name="grzegorz krawiec" userId="9e6ca485f78e8088" providerId="LiveId" clId="{05BE3B81-BC16-447F-915B-FDC8485DF038}" dt="2024-04-09T09:15:53.701" v="303" actId="20577"/>
          <ac:spMkLst>
            <pc:docMk/>
            <pc:sldMk cId="798071314" sldId="280"/>
            <ac:spMk id="2" creationId="{B8B08A09-B8B7-C860-0237-AEF057DA1735}"/>
          </ac:spMkLst>
        </pc:spChg>
        <pc:spChg chg="mod">
          <ac:chgData name="grzegorz krawiec" userId="9e6ca485f78e8088" providerId="LiveId" clId="{05BE3B81-BC16-447F-915B-FDC8485DF038}" dt="2024-04-09T09:15:56.831" v="304"/>
          <ac:spMkLst>
            <pc:docMk/>
            <pc:sldMk cId="798071314" sldId="280"/>
            <ac:spMk id="3" creationId="{D09D88BC-BEF9-B94A-E9B6-19B12A758BAB}"/>
          </ac:spMkLst>
        </pc:spChg>
      </pc:sldChg>
      <pc:sldChg chg="modSp new mod">
        <pc:chgData name="grzegorz krawiec" userId="9e6ca485f78e8088" providerId="LiveId" clId="{05BE3B81-BC16-447F-915B-FDC8485DF038}" dt="2024-04-09T09:16:31.244" v="306" actId="12"/>
        <pc:sldMkLst>
          <pc:docMk/>
          <pc:sldMk cId="1420063980" sldId="281"/>
        </pc:sldMkLst>
        <pc:spChg chg="mod">
          <ac:chgData name="grzegorz krawiec" userId="9e6ca485f78e8088" providerId="LiveId" clId="{05BE3B81-BC16-447F-915B-FDC8485DF038}" dt="2024-04-09T09:16:31.244" v="306" actId="12"/>
          <ac:spMkLst>
            <pc:docMk/>
            <pc:sldMk cId="1420063980" sldId="281"/>
            <ac:spMk id="3" creationId="{721BB5E8-4EF9-E719-91E0-61238862BE01}"/>
          </ac:spMkLst>
        </pc:spChg>
      </pc:sldChg>
      <pc:sldChg chg="modSp new mod">
        <pc:chgData name="grzegorz krawiec" userId="9e6ca485f78e8088" providerId="LiveId" clId="{05BE3B81-BC16-447F-915B-FDC8485DF038}" dt="2024-04-09T09:18:53.884" v="327"/>
        <pc:sldMkLst>
          <pc:docMk/>
          <pc:sldMk cId="88225403" sldId="282"/>
        </pc:sldMkLst>
        <pc:spChg chg="mod">
          <ac:chgData name="grzegorz krawiec" userId="9e6ca485f78e8088" providerId="LiveId" clId="{05BE3B81-BC16-447F-915B-FDC8485DF038}" dt="2024-04-09T09:18:28.396" v="326" actId="20577"/>
          <ac:spMkLst>
            <pc:docMk/>
            <pc:sldMk cId="88225403" sldId="282"/>
            <ac:spMk id="2" creationId="{01A5BF8F-6E17-933D-5F40-5A48919F412B}"/>
          </ac:spMkLst>
        </pc:spChg>
        <pc:spChg chg="mod">
          <ac:chgData name="grzegorz krawiec" userId="9e6ca485f78e8088" providerId="LiveId" clId="{05BE3B81-BC16-447F-915B-FDC8485DF038}" dt="2024-04-09T09:18:53.884" v="327"/>
          <ac:spMkLst>
            <pc:docMk/>
            <pc:sldMk cId="88225403" sldId="282"/>
            <ac:spMk id="3" creationId="{A761A417-2BAC-FDE5-D009-797F50F6F692}"/>
          </ac:spMkLst>
        </pc:spChg>
      </pc:sldChg>
      <pc:sldChg chg="modSp new mod">
        <pc:chgData name="grzegorz krawiec" userId="9e6ca485f78e8088" providerId="LiveId" clId="{05BE3B81-BC16-447F-915B-FDC8485DF038}" dt="2024-04-09T09:19:28.084" v="329" actId="12"/>
        <pc:sldMkLst>
          <pc:docMk/>
          <pc:sldMk cId="2763252237" sldId="283"/>
        </pc:sldMkLst>
        <pc:spChg chg="mod">
          <ac:chgData name="grzegorz krawiec" userId="9e6ca485f78e8088" providerId="LiveId" clId="{05BE3B81-BC16-447F-915B-FDC8485DF038}" dt="2024-04-09T09:19:28.084" v="329" actId="12"/>
          <ac:spMkLst>
            <pc:docMk/>
            <pc:sldMk cId="2763252237" sldId="283"/>
            <ac:spMk id="3" creationId="{007EF8A2-ABFF-97F5-2409-D69B744A88C3}"/>
          </ac:spMkLst>
        </pc:spChg>
      </pc:sldChg>
      <pc:sldChg chg="modSp new mod">
        <pc:chgData name="grzegorz krawiec" userId="9e6ca485f78e8088" providerId="LiveId" clId="{05BE3B81-BC16-447F-915B-FDC8485DF038}" dt="2024-04-09T09:19:57.944" v="332" actId="115"/>
        <pc:sldMkLst>
          <pc:docMk/>
          <pc:sldMk cId="2508520192" sldId="284"/>
        </pc:sldMkLst>
        <pc:spChg chg="mod">
          <ac:chgData name="grzegorz krawiec" userId="9e6ca485f78e8088" providerId="LiveId" clId="{05BE3B81-BC16-447F-915B-FDC8485DF038}" dt="2024-04-09T09:19:57.944" v="332" actId="115"/>
          <ac:spMkLst>
            <pc:docMk/>
            <pc:sldMk cId="2508520192" sldId="284"/>
            <ac:spMk id="3" creationId="{0B4259A0-FFA0-170F-8BE3-B9635E2CDD4D}"/>
          </ac:spMkLst>
        </pc:spChg>
      </pc:sldChg>
      <pc:sldChg chg="modSp new mod">
        <pc:chgData name="grzegorz krawiec" userId="9e6ca485f78e8088" providerId="LiveId" clId="{05BE3B81-BC16-447F-915B-FDC8485DF038}" dt="2024-04-09T09:20:33.979" v="333"/>
        <pc:sldMkLst>
          <pc:docMk/>
          <pc:sldMk cId="2304925651" sldId="285"/>
        </pc:sldMkLst>
        <pc:spChg chg="mod">
          <ac:chgData name="grzegorz krawiec" userId="9e6ca485f78e8088" providerId="LiveId" clId="{05BE3B81-BC16-447F-915B-FDC8485DF038}" dt="2024-04-09T09:20:33.979" v="333"/>
          <ac:spMkLst>
            <pc:docMk/>
            <pc:sldMk cId="2304925651" sldId="285"/>
            <ac:spMk id="3" creationId="{19F8076C-6CDD-0251-00E6-9FEE23D72C3A}"/>
          </ac:spMkLst>
        </pc:spChg>
      </pc:sldChg>
      <pc:sldChg chg="modSp new mod">
        <pc:chgData name="grzegorz krawiec" userId="9e6ca485f78e8088" providerId="LiveId" clId="{05BE3B81-BC16-447F-915B-FDC8485DF038}" dt="2024-04-09T09:20:59.108" v="334"/>
        <pc:sldMkLst>
          <pc:docMk/>
          <pc:sldMk cId="635830668" sldId="286"/>
        </pc:sldMkLst>
        <pc:spChg chg="mod">
          <ac:chgData name="grzegorz krawiec" userId="9e6ca485f78e8088" providerId="LiveId" clId="{05BE3B81-BC16-447F-915B-FDC8485DF038}" dt="2024-04-09T09:20:59.108" v="334"/>
          <ac:spMkLst>
            <pc:docMk/>
            <pc:sldMk cId="635830668" sldId="286"/>
            <ac:spMk id="3" creationId="{5F08C896-17B1-9436-3220-D38AB3C75E4A}"/>
          </ac:spMkLst>
        </pc:spChg>
      </pc:sldChg>
      <pc:sldChg chg="modSp new mod">
        <pc:chgData name="grzegorz krawiec" userId="9e6ca485f78e8088" providerId="LiveId" clId="{05BE3B81-BC16-447F-915B-FDC8485DF038}" dt="2024-04-09T09:21:34.860" v="335"/>
        <pc:sldMkLst>
          <pc:docMk/>
          <pc:sldMk cId="2005362917" sldId="287"/>
        </pc:sldMkLst>
        <pc:spChg chg="mod">
          <ac:chgData name="grzegorz krawiec" userId="9e6ca485f78e8088" providerId="LiveId" clId="{05BE3B81-BC16-447F-915B-FDC8485DF038}" dt="2024-04-09T09:21:34.860" v="335"/>
          <ac:spMkLst>
            <pc:docMk/>
            <pc:sldMk cId="2005362917" sldId="287"/>
            <ac:spMk id="3" creationId="{B520ED9C-63AF-D4B6-B0AE-AC891B8CD004}"/>
          </ac:spMkLst>
        </pc:spChg>
      </pc:sldChg>
      <pc:sldChg chg="modSp new mod">
        <pc:chgData name="grzegorz krawiec" userId="9e6ca485f78e8088" providerId="LiveId" clId="{05BE3B81-BC16-447F-915B-FDC8485DF038}" dt="2024-04-09T09:22:40.042" v="339" actId="27636"/>
        <pc:sldMkLst>
          <pc:docMk/>
          <pc:sldMk cId="362554869" sldId="288"/>
        </pc:sldMkLst>
        <pc:spChg chg="mod">
          <ac:chgData name="grzegorz krawiec" userId="9e6ca485f78e8088" providerId="LiveId" clId="{05BE3B81-BC16-447F-915B-FDC8485DF038}" dt="2024-04-09T09:22:40.042" v="339" actId="27636"/>
          <ac:spMkLst>
            <pc:docMk/>
            <pc:sldMk cId="362554869" sldId="288"/>
            <ac:spMk id="3" creationId="{4FB77D05-CA1B-5C1F-41F6-B756357E94FC}"/>
          </ac:spMkLst>
        </pc:spChg>
      </pc:sldChg>
      <pc:sldChg chg="modSp new mod">
        <pc:chgData name="grzegorz krawiec" userId="9e6ca485f78e8088" providerId="LiveId" clId="{05BE3B81-BC16-447F-915B-FDC8485DF038}" dt="2024-04-09T09:22:43.560" v="341" actId="27636"/>
        <pc:sldMkLst>
          <pc:docMk/>
          <pc:sldMk cId="4291968689" sldId="289"/>
        </pc:sldMkLst>
        <pc:spChg chg="mod">
          <ac:chgData name="grzegorz krawiec" userId="9e6ca485f78e8088" providerId="LiveId" clId="{05BE3B81-BC16-447F-915B-FDC8485DF038}" dt="2024-04-09T09:22:43.560" v="341" actId="27636"/>
          <ac:spMkLst>
            <pc:docMk/>
            <pc:sldMk cId="4291968689" sldId="289"/>
            <ac:spMk id="3" creationId="{B99F7C40-9B31-37F4-465E-B4928CE592C4}"/>
          </ac:spMkLst>
        </pc:spChg>
      </pc:sldChg>
      <pc:sldChg chg="modSp new mod">
        <pc:chgData name="grzegorz krawiec" userId="9e6ca485f78e8088" providerId="LiveId" clId="{05BE3B81-BC16-447F-915B-FDC8485DF038}" dt="2024-04-09T09:23:10.476" v="343" actId="27636"/>
        <pc:sldMkLst>
          <pc:docMk/>
          <pc:sldMk cId="1825548805" sldId="290"/>
        </pc:sldMkLst>
        <pc:spChg chg="mod">
          <ac:chgData name="grzegorz krawiec" userId="9e6ca485f78e8088" providerId="LiveId" clId="{05BE3B81-BC16-447F-915B-FDC8485DF038}" dt="2024-04-09T09:23:10.476" v="343" actId="27636"/>
          <ac:spMkLst>
            <pc:docMk/>
            <pc:sldMk cId="1825548805" sldId="290"/>
            <ac:spMk id="3" creationId="{FDE2946A-B4DE-3434-7771-76E45AE4933A}"/>
          </ac:spMkLst>
        </pc:spChg>
      </pc:sldChg>
      <pc:sldChg chg="modSp new mod">
        <pc:chgData name="grzegorz krawiec" userId="9e6ca485f78e8088" providerId="LiveId" clId="{05BE3B81-BC16-447F-915B-FDC8485DF038}" dt="2024-04-09T09:52:42.950" v="522" actId="20577"/>
        <pc:sldMkLst>
          <pc:docMk/>
          <pc:sldMk cId="1055665713" sldId="291"/>
        </pc:sldMkLst>
        <pc:spChg chg="mod">
          <ac:chgData name="grzegorz krawiec" userId="9e6ca485f78e8088" providerId="LiveId" clId="{05BE3B81-BC16-447F-915B-FDC8485DF038}" dt="2024-04-09T09:52:38.983" v="521" actId="20577"/>
          <ac:spMkLst>
            <pc:docMk/>
            <pc:sldMk cId="1055665713" sldId="291"/>
            <ac:spMk id="2" creationId="{CA77ED8F-1410-0334-2670-D02A00E234C3}"/>
          </ac:spMkLst>
        </pc:spChg>
        <pc:spChg chg="mod">
          <ac:chgData name="grzegorz krawiec" userId="9e6ca485f78e8088" providerId="LiveId" clId="{05BE3B81-BC16-447F-915B-FDC8485DF038}" dt="2024-04-09T09:52:42.950" v="522" actId="20577"/>
          <ac:spMkLst>
            <pc:docMk/>
            <pc:sldMk cId="1055665713" sldId="291"/>
            <ac:spMk id="3" creationId="{0FF574FD-E57D-3310-B553-6398ED6A25EC}"/>
          </ac:spMkLst>
        </pc:spChg>
      </pc:sldChg>
      <pc:sldChg chg="modSp new mod">
        <pc:chgData name="grzegorz krawiec" userId="9e6ca485f78e8088" providerId="LiveId" clId="{05BE3B81-BC16-447F-915B-FDC8485DF038}" dt="2024-04-09T09:55:18.593" v="537" actId="20577"/>
        <pc:sldMkLst>
          <pc:docMk/>
          <pc:sldMk cId="3142647250" sldId="292"/>
        </pc:sldMkLst>
        <pc:spChg chg="mod">
          <ac:chgData name="grzegorz krawiec" userId="9e6ca485f78e8088" providerId="LiveId" clId="{05BE3B81-BC16-447F-915B-FDC8485DF038}" dt="2024-04-09T09:55:18.593" v="537" actId="20577"/>
          <ac:spMkLst>
            <pc:docMk/>
            <pc:sldMk cId="3142647250" sldId="292"/>
            <ac:spMk id="2" creationId="{BDFA69C3-8540-C0D0-B275-B53489DDD683}"/>
          </ac:spMkLst>
        </pc:spChg>
        <pc:spChg chg="mod">
          <ac:chgData name="grzegorz krawiec" userId="9e6ca485f78e8088" providerId="LiveId" clId="{05BE3B81-BC16-447F-915B-FDC8485DF038}" dt="2024-04-09T09:55:12.390" v="533"/>
          <ac:spMkLst>
            <pc:docMk/>
            <pc:sldMk cId="3142647250" sldId="292"/>
            <ac:spMk id="3" creationId="{0F109620-F350-EB66-6975-FE3B9C7B4AE7}"/>
          </ac:spMkLst>
        </pc:spChg>
      </pc:sldChg>
      <pc:sldChg chg="modSp new mod">
        <pc:chgData name="grzegorz krawiec" userId="9e6ca485f78e8088" providerId="LiveId" clId="{05BE3B81-BC16-447F-915B-FDC8485DF038}" dt="2024-04-09T10:04:28.291" v="588" actId="20577"/>
        <pc:sldMkLst>
          <pc:docMk/>
          <pc:sldMk cId="297720799" sldId="293"/>
        </pc:sldMkLst>
        <pc:spChg chg="mod">
          <ac:chgData name="grzegorz krawiec" userId="9e6ca485f78e8088" providerId="LiveId" clId="{05BE3B81-BC16-447F-915B-FDC8485DF038}" dt="2024-04-09T10:04:28.291" v="588" actId="20577"/>
          <ac:spMkLst>
            <pc:docMk/>
            <pc:sldMk cId="297720799" sldId="293"/>
            <ac:spMk id="2" creationId="{B0946435-4E08-603F-697F-8C7A9BF76A4D}"/>
          </ac:spMkLst>
        </pc:spChg>
        <pc:spChg chg="mod">
          <ac:chgData name="grzegorz krawiec" userId="9e6ca485f78e8088" providerId="LiveId" clId="{05BE3B81-BC16-447F-915B-FDC8485DF038}" dt="2024-04-09T09:50:14.260" v="473" actId="20577"/>
          <ac:spMkLst>
            <pc:docMk/>
            <pc:sldMk cId="297720799" sldId="293"/>
            <ac:spMk id="3" creationId="{BE1E86B8-43C0-4E36-A61F-A9A1B33A3243}"/>
          </ac:spMkLst>
        </pc:spChg>
      </pc:sldChg>
      <pc:sldChg chg="modSp new mod">
        <pc:chgData name="grzegorz krawiec" userId="9e6ca485f78e8088" providerId="LiveId" clId="{05BE3B81-BC16-447F-915B-FDC8485DF038}" dt="2024-04-09T09:49:57.965" v="469"/>
        <pc:sldMkLst>
          <pc:docMk/>
          <pc:sldMk cId="273329687" sldId="294"/>
        </pc:sldMkLst>
        <pc:spChg chg="mod">
          <ac:chgData name="grzegorz krawiec" userId="9e6ca485f78e8088" providerId="LiveId" clId="{05BE3B81-BC16-447F-915B-FDC8485DF038}" dt="2024-04-09T09:49:57.965" v="469"/>
          <ac:spMkLst>
            <pc:docMk/>
            <pc:sldMk cId="273329687" sldId="294"/>
            <ac:spMk id="3" creationId="{6FE4576F-3048-6FCF-E42E-70CBA8D44E76}"/>
          </ac:spMkLst>
        </pc:spChg>
      </pc:sldChg>
      <pc:sldChg chg="modSp new mod">
        <pc:chgData name="grzegorz krawiec" userId="9e6ca485f78e8088" providerId="LiveId" clId="{05BE3B81-BC16-447F-915B-FDC8485DF038}" dt="2024-04-09T09:55:24.191" v="543" actId="20577"/>
        <pc:sldMkLst>
          <pc:docMk/>
          <pc:sldMk cId="3931415971" sldId="295"/>
        </pc:sldMkLst>
        <pc:spChg chg="mod">
          <ac:chgData name="grzegorz krawiec" userId="9e6ca485f78e8088" providerId="LiveId" clId="{05BE3B81-BC16-447F-915B-FDC8485DF038}" dt="2024-04-09T09:55:24.191" v="543" actId="20577"/>
          <ac:spMkLst>
            <pc:docMk/>
            <pc:sldMk cId="3931415971" sldId="295"/>
            <ac:spMk id="2" creationId="{34A4CDF6-7062-B1EC-6BC2-681C57543353}"/>
          </ac:spMkLst>
        </pc:spChg>
        <pc:spChg chg="mod">
          <ac:chgData name="grzegorz krawiec" userId="9e6ca485f78e8088" providerId="LiveId" clId="{05BE3B81-BC16-447F-915B-FDC8485DF038}" dt="2024-04-09T09:53:28.123" v="531" actId="20577"/>
          <ac:spMkLst>
            <pc:docMk/>
            <pc:sldMk cId="3931415971" sldId="295"/>
            <ac:spMk id="3" creationId="{1690087A-1921-ED91-688C-45166B1BE570}"/>
          </ac:spMkLst>
        </pc:spChg>
      </pc:sldChg>
      <pc:sldChg chg="modSp new mod">
        <pc:chgData name="grzegorz krawiec" userId="9e6ca485f78e8088" providerId="LiveId" clId="{05BE3B81-BC16-447F-915B-FDC8485DF038}" dt="2024-04-09T09:55:21.368" v="540" actId="20577"/>
        <pc:sldMkLst>
          <pc:docMk/>
          <pc:sldMk cId="3130871052" sldId="296"/>
        </pc:sldMkLst>
        <pc:spChg chg="mod">
          <ac:chgData name="grzegorz krawiec" userId="9e6ca485f78e8088" providerId="LiveId" clId="{05BE3B81-BC16-447F-915B-FDC8485DF038}" dt="2024-04-09T09:55:21.368" v="540" actId="20577"/>
          <ac:spMkLst>
            <pc:docMk/>
            <pc:sldMk cId="3130871052" sldId="296"/>
            <ac:spMk id="2" creationId="{F000C854-496E-90A8-EA74-D2100C67CBEC}"/>
          </ac:spMkLst>
        </pc:spChg>
        <pc:spChg chg="mod">
          <ac:chgData name="grzegorz krawiec" userId="9e6ca485f78e8088" providerId="LiveId" clId="{05BE3B81-BC16-447F-915B-FDC8485DF038}" dt="2024-04-09T09:54:17.785" v="532"/>
          <ac:spMkLst>
            <pc:docMk/>
            <pc:sldMk cId="3130871052" sldId="296"/>
            <ac:spMk id="3" creationId="{4809C765-A6AC-F964-545B-7B6EA4A7868E}"/>
          </ac:spMkLst>
        </pc:spChg>
      </pc:sldChg>
      <pc:sldChg chg="modSp new mod">
        <pc:chgData name="grzegorz krawiec" userId="9e6ca485f78e8088" providerId="LiveId" clId="{05BE3B81-BC16-447F-915B-FDC8485DF038}" dt="2024-04-09T10:04:22.900" v="581" actId="20577"/>
        <pc:sldMkLst>
          <pc:docMk/>
          <pc:sldMk cId="82132661" sldId="297"/>
        </pc:sldMkLst>
        <pc:spChg chg="mod">
          <ac:chgData name="grzegorz krawiec" userId="9e6ca485f78e8088" providerId="LiveId" clId="{05BE3B81-BC16-447F-915B-FDC8485DF038}" dt="2024-04-09T10:04:22.900" v="581" actId="20577"/>
          <ac:spMkLst>
            <pc:docMk/>
            <pc:sldMk cId="82132661" sldId="297"/>
            <ac:spMk id="2" creationId="{03781DE9-07F3-6EAC-1D5C-06FF6E1F1AB3}"/>
          </ac:spMkLst>
        </pc:spChg>
        <pc:spChg chg="mod">
          <ac:chgData name="grzegorz krawiec" userId="9e6ca485f78e8088" providerId="LiveId" clId="{05BE3B81-BC16-447F-915B-FDC8485DF038}" dt="2024-04-09T09:55:47.556" v="545" actId="27636"/>
          <ac:spMkLst>
            <pc:docMk/>
            <pc:sldMk cId="82132661" sldId="297"/>
            <ac:spMk id="3" creationId="{9D00E81B-1CAD-9019-E0FA-B3BE34E9A31A}"/>
          </ac:spMkLst>
        </pc:spChg>
      </pc:sldChg>
      <pc:sldChg chg="modSp new mod ord">
        <pc:chgData name="grzegorz krawiec" userId="9e6ca485f78e8088" providerId="LiveId" clId="{05BE3B81-BC16-447F-915B-FDC8485DF038}" dt="2024-04-09T13:13:34.043" v="1118"/>
        <pc:sldMkLst>
          <pc:docMk/>
          <pc:sldMk cId="1925916908" sldId="298"/>
        </pc:sldMkLst>
        <pc:spChg chg="mod">
          <ac:chgData name="grzegorz krawiec" userId="9e6ca485f78e8088" providerId="LiveId" clId="{05BE3B81-BC16-447F-915B-FDC8485DF038}" dt="2024-04-09T09:57:40.992" v="555" actId="20577"/>
          <ac:spMkLst>
            <pc:docMk/>
            <pc:sldMk cId="1925916908" sldId="298"/>
            <ac:spMk id="2" creationId="{39251984-1748-3F5E-3E1C-98E95980AF7E}"/>
          </ac:spMkLst>
        </pc:spChg>
        <pc:spChg chg="mod">
          <ac:chgData name="grzegorz krawiec" userId="9e6ca485f78e8088" providerId="LiveId" clId="{05BE3B81-BC16-447F-915B-FDC8485DF038}" dt="2024-04-09T09:58:37.871" v="569" actId="6549"/>
          <ac:spMkLst>
            <pc:docMk/>
            <pc:sldMk cId="1925916908" sldId="298"/>
            <ac:spMk id="3" creationId="{CA05093F-08A4-B815-DA71-8FCA39FA7DBF}"/>
          </ac:spMkLst>
        </pc:spChg>
      </pc:sldChg>
      <pc:sldChg chg="modSp new del mod ord">
        <pc:chgData name="grzegorz krawiec" userId="9e6ca485f78e8088" providerId="LiveId" clId="{05BE3B81-BC16-447F-915B-FDC8485DF038}" dt="2024-04-09T13:13:27.715" v="1113" actId="47"/>
        <pc:sldMkLst>
          <pc:docMk/>
          <pc:sldMk cId="2346290269" sldId="299"/>
        </pc:sldMkLst>
        <pc:spChg chg="mod">
          <ac:chgData name="grzegorz krawiec" userId="9e6ca485f78e8088" providerId="LiveId" clId="{05BE3B81-BC16-447F-915B-FDC8485DF038}" dt="2024-04-09T12:27:48.013" v="664"/>
          <ac:spMkLst>
            <pc:docMk/>
            <pc:sldMk cId="2346290269" sldId="299"/>
            <ac:spMk id="2" creationId="{2BD078D2-8CC7-EE98-657C-BA2FC3E378E8}"/>
          </ac:spMkLst>
        </pc:spChg>
      </pc:sldChg>
      <pc:sldChg chg="new del ord">
        <pc:chgData name="grzegorz krawiec" userId="9e6ca485f78e8088" providerId="LiveId" clId="{05BE3B81-BC16-447F-915B-FDC8485DF038}" dt="2024-04-09T13:13:28.572" v="1114" actId="47"/>
        <pc:sldMkLst>
          <pc:docMk/>
          <pc:sldMk cId="1737522899" sldId="300"/>
        </pc:sldMkLst>
      </pc:sldChg>
      <pc:sldChg chg="new del ord">
        <pc:chgData name="grzegorz krawiec" userId="9e6ca485f78e8088" providerId="LiveId" clId="{05BE3B81-BC16-447F-915B-FDC8485DF038}" dt="2024-04-09T13:13:29.902" v="1115" actId="47"/>
        <pc:sldMkLst>
          <pc:docMk/>
          <pc:sldMk cId="2580183965" sldId="301"/>
        </pc:sldMkLst>
      </pc:sldChg>
      <pc:sldChg chg="new del ord">
        <pc:chgData name="grzegorz krawiec" userId="9e6ca485f78e8088" providerId="LiveId" clId="{05BE3B81-BC16-447F-915B-FDC8485DF038}" dt="2024-04-09T13:13:30.531" v="1116" actId="47"/>
        <pc:sldMkLst>
          <pc:docMk/>
          <pc:sldMk cId="945008082" sldId="302"/>
        </pc:sldMkLst>
      </pc:sldChg>
      <pc:sldChg chg="modSp new mod">
        <pc:chgData name="grzegorz krawiec" userId="9e6ca485f78e8088" providerId="LiveId" clId="{05BE3B81-BC16-447F-915B-FDC8485DF038}" dt="2024-04-09T10:01:31.979" v="571"/>
        <pc:sldMkLst>
          <pc:docMk/>
          <pc:sldMk cId="2266720926" sldId="303"/>
        </pc:sldMkLst>
        <pc:spChg chg="mod">
          <ac:chgData name="grzegorz krawiec" userId="9e6ca485f78e8088" providerId="LiveId" clId="{05BE3B81-BC16-447F-915B-FDC8485DF038}" dt="2024-04-09T10:01:31.979" v="571"/>
          <ac:spMkLst>
            <pc:docMk/>
            <pc:sldMk cId="2266720926" sldId="303"/>
            <ac:spMk id="3" creationId="{32197CBF-8409-3FF9-C438-0C2917564836}"/>
          </ac:spMkLst>
        </pc:spChg>
      </pc:sldChg>
      <pc:sldChg chg="modSp new del mod">
        <pc:chgData name="grzegorz krawiec" userId="9e6ca485f78e8088" providerId="LiveId" clId="{05BE3B81-BC16-447F-915B-FDC8485DF038}" dt="2024-04-10T05:25:44.313" v="1547" actId="47"/>
        <pc:sldMkLst>
          <pc:docMk/>
          <pc:sldMk cId="1220814931" sldId="304"/>
        </pc:sldMkLst>
        <pc:spChg chg="mod">
          <ac:chgData name="grzegorz krawiec" userId="9e6ca485f78e8088" providerId="LiveId" clId="{05BE3B81-BC16-447F-915B-FDC8485DF038}" dt="2024-04-09T10:03:46.437" v="576" actId="27636"/>
          <ac:spMkLst>
            <pc:docMk/>
            <pc:sldMk cId="1220814931" sldId="304"/>
            <ac:spMk id="2" creationId="{7309257D-F94E-A1EA-57F2-D82B827BB320}"/>
          </ac:spMkLst>
        </pc:spChg>
        <pc:spChg chg="mod">
          <ac:chgData name="grzegorz krawiec" userId="9e6ca485f78e8088" providerId="LiveId" clId="{05BE3B81-BC16-447F-915B-FDC8485DF038}" dt="2024-04-09T10:03:59.988" v="578" actId="20577"/>
          <ac:spMkLst>
            <pc:docMk/>
            <pc:sldMk cId="1220814931" sldId="304"/>
            <ac:spMk id="3" creationId="{FA1DB7F5-AA69-4D12-65FC-8390892DC129}"/>
          </ac:spMkLst>
        </pc:spChg>
      </pc:sldChg>
      <pc:sldChg chg="modSp new mod">
        <pc:chgData name="grzegorz krawiec" userId="9e6ca485f78e8088" providerId="LiveId" clId="{05BE3B81-BC16-447F-915B-FDC8485DF038}" dt="2024-04-09T12:24:22.958" v="661" actId="20577"/>
        <pc:sldMkLst>
          <pc:docMk/>
          <pc:sldMk cId="1244511983" sldId="305"/>
        </pc:sldMkLst>
        <pc:spChg chg="mod">
          <ac:chgData name="grzegorz krawiec" userId="9e6ca485f78e8088" providerId="LiveId" clId="{05BE3B81-BC16-447F-915B-FDC8485DF038}" dt="2024-04-09T12:24:22.958" v="661" actId="20577"/>
          <ac:spMkLst>
            <pc:docMk/>
            <pc:sldMk cId="1244511983" sldId="305"/>
            <ac:spMk id="3" creationId="{FC8AEF8D-0E92-AC02-DBAB-F89BCF51E41F}"/>
          </ac:spMkLst>
        </pc:spChg>
      </pc:sldChg>
      <pc:sldChg chg="modSp new mod">
        <pc:chgData name="grzegorz krawiec" userId="9e6ca485f78e8088" providerId="LiveId" clId="{05BE3B81-BC16-447F-915B-FDC8485DF038}" dt="2024-04-09T13:52:43.511" v="1145"/>
        <pc:sldMkLst>
          <pc:docMk/>
          <pc:sldMk cId="4275782459" sldId="306"/>
        </pc:sldMkLst>
        <pc:spChg chg="mod">
          <ac:chgData name="grzegorz krawiec" userId="9e6ca485f78e8088" providerId="LiveId" clId="{05BE3B81-BC16-447F-915B-FDC8485DF038}" dt="2024-04-09T12:28:21.856" v="674" actId="27636"/>
          <ac:spMkLst>
            <pc:docMk/>
            <pc:sldMk cId="4275782459" sldId="306"/>
            <ac:spMk id="2" creationId="{287E4AD5-5B24-DBCC-E768-871506CF31FD}"/>
          </ac:spMkLst>
        </pc:spChg>
        <pc:spChg chg="mod">
          <ac:chgData name="grzegorz krawiec" userId="9e6ca485f78e8088" providerId="LiveId" clId="{05BE3B81-BC16-447F-915B-FDC8485DF038}" dt="2024-04-09T13:52:43.511" v="1145"/>
          <ac:spMkLst>
            <pc:docMk/>
            <pc:sldMk cId="4275782459" sldId="306"/>
            <ac:spMk id="3" creationId="{3B99C1E1-04E7-28F9-84F7-235C9A539C1B}"/>
          </ac:spMkLst>
        </pc:spChg>
      </pc:sldChg>
      <pc:sldChg chg="modSp new mod">
        <pc:chgData name="grzegorz krawiec" userId="9e6ca485f78e8088" providerId="LiveId" clId="{05BE3B81-BC16-447F-915B-FDC8485DF038}" dt="2024-04-09T13:53:27.783" v="1148" actId="27636"/>
        <pc:sldMkLst>
          <pc:docMk/>
          <pc:sldMk cId="2444495495" sldId="307"/>
        </pc:sldMkLst>
        <pc:spChg chg="mod">
          <ac:chgData name="grzegorz krawiec" userId="9e6ca485f78e8088" providerId="LiveId" clId="{05BE3B81-BC16-447F-915B-FDC8485DF038}" dt="2024-04-09T13:53:27.783" v="1148" actId="27636"/>
          <ac:spMkLst>
            <pc:docMk/>
            <pc:sldMk cId="2444495495" sldId="307"/>
            <ac:spMk id="2" creationId="{DC68A10A-763D-B18A-2BAD-0181607CAE97}"/>
          </ac:spMkLst>
        </pc:spChg>
        <pc:spChg chg="mod">
          <ac:chgData name="grzegorz krawiec" userId="9e6ca485f78e8088" providerId="LiveId" clId="{05BE3B81-BC16-447F-915B-FDC8485DF038}" dt="2024-04-09T13:53:19.808" v="1146"/>
          <ac:spMkLst>
            <pc:docMk/>
            <pc:sldMk cId="2444495495" sldId="307"/>
            <ac:spMk id="3" creationId="{C866149E-DFCD-D858-B586-4EA52689456B}"/>
          </ac:spMkLst>
        </pc:spChg>
      </pc:sldChg>
      <pc:sldChg chg="new del">
        <pc:chgData name="grzegorz krawiec" userId="9e6ca485f78e8088" providerId="LiveId" clId="{05BE3B81-BC16-447F-915B-FDC8485DF038}" dt="2024-04-09T13:53:43.986" v="1149" actId="47"/>
        <pc:sldMkLst>
          <pc:docMk/>
          <pc:sldMk cId="3104325421" sldId="308"/>
        </pc:sldMkLst>
      </pc:sldChg>
      <pc:sldChg chg="new del">
        <pc:chgData name="grzegorz krawiec" userId="9e6ca485f78e8088" providerId="LiveId" clId="{05BE3B81-BC16-447F-915B-FDC8485DF038}" dt="2024-04-09T13:53:45.738" v="1150" actId="47"/>
        <pc:sldMkLst>
          <pc:docMk/>
          <pc:sldMk cId="2007469532" sldId="309"/>
        </pc:sldMkLst>
      </pc:sldChg>
      <pc:sldChg chg="new del">
        <pc:chgData name="grzegorz krawiec" userId="9e6ca485f78e8088" providerId="LiveId" clId="{05BE3B81-BC16-447F-915B-FDC8485DF038}" dt="2024-04-09T13:53:47.220" v="1151" actId="47"/>
        <pc:sldMkLst>
          <pc:docMk/>
          <pc:sldMk cId="1177264001" sldId="310"/>
        </pc:sldMkLst>
      </pc:sldChg>
      <pc:sldChg chg="new del">
        <pc:chgData name="grzegorz krawiec" userId="9e6ca485f78e8088" providerId="LiveId" clId="{05BE3B81-BC16-447F-915B-FDC8485DF038}" dt="2024-04-09T13:53:48.210" v="1152" actId="47"/>
        <pc:sldMkLst>
          <pc:docMk/>
          <pc:sldMk cId="3357219919" sldId="311"/>
        </pc:sldMkLst>
      </pc:sldChg>
      <pc:sldChg chg="new del">
        <pc:chgData name="grzegorz krawiec" userId="9e6ca485f78e8088" providerId="LiveId" clId="{05BE3B81-BC16-447F-915B-FDC8485DF038}" dt="2024-04-09T13:53:49.264" v="1153" actId="47"/>
        <pc:sldMkLst>
          <pc:docMk/>
          <pc:sldMk cId="1619772439" sldId="312"/>
        </pc:sldMkLst>
      </pc:sldChg>
      <pc:sldChg chg="new del">
        <pc:chgData name="grzegorz krawiec" userId="9e6ca485f78e8088" providerId="LiveId" clId="{05BE3B81-BC16-447F-915B-FDC8485DF038}" dt="2024-04-09T13:53:50.528" v="1154" actId="47"/>
        <pc:sldMkLst>
          <pc:docMk/>
          <pc:sldMk cId="3812522549" sldId="313"/>
        </pc:sldMkLst>
      </pc:sldChg>
      <pc:sldChg chg="modSp new mod ord">
        <pc:chgData name="grzegorz krawiec" userId="9e6ca485f78e8088" providerId="LiveId" clId="{05BE3B81-BC16-447F-915B-FDC8485DF038}" dt="2024-04-10T05:14:10.842" v="1324" actId="115"/>
        <pc:sldMkLst>
          <pc:docMk/>
          <pc:sldMk cId="2819458501" sldId="314"/>
        </pc:sldMkLst>
        <pc:spChg chg="mod">
          <ac:chgData name="grzegorz krawiec" userId="9e6ca485f78e8088" providerId="LiveId" clId="{05BE3B81-BC16-447F-915B-FDC8485DF038}" dt="2024-04-10T05:14:10.842" v="1324" actId="115"/>
          <ac:spMkLst>
            <pc:docMk/>
            <pc:sldMk cId="2819458501" sldId="314"/>
            <ac:spMk id="3" creationId="{F6D8F25A-12C7-DEA8-568F-80AB8F415594}"/>
          </ac:spMkLst>
        </pc:spChg>
      </pc:sldChg>
      <pc:sldChg chg="modSp new mod ord">
        <pc:chgData name="grzegorz krawiec" userId="9e6ca485f78e8088" providerId="LiveId" clId="{05BE3B81-BC16-447F-915B-FDC8485DF038}" dt="2024-04-09T12:46:36.578" v="1025" actId="20577"/>
        <pc:sldMkLst>
          <pc:docMk/>
          <pc:sldMk cId="4186357593" sldId="315"/>
        </pc:sldMkLst>
        <pc:spChg chg="mod">
          <ac:chgData name="grzegorz krawiec" userId="9e6ca485f78e8088" providerId="LiveId" clId="{05BE3B81-BC16-447F-915B-FDC8485DF038}" dt="2024-04-09T12:45:07.855" v="902" actId="20577"/>
          <ac:spMkLst>
            <pc:docMk/>
            <pc:sldMk cId="4186357593" sldId="315"/>
            <ac:spMk id="2" creationId="{258F71A4-AEAC-BB22-304F-61F35D5B94A7}"/>
          </ac:spMkLst>
        </pc:spChg>
        <pc:spChg chg="mod">
          <ac:chgData name="grzegorz krawiec" userId="9e6ca485f78e8088" providerId="LiveId" clId="{05BE3B81-BC16-447F-915B-FDC8485DF038}" dt="2024-04-09T12:46:36.578" v="1025" actId="20577"/>
          <ac:spMkLst>
            <pc:docMk/>
            <pc:sldMk cId="4186357593" sldId="315"/>
            <ac:spMk id="3" creationId="{E4E69A26-39E7-B5A0-A5C7-367112CA2FCD}"/>
          </ac:spMkLst>
        </pc:spChg>
      </pc:sldChg>
      <pc:sldChg chg="modSp new mod">
        <pc:chgData name="grzegorz krawiec" userId="9e6ca485f78e8088" providerId="LiveId" clId="{05BE3B81-BC16-447F-915B-FDC8485DF038}" dt="2024-04-09T12:36:04.545" v="775" actId="20577"/>
        <pc:sldMkLst>
          <pc:docMk/>
          <pc:sldMk cId="754113419" sldId="316"/>
        </pc:sldMkLst>
        <pc:spChg chg="mod">
          <ac:chgData name="grzegorz krawiec" userId="9e6ca485f78e8088" providerId="LiveId" clId="{05BE3B81-BC16-447F-915B-FDC8485DF038}" dt="2024-04-09T12:36:04.545" v="775" actId="20577"/>
          <ac:spMkLst>
            <pc:docMk/>
            <pc:sldMk cId="754113419" sldId="316"/>
            <ac:spMk id="3" creationId="{18008708-ADAF-9981-5DB6-739F47C6AE21}"/>
          </ac:spMkLst>
        </pc:spChg>
      </pc:sldChg>
      <pc:sldChg chg="modSp new mod">
        <pc:chgData name="grzegorz krawiec" userId="9e6ca485f78e8088" providerId="LiveId" clId="{05BE3B81-BC16-447F-915B-FDC8485DF038}" dt="2024-04-10T05:15:30.879" v="1327" actId="113"/>
        <pc:sldMkLst>
          <pc:docMk/>
          <pc:sldMk cId="2613305358" sldId="317"/>
        </pc:sldMkLst>
        <pc:spChg chg="mod">
          <ac:chgData name="grzegorz krawiec" userId="9e6ca485f78e8088" providerId="LiveId" clId="{05BE3B81-BC16-447F-915B-FDC8485DF038}" dt="2024-04-10T05:15:30.879" v="1327" actId="113"/>
          <ac:spMkLst>
            <pc:docMk/>
            <pc:sldMk cId="2613305358" sldId="317"/>
            <ac:spMk id="3" creationId="{1B9C4DF5-50F2-2897-86DA-AF6B2B3FD371}"/>
          </ac:spMkLst>
        </pc:spChg>
      </pc:sldChg>
      <pc:sldChg chg="modSp new mod">
        <pc:chgData name="grzegorz krawiec" userId="9e6ca485f78e8088" providerId="LiveId" clId="{05BE3B81-BC16-447F-915B-FDC8485DF038}" dt="2024-04-10T05:16:05.774" v="1330" actId="113"/>
        <pc:sldMkLst>
          <pc:docMk/>
          <pc:sldMk cId="2633955980" sldId="318"/>
        </pc:sldMkLst>
        <pc:spChg chg="mod">
          <ac:chgData name="grzegorz krawiec" userId="9e6ca485f78e8088" providerId="LiveId" clId="{05BE3B81-BC16-447F-915B-FDC8485DF038}" dt="2024-04-10T05:16:05.774" v="1330" actId="113"/>
          <ac:spMkLst>
            <pc:docMk/>
            <pc:sldMk cId="2633955980" sldId="318"/>
            <ac:spMk id="3" creationId="{9FE82ECA-0964-39BA-8E0D-B8819DA87216}"/>
          </ac:spMkLst>
        </pc:spChg>
      </pc:sldChg>
      <pc:sldChg chg="modSp new mod">
        <pc:chgData name="grzegorz krawiec" userId="9e6ca485f78e8088" providerId="LiveId" clId="{05BE3B81-BC16-447F-915B-FDC8485DF038}" dt="2024-04-10T05:16:44.532" v="1331" actId="20578"/>
        <pc:sldMkLst>
          <pc:docMk/>
          <pc:sldMk cId="1989235107" sldId="319"/>
        </pc:sldMkLst>
        <pc:spChg chg="mod">
          <ac:chgData name="grzegorz krawiec" userId="9e6ca485f78e8088" providerId="LiveId" clId="{05BE3B81-BC16-447F-915B-FDC8485DF038}" dt="2024-04-09T12:42:43.687" v="886" actId="20577"/>
          <ac:spMkLst>
            <pc:docMk/>
            <pc:sldMk cId="1989235107" sldId="319"/>
            <ac:spMk id="2" creationId="{8D78C7EB-BCBE-E4C2-00B0-98A76A016DD2}"/>
          </ac:spMkLst>
        </pc:spChg>
        <pc:spChg chg="mod">
          <ac:chgData name="grzegorz krawiec" userId="9e6ca485f78e8088" providerId="LiveId" clId="{05BE3B81-BC16-447F-915B-FDC8485DF038}" dt="2024-04-10T05:16:44.532" v="1331" actId="20578"/>
          <ac:spMkLst>
            <pc:docMk/>
            <pc:sldMk cId="1989235107" sldId="319"/>
            <ac:spMk id="3" creationId="{8E050B3F-C557-7F5E-447D-4B0571B7DD66}"/>
          </ac:spMkLst>
        </pc:spChg>
      </pc:sldChg>
      <pc:sldChg chg="modSp new mod">
        <pc:chgData name="grzegorz krawiec" userId="9e6ca485f78e8088" providerId="LiveId" clId="{05BE3B81-BC16-447F-915B-FDC8485DF038}" dt="2024-04-09T12:50:32.617" v="1027"/>
        <pc:sldMkLst>
          <pc:docMk/>
          <pc:sldMk cId="2058441739" sldId="320"/>
        </pc:sldMkLst>
        <pc:spChg chg="mod">
          <ac:chgData name="grzegorz krawiec" userId="9e6ca485f78e8088" providerId="LiveId" clId="{05BE3B81-BC16-447F-915B-FDC8485DF038}" dt="2024-04-09T12:50:32.617" v="1027"/>
          <ac:spMkLst>
            <pc:docMk/>
            <pc:sldMk cId="2058441739" sldId="320"/>
            <ac:spMk id="3" creationId="{2936E7D5-FDD0-0856-0BAD-01B763300513}"/>
          </ac:spMkLst>
        </pc:spChg>
      </pc:sldChg>
      <pc:sldChg chg="modSp new mod">
        <pc:chgData name="grzegorz krawiec" userId="9e6ca485f78e8088" providerId="LiveId" clId="{05BE3B81-BC16-447F-915B-FDC8485DF038}" dt="2024-04-09T12:54:26.492" v="1112" actId="20577"/>
        <pc:sldMkLst>
          <pc:docMk/>
          <pc:sldMk cId="1664762706" sldId="321"/>
        </pc:sldMkLst>
        <pc:spChg chg="mod">
          <ac:chgData name="grzegorz krawiec" userId="9e6ca485f78e8088" providerId="LiveId" clId="{05BE3B81-BC16-447F-915B-FDC8485DF038}" dt="2024-04-09T12:53:13.232" v="1108" actId="20577"/>
          <ac:spMkLst>
            <pc:docMk/>
            <pc:sldMk cId="1664762706" sldId="321"/>
            <ac:spMk id="2" creationId="{42829307-88CF-D4A2-6609-FFB8F66E5358}"/>
          </ac:spMkLst>
        </pc:spChg>
        <pc:spChg chg="mod">
          <ac:chgData name="grzegorz krawiec" userId="9e6ca485f78e8088" providerId="LiveId" clId="{05BE3B81-BC16-447F-915B-FDC8485DF038}" dt="2024-04-09T12:54:26.492" v="1112" actId="20577"/>
          <ac:spMkLst>
            <pc:docMk/>
            <pc:sldMk cId="1664762706" sldId="321"/>
            <ac:spMk id="3" creationId="{6E5333EC-D29C-CDB2-1303-4A2E4CEA6FE5}"/>
          </ac:spMkLst>
        </pc:spChg>
      </pc:sldChg>
      <pc:sldChg chg="modSp new mod">
        <pc:chgData name="grzegorz krawiec" userId="9e6ca485f78e8088" providerId="LiveId" clId="{05BE3B81-BC16-447F-915B-FDC8485DF038}" dt="2024-04-09T13:16:07.971" v="1135" actId="20577"/>
        <pc:sldMkLst>
          <pc:docMk/>
          <pc:sldMk cId="1286184049" sldId="322"/>
        </pc:sldMkLst>
        <pc:spChg chg="mod">
          <ac:chgData name="grzegorz krawiec" userId="9e6ca485f78e8088" providerId="LiveId" clId="{05BE3B81-BC16-447F-915B-FDC8485DF038}" dt="2024-04-09T13:14:02.232" v="1124" actId="20577"/>
          <ac:spMkLst>
            <pc:docMk/>
            <pc:sldMk cId="1286184049" sldId="322"/>
            <ac:spMk id="2" creationId="{4307BE77-0B8F-E972-5391-6327FF070053}"/>
          </ac:spMkLst>
        </pc:spChg>
        <pc:spChg chg="mod">
          <ac:chgData name="grzegorz krawiec" userId="9e6ca485f78e8088" providerId="LiveId" clId="{05BE3B81-BC16-447F-915B-FDC8485DF038}" dt="2024-04-09T13:16:07.971" v="1135" actId="20577"/>
          <ac:spMkLst>
            <pc:docMk/>
            <pc:sldMk cId="1286184049" sldId="322"/>
            <ac:spMk id="3" creationId="{6F8012D9-312F-0F23-198F-79A6887F1B17}"/>
          </ac:spMkLst>
        </pc:spChg>
      </pc:sldChg>
      <pc:sldChg chg="modSp new mod ord">
        <pc:chgData name="grzegorz krawiec" userId="9e6ca485f78e8088" providerId="LiveId" clId="{05BE3B81-BC16-447F-915B-FDC8485DF038}" dt="2024-04-10T05:15:48.170" v="1329"/>
        <pc:sldMkLst>
          <pc:docMk/>
          <pc:sldMk cId="456655719" sldId="323"/>
        </pc:sldMkLst>
        <pc:spChg chg="mod">
          <ac:chgData name="grzegorz krawiec" userId="9e6ca485f78e8088" providerId="LiveId" clId="{05BE3B81-BC16-447F-915B-FDC8485DF038}" dt="2024-04-09T13:49:25.092" v="1137"/>
          <ac:spMkLst>
            <pc:docMk/>
            <pc:sldMk cId="456655719" sldId="323"/>
            <ac:spMk id="3" creationId="{FE08E1D4-B248-2262-8271-5DDBC86A417E}"/>
          </ac:spMkLst>
        </pc:spChg>
      </pc:sldChg>
      <pc:sldChg chg="modSp new mod ord">
        <pc:chgData name="grzegorz krawiec" userId="9e6ca485f78e8088" providerId="LiveId" clId="{05BE3B81-BC16-447F-915B-FDC8485DF038}" dt="2024-04-10T05:20:11.473" v="1426" actId="115"/>
        <pc:sldMkLst>
          <pc:docMk/>
          <pc:sldMk cId="2712530625" sldId="324"/>
        </pc:sldMkLst>
        <pc:spChg chg="mod">
          <ac:chgData name="grzegorz krawiec" userId="9e6ca485f78e8088" providerId="LiveId" clId="{05BE3B81-BC16-447F-915B-FDC8485DF038}" dt="2024-04-09T13:51:39.022" v="1142" actId="27636"/>
          <ac:spMkLst>
            <pc:docMk/>
            <pc:sldMk cId="2712530625" sldId="324"/>
            <ac:spMk id="2" creationId="{72F56815-910B-58CF-5EB3-52FE76ABFD2F}"/>
          </ac:spMkLst>
        </pc:spChg>
        <pc:spChg chg="mod">
          <ac:chgData name="grzegorz krawiec" userId="9e6ca485f78e8088" providerId="LiveId" clId="{05BE3B81-BC16-447F-915B-FDC8485DF038}" dt="2024-04-10T05:20:11.473" v="1426" actId="115"/>
          <ac:spMkLst>
            <pc:docMk/>
            <pc:sldMk cId="2712530625" sldId="324"/>
            <ac:spMk id="3" creationId="{C1600305-3130-3FC6-4928-6C6D3BE088D5}"/>
          </ac:spMkLst>
        </pc:spChg>
      </pc:sldChg>
      <pc:sldChg chg="modSp new mod">
        <pc:chgData name="grzegorz krawiec" userId="9e6ca485f78e8088" providerId="LiveId" clId="{05BE3B81-BC16-447F-915B-FDC8485DF038}" dt="2024-04-10T05:13:50.132" v="1323" actId="113"/>
        <pc:sldMkLst>
          <pc:docMk/>
          <pc:sldMk cId="3395239810" sldId="325"/>
        </pc:sldMkLst>
        <pc:spChg chg="mod">
          <ac:chgData name="grzegorz krawiec" userId="9e6ca485f78e8088" providerId="LiveId" clId="{05BE3B81-BC16-447F-915B-FDC8485DF038}" dt="2024-04-10T05:13:41.586" v="1321" actId="20577"/>
          <ac:spMkLst>
            <pc:docMk/>
            <pc:sldMk cId="3395239810" sldId="325"/>
            <ac:spMk id="2" creationId="{42C32A66-0737-D9E9-562A-E6EBF7670214}"/>
          </ac:spMkLst>
        </pc:spChg>
        <pc:spChg chg="mod">
          <ac:chgData name="grzegorz krawiec" userId="9e6ca485f78e8088" providerId="LiveId" clId="{05BE3B81-BC16-447F-915B-FDC8485DF038}" dt="2024-04-10T05:13:50.132" v="1323" actId="113"/>
          <ac:spMkLst>
            <pc:docMk/>
            <pc:sldMk cId="3395239810" sldId="325"/>
            <ac:spMk id="3" creationId="{DEF19D29-5C13-7927-196D-3D46F15ADDC7}"/>
          </ac:spMkLst>
        </pc:spChg>
      </pc:sldChg>
      <pc:sldChg chg="modSp new mod">
        <pc:chgData name="grzegorz krawiec" userId="9e6ca485f78e8088" providerId="LiveId" clId="{05BE3B81-BC16-447F-915B-FDC8485DF038}" dt="2024-04-10T05:19:01.483" v="1420" actId="115"/>
        <pc:sldMkLst>
          <pc:docMk/>
          <pc:sldMk cId="3297625475" sldId="326"/>
        </pc:sldMkLst>
        <pc:spChg chg="mod">
          <ac:chgData name="grzegorz krawiec" userId="9e6ca485f78e8088" providerId="LiveId" clId="{05BE3B81-BC16-447F-915B-FDC8485DF038}" dt="2024-04-10T04:21:26.617" v="1164" actId="20577"/>
          <ac:spMkLst>
            <pc:docMk/>
            <pc:sldMk cId="3297625475" sldId="326"/>
            <ac:spMk id="2" creationId="{D25955F1-A444-9BF1-AAD9-E12298AD8367}"/>
          </ac:spMkLst>
        </pc:spChg>
        <pc:spChg chg="mod">
          <ac:chgData name="grzegorz krawiec" userId="9e6ca485f78e8088" providerId="LiveId" clId="{05BE3B81-BC16-447F-915B-FDC8485DF038}" dt="2024-04-10T05:19:01.483" v="1420" actId="115"/>
          <ac:spMkLst>
            <pc:docMk/>
            <pc:sldMk cId="3297625475" sldId="326"/>
            <ac:spMk id="3" creationId="{FEE58C80-BD02-E5FB-B665-28C6448ACAC9}"/>
          </ac:spMkLst>
        </pc:spChg>
      </pc:sldChg>
      <pc:sldChg chg="modSp new mod">
        <pc:chgData name="grzegorz krawiec" userId="9e6ca485f78e8088" providerId="LiveId" clId="{05BE3B81-BC16-447F-915B-FDC8485DF038}" dt="2024-04-10T04:24:06.252" v="1222" actId="115"/>
        <pc:sldMkLst>
          <pc:docMk/>
          <pc:sldMk cId="3742773589" sldId="327"/>
        </pc:sldMkLst>
        <pc:spChg chg="mod">
          <ac:chgData name="grzegorz krawiec" userId="9e6ca485f78e8088" providerId="LiveId" clId="{05BE3B81-BC16-447F-915B-FDC8485DF038}" dt="2024-04-10T04:23:51.082" v="1221" actId="20577"/>
          <ac:spMkLst>
            <pc:docMk/>
            <pc:sldMk cId="3742773589" sldId="327"/>
            <ac:spMk id="2" creationId="{1C4B3A81-4D64-1455-6EB6-725DF3141E62}"/>
          </ac:spMkLst>
        </pc:spChg>
        <pc:spChg chg="mod">
          <ac:chgData name="grzegorz krawiec" userId="9e6ca485f78e8088" providerId="LiveId" clId="{05BE3B81-BC16-447F-915B-FDC8485DF038}" dt="2024-04-10T04:24:06.252" v="1222" actId="115"/>
          <ac:spMkLst>
            <pc:docMk/>
            <pc:sldMk cId="3742773589" sldId="327"/>
            <ac:spMk id="3" creationId="{8FE52249-50E5-AEE9-9888-98C794F6F066}"/>
          </ac:spMkLst>
        </pc:spChg>
      </pc:sldChg>
      <pc:sldChg chg="modSp new mod">
        <pc:chgData name="grzegorz krawiec" userId="9e6ca485f78e8088" providerId="LiveId" clId="{05BE3B81-BC16-447F-915B-FDC8485DF038}" dt="2024-04-10T05:19:14.707" v="1422" actId="20577"/>
        <pc:sldMkLst>
          <pc:docMk/>
          <pc:sldMk cId="1869916724" sldId="328"/>
        </pc:sldMkLst>
        <pc:spChg chg="mod">
          <ac:chgData name="grzegorz krawiec" userId="9e6ca485f78e8088" providerId="LiveId" clId="{05BE3B81-BC16-447F-915B-FDC8485DF038}" dt="2024-04-10T04:38:07.120" v="1229" actId="20577"/>
          <ac:spMkLst>
            <pc:docMk/>
            <pc:sldMk cId="1869916724" sldId="328"/>
            <ac:spMk id="2" creationId="{877B372C-C154-B01F-B576-B3D202AE67F1}"/>
          </ac:spMkLst>
        </pc:spChg>
        <pc:spChg chg="mod">
          <ac:chgData name="grzegorz krawiec" userId="9e6ca485f78e8088" providerId="LiveId" clId="{05BE3B81-BC16-447F-915B-FDC8485DF038}" dt="2024-04-10T05:19:14.707" v="1422" actId="20577"/>
          <ac:spMkLst>
            <pc:docMk/>
            <pc:sldMk cId="1869916724" sldId="328"/>
            <ac:spMk id="3" creationId="{FD42C187-4178-676D-2E7C-03E5E587FE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412569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129979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3092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419554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5974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3005838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749059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129650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375764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AEF32C2-7D63-451E-86C2-CAA94BC330B6}"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99765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AEF32C2-7D63-451E-86C2-CAA94BC330B6}" type="datetimeFigureOut">
              <a:rPr lang="pl-PL" smtClean="0"/>
              <a:t>10.04.2024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120640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AEF32C2-7D63-451E-86C2-CAA94BC330B6}" type="datetimeFigureOut">
              <a:rPr lang="pl-PL" smtClean="0"/>
              <a:t>10.04.2024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93246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AEF32C2-7D63-451E-86C2-CAA94BC330B6}" type="datetimeFigureOut">
              <a:rPr lang="pl-PL" smtClean="0"/>
              <a:t>10.04.2024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154441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F32C2-7D63-451E-86C2-CAA94BC330B6}" type="datetimeFigureOut">
              <a:rPr lang="pl-PL" smtClean="0"/>
              <a:t>10.04.2024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421848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AEF32C2-7D63-451E-86C2-CAA94BC330B6}" type="datetimeFigureOut">
              <a:rPr lang="pl-PL" smtClean="0"/>
              <a:t>10.04.2024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24381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AEF32C2-7D63-451E-86C2-CAA94BC330B6}" type="datetimeFigureOut">
              <a:rPr lang="pl-PL" smtClean="0"/>
              <a:t>10.04.2024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FE93157-B623-4EAA-9AF8-B4242E74EEF6}" type="slidenum">
              <a:rPr lang="pl-PL" smtClean="0"/>
              <a:t>‹#›</a:t>
            </a:fld>
            <a:endParaRPr lang="pl-PL"/>
          </a:p>
        </p:txBody>
      </p:sp>
    </p:spTree>
    <p:extLst>
      <p:ext uri="{BB962C8B-B14F-4D97-AF65-F5344CB8AC3E}">
        <p14:creationId xmlns:p14="http://schemas.microsoft.com/office/powerpoint/2010/main" val="394291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EF32C2-7D63-451E-86C2-CAA94BC330B6}" type="datetimeFigureOut">
              <a:rPr lang="pl-PL" smtClean="0"/>
              <a:t>10.04.2024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E93157-B623-4EAA-9AF8-B4242E74EEF6}" type="slidenum">
              <a:rPr lang="pl-PL" smtClean="0"/>
              <a:t>‹#›</a:t>
            </a:fld>
            <a:endParaRPr lang="pl-PL"/>
          </a:p>
        </p:txBody>
      </p:sp>
    </p:spTree>
    <p:extLst>
      <p:ext uri="{BB962C8B-B14F-4D97-AF65-F5344CB8AC3E}">
        <p14:creationId xmlns:p14="http://schemas.microsoft.com/office/powerpoint/2010/main" val="34954298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pp.amu.edu.pl/pl/new-amu-doctoral-school-for-600-phds-opened-inaugural-keynote-speech-by-marek-kwie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olon.nauka.gov.pl/pomoc/knowledge-base/podrecznik-dla-ekspertow-oraz-ewaluowanych-podmiotow-w-zakresie-opisu-wplywu-dzialalnosci-naukowej-na-funkcjonowania-spoleczenstwa-i-gospodarki/"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forumakademickie.pl/sprawy-nauki/eksperci-od-transferu-wiedzy-konieczna-zmiana-systemu-ewaluacji/"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5" name="Picture 4" descr="Czerwona zabawka na wierzchu dwóch linii białych cyfr">
            <a:extLst>
              <a:ext uri="{FF2B5EF4-FFF2-40B4-BE49-F238E27FC236}">
                <a16:creationId xmlns:a16="http://schemas.microsoft.com/office/drawing/2014/main" id="{168B6EC7-C777-CBEB-861D-7660C78B4674}"/>
              </a:ext>
            </a:extLst>
          </p:cNvPr>
          <p:cNvPicPr>
            <a:picLocks noChangeAspect="1"/>
          </p:cNvPicPr>
          <p:nvPr/>
        </p:nvPicPr>
        <p:blipFill rotWithShape="1">
          <a:blip r:embed="rId2">
            <a:alphaModFix amt="50000"/>
          </a:blip>
          <a:srcRect t="14449"/>
          <a:stretch/>
        </p:blipFill>
        <p:spPr>
          <a:xfrm>
            <a:off x="20" y="1"/>
            <a:ext cx="12191980" cy="6857999"/>
          </a:xfrm>
          <a:prstGeom prst="rect">
            <a:avLst/>
          </a:prstGeom>
        </p:spPr>
      </p:pic>
      <p:sp>
        <p:nvSpPr>
          <p:cNvPr id="2" name="Tytuł 1">
            <a:extLst>
              <a:ext uri="{FF2B5EF4-FFF2-40B4-BE49-F238E27FC236}">
                <a16:creationId xmlns:a16="http://schemas.microsoft.com/office/drawing/2014/main" id="{098A2BD4-A361-5192-326F-829D8B2683E7}"/>
              </a:ext>
            </a:extLst>
          </p:cNvPr>
          <p:cNvSpPr>
            <a:spLocks noGrp="1"/>
          </p:cNvSpPr>
          <p:nvPr>
            <p:ph type="ctrTitle"/>
          </p:nvPr>
        </p:nvSpPr>
        <p:spPr>
          <a:xfrm>
            <a:off x="1524000" y="1122362"/>
            <a:ext cx="9144000" cy="2900518"/>
          </a:xfrm>
        </p:spPr>
        <p:txBody>
          <a:bodyPr>
            <a:normAutofit/>
          </a:bodyPr>
          <a:lstStyle/>
          <a:p>
            <a:r>
              <a:rPr lang="pl-PL">
                <a:solidFill>
                  <a:srgbClr val="FFFFFF"/>
                </a:solidFill>
              </a:rPr>
              <a:t>Ewaluacja jakości działalności naukowej - wybrane zagadnienia</a:t>
            </a:r>
          </a:p>
        </p:txBody>
      </p:sp>
      <p:sp>
        <p:nvSpPr>
          <p:cNvPr id="3" name="Podtytuł 2">
            <a:extLst>
              <a:ext uri="{FF2B5EF4-FFF2-40B4-BE49-F238E27FC236}">
                <a16:creationId xmlns:a16="http://schemas.microsoft.com/office/drawing/2014/main" id="{6164B474-9FB7-7A40-21B3-8A1419D794D5}"/>
              </a:ext>
            </a:extLst>
          </p:cNvPr>
          <p:cNvSpPr>
            <a:spLocks noGrp="1"/>
          </p:cNvSpPr>
          <p:nvPr>
            <p:ph type="subTitle" idx="1"/>
          </p:nvPr>
        </p:nvSpPr>
        <p:spPr>
          <a:xfrm>
            <a:off x="1524000" y="4159404"/>
            <a:ext cx="9144000" cy="1098395"/>
          </a:xfrm>
        </p:spPr>
        <p:txBody>
          <a:bodyPr>
            <a:normAutofit/>
          </a:bodyPr>
          <a:lstStyle/>
          <a:p>
            <a:r>
              <a:rPr lang="pl-PL">
                <a:solidFill>
                  <a:srgbClr val="FFFFFF"/>
                </a:solidFill>
              </a:rPr>
              <a:t>dr hab. Grzegorz Krawiec, prof. UKEN</a:t>
            </a:r>
          </a:p>
        </p:txBody>
      </p:sp>
    </p:spTree>
    <p:extLst>
      <p:ext uri="{BB962C8B-B14F-4D97-AF65-F5344CB8AC3E}">
        <p14:creationId xmlns:p14="http://schemas.microsoft.com/office/powerpoint/2010/main" val="19463727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0BAF48-971E-AF6B-A2E7-C4D7FB28035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DC8B5FD-EAD4-FEC4-0C48-C9A24AAE6943}"/>
              </a:ext>
            </a:extLst>
          </p:cNvPr>
          <p:cNvSpPr>
            <a:spLocks noGrp="1"/>
          </p:cNvSpPr>
          <p:nvPr>
            <p:ph idx="1"/>
          </p:nvPr>
        </p:nvSpPr>
        <p:spPr/>
        <p:txBody>
          <a:bodyPr/>
          <a:lstStyle/>
          <a:p>
            <a:r>
              <a:rPr lang="pl-PL" dirty="0"/>
              <a:t>Właśnie taka neoliberalna wizja uniwersytetu także widoczna jest w rozważaniach o idei uniwersytetu, np. w poglądach M. Kwieka. Podkreśla on, że młoda kadra konkuruje z kolegami o ograniczone miejsce w najlepszych czasopismach naukowych, o krajowe i międzynarodowe fundusze na badania naukowe, o stanowiska </a:t>
            </a:r>
            <a:r>
              <a:rPr lang="pl-PL" dirty="0" err="1"/>
              <a:t>postdoków</a:t>
            </a:r>
            <a:r>
              <a:rPr lang="pl-PL" dirty="0"/>
              <a:t> w najlepszych zachodnich ośrodkach naukowych, i o wiele innych oznak naukowego prestiżu (</a:t>
            </a:r>
            <a:r>
              <a:rPr lang="pl-PL" sz="1800" dirty="0">
                <a:effectLst/>
                <a:latin typeface="Times New Roman" panose="02020603050405020304" pitchFamily="18" charset="0"/>
                <a:ea typeface="Calibri" panose="020F0502020204030204" pitchFamily="34" charset="0"/>
              </a:rPr>
              <a:t>M. Kwiek, wykład inauguracyjny Szkoły Doktorskiej UAM 1 X 2019 r. </a:t>
            </a:r>
            <a:r>
              <a:rPr lang="pl-PL"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http://cpp.amu.edu.pl/pl/new-amu-doctoral-school-for-600-phds-opened-inaugural-keynote-speech-by-marek-kwiek/</a:t>
            </a:r>
            <a:r>
              <a:rPr lang="pl-PL" sz="1800" dirty="0">
                <a:effectLst/>
                <a:latin typeface="Times New Roman" panose="02020603050405020304" pitchFamily="18" charset="0"/>
                <a:ea typeface="Calibri" panose="020F0502020204030204" pitchFamily="34" charset="0"/>
              </a:rPr>
              <a:t>)</a:t>
            </a:r>
            <a:r>
              <a:rPr lang="pl-PL" dirty="0"/>
              <a:t>. W ustawie z 2018 r. taka wizja jest widoczna, np. w zakresie ubiegania się o publikację w piśmie </a:t>
            </a:r>
            <a:r>
              <a:rPr lang="pl-PL" dirty="0" err="1"/>
              <a:t>wysokopunktowanym</a:t>
            </a:r>
            <a:r>
              <a:rPr lang="pl-PL" dirty="0"/>
              <a:t> czy też w obszarze ewaluacji.</a:t>
            </a:r>
          </a:p>
        </p:txBody>
      </p:sp>
    </p:spTree>
    <p:extLst>
      <p:ext uri="{BB962C8B-B14F-4D97-AF65-F5344CB8AC3E}">
        <p14:creationId xmlns:p14="http://schemas.microsoft.com/office/powerpoint/2010/main" val="335063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EE4F93-3559-4377-6817-537E220875A1}"/>
              </a:ext>
            </a:extLst>
          </p:cNvPr>
          <p:cNvSpPr>
            <a:spLocks noGrp="1"/>
          </p:cNvSpPr>
          <p:nvPr>
            <p:ph type="title"/>
          </p:nvPr>
        </p:nvSpPr>
        <p:spPr/>
        <p:txBody>
          <a:bodyPr/>
          <a:lstStyle/>
          <a:p>
            <a:r>
              <a:rPr lang="pl-PL" dirty="0"/>
              <a:t>Uniwersytet przedsiębiorczy</a:t>
            </a:r>
          </a:p>
        </p:txBody>
      </p:sp>
      <p:sp>
        <p:nvSpPr>
          <p:cNvPr id="3" name="Symbol zastępczy zawartości 2">
            <a:extLst>
              <a:ext uri="{FF2B5EF4-FFF2-40B4-BE49-F238E27FC236}">
                <a16:creationId xmlns:a16="http://schemas.microsoft.com/office/drawing/2014/main" id="{2C7D28E3-22ED-8209-E1B3-6D41DDCD87E5}"/>
              </a:ext>
            </a:extLst>
          </p:cNvPr>
          <p:cNvSpPr>
            <a:spLocks noGrp="1"/>
          </p:cNvSpPr>
          <p:nvPr>
            <p:ph idx="1"/>
          </p:nvPr>
        </p:nvSpPr>
        <p:spPr/>
        <p:txBody>
          <a:bodyPr/>
          <a:lstStyle/>
          <a:p>
            <a:r>
              <a:rPr lang="pl-PL" dirty="0"/>
              <a:t>uniwersytet przedsiębiorczy” to uczelnia, która dąży do uzyskania silnej międzynarodowej pozycji konkurencyjnej na rynku dydaktycznym i badawczym, uzyskuje korzyści z komercjalizacji swojej działalności badawczej, pracuje na rzecz otoczenia, uzyskując w zamian wymierne korzyści.</a:t>
            </a:r>
          </a:p>
          <a:p>
            <a:endParaRPr lang="pl-PL" dirty="0"/>
          </a:p>
        </p:txBody>
      </p:sp>
    </p:spTree>
    <p:extLst>
      <p:ext uri="{BB962C8B-B14F-4D97-AF65-F5344CB8AC3E}">
        <p14:creationId xmlns:p14="http://schemas.microsoft.com/office/powerpoint/2010/main" val="140177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E639EE-B03A-82E0-796A-C60208941FF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56D70FB-0B37-748F-918C-568FD98EB183}"/>
              </a:ext>
            </a:extLst>
          </p:cNvPr>
          <p:cNvSpPr>
            <a:spLocks noGrp="1"/>
          </p:cNvSpPr>
          <p:nvPr>
            <p:ph idx="1"/>
          </p:nvPr>
        </p:nvSpPr>
        <p:spPr/>
        <p:txBody>
          <a:bodyPr>
            <a:normAutofit fontScale="92500" lnSpcReduction="20000"/>
          </a:bodyPr>
          <a:lstStyle/>
          <a:p>
            <a:r>
              <a:rPr lang="pl-PL" dirty="0"/>
              <a:t>Uniwersytet taki pełni tradycyjne funkcje edukacyjne, badawcze, ale także otwarty jest na związki z otoczeniem społecznym, gospodarczym, kulturowym. Uniwersytet przedsiębiorczy to taki uniwersytet, w którym nauczenie jest dobrem prywatnym i jednocześnie usługą publiczną, student to klient – interesariusz, autonomia uniwersytetu została mocno ograniczona, podejście do zarządzania uniwersytetem przedsiębiorczym opiera się na zasadach neoliberalizmu, model zarządzania ma charakter mieszany: ograniczona jest „demokracja profesorska”, wzmocniony zaś element menadżerski w zarządzaniu uczelnią. W takim uniwersytecie następuje „produkcja wiedzy”. Uniwersytet przedsiębiorczy nie jest tożsamy z przedsiębiorstwem – nie musi przynosić zysków. Jednak pozyskiwać musi środki na swoją działalność, co wyraża się m.in. w dywersyfikacji źródeł finansowania, a także w komercjalizacji wyników badań naukowych. </a:t>
            </a:r>
          </a:p>
          <a:p>
            <a:r>
              <a:rPr lang="pl-PL" dirty="0"/>
              <a:t>Stoję na stanowisku, iż tego typu uniwersytetu (w pełnym wymiarze) wprowadzać nie należy (bo powoduje on m.in. </a:t>
            </a:r>
            <a:r>
              <a:rPr lang="pl-PL" dirty="0" err="1"/>
              <a:t>prekaryzację</a:t>
            </a:r>
            <a:r>
              <a:rPr lang="pl-PL" dirty="0"/>
              <a:t> pracowników nauki). Co najwyżej, można wdrażać niektóre jego elementy (np. umiędzynarodowienie – do pewnego stopnia, czy współpracę z otoczeniem społeczno-gospodarczym).</a:t>
            </a:r>
          </a:p>
        </p:txBody>
      </p:sp>
    </p:spTree>
    <p:extLst>
      <p:ext uri="{BB962C8B-B14F-4D97-AF65-F5344CB8AC3E}">
        <p14:creationId xmlns:p14="http://schemas.microsoft.com/office/powerpoint/2010/main" val="367674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08ED05-535B-5206-8D0E-AFC9522B29D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A23B38C-3A2C-B78C-F88C-005D75816B24}"/>
              </a:ext>
            </a:extLst>
          </p:cNvPr>
          <p:cNvSpPr>
            <a:spLocks noGrp="1"/>
          </p:cNvSpPr>
          <p:nvPr>
            <p:ph idx="1"/>
          </p:nvPr>
        </p:nvSpPr>
        <p:spPr/>
        <p:txBody>
          <a:bodyPr/>
          <a:lstStyle/>
          <a:p>
            <a:r>
              <a:rPr lang="pl-PL" sz="1800" dirty="0">
                <a:effectLst/>
                <a:latin typeface="Aptos" panose="020B0004020202020204" pitchFamily="34" charset="0"/>
                <a:ea typeface="Aptos" panose="020B0004020202020204" pitchFamily="34" charset="0"/>
                <a:cs typeface="Times New Roman" panose="02020603050405020304" pitchFamily="18" charset="0"/>
              </a:rPr>
              <a:t>Wizja neoliberalnej uczelni może spowodować także zubożenie pracowników nauki. Pracownicy nauki – często omamieni hasłami o konieczności efektywnego działania uniwersytetu – nie zdają sobie z tego sprawy. Na świecie istnieje bardzo realny i posuwający się coraz dalej proces, jakim jest </a:t>
            </a:r>
            <a:r>
              <a:rPr lang="pl-PL" sz="1800" dirty="0" err="1">
                <a:effectLst/>
                <a:latin typeface="Aptos" panose="020B0004020202020204" pitchFamily="34" charset="0"/>
                <a:ea typeface="Aptos" panose="020B0004020202020204" pitchFamily="34" charset="0"/>
                <a:cs typeface="Times New Roman" panose="02020603050405020304" pitchFamily="18" charset="0"/>
              </a:rPr>
              <a:t>prekaryzacja</a:t>
            </a:r>
            <a:r>
              <a:rPr lang="pl-PL" sz="1800" dirty="0">
                <a:effectLst/>
                <a:latin typeface="Aptos" panose="020B0004020202020204" pitchFamily="34" charset="0"/>
                <a:ea typeface="Aptos" panose="020B0004020202020204" pitchFamily="34" charset="0"/>
                <a:cs typeface="Times New Roman" panose="02020603050405020304" pitchFamily="18" charset="0"/>
              </a:rPr>
              <a:t> wszystkich uczestników instytucji edukacji wyższej i nauki: „w wielu krajach, takich jak Wielka Brytania czy Stany Zjednoczone, udział pracowników uniwersyteckich pozbawionych jakiegokolwiek bezpieczeństwa zatrudnienia – czyli zmuszonych do pracy na cząstkach etatu, na umowach śmieciowych, na silnie ograniczonych czasowo kontraktach – rośnie nieprzerwanie już od co najmniej dwóch dekad (M. Kostera).”</a:t>
            </a:r>
            <a:endParaRPr lang="pl-PL" dirty="0"/>
          </a:p>
        </p:txBody>
      </p:sp>
    </p:spTree>
    <p:extLst>
      <p:ext uri="{BB962C8B-B14F-4D97-AF65-F5344CB8AC3E}">
        <p14:creationId xmlns:p14="http://schemas.microsoft.com/office/powerpoint/2010/main" val="3468154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81D65E-88D0-5C97-6777-B780042CBCB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936E7D5-FDD0-0856-0BAD-01B763300513}"/>
              </a:ext>
            </a:extLst>
          </p:cNvPr>
          <p:cNvSpPr>
            <a:spLocks noGrp="1"/>
          </p:cNvSpPr>
          <p:nvPr>
            <p:ph idx="1"/>
          </p:nvPr>
        </p:nvSpPr>
        <p:spPr/>
        <p:txBody>
          <a:bodyPr/>
          <a:lstStyle/>
          <a:p>
            <a:r>
              <a:rPr lang="pl-PL" dirty="0"/>
              <a:t>Coraz częściej słyszy się o pracownikach amerykańskich uniwersytetów zmuszonych do dorabiania sobie na innych, równie </a:t>
            </a:r>
            <a:r>
              <a:rPr lang="pl-PL" dirty="0" err="1"/>
              <a:t>sprekaryzowanych</a:t>
            </a:r>
            <a:r>
              <a:rPr lang="pl-PL" dirty="0"/>
              <a:t> </a:t>
            </a:r>
            <a:r>
              <a:rPr lang="pl-PL" dirty="0" err="1"/>
              <a:t>pseudoetatach</a:t>
            </a:r>
            <a:r>
              <a:rPr lang="pl-PL" dirty="0"/>
              <a:t> i mimo to mieszkających w samochodzie na parkingu (bo wynajęcie pokoju w bogatym mieście uniwersyteckim jest dla nich po prostu za drogie). Anglosaskie uniwersytety są przy tym często niezwykle bogate, lecz to bogactwo, inwestowane w markę lub nieruchomości, nie „skapuje” na pracowników. Budynki, najlepiej w świetnych lokalizacjach i wykończone na wysoki połysk, wykorzystywane są do granic możliwości przez cały rok: pusta sala generuje straty i oznacza niegospodarność, nigdy nie ma możliwości przeniesienia zajęć. Są jednocześnie na tyle wielofunkcyjne, by w razie dekoniunktury łatwo się było ich pozbyć. (J. </a:t>
            </a:r>
            <a:r>
              <a:rPr lang="pl-PL" dirty="0" err="1"/>
              <a:t>Kociatkiewicz</a:t>
            </a:r>
            <a:r>
              <a:rPr lang="pl-PL" dirty="0"/>
              <a:t>, M. Kostera, Uniwersytet prawdziwy i </a:t>
            </a:r>
            <a:r>
              <a:rPr lang="pl-PL" dirty="0" err="1"/>
              <a:t>uberopodobny</a:t>
            </a:r>
            <a:r>
              <a:rPr lang="pl-PL" dirty="0"/>
              <a:t>, Magazyn Kontakt, 18 kwiecień 2020 r., https://magazynkontakt.pl/uniwersytet-prawdziwy-i-uberopodobny/).</a:t>
            </a:r>
          </a:p>
        </p:txBody>
      </p:sp>
    </p:spTree>
    <p:extLst>
      <p:ext uri="{BB962C8B-B14F-4D97-AF65-F5344CB8AC3E}">
        <p14:creationId xmlns:p14="http://schemas.microsoft.com/office/powerpoint/2010/main" val="2058441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C32A66-0737-D9E9-562A-E6EBF7670214}"/>
              </a:ext>
            </a:extLst>
          </p:cNvPr>
          <p:cNvSpPr>
            <a:spLocks noGrp="1"/>
          </p:cNvSpPr>
          <p:nvPr>
            <p:ph type="title"/>
          </p:nvPr>
        </p:nvSpPr>
        <p:spPr/>
        <p:txBody>
          <a:bodyPr/>
          <a:lstStyle/>
          <a:p>
            <a:r>
              <a:rPr lang="pl-PL" dirty="0"/>
              <a:t>Po co ewaluacja, skoro uniwersytet nie tworzy wymiernych produktów</a:t>
            </a:r>
          </a:p>
        </p:txBody>
      </p:sp>
      <p:sp>
        <p:nvSpPr>
          <p:cNvPr id="3" name="Symbol zastępczy zawartości 2">
            <a:extLst>
              <a:ext uri="{FF2B5EF4-FFF2-40B4-BE49-F238E27FC236}">
                <a16:creationId xmlns:a16="http://schemas.microsoft.com/office/drawing/2014/main" id="{DEF19D29-5C13-7927-196D-3D46F15ADDC7}"/>
              </a:ext>
            </a:extLst>
          </p:cNvPr>
          <p:cNvSpPr>
            <a:spLocks noGrp="1"/>
          </p:cNvSpPr>
          <p:nvPr>
            <p:ph idx="1"/>
          </p:nvPr>
        </p:nvSpPr>
        <p:spPr/>
        <p:txBody>
          <a:bodyPr/>
          <a:lstStyle/>
          <a:p>
            <a:r>
              <a:rPr lang="pl-PL" dirty="0"/>
              <a:t>Uczelnie i ośrodki badawcze to nie są przedsiębiorstwa. Wybitny profesor zarządzania Henry </a:t>
            </a:r>
            <a:r>
              <a:rPr lang="pl-PL" dirty="0" err="1"/>
              <a:t>Mintzberg</a:t>
            </a:r>
            <a:r>
              <a:rPr lang="pl-PL" dirty="0"/>
              <a:t> przypomina, że istnieją </a:t>
            </a:r>
            <a:r>
              <a:rPr lang="pl-PL" u="sng" dirty="0"/>
              <a:t>różne gatunki organizacj</a:t>
            </a:r>
            <a:r>
              <a:rPr lang="pl-PL" dirty="0"/>
              <a:t>i – tak jak różne gatunki zwierząt. Nie należy ich ze sobą mylić i zarządzać jednym typem organizacji, tak jakby był jakimś innym. Co więcej, ta różnorodność jest istotna z punktu widzenia kontekstu kulturowego i cywilizacyjnego – tak jak bioróżnorodność ważna jest dla środowiska naturalnego. </a:t>
            </a:r>
            <a:r>
              <a:rPr lang="pl-PL" dirty="0" err="1"/>
              <a:t>Mintzberg</a:t>
            </a:r>
            <a:r>
              <a:rPr lang="pl-PL" dirty="0"/>
              <a:t> zwraca uwagę, że </a:t>
            </a:r>
            <a:r>
              <a:rPr lang="pl-PL" b="1" u="sng" dirty="0"/>
              <a:t>uniwersytety, w przeciwieństwie do przedsiębiorstw, nie tworzą wymiernych produktów ani nie generują zysków, a mierzenie tych efektów jest symboliczne i umowne</a:t>
            </a:r>
            <a:r>
              <a:rPr lang="pl-PL" dirty="0"/>
              <a:t>, bo „jak zmierzyć konsekwencje odkrycia badawczego, wpływ opublikowanej książki, a nawet to, czego student naprawdę się uczy?”. I podkreśla, że uniwersytety muszą oceniać jakość efektów pracy naukowej, a nie ich ilość, a to potrafią zrobić wyłącznie profesjonaliści – ludzie zajmujący się nauką i edukacją.</a:t>
            </a:r>
          </a:p>
        </p:txBody>
      </p:sp>
    </p:spTree>
    <p:extLst>
      <p:ext uri="{BB962C8B-B14F-4D97-AF65-F5344CB8AC3E}">
        <p14:creationId xmlns:p14="http://schemas.microsoft.com/office/powerpoint/2010/main" val="3395239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D95BE5-FF8F-6803-F21B-44A5DA2170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6D8F25A-12C7-DEA8-568F-80AB8F415594}"/>
              </a:ext>
            </a:extLst>
          </p:cNvPr>
          <p:cNvSpPr>
            <a:spLocks noGrp="1"/>
          </p:cNvSpPr>
          <p:nvPr>
            <p:ph idx="1"/>
          </p:nvPr>
        </p:nvSpPr>
        <p:spPr/>
        <p:txBody>
          <a:bodyPr/>
          <a:lstStyle/>
          <a:p>
            <a:r>
              <a:rPr lang="pl-PL" dirty="0"/>
              <a:t>M. Gdula (DGP): reforma całościowo doprowadziła do obniżenia statusu nauki polskiej. Jeżeli coś się reformuje, to za tym powinny pójść większe pieniądze. </a:t>
            </a:r>
            <a:r>
              <a:rPr lang="pl-PL" u="sng" dirty="0"/>
              <a:t>Jednym z elementów reformy jest ewaluacja jakości działalności naukowej uczelni i instytutów. Teraz liczymy, ile pieniędzy zostało przeznaczonych na ewaluację. </a:t>
            </a:r>
            <a:r>
              <a:rPr lang="pl-PL" dirty="0"/>
              <a:t>Została stworzona rozdęta biurokracja w systemie, do którego nie trafiło znacząco więcej pieniędzy. Stworzono system, którym łatwo było ręcznie sterować, minister Przemysław </a:t>
            </a:r>
            <a:r>
              <a:rPr lang="pl-PL" dirty="0" err="1"/>
              <a:t>Czarnek</a:t>
            </a:r>
            <a:r>
              <a:rPr lang="pl-PL" dirty="0"/>
              <a:t> zmieniał przecież decyzje w sprawie przyznanej kategorii naukowej w ramach ewaluacji. W tym systemie zabrakło bezpieczników. To nie znaczy jednak, że reformę należy wyrzucić do kosza. Trzeba się zastanowić nad tym, jak ją spokojnie zmieniać. Zdajemy sobie bowiem sprawę z tego, że naukowcy dzisiaj są zmęczeni ciągłymi reformami.</a:t>
            </a:r>
          </a:p>
        </p:txBody>
      </p:sp>
    </p:spTree>
    <p:extLst>
      <p:ext uri="{BB962C8B-B14F-4D97-AF65-F5344CB8AC3E}">
        <p14:creationId xmlns:p14="http://schemas.microsoft.com/office/powerpoint/2010/main" val="2819458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CF7764-4C37-5F75-CADE-42FB3B554CA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AB0C54C-E937-0C31-8C3D-3A2712B6CE48}"/>
              </a:ext>
            </a:extLst>
          </p:cNvPr>
          <p:cNvSpPr>
            <a:spLocks noGrp="1"/>
          </p:cNvSpPr>
          <p:nvPr>
            <p:ph idx="1"/>
          </p:nvPr>
        </p:nvSpPr>
        <p:spPr/>
        <p:txBody>
          <a:bodyPr/>
          <a:lstStyle/>
          <a:p>
            <a:r>
              <a:rPr lang="pl-PL" dirty="0"/>
              <a:t>J. Woźnicki: „za najgorszy w ocenie rektorów zakres regulacji ustawowych została uznana ewaluacja jakości działalności naukowej”.</a:t>
            </a:r>
          </a:p>
          <a:p>
            <a:endParaRPr lang="pl-PL" dirty="0"/>
          </a:p>
          <a:p>
            <a:r>
              <a:rPr lang="pl-PL" dirty="0"/>
              <a:t>Wydział-dziekan/instytut-dyrektor/dyscyplina naukowa - przewodniczący rady dyscypliny</a:t>
            </a:r>
          </a:p>
          <a:p>
            <a:r>
              <a:rPr lang="pl-PL" dirty="0"/>
              <a:t>Młodzi-seniorzy (inny sposób uprawiania nauki).</a:t>
            </a:r>
          </a:p>
          <a:p>
            <a:r>
              <a:rPr lang="pl-PL" dirty="0"/>
              <a:t>Brak zdefiniowania niektórych pojęć (np. artykuł recenzyjny).</a:t>
            </a:r>
          </a:p>
        </p:txBody>
      </p:sp>
    </p:spTree>
    <p:extLst>
      <p:ext uri="{BB962C8B-B14F-4D97-AF65-F5344CB8AC3E}">
        <p14:creationId xmlns:p14="http://schemas.microsoft.com/office/powerpoint/2010/main" val="2402502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5ADA72-F43D-C9BD-2642-CDBAF275ECE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8008708-ADAF-9981-5DB6-739F47C6AE21}"/>
              </a:ext>
            </a:extLst>
          </p:cNvPr>
          <p:cNvSpPr>
            <a:spLocks noGrp="1"/>
          </p:cNvSpPr>
          <p:nvPr>
            <p:ph idx="1"/>
          </p:nvPr>
        </p:nvSpPr>
        <p:spPr/>
        <p:txBody>
          <a:bodyPr/>
          <a:lstStyle/>
          <a:p>
            <a:r>
              <a:rPr lang="pl-PL" dirty="0"/>
              <a:t>Ewaluacja jest transparentna? „Eksperci oceniający osiągnięcia w ramach ewaluacji uczestniczyli w pracach Komisji Ewaluacji Nauki. Wszelkie wytworzone w tym zakresie dokumenty, w tym sporządzone przez ekspertów opinie, kwalifikują się zatem jako dokumenty wewnętrzne Komisji i nie podlegają udostępnieniu w rozumieniu przepisów o dostępie do informacji publicznej”. Ciekawe, że tak nie traktuje się recenzji awansowych, które przecież mogłyby być wewnętrznymi dokumentami komisji doktorskich i habilitacyjnych! (Marcin Miłkowski, FA).</a:t>
            </a:r>
          </a:p>
          <a:p>
            <a:endParaRPr lang="pl-PL" dirty="0"/>
          </a:p>
        </p:txBody>
      </p:sp>
    </p:spTree>
    <p:extLst>
      <p:ext uri="{BB962C8B-B14F-4D97-AF65-F5344CB8AC3E}">
        <p14:creationId xmlns:p14="http://schemas.microsoft.com/office/powerpoint/2010/main" val="754113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B3D074-E679-1AB9-513D-1C134ADD163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B9C4DF5-50F2-2897-86DA-AF6B2B3FD371}"/>
              </a:ext>
            </a:extLst>
          </p:cNvPr>
          <p:cNvSpPr>
            <a:spLocks noGrp="1"/>
          </p:cNvSpPr>
          <p:nvPr>
            <p:ph idx="1"/>
          </p:nvPr>
        </p:nvSpPr>
        <p:spPr/>
        <p:txBody>
          <a:bodyPr>
            <a:normAutofit fontScale="85000" lnSpcReduction="10000"/>
          </a:bodyPr>
          <a:lstStyle/>
          <a:p>
            <a:r>
              <a:rPr lang="pl-PL" dirty="0"/>
              <a:t>Jednym z głównych założeń ewaluacji jest to, że pracownik pełnoetatowy może zgłosić maksymalnie cztery osiągnięcia za cztery lata. Dzięki temu ewaluacja miała dostarczać informacji o średnim poziomie badań w poszczególnych dyscyplinach w uprawiających je jednostkach. Zatrudnienie jednej wybitnej i pracowitej osoby miało nie windować wyniku, gdyby pozostali pracownicy się obijali. Miało. W praktyce bowiem okazało się, że </a:t>
            </a:r>
            <a:r>
              <a:rPr lang="pl-PL" b="1" u="sng" dirty="0"/>
              <a:t>wystarczy, aby autor wielu wartościowych punktowo publikacji miał współautorów. Wówczas jest możliwość skreślenia go z listy deklarowanych autorów – tzw. odpięcia autora – a punkty będą przysługiwały wyłącznie współautorom</a:t>
            </a:r>
            <a:r>
              <a:rPr lang="pl-PL" dirty="0"/>
              <a:t>. Ta ewidentna manipulacja pozwala zgłosić jednostce dowolną liczbę osiągnięć jednego autora, pod warunkiem że znajdzie on współautora-słupa. Tego rodzaju operacje zresztą są rekomendowane przez </a:t>
            </a:r>
            <a:r>
              <a:rPr lang="pl-PL" b="1" dirty="0"/>
              <a:t>wyspecjalizowane oprogramowanie służące do optymalizacji punktów.</a:t>
            </a:r>
            <a:r>
              <a:rPr lang="pl-PL" dirty="0"/>
              <a:t> A minister mógłby usunąć możliwość tej manipulacji jednym pociągnięciem pióra w nowelizacji rozporządzenia. Zresztą nie tylko tej, nie ma żadnej sankcji za zgłoszenie fikcyjnej publikacji pracownika (a są sankcje za istnienie pracowników bez żadnej publikacji, co musi prowadzić do powstania niewłaściwej zachęty). Te problemy były ministerstwu i KEN doskonale znane w trakcie ewaluacji. Udostępniane publicznie informacje nie zawierają nazwisk autorów, więc nie jest to od razu widoczne, ale może ktoś pokusi się o analizę, jak często mieliśmy do czynienia z „odpinaniem” autorów (M. Miłkowski)</a:t>
            </a:r>
          </a:p>
        </p:txBody>
      </p:sp>
    </p:spTree>
    <p:extLst>
      <p:ext uri="{BB962C8B-B14F-4D97-AF65-F5344CB8AC3E}">
        <p14:creationId xmlns:p14="http://schemas.microsoft.com/office/powerpoint/2010/main" val="261330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DD7FC4-714F-8772-3EEA-3606FEBE229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CB63A96-1B34-11A7-DCD0-40A976FC0ED2}"/>
              </a:ext>
            </a:extLst>
          </p:cNvPr>
          <p:cNvSpPr>
            <a:spLocks noGrp="1"/>
          </p:cNvSpPr>
          <p:nvPr>
            <p:ph idx="1"/>
          </p:nvPr>
        </p:nvSpPr>
        <p:spPr/>
        <p:txBody>
          <a:bodyPr/>
          <a:lstStyle/>
          <a:p>
            <a:r>
              <a:rPr lang="pl-PL" dirty="0"/>
              <a:t>„Od samego początku wszakże, od chwili, kiedy Minister Jarosław Gowin ujawnił swój pomysł (…), apelowano do Ministra, by ten pomysł zarzucił i zajął się rzeczywistym, sensowym reformowaniem (…). Potrzeb i problemów w tym zakresie jest wiele. Jarosław Gowin nie dał się przekonać. Nikt nie był w stanie tego uczynić”. </a:t>
            </a:r>
          </a:p>
          <a:p>
            <a:endParaRPr lang="pl-PL" dirty="0"/>
          </a:p>
        </p:txBody>
      </p:sp>
    </p:spTree>
    <p:extLst>
      <p:ext uri="{BB962C8B-B14F-4D97-AF65-F5344CB8AC3E}">
        <p14:creationId xmlns:p14="http://schemas.microsoft.com/office/powerpoint/2010/main" val="2111154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110F4-2481-C156-AB81-10C488354C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FE82ECA-0964-39BA-8E0D-B8819DA87216}"/>
              </a:ext>
            </a:extLst>
          </p:cNvPr>
          <p:cNvSpPr>
            <a:spLocks noGrp="1"/>
          </p:cNvSpPr>
          <p:nvPr>
            <p:ph idx="1"/>
          </p:nvPr>
        </p:nvSpPr>
        <p:spPr/>
        <p:txBody>
          <a:bodyPr>
            <a:normAutofit fontScale="92500" lnSpcReduction="20000"/>
          </a:bodyPr>
          <a:lstStyle/>
          <a:p>
            <a:r>
              <a:rPr lang="pl-PL" b="1" dirty="0"/>
              <a:t>Eksperci KEN mieli wyświetlane w systemie informatycznym alerty, że należy sprawdzić niektóre osiągnięcia. Nie wiemy, dlaczego akurat te. </a:t>
            </a:r>
            <a:r>
              <a:rPr lang="pl-PL" dirty="0"/>
              <a:t>Niektórych jednostek przez to w ogóle nie sprawdzono, a w niektórych dyscyplinach eksperci byli nadgorliwi. W filozofii odrzucono 161 osiągnięć na 2500 zgłoszonych, tyle samo, co w inżynierii materiałowej z dziesięciokrotnie większą liczbą osiągnięć. Co więcej, zawartość PBN ulega ciągłym zmianom, także w wyniku „wrogich edycji” innych jednostek, czasem przeprowadzanych przez wyspecjalizowane oprogramowanie na wielką skalę. A system nie przechowuje historii zmian ani o nich nie informuje. Bez kupienia drogich systemów informatycznych lub skierowania kogoś do pełnoetatowego śledzenia zmian nie sposób zapanować nad tym chaosem.</a:t>
            </a:r>
          </a:p>
          <a:p>
            <a:endParaRPr lang="pl-PL" dirty="0"/>
          </a:p>
          <a:p>
            <a:r>
              <a:rPr lang="pl-PL" dirty="0"/>
              <a:t>Wisienką na torcie jest źle skonstruowany wzór wyznaczający wyniki w kryterium I, dzięki któremu jednostki nieprowadzące kształcenia, a ledwo spełniające kryterium kadrowe (12 pracowników) uzyskiwały najwyższe punkty, np. Politechnika Warszawska w filozofii i prawie, a Ośrodek Przetwarzania Informacji w socjologii. (M. Miłkowski).</a:t>
            </a:r>
          </a:p>
        </p:txBody>
      </p:sp>
    </p:spTree>
    <p:extLst>
      <p:ext uri="{BB962C8B-B14F-4D97-AF65-F5344CB8AC3E}">
        <p14:creationId xmlns:p14="http://schemas.microsoft.com/office/powerpoint/2010/main" val="2633955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44FA7B-6403-6A4E-342C-D9FD48FC0FA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E08E1D4-B248-2262-8271-5DDBC86A417E}"/>
              </a:ext>
            </a:extLst>
          </p:cNvPr>
          <p:cNvSpPr>
            <a:spLocks noGrp="1"/>
          </p:cNvSpPr>
          <p:nvPr>
            <p:ph idx="1"/>
          </p:nvPr>
        </p:nvSpPr>
        <p:spPr/>
        <p:txBody>
          <a:bodyPr/>
          <a:lstStyle/>
          <a:p>
            <a:r>
              <a:rPr lang="pl-PL" dirty="0"/>
              <a:t>Zewnętrzne ustalenie, kto jest ile wart w nauce, jest trudniejsze, gdy wziąć pod uwagę, że uwzględnić należy uczonych wszystkich typów (akademickich, z instytucji niekształcących studentów oraz tych, którzy pracują wprost dla np. medycyny, przemysłu, rolnictwa). Poza publikacjami trzeba by uwzględnić liczbę kształconych studentów, promowanych doktorów, prowadzoną działalność popularyzatorską itd. To ostatecznie prowadzi do groteski: „czterech magistrantów na celujący jest wartych tyle, co jedna monografia albo publikacja w piśmie o IF 2, na liście ministerialnej ocenianym jednak na 200 punktów, czyli na tyle co Science, którego IF od lat oscyluje wokół 55” (M. Kawalec-</a:t>
            </a:r>
            <a:r>
              <a:rPr lang="pl-PL" dirty="0" err="1"/>
              <a:t>Segond</a:t>
            </a:r>
            <a:r>
              <a:rPr lang="pl-PL" dirty="0"/>
              <a:t>, Plus Minus)</a:t>
            </a:r>
          </a:p>
        </p:txBody>
      </p:sp>
    </p:spTree>
    <p:extLst>
      <p:ext uri="{BB962C8B-B14F-4D97-AF65-F5344CB8AC3E}">
        <p14:creationId xmlns:p14="http://schemas.microsoft.com/office/powerpoint/2010/main" val="456655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78C7EB-BCBE-E4C2-00B0-98A76A016DD2}"/>
              </a:ext>
            </a:extLst>
          </p:cNvPr>
          <p:cNvSpPr>
            <a:spLocks noGrp="1"/>
          </p:cNvSpPr>
          <p:nvPr>
            <p:ph type="title"/>
          </p:nvPr>
        </p:nvSpPr>
        <p:spPr/>
        <p:txBody>
          <a:bodyPr/>
          <a:lstStyle/>
          <a:p>
            <a:r>
              <a:rPr lang="pl-PL" dirty="0"/>
              <a:t>KKHP</a:t>
            </a:r>
          </a:p>
        </p:txBody>
      </p:sp>
      <p:sp>
        <p:nvSpPr>
          <p:cNvPr id="3" name="Symbol zastępczy zawartości 2">
            <a:extLst>
              <a:ext uri="{FF2B5EF4-FFF2-40B4-BE49-F238E27FC236}">
                <a16:creationId xmlns:a16="http://schemas.microsoft.com/office/drawing/2014/main" id="{8E050B3F-C557-7F5E-447D-4B0571B7DD66}"/>
              </a:ext>
            </a:extLst>
          </p:cNvPr>
          <p:cNvSpPr>
            <a:spLocks noGrp="1"/>
          </p:cNvSpPr>
          <p:nvPr>
            <p:ph idx="1"/>
          </p:nvPr>
        </p:nvSpPr>
        <p:spPr/>
        <p:txBody>
          <a:bodyPr>
            <a:normAutofit fontScale="92500" lnSpcReduction="20000"/>
          </a:bodyPr>
          <a:lstStyle/>
          <a:p>
            <a:r>
              <a:rPr lang="pl-PL" dirty="0"/>
              <a:t>Konieczna jest też zmiana zasad ewaluacji. Oto co napisał, zdymisjonowany przez ministra </a:t>
            </a:r>
            <a:r>
              <a:rPr lang="pl-PL" dirty="0" err="1"/>
              <a:t>Czarnka</a:t>
            </a:r>
            <a:r>
              <a:rPr lang="pl-PL" dirty="0"/>
              <a:t>, były rektor Uniwersytetu Wrocławskiego: "namawiam do różnicowania misji uczelni i do cedowania odpowiedzialności za decyzje na wspólnoty uczelniane. Rząd musi ustalić swoje priorytety. Uczelnie przyjąć, w jakim zakresie je realizują. I dopiero wówczas można rozpocząć pomiary w odniesieniu do wybranej misji".</a:t>
            </a:r>
          </a:p>
          <a:p>
            <a:endParaRPr lang="pl-PL" dirty="0"/>
          </a:p>
          <a:p>
            <a:r>
              <a:rPr lang="pl-PL" dirty="0"/>
              <a:t>Środowisko Komitetu Kryzysowego Humanistyki Polskiej już w 2019 r. wzywało: "Ustawodawca powinien określić progi punktowe zapewniające określony poziom finansowania i uprawnień niezależnie od wyników innych podmiotów. Postulujemy przy tym różnorodność kryteriów, których spełnienie umożliwi osiągnięcie wymaganego pułapu jakości. Uczelnia musi mieć możliwość decydowania o tym, jaką przyjmie strategię rozwoju — bardziej lub mniej dydaktyczną, skupioną na pracy w regionie lub na współpracy międzynarodowej, na kształceniu kadr czy na badaniach itd. Oznacza to, że uczelnia powinna móc decydować, ile punktów wypracuje w ramach poszczególnych kategorii oceny".</a:t>
            </a:r>
          </a:p>
        </p:txBody>
      </p:sp>
    </p:spTree>
    <p:extLst>
      <p:ext uri="{BB962C8B-B14F-4D97-AF65-F5344CB8AC3E}">
        <p14:creationId xmlns:p14="http://schemas.microsoft.com/office/powerpoint/2010/main" val="1989235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58BC49-BAF1-C9F3-16A1-7591BB3BB3C7}"/>
              </a:ext>
            </a:extLst>
          </p:cNvPr>
          <p:cNvSpPr>
            <a:spLocks noGrp="1"/>
          </p:cNvSpPr>
          <p:nvPr>
            <p:ph type="title"/>
          </p:nvPr>
        </p:nvSpPr>
        <p:spPr/>
        <p:txBody>
          <a:bodyPr/>
          <a:lstStyle/>
          <a:p>
            <a:r>
              <a:rPr lang="pl-PL" dirty="0"/>
              <a:t>Publikacje-zasada dziedziczenia prestiżu</a:t>
            </a:r>
          </a:p>
        </p:txBody>
      </p:sp>
      <p:sp>
        <p:nvSpPr>
          <p:cNvPr id="3" name="Symbol zastępczy zawartości 2">
            <a:extLst>
              <a:ext uri="{FF2B5EF4-FFF2-40B4-BE49-F238E27FC236}">
                <a16:creationId xmlns:a16="http://schemas.microsoft.com/office/drawing/2014/main" id="{D180B4B3-E6CB-0B78-AEDF-EAA2E0D98D89}"/>
              </a:ext>
            </a:extLst>
          </p:cNvPr>
          <p:cNvSpPr>
            <a:spLocks noGrp="1"/>
          </p:cNvSpPr>
          <p:nvPr>
            <p:ph idx="1"/>
          </p:nvPr>
        </p:nvSpPr>
        <p:spPr/>
        <p:txBody>
          <a:bodyPr/>
          <a:lstStyle/>
          <a:p>
            <a:r>
              <a:rPr lang="pl-PL" dirty="0"/>
              <a:t>Uzasadnienie PSWN: podstawową zasadą nowego modelu oceny publikacji będzie ujednolicona metoda oceny wszystkich kanałów publikacji przez uznanie – funkcjonującej od ponad pół wieku w naukometrii – </a:t>
            </a:r>
            <a:r>
              <a:rPr lang="pl-PL" u="sng" dirty="0"/>
              <a:t>zasady dziedziczenia prestiżu</a:t>
            </a:r>
            <a:r>
              <a:rPr lang="pl-PL" dirty="0"/>
              <a:t> (artykuł jest wart tyle, ile czasopismo, w którym jest opublikowany, a książka jest warta tyle, ile wydawnictwo ją wydające). </a:t>
            </a:r>
          </a:p>
        </p:txBody>
      </p:sp>
    </p:spTree>
    <p:extLst>
      <p:ext uri="{BB962C8B-B14F-4D97-AF65-F5344CB8AC3E}">
        <p14:creationId xmlns:p14="http://schemas.microsoft.com/office/powerpoint/2010/main" val="2313546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8F71A4-AEAC-BB22-304F-61F35D5B94A7}"/>
              </a:ext>
            </a:extLst>
          </p:cNvPr>
          <p:cNvSpPr>
            <a:spLocks noGrp="1"/>
          </p:cNvSpPr>
          <p:nvPr>
            <p:ph type="title"/>
          </p:nvPr>
        </p:nvSpPr>
        <p:spPr/>
        <p:txBody>
          <a:bodyPr/>
          <a:lstStyle/>
          <a:p>
            <a:r>
              <a:rPr lang="pl-PL" dirty="0"/>
              <a:t>Wpływ społeczny</a:t>
            </a:r>
          </a:p>
        </p:txBody>
      </p:sp>
      <p:sp>
        <p:nvSpPr>
          <p:cNvPr id="3" name="Symbol zastępczy zawartości 2">
            <a:extLst>
              <a:ext uri="{FF2B5EF4-FFF2-40B4-BE49-F238E27FC236}">
                <a16:creationId xmlns:a16="http://schemas.microsoft.com/office/drawing/2014/main" id="{E4E69A26-39E7-B5A0-A5C7-367112CA2FCD}"/>
              </a:ext>
            </a:extLst>
          </p:cNvPr>
          <p:cNvSpPr>
            <a:spLocks noGrp="1"/>
          </p:cNvSpPr>
          <p:nvPr>
            <p:ph idx="1"/>
          </p:nvPr>
        </p:nvSpPr>
        <p:spPr/>
        <p:txBody>
          <a:bodyPr/>
          <a:lstStyle/>
          <a:p>
            <a:r>
              <a:rPr lang="pl-PL" dirty="0"/>
              <a:t>Brak definicji</a:t>
            </a:r>
          </a:p>
          <a:p>
            <a:r>
              <a:rPr lang="pl-PL" dirty="0"/>
              <a:t>Podręcznik dla ekspertów oraz ewaluowanych podmiotów w zakresie opisu wpływu działalności naukowej na funkcjonowania społeczeństwa i gospodarki. </a:t>
            </a:r>
            <a:r>
              <a:rPr lang="pl-PL" dirty="0">
                <a:hlinkClick r:id="rId2"/>
              </a:rPr>
              <a:t>https://polon.nauka.gov.pl/pomoc/knowledge-base/podrecznik-dla-ekspertow-oraz-ewaluowanych-podmiotow-w-zakresie-opisu-wplywu-dzialalnosci-naukowej-na-funkcjonowania-spoleczenstwa-i-gospodarki/</a:t>
            </a:r>
            <a:endParaRPr lang="pl-PL" dirty="0"/>
          </a:p>
          <a:p>
            <a:r>
              <a:rPr lang="pl-PL" dirty="0"/>
              <a:t>Podręcznik nie jest prawem obowiązującym.</a:t>
            </a:r>
          </a:p>
          <a:p>
            <a:endParaRPr lang="pl-PL" dirty="0"/>
          </a:p>
        </p:txBody>
      </p:sp>
    </p:spTree>
    <p:extLst>
      <p:ext uri="{BB962C8B-B14F-4D97-AF65-F5344CB8AC3E}">
        <p14:creationId xmlns:p14="http://schemas.microsoft.com/office/powerpoint/2010/main" val="4186357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F56815-910B-58CF-5EB3-52FE76ABFD2F}"/>
              </a:ext>
            </a:extLst>
          </p:cNvPr>
          <p:cNvSpPr>
            <a:spLocks noGrp="1"/>
          </p:cNvSpPr>
          <p:nvPr>
            <p:ph type="title"/>
          </p:nvPr>
        </p:nvSpPr>
        <p:spPr/>
        <p:txBody>
          <a:bodyPr>
            <a:normAutofit fontScale="90000"/>
          </a:bodyPr>
          <a:lstStyle/>
          <a:p>
            <a:r>
              <a:rPr lang="pl-PL" b="0" i="0" dirty="0">
                <a:solidFill>
                  <a:srgbClr val="3B3B3B"/>
                </a:solidFill>
                <a:effectLst/>
                <a:latin typeface="Poppins" panose="00000500000000000000" pitchFamily="2" charset="-18"/>
              </a:rPr>
              <a:t>Porozumienie Akademickich Centrów Transferu Technologii (PACTT) oraz Porozumienie Spółek Celowych (PSC)</a:t>
            </a:r>
            <a:endParaRPr lang="pl-PL" dirty="0"/>
          </a:p>
        </p:txBody>
      </p:sp>
      <p:sp>
        <p:nvSpPr>
          <p:cNvPr id="3" name="Symbol zastępczy zawartości 2">
            <a:extLst>
              <a:ext uri="{FF2B5EF4-FFF2-40B4-BE49-F238E27FC236}">
                <a16:creationId xmlns:a16="http://schemas.microsoft.com/office/drawing/2014/main" id="{C1600305-3130-3FC6-4928-6C6D3BE088D5}"/>
              </a:ext>
            </a:extLst>
          </p:cNvPr>
          <p:cNvSpPr>
            <a:spLocks noGrp="1"/>
          </p:cNvSpPr>
          <p:nvPr>
            <p:ph idx="1"/>
          </p:nvPr>
        </p:nvSpPr>
        <p:spPr/>
        <p:txBody>
          <a:bodyPr>
            <a:normAutofit fontScale="92500" lnSpcReduction="20000"/>
          </a:bodyPr>
          <a:lstStyle/>
          <a:p>
            <a:r>
              <a:rPr lang="pl-PL" dirty="0"/>
              <a:t>W samym założeniu to oczywiście bardzo dobrze, że ocena działalności naukowej uwzględnia element </a:t>
            </a:r>
            <a:r>
              <a:rPr lang="pl-PL" b="1" u="sng" dirty="0"/>
              <a:t>wpływu nauki na społeczeństwo</a:t>
            </a:r>
            <a:r>
              <a:rPr lang="pl-PL" dirty="0"/>
              <a:t>. Nie negując potrzeby prowadzenia badań podstawowych, które stanowią jedno z ważnych źródeł innowacji, ocena jakości prac badawczych powinna poddawać analizie to, w jaki sposób wysiłki naukowców przekładają się na dobrostan społeczny i jak przyczyniają się do rozwoju gospodarki lub choćby budowania siły państwa opartej na innowacyjności, rozwoju technologii czy poprawie innych czynników dających przewagę konkurencyjną nad innymi krajami.</a:t>
            </a:r>
          </a:p>
          <a:p>
            <a:endParaRPr lang="pl-PL" dirty="0"/>
          </a:p>
          <a:p>
            <a:r>
              <a:rPr lang="pl-PL" dirty="0"/>
              <a:t>Dzisiejszy system ewaluacji niby to bada, jednak w praktyce działa tak, że blokuje rozwój innowacyjności i powoduje, że miażdżącej większości naukowców bliżej jest do badań podstawowych i generowania punktowanych publikacji, niż do realizacji prac o charakterze aplikacyjnym. W każdym razie, pomijając ewentualne usługi zlecone instytucjom badawczym przez biznes, na ponad 120 tys. naszych naukowców jedynie garstka „wychodzi na zewnątrz”, próbując współpracować ze swoim otoczeniem.</a:t>
            </a:r>
          </a:p>
          <a:p>
            <a:endParaRPr lang="pl-PL" dirty="0"/>
          </a:p>
          <a:p>
            <a:endParaRPr lang="pl-PL" dirty="0"/>
          </a:p>
        </p:txBody>
      </p:sp>
    </p:spTree>
    <p:extLst>
      <p:ext uri="{BB962C8B-B14F-4D97-AF65-F5344CB8AC3E}">
        <p14:creationId xmlns:p14="http://schemas.microsoft.com/office/powerpoint/2010/main" val="2712530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955F1-A444-9BF1-AAD9-E12298AD8367}"/>
              </a:ext>
            </a:extLst>
          </p:cNvPr>
          <p:cNvSpPr>
            <a:spLocks noGrp="1"/>
          </p:cNvSpPr>
          <p:nvPr>
            <p:ph type="title"/>
          </p:nvPr>
        </p:nvSpPr>
        <p:spPr/>
        <p:txBody>
          <a:bodyPr/>
          <a:lstStyle/>
          <a:p>
            <a:r>
              <a:rPr lang="pl-PL" dirty="0"/>
              <a:t>Granty</a:t>
            </a:r>
          </a:p>
        </p:txBody>
      </p:sp>
      <p:sp>
        <p:nvSpPr>
          <p:cNvPr id="3" name="Symbol zastępczy zawartości 2">
            <a:extLst>
              <a:ext uri="{FF2B5EF4-FFF2-40B4-BE49-F238E27FC236}">
                <a16:creationId xmlns:a16="http://schemas.microsoft.com/office/drawing/2014/main" id="{FEE58C80-BD02-E5FB-B665-28C6448ACAC9}"/>
              </a:ext>
            </a:extLst>
          </p:cNvPr>
          <p:cNvSpPr>
            <a:spLocks noGrp="1"/>
          </p:cNvSpPr>
          <p:nvPr>
            <p:ph idx="1"/>
          </p:nvPr>
        </p:nvSpPr>
        <p:spPr/>
        <p:txBody>
          <a:bodyPr>
            <a:normAutofit fontScale="92500" lnSpcReduction="20000"/>
          </a:bodyPr>
          <a:lstStyle/>
          <a:p>
            <a:r>
              <a:rPr lang="pl-PL" dirty="0"/>
              <a:t>M. Kostera: </a:t>
            </a:r>
            <a:r>
              <a:rPr lang="pl-PL" b="0" i="0" dirty="0">
                <a:solidFill>
                  <a:srgbClr val="000000"/>
                </a:solidFill>
                <a:effectLst/>
                <a:highlight>
                  <a:srgbClr val="FFFFFF"/>
                </a:highlight>
                <a:latin typeface="Roboto" panose="02000000000000000000" pitchFamily="2" charset="0"/>
              </a:rPr>
              <a:t>Stawiając na granty, odbiera się naukowcom ich środki produkcji. Granty są bowiem jednym z najbardziej skutecznych narzędzi neoliberalnego </a:t>
            </a:r>
            <a:r>
              <a:rPr lang="pl-PL" b="1" i="0" u="sng" dirty="0">
                <a:solidFill>
                  <a:srgbClr val="000000"/>
                </a:solidFill>
                <a:effectLst/>
                <a:highlight>
                  <a:srgbClr val="FFFFFF"/>
                </a:highlight>
                <a:latin typeface="Roboto" panose="02000000000000000000" pitchFamily="2" charset="0"/>
              </a:rPr>
              <a:t>dyscyplinowania</a:t>
            </a:r>
            <a:r>
              <a:rPr lang="pl-PL" b="0" i="0" dirty="0">
                <a:solidFill>
                  <a:srgbClr val="000000"/>
                </a:solidFill>
                <a:effectLst/>
                <a:highlight>
                  <a:srgbClr val="FFFFFF"/>
                </a:highlight>
                <a:latin typeface="Roboto" panose="02000000000000000000" pitchFamily="2" charset="0"/>
              </a:rPr>
              <a:t>. Na poziomie strategicznym wprowadzają </a:t>
            </a:r>
            <a:r>
              <a:rPr lang="pl-PL" b="1" i="0" u="sng" dirty="0">
                <a:solidFill>
                  <a:srgbClr val="000000"/>
                </a:solidFill>
                <a:effectLst/>
                <a:highlight>
                  <a:srgbClr val="FFFFFF"/>
                </a:highlight>
                <a:latin typeface="Roboto" panose="02000000000000000000" pitchFamily="2" charset="0"/>
              </a:rPr>
              <a:t>imperatyw konkurencji</a:t>
            </a:r>
            <a:r>
              <a:rPr lang="pl-PL" b="1" i="0" dirty="0">
                <a:solidFill>
                  <a:srgbClr val="000000"/>
                </a:solidFill>
                <a:effectLst/>
                <a:highlight>
                  <a:srgbClr val="FFFFFF"/>
                </a:highlight>
                <a:latin typeface="Roboto" panose="02000000000000000000" pitchFamily="2" charset="0"/>
              </a:rPr>
              <a:t>. </a:t>
            </a:r>
            <a:r>
              <a:rPr lang="pl-PL" b="0" i="0" dirty="0">
                <a:solidFill>
                  <a:srgbClr val="000000"/>
                </a:solidFill>
                <a:effectLst/>
                <a:highlight>
                  <a:srgbClr val="FFFFFF"/>
                </a:highlight>
                <a:latin typeface="Roboto" panose="02000000000000000000" pitchFamily="2" charset="0"/>
              </a:rPr>
              <a:t>Konkuruje się o środki, o warunki do pracy. Zdobywają je osoby najsilniejsze – niekoniecznie z naukowego punktu widzenia, lecz umiejętnie wykorzystujące pozycję władzy. </a:t>
            </a:r>
          </a:p>
          <a:p>
            <a:r>
              <a:rPr lang="pl-PL" dirty="0"/>
              <a:t>To jest sprzeczne z sensem profesji naukowej, która polega na tworzeniu i trosce o dobro wspólne, jakim jest wiedza – własność społeczności, a nawet całej ludzkości. Poza tym konkurencja wypacza kulturę pracy w akademii, która nie tylko </a:t>
            </a:r>
            <a:r>
              <a:rPr lang="pl-PL" b="1" u="sng" dirty="0"/>
              <a:t>wymaga współpracy, ale wręcz nią jest</a:t>
            </a:r>
            <a:r>
              <a:rPr lang="pl-PL" dirty="0"/>
              <a:t>. Tworzy hierarchie władzy i przywilejów – w wielu systemach nakładające się na stare lub idealnie je odwzorowujące. Innymi słowy sprawia, że silni i bogaci stają się jeszcze silniejsi i bogatsi. Cierpią na tym „słabsi” (niekoniecznie naukowo), ale też ci, którzy nie mają dostępu do struktur i instytucji i muszą radzić sobie sami albo którym praca nie zostawia czasu na </a:t>
            </a:r>
            <a:r>
              <a:rPr lang="pl-PL" dirty="0" err="1"/>
              <a:t>networking</a:t>
            </a:r>
            <a:r>
              <a:rPr lang="pl-PL" dirty="0"/>
              <a:t> i zabieganie o względy decydentów. Przede wszystkim jednak cierpi na tym nauka</a:t>
            </a:r>
          </a:p>
        </p:txBody>
      </p:sp>
    </p:spTree>
    <p:extLst>
      <p:ext uri="{BB962C8B-B14F-4D97-AF65-F5344CB8AC3E}">
        <p14:creationId xmlns:p14="http://schemas.microsoft.com/office/powerpoint/2010/main" val="3297625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7B372C-C154-B01F-B576-B3D202AE67F1}"/>
              </a:ext>
            </a:extLst>
          </p:cNvPr>
          <p:cNvSpPr>
            <a:spLocks noGrp="1"/>
          </p:cNvSpPr>
          <p:nvPr>
            <p:ph type="title"/>
          </p:nvPr>
        </p:nvSpPr>
        <p:spPr/>
        <p:txBody>
          <a:bodyPr/>
          <a:lstStyle/>
          <a:p>
            <a:r>
              <a:rPr lang="pl-PL" dirty="0"/>
              <a:t>Granty</a:t>
            </a:r>
          </a:p>
        </p:txBody>
      </p:sp>
      <p:sp>
        <p:nvSpPr>
          <p:cNvPr id="3" name="Symbol zastępczy zawartości 2">
            <a:extLst>
              <a:ext uri="{FF2B5EF4-FFF2-40B4-BE49-F238E27FC236}">
                <a16:creationId xmlns:a16="http://schemas.microsoft.com/office/drawing/2014/main" id="{FD42C187-4178-676D-2E7C-03E5E587FEB7}"/>
              </a:ext>
            </a:extLst>
          </p:cNvPr>
          <p:cNvSpPr>
            <a:spLocks noGrp="1"/>
          </p:cNvSpPr>
          <p:nvPr>
            <p:ph idx="1"/>
          </p:nvPr>
        </p:nvSpPr>
        <p:spPr/>
        <p:txBody>
          <a:bodyPr>
            <a:normAutofit lnSpcReduction="10000"/>
          </a:bodyPr>
          <a:lstStyle/>
          <a:p>
            <a:r>
              <a:rPr lang="pl-PL" dirty="0"/>
              <a:t>system przydzielania grantów, czyli pieniędzy na badania naukowe, ma sens, ale w naukach ścisłych, gdzie zespół naukowców pracuje wspólnie nad odkryciem i potrzebuje pieniędzy na różne </a:t>
            </a:r>
            <a:r>
              <a:rPr lang="pl-PL" dirty="0" err="1"/>
              <a:t>eksperymenty.Tymczasem</a:t>
            </a:r>
            <a:r>
              <a:rPr lang="pl-PL" dirty="0"/>
              <a:t> granty co do zasady nie sprawdzają się w naukach humanistycznych, w których dominują monografie czy artykuły. W tym wypadku dla danej uczelni, instytutu czy katedry powinien zostać wydzielony fundusz na prowadzenie badań naukowych, w ramach którego humaniści otrzymywaliby pieniądze na swoją pracę, która polega przecież głównie na pisaniu, ewentualnie na udaniu się do danej biblioteki – na to naukowcy powinni mieć zapewnione pieniądze właśnie z tego funduszu bez konieczności pisania wniosków o grant (oczywiście naukowcy rozliczaliby się z tych środków) </a:t>
            </a:r>
          </a:p>
          <a:p>
            <a:r>
              <a:rPr lang="pl-PL" dirty="0"/>
              <a:t>Nie może być tak, że naukowiec przygotowuje bardzo dobry projekt badań naukowych, poświęcając na niego kilka miesięcy pracy, ale grantu nie dostaje, bo brakuje na to pieniędzy. </a:t>
            </a:r>
          </a:p>
        </p:txBody>
      </p:sp>
    </p:spTree>
    <p:extLst>
      <p:ext uri="{BB962C8B-B14F-4D97-AF65-F5344CB8AC3E}">
        <p14:creationId xmlns:p14="http://schemas.microsoft.com/office/powerpoint/2010/main" val="1869916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EFDBF0-07D6-2800-83B9-C6AA07AB8660}"/>
              </a:ext>
            </a:extLst>
          </p:cNvPr>
          <p:cNvSpPr>
            <a:spLocks noGrp="1"/>
          </p:cNvSpPr>
          <p:nvPr>
            <p:ph type="title"/>
          </p:nvPr>
        </p:nvSpPr>
        <p:spPr/>
        <p:txBody>
          <a:bodyPr/>
          <a:lstStyle/>
          <a:p>
            <a:r>
              <a:rPr lang="pl-PL" dirty="0"/>
              <a:t>Uzasadnienie projektu PSWN</a:t>
            </a:r>
          </a:p>
        </p:txBody>
      </p:sp>
      <p:sp>
        <p:nvSpPr>
          <p:cNvPr id="3" name="Symbol zastępczy zawartości 2">
            <a:extLst>
              <a:ext uri="{FF2B5EF4-FFF2-40B4-BE49-F238E27FC236}">
                <a16:creationId xmlns:a16="http://schemas.microsoft.com/office/drawing/2014/main" id="{FDADA580-299E-40C1-1FA9-331B40B46592}"/>
              </a:ext>
            </a:extLst>
          </p:cNvPr>
          <p:cNvSpPr>
            <a:spLocks noGrp="1"/>
          </p:cNvSpPr>
          <p:nvPr>
            <p:ph idx="1"/>
          </p:nvPr>
        </p:nvSpPr>
        <p:spPr/>
        <p:txBody>
          <a:bodyPr/>
          <a:lstStyle/>
          <a:p>
            <a:r>
              <a:rPr lang="pl-PL" dirty="0"/>
              <a:t>Przewiduje się zmianę sposobu dystrybucji uprawnień do nadawania stopni. Będzie to nowy model oparty na następujących zasadach systemowych:</a:t>
            </a:r>
          </a:p>
          <a:p>
            <a:r>
              <a:rPr lang="pl-PL" dirty="0"/>
              <a:t>1) </a:t>
            </a:r>
            <a:r>
              <a:rPr lang="pl-PL" b="1" u="sng" dirty="0"/>
              <a:t>powiązanie uprawnień doktorskich i habilitacyjnych z kategorią naukową </a:t>
            </a:r>
            <a:r>
              <a:rPr lang="pl-PL" dirty="0"/>
              <a:t>podmiotu w danej dyscyplinie naukowej lub artystycznej (…).</a:t>
            </a:r>
          </a:p>
        </p:txBody>
      </p:sp>
    </p:spTree>
    <p:extLst>
      <p:ext uri="{BB962C8B-B14F-4D97-AF65-F5344CB8AC3E}">
        <p14:creationId xmlns:p14="http://schemas.microsoft.com/office/powerpoint/2010/main" val="1021365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270DAF-FD6F-DEEA-2AEB-8E84F36167C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609A86C-D30F-89F6-0907-CF736070C333}"/>
              </a:ext>
            </a:extLst>
          </p:cNvPr>
          <p:cNvSpPr>
            <a:spLocks noGrp="1"/>
          </p:cNvSpPr>
          <p:nvPr>
            <p:ph idx="1"/>
          </p:nvPr>
        </p:nvSpPr>
        <p:spPr/>
        <p:txBody>
          <a:bodyPr/>
          <a:lstStyle/>
          <a:p>
            <a:r>
              <a:rPr lang="pl-PL" dirty="0"/>
              <a:t>G. Węgrzyn: Wyniki tegorocznej ewaluacji i przyznane w jej rezultacie kategorie naukowe bardzo wpływają na system, a zapewne także wpłyną na jakość, awansów naukowych w Polsce. W tej chwili uprawnienia do nadawania stopni naukowych zależą tylko i wyłącznie od uzyskanej kategorii, co zasadniczo różni skutki obecnej ewaluacji od poprzednich (Forum Akademickie, 9/2022).</a:t>
            </a:r>
          </a:p>
          <a:p>
            <a:endParaRPr lang="pl-PL" dirty="0"/>
          </a:p>
        </p:txBody>
      </p:sp>
    </p:spTree>
    <p:extLst>
      <p:ext uri="{BB962C8B-B14F-4D97-AF65-F5344CB8AC3E}">
        <p14:creationId xmlns:p14="http://schemas.microsoft.com/office/powerpoint/2010/main" val="138299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A5F55C-8FB9-3713-DEFA-2A6BFEE5160A}"/>
              </a:ext>
            </a:extLst>
          </p:cNvPr>
          <p:cNvSpPr>
            <a:spLocks noGrp="1"/>
          </p:cNvSpPr>
          <p:nvPr>
            <p:ph type="title"/>
          </p:nvPr>
        </p:nvSpPr>
        <p:spPr/>
        <p:txBody>
          <a:bodyPr/>
          <a:lstStyle/>
          <a:p>
            <a:endParaRPr lang="pl-PL"/>
          </a:p>
        </p:txBody>
      </p:sp>
      <p:pic>
        <p:nvPicPr>
          <p:cNvPr id="4" name="Symbol zastępczy zawartości 3">
            <a:extLst>
              <a:ext uri="{FF2B5EF4-FFF2-40B4-BE49-F238E27FC236}">
                <a16:creationId xmlns:a16="http://schemas.microsoft.com/office/drawing/2014/main" id="{8925C9C2-D37B-7D06-BA89-331848964A89}"/>
              </a:ext>
            </a:extLst>
          </p:cNvPr>
          <p:cNvPicPr>
            <a:picLocks noGrp="1" noChangeAspect="1"/>
          </p:cNvPicPr>
          <p:nvPr>
            <p:ph idx="1"/>
          </p:nvPr>
        </p:nvPicPr>
        <p:blipFill>
          <a:blip r:embed="rId2"/>
          <a:stretch>
            <a:fillRect/>
          </a:stretch>
        </p:blipFill>
        <p:spPr>
          <a:xfrm>
            <a:off x="677966" y="3857445"/>
            <a:ext cx="8596105" cy="487722"/>
          </a:xfrm>
          <a:prstGeom prst="rect">
            <a:avLst/>
          </a:prstGeom>
        </p:spPr>
      </p:pic>
    </p:spTree>
    <p:extLst>
      <p:ext uri="{BB962C8B-B14F-4D97-AF65-F5344CB8AC3E}">
        <p14:creationId xmlns:p14="http://schemas.microsoft.com/office/powerpoint/2010/main" val="3534621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710C09-D3E4-97E4-458D-9780D722B45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3626025-22F8-F598-AB7E-5AC04B4723B6}"/>
              </a:ext>
            </a:extLst>
          </p:cNvPr>
          <p:cNvSpPr>
            <a:spLocks noGrp="1"/>
          </p:cNvSpPr>
          <p:nvPr>
            <p:ph idx="1"/>
          </p:nvPr>
        </p:nvSpPr>
        <p:spPr/>
        <p:txBody>
          <a:bodyPr>
            <a:normAutofit fontScale="92500" lnSpcReduction="20000"/>
          </a:bodyPr>
          <a:lstStyle/>
          <a:p>
            <a:pPr>
              <a:lnSpc>
                <a:spcPct val="90000"/>
              </a:lnSpc>
            </a:pPr>
            <a:r>
              <a:rPr lang="pl-PL" sz="1800" dirty="0"/>
              <a:t>Wystarczy mieć dwunastu naukowców w danej dyscyplinie, aby uzyskać kategorię B+, czyli pełne prawa akademickie. W związku z tym możemy mieć do czynienia z sytuacją, gdy te osoby, od których wymagano opublikowania artykułów w wysoko punktowanych czasopismach, ale już nie posiadania stopni naukowych, mogłyby nadawać doktoraty i habilitacje. </a:t>
            </a:r>
          </a:p>
          <a:p>
            <a:pPr>
              <a:lnSpc>
                <a:spcPct val="90000"/>
              </a:lnSpc>
            </a:pPr>
            <a:r>
              <a:rPr lang="pl-PL" sz="1800" dirty="0"/>
              <a:t>G. Węgrzyn: </a:t>
            </a:r>
            <a:r>
              <a:rPr lang="pl-PL" sz="1800" i="1" dirty="0"/>
              <a:t>wedle obecnych przepisów, jeśli dzień po uprawomocnieniu się decyzji o przyznaniu kategorii B+, jednostka, która ją uzyskała zwolni połowę z tych 12, albo nawet wszystkich pracowników, którzy przyczynili się do jej sukcesu w </a:t>
            </a:r>
            <a:r>
              <a:rPr lang="pl-PL" sz="1800" i="1" dirty="0" err="1"/>
              <a:t>daneTo</a:t>
            </a:r>
            <a:r>
              <a:rPr lang="pl-PL" sz="1800" i="1" dirty="0"/>
              <a:t> sytuacja ekstremalna, ale już łatwiej wyobrazić sobie taką, że profesor odchodzi na emeryturę, a dwaj inni „samodzielni” pracownicy zmieniają uczelnię i w dyscyplinie zostaje kilku doktorów i kilku magistrów. Oni nadal mogą nadawać doktoraty i </a:t>
            </a:r>
            <a:r>
              <a:rPr lang="pl-PL" sz="1800" i="1" dirty="0" err="1"/>
              <a:t>habilitacjej</a:t>
            </a:r>
            <a:r>
              <a:rPr lang="pl-PL" sz="1800" i="1" dirty="0"/>
              <a:t> dyscyplinie, to nadal ma prawo nadawać stopnie naukowe w tej dyscyplinie.</a:t>
            </a:r>
          </a:p>
          <a:p>
            <a:pPr>
              <a:lnSpc>
                <a:spcPct val="90000"/>
              </a:lnSpc>
            </a:pPr>
            <a:r>
              <a:rPr lang="pl-PL" sz="1800" dirty="0"/>
              <a:t>G. Węgrzyn: </a:t>
            </a:r>
            <a:r>
              <a:rPr lang="pl-PL" sz="1800" i="1" dirty="0"/>
              <a:t>To jest groźne, bo trudno będzie w takiej sytuacji utrzymać odpowiedni poziom awansów. Nawet najzdolniejsi magistrowie i młodzi doktorzy nie mają przecież odpowiedniego i bardzo ważnego doświadczenia w ocenianiu prac i osiągnięć naukowych, w tym rozpraw doktorskich czy wniosków habilitacyjnych </a:t>
            </a:r>
            <a:r>
              <a:rPr lang="pl-PL" sz="1800" dirty="0"/>
              <a:t>(</a:t>
            </a:r>
            <a:r>
              <a:rPr lang="pl-PL" sz="1800" dirty="0" err="1"/>
              <a:t>op.cit</a:t>
            </a:r>
            <a:r>
              <a:rPr lang="pl-PL" sz="1800" dirty="0"/>
              <a:t>).</a:t>
            </a:r>
          </a:p>
          <a:p>
            <a:endParaRPr lang="pl-PL" dirty="0"/>
          </a:p>
        </p:txBody>
      </p:sp>
    </p:spTree>
    <p:extLst>
      <p:ext uri="{BB962C8B-B14F-4D97-AF65-F5344CB8AC3E}">
        <p14:creationId xmlns:p14="http://schemas.microsoft.com/office/powerpoint/2010/main" val="2971859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00637A-0121-F4CA-92C4-AF559DDFB1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EA693B1-3002-08CD-83BE-3FBD39944CC3}"/>
              </a:ext>
            </a:extLst>
          </p:cNvPr>
          <p:cNvSpPr>
            <a:spLocks noGrp="1"/>
          </p:cNvSpPr>
          <p:nvPr>
            <p:ph idx="1"/>
          </p:nvPr>
        </p:nvSpPr>
        <p:spPr/>
        <p:txBody>
          <a:bodyPr/>
          <a:lstStyle/>
          <a:p>
            <a:r>
              <a:rPr lang="pl-PL" dirty="0"/>
              <a:t>Dotychczas jednostki naukowe </a:t>
            </a:r>
            <a:r>
              <a:rPr lang="pl-PL" u="sng" dirty="0"/>
              <a:t>najpierw</a:t>
            </a:r>
            <a:r>
              <a:rPr lang="pl-PL" dirty="0"/>
              <a:t> dostawały uprawnienia do nadawania stopnia doktora, a następnie, gdy spełniły pewne kryteria (ale również wypromowały doktorów), otrzymywały uprawnienia habilitacyjne. W obecnym stanie prawnym </a:t>
            </a:r>
            <a:r>
              <a:rPr lang="pl-PL" u="sng" dirty="0"/>
              <a:t>uczelnia może nadawać habilitacje bez przeprowadzenia choćby jednego przewodu bądź postępowania doktorskiego</a:t>
            </a:r>
            <a:r>
              <a:rPr lang="pl-PL" dirty="0"/>
              <a:t>. Istnieją duże obawy, czy wiele małych, niedoświadczonych jednostek, z wciąż nieliczną i słabo związaną z uczelnią kadrą, utrzyma odpowiedni poziom „realizacji doktoratów i habilitacji”. </a:t>
            </a:r>
          </a:p>
          <a:p>
            <a:r>
              <a:rPr lang="pl-PL" dirty="0"/>
              <a:t>Uczelnie skoncentrowały się na zasadach przeprowadzania ewaluacji, zaniedbując „czynnik ludzki”.</a:t>
            </a:r>
          </a:p>
          <a:p>
            <a:endParaRPr lang="pl-PL" dirty="0"/>
          </a:p>
        </p:txBody>
      </p:sp>
    </p:spTree>
    <p:extLst>
      <p:ext uri="{BB962C8B-B14F-4D97-AF65-F5344CB8AC3E}">
        <p14:creationId xmlns:p14="http://schemas.microsoft.com/office/powerpoint/2010/main" val="2932189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829307-88CF-D4A2-6609-FFB8F66E5358}"/>
              </a:ext>
            </a:extLst>
          </p:cNvPr>
          <p:cNvSpPr>
            <a:spLocks noGrp="1"/>
          </p:cNvSpPr>
          <p:nvPr>
            <p:ph type="title"/>
          </p:nvPr>
        </p:nvSpPr>
        <p:spPr/>
        <p:txBody>
          <a:bodyPr/>
          <a:lstStyle/>
          <a:p>
            <a:r>
              <a:rPr lang="pl-PL" dirty="0"/>
              <a:t>Czy ewaluacja to tylko ocena dyscypliny?</a:t>
            </a:r>
          </a:p>
        </p:txBody>
      </p:sp>
      <p:sp>
        <p:nvSpPr>
          <p:cNvPr id="3" name="Symbol zastępczy zawartości 2">
            <a:extLst>
              <a:ext uri="{FF2B5EF4-FFF2-40B4-BE49-F238E27FC236}">
                <a16:creationId xmlns:a16="http://schemas.microsoft.com/office/drawing/2014/main" id="{6E5333EC-D29C-CDB2-1303-4A2E4CEA6FE5}"/>
              </a:ext>
            </a:extLst>
          </p:cNvPr>
          <p:cNvSpPr>
            <a:spLocks noGrp="1"/>
          </p:cNvSpPr>
          <p:nvPr>
            <p:ph idx="1"/>
          </p:nvPr>
        </p:nvSpPr>
        <p:spPr/>
        <p:txBody>
          <a:bodyPr>
            <a:normAutofit fontScale="92500" lnSpcReduction="20000"/>
          </a:bodyPr>
          <a:lstStyle/>
          <a:p>
            <a:r>
              <a:rPr lang="pl-PL" dirty="0"/>
              <a:t>Teoretycznie ministerstwo twierdzi, że dorobku poszczególnych naukowców nie należy wyceniać w punktach, bo liczy się ocena merytoryczna — mają one służyć tylko do oceny poszczególnych jednostek. W praktyce oczywiście od naukowca oczekuje się zazwyczaj dostarczenia odpowiedniej liczby punktów dla uczelni, niekiedy zapisując to nawet w umowach o pracę.</a:t>
            </a:r>
          </a:p>
          <a:p>
            <a:r>
              <a:rPr lang="pl-PL" dirty="0"/>
              <a:t>Dorobek ewaluacyjny </a:t>
            </a:r>
            <a:r>
              <a:rPr lang="pl-PL" dirty="0" err="1"/>
              <a:t>UŚl</a:t>
            </a:r>
            <a:r>
              <a:rPr lang="pl-PL" dirty="0"/>
              <a:t>. Statut Uniwersytetu Śląskiego  przewiduje w § 35 ust. 1, iż w skład rady instytutu wchodzą m.in. osoby z tytułem profesora oraz pozostali pracownicy badawczy oraz badawczo-dydaktyczni instytutu zaliczani do liczby N, z najwyższym „dorobkiem ewaluacyjnym”. Zatem doktorzy habilitowania ani profesorowie uczelni nie wchodzą „z urzędu” do rady instytutu. O członkostwie – z wyjątkiem osób z tytułem profesora – decyduje nieokreślony od razu „dorobek ewaluacyjny”, ustalany w sposób określony także w przepisach wewnętrznych. Z uwagi na to, iż zasady ewaluacji, w tym lista czasopism, nieustannie się zmienia, kształt takiej rady musi być płynny. W przypadku organów kolegialnych, którym powierzono odpowiedzialne zadania związane z nadawaniem stopni i tytułu naukowego, konieczna jest natomiast stabilność. </a:t>
            </a:r>
          </a:p>
          <a:p>
            <a:endParaRPr lang="pl-PL" dirty="0"/>
          </a:p>
        </p:txBody>
      </p:sp>
    </p:spTree>
    <p:extLst>
      <p:ext uri="{BB962C8B-B14F-4D97-AF65-F5344CB8AC3E}">
        <p14:creationId xmlns:p14="http://schemas.microsoft.com/office/powerpoint/2010/main" val="1664762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BA48A6-98B7-9FA7-44A4-12DFA14FD4D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F0DFDFB-9D23-5760-0D88-D0BA4F6A0C27}"/>
              </a:ext>
            </a:extLst>
          </p:cNvPr>
          <p:cNvSpPr>
            <a:spLocks noGrp="1"/>
          </p:cNvSpPr>
          <p:nvPr>
            <p:ph idx="1"/>
          </p:nvPr>
        </p:nvSpPr>
        <p:spPr/>
        <p:txBody>
          <a:bodyPr/>
          <a:lstStyle/>
          <a:p>
            <a:r>
              <a:rPr lang="pl-PL" dirty="0"/>
              <a:t>Kiepscy naukowcy mogą być członkami organów nadających stopnie naukowe.</a:t>
            </a:r>
          </a:p>
          <a:p>
            <a:r>
              <a:rPr lang="pl-PL" dirty="0"/>
              <a:t>Uczelnie „kupiły” sobie prawo do nadawania stopni naukowych?</a:t>
            </a:r>
          </a:p>
          <a:p>
            <a:r>
              <a:rPr lang="pl-PL" dirty="0"/>
              <a:t>Prawie 26 tys. artykułów opublikowanych w „stajni MDPI” zgłoszono do ostatniej ewaluacji jakości działalności naukowej. Całkowity ich koszt, według dzisiejszego cennika, wyniósł 274 mln zł – wynika z analizy dokonanej przez prof. Przemysława </a:t>
            </a:r>
            <a:r>
              <a:rPr lang="pl-PL" dirty="0" err="1"/>
              <a:t>Hensela</a:t>
            </a:r>
            <a:r>
              <a:rPr lang="pl-PL" dirty="0"/>
              <a:t> z Uniwersytetu Warszawskiego.</a:t>
            </a:r>
          </a:p>
          <a:p>
            <a:endParaRPr lang="pl-PL" dirty="0"/>
          </a:p>
        </p:txBody>
      </p:sp>
    </p:spTree>
    <p:extLst>
      <p:ext uri="{BB962C8B-B14F-4D97-AF65-F5344CB8AC3E}">
        <p14:creationId xmlns:p14="http://schemas.microsoft.com/office/powerpoint/2010/main" val="3877307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8007A3-5325-9B6D-BF0C-243AE3FE64F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780E477-8634-E894-7806-9B5134F1CC02}"/>
              </a:ext>
            </a:extLst>
          </p:cNvPr>
          <p:cNvSpPr>
            <a:spLocks noGrp="1"/>
          </p:cNvSpPr>
          <p:nvPr>
            <p:ph idx="1"/>
          </p:nvPr>
        </p:nvSpPr>
        <p:spPr/>
        <p:txBody>
          <a:bodyPr/>
          <a:lstStyle/>
          <a:p>
            <a:r>
              <a:rPr lang="pl-PL" dirty="0"/>
              <a:t>Co dalej?</a:t>
            </a:r>
          </a:p>
          <a:p>
            <a:endParaRPr lang="pl-PL" dirty="0"/>
          </a:p>
        </p:txBody>
      </p:sp>
      <p:pic>
        <p:nvPicPr>
          <p:cNvPr id="4" name="Obraz 3">
            <a:extLst>
              <a:ext uri="{FF2B5EF4-FFF2-40B4-BE49-F238E27FC236}">
                <a16:creationId xmlns:a16="http://schemas.microsoft.com/office/drawing/2014/main" id="{5339F681-3907-3CA2-90AD-A392376B093E}"/>
              </a:ext>
            </a:extLst>
          </p:cNvPr>
          <p:cNvPicPr>
            <a:picLocks noChangeAspect="1"/>
          </p:cNvPicPr>
          <p:nvPr/>
        </p:nvPicPr>
        <p:blipFill>
          <a:blip r:embed="rId2"/>
          <a:stretch>
            <a:fillRect/>
          </a:stretch>
        </p:blipFill>
        <p:spPr>
          <a:xfrm>
            <a:off x="3215390" y="1944495"/>
            <a:ext cx="5761219" cy="2969009"/>
          </a:xfrm>
          <a:prstGeom prst="rect">
            <a:avLst/>
          </a:prstGeom>
        </p:spPr>
      </p:pic>
    </p:spTree>
    <p:extLst>
      <p:ext uri="{BB962C8B-B14F-4D97-AF65-F5344CB8AC3E}">
        <p14:creationId xmlns:p14="http://schemas.microsoft.com/office/powerpoint/2010/main" val="4215025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7E4AD5-5B24-DBCC-E768-871506CF31FD}"/>
              </a:ext>
            </a:extLst>
          </p:cNvPr>
          <p:cNvSpPr>
            <a:spLocks noGrp="1"/>
          </p:cNvSpPr>
          <p:nvPr>
            <p:ph type="title"/>
          </p:nvPr>
        </p:nvSpPr>
        <p:spPr/>
        <p:txBody>
          <a:bodyPr>
            <a:normAutofit fontScale="90000"/>
          </a:bodyPr>
          <a:lstStyle/>
          <a:p>
            <a:r>
              <a:rPr lang="pl-PL" dirty="0"/>
              <a:t> Porozumienie Akademickich Centrów Transferu Technologii (PACTT) oraz Porozumienie Spółek Celowych (PSC)</a:t>
            </a:r>
          </a:p>
        </p:txBody>
      </p:sp>
      <p:sp>
        <p:nvSpPr>
          <p:cNvPr id="3" name="Symbol zastępczy zawartości 2">
            <a:extLst>
              <a:ext uri="{FF2B5EF4-FFF2-40B4-BE49-F238E27FC236}">
                <a16:creationId xmlns:a16="http://schemas.microsoft.com/office/drawing/2014/main" id="{3B99C1E1-04E7-28F9-84F7-235C9A539C1B}"/>
              </a:ext>
            </a:extLst>
          </p:cNvPr>
          <p:cNvSpPr>
            <a:spLocks noGrp="1"/>
          </p:cNvSpPr>
          <p:nvPr>
            <p:ph idx="1"/>
          </p:nvPr>
        </p:nvSpPr>
        <p:spPr/>
        <p:txBody>
          <a:bodyPr/>
          <a:lstStyle/>
          <a:p>
            <a:r>
              <a:rPr lang="pl-PL" dirty="0">
                <a:hlinkClick r:id="rId2"/>
              </a:rPr>
              <a:t>https://forumakademickie.pl/sprawy-nauki/eksperci-od-transferu-wiedzy-konieczna-zmiana-systemu-ewaluacji/</a:t>
            </a:r>
            <a:endParaRPr lang="pl-PL" dirty="0"/>
          </a:p>
          <a:p>
            <a:endParaRPr lang="pl-PL" dirty="0"/>
          </a:p>
          <a:p>
            <a:r>
              <a:rPr lang="pl-PL" b="0" i="0" dirty="0">
                <a:solidFill>
                  <a:srgbClr val="3B3B3B"/>
                </a:solidFill>
                <a:effectLst/>
                <a:latin typeface="Poppins" panose="00000500000000000000" pitchFamily="2" charset="-18"/>
              </a:rPr>
              <a:t>Skoro ewaluacja ma badać wpływ pracy badawczej na otoczenie, dlaczego bywa tak, że w ocenie jakości działalności naukowej uwzględniane są przychody ze sprzedaży takich usług, jak wynajem powierzchni biurowej czy infrastruktury badawczej? Niestety, obecny system to zlicza. Czy jest to adekwatne i sprawiedliwe? Odpowiedź należy do Państwa.</a:t>
            </a:r>
            <a:endParaRPr lang="pl-PL" dirty="0"/>
          </a:p>
        </p:txBody>
      </p:sp>
    </p:spTree>
    <p:extLst>
      <p:ext uri="{BB962C8B-B14F-4D97-AF65-F5344CB8AC3E}">
        <p14:creationId xmlns:p14="http://schemas.microsoft.com/office/powerpoint/2010/main" val="4275782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68A10A-763D-B18A-2BAD-0181607CAE97}"/>
              </a:ext>
            </a:extLst>
          </p:cNvPr>
          <p:cNvSpPr>
            <a:spLocks noGrp="1"/>
          </p:cNvSpPr>
          <p:nvPr>
            <p:ph type="title"/>
          </p:nvPr>
        </p:nvSpPr>
        <p:spPr/>
        <p:txBody>
          <a:bodyPr>
            <a:normAutofit fontScale="90000"/>
          </a:bodyPr>
          <a:lstStyle/>
          <a:p>
            <a:r>
              <a:rPr lang="pl-PL" dirty="0"/>
              <a:t>Porozumienie Akademickich Centrów Transferu Technologii (PACTT) oraz Porozumienie Spółek Celowych (PSC)</a:t>
            </a:r>
          </a:p>
        </p:txBody>
      </p:sp>
      <p:sp>
        <p:nvSpPr>
          <p:cNvPr id="3" name="Symbol zastępczy zawartości 2">
            <a:extLst>
              <a:ext uri="{FF2B5EF4-FFF2-40B4-BE49-F238E27FC236}">
                <a16:creationId xmlns:a16="http://schemas.microsoft.com/office/drawing/2014/main" id="{C866149E-DFCD-D858-B586-4EA52689456B}"/>
              </a:ext>
            </a:extLst>
          </p:cNvPr>
          <p:cNvSpPr>
            <a:spLocks noGrp="1"/>
          </p:cNvSpPr>
          <p:nvPr>
            <p:ph idx="1"/>
          </p:nvPr>
        </p:nvSpPr>
        <p:spPr/>
        <p:txBody>
          <a:bodyPr/>
          <a:lstStyle/>
          <a:p>
            <a:r>
              <a:rPr lang="pl-PL" dirty="0"/>
              <a:t>Potrzebujemy takich, które pobudzą środowisko badaczy do wypracowywania innowacji i jednocześnie będą animowały współpracę z otoczeniem instytucji badawczych. System powinien też inspirować do współpracy interdyscyplinarnej w środowisku naukowym. Potrzeba, aby na poziomie rozwiązań ogólnokrajowych w ścieżkę rozwoju kariery naukowca wpisać współpracę z otoczeniem. Konieczne jest przyjęcie miarodajnych wskaźników, które będą dawały obraz o faktycznym, a nie iluzorycznym wpływie pracy naukowej na społeczeństwo.</a:t>
            </a:r>
          </a:p>
        </p:txBody>
      </p:sp>
    </p:spTree>
    <p:extLst>
      <p:ext uri="{BB962C8B-B14F-4D97-AF65-F5344CB8AC3E}">
        <p14:creationId xmlns:p14="http://schemas.microsoft.com/office/powerpoint/2010/main" val="2444495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23EB04-76DD-7B30-4936-25EDDC16DB9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D33FA639-5056-63D6-727B-AD5A0B2C3D6B}"/>
              </a:ext>
            </a:extLst>
          </p:cNvPr>
          <p:cNvSpPr>
            <a:spLocks noGrp="1"/>
          </p:cNvSpPr>
          <p:nvPr>
            <p:ph idx="1"/>
          </p:nvPr>
        </p:nvSpPr>
        <p:spPr/>
        <p:txBody>
          <a:bodyPr/>
          <a:lstStyle/>
          <a:p>
            <a:r>
              <a:rPr lang="pl-PL" dirty="0"/>
              <a:t>M. Gdula, </a:t>
            </a:r>
            <a:r>
              <a:rPr lang="pl-PL" u="sng" dirty="0"/>
              <a:t>Czas wreszcie skończyć z głodzeniem nauki</a:t>
            </a:r>
            <a:r>
              <a:rPr lang="pl-PL" dirty="0"/>
              <a:t>, Dziennik Gazeta Prawna z 15.02.2024 r.:</a:t>
            </a:r>
          </a:p>
          <a:p>
            <a:r>
              <a:rPr lang="pl-PL" dirty="0"/>
              <a:t>Natomiast jeżeli chodzi o kolejne ewaluacje, to powstaną dobre, nowe reguły, które uwzględnią przede wszystkim specyfikę uprawianej dyscypliny – różnie naukę uprawia się w dziedzinach ścisłych, technicznych, społecznych czy humanistycznych. To jest krok w dobrym kierunku. Zastanawiamy się także, jaką wagę w ogólnej ocenie dla placówki powinno mieć każde z kryteriów ewaluacji. </a:t>
            </a:r>
            <a:r>
              <a:rPr lang="pl-PL" b="1" dirty="0"/>
              <a:t>Czy do trzech istniejących kryteriów nie powinno zostać dodane kolejne, dotyczące </a:t>
            </a:r>
            <a:r>
              <a:rPr lang="pl-PL" b="1" u="sng" dirty="0"/>
              <a:t>jakości zatrudnienia</a:t>
            </a:r>
            <a:r>
              <a:rPr lang="pl-PL" b="1" dirty="0"/>
              <a:t>, obejmujące istnienie </a:t>
            </a:r>
            <a:r>
              <a:rPr lang="pl-PL" b="1" u="sng" dirty="0"/>
              <a:t>polityk równościowych i dbanie o dobrostan pracowników</a:t>
            </a:r>
            <a:r>
              <a:rPr lang="pl-PL" b="1" dirty="0"/>
              <a:t>. </a:t>
            </a:r>
            <a:r>
              <a:rPr lang="pl-PL" dirty="0"/>
              <a:t>(…) Musimy też pamiętać o dydaktyce. Teraz jest tak, że z uwagi na ostatnie reformy dydaktyka została zepchnięta na drugi plan, jest o wiele mniej ceniona niż produkcja wiedzy.</a:t>
            </a:r>
          </a:p>
          <a:p>
            <a:endParaRPr lang="pl-PL" dirty="0"/>
          </a:p>
        </p:txBody>
      </p:sp>
    </p:spTree>
    <p:extLst>
      <p:ext uri="{BB962C8B-B14F-4D97-AF65-F5344CB8AC3E}">
        <p14:creationId xmlns:p14="http://schemas.microsoft.com/office/powerpoint/2010/main" val="1381154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B08A09-B8B7-C860-0237-AEF057DA1735}"/>
              </a:ext>
            </a:extLst>
          </p:cNvPr>
          <p:cNvSpPr>
            <a:spLocks noGrp="1"/>
          </p:cNvSpPr>
          <p:nvPr>
            <p:ph type="title"/>
          </p:nvPr>
        </p:nvSpPr>
        <p:spPr/>
        <p:txBody>
          <a:bodyPr/>
          <a:lstStyle/>
          <a:p>
            <a:r>
              <a:rPr lang="pl-PL" dirty="0"/>
              <a:t>Polityka równościowa</a:t>
            </a:r>
          </a:p>
        </p:txBody>
      </p:sp>
      <p:sp>
        <p:nvSpPr>
          <p:cNvPr id="3" name="Symbol zastępczy zawartości 2">
            <a:extLst>
              <a:ext uri="{FF2B5EF4-FFF2-40B4-BE49-F238E27FC236}">
                <a16:creationId xmlns:a16="http://schemas.microsoft.com/office/drawing/2014/main" id="{D09D88BC-BEF9-B94A-E9B6-19B12A758BAB}"/>
              </a:ext>
            </a:extLst>
          </p:cNvPr>
          <p:cNvSpPr>
            <a:spLocks noGrp="1"/>
          </p:cNvSpPr>
          <p:nvPr>
            <p:ph idx="1"/>
          </p:nvPr>
        </p:nvSpPr>
        <p:spPr/>
        <p:txBody>
          <a:bodyPr/>
          <a:lstStyle/>
          <a:p>
            <a:r>
              <a:rPr lang="pl-PL" dirty="0"/>
              <a:t>w świetle Konstytucji kobiety i mężczyźni tworzą jedną kategorię (klasę) podmiotów prawa. Trybunał Konstytucyjny wyraźnie stwierdził, że nie można kobiet i mężczyzn traktować jako grup na tyle odrębnych, by nie stosować do nich ogólnej zasady, że podobne podmioty prawa muszą być przez prawo traktowane w sposób równy. Oznacza to zatem domniemanie istnienia równych praw i ich równego stosowania niezależnie od płci.</a:t>
            </a:r>
          </a:p>
        </p:txBody>
      </p:sp>
    </p:spTree>
    <p:extLst>
      <p:ext uri="{BB962C8B-B14F-4D97-AF65-F5344CB8AC3E}">
        <p14:creationId xmlns:p14="http://schemas.microsoft.com/office/powerpoint/2010/main" val="798071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06A43-B329-D9F5-D0DA-FCC24D4FFDC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21BB5E8-4EF9-E719-91E0-61238862BE01}"/>
              </a:ext>
            </a:extLst>
          </p:cNvPr>
          <p:cNvSpPr>
            <a:spLocks noGrp="1"/>
          </p:cNvSpPr>
          <p:nvPr>
            <p:ph idx="1"/>
          </p:nvPr>
        </p:nvSpPr>
        <p:spPr/>
        <p:txBody>
          <a:bodyPr/>
          <a:lstStyle/>
          <a:p>
            <a:r>
              <a:rPr lang="pl-PL" dirty="0" err="1"/>
              <a:t>Gender</a:t>
            </a:r>
            <a:r>
              <a:rPr lang="pl-PL" dirty="0"/>
              <a:t> </a:t>
            </a:r>
            <a:r>
              <a:rPr lang="pl-PL" dirty="0" err="1"/>
              <a:t>Equality</a:t>
            </a:r>
            <a:r>
              <a:rPr lang="pl-PL" dirty="0"/>
              <a:t> Plan:</a:t>
            </a:r>
          </a:p>
          <a:p>
            <a:pPr marL="0" indent="0">
              <a:buNone/>
            </a:pPr>
            <a:r>
              <a:rPr lang="pl-PL" dirty="0"/>
              <a:t>Działania zaprezentowane w Planie Równości Płci dla UW mają na celu m.in. przeciwdziałanie stereotypowemu przypisywaniu płci do dziedzin nauki, tak aby wzmacniać naukową pozycję naszej uczelni i usuwać przeszkody w indywidualnym rozwoju osób pracujących i studiujących na UW</a:t>
            </a:r>
          </a:p>
          <a:p>
            <a:endParaRPr lang="pl-PL" dirty="0"/>
          </a:p>
        </p:txBody>
      </p:sp>
    </p:spTree>
    <p:extLst>
      <p:ext uri="{BB962C8B-B14F-4D97-AF65-F5344CB8AC3E}">
        <p14:creationId xmlns:p14="http://schemas.microsoft.com/office/powerpoint/2010/main" val="142006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FE939C-97F5-8DD3-0467-552C32D27D7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E571EFC-0882-A4B5-2746-C4FBFA4C6271}"/>
              </a:ext>
            </a:extLst>
          </p:cNvPr>
          <p:cNvSpPr>
            <a:spLocks noGrp="1"/>
          </p:cNvSpPr>
          <p:nvPr>
            <p:ph idx="1"/>
          </p:nvPr>
        </p:nvSpPr>
        <p:spPr/>
        <p:txBody>
          <a:bodyPr>
            <a:normAutofit lnSpcReduction="10000"/>
          </a:bodyPr>
          <a:lstStyle/>
          <a:p>
            <a:r>
              <a:rPr lang="pl-PL" dirty="0"/>
              <a:t>Ewaluacja ma za zadanie ocenę stopnia, w jakim dane przedsięwzięcie wypełnia skutecznie i efektywnie założone cele. Powinna być systematyczną, obiektywną oceną programu lub polityki, jego założeń, procesu realizacji i rezultatów pod względem </a:t>
            </a:r>
            <a:r>
              <a:rPr lang="pl-PL" u="sng" dirty="0"/>
              <a:t>adekwatności, skuteczności, trwałości, efektywności oraz użyteczności</a:t>
            </a:r>
            <a:r>
              <a:rPr lang="pl-PL" dirty="0"/>
              <a:t>. </a:t>
            </a:r>
          </a:p>
          <a:p>
            <a:r>
              <a:rPr lang="pl-PL" dirty="0"/>
              <a:t>Ewaluacja to systematyczna i obiektywna ocena trwających lub zakończonych projektów, programów, polityk i strategii, ich założeń, formuł, sposobów wdrażania oraz rezultatów.</a:t>
            </a:r>
          </a:p>
          <a:p>
            <a:endParaRPr lang="pl-PL" dirty="0"/>
          </a:p>
          <a:p>
            <a:endParaRPr lang="pl-PL" dirty="0"/>
          </a:p>
          <a:p>
            <a:endParaRPr lang="pl-PL" dirty="0"/>
          </a:p>
          <a:p>
            <a:r>
              <a:rPr lang="pl-PL" dirty="0"/>
              <a:t>(J. Podgórska-Rykała, J. Sroka)</a:t>
            </a:r>
          </a:p>
          <a:p>
            <a:endParaRPr lang="pl-PL" dirty="0"/>
          </a:p>
          <a:p>
            <a:endParaRPr lang="pl-PL" dirty="0"/>
          </a:p>
        </p:txBody>
      </p:sp>
    </p:spTree>
    <p:extLst>
      <p:ext uri="{BB962C8B-B14F-4D97-AF65-F5344CB8AC3E}">
        <p14:creationId xmlns:p14="http://schemas.microsoft.com/office/powerpoint/2010/main" val="593252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A5BF8F-6E17-933D-5F40-5A48919F412B}"/>
              </a:ext>
            </a:extLst>
          </p:cNvPr>
          <p:cNvSpPr>
            <a:spLocks noGrp="1"/>
          </p:cNvSpPr>
          <p:nvPr>
            <p:ph type="title"/>
          </p:nvPr>
        </p:nvSpPr>
        <p:spPr/>
        <p:txBody>
          <a:bodyPr/>
          <a:lstStyle/>
          <a:p>
            <a:r>
              <a:rPr lang="pl-PL" dirty="0"/>
              <a:t>dobrostan</a:t>
            </a:r>
          </a:p>
        </p:txBody>
      </p:sp>
      <p:sp>
        <p:nvSpPr>
          <p:cNvPr id="3" name="Symbol zastępczy zawartości 2">
            <a:extLst>
              <a:ext uri="{FF2B5EF4-FFF2-40B4-BE49-F238E27FC236}">
                <a16:creationId xmlns:a16="http://schemas.microsoft.com/office/drawing/2014/main" id="{A761A417-2BAC-FDE5-D009-797F50F6F692}"/>
              </a:ext>
            </a:extLst>
          </p:cNvPr>
          <p:cNvSpPr>
            <a:spLocks noGrp="1"/>
          </p:cNvSpPr>
          <p:nvPr>
            <p:ph idx="1"/>
          </p:nvPr>
        </p:nvSpPr>
        <p:spPr/>
        <p:txBody>
          <a:bodyPr/>
          <a:lstStyle/>
          <a:p>
            <a:r>
              <a:rPr lang="pl-PL" dirty="0"/>
              <a:t>Jednym z terminów zyskujących popularność jest „</a:t>
            </a:r>
            <a:r>
              <a:rPr lang="pl-PL" dirty="0" err="1"/>
              <a:t>wellbeing</a:t>
            </a:r>
            <a:r>
              <a:rPr lang="pl-PL" dirty="0"/>
              <a:t>”, rozumiany jako subiektywne poczucie zadowolenia i satysfakcji życiowej . .Jednocześnie termin ten jest bardzo pojemny i zawiera się w nim zarówno aspekt fizyczny, zdrowotny, finansowy, bytowy jak i duchowy i psychiczny.</a:t>
            </a:r>
          </a:p>
          <a:p>
            <a:r>
              <a:rPr lang="pl-PL" dirty="0"/>
              <a:t>Stał się on w istocie cechą, „która gwarantuje człowiekowi szczęście, efektywne i kreatywne życie” , zastępującą dotychczasowe pojęcie zdrowia. Dodatkowo bywa używany zamiennie ze zwrotem ‘</a:t>
            </a:r>
            <a:r>
              <a:rPr lang="pl-PL" dirty="0" err="1"/>
              <a:t>quality</a:t>
            </a:r>
            <a:r>
              <a:rPr lang="pl-PL" dirty="0"/>
              <a:t> of life’.</a:t>
            </a:r>
          </a:p>
          <a:p>
            <a:endParaRPr lang="pl-PL" dirty="0"/>
          </a:p>
        </p:txBody>
      </p:sp>
    </p:spTree>
    <p:extLst>
      <p:ext uri="{BB962C8B-B14F-4D97-AF65-F5344CB8AC3E}">
        <p14:creationId xmlns:p14="http://schemas.microsoft.com/office/powerpoint/2010/main" val="88225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768AFA-3885-82FA-A64C-119137C9E38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07EF8A2-ABFF-97F5-2409-D69B744A88C3}"/>
              </a:ext>
            </a:extLst>
          </p:cNvPr>
          <p:cNvSpPr>
            <a:spLocks noGrp="1"/>
          </p:cNvSpPr>
          <p:nvPr>
            <p:ph idx="1"/>
          </p:nvPr>
        </p:nvSpPr>
        <p:spPr/>
        <p:txBody>
          <a:bodyPr/>
          <a:lstStyle/>
          <a:p>
            <a:r>
              <a:rPr lang="pl-PL" dirty="0"/>
              <a:t>Wystąpienie generalne RPO do </a:t>
            </a:r>
            <a:r>
              <a:rPr lang="pl-PL" dirty="0" err="1"/>
              <a:t>MEiN</a:t>
            </a:r>
            <a:r>
              <a:rPr lang="pl-PL" dirty="0"/>
              <a:t> z 3 lipca 2023 r.:</a:t>
            </a:r>
          </a:p>
          <a:p>
            <a:pPr marL="0" indent="0">
              <a:buNone/>
            </a:pPr>
            <a:r>
              <a:rPr lang="pl-PL" dirty="0"/>
              <a:t>W przypadku naukowców z niepełnosprawnościami uzyskanie odpowiednich kwalifikacji może okazać się niewystarczające do podjęcia pracy zgodnej z wykształceniem. Przepisy Prawa o szkolnictwie wyższym i nauce dostrzegają potrzebę ich wsparcia, m.in. poprzez system stypendialny i fundusz wsparcia osób z niepełnosprawnościami. Niestety, ustawa nie widzi potencjalnych barier i trudności, na jakie te osoby mogą napotykać. Istnieje zatem potrzeba analizy możliwych, dalszych form wsparcia.</a:t>
            </a:r>
          </a:p>
          <a:p>
            <a:endParaRPr lang="pl-PL" dirty="0"/>
          </a:p>
        </p:txBody>
      </p:sp>
    </p:spTree>
    <p:extLst>
      <p:ext uri="{BB962C8B-B14F-4D97-AF65-F5344CB8AC3E}">
        <p14:creationId xmlns:p14="http://schemas.microsoft.com/office/powerpoint/2010/main" val="2763252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1E5E5D-73EF-2DD3-F98A-4CD416E1D3B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B4259A0-FFA0-170F-8BE3-B9635E2CDD4D}"/>
              </a:ext>
            </a:extLst>
          </p:cNvPr>
          <p:cNvSpPr>
            <a:spLocks noGrp="1"/>
          </p:cNvSpPr>
          <p:nvPr>
            <p:ph idx="1"/>
          </p:nvPr>
        </p:nvSpPr>
        <p:spPr/>
        <p:txBody>
          <a:bodyPr/>
          <a:lstStyle/>
          <a:p>
            <a:r>
              <a:rPr lang="pl-PL" dirty="0"/>
              <a:t>Potrzeby pracowników z niepełnosprawnościami w pewnym zakresie pokrywają się z potrzebami i wyzwaniami, z jakimi mierzą się studenci i doktoranci, np. co do barier architektonicznych i sensorycznych. Uczelnie publiczne mają obowiązki wynikające z ustawy o zapewnianiu dostępności osobom ze szczególnymi potrzebami. Określa ona wymagania minimalne służące zapewnianiu dostępności.  </a:t>
            </a:r>
            <a:r>
              <a:rPr lang="pl-PL" b="1" u="sng" dirty="0"/>
              <a:t>Należy jednak zwrócić uwagę na bariery dotyczące wyłącznie nauczycieli akademickich, tj. wejście na mównicę czy możliwość prowadzenia zajęć zza biurka na podwyższeniu. </a:t>
            </a:r>
          </a:p>
        </p:txBody>
      </p:sp>
    </p:spTree>
    <p:extLst>
      <p:ext uri="{BB962C8B-B14F-4D97-AF65-F5344CB8AC3E}">
        <p14:creationId xmlns:p14="http://schemas.microsoft.com/office/powerpoint/2010/main" val="2508520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90F092-A834-36FF-B629-E4CF260937A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9F8076C-6CDD-0251-00E6-9FEE23D72C3A}"/>
              </a:ext>
            </a:extLst>
          </p:cNvPr>
          <p:cNvSpPr>
            <a:spLocks noGrp="1"/>
          </p:cNvSpPr>
          <p:nvPr>
            <p:ph idx="1"/>
          </p:nvPr>
        </p:nvSpPr>
        <p:spPr/>
        <p:txBody>
          <a:bodyPr/>
          <a:lstStyle/>
          <a:p>
            <a:r>
              <a:rPr lang="pl-PL" dirty="0"/>
              <a:t>Potrzeba zapewnienia wsparcia młodym naukowcom z niepełnosprawnościami została dostrzeżona przez Komisję Europejską. Zgodnie z zaleceniem Komisji, </a:t>
            </a:r>
            <a:r>
              <a:rPr lang="pl-PL" dirty="0" err="1"/>
              <a:t>grantodawcy</a:t>
            </a:r>
            <a:r>
              <a:rPr lang="pl-PL" dirty="0"/>
              <a:t> lub pracodawcy zapewnią, aby warunki pracy naukowców, w tym naukowców z niepełnosprawnościami, były w miarę potrzeby na tyle elastyczne, aby osiągnąć efektywne wyniki badań naukowych zgodnie z obowiązującymi przepisami krajowymi oraz krajowymi lub sektorowymi umowami zbiorowymi. Szczególną uwagę należy zwrócić m.in. na elastyczne godziny pracy, pracę w niepełnym wymiarze godzin, telepracę, urlop naukowy oraz niezbędne przepisy finansowe i administracyjne regulujące tego typu porozumienia.</a:t>
            </a:r>
          </a:p>
        </p:txBody>
      </p:sp>
    </p:spTree>
    <p:extLst>
      <p:ext uri="{BB962C8B-B14F-4D97-AF65-F5344CB8AC3E}">
        <p14:creationId xmlns:p14="http://schemas.microsoft.com/office/powerpoint/2010/main" val="23049256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DBD142-5A9D-1346-8941-4DA31A7E99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F08C896-17B1-9436-3220-D38AB3C75E4A}"/>
              </a:ext>
            </a:extLst>
          </p:cNvPr>
          <p:cNvSpPr>
            <a:spLocks noGrp="1"/>
          </p:cNvSpPr>
          <p:nvPr>
            <p:ph idx="1"/>
          </p:nvPr>
        </p:nvSpPr>
        <p:spPr/>
        <p:txBody>
          <a:bodyPr/>
          <a:lstStyle/>
          <a:p>
            <a:r>
              <a:rPr lang="pl-PL" dirty="0"/>
              <a:t>O potrzebie wsparcia w prowadzeniu działalności naukowej i dydaktycznej mowa również w Strategii na rzecz osób z niepełnosprawnościami. Jednym z planowanych działań jest zapewnienie pełnego udziału w edukacji na poziomie szkolnictwa wyższego i badaniach naukowych.  Chodzi o zapewnienie warunków do pełnego udziału w procesie przyjmowania na uczelnię, kształcenia, w tym na studiach podyplomowych oraz prowadzenia działalności naukowej i dydaktycznej oraz awansu naukowego, a także pełnego udziału w życiu społeczności akademickiej. Zadanie to zostało powierzone </a:t>
            </a:r>
            <a:r>
              <a:rPr lang="pl-PL" dirty="0" err="1"/>
              <a:t>MEiN</a:t>
            </a:r>
            <a:r>
              <a:rPr lang="pl-PL" dirty="0"/>
              <a:t> i ma być zrealizowane do 2030 r.</a:t>
            </a:r>
          </a:p>
        </p:txBody>
      </p:sp>
    </p:spTree>
    <p:extLst>
      <p:ext uri="{BB962C8B-B14F-4D97-AF65-F5344CB8AC3E}">
        <p14:creationId xmlns:p14="http://schemas.microsoft.com/office/powerpoint/2010/main" val="635830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26A961-015A-EE44-6CB4-64DA6A0C321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520ED9C-63AF-D4B6-B0AE-AC891B8CD004}"/>
              </a:ext>
            </a:extLst>
          </p:cNvPr>
          <p:cNvSpPr>
            <a:spLocks noGrp="1"/>
          </p:cNvSpPr>
          <p:nvPr>
            <p:ph idx="1"/>
          </p:nvPr>
        </p:nvSpPr>
        <p:spPr/>
        <p:txBody>
          <a:bodyPr/>
          <a:lstStyle/>
          <a:p>
            <a:r>
              <a:rPr lang="pl-PL" dirty="0"/>
              <a:t>RPO zwraca uwagę na potrzebę dostosowania formy oraz czasu pracy do potrzeb pracowników naukowych z niepełnosprawnościami. Szczegółowe zasady ustalania zakresu obowiązków nauczycieli akademickich, w tym wymiar zajęć dydaktycznych oraz innych obowiązków dla poszczególnych stanowisk, są określane w regulaminach pracy. Regulaminy te w wielu przypadkach powtarzają regulacje o przeciwdziałaniu dyskryminacji w zatrudnieniu i nie przewidują konkretyzacji uprawnień osób z niepełnosprawnościami. Jednocześnie uwzględniają możliwości obniżenia pensum dydaktycznego z różnych przyczyn, niezwiązanych ze stanem zdrowia, takich jak pełnienie rozmaitych funkcji w uczelni.</a:t>
            </a:r>
          </a:p>
        </p:txBody>
      </p:sp>
    </p:spTree>
    <p:extLst>
      <p:ext uri="{BB962C8B-B14F-4D97-AF65-F5344CB8AC3E}">
        <p14:creationId xmlns:p14="http://schemas.microsoft.com/office/powerpoint/2010/main" val="20053629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5DEF47-9753-33E1-A65C-4614B8EEA34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FB77D05-CA1B-5C1F-41F6-B756357E94FC}"/>
              </a:ext>
            </a:extLst>
          </p:cNvPr>
          <p:cNvSpPr>
            <a:spLocks noGrp="1"/>
          </p:cNvSpPr>
          <p:nvPr>
            <p:ph idx="1"/>
          </p:nvPr>
        </p:nvSpPr>
        <p:spPr/>
        <p:txBody>
          <a:bodyPr>
            <a:normAutofit fontScale="92500" lnSpcReduction="10000"/>
          </a:bodyPr>
          <a:lstStyle/>
          <a:p>
            <a:r>
              <a:rPr lang="pl-PL" dirty="0"/>
              <a:t>Część z regulaminów przewiduje możliwość obniżenia wysokości pensum w wyjątkowych, uzasadnionych przypadkach po przedstawieniu przez nauczyciela akademickiego orzeczenia o niepełnosprawności, a w konsekwencji uzależnia możliwości uzyskania wsparcia od posiadania konkretnego orzeczenia. Różnicuje to sytuację pracownika naukowego z uwagi na miejsce pracy, gdyż w jednej uczelni będzie mógł skorzystać z niezbędnego wsparcia, a w innej nie. A posiadanie orzeczenia o niepełnosprawności jest prawem, a nie obowiązkiem osób uprawnionych.</a:t>
            </a:r>
          </a:p>
          <a:p>
            <a:r>
              <a:rPr lang="pl-PL" dirty="0"/>
              <a:t>W ustawie o rehabilitacji zawodowej i społecznej oraz zatrudnianiu osób niepełnosprawnych wskazano, że czas pracy osoby z niepełnosprawnością zaliczonej do znacznego lub umiarkowanego stopnia niepełnosprawności nie może przekraczać 7 godzin na dobę i 35 godzin tygodniowo. Skrócone normy czasu pracy nie mają wpływu na wysokość wynagrodzenia za pracę. Osoba z niepełnosprawnością nie może być zatrudniona w porze nocnej i w godzinach nadliczbowych. </a:t>
            </a:r>
          </a:p>
          <a:p>
            <a:endParaRPr lang="pl-PL" dirty="0"/>
          </a:p>
        </p:txBody>
      </p:sp>
    </p:spTree>
    <p:extLst>
      <p:ext uri="{BB962C8B-B14F-4D97-AF65-F5344CB8AC3E}">
        <p14:creationId xmlns:p14="http://schemas.microsoft.com/office/powerpoint/2010/main" val="362554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5CEEB2-63F6-A0A6-49F8-2CCBA1CD9C2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99F7C40-9B31-37F4-465E-B4928CE592C4}"/>
              </a:ext>
            </a:extLst>
          </p:cNvPr>
          <p:cNvSpPr>
            <a:spLocks noGrp="1"/>
          </p:cNvSpPr>
          <p:nvPr>
            <p:ph idx="1"/>
          </p:nvPr>
        </p:nvSpPr>
        <p:spPr/>
        <p:txBody>
          <a:bodyPr>
            <a:normAutofit lnSpcReduction="10000"/>
          </a:bodyPr>
          <a:lstStyle/>
          <a:p>
            <a:r>
              <a:rPr lang="pl-PL" dirty="0"/>
              <a:t>W przypadku osób z niepełnosprawnościami nie jest możliwe ustalenie dobowego wymiaru czasu pracy lub norm czasu pracy przekraczających określone w tym przepisie granice.  W przypadku nauczycieli odpowiednie rozwiązanie zostało uwzględnione w Karcie Nauczyciela. Nauczycielowi z orzeczeniem o niepełnosprawności obniża się tygodniowy obowiązkowy wymiar godzin zajęć proporcjonalnie do obniżenia maksymalnego tygodniowego wymiaru czasu pracy. Podobnych rozwiązań odnoszących się do obniżenia rocznego wymiaru zajęć dydaktycznych brakuje jednak na gruncie ustawy prawo o szkolnictwie wyższym. </a:t>
            </a:r>
          </a:p>
          <a:p>
            <a:r>
              <a:rPr lang="pl-PL" dirty="0"/>
              <a:t>Niewystarczające jest pozostawienie tego zagadnienia jedynie na poziomie indywidualnych porozumień bądź regulaminów pracy. Konieczne jest wprowadzenie odpowiednich regulacji dotyczących proporcji rocznego wymiaru zajęć dydaktycznych nauczycieli akademickich z niepełnosprawnościami, z zachowaniem prawa do pełnego wynagrodzenia. </a:t>
            </a:r>
          </a:p>
          <a:p>
            <a:endParaRPr lang="pl-PL" dirty="0"/>
          </a:p>
        </p:txBody>
      </p:sp>
    </p:spTree>
    <p:extLst>
      <p:ext uri="{BB962C8B-B14F-4D97-AF65-F5344CB8AC3E}">
        <p14:creationId xmlns:p14="http://schemas.microsoft.com/office/powerpoint/2010/main" val="42919686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A3BC7F-4573-32F0-F70A-4E6093317D2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DE2946A-B4DE-3434-7771-76E45AE4933A}"/>
              </a:ext>
            </a:extLst>
          </p:cNvPr>
          <p:cNvSpPr>
            <a:spLocks noGrp="1"/>
          </p:cNvSpPr>
          <p:nvPr>
            <p:ph idx="1"/>
          </p:nvPr>
        </p:nvSpPr>
        <p:spPr/>
        <p:txBody>
          <a:bodyPr>
            <a:normAutofit fontScale="85000" lnSpcReduction="20000"/>
          </a:bodyPr>
          <a:lstStyle/>
          <a:p>
            <a:r>
              <a:rPr lang="pl-PL" dirty="0"/>
              <a:t>Odpowiedź z </a:t>
            </a:r>
            <a:r>
              <a:rPr lang="pl-PL" dirty="0" err="1"/>
              <a:t>MEiN</a:t>
            </a:r>
            <a:r>
              <a:rPr lang="pl-PL" dirty="0"/>
              <a:t>:</a:t>
            </a:r>
          </a:p>
          <a:p>
            <a:r>
              <a:rPr lang="pl-PL" dirty="0"/>
              <a:t>Ustawa PSWN nie określa norm czasu pracy, co oznacza, że zastosowanie ma tu przepis art. 129 </a:t>
            </a:r>
            <a:r>
              <a:rPr lang="pl-PL" dirty="0" err="1"/>
              <a:t>kp</a:t>
            </a:r>
            <a:r>
              <a:rPr lang="pl-PL" dirty="0"/>
              <a:t>, w związku z jego art. 140. Zgodnie z tym, zakres obowiązków nauczycieli akademickich powinien być tak ustalony, aby ich realizacja przez pracownika zatrudnionego w pełnym wymiarze czasu pracy możliwa była w granicach normy wynoszącej 8 godzin na dobę i przeciętnie 40 godzin w przeciętnie pięciodniowym tygodniu pracy w przyjętym okresie rozliczeniowym.</a:t>
            </a:r>
          </a:p>
          <a:p>
            <a:r>
              <a:rPr lang="pl-PL" dirty="0"/>
              <a:t>Stosownie do art. 116 ust 6 ustawy PSWN szczegółowy zakres obowiązków nauczyciela akademickiego, określa rektor, do którego należy kwestia, które spośród zadań nauczyciela akademickiego należy ograniczyć, by sprostać wymaganiom ustawy o rehabilitacji w przypadku przekroczenia określonych przez nią limitów godzin, bądź kwestia ta powinna wynikać z regulaminu pracy, w którym uczelnie w ramach autonomii mogą uregulować szereg rozwiązań, dostosowując obowiązki pracownicze do osób z niepełnosprawnościami.</a:t>
            </a:r>
          </a:p>
          <a:p>
            <a:r>
              <a:rPr lang="pl-PL" dirty="0"/>
              <a:t>Jak wynika z powyższego, rektor jako pracodawca jest odpowiedzialny za przestrzeganie obowiązujących przepisów prawa pracy, a także zobligowany do wyeliminowania ewentualnych przeszkód, w celu zapewnienia pełnego udziału w życiu uczelni osób niepełnosprawnych zapewniając im funkcjonowanie na zasadzie równości z innymi osobami.</a:t>
            </a:r>
          </a:p>
          <a:p>
            <a:endParaRPr lang="pl-PL" dirty="0"/>
          </a:p>
        </p:txBody>
      </p:sp>
    </p:spTree>
    <p:extLst>
      <p:ext uri="{BB962C8B-B14F-4D97-AF65-F5344CB8AC3E}">
        <p14:creationId xmlns:p14="http://schemas.microsoft.com/office/powerpoint/2010/main" val="18255488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B5D703-1079-4C62-07A6-079F7CA06F6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2197CBF-8409-3FF9-C438-0C2917564836}"/>
              </a:ext>
            </a:extLst>
          </p:cNvPr>
          <p:cNvSpPr>
            <a:spLocks noGrp="1"/>
          </p:cNvSpPr>
          <p:nvPr>
            <p:ph idx="1"/>
          </p:nvPr>
        </p:nvSpPr>
        <p:spPr/>
        <p:txBody>
          <a:bodyPr/>
          <a:lstStyle/>
          <a:p>
            <a:r>
              <a:rPr lang="pl-PL" dirty="0"/>
              <a:t>Dobrostan: art. 128 ust. 4 PSWN: „Uczelnia umożliwia studentom i doktorantom dokonanie co najmniej raz w roku akademickim oceny nauczyciela akademickiego w zakresie wypełniania przez niego obowiązków związanych z kształceniem”.</a:t>
            </a:r>
          </a:p>
          <a:p>
            <a:r>
              <a:rPr lang="pl-PL" dirty="0"/>
              <a:t>Ocenę studentów i doktorantów uwzględnia się przy dokonywaniu oceny okresowej pracowników (art. 128 ust. 6 PSWN).</a:t>
            </a:r>
          </a:p>
          <a:p>
            <a:endParaRPr lang="pl-PL" dirty="0"/>
          </a:p>
        </p:txBody>
      </p:sp>
    </p:spTree>
    <p:extLst>
      <p:ext uri="{BB962C8B-B14F-4D97-AF65-F5344CB8AC3E}">
        <p14:creationId xmlns:p14="http://schemas.microsoft.com/office/powerpoint/2010/main" val="226672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E22CDA-5A0E-9AEF-1D4D-EA534C46DE9D}"/>
              </a:ext>
            </a:extLst>
          </p:cNvPr>
          <p:cNvSpPr>
            <a:spLocks noGrp="1"/>
          </p:cNvSpPr>
          <p:nvPr>
            <p:ph type="title"/>
          </p:nvPr>
        </p:nvSpPr>
        <p:spPr/>
        <p:txBody>
          <a:bodyPr/>
          <a:lstStyle/>
          <a:p>
            <a:r>
              <a:rPr lang="pl-PL" dirty="0"/>
              <a:t>Zalety ewaluacji</a:t>
            </a:r>
          </a:p>
        </p:txBody>
      </p:sp>
      <p:sp>
        <p:nvSpPr>
          <p:cNvPr id="3" name="Symbol zastępczy zawartości 2">
            <a:extLst>
              <a:ext uri="{FF2B5EF4-FFF2-40B4-BE49-F238E27FC236}">
                <a16:creationId xmlns:a16="http://schemas.microsoft.com/office/drawing/2014/main" id="{846482AA-5368-F5F4-6B29-0B000B8779FA}"/>
              </a:ext>
            </a:extLst>
          </p:cNvPr>
          <p:cNvSpPr>
            <a:spLocks noGrp="1"/>
          </p:cNvSpPr>
          <p:nvPr>
            <p:ph idx="1"/>
          </p:nvPr>
        </p:nvSpPr>
        <p:spPr/>
        <p:txBody>
          <a:bodyPr/>
          <a:lstStyle/>
          <a:p>
            <a:r>
              <a:rPr lang="pl-PL" dirty="0"/>
              <a:t>	 uwzględnianie perspektyw interesariuszy,</a:t>
            </a:r>
          </a:p>
          <a:p>
            <a:r>
              <a:rPr lang="pl-PL" dirty="0"/>
              <a:t>	 wykorzystywanie możliwie dużej liczby źródeł danych i informacji,</a:t>
            </a:r>
          </a:p>
          <a:p>
            <a:r>
              <a:rPr lang="pl-PL" dirty="0"/>
              <a:t>	 wsparcie budowania społecznego i środowiskowego zaufania do efektów</a:t>
            </a:r>
          </a:p>
          <a:p>
            <a:r>
              <a:rPr lang="pl-PL" dirty="0"/>
              <a:t>prac badawczych i naukowych,</a:t>
            </a:r>
          </a:p>
          <a:p>
            <a:r>
              <a:rPr lang="pl-PL" dirty="0"/>
              <a:t>	 inicjowanie zmian postaw jednostek, grup i instytucji w kierunku większej otwartości na zmiany i innowacje,</a:t>
            </a:r>
          </a:p>
          <a:p>
            <a:r>
              <a:rPr lang="pl-PL" dirty="0"/>
              <a:t>	 systematyczne i skuteczne podnoszenie jakości podejmowanych działań.</a:t>
            </a:r>
          </a:p>
          <a:p>
            <a:r>
              <a:rPr lang="pl-PL" dirty="0"/>
              <a:t>(J. Podgórska-Rykała, J. Sroka)</a:t>
            </a:r>
          </a:p>
          <a:p>
            <a:endParaRPr lang="pl-PL" dirty="0"/>
          </a:p>
        </p:txBody>
      </p:sp>
    </p:spTree>
    <p:extLst>
      <p:ext uri="{BB962C8B-B14F-4D97-AF65-F5344CB8AC3E}">
        <p14:creationId xmlns:p14="http://schemas.microsoft.com/office/powerpoint/2010/main" val="15884468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77ED8F-1410-0334-2670-D02A00E234C3}"/>
              </a:ext>
            </a:extLst>
          </p:cNvPr>
          <p:cNvSpPr>
            <a:spLocks noGrp="1"/>
          </p:cNvSpPr>
          <p:nvPr>
            <p:ph type="title"/>
          </p:nvPr>
        </p:nvSpPr>
        <p:spPr/>
        <p:txBody>
          <a:bodyPr/>
          <a:lstStyle/>
          <a:p>
            <a:r>
              <a:rPr lang="pl-PL" dirty="0"/>
              <a:t>Projekt wystąpienia generalnego RPO do </a:t>
            </a:r>
            <a:r>
              <a:rPr lang="pl-PL" dirty="0" err="1"/>
              <a:t>MNiSzW</a:t>
            </a:r>
            <a:endParaRPr lang="pl-PL" dirty="0"/>
          </a:p>
        </p:txBody>
      </p:sp>
      <p:sp>
        <p:nvSpPr>
          <p:cNvPr id="3" name="Symbol zastępczy zawartości 2">
            <a:extLst>
              <a:ext uri="{FF2B5EF4-FFF2-40B4-BE49-F238E27FC236}">
                <a16:creationId xmlns:a16="http://schemas.microsoft.com/office/drawing/2014/main" id="{0FF574FD-E57D-3310-B553-6398ED6A25EC}"/>
              </a:ext>
            </a:extLst>
          </p:cNvPr>
          <p:cNvSpPr>
            <a:spLocks noGrp="1"/>
          </p:cNvSpPr>
          <p:nvPr>
            <p:ph idx="1"/>
          </p:nvPr>
        </p:nvSpPr>
        <p:spPr/>
        <p:txBody>
          <a:bodyPr/>
          <a:lstStyle/>
          <a:p>
            <a:r>
              <a:rPr lang="pl-PL" dirty="0"/>
              <a:t>Istotne jest to, by uczelnie mogły starannie przygotować się do ewaluacji. Nie sprzyja temu zbyt częsta zmiana zasad ewaluacji (w tym w zakresie dotyczącym punktacji czasopism). Sytuacja taka na pewno nie realizuje zasady pewności prawa. By zasadę tę realizować, należy zapewnić jasność, precyzyjność, jednoznaczność regulacji prawnej i nie zaskakiwać adresatów norm prawnych zbyt częstymi zmianami. W „trakcie gry” nie powinno zmieniać się zasad tej gry. Prawo, winno w jak największym stopniu zaspokajać potrzebę bezpieczeństwa i stabilności. Zaś podmioty stosujące prawo powinny podejmować działania zgodnie z zasadą przewidywalności.</a:t>
            </a:r>
          </a:p>
        </p:txBody>
      </p:sp>
    </p:spTree>
    <p:extLst>
      <p:ext uri="{BB962C8B-B14F-4D97-AF65-F5344CB8AC3E}">
        <p14:creationId xmlns:p14="http://schemas.microsoft.com/office/powerpoint/2010/main" val="10556657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A4CDF6-7062-B1EC-6BC2-681C57543353}"/>
              </a:ext>
            </a:extLst>
          </p:cNvPr>
          <p:cNvSpPr>
            <a:spLocks noGrp="1"/>
          </p:cNvSpPr>
          <p:nvPr>
            <p:ph type="title"/>
          </p:nvPr>
        </p:nvSpPr>
        <p:spPr/>
        <p:txBody>
          <a:bodyPr/>
          <a:lstStyle/>
          <a:p>
            <a:r>
              <a:rPr lang="pl-PL" dirty="0"/>
              <a:t>RPO</a:t>
            </a:r>
          </a:p>
        </p:txBody>
      </p:sp>
      <p:sp>
        <p:nvSpPr>
          <p:cNvPr id="3" name="Symbol zastępczy zawartości 2">
            <a:extLst>
              <a:ext uri="{FF2B5EF4-FFF2-40B4-BE49-F238E27FC236}">
                <a16:creationId xmlns:a16="http://schemas.microsoft.com/office/drawing/2014/main" id="{1690087A-1921-ED91-688C-45166B1BE570}"/>
              </a:ext>
            </a:extLst>
          </p:cNvPr>
          <p:cNvSpPr>
            <a:spLocks noGrp="1"/>
          </p:cNvSpPr>
          <p:nvPr>
            <p:ph idx="1"/>
          </p:nvPr>
        </p:nvSpPr>
        <p:spPr/>
        <p:txBody>
          <a:bodyPr>
            <a:normAutofit lnSpcReduction="10000"/>
          </a:bodyPr>
          <a:lstStyle/>
          <a:p>
            <a:r>
              <a:rPr lang="pl-PL" dirty="0"/>
              <a:t>Warto (a jest to postulat głoszony także przez niektórych przedstawicieli środowiska naukowego) przełożyć ewaluację i określić na nowo zasady jej przeprowadzenia. W okresie 2022-2025 można przyjąć kategorie, jakie dyscypliny uzyskały w poprzedniej ewaluacji (w roku 2022 obejmującej okres 2017-2021), a czas do końca 2025 r. przeznaczyć na przygotowanie zasad nowej ewaluacji, która rozpoczęłaby się w roku 2026. W takiej sytuacji wszyscy zainteresowani poznaliby wszystkie kryteria ewaluacji; umożliwiłoby to dokładne i racjonalne przygotowanie się do tejże ewaluacji oraz zaplanowanie działania w celu uzyskania jak najlepszej oceny. Cechą tych nowych zasad ewaluacji jakości działalności naukowej powinna być prostota. Obecne zasady charakteryzują się bowiem tym, że nawet pracownicy nauki ich nie rozumieją. Korzystają na tym firmy zewnętrzne, organizujące szkolenia w przedmiocie ewaluacji – idzie za tym transfer publicznych pieniędzy.</a:t>
            </a:r>
          </a:p>
        </p:txBody>
      </p:sp>
    </p:spTree>
    <p:extLst>
      <p:ext uri="{BB962C8B-B14F-4D97-AF65-F5344CB8AC3E}">
        <p14:creationId xmlns:p14="http://schemas.microsoft.com/office/powerpoint/2010/main" val="39314159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0C854-496E-90A8-EA74-D2100C67CBEC}"/>
              </a:ext>
            </a:extLst>
          </p:cNvPr>
          <p:cNvSpPr>
            <a:spLocks noGrp="1"/>
          </p:cNvSpPr>
          <p:nvPr>
            <p:ph type="title"/>
          </p:nvPr>
        </p:nvSpPr>
        <p:spPr/>
        <p:txBody>
          <a:bodyPr/>
          <a:lstStyle/>
          <a:p>
            <a:r>
              <a:rPr lang="pl-PL" dirty="0"/>
              <a:t>RPO</a:t>
            </a:r>
          </a:p>
        </p:txBody>
      </p:sp>
      <p:sp>
        <p:nvSpPr>
          <p:cNvPr id="3" name="Symbol zastępczy zawartości 2">
            <a:extLst>
              <a:ext uri="{FF2B5EF4-FFF2-40B4-BE49-F238E27FC236}">
                <a16:creationId xmlns:a16="http://schemas.microsoft.com/office/drawing/2014/main" id="{4809C765-A6AC-F964-545B-7B6EA4A7868E}"/>
              </a:ext>
            </a:extLst>
          </p:cNvPr>
          <p:cNvSpPr>
            <a:spLocks noGrp="1"/>
          </p:cNvSpPr>
          <p:nvPr>
            <p:ph idx="1"/>
          </p:nvPr>
        </p:nvSpPr>
        <p:spPr/>
        <p:txBody>
          <a:bodyPr/>
          <a:lstStyle/>
          <a:p>
            <a:r>
              <a:rPr lang="pl-PL" dirty="0"/>
              <a:t>W ramach tych nowych zasad warto wypracować odrębne zasady ewaluacji dla poszczególnych dyscyplin naukowych. W różnych dyscyplinach ma miejsce różny sposób uprawiania nauki; np. w dyscyplinach należących do nauk społecznych liczy się monografia. Zaś w dyscyplinach należących do innych dziedzin ma ona mniejsze znaczenie. Stąd też – w porównaniu do stanu obecnego – w naukach społecznych należy „dowartościować” monografię: obecnie przypisanych jest jej tylko 120 punktów.</a:t>
            </a:r>
          </a:p>
        </p:txBody>
      </p:sp>
    </p:spTree>
    <p:extLst>
      <p:ext uri="{BB962C8B-B14F-4D97-AF65-F5344CB8AC3E}">
        <p14:creationId xmlns:p14="http://schemas.microsoft.com/office/powerpoint/2010/main" val="31308710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FA69C3-8540-C0D0-B275-B53489DDD683}"/>
              </a:ext>
            </a:extLst>
          </p:cNvPr>
          <p:cNvSpPr>
            <a:spLocks noGrp="1"/>
          </p:cNvSpPr>
          <p:nvPr>
            <p:ph type="title"/>
          </p:nvPr>
        </p:nvSpPr>
        <p:spPr/>
        <p:txBody>
          <a:bodyPr/>
          <a:lstStyle/>
          <a:p>
            <a:r>
              <a:rPr lang="pl-PL" dirty="0"/>
              <a:t>RPO</a:t>
            </a:r>
          </a:p>
        </p:txBody>
      </p:sp>
      <p:sp>
        <p:nvSpPr>
          <p:cNvPr id="3" name="Symbol zastępczy zawartości 2">
            <a:extLst>
              <a:ext uri="{FF2B5EF4-FFF2-40B4-BE49-F238E27FC236}">
                <a16:creationId xmlns:a16="http://schemas.microsoft.com/office/drawing/2014/main" id="{0F109620-F350-EB66-6975-FE3B9C7B4AE7}"/>
              </a:ext>
            </a:extLst>
          </p:cNvPr>
          <p:cNvSpPr>
            <a:spLocks noGrp="1"/>
          </p:cNvSpPr>
          <p:nvPr>
            <p:ph idx="1"/>
          </p:nvPr>
        </p:nvSpPr>
        <p:spPr/>
        <p:txBody>
          <a:bodyPr/>
          <a:lstStyle/>
          <a:p>
            <a:r>
              <a:rPr lang="pl-PL" dirty="0"/>
              <a:t>Jak się wydaje, konieczne jest przywrócenie pewnego minimum kadrowego – należy ponownie przywrócić obowiązek zatrudniania pewnej minimalnej liczby „samodzielnych” pracowników naukowych przez uczelnie posiadają uprawnienia doktorskie/uprawnienia habilitacyjne. Ustawodawca wyłączył bowiem „bezpiecznik” w postaci minimum kadrowego z art. 6 ust. 1 i 2 </a:t>
            </a:r>
            <a:r>
              <a:rPr lang="pl-PL" dirty="0" err="1"/>
              <a:t>u.s.n</a:t>
            </a:r>
            <a:r>
              <a:rPr lang="pl-PL" dirty="0"/>
              <a:t>. Skutkiem takich zmian może być także i to, że wiele uczelni, które nabyły uprawnienia do nadawania stopni naukowych, nie będzie w stanie przeprowadzić postępowań awansowych z uwagi na brak zatrudnienia osób ze stopniem doktora habilitowanego lub profesora.</a:t>
            </a:r>
          </a:p>
        </p:txBody>
      </p:sp>
    </p:spTree>
    <p:extLst>
      <p:ext uri="{BB962C8B-B14F-4D97-AF65-F5344CB8AC3E}">
        <p14:creationId xmlns:p14="http://schemas.microsoft.com/office/powerpoint/2010/main" val="31426472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781DE9-07F3-6EAC-1D5C-06FF6E1F1AB3}"/>
              </a:ext>
            </a:extLst>
          </p:cNvPr>
          <p:cNvSpPr>
            <a:spLocks noGrp="1"/>
          </p:cNvSpPr>
          <p:nvPr>
            <p:ph type="title"/>
          </p:nvPr>
        </p:nvSpPr>
        <p:spPr/>
        <p:txBody>
          <a:bodyPr/>
          <a:lstStyle/>
          <a:p>
            <a:r>
              <a:rPr lang="pl-PL" dirty="0"/>
              <a:t>RPO</a:t>
            </a:r>
          </a:p>
        </p:txBody>
      </p:sp>
      <p:sp>
        <p:nvSpPr>
          <p:cNvPr id="3" name="Symbol zastępczy zawartości 2">
            <a:extLst>
              <a:ext uri="{FF2B5EF4-FFF2-40B4-BE49-F238E27FC236}">
                <a16:creationId xmlns:a16="http://schemas.microsoft.com/office/drawing/2014/main" id="{9D00E81B-1CAD-9019-E0FA-B3BE34E9A31A}"/>
              </a:ext>
            </a:extLst>
          </p:cNvPr>
          <p:cNvSpPr>
            <a:spLocks noGrp="1"/>
          </p:cNvSpPr>
          <p:nvPr>
            <p:ph idx="1"/>
          </p:nvPr>
        </p:nvSpPr>
        <p:spPr/>
        <p:txBody>
          <a:bodyPr>
            <a:normAutofit fontScale="92500" lnSpcReduction="10000"/>
          </a:bodyPr>
          <a:lstStyle/>
          <a:p>
            <a:r>
              <a:rPr lang="pl-PL" dirty="0"/>
              <a:t>Regulacji wymaga również kwestia szczególna, na co zwracają uwagę interesanci w swoich wnioskach do Rzecznika Praw Obywatelskich: zwracają się oni z wnioskiem o podjęcie działań zmierzających do uregulowania kwestii dotyczącej zasad ewaluacji naukowej i publikacji naukowych osób przebywających na urlopach macierzyńskich lub korzystających z innych form opieki nad dziećmi. Obecne przepisy nie zawierają rozróżnienia w tym zakresie. Oznacza to, że rodzic (najczęściej matka dziecka korzystająca z urlopu macierzyńskiego) jest traktowana przez uczelnię publiczną tak samo, jak osoba, która jest obecna na uczelni i nie wychowuje dziecka. Jeżeli matka dziecka jest nieobecna przez ponad rok (urlop macierzyński i wypoczynkowy), to ten okres nie jest uwzględniany przez uczelnię przy dokonaniu ewaluacji. Od takich rodziców wymaga się dokonania pełnej ewaluacji i oceny dorobku naukowego (publikacje, konferencje itp.), jak od osób obecnych na uczelni. Jeżeli w krótkim odstępie czasu (np. 4 lata) kobieta urodzi dwoje dzieci, to uzyskuje negatywną ocenę z ewaluacji, chyba że połączy przebywanie na zwolnieniu macierzyńskim z pracą na pełny etat, co jest nierealne.</a:t>
            </a:r>
          </a:p>
        </p:txBody>
      </p:sp>
    </p:spTree>
    <p:extLst>
      <p:ext uri="{BB962C8B-B14F-4D97-AF65-F5344CB8AC3E}">
        <p14:creationId xmlns:p14="http://schemas.microsoft.com/office/powerpoint/2010/main" val="821326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51984-1748-3F5E-3E1C-98E95980AF7E}"/>
              </a:ext>
            </a:extLst>
          </p:cNvPr>
          <p:cNvSpPr>
            <a:spLocks noGrp="1"/>
          </p:cNvSpPr>
          <p:nvPr>
            <p:ph type="title"/>
          </p:nvPr>
        </p:nvSpPr>
        <p:spPr/>
        <p:txBody>
          <a:bodyPr/>
          <a:lstStyle/>
          <a:p>
            <a:r>
              <a:rPr lang="pl-PL" dirty="0"/>
              <a:t>KRASP</a:t>
            </a:r>
          </a:p>
        </p:txBody>
      </p:sp>
      <p:sp>
        <p:nvSpPr>
          <p:cNvPr id="3" name="Symbol zastępczy zawartości 2">
            <a:extLst>
              <a:ext uri="{FF2B5EF4-FFF2-40B4-BE49-F238E27FC236}">
                <a16:creationId xmlns:a16="http://schemas.microsoft.com/office/drawing/2014/main" id="{CA05093F-08A4-B815-DA71-8FCA39FA7DBF}"/>
              </a:ext>
            </a:extLst>
          </p:cNvPr>
          <p:cNvSpPr>
            <a:spLocks noGrp="1"/>
          </p:cNvSpPr>
          <p:nvPr>
            <p:ph idx="1"/>
          </p:nvPr>
        </p:nvSpPr>
        <p:spPr/>
        <p:txBody>
          <a:bodyPr>
            <a:normAutofit fontScale="92500" lnSpcReduction="20000"/>
          </a:bodyPr>
          <a:lstStyle/>
          <a:p>
            <a:r>
              <a:rPr lang="pl-PL" dirty="0"/>
              <a:t>W ustawie wprowadzić (od 2026 r.) wymóg, oprócz odpowiedniej kategorii, posiadania minimum kadrowego w postaci zatrudnionych co najmniej 6 dr hab. (w tym co najmniej 2 prof. tytularnych) do nadawania stopnia doktora lub doktora habilitowanego w danej dyscyplinie w całym okresie objętym ewaluacją. Alternatywnie, wymóg może dotyczyć posiadania takiego minimum w danej dyscyplinie w składzie organu nadającego stopień.</a:t>
            </a:r>
          </a:p>
          <a:p>
            <a:r>
              <a:rPr lang="pl-PL" dirty="0"/>
              <a:t>Ewentualne uwzględnianie w ewaluacji rezultatów kształcenia kadry naukowej powinno odbywać się wyłącznie poprzez kryterium K3, jako wpływ na społeczeństwo i gospodarkę. Zdecydowanie nie należy tworzyć oddzielnego, czwartego, kryterium dotyczącego kadry, gdyż sprzyjać to będzie maksymalizacji liczby nadawanych stopni i tytułów, kosztem ich jakości, co było obserwowane w poprzednich systemach oceny. </a:t>
            </a:r>
          </a:p>
          <a:p>
            <a:r>
              <a:rPr lang="pl-PL" dirty="0"/>
              <a:t>Wprowadzenie obiektywizacji pracy ekspertów poprzez zwiększenie liczby ekspertów, wprowadzenie systemu wykluczającego konflikt interesów, wypracowanie definicji pojęć używanych przez ekspertów (w ewaluacji działalności artystycznej eksperci w sposób skrajnie odmienny rozumieli konkretne pojęcia).</a:t>
            </a:r>
          </a:p>
        </p:txBody>
      </p:sp>
    </p:spTree>
    <p:extLst>
      <p:ext uri="{BB962C8B-B14F-4D97-AF65-F5344CB8AC3E}">
        <p14:creationId xmlns:p14="http://schemas.microsoft.com/office/powerpoint/2010/main" val="1925916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07BE77-0B8F-E972-5391-6327FF070053}"/>
              </a:ext>
            </a:extLst>
          </p:cNvPr>
          <p:cNvSpPr>
            <a:spLocks noGrp="1"/>
          </p:cNvSpPr>
          <p:nvPr>
            <p:ph type="title"/>
          </p:nvPr>
        </p:nvSpPr>
        <p:spPr/>
        <p:txBody>
          <a:bodyPr/>
          <a:lstStyle/>
          <a:p>
            <a:r>
              <a:rPr lang="pl-PL" dirty="0"/>
              <a:t>KRASP</a:t>
            </a:r>
          </a:p>
        </p:txBody>
      </p:sp>
      <p:sp>
        <p:nvSpPr>
          <p:cNvPr id="3" name="Symbol zastępczy zawartości 2">
            <a:extLst>
              <a:ext uri="{FF2B5EF4-FFF2-40B4-BE49-F238E27FC236}">
                <a16:creationId xmlns:a16="http://schemas.microsoft.com/office/drawing/2014/main" id="{6F8012D9-312F-0F23-198F-79A6887F1B17}"/>
              </a:ext>
            </a:extLst>
          </p:cNvPr>
          <p:cNvSpPr>
            <a:spLocks noGrp="1"/>
          </p:cNvSpPr>
          <p:nvPr>
            <p:ph idx="1"/>
          </p:nvPr>
        </p:nvSpPr>
        <p:spPr/>
        <p:txBody>
          <a:bodyPr>
            <a:normAutofit fontScale="85000" lnSpcReduction="10000"/>
          </a:bodyPr>
          <a:lstStyle/>
          <a:p>
            <a:r>
              <a:rPr lang="pl-PL" dirty="0"/>
              <a:t>Wprowadzić (do rozporządzenia) zasadę, że stosowana w obliczeniach liczba N jest średnią z 4 lat podlegających ewaluacji kategoryzacji, a w przypadku, gdy jest ona mniejsza niż 12 do obliczeń przyjmuje się N=12. Warunkiem ubiegania się o kategorię A+ powinno być posiadanie przynajmniej N=12 pracowników zadeklarowanych do dyscypliny przez cały okres objęty ewaluacją. W przypadku wyodrębnienia/wprowadzenia nowych dyscyplin w trakcie okresu objętego ewaluacją, przyjmuje się, że ewaluacja obejmuje wyłącznie okres, w którym istniała dyscyplina.</a:t>
            </a:r>
          </a:p>
          <a:p>
            <a:r>
              <a:rPr lang="pl-PL" dirty="0"/>
              <a:t> Zmienić (w rozporządzeniu) warunek konieczny kwalifikowania </a:t>
            </a:r>
            <a:r>
              <a:rPr lang="pl-PL" dirty="0" err="1"/>
              <a:t>podmioto</a:t>
            </a:r>
            <a:r>
              <a:rPr lang="pl-PL" dirty="0"/>
              <a:t>-dyscypliny jako kandydata do kategorii A+. Aktualnie próg procentowy dotyczy wyniku podmiotów w kryterium K1, co prowadzi do sytuacji, że podmiot o małej liczbie N może eliminować silne podmioty o znacznie większej liczbie N z ubiegania się o kategorię A+. Propozycja rozwiązania: zdefiniować próg procentowy w odniesieniu do wyniku podmiotów w stosunku do zestawu wartości referencyjnych do kategorii A (np. próg 80% w stosunku do maksymalnego przewyższenia wynoszącego 100%); ponieważ wynik w stosunku do JRA odzwierciedla osiągnięcia we wszystkich kryteriach.</a:t>
            </a:r>
          </a:p>
          <a:p>
            <a:r>
              <a:rPr lang="pl-PL" dirty="0"/>
              <a:t> Uprościć (w rozporządzeniu) mechanizm wyliczania wskaźników ewaluacji poprzez rezygnację z funkcji nieliniowych i zastąpienie pierwiastka z k/m ilorazem k/m.</a:t>
            </a:r>
          </a:p>
        </p:txBody>
      </p:sp>
    </p:spTree>
    <p:extLst>
      <p:ext uri="{BB962C8B-B14F-4D97-AF65-F5344CB8AC3E}">
        <p14:creationId xmlns:p14="http://schemas.microsoft.com/office/powerpoint/2010/main" val="12861840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946435-4E08-603F-697F-8C7A9BF76A4D}"/>
              </a:ext>
            </a:extLst>
          </p:cNvPr>
          <p:cNvSpPr>
            <a:spLocks noGrp="1"/>
          </p:cNvSpPr>
          <p:nvPr>
            <p:ph type="title"/>
          </p:nvPr>
        </p:nvSpPr>
        <p:spPr/>
        <p:txBody>
          <a:bodyPr/>
          <a:lstStyle/>
          <a:p>
            <a:r>
              <a:rPr lang="pl-PL" dirty="0"/>
              <a:t>Reformy</a:t>
            </a:r>
          </a:p>
        </p:txBody>
      </p:sp>
      <p:sp>
        <p:nvSpPr>
          <p:cNvPr id="3" name="Symbol zastępczy zawartości 2">
            <a:extLst>
              <a:ext uri="{FF2B5EF4-FFF2-40B4-BE49-F238E27FC236}">
                <a16:creationId xmlns:a16="http://schemas.microsoft.com/office/drawing/2014/main" id="{BE1E86B8-43C0-4E36-A61F-A9A1B33A3243}"/>
              </a:ext>
            </a:extLst>
          </p:cNvPr>
          <p:cNvSpPr>
            <a:spLocks noGrp="1"/>
          </p:cNvSpPr>
          <p:nvPr>
            <p:ph idx="1"/>
          </p:nvPr>
        </p:nvSpPr>
        <p:spPr/>
        <p:txBody>
          <a:bodyPr>
            <a:normAutofit fontScale="92500" lnSpcReduction="20000"/>
          </a:bodyPr>
          <a:lstStyle/>
          <a:p>
            <a:r>
              <a:rPr lang="pl-PL" dirty="0"/>
              <a:t>Prof. P. Chmielnicki (2014): reformowanie reform nauki i szkolnictwa wyższego jest już stanem permanentnym, normą w tej branży. Można powiedzieć, że nauka na stałe została ubrana w reformy. Po prostu – non stop chodzimy w reformach. Zaszokowani i zadziwieni bylibyśmy już chyba tylko wtedy, gdybyśmy z początkiem nowego roku akademickiego niczego, o żadnej nowej reformie, nie usłyszeli.</a:t>
            </a:r>
          </a:p>
          <a:p>
            <a:r>
              <a:rPr lang="pl-PL" dirty="0"/>
              <a:t>Obszar nauki i szkolnictwa wyższego jest tym, w którym reformy nie powinny być przeprowadzane często. Zmiany (w tym reformy) powinny być wdrażane ostrożnie i z umiarem. Uniwersytet jako zakład administracyjny stanowi część aparatu administracyjnego: „należy przestrzec przed zbyt częstymi reorganizacjami i zmianami aparatu administracyjnego. Tak bowiem jak szkodliwe jest skostnienie aparatu, tak też, w nie mniejszym stopniu, ujemnie odbija się na pracy aparatu administracyjnego przechodzenie w drugą skrajność – wprowadzanie nieustannych zmian. Każda reorganizacja zakłóca bowiem na pewien czas normalny rytm pracy organu, zagraża poczuciu pewności pracownika zatrudnionego w administracji” . Brak stabilności, brak pewności – także z perspektywy osoby zatrudnionej, jest tym, co przemawia przeciwko częstym reformom.</a:t>
            </a:r>
          </a:p>
          <a:p>
            <a:endParaRPr lang="pl-PL" dirty="0"/>
          </a:p>
        </p:txBody>
      </p:sp>
    </p:spTree>
    <p:extLst>
      <p:ext uri="{BB962C8B-B14F-4D97-AF65-F5344CB8AC3E}">
        <p14:creationId xmlns:p14="http://schemas.microsoft.com/office/powerpoint/2010/main" val="297720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89725F-0A73-DA68-F405-3390192D5DF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FE4576F-3048-6FCF-E42E-70CBA8D44E76}"/>
              </a:ext>
            </a:extLst>
          </p:cNvPr>
          <p:cNvSpPr>
            <a:spLocks noGrp="1"/>
          </p:cNvSpPr>
          <p:nvPr>
            <p:ph idx="1"/>
          </p:nvPr>
        </p:nvSpPr>
        <p:spPr/>
        <p:txBody>
          <a:bodyPr/>
          <a:lstStyle/>
          <a:p>
            <a:r>
              <a:rPr lang="pl-PL" dirty="0"/>
              <a:t>Istotne jest to, że potencjalne nowelizacje powinny z jednej strony być odpowiedzią na zdiagnozowane niedociągnięcia ustawy, a z drugiej strony powinny zmierzać do usunięcia wątpliwych elementów nowego systemu awansów naukowych, w szczególności tych, które zmierzają do powstania nowego typu uniwersytetu (uniwersytetu przedsiębiorczego), w którym liczy się. Nie wszystkie jego elementy są złe, jednak wprowadzenie pełnej wizji takiego uniwersytetu spowoduje całkowitą zmianę „zasad gry” w obszarze nauki i szkolnictwa wyższego – zmianę charakteru pracy naukowej; zmieni się także rola uczestników tej „gry” – naukowców. Staną się oni „producentami wiedzy”.</a:t>
            </a:r>
          </a:p>
          <a:p>
            <a:endParaRPr lang="pl-PL" dirty="0"/>
          </a:p>
        </p:txBody>
      </p:sp>
    </p:spTree>
    <p:extLst>
      <p:ext uri="{BB962C8B-B14F-4D97-AF65-F5344CB8AC3E}">
        <p14:creationId xmlns:p14="http://schemas.microsoft.com/office/powerpoint/2010/main" val="2733296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FF4FD2-226F-97D2-3855-34C355C36CE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C8AEF8D-0E92-AC02-DBAB-F89BCF51E41F}"/>
              </a:ext>
            </a:extLst>
          </p:cNvPr>
          <p:cNvSpPr>
            <a:spLocks noGrp="1"/>
          </p:cNvSpPr>
          <p:nvPr>
            <p:ph idx="1"/>
          </p:nvPr>
        </p:nvSpPr>
        <p:spPr/>
        <p:txBody>
          <a:bodyPr>
            <a:normAutofit fontScale="92500" lnSpcReduction="10000"/>
          </a:bodyPr>
          <a:lstStyle/>
          <a:p>
            <a:r>
              <a:rPr lang="pl-PL" dirty="0"/>
              <a:t>Profesor Gdula wyrażał swój stanowczy sprzeciw wobec reform ministrów: </a:t>
            </a:r>
            <a:r>
              <a:rPr lang="pl-PL" dirty="0" err="1"/>
              <a:t>Kudryckiej</a:t>
            </a:r>
            <a:r>
              <a:rPr lang="pl-PL" dirty="0"/>
              <a:t> i Gowina w obszarze szkolnictwa wyższego. Pisał np., że gdyby kierował się założeniami tych reform, to nigdy nie powstałaby jego słynna książka o Miastku (można ją sobie „wyguglować”). Ponadto wiceminister Gdula stwierdził (słusznie), iż „ustawa Gowina” jest „ogromnym ciosem w uniwersytet, jego autonomie, w całą wspólnotę naukową”; ustawa ta wymierzona jest w „uniwersytet wspólnoty naukowej”. Sprzeciwiał się on także celom tej „reformy”, którym było stworzenie sytuacji, w której każdy naukowiec stanie sam wobec potężnej machiny wielkich wydziałów, które bezwzględnie ocenią jego przydatność”. Taki punkt widzenia, oraz podkreślenie wspólnotowości uniwersytetu to bardzo dobra wiadomość dla świata nauki. Minister Gdula jest przeciwnikiem uniwersytetu przedsiębiorczego. Jeszcze w 2015 r. M. Gdula pisał, że uniwersytet zmienił się i dla studentów i dla pracowników, „którzy – za mniej więcej te same pieniądze – obciążani są kolejnymi obowiązkami wynikającymi z biurokracji. Pisza, żeby ciułać punkty i co rusz wysłuchują, że mają za mało grantów”.</a:t>
            </a:r>
          </a:p>
        </p:txBody>
      </p:sp>
    </p:spTree>
    <p:extLst>
      <p:ext uri="{BB962C8B-B14F-4D97-AF65-F5344CB8AC3E}">
        <p14:creationId xmlns:p14="http://schemas.microsoft.com/office/powerpoint/2010/main" val="124451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19E464-220B-256C-E66F-6C76DF2087DA}"/>
              </a:ext>
            </a:extLst>
          </p:cNvPr>
          <p:cNvSpPr>
            <a:spLocks noGrp="1"/>
          </p:cNvSpPr>
          <p:nvPr>
            <p:ph type="title"/>
          </p:nvPr>
        </p:nvSpPr>
        <p:spPr/>
        <p:txBody>
          <a:bodyPr/>
          <a:lstStyle/>
          <a:p>
            <a:r>
              <a:rPr lang="pl-PL" dirty="0"/>
              <a:t>New Public Management</a:t>
            </a:r>
          </a:p>
        </p:txBody>
      </p:sp>
      <p:sp>
        <p:nvSpPr>
          <p:cNvPr id="3" name="Symbol zastępczy zawartości 2">
            <a:extLst>
              <a:ext uri="{FF2B5EF4-FFF2-40B4-BE49-F238E27FC236}">
                <a16:creationId xmlns:a16="http://schemas.microsoft.com/office/drawing/2014/main" id="{7D19B1CA-D292-C5DA-25B9-5F44DE2E5B84}"/>
              </a:ext>
            </a:extLst>
          </p:cNvPr>
          <p:cNvSpPr>
            <a:spLocks noGrp="1"/>
          </p:cNvSpPr>
          <p:nvPr>
            <p:ph idx="1"/>
          </p:nvPr>
        </p:nvSpPr>
        <p:spPr/>
        <p:txBody>
          <a:bodyPr/>
          <a:lstStyle/>
          <a:p>
            <a:r>
              <a:rPr lang="pl-PL" sz="1800" kern="100" dirty="0">
                <a:effectLst/>
                <a:latin typeface="Aptos" panose="020B0004020202020204" pitchFamily="34" charset="0"/>
                <a:ea typeface="Aptos" panose="020B0004020202020204" pitchFamily="34" charset="0"/>
                <a:cs typeface="Times New Roman" panose="02020603050405020304" pitchFamily="18" charset="0"/>
              </a:rPr>
              <a:t>NPM: Uznano, że nowe sposoby działania, z powodzeniem wdrażane w firmach prywatnych, mają charakter uniwersalny i można je stosunkowo łatwo przekształcać w praktyczne wskazówki dla podmiotów administracji publicznej. Zakładano, iż mimo istnienia zasadniczych różnic między podmiotami finansów publicznych a podmiotami prywatnymi, należy uznać, że zarówno jedne, jak i drugie dążą do optymalizacji procesów związanych z organizacyjnym funkcjonowaniem i w związku z tym możliwy jest transfer skutecznych rozwiązań. Chodziło przede wszystkim o </a:t>
            </a:r>
            <a:r>
              <a:rPr lang="pl-PL" sz="1800" u="sng" kern="100" dirty="0">
                <a:effectLst/>
                <a:latin typeface="Aptos" panose="020B0004020202020204" pitchFamily="34" charset="0"/>
                <a:ea typeface="Aptos" panose="020B0004020202020204" pitchFamily="34" charset="0"/>
                <a:cs typeface="Times New Roman" panose="02020603050405020304" pitchFamily="18" charset="0"/>
              </a:rPr>
              <a:t>większą efektywność, czyli podnoszenie jakości usług przy jednoczesnej redukcji kosztów,</a:t>
            </a:r>
            <a:r>
              <a:rPr lang="pl-PL" sz="1800" kern="100" dirty="0">
                <a:effectLst/>
                <a:latin typeface="Aptos" panose="020B0004020202020204" pitchFamily="34" charset="0"/>
                <a:ea typeface="Aptos" panose="020B0004020202020204" pitchFamily="34" charset="0"/>
                <a:cs typeface="Times New Roman" panose="02020603050405020304" pitchFamily="18" charset="0"/>
              </a:rPr>
              <a:t> czego administracja może często jedynie pozazdrościć firmom prywatnym.</a:t>
            </a:r>
          </a:p>
          <a:p>
            <a:endParaRPr lang="pl-PL" dirty="0"/>
          </a:p>
        </p:txBody>
      </p:sp>
    </p:spTree>
    <p:extLst>
      <p:ext uri="{BB962C8B-B14F-4D97-AF65-F5344CB8AC3E}">
        <p14:creationId xmlns:p14="http://schemas.microsoft.com/office/powerpoint/2010/main" val="27333390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4B3A81-4D64-1455-6EB6-725DF3141E62}"/>
              </a:ext>
            </a:extLst>
          </p:cNvPr>
          <p:cNvSpPr>
            <a:spLocks noGrp="1"/>
          </p:cNvSpPr>
          <p:nvPr>
            <p:ph type="title"/>
          </p:nvPr>
        </p:nvSpPr>
        <p:spPr/>
        <p:txBody>
          <a:bodyPr/>
          <a:lstStyle/>
          <a:p>
            <a:r>
              <a:rPr lang="pl-PL" dirty="0"/>
              <a:t>J. </a:t>
            </a:r>
            <a:r>
              <a:rPr lang="pl-PL" dirty="0" err="1"/>
              <a:t>Kociatkiewicz</a:t>
            </a:r>
            <a:r>
              <a:rPr lang="pl-PL" dirty="0"/>
              <a:t>, M. Kostera</a:t>
            </a:r>
          </a:p>
        </p:txBody>
      </p:sp>
      <p:sp>
        <p:nvSpPr>
          <p:cNvPr id="3" name="Symbol zastępczy zawartości 2">
            <a:extLst>
              <a:ext uri="{FF2B5EF4-FFF2-40B4-BE49-F238E27FC236}">
                <a16:creationId xmlns:a16="http://schemas.microsoft.com/office/drawing/2014/main" id="{8FE52249-50E5-AEE9-9888-98C794F6F066}"/>
              </a:ext>
            </a:extLst>
          </p:cNvPr>
          <p:cNvSpPr>
            <a:spLocks noGrp="1"/>
          </p:cNvSpPr>
          <p:nvPr>
            <p:ph idx="1"/>
          </p:nvPr>
        </p:nvSpPr>
        <p:spPr/>
        <p:txBody>
          <a:bodyPr>
            <a:normAutofit fontScale="92500" lnSpcReduction="10000"/>
          </a:bodyPr>
          <a:lstStyle/>
          <a:p>
            <a:r>
              <a:rPr lang="pl-PL" dirty="0"/>
              <a:t>Co zamiast odgórnego, szczegółowego sterowania polską akademią? Proponujemy system demokratycznej kolegialności, rozwijany już m.in. przez szwedzkich naukowców, takich jak: ekonomiści Josef Pallas, Ulla Eriksson-</a:t>
            </a:r>
            <a:r>
              <a:rPr lang="pl-PL" dirty="0" err="1"/>
              <a:t>Zetterquist</a:t>
            </a:r>
            <a:r>
              <a:rPr lang="pl-PL" dirty="0"/>
              <a:t> i </a:t>
            </a:r>
            <a:r>
              <a:rPr lang="pl-PL" dirty="0" err="1"/>
              <a:t>Kerstin</a:t>
            </a:r>
            <a:r>
              <a:rPr lang="pl-PL" dirty="0"/>
              <a:t> </a:t>
            </a:r>
            <a:r>
              <a:rPr lang="pl-PL" dirty="0" err="1"/>
              <a:t>Sahlin</a:t>
            </a:r>
            <a:r>
              <a:rPr lang="pl-PL" dirty="0"/>
              <a:t>, politolog Magnus </a:t>
            </a:r>
            <a:r>
              <a:rPr lang="pl-PL" dirty="0" err="1"/>
              <a:t>Erlandsson</a:t>
            </a:r>
            <a:r>
              <a:rPr lang="pl-PL" dirty="0"/>
              <a:t>, profesor literaturoznawstwa Henrik </a:t>
            </a:r>
            <a:r>
              <a:rPr lang="pl-PL" dirty="0" err="1"/>
              <a:t>Björck</a:t>
            </a:r>
            <a:r>
              <a:rPr lang="pl-PL" dirty="0"/>
              <a:t> i inni. Proponujemy opracowanie </a:t>
            </a:r>
            <a:r>
              <a:rPr lang="pl-PL" u="sng" dirty="0"/>
              <a:t>systemu oceny naukowców przez samo środowisko, z udziałem kompetentnych profesjonalistów, czyli na podstawie oddolnych procesów ustalania zawartości szanowanych przez środowisko publikacji</a:t>
            </a:r>
            <a:r>
              <a:rPr lang="pl-PL" dirty="0"/>
              <a:t>. Można to robić na zasadzie kolegialnej demokracji – profesja powinna sama móc ustalać standardy, które w niej obowiązują, jedynie przy wsparciu i kontrolującej asyście zewnętrznych instytucji. Profesjonalizacja polega na oddaniu odpowiedzialności za narzędzia pracy profesjonalistom. Jeśli władze nie mają zaufania do profesji, to jak można oczekiwać, że będą je mieli obywatele i obywatelki? Co gorsza, jeśli system zarządzania profesją przechodzi na dłużej do innych instytucji, takich jak biznes lub władze państwowe, to sami profesjonaliści tracą zaufanie do siebie nawzajem.</a:t>
            </a:r>
          </a:p>
        </p:txBody>
      </p:sp>
    </p:spTree>
    <p:extLst>
      <p:ext uri="{BB962C8B-B14F-4D97-AF65-F5344CB8AC3E}">
        <p14:creationId xmlns:p14="http://schemas.microsoft.com/office/powerpoint/2010/main" val="374277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D37C62-8426-E63C-41BF-EBFA4044311B}"/>
              </a:ext>
            </a:extLst>
          </p:cNvPr>
          <p:cNvSpPr>
            <a:spLocks noGrp="1"/>
          </p:cNvSpPr>
          <p:nvPr>
            <p:ph type="title"/>
          </p:nvPr>
        </p:nvSpPr>
        <p:spPr/>
        <p:txBody>
          <a:bodyPr>
            <a:normAutofit fontScale="90000"/>
          </a:bodyPr>
          <a:lstStyle/>
          <a:p>
            <a:r>
              <a:rPr lang="pl-PL" dirty="0"/>
              <a:t>I.	Lipowicz, Samorząd terytorialny XXI wieku, Warszawa 2019, s. 160: </a:t>
            </a:r>
            <a:br>
              <a:rPr lang="pl-PL" dirty="0"/>
            </a:br>
            <a:endParaRPr lang="pl-PL" dirty="0"/>
          </a:p>
        </p:txBody>
      </p:sp>
      <p:sp>
        <p:nvSpPr>
          <p:cNvPr id="3" name="Symbol zastępczy zawartości 2">
            <a:extLst>
              <a:ext uri="{FF2B5EF4-FFF2-40B4-BE49-F238E27FC236}">
                <a16:creationId xmlns:a16="http://schemas.microsoft.com/office/drawing/2014/main" id="{820CC43B-C6D2-07DE-ED80-1F7AF7A6A624}"/>
              </a:ext>
            </a:extLst>
          </p:cNvPr>
          <p:cNvSpPr>
            <a:spLocks noGrp="1"/>
          </p:cNvSpPr>
          <p:nvPr>
            <p:ph idx="1"/>
          </p:nvPr>
        </p:nvSpPr>
        <p:spPr/>
        <p:txBody>
          <a:bodyPr>
            <a:normAutofit fontScale="92500" lnSpcReduction="10000"/>
          </a:bodyPr>
          <a:lstStyle/>
          <a:p>
            <a:r>
              <a:rPr lang="pl-PL" dirty="0"/>
              <a:t>Jest charakterystyczne, że będziemy prawdopodobnie ostatnim krajem Unii Europejskiej, który dokonuje strukturalnych reform ograniczających decentralizację, np. uczelni, w imię przebrzmiałej już teorii NPM.</a:t>
            </a:r>
          </a:p>
          <a:p>
            <a:endParaRPr lang="pl-PL" dirty="0"/>
          </a:p>
          <a:p>
            <a:r>
              <a:rPr lang="pl-PL" dirty="0"/>
              <a:t>idea decentralizacji jest ogólną porządkującą ideą państwową, która uruchamia innowacyjność, kreatywność i zasoby energii społecznej, ponieważ prowadzi do silnej identyfikacji emocjonalnej i duchowej z daną wspólnotą samorządową, odczuwaną jako „własna”. </a:t>
            </a:r>
            <a:r>
              <a:rPr lang="pl-PL" u="sng" dirty="0"/>
              <a:t>Takiego efektu nie osiągniemy w uniwersytecie funkcjonującym jako „korporacyjna firma”. </a:t>
            </a:r>
            <a:r>
              <a:rPr lang="pl-PL" dirty="0"/>
              <a:t>Utrata poczucia wspólnoty i </a:t>
            </a:r>
            <a:r>
              <a:rPr lang="pl-PL" dirty="0" err="1"/>
              <a:t>samorządzenia</a:t>
            </a:r>
            <a:r>
              <a:rPr lang="pl-PL" dirty="0"/>
              <a:t> wydaje się zwolennikom takich zmian niezbyt istotna w obliczu spodziewanych korzyści ekonomicznych i redukcji zatrudnienia przynoszących oszczędności budżetowe. Doświadczenia w ograniczaniu decentralizacji wskazują jednak, że po pierwszym okresie euforii następuje znaczny spadek efektywności (co spowodowało w wielu krajach odejście od teorii nowego zarządzania publicznego, a także potem teorii </a:t>
            </a:r>
            <a:r>
              <a:rPr lang="pl-PL" dirty="0" err="1"/>
              <a:t>governance</a:t>
            </a:r>
            <a:r>
              <a:rPr lang="pl-PL" dirty="0"/>
              <a:t>).</a:t>
            </a:r>
          </a:p>
          <a:p>
            <a:endParaRPr lang="pl-PL" dirty="0"/>
          </a:p>
        </p:txBody>
      </p:sp>
    </p:spTree>
    <p:extLst>
      <p:ext uri="{BB962C8B-B14F-4D97-AF65-F5344CB8AC3E}">
        <p14:creationId xmlns:p14="http://schemas.microsoft.com/office/powerpoint/2010/main" val="139021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4DB7D5-2498-A2F9-C97F-BC410B2B357E}"/>
              </a:ext>
            </a:extLst>
          </p:cNvPr>
          <p:cNvSpPr>
            <a:spLocks noGrp="1"/>
          </p:cNvSpPr>
          <p:nvPr>
            <p:ph type="title"/>
          </p:nvPr>
        </p:nvSpPr>
        <p:spPr/>
        <p:txBody>
          <a:bodyPr/>
          <a:lstStyle/>
          <a:p>
            <a:r>
              <a:rPr lang="pl-PL" dirty="0"/>
              <a:t>Uniwersytet przedsiębiorczy</a:t>
            </a:r>
          </a:p>
        </p:txBody>
      </p:sp>
      <p:sp>
        <p:nvSpPr>
          <p:cNvPr id="3" name="Symbol zastępczy zawartości 2">
            <a:extLst>
              <a:ext uri="{FF2B5EF4-FFF2-40B4-BE49-F238E27FC236}">
                <a16:creationId xmlns:a16="http://schemas.microsoft.com/office/drawing/2014/main" id="{261EE328-7440-456F-AC31-50BA85F5D370}"/>
              </a:ext>
            </a:extLst>
          </p:cNvPr>
          <p:cNvSpPr>
            <a:spLocks noGrp="1"/>
          </p:cNvSpPr>
          <p:nvPr>
            <p:ph idx="1"/>
          </p:nvPr>
        </p:nvSpPr>
        <p:spPr/>
        <p:txBody>
          <a:bodyPr/>
          <a:lstStyle/>
          <a:p>
            <a:r>
              <a:rPr lang="pl-PL" dirty="0"/>
              <a:t>Ideologicznym fundamentem NPM jest doktryna neoliberalizmu. New Public Management funkcjonuje w symbiozie z neoliberalną wizją państwa i gospodarki, przenosi na grunt myślenia o administracji publicznej podstawowe dyrektywy neoliberalizmu . Doktryna ta ma wiele elementów; jednym z nich jest konkurencja.</a:t>
            </a:r>
          </a:p>
          <a:p>
            <a:r>
              <a:rPr lang="pl-PL" dirty="0"/>
              <a:t> Zdaniem P. Steca „uniwersytet początku XXI w. różni się od tego, w którym wielu z nas zaczynało swoje kariery. Odeszliśmy od systemu, w którym cała kariera odbywa się w jednym ośrodku, więc wszystko, co ważne, dzieje się na własnym podwórku. O niewielką i kurczącą się coraz bardziej liczbę etatów konkurują ludzie z różnymi ścieżkami karier i różnymi doświadczeniami życiowymi (P. Stec, Nowe ścieżki kariery akademickiej – habilitacja 2.0, Państwo i Prawo, nr 7/2021, s. 15-16)</a:t>
            </a:r>
          </a:p>
        </p:txBody>
      </p:sp>
    </p:spTree>
    <p:extLst>
      <p:ext uri="{BB962C8B-B14F-4D97-AF65-F5344CB8AC3E}">
        <p14:creationId xmlns:p14="http://schemas.microsoft.com/office/powerpoint/2010/main" val="303396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F35B87-1391-3845-8362-9B4AD881F52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58947D1-9C54-12F2-594F-F53E5AB0CA77}"/>
              </a:ext>
            </a:extLst>
          </p:cNvPr>
          <p:cNvSpPr>
            <a:spLocks noGrp="1"/>
          </p:cNvSpPr>
          <p:nvPr>
            <p:ph idx="1"/>
          </p:nvPr>
        </p:nvSpPr>
        <p:spPr/>
        <p:txBody>
          <a:bodyPr/>
          <a:lstStyle/>
          <a:p>
            <a:r>
              <a:rPr lang="pl-PL" dirty="0"/>
              <a:t>Jak zaznacza A. Wielomski, neoliberalizm niesie ze sobą wysokie ryzyko przegranej w neoliberalnym wyścigu szczurów, nakazuje permanentną walkę o pozycję życiową i zawodową. System ten szczególnie zagraża klasie średniej, którą czeka urynkowienie, często związane z redukcjami. Całkowicie wolny rynek oznacza utratę wszystkich branżowych przywilejów, unieważnienie dyplomów dających przywilej wykonywania pewnych zawodów etc. Wymaga pracy 24 godziny na dobę (A. Wielomski, Sojusz ekstremów w epoce globalizacji, Warszawa 2021, s. 101-102). To właśnie klasie średniej – a więc także nauczycielom akademickim, neoliberałowie każą „porzucić stabilne życie i udać się na łowy na neoliberalnym rynku, gdzie większość straci, aby nieliczni zyskali bardzo dużo” (tamże).</a:t>
            </a:r>
          </a:p>
        </p:txBody>
      </p:sp>
    </p:spTree>
    <p:extLst>
      <p:ext uri="{BB962C8B-B14F-4D97-AF65-F5344CB8AC3E}">
        <p14:creationId xmlns:p14="http://schemas.microsoft.com/office/powerpoint/2010/main" val="921809734"/>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448</TotalTime>
  <Words>6841</Words>
  <Application>Microsoft Office PowerPoint</Application>
  <PresentationFormat>Panoramiczny</PresentationFormat>
  <Paragraphs>140</Paragraphs>
  <Slides>60</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60</vt:i4>
      </vt:variant>
    </vt:vector>
  </HeadingPairs>
  <TitlesOfParts>
    <vt:vector size="68" baseType="lpstr">
      <vt:lpstr>Aptos</vt:lpstr>
      <vt:lpstr>Arial</vt:lpstr>
      <vt:lpstr>Poppins</vt:lpstr>
      <vt:lpstr>Roboto</vt:lpstr>
      <vt:lpstr>Times New Roman</vt:lpstr>
      <vt:lpstr>Trebuchet MS</vt:lpstr>
      <vt:lpstr>Wingdings 3</vt:lpstr>
      <vt:lpstr>Faseta</vt:lpstr>
      <vt:lpstr>Ewaluacja jakości działalności naukowej - wybrane zagadnienia</vt:lpstr>
      <vt:lpstr>Prezentacja programu PowerPoint</vt:lpstr>
      <vt:lpstr>Prezentacja programu PowerPoint</vt:lpstr>
      <vt:lpstr>Prezentacja programu PowerPoint</vt:lpstr>
      <vt:lpstr>Zalety ewaluacji</vt:lpstr>
      <vt:lpstr>New Public Management</vt:lpstr>
      <vt:lpstr>I. Lipowicz, Samorząd terytorialny XXI wieku, Warszawa 2019, s. 160:  </vt:lpstr>
      <vt:lpstr>Uniwersytet przedsiębiorczy</vt:lpstr>
      <vt:lpstr>Prezentacja programu PowerPoint</vt:lpstr>
      <vt:lpstr>Prezentacja programu PowerPoint</vt:lpstr>
      <vt:lpstr>Uniwersytet przedsiębiorczy</vt:lpstr>
      <vt:lpstr>Prezentacja programu PowerPoint</vt:lpstr>
      <vt:lpstr>Prezentacja programu PowerPoint</vt:lpstr>
      <vt:lpstr>Prezentacja programu PowerPoint</vt:lpstr>
      <vt:lpstr>Po co ewaluacja, skoro uniwersytet nie tworzy wymiernych produktów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KKHP</vt:lpstr>
      <vt:lpstr>Publikacje-zasada dziedziczenia prestiżu</vt:lpstr>
      <vt:lpstr>Wpływ społeczny</vt:lpstr>
      <vt:lpstr>Porozumienie Akademickich Centrów Transferu Technologii (PACTT) oraz Porozumienie Spółek Celowych (PSC)</vt:lpstr>
      <vt:lpstr>Granty</vt:lpstr>
      <vt:lpstr>Granty</vt:lpstr>
      <vt:lpstr>Uzasadnienie projektu PSWN</vt:lpstr>
      <vt:lpstr>Prezentacja programu PowerPoint</vt:lpstr>
      <vt:lpstr>Prezentacja programu PowerPoint</vt:lpstr>
      <vt:lpstr>Prezentacja programu PowerPoint</vt:lpstr>
      <vt:lpstr>Czy ewaluacja to tylko ocena dyscypliny?</vt:lpstr>
      <vt:lpstr>Prezentacja programu PowerPoint</vt:lpstr>
      <vt:lpstr>Prezentacja programu PowerPoint</vt:lpstr>
      <vt:lpstr> Porozumienie Akademickich Centrów Transferu Technologii (PACTT) oraz Porozumienie Spółek Celowych (PSC)</vt:lpstr>
      <vt:lpstr>Porozumienie Akademickich Centrów Transferu Technologii (PACTT) oraz Porozumienie Spółek Celowych (PSC)</vt:lpstr>
      <vt:lpstr>Prezentacja programu PowerPoint</vt:lpstr>
      <vt:lpstr>Polityka równościowa</vt:lpstr>
      <vt:lpstr>Prezentacja programu PowerPoint</vt:lpstr>
      <vt:lpstr>dobrostan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Projekt wystąpienia generalnego RPO do MNiSzW</vt:lpstr>
      <vt:lpstr>RPO</vt:lpstr>
      <vt:lpstr>RPO</vt:lpstr>
      <vt:lpstr>RPO</vt:lpstr>
      <vt:lpstr>RPO</vt:lpstr>
      <vt:lpstr>KRASP</vt:lpstr>
      <vt:lpstr>KRASP</vt:lpstr>
      <vt:lpstr>Reformy</vt:lpstr>
      <vt:lpstr>Prezentacja programu PowerPoint</vt:lpstr>
      <vt:lpstr>Prezentacja programu PowerPoint</vt:lpstr>
      <vt:lpstr>J. Kociatkiewicz, M. Kostera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Ewaluacja jakości działalności naukowej - wybrane zagadnienia</dc:title>
  <dc:creator>grzegorz krawiec</dc:creator>
  <cp:lastModifiedBy>grzegorz krawiec</cp:lastModifiedBy>
  <cp:revision>1</cp:revision>
  <dcterms:created xsi:type="dcterms:W3CDTF">2024-04-09T07:33:47Z</dcterms:created>
  <dcterms:modified xsi:type="dcterms:W3CDTF">2024-04-10T05:25:53Z</dcterms:modified>
</cp:coreProperties>
</file>