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1C5D5-B6A5-4A31-80E4-FBD5136E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EUROEWALUACJA?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D1510C-AF17-4F7D-B9B2-B17106DF5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Piotr Stec, prof. ucz.</a:t>
            </a:r>
          </a:p>
          <a:p>
            <a:r>
              <a:rPr lang="pl-PL" dirty="0"/>
              <a:t>Uniwersytet Opolski</a:t>
            </a:r>
          </a:p>
        </p:txBody>
      </p:sp>
    </p:spTree>
    <p:extLst>
      <p:ext uri="{BB962C8B-B14F-4D97-AF65-F5344CB8AC3E}">
        <p14:creationId xmlns:p14="http://schemas.microsoft.com/office/powerpoint/2010/main" val="322676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9CA981-6766-45E2-81B7-0581BD08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MODELE OCENY JAKOŚCI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29C1E7-2BBD-4C97-88BF-809248109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Ekspercki</a:t>
            </a:r>
          </a:p>
          <a:p>
            <a:r>
              <a:rPr lang="pl-PL" dirty="0"/>
              <a:t>Algorytmiczny</a:t>
            </a:r>
          </a:p>
          <a:p>
            <a:r>
              <a:rPr lang="pl-PL" dirty="0"/>
              <a:t>Mieszany</a:t>
            </a:r>
          </a:p>
          <a:p>
            <a:r>
              <a:rPr lang="pl-PL" dirty="0"/>
              <a:t>Środowiskowy</a:t>
            </a:r>
          </a:p>
          <a:p>
            <a:r>
              <a:rPr lang="pl-PL" dirty="0"/>
              <a:t>Państwowy  </a:t>
            </a:r>
          </a:p>
          <a:p>
            <a:r>
              <a:rPr lang="pl-PL" dirty="0"/>
              <a:t>Wewnętrzny</a:t>
            </a:r>
          </a:p>
          <a:p>
            <a:r>
              <a:rPr lang="pl-PL" dirty="0"/>
              <a:t>Mieszany </a:t>
            </a:r>
          </a:p>
        </p:txBody>
      </p:sp>
    </p:spTree>
    <p:extLst>
      <p:ext uri="{BB962C8B-B14F-4D97-AF65-F5344CB8AC3E}">
        <p14:creationId xmlns:p14="http://schemas.microsoft.com/office/powerpoint/2010/main" val="416974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F0B24-F19D-461A-A5EC-3D773546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mamy dziś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95488D-6E75-42B3-8429-D6AF0D480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Oceny państwowe</a:t>
            </a:r>
          </a:p>
          <a:p>
            <a:r>
              <a:rPr lang="pl-PL" dirty="0"/>
              <a:t>Peer </a:t>
            </a:r>
            <a:r>
              <a:rPr lang="pl-PL" dirty="0" err="1"/>
              <a:t>review</a:t>
            </a:r>
            <a:r>
              <a:rPr lang="pl-PL" dirty="0"/>
              <a:t>: awanse i konkursy</a:t>
            </a:r>
          </a:p>
          <a:p>
            <a:r>
              <a:rPr lang="pl-PL" dirty="0"/>
              <a:t>Oceny agencji grantowych</a:t>
            </a:r>
          </a:p>
          <a:p>
            <a:r>
              <a:rPr lang="pl-PL" dirty="0"/>
              <a:t>Rankingi</a:t>
            </a:r>
          </a:p>
          <a:p>
            <a:r>
              <a:rPr lang="pl-PL" dirty="0"/>
              <a:t>Niezgodność metodologii, kryteriów oceny, zasad </a:t>
            </a:r>
          </a:p>
          <a:p>
            <a:r>
              <a:rPr lang="pl-PL" dirty="0"/>
              <a:t>W poszukiwaniu lepszego modelu: REF vs Google Scholar</a:t>
            </a:r>
          </a:p>
          <a:p>
            <a:r>
              <a:rPr lang="pl-PL" dirty="0"/>
              <a:t>CWTS i Open Alex</a:t>
            </a:r>
          </a:p>
          <a:p>
            <a:r>
              <a:rPr lang="pl-PL" dirty="0"/>
              <a:t>AI tanią alternatywą dla dotychczasowych rozwiązań?</a:t>
            </a:r>
          </a:p>
        </p:txBody>
      </p:sp>
    </p:spTree>
    <p:extLst>
      <p:ext uri="{BB962C8B-B14F-4D97-AF65-F5344CB8AC3E}">
        <p14:creationId xmlns:p14="http://schemas.microsoft.com/office/powerpoint/2010/main" val="1825597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CF73EA5-828A-405A-AB30-4F50876F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 kierunku Świetlanej (?) </a:t>
            </a:r>
            <a:r>
              <a:rPr lang="pl-PL" dirty="0" err="1"/>
              <a:t>przyszłośći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1025EC4-4CE3-4E05-A4FB-A657AC415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Europejska próba ujednolicenia zasad</a:t>
            </a:r>
          </a:p>
        </p:txBody>
      </p:sp>
    </p:spTree>
    <p:extLst>
      <p:ext uri="{BB962C8B-B14F-4D97-AF65-F5344CB8AC3E}">
        <p14:creationId xmlns:p14="http://schemas.microsoft.com/office/powerpoint/2010/main" val="1479269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21EF93-3936-47A9-9A63-70839FCCD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Początki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90BAF91-C1DF-470F-8BC7-667EC117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Co tutaj robi UE?</a:t>
            </a:r>
          </a:p>
          <a:p>
            <a:pPr lvl="1"/>
            <a:r>
              <a:rPr lang="pl-PL" dirty="0" err="1"/>
              <a:t>Magna</a:t>
            </a:r>
            <a:r>
              <a:rPr lang="pl-PL" dirty="0"/>
              <a:t> Charta </a:t>
            </a:r>
            <a:r>
              <a:rPr lang="pl-PL" dirty="0" err="1"/>
              <a:t>Universitarum</a:t>
            </a:r>
            <a:endParaRPr lang="pl-PL" dirty="0"/>
          </a:p>
          <a:p>
            <a:pPr lvl="1"/>
            <a:r>
              <a:rPr lang="pl-PL" dirty="0"/>
              <a:t>Proces boloński</a:t>
            </a:r>
          </a:p>
          <a:p>
            <a:pPr lvl="1"/>
            <a:r>
              <a:rPr lang="pl-PL" dirty="0"/>
              <a:t>ERC jako „główny płatnik”</a:t>
            </a:r>
          </a:p>
          <a:p>
            <a:r>
              <a:rPr lang="pl-PL" dirty="0"/>
              <a:t>Prace przygotowawcze</a:t>
            </a:r>
          </a:p>
          <a:p>
            <a:r>
              <a:rPr lang="pl-PL" dirty="0"/>
              <a:t>Powstanie koalicji COARA</a:t>
            </a:r>
          </a:p>
          <a:p>
            <a:r>
              <a:rPr lang="pl-PL" dirty="0"/>
              <a:t>Początek drogi  z umiarkowanym udziałem Polski</a:t>
            </a:r>
          </a:p>
        </p:txBody>
      </p:sp>
    </p:spTree>
    <p:extLst>
      <p:ext uri="{BB962C8B-B14F-4D97-AF65-F5344CB8AC3E}">
        <p14:creationId xmlns:p14="http://schemas.microsoft.com/office/powerpoint/2010/main" val="2353774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DA75E-490D-49E4-B29A-1A2ADD11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ramowe reformy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BF39B1-977C-4A50-A180-2C1DDD159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Ogólne: etyka, wolność badań naukowych, autonomia uczelni, przejrzystość kryteriów, jawność danych</a:t>
            </a:r>
          </a:p>
          <a:p>
            <a:r>
              <a:rPr lang="pl-PL" dirty="0"/>
              <a:t>Jakość i wpływ na otoczenie: </a:t>
            </a:r>
            <a:r>
              <a:rPr lang="pl-PL" dirty="0" err="1"/>
              <a:t>peer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 wspomagany </a:t>
            </a:r>
            <a:r>
              <a:rPr lang="pl-PL" dirty="0" err="1"/>
              <a:t>bibliometrią</a:t>
            </a:r>
            <a:r>
              <a:rPr lang="pl-PL" dirty="0"/>
              <a:t>, wpływ krótko, średnio i długoterminowy</a:t>
            </a:r>
          </a:p>
          <a:p>
            <a:r>
              <a:rPr lang="pl-PL" dirty="0"/>
              <a:t>Różnorodność, </a:t>
            </a:r>
            <a:r>
              <a:rPr lang="pl-PL" dirty="0" err="1"/>
              <a:t>inkluzywność</a:t>
            </a:r>
            <a:r>
              <a:rPr lang="pl-PL" dirty="0"/>
              <a:t> i  współpraca: różne formy publikacji i ujawniania wyników badań (od </a:t>
            </a:r>
            <a:r>
              <a:rPr lang="pl-PL" dirty="0" err="1"/>
              <a:t>ArXiv</a:t>
            </a:r>
            <a:r>
              <a:rPr lang="pl-PL" dirty="0"/>
              <a:t> do prac praktycznych), zróżnicowanie dyscyplinarne i etapami kariery, rola pracy zespołowej, równe traktowanie uczonych</a:t>
            </a:r>
          </a:p>
          <a:p>
            <a:r>
              <a:rPr lang="pl-PL" dirty="0"/>
              <a:t>Nowe zasady oceny badań powinny uwzględniać zróżnicowanie dyscyplinarne</a:t>
            </a:r>
          </a:p>
          <a:p>
            <a:r>
              <a:rPr lang="pl-PL" dirty="0" err="1"/>
              <a:t>Responsible</a:t>
            </a:r>
            <a:r>
              <a:rPr lang="pl-PL" dirty="0"/>
              <a:t> open data?</a:t>
            </a:r>
          </a:p>
        </p:txBody>
      </p:sp>
    </p:spTree>
    <p:extLst>
      <p:ext uri="{BB962C8B-B14F-4D97-AF65-F5344CB8AC3E}">
        <p14:creationId xmlns:p14="http://schemas.microsoft.com/office/powerpoint/2010/main" val="2986074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756FCD-A825-4C90-B0C9-B8012D86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Ocena jednostek akademickich INORMS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93DF60-8032-4C90-848D-115468EF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Governance</a:t>
            </a:r>
            <a:r>
              <a:rPr lang="pl-PL" dirty="0"/>
              <a:t>: udział ocenianej jednostki, konflikt interesów, otwartość na poprawki, świadomość możliwych manipulacji.</a:t>
            </a:r>
          </a:p>
          <a:p>
            <a:r>
              <a:rPr lang="pl-PL" dirty="0"/>
              <a:t>Przejrzystość: celów, metod, dostępu do danych, finansowa, otwarte dane</a:t>
            </a:r>
          </a:p>
          <a:p>
            <a:r>
              <a:rPr lang="pl-PL" dirty="0"/>
              <a:t>Mierz to, co trzeba: miara środkiem, nie celem, mierzymy w odniesieniu do misji uczelni, </a:t>
            </a:r>
          </a:p>
          <a:p>
            <a:r>
              <a:rPr lang="pl-PL" dirty="0"/>
              <a:t>Miary proste, a nie złożone</a:t>
            </a:r>
          </a:p>
          <a:p>
            <a:r>
              <a:rPr lang="pl-PL" dirty="0"/>
              <a:t>Miary nie mogą być robione „pod” konkretny rodzaj uczelni</a:t>
            </a:r>
          </a:p>
          <a:p>
            <a:r>
              <a:rPr lang="pl-PL" dirty="0"/>
              <a:t>Miary dostosowane do potrzeb różnych odbiorców</a:t>
            </a:r>
          </a:p>
          <a:p>
            <a:r>
              <a:rPr lang="pl-PL" dirty="0"/>
              <a:t>Brak dyskryminacji językowej, geograficznej </a:t>
            </a:r>
            <a:r>
              <a:rPr lang="pl-PL" dirty="0" err="1"/>
              <a:t>itd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5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3D8568-9A46-4AA2-942E-A7014AA35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Global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Council</a:t>
            </a:r>
            <a:br>
              <a:rPr lang="pl-PL" dirty="0"/>
            </a:br>
            <a:r>
              <a:rPr lang="pl-PL" dirty="0"/>
              <a:t>Oceny dorobku uczonych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B9782-07A7-443E-B51E-15B502327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Ocena ekspercka</a:t>
            </a:r>
          </a:p>
          <a:p>
            <a:r>
              <a:rPr lang="pl-PL" dirty="0"/>
              <a:t>Przejrzystość, bezstronność, poufność</a:t>
            </a:r>
          </a:p>
          <a:p>
            <a:r>
              <a:rPr lang="pl-PL" dirty="0"/>
              <a:t>Zasady oceny dostosowane do tego, co, kogo i po co oceniamy</a:t>
            </a:r>
          </a:p>
          <a:p>
            <a:r>
              <a:rPr lang="pl-PL" dirty="0"/>
              <a:t>Etyka i rzetelność</a:t>
            </a:r>
          </a:p>
          <a:p>
            <a:r>
              <a:rPr lang="pl-PL" dirty="0"/>
              <a:t>Zakaz dyskryminacji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1287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4201A-45FD-4D2E-A0F6-972D9E53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 wyjścia do dalszych prac 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731C35-C595-4C64-8EBB-42CF73A5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Różne ścieżki oceniania zależnie od tego, co chcemy zbadać</a:t>
            </a:r>
          </a:p>
          <a:p>
            <a:r>
              <a:rPr lang="pl-PL" dirty="0"/>
              <a:t>Otwartość na wielość form komunikacji naukowej</a:t>
            </a:r>
          </a:p>
          <a:p>
            <a:r>
              <a:rPr lang="pl-PL" dirty="0"/>
              <a:t>Otwartość na opisy osiągnięć, dla których tylko pośrednio istotne są publikacje</a:t>
            </a:r>
          </a:p>
          <a:p>
            <a:r>
              <a:rPr lang="pl-PL" dirty="0" err="1"/>
              <a:t>Responsible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of </a:t>
            </a:r>
            <a:r>
              <a:rPr lang="pl-PL" dirty="0" err="1"/>
              <a:t>metrics</a:t>
            </a:r>
            <a:endParaRPr lang="pl-PL" dirty="0"/>
          </a:p>
          <a:p>
            <a:r>
              <a:rPr lang="pl-PL" dirty="0"/>
              <a:t>Peer </a:t>
            </a:r>
            <a:r>
              <a:rPr lang="pl-PL" dirty="0" err="1"/>
              <a:t>review</a:t>
            </a:r>
            <a:r>
              <a:rPr lang="pl-PL" dirty="0"/>
              <a:t> ma podstawowe znaczenie</a:t>
            </a:r>
          </a:p>
          <a:p>
            <a:r>
              <a:rPr lang="pl-PL" dirty="0"/>
              <a:t>Zasady dostosowujemy do potrzeb. Tu nie ma modelu </a:t>
            </a:r>
            <a:r>
              <a:rPr lang="pl-PL" dirty="0" err="1"/>
              <a:t>unisex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3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5CD1C0-FDB4-4536-841D-AF2F3A6D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 wyjścia do dalszych prac II projekt NOR-CAM, zasady: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46864A-8072-4662-8591-4C474D956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Mix miar ilościowych i jakościowych</a:t>
            </a:r>
          </a:p>
          <a:p>
            <a:r>
              <a:rPr lang="pl-PL" dirty="0"/>
              <a:t>Nie każdy robi wszystko tak samo dobrze (nauka, dydaktyka, organizacja). </a:t>
            </a:r>
          </a:p>
          <a:p>
            <a:r>
              <a:rPr lang="pl-PL" dirty="0"/>
              <a:t>Otwarta nauka podstawą działalności badawczej</a:t>
            </a:r>
          </a:p>
          <a:p>
            <a:r>
              <a:rPr lang="pl-PL" dirty="0"/>
              <a:t>Jawność i przejrzystość kryteriów oceny</a:t>
            </a:r>
          </a:p>
          <a:p>
            <a:r>
              <a:rPr lang="pl-PL" dirty="0" err="1"/>
              <a:t>Gender</a:t>
            </a:r>
            <a:r>
              <a:rPr lang="pl-PL" dirty="0"/>
              <a:t> </a:t>
            </a:r>
            <a:r>
              <a:rPr lang="pl-PL" dirty="0" err="1"/>
              <a:t>balance</a:t>
            </a:r>
            <a:r>
              <a:rPr lang="pl-PL" dirty="0"/>
              <a:t> and </a:t>
            </a:r>
            <a:r>
              <a:rPr lang="pl-PL" dirty="0" err="1"/>
              <a:t>diversity</a:t>
            </a:r>
            <a:endParaRPr lang="pl-PL" dirty="0"/>
          </a:p>
          <a:p>
            <a:r>
              <a:rPr lang="pl-PL" dirty="0"/>
              <a:t>Zasady powinny być odzwierciedlone także np. w ogłoszeniach o pracy.</a:t>
            </a:r>
          </a:p>
        </p:txBody>
      </p:sp>
    </p:spTree>
    <p:extLst>
      <p:ext uri="{BB962C8B-B14F-4D97-AF65-F5344CB8AC3E}">
        <p14:creationId xmlns:p14="http://schemas.microsoft.com/office/powerpoint/2010/main" val="3544337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9B818ED-8DCE-424B-841E-44BA55CD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Dokąd zmierzamy?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18AF5F6-BF3C-4AE3-923F-0BECC6B67E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Euroewaluacja</a:t>
            </a:r>
            <a:r>
              <a:rPr lang="pl-PL" dirty="0"/>
              <a:t> czyli tam i z powrotem?</a:t>
            </a:r>
          </a:p>
        </p:txBody>
      </p:sp>
    </p:spTree>
    <p:extLst>
      <p:ext uri="{BB962C8B-B14F-4D97-AF65-F5344CB8AC3E}">
        <p14:creationId xmlns:p14="http://schemas.microsoft.com/office/powerpoint/2010/main" val="342575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2EC1D5E-8FB8-4DDB-BC2A-4C78E8F8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i inne zwierzaki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9546AE-7862-4ACC-94F3-B812177BA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 czym tak naprawdę dyskutujemy?</a:t>
            </a:r>
          </a:p>
        </p:txBody>
      </p:sp>
    </p:spTree>
    <p:extLst>
      <p:ext uri="{BB962C8B-B14F-4D97-AF65-F5344CB8AC3E}">
        <p14:creationId xmlns:p14="http://schemas.microsoft.com/office/powerpoint/2010/main" val="159586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D1F0B6E-15EB-4985-BF12-5566EA7B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Powrót do przeszłości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DF66F18-E0F0-4EF4-8BA2-3BF39126D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Ocena uczelni to nie to samo, co ocena uczonych</a:t>
            </a:r>
          </a:p>
          <a:p>
            <a:r>
              <a:rPr lang="pl-PL" dirty="0" err="1"/>
              <a:t>Metrics</a:t>
            </a:r>
            <a:r>
              <a:rPr lang="pl-PL" dirty="0"/>
              <a:t> można używać do oceny zbiorowości</a:t>
            </a:r>
          </a:p>
          <a:p>
            <a:r>
              <a:rPr lang="pl-PL" dirty="0"/>
              <a:t>Indywidualna ocena uczonych to </a:t>
            </a:r>
            <a:r>
              <a:rPr lang="pl-PL" dirty="0" err="1"/>
              <a:t>peer</a:t>
            </a:r>
            <a:r>
              <a:rPr lang="pl-PL" dirty="0"/>
              <a:t> </a:t>
            </a:r>
            <a:r>
              <a:rPr lang="pl-PL" dirty="0" err="1"/>
              <a:t>review</a:t>
            </a:r>
            <a:endParaRPr lang="pl-PL" dirty="0"/>
          </a:p>
          <a:p>
            <a:r>
              <a:rPr lang="pl-PL" dirty="0"/>
              <a:t>Nowe miary są bardziej nieostre, wymagają dokładnego uzasadnienia</a:t>
            </a:r>
          </a:p>
        </p:txBody>
      </p:sp>
    </p:spTree>
    <p:extLst>
      <p:ext uri="{BB962C8B-B14F-4D97-AF65-F5344CB8AC3E}">
        <p14:creationId xmlns:p14="http://schemas.microsoft.com/office/powerpoint/2010/main" val="123708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741BCD-7646-40BF-902B-9AD93A2B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D39E86-B69B-4019-BEB3-3DA1F9F75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Ewaluacja dyscyplin + ocena badaczy?</a:t>
            </a:r>
          </a:p>
          <a:p>
            <a:r>
              <a:rPr lang="pl-PL" dirty="0"/>
              <a:t>Model angielski lub niemiecki?</a:t>
            </a:r>
          </a:p>
          <a:p>
            <a:r>
              <a:rPr lang="pl-PL" dirty="0"/>
              <a:t>„Prowadzimy badania naukowe” czy to wystarczy?</a:t>
            </a:r>
          </a:p>
          <a:p>
            <a:r>
              <a:rPr lang="pl-PL" dirty="0" err="1"/>
              <a:t>Outliers</a:t>
            </a:r>
            <a:endParaRPr lang="pl-PL" dirty="0"/>
          </a:p>
          <a:p>
            <a:r>
              <a:rPr lang="pl-PL" dirty="0"/>
              <a:t>Jak może nam pomóc Open Alex?</a:t>
            </a:r>
          </a:p>
        </p:txBody>
      </p:sp>
    </p:spTree>
    <p:extLst>
      <p:ext uri="{BB962C8B-B14F-4D97-AF65-F5344CB8AC3E}">
        <p14:creationId xmlns:p14="http://schemas.microsoft.com/office/powerpoint/2010/main" val="4114003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F6E472F-1E19-40F9-A679-561EB13C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Wymarzony </a:t>
            </a:r>
            <a:r>
              <a:rPr lang="pl-PL"/>
              <a:t>model ewaluacji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691B5D3-D30C-40E9-9E8E-88CA86822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66" y="2385228"/>
            <a:ext cx="5600667" cy="40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86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8B6B22-743D-4C69-AB52-B75BFA57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Projakościowa Ewaluacja</a:t>
            </a:r>
            <a:br>
              <a:rPr lang="pl-PL" dirty="0"/>
            </a:br>
            <a:r>
              <a:rPr lang="pl-PL" dirty="0"/>
              <a:t>Nauk</a:t>
            </a:r>
            <a:br>
              <a:rPr lang="pl-PL" dirty="0"/>
            </a:br>
            <a:r>
              <a:rPr lang="pl-PL" dirty="0"/>
              <a:t>Prawnych</a:t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4C15B82D-7B05-490D-822E-21E937E26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1600" dirty="0"/>
              <a:t>Projekt dofinansowany ze środków budżetu państwa w ramach programu Ministra Edukacji i Nauki pod nazwą „Nauka dla Społeczeństwa” nr projektu (nr </a:t>
            </a:r>
            <a:r>
              <a:rPr lang="pl-PL" sz="1600" dirty="0" err="1"/>
              <a:t>NdS</a:t>
            </a:r>
            <a:r>
              <a:rPr lang="pl-PL" sz="1600" dirty="0"/>
              <a:t>/529966/2021/2021); kwota dofinansowania 0 całkowita wartość projektu 276 920,00 zł</a:t>
            </a:r>
          </a:p>
          <a:p>
            <a:r>
              <a:rPr lang="pl-PL" dirty="0"/>
              <a:t>www.ewaluacjaprawa.pl</a:t>
            </a:r>
            <a:endParaRPr lang="pl-PL" sz="1600" dirty="0"/>
          </a:p>
          <a:p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49267AA-44EB-4127-AC8B-00641B0D263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0" name="Obraz 9" descr="Obraz zawierający Czcionka, Grafika, symbol, tekst&#10;&#10;Opis wygenerowany automatycznie">
            <a:extLst>
              <a:ext uri="{FF2B5EF4-FFF2-40B4-BE49-F238E27FC236}">
                <a16:creationId xmlns:a16="http://schemas.microsoft.com/office/drawing/2014/main" id="{5E3EF6F9-1F7F-46F7-A8D4-EEA35B675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268" y="1136799"/>
            <a:ext cx="5766956" cy="45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2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FB70B6C-A23E-477A-8707-36C7C5B1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i do czego służy?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8AE5FB1-7202-4778-8B66-5AD50EC8E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  <a:p>
            <a:r>
              <a:rPr lang="pl-PL" dirty="0" err="1"/>
              <a:t>Assessment</a:t>
            </a:r>
            <a:r>
              <a:rPr lang="pl-PL" dirty="0"/>
              <a:t> (ocena)</a:t>
            </a:r>
          </a:p>
          <a:p>
            <a:r>
              <a:rPr lang="pl-PL" dirty="0"/>
              <a:t>Ranking</a:t>
            </a:r>
          </a:p>
          <a:p>
            <a:r>
              <a:rPr lang="pl-PL" dirty="0"/>
              <a:t>Performance-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funding</a:t>
            </a:r>
            <a:endParaRPr lang="pl-PL" dirty="0"/>
          </a:p>
          <a:p>
            <a:r>
              <a:rPr lang="pl-PL" dirty="0" err="1"/>
              <a:t>Metrics</a:t>
            </a:r>
            <a:endParaRPr lang="pl-PL" dirty="0"/>
          </a:p>
          <a:p>
            <a:r>
              <a:rPr lang="pl-PL" dirty="0" err="1"/>
              <a:t>Altmetrics</a:t>
            </a:r>
            <a:endParaRPr lang="pl-PL" dirty="0"/>
          </a:p>
          <a:p>
            <a:r>
              <a:rPr lang="pl-PL" dirty="0"/>
              <a:t>Peer </a:t>
            </a:r>
            <a:r>
              <a:rPr lang="pl-PL" dirty="0" err="1"/>
              <a:t>review</a:t>
            </a:r>
            <a:endParaRPr lang="pl-PL" dirty="0"/>
          </a:p>
          <a:p>
            <a:r>
              <a:rPr lang="pl-PL" dirty="0"/>
              <a:t>Ex </a:t>
            </a:r>
            <a:r>
              <a:rPr lang="pl-PL" dirty="0" err="1"/>
              <a:t>ante</a:t>
            </a:r>
            <a:r>
              <a:rPr lang="pl-PL" dirty="0"/>
              <a:t> oraz ex post</a:t>
            </a:r>
          </a:p>
        </p:txBody>
      </p:sp>
    </p:spTree>
    <p:extLst>
      <p:ext uri="{BB962C8B-B14F-4D97-AF65-F5344CB8AC3E}">
        <p14:creationId xmlns:p14="http://schemas.microsoft.com/office/powerpoint/2010/main" val="393591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95F95-6398-4371-8359-EC4E128C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Kto, kogo i po co ocenia?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B772F0-AAE7-4B25-8966-64DFE0AD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Rząd</a:t>
            </a:r>
          </a:p>
          <a:p>
            <a:pPr lvl="1"/>
            <a:r>
              <a:rPr lang="pl-PL" dirty="0"/>
              <a:t>Rozliczalność</a:t>
            </a:r>
          </a:p>
          <a:p>
            <a:pPr lvl="1"/>
            <a:r>
              <a:rPr lang="pl-PL" dirty="0"/>
              <a:t>Jakość</a:t>
            </a:r>
          </a:p>
          <a:p>
            <a:pPr lvl="1"/>
            <a:r>
              <a:rPr lang="pl-PL" dirty="0"/>
              <a:t>Podział środków</a:t>
            </a:r>
          </a:p>
          <a:p>
            <a:r>
              <a:rPr lang="pl-PL" dirty="0" err="1"/>
              <a:t>Grantodawcy</a:t>
            </a:r>
            <a:endParaRPr lang="pl-PL" dirty="0"/>
          </a:p>
          <a:p>
            <a:pPr lvl="1"/>
            <a:r>
              <a:rPr lang="pl-PL" dirty="0"/>
              <a:t>Wyłonienie laureatów</a:t>
            </a:r>
          </a:p>
          <a:p>
            <a:pPr lvl="1"/>
            <a:r>
              <a:rPr lang="pl-PL" dirty="0"/>
              <a:t>Ewaluacja wyników </a:t>
            </a:r>
          </a:p>
          <a:p>
            <a:r>
              <a:rPr lang="pl-PL" dirty="0"/>
              <a:t>Uczelnie</a:t>
            </a:r>
          </a:p>
          <a:p>
            <a:pPr lvl="1"/>
            <a:r>
              <a:rPr lang="pl-PL" dirty="0"/>
              <a:t>Awanse naukowe i ocena pracownicza</a:t>
            </a:r>
          </a:p>
        </p:txBody>
      </p:sp>
    </p:spTree>
    <p:extLst>
      <p:ext uri="{BB962C8B-B14F-4D97-AF65-F5344CB8AC3E}">
        <p14:creationId xmlns:p14="http://schemas.microsoft.com/office/powerpoint/2010/main" val="31515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937BD1-097C-4274-B1ED-EEE04D7C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ex post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63B3E3-0DE6-42CD-8FB8-12C624392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Prawidłowość działań </a:t>
            </a:r>
            <a:r>
              <a:rPr lang="pl-PL" dirty="0" err="1"/>
              <a:t>grantodawcy</a:t>
            </a:r>
            <a:endParaRPr lang="pl-PL" dirty="0"/>
          </a:p>
          <a:p>
            <a:r>
              <a:rPr lang="pl-PL" dirty="0"/>
              <a:t>Efektywność polityk finansowania projektów lub priorytetów strategicznych</a:t>
            </a:r>
          </a:p>
          <a:p>
            <a:r>
              <a:rPr lang="pl-PL" dirty="0"/>
              <a:t>Ewaluacja dyscyplin i pól badawczych</a:t>
            </a:r>
          </a:p>
          <a:p>
            <a:r>
              <a:rPr lang="pl-PL" dirty="0"/>
              <a:t>Ewaluacja programów grantowych</a:t>
            </a:r>
          </a:p>
          <a:p>
            <a:r>
              <a:rPr lang="pl-PL" dirty="0"/>
              <a:t>Ewaluacja zrealizowanych grantów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88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F40FD-7853-4A0B-83A8-DB4E6CAF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 na dziś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45E77-0C74-4E99-9BC4-85B439E5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Coraz bardziej skomplikowane procedury</a:t>
            </a:r>
          </a:p>
          <a:p>
            <a:r>
              <a:rPr lang="pl-PL" dirty="0"/>
              <a:t>Nowe metody ewaluacji</a:t>
            </a:r>
          </a:p>
          <a:p>
            <a:r>
              <a:rPr lang="pl-PL" dirty="0"/>
              <a:t>Rola dużych zbiorów danych</a:t>
            </a:r>
          </a:p>
          <a:p>
            <a:r>
              <a:rPr lang="pl-PL" dirty="0"/>
              <a:t>Profesjonalizacja ocen i ocenianych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98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CDA8E-344F-4B59-9D2D-94E15B89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Metody, wyzwania, struktura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E9A410-FD37-48BB-A9E8-B4EDE741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Jakość, koszt, czas, monitoring</a:t>
            </a:r>
          </a:p>
          <a:p>
            <a:r>
              <a:rPr lang="pl-PL" dirty="0"/>
              <a:t>Pytania badawcze</a:t>
            </a:r>
          </a:p>
          <a:p>
            <a:r>
              <a:rPr lang="pl-PL" dirty="0"/>
              <a:t>Metodyka ewaluacji</a:t>
            </a:r>
          </a:p>
          <a:p>
            <a:r>
              <a:rPr lang="pl-PL" dirty="0"/>
              <a:t>Wskaźniki ilościowe</a:t>
            </a:r>
          </a:p>
          <a:p>
            <a:r>
              <a:rPr lang="pl-PL" dirty="0"/>
              <a:t>Jakość i obróbka danych</a:t>
            </a:r>
          </a:p>
          <a:p>
            <a:r>
              <a:rPr lang="pl-PL" dirty="0"/>
              <a:t>Wpływ na otoczenie</a:t>
            </a:r>
          </a:p>
          <a:p>
            <a:r>
              <a:rPr lang="pl-PL" dirty="0"/>
              <a:t>Jawność danych</a:t>
            </a:r>
          </a:p>
        </p:txBody>
      </p:sp>
    </p:spTree>
    <p:extLst>
      <p:ext uri="{BB962C8B-B14F-4D97-AF65-F5344CB8AC3E}">
        <p14:creationId xmlns:p14="http://schemas.microsoft.com/office/powerpoint/2010/main" val="93693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CBD75-A40D-4971-9950-A3F07457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RAPORT</a:t>
            </a:r>
            <a:br>
              <a:rPr lang="pl-PL" dirty="0"/>
            </a:br>
            <a:r>
              <a:rPr lang="pl-PL" dirty="0"/>
              <a:t>SCIENCE EUROPE – OCENA EX ANTE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C22288-F180-4BCD-A7DF-74679E38F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Wieloetapowość i wieloaspektowość oceny</a:t>
            </a:r>
          </a:p>
          <a:p>
            <a:r>
              <a:rPr lang="pl-PL" dirty="0"/>
              <a:t>Recenzje zewnętrzne jako standard procedur</a:t>
            </a:r>
          </a:p>
          <a:p>
            <a:r>
              <a:rPr lang="pl-PL" dirty="0"/>
              <a:t>Dyskryminacja i uprzedzenia</a:t>
            </a:r>
          </a:p>
          <a:p>
            <a:r>
              <a:rPr lang="pl-PL" dirty="0"/>
              <a:t>Badanie jakości procesu recenzyjnego</a:t>
            </a:r>
          </a:p>
          <a:p>
            <a:r>
              <a:rPr lang="pl-PL" dirty="0"/>
              <a:t>Metody wyłaniania zwycięzcy (</a:t>
            </a:r>
            <a:r>
              <a:rPr lang="pl-PL" dirty="0" err="1"/>
              <a:t>consensus</a:t>
            </a:r>
            <a:r>
              <a:rPr lang="pl-PL" dirty="0"/>
              <a:t>, </a:t>
            </a:r>
            <a:r>
              <a:rPr lang="pl-PL" dirty="0" err="1"/>
              <a:t>raanking</a:t>
            </a:r>
            <a:r>
              <a:rPr lang="pl-PL" dirty="0"/>
              <a:t>, </a:t>
            </a:r>
            <a:r>
              <a:rPr lang="pl-PL" dirty="0" err="1"/>
              <a:t>revise</a:t>
            </a:r>
            <a:r>
              <a:rPr lang="pl-PL" dirty="0"/>
              <a:t> and </a:t>
            </a:r>
            <a:r>
              <a:rPr lang="pl-PL" dirty="0" err="1"/>
              <a:t>resubmitt</a:t>
            </a:r>
            <a:r>
              <a:rPr lang="pl-PL" dirty="0"/>
              <a:t>, rezerwowi</a:t>
            </a:r>
          </a:p>
          <a:p>
            <a:r>
              <a:rPr lang="pl-PL" dirty="0"/>
              <a:t>Koszt i efektywność ocen</a:t>
            </a:r>
          </a:p>
          <a:p>
            <a:r>
              <a:rPr lang="pl-PL" dirty="0"/>
              <a:t>Ograniczona liczba recenzentów i „zmęczenie materiału”</a:t>
            </a:r>
          </a:p>
          <a:p>
            <a:r>
              <a:rPr lang="pl-PL" dirty="0"/>
              <a:t>Rola miar ilościowych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58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ACCC74-98E5-44EB-929A-D46EE89A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SCIENCE EUROPE – CD</a:t>
            </a:r>
            <a:br>
              <a:rPr lang="pl-PL" dirty="0"/>
            </a:br>
            <a:r>
              <a:rPr lang="pl-PL" dirty="0"/>
              <a:t>JAKOŚĆ BADAŃ: KRYTERIA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B1BB3-2527-4D0C-B988-2BF940170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Nowość lub oryginalność</a:t>
            </a:r>
          </a:p>
          <a:p>
            <a:r>
              <a:rPr lang="pl-PL" dirty="0"/>
              <a:t>Jakość metodologii/podstaw teoretycznych badania</a:t>
            </a:r>
          </a:p>
          <a:p>
            <a:r>
              <a:rPr lang="pl-PL" dirty="0"/>
              <a:t>Znaczenie naukowe lub wpływ na naukę</a:t>
            </a:r>
          </a:p>
          <a:p>
            <a:r>
              <a:rPr lang="pl-PL" dirty="0"/>
              <a:t>Produktywność (MB, cytowania, sztuki punkty itd.)</a:t>
            </a:r>
          </a:p>
          <a:p>
            <a:r>
              <a:rPr lang="pl-PL" dirty="0"/>
              <a:t>Znaczenie lub wpływ na praktykę</a:t>
            </a:r>
          </a:p>
        </p:txBody>
      </p:sp>
    </p:spTree>
    <p:extLst>
      <p:ext uri="{BB962C8B-B14F-4D97-AF65-F5344CB8AC3E}">
        <p14:creationId xmlns:p14="http://schemas.microsoft.com/office/powerpoint/2010/main" val="3933316170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100</TotalTime>
  <Words>754</Words>
  <Application>Microsoft Office PowerPoint</Application>
  <PresentationFormat>Panoramiczny</PresentationFormat>
  <Paragraphs>136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Franklin Gothic Book</vt:lpstr>
      <vt:lpstr>Przycinanie</vt:lpstr>
      <vt:lpstr>EUROEWALUACJA?</vt:lpstr>
      <vt:lpstr>Ewaluacja i inne zwierzaki</vt:lpstr>
      <vt:lpstr>Co to jest i do czego służy?</vt:lpstr>
      <vt:lpstr>Kto, kogo i po co ocenia?</vt:lpstr>
      <vt:lpstr>Ewaluacja ex post</vt:lpstr>
      <vt:lpstr>Obraz na dziś</vt:lpstr>
      <vt:lpstr>Metody, wyzwania, struktura</vt:lpstr>
      <vt:lpstr>RAPORT SCIENCE EUROPE – OCENA EX ANTE</vt:lpstr>
      <vt:lpstr>SCIENCE EUROPE – CD JAKOŚĆ BADAŃ: KRYTERIA</vt:lpstr>
      <vt:lpstr>MODELE OCENY JAKOŚCI</vt:lpstr>
      <vt:lpstr>Co mamy dziś</vt:lpstr>
      <vt:lpstr>W kierunku Świetlanej (?) przyszłośći</vt:lpstr>
      <vt:lpstr>Początki </vt:lpstr>
      <vt:lpstr>Zasady ramowe reformy</vt:lpstr>
      <vt:lpstr>Ocena jednostek akademickich INORMS</vt:lpstr>
      <vt:lpstr>Global Research Council Oceny dorobku uczonych</vt:lpstr>
      <vt:lpstr>Punkt wyjścia do dalszych prac I</vt:lpstr>
      <vt:lpstr>Punkt wyjścia do dalszych prac II projekt NOR-CAM, zasady:</vt:lpstr>
      <vt:lpstr>Dokąd zmierzamy?</vt:lpstr>
      <vt:lpstr>Powrót do przeszłości</vt:lpstr>
      <vt:lpstr>Co dalej?</vt:lpstr>
      <vt:lpstr>Wymarzony model ewaluacji</vt:lpstr>
      <vt:lpstr>Projakościowa Ewaluacja Nauk Prawnych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Stec</dc:creator>
  <cp:lastModifiedBy>Piotr Stec</cp:lastModifiedBy>
  <cp:revision>10</cp:revision>
  <dcterms:created xsi:type="dcterms:W3CDTF">2024-04-11T19:15:36Z</dcterms:created>
  <dcterms:modified xsi:type="dcterms:W3CDTF">2024-04-12T07:13:41Z</dcterms:modified>
</cp:coreProperties>
</file>