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5" r:id="rId3"/>
    <p:sldId id="287" r:id="rId4"/>
    <p:sldId id="257" r:id="rId5"/>
    <p:sldId id="290" r:id="rId6"/>
    <p:sldId id="293" r:id="rId7"/>
    <p:sldId id="258" r:id="rId8"/>
    <p:sldId id="288" r:id="rId9"/>
    <p:sldId id="308" r:id="rId10"/>
    <p:sldId id="259" r:id="rId11"/>
    <p:sldId id="286" r:id="rId12"/>
    <p:sldId id="291" r:id="rId13"/>
    <p:sldId id="260" r:id="rId14"/>
    <p:sldId id="294" r:id="rId15"/>
    <p:sldId id="304" r:id="rId16"/>
    <p:sldId id="313" r:id="rId17"/>
    <p:sldId id="295" r:id="rId18"/>
    <p:sldId id="296" r:id="rId19"/>
    <p:sldId id="297" r:id="rId20"/>
    <p:sldId id="298" r:id="rId21"/>
    <p:sldId id="301" r:id="rId22"/>
    <p:sldId id="302" r:id="rId23"/>
    <p:sldId id="303" r:id="rId24"/>
    <p:sldId id="261" r:id="rId25"/>
    <p:sldId id="262" r:id="rId26"/>
    <p:sldId id="263" r:id="rId27"/>
    <p:sldId id="314" r:id="rId28"/>
    <p:sldId id="299" r:id="rId29"/>
    <p:sldId id="300" r:id="rId30"/>
    <p:sldId id="264" r:id="rId31"/>
    <p:sldId id="265" r:id="rId32"/>
    <p:sldId id="266" r:id="rId33"/>
    <p:sldId id="267" r:id="rId34"/>
    <p:sldId id="289" r:id="rId35"/>
    <p:sldId id="312" r:id="rId36"/>
    <p:sldId id="268" r:id="rId37"/>
    <p:sldId id="315" r:id="rId38"/>
    <p:sldId id="309" r:id="rId39"/>
    <p:sldId id="305" r:id="rId40"/>
    <p:sldId id="310" r:id="rId41"/>
    <p:sldId id="311" r:id="rId42"/>
    <p:sldId id="269" r:id="rId43"/>
    <p:sldId id="270" r:id="rId44"/>
    <p:sldId id="271" r:id="rId45"/>
    <p:sldId id="272" r:id="rId46"/>
    <p:sldId id="273" r:id="rId47"/>
    <p:sldId id="274" r:id="rId48"/>
    <p:sldId id="318" r:id="rId49"/>
    <p:sldId id="316" r:id="rId50"/>
    <p:sldId id="317" r:id="rId51"/>
    <p:sldId id="278" r:id="rId52"/>
    <p:sldId id="275" r:id="rId53"/>
    <p:sldId id="279" r:id="rId54"/>
    <p:sldId id="280" r:id="rId55"/>
    <p:sldId id="282" r:id="rId56"/>
    <p:sldId id="283" r:id="rId57"/>
    <p:sldId id="281" r:id="rId58"/>
    <p:sldId id="284" r:id="rId59"/>
    <p:sldId id="276" r:id="rId60"/>
    <p:sldId id="277" r:id="rId61"/>
    <p:sldId id="306" r:id="rId62"/>
    <p:sldId id="292" r:id="rId63"/>
    <p:sldId id="307"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3.xml.rels><?xml version="1.0" encoding="UTF-8" standalone="yes"?>
<Relationships xmlns="http://schemas.openxmlformats.org/package/2006/relationships"><Relationship Id="rId2" Type="http://schemas.openxmlformats.org/officeDocument/2006/relationships/hyperlink" Target="https://sip.legalis.pl/document-view.seam?documentId=mfrxilrtg4ytenrugaytqltqmfyc4nbuga4tcnbqge&amp;refSource=hyplink" TargetMode="External"/><Relationship Id="rId1" Type="http://schemas.openxmlformats.org/officeDocument/2006/relationships/hyperlink" Target="https://sip.legalis.pl/document-view.seam?documentId=mfrxilrtg4ytenrugaytqltqmfyc4nbuga4tcmzzg4"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https://sip.legalis.pl/document-view.seam?documentId=mfrxilrtg4ytenrugaytqltqmfyc4nbuga4tcnbqge&amp;refSource=hyplink" TargetMode="External"/><Relationship Id="rId1" Type="http://schemas.openxmlformats.org/officeDocument/2006/relationships/hyperlink" Target="https://sip.legalis.pl/document-view.seam?documentId=mfrxilrtg4ytenrugaytqltqmfyc4nbuga4tcmzzg4"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4A9363-36F7-41D6-B54D-E0B2DF3726EF}" type="doc">
      <dgm:prSet loTypeId="urn:microsoft.com/office/officeart/2005/8/layout/vList5" loCatId="list" qsTypeId="urn:microsoft.com/office/officeart/2005/8/quickstyle/simple4" qsCatId="simple" csTypeId="urn:microsoft.com/office/officeart/2005/8/colors/colorful5" csCatId="colorful"/>
      <dgm:spPr/>
      <dgm:t>
        <a:bodyPr/>
        <a:lstStyle/>
        <a:p>
          <a:endParaRPr lang="en-US"/>
        </a:p>
      </dgm:t>
    </dgm:pt>
    <dgm:pt modelId="{E7C6D1D8-7535-495D-9B7C-EE973A999E59}">
      <dgm:prSet/>
      <dgm:spPr/>
      <dgm:t>
        <a:bodyPr/>
        <a:lstStyle/>
        <a:p>
          <a:r>
            <a:rPr lang="pl-PL" b="0" i="0"/>
            <a:t>Regulamin studiów jest aktem prawnym o charakterze wewnątrzuczelnianym o charakterze generalnym, który definiuje status prawny studenta jako uczestnika procesu dydaktycznego realizowanego podczas studiów.</a:t>
          </a:r>
          <a:endParaRPr lang="en-US"/>
        </a:p>
      </dgm:t>
    </dgm:pt>
    <dgm:pt modelId="{38979FA7-1E7E-4574-A719-8DAD0D547581}" type="parTrans" cxnId="{F4065E5F-749D-4C17-B892-F20CC2927F23}">
      <dgm:prSet/>
      <dgm:spPr/>
      <dgm:t>
        <a:bodyPr/>
        <a:lstStyle/>
        <a:p>
          <a:endParaRPr lang="en-US"/>
        </a:p>
      </dgm:t>
    </dgm:pt>
    <dgm:pt modelId="{6B17B8CD-DE25-499C-B889-EFF27B033E30}" type="sibTrans" cxnId="{F4065E5F-749D-4C17-B892-F20CC2927F23}">
      <dgm:prSet/>
      <dgm:spPr/>
      <dgm:t>
        <a:bodyPr/>
        <a:lstStyle/>
        <a:p>
          <a:endParaRPr lang="en-US"/>
        </a:p>
      </dgm:t>
    </dgm:pt>
    <dgm:pt modelId="{26610CE5-F312-47E6-B8A9-44D9AF3CB826}">
      <dgm:prSet/>
      <dgm:spPr/>
      <dgm:t>
        <a:bodyPr/>
        <a:lstStyle/>
        <a:p>
          <a:r>
            <a:rPr lang="pl-PL" b="0" i="0"/>
            <a:t>Jest to akt wiążący podmioty stosunku zakładowego</a:t>
          </a:r>
          <a:endParaRPr lang="en-US"/>
        </a:p>
      </dgm:t>
    </dgm:pt>
    <dgm:pt modelId="{93065113-D9FB-4A41-9DDB-93A1771AD360}" type="parTrans" cxnId="{E1610571-C573-4172-A2D8-CF3C0A7CDDBB}">
      <dgm:prSet/>
      <dgm:spPr/>
      <dgm:t>
        <a:bodyPr/>
        <a:lstStyle/>
        <a:p>
          <a:endParaRPr lang="en-US"/>
        </a:p>
      </dgm:t>
    </dgm:pt>
    <dgm:pt modelId="{87EE9EFE-5283-4FA2-AE45-B93D3C28E07F}" type="sibTrans" cxnId="{E1610571-C573-4172-A2D8-CF3C0A7CDDBB}">
      <dgm:prSet/>
      <dgm:spPr/>
      <dgm:t>
        <a:bodyPr/>
        <a:lstStyle/>
        <a:p>
          <a:endParaRPr lang="en-US"/>
        </a:p>
      </dgm:t>
    </dgm:pt>
    <dgm:pt modelId="{3D0600C5-8F0A-41EA-AF75-DA210C1736AE}">
      <dgm:prSet/>
      <dgm:spPr/>
      <dgm:t>
        <a:bodyPr/>
        <a:lstStyle/>
        <a:p>
          <a:r>
            <a:rPr lang="pl-PL"/>
            <a:t>Akt kierownictwa wewnętrznego </a:t>
          </a:r>
          <a:endParaRPr lang="en-US"/>
        </a:p>
      </dgm:t>
    </dgm:pt>
    <dgm:pt modelId="{2F195BB4-104C-4D50-9F66-2AA0174C06C3}" type="parTrans" cxnId="{CAB4ADC9-A542-4BCF-B143-6D07653D06D0}">
      <dgm:prSet/>
      <dgm:spPr/>
      <dgm:t>
        <a:bodyPr/>
        <a:lstStyle/>
        <a:p>
          <a:endParaRPr lang="en-US"/>
        </a:p>
      </dgm:t>
    </dgm:pt>
    <dgm:pt modelId="{5ACCD995-5531-4AFC-87D7-E28F6D53260B}" type="sibTrans" cxnId="{CAB4ADC9-A542-4BCF-B143-6D07653D06D0}">
      <dgm:prSet/>
      <dgm:spPr/>
      <dgm:t>
        <a:bodyPr/>
        <a:lstStyle/>
        <a:p>
          <a:endParaRPr lang="en-US"/>
        </a:p>
      </dgm:t>
    </dgm:pt>
    <dgm:pt modelId="{B2A06F6F-D1EF-4522-92E5-E19DCBE84B9F}">
      <dgm:prSet/>
      <dgm:spPr/>
      <dgm:t>
        <a:bodyPr/>
        <a:lstStyle/>
        <a:p>
          <a:r>
            <a:rPr lang="pl-PL"/>
            <a:t>Prawo powielaczowe</a:t>
          </a:r>
          <a:endParaRPr lang="en-US"/>
        </a:p>
      </dgm:t>
    </dgm:pt>
    <dgm:pt modelId="{26E0BF08-10C6-40A1-BC64-BCC422FDF6FB}" type="parTrans" cxnId="{2002DBEB-C9DA-4B19-9F91-A24B82885FA2}">
      <dgm:prSet/>
      <dgm:spPr/>
      <dgm:t>
        <a:bodyPr/>
        <a:lstStyle/>
        <a:p>
          <a:endParaRPr lang="en-US"/>
        </a:p>
      </dgm:t>
    </dgm:pt>
    <dgm:pt modelId="{B3635F0B-D546-42B7-808F-755BF09548AE}" type="sibTrans" cxnId="{2002DBEB-C9DA-4B19-9F91-A24B82885FA2}">
      <dgm:prSet/>
      <dgm:spPr/>
      <dgm:t>
        <a:bodyPr/>
        <a:lstStyle/>
        <a:p>
          <a:endParaRPr lang="en-US"/>
        </a:p>
      </dgm:t>
    </dgm:pt>
    <dgm:pt modelId="{93E2DE40-3733-470E-8D8D-974DAC4017B8}" type="pres">
      <dgm:prSet presAssocID="{D54A9363-36F7-41D6-B54D-E0B2DF3726EF}" presName="Name0" presStyleCnt="0">
        <dgm:presLayoutVars>
          <dgm:dir/>
          <dgm:animLvl val="lvl"/>
          <dgm:resizeHandles val="exact"/>
        </dgm:presLayoutVars>
      </dgm:prSet>
      <dgm:spPr/>
    </dgm:pt>
    <dgm:pt modelId="{CB269800-2EA5-4BC6-AF88-8200BE6E9AA3}" type="pres">
      <dgm:prSet presAssocID="{E7C6D1D8-7535-495D-9B7C-EE973A999E59}" presName="linNode" presStyleCnt="0"/>
      <dgm:spPr/>
    </dgm:pt>
    <dgm:pt modelId="{62994232-9D35-40EA-A026-3353135A31C0}" type="pres">
      <dgm:prSet presAssocID="{E7C6D1D8-7535-495D-9B7C-EE973A999E59}" presName="parentText" presStyleLbl="node1" presStyleIdx="0" presStyleCnt="4">
        <dgm:presLayoutVars>
          <dgm:chMax val="1"/>
          <dgm:bulletEnabled val="1"/>
        </dgm:presLayoutVars>
      </dgm:prSet>
      <dgm:spPr/>
    </dgm:pt>
    <dgm:pt modelId="{D378A6E6-A46F-4844-87C3-E7F3903E913F}" type="pres">
      <dgm:prSet presAssocID="{6B17B8CD-DE25-499C-B889-EFF27B033E30}" presName="sp" presStyleCnt="0"/>
      <dgm:spPr/>
    </dgm:pt>
    <dgm:pt modelId="{30B6ACCE-5027-4EF3-AC25-87AEF8A69BAE}" type="pres">
      <dgm:prSet presAssocID="{26610CE5-F312-47E6-B8A9-44D9AF3CB826}" presName="linNode" presStyleCnt="0"/>
      <dgm:spPr/>
    </dgm:pt>
    <dgm:pt modelId="{F6F1DAB2-3963-468A-B505-D50DE9A36753}" type="pres">
      <dgm:prSet presAssocID="{26610CE5-F312-47E6-B8A9-44D9AF3CB826}" presName="parentText" presStyleLbl="node1" presStyleIdx="1" presStyleCnt="4">
        <dgm:presLayoutVars>
          <dgm:chMax val="1"/>
          <dgm:bulletEnabled val="1"/>
        </dgm:presLayoutVars>
      </dgm:prSet>
      <dgm:spPr/>
    </dgm:pt>
    <dgm:pt modelId="{CFA85370-EBE2-4A8E-A0E9-0F8AF5AC4F50}" type="pres">
      <dgm:prSet presAssocID="{87EE9EFE-5283-4FA2-AE45-B93D3C28E07F}" presName="sp" presStyleCnt="0"/>
      <dgm:spPr/>
    </dgm:pt>
    <dgm:pt modelId="{73778D38-E9EB-4B1A-9515-60F640E0AE14}" type="pres">
      <dgm:prSet presAssocID="{3D0600C5-8F0A-41EA-AF75-DA210C1736AE}" presName="linNode" presStyleCnt="0"/>
      <dgm:spPr/>
    </dgm:pt>
    <dgm:pt modelId="{CC7BAED1-78DB-41A7-9666-91E3198867D2}" type="pres">
      <dgm:prSet presAssocID="{3D0600C5-8F0A-41EA-AF75-DA210C1736AE}" presName="parentText" presStyleLbl="node1" presStyleIdx="2" presStyleCnt="4">
        <dgm:presLayoutVars>
          <dgm:chMax val="1"/>
          <dgm:bulletEnabled val="1"/>
        </dgm:presLayoutVars>
      </dgm:prSet>
      <dgm:spPr/>
    </dgm:pt>
    <dgm:pt modelId="{6DDB709E-F4DC-45F1-BA1F-12D1570A3221}" type="pres">
      <dgm:prSet presAssocID="{5ACCD995-5531-4AFC-87D7-E28F6D53260B}" presName="sp" presStyleCnt="0"/>
      <dgm:spPr/>
    </dgm:pt>
    <dgm:pt modelId="{FCE44306-80FD-49BF-89C1-4CDF58C1884A}" type="pres">
      <dgm:prSet presAssocID="{B2A06F6F-D1EF-4522-92E5-E19DCBE84B9F}" presName="linNode" presStyleCnt="0"/>
      <dgm:spPr/>
    </dgm:pt>
    <dgm:pt modelId="{3E803107-6145-4AC5-8E80-885A985C4F60}" type="pres">
      <dgm:prSet presAssocID="{B2A06F6F-D1EF-4522-92E5-E19DCBE84B9F}" presName="parentText" presStyleLbl="node1" presStyleIdx="3" presStyleCnt="4">
        <dgm:presLayoutVars>
          <dgm:chMax val="1"/>
          <dgm:bulletEnabled val="1"/>
        </dgm:presLayoutVars>
      </dgm:prSet>
      <dgm:spPr/>
    </dgm:pt>
  </dgm:ptLst>
  <dgm:cxnLst>
    <dgm:cxn modelId="{F4065E5F-749D-4C17-B892-F20CC2927F23}" srcId="{D54A9363-36F7-41D6-B54D-E0B2DF3726EF}" destId="{E7C6D1D8-7535-495D-9B7C-EE973A999E59}" srcOrd="0" destOrd="0" parTransId="{38979FA7-1E7E-4574-A719-8DAD0D547581}" sibTransId="{6B17B8CD-DE25-499C-B889-EFF27B033E30}"/>
    <dgm:cxn modelId="{E1610571-C573-4172-A2D8-CF3C0A7CDDBB}" srcId="{D54A9363-36F7-41D6-B54D-E0B2DF3726EF}" destId="{26610CE5-F312-47E6-B8A9-44D9AF3CB826}" srcOrd="1" destOrd="0" parTransId="{93065113-D9FB-4A41-9DDB-93A1771AD360}" sibTransId="{87EE9EFE-5283-4FA2-AE45-B93D3C28E07F}"/>
    <dgm:cxn modelId="{12EBCA7A-325A-4C30-8817-C3D8E28B889D}" type="presOf" srcId="{26610CE5-F312-47E6-B8A9-44D9AF3CB826}" destId="{F6F1DAB2-3963-468A-B505-D50DE9A36753}" srcOrd="0" destOrd="0" presId="urn:microsoft.com/office/officeart/2005/8/layout/vList5"/>
    <dgm:cxn modelId="{CAB4ADC9-A542-4BCF-B143-6D07653D06D0}" srcId="{D54A9363-36F7-41D6-B54D-E0B2DF3726EF}" destId="{3D0600C5-8F0A-41EA-AF75-DA210C1736AE}" srcOrd="2" destOrd="0" parTransId="{2F195BB4-104C-4D50-9F66-2AA0174C06C3}" sibTransId="{5ACCD995-5531-4AFC-87D7-E28F6D53260B}"/>
    <dgm:cxn modelId="{C8AA27D4-3BD2-419F-8261-737EE16A7DEA}" type="presOf" srcId="{D54A9363-36F7-41D6-B54D-E0B2DF3726EF}" destId="{93E2DE40-3733-470E-8D8D-974DAC4017B8}" srcOrd="0" destOrd="0" presId="urn:microsoft.com/office/officeart/2005/8/layout/vList5"/>
    <dgm:cxn modelId="{D84B32E1-00B9-4878-9FC4-AAC27A8B0C93}" type="presOf" srcId="{E7C6D1D8-7535-495D-9B7C-EE973A999E59}" destId="{62994232-9D35-40EA-A026-3353135A31C0}" srcOrd="0" destOrd="0" presId="urn:microsoft.com/office/officeart/2005/8/layout/vList5"/>
    <dgm:cxn modelId="{3D29F5E7-0186-4959-A4E3-4930D80243C5}" type="presOf" srcId="{B2A06F6F-D1EF-4522-92E5-E19DCBE84B9F}" destId="{3E803107-6145-4AC5-8E80-885A985C4F60}" srcOrd="0" destOrd="0" presId="urn:microsoft.com/office/officeart/2005/8/layout/vList5"/>
    <dgm:cxn modelId="{2002DBEB-C9DA-4B19-9F91-A24B82885FA2}" srcId="{D54A9363-36F7-41D6-B54D-E0B2DF3726EF}" destId="{B2A06F6F-D1EF-4522-92E5-E19DCBE84B9F}" srcOrd="3" destOrd="0" parTransId="{26E0BF08-10C6-40A1-BC64-BCC422FDF6FB}" sibTransId="{B3635F0B-D546-42B7-808F-755BF09548AE}"/>
    <dgm:cxn modelId="{E3DD3FED-ED03-4444-8615-947A1CA85A9B}" type="presOf" srcId="{3D0600C5-8F0A-41EA-AF75-DA210C1736AE}" destId="{CC7BAED1-78DB-41A7-9666-91E3198867D2}" srcOrd="0" destOrd="0" presId="urn:microsoft.com/office/officeart/2005/8/layout/vList5"/>
    <dgm:cxn modelId="{D0872635-F823-4292-AB3C-D0B61AEFEE4F}" type="presParOf" srcId="{93E2DE40-3733-470E-8D8D-974DAC4017B8}" destId="{CB269800-2EA5-4BC6-AF88-8200BE6E9AA3}" srcOrd="0" destOrd="0" presId="urn:microsoft.com/office/officeart/2005/8/layout/vList5"/>
    <dgm:cxn modelId="{77F5B88E-E84C-48D6-A4CB-DE2220F72180}" type="presParOf" srcId="{CB269800-2EA5-4BC6-AF88-8200BE6E9AA3}" destId="{62994232-9D35-40EA-A026-3353135A31C0}" srcOrd="0" destOrd="0" presId="urn:microsoft.com/office/officeart/2005/8/layout/vList5"/>
    <dgm:cxn modelId="{93E110EF-0C7F-44D4-BE86-C93C8EE8EEA4}" type="presParOf" srcId="{93E2DE40-3733-470E-8D8D-974DAC4017B8}" destId="{D378A6E6-A46F-4844-87C3-E7F3903E913F}" srcOrd="1" destOrd="0" presId="urn:microsoft.com/office/officeart/2005/8/layout/vList5"/>
    <dgm:cxn modelId="{124C5355-D11F-4FC7-9283-925D1E8FED7C}" type="presParOf" srcId="{93E2DE40-3733-470E-8D8D-974DAC4017B8}" destId="{30B6ACCE-5027-4EF3-AC25-87AEF8A69BAE}" srcOrd="2" destOrd="0" presId="urn:microsoft.com/office/officeart/2005/8/layout/vList5"/>
    <dgm:cxn modelId="{F9843E84-3398-49A4-8599-E214F316BAFC}" type="presParOf" srcId="{30B6ACCE-5027-4EF3-AC25-87AEF8A69BAE}" destId="{F6F1DAB2-3963-468A-B505-D50DE9A36753}" srcOrd="0" destOrd="0" presId="urn:microsoft.com/office/officeart/2005/8/layout/vList5"/>
    <dgm:cxn modelId="{EEB81314-1A85-49CE-A37B-B2C3819906C7}" type="presParOf" srcId="{93E2DE40-3733-470E-8D8D-974DAC4017B8}" destId="{CFA85370-EBE2-4A8E-A0E9-0F8AF5AC4F50}" srcOrd="3" destOrd="0" presId="urn:microsoft.com/office/officeart/2005/8/layout/vList5"/>
    <dgm:cxn modelId="{A1373C15-7580-47E7-A242-DD9E7E167F0C}" type="presParOf" srcId="{93E2DE40-3733-470E-8D8D-974DAC4017B8}" destId="{73778D38-E9EB-4B1A-9515-60F640E0AE14}" srcOrd="4" destOrd="0" presId="urn:microsoft.com/office/officeart/2005/8/layout/vList5"/>
    <dgm:cxn modelId="{AEEFD434-7AF7-4BE4-8187-0B8D69AA5898}" type="presParOf" srcId="{73778D38-E9EB-4B1A-9515-60F640E0AE14}" destId="{CC7BAED1-78DB-41A7-9666-91E3198867D2}" srcOrd="0" destOrd="0" presId="urn:microsoft.com/office/officeart/2005/8/layout/vList5"/>
    <dgm:cxn modelId="{8D6BFFA4-6CD3-464C-90E6-A470846B9ECF}" type="presParOf" srcId="{93E2DE40-3733-470E-8D8D-974DAC4017B8}" destId="{6DDB709E-F4DC-45F1-BA1F-12D1570A3221}" srcOrd="5" destOrd="0" presId="urn:microsoft.com/office/officeart/2005/8/layout/vList5"/>
    <dgm:cxn modelId="{7404D752-A6E5-48A2-851D-B8172E40DE21}" type="presParOf" srcId="{93E2DE40-3733-470E-8D8D-974DAC4017B8}" destId="{FCE44306-80FD-49BF-89C1-4CDF58C1884A}" srcOrd="6" destOrd="0" presId="urn:microsoft.com/office/officeart/2005/8/layout/vList5"/>
    <dgm:cxn modelId="{B907BCA3-1CCF-43DD-A1D3-6C3C222BA381}" type="presParOf" srcId="{FCE44306-80FD-49BF-89C1-4CDF58C1884A}" destId="{3E803107-6145-4AC5-8E80-885A985C4F60}"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4E4573-4CFE-4A14-A5DB-51A5F4E48CE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AB9B42D-53C8-4DAE-8ED2-564579D4A53E}">
      <dgm:prSet/>
      <dgm:spPr/>
      <dgm:t>
        <a:bodyPr/>
        <a:lstStyle/>
        <a:p>
          <a:r>
            <a:rPr lang="pl-PL" b="0" i="0"/>
            <a:t>Stanowi podstawę do wydawania rozstrzygnięć indywidualnych adresowanych przede wszystkim do studentów</a:t>
          </a:r>
          <a:endParaRPr lang="en-US"/>
        </a:p>
      </dgm:t>
    </dgm:pt>
    <dgm:pt modelId="{4EB2D6CB-0703-4C8F-9266-81B662F81EBF}" type="parTrans" cxnId="{C0EB4EA0-8DB5-4FDC-8CD6-F3523E5B4D86}">
      <dgm:prSet/>
      <dgm:spPr/>
      <dgm:t>
        <a:bodyPr/>
        <a:lstStyle/>
        <a:p>
          <a:endParaRPr lang="en-US"/>
        </a:p>
      </dgm:t>
    </dgm:pt>
    <dgm:pt modelId="{8DF7FB31-A250-4F1F-9433-AA3CB0D00989}" type="sibTrans" cxnId="{C0EB4EA0-8DB5-4FDC-8CD6-F3523E5B4D86}">
      <dgm:prSet/>
      <dgm:spPr/>
      <dgm:t>
        <a:bodyPr/>
        <a:lstStyle/>
        <a:p>
          <a:endParaRPr lang="en-US"/>
        </a:p>
      </dgm:t>
    </dgm:pt>
    <dgm:pt modelId="{0BDDED40-42B4-422F-B6CE-79918DADC7B1}">
      <dgm:prSet/>
      <dgm:spPr/>
      <dgm:t>
        <a:bodyPr/>
        <a:lstStyle/>
        <a:p>
          <a:r>
            <a:rPr lang="pl-PL"/>
            <a:t>Stanowi podstawę do sprawowania n</a:t>
          </a:r>
          <a:r>
            <a:rPr lang="pl-PL" b="0" i="0"/>
            <a:t>adzoru nad aktami prawnymi wydawanymi przez samorząd studencki (art.110 ust.8 pswn)</a:t>
          </a:r>
          <a:endParaRPr lang="en-US"/>
        </a:p>
      </dgm:t>
    </dgm:pt>
    <dgm:pt modelId="{7E793F8F-7520-46D9-BD6A-5887AFD1EC92}" type="parTrans" cxnId="{80F421F0-9EE7-4D6C-802C-4611CC496457}">
      <dgm:prSet/>
      <dgm:spPr/>
      <dgm:t>
        <a:bodyPr/>
        <a:lstStyle/>
        <a:p>
          <a:endParaRPr lang="en-US"/>
        </a:p>
      </dgm:t>
    </dgm:pt>
    <dgm:pt modelId="{24A426F0-69FE-4546-BE25-631B2E392316}" type="sibTrans" cxnId="{80F421F0-9EE7-4D6C-802C-4611CC496457}">
      <dgm:prSet/>
      <dgm:spPr/>
      <dgm:t>
        <a:bodyPr/>
        <a:lstStyle/>
        <a:p>
          <a:endParaRPr lang="en-US"/>
        </a:p>
      </dgm:t>
    </dgm:pt>
    <dgm:pt modelId="{959DB462-F943-4ADC-835E-B583B7A2119C}">
      <dgm:prSet/>
      <dgm:spPr/>
      <dgm:t>
        <a:bodyPr/>
        <a:lstStyle/>
        <a:p>
          <a:r>
            <a:rPr lang="pl-PL"/>
            <a:t>Stanowi podstawę </a:t>
          </a:r>
          <a:r>
            <a:rPr lang="pl-PL" b="0" i="0"/>
            <a:t>dla rektora do wydania decyzji administracyjnej o jej rozwiązaniu organizacji studenckiej (art.111 ust.4 pswn)</a:t>
          </a:r>
          <a:endParaRPr lang="en-US"/>
        </a:p>
      </dgm:t>
    </dgm:pt>
    <dgm:pt modelId="{B9D00F76-293F-49F5-A6DA-39D1E5D76D46}" type="parTrans" cxnId="{4E934C25-168D-4EA7-9D9E-FDB4AECD51EC}">
      <dgm:prSet/>
      <dgm:spPr/>
      <dgm:t>
        <a:bodyPr/>
        <a:lstStyle/>
        <a:p>
          <a:endParaRPr lang="en-US"/>
        </a:p>
      </dgm:t>
    </dgm:pt>
    <dgm:pt modelId="{D1932C1F-1744-470F-BA8A-C938BB0F1F71}" type="sibTrans" cxnId="{4E934C25-168D-4EA7-9D9E-FDB4AECD51EC}">
      <dgm:prSet/>
      <dgm:spPr/>
      <dgm:t>
        <a:bodyPr/>
        <a:lstStyle/>
        <a:p>
          <a:endParaRPr lang="en-US"/>
        </a:p>
      </dgm:t>
    </dgm:pt>
    <dgm:pt modelId="{6CD37BE0-933B-4C91-A063-EDE4D8AF04EF}" type="pres">
      <dgm:prSet presAssocID="{924E4573-4CFE-4A14-A5DB-51A5F4E48CE6}" presName="linear" presStyleCnt="0">
        <dgm:presLayoutVars>
          <dgm:animLvl val="lvl"/>
          <dgm:resizeHandles val="exact"/>
        </dgm:presLayoutVars>
      </dgm:prSet>
      <dgm:spPr/>
    </dgm:pt>
    <dgm:pt modelId="{3C783C16-7024-46B4-B17C-BF116FA4D0B9}" type="pres">
      <dgm:prSet presAssocID="{DAB9B42D-53C8-4DAE-8ED2-564579D4A53E}" presName="parentText" presStyleLbl="node1" presStyleIdx="0" presStyleCnt="3">
        <dgm:presLayoutVars>
          <dgm:chMax val="0"/>
          <dgm:bulletEnabled val="1"/>
        </dgm:presLayoutVars>
      </dgm:prSet>
      <dgm:spPr/>
    </dgm:pt>
    <dgm:pt modelId="{371EB405-BC45-4BFD-BC51-C861BE18AE54}" type="pres">
      <dgm:prSet presAssocID="{8DF7FB31-A250-4F1F-9433-AA3CB0D00989}" presName="spacer" presStyleCnt="0"/>
      <dgm:spPr/>
    </dgm:pt>
    <dgm:pt modelId="{F9E76FE3-66EF-4F1F-A9D7-3632B8934756}" type="pres">
      <dgm:prSet presAssocID="{0BDDED40-42B4-422F-B6CE-79918DADC7B1}" presName="parentText" presStyleLbl="node1" presStyleIdx="1" presStyleCnt="3">
        <dgm:presLayoutVars>
          <dgm:chMax val="0"/>
          <dgm:bulletEnabled val="1"/>
        </dgm:presLayoutVars>
      </dgm:prSet>
      <dgm:spPr/>
    </dgm:pt>
    <dgm:pt modelId="{BB03B789-537C-477B-B4AC-5C2B7771AD91}" type="pres">
      <dgm:prSet presAssocID="{24A426F0-69FE-4546-BE25-631B2E392316}" presName="spacer" presStyleCnt="0"/>
      <dgm:spPr/>
    </dgm:pt>
    <dgm:pt modelId="{FBA47691-D97F-466D-89DE-F4E93923E0A2}" type="pres">
      <dgm:prSet presAssocID="{959DB462-F943-4ADC-835E-B583B7A2119C}" presName="parentText" presStyleLbl="node1" presStyleIdx="2" presStyleCnt="3">
        <dgm:presLayoutVars>
          <dgm:chMax val="0"/>
          <dgm:bulletEnabled val="1"/>
        </dgm:presLayoutVars>
      </dgm:prSet>
      <dgm:spPr/>
    </dgm:pt>
  </dgm:ptLst>
  <dgm:cxnLst>
    <dgm:cxn modelId="{4E934C25-168D-4EA7-9D9E-FDB4AECD51EC}" srcId="{924E4573-4CFE-4A14-A5DB-51A5F4E48CE6}" destId="{959DB462-F943-4ADC-835E-B583B7A2119C}" srcOrd="2" destOrd="0" parTransId="{B9D00F76-293F-49F5-A6DA-39D1E5D76D46}" sibTransId="{D1932C1F-1744-470F-BA8A-C938BB0F1F71}"/>
    <dgm:cxn modelId="{93C85F64-7545-4CAC-A356-FB1A743AD908}" type="presOf" srcId="{DAB9B42D-53C8-4DAE-8ED2-564579D4A53E}" destId="{3C783C16-7024-46B4-B17C-BF116FA4D0B9}" srcOrd="0" destOrd="0" presId="urn:microsoft.com/office/officeart/2005/8/layout/vList2"/>
    <dgm:cxn modelId="{F99D439E-FF6C-4EC0-AB3B-7A8032D965B0}" type="presOf" srcId="{0BDDED40-42B4-422F-B6CE-79918DADC7B1}" destId="{F9E76FE3-66EF-4F1F-A9D7-3632B8934756}" srcOrd="0" destOrd="0" presId="urn:microsoft.com/office/officeart/2005/8/layout/vList2"/>
    <dgm:cxn modelId="{C0EB4EA0-8DB5-4FDC-8CD6-F3523E5B4D86}" srcId="{924E4573-4CFE-4A14-A5DB-51A5F4E48CE6}" destId="{DAB9B42D-53C8-4DAE-8ED2-564579D4A53E}" srcOrd="0" destOrd="0" parTransId="{4EB2D6CB-0703-4C8F-9266-81B662F81EBF}" sibTransId="{8DF7FB31-A250-4F1F-9433-AA3CB0D00989}"/>
    <dgm:cxn modelId="{58B2AAB4-D289-4D5B-B884-8CE83A777585}" type="presOf" srcId="{959DB462-F943-4ADC-835E-B583B7A2119C}" destId="{FBA47691-D97F-466D-89DE-F4E93923E0A2}" srcOrd="0" destOrd="0" presId="urn:microsoft.com/office/officeart/2005/8/layout/vList2"/>
    <dgm:cxn modelId="{80F421F0-9EE7-4D6C-802C-4611CC496457}" srcId="{924E4573-4CFE-4A14-A5DB-51A5F4E48CE6}" destId="{0BDDED40-42B4-422F-B6CE-79918DADC7B1}" srcOrd="1" destOrd="0" parTransId="{7E793F8F-7520-46D9-BD6A-5887AFD1EC92}" sibTransId="{24A426F0-69FE-4546-BE25-631B2E392316}"/>
    <dgm:cxn modelId="{7683CEF1-85A7-4C15-B20D-8BF3A78F2EA1}" type="presOf" srcId="{924E4573-4CFE-4A14-A5DB-51A5F4E48CE6}" destId="{6CD37BE0-933B-4C91-A063-EDE4D8AF04EF}" srcOrd="0" destOrd="0" presId="urn:microsoft.com/office/officeart/2005/8/layout/vList2"/>
    <dgm:cxn modelId="{6B068F11-8EA4-440F-8042-E559D5099D19}" type="presParOf" srcId="{6CD37BE0-933B-4C91-A063-EDE4D8AF04EF}" destId="{3C783C16-7024-46B4-B17C-BF116FA4D0B9}" srcOrd="0" destOrd="0" presId="urn:microsoft.com/office/officeart/2005/8/layout/vList2"/>
    <dgm:cxn modelId="{5438CCBC-84F9-47C6-883A-7D6EA0754EB2}" type="presParOf" srcId="{6CD37BE0-933B-4C91-A063-EDE4D8AF04EF}" destId="{371EB405-BC45-4BFD-BC51-C861BE18AE54}" srcOrd="1" destOrd="0" presId="urn:microsoft.com/office/officeart/2005/8/layout/vList2"/>
    <dgm:cxn modelId="{D4418ADE-14C2-4B23-BC45-46310581274E}" type="presParOf" srcId="{6CD37BE0-933B-4C91-A063-EDE4D8AF04EF}" destId="{F9E76FE3-66EF-4F1F-A9D7-3632B8934756}" srcOrd="2" destOrd="0" presId="urn:microsoft.com/office/officeart/2005/8/layout/vList2"/>
    <dgm:cxn modelId="{DB508B08-577C-4E72-83A0-A3C850475C67}" type="presParOf" srcId="{6CD37BE0-933B-4C91-A063-EDE4D8AF04EF}" destId="{BB03B789-537C-477B-B4AC-5C2B7771AD91}" srcOrd="3" destOrd="0" presId="urn:microsoft.com/office/officeart/2005/8/layout/vList2"/>
    <dgm:cxn modelId="{23ECB7FD-7E6D-440C-AF93-5987B7F8B2EE}" type="presParOf" srcId="{6CD37BE0-933B-4C91-A063-EDE4D8AF04EF}" destId="{FBA47691-D97F-466D-89DE-F4E93923E0A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D2DEA8-BA49-447B-81BB-E112D90D156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32FA37-2AC1-43F5-8558-8F9411D5CED9}">
      <dgm:prSet/>
      <dgm:spPr/>
      <dgm:t>
        <a:bodyPr/>
        <a:lstStyle/>
        <a:p>
          <a:r>
            <a:rPr lang="pl-PL"/>
            <a:t>Art.445 pswn regulamin studiów, o którym mowa w </a:t>
          </a:r>
          <a:r>
            <a:rPr lang="pl-PL">
              <a:hlinkClick xmlns:r="http://schemas.openxmlformats.org/officeDocument/2006/relationships" r:id="rId1"/>
            </a:rPr>
            <a:t>art. 75 ust. 1</a:t>
          </a:r>
          <a:r>
            <a:rPr lang="pl-PL"/>
            <a:t>, w uczelni wojskowej </a:t>
          </a:r>
          <a:r>
            <a:rPr lang="pl-PL" b="0" i="0"/>
            <a:t>oraz w uczelni służb państwowych wchodzi w życie po zatwierdzeniu przez ministra nadzorującego uczelnię.</a:t>
          </a:r>
          <a:endParaRPr lang="en-US"/>
        </a:p>
      </dgm:t>
    </dgm:pt>
    <dgm:pt modelId="{3EA68122-8680-475A-8D83-679EF5B66E36}" type="parTrans" cxnId="{2EE46097-F12A-47B0-A2DA-62B6560764C1}">
      <dgm:prSet/>
      <dgm:spPr/>
      <dgm:t>
        <a:bodyPr/>
        <a:lstStyle/>
        <a:p>
          <a:endParaRPr lang="en-US"/>
        </a:p>
      </dgm:t>
    </dgm:pt>
    <dgm:pt modelId="{CCC3BBB7-9909-46B4-9E34-50B816436F71}" type="sibTrans" cxnId="{2EE46097-F12A-47B0-A2DA-62B6560764C1}">
      <dgm:prSet/>
      <dgm:spPr/>
      <dgm:t>
        <a:bodyPr/>
        <a:lstStyle/>
        <a:p>
          <a:endParaRPr lang="en-US"/>
        </a:p>
      </dgm:t>
    </dgm:pt>
    <dgm:pt modelId="{C3CD0A41-6419-4450-B853-9CD6B54E5BD1}">
      <dgm:prSet/>
      <dgm:spPr/>
      <dgm:t>
        <a:bodyPr/>
        <a:lstStyle/>
        <a:p>
          <a:r>
            <a:rPr lang="pl-PL" b="0" i="0"/>
            <a:t>Zatwierdzenie następuje w drodze decyzji administracyjnej, niebędącej jednak podstawą praw i obowiązków studenta. </a:t>
          </a:r>
          <a:endParaRPr lang="en-US"/>
        </a:p>
      </dgm:t>
    </dgm:pt>
    <dgm:pt modelId="{3E21E5A7-43F1-4D60-8729-DDD6CF8D7332}" type="parTrans" cxnId="{991AE918-A557-4068-9117-EAEC84402A17}">
      <dgm:prSet/>
      <dgm:spPr/>
      <dgm:t>
        <a:bodyPr/>
        <a:lstStyle/>
        <a:p>
          <a:endParaRPr lang="en-US"/>
        </a:p>
      </dgm:t>
    </dgm:pt>
    <dgm:pt modelId="{ED99C55E-5473-4991-9961-AAA317B1C3BF}" type="sibTrans" cxnId="{991AE918-A557-4068-9117-EAEC84402A17}">
      <dgm:prSet/>
      <dgm:spPr/>
      <dgm:t>
        <a:bodyPr/>
        <a:lstStyle/>
        <a:p>
          <a:endParaRPr lang="en-US"/>
        </a:p>
      </dgm:t>
    </dgm:pt>
    <dgm:pt modelId="{3F9160AD-5CDF-4130-8B5D-B5EE425E2EA2}">
      <dgm:prSet/>
      <dgm:spPr/>
      <dgm:t>
        <a:bodyPr/>
        <a:lstStyle/>
        <a:p>
          <a:r>
            <a:rPr lang="pl-PL"/>
            <a:t>W</a:t>
          </a:r>
          <a:r>
            <a:rPr lang="pl-PL" b="0" i="0"/>
            <a:t> przypadku zmiany regulaminu studiów (</a:t>
          </a:r>
          <a:r>
            <a:rPr lang="pl-PL" b="0" i="0">
              <a:hlinkClick xmlns:r="http://schemas.openxmlformats.org/officeDocument/2006/relationships" r:id="rId2"/>
            </a:rPr>
            <a:t>art. 75 ust. 5</a:t>
          </a:r>
          <a:r>
            <a:rPr lang="pl-PL" b="0" i="0"/>
            <a:t> pswn), również powinien on zostać zatwierdzony przez ministra nadzorującego uczelnię.</a:t>
          </a:r>
          <a:endParaRPr lang="en-US"/>
        </a:p>
      </dgm:t>
    </dgm:pt>
    <dgm:pt modelId="{0B6DF55E-7BB5-4E07-AE4E-8666DD540115}" type="parTrans" cxnId="{894FB42A-A18C-4632-95F7-E661845F06E2}">
      <dgm:prSet/>
      <dgm:spPr/>
      <dgm:t>
        <a:bodyPr/>
        <a:lstStyle/>
        <a:p>
          <a:endParaRPr lang="en-US"/>
        </a:p>
      </dgm:t>
    </dgm:pt>
    <dgm:pt modelId="{FA1AE61A-495A-4F4D-B325-07050FDA16D3}" type="sibTrans" cxnId="{894FB42A-A18C-4632-95F7-E661845F06E2}">
      <dgm:prSet/>
      <dgm:spPr/>
      <dgm:t>
        <a:bodyPr/>
        <a:lstStyle/>
        <a:p>
          <a:endParaRPr lang="en-US"/>
        </a:p>
      </dgm:t>
    </dgm:pt>
    <dgm:pt modelId="{B10024EB-669D-4E7D-9315-EC55022B1ACF}" type="pres">
      <dgm:prSet presAssocID="{2FD2DEA8-BA49-447B-81BB-E112D90D1563}" presName="linear" presStyleCnt="0">
        <dgm:presLayoutVars>
          <dgm:animLvl val="lvl"/>
          <dgm:resizeHandles val="exact"/>
        </dgm:presLayoutVars>
      </dgm:prSet>
      <dgm:spPr/>
    </dgm:pt>
    <dgm:pt modelId="{354FF89E-0C88-4C9B-BBF2-C3E94F68C96A}" type="pres">
      <dgm:prSet presAssocID="{E432FA37-2AC1-43F5-8558-8F9411D5CED9}" presName="parentText" presStyleLbl="node1" presStyleIdx="0" presStyleCnt="3">
        <dgm:presLayoutVars>
          <dgm:chMax val="0"/>
          <dgm:bulletEnabled val="1"/>
        </dgm:presLayoutVars>
      </dgm:prSet>
      <dgm:spPr/>
    </dgm:pt>
    <dgm:pt modelId="{ADC29BCC-9B40-4CFC-838F-4D5CC0EFE3C8}" type="pres">
      <dgm:prSet presAssocID="{CCC3BBB7-9909-46B4-9E34-50B816436F71}" presName="spacer" presStyleCnt="0"/>
      <dgm:spPr/>
    </dgm:pt>
    <dgm:pt modelId="{4043CF97-23D8-4842-B844-CC2188C9C80F}" type="pres">
      <dgm:prSet presAssocID="{C3CD0A41-6419-4450-B853-9CD6B54E5BD1}" presName="parentText" presStyleLbl="node1" presStyleIdx="1" presStyleCnt="3">
        <dgm:presLayoutVars>
          <dgm:chMax val="0"/>
          <dgm:bulletEnabled val="1"/>
        </dgm:presLayoutVars>
      </dgm:prSet>
      <dgm:spPr/>
    </dgm:pt>
    <dgm:pt modelId="{C9C757F6-97EA-4863-9A8B-EAAF985378EB}" type="pres">
      <dgm:prSet presAssocID="{ED99C55E-5473-4991-9961-AAA317B1C3BF}" presName="spacer" presStyleCnt="0"/>
      <dgm:spPr/>
    </dgm:pt>
    <dgm:pt modelId="{D01F902C-D739-4528-92EF-D90F74B9402A}" type="pres">
      <dgm:prSet presAssocID="{3F9160AD-5CDF-4130-8B5D-B5EE425E2EA2}" presName="parentText" presStyleLbl="node1" presStyleIdx="2" presStyleCnt="3">
        <dgm:presLayoutVars>
          <dgm:chMax val="0"/>
          <dgm:bulletEnabled val="1"/>
        </dgm:presLayoutVars>
      </dgm:prSet>
      <dgm:spPr/>
    </dgm:pt>
  </dgm:ptLst>
  <dgm:cxnLst>
    <dgm:cxn modelId="{D2270B0F-5C6C-4A2E-A353-5194EABE17A8}" type="presOf" srcId="{2FD2DEA8-BA49-447B-81BB-E112D90D1563}" destId="{B10024EB-669D-4E7D-9315-EC55022B1ACF}" srcOrd="0" destOrd="0" presId="urn:microsoft.com/office/officeart/2005/8/layout/vList2"/>
    <dgm:cxn modelId="{991AE918-A557-4068-9117-EAEC84402A17}" srcId="{2FD2DEA8-BA49-447B-81BB-E112D90D1563}" destId="{C3CD0A41-6419-4450-B853-9CD6B54E5BD1}" srcOrd="1" destOrd="0" parTransId="{3E21E5A7-43F1-4D60-8729-DDD6CF8D7332}" sibTransId="{ED99C55E-5473-4991-9961-AAA317B1C3BF}"/>
    <dgm:cxn modelId="{894FB42A-A18C-4632-95F7-E661845F06E2}" srcId="{2FD2DEA8-BA49-447B-81BB-E112D90D1563}" destId="{3F9160AD-5CDF-4130-8B5D-B5EE425E2EA2}" srcOrd="2" destOrd="0" parTransId="{0B6DF55E-7BB5-4E07-AE4E-8666DD540115}" sibTransId="{FA1AE61A-495A-4F4D-B325-07050FDA16D3}"/>
    <dgm:cxn modelId="{016ECB2A-5F79-49B3-AA5A-5674DE4E3856}" type="presOf" srcId="{C3CD0A41-6419-4450-B853-9CD6B54E5BD1}" destId="{4043CF97-23D8-4842-B844-CC2188C9C80F}" srcOrd="0" destOrd="0" presId="urn:microsoft.com/office/officeart/2005/8/layout/vList2"/>
    <dgm:cxn modelId="{2EE46097-F12A-47B0-A2DA-62B6560764C1}" srcId="{2FD2DEA8-BA49-447B-81BB-E112D90D1563}" destId="{E432FA37-2AC1-43F5-8558-8F9411D5CED9}" srcOrd="0" destOrd="0" parTransId="{3EA68122-8680-475A-8D83-679EF5B66E36}" sibTransId="{CCC3BBB7-9909-46B4-9E34-50B816436F71}"/>
    <dgm:cxn modelId="{E9C5F79C-7BFA-41E1-938D-86E44302FF1D}" type="presOf" srcId="{3F9160AD-5CDF-4130-8B5D-B5EE425E2EA2}" destId="{D01F902C-D739-4528-92EF-D90F74B9402A}" srcOrd="0" destOrd="0" presId="urn:microsoft.com/office/officeart/2005/8/layout/vList2"/>
    <dgm:cxn modelId="{6BF3D8F9-CA3A-403E-85E7-769126B750B0}" type="presOf" srcId="{E432FA37-2AC1-43F5-8558-8F9411D5CED9}" destId="{354FF89E-0C88-4C9B-BBF2-C3E94F68C96A}" srcOrd="0" destOrd="0" presId="urn:microsoft.com/office/officeart/2005/8/layout/vList2"/>
    <dgm:cxn modelId="{4924BE71-3049-4CA7-9067-175012EC51B2}" type="presParOf" srcId="{B10024EB-669D-4E7D-9315-EC55022B1ACF}" destId="{354FF89E-0C88-4C9B-BBF2-C3E94F68C96A}" srcOrd="0" destOrd="0" presId="urn:microsoft.com/office/officeart/2005/8/layout/vList2"/>
    <dgm:cxn modelId="{FA91594E-100C-48D3-A129-1E05CE9C16B0}" type="presParOf" srcId="{B10024EB-669D-4E7D-9315-EC55022B1ACF}" destId="{ADC29BCC-9B40-4CFC-838F-4D5CC0EFE3C8}" srcOrd="1" destOrd="0" presId="urn:microsoft.com/office/officeart/2005/8/layout/vList2"/>
    <dgm:cxn modelId="{395523D1-3ED9-4911-B6A1-2D6C94713B9C}" type="presParOf" srcId="{B10024EB-669D-4E7D-9315-EC55022B1ACF}" destId="{4043CF97-23D8-4842-B844-CC2188C9C80F}" srcOrd="2" destOrd="0" presId="urn:microsoft.com/office/officeart/2005/8/layout/vList2"/>
    <dgm:cxn modelId="{5378C9DA-A99A-4022-98C7-350A4FA178D5}" type="presParOf" srcId="{B10024EB-669D-4E7D-9315-EC55022B1ACF}" destId="{C9C757F6-97EA-4863-9A8B-EAAF985378EB}" srcOrd="3" destOrd="0" presId="urn:microsoft.com/office/officeart/2005/8/layout/vList2"/>
    <dgm:cxn modelId="{35DBF914-64C8-4B40-ADDA-91098FFBC114}" type="presParOf" srcId="{B10024EB-669D-4E7D-9315-EC55022B1ACF}" destId="{D01F902C-D739-4528-92EF-D90F74B9402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187F65-AFDD-4BE3-BFCB-14DD5F2311C0}"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B1751988-755F-4A90-A3FE-F8CF21BBB60B}">
      <dgm:prSet/>
      <dgm:spPr/>
      <dgm:t>
        <a:bodyPr/>
        <a:lstStyle/>
        <a:p>
          <a:r>
            <a:rPr lang="pl-PL" b="0" i="0"/>
            <a:t>Utrata statusu studenta może wynikać ze skreślenia z listy studentów albo obrony pracy z wyj.:</a:t>
          </a:r>
          <a:endParaRPr lang="en-US"/>
        </a:p>
      </dgm:t>
    </dgm:pt>
    <dgm:pt modelId="{BD29C275-D6E5-4057-A02A-931C78CE5FFD}" type="parTrans" cxnId="{BDFA9C61-73D7-4804-AEF6-E24B0A72D2D4}">
      <dgm:prSet/>
      <dgm:spPr/>
      <dgm:t>
        <a:bodyPr/>
        <a:lstStyle/>
        <a:p>
          <a:endParaRPr lang="en-US"/>
        </a:p>
      </dgm:t>
    </dgm:pt>
    <dgm:pt modelId="{AED24172-7EEC-4FE9-96C5-2DDCF685EA07}" type="sibTrans" cxnId="{BDFA9C61-73D7-4804-AEF6-E24B0A72D2D4}">
      <dgm:prSet/>
      <dgm:spPr/>
      <dgm:t>
        <a:bodyPr/>
        <a:lstStyle/>
        <a:p>
          <a:endParaRPr lang="en-US"/>
        </a:p>
      </dgm:t>
    </dgm:pt>
    <dgm:pt modelId="{A58FD6B2-B57B-4F13-BA73-D941E2CDB2C3}">
      <dgm:prSet/>
      <dgm:spPr/>
      <dgm:t>
        <a:bodyPr/>
        <a:lstStyle/>
        <a:p>
          <a:r>
            <a:rPr lang="pl-PL" b="0" i="0"/>
            <a:t>w przypadku kierunków: lekarskiego, stomatologicznego i weterynarii – będzie to data złożenia ostatniego wymaganego planem studiów egzaminu. </a:t>
          </a:r>
          <a:endParaRPr lang="en-US"/>
        </a:p>
      </dgm:t>
    </dgm:pt>
    <dgm:pt modelId="{2A561BBC-6330-425F-8A23-47983F9E9869}" type="parTrans" cxnId="{B18235FB-E82E-4657-81B7-491C11C9A74A}">
      <dgm:prSet/>
      <dgm:spPr/>
      <dgm:t>
        <a:bodyPr/>
        <a:lstStyle/>
        <a:p>
          <a:endParaRPr lang="en-US"/>
        </a:p>
      </dgm:t>
    </dgm:pt>
    <dgm:pt modelId="{229AC132-E8A7-42C4-83C4-E0ECB6921EC9}" type="sibTrans" cxnId="{B18235FB-E82E-4657-81B7-491C11C9A74A}">
      <dgm:prSet/>
      <dgm:spPr/>
      <dgm:t>
        <a:bodyPr/>
        <a:lstStyle/>
        <a:p>
          <a:endParaRPr lang="en-US"/>
        </a:p>
      </dgm:t>
    </dgm:pt>
    <dgm:pt modelId="{BEB2A967-5AFE-4887-93E8-A0EB4A2A54B5}">
      <dgm:prSet/>
      <dgm:spPr/>
      <dgm:t>
        <a:bodyPr/>
        <a:lstStyle/>
        <a:p>
          <a:r>
            <a:rPr lang="pl-PL" b="0" i="0"/>
            <a:t>dla osób kończących studia farmaceutyczne – data zaliczenia ostatniej, przewidzianej w planie studiów praktyki.</a:t>
          </a:r>
          <a:endParaRPr lang="en-US"/>
        </a:p>
      </dgm:t>
    </dgm:pt>
    <dgm:pt modelId="{3BC3FE0C-C4D3-4FD4-80AB-D44EE401E895}" type="parTrans" cxnId="{B993DF92-54D6-4ADD-BF72-54949D891E4F}">
      <dgm:prSet/>
      <dgm:spPr/>
      <dgm:t>
        <a:bodyPr/>
        <a:lstStyle/>
        <a:p>
          <a:endParaRPr lang="en-US"/>
        </a:p>
      </dgm:t>
    </dgm:pt>
    <dgm:pt modelId="{9ED0C21C-1782-449F-AFF8-8BE2482FE4A4}" type="sibTrans" cxnId="{B993DF92-54D6-4ADD-BF72-54949D891E4F}">
      <dgm:prSet/>
      <dgm:spPr/>
      <dgm:t>
        <a:bodyPr/>
        <a:lstStyle/>
        <a:p>
          <a:endParaRPr lang="en-US"/>
        </a:p>
      </dgm:t>
    </dgm:pt>
    <dgm:pt modelId="{09726B8B-0E1F-4EB1-B6FB-AA2785AB55E3}" type="pres">
      <dgm:prSet presAssocID="{26187F65-AFDD-4BE3-BFCB-14DD5F2311C0}" presName="hierChild1" presStyleCnt="0">
        <dgm:presLayoutVars>
          <dgm:chPref val="1"/>
          <dgm:dir/>
          <dgm:animOne val="branch"/>
          <dgm:animLvl val="lvl"/>
          <dgm:resizeHandles/>
        </dgm:presLayoutVars>
      </dgm:prSet>
      <dgm:spPr/>
    </dgm:pt>
    <dgm:pt modelId="{8835FB6B-0184-4EF6-8AE4-3A2920F6A3EB}" type="pres">
      <dgm:prSet presAssocID="{B1751988-755F-4A90-A3FE-F8CF21BBB60B}" presName="hierRoot1" presStyleCnt="0"/>
      <dgm:spPr/>
    </dgm:pt>
    <dgm:pt modelId="{B29A683A-108D-440F-95E6-F7FE6373B78A}" type="pres">
      <dgm:prSet presAssocID="{B1751988-755F-4A90-A3FE-F8CF21BBB60B}" presName="composite" presStyleCnt="0"/>
      <dgm:spPr/>
    </dgm:pt>
    <dgm:pt modelId="{E8E206E5-1A28-4CAA-B303-96C8EFFDC8A3}" type="pres">
      <dgm:prSet presAssocID="{B1751988-755F-4A90-A3FE-F8CF21BBB60B}" presName="background" presStyleLbl="node0" presStyleIdx="0" presStyleCnt="3"/>
      <dgm:spPr/>
    </dgm:pt>
    <dgm:pt modelId="{91644D62-58A9-4EC0-BD03-A742B0DE8C67}" type="pres">
      <dgm:prSet presAssocID="{B1751988-755F-4A90-A3FE-F8CF21BBB60B}" presName="text" presStyleLbl="fgAcc0" presStyleIdx="0" presStyleCnt="3">
        <dgm:presLayoutVars>
          <dgm:chPref val="3"/>
        </dgm:presLayoutVars>
      </dgm:prSet>
      <dgm:spPr/>
    </dgm:pt>
    <dgm:pt modelId="{EDBDD630-0776-41B6-A3EC-9BCB9725B59A}" type="pres">
      <dgm:prSet presAssocID="{B1751988-755F-4A90-A3FE-F8CF21BBB60B}" presName="hierChild2" presStyleCnt="0"/>
      <dgm:spPr/>
    </dgm:pt>
    <dgm:pt modelId="{15F9AFE6-FEFB-4A4D-BAB3-3FE49FC31360}" type="pres">
      <dgm:prSet presAssocID="{A58FD6B2-B57B-4F13-BA73-D941E2CDB2C3}" presName="hierRoot1" presStyleCnt="0"/>
      <dgm:spPr/>
    </dgm:pt>
    <dgm:pt modelId="{B86E3947-4DFB-47F9-B01C-83C4B182B258}" type="pres">
      <dgm:prSet presAssocID="{A58FD6B2-B57B-4F13-BA73-D941E2CDB2C3}" presName="composite" presStyleCnt="0"/>
      <dgm:spPr/>
    </dgm:pt>
    <dgm:pt modelId="{35B9B34D-06DD-424C-A01A-7BAE0D1FE980}" type="pres">
      <dgm:prSet presAssocID="{A58FD6B2-B57B-4F13-BA73-D941E2CDB2C3}" presName="background" presStyleLbl="node0" presStyleIdx="1" presStyleCnt="3"/>
      <dgm:spPr/>
    </dgm:pt>
    <dgm:pt modelId="{79BF5F6E-6DFF-4B76-A6FE-ECA68393E6C9}" type="pres">
      <dgm:prSet presAssocID="{A58FD6B2-B57B-4F13-BA73-D941E2CDB2C3}" presName="text" presStyleLbl="fgAcc0" presStyleIdx="1" presStyleCnt="3">
        <dgm:presLayoutVars>
          <dgm:chPref val="3"/>
        </dgm:presLayoutVars>
      </dgm:prSet>
      <dgm:spPr/>
    </dgm:pt>
    <dgm:pt modelId="{EA7ADD30-9E8D-4CAD-BC79-BC8794C41805}" type="pres">
      <dgm:prSet presAssocID="{A58FD6B2-B57B-4F13-BA73-D941E2CDB2C3}" presName="hierChild2" presStyleCnt="0"/>
      <dgm:spPr/>
    </dgm:pt>
    <dgm:pt modelId="{4F5178CB-3BD6-45FA-902C-C74D99D9BC76}" type="pres">
      <dgm:prSet presAssocID="{BEB2A967-5AFE-4887-93E8-A0EB4A2A54B5}" presName="hierRoot1" presStyleCnt="0"/>
      <dgm:spPr/>
    </dgm:pt>
    <dgm:pt modelId="{3DE94126-907B-4BB9-A59C-1368FD7185F2}" type="pres">
      <dgm:prSet presAssocID="{BEB2A967-5AFE-4887-93E8-A0EB4A2A54B5}" presName="composite" presStyleCnt="0"/>
      <dgm:spPr/>
    </dgm:pt>
    <dgm:pt modelId="{81532774-831E-4308-B545-12B5CD16BB99}" type="pres">
      <dgm:prSet presAssocID="{BEB2A967-5AFE-4887-93E8-A0EB4A2A54B5}" presName="background" presStyleLbl="node0" presStyleIdx="2" presStyleCnt="3"/>
      <dgm:spPr/>
    </dgm:pt>
    <dgm:pt modelId="{DB85D215-2997-40F5-9D46-A10EE649345D}" type="pres">
      <dgm:prSet presAssocID="{BEB2A967-5AFE-4887-93E8-A0EB4A2A54B5}" presName="text" presStyleLbl="fgAcc0" presStyleIdx="2" presStyleCnt="3">
        <dgm:presLayoutVars>
          <dgm:chPref val="3"/>
        </dgm:presLayoutVars>
      </dgm:prSet>
      <dgm:spPr/>
    </dgm:pt>
    <dgm:pt modelId="{689D6D2B-6320-4CB1-955D-AFD269DED75B}" type="pres">
      <dgm:prSet presAssocID="{BEB2A967-5AFE-4887-93E8-A0EB4A2A54B5}" presName="hierChild2" presStyleCnt="0"/>
      <dgm:spPr/>
    </dgm:pt>
  </dgm:ptLst>
  <dgm:cxnLst>
    <dgm:cxn modelId="{AE27CA2A-6F77-4526-BF08-215A2112048B}" type="presOf" srcId="{BEB2A967-5AFE-4887-93E8-A0EB4A2A54B5}" destId="{DB85D215-2997-40F5-9D46-A10EE649345D}" srcOrd="0" destOrd="0" presId="urn:microsoft.com/office/officeart/2005/8/layout/hierarchy1"/>
    <dgm:cxn modelId="{EB10C85E-4FFC-4BD8-B5D8-C1854B534E73}" type="presOf" srcId="{26187F65-AFDD-4BE3-BFCB-14DD5F2311C0}" destId="{09726B8B-0E1F-4EB1-B6FB-AA2785AB55E3}" srcOrd="0" destOrd="0" presId="urn:microsoft.com/office/officeart/2005/8/layout/hierarchy1"/>
    <dgm:cxn modelId="{BDFA9C61-73D7-4804-AEF6-E24B0A72D2D4}" srcId="{26187F65-AFDD-4BE3-BFCB-14DD5F2311C0}" destId="{B1751988-755F-4A90-A3FE-F8CF21BBB60B}" srcOrd="0" destOrd="0" parTransId="{BD29C275-D6E5-4057-A02A-931C78CE5FFD}" sibTransId="{AED24172-7EEC-4FE9-96C5-2DDCF685EA07}"/>
    <dgm:cxn modelId="{A8A61580-AA62-4470-ADAC-19EF39FDDA56}" type="presOf" srcId="{B1751988-755F-4A90-A3FE-F8CF21BBB60B}" destId="{91644D62-58A9-4EC0-BD03-A742B0DE8C67}" srcOrd="0" destOrd="0" presId="urn:microsoft.com/office/officeart/2005/8/layout/hierarchy1"/>
    <dgm:cxn modelId="{B993DF92-54D6-4ADD-BF72-54949D891E4F}" srcId="{26187F65-AFDD-4BE3-BFCB-14DD5F2311C0}" destId="{BEB2A967-5AFE-4887-93E8-A0EB4A2A54B5}" srcOrd="2" destOrd="0" parTransId="{3BC3FE0C-C4D3-4FD4-80AB-D44EE401E895}" sibTransId="{9ED0C21C-1782-449F-AFF8-8BE2482FE4A4}"/>
    <dgm:cxn modelId="{3C5FA99D-1938-4E3C-9464-E0539B58A951}" type="presOf" srcId="{A58FD6B2-B57B-4F13-BA73-D941E2CDB2C3}" destId="{79BF5F6E-6DFF-4B76-A6FE-ECA68393E6C9}" srcOrd="0" destOrd="0" presId="urn:microsoft.com/office/officeart/2005/8/layout/hierarchy1"/>
    <dgm:cxn modelId="{B18235FB-E82E-4657-81B7-491C11C9A74A}" srcId="{26187F65-AFDD-4BE3-BFCB-14DD5F2311C0}" destId="{A58FD6B2-B57B-4F13-BA73-D941E2CDB2C3}" srcOrd="1" destOrd="0" parTransId="{2A561BBC-6330-425F-8A23-47983F9E9869}" sibTransId="{229AC132-E8A7-42C4-83C4-E0ECB6921EC9}"/>
    <dgm:cxn modelId="{1683FD1C-AF2E-48C4-9D49-B257BAADE0C8}" type="presParOf" srcId="{09726B8B-0E1F-4EB1-B6FB-AA2785AB55E3}" destId="{8835FB6B-0184-4EF6-8AE4-3A2920F6A3EB}" srcOrd="0" destOrd="0" presId="urn:microsoft.com/office/officeart/2005/8/layout/hierarchy1"/>
    <dgm:cxn modelId="{EC9A7437-B395-48B3-AEFC-15986D205E6B}" type="presParOf" srcId="{8835FB6B-0184-4EF6-8AE4-3A2920F6A3EB}" destId="{B29A683A-108D-440F-95E6-F7FE6373B78A}" srcOrd="0" destOrd="0" presId="urn:microsoft.com/office/officeart/2005/8/layout/hierarchy1"/>
    <dgm:cxn modelId="{01E76953-0B57-47E0-9DC0-DC09F4495DF5}" type="presParOf" srcId="{B29A683A-108D-440F-95E6-F7FE6373B78A}" destId="{E8E206E5-1A28-4CAA-B303-96C8EFFDC8A3}" srcOrd="0" destOrd="0" presId="urn:microsoft.com/office/officeart/2005/8/layout/hierarchy1"/>
    <dgm:cxn modelId="{74C18289-2D79-4681-9D16-64579B8E3513}" type="presParOf" srcId="{B29A683A-108D-440F-95E6-F7FE6373B78A}" destId="{91644D62-58A9-4EC0-BD03-A742B0DE8C67}" srcOrd="1" destOrd="0" presId="urn:microsoft.com/office/officeart/2005/8/layout/hierarchy1"/>
    <dgm:cxn modelId="{6F8C4A95-1E0D-47EF-ACCE-D2218D2A13B9}" type="presParOf" srcId="{8835FB6B-0184-4EF6-8AE4-3A2920F6A3EB}" destId="{EDBDD630-0776-41B6-A3EC-9BCB9725B59A}" srcOrd="1" destOrd="0" presId="urn:microsoft.com/office/officeart/2005/8/layout/hierarchy1"/>
    <dgm:cxn modelId="{5BE85D1E-A339-4428-893E-A4D289DB2405}" type="presParOf" srcId="{09726B8B-0E1F-4EB1-B6FB-AA2785AB55E3}" destId="{15F9AFE6-FEFB-4A4D-BAB3-3FE49FC31360}" srcOrd="1" destOrd="0" presId="urn:microsoft.com/office/officeart/2005/8/layout/hierarchy1"/>
    <dgm:cxn modelId="{A2D2C249-DB57-4FBE-82D7-03C1ED64BF20}" type="presParOf" srcId="{15F9AFE6-FEFB-4A4D-BAB3-3FE49FC31360}" destId="{B86E3947-4DFB-47F9-B01C-83C4B182B258}" srcOrd="0" destOrd="0" presId="urn:microsoft.com/office/officeart/2005/8/layout/hierarchy1"/>
    <dgm:cxn modelId="{D2628FDB-3FFE-43C0-BC2F-338EC1787EC4}" type="presParOf" srcId="{B86E3947-4DFB-47F9-B01C-83C4B182B258}" destId="{35B9B34D-06DD-424C-A01A-7BAE0D1FE980}" srcOrd="0" destOrd="0" presId="urn:microsoft.com/office/officeart/2005/8/layout/hierarchy1"/>
    <dgm:cxn modelId="{997B5132-FBFC-409B-B3B0-F2E8ADA3389F}" type="presParOf" srcId="{B86E3947-4DFB-47F9-B01C-83C4B182B258}" destId="{79BF5F6E-6DFF-4B76-A6FE-ECA68393E6C9}" srcOrd="1" destOrd="0" presId="urn:microsoft.com/office/officeart/2005/8/layout/hierarchy1"/>
    <dgm:cxn modelId="{FA5F9B82-C480-486A-939B-8C5BD2E67670}" type="presParOf" srcId="{15F9AFE6-FEFB-4A4D-BAB3-3FE49FC31360}" destId="{EA7ADD30-9E8D-4CAD-BC79-BC8794C41805}" srcOrd="1" destOrd="0" presId="urn:microsoft.com/office/officeart/2005/8/layout/hierarchy1"/>
    <dgm:cxn modelId="{D6866064-D2E8-43DD-8D59-7B6AE4C1A051}" type="presParOf" srcId="{09726B8B-0E1F-4EB1-B6FB-AA2785AB55E3}" destId="{4F5178CB-3BD6-45FA-902C-C74D99D9BC76}" srcOrd="2" destOrd="0" presId="urn:microsoft.com/office/officeart/2005/8/layout/hierarchy1"/>
    <dgm:cxn modelId="{724679D6-E0AE-4275-B863-0EE963898A27}" type="presParOf" srcId="{4F5178CB-3BD6-45FA-902C-C74D99D9BC76}" destId="{3DE94126-907B-4BB9-A59C-1368FD7185F2}" srcOrd="0" destOrd="0" presId="urn:microsoft.com/office/officeart/2005/8/layout/hierarchy1"/>
    <dgm:cxn modelId="{CA059658-7951-4997-AAC5-1C6409830ABF}" type="presParOf" srcId="{3DE94126-907B-4BB9-A59C-1368FD7185F2}" destId="{81532774-831E-4308-B545-12B5CD16BB99}" srcOrd="0" destOrd="0" presId="urn:microsoft.com/office/officeart/2005/8/layout/hierarchy1"/>
    <dgm:cxn modelId="{18CBD376-EBE6-42DD-90E0-D36EDA98B0A9}" type="presParOf" srcId="{3DE94126-907B-4BB9-A59C-1368FD7185F2}" destId="{DB85D215-2997-40F5-9D46-A10EE649345D}" srcOrd="1" destOrd="0" presId="urn:microsoft.com/office/officeart/2005/8/layout/hierarchy1"/>
    <dgm:cxn modelId="{2579CF39-9839-4B5C-9BDA-4B61A290E6A1}" type="presParOf" srcId="{4F5178CB-3BD6-45FA-902C-C74D99D9BC76}" destId="{689D6D2B-6320-4CB1-955D-AFD269DED75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94232-9D35-40EA-A026-3353135A31C0}">
      <dsp:nvSpPr>
        <dsp:cNvPr id="0" name=""/>
        <dsp:cNvSpPr/>
      </dsp:nvSpPr>
      <dsp:spPr>
        <a:xfrm>
          <a:off x="2863088" y="2099"/>
          <a:ext cx="3220974" cy="1010014"/>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pl-PL" sz="1000" b="0" i="0" kern="1200"/>
            <a:t>Regulamin studiów jest aktem prawnym o charakterze wewnątrzuczelnianym o charakterze generalnym, który definiuje status prawny studenta jako uczestnika procesu dydaktycznego realizowanego podczas studiów.</a:t>
          </a:r>
          <a:endParaRPr lang="en-US" sz="1000" kern="1200"/>
        </a:p>
      </dsp:txBody>
      <dsp:txXfrm>
        <a:off x="2912393" y="51404"/>
        <a:ext cx="3122364" cy="911404"/>
      </dsp:txXfrm>
    </dsp:sp>
    <dsp:sp modelId="{F6F1DAB2-3963-468A-B505-D50DE9A36753}">
      <dsp:nvSpPr>
        <dsp:cNvPr id="0" name=""/>
        <dsp:cNvSpPr/>
      </dsp:nvSpPr>
      <dsp:spPr>
        <a:xfrm>
          <a:off x="2863088" y="1062615"/>
          <a:ext cx="3220974" cy="1010014"/>
        </a:xfrm>
        <a:prstGeom prst="roundRect">
          <a:avLst/>
        </a:prstGeom>
        <a:gradFill rotWithShape="0">
          <a:gsLst>
            <a:gs pos="0">
              <a:schemeClr val="accent5">
                <a:hueOff val="2079079"/>
                <a:satOff val="-1338"/>
                <a:lumOff val="915"/>
                <a:alphaOff val="0"/>
                <a:tint val="98000"/>
                <a:lumMod val="114000"/>
              </a:schemeClr>
            </a:gs>
            <a:gs pos="100000">
              <a:schemeClr val="accent5">
                <a:hueOff val="2079079"/>
                <a:satOff val="-1338"/>
                <a:lumOff val="91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pl-PL" sz="1000" b="0" i="0" kern="1200"/>
            <a:t>Jest to akt wiążący podmioty stosunku zakładowego</a:t>
          </a:r>
          <a:endParaRPr lang="en-US" sz="1000" kern="1200"/>
        </a:p>
      </dsp:txBody>
      <dsp:txXfrm>
        <a:off x="2912393" y="1111920"/>
        <a:ext cx="3122364" cy="911404"/>
      </dsp:txXfrm>
    </dsp:sp>
    <dsp:sp modelId="{CC7BAED1-78DB-41A7-9666-91E3198867D2}">
      <dsp:nvSpPr>
        <dsp:cNvPr id="0" name=""/>
        <dsp:cNvSpPr/>
      </dsp:nvSpPr>
      <dsp:spPr>
        <a:xfrm>
          <a:off x="2863088" y="2123131"/>
          <a:ext cx="3220974" cy="1010014"/>
        </a:xfrm>
        <a:prstGeom prst="roundRect">
          <a:avLst/>
        </a:prstGeom>
        <a:gradFill rotWithShape="0">
          <a:gsLst>
            <a:gs pos="0">
              <a:schemeClr val="accent5">
                <a:hueOff val="4158159"/>
                <a:satOff val="-2675"/>
                <a:lumOff val="1829"/>
                <a:alphaOff val="0"/>
                <a:tint val="98000"/>
                <a:lumMod val="114000"/>
              </a:schemeClr>
            </a:gs>
            <a:gs pos="100000">
              <a:schemeClr val="accent5">
                <a:hueOff val="4158159"/>
                <a:satOff val="-2675"/>
                <a:lumOff val="1829"/>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pl-PL" sz="1000" kern="1200"/>
            <a:t>Akt kierownictwa wewnętrznego </a:t>
          </a:r>
          <a:endParaRPr lang="en-US" sz="1000" kern="1200"/>
        </a:p>
      </dsp:txBody>
      <dsp:txXfrm>
        <a:off x="2912393" y="2172436"/>
        <a:ext cx="3122364" cy="911404"/>
      </dsp:txXfrm>
    </dsp:sp>
    <dsp:sp modelId="{3E803107-6145-4AC5-8E80-885A985C4F60}">
      <dsp:nvSpPr>
        <dsp:cNvPr id="0" name=""/>
        <dsp:cNvSpPr/>
      </dsp:nvSpPr>
      <dsp:spPr>
        <a:xfrm>
          <a:off x="2863088" y="3183647"/>
          <a:ext cx="3220974" cy="1010014"/>
        </a:xfrm>
        <a:prstGeom prst="roundRect">
          <a:avLst/>
        </a:prstGeom>
        <a:gradFill rotWithShape="0">
          <a:gsLst>
            <a:gs pos="0">
              <a:schemeClr val="accent5">
                <a:hueOff val="6237238"/>
                <a:satOff val="-4013"/>
                <a:lumOff val="2744"/>
                <a:alphaOff val="0"/>
                <a:tint val="98000"/>
                <a:lumMod val="114000"/>
              </a:schemeClr>
            </a:gs>
            <a:gs pos="100000">
              <a:schemeClr val="accent5">
                <a:hueOff val="6237238"/>
                <a:satOff val="-4013"/>
                <a:lumOff val="2744"/>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pl-PL" sz="1000" kern="1200"/>
            <a:t>Prawo powielaczowe</a:t>
          </a:r>
          <a:endParaRPr lang="en-US" sz="1000" kern="1200"/>
        </a:p>
      </dsp:txBody>
      <dsp:txXfrm>
        <a:off x="2912393" y="3232952"/>
        <a:ext cx="3122364" cy="9114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83C16-7024-46B4-B17C-BF116FA4D0B9}">
      <dsp:nvSpPr>
        <dsp:cNvPr id="0" name=""/>
        <dsp:cNvSpPr/>
      </dsp:nvSpPr>
      <dsp:spPr>
        <a:xfrm>
          <a:off x="0" y="7001"/>
          <a:ext cx="8947150" cy="134784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pl-PL" sz="2400" b="0" i="0" kern="1200"/>
            <a:t>Stanowi podstawę do wydawania rozstrzygnięć indywidualnych adresowanych przede wszystkim do studentów</a:t>
          </a:r>
          <a:endParaRPr lang="en-US" sz="2400" kern="1200"/>
        </a:p>
      </dsp:txBody>
      <dsp:txXfrm>
        <a:off x="65796" y="72797"/>
        <a:ext cx="8815558" cy="1216248"/>
      </dsp:txXfrm>
    </dsp:sp>
    <dsp:sp modelId="{F9E76FE3-66EF-4F1F-A9D7-3632B8934756}">
      <dsp:nvSpPr>
        <dsp:cNvPr id="0" name=""/>
        <dsp:cNvSpPr/>
      </dsp:nvSpPr>
      <dsp:spPr>
        <a:xfrm>
          <a:off x="0" y="1423961"/>
          <a:ext cx="8947150" cy="1347840"/>
        </a:xfrm>
        <a:prstGeom prst="roundRect">
          <a:avLst/>
        </a:prstGeom>
        <a:solidFill>
          <a:schemeClr val="accent2">
            <a:hueOff val="677407"/>
            <a:satOff val="-3316"/>
            <a:lumOff val="186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pl-PL" sz="2400" kern="1200"/>
            <a:t>Stanowi podstawę do sprawowania n</a:t>
          </a:r>
          <a:r>
            <a:rPr lang="pl-PL" sz="2400" b="0" i="0" kern="1200"/>
            <a:t>adzoru nad aktami prawnymi wydawanymi przez samorząd studencki (art.110 ust.8 pswn)</a:t>
          </a:r>
          <a:endParaRPr lang="en-US" sz="2400" kern="1200"/>
        </a:p>
      </dsp:txBody>
      <dsp:txXfrm>
        <a:off x="65796" y="1489757"/>
        <a:ext cx="8815558" cy="1216248"/>
      </dsp:txXfrm>
    </dsp:sp>
    <dsp:sp modelId="{FBA47691-D97F-466D-89DE-F4E93923E0A2}">
      <dsp:nvSpPr>
        <dsp:cNvPr id="0" name=""/>
        <dsp:cNvSpPr/>
      </dsp:nvSpPr>
      <dsp:spPr>
        <a:xfrm>
          <a:off x="0" y="2840921"/>
          <a:ext cx="8947150" cy="1347840"/>
        </a:xfrm>
        <a:prstGeom prst="roundRect">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pl-PL" sz="2400" kern="1200"/>
            <a:t>Stanowi podstawę </a:t>
          </a:r>
          <a:r>
            <a:rPr lang="pl-PL" sz="2400" b="0" i="0" kern="1200"/>
            <a:t>dla rektora do wydania decyzji administracyjnej o jej rozwiązaniu organizacji studenckiej (art.111 ust.4 pswn)</a:t>
          </a:r>
          <a:endParaRPr lang="en-US" sz="2400" kern="1200"/>
        </a:p>
      </dsp:txBody>
      <dsp:txXfrm>
        <a:off x="65796" y="2906717"/>
        <a:ext cx="8815558" cy="12162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FF89E-0C88-4C9B-BBF2-C3E94F68C96A}">
      <dsp:nvSpPr>
        <dsp:cNvPr id="0" name=""/>
        <dsp:cNvSpPr/>
      </dsp:nvSpPr>
      <dsp:spPr>
        <a:xfrm>
          <a:off x="0" y="268361"/>
          <a:ext cx="8947150" cy="11793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pl-PL" sz="2100" kern="1200"/>
            <a:t>Art.445 pswn regulamin studiów, o którym mowa w </a:t>
          </a:r>
          <a:r>
            <a:rPr lang="pl-PL" sz="2100" kern="1200">
              <a:hlinkClick xmlns:r="http://schemas.openxmlformats.org/officeDocument/2006/relationships" r:id="rId1"/>
            </a:rPr>
            <a:t>art. 75 ust. 1</a:t>
          </a:r>
          <a:r>
            <a:rPr lang="pl-PL" sz="2100" kern="1200"/>
            <a:t>, w uczelni wojskowej </a:t>
          </a:r>
          <a:r>
            <a:rPr lang="pl-PL" sz="2100" b="0" i="0" kern="1200"/>
            <a:t>oraz w uczelni służb państwowych wchodzi w życie po zatwierdzeniu przez ministra nadzorującego uczelnię.</a:t>
          </a:r>
          <a:endParaRPr lang="en-US" sz="2100" kern="1200"/>
        </a:p>
      </dsp:txBody>
      <dsp:txXfrm>
        <a:off x="57572" y="325933"/>
        <a:ext cx="8832006" cy="1064216"/>
      </dsp:txXfrm>
    </dsp:sp>
    <dsp:sp modelId="{4043CF97-23D8-4842-B844-CC2188C9C80F}">
      <dsp:nvSpPr>
        <dsp:cNvPr id="0" name=""/>
        <dsp:cNvSpPr/>
      </dsp:nvSpPr>
      <dsp:spPr>
        <a:xfrm>
          <a:off x="0" y="1508201"/>
          <a:ext cx="8947150" cy="11793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pl-PL" sz="2100" b="0" i="0" kern="1200"/>
            <a:t>Zatwierdzenie następuje w drodze decyzji administracyjnej, niebędącej jednak podstawą praw i obowiązków studenta. </a:t>
          </a:r>
          <a:endParaRPr lang="en-US" sz="2100" kern="1200"/>
        </a:p>
      </dsp:txBody>
      <dsp:txXfrm>
        <a:off x="57572" y="1565773"/>
        <a:ext cx="8832006" cy="1064216"/>
      </dsp:txXfrm>
    </dsp:sp>
    <dsp:sp modelId="{D01F902C-D739-4528-92EF-D90F74B9402A}">
      <dsp:nvSpPr>
        <dsp:cNvPr id="0" name=""/>
        <dsp:cNvSpPr/>
      </dsp:nvSpPr>
      <dsp:spPr>
        <a:xfrm>
          <a:off x="0" y="2748041"/>
          <a:ext cx="8947150" cy="11793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pl-PL" sz="2100" kern="1200"/>
            <a:t>W</a:t>
          </a:r>
          <a:r>
            <a:rPr lang="pl-PL" sz="2100" b="0" i="0" kern="1200"/>
            <a:t> przypadku zmiany regulaminu studiów (</a:t>
          </a:r>
          <a:r>
            <a:rPr lang="pl-PL" sz="2100" b="0" i="0" kern="1200">
              <a:hlinkClick xmlns:r="http://schemas.openxmlformats.org/officeDocument/2006/relationships" r:id="rId2"/>
            </a:rPr>
            <a:t>art. 75 ust. 5</a:t>
          </a:r>
          <a:r>
            <a:rPr lang="pl-PL" sz="2100" b="0" i="0" kern="1200"/>
            <a:t> pswn), również powinien on zostać zatwierdzony przez ministra nadzorującego uczelnię.</a:t>
          </a:r>
          <a:endParaRPr lang="en-US" sz="2100" kern="1200"/>
        </a:p>
      </dsp:txBody>
      <dsp:txXfrm>
        <a:off x="57572" y="2805613"/>
        <a:ext cx="8832006" cy="10642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206E5-1A28-4CAA-B303-96C8EFFDC8A3}">
      <dsp:nvSpPr>
        <dsp:cNvPr id="0" name=""/>
        <dsp:cNvSpPr/>
      </dsp:nvSpPr>
      <dsp:spPr>
        <a:xfrm>
          <a:off x="0" y="1048841"/>
          <a:ext cx="2644974" cy="167955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644D62-58A9-4EC0-BD03-A742B0DE8C67}">
      <dsp:nvSpPr>
        <dsp:cNvPr id="0" name=""/>
        <dsp:cNvSpPr/>
      </dsp:nvSpPr>
      <dsp:spPr>
        <a:xfrm>
          <a:off x="293885" y="1328033"/>
          <a:ext cx="2644974" cy="167955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b="0" i="0" kern="1200"/>
            <a:t>Utrata statusu studenta może wynikać ze skreślenia z listy studentów albo obrony pracy z wyj.:</a:t>
          </a:r>
          <a:endParaRPr lang="en-US" sz="1400" kern="1200"/>
        </a:p>
      </dsp:txBody>
      <dsp:txXfrm>
        <a:off x="343078" y="1377226"/>
        <a:ext cx="2546588" cy="1581172"/>
      </dsp:txXfrm>
    </dsp:sp>
    <dsp:sp modelId="{35B9B34D-06DD-424C-A01A-7BAE0D1FE980}">
      <dsp:nvSpPr>
        <dsp:cNvPr id="0" name=""/>
        <dsp:cNvSpPr/>
      </dsp:nvSpPr>
      <dsp:spPr>
        <a:xfrm>
          <a:off x="3232745" y="1048841"/>
          <a:ext cx="2644974" cy="167955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BF5F6E-6DFF-4B76-A6FE-ECA68393E6C9}">
      <dsp:nvSpPr>
        <dsp:cNvPr id="0" name=""/>
        <dsp:cNvSpPr/>
      </dsp:nvSpPr>
      <dsp:spPr>
        <a:xfrm>
          <a:off x="3526631" y="1328033"/>
          <a:ext cx="2644974" cy="167955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b="0" i="0" kern="1200"/>
            <a:t>w przypadku kierunków: lekarskiego, stomatologicznego i weterynarii – będzie to data złożenia ostatniego wymaganego planem studiów egzaminu. </a:t>
          </a:r>
          <a:endParaRPr lang="en-US" sz="1400" kern="1200"/>
        </a:p>
      </dsp:txBody>
      <dsp:txXfrm>
        <a:off x="3575824" y="1377226"/>
        <a:ext cx="2546588" cy="1581172"/>
      </dsp:txXfrm>
    </dsp:sp>
    <dsp:sp modelId="{81532774-831E-4308-B545-12B5CD16BB99}">
      <dsp:nvSpPr>
        <dsp:cNvPr id="0" name=""/>
        <dsp:cNvSpPr/>
      </dsp:nvSpPr>
      <dsp:spPr>
        <a:xfrm>
          <a:off x="6465492" y="1048841"/>
          <a:ext cx="2644974" cy="167955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85D215-2997-40F5-9D46-A10EE649345D}">
      <dsp:nvSpPr>
        <dsp:cNvPr id="0" name=""/>
        <dsp:cNvSpPr/>
      </dsp:nvSpPr>
      <dsp:spPr>
        <a:xfrm>
          <a:off x="6759378" y="1328033"/>
          <a:ext cx="2644974" cy="167955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b="0" i="0" kern="1200"/>
            <a:t>dla osób kończących studia farmaceutyczne – data zaliczenia ostatniej, przewidzianej w planie studiów praktyki.</a:t>
          </a:r>
          <a:endParaRPr lang="en-US" sz="1400" kern="1200"/>
        </a:p>
      </dsp:txBody>
      <dsp:txXfrm>
        <a:off x="6808571" y="1377226"/>
        <a:ext cx="2546588" cy="158117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pl-PL"/>
              <a:t>Kliknij, aby edytować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91ED0457-5FDB-41C6-891C-843E56997F48}" type="datetimeFigureOut">
              <a:rPr lang="pl-PL" smtClean="0"/>
              <a:t>25.05.2024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4D7C30B-5AD6-47C2-B09B-E4B424105922}" type="slidenum">
              <a:rPr lang="pl-PL" smtClean="0"/>
              <a:t>‹#›</a:t>
            </a:fld>
            <a:endParaRPr lang="pl-PL"/>
          </a:p>
        </p:txBody>
      </p:sp>
    </p:spTree>
    <p:extLst>
      <p:ext uri="{BB962C8B-B14F-4D97-AF65-F5344CB8AC3E}">
        <p14:creationId xmlns:p14="http://schemas.microsoft.com/office/powerpoint/2010/main" val="222762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91ED0457-5FDB-41C6-891C-843E56997F48}" type="datetimeFigureOut">
              <a:rPr lang="pl-PL" smtClean="0"/>
              <a:t>25.05.2024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4D7C30B-5AD6-47C2-B09B-E4B424105922}" type="slidenum">
              <a:rPr lang="pl-PL" smtClean="0"/>
              <a:t>‹#›</a:t>
            </a:fld>
            <a:endParaRPr lang="pl-PL"/>
          </a:p>
        </p:txBody>
      </p:sp>
    </p:spTree>
    <p:extLst>
      <p:ext uri="{BB962C8B-B14F-4D97-AF65-F5344CB8AC3E}">
        <p14:creationId xmlns:p14="http://schemas.microsoft.com/office/powerpoint/2010/main" val="424535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pl-PL"/>
              <a:t>Kliknij, aby edytować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91ED0457-5FDB-41C6-891C-843E56997F48}" type="datetimeFigureOut">
              <a:rPr lang="pl-PL" smtClean="0"/>
              <a:t>25.05.2024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4D7C30B-5AD6-47C2-B09B-E4B424105922}" type="slidenum">
              <a:rPr lang="pl-PL" smtClean="0"/>
              <a:t>‹#›</a:t>
            </a:fld>
            <a:endParaRPr lang="pl-PL"/>
          </a:p>
        </p:txBody>
      </p:sp>
    </p:spTree>
    <p:extLst>
      <p:ext uri="{BB962C8B-B14F-4D97-AF65-F5344CB8AC3E}">
        <p14:creationId xmlns:p14="http://schemas.microsoft.com/office/powerpoint/2010/main" val="2411732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pl-PL"/>
              <a:t>Kliknij, aby edytować styl</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pl-PL"/>
              <a:t>Kliknij, aby edytować style wzorca tekstu</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91ED0457-5FDB-41C6-891C-843E56997F48}" type="datetimeFigureOut">
              <a:rPr lang="pl-PL" smtClean="0"/>
              <a:t>25.05.2024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4D7C30B-5AD6-47C2-B09B-E4B424105922}" type="slidenum">
              <a:rPr lang="pl-PL" smtClean="0"/>
              <a:t>‹#›</a:t>
            </a:fld>
            <a:endParaRPr lang="pl-P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40064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91ED0457-5FDB-41C6-891C-843E56997F48}" type="datetimeFigureOut">
              <a:rPr lang="pl-PL" smtClean="0"/>
              <a:t>25.05.2024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4D7C30B-5AD6-47C2-B09B-E4B424105922}" type="slidenum">
              <a:rPr lang="pl-PL" smtClean="0"/>
              <a:t>‹#›</a:t>
            </a:fld>
            <a:endParaRPr lang="pl-PL"/>
          </a:p>
        </p:txBody>
      </p:sp>
    </p:spTree>
    <p:extLst>
      <p:ext uri="{BB962C8B-B14F-4D97-AF65-F5344CB8AC3E}">
        <p14:creationId xmlns:p14="http://schemas.microsoft.com/office/powerpoint/2010/main" val="1964649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a:t>Kliknij, aby edytować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1ED0457-5FDB-41C6-891C-843E56997F48}" type="datetimeFigureOut">
              <a:rPr lang="pl-PL" smtClean="0"/>
              <a:t>25.05.2024</a:t>
            </a:fld>
            <a:endParaRPr lang="pl-PL"/>
          </a:p>
        </p:txBody>
      </p:sp>
      <p:sp>
        <p:nvSpPr>
          <p:cNvPr id="4"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4D7C30B-5AD6-47C2-B09B-E4B424105922}" type="slidenum">
              <a:rPr lang="pl-PL" smtClean="0"/>
              <a:t>‹#›</a:t>
            </a:fld>
            <a:endParaRPr lang="pl-PL"/>
          </a:p>
        </p:txBody>
      </p:sp>
    </p:spTree>
    <p:extLst>
      <p:ext uri="{BB962C8B-B14F-4D97-AF65-F5344CB8AC3E}">
        <p14:creationId xmlns:p14="http://schemas.microsoft.com/office/powerpoint/2010/main" val="189867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a:t>Kliknij, aby edytować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1ED0457-5FDB-41C6-891C-843E56997F48}" type="datetimeFigureOut">
              <a:rPr lang="pl-PL" smtClean="0"/>
              <a:t>25.05.2024</a:t>
            </a:fld>
            <a:endParaRPr lang="pl-PL"/>
          </a:p>
        </p:txBody>
      </p:sp>
      <p:sp>
        <p:nvSpPr>
          <p:cNvPr id="4"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4D7C30B-5AD6-47C2-B09B-E4B424105922}" type="slidenum">
              <a:rPr lang="pl-PL" smtClean="0"/>
              <a:t>‹#›</a:t>
            </a:fld>
            <a:endParaRPr lang="pl-PL"/>
          </a:p>
        </p:txBody>
      </p:sp>
    </p:spTree>
    <p:extLst>
      <p:ext uri="{BB962C8B-B14F-4D97-AF65-F5344CB8AC3E}">
        <p14:creationId xmlns:p14="http://schemas.microsoft.com/office/powerpoint/2010/main" val="2388855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nchorCtr="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1ED0457-5FDB-41C6-891C-843E56997F48}" type="datetimeFigureOut">
              <a:rPr lang="pl-PL" smtClean="0"/>
              <a:t>25.05.2024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4D7C30B-5AD6-47C2-B09B-E4B424105922}" type="slidenum">
              <a:rPr lang="pl-PL" smtClean="0"/>
              <a:t>‹#›</a:t>
            </a:fld>
            <a:endParaRPr lang="pl-PL"/>
          </a:p>
        </p:txBody>
      </p:sp>
    </p:spTree>
    <p:extLst>
      <p:ext uri="{BB962C8B-B14F-4D97-AF65-F5344CB8AC3E}">
        <p14:creationId xmlns:p14="http://schemas.microsoft.com/office/powerpoint/2010/main" val="2671638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pl-PL"/>
              <a:t>Kliknij, aby edytować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1ED0457-5FDB-41C6-891C-843E56997F48}" type="datetimeFigureOut">
              <a:rPr lang="pl-PL" smtClean="0"/>
              <a:t>25.05.2024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4D7C30B-5AD6-47C2-B09B-E4B424105922}" type="slidenum">
              <a:rPr lang="pl-PL" smtClean="0"/>
              <a:t>‹#›</a:t>
            </a:fld>
            <a:endParaRPr lang="pl-PL"/>
          </a:p>
        </p:txBody>
      </p:sp>
    </p:spTree>
    <p:extLst>
      <p:ext uri="{BB962C8B-B14F-4D97-AF65-F5344CB8AC3E}">
        <p14:creationId xmlns:p14="http://schemas.microsoft.com/office/powerpoint/2010/main" val="2837422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3"/>
          <p:cNvSpPr>
            <a:spLocks noGrp="1"/>
          </p:cNvSpPr>
          <p:nvPr>
            <p:ph type="dt" sz="half" idx="10"/>
          </p:nvPr>
        </p:nvSpPr>
        <p:spPr/>
        <p:txBody>
          <a:bodyPr/>
          <a:lstStyle/>
          <a:p>
            <a:fld id="{91ED0457-5FDB-41C6-891C-843E56997F48}" type="datetimeFigureOut">
              <a:rPr lang="pl-PL" smtClean="0"/>
              <a:t>25.05.2024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4D7C30B-5AD6-47C2-B09B-E4B424105922}" type="slidenum">
              <a:rPr lang="pl-PL" smtClean="0"/>
              <a:t>‹#›</a:t>
            </a:fld>
            <a:endParaRPr lang="pl-PL"/>
          </a:p>
        </p:txBody>
      </p:sp>
    </p:spTree>
    <p:extLst>
      <p:ext uri="{BB962C8B-B14F-4D97-AF65-F5344CB8AC3E}">
        <p14:creationId xmlns:p14="http://schemas.microsoft.com/office/powerpoint/2010/main" val="4022916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91ED0457-5FDB-41C6-891C-843E56997F48}" type="datetimeFigureOut">
              <a:rPr lang="pl-PL" smtClean="0"/>
              <a:t>25.05.2024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4D7C30B-5AD6-47C2-B09B-E4B424105922}" type="slidenum">
              <a:rPr lang="pl-PL" smtClean="0"/>
              <a:t>‹#›</a:t>
            </a:fld>
            <a:endParaRPr lang="pl-PL"/>
          </a:p>
        </p:txBody>
      </p:sp>
    </p:spTree>
    <p:extLst>
      <p:ext uri="{BB962C8B-B14F-4D97-AF65-F5344CB8AC3E}">
        <p14:creationId xmlns:p14="http://schemas.microsoft.com/office/powerpoint/2010/main" val="2599131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91ED0457-5FDB-41C6-891C-843E56997F48}" type="datetimeFigureOut">
              <a:rPr lang="pl-PL" smtClean="0"/>
              <a:t>25.05.2024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4D7C30B-5AD6-47C2-B09B-E4B424105922}" type="slidenum">
              <a:rPr lang="pl-PL" smtClean="0"/>
              <a:t>‹#›</a:t>
            </a:fld>
            <a:endParaRPr lang="pl-PL"/>
          </a:p>
        </p:txBody>
      </p:sp>
    </p:spTree>
    <p:extLst>
      <p:ext uri="{BB962C8B-B14F-4D97-AF65-F5344CB8AC3E}">
        <p14:creationId xmlns:p14="http://schemas.microsoft.com/office/powerpoint/2010/main" val="343869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91ED0457-5FDB-41C6-891C-843E56997F48}" type="datetimeFigureOut">
              <a:rPr lang="pl-PL" smtClean="0"/>
              <a:t>25.05.2024</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24D7C30B-5AD6-47C2-B09B-E4B424105922}" type="slidenum">
              <a:rPr lang="pl-PL" smtClean="0"/>
              <a:t>‹#›</a:t>
            </a:fld>
            <a:endParaRPr lang="pl-PL"/>
          </a:p>
        </p:txBody>
      </p:sp>
    </p:spTree>
    <p:extLst>
      <p:ext uri="{BB962C8B-B14F-4D97-AF65-F5344CB8AC3E}">
        <p14:creationId xmlns:p14="http://schemas.microsoft.com/office/powerpoint/2010/main" val="163770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7" name="Date Placeholder 2"/>
          <p:cNvSpPr>
            <a:spLocks noGrp="1"/>
          </p:cNvSpPr>
          <p:nvPr>
            <p:ph type="dt" sz="half" idx="10"/>
          </p:nvPr>
        </p:nvSpPr>
        <p:spPr/>
        <p:txBody>
          <a:bodyPr/>
          <a:lstStyle/>
          <a:p>
            <a:fld id="{91ED0457-5FDB-41C6-891C-843E56997F48}" type="datetimeFigureOut">
              <a:rPr lang="pl-PL" smtClean="0"/>
              <a:t>25.05.2024</a:t>
            </a:fld>
            <a:endParaRPr lang="pl-PL"/>
          </a:p>
        </p:txBody>
      </p:sp>
      <p:sp>
        <p:nvSpPr>
          <p:cNvPr id="5" name="Footer Placeholder 3"/>
          <p:cNvSpPr>
            <a:spLocks noGrp="1"/>
          </p:cNvSpPr>
          <p:nvPr>
            <p:ph type="ftr" sz="quarter" idx="11"/>
          </p:nvPr>
        </p:nvSpPr>
        <p:spPr/>
        <p:txBody>
          <a:bodyPr/>
          <a:lstStyle/>
          <a:p>
            <a:endParaRPr lang="pl-PL"/>
          </a:p>
        </p:txBody>
      </p:sp>
      <p:sp>
        <p:nvSpPr>
          <p:cNvPr id="6" name="Slide Number Placeholder 4"/>
          <p:cNvSpPr>
            <a:spLocks noGrp="1"/>
          </p:cNvSpPr>
          <p:nvPr>
            <p:ph type="sldNum" sz="quarter" idx="12"/>
          </p:nvPr>
        </p:nvSpPr>
        <p:spPr/>
        <p:txBody>
          <a:bodyPr/>
          <a:lstStyle/>
          <a:p>
            <a:fld id="{24D7C30B-5AD6-47C2-B09B-E4B424105922}" type="slidenum">
              <a:rPr lang="pl-PL" smtClean="0"/>
              <a:t>‹#›</a:t>
            </a:fld>
            <a:endParaRPr lang="pl-PL"/>
          </a:p>
        </p:txBody>
      </p:sp>
    </p:spTree>
    <p:extLst>
      <p:ext uri="{BB962C8B-B14F-4D97-AF65-F5344CB8AC3E}">
        <p14:creationId xmlns:p14="http://schemas.microsoft.com/office/powerpoint/2010/main" val="293930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1ED0457-5FDB-41C6-891C-843E56997F48}" type="datetimeFigureOut">
              <a:rPr lang="pl-PL" smtClean="0"/>
              <a:t>25.05.2024</a:t>
            </a:fld>
            <a:endParaRPr lang="pl-PL"/>
          </a:p>
        </p:txBody>
      </p:sp>
      <p:sp>
        <p:nvSpPr>
          <p:cNvPr id="5" name="Footer Placeholder 2"/>
          <p:cNvSpPr>
            <a:spLocks noGrp="1"/>
          </p:cNvSpPr>
          <p:nvPr>
            <p:ph type="ftr" sz="quarter" idx="11"/>
          </p:nvPr>
        </p:nvSpPr>
        <p:spPr/>
        <p:txBody>
          <a:bodyPr/>
          <a:lstStyle/>
          <a:p>
            <a:endParaRPr lang="pl-PL"/>
          </a:p>
        </p:txBody>
      </p:sp>
      <p:sp>
        <p:nvSpPr>
          <p:cNvPr id="6" name="Slide Number Placeholder 3"/>
          <p:cNvSpPr>
            <a:spLocks noGrp="1"/>
          </p:cNvSpPr>
          <p:nvPr>
            <p:ph type="sldNum" sz="quarter" idx="12"/>
          </p:nvPr>
        </p:nvSpPr>
        <p:spPr/>
        <p:txBody>
          <a:bodyPr/>
          <a:lstStyle/>
          <a:p>
            <a:fld id="{24D7C30B-5AD6-47C2-B09B-E4B424105922}" type="slidenum">
              <a:rPr lang="pl-PL" smtClean="0"/>
              <a:t>‹#›</a:t>
            </a:fld>
            <a:endParaRPr lang="pl-PL"/>
          </a:p>
        </p:txBody>
      </p:sp>
    </p:spTree>
    <p:extLst>
      <p:ext uri="{BB962C8B-B14F-4D97-AF65-F5344CB8AC3E}">
        <p14:creationId xmlns:p14="http://schemas.microsoft.com/office/powerpoint/2010/main" val="613121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7" name="Date Placeholder 4"/>
          <p:cNvSpPr>
            <a:spLocks noGrp="1"/>
          </p:cNvSpPr>
          <p:nvPr>
            <p:ph type="dt" sz="half" idx="10"/>
          </p:nvPr>
        </p:nvSpPr>
        <p:spPr/>
        <p:txBody>
          <a:bodyPr/>
          <a:lstStyle/>
          <a:p>
            <a:fld id="{91ED0457-5FDB-41C6-891C-843E56997F48}" type="datetimeFigureOut">
              <a:rPr lang="pl-PL" smtClean="0"/>
              <a:t>25.05.2024</a:t>
            </a:fld>
            <a:endParaRPr lang="pl-PL"/>
          </a:p>
        </p:txBody>
      </p:sp>
      <p:sp>
        <p:nvSpPr>
          <p:cNvPr id="5" name="Footer Placeholder 5"/>
          <p:cNvSpPr>
            <a:spLocks noGrp="1"/>
          </p:cNvSpPr>
          <p:nvPr>
            <p:ph type="ftr" sz="quarter" idx="11"/>
          </p:nvPr>
        </p:nvSpPr>
        <p:spPr/>
        <p:txBody>
          <a:bodyPr/>
          <a:lstStyle/>
          <a:p>
            <a:endParaRPr lang="pl-PL"/>
          </a:p>
        </p:txBody>
      </p:sp>
      <p:sp>
        <p:nvSpPr>
          <p:cNvPr id="6" name="Slide Number Placeholder 6"/>
          <p:cNvSpPr>
            <a:spLocks noGrp="1"/>
          </p:cNvSpPr>
          <p:nvPr>
            <p:ph type="sldNum" sz="quarter" idx="12"/>
          </p:nvPr>
        </p:nvSpPr>
        <p:spPr/>
        <p:txBody>
          <a:bodyPr/>
          <a:lstStyle/>
          <a:p>
            <a:fld id="{24D7C30B-5AD6-47C2-B09B-E4B424105922}" type="slidenum">
              <a:rPr lang="pl-PL" smtClean="0"/>
              <a:t>‹#›</a:t>
            </a:fld>
            <a:endParaRPr lang="pl-PL"/>
          </a:p>
        </p:txBody>
      </p:sp>
    </p:spTree>
    <p:extLst>
      <p:ext uri="{BB962C8B-B14F-4D97-AF65-F5344CB8AC3E}">
        <p14:creationId xmlns:p14="http://schemas.microsoft.com/office/powerpoint/2010/main" val="2027849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pl-PL"/>
              <a:t>Kliknij, aby edytować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91ED0457-5FDB-41C6-891C-843E56997F48}" type="datetimeFigureOut">
              <a:rPr lang="pl-PL" smtClean="0"/>
              <a:t>25.05.2024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4D7C30B-5AD6-47C2-B09B-E4B424105922}" type="slidenum">
              <a:rPr lang="pl-PL" smtClean="0"/>
              <a:t>‹#›</a:t>
            </a:fld>
            <a:endParaRPr lang="pl-PL"/>
          </a:p>
        </p:txBody>
      </p:sp>
    </p:spTree>
    <p:extLst>
      <p:ext uri="{BB962C8B-B14F-4D97-AF65-F5344CB8AC3E}">
        <p14:creationId xmlns:p14="http://schemas.microsoft.com/office/powerpoint/2010/main" val="753653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pl-PL"/>
              <a:t>Kliknij, aby edytować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1ED0457-5FDB-41C6-891C-843E56997F48}" type="datetimeFigureOut">
              <a:rPr lang="pl-PL" smtClean="0"/>
              <a:t>25.05.2024</a:t>
            </a:fld>
            <a:endParaRPr lang="pl-P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pl-P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4D7C30B-5AD6-47C2-B09B-E4B424105922}" type="slidenum">
              <a:rPr lang="pl-PL" smtClean="0"/>
              <a:t>‹#›</a:t>
            </a:fld>
            <a:endParaRPr lang="pl-PL"/>
          </a:p>
        </p:txBody>
      </p:sp>
    </p:spTree>
    <p:extLst>
      <p:ext uri="{BB962C8B-B14F-4D97-AF65-F5344CB8AC3E}">
        <p14:creationId xmlns:p14="http://schemas.microsoft.com/office/powerpoint/2010/main" val="183323347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sip.legalis.pl/document-view.seam?documentId=mfrxilrsgq4tgmjoobqxalrygizdina&amp;refSource=hypdec"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sip.legalis.pl/document-view.seam?documentId=mfrxilrtg4ytenrugaytqltqmfyc4nbuga4tcnbygm&amp;refSource=hyplink" TargetMode="External"/><Relationship Id="rId2" Type="http://schemas.openxmlformats.org/officeDocument/2006/relationships/hyperlink" Target="https://sip.legalis.pl/document-view.seam?documentId=mfrxilrtg4ytenrugaytqltqmfyc4nrwha2tgnjuhe&amp;refSource=hyplink" TargetMode="External"/><Relationship Id="rId1" Type="http://schemas.openxmlformats.org/officeDocument/2006/relationships/slideLayout" Target="../slideLayouts/slideLayout2.xml"/><Relationship Id="rId5" Type="http://schemas.openxmlformats.org/officeDocument/2006/relationships/hyperlink" Target="https://sip.legalis.pl/document-view.seam?documentId=mfrxilrtg4ytenrugaytqltqmfyc4nbuga4tcnrugy&amp;refSource=hyplink" TargetMode="External"/><Relationship Id="rId4" Type="http://schemas.openxmlformats.org/officeDocument/2006/relationships/hyperlink" Target="https://sip.legalis.pl/document-view.seam?documentId=mfrxilrtg4ytenrugaytqltqmfyc4nbuga4tcnjyha&amp;refSource=hyplink"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studia.pl/indywidualny-tok-studiow-czyli-korzystaja-najlepsi/" TargetMode="External"/><Relationship Id="rId2" Type="http://schemas.openxmlformats.org/officeDocument/2006/relationships/hyperlink" Target="https://studia.pl/na-czym-polega-ios/" TargetMode="External"/><Relationship Id="rId1" Type="http://schemas.openxmlformats.org/officeDocument/2006/relationships/slideLayout" Target="../slideLayouts/slideLayout2.xml"/><Relationship Id="rId5" Type="http://schemas.openxmlformats.org/officeDocument/2006/relationships/hyperlink" Target="https://studia.pl/egzamin-komisyjny/" TargetMode="External"/><Relationship Id="rId4" Type="http://schemas.openxmlformats.org/officeDocument/2006/relationships/hyperlink" Target="https://studia.pl/jak-bezproblemowo-zmienic-uczelnie-lub-kierunek-poradni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sip.legalis.pl/document-view.seam?documentId=mfrxilrtg4ytomzthaztg&amp;refSource=hyplink" TargetMode="External"/><Relationship Id="rId2" Type="http://schemas.openxmlformats.org/officeDocument/2006/relationships/hyperlink" Target="https://sip.legalis.pl/document-view.seam?documentId=mfrxilrtg4ytomzthaztgltqmfyc4nrsg42tqmzyga&amp;refSource=hyplink"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sip.legalis.pl/document-view.seam?documentId=mrswglrsgq2tkmrugiydm&amp;refSource=hypdec"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sip.legalis.pl/document-view.seam?documentId=mrswglrtgy3temjugmytg&amp;refSource=hypdec"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sip.legalis.pl/document-view.seam?documentId=mfrxilruguytcnzwgayc44dboaxdcmbugy3tmnzw&amp;refSource=hypdec" TargetMode="External"/><Relationship Id="rId2" Type="http://schemas.openxmlformats.org/officeDocument/2006/relationships/hyperlink" Target="https://sip.legalis.pl/document-view.seam?documentId=mfrxilruguytcnzwgayc44dboaxdcmbugy3tmnrw&amp;refSource=hypdec" TargetMode="External"/><Relationship Id="rId1" Type="http://schemas.openxmlformats.org/officeDocument/2006/relationships/slideLayout" Target="../slideLayouts/slideLayout2.xml"/><Relationship Id="rId5" Type="http://schemas.openxmlformats.org/officeDocument/2006/relationships/hyperlink" Target="https://sip.legalis.pl/document-view.seam?documentId=mfrxilruguytcnzwgayc44dboaxdcmbugy3tknrw&amp;refSource=hypdec" TargetMode="External"/><Relationship Id="rId4" Type="http://schemas.openxmlformats.org/officeDocument/2006/relationships/hyperlink" Target="https://sip.legalis.pl/document-view.seam?documentId=mfrxilruguytcnzwgayc44dboaxdcmbugy3tmoby&amp;refSource=hypdec"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sip.lex.pl/akty-prawne/dzienniki-resortowe/zatwierdzenie-regulaminu-studiow-w-szkole-wyzszej-wymiaru-38587924"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doi.org/https:/doi.org/10.31338/2544-3135.si.2020-83.1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ip.legalis.pl/document-view.seam?documentId=mfrxilrsgq4tgmjoobqxalrygizdgmy&amp;refSource=hypdec" TargetMode="External"/><Relationship Id="rId2" Type="http://schemas.openxmlformats.org/officeDocument/2006/relationships/hyperlink" Target="https://sip.legalis.pl/document-view.seam?documentId=mfrxilrsgq4tgmjoobqxalrsgu4dmny&amp;refSource=hypde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A718DA-A747-82AA-C218-DE86A8F15DB0}"/>
              </a:ext>
            </a:extLst>
          </p:cNvPr>
          <p:cNvPicPr>
            <a:picLocks noChangeAspect="1"/>
          </p:cNvPicPr>
          <p:nvPr/>
        </p:nvPicPr>
        <p:blipFill rotWithShape="1">
          <a:blip r:embed="rId2">
            <a:alphaModFix amt="60000"/>
          </a:blip>
          <a:srcRect t="9304" b="6426"/>
          <a:stretch/>
        </p:blipFill>
        <p:spPr>
          <a:xfrm>
            <a:off x="-1" y="10"/>
            <a:ext cx="12192001" cy="6857990"/>
          </a:xfrm>
          <a:prstGeom prst="rect">
            <a:avLst/>
          </a:prstGeom>
        </p:spPr>
      </p:pic>
      <p:sp>
        <p:nvSpPr>
          <p:cNvPr id="2" name="Tytuł 1">
            <a:extLst>
              <a:ext uri="{FF2B5EF4-FFF2-40B4-BE49-F238E27FC236}">
                <a16:creationId xmlns:a16="http://schemas.microsoft.com/office/drawing/2014/main" id="{1F0B16FA-D68F-D59A-1D26-602C1D674EF0}"/>
              </a:ext>
            </a:extLst>
          </p:cNvPr>
          <p:cNvSpPr>
            <a:spLocks noGrp="1"/>
          </p:cNvSpPr>
          <p:nvPr>
            <p:ph type="ctrTitle"/>
          </p:nvPr>
        </p:nvSpPr>
        <p:spPr>
          <a:xfrm>
            <a:off x="838200" y="914402"/>
            <a:ext cx="10515600" cy="2985923"/>
          </a:xfrm>
        </p:spPr>
        <p:txBody>
          <a:bodyPr>
            <a:normAutofit/>
          </a:bodyPr>
          <a:lstStyle/>
          <a:p>
            <a:r>
              <a:rPr lang="pl-PL" sz="5200">
                <a:solidFill>
                  <a:srgbClr val="FFFFFF"/>
                </a:solidFill>
              </a:rPr>
              <a:t>Regulamin studiów – stanowienie i stosowanie</a:t>
            </a:r>
          </a:p>
        </p:txBody>
      </p:sp>
      <p:sp>
        <p:nvSpPr>
          <p:cNvPr id="3" name="Podtytuł 2">
            <a:extLst>
              <a:ext uri="{FF2B5EF4-FFF2-40B4-BE49-F238E27FC236}">
                <a16:creationId xmlns:a16="http://schemas.microsoft.com/office/drawing/2014/main" id="{B066C5DD-4BB0-8D25-ACFA-DE31FAA85A0D}"/>
              </a:ext>
            </a:extLst>
          </p:cNvPr>
          <p:cNvSpPr>
            <a:spLocks noGrp="1"/>
          </p:cNvSpPr>
          <p:nvPr>
            <p:ph type="subTitle" idx="1"/>
          </p:nvPr>
        </p:nvSpPr>
        <p:spPr>
          <a:xfrm>
            <a:off x="838200" y="4072040"/>
            <a:ext cx="10515600" cy="1384310"/>
          </a:xfrm>
        </p:spPr>
        <p:txBody>
          <a:bodyPr>
            <a:normAutofit/>
          </a:bodyPr>
          <a:lstStyle/>
          <a:p>
            <a:r>
              <a:rPr lang="pl-PL">
                <a:solidFill>
                  <a:srgbClr val="FFFFFF"/>
                </a:solidFill>
              </a:rPr>
              <a:t>dr hab. Agnieszka Ziółkowska, prof.UŚ</a:t>
            </a:r>
          </a:p>
          <a:p>
            <a:r>
              <a:rPr lang="pl-PL">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Zespół Badawczy Instytucji Prawa Administracyjnego Procesowego </a:t>
            </a:r>
          </a:p>
          <a:p>
            <a:r>
              <a:rPr lang="pl-PL">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Wydziału Prawa i Administracji Uniwersytetu Śląskiego </a:t>
            </a:r>
            <a:endParaRPr lang="pl-PL">
              <a:solidFill>
                <a:srgbClr val="FFFFFF"/>
              </a:solidFill>
            </a:endParaRPr>
          </a:p>
        </p:txBody>
      </p:sp>
    </p:spTree>
    <p:extLst>
      <p:ext uri="{BB962C8B-B14F-4D97-AF65-F5344CB8AC3E}">
        <p14:creationId xmlns:p14="http://schemas.microsoft.com/office/powerpoint/2010/main" val="265745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146489-8953-93F0-2168-48B670C247D0}"/>
              </a:ext>
            </a:extLst>
          </p:cNvPr>
          <p:cNvSpPr>
            <a:spLocks noGrp="1"/>
          </p:cNvSpPr>
          <p:nvPr>
            <p:ph type="title"/>
          </p:nvPr>
        </p:nvSpPr>
        <p:spPr>
          <a:xfrm>
            <a:off x="5282381" y="629266"/>
            <a:ext cx="4767471" cy="1641986"/>
          </a:xfrm>
        </p:spPr>
        <p:txBody>
          <a:bodyPr>
            <a:normAutofit/>
          </a:bodyPr>
          <a:lstStyle/>
          <a:p>
            <a:pPr>
              <a:lnSpc>
                <a:spcPct val="90000"/>
              </a:lnSpc>
            </a:pPr>
            <a:r>
              <a:rPr lang="pl-PL" sz="3600"/>
              <a:t>Zakres przedmiotowy regulaminu </a:t>
            </a:r>
          </a:p>
        </p:txBody>
      </p:sp>
      <p:pic>
        <p:nvPicPr>
          <p:cNvPr id="5" name="Picture 4" descr="Osoba idąca na przechodzenie schodów">
            <a:extLst>
              <a:ext uri="{FF2B5EF4-FFF2-40B4-BE49-F238E27FC236}">
                <a16:creationId xmlns:a16="http://schemas.microsoft.com/office/drawing/2014/main" id="{6E1A3162-8F26-7812-7264-C26D300E6465}"/>
              </a:ext>
            </a:extLst>
          </p:cNvPr>
          <p:cNvPicPr>
            <a:picLocks noChangeAspect="1"/>
          </p:cNvPicPr>
          <p:nvPr/>
        </p:nvPicPr>
        <p:blipFill rotWithShape="1">
          <a:blip r:embed="rId3"/>
          <a:srcRect l="36911" r="17978" b="-1"/>
          <a:stretch/>
        </p:blipFill>
        <p:spPr>
          <a:xfrm>
            <a:off x="-1" y="10"/>
            <a:ext cx="4634680" cy="6857990"/>
          </a:xfrm>
          <a:prstGeom prst="rect">
            <a:avLst/>
          </a:prstGeom>
        </p:spPr>
      </p:pic>
      <p:sp>
        <p:nvSpPr>
          <p:cNvPr id="3" name="Symbol zastępczy zawartości 2">
            <a:extLst>
              <a:ext uri="{FF2B5EF4-FFF2-40B4-BE49-F238E27FC236}">
                <a16:creationId xmlns:a16="http://schemas.microsoft.com/office/drawing/2014/main" id="{4107315A-A92F-2994-59E7-CB6F1BC28F40}"/>
              </a:ext>
            </a:extLst>
          </p:cNvPr>
          <p:cNvSpPr>
            <a:spLocks noGrp="1"/>
          </p:cNvSpPr>
          <p:nvPr>
            <p:ph idx="1"/>
          </p:nvPr>
        </p:nvSpPr>
        <p:spPr>
          <a:xfrm>
            <a:off x="5282381" y="2438400"/>
            <a:ext cx="4767471" cy="3809999"/>
          </a:xfrm>
        </p:spPr>
        <p:txBody>
          <a:bodyPr>
            <a:normAutofit/>
          </a:bodyPr>
          <a:lstStyle/>
          <a:p>
            <a:r>
              <a:rPr lang="pl-PL" dirty="0"/>
              <a:t>Według </a:t>
            </a:r>
            <a:r>
              <a:rPr lang="pl-PL" dirty="0">
                <a:hlinkClick r:id="rId4"/>
              </a:rPr>
              <a:t>art. 75 ust. 1</a:t>
            </a:r>
            <a:r>
              <a:rPr lang="pl-PL" dirty="0"/>
              <a:t> powołanej ustawy, organizację studiów oraz związane z nimi prawa i obowiązki studenta określa regulamin studiów</a:t>
            </a:r>
            <a:r>
              <a:rPr lang="pl-PL" b="0" i="0" dirty="0">
                <a:effectLst/>
                <a:highlight>
                  <a:srgbClr val="FFFFFF"/>
                </a:highlight>
                <a:latin typeface="Noto Serif" panose="02020600060500020200" pitchFamily="18" charset="0"/>
              </a:rPr>
              <a:t>.</a:t>
            </a:r>
            <a:endParaRPr lang="pl-PL" dirty="0"/>
          </a:p>
        </p:txBody>
      </p:sp>
    </p:spTree>
    <p:extLst>
      <p:ext uri="{BB962C8B-B14F-4D97-AF65-F5344CB8AC3E}">
        <p14:creationId xmlns:p14="http://schemas.microsoft.com/office/powerpoint/2010/main" val="2281056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3F57C12-21EB-B8F5-3D34-DB6BE17067CF}"/>
              </a:ext>
            </a:extLst>
          </p:cNvPr>
          <p:cNvSpPr>
            <a:spLocks noGrp="1"/>
          </p:cNvSpPr>
          <p:nvPr>
            <p:ph type="title"/>
          </p:nvPr>
        </p:nvSpPr>
        <p:spPr/>
        <p:txBody>
          <a:bodyPr/>
          <a:lstStyle/>
          <a:p>
            <a:r>
              <a:rPr lang="pl-PL" dirty="0" err="1"/>
              <a:t>Must</a:t>
            </a:r>
            <a:r>
              <a:rPr lang="pl-PL" dirty="0"/>
              <a:t> </a:t>
            </a:r>
            <a:r>
              <a:rPr lang="pl-PL" dirty="0" err="1"/>
              <a:t>have</a:t>
            </a:r>
            <a:r>
              <a:rPr lang="pl-PL" dirty="0"/>
              <a:t> regulaminu studiów</a:t>
            </a:r>
          </a:p>
        </p:txBody>
      </p:sp>
      <p:sp>
        <p:nvSpPr>
          <p:cNvPr id="3" name="Symbol zastępczy zawartości 2">
            <a:extLst>
              <a:ext uri="{FF2B5EF4-FFF2-40B4-BE49-F238E27FC236}">
                <a16:creationId xmlns:a16="http://schemas.microsoft.com/office/drawing/2014/main" id="{D1ACD6FA-38A5-8911-67ED-62BDB8C4FA60}"/>
              </a:ext>
            </a:extLst>
          </p:cNvPr>
          <p:cNvSpPr>
            <a:spLocks noGrp="1"/>
          </p:cNvSpPr>
          <p:nvPr>
            <p:ph idx="1"/>
          </p:nvPr>
        </p:nvSpPr>
        <p:spPr>
          <a:xfrm>
            <a:off x="1061884" y="1514168"/>
            <a:ext cx="8987969" cy="4734231"/>
          </a:xfrm>
        </p:spPr>
        <p:txBody>
          <a:bodyPr>
            <a:normAutofit fontScale="85000" lnSpcReduction="10000"/>
          </a:bodyPr>
          <a:lstStyle/>
          <a:p>
            <a:r>
              <a:rPr lang="pl-PL" b="0" i="0" dirty="0">
                <a:solidFill>
                  <a:srgbClr val="333333"/>
                </a:solidFill>
                <a:effectLst/>
                <a:highlight>
                  <a:srgbClr val="FFFFFF"/>
                </a:highlight>
                <a:latin typeface="Noto Serif" panose="02020600060500020200" pitchFamily="18" charset="0"/>
              </a:rPr>
              <a:t>1</a:t>
            </a:r>
            <a:r>
              <a:rPr lang="pl-PL" dirty="0"/>
              <a:t>) </a:t>
            </a:r>
            <a:r>
              <a:rPr lang="pl-PL" dirty="0">
                <a:hlinkClick r:id="rId2"/>
              </a:rPr>
              <a:t>art. 67 ust. 7</a:t>
            </a:r>
            <a:r>
              <a:rPr lang="pl-PL" dirty="0"/>
              <a:t>, przypadki i warunki, na których student będzie mógł zaliczyć na poczet praktyki zawodowej czynności wykonywane przez niego w szczególności w ramach zatrudnienia, stażu lub wolontariatu, jeżeli umożliwiły one uzyskanie efektów uczenia się określonych w programie studiów dla praktyk zawodowych;</a:t>
            </a:r>
          </a:p>
          <a:p>
            <a:r>
              <a:rPr lang="pl-PL" dirty="0"/>
              <a:t>2)</a:t>
            </a:r>
            <a:r>
              <a:rPr lang="pl-PL" dirty="0">
                <a:hlinkClick r:id="rId3"/>
              </a:rPr>
              <a:t>art. 85 ust. 1</a:t>
            </a:r>
            <a:r>
              <a:rPr lang="pl-PL" dirty="0"/>
              <a:t>, zasady korzystania przez studenta z praw, a w szczególności prawa do przenoszenia i uznawania punktów ECTS, odbywania studiów wg indywidualnej organizacji studiów, usprawiedliwiania nieobecności na zajęciach, urlopów od zajęć oraz urlopów od zajęć z możliwością przystąpienia do weryfikacji uzyskanych efektów uczenia się określonych w programie studiów, zmiany kierunku studiów, przeniesienia na studia stacjonarne albo niestacjonarne, przystąpienia do egzaminu komisyjnego przy udziale wskazanego przez niego obserwatora, powtarzania określonych zajęć z powodu niezadowalających wyników w nauce;</a:t>
            </a:r>
          </a:p>
          <a:p>
            <a:r>
              <a:rPr lang="pl-PL" dirty="0"/>
              <a:t>3)</a:t>
            </a:r>
            <a:r>
              <a:rPr lang="pl-PL" dirty="0">
                <a:hlinkClick r:id="rId4"/>
              </a:rPr>
              <a:t>art. 100</a:t>
            </a:r>
            <a:r>
              <a:rPr lang="pl-PL" dirty="0"/>
              <a:t>, zasady korzystania z kredytów studenckich w czasie trwania urlopów studenckich i innych przerw w trakcie studiowania;</a:t>
            </a:r>
          </a:p>
          <a:p>
            <a:r>
              <a:rPr lang="pl-PL" dirty="0"/>
              <a:t>4)</a:t>
            </a:r>
            <a:r>
              <a:rPr lang="pl-PL" dirty="0">
                <a:hlinkClick r:id="rId5"/>
              </a:rPr>
              <a:t>art. 107 ust. 2 pkt 1</a:t>
            </a:r>
            <a:r>
              <a:rPr lang="pl-PL" dirty="0"/>
              <a:t>, zasady uczestniczenia w zajęciach dydaktycznych, składania egzaminów, odbywania praktyk zawodowych i spełniania innych wymagań</a:t>
            </a:r>
          </a:p>
          <a:p>
            <a:endParaRPr lang="pl-PL" dirty="0"/>
          </a:p>
        </p:txBody>
      </p:sp>
    </p:spTree>
    <p:extLst>
      <p:ext uri="{BB962C8B-B14F-4D97-AF65-F5344CB8AC3E}">
        <p14:creationId xmlns:p14="http://schemas.microsoft.com/office/powerpoint/2010/main" val="3220812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B10E3F0-D312-654D-358C-37A2AB7A004B}"/>
              </a:ext>
            </a:extLst>
          </p:cNvPr>
          <p:cNvSpPr>
            <a:spLocks noGrp="1"/>
          </p:cNvSpPr>
          <p:nvPr>
            <p:ph type="title"/>
          </p:nvPr>
        </p:nvSpPr>
        <p:spPr/>
        <p:txBody>
          <a:bodyPr/>
          <a:lstStyle/>
          <a:p>
            <a:r>
              <a:rPr lang="pl-PL" dirty="0"/>
              <a:t>Pozostały zakres regulaminu </a:t>
            </a:r>
          </a:p>
        </p:txBody>
      </p:sp>
      <p:sp>
        <p:nvSpPr>
          <p:cNvPr id="3" name="Symbol zastępczy zawartości 2">
            <a:extLst>
              <a:ext uri="{FF2B5EF4-FFF2-40B4-BE49-F238E27FC236}">
                <a16:creationId xmlns:a16="http://schemas.microsoft.com/office/drawing/2014/main" id="{4E7F0917-D434-7AE0-14B3-AE4B90B10874}"/>
              </a:ext>
            </a:extLst>
          </p:cNvPr>
          <p:cNvSpPr>
            <a:spLocks noGrp="1"/>
          </p:cNvSpPr>
          <p:nvPr>
            <p:ph idx="1"/>
          </p:nvPr>
        </p:nvSpPr>
        <p:spPr/>
        <p:txBody>
          <a:bodyPr>
            <a:normAutofit fontScale="92500" lnSpcReduction="20000"/>
          </a:bodyPr>
          <a:lstStyle/>
          <a:p>
            <a:pPr algn="just">
              <a:buFont typeface="Arial" panose="020B0604020202020204" pitchFamily="34" charset="0"/>
              <a:buChar char="•"/>
            </a:pPr>
            <a:r>
              <a:rPr lang="pl-PL" dirty="0"/>
              <a:t>odbywanie studiów według </a:t>
            </a:r>
            <a:r>
              <a:rPr lang="pl-PL" dirty="0">
                <a:hlinkClick r:id="rId2">
                  <a:extLst>
                    <a:ext uri="{A12FA001-AC4F-418D-AE19-62706E023703}">
                      <ahyp:hlinkClr xmlns:ahyp="http://schemas.microsoft.com/office/drawing/2018/hyperlinkcolor" val="tx"/>
                    </a:ext>
                  </a:extLst>
                </a:hlinkClick>
              </a:rPr>
              <a:t>IOS</a:t>
            </a:r>
            <a:r>
              <a:rPr lang="pl-PL" dirty="0"/>
              <a:t>/IDS – indywidualnej organizacji studiów,</a:t>
            </a:r>
          </a:p>
          <a:p>
            <a:pPr algn="just">
              <a:buFont typeface="Arial" panose="020B0604020202020204" pitchFamily="34" charset="0"/>
              <a:buChar char="•"/>
            </a:pPr>
            <a:r>
              <a:rPr lang="pl-PL" dirty="0"/>
              <a:t>odbywania studiów według </a:t>
            </a:r>
            <a:r>
              <a:rPr lang="pl-PL" dirty="0">
                <a:hlinkClick r:id="rId3">
                  <a:extLst>
                    <a:ext uri="{A12FA001-AC4F-418D-AE19-62706E023703}">
                      <ahyp:hlinkClr xmlns:ahyp="http://schemas.microsoft.com/office/drawing/2018/hyperlinkcolor" val="tx"/>
                    </a:ext>
                  </a:extLst>
                </a:hlinkClick>
              </a:rPr>
              <a:t>ITS</a:t>
            </a:r>
            <a:r>
              <a:rPr lang="pl-PL" dirty="0"/>
              <a:t> – indywidualnego toku studiów,</a:t>
            </a:r>
          </a:p>
          <a:p>
            <a:pPr algn="just">
              <a:buFont typeface="Arial" panose="020B0604020202020204" pitchFamily="34" charset="0"/>
              <a:buChar char="•"/>
            </a:pPr>
            <a:r>
              <a:rPr lang="pl-PL" dirty="0"/>
              <a:t>usprawiedliwiania nieobecności na zajęciach,</a:t>
            </a:r>
          </a:p>
          <a:p>
            <a:pPr algn="just">
              <a:buFont typeface="Arial" panose="020B0604020202020204" pitchFamily="34" charset="0"/>
              <a:buChar char="•"/>
            </a:pPr>
            <a:r>
              <a:rPr lang="pl-PL" dirty="0"/>
              <a:t>urlopy od zajęć i urlopów od zajęć z możliwością przystąpienia do weryfikacji uzyskanych efektów uczenia się określonych w programie studiów,</a:t>
            </a:r>
          </a:p>
          <a:p>
            <a:pPr algn="just">
              <a:buFont typeface="Arial" panose="020B0604020202020204" pitchFamily="34" charset="0"/>
              <a:buChar char="•"/>
            </a:pPr>
            <a:r>
              <a:rPr lang="pl-PL" dirty="0">
                <a:hlinkClick r:id="rId4">
                  <a:extLst>
                    <a:ext uri="{A12FA001-AC4F-418D-AE19-62706E023703}">
                      <ahyp:hlinkClr xmlns:ahyp="http://schemas.microsoft.com/office/drawing/2018/hyperlinkcolor" val="tx"/>
                    </a:ext>
                  </a:extLst>
                </a:hlinkClick>
              </a:rPr>
              <a:t>zmiana kierunku studiów,</a:t>
            </a:r>
            <a:endParaRPr lang="pl-PL" dirty="0"/>
          </a:p>
          <a:p>
            <a:pPr algn="just">
              <a:buFont typeface="Arial" panose="020B0604020202020204" pitchFamily="34" charset="0"/>
              <a:buChar char="•"/>
            </a:pPr>
            <a:r>
              <a:rPr lang="pl-PL" dirty="0">
                <a:hlinkClick r:id="rId4">
                  <a:extLst>
                    <a:ext uri="{A12FA001-AC4F-418D-AE19-62706E023703}">
                      <ahyp:hlinkClr xmlns:ahyp="http://schemas.microsoft.com/office/drawing/2018/hyperlinkcolor" val="tx"/>
                    </a:ext>
                  </a:extLst>
                </a:hlinkClick>
              </a:rPr>
              <a:t>przeniesienie na studia stacjonarne albo niestacjonarne</a:t>
            </a:r>
            <a:r>
              <a:rPr lang="pl-PL" dirty="0"/>
              <a:t>,</a:t>
            </a:r>
          </a:p>
          <a:p>
            <a:pPr algn="just">
              <a:buFont typeface="Arial" panose="020B0604020202020204" pitchFamily="34" charset="0"/>
              <a:buChar char="•"/>
            </a:pPr>
            <a:r>
              <a:rPr lang="pl-PL" dirty="0">
                <a:hlinkClick r:id="rId5">
                  <a:extLst>
                    <a:ext uri="{A12FA001-AC4F-418D-AE19-62706E023703}">
                      <ahyp:hlinkClr xmlns:ahyp="http://schemas.microsoft.com/office/drawing/2018/hyperlinkcolor" val="tx"/>
                    </a:ext>
                  </a:extLst>
                </a:hlinkClick>
              </a:rPr>
              <a:t>egzamin </a:t>
            </a:r>
            <a:r>
              <a:rPr lang="pl-PL" dirty="0"/>
              <a:t>komisyjny</a:t>
            </a:r>
          </a:p>
          <a:p>
            <a:pPr algn="just">
              <a:buFont typeface="Arial" panose="020B0604020202020204" pitchFamily="34" charset="0"/>
              <a:buChar char="•"/>
            </a:pPr>
            <a:r>
              <a:rPr lang="pl-PL" dirty="0"/>
              <a:t>powtórzenia roku na studiach,</a:t>
            </a:r>
          </a:p>
          <a:p>
            <a:pPr algn="just">
              <a:buFont typeface="Arial" panose="020B0604020202020204" pitchFamily="34" charset="0"/>
              <a:buChar char="•"/>
            </a:pPr>
            <a:r>
              <a:rPr lang="pl-PL" dirty="0"/>
              <a:t>powtarzania określonych zajęć z powodu niezadowalających wyników w nauce,</a:t>
            </a:r>
          </a:p>
          <a:p>
            <a:endParaRPr lang="pl-PL" dirty="0"/>
          </a:p>
        </p:txBody>
      </p:sp>
    </p:spTree>
    <p:extLst>
      <p:ext uri="{BB962C8B-B14F-4D97-AF65-F5344CB8AC3E}">
        <p14:creationId xmlns:p14="http://schemas.microsoft.com/office/powerpoint/2010/main" val="2943117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5B7A82-1765-3EFC-47AA-9AEF17DD5646}"/>
              </a:ext>
            </a:extLst>
          </p:cNvPr>
          <p:cNvSpPr>
            <a:spLocks noGrp="1"/>
          </p:cNvSpPr>
          <p:nvPr>
            <p:ph type="title"/>
          </p:nvPr>
        </p:nvSpPr>
        <p:spPr>
          <a:xfrm>
            <a:off x="5282381" y="629266"/>
            <a:ext cx="4767471" cy="1641986"/>
          </a:xfrm>
        </p:spPr>
        <p:txBody>
          <a:bodyPr>
            <a:normAutofit/>
          </a:bodyPr>
          <a:lstStyle/>
          <a:p>
            <a:endParaRPr lang="pl-PL"/>
          </a:p>
        </p:txBody>
      </p:sp>
      <p:pic>
        <p:nvPicPr>
          <p:cNvPr id="5" name="Picture 4" descr="Okulary na wierzchu książki">
            <a:extLst>
              <a:ext uri="{FF2B5EF4-FFF2-40B4-BE49-F238E27FC236}">
                <a16:creationId xmlns:a16="http://schemas.microsoft.com/office/drawing/2014/main" id="{51B27D2F-E70E-EB4D-9932-4BD7B3C6677C}"/>
              </a:ext>
            </a:extLst>
          </p:cNvPr>
          <p:cNvPicPr>
            <a:picLocks noChangeAspect="1"/>
          </p:cNvPicPr>
          <p:nvPr/>
        </p:nvPicPr>
        <p:blipFill rotWithShape="1">
          <a:blip r:embed="rId3"/>
          <a:srcRect l="14948" r="40280" b="-1"/>
          <a:stretch/>
        </p:blipFill>
        <p:spPr>
          <a:xfrm>
            <a:off x="-1" y="10"/>
            <a:ext cx="4634680" cy="6857990"/>
          </a:xfrm>
          <a:prstGeom prst="rect">
            <a:avLst/>
          </a:prstGeom>
        </p:spPr>
      </p:pic>
      <p:sp>
        <p:nvSpPr>
          <p:cNvPr id="3" name="Symbol zastępczy zawartości 2">
            <a:extLst>
              <a:ext uri="{FF2B5EF4-FFF2-40B4-BE49-F238E27FC236}">
                <a16:creationId xmlns:a16="http://schemas.microsoft.com/office/drawing/2014/main" id="{50702444-CC96-9CE7-0A68-A366FA019442}"/>
              </a:ext>
            </a:extLst>
          </p:cNvPr>
          <p:cNvSpPr>
            <a:spLocks noGrp="1"/>
          </p:cNvSpPr>
          <p:nvPr>
            <p:ph idx="1"/>
          </p:nvPr>
        </p:nvSpPr>
        <p:spPr>
          <a:xfrm>
            <a:off x="5282381" y="2438400"/>
            <a:ext cx="4767471" cy="3809999"/>
          </a:xfrm>
        </p:spPr>
        <p:txBody>
          <a:bodyPr>
            <a:normAutofit/>
          </a:bodyPr>
          <a:lstStyle/>
          <a:p>
            <a:r>
              <a:rPr lang="pl-PL" dirty="0"/>
              <a:t>Regulamin studiów dotyczy studiów stacjonarnych i niestacjonarnych pierwszego stopnia, drugiego stopnia i jednolitych studiów magisterskich</a:t>
            </a:r>
          </a:p>
        </p:txBody>
      </p:sp>
    </p:spTree>
    <p:extLst>
      <p:ext uri="{BB962C8B-B14F-4D97-AF65-F5344CB8AC3E}">
        <p14:creationId xmlns:p14="http://schemas.microsoft.com/office/powerpoint/2010/main" val="2556835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4A63AF-A6E2-AEB2-8545-23778BD365F4}"/>
              </a:ext>
            </a:extLst>
          </p:cNvPr>
          <p:cNvSpPr>
            <a:spLocks noGrp="1"/>
          </p:cNvSpPr>
          <p:nvPr>
            <p:ph type="title"/>
          </p:nvPr>
        </p:nvSpPr>
        <p:spPr/>
        <p:txBody>
          <a:bodyPr/>
          <a:lstStyle/>
          <a:p>
            <a:r>
              <a:rPr lang="pl-PL" dirty="0"/>
              <a:t>Nazwa i podstawa prawna</a:t>
            </a:r>
          </a:p>
        </p:txBody>
      </p:sp>
      <p:sp>
        <p:nvSpPr>
          <p:cNvPr id="3" name="Symbol zastępczy zawartości 2">
            <a:extLst>
              <a:ext uri="{FF2B5EF4-FFF2-40B4-BE49-F238E27FC236}">
                <a16:creationId xmlns:a16="http://schemas.microsoft.com/office/drawing/2014/main" id="{1C931457-24EF-B5AE-30FC-4511B94D6605}"/>
              </a:ext>
            </a:extLst>
          </p:cNvPr>
          <p:cNvSpPr>
            <a:spLocks noGrp="1"/>
          </p:cNvSpPr>
          <p:nvPr>
            <p:ph idx="1"/>
          </p:nvPr>
        </p:nvSpPr>
        <p:spPr/>
        <p:txBody>
          <a:bodyPr/>
          <a:lstStyle/>
          <a:p>
            <a:pPr marL="0" indent="0">
              <a:buNone/>
            </a:pPr>
            <a:r>
              <a:rPr lang="pl-PL" dirty="0"/>
              <a:t>Uchwała Nr </a:t>
            </a:r>
            <a:r>
              <a:rPr lang="pl-PL" dirty="0">
                <a:highlight>
                  <a:srgbClr val="FFFF00"/>
                </a:highlight>
              </a:rPr>
              <a:t>…</a:t>
            </a:r>
            <a:r>
              <a:rPr lang="pl-PL" dirty="0"/>
              <a:t>/20</a:t>
            </a:r>
            <a:r>
              <a:rPr lang="pl-PL" dirty="0">
                <a:highlight>
                  <a:srgbClr val="FFFF00"/>
                </a:highlight>
              </a:rPr>
              <a:t>….</a:t>
            </a:r>
            <a:r>
              <a:rPr lang="pl-PL" dirty="0"/>
              <a:t> Senatu z dnia ……. r.</a:t>
            </a:r>
          </a:p>
          <a:p>
            <a:pPr marL="0" indent="0">
              <a:buNone/>
            </a:pPr>
            <a:r>
              <a:rPr lang="pl-PL" dirty="0"/>
              <a:t>Regulamin studiów </a:t>
            </a:r>
          </a:p>
          <a:p>
            <a:pPr marL="0" indent="0">
              <a:buNone/>
            </a:pPr>
            <a:endParaRPr lang="pl-PL" dirty="0"/>
          </a:p>
          <a:p>
            <a:pPr marL="0" indent="0">
              <a:buNone/>
            </a:pPr>
            <a:r>
              <a:rPr lang="pl-PL" dirty="0"/>
              <a:t>Uchwalony na podstawie art. 28 ust. 1 pkt 2 w zw. z art. 75 ust. 1-4 ustawy z dnia 20 lipca 2018 r. – Prawo o szkolnictwie wyższym i nauce ( tekst jedn. Dz.U. z 2023, poz.742 ze zm</a:t>
            </a:r>
            <a:r>
              <a:rPr lang="pl-PL" dirty="0">
                <a:highlight>
                  <a:srgbClr val="FFFF00"/>
                </a:highlight>
              </a:rPr>
              <a:t>.(!)</a:t>
            </a:r>
          </a:p>
        </p:txBody>
      </p:sp>
    </p:spTree>
    <p:extLst>
      <p:ext uri="{BB962C8B-B14F-4D97-AF65-F5344CB8AC3E}">
        <p14:creationId xmlns:p14="http://schemas.microsoft.com/office/powerpoint/2010/main" val="4243478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8F648C-2DD4-7F5C-9F90-19B4E9473DC2}"/>
              </a:ext>
            </a:extLst>
          </p:cNvPr>
          <p:cNvSpPr>
            <a:spLocks noGrp="1"/>
          </p:cNvSpPr>
          <p:nvPr>
            <p:ph type="title"/>
          </p:nvPr>
        </p:nvSpPr>
        <p:spPr/>
        <p:txBody>
          <a:bodyPr/>
          <a:lstStyle/>
          <a:p>
            <a:r>
              <a:rPr lang="pl-PL" dirty="0"/>
              <a:t>albo</a:t>
            </a:r>
          </a:p>
        </p:txBody>
      </p:sp>
      <p:sp>
        <p:nvSpPr>
          <p:cNvPr id="3" name="Symbol zastępczy zawartości 2">
            <a:extLst>
              <a:ext uri="{FF2B5EF4-FFF2-40B4-BE49-F238E27FC236}">
                <a16:creationId xmlns:a16="http://schemas.microsoft.com/office/drawing/2014/main" id="{51038389-52A9-65EC-E4CD-446A4EF2C60E}"/>
              </a:ext>
            </a:extLst>
          </p:cNvPr>
          <p:cNvSpPr>
            <a:spLocks noGrp="1"/>
          </p:cNvSpPr>
          <p:nvPr>
            <p:ph idx="1"/>
          </p:nvPr>
        </p:nvSpPr>
        <p:spPr/>
        <p:txBody>
          <a:bodyPr/>
          <a:lstStyle/>
          <a:p>
            <a:pPr marL="0" indent="0">
              <a:buNone/>
            </a:pPr>
            <a:r>
              <a:rPr lang="pl-PL" dirty="0"/>
              <a:t>Uchwała nr ../2022 Senatu ..z dnia ..202.. r. </a:t>
            </a:r>
          </a:p>
          <a:p>
            <a:pPr marL="0" indent="0">
              <a:buNone/>
            </a:pPr>
            <a:r>
              <a:rPr lang="pl-PL" dirty="0"/>
              <a:t>w sprawie: Regulaminu studiów pierwszego stopnia, drugiego stopnia oraz jednolitych studiów magisterskich</a:t>
            </a:r>
          </a:p>
          <a:p>
            <a:pPr marL="0" indent="0">
              <a:buNone/>
            </a:pPr>
            <a:endParaRPr lang="pl-PL" dirty="0"/>
          </a:p>
          <a:p>
            <a:pPr marL="0" indent="0">
              <a:buNone/>
            </a:pPr>
            <a:r>
              <a:rPr lang="pl-PL" dirty="0"/>
              <a:t>Działając na podstawie art. 28 ust. 1 pkt 2 w zw. z art. 75 ust. 5 ustawy z dnia 20 lipca 2018 r. Prawo o szkolnictwie wyższym i nauce (</a:t>
            </a:r>
            <a:r>
              <a:rPr lang="pl-PL" dirty="0" err="1"/>
              <a:t>t.j</a:t>
            </a:r>
            <a:r>
              <a:rPr lang="pl-PL" dirty="0"/>
              <a:t>. Dz. U. …) stanowi się, co następuje:</a:t>
            </a:r>
          </a:p>
        </p:txBody>
      </p:sp>
    </p:spTree>
    <p:extLst>
      <p:ext uri="{BB962C8B-B14F-4D97-AF65-F5344CB8AC3E}">
        <p14:creationId xmlns:p14="http://schemas.microsoft.com/office/powerpoint/2010/main" val="4063758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E7A9D362-3392-EFA4-7FDA-8AF7AF47F1BC}"/>
              </a:ext>
            </a:extLst>
          </p:cNvPr>
          <p:cNvSpPr>
            <a:spLocks noGrp="1"/>
          </p:cNvSpPr>
          <p:nvPr>
            <p:ph type="title"/>
          </p:nvPr>
        </p:nvSpPr>
        <p:spPr>
          <a:xfrm>
            <a:off x="5411931" y="452718"/>
            <a:ext cx="4638903" cy="1400530"/>
          </a:xfrm>
        </p:spPr>
        <p:txBody>
          <a:bodyPr>
            <a:normAutofit/>
          </a:bodyPr>
          <a:lstStyle/>
          <a:p>
            <a:pPr>
              <a:lnSpc>
                <a:spcPct val="90000"/>
              </a:lnSpc>
            </a:pPr>
            <a:r>
              <a:rPr lang="pl-PL" sz="3300"/>
              <a:t>Zasady zapisywania regulacji wewnętrznej</a:t>
            </a: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Okulary na wierzchu książki">
            <a:extLst>
              <a:ext uri="{FF2B5EF4-FFF2-40B4-BE49-F238E27FC236}">
                <a16:creationId xmlns:a16="http://schemas.microsoft.com/office/drawing/2014/main" id="{511B5901-90EA-A986-B490-BF43404183A8}"/>
              </a:ext>
            </a:extLst>
          </p:cNvPr>
          <p:cNvPicPr>
            <a:picLocks noChangeAspect="1"/>
          </p:cNvPicPr>
          <p:nvPr/>
        </p:nvPicPr>
        <p:blipFill rotWithShape="1">
          <a:blip r:embed="rId3"/>
          <a:srcRect l="13313" r="38645" b="-1"/>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13" name="Rectangle 12">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3" name="Symbol zastępczy zawartości 2">
            <a:extLst>
              <a:ext uri="{FF2B5EF4-FFF2-40B4-BE49-F238E27FC236}">
                <a16:creationId xmlns:a16="http://schemas.microsoft.com/office/drawing/2014/main" id="{41C26C24-7F19-22C4-96AB-465F745581F0}"/>
              </a:ext>
            </a:extLst>
          </p:cNvPr>
          <p:cNvSpPr>
            <a:spLocks noGrp="1"/>
          </p:cNvSpPr>
          <p:nvPr>
            <p:ph idx="1"/>
          </p:nvPr>
        </p:nvSpPr>
        <p:spPr>
          <a:xfrm>
            <a:off x="5410950" y="2052918"/>
            <a:ext cx="4638903" cy="4195481"/>
          </a:xfrm>
        </p:spPr>
        <p:txBody>
          <a:bodyPr>
            <a:normAutofit/>
          </a:bodyPr>
          <a:lstStyle/>
          <a:p>
            <a:r>
              <a:rPr lang="pl-PL" dirty="0"/>
              <a:t>Podstawową jednostką redakcyjną jest paragraf (§).</a:t>
            </a:r>
          </a:p>
          <a:p>
            <a:endParaRPr lang="pl-PL" dirty="0"/>
          </a:p>
          <a:p>
            <a:r>
              <a:rPr lang="pl-PL" dirty="0"/>
              <a:t>Paragrafy można dzielić na ustępy, ustępy na punkty, punkty na litery, litery na </a:t>
            </a:r>
            <a:r>
              <a:rPr lang="pl-PL" dirty="0" err="1"/>
              <a:t>tiret</a:t>
            </a:r>
            <a:r>
              <a:rPr lang="pl-PL" dirty="0"/>
              <a:t>, a </a:t>
            </a:r>
            <a:r>
              <a:rPr lang="pl-PL" dirty="0" err="1"/>
              <a:t>tiret</a:t>
            </a:r>
            <a:r>
              <a:rPr lang="pl-PL" dirty="0"/>
              <a:t> na podwójne </a:t>
            </a:r>
            <a:r>
              <a:rPr lang="pl-PL" dirty="0" err="1"/>
              <a:t>tiret</a:t>
            </a:r>
            <a:r>
              <a:rPr lang="pl-PL" dirty="0"/>
              <a:t>.</a:t>
            </a:r>
          </a:p>
          <a:p>
            <a:endParaRPr lang="pl-PL" dirty="0"/>
          </a:p>
        </p:txBody>
      </p:sp>
    </p:spTree>
    <p:extLst>
      <p:ext uri="{BB962C8B-B14F-4D97-AF65-F5344CB8AC3E}">
        <p14:creationId xmlns:p14="http://schemas.microsoft.com/office/powerpoint/2010/main" val="2361180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DE36BE-4EC8-E501-CCC2-23B63C1529A3}"/>
              </a:ext>
            </a:extLst>
          </p:cNvPr>
          <p:cNvSpPr>
            <a:spLocks noGrp="1"/>
          </p:cNvSpPr>
          <p:nvPr>
            <p:ph type="title"/>
          </p:nvPr>
        </p:nvSpPr>
        <p:spPr/>
        <p:txBody>
          <a:bodyPr/>
          <a:lstStyle/>
          <a:p>
            <a:r>
              <a:rPr lang="pl-PL" dirty="0"/>
              <a:t>Wewnętrzna struktura przykład nr 1</a:t>
            </a:r>
          </a:p>
        </p:txBody>
      </p:sp>
      <p:sp>
        <p:nvSpPr>
          <p:cNvPr id="3" name="Symbol zastępczy zawartości 2">
            <a:extLst>
              <a:ext uri="{FF2B5EF4-FFF2-40B4-BE49-F238E27FC236}">
                <a16:creationId xmlns:a16="http://schemas.microsoft.com/office/drawing/2014/main" id="{448ADA5C-F337-50A4-82C8-137F5CA13FE0}"/>
              </a:ext>
            </a:extLst>
          </p:cNvPr>
          <p:cNvSpPr>
            <a:spLocks noGrp="1"/>
          </p:cNvSpPr>
          <p:nvPr>
            <p:ph idx="1"/>
          </p:nvPr>
        </p:nvSpPr>
        <p:spPr/>
        <p:txBody>
          <a:bodyPr/>
          <a:lstStyle/>
          <a:p>
            <a:pPr marL="0" indent="0">
              <a:buNone/>
            </a:pPr>
            <a:r>
              <a:rPr lang="pl-PL" dirty="0"/>
              <a:t>Rozdział 1</a:t>
            </a:r>
          </a:p>
          <a:p>
            <a:pPr marL="0" indent="0">
              <a:buNone/>
            </a:pPr>
            <a:r>
              <a:rPr lang="pl-PL" dirty="0"/>
              <a:t> Wstęp ///Postanowienia ogólne</a:t>
            </a:r>
          </a:p>
          <a:p>
            <a:pPr marL="0" indent="0">
              <a:buNone/>
            </a:pPr>
            <a:r>
              <a:rPr lang="pl-PL" dirty="0"/>
              <a:t>§ 1 </a:t>
            </a:r>
          </a:p>
          <a:p>
            <a:pPr marL="0" indent="0">
              <a:buNone/>
            </a:pPr>
            <a:r>
              <a:rPr lang="pl-PL" dirty="0"/>
              <a:t>Ustępy</a:t>
            </a:r>
          </a:p>
          <a:p>
            <a:pPr marL="0" indent="0">
              <a:buNone/>
            </a:pPr>
            <a:r>
              <a:rPr lang="pl-PL" dirty="0"/>
              <a:t>Rozdział 2 </a:t>
            </a:r>
          </a:p>
          <a:p>
            <a:pPr marL="0" indent="0">
              <a:buNone/>
            </a:pPr>
            <a:r>
              <a:rPr lang="pl-PL" dirty="0"/>
              <a:t>Prawa i obowiązki studenta….</a:t>
            </a:r>
          </a:p>
          <a:p>
            <a:pPr marL="0" indent="0">
              <a:buNone/>
            </a:pPr>
            <a:r>
              <a:rPr lang="pl-PL" dirty="0"/>
              <a:t>Rozdział 3 </a:t>
            </a:r>
          </a:p>
          <a:p>
            <a:pPr marL="0" indent="0">
              <a:buNone/>
            </a:pPr>
            <a:r>
              <a:rPr lang="pl-PL" dirty="0"/>
              <a:t>Organizacja studiów…</a:t>
            </a:r>
          </a:p>
        </p:txBody>
      </p:sp>
    </p:spTree>
    <p:extLst>
      <p:ext uri="{BB962C8B-B14F-4D97-AF65-F5344CB8AC3E}">
        <p14:creationId xmlns:p14="http://schemas.microsoft.com/office/powerpoint/2010/main" val="2262959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E17C97F-54F0-AB84-87E2-6453B8F57652}"/>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5894F524-A7E5-91EB-D6AF-093C94ADD357}"/>
              </a:ext>
            </a:extLst>
          </p:cNvPr>
          <p:cNvSpPr>
            <a:spLocks noGrp="1"/>
          </p:cNvSpPr>
          <p:nvPr>
            <p:ph idx="1"/>
          </p:nvPr>
        </p:nvSpPr>
        <p:spPr/>
        <p:txBody>
          <a:bodyPr/>
          <a:lstStyle/>
          <a:p>
            <a:pPr marL="0" indent="0">
              <a:buNone/>
            </a:pPr>
            <a:r>
              <a:rPr lang="pl-PL" dirty="0"/>
              <a:t>Rozdział 4 </a:t>
            </a:r>
          </a:p>
          <a:p>
            <a:pPr marL="0" indent="0">
              <a:buNone/>
            </a:pPr>
            <a:r>
              <a:rPr lang="pl-PL" dirty="0"/>
              <a:t>Zasady zaliczania przedmiotów i rejestracji studentów</a:t>
            </a:r>
          </a:p>
          <a:p>
            <a:pPr marL="0" indent="0">
              <a:buNone/>
            </a:pPr>
            <a:r>
              <a:rPr lang="pl-PL" dirty="0"/>
              <a:t>Rozdział 5</a:t>
            </a:r>
          </a:p>
          <a:p>
            <a:pPr marL="0" indent="0">
              <a:buNone/>
            </a:pPr>
            <a:r>
              <a:rPr lang="pl-PL" dirty="0"/>
              <a:t> Studiowanie osób z niepełnosprawnością</a:t>
            </a:r>
          </a:p>
          <a:p>
            <a:pPr marL="0" indent="0">
              <a:buNone/>
            </a:pPr>
            <a:r>
              <a:rPr lang="pl-PL" dirty="0"/>
              <a:t>Rozdział 6 </a:t>
            </a:r>
          </a:p>
          <a:p>
            <a:pPr marL="0" indent="0">
              <a:buNone/>
            </a:pPr>
            <a:r>
              <a:rPr lang="pl-PL" dirty="0"/>
              <a:t>Urlopy</a:t>
            </a:r>
          </a:p>
          <a:p>
            <a:pPr marL="0" indent="0">
              <a:buNone/>
            </a:pPr>
            <a:r>
              <a:rPr lang="pl-PL" dirty="0"/>
              <a:t>Rozdział 7 </a:t>
            </a:r>
          </a:p>
          <a:p>
            <a:pPr marL="0" indent="0">
              <a:buNone/>
            </a:pPr>
            <a:r>
              <a:rPr lang="pl-PL" dirty="0"/>
              <a:t>Wznawianie studiów i zmiany kierunków studiów</a:t>
            </a:r>
          </a:p>
        </p:txBody>
      </p:sp>
    </p:spTree>
    <p:extLst>
      <p:ext uri="{BB962C8B-B14F-4D97-AF65-F5344CB8AC3E}">
        <p14:creationId xmlns:p14="http://schemas.microsoft.com/office/powerpoint/2010/main" val="1828968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DB19F40-C19D-E910-440C-F8DB645016E8}"/>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FC02843D-8E00-412E-0F52-07C031A9ACED}"/>
              </a:ext>
            </a:extLst>
          </p:cNvPr>
          <p:cNvSpPr>
            <a:spLocks noGrp="1"/>
          </p:cNvSpPr>
          <p:nvPr>
            <p:ph idx="1"/>
          </p:nvPr>
        </p:nvSpPr>
        <p:spPr/>
        <p:txBody>
          <a:bodyPr>
            <a:normAutofit/>
          </a:bodyPr>
          <a:lstStyle/>
          <a:p>
            <a:pPr marL="0" indent="0">
              <a:buNone/>
            </a:pPr>
            <a:r>
              <a:rPr lang="pl-PL" dirty="0"/>
              <a:t>Rozdział 8</a:t>
            </a:r>
          </a:p>
          <a:p>
            <a:pPr marL="0" indent="0">
              <a:buNone/>
            </a:pPr>
            <a:r>
              <a:rPr lang="pl-PL" dirty="0"/>
              <a:t>Studiowanie przedmiotów ponadprogramowych oraz studia na kierunku dodatkowym</a:t>
            </a:r>
          </a:p>
          <a:p>
            <a:pPr marL="0" indent="0">
              <a:buNone/>
            </a:pPr>
            <a:r>
              <a:rPr lang="pl-PL" dirty="0"/>
              <a:t>Rozdział 9</a:t>
            </a:r>
          </a:p>
          <a:p>
            <a:pPr marL="0" indent="0">
              <a:buNone/>
            </a:pPr>
            <a:r>
              <a:rPr lang="pl-PL" dirty="0"/>
              <a:t> Warunki odbywania studiów przez studentów przyjętych na studia w wyniku potwierdzenia efektów uczenia się </a:t>
            </a:r>
          </a:p>
          <a:p>
            <a:pPr marL="0" indent="0">
              <a:buNone/>
            </a:pPr>
            <a:r>
              <a:rPr lang="pl-PL" dirty="0"/>
              <a:t>Rozdział 10 </a:t>
            </a:r>
          </a:p>
          <a:p>
            <a:pPr marL="0" indent="0">
              <a:buNone/>
            </a:pPr>
            <a:r>
              <a:rPr lang="pl-PL" dirty="0"/>
              <a:t>Nagrody, wyróżnienia i kary </a:t>
            </a:r>
          </a:p>
          <a:p>
            <a:pPr marL="0" indent="0">
              <a:buNone/>
            </a:pPr>
            <a:r>
              <a:rPr lang="pl-PL" dirty="0"/>
              <a:t>Rozdział 11 </a:t>
            </a:r>
          </a:p>
          <a:p>
            <a:pPr marL="0" indent="0">
              <a:buNone/>
            </a:pPr>
            <a:r>
              <a:rPr lang="pl-PL" dirty="0"/>
              <a:t>Praca dyplomowa </a:t>
            </a:r>
          </a:p>
        </p:txBody>
      </p:sp>
    </p:spTree>
    <p:extLst>
      <p:ext uri="{BB962C8B-B14F-4D97-AF65-F5344CB8AC3E}">
        <p14:creationId xmlns:p14="http://schemas.microsoft.com/office/powerpoint/2010/main" val="1291018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5">
            <a:extLst>
              <a:ext uri="{FF2B5EF4-FFF2-40B4-BE49-F238E27FC236}">
                <a16:creationId xmlns:a16="http://schemas.microsoft.com/office/drawing/2014/main" id="{D1654FBE-536D-6BA1-C889-BB8F06F092F0}"/>
              </a:ext>
            </a:extLst>
          </p:cNvPr>
          <p:cNvPicPr>
            <a:picLocks noChangeAspect="1"/>
          </p:cNvPicPr>
          <p:nvPr/>
        </p:nvPicPr>
        <p:blipFill rotWithShape="1">
          <a:blip r:embed="rId2">
            <a:alphaModFix amt="35000"/>
          </a:blip>
          <a:srcRect t="4015" b="39735"/>
          <a:stretch/>
        </p:blipFill>
        <p:spPr>
          <a:xfrm>
            <a:off x="20" y="10"/>
            <a:ext cx="12191980" cy="6857990"/>
          </a:xfrm>
          <a:prstGeom prst="rect">
            <a:avLst/>
          </a:prstGeom>
        </p:spPr>
      </p:pic>
      <p:sp>
        <p:nvSpPr>
          <p:cNvPr id="2" name="Tytuł 1">
            <a:extLst>
              <a:ext uri="{FF2B5EF4-FFF2-40B4-BE49-F238E27FC236}">
                <a16:creationId xmlns:a16="http://schemas.microsoft.com/office/drawing/2014/main" id="{64BF09F6-7779-6CFE-9246-C8FC2AB68FD1}"/>
              </a:ext>
            </a:extLst>
          </p:cNvPr>
          <p:cNvSpPr>
            <a:spLocks noGrp="1"/>
          </p:cNvSpPr>
          <p:nvPr>
            <p:ph type="title"/>
          </p:nvPr>
        </p:nvSpPr>
        <p:spPr/>
        <p:txBody>
          <a:bodyPr>
            <a:normAutofit/>
          </a:bodyPr>
          <a:lstStyle/>
          <a:p>
            <a:r>
              <a:rPr lang="pl-PL">
                <a:solidFill>
                  <a:srgbClr val="FFFFFF"/>
                </a:solidFill>
              </a:rPr>
              <a:t>Charakter prawny regulaminu studiów</a:t>
            </a:r>
          </a:p>
        </p:txBody>
      </p:sp>
      <p:graphicFrame>
        <p:nvGraphicFramePr>
          <p:cNvPr id="14" name="Symbol zastępczy zawartości 2">
            <a:extLst>
              <a:ext uri="{FF2B5EF4-FFF2-40B4-BE49-F238E27FC236}">
                <a16:creationId xmlns:a16="http://schemas.microsoft.com/office/drawing/2014/main" id="{8A763964-04F3-B8C1-A213-83A8F78ED035}"/>
              </a:ext>
            </a:extLst>
          </p:cNvPr>
          <p:cNvGraphicFramePr>
            <a:graphicFrameLocks noGrp="1"/>
          </p:cNvGraphicFramePr>
          <p:nvPr>
            <p:ph idx="1"/>
            <p:extLst>
              <p:ext uri="{D42A27DB-BD31-4B8C-83A1-F6EECF244321}">
                <p14:modId xmlns:p14="http://schemas.microsoft.com/office/powerpoint/2010/main" val="3641723765"/>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781331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0282D-4F78-B716-4EED-297296340955}"/>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1778444F-5813-8D66-DA30-E182D6E72297}"/>
              </a:ext>
            </a:extLst>
          </p:cNvPr>
          <p:cNvSpPr>
            <a:spLocks noGrp="1"/>
          </p:cNvSpPr>
          <p:nvPr>
            <p:ph idx="1"/>
          </p:nvPr>
        </p:nvSpPr>
        <p:spPr/>
        <p:txBody>
          <a:bodyPr>
            <a:normAutofit fontScale="92500" lnSpcReduction="10000"/>
          </a:bodyPr>
          <a:lstStyle/>
          <a:p>
            <a:pPr marL="0" indent="0">
              <a:buNone/>
            </a:pPr>
            <a:r>
              <a:rPr lang="pl-PL" dirty="0"/>
              <a:t>Rozdział 12</a:t>
            </a:r>
          </a:p>
          <a:p>
            <a:pPr marL="0" indent="0">
              <a:buNone/>
            </a:pPr>
            <a:r>
              <a:rPr lang="pl-PL" dirty="0"/>
              <a:t> Egzamin dyplomowy</a:t>
            </a:r>
          </a:p>
          <a:p>
            <a:pPr marL="0" indent="0">
              <a:buNone/>
            </a:pPr>
            <a:r>
              <a:rPr lang="pl-PL" dirty="0"/>
              <a:t> Rozdział 13 </a:t>
            </a:r>
          </a:p>
          <a:p>
            <a:pPr marL="0" indent="0">
              <a:buNone/>
            </a:pPr>
            <a:r>
              <a:rPr lang="pl-PL" dirty="0"/>
              <a:t>Ukończenie studiów</a:t>
            </a:r>
          </a:p>
          <a:p>
            <a:pPr marL="0" indent="0">
              <a:buNone/>
            </a:pPr>
            <a:r>
              <a:rPr lang="pl-PL" dirty="0"/>
              <a:t>Rozdział 14 </a:t>
            </a:r>
          </a:p>
          <a:p>
            <a:pPr marL="0" indent="0">
              <a:buNone/>
            </a:pPr>
            <a:r>
              <a:rPr lang="pl-PL" dirty="0"/>
              <a:t>Warunki i tryb uczestniczenia wybitnie uzdolnionych uczniów w zajęciach przewidzianych programem studiów</a:t>
            </a:r>
          </a:p>
          <a:p>
            <a:pPr marL="0" indent="0">
              <a:buNone/>
            </a:pPr>
            <a:r>
              <a:rPr lang="pl-PL" dirty="0"/>
              <a:t>Rozdział 15</a:t>
            </a:r>
          </a:p>
          <a:p>
            <a:pPr marL="0" indent="0">
              <a:buNone/>
            </a:pPr>
            <a:r>
              <a:rPr lang="pl-PL" dirty="0"/>
              <a:t> Przepisy przejściowe</a:t>
            </a:r>
          </a:p>
          <a:p>
            <a:pPr marL="0" indent="0">
              <a:buNone/>
            </a:pPr>
            <a:r>
              <a:rPr lang="pl-PL" dirty="0"/>
              <a:t>Rozdział 16</a:t>
            </a:r>
          </a:p>
          <a:p>
            <a:pPr marL="0" indent="0">
              <a:buNone/>
            </a:pPr>
            <a:r>
              <a:rPr lang="pl-PL" dirty="0"/>
              <a:t> Przepisy końcowe</a:t>
            </a:r>
          </a:p>
        </p:txBody>
      </p:sp>
    </p:spTree>
    <p:extLst>
      <p:ext uri="{BB962C8B-B14F-4D97-AF65-F5344CB8AC3E}">
        <p14:creationId xmlns:p14="http://schemas.microsoft.com/office/powerpoint/2010/main" val="4106665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086C7C4-4FAE-0490-7843-C87370317198}"/>
              </a:ext>
            </a:extLst>
          </p:cNvPr>
          <p:cNvSpPr>
            <a:spLocks noGrp="1"/>
          </p:cNvSpPr>
          <p:nvPr>
            <p:ph type="title"/>
          </p:nvPr>
        </p:nvSpPr>
        <p:spPr/>
        <p:txBody>
          <a:bodyPr/>
          <a:lstStyle/>
          <a:p>
            <a:r>
              <a:rPr lang="pl-PL" dirty="0"/>
              <a:t>Wewnętrzna struktura nr 2</a:t>
            </a:r>
          </a:p>
        </p:txBody>
      </p:sp>
      <p:sp>
        <p:nvSpPr>
          <p:cNvPr id="3" name="Symbol zastępczy zawartości 2">
            <a:extLst>
              <a:ext uri="{FF2B5EF4-FFF2-40B4-BE49-F238E27FC236}">
                <a16:creationId xmlns:a16="http://schemas.microsoft.com/office/drawing/2014/main" id="{63BC4D8A-15A7-18A8-EAB9-207CBBB0533E}"/>
              </a:ext>
            </a:extLst>
          </p:cNvPr>
          <p:cNvSpPr>
            <a:spLocks noGrp="1"/>
          </p:cNvSpPr>
          <p:nvPr>
            <p:ph idx="1"/>
          </p:nvPr>
        </p:nvSpPr>
        <p:spPr/>
        <p:txBody>
          <a:bodyPr/>
          <a:lstStyle/>
          <a:p>
            <a:pPr marL="0" indent="0">
              <a:buNone/>
            </a:pPr>
            <a:r>
              <a:rPr lang="pl-PL" dirty="0"/>
              <a:t>I. Zakres i zasady stosowania regulaminu</a:t>
            </a:r>
          </a:p>
          <a:p>
            <a:pPr marL="0" indent="0">
              <a:buNone/>
            </a:pPr>
            <a:r>
              <a:rPr lang="pl-PL" dirty="0"/>
              <a:t>II. Organizacja studiów </a:t>
            </a:r>
          </a:p>
          <a:p>
            <a:pPr marL="514350" indent="-514350">
              <a:buAutoNum type="arabicPeriod"/>
            </a:pPr>
            <a:r>
              <a:rPr lang="pl-PL" dirty="0"/>
              <a:t>Zasady ogólne</a:t>
            </a:r>
          </a:p>
          <a:p>
            <a:pPr marL="0" indent="0">
              <a:buNone/>
            </a:pPr>
            <a:r>
              <a:rPr lang="pl-PL" dirty="0"/>
              <a:t>2. Indywidualna organizacja studiów i indywidualny tok studiów</a:t>
            </a:r>
          </a:p>
          <a:p>
            <a:pPr marL="0" indent="0">
              <a:buNone/>
            </a:pPr>
            <a:r>
              <a:rPr lang="pl-PL" dirty="0"/>
              <a:t>3. Zaliczenie zajęć</a:t>
            </a:r>
          </a:p>
          <a:p>
            <a:pPr marL="0" indent="0">
              <a:buNone/>
            </a:pPr>
            <a:r>
              <a:rPr lang="pl-PL" dirty="0"/>
              <a:t>4. Poprawkowe i komisyjne zaliczanie zajęć </a:t>
            </a:r>
          </a:p>
          <a:p>
            <a:pPr marL="514350" indent="-514350">
              <a:buAutoNum type="arabicPeriod" startAt="5"/>
            </a:pPr>
            <a:r>
              <a:rPr lang="pl-PL" dirty="0"/>
              <a:t>Powtarzanie zajęć</a:t>
            </a:r>
          </a:p>
          <a:p>
            <a:pPr marL="0" indent="0">
              <a:buNone/>
            </a:pPr>
            <a:r>
              <a:rPr lang="pl-PL" dirty="0"/>
              <a:t>6. Zaliczenie semestru i roku studiów</a:t>
            </a:r>
          </a:p>
        </p:txBody>
      </p:sp>
    </p:spTree>
    <p:extLst>
      <p:ext uri="{BB962C8B-B14F-4D97-AF65-F5344CB8AC3E}">
        <p14:creationId xmlns:p14="http://schemas.microsoft.com/office/powerpoint/2010/main" val="2579592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C0145E5-5E95-E161-5265-D4519F6CD15D}"/>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68972030-22EC-12A5-6585-5673303C47D1}"/>
              </a:ext>
            </a:extLst>
          </p:cNvPr>
          <p:cNvSpPr>
            <a:spLocks noGrp="1"/>
          </p:cNvSpPr>
          <p:nvPr>
            <p:ph idx="1"/>
          </p:nvPr>
        </p:nvSpPr>
        <p:spPr/>
        <p:txBody>
          <a:bodyPr/>
          <a:lstStyle/>
          <a:p>
            <a:pPr marL="0" indent="0">
              <a:buNone/>
            </a:pPr>
            <a:r>
              <a:rPr lang="pl-PL" dirty="0"/>
              <a:t>7. Praktyki studenckie</a:t>
            </a:r>
          </a:p>
          <a:p>
            <a:pPr marL="0" indent="0">
              <a:buNone/>
            </a:pPr>
            <a:r>
              <a:rPr lang="pl-PL" dirty="0"/>
              <a:t>8. Urlop od zajęć</a:t>
            </a:r>
          </a:p>
          <a:p>
            <a:pPr marL="0" indent="0">
              <a:buNone/>
            </a:pPr>
            <a:r>
              <a:rPr lang="pl-PL" dirty="0"/>
              <a:t>9. Zmiana studiów</a:t>
            </a:r>
          </a:p>
          <a:p>
            <a:pPr marL="0" indent="0">
              <a:buNone/>
            </a:pPr>
            <a:r>
              <a:rPr lang="pl-PL" dirty="0"/>
              <a:t>10. Skreślenie z listy studentów</a:t>
            </a:r>
          </a:p>
          <a:p>
            <a:pPr marL="0" indent="0">
              <a:buNone/>
            </a:pPr>
            <a:r>
              <a:rPr lang="pl-PL" dirty="0"/>
              <a:t>11. Wznowienie studiów</a:t>
            </a:r>
          </a:p>
          <a:p>
            <a:pPr marL="0" indent="0">
              <a:buNone/>
            </a:pPr>
            <a:r>
              <a:rPr lang="pl-PL" dirty="0"/>
              <a:t>III. Ukończenie studiów </a:t>
            </a:r>
          </a:p>
          <a:p>
            <a:pPr marL="514350" indent="-514350">
              <a:buAutoNum type="arabicPeriod"/>
            </a:pPr>
            <a:r>
              <a:rPr lang="pl-PL" dirty="0"/>
              <a:t>Przygotowanie i złożenie pracy dyplomowej</a:t>
            </a:r>
          </a:p>
          <a:p>
            <a:pPr marL="514350" indent="-514350">
              <a:buAutoNum type="arabicPeriod"/>
            </a:pPr>
            <a:r>
              <a:rPr lang="pl-PL" dirty="0"/>
              <a:t> Egzamin dyplomowy </a:t>
            </a:r>
          </a:p>
        </p:txBody>
      </p:sp>
    </p:spTree>
    <p:extLst>
      <p:ext uri="{BB962C8B-B14F-4D97-AF65-F5344CB8AC3E}">
        <p14:creationId xmlns:p14="http://schemas.microsoft.com/office/powerpoint/2010/main" val="4082707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209D0AA-F25A-E395-8146-5A52EE76E50F}"/>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074D3402-95AD-E130-6592-A25E71F7E13C}"/>
              </a:ext>
            </a:extLst>
          </p:cNvPr>
          <p:cNvSpPr>
            <a:spLocks noGrp="1"/>
          </p:cNvSpPr>
          <p:nvPr>
            <p:ph idx="1"/>
          </p:nvPr>
        </p:nvSpPr>
        <p:spPr/>
        <p:txBody>
          <a:bodyPr/>
          <a:lstStyle/>
          <a:p>
            <a:r>
              <a:rPr lang="pl-PL" dirty="0"/>
              <a:t>3. Wynik studiów</a:t>
            </a:r>
          </a:p>
          <a:p>
            <a:pPr marL="0" indent="0">
              <a:buNone/>
            </a:pPr>
            <a:r>
              <a:rPr lang="pl-PL" dirty="0"/>
              <a:t>IV. Rozstrzyganie spraw studenckich</a:t>
            </a:r>
          </a:p>
          <a:p>
            <a:pPr marL="0" indent="0">
              <a:buNone/>
            </a:pPr>
            <a:r>
              <a:rPr lang="pl-PL" dirty="0"/>
              <a:t>V. Przepisy przejściowe</a:t>
            </a:r>
          </a:p>
          <a:p>
            <a:pPr marL="0" indent="0">
              <a:buNone/>
            </a:pPr>
            <a:r>
              <a:rPr lang="pl-PL" dirty="0"/>
              <a:t>VI. Przepisy końcowe</a:t>
            </a:r>
          </a:p>
        </p:txBody>
      </p:sp>
    </p:spTree>
    <p:extLst>
      <p:ext uri="{BB962C8B-B14F-4D97-AF65-F5344CB8AC3E}">
        <p14:creationId xmlns:p14="http://schemas.microsoft.com/office/powerpoint/2010/main" val="1835374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EAC68E2-6CEC-6E04-055B-3F9D6C6EA2CD}"/>
              </a:ext>
            </a:extLst>
          </p:cNvPr>
          <p:cNvSpPr>
            <a:spLocks noGrp="1"/>
          </p:cNvSpPr>
          <p:nvPr>
            <p:ph type="title"/>
          </p:nvPr>
        </p:nvSpPr>
        <p:spPr/>
        <p:txBody>
          <a:bodyPr/>
          <a:lstStyle/>
          <a:p>
            <a:r>
              <a:rPr lang="pl-PL" dirty="0"/>
              <a:t>Dyscyplina nomenklatury regulaminu </a:t>
            </a:r>
          </a:p>
        </p:txBody>
      </p:sp>
      <p:sp>
        <p:nvSpPr>
          <p:cNvPr id="3" name="Symbol zastępczy zawartości 2">
            <a:extLst>
              <a:ext uri="{FF2B5EF4-FFF2-40B4-BE49-F238E27FC236}">
                <a16:creationId xmlns:a16="http://schemas.microsoft.com/office/drawing/2014/main" id="{4607D361-A9F2-6123-E4FE-1FCAA3025185}"/>
              </a:ext>
            </a:extLst>
          </p:cNvPr>
          <p:cNvSpPr>
            <a:spLocks noGrp="1"/>
          </p:cNvSpPr>
          <p:nvPr>
            <p:ph idx="1"/>
          </p:nvPr>
        </p:nvSpPr>
        <p:spPr/>
        <p:txBody>
          <a:bodyPr/>
          <a:lstStyle/>
          <a:p>
            <a:endParaRPr lang="pl-PL" dirty="0"/>
          </a:p>
          <a:p>
            <a:r>
              <a:rPr lang="pl-PL" dirty="0"/>
              <a:t>Słownik pojęć legalnych </a:t>
            </a:r>
          </a:p>
        </p:txBody>
      </p:sp>
    </p:spTree>
    <p:extLst>
      <p:ext uri="{BB962C8B-B14F-4D97-AF65-F5344CB8AC3E}">
        <p14:creationId xmlns:p14="http://schemas.microsoft.com/office/powerpoint/2010/main" val="3240063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1AC104B-14AB-3B7F-A379-381E4A9CB3E2}"/>
              </a:ext>
            </a:extLst>
          </p:cNvPr>
          <p:cNvSpPr>
            <a:spLocks noGrp="1"/>
          </p:cNvSpPr>
          <p:nvPr>
            <p:ph type="title"/>
          </p:nvPr>
        </p:nvSpPr>
        <p:spPr/>
        <p:txBody>
          <a:bodyPr/>
          <a:lstStyle/>
          <a:p>
            <a:r>
              <a:rPr lang="pl-PL" dirty="0"/>
              <a:t>Przykład niekonsekwencji: wznowienie a reaktywacja</a:t>
            </a:r>
          </a:p>
        </p:txBody>
      </p:sp>
      <p:sp>
        <p:nvSpPr>
          <p:cNvPr id="3" name="Symbol zastępczy zawartości 2">
            <a:extLst>
              <a:ext uri="{FF2B5EF4-FFF2-40B4-BE49-F238E27FC236}">
                <a16:creationId xmlns:a16="http://schemas.microsoft.com/office/drawing/2014/main" id="{D3C296AF-A6CB-682D-2063-32C89CA20A9B}"/>
              </a:ext>
            </a:extLst>
          </p:cNvPr>
          <p:cNvSpPr>
            <a:spLocks noGrp="1"/>
          </p:cNvSpPr>
          <p:nvPr>
            <p:ph idx="1"/>
          </p:nvPr>
        </p:nvSpPr>
        <p:spPr/>
        <p:txBody>
          <a:bodyPr>
            <a:normAutofit lnSpcReduction="10000"/>
          </a:bodyPr>
          <a:lstStyle/>
          <a:p>
            <a:r>
              <a:rPr lang="pl-PL" dirty="0">
                <a:latin typeface="+mj-lt"/>
              </a:rPr>
              <a:t>Regulamin przewiduje dwa tryby przywrócenia w prawach studenta celem kontynuowania studiów, w razie gdy uprzednio doszło do skreślenia studenta z listy studentów w sytuacji niezłożenia w terminie pracy dyplomowej lub egzaminu dyplomowego, a mianowicie – 1) wznowienia studiów w celu ich ukończenia albo 2) reaktywacji w prawach studenta. Przy tym wznowienie studiów obwarowane jest wymogiem zachowania krótszego, niż w przypadku reaktywacji, terminu na złożenie przez studenta wniosku, wynosi bowiem 2 lata od daty skreślenia z listy studentów, gdy w przypadku reaktywacji termin ten jest dłuższy i wynosi 5 lat od daty skreślenia z listy studentów. </a:t>
            </a:r>
          </a:p>
          <a:p>
            <a:r>
              <a:rPr lang="pl-PL" dirty="0">
                <a:latin typeface="+mj-lt"/>
              </a:rPr>
              <a:t>W przypadku upływu terminu 2 lat, tryb wznowienia studiów w ogóle nie znajduje zastosowania a w jego miejsce stosowany jest tryb reaktywacji w prawach studenta.</a:t>
            </a:r>
          </a:p>
        </p:txBody>
      </p:sp>
    </p:spTree>
    <p:extLst>
      <p:ext uri="{BB962C8B-B14F-4D97-AF65-F5344CB8AC3E}">
        <p14:creationId xmlns:p14="http://schemas.microsoft.com/office/powerpoint/2010/main" val="2933880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491C6B2-81A7-3AA3-CD8D-0C51B52CB4A1}"/>
              </a:ext>
            </a:extLst>
          </p:cNvPr>
          <p:cNvSpPr>
            <a:spLocks noGrp="1"/>
          </p:cNvSpPr>
          <p:nvPr>
            <p:ph type="title"/>
          </p:nvPr>
        </p:nvSpPr>
        <p:spPr>
          <a:xfrm>
            <a:off x="5282381" y="629266"/>
            <a:ext cx="4767471" cy="1641986"/>
          </a:xfrm>
        </p:spPr>
        <p:txBody>
          <a:bodyPr>
            <a:normAutofit/>
          </a:bodyPr>
          <a:lstStyle/>
          <a:p>
            <a:r>
              <a:rPr lang="pl-PL" dirty="0"/>
              <a:t>O terminach nawiasem</a:t>
            </a:r>
          </a:p>
        </p:txBody>
      </p:sp>
      <p:pic>
        <p:nvPicPr>
          <p:cNvPr id="5" name="Picture 4" descr="Strona kalendarza z piórem na wierzchu">
            <a:extLst>
              <a:ext uri="{FF2B5EF4-FFF2-40B4-BE49-F238E27FC236}">
                <a16:creationId xmlns:a16="http://schemas.microsoft.com/office/drawing/2014/main" id="{D5D7E2B4-C9A9-D2AA-26DA-0A0E9ECF9395}"/>
              </a:ext>
            </a:extLst>
          </p:cNvPr>
          <p:cNvPicPr>
            <a:picLocks noChangeAspect="1"/>
          </p:cNvPicPr>
          <p:nvPr/>
        </p:nvPicPr>
        <p:blipFill rotWithShape="1">
          <a:blip r:embed="rId3"/>
          <a:srcRect l="33937" r="20953" b="-1"/>
          <a:stretch/>
        </p:blipFill>
        <p:spPr>
          <a:xfrm>
            <a:off x="-1" y="10"/>
            <a:ext cx="4634680" cy="6857990"/>
          </a:xfrm>
          <a:prstGeom prst="rect">
            <a:avLst/>
          </a:prstGeom>
        </p:spPr>
      </p:pic>
      <p:sp>
        <p:nvSpPr>
          <p:cNvPr id="3" name="Symbol zastępczy zawartości 2">
            <a:extLst>
              <a:ext uri="{FF2B5EF4-FFF2-40B4-BE49-F238E27FC236}">
                <a16:creationId xmlns:a16="http://schemas.microsoft.com/office/drawing/2014/main" id="{FB5FBCCB-BDE2-709E-F544-D137A16F67B9}"/>
              </a:ext>
            </a:extLst>
          </p:cNvPr>
          <p:cNvSpPr>
            <a:spLocks noGrp="1"/>
          </p:cNvSpPr>
          <p:nvPr>
            <p:ph idx="1"/>
          </p:nvPr>
        </p:nvSpPr>
        <p:spPr>
          <a:xfrm>
            <a:off x="5282381" y="2438400"/>
            <a:ext cx="4767471" cy="3809999"/>
          </a:xfrm>
        </p:spPr>
        <p:txBody>
          <a:bodyPr>
            <a:normAutofit/>
          </a:bodyPr>
          <a:lstStyle/>
          <a:p>
            <a:r>
              <a:rPr lang="pl-PL" dirty="0"/>
              <a:t>Wniosek o reaktywację można złożyć w terminie 5 lat od daty skreślenia z listy studentów.</a:t>
            </a:r>
          </a:p>
          <a:p>
            <a:endParaRPr lang="pl-PL" dirty="0"/>
          </a:p>
          <a:p>
            <a:r>
              <a:rPr lang="pl-PL" dirty="0"/>
              <a:t> Termin ten nie podlega przywróceniu.</a:t>
            </a:r>
          </a:p>
        </p:txBody>
      </p:sp>
    </p:spTree>
    <p:extLst>
      <p:ext uri="{BB962C8B-B14F-4D97-AF65-F5344CB8AC3E}">
        <p14:creationId xmlns:p14="http://schemas.microsoft.com/office/powerpoint/2010/main" val="3560264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7F9983-8BA4-9152-DAE6-BD5A65EEE06D}"/>
              </a:ext>
            </a:extLst>
          </p:cNvPr>
          <p:cNvSpPr>
            <a:spLocks noGrp="1"/>
          </p:cNvSpPr>
          <p:nvPr>
            <p:ph type="title"/>
          </p:nvPr>
        </p:nvSpPr>
        <p:spPr/>
        <p:txBody>
          <a:bodyPr/>
          <a:lstStyle/>
          <a:p>
            <a:r>
              <a:rPr lang="pl-PL" dirty="0"/>
              <a:t>Język aktów wewnętrznych</a:t>
            </a:r>
          </a:p>
        </p:txBody>
      </p:sp>
      <p:sp>
        <p:nvSpPr>
          <p:cNvPr id="3" name="Symbol zastępczy zawartości 2">
            <a:extLst>
              <a:ext uri="{FF2B5EF4-FFF2-40B4-BE49-F238E27FC236}">
                <a16:creationId xmlns:a16="http://schemas.microsoft.com/office/drawing/2014/main" id="{579F8E08-3AF4-3468-0497-317CD5E41F4F}"/>
              </a:ext>
            </a:extLst>
          </p:cNvPr>
          <p:cNvSpPr>
            <a:spLocks noGrp="1"/>
          </p:cNvSpPr>
          <p:nvPr>
            <p:ph idx="1"/>
          </p:nvPr>
        </p:nvSpPr>
        <p:spPr/>
        <p:txBody>
          <a:bodyPr/>
          <a:lstStyle/>
          <a:p>
            <a:endParaRPr lang="pl-PL" dirty="0"/>
          </a:p>
          <a:p>
            <a:r>
              <a:rPr lang="pl-PL" dirty="0"/>
              <a:t>Język prawny czy prawniczy?</a:t>
            </a:r>
          </a:p>
          <a:p>
            <a:endParaRPr lang="pl-PL" dirty="0"/>
          </a:p>
          <a:p>
            <a:r>
              <a:rPr lang="pl-PL" dirty="0" err="1"/>
              <a:t>Neutratywy</a:t>
            </a:r>
            <a:r>
              <a:rPr lang="pl-PL" dirty="0"/>
              <a:t> </a:t>
            </a:r>
          </a:p>
          <a:p>
            <a:endParaRPr lang="pl-PL" dirty="0"/>
          </a:p>
          <a:p>
            <a:r>
              <a:rPr lang="pl-PL" dirty="0"/>
              <a:t>Funkcje: małą czy wielką literą</a:t>
            </a:r>
          </a:p>
        </p:txBody>
      </p:sp>
    </p:spTree>
    <p:extLst>
      <p:ext uri="{BB962C8B-B14F-4D97-AF65-F5344CB8AC3E}">
        <p14:creationId xmlns:p14="http://schemas.microsoft.com/office/powerpoint/2010/main" val="3755886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C59EC5E-EC65-ED61-6C45-70729DB2207F}"/>
              </a:ext>
            </a:extLst>
          </p:cNvPr>
          <p:cNvSpPr>
            <a:spLocks noGrp="1"/>
          </p:cNvSpPr>
          <p:nvPr>
            <p:ph type="title"/>
          </p:nvPr>
        </p:nvSpPr>
        <p:spPr/>
        <p:txBody>
          <a:bodyPr/>
          <a:lstStyle/>
          <a:p>
            <a:r>
              <a:rPr lang="pl-PL" dirty="0"/>
              <a:t>Przepisy intertemporalne</a:t>
            </a:r>
          </a:p>
        </p:txBody>
      </p:sp>
      <p:sp>
        <p:nvSpPr>
          <p:cNvPr id="3" name="Symbol zastępczy zawartości 2">
            <a:extLst>
              <a:ext uri="{FF2B5EF4-FFF2-40B4-BE49-F238E27FC236}">
                <a16:creationId xmlns:a16="http://schemas.microsoft.com/office/drawing/2014/main" id="{039FFA86-065C-A85E-7AC7-D73B0D6844B0}"/>
              </a:ext>
            </a:extLst>
          </p:cNvPr>
          <p:cNvSpPr>
            <a:spLocks noGrp="1"/>
          </p:cNvSpPr>
          <p:nvPr>
            <p:ph idx="1"/>
          </p:nvPr>
        </p:nvSpPr>
        <p:spPr/>
        <p:txBody>
          <a:bodyPr/>
          <a:lstStyle/>
          <a:p>
            <a:r>
              <a:rPr lang="pl-PL" dirty="0"/>
              <a:t>Dla studentów, którzy realizują studia według programów studiów obowiązujących przed rokiem akademickim 2019/2020 w miejsce przepisów z § 18 ust 5, § 41 ust. 7, 8, 9 i 11 niniejszego regulaminu, stosuje się odpowiednie przepisy Regulaminu studiów z……</a:t>
            </a:r>
          </a:p>
          <a:p>
            <a:endParaRPr lang="pl-PL" dirty="0"/>
          </a:p>
          <a:p>
            <a:r>
              <a:rPr lang="pl-PL" dirty="0"/>
              <a:t>Decyzje podjęte na podstawie regulaminu studiów, o którym mowa w § 94, oraz na podstawie aktów prawnych wydanych na jego podstawie, pozostają w mocy, jednak nie dłużej niż do dnia … r.</a:t>
            </a:r>
          </a:p>
        </p:txBody>
      </p:sp>
    </p:spTree>
    <p:extLst>
      <p:ext uri="{BB962C8B-B14F-4D97-AF65-F5344CB8AC3E}">
        <p14:creationId xmlns:p14="http://schemas.microsoft.com/office/powerpoint/2010/main" val="324221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38A055-BD2A-03E5-58B2-B1B268117793}"/>
              </a:ext>
            </a:extLst>
          </p:cNvPr>
          <p:cNvSpPr>
            <a:spLocks noGrp="1"/>
          </p:cNvSpPr>
          <p:nvPr>
            <p:ph type="title"/>
          </p:nvPr>
        </p:nvSpPr>
        <p:spPr/>
        <p:txBody>
          <a:bodyPr/>
          <a:lstStyle/>
          <a:p>
            <a:r>
              <a:rPr lang="pl-PL" dirty="0"/>
              <a:t>Przepisy końcowe</a:t>
            </a:r>
          </a:p>
        </p:txBody>
      </p:sp>
      <p:sp>
        <p:nvSpPr>
          <p:cNvPr id="3" name="Symbol zastępczy zawartości 2">
            <a:extLst>
              <a:ext uri="{FF2B5EF4-FFF2-40B4-BE49-F238E27FC236}">
                <a16:creationId xmlns:a16="http://schemas.microsoft.com/office/drawing/2014/main" id="{5BE13E78-02E9-4897-81F9-75E7B6E91A68}"/>
              </a:ext>
            </a:extLst>
          </p:cNvPr>
          <p:cNvSpPr>
            <a:spLocks noGrp="1"/>
          </p:cNvSpPr>
          <p:nvPr>
            <p:ph idx="1"/>
          </p:nvPr>
        </p:nvSpPr>
        <p:spPr/>
        <p:txBody>
          <a:bodyPr/>
          <a:lstStyle/>
          <a:p>
            <a:r>
              <a:rPr lang="pl-PL" dirty="0"/>
              <a:t>Niniejszy Regulamin uchwalony przez Senat ….w dniu …. r. wchodzi w życie z dniem 1 października 2019 r. i ma zastosowanie także do studentów, którzy rozpoczęli studia przed rokiem akademickim 2019/2020, z zastrzeżeniem § 79</a:t>
            </a:r>
          </a:p>
          <a:p>
            <a:pPr marL="0" indent="0">
              <a:buNone/>
            </a:pPr>
            <a:r>
              <a:rPr lang="pl-PL" dirty="0"/>
              <a:t>albo</a:t>
            </a:r>
          </a:p>
          <a:p>
            <a:r>
              <a:rPr lang="pl-PL" dirty="0"/>
              <a:t>Traci moc Regulamin studiów … (tekst jednolity – Obwieszczenie nr ../…).</a:t>
            </a:r>
          </a:p>
          <a:p>
            <a:r>
              <a:rPr lang="pl-PL" dirty="0"/>
              <a:t>Regulamin wchodzi w życie z dniem 1 października 20… r</a:t>
            </a:r>
          </a:p>
        </p:txBody>
      </p:sp>
    </p:spTree>
    <p:extLst>
      <p:ext uri="{BB962C8B-B14F-4D97-AF65-F5344CB8AC3E}">
        <p14:creationId xmlns:p14="http://schemas.microsoft.com/office/powerpoint/2010/main" val="4075970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E69897-4020-8216-54AF-14728005CC3C}"/>
              </a:ext>
            </a:extLst>
          </p:cNvPr>
          <p:cNvPicPr>
            <a:picLocks noChangeAspect="1"/>
          </p:cNvPicPr>
          <p:nvPr/>
        </p:nvPicPr>
        <p:blipFill rotWithShape="1">
          <a:blip r:embed="rId2">
            <a:alphaModFix amt="35000"/>
          </a:blip>
          <a:srcRect t="15730"/>
          <a:stretch/>
        </p:blipFill>
        <p:spPr>
          <a:xfrm>
            <a:off x="20" y="10"/>
            <a:ext cx="12191980" cy="6857990"/>
          </a:xfrm>
          <a:prstGeom prst="rect">
            <a:avLst/>
          </a:prstGeom>
        </p:spPr>
      </p:pic>
      <p:sp>
        <p:nvSpPr>
          <p:cNvPr id="2" name="Tytuł 1">
            <a:extLst>
              <a:ext uri="{FF2B5EF4-FFF2-40B4-BE49-F238E27FC236}">
                <a16:creationId xmlns:a16="http://schemas.microsoft.com/office/drawing/2014/main" id="{CB9B97C6-64DF-BA2E-C6C4-C567E1CEEEED}"/>
              </a:ext>
            </a:extLst>
          </p:cNvPr>
          <p:cNvSpPr>
            <a:spLocks noGrp="1"/>
          </p:cNvSpPr>
          <p:nvPr>
            <p:ph type="title"/>
          </p:nvPr>
        </p:nvSpPr>
        <p:spPr/>
        <p:txBody>
          <a:bodyPr>
            <a:normAutofit/>
          </a:bodyPr>
          <a:lstStyle/>
          <a:p>
            <a:r>
              <a:rPr lang="pl-PL">
                <a:solidFill>
                  <a:srgbClr val="FFFFFF"/>
                </a:solidFill>
              </a:rPr>
              <a:t>Znaczenie regulaminu </a:t>
            </a:r>
          </a:p>
        </p:txBody>
      </p:sp>
      <p:graphicFrame>
        <p:nvGraphicFramePr>
          <p:cNvPr id="5" name="Symbol zastępczy zawartości 2">
            <a:extLst>
              <a:ext uri="{FF2B5EF4-FFF2-40B4-BE49-F238E27FC236}">
                <a16:creationId xmlns:a16="http://schemas.microsoft.com/office/drawing/2014/main" id="{BB327533-1979-BF6B-4A71-0C3CD3ABC47F}"/>
              </a:ext>
            </a:extLst>
          </p:cNvPr>
          <p:cNvGraphicFramePr>
            <a:graphicFrameLocks noGrp="1"/>
          </p:cNvGraphicFramePr>
          <p:nvPr>
            <p:ph idx="1"/>
            <p:extLst>
              <p:ext uri="{D42A27DB-BD31-4B8C-83A1-F6EECF244321}">
                <p14:modId xmlns:p14="http://schemas.microsoft.com/office/powerpoint/2010/main" val="753636654"/>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6381762"/>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 name="Tytuł 1">
            <a:extLst>
              <a:ext uri="{FF2B5EF4-FFF2-40B4-BE49-F238E27FC236}">
                <a16:creationId xmlns:a16="http://schemas.microsoft.com/office/drawing/2014/main" id="{62EA1142-90D4-A87C-C4A1-3421E74A02CA}"/>
              </a:ext>
            </a:extLst>
          </p:cNvPr>
          <p:cNvSpPr>
            <a:spLocks noGrp="1"/>
          </p:cNvSpPr>
          <p:nvPr>
            <p:ph type="title"/>
          </p:nvPr>
        </p:nvSpPr>
        <p:spPr>
          <a:xfrm>
            <a:off x="5282382" y="1454964"/>
            <a:ext cx="6261917" cy="3308840"/>
          </a:xfrm>
        </p:spPr>
        <p:txBody>
          <a:bodyPr vert="horz" lIns="91440" tIns="45720" rIns="91440" bIns="45720" rtlCol="0" anchor="b">
            <a:normAutofit/>
          </a:bodyPr>
          <a:lstStyle/>
          <a:p>
            <a:r>
              <a:rPr lang="en-US" sz="7200" dirty="0" err="1"/>
              <a:t>Reżim</a:t>
            </a:r>
            <a:r>
              <a:rPr lang="en-US" sz="7200" dirty="0"/>
              <a:t> </a:t>
            </a:r>
            <a:r>
              <a:rPr lang="en-US" sz="7200" dirty="0" err="1"/>
              <a:t>czasowy</a:t>
            </a:r>
            <a:r>
              <a:rPr lang="en-US" sz="7200" dirty="0"/>
              <a:t> </a:t>
            </a:r>
          </a:p>
        </p:txBody>
      </p:sp>
      <p:sp>
        <p:nvSpPr>
          <p:cNvPr id="3" name="Symbol zastępczy zawartości 2">
            <a:extLst>
              <a:ext uri="{FF2B5EF4-FFF2-40B4-BE49-F238E27FC236}">
                <a16:creationId xmlns:a16="http://schemas.microsoft.com/office/drawing/2014/main" id="{315071DB-3EA4-C1C4-C263-76BE52E9D413}"/>
              </a:ext>
            </a:extLst>
          </p:cNvPr>
          <p:cNvSpPr>
            <a:spLocks noGrp="1"/>
          </p:cNvSpPr>
          <p:nvPr>
            <p:ph idx="1"/>
          </p:nvPr>
        </p:nvSpPr>
        <p:spPr>
          <a:xfrm>
            <a:off x="5282382" y="4763803"/>
            <a:ext cx="6261917" cy="1464378"/>
          </a:xfrm>
        </p:spPr>
        <p:txBody>
          <a:bodyPr vert="horz" lIns="91440" tIns="45720" rIns="91440" bIns="45720" rtlCol="0" anchor="t">
            <a:normAutofit/>
          </a:bodyPr>
          <a:lstStyle/>
          <a:p>
            <a:pPr marL="0" indent="0">
              <a:buNone/>
            </a:pPr>
            <a:br>
              <a:rPr lang="en-US" cap="all" dirty="0">
                <a:solidFill>
                  <a:schemeClr val="bg2">
                    <a:lumMod val="40000"/>
                    <a:lumOff val="60000"/>
                  </a:schemeClr>
                </a:solidFill>
              </a:rPr>
            </a:br>
            <a:r>
              <a:rPr lang="en-US" cap="all" dirty="0" err="1">
                <a:solidFill>
                  <a:schemeClr val="bg2">
                    <a:lumMod val="40000"/>
                    <a:lumOff val="60000"/>
                  </a:schemeClr>
                </a:solidFill>
              </a:rPr>
              <a:t>Regulamin</a:t>
            </a:r>
            <a:r>
              <a:rPr lang="en-US" cap="all" dirty="0">
                <a:solidFill>
                  <a:schemeClr val="bg2">
                    <a:lumMod val="40000"/>
                    <a:lumOff val="60000"/>
                  </a:schemeClr>
                </a:solidFill>
              </a:rPr>
              <a:t> </a:t>
            </a:r>
            <a:r>
              <a:rPr lang="en-US" cap="all" dirty="0" err="1">
                <a:solidFill>
                  <a:schemeClr val="bg2">
                    <a:lumMod val="40000"/>
                    <a:lumOff val="60000"/>
                  </a:schemeClr>
                </a:solidFill>
              </a:rPr>
              <a:t>studiów</a:t>
            </a:r>
            <a:r>
              <a:rPr lang="en-US" cap="all" dirty="0">
                <a:solidFill>
                  <a:schemeClr val="bg2">
                    <a:lumMod val="40000"/>
                    <a:lumOff val="60000"/>
                  </a:schemeClr>
                </a:solidFill>
              </a:rPr>
              <a:t> jest </a:t>
            </a:r>
            <a:r>
              <a:rPr lang="en-US" cap="all" dirty="0" err="1">
                <a:solidFill>
                  <a:schemeClr val="bg2">
                    <a:lumMod val="40000"/>
                    <a:lumOff val="60000"/>
                  </a:schemeClr>
                </a:solidFill>
              </a:rPr>
              <a:t>uchwalany</a:t>
            </a:r>
            <a:r>
              <a:rPr lang="en-US" cap="all" dirty="0">
                <a:solidFill>
                  <a:schemeClr val="bg2">
                    <a:lumMod val="40000"/>
                    <a:lumOff val="60000"/>
                  </a:schemeClr>
                </a:solidFill>
              </a:rPr>
              <a:t> co </a:t>
            </a:r>
            <a:r>
              <a:rPr lang="en-US" cap="all" dirty="0" err="1">
                <a:solidFill>
                  <a:schemeClr val="bg2">
                    <a:lumMod val="40000"/>
                    <a:lumOff val="60000"/>
                  </a:schemeClr>
                </a:solidFill>
              </a:rPr>
              <a:t>najmniej</a:t>
            </a:r>
            <a:r>
              <a:rPr lang="en-US" cap="all" dirty="0">
                <a:solidFill>
                  <a:schemeClr val="bg2">
                    <a:lumMod val="40000"/>
                    <a:lumOff val="60000"/>
                  </a:schemeClr>
                </a:solidFill>
              </a:rPr>
              <a:t> </a:t>
            </a:r>
            <a:r>
              <a:rPr lang="en-US" cap="all" dirty="0" err="1">
                <a:solidFill>
                  <a:schemeClr val="bg2">
                    <a:lumMod val="40000"/>
                    <a:lumOff val="60000"/>
                  </a:schemeClr>
                </a:solidFill>
              </a:rPr>
              <a:t>na</a:t>
            </a:r>
            <a:r>
              <a:rPr lang="en-US" cap="all" dirty="0">
                <a:solidFill>
                  <a:schemeClr val="bg2">
                    <a:lumMod val="40000"/>
                    <a:lumOff val="60000"/>
                  </a:schemeClr>
                </a:solidFill>
              </a:rPr>
              <a:t> 5 </a:t>
            </a:r>
            <a:r>
              <a:rPr lang="en-US" cap="all" dirty="0" err="1">
                <a:solidFill>
                  <a:schemeClr val="bg2">
                    <a:lumMod val="40000"/>
                    <a:lumOff val="60000"/>
                  </a:schemeClr>
                </a:solidFill>
              </a:rPr>
              <a:t>miesięcy</a:t>
            </a:r>
            <a:r>
              <a:rPr lang="en-US" cap="all" dirty="0">
                <a:solidFill>
                  <a:schemeClr val="bg2">
                    <a:lumMod val="40000"/>
                    <a:lumOff val="60000"/>
                  </a:schemeClr>
                </a:solidFill>
              </a:rPr>
              <a:t> </a:t>
            </a:r>
            <a:r>
              <a:rPr lang="en-US" cap="all" dirty="0" err="1">
                <a:solidFill>
                  <a:schemeClr val="bg2">
                    <a:lumMod val="40000"/>
                    <a:lumOff val="60000"/>
                  </a:schemeClr>
                </a:solidFill>
              </a:rPr>
              <a:t>przed</a:t>
            </a:r>
            <a:r>
              <a:rPr lang="en-US" cap="all" dirty="0">
                <a:solidFill>
                  <a:schemeClr val="bg2">
                    <a:lumMod val="40000"/>
                    <a:lumOff val="60000"/>
                  </a:schemeClr>
                </a:solidFill>
              </a:rPr>
              <a:t> </a:t>
            </a:r>
            <a:r>
              <a:rPr lang="en-US" cap="all" dirty="0" err="1">
                <a:solidFill>
                  <a:schemeClr val="bg2">
                    <a:lumMod val="40000"/>
                    <a:lumOff val="60000"/>
                  </a:schemeClr>
                </a:solidFill>
              </a:rPr>
              <a:t>rozpoczęciem</a:t>
            </a:r>
            <a:r>
              <a:rPr lang="en-US" cap="all" dirty="0">
                <a:solidFill>
                  <a:schemeClr val="bg2">
                    <a:lumMod val="40000"/>
                    <a:lumOff val="60000"/>
                  </a:schemeClr>
                </a:solidFill>
              </a:rPr>
              <a:t> </a:t>
            </a:r>
            <a:r>
              <a:rPr lang="en-US" cap="all" dirty="0" err="1">
                <a:solidFill>
                  <a:schemeClr val="bg2">
                    <a:lumMod val="40000"/>
                    <a:lumOff val="60000"/>
                  </a:schemeClr>
                </a:solidFill>
              </a:rPr>
              <a:t>roku</a:t>
            </a:r>
            <a:r>
              <a:rPr lang="en-US" cap="all" dirty="0">
                <a:solidFill>
                  <a:schemeClr val="bg2">
                    <a:lumMod val="40000"/>
                    <a:lumOff val="60000"/>
                  </a:schemeClr>
                </a:solidFill>
              </a:rPr>
              <a:t> </a:t>
            </a:r>
            <a:r>
              <a:rPr lang="en-US" cap="all" dirty="0" err="1">
                <a:solidFill>
                  <a:schemeClr val="bg2">
                    <a:lumMod val="40000"/>
                    <a:lumOff val="60000"/>
                  </a:schemeClr>
                </a:solidFill>
              </a:rPr>
              <a:t>akademickiego</a:t>
            </a:r>
            <a:r>
              <a:rPr lang="en-US" cap="all" dirty="0">
                <a:solidFill>
                  <a:schemeClr val="bg2">
                    <a:lumMod val="40000"/>
                    <a:lumOff val="60000"/>
                  </a:schemeClr>
                </a:solidFill>
              </a:rPr>
              <a:t>.</a:t>
            </a:r>
          </a:p>
        </p:txBody>
      </p:sp>
      <p:pic>
        <p:nvPicPr>
          <p:cNvPr id="5" name="Picture 4" descr="Ręka trzymająca pióro i cienie na arkuszu">
            <a:extLst>
              <a:ext uri="{FF2B5EF4-FFF2-40B4-BE49-F238E27FC236}">
                <a16:creationId xmlns:a16="http://schemas.microsoft.com/office/drawing/2014/main" id="{EE3920AF-FED0-E608-4AF0-9A3CE6E5A098}"/>
              </a:ext>
            </a:extLst>
          </p:cNvPr>
          <p:cNvPicPr>
            <a:picLocks noChangeAspect="1"/>
          </p:cNvPicPr>
          <p:nvPr/>
        </p:nvPicPr>
        <p:blipFill rotWithShape="1">
          <a:blip r:embed="rId7"/>
          <a:srcRect l="42552" r="18081" b="-1"/>
          <a:stretch/>
        </p:blipFill>
        <p:spPr>
          <a:xfrm>
            <a:off x="-1" y="10"/>
            <a:ext cx="4634681" cy="6857990"/>
          </a:xfrm>
          <a:prstGeom prst="rect">
            <a:avLst/>
          </a:prstGeom>
        </p:spPr>
      </p:pic>
    </p:spTree>
    <p:extLst>
      <p:ext uri="{BB962C8B-B14F-4D97-AF65-F5344CB8AC3E}">
        <p14:creationId xmlns:p14="http://schemas.microsoft.com/office/powerpoint/2010/main" val="2344306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7DF62D-C9E0-92F9-3912-DD8AEDDB2217}"/>
              </a:ext>
            </a:extLst>
          </p:cNvPr>
          <p:cNvSpPr>
            <a:spLocks noGrp="1"/>
          </p:cNvSpPr>
          <p:nvPr>
            <p:ph type="title"/>
          </p:nvPr>
        </p:nvSpPr>
        <p:spPr/>
        <p:txBody>
          <a:bodyPr/>
          <a:lstStyle/>
          <a:p>
            <a:r>
              <a:rPr lang="pl-PL" dirty="0"/>
              <a:t>Współdziałanie w procesie stanowienia regulaminu</a:t>
            </a:r>
          </a:p>
        </p:txBody>
      </p:sp>
      <p:sp>
        <p:nvSpPr>
          <p:cNvPr id="3" name="Symbol zastępczy zawartości 2">
            <a:extLst>
              <a:ext uri="{FF2B5EF4-FFF2-40B4-BE49-F238E27FC236}">
                <a16:creationId xmlns:a16="http://schemas.microsoft.com/office/drawing/2014/main" id="{8405AED0-9C90-5FC1-528A-04572A2287BD}"/>
              </a:ext>
            </a:extLst>
          </p:cNvPr>
          <p:cNvSpPr>
            <a:spLocks noGrp="1"/>
          </p:cNvSpPr>
          <p:nvPr>
            <p:ph idx="1"/>
          </p:nvPr>
        </p:nvSpPr>
        <p:spPr/>
        <p:txBody>
          <a:bodyPr>
            <a:normAutofit fontScale="92500" lnSpcReduction="20000"/>
          </a:bodyPr>
          <a:lstStyle/>
          <a:p>
            <a:r>
              <a:rPr lang="pl-PL" sz="3600" dirty="0">
                <a:latin typeface="+mj-lt"/>
              </a:rPr>
              <a:t>Regulamin studiów wymaga </a:t>
            </a:r>
            <a:r>
              <a:rPr lang="pl-PL" sz="3600" b="1" dirty="0">
                <a:latin typeface="+mj-lt"/>
              </a:rPr>
              <a:t>uzgodnienia</a:t>
            </a:r>
            <a:r>
              <a:rPr lang="pl-PL" sz="3600" dirty="0">
                <a:latin typeface="+mj-lt"/>
              </a:rPr>
              <a:t> z samorządem studenckim. </a:t>
            </a:r>
          </a:p>
          <a:p>
            <a:r>
              <a:rPr lang="pl-PL" sz="3600" dirty="0">
                <a:latin typeface="+mj-lt"/>
              </a:rPr>
              <a:t>Jeżeli w ciągu 3 miesięcy od uchwalenia regulaminu senat i samorząd studencki nie dojdą do porozumienia w sprawie jego treści, regulamin wchodzi w życie na mocy ponownej uchwały senatu podjętej większością co najmniej 2/3 głosów jego statutowego składu.</a:t>
            </a:r>
          </a:p>
        </p:txBody>
      </p:sp>
    </p:spTree>
    <p:extLst>
      <p:ext uri="{BB962C8B-B14F-4D97-AF65-F5344CB8AC3E}">
        <p14:creationId xmlns:p14="http://schemas.microsoft.com/office/powerpoint/2010/main" val="4112267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5FE789C-E1EA-87AE-4152-0A740596F7BF}"/>
              </a:ext>
            </a:extLst>
          </p:cNvPr>
          <p:cNvSpPr>
            <a:spLocks noGrp="1"/>
          </p:cNvSpPr>
          <p:nvPr>
            <p:ph type="title"/>
          </p:nvPr>
        </p:nvSpPr>
        <p:spPr/>
        <p:txBody>
          <a:bodyPr/>
          <a:lstStyle/>
          <a:p>
            <a:r>
              <a:rPr lang="pl-PL" dirty="0"/>
              <a:t>Początek mocy prawnej nowego regulaminu</a:t>
            </a:r>
          </a:p>
        </p:txBody>
      </p:sp>
      <p:sp>
        <p:nvSpPr>
          <p:cNvPr id="3" name="Symbol zastępczy zawartości 2">
            <a:extLst>
              <a:ext uri="{FF2B5EF4-FFF2-40B4-BE49-F238E27FC236}">
                <a16:creationId xmlns:a16="http://schemas.microsoft.com/office/drawing/2014/main" id="{7E301FBB-1A7D-F5B1-00D4-8A4DC8D6229E}"/>
              </a:ext>
            </a:extLst>
          </p:cNvPr>
          <p:cNvSpPr>
            <a:spLocks noGrp="1"/>
          </p:cNvSpPr>
          <p:nvPr>
            <p:ph idx="1"/>
          </p:nvPr>
        </p:nvSpPr>
        <p:spPr/>
        <p:txBody>
          <a:bodyPr>
            <a:normAutofit/>
          </a:bodyPr>
          <a:lstStyle/>
          <a:p>
            <a:r>
              <a:rPr lang="pl-PL" sz="4000" dirty="0"/>
              <a:t>Regulamin studiów wchodzi w życie z początkiem roku akademickiego.</a:t>
            </a:r>
          </a:p>
        </p:txBody>
      </p:sp>
    </p:spTree>
    <p:extLst>
      <p:ext uri="{BB962C8B-B14F-4D97-AF65-F5344CB8AC3E}">
        <p14:creationId xmlns:p14="http://schemas.microsoft.com/office/powerpoint/2010/main" val="3230026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BEDEA3-D547-5D3D-EDC7-1673CDAB3B6D}"/>
              </a:ext>
            </a:extLst>
          </p:cNvPr>
          <p:cNvSpPr>
            <a:spLocks noGrp="1"/>
          </p:cNvSpPr>
          <p:nvPr>
            <p:ph type="title"/>
          </p:nvPr>
        </p:nvSpPr>
        <p:spPr/>
        <p:txBody>
          <a:bodyPr/>
          <a:lstStyle/>
          <a:p>
            <a:r>
              <a:rPr lang="pl-PL" dirty="0"/>
              <a:t>Nowelizacja regulaminu studiów</a:t>
            </a:r>
          </a:p>
        </p:txBody>
      </p:sp>
      <p:sp>
        <p:nvSpPr>
          <p:cNvPr id="3" name="Symbol zastępczy zawartości 2">
            <a:extLst>
              <a:ext uri="{FF2B5EF4-FFF2-40B4-BE49-F238E27FC236}">
                <a16:creationId xmlns:a16="http://schemas.microsoft.com/office/drawing/2014/main" id="{1A792DF1-0AF1-485D-7392-AD247B187F9D}"/>
              </a:ext>
            </a:extLst>
          </p:cNvPr>
          <p:cNvSpPr>
            <a:spLocks noGrp="1"/>
          </p:cNvSpPr>
          <p:nvPr>
            <p:ph idx="1"/>
          </p:nvPr>
        </p:nvSpPr>
        <p:spPr/>
        <p:txBody>
          <a:bodyPr>
            <a:normAutofit/>
          </a:bodyPr>
          <a:lstStyle/>
          <a:p>
            <a:r>
              <a:rPr lang="pl-PL" sz="4400" dirty="0"/>
              <a:t>Do zmiany regulaminu studiów stosuje się odpowiednio przepisy ust. 2-4.</a:t>
            </a:r>
          </a:p>
        </p:txBody>
      </p:sp>
    </p:spTree>
    <p:extLst>
      <p:ext uri="{BB962C8B-B14F-4D97-AF65-F5344CB8AC3E}">
        <p14:creationId xmlns:p14="http://schemas.microsoft.com/office/powerpoint/2010/main" val="3244377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DC022ED-BB50-F8A9-35B4-2A5A41BE7EBE}"/>
              </a:ext>
            </a:extLst>
          </p:cNvPr>
          <p:cNvSpPr>
            <a:spLocks noGrp="1"/>
          </p:cNvSpPr>
          <p:nvPr>
            <p:ph type="title"/>
          </p:nvPr>
        </p:nvSpPr>
        <p:spPr/>
        <p:txBody>
          <a:bodyPr/>
          <a:lstStyle/>
          <a:p>
            <a:r>
              <a:rPr lang="pl-PL" dirty="0"/>
              <a:t>Przepisy szczególne a nowelizacja regulaminu</a:t>
            </a:r>
          </a:p>
        </p:txBody>
      </p:sp>
      <p:sp>
        <p:nvSpPr>
          <p:cNvPr id="3" name="Symbol zastępczy zawartości 2">
            <a:extLst>
              <a:ext uri="{FF2B5EF4-FFF2-40B4-BE49-F238E27FC236}">
                <a16:creationId xmlns:a16="http://schemas.microsoft.com/office/drawing/2014/main" id="{CF2C59BD-07C9-6C2B-A63D-285FB3CE0A03}"/>
              </a:ext>
            </a:extLst>
          </p:cNvPr>
          <p:cNvSpPr>
            <a:spLocks noGrp="1"/>
          </p:cNvSpPr>
          <p:nvPr>
            <p:ph idx="1"/>
          </p:nvPr>
        </p:nvSpPr>
        <p:spPr/>
        <p:txBody>
          <a:bodyPr>
            <a:normAutofit/>
          </a:bodyPr>
          <a:lstStyle/>
          <a:p>
            <a:r>
              <a:rPr lang="pl-PL" dirty="0">
                <a:hlinkClick r:id="rId2"/>
              </a:rPr>
              <a:t>Art. 96 ust. 2</a:t>
            </a:r>
            <a:r>
              <a:rPr lang="pl-PL" dirty="0"/>
              <a:t> ustawy z 12.3.2022 r. o pomocy obywatelom Ukrainy w związku z konfliktem zbrojnym na terytorium tego państwa (Dz.U. z 2022 r. </a:t>
            </a:r>
            <a:r>
              <a:rPr lang="pl-PL" dirty="0">
                <a:hlinkClick r:id="rId3"/>
              </a:rPr>
              <a:t>poz. 583</a:t>
            </a:r>
            <a:r>
              <a:rPr lang="pl-PL" dirty="0"/>
              <a:t> ze zm.).</a:t>
            </a:r>
          </a:p>
          <a:p>
            <a:r>
              <a:rPr lang="pl-PL" dirty="0"/>
              <a:t>Przepis przewidział czasową (do 30.9.2022 r.) uproszczoną procedurę zmiany regulaminu studiów w zakresie niezbędnym do przyjęcia na studia osób, które w 24.2.2022 r. były studentami uczelni działających na terytorium Ukrainy. </a:t>
            </a:r>
          </a:p>
          <a:p>
            <a:r>
              <a:rPr lang="pl-PL" dirty="0"/>
              <a:t>Na podstawie powyższego przepisu zmiana regulaminu studiów w powyższym zakresie mogła wejść w życie w innym momencie niż początek roku akademickiego i nie musiał zostać zachowany termin 5-miesięczny jej uchwalenia liczony względem rozpoczęcia roku akademickiego</a:t>
            </a:r>
          </a:p>
        </p:txBody>
      </p:sp>
    </p:spTree>
    <p:extLst>
      <p:ext uri="{BB962C8B-B14F-4D97-AF65-F5344CB8AC3E}">
        <p14:creationId xmlns:p14="http://schemas.microsoft.com/office/powerpoint/2010/main" val="202367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4B739E-0E82-95A4-F97F-6DFAD1E8C320}"/>
              </a:ext>
            </a:extLst>
          </p:cNvPr>
          <p:cNvSpPr>
            <a:spLocks noGrp="1"/>
          </p:cNvSpPr>
          <p:nvPr>
            <p:ph type="title"/>
          </p:nvPr>
        </p:nvSpPr>
        <p:spPr/>
        <p:txBody>
          <a:bodyPr/>
          <a:lstStyle/>
          <a:p>
            <a:r>
              <a:rPr lang="pl-PL" dirty="0"/>
              <a:t>Zasady tworzenia prawa wewnętrznego</a:t>
            </a:r>
          </a:p>
        </p:txBody>
      </p:sp>
      <p:sp>
        <p:nvSpPr>
          <p:cNvPr id="3" name="Symbol zastępczy zawartości 2">
            <a:extLst>
              <a:ext uri="{FF2B5EF4-FFF2-40B4-BE49-F238E27FC236}">
                <a16:creationId xmlns:a16="http://schemas.microsoft.com/office/drawing/2014/main" id="{121D572E-DBA0-8D42-FC33-00FAFB46E1DB}"/>
              </a:ext>
            </a:extLst>
          </p:cNvPr>
          <p:cNvSpPr>
            <a:spLocks noGrp="1"/>
          </p:cNvSpPr>
          <p:nvPr>
            <p:ph idx="1"/>
          </p:nvPr>
        </p:nvSpPr>
        <p:spPr/>
        <p:txBody>
          <a:bodyPr/>
          <a:lstStyle/>
          <a:p>
            <a:r>
              <a:rPr lang="pl-PL" dirty="0"/>
              <a:t>W uchwale i zarządzeniu nie powtarza się przepisów ustaw oraz przepisów innych aktów normatywnych.</a:t>
            </a:r>
          </a:p>
          <a:p>
            <a:endParaRPr lang="pl-PL" dirty="0"/>
          </a:p>
          <a:p>
            <a:r>
              <a:rPr lang="pl-PL" dirty="0"/>
              <a:t>Uchwała i zarządzenie mogą być wydane na podstawie kilku przepisów prawnych.</a:t>
            </a:r>
          </a:p>
          <a:p>
            <a:endParaRPr lang="pl-PL" dirty="0"/>
          </a:p>
          <a:p>
            <a:r>
              <a:rPr lang="pl-PL" dirty="0"/>
              <a:t>Tekst uchwały i zarządzenia rozpoczyna się od wskazania przepisu prawnego, na podstawie którego uchwała albo zarządzenie są wydawane.</a:t>
            </a:r>
          </a:p>
        </p:txBody>
      </p:sp>
    </p:spTree>
    <p:extLst>
      <p:ext uri="{BB962C8B-B14F-4D97-AF65-F5344CB8AC3E}">
        <p14:creationId xmlns:p14="http://schemas.microsoft.com/office/powerpoint/2010/main" val="33921243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368396-E53F-3951-F5A8-F6EEB4B298F4}"/>
              </a:ext>
            </a:extLst>
          </p:cNvPr>
          <p:cNvSpPr>
            <a:spLocks noGrp="1"/>
          </p:cNvSpPr>
          <p:nvPr>
            <p:ph type="title"/>
          </p:nvPr>
        </p:nvSpPr>
        <p:spPr>
          <a:xfrm>
            <a:off x="650668" y="629266"/>
            <a:ext cx="6828512" cy="1641986"/>
          </a:xfrm>
        </p:spPr>
        <p:txBody>
          <a:bodyPr>
            <a:normAutofit/>
          </a:bodyPr>
          <a:lstStyle/>
          <a:p>
            <a:pPr>
              <a:lnSpc>
                <a:spcPct val="90000"/>
              </a:lnSpc>
            </a:pPr>
            <a:r>
              <a:rPr lang="pl-PL" sz="3600"/>
              <a:t>Problem zakresu podmiotowego regulaminu- czyli od kiedy student?</a:t>
            </a:r>
          </a:p>
        </p:txBody>
      </p:sp>
      <p:pic>
        <p:nvPicPr>
          <p:cNvPr id="5" name="Picture 4" descr="Formuła calculus">
            <a:extLst>
              <a:ext uri="{FF2B5EF4-FFF2-40B4-BE49-F238E27FC236}">
                <a16:creationId xmlns:a16="http://schemas.microsoft.com/office/drawing/2014/main" id="{46371B4C-44C4-3E45-4965-F49DB218FC48}"/>
              </a:ext>
            </a:extLst>
          </p:cNvPr>
          <p:cNvPicPr>
            <a:picLocks noChangeAspect="1"/>
          </p:cNvPicPr>
          <p:nvPr/>
        </p:nvPicPr>
        <p:blipFill rotWithShape="1">
          <a:blip r:embed="rId3"/>
          <a:srcRect l="27225" r="33268" b="-1"/>
          <a:stretch/>
        </p:blipFill>
        <p:spPr>
          <a:xfrm>
            <a:off x="8135860" y="10"/>
            <a:ext cx="4058949" cy="6857990"/>
          </a:xfrm>
          <a:prstGeom prst="rect">
            <a:avLst/>
          </a:prstGeom>
        </p:spPr>
      </p:pic>
      <p:sp>
        <p:nvSpPr>
          <p:cNvPr id="9" name="Rectangle 8">
            <a:extLst>
              <a:ext uri="{FF2B5EF4-FFF2-40B4-BE49-F238E27FC236}">
                <a16:creationId xmlns:a16="http://schemas.microsoft.com/office/drawing/2014/main" id="{14701A01-E306-48FB-A661-2335BB38BA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3" name="Symbol zastępczy zawartości 2">
            <a:extLst>
              <a:ext uri="{FF2B5EF4-FFF2-40B4-BE49-F238E27FC236}">
                <a16:creationId xmlns:a16="http://schemas.microsoft.com/office/drawing/2014/main" id="{428129D3-9D2E-3B2A-AA6B-DA5D801D6D14}"/>
              </a:ext>
            </a:extLst>
          </p:cNvPr>
          <p:cNvSpPr>
            <a:spLocks noGrp="1"/>
          </p:cNvSpPr>
          <p:nvPr>
            <p:ph idx="1"/>
          </p:nvPr>
        </p:nvSpPr>
        <p:spPr>
          <a:xfrm>
            <a:off x="650668" y="2438400"/>
            <a:ext cx="6828512" cy="3809999"/>
          </a:xfrm>
        </p:spPr>
        <p:txBody>
          <a:bodyPr>
            <a:normAutofit/>
          </a:bodyPr>
          <a:lstStyle/>
          <a:p>
            <a:r>
              <a:rPr lang="pl-PL" dirty="0"/>
              <a:t>Zasadniczo status studenta otrzymuje się od dnia immatrykulacji i złożenia ślubowania, a traci z chwilą zdania egzaminu dyplomowego lub skreślenia z listy studentów.</a:t>
            </a:r>
          </a:p>
          <a:p>
            <a:r>
              <a:rPr lang="pl-PL" dirty="0"/>
              <a:t>Osoba przyjęta na studia rozpoczyna studia i nabywa prawa studenta z chwilą złożenia ślubowania. </a:t>
            </a:r>
          </a:p>
          <a:p>
            <a:r>
              <a:rPr lang="pl-PL" dirty="0"/>
              <a:t>Przyjęcie na studia nie jest tożsame z ich podjęciem.</a:t>
            </a:r>
          </a:p>
          <a:p>
            <a:endParaRPr lang="pl-PL" dirty="0"/>
          </a:p>
        </p:txBody>
      </p:sp>
    </p:spTree>
    <p:extLst>
      <p:ext uri="{BB962C8B-B14F-4D97-AF65-F5344CB8AC3E}">
        <p14:creationId xmlns:p14="http://schemas.microsoft.com/office/powerpoint/2010/main" val="18241496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10634F0-8632-40E0-B9D6-E7C254779AD5}"/>
              </a:ext>
            </a:extLst>
          </p:cNvPr>
          <p:cNvSpPr>
            <a:spLocks noGrp="1"/>
          </p:cNvSpPr>
          <p:nvPr>
            <p:ph type="title"/>
          </p:nvPr>
        </p:nvSpPr>
        <p:spPr>
          <a:xfrm>
            <a:off x="650668" y="629266"/>
            <a:ext cx="6828512" cy="1641986"/>
          </a:xfrm>
        </p:spPr>
        <p:txBody>
          <a:bodyPr>
            <a:normAutofit/>
          </a:bodyPr>
          <a:lstStyle/>
          <a:p>
            <a:endParaRPr lang="pl-PL"/>
          </a:p>
        </p:txBody>
      </p:sp>
      <p:pic>
        <p:nvPicPr>
          <p:cNvPr id="5" name="Picture 4" descr="Tylny zrzut szeregu stopni">
            <a:extLst>
              <a:ext uri="{FF2B5EF4-FFF2-40B4-BE49-F238E27FC236}">
                <a16:creationId xmlns:a16="http://schemas.microsoft.com/office/drawing/2014/main" id="{0BAA55EE-2BD5-B514-DDC7-CA6660FA9552}"/>
              </a:ext>
            </a:extLst>
          </p:cNvPr>
          <p:cNvPicPr>
            <a:picLocks noChangeAspect="1"/>
          </p:cNvPicPr>
          <p:nvPr/>
        </p:nvPicPr>
        <p:blipFill rotWithShape="1">
          <a:blip r:embed="rId3"/>
          <a:srcRect l="25749" r="34744" b="-1"/>
          <a:stretch/>
        </p:blipFill>
        <p:spPr>
          <a:xfrm>
            <a:off x="8135860" y="10"/>
            <a:ext cx="4058949" cy="6857990"/>
          </a:xfrm>
          <a:prstGeom prst="rect">
            <a:avLst/>
          </a:prstGeom>
        </p:spPr>
      </p:pic>
      <p:sp>
        <p:nvSpPr>
          <p:cNvPr id="9" name="Rectangle 8">
            <a:extLst>
              <a:ext uri="{FF2B5EF4-FFF2-40B4-BE49-F238E27FC236}">
                <a16:creationId xmlns:a16="http://schemas.microsoft.com/office/drawing/2014/main" id="{14701A01-E306-48FB-A661-2335BB38BA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3" name="Symbol zastępczy zawartości 2">
            <a:extLst>
              <a:ext uri="{FF2B5EF4-FFF2-40B4-BE49-F238E27FC236}">
                <a16:creationId xmlns:a16="http://schemas.microsoft.com/office/drawing/2014/main" id="{36C1AA5B-167A-EE3F-024B-DA3AA8EEAF66}"/>
              </a:ext>
            </a:extLst>
          </p:cNvPr>
          <p:cNvSpPr>
            <a:spLocks noGrp="1"/>
          </p:cNvSpPr>
          <p:nvPr>
            <p:ph idx="1"/>
          </p:nvPr>
        </p:nvSpPr>
        <p:spPr>
          <a:xfrm>
            <a:off x="650668" y="2438400"/>
            <a:ext cx="6828512" cy="3809999"/>
          </a:xfrm>
        </p:spPr>
        <p:txBody>
          <a:bodyPr>
            <a:normAutofit/>
          </a:bodyPr>
          <a:lstStyle/>
          <a:p>
            <a:r>
              <a:rPr lang="pl-PL" dirty="0"/>
              <a:t>Niepodjęciem studiów zgodnie z art. 83 jest niepodpisanie aktu ślubowania. </a:t>
            </a:r>
          </a:p>
          <a:p>
            <a:r>
              <a:rPr lang="pl-PL" dirty="0"/>
              <a:t>Termin, kiedy ma to nastąpić zazwyczaj uczelnie określają w swoich regulaminach studiów.</a:t>
            </a:r>
          </a:p>
        </p:txBody>
      </p:sp>
    </p:spTree>
    <p:extLst>
      <p:ext uri="{BB962C8B-B14F-4D97-AF65-F5344CB8AC3E}">
        <p14:creationId xmlns:p14="http://schemas.microsoft.com/office/powerpoint/2010/main" val="17915431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7920449-81D8-0485-8E34-BA0005B64B72}"/>
              </a:ext>
            </a:extLst>
          </p:cNvPr>
          <p:cNvSpPr>
            <a:spLocks noGrp="1"/>
          </p:cNvSpPr>
          <p:nvPr>
            <p:ph type="title"/>
          </p:nvPr>
        </p:nvSpPr>
        <p:spPr/>
        <p:txBody>
          <a:bodyPr/>
          <a:lstStyle/>
          <a:p>
            <a:r>
              <a:rPr lang="pl-PL" dirty="0"/>
              <a:t>I OSK 597/11</a:t>
            </a:r>
          </a:p>
        </p:txBody>
      </p:sp>
      <p:sp>
        <p:nvSpPr>
          <p:cNvPr id="3" name="Symbol zastępczy zawartości 2">
            <a:extLst>
              <a:ext uri="{FF2B5EF4-FFF2-40B4-BE49-F238E27FC236}">
                <a16:creationId xmlns:a16="http://schemas.microsoft.com/office/drawing/2014/main" id="{DE2A2831-E4BD-0040-3327-196BFCE45F8E}"/>
              </a:ext>
            </a:extLst>
          </p:cNvPr>
          <p:cNvSpPr>
            <a:spLocks noGrp="1"/>
          </p:cNvSpPr>
          <p:nvPr>
            <p:ph idx="1"/>
          </p:nvPr>
        </p:nvSpPr>
        <p:spPr/>
        <p:txBody>
          <a:bodyPr>
            <a:normAutofit/>
          </a:bodyPr>
          <a:lstStyle/>
          <a:p>
            <a:r>
              <a:rPr lang="pl-PL" dirty="0"/>
              <a:t>wyrok NSA z dnia 12 lipca 2011 r., zasada autonomii nie może być rozumiana jako dowolność postępowania organów uczelni w zakresie ich działania. Z tego też względu zakres uprawnienia organów szkoły wyższej </a:t>
            </a:r>
            <a:r>
              <a:rPr lang="pl-PL" u="sng" dirty="0"/>
              <a:t>nie obejmuje samodzielności w definiowaniu w </a:t>
            </a:r>
            <a:r>
              <a:rPr lang="pl-PL" dirty="0"/>
              <a:t>regulaminie studiów przesłanek niepodjęcia studiów.</a:t>
            </a:r>
          </a:p>
          <a:p>
            <a:r>
              <a:rPr lang="pl-PL" dirty="0"/>
              <a:t>Przy ustalaniu, czy student podjął studia należy badać zasadnicze okoliczności faktyczne dotyczące przystąpienia przez studenta do zajęć dydaktycznych i organizacyjnych przewidzianych w planie studiów i programie nauczania</a:t>
            </a:r>
          </a:p>
        </p:txBody>
      </p:sp>
    </p:spTree>
    <p:extLst>
      <p:ext uri="{BB962C8B-B14F-4D97-AF65-F5344CB8AC3E}">
        <p14:creationId xmlns:p14="http://schemas.microsoft.com/office/powerpoint/2010/main" val="1149781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2C4CB7-9825-1DF0-F488-308FD8B3341E}"/>
              </a:ext>
            </a:extLst>
          </p:cNvPr>
          <p:cNvSpPr>
            <a:spLocks noGrp="1"/>
          </p:cNvSpPr>
          <p:nvPr>
            <p:ph type="title"/>
          </p:nvPr>
        </p:nvSpPr>
        <p:spPr/>
        <p:txBody>
          <a:bodyPr>
            <a:normAutofit/>
          </a:bodyPr>
          <a:lstStyle/>
          <a:p>
            <a:r>
              <a:rPr lang="pl-PL" dirty="0"/>
              <a:t>Wyrok WSA w Poznaniu z dnia 13 października 2021 r., II SA/Po 407/21</a:t>
            </a:r>
          </a:p>
        </p:txBody>
      </p:sp>
      <p:sp>
        <p:nvSpPr>
          <p:cNvPr id="3" name="Symbol zastępczy zawartości 2">
            <a:extLst>
              <a:ext uri="{FF2B5EF4-FFF2-40B4-BE49-F238E27FC236}">
                <a16:creationId xmlns:a16="http://schemas.microsoft.com/office/drawing/2014/main" id="{827DAC23-BF80-44AF-C990-1C3A5C23ABCF}"/>
              </a:ext>
            </a:extLst>
          </p:cNvPr>
          <p:cNvSpPr>
            <a:spLocks noGrp="1"/>
          </p:cNvSpPr>
          <p:nvPr>
            <p:ph idx="1"/>
          </p:nvPr>
        </p:nvSpPr>
        <p:spPr/>
        <p:txBody>
          <a:bodyPr/>
          <a:lstStyle/>
          <a:p>
            <a:r>
              <a:rPr lang="pl-PL" dirty="0"/>
              <a:t>Nie jest tak, że "niepodjęcie studiów" może być łączone automatycznie z zaniechaniem przez studenta jakieś pojedynczej czynności w początkowej fazie studiów, na przykład niezapisaniem się na poszczególne zajęcia). Okoliczności takiej nie można zdefiniować nawet w regulaminie studiów. Ustawowe pojęcie "niepodjęcia studiów" jest nieostre i wymaga konkretyzacji w okolicznościach każdej konkretnej sprawy.</a:t>
            </a:r>
          </a:p>
        </p:txBody>
      </p:sp>
    </p:spTree>
    <p:extLst>
      <p:ext uri="{BB962C8B-B14F-4D97-AF65-F5344CB8AC3E}">
        <p14:creationId xmlns:p14="http://schemas.microsoft.com/office/powerpoint/2010/main" val="2027694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chody frontowe i kolumny majestatycznego budynku miejskiego">
            <a:extLst>
              <a:ext uri="{FF2B5EF4-FFF2-40B4-BE49-F238E27FC236}">
                <a16:creationId xmlns:a16="http://schemas.microsoft.com/office/drawing/2014/main" id="{E40C7FA2-8588-0C76-53AB-AF09BD2ED4A6}"/>
              </a:ext>
            </a:extLst>
          </p:cNvPr>
          <p:cNvPicPr>
            <a:picLocks noChangeAspect="1"/>
          </p:cNvPicPr>
          <p:nvPr/>
        </p:nvPicPr>
        <p:blipFill rotWithShape="1">
          <a:blip r:embed="rId2">
            <a:alphaModFix amt="60000"/>
          </a:blip>
          <a:srcRect b="15730"/>
          <a:stretch/>
        </p:blipFill>
        <p:spPr>
          <a:xfrm>
            <a:off x="-1" y="10"/>
            <a:ext cx="12192001" cy="6857990"/>
          </a:xfrm>
          <a:prstGeom prst="rect">
            <a:avLst/>
          </a:prstGeom>
        </p:spPr>
      </p:pic>
      <p:sp>
        <p:nvSpPr>
          <p:cNvPr id="2" name="Tytuł 1">
            <a:extLst>
              <a:ext uri="{FF2B5EF4-FFF2-40B4-BE49-F238E27FC236}">
                <a16:creationId xmlns:a16="http://schemas.microsoft.com/office/drawing/2014/main" id="{B5E32BC1-4881-D9C6-CE96-645EA3AC9957}"/>
              </a:ext>
            </a:extLst>
          </p:cNvPr>
          <p:cNvSpPr>
            <a:spLocks noGrp="1"/>
          </p:cNvSpPr>
          <p:nvPr>
            <p:ph type="title"/>
          </p:nvPr>
        </p:nvSpPr>
        <p:spPr>
          <a:xfrm>
            <a:off x="1198181" y="728906"/>
            <a:ext cx="9792471" cy="2057037"/>
          </a:xfrm>
        </p:spPr>
        <p:txBody>
          <a:bodyPr>
            <a:normAutofit/>
          </a:bodyPr>
          <a:lstStyle/>
          <a:p>
            <a:r>
              <a:rPr lang="pl-PL">
                <a:solidFill>
                  <a:srgbClr val="FFFFFF"/>
                </a:solidFill>
              </a:rPr>
              <a:t>Organ właściwy do stanowienia</a:t>
            </a:r>
          </a:p>
        </p:txBody>
      </p:sp>
      <p:sp>
        <p:nvSpPr>
          <p:cNvPr id="3" name="Symbol zastępczy zawartości 2">
            <a:extLst>
              <a:ext uri="{FF2B5EF4-FFF2-40B4-BE49-F238E27FC236}">
                <a16:creationId xmlns:a16="http://schemas.microsoft.com/office/drawing/2014/main" id="{B22EB804-5165-9420-1B55-578D7A5AEEDC}"/>
              </a:ext>
            </a:extLst>
          </p:cNvPr>
          <p:cNvSpPr>
            <a:spLocks noGrp="1"/>
          </p:cNvSpPr>
          <p:nvPr>
            <p:ph idx="1"/>
          </p:nvPr>
        </p:nvSpPr>
        <p:spPr>
          <a:xfrm>
            <a:off x="1198181" y="2957665"/>
            <a:ext cx="9792471" cy="3171423"/>
          </a:xfrm>
        </p:spPr>
        <p:txBody>
          <a:bodyPr>
            <a:normAutofit/>
          </a:bodyPr>
          <a:lstStyle/>
          <a:p>
            <a:endParaRPr lang="pl-PL" sz="2000">
              <a:solidFill>
                <a:srgbClr val="FFFFFF"/>
              </a:solidFill>
            </a:endParaRPr>
          </a:p>
          <a:p>
            <a:r>
              <a:rPr lang="pl-PL" sz="2000">
                <a:solidFill>
                  <a:srgbClr val="FFFFFF"/>
                </a:solidFill>
              </a:rPr>
              <a:t>Art.28 p.s.w.n.</a:t>
            </a:r>
          </a:p>
          <a:p>
            <a:pPr marL="0" indent="0">
              <a:buNone/>
            </a:pPr>
            <a:r>
              <a:rPr lang="pl-PL" sz="2000">
                <a:solidFill>
                  <a:srgbClr val="FFFFFF"/>
                </a:solidFill>
              </a:rPr>
              <a:t>Senat uchwala regulamin studiów</a:t>
            </a:r>
          </a:p>
        </p:txBody>
      </p:sp>
    </p:spTree>
    <p:extLst>
      <p:ext uri="{BB962C8B-B14F-4D97-AF65-F5344CB8AC3E}">
        <p14:creationId xmlns:p14="http://schemas.microsoft.com/office/powerpoint/2010/main" val="40200836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EFB91AA1-87E6-38FC-CAF5-7A06A87B9333}"/>
              </a:ext>
            </a:extLst>
          </p:cNvPr>
          <p:cNvSpPr>
            <a:spLocks noGrp="1"/>
          </p:cNvSpPr>
          <p:nvPr>
            <p:ph type="title"/>
          </p:nvPr>
        </p:nvSpPr>
        <p:spPr>
          <a:xfrm>
            <a:off x="5411931" y="452718"/>
            <a:ext cx="4638903" cy="1400530"/>
          </a:xfrm>
        </p:spPr>
        <p:txBody>
          <a:bodyPr>
            <a:normAutofit/>
          </a:bodyPr>
          <a:lstStyle/>
          <a:p>
            <a:endParaRPr lang="pl-PL"/>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Okulary na wierzchu książki">
            <a:extLst>
              <a:ext uri="{FF2B5EF4-FFF2-40B4-BE49-F238E27FC236}">
                <a16:creationId xmlns:a16="http://schemas.microsoft.com/office/drawing/2014/main" id="{0F437166-ADFC-528C-4278-3E586C1A0B93}"/>
              </a:ext>
            </a:extLst>
          </p:cNvPr>
          <p:cNvPicPr>
            <a:picLocks noChangeAspect="1"/>
          </p:cNvPicPr>
          <p:nvPr/>
        </p:nvPicPr>
        <p:blipFill rotWithShape="1">
          <a:blip r:embed="rId3"/>
          <a:srcRect l="13313" r="38645" b="-1"/>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13" name="Rectangle 12">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3" name="Symbol zastępczy zawartości 2">
            <a:extLst>
              <a:ext uri="{FF2B5EF4-FFF2-40B4-BE49-F238E27FC236}">
                <a16:creationId xmlns:a16="http://schemas.microsoft.com/office/drawing/2014/main" id="{0B94AB85-1278-4D0C-5B28-8743A7332AA5}"/>
              </a:ext>
            </a:extLst>
          </p:cNvPr>
          <p:cNvSpPr>
            <a:spLocks noGrp="1"/>
          </p:cNvSpPr>
          <p:nvPr>
            <p:ph idx="1"/>
          </p:nvPr>
        </p:nvSpPr>
        <p:spPr>
          <a:xfrm>
            <a:off x="5410950" y="2052918"/>
            <a:ext cx="4638903" cy="4195481"/>
          </a:xfrm>
        </p:spPr>
        <p:txBody>
          <a:bodyPr>
            <a:normAutofit/>
          </a:bodyPr>
          <a:lstStyle/>
          <a:p>
            <a:r>
              <a:rPr lang="pl-PL" dirty="0"/>
              <a:t>Nawet bierny student do zakończenia pierwszego semestru nie narusza zasad studiowania w sposób, który wyklucza przynajmniej hipotetyczne szanse nadrobienia braków i dalszego studiowania. </a:t>
            </a:r>
          </a:p>
        </p:txBody>
      </p:sp>
    </p:spTree>
    <p:extLst>
      <p:ext uri="{BB962C8B-B14F-4D97-AF65-F5344CB8AC3E}">
        <p14:creationId xmlns:p14="http://schemas.microsoft.com/office/powerpoint/2010/main" val="8793766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06FC5B-D73B-810B-FF39-83EBD49E3D8F}"/>
              </a:ext>
            </a:extLst>
          </p:cNvPr>
          <p:cNvSpPr>
            <a:spLocks noGrp="1"/>
          </p:cNvSpPr>
          <p:nvPr>
            <p:ph type="title"/>
          </p:nvPr>
        </p:nvSpPr>
        <p:spPr/>
        <p:txBody>
          <a:bodyPr>
            <a:normAutofit fontScale="90000"/>
          </a:bodyPr>
          <a:lstStyle/>
          <a:p>
            <a:r>
              <a:rPr lang="pl-PL" dirty="0"/>
              <a:t>Wyrok NSA z 12.07.2011 r., </a:t>
            </a:r>
            <a:r>
              <a:rPr lang="pl-PL" dirty="0">
                <a:hlinkClick r:id="rId2"/>
              </a:rPr>
              <a:t>I OSK 597/11</a:t>
            </a:r>
            <a:r>
              <a:rPr lang="pl-PL" dirty="0"/>
              <a:t>, </a:t>
            </a:r>
            <a:r>
              <a:rPr lang="pl-PL" dirty="0" err="1"/>
              <a:t>ONSAiWSA</a:t>
            </a:r>
            <a:r>
              <a:rPr lang="pl-PL" dirty="0"/>
              <a:t> 2012, nr 6, poz. 115</a:t>
            </a:r>
          </a:p>
        </p:txBody>
      </p:sp>
      <p:sp>
        <p:nvSpPr>
          <p:cNvPr id="3" name="Symbol zastępczy zawartości 2">
            <a:extLst>
              <a:ext uri="{FF2B5EF4-FFF2-40B4-BE49-F238E27FC236}">
                <a16:creationId xmlns:a16="http://schemas.microsoft.com/office/drawing/2014/main" id="{2B307B7A-41D1-58D2-5B9B-0BD20D1A5CB2}"/>
              </a:ext>
            </a:extLst>
          </p:cNvPr>
          <p:cNvSpPr>
            <a:spLocks noGrp="1"/>
          </p:cNvSpPr>
          <p:nvPr>
            <p:ph idx="1"/>
          </p:nvPr>
        </p:nvSpPr>
        <p:spPr>
          <a:xfrm>
            <a:off x="838200" y="1690688"/>
            <a:ext cx="10515600" cy="4802187"/>
          </a:xfrm>
        </p:spPr>
        <p:txBody>
          <a:bodyPr>
            <a:normAutofit/>
          </a:bodyPr>
          <a:lstStyle/>
          <a:p>
            <a:r>
              <a:rPr lang="pl-PL" dirty="0"/>
              <a:t>Przy ustalaniu, czy student podjął studia, nie można pominąć zasadniczych okoliczności faktycznych dotyczących przystąpienia przez studenta do zajęć dydaktycznych i organizacyjnych przewidzianych w planie studiów, w programie nauczania, w szczególnym harmonogramie zajęć na danym semestrze oraz według zasad określonych dla zajęć z danych przedmiotów nauczania. </a:t>
            </a:r>
          </a:p>
          <a:p>
            <a:r>
              <a:rPr lang="pl-PL" dirty="0"/>
              <a:t>Nie wystarczy samo ustalenie faktu nieusprawiedliwionego niezłożenia wymaganej deklaracji w określonym terminie. Konieczne są ustalenia, co do postępowania studenta w zakresie jego obowiązków uczestniczenia w zajęciach dydaktycznych i organizacyjnych zgodnie z regulaminem studiów w okresie miedzy upływem terminu do złożenia wymaganej deklaracji, a datą ujawnienia przez służby uczelni niezłożenia tej deklaracji</a:t>
            </a:r>
          </a:p>
        </p:txBody>
      </p:sp>
    </p:spTree>
    <p:extLst>
      <p:ext uri="{BB962C8B-B14F-4D97-AF65-F5344CB8AC3E}">
        <p14:creationId xmlns:p14="http://schemas.microsoft.com/office/powerpoint/2010/main" val="26562505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EC54D91-6892-855B-F58A-A88B75185C4B}"/>
              </a:ext>
            </a:extLst>
          </p:cNvPr>
          <p:cNvSpPr>
            <a:spLocks noGrp="1"/>
          </p:cNvSpPr>
          <p:nvPr>
            <p:ph type="title"/>
          </p:nvPr>
        </p:nvSpPr>
        <p:spPr/>
        <p:txBody>
          <a:bodyPr/>
          <a:lstStyle/>
          <a:p>
            <a:r>
              <a:rPr lang="pl-PL" dirty="0"/>
              <a:t>Problem wznowienia studiów</a:t>
            </a:r>
          </a:p>
        </p:txBody>
      </p:sp>
      <p:sp>
        <p:nvSpPr>
          <p:cNvPr id="3" name="Symbol zastępczy zawartości 2">
            <a:extLst>
              <a:ext uri="{FF2B5EF4-FFF2-40B4-BE49-F238E27FC236}">
                <a16:creationId xmlns:a16="http://schemas.microsoft.com/office/drawing/2014/main" id="{73CE8657-38F9-231A-0CF1-C200DA28E4EE}"/>
              </a:ext>
            </a:extLst>
          </p:cNvPr>
          <p:cNvSpPr>
            <a:spLocks noGrp="1"/>
          </p:cNvSpPr>
          <p:nvPr>
            <p:ph idx="1"/>
          </p:nvPr>
        </p:nvSpPr>
        <p:spPr/>
        <p:txBody>
          <a:bodyPr/>
          <a:lstStyle/>
          <a:p>
            <a:r>
              <a:rPr lang="pl-PL" dirty="0"/>
              <a:t>Czy dopuszczalny jest zapis regulaminowy zgodnie z którym nie ma możliwości wznowienia studiów na dziesiątym semestrze jednolitych studiów magisterskich bez zdania egzaminów wznawiających - w przypadku przerwy w studiach </a:t>
            </a:r>
            <a:r>
              <a:rPr lang="pl-PL" dirty="0">
                <a:highlight>
                  <a:srgbClr val="00FF00"/>
                </a:highlight>
              </a:rPr>
              <a:t>dłuższej niż 5 lat????</a:t>
            </a:r>
          </a:p>
        </p:txBody>
      </p:sp>
    </p:spTree>
    <p:extLst>
      <p:ext uri="{BB962C8B-B14F-4D97-AF65-F5344CB8AC3E}">
        <p14:creationId xmlns:p14="http://schemas.microsoft.com/office/powerpoint/2010/main" val="550584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D3A83E-0160-49DE-92AD-4EFF94A59940}"/>
              </a:ext>
            </a:extLst>
          </p:cNvPr>
          <p:cNvSpPr>
            <a:spLocks noGrp="1"/>
          </p:cNvSpPr>
          <p:nvPr>
            <p:ph type="title"/>
          </p:nvPr>
        </p:nvSpPr>
        <p:spPr/>
        <p:txBody>
          <a:bodyPr/>
          <a:lstStyle/>
          <a:p>
            <a:r>
              <a:rPr lang="pl-PL" dirty="0"/>
              <a:t>ODP:</a:t>
            </a:r>
          </a:p>
        </p:txBody>
      </p:sp>
      <p:sp>
        <p:nvSpPr>
          <p:cNvPr id="3" name="Symbol zastępczy zawartości 2">
            <a:extLst>
              <a:ext uri="{FF2B5EF4-FFF2-40B4-BE49-F238E27FC236}">
                <a16:creationId xmlns:a16="http://schemas.microsoft.com/office/drawing/2014/main" id="{120E0F08-1E4A-EE70-0F63-41B28CF6FDC9}"/>
              </a:ext>
            </a:extLst>
          </p:cNvPr>
          <p:cNvSpPr>
            <a:spLocks noGrp="1"/>
          </p:cNvSpPr>
          <p:nvPr>
            <p:ph idx="1"/>
          </p:nvPr>
        </p:nvSpPr>
        <p:spPr/>
        <p:txBody>
          <a:bodyPr/>
          <a:lstStyle/>
          <a:p>
            <a:r>
              <a:rPr lang="pl-PL" dirty="0"/>
              <a:t>TAK, gdyż takie unormowania są przejawem autonomii danej uczelni i nie naruszają art. 70 ust. 4 Konstytucji RP i przepisów ustawy - Prawo o szkolnictwie wyższym i nauce.</a:t>
            </a:r>
          </a:p>
          <a:p>
            <a:r>
              <a:rPr lang="pl-PL" dirty="0"/>
              <a:t> W ustawie Prawo o szkolnictwie wyższym i nauce nie ma przepisów odnoszących się do wznowienia studiów, tym samym dopuszczalne jest uregulowanie tej procedury w Regulaminie studiów, </a:t>
            </a:r>
          </a:p>
        </p:txBody>
      </p:sp>
    </p:spTree>
    <p:extLst>
      <p:ext uri="{BB962C8B-B14F-4D97-AF65-F5344CB8AC3E}">
        <p14:creationId xmlns:p14="http://schemas.microsoft.com/office/powerpoint/2010/main" val="25682839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CE5CF92-517F-0E14-1941-495FE8F06726}"/>
              </a:ext>
            </a:extLst>
          </p:cNvPr>
          <p:cNvSpPr>
            <a:spLocks noGrp="1"/>
          </p:cNvSpPr>
          <p:nvPr>
            <p:ph type="title"/>
          </p:nvPr>
        </p:nvSpPr>
        <p:spPr/>
        <p:txBody>
          <a:bodyPr/>
          <a:lstStyle/>
          <a:p>
            <a:r>
              <a:rPr lang="pl-PL" dirty="0"/>
              <a:t>Charakter decyzji o wznowieniu studiów</a:t>
            </a:r>
          </a:p>
        </p:txBody>
      </p:sp>
      <p:sp>
        <p:nvSpPr>
          <p:cNvPr id="3" name="Symbol zastępczy zawartości 2">
            <a:extLst>
              <a:ext uri="{FF2B5EF4-FFF2-40B4-BE49-F238E27FC236}">
                <a16:creationId xmlns:a16="http://schemas.microsoft.com/office/drawing/2014/main" id="{53573F4C-5470-7D9B-621A-E6BA70A6F13D}"/>
              </a:ext>
            </a:extLst>
          </p:cNvPr>
          <p:cNvSpPr>
            <a:spLocks noGrp="1"/>
          </p:cNvSpPr>
          <p:nvPr>
            <p:ph idx="1"/>
          </p:nvPr>
        </p:nvSpPr>
        <p:spPr/>
        <p:txBody>
          <a:bodyPr/>
          <a:lstStyle/>
          <a:p>
            <a:r>
              <a:rPr lang="pl-PL" dirty="0"/>
              <a:t>"Osobie uprzednio skreślonej z listy studentów, z zastrzeżeniem § 25 ust. 9, można odmówić wznowienia studiów, jeżeli (pkt 2) od rozpoczęcia studiów przez studenta na danym kierunku, poziomie, profilu i formie studiów minęło: (a) 8 lat, gdy są to studia pierwszego stopnia".</a:t>
            </a:r>
          </a:p>
        </p:txBody>
      </p:sp>
    </p:spTree>
    <p:extLst>
      <p:ext uri="{BB962C8B-B14F-4D97-AF65-F5344CB8AC3E}">
        <p14:creationId xmlns:p14="http://schemas.microsoft.com/office/powerpoint/2010/main" val="41215905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A528CC1-9F2C-4576-2494-3AA36ACCDEBD}"/>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8E4FD333-14C3-4924-83F2-72AB1B02E075}"/>
              </a:ext>
            </a:extLst>
          </p:cNvPr>
          <p:cNvSpPr>
            <a:spLocks noGrp="1"/>
          </p:cNvSpPr>
          <p:nvPr>
            <p:ph idx="1"/>
          </p:nvPr>
        </p:nvSpPr>
        <p:spPr/>
        <p:txBody>
          <a:bodyPr/>
          <a:lstStyle/>
          <a:p>
            <a:r>
              <a:rPr lang="pl-PL" dirty="0"/>
              <a:t>Powyższa formuła wskazuje na rozstrzygnięcie uznaniowe.</a:t>
            </a:r>
          </a:p>
          <a:p>
            <a:r>
              <a:rPr lang="pl-PL" dirty="0"/>
              <a:t>NIE oznacza to, że decyzja może być  dowolna, arbitralna.</a:t>
            </a:r>
          </a:p>
          <a:p>
            <a:r>
              <a:rPr lang="pl-PL" dirty="0"/>
              <a:t>Wydając decyzję o charakterze uznaniowym organ jest związany nie tylko przepisem prawa, ale i celem ustanowionego przepisu. Uznanie administracyjne nie pozwala zatem organowi na dowolność w załatwieniu sprawy, ale jednocześnie nie nakazuje mu spełnienia każdego żądania (por. wyrok Naczelnego Sądu Administracyjnego z dnia 26 września 2000 r. sygn. akt I SA 945/00).</a:t>
            </a:r>
          </a:p>
        </p:txBody>
      </p:sp>
    </p:spTree>
    <p:extLst>
      <p:ext uri="{BB962C8B-B14F-4D97-AF65-F5344CB8AC3E}">
        <p14:creationId xmlns:p14="http://schemas.microsoft.com/office/powerpoint/2010/main" val="40822260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424C83-D607-D16C-29DB-044A8F8F8643}"/>
              </a:ext>
            </a:extLst>
          </p:cNvPr>
          <p:cNvSpPr>
            <a:spLocks noGrp="1"/>
          </p:cNvSpPr>
          <p:nvPr>
            <p:ph type="title"/>
          </p:nvPr>
        </p:nvSpPr>
        <p:spPr/>
        <p:txBody>
          <a:bodyPr/>
          <a:lstStyle/>
          <a:p>
            <a:r>
              <a:rPr lang="pl-PL" dirty="0"/>
              <a:t>Zakres kontroli </a:t>
            </a:r>
            <a:r>
              <a:rPr lang="pl-PL" dirty="0" err="1"/>
              <a:t>sądowoadministracyjnej</a:t>
            </a:r>
            <a:endParaRPr lang="pl-PL" dirty="0"/>
          </a:p>
        </p:txBody>
      </p:sp>
      <p:sp>
        <p:nvSpPr>
          <p:cNvPr id="3" name="Symbol zastępczy zawartości 2">
            <a:extLst>
              <a:ext uri="{FF2B5EF4-FFF2-40B4-BE49-F238E27FC236}">
                <a16:creationId xmlns:a16="http://schemas.microsoft.com/office/drawing/2014/main" id="{C5791359-D081-DA52-0295-F48A588C9DD5}"/>
              </a:ext>
            </a:extLst>
          </p:cNvPr>
          <p:cNvSpPr>
            <a:spLocks noGrp="1"/>
          </p:cNvSpPr>
          <p:nvPr>
            <p:ph idx="1"/>
          </p:nvPr>
        </p:nvSpPr>
        <p:spPr/>
        <p:txBody>
          <a:bodyPr>
            <a:normAutofit/>
          </a:bodyPr>
          <a:lstStyle/>
          <a:p>
            <a:r>
              <a:rPr lang="pl-PL" dirty="0"/>
              <a:t>Sąd, dokonując kontroli decyzji opartej na uznaniu administracyjnym, bada przede wszystkim czy zaskarżona decyzja jest faktycznie decyzją uznaniową, czy nie nosi cech dowolności, tj. czy organ administracji wybrał prawnie dopuszczalny sposób rozstrzygnięcia sprawy oraz czy wyboru takiego dokonał po ustaleniu i rozważeniu istotnych dla sprawy okoliczności i czy dał temu stosowny wyraz w uzasadnieniu rozstrzygnięcia. </a:t>
            </a:r>
          </a:p>
          <a:p>
            <a:r>
              <a:rPr lang="pl-PL" dirty="0"/>
              <a:t>Kontroli sądowej podlega samo uzasadnienie decyzji uznaniowej z punktu widzenia powiązania ustaleń faktycznych z rekonstruowaną normą prawną.</a:t>
            </a:r>
          </a:p>
          <a:p>
            <a:r>
              <a:rPr lang="pl-PL" dirty="0"/>
              <a:t> Ocenie Sądu nie podlegają natomiast kryteria słuszności, czy celowości podjętego rozstrzygnięcia.</a:t>
            </a:r>
          </a:p>
        </p:txBody>
      </p:sp>
    </p:spTree>
    <p:extLst>
      <p:ext uri="{BB962C8B-B14F-4D97-AF65-F5344CB8AC3E}">
        <p14:creationId xmlns:p14="http://schemas.microsoft.com/office/powerpoint/2010/main" val="24947348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7225DA-F518-2DAD-F4F5-4922BA7A900C}"/>
              </a:ext>
            </a:extLst>
          </p:cNvPr>
          <p:cNvSpPr>
            <a:spLocks noGrp="1"/>
          </p:cNvSpPr>
          <p:nvPr>
            <p:ph type="title"/>
          </p:nvPr>
        </p:nvSpPr>
        <p:spPr/>
        <p:txBody>
          <a:bodyPr>
            <a:normAutofit/>
          </a:bodyPr>
          <a:lstStyle/>
          <a:p>
            <a:r>
              <a:rPr lang="pl-PL" dirty="0"/>
              <a:t>Wyrok WSA we Wrocławiu z dnia 10 stycznia 2023 r. , IV SA/</a:t>
            </a:r>
            <a:r>
              <a:rPr lang="pl-PL" dirty="0" err="1"/>
              <a:t>Wr</a:t>
            </a:r>
            <a:r>
              <a:rPr lang="pl-PL" dirty="0"/>
              <a:t> 270/22</a:t>
            </a:r>
          </a:p>
        </p:txBody>
      </p:sp>
      <p:sp>
        <p:nvSpPr>
          <p:cNvPr id="3" name="Symbol zastępczy zawartości 2">
            <a:extLst>
              <a:ext uri="{FF2B5EF4-FFF2-40B4-BE49-F238E27FC236}">
                <a16:creationId xmlns:a16="http://schemas.microsoft.com/office/drawing/2014/main" id="{6C65C5FD-5869-FC1E-0ECB-A423AA6B8698}"/>
              </a:ext>
            </a:extLst>
          </p:cNvPr>
          <p:cNvSpPr>
            <a:spLocks noGrp="1"/>
          </p:cNvSpPr>
          <p:nvPr>
            <p:ph idx="1"/>
          </p:nvPr>
        </p:nvSpPr>
        <p:spPr/>
        <p:txBody>
          <a:bodyPr>
            <a:normAutofit/>
          </a:bodyPr>
          <a:lstStyle/>
          <a:p>
            <a:r>
              <a:rPr lang="pl-PL" dirty="0"/>
              <a:t>Rzeczą organu jest wykazanie w uzasadnieniu decyzji, że zostały spełnione wszystkie przesłanki materialnoprawne zapisane w treści § 19 ust. 11 pkt 1 regulaminu studiów, a co za tym idzie - dokonanie ustaleń okoliczności faktycznych o charakterze prawotwórczym wynikające z hipotezy cytowanego przepisu, a są nimi przede wszystkim - ustalenie kiedy nastąpiło skreślenie z listy studentów, w jakim konkretnie semestrze do tego doszło, przedstawienie w jakiej dacie nastąpił upływ semestru, w którym skreślono studenta z listy studentów, ustalenie kiedy następuje rozpoczęcie wnioskowanego (do wznowienia) semestru i ustalenie, czy upłynęło "więcej niż cztery semestry".</a:t>
            </a:r>
          </a:p>
        </p:txBody>
      </p:sp>
    </p:spTree>
    <p:extLst>
      <p:ext uri="{BB962C8B-B14F-4D97-AF65-F5344CB8AC3E}">
        <p14:creationId xmlns:p14="http://schemas.microsoft.com/office/powerpoint/2010/main" val="30966904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0A52491-89BC-C2AC-2668-20206A6C10A4}"/>
              </a:ext>
            </a:extLst>
          </p:cNvPr>
          <p:cNvSpPr>
            <a:spLocks noGrp="1"/>
          </p:cNvSpPr>
          <p:nvPr>
            <p:ph type="title"/>
          </p:nvPr>
        </p:nvSpPr>
        <p:spPr>
          <a:xfrm>
            <a:off x="648930" y="629266"/>
            <a:ext cx="6188190" cy="1622321"/>
          </a:xfrm>
        </p:spPr>
        <p:txBody>
          <a:bodyPr>
            <a:normAutofit/>
          </a:bodyPr>
          <a:lstStyle/>
          <a:p>
            <a:pPr>
              <a:lnSpc>
                <a:spcPct val="90000"/>
              </a:lnSpc>
            </a:pPr>
            <a:r>
              <a:rPr lang="pl-PL" sz="3600">
                <a:solidFill>
                  <a:srgbClr val="EBEBEB"/>
                </a:solidFill>
              </a:rPr>
              <a:t>Rozwiązanie regulaminowe ad casum</a:t>
            </a:r>
          </a:p>
        </p:txBody>
      </p:sp>
      <p:sp>
        <p:nvSpPr>
          <p:cNvPr id="3" name="Symbol zastępczy zawartości 2">
            <a:extLst>
              <a:ext uri="{FF2B5EF4-FFF2-40B4-BE49-F238E27FC236}">
                <a16:creationId xmlns:a16="http://schemas.microsoft.com/office/drawing/2014/main" id="{A151C4C3-E2CD-97A8-312E-CD76116FCD29}"/>
              </a:ext>
            </a:extLst>
          </p:cNvPr>
          <p:cNvSpPr>
            <a:spLocks noGrp="1"/>
          </p:cNvSpPr>
          <p:nvPr>
            <p:ph idx="1"/>
          </p:nvPr>
        </p:nvSpPr>
        <p:spPr>
          <a:xfrm>
            <a:off x="648930" y="2438400"/>
            <a:ext cx="6188189" cy="3785419"/>
          </a:xfrm>
        </p:spPr>
        <p:txBody>
          <a:bodyPr>
            <a:normAutofit/>
          </a:bodyPr>
          <a:lstStyle/>
          <a:p>
            <a:r>
              <a:rPr lang="pl-PL">
                <a:solidFill>
                  <a:srgbClr val="FFFFFF"/>
                </a:solidFill>
              </a:rPr>
              <a:t>Rada wydziału, po uprzednim uzyskaniu opinii wydziałowej rady samorządu studentów, może ustalić katalog przypadków, w których dziekan może odmówić zgody na reaktywację w prawach studenta. </a:t>
            </a:r>
          </a:p>
          <a:p>
            <a:r>
              <a:rPr lang="pl-PL">
                <a:solidFill>
                  <a:srgbClr val="FFFFFF"/>
                </a:solidFill>
              </a:rPr>
              <a:t>Niepodjęcie opinii przez wydziałową radę samorządu studentów w terminie 7 dni od dnia przekazania wniosku wydziałowej radzie samorządu studentów uznaje się za wydanie opinii pozytywnej.</a:t>
            </a: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Pliki w folderach">
            <a:extLst>
              <a:ext uri="{FF2B5EF4-FFF2-40B4-BE49-F238E27FC236}">
                <a16:creationId xmlns:a16="http://schemas.microsoft.com/office/drawing/2014/main" id="{0467A71F-D626-6EE3-61A7-DC6E5CF76AEF}"/>
              </a:ext>
            </a:extLst>
          </p:cNvPr>
          <p:cNvPicPr>
            <a:picLocks noChangeAspect="1"/>
          </p:cNvPicPr>
          <p:nvPr/>
        </p:nvPicPr>
        <p:blipFill rotWithShape="1">
          <a:blip r:embed="rId3"/>
          <a:srcRect l="26666" r="25025" b="-2"/>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10453527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E191BB9-6857-81A5-1D66-9919815B63B2}"/>
              </a:ext>
            </a:extLst>
          </p:cNvPr>
          <p:cNvSpPr>
            <a:spLocks noGrp="1"/>
          </p:cNvSpPr>
          <p:nvPr>
            <p:ph type="title"/>
          </p:nvPr>
        </p:nvSpPr>
        <p:spPr>
          <a:xfrm>
            <a:off x="646111" y="452718"/>
            <a:ext cx="9404723" cy="1400530"/>
          </a:xfrm>
        </p:spPr>
        <p:txBody>
          <a:bodyPr>
            <a:normAutofit/>
          </a:bodyPr>
          <a:lstStyle/>
          <a:p>
            <a:r>
              <a:rPr lang="pl-PL" dirty="0"/>
              <a:t>Utrata statusu studenta</a:t>
            </a:r>
          </a:p>
        </p:txBody>
      </p:sp>
      <p:graphicFrame>
        <p:nvGraphicFramePr>
          <p:cNvPr id="5" name="Symbol zastępczy zawartości 2">
            <a:extLst>
              <a:ext uri="{FF2B5EF4-FFF2-40B4-BE49-F238E27FC236}">
                <a16:creationId xmlns:a16="http://schemas.microsoft.com/office/drawing/2014/main" id="{06ED7BB5-4A52-3816-002A-7F1AD8299217}"/>
              </a:ext>
            </a:extLst>
          </p:cNvPr>
          <p:cNvGraphicFramePr>
            <a:graphicFrameLocks noGrp="1"/>
          </p:cNvGraphicFramePr>
          <p:nvPr>
            <p:ph idx="1"/>
            <p:extLst>
              <p:ext uri="{D42A27DB-BD31-4B8C-83A1-F6EECF244321}">
                <p14:modId xmlns:p14="http://schemas.microsoft.com/office/powerpoint/2010/main" val="2663288282"/>
              </p:ext>
            </p:extLst>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2772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909F93-FCF3-F02A-19FE-0E558F5BAE8A}"/>
              </a:ext>
            </a:extLst>
          </p:cNvPr>
          <p:cNvSpPr>
            <a:spLocks noGrp="1"/>
          </p:cNvSpPr>
          <p:nvPr>
            <p:ph type="title"/>
          </p:nvPr>
        </p:nvSpPr>
        <p:spPr/>
        <p:txBody>
          <a:bodyPr/>
          <a:lstStyle/>
          <a:p>
            <a:r>
              <a:rPr lang="pl-PL" dirty="0"/>
              <a:t>Wyjątkowe współdziałanie –lex </a:t>
            </a:r>
            <a:r>
              <a:rPr lang="pl-PL" dirty="0" err="1"/>
              <a:t>specialis</a:t>
            </a:r>
            <a:r>
              <a:rPr lang="pl-PL" dirty="0"/>
              <a:t> wobec art. 75 </a:t>
            </a:r>
            <a:r>
              <a:rPr lang="pl-PL" dirty="0" err="1"/>
              <a:t>pswn</a:t>
            </a:r>
            <a:endParaRPr lang="pl-PL" dirty="0"/>
          </a:p>
        </p:txBody>
      </p:sp>
      <p:graphicFrame>
        <p:nvGraphicFramePr>
          <p:cNvPr id="5" name="Symbol zastępczy zawartości 2">
            <a:extLst>
              <a:ext uri="{FF2B5EF4-FFF2-40B4-BE49-F238E27FC236}">
                <a16:creationId xmlns:a16="http://schemas.microsoft.com/office/drawing/2014/main" id="{14857213-5478-63F1-8741-94C83AF2F3B6}"/>
              </a:ext>
            </a:extLst>
          </p:cNvPr>
          <p:cNvGraphicFramePr>
            <a:graphicFrameLocks noGrp="1"/>
          </p:cNvGraphicFramePr>
          <p:nvPr>
            <p:ph idx="1"/>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12004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BDDF7A-DCC9-856F-2B02-D7F1F74AA0F8}"/>
              </a:ext>
            </a:extLst>
          </p:cNvPr>
          <p:cNvSpPr>
            <a:spLocks noGrp="1"/>
          </p:cNvSpPr>
          <p:nvPr>
            <p:ph type="title"/>
          </p:nvPr>
        </p:nvSpPr>
        <p:spPr/>
        <p:txBody>
          <a:bodyPr/>
          <a:lstStyle/>
          <a:p>
            <a:r>
              <a:rPr lang="pl-PL" dirty="0"/>
              <a:t>Skreślenie z listy studentów</a:t>
            </a:r>
          </a:p>
        </p:txBody>
      </p:sp>
      <p:sp>
        <p:nvSpPr>
          <p:cNvPr id="3" name="Symbol zastępczy zawartości 2">
            <a:extLst>
              <a:ext uri="{FF2B5EF4-FFF2-40B4-BE49-F238E27FC236}">
                <a16:creationId xmlns:a16="http://schemas.microsoft.com/office/drawing/2014/main" id="{BF3661CC-AF32-D799-A23D-F10814D8BE24}"/>
              </a:ext>
            </a:extLst>
          </p:cNvPr>
          <p:cNvSpPr>
            <a:spLocks noGrp="1"/>
          </p:cNvSpPr>
          <p:nvPr>
            <p:ph idx="1"/>
          </p:nvPr>
        </p:nvSpPr>
        <p:spPr/>
        <p:txBody>
          <a:bodyPr/>
          <a:lstStyle/>
          <a:p>
            <a:pPr marL="0" indent="0">
              <a:buNone/>
            </a:pPr>
            <a:r>
              <a:rPr lang="pl-PL" dirty="0"/>
              <a:t>Następuje, gdy student:</a:t>
            </a:r>
          </a:p>
          <a:p>
            <a:r>
              <a:rPr lang="pl-PL" dirty="0"/>
              <a:t>nie podejmie studiów;</a:t>
            </a:r>
          </a:p>
          <a:p>
            <a:r>
              <a:rPr lang="pl-PL" dirty="0"/>
              <a:t>zrezygnuje z nich;</a:t>
            </a:r>
          </a:p>
          <a:p>
            <a:r>
              <a:rPr lang="pl-PL" dirty="0"/>
              <a:t>nie złoży w wymaganym terminie pracy dyplomowej lub nie przystąpi do egzaminu dyplomowego;</a:t>
            </a:r>
          </a:p>
          <a:p>
            <a:r>
              <a:rPr lang="pl-PL" dirty="0"/>
              <a:t>otrzyma karę dyscyplinarną </a:t>
            </a:r>
          </a:p>
          <a:p>
            <a:r>
              <a:rPr lang="pl-PL" dirty="0"/>
              <a:t>na skutek braku udziału w obowiązkowych zajęciach, niezaliczenia semestru lub roku w określonym czasie</a:t>
            </a:r>
          </a:p>
        </p:txBody>
      </p:sp>
    </p:spTree>
    <p:extLst>
      <p:ext uri="{BB962C8B-B14F-4D97-AF65-F5344CB8AC3E}">
        <p14:creationId xmlns:p14="http://schemas.microsoft.com/office/powerpoint/2010/main" val="3884147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9D08A56-D01A-D8E7-AEFE-0362B3647304}"/>
              </a:ext>
            </a:extLst>
          </p:cNvPr>
          <p:cNvSpPr>
            <a:spLocks noGrp="1"/>
          </p:cNvSpPr>
          <p:nvPr>
            <p:ph type="title"/>
          </p:nvPr>
        </p:nvSpPr>
        <p:spPr/>
        <p:txBody>
          <a:bodyPr/>
          <a:lstStyle/>
          <a:p>
            <a:r>
              <a:rPr lang="pl-PL" dirty="0"/>
              <a:t>Skreślenie z listy studentów - przykłady</a:t>
            </a:r>
          </a:p>
        </p:txBody>
      </p:sp>
      <p:sp>
        <p:nvSpPr>
          <p:cNvPr id="3" name="Symbol zastępczy zawartości 2">
            <a:extLst>
              <a:ext uri="{FF2B5EF4-FFF2-40B4-BE49-F238E27FC236}">
                <a16:creationId xmlns:a16="http://schemas.microsoft.com/office/drawing/2014/main" id="{32D1E1A7-CF1A-4E56-46DA-C1B4F9F2C897}"/>
              </a:ext>
            </a:extLst>
          </p:cNvPr>
          <p:cNvSpPr>
            <a:spLocks noGrp="1"/>
          </p:cNvSpPr>
          <p:nvPr>
            <p:ph idx="1"/>
          </p:nvPr>
        </p:nvSpPr>
        <p:spPr/>
        <p:txBody>
          <a:bodyPr>
            <a:normAutofit/>
          </a:bodyPr>
          <a:lstStyle/>
          <a:p>
            <a:pPr algn="l"/>
            <a:r>
              <a:rPr lang="pl-PL" dirty="0"/>
              <a:t>§ 5 ust. 1, 2 i 5 Regulaminu sprawy związane z tokiem studiów rozstrzyga Dziekan, z tym, że w sprawach związanych z tokiem studiów, w których, zgodnie z przepisami Prawa o szkolnictwie wyższym i nauce, wymagane jest wydanie decyzji administracyjnej, decyzje wydaje Dziekan działający z upoważnienia Rektora.</a:t>
            </a:r>
          </a:p>
          <a:p>
            <a:pPr algn="l"/>
            <a:r>
              <a:rPr lang="pl-PL" dirty="0"/>
              <a:t>§ 56 ust. 2 pkt 3 i ust. 3 Regulaminu Dziekan, działając z upoważnienia Rektora, może skreślić studenta z listy studentów w przypadku nieuzyskania zaliczenia roku lub okresu sesji ciągłej w wyznaczonym terminie, a skreślenie z listy studentów następuje w drodze decyzji administracyjnej.</a:t>
            </a:r>
          </a:p>
          <a:p>
            <a:endParaRPr lang="pl-PL" dirty="0"/>
          </a:p>
        </p:txBody>
      </p:sp>
    </p:spTree>
    <p:extLst>
      <p:ext uri="{BB962C8B-B14F-4D97-AF65-F5344CB8AC3E}">
        <p14:creationId xmlns:p14="http://schemas.microsoft.com/office/powerpoint/2010/main" val="21358357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76A66F-5220-27E9-B51F-DD2E1A4219FF}"/>
              </a:ext>
            </a:extLst>
          </p:cNvPr>
          <p:cNvSpPr>
            <a:spLocks noGrp="1"/>
          </p:cNvSpPr>
          <p:nvPr>
            <p:ph type="title"/>
          </p:nvPr>
        </p:nvSpPr>
        <p:spPr>
          <a:xfrm>
            <a:off x="5282381" y="629266"/>
            <a:ext cx="4767471" cy="1641986"/>
          </a:xfrm>
        </p:spPr>
        <p:txBody>
          <a:bodyPr>
            <a:normAutofit/>
          </a:bodyPr>
          <a:lstStyle/>
          <a:p>
            <a:r>
              <a:rPr lang="pl-PL" sz="3900"/>
              <a:t>Problem skreślenia z listy studentów</a:t>
            </a:r>
          </a:p>
        </p:txBody>
      </p:sp>
      <p:pic>
        <p:nvPicPr>
          <p:cNvPr id="5" name="Picture 4" descr="Abstrakcyjna rozmyta biblioteka publiczna z regałami książek">
            <a:extLst>
              <a:ext uri="{FF2B5EF4-FFF2-40B4-BE49-F238E27FC236}">
                <a16:creationId xmlns:a16="http://schemas.microsoft.com/office/drawing/2014/main" id="{11DAAE33-9246-8185-2174-3F6E72AA7999}"/>
              </a:ext>
            </a:extLst>
          </p:cNvPr>
          <p:cNvPicPr>
            <a:picLocks noChangeAspect="1"/>
          </p:cNvPicPr>
          <p:nvPr/>
        </p:nvPicPr>
        <p:blipFill rotWithShape="1">
          <a:blip r:embed="rId3"/>
          <a:srcRect l="16275" r="38614" b="-1"/>
          <a:stretch/>
        </p:blipFill>
        <p:spPr>
          <a:xfrm>
            <a:off x="-1" y="10"/>
            <a:ext cx="4634680" cy="6857990"/>
          </a:xfrm>
          <a:prstGeom prst="rect">
            <a:avLst/>
          </a:prstGeom>
        </p:spPr>
      </p:pic>
      <p:sp>
        <p:nvSpPr>
          <p:cNvPr id="3" name="Symbol zastępczy zawartości 2">
            <a:extLst>
              <a:ext uri="{FF2B5EF4-FFF2-40B4-BE49-F238E27FC236}">
                <a16:creationId xmlns:a16="http://schemas.microsoft.com/office/drawing/2014/main" id="{76BD86B9-C89C-1FB6-F481-0986ECE3EDC8}"/>
              </a:ext>
            </a:extLst>
          </p:cNvPr>
          <p:cNvSpPr>
            <a:spLocks noGrp="1"/>
          </p:cNvSpPr>
          <p:nvPr>
            <p:ph idx="1"/>
          </p:nvPr>
        </p:nvSpPr>
        <p:spPr>
          <a:xfrm>
            <a:off x="5282381" y="2438400"/>
            <a:ext cx="4767471" cy="3809999"/>
          </a:xfrm>
        </p:spPr>
        <p:txBody>
          <a:bodyPr>
            <a:normAutofit/>
          </a:bodyPr>
          <a:lstStyle/>
          <a:p>
            <a:pPr>
              <a:lnSpc>
                <a:spcPct val="90000"/>
              </a:lnSpc>
            </a:pPr>
            <a:r>
              <a:rPr lang="pl-PL" sz="1700" b="1" dirty="0" err="1"/>
              <a:t>Właściowość</a:t>
            </a:r>
            <a:r>
              <a:rPr lang="pl-PL" sz="1700" b="1" dirty="0"/>
              <a:t> organu</a:t>
            </a:r>
            <a:r>
              <a:rPr lang="pl-PL" sz="1700" dirty="0"/>
              <a:t>: Organem uprawnionym do wydawania decyzji w przedmiocie skreślenia z listy studentów jest rektor, zgodnie z ustanowionym przez ustawodawcę domniemaniem kompetencji. Regulamin studiów, jako wewnętrzne źródło prawa nie może tej kompetencji rektorowi odebrać. Rektora może zastępować jedynie dziekan. Umocowanie dziekana do działania z upoważnienia rektora takiej kompetencji rektora nie wyłącza.</a:t>
            </a:r>
          </a:p>
        </p:txBody>
      </p:sp>
    </p:spTree>
    <p:extLst>
      <p:ext uri="{BB962C8B-B14F-4D97-AF65-F5344CB8AC3E}">
        <p14:creationId xmlns:p14="http://schemas.microsoft.com/office/powerpoint/2010/main" val="16960243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EC227E-72CA-E011-0256-E4992D2D8C7D}"/>
              </a:ext>
            </a:extLst>
          </p:cNvPr>
          <p:cNvSpPr>
            <a:spLocks noGrp="1"/>
          </p:cNvSpPr>
          <p:nvPr>
            <p:ph type="title"/>
          </p:nvPr>
        </p:nvSpPr>
        <p:spPr/>
        <p:txBody>
          <a:bodyPr/>
          <a:lstStyle/>
          <a:p>
            <a:r>
              <a:rPr lang="pl-PL" dirty="0"/>
              <a:t>Stan faktyczny sprawy nr 1 </a:t>
            </a:r>
          </a:p>
        </p:txBody>
      </p:sp>
      <p:sp>
        <p:nvSpPr>
          <p:cNvPr id="3" name="Symbol zastępczy zawartości 2">
            <a:extLst>
              <a:ext uri="{FF2B5EF4-FFF2-40B4-BE49-F238E27FC236}">
                <a16:creationId xmlns:a16="http://schemas.microsoft.com/office/drawing/2014/main" id="{B3409DC1-9A64-5C8E-1C4F-413F91E48A5A}"/>
              </a:ext>
            </a:extLst>
          </p:cNvPr>
          <p:cNvSpPr>
            <a:spLocks noGrp="1"/>
          </p:cNvSpPr>
          <p:nvPr>
            <p:ph idx="1"/>
          </p:nvPr>
        </p:nvSpPr>
        <p:spPr/>
        <p:txBody>
          <a:bodyPr/>
          <a:lstStyle/>
          <a:p>
            <a:r>
              <a:rPr lang="pl-PL" dirty="0"/>
              <a:t>F.L. był studentem V roku studiów stacjonarnych kierunku lekarskiego. W trakcie studiów powtarzał już rok - na II roku - w roku akademickim (...). Na V roku nie uzyskał zaliczenia z przedmiotu: Ginekologia i Położnictwo. Do testu końcowego podchodził kilkakrotnie. </a:t>
            </a:r>
          </a:p>
          <a:p>
            <a:r>
              <a:rPr lang="pl-PL" dirty="0"/>
              <a:t>Student zwrócił się z prośbą o warunkowy wpis na VI rok z możliwością odrobienia przedmiotu. Jednocześnie wobec studenta toczy się postępowanie dyscyplinarne. </a:t>
            </a:r>
          </a:p>
        </p:txBody>
      </p:sp>
    </p:spTree>
    <p:extLst>
      <p:ext uri="{BB962C8B-B14F-4D97-AF65-F5344CB8AC3E}">
        <p14:creationId xmlns:p14="http://schemas.microsoft.com/office/powerpoint/2010/main" val="21665460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B0CFCF9-D5DF-3E66-55D3-70D3003E8B49}"/>
              </a:ext>
            </a:extLst>
          </p:cNvPr>
          <p:cNvSpPr>
            <a:spLocks noGrp="1"/>
          </p:cNvSpPr>
          <p:nvPr>
            <p:ph type="title"/>
          </p:nvPr>
        </p:nvSpPr>
        <p:spPr/>
        <p:txBody>
          <a:bodyPr/>
          <a:lstStyle/>
          <a:p>
            <a:r>
              <a:rPr lang="pl-PL" dirty="0"/>
              <a:t>Stan faktyczny nr 2</a:t>
            </a:r>
          </a:p>
        </p:txBody>
      </p:sp>
      <p:sp>
        <p:nvSpPr>
          <p:cNvPr id="3" name="Symbol zastępczy zawartości 2">
            <a:extLst>
              <a:ext uri="{FF2B5EF4-FFF2-40B4-BE49-F238E27FC236}">
                <a16:creationId xmlns:a16="http://schemas.microsoft.com/office/drawing/2014/main" id="{E675089E-1678-7F6A-03C1-E76FA123EE1C}"/>
              </a:ext>
            </a:extLst>
          </p:cNvPr>
          <p:cNvSpPr>
            <a:spLocks noGrp="1"/>
          </p:cNvSpPr>
          <p:nvPr>
            <p:ph idx="1"/>
          </p:nvPr>
        </p:nvSpPr>
        <p:spPr/>
        <p:txBody>
          <a:bodyPr/>
          <a:lstStyle/>
          <a:p>
            <a:r>
              <a:rPr lang="pl-PL" dirty="0"/>
              <a:t>Student był wielokrotnie informowany był o możliwości zaliczenia zajęć z przedmiotu objętego wpisem warunkowym, umożliwiono mu kontynuowanie studiów m.in. przez wyrażenie zgody na indywidualną organizację studiów i wpis warunkowy z terminem zaliczenia do dnia 15 maja 2021 r., który to termin był kilkukrotnie przekładany, a ostatecznie Student przedmiotu tego nie zaliczył.</a:t>
            </a:r>
          </a:p>
        </p:txBody>
      </p:sp>
    </p:spTree>
    <p:extLst>
      <p:ext uri="{BB962C8B-B14F-4D97-AF65-F5344CB8AC3E}">
        <p14:creationId xmlns:p14="http://schemas.microsoft.com/office/powerpoint/2010/main" val="40817080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79130AC-C9BF-42EE-DEE7-672B3F54076A}"/>
              </a:ext>
            </a:extLst>
          </p:cNvPr>
          <p:cNvSpPr>
            <a:spLocks noGrp="1"/>
          </p:cNvSpPr>
          <p:nvPr>
            <p:ph type="title"/>
          </p:nvPr>
        </p:nvSpPr>
        <p:spPr/>
        <p:txBody>
          <a:bodyPr/>
          <a:lstStyle/>
          <a:p>
            <a:r>
              <a:rPr lang="pl-PL" dirty="0"/>
              <a:t>Stan faktyczny nr 3</a:t>
            </a:r>
          </a:p>
        </p:txBody>
      </p:sp>
      <p:sp>
        <p:nvSpPr>
          <p:cNvPr id="3" name="Symbol zastępczy zawartości 2">
            <a:extLst>
              <a:ext uri="{FF2B5EF4-FFF2-40B4-BE49-F238E27FC236}">
                <a16:creationId xmlns:a16="http://schemas.microsoft.com/office/drawing/2014/main" id="{8E7A5568-518C-F4D9-9D2F-D1DACF46AA84}"/>
              </a:ext>
            </a:extLst>
          </p:cNvPr>
          <p:cNvSpPr>
            <a:spLocks noGrp="1"/>
          </p:cNvSpPr>
          <p:nvPr>
            <p:ph idx="1"/>
          </p:nvPr>
        </p:nvSpPr>
        <p:spPr/>
        <p:txBody>
          <a:bodyPr/>
          <a:lstStyle/>
          <a:p>
            <a:r>
              <a:rPr lang="pl-PL" dirty="0"/>
              <a:t>Student wskazał, że nie był w stanie rozliczyć sesji ze względu na swoją sytuację zdrowotną. Zaznaczył, że na zwolnieniu lekarskim przebywa od 30 sierpnia 2021 r., oraz podał, że w dniu 23 lipca 2021 r. zaniepokojona jego stanem psychicznym rodzina skontaktowała się z psychologiem akademickim. W złożonym odwołaniu jako załącznik wskazano zwolnienie lekarskie nr (...).</a:t>
            </a:r>
          </a:p>
        </p:txBody>
      </p:sp>
    </p:spTree>
    <p:extLst>
      <p:ext uri="{BB962C8B-B14F-4D97-AF65-F5344CB8AC3E}">
        <p14:creationId xmlns:p14="http://schemas.microsoft.com/office/powerpoint/2010/main" val="24795506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6253F68-345B-8F6E-3758-584021F8143C}"/>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1A71E36D-56C6-D36C-B744-0D8A17583BDC}"/>
              </a:ext>
            </a:extLst>
          </p:cNvPr>
          <p:cNvSpPr>
            <a:spLocks noGrp="1"/>
          </p:cNvSpPr>
          <p:nvPr>
            <p:ph idx="1"/>
          </p:nvPr>
        </p:nvSpPr>
        <p:spPr>
          <a:xfrm>
            <a:off x="825910" y="1976284"/>
            <a:ext cx="10527890" cy="4200679"/>
          </a:xfrm>
        </p:spPr>
        <p:txBody>
          <a:bodyPr>
            <a:normAutofit/>
          </a:bodyPr>
          <a:lstStyle/>
          <a:p>
            <a:r>
              <a:rPr lang="pl-PL" dirty="0"/>
              <a:t>W uzasadnieniu Rektor podkreślił, że przy podejmowaniu decyzji kierował się interesem społeczności akademickiej i w tym zakresie przytoczył fragment wyroku Wojewódzkiego Sądu Administracyjnego w Warszawie z dnia 30 stycznia 2018 r. (sygn. akt </a:t>
            </a:r>
            <a:r>
              <a:rPr lang="pl-PL" dirty="0">
                <a:hlinkClick r:id="rId2"/>
              </a:rPr>
              <a:t>II SA/</a:t>
            </a:r>
            <a:r>
              <a:rPr lang="pl-PL" dirty="0" err="1">
                <a:hlinkClick r:id="rId2"/>
              </a:rPr>
              <a:t>Wa</a:t>
            </a:r>
            <a:r>
              <a:rPr lang="pl-PL" dirty="0">
                <a:hlinkClick r:id="rId2"/>
              </a:rPr>
              <a:t> 921/17</a:t>
            </a:r>
            <a:r>
              <a:rPr lang="pl-PL" dirty="0"/>
              <a:t>) w którym stwierdzono, że "interes społeczny rozumiany również jako interes społeczności akademickiej wymaga, aby naukę na kolejnym etapie studiów kontynuowały osoby, które opanowały wymagany materiał w co najmniej minimalnym stopniu. Interes wszystkich członków społeczności akademickiej w kontekście prezentowania przez studentów odpowiedniego poziomu opanowania materiału objętego programem studiów przekłada się to na renomę uczelni, wartość niematerialną dyplomu ukończenia studiów na tej uczelni oraz pozycję rynkową jej absolwentów".</a:t>
            </a:r>
          </a:p>
        </p:txBody>
      </p:sp>
    </p:spTree>
    <p:extLst>
      <p:ext uri="{BB962C8B-B14F-4D97-AF65-F5344CB8AC3E}">
        <p14:creationId xmlns:p14="http://schemas.microsoft.com/office/powerpoint/2010/main" val="4036922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338E59-ED1B-9CC0-18B3-5269EEC9536C}"/>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8DAE37E9-A418-70D0-AD43-E4E36C299104}"/>
              </a:ext>
            </a:extLst>
          </p:cNvPr>
          <p:cNvSpPr>
            <a:spLocks noGrp="1"/>
          </p:cNvSpPr>
          <p:nvPr>
            <p:ph idx="1"/>
          </p:nvPr>
        </p:nvSpPr>
        <p:spPr/>
        <p:txBody>
          <a:bodyPr/>
          <a:lstStyle/>
          <a:p>
            <a:r>
              <a:rPr lang="pl-PL" dirty="0"/>
              <a:t>W aktach administracyjnych znajdują się zaświadczenia lekarskie, obejmujące następujące okresy: 29.1.2021 r. - 3.2.2021 r. (zwolnienie od zajęć z powodu choroby) , zaświadczenie z dnia 6 .03. 2021 r. - izolacja do 14 .03.2021 r. (rozpoznanie - COVID -19, zwolniony od zajęć z powodu choroby), 15.03.2021 r. - 22.03.2021 r. (zwolnienie z zajęć na uczelni), 6.04.2021 r. - 30.04.2021 r. (zwolnienie z zajęć na uczelni), z których wynika, że student praktycznie przez dwa miesiące przebywał na zwolnieniu lekarskim z powodu choroby</a:t>
            </a:r>
          </a:p>
        </p:txBody>
      </p:sp>
    </p:spTree>
    <p:extLst>
      <p:ext uri="{BB962C8B-B14F-4D97-AF65-F5344CB8AC3E}">
        <p14:creationId xmlns:p14="http://schemas.microsoft.com/office/powerpoint/2010/main" val="9627078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B5EC9F7-2AA6-A831-EEC7-25624D1C2B73}"/>
              </a:ext>
            </a:extLst>
          </p:cNvPr>
          <p:cNvSpPr>
            <a:spLocks noGrp="1"/>
          </p:cNvSpPr>
          <p:nvPr>
            <p:ph type="title"/>
          </p:nvPr>
        </p:nvSpPr>
        <p:spPr/>
        <p:txBody>
          <a:bodyPr/>
          <a:lstStyle/>
          <a:p>
            <a:r>
              <a:rPr lang="pl-PL" dirty="0"/>
              <a:t>Do stanu nr 3</a:t>
            </a:r>
          </a:p>
        </p:txBody>
      </p:sp>
      <p:sp>
        <p:nvSpPr>
          <p:cNvPr id="3" name="Symbol zastępczy zawartości 2">
            <a:extLst>
              <a:ext uri="{FF2B5EF4-FFF2-40B4-BE49-F238E27FC236}">
                <a16:creationId xmlns:a16="http://schemas.microsoft.com/office/drawing/2014/main" id="{365923F4-78FC-F909-87DB-67FEF5320B0C}"/>
              </a:ext>
            </a:extLst>
          </p:cNvPr>
          <p:cNvSpPr>
            <a:spLocks noGrp="1"/>
          </p:cNvSpPr>
          <p:nvPr>
            <p:ph idx="1"/>
          </p:nvPr>
        </p:nvSpPr>
        <p:spPr/>
        <p:txBody>
          <a:bodyPr>
            <a:normAutofit/>
          </a:bodyPr>
          <a:lstStyle/>
          <a:p>
            <a:pPr algn="l"/>
            <a:endParaRPr lang="pl-PL" b="0" i="0" dirty="0">
              <a:solidFill>
                <a:srgbClr val="333333"/>
              </a:solidFill>
              <a:effectLst/>
              <a:highlight>
                <a:srgbClr val="FFFFFF"/>
              </a:highlight>
              <a:latin typeface="Noto Serif" panose="02020600060500020200" pitchFamily="18" charset="0"/>
            </a:endParaRPr>
          </a:p>
          <a:p>
            <a:pPr algn="l"/>
            <a:r>
              <a:rPr lang="pl-PL" dirty="0"/>
              <a:t>Sąd uchylił decyzję</a:t>
            </a:r>
          </a:p>
          <a:p>
            <a:pPr algn="l"/>
            <a:r>
              <a:rPr lang="pl-PL" dirty="0"/>
              <a:t>Rozstrzygnięcie o kosztach postępowania (punkt drugi sentencji wyroku) ma swoją podstawę w treści </a:t>
            </a:r>
            <a:r>
              <a:rPr lang="pl-PL" dirty="0">
                <a:hlinkClick r:id="rId2"/>
              </a:rPr>
              <a:t>art. 200</a:t>
            </a:r>
            <a:r>
              <a:rPr lang="pl-PL" dirty="0"/>
              <a:t>, </a:t>
            </a:r>
            <a:r>
              <a:rPr lang="pl-PL" dirty="0">
                <a:hlinkClick r:id="rId3"/>
              </a:rPr>
              <a:t>art. 205 § 1</a:t>
            </a:r>
            <a:r>
              <a:rPr lang="pl-PL" dirty="0"/>
              <a:t> i </a:t>
            </a:r>
            <a:r>
              <a:rPr lang="pl-PL" dirty="0">
                <a:hlinkClick r:id="rId4"/>
              </a:rPr>
              <a:t>art. 210 § 2</a:t>
            </a:r>
            <a:r>
              <a:rPr lang="pl-PL" dirty="0"/>
              <a:t> </a:t>
            </a:r>
            <a:r>
              <a:rPr lang="pl-PL" dirty="0" err="1"/>
              <a:t>PostAdmU</a:t>
            </a:r>
            <a:endParaRPr lang="pl-PL" dirty="0"/>
          </a:p>
          <a:p>
            <a:pPr algn="l"/>
            <a:r>
              <a:rPr lang="pl-PL" dirty="0"/>
              <a:t>Wskazania co do dalszego postępowania wynikają z powyższych rozważań Sądu i wiążą organy Uczelni zgodnie z </a:t>
            </a:r>
            <a:r>
              <a:rPr lang="pl-PL" dirty="0">
                <a:hlinkClick r:id="rId5"/>
              </a:rPr>
              <a:t>art. 153</a:t>
            </a:r>
            <a:r>
              <a:rPr lang="pl-PL" dirty="0"/>
              <a:t> </a:t>
            </a:r>
            <a:r>
              <a:rPr lang="pl-PL" dirty="0" err="1"/>
              <a:t>PostAdmU</a:t>
            </a:r>
            <a:endParaRPr lang="pl-PL" dirty="0"/>
          </a:p>
          <a:p>
            <a:pPr algn="l"/>
            <a:endParaRPr lang="pl-PL" dirty="0"/>
          </a:p>
          <a:p>
            <a:r>
              <a:rPr lang="pl-PL" dirty="0"/>
              <a:t>Zob. Wyrok WSA w Gdańsku z dnia 29 września 2022 r.</a:t>
            </a:r>
            <a:br>
              <a:rPr lang="pl-PL" dirty="0"/>
            </a:br>
            <a:r>
              <a:rPr lang="pl-PL" dirty="0"/>
              <a:t>III SA/Gd 334/22</a:t>
            </a:r>
          </a:p>
        </p:txBody>
      </p:sp>
    </p:spTree>
    <p:extLst>
      <p:ext uri="{BB962C8B-B14F-4D97-AF65-F5344CB8AC3E}">
        <p14:creationId xmlns:p14="http://schemas.microsoft.com/office/powerpoint/2010/main" val="23759086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212C86-9F90-4512-93BA-885B208167E3}"/>
              </a:ext>
            </a:extLst>
          </p:cNvPr>
          <p:cNvSpPr>
            <a:spLocks noGrp="1"/>
          </p:cNvSpPr>
          <p:nvPr>
            <p:ph type="title"/>
          </p:nvPr>
        </p:nvSpPr>
        <p:spPr/>
        <p:txBody>
          <a:bodyPr/>
          <a:lstStyle/>
          <a:p>
            <a:r>
              <a:rPr lang="pl-PL" dirty="0"/>
              <a:t>Charakter decyzji administracyjnej </a:t>
            </a:r>
          </a:p>
        </p:txBody>
      </p:sp>
      <p:sp>
        <p:nvSpPr>
          <p:cNvPr id="3" name="Symbol zastępczy zawartości 2">
            <a:extLst>
              <a:ext uri="{FF2B5EF4-FFF2-40B4-BE49-F238E27FC236}">
                <a16:creationId xmlns:a16="http://schemas.microsoft.com/office/drawing/2014/main" id="{F663ACAD-BACA-6FA5-20C6-5387C9C2650B}"/>
              </a:ext>
            </a:extLst>
          </p:cNvPr>
          <p:cNvSpPr>
            <a:spLocks noGrp="1"/>
          </p:cNvSpPr>
          <p:nvPr>
            <p:ph idx="1"/>
          </p:nvPr>
        </p:nvSpPr>
        <p:spPr/>
        <p:txBody>
          <a:bodyPr/>
          <a:lstStyle/>
          <a:p>
            <a:r>
              <a:rPr lang="pl-PL" dirty="0"/>
              <a:t>Decyzja o skreśleniu z listy studentów ma charakter uznaniowy, co oznacza, że organ uczelni orzekając w konkretnej sprawie może, a nie musi skreślić studenta z listy studentów. </a:t>
            </a:r>
          </a:p>
          <a:p>
            <a:r>
              <a:rPr lang="pl-PL" dirty="0"/>
              <a:t>Wybór taki nie może być jednakże dowolny i musi wynikać z wszechstronnego oraz dogłębnego rozważenia wszystkich okoliczności faktycznych danej sprawy, odzwierciedlonego następnie w uzasadnieniu podjętego rozstrzygnięcia.</a:t>
            </a:r>
          </a:p>
        </p:txBody>
      </p:sp>
    </p:spTree>
    <p:extLst>
      <p:ext uri="{BB962C8B-B14F-4D97-AF65-F5344CB8AC3E}">
        <p14:creationId xmlns:p14="http://schemas.microsoft.com/office/powerpoint/2010/main" val="1800765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91469B3-A63A-8DB8-4F3F-CCABCE0075AA}"/>
              </a:ext>
            </a:extLst>
          </p:cNvPr>
          <p:cNvSpPr>
            <a:spLocks noGrp="1"/>
          </p:cNvSpPr>
          <p:nvPr>
            <p:ph type="title"/>
          </p:nvPr>
        </p:nvSpPr>
        <p:spPr/>
        <p:txBody>
          <a:bodyPr/>
          <a:lstStyle/>
          <a:p>
            <a:r>
              <a:rPr lang="pl-PL" dirty="0"/>
              <a:t>Przykład zatwierdzenia</a:t>
            </a:r>
          </a:p>
        </p:txBody>
      </p:sp>
      <p:sp>
        <p:nvSpPr>
          <p:cNvPr id="3" name="Symbol zastępczy zawartości 2">
            <a:extLst>
              <a:ext uri="{FF2B5EF4-FFF2-40B4-BE49-F238E27FC236}">
                <a16:creationId xmlns:a16="http://schemas.microsoft.com/office/drawing/2014/main" id="{6A788F1A-CCE6-0345-7950-2E78FD12AA7B}"/>
              </a:ext>
            </a:extLst>
          </p:cNvPr>
          <p:cNvSpPr>
            <a:spLocks noGrp="1"/>
          </p:cNvSpPr>
          <p:nvPr>
            <p:ph idx="1"/>
          </p:nvPr>
        </p:nvSpPr>
        <p:spPr/>
        <p:txBody>
          <a:bodyPr/>
          <a:lstStyle/>
          <a:p>
            <a:pPr marL="0" indent="0" algn="ctr">
              <a:buNone/>
            </a:pPr>
            <a:r>
              <a:rPr lang="pl-PL" dirty="0"/>
              <a:t>DECYZJA</a:t>
            </a:r>
          </a:p>
          <a:p>
            <a:pPr marL="0" indent="0" algn="ctr">
              <a:buNone/>
            </a:pPr>
            <a:r>
              <a:rPr lang="pl-PL" dirty="0"/>
              <a:t>MINISTRA SPRAWIEDLIWOŚCI</a:t>
            </a:r>
          </a:p>
          <a:p>
            <a:pPr marL="0" indent="0" algn="ctr">
              <a:buNone/>
            </a:pPr>
            <a:r>
              <a:rPr lang="pl-PL" dirty="0"/>
              <a:t>z dnia 27 marca 2023 r.</a:t>
            </a:r>
          </a:p>
          <a:p>
            <a:pPr marL="0" indent="0" algn="ctr">
              <a:buNone/>
            </a:pPr>
            <a:r>
              <a:rPr lang="pl-PL" dirty="0"/>
              <a:t>w sprawie zatwierdzenia regulaminu studiów w Szkole Wyższej Wymiaru Sprawiedliwości</a:t>
            </a:r>
          </a:p>
          <a:p>
            <a:pPr marL="0" indent="0" algn="ctr">
              <a:buNone/>
            </a:pPr>
            <a:endParaRPr lang="pl-PL" dirty="0">
              <a:solidFill>
                <a:srgbClr val="212529"/>
              </a:solidFill>
              <a:highlight>
                <a:srgbClr val="FFFFFF"/>
              </a:highlight>
              <a:latin typeface="Fira Sans" panose="020B0503050000020004" pitchFamily="34" charset="0"/>
            </a:endParaRPr>
          </a:p>
          <a:p>
            <a:pPr marL="0" indent="0" algn="ctr">
              <a:buNone/>
            </a:pPr>
            <a:endParaRPr lang="pl-PL" b="0" i="0" dirty="0">
              <a:solidFill>
                <a:srgbClr val="212529"/>
              </a:solidFill>
              <a:effectLst/>
              <a:highlight>
                <a:srgbClr val="FFFFFF"/>
              </a:highlight>
              <a:latin typeface="Fira Sans" panose="020B0503050000020004" pitchFamily="34" charset="0"/>
            </a:endParaRPr>
          </a:p>
          <a:p>
            <a:r>
              <a:rPr lang="pl-PL" dirty="0">
                <a:hlinkClick r:id="rId2"/>
              </a:rPr>
              <a:t>Zatwierdzenie regulaminu studiów w Szkole Wyższej Wymiaru Sprawiedliwości. - </a:t>
            </a:r>
            <a:r>
              <a:rPr lang="pl-PL" dirty="0" err="1">
                <a:hlinkClick r:id="rId2"/>
              </a:rPr>
              <a:t>OpenLEX</a:t>
            </a:r>
            <a:endParaRPr lang="pl-PL" dirty="0"/>
          </a:p>
        </p:txBody>
      </p:sp>
    </p:spTree>
    <p:extLst>
      <p:ext uri="{BB962C8B-B14F-4D97-AF65-F5344CB8AC3E}">
        <p14:creationId xmlns:p14="http://schemas.microsoft.com/office/powerpoint/2010/main" val="38142657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092195D-4114-B6ED-84AC-6CDA48795000}"/>
              </a:ext>
            </a:extLst>
          </p:cNvPr>
          <p:cNvSpPr>
            <a:spLocks noGrp="1"/>
          </p:cNvSpPr>
          <p:nvPr>
            <p:ph type="title"/>
          </p:nvPr>
        </p:nvSpPr>
        <p:spPr/>
        <p:txBody>
          <a:bodyPr/>
          <a:lstStyle/>
          <a:p>
            <a:r>
              <a:rPr lang="pl-PL" dirty="0"/>
              <a:t>Skutki naruszenia regulaminu studiów</a:t>
            </a:r>
          </a:p>
        </p:txBody>
      </p:sp>
      <p:sp>
        <p:nvSpPr>
          <p:cNvPr id="3" name="Symbol zastępczy zawartości 2">
            <a:extLst>
              <a:ext uri="{FF2B5EF4-FFF2-40B4-BE49-F238E27FC236}">
                <a16:creationId xmlns:a16="http://schemas.microsoft.com/office/drawing/2014/main" id="{9C5E784B-FAF1-B2E0-D598-F53BA4929832}"/>
              </a:ext>
            </a:extLst>
          </p:cNvPr>
          <p:cNvSpPr>
            <a:spLocks noGrp="1"/>
          </p:cNvSpPr>
          <p:nvPr>
            <p:ph idx="1"/>
          </p:nvPr>
        </p:nvSpPr>
        <p:spPr/>
        <p:txBody>
          <a:bodyPr/>
          <a:lstStyle/>
          <a:p>
            <a:r>
              <a:rPr lang="pl-PL" dirty="0"/>
              <a:t>Postępowanie dyscyplinarne- dział VII, rozdział 2</a:t>
            </a:r>
          </a:p>
          <a:p>
            <a:pPr marL="0" indent="0" algn="l">
              <a:buNone/>
            </a:pPr>
            <a:br>
              <a:rPr lang="pl-PL" dirty="0"/>
            </a:br>
            <a:r>
              <a:rPr lang="pl-PL" dirty="0"/>
              <a:t>Art. 307 [Zakres odpowiedzialności studenta]</a:t>
            </a:r>
          </a:p>
          <a:p>
            <a:pPr marL="0" indent="0" algn="l">
              <a:buNone/>
            </a:pPr>
            <a:r>
              <a:rPr lang="pl-PL" dirty="0"/>
              <a:t>1. Student podlega odpowiedzialności dyscyplinarnej za naruszenie przepisów obowiązujących w uczelni oraz za czyn uchybiający godności studenta.</a:t>
            </a:r>
          </a:p>
          <a:p>
            <a:pPr marL="0" indent="0" algn="l">
              <a:buNone/>
            </a:pPr>
            <a:r>
              <a:rPr lang="pl-PL" dirty="0"/>
              <a:t>2. Za ten sam czyn student nie może być ukarany jednocześnie przez rektora i komisję dyscyplinarną.</a:t>
            </a:r>
          </a:p>
          <a:p>
            <a:endParaRPr lang="pl-PL" dirty="0"/>
          </a:p>
        </p:txBody>
      </p:sp>
    </p:spTree>
    <p:extLst>
      <p:ext uri="{BB962C8B-B14F-4D97-AF65-F5344CB8AC3E}">
        <p14:creationId xmlns:p14="http://schemas.microsoft.com/office/powerpoint/2010/main" val="15740265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B95809E-12E4-ECB6-CD15-6213B3B3EBAF}"/>
              </a:ext>
            </a:extLst>
          </p:cNvPr>
          <p:cNvSpPr>
            <a:spLocks noGrp="1"/>
          </p:cNvSpPr>
          <p:nvPr>
            <p:ph type="title"/>
          </p:nvPr>
        </p:nvSpPr>
        <p:spPr/>
        <p:txBody>
          <a:bodyPr/>
          <a:lstStyle/>
          <a:p>
            <a:r>
              <a:rPr lang="pl-PL" dirty="0"/>
              <a:t>Kary dyscyplinarne</a:t>
            </a:r>
          </a:p>
        </p:txBody>
      </p:sp>
      <p:sp>
        <p:nvSpPr>
          <p:cNvPr id="3" name="Symbol zastępczy zawartości 2">
            <a:extLst>
              <a:ext uri="{FF2B5EF4-FFF2-40B4-BE49-F238E27FC236}">
                <a16:creationId xmlns:a16="http://schemas.microsoft.com/office/drawing/2014/main" id="{666B891A-B545-ED06-4ED5-22862E4A33F2}"/>
              </a:ext>
            </a:extLst>
          </p:cNvPr>
          <p:cNvSpPr>
            <a:spLocks noGrp="1"/>
          </p:cNvSpPr>
          <p:nvPr>
            <p:ph idx="1"/>
          </p:nvPr>
        </p:nvSpPr>
        <p:spPr/>
        <p:txBody>
          <a:bodyPr>
            <a:normAutofit/>
          </a:bodyPr>
          <a:lstStyle/>
          <a:p>
            <a:pPr marL="0" indent="0">
              <a:buNone/>
            </a:pPr>
            <a:br>
              <a:rPr lang="pl-PL" dirty="0"/>
            </a:br>
            <a:r>
              <a:rPr lang="pl-PL" b="1" dirty="0"/>
              <a:t>Art. 308 [Katalog kar dyscyplinarnych] </a:t>
            </a:r>
          </a:p>
          <a:p>
            <a:pPr marL="0" indent="0">
              <a:buNone/>
            </a:pPr>
            <a:r>
              <a:rPr lang="pl-PL" dirty="0"/>
              <a:t>Karami dyscyplinarnymi są:</a:t>
            </a:r>
          </a:p>
          <a:p>
            <a:pPr marL="0" indent="0">
              <a:buNone/>
            </a:pPr>
            <a:r>
              <a:rPr lang="pl-PL" dirty="0"/>
              <a:t>1) upomnienie;</a:t>
            </a:r>
          </a:p>
          <a:p>
            <a:pPr marL="0" indent="0">
              <a:buNone/>
            </a:pPr>
            <a:r>
              <a:rPr lang="pl-PL" dirty="0"/>
              <a:t>2) nagana;</a:t>
            </a:r>
          </a:p>
          <a:p>
            <a:pPr marL="0" indent="0">
              <a:buNone/>
            </a:pPr>
            <a:r>
              <a:rPr lang="pl-PL" dirty="0"/>
              <a:t>3) nagana z ostrzeżeniem;</a:t>
            </a:r>
          </a:p>
          <a:p>
            <a:pPr marL="0" indent="0">
              <a:buNone/>
            </a:pPr>
            <a:r>
              <a:rPr lang="pl-PL" dirty="0"/>
              <a:t>4) zawieszenie w określonych prawach studenta na okres do 1 roku;</a:t>
            </a:r>
          </a:p>
          <a:p>
            <a:pPr marL="0" indent="0">
              <a:buNone/>
            </a:pPr>
            <a:r>
              <a:rPr lang="pl-PL" dirty="0"/>
              <a:t>5) wydalenie z uczelni.</a:t>
            </a:r>
          </a:p>
          <a:p>
            <a:endParaRPr lang="pl-PL" dirty="0"/>
          </a:p>
        </p:txBody>
      </p:sp>
    </p:spTree>
    <p:extLst>
      <p:ext uri="{BB962C8B-B14F-4D97-AF65-F5344CB8AC3E}">
        <p14:creationId xmlns:p14="http://schemas.microsoft.com/office/powerpoint/2010/main" val="34999204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4A1AFC8-E4C6-2925-E5CD-8C13640D1DB7}"/>
              </a:ext>
            </a:extLst>
          </p:cNvPr>
          <p:cNvSpPr>
            <a:spLocks noGrp="1"/>
          </p:cNvSpPr>
          <p:nvPr>
            <p:ph type="title"/>
          </p:nvPr>
        </p:nvSpPr>
        <p:spPr/>
        <p:txBody>
          <a:bodyPr/>
          <a:lstStyle/>
          <a:p>
            <a:r>
              <a:rPr lang="pl-PL" dirty="0"/>
              <a:t>„Strażnicy” regulaminu </a:t>
            </a:r>
          </a:p>
        </p:txBody>
      </p:sp>
      <p:sp>
        <p:nvSpPr>
          <p:cNvPr id="3" name="Symbol zastępczy zawartości 2">
            <a:extLst>
              <a:ext uri="{FF2B5EF4-FFF2-40B4-BE49-F238E27FC236}">
                <a16:creationId xmlns:a16="http://schemas.microsoft.com/office/drawing/2014/main" id="{DEC4F7DD-627D-8056-96C4-8593F24F770B}"/>
              </a:ext>
            </a:extLst>
          </p:cNvPr>
          <p:cNvSpPr>
            <a:spLocks noGrp="1"/>
          </p:cNvSpPr>
          <p:nvPr>
            <p:ph idx="1"/>
          </p:nvPr>
        </p:nvSpPr>
        <p:spPr/>
        <p:txBody>
          <a:bodyPr/>
          <a:lstStyle/>
          <a:p>
            <a:r>
              <a:rPr lang="pl-PL" dirty="0"/>
              <a:t>samorząd studenckich</a:t>
            </a:r>
          </a:p>
          <a:p>
            <a:endParaRPr lang="pl-PL" dirty="0"/>
          </a:p>
          <a:p>
            <a:r>
              <a:rPr lang="pl-PL" dirty="0"/>
              <a:t>Uniwersyteccy Rzecznicy Praw Studenckich</a:t>
            </a:r>
          </a:p>
          <a:p>
            <a:endParaRPr lang="pl-PL" dirty="0"/>
          </a:p>
          <a:p>
            <a:r>
              <a:rPr lang="pl-PL" dirty="0"/>
              <a:t>Rzecznik Praw Studentów i Parlamentu Studentów Rzeczypospolitej Polskiej -  działa przy Parlamencie Studentów Rzeczypospolitej Polskiej funkcjonuje Rzecznik </a:t>
            </a:r>
            <a:r>
              <a:rPr lang="pl-PL"/>
              <a:t>Praw Studenta. </a:t>
            </a:r>
            <a:r>
              <a:rPr lang="pl-PL" dirty="0"/>
              <a:t>Interweniuje w przypadkach łamania praw studentów na uczelniach oraz podejmuje działania prewencyjne zmierzające do zwiększania świadomości w zakresie praw i obowiązków studentów.</a:t>
            </a:r>
          </a:p>
        </p:txBody>
      </p:sp>
    </p:spTree>
    <p:extLst>
      <p:ext uri="{BB962C8B-B14F-4D97-AF65-F5344CB8AC3E}">
        <p14:creationId xmlns:p14="http://schemas.microsoft.com/office/powerpoint/2010/main" val="17023463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32B3BF-4D89-3CF6-E180-A40837A0EB7C}"/>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CA50B648-5CC9-F718-B779-F2943A7C452B}"/>
              </a:ext>
            </a:extLst>
          </p:cNvPr>
          <p:cNvSpPr>
            <a:spLocks noGrp="1"/>
          </p:cNvSpPr>
          <p:nvPr>
            <p:ph idx="1"/>
          </p:nvPr>
        </p:nvSpPr>
        <p:spPr/>
        <p:txBody>
          <a:bodyPr>
            <a:normAutofit fontScale="92500" lnSpcReduction="10000"/>
          </a:bodyPr>
          <a:lstStyle/>
          <a:p>
            <a:r>
              <a:rPr lang="pl-PL" dirty="0"/>
              <a:t>Agnieszka Ziółkowska, Anna Gronkiewicz, Udział interesariuszy wewnętrznych w procesie tworzenia prawa uczelnianego, Roczniki Administracji i Prawa nr 4/2024</a:t>
            </a:r>
          </a:p>
          <a:p>
            <a:r>
              <a:rPr lang="pl-PL" dirty="0"/>
              <a:t>Justyna Mielczarek-Mikołajów, Akty prawa wewnętrznego organów administracji publicznej, Wrocław 2021</a:t>
            </a:r>
          </a:p>
          <a:p>
            <a:r>
              <a:rPr lang="pl-PL" dirty="0" err="1"/>
              <a:t>Demiańczuk-Popiało</a:t>
            </a:r>
            <a:r>
              <a:rPr lang="pl-PL" dirty="0"/>
              <a:t>, M. (2020). Język aktów prawa wewnętrznego na przykładzie statutów i regulaminów uczelni wyższych. Wybrane formy. Studia </a:t>
            </a:r>
            <a:r>
              <a:rPr lang="pl-PL" dirty="0" err="1"/>
              <a:t>Iuridica</a:t>
            </a:r>
            <a:r>
              <a:rPr lang="pl-PL" dirty="0"/>
              <a:t>, 83(</a:t>
            </a:r>
            <a:r>
              <a:rPr lang="pl-PL" dirty="0" err="1"/>
              <a:t>null</a:t>
            </a:r>
            <a:r>
              <a:rPr lang="pl-PL" dirty="0"/>
              <a:t>), 198-211. </a:t>
            </a:r>
            <a:r>
              <a:rPr lang="pl-PL" dirty="0">
                <a:hlinkClick r:id="rId2"/>
              </a:rPr>
              <a:t>https://doi.org/https://doi.org/10.31338/2544-3135.si.2020-83.13</a:t>
            </a:r>
            <a:r>
              <a:rPr lang="pl-PL" dirty="0"/>
              <a:t>.</a:t>
            </a:r>
          </a:p>
          <a:p>
            <a:pPr algn="just">
              <a:lnSpc>
                <a:spcPct val="150000"/>
              </a:lnSpc>
              <a:spcAft>
                <a:spcPts val="800"/>
              </a:spcAft>
            </a:pPr>
            <a:r>
              <a:rPr lang="pl-PL" dirty="0"/>
              <a:t>Agnieszka Ziółkowska, Magdalena Półtorak, Język jako źródło erozji komunikacji horyzontalnej i wertykalnej w administracji publicznej, ze szczególnym uwzględnieniem uczelni wyższych - </a:t>
            </a:r>
            <a:r>
              <a:rPr lang="pl-PL" dirty="0" err="1"/>
              <a:t>prelogomena</a:t>
            </a:r>
            <a:endParaRPr lang="pl-PL" dirty="0"/>
          </a:p>
          <a:p>
            <a:pPr algn="just">
              <a:lnSpc>
                <a:spcPct val="150000"/>
              </a:lnSpc>
              <a:spcAft>
                <a:spcPts val="800"/>
              </a:spcAft>
            </a:pPr>
            <a:endParaRPr lang="pl-PL" dirty="0"/>
          </a:p>
        </p:txBody>
      </p:sp>
    </p:spTree>
    <p:extLst>
      <p:ext uri="{BB962C8B-B14F-4D97-AF65-F5344CB8AC3E}">
        <p14:creationId xmlns:p14="http://schemas.microsoft.com/office/powerpoint/2010/main" val="486107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36C7A1-5E8D-9192-6682-E2AE22ED6C97}"/>
              </a:ext>
            </a:extLst>
          </p:cNvPr>
          <p:cNvSpPr>
            <a:spLocks noGrp="1"/>
          </p:cNvSpPr>
          <p:nvPr>
            <p:ph type="title"/>
          </p:nvPr>
        </p:nvSpPr>
        <p:spPr/>
        <p:txBody>
          <a:bodyPr/>
          <a:lstStyle/>
          <a:p>
            <a:r>
              <a:rPr lang="pl-PL" dirty="0"/>
              <a:t>Stanowienie regulaminu a autonomia uczelni</a:t>
            </a:r>
          </a:p>
        </p:txBody>
      </p:sp>
      <p:sp>
        <p:nvSpPr>
          <p:cNvPr id="3" name="Symbol zastępczy zawartości 2">
            <a:extLst>
              <a:ext uri="{FF2B5EF4-FFF2-40B4-BE49-F238E27FC236}">
                <a16:creationId xmlns:a16="http://schemas.microsoft.com/office/drawing/2014/main" id="{E019B79C-61B5-8991-195F-C2EB89CDD589}"/>
              </a:ext>
            </a:extLst>
          </p:cNvPr>
          <p:cNvSpPr>
            <a:spLocks noGrp="1"/>
          </p:cNvSpPr>
          <p:nvPr>
            <p:ph idx="1"/>
          </p:nvPr>
        </p:nvSpPr>
        <p:spPr/>
        <p:txBody>
          <a:bodyPr/>
          <a:lstStyle/>
          <a:p>
            <a:r>
              <a:rPr lang="pl-PL" dirty="0"/>
              <a:t>Zakres normatywny ustępu 2 </a:t>
            </a:r>
            <a:r>
              <a:rPr lang="pl-PL" dirty="0">
                <a:hlinkClick r:id="rId2"/>
              </a:rPr>
              <a:t>art. 9</a:t>
            </a:r>
            <a:r>
              <a:rPr lang="pl-PL" dirty="0"/>
              <a:t> stanowi realizację przepisu </a:t>
            </a:r>
            <a:r>
              <a:rPr lang="pl-PL" dirty="0">
                <a:hlinkClick r:id="rId3"/>
              </a:rPr>
              <a:t>art. 70 ust. 5</a:t>
            </a:r>
            <a:r>
              <a:rPr lang="pl-PL" dirty="0"/>
              <a:t> Konstytucji RP, zgodnie z którym zapewnia się autonomię szkół wyższych na zasadach określonych w ustawie</a:t>
            </a:r>
          </a:p>
          <a:p>
            <a:r>
              <a:rPr lang="pl-PL" dirty="0"/>
              <a:t>Według art. 3 ust. 1 </a:t>
            </a:r>
            <a:r>
              <a:rPr lang="pl-PL" dirty="0" err="1"/>
              <a:t>p.s.w.n</a:t>
            </a:r>
            <a:r>
              <a:rPr lang="pl-PL" dirty="0"/>
              <a:t>. podstawą systemu szkolnictwa wyższego i nauki jest wolność nauczania, twórczości artystycznej, badań naukowych i ogłaszania ich wyników oraz autonomia uczelni.</a:t>
            </a:r>
          </a:p>
        </p:txBody>
      </p:sp>
    </p:spTree>
    <p:extLst>
      <p:ext uri="{BB962C8B-B14F-4D97-AF65-F5344CB8AC3E}">
        <p14:creationId xmlns:p14="http://schemas.microsoft.com/office/powerpoint/2010/main" val="1982456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FD9EE2-D686-A82A-B64F-6B5D594FF51B}"/>
              </a:ext>
            </a:extLst>
          </p:cNvPr>
          <p:cNvSpPr>
            <a:spLocks noGrp="1"/>
          </p:cNvSpPr>
          <p:nvPr>
            <p:ph type="title"/>
          </p:nvPr>
        </p:nvSpPr>
        <p:spPr>
          <a:xfrm>
            <a:off x="6742108" y="629266"/>
            <a:ext cx="3307744" cy="1641986"/>
          </a:xfrm>
        </p:spPr>
        <p:txBody>
          <a:bodyPr>
            <a:normAutofit/>
          </a:bodyPr>
          <a:lstStyle/>
          <a:p>
            <a:endParaRPr lang="pl-PL"/>
          </a:p>
        </p:txBody>
      </p:sp>
      <p:pic>
        <p:nvPicPr>
          <p:cNvPr id="5" name="Picture 4" descr="Schody frontowe i kolumny majestatycznego budynku miejskiego">
            <a:extLst>
              <a:ext uri="{FF2B5EF4-FFF2-40B4-BE49-F238E27FC236}">
                <a16:creationId xmlns:a16="http://schemas.microsoft.com/office/drawing/2014/main" id="{7538862F-EA3B-1AC2-362B-E3676ACE33CA}"/>
              </a:ext>
            </a:extLst>
          </p:cNvPr>
          <p:cNvPicPr>
            <a:picLocks noChangeAspect="1"/>
          </p:cNvPicPr>
          <p:nvPr/>
        </p:nvPicPr>
        <p:blipFill rotWithShape="1">
          <a:blip r:embed="rId3"/>
          <a:srcRect l="19166" r="21515" b="-1"/>
          <a:stretch/>
        </p:blipFill>
        <p:spPr>
          <a:xfrm>
            <a:off x="-2" y="10"/>
            <a:ext cx="6094407" cy="6857990"/>
          </a:xfrm>
          <a:prstGeom prst="rect">
            <a:avLst/>
          </a:prstGeom>
        </p:spPr>
      </p:pic>
      <p:sp>
        <p:nvSpPr>
          <p:cNvPr id="3" name="Symbol zastępczy zawartości 2">
            <a:extLst>
              <a:ext uri="{FF2B5EF4-FFF2-40B4-BE49-F238E27FC236}">
                <a16:creationId xmlns:a16="http://schemas.microsoft.com/office/drawing/2014/main" id="{1CE4EB9E-22B3-D691-124E-3CA3C130DE72}"/>
              </a:ext>
            </a:extLst>
          </p:cNvPr>
          <p:cNvSpPr>
            <a:spLocks noGrp="1"/>
          </p:cNvSpPr>
          <p:nvPr>
            <p:ph idx="1"/>
          </p:nvPr>
        </p:nvSpPr>
        <p:spPr>
          <a:xfrm>
            <a:off x="6742108" y="2438400"/>
            <a:ext cx="3307744" cy="3809999"/>
          </a:xfrm>
        </p:spPr>
        <p:txBody>
          <a:bodyPr>
            <a:normAutofit/>
          </a:bodyPr>
          <a:lstStyle/>
          <a:p>
            <a:r>
              <a:rPr lang="pl-PL" dirty="0"/>
              <a:t>Przepisy wewnętrzne obowiązujące w uczelni nie mogą być bowiem sprzeczne, ani z ustawą, na podstawie której zostały wydane, ani z Konstytucją i naruszać podmiotowe prawo do nauki .</a:t>
            </a:r>
          </a:p>
        </p:txBody>
      </p:sp>
    </p:spTree>
    <p:extLst>
      <p:ext uri="{BB962C8B-B14F-4D97-AF65-F5344CB8AC3E}">
        <p14:creationId xmlns:p14="http://schemas.microsoft.com/office/powerpoint/2010/main" val="2034904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DBF94B-7CF5-6732-9C18-BE1AB9AF6F7E}"/>
              </a:ext>
            </a:extLst>
          </p:cNvPr>
          <p:cNvSpPr>
            <a:spLocks noGrp="1"/>
          </p:cNvSpPr>
          <p:nvPr>
            <p:ph type="title"/>
          </p:nvPr>
        </p:nvSpPr>
        <p:spPr/>
        <p:txBody>
          <a:bodyPr/>
          <a:lstStyle/>
          <a:p>
            <a:r>
              <a:rPr lang="pl-PL" dirty="0"/>
              <a:t>Etapy procesu tworzenia prawa wewnętrznego</a:t>
            </a:r>
          </a:p>
        </p:txBody>
      </p:sp>
      <p:sp>
        <p:nvSpPr>
          <p:cNvPr id="3" name="Symbol zastępczy zawartości 2">
            <a:extLst>
              <a:ext uri="{FF2B5EF4-FFF2-40B4-BE49-F238E27FC236}">
                <a16:creationId xmlns:a16="http://schemas.microsoft.com/office/drawing/2014/main" id="{537198A8-14BA-584A-DD9A-940CA54DF7BD}"/>
              </a:ext>
            </a:extLst>
          </p:cNvPr>
          <p:cNvSpPr>
            <a:spLocks noGrp="1"/>
          </p:cNvSpPr>
          <p:nvPr>
            <p:ph idx="1"/>
          </p:nvPr>
        </p:nvSpPr>
        <p:spPr/>
        <p:txBody>
          <a:bodyPr/>
          <a:lstStyle/>
          <a:p>
            <a:r>
              <a:rPr lang="pl-PL" dirty="0"/>
              <a:t>1.monitoring i diagnoza</a:t>
            </a:r>
          </a:p>
          <a:p>
            <a:r>
              <a:rPr lang="pl-PL" dirty="0"/>
              <a:t>2.sondowanie potrzeb</a:t>
            </a:r>
          </a:p>
          <a:p>
            <a:r>
              <a:rPr lang="pl-PL" dirty="0"/>
              <a:t>3.inicjatywa uchwałodawcza</a:t>
            </a:r>
          </a:p>
          <a:p>
            <a:r>
              <a:rPr lang="pl-PL" dirty="0"/>
              <a:t>4.praca zespołu</a:t>
            </a:r>
          </a:p>
          <a:p>
            <a:r>
              <a:rPr lang="pl-PL" dirty="0"/>
              <a:t>5.opracowanie projektu</a:t>
            </a:r>
          </a:p>
          <a:p>
            <a:r>
              <a:rPr lang="pl-PL" dirty="0"/>
              <a:t>6.przedłożenie KK</a:t>
            </a:r>
          </a:p>
          <a:p>
            <a:r>
              <a:rPr lang="pl-PL" dirty="0"/>
              <a:t>7.uchwała senatu</a:t>
            </a:r>
          </a:p>
          <a:p>
            <a:r>
              <a:rPr lang="pl-PL" dirty="0"/>
              <a:t>8.publikacja</a:t>
            </a:r>
          </a:p>
        </p:txBody>
      </p:sp>
    </p:spTree>
    <p:extLst>
      <p:ext uri="{BB962C8B-B14F-4D97-AF65-F5344CB8AC3E}">
        <p14:creationId xmlns:p14="http://schemas.microsoft.com/office/powerpoint/2010/main" val="26917227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a:themeElements>
    <a:clrScheme name="J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J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260</TotalTime>
  <Words>3738</Words>
  <Application>Microsoft Office PowerPoint</Application>
  <PresentationFormat>Panoramiczny</PresentationFormat>
  <Paragraphs>267</Paragraphs>
  <Slides>63</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63</vt:i4>
      </vt:variant>
    </vt:vector>
  </HeadingPairs>
  <TitlesOfParts>
    <vt:vector size="70" baseType="lpstr">
      <vt:lpstr>Arial</vt:lpstr>
      <vt:lpstr>Calibri</vt:lpstr>
      <vt:lpstr>Century Gothic</vt:lpstr>
      <vt:lpstr>Fira Sans</vt:lpstr>
      <vt:lpstr>Noto Serif</vt:lpstr>
      <vt:lpstr>Wingdings 3</vt:lpstr>
      <vt:lpstr>Jon</vt:lpstr>
      <vt:lpstr>Regulamin studiów – stanowienie i stosowanie</vt:lpstr>
      <vt:lpstr>Charakter prawny regulaminu studiów</vt:lpstr>
      <vt:lpstr>Znaczenie regulaminu </vt:lpstr>
      <vt:lpstr>Organ właściwy do stanowienia</vt:lpstr>
      <vt:lpstr>Wyjątkowe współdziałanie –lex specialis wobec art. 75 pswn</vt:lpstr>
      <vt:lpstr>Przykład zatwierdzenia</vt:lpstr>
      <vt:lpstr>Stanowienie regulaminu a autonomia uczelni</vt:lpstr>
      <vt:lpstr>Prezentacja programu PowerPoint</vt:lpstr>
      <vt:lpstr>Etapy procesu tworzenia prawa wewnętrznego</vt:lpstr>
      <vt:lpstr>Zakres przedmiotowy regulaminu </vt:lpstr>
      <vt:lpstr>Must have regulaminu studiów</vt:lpstr>
      <vt:lpstr>Pozostały zakres regulaminu </vt:lpstr>
      <vt:lpstr>Prezentacja programu PowerPoint</vt:lpstr>
      <vt:lpstr>Nazwa i podstawa prawna</vt:lpstr>
      <vt:lpstr>albo</vt:lpstr>
      <vt:lpstr>Zasady zapisywania regulacji wewnętrznej</vt:lpstr>
      <vt:lpstr>Wewnętrzna struktura przykład nr 1</vt:lpstr>
      <vt:lpstr>Prezentacja programu PowerPoint</vt:lpstr>
      <vt:lpstr>Prezentacja programu PowerPoint</vt:lpstr>
      <vt:lpstr>Prezentacja programu PowerPoint</vt:lpstr>
      <vt:lpstr>Wewnętrzna struktura nr 2</vt:lpstr>
      <vt:lpstr>Prezentacja programu PowerPoint</vt:lpstr>
      <vt:lpstr>Prezentacja programu PowerPoint</vt:lpstr>
      <vt:lpstr>Dyscyplina nomenklatury regulaminu </vt:lpstr>
      <vt:lpstr>Przykład niekonsekwencji: wznowienie a reaktywacja</vt:lpstr>
      <vt:lpstr>O terminach nawiasem</vt:lpstr>
      <vt:lpstr>Język aktów wewnętrznych</vt:lpstr>
      <vt:lpstr>Przepisy intertemporalne</vt:lpstr>
      <vt:lpstr>Przepisy końcowe</vt:lpstr>
      <vt:lpstr>Reżim czasowy </vt:lpstr>
      <vt:lpstr>Współdziałanie w procesie stanowienia regulaminu</vt:lpstr>
      <vt:lpstr>Początek mocy prawnej nowego regulaminu</vt:lpstr>
      <vt:lpstr>Nowelizacja regulaminu studiów</vt:lpstr>
      <vt:lpstr>Przepisy szczególne a nowelizacja regulaminu</vt:lpstr>
      <vt:lpstr>Zasady tworzenia prawa wewnętrznego</vt:lpstr>
      <vt:lpstr>Problem zakresu podmiotowego regulaminu- czyli od kiedy student?</vt:lpstr>
      <vt:lpstr>Prezentacja programu PowerPoint</vt:lpstr>
      <vt:lpstr>I OSK 597/11</vt:lpstr>
      <vt:lpstr>Wyrok WSA w Poznaniu z dnia 13 października 2021 r., II SA/Po 407/21</vt:lpstr>
      <vt:lpstr>Prezentacja programu PowerPoint</vt:lpstr>
      <vt:lpstr>Wyrok NSA z 12.07.2011 r., I OSK 597/11, ONSAiWSA 2012, nr 6, poz. 115</vt:lpstr>
      <vt:lpstr>Problem wznowienia studiów</vt:lpstr>
      <vt:lpstr>ODP:</vt:lpstr>
      <vt:lpstr>Charakter decyzji o wznowieniu studiów</vt:lpstr>
      <vt:lpstr>Prezentacja programu PowerPoint</vt:lpstr>
      <vt:lpstr>Zakres kontroli sądowoadministracyjnej</vt:lpstr>
      <vt:lpstr>Wyrok WSA we Wrocławiu z dnia 10 stycznia 2023 r. , IV SA/Wr 270/22</vt:lpstr>
      <vt:lpstr>Rozwiązanie regulaminowe ad casum</vt:lpstr>
      <vt:lpstr>Utrata statusu studenta</vt:lpstr>
      <vt:lpstr>Skreślenie z listy studentów</vt:lpstr>
      <vt:lpstr>Skreślenie z listy studentów - przykłady</vt:lpstr>
      <vt:lpstr>Problem skreślenia z listy studentów</vt:lpstr>
      <vt:lpstr>Stan faktyczny sprawy nr 1 </vt:lpstr>
      <vt:lpstr>Stan faktyczny nr 2</vt:lpstr>
      <vt:lpstr>Stan faktyczny nr 3</vt:lpstr>
      <vt:lpstr>Prezentacja programu PowerPoint</vt:lpstr>
      <vt:lpstr>Prezentacja programu PowerPoint</vt:lpstr>
      <vt:lpstr>Do stanu nr 3</vt:lpstr>
      <vt:lpstr>Charakter decyzji administracyjnej </vt:lpstr>
      <vt:lpstr>Skutki naruszenia regulaminu studiów</vt:lpstr>
      <vt:lpstr>Kary dyscyplinarne</vt:lpstr>
      <vt:lpstr>„Strażnicy” regulaminu </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Regulamin studiów – stanowienie i stosowanie</dc:title>
  <dc:creator>Agnieszka Ziółkowska</dc:creator>
  <cp:lastModifiedBy>Agnieszka Ziółkowska</cp:lastModifiedBy>
  <cp:revision>37</cp:revision>
  <dcterms:created xsi:type="dcterms:W3CDTF">2024-05-11T12:35:40Z</dcterms:created>
  <dcterms:modified xsi:type="dcterms:W3CDTF">2024-05-25T06:45:41Z</dcterms:modified>
</cp:coreProperties>
</file>