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8" r:id="rId4"/>
    <p:sldId id="263" r:id="rId5"/>
    <p:sldId id="264" r:id="rId6"/>
    <p:sldId id="259" r:id="rId7"/>
    <p:sldId id="260" r:id="rId8"/>
    <p:sldId id="261" r:id="rId9"/>
    <p:sldId id="275" r:id="rId10"/>
    <p:sldId id="276" r:id="rId11"/>
    <p:sldId id="278" r:id="rId12"/>
    <p:sldId id="279" r:id="rId13"/>
    <p:sldId id="277" r:id="rId14"/>
    <p:sldId id="265" r:id="rId15"/>
    <p:sldId id="284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1" r:id="rId27"/>
    <p:sldId id="285" r:id="rId28"/>
    <p:sldId id="295" r:id="rId29"/>
    <p:sldId id="290" r:id="rId30"/>
    <p:sldId id="292" r:id="rId31"/>
    <p:sldId id="294" r:id="rId32"/>
    <p:sldId id="300" r:id="rId33"/>
    <p:sldId id="296" r:id="rId34"/>
    <p:sldId id="286" r:id="rId35"/>
    <p:sldId id="299" r:id="rId36"/>
    <p:sldId id="293" r:id="rId37"/>
    <p:sldId id="287" r:id="rId38"/>
    <p:sldId id="288" r:id="rId39"/>
    <p:sldId id="289" r:id="rId40"/>
    <p:sldId id="297" r:id="rId41"/>
    <p:sldId id="257" r:id="rId42"/>
    <p:sldId id="280" r:id="rId43"/>
    <p:sldId id="281" r:id="rId44"/>
    <p:sldId id="282" r:id="rId45"/>
    <p:sldId id="29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hyperlink" Target="https://sip.legalis.pl/document-view.seam?documentId=mfrxilrtg4ytenrugaytqltqmfyc4nbuga4taojwge&amp;refSource=hyplink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5" Type="http://schemas.openxmlformats.org/officeDocument/2006/relationships/hyperlink" Target="https://sip.legalis.pl/document-view.seam?documentId=mfrxilrtg4ytenrugaytqltqmfyc4nbuga4taojwge&amp;refSource=hyplink" TargetMode="External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A645D-C0D0-48F8-AFAF-1E4C4A7BE07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56F6DB2-1FF7-400B-BFFC-1A929CE151CB}">
      <dgm:prSet/>
      <dgm:spPr/>
      <dgm:t>
        <a:bodyPr/>
        <a:lstStyle/>
        <a:p>
          <a:r>
            <a:rPr lang="pl-PL"/>
            <a:t>to podstawowy dokumentem, w oparciu o który prowadzone są studia na określonym kierunku, poziomie i profilu. </a:t>
          </a:r>
          <a:endParaRPr lang="en-US"/>
        </a:p>
      </dgm:t>
    </dgm:pt>
    <dgm:pt modelId="{368A8BA4-1C30-4597-9E23-CEB143ED0264}" type="parTrans" cxnId="{21E8DF0C-1026-4B99-AAA1-12070DDA52E2}">
      <dgm:prSet/>
      <dgm:spPr/>
      <dgm:t>
        <a:bodyPr/>
        <a:lstStyle/>
        <a:p>
          <a:endParaRPr lang="en-US"/>
        </a:p>
      </dgm:t>
    </dgm:pt>
    <dgm:pt modelId="{D1E8427B-76DD-495A-BDEA-B32AE5DE45EE}" type="sibTrans" cxnId="{21E8DF0C-1026-4B99-AAA1-12070DDA52E2}">
      <dgm:prSet/>
      <dgm:spPr/>
      <dgm:t>
        <a:bodyPr/>
        <a:lstStyle/>
        <a:p>
          <a:endParaRPr lang="en-US"/>
        </a:p>
      </dgm:t>
    </dgm:pt>
    <dgm:pt modelId="{D82228C0-62DD-4AA6-B185-4FDFA2457232}">
      <dgm:prSet/>
      <dgm:spPr/>
      <dgm:t>
        <a:bodyPr/>
        <a:lstStyle/>
        <a:p>
          <a:r>
            <a:rPr lang="pl-PL"/>
            <a:t>Ustala go senat ( </a:t>
          </a:r>
          <a:r>
            <a:rPr lang="pl-PL">
              <a:hlinkClick xmlns:r="http://schemas.openxmlformats.org/officeDocument/2006/relationships" r:id="rId1"/>
            </a:rPr>
            <a:t>art. 28 ust. 1 pkt 11</a:t>
          </a:r>
          <a:r>
            <a:rPr lang="pl-PL"/>
            <a:t> p.s.w.n.)</a:t>
          </a:r>
          <a:endParaRPr lang="en-US"/>
        </a:p>
      </dgm:t>
    </dgm:pt>
    <dgm:pt modelId="{E6A3D398-D3C6-4172-8B99-6CFCD2AF2B56}" type="parTrans" cxnId="{C188C69D-D876-42BB-B6AB-067DD5434D1E}">
      <dgm:prSet/>
      <dgm:spPr/>
      <dgm:t>
        <a:bodyPr/>
        <a:lstStyle/>
        <a:p>
          <a:endParaRPr lang="en-US"/>
        </a:p>
      </dgm:t>
    </dgm:pt>
    <dgm:pt modelId="{820F3AAA-FD96-440E-A0F0-11B04292E758}" type="sibTrans" cxnId="{C188C69D-D876-42BB-B6AB-067DD5434D1E}">
      <dgm:prSet/>
      <dgm:spPr/>
      <dgm:t>
        <a:bodyPr/>
        <a:lstStyle/>
        <a:p>
          <a:endParaRPr lang="en-US"/>
        </a:p>
      </dgm:t>
    </dgm:pt>
    <dgm:pt modelId="{5D989D21-5FF3-4797-AF57-EC91BB5FE09B}" type="pres">
      <dgm:prSet presAssocID="{33AA645D-C0D0-48F8-AFAF-1E4C4A7BE07C}" presName="root" presStyleCnt="0">
        <dgm:presLayoutVars>
          <dgm:dir/>
          <dgm:resizeHandles val="exact"/>
        </dgm:presLayoutVars>
      </dgm:prSet>
      <dgm:spPr/>
    </dgm:pt>
    <dgm:pt modelId="{74335BC0-6CEF-4A76-8ABD-6A7B565351BE}" type="pres">
      <dgm:prSet presAssocID="{B56F6DB2-1FF7-400B-BFFC-1A929CE151CB}" presName="compNode" presStyleCnt="0"/>
      <dgm:spPr/>
    </dgm:pt>
    <dgm:pt modelId="{4A2F4E15-E200-4EE9-BF91-42E0AB97FF75}" type="pres">
      <dgm:prSet presAssocID="{B56F6DB2-1FF7-400B-BFFC-1A929CE151CB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329A1176-61EF-4B93-AD47-5EA15572836C}" type="pres">
      <dgm:prSet presAssocID="{B56F6DB2-1FF7-400B-BFFC-1A929CE151CB}" presName="spaceRect" presStyleCnt="0"/>
      <dgm:spPr/>
    </dgm:pt>
    <dgm:pt modelId="{F21C6351-8428-4F6C-82E8-9E7CFD916515}" type="pres">
      <dgm:prSet presAssocID="{B56F6DB2-1FF7-400B-BFFC-1A929CE151CB}" presName="textRect" presStyleLbl="revTx" presStyleIdx="0" presStyleCnt="2">
        <dgm:presLayoutVars>
          <dgm:chMax val="1"/>
          <dgm:chPref val="1"/>
        </dgm:presLayoutVars>
      </dgm:prSet>
      <dgm:spPr/>
    </dgm:pt>
    <dgm:pt modelId="{C9C469CF-450A-4A78-8F87-1D2188AA20DD}" type="pres">
      <dgm:prSet presAssocID="{D1E8427B-76DD-495A-BDEA-B32AE5DE45EE}" presName="sibTrans" presStyleCnt="0"/>
      <dgm:spPr/>
    </dgm:pt>
    <dgm:pt modelId="{71FD50B6-E849-434C-967B-4EEAE2879442}" type="pres">
      <dgm:prSet presAssocID="{D82228C0-62DD-4AA6-B185-4FDFA2457232}" presName="compNode" presStyleCnt="0"/>
      <dgm:spPr/>
    </dgm:pt>
    <dgm:pt modelId="{E20C6663-34C0-4382-975D-4BCFF55933DE}" type="pres">
      <dgm:prSet presAssocID="{D82228C0-62DD-4AA6-B185-4FDFA2457232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641DA50-A17F-43F0-9031-654D9A6C1FE5}" type="pres">
      <dgm:prSet presAssocID="{D82228C0-62DD-4AA6-B185-4FDFA2457232}" presName="spaceRect" presStyleCnt="0"/>
      <dgm:spPr/>
    </dgm:pt>
    <dgm:pt modelId="{8389EFFB-3143-4759-9169-A52754AD82ED}" type="pres">
      <dgm:prSet presAssocID="{D82228C0-62DD-4AA6-B185-4FDFA245723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E791804-918A-4641-91E3-F4F8634A183B}" type="presOf" srcId="{D82228C0-62DD-4AA6-B185-4FDFA2457232}" destId="{8389EFFB-3143-4759-9169-A52754AD82ED}" srcOrd="0" destOrd="0" presId="urn:microsoft.com/office/officeart/2018/2/layout/IconLabelList"/>
    <dgm:cxn modelId="{21E8DF0C-1026-4B99-AAA1-12070DDA52E2}" srcId="{33AA645D-C0D0-48F8-AFAF-1E4C4A7BE07C}" destId="{B56F6DB2-1FF7-400B-BFFC-1A929CE151CB}" srcOrd="0" destOrd="0" parTransId="{368A8BA4-1C30-4597-9E23-CEB143ED0264}" sibTransId="{D1E8427B-76DD-495A-BDEA-B32AE5DE45EE}"/>
    <dgm:cxn modelId="{C188C69D-D876-42BB-B6AB-067DD5434D1E}" srcId="{33AA645D-C0D0-48F8-AFAF-1E4C4A7BE07C}" destId="{D82228C0-62DD-4AA6-B185-4FDFA2457232}" srcOrd="1" destOrd="0" parTransId="{E6A3D398-D3C6-4172-8B99-6CFCD2AF2B56}" sibTransId="{820F3AAA-FD96-440E-A0F0-11B04292E758}"/>
    <dgm:cxn modelId="{74687FD2-77B4-4DA6-8702-1BD7FB58E9F7}" type="presOf" srcId="{B56F6DB2-1FF7-400B-BFFC-1A929CE151CB}" destId="{F21C6351-8428-4F6C-82E8-9E7CFD916515}" srcOrd="0" destOrd="0" presId="urn:microsoft.com/office/officeart/2018/2/layout/IconLabelList"/>
    <dgm:cxn modelId="{E47F91E1-1D9E-4945-BC07-582C8FFB7B01}" type="presOf" srcId="{33AA645D-C0D0-48F8-AFAF-1E4C4A7BE07C}" destId="{5D989D21-5FF3-4797-AF57-EC91BB5FE09B}" srcOrd="0" destOrd="0" presId="urn:microsoft.com/office/officeart/2018/2/layout/IconLabelList"/>
    <dgm:cxn modelId="{E75485DD-861F-4866-B6D1-8F55EFA7390C}" type="presParOf" srcId="{5D989D21-5FF3-4797-AF57-EC91BB5FE09B}" destId="{74335BC0-6CEF-4A76-8ABD-6A7B565351BE}" srcOrd="0" destOrd="0" presId="urn:microsoft.com/office/officeart/2018/2/layout/IconLabelList"/>
    <dgm:cxn modelId="{6C5FE61F-A230-4812-83AE-796AE0044FCE}" type="presParOf" srcId="{74335BC0-6CEF-4A76-8ABD-6A7B565351BE}" destId="{4A2F4E15-E200-4EE9-BF91-42E0AB97FF75}" srcOrd="0" destOrd="0" presId="urn:microsoft.com/office/officeart/2018/2/layout/IconLabelList"/>
    <dgm:cxn modelId="{02E61E7F-0058-4273-93F9-7A024943E03E}" type="presParOf" srcId="{74335BC0-6CEF-4A76-8ABD-6A7B565351BE}" destId="{329A1176-61EF-4B93-AD47-5EA15572836C}" srcOrd="1" destOrd="0" presId="urn:microsoft.com/office/officeart/2018/2/layout/IconLabelList"/>
    <dgm:cxn modelId="{135A3E66-4C6B-427A-9533-6F7AF0E40F31}" type="presParOf" srcId="{74335BC0-6CEF-4A76-8ABD-6A7B565351BE}" destId="{F21C6351-8428-4F6C-82E8-9E7CFD916515}" srcOrd="2" destOrd="0" presId="urn:microsoft.com/office/officeart/2018/2/layout/IconLabelList"/>
    <dgm:cxn modelId="{6BF43CCA-FCB8-413B-98E6-9575BC330895}" type="presParOf" srcId="{5D989D21-5FF3-4797-AF57-EC91BB5FE09B}" destId="{C9C469CF-450A-4A78-8F87-1D2188AA20DD}" srcOrd="1" destOrd="0" presId="urn:microsoft.com/office/officeart/2018/2/layout/IconLabelList"/>
    <dgm:cxn modelId="{396B1D8C-F126-426E-BE81-ABDD278DE6B0}" type="presParOf" srcId="{5D989D21-5FF3-4797-AF57-EC91BB5FE09B}" destId="{71FD50B6-E849-434C-967B-4EEAE2879442}" srcOrd="2" destOrd="0" presId="urn:microsoft.com/office/officeart/2018/2/layout/IconLabelList"/>
    <dgm:cxn modelId="{487223E0-E7AC-4931-B23E-1944D911A19D}" type="presParOf" srcId="{71FD50B6-E849-434C-967B-4EEAE2879442}" destId="{E20C6663-34C0-4382-975D-4BCFF55933DE}" srcOrd="0" destOrd="0" presId="urn:microsoft.com/office/officeart/2018/2/layout/IconLabelList"/>
    <dgm:cxn modelId="{8EAA0710-59F6-425A-A793-AF1E8699C569}" type="presParOf" srcId="{71FD50B6-E849-434C-967B-4EEAE2879442}" destId="{A641DA50-A17F-43F0-9031-654D9A6C1FE5}" srcOrd="1" destOrd="0" presId="urn:microsoft.com/office/officeart/2018/2/layout/IconLabelList"/>
    <dgm:cxn modelId="{81A448D1-1ACD-488E-BB96-5AEF924D477C}" type="presParOf" srcId="{71FD50B6-E849-434C-967B-4EEAE2879442}" destId="{8389EFFB-3143-4759-9169-A52754AD82E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F4E15-E200-4EE9-BF91-42E0AB97FF75}">
      <dsp:nvSpPr>
        <dsp:cNvPr id="0" name=""/>
        <dsp:cNvSpPr/>
      </dsp:nvSpPr>
      <dsp:spPr>
        <a:xfrm>
          <a:off x="1666837" y="8575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C6351-8428-4F6C-82E8-9E7CFD916515}">
      <dsp:nvSpPr>
        <dsp:cNvPr id="0" name=""/>
        <dsp:cNvSpPr/>
      </dsp:nvSpPr>
      <dsp:spPr>
        <a:xfrm>
          <a:off x="478837" y="25000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to podstawowy dokumentem, w oparciu o który prowadzone są studia na określonym kierunku, poziomie i profilu. </a:t>
          </a:r>
          <a:endParaRPr lang="en-US" sz="1700" kern="1200"/>
        </a:p>
      </dsp:txBody>
      <dsp:txXfrm>
        <a:off x="478837" y="2500062"/>
        <a:ext cx="4320000" cy="720000"/>
      </dsp:txXfrm>
    </dsp:sp>
    <dsp:sp modelId="{E20C6663-34C0-4382-975D-4BCFF55933DE}">
      <dsp:nvSpPr>
        <dsp:cNvPr id="0" name=""/>
        <dsp:cNvSpPr/>
      </dsp:nvSpPr>
      <dsp:spPr>
        <a:xfrm>
          <a:off x="6742837" y="8575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9EFFB-3143-4759-9169-A52754AD82ED}">
      <dsp:nvSpPr>
        <dsp:cNvPr id="0" name=""/>
        <dsp:cNvSpPr/>
      </dsp:nvSpPr>
      <dsp:spPr>
        <a:xfrm>
          <a:off x="5554837" y="250006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Ustala go senat ( </a:t>
          </a:r>
          <a:r>
            <a:rPr lang="pl-PL" sz="1700" kern="1200">
              <a:hlinkClick xmlns:r="http://schemas.openxmlformats.org/officeDocument/2006/relationships" r:id="rId5"/>
            </a:rPr>
            <a:t>art. 28 ust. 1 pkt 11</a:t>
          </a:r>
          <a:r>
            <a:rPr lang="pl-PL" sz="1700" kern="1200"/>
            <a:t> p.s.w.n.)</a:t>
          </a:r>
          <a:endParaRPr lang="en-US" sz="1700" kern="1200"/>
        </a:p>
      </dsp:txBody>
      <dsp:txXfrm>
        <a:off x="5554837" y="2500062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4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0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55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80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3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41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858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57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9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4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57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72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0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87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80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7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0B2D1-F740-46B1-A3C2-DB0408C5DEBB}" type="datetimeFigureOut">
              <a:rPr lang="pl-PL" smtClean="0"/>
              <a:t>25.05.2024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F6BD3-3F5D-4AC0-B1B5-8D64F6052B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889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enzsgqytsltqmfyc4nbugm4tanjwh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enrugaytqltqmfyc4nbuga4tcmzrga&amp;refSource=hypl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p.legalis.pl/document-view.seam?documentId=mfrxilrtg4ytinztgq4dgltqmfyc4njtgazdeobtge" TargetMode="External"/><Relationship Id="rId2" Type="http://schemas.openxmlformats.org/officeDocument/2006/relationships/hyperlink" Target="https://sip.legalis.pl/document-view.seam?documentId=mfrxilrtg4ytinztgq4dgltqmfyc4njtgazdeojqg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p.legalis.pl/document-view.seam?documentId=mfrxilrtg4ytsnbshazdkltqmfyc4nrzhaztqmrt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enrugaytqltqmfyc4nbuga4tgnbwg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ip.legalis.pl/document-view.seam?documentId=mfrxilrtg4ytcmjwgmzdaltqmfyc4mzyha2tambtg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59E6C3-B9AA-6D8B-9AEF-015547426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05" b="145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984FB7-471B-A62A-A518-B6B2CE0AE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Problem uznania efektów kształcenia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918DFD-3364-E103-ABD0-E03C1B34E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pl-PL" sz="17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7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hab. Agnieszka Ziółkowska, prof. UŚ</a:t>
            </a:r>
          </a:p>
          <a:p>
            <a:r>
              <a:rPr lang="pl-PL" sz="17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Zespół Badawczy Instytucji Prawa Administracyjnego Procesowego </a:t>
            </a:r>
          </a:p>
          <a:p>
            <a:r>
              <a:rPr lang="pl-PL" sz="17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Wydziału Prawa i Administracji Uniwersytetu Śląskiego </a:t>
            </a:r>
            <a:endParaRPr lang="pl-PL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4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066F7-8876-A914-2659-614AE47B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Zajęcia zdalne a ECTS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1086B-D1A2-D51A-3FEE-0409F657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Liczba punktów ECTS, jaka może być uzyskana w ramach kształcenia z wykorzystaniem metod i technik kształcenia na odległość, nie może być większa niż:</a:t>
            </a:r>
          </a:p>
          <a:p>
            <a:r>
              <a:rPr lang="pl-PL" dirty="0"/>
              <a:t>1)  50% liczby punktów ECTS, o której mowa w </a:t>
            </a:r>
            <a:r>
              <a:rPr lang="pl-PL" dirty="0">
                <a:hlinkClick r:id="rId2"/>
              </a:rPr>
              <a:t>§ 3 ust. 1 pkt 1</a:t>
            </a:r>
            <a:r>
              <a:rPr lang="pl-PL" dirty="0"/>
              <a:t> - w przypadku studiów o profilu praktycznym;</a:t>
            </a:r>
          </a:p>
          <a:p>
            <a:r>
              <a:rPr lang="pl-PL" dirty="0"/>
              <a:t>2) 75% liczby punktów ECTS, o której mowa w </a:t>
            </a:r>
            <a:r>
              <a:rPr lang="pl-PL" dirty="0">
                <a:hlinkClick r:id="rId2"/>
              </a:rPr>
              <a:t>§ 3 ust. 1 pkt 1</a:t>
            </a:r>
            <a:r>
              <a:rPr lang="pl-PL" dirty="0"/>
              <a:t> - w przypadku studiów o profilu </a:t>
            </a:r>
            <a:r>
              <a:rPr lang="pl-PL" dirty="0" err="1"/>
              <a:t>ogólnoakademickim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32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2169-831A-AA10-BF3A-4B25C582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AEF349-7639-C281-FF38-8CB94E7FB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base"/>
            <a:r>
              <a:rPr lang="pl-PL" dirty="0"/>
              <a:t>W przypadku niżej wymienionych zawodów, liczba punktów ECTS, jaka może być uzyskana w ramach kształcenia z wykorzystaniem metod i technik kształcenia na odległość, nie może być większa niż: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nauczyciel (praktyki zawodowe nie mogą być prowadzone z wykorzystaniem metod i technik kształcenia na odległość):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pl-PL" dirty="0"/>
              <a:t>nauczyciel przedmiotu, nauczyciel teoretycznych przedmiotów zawodowych, nauczyciel praktycznej nauki zawodu, nauczyciel prowadzący zajęcia i nauczyciel psycholog – 25% liczby punktów ECTS koniecznej do ukończenia studiów (z wyłączeniem zajęć z przygotowania merytorycznego do nauczania pierwszego/kolejnego przedmiotu lub prowadzenia pierwszych/kolejnych zajęć oraz zajęć z podyplomowego przygotowania merytorycznego do nauczania przedmiotu lub prowadzenia zajęć),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pl-PL" dirty="0"/>
              <a:t>nauczyciel przedszkola i edukacji wczesnoszkolnej (klasy I-III szkoły podstawowej) – 25% liczby punktów ECTS koniecznej do ukończenia studiów,</a:t>
            </a:r>
          </a:p>
          <a:p>
            <a:pPr marL="742950" lvl="1" indent="-285750" fontAlgn="base"/>
            <a:r>
              <a:rPr lang="pl-PL" dirty="0"/>
              <a:t>nauczyciel pedagog specjalny, nauczyciel logopeda i nauczyciel prowadzący zajęcia wczesnego wspomagania rozwoju dziecka – 25% liczby punktów ECTS koniecznej do ukończenia studiów;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54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D9A98-D723-7829-E05C-DCBE840C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430053-BFED-9953-A6DA-5514920E5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lekarz – 20%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lekarz dentysta – 25%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farmaceuta – 25%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pielęgniarka – 10% liczby punktów ECTS koniecznej do ukończenia studiów (z wyłączeniem zajęć praktycznych oraz praktyk zawodowych);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położna – 10% liczby punktów ECTS koniecznej do ukończenia studiów (z wyłączeniem zajęć praktycznych oraz praktyk zawodowych);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diagnosta laboratoryjny – 25%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fizjoterapeuta – 25%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ratownik medyczny – 10%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lekarz weterynarii – 10% liczby punktów ECTS koniecznej do ukończenia studiów;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l-PL" dirty="0"/>
              <a:t>architekt – 10% liczby punktów ECTS koniecznej do ukończenia studiów.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020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F4FA5-5CBD-EC8D-6730-03A0E732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pełni zdalnie=bezprawnie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F9162-ABC1-76B9-7482-8E1B929F6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Kształcenie na studiach pierwszego i drugiego stopnia oraz jednolitych studiach magisterskich nie może odbywać się w całości (w 100%) z wykorzystaniem metod i technik kształcenia na odległość, tj. w całości (100%) online.</a:t>
            </a:r>
          </a:p>
        </p:txBody>
      </p:sp>
    </p:spTree>
    <p:extLst>
      <p:ext uri="{BB962C8B-B14F-4D97-AF65-F5344CB8AC3E}">
        <p14:creationId xmlns:p14="http://schemas.microsoft.com/office/powerpoint/2010/main" val="117549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5D2EFE-993E-AABC-0A5D-D0FC4EAE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61" y="609600"/>
            <a:ext cx="10303995" cy="796413"/>
          </a:xfrm>
        </p:spPr>
        <p:txBody>
          <a:bodyPr>
            <a:noAutofit/>
          </a:bodyPr>
          <a:lstStyle/>
          <a:p>
            <a:r>
              <a:rPr lang="pl-PL" sz="2000" dirty="0"/>
              <a:t>ROZPORZĄDZENIE MINISTRA NAUKI I SZKOLNICTWA WYŻSZEGO W SPRAWIE STUDIÓW z dnia 27 września 2018 r., tekst jedn. Dz.U. z 2023 r., poz.2787 ze zm.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4DACE-D70D-D6B3-ACEE-3557EB9F9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013"/>
            <a:ext cx="10515600" cy="47709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dirty="0"/>
              <a:t>§ 3</a:t>
            </a:r>
          </a:p>
          <a:p>
            <a:pPr algn="l"/>
            <a:r>
              <a:rPr lang="pl-PL" dirty="0"/>
              <a:t>1. W programie studiów określa się:</a:t>
            </a:r>
          </a:p>
          <a:p>
            <a:pPr algn="l"/>
            <a:r>
              <a:rPr lang="pl-PL" dirty="0"/>
              <a:t>1) formę lub formy studiów, liczbę semestrów i liczbę punktów ECTS konieczną do ukończenia studiów na danym poziomie;</a:t>
            </a:r>
          </a:p>
          <a:p>
            <a:pPr algn="l"/>
            <a:r>
              <a:rPr lang="pl-PL" dirty="0"/>
              <a:t>2)  tytuł zawodowy nadawany absolwentom;</a:t>
            </a:r>
          </a:p>
          <a:p>
            <a:pPr algn="l"/>
            <a:r>
              <a:rPr lang="pl-PL" dirty="0"/>
              <a:t>3) zajęcia lub grupy zajęć, niezależnie od formy ich prowadzenia, wraz z przypisaniem do nich efektów uczenia się i treści programowych zapewniających uzyskanie tych efektów;</a:t>
            </a:r>
          </a:p>
          <a:p>
            <a:pPr algn="l"/>
            <a:r>
              <a:rPr lang="pl-PL" dirty="0"/>
              <a:t>4) łączną liczbę godzin zajęć;</a:t>
            </a:r>
          </a:p>
          <a:p>
            <a:pPr algn="l"/>
            <a:r>
              <a:rPr lang="pl-PL" dirty="0"/>
              <a:t>5) sposoby weryfikacji i oceny efektów uczenia się osiągniętych przez studenta w trakcie całego cyklu kształcenia;</a:t>
            </a:r>
          </a:p>
          <a:p>
            <a:pPr algn="l"/>
            <a:r>
              <a:rPr lang="pl-PL" dirty="0"/>
              <a:t>6) łączną liczbę punktów ECTS, jaką student musi uzyskać w ramach zajęć prowadzonych z bezpośrednim udziałem nauczycieli akademickich lub innych osób prowadzących zajęcia;</a:t>
            </a:r>
          </a:p>
          <a:p>
            <a:pPr algn="l"/>
            <a:r>
              <a:rPr lang="pl-PL" dirty="0"/>
              <a:t>7) liczbę punktów ECTS, jaką student musi uzyskać w ramach zajęć z dziedziny nauk humanistycznych lub nauk społecznych, nie mniejszą niż 5 punktów ECTS - w przypadku kierunków studiów przyporządkowanych do dyscyplin w ramach dziedzin innych niż odpowiednio nauki humanistyczne lub nauki społeczne;</a:t>
            </a:r>
          </a:p>
          <a:p>
            <a:pPr algn="l"/>
            <a:r>
              <a:rPr lang="pl-PL" dirty="0"/>
              <a:t>8) wymiar, zasady i formę odbywania praktyk zawodowych oraz liczbę punktów ECTS, jaką student musi uzyskać w ramach tych praktyk.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822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38C079-6582-8FC9-3029-33896726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3577EE-3AF2-0A81-E90A-85F8E13D2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Podstawa prawna dla obowiązku ujęcia praktyk zawodowych w programie studiów nie jest jednak właściwa dla studiów przygotowujących do wykonywania zawodów, dla których przewidziano zgodnie z </a:t>
            </a:r>
            <a:r>
              <a:rPr lang="pl-PL" dirty="0">
                <a:hlinkClick r:id="rId2"/>
              </a:rPr>
              <a:t>art. 68 ust. 1</a:t>
            </a:r>
            <a:r>
              <a:rPr lang="pl-PL" dirty="0"/>
              <a:t> </a:t>
            </a:r>
            <a:r>
              <a:rPr lang="pl-PL" dirty="0" err="1"/>
              <a:t>pswn</a:t>
            </a:r>
            <a:r>
              <a:rPr lang="pl-PL" dirty="0"/>
              <a:t> standard kształcenia. </a:t>
            </a:r>
          </a:p>
          <a:p>
            <a:r>
              <a:rPr lang="pl-PL" dirty="0"/>
              <a:t>Wynika to z tego, że w samym standardzie kształcenia uregulowana została kwestia obowiązku ujęcia w programie studiów odpowiedniego wymiaru praktyk zawodowych.</a:t>
            </a:r>
          </a:p>
        </p:txBody>
      </p:sp>
    </p:spTree>
    <p:extLst>
      <p:ext uri="{BB962C8B-B14F-4D97-AF65-F5344CB8AC3E}">
        <p14:creationId xmlns:p14="http://schemas.microsoft.com/office/powerpoint/2010/main" val="78689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5CEE3-9F47-FF5B-8361-90F56C78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Standardy kształcenia w programie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E46F79-962C-A77A-C083-6202FE4B9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Z wyj. (art.68 </a:t>
            </a:r>
            <a:r>
              <a:rPr lang="pl-PL" dirty="0" err="1"/>
              <a:t>pswn</a:t>
            </a:r>
            <a:r>
              <a:rPr lang="pl-PL" dirty="0"/>
              <a:t>)- W programach studiów przygotowujących do wykonywania zawodów:</a:t>
            </a:r>
          </a:p>
          <a:p>
            <a:r>
              <a:rPr lang="pl-PL" dirty="0"/>
              <a:t>1) lekarza,</a:t>
            </a:r>
          </a:p>
          <a:p>
            <a:r>
              <a:rPr lang="pl-PL" dirty="0"/>
              <a:t>2) lekarza dentysty,</a:t>
            </a:r>
          </a:p>
          <a:p>
            <a:r>
              <a:rPr lang="pl-PL" dirty="0"/>
              <a:t>3) farmaceuty,</a:t>
            </a:r>
          </a:p>
          <a:p>
            <a:r>
              <a:rPr lang="pl-PL" dirty="0"/>
              <a:t>4) pielęgniarki,</a:t>
            </a:r>
          </a:p>
          <a:p>
            <a:r>
              <a:rPr lang="pl-PL" dirty="0"/>
              <a:t>5) położnej,</a:t>
            </a:r>
          </a:p>
          <a:p>
            <a:r>
              <a:rPr lang="pl-PL" dirty="0"/>
              <a:t>6) diagnosty laboratoryjnego,</a:t>
            </a:r>
          </a:p>
          <a:p>
            <a:r>
              <a:rPr lang="pl-PL" dirty="0"/>
              <a:t>7) fizjoterapeuty,</a:t>
            </a:r>
          </a:p>
          <a:p>
            <a:r>
              <a:rPr lang="pl-PL" dirty="0"/>
              <a:t>8) ratownika medycznego,</a:t>
            </a:r>
          </a:p>
          <a:p>
            <a:r>
              <a:rPr lang="pl-PL" dirty="0"/>
              <a:t>9) lekarza weterynarii,</a:t>
            </a:r>
          </a:p>
          <a:p>
            <a:r>
              <a:rPr lang="pl-PL" dirty="0"/>
              <a:t>10) architekta,</a:t>
            </a:r>
          </a:p>
          <a:p>
            <a:r>
              <a:rPr lang="pl-PL" dirty="0"/>
              <a:t>11) nauczyciela</a:t>
            </a:r>
          </a:p>
          <a:p>
            <a:r>
              <a:rPr lang="pl-PL" dirty="0"/>
              <a:t>- </a:t>
            </a:r>
            <a:r>
              <a:rPr lang="pl-PL" sz="2500" b="1" dirty="0"/>
              <a:t>uwzględnia się standardy kształcenia.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924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4282D-5059-AB93-E836-77F66CCED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8AA837-E99E-05E1-0108-573CEE10C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1"/>
            <a:ext cx="10515600" cy="4780782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W programie studiów pierwszego stopnia i jednolitych studiów magisterskich prowadzonych w formie studiów stacjonarnych określa się również zajęcia z wychowania fizycznego w wymiarze nie mniejszym niż 60 godzin; zajęciom z wychowania fizycznego nie przypisuje się punktów ECTS.</a:t>
            </a:r>
          </a:p>
          <a:p>
            <a:pPr algn="l"/>
            <a:r>
              <a:rPr lang="pl-PL" dirty="0"/>
              <a:t>Program studiów umożliwia studentowi wybór zajęć, którym przypisano punkty ECTS w wymiarze nie mniejszym niż 30% liczby punktów ECTS, o której mowa w ust. 1 pkt 1.</a:t>
            </a:r>
          </a:p>
          <a:p>
            <a:pPr algn="l"/>
            <a:r>
              <a:rPr lang="pl-PL" dirty="0"/>
              <a:t>Program studiów dla kierunku przyporządkowanego do więcej niż jednej dyscypliny określa dla każdej z tych dyscyplin procentowy udział liczby punktów ECTS w liczbie punktów ECTS, o której mowa w ust. 1 pkt 1, ze wskazaniem dyscypliny wiodącej.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59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1127C6-49CB-63FA-DFC0-4406C33B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Profil praktyczny/</a:t>
            </a:r>
            <a:r>
              <a:rPr lang="pl-PL" dirty="0" err="1"/>
              <a:t>ogólnoakademicki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D13B5D-B0EF-52AF-A459-80A597F9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Program studiów:</a:t>
            </a:r>
          </a:p>
          <a:p>
            <a:pPr algn="l"/>
            <a:r>
              <a:rPr lang="pl-PL" dirty="0"/>
              <a:t>1) o profilu praktycznym - obejmuje zajęcia kształtujące umiejętności praktyczne w wymiarze większym niż 50% liczby punktów ECTS, o której mowa w ust. 1 pkt 1;</a:t>
            </a:r>
          </a:p>
          <a:p>
            <a:pPr algn="l"/>
            <a:r>
              <a:rPr lang="pl-PL" dirty="0"/>
              <a:t>2) o profilu </a:t>
            </a:r>
            <a:r>
              <a:rPr lang="pl-PL" dirty="0" err="1"/>
              <a:t>ogólnoakademickim</a:t>
            </a:r>
            <a:r>
              <a:rPr lang="pl-PL" dirty="0"/>
              <a:t> - obejmuje zajęcia związane z prowadzoną w uczelni działalnością naukową w dyscyplinie lub dyscyplinach, do których przyporządkowany jest kierunek studiów, w wymiarze większym niż 50% liczby punktów ECTS, o której mowa w ust. 1 pkt 1, i uwzględnia udział studentów w zajęciach przygotowujących do prowadzenia działalności naukowej lub udział w tej działalności.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768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8AD96D-1C27-AD0A-F14A-DFE6CBF1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obcy w programie studiów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A4C2E-3F23-4B9B-E7D2-C7B14DE1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Określone w programie studiów efekty uczenia się uwzględniają efekty w zakresie znajomości języka obcego.</a:t>
            </a:r>
          </a:p>
          <a:p>
            <a:pPr algn="l"/>
            <a:r>
              <a:rPr lang="pl-PL" dirty="0"/>
              <a:t>Efekty uczenia się dla studiów kończących się uzyskaniem tytułu zawodowego inżyniera lub magistra inżyniera zawierają również pełny zakres efektów dla studiów, umożliwiających uzyskanie kompetencji inżynierskich, zawartych w charakterystykach drugiego stopnia określonych w przepisach wydanych na podstawie </a:t>
            </a:r>
            <a:r>
              <a:rPr lang="pl-PL" dirty="0">
                <a:hlinkClick r:id="rId2"/>
              </a:rPr>
              <a:t>art. 7 ust. 3</a:t>
            </a:r>
            <a:r>
              <a:rPr lang="pl-PL" dirty="0"/>
              <a:t> ustawy z dnia 22 grudnia 2015 r. o Zintegrowanym Systemie Kwalifikacji (Dz.U. z 2020 r. </a:t>
            </a:r>
            <a:r>
              <a:rPr lang="pl-PL" dirty="0">
                <a:hlinkClick r:id="rId3"/>
              </a:rPr>
              <a:t>poz. 226</a:t>
            </a:r>
            <a:r>
              <a:rPr lang="pl-PL" dirty="0"/>
              <a:t> oraz z 2023 r. </a:t>
            </a:r>
            <a:r>
              <a:rPr lang="pl-PL" dirty="0">
                <a:hlinkClick r:id="rId4"/>
              </a:rPr>
              <a:t>poz. 2005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74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552476-05D8-8250-88A6-D3DA1875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Charakter prawny programu studiów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CCEA68C-5DF7-9FDE-82BD-9DDBBEDBB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02768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6848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7764FA-8688-8ACA-2A7F-2C1D98D1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Charakterystyki poziomów 6-8 drugiego stopnia typowe dla kwalifikacji uzyskiwanych w ramach systemu szkolnictwa wyższego i nauki po uzyskaniu kwalifikacji pełnej na poziomie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4CA68D-94A8-1C33-299A-CD2ED292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1) w odniesieniu do wiedzy charakterystyka efektów uczenia się dla danego poziomu Polskiej Ramy Kwalifikacji określa:</a:t>
            </a:r>
          </a:p>
          <a:p>
            <a:pPr marL="0" indent="0">
              <a:buNone/>
            </a:pPr>
            <a:r>
              <a:rPr lang="pl-PL" dirty="0"/>
              <a:t>a) zakres i głębię - kompletność perspektywy poznawczej i zależności,</a:t>
            </a:r>
          </a:p>
          <a:p>
            <a:r>
              <a:rPr lang="pl-PL" dirty="0"/>
              <a:t>b) kontekst - uwarunkowania, skutki;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938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3585A1-4F9B-0F7C-13B0-8E04B4DB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451FE1-1054-5B4D-F41D-7640035C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2) w odniesieniu do umiejętności charakterystyka efektów uczenia się dla danego poziomu Polskiej Ramy Kwalifikacji określa:</a:t>
            </a:r>
          </a:p>
          <a:p>
            <a:r>
              <a:rPr lang="pl-PL" dirty="0"/>
              <a:t>a) w zakresie wykorzystania wiedzy - rozwiązywane problemy i wykonywane zadania,</a:t>
            </a:r>
          </a:p>
          <a:p>
            <a:r>
              <a:rPr lang="pl-PL" dirty="0"/>
              <a:t>b) w zakresie komunikowania się - odbieranie i tworzenie wypowiedzi, upowszechnianie wiedzy w środowisku naukowym i posługiwanie się językiem obcym,</a:t>
            </a:r>
          </a:p>
          <a:p>
            <a:r>
              <a:rPr lang="pl-PL" dirty="0"/>
              <a:t>c) w zakresie organizacji pracy - planowanie i pracę zespołową,</a:t>
            </a:r>
          </a:p>
          <a:p>
            <a:r>
              <a:rPr lang="pl-PL" dirty="0"/>
              <a:t>d) w zakresie uczenia się - planowanie własnego rozwoju i rozwoju innych osób;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91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DA94B3-5218-4A2A-9BBB-B99AAE16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3ACFDB-8400-583D-1EBB-4F8444240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3) w odniesieniu do kompetencji społecznych charakterystyka efektów uczenia się dla danego poziomu Polskiej Ramy Kwalifikacji określa:</a:t>
            </a:r>
          </a:p>
          <a:p>
            <a:r>
              <a:rPr lang="pl-PL" dirty="0"/>
              <a:t>a) w zakresie ocen - krytyczne podejście,</a:t>
            </a:r>
          </a:p>
          <a:p>
            <a:r>
              <a:rPr lang="pl-PL" dirty="0"/>
              <a:t>b) w zakresie odpowiedzialności - wypełnianie zobowiązań społecznych i działanie na rzecz interesu publicznego,</a:t>
            </a:r>
          </a:p>
          <a:p>
            <a:r>
              <a:rPr lang="pl-PL" dirty="0"/>
              <a:t>c) w odniesieniu do roli zawodowej - niezależność i rozwój etosu.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32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A7A66-F707-5600-5684-B3A53213F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158806-8E5F-D731-432D-4F41A73C6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dirty="0"/>
              <a:t>Program studiów podlega systematycznej ocenie i doskonaleniu.</a:t>
            </a:r>
          </a:p>
          <a:p>
            <a:pPr algn="l"/>
            <a:r>
              <a:rPr lang="pl-PL" dirty="0"/>
              <a:t>W programie studiów uwzględnia się wnioski z analizy zgodności efektów uczenia się z potrzebami rynku pracy oraz wnioski z analizy wyników monitoringu, o którym mowa w </a:t>
            </a:r>
            <a:r>
              <a:rPr lang="pl-PL" dirty="0">
                <a:hlinkClick r:id="rId2"/>
              </a:rPr>
              <a:t>art. 352 ust. 1</a:t>
            </a:r>
            <a:r>
              <a:rPr lang="pl-PL" dirty="0"/>
              <a:t> ustawy.</a:t>
            </a:r>
          </a:p>
          <a:p>
            <a:pPr algn="l"/>
            <a:r>
              <a:rPr lang="pl-PL" dirty="0"/>
              <a:t>W celu doskonalenia programu studiów można dokonywać w nim zmian.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9431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upa przedstawiająca spadek wydajności">
            <a:extLst>
              <a:ext uri="{FF2B5EF4-FFF2-40B4-BE49-F238E27FC236}">
                <a16:creationId xmlns:a16="http://schemas.microsoft.com/office/drawing/2014/main" id="{2B4D92EF-0FE4-79BC-97E5-461101E8F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grayscl/>
          </a:blip>
          <a:srcRect t="1232" b="1452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03E62F-257C-43A0-BEF7-E0DECD8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25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B1B90E2-F59B-0B44-7CEE-F39D0833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Zmiana programu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33F76A-ECF6-65D0-4BD2-60E2E74F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W programie studiów utworzonych na podstawie pozwolenia można dokonywać zmian łącznie do 30% ogólnej liczby efektów uczenia się określonych w programie studiów aktualnym na dzień wydania tego pozwolenia</a:t>
            </a:r>
          </a:p>
        </p:txBody>
      </p:sp>
    </p:spTree>
    <p:extLst>
      <p:ext uri="{BB962C8B-B14F-4D97-AF65-F5344CB8AC3E}">
        <p14:creationId xmlns:p14="http://schemas.microsoft.com/office/powerpoint/2010/main" val="419808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079BB8-C04F-1C81-8E51-35AFE324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70028-F582-1C81-5328-154328BA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Zmiany w programach studiów są wprowadzane z początkiem nowego cyklu kształcenia. W trakcie cyklu kształcenia w programach studiów mogą być wprowadzane wyłącznie zmiany:</a:t>
            </a:r>
          </a:p>
          <a:p>
            <a:r>
              <a:rPr lang="pl-PL" dirty="0"/>
              <a:t>1) w doborze treści kształcenia przekazywanych studentom w ramach zajęć, uwzględniających najnowsze osiągnięcia naukowe, artystyczne lub związane z działalnością zawodową;</a:t>
            </a:r>
          </a:p>
          <a:p>
            <a:r>
              <a:rPr lang="pl-PL" dirty="0"/>
              <a:t>2) konieczne do:</a:t>
            </a:r>
          </a:p>
          <a:p>
            <a:r>
              <a:rPr lang="pl-PL" dirty="0"/>
              <a:t>a) usunięcia nieprawidłowości stwierdzonych przez Polską Komisję Akredytacyjną,</a:t>
            </a:r>
          </a:p>
          <a:p>
            <a:r>
              <a:rPr lang="pl-PL" dirty="0"/>
              <a:t>b) dostosowania programu studiów do zmian w przepisach powszechnie obowiązujących.</a:t>
            </a:r>
          </a:p>
          <a:p>
            <a:r>
              <a:rPr lang="pl-PL" dirty="0"/>
              <a:t>Zmiany w programach studiów wprowadzane w trakcie cyklu kształcenia są udostępniane w BIP na stronie podmiotowej uczelni co najmniej na miesiąc przed rozpoczęciem semestru, którego dotyczą.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722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66CDA-387A-F05A-1149-E55400411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efektów uczenia się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8EDC5-CF48-863E-656B-2560863CB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To prawo studenta.</a:t>
            </a:r>
          </a:p>
          <a:p>
            <a:r>
              <a:rPr lang="pl-PL" dirty="0"/>
              <a:t>Uznawanie punktów ECTS następuje na zasadach określonych w Regulaminie studiów</a:t>
            </a:r>
          </a:p>
        </p:txBody>
      </p:sp>
    </p:spTree>
    <p:extLst>
      <p:ext uri="{BB962C8B-B14F-4D97-AF65-F5344CB8AC3E}">
        <p14:creationId xmlns:p14="http://schemas.microsoft.com/office/powerpoint/2010/main" val="356883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180BB-7BFF-4986-1DD0-8B360312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efektów- przykład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6A120B-2938-0BF3-08BD-21BEDCBC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Student, który uczestniczył w pracach naukowych, kursach, szkoleniach lub innych formach kształcenia może być, na jego wniosek, zwolniony z udziału w części lub całości zajęć z przedmiotu, dla którego założone efekty uczenia się osiągnął w tych formach kształcenia. W takim przypadku studentowi można również zaliczyć dany przedmiot w oparciu o uznanie osiągniętych efektów uczenia się. </a:t>
            </a:r>
          </a:p>
          <a:p>
            <a:r>
              <a:rPr lang="pl-PL" dirty="0"/>
              <a:t>O zwolnieniu i ewentualnych zaliczeniach </a:t>
            </a:r>
            <a:r>
              <a:rPr lang="pl-PL" dirty="0">
                <a:highlight>
                  <a:srgbClr val="00FF00"/>
                </a:highlight>
              </a:rPr>
              <a:t>decyduje Prodziekan </a:t>
            </a:r>
            <a:r>
              <a:rPr lang="pl-PL" dirty="0"/>
              <a:t>na pisemny wniosek studenta złożony w terminie </a:t>
            </a:r>
            <a:r>
              <a:rPr lang="pl-PL" dirty="0">
                <a:highlight>
                  <a:srgbClr val="00FF00"/>
                </a:highlight>
              </a:rPr>
              <a:t>do 30 dni od rozpoczęcia semestru</a:t>
            </a:r>
          </a:p>
        </p:txBody>
      </p:sp>
    </p:spTree>
    <p:extLst>
      <p:ext uri="{BB962C8B-B14F-4D97-AF65-F5344CB8AC3E}">
        <p14:creationId xmlns:p14="http://schemas.microsoft.com/office/powerpoint/2010/main" val="62559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88D5A-1766-DC79-EC6A-1CC5D6EF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 reżimu czasowego uznania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6DB5DD-1EB9-CD08-9D4D-28EB45AF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Dziekan na wniosek studenta może wyrazić zgodę na przeniesienie i uznanie punktów ECTS </a:t>
            </a:r>
            <a:r>
              <a:rPr lang="pl-PL" dirty="0">
                <a:highlight>
                  <a:srgbClr val="00FF00"/>
                </a:highlight>
              </a:rPr>
              <a:t>w okresie pięciu lat od daty zaliczenia przedmiotu</a:t>
            </a:r>
            <a:r>
              <a:rPr lang="pl-PL" dirty="0">
                <a:highlight>
                  <a:srgbClr val="FFFF00"/>
                </a:highlight>
              </a:rPr>
              <a:t> </a:t>
            </a:r>
          </a:p>
          <a:p>
            <a:r>
              <a:rPr lang="pl-PL" dirty="0"/>
              <a:t>W takim przypadku przenosi się również oceny, zarówno pozytywne jak i negatywne</a:t>
            </a:r>
          </a:p>
          <a:p>
            <a:endParaRPr lang="pl-PL" dirty="0"/>
          </a:p>
          <a:p>
            <a:r>
              <a:rPr lang="pl-PL" dirty="0"/>
              <a:t>Dziekan może w wyjątkowych przypadkach wyrazić zgodę na przeniesienie i uwzględnienie punktów ECTS także po upływie terminu przewidzianego </a:t>
            </a:r>
            <a:r>
              <a:rPr lang="pl-PL" dirty="0" err="1"/>
              <a:t>jw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767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485DAA69-7BCF-4456-5593-1CA47820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4124" b="995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70AE6A-A6CA-7650-74C0-8300DEC2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Przykład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DF682-820E-C025-AD66-29EF24C73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Na wniosek studenta dziekan może, po zasięgnięciu opinii prowadzącego zajęcia, uznać efekty uczenia na podstawie związanej z nimi pracy badawczej, artystycznej lub wdrożeniowej wykonanej przez studenta.</a:t>
            </a:r>
          </a:p>
        </p:txBody>
      </p:sp>
    </p:spTree>
    <p:extLst>
      <p:ext uri="{BB962C8B-B14F-4D97-AF65-F5344CB8AC3E}">
        <p14:creationId xmlns:p14="http://schemas.microsoft.com/office/powerpoint/2010/main" val="34510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132FE-5ECE-1CA0-1603-E18DB8FD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studiów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2293B-D59E-3930-0923-9796D56B3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b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erif" panose="02020600060500020200" pitchFamily="18" charset="0"/>
              </a:rPr>
            </a:br>
            <a:r>
              <a:rPr lang="pl-PL" dirty="0"/>
              <a:t>Studia są prowadzone na określonym kierunku, poziomie i profilu na podstawie programu studiów, który określa:</a:t>
            </a:r>
          </a:p>
          <a:p>
            <a:pPr marL="0" indent="0" algn="l">
              <a:buNone/>
            </a:pPr>
            <a:r>
              <a:rPr lang="pl-PL" dirty="0"/>
              <a:t>1) efekty uczenia się, o których mowa w ustawie z dnia 22 grudnia 2015 r. o Zintegrowanym Systemie Kwalifikacji, z uwzględnieniem uniwersalnych charakterystyk pierwszego stopnia określonych w tej ustawie oraz charakterystyk drugiego stopnia określonych w przepisach wydanych na podstawie </a:t>
            </a:r>
            <a:r>
              <a:rPr lang="pl-PL" dirty="0">
                <a:hlinkClick r:id="rId2"/>
              </a:rPr>
              <a:t>art. 7 ust. 3</a:t>
            </a:r>
            <a:r>
              <a:rPr lang="pl-PL" dirty="0"/>
              <a:t> tej ustawy;</a:t>
            </a:r>
          </a:p>
          <a:p>
            <a:pPr marL="0" indent="0" algn="l">
              <a:buNone/>
            </a:pPr>
            <a:r>
              <a:rPr lang="pl-PL" dirty="0"/>
              <a:t>2) opis procesu prowadzącego do uzyskania efektów uczenia się;</a:t>
            </a:r>
          </a:p>
          <a:p>
            <a:pPr marL="0" indent="0" algn="l">
              <a:buNone/>
            </a:pPr>
            <a:r>
              <a:rPr lang="pl-PL" dirty="0"/>
              <a:t>3) liczbę punktów ECTS przypisanych do zajęć.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83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3200F-D1E9-74D8-23FE-1C6CE84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F0A871-C699-4B0E-2AD7-21CB565E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Rozstrzygnięcia w sprawie zaliczenia zajęć, w tym przeniesienia lub uznania zajęć zaliczonych na innej uczelni, należą do kompetencji dziekana lub kierownika jednostki dydaktycznej. </a:t>
            </a:r>
          </a:p>
          <a:p>
            <a:r>
              <a:rPr lang="pl-PL" dirty="0"/>
              <a:t> Od rozstrzygnięć, o których mowa w ust. 1, przysługuje studentowi wniosek o ponowne rozpatrzenie sprawy przez dziekana lub kierownika jednostki dydaktycznej.</a:t>
            </a:r>
          </a:p>
        </p:txBody>
      </p:sp>
    </p:spTree>
    <p:extLst>
      <p:ext uri="{BB962C8B-B14F-4D97-AF65-F5344CB8AC3E}">
        <p14:creationId xmlns:p14="http://schemas.microsoft.com/office/powerpoint/2010/main" val="1049789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A0CAC-5DC0-AE92-7150-8141BC40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4A8E78-C691-3456-7FEE-5377FC7F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Przedmiotem wskazanym przez studenta w rozliczaniu etapu studiów nie może być przedmiot, który został już uwzględniony przy zaliczaniu innego etapu studiów.</a:t>
            </a:r>
          </a:p>
          <a:p>
            <a:r>
              <a:rPr lang="pl-PL" dirty="0"/>
              <a:t> W szczególnie uzasadnionych przypadkach dziekan może uznać dany przedmiot za przedmiot równoważny</a:t>
            </a:r>
          </a:p>
        </p:txBody>
      </p:sp>
    </p:spTree>
    <p:extLst>
      <p:ext uri="{BB962C8B-B14F-4D97-AF65-F5344CB8AC3E}">
        <p14:creationId xmlns:p14="http://schemas.microsoft.com/office/powerpoint/2010/main" val="3050436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55F06B-9539-93BA-106B-D78278DC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nr 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C34256-6C5A-36D1-B8AB-538BEC6A5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Punkty ECTS mogą zostać uznane w miejsce modułów zajęć określonych w programie studiów w przypadku stwierdzenia zbieżności uzyskanych efektów uczenia </a:t>
            </a:r>
            <a:r>
              <a:rPr lang="pl-PL" dirty="0">
                <a:highlight>
                  <a:srgbClr val="00FF00"/>
                </a:highlight>
              </a:rPr>
              <a:t>się po zasięgnięciu opinii prowadzącego przedmiot </a:t>
            </a:r>
            <a:r>
              <a:rPr lang="pl-PL" dirty="0"/>
              <a:t>po zapoznaniu się z przedstawioną dokumentacją przebiegu studiów z innego kierunku studiów, Wydziału albo uczelni;</a:t>
            </a:r>
            <a:endParaRPr lang="pl-P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74554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787D69-4D28-7EB8-7148-566E3B8D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pl-PL" sz="2900"/>
              <a:t>Partycypacja samorządu studenckiego w zakresie uznania efektów uczenia się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E9A95-1C0A-55AC-92B9-090C65C7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pl-PL" dirty="0"/>
              <a:t>Szczegółowe warunki i tryb przeniesienia i uznania punktów ECTS może określić Rada Wydziału w uzgodnieniu z samorządem studenckim.</a:t>
            </a:r>
          </a:p>
        </p:txBody>
      </p:sp>
    </p:spTree>
    <p:extLst>
      <p:ext uri="{BB962C8B-B14F-4D97-AF65-F5344CB8AC3E}">
        <p14:creationId xmlns:p14="http://schemas.microsoft.com/office/powerpoint/2010/main" val="2127935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5F494-93C4-BF47-40F6-AC6E1910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efektów - zagranica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EE6364-3615-2E2E-8A02-A4AB2DFB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W przypadku przedmiotów zaliczonych na innym kierunku studiów lub poza Uczelnią, w tym również na uczelni zagranicznej: </a:t>
            </a:r>
          </a:p>
          <a:p>
            <a:r>
              <a:rPr lang="pl-PL" dirty="0"/>
              <a:t>1) punkty ECTS uznaje się bez ponownej weryfikacji uzyskania efektów uczenia się, jeżeli kształcenie odbywało się zgodnie </a:t>
            </a:r>
            <a:r>
              <a:rPr lang="pl-PL" dirty="0">
                <a:highlight>
                  <a:srgbClr val="00FF00"/>
                </a:highlight>
              </a:rPr>
              <a:t>z porozumieniem </a:t>
            </a:r>
            <a:r>
              <a:rPr lang="pl-PL" dirty="0"/>
              <a:t>zawartym pomiędzy uczelniami;</a:t>
            </a:r>
          </a:p>
          <a:p>
            <a:r>
              <a:rPr lang="pl-PL" dirty="0"/>
              <a:t> 2) punkty ECTS </a:t>
            </a:r>
            <a:r>
              <a:rPr lang="pl-PL" dirty="0">
                <a:highlight>
                  <a:srgbClr val="00FF00"/>
                </a:highlight>
              </a:rPr>
              <a:t>mogą zostać </a:t>
            </a:r>
            <a:r>
              <a:rPr lang="pl-PL" dirty="0"/>
              <a:t>uznane w miejsce przedmiotów określonych w programie studiów w przypadku stwierdzenia zgodności uzyskanych efektów uczenia się; </a:t>
            </a:r>
          </a:p>
          <a:p>
            <a:r>
              <a:rPr lang="pl-PL" dirty="0"/>
              <a:t>3) w przypadku zmiany kierunku studiów student otrzymuje na nowym kierunku taką liczbę punktów ECTS za zaliczone na poprzednim kierunku zajęcia i praktyki, jaka jest przypisana efektom uczenia się uzyskiwanym w wyniku realizacji odpowiednich zajęć i praktyk </a:t>
            </a:r>
            <a:r>
              <a:rPr lang="pl-PL" dirty="0">
                <a:highlight>
                  <a:srgbClr val="00FF00"/>
                </a:highlight>
              </a:rPr>
              <a:t>na nowym kierunku</a:t>
            </a:r>
            <a:r>
              <a:rPr lang="pl-PL" dirty="0"/>
              <a:t>;</a:t>
            </a:r>
          </a:p>
          <a:p>
            <a:r>
              <a:rPr lang="pl-PL" dirty="0"/>
              <a:t>Decyzję o zaliczeniu (przeniesieniu) przedmiotów, ocen i punktów ECTS podejmuje Prodziekan, na wniosek studenta, na podstawie przedstawionej przez studenta dokumentacji odbytego przebiegu studiów.</a:t>
            </a:r>
          </a:p>
        </p:txBody>
      </p:sp>
    </p:spTree>
    <p:extLst>
      <p:ext uri="{BB962C8B-B14F-4D97-AF65-F5344CB8AC3E}">
        <p14:creationId xmlns:p14="http://schemas.microsoft.com/office/powerpoint/2010/main" val="1773786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5805E-0C96-1B57-7712-EEF88405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66EEC1-04AD-70DE-B933-E81963388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Przeniesienie punktów za zajęcia, w tym praktyki realizowane w ramach programów wymian, odbywa się na podstawie i zgodnie z zatwierdzonym przez Uniwersytet i uczelnię lub instytucję partnerską porozumieniem o realizacji części programu studiów lub porozumieniu o programie praktyki.</a:t>
            </a:r>
          </a:p>
          <a:p>
            <a:r>
              <a:rPr lang="pl-PL" dirty="0"/>
              <a:t>Punkty ECTS uznaje się bez ponownej weryfikacji efektów uczenia się, jeżeli kształcenie odbywało się </a:t>
            </a:r>
            <a:r>
              <a:rPr lang="pl-PL" dirty="0">
                <a:highlight>
                  <a:srgbClr val="00FF00"/>
                </a:highlight>
              </a:rPr>
              <a:t>zgodnie z porozumieniem zawartym pomiędzy uczelniami</a:t>
            </a:r>
          </a:p>
        </p:txBody>
      </p:sp>
    </p:spTree>
    <p:extLst>
      <p:ext uri="{BB962C8B-B14F-4D97-AF65-F5344CB8AC3E}">
        <p14:creationId xmlns:p14="http://schemas.microsoft.com/office/powerpoint/2010/main" val="2020906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088D79-ADA2-FD3F-EDCC-5429F1BF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na podstawie lex </a:t>
            </a:r>
            <a:r>
              <a:rPr lang="pl-PL" dirty="0" err="1"/>
              <a:t>specialis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D06BF6-2C77-E8D3-B7AB-4A3D530D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przypadku osób, o których mowa w art. 45 ust. 1 Ustawy z dnia 12 marca 2022 r. o pomocy obywatelom Ukrainy w związku z konfliktem zbrojnym na terytorium tego państwa, weryfikacji osiągniętych efektów uczenia się w celu potwierdzenia dotychczasowych osiągnięć studenta i uznania odpowiednich okresów jego studiów na podstawie złożonego oświadczenia może dokonywać komisja powołana przez dziekana lub kierownika jednostki dydaktycznej.</a:t>
            </a:r>
          </a:p>
        </p:txBody>
      </p:sp>
    </p:spTree>
    <p:extLst>
      <p:ext uri="{BB962C8B-B14F-4D97-AF65-F5344CB8AC3E}">
        <p14:creationId xmlns:p14="http://schemas.microsoft.com/office/powerpoint/2010/main" val="1587870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495F2-FD88-0B06-A630-3A460AD8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efektów - przeniesienie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E7115-B57A-4252-E18D-AF71A32C6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 podejmowaniu decyzji o przyjęciu na studia w trybie przeniesienia uwzględnia się w szczególności: możliwość uznania efektów uczenia się uzyskanych w dotychczasowym przebiegu studiów i uzupełnienia różnic programowych.</a:t>
            </a:r>
          </a:p>
          <a:p>
            <a:endParaRPr lang="pl-PL" dirty="0"/>
          </a:p>
          <a:p>
            <a:r>
              <a:rPr lang="pl-PL" dirty="0"/>
              <a:t>W decyzji o przeniesieniu dokonuje się uznania efektów uczenia się uzyskanych podczas studiów na poprzednim programie studiów oraz określa się różnice programowe do uzupełnienia przez studenta wraz z terminami ich uzupełnienia</a:t>
            </a:r>
          </a:p>
        </p:txBody>
      </p:sp>
    </p:spTree>
    <p:extLst>
      <p:ext uri="{BB962C8B-B14F-4D97-AF65-F5344CB8AC3E}">
        <p14:creationId xmlns:p14="http://schemas.microsoft.com/office/powerpoint/2010/main" val="304656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032340-3200-3BB9-27A8-336D0C38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efektów – przedmioty ponadprogramowe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434193-E5E6-48B4-842F-0D4C3928E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Student za zgodą Prodziekana może studiować przedmioty ponadprogramowe tj. nieobjęte realizowanym programem studiów. </a:t>
            </a:r>
          </a:p>
          <a:p>
            <a:r>
              <a:rPr lang="pl-PL" dirty="0"/>
              <a:t>Nie jest możliwe uzyskanie zaliczenia przedmiotu ponadprogramowego w trybie uznania efektów uczenia się.</a:t>
            </a:r>
          </a:p>
        </p:txBody>
      </p:sp>
    </p:spTree>
    <p:extLst>
      <p:ext uri="{BB962C8B-B14F-4D97-AF65-F5344CB8AC3E}">
        <p14:creationId xmlns:p14="http://schemas.microsoft.com/office/powerpoint/2010/main" val="609581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id="{A7E2AD1A-2E74-772C-0960-2D836F34E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509" b="7246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6110F0-1C51-C8FB-7781-04BE8820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Uznanie efektów – dodatkowy kierunek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D616E-D7AC-0863-5E2C-28CC8DF5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Decyzję o uznaniu dotychczas osiągniętych efektów uczenia się podejmuje Prodziekan wydziału przyjmującego studenta na dodatkowy kierunek studiów.</a:t>
            </a:r>
          </a:p>
        </p:txBody>
      </p:sp>
    </p:spTree>
    <p:extLst>
      <p:ext uri="{BB962C8B-B14F-4D97-AF65-F5344CB8AC3E}">
        <p14:creationId xmlns:p14="http://schemas.microsoft.com/office/powerpoint/2010/main" val="149795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kcyjna grafika niebiesko-czerwonego dymu">
            <a:extLst>
              <a:ext uri="{FF2B5EF4-FFF2-40B4-BE49-F238E27FC236}">
                <a16:creationId xmlns:a16="http://schemas.microsoft.com/office/drawing/2014/main" id="{A90246A1-CAFD-E794-62CC-57D02F5EE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19" b="10248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41FBD8-32BE-7FA0-A0C0-36CA5E14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Efekty uczenia się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522C8-8459-5148-8D5F-30660DBF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69" y="3602038"/>
            <a:ext cx="900146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efekty jakie powinien osiągnąć absolwent kształcenia danego kierunku</a:t>
            </a:r>
          </a:p>
        </p:txBody>
      </p:sp>
    </p:spTree>
    <p:extLst>
      <p:ext uri="{BB962C8B-B14F-4D97-AF65-F5344CB8AC3E}">
        <p14:creationId xmlns:p14="http://schemas.microsoft.com/office/powerpoint/2010/main" val="2506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60A87-0E06-D1F5-7B2B-A10B4AC8B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pl-PL" dirty="0"/>
              <a:t>Uznawanie praktyk</a:t>
            </a:r>
          </a:p>
        </p:txBody>
      </p:sp>
      <p:pic>
        <p:nvPicPr>
          <p:cNvPr id="5" name="Picture 4" descr="Okulary na wierzchu książki">
            <a:extLst>
              <a:ext uri="{FF2B5EF4-FFF2-40B4-BE49-F238E27FC236}">
                <a16:creationId xmlns:a16="http://schemas.microsoft.com/office/drawing/2014/main" id="{1C5FCD10-C82E-2EC7-6BF2-94C4DD515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1" r="40273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ED9FF9-BBB3-8728-6C72-074D95328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pl-PL" dirty="0"/>
              <a:t>Zajęcia i praktyki, na poczet których przenoszone są punkty ECTS mogą stanowić podstawę zaliczenia roku, o ile są objęte programem studiów obowiązującym w danym roku akademickim.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24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271D4-9843-E443-76BE-86335729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Uznanie praktyk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C8AFD1-A7A3-4696-D607-0D3D4C0F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Art.67 ust.7 </a:t>
            </a:r>
            <a:r>
              <a:rPr lang="pl-PL" dirty="0" err="1"/>
              <a:t>p.s.w.n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W przypadkach i na warunkach określonych w regulaminie studiów uczelnia, na wniosek studenta, może zaliczyć na poczet praktyki zawodowej czynności wykonywane przez niego w szczególności w ramach zatrudnienia, stażu lub wolontariatu, jeżeli umożliwiły one uzyskanie efektów uczenia się określonych w programie studiów dla praktyk zawodowych.</a:t>
            </a:r>
          </a:p>
        </p:txBody>
      </p:sp>
    </p:spTree>
    <p:extLst>
      <p:ext uri="{BB962C8B-B14F-4D97-AF65-F5344CB8AC3E}">
        <p14:creationId xmlns:p14="http://schemas.microsoft.com/office/powerpoint/2010/main" val="426596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DBC65-C61A-2B24-6C06-29255C94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5" name="Picture 4" descr="Stos teczek">
            <a:extLst>
              <a:ext uri="{FF2B5EF4-FFF2-40B4-BE49-F238E27FC236}">
                <a16:creationId xmlns:a16="http://schemas.microsoft.com/office/drawing/2014/main" id="{9ED2782B-B9B9-6DCB-B786-89F6D0A02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3" r="25903" b="-1"/>
          <a:stretch/>
        </p:blipFill>
        <p:spPr>
          <a:xfrm>
            <a:off x="20" y="10"/>
            <a:ext cx="4635987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97AE53-5147-8C56-38D4-D2BE738C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pl-PL" dirty="0"/>
              <a:t>Ustawowy katalog tych aktywności ma charakter otwarty, gdyż wachlarz działań pozwalające na osiągnięcie praktycznych efektów uczenia się, tj. zatrudnienie, staż lub wolontariat, zostało poprzedzone sformułowaniem „w szczególności”.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18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95B59D-7CFC-DE4F-A1BD-BC91584C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pl-PL" sz="3100"/>
              <a:t>Dla wszystkich?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CFA336-3301-68D5-04D4-EEE6B148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pl-PL" dirty="0"/>
              <a:t>Rozwiązanie to znajduje zastosowanie do wszelkiego rodzaju praktyk zawodowych przewidzianych programem studiów niezależnie od tego, czy są to studia o profilu praktycznym, czy też </a:t>
            </a:r>
            <a:r>
              <a:rPr lang="pl-PL" dirty="0" err="1"/>
              <a:t>ogólnoakademickim</a:t>
            </a:r>
            <a:r>
              <a:rPr lang="pl-PL" dirty="0"/>
              <a:t> od roku ak.2023/24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931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FD239-07BE-85FF-2170-13C9A66F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Ale…..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7D0379-EF61-FEEC-602B-8EC305F1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przypadki i warunki, w których będzie istniała możliwość zaliczenia praktyk zawodowych na podstawie innych aktywności studenta, muszą być określone w regulaminie studiów</a:t>
            </a:r>
          </a:p>
          <a:p>
            <a:endParaRPr lang="pl-PL" dirty="0"/>
          </a:p>
          <a:p>
            <a:r>
              <a:rPr lang="pl-PL" dirty="0"/>
              <a:t>zaliczenie na poczet praktyk zawodowych jest możliwe wyłącznie na wniosek studenta</a:t>
            </a:r>
          </a:p>
        </p:txBody>
      </p:sp>
    </p:spTree>
    <p:extLst>
      <p:ext uri="{BB962C8B-B14F-4D97-AF65-F5344CB8AC3E}">
        <p14:creationId xmlns:p14="http://schemas.microsoft.com/office/powerpoint/2010/main" val="863127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3597C-1242-69D5-F0D1-0CD56CC2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Uznawanie lektoratów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C34D2D-876D-1852-2642-41FEBB86D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Szczegółowe zasady zaliczania lektoratu języka obcego oraz wykaz uznawanych certyfikatów określa Rektor w drodze zarządzenia. </a:t>
            </a:r>
          </a:p>
          <a:p>
            <a:r>
              <a:rPr lang="pl-PL" dirty="0"/>
              <a:t>Uzyskanie zaliczenie lektoratu języka obcego na podstawie uznawanego i ważnego certyfikatu potwierdzającego znajomość́ języka obcego, po uzyskaniu zgody kierownika właściwego zespołu językowego w  Kolegium Języków lub jego zastępcy. </a:t>
            </a:r>
          </a:p>
          <a:p>
            <a:r>
              <a:rPr lang="pl-PL" dirty="0"/>
              <a:t>Wykaz uznawanych certyfikatów potwierdzających znajomość́ języka obcego stanowi załącznik ww. zarządzenia.</a:t>
            </a:r>
          </a:p>
        </p:txBody>
      </p:sp>
    </p:spTree>
    <p:extLst>
      <p:ext uri="{BB962C8B-B14F-4D97-AF65-F5344CB8AC3E}">
        <p14:creationId xmlns:p14="http://schemas.microsoft.com/office/powerpoint/2010/main" val="162081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ała układanka z jednym czerwonym kawałkiem">
            <a:extLst>
              <a:ext uri="{FF2B5EF4-FFF2-40B4-BE49-F238E27FC236}">
                <a16:creationId xmlns:a16="http://schemas.microsoft.com/office/drawing/2014/main" id="{404FE427-7074-56EF-1FDA-BBC95935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30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C99343-EBE7-567D-3B34-ECC3A9E1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Opis procesu uzyskania efektów uczenia się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C92C06-F4FF-3B08-8971-00D3D8F0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szczegółowy opisy procesu dydaktycznego, który pozwala na osiągnięcie zdefiniowanych programem studiów efektów uczenia się</a:t>
            </a:r>
          </a:p>
        </p:txBody>
      </p:sp>
    </p:spTree>
    <p:extLst>
      <p:ext uri="{BB962C8B-B14F-4D97-AF65-F5344CB8AC3E}">
        <p14:creationId xmlns:p14="http://schemas.microsoft.com/office/powerpoint/2010/main" val="269747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7E907-72F8-DF4A-9A6E-130EDFC6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Punkty ECTS-</a:t>
            </a:r>
            <a:r>
              <a:rPr lang="en-US" dirty="0"/>
              <a:t>European Credit Transfer and Accumulation System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0D0247-6BCC-5DF4-F134-04042CD16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Punkty ECTS stanowią miarę średniego nakładu pracy studenta niezbędnego do uzyskania efektów uczenia się (bierze się pod uwagę nie tylko udział w zajęciach organizowanych przez uczelnię, ale również indywidualną pracę studenta związaną z tymi zajęciami).</a:t>
            </a:r>
          </a:p>
          <a:p>
            <a:endParaRPr lang="pl-PL" dirty="0"/>
          </a:p>
          <a:p>
            <a:r>
              <a:rPr lang="pl-PL" dirty="0"/>
              <a:t>To system, który ma gwarantować możliwość porównania osiągnięć w europejskiej przestrzeni szkolnictwa wyższego. Dzięki temu możliwa i łatwiejsza staje się wymiana studencka.</a:t>
            </a:r>
          </a:p>
          <a:p>
            <a:r>
              <a:rPr lang="pl-PL" dirty="0"/>
              <a:t>System gwarantuje możliwość przeliczenia i porównania efektów uczenia się osiągniętych na różnych uczelniach, a także ich przenoszenia i uznawania. </a:t>
            </a:r>
          </a:p>
        </p:txBody>
      </p:sp>
    </p:spTree>
    <p:extLst>
      <p:ext uri="{BB962C8B-B14F-4D97-AF65-F5344CB8AC3E}">
        <p14:creationId xmlns:p14="http://schemas.microsoft.com/office/powerpoint/2010/main" val="35016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Żółty papierowy samolot lecący w przeciwnym kierunku do wielu szarych papierowych samolotów">
            <a:extLst>
              <a:ext uri="{FF2B5EF4-FFF2-40B4-BE49-F238E27FC236}">
                <a16:creationId xmlns:a16="http://schemas.microsoft.com/office/drawing/2014/main" id="{FD445442-EF9C-122B-18A7-E9F62C0351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grayscl/>
          </a:blip>
          <a:srcRect t="8509" b="7246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03E62F-257C-43A0-BEF7-E0DECD8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25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60F474-824F-DB50-637F-5A1FE94A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pl-PL" dirty="0"/>
              <a:t>1 punkt ECTS czyli?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E032CB-9D56-A8B9-5A98-94E6D512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pl-PL" dirty="0"/>
              <a:t>Punkt ECTS odpowiada 25-30 godzinom pracy studenta obejmującym zajęcia organizowane przez uczelnię oraz jego indywidualną pracę związaną z tymi zajęciami.</a:t>
            </a:r>
          </a:p>
        </p:txBody>
      </p:sp>
    </p:spTree>
    <p:extLst>
      <p:ext uri="{BB962C8B-B14F-4D97-AF65-F5344CB8AC3E}">
        <p14:creationId xmlns:p14="http://schemas.microsoft.com/office/powerpoint/2010/main" val="13711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F09A5-5850-B4C1-0921-C3A6F8F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Osiąganie efektów „zdalnie”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31A1A5-322F-5FD2-4BA6-9EC5BB57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pozwala na to specyfika kształcenia na studiach na określonym kierunku, część efektów uczenia się objętych programem studiów może być uzyskana w ramach zajęć prowadzonych z wykorzystaniem metod i technik kształcenia na odległość przy wykorzystaniu infrastruktury i oprogramowania zapewniających synchroniczną i asynchroniczną interakcję między studentami i osobami prowadzącymi zajęcia.</a:t>
            </a:r>
          </a:p>
        </p:txBody>
      </p:sp>
    </p:spTree>
    <p:extLst>
      <p:ext uri="{BB962C8B-B14F-4D97-AF65-F5344CB8AC3E}">
        <p14:creationId xmlns:p14="http://schemas.microsoft.com/office/powerpoint/2010/main" val="100467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9B93C-C0D5-82C8-6342-2A0B2938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219" y="176982"/>
            <a:ext cx="10225337" cy="1091379"/>
          </a:xfrm>
        </p:spPr>
        <p:txBody>
          <a:bodyPr/>
          <a:lstStyle/>
          <a:p>
            <a:r>
              <a:rPr lang="pl-PL" dirty="0"/>
              <a:t>Warunki sine qua non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4D6D6-1B3C-C135-3BE0-B26F1335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361"/>
            <a:ext cx="10515600" cy="49086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Zajęcia mogą być prowadzone z wykorzystaniem metod i technik kształcenia na odległość, jeżeli spełniono łącznie następujące wymagania:</a:t>
            </a:r>
          </a:p>
          <a:p>
            <a:r>
              <a:rPr lang="pl-PL" dirty="0"/>
              <a:t>1) nauczyciele akademiccy i inne osoby prowadzące zajęcia są przygotowani do ich realizacji z wykorzystaniem metod i technik kształcenia na odległość, a realizacja zajęć jest na bieżąco kontrolowana przez uczelnię;</a:t>
            </a:r>
          </a:p>
          <a:p>
            <a:r>
              <a:rPr lang="pl-PL" dirty="0"/>
              <a:t>2) dostęp do infrastruktury informatycznej i oprogramowania umożliwia synchroniczną i asynchroniczną interakcję między studentami a nauczycielami akademickimi i innymi osobami prowadzącymi zajęcia;</a:t>
            </a:r>
          </a:p>
          <a:p>
            <a:r>
              <a:rPr lang="pl-PL" dirty="0"/>
              <a:t>3) zapewniono materiały dydaktyczne opracowane w formie elektronicznej;</a:t>
            </a:r>
          </a:p>
          <a:p>
            <a:r>
              <a:rPr lang="pl-PL" dirty="0"/>
              <a:t>4) studenci mają możliwość osobistych konsultacji z nauczycielami akademickimi i innymi osobami prowadzącymi zajęcia w siedzibie uczelni lub w jej filii;</a:t>
            </a:r>
          </a:p>
          <a:p>
            <a:r>
              <a:rPr lang="pl-PL" dirty="0"/>
              <a:t>5) weryfikacja osiągnięcia przez studentów efektów uczenia się odbywa się przez bieżącą kontrolę postępów w nauce;</a:t>
            </a:r>
          </a:p>
          <a:p>
            <a:r>
              <a:rPr lang="pl-PL" dirty="0"/>
              <a:t>6) studenci odbyli szkolenia przygotowujące do udziału w tych zajęciach.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przypadku zajęć kształtujących umiejętności praktyczne metody i techniki kształcenia na odległość mogą być wykorzystywane pomocniczo.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358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Damaszek</Template>
  <TotalTime>208</TotalTime>
  <Words>3035</Words>
  <Application>Microsoft Office PowerPoint</Application>
  <PresentationFormat>Panoramiczny</PresentationFormat>
  <Paragraphs>178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Arial</vt:lpstr>
      <vt:lpstr>Bookman Old Style</vt:lpstr>
      <vt:lpstr>Calibri</vt:lpstr>
      <vt:lpstr>Noto Serif</vt:lpstr>
      <vt:lpstr>Open Sans</vt:lpstr>
      <vt:lpstr>Rockwell</vt:lpstr>
      <vt:lpstr>Damask</vt:lpstr>
      <vt:lpstr>Problem uznania efektów kształcenia</vt:lpstr>
      <vt:lpstr>Charakter prawny programu studiów</vt:lpstr>
      <vt:lpstr>Program studiów</vt:lpstr>
      <vt:lpstr>Efekty uczenia się</vt:lpstr>
      <vt:lpstr>Opis procesu uzyskania efektów uczenia się </vt:lpstr>
      <vt:lpstr>Punkty ECTS-European Credit Transfer and Accumulation System</vt:lpstr>
      <vt:lpstr>1 punkt ECTS czyli?</vt:lpstr>
      <vt:lpstr>Osiąganie efektów „zdalnie”</vt:lpstr>
      <vt:lpstr>Warunki sine qua non</vt:lpstr>
      <vt:lpstr>Zajęcia zdalne a ECTS</vt:lpstr>
      <vt:lpstr>Prezentacja programu PowerPoint</vt:lpstr>
      <vt:lpstr>Prezentacja programu PowerPoint</vt:lpstr>
      <vt:lpstr>W pełni zdalnie=bezprawnie</vt:lpstr>
      <vt:lpstr>ROZPORZĄDZENIE MINISTRA NAUKI I SZKOLNICTWA WYŻSZEGO W SPRAWIE STUDIÓW z dnia 27 września 2018 r., tekst jedn. Dz.U. z 2023 r., poz.2787 ze zm. </vt:lpstr>
      <vt:lpstr>Prezentacja programu PowerPoint</vt:lpstr>
      <vt:lpstr>Standardy kształcenia w programie</vt:lpstr>
      <vt:lpstr>Prezentacja programu PowerPoint</vt:lpstr>
      <vt:lpstr>Profil praktyczny/ogólnoakademicki</vt:lpstr>
      <vt:lpstr>Język obcy w programie studiów</vt:lpstr>
      <vt:lpstr>Charakterystyki poziomów 6-8 drugiego stopnia typowe dla kwalifikacji uzyskiwanych w ramach systemu szkolnictwa wyższego i nauki po uzyskaniu kwalifikacji pełnej na poziomie 4</vt:lpstr>
      <vt:lpstr>Prezentacja programu PowerPoint</vt:lpstr>
      <vt:lpstr>Prezentacja programu PowerPoint</vt:lpstr>
      <vt:lpstr>Prezentacja programu PowerPoint</vt:lpstr>
      <vt:lpstr>Zmiana programu</vt:lpstr>
      <vt:lpstr>Prezentacja programu PowerPoint</vt:lpstr>
      <vt:lpstr>Uznanie efektów uczenia się</vt:lpstr>
      <vt:lpstr>Uznanie efektów- przykład 1</vt:lpstr>
      <vt:lpstr>Wprowadzenie reżimu czasowego uznania</vt:lpstr>
      <vt:lpstr>Przykład nr 2</vt:lpstr>
      <vt:lpstr>Przykład nr 3</vt:lpstr>
      <vt:lpstr>Przykład nr 4</vt:lpstr>
      <vt:lpstr>Przykład nr 5</vt:lpstr>
      <vt:lpstr>Partycypacja samorządu studenckiego w zakresie uznania efektów uczenia się</vt:lpstr>
      <vt:lpstr>Uznanie efektów - zagranica</vt:lpstr>
      <vt:lpstr>Prezentacja programu PowerPoint</vt:lpstr>
      <vt:lpstr>Uznanie na podstawie lex specialis</vt:lpstr>
      <vt:lpstr>Uznanie efektów - przeniesienie</vt:lpstr>
      <vt:lpstr>Uznanie efektów – przedmioty ponadprogramowe</vt:lpstr>
      <vt:lpstr>Uznanie efektów – dodatkowy kierunek</vt:lpstr>
      <vt:lpstr>Uznawanie praktyk</vt:lpstr>
      <vt:lpstr>Uznanie praktyk</vt:lpstr>
      <vt:lpstr>Prezentacja programu PowerPoint</vt:lpstr>
      <vt:lpstr>Dla wszystkich?</vt:lpstr>
      <vt:lpstr>Ale…..</vt:lpstr>
      <vt:lpstr>Uznawanie lektoratów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uznania efektów kształcenia</dc:title>
  <dc:creator>Agnieszka Ziółkowska</dc:creator>
  <cp:lastModifiedBy>Agnieszka Ziółkowska</cp:lastModifiedBy>
  <cp:revision>18</cp:revision>
  <dcterms:created xsi:type="dcterms:W3CDTF">2024-05-11T12:51:56Z</dcterms:created>
  <dcterms:modified xsi:type="dcterms:W3CDTF">2024-05-25T06:44:03Z</dcterms:modified>
</cp:coreProperties>
</file>