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80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296634"/>
          </a:xfrm>
        </p:spPr>
        <p:txBody>
          <a:bodyPr>
            <a:normAutofit/>
          </a:bodyPr>
          <a:lstStyle/>
          <a:p>
            <a:r>
              <a:rPr lang="pl-PL" sz="3600" dirty="0" smtClean="0">
                <a:solidFill>
                  <a:schemeClr val="tx1"/>
                </a:solidFill>
              </a:rPr>
              <a:t>Zatrudnianie nauczycieli akademickich w celu udzielania świadczeń zdrowotnych</a:t>
            </a:r>
            <a:r>
              <a:rPr lang="pl-PL" sz="3600" dirty="0" smtClean="0"/>
              <a:t/>
            </a:r>
            <a:br>
              <a:rPr lang="pl-PL" sz="3600" dirty="0" smtClean="0"/>
            </a:br>
            <a:endParaRPr lang="pl-PL" sz="3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dr Katarzyna Wesołowska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 smtClean="0"/>
          </a:p>
          <a:p>
            <a:r>
              <a:rPr lang="pl-PL" sz="1800" dirty="0" smtClean="0"/>
              <a:t>pracodawca, po porozumieniu z pracownikiem, ustala czas potrzebny do wykonania powierzonych zadań. Wynikające z art. 140 </a:t>
            </a:r>
            <a:r>
              <a:rPr lang="pl-PL" sz="1800" dirty="0" err="1" smtClean="0"/>
              <a:t>k.p</a:t>
            </a:r>
            <a:r>
              <a:rPr lang="pl-PL" sz="1800" dirty="0" smtClean="0"/>
              <a:t>. wymaganie „porozumienia” z pracownikiem nie oznacza uzgodnienia, lecz konsultację, </a:t>
            </a:r>
          </a:p>
          <a:p>
            <a:r>
              <a:rPr lang="pl-PL" sz="1800" dirty="0" smtClean="0"/>
              <a:t>W razie sporu dotyczącego zadaniowego czasu pracy to pracodawca ma obowiązek wykazać, że powierzone pracownikowi zadania były możliwe do wykonania w granicach norm czasu pracy określonych w art. 129 </a:t>
            </a:r>
            <a:r>
              <a:rPr lang="pl-PL" sz="1800" dirty="0" err="1" smtClean="0"/>
              <a:t>k.p</a:t>
            </a:r>
            <a:r>
              <a:rPr lang="pl-PL" sz="1800" dirty="0" smtClean="0"/>
              <a:t>. (wyrok SN z 27.01.2016 r., I PK 25/15, LEX nr 1982395),</a:t>
            </a:r>
          </a:p>
          <a:p>
            <a:pPr lvl="0"/>
            <a:r>
              <a:rPr lang="pl-PL" sz="1800" dirty="0" smtClean="0"/>
              <a:t>praca, podczas której polecenia wydawane są na bieżąco, nie jest pracą w systemie zadaniowym,</a:t>
            </a:r>
          </a:p>
          <a:p>
            <a:r>
              <a:rPr lang="pl-PL" sz="1800" dirty="0" smtClean="0"/>
              <a:t> podstawą wypłaty wynagrodzenia nie jest rozliczenie czasu pracy, ale rozliczenie z wykonanych zadań,</a:t>
            </a:r>
          </a:p>
          <a:p>
            <a:pPr lvl="0"/>
            <a:endParaRPr lang="pl-PL" sz="1800" dirty="0" smtClean="0"/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o pracę – system zadaniowy</a:t>
            </a:r>
            <a:endParaRPr lang="pl-PL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 smtClean="0"/>
          </a:p>
          <a:p>
            <a:pPr lvl="0"/>
            <a:r>
              <a:rPr lang="pl-PL" sz="1800" dirty="0" smtClean="0"/>
              <a:t>„zadaniowy czas pracy uregulowany w art. 140 jest formą organizacji czasu pracy, w której pracodawca nie określa godzin pracy, lecz właśnie zadania, jakie mają zostać wykonane, czas ich realizacji w pewnym sensie pozostawiając pracownikowi. W rezultacie pracownik może elastycznie kształtować długość dnia pracy, a nawet liczbę dni pracy, czy też decydować o liczbie i czasie trwania przerw” (zob. </a:t>
            </a:r>
            <a:r>
              <a:rPr lang="pl-PL" sz="1800" i="1" dirty="0" smtClean="0"/>
              <a:t>Kodeks pracy. Komentarz</a:t>
            </a:r>
            <a:r>
              <a:rPr lang="pl-PL" sz="1800" dirty="0" smtClean="0"/>
              <a:t>, red. L. Florek, LEX 2011, komentarz do art. 140). </a:t>
            </a:r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o pracę – system zadaniowy</a:t>
            </a:r>
            <a:endParaRPr lang="pl-PL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pl-PL" sz="2000" dirty="0" smtClean="0"/>
          </a:p>
          <a:p>
            <a:r>
              <a:rPr lang="pl-PL" sz="2600" dirty="0" smtClean="0"/>
              <a:t>samo nazwanie systemu czasu pracy systemem zadaniowym nie zwalnia pracodawcy z obowiązku stosowania przepisów o godzinach nadliczbowych (wyrok SN z 4.08.1999 r., I PKN 181/99, </a:t>
            </a:r>
            <a:r>
              <a:rPr lang="pl-PL" sz="2600" dirty="0" err="1" smtClean="0"/>
              <a:t>OSNAPiUS</a:t>
            </a:r>
            <a:r>
              <a:rPr lang="pl-PL" sz="2600" dirty="0" smtClean="0"/>
              <a:t> 2000/22, poz. 810)</a:t>
            </a:r>
          </a:p>
          <a:p>
            <a:pPr>
              <a:buNone/>
            </a:pPr>
            <a:endParaRPr lang="pl-PL" sz="2600" dirty="0" smtClean="0"/>
          </a:p>
          <a:p>
            <a:pPr>
              <a:buNone/>
            </a:pPr>
            <a:r>
              <a:rPr lang="pl-PL" sz="2600" dirty="0" smtClean="0"/>
              <a:t>Godziny nadliczbowe:</a:t>
            </a:r>
          </a:p>
          <a:p>
            <a:pPr>
              <a:buNone/>
            </a:pPr>
            <a:endParaRPr lang="pl-PL" sz="2600" dirty="0" smtClean="0"/>
          </a:p>
          <a:p>
            <a:r>
              <a:rPr lang="pl-PL" sz="2600" dirty="0" smtClean="0"/>
              <a:t>pracodawca powierza pracownikowi zadania w takim wymiarze, że ich wykonanie przy normalnym natężeniu pracy nie jest możliwe w ramach norm czasu pracy,</a:t>
            </a:r>
          </a:p>
          <a:p>
            <a:r>
              <a:rPr lang="pl-PL" sz="2600" dirty="0" smtClean="0"/>
              <a:t>powierzenie pracownikowi zadań innych niż ustalone zgodnie z art. 140 </a:t>
            </a:r>
            <a:r>
              <a:rPr lang="pl-PL" sz="2600" dirty="0" err="1" smtClean="0"/>
              <a:t>k.p</a:t>
            </a:r>
            <a:r>
              <a:rPr lang="pl-PL" sz="2600" dirty="0" smtClean="0"/>
              <a:t>. </a:t>
            </a:r>
          </a:p>
          <a:p>
            <a:pPr>
              <a:buNone/>
            </a:pPr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o pracę – system zadaniowy</a:t>
            </a:r>
            <a:endParaRPr lang="pl-PL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sz="2600" b="1" dirty="0" smtClean="0"/>
              <a:t>Godziny nadliczbowe:</a:t>
            </a:r>
          </a:p>
          <a:p>
            <a:r>
              <a:rPr lang="pl-PL" sz="2600" dirty="0" smtClean="0"/>
              <a:t>pracownik nie wykonuje pracy w godzinach nadliczbowych, jeśli zadania zostały powierzone w sposób prawidłowy, a praca w wymiarze przekraczającym normy czasu pracy stanowiła konsekwencje mniejszej wydajności pracy pracownika lub wystąpienia przeszkód mających źródło po jego stronie,</a:t>
            </a:r>
          </a:p>
          <a:p>
            <a:r>
              <a:rPr lang="pl-PL" sz="2600" dirty="0" smtClean="0"/>
              <a:t>jeśli wymiar czasu pracy uległ zwiększeniu wskutek zakłóceń mających swoje źródło po stronie pracodawcy (np. trudności w dostarczeniu narzędzi pracy, materiałów czy też problemy z urządzeniami, za które odpowiada pracodawca), to przekroczenie norm czasu pracy określonych w art. 129 </a:t>
            </a:r>
            <a:r>
              <a:rPr lang="pl-PL" sz="2600" dirty="0" err="1" smtClean="0"/>
              <a:t>K.p</a:t>
            </a:r>
            <a:r>
              <a:rPr lang="pl-PL" sz="2600" dirty="0" smtClean="0"/>
              <a:t>. będzie równoznaczne z pracą w godzinach nadliczbowych.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o pracę – system zadaniowy</a:t>
            </a:r>
            <a:endParaRPr lang="pl-PL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/>
              <a:t>ustawa o działalności leczniczej jako taka nie definiuje znaczenia pojęcia zadaniowego czasu pracy,</a:t>
            </a:r>
          </a:p>
          <a:p>
            <a:pPr lvl="0"/>
            <a:r>
              <a:rPr lang="pl-PL" sz="2000" dirty="0" smtClean="0"/>
              <a:t>ustawa o działalności leczniczej stanowi </a:t>
            </a:r>
            <a:r>
              <a:rPr lang="pl-PL" sz="2000" i="1" dirty="0" err="1" smtClean="0"/>
              <a:t>lex</a:t>
            </a:r>
            <a:r>
              <a:rPr lang="pl-PL" sz="2000" i="1" dirty="0" smtClean="0"/>
              <a:t> </a:t>
            </a:r>
            <a:r>
              <a:rPr lang="pl-PL" sz="2000" i="1" dirty="0" err="1" smtClean="0"/>
              <a:t>specialis</a:t>
            </a:r>
            <a:r>
              <a:rPr lang="pl-PL" sz="2000" dirty="0" smtClean="0"/>
              <a:t> w stosunku do kodeksu pracy - wprowadza dodatkowy element, jaki powinna zawierać umowa o pracę,</a:t>
            </a:r>
          </a:p>
          <a:p>
            <a:pPr lvl="0"/>
            <a:r>
              <a:rPr lang="pl-PL" sz="2000" dirty="0" smtClean="0"/>
              <a:t>powinna ona dokładnie określać przedmiot: zadania dydaktyczne, badawcze i udzielanie świadczeń zdrowotnych, w tym świadczeń wysokospecjalistycznych,</a:t>
            </a:r>
          </a:p>
          <a:p>
            <a:pPr lvl="0"/>
            <a:r>
              <a:rPr lang="pl-PL" sz="2000" dirty="0" smtClean="0"/>
              <a:t>w pozostałym zakresie umowa ta powinna spełniać kryteria wynikające z kodeksu pracy,</a:t>
            </a:r>
          </a:p>
          <a:p>
            <a:pPr lvl="0"/>
            <a:r>
              <a:rPr lang="pl-PL" sz="2000" dirty="0" smtClean="0"/>
              <a:t>Pracownicy ci uzyskują także szczególne uprawnienia wynikające z ustawy o działalności leczniczej, np. w zakresie tzw. dodatku stażowego itp.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>Umowa o pracę – system zadaniowy</a:t>
            </a:r>
            <a:br>
              <a:rPr lang="pl-PL" sz="3600" dirty="0" smtClean="0"/>
            </a:br>
            <a:r>
              <a:rPr lang="pl-PL" sz="3600" dirty="0" smtClean="0"/>
              <a:t>ustawa o działalności leczniczej</a:t>
            </a:r>
            <a:endParaRPr lang="pl-PL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200" dirty="0" smtClean="0"/>
              <a:t>ustawa o działalności leczniczej nie wskazuje jej rodzaju, który można byłoby odnieść do przepisów kodeksu cywilnego, więc może to być kolejny rodzaj umowy nienazwanej;</a:t>
            </a:r>
          </a:p>
          <a:p>
            <a:r>
              <a:rPr lang="pl-PL" sz="2200" dirty="0" smtClean="0"/>
              <a:t>jej charakter bliski jest umowie-zlecenie; </a:t>
            </a:r>
          </a:p>
          <a:p>
            <a:r>
              <a:rPr lang="pl-PL" sz="2200" dirty="0" smtClean="0"/>
              <a:t>obligatoryjnym elementem takiej umowy jest określenie zadań dydaktycznych, badawczych i udzielanie świadczeń zdrowotnych, w tym świadczeń wysokospecjalistycznych,</a:t>
            </a:r>
          </a:p>
          <a:p>
            <a:pPr lvl="0"/>
            <a:r>
              <a:rPr lang="pl-PL" sz="2200" dirty="0" smtClean="0"/>
              <a:t>nie trzeba określać wymiaru czasu pracy,</a:t>
            </a:r>
          </a:p>
          <a:p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cywilnoprawna</a:t>
            </a:r>
            <a:endParaRPr lang="pl-PL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2400" dirty="0" smtClean="0"/>
              <a:t>wynagrodzenie może dotyczyć jedynie wykonywania świadczeń zdrowotnych a nie wykonywania zadań dydaktycznych,</a:t>
            </a:r>
          </a:p>
          <a:p>
            <a:pPr lvl="0"/>
            <a:r>
              <a:rPr lang="pl-PL" sz="2400" dirty="0" smtClean="0"/>
              <a:t>wynagrodzenie też za dyżury,</a:t>
            </a:r>
          </a:p>
          <a:p>
            <a:pPr lvl="0"/>
            <a:r>
              <a:rPr lang="pl-PL" sz="2400" dirty="0" smtClean="0"/>
              <a:t>składki na ubezpieczenia społeczne</a:t>
            </a:r>
          </a:p>
          <a:p>
            <a:pPr lvl="0"/>
            <a:r>
              <a:rPr lang="pl-PL" sz="2400" dirty="0" smtClean="0"/>
              <a:t>nadgodziny,</a:t>
            </a:r>
          </a:p>
          <a:p>
            <a:pPr lvl="0"/>
            <a:r>
              <a:rPr lang="pl-PL" sz="2400" dirty="0" smtClean="0"/>
              <a:t>odpowiedzialność za szkody.</a:t>
            </a:r>
          </a:p>
          <a:p>
            <a:pPr lvl="0">
              <a:buNone/>
            </a:pPr>
            <a:endParaRPr lang="pl-PL" sz="2200" dirty="0" smtClean="0"/>
          </a:p>
          <a:p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cywilnoprawna</a:t>
            </a:r>
            <a:endParaRPr lang="pl-PL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sz="2400" dirty="0" smtClean="0"/>
              <a:t>Czy strony  mogą zawrzeć np. umowę o pracę na ogólnych zasadach? </a:t>
            </a:r>
            <a:r>
              <a:rPr lang="pl-PL" sz="2400" dirty="0" smtClean="0">
                <a:solidFill>
                  <a:srgbClr val="FF0000"/>
                </a:solidFill>
              </a:rPr>
              <a:t>NIE </a:t>
            </a:r>
            <a:r>
              <a:rPr lang="pl-PL" sz="2400" dirty="0" smtClean="0"/>
              <a:t>intencją ustawodawcy było ograniczenie katalogu podstaw zatrudnienia do tych właśnie wymienionych w art. 92.</a:t>
            </a:r>
          </a:p>
          <a:p>
            <a:r>
              <a:rPr lang="pl-PL" sz="2400" dirty="0" smtClean="0"/>
              <a:t>Czy można zawrzeć umowę z przedsiębiorcą? </a:t>
            </a:r>
            <a:r>
              <a:rPr lang="pl-PL" sz="2400" dirty="0" smtClean="0">
                <a:solidFill>
                  <a:srgbClr val="FF0000"/>
                </a:solidFill>
              </a:rPr>
              <a:t>NIE</a:t>
            </a:r>
          </a:p>
          <a:p>
            <a:endParaRPr lang="pl-PL" sz="2400" dirty="0" smtClean="0"/>
          </a:p>
          <a:p>
            <a:pPr>
              <a:buNone/>
            </a:pPr>
            <a:r>
              <a:rPr lang="pl-PL" sz="2400" dirty="0" smtClean="0"/>
              <a:t>   Umowa cywilnoprawna na podstawie art. 92 to umowa zawarta z nauczycielem a nie umowa zawarta z przedsiębiorcą w ramach indywidualnej praktyki lekarskiej. Jest to dodatkowe zatrudnienie nauczyciela akademickiego uczelni medycznej a nie podstawa prowadzenia w szpitalu klinicznym działalności gospodarczej. </a:t>
            </a:r>
          </a:p>
          <a:p>
            <a:pPr lvl="0">
              <a:buNone/>
            </a:pPr>
            <a:endParaRPr lang="pl-PL" sz="2200" dirty="0" smtClean="0"/>
          </a:p>
          <a:p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dirty="0" smtClean="0"/>
              <a:t>Ustawa o działalności leczniczej - umowy</a:t>
            </a:r>
            <a:endParaRPr lang="pl-PL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zatrudnienie nauczyciela akademickiego w szpitalu klinicznym, mające podstawę w art. 92 ustawy o działalności leczniczej, nie może być zatrudnieniem o szczątkowym, czy wręcz tylko symbolicznym wymiarze (np. 1/32 czy 1/64 etatu). Wymiar zatrudnienia, o którym mowa, wyznaczany jest przez wymiar zajęć dydaktycznych i badawczych wykonywanych w powiązaniu z udzielaniem świadczeń zdrowotnych. </a:t>
            </a:r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Ustawa o działalności leczniczej - umowy</a:t>
            </a:r>
            <a:endParaRPr lang="pl-PL" sz="29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sz="2400" dirty="0" smtClean="0"/>
              <a:t>dla nauczyciela akademickiego zatrudnionego na państwowej uczelni medycznej bezpośrednim źródłem praw i obowiązków związanych z udzielaniem świadczeń zdrowotnych, w tym świadczeń udzielanych w ramach dyżurów lekarskich, jest umowa o pracę bądź umowa zlecenie zawarta między szpitalem klinicznym a nauczycielem akademickim (wyrok SN z dnia 12 maja 2004 r., I PK 610/03, OSNP 2005, nr 3, poz. 35);</a:t>
            </a:r>
          </a:p>
          <a:p>
            <a:r>
              <a:rPr lang="pl-PL" sz="2400" dirty="0" smtClean="0"/>
              <a:t>niedopuszczalne jest aby przedmiotem  zatrudnienie nauczyciela akademickiego uczelni medycznej w szpitalu klinicznym było wyłącznie wykonywanie zadań dydaktycznych a udzielanie świadczeń zdrowotnych odbywało się w ramach tzw. zatrudnienia np. w ramach indywidualnej praktyki lekarskiej, czy na podstawie </a:t>
            </a:r>
            <a:r>
              <a:rPr lang="pl-PL" sz="2400" dirty="0" smtClean="0"/>
              <a:t>odrębnej </a:t>
            </a:r>
            <a:r>
              <a:rPr lang="pl-PL" sz="2400" dirty="0" smtClean="0"/>
              <a:t>umowy cywilnoprawnej;</a:t>
            </a:r>
          </a:p>
          <a:p>
            <a:endParaRPr lang="pl-PL" sz="2200" dirty="0" smtClean="0"/>
          </a:p>
          <a:p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900" dirty="0" smtClean="0"/>
              <a:t>Stosunek umowy zawartej z uczelnią do umowy zawartej z podmiotem leczniczym</a:t>
            </a:r>
            <a:endParaRPr lang="pl-PL" sz="2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b="1" dirty="0" smtClean="0"/>
          </a:p>
          <a:p>
            <a:r>
              <a:rPr lang="pl-PL" sz="3000" b="1" dirty="0" smtClean="0"/>
              <a:t>Art.  454.  ustawy - Prawo o szkolnictwie wyższym i nauce,</a:t>
            </a:r>
          </a:p>
          <a:p>
            <a:r>
              <a:rPr lang="pl-PL" sz="3200" b="1" dirty="0" smtClean="0"/>
              <a:t>Art.  92.  ustawy o działalności leczniczej,</a:t>
            </a:r>
          </a:p>
          <a:p>
            <a:r>
              <a:rPr lang="pl-PL" sz="3200" b="1" dirty="0" smtClean="0"/>
              <a:t>Art.  89 ustawy o działalności leczniczej,</a:t>
            </a:r>
            <a:endParaRPr lang="pl-PL" sz="3200" dirty="0" smtClean="0"/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294967295"/>
          </p:nvPr>
        </p:nvSpPr>
        <p:spPr>
          <a:xfrm>
            <a:off x="4786313" y="1444625"/>
            <a:ext cx="4357687" cy="3941763"/>
          </a:xfrm>
        </p:spPr>
        <p:txBody>
          <a:bodyPr/>
          <a:lstStyle/>
          <a:p>
            <a:endParaRPr lang="pl-PL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sz="2400" dirty="0" smtClean="0"/>
              <a:t>nauczyciele akademiccy mogą być angażowani jako indywidualni przedsiębiorcy wyłącznie do wykonywania świadczeń zdrowotnych poza przedmiotem zatrudnienia na podstawie art. 454 </a:t>
            </a:r>
            <a:r>
              <a:rPr lang="pl-PL" sz="2400" dirty="0" err="1" smtClean="0"/>
              <a:t>P.w.s.n</a:t>
            </a:r>
            <a:r>
              <a:rPr lang="pl-PL" sz="2400" dirty="0" smtClean="0"/>
              <a:t>. jednak na względzie należy mieć art. 22 § 1 </a:t>
            </a:r>
            <a:r>
              <a:rPr lang="pl-PL" sz="2400" dirty="0" err="1" smtClean="0"/>
              <a:t>k.p</a:t>
            </a:r>
            <a:r>
              <a:rPr lang="pl-PL" sz="2400" dirty="0" smtClean="0"/>
              <a:t>.;</a:t>
            </a:r>
          </a:p>
          <a:p>
            <a:r>
              <a:rPr lang="pl-PL" sz="2400" dirty="0" err="1" smtClean="0"/>
              <a:t>Samozatrudnienie</a:t>
            </a:r>
            <a:r>
              <a:rPr lang="pl-PL" sz="2400" dirty="0" smtClean="0"/>
              <a:t> nauczycieli akademickich uczelni medycznych zatrudnionych w szpitalu klinicznym na podstawie art. 92 ustawy o działalności leczniczej może </a:t>
            </a:r>
            <a:r>
              <a:rPr lang="pl-PL" sz="2400" dirty="0" smtClean="0"/>
              <a:t>obejmować pracę </a:t>
            </a:r>
            <a:r>
              <a:rPr lang="pl-PL" sz="2400" dirty="0" smtClean="0"/>
              <a:t>na dyżurach. </a:t>
            </a:r>
            <a:r>
              <a:rPr lang="pl-PL" sz="2400" dirty="0" err="1" smtClean="0"/>
              <a:t>Samozatrudnienie</a:t>
            </a:r>
            <a:r>
              <a:rPr lang="pl-PL" sz="2400" dirty="0" smtClean="0"/>
              <a:t> lekarzy na dyżurach nie może odbywać się jednak w warunkach wykonywania pracy określonych w art. 22 § 1 </a:t>
            </a:r>
            <a:r>
              <a:rPr lang="pl-PL" sz="2400" dirty="0" err="1" smtClean="0"/>
              <a:t>k.p</a:t>
            </a:r>
            <a:r>
              <a:rPr lang="pl-PL" sz="2400" dirty="0" smtClean="0"/>
              <a:t>. Byłoby to bowiem </a:t>
            </a:r>
            <a:r>
              <a:rPr lang="pl-PL" sz="2400" dirty="0" err="1" smtClean="0"/>
              <a:t>samozatrudnienie</a:t>
            </a:r>
            <a:r>
              <a:rPr lang="pl-PL" sz="2400" dirty="0" smtClean="0"/>
              <a:t> pozorne</a:t>
            </a:r>
            <a:endParaRPr lang="pl-PL" sz="2200" dirty="0" smtClean="0"/>
          </a:p>
          <a:p>
            <a:endParaRPr lang="pl-PL" sz="22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900" dirty="0" smtClean="0"/>
              <a:t>Indywidualny przedsiębiorca</a:t>
            </a:r>
            <a:endParaRPr lang="pl-PL" sz="29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500" dirty="0" smtClean="0">
                <a:solidFill>
                  <a:srgbClr val="FF0000"/>
                </a:solidFill>
              </a:rPr>
              <a:t>Umowa o pracę </a:t>
            </a:r>
          </a:p>
          <a:p>
            <a:pPr algn="ctr">
              <a:buNone/>
            </a:pPr>
            <a:r>
              <a:rPr lang="pl-PL" sz="6600" dirty="0" smtClean="0"/>
              <a:t>czy</a:t>
            </a:r>
            <a:r>
              <a:rPr lang="pl-PL" sz="66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pl-PL" sz="4500" dirty="0" smtClean="0">
                <a:solidFill>
                  <a:srgbClr val="FF0000"/>
                </a:solidFill>
              </a:rPr>
              <a:t>umowa cywilnoprawna</a:t>
            </a:r>
            <a:r>
              <a:rPr lang="pl-PL" sz="4400" dirty="0" smtClean="0">
                <a:solidFill>
                  <a:srgbClr val="FF0000"/>
                </a:solidFill>
              </a:rPr>
              <a:t>?</a:t>
            </a:r>
            <a:endParaRPr lang="pl-PL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pl-PL" sz="2000" dirty="0" smtClean="0"/>
              <a:t>ponieważ zezwala na to art. 92 ustawy o działalności leczniczej, </a:t>
            </a:r>
          </a:p>
          <a:p>
            <a:pPr lvl="0"/>
            <a:r>
              <a:rPr lang="pl-PL" sz="2000" dirty="0" smtClean="0"/>
              <a:t>pojawiają się problemy ze stosowaniem zadaniowego czasu pracy: – jak ustalić wymiar czasu pracy? (pełen etat, połowa, 2/5 ?,) jeśli umowa o pracę ma określać zadania dydaktyczne, badawcze i udzielenie świadczeń zdrowotnych? Obowiązek stosowania zadaniowego sytemu czasu pracy (art.140 </a:t>
            </a:r>
            <a:r>
              <a:rPr lang="pl-PL" sz="2000" dirty="0" err="1" smtClean="0"/>
              <a:t>Kp</a:t>
            </a:r>
            <a:r>
              <a:rPr lang="pl-PL" sz="2000" dirty="0" smtClean="0"/>
              <a:t>.), wymaga: – porozumienia z pracownikiem, – precyzyjnego ustalenia zadań w stosunku do wymiaru czasu pracy w celu uniknięcia pracy w nadgodzinach i roszczeń z tego tytułu,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Dlaczego nie umowa o pracę?</a:t>
            </a:r>
            <a:endParaRPr lang="pl-P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pl-PL" sz="1700" dirty="0" smtClean="0"/>
              <a:t>Szpital jako pracodawca ma obowiązek określenia w umowie o pracę zadań, o których nie ma wiedzy i musi wiedzę o nich czerpać od innego pracodawcy lub od potencjalnego pracownika.  Istnieje konieczność uruchomienia kanałów przepływu informacji pomiędzy Uczelnią a Szpitalem na temat nauczycieli i doktorantów  również w kwestii ustania stosunku pracy – po obu stronach).  Szpital w umowie o pracę określiłby zadania, za które nie zamierza wypłacać wynagrodzenia (zadania dydaktyczne i badawcze). Zadania dydaktyczne i badawcze określone w umowie o pracę byłyby wykonywane pod kierownictwem, w miejscu i czasie wskazanym de facto przez innego pracodawcę (Uczelnia);</a:t>
            </a:r>
          </a:p>
          <a:p>
            <a:pPr lvl="0"/>
            <a:r>
              <a:rPr lang="pl-PL" sz="1700" dirty="0" smtClean="0"/>
              <a:t>Problem odpowiedzialności cywilnej za szkody powstałe w związku z wykonywaniem zadań dydaktycznych i badawczych. Czy odpowiedzialność pracownicza?</a:t>
            </a:r>
          </a:p>
          <a:p>
            <a:endParaRPr lang="pl-PL" sz="17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Dlaczego nie umowa o pracę?</a:t>
            </a: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 smtClean="0"/>
              <a:t>ustawa dopuszcza taką możliwość </a:t>
            </a:r>
            <a:r>
              <a:rPr lang="pl-PL" dirty="0" smtClean="0">
                <a:solidFill>
                  <a:srgbClr val="C00000"/>
                </a:solidFill>
              </a:rPr>
              <a:t>ALE </a:t>
            </a:r>
            <a:r>
              <a:rPr lang="pl-PL" dirty="0" smtClean="0"/>
              <a:t>art. 22 § 1</a:t>
            </a:r>
            <a:r>
              <a:rPr lang="pl-PL" baseline="30000" dirty="0" smtClean="0"/>
              <a:t>2</a:t>
            </a:r>
            <a:r>
              <a:rPr lang="pl-PL" dirty="0" smtClean="0"/>
              <a:t> </a:t>
            </a:r>
            <a:r>
              <a:rPr lang="pl-PL" dirty="0" err="1" smtClean="0"/>
              <a:t>K.p</a:t>
            </a:r>
            <a:r>
              <a:rPr lang="pl-PL" dirty="0" smtClean="0"/>
              <a:t>.,</a:t>
            </a:r>
          </a:p>
          <a:p>
            <a:pPr lvl="0"/>
            <a:r>
              <a:rPr lang="pl-PL" dirty="0" err="1" smtClean="0"/>
              <a:t>Kc</a:t>
            </a:r>
            <a:r>
              <a:rPr lang="pl-PL" dirty="0" smtClean="0"/>
              <a:t>. dopuszcza możliwość wykonywania umowy zlecenie ( umowa zawarta na podstawie art. 92 ust. 2 jest umową cywilną nienazwaną, do której zastosowanie mają przepisy dotyczące umów zleceń i o dzieło) bez wynagrodzenia ( jeśli umowa nie stanowi inaczej), </a:t>
            </a:r>
          </a:p>
          <a:p>
            <a:pPr lvl="0">
              <a:buNone/>
            </a:pPr>
            <a:r>
              <a:rPr lang="pl-PL" dirty="0" smtClean="0"/>
              <a:t>   a. pozwala zlecić wykonywanie zadań dydaktycznych i badawczych bez konieczności wypłacania za nie wynagrodzenia ( bez możliwości roszczeń z tego tytułu w przyszłości), </a:t>
            </a:r>
          </a:p>
          <a:p>
            <a:pPr lvl="0">
              <a:buNone/>
            </a:pPr>
            <a:r>
              <a:rPr lang="pl-PL" dirty="0" smtClean="0"/>
              <a:t>   b. Wynagrodzenie może dotyczyć wyłącznie udzielania świadczeń zdrowotnych,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Dlaczego umowa cywilnoprawna?</a:t>
            </a:r>
            <a:endParaRPr lang="pl-P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pl-PL" b="1" dirty="0" smtClean="0"/>
              <a:t>Umowa cywilnoprawna:</a:t>
            </a:r>
          </a:p>
          <a:p>
            <a:pPr lvl="0"/>
            <a:r>
              <a:rPr lang="pl-PL" dirty="0" smtClean="0"/>
              <a:t>pozwala ustalić wynagrodzenie np. ryczałtowe, także za dyżury medyczne, gotowość, itp.</a:t>
            </a:r>
          </a:p>
          <a:p>
            <a:pPr lvl="0"/>
            <a:r>
              <a:rPr lang="pl-PL" dirty="0" smtClean="0"/>
              <a:t>nie ma konieczności wypłacania dodatków za wysługę lat, wynagrodzenia urlopowego, nagród jubileuszowych, odpraw itp. udzielania urlopów szkoleniowych;</a:t>
            </a:r>
          </a:p>
          <a:p>
            <a:pPr lvl="0"/>
            <a:r>
              <a:rPr lang="pl-PL" dirty="0" smtClean="0"/>
              <a:t>nie ma problemu nadgodzin i pracy w wydłużonym czasie, </a:t>
            </a:r>
          </a:p>
          <a:p>
            <a:pPr lvl="0"/>
            <a:r>
              <a:rPr lang="pl-PL" dirty="0" smtClean="0"/>
              <a:t>zasady rozwiązania umowy określone zostają w umowie;</a:t>
            </a:r>
          </a:p>
          <a:p>
            <a:pPr lvl="0"/>
            <a:r>
              <a:rPr lang="pl-PL" dirty="0" smtClean="0"/>
              <a:t>odpowiedzialność cywilna za szkody wynikłe przy udzielaniu świadczeń zdrowotny lub w razie zaniechania ich udzielania, może być solidarna ( odpowiedzialność cywilna z tytułu wykonywania zadań dydaktycznych i badawczych musi wynikać z umowy udostępnienia).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Dlaczego umowa cywilnoprawna?</a:t>
            </a:r>
            <a:endParaRPr lang="pl-P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Wypowiedzenie przez szpital kliniczny umowy o pracę nauczycielowi akademickiemu zatrudnionemu w uczelni medycznej samoistnie nie stanowi przyczyny uzasadniającej rozwiązanie stosunku pracy z tą uczelnią, ponieważ zapewnienie takiemu nauczycielowi możliwości uczestniczenia w sprawowaniu opieki zdrowotnej jest obowiązkiem uczelni medycznej (art. 45 § 1 </a:t>
            </a:r>
            <a:r>
              <a:rPr lang="pl-PL" dirty="0" err="1" smtClean="0"/>
              <a:t>k.p</a:t>
            </a:r>
            <a:r>
              <a:rPr lang="pl-PL" dirty="0" smtClean="0"/>
              <a:t>. w związku z art. 112 ust. 1 z dnia 27 lipca 2005 r. - Prawa o szkolnictwie wyższym, jednolity tekst: </a:t>
            </a:r>
            <a:r>
              <a:rPr lang="pl-PL" dirty="0" err="1" smtClean="0"/>
              <a:t>Dz.U</a:t>
            </a:r>
            <a:r>
              <a:rPr lang="pl-PL" dirty="0" smtClean="0"/>
              <a:t>. z 2017 r., poz. 2183 ze zm.).</a:t>
            </a:r>
            <a:endParaRPr lang="pl-PL" smtClean="0"/>
          </a:p>
          <a:p>
            <a:pPr lvl="0"/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000" dirty="0" smtClean="0"/>
              <a:t>Wyrok Sądu Najwyższego z dnia 21 września 2017 r. I PK 254/16</a:t>
            </a:r>
            <a:endParaRPr lang="pl-PL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pl-PL" b="1" dirty="0" smtClean="0"/>
          </a:p>
          <a:p>
            <a:pPr>
              <a:buNone/>
            </a:pPr>
            <a:r>
              <a:rPr lang="pl-PL" sz="3200" b="1" dirty="0" smtClean="0"/>
              <a:t>Art.  454.  Prawo o szkolnictwie wyższym i nauce</a:t>
            </a:r>
            <a:endParaRPr lang="pl-PL" sz="3200" dirty="0" smtClean="0"/>
          </a:p>
          <a:p>
            <a:pPr>
              <a:buNone/>
            </a:pPr>
            <a:r>
              <a:rPr lang="pl-PL" sz="3200" dirty="0" smtClean="0"/>
              <a:t>1. Nauczyciel akademicki zatrudniony w uczelni prowadzącej działalność w zakresie nauk medycznych lub nauk o zdrowiu uczestniczy w sprawowaniu opieki zdrowotnej przez wykonywanie zadań dydaktycznych i badawczych w powiązaniu z udzielaniem świadczeń zdrowotnych w jednostce organizacyjnej udostępnionej uczelni przez podmiot prowadzący działalność leczniczą na zasadach określonych w przepisach o działalności leczniczej.</a:t>
            </a:r>
          </a:p>
          <a:p>
            <a:pPr>
              <a:buNone/>
            </a:pPr>
            <a:r>
              <a:rPr lang="pl-PL" sz="3200" dirty="0" smtClean="0"/>
              <a:t>2. Nauczyciel akademicki uczestniczy w udzielaniu świadczeń zdrowotnych, o których mowa w ust. 1, na podstawie umowy zawartej z podmiotem, o którym mowa w ust. 1.</a:t>
            </a:r>
          </a:p>
          <a:p>
            <a:pPr>
              <a:buNone/>
            </a:pPr>
            <a:r>
              <a:rPr lang="pl-PL" sz="3200" dirty="0" smtClean="0"/>
              <a:t>3. Przepisy ust. 1 i 2 stosuje się odpowiednio do uczelni prowadzącej działalność w zakresie nauk weterynaryjnych.</a:t>
            </a:r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294967295"/>
          </p:nvPr>
        </p:nvSpPr>
        <p:spPr>
          <a:xfrm>
            <a:off x="4786313" y="1444625"/>
            <a:ext cx="4357687" cy="3941763"/>
          </a:xfrm>
        </p:spPr>
        <p:txBody>
          <a:bodyPr/>
          <a:lstStyle/>
          <a:p>
            <a:endParaRPr lang="pl-PL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b="1" dirty="0" smtClean="0"/>
          </a:p>
          <a:p>
            <a:pPr>
              <a:buNone/>
            </a:pPr>
            <a:r>
              <a:rPr lang="pl-PL" sz="2000" b="1" dirty="0" smtClean="0"/>
              <a:t>Art.  89 ustawa o działalności leczniczej</a:t>
            </a: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1. Podmiot leczniczy utworzony lub prowadzony przez uczelnię medyczną wykonuje działalność leczniczą, o której mowa w art. 3 ust. 1 i 2 </a:t>
            </a:r>
            <a:r>
              <a:rPr lang="pl-PL" sz="2000" dirty="0" err="1" smtClean="0"/>
              <a:t>pkt</a:t>
            </a:r>
            <a:r>
              <a:rPr lang="pl-PL" sz="2000" dirty="0" smtClean="0"/>
              <a:t> 2, oraz jest obowiązany do realizacji zadań polegających na kształceniu przed- i podyplomowym w zawodach medycznych, w powiązaniu z udzielaniem świadczeń zdrowotnych i promocją zdrowia.</a:t>
            </a:r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294967295"/>
          </p:nvPr>
        </p:nvSpPr>
        <p:spPr>
          <a:xfrm>
            <a:off x="4786313" y="1444625"/>
            <a:ext cx="4357687" cy="3941763"/>
          </a:xfrm>
        </p:spPr>
        <p:txBody>
          <a:bodyPr/>
          <a:lstStyle/>
          <a:p>
            <a:endParaRPr lang="pl-PL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pl-PL" b="1" dirty="0" smtClean="0"/>
          </a:p>
          <a:p>
            <a:pPr>
              <a:buNone/>
            </a:pPr>
            <a:r>
              <a:rPr lang="pl-PL" sz="2000" b="1" dirty="0" smtClean="0"/>
              <a:t>Art.  92.  Ustawa o działalności leczniczej</a:t>
            </a: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   Nauczyciele akademiccy uczelni medycznych oraz doktoranci w uczelniach medycznych lub federacjach podmiotów systemu szkolnictwa wyższego i nauki prowadzących działalność naukową w zakresie nauk medycznych są zatrudnieni w podmiocie leczniczym, o którym mowa w art. 89 ust. 1, albo w jednostce organizacyjnej, o której mowa w art. 89 ust. 2 i 3:</a:t>
            </a:r>
          </a:p>
          <a:p>
            <a:pPr>
              <a:buNone/>
            </a:pPr>
            <a:r>
              <a:rPr lang="pl-PL" sz="2000" dirty="0" smtClean="0"/>
              <a:t>1) w systemie zadaniowym czasu pracy na podstawie umowy o pracę określającej zadania dydaktyczne, badawcze i udzielanie świadczeń zdrowotnych, w tym świadczeń wysokospecjalistycznych;</a:t>
            </a:r>
          </a:p>
          <a:p>
            <a:pPr>
              <a:buNone/>
            </a:pPr>
            <a:r>
              <a:rPr lang="pl-PL" sz="2000" dirty="0" smtClean="0"/>
              <a:t>2) na podstawie umowy cywilnoprawnej określającej w szczególności zadania dydaktyczne, badawcze i udzielanie świadczeń zdrowotnych, w tym świadczeń wysokospecjalistycznych.</a:t>
            </a:r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294967295"/>
          </p:nvPr>
        </p:nvSpPr>
        <p:spPr>
          <a:xfrm>
            <a:off x="4786313" y="1444625"/>
            <a:ext cx="4357687" cy="3941763"/>
          </a:xfrm>
        </p:spPr>
        <p:txBody>
          <a:bodyPr/>
          <a:lstStyle/>
          <a:p>
            <a:endParaRPr lang="pl-PL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/>
              <a:t>w tym samym czasie nauczyciel akademicki – lekarz pozostaje w dwóch stosunkach zatrudnienia i wykonuje pracę na rzecz dwóch podmiotów,</a:t>
            </a:r>
          </a:p>
          <a:p>
            <a:r>
              <a:rPr lang="pl-PL" sz="2000" dirty="0" smtClean="0"/>
              <a:t>zatrudnienie nauczyciela akademickiego uczelni medycznych w szpitalu klinicznym jest zatrudnieniem wtórnym wobec zatrudnienia w uczelni medycznej (zatrudnieni w uczelni medycznej jest zatrudnieniem pierwotnym warunkującym zatrudnienie w szpitalu na podstawie art. 92 ustawy o działalności leczniczej), Księga Pamiątkowa s. 209,</a:t>
            </a:r>
          </a:p>
          <a:p>
            <a:endParaRPr lang="pl-PL" sz="2000" dirty="0" smtClean="0"/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Podstawowe regulacje - wnioski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 smtClean="0"/>
              <a:t>Stosunki </a:t>
            </a:r>
            <a:r>
              <a:rPr lang="pl-PL" sz="2000" dirty="0" smtClean="0"/>
              <a:t>te są ze sobą sprzężone, gdyż nauczyciel akademicki ma obowiązek nawiązania z udostępniającym umowy o pracę lub umowy cywilnoprawnej, zaś uczelnia powinna mu umożliwić ich nawiązanie, zawierając stosowną, odrębną umowę z podmiotem udostępniającym.  Sprzężenie to jest także następstwem postanowień umowy między uczelnią  udostępniającym, które z mocy ustawy powinny zostać do niej wprowadzone (W. Sanetra, Komentarz do art. 112 ustawy – Prawo o szkolnictwie wyższym, LEX).</a:t>
            </a:r>
          </a:p>
          <a:p>
            <a:endParaRPr lang="pl-PL" sz="2000" dirty="0" smtClean="0"/>
          </a:p>
          <a:p>
            <a:endParaRPr lang="pl-PL" sz="2000" dirty="0" smtClean="0"/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Podstawowe regulacje - wnioski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 smtClean="0"/>
          </a:p>
          <a:p>
            <a:r>
              <a:rPr lang="pl-PL" sz="2000" dirty="0" smtClean="0"/>
              <a:t>Umowa o pracę zawarta pomiędzy szpitalem klinicznym i lekarzem będącym nauczycielem akademickim stanowi podstawę samodzielnego stosunku pracy,</a:t>
            </a:r>
          </a:p>
          <a:p>
            <a:endParaRPr lang="pl-PL" sz="2000" dirty="0" smtClean="0"/>
          </a:p>
          <a:p>
            <a:r>
              <a:rPr lang="pl-PL" sz="2000" dirty="0" smtClean="0"/>
              <a:t>Formy zatrudnienia w podmiocie leczniczym:</a:t>
            </a:r>
          </a:p>
          <a:p>
            <a:pPr lvl="0">
              <a:buNone/>
            </a:pPr>
            <a:r>
              <a:rPr lang="pl-PL" sz="2000" dirty="0" smtClean="0"/>
              <a:t>1) umowa o pracę – system zadaniowy,</a:t>
            </a:r>
          </a:p>
          <a:p>
            <a:pPr lvl="0">
              <a:buNone/>
            </a:pPr>
            <a:r>
              <a:rPr lang="pl-PL" sz="2000" dirty="0" smtClean="0"/>
              <a:t>2) umowa cywilnoprawna</a:t>
            </a:r>
          </a:p>
          <a:p>
            <a:endParaRPr lang="pl-PL" sz="2000" dirty="0" smtClean="0"/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Podstawowe regulacje - wnioski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pl-PL" sz="2000" dirty="0" smtClean="0"/>
          </a:p>
          <a:p>
            <a:pPr>
              <a:buNone/>
            </a:pPr>
            <a:r>
              <a:rPr lang="pl-PL" sz="2000" b="1" dirty="0" smtClean="0"/>
              <a:t>   Art.  140 Kodeks pracy </a:t>
            </a: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   W przypadkach uzasadnionych rodzajem pracy lub jej organizacją albo miejscem wykonywania pracy może być stosowany system zadaniowego czasu pracy. Pracodawca, po porozumieniu z pracownikiem, ustala czas niezbędny do wykonania powierzonych zadań przy uwzględnieniu norm czasu pracy.</a:t>
            </a:r>
          </a:p>
          <a:p>
            <a:pPr lvl="0"/>
            <a:r>
              <a:rPr lang="pl-PL" sz="3200" dirty="0" smtClean="0"/>
              <a:t>Zadania powinny być określone w taki sposób, aby pracownik mógł je wykonać w ramach przeciętnie 5 dni tygodniowo.</a:t>
            </a:r>
          </a:p>
          <a:p>
            <a:pPr lvl="0"/>
            <a:r>
              <a:rPr lang="pl-PL" sz="3200" dirty="0" smtClean="0"/>
              <a:t>jeśli w okresie rozliczeniowym wystąpią okresy usprawiedliwionej nieobecności w pracy, zadania należy tak określić, aby pracownik mógł je wykonać w ramach mniejszej liczby dni pracy.</a:t>
            </a:r>
          </a:p>
          <a:p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 smtClean="0"/>
              <a:t>Umowa o pracę – system zadaniowy</a:t>
            </a:r>
            <a:endParaRPr lang="pl-PL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211</TotalTime>
  <Words>1442</Words>
  <Application>Microsoft Office PowerPoint</Application>
  <PresentationFormat>Pokaz na ekranie (4:3)</PresentationFormat>
  <Paragraphs>130</Paragraphs>
  <Slides>26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Hol</vt:lpstr>
      <vt:lpstr>Zatrudnianie nauczycieli akademickich w celu udzielania świadczeń zdrowotnych </vt:lpstr>
      <vt:lpstr>Podstawowe regulacje</vt:lpstr>
      <vt:lpstr>Podstawowe regulacje</vt:lpstr>
      <vt:lpstr>Podstawowe regulacje</vt:lpstr>
      <vt:lpstr>Podstawowe regulacje</vt:lpstr>
      <vt:lpstr>Podstawowe regulacje - wnioski</vt:lpstr>
      <vt:lpstr>Podstawowe regulacje - wnioski</vt:lpstr>
      <vt:lpstr>Podstawowe regulacje - wnioski</vt:lpstr>
      <vt:lpstr>Umowa o pracę – system zadaniowy</vt:lpstr>
      <vt:lpstr>Umowa o pracę – system zadaniowy</vt:lpstr>
      <vt:lpstr>Umowa o pracę – system zadaniowy</vt:lpstr>
      <vt:lpstr>Umowa o pracę – system zadaniowy</vt:lpstr>
      <vt:lpstr>Umowa o pracę – system zadaniowy</vt:lpstr>
      <vt:lpstr>Umowa o pracę – system zadaniowy ustawa o działalności leczniczej</vt:lpstr>
      <vt:lpstr>Umowa cywilnoprawna</vt:lpstr>
      <vt:lpstr>Umowa cywilnoprawna</vt:lpstr>
      <vt:lpstr>Ustawa o działalności leczniczej - umowy</vt:lpstr>
      <vt:lpstr>Ustawa o działalności leczniczej - umowy</vt:lpstr>
      <vt:lpstr>Stosunek umowy zawartej z uczelnią do umowy zawartej z podmiotem leczniczym</vt:lpstr>
      <vt:lpstr>Indywidualny przedsiębiorca</vt:lpstr>
      <vt:lpstr>Slajd 21</vt:lpstr>
      <vt:lpstr>Dlaczego nie umowa o pracę?</vt:lpstr>
      <vt:lpstr>Dlaczego nie umowa o pracę?</vt:lpstr>
      <vt:lpstr>Dlaczego umowa cywilnoprawna?</vt:lpstr>
      <vt:lpstr>Dlaczego umowa cywilnoprawna?</vt:lpstr>
      <vt:lpstr>Wyrok Sądu Najwyższego z dnia 21 września 2017 r. I PK 254/16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Zatrudnianie nauczycieli akademickich w celu udzielania świadczeń zdrowotnych</dc:title>
  <dc:creator>Właściciel</dc:creator>
  <cp:lastModifiedBy>Właściciel</cp:lastModifiedBy>
  <cp:revision>31</cp:revision>
  <dcterms:created xsi:type="dcterms:W3CDTF">2022-11-27T20:40:24Z</dcterms:created>
  <dcterms:modified xsi:type="dcterms:W3CDTF">2022-12-05T21:03:57Z</dcterms:modified>
</cp:coreProperties>
</file>