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84" r:id="rId9"/>
    <p:sldId id="285" r:id="rId10"/>
    <p:sldId id="287" r:id="rId11"/>
    <p:sldId id="288" r:id="rId12"/>
    <p:sldId id="289" r:id="rId13"/>
    <p:sldId id="291" r:id="rId14"/>
    <p:sldId id="286" r:id="rId15"/>
    <p:sldId id="292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867" autoAdjust="0"/>
    <p:restoredTop sz="94660"/>
  </p:normalViewPr>
  <p:slideViewPr>
    <p:cSldViewPr>
      <p:cViewPr varScale="1">
        <p:scale>
          <a:sx n="109" d="100"/>
          <a:sy n="109" d="100"/>
        </p:scale>
        <p:origin x="-19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714487"/>
            <a:ext cx="7772400" cy="1867875"/>
          </a:xfrm>
        </p:spPr>
        <p:txBody>
          <a:bodyPr>
            <a:normAutofit/>
          </a:bodyPr>
          <a:lstStyle/>
          <a:p>
            <a:r>
              <a:rPr lang="pl-PL" sz="3600" dirty="0" smtClean="0"/>
              <a:t>Zatrudnianie cudzoziemców </a:t>
            </a:r>
            <a:br>
              <a:rPr lang="pl-PL" sz="3600" dirty="0" smtClean="0"/>
            </a:br>
            <a:r>
              <a:rPr lang="pl-PL" sz="3600" dirty="0" smtClean="0"/>
              <a:t>w szkole wyższej</a:t>
            </a:r>
            <a:br>
              <a:rPr lang="pl-PL" sz="3600" dirty="0" smtClean="0"/>
            </a:br>
            <a:r>
              <a:rPr lang="pl-PL" sz="3600" dirty="0" smtClean="0"/>
              <a:t> </a:t>
            </a:r>
            <a:endParaRPr lang="pl-PL" sz="3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dr Katarzyna Wesołowska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b="1" dirty="0" smtClean="0"/>
              <a:t>KTO:</a:t>
            </a:r>
          </a:p>
          <a:p>
            <a:r>
              <a:rPr lang="pl-PL" dirty="0" smtClean="0"/>
              <a:t>Obywatel polski, który przybył na terytorium Rzeczypospolitej Polskiej z terytorium Ukrainy w okresie od dnia 24 lutego 2022 r. do dnia określonego w przepisach wydanych na podstawie art. 2 ust. 4 specustawy,</a:t>
            </a:r>
          </a:p>
          <a:p>
            <a:r>
              <a:rPr lang="pl-PL" dirty="0" smtClean="0"/>
              <a:t>obywatel Ukrainy, którego pobyt na terytorium Rzeczypospolitej Polskiej jest uznawany za legalny na podstawie art. 2 ust. 1 specustawy,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3600" dirty="0" smtClean="0"/>
              <a:t>Obywatele Ukrainy i </a:t>
            </a:r>
            <a:r>
              <a:rPr lang="pl-PL" sz="3600" b="0" dirty="0" smtClean="0"/>
              <a:t>obywatele polscy</a:t>
            </a:r>
            <a:endParaRPr lang="pl-PL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/>
              <a:t>Co robił:</a:t>
            </a:r>
          </a:p>
          <a:p>
            <a:r>
              <a:rPr lang="pl-PL" dirty="0" smtClean="0"/>
              <a:t>pracował w charakterze pracownika naukowego na terytorium Ukrainy oraz ma odpowiedni tytuł zawodowy, stopień naukowy, stopień w zakresie sztuki lub tytuł profesora i odpowiednie kwalifikacje do zajmowania danego stanowiska,</a:t>
            </a:r>
          </a:p>
          <a:p>
            <a:r>
              <a:rPr lang="pl-PL" dirty="0" smtClean="0"/>
              <a:t>spełniał wymogi kwalifikacyjne określone w przepisach wydanych na podstawie art. 48 ust. 2 ustawy z dnia 21 lutego 2019 r. o Sieci Badawczej Łukasiewicz (Dz. U. z 2020 r. poz. 2098) do zajmowania stanowisk, na których są zatrudniani pracownicy Centrum Łukasiewicz i instytutów działających w ramach Sieci Badawczej Łukasiewicz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3600" dirty="0" smtClean="0"/>
              <a:t>Obywatele Ukrainy i </a:t>
            </a:r>
            <a:r>
              <a:rPr lang="pl-PL" sz="3600" b="0" dirty="0" smtClean="0"/>
              <a:t>obywatele polscy</a:t>
            </a:r>
            <a:endParaRPr lang="pl-PL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pl-PL" dirty="0" smtClean="0"/>
              <a:t>Co może:</a:t>
            </a:r>
          </a:p>
          <a:p>
            <a:r>
              <a:rPr lang="pl-PL" dirty="0" smtClean="0"/>
              <a:t>zostać zatrudniony w instytucie bez przeprowadzenia konkursu.</a:t>
            </a:r>
          </a:p>
          <a:p>
            <a:endParaRPr lang="pl-PL" dirty="0" smtClean="0"/>
          </a:p>
          <a:p>
            <a:pPr>
              <a:buNone/>
            </a:pPr>
            <a:r>
              <a:rPr lang="pl-PL" b="1" dirty="0" smtClean="0"/>
              <a:t>  </a:t>
            </a:r>
            <a:r>
              <a:rPr lang="pl-PL" dirty="0" smtClean="0"/>
              <a:t>Zatrudnienie osoby objętej specustawą nie wymaga uzyskania zezwolenia na pracę ani otrzymania numeru PESEL. Specustawa wymaga od pracodawcy jedynie zawiadomienia powiatowego urzędu pracy o zatrudnieniu danego obywatela lub obywatelki Ukrainy.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3600" dirty="0" smtClean="0"/>
              <a:t>Obywatele Ukrainy i </a:t>
            </a:r>
            <a:r>
              <a:rPr lang="pl-PL" sz="3600" b="0" dirty="0" smtClean="0"/>
              <a:t>obywatele polscy</a:t>
            </a:r>
            <a:endParaRPr lang="pl-PL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pl-PL" sz="5100" dirty="0" smtClean="0"/>
              <a:t>Art. 325 </a:t>
            </a:r>
            <a:r>
              <a:rPr lang="pl-PL" sz="5100" dirty="0" err="1" smtClean="0"/>
              <a:t>P.s.w.n</a:t>
            </a:r>
            <a:r>
              <a:rPr lang="pl-PL" sz="5100" dirty="0" smtClean="0"/>
              <a:t>.</a:t>
            </a:r>
          </a:p>
          <a:p>
            <a:r>
              <a:rPr lang="pl-PL" sz="3600" dirty="0" smtClean="0"/>
              <a:t>Dyplom ukończenia studiów za granicą może być uznany za równoważny odpowiedniemu polskiemu dyplomowi i tytułowi zawodowemu na podstawie umowy międzynarodowej określającej równoważność, a w przypadku jej braku - w drodze postępowania nostryfikacyjnego,</a:t>
            </a:r>
          </a:p>
          <a:p>
            <a:endParaRPr lang="pl-PL" sz="3600" dirty="0" smtClean="0"/>
          </a:p>
          <a:p>
            <a:r>
              <a:rPr lang="pl-PL" sz="3600" dirty="0" smtClean="0"/>
              <a:t>Uchodźca, osoba, która uzyskała ochronę uzupełniającą, cudzoziemiec posiadający zezwolenie na pobyt czasowy udzielone w związku z okolicznością, o której mowa w art. 159 ust. 1 </a:t>
            </a:r>
            <a:r>
              <a:rPr lang="pl-PL" sz="3600" dirty="0" err="1" smtClean="0"/>
              <a:t>pkt</a:t>
            </a:r>
            <a:r>
              <a:rPr lang="pl-PL" sz="3600" dirty="0" smtClean="0"/>
              <a:t> 1 lit. c lub d ustawy z dnia 12 grudnia 2013 r. o cudzoziemcach lub obywatel Ukrainy może być potwierdzone w drodze postępowania w sprawie potwierdzenia ukończenia studiów na określonym poziomie.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3000" dirty="0" smtClean="0"/>
              <a:t>Nostryfikacja dyplomów, potwierdzanie ukończenia studiów na określonym poziomie:</a:t>
            </a:r>
            <a:endParaRPr lang="pl-PL" sz="3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pl-PL" dirty="0" smtClean="0"/>
              <a:t>  Cudzoziemiec nie musi mieć zezwolenia na pracę:</a:t>
            </a:r>
          </a:p>
          <a:p>
            <a:r>
              <a:rPr lang="pl-PL" dirty="0" smtClean="0"/>
              <a:t>art. 87 ust. 2 i 3 ustawy o promocji zatrudnienia i instytucjach rynku pracy;</a:t>
            </a:r>
          </a:p>
          <a:p>
            <a:r>
              <a:rPr lang="pl-PL" sz="2800" dirty="0" smtClean="0"/>
              <a:t>rozporządzenie Ministra pracy i polityki społecznej  z dnia 21 kwietnia 2015 r.</a:t>
            </a:r>
            <a:endParaRPr lang="pl-PL" dirty="0" smtClean="0"/>
          </a:p>
          <a:p>
            <a:pPr lvl="0"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/>
              <a:t>Zatrudnianie cudzoziemców na innej podstawie niż art. 325 </a:t>
            </a:r>
            <a:r>
              <a:rPr lang="pl-PL" sz="3200" dirty="0" err="1" smtClean="0"/>
              <a:t>P.s.w.n</a:t>
            </a:r>
            <a:r>
              <a:rPr lang="pl-PL" sz="3200" dirty="0" smtClean="0"/>
              <a:t>.</a:t>
            </a:r>
            <a:endParaRPr lang="pl-PL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pl-PL" dirty="0" smtClean="0"/>
              <a:t>  Cudzoziemiec musi mieć zezwolenie na pracę:</a:t>
            </a:r>
          </a:p>
          <a:p>
            <a:r>
              <a:rPr lang="pl-PL" dirty="0" smtClean="0"/>
              <a:t>wniosek – pracodawca,</a:t>
            </a:r>
          </a:p>
          <a:p>
            <a:r>
              <a:rPr lang="pl-PL" dirty="0" smtClean="0"/>
              <a:t>organ właściwy – wojewoda właściwy dla siedziby pracodawcy,</a:t>
            </a:r>
          </a:p>
          <a:p>
            <a:r>
              <a:rPr lang="pl-PL" smtClean="0"/>
              <a:t>wojewoda </a:t>
            </a:r>
            <a:r>
              <a:rPr lang="pl-PL" dirty="0" smtClean="0"/>
              <a:t>mazowieckiego – gdy specyfika pracy cudzoziemca nie pozwala na wskazanie głównego miejsca jej wykonywania</a:t>
            </a:r>
          </a:p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/>
              <a:t>Zatrudnianie cudzoziemców na innej podstawie niż art. 325 </a:t>
            </a:r>
            <a:r>
              <a:rPr lang="pl-PL" sz="3200" dirty="0" err="1" smtClean="0"/>
              <a:t>P.s.w.n</a:t>
            </a:r>
            <a:r>
              <a:rPr lang="pl-PL" sz="3200" dirty="0" smtClean="0"/>
              <a:t>.</a:t>
            </a:r>
            <a:endParaRPr lang="pl-PL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pl-PL" b="1" dirty="0" smtClean="0"/>
          </a:p>
          <a:p>
            <a:r>
              <a:rPr lang="pl-PL" sz="3000" dirty="0" smtClean="0"/>
              <a:t>art.  325  ustawy - Prawo o szkolnictwie wyższym i nauce,</a:t>
            </a:r>
          </a:p>
          <a:p>
            <a:r>
              <a:rPr lang="pl-PL" sz="3000" dirty="0" smtClean="0"/>
              <a:t>ustawa z 20 kwietnia 2004 r. o promocji zatrudnienia i instytucjach rynku pracy</a:t>
            </a:r>
          </a:p>
          <a:p>
            <a:r>
              <a:rPr lang="pl-PL" sz="3000" dirty="0" smtClean="0"/>
              <a:t>rozporządzenie Ministra pracy i polityki społecznej  z dnia 21 kwietnia 2015 r. w sprawie przypadków, w których powierzenie wykonywania pracy cudzoziemcowi na terytorium Rzeczypospolitej Polskiej jest dopuszczalne bez konieczności uzyskania zezwolenia na pracę,</a:t>
            </a:r>
          </a:p>
          <a:p>
            <a:r>
              <a:rPr lang="pl-PL" sz="2800" dirty="0" smtClean="0"/>
              <a:t>ustawa z dnia 12 marca 2022 r. o pomocy obywatelom Ukrainy w związku z konfliktem zbrojnym na terytorium tego państwa</a:t>
            </a:r>
          </a:p>
          <a:p>
            <a:endParaRPr lang="pl-PL" sz="3000" dirty="0" smtClean="0"/>
          </a:p>
          <a:p>
            <a:endParaRPr lang="pl-PL" sz="3200" dirty="0" smtClean="0"/>
          </a:p>
          <a:p>
            <a:pPr>
              <a:buNone/>
            </a:pPr>
            <a:r>
              <a:rPr lang="pl-PL" sz="2200" dirty="0" smtClean="0"/>
              <a:t>   Art. 325 </a:t>
            </a:r>
            <a:r>
              <a:rPr lang="pl-PL" sz="2200" dirty="0" err="1" smtClean="0"/>
              <a:t>P.s.w.n</a:t>
            </a:r>
            <a:r>
              <a:rPr lang="pl-PL" sz="2200" dirty="0" smtClean="0"/>
              <a:t>. stanowi </a:t>
            </a:r>
            <a:r>
              <a:rPr lang="pl-PL" sz="2200" dirty="0" err="1" smtClean="0"/>
              <a:t>lex</a:t>
            </a:r>
            <a:r>
              <a:rPr lang="pl-PL" sz="2200" dirty="0" smtClean="0"/>
              <a:t> </a:t>
            </a:r>
            <a:r>
              <a:rPr lang="pl-PL" sz="2200" dirty="0" err="1" smtClean="0"/>
              <a:t>specialis</a:t>
            </a:r>
            <a:r>
              <a:rPr lang="pl-PL" sz="2200" dirty="0" smtClean="0"/>
              <a:t> w stosunku do ustawy o promocji zatrudnienia i instytucjach rynku pracy</a:t>
            </a:r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Podstawowe regulacje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b="1" dirty="0" smtClean="0"/>
          </a:p>
          <a:p>
            <a:pPr>
              <a:buNone/>
            </a:pPr>
            <a:r>
              <a:rPr lang="pl-PL" sz="2000" b="1" dirty="0" smtClean="0"/>
              <a:t>Art.  325.  </a:t>
            </a:r>
            <a:endParaRPr lang="pl-PL" sz="2000" dirty="0" smtClean="0"/>
          </a:p>
          <a:p>
            <a:pPr lvl="0">
              <a:buNone/>
            </a:pPr>
            <a:r>
              <a:rPr lang="pl-PL" sz="2000" dirty="0" smtClean="0"/>
              <a:t>1. Zatrudnienie cudzoziemca w podmiocie, o którym mowa w art. 7 ust. 1 </a:t>
            </a:r>
            <a:r>
              <a:rPr lang="pl-PL" sz="2000" dirty="0" err="1" smtClean="0"/>
              <a:t>pkt</a:t>
            </a:r>
            <a:r>
              <a:rPr lang="pl-PL" sz="2000" dirty="0" smtClean="0"/>
              <a:t> 1-7, do realizacji zadań związanych z kształceniem i prowadzeniem działalności naukowej następuje bez konieczności uzyskania zezwolenia i zgody organu zatrudnienia.</a:t>
            </a:r>
          </a:p>
          <a:p>
            <a:pPr lvl="0">
              <a:buNone/>
            </a:pPr>
            <a:r>
              <a:rPr lang="pl-PL" sz="2000" dirty="0" smtClean="0"/>
              <a:t>2. Osoba, o której mowa w ust. 1, podlega obowiązkowi ubezpieczeń społecznych i ubezpieczenia zdrowotnego, a także korzysta z uprawnień na zasadach obowiązujących obywateli polskich pozostających w stosunku pracy.</a:t>
            </a:r>
          </a:p>
          <a:p>
            <a:pPr>
              <a:buNone/>
            </a:pPr>
            <a:endParaRPr lang="pl-PL" sz="3200" dirty="0" smtClean="0"/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Podstawowe regulacje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294967295"/>
          </p:nvPr>
        </p:nvSpPr>
        <p:spPr>
          <a:xfrm>
            <a:off x="4786313" y="1444625"/>
            <a:ext cx="4357687" cy="3941763"/>
          </a:xfrm>
        </p:spPr>
        <p:txBody>
          <a:bodyPr/>
          <a:lstStyle/>
          <a:p>
            <a:endParaRPr lang="pl-PL" b="1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b="1" dirty="0" smtClean="0"/>
          </a:p>
          <a:p>
            <a:pPr lvl="0"/>
            <a:endParaRPr lang="pl-PL" sz="2000" dirty="0" smtClean="0"/>
          </a:p>
          <a:p>
            <a:pPr lvl="0"/>
            <a:r>
              <a:rPr lang="pl-PL" sz="2000" dirty="0" smtClean="0"/>
              <a:t>instytucje wymienione w art. 6 ust. 2 ustawy z 20.04.2004 r. o promocji zatrudnienia i instytucjach rynku pracy,</a:t>
            </a:r>
          </a:p>
          <a:p>
            <a:pPr lvl="0"/>
            <a:r>
              <a:rPr lang="pl-PL" sz="2000" dirty="0" smtClean="0"/>
              <a:t>publiczne służby zatrudnienia tworzą organy zatrudnienia wraz z powiatowymi i wojewódzkimi urzędami pracy, urzędem obsługującym ministra właściwego do spraw pracy oraz urzędami wojewódzkimi, realizującymi zadania określone ustawą --- </a:t>
            </a:r>
            <a:r>
              <a:rPr lang="pl-PL" sz="2000" dirty="0" smtClean="0">
                <a:solidFill>
                  <a:srgbClr val="C00000"/>
                </a:solidFill>
              </a:rPr>
              <a:t>organy rynku pracy</a:t>
            </a:r>
          </a:p>
          <a:p>
            <a:endParaRPr lang="pl-PL" sz="3200" dirty="0" smtClean="0"/>
          </a:p>
          <a:p>
            <a:pPr>
              <a:buNone/>
            </a:pPr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Organ zatrudnienia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b="1" dirty="0" smtClean="0"/>
          </a:p>
          <a:p>
            <a:r>
              <a:rPr lang="pl-PL" sz="2000" dirty="0" smtClean="0"/>
              <a:t>następuje w podmiocie wymienionym w art. 7 ust. 1 </a:t>
            </a:r>
            <a:r>
              <a:rPr lang="pl-PL" sz="2000" dirty="0" err="1" smtClean="0"/>
              <a:t>pkt</a:t>
            </a:r>
            <a:r>
              <a:rPr lang="pl-PL" sz="2000" dirty="0" smtClean="0"/>
              <a:t> 1–7 </a:t>
            </a:r>
            <a:r>
              <a:rPr lang="pl-PL" sz="2000" dirty="0" err="1" smtClean="0"/>
              <a:t>P.s.w.n</a:t>
            </a:r>
            <a:r>
              <a:rPr lang="pl-PL" sz="2000" dirty="0" smtClean="0"/>
              <a:t>. - podmiotach tworzących system szkolnictwa wyższego i nauki, </a:t>
            </a:r>
          </a:p>
          <a:p>
            <a:r>
              <a:rPr lang="pl-PL" sz="2000" dirty="0" smtClean="0"/>
              <a:t>jest zatrudnieniem do realizacji zadań związanych z kształceniem, </a:t>
            </a:r>
          </a:p>
          <a:p>
            <a:r>
              <a:rPr lang="pl-PL" sz="2000" dirty="0" smtClean="0"/>
              <a:t>jest zatrudnieniem związanym z prowadzeniem działalności naukowej,</a:t>
            </a:r>
          </a:p>
          <a:p>
            <a:r>
              <a:rPr lang="pl-PL" sz="2000" dirty="0" smtClean="0"/>
              <a:t>jest zatrudnieniem na podstawie umowy o pracę.</a:t>
            </a:r>
          </a:p>
          <a:p>
            <a:pPr>
              <a:buNone/>
            </a:pPr>
            <a:endParaRPr lang="pl-PL" sz="3200" dirty="0" smtClean="0"/>
          </a:p>
          <a:p>
            <a:pPr>
              <a:buNone/>
            </a:pPr>
            <a:r>
              <a:rPr lang="pl-PL" sz="2500" dirty="0" smtClean="0"/>
              <a:t>Wszystkie przesłanki muszą zachodzić łącznie!!!</a:t>
            </a:r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/>
              <a:t>Zatrudnienie nie wymaga zezwolenia </a:t>
            </a:r>
            <a:br>
              <a:rPr lang="pl-PL" sz="3200" dirty="0" smtClean="0"/>
            </a:br>
            <a:r>
              <a:rPr lang="pl-PL" sz="3200" dirty="0" smtClean="0"/>
              <a:t>i zgody organów rynku pracy</a:t>
            </a:r>
            <a:endParaRPr lang="pl-PL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b="1" dirty="0" smtClean="0"/>
          </a:p>
          <a:p>
            <a:r>
              <a:rPr lang="pl-PL" sz="2000" dirty="0" smtClean="0"/>
              <a:t>następuje w podmiocie wymienionym w art. 7 ust. 1 </a:t>
            </a:r>
            <a:r>
              <a:rPr lang="pl-PL" sz="2000" dirty="0" err="1" smtClean="0"/>
              <a:t>pkt</a:t>
            </a:r>
            <a:r>
              <a:rPr lang="pl-PL" sz="2000" dirty="0" smtClean="0"/>
              <a:t> 8 </a:t>
            </a:r>
            <a:r>
              <a:rPr lang="pl-PL" sz="2000" dirty="0" err="1" smtClean="0"/>
              <a:t>P.s.w.n</a:t>
            </a:r>
            <a:r>
              <a:rPr lang="pl-PL" sz="2000" dirty="0" smtClean="0"/>
              <a:t>. - innych podmiotach prowadzących głównie działalność naukową w sposób samodzielny i ciągły, </a:t>
            </a:r>
          </a:p>
          <a:p>
            <a:r>
              <a:rPr lang="pl-PL" sz="2000" dirty="0" smtClean="0"/>
              <a:t>nie jest zatrudnieniem do realizacji zadań związanych z kształceniem, </a:t>
            </a:r>
          </a:p>
          <a:p>
            <a:r>
              <a:rPr lang="pl-PL" sz="2000" dirty="0" smtClean="0"/>
              <a:t>nie jest zatrudnieniem związanym z prowadzeniem działalności naukowej.</a:t>
            </a:r>
          </a:p>
          <a:p>
            <a:pPr>
              <a:buNone/>
            </a:pPr>
            <a:endParaRPr lang="pl-PL" sz="3200" dirty="0" smtClean="0"/>
          </a:p>
          <a:p>
            <a:pPr algn="ctr">
              <a:buNone/>
            </a:pPr>
            <a:r>
              <a:rPr lang="pl-PL" sz="2500" dirty="0" smtClean="0"/>
              <a:t>Wszystkie przesłanki nie muszą zachodzić łącznie!!!</a:t>
            </a:r>
          </a:p>
          <a:p>
            <a:endParaRPr lang="pl-PL" sz="3000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/>
              <a:t>Zatrudnienie wymaga zezwolenia </a:t>
            </a:r>
            <a:br>
              <a:rPr lang="pl-PL" sz="3200" dirty="0" smtClean="0"/>
            </a:br>
            <a:r>
              <a:rPr lang="pl-PL" sz="3200" dirty="0" smtClean="0"/>
              <a:t>i zgody organów rynku pracy</a:t>
            </a:r>
            <a:endParaRPr lang="pl-PL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pl-PL" dirty="0" smtClean="0"/>
              <a:t>  Cudzoziemiec zatrudniony na podstawie art. 325 </a:t>
            </a:r>
            <a:r>
              <a:rPr lang="pl-PL" dirty="0" err="1" smtClean="0"/>
              <a:t>P.s.w.n.podlega</a:t>
            </a:r>
            <a:r>
              <a:rPr lang="pl-PL" dirty="0" smtClean="0"/>
              <a:t> ubezpieczeniom społecznym: </a:t>
            </a:r>
          </a:p>
          <a:p>
            <a:r>
              <a:rPr lang="pl-PL" dirty="0" smtClean="0"/>
              <a:t>emerytalnemu, </a:t>
            </a:r>
          </a:p>
          <a:p>
            <a:r>
              <a:rPr lang="pl-PL" dirty="0" smtClean="0"/>
              <a:t>rentowemu, </a:t>
            </a:r>
          </a:p>
          <a:p>
            <a:r>
              <a:rPr lang="pl-PL" dirty="0" smtClean="0"/>
              <a:t>chorobowemu </a:t>
            </a:r>
          </a:p>
          <a:p>
            <a:r>
              <a:rPr lang="pl-PL" dirty="0" smtClean="0"/>
              <a:t>wypadkowemu.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/>
              <a:t>Świadczenia</a:t>
            </a:r>
            <a:endParaRPr lang="pl-PL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pl-PL" u="sng" dirty="0" smtClean="0"/>
              <a:t>ustawa</a:t>
            </a:r>
            <a:r>
              <a:rPr lang="pl-PL" dirty="0" smtClean="0"/>
              <a:t> z 13.10.1998 r. o systemie ubezpieczeń społecznych, </a:t>
            </a:r>
          </a:p>
          <a:p>
            <a:pPr lvl="0">
              <a:buNone/>
            </a:pPr>
            <a:r>
              <a:rPr lang="pl-PL" u="sng" dirty="0" smtClean="0"/>
              <a:t>ustawa</a:t>
            </a:r>
            <a:r>
              <a:rPr lang="pl-PL" dirty="0" smtClean="0"/>
              <a:t> z 27.08.2004 r. o świadczeniach opieki zdrowotnej finansowanych ze środków publicznych </a:t>
            </a:r>
          </a:p>
          <a:p>
            <a:pPr lvl="0">
              <a:buNone/>
            </a:pPr>
            <a:r>
              <a:rPr lang="pl-PL" dirty="0" smtClean="0"/>
              <a:t> </a:t>
            </a:r>
            <a:r>
              <a:rPr lang="pl-PL" u="sng" dirty="0" smtClean="0"/>
              <a:t>ustawa</a:t>
            </a:r>
            <a:r>
              <a:rPr lang="pl-PL" dirty="0" smtClean="0"/>
              <a:t> z 25.06.1999 r. o świadczeniach pieniężnych z ubezpieczenia społecznego w razie choroby i macierzyństwa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dirty="0" smtClean="0"/>
              <a:t>Świadczenia</a:t>
            </a:r>
            <a:endParaRPr lang="pl-PL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pl-PL" dirty="0" smtClean="0"/>
              <a:t>Art. 46-49 specustawy – zatrudnienie bez przeprowadzania konkursu:</a:t>
            </a:r>
          </a:p>
          <a:p>
            <a:r>
              <a:rPr lang="pl-PL" b="1" dirty="0" smtClean="0"/>
              <a:t>w uczelni jako nauczyciel akademicki,</a:t>
            </a:r>
          </a:p>
          <a:p>
            <a:r>
              <a:rPr lang="pl-PL" b="1" dirty="0" smtClean="0"/>
              <a:t>w jednostkach naukowych oraz innych jednostkach organizacyjnych PAN,</a:t>
            </a:r>
          </a:p>
          <a:p>
            <a:r>
              <a:rPr lang="pl-PL" b="1" dirty="0" smtClean="0"/>
              <a:t>w instytucie badawczym,</a:t>
            </a:r>
          </a:p>
          <a:p>
            <a:r>
              <a:rPr lang="pl-PL" b="1" dirty="0" smtClean="0"/>
              <a:t>w Centrum Łukasiewicz lub instytucie działającym w ramach Sieci Badawczej Łukasiewicz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3600" dirty="0" smtClean="0"/>
              <a:t>Obywatele Ukrainy i </a:t>
            </a:r>
            <a:r>
              <a:rPr lang="pl-PL" sz="3600" b="0" dirty="0" smtClean="0"/>
              <a:t>obywatele polscy</a:t>
            </a:r>
            <a:endParaRPr lang="pl-PL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329</TotalTime>
  <Words>529</Words>
  <Application>Microsoft Office PowerPoint</Application>
  <PresentationFormat>Pokaz na ekranie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Hol</vt:lpstr>
      <vt:lpstr>Zatrudnianie cudzoziemców  w szkole wyższej  </vt:lpstr>
      <vt:lpstr>Podstawowe regulacje</vt:lpstr>
      <vt:lpstr>Podstawowe regulacje</vt:lpstr>
      <vt:lpstr>Organ zatrudnienia</vt:lpstr>
      <vt:lpstr>Zatrudnienie nie wymaga zezwolenia  i zgody organów rynku pracy</vt:lpstr>
      <vt:lpstr>Zatrudnienie wymaga zezwolenia  i zgody organów rynku pracy</vt:lpstr>
      <vt:lpstr>Świadczenia</vt:lpstr>
      <vt:lpstr>Świadczenia</vt:lpstr>
      <vt:lpstr>Obywatele Ukrainy i obywatele polscy</vt:lpstr>
      <vt:lpstr>Obywatele Ukrainy i obywatele polscy</vt:lpstr>
      <vt:lpstr>Obywatele Ukrainy i obywatele polscy</vt:lpstr>
      <vt:lpstr>Obywatele Ukrainy i obywatele polscy</vt:lpstr>
      <vt:lpstr>Nostryfikacja dyplomów, potwierdzanie ukończenia studiów na określonym poziomie:</vt:lpstr>
      <vt:lpstr>Zatrudnianie cudzoziemców na innej podstawie niż art. 325 P.s.w.n.</vt:lpstr>
      <vt:lpstr>Zatrudnianie cudzoziemców na innej podstawie niż art. 325 P.s.w.n.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Zatrudnianie nauczycieli akademickich w celu udzielania świadczeń zdrowotnych</dc:title>
  <dc:creator>Właściciel</dc:creator>
  <cp:lastModifiedBy>Właściciel</cp:lastModifiedBy>
  <cp:revision>51</cp:revision>
  <dcterms:created xsi:type="dcterms:W3CDTF">2022-11-27T20:40:24Z</dcterms:created>
  <dcterms:modified xsi:type="dcterms:W3CDTF">2022-12-05T21:23:20Z</dcterms:modified>
</cp:coreProperties>
</file>