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6" r:id="rId12"/>
    <p:sldId id="267" r:id="rId13"/>
    <p:sldId id="268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8" r:id="rId40"/>
    <p:sldId id="299" r:id="rId41"/>
    <p:sldId id="300" r:id="rId42"/>
    <p:sldId id="301" r:id="rId43"/>
    <p:sldId id="302" r:id="rId44"/>
    <p:sldId id="303" r:id="rId4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4" autoAdjust="0"/>
    <p:restoredTop sz="94721" autoAdjust="0"/>
  </p:normalViewPr>
  <p:slideViewPr>
    <p:cSldViewPr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6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F321E1-FCF2-45E6-B7C4-865BCC643528}" type="datetimeFigureOut">
              <a:rPr lang="pl-PL" smtClean="0"/>
              <a:pPr/>
              <a:t>21.12.2022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321E1-FCF2-45E6-B7C4-865BCC643528}" type="datetimeFigureOut">
              <a:rPr lang="pl-PL" smtClean="0"/>
              <a:pPr/>
              <a:t>21.12.2022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321E1-FCF2-45E6-B7C4-865BCC643528}" type="datetimeFigureOut">
              <a:rPr lang="pl-PL" smtClean="0"/>
              <a:pPr/>
              <a:t>21.12.2022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321E1-FCF2-45E6-B7C4-865BCC643528}" type="datetimeFigureOut">
              <a:rPr lang="pl-PL" smtClean="0"/>
              <a:pPr/>
              <a:t>21.12.2022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321E1-FCF2-45E6-B7C4-865BCC643528}" type="datetimeFigureOut">
              <a:rPr lang="pl-PL" smtClean="0"/>
              <a:pPr/>
              <a:t>21.12.2022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321E1-FCF2-45E6-B7C4-865BCC643528}" type="datetimeFigureOut">
              <a:rPr lang="pl-PL" smtClean="0"/>
              <a:pPr/>
              <a:t>21.12.2022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321E1-FCF2-45E6-B7C4-865BCC643528}" type="datetimeFigureOut">
              <a:rPr lang="pl-PL" smtClean="0"/>
              <a:pPr/>
              <a:t>21.12.2022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321E1-FCF2-45E6-B7C4-865BCC643528}" type="datetimeFigureOut">
              <a:rPr lang="pl-PL" smtClean="0"/>
              <a:pPr/>
              <a:t>21.12.2022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321E1-FCF2-45E6-B7C4-865BCC643528}" type="datetimeFigureOut">
              <a:rPr lang="pl-PL" smtClean="0"/>
              <a:pPr/>
              <a:t>21.12.2022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31F321E1-FCF2-45E6-B7C4-865BCC643528}" type="datetimeFigureOut">
              <a:rPr lang="pl-PL" smtClean="0"/>
              <a:pPr/>
              <a:t>21.12.2022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F321E1-FCF2-45E6-B7C4-865BCC643528}" type="datetimeFigureOut">
              <a:rPr lang="pl-PL" smtClean="0"/>
              <a:pPr/>
              <a:t>21.12.2022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/>
              <a:t>Kliknij, aby edytować style wzorca tekstu</a:t>
            </a:r>
          </a:p>
          <a:p>
            <a:pPr lvl="1" eaLnBrk="1" latinLnBrk="0" hangingPunct="1"/>
            <a:r>
              <a:rPr kumimoji="0" lang="pl-PL"/>
              <a:t>Drugi poziom</a:t>
            </a:r>
          </a:p>
          <a:p>
            <a:pPr lvl="2" eaLnBrk="1" latinLnBrk="0" hangingPunct="1"/>
            <a:r>
              <a:rPr kumimoji="0" lang="pl-PL"/>
              <a:t>Trzeci poziom</a:t>
            </a:r>
          </a:p>
          <a:p>
            <a:pPr lvl="3" eaLnBrk="1" latinLnBrk="0" hangingPunct="1"/>
            <a:r>
              <a:rPr kumimoji="0" lang="pl-PL"/>
              <a:t>Czwarty poziom</a:t>
            </a:r>
          </a:p>
          <a:p>
            <a:pPr lvl="4" eaLnBrk="1" latinLnBrk="0" hangingPunct="1"/>
            <a:r>
              <a:rPr kumimoji="0" lang="pl-PL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1F321E1-FCF2-45E6-B7C4-865BCC643528}" type="datetimeFigureOut">
              <a:rPr lang="pl-PL" smtClean="0"/>
              <a:pPr/>
              <a:t>21.12.2022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3296634"/>
          </a:xfrm>
        </p:spPr>
        <p:txBody>
          <a:bodyPr>
            <a:normAutofit/>
          </a:bodyPr>
          <a:lstStyle/>
          <a:p>
            <a:r>
              <a:rPr lang="pl-PL" sz="3600" dirty="0">
                <a:solidFill>
                  <a:schemeClr val="tx1"/>
                </a:solidFill>
              </a:rPr>
              <a:t>Ograniczenia w zakresie podejmowania dodatkowego zatrudnienia</a:t>
            </a:r>
            <a:r>
              <a:rPr lang="pl-PL" sz="3600" dirty="0"/>
              <a:t/>
            </a:r>
            <a:br>
              <a:rPr lang="pl-PL" sz="3600" dirty="0"/>
            </a:br>
            <a:endParaRPr lang="pl-PL" sz="36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>
                <a:solidFill>
                  <a:schemeClr val="tx1"/>
                </a:solidFill>
              </a:rPr>
              <a:t>dr Katarzyna Wesołowska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500" dirty="0"/>
              <a:t>Działalność naukowa i dydaktyczna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8401080" cy="4699350"/>
          </a:xfrm>
        </p:spPr>
        <p:txBody>
          <a:bodyPr>
            <a:normAutofit/>
          </a:bodyPr>
          <a:lstStyle/>
          <a:p>
            <a:r>
              <a:rPr lang="pl-PL" dirty="0"/>
              <a:t>działalność naukowa - działalność obejmująca badania naukowe, prace rozwojowe oraz twórczość artystyczną. - art. 4 </a:t>
            </a:r>
            <a:r>
              <a:rPr lang="pl-PL" dirty="0" err="1"/>
              <a:t>P.s.w.n</a:t>
            </a:r>
            <a:r>
              <a:rPr lang="pl-PL" dirty="0"/>
              <a:t>.  </a:t>
            </a:r>
          </a:p>
          <a:p>
            <a:r>
              <a:rPr lang="pl-PL" dirty="0"/>
              <a:t>działalność dydaktyczna nie została </a:t>
            </a:r>
            <a:r>
              <a:rPr lang="pl-PL" i="1" dirty="0"/>
              <a:t>explicite</a:t>
            </a:r>
            <a:r>
              <a:rPr lang="pl-PL" dirty="0"/>
              <a:t> zdefiniowana. W wymiarze przedmiotowym uzasadnione jest odniesienie się do istoty dydaktyki jako procesu kształcenia i wychowania. Uprawnione jest zatem subsydiarne odesłanie do regulacji przyjętych w art. 11 ust. 1 </a:t>
            </a:r>
            <a:r>
              <a:rPr lang="pl-PL" dirty="0" err="1"/>
              <a:t>P.s.w.n</a:t>
            </a:r>
            <a:r>
              <a:rPr lang="pl-PL" dirty="0"/>
              <a:t>. </a:t>
            </a: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/>
              <a:t>Dodatkowe zatrudnienie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8401080" cy="4699350"/>
          </a:xfrm>
        </p:spPr>
        <p:txBody>
          <a:bodyPr>
            <a:normAutofit/>
          </a:bodyPr>
          <a:lstStyle/>
          <a:p>
            <a:r>
              <a:rPr lang="pl-PL" sz="2800" dirty="0"/>
              <a:t>również u zagranicznych pracodawców prowadzących działalność dydaktyczną bądź naukową,</a:t>
            </a:r>
          </a:p>
          <a:p>
            <a:r>
              <a:rPr lang="pl-PL" sz="2800" dirty="0"/>
              <a:t>zatrudnienie pracownicze,</a:t>
            </a:r>
          </a:p>
          <a:p>
            <a:pPr lvl="0">
              <a:buNone/>
            </a:pPr>
            <a:r>
              <a:rPr lang="pl-PL" sz="2800" smtClean="0">
                <a:solidFill>
                  <a:srgbClr val="FF0000"/>
                </a:solidFill>
              </a:rPr>
              <a:t>NIE </a:t>
            </a:r>
            <a:r>
              <a:rPr lang="pl-PL" sz="2800" dirty="0" err="1"/>
              <a:t>samozatrudnienie</a:t>
            </a:r>
            <a:r>
              <a:rPr lang="pl-PL" sz="2800" dirty="0"/>
              <a:t> z uwagi na art. 125 ust. 7 </a:t>
            </a:r>
            <a:r>
              <a:rPr lang="pl-PL" sz="2800" dirty="0" err="1"/>
              <a:t>P.s.w.n</a:t>
            </a:r>
            <a:r>
              <a:rPr lang="pl-PL" sz="2800" dirty="0"/>
              <a:t>. </a:t>
            </a:r>
          </a:p>
          <a:p>
            <a:pPr>
              <a:buNone/>
            </a:pPr>
            <a:endParaRPr lang="pl-PL" sz="2800" dirty="0"/>
          </a:p>
          <a:p>
            <a:endParaRPr lang="pl-PL" sz="3200" dirty="0"/>
          </a:p>
          <a:p>
            <a:endParaRPr lang="pl-PL" sz="3200" dirty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/>
              <a:t>Art. 125 ust. 1 i 2 </a:t>
            </a:r>
            <a:r>
              <a:rPr lang="pl-PL" dirty="0" err="1"/>
              <a:t>P.s.w.n</a:t>
            </a:r>
            <a:r>
              <a:rPr lang="pl-PL" dirty="0"/>
              <a:t>.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8401080" cy="4699350"/>
          </a:xfrm>
        </p:spPr>
        <p:txBody>
          <a:bodyPr>
            <a:normAutofit fontScale="92500" lnSpcReduction="20000"/>
          </a:bodyPr>
          <a:lstStyle/>
          <a:p>
            <a:r>
              <a:rPr lang="pl-PL" sz="2800" dirty="0"/>
              <a:t>charakter bezwzględny w uczelniach publicznych - statuty uczelni publicznych nie mogą zmieniać ustawowo zadekretowanych zasad uzyskania zgody na dodatkowe zatrudnienie</a:t>
            </a:r>
          </a:p>
          <a:p>
            <a:r>
              <a:rPr lang="pl-PL" sz="2800" dirty="0"/>
              <a:t>charakter względny w uczelniach niepublicznych - art. 125 ust. 8 </a:t>
            </a:r>
            <a:r>
              <a:rPr lang="pl-PL" sz="2800" dirty="0" err="1"/>
              <a:t>p.s.w.n</a:t>
            </a:r>
            <a:r>
              <a:rPr lang="pl-PL" sz="2800" dirty="0"/>
              <a:t>. - statut może regulować kwestię uzyskania zgody w sposób odmienny</a:t>
            </a:r>
          </a:p>
          <a:p>
            <a:pPr>
              <a:buNone/>
            </a:pPr>
            <a:endParaRPr lang="pl-PL" sz="2800" dirty="0"/>
          </a:p>
          <a:p>
            <a:pPr>
              <a:buNone/>
            </a:pPr>
            <a:r>
              <a:rPr lang="pl-PL" sz="2800" dirty="0"/>
              <a:t>  Przepisy ust. 1-7 stosuje się odpowiednio do nauczycieli akademickich uczelni niepublicznej, jeżeli statut nie stanowi inaczej</a:t>
            </a:r>
            <a:endParaRPr lang="pl-PL" sz="3200" dirty="0"/>
          </a:p>
          <a:p>
            <a:endParaRPr lang="pl-PL" sz="3200" dirty="0"/>
          </a:p>
          <a:p>
            <a:pPr>
              <a:buNone/>
            </a:pPr>
            <a:endParaRPr lang="pl-PL" dirty="0"/>
          </a:p>
        </p:txBody>
      </p:sp>
      <p:sp>
        <p:nvSpPr>
          <p:cNvPr id="4" name="Strzałka w dół 3"/>
          <p:cNvSpPr/>
          <p:nvPr/>
        </p:nvSpPr>
        <p:spPr>
          <a:xfrm>
            <a:off x="3286116" y="4143380"/>
            <a:ext cx="64294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/>
              <a:t>Statut uczelni publicznej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8401080" cy="4699350"/>
          </a:xfrm>
        </p:spPr>
        <p:txBody>
          <a:bodyPr>
            <a:normAutofit/>
          </a:bodyPr>
          <a:lstStyle/>
          <a:p>
            <a:endParaRPr lang="pl-PL" sz="3200" dirty="0"/>
          </a:p>
          <a:p>
            <a:pPr lvl="0"/>
            <a:r>
              <a:rPr lang="pl-PL" dirty="0"/>
              <a:t>nie może wprowadzić obowiązku uzyskania zgody przez nauczyciela akademickiego świadczącego pracę w niepełnym wymiarze czasu pracy - art. 9 § 2 </a:t>
            </a:r>
            <a:r>
              <a:rPr lang="pl-PL" i="1" dirty="0" err="1"/>
              <a:t>in</a:t>
            </a:r>
            <a:r>
              <a:rPr lang="pl-PL" i="1" dirty="0"/>
              <a:t> </a:t>
            </a:r>
            <a:r>
              <a:rPr lang="pl-PL" i="1" dirty="0" err="1"/>
              <a:t>fine</a:t>
            </a:r>
            <a:r>
              <a:rPr lang="pl-PL" dirty="0"/>
              <a:t> </a:t>
            </a:r>
            <a:r>
              <a:rPr lang="pl-PL" dirty="0" err="1"/>
              <a:t>k.p</a:t>
            </a:r>
            <a:r>
              <a:rPr lang="pl-PL" dirty="0"/>
              <a:t>. Przepis ten stanowi, że postanowienia statutów nie mogą być mniej korzystne niż przepisy innych ustaw,  a to oznacza, że także normy Prawa o szkolnictwie wyższym i nauce.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370000"/>
          </a:xfrm>
        </p:spPr>
        <p:txBody>
          <a:bodyPr>
            <a:normAutofit/>
          </a:bodyPr>
          <a:lstStyle/>
          <a:p>
            <a:pPr algn="ctr"/>
            <a:r>
              <a:rPr lang="pl-PL" dirty="0"/>
              <a:t>Wniosek o wyrażenie zgody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643050"/>
            <a:ext cx="8401080" cy="4500594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pl-PL" dirty="0"/>
              <a:t>nie określono formy wniosku na wyrażenie zgody – odwołanie do dyrektywy ograniczonego formalizmu obowiązującej w stosunkach pracy,</a:t>
            </a:r>
          </a:p>
          <a:p>
            <a:pPr lvl="0"/>
            <a:r>
              <a:rPr lang="pl-PL" dirty="0"/>
              <a:t>wniosek może zostać złożony w każdej formie, także ustnej, ale następnie powinien zostać utrwalony przez pracodawcę na odpowiednim nośniku - istotne znaczenie praktyczne, zwłaszcza w kontekście dwumiesięcznego terminu określonego w art. 125 ust. 2 </a:t>
            </a:r>
            <a:r>
              <a:rPr lang="pl-PL" dirty="0" err="1"/>
              <a:t>P.s.w.n</a:t>
            </a:r>
            <a:r>
              <a:rPr lang="pl-PL" dirty="0"/>
              <a:t>.</a:t>
            </a:r>
          </a:p>
          <a:p>
            <a:r>
              <a:rPr lang="pl-PL" dirty="0"/>
              <a:t>kwestia formy wniosku o zgodę na dodatkowe zatrudnienie może zostać uregulowana w statucie uczelni albo regulaminie pracy,</a:t>
            </a:r>
          </a:p>
          <a:p>
            <a:r>
              <a:rPr lang="pl-PL" dirty="0"/>
              <a:t>art. 125 </a:t>
            </a:r>
            <a:r>
              <a:rPr lang="pl-PL" dirty="0" err="1"/>
              <a:t>P.s.w.n</a:t>
            </a:r>
            <a:r>
              <a:rPr lang="pl-PL" dirty="0"/>
              <a:t>. nie statuuje podstawy do pozyskiwania i gromadzenia danych na temat dodatkowego zatrudnienia nauczyciela akademickiego, w szczególności jego statusu pracowniczo-organizacyjnego u „dodatkowego” pracodawcy.</a:t>
            </a:r>
          </a:p>
          <a:p>
            <a:endParaRPr lang="pl-PL" dirty="0"/>
          </a:p>
          <a:p>
            <a:pPr lvl="0"/>
            <a:endParaRPr lang="pl-P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art. 125 </a:t>
            </a:r>
            <a:r>
              <a:rPr lang="pl-PL" dirty="0" err="1"/>
              <a:t>P.s.w.n</a:t>
            </a:r>
            <a:r>
              <a:rPr lang="pl-PL" dirty="0"/>
              <a:t>. nie określa procedury wydawania zgody na dodatkowe zatrudnienie przez rektora,</a:t>
            </a:r>
          </a:p>
          <a:p>
            <a:r>
              <a:rPr lang="pl-PL" dirty="0"/>
              <a:t>brak obowiązku prowadzenia w tej materii konsultacji z uczelnianymi podmiotami o charakterze kolegialnym albo związkami zawodowymi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Procedura uzyskania zgody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/>
              <a:t>Co można wprowadzić do statutu lub regulaminu?</a:t>
            </a:r>
          </a:p>
          <a:p>
            <a:r>
              <a:rPr lang="pl-PL" dirty="0"/>
              <a:t>mechanizmy opiniodawczo-konsultacyjne,</a:t>
            </a:r>
          </a:p>
          <a:p>
            <a:r>
              <a:rPr lang="pl-PL" dirty="0"/>
              <a:t>konsultacja w kwestii zgody z kierownikiem jednostki organizacyjnej, w której pracę świadczy nauczyciel akademicki,</a:t>
            </a:r>
          </a:p>
          <a:p>
            <a:r>
              <a:rPr lang="pl-PL" dirty="0"/>
              <a:t>nauczyciel może być reprezentowany przez związki zawodowe.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Procedura uzyskania zgody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b="1" dirty="0"/>
              <a:t>Art.  125 ust.</a:t>
            </a:r>
            <a:r>
              <a:rPr lang="pl-PL" dirty="0"/>
              <a:t>1 </a:t>
            </a:r>
            <a:r>
              <a:rPr lang="pl-PL" dirty="0" err="1"/>
              <a:t>zd</a:t>
            </a:r>
            <a:r>
              <a:rPr lang="pl-PL" dirty="0"/>
              <a:t>. 1 </a:t>
            </a:r>
          </a:p>
          <a:p>
            <a:pPr>
              <a:buNone/>
            </a:pPr>
            <a:r>
              <a:rPr lang="pl-PL" dirty="0"/>
              <a:t>W terminie 2 miesięcy od dnia wystąpienia o zgodę rektor wyraża zgodę albo odmawia jej wyrażenia.</a:t>
            </a:r>
          </a:p>
          <a:p>
            <a:r>
              <a:rPr lang="pl-PL" dirty="0"/>
              <a:t>charakter imperatywny,</a:t>
            </a:r>
          </a:p>
          <a:p>
            <a:r>
              <a:rPr lang="pl-PL" dirty="0"/>
              <a:t>brak decyzji nie uzasadnia domniemania wyrażenia zgody - w systemie polskiego prawa pracy, także akademickiego, milczenie do niczego nie zobowiązuje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Termin 2-miesięczny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„milczenie” rektora -  art. 189 K.p.c., co w praktyce oznacza, że dopuszczalne jest w razie zaniechania przez rektora wykonania ustawowego obowiązku skierowanie do sądu pracy powództwa o ustalenie prawa do dodatkowego zatrudnienia. </a:t>
            </a:r>
          </a:p>
          <a:p>
            <a:pPr>
              <a:buNone/>
            </a:pPr>
            <a:r>
              <a:rPr lang="pl-PL" dirty="0">
                <a:solidFill>
                  <a:srgbClr val="FF0000"/>
                </a:solidFill>
              </a:rPr>
              <a:t>**</a:t>
            </a:r>
            <a:r>
              <a:rPr lang="pl-PL" dirty="0"/>
              <a:t>Jeżeli statut przewiduje funkcję np. prorektora do spraw kadrowych to można na niego delegować uprawnienie z art. 125 ust. 2 </a:t>
            </a:r>
            <a:r>
              <a:rPr lang="pl-PL" dirty="0" err="1"/>
              <a:t>P.s.w.n</a:t>
            </a:r>
            <a:r>
              <a:rPr lang="pl-PL" dirty="0"/>
              <a:t>.</a:t>
            </a:r>
            <a:r>
              <a:rPr lang="pl-PL" dirty="0">
                <a:solidFill>
                  <a:srgbClr val="FF0000"/>
                </a:solidFill>
              </a:rPr>
              <a:t>**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Termin 2-miesięczny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l-PL" dirty="0"/>
              <a:t>czynność z zakresu prawa pracy, będąca oświadczeniem woli, na które składa się akt woli rektora oraz jego przejaw,</a:t>
            </a:r>
          </a:p>
          <a:p>
            <a:r>
              <a:rPr lang="pl-PL" dirty="0"/>
              <a:t>funkcjonalnym następstwem tego oświadczenia jest decyzja w sprawie dodatkowego zatrudnienia,</a:t>
            </a:r>
          </a:p>
          <a:p>
            <a:r>
              <a:rPr lang="pl-PL" dirty="0"/>
              <a:t>w praktyce mają w tej materii zastosowanie przepisy Kodeksu cywilnego o oświadczeniach woli (art. 147 ust. 1 </a:t>
            </a:r>
            <a:r>
              <a:rPr lang="pl-PL" dirty="0" err="1"/>
              <a:t>p.s.w.n</a:t>
            </a:r>
            <a:r>
              <a:rPr lang="pl-PL" dirty="0"/>
              <a:t>. w zw. z art. 300 </a:t>
            </a:r>
            <a:r>
              <a:rPr lang="pl-PL" dirty="0" err="1"/>
              <a:t>k.p</a:t>
            </a:r>
            <a:r>
              <a:rPr lang="pl-PL" dirty="0"/>
              <a:t>.),</a:t>
            </a:r>
          </a:p>
          <a:p>
            <a:r>
              <a:rPr lang="pl-PL" dirty="0"/>
              <a:t>nie jest decyzją administracyjną - nauczyciel akademicki, któremu rektor odmówił zgody, nie może skutecznie żądać ponownego rozpatrzenia sprawy.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Zgoda/odmowa zgody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Art. 125 </a:t>
            </a:r>
            <a:r>
              <a:rPr lang="pl-PL" dirty="0" err="1"/>
              <a:t>P.s.w.n</a:t>
            </a:r>
            <a:r>
              <a:rPr lang="pl-PL" dirty="0"/>
              <a:t>.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8401080" cy="3941763"/>
          </a:xfrm>
        </p:spPr>
        <p:txBody>
          <a:bodyPr>
            <a:normAutofit/>
          </a:bodyPr>
          <a:lstStyle/>
          <a:p>
            <a:endParaRPr lang="pl-PL" b="1" dirty="0"/>
          </a:p>
          <a:p>
            <a:pPr algn="just"/>
            <a:r>
              <a:rPr lang="pl-PL" sz="3200" dirty="0"/>
              <a:t>wyjątek od konstytucyjnej zasady wolności pracy – art. 65 ust. 1 Konstytucji</a:t>
            </a:r>
          </a:p>
          <a:p>
            <a:pPr algn="just"/>
            <a:r>
              <a:rPr lang="pl-PL" sz="3200" dirty="0"/>
              <a:t>wyjątek od kodeksowej zasady wolności pracy – art. 10 ust. 1 Kodeksu pracy.</a:t>
            </a:r>
          </a:p>
          <a:p>
            <a:endParaRPr lang="pl-PL" sz="3200" dirty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ustawa nie określa ani pozytywnego, ani negatywnego katalogu przyczyn odmowy,</a:t>
            </a:r>
          </a:p>
          <a:p>
            <a:r>
              <a:rPr lang="pl-PL" dirty="0"/>
              <a:t>rektorowi pozostawiono relatywnie dużą swobodę decyzyjną,</a:t>
            </a:r>
          </a:p>
          <a:p>
            <a:r>
              <a:rPr lang="pl-PL" dirty="0"/>
              <a:t>swoboda decyzyjna może zostać ograniczona przez wprowadzenie takich przesłanek w statucie uczelni.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/>
              <a:t>Przesłanki odmowy wydania </a:t>
            </a:r>
            <a:r>
              <a:rPr lang="pl-PL" dirty="0"/>
              <a:t>zgody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podjęcie dodatkowego zatrudnienia przez nauczyciela akademickiego skutkowałoby </a:t>
            </a:r>
            <a:r>
              <a:rPr lang="pl-PL" dirty="0" err="1"/>
              <a:t>dysfunkcjonalizacją</a:t>
            </a:r>
            <a:r>
              <a:rPr lang="pl-PL" dirty="0"/>
              <a:t> działalności jednostki organizacyjnej uczelni (np. zakładu, katedry, instytutu), w której jest on zatrudniony w podstawowym miejscu pracy. Odnosi się to zarówno do wymiaru organizacyjnego (np. zmiany planu zajęć), jak i personalnego (np. konieczność zatrudnienia dodatkowych pracowników),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/>
              <a:t>Przesłanki odmowy wydania </a:t>
            </a:r>
            <a:r>
              <a:rPr lang="pl-PL" dirty="0"/>
              <a:t>zgody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wykorzystywanie mienia uczelni do realizacji obowiązków w dodatkowym miejscu zatrudnienia,</a:t>
            </a:r>
          </a:p>
          <a:p>
            <a:r>
              <a:rPr lang="pl-PL" dirty="0"/>
              <a:t>ograniczenie aktywności badawczej,</a:t>
            </a:r>
          </a:p>
          <a:p>
            <a:r>
              <a:rPr lang="pl-PL" dirty="0"/>
              <a:t>prowadzenie przez uczelnię, w której w dodatkowym miejscu pracy nauczyciel akademicki ma być zatrudniony, działalności konkurencyjnej wobec uczelni macierzystej zarówno w płaszczyźnie dydaktycznej, jak i naukowo-badawczej,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/>
              <a:t>Przesłanki odmowy wydania </a:t>
            </a:r>
            <a:r>
              <a:rPr lang="pl-PL" dirty="0"/>
              <a:t>zgody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istnieje niebezpieczeństwo transferu naukowo-badawczych informacji bądź tajemnic zawodowych,</a:t>
            </a:r>
          </a:p>
          <a:p>
            <a:pPr lvl="0"/>
            <a:r>
              <a:rPr lang="pl-PL" dirty="0"/>
              <a:t>inne sytuacje zagrożenia istotnych interesów uczelni, nie tylko o charakterze majątkowym, ale także niematerialnym (np. wizerunkowym lub prestiżowym).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/>
              <a:t>Przesłanki odmowy wydania </a:t>
            </a:r>
            <a:r>
              <a:rPr lang="pl-PL" dirty="0"/>
              <a:t>zgody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art.125 ust. 2 </a:t>
            </a:r>
            <a:r>
              <a:rPr lang="pl-PL" dirty="0" err="1"/>
              <a:t>P.s.w.n</a:t>
            </a:r>
            <a:r>
              <a:rPr lang="pl-PL" dirty="0"/>
              <a:t>. tej materii nie reguluje,</a:t>
            </a:r>
          </a:p>
          <a:p>
            <a:r>
              <a:rPr lang="pl-PL" dirty="0"/>
              <a:t>dopuszczalność każdej formy,</a:t>
            </a:r>
          </a:p>
          <a:p>
            <a:r>
              <a:rPr lang="pl-PL" dirty="0"/>
              <a:t>z uwagi na potrzebę zagwarantowania pewności prawa – </a:t>
            </a:r>
            <a:r>
              <a:rPr lang="pl-PL" dirty="0">
                <a:solidFill>
                  <a:srgbClr val="FF0000"/>
                </a:solidFill>
              </a:rPr>
              <a:t>forma pisemna </a:t>
            </a:r>
            <a:r>
              <a:rPr lang="pl-PL" dirty="0"/>
              <a:t>lub </a:t>
            </a:r>
            <a:r>
              <a:rPr lang="pl-PL" dirty="0">
                <a:solidFill>
                  <a:srgbClr val="FF0000"/>
                </a:solidFill>
              </a:rPr>
              <a:t>elektroniczna</a:t>
            </a:r>
          </a:p>
          <a:p>
            <a:endParaRPr lang="pl-PL" dirty="0">
              <a:solidFill>
                <a:srgbClr val="FF0000"/>
              </a:solidFill>
            </a:endParaRPr>
          </a:p>
          <a:p>
            <a:pPr>
              <a:buNone/>
            </a:pPr>
            <a:endParaRPr lang="pl-PL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pl-PL" dirty="0">
                <a:solidFill>
                  <a:srgbClr val="FF0000"/>
                </a:solidFill>
              </a:rPr>
              <a:t>  </a:t>
            </a:r>
            <a:r>
              <a:rPr lang="pl-PL" dirty="0"/>
              <a:t>zwłaszcza w kontekście odmowy, która wymaga uzasadnienia.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/>
              <a:t>Forma zgody/odmowy</a:t>
            </a:r>
          </a:p>
        </p:txBody>
      </p:sp>
      <p:sp>
        <p:nvSpPr>
          <p:cNvPr id="4" name="Strzałka w dół 3"/>
          <p:cNvSpPr/>
          <p:nvPr/>
        </p:nvSpPr>
        <p:spPr>
          <a:xfrm>
            <a:off x="3286116" y="3714752"/>
            <a:ext cx="785818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792869"/>
          </a:xfrm>
        </p:spPr>
        <p:txBody>
          <a:bodyPr>
            <a:normAutofit fontScale="85000" lnSpcReduction="10000"/>
          </a:bodyPr>
          <a:lstStyle/>
          <a:p>
            <a:r>
              <a:rPr lang="pl-PL" dirty="0"/>
              <a:t>art.125 ust. 2 </a:t>
            </a:r>
            <a:r>
              <a:rPr lang="pl-PL" dirty="0" err="1"/>
              <a:t>P.s.w.n</a:t>
            </a:r>
            <a:r>
              <a:rPr lang="pl-PL" dirty="0"/>
              <a:t>. stanowi o uzasadnieniu w kontekście odmowy - zgoda nie wymaga uzasadnienia,</a:t>
            </a:r>
          </a:p>
          <a:p>
            <a:r>
              <a:rPr lang="pl-PL" dirty="0"/>
              <a:t>co najmniej jedna przyczyna odmowy wydania zgody,</a:t>
            </a:r>
          </a:p>
          <a:p>
            <a:pPr algn="just"/>
            <a:r>
              <a:rPr lang="pl-PL" dirty="0"/>
              <a:t>przyczyna - rzeczywista, istotna i odpowiednio skonkretyzowana. Niedopuszczalne w uzasadnieniu jest wskazanie przyczyny nieprawdziwej lub pozornej,</a:t>
            </a:r>
          </a:p>
          <a:p>
            <a:pPr algn="just"/>
            <a:r>
              <a:rPr lang="pl-PL" dirty="0"/>
              <a:t>pracodawca nie ma obowiązku szczegółowego opisywania faktów lub okoliczności, które legły u podstaw odmowy,</a:t>
            </a:r>
          </a:p>
          <a:p>
            <a:pPr algn="just"/>
            <a:r>
              <a:rPr lang="pl-PL" dirty="0"/>
              <a:t>nie ma przeszkody, żeby uzasadnienie odmowy wyrażenia zgody znalazło się w osobnym piśmie niż sama odmowa.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/>
              <a:t>Uzasadnienie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57784"/>
          </a:xfrm>
        </p:spPr>
        <p:txBody>
          <a:bodyPr>
            <a:normAutofit fontScale="77500" lnSpcReduction="20000"/>
          </a:bodyPr>
          <a:lstStyle/>
          <a:p>
            <a:r>
              <a:rPr lang="pl-PL" dirty="0"/>
              <a:t>art.125 ust. 2 </a:t>
            </a:r>
            <a:r>
              <a:rPr lang="pl-PL" dirty="0" err="1"/>
              <a:t>P.s.w.n</a:t>
            </a:r>
            <a:r>
              <a:rPr lang="pl-PL" dirty="0"/>
              <a:t>. tego nie reguluje,</a:t>
            </a:r>
          </a:p>
          <a:p>
            <a:r>
              <a:rPr lang="pl-PL" dirty="0"/>
              <a:t>należy przyjąć, że jest dopuszczalne, zwłaszcza w kontekście regulacji z art. 125 ust. 4 </a:t>
            </a:r>
            <a:r>
              <a:rPr lang="pl-PL" dirty="0" err="1"/>
              <a:t>P.s.w.n</a:t>
            </a:r>
            <a:r>
              <a:rPr lang="pl-PL" dirty="0"/>
              <a:t>. dotyczącej zatrudnienia rektora,</a:t>
            </a:r>
          </a:p>
          <a:p>
            <a:r>
              <a:rPr lang="pl-PL" dirty="0"/>
              <a:t>nauczyciel akademicki, który uzyskał roczną zgodę, każdorazowo przed rozpoczęciem kolejnego roku akademickiego jest zobligowany występować o nową zgodę,</a:t>
            </a:r>
          </a:p>
          <a:p>
            <a:r>
              <a:rPr lang="pl-PL" dirty="0"/>
              <a:t>godzi w interesy nauczyciela w tym znaczeniu, że osłabia stabilność dodatkowego zatrudnienia, zwłaszcza o charakterze pracowniczym, u drugiego pracodawcy,</a:t>
            </a:r>
          </a:p>
          <a:p>
            <a:r>
              <a:rPr lang="pl-PL" dirty="0"/>
              <a:t>w razie odmowy wydania kolejnej zgody z błahej przyczyny i zaistnienia sporu sądowego możliwe jest kwalifikowanie takiej sytuacji jako nadużycia prawa w rozumieniu art. 8 </a:t>
            </a:r>
            <a:r>
              <a:rPr lang="pl-PL" dirty="0" err="1"/>
              <a:t>k.p</a:t>
            </a:r>
            <a:r>
              <a:rPr lang="pl-PL" dirty="0"/>
              <a:t>. (w zw. z art. 147 ust. 1 </a:t>
            </a:r>
            <a:r>
              <a:rPr lang="pl-PL" dirty="0" err="1"/>
              <a:t>P.s.w.n</a:t>
            </a:r>
            <a:r>
              <a:rPr lang="pl-PL" dirty="0"/>
              <a:t>.). 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/>
              <a:t>Zgody czasowe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572032"/>
          </a:xfrm>
        </p:spPr>
        <p:txBody>
          <a:bodyPr>
            <a:normAutofit fontScale="85000" lnSpcReduction="20000"/>
          </a:bodyPr>
          <a:lstStyle/>
          <a:p>
            <a:r>
              <a:rPr lang="pl-PL" dirty="0"/>
              <a:t>zastosowanie mają ogólne mechanizmy przewidziane w art. 61 § 1 </a:t>
            </a:r>
            <a:r>
              <a:rPr lang="pl-PL" i="1" dirty="0" err="1"/>
              <a:t>in</a:t>
            </a:r>
            <a:r>
              <a:rPr lang="pl-PL" i="1" dirty="0"/>
              <a:t> </a:t>
            </a:r>
            <a:r>
              <a:rPr lang="pl-PL" i="1" dirty="0" err="1"/>
              <a:t>fine</a:t>
            </a:r>
            <a:r>
              <a:rPr lang="pl-PL" dirty="0"/>
              <a:t> k.c. (w zw. z art. 147 ust. 1 </a:t>
            </a:r>
            <a:r>
              <a:rPr lang="pl-PL" dirty="0" err="1"/>
              <a:t>P.s.w.n</a:t>
            </a:r>
            <a:r>
              <a:rPr lang="pl-PL" dirty="0"/>
              <a:t>. i art. 300 </a:t>
            </a:r>
            <a:r>
              <a:rPr lang="pl-PL" dirty="0" err="1"/>
              <a:t>k.p</a:t>
            </a:r>
            <a:r>
              <a:rPr lang="pl-PL" dirty="0"/>
              <a:t>.). </a:t>
            </a:r>
          </a:p>
          <a:p>
            <a:pPr>
              <a:buNone/>
            </a:pPr>
            <a:r>
              <a:rPr lang="pl-PL" b="1" dirty="0"/>
              <a:t>   </a:t>
            </a:r>
          </a:p>
          <a:p>
            <a:pPr>
              <a:buNone/>
            </a:pPr>
            <a:r>
              <a:rPr lang="pl-PL" b="1" dirty="0"/>
              <a:t>   Art.  61 §  1 k.c. </a:t>
            </a:r>
            <a:r>
              <a:rPr lang="pl-PL" dirty="0"/>
              <a:t>Oświadczenie woli, które ma być złożone innej osobie, jest złożone z chwilą, gdy doszło do niej w taki sposób, że mogła zapoznać się z jego treścią. Odwołanie takiego oświadczenia jest skuteczne, jeżeli doszło jednocześnie z tym oświadczeniem lub wcześniej.</a:t>
            </a:r>
          </a:p>
          <a:p>
            <a:pPr>
              <a:buNone/>
            </a:pPr>
            <a:endParaRPr lang="pl-PL" dirty="0"/>
          </a:p>
          <a:p>
            <a:r>
              <a:rPr lang="pl-PL" dirty="0"/>
              <a:t>cofnięcie zgody na dodatkowe zatrudnienie będzie skutecznie, jeżeli doszło do nauczyciela akademickiego jednocześnie z tym oświadczeniem (zgodą) lub wcześniej.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/>
              <a:t>Dopuszczalności cofnięcia zgody na dodatkowe zatrudnienie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5720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pl-PL" dirty="0"/>
              <a:t>  Art. 123 ust. 1 </a:t>
            </a:r>
            <a:r>
              <a:rPr lang="pl-PL" dirty="0" err="1"/>
              <a:t>pkt</a:t>
            </a:r>
            <a:r>
              <a:rPr lang="pl-PL" dirty="0"/>
              <a:t> 2 </a:t>
            </a:r>
            <a:r>
              <a:rPr lang="pl-PL" dirty="0" err="1"/>
              <a:t>P.s.w.n</a:t>
            </a:r>
            <a:r>
              <a:rPr lang="pl-PL" dirty="0"/>
              <a:t>. - rektor może rozwiązać za wypowiedzeniem stosunek pracy z nauczycielem akademickim w razie podjęcia lub wykonywania dodatkowego zatrudnienia bez zgody rektora,</a:t>
            </a:r>
          </a:p>
          <a:p>
            <a:r>
              <a:rPr lang="pl-PL" dirty="0"/>
              <a:t>uprawnienie o charakterze fakultatywnym,</a:t>
            </a:r>
          </a:p>
          <a:p>
            <a:r>
              <a:rPr lang="pl-PL" dirty="0"/>
              <a:t>W doktrynie prawa pracy sformułowano pogląd, że dokonanie wypowiedzenia jest uzależnione od wcześniejszego wezwania nauczyciela akademickiego do zaprzestania dodatkowego zatrudnienia. W obecnym stanie prawnym brak uzasadnienia dla przyjęcia tego stanowiska.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b="0" dirty="0">
                <a:solidFill>
                  <a:schemeClr val="tx1"/>
                </a:solidFill>
              </a:rPr>
              <a:t>Sankcje za naruszenie  </a:t>
            </a:r>
            <a:br>
              <a:rPr lang="pl-PL" b="0" dirty="0">
                <a:solidFill>
                  <a:schemeClr val="tx1"/>
                </a:solidFill>
              </a:rPr>
            </a:br>
            <a:r>
              <a:rPr lang="pl-PL" b="0" dirty="0">
                <a:solidFill>
                  <a:schemeClr val="tx1"/>
                </a:solidFill>
                <a:effectLst/>
              </a:rPr>
              <a:t>art. 125 ust. 1</a:t>
            </a:r>
            <a:r>
              <a:rPr lang="pl-PL" b="0" dirty="0">
                <a:solidFill>
                  <a:schemeClr val="tx1"/>
                </a:solidFill>
              </a:rPr>
              <a:t> </a:t>
            </a:r>
            <a:r>
              <a:rPr lang="pl-PL" b="0" dirty="0" err="1">
                <a:solidFill>
                  <a:schemeClr val="tx1"/>
                </a:solidFill>
              </a:rPr>
              <a:t>p.s.w.n</a:t>
            </a:r>
            <a:r>
              <a:rPr lang="pl-PL" b="0" dirty="0">
                <a:solidFill>
                  <a:schemeClr val="tx1"/>
                </a:solidFill>
              </a:rPr>
              <a:t>.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572032"/>
          </a:xfrm>
        </p:spPr>
        <p:txBody>
          <a:bodyPr>
            <a:normAutofit fontScale="92500" lnSpcReduction="10000"/>
          </a:bodyPr>
          <a:lstStyle/>
          <a:p>
            <a:r>
              <a:rPr lang="pl-PL" dirty="0"/>
              <a:t>  Wobec nauczyciela akademickiego naruszającego dyrektywę z </a:t>
            </a:r>
            <a:r>
              <a:rPr lang="pl-PL" u="sng" dirty="0"/>
              <a:t>art. 125 ust. 1–2</a:t>
            </a:r>
            <a:r>
              <a:rPr lang="pl-PL" dirty="0"/>
              <a:t> </a:t>
            </a:r>
            <a:r>
              <a:rPr lang="pl-PL" dirty="0" err="1"/>
              <a:t>P.s.w.n</a:t>
            </a:r>
            <a:r>
              <a:rPr lang="pl-PL" dirty="0"/>
              <a:t>. można zastosować rozwiązanie stosunku pracy bez wypowiedzenia na podstawie </a:t>
            </a:r>
            <a:r>
              <a:rPr lang="pl-PL" u="sng" dirty="0"/>
              <a:t>art. 52 § 1 </a:t>
            </a:r>
            <a:r>
              <a:rPr lang="pl-PL" u="sng" dirty="0" err="1"/>
              <a:t>pkt</a:t>
            </a:r>
            <a:r>
              <a:rPr lang="pl-PL" u="sng" dirty="0"/>
              <a:t> 1</a:t>
            </a:r>
            <a:r>
              <a:rPr lang="pl-PL" dirty="0"/>
              <a:t> </a:t>
            </a:r>
            <a:r>
              <a:rPr lang="pl-PL" dirty="0" err="1"/>
              <a:t>k.p</a:t>
            </a:r>
            <a:r>
              <a:rPr lang="pl-PL" dirty="0"/>
              <a:t>. (w zw. z </a:t>
            </a:r>
            <a:r>
              <a:rPr lang="pl-PL" u="sng" dirty="0"/>
              <a:t>art. 147 ust. 1</a:t>
            </a:r>
            <a:r>
              <a:rPr lang="pl-PL" dirty="0"/>
              <a:t> </a:t>
            </a:r>
            <a:r>
              <a:rPr lang="pl-PL" dirty="0" err="1"/>
              <a:t>P.s.w.n</a:t>
            </a:r>
            <a:r>
              <a:rPr lang="pl-PL" dirty="0"/>
              <a:t>.) </a:t>
            </a:r>
            <a:r>
              <a:rPr lang="pl-PL" dirty="0">
                <a:solidFill>
                  <a:srgbClr val="C00000"/>
                </a:solidFill>
              </a:rPr>
              <a:t>pod warunkiem </a:t>
            </a:r>
            <a:r>
              <a:rPr lang="pl-PL" dirty="0"/>
              <a:t>że </a:t>
            </a:r>
            <a:r>
              <a:rPr lang="pl-PL" u="sng" dirty="0"/>
              <a:t>statut uczelni albo regulamin pracy definiuje obowiązek uzyskania zgody na dodatkowe zatrudnienie jako podstawowy obowiązek pracowniczy nauczyciela akademickiego</a:t>
            </a:r>
            <a:r>
              <a:rPr lang="pl-PL" dirty="0"/>
              <a:t>, a </a:t>
            </a:r>
            <a:r>
              <a:rPr lang="pl-PL" u="sng" dirty="0"/>
              <a:t>okoliczności konkretnej sprawy uzasadniają kwalifikację zachowania nauczyciela akademickiego jako ciężkie naruszenie podstawowych obowiązków</a:t>
            </a:r>
            <a:r>
              <a:rPr lang="pl-PL" dirty="0"/>
              <a:t>.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b="0" dirty="0">
                <a:solidFill>
                  <a:schemeClr val="tx1"/>
                </a:solidFill>
              </a:rPr>
              <a:t>Sankcje za naruszenie  </a:t>
            </a:r>
            <a:br>
              <a:rPr lang="pl-PL" b="0" dirty="0">
                <a:solidFill>
                  <a:schemeClr val="tx1"/>
                </a:solidFill>
              </a:rPr>
            </a:br>
            <a:r>
              <a:rPr lang="pl-PL" b="0" dirty="0">
                <a:solidFill>
                  <a:schemeClr val="tx1"/>
                </a:solidFill>
                <a:effectLst/>
              </a:rPr>
              <a:t>art. 125 ust. 1</a:t>
            </a:r>
            <a:r>
              <a:rPr lang="pl-PL" b="0" dirty="0">
                <a:solidFill>
                  <a:schemeClr val="tx1"/>
                </a:solidFill>
              </a:rPr>
              <a:t> </a:t>
            </a:r>
            <a:r>
              <a:rPr lang="pl-PL" b="0" dirty="0" err="1">
                <a:solidFill>
                  <a:schemeClr val="tx1"/>
                </a:solidFill>
              </a:rPr>
              <a:t>P.s.w.n</a:t>
            </a:r>
            <a:r>
              <a:rPr lang="pl-PL" b="0" dirty="0">
                <a:solidFill>
                  <a:schemeClr val="tx1"/>
                </a:solidFill>
              </a:rPr>
              <a:t>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Art. 125 </a:t>
            </a:r>
            <a:r>
              <a:rPr lang="pl-PL" dirty="0" err="1"/>
              <a:t>P.s.w.n</a:t>
            </a:r>
            <a:r>
              <a:rPr lang="pl-PL" dirty="0"/>
              <a:t>.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8401080" cy="3941763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pl-PL" b="1" dirty="0"/>
              <a:t>1.</a:t>
            </a:r>
            <a:r>
              <a:rPr lang="pl-PL" sz="3200" dirty="0"/>
              <a:t>Nauczyciel akademicki zatrudniony w uczelni publicznej, która jest jego podstawowym miejscem pracy, może, za zgodą rektora, podjąć lub kontynuować dodatkowe zatrudnienie tylko u jednego pracodawcy prowadzącego działalność dydaktyczną lub naukową.</a:t>
            </a:r>
          </a:p>
          <a:p>
            <a:pPr algn="just">
              <a:buNone/>
            </a:pPr>
            <a:r>
              <a:rPr lang="pl-PL" sz="3200" dirty="0"/>
              <a:t>2. W terminie 2 miesięcy od dnia wystąpienia o zgodę rektor wyraża zgodę albo odmawia jej wyrażenia. Odmowa wyrażenia zgody wymaga uzasadnienia.</a:t>
            </a:r>
          </a:p>
          <a:p>
            <a:endParaRPr lang="pl-PL" sz="3200" dirty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29222"/>
          </a:xfrm>
        </p:spPr>
        <p:txBody>
          <a:bodyPr>
            <a:noAutofit/>
          </a:bodyPr>
          <a:lstStyle/>
          <a:p>
            <a:r>
              <a:rPr lang="pl-PL" dirty="0"/>
              <a:t>  </a:t>
            </a:r>
            <a:r>
              <a:rPr lang="pl-PL" sz="1400" b="1" dirty="0"/>
              <a:t>kara porządkowa – </a:t>
            </a:r>
            <a:r>
              <a:rPr lang="pl-PL" sz="1400" b="1" dirty="0">
                <a:solidFill>
                  <a:srgbClr val="C00000"/>
                </a:solidFill>
              </a:rPr>
              <a:t>NIE </a:t>
            </a:r>
            <a:r>
              <a:rPr lang="pl-PL" sz="1400" b="1" dirty="0"/>
              <a:t>- naruszenie obowiązku uzyskania zgody lub wykonywanie bez niej dodatkowego zatrudnienia nie mieści się w zakresie dyspozycji art. 108 § 1 i 2 </a:t>
            </a:r>
            <a:r>
              <a:rPr lang="pl-PL" sz="1400" b="1" dirty="0" err="1"/>
              <a:t>k.p</a:t>
            </a:r>
            <a:r>
              <a:rPr lang="pl-PL" sz="1400" b="1" dirty="0"/>
              <a:t>. (w zw. z art. 147 ust. 1 </a:t>
            </a:r>
            <a:r>
              <a:rPr lang="pl-PL" sz="1400" b="1" dirty="0" err="1"/>
              <a:t>P.s.w.n</a:t>
            </a:r>
            <a:r>
              <a:rPr lang="pl-PL" sz="1400" b="1" dirty="0"/>
              <a:t>.).</a:t>
            </a:r>
          </a:p>
          <a:p>
            <a:pPr>
              <a:buNone/>
            </a:pPr>
            <a:r>
              <a:rPr lang="pl-PL" sz="1400" b="1" dirty="0"/>
              <a:t>Art.  108 §  1. </a:t>
            </a:r>
            <a:r>
              <a:rPr lang="pl-PL" sz="1400" dirty="0"/>
              <a:t>Za nieprzestrzeganie przez pracownika ustalonej organizacji i porządku w procesie pracy, przepisów bezpieczeństwa i higieny pracy, przepisów przeciwpożarowych, a także przyjętego sposobu potwierdzania przybycia i obecności w pracy oraz usprawiedliwiania nieobecności w pracy, pracodawca może stosować:1) karę upomnienia; 2) karę nagany.</a:t>
            </a:r>
          </a:p>
          <a:p>
            <a:pPr>
              <a:buNone/>
            </a:pPr>
            <a:r>
              <a:rPr lang="pl-PL" sz="1400" b="1" dirty="0"/>
              <a:t>     §  2.  </a:t>
            </a:r>
            <a:r>
              <a:rPr lang="pl-PL" sz="1400" dirty="0"/>
              <a:t>Za nieprzestrzeganie przez pracownika przepisów bezpieczeństwa i higieny pracy lub przepisów przeciwpożarowych, opuszczenie pracy bez usprawiedliwienia, stawienie się do pracy w stanie nietrzeźwości lub spożywanie alkoholu w czasie pracy - pracodawca może również stosować karę pieniężną.</a:t>
            </a:r>
          </a:p>
          <a:p>
            <a:pPr>
              <a:buNone/>
            </a:pPr>
            <a:r>
              <a:rPr lang="pl-PL" sz="1400" b="1" dirty="0"/>
              <a:t>    §  3. </a:t>
            </a:r>
            <a:r>
              <a:rPr lang="pl-PL" sz="1400" dirty="0"/>
              <a:t>Kara pieniężna za jedno przekroczenie, jak i za każdy dzień nieusprawiedliwionej nieobecności, nie może być wyższa od jednodniowego wynagrodzenia pracownika, a łącznie kary pieniężne nie mogą przewyższać dziesiątej części wynagrodzenia przypadającego pracownikowi do wypłaty, po dokonaniu potrąceń, o których mowa w art. 87 § 1 </a:t>
            </a:r>
            <a:r>
              <a:rPr lang="pl-PL" sz="1400" dirty="0" err="1"/>
              <a:t>pkt</a:t>
            </a:r>
            <a:r>
              <a:rPr lang="pl-PL" sz="1400" dirty="0"/>
              <a:t> 1-3.</a:t>
            </a:r>
          </a:p>
          <a:p>
            <a:pPr>
              <a:buNone/>
            </a:pPr>
            <a:r>
              <a:rPr lang="pl-PL" sz="1400" b="1" dirty="0"/>
              <a:t>    §  4. </a:t>
            </a:r>
            <a:r>
              <a:rPr lang="pl-PL" sz="1400" dirty="0"/>
              <a:t>Wpływy z kar pieniężnych przeznacza się na poprawę warunków bezpieczeństwa i higieny pracy.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b="0" dirty="0">
                <a:solidFill>
                  <a:schemeClr val="tx1"/>
                </a:solidFill>
              </a:rPr>
              <a:t>Sankcje za naruszenie  </a:t>
            </a:r>
            <a:br>
              <a:rPr lang="pl-PL" b="0" dirty="0">
                <a:solidFill>
                  <a:schemeClr val="tx1"/>
                </a:solidFill>
              </a:rPr>
            </a:br>
            <a:r>
              <a:rPr lang="pl-PL" b="0" dirty="0">
                <a:solidFill>
                  <a:schemeClr val="tx1"/>
                </a:solidFill>
                <a:effectLst/>
              </a:rPr>
              <a:t>art. 125 ust. 1</a:t>
            </a:r>
            <a:r>
              <a:rPr lang="pl-PL" b="0" dirty="0">
                <a:solidFill>
                  <a:schemeClr val="tx1"/>
                </a:solidFill>
              </a:rPr>
              <a:t> </a:t>
            </a:r>
            <a:r>
              <a:rPr lang="pl-PL" b="0" dirty="0" err="1">
                <a:solidFill>
                  <a:schemeClr val="tx1"/>
                </a:solidFill>
              </a:rPr>
              <a:t>P.s.w.n</a:t>
            </a:r>
            <a:r>
              <a:rPr lang="pl-PL" b="0" dirty="0">
                <a:solidFill>
                  <a:schemeClr val="tx1"/>
                </a:solidFill>
              </a:rPr>
              <a:t>.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29222"/>
          </a:xfrm>
        </p:spPr>
        <p:txBody>
          <a:bodyPr>
            <a:noAutofit/>
          </a:bodyPr>
          <a:lstStyle/>
          <a:p>
            <a:r>
              <a:rPr lang="pl-PL" dirty="0"/>
              <a:t>  możliwe wypowiedzenie zmieniające,</a:t>
            </a:r>
          </a:p>
          <a:p>
            <a:pPr>
              <a:buNone/>
            </a:pPr>
            <a:endParaRPr lang="pl-PL" dirty="0"/>
          </a:p>
          <a:p>
            <a:r>
              <a:rPr lang="pl-PL" dirty="0"/>
              <a:t>wykonywanie dodatkowego zatrudnienia bez zgody rektora może też być kwalifikowane jako czyn uchybiający obowiązkom nauczyciela akademickiego w rozumieniu </a:t>
            </a:r>
            <a:r>
              <a:rPr lang="pl-PL" u="sng" dirty="0"/>
              <a:t>art. </a:t>
            </a:r>
            <a:r>
              <a:rPr lang="pl-PL" dirty="0"/>
              <a:t>275 ust. 1 </a:t>
            </a:r>
            <a:r>
              <a:rPr lang="pl-PL" dirty="0" err="1"/>
              <a:t>P.s.w.n</a:t>
            </a:r>
            <a:r>
              <a:rPr lang="pl-PL" dirty="0"/>
              <a:t>. W swych konsekwencjach może to skutkować karami dyscyplinarnymi wyliczonymi w art. 276 </a:t>
            </a:r>
            <a:r>
              <a:rPr lang="pl-PL" dirty="0" err="1"/>
              <a:t>P.s.w.n</a:t>
            </a:r>
            <a:r>
              <a:rPr lang="pl-PL" dirty="0"/>
              <a:t>.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b="0" dirty="0">
                <a:solidFill>
                  <a:schemeClr val="tx1"/>
                </a:solidFill>
              </a:rPr>
              <a:t>Sankcje za naruszenie  </a:t>
            </a:r>
            <a:br>
              <a:rPr lang="pl-PL" b="0" dirty="0">
                <a:solidFill>
                  <a:schemeClr val="tx1"/>
                </a:solidFill>
              </a:rPr>
            </a:br>
            <a:r>
              <a:rPr lang="pl-PL" b="0" dirty="0">
                <a:solidFill>
                  <a:schemeClr val="tx1"/>
                </a:solidFill>
                <a:effectLst/>
              </a:rPr>
              <a:t>art. 125 ust. 1</a:t>
            </a:r>
            <a:r>
              <a:rPr lang="pl-PL" b="0" dirty="0">
                <a:solidFill>
                  <a:schemeClr val="tx1"/>
                </a:solidFill>
              </a:rPr>
              <a:t> </a:t>
            </a:r>
            <a:r>
              <a:rPr lang="pl-PL" b="0" dirty="0" err="1">
                <a:solidFill>
                  <a:schemeClr val="tx1"/>
                </a:solidFill>
              </a:rPr>
              <a:t>P.s.w.n</a:t>
            </a:r>
            <a:r>
              <a:rPr lang="pl-PL" b="0" dirty="0">
                <a:solidFill>
                  <a:schemeClr val="tx1"/>
                </a:solidFill>
              </a:rPr>
              <a:t>.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292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l-PL" dirty="0"/>
              <a:t>	Art. 125 ust. 4 </a:t>
            </a:r>
            <a:r>
              <a:rPr lang="pl-PL" dirty="0" err="1"/>
              <a:t>P.s.w.n</a:t>
            </a:r>
            <a:r>
              <a:rPr lang="pl-PL" dirty="0"/>
              <a:t>. - wykonywanie dodatkowego zajęcia zarobkowego przez rektora uczelni publicznej wymaga uzyskania zgody rady uczelni. Zgoda jest wydawana na okres kadencji.</a:t>
            </a:r>
          </a:p>
          <a:p>
            <a:r>
              <a:rPr lang="pl-PL" dirty="0"/>
              <a:t>dotyczy tylko rektora uczelni publicznej,</a:t>
            </a:r>
          </a:p>
          <a:p>
            <a:r>
              <a:rPr lang="pl-PL" dirty="0"/>
              <a:t>dotyczy rektora uczelni niepublicznej jeżeli statut nie stanowi inaczej– art. 125 ust. 8 </a:t>
            </a:r>
            <a:r>
              <a:rPr lang="pl-PL" dirty="0" err="1"/>
              <a:t>P.s.w.n</a:t>
            </a:r>
            <a:r>
              <a:rPr lang="pl-PL" dirty="0"/>
              <a:t>. </a:t>
            </a:r>
          </a:p>
          <a:p>
            <a:r>
              <a:rPr lang="pl-PL" dirty="0"/>
              <a:t>nie dotyczy prorektorów.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0" dirty="0">
                <a:solidFill>
                  <a:schemeClr val="tx1"/>
                </a:solidFill>
              </a:rPr>
              <a:t>Status rektora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046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l-PL" dirty="0"/>
              <a:t>	Art. 125 ust. 4 </a:t>
            </a:r>
            <a:r>
              <a:rPr lang="pl-PL" dirty="0" err="1"/>
              <a:t>P.s.w.n</a:t>
            </a:r>
            <a:r>
              <a:rPr lang="pl-PL" dirty="0"/>
              <a:t>. – dotyczy dodatkowego zatrudnienia zarobkowego,</a:t>
            </a:r>
          </a:p>
          <a:p>
            <a:pPr>
              <a:buNone/>
            </a:pPr>
            <a:r>
              <a:rPr lang="pl-PL" b="1" dirty="0"/>
              <a:t>  Dodatkowe zajęcie zarobkowe </a:t>
            </a:r>
            <a:r>
              <a:rPr lang="pl-PL" dirty="0"/>
              <a:t>- wszystkie odpłatne podstawy zatrudnienia, niezależnie od tego, czy podmiot zatrudniający prowadzi działalność dydaktyczną lub naukową, począwszy od zatrudnienia pracowniczego, poprzez cywilnoprawne, skończywszy na administracyjnoprawnym. Również działalność gospodarcza. Do tej kategorii </a:t>
            </a:r>
            <a:r>
              <a:rPr lang="pl-PL" dirty="0">
                <a:solidFill>
                  <a:srgbClr val="C00000"/>
                </a:solidFill>
              </a:rPr>
              <a:t>nie zalicza się zatrudnienia w ramach wolontariatu.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0" dirty="0">
                <a:solidFill>
                  <a:schemeClr val="tx1"/>
                </a:solidFill>
              </a:rPr>
              <a:t>Status rektora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96544"/>
          </a:xfrm>
        </p:spPr>
        <p:txBody>
          <a:bodyPr>
            <a:normAutofit fontScale="92500"/>
          </a:bodyPr>
          <a:lstStyle/>
          <a:p>
            <a:r>
              <a:rPr lang="pl-PL" dirty="0"/>
              <a:t>rada uczelni,</a:t>
            </a:r>
          </a:p>
          <a:p>
            <a:r>
              <a:rPr lang="pl-PL" dirty="0"/>
              <a:t>tryb – ustawa nie określa – powinien regulamin rady uczelni,</a:t>
            </a:r>
          </a:p>
          <a:p>
            <a:r>
              <a:rPr lang="pl-PL" dirty="0"/>
              <a:t>ograniczona czasowo – tylko na okres kadencji – nie można na okres krótszy.</a:t>
            </a:r>
          </a:p>
          <a:p>
            <a:r>
              <a:rPr lang="pl-PL" dirty="0"/>
              <a:t>Art. 125 ust. 5 </a:t>
            </a:r>
            <a:r>
              <a:rPr lang="pl-PL" dirty="0" err="1"/>
              <a:t>zd</a:t>
            </a:r>
            <a:r>
              <a:rPr lang="pl-PL" dirty="0"/>
              <a:t>. 1 </a:t>
            </a:r>
            <a:r>
              <a:rPr lang="pl-PL" dirty="0" err="1"/>
              <a:t>P.s.w.n</a:t>
            </a:r>
            <a:r>
              <a:rPr lang="pl-PL" dirty="0"/>
              <a:t>. W przypadku pełnienia funkcji rektora kolejnej kadencji okres, którego dotyczy zgoda, ulega przedłużeniu o 4 miesiące. W przypadku nieuzyskania zgody, rektor zaprzestaje wykonywania dodatkowego zajęcia zarobkowego w terminie 4 miesięcy od dnia rozpoczęcia kadencji.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0" dirty="0">
                <a:solidFill>
                  <a:schemeClr val="tx1"/>
                </a:solidFill>
              </a:rPr>
              <a:t>Zgoda dla rektora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29222"/>
          </a:xfrm>
        </p:spPr>
        <p:txBody>
          <a:bodyPr>
            <a:noAutofit/>
          </a:bodyPr>
          <a:lstStyle/>
          <a:p>
            <a:r>
              <a:rPr lang="pl-PL" dirty="0"/>
              <a:t>Art. 125 ust. 5 </a:t>
            </a:r>
            <a:r>
              <a:rPr lang="pl-PL" dirty="0" err="1"/>
              <a:t>zd</a:t>
            </a:r>
            <a:r>
              <a:rPr lang="pl-PL" dirty="0"/>
              <a:t>. 2 </a:t>
            </a:r>
            <a:r>
              <a:rPr lang="pl-PL" dirty="0" err="1"/>
              <a:t>P.s.w.n</a:t>
            </a:r>
            <a:r>
              <a:rPr lang="pl-PL" dirty="0"/>
              <a:t>. W przypadku nieuzyskania zgody, rektor zaprzestaje wykonywania dodatkowego zajęcia zarobkowego w terminie 4 miesięcy od dnia rozpoczęcia kadencji.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0" dirty="0">
                <a:solidFill>
                  <a:schemeClr val="tx1"/>
                </a:solidFill>
              </a:rPr>
              <a:t>Brak zgody dla rektora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29222"/>
          </a:xfrm>
        </p:spPr>
        <p:txBody>
          <a:bodyPr>
            <a:noAutofit/>
          </a:bodyPr>
          <a:lstStyle/>
          <a:p>
            <a:r>
              <a:rPr lang="pl-PL" dirty="0"/>
              <a:t>brak szczegółowych regulacji,</a:t>
            </a:r>
          </a:p>
          <a:p>
            <a:r>
              <a:rPr lang="pl-PL" dirty="0"/>
              <a:t> odwołanie do mechanizmów normatywnych przewidzianych w ust. 1–3: charakteru prawnego zgody lub jej odmowy jako oświadczenia woli, formy i treści wniosku o wyrażenie zgody, przyczyn odmowy wyrażenia zgody, aspektu temporalnego wyrażenia zgody, formy wyrażenia zgody lub jej odmowy, uzasadnienia odmowy wyrażenia zgody, cofnięcia zgody, zaskarżenia odmowy wydania zgody na drogę sądową.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b="0" dirty="0">
                <a:solidFill>
                  <a:schemeClr val="tx1"/>
                </a:solidFill>
              </a:rPr>
              <a:t>Zgoda/odmowa zgody dla rektora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292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l-PL" b="1" dirty="0"/>
              <a:t>  Art. 125 ust. 6 </a:t>
            </a:r>
            <a:r>
              <a:rPr lang="pl-PL" b="1" dirty="0" err="1"/>
              <a:t>P.s.w.n</a:t>
            </a:r>
            <a:r>
              <a:rPr lang="pl-PL" b="1" dirty="0"/>
              <a:t>. </a:t>
            </a:r>
            <a:r>
              <a:rPr lang="pl-PL" dirty="0"/>
              <a:t>w przypadku wykonywania dodatkowego zajęcia zarobkowego bez zgody minister stwierdza wygaśnięcie mandatu rektora. Wygaśnięcie mandatu następuje z dniem doręczenia tego stwierdzenia.</a:t>
            </a:r>
          </a:p>
          <a:p>
            <a:r>
              <a:rPr lang="pl-PL" dirty="0"/>
              <a:t>pozostawienie w zatrudnieniu bez obowiązku świadczenia pracy nie uzasadnia stosowania wobec rektora sankcji w postaci wygaśnięcia mandatu,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0" dirty="0">
                <a:solidFill>
                  <a:schemeClr val="tx1"/>
                </a:solidFill>
              </a:rPr>
              <a:t>Sankcja wobec rektora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29222"/>
          </a:xfrm>
        </p:spPr>
        <p:txBody>
          <a:bodyPr>
            <a:noAutofit/>
          </a:bodyPr>
          <a:lstStyle/>
          <a:p>
            <a:r>
              <a:rPr lang="pl-PL" b="1" dirty="0"/>
              <a:t> </a:t>
            </a:r>
            <a:r>
              <a:rPr lang="pl-PL" dirty="0"/>
              <a:t>stwierdzenie przez ministra wygaśnięcia mandatu rektora - decyzja administracyjna (stosowanie przepisów Kodeksu postępowania administracyjnego). </a:t>
            </a:r>
          </a:p>
          <a:p>
            <a:r>
              <a:rPr lang="pl-PL" dirty="0"/>
              <a:t>zgodnie z art. 125 ust. 6 </a:t>
            </a:r>
            <a:r>
              <a:rPr lang="pl-PL" i="1" dirty="0" err="1"/>
              <a:t>in</a:t>
            </a:r>
            <a:r>
              <a:rPr lang="pl-PL" i="1" dirty="0"/>
              <a:t> </a:t>
            </a:r>
            <a:r>
              <a:rPr lang="pl-PL" i="1" dirty="0" err="1"/>
              <a:t>fine</a:t>
            </a:r>
            <a:r>
              <a:rPr lang="pl-PL" dirty="0"/>
              <a:t> </a:t>
            </a:r>
            <a:r>
              <a:rPr lang="pl-PL" dirty="0" err="1"/>
              <a:t>P.s.w.n</a:t>
            </a:r>
            <a:r>
              <a:rPr lang="pl-PL" dirty="0"/>
              <a:t>. wygaśnięcie mandatu następuje z dniem doręczenia stwierdzenia jego wygaśnięcia rektorowi. W sytuacji uchylenia tej decyzji lub jej unieważnienia przez sąd administracyjny mandat powinien podlegać restytucji.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0" dirty="0">
                <a:solidFill>
                  <a:schemeClr val="tx1"/>
                </a:solidFill>
              </a:rPr>
              <a:t>Sankcja wobec rektora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7209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l-PL" dirty="0"/>
              <a:t>   Art. 125 ust. 7 </a:t>
            </a:r>
            <a:r>
              <a:rPr lang="pl-PL" dirty="0" err="1"/>
              <a:t>P.s.w.n</a:t>
            </a:r>
            <a:r>
              <a:rPr lang="pl-PL" dirty="0"/>
              <a:t>.</a:t>
            </a:r>
            <a:r>
              <a:rPr lang="pl-PL" b="1" dirty="0"/>
              <a:t> </a:t>
            </a:r>
            <a:r>
              <a:rPr lang="pl-PL" dirty="0"/>
              <a:t>Nauczyciel akademicki prowadzący działalność gospodarczą informuje o tym rektora uczelni, która jest jego podstawowym miejscem pracy.</a:t>
            </a:r>
          </a:p>
          <a:p>
            <a:r>
              <a:rPr lang="pl-PL" dirty="0"/>
              <a:t>obowiązek notyfikacji,</a:t>
            </a:r>
          </a:p>
          <a:p>
            <a:r>
              <a:rPr lang="pl-PL" dirty="0"/>
              <a:t>rektor nie ma w tej materii wobec nauczyciela akademickiego żadnych władczych uprawnień, w tym także wyrażania zgody.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0" dirty="0">
                <a:solidFill>
                  <a:schemeClr val="tx1"/>
                </a:solidFill>
              </a:rPr>
              <a:t>Działalność gospodarcza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Art. 125 ust. 1 i 2 </a:t>
            </a:r>
            <a:r>
              <a:rPr lang="pl-PL" dirty="0" err="1"/>
              <a:t>P.s.w.n</a:t>
            </a:r>
            <a:r>
              <a:rPr lang="pl-PL" dirty="0"/>
              <a:t>.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8401080" cy="4413598"/>
          </a:xfrm>
        </p:spPr>
        <p:txBody>
          <a:bodyPr>
            <a:normAutofit fontScale="92500"/>
          </a:bodyPr>
          <a:lstStyle/>
          <a:p>
            <a:r>
              <a:rPr lang="pl-PL" sz="3200" dirty="0"/>
              <a:t>odnosi się do nauczycieli akademickich posiadających status pracownika,</a:t>
            </a:r>
          </a:p>
          <a:p>
            <a:r>
              <a:rPr lang="pl-PL" sz="3200" dirty="0"/>
              <a:t>dotyczy wszystkich grup nauczycieli akademickich: badawczo-dydaktycznych, badawczych i dydaktycznych,</a:t>
            </a:r>
          </a:p>
          <a:p>
            <a:r>
              <a:rPr lang="pl-PL" sz="3200" dirty="0"/>
              <a:t>dotyczy nie tylko zatrudnionych na podstawie obligacyjnej (umowa o pracę), ale również na podstawie mianowania (art. 248 ust. 1 </a:t>
            </a:r>
            <a:r>
              <a:rPr lang="pl-PL" sz="3200" dirty="0" err="1"/>
              <a:t>p.w.p.s.w.n</a:t>
            </a:r>
            <a:r>
              <a:rPr lang="pl-PL" sz="3200" dirty="0"/>
              <a:t>.)</a:t>
            </a:r>
          </a:p>
          <a:p>
            <a:endParaRPr lang="pl-PL" sz="3200" dirty="0"/>
          </a:p>
          <a:p>
            <a:endParaRPr lang="pl-PL" sz="3200" dirty="0"/>
          </a:p>
          <a:p>
            <a:endParaRPr lang="pl-PL" sz="3200" dirty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72098"/>
          </a:xfrm>
        </p:spPr>
        <p:txBody>
          <a:bodyPr>
            <a:noAutofit/>
          </a:bodyPr>
          <a:lstStyle/>
          <a:p>
            <a:r>
              <a:rPr lang="pl-PL" dirty="0"/>
              <a:t> obowiązek nałożony na nauczyciela akademickiego dotyczy wyłącznie sytuacji, w której działalność gospodarcza jest już faktycznie prowadzona. Samo zgłoszenie działalności do odpowiedniego rejestru lub ewidencji jeszcze tego obowiązku nie statuuje,</a:t>
            </a:r>
          </a:p>
          <a:p>
            <a:r>
              <a:rPr lang="pl-PL" dirty="0"/>
              <a:t>nauczyciel akademicki nie ma obowiązku informowania rektora o zawieszeniu działalności gospodarczej. Ponowne jej podjęcie wymaga znowu zawiadomienia.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0" dirty="0">
                <a:solidFill>
                  <a:schemeClr val="tx1"/>
                </a:solidFill>
              </a:rPr>
              <a:t>Działalność gospodarcza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880014"/>
          </a:xfrm>
        </p:spPr>
        <p:txBody>
          <a:bodyPr>
            <a:normAutofit fontScale="92500"/>
          </a:bodyPr>
          <a:lstStyle/>
          <a:p>
            <a:r>
              <a:rPr lang="pl-PL" dirty="0"/>
              <a:t>każdy rodzaj dopuszczony prawem: indywidualna działalność gospodarcza, udziały w spółdzielni, spółka jawna, spółka cywilna, spółka komandytowo-akcyjna, spółka komandytowa, spółka partnerska, a także prowadzenie działalności w ramach spółek kapitałowych: akcyjnych i z ograniczoną odpowiedzialnością,</a:t>
            </a:r>
          </a:p>
          <a:p>
            <a:r>
              <a:rPr lang="pl-PL" dirty="0"/>
              <a:t>w razie prowadzenia dwóch lub więcej działalności należy poinformować o każdej z nich,</a:t>
            </a:r>
          </a:p>
          <a:p>
            <a:r>
              <a:rPr lang="pl-PL" dirty="0"/>
              <a:t>nie ma przy tym znaczenia, czy działalność jest wykonywana w kraju czy za granicą.</a:t>
            </a:r>
          </a:p>
          <a:p>
            <a:endParaRPr lang="pl-PL" dirty="0"/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0" dirty="0">
                <a:solidFill>
                  <a:schemeClr val="tx1"/>
                </a:solidFill>
              </a:rPr>
              <a:t>Działalność gospodarcza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86412"/>
          </a:xfrm>
        </p:spPr>
        <p:txBody>
          <a:bodyPr>
            <a:normAutofit fontScale="92500" lnSpcReduction="10000"/>
          </a:bodyPr>
          <a:lstStyle/>
          <a:p>
            <a:r>
              <a:rPr lang="pl-PL" u="sng" dirty="0"/>
              <a:t>Art 125 ust. 7</a:t>
            </a:r>
            <a:r>
              <a:rPr lang="pl-PL" dirty="0"/>
              <a:t> </a:t>
            </a:r>
            <a:r>
              <a:rPr lang="pl-PL" dirty="0" err="1"/>
              <a:t>P.s.w.n</a:t>
            </a:r>
            <a:r>
              <a:rPr lang="pl-PL" dirty="0"/>
              <a:t>. nie precyzuje treści zawiadomienia rektora,</a:t>
            </a:r>
          </a:p>
          <a:p>
            <a:r>
              <a:rPr lang="pl-PL" dirty="0"/>
              <a:t>żądanie od nauczyciela akademickiego podawania danych podmiotu, w którym prowadzi działalność gospodarczą, na przykład nazwy spółki lub spółdzielni albo adresu jej siedziby jest nieuprawnione,</a:t>
            </a:r>
          </a:p>
          <a:p>
            <a:r>
              <a:rPr lang="pl-PL" dirty="0"/>
              <a:t>forma – każda; względy celowości, zwłaszcza dowodowe, przemawiają jednak za formą pisemną bądź elektroniczną, </a:t>
            </a:r>
          </a:p>
          <a:p>
            <a:r>
              <a:rPr lang="pl-PL" dirty="0"/>
              <a:t>statut uczelni albo regulamin pracy może określać formę przekazania rektorowi informacji,</a:t>
            </a:r>
          </a:p>
          <a:p>
            <a:r>
              <a:rPr lang="pl-PL" dirty="0"/>
              <a:t>termin – nie określono. Może być wskazany w statucie lub regulaminie pracy.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0" dirty="0">
                <a:solidFill>
                  <a:schemeClr val="tx1"/>
                </a:solidFill>
              </a:rPr>
              <a:t>Zawiadomienie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72098"/>
          </a:xfrm>
        </p:spPr>
        <p:txBody>
          <a:bodyPr>
            <a:normAutofit fontScale="92500" lnSpcReduction="10000"/>
          </a:bodyPr>
          <a:lstStyle/>
          <a:p>
            <a:r>
              <a:rPr lang="pl-PL" dirty="0"/>
              <a:t>wypowiedzenie umowy o pracę,</a:t>
            </a:r>
          </a:p>
          <a:p>
            <a:r>
              <a:rPr lang="pl-PL" dirty="0"/>
              <a:t>jeżeli obowiązek został określony w statucie uczelni albo regulaminie pracy jako podstawowy, możliwe jest też rozwiązanie umowy bez wypowiedzenia,</a:t>
            </a:r>
          </a:p>
          <a:p>
            <a:r>
              <a:rPr lang="pl-PL" dirty="0"/>
              <a:t>wypowiedzenie warunków pracy lub/i płacy,</a:t>
            </a:r>
          </a:p>
          <a:p>
            <a:r>
              <a:rPr lang="pl-PL" dirty="0"/>
              <a:t> zaniechanie można w niektórych sytuacjach kwalifikować jako czyn uchybiający obowiązkom nauczyciela akademickiego w rozumieniu art. 275 ust. 1 </a:t>
            </a:r>
            <a:r>
              <a:rPr lang="pl-PL" dirty="0" err="1"/>
              <a:t>P.s.w.n</a:t>
            </a:r>
            <a:r>
              <a:rPr lang="pl-PL" dirty="0"/>
              <a:t>., co może wobec niego generować kary dyscyplinarne z art. 276 ust. 1 </a:t>
            </a:r>
            <a:r>
              <a:rPr lang="pl-PL" dirty="0" err="1"/>
              <a:t>P.s.w.n</a:t>
            </a:r>
            <a:r>
              <a:rPr lang="pl-PL" dirty="0"/>
              <a:t>.</a:t>
            </a:r>
          </a:p>
          <a:p>
            <a:r>
              <a:rPr lang="pl-PL" dirty="0"/>
              <a:t>NIE kara porządkowa z art. 108 </a:t>
            </a:r>
            <a:r>
              <a:rPr lang="pl-PL" dirty="0" err="1"/>
              <a:t>K.p</a:t>
            </a:r>
            <a:r>
              <a:rPr lang="pl-PL" dirty="0"/>
              <a:t>. </a:t>
            </a:r>
          </a:p>
          <a:p>
            <a:endParaRPr lang="pl-PL" dirty="0"/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0" dirty="0">
                <a:solidFill>
                  <a:schemeClr val="tx1"/>
                </a:solidFill>
              </a:rPr>
              <a:t>Sankcje 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7209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pl-PL" dirty="0"/>
              <a:t>   Art. 125 ust. 8 </a:t>
            </a:r>
            <a:r>
              <a:rPr lang="pl-PL" dirty="0" err="1"/>
              <a:t>P.s.w.n</a:t>
            </a:r>
            <a:r>
              <a:rPr lang="pl-PL" dirty="0"/>
              <a:t>. przepisy ust. 1-7 stosuje się odpowiednio do nauczycieli akademickich i rektora uczelni niepublicznej, jeżeli statut nie stanowi inaczej. Wygaśnięcie mandatu rektora stwierdza organ powołujący rektora, a w przypadku braku takiego organu – założyciel;</a:t>
            </a:r>
          </a:p>
          <a:p>
            <a:r>
              <a:rPr lang="pl-PL" dirty="0"/>
              <a:t>mechanizm -charakter względny, ponieważ statut uczelni niepublicznej sprawy te może regulować odmiennie </a:t>
            </a:r>
            <a:r>
              <a:rPr lang="pl-PL" dirty="0">
                <a:solidFill>
                  <a:srgbClr val="C00000"/>
                </a:solidFill>
              </a:rPr>
              <a:t>ALE </a:t>
            </a:r>
            <a:r>
              <a:rPr lang="pl-PL" dirty="0"/>
              <a:t>postanowienia statutowe nie mogą wprowadzać mechanizmów mniej korzystnych niż przepisy prawa pracy – także tych z art. 125 ust. 1–7 </a:t>
            </a:r>
            <a:r>
              <a:rPr lang="pl-PL" dirty="0" err="1"/>
              <a:t>P.s.w.n</a:t>
            </a:r>
            <a:r>
              <a:rPr lang="pl-PL" dirty="0"/>
              <a:t>.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0" dirty="0">
                <a:solidFill>
                  <a:schemeClr val="tx1"/>
                </a:solidFill>
              </a:rPr>
              <a:t>Uczelnie niepubliczne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Art. 125 ust. 1 i 2 </a:t>
            </a:r>
            <a:r>
              <a:rPr lang="pl-PL" dirty="0" err="1"/>
              <a:t>P.s.w.n</a:t>
            </a:r>
            <a:r>
              <a:rPr lang="pl-PL" dirty="0"/>
              <a:t>.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8401080" cy="4413598"/>
          </a:xfrm>
        </p:spPr>
        <p:txBody>
          <a:bodyPr>
            <a:normAutofit fontScale="92500"/>
          </a:bodyPr>
          <a:lstStyle/>
          <a:p>
            <a:r>
              <a:rPr lang="pl-PL" sz="2800" dirty="0"/>
              <a:t>dotyczy zatrudnienia </a:t>
            </a:r>
            <a:r>
              <a:rPr lang="pl-PL" sz="2800" dirty="0" err="1"/>
              <a:t>prawnopracowniczego</a:t>
            </a:r>
            <a:r>
              <a:rPr lang="pl-PL" sz="2800" dirty="0"/>
              <a:t> (także czasowego),</a:t>
            </a:r>
          </a:p>
          <a:p>
            <a:r>
              <a:rPr lang="pl-PL" sz="3200" dirty="0"/>
              <a:t>charakter normy szczególnej - nie może być interpretowany rozszerzająco na podmioty wprost w nim nieprzewidziane,</a:t>
            </a:r>
          </a:p>
          <a:p>
            <a:r>
              <a:rPr lang="pl-PL" sz="3200" dirty="0"/>
              <a:t>nie dotyczy osoby, która w uczelni publicznej nie jest zatrudniona w pełnym wymiarze czasu pracy, nawet jeśli jest to jej jedyne miejsce pracy.</a:t>
            </a:r>
          </a:p>
          <a:p>
            <a:endParaRPr lang="pl-PL" sz="3200" dirty="0"/>
          </a:p>
          <a:p>
            <a:endParaRPr lang="pl-PL" sz="3200" dirty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Podstawowe miejsce pracy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8401080" cy="441359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pl-PL" sz="3200" b="1" dirty="0"/>
              <a:t>Art.  120 </a:t>
            </a:r>
            <a:r>
              <a:rPr lang="pl-PL" sz="3200" b="1" dirty="0" err="1"/>
              <a:t>P.s.w.n</a:t>
            </a:r>
            <a:r>
              <a:rPr lang="pl-PL" sz="3200" b="1" dirty="0"/>
              <a:t>.</a:t>
            </a:r>
          </a:p>
          <a:p>
            <a:pPr>
              <a:buNone/>
            </a:pPr>
            <a:r>
              <a:rPr lang="pl-PL" sz="3200" dirty="0"/>
              <a:t>1. W umowie o pracę z nauczycielem akademickim wskazuje się, czy uczelnia jest podstawowym miejscem pracy.</a:t>
            </a:r>
          </a:p>
          <a:p>
            <a:pPr>
              <a:buNone/>
            </a:pPr>
            <a:r>
              <a:rPr lang="pl-PL" sz="3200" dirty="0"/>
              <a:t>2. Warunkiem wskazania uczelni jako podstawowego miejsca pracy jest zatrudnienie w niej w pełnym wymiarze czasu pracy. Nauczyciel akademicki może mieć jednocześnie tylko jedno podstawowe miejsce pracy.</a:t>
            </a:r>
          </a:p>
          <a:p>
            <a:endParaRPr lang="pl-PL" sz="3200" dirty="0"/>
          </a:p>
          <a:p>
            <a:endParaRPr lang="pl-PL" sz="3200" dirty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Dodatkowe miejsce pracy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8401080" cy="44135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sz="3200" dirty="0"/>
              <a:t>  </a:t>
            </a:r>
          </a:p>
          <a:p>
            <a:pPr>
              <a:buNone/>
            </a:pPr>
            <a:r>
              <a:rPr lang="pl-PL" sz="3200" dirty="0"/>
              <a:t>  Zatrudnienie nauczyciela akademickiego poza ukształtowanym pojęciowo, zgodnie z art. 120 </a:t>
            </a:r>
            <a:r>
              <a:rPr lang="pl-PL" sz="3200" dirty="0" err="1"/>
              <a:t>P.s.w.n</a:t>
            </a:r>
            <a:r>
              <a:rPr lang="pl-PL" sz="3200" dirty="0"/>
              <a:t>., miejscem podstawowym będzie stanowiło </a:t>
            </a:r>
            <a:r>
              <a:rPr lang="pl-PL" sz="3200" b="1" dirty="0">
                <a:solidFill>
                  <a:srgbClr val="C00000"/>
                </a:solidFill>
              </a:rPr>
              <a:t>dodatkowe miejsce pracy</a:t>
            </a:r>
            <a:r>
              <a:rPr lang="pl-PL" sz="3200" b="1" dirty="0"/>
              <a:t>.</a:t>
            </a:r>
          </a:p>
          <a:p>
            <a:endParaRPr lang="pl-PL" sz="3200" dirty="0"/>
          </a:p>
          <a:p>
            <a:endParaRPr lang="pl-PL" sz="3200" dirty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/>
              <a:t>Zastrzeżenie warunkowania zatrudnienia zgodą rektora uczelni 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8401080" cy="4699350"/>
          </a:xfrm>
        </p:spPr>
        <p:txBody>
          <a:bodyPr>
            <a:normAutofit fontScale="62500" lnSpcReduction="20000"/>
          </a:bodyPr>
          <a:lstStyle/>
          <a:p>
            <a:r>
              <a:rPr lang="pl-PL" sz="3200" dirty="0"/>
              <a:t>dodatkowe miejsce pracy - jedynie jednostka zatrudniająca, która prowadzi działalność dydaktyczną lub naukową z zastrzeżeniem art. 125 ust. 3 </a:t>
            </a:r>
            <a:r>
              <a:rPr lang="pl-PL" sz="3200" dirty="0" err="1"/>
              <a:t>P.s.w.n</a:t>
            </a:r>
            <a:r>
              <a:rPr lang="pl-PL" sz="3200" dirty="0"/>
              <a:t>.</a:t>
            </a:r>
          </a:p>
          <a:p>
            <a:pPr>
              <a:buNone/>
            </a:pPr>
            <a:endParaRPr lang="pl-PL" sz="3200" dirty="0"/>
          </a:p>
          <a:p>
            <a:pPr algn="just">
              <a:buNone/>
            </a:pPr>
            <a:r>
              <a:rPr lang="pl-PL" sz="3200" dirty="0"/>
              <a:t>    Przepisu ust. 1 nie stosuje się do nauczycieli akademickich podejmujących zatrudnienie:</a:t>
            </a:r>
          </a:p>
          <a:p>
            <a:pPr algn="just">
              <a:buNone/>
            </a:pPr>
            <a:r>
              <a:rPr lang="pl-PL" sz="3200" dirty="0"/>
              <a:t>    1) w podmiotach, z którymi uczelnia nawiązała współpracę na podstawie umowy lub porozumienia albo dla których jest organem prowadzącym, założycielem albo udziałowcem;</a:t>
            </a:r>
          </a:p>
          <a:p>
            <a:pPr algn="just">
              <a:buNone/>
            </a:pPr>
            <a:r>
              <a:rPr lang="pl-PL" sz="3200" dirty="0"/>
              <a:t>    2) w urzędach, o których mowa w art. 1 ust. 1 i ust. 2 </a:t>
            </a:r>
            <a:r>
              <a:rPr lang="pl-PL" sz="3200" dirty="0" err="1"/>
              <a:t>pkt</a:t>
            </a:r>
            <a:r>
              <a:rPr lang="pl-PL" sz="3200" dirty="0"/>
              <a:t> 1, 2 i 4a ustawy z dnia 16 września 1982 r. o pracownikach urzędów państwowych (Dz. U. z 2020 r. poz. 537 oraz z 2021 r. poz. 2447 i 2448);</a:t>
            </a:r>
          </a:p>
          <a:p>
            <a:pPr algn="just">
              <a:buNone/>
            </a:pPr>
            <a:r>
              <a:rPr lang="pl-PL" sz="3200" dirty="0"/>
              <a:t>    3) w instytucjach kultury;</a:t>
            </a:r>
          </a:p>
          <a:p>
            <a:pPr algn="just">
              <a:buNone/>
            </a:pPr>
            <a:r>
              <a:rPr lang="pl-PL" sz="3200" dirty="0"/>
              <a:t>    4) w jednostkach, o których mowa w art. 2 ustawy z dnia 14 grudnia 2016 r. - Prawo oświatowe (Dz. U. z 2021 r. poz. 1082).</a:t>
            </a:r>
          </a:p>
          <a:p>
            <a:endParaRPr lang="pl-PL" sz="3200" b="1" dirty="0"/>
          </a:p>
          <a:p>
            <a:endParaRPr lang="pl-PL" sz="3200" dirty="0"/>
          </a:p>
          <a:p>
            <a:endParaRPr lang="pl-PL" sz="3200" dirty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/>
              <a:t>Art. 125 ust. 1 </a:t>
            </a:r>
            <a:r>
              <a:rPr lang="pl-PL" dirty="0" err="1"/>
              <a:t>P.s.w.n</a:t>
            </a:r>
            <a:r>
              <a:rPr lang="pl-PL" dirty="0"/>
              <a:t>.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8401080" cy="4699350"/>
          </a:xfrm>
        </p:spPr>
        <p:txBody>
          <a:bodyPr>
            <a:normAutofit fontScale="92500" lnSpcReduction="20000"/>
          </a:bodyPr>
          <a:lstStyle/>
          <a:p>
            <a:r>
              <a:rPr lang="pl-PL" sz="2800" dirty="0"/>
              <a:t>niedopuszczalne jest zatrudnienie się przez nauczyciela akademickiego u więcej niż jednego pracodawcy prowadzącego działalność dydaktyczną lub naukową,</a:t>
            </a:r>
          </a:p>
          <a:p>
            <a:r>
              <a:rPr lang="pl-PL" sz="2800" dirty="0"/>
              <a:t>nauczyciel akademicki może podjąć zatrudnienia u innych kategorii pracodawców nieprowadzących tego rodzaju działalności - uzasadnienie w argumentacji </a:t>
            </a:r>
            <a:r>
              <a:rPr lang="pl-PL" sz="2800" i="1" dirty="0" err="1"/>
              <a:t>in</a:t>
            </a:r>
            <a:r>
              <a:rPr lang="pl-PL" sz="2800" i="1" dirty="0"/>
              <a:t> </a:t>
            </a:r>
            <a:r>
              <a:rPr lang="pl-PL" sz="2800" i="1" dirty="0" err="1"/>
              <a:t>dubio</a:t>
            </a:r>
            <a:r>
              <a:rPr lang="pl-PL" sz="2800" i="1" dirty="0"/>
              <a:t> pro </a:t>
            </a:r>
            <a:r>
              <a:rPr lang="pl-PL" sz="2800" i="1" dirty="0" err="1"/>
              <a:t>libertate</a:t>
            </a:r>
            <a:r>
              <a:rPr lang="pl-PL" sz="2800" dirty="0"/>
              <a:t> w odniesieniu do art. 65 Konstytucji RP,</a:t>
            </a:r>
          </a:p>
          <a:p>
            <a:r>
              <a:rPr lang="pl-PL" sz="2800" dirty="0"/>
              <a:t>nauczyciel akademicki może być zatrudniony nawet u kilku pracodawców nieprowadzących działalności dydaktycznej lub naukowej bez potrzeby uzyskiwania zgody rektora</a:t>
            </a:r>
            <a:endParaRPr lang="pl-PL" sz="2800" b="1" dirty="0"/>
          </a:p>
          <a:p>
            <a:endParaRPr lang="pl-PL" sz="3200" dirty="0"/>
          </a:p>
          <a:p>
            <a:endParaRPr lang="pl-PL" sz="3200" dirty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364</TotalTime>
  <Words>1354</Words>
  <Application>Microsoft Macintosh PowerPoint</Application>
  <PresentationFormat>Pokaz na ekranie (4:3)</PresentationFormat>
  <Paragraphs>192</Paragraphs>
  <Slides>44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44</vt:i4>
      </vt:variant>
    </vt:vector>
  </HeadingPairs>
  <TitlesOfParts>
    <vt:vector size="45" baseType="lpstr">
      <vt:lpstr>Hol</vt:lpstr>
      <vt:lpstr>Ograniczenia w zakresie podejmowania dodatkowego zatrudnienia </vt:lpstr>
      <vt:lpstr>Art. 125 P.s.w.n.</vt:lpstr>
      <vt:lpstr>Art. 125 P.s.w.n.</vt:lpstr>
      <vt:lpstr>Art. 125 ust. 1 i 2 P.s.w.n.</vt:lpstr>
      <vt:lpstr>Art. 125 ust. 1 i 2 P.s.w.n.</vt:lpstr>
      <vt:lpstr>Podstawowe miejsce pracy</vt:lpstr>
      <vt:lpstr>Dodatkowe miejsce pracy</vt:lpstr>
      <vt:lpstr>Zastrzeżenie warunkowania zatrudnienia zgodą rektora uczelni </vt:lpstr>
      <vt:lpstr>Art. 125 ust. 1 P.s.w.n.</vt:lpstr>
      <vt:lpstr>Działalność naukowa i dydaktyczna</vt:lpstr>
      <vt:lpstr>Dodatkowe zatrudnienie</vt:lpstr>
      <vt:lpstr>Art. 125 ust. 1 i 2 P.s.w.n.</vt:lpstr>
      <vt:lpstr>Statut uczelni publicznej</vt:lpstr>
      <vt:lpstr>Wniosek o wyrażenie zgody</vt:lpstr>
      <vt:lpstr>Procedura uzyskania zgody</vt:lpstr>
      <vt:lpstr>Procedura uzyskania zgody</vt:lpstr>
      <vt:lpstr>Termin 2-miesięczny</vt:lpstr>
      <vt:lpstr>Termin 2-miesięczny</vt:lpstr>
      <vt:lpstr>Zgoda/odmowa zgody</vt:lpstr>
      <vt:lpstr>Przesłanki odmowy wydania zgody</vt:lpstr>
      <vt:lpstr>Przesłanki odmowy wydania zgody</vt:lpstr>
      <vt:lpstr>Przesłanki odmowy wydania zgody</vt:lpstr>
      <vt:lpstr>Przesłanki odmowy wydania zgody</vt:lpstr>
      <vt:lpstr>Forma zgody/odmowy</vt:lpstr>
      <vt:lpstr>Uzasadnienie</vt:lpstr>
      <vt:lpstr>Zgody czasowe</vt:lpstr>
      <vt:lpstr>Dopuszczalności cofnięcia zgody na dodatkowe zatrudnienie</vt:lpstr>
      <vt:lpstr>Sankcje za naruszenie   art. 125 ust. 1 p.s.w.n. </vt:lpstr>
      <vt:lpstr>Sankcje za naruszenie   art. 125 ust. 1 P.s.w.n. </vt:lpstr>
      <vt:lpstr>Sankcje za naruszenie   art. 125 ust. 1 P.s.w.n. </vt:lpstr>
      <vt:lpstr>Sankcje za naruszenie   art. 125 ust. 1 P.s.w.n. </vt:lpstr>
      <vt:lpstr>Status rektora</vt:lpstr>
      <vt:lpstr>Status rektora</vt:lpstr>
      <vt:lpstr>Zgoda dla rektora</vt:lpstr>
      <vt:lpstr>Brak zgody dla rektora</vt:lpstr>
      <vt:lpstr>Zgoda/odmowa zgody dla rektora</vt:lpstr>
      <vt:lpstr>Sankcja wobec rektora</vt:lpstr>
      <vt:lpstr>Sankcja wobec rektora</vt:lpstr>
      <vt:lpstr>Działalność gospodarcza</vt:lpstr>
      <vt:lpstr>Działalność gospodarcza</vt:lpstr>
      <vt:lpstr>Działalność gospodarcza</vt:lpstr>
      <vt:lpstr>Zawiadomienie</vt:lpstr>
      <vt:lpstr>Sankcje </vt:lpstr>
      <vt:lpstr>Uczelnie niepubliczne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Zatrudnianie nauczycieli akademickich w celu udzielania świadczeń zdrowotnych</dc:title>
  <dc:creator>Właściciel</dc:creator>
  <cp:lastModifiedBy>Właściciel</cp:lastModifiedBy>
  <cp:revision>61</cp:revision>
  <dcterms:created xsi:type="dcterms:W3CDTF">2022-11-27T20:40:24Z</dcterms:created>
  <dcterms:modified xsi:type="dcterms:W3CDTF">2022-12-21T22:53:16Z</dcterms:modified>
</cp:coreProperties>
</file>