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2" r:id="rId8"/>
    <p:sldId id="265" r:id="rId9"/>
    <p:sldId id="266" r:id="rId10"/>
    <p:sldId id="261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79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867" autoAdjust="0"/>
    <p:restoredTop sz="94660"/>
  </p:normalViewPr>
  <p:slideViewPr>
    <p:cSldViewPr>
      <p:cViewPr varScale="1">
        <p:scale>
          <a:sx n="109" d="100"/>
          <a:sy n="109" d="100"/>
        </p:scale>
        <p:origin x="-19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1F321E1-FCF2-45E6-B7C4-865BCC643528}" type="datetimeFigureOut">
              <a:rPr lang="pl-PL" smtClean="0"/>
              <a:pPr/>
              <a:t>05.12.2022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3EAF458-9A12-4709-98CC-9A147F2DF2C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714487"/>
            <a:ext cx="7772400" cy="1867875"/>
          </a:xfrm>
        </p:spPr>
        <p:txBody>
          <a:bodyPr>
            <a:normAutofit/>
          </a:bodyPr>
          <a:lstStyle/>
          <a:p>
            <a:r>
              <a:rPr lang="pl-PL" sz="3600" dirty="0" smtClean="0"/>
              <a:t>Czas pracy pracowników szkoły wyższej</a:t>
            </a:r>
            <a:endParaRPr lang="pl-PL" sz="3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dr Katarzyna Wesołowska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 err="1" smtClean="0"/>
              <a:t>P.s.w.n.używa</a:t>
            </a:r>
            <a:r>
              <a:rPr lang="pl-PL" dirty="0" smtClean="0"/>
              <a:t> pojęcia pracy w godzinach ponadwymiarowych w znaczeniu partykularnym, właściwym jedynie na gruncie akademickiego prawa pracy i dotyczy jedynie tej części czasu pracy nauczyciela akademickiego, która związana jest z realizacją obowiązków dydaktycznych, bo jedynie te mają wymierny charakter;</a:t>
            </a:r>
          </a:p>
          <a:p>
            <a:r>
              <a:rPr lang="pl-PL" dirty="0" smtClean="0"/>
              <a:t>praca ponadwymiarowa będzie zatem odnoszona do tzw. pensum dydaktycznego, gdzie wymiarem podstawowym będzie minimalny i maksymalny wymiar zajęć dydaktycznych określony w regulaminie pracy, z zastrzeżeniem maksymalnych ustawowych granic.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mtClean="0"/>
              <a:t>Godziny ponadwymiarowe</a:t>
            </a:r>
            <a:endParaRPr lang="pl-P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mtClean="0"/>
              <a:t>Godziny ponadwymiarowe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l-PL" dirty="0" smtClean="0"/>
              <a:t>Art. 127 ust. 6 </a:t>
            </a:r>
            <a:r>
              <a:rPr lang="pl-PL" dirty="0" err="1" smtClean="0"/>
              <a:t>P.s.w.n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pl-PL" dirty="0" smtClean="0"/>
              <a:t>Art. 127 ust. 7 </a:t>
            </a:r>
            <a:r>
              <a:rPr lang="pl-PL" dirty="0" err="1" smtClean="0"/>
              <a:t>P.s.w.n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2"/>
          </p:nvPr>
        </p:nvSpPr>
        <p:spPr>
          <a:xfrm>
            <a:off x="457200" y="1071547"/>
            <a:ext cx="4040188" cy="38576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 smtClean="0"/>
              <a:t>1) zadania zlecane pracownikowi w ramach uprawnień kierowniczych pracodawcy </a:t>
            </a:r>
          </a:p>
          <a:p>
            <a:pPr>
              <a:buNone/>
            </a:pPr>
            <a:r>
              <a:rPr lang="pl-PL" dirty="0" smtClean="0"/>
              <a:t>2) w szczególnych przypadkach, uzasadnionych koniecznością realizacji programu studiów</a:t>
            </a:r>
          </a:p>
          <a:p>
            <a:pPr>
              <a:buNone/>
            </a:pPr>
            <a:r>
              <a:rPr lang="pl-PL" dirty="0" smtClean="0"/>
              <a:t>3) w wymiarze nieprzekraczającym ¼, ½ rocznego wymiaru zajęć dydaktycznych </a:t>
            </a:r>
            <a:endParaRPr lang="pl-PL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4"/>
          </p:nvPr>
        </p:nvSpPr>
        <p:spPr>
          <a:xfrm>
            <a:off x="4645025" y="1142985"/>
            <a:ext cx="4041775" cy="35719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pl-PL" dirty="0" smtClean="0"/>
              <a:t>1) zadania wykonywane </a:t>
            </a:r>
            <a:r>
              <a:rPr lang="pl-PL" b="1" dirty="0" smtClean="0"/>
              <a:t>za zgodą</a:t>
            </a:r>
            <a:r>
              <a:rPr lang="pl-PL" dirty="0" smtClean="0"/>
              <a:t> nauczyciela akademickiego,</a:t>
            </a:r>
          </a:p>
          <a:p>
            <a:pPr>
              <a:buNone/>
            </a:pPr>
            <a:r>
              <a:rPr lang="pl-PL" dirty="0" smtClean="0"/>
              <a:t>2) _____________________</a:t>
            </a:r>
          </a:p>
          <a:p>
            <a:pPr>
              <a:buNone/>
            </a:pPr>
            <a:r>
              <a:rPr lang="pl-PL" dirty="0" smtClean="0"/>
              <a:t>3) w wymiarze nieprzekraczającym dwukrotności rocznego wymiaru zajęć dydaktycznych przewidzianego dla danej grupy lub stanowiska nauczyciela akademickiego</a:t>
            </a:r>
            <a:endParaRPr lang="pl-PL" dirty="0"/>
          </a:p>
        </p:txBody>
      </p:sp>
      <p:sp>
        <p:nvSpPr>
          <p:cNvPr id="9" name="pole tekstowe 8"/>
          <p:cNvSpPr txBox="1"/>
          <p:nvPr/>
        </p:nvSpPr>
        <p:spPr>
          <a:xfrm>
            <a:off x="2500298" y="4714885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Maksymalne wymiary nie podlegają sumowaniu</a:t>
            </a:r>
            <a:endParaRPr lang="pl-PL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pl-PL" dirty="0" smtClean="0"/>
              <a:t>szczególne przypadki - dotyczą rzeczywistych i istotnych potrzeb pracodawcy związanych z realizacją programu dydaktycznego uczelni, nie mogą sprowadzać się do tego, że uczelnia powierza już zatrudnionym pracownikom naukowo-dydaktycznym zajęcia dydaktyczne w rozmiarze znacznie przekraczającym ustawowo określone limity godzin ponadwymiarowych i w ten sposób – kosztem drastycznego obciążenia pracowników zatrudnionych – oszczędza na zatrudnianiu kolejnych pracowników naukowo-dydaktycznych,</a:t>
            </a:r>
          </a:p>
          <a:p>
            <a:r>
              <a:rPr lang="pl-PL" dirty="0" smtClean="0"/>
              <a:t>zarzut uczelni – niemożliwy. Zlecenie godzin ponadwymiarowych - imperatywne uprawnienie pracodawcy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mtClean="0"/>
              <a:t>Godziny ponadwymiarowe</a:t>
            </a:r>
            <a:endParaRPr lang="pl-P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pl-PL" b="1" dirty="0" smtClean="0"/>
              <a:t>ust. 6 a ust. 7</a:t>
            </a:r>
          </a:p>
          <a:p>
            <a:r>
              <a:rPr lang="pl-PL" dirty="0" smtClean="0"/>
              <a:t>prowadzenie zajęć dydaktycznych przez nauczyciela akademickiego winno odbywać się w trybie warunkowanym zgodą,</a:t>
            </a:r>
          </a:p>
          <a:p>
            <a:r>
              <a:rPr lang="pl-PL" dirty="0" smtClean="0"/>
              <a:t>Szczególne okoliczności uzasadniające zastosowanie normy art. 127 ust. 6 </a:t>
            </a:r>
            <a:r>
              <a:rPr lang="pl-PL" dirty="0" err="1" smtClean="0"/>
              <a:t>P.s.w.n</a:t>
            </a:r>
            <a:r>
              <a:rPr lang="pl-PL" dirty="0" smtClean="0"/>
              <a:t>. - mogą dotyczyć sytuacji związanych z potrzebą dodatkowego obciążenia nauczyciela akademickiego, które są efektem np. objęcia godzin dydaktycznych uprzednio planowanych dla innego nauczyciela akademickiego albo godzin dydaktycznych nieprzewidzianych w chwili planowania obciążeń dydaktycznych, przykładowo w sytuacji dodatkowych grup studentów albo słuchaczy studiów podyplomowych lub rozpoczęcia kształcenia na nowym kierunku czy specjalności.</a:t>
            </a:r>
          </a:p>
          <a:p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mtClean="0"/>
              <a:t>Godziny ponadwymiarowe</a:t>
            </a:r>
            <a:endParaRPr lang="pl-P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/>
              <a:t>tylko godziny obliczeniowe,</a:t>
            </a:r>
          </a:p>
          <a:p>
            <a:r>
              <a:rPr lang="pl-PL" dirty="0" smtClean="0"/>
              <a:t>nie inne obowiązki o charakterze organizacyjnym, związane z prowadzeniem zajęć dydaktycznych, np. przygotowywanie pomocy i materiałów dydaktycznych lub prac kontrolnych, kolokwiów czy prac egzaminacyjnych,</a:t>
            </a:r>
          </a:p>
          <a:p>
            <a:r>
              <a:rPr lang="pl-PL" dirty="0" smtClean="0"/>
              <a:t>stawka wynagrodzenia za godziny ponadwymiarowe nie powinna być niższa od stawki wynagrodzenia za zajęcia dydaktyczne odbywane w ramach pensum. Względy praktyczne przemawiają za regulaminowym albo obligacyjnym uregulowaniem wysokości stawki za zajęcia dydaktyczne realizowane w ramach godzin ponadwymiarowych.</a:t>
            </a:r>
          </a:p>
          <a:p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mtClean="0"/>
              <a:t>Godziny ponadwymiarowe</a:t>
            </a:r>
            <a:endParaRPr lang="pl-P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pl-PL" b="1" dirty="0" smtClean="0"/>
              <a:t>Art. 127 ust. 8 </a:t>
            </a:r>
            <a:r>
              <a:rPr lang="pl-PL" b="1" dirty="0" err="1" smtClean="0"/>
              <a:t>P.s.w.n</a:t>
            </a:r>
            <a:r>
              <a:rPr lang="pl-PL" b="1" dirty="0" smtClean="0"/>
              <a:t>.</a:t>
            </a:r>
          </a:p>
          <a:p>
            <a:r>
              <a:rPr lang="pl-PL" b="1" dirty="0" smtClean="0"/>
              <a:t>Nauczyciela akademickiego będącego w ciąży lub wychowującego dziecko do ukończenia przez nie 4. roku życia nie można zatrudniać w godzinach ponadwymiarowych bez jego zgody.</a:t>
            </a:r>
          </a:p>
          <a:p>
            <a:pPr>
              <a:buNone/>
            </a:pPr>
            <a:r>
              <a:rPr lang="pl-PL" dirty="0" smtClean="0"/>
              <a:t>Art.  178 Kodeksu pracy  </a:t>
            </a:r>
          </a:p>
          <a:p>
            <a:pPr>
              <a:buNone/>
            </a:pPr>
            <a:r>
              <a:rPr lang="pl-PL" dirty="0" smtClean="0"/>
              <a:t>§  1 Pracownicy w ciąży nie wolno zatrudniać w godzinach nadliczbowych ani w porze nocnej. Pracownicy w ciąży nie wolno bez jej zgody delegować poza stałe miejsce pracy ani zatrudniać w systemie czasu pracy, o którym mowa w art. 139.</a:t>
            </a:r>
          </a:p>
          <a:p>
            <a:pPr>
              <a:buNone/>
            </a:pPr>
            <a:r>
              <a:rPr lang="pl-PL" dirty="0" smtClean="0"/>
              <a:t>§ 2 Pracownika opiekującego się dzieckiem do ukończenia przez nie 4 roku życia nie wolno bez jego zgody zatrudniać w godzinach nadliczbowych, w porze nocnej, w systemie czasu pracy, o którym mowa w art. 139, jak również delegować poza stałe miejsce pracy.</a:t>
            </a:r>
          </a:p>
          <a:p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Nauczyciel akademickiego będący w ciąży lub wychowujący dziecko</a:t>
            </a:r>
            <a:endParaRPr lang="pl-P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311649"/>
          </a:xfrm>
        </p:spPr>
        <p:txBody>
          <a:bodyPr>
            <a:normAutofit fontScale="85000" lnSpcReduction="10000"/>
          </a:bodyPr>
          <a:lstStyle/>
          <a:p>
            <a:r>
              <a:rPr lang="pl-PL" dirty="0" smtClean="0"/>
              <a:t>mniej korzystne postanowienia regulaminu pracy nie mogą zastępować z mocy prawa bardziej korzystnych składników umowy o pracę. Jeśli więc postanowienia regulaminu pracy odbiegają od warunków pracy i płacy określonych przez strony indywidualnego stosunku pracy w umowie o pracę, wprowadzenie w życie regulaminu pracy może nastąpić dopiero po zawarciu stosownego porozumienia przez strony stosunku pracy albo po złożeniu przez pracodawcę oświadczenia o wypowiedzeniu dotychczasowych istotnych składników umowy o pracę i przedstawieniu oferty zatrudnienia na warunkach zgodnych z postanowieniami regulaminu pracy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/>
              <a:t>Orzecznictwo</a:t>
            </a:r>
            <a:endParaRPr lang="pl-P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Praca zdalna</a:t>
            </a:r>
            <a:br>
              <a:rPr lang="pl-PL" dirty="0" smtClean="0">
                <a:solidFill>
                  <a:schemeClr val="tx1"/>
                </a:solidFill>
              </a:rPr>
            </a:br>
            <a:r>
              <a:rPr lang="pl-PL" dirty="0" smtClean="0">
                <a:solidFill>
                  <a:schemeClr val="tx1"/>
                </a:solidFill>
              </a:rPr>
              <a:t>innych pracowników </a:t>
            </a:r>
            <a:br>
              <a:rPr lang="pl-PL" dirty="0" smtClean="0">
                <a:solidFill>
                  <a:schemeClr val="tx1"/>
                </a:solidFill>
              </a:rPr>
            </a:br>
            <a:r>
              <a:rPr lang="pl-PL" dirty="0" smtClean="0">
                <a:solidFill>
                  <a:schemeClr val="tx1"/>
                </a:solidFill>
              </a:rPr>
              <a:t>niż nauczyciele akademiccy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art. 3 ustawy z dnia 2 marca 2020 roku o szczególnych rozwiązaniach związanych z zapobieganiem, przeciwdziałaniem i zwalczaniem COVID-19, innych chorób zakaźnych oraz wywołanych nimi sytuacji kryzysowych </a:t>
            </a: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Podstawa prawna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 fontScale="85000" lnSpcReduction="20000"/>
          </a:bodyPr>
          <a:lstStyle/>
          <a:p>
            <a:r>
              <a:rPr lang="pl-PL" dirty="0" smtClean="0"/>
              <a:t>W okresie obowiązywania stanu zagrożenia epidemicznego albo stanu epidemii, ogłoszonego z powodu COVID-19, oraz w okresie 3 miesięcy po ich odwołaniu, w celu przeciwdziałania COVID-19 pracodawca może polecić pracownikowi wykonywanie, przez czas oznaczony, pracy określonej w umowie o pracę, poza miejscem jej stałego wykonywania;</a:t>
            </a:r>
          </a:p>
          <a:p>
            <a:r>
              <a:rPr lang="pl-PL" dirty="0" smtClean="0"/>
              <a:t>Wykonywanie pracy zdalnej może zostać polecone, jeżeli pracownik ma umiejętności i możliwości techniczne oraz lokalowe do wykonywania takiej pracy i pozwala na to rodzaj pracy. W szczególności praca zdalna może być wykonywana przy wykorzystaniu środków bezpośredniego porozumiewania się na odległość lub dotyczyć wykonywania części wytwórczych lub usług materialnych.</a:t>
            </a: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Praca zdalna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b="1" dirty="0" smtClean="0"/>
          </a:p>
          <a:p>
            <a:r>
              <a:rPr lang="pl-PL" b="1" dirty="0" smtClean="0"/>
              <a:t>Art.  127 ustawy Prawo o szkolnictwie wyższym i nauce</a:t>
            </a:r>
          </a:p>
          <a:p>
            <a:endParaRPr lang="pl-PL" b="1" dirty="0" smtClean="0"/>
          </a:p>
          <a:p>
            <a:r>
              <a:rPr lang="pl-PL" b="1" dirty="0" smtClean="0"/>
              <a:t>Kodeks pracy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Podstawa prawna</a:t>
            </a:r>
            <a:endParaRPr lang="pl-P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/>
              <a:t>jeżeli pracodawca zamierza zlecić pracę zdalną, musi pamiętać o zapewnieniu pracownikowi narzędzi i materiałów niezbędnych do wykonywania pracy zdalnej oraz obsługi logistycznej pracy zdalnej,</a:t>
            </a:r>
          </a:p>
          <a:p>
            <a:r>
              <a:rPr lang="pl-PL" dirty="0" smtClean="0"/>
              <a:t>istnieje możliwość używania – przy wykonywaniu pracy zdalnej – narzędzi lub materiałów niezapewnionych przez pracodawcę (należących do pracownika albo będących w jego posiadaniu), pod warunkiem, że umożliwia to poszanowanie i ochronę informacji poufnych i innych tajemnic prawnie chronionych, w tym tajemnicy przedsiębiorstwa lub danych osobowych, a także informacji, których ujawnienie mogłoby narazić pracodawcę na szkodę.</a:t>
            </a: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Praca zdalna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/>
          </a:bodyPr>
          <a:lstStyle/>
          <a:p>
            <a:r>
              <a:rPr lang="pl-PL" dirty="0" smtClean="0"/>
              <a:t>jednym z podstawowych obowiązków pracownika jest stosowanie się do poleceń przełożonych, które dotyczą pracy, jeżeli nie są one sprzeczne z przepisami prawa lub umową o pracę;</a:t>
            </a:r>
          </a:p>
          <a:p>
            <a:r>
              <a:rPr lang="pl-PL" dirty="0" smtClean="0"/>
              <a:t>wydanie przez pracodawcę polecenia pracownikowi wykonywania pracy zdalnie jest w zasadzie dla niego wiążące, jeżeli pracownik ma umiejętności i możliwości techniczne oraz lokalowe do wykonywania takiej pracy i pozwala na to rodzaj pracy;</a:t>
            </a: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Praca zdalna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/>
          </a:bodyPr>
          <a:lstStyle/>
          <a:p>
            <a:r>
              <a:rPr lang="pl-PL" dirty="0" smtClean="0"/>
              <a:t>odmowa – należycie uzasadniona - wykazanie braku umiejętność pracy poza siedzibą pracodawcy, braku odpowiednich warunków technicznych lub lokalowych;</a:t>
            </a:r>
          </a:p>
          <a:p>
            <a:r>
              <a:rPr lang="pl-PL" dirty="0" smtClean="0"/>
              <a:t>odmowa wykonywania pracy zdalnie bez uzasadnienia, czyli wykazania braku umiejętności pracy poza siedzibą pracodawcy, braku odpowiednich warunków technicznych lub lokalowych, skutkować może wyciągnięciem konsekwencji służbowych wobec pracownika, w tym wypowiedzeniem umowy.</a:t>
            </a: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Praca zdalna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l-PL" dirty="0" smtClean="0"/>
              <a:t>Art. 3</a:t>
            </a:r>
          </a:p>
          <a:p>
            <a:pPr>
              <a:buNone/>
            </a:pPr>
            <a:r>
              <a:rPr lang="pl-PL" dirty="0" smtClean="0"/>
              <a:t>4. Narzędzia i materiały potrzebne do wykonywania pracy zdalnej oraz obsługę logistyczną pracy zdalnej zapewnia pracodawca.</a:t>
            </a:r>
          </a:p>
          <a:p>
            <a:pPr>
              <a:buNone/>
            </a:pPr>
            <a:r>
              <a:rPr lang="pl-PL" dirty="0" smtClean="0"/>
              <a:t>5. Przy wykonywaniu pracy zdalnej pracownik może używać narzędzi lub materiałów niezapewnionych przez pracodawcę pod warunkiem, że umożliwia to poszanowanie i ochronę informacji poufnych i innych tajemnic prawnie chronionych, w tym tajemnicy przedsiębiorstwa lub danych osobowych, a także informacji, których ujawnienie mogłoby narazić pracodawcę na szkodę.</a:t>
            </a: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Praca zdalna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dirty="0" smtClean="0"/>
              <a:t>Art. 3</a:t>
            </a:r>
          </a:p>
          <a:p>
            <a:pPr>
              <a:buNone/>
            </a:pPr>
            <a:r>
              <a:rPr lang="pl-PL" dirty="0" smtClean="0"/>
              <a:t>  6. Na polecenie pracodawcy, pracownik wykonujący pracę zdalną ma obowiązek prowadzić ewidencję wykonanych czynności, uwzględniającą w szczególności opis tych czynności, a także datę oraz czas ich wykonania.</a:t>
            </a:r>
          </a:p>
          <a:p>
            <a:pPr>
              <a:buNone/>
            </a:pPr>
            <a:r>
              <a:rPr lang="pl-PL" dirty="0" smtClean="0"/>
              <a:t>  7. Pracownik sporządza ewidencję wykonywanych czynności w formie i z częstotliwością określoną w poleceniu, o którym mowa w ust. 6.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Praca zdalna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l-PL" b="1" dirty="0" smtClean="0"/>
              <a:t>Art.  149</a:t>
            </a:r>
          </a:p>
          <a:p>
            <a:pPr>
              <a:buNone/>
            </a:pPr>
            <a:r>
              <a:rPr lang="pl-PL" b="1" dirty="0" smtClean="0"/>
              <a:t>§  1. </a:t>
            </a:r>
            <a:r>
              <a:rPr lang="pl-PL" dirty="0" smtClean="0"/>
              <a:t>Pracodawca prowadzi ewidencję czasu pracy pracownika do celów prawidłowego ustalenia jego wynagrodzenia i innych świadczeń związanych z pracą. Pracodawca udostępnia tę ewidencję pracownikowi, na jego żądanie.</a:t>
            </a:r>
          </a:p>
          <a:p>
            <a:pPr>
              <a:buNone/>
            </a:pPr>
            <a:r>
              <a:rPr lang="pl-PL" b="1" dirty="0" smtClean="0"/>
              <a:t>§  2. </a:t>
            </a:r>
            <a:r>
              <a:rPr lang="pl-PL" dirty="0" smtClean="0"/>
              <a:t>W stosunku do pracowników objętych systemem zadaniowego czasu pracy, pracowników zarządzających w imieniu pracodawcy zakładem pracy oraz pracowników otrzymujących ryczałt za godziny nadliczbowe lub za pracę w porze nocnej nie ewidencjonuje się godzin pracy.</a:t>
            </a: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Ewidencja czasu pracy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92500" lnSpcReduction="10000"/>
          </a:bodyPr>
          <a:lstStyle/>
          <a:p>
            <a:r>
              <a:rPr lang="pl-PL" dirty="0" smtClean="0"/>
              <a:t>wykonywanie pracy w formie zdalnej nie jest równoznaczne ze zwolnieniem pracodawcy z obowiązku ewidencjonowania czasu pracy;</a:t>
            </a:r>
          </a:p>
          <a:p>
            <a:r>
              <a:rPr lang="pl-PL" dirty="0" smtClean="0"/>
              <a:t>ewidencja wykonywanych czynności przez pracownika, nie jest tożsama z rejestracją czasu pracy;</a:t>
            </a:r>
          </a:p>
          <a:p>
            <a:r>
              <a:rPr lang="pl-PL" dirty="0" smtClean="0"/>
              <a:t>ewidencja wykonywanych czynności przez pracownika ma fakultatywny charakter, tzn. podlega realizacji, jeśli pracodawca wyda polecenie w tej sprawie;</a:t>
            </a:r>
          </a:p>
          <a:p>
            <a:r>
              <a:rPr lang="pl-PL" dirty="0" smtClean="0"/>
              <a:t>jeżeli do pracownika wykonującego pracę zdalną nie mają zastosowania wyłączenia określone w art. 149 § 2 </a:t>
            </a:r>
            <a:r>
              <a:rPr lang="pl-PL" dirty="0" err="1" smtClean="0"/>
              <a:t>K.p</a:t>
            </a:r>
            <a:r>
              <a:rPr lang="pl-PL" dirty="0" smtClean="0"/>
              <a:t>., to pracodawca powinien prowadzić ewidencję czasu pracy zdalnej.</a:t>
            </a:r>
          </a:p>
          <a:p>
            <a:endParaRPr lang="pl-PL" dirty="0" smtClean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Ewidencja czasu pracy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/>
          </a:bodyPr>
          <a:lstStyle/>
          <a:p>
            <a:r>
              <a:rPr lang="pl-PL" dirty="0" smtClean="0"/>
              <a:t>określenie zasad w tym przedmiocie należy do pracodawcy, który może dokonać ustaleń indywidualnych lub wydać odpowiednie zarządzenie (regulamin);</a:t>
            </a:r>
          </a:p>
          <a:p>
            <a:pPr>
              <a:buNone/>
            </a:pPr>
            <a:endParaRPr lang="pl-PL" dirty="0" smtClean="0"/>
          </a:p>
          <a:p>
            <a:r>
              <a:rPr lang="pl-PL" dirty="0" smtClean="0"/>
              <a:t>potwierdzenie wykonywania przez pracownika pracy zdalnej, umożliwiające następnie ewidencję czasu pracy, może przybierać różne formy.</a:t>
            </a:r>
          </a:p>
          <a:p>
            <a:pPr>
              <a:buNone/>
            </a:pPr>
            <a:endParaRPr lang="pl-PL" dirty="0" smtClean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Jak prowadzić ewidencję czasu pracy zdalnej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/>
          </a:bodyPr>
          <a:lstStyle/>
          <a:p>
            <a:r>
              <a:rPr lang="pl-PL" dirty="0" smtClean="0"/>
              <a:t>określenie zasad w tym przedmiocie należy do pracodawcy, który może dokonać ustaleń indywidualnych lub wydać odpowiednie zarządzenie (regulamin);</a:t>
            </a:r>
          </a:p>
          <a:p>
            <a:r>
              <a:rPr lang="pl-PL" dirty="0" smtClean="0"/>
              <a:t>potwierdzenie wykonywania przez pracownika pracy zdalnej, umożliwiające następnie ewidencję czasu pracy, może przybierać różne formy</a:t>
            </a:r>
            <a:r>
              <a:rPr lang="pl-PL" dirty="0" smtClean="0"/>
              <a:t>.</a:t>
            </a:r>
            <a:endParaRPr lang="pl-PL" dirty="0" smtClean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Jak prowadzić ewidencję czasu pracy zdalnej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7209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l-PL" dirty="0" smtClean="0"/>
              <a:t>Przykładowe rozwiązania:</a:t>
            </a:r>
          </a:p>
          <a:p>
            <a:pPr lvl="0"/>
            <a:r>
              <a:rPr lang="pl-PL" dirty="0" smtClean="0"/>
              <a:t>obowiązek logowania się w systemie informatycznym udostępnionym do komunikowania się dla pracowników danego zakładu pracy;</a:t>
            </a:r>
          </a:p>
          <a:p>
            <a:pPr lvl="0"/>
            <a:r>
              <a:rPr lang="pl-PL" dirty="0" smtClean="0"/>
              <a:t>zgłoszenie przez pracownika wykonującego pracę zdalnie faktu przystąpienia do pracy i jej wykonywania oraz jej zakończenia za pośrednictwem komunikatora internetowego stosowanego przez pracodawcę;</a:t>
            </a:r>
          </a:p>
          <a:p>
            <a:pPr lvl="0"/>
            <a:r>
              <a:rPr lang="pl-PL" dirty="0" smtClean="0"/>
              <a:t>porozumiewanie się przy wykorzystaniu służbowej poczty elektronicznej (mail);</a:t>
            </a:r>
          </a:p>
          <a:p>
            <a:pPr lvl="0"/>
            <a:r>
              <a:rPr lang="pl-PL" dirty="0" smtClean="0"/>
              <a:t>wykorzystanie w celach kontrolnych telefonu służbowego,</a:t>
            </a:r>
          </a:p>
          <a:p>
            <a:r>
              <a:rPr lang="pl-PL" dirty="0" smtClean="0"/>
              <a:t>Za pośrednictwem wymienionych powyżej narzędzi pracodawca dysponuje również sposobnością prowadzenia </a:t>
            </a:r>
            <a:r>
              <a:rPr lang="pl-PL" b="1" u="sng" dirty="0" smtClean="0"/>
              <a:t>listy obecności</a:t>
            </a:r>
            <a:r>
              <a:rPr lang="pl-PL" dirty="0" smtClean="0"/>
              <a:t> pracownika.</a:t>
            </a:r>
            <a:endParaRPr lang="pl-PL" smtClean="0"/>
          </a:p>
          <a:p>
            <a:pPr lvl="0"/>
            <a:endParaRPr lang="pl-PL" dirty="0" smtClean="0"/>
          </a:p>
          <a:p>
            <a:endParaRPr lang="pl-PL" dirty="0" smtClean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Jak prowadzić ewidencję czasu pracy zdalnej</a:t>
            </a:r>
            <a:endParaRPr lang="pl-P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pl-PL" b="1" dirty="0" smtClean="0"/>
          </a:p>
          <a:p>
            <a:pPr>
              <a:buNone/>
            </a:pPr>
            <a:r>
              <a:rPr lang="pl-PL" b="1" dirty="0" smtClean="0"/>
              <a:t>Art.  127 ust. 1 </a:t>
            </a:r>
            <a:r>
              <a:rPr lang="pl-PL" b="1" dirty="0" err="1" smtClean="0"/>
              <a:t>P.s.w.n</a:t>
            </a:r>
            <a:r>
              <a:rPr lang="pl-PL" b="1" dirty="0" smtClean="0"/>
              <a:t>.</a:t>
            </a:r>
          </a:p>
          <a:p>
            <a:pPr>
              <a:buNone/>
            </a:pPr>
            <a:r>
              <a:rPr lang="pl-PL" dirty="0" smtClean="0"/>
              <a:t>  Nauczyciela akademickiego obowiązuje system zadaniowego czasu pracy.</a:t>
            </a:r>
          </a:p>
          <a:p>
            <a:endParaRPr lang="pl-PL" dirty="0" smtClean="0"/>
          </a:p>
          <a:p>
            <a:r>
              <a:rPr lang="pl-PL" dirty="0" smtClean="0"/>
              <a:t>normowany szczególnie przez </a:t>
            </a:r>
            <a:r>
              <a:rPr lang="pl-PL" dirty="0" err="1" smtClean="0"/>
              <a:t>P.s.w.n</a:t>
            </a:r>
            <a:r>
              <a:rPr lang="pl-PL" dirty="0" smtClean="0"/>
              <a:t>. system zadaniowego czasu pracy jest odmienny od kodeksowego i błędem byłoby ich utożsamianie,</a:t>
            </a:r>
          </a:p>
          <a:p>
            <a:r>
              <a:rPr lang="pl-PL" dirty="0" err="1" smtClean="0"/>
              <a:t>P.s.w.n</a:t>
            </a:r>
            <a:r>
              <a:rPr lang="pl-PL" dirty="0" smtClean="0"/>
              <a:t>. - autonomiczny charakter systemu zadaniowego czasu pracy.</a:t>
            </a:r>
          </a:p>
          <a:p>
            <a:pPr>
              <a:buNone/>
            </a:pPr>
            <a:endParaRPr lang="pl-PL" b="1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Nauczyciele akademiccy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System zadaniowego czasu pracy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l-PL" dirty="0" smtClean="0"/>
              <a:t>Kodeks pracy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pl-PL" dirty="0" err="1" smtClean="0"/>
              <a:t>P.s.w.n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pl-PL" sz="2000" dirty="0" smtClean="0"/>
              <a:t>uzasadnienie - rodzaj pracy albo jej organizacja albo miejsce wykonywania pracy;</a:t>
            </a:r>
          </a:p>
          <a:p>
            <a:endParaRPr lang="pl-PL" sz="2000" dirty="0" smtClean="0"/>
          </a:p>
          <a:p>
            <a:r>
              <a:rPr lang="pl-PL" sz="2000" dirty="0" smtClean="0"/>
              <a:t>rodzaj zadań - charakter stanowisk</a:t>
            </a:r>
            <a:r>
              <a:rPr lang="pl-PL" dirty="0" smtClean="0"/>
              <a:t>a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l-PL" dirty="0" smtClean="0"/>
              <a:t>system zadaniowy z mocy prawa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rodzaj zadań - determinowany zatrudnieniem w określonej grupie (art. 114  i 115P.w.s.n.). Nauczyciel akademicki może być także zobowiązany do wykonywania czynności organizacyjnych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System zadaniowego czasu pracy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l-PL" dirty="0" smtClean="0"/>
              <a:t>Kodeks pracy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pl-PL" dirty="0" err="1" smtClean="0"/>
              <a:t>P.s.w.n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ustalanie zadań – pracodawca po porozumieniu z pracownikiem uwzględniając wymiar czasu pracy, wynikający z norm określonych w art. 129 </a:t>
            </a:r>
            <a:r>
              <a:rPr lang="pl-PL" dirty="0" err="1" smtClean="0"/>
              <a:t>k.p</a:t>
            </a:r>
            <a:r>
              <a:rPr lang="pl-PL" dirty="0" smtClean="0"/>
              <a:t>.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art. 127 ust. 4 </a:t>
            </a:r>
            <a:r>
              <a:rPr lang="pl-PL" dirty="0" err="1" smtClean="0"/>
              <a:t>P.s.w.n</a:t>
            </a:r>
            <a:r>
              <a:rPr lang="pl-PL" dirty="0" smtClean="0"/>
              <a:t>. – regulamin pracy,</a:t>
            </a:r>
          </a:p>
          <a:p>
            <a:endParaRPr lang="pl-PL" dirty="0" smtClean="0"/>
          </a:p>
          <a:p>
            <a:r>
              <a:rPr lang="pl-PL" dirty="0" smtClean="0"/>
              <a:t>art. 127 ust. 4 </a:t>
            </a:r>
            <a:r>
              <a:rPr lang="pl-PL" dirty="0" err="1" smtClean="0"/>
              <a:t>P.s.w.n</a:t>
            </a:r>
            <a:r>
              <a:rPr lang="pl-PL" dirty="0" smtClean="0"/>
              <a:t>. – pensum </a:t>
            </a: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76630"/>
          </a:xfrm>
        </p:spPr>
        <p:txBody>
          <a:bodyPr>
            <a:normAutofit fontScale="85000" lnSpcReduction="20000"/>
          </a:bodyPr>
          <a:lstStyle/>
          <a:p>
            <a:r>
              <a:rPr lang="pl-PL" dirty="0" smtClean="0"/>
              <a:t>ust. 4. Zasady ustalania zakresu obowiązków nauczycieli akademickich dla poszczególnych grup pracowników i rodzajów stanowisk, rodzaje zajęć dydaktycznych objętych zakresem tych obowiązków, w tym wymiar zajęć dydaktycznych oraz innych obowiązków dla poszczególnych stanowisk, oraz zasady obliczania godzin dydaktycznych określa regulamin pracy,</a:t>
            </a:r>
          </a:p>
          <a:p>
            <a:r>
              <a:rPr lang="pl-PL" dirty="0" smtClean="0"/>
              <a:t>ust. 2 - minimalny wymiar pensum nie jest określony w przywołanym przepisie, może jednak zostać zadekretowany w regulaminie pracy,</a:t>
            </a:r>
          </a:p>
          <a:p>
            <a:r>
              <a:rPr lang="pl-PL" dirty="0" smtClean="0"/>
              <a:t>ustalone dla nauczyciela akademickiego pensum dydaktyczne nie jest normą jego czasu pracy ani nie stanowi maksymalnego wymiaru czasu pracy (wyrok SN z 25.05.2010 r., I PZP 4/10, OSNP 2011/1–2, poz. 1).</a:t>
            </a:r>
            <a:endParaRPr lang="pl-PL" b="1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/>
              <a:t>Art. 127 ust. 2 i 4 </a:t>
            </a:r>
            <a:r>
              <a:rPr lang="pl-PL" dirty="0" err="1" smtClean="0"/>
              <a:t>P.s.w.n</a:t>
            </a:r>
            <a:r>
              <a:rPr lang="pl-PL" dirty="0" smtClean="0"/>
              <a:t>.</a:t>
            </a:r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art. 128 § 1 </a:t>
            </a:r>
            <a:r>
              <a:rPr lang="pl-PL" dirty="0" err="1" smtClean="0"/>
              <a:t>K.p</a:t>
            </a:r>
            <a:r>
              <a:rPr lang="pl-PL" dirty="0" smtClean="0"/>
              <a:t>. Czasem pracy jest czas, w którym pracownik pozostaje w dyspozycji pracodawcy w zakładzie pracy lub w innym miejscu wyznaczonym do wykonywania pracy;</a:t>
            </a:r>
          </a:p>
          <a:p>
            <a:r>
              <a:rPr lang="pl-PL" dirty="0" smtClean="0"/>
              <a:t>art. 129 § 1 </a:t>
            </a:r>
            <a:r>
              <a:rPr lang="pl-PL" dirty="0" err="1" smtClean="0"/>
              <a:t>k.p</a:t>
            </a:r>
            <a:r>
              <a:rPr lang="pl-PL" dirty="0" smtClean="0"/>
              <a:t>. czas pracy nie może przekraczać 8 godzin na dobę i średnio 40 godzin w przeciętnie pięciodniowym tygodniu pracy w przyjętym okresie rozliczeniowym nieprzekraczającym 4 miesięcy</a:t>
            </a:r>
            <a:endParaRPr lang="pl-PL" b="1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Czas pracy i jego normy</a:t>
            </a:r>
            <a:br>
              <a:rPr lang="pl-PL" dirty="0" smtClean="0"/>
            </a:br>
            <a:r>
              <a:rPr lang="pl-PL" dirty="0" err="1" smtClean="0"/>
              <a:t>P.w.s.n</a:t>
            </a:r>
            <a:r>
              <a:rPr lang="pl-PL" dirty="0" smtClean="0"/>
              <a:t>. a Kodeks pracy</a:t>
            </a: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dirty="0" smtClean="0"/>
              <a:t>teza o niemożliwości stosowania kodeksowych norm czasu pracy do akademickiego stosunku pracy odnosi się do tej części aktywności nauczyciela akademickiego, która dotyczy jego obowiązków o charakterze naukowym i organizacyjnym;</a:t>
            </a:r>
          </a:p>
          <a:p>
            <a:r>
              <a:rPr lang="pl-PL" dirty="0" smtClean="0"/>
              <a:t>normowanie czasu pracy nauczyciela akademickiego będzie zasadne w zakresie jego obowiązków dydaktycznych, co wynika z art. 127 </a:t>
            </a:r>
            <a:r>
              <a:rPr lang="pl-PL" dirty="0" err="1" smtClean="0"/>
              <a:t>P.s.w.n</a:t>
            </a:r>
            <a:r>
              <a:rPr lang="pl-PL" dirty="0" smtClean="0"/>
              <a:t>. w zakresie pensum dydaktycznego</a:t>
            </a:r>
            <a:endParaRPr lang="pl-PL" b="1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Czas pracy i jego normy</a:t>
            </a:r>
            <a:br>
              <a:rPr lang="pl-PL" dirty="0" smtClean="0"/>
            </a:br>
            <a:r>
              <a:rPr lang="pl-PL" dirty="0" err="1" smtClean="0"/>
              <a:t>P.w.s.n</a:t>
            </a:r>
            <a:r>
              <a:rPr lang="pl-PL" dirty="0" smtClean="0"/>
              <a:t>. a Kodeks pracy</a:t>
            </a:r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zasadna wydaje się teza o wyłączeniu stosowania mechanizmu okresu rozliczeniowego w akademickim stosunku pracy, z zastrzeżeniem konstrukcji pensum dydaktycznego ograniczonego czasowo, zgodnie z przebiegiem roku akademickiego</a:t>
            </a:r>
            <a:endParaRPr lang="pl-PL" b="1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Czas pracy i jego normy</a:t>
            </a:r>
            <a:br>
              <a:rPr lang="pl-PL" dirty="0" smtClean="0"/>
            </a:br>
            <a:r>
              <a:rPr lang="pl-PL" dirty="0" err="1" smtClean="0"/>
              <a:t>P.w.s.n</a:t>
            </a:r>
            <a:r>
              <a:rPr lang="pl-PL" dirty="0" smtClean="0"/>
              <a:t>. a Kodeks pracy</a:t>
            </a:r>
            <a:endParaRPr lang="pl-P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815</TotalTime>
  <Words>1131</Words>
  <Application>Microsoft Office PowerPoint</Application>
  <PresentationFormat>Pokaz na ekranie (4:3)</PresentationFormat>
  <Paragraphs>122</Paragraphs>
  <Slides>29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29</vt:i4>
      </vt:variant>
    </vt:vector>
  </HeadingPairs>
  <TitlesOfParts>
    <vt:vector size="30" baseType="lpstr">
      <vt:lpstr>Hol</vt:lpstr>
      <vt:lpstr>Czas pracy pracowników szkoły wyższej</vt:lpstr>
      <vt:lpstr>Podstawa prawna</vt:lpstr>
      <vt:lpstr>Nauczyciele akademiccy</vt:lpstr>
      <vt:lpstr>System zadaniowego czasu pracy</vt:lpstr>
      <vt:lpstr>System zadaniowego czasu pracy</vt:lpstr>
      <vt:lpstr>Art. 127 ust. 2 i 4 P.s.w.n.</vt:lpstr>
      <vt:lpstr>Czas pracy i jego normy P.w.s.n. a Kodeks pracy</vt:lpstr>
      <vt:lpstr>Czas pracy i jego normy P.w.s.n. a Kodeks pracy</vt:lpstr>
      <vt:lpstr>Czas pracy i jego normy P.w.s.n. a Kodeks pracy</vt:lpstr>
      <vt:lpstr>Godziny ponadwymiarowe</vt:lpstr>
      <vt:lpstr>Godziny ponadwymiarowe</vt:lpstr>
      <vt:lpstr>Godziny ponadwymiarowe</vt:lpstr>
      <vt:lpstr>Godziny ponadwymiarowe</vt:lpstr>
      <vt:lpstr>Godziny ponadwymiarowe</vt:lpstr>
      <vt:lpstr>Nauczyciel akademickiego będący w ciąży lub wychowujący dziecko</vt:lpstr>
      <vt:lpstr>Orzecznictwo</vt:lpstr>
      <vt:lpstr>Praca zdalna innych pracowników  niż nauczyciele akademiccy</vt:lpstr>
      <vt:lpstr>Podstawa prawna</vt:lpstr>
      <vt:lpstr>Praca zdalna</vt:lpstr>
      <vt:lpstr>Praca zdalna</vt:lpstr>
      <vt:lpstr>Praca zdalna</vt:lpstr>
      <vt:lpstr>Praca zdalna</vt:lpstr>
      <vt:lpstr>Praca zdalna</vt:lpstr>
      <vt:lpstr>Praca zdalna</vt:lpstr>
      <vt:lpstr>Ewidencja czasu pracy</vt:lpstr>
      <vt:lpstr>Ewidencja czasu pracy</vt:lpstr>
      <vt:lpstr>Jak prowadzić ewidencję czasu pracy zdalnej</vt:lpstr>
      <vt:lpstr>Jak prowadzić ewidencję czasu pracy zdalnej</vt:lpstr>
      <vt:lpstr>Jak prowadzić ewidencję czasu pracy zdalnej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Zatrudnianie nauczycieli akademickich w celu udzielania świadczeń zdrowotnych</dc:title>
  <dc:creator>Właściciel</dc:creator>
  <cp:lastModifiedBy>Właściciel</cp:lastModifiedBy>
  <cp:revision>91</cp:revision>
  <dcterms:created xsi:type="dcterms:W3CDTF">2022-11-27T20:40:24Z</dcterms:created>
  <dcterms:modified xsi:type="dcterms:W3CDTF">2022-12-05T21:53:18Z</dcterms:modified>
</cp:coreProperties>
</file>