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349" r:id="rId4"/>
    <p:sldId id="258" r:id="rId5"/>
    <p:sldId id="304" r:id="rId6"/>
    <p:sldId id="306" r:id="rId7"/>
    <p:sldId id="355" r:id="rId8"/>
    <p:sldId id="268" r:id="rId9"/>
    <p:sldId id="267" r:id="rId10"/>
    <p:sldId id="301" r:id="rId11"/>
    <p:sldId id="354" r:id="rId12"/>
    <p:sldId id="302" r:id="rId13"/>
    <p:sldId id="303" r:id="rId14"/>
    <p:sldId id="326" r:id="rId15"/>
    <p:sldId id="259" r:id="rId16"/>
    <p:sldId id="350" r:id="rId17"/>
    <p:sldId id="352" r:id="rId18"/>
    <p:sldId id="348" r:id="rId19"/>
    <p:sldId id="299" r:id="rId20"/>
    <p:sldId id="324" r:id="rId21"/>
    <p:sldId id="328" r:id="rId22"/>
    <p:sldId id="327" r:id="rId23"/>
    <p:sldId id="297" r:id="rId24"/>
    <p:sldId id="308" r:id="rId25"/>
    <p:sldId id="347" r:id="rId26"/>
    <p:sldId id="261" r:id="rId27"/>
    <p:sldId id="289" r:id="rId28"/>
    <p:sldId id="329" r:id="rId29"/>
    <p:sldId id="331" r:id="rId30"/>
    <p:sldId id="334" r:id="rId31"/>
    <p:sldId id="335" r:id="rId32"/>
    <p:sldId id="336" r:id="rId33"/>
    <p:sldId id="337" r:id="rId34"/>
    <p:sldId id="344" r:id="rId35"/>
    <p:sldId id="298" r:id="rId36"/>
    <p:sldId id="330" r:id="rId37"/>
    <p:sldId id="338" r:id="rId38"/>
    <p:sldId id="345" r:id="rId39"/>
    <p:sldId id="346" r:id="rId40"/>
    <p:sldId id="292" r:id="rId41"/>
    <p:sldId id="339" r:id="rId42"/>
    <p:sldId id="340" r:id="rId43"/>
    <p:sldId id="341" r:id="rId44"/>
    <p:sldId id="342" r:id="rId45"/>
    <p:sldId id="343" r:id="rId46"/>
    <p:sldId id="356" r:id="rId47"/>
    <p:sldId id="358" r:id="rId48"/>
    <p:sldId id="360" r:id="rId49"/>
    <p:sldId id="362" r:id="rId50"/>
    <p:sldId id="363" r:id="rId51"/>
    <p:sldId id="364" r:id="rId52"/>
    <p:sldId id="359" r:id="rId5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p:cViewPr varScale="1">
        <p:scale>
          <a:sx n="77" d="100"/>
          <a:sy n="77" d="100"/>
        </p:scale>
        <p:origin x="15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D356A4-399F-4A8D-A5E5-46B614AEA0E9}"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pl-PL"/>
        </a:p>
      </dgm:t>
    </dgm:pt>
    <dgm:pt modelId="{6A44551F-501F-44EA-8E07-6A88203D9E82}">
      <dgm:prSet custT="1"/>
      <dgm:spPr/>
      <dgm:t>
        <a:bodyPr/>
        <a:lstStyle/>
        <a:p>
          <a:pPr algn="just" rtl="0"/>
          <a:r>
            <a:rPr lang="pl-PL" sz="2200" dirty="0"/>
            <a:t>sąd pracy, rozpoznając powództwo o przywrócenie do pracy po rozwiązaniu umowy o pracę na podstawie art. 53 § 1 lit. b) </a:t>
          </a:r>
          <a:r>
            <a:rPr lang="pl-PL" sz="2200" dirty="0" err="1"/>
            <a:t>k.p</a:t>
          </a:r>
          <a:r>
            <a:rPr lang="pl-PL" sz="2200" dirty="0"/>
            <a:t>., powinien dla dokonania oceny, czy zasiłek chorobowy w dacie rozwiązania umowy pracownikowi nie przysługiwał, a organ rentowy nie wydał w tym zakresie decyzji, wyznaczyć stronom termin do złożenia wniosku o wydanie takiej decyzji (art. 177 § 2 k.p.c.),</a:t>
          </a:r>
        </a:p>
      </dgm:t>
    </dgm:pt>
    <dgm:pt modelId="{7D51E1CA-DC22-4A91-A63C-276CB7AD05C1}" type="parTrans" cxnId="{0EBD5A6B-5040-495A-B7CB-C2DB5F38B21A}">
      <dgm:prSet/>
      <dgm:spPr/>
      <dgm:t>
        <a:bodyPr/>
        <a:lstStyle/>
        <a:p>
          <a:pPr algn="just"/>
          <a:endParaRPr lang="pl-PL" sz="2200"/>
        </a:p>
      </dgm:t>
    </dgm:pt>
    <dgm:pt modelId="{3DCA660B-16EA-4D84-BAE0-89A8E0447724}" type="sibTrans" cxnId="{0EBD5A6B-5040-495A-B7CB-C2DB5F38B21A}">
      <dgm:prSet/>
      <dgm:spPr/>
      <dgm:t>
        <a:bodyPr/>
        <a:lstStyle/>
        <a:p>
          <a:pPr algn="just"/>
          <a:endParaRPr lang="pl-PL" sz="2200"/>
        </a:p>
      </dgm:t>
    </dgm:pt>
    <dgm:pt modelId="{1AD6860B-BFC0-4259-B32A-BAF16A5B9198}">
      <dgm:prSet custT="1"/>
      <dgm:spPr/>
      <dgm:t>
        <a:bodyPr/>
        <a:lstStyle/>
        <a:p>
          <a:pPr algn="just" rtl="0"/>
          <a:r>
            <a:rPr lang="pl-PL" sz="2200" dirty="0"/>
            <a:t>jeżeli postępowanie przed organem rentowym zostanie wszczęte, sąd pracy zawiesza postępowanie (art. 177 § 1 </a:t>
          </a:r>
          <a:r>
            <a:rPr lang="pl-PL" sz="2200" dirty="0" err="1"/>
            <a:t>pkt</a:t>
          </a:r>
          <a:r>
            <a:rPr lang="pl-PL" sz="2200" dirty="0"/>
            <a:t> 3 k.p.c.),</a:t>
          </a:r>
        </a:p>
      </dgm:t>
    </dgm:pt>
    <dgm:pt modelId="{1FB1B7DF-37CC-4527-90F0-C706D9EDA0FE}" type="parTrans" cxnId="{64F34A9E-C897-4D6E-B893-89E0579E2C96}">
      <dgm:prSet/>
      <dgm:spPr/>
      <dgm:t>
        <a:bodyPr/>
        <a:lstStyle/>
        <a:p>
          <a:pPr algn="just"/>
          <a:endParaRPr lang="pl-PL" sz="2200"/>
        </a:p>
      </dgm:t>
    </dgm:pt>
    <dgm:pt modelId="{8FBCFC44-1EE2-46AA-9757-B4AE0096D68C}" type="sibTrans" cxnId="{64F34A9E-C897-4D6E-B893-89E0579E2C96}">
      <dgm:prSet/>
      <dgm:spPr/>
      <dgm:t>
        <a:bodyPr/>
        <a:lstStyle/>
        <a:p>
          <a:pPr algn="just"/>
          <a:endParaRPr lang="pl-PL" sz="2200"/>
        </a:p>
      </dgm:t>
    </dgm:pt>
    <dgm:pt modelId="{50DE56A7-527E-4D4F-A2EA-4048A979A5D4}">
      <dgm:prSet custT="1"/>
      <dgm:spPr/>
      <dgm:t>
        <a:bodyPr/>
        <a:lstStyle/>
        <a:p>
          <a:pPr algn="just" rtl="0"/>
          <a:r>
            <a:rPr lang="pl-PL" sz="2200" dirty="0"/>
            <a:t>ostateczna decyzja organu rentowego będzie dla sądu wiążąca lub wskutek odwołania od decyzji organu rentowego (art. 366 k.p.c.) do sądu ubezpieczeń społecznych wystąpi powaga rzeczy osądzonej</a:t>
          </a:r>
        </a:p>
      </dgm:t>
    </dgm:pt>
    <dgm:pt modelId="{C3277352-E562-4C14-8847-D40243F83414}" type="parTrans" cxnId="{572816AF-5964-46DF-8C13-CBAEAFCE71EB}">
      <dgm:prSet/>
      <dgm:spPr/>
      <dgm:t>
        <a:bodyPr/>
        <a:lstStyle/>
        <a:p>
          <a:pPr algn="just"/>
          <a:endParaRPr lang="pl-PL" sz="2200"/>
        </a:p>
      </dgm:t>
    </dgm:pt>
    <dgm:pt modelId="{C8E6D341-F756-4C5B-8948-024DA9E39EBC}" type="sibTrans" cxnId="{572816AF-5964-46DF-8C13-CBAEAFCE71EB}">
      <dgm:prSet/>
      <dgm:spPr/>
      <dgm:t>
        <a:bodyPr/>
        <a:lstStyle/>
        <a:p>
          <a:pPr algn="just"/>
          <a:endParaRPr lang="pl-PL" sz="2200"/>
        </a:p>
      </dgm:t>
    </dgm:pt>
    <dgm:pt modelId="{3500B693-3D0D-4BB0-89A8-0423EBDE589A}" type="pres">
      <dgm:prSet presAssocID="{BED356A4-399F-4A8D-A5E5-46B614AEA0E9}" presName="linear" presStyleCnt="0">
        <dgm:presLayoutVars>
          <dgm:animLvl val="lvl"/>
          <dgm:resizeHandles val="exact"/>
        </dgm:presLayoutVars>
      </dgm:prSet>
      <dgm:spPr/>
    </dgm:pt>
    <dgm:pt modelId="{2DB583C0-97C2-4CAB-A36F-D0E24836AEFF}" type="pres">
      <dgm:prSet presAssocID="{6A44551F-501F-44EA-8E07-6A88203D9E82}" presName="parentText" presStyleLbl="node1" presStyleIdx="0" presStyleCnt="3" custScaleY="122629">
        <dgm:presLayoutVars>
          <dgm:chMax val="0"/>
          <dgm:bulletEnabled val="1"/>
        </dgm:presLayoutVars>
      </dgm:prSet>
      <dgm:spPr/>
    </dgm:pt>
    <dgm:pt modelId="{1DB4D39A-AADD-4DAB-9FDC-8C21D937ED19}" type="pres">
      <dgm:prSet presAssocID="{3DCA660B-16EA-4D84-BAE0-89A8E0447724}" presName="spacer" presStyleCnt="0"/>
      <dgm:spPr/>
    </dgm:pt>
    <dgm:pt modelId="{F45DF9C7-7253-4369-B635-5A745631F871}" type="pres">
      <dgm:prSet presAssocID="{1AD6860B-BFC0-4259-B32A-BAF16A5B9198}" presName="parentText" presStyleLbl="node1" presStyleIdx="1" presStyleCnt="3">
        <dgm:presLayoutVars>
          <dgm:chMax val="0"/>
          <dgm:bulletEnabled val="1"/>
        </dgm:presLayoutVars>
      </dgm:prSet>
      <dgm:spPr/>
    </dgm:pt>
    <dgm:pt modelId="{8B4FD4A4-D68E-4E34-B314-63F34BB10BE4}" type="pres">
      <dgm:prSet presAssocID="{8FBCFC44-1EE2-46AA-9757-B4AE0096D68C}" presName="spacer" presStyleCnt="0"/>
      <dgm:spPr/>
    </dgm:pt>
    <dgm:pt modelId="{471F9450-95E4-4001-9D01-B884C3BCB28B}" type="pres">
      <dgm:prSet presAssocID="{50DE56A7-527E-4D4F-A2EA-4048A979A5D4}" presName="parentText" presStyleLbl="node1" presStyleIdx="2" presStyleCnt="3">
        <dgm:presLayoutVars>
          <dgm:chMax val="0"/>
          <dgm:bulletEnabled val="1"/>
        </dgm:presLayoutVars>
      </dgm:prSet>
      <dgm:spPr/>
    </dgm:pt>
  </dgm:ptLst>
  <dgm:cxnLst>
    <dgm:cxn modelId="{CE65C907-51AA-478F-910B-2F921D7DBE28}" type="presOf" srcId="{6A44551F-501F-44EA-8E07-6A88203D9E82}" destId="{2DB583C0-97C2-4CAB-A36F-D0E24836AEFF}" srcOrd="0" destOrd="0" presId="urn:microsoft.com/office/officeart/2005/8/layout/vList2"/>
    <dgm:cxn modelId="{9589CF16-0AE6-43B7-9B81-3670457B80C8}" type="presOf" srcId="{BED356A4-399F-4A8D-A5E5-46B614AEA0E9}" destId="{3500B693-3D0D-4BB0-89A8-0423EBDE589A}" srcOrd="0" destOrd="0" presId="urn:microsoft.com/office/officeart/2005/8/layout/vList2"/>
    <dgm:cxn modelId="{0EBD5A6B-5040-495A-B7CB-C2DB5F38B21A}" srcId="{BED356A4-399F-4A8D-A5E5-46B614AEA0E9}" destId="{6A44551F-501F-44EA-8E07-6A88203D9E82}" srcOrd="0" destOrd="0" parTransId="{7D51E1CA-DC22-4A91-A63C-276CB7AD05C1}" sibTransId="{3DCA660B-16EA-4D84-BAE0-89A8E0447724}"/>
    <dgm:cxn modelId="{99B6F67E-4854-41C1-872D-5B64E1621CC9}" type="presOf" srcId="{1AD6860B-BFC0-4259-B32A-BAF16A5B9198}" destId="{F45DF9C7-7253-4369-B635-5A745631F871}" srcOrd="0" destOrd="0" presId="urn:microsoft.com/office/officeart/2005/8/layout/vList2"/>
    <dgm:cxn modelId="{64F34A9E-C897-4D6E-B893-89E0579E2C96}" srcId="{BED356A4-399F-4A8D-A5E5-46B614AEA0E9}" destId="{1AD6860B-BFC0-4259-B32A-BAF16A5B9198}" srcOrd="1" destOrd="0" parTransId="{1FB1B7DF-37CC-4527-90F0-C706D9EDA0FE}" sibTransId="{8FBCFC44-1EE2-46AA-9757-B4AE0096D68C}"/>
    <dgm:cxn modelId="{572816AF-5964-46DF-8C13-CBAEAFCE71EB}" srcId="{BED356A4-399F-4A8D-A5E5-46B614AEA0E9}" destId="{50DE56A7-527E-4D4F-A2EA-4048A979A5D4}" srcOrd="2" destOrd="0" parTransId="{C3277352-E562-4C14-8847-D40243F83414}" sibTransId="{C8E6D341-F756-4C5B-8948-024DA9E39EBC}"/>
    <dgm:cxn modelId="{AAC83FEE-504E-4F8E-A434-7746916D8EAB}" type="presOf" srcId="{50DE56A7-527E-4D4F-A2EA-4048A979A5D4}" destId="{471F9450-95E4-4001-9D01-B884C3BCB28B}" srcOrd="0" destOrd="0" presId="urn:microsoft.com/office/officeart/2005/8/layout/vList2"/>
    <dgm:cxn modelId="{B792F93D-36BC-4DCF-AC4B-57662DDEA167}" type="presParOf" srcId="{3500B693-3D0D-4BB0-89A8-0423EBDE589A}" destId="{2DB583C0-97C2-4CAB-A36F-D0E24836AEFF}" srcOrd="0" destOrd="0" presId="urn:microsoft.com/office/officeart/2005/8/layout/vList2"/>
    <dgm:cxn modelId="{19954D25-96BB-4790-ADCF-24810F9CF225}" type="presParOf" srcId="{3500B693-3D0D-4BB0-89A8-0423EBDE589A}" destId="{1DB4D39A-AADD-4DAB-9FDC-8C21D937ED19}" srcOrd="1" destOrd="0" presId="urn:microsoft.com/office/officeart/2005/8/layout/vList2"/>
    <dgm:cxn modelId="{77A74CAC-7797-4190-9DA0-66C8B65E02DD}" type="presParOf" srcId="{3500B693-3D0D-4BB0-89A8-0423EBDE589A}" destId="{F45DF9C7-7253-4369-B635-5A745631F871}" srcOrd="2" destOrd="0" presId="urn:microsoft.com/office/officeart/2005/8/layout/vList2"/>
    <dgm:cxn modelId="{31164B95-FD56-43CA-A44B-5FCE3902B6E5}" type="presParOf" srcId="{3500B693-3D0D-4BB0-89A8-0423EBDE589A}" destId="{8B4FD4A4-D68E-4E34-B314-63F34BB10BE4}" srcOrd="3" destOrd="0" presId="urn:microsoft.com/office/officeart/2005/8/layout/vList2"/>
    <dgm:cxn modelId="{F48C1BA1-F705-48D2-8BAD-BC69B8E5EE6E}" type="presParOf" srcId="{3500B693-3D0D-4BB0-89A8-0423EBDE589A}" destId="{471F9450-95E4-4001-9D01-B884C3BCB28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BEF431-61EF-4C1A-99B2-71F35F76F731}"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pl-PL"/>
        </a:p>
      </dgm:t>
    </dgm:pt>
    <dgm:pt modelId="{DDA58B7C-DB8F-4F94-B22F-C74048C5AC22}">
      <dgm:prSet/>
      <dgm:spPr/>
      <dgm:t>
        <a:bodyPr/>
        <a:lstStyle/>
        <a:p>
          <a:pPr algn="just"/>
          <a:r>
            <a:rPr lang="pl-PL"/>
            <a:t>"Inny okres" nieobecności oznacza każdy okres usprawiedliwionej nieobecności, poza nieobecnością spowodowaną niezdolnością do pracy z powodu choroby. </a:t>
          </a:r>
        </a:p>
      </dgm:t>
    </dgm:pt>
    <dgm:pt modelId="{7F9475F4-FFB5-4376-83E2-F2720408148A}" type="parTrans" cxnId="{B645AD56-075E-4511-B9E1-E4AC2E6A3DCD}">
      <dgm:prSet/>
      <dgm:spPr/>
      <dgm:t>
        <a:bodyPr/>
        <a:lstStyle/>
        <a:p>
          <a:endParaRPr lang="pl-PL"/>
        </a:p>
      </dgm:t>
    </dgm:pt>
    <dgm:pt modelId="{24D1BF59-4851-48D1-B393-40EE2979C252}" type="sibTrans" cxnId="{B645AD56-075E-4511-B9E1-E4AC2E6A3DCD}">
      <dgm:prSet/>
      <dgm:spPr/>
      <dgm:t>
        <a:bodyPr/>
        <a:lstStyle/>
        <a:p>
          <a:endParaRPr lang="pl-PL"/>
        </a:p>
      </dgm:t>
    </dgm:pt>
    <dgm:pt modelId="{D902A49F-FF79-4570-A0FD-943309E74C8B}">
      <dgm:prSet/>
      <dgm:spPr/>
      <dgm:t>
        <a:bodyPr/>
        <a:lstStyle/>
        <a:p>
          <a:pPr algn="just"/>
          <a:r>
            <a:rPr lang="pl-PL" b="1" dirty="0"/>
            <a:t>Może być spowodowany jedną lub wieloma przyczynami, musi być jednak w sumie nieprzerwany.</a:t>
          </a:r>
          <a:r>
            <a:rPr lang="pl-PL" dirty="0"/>
            <a:t> </a:t>
          </a:r>
        </a:p>
      </dgm:t>
    </dgm:pt>
    <dgm:pt modelId="{0A917768-E734-4B24-B086-FEE9A5230FD6}" type="parTrans" cxnId="{78A5785C-90DF-46E6-9358-362AC99835C2}">
      <dgm:prSet/>
      <dgm:spPr/>
      <dgm:t>
        <a:bodyPr/>
        <a:lstStyle/>
        <a:p>
          <a:endParaRPr lang="pl-PL"/>
        </a:p>
      </dgm:t>
    </dgm:pt>
    <dgm:pt modelId="{623DECC3-2E33-426A-B18F-6A6F6E95BFDC}" type="sibTrans" cxnId="{78A5785C-90DF-46E6-9358-362AC99835C2}">
      <dgm:prSet/>
      <dgm:spPr/>
      <dgm:t>
        <a:bodyPr/>
        <a:lstStyle/>
        <a:p>
          <a:endParaRPr lang="pl-PL"/>
        </a:p>
      </dgm:t>
    </dgm:pt>
    <dgm:pt modelId="{7321CED9-A25A-4A87-AA2A-F27F87B5E9C5}">
      <dgm:prSet/>
      <dgm:spPr/>
      <dgm:t>
        <a:bodyPr/>
        <a:lstStyle/>
        <a:p>
          <a:pPr algn="just"/>
          <a:r>
            <a:rPr lang="pl-PL" dirty="0"/>
            <a:t>Artykuł 53 nie precyzuje przyczyn takiej nieobecności, a więc mogą to być wszelakie przyczyny, byleby usprawiedliwiały tę nieobecność. </a:t>
          </a:r>
        </a:p>
      </dgm:t>
    </dgm:pt>
    <dgm:pt modelId="{7EC05895-8078-4843-9BAE-F7FCB5A2B0AA}" type="parTrans" cxnId="{23F54C02-30E5-48C9-AB61-190FB7ACC45E}">
      <dgm:prSet/>
      <dgm:spPr/>
      <dgm:t>
        <a:bodyPr/>
        <a:lstStyle/>
        <a:p>
          <a:endParaRPr lang="pl-PL"/>
        </a:p>
      </dgm:t>
    </dgm:pt>
    <dgm:pt modelId="{689A4AAC-D00C-4F33-ADAE-D69F2807E5C6}" type="sibTrans" cxnId="{23F54C02-30E5-48C9-AB61-190FB7ACC45E}">
      <dgm:prSet/>
      <dgm:spPr/>
      <dgm:t>
        <a:bodyPr/>
        <a:lstStyle/>
        <a:p>
          <a:endParaRPr lang="pl-PL"/>
        </a:p>
      </dgm:t>
    </dgm:pt>
    <dgm:pt modelId="{F3216A44-57B0-4CA8-820A-CB6C56DA4486}" type="pres">
      <dgm:prSet presAssocID="{75BEF431-61EF-4C1A-99B2-71F35F76F731}" presName="linear" presStyleCnt="0">
        <dgm:presLayoutVars>
          <dgm:animLvl val="lvl"/>
          <dgm:resizeHandles val="exact"/>
        </dgm:presLayoutVars>
      </dgm:prSet>
      <dgm:spPr/>
    </dgm:pt>
    <dgm:pt modelId="{5E4204A1-16C7-45C2-97E3-B9A29D97E156}" type="pres">
      <dgm:prSet presAssocID="{DDA58B7C-DB8F-4F94-B22F-C74048C5AC22}" presName="parentText" presStyleLbl="node1" presStyleIdx="0" presStyleCnt="3">
        <dgm:presLayoutVars>
          <dgm:chMax val="0"/>
          <dgm:bulletEnabled val="1"/>
        </dgm:presLayoutVars>
      </dgm:prSet>
      <dgm:spPr/>
    </dgm:pt>
    <dgm:pt modelId="{3C8F46FC-24A3-4723-8BD5-3C2143D4B5FF}" type="pres">
      <dgm:prSet presAssocID="{24D1BF59-4851-48D1-B393-40EE2979C252}" presName="spacer" presStyleCnt="0"/>
      <dgm:spPr/>
    </dgm:pt>
    <dgm:pt modelId="{891C04EF-35B0-47BB-8653-9C36C2D4E42C}" type="pres">
      <dgm:prSet presAssocID="{D902A49F-FF79-4570-A0FD-943309E74C8B}" presName="parentText" presStyleLbl="node1" presStyleIdx="1" presStyleCnt="3">
        <dgm:presLayoutVars>
          <dgm:chMax val="0"/>
          <dgm:bulletEnabled val="1"/>
        </dgm:presLayoutVars>
      </dgm:prSet>
      <dgm:spPr/>
    </dgm:pt>
    <dgm:pt modelId="{F7318613-EE91-4F5E-8D95-529EBA620259}" type="pres">
      <dgm:prSet presAssocID="{623DECC3-2E33-426A-B18F-6A6F6E95BFDC}" presName="spacer" presStyleCnt="0"/>
      <dgm:spPr/>
    </dgm:pt>
    <dgm:pt modelId="{38C3638F-79D4-406D-812E-83525CAB1654}" type="pres">
      <dgm:prSet presAssocID="{7321CED9-A25A-4A87-AA2A-F27F87B5E9C5}" presName="parentText" presStyleLbl="node1" presStyleIdx="2" presStyleCnt="3">
        <dgm:presLayoutVars>
          <dgm:chMax val="0"/>
          <dgm:bulletEnabled val="1"/>
        </dgm:presLayoutVars>
      </dgm:prSet>
      <dgm:spPr/>
    </dgm:pt>
  </dgm:ptLst>
  <dgm:cxnLst>
    <dgm:cxn modelId="{23F54C02-30E5-48C9-AB61-190FB7ACC45E}" srcId="{75BEF431-61EF-4C1A-99B2-71F35F76F731}" destId="{7321CED9-A25A-4A87-AA2A-F27F87B5E9C5}" srcOrd="2" destOrd="0" parTransId="{7EC05895-8078-4843-9BAE-F7FCB5A2B0AA}" sibTransId="{689A4AAC-D00C-4F33-ADAE-D69F2807E5C6}"/>
    <dgm:cxn modelId="{E7461823-CC53-45EE-925C-A6FD69BD2D84}" type="presOf" srcId="{DDA58B7C-DB8F-4F94-B22F-C74048C5AC22}" destId="{5E4204A1-16C7-45C2-97E3-B9A29D97E156}" srcOrd="0" destOrd="0" presId="urn:microsoft.com/office/officeart/2005/8/layout/vList2"/>
    <dgm:cxn modelId="{78A5785C-90DF-46E6-9358-362AC99835C2}" srcId="{75BEF431-61EF-4C1A-99B2-71F35F76F731}" destId="{D902A49F-FF79-4570-A0FD-943309E74C8B}" srcOrd="1" destOrd="0" parTransId="{0A917768-E734-4B24-B086-FEE9A5230FD6}" sibTransId="{623DECC3-2E33-426A-B18F-6A6F6E95BFDC}"/>
    <dgm:cxn modelId="{254F516D-15F3-433B-A072-FB24A32EDE5D}" type="presOf" srcId="{7321CED9-A25A-4A87-AA2A-F27F87B5E9C5}" destId="{38C3638F-79D4-406D-812E-83525CAB1654}" srcOrd="0" destOrd="0" presId="urn:microsoft.com/office/officeart/2005/8/layout/vList2"/>
    <dgm:cxn modelId="{B645AD56-075E-4511-B9E1-E4AC2E6A3DCD}" srcId="{75BEF431-61EF-4C1A-99B2-71F35F76F731}" destId="{DDA58B7C-DB8F-4F94-B22F-C74048C5AC22}" srcOrd="0" destOrd="0" parTransId="{7F9475F4-FFB5-4376-83E2-F2720408148A}" sibTransId="{24D1BF59-4851-48D1-B393-40EE2979C252}"/>
    <dgm:cxn modelId="{DA699CAF-0F9A-4F9E-98E0-2F182483E724}" type="presOf" srcId="{D902A49F-FF79-4570-A0FD-943309E74C8B}" destId="{891C04EF-35B0-47BB-8653-9C36C2D4E42C}" srcOrd="0" destOrd="0" presId="urn:microsoft.com/office/officeart/2005/8/layout/vList2"/>
    <dgm:cxn modelId="{065246EC-A956-4C91-B215-C30B57808898}" type="presOf" srcId="{75BEF431-61EF-4C1A-99B2-71F35F76F731}" destId="{F3216A44-57B0-4CA8-820A-CB6C56DA4486}" srcOrd="0" destOrd="0" presId="urn:microsoft.com/office/officeart/2005/8/layout/vList2"/>
    <dgm:cxn modelId="{566F92BB-2457-4BE8-8954-7FF1AB381CBC}" type="presParOf" srcId="{F3216A44-57B0-4CA8-820A-CB6C56DA4486}" destId="{5E4204A1-16C7-45C2-97E3-B9A29D97E156}" srcOrd="0" destOrd="0" presId="urn:microsoft.com/office/officeart/2005/8/layout/vList2"/>
    <dgm:cxn modelId="{ECE8B696-23B3-417F-B910-A1319FB90CD8}" type="presParOf" srcId="{F3216A44-57B0-4CA8-820A-CB6C56DA4486}" destId="{3C8F46FC-24A3-4723-8BD5-3C2143D4B5FF}" srcOrd="1" destOrd="0" presId="urn:microsoft.com/office/officeart/2005/8/layout/vList2"/>
    <dgm:cxn modelId="{BE0D26F8-EA36-4BA5-8DBD-DD9442F83276}" type="presParOf" srcId="{F3216A44-57B0-4CA8-820A-CB6C56DA4486}" destId="{891C04EF-35B0-47BB-8653-9C36C2D4E42C}" srcOrd="2" destOrd="0" presId="urn:microsoft.com/office/officeart/2005/8/layout/vList2"/>
    <dgm:cxn modelId="{A14381DE-F00C-4D7D-9D91-D74DEFE76992}" type="presParOf" srcId="{F3216A44-57B0-4CA8-820A-CB6C56DA4486}" destId="{F7318613-EE91-4F5E-8D95-529EBA620259}" srcOrd="3" destOrd="0" presId="urn:microsoft.com/office/officeart/2005/8/layout/vList2"/>
    <dgm:cxn modelId="{659AB51B-B6F8-488B-89C9-EB8B19BB564D}" type="presParOf" srcId="{F3216A44-57B0-4CA8-820A-CB6C56DA4486}" destId="{38C3638F-79D4-406D-812E-83525CAB16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3BC823-2D99-4EE3-8655-CD4D2CC7D6EC}"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pl-PL"/>
        </a:p>
      </dgm:t>
    </dgm:pt>
    <dgm:pt modelId="{B0159ECE-03C7-45A9-AC2B-2868EA437504}">
      <dgm:prSet custT="1"/>
      <dgm:spPr/>
      <dgm:t>
        <a:bodyPr/>
        <a:lstStyle/>
        <a:p>
          <a:pPr algn="just" rtl="0"/>
          <a:r>
            <a:rPr lang="pl-PL" sz="2400" dirty="0"/>
            <a:t>II PK 120/14 - Nie jest wyłączona sądowa kontrola prawidłowości orzeczenia o niezdolności do wykonywania dotychczasowej pracy, które jest ostateczne według § 5 ust. 6 rozporządzenia z dnia 30 maja 1996 r. </a:t>
          </a:r>
        </a:p>
      </dgm:t>
    </dgm:pt>
    <dgm:pt modelId="{FC3172E8-4F5C-4743-9E36-938921C987D3}" type="parTrans" cxnId="{505252F1-F96A-4DE2-96F2-1313669ED652}">
      <dgm:prSet/>
      <dgm:spPr/>
      <dgm:t>
        <a:bodyPr/>
        <a:lstStyle/>
        <a:p>
          <a:pPr algn="just"/>
          <a:endParaRPr lang="pl-PL" sz="2400"/>
        </a:p>
      </dgm:t>
    </dgm:pt>
    <dgm:pt modelId="{8BCBBB4A-3190-4245-872A-1D275E263159}" type="sibTrans" cxnId="{505252F1-F96A-4DE2-96F2-1313669ED652}">
      <dgm:prSet/>
      <dgm:spPr/>
      <dgm:t>
        <a:bodyPr/>
        <a:lstStyle/>
        <a:p>
          <a:pPr algn="just"/>
          <a:endParaRPr lang="pl-PL" sz="2400"/>
        </a:p>
      </dgm:t>
    </dgm:pt>
    <dgm:pt modelId="{BCCCAB28-D2CA-4CF1-A628-DCCCFC4FE06B}">
      <dgm:prSet custT="1"/>
      <dgm:spPr/>
      <dgm:t>
        <a:bodyPr/>
        <a:lstStyle/>
        <a:p>
          <a:pPr algn="just" rtl="0"/>
          <a:r>
            <a:rPr lang="pl-PL" sz="2400" dirty="0"/>
            <a:t>III PK 95/13 - Niewyczerpanie przez pracownika możliwości zakwestionowania orzeczenia lekarskiego z trybie § 5 ust. 1 rozporządzenia z 30 maja 1996 r. nie pozbawia pracownika możliwości dowodzenia (przy pomocy wszelkich środków przewidzianych procedurą cywilną) zachowania zdolności do wykonywania umówionego rodzaju pracy.</a:t>
          </a:r>
        </a:p>
      </dgm:t>
    </dgm:pt>
    <dgm:pt modelId="{AE79B94A-B0B2-496E-B3CA-2228D0DC76B7}" type="parTrans" cxnId="{55E5F2CA-B30F-4178-8213-698211599664}">
      <dgm:prSet/>
      <dgm:spPr/>
      <dgm:t>
        <a:bodyPr/>
        <a:lstStyle/>
        <a:p>
          <a:pPr algn="just"/>
          <a:endParaRPr lang="pl-PL" sz="2400"/>
        </a:p>
      </dgm:t>
    </dgm:pt>
    <dgm:pt modelId="{61F4FC3B-9104-4FF6-A884-00EB4BC92014}" type="sibTrans" cxnId="{55E5F2CA-B30F-4178-8213-698211599664}">
      <dgm:prSet/>
      <dgm:spPr/>
      <dgm:t>
        <a:bodyPr/>
        <a:lstStyle/>
        <a:p>
          <a:pPr algn="just"/>
          <a:endParaRPr lang="pl-PL" sz="2400"/>
        </a:p>
      </dgm:t>
    </dgm:pt>
    <dgm:pt modelId="{1A654016-02AD-4742-9E08-E8A7109764F8}" type="pres">
      <dgm:prSet presAssocID="{F23BC823-2D99-4EE3-8655-CD4D2CC7D6EC}" presName="linear" presStyleCnt="0">
        <dgm:presLayoutVars>
          <dgm:animLvl val="lvl"/>
          <dgm:resizeHandles val="exact"/>
        </dgm:presLayoutVars>
      </dgm:prSet>
      <dgm:spPr/>
    </dgm:pt>
    <dgm:pt modelId="{579804CE-2305-429C-9E02-A5D571DBF820}" type="pres">
      <dgm:prSet presAssocID="{B0159ECE-03C7-45A9-AC2B-2868EA437504}" presName="parentText" presStyleLbl="node1" presStyleIdx="0" presStyleCnt="2" custScaleY="90466">
        <dgm:presLayoutVars>
          <dgm:chMax val="0"/>
          <dgm:bulletEnabled val="1"/>
        </dgm:presLayoutVars>
      </dgm:prSet>
      <dgm:spPr/>
    </dgm:pt>
    <dgm:pt modelId="{8B4CC3EE-F12D-4EB3-A21D-178A5A6823A8}" type="pres">
      <dgm:prSet presAssocID="{8BCBBB4A-3190-4245-872A-1D275E263159}" presName="spacer" presStyleCnt="0"/>
      <dgm:spPr/>
    </dgm:pt>
    <dgm:pt modelId="{7BD9B6D5-284D-4A65-97F4-9587FA9592FB}" type="pres">
      <dgm:prSet presAssocID="{BCCCAB28-D2CA-4CF1-A628-DCCCFC4FE06B}" presName="parentText" presStyleLbl="node1" presStyleIdx="1" presStyleCnt="2">
        <dgm:presLayoutVars>
          <dgm:chMax val="0"/>
          <dgm:bulletEnabled val="1"/>
        </dgm:presLayoutVars>
      </dgm:prSet>
      <dgm:spPr/>
    </dgm:pt>
  </dgm:ptLst>
  <dgm:cxnLst>
    <dgm:cxn modelId="{624B5B80-C030-43FF-9307-A36E08E41727}" type="presOf" srcId="{B0159ECE-03C7-45A9-AC2B-2868EA437504}" destId="{579804CE-2305-429C-9E02-A5D571DBF820}" srcOrd="0" destOrd="0" presId="urn:microsoft.com/office/officeart/2005/8/layout/vList2"/>
    <dgm:cxn modelId="{8A15499C-4DC5-444D-94EA-5081233EEC19}" type="presOf" srcId="{BCCCAB28-D2CA-4CF1-A628-DCCCFC4FE06B}" destId="{7BD9B6D5-284D-4A65-97F4-9587FA9592FB}" srcOrd="0" destOrd="0" presId="urn:microsoft.com/office/officeart/2005/8/layout/vList2"/>
    <dgm:cxn modelId="{A9D5C7AB-F30E-4880-92CD-C7B7B5A3C3B8}" type="presOf" srcId="{F23BC823-2D99-4EE3-8655-CD4D2CC7D6EC}" destId="{1A654016-02AD-4742-9E08-E8A7109764F8}" srcOrd="0" destOrd="0" presId="urn:microsoft.com/office/officeart/2005/8/layout/vList2"/>
    <dgm:cxn modelId="{55E5F2CA-B30F-4178-8213-698211599664}" srcId="{F23BC823-2D99-4EE3-8655-CD4D2CC7D6EC}" destId="{BCCCAB28-D2CA-4CF1-A628-DCCCFC4FE06B}" srcOrd="1" destOrd="0" parTransId="{AE79B94A-B0B2-496E-B3CA-2228D0DC76B7}" sibTransId="{61F4FC3B-9104-4FF6-A884-00EB4BC92014}"/>
    <dgm:cxn modelId="{505252F1-F96A-4DE2-96F2-1313669ED652}" srcId="{F23BC823-2D99-4EE3-8655-CD4D2CC7D6EC}" destId="{B0159ECE-03C7-45A9-AC2B-2868EA437504}" srcOrd="0" destOrd="0" parTransId="{FC3172E8-4F5C-4743-9E36-938921C987D3}" sibTransId="{8BCBBB4A-3190-4245-872A-1D275E263159}"/>
    <dgm:cxn modelId="{9BBBE085-CD42-4CDF-AC0A-CAB2B71B2F9A}" type="presParOf" srcId="{1A654016-02AD-4742-9E08-E8A7109764F8}" destId="{579804CE-2305-429C-9E02-A5D571DBF820}" srcOrd="0" destOrd="0" presId="urn:microsoft.com/office/officeart/2005/8/layout/vList2"/>
    <dgm:cxn modelId="{67B27F60-AEDE-4231-98F6-2F0C4FDFC5D2}" type="presParOf" srcId="{1A654016-02AD-4742-9E08-E8A7109764F8}" destId="{8B4CC3EE-F12D-4EB3-A21D-178A5A6823A8}" srcOrd="1" destOrd="0" presId="urn:microsoft.com/office/officeart/2005/8/layout/vList2"/>
    <dgm:cxn modelId="{2CB6D313-7D8B-4E12-876D-CDD5FB0C3E07}" type="presParOf" srcId="{1A654016-02AD-4742-9E08-E8A7109764F8}" destId="{7BD9B6D5-284D-4A65-97F4-9587FA9592F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088768-62BA-4182-B8D1-31961B362677}" type="doc">
      <dgm:prSet loTypeId="urn:microsoft.com/office/officeart/2005/8/layout/vList2" loCatId="list" qsTypeId="urn:microsoft.com/office/officeart/2005/8/quickstyle/simple2" qsCatId="simple" csTypeId="urn:microsoft.com/office/officeart/2005/8/colors/accent3_1" csCatId="accent3"/>
      <dgm:spPr/>
      <dgm:t>
        <a:bodyPr/>
        <a:lstStyle/>
        <a:p>
          <a:endParaRPr lang="pl-PL"/>
        </a:p>
      </dgm:t>
    </dgm:pt>
    <dgm:pt modelId="{5ABE7913-94D7-4A3C-AD94-06B9E74FF6A5}">
      <dgm:prSet custT="1"/>
      <dgm:spPr/>
      <dgm:t>
        <a:bodyPr/>
        <a:lstStyle/>
        <a:p>
          <a:pPr algn="just"/>
          <a:r>
            <a:rPr lang="pl-PL" sz="2000"/>
            <a:t>Z konstrukcyjnego punktu widzenia prawidłowe jest rozwiązanie wprowadzające rozdział między reżimami określonymi w art. 52 § 1 pkt 1 k.p. i art. 53 § 1 pkt 1 lit. b k.p. </a:t>
          </a:r>
        </a:p>
      </dgm:t>
    </dgm:pt>
    <dgm:pt modelId="{D5805B64-7F0A-4142-8C84-8BF017156E5D}" type="parTrans" cxnId="{8169396F-3009-43E6-8CC6-0F7399AF87BE}">
      <dgm:prSet/>
      <dgm:spPr/>
      <dgm:t>
        <a:bodyPr/>
        <a:lstStyle/>
        <a:p>
          <a:pPr algn="just"/>
          <a:endParaRPr lang="pl-PL" sz="2000"/>
        </a:p>
      </dgm:t>
    </dgm:pt>
    <dgm:pt modelId="{86BDF7E0-C7DC-41AA-9CB8-D5207A70B631}" type="sibTrans" cxnId="{8169396F-3009-43E6-8CC6-0F7399AF87BE}">
      <dgm:prSet/>
      <dgm:spPr/>
      <dgm:t>
        <a:bodyPr/>
        <a:lstStyle/>
        <a:p>
          <a:pPr algn="just"/>
          <a:endParaRPr lang="pl-PL" sz="2000"/>
        </a:p>
      </dgm:t>
    </dgm:pt>
    <dgm:pt modelId="{7061E246-7111-4194-AA97-ADD322FA4AB8}">
      <dgm:prSet custT="1"/>
      <dgm:spPr/>
      <dgm:t>
        <a:bodyPr/>
        <a:lstStyle/>
        <a:p>
          <a:pPr algn="just"/>
          <a:r>
            <a:rPr lang="pl-PL" sz="2000"/>
            <a:t>Pierwszej normie podlegają sytuacje, w których pracownik po długotrwałej niezdolności do pracy nie stawia się do zakładu pracy albo wprawdzie stawia się, jednak nie poddaje się wymaganym badaniom kontrolnym, czym uniemożliwia pracodawcy dopuszczenie go do pracy (art. 229 § 1 i 4 k.p.).  </a:t>
          </a:r>
        </a:p>
      </dgm:t>
    </dgm:pt>
    <dgm:pt modelId="{91553152-CE38-4F28-BA86-B24230E83193}" type="parTrans" cxnId="{07B59218-1427-491E-901A-E87662ECEC0C}">
      <dgm:prSet/>
      <dgm:spPr/>
      <dgm:t>
        <a:bodyPr/>
        <a:lstStyle/>
        <a:p>
          <a:pPr algn="just"/>
          <a:endParaRPr lang="pl-PL" sz="2000"/>
        </a:p>
      </dgm:t>
    </dgm:pt>
    <dgm:pt modelId="{732F2E00-ED18-429C-AEAC-BDE376670F3F}" type="sibTrans" cxnId="{07B59218-1427-491E-901A-E87662ECEC0C}">
      <dgm:prSet/>
      <dgm:spPr/>
      <dgm:t>
        <a:bodyPr/>
        <a:lstStyle/>
        <a:p>
          <a:pPr algn="just"/>
          <a:endParaRPr lang="pl-PL" sz="2000"/>
        </a:p>
      </dgm:t>
    </dgm:pt>
    <dgm:pt modelId="{6317F829-2654-4DBE-990E-99E88FABA861}">
      <dgm:prSet custT="1"/>
      <dgm:spPr/>
      <dgm:t>
        <a:bodyPr/>
        <a:lstStyle/>
        <a:p>
          <a:pPr algn="just"/>
          <a:r>
            <a:rPr lang="pl-PL" sz="2000"/>
            <a:t>Druga norma ma zastosowanie tylko wówczas, jeśli pracownik wykona badanie kontrolne i poświadcza ono, że jest on nadal niezdolny do pracy (mimo stawienia się do pracy i wyrażenia gotowości jej świadczenia z art. 53 § 3 k.p.).</a:t>
          </a:r>
        </a:p>
      </dgm:t>
    </dgm:pt>
    <dgm:pt modelId="{0E79B143-2DF6-4CD2-80D5-CCD92877AF66}" type="parTrans" cxnId="{81CCB96F-C189-42A7-A6A4-16FFD05A33EE}">
      <dgm:prSet/>
      <dgm:spPr/>
      <dgm:t>
        <a:bodyPr/>
        <a:lstStyle/>
        <a:p>
          <a:pPr algn="just"/>
          <a:endParaRPr lang="pl-PL" sz="2000"/>
        </a:p>
      </dgm:t>
    </dgm:pt>
    <dgm:pt modelId="{64C25632-63F9-4B40-94F6-FCA9F1DC4ACD}" type="sibTrans" cxnId="{81CCB96F-C189-42A7-A6A4-16FFD05A33EE}">
      <dgm:prSet/>
      <dgm:spPr/>
      <dgm:t>
        <a:bodyPr/>
        <a:lstStyle/>
        <a:p>
          <a:pPr algn="just"/>
          <a:endParaRPr lang="pl-PL" sz="2000"/>
        </a:p>
      </dgm:t>
    </dgm:pt>
    <dgm:pt modelId="{2466AFD1-7FD1-4663-AF96-AFF64124340B}" type="pres">
      <dgm:prSet presAssocID="{30088768-62BA-4182-B8D1-31961B362677}" presName="linear" presStyleCnt="0">
        <dgm:presLayoutVars>
          <dgm:animLvl val="lvl"/>
          <dgm:resizeHandles val="exact"/>
        </dgm:presLayoutVars>
      </dgm:prSet>
      <dgm:spPr/>
    </dgm:pt>
    <dgm:pt modelId="{67280918-A567-4E02-B28D-0FD9A970A7EE}" type="pres">
      <dgm:prSet presAssocID="{5ABE7913-94D7-4A3C-AD94-06B9E74FF6A5}" presName="parentText" presStyleLbl="node1" presStyleIdx="0" presStyleCnt="3">
        <dgm:presLayoutVars>
          <dgm:chMax val="0"/>
          <dgm:bulletEnabled val="1"/>
        </dgm:presLayoutVars>
      </dgm:prSet>
      <dgm:spPr/>
    </dgm:pt>
    <dgm:pt modelId="{85DA747A-E31B-4CFB-B64C-116043F32DC4}" type="pres">
      <dgm:prSet presAssocID="{86BDF7E0-C7DC-41AA-9CB8-D5207A70B631}" presName="spacer" presStyleCnt="0"/>
      <dgm:spPr/>
    </dgm:pt>
    <dgm:pt modelId="{8B4B478A-267A-46D4-BF35-5A24845ABABA}" type="pres">
      <dgm:prSet presAssocID="{7061E246-7111-4194-AA97-ADD322FA4AB8}" presName="parentText" presStyleLbl="node1" presStyleIdx="1" presStyleCnt="3">
        <dgm:presLayoutVars>
          <dgm:chMax val="0"/>
          <dgm:bulletEnabled val="1"/>
        </dgm:presLayoutVars>
      </dgm:prSet>
      <dgm:spPr/>
    </dgm:pt>
    <dgm:pt modelId="{B45DADD5-698A-4E23-A37D-806F981BD93A}" type="pres">
      <dgm:prSet presAssocID="{732F2E00-ED18-429C-AEAC-BDE376670F3F}" presName="spacer" presStyleCnt="0"/>
      <dgm:spPr/>
    </dgm:pt>
    <dgm:pt modelId="{02E4E043-D883-4F6B-8DB3-54F0335D2A32}" type="pres">
      <dgm:prSet presAssocID="{6317F829-2654-4DBE-990E-99E88FABA861}" presName="parentText" presStyleLbl="node1" presStyleIdx="2" presStyleCnt="3">
        <dgm:presLayoutVars>
          <dgm:chMax val="0"/>
          <dgm:bulletEnabled val="1"/>
        </dgm:presLayoutVars>
      </dgm:prSet>
      <dgm:spPr/>
    </dgm:pt>
  </dgm:ptLst>
  <dgm:cxnLst>
    <dgm:cxn modelId="{07B59218-1427-491E-901A-E87662ECEC0C}" srcId="{30088768-62BA-4182-B8D1-31961B362677}" destId="{7061E246-7111-4194-AA97-ADD322FA4AB8}" srcOrd="1" destOrd="0" parTransId="{91553152-CE38-4F28-BA86-B24230E83193}" sibTransId="{732F2E00-ED18-429C-AEAC-BDE376670F3F}"/>
    <dgm:cxn modelId="{8169396F-3009-43E6-8CC6-0F7399AF87BE}" srcId="{30088768-62BA-4182-B8D1-31961B362677}" destId="{5ABE7913-94D7-4A3C-AD94-06B9E74FF6A5}" srcOrd="0" destOrd="0" parTransId="{D5805B64-7F0A-4142-8C84-8BF017156E5D}" sibTransId="{86BDF7E0-C7DC-41AA-9CB8-D5207A70B631}"/>
    <dgm:cxn modelId="{81CCB96F-C189-42A7-A6A4-16FFD05A33EE}" srcId="{30088768-62BA-4182-B8D1-31961B362677}" destId="{6317F829-2654-4DBE-990E-99E88FABA861}" srcOrd="2" destOrd="0" parTransId="{0E79B143-2DF6-4CD2-80D5-CCD92877AF66}" sibTransId="{64C25632-63F9-4B40-94F6-FCA9F1DC4ACD}"/>
    <dgm:cxn modelId="{41C63791-F61A-4778-B527-D1510F0BB1AD}" type="presOf" srcId="{5ABE7913-94D7-4A3C-AD94-06B9E74FF6A5}" destId="{67280918-A567-4E02-B28D-0FD9A970A7EE}" srcOrd="0" destOrd="0" presId="urn:microsoft.com/office/officeart/2005/8/layout/vList2"/>
    <dgm:cxn modelId="{A87CDEC3-E5FA-4138-B14A-9BC45EF91CAA}" type="presOf" srcId="{30088768-62BA-4182-B8D1-31961B362677}" destId="{2466AFD1-7FD1-4663-AF96-AFF64124340B}" srcOrd="0" destOrd="0" presId="urn:microsoft.com/office/officeart/2005/8/layout/vList2"/>
    <dgm:cxn modelId="{D08BF6F9-D7FB-4E63-A70D-46471FA291B1}" type="presOf" srcId="{7061E246-7111-4194-AA97-ADD322FA4AB8}" destId="{8B4B478A-267A-46D4-BF35-5A24845ABABA}" srcOrd="0" destOrd="0" presId="urn:microsoft.com/office/officeart/2005/8/layout/vList2"/>
    <dgm:cxn modelId="{0255D2FE-39EA-476C-8718-0DFBBE2B3038}" type="presOf" srcId="{6317F829-2654-4DBE-990E-99E88FABA861}" destId="{02E4E043-D883-4F6B-8DB3-54F0335D2A32}" srcOrd="0" destOrd="0" presId="urn:microsoft.com/office/officeart/2005/8/layout/vList2"/>
    <dgm:cxn modelId="{38FA8874-8711-4990-8FF4-A60AB9FFDCBF}" type="presParOf" srcId="{2466AFD1-7FD1-4663-AF96-AFF64124340B}" destId="{67280918-A567-4E02-B28D-0FD9A970A7EE}" srcOrd="0" destOrd="0" presId="urn:microsoft.com/office/officeart/2005/8/layout/vList2"/>
    <dgm:cxn modelId="{D192428A-02E2-4AE4-A176-CACAE518F33B}" type="presParOf" srcId="{2466AFD1-7FD1-4663-AF96-AFF64124340B}" destId="{85DA747A-E31B-4CFB-B64C-116043F32DC4}" srcOrd="1" destOrd="0" presId="urn:microsoft.com/office/officeart/2005/8/layout/vList2"/>
    <dgm:cxn modelId="{F4D7DFB7-2082-416D-A04C-44187D69A569}" type="presParOf" srcId="{2466AFD1-7FD1-4663-AF96-AFF64124340B}" destId="{8B4B478A-267A-46D4-BF35-5A24845ABABA}" srcOrd="2" destOrd="0" presId="urn:microsoft.com/office/officeart/2005/8/layout/vList2"/>
    <dgm:cxn modelId="{DEBF7926-19FF-41F4-A11D-DFEDEF66A7E8}" type="presParOf" srcId="{2466AFD1-7FD1-4663-AF96-AFF64124340B}" destId="{B45DADD5-698A-4E23-A37D-806F981BD93A}" srcOrd="3" destOrd="0" presId="urn:microsoft.com/office/officeart/2005/8/layout/vList2"/>
    <dgm:cxn modelId="{A49EFC1A-DA8E-4A30-AB2B-A2B90CCBEE69}" type="presParOf" srcId="{2466AFD1-7FD1-4663-AF96-AFF64124340B}" destId="{02E4E043-D883-4F6B-8DB3-54F0335D2A3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5FC072-EA0D-49F6-A816-583DF3FA0CC0}"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pl-PL"/>
        </a:p>
      </dgm:t>
    </dgm:pt>
    <dgm:pt modelId="{9B5C8049-BB20-4AE6-8938-6A0C1E8F8405}">
      <dgm:prSet/>
      <dgm:spPr/>
      <dgm:t>
        <a:bodyPr/>
        <a:lstStyle/>
        <a:p>
          <a:pPr algn="just"/>
          <a:r>
            <a:rPr lang="pl-PL"/>
            <a:t>O istnieniu możliwości ponownego zatrudnienia pracownika należy wnioskować na podstawie całokształtu okoliczności sprawy,</a:t>
          </a:r>
        </a:p>
      </dgm:t>
    </dgm:pt>
    <dgm:pt modelId="{F18984BF-85D0-4EC8-B42D-C5A632DAABAB}" type="parTrans" cxnId="{778E162D-D922-4C5C-9959-8BA99A80AA11}">
      <dgm:prSet/>
      <dgm:spPr/>
      <dgm:t>
        <a:bodyPr/>
        <a:lstStyle/>
        <a:p>
          <a:pPr algn="just"/>
          <a:endParaRPr lang="pl-PL"/>
        </a:p>
      </dgm:t>
    </dgm:pt>
    <dgm:pt modelId="{2AE3D0F5-FAB6-4DDF-A5BA-1AC40A21CA86}" type="sibTrans" cxnId="{778E162D-D922-4C5C-9959-8BA99A80AA11}">
      <dgm:prSet/>
      <dgm:spPr/>
      <dgm:t>
        <a:bodyPr/>
        <a:lstStyle/>
        <a:p>
          <a:pPr algn="just"/>
          <a:endParaRPr lang="pl-PL"/>
        </a:p>
      </dgm:t>
    </dgm:pt>
    <dgm:pt modelId="{49534FE8-6C68-4F24-85A0-9761E7718EF9}">
      <dgm:prSet/>
      <dgm:spPr/>
      <dgm:t>
        <a:bodyPr/>
        <a:lstStyle/>
        <a:p>
          <a:pPr algn="just"/>
          <a:r>
            <a:rPr lang="pl-PL" dirty="0"/>
            <a:t>Należy mieć na uwadze, czy pracodawca zatrudnia – po zgłoszeniu przez pracownika powrotu do pracy – inne osoby, których pracę mógłby wykonywać pracownik zgłaszający powrót do pracy. </a:t>
          </a:r>
        </a:p>
      </dgm:t>
    </dgm:pt>
    <dgm:pt modelId="{E721C807-1B58-449B-9BE3-80569EB36D90}" type="parTrans" cxnId="{2C70521C-579A-4B2C-B5AC-853DF7DA8D2E}">
      <dgm:prSet/>
      <dgm:spPr/>
      <dgm:t>
        <a:bodyPr/>
        <a:lstStyle/>
        <a:p>
          <a:pPr algn="just"/>
          <a:endParaRPr lang="pl-PL"/>
        </a:p>
      </dgm:t>
    </dgm:pt>
    <dgm:pt modelId="{9434C654-65D6-4AF3-A044-8936C8FACDD8}" type="sibTrans" cxnId="{2C70521C-579A-4B2C-B5AC-853DF7DA8D2E}">
      <dgm:prSet/>
      <dgm:spPr/>
      <dgm:t>
        <a:bodyPr/>
        <a:lstStyle/>
        <a:p>
          <a:pPr algn="just"/>
          <a:endParaRPr lang="pl-PL"/>
        </a:p>
      </dgm:t>
    </dgm:pt>
    <dgm:pt modelId="{DFF45F38-511D-4D47-BF9B-0CE0F06A3D06}">
      <dgm:prSet/>
      <dgm:spPr/>
      <dgm:t>
        <a:bodyPr/>
        <a:lstStyle/>
        <a:p>
          <a:pPr algn="just"/>
          <a:r>
            <a:rPr lang="pl-PL"/>
            <a:t>Po zgłoszeniu tego zamiaru przez pracownika, zatrudnienie przez pracodawcę innej osoby nie pozbawia pracownika roszczenia o zawarcie umowy, jeżeli praca wykonywana przez tę inną osobę mogła być świadczona przez pracownika zgłaszającego powrót do pracy.</a:t>
          </a:r>
        </a:p>
      </dgm:t>
    </dgm:pt>
    <dgm:pt modelId="{9C0A9F08-1E3C-4B96-AD59-138DB956BAC5}" type="parTrans" cxnId="{A1CD4159-780A-45C1-94FB-3FF937A57AF1}">
      <dgm:prSet/>
      <dgm:spPr/>
      <dgm:t>
        <a:bodyPr/>
        <a:lstStyle/>
        <a:p>
          <a:pPr algn="just"/>
          <a:endParaRPr lang="pl-PL"/>
        </a:p>
      </dgm:t>
    </dgm:pt>
    <dgm:pt modelId="{02AE85FD-41FF-4117-A26F-FA74F6014D7A}" type="sibTrans" cxnId="{A1CD4159-780A-45C1-94FB-3FF937A57AF1}">
      <dgm:prSet/>
      <dgm:spPr/>
      <dgm:t>
        <a:bodyPr/>
        <a:lstStyle/>
        <a:p>
          <a:pPr algn="just"/>
          <a:endParaRPr lang="pl-PL"/>
        </a:p>
      </dgm:t>
    </dgm:pt>
    <dgm:pt modelId="{C31FBAB4-A3B8-488B-9B84-087DF360E05B}" type="pres">
      <dgm:prSet presAssocID="{985FC072-EA0D-49F6-A816-583DF3FA0CC0}" presName="linear" presStyleCnt="0">
        <dgm:presLayoutVars>
          <dgm:animLvl val="lvl"/>
          <dgm:resizeHandles val="exact"/>
        </dgm:presLayoutVars>
      </dgm:prSet>
      <dgm:spPr/>
    </dgm:pt>
    <dgm:pt modelId="{0A9D07AD-7D0C-4316-A6EC-68EEC777E894}" type="pres">
      <dgm:prSet presAssocID="{9B5C8049-BB20-4AE6-8938-6A0C1E8F8405}" presName="parentText" presStyleLbl="node1" presStyleIdx="0" presStyleCnt="3">
        <dgm:presLayoutVars>
          <dgm:chMax val="0"/>
          <dgm:bulletEnabled val="1"/>
        </dgm:presLayoutVars>
      </dgm:prSet>
      <dgm:spPr/>
    </dgm:pt>
    <dgm:pt modelId="{C7681A04-FD97-4A29-928B-C1E95A78A3B4}" type="pres">
      <dgm:prSet presAssocID="{2AE3D0F5-FAB6-4DDF-A5BA-1AC40A21CA86}" presName="spacer" presStyleCnt="0"/>
      <dgm:spPr/>
    </dgm:pt>
    <dgm:pt modelId="{D8F1AF73-B70B-44A4-9C7C-A30337849904}" type="pres">
      <dgm:prSet presAssocID="{49534FE8-6C68-4F24-85A0-9761E7718EF9}" presName="parentText" presStyleLbl="node1" presStyleIdx="1" presStyleCnt="3">
        <dgm:presLayoutVars>
          <dgm:chMax val="0"/>
          <dgm:bulletEnabled val="1"/>
        </dgm:presLayoutVars>
      </dgm:prSet>
      <dgm:spPr/>
    </dgm:pt>
    <dgm:pt modelId="{88A8D39A-A014-4A10-98A5-D9AB5778BE27}" type="pres">
      <dgm:prSet presAssocID="{9434C654-65D6-4AF3-A044-8936C8FACDD8}" presName="spacer" presStyleCnt="0"/>
      <dgm:spPr/>
    </dgm:pt>
    <dgm:pt modelId="{E120BF24-BAF3-49B9-8A16-E41DBAA4CCDC}" type="pres">
      <dgm:prSet presAssocID="{DFF45F38-511D-4D47-BF9B-0CE0F06A3D06}" presName="parentText" presStyleLbl="node1" presStyleIdx="2" presStyleCnt="3">
        <dgm:presLayoutVars>
          <dgm:chMax val="0"/>
          <dgm:bulletEnabled val="1"/>
        </dgm:presLayoutVars>
      </dgm:prSet>
      <dgm:spPr/>
    </dgm:pt>
  </dgm:ptLst>
  <dgm:cxnLst>
    <dgm:cxn modelId="{6BA45E0A-7E5D-4792-8060-59F9B4538F63}" type="presOf" srcId="{9B5C8049-BB20-4AE6-8938-6A0C1E8F8405}" destId="{0A9D07AD-7D0C-4316-A6EC-68EEC777E894}" srcOrd="0" destOrd="0" presId="urn:microsoft.com/office/officeart/2005/8/layout/vList2"/>
    <dgm:cxn modelId="{2C70521C-579A-4B2C-B5AC-853DF7DA8D2E}" srcId="{985FC072-EA0D-49F6-A816-583DF3FA0CC0}" destId="{49534FE8-6C68-4F24-85A0-9761E7718EF9}" srcOrd="1" destOrd="0" parTransId="{E721C807-1B58-449B-9BE3-80569EB36D90}" sibTransId="{9434C654-65D6-4AF3-A044-8936C8FACDD8}"/>
    <dgm:cxn modelId="{778E162D-D922-4C5C-9959-8BA99A80AA11}" srcId="{985FC072-EA0D-49F6-A816-583DF3FA0CC0}" destId="{9B5C8049-BB20-4AE6-8938-6A0C1E8F8405}" srcOrd="0" destOrd="0" parTransId="{F18984BF-85D0-4EC8-B42D-C5A632DAABAB}" sibTransId="{2AE3D0F5-FAB6-4DDF-A5BA-1AC40A21CA86}"/>
    <dgm:cxn modelId="{A839655B-3FB3-4426-91A1-34CC4E40D48E}" type="presOf" srcId="{DFF45F38-511D-4D47-BF9B-0CE0F06A3D06}" destId="{E120BF24-BAF3-49B9-8A16-E41DBAA4CCDC}" srcOrd="0" destOrd="0" presId="urn:microsoft.com/office/officeart/2005/8/layout/vList2"/>
    <dgm:cxn modelId="{0C5E5F44-F6F4-4399-8094-626174B69C11}" type="presOf" srcId="{985FC072-EA0D-49F6-A816-583DF3FA0CC0}" destId="{C31FBAB4-A3B8-488B-9B84-087DF360E05B}" srcOrd="0" destOrd="0" presId="urn:microsoft.com/office/officeart/2005/8/layout/vList2"/>
    <dgm:cxn modelId="{A1CD4159-780A-45C1-94FB-3FF937A57AF1}" srcId="{985FC072-EA0D-49F6-A816-583DF3FA0CC0}" destId="{DFF45F38-511D-4D47-BF9B-0CE0F06A3D06}" srcOrd="2" destOrd="0" parTransId="{9C0A9F08-1E3C-4B96-AD59-138DB956BAC5}" sibTransId="{02AE85FD-41FF-4117-A26F-FA74F6014D7A}"/>
    <dgm:cxn modelId="{3F5002D4-EF79-4BF1-970F-B7D4D5F6DA24}" type="presOf" srcId="{49534FE8-6C68-4F24-85A0-9761E7718EF9}" destId="{D8F1AF73-B70B-44A4-9C7C-A30337849904}" srcOrd="0" destOrd="0" presId="urn:microsoft.com/office/officeart/2005/8/layout/vList2"/>
    <dgm:cxn modelId="{7886D612-3264-425F-A2D6-B87C22AB77CC}" type="presParOf" srcId="{C31FBAB4-A3B8-488B-9B84-087DF360E05B}" destId="{0A9D07AD-7D0C-4316-A6EC-68EEC777E894}" srcOrd="0" destOrd="0" presId="urn:microsoft.com/office/officeart/2005/8/layout/vList2"/>
    <dgm:cxn modelId="{68B9B7FC-78D8-473C-8B6C-E1B25790EC41}" type="presParOf" srcId="{C31FBAB4-A3B8-488B-9B84-087DF360E05B}" destId="{C7681A04-FD97-4A29-928B-C1E95A78A3B4}" srcOrd="1" destOrd="0" presId="urn:microsoft.com/office/officeart/2005/8/layout/vList2"/>
    <dgm:cxn modelId="{C8F268C5-DD3F-4F11-956E-4D5B8A3A4523}" type="presParOf" srcId="{C31FBAB4-A3B8-488B-9B84-087DF360E05B}" destId="{D8F1AF73-B70B-44A4-9C7C-A30337849904}" srcOrd="2" destOrd="0" presId="urn:microsoft.com/office/officeart/2005/8/layout/vList2"/>
    <dgm:cxn modelId="{B63E7576-79E7-44A3-BBCE-5142F58BE897}" type="presParOf" srcId="{C31FBAB4-A3B8-488B-9B84-087DF360E05B}" destId="{88A8D39A-A014-4A10-98A5-D9AB5778BE27}" srcOrd="3" destOrd="0" presId="urn:microsoft.com/office/officeart/2005/8/layout/vList2"/>
    <dgm:cxn modelId="{C0033F2E-D20E-4224-A3D2-E5418BB71EB3}" type="presParOf" srcId="{C31FBAB4-A3B8-488B-9B84-087DF360E05B}" destId="{E120BF24-BAF3-49B9-8A16-E41DBAA4CCD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9AB61A-D90C-4C16-848D-A49E5A098F51}"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pl-PL"/>
        </a:p>
      </dgm:t>
    </dgm:pt>
    <dgm:pt modelId="{F8B1935E-8F55-4A12-A13C-A0A56B4C6313}">
      <dgm:prSet custT="1"/>
      <dgm:spPr/>
      <dgm:t>
        <a:bodyPr/>
        <a:lstStyle/>
        <a:p>
          <a:pPr algn="just"/>
          <a:r>
            <a:rPr lang="pl-PL" sz="2000" dirty="0"/>
            <a:t>decydujące dla stwierdzenia istnienia możliwości ponownego zatrudnienia pracownika jest zapotrzebowanie pracodawcy na pracę, którą uprawniony może wykonywać ze względu na swoje kwalifikacje i stan zdrowia </a:t>
          </a:r>
        </a:p>
      </dgm:t>
    </dgm:pt>
    <dgm:pt modelId="{FCD593DB-99C2-43EF-9A23-A475D7A9F88D}" type="parTrans" cxnId="{9F45C25A-65E2-41ED-95B1-C48F90F5A4D3}">
      <dgm:prSet/>
      <dgm:spPr/>
      <dgm:t>
        <a:bodyPr/>
        <a:lstStyle/>
        <a:p>
          <a:pPr algn="just"/>
          <a:endParaRPr lang="pl-PL" sz="2000"/>
        </a:p>
      </dgm:t>
    </dgm:pt>
    <dgm:pt modelId="{21C73367-FF95-4965-81BF-8993EFCD3D9A}" type="sibTrans" cxnId="{9F45C25A-65E2-41ED-95B1-C48F90F5A4D3}">
      <dgm:prSet/>
      <dgm:spPr/>
      <dgm:t>
        <a:bodyPr/>
        <a:lstStyle/>
        <a:p>
          <a:pPr algn="just"/>
          <a:endParaRPr lang="pl-PL" sz="2000"/>
        </a:p>
      </dgm:t>
    </dgm:pt>
    <dgm:pt modelId="{D32D1A5B-E39C-42BF-A211-F7F834F44E0A}">
      <dgm:prSet custT="1"/>
      <dgm:spPr/>
      <dgm:t>
        <a:bodyPr/>
        <a:lstStyle/>
        <a:p>
          <a:pPr algn="just"/>
          <a:r>
            <a:rPr lang="pl-PL" sz="2000"/>
            <a:t>Ciężar dowodu, że pracodawca miał taką możliwość, spoczywa na pracowniku (art. 6 k.c. i art. 232 zdanie pierwsze k.p.c.). </a:t>
          </a:r>
        </a:p>
      </dgm:t>
    </dgm:pt>
    <dgm:pt modelId="{003F48CE-6DB0-4A5A-8A3C-1ED3159FE7A8}" type="parTrans" cxnId="{5A3DD32C-16F6-4122-942E-869B832F468C}">
      <dgm:prSet/>
      <dgm:spPr/>
      <dgm:t>
        <a:bodyPr/>
        <a:lstStyle/>
        <a:p>
          <a:pPr algn="just"/>
          <a:endParaRPr lang="pl-PL" sz="2000"/>
        </a:p>
      </dgm:t>
    </dgm:pt>
    <dgm:pt modelId="{D8183C99-DE4E-4CE7-9DD4-3A62B8F48D0D}" type="sibTrans" cxnId="{5A3DD32C-16F6-4122-942E-869B832F468C}">
      <dgm:prSet/>
      <dgm:spPr/>
      <dgm:t>
        <a:bodyPr/>
        <a:lstStyle/>
        <a:p>
          <a:pPr algn="just"/>
          <a:endParaRPr lang="pl-PL" sz="2000"/>
        </a:p>
      </dgm:t>
    </dgm:pt>
    <dgm:pt modelId="{62817DBE-2B3B-4996-B14E-6BF3606EBECE}">
      <dgm:prSet custT="1"/>
      <dgm:spPr/>
      <dgm:t>
        <a:bodyPr/>
        <a:lstStyle/>
        <a:p>
          <a:pPr algn="just"/>
          <a:r>
            <a:rPr lang="pl-PL" sz="2000"/>
            <a:t>Występując do sądu z roszczeniem o nawiązanie stosunku pracy, pracownik powinien określić zatrudnienie (stanowisko, rodzaj pracy, miejsce pracy), które zgodnie z art. 53 § 5 k.p. pracodawca powinien mu zaoferować, albo określić wysokość żądanego odszkodowania.</a:t>
          </a:r>
        </a:p>
      </dgm:t>
    </dgm:pt>
    <dgm:pt modelId="{64F5889F-1783-4845-9D0A-0E7D30858F05}" type="parTrans" cxnId="{5588A1AA-11EA-4C05-B54F-40EF4B865CD2}">
      <dgm:prSet/>
      <dgm:spPr/>
      <dgm:t>
        <a:bodyPr/>
        <a:lstStyle/>
        <a:p>
          <a:pPr algn="just"/>
          <a:endParaRPr lang="pl-PL" sz="2000"/>
        </a:p>
      </dgm:t>
    </dgm:pt>
    <dgm:pt modelId="{2C196514-40B5-4FF3-BDE2-539C4C044C39}" type="sibTrans" cxnId="{5588A1AA-11EA-4C05-B54F-40EF4B865CD2}">
      <dgm:prSet/>
      <dgm:spPr/>
      <dgm:t>
        <a:bodyPr/>
        <a:lstStyle/>
        <a:p>
          <a:pPr algn="just"/>
          <a:endParaRPr lang="pl-PL" sz="2000"/>
        </a:p>
      </dgm:t>
    </dgm:pt>
    <dgm:pt modelId="{E49C0C3B-AE14-457A-83AE-086321F7A74D}" type="pres">
      <dgm:prSet presAssocID="{039AB61A-D90C-4C16-848D-A49E5A098F51}" presName="linear" presStyleCnt="0">
        <dgm:presLayoutVars>
          <dgm:animLvl val="lvl"/>
          <dgm:resizeHandles val="exact"/>
        </dgm:presLayoutVars>
      </dgm:prSet>
      <dgm:spPr/>
    </dgm:pt>
    <dgm:pt modelId="{688CD21C-7C5C-402A-BFE8-D9A116D353AC}" type="pres">
      <dgm:prSet presAssocID="{F8B1935E-8F55-4A12-A13C-A0A56B4C6313}" presName="parentText" presStyleLbl="node1" presStyleIdx="0" presStyleCnt="3">
        <dgm:presLayoutVars>
          <dgm:chMax val="0"/>
          <dgm:bulletEnabled val="1"/>
        </dgm:presLayoutVars>
      </dgm:prSet>
      <dgm:spPr/>
    </dgm:pt>
    <dgm:pt modelId="{6FDBC784-7A51-4A36-A1ED-17D5BC5F73B5}" type="pres">
      <dgm:prSet presAssocID="{21C73367-FF95-4965-81BF-8993EFCD3D9A}" presName="spacer" presStyleCnt="0"/>
      <dgm:spPr/>
    </dgm:pt>
    <dgm:pt modelId="{7598273D-ECB1-4708-A109-211470749757}" type="pres">
      <dgm:prSet presAssocID="{D32D1A5B-E39C-42BF-A211-F7F834F44E0A}" presName="parentText" presStyleLbl="node1" presStyleIdx="1" presStyleCnt="3">
        <dgm:presLayoutVars>
          <dgm:chMax val="0"/>
          <dgm:bulletEnabled val="1"/>
        </dgm:presLayoutVars>
      </dgm:prSet>
      <dgm:spPr/>
    </dgm:pt>
    <dgm:pt modelId="{F58A0F9C-554F-443F-B647-7E1C9E58CE01}" type="pres">
      <dgm:prSet presAssocID="{D8183C99-DE4E-4CE7-9DD4-3A62B8F48D0D}" presName="spacer" presStyleCnt="0"/>
      <dgm:spPr/>
    </dgm:pt>
    <dgm:pt modelId="{D0C4F613-8E18-4CBC-ADBF-44C701BD124A}" type="pres">
      <dgm:prSet presAssocID="{62817DBE-2B3B-4996-B14E-6BF3606EBECE}" presName="parentText" presStyleLbl="node1" presStyleIdx="2" presStyleCnt="3">
        <dgm:presLayoutVars>
          <dgm:chMax val="0"/>
          <dgm:bulletEnabled val="1"/>
        </dgm:presLayoutVars>
      </dgm:prSet>
      <dgm:spPr/>
    </dgm:pt>
  </dgm:ptLst>
  <dgm:cxnLst>
    <dgm:cxn modelId="{07112E1C-526C-4F99-B06E-0DA95394F064}" type="presOf" srcId="{62817DBE-2B3B-4996-B14E-6BF3606EBECE}" destId="{D0C4F613-8E18-4CBC-ADBF-44C701BD124A}" srcOrd="0" destOrd="0" presId="urn:microsoft.com/office/officeart/2005/8/layout/vList2"/>
    <dgm:cxn modelId="{5A3DD32C-16F6-4122-942E-869B832F468C}" srcId="{039AB61A-D90C-4C16-848D-A49E5A098F51}" destId="{D32D1A5B-E39C-42BF-A211-F7F834F44E0A}" srcOrd="1" destOrd="0" parTransId="{003F48CE-6DB0-4A5A-8A3C-1ED3159FE7A8}" sibTransId="{D8183C99-DE4E-4CE7-9DD4-3A62B8F48D0D}"/>
    <dgm:cxn modelId="{91C11B5E-47A3-4576-A3C1-9A3AC7F99139}" type="presOf" srcId="{F8B1935E-8F55-4A12-A13C-A0A56B4C6313}" destId="{688CD21C-7C5C-402A-BFE8-D9A116D353AC}" srcOrd="0" destOrd="0" presId="urn:microsoft.com/office/officeart/2005/8/layout/vList2"/>
    <dgm:cxn modelId="{9F45C25A-65E2-41ED-95B1-C48F90F5A4D3}" srcId="{039AB61A-D90C-4C16-848D-A49E5A098F51}" destId="{F8B1935E-8F55-4A12-A13C-A0A56B4C6313}" srcOrd="0" destOrd="0" parTransId="{FCD593DB-99C2-43EF-9A23-A475D7A9F88D}" sibTransId="{21C73367-FF95-4965-81BF-8993EFCD3D9A}"/>
    <dgm:cxn modelId="{9193CB80-6A07-4E7C-B26F-8138A3B9CA66}" type="presOf" srcId="{D32D1A5B-E39C-42BF-A211-F7F834F44E0A}" destId="{7598273D-ECB1-4708-A109-211470749757}" srcOrd="0" destOrd="0" presId="urn:microsoft.com/office/officeart/2005/8/layout/vList2"/>
    <dgm:cxn modelId="{5588A1AA-11EA-4C05-B54F-40EF4B865CD2}" srcId="{039AB61A-D90C-4C16-848D-A49E5A098F51}" destId="{62817DBE-2B3B-4996-B14E-6BF3606EBECE}" srcOrd="2" destOrd="0" parTransId="{64F5889F-1783-4845-9D0A-0E7D30858F05}" sibTransId="{2C196514-40B5-4FF3-BDE2-539C4C044C39}"/>
    <dgm:cxn modelId="{864807B5-CC35-4871-88DA-84DF13AACC71}" type="presOf" srcId="{039AB61A-D90C-4C16-848D-A49E5A098F51}" destId="{E49C0C3B-AE14-457A-83AE-086321F7A74D}" srcOrd="0" destOrd="0" presId="urn:microsoft.com/office/officeart/2005/8/layout/vList2"/>
    <dgm:cxn modelId="{A5F355EB-A7EB-4764-BFD0-5F644204545A}" type="presParOf" srcId="{E49C0C3B-AE14-457A-83AE-086321F7A74D}" destId="{688CD21C-7C5C-402A-BFE8-D9A116D353AC}" srcOrd="0" destOrd="0" presId="urn:microsoft.com/office/officeart/2005/8/layout/vList2"/>
    <dgm:cxn modelId="{740C8459-A6B1-400E-B9E1-4042B2DF9897}" type="presParOf" srcId="{E49C0C3B-AE14-457A-83AE-086321F7A74D}" destId="{6FDBC784-7A51-4A36-A1ED-17D5BC5F73B5}" srcOrd="1" destOrd="0" presId="urn:microsoft.com/office/officeart/2005/8/layout/vList2"/>
    <dgm:cxn modelId="{00C0C176-5620-4119-A974-B0FECB85EA28}" type="presParOf" srcId="{E49C0C3B-AE14-457A-83AE-086321F7A74D}" destId="{7598273D-ECB1-4708-A109-211470749757}" srcOrd="2" destOrd="0" presId="urn:microsoft.com/office/officeart/2005/8/layout/vList2"/>
    <dgm:cxn modelId="{6FD4F807-9949-4A30-917F-3BD7CCD8323D}" type="presParOf" srcId="{E49C0C3B-AE14-457A-83AE-086321F7A74D}" destId="{F58A0F9C-554F-443F-B647-7E1C9E58CE01}" srcOrd="3" destOrd="0" presId="urn:microsoft.com/office/officeart/2005/8/layout/vList2"/>
    <dgm:cxn modelId="{35883A93-1D33-475D-B77E-189F4194DAE8}" type="presParOf" srcId="{E49C0C3B-AE14-457A-83AE-086321F7A74D}" destId="{D0C4F613-8E18-4CBC-ADBF-44C701BD124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583C0-97C2-4CAB-A36F-D0E24836AEFF}">
      <dsp:nvSpPr>
        <dsp:cNvPr id="0" name=""/>
        <dsp:cNvSpPr/>
      </dsp:nvSpPr>
      <dsp:spPr>
        <a:xfrm>
          <a:off x="0" y="571"/>
          <a:ext cx="8435280" cy="2071433"/>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rtl="0">
            <a:lnSpc>
              <a:spcPct val="90000"/>
            </a:lnSpc>
            <a:spcBef>
              <a:spcPct val="0"/>
            </a:spcBef>
            <a:spcAft>
              <a:spcPct val="35000"/>
            </a:spcAft>
            <a:buNone/>
          </a:pPr>
          <a:r>
            <a:rPr lang="pl-PL" sz="2200" kern="1200" dirty="0"/>
            <a:t>sąd pracy, rozpoznając powództwo o przywrócenie do pracy po rozwiązaniu umowy o pracę na podstawie art. 53 § 1 lit. b) </a:t>
          </a:r>
          <a:r>
            <a:rPr lang="pl-PL" sz="2200" kern="1200" dirty="0" err="1"/>
            <a:t>k.p</a:t>
          </a:r>
          <a:r>
            <a:rPr lang="pl-PL" sz="2200" kern="1200" dirty="0"/>
            <a:t>., powinien dla dokonania oceny, czy zasiłek chorobowy w dacie rozwiązania umowy pracownikowi nie przysługiwał, a organ rentowy nie wydał w tym zakresie decyzji, wyznaczyć stronom termin do złożenia wniosku o wydanie takiej decyzji (art. 177 § 2 k.p.c.),</a:t>
          </a:r>
        </a:p>
      </dsp:txBody>
      <dsp:txXfrm>
        <a:off x="101119" y="101690"/>
        <a:ext cx="8233042" cy="1869195"/>
      </dsp:txXfrm>
    </dsp:sp>
    <dsp:sp modelId="{F45DF9C7-7253-4369-B635-5A745631F871}">
      <dsp:nvSpPr>
        <dsp:cNvPr id="0" name=""/>
        <dsp:cNvSpPr/>
      </dsp:nvSpPr>
      <dsp:spPr>
        <a:xfrm>
          <a:off x="0" y="2082832"/>
          <a:ext cx="8435280" cy="1689187"/>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rtl="0">
            <a:lnSpc>
              <a:spcPct val="90000"/>
            </a:lnSpc>
            <a:spcBef>
              <a:spcPct val="0"/>
            </a:spcBef>
            <a:spcAft>
              <a:spcPct val="35000"/>
            </a:spcAft>
            <a:buNone/>
          </a:pPr>
          <a:r>
            <a:rPr lang="pl-PL" sz="2200" kern="1200" dirty="0"/>
            <a:t>jeżeli postępowanie przed organem rentowym zostanie wszczęte, sąd pracy zawiesza postępowanie (art. 177 § 1 </a:t>
          </a:r>
          <a:r>
            <a:rPr lang="pl-PL" sz="2200" kern="1200" dirty="0" err="1"/>
            <a:t>pkt</a:t>
          </a:r>
          <a:r>
            <a:rPr lang="pl-PL" sz="2200" kern="1200" dirty="0"/>
            <a:t> 3 k.p.c.),</a:t>
          </a:r>
        </a:p>
      </dsp:txBody>
      <dsp:txXfrm>
        <a:off x="82459" y="2165291"/>
        <a:ext cx="8270362" cy="1524269"/>
      </dsp:txXfrm>
    </dsp:sp>
    <dsp:sp modelId="{471F9450-95E4-4001-9D01-B884C3BCB28B}">
      <dsp:nvSpPr>
        <dsp:cNvPr id="0" name=""/>
        <dsp:cNvSpPr/>
      </dsp:nvSpPr>
      <dsp:spPr>
        <a:xfrm>
          <a:off x="0" y="3782848"/>
          <a:ext cx="8435280" cy="1689187"/>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rtl="0">
            <a:lnSpc>
              <a:spcPct val="90000"/>
            </a:lnSpc>
            <a:spcBef>
              <a:spcPct val="0"/>
            </a:spcBef>
            <a:spcAft>
              <a:spcPct val="35000"/>
            </a:spcAft>
            <a:buNone/>
          </a:pPr>
          <a:r>
            <a:rPr lang="pl-PL" sz="2200" kern="1200" dirty="0"/>
            <a:t>ostateczna decyzja organu rentowego będzie dla sądu wiążąca lub wskutek odwołania od decyzji organu rentowego (art. 366 k.p.c.) do sądu ubezpieczeń społecznych wystąpi powaga rzeczy osądzonej</a:t>
          </a:r>
        </a:p>
      </dsp:txBody>
      <dsp:txXfrm>
        <a:off x="82459" y="3865307"/>
        <a:ext cx="8270362" cy="1524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204A1-16C7-45C2-97E3-B9A29D97E156}">
      <dsp:nvSpPr>
        <dsp:cNvPr id="0" name=""/>
        <dsp:cNvSpPr/>
      </dsp:nvSpPr>
      <dsp:spPr>
        <a:xfrm>
          <a:off x="0" y="43491"/>
          <a:ext cx="8229600" cy="14297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pl-PL" sz="2600" kern="1200"/>
            <a:t>"Inny okres" nieobecności oznacza każdy okres usprawiedliwionej nieobecności, poza nieobecnością spowodowaną niezdolnością do pracy z powodu choroby. </a:t>
          </a:r>
        </a:p>
      </dsp:txBody>
      <dsp:txXfrm>
        <a:off x="69794" y="113285"/>
        <a:ext cx="8090012" cy="1290152"/>
      </dsp:txXfrm>
    </dsp:sp>
    <dsp:sp modelId="{891C04EF-35B0-47BB-8653-9C36C2D4E42C}">
      <dsp:nvSpPr>
        <dsp:cNvPr id="0" name=""/>
        <dsp:cNvSpPr/>
      </dsp:nvSpPr>
      <dsp:spPr>
        <a:xfrm>
          <a:off x="0" y="1548111"/>
          <a:ext cx="8229600" cy="14297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pl-PL" sz="2600" b="1" kern="1200" dirty="0"/>
            <a:t>Może być spowodowany jedną lub wieloma przyczynami, musi być jednak w sumie nieprzerwany.</a:t>
          </a:r>
          <a:r>
            <a:rPr lang="pl-PL" sz="2600" kern="1200" dirty="0"/>
            <a:t> </a:t>
          </a:r>
        </a:p>
      </dsp:txBody>
      <dsp:txXfrm>
        <a:off x="69794" y="1617905"/>
        <a:ext cx="8090012" cy="1290152"/>
      </dsp:txXfrm>
    </dsp:sp>
    <dsp:sp modelId="{38C3638F-79D4-406D-812E-83525CAB1654}">
      <dsp:nvSpPr>
        <dsp:cNvPr id="0" name=""/>
        <dsp:cNvSpPr/>
      </dsp:nvSpPr>
      <dsp:spPr>
        <a:xfrm>
          <a:off x="0" y="3052731"/>
          <a:ext cx="8229600" cy="14297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pl-PL" sz="2600" kern="1200" dirty="0"/>
            <a:t>Artykuł 53 nie precyzuje przyczyn takiej nieobecności, a więc mogą to być wszelakie przyczyny, byleby usprawiedliwiały tę nieobecność. </a:t>
          </a:r>
        </a:p>
      </dsp:txBody>
      <dsp:txXfrm>
        <a:off x="69794" y="3122525"/>
        <a:ext cx="8090012" cy="1290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804CE-2305-429C-9E02-A5D571DBF820}">
      <dsp:nvSpPr>
        <dsp:cNvPr id="0" name=""/>
        <dsp:cNvSpPr/>
      </dsp:nvSpPr>
      <dsp:spPr>
        <a:xfrm>
          <a:off x="0" y="50847"/>
          <a:ext cx="8435280" cy="223968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rtl="0">
            <a:lnSpc>
              <a:spcPct val="90000"/>
            </a:lnSpc>
            <a:spcBef>
              <a:spcPct val="0"/>
            </a:spcBef>
            <a:spcAft>
              <a:spcPct val="35000"/>
            </a:spcAft>
            <a:buNone/>
          </a:pPr>
          <a:r>
            <a:rPr lang="pl-PL" sz="2400" kern="1200" dirty="0"/>
            <a:t>II PK 120/14 - Nie jest wyłączona sądowa kontrola prawidłowości orzeczenia o niezdolności do wykonywania dotychczasowej pracy, które jest ostateczne według § 5 ust. 6 rozporządzenia z dnia 30 maja 1996 r. </a:t>
          </a:r>
        </a:p>
      </dsp:txBody>
      <dsp:txXfrm>
        <a:off x="109332" y="160179"/>
        <a:ext cx="8216616" cy="2021020"/>
      </dsp:txXfrm>
    </dsp:sp>
    <dsp:sp modelId="{7BD9B6D5-284D-4A65-97F4-9587FA9592FB}">
      <dsp:nvSpPr>
        <dsp:cNvPr id="0" name=""/>
        <dsp:cNvSpPr/>
      </dsp:nvSpPr>
      <dsp:spPr>
        <a:xfrm>
          <a:off x="0" y="2474851"/>
          <a:ext cx="8435280" cy="24757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rtl="0">
            <a:lnSpc>
              <a:spcPct val="90000"/>
            </a:lnSpc>
            <a:spcBef>
              <a:spcPct val="0"/>
            </a:spcBef>
            <a:spcAft>
              <a:spcPct val="35000"/>
            </a:spcAft>
            <a:buNone/>
          </a:pPr>
          <a:r>
            <a:rPr lang="pl-PL" sz="2400" kern="1200" dirty="0"/>
            <a:t>III PK 95/13 - Niewyczerpanie przez pracownika możliwości zakwestionowania orzeczenia lekarskiego z trybie § 5 ust. 1 rozporządzenia z 30 maja 1996 r. nie pozbawia pracownika możliwości dowodzenia (przy pomocy wszelkich środków przewidzianych procedurą cywilną) zachowania zdolności do wykonywania umówionego rodzaju pracy.</a:t>
          </a:r>
        </a:p>
      </dsp:txBody>
      <dsp:txXfrm>
        <a:off x="120855" y="2595706"/>
        <a:ext cx="8193570" cy="22340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80918-A567-4E02-B28D-0FD9A970A7EE}">
      <dsp:nvSpPr>
        <dsp:cNvPr id="0" name=""/>
        <dsp:cNvSpPr/>
      </dsp:nvSpPr>
      <dsp:spPr>
        <a:xfrm>
          <a:off x="0" y="186688"/>
          <a:ext cx="8229600" cy="1406924"/>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a:t>Z konstrukcyjnego punktu widzenia prawidłowe jest rozwiązanie wprowadzające rozdział między reżimami określonymi w art. 52 § 1 pkt 1 k.p. i art. 53 § 1 pkt 1 lit. b k.p. </a:t>
          </a:r>
        </a:p>
      </dsp:txBody>
      <dsp:txXfrm>
        <a:off x="68680" y="255368"/>
        <a:ext cx="8092240" cy="1269564"/>
      </dsp:txXfrm>
    </dsp:sp>
    <dsp:sp modelId="{8B4B478A-267A-46D4-BF35-5A24845ABABA}">
      <dsp:nvSpPr>
        <dsp:cNvPr id="0" name=""/>
        <dsp:cNvSpPr/>
      </dsp:nvSpPr>
      <dsp:spPr>
        <a:xfrm>
          <a:off x="0" y="1780813"/>
          <a:ext cx="8229600" cy="1406924"/>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a:t>Pierwszej normie podlegają sytuacje, w których pracownik po długotrwałej niezdolności do pracy nie stawia się do zakładu pracy albo wprawdzie stawia się, jednak nie poddaje się wymaganym badaniom kontrolnym, czym uniemożliwia pracodawcy dopuszczenie go do pracy (art. 229 § 1 i 4 k.p.).  </a:t>
          </a:r>
        </a:p>
      </dsp:txBody>
      <dsp:txXfrm>
        <a:off x="68680" y="1849493"/>
        <a:ext cx="8092240" cy="1269564"/>
      </dsp:txXfrm>
    </dsp:sp>
    <dsp:sp modelId="{02E4E043-D883-4F6B-8DB3-54F0335D2A32}">
      <dsp:nvSpPr>
        <dsp:cNvPr id="0" name=""/>
        <dsp:cNvSpPr/>
      </dsp:nvSpPr>
      <dsp:spPr>
        <a:xfrm>
          <a:off x="0" y="3374938"/>
          <a:ext cx="8229600" cy="1406924"/>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a:t>Druga norma ma zastosowanie tylko wówczas, jeśli pracownik wykona badanie kontrolne i poświadcza ono, że jest on nadal niezdolny do pracy (mimo stawienia się do pracy i wyrażenia gotowości jej świadczenia z art. 53 § 3 k.p.).</a:t>
          </a:r>
        </a:p>
      </dsp:txBody>
      <dsp:txXfrm>
        <a:off x="68680" y="3443618"/>
        <a:ext cx="8092240" cy="12695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D07AD-7D0C-4316-A6EC-68EEC777E894}">
      <dsp:nvSpPr>
        <dsp:cNvPr id="0" name=""/>
        <dsp:cNvSpPr/>
      </dsp:nvSpPr>
      <dsp:spPr>
        <a:xfrm>
          <a:off x="0" y="91680"/>
          <a:ext cx="8229600" cy="157682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a:t>O istnieniu możliwości ponownego zatrudnienia pracownika należy wnioskować na podstawie całokształtu okoliczności sprawy,</a:t>
          </a:r>
        </a:p>
      </dsp:txBody>
      <dsp:txXfrm>
        <a:off x="76974" y="168654"/>
        <a:ext cx="8075652" cy="1422878"/>
      </dsp:txXfrm>
    </dsp:sp>
    <dsp:sp modelId="{D8F1AF73-B70B-44A4-9C7C-A30337849904}">
      <dsp:nvSpPr>
        <dsp:cNvPr id="0" name=""/>
        <dsp:cNvSpPr/>
      </dsp:nvSpPr>
      <dsp:spPr>
        <a:xfrm>
          <a:off x="0" y="1731866"/>
          <a:ext cx="8229600" cy="157682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dirty="0"/>
            <a:t>Należy mieć na uwadze, czy pracodawca zatrudnia – po zgłoszeniu przez pracownika powrotu do pracy – inne osoby, których pracę mógłby wykonywać pracownik zgłaszający powrót do pracy. </a:t>
          </a:r>
        </a:p>
      </dsp:txBody>
      <dsp:txXfrm>
        <a:off x="76974" y="1808840"/>
        <a:ext cx="8075652" cy="1422878"/>
      </dsp:txXfrm>
    </dsp:sp>
    <dsp:sp modelId="{E120BF24-BAF3-49B9-8A16-E41DBAA4CCDC}">
      <dsp:nvSpPr>
        <dsp:cNvPr id="0" name=""/>
        <dsp:cNvSpPr/>
      </dsp:nvSpPr>
      <dsp:spPr>
        <a:xfrm>
          <a:off x="0" y="3372053"/>
          <a:ext cx="8229600" cy="157682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a:t>Po zgłoszeniu tego zamiaru przez pracownika, zatrudnienie przez pracodawcę innej osoby nie pozbawia pracownika roszczenia o zawarcie umowy, jeżeli praca wykonywana przez tę inną osobę mogła być świadczona przez pracownika zgłaszającego powrót do pracy.</a:t>
          </a:r>
        </a:p>
      </dsp:txBody>
      <dsp:txXfrm>
        <a:off x="76974" y="3449027"/>
        <a:ext cx="8075652" cy="14228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CD21C-7C5C-402A-BFE8-D9A116D353AC}">
      <dsp:nvSpPr>
        <dsp:cNvPr id="0" name=""/>
        <dsp:cNvSpPr/>
      </dsp:nvSpPr>
      <dsp:spPr>
        <a:xfrm>
          <a:off x="0" y="13943"/>
          <a:ext cx="8229600" cy="1409118"/>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dirty="0"/>
            <a:t>decydujące dla stwierdzenia istnienia możliwości ponownego zatrudnienia pracownika jest zapotrzebowanie pracodawcy na pracę, którą uprawniony może wykonywać ze względu na swoje kwalifikacje i stan zdrowia </a:t>
          </a:r>
        </a:p>
      </dsp:txBody>
      <dsp:txXfrm>
        <a:off x="68787" y="82730"/>
        <a:ext cx="8092026" cy="1271544"/>
      </dsp:txXfrm>
    </dsp:sp>
    <dsp:sp modelId="{7598273D-ECB1-4708-A109-211470749757}">
      <dsp:nvSpPr>
        <dsp:cNvPr id="0" name=""/>
        <dsp:cNvSpPr/>
      </dsp:nvSpPr>
      <dsp:spPr>
        <a:xfrm>
          <a:off x="0" y="1558422"/>
          <a:ext cx="8229600" cy="1409118"/>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a:t>Ciężar dowodu, że pracodawca miał taką możliwość, spoczywa na pracowniku (art. 6 k.c. i art. 232 zdanie pierwsze k.p.c.). </a:t>
          </a:r>
        </a:p>
      </dsp:txBody>
      <dsp:txXfrm>
        <a:off x="68787" y="1627209"/>
        <a:ext cx="8092026" cy="1271544"/>
      </dsp:txXfrm>
    </dsp:sp>
    <dsp:sp modelId="{D0C4F613-8E18-4CBC-ADBF-44C701BD124A}">
      <dsp:nvSpPr>
        <dsp:cNvPr id="0" name=""/>
        <dsp:cNvSpPr/>
      </dsp:nvSpPr>
      <dsp:spPr>
        <a:xfrm>
          <a:off x="0" y="3102900"/>
          <a:ext cx="8229600" cy="1409118"/>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a:t>Występując do sądu z roszczeniem o nawiązanie stosunku pracy, pracownik powinien określić zatrudnienie (stanowisko, rodzaj pracy, miejsce pracy), które zgodnie z art. 53 § 5 k.p. pracodawca powinien mu zaoferować, albo określić wysokość żądanego odszkodowania.</a:t>
          </a:r>
        </a:p>
      </dsp:txBody>
      <dsp:txXfrm>
        <a:off x="68787" y="3171687"/>
        <a:ext cx="8092026" cy="12715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924A23F-E631-44C9-92FC-990563D1761C}" type="datetimeFigureOut">
              <a:rPr lang="pl-PL" smtClean="0"/>
              <a:pPr/>
              <a:t>05.06.2024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2480F76-F117-4D0A-9646-31563118FD02}"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4A23F-E631-44C9-92FC-990563D1761C}" type="datetimeFigureOut">
              <a:rPr lang="pl-PL" smtClean="0"/>
              <a:pPr/>
              <a:t>05.06.2024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80F76-F117-4D0A-9646-31563118FD0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ip.lex.pl/#/document/17688988?unitId=art(50)&amp;cm=DOCUMEN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Rozwiązanie umowy o pracę bez wypowiedzenia  bez winy pracownika - art. 53 </a:t>
            </a:r>
            <a:r>
              <a:rPr lang="pl-PL" b="1" dirty="0" err="1">
                <a:solidFill>
                  <a:schemeClr val="accent3">
                    <a:lumMod val="50000"/>
                  </a:schemeClr>
                </a:solidFill>
                <a:effectLst>
                  <a:outerShdw blurRad="38100" dist="38100" dir="2700000" algn="tl">
                    <a:srgbClr val="000000">
                      <a:alpha val="43137"/>
                    </a:srgbClr>
                  </a:outerShdw>
                </a:effectLst>
              </a:rPr>
              <a:t>k.p</a:t>
            </a:r>
            <a:r>
              <a:rPr lang="pl-PL" b="1" dirty="0">
                <a:solidFill>
                  <a:schemeClr val="accent3">
                    <a:lumMod val="50000"/>
                  </a:schemeClr>
                </a:solidFill>
                <a:effectLst>
                  <a:outerShdw blurRad="38100" dist="38100" dir="2700000" algn="tl">
                    <a:srgbClr val="000000">
                      <a:alpha val="43137"/>
                    </a:srgbClr>
                  </a:outerShdw>
                </a:effectLst>
              </a:rPr>
              <a:t>. </a:t>
            </a:r>
            <a:endParaRPr lang="pl-PL" dirty="0"/>
          </a:p>
        </p:txBody>
      </p:sp>
      <p:pic>
        <p:nvPicPr>
          <p:cNvPr id="3"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Niezdolność do pracy po zakończeniu dniówki roboczej </a:t>
            </a:r>
            <a:r>
              <a:rPr lang="pl-PL" sz="2800" dirty="0"/>
              <a:t> </a:t>
            </a:r>
          </a:p>
        </p:txBody>
      </p:sp>
      <p:sp>
        <p:nvSpPr>
          <p:cNvPr id="3" name="Symbol zastępczy zawartości 2"/>
          <p:cNvSpPr>
            <a:spLocks noGrp="1"/>
          </p:cNvSpPr>
          <p:nvPr>
            <p:ph idx="1"/>
          </p:nvPr>
        </p:nvSpPr>
        <p:spPr>
          <a:xfrm>
            <a:off x="457200" y="1600200"/>
            <a:ext cx="8229600" cy="4709120"/>
          </a:xfrm>
        </p:spPr>
        <p:txBody>
          <a:bodyPr>
            <a:normAutofit fontScale="85000" lnSpcReduction="10000"/>
          </a:bodyPr>
          <a:lstStyle/>
          <a:p>
            <a:r>
              <a:rPr lang="pl-PL" b="1" dirty="0"/>
              <a:t>I PKN 667/00</a:t>
            </a:r>
            <a:endParaRPr lang="pl-PL" dirty="0"/>
          </a:p>
          <a:p>
            <a:pPr algn="just"/>
            <a:r>
              <a:rPr lang="pl-PL" dirty="0"/>
              <a:t>Okres ochrony przed rozwiązaniem umowy o pracę na podstawie art. 53 § 1 </a:t>
            </a:r>
            <a:r>
              <a:rPr lang="pl-PL" dirty="0" err="1"/>
              <a:t>pkt</a:t>
            </a:r>
            <a:r>
              <a:rPr lang="pl-PL" dirty="0"/>
              <a:t> 1 </a:t>
            </a:r>
            <a:r>
              <a:rPr lang="pl-PL" dirty="0" err="1"/>
              <a:t>k.p</a:t>
            </a:r>
            <a:r>
              <a:rPr lang="pl-PL" dirty="0"/>
              <a:t>. rozpoczyna bieg od następnego dnia kalendarzowego, jeżeli orzeczenie lekarskie o niezdolności do pracy w danym dniu roboczym zostało wydane po jego zakończeniu i po wykonaniu przez pracownika ustalonej na ten dzień pracy.</a:t>
            </a:r>
          </a:p>
          <a:p>
            <a:pPr marL="0" indent="0" algn="just">
              <a:buNone/>
            </a:pPr>
            <a:r>
              <a:rPr lang="pl-PL" dirty="0"/>
              <a:t>(Z punktu widzenia tej ochrony istotny jest bowiem nie tylko, a nawet nie tyle okres niezdolności do pracy z powodu choroby uwidoczniony w orzeczeniu lekarskim, ile związana z tym nieobecność pracownika w pracy.) </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D70FE1-ABFB-442A-96E6-6DB573A4B866}"/>
              </a:ext>
            </a:extLst>
          </p:cNvPr>
          <p:cNvSpPr>
            <a:spLocks noGrp="1"/>
          </p:cNvSpPr>
          <p:nvPr>
            <p:ph type="title"/>
          </p:nvPr>
        </p:nvSpPr>
        <p:spPr/>
        <p:txBody>
          <a:bodyPr>
            <a:normAutofit/>
          </a:bodyPr>
          <a:lstStyle/>
          <a:p>
            <a:pPr algn="l"/>
            <a:r>
              <a:rPr lang="pl-PL" sz="3200" b="1" dirty="0">
                <a:solidFill>
                  <a:schemeClr val="accent2">
                    <a:lumMod val="50000"/>
                  </a:schemeClr>
                </a:solidFill>
              </a:rPr>
              <a:t>art. 9 ustawy zasiłkowej </a:t>
            </a:r>
          </a:p>
        </p:txBody>
      </p:sp>
      <p:sp>
        <p:nvSpPr>
          <p:cNvPr id="3" name="Symbol zastępczy zawartości 2">
            <a:extLst>
              <a:ext uri="{FF2B5EF4-FFF2-40B4-BE49-F238E27FC236}">
                <a16:creationId xmlns:a16="http://schemas.microsoft.com/office/drawing/2014/main" id="{D4A912B7-60B5-49A5-A7EE-07274F8A2A3B}"/>
              </a:ext>
            </a:extLst>
          </p:cNvPr>
          <p:cNvSpPr>
            <a:spLocks noGrp="1"/>
          </p:cNvSpPr>
          <p:nvPr>
            <p:ph idx="1"/>
          </p:nvPr>
        </p:nvSpPr>
        <p:spPr/>
        <p:txBody>
          <a:bodyPr>
            <a:normAutofit fontScale="85000" lnSpcReduction="20000"/>
          </a:bodyPr>
          <a:lstStyle/>
          <a:p>
            <a:pPr marL="0" indent="0" algn="just">
              <a:buNone/>
            </a:pPr>
            <a:r>
              <a:rPr lang="pl-PL" dirty="0"/>
              <a:t>1. Do okresu, o którym mowa w art. 8, zwanego dalej "okresem zasiłkowym", wlicza się wszystkie okresy nieprzerwanej niezdolności do pracy, jak również okresy niemożności wykonywania pracy z przyczyn określonych w art. 6 ust. 2.</a:t>
            </a:r>
          </a:p>
          <a:p>
            <a:pPr marL="0" indent="0" algn="just">
              <a:buNone/>
            </a:pPr>
            <a:r>
              <a:rPr lang="pl-PL" dirty="0"/>
              <a:t>2. Do okresu zasiłkowego wlicza się okresy poprzednich niezdolności do pracy, jeżeli przerwa pomiędzy ustaniem poprzedniej a powstaniem ponownej niezdolności do pracy nie przekraczała 60 dni. Do okresu zasiłkowego nie wlicza się okresów niezdolności do pracy przypadających przed przerwą nie dłuższą niż 60 dni, jeżeli po przerwie niezdolność do pracy wystąpiła w trakcie ciąży.</a:t>
            </a:r>
          </a:p>
          <a:p>
            <a:pPr marL="0" indent="0">
              <a:buNone/>
            </a:pPr>
            <a:endParaRPr lang="pl-PL" dirty="0"/>
          </a:p>
        </p:txBody>
      </p:sp>
      <p:pic>
        <p:nvPicPr>
          <p:cNvPr id="5" name="Picture 4" descr="C:\Program Files (x86)\Microsoft Office\MEDIA\OFFICE12\Lines\BD10307_.gif">
            <a:extLst>
              <a:ext uri="{FF2B5EF4-FFF2-40B4-BE49-F238E27FC236}">
                <a16:creationId xmlns:a16="http://schemas.microsoft.com/office/drawing/2014/main" id="{C7901503-80DA-4B87-BF40-EE00B4483B33}"/>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741346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„pobieranie zasiłku” </a:t>
            </a:r>
          </a:p>
        </p:txBody>
      </p:sp>
      <p:sp>
        <p:nvSpPr>
          <p:cNvPr id="3" name="Symbol zastępczy zawartości 2"/>
          <p:cNvSpPr>
            <a:spLocks noGrp="1"/>
          </p:cNvSpPr>
          <p:nvPr>
            <p:ph idx="1"/>
          </p:nvPr>
        </p:nvSpPr>
        <p:spPr/>
        <p:txBody>
          <a:bodyPr>
            <a:normAutofit fontScale="85000" lnSpcReduction="20000"/>
          </a:bodyPr>
          <a:lstStyle/>
          <a:p>
            <a:r>
              <a:rPr lang="pl-PL" b="1" dirty="0"/>
              <a:t>I PK 60/08, III PSK 247/21</a:t>
            </a:r>
          </a:p>
          <a:p>
            <a:pPr algn="just"/>
            <a:r>
              <a:rPr lang="pl-PL" dirty="0"/>
              <a:t>przez użyte w art. 53 § 1 </a:t>
            </a:r>
            <a:r>
              <a:rPr lang="pl-PL" dirty="0" err="1"/>
              <a:t>pkt</a:t>
            </a:r>
            <a:r>
              <a:rPr lang="pl-PL" dirty="0"/>
              <a:t> 1 lit. b) KP wyrażenie "w okresie pobierania zasiłku" należy, co do zasady, rozumieć okres faktycznego pobierania (wypłacania przez ZUS) zasiłku chorobowego,</a:t>
            </a:r>
          </a:p>
          <a:p>
            <a:pPr algn="just"/>
            <a:r>
              <a:rPr lang="pl-PL" dirty="0"/>
              <a:t>dopóki pracownik pobiera zasiłek chorobowy wypłacany przez ZUS, dopóty pracodawca nie może rozwiązać umowy o pracę na podstawie tego przepisu, </a:t>
            </a:r>
          </a:p>
          <a:p>
            <a:pPr algn="just"/>
            <a:r>
              <a:rPr lang="pl-PL" dirty="0"/>
              <a:t>wyjątek dotyczy sytuacji, gdy pracownik pobiera zasiłek chorobowy, ale następuje to, mimo że świadczenie nie przysługuje (np. po wyczerpaniu okresu zasiłkowego, wskutek błędu organu </a:t>
            </a:r>
            <a:r>
              <a:rPr lang="pl-PL" dirty="0" err="1"/>
              <a:t>itp</a:t>
            </a:r>
            <a:r>
              <a:rPr lang="pl-PL" dirty="0"/>
              <a:t>).</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sz="3600" b="1" dirty="0">
                <a:solidFill>
                  <a:schemeClr val="accent3">
                    <a:lumMod val="50000"/>
                  </a:schemeClr>
                </a:solidFill>
                <a:effectLst>
                  <a:outerShdw blurRad="38100" dist="38100" dir="2700000" algn="tl">
                    <a:srgbClr val="000000">
                      <a:alpha val="43137"/>
                    </a:srgbClr>
                  </a:outerShdw>
                </a:effectLst>
              </a:rPr>
              <a:t>Ustalenie uprawnień zasiłkowych - I PZP 31/75</a:t>
            </a:r>
            <a:r>
              <a:rPr lang="pl-PL" b="1" dirty="0">
                <a:solidFill>
                  <a:schemeClr val="accent3">
                    <a:lumMod val="50000"/>
                  </a:schemeClr>
                </a:solidFill>
                <a:effectLst>
                  <a:outerShdw blurRad="38100" dist="38100" dir="2700000" algn="tl">
                    <a:srgbClr val="000000">
                      <a:alpha val="43137"/>
                    </a:srgbClr>
                  </a:outerShdw>
                </a:effectLst>
              </a:rPr>
              <a:t>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70220074"/>
              </p:ext>
            </p:extLst>
          </p:nvPr>
        </p:nvGraphicFramePr>
        <p:xfrm>
          <a:off x="457200" y="908720"/>
          <a:ext cx="8435280" cy="54726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C:\Program Files (x86)\Microsoft Office\MEDIA\OFFICE12\Lines\BD10307_.gif"/>
          <p:cNvPicPr>
            <a:picLocks noChangeAspect="1" noChangeArrowheads="1"/>
          </p:cNvPicPr>
          <p:nvPr/>
        </p:nvPicPr>
        <p:blipFill>
          <a:blip r:embed="rId7"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Brak pewności w zakresie świadczenia rehabilitacyjnego </a:t>
            </a:r>
          </a:p>
        </p:txBody>
      </p:sp>
      <p:sp>
        <p:nvSpPr>
          <p:cNvPr id="3" name="Symbol zastępczy zawartości 2"/>
          <p:cNvSpPr>
            <a:spLocks noGrp="1"/>
          </p:cNvSpPr>
          <p:nvPr>
            <p:ph idx="1"/>
          </p:nvPr>
        </p:nvSpPr>
        <p:spPr/>
        <p:txBody>
          <a:bodyPr>
            <a:normAutofit fontScale="62500" lnSpcReduction="20000"/>
          </a:bodyPr>
          <a:lstStyle/>
          <a:p>
            <a:r>
              <a:rPr lang="pl-PL" b="1" dirty="0"/>
              <a:t>II PK 245/08, II PK 105/15  – zawieszenie postępowania </a:t>
            </a:r>
          </a:p>
          <a:p>
            <a:pPr>
              <a:buNone/>
            </a:pPr>
            <a:endParaRPr lang="pl-PL" dirty="0"/>
          </a:p>
          <a:p>
            <a:pPr marL="0" indent="0" algn="just">
              <a:buNone/>
            </a:pPr>
            <a:r>
              <a:rPr lang="pl-PL" dirty="0"/>
              <a:t>Artykuł 53 § 1 </a:t>
            </a:r>
            <a:r>
              <a:rPr lang="pl-PL" dirty="0" err="1"/>
              <a:t>pkt</a:t>
            </a:r>
            <a:r>
              <a:rPr lang="pl-PL" dirty="0"/>
              <a:t> 1b </a:t>
            </a:r>
            <a:r>
              <a:rPr lang="pl-PL" dirty="0" err="1"/>
              <a:t>k.p</a:t>
            </a:r>
            <a:r>
              <a:rPr lang="pl-PL" dirty="0"/>
              <a:t>. nie pozwala na rozwiązanie stosunku pracy, gdy nie upłynął jeszcze łączny okres pobierania w czasie niezdolności do pracy wynagrodzenia i zasiłku chorobowego oraz pobierania świadczenia rehabilitacyjnego przez pierwsze 3 miesiące. </a:t>
            </a:r>
          </a:p>
          <a:p>
            <a:pPr marL="0" indent="0" algn="just">
              <a:buNone/>
            </a:pPr>
            <a:r>
              <a:rPr lang="pl-PL" dirty="0"/>
              <a:t>Regulacja jest jasna i obowiązuje również wtedy, gdy opóźnia się pozytywne rozpoznanie wniosku o zasiłek chorobowy albo o świadczenie rehabilitacyjne. </a:t>
            </a:r>
          </a:p>
          <a:p>
            <a:pPr marL="0" indent="0" algn="just">
              <a:buNone/>
            </a:pPr>
            <a:r>
              <a:rPr lang="pl-PL" b="1" dirty="0"/>
              <a:t>Jeżeli postępowanie o zasiłek trwa dłużej niż podstawowy okres zasiłkowy, to pracodawca podejmuje określone ryzyko naruszenia art. 53 § 1 </a:t>
            </a:r>
            <a:r>
              <a:rPr lang="pl-PL" b="1" dirty="0" err="1"/>
              <a:t>pkt</a:t>
            </a:r>
            <a:r>
              <a:rPr lang="pl-PL" b="1" dirty="0"/>
              <a:t> 1b </a:t>
            </a:r>
            <a:r>
              <a:rPr lang="pl-PL" b="1" dirty="0" err="1"/>
              <a:t>k.p</a:t>
            </a:r>
            <a:r>
              <a:rPr lang="pl-PL" b="1" dirty="0"/>
              <a:t>., gdyż może się okazać, że pracownik uzyskuje dalszy zasiłek lub świadczenie rehabilitacje, przedłużające okres ochrony przed rozwiązaniem zatrudnienia bez wypowiedzenia. </a:t>
            </a:r>
          </a:p>
          <a:p>
            <a:pPr marL="0" indent="0" algn="just">
              <a:buNone/>
            </a:pPr>
            <a:r>
              <a:rPr lang="pl-PL" b="1" dirty="0"/>
              <a:t>W postępowaniu sądowym wskazuje się wówczas na potrzebę zawieszenia biegu sprawy na podstawie art. 177 § 1 </a:t>
            </a:r>
            <a:r>
              <a:rPr lang="pl-PL" b="1" dirty="0" err="1"/>
              <a:t>pkt</a:t>
            </a:r>
            <a:r>
              <a:rPr lang="pl-PL" b="1" dirty="0"/>
              <a:t> 3 k.p.c. do czasu rozstrzygnięcia sprawy o zasiłek chorobowy czy świadczenie rehabilitacyjne.</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469819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a:solidFill>
                  <a:schemeClr val="accent3">
                    <a:lumMod val="50000"/>
                  </a:schemeClr>
                </a:solidFill>
                <a:effectLst>
                  <a:outerShdw blurRad="38100" dist="38100" dir="2700000" algn="tl">
                    <a:srgbClr val="000000">
                      <a:alpha val="43137"/>
                    </a:srgbClr>
                  </a:outerShdw>
                </a:effectLst>
              </a:rPr>
              <a:t>okresy ochronne  - inne przyczyny - art. 53 § 1 </a:t>
            </a:r>
            <a:r>
              <a:rPr lang="pl-PL" sz="3600" b="1" dirty="0" err="1">
                <a:solidFill>
                  <a:schemeClr val="accent3">
                    <a:lumMod val="50000"/>
                  </a:schemeClr>
                </a:solidFill>
                <a:effectLst>
                  <a:outerShdw blurRad="38100" dist="38100" dir="2700000" algn="tl">
                    <a:srgbClr val="000000">
                      <a:alpha val="43137"/>
                    </a:srgbClr>
                  </a:outerShdw>
                </a:effectLst>
              </a:rPr>
              <a:t>pkt</a:t>
            </a:r>
            <a:r>
              <a:rPr lang="pl-PL" sz="3600" b="1" dirty="0">
                <a:solidFill>
                  <a:schemeClr val="accent3">
                    <a:lumMod val="50000"/>
                  </a:schemeClr>
                </a:solidFill>
                <a:effectLst>
                  <a:outerShdw blurRad="38100" dist="38100" dir="2700000" algn="tl">
                    <a:srgbClr val="000000">
                      <a:alpha val="43137"/>
                    </a:srgbClr>
                  </a:outerShdw>
                </a:effectLst>
              </a:rPr>
              <a:t> 2 </a:t>
            </a:r>
            <a:r>
              <a:rPr lang="pl-PL" sz="3600" b="1" dirty="0" err="1">
                <a:solidFill>
                  <a:schemeClr val="accent3">
                    <a:lumMod val="50000"/>
                  </a:schemeClr>
                </a:solidFill>
                <a:effectLst>
                  <a:outerShdw blurRad="38100" dist="38100" dir="2700000" algn="tl">
                    <a:srgbClr val="000000">
                      <a:alpha val="43137"/>
                    </a:srgbClr>
                  </a:outerShdw>
                </a:effectLst>
              </a:rPr>
              <a:t>k.p</a:t>
            </a:r>
            <a:r>
              <a:rPr lang="pl-PL" sz="3600" b="1" dirty="0">
                <a:solidFill>
                  <a:schemeClr val="accent3">
                    <a:lumMod val="50000"/>
                  </a:schemeClr>
                </a:solidFill>
                <a:effectLst>
                  <a:outerShdw blurRad="38100" dist="38100" dir="2700000" algn="tl">
                    <a:srgbClr val="000000">
                      <a:alpha val="43137"/>
                    </a:srgbClr>
                  </a:outerShdw>
                </a:effectLst>
              </a:rPr>
              <a:t>.</a:t>
            </a:r>
            <a:endParaRPr lang="pl-PL" b="1" dirty="0"/>
          </a:p>
        </p:txBody>
      </p:sp>
      <p:sp>
        <p:nvSpPr>
          <p:cNvPr id="3" name="Symbol zastępczy zawartości 2"/>
          <p:cNvSpPr>
            <a:spLocks noGrp="1"/>
          </p:cNvSpPr>
          <p:nvPr>
            <p:ph idx="1"/>
          </p:nvPr>
        </p:nvSpPr>
        <p:spPr/>
        <p:txBody>
          <a:bodyPr>
            <a:normAutofit/>
          </a:bodyPr>
          <a:lstStyle/>
          <a:p>
            <a:pPr marL="0" indent="0" algn="just">
              <a:spcBef>
                <a:spcPct val="0"/>
              </a:spcBef>
              <a:buNone/>
            </a:pPr>
            <a:r>
              <a:rPr lang="pl-PL" dirty="0"/>
              <a:t>Usprawiedliwiona nieobecność jeżeli trwa dłużej niż 1 miesiąc.</a:t>
            </a:r>
          </a:p>
          <a:p>
            <a:pPr marL="0" indent="0" algn="just">
              <a:spcBef>
                <a:spcPct val="0"/>
              </a:spcBef>
              <a:buNone/>
            </a:pPr>
            <a:endParaRPr lang="pl-PL" dirty="0"/>
          </a:p>
          <a:p>
            <a:pPr marL="0" indent="0" algn="just">
              <a:spcBef>
                <a:spcPct val="0"/>
              </a:spcBef>
              <a:buNone/>
            </a:pPr>
            <a:endParaRPr lang="pl-PL" dirty="0"/>
          </a:p>
          <a:p>
            <a:pPr marL="0" indent="0" algn="just">
              <a:spcBef>
                <a:spcPct val="0"/>
              </a:spcBef>
              <a:buNone/>
            </a:pPr>
            <a:endParaRPr lang="pl-PL" dirty="0"/>
          </a:p>
          <a:p>
            <a:pPr marL="0" indent="0" algn="just">
              <a:spcBef>
                <a:spcPct val="0"/>
              </a:spcBef>
              <a:buNone/>
            </a:pPr>
            <a:r>
              <a:rPr lang="pl-PL" b="1" dirty="0"/>
              <a:t>Inny okres</a:t>
            </a:r>
            <a:r>
              <a:rPr lang="pl-PL" dirty="0"/>
              <a:t> nieobecności musi być usprawiedliwiony w odpowiedni wymagany sposób.</a:t>
            </a:r>
          </a:p>
          <a:p>
            <a:pPr marL="457200" indent="-457200" algn="just">
              <a:spcBef>
                <a:spcPct val="0"/>
              </a:spcBef>
              <a:buAutoNum type="alphaLcParenR"/>
            </a:pPr>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3D333F-F7CB-43CE-B845-B72A7B695BBD}"/>
              </a:ext>
            </a:extLst>
          </p:cNvPr>
          <p:cNvSpPr>
            <a:spLocks noGrp="1"/>
          </p:cNvSpPr>
          <p:nvPr>
            <p:ph type="title"/>
          </p:nvPr>
        </p:nvSpPr>
        <p:spPr/>
        <p:txBody>
          <a:bodyPr>
            <a:normAutofit/>
          </a:bodyPr>
          <a:lstStyle/>
          <a:p>
            <a:pPr algn="l"/>
            <a:r>
              <a:rPr lang="pl-PL" sz="3600" b="1" dirty="0">
                <a:solidFill>
                  <a:schemeClr val="accent3">
                    <a:lumMod val="50000"/>
                  </a:schemeClr>
                </a:solidFill>
              </a:rPr>
              <a:t>„Inny okres”</a:t>
            </a:r>
          </a:p>
        </p:txBody>
      </p:sp>
      <p:graphicFrame>
        <p:nvGraphicFramePr>
          <p:cNvPr id="4" name="Symbol zastępczy zawartości 3">
            <a:extLst>
              <a:ext uri="{FF2B5EF4-FFF2-40B4-BE49-F238E27FC236}">
                <a16:creationId xmlns:a16="http://schemas.microsoft.com/office/drawing/2014/main" id="{60996E22-3E2B-4073-A402-02331E91552C}"/>
              </a:ext>
            </a:extLst>
          </p:cNvPr>
          <p:cNvGraphicFramePr>
            <a:graphicFrameLocks noGrp="1"/>
          </p:cNvGraphicFramePr>
          <p:nvPr>
            <p:ph idx="1"/>
            <p:extLst>
              <p:ext uri="{D42A27DB-BD31-4B8C-83A1-F6EECF244321}">
                <p14:modId xmlns:p14="http://schemas.microsoft.com/office/powerpoint/2010/main" val="243016091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3357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EF06A9-3906-4067-B288-EF97211C9EBF}"/>
              </a:ext>
            </a:extLst>
          </p:cNvPr>
          <p:cNvSpPr>
            <a:spLocks noGrp="1"/>
          </p:cNvSpPr>
          <p:nvPr>
            <p:ph type="title"/>
          </p:nvPr>
        </p:nvSpPr>
        <p:spPr/>
        <p:txBody>
          <a:bodyPr/>
          <a:lstStyle/>
          <a:p>
            <a:pPr algn="l"/>
            <a:r>
              <a:rPr lang="pl-PL" sz="3200" b="1" dirty="0">
                <a:solidFill>
                  <a:schemeClr val="accent3">
                    <a:lumMod val="50000"/>
                  </a:schemeClr>
                </a:solidFill>
              </a:rPr>
              <a:t>Osadzenie w zakładzie karnym </a:t>
            </a:r>
            <a:endParaRPr lang="pl-PL" b="1" dirty="0">
              <a:solidFill>
                <a:schemeClr val="accent3">
                  <a:lumMod val="50000"/>
                </a:schemeClr>
              </a:solidFill>
            </a:endParaRPr>
          </a:p>
        </p:txBody>
      </p:sp>
      <p:sp>
        <p:nvSpPr>
          <p:cNvPr id="3" name="Symbol zastępczy zawartości 2">
            <a:extLst>
              <a:ext uri="{FF2B5EF4-FFF2-40B4-BE49-F238E27FC236}">
                <a16:creationId xmlns:a16="http://schemas.microsoft.com/office/drawing/2014/main" id="{D2D33773-B37C-453A-B8A5-6207587357A8}"/>
              </a:ext>
            </a:extLst>
          </p:cNvPr>
          <p:cNvSpPr>
            <a:spLocks noGrp="1"/>
          </p:cNvSpPr>
          <p:nvPr>
            <p:ph idx="1"/>
          </p:nvPr>
        </p:nvSpPr>
        <p:spPr/>
        <p:txBody>
          <a:bodyPr/>
          <a:lstStyle/>
          <a:p>
            <a:pPr marL="0" indent="0" algn="just">
              <a:buNone/>
            </a:pPr>
            <a:r>
              <a:rPr lang="pl-PL" b="1" dirty="0"/>
              <a:t>I PK 74/12 </a:t>
            </a:r>
          </a:p>
          <a:p>
            <a:pPr marL="0" indent="0" algn="just">
              <a:buNone/>
            </a:pPr>
            <a:r>
              <a:rPr lang="pl-PL" dirty="0"/>
              <a:t>Zatrzymanie i osadzenie pracownika w zakładzie karnym celem odbycia kary pozbawienia wolności stanowi usprawiedliwioną przyczynę jego nieobecności w pracy.</a:t>
            </a:r>
          </a:p>
          <a:p>
            <a:pPr marL="0" indent="0" algn="just">
              <a:spcBef>
                <a:spcPct val="0"/>
              </a:spcBef>
              <a:buNone/>
            </a:pPr>
            <a:r>
              <a:rPr lang="pl-PL" dirty="0"/>
              <a:t>Inne zasady obowiązują przy tymczasowym aresztowaniu – art. 66 </a:t>
            </a:r>
            <a:r>
              <a:rPr lang="pl-PL" dirty="0" err="1"/>
              <a:t>k.p</a:t>
            </a:r>
            <a:r>
              <a:rPr lang="pl-PL" dirty="0"/>
              <a:t>. </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26C7C9F9-1CCD-4CAA-B09A-52238D1EA038}"/>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03035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D8893F-0D41-481D-9B4B-8C7DE0D58150}"/>
              </a:ext>
            </a:extLst>
          </p:cNvPr>
          <p:cNvSpPr>
            <a:spLocks noGrp="1"/>
          </p:cNvSpPr>
          <p:nvPr>
            <p:ph type="title"/>
          </p:nvPr>
        </p:nvSpPr>
        <p:spPr/>
        <p:txBody>
          <a:bodyPr>
            <a:normAutofit/>
          </a:bodyPr>
          <a:lstStyle/>
          <a:p>
            <a:r>
              <a:rPr lang="pl-PL" sz="2800" b="1" dirty="0">
                <a:solidFill>
                  <a:schemeClr val="accent3">
                    <a:lumMod val="50000"/>
                  </a:schemeClr>
                </a:solidFill>
                <a:effectLst>
                  <a:outerShdw blurRad="38100" dist="38100" dir="2700000" algn="tl">
                    <a:srgbClr val="000000">
                      <a:alpha val="43137"/>
                    </a:srgbClr>
                  </a:outerShdw>
                </a:effectLst>
              </a:rPr>
              <a:t>Wniosek o świadczenie rehabilitacyjne </a:t>
            </a:r>
          </a:p>
        </p:txBody>
      </p:sp>
      <p:sp>
        <p:nvSpPr>
          <p:cNvPr id="3" name="Symbol zastępczy zawartości 2">
            <a:extLst>
              <a:ext uri="{FF2B5EF4-FFF2-40B4-BE49-F238E27FC236}">
                <a16:creationId xmlns:a16="http://schemas.microsoft.com/office/drawing/2014/main" id="{D9A1852C-7718-4293-8DC7-BDAC37D6543F}"/>
              </a:ext>
            </a:extLst>
          </p:cNvPr>
          <p:cNvSpPr>
            <a:spLocks noGrp="1"/>
          </p:cNvSpPr>
          <p:nvPr>
            <p:ph idx="1"/>
          </p:nvPr>
        </p:nvSpPr>
        <p:spPr/>
        <p:txBody>
          <a:bodyPr>
            <a:normAutofit fontScale="55000" lnSpcReduction="20000"/>
          </a:bodyPr>
          <a:lstStyle/>
          <a:p>
            <a:pPr marL="0" indent="0" algn="just">
              <a:buNone/>
            </a:pPr>
            <a:r>
              <a:rPr lang="pl-PL" dirty="0"/>
              <a:t>§  9  ust. 3-5 rozporządzenia Ministra Pracy i Polityki Społecznej z dnia 10 listopada 2015 r. w sprawie trybu i sposobu orzekania o czasowej niezdolności do pracy, wystawiania zaświadczenia lekarskiego oraz trybu i sposobu sprostowania błędu w zaświadczeniu lekarskim (Dz. U. poz. 2013).</a:t>
            </a:r>
          </a:p>
          <a:p>
            <a:pPr marL="0" indent="0">
              <a:buNone/>
            </a:pPr>
            <a:endParaRPr lang="pl-PL" dirty="0"/>
          </a:p>
          <a:p>
            <a:pPr marL="0" indent="0" algn="just">
              <a:buNone/>
            </a:pPr>
            <a:r>
              <a:rPr lang="pl-PL" dirty="0"/>
              <a:t>3. </a:t>
            </a:r>
            <a:r>
              <a:rPr lang="pl-PL" b="1" dirty="0"/>
              <a:t>Nie później niż 60 dni przed zakończeniem okresu zasiłkowego </a:t>
            </a:r>
            <a:r>
              <a:rPr lang="pl-PL" dirty="0"/>
              <a:t>wystawiający zaświadczenie lekarskie przeprowadza badanie i ocenia, czy stan zdrowia ubezpieczonego uzasadnia:</a:t>
            </a:r>
          </a:p>
          <a:p>
            <a:pPr marL="0" indent="0" algn="just">
              <a:buNone/>
            </a:pPr>
            <a:r>
              <a:rPr lang="pl-PL" dirty="0"/>
              <a:t>1) </a:t>
            </a:r>
            <a:r>
              <a:rPr lang="pl-PL" b="1" dirty="0"/>
              <a:t>zgłoszenie wniosku o ustalenie prawa do świadczenia rehabilitacyjnego</a:t>
            </a:r>
            <a:r>
              <a:rPr lang="pl-PL" dirty="0"/>
              <a:t>;</a:t>
            </a:r>
          </a:p>
          <a:p>
            <a:pPr marL="0" indent="0" algn="just">
              <a:buNone/>
            </a:pPr>
            <a:r>
              <a:rPr lang="pl-PL" dirty="0"/>
              <a:t>2) zgłoszenie wniosku o ustalenie prawa do renty z tytułu niezdolności do pracy.</a:t>
            </a:r>
          </a:p>
          <a:p>
            <a:pPr marL="0" indent="0" algn="just">
              <a:buNone/>
            </a:pPr>
            <a:r>
              <a:rPr lang="pl-PL" dirty="0"/>
              <a:t>4. Wystawiający zaświadczenie lekarskie powinien poinformować ubezpieczonego o terminie badania określonego w ust. 3.</a:t>
            </a:r>
          </a:p>
          <a:p>
            <a:pPr marL="0" indent="0" algn="just">
              <a:buNone/>
            </a:pPr>
            <a:r>
              <a:rPr lang="pl-PL" dirty="0"/>
              <a:t>5. Stosownie do wyników oceny, o której mowa w ust. 3, wystawiający zaświadczenie lekarskie wystawia zaświadczenie o stanie zdrowia dla celów świadczeń z ubezpieczenia społecznego, informując ubezpieczonego o potrzebie niezwłocznego zgłoszenia wniosku o ustalenie prawa do świadczenia rehabilitacyjnego lub prawa do renty z tytułu niezdolności do pracy.</a:t>
            </a:r>
          </a:p>
          <a:p>
            <a:endParaRPr lang="pl-PL" dirty="0"/>
          </a:p>
        </p:txBody>
      </p:sp>
      <p:pic>
        <p:nvPicPr>
          <p:cNvPr id="5" name="Picture 4" descr="C:\Program Files (x86)\Microsoft Office\MEDIA\OFFICE12\Lines\BD10307_.gif">
            <a:extLst>
              <a:ext uri="{FF2B5EF4-FFF2-40B4-BE49-F238E27FC236}">
                <a16:creationId xmlns:a16="http://schemas.microsoft.com/office/drawing/2014/main" id="{FBE03F23-16F6-484C-9935-F65FFC981FA9}"/>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964168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sprawowanie opieki nad dzieckiem - art. 53 § 2 </a:t>
            </a:r>
            <a:r>
              <a:rPr lang="pl-PL" b="1" dirty="0" err="1">
                <a:solidFill>
                  <a:schemeClr val="accent3">
                    <a:lumMod val="50000"/>
                  </a:schemeClr>
                </a:solidFill>
                <a:effectLst>
                  <a:outerShdw blurRad="38100" dist="38100" dir="2700000" algn="tl">
                    <a:srgbClr val="000000">
                      <a:alpha val="43137"/>
                    </a:srgbClr>
                  </a:outerShdw>
                </a:effectLst>
              </a:rPr>
              <a:t>k.p</a:t>
            </a:r>
            <a:r>
              <a:rPr lang="pl-PL" b="1" dirty="0">
                <a:solidFill>
                  <a:schemeClr val="accent3">
                    <a:lumMod val="50000"/>
                  </a:schemeClr>
                </a:solidFill>
                <a:effectLst>
                  <a:outerShdw blurRad="38100" dist="38100" dir="2700000" algn="tl">
                    <a:srgbClr val="000000">
                      <a:alpha val="43137"/>
                    </a:srgbClr>
                  </a:outerShdw>
                </a:effectLst>
              </a:rPr>
              <a:t>. </a:t>
            </a:r>
            <a:endParaRPr lang="pl-PL" dirty="0"/>
          </a:p>
        </p:txBody>
      </p:sp>
      <p:sp>
        <p:nvSpPr>
          <p:cNvPr id="3" name="Symbol zastępczy zawartości 2"/>
          <p:cNvSpPr>
            <a:spLocks noGrp="1"/>
          </p:cNvSpPr>
          <p:nvPr>
            <p:ph idx="1"/>
          </p:nvPr>
        </p:nvSpPr>
        <p:spPr/>
        <p:txBody>
          <a:bodyPr>
            <a:normAutofit fontScale="62500" lnSpcReduction="20000"/>
          </a:bodyPr>
          <a:lstStyle/>
          <a:p>
            <a:pPr algn="just"/>
            <a:r>
              <a:rPr lang="pl-PL" dirty="0"/>
              <a:t>art. 32-35 ustawy zasiłkowej,</a:t>
            </a:r>
          </a:p>
          <a:p>
            <a:pPr algn="just"/>
            <a:r>
              <a:rPr lang="pl-PL" dirty="0"/>
              <a:t>przez okres pobierania zasiłku opiekuńczego, </a:t>
            </a:r>
          </a:p>
          <a:p>
            <a:pPr algn="just"/>
            <a:r>
              <a:rPr lang="pl-PL" dirty="0"/>
              <a:t>do 30 lub 60 dni w roku kalendarzowym,</a:t>
            </a:r>
          </a:p>
          <a:p>
            <a:pPr algn="just"/>
            <a:r>
              <a:rPr lang="pl-PL" b="1" dirty="0"/>
              <a:t>tylko w przypadku zasiłku opiekuńczego z powodu sprawowania opieki nad dzieckiem, a nie z powodu opieki nad innym członkiem rodziny  </a:t>
            </a:r>
          </a:p>
          <a:p>
            <a:pPr>
              <a:buNone/>
            </a:pPr>
            <a:endParaRPr lang="pl-PL" dirty="0"/>
          </a:p>
          <a:p>
            <a:pPr>
              <a:buNone/>
            </a:pPr>
            <a:endParaRPr lang="pl-PL" dirty="0"/>
          </a:p>
          <a:p>
            <a:pPr>
              <a:buNone/>
            </a:pPr>
            <a:endParaRPr lang="pl-PL" dirty="0"/>
          </a:p>
          <a:p>
            <a:pPr marL="0" indent="0" algn="just">
              <a:buNone/>
            </a:pPr>
            <a:r>
              <a:rPr lang="pl-PL" dirty="0"/>
              <a:t>Art. 32 ust. 1 </a:t>
            </a:r>
            <a:r>
              <a:rPr lang="pl-PL" dirty="0" err="1"/>
              <a:t>pkt</a:t>
            </a:r>
            <a:r>
              <a:rPr lang="pl-PL" dirty="0"/>
              <a:t> 1 lit. a i ust. 2 ustawy zasiłkowej </a:t>
            </a:r>
          </a:p>
          <a:p>
            <a:pPr marL="0" indent="0" algn="just">
              <a:buNone/>
            </a:pPr>
            <a:r>
              <a:rPr lang="pl-PL" dirty="0"/>
              <a:t>Zasiłek opiekuńczy przysługuje ubezpieczonemu zwolnionemu od wykonywania pracy z powodu konieczności osobistego sprawowania opieki:</a:t>
            </a:r>
          </a:p>
          <a:p>
            <a:pPr marL="0" indent="0" algn="just">
              <a:buFont typeface="Arial" charset="0"/>
              <a:buChar char="•"/>
            </a:pPr>
            <a:r>
              <a:rPr lang="pl-PL" dirty="0"/>
              <a:t> nad dzieckiem w wieku do ukończenia 8 lat w przypadku nieprzewidzianego zamknięcia żłobka, klubu dziecięcego, przedszkola lub szkoły, choroby niani lub dziennego opiekuna sprawujących opiekę nad dzieckiem,</a:t>
            </a:r>
          </a:p>
          <a:p>
            <a:pPr marL="0" indent="0" algn="just">
              <a:buFont typeface="Arial" charset="0"/>
              <a:buChar char="•"/>
            </a:pPr>
            <a:r>
              <a:rPr lang="pl-PL" dirty="0"/>
              <a:t> chorym dzieckiem w wieku do ukończenia 14 lat;</a:t>
            </a:r>
          </a:p>
          <a:p>
            <a:pPr marL="0" indent="0" algn="just">
              <a:buNone/>
            </a:pPr>
            <a:endParaRPr lang="pl-PL" dirty="0"/>
          </a:p>
          <a:p>
            <a:pPr algn="just"/>
            <a:endParaRPr lang="pl-PL" dirty="0"/>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891209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defRPr/>
            </a:pPr>
            <a:r>
              <a:rPr lang="pl-PL" sz="2400" b="1" dirty="0">
                <a:solidFill>
                  <a:schemeClr val="accent3">
                    <a:lumMod val="50000"/>
                  </a:schemeClr>
                </a:solidFill>
                <a:effectLst>
                  <a:outerShdw blurRad="38100" dist="38100" dir="2700000" algn="tl">
                    <a:srgbClr val="000000">
                      <a:alpha val="43137"/>
                    </a:srgbClr>
                  </a:outerShdw>
                </a:effectLst>
              </a:rPr>
              <a:t>długotrwała, usprawiedliwiona nieobecność pracownika w pracy jako okoliczność wyłączająca ochronę</a:t>
            </a:r>
            <a:r>
              <a:rPr lang="pl-PL" sz="3200" b="1" dirty="0">
                <a:solidFill>
                  <a:schemeClr val="accent3">
                    <a:lumMod val="50000"/>
                  </a:schemeClr>
                </a:solidFill>
                <a:effectLst>
                  <a:outerShdw blurRad="38100" dist="38100" dir="2700000" algn="tl">
                    <a:srgbClr val="000000">
                      <a:alpha val="43137"/>
                    </a:srgbClr>
                  </a:outerShdw>
                </a:effectLst>
              </a:rPr>
              <a:t> </a:t>
            </a:r>
            <a:endParaRPr lang="pl-PL" sz="3200" dirty="0">
              <a:solidFill>
                <a:schemeClr val="accent3">
                  <a:lumMod val="50000"/>
                </a:schemeClr>
              </a:solidFill>
              <a:effectLst>
                <a:outerShdw blurRad="38100" dist="38100" dir="2700000" algn="tl">
                  <a:srgbClr val="000000">
                    <a:alpha val="43137"/>
                  </a:srgbClr>
                </a:outerShdw>
              </a:effectLst>
            </a:endParaRPr>
          </a:p>
        </p:txBody>
      </p:sp>
      <p:sp>
        <p:nvSpPr>
          <p:cNvPr id="30723" name="Symbol zastępczy zawartości 2"/>
          <p:cNvSpPr>
            <a:spLocks noGrp="1"/>
          </p:cNvSpPr>
          <p:nvPr>
            <p:ph idx="1"/>
          </p:nvPr>
        </p:nvSpPr>
        <p:spPr/>
        <p:txBody>
          <a:bodyPr>
            <a:normAutofit lnSpcReduction="10000"/>
          </a:bodyPr>
          <a:lstStyle/>
          <a:p>
            <a:pPr algn="just"/>
            <a:endParaRPr lang="pl-PL" dirty="0"/>
          </a:p>
          <a:p>
            <a:pPr algn="just"/>
            <a:r>
              <a:rPr lang="pl-PL" dirty="0"/>
              <a:t>art. 53 </a:t>
            </a:r>
            <a:r>
              <a:rPr lang="pl-PL" dirty="0" err="1"/>
              <a:t>k.p</a:t>
            </a:r>
            <a:r>
              <a:rPr lang="pl-PL" dirty="0"/>
              <a:t>. dopuszcza rozwiązanie umowy o pracę bez wypowiedzenia z uwagi na długotrwałą, usprawiedliwioną nieobecność pracownika w pracy,</a:t>
            </a:r>
          </a:p>
          <a:p>
            <a:pPr algn="just"/>
            <a:r>
              <a:rPr lang="pl-PL" dirty="0"/>
              <a:t>art. 53 </a:t>
            </a:r>
            <a:r>
              <a:rPr lang="pl-PL" dirty="0" err="1"/>
              <a:t>k.p</a:t>
            </a:r>
            <a:r>
              <a:rPr lang="pl-PL" dirty="0"/>
              <a:t>. wyłącza ochronę z art. 41 </a:t>
            </a:r>
            <a:r>
              <a:rPr lang="pl-PL" dirty="0" err="1"/>
              <a:t>k.p</a:t>
            </a:r>
            <a:r>
              <a:rPr lang="pl-PL" dirty="0"/>
              <a:t>.  (nie jest możliwe wypowiedzenie umowy o pracę w czasie usprawiedliwionej nieobecności w pracy)</a:t>
            </a:r>
          </a:p>
        </p:txBody>
      </p:sp>
      <p:pic>
        <p:nvPicPr>
          <p:cNvPr id="3072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400" b="1" dirty="0">
                <a:solidFill>
                  <a:schemeClr val="accent3">
                    <a:lumMod val="50000"/>
                  </a:schemeClr>
                </a:solidFill>
                <a:effectLst>
                  <a:outerShdw blurRad="38100" dist="38100" dir="2700000" algn="tl">
                    <a:srgbClr val="000000">
                      <a:alpha val="43137"/>
                    </a:srgbClr>
                  </a:outerShdw>
                </a:effectLst>
              </a:rPr>
              <a:t>Prawo do zasiłku opiekuńczego – art. 32 ust. 1 pkt 1 i 2 ustawy zasiłkowej </a:t>
            </a:r>
            <a:endParaRPr lang="pl-PL" sz="2400"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179512" y="908720"/>
            <a:ext cx="8712968" cy="4398094"/>
          </a:xfrm>
        </p:spPr>
        <p:txBody>
          <a:bodyPr>
            <a:noAutofit/>
          </a:bodyPr>
          <a:lstStyle/>
          <a:p>
            <a:pPr marL="0" indent="0" algn="just">
              <a:buNone/>
            </a:pPr>
            <a:r>
              <a:rPr lang="pl-PL" sz="1800" dirty="0">
                <a:solidFill>
                  <a:srgbClr val="333333"/>
                </a:solidFill>
                <a:latin typeface="Open Sans"/>
              </a:rPr>
              <a:t>1. Zasiłek opiekuńczy przysługuje ubezpieczonemu zwolnionemu od wykonywania pracy z powodu konieczności osobistego sprawowania opieki nad:</a:t>
            </a:r>
          </a:p>
          <a:p>
            <a:pPr algn="just">
              <a:buAutoNum type="arabicParenR"/>
            </a:pPr>
            <a:r>
              <a:rPr lang="pl-PL" sz="1800" dirty="0">
                <a:solidFill>
                  <a:srgbClr val="333333"/>
                </a:solidFill>
                <a:latin typeface="Open Sans"/>
              </a:rPr>
              <a:t>dzieckiem w wieku do ukończenia 8 lat w przypadku:</a:t>
            </a:r>
          </a:p>
          <a:p>
            <a:pPr marL="0" indent="0" algn="just">
              <a:buNone/>
            </a:pPr>
            <a:r>
              <a:rPr lang="pl-PL" sz="1800" dirty="0">
                <a:solidFill>
                  <a:srgbClr val="333333"/>
                </a:solidFill>
                <a:latin typeface="Open Sans"/>
              </a:rPr>
              <a:t>a) nieprzewidzianego zamknięcia żłobka, klubu dziecięcego, przedszkola lub szkoły, do których dziecko uczęszcza, a także w przypadku choroby niani, z którą rodzice mają zawartą umowę uaktywniającą, o której mowa w </a:t>
            </a:r>
            <a:r>
              <a:rPr lang="pl-PL" sz="1800" dirty="0">
                <a:solidFill>
                  <a:srgbClr val="1B7AB8"/>
                </a:solidFill>
                <a:latin typeface="Open Sans"/>
                <a:hlinkClick r:id="rId2">
                  <a:extLst>
                    <a:ext uri="{A12FA001-AC4F-418D-AE19-62706E023703}">
                      <ahyp:hlinkClr xmlns:ahyp="http://schemas.microsoft.com/office/drawing/2018/hyperlinkcolor" val="tx"/>
                    </a:ext>
                  </a:extLst>
                </a:hlinkClick>
              </a:rPr>
              <a:t>art. 50</a:t>
            </a:r>
            <a:r>
              <a:rPr lang="pl-PL" sz="1800" dirty="0">
                <a:solidFill>
                  <a:srgbClr val="333333"/>
                </a:solidFill>
                <a:latin typeface="Open Sans"/>
              </a:rPr>
              <a:t> ustawy z dnia 4 lutego 2011 r. o opiece nad dziećmi w wieku do lat 3 (Dz. U. z 2023 r. poz. 204 i 1429), lub dziennego opiekuna sprawujących opiekę nad dzieckiem,</a:t>
            </a:r>
          </a:p>
          <a:p>
            <a:pPr marL="0" indent="0" algn="just">
              <a:buNone/>
            </a:pPr>
            <a:r>
              <a:rPr lang="pl-PL" sz="1800" dirty="0">
                <a:solidFill>
                  <a:srgbClr val="333333"/>
                </a:solidFill>
                <a:latin typeface="Open Sans"/>
              </a:rPr>
              <a:t>b) porodu lub choroby małżonka ubezpieczonego lub rodzica dziecka, stale opiekujących się dzieckiem, jeżeli poród lub choroba uniemożliwia temu małżonkowi lub rodzicowi sprawowanie opieki,</a:t>
            </a:r>
          </a:p>
          <a:p>
            <a:pPr marL="0" indent="0" algn="just">
              <a:buNone/>
            </a:pPr>
            <a:r>
              <a:rPr lang="pl-PL" sz="1800" dirty="0">
                <a:solidFill>
                  <a:srgbClr val="333333"/>
                </a:solidFill>
                <a:latin typeface="Open Sans"/>
              </a:rPr>
              <a:t>c) pobytu małżonka ubezpieczonego lub rodzica dziecka, stale opiekujących się dzieckiem, w szpitalu albo innym zakładzie leczniczym podmiotu leczniczego wykonującego działalność leczniczą w rodzaju stacjonarne i całodobowe świadczenia zdrowotne;</a:t>
            </a:r>
          </a:p>
          <a:p>
            <a:pPr marL="0" indent="0" algn="just">
              <a:buNone/>
            </a:pPr>
            <a:r>
              <a:rPr lang="pl-PL" sz="1800" dirty="0">
                <a:solidFill>
                  <a:srgbClr val="333333"/>
                </a:solidFill>
                <a:latin typeface="Open Sans"/>
              </a:rPr>
              <a:t>2) chorym dzieckiem w wieku do ukończenia 14 lat;</a:t>
            </a:r>
          </a:p>
          <a:p>
            <a:pPr marL="0" indent="0" algn="just">
              <a:buNone/>
            </a:pPr>
            <a:endParaRPr lang="pl-PL" sz="1800" dirty="0">
              <a:solidFill>
                <a:srgbClr val="333333"/>
              </a:solidFill>
              <a:latin typeface="Open Sans"/>
            </a:endParaRPr>
          </a:p>
          <a:p>
            <a:pPr marL="0" indent="0" algn="just">
              <a:spcBef>
                <a:spcPts val="0"/>
              </a:spcBef>
              <a:buNone/>
            </a:pPr>
            <a:endParaRPr lang="pl-PL" sz="1200" dirty="0"/>
          </a:p>
        </p:txBody>
      </p:sp>
      <p:pic>
        <p:nvPicPr>
          <p:cNvPr id="4" name="Picture 4" descr="C:\Program Files (x86)\Microsoft Office\MEDIA\OFFICE12\Lines\BD10307_.gif"/>
          <p:cNvPicPr>
            <a:picLocks noChangeAspect="1" noChangeArrowheads="1"/>
          </p:cNvPicPr>
          <p:nvPr/>
        </p:nvPicPr>
        <p:blipFill>
          <a:blip r:embed="rId3"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123203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400" b="1" dirty="0">
                <a:solidFill>
                  <a:schemeClr val="accent3">
                    <a:lumMod val="50000"/>
                  </a:schemeClr>
                </a:solidFill>
                <a:effectLst>
                  <a:outerShdw blurRad="38100" dist="38100" dir="2700000" algn="tl">
                    <a:srgbClr val="000000">
                      <a:alpha val="43137"/>
                    </a:srgbClr>
                  </a:outerShdw>
                </a:effectLst>
              </a:rPr>
              <a:t>Prawo do zasiłku opiekuńczego – art. 32 ust. 1 pkt 2a i 2b ustawy zasiłkowej </a:t>
            </a:r>
            <a:endParaRPr lang="pl-PL" sz="2400"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179512" y="845096"/>
            <a:ext cx="8712968" cy="5680248"/>
          </a:xfrm>
        </p:spPr>
        <p:txBody>
          <a:bodyPr>
            <a:noAutofit/>
          </a:bodyPr>
          <a:lstStyle/>
          <a:p>
            <a:pPr marL="0" indent="0" algn="just">
              <a:buNone/>
            </a:pPr>
            <a:r>
              <a:rPr lang="pl-PL" sz="1600" dirty="0">
                <a:solidFill>
                  <a:srgbClr val="333333"/>
                </a:solidFill>
                <a:latin typeface="Open Sans"/>
              </a:rPr>
              <a:t>1. Zasiłek opiekuńczy przysługuje ubezpieczonemu zwolnionemu od wykonywania pracy z powodu konieczności osobistego sprawowania opieki nad:</a:t>
            </a:r>
          </a:p>
          <a:p>
            <a:pPr marL="0" indent="0" algn="just">
              <a:buNone/>
            </a:pPr>
            <a:r>
              <a:rPr lang="pl-PL" sz="1600" dirty="0">
                <a:solidFill>
                  <a:srgbClr val="333333"/>
                </a:solidFill>
                <a:latin typeface="Open Sans"/>
              </a:rPr>
              <a:t>2a) chorym dzieckiem 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18 lat;</a:t>
            </a:r>
          </a:p>
          <a:p>
            <a:pPr marL="0" indent="0" algn="just">
              <a:buNone/>
            </a:pPr>
            <a:r>
              <a:rPr lang="pl-PL" sz="1600" dirty="0">
                <a:solidFill>
                  <a:srgbClr val="333333"/>
                </a:solidFill>
                <a:latin typeface="Open Sans"/>
              </a:rPr>
              <a:t>2b) dzieckiem 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18 lat w przypadku:</a:t>
            </a:r>
          </a:p>
          <a:p>
            <a:pPr marL="0" indent="0" algn="just">
              <a:buNone/>
            </a:pPr>
            <a:r>
              <a:rPr lang="pl-PL" sz="1600" dirty="0">
                <a:solidFill>
                  <a:srgbClr val="333333"/>
                </a:solidFill>
                <a:latin typeface="Open Sans"/>
              </a:rPr>
              <a:t>a) porodu lub choroby małżonka ubezpieczonego lub rodzica dziecka, stale opiekujących się dzieckiem, jeżeli poród lub choroba uniemożliwia temu małżonkowi lub rodzicowi sprawowanie opieki,</a:t>
            </a:r>
          </a:p>
          <a:p>
            <a:pPr marL="0" indent="0" algn="just">
              <a:buNone/>
            </a:pPr>
            <a:r>
              <a:rPr lang="pl-PL" sz="1600" dirty="0">
                <a:solidFill>
                  <a:srgbClr val="333333"/>
                </a:solidFill>
                <a:latin typeface="Open Sans"/>
              </a:rPr>
              <a:t>b) pobytu małżonka ubezpieczonego lub rodzica dziecka, stale opiekujących się dzieckiem, w szpitalu albo innym zakładzie leczniczym podmiotu leczniczego wykonującego działalność leczniczą w rodzaju stacjonarne i całodobowe świadczenia zdrowotne;</a:t>
            </a:r>
          </a:p>
          <a:p>
            <a:pPr marL="0" indent="0" algn="just">
              <a:buNone/>
            </a:pPr>
            <a:r>
              <a:rPr lang="pl-PL" sz="1600" dirty="0">
                <a:solidFill>
                  <a:srgbClr val="333333"/>
                </a:solidFill>
                <a:latin typeface="Open Sans"/>
              </a:rPr>
              <a:t>3. Za dzieci w rozumieniu ust. 1 i 2 uważa się dzieci własne ubezpieczonego lub jego małżonka oraz dzieci przysposobione, a także dzieci przyjęte na wychowanie i utrzymanie.</a:t>
            </a:r>
          </a:p>
          <a:p>
            <a:pPr marL="0" indent="0" algn="just">
              <a:spcBef>
                <a:spcPts val="0"/>
              </a:spcBef>
              <a:buNone/>
            </a:pPr>
            <a:endParaRPr lang="pl-PL" sz="12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856570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rPr>
              <a:t>Okres zasiłkowy – art. 33 ustawy zasiłkowej  </a:t>
            </a:r>
          </a:p>
        </p:txBody>
      </p:sp>
      <p:sp>
        <p:nvSpPr>
          <p:cNvPr id="3" name="Symbol zastępczy zawartości 2"/>
          <p:cNvSpPr>
            <a:spLocks noGrp="1"/>
          </p:cNvSpPr>
          <p:nvPr>
            <p:ph idx="1"/>
          </p:nvPr>
        </p:nvSpPr>
        <p:spPr>
          <a:xfrm>
            <a:off x="457200" y="1600200"/>
            <a:ext cx="8229600" cy="4525963"/>
          </a:xfrm>
        </p:spPr>
        <p:txBody>
          <a:bodyPr>
            <a:normAutofit/>
          </a:bodyPr>
          <a:lstStyle/>
          <a:p>
            <a:pPr marL="0" indent="0" algn="just">
              <a:spcBef>
                <a:spcPts val="0"/>
              </a:spcBef>
              <a:buNone/>
            </a:pPr>
            <a:endParaRPr lang="pl-PL" sz="2000" dirty="0"/>
          </a:p>
          <a:p>
            <a:pPr marL="0" indent="0" algn="just">
              <a:spcBef>
                <a:spcPts val="0"/>
              </a:spcBef>
              <a:buNone/>
            </a:pPr>
            <a:r>
              <a:rPr lang="pl-PL" sz="2000" dirty="0"/>
              <a:t>Zasiłek opiekuńczy przysługuje przez okres zwolnienia od wykonywania pracy z powodu konieczności osobistego sprawowania opieki, nie dłużej jednak niż przez okres:</a:t>
            </a:r>
          </a:p>
          <a:p>
            <a:pPr marL="0" indent="0" algn="just">
              <a:spcBef>
                <a:spcPts val="0"/>
              </a:spcBef>
              <a:buNone/>
            </a:pPr>
            <a:r>
              <a:rPr lang="pl-PL" sz="2000" dirty="0"/>
              <a:t>1) 60 dni w roku kalendarzowym, jeżeli opieka sprawowana jest nad dziećmi, o których mowa w art. 32 ust. 1 pkt 1 i 2;</a:t>
            </a:r>
          </a:p>
          <a:p>
            <a:pPr marL="0" indent="0" algn="just">
              <a:spcBef>
                <a:spcPts val="0"/>
              </a:spcBef>
              <a:buNone/>
            </a:pPr>
            <a:r>
              <a:rPr lang="pl-PL" sz="2000" dirty="0"/>
              <a:t>1a) 30 dni w roku kalendarzowym, jeżeli opieka sprawowana jest nad dziećmi, o których mowa w art. 32 ust. 1 pkt 2a i 2b;</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2292504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Następstwo okresów ochronnych - II PK 236/16</a:t>
            </a:r>
          </a:p>
        </p:txBody>
      </p:sp>
      <p:sp>
        <p:nvSpPr>
          <p:cNvPr id="3" name="Symbol zastępczy zawartości 2"/>
          <p:cNvSpPr>
            <a:spLocks noGrp="1"/>
          </p:cNvSpPr>
          <p:nvPr>
            <p:ph idx="1"/>
          </p:nvPr>
        </p:nvSpPr>
        <p:spPr/>
        <p:txBody>
          <a:bodyPr>
            <a:normAutofit/>
          </a:bodyPr>
          <a:lstStyle/>
          <a:p>
            <a:pPr marL="0" indent="0" algn="just">
              <a:buNone/>
            </a:pPr>
            <a:endParaRPr lang="pl-PL" sz="2400" dirty="0"/>
          </a:p>
          <a:p>
            <a:pPr marL="0" indent="0" algn="just">
              <a:buNone/>
            </a:pPr>
            <a:r>
              <a:rPr lang="pl-PL" sz="2400" dirty="0"/>
              <a:t>Jeżeli po upływie okresu, na który przyznano świadczenie rehabilitacyjne, pracownik zamierza skorzystać z zasiłku opiekuńczego na dziecko (tylko opieka nad tym członkiem rodziny z art. 53 § 2 </a:t>
            </a:r>
            <a:r>
              <a:rPr lang="pl-PL" sz="2400" dirty="0" err="1"/>
              <a:t>k.p</a:t>
            </a:r>
            <a:r>
              <a:rPr lang="pl-PL" sz="2400" dirty="0"/>
              <a:t>. aktywuje dalszą ochronę), to zmiana podstawy zapobiegającej zwolnieniu z pracy nie upoważnia pracodawcy do jednostronnego działania z pominięciem sygnalizacji pracownika o innej podstawie zapobiegającej rozwiązaniu umowy o pracę.</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590347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Data złożenia oświadczenia o rozwiązaniu umowy </a:t>
            </a:r>
          </a:p>
        </p:txBody>
      </p:sp>
      <p:sp>
        <p:nvSpPr>
          <p:cNvPr id="3" name="Symbol zastępczy zawartości 2"/>
          <p:cNvSpPr>
            <a:spLocks noGrp="1"/>
          </p:cNvSpPr>
          <p:nvPr>
            <p:ph idx="1"/>
          </p:nvPr>
        </p:nvSpPr>
        <p:spPr/>
        <p:txBody>
          <a:bodyPr>
            <a:normAutofit/>
          </a:bodyPr>
          <a:lstStyle/>
          <a:p>
            <a:r>
              <a:rPr lang="pl-PL" sz="2400" dirty="0"/>
              <a:t>II PK 319/04 </a:t>
            </a:r>
          </a:p>
          <a:p>
            <a:pPr marL="0" lvl="0" indent="0" algn="just">
              <a:buNone/>
            </a:pPr>
            <a:r>
              <a:rPr lang="pl-PL" sz="2400" dirty="0"/>
              <a:t>Złożenie przez pracodawcę oświadczenia woli o rozwiązaniu umowy o pracę bez wypowiedzenia na podstawie art. 53 § 1 </a:t>
            </a:r>
            <a:r>
              <a:rPr lang="pl-PL" sz="2400" dirty="0" err="1"/>
              <a:t>pkt</a:t>
            </a:r>
            <a:r>
              <a:rPr lang="pl-PL" sz="2400" dirty="0"/>
              <a:t> 1 lit. b </a:t>
            </a:r>
            <a:r>
              <a:rPr lang="pl-PL" sz="2400" dirty="0" err="1"/>
              <a:t>k.p</a:t>
            </a:r>
            <a:r>
              <a:rPr lang="pl-PL" sz="2400" dirty="0"/>
              <a:t>. w okresie pobierania wynagrodzenia i zasiłku z tytułu niezdolności do pracy wskutek choroby jest niezgodne z prawem, choćby pracodawca jako datę rozwiązania umowy wskazał datę przypadającą po tym okresie.</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A68A53-F07A-4614-9422-763909795C5C}"/>
              </a:ext>
            </a:extLst>
          </p:cNvPr>
          <p:cNvSpPr>
            <a:spLocks noGrp="1"/>
          </p:cNvSpPr>
          <p:nvPr>
            <p:ph type="title"/>
          </p:nvPr>
        </p:nvSpPr>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Obowiązek wykazania niezdolności do pracy</a:t>
            </a:r>
          </a:p>
        </p:txBody>
      </p:sp>
      <p:sp>
        <p:nvSpPr>
          <p:cNvPr id="3" name="Symbol zastępczy zawartości 2">
            <a:extLst>
              <a:ext uri="{FF2B5EF4-FFF2-40B4-BE49-F238E27FC236}">
                <a16:creationId xmlns:a16="http://schemas.microsoft.com/office/drawing/2014/main" id="{825E56D8-2FDC-4515-AEF0-3962E8AE87FE}"/>
              </a:ext>
            </a:extLst>
          </p:cNvPr>
          <p:cNvSpPr>
            <a:spLocks noGrp="1"/>
          </p:cNvSpPr>
          <p:nvPr>
            <p:ph idx="1"/>
          </p:nvPr>
        </p:nvSpPr>
        <p:spPr/>
        <p:txBody>
          <a:bodyPr>
            <a:normAutofit/>
          </a:bodyPr>
          <a:lstStyle/>
          <a:p>
            <a:pPr algn="just">
              <a:buFont typeface="Wingdings" panose="05000000000000000000" pitchFamily="2" charset="2"/>
              <a:buChar char="ü"/>
            </a:pPr>
            <a:r>
              <a:rPr lang="pl-PL" sz="2400" dirty="0"/>
              <a:t>obowiązkiem pracodawcy jest wykazanie, iż w dniu rozwiązania umowy o pracę w trybie art. 53 § 1 </a:t>
            </a:r>
            <a:r>
              <a:rPr lang="pl-PL" sz="2400" dirty="0" err="1"/>
              <a:t>k.p</a:t>
            </a:r>
            <a:r>
              <a:rPr lang="pl-PL" sz="2400" dirty="0"/>
              <a:t>. pracownik był niezdolny do pracy,</a:t>
            </a:r>
          </a:p>
          <a:p>
            <a:pPr algn="just">
              <a:buFont typeface="Wingdings" panose="05000000000000000000" pitchFamily="2" charset="2"/>
              <a:buChar char="ü"/>
            </a:pPr>
            <a:r>
              <a:rPr lang="pl-PL" sz="2400" dirty="0"/>
              <a:t>wiedza o odmowie wnioskodawcy świadczenia rehabilitacyjnego nie może zastępować wykazania pracownikowi, we właściwym trybie, iż na dzień następujący po dniu wyczerpania okresu uprawniającego pracodawcę do rozwiązania umowy o pracę bez wypowiedzenia był on faktycznie niezdolny do jej podjęcia - I PK 89/05, II PK 6/06</a:t>
            </a:r>
          </a:p>
        </p:txBody>
      </p:sp>
      <p:pic>
        <p:nvPicPr>
          <p:cNvPr id="4" name="Picture 4" descr="C:\Program Files (x86)\Microsoft Office\MEDIA\OFFICE12\Lines\BD10307_.gif">
            <a:extLst>
              <a:ext uri="{FF2B5EF4-FFF2-40B4-BE49-F238E27FC236}">
                <a16:creationId xmlns:a16="http://schemas.microsoft.com/office/drawing/2014/main" id="{D1D6228E-5730-43B8-B640-074420376499}"/>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2006957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066130"/>
          </a:xfrm>
        </p:spPr>
        <p:txBody>
          <a:bodyPr>
            <a:noAutofit/>
          </a:bodyPr>
          <a:lstStyle/>
          <a:p>
            <a:pPr>
              <a:defRPr/>
            </a:pPr>
            <a:r>
              <a:rPr lang="pl-PL" sz="2800" b="1" dirty="0">
                <a:solidFill>
                  <a:schemeClr val="accent3">
                    <a:lumMod val="50000"/>
                  </a:schemeClr>
                </a:solidFill>
                <a:effectLst>
                  <a:outerShdw blurRad="38100" dist="38100" dir="2700000" algn="tl">
                    <a:srgbClr val="000000">
                      <a:alpha val="43137"/>
                    </a:srgbClr>
                  </a:outerShdw>
                </a:effectLst>
              </a:rPr>
              <a:t>art. 53 § 3 </a:t>
            </a:r>
            <a:r>
              <a:rPr lang="pl-PL" sz="2800" b="1" dirty="0" err="1">
                <a:solidFill>
                  <a:schemeClr val="accent3">
                    <a:lumMod val="50000"/>
                  </a:schemeClr>
                </a:solidFill>
                <a:effectLst>
                  <a:outerShdw blurRad="38100" dist="38100" dir="2700000" algn="tl">
                    <a:srgbClr val="000000">
                      <a:alpha val="43137"/>
                    </a:srgbClr>
                  </a:outerShdw>
                </a:effectLst>
              </a:rPr>
              <a:t>k.p</a:t>
            </a:r>
            <a:r>
              <a:rPr lang="pl-PL" sz="2800" b="1" dirty="0">
                <a:solidFill>
                  <a:schemeClr val="accent3">
                    <a:lumMod val="50000"/>
                  </a:schemeClr>
                </a:solidFill>
                <a:effectLst>
                  <a:outerShdw blurRad="38100" dist="38100" dir="2700000" algn="tl">
                    <a:srgbClr val="000000">
                      <a:alpha val="43137"/>
                    </a:srgbClr>
                  </a:outerShdw>
                </a:effectLst>
              </a:rPr>
              <a:t>. - stawiennictwo po zakończeniu nieobecności </a:t>
            </a:r>
          </a:p>
        </p:txBody>
      </p:sp>
      <p:grpSp>
        <p:nvGrpSpPr>
          <p:cNvPr id="6" name="Grupa 5"/>
          <p:cNvGrpSpPr/>
          <p:nvPr/>
        </p:nvGrpSpPr>
        <p:grpSpPr>
          <a:xfrm>
            <a:off x="457200" y="1556792"/>
            <a:ext cx="8229600" cy="4536503"/>
            <a:chOff x="457200" y="2459069"/>
            <a:chExt cx="8229600" cy="2620800"/>
          </a:xfrm>
        </p:grpSpPr>
        <p:sp>
          <p:nvSpPr>
            <p:cNvPr id="7" name="Dowolny kształt 6"/>
            <p:cNvSpPr/>
            <p:nvPr/>
          </p:nvSpPr>
          <p:spPr>
            <a:xfrm>
              <a:off x="457200" y="2459069"/>
              <a:ext cx="8229600" cy="1216800"/>
            </a:xfrm>
            <a:custGeom>
              <a:avLst/>
              <a:gdLst>
                <a:gd name="connsiteX0" fmla="*/ 0 w 8229600"/>
                <a:gd name="connsiteY0" fmla="*/ 202804 h 1216800"/>
                <a:gd name="connsiteX1" fmla="*/ 59400 w 8229600"/>
                <a:gd name="connsiteY1" fmla="*/ 59400 h 1216800"/>
                <a:gd name="connsiteX2" fmla="*/ 202804 w 8229600"/>
                <a:gd name="connsiteY2" fmla="*/ 0 h 1216800"/>
                <a:gd name="connsiteX3" fmla="*/ 8026796 w 8229600"/>
                <a:gd name="connsiteY3" fmla="*/ 0 h 1216800"/>
                <a:gd name="connsiteX4" fmla="*/ 8170200 w 8229600"/>
                <a:gd name="connsiteY4" fmla="*/ 59400 h 1216800"/>
                <a:gd name="connsiteX5" fmla="*/ 8229600 w 8229600"/>
                <a:gd name="connsiteY5" fmla="*/ 202804 h 1216800"/>
                <a:gd name="connsiteX6" fmla="*/ 8229600 w 8229600"/>
                <a:gd name="connsiteY6" fmla="*/ 1013996 h 1216800"/>
                <a:gd name="connsiteX7" fmla="*/ 8170200 w 8229600"/>
                <a:gd name="connsiteY7" fmla="*/ 1157400 h 1216800"/>
                <a:gd name="connsiteX8" fmla="*/ 8026796 w 8229600"/>
                <a:gd name="connsiteY8" fmla="*/ 1216800 h 1216800"/>
                <a:gd name="connsiteX9" fmla="*/ 202804 w 8229600"/>
                <a:gd name="connsiteY9" fmla="*/ 1216800 h 1216800"/>
                <a:gd name="connsiteX10" fmla="*/ 59400 w 8229600"/>
                <a:gd name="connsiteY10" fmla="*/ 1157400 h 1216800"/>
                <a:gd name="connsiteX11" fmla="*/ 0 w 8229600"/>
                <a:gd name="connsiteY11" fmla="*/ 1013996 h 1216800"/>
                <a:gd name="connsiteX12" fmla="*/ 0 w 8229600"/>
                <a:gd name="connsiteY12"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9600" h="1216800">
                  <a:moveTo>
                    <a:pt x="0" y="202804"/>
                  </a:moveTo>
                  <a:cubicBezTo>
                    <a:pt x="0" y="149017"/>
                    <a:pt x="21367" y="97433"/>
                    <a:pt x="59400" y="59400"/>
                  </a:cubicBezTo>
                  <a:cubicBezTo>
                    <a:pt x="97433" y="21367"/>
                    <a:pt x="149017" y="0"/>
                    <a:pt x="202804" y="0"/>
                  </a:cubicBezTo>
                  <a:lnTo>
                    <a:pt x="8026796" y="0"/>
                  </a:lnTo>
                  <a:cubicBezTo>
                    <a:pt x="8080583" y="0"/>
                    <a:pt x="8132167" y="21367"/>
                    <a:pt x="8170200" y="59400"/>
                  </a:cubicBezTo>
                  <a:cubicBezTo>
                    <a:pt x="8208233" y="97433"/>
                    <a:pt x="8229600" y="149017"/>
                    <a:pt x="8229600" y="202804"/>
                  </a:cubicBezTo>
                  <a:lnTo>
                    <a:pt x="8229600" y="1013996"/>
                  </a:lnTo>
                  <a:cubicBezTo>
                    <a:pt x="8229600" y="1067783"/>
                    <a:pt x="8208233" y="1119367"/>
                    <a:pt x="8170200" y="1157400"/>
                  </a:cubicBezTo>
                  <a:cubicBezTo>
                    <a:pt x="8132167" y="1195433"/>
                    <a:pt x="8080583" y="1216800"/>
                    <a:pt x="8026796" y="1216800"/>
                  </a:cubicBezTo>
                  <a:lnTo>
                    <a:pt x="202804" y="1216800"/>
                  </a:lnTo>
                  <a:cubicBezTo>
                    <a:pt x="149017" y="1216800"/>
                    <a:pt x="97433" y="1195433"/>
                    <a:pt x="59400" y="1157400"/>
                  </a:cubicBezTo>
                  <a:cubicBezTo>
                    <a:pt x="21367" y="1119367"/>
                    <a:pt x="0" y="1067783"/>
                    <a:pt x="0" y="1013996"/>
                  </a:cubicBezTo>
                  <a:lnTo>
                    <a:pt x="0" y="202804"/>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219" tIns="143219" rIns="143219" bIns="143219" numCol="1" spcCol="1270" anchor="ctr" anchorCtr="0">
              <a:noAutofit/>
            </a:bodyPr>
            <a:lstStyle/>
            <a:p>
              <a:pPr lvl="0" algn="just" defTabSz="977900" rtl="0">
                <a:lnSpc>
                  <a:spcPct val="90000"/>
                </a:lnSpc>
                <a:spcBef>
                  <a:spcPct val="0"/>
                </a:spcBef>
                <a:spcAft>
                  <a:spcPct val="35000"/>
                </a:spcAft>
              </a:pPr>
              <a:r>
                <a:rPr lang="pl-PL" sz="2800" kern="1200" dirty="0"/>
                <a:t>Rozwiązanie umowy o pracę bez wypowiedzenia nie może nastąpić po stawieniu się pracownika do pracy w związku z ustaniem przyczyny nieobecności.</a:t>
              </a:r>
            </a:p>
          </p:txBody>
        </p:sp>
        <p:sp>
          <p:nvSpPr>
            <p:cNvPr id="8" name="Dowolny kształt 7"/>
            <p:cNvSpPr/>
            <p:nvPr/>
          </p:nvSpPr>
          <p:spPr>
            <a:xfrm>
              <a:off x="457200" y="3863069"/>
              <a:ext cx="8229600" cy="1216800"/>
            </a:xfrm>
            <a:custGeom>
              <a:avLst/>
              <a:gdLst>
                <a:gd name="connsiteX0" fmla="*/ 0 w 8229600"/>
                <a:gd name="connsiteY0" fmla="*/ 202804 h 1216800"/>
                <a:gd name="connsiteX1" fmla="*/ 59400 w 8229600"/>
                <a:gd name="connsiteY1" fmla="*/ 59400 h 1216800"/>
                <a:gd name="connsiteX2" fmla="*/ 202804 w 8229600"/>
                <a:gd name="connsiteY2" fmla="*/ 0 h 1216800"/>
                <a:gd name="connsiteX3" fmla="*/ 8026796 w 8229600"/>
                <a:gd name="connsiteY3" fmla="*/ 0 h 1216800"/>
                <a:gd name="connsiteX4" fmla="*/ 8170200 w 8229600"/>
                <a:gd name="connsiteY4" fmla="*/ 59400 h 1216800"/>
                <a:gd name="connsiteX5" fmla="*/ 8229600 w 8229600"/>
                <a:gd name="connsiteY5" fmla="*/ 202804 h 1216800"/>
                <a:gd name="connsiteX6" fmla="*/ 8229600 w 8229600"/>
                <a:gd name="connsiteY6" fmla="*/ 1013996 h 1216800"/>
                <a:gd name="connsiteX7" fmla="*/ 8170200 w 8229600"/>
                <a:gd name="connsiteY7" fmla="*/ 1157400 h 1216800"/>
                <a:gd name="connsiteX8" fmla="*/ 8026796 w 8229600"/>
                <a:gd name="connsiteY8" fmla="*/ 1216800 h 1216800"/>
                <a:gd name="connsiteX9" fmla="*/ 202804 w 8229600"/>
                <a:gd name="connsiteY9" fmla="*/ 1216800 h 1216800"/>
                <a:gd name="connsiteX10" fmla="*/ 59400 w 8229600"/>
                <a:gd name="connsiteY10" fmla="*/ 1157400 h 1216800"/>
                <a:gd name="connsiteX11" fmla="*/ 0 w 8229600"/>
                <a:gd name="connsiteY11" fmla="*/ 1013996 h 1216800"/>
                <a:gd name="connsiteX12" fmla="*/ 0 w 8229600"/>
                <a:gd name="connsiteY12"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9600" h="1216800">
                  <a:moveTo>
                    <a:pt x="0" y="202804"/>
                  </a:moveTo>
                  <a:cubicBezTo>
                    <a:pt x="0" y="149017"/>
                    <a:pt x="21367" y="97433"/>
                    <a:pt x="59400" y="59400"/>
                  </a:cubicBezTo>
                  <a:cubicBezTo>
                    <a:pt x="97433" y="21367"/>
                    <a:pt x="149017" y="0"/>
                    <a:pt x="202804" y="0"/>
                  </a:cubicBezTo>
                  <a:lnTo>
                    <a:pt x="8026796" y="0"/>
                  </a:lnTo>
                  <a:cubicBezTo>
                    <a:pt x="8080583" y="0"/>
                    <a:pt x="8132167" y="21367"/>
                    <a:pt x="8170200" y="59400"/>
                  </a:cubicBezTo>
                  <a:cubicBezTo>
                    <a:pt x="8208233" y="97433"/>
                    <a:pt x="8229600" y="149017"/>
                    <a:pt x="8229600" y="202804"/>
                  </a:cubicBezTo>
                  <a:lnTo>
                    <a:pt x="8229600" y="1013996"/>
                  </a:lnTo>
                  <a:cubicBezTo>
                    <a:pt x="8229600" y="1067783"/>
                    <a:pt x="8208233" y="1119367"/>
                    <a:pt x="8170200" y="1157400"/>
                  </a:cubicBezTo>
                  <a:cubicBezTo>
                    <a:pt x="8132167" y="1195433"/>
                    <a:pt x="8080583" y="1216800"/>
                    <a:pt x="8026796" y="1216800"/>
                  </a:cubicBezTo>
                  <a:lnTo>
                    <a:pt x="202804" y="1216800"/>
                  </a:lnTo>
                  <a:cubicBezTo>
                    <a:pt x="149017" y="1216800"/>
                    <a:pt x="97433" y="1195433"/>
                    <a:pt x="59400" y="1157400"/>
                  </a:cubicBezTo>
                  <a:cubicBezTo>
                    <a:pt x="21367" y="1119367"/>
                    <a:pt x="0" y="1067783"/>
                    <a:pt x="0" y="1013996"/>
                  </a:cubicBezTo>
                  <a:lnTo>
                    <a:pt x="0" y="202804"/>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219" tIns="143219" rIns="143219" bIns="143219" numCol="1" spcCol="1270" anchor="ctr" anchorCtr="0">
              <a:noAutofit/>
            </a:bodyPr>
            <a:lstStyle/>
            <a:p>
              <a:pPr lvl="0" algn="just" defTabSz="977900" rtl="0">
                <a:lnSpc>
                  <a:spcPct val="90000"/>
                </a:lnSpc>
                <a:spcBef>
                  <a:spcPct val="0"/>
                </a:spcBef>
                <a:spcAft>
                  <a:spcPct val="35000"/>
                </a:spcAft>
              </a:pPr>
              <a:r>
                <a:rPr lang="pl-PL" sz="2800" kern="1200" dirty="0"/>
                <a:t>Pracownik winien się stawić do pracy w stanie  gotowości i obiektywnej zdolności do jej wykonywania.</a:t>
              </a:r>
            </a:p>
          </p:txBody>
        </p:sp>
      </p:grpSp>
      <p:pic>
        <p:nvPicPr>
          <p:cNvPr id="33796"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381750"/>
            <a:ext cx="9144000" cy="152400"/>
          </a:xfrm>
          <a:prstGeom prst="rect">
            <a:avLst/>
          </a:prstGeom>
          <a:noFill/>
          <a:ln w="9525">
            <a:noFill/>
            <a:miter lim="800000"/>
            <a:headEnd/>
            <a:tailEnd/>
          </a:ln>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rPr>
              <a:t>Zgłoszenie gotowości do pracy  </a:t>
            </a:r>
          </a:p>
        </p:txBody>
      </p:sp>
      <p:sp>
        <p:nvSpPr>
          <p:cNvPr id="3" name="Symbol zastępczy zawartości 2"/>
          <p:cNvSpPr>
            <a:spLocks noGrp="1"/>
          </p:cNvSpPr>
          <p:nvPr>
            <p:ph idx="1"/>
          </p:nvPr>
        </p:nvSpPr>
        <p:spPr/>
        <p:txBody>
          <a:bodyPr>
            <a:normAutofit/>
          </a:bodyPr>
          <a:lstStyle/>
          <a:p>
            <a:r>
              <a:rPr lang="pl-PL" sz="2400" b="1" dirty="0"/>
              <a:t>I PK 287/14</a:t>
            </a:r>
          </a:p>
          <a:p>
            <a:pPr marL="0" indent="0" algn="just">
              <a:buNone/>
            </a:pPr>
            <a:r>
              <a:rPr lang="pl-PL" sz="2400" dirty="0"/>
              <a:t>Obowiązek pracodawcy dotyczący skierowania pracownika na badania lekarskie powstaje dopiero wówczas, gdy pracownik w sposób wyraźny i niebudzący wątpliwości zgłasza swoją gotowość do pracy.</a:t>
            </a:r>
          </a:p>
          <a:p>
            <a:pPr marL="0" indent="0" algn="just">
              <a:buNone/>
            </a:pPr>
            <a:endParaRPr lang="pl-PL" sz="2400" dirty="0"/>
          </a:p>
          <a:p>
            <a:pPr marL="0" indent="0" algn="just">
              <a:buNone/>
            </a:pPr>
            <a:r>
              <a:rPr lang="pl-PL" sz="2400" dirty="0"/>
              <a:t>(nie wchodzi on zatem w grę, gdy pracownik nadal twierdzi, że jest niezdolny do pracy)</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381750"/>
            <a:ext cx="9144000" cy="152400"/>
          </a:xfrm>
          <a:prstGeom prst="rect">
            <a:avLst/>
          </a:prstGeom>
          <a:noFill/>
          <a:ln w="9525">
            <a:noFill/>
            <a:miter lim="800000"/>
            <a:headEnd/>
            <a:tailEnd/>
          </a:ln>
        </p:spPr>
      </p:pic>
    </p:spTree>
    <p:extLst>
      <p:ext uri="{BB962C8B-B14F-4D97-AF65-F5344CB8AC3E}">
        <p14:creationId xmlns:p14="http://schemas.microsoft.com/office/powerpoint/2010/main" val="3148775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Działania pracodawcy po zgłoszeniu przez pracownika gotowości do pracy – art. 229 </a:t>
            </a:r>
            <a:r>
              <a:rPr lang="pl-PL" sz="2800" b="1" dirty="0" err="1">
                <a:solidFill>
                  <a:schemeClr val="accent3">
                    <a:lumMod val="50000"/>
                  </a:schemeClr>
                </a:solidFill>
                <a:effectLst>
                  <a:outerShdw blurRad="38100" dist="38100" dir="2700000" algn="tl">
                    <a:srgbClr val="000000">
                      <a:alpha val="43137"/>
                    </a:srgbClr>
                  </a:outerShdw>
                </a:effectLst>
              </a:rPr>
              <a:t>k.p</a:t>
            </a:r>
            <a:r>
              <a:rPr lang="pl-PL" sz="2800" b="1" dirty="0">
                <a:solidFill>
                  <a:schemeClr val="accent3">
                    <a:lumMod val="50000"/>
                  </a:schemeClr>
                </a:solidFill>
                <a:effectLst>
                  <a:outerShdw blurRad="38100" dist="38100" dir="2700000" algn="tl">
                    <a:srgbClr val="000000">
                      <a:alpha val="43137"/>
                    </a:srgbClr>
                  </a:outerShdw>
                </a:effectLst>
              </a:rPr>
              <a:t>.</a:t>
            </a:r>
          </a:p>
        </p:txBody>
      </p:sp>
      <p:sp>
        <p:nvSpPr>
          <p:cNvPr id="3" name="Symbol zastępczy zawartości 2"/>
          <p:cNvSpPr>
            <a:spLocks noGrp="1"/>
          </p:cNvSpPr>
          <p:nvPr>
            <p:ph idx="1"/>
          </p:nvPr>
        </p:nvSpPr>
        <p:spPr/>
        <p:txBody>
          <a:bodyPr>
            <a:normAutofit/>
          </a:bodyPr>
          <a:lstStyle/>
          <a:p>
            <a:pPr marL="0" indent="0" algn="just">
              <a:buNone/>
            </a:pPr>
            <a:r>
              <a:rPr lang="pl-PL" sz="2200" b="1" dirty="0"/>
              <a:t>§  2. </a:t>
            </a:r>
            <a:r>
              <a:rPr lang="pl-PL" sz="2200" dirty="0"/>
              <a:t>Pracownik podlega okresowym badaniom lekarskim. W przypadku niezdolności do pracy trwającej dłużej niż 30 dni, spowodowanej chorobą, pracownik podlega ponadto kontrolnym badaniom lekarskim w celu ustalenia zdolności do wykonywania pracy na dotychczasowym stanowisku.</a:t>
            </a:r>
          </a:p>
          <a:p>
            <a:pPr marL="0" indent="0" algn="just">
              <a:buNone/>
            </a:pPr>
            <a:r>
              <a:rPr lang="pl-PL" sz="2200" b="1" dirty="0"/>
              <a:t>§  4. </a:t>
            </a:r>
            <a:r>
              <a:rPr lang="pl-PL" sz="2200" dirty="0"/>
              <a:t>Pracodawca nie może dopuścić do pracy pracownika bez aktualnego orzeczenia lekarskiego stwierdzającego brak przeciwwskazań do pracy na określonym stanowisku w warunkach pracy opisanych w skierowaniu na badania lekarskie.</a:t>
            </a:r>
          </a:p>
          <a:p>
            <a:pPr marL="0" indent="0" algn="just">
              <a:buNone/>
            </a:pPr>
            <a:r>
              <a:rPr lang="pl-PL" sz="2200" b="1" dirty="0"/>
              <a:t>§  4a. </a:t>
            </a:r>
            <a:r>
              <a:rPr lang="pl-PL" sz="2200" dirty="0"/>
              <a:t>Wstępne, okresowe i kontrolne badania lekarskie przeprowadza się na podstawie skierowania wydanego przez pracodawcę.</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16960"/>
            <a:ext cx="9144000" cy="152400"/>
          </a:xfrm>
          <a:prstGeom prst="rect">
            <a:avLst/>
          </a:prstGeom>
          <a:noFill/>
          <a:ln w="9525">
            <a:noFill/>
            <a:miter lim="800000"/>
            <a:headEnd/>
            <a:tailEnd/>
          </a:ln>
        </p:spPr>
      </p:pic>
    </p:spTree>
    <p:extLst>
      <p:ext uri="{BB962C8B-B14F-4D97-AF65-F5344CB8AC3E}">
        <p14:creationId xmlns:p14="http://schemas.microsoft.com/office/powerpoint/2010/main" val="598232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rPr>
              <a:t>ciężar dowodzenia niezdolności do pracy</a:t>
            </a:r>
          </a:p>
        </p:txBody>
      </p:sp>
      <p:sp>
        <p:nvSpPr>
          <p:cNvPr id="3" name="Symbol zastępczy zawartości 2"/>
          <p:cNvSpPr>
            <a:spLocks noGrp="1"/>
          </p:cNvSpPr>
          <p:nvPr>
            <p:ph idx="1"/>
          </p:nvPr>
        </p:nvSpPr>
        <p:spPr/>
        <p:txBody>
          <a:bodyPr/>
          <a:lstStyle/>
          <a:p>
            <a:pPr marL="0" lvl="0" indent="0" algn="just">
              <a:buNone/>
            </a:pPr>
            <a:r>
              <a:rPr lang="pl-PL" dirty="0"/>
              <a:t>ciężar udowodnienia niezdolności do pracy pracownika stawiającego się do niej po wyczerpaniu okresu pobierania zasiłku chorobowego (art. 53 § 1 </a:t>
            </a:r>
            <a:r>
              <a:rPr lang="pl-PL" dirty="0" err="1"/>
              <a:t>pkt</a:t>
            </a:r>
            <a:r>
              <a:rPr lang="pl-PL" dirty="0"/>
              <a:t> 1 lit. b) spoczywa na pracodawcy, który powinien skierować pracownika na odpowiednie badania lekarskie - I PK 89/05</a:t>
            </a:r>
          </a:p>
          <a:p>
            <a:endParaRPr lang="pl-PL" dirty="0"/>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765484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6BDFA9-D265-44AB-9204-A5A89F66C342}"/>
              </a:ext>
            </a:extLst>
          </p:cNvPr>
          <p:cNvSpPr>
            <a:spLocks noGrp="1"/>
          </p:cNvSpPr>
          <p:nvPr>
            <p:ph type="title"/>
          </p:nvPr>
        </p:nvSpPr>
        <p:spPr/>
        <p:txBody>
          <a:bodyPr>
            <a:noAutofit/>
          </a:bodyPr>
          <a:lstStyle/>
          <a:p>
            <a:pPr algn="l"/>
            <a:r>
              <a:rPr lang="pl-PL" sz="3200" b="1" dirty="0">
                <a:solidFill>
                  <a:schemeClr val="accent3">
                    <a:lumMod val="50000"/>
                  </a:schemeClr>
                </a:solidFill>
                <a:effectLst>
                  <a:outerShdw blurRad="38100" dist="38100" dir="2700000" algn="tl">
                    <a:srgbClr val="000000">
                      <a:alpha val="43137"/>
                    </a:srgbClr>
                  </a:outerShdw>
                </a:effectLst>
              </a:rPr>
              <a:t>Brak obowiązku rozwiązania umowy o pracę</a:t>
            </a:r>
          </a:p>
        </p:txBody>
      </p:sp>
      <p:sp>
        <p:nvSpPr>
          <p:cNvPr id="3" name="Symbol zastępczy zawartości 2">
            <a:extLst>
              <a:ext uri="{FF2B5EF4-FFF2-40B4-BE49-F238E27FC236}">
                <a16:creationId xmlns:a16="http://schemas.microsoft.com/office/drawing/2014/main" id="{F79EDB4D-ACF6-41A3-899A-47DA93FDE207}"/>
              </a:ext>
            </a:extLst>
          </p:cNvPr>
          <p:cNvSpPr>
            <a:spLocks noGrp="1"/>
          </p:cNvSpPr>
          <p:nvPr>
            <p:ph idx="1"/>
          </p:nvPr>
        </p:nvSpPr>
        <p:spPr/>
        <p:txBody>
          <a:bodyPr>
            <a:normAutofit/>
          </a:bodyPr>
          <a:lstStyle/>
          <a:p>
            <a:pPr marL="0" indent="0" algn="just">
              <a:buNone/>
            </a:pPr>
            <a:r>
              <a:rPr lang="pl-PL" dirty="0"/>
              <a:t>Art. 53 § 1 nie nakazuje rozwiązania umowy o pracę, jeżeli zachodzą określone w tym przepisie warunki niezdolności pracownika do pracy, lecz tylko stwarza dla pracodawcy prawną możliwość takiego rozwiązania stosunku pracy, z której może on skorzystać (wyr. SA w Katowicach z 9.10.1991 r., III </a:t>
            </a:r>
            <a:r>
              <a:rPr lang="pl-PL" dirty="0" err="1"/>
              <a:t>APr</a:t>
            </a:r>
            <a:r>
              <a:rPr lang="pl-PL" dirty="0"/>
              <a:t> 254/91, OSA 1992/5, s. 55)</a:t>
            </a:r>
          </a:p>
        </p:txBody>
      </p:sp>
    </p:spTree>
    <p:extLst>
      <p:ext uri="{BB962C8B-B14F-4D97-AF65-F5344CB8AC3E}">
        <p14:creationId xmlns:p14="http://schemas.microsoft.com/office/powerpoint/2010/main" val="3156397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rPr>
              <a:t>Skierowanie na badanie lekarskie</a:t>
            </a:r>
            <a:endParaRPr lang="pl-PL" sz="3200" dirty="0"/>
          </a:p>
        </p:txBody>
      </p:sp>
      <p:sp>
        <p:nvSpPr>
          <p:cNvPr id="3" name="Symbol zastępczy zawartości 2"/>
          <p:cNvSpPr>
            <a:spLocks noGrp="1"/>
          </p:cNvSpPr>
          <p:nvPr>
            <p:ph idx="1"/>
          </p:nvPr>
        </p:nvSpPr>
        <p:spPr/>
        <p:txBody>
          <a:bodyPr/>
          <a:lstStyle/>
          <a:p>
            <a:pPr marL="0" indent="0" algn="just">
              <a:buNone/>
            </a:pPr>
            <a:r>
              <a:rPr lang="pl-PL" sz="2400" dirty="0"/>
              <a:t>Rozporządzenie Ministra Zdrowia i Opieki Społecznej z dnia 30 maja 1996 r. w sprawie przeprowadzenia badań lekarskich pracowników, zakresu profilaktycznej opieki zdrowotnej nad pracownikami oraz orzeczeń lekarskich wydawanych do celów przewidzianych w Kodeksie pracy (</a:t>
            </a:r>
            <a:r>
              <a:rPr lang="pl-PL" sz="2400" dirty="0" err="1"/>
              <a:t>t.j</a:t>
            </a:r>
            <a:r>
              <a:rPr lang="pl-PL" sz="2400" dirty="0"/>
              <a:t>. Dz. U. z 2023 r. poz. 607).</a:t>
            </a:r>
          </a:p>
          <a:p>
            <a:pPr marL="0" indent="0" algn="just">
              <a:buNone/>
            </a:pPr>
            <a:r>
              <a:rPr lang="pl-PL" dirty="0"/>
              <a:t>. </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426078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z="3600" b="1" dirty="0">
                <a:solidFill>
                  <a:schemeClr val="accent3">
                    <a:lumMod val="50000"/>
                  </a:schemeClr>
                </a:solidFill>
                <a:effectLst>
                  <a:outerShdw blurRad="38100" dist="38100" dir="2700000" algn="tl">
                    <a:srgbClr val="000000">
                      <a:alpha val="43137"/>
                    </a:srgbClr>
                  </a:outerShdw>
                </a:effectLst>
              </a:rPr>
              <a:t>Treść skierowania - § 4.</a:t>
            </a:r>
            <a:r>
              <a:rPr lang="pl-PL" b="1" dirty="0">
                <a:solidFill>
                  <a:schemeClr val="accent3">
                    <a:lumMod val="50000"/>
                  </a:schemeClr>
                </a:solidFill>
                <a:effectLst>
                  <a:outerShdw blurRad="38100" dist="38100" dir="2700000" algn="tl">
                    <a:srgbClr val="000000">
                      <a:alpha val="43137"/>
                    </a:srgbClr>
                  </a:outerShdw>
                </a:effectLst>
              </a:rPr>
              <a:t>  </a:t>
            </a:r>
          </a:p>
        </p:txBody>
      </p:sp>
      <p:sp>
        <p:nvSpPr>
          <p:cNvPr id="3" name="Symbol zastępczy zawartości 2"/>
          <p:cNvSpPr>
            <a:spLocks noGrp="1"/>
          </p:cNvSpPr>
          <p:nvPr>
            <p:ph idx="1"/>
          </p:nvPr>
        </p:nvSpPr>
        <p:spPr>
          <a:xfrm>
            <a:off x="457200" y="908720"/>
            <a:ext cx="8363272" cy="5217443"/>
          </a:xfrm>
        </p:spPr>
        <p:txBody>
          <a:bodyPr>
            <a:normAutofit fontScale="47500" lnSpcReduction="20000"/>
          </a:bodyPr>
          <a:lstStyle/>
          <a:p>
            <a:pPr marL="0" indent="0" algn="just">
              <a:buNone/>
            </a:pPr>
            <a:r>
              <a:rPr lang="pl-PL" sz="4900" dirty="0"/>
              <a:t>1. Badanie profilaktyczne przeprowadza się na podstawie skierowania wydanego przez pracodawcę.</a:t>
            </a:r>
          </a:p>
          <a:p>
            <a:pPr marL="0" indent="0" algn="just">
              <a:buNone/>
            </a:pPr>
            <a:r>
              <a:rPr lang="pl-PL" sz="4900" dirty="0"/>
              <a:t>1a. Skierowanie, o którym mowa w ust. 1, jest wydawane w dwóch egzemplarzach, z których jeden otrzymuje osoba kierowana na badania.</a:t>
            </a:r>
          </a:p>
          <a:p>
            <a:pPr marL="0" indent="0" algn="just">
              <a:buNone/>
            </a:pPr>
            <a:r>
              <a:rPr lang="pl-PL" sz="4900" dirty="0"/>
              <a:t>2. Skierowanie, o którym mowa w ust. 1, powinno zawierać:</a:t>
            </a:r>
          </a:p>
          <a:p>
            <a:pPr marL="514350" indent="-160338" algn="just">
              <a:buFont typeface="+mj-lt"/>
              <a:buAutoNum type="arabicParenR"/>
            </a:pPr>
            <a:r>
              <a:rPr lang="pl-PL" sz="4900" dirty="0"/>
              <a:t> określenie rodzaju badania profilaktycznego, jakie ma być wykonane;</a:t>
            </a:r>
          </a:p>
          <a:p>
            <a:pPr marL="514350" indent="-160338" algn="just">
              <a:buFont typeface="+mj-lt"/>
              <a:buAutoNum type="arabicParenR"/>
            </a:pPr>
            <a:r>
              <a:rPr lang="pl-PL" sz="4900" dirty="0"/>
              <a:t>w przypadku pracowników - określenie stanowiska pracy, na którym pracownik jest zatrudniony;</a:t>
            </a:r>
          </a:p>
          <a:p>
            <a:pPr marL="514350" indent="-160338" algn="just">
              <a:buFont typeface="+mj-lt"/>
              <a:buAutoNum type="arabicParenR"/>
            </a:pPr>
            <a:r>
              <a:rPr lang="pl-PL" sz="4900" dirty="0"/>
              <a:t> opis warunków pracy uwzględniający informacje o występowaniu na stanowisku lub stanowiskach pracy, o których mowa w </a:t>
            </a:r>
            <a:r>
              <a:rPr lang="pl-PL" sz="4900" dirty="0" err="1"/>
              <a:t>pkt</a:t>
            </a:r>
            <a:r>
              <a:rPr lang="pl-PL" sz="4900" dirty="0"/>
              <a:t> 2 i 3, czynników niebezpiecznych, szkodliwych dla zdrowia lub czynników uciążliwych i innych wynikających ze sposobu wykonywania pracy, z podaniem wielkości narażenia oraz aktualnych wyników badań i pomiarów czynników szkodliwych dla zdrowia, wykonanych na tych stanowiskach.</a:t>
            </a:r>
          </a:p>
          <a:p>
            <a:pPr marL="514350" indent="-160338" algn="just">
              <a:buFont typeface="+mj-lt"/>
              <a:buAutoNum type="arabicParenR"/>
            </a:pPr>
            <a:endParaRPr lang="pl-PL" b="1" dirty="0"/>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630966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Tryb odwoławczy - § 5</a:t>
            </a:r>
          </a:p>
        </p:txBody>
      </p:sp>
      <p:sp>
        <p:nvSpPr>
          <p:cNvPr id="3" name="Symbol zastępczy zawartości 2"/>
          <p:cNvSpPr>
            <a:spLocks noGrp="1"/>
          </p:cNvSpPr>
          <p:nvPr>
            <p:ph idx="1"/>
          </p:nvPr>
        </p:nvSpPr>
        <p:spPr>
          <a:xfrm>
            <a:off x="457200" y="764704"/>
            <a:ext cx="8363272" cy="5361459"/>
          </a:xfrm>
        </p:spPr>
        <p:txBody>
          <a:bodyPr>
            <a:noAutofit/>
          </a:bodyPr>
          <a:lstStyle/>
          <a:p>
            <a:pPr marL="0" indent="0" algn="just">
              <a:buNone/>
            </a:pPr>
            <a:r>
              <a:rPr lang="pl-PL" sz="1600" b="1" dirty="0"/>
              <a:t> </a:t>
            </a:r>
            <a:r>
              <a:rPr lang="pl-PL" sz="1800" b="1" dirty="0"/>
              <a:t>1. Od orzeczenia lekarskiego, o którym mowa w § 2 ust. 5, przysługuje odwołanie wnoszone na piśmie.</a:t>
            </a:r>
          </a:p>
          <a:p>
            <a:pPr marL="0" indent="0" algn="just">
              <a:buNone/>
            </a:pPr>
            <a:r>
              <a:rPr lang="pl-PL" sz="1800" b="1" dirty="0"/>
              <a:t>2. Odwołanie przysługuje osobie badanej oraz pracodawcy, który wydał skierowanie na badania lekarskie.</a:t>
            </a:r>
          </a:p>
          <a:p>
            <a:pPr marL="0" indent="0" algn="just">
              <a:buNone/>
            </a:pPr>
            <a:r>
              <a:rPr lang="pl-PL" sz="1800" dirty="0"/>
              <a:t>3. </a:t>
            </a:r>
            <a:r>
              <a:rPr lang="pl-PL" sz="1800" b="1" dirty="0"/>
              <a:t>Odwołanie wraz z jego uzasadnieniem wnosi się w terminie 7 dni od dnia otrzymania orzeczenia lekarskiego, za pośrednictwem lekarza, który je wydał, do jednego z podmiotów odwoławczych, którymi są:</a:t>
            </a:r>
          </a:p>
          <a:p>
            <a:pPr marL="530225" indent="-265113" algn="just">
              <a:buFont typeface="+mj-lt"/>
              <a:buAutoNum type="arabicParenR"/>
            </a:pPr>
            <a:r>
              <a:rPr lang="pl-PL" sz="1800" b="1" dirty="0"/>
              <a:t>wojewódzkie ośrodki medycyny pracy właściwe ze względu na miejsce świadczenia pracy lub siedzibę jednostki organizacyjnej, w której jest zatrudniony pracownik;</a:t>
            </a:r>
          </a:p>
          <a:p>
            <a:pPr marL="0" indent="0" algn="just">
              <a:buNone/>
            </a:pPr>
            <a:endParaRPr lang="pl-PL" sz="1800" dirty="0"/>
          </a:p>
          <a:p>
            <a:pPr marL="0" indent="0" algn="just">
              <a:buNone/>
            </a:pPr>
            <a:r>
              <a:rPr lang="pl-PL" sz="1800" dirty="0"/>
              <a:t>4. Lekarz, za pośrednictwem którego jest składane odwołanie, w terminie 7 dni od dnia otrzymania odwołania, przekazuje je wraz z dokumentacją stanowiącą podstawę wydanego orzeczenia lekarskiego do właściwego podmiotu, o którym mowa w ust. 3.</a:t>
            </a:r>
          </a:p>
          <a:p>
            <a:pPr marL="0" indent="0" algn="just">
              <a:buNone/>
            </a:pPr>
            <a:r>
              <a:rPr lang="pl-PL" sz="1800" b="1" dirty="0"/>
              <a:t>5. Badania w trybie odwołania przeprowadza w terminie 14 dni od dnia otrzymania odwołania właściwy podmiot, o którym mowa w ust. 3.</a:t>
            </a:r>
          </a:p>
          <a:p>
            <a:pPr marL="0" indent="0" algn="just">
              <a:buNone/>
            </a:pPr>
            <a:r>
              <a:rPr lang="pl-PL" sz="1800" b="1" dirty="0"/>
              <a:t>6. Orzeczenie lekarskie wydane w trybie odwołania jest ostateczne.</a:t>
            </a:r>
          </a:p>
          <a:p>
            <a:pPr marL="0" indent="0" algn="just">
              <a:buNone/>
            </a:pPr>
            <a:endParaRPr lang="pl-PL" sz="16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081710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Kontrola sądowa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992165992"/>
              </p:ext>
            </p:extLst>
          </p:nvPr>
        </p:nvGraphicFramePr>
        <p:xfrm>
          <a:off x="457200" y="1124744"/>
          <a:ext cx="843528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4" descr="C:\Program Files (x86)\Microsoft Office\MEDIA\OFFICE12\Lines\BD10307_.gif"/>
          <p:cNvPicPr>
            <a:picLocks noChangeAspect="1" noChangeArrowheads="1"/>
          </p:cNvPicPr>
          <p:nvPr/>
        </p:nvPicPr>
        <p:blipFill>
          <a:blip r:embed="rId7"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181809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9CA5CD-BD99-4A4B-981D-53942EEA03AB}"/>
              </a:ext>
            </a:extLst>
          </p:cNvPr>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Sądowa kontrola orzeczenia na tle wypowiedzenia umowy o pracę </a:t>
            </a:r>
          </a:p>
        </p:txBody>
      </p:sp>
      <p:sp>
        <p:nvSpPr>
          <p:cNvPr id="3" name="Symbol zastępczy zawartości 2">
            <a:extLst>
              <a:ext uri="{FF2B5EF4-FFF2-40B4-BE49-F238E27FC236}">
                <a16:creationId xmlns:a16="http://schemas.microsoft.com/office/drawing/2014/main" id="{3EE10A65-53BA-462A-AC6A-F64875E8DB49}"/>
              </a:ext>
            </a:extLst>
          </p:cNvPr>
          <p:cNvSpPr>
            <a:spLocks noGrp="1"/>
          </p:cNvSpPr>
          <p:nvPr>
            <p:ph idx="1"/>
          </p:nvPr>
        </p:nvSpPr>
        <p:spPr/>
        <p:txBody>
          <a:bodyPr>
            <a:normAutofit fontScale="92500" lnSpcReduction="10000"/>
          </a:bodyPr>
          <a:lstStyle/>
          <a:p>
            <a:r>
              <a:rPr lang="pl-PL" b="1" dirty="0"/>
              <a:t>III PSKP 29/22</a:t>
            </a:r>
            <a:endParaRPr lang="pl-PL" dirty="0"/>
          </a:p>
          <a:p>
            <a:pPr marL="0" indent="0" algn="just">
              <a:buNone/>
            </a:pPr>
            <a:r>
              <a:rPr lang="pl-PL" dirty="0"/>
              <a:t>Tylko rzeczywiste istnienie przeciwwskazań lekarskich do wykonywania pracy na określonym stanowisku, a nie błędne orzeczenie lekarskie wydane na podstawie art. 229 § 4 </a:t>
            </a:r>
            <a:r>
              <a:rPr lang="pl-PL" dirty="0" err="1"/>
              <a:t>k.p</a:t>
            </a:r>
            <a:r>
              <a:rPr lang="pl-PL" dirty="0"/>
              <a:t>., jest uzasadnioną przyczyną wypowiedzenia umowy o pracę, czego nie zmienia uznanie, że pracodawcy nie można przypisać złej woli, czy niedochowania należytej staranności we wskazaniu nierzeczywistego powodu wypowiedzenia.</a:t>
            </a:r>
          </a:p>
          <a:p>
            <a:endParaRPr lang="pl-PL" dirty="0"/>
          </a:p>
        </p:txBody>
      </p:sp>
      <p:pic>
        <p:nvPicPr>
          <p:cNvPr id="5" name="Picture 4" descr="C:\Program Files (x86)\Microsoft Office\MEDIA\OFFICE12\Lines\BD10307_.gif">
            <a:extLst>
              <a:ext uri="{FF2B5EF4-FFF2-40B4-BE49-F238E27FC236}">
                <a16:creationId xmlns:a16="http://schemas.microsoft.com/office/drawing/2014/main" id="{AAA64B19-1203-4019-981C-BD1FAD487E83}"/>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398003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Zdolność do pracy wykonywanej uprzednio</a:t>
            </a:r>
          </a:p>
        </p:txBody>
      </p:sp>
      <p:sp>
        <p:nvSpPr>
          <p:cNvPr id="3" name="Symbol zastępczy zawartości 2"/>
          <p:cNvSpPr>
            <a:spLocks noGrp="1"/>
          </p:cNvSpPr>
          <p:nvPr>
            <p:ph idx="1"/>
          </p:nvPr>
        </p:nvSpPr>
        <p:spPr/>
        <p:txBody>
          <a:bodyPr>
            <a:normAutofit/>
          </a:bodyPr>
          <a:lstStyle/>
          <a:p>
            <a:r>
              <a:rPr lang="pl-PL" sz="2400" b="1" dirty="0"/>
              <a:t>I PKN 357/00</a:t>
            </a:r>
          </a:p>
          <a:p>
            <a:pPr marL="0" indent="0" algn="just">
              <a:buNone/>
            </a:pPr>
            <a:r>
              <a:rPr lang="pl-PL" sz="2400" dirty="0"/>
              <a:t>Odzyskanie przez pracownika zdolności do pracy, pozbawiające pracodawcę prawa do rozwiązania umowy o pracę bez wypowiedzenia na podstawie art. 53 § 3 </a:t>
            </a:r>
            <a:r>
              <a:rPr lang="pl-PL" sz="2400" dirty="0" err="1"/>
              <a:t>k.p</a:t>
            </a:r>
            <a:r>
              <a:rPr lang="pl-PL" sz="2400" dirty="0"/>
              <a:t>. </a:t>
            </a:r>
            <a:r>
              <a:rPr lang="pl-PL" sz="2400" b="1" u="sng" dirty="0"/>
              <a:t>musi dotyczyć pracy, co do której uprzednio orzeczono niezdolność jej wykonywania, a nie innej pracy, względnie tej samej pracy, ale w innych warunkach.</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16960"/>
            <a:ext cx="9144000" cy="152400"/>
          </a:xfrm>
          <a:prstGeom prst="rect">
            <a:avLst/>
          </a:prstGeom>
          <a:noFill/>
          <a:ln w="9525">
            <a:noFill/>
            <a:miter lim="800000"/>
            <a:headEnd/>
            <a:tailEnd/>
          </a:ln>
        </p:spPr>
      </p:pic>
    </p:spTree>
    <p:extLst>
      <p:ext uri="{BB962C8B-B14F-4D97-AF65-F5344CB8AC3E}">
        <p14:creationId xmlns:p14="http://schemas.microsoft.com/office/powerpoint/2010/main" val="6137357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rPr>
              <a:t>Utrzymywanie się dalszej choroby  </a:t>
            </a:r>
          </a:p>
        </p:txBody>
      </p:sp>
      <p:sp>
        <p:nvSpPr>
          <p:cNvPr id="3" name="Symbol zastępczy zawartości 2"/>
          <p:cNvSpPr>
            <a:spLocks noGrp="1"/>
          </p:cNvSpPr>
          <p:nvPr>
            <p:ph idx="1"/>
          </p:nvPr>
        </p:nvSpPr>
        <p:spPr/>
        <p:txBody>
          <a:bodyPr/>
          <a:lstStyle/>
          <a:p>
            <a:pPr marL="0" indent="0" algn="just">
              <a:buNone/>
            </a:pPr>
            <a:r>
              <a:rPr lang="pl-PL" sz="2800" dirty="0"/>
              <a:t>Przewidziany w art. 53 § 3 </a:t>
            </a:r>
            <a:r>
              <a:rPr lang="pl-PL" sz="2800" dirty="0" err="1"/>
              <a:t>k.p</a:t>
            </a:r>
            <a:r>
              <a:rPr lang="pl-PL" sz="2800" dirty="0"/>
              <a:t>. zakaz rozwiązania umowy o pracę nie ma zastosowania, jeżeli pracownik jest nadal niezdolny do pracy wskutek choroby, a do pracy zgłasza się w celu przerwania biegu okresu uprawniającego pracodawcę do rozwiązania umowy - I PKN 415/99, I PKN 639/00</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964317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Niestawiennictwo pracownika na badania kontrolne  - II PK 51/12 </a:t>
            </a:r>
          </a:p>
        </p:txBody>
      </p:sp>
      <p:grpSp>
        <p:nvGrpSpPr>
          <p:cNvPr id="6" name="Grupa 5"/>
          <p:cNvGrpSpPr/>
          <p:nvPr/>
        </p:nvGrpSpPr>
        <p:grpSpPr>
          <a:xfrm>
            <a:off x="457200" y="1484784"/>
            <a:ext cx="8229600" cy="4752528"/>
            <a:chOff x="457200" y="2065783"/>
            <a:chExt cx="8229600" cy="3594796"/>
          </a:xfrm>
        </p:grpSpPr>
        <p:sp>
          <p:nvSpPr>
            <p:cNvPr id="7" name="Dowolny kształt 6"/>
            <p:cNvSpPr/>
            <p:nvPr/>
          </p:nvSpPr>
          <p:spPr>
            <a:xfrm>
              <a:off x="457200" y="2065783"/>
              <a:ext cx="8229600" cy="1761398"/>
            </a:xfrm>
            <a:custGeom>
              <a:avLst/>
              <a:gdLst>
                <a:gd name="connsiteX0" fmla="*/ 0 w 8229600"/>
                <a:gd name="connsiteY0" fmla="*/ 293572 h 1761398"/>
                <a:gd name="connsiteX1" fmla="*/ 85986 w 8229600"/>
                <a:gd name="connsiteY1" fmla="*/ 85985 h 1761398"/>
                <a:gd name="connsiteX2" fmla="*/ 293573 w 8229600"/>
                <a:gd name="connsiteY2" fmla="*/ 0 h 1761398"/>
                <a:gd name="connsiteX3" fmla="*/ 7936028 w 8229600"/>
                <a:gd name="connsiteY3" fmla="*/ 0 h 1761398"/>
                <a:gd name="connsiteX4" fmla="*/ 8143615 w 8229600"/>
                <a:gd name="connsiteY4" fmla="*/ 85986 h 1761398"/>
                <a:gd name="connsiteX5" fmla="*/ 8229600 w 8229600"/>
                <a:gd name="connsiteY5" fmla="*/ 293573 h 1761398"/>
                <a:gd name="connsiteX6" fmla="*/ 8229600 w 8229600"/>
                <a:gd name="connsiteY6" fmla="*/ 1467826 h 1761398"/>
                <a:gd name="connsiteX7" fmla="*/ 8143615 w 8229600"/>
                <a:gd name="connsiteY7" fmla="*/ 1675413 h 1761398"/>
                <a:gd name="connsiteX8" fmla="*/ 7936028 w 8229600"/>
                <a:gd name="connsiteY8" fmla="*/ 1761398 h 1761398"/>
                <a:gd name="connsiteX9" fmla="*/ 293572 w 8229600"/>
                <a:gd name="connsiteY9" fmla="*/ 1761398 h 1761398"/>
                <a:gd name="connsiteX10" fmla="*/ 85985 w 8229600"/>
                <a:gd name="connsiteY10" fmla="*/ 1675413 h 1761398"/>
                <a:gd name="connsiteX11" fmla="*/ 0 w 8229600"/>
                <a:gd name="connsiteY11" fmla="*/ 1467826 h 1761398"/>
                <a:gd name="connsiteX12" fmla="*/ 0 w 8229600"/>
                <a:gd name="connsiteY12" fmla="*/ 293572 h 1761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9600" h="1761398">
                  <a:moveTo>
                    <a:pt x="0" y="293572"/>
                  </a:moveTo>
                  <a:cubicBezTo>
                    <a:pt x="0" y="215712"/>
                    <a:pt x="30930" y="141041"/>
                    <a:pt x="85986" y="85985"/>
                  </a:cubicBezTo>
                  <a:cubicBezTo>
                    <a:pt x="141042" y="30930"/>
                    <a:pt x="215713" y="0"/>
                    <a:pt x="293573" y="0"/>
                  </a:cubicBezTo>
                  <a:lnTo>
                    <a:pt x="7936028" y="0"/>
                  </a:lnTo>
                  <a:cubicBezTo>
                    <a:pt x="8013888" y="0"/>
                    <a:pt x="8088559" y="30930"/>
                    <a:pt x="8143615" y="85986"/>
                  </a:cubicBezTo>
                  <a:cubicBezTo>
                    <a:pt x="8198670" y="141042"/>
                    <a:pt x="8229600" y="215713"/>
                    <a:pt x="8229600" y="293573"/>
                  </a:cubicBezTo>
                  <a:lnTo>
                    <a:pt x="8229600" y="1467826"/>
                  </a:lnTo>
                  <a:cubicBezTo>
                    <a:pt x="8229600" y="1545686"/>
                    <a:pt x="8198670" y="1620357"/>
                    <a:pt x="8143615" y="1675413"/>
                  </a:cubicBezTo>
                  <a:cubicBezTo>
                    <a:pt x="8088560" y="1730468"/>
                    <a:pt x="8013888" y="1761398"/>
                    <a:pt x="7936028" y="1761398"/>
                  </a:cubicBezTo>
                  <a:lnTo>
                    <a:pt x="293572" y="1761398"/>
                  </a:lnTo>
                  <a:cubicBezTo>
                    <a:pt x="215712" y="1761398"/>
                    <a:pt x="141041" y="1730468"/>
                    <a:pt x="85985" y="1675413"/>
                  </a:cubicBezTo>
                  <a:cubicBezTo>
                    <a:pt x="30930" y="1620358"/>
                    <a:pt x="0" y="1545686"/>
                    <a:pt x="0" y="1467826"/>
                  </a:cubicBezTo>
                  <a:lnTo>
                    <a:pt x="0" y="293572"/>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81234" tIns="181234" rIns="181234" bIns="181234" numCol="1" spcCol="1270" anchor="ctr" anchorCtr="0">
              <a:noAutofit/>
            </a:bodyPr>
            <a:lstStyle/>
            <a:p>
              <a:pPr lvl="0" algn="just" defTabSz="1111250" rtl="0">
                <a:lnSpc>
                  <a:spcPct val="90000"/>
                </a:lnSpc>
                <a:spcBef>
                  <a:spcPct val="0"/>
                </a:spcBef>
                <a:spcAft>
                  <a:spcPct val="35000"/>
                </a:spcAft>
              </a:pPr>
              <a:r>
                <a:rPr lang="pl-PL" sz="2500" kern="1200" dirty="0"/>
                <a:t>niepoddanie się przez pracownika obowiązkowym badaniom kontrolnym w wyniku otrzymanego skierowania uchyla ochronę wynikającą z art. 53 § 3 </a:t>
              </a:r>
              <a:r>
                <a:rPr lang="pl-PL" sz="2500" kern="1200" dirty="0" err="1"/>
                <a:t>k.p</a:t>
              </a:r>
              <a:r>
                <a:rPr lang="pl-PL" sz="2500" kern="1200" dirty="0"/>
                <a:t>. </a:t>
              </a:r>
            </a:p>
          </p:txBody>
        </p:sp>
        <p:sp>
          <p:nvSpPr>
            <p:cNvPr id="8" name="Dowolny kształt 7"/>
            <p:cNvSpPr/>
            <p:nvPr/>
          </p:nvSpPr>
          <p:spPr>
            <a:xfrm>
              <a:off x="457200" y="3899181"/>
              <a:ext cx="8229600" cy="1761398"/>
            </a:xfrm>
            <a:custGeom>
              <a:avLst/>
              <a:gdLst>
                <a:gd name="connsiteX0" fmla="*/ 0 w 8229600"/>
                <a:gd name="connsiteY0" fmla="*/ 293572 h 1761398"/>
                <a:gd name="connsiteX1" fmla="*/ 85986 w 8229600"/>
                <a:gd name="connsiteY1" fmla="*/ 85985 h 1761398"/>
                <a:gd name="connsiteX2" fmla="*/ 293573 w 8229600"/>
                <a:gd name="connsiteY2" fmla="*/ 0 h 1761398"/>
                <a:gd name="connsiteX3" fmla="*/ 7936028 w 8229600"/>
                <a:gd name="connsiteY3" fmla="*/ 0 h 1761398"/>
                <a:gd name="connsiteX4" fmla="*/ 8143615 w 8229600"/>
                <a:gd name="connsiteY4" fmla="*/ 85986 h 1761398"/>
                <a:gd name="connsiteX5" fmla="*/ 8229600 w 8229600"/>
                <a:gd name="connsiteY5" fmla="*/ 293573 h 1761398"/>
                <a:gd name="connsiteX6" fmla="*/ 8229600 w 8229600"/>
                <a:gd name="connsiteY6" fmla="*/ 1467826 h 1761398"/>
                <a:gd name="connsiteX7" fmla="*/ 8143615 w 8229600"/>
                <a:gd name="connsiteY7" fmla="*/ 1675413 h 1761398"/>
                <a:gd name="connsiteX8" fmla="*/ 7936028 w 8229600"/>
                <a:gd name="connsiteY8" fmla="*/ 1761398 h 1761398"/>
                <a:gd name="connsiteX9" fmla="*/ 293572 w 8229600"/>
                <a:gd name="connsiteY9" fmla="*/ 1761398 h 1761398"/>
                <a:gd name="connsiteX10" fmla="*/ 85985 w 8229600"/>
                <a:gd name="connsiteY10" fmla="*/ 1675413 h 1761398"/>
                <a:gd name="connsiteX11" fmla="*/ 0 w 8229600"/>
                <a:gd name="connsiteY11" fmla="*/ 1467826 h 1761398"/>
                <a:gd name="connsiteX12" fmla="*/ 0 w 8229600"/>
                <a:gd name="connsiteY12" fmla="*/ 293572 h 1761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9600" h="1761398">
                  <a:moveTo>
                    <a:pt x="0" y="293572"/>
                  </a:moveTo>
                  <a:cubicBezTo>
                    <a:pt x="0" y="215712"/>
                    <a:pt x="30930" y="141041"/>
                    <a:pt x="85986" y="85985"/>
                  </a:cubicBezTo>
                  <a:cubicBezTo>
                    <a:pt x="141042" y="30930"/>
                    <a:pt x="215713" y="0"/>
                    <a:pt x="293573" y="0"/>
                  </a:cubicBezTo>
                  <a:lnTo>
                    <a:pt x="7936028" y="0"/>
                  </a:lnTo>
                  <a:cubicBezTo>
                    <a:pt x="8013888" y="0"/>
                    <a:pt x="8088559" y="30930"/>
                    <a:pt x="8143615" y="85986"/>
                  </a:cubicBezTo>
                  <a:cubicBezTo>
                    <a:pt x="8198670" y="141042"/>
                    <a:pt x="8229600" y="215713"/>
                    <a:pt x="8229600" y="293573"/>
                  </a:cubicBezTo>
                  <a:lnTo>
                    <a:pt x="8229600" y="1467826"/>
                  </a:lnTo>
                  <a:cubicBezTo>
                    <a:pt x="8229600" y="1545686"/>
                    <a:pt x="8198670" y="1620357"/>
                    <a:pt x="8143615" y="1675413"/>
                  </a:cubicBezTo>
                  <a:cubicBezTo>
                    <a:pt x="8088560" y="1730468"/>
                    <a:pt x="8013888" y="1761398"/>
                    <a:pt x="7936028" y="1761398"/>
                  </a:cubicBezTo>
                  <a:lnTo>
                    <a:pt x="293572" y="1761398"/>
                  </a:lnTo>
                  <a:cubicBezTo>
                    <a:pt x="215712" y="1761398"/>
                    <a:pt x="141041" y="1730468"/>
                    <a:pt x="85985" y="1675413"/>
                  </a:cubicBezTo>
                  <a:cubicBezTo>
                    <a:pt x="30930" y="1620358"/>
                    <a:pt x="0" y="1545686"/>
                    <a:pt x="0" y="1467826"/>
                  </a:cubicBezTo>
                  <a:lnTo>
                    <a:pt x="0" y="293572"/>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81234" tIns="181234" rIns="181234" bIns="181234" numCol="1" spcCol="1270" anchor="ctr" anchorCtr="0">
              <a:noAutofit/>
            </a:bodyPr>
            <a:lstStyle/>
            <a:p>
              <a:pPr lvl="0" algn="just" defTabSz="1111250" rtl="0">
                <a:lnSpc>
                  <a:spcPct val="90000"/>
                </a:lnSpc>
                <a:spcBef>
                  <a:spcPct val="0"/>
                </a:spcBef>
                <a:spcAft>
                  <a:spcPct val="35000"/>
                </a:spcAft>
              </a:pPr>
              <a:r>
                <a:rPr lang="pl-PL" sz="2500" kern="1200" dirty="0"/>
                <a:t>niewykonanie przez pracownika zgłaszającego swój powrót do pracy obowiązku poddania się badaniom lekarskim, na które skierował go pracodawca, </a:t>
              </a:r>
              <a:r>
                <a:rPr lang="pl-PL" sz="2500" b="1" kern="1200" dirty="0"/>
                <a:t>uzasadnia rozwiązanie stosunku pracy na podstawie art. 53 § 1 </a:t>
              </a:r>
              <a:r>
                <a:rPr lang="pl-PL" sz="2500" b="1" kern="1200" dirty="0" err="1"/>
                <a:t>pkt</a:t>
              </a:r>
              <a:r>
                <a:rPr lang="pl-PL" sz="2500" b="1" kern="1200" dirty="0"/>
                <a:t> 1 lit. b </a:t>
              </a:r>
              <a:r>
                <a:rPr lang="pl-PL" sz="2500" b="1" kern="1200" dirty="0" err="1"/>
                <a:t>k.p</a:t>
              </a:r>
              <a:r>
                <a:rPr lang="pl-PL" sz="2500" b="1" kern="1200" dirty="0"/>
                <a:t>.</a:t>
              </a:r>
            </a:p>
          </p:txBody>
        </p:sp>
      </p:gr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040266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322F3F-C1BD-4D65-9D29-6BED2B7EE11F}"/>
              </a:ext>
            </a:extLst>
          </p:cNvPr>
          <p:cNvSpPr>
            <a:spLocks noGrp="1"/>
          </p:cNvSpPr>
          <p:nvPr>
            <p:ph type="title"/>
          </p:nvPr>
        </p:nvSpPr>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Niestawiennictwo pracownika na badania kontrolne  - II PK 51/12 (z uzasadnienia)</a:t>
            </a:r>
            <a:endParaRPr lang="pl-PL" sz="2800" dirty="0"/>
          </a:p>
        </p:txBody>
      </p:sp>
      <p:sp>
        <p:nvSpPr>
          <p:cNvPr id="3" name="Symbol zastępczy zawartości 2">
            <a:extLst>
              <a:ext uri="{FF2B5EF4-FFF2-40B4-BE49-F238E27FC236}">
                <a16:creationId xmlns:a16="http://schemas.microsoft.com/office/drawing/2014/main" id="{AE87D9DF-787A-4C76-8BB0-61A744E28D4F}"/>
              </a:ext>
            </a:extLst>
          </p:cNvPr>
          <p:cNvSpPr>
            <a:spLocks noGrp="1"/>
          </p:cNvSpPr>
          <p:nvPr>
            <p:ph idx="1"/>
          </p:nvPr>
        </p:nvSpPr>
        <p:spPr/>
        <p:txBody>
          <a:bodyPr>
            <a:normAutofit/>
          </a:bodyPr>
          <a:lstStyle/>
          <a:p>
            <a:pPr marL="0" indent="0" algn="just">
              <a:buNone/>
            </a:pPr>
            <a:r>
              <a:rPr lang="pl-PL" sz="2400" dirty="0"/>
              <a:t>Niepoddanie się przez pracownika obowiązkowym badaniom kontrolnym w wyniku otrzymanego skierowania uchyla ochronę wynikającą z art. 53 § 3 </a:t>
            </a:r>
            <a:r>
              <a:rPr lang="pl-PL" sz="2400" dirty="0" err="1"/>
              <a:t>k.p</a:t>
            </a:r>
            <a:r>
              <a:rPr lang="pl-PL" sz="2400" dirty="0"/>
              <a:t>., bowiem sam zamiar podjęcia pracy nie wystarcza do przyjęcia, że pracownik był w gotowości do pracy, jeżeli nie miał równocześnie zdolności do urzeczywistnienia owego zamiaru, wobec bezwzględnie obowiązującego zakazu dopuszczenia go do pracy na podstawie art. 229 § 4 </a:t>
            </a:r>
            <a:r>
              <a:rPr lang="pl-PL" sz="2400" dirty="0" err="1"/>
              <a:t>k.p</a:t>
            </a:r>
            <a:r>
              <a:rPr lang="pl-PL" sz="2400" dirty="0"/>
              <a:t>. (zob. też I PKN 415/99). </a:t>
            </a:r>
          </a:p>
        </p:txBody>
      </p:sp>
      <p:pic>
        <p:nvPicPr>
          <p:cNvPr id="4" name="Picture 4" descr="C:\Program Files (x86)\Microsoft Office\MEDIA\OFFICE12\Lines\BD10307_.gif">
            <a:extLst>
              <a:ext uri="{FF2B5EF4-FFF2-40B4-BE49-F238E27FC236}">
                <a16:creationId xmlns:a16="http://schemas.microsoft.com/office/drawing/2014/main" id="{F957103E-6C1B-48DB-BA48-F7631CCF96F5}"/>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452499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EBDD91-E578-406B-A957-CD8EE4700275}"/>
              </a:ext>
            </a:extLst>
          </p:cNvPr>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rPr>
              <a:t>Stanowisko odmienne – II PSKP 13/21</a:t>
            </a:r>
          </a:p>
        </p:txBody>
      </p:sp>
      <p:graphicFrame>
        <p:nvGraphicFramePr>
          <p:cNvPr id="5" name="Symbol zastępczy zawartości 4">
            <a:extLst>
              <a:ext uri="{FF2B5EF4-FFF2-40B4-BE49-F238E27FC236}">
                <a16:creationId xmlns:a16="http://schemas.microsoft.com/office/drawing/2014/main" id="{60916890-135B-4B92-8423-E796EA55A95A}"/>
              </a:ext>
            </a:extLst>
          </p:cNvPr>
          <p:cNvGraphicFramePr>
            <a:graphicFrameLocks noGrp="1"/>
          </p:cNvGraphicFramePr>
          <p:nvPr>
            <p:ph idx="1"/>
            <p:extLst>
              <p:ext uri="{D42A27DB-BD31-4B8C-83A1-F6EECF244321}">
                <p14:modId xmlns:p14="http://schemas.microsoft.com/office/powerpoint/2010/main" val="2419092725"/>
              </p:ext>
            </p:extLst>
          </p:nvPr>
        </p:nvGraphicFramePr>
        <p:xfrm>
          <a:off x="457200" y="1268760"/>
          <a:ext cx="822960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4" descr="C:\Program Files (x86)\Microsoft Office\MEDIA\OFFICE12\Lines\BD10307_.gif">
            <a:extLst>
              <a:ext uri="{FF2B5EF4-FFF2-40B4-BE49-F238E27FC236}">
                <a16:creationId xmlns:a16="http://schemas.microsoft.com/office/drawing/2014/main" id="{2BF0DD9F-9988-4E00-B3AA-E4CAF825E3E1}"/>
              </a:ext>
            </a:extLst>
          </p:cNvPr>
          <p:cNvPicPr>
            <a:picLocks noChangeAspect="1" noChangeArrowheads="1"/>
          </p:cNvPicPr>
          <p:nvPr/>
        </p:nvPicPr>
        <p:blipFill>
          <a:blip r:embed="rId7"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82763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75"/>
          </a:xfrm>
        </p:spPr>
        <p:txBody>
          <a:bodyPr>
            <a:noAutofit/>
          </a:bodyPr>
          <a:lstStyle/>
          <a:p>
            <a:pPr>
              <a:defRPr/>
            </a:pPr>
            <a:r>
              <a:rPr lang="pl-PL" sz="5400" b="1" dirty="0">
                <a:solidFill>
                  <a:schemeClr val="accent3">
                    <a:lumMod val="50000"/>
                  </a:schemeClr>
                </a:solidFill>
                <a:effectLst>
                  <a:outerShdw blurRad="38100" dist="38100" dir="2700000" algn="tl">
                    <a:srgbClr val="000000">
                      <a:alpha val="43137"/>
                    </a:srgbClr>
                  </a:outerShdw>
                </a:effectLst>
              </a:rPr>
              <a:t>okresy ochronne </a:t>
            </a:r>
          </a:p>
        </p:txBody>
      </p:sp>
      <p:sp>
        <p:nvSpPr>
          <p:cNvPr id="31747" name="Symbol zastępczy zawartości 2"/>
          <p:cNvSpPr>
            <a:spLocks noGrp="1"/>
          </p:cNvSpPr>
          <p:nvPr>
            <p:ph idx="1"/>
          </p:nvPr>
        </p:nvSpPr>
        <p:spPr>
          <a:xfrm>
            <a:off x="457200" y="1340768"/>
            <a:ext cx="8435975" cy="4967957"/>
          </a:xfrm>
        </p:spPr>
        <p:txBody>
          <a:bodyPr>
            <a:normAutofit/>
          </a:bodyPr>
          <a:lstStyle/>
          <a:p>
            <a:pPr marL="0" indent="0" algn="just">
              <a:spcBef>
                <a:spcPct val="0"/>
              </a:spcBef>
              <a:buFont typeface="Wingdings" pitchFamily="2" charset="2"/>
              <a:buChar char="ü"/>
            </a:pPr>
            <a:r>
              <a:rPr lang="pl-PL" dirty="0"/>
              <a:t>długość okresów ochronnych zależy od okresu zatrudnienia i przyczyny nieobecności,</a:t>
            </a:r>
          </a:p>
          <a:p>
            <a:pPr marL="0" indent="0">
              <a:spcBef>
                <a:spcPct val="0"/>
              </a:spcBef>
              <a:buFont typeface="Wingdings" pitchFamily="2" charset="2"/>
              <a:buChar char="ü"/>
            </a:pPr>
            <a:r>
              <a:rPr lang="pl-PL" dirty="0"/>
              <a:t> przyczyny usprawiedliwionej nieobecności: </a:t>
            </a:r>
          </a:p>
          <a:p>
            <a:pPr marL="742950" indent="-742950" algn="just">
              <a:spcBef>
                <a:spcPct val="0"/>
              </a:spcBef>
              <a:buAutoNum type="alphaLcParenR"/>
            </a:pPr>
            <a:r>
              <a:rPr lang="pl-PL" dirty="0"/>
              <a:t>choroba, </a:t>
            </a:r>
          </a:p>
          <a:p>
            <a:pPr marL="742950" indent="-742950" algn="just">
              <a:spcBef>
                <a:spcPct val="0"/>
              </a:spcBef>
              <a:buAutoNum type="alphaLcParenR"/>
            </a:pPr>
            <a:r>
              <a:rPr lang="pl-PL" dirty="0"/>
              <a:t>inne przyczyny,</a:t>
            </a:r>
          </a:p>
          <a:p>
            <a:pPr marL="742950" indent="-742950" algn="just">
              <a:spcBef>
                <a:spcPct val="0"/>
              </a:spcBef>
              <a:buAutoNum type="alphaLcParenR"/>
            </a:pPr>
            <a:r>
              <a:rPr lang="pl-PL" dirty="0"/>
              <a:t>sprawowanie opieki nad dzieckiem, </a:t>
            </a:r>
          </a:p>
          <a:p>
            <a:pPr marL="742950" indent="-742950" algn="just">
              <a:spcBef>
                <a:spcPct val="0"/>
              </a:spcBef>
              <a:buAutoNum type="alphaLcParenR"/>
            </a:pPr>
            <a:r>
              <a:rPr lang="pl-PL" dirty="0"/>
              <a:t>odosobnienie w związku z chorobą zakaźną  </a:t>
            </a:r>
          </a:p>
        </p:txBody>
      </p:sp>
      <p:pic>
        <p:nvPicPr>
          <p:cNvPr id="31748"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solidFill>
                  <a:schemeClr val="accent3">
                    <a:lumMod val="50000"/>
                  </a:schemeClr>
                </a:solidFill>
                <a:effectLst>
                  <a:outerShdw blurRad="38100" dist="38100" dir="2700000" algn="tl">
                    <a:srgbClr val="000000">
                      <a:alpha val="43137"/>
                    </a:srgbClr>
                  </a:outerShdw>
                </a:effectLst>
              </a:rPr>
              <a:t>Nieobecność w pierwszych dniach po upływie okresów ochronnych </a:t>
            </a:r>
          </a:p>
        </p:txBody>
      </p:sp>
      <p:sp>
        <p:nvSpPr>
          <p:cNvPr id="3" name="Symbol zastępczy zawartości 2"/>
          <p:cNvSpPr>
            <a:spLocks noGrp="1"/>
          </p:cNvSpPr>
          <p:nvPr>
            <p:ph idx="1"/>
          </p:nvPr>
        </p:nvSpPr>
        <p:spPr/>
        <p:txBody>
          <a:bodyPr>
            <a:normAutofit fontScale="70000" lnSpcReduction="20000"/>
          </a:bodyPr>
          <a:lstStyle/>
          <a:p>
            <a:pPr>
              <a:buNone/>
            </a:pPr>
            <a:r>
              <a:rPr lang="pl-PL" b="1" dirty="0"/>
              <a:t>II PK 54/07</a:t>
            </a:r>
          </a:p>
          <a:p>
            <a:pPr>
              <a:buNone/>
            </a:pPr>
            <a:r>
              <a:rPr lang="pl-PL" dirty="0"/>
              <a:t> </a:t>
            </a:r>
          </a:p>
          <a:p>
            <a:pPr algn="just">
              <a:buNone/>
            </a:pPr>
            <a:r>
              <a:rPr lang="pl-PL" dirty="0"/>
              <a:t>1. </a:t>
            </a:r>
            <a:r>
              <a:rPr lang="pl-PL" sz="3400" dirty="0"/>
              <a:t>Obowiązkiem pracownika po ustaniu powodów nieobecności wskazanych w art. 229 § 2 </a:t>
            </a:r>
            <a:r>
              <a:rPr lang="pl-PL" sz="3400" dirty="0" err="1"/>
              <a:t>k.p</a:t>
            </a:r>
            <a:r>
              <a:rPr lang="pl-PL" sz="3400" dirty="0"/>
              <a:t>., a więc niezdolności do pracy trwającej dłużej niż 30 dni z powodu choroby, jest stawienie się do pracy i zgłoszenie gotowości jej wykonywania. Uchylenie się od tego obowiązku pociąga za sobą skutek po stronie pracodawcy w postaci uniemożliwienia mu realizacji obowiązku skierowania pracownika na kontrolne badania lekarskie.</a:t>
            </a:r>
          </a:p>
          <a:p>
            <a:pPr algn="just">
              <a:buNone/>
            </a:pPr>
            <a:r>
              <a:rPr lang="pl-PL" sz="3400" dirty="0"/>
              <a:t>2. </a:t>
            </a:r>
            <a:r>
              <a:rPr lang="pl-PL" sz="3400" b="1" dirty="0"/>
              <a:t>Nieobecność pracownika w pierwszym dniu po upływie choroby może stanowić, w przypadku braku usprawiedliwionych przyczyn tej nieobecności, podstawę do rozwiązania umowy o pracę w myśl art. 52 § 1 </a:t>
            </a:r>
            <a:r>
              <a:rPr lang="pl-PL" sz="3400" b="1" dirty="0" err="1"/>
              <a:t>pkt</a:t>
            </a:r>
            <a:r>
              <a:rPr lang="pl-PL" sz="3400" b="1" dirty="0"/>
              <a:t> 1 </a:t>
            </a:r>
            <a:r>
              <a:rPr lang="pl-PL" sz="3400" b="1" dirty="0" err="1"/>
              <a:t>k.p</a:t>
            </a:r>
            <a:r>
              <a:rPr lang="pl-PL" sz="3400" b="1" dirty="0"/>
              <a:t>.</a:t>
            </a:r>
          </a:p>
          <a:p>
            <a:pPr>
              <a:buNone/>
            </a:pPr>
            <a:endParaRPr lang="pl-PL" dirty="0"/>
          </a:p>
        </p:txBody>
      </p:sp>
      <p:pic>
        <p:nvPicPr>
          <p:cNvPr id="6"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381750"/>
            <a:ext cx="9144000" cy="152400"/>
          </a:xfrm>
          <a:prstGeom prst="rect">
            <a:avLst/>
          </a:prstGeom>
          <a:noFill/>
          <a:ln w="9525">
            <a:noFill/>
            <a:miter lim="800000"/>
            <a:headEnd/>
            <a:tailEnd/>
          </a:ln>
        </p:spPr>
      </p:pic>
    </p:spTree>
    <p:extLst>
      <p:ext uri="{BB962C8B-B14F-4D97-AF65-F5344CB8AC3E}">
        <p14:creationId xmlns:p14="http://schemas.microsoft.com/office/powerpoint/2010/main" val="2434141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Urlop wypoczynkowy jako przerwa w niezdolności do pracy</a:t>
            </a:r>
            <a:endParaRPr lang="pl-PL" sz="3200" dirty="0"/>
          </a:p>
        </p:txBody>
      </p:sp>
      <p:sp>
        <p:nvSpPr>
          <p:cNvPr id="3" name="Symbol zastępczy zawartości 2"/>
          <p:cNvSpPr>
            <a:spLocks noGrp="1"/>
          </p:cNvSpPr>
          <p:nvPr>
            <p:ph idx="1"/>
          </p:nvPr>
        </p:nvSpPr>
        <p:spPr/>
        <p:txBody>
          <a:bodyPr/>
          <a:lstStyle/>
          <a:p>
            <a:pPr algn="just"/>
            <a:r>
              <a:rPr lang="pl-PL" sz="2400" b="1" dirty="0">
                <a:solidFill>
                  <a:srgbClr val="000000"/>
                </a:solidFill>
                <a:effectLst>
                  <a:outerShdw blurRad="38100" dist="38100" dir="2700000" algn="tl">
                    <a:srgbClr val="000000">
                      <a:alpha val="43137"/>
                    </a:srgbClr>
                  </a:outerShdw>
                </a:effectLst>
              </a:rPr>
              <a:t>I PKN 350/99,</a:t>
            </a:r>
            <a:r>
              <a:rPr lang="pl-PL" sz="2400" b="1" dirty="0">
                <a:effectLst>
                  <a:outerShdw blurRad="38100" dist="38100" dir="2700000" algn="tl">
                    <a:srgbClr val="000000">
                      <a:alpha val="43137"/>
                    </a:srgbClr>
                  </a:outerShdw>
                </a:effectLst>
              </a:rPr>
              <a:t> II PK 242/15</a:t>
            </a:r>
            <a:r>
              <a:rPr lang="pl-PL" sz="2400" dirty="0"/>
              <a:t> </a:t>
            </a:r>
          </a:p>
          <a:p>
            <a:pPr>
              <a:buNone/>
            </a:pPr>
            <a:endParaRPr lang="pl-PL" sz="2400" dirty="0">
              <a:solidFill>
                <a:srgbClr val="000000"/>
              </a:solidFill>
            </a:endParaRPr>
          </a:p>
          <a:p>
            <a:pPr marL="0" indent="0" algn="just">
              <a:spcBef>
                <a:spcPct val="0"/>
              </a:spcBef>
              <a:buFont typeface="Arial" charset="0"/>
              <a:buNone/>
            </a:pPr>
            <a:r>
              <a:rPr lang="pl-PL" sz="2400" dirty="0"/>
              <a:t> - pracodawca nie może skutecznie udzielić urlopu wypoczynkowego pracownikowi niezdolnemu do pracy nawet wówczas, gdy pracownik wyraził na to zgodę, a więc udzielenie urlopu wypoczynkowego nie przerywa niezdolności pracownika do pracy</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2015584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Skutki udzielenia urlopu wypoczynkowego </a:t>
            </a:r>
          </a:p>
        </p:txBody>
      </p:sp>
      <p:sp>
        <p:nvSpPr>
          <p:cNvPr id="3" name="Symbol zastępczy zawartości 2"/>
          <p:cNvSpPr>
            <a:spLocks noGrp="1"/>
          </p:cNvSpPr>
          <p:nvPr>
            <p:ph idx="1"/>
          </p:nvPr>
        </p:nvSpPr>
        <p:spPr/>
        <p:txBody>
          <a:bodyPr>
            <a:normAutofit/>
          </a:bodyPr>
          <a:lstStyle/>
          <a:p>
            <a:r>
              <a:rPr lang="pl-PL" sz="2800" b="1" dirty="0">
                <a:effectLst>
                  <a:outerShdw blurRad="38100" dist="38100" dir="2700000" algn="tl">
                    <a:srgbClr val="000000">
                      <a:alpha val="43137"/>
                    </a:srgbClr>
                  </a:outerShdw>
                </a:effectLst>
              </a:rPr>
              <a:t>I PKN 565/99</a:t>
            </a:r>
          </a:p>
          <a:p>
            <a:endParaRPr lang="pl-PL" sz="2800" b="1" dirty="0">
              <a:effectLst>
                <a:outerShdw blurRad="38100" dist="38100" dir="2700000" algn="tl">
                  <a:srgbClr val="000000">
                    <a:alpha val="43137"/>
                  </a:srgbClr>
                </a:outerShdw>
              </a:effectLst>
            </a:endParaRPr>
          </a:p>
          <a:p>
            <a:pPr marL="0" indent="0" algn="just">
              <a:buNone/>
            </a:pPr>
            <a:r>
              <a:rPr lang="pl-PL" sz="2800" dirty="0"/>
              <a:t>Rozpoczęcie przez pracownika korzystania z udzielonego mu przez pracodawcę urlopu wypoczynkowego </a:t>
            </a:r>
            <a:r>
              <a:rPr lang="pl-PL" sz="2800" b="1" u="sng" dirty="0"/>
              <a:t>jest równoznaczne ze stawianiem się do pracy w związku z ustaniem przyczyny nieobecności </a:t>
            </a:r>
            <a:r>
              <a:rPr lang="pl-PL" sz="2800" dirty="0"/>
              <a:t>w rozumieniu art. 53 § 3 </a:t>
            </a:r>
            <a:r>
              <a:rPr lang="pl-PL" sz="2800" dirty="0" err="1"/>
              <a:t>k.p</a:t>
            </a:r>
            <a:r>
              <a:rPr lang="pl-PL" sz="2800" dirty="0"/>
              <a:t>., chyba że nie było podstaw do udzielenia tego urlopu z powodu przedłużającej się niezdolności do pracy</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438523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solidFill>
                  <a:schemeClr val="accent3">
                    <a:lumMod val="50000"/>
                  </a:schemeClr>
                </a:solidFill>
                <a:effectLst>
                  <a:outerShdw blurRad="38100" dist="38100" dir="2700000" algn="tl">
                    <a:srgbClr val="000000">
                      <a:alpha val="43137"/>
                    </a:srgbClr>
                  </a:outerShdw>
                </a:effectLst>
              </a:rPr>
              <a:t>Urlop wypoczynkowy a niezdolność do pracy  - I stanowisko </a:t>
            </a:r>
          </a:p>
        </p:txBody>
      </p:sp>
      <p:sp>
        <p:nvSpPr>
          <p:cNvPr id="3" name="Symbol zastępczy zawartości 2"/>
          <p:cNvSpPr>
            <a:spLocks noGrp="1"/>
          </p:cNvSpPr>
          <p:nvPr>
            <p:ph idx="1"/>
          </p:nvPr>
        </p:nvSpPr>
        <p:spPr/>
        <p:txBody>
          <a:bodyPr>
            <a:noAutofit/>
          </a:bodyPr>
          <a:lstStyle/>
          <a:p>
            <a:pPr algn="just">
              <a:buBlip>
                <a:blip r:embed="rId2"/>
              </a:buBlip>
            </a:pPr>
            <a:r>
              <a:rPr lang="pl-PL" sz="2400" dirty="0"/>
              <a:t>przez długi czas funkcjonowały odmienne stanowisko,</a:t>
            </a:r>
          </a:p>
          <a:p>
            <a:pPr algn="just">
              <a:buBlip>
                <a:blip r:embed="rId2"/>
              </a:buBlip>
            </a:pPr>
            <a:r>
              <a:rPr lang="pl-PL" sz="2400" dirty="0"/>
              <a:t>II PK 240/10, II PK 214/07 - w przypadku wcześniej zaplanowanego urlopu wypoczynkowego albo urlopu udzielanego bezpośrednio po urlopie macierzyńskim pracodawca, nie musi kierować pracownika na badania kontrolne, </a:t>
            </a:r>
          </a:p>
          <a:p>
            <a:pPr algn="just">
              <a:buBlip>
                <a:blip r:embed="rId2"/>
              </a:buBlip>
            </a:pPr>
            <a:r>
              <a:rPr lang="pl-PL" sz="2400" dirty="0"/>
              <a:t>teza ta uzasadniana jest funkcją art. 229 § 2 </a:t>
            </a:r>
            <a:r>
              <a:rPr lang="pl-PL" sz="2400" dirty="0" err="1"/>
              <a:t>k.p</a:t>
            </a:r>
            <a:r>
              <a:rPr lang="pl-PL" sz="2400" dirty="0"/>
              <a:t>. -skoro w okresie urlopu praca nie będzie świadczona, to nie ma przeszkód w udzieleniu urlopu wypoczynkowego</a:t>
            </a:r>
          </a:p>
        </p:txBody>
      </p:sp>
      <p:pic>
        <p:nvPicPr>
          <p:cNvPr id="4" name="Picture 4" descr="C:\Program Files (x86)\Microsoft Office\MEDIA\OFFICE12\Lines\BD10307_.gif"/>
          <p:cNvPicPr>
            <a:picLocks noChangeAspect="1" noChangeArrowheads="1"/>
          </p:cNvPicPr>
          <p:nvPr/>
        </p:nvPicPr>
        <p:blipFill>
          <a:blip r:embed="rId3"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696282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rPr>
              <a:t>Stanowisko II – aktualne </a:t>
            </a:r>
          </a:p>
        </p:txBody>
      </p:sp>
      <p:sp>
        <p:nvSpPr>
          <p:cNvPr id="3" name="Symbol zastępczy zawartości 2"/>
          <p:cNvSpPr>
            <a:spLocks noGrp="1"/>
          </p:cNvSpPr>
          <p:nvPr>
            <p:ph idx="1"/>
          </p:nvPr>
        </p:nvSpPr>
        <p:spPr/>
        <p:txBody>
          <a:bodyPr>
            <a:normAutofit/>
          </a:bodyPr>
          <a:lstStyle/>
          <a:p>
            <a:pPr marL="0" indent="0" algn="just">
              <a:buFont typeface="Wingdings" pitchFamily="2" charset="2"/>
              <a:buChar char="q"/>
            </a:pPr>
            <a:r>
              <a:rPr lang="pl-PL" sz="2800" dirty="0"/>
              <a:t>pracodawca ma obowiązek skierować pracownika na badania kontrolne po ponad 30-dniowej chorobie, jeżeli pracownik bezpośrednio po zakończeniu zwolnienia chce skorzystać z urlopu „na żądanie”,</a:t>
            </a:r>
          </a:p>
          <a:p>
            <a:pPr marL="0" indent="0" algn="just">
              <a:buFont typeface="Wingdings" pitchFamily="2" charset="2"/>
              <a:buChar char="q"/>
            </a:pPr>
            <a:r>
              <a:rPr lang="pl-PL" sz="2800" dirty="0"/>
              <a:t>korzystanie z urlopu wypoczynkowego i niezdolność do pracy wykluczają się (II PK 123/09, II PK 54/07, III PK 26/06 i przede wszystkim III PK 9/16).</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618958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dirty="0">
                <a:solidFill>
                  <a:schemeClr val="accent3">
                    <a:lumMod val="50000"/>
                  </a:schemeClr>
                </a:solidFill>
                <a:effectLst>
                  <a:outerShdw blurRad="38100" dist="38100" dir="2700000" algn="tl">
                    <a:srgbClr val="000000">
                      <a:alpha val="43137"/>
                    </a:srgbClr>
                  </a:outerShdw>
                </a:effectLst>
              </a:rPr>
              <a:t>Związanie okresem świadczenia rehabilitacyjnego</a:t>
            </a:r>
            <a:r>
              <a:rPr lang="pl-PL" b="1" dirty="0">
                <a:solidFill>
                  <a:schemeClr val="accent3">
                    <a:lumMod val="50000"/>
                  </a:schemeClr>
                </a:solidFill>
                <a:effectLst>
                  <a:outerShdw blurRad="38100" dist="38100" dir="2700000" algn="tl">
                    <a:srgbClr val="000000">
                      <a:alpha val="43137"/>
                    </a:srgbClr>
                  </a:outerShdw>
                </a:effectLst>
              </a:rPr>
              <a:t> </a:t>
            </a:r>
          </a:p>
        </p:txBody>
      </p:sp>
      <p:sp>
        <p:nvSpPr>
          <p:cNvPr id="3" name="Symbol zastępczy zawartości 2"/>
          <p:cNvSpPr>
            <a:spLocks noGrp="1"/>
          </p:cNvSpPr>
          <p:nvPr>
            <p:ph idx="1"/>
          </p:nvPr>
        </p:nvSpPr>
        <p:spPr/>
        <p:txBody>
          <a:bodyPr>
            <a:normAutofit/>
          </a:bodyPr>
          <a:lstStyle/>
          <a:p>
            <a:pPr marL="0" indent="0" algn="just">
              <a:buNone/>
            </a:pPr>
            <a:r>
              <a:rPr lang="pl-PL" sz="2000" dirty="0"/>
              <a:t>W postępowaniu o przywrócenie do pracy pracownika zwolnionego w trybie art. 53 § 1 </a:t>
            </a:r>
            <a:r>
              <a:rPr lang="pl-PL" sz="2000" dirty="0" err="1"/>
              <a:t>pkt</a:t>
            </a:r>
            <a:r>
              <a:rPr lang="pl-PL" sz="2000" dirty="0"/>
              <a:t> 1 lit. b </a:t>
            </a:r>
            <a:r>
              <a:rPr lang="pl-PL" sz="2000" dirty="0" err="1"/>
              <a:t>k.p</a:t>
            </a:r>
            <a:r>
              <a:rPr lang="pl-PL" sz="2000" dirty="0"/>
              <a:t>. sąd pracy nie jest związany decyzją organu rentowego w przedmiocie ustalenia prawa pracownika do świadczenia rehabilitacyjnego co do tego, że niezdolność do pracy trwa przez cały okres, na który przyznano to świadczenie. </a:t>
            </a:r>
            <a:r>
              <a:rPr lang="pl-PL" sz="2000" b="1" dirty="0"/>
              <a:t>Jeżeli przed upływem okresu, na który przyznano świadczenie rehabilitacyjne, pracownik odzyska zdolność do pracy i stawi się do niej, to obowiązuje zakaz rozwiązania umowy o pracę z art. 53 § 3 </a:t>
            </a:r>
            <a:r>
              <a:rPr lang="pl-PL" sz="2000" b="1" dirty="0" err="1"/>
              <a:t>k.p</a:t>
            </a:r>
            <a:r>
              <a:rPr lang="pl-PL" sz="2000" b="1" dirty="0"/>
              <a:t>. (I PK 649/03, I PK 39/09, I PK 290/13)</a:t>
            </a:r>
            <a:r>
              <a:rPr lang="pl-PL" sz="2000" dirty="0"/>
              <a:t>. </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4191671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548FC8-3AF3-4A61-B463-C8AD0BBD9FE7}"/>
              </a:ext>
            </a:extLst>
          </p:cNvPr>
          <p:cNvSpPr>
            <a:spLocks noGrp="1"/>
          </p:cNvSpPr>
          <p:nvPr>
            <p:ph type="title"/>
          </p:nvPr>
        </p:nvSpPr>
        <p:spPr/>
        <p:txBody>
          <a:bodyPr>
            <a:noAutofit/>
          </a:bodyPr>
          <a:lstStyle/>
          <a:p>
            <a:pPr algn="l"/>
            <a:r>
              <a:rPr lang="pl-PL" sz="2800" b="1" dirty="0">
                <a:solidFill>
                  <a:schemeClr val="accent3">
                    <a:lumMod val="50000"/>
                  </a:schemeClr>
                </a:solidFill>
                <a:effectLst>
                  <a:outerShdw blurRad="38100" dist="38100" dir="2700000" algn="tl">
                    <a:srgbClr val="000000">
                      <a:alpha val="43137"/>
                    </a:srgbClr>
                  </a:outerShdw>
                </a:effectLst>
              </a:rPr>
              <a:t>Zgłoszenie powrotu do pracy - art. 53 § 5 </a:t>
            </a:r>
            <a:r>
              <a:rPr lang="pl-PL" sz="2800" b="1" dirty="0" err="1">
                <a:solidFill>
                  <a:schemeClr val="accent3">
                    <a:lumMod val="50000"/>
                  </a:schemeClr>
                </a:solidFill>
                <a:effectLst>
                  <a:outerShdw blurRad="38100" dist="38100" dir="2700000" algn="tl">
                    <a:srgbClr val="000000">
                      <a:alpha val="43137"/>
                    </a:srgbClr>
                  </a:outerShdw>
                </a:effectLst>
              </a:rPr>
              <a:t>k.p</a:t>
            </a:r>
            <a:r>
              <a:rPr lang="pl-PL" sz="2800" b="1" dirty="0">
                <a:solidFill>
                  <a:schemeClr val="accent3">
                    <a:lumMod val="50000"/>
                  </a:schemeClr>
                </a:solidFill>
                <a:effectLst>
                  <a:outerShdw blurRad="38100" dist="38100" dir="2700000" algn="tl">
                    <a:srgbClr val="000000">
                      <a:alpha val="43137"/>
                    </a:srgbClr>
                  </a:outerShdw>
                </a:effectLst>
              </a:rPr>
              <a:t>.</a:t>
            </a:r>
          </a:p>
        </p:txBody>
      </p:sp>
      <p:sp>
        <p:nvSpPr>
          <p:cNvPr id="3" name="Symbol zastępczy zawartości 2">
            <a:extLst>
              <a:ext uri="{FF2B5EF4-FFF2-40B4-BE49-F238E27FC236}">
                <a16:creationId xmlns:a16="http://schemas.microsoft.com/office/drawing/2014/main" id="{FFB49ABE-740F-41BE-84E5-D940F2C5C7FD}"/>
              </a:ext>
            </a:extLst>
          </p:cNvPr>
          <p:cNvSpPr>
            <a:spLocks noGrp="1"/>
          </p:cNvSpPr>
          <p:nvPr>
            <p:ph idx="1"/>
          </p:nvPr>
        </p:nvSpPr>
        <p:spPr>
          <a:xfrm>
            <a:off x="457200" y="1600200"/>
            <a:ext cx="8229600" cy="4525963"/>
          </a:xfrm>
        </p:spPr>
        <p:txBody>
          <a:bodyPr>
            <a:normAutofit/>
          </a:bodyPr>
          <a:lstStyle/>
          <a:p>
            <a:pPr marL="0" indent="0" algn="just">
              <a:buNone/>
            </a:pPr>
            <a:r>
              <a:rPr lang="pl-PL" dirty="0"/>
              <a:t>Pracodawca powinien w miarę możliwości ponownie zatrudnić pracownika, który w okresie 6 miesięcy od rozwiązania umowy o pracę bez wypowiedzenia, z przyczyn wymienionych w § 1 i 2, zgłosi swój powrót do pracy niezwłocznie po ustaniu tych przyczyn.</a:t>
            </a:r>
          </a:p>
        </p:txBody>
      </p:sp>
      <p:pic>
        <p:nvPicPr>
          <p:cNvPr id="4" name="Picture 4" descr="C:\Program Files (x86)\Microsoft Office\MEDIA\OFFICE12\Lines\BD10307_.gif">
            <a:extLst>
              <a:ext uri="{FF2B5EF4-FFF2-40B4-BE49-F238E27FC236}">
                <a16:creationId xmlns:a16="http://schemas.microsoft.com/office/drawing/2014/main" id="{77F6B7C0-CE22-4086-8883-AC02781C4D3E}"/>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39068570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1F386D-5BFE-4EE6-8385-42E4F5CAD339}"/>
              </a:ext>
            </a:extLst>
          </p:cNvPr>
          <p:cNvSpPr>
            <a:spLocks noGrp="1"/>
          </p:cNvSpPr>
          <p:nvPr>
            <p:ph type="title"/>
          </p:nvPr>
        </p:nvSpPr>
        <p:spPr/>
        <p:txBody>
          <a:bodyPr>
            <a:normAutofit fontScale="90000"/>
          </a:bodyPr>
          <a:lstStyle/>
          <a:p>
            <a:pPr algn="l"/>
            <a:r>
              <a:rPr lang="pl-PL" sz="3100" b="1" dirty="0">
                <a:solidFill>
                  <a:schemeClr val="accent3">
                    <a:lumMod val="50000"/>
                  </a:schemeClr>
                </a:solidFill>
                <a:effectLst>
                  <a:outerShdw blurRad="38100" dist="38100" dir="2700000" algn="tl">
                    <a:srgbClr val="000000">
                      <a:alpha val="43137"/>
                    </a:srgbClr>
                  </a:outerShdw>
                </a:effectLst>
              </a:rPr>
              <a:t>Obowiązek ponownego zatrudnienia pracownika - art. 20 ustawy zasiłkowej</a:t>
            </a:r>
            <a:br>
              <a:rPr lang="pl-PL" b="1" dirty="0"/>
            </a:br>
            <a:endParaRPr lang="pl-PL" dirty="0"/>
          </a:p>
        </p:txBody>
      </p:sp>
      <p:sp>
        <p:nvSpPr>
          <p:cNvPr id="3" name="Symbol zastępczy zawartości 2">
            <a:extLst>
              <a:ext uri="{FF2B5EF4-FFF2-40B4-BE49-F238E27FC236}">
                <a16:creationId xmlns:a16="http://schemas.microsoft.com/office/drawing/2014/main" id="{D6E73148-C3B5-49F9-B586-511D7750EB45}"/>
              </a:ext>
            </a:extLst>
          </p:cNvPr>
          <p:cNvSpPr>
            <a:spLocks noGrp="1"/>
          </p:cNvSpPr>
          <p:nvPr>
            <p:ph idx="1"/>
          </p:nvPr>
        </p:nvSpPr>
        <p:spPr/>
        <p:txBody>
          <a:bodyPr>
            <a:normAutofit/>
          </a:bodyPr>
          <a:lstStyle/>
          <a:p>
            <a:pPr marL="0" indent="0" algn="just">
              <a:buNone/>
            </a:pPr>
            <a:r>
              <a:rPr lang="pl-PL" dirty="0"/>
              <a:t>Przepis art. 53 § 5 Kodeksu pracy stosuje się odpowiednio do pracownika pobierającego świadczenie rehabilitacyjne, jeżeli zgłosi on swój powrót do pracodawcy niezwłocznie po wyczerpaniu tego świadczenia, choćby nastąpiło to po upływie 6 miesięcy od rozwiązania stosunku pracy.</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5FC9EB6A-7372-412C-AC29-E5523852A487}"/>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40855183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62E957-4B61-4053-89FF-2E8BC1E2AE29}"/>
              </a:ext>
            </a:extLst>
          </p:cNvPr>
          <p:cNvSpPr>
            <a:spLocks noGrp="1"/>
          </p:cNvSpPr>
          <p:nvPr>
            <p:ph type="title"/>
          </p:nvPr>
        </p:nvSpPr>
        <p:spPr/>
        <p:txBody>
          <a:bodyPr>
            <a:normAutofit/>
          </a:bodyPr>
          <a:lstStyle/>
          <a:p>
            <a:pPr algn="l"/>
            <a:r>
              <a:rPr lang="pl-PL" sz="3200" b="1" dirty="0">
                <a:solidFill>
                  <a:schemeClr val="accent3">
                    <a:lumMod val="50000"/>
                  </a:schemeClr>
                </a:solidFill>
              </a:rPr>
              <a:t>Szczególne preferencje - II PK 248/17</a:t>
            </a:r>
          </a:p>
        </p:txBody>
      </p:sp>
      <p:sp>
        <p:nvSpPr>
          <p:cNvPr id="3" name="Symbol zastępczy zawartości 2">
            <a:extLst>
              <a:ext uri="{FF2B5EF4-FFF2-40B4-BE49-F238E27FC236}">
                <a16:creationId xmlns:a16="http://schemas.microsoft.com/office/drawing/2014/main" id="{B218D9AA-3C12-4032-AC21-2CD4C8A6ED03}"/>
              </a:ext>
            </a:extLst>
          </p:cNvPr>
          <p:cNvSpPr>
            <a:spLocks noGrp="1"/>
          </p:cNvSpPr>
          <p:nvPr>
            <p:ph idx="1"/>
          </p:nvPr>
        </p:nvSpPr>
        <p:spPr/>
        <p:txBody>
          <a:bodyPr>
            <a:normAutofit/>
          </a:bodyPr>
          <a:lstStyle/>
          <a:p>
            <a:pPr marL="0" indent="0" algn="just">
              <a:buNone/>
            </a:pPr>
            <a:r>
              <a:rPr lang="pl-PL" sz="2400" dirty="0"/>
              <a:t>Pracownik zgłaszający powrót do pracy w trybie art. 53 § 5 </a:t>
            </a:r>
            <a:r>
              <a:rPr lang="pl-PL" sz="2400" dirty="0" err="1"/>
              <a:t>k.p</a:t>
            </a:r>
            <a:r>
              <a:rPr lang="pl-PL" sz="2400" dirty="0"/>
              <a:t>. nie może być traktowany na równi z innymi osobami ubiegającymi się o zatrudnienie i nie można wobec niego stosować tych samych kryteriów naboru. Czyniłoby to wynikającą z tego przepisu ochronę pracowników zgłaszających powrót do pracy całkowicie iluzoryczną, skoro byliby oni traktowani tak jak osoby niekorzystające z tej ochrony.</a:t>
            </a:r>
          </a:p>
          <a:p>
            <a:endParaRPr lang="pl-PL" dirty="0"/>
          </a:p>
        </p:txBody>
      </p:sp>
      <p:pic>
        <p:nvPicPr>
          <p:cNvPr id="5" name="Picture 4" descr="C:\Program Files (x86)\Microsoft Office\MEDIA\OFFICE12\Lines\BD10307_.gif">
            <a:extLst>
              <a:ext uri="{FF2B5EF4-FFF2-40B4-BE49-F238E27FC236}">
                <a16:creationId xmlns:a16="http://schemas.microsoft.com/office/drawing/2014/main" id="{2ED4E3A3-2A90-49E4-8BAE-E0B15FAEAF2B}"/>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5052760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012BF8-3B6D-4D47-AE8C-387DE4F1F27C}"/>
              </a:ext>
            </a:extLst>
          </p:cNvPr>
          <p:cNvSpPr>
            <a:spLocks noGrp="1"/>
          </p:cNvSpPr>
          <p:nvPr>
            <p:ph type="title"/>
          </p:nvPr>
        </p:nvSpPr>
        <p:spPr/>
        <p:txBody>
          <a:bodyPr/>
          <a:lstStyle/>
          <a:p>
            <a:pPr algn="l"/>
            <a:r>
              <a:rPr lang="pl-PL" sz="3600" b="1" dirty="0">
                <a:solidFill>
                  <a:schemeClr val="accent3">
                    <a:lumMod val="50000"/>
                  </a:schemeClr>
                </a:solidFill>
              </a:rPr>
              <a:t>Możliwość ponownego zatrudnienia </a:t>
            </a:r>
            <a:endParaRPr lang="pl-PL" b="1" dirty="0">
              <a:solidFill>
                <a:schemeClr val="accent3">
                  <a:lumMod val="50000"/>
                </a:schemeClr>
              </a:solidFill>
            </a:endParaRPr>
          </a:p>
        </p:txBody>
      </p:sp>
      <p:graphicFrame>
        <p:nvGraphicFramePr>
          <p:cNvPr id="4" name="Symbol zastępczy zawartości 3">
            <a:extLst>
              <a:ext uri="{FF2B5EF4-FFF2-40B4-BE49-F238E27FC236}">
                <a16:creationId xmlns:a16="http://schemas.microsoft.com/office/drawing/2014/main" id="{BA8C0A61-C367-48FE-9443-CF77F25436F4}"/>
              </a:ext>
            </a:extLst>
          </p:cNvPr>
          <p:cNvGraphicFramePr>
            <a:graphicFrameLocks noGrp="1"/>
          </p:cNvGraphicFramePr>
          <p:nvPr>
            <p:ph idx="1"/>
            <p:extLst>
              <p:ext uri="{D42A27DB-BD31-4B8C-83A1-F6EECF244321}">
                <p14:modId xmlns:p14="http://schemas.microsoft.com/office/powerpoint/2010/main" val="2681036527"/>
              </p:ext>
            </p:extLst>
          </p:nvPr>
        </p:nvGraphicFramePr>
        <p:xfrm>
          <a:off x="457200" y="1268760"/>
          <a:ext cx="82296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C:\Program Files (x86)\Microsoft Office\MEDIA\OFFICE12\Lines\BD10307_.gif">
            <a:extLst>
              <a:ext uri="{FF2B5EF4-FFF2-40B4-BE49-F238E27FC236}">
                <a16:creationId xmlns:a16="http://schemas.microsoft.com/office/drawing/2014/main" id="{30065C2D-AB70-4D10-8DA8-13925E537D7A}"/>
              </a:ext>
            </a:extLst>
          </p:cNvPr>
          <p:cNvPicPr>
            <a:picLocks noChangeAspect="1" noChangeArrowheads="1"/>
          </p:cNvPicPr>
          <p:nvPr/>
        </p:nvPicPr>
        <p:blipFill>
          <a:blip r:embed="rId7"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69742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200" b="1" dirty="0">
                <a:solidFill>
                  <a:schemeClr val="accent3">
                    <a:lumMod val="50000"/>
                  </a:schemeClr>
                </a:solidFill>
                <a:effectLst>
                  <a:outerShdw blurRad="38100" dist="38100" dir="2700000" algn="tl">
                    <a:srgbClr val="000000">
                      <a:alpha val="43137"/>
                    </a:srgbClr>
                  </a:outerShdw>
                </a:effectLst>
              </a:rPr>
              <a:t>odpowiednie stosowanie art. 36 § 1</a:t>
            </a:r>
            <a:r>
              <a:rPr lang="pl-PL" sz="3200" b="1" baseline="30000" dirty="0">
                <a:solidFill>
                  <a:schemeClr val="accent3">
                    <a:lumMod val="50000"/>
                  </a:schemeClr>
                </a:solidFill>
                <a:effectLst>
                  <a:outerShdw blurRad="38100" dist="38100" dir="2700000" algn="tl">
                    <a:srgbClr val="000000">
                      <a:alpha val="43137"/>
                    </a:srgbClr>
                  </a:outerShdw>
                </a:effectLst>
              </a:rPr>
              <a:t>1</a:t>
            </a:r>
            <a:r>
              <a:rPr lang="pl-PL" sz="3200" b="1" dirty="0">
                <a:solidFill>
                  <a:schemeClr val="accent3">
                    <a:lumMod val="50000"/>
                  </a:schemeClr>
                </a:solidFill>
                <a:effectLst>
                  <a:outerShdw blurRad="38100" dist="38100" dir="2700000" algn="tl">
                    <a:srgbClr val="000000">
                      <a:alpha val="43137"/>
                    </a:srgbClr>
                  </a:outerShdw>
                </a:effectLst>
              </a:rPr>
              <a:t> </a:t>
            </a:r>
            <a:r>
              <a:rPr lang="pl-PL" sz="3200" b="1" dirty="0" err="1">
                <a:solidFill>
                  <a:schemeClr val="accent3">
                    <a:lumMod val="50000"/>
                  </a:schemeClr>
                </a:solidFill>
                <a:effectLst>
                  <a:outerShdw blurRad="38100" dist="38100" dir="2700000" algn="tl">
                    <a:srgbClr val="000000">
                      <a:alpha val="43137"/>
                    </a:srgbClr>
                  </a:outerShdw>
                </a:effectLst>
              </a:rPr>
              <a:t>k.p</a:t>
            </a:r>
            <a:r>
              <a:rPr lang="pl-PL" sz="3200" b="1" dirty="0">
                <a:solidFill>
                  <a:schemeClr val="accent3">
                    <a:lumMod val="50000"/>
                  </a:schemeClr>
                </a:solidFill>
                <a:effectLst>
                  <a:outerShdw blurRad="38100" dist="38100" dir="2700000" algn="tl">
                    <a:srgbClr val="000000">
                      <a:alpha val="43137"/>
                    </a:srgbClr>
                  </a:outerShdw>
                </a:effectLst>
              </a:rPr>
              <a:t>. (art. 54 § 4 </a:t>
            </a:r>
            <a:r>
              <a:rPr lang="pl-PL" sz="3200" b="1" dirty="0" err="1">
                <a:solidFill>
                  <a:schemeClr val="accent3">
                    <a:lumMod val="50000"/>
                  </a:schemeClr>
                </a:solidFill>
                <a:effectLst>
                  <a:outerShdw blurRad="38100" dist="38100" dir="2700000" algn="tl">
                    <a:srgbClr val="000000">
                      <a:alpha val="43137"/>
                    </a:srgbClr>
                  </a:outerShdw>
                </a:effectLst>
              </a:rPr>
              <a:t>k.p</a:t>
            </a:r>
            <a:r>
              <a:rPr lang="pl-PL" sz="3200" b="1" dirty="0">
                <a:solidFill>
                  <a:schemeClr val="accent3">
                    <a:lumMod val="50000"/>
                  </a:schemeClr>
                </a:solidFill>
                <a:effectLst>
                  <a:outerShdw blurRad="38100" dist="38100" dir="2700000" algn="tl">
                    <a:srgbClr val="000000">
                      <a:alpha val="43137"/>
                    </a:srgbClr>
                  </a:outerShdw>
                </a:effectLst>
              </a:rPr>
              <a:t>.)</a:t>
            </a:r>
          </a:p>
        </p:txBody>
      </p:sp>
      <p:sp>
        <p:nvSpPr>
          <p:cNvPr id="3" name="Symbol zastępczy zawartości 2"/>
          <p:cNvSpPr>
            <a:spLocks noGrp="1"/>
          </p:cNvSpPr>
          <p:nvPr>
            <p:ph idx="1"/>
          </p:nvPr>
        </p:nvSpPr>
        <p:spPr/>
        <p:txBody>
          <a:bodyPr>
            <a:normAutofit/>
          </a:bodyPr>
          <a:lstStyle/>
          <a:p>
            <a:pPr marL="0" indent="0" algn="just">
              <a:buNone/>
            </a:pPr>
            <a:r>
              <a:rPr lang="pl-PL" sz="2400" dirty="0"/>
              <a:t>Do okresu zatrudnienia, o którym mowa w § 1, wlicza się pracownikowi okres zatrudnienia u poprzedniego pracodawcy, jeżeli zmiana pracodawcy nastąpiła na zasadach określonych w art. 23</a:t>
            </a:r>
            <a:r>
              <a:rPr lang="pl-PL" sz="2400" baseline="30000" dirty="0"/>
              <a:t>1</a:t>
            </a:r>
            <a:r>
              <a:rPr lang="pl-PL" sz="2400" dirty="0"/>
              <a:t>, a także w innych przypadkach, gdy z mocy odrębnych przepisów nowy pracodawca jest następcą prawnym w stosunkach pracy nawiązanych przez pracodawcę poprzednio zatrudniającego tego pracownika.</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AE73D2-AD74-46AB-887D-8495B2D9D9EE}"/>
              </a:ext>
            </a:extLst>
          </p:cNvPr>
          <p:cNvSpPr>
            <a:spLocks noGrp="1"/>
          </p:cNvSpPr>
          <p:nvPr>
            <p:ph type="title"/>
          </p:nvPr>
        </p:nvSpPr>
        <p:spPr/>
        <p:txBody>
          <a:bodyPr>
            <a:normAutofit/>
          </a:bodyPr>
          <a:lstStyle/>
          <a:p>
            <a:pPr algn="l"/>
            <a:r>
              <a:rPr lang="pl-PL" sz="3200" b="1" dirty="0">
                <a:solidFill>
                  <a:schemeClr val="accent3">
                    <a:lumMod val="50000"/>
                  </a:schemeClr>
                </a:solidFill>
              </a:rPr>
              <a:t>Możliwość ponownego zatrudnienia - I PK 255/13</a:t>
            </a:r>
            <a:endParaRPr lang="pl-PL" sz="3200" dirty="0"/>
          </a:p>
        </p:txBody>
      </p:sp>
      <p:graphicFrame>
        <p:nvGraphicFramePr>
          <p:cNvPr id="4" name="Symbol zastępczy zawartości 3">
            <a:extLst>
              <a:ext uri="{FF2B5EF4-FFF2-40B4-BE49-F238E27FC236}">
                <a16:creationId xmlns:a16="http://schemas.microsoft.com/office/drawing/2014/main" id="{572EB687-6277-468C-93C5-BC1F94F74E41}"/>
              </a:ext>
            </a:extLst>
          </p:cNvPr>
          <p:cNvGraphicFramePr>
            <a:graphicFrameLocks noGrp="1"/>
          </p:cNvGraphicFramePr>
          <p:nvPr>
            <p:ph idx="1"/>
            <p:extLst>
              <p:ext uri="{D42A27DB-BD31-4B8C-83A1-F6EECF244321}">
                <p14:modId xmlns:p14="http://schemas.microsoft.com/office/powerpoint/2010/main" val="287920303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C:\Program Files (x86)\Microsoft Office\MEDIA\OFFICE12\Lines\BD10307_.gif">
            <a:extLst>
              <a:ext uri="{FF2B5EF4-FFF2-40B4-BE49-F238E27FC236}">
                <a16:creationId xmlns:a16="http://schemas.microsoft.com/office/drawing/2014/main" id="{F3F145DA-BAA0-4B55-A26C-92FA8722739D}"/>
              </a:ext>
            </a:extLst>
          </p:cNvPr>
          <p:cNvPicPr>
            <a:picLocks noChangeAspect="1" noChangeArrowheads="1"/>
          </p:cNvPicPr>
          <p:nvPr/>
        </p:nvPicPr>
        <p:blipFill>
          <a:blip r:embed="rId7"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2871285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6380CF-C0CA-4A5B-8391-1CFA43448245}"/>
              </a:ext>
            </a:extLst>
          </p:cNvPr>
          <p:cNvSpPr>
            <a:spLocks noGrp="1"/>
          </p:cNvSpPr>
          <p:nvPr>
            <p:ph type="title"/>
          </p:nvPr>
        </p:nvSpPr>
        <p:spPr/>
        <p:txBody>
          <a:bodyPr>
            <a:normAutofit/>
          </a:bodyPr>
          <a:lstStyle/>
          <a:p>
            <a:pPr algn="l"/>
            <a:r>
              <a:rPr lang="pl-PL" sz="3200" b="1" dirty="0">
                <a:solidFill>
                  <a:schemeClr val="accent3">
                    <a:lumMod val="50000"/>
                  </a:schemeClr>
                </a:solidFill>
              </a:rPr>
              <a:t>Okres 6 miesięcy - I PK 255/13</a:t>
            </a:r>
          </a:p>
        </p:txBody>
      </p:sp>
      <p:sp>
        <p:nvSpPr>
          <p:cNvPr id="3" name="Symbol zastępczy zawartości 2">
            <a:extLst>
              <a:ext uri="{FF2B5EF4-FFF2-40B4-BE49-F238E27FC236}">
                <a16:creationId xmlns:a16="http://schemas.microsoft.com/office/drawing/2014/main" id="{F463B166-B078-4D03-BBC8-9D5730738501}"/>
              </a:ext>
            </a:extLst>
          </p:cNvPr>
          <p:cNvSpPr>
            <a:spLocks noGrp="1"/>
          </p:cNvSpPr>
          <p:nvPr>
            <p:ph idx="1"/>
          </p:nvPr>
        </p:nvSpPr>
        <p:spPr/>
        <p:txBody>
          <a:bodyPr>
            <a:normAutofit/>
          </a:bodyPr>
          <a:lstStyle/>
          <a:p>
            <a:pPr algn="just">
              <a:buFont typeface="Wingdings" panose="05000000000000000000" pitchFamily="2" charset="2"/>
              <a:buChar char="ü"/>
            </a:pPr>
            <a:r>
              <a:rPr lang="pl-PL" sz="2400" dirty="0"/>
              <a:t>Obowiązek ponownego zatrudnienia pracownika, o którym stanowi art. 53 § 5 </a:t>
            </a:r>
            <a:r>
              <a:rPr lang="pl-PL" sz="2400" dirty="0" err="1"/>
              <a:t>k.p</a:t>
            </a:r>
            <a:r>
              <a:rPr lang="pl-PL" sz="2400" dirty="0"/>
              <a:t>., istnieje przez cały okres sześciu miesięcy od rozwiązania umowy o pracę bez wypowiedzenia. </a:t>
            </a:r>
          </a:p>
          <a:p>
            <a:pPr algn="just">
              <a:buFont typeface="Wingdings" panose="05000000000000000000" pitchFamily="2" charset="2"/>
              <a:buChar char="ü"/>
            </a:pPr>
            <a:r>
              <a:rPr lang="pl-PL" sz="2400" b="1" dirty="0"/>
              <a:t>Może jednak wykraczać poza ten okres, jeżeli w tym czasie pracodawca nie przedstawił pracownikowi odpowiedniej oferty zatrudnienia, mimo że miał taką możliwość. </a:t>
            </a:r>
          </a:p>
          <a:p>
            <a:pPr algn="just">
              <a:buFont typeface="Wingdings" panose="05000000000000000000" pitchFamily="2" charset="2"/>
              <a:buChar char="ü"/>
            </a:pPr>
            <a:r>
              <a:rPr lang="pl-PL" sz="2400" dirty="0"/>
              <a:t>W takim przypadku pracownik może domagać się zatrudnienia także po upływie sześciu miesięcy od rozwiązania umowy lub żądać odszkodowania. </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D763D83F-C1EB-4BF6-9D8F-AB2CC5C0B569}"/>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7756278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0BB540-6F43-45D7-B7BC-5E39319F339C}"/>
              </a:ext>
            </a:extLst>
          </p:cNvPr>
          <p:cNvSpPr>
            <a:spLocks noGrp="1"/>
          </p:cNvSpPr>
          <p:nvPr>
            <p:ph type="title"/>
          </p:nvPr>
        </p:nvSpPr>
        <p:spPr/>
        <p:txBody>
          <a:bodyPr/>
          <a:lstStyle/>
          <a:p>
            <a:pPr algn="l"/>
            <a:r>
              <a:rPr lang="pl-PL" sz="3200" b="1" dirty="0">
                <a:solidFill>
                  <a:schemeClr val="accent3">
                    <a:lumMod val="50000"/>
                  </a:schemeClr>
                </a:solidFill>
                <a:effectLst>
                  <a:outerShdw blurRad="38100" dist="38100" dir="2700000" algn="tl">
                    <a:srgbClr val="000000">
                      <a:alpha val="43137"/>
                    </a:srgbClr>
                  </a:outerShdw>
                </a:effectLst>
              </a:rPr>
              <a:t>Niezwłoczność zgłoszenia - II PK 233/18</a:t>
            </a:r>
            <a:endParaRPr lang="pl-PL" b="1"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a:extLst>
              <a:ext uri="{FF2B5EF4-FFF2-40B4-BE49-F238E27FC236}">
                <a16:creationId xmlns:a16="http://schemas.microsoft.com/office/drawing/2014/main" id="{6AA79B1D-F777-4B58-AE81-F81F8AA23AA9}"/>
              </a:ext>
            </a:extLst>
          </p:cNvPr>
          <p:cNvSpPr>
            <a:spLocks noGrp="1"/>
          </p:cNvSpPr>
          <p:nvPr>
            <p:ph idx="1"/>
          </p:nvPr>
        </p:nvSpPr>
        <p:spPr/>
        <p:txBody>
          <a:bodyPr>
            <a:normAutofit fontScale="85000" lnSpcReduction="20000"/>
          </a:bodyPr>
          <a:lstStyle/>
          <a:p>
            <a:pPr marL="0" indent="0" algn="just">
              <a:buNone/>
            </a:pPr>
            <a:r>
              <a:rPr lang="pl-PL" dirty="0"/>
              <a:t>Niezwłoczność zgłoszenia pracodawcy chęci ponownego zatrudnienia po wyczerpaniu świadczenia rehabilitacyjnego (art. 20 ustawy z dnia 25 czerwca 1999 r. o świadczeniach pieniężnych z ubezpieczenia społecznego w razie choroby i macierzyństwa (tekst jedn.: Dz. U. z 2020 r. poz. 870), należy </a:t>
            </a:r>
            <a:r>
              <a:rPr lang="pl-PL" b="1" dirty="0"/>
              <a:t>mierzyć starannością działania byłego pracownika w czynnościach zmierzających do reaktywacji zatrudnienia, ocenianych w danych okolicznościach</a:t>
            </a:r>
            <a:r>
              <a:rPr lang="pl-PL" dirty="0"/>
              <a:t>, </a:t>
            </a:r>
            <a:r>
              <a:rPr lang="pl-PL" b="1" dirty="0"/>
              <a:t>jako zachowanie bez nieuzasadnionej zwłoki.</a:t>
            </a:r>
            <a:r>
              <a:rPr lang="pl-PL" dirty="0"/>
              <a:t> </a:t>
            </a:r>
            <a:r>
              <a:rPr lang="pl-PL" b="1" dirty="0"/>
              <a:t>Działania podjęte w celu uzyskania świadczenia z ubezpieczenia społecznego nie mają wpływu na ocenę czy uprawniony spełnił wymóg niezwłocznego zgłoszenia zamiaru powrotu do pracy.</a:t>
            </a:r>
          </a:p>
        </p:txBody>
      </p:sp>
      <p:pic>
        <p:nvPicPr>
          <p:cNvPr id="4" name="Picture 4" descr="C:\Program Files (x86)\Microsoft Office\MEDIA\OFFICE12\Lines\BD10307_.gif">
            <a:extLst>
              <a:ext uri="{FF2B5EF4-FFF2-40B4-BE49-F238E27FC236}">
                <a16:creationId xmlns:a16="http://schemas.microsoft.com/office/drawing/2014/main" id="{4DD9D09E-60D1-4EF4-AA5E-A85DB00425E8}"/>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930068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Porozumienie między pracodawcami </a:t>
            </a:r>
          </a:p>
        </p:txBody>
      </p:sp>
      <p:sp>
        <p:nvSpPr>
          <p:cNvPr id="3" name="Symbol zastępczy zawartości 2"/>
          <p:cNvSpPr>
            <a:spLocks noGrp="1"/>
          </p:cNvSpPr>
          <p:nvPr>
            <p:ph idx="1"/>
          </p:nvPr>
        </p:nvSpPr>
        <p:spPr/>
        <p:txBody>
          <a:bodyPr/>
          <a:lstStyle/>
          <a:p>
            <a:r>
              <a:rPr lang="pl-PL" dirty="0"/>
              <a:t>I PZP 18/77</a:t>
            </a:r>
          </a:p>
          <a:p>
            <a:pPr algn="just"/>
            <a:r>
              <a:rPr lang="pl-PL" dirty="0"/>
              <a:t>Do okresu zatrudnienia przewidzianego w art. 53 § 1 </a:t>
            </a:r>
            <a:r>
              <a:rPr lang="pl-PL" dirty="0" err="1"/>
              <a:t>pkt</a:t>
            </a:r>
            <a:r>
              <a:rPr lang="pl-PL" dirty="0"/>
              <a:t> 1 lit. b </a:t>
            </a:r>
            <a:r>
              <a:rPr lang="pl-PL" dirty="0" err="1"/>
              <a:t>k.p</a:t>
            </a:r>
            <a:r>
              <a:rPr lang="pl-PL" dirty="0"/>
              <a:t>. nie wlicza się okresu zatrudnienia w poprzednim zakładzie pracy w wypadku przejścia pracownika do następnego zakładu pracy na podstawie porozumienia obu zakładów pracy.</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6DF462-00E4-4BCC-9170-DE8D7F92820B}"/>
              </a:ext>
            </a:extLst>
          </p:cNvPr>
          <p:cNvSpPr>
            <a:spLocks noGrp="1"/>
          </p:cNvSpPr>
          <p:nvPr>
            <p:ph type="title"/>
          </p:nvPr>
        </p:nvSpPr>
        <p:spPr/>
        <p:txBody>
          <a:bodyPr>
            <a:normAutofit/>
          </a:bodyPr>
          <a:lstStyle/>
          <a:p>
            <a:pPr algn="l"/>
            <a:r>
              <a:rPr lang="pl-PL" sz="3200" b="1" dirty="0">
                <a:solidFill>
                  <a:schemeClr val="accent3">
                    <a:lumMod val="50000"/>
                  </a:schemeClr>
                </a:solidFill>
              </a:rPr>
              <a:t>Zatrudnienie po przerwie</a:t>
            </a:r>
          </a:p>
        </p:txBody>
      </p:sp>
      <p:sp>
        <p:nvSpPr>
          <p:cNvPr id="3" name="Symbol zastępczy zawartości 2">
            <a:extLst>
              <a:ext uri="{FF2B5EF4-FFF2-40B4-BE49-F238E27FC236}">
                <a16:creationId xmlns:a16="http://schemas.microsoft.com/office/drawing/2014/main" id="{1EED16F4-0D94-48BE-8EF9-B6C33F32B0DC}"/>
              </a:ext>
            </a:extLst>
          </p:cNvPr>
          <p:cNvSpPr>
            <a:spLocks noGrp="1"/>
          </p:cNvSpPr>
          <p:nvPr>
            <p:ph idx="1"/>
          </p:nvPr>
        </p:nvSpPr>
        <p:spPr/>
        <p:txBody>
          <a:bodyPr>
            <a:normAutofit/>
          </a:bodyPr>
          <a:lstStyle/>
          <a:p>
            <a:pPr algn="just">
              <a:buFont typeface="Wingdings" panose="05000000000000000000" pitchFamily="2" charset="2"/>
              <a:buChar char="ü"/>
            </a:pPr>
            <a:r>
              <a:rPr lang="pl-PL" sz="2800" dirty="0"/>
              <a:t>W razie podjęcia</a:t>
            </a:r>
            <a:r>
              <a:rPr lang="pl-PL" sz="2800" b="1" dirty="0"/>
              <a:t> po przerwie</a:t>
            </a:r>
            <a:r>
              <a:rPr lang="pl-PL" sz="2800" dirty="0"/>
              <a:t> ponownie zatrudnienia u danego pracodawcy należy doliczyć poprzedni okres zatrudnienia. </a:t>
            </a:r>
          </a:p>
          <a:p>
            <a:pPr algn="just">
              <a:buFont typeface="Wingdings" panose="05000000000000000000" pitchFamily="2" charset="2"/>
              <a:buChar char="ü"/>
            </a:pPr>
            <a:r>
              <a:rPr lang="pl-PL" sz="2800" dirty="0"/>
              <a:t>analogia do </a:t>
            </a:r>
            <a:r>
              <a:rPr lang="pl-PL" sz="2800" dirty="0" err="1"/>
              <a:t>uchw</a:t>
            </a:r>
            <a:r>
              <a:rPr lang="pl-PL" sz="2800" dirty="0"/>
              <a:t>. SN, III PZP 20/02</a:t>
            </a:r>
          </a:p>
        </p:txBody>
      </p:sp>
      <p:pic>
        <p:nvPicPr>
          <p:cNvPr id="4" name="Picture 4" descr="C:\Program Files (x86)\Microsoft Office\MEDIA\OFFICE12\Lines\BD10307_.gif">
            <a:extLst>
              <a:ext uri="{FF2B5EF4-FFF2-40B4-BE49-F238E27FC236}">
                <a16:creationId xmlns:a16="http://schemas.microsoft.com/office/drawing/2014/main" id="{B55FB1A8-8217-46F9-891D-08B4FAF0E751}"/>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869156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solidFill>
                  <a:schemeClr val="accent3">
                    <a:lumMod val="50000"/>
                  </a:schemeClr>
                </a:solidFill>
                <a:effectLst>
                  <a:outerShdw blurRad="38100" dist="38100" dir="2700000" algn="tl">
                    <a:srgbClr val="000000">
                      <a:alpha val="43137"/>
                    </a:srgbClr>
                  </a:outerShdw>
                </a:effectLst>
              </a:rPr>
              <a:t>Choroba - art. 53 § 1 </a:t>
            </a:r>
            <a:r>
              <a:rPr lang="pl-PL" b="1" dirty="0" err="1">
                <a:solidFill>
                  <a:schemeClr val="accent3">
                    <a:lumMod val="50000"/>
                  </a:schemeClr>
                </a:solidFill>
                <a:effectLst>
                  <a:outerShdw blurRad="38100" dist="38100" dir="2700000" algn="tl">
                    <a:srgbClr val="000000">
                      <a:alpha val="43137"/>
                    </a:srgbClr>
                  </a:outerShdw>
                </a:effectLst>
              </a:rPr>
              <a:t>pkt</a:t>
            </a:r>
            <a:r>
              <a:rPr lang="pl-PL" b="1" dirty="0">
                <a:solidFill>
                  <a:schemeClr val="accent3">
                    <a:lumMod val="50000"/>
                  </a:schemeClr>
                </a:solidFill>
                <a:effectLst>
                  <a:outerShdw blurRad="38100" dist="38100" dir="2700000" algn="tl">
                    <a:srgbClr val="000000">
                      <a:alpha val="43137"/>
                    </a:srgbClr>
                  </a:outerShdw>
                </a:effectLst>
              </a:rPr>
              <a:t> 1 </a:t>
            </a:r>
            <a:r>
              <a:rPr lang="pl-PL" b="1" dirty="0" err="1">
                <a:solidFill>
                  <a:schemeClr val="accent3">
                    <a:lumMod val="50000"/>
                  </a:schemeClr>
                </a:solidFill>
                <a:effectLst>
                  <a:outerShdw blurRad="38100" dist="38100" dir="2700000" algn="tl">
                    <a:srgbClr val="000000">
                      <a:alpha val="43137"/>
                    </a:srgbClr>
                  </a:outerShdw>
                </a:effectLst>
              </a:rPr>
              <a:t>k.p</a:t>
            </a:r>
            <a:r>
              <a:rPr lang="pl-PL" b="1" dirty="0">
                <a:solidFill>
                  <a:schemeClr val="accent3">
                    <a:lumMod val="50000"/>
                  </a:schemeClr>
                </a:solidFill>
                <a:effectLst>
                  <a:outerShdw blurRad="38100" dist="38100" dir="2700000" algn="tl">
                    <a:srgbClr val="000000">
                      <a:alpha val="43137"/>
                    </a:srgbClr>
                  </a:outerShdw>
                </a:effectLst>
              </a:rPr>
              <a:t>.</a:t>
            </a:r>
            <a:r>
              <a:rPr lang="pl-PL" b="1" dirty="0">
                <a:effectLst>
                  <a:outerShdw blurRad="38100" dist="38100" dir="2700000" algn="tl">
                    <a:srgbClr val="000000">
                      <a:alpha val="43137"/>
                    </a:srgbClr>
                  </a:outerShdw>
                </a:effectLst>
              </a:rPr>
              <a:t> </a:t>
            </a:r>
          </a:p>
        </p:txBody>
      </p:sp>
      <p:sp>
        <p:nvSpPr>
          <p:cNvPr id="3" name="Symbol zastępczy zawartości 2"/>
          <p:cNvSpPr>
            <a:spLocks noGrp="1"/>
          </p:cNvSpPr>
          <p:nvPr>
            <p:ph idx="1"/>
          </p:nvPr>
        </p:nvSpPr>
        <p:spPr>
          <a:xfrm>
            <a:off x="457200" y="2060848"/>
            <a:ext cx="8229600" cy="4065315"/>
          </a:xfrm>
        </p:spPr>
        <p:txBody>
          <a:bodyPr/>
          <a:lstStyle/>
          <a:p>
            <a:pPr marL="457200" indent="-457200" algn="just">
              <a:spcBef>
                <a:spcPct val="0"/>
              </a:spcBef>
              <a:buAutoNum type="alphaLcParenR"/>
            </a:pPr>
            <a:r>
              <a:rPr lang="pl-PL" dirty="0"/>
              <a:t>jeżeli pracownik był zatrudniony u danego pracodawcy krócej niż 6 miesięcy,</a:t>
            </a:r>
          </a:p>
          <a:p>
            <a:pPr marL="457200" indent="-457200" algn="just">
              <a:spcBef>
                <a:spcPct val="0"/>
              </a:spcBef>
              <a:buAutoNum type="alphaLcParenR"/>
            </a:pPr>
            <a:r>
              <a:rPr lang="pl-PL" dirty="0"/>
              <a:t>choroba musi trwać dłużej niż 3 miesiące. </a:t>
            </a:r>
          </a:p>
          <a:p>
            <a:pPr marL="457200" indent="-457200" algn="just">
              <a:spcBef>
                <a:spcPct val="0"/>
              </a:spcBef>
              <a:buAutoNum type="alphaLcParenR"/>
            </a:pPr>
            <a:r>
              <a:rPr lang="pl-PL" dirty="0"/>
              <a:t>do okresu 6 miesięcy nie dolicza się okresu niezdolności do pracy z powodu choroby – I PKN 161/99,</a:t>
            </a:r>
          </a:p>
          <a:p>
            <a:pPr marL="457200" indent="-457200" algn="just">
              <a:spcBef>
                <a:spcPct val="0"/>
              </a:spcBef>
              <a:buAutoNum type="alphaLcParenR"/>
            </a:pPr>
            <a:r>
              <a:rPr lang="pl-PL" dirty="0"/>
              <a:t>nie musi być prawa do zasiłku chorobowego (ochrona wynika z samego faktu choroby) </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Choroba - art. 53 § 1 </a:t>
            </a:r>
            <a:r>
              <a:rPr lang="pl-PL" b="1" dirty="0" err="1">
                <a:solidFill>
                  <a:schemeClr val="accent3">
                    <a:lumMod val="50000"/>
                  </a:schemeClr>
                </a:solidFill>
                <a:effectLst>
                  <a:outerShdw blurRad="38100" dist="38100" dir="2700000" algn="tl">
                    <a:srgbClr val="000000">
                      <a:alpha val="43137"/>
                    </a:srgbClr>
                  </a:outerShdw>
                </a:effectLst>
              </a:rPr>
              <a:t>pkt</a:t>
            </a:r>
            <a:r>
              <a:rPr lang="pl-PL" b="1" dirty="0">
                <a:solidFill>
                  <a:schemeClr val="accent3">
                    <a:lumMod val="50000"/>
                  </a:schemeClr>
                </a:solidFill>
                <a:effectLst>
                  <a:outerShdw blurRad="38100" dist="38100" dir="2700000" algn="tl">
                    <a:srgbClr val="000000">
                      <a:alpha val="43137"/>
                    </a:srgbClr>
                  </a:outerShdw>
                </a:effectLst>
              </a:rPr>
              <a:t> 2 </a:t>
            </a:r>
            <a:r>
              <a:rPr lang="pl-PL" b="1" dirty="0" err="1">
                <a:solidFill>
                  <a:schemeClr val="accent3">
                    <a:lumMod val="50000"/>
                  </a:schemeClr>
                </a:solidFill>
                <a:effectLst>
                  <a:outerShdw blurRad="38100" dist="38100" dir="2700000" algn="tl">
                    <a:srgbClr val="000000">
                      <a:alpha val="43137"/>
                    </a:srgbClr>
                  </a:outerShdw>
                </a:effectLst>
              </a:rPr>
              <a:t>k.p</a:t>
            </a:r>
            <a:r>
              <a:rPr lang="pl-PL" b="1" dirty="0">
                <a:solidFill>
                  <a:schemeClr val="accent3">
                    <a:lumMod val="50000"/>
                  </a:schemeClr>
                </a:solidFill>
                <a:effectLst>
                  <a:outerShdw blurRad="38100" dist="38100" dir="2700000" algn="tl">
                    <a:srgbClr val="000000">
                      <a:alpha val="43137"/>
                    </a:srgbClr>
                  </a:outerShdw>
                </a:effectLst>
              </a:rPr>
              <a:t>.</a:t>
            </a:r>
            <a:r>
              <a:rPr lang="pl-PL" b="1" dirty="0">
                <a:effectLst>
                  <a:outerShdw blurRad="38100" dist="38100" dir="2700000" algn="tl">
                    <a:srgbClr val="000000">
                      <a:alpha val="43137"/>
                    </a:srgbClr>
                  </a:outerShdw>
                </a:effectLst>
              </a:rPr>
              <a:t> </a:t>
            </a:r>
            <a:endParaRPr lang="pl-PL" dirty="0"/>
          </a:p>
        </p:txBody>
      </p:sp>
      <p:sp>
        <p:nvSpPr>
          <p:cNvPr id="3" name="Symbol zastępczy zawartości 2"/>
          <p:cNvSpPr>
            <a:spLocks noGrp="1"/>
          </p:cNvSpPr>
          <p:nvPr>
            <p:ph idx="1"/>
          </p:nvPr>
        </p:nvSpPr>
        <p:spPr/>
        <p:txBody>
          <a:bodyPr>
            <a:normAutofit fontScale="92500"/>
          </a:bodyPr>
          <a:lstStyle/>
          <a:p>
            <a:pPr algn="just">
              <a:buFont typeface="Wingdings" pitchFamily="2" charset="2"/>
              <a:buChar char="ü"/>
            </a:pPr>
            <a:r>
              <a:rPr lang="pl-PL" dirty="0"/>
              <a:t>gdy pracownik był zatrudniony u danego pracodawcy co najmniej 6 miesięcy lub jeżeli niezdolność do pracy została spowodowana wypadkiem przy pracy albo chorobą zawodową,</a:t>
            </a:r>
          </a:p>
          <a:p>
            <a:pPr algn="just">
              <a:buFont typeface="Wingdings" pitchFamily="2" charset="2"/>
              <a:buChar char="ü"/>
            </a:pPr>
            <a:r>
              <a:rPr lang="pl-PL" dirty="0"/>
              <a:t>choroba musi trwać dłużej niż łączny okres pobierania z tego tytułu wynagrodzenia  (33 dni lub 14 dni) i zasiłku oraz pobierania świadczenia rehabilitacyjnego przez pierwsze 3 miesiące</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2669</TotalTime>
  <Words>4644</Words>
  <Application>Microsoft Office PowerPoint</Application>
  <PresentationFormat>Pokaz na ekranie (4:3)</PresentationFormat>
  <Paragraphs>211</Paragraphs>
  <Slides>52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52</vt:i4>
      </vt:variant>
    </vt:vector>
  </HeadingPairs>
  <TitlesOfParts>
    <vt:vector size="57" baseType="lpstr">
      <vt:lpstr>Arial</vt:lpstr>
      <vt:lpstr>Calibri</vt:lpstr>
      <vt:lpstr>Open Sans</vt:lpstr>
      <vt:lpstr>Wingdings</vt:lpstr>
      <vt:lpstr>Motyw pakietu Office</vt:lpstr>
      <vt:lpstr>Rozwiązanie umowy o pracę bez wypowiedzenia  bez winy pracownika - art. 53 k.p. </vt:lpstr>
      <vt:lpstr>długotrwała, usprawiedliwiona nieobecność pracownika w pracy jako okoliczność wyłączająca ochronę </vt:lpstr>
      <vt:lpstr>Brak obowiązku rozwiązania umowy o pracę</vt:lpstr>
      <vt:lpstr>okresy ochronne </vt:lpstr>
      <vt:lpstr>odpowiednie stosowanie art. 36 § 11 k.p. (art. 54 § 4 k.p.)</vt:lpstr>
      <vt:lpstr>Porozumienie między pracodawcami </vt:lpstr>
      <vt:lpstr>Zatrudnienie po przerwie</vt:lpstr>
      <vt:lpstr>Choroba - art. 53 § 1 pkt 1 k.p. </vt:lpstr>
      <vt:lpstr>Choroba - art. 53 § 1 pkt 2 k.p. </vt:lpstr>
      <vt:lpstr>Niezdolność do pracy po zakończeniu dniówki roboczej  </vt:lpstr>
      <vt:lpstr>art. 9 ustawy zasiłkowej </vt:lpstr>
      <vt:lpstr>„pobieranie zasiłku” </vt:lpstr>
      <vt:lpstr>Ustalenie uprawnień zasiłkowych - I PZP 31/75 </vt:lpstr>
      <vt:lpstr>Brak pewności w zakresie świadczenia rehabilitacyjnego </vt:lpstr>
      <vt:lpstr>okresy ochronne  - inne przyczyny - art. 53 § 1 pkt 2 k.p.</vt:lpstr>
      <vt:lpstr>„Inny okres”</vt:lpstr>
      <vt:lpstr>Osadzenie w zakładzie karnym </vt:lpstr>
      <vt:lpstr>Wniosek o świadczenie rehabilitacyjne </vt:lpstr>
      <vt:lpstr>sprawowanie opieki nad dzieckiem - art. 53 § 2 k.p. </vt:lpstr>
      <vt:lpstr>Prawo do zasiłku opiekuńczego – art. 32 ust. 1 pkt 1 i 2 ustawy zasiłkowej </vt:lpstr>
      <vt:lpstr>Prawo do zasiłku opiekuńczego – art. 32 ust. 1 pkt 2a i 2b ustawy zasiłkowej </vt:lpstr>
      <vt:lpstr>Okres zasiłkowy – art. 33 ustawy zasiłkowej  </vt:lpstr>
      <vt:lpstr>Następstwo okresów ochronnych - II PK 236/16</vt:lpstr>
      <vt:lpstr>Data złożenia oświadczenia o rozwiązaniu umowy </vt:lpstr>
      <vt:lpstr>Obowiązek wykazania niezdolności do pracy</vt:lpstr>
      <vt:lpstr>art. 53 § 3 k.p. - stawiennictwo po zakończeniu nieobecności </vt:lpstr>
      <vt:lpstr>Zgłoszenie gotowości do pracy  </vt:lpstr>
      <vt:lpstr>Działania pracodawcy po zgłoszeniu przez pracownika gotowości do pracy – art. 229 k.p.</vt:lpstr>
      <vt:lpstr>ciężar dowodzenia niezdolności do pracy</vt:lpstr>
      <vt:lpstr>Skierowanie na badanie lekarskie</vt:lpstr>
      <vt:lpstr>Treść skierowania - § 4.  </vt:lpstr>
      <vt:lpstr>Tryb odwoławczy - § 5</vt:lpstr>
      <vt:lpstr>Kontrola sądowa </vt:lpstr>
      <vt:lpstr>Sądowa kontrola orzeczenia na tle wypowiedzenia umowy o pracę </vt:lpstr>
      <vt:lpstr>Zdolność do pracy wykonywanej uprzednio</vt:lpstr>
      <vt:lpstr>Utrzymywanie się dalszej choroby  </vt:lpstr>
      <vt:lpstr>Niestawiennictwo pracownika na badania kontrolne  - II PK 51/12 </vt:lpstr>
      <vt:lpstr>Niestawiennictwo pracownika na badania kontrolne  - II PK 51/12 (z uzasadnienia)</vt:lpstr>
      <vt:lpstr>Stanowisko odmienne – II PSKP 13/21</vt:lpstr>
      <vt:lpstr>Nieobecność w pierwszych dniach po upływie okresów ochronnych </vt:lpstr>
      <vt:lpstr>Urlop wypoczynkowy jako przerwa w niezdolności do pracy</vt:lpstr>
      <vt:lpstr>Skutki udzielenia urlopu wypoczynkowego </vt:lpstr>
      <vt:lpstr>Urlop wypoczynkowy a niezdolność do pracy  - I stanowisko </vt:lpstr>
      <vt:lpstr>Stanowisko II – aktualne </vt:lpstr>
      <vt:lpstr>Związanie okresem świadczenia rehabilitacyjnego </vt:lpstr>
      <vt:lpstr>Zgłoszenie powrotu do pracy - art. 53 § 5 k.p.</vt:lpstr>
      <vt:lpstr>Obowiązek ponownego zatrudnienia pracownika - art. 20 ustawy zasiłkowej </vt:lpstr>
      <vt:lpstr>Szczególne preferencje - II PK 248/17</vt:lpstr>
      <vt:lpstr>Możliwość ponownego zatrudnienia </vt:lpstr>
      <vt:lpstr>Możliwość ponownego zatrudnienia - I PK 255/13</vt:lpstr>
      <vt:lpstr>Okres 6 miesięcy - I PK 255/13</vt:lpstr>
      <vt:lpstr>Niezwłoczność zgłoszenia - II PK 233/18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Rozwiązanie umowy o pracę bez wypowiedzenia  bez winy pracownika - art. 53 k.p.</dc:title>
  <dc:creator>Andrzej</dc:creator>
  <cp:lastModifiedBy>Kurzych Andrzej</cp:lastModifiedBy>
  <cp:revision>47</cp:revision>
  <dcterms:created xsi:type="dcterms:W3CDTF">2019-05-14T16:33:23Z</dcterms:created>
  <dcterms:modified xsi:type="dcterms:W3CDTF">2024-06-05T06:59:24Z</dcterms:modified>
</cp:coreProperties>
</file>