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3.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78"/>
  </p:notesMasterIdLst>
  <p:handoutMasterIdLst>
    <p:handoutMasterId r:id="rId79"/>
  </p:handoutMasterIdLst>
  <p:sldIdLst>
    <p:sldId id="1017" r:id="rId2"/>
    <p:sldId id="999" r:id="rId3"/>
    <p:sldId id="904" r:id="rId4"/>
    <p:sldId id="905" r:id="rId5"/>
    <p:sldId id="685" r:id="rId6"/>
    <p:sldId id="686" r:id="rId7"/>
    <p:sldId id="687" r:id="rId8"/>
    <p:sldId id="688" r:id="rId9"/>
    <p:sldId id="845" r:id="rId10"/>
    <p:sldId id="392" r:id="rId11"/>
    <p:sldId id="1006" r:id="rId12"/>
    <p:sldId id="1005" r:id="rId13"/>
    <p:sldId id="1007" r:id="rId14"/>
    <p:sldId id="675" r:id="rId15"/>
    <p:sldId id="680" r:id="rId16"/>
    <p:sldId id="681" r:id="rId17"/>
    <p:sldId id="901" r:id="rId18"/>
    <p:sldId id="1016" r:id="rId19"/>
    <p:sldId id="295" r:id="rId20"/>
    <p:sldId id="906" r:id="rId21"/>
    <p:sldId id="907" r:id="rId22"/>
    <p:sldId id="909" r:id="rId23"/>
    <p:sldId id="908" r:id="rId24"/>
    <p:sldId id="910" r:id="rId25"/>
    <p:sldId id="911" r:id="rId26"/>
    <p:sldId id="996" r:id="rId27"/>
    <p:sldId id="264" r:id="rId28"/>
    <p:sldId id="325" r:id="rId29"/>
    <p:sldId id="321" r:id="rId30"/>
    <p:sldId id="393" r:id="rId31"/>
    <p:sldId id="322" r:id="rId32"/>
    <p:sldId id="470" r:id="rId33"/>
    <p:sldId id="318" r:id="rId34"/>
    <p:sldId id="320" r:id="rId35"/>
    <p:sldId id="326" r:id="rId36"/>
    <p:sldId id="992" r:id="rId37"/>
    <p:sldId id="997" r:id="rId38"/>
    <p:sldId id="998" r:id="rId39"/>
    <p:sldId id="986" r:id="rId40"/>
    <p:sldId id="912" r:id="rId41"/>
    <p:sldId id="913" r:id="rId42"/>
    <p:sldId id="989" r:id="rId43"/>
    <p:sldId id="726" r:id="rId44"/>
    <p:sldId id="994" r:id="rId45"/>
    <p:sldId id="993" r:id="rId46"/>
    <p:sldId id="725" r:id="rId47"/>
    <p:sldId id="742" r:id="rId48"/>
    <p:sldId id="914" r:id="rId49"/>
    <p:sldId id="976" r:id="rId50"/>
    <p:sldId id="1000" r:id="rId51"/>
    <p:sldId id="1001" r:id="rId52"/>
    <p:sldId id="917" r:id="rId53"/>
    <p:sldId id="1002" r:id="rId54"/>
    <p:sldId id="919" r:id="rId55"/>
    <p:sldId id="921" r:id="rId56"/>
    <p:sldId id="920" r:id="rId57"/>
    <p:sldId id="1003" r:id="rId58"/>
    <p:sldId id="473" r:id="rId59"/>
    <p:sldId id="387" r:id="rId60"/>
    <p:sldId id="323" r:id="rId61"/>
    <p:sldId id="1004" r:id="rId62"/>
    <p:sldId id="399" r:id="rId63"/>
    <p:sldId id="400" r:id="rId64"/>
    <p:sldId id="401" r:id="rId65"/>
    <p:sldId id="402" r:id="rId66"/>
    <p:sldId id="1012" r:id="rId67"/>
    <p:sldId id="1008" r:id="rId68"/>
    <p:sldId id="1010" r:id="rId69"/>
    <p:sldId id="831" r:id="rId70"/>
    <p:sldId id="832" r:id="rId71"/>
    <p:sldId id="678" r:id="rId72"/>
    <p:sldId id="1011" r:id="rId73"/>
    <p:sldId id="1013" r:id="rId74"/>
    <p:sldId id="922" r:id="rId75"/>
    <p:sldId id="1015" r:id="rId76"/>
    <p:sldId id="1018" r:id="rId77"/>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265" autoAdjust="0"/>
    <p:restoredTop sz="94718" autoAdjust="0"/>
  </p:normalViewPr>
  <p:slideViewPr>
    <p:cSldViewPr>
      <p:cViewPr varScale="1">
        <p:scale>
          <a:sx n="77" d="100"/>
          <a:sy n="77" d="100"/>
        </p:scale>
        <p:origin x="965" y="72"/>
      </p:cViewPr>
      <p:guideLst>
        <p:guide orient="horz" pos="2160"/>
        <p:guide pos="2880"/>
      </p:guideLst>
    </p:cSldViewPr>
  </p:slideViewPr>
  <p:notesTextViewPr>
    <p:cViewPr>
      <p:scale>
        <a:sx n="25" d="100"/>
        <a:sy n="25"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357955-D951-4CE6-8495-35A2F8A1F1EC}"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pl-PL"/>
        </a:p>
      </dgm:t>
    </dgm:pt>
    <dgm:pt modelId="{89AB5AE4-93F3-4225-9D50-4DE31ADC3FF5}">
      <dgm:prSet/>
      <dgm:spPr/>
      <dgm:t>
        <a:bodyPr/>
        <a:lstStyle/>
        <a:p>
          <a:pPr algn="just">
            <a:lnSpc>
              <a:spcPct val="100000"/>
            </a:lnSpc>
            <a:spcAft>
              <a:spcPts val="0"/>
            </a:spcAft>
          </a:pPr>
          <a:r>
            <a:rPr lang="pl-PL" dirty="0"/>
            <a:t>Przed nowelizacją art. 30 § 4 k.p. ustanawiał obowiązek podania przez pracodawcę przyczyny w przypadku: </a:t>
          </a:r>
        </a:p>
        <a:p>
          <a:pPr algn="just">
            <a:lnSpc>
              <a:spcPct val="100000"/>
            </a:lnSpc>
            <a:spcAft>
              <a:spcPts val="0"/>
            </a:spcAft>
          </a:pPr>
          <a:r>
            <a:rPr lang="pl-PL" b="1" dirty="0"/>
            <a:t>- wypowiedzenia umowy o pracę na czas nie określony,</a:t>
          </a:r>
          <a:r>
            <a:rPr lang="pl-PL" dirty="0"/>
            <a:t> </a:t>
          </a:r>
        </a:p>
        <a:p>
          <a:pPr algn="just">
            <a:lnSpc>
              <a:spcPct val="100000"/>
            </a:lnSpc>
            <a:spcAft>
              <a:spcPts val="0"/>
            </a:spcAft>
          </a:pPr>
          <a:r>
            <a:rPr lang="pl-PL" dirty="0"/>
            <a:t>- rozwiązania każdego rodzaju umowy o pracę bez wypowiedzenia.</a:t>
          </a:r>
        </a:p>
      </dgm:t>
    </dgm:pt>
    <dgm:pt modelId="{B6E6F255-898F-4CDB-AF79-C2DAD12AC5BA}" type="parTrans" cxnId="{07110954-593E-4CE8-AF6E-20C84B88882D}">
      <dgm:prSet/>
      <dgm:spPr/>
      <dgm:t>
        <a:bodyPr/>
        <a:lstStyle/>
        <a:p>
          <a:endParaRPr lang="pl-PL"/>
        </a:p>
      </dgm:t>
    </dgm:pt>
    <dgm:pt modelId="{34D749B8-077B-42BA-BF28-D9288DB39481}" type="sibTrans" cxnId="{07110954-593E-4CE8-AF6E-20C84B88882D}">
      <dgm:prSet/>
      <dgm:spPr/>
      <dgm:t>
        <a:bodyPr/>
        <a:lstStyle/>
        <a:p>
          <a:endParaRPr lang="pl-PL"/>
        </a:p>
      </dgm:t>
    </dgm:pt>
    <dgm:pt modelId="{FE8D2422-A795-44A6-93CD-34A300F1A364}">
      <dgm:prSet/>
      <dgm:spPr/>
      <dgm:t>
        <a:bodyPr/>
        <a:lstStyle/>
        <a:p>
          <a:pPr algn="just">
            <a:lnSpc>
              <a:spcPct val="100000"/>
            </a:lnSpc>
            <a:spcAft>
              <a:spcPts val="0"/>
            </a:spcAft>
          </a:pPr>
          <a:r>
            <a:rPr lang="pl-PL" dirty="0"/>
            <a:t>Po nowelizacji pracodawca obowiązany jest podać przyczynę w przypadku: </a:t>
          </a:r>
        </a:p>
        <a:p>
          <a:pPr algn="just">
            <a:lnSpc>
              <a:spcPct val="100000"/>
            </a:lnSpc>
            <a:spcAft>
              <a:spcPts val="0"/>
            </a:spcAft>
          </a:pPr>
          <a:r>
            <a:rPr lang="pl-PL" b="1" dirty="0"/>
            <a:t>- wypowiedzenia umowy o pracę na czas określony i na czas nieokreślony, </a:t>
          </a:r>
        </a:p>
        <a:p>
          <a:pPr algn="just">
            <a:lnSpc>
              <a:spcPct val="100000"/>
            </a:lnSpc>
            <a:spcAft>
              <a:spcPts val="0"/>
            </a:spcAft>
          </a:pPr>
          <a:r>
            <a:rPr lang="pl-PL" dirty="0"/>
            <a:t>- rozwiązania każdego rodzaju umowy o pracę bez wypowiedzenia.</a:t>
          </a:r>
        </a:p>
      </dgm:t>
    </dgm:pt>
    <dgm:pt modelId="{F1E94CC4-B1A9-4541-842C-A7D4597E524B}" type="parTrans" cxnId="{F944EFEF-AE69-438C-B845-9876B49053B9}">
      <dgm:prSet/>
      <dgm:spPr/>
      <dgm:t>
        <a:bodyPr/>
        <a:lstStyle/>
        <a:p>
          <a:endParaRPr lang="pl-PL"/>
        </a:p>
      </dgm:t>
    </dgm:pt>
    <dgm:pt modelId="{A4B3936F-1F3E-48C8-9F2C-3BE12AC01ECC}" type="sibTrans" cxnId="{F944EFEF-AE69-438C-B845-9876B49053B9}">
      <dgm:prSet/>
      <dgm:spPr/>
      <dgm:t>
        <a:bodyPr/>
        <a:lstStyle/>
        <a:p>
          <a:endParaRPr lang="pl-PL"/>
        </a:p>
      </dgm:t>
    </dgm:pt>
    <dgm:pt modelId="{7ED3E607-1EDF-44AF-A16C-65B748C2C19B}" type="pres">
      <dgm:prSet presAssocID="{96357955-D951-4CE6-8495-35A2F8A1F1EC}" presName="vert0" presStyleCnt="0">
        <dgm:presLayoutVars>
          <dgm:dir/>
          <dgm:animOne val="branch"/>
          <dgm:animLvl val="lvl"/>
        </dgm:presLayoutVars>
      </dgm:prSet>
      <dgm:spPr/>
    </dgm:pt>
    <dgm:pt modelId="{416534DC-4219-483E-8775-BB25678A2244}" type="pres">
      <dgm:prSet presAssocID="{89AB5AE4-93F3-4225-9D50-4DE31ADC3FF5}" presName="thickLine" presStyleLbl="alignNode1" presStyleIdx="0" presStyleCnt="2"/>
      <dgm:spPr/>
    </dgm:pt>
    <dgm:pt modelId="{FFBD9912-1166-4E7A-A00A-747042E9664E}" type="pres">
      <dgm:prSet presAssocID="{89AB5AE4-93F3-4225-9D50-4DE31ADC3FF5}" presName="horz1" presStyleCnt="0"/>
      <dgm:spPr/>
    </dgm:pt>
    <dgm:pt modelId="{710B2480-5C89-4F2E-9DFC-733FE9E9D69D}" type="pres">
      <dgm:prSet presAssocID="{89AB5AE4-93F3-4225-9D50-4DE31ADC3FF5}" presName="tx1" presStyleLbl="revTx" presStyleIdx="0" presStyleCnt="2"/>
      <dgm:spPr/>
    </dgm:pt>
    <dgm:pt modelId="{157D2E89-D47A-43A4-850B-4AD17DEB3ACF}" type="pres">
      <dgm:prSet presAssocID="{89AB5AE4-93F3-4225-9D50-4DE31ADC3FF5}" presName="vert1" presStyleCnt="0"/>
      <dgm:spPr/>
    </dgm:pt>
    <dgm:pt modelId="{603502B1-E6C8-4CD8-8BF6-BDDF9515E355}" type="pres">
      <dgm:prSet presAssocID="{FE8D2422-A795-44A6-93CD-34A300F1A364}" presName="thickLine" presStyleLbl="alignNode1" presStyleIdx="1" presStyleCnt="2"/>
      <dgm:spPr/>
    </dgm:pt>
    <dgm:pt modelId="{4133803C-BC1A-40CF-8EB7-0C1EC2373074}" type="pres">
      <dgm:prSet presAssocID="{FE8D2422-A795-44A6-93CD-34A300F1A364}" presName="horz1" presStyleCnt="0"/>
      <dgm:spPr/>
    </dgm:pt>
    <dgm:pt modelId="{97DA648F-C99C-4297-AFE8-17599C3B8149}" type="pres">
      <dgm:prSet presAssocID="{FE8D2422-A795-44A6-93CD-34A300F1A364}" presName="tx1" presStyleLbl="revTx" presStyleIdx="1" presStyleCnt="2"/>
      <dgm:spPr/>
    </dgm:pt>
    <dgm:pt modelId="{7DD026B6-5CCD-4E51-B66F-B65D18334A99}" type="pres">
      <dgm:prSet presAssocID="{FE8D2422-A795-44A6-93CD-34A300F1A364}" presName="vert1" presStyleCnt="0"/>
      <dgm:spPr/>
    </dgm:pt>
  </dgm:ptLst>
  <dgm:cxnLst>
    <dgm:cxn modelId="{FF6C510E-381D-4977-917D-1DB6BF6833C1}" type="presOf" srcId="{89AB5AE4-93F3-4225-9D50-4DE31ADC3FF5}" destId="{710B2480-5C89-4F2E-9DFC-733FE9E9D69D}" srcOrd="0" destOrd="0" presId="urn:microsoft.com/office/officeart/2008/layout/LinedList"/>
    <dgm:cxn modelId="{07110954-593E-4CE8-AF6E-20C84B88882D}" srcId="{96357955-D951-4CE6-8495-35A2F8A1F1EC}" destId="{89AB5AE4-93F3-4225-9D50-4DE31ADC3FF5}" srcOrd="0" destOrd="0" parTransId="{B6E6F255-898F-4CDB-AF79-C2DAD12AC5BA}" sibTransId="{34D749B8-077B-42BA-BF28-D9288DB39481}"/>
    <dgm:cxn modelId="{88E10D87-1EF3-4DB0-BE7E-5A867D73DCBF}" type="presOf" srcId="{FE8D2422-A795-44A6-93CD-34A300F1A364}" destId="{97DA648F-C99C-4297-AFE8-17599C3B8149}" srcOrd="0" destOrd="0" presId="urn:microsoft.com/office/officeart/2008/layout/LinedList"/>
    <dgm:cxn modelId="{C63777C7-C944-4D58-8E03-C7B5CCE4D061}" type="presOf" srcId="{96357955-D951-4CE6-8495-35A2F8A1F1EC}" destId="{7ED3E607-1EDF-44AF-A16C-65B748C2C19B}" srcOrd="0" destOrd="0" presId="urn:microsoft.com/office/officeart/2008/layout/LinedList"/>
    <dgm:cxn modelId="{F944EFEF-AE69-438C-B845-9876B49053B9}" srcId="{96357955-D951-4CE6-8495-35A2F8A1F1EC}" destId="{FE8D2422-A795-44A6-93CD-34A300F1A364}" srcOrd="1" destOrd="0" parTransId="{F1E94CC4-B1A9-4541-842C-A7D4597E524B}" sibTransId="{A4B3936F-1F3E-48C8-9F2C-3BE12AC01ECC}"/>
    <dgm:cxn modelId="{F6BA5D2D-6224-4391-B26C-EA7083809D9B}" type="presParOf" srcId="{7ED3E607-1EDF-44AF-A16C-65B748C2C19B}" destId="{416534DC-4219-483E-8775-BB25678A2244}" srcOrd="0" destOrd="0" presId="urn:microsoft.com/office/officeart/2008/layout/LinedList"/>
    <dgm:cxn modelId="{C31D574D-C481-44E9-BC3A-990A1D763EC6}" type="presParOf" srcId="{7ED3E607-1EDF-44AF-A16C-65B748C2C19B}" destId="{FFBD9912-1166-4E7A-A00A-747042E9664E}" srcOrd="1" destOrd="0" presId="urn:microsoft.com/office/officeart/2008/layout/LinedList"/>
    <dgm:cxn modelId="{59D4248E-70DD-4FD9-8AEF-059DD001B01E}" type="presParOf" srcId="{FFBD9912-1166-4E7A-A00A-747042E9664E}" destId="{710B2480-5C89-4F2E-9DFC-733FE9E9D69D}" srcOrd="0" destOrd="0" presId="urn:microsoft.com/office/officeart/2008/layout/LinedList"/>
    <dgm:cxn modelId="{62B4BD1E-6219-4CFC-A188-5F54A540AC68}" type="presParOf" srcId="{FFBD9912-1166-4E7A-A00A-747042E9664E}" destId="{157D2E89-D47A-43A4-850B-4AD17DEB3ACF}" srcOrd="1" destOrd="0" presId="urn:microsoft.com/office/officeart/2008/layout/LinedList"/>
    <dgm:cxn modelId="{992444BA-C134-4054-8B35-CEB3FFD2E03A}" type="presParOf" srcId="{7ED3E607-1EDF-44AF-A16C-65B748C2C19B}" destId="{603502B1-E6C8-4CD8-8BF6-BDDF9515E355}" srcOrd="2" destOrd="0" presId="urn:microsoft.com/office/officeart/2008/layout/LinedList"/>
    <dgm:cxn modelId="{9287A04A-C5A9-41BD-A984-5F247743429B}" type="presParOf" srcId="{7ED3E607-1EDF-44AF-A16C-65B748C2C19B}" destId="{4133803C-BC1A-40CF-8EB7-0C1EC2373074}" srcOrd="3" destOrd="0" presId="urn:microsoft.com/office/officeart/2008/layout/LinedList"/>
    <dgm:cxn modelId="{57B68AC5-8F71-414F-B407-3D1E12FF8CA0}" type="presParOf" srcId="{4133803C-BC1A-40CF-8EB7-0C1EC2373074}" destId="{97DA648F-C99C-4297-AFE8-17599C3B8149}" srcOrd="0" destOrd="0" presId="urn:microsoft.com/office/officeart/2008/layout/LinedList"/>
    <dgm:cxn modelId="{43D168CF-A135-4C73-A543-DA2261FBACB9}" type="presParOf" srcId="{4133803C-BC1A-40CF-8EB7-0C1EC2373074}" destId="{7DD026B6-5CCD-4E51-B66F-B65D18334A9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B721058-D653-4C1B-9344-2A7F7C299F2C}" type="doc">
      <dgm:prSet loTypeId="urn:microsoft.com/office/officeart/2005/8/layout/process4" loCatId="list" qsTypeId="urn:microsoft.com/office/officeart/2005/8/quickstyle/simple1" qsCatId="simple" csTypeId="urn:microsoft.com/office/officeart/2005/8/colors/accent1_1" csCatId="accent1" phldr="1"/>
      <dgm:spPr/>
      <dgm:t>
        <a:bodyPr/>
        <a:lstStyle/>
        <a:p>
          <a:endParaRPr lang="pl-PL"/>
        </a:p>
      </dgm:t>
    </dgm:pt>
    <dgm:pt modelId="{1FF83ABB-1803-4ACA-8E73-DD4D50B0F515}">
      <dgm:prSet custT="1"/>
      <dgm:spPr/>
      <dgm:t>
        <a:bodyPr/>
        <a:lstStyle/>
        <a:p>
          <a:r>
            <a:rPr lang="pl-PL" sz="2400" dirty="0"/>
            <a:t>cofnięcie wypowiedzenia wymaga zgody pracownika (art. 61 § 1 k.c. w zw. z art. 300 k.p.) </a:t>
          </a:r>
        </a:p>
      </dgm:t>
    </dgm:pt>
    <dgm:pt modelId="{6EBECF67-5A3E-4E05-A339-04A61B128896}" type="parTrans" cxnId="{220FA046-F6DF-4505-84AF-F145A26A943F}">
      <dgm:prSet/>
      <dgm:spPr/>
      <dgm:t>
        <a:bodyPr/>
        <a:lstStyle/>
        <a:p>
          <a:endParaRPr lang="pl-PL" sz="2400"/>
        </a:p>
      </dgm:t>
    </dgm:pt>
    <dgm:pt modelId="{E25C194D-0E46-4696-A11B-66EF133D5803}" type="sibTrans" cxnId="{220FA046-F6DF-4505-84AF-F145A26A943F}">
      <dgm:prSet/>
      <dgm:spPr/>
      <dgm:t>
        <a:bodyPr/>
        <a:lstStyle/>
        <a:p>
          <a:endParaRPr lang="pl-PL" sz="2400"/>
        </a:p>
      </dgm:t>
    </dgm:pt>
    <dgm:pt modelId="{60DB59CE-AB45-4945-8141-EBFEA26BE27E}">
      <dgm:prSet custT="1"/>
      <dgm:spPr/>
      <dgm:t>
        <a:bodyPr/>
        <a:lstStyle/>
        <a:p>
          <a:r>
            <a:rPr lang="pl-PL" sz="2400" dirty="0"/>
            <a:t>art. 65</a:t>
          </a:r>
          <a:r>
            <a:rPr lang="pl-PL" sz="2400" baseline="30000" dirty="0"/>
            <a:t>1</a:t>
          </a:r>
          <a:r>
            <a:rPr lang="pl-PL" sz="2400" dirty="0"/>
            <a:t> k.c. - przepisy o oświadczeniach woli stosuje się odpowiednio do innych oświadczeń (w tym oświadczeń wiedzy) </a:t>
          </a:r>
        </a:p>
      </dgm:t>
    </dgm:pt>
    <dgm:pt modelId="{7C6A0039-64EC-43D9-BAA1-AC1E00A723E4}" type="parTrans" cxnId="{D915DF29-B51F-4652-AB87-6F83BD680D13}">
      <dgm:prSet/>
      <dgm:spPr/>
      <dgm:t>
        <a:bodyPr/>
        <a:lstStyle/>
        <a:p>
          <a:endParaRPr lang="pl-PL" sz="2400"/>
        </a:p>
      </dgm:t>
    </dgm:pt>
    <dgm:pt modelId="{F726591D-9EC7-45F3-BE69-2000F1C41DFC}" type="sibTrans" cxnId="{D915DF29-B51F-4652-AB87-6F83BD680D13}">
      <dgm:prSet/>
      <dgm:spPr/>
      <dgm:t>
        <a:bodyPr/>
        <a:lstStyle/>
        <a:p>
          <a:endParaRPr lang="pl-PL" sz="2400"/>
        </a:p>
      </dgm:t>
    </dgm:pt>
    <dgm:pt modelId="{43B6B9AB-B65F-4306-9E24-2B3B9E23EEE5}">
      <dgm:prSet custT="1"/>
      <dgm:spPr/>
      <dgm:t>
        <a:bodyPr/>
        <a:lstStyle/>
        <a:p>
          <a:r>
            <a:rPr lang="pl-PL" sz="2400" dirty="0"/>
            <a:t>skoro do oświadczeń wiedzy stosuje się odpowiednio przepisy o oświadczeniach woli, to zastosowanie mają przepisy o wadach oświadczenia woli - art. 84–86 k.c.</a:t>
          </a:r>
        </a:p>
      </dgm:t>
    </dgm:pt>
    <dgm:pt modelId="{3A9C4DF2-B6D8-4CC5-8556-28151B2DA136}" type="parTrans" cxnId="{8DBE6178-00E5-46E2-BEDD-8DF6ABAAA8A1}">
      <dgm:prSet/>
      <dgm:spPr/>
      <dgm:t>
        <a:bodyPr/>
        <a:lstStyle/>
        <a:p>
          <a:endParaRPr lang="pl-PL" sz="2400"/>
        </a:p>
      </dgm:t>
    </dgm:pt>
    <dgm:pt modelId="{5AD60730-E936-4DC1-B43F-8A016CB0F9AF}" type="sibTrans" cxnId="{8DBE6178-00E5-46E2-BEDD-8DF6ABAAA8A1}">
      <dgm:prSet/>
      <dgm:spPr/>
      <dgm:t>
        <a:bodyPr/>
        <a:lstStyle/>
        <a:p>
          <a:endParaRPr lang="pl-PL" sz="2400"/>
        </a:p>
      </dgm:t>
    </dgm:pt>
    <dgm:pt modelId="{63E5081C-F7B2-4F00-A593-8A1FDE9BFC2E}" type="pres">
      <dgm:prSet presAssocID="{5B721058-D653-4C1B-9344-2A7F7C299F2C}" presName="Name0" presStyleCnt="0">
        <dgm:presLayoutVars>
          <dgm:dir/>
          <dgm:animLvl val="lvl"/>
          <dgm:resizeHandles val="exact"/>
        </dgm:presLayoutVars>
      </dgm:prSet>
      <dgm:spPr/>
    </dgm:pt>
    <dgm:pt modelId="{690AA6A5-F129-48E3-B847-7AC580A0051F}" type="pres">
      <dgm:prSet presAssocID="{43B6B9AB-B65F-4306-9E24-2B3B9E23EEE5}" presName="boxAndChildren" presStyleCnt="0"/>
      <dgm:spPr/>
    </dgm:pt>
    <dgm:pt modelId="{EE78B4DD-9D2C-4DBA-8DE9-86F3C76E014D}" type="pres">
      <dgm:prSet presAssocID="{43B6B9AB-B65F-4306-9E24-2B3B9E23EEE5}" presName="parentTextBox" presStyleLbl="node1" presStyleIdx="0" presStyleCnt="3"/>
      <dgm:spPr/>
    </dgm:pt>
    <dgm:pt modelId="{E7C62514-06D9-41F3-81C4-0EB071746E6F}" type="pres">
      <dgm:prSet presAssocID="{F726591D-9EC7-45F3-BE69-2000F1C41DFC}" presName="sp" presStyleCnt="0"/>
      <dgm:spPr/>
    </dgm:pt>
    <dgm:pt modelId="{1F4156A4-06C8-481F-811B-6CDF5E39568A}" type="pres">
      <dgm:prSet presAssocID="{60DB59CE-AB45-4945-8141-EBFEA26BE27E}" presName="arrowAndChildren" presStyleCnt="0"/>
      <dgm:spPr/>
    </dgm:pt>
    <dgm:pt modelId="{9707B1CE-6F39-4FEA-A170-9967C160FF4C}" type="pres">
      <dgm:prSet presAssocID="{60DB59CE-AB45-4945-8141-EBFEA26BE27E}" presName="parentTextArrow" presStyleLbl="node1" presStyleIdx="1" presStyleCnt="3"/>
      <dgm:spPr/>
    </dgm:pt>
    <dgm:pt modelId="{8BE50A9B-8B34-4B42-9608-008906BC517F}" type="pres">
      <dgm:prSet presAssocID="{E25C194D-0E46-4696-A11B-66EF133D5803}" presName="sp" presStyleCnt="0"/>
      <dgm:spPr/>
    </dgm:pt>
    <dgm:pt modelId="{43D8D013-7B82-45B3-9B24-5872C48DCF96}" type="pres">
      <dgm:prSet presAssocID="{1FF83ABB-1803-4ACA-8E73-DD4D50B0F515}" presName="arrowAndChildren" presStyleCnt="0"/>
      <dgm:spPr/>
    </dgm:pt>
    <dgm:pt modelId="{514A9BD8-F043-405C-8F5B-2BEDDC95BB74}" type="pres">
      <dgm:prSet presAssocID="{1FF83ABB-1803-4ACA-8E73-DD4D50B0F515}" presName="parentTextArrow" presStyleLbl="node1" presStyleIdx="2" presStyleCnt="3"/>
      <dgm:spPr/>
    </dgm:pt>
  </dgm:ptLst>
  <dgm:cxnLst>
    <dgm:cxn modelId="{D915DF29-B51F-4652-AB87-6F83BD680D13}" srcId="{5B721058-D653-4C1B-9344-2A7F7C299F2C}" destId="{60DB59CE-AB45-4945-8141-EBFEA26BE27E}" srcOrd="1" destOrd="0" parTransId="{7C6A0039-64EC-43D9-BAA1-AC1E00A723E4}" sibTransId="{F726591D-9EC7-45F3-BE69-2000F1C41DFC}"/>
    <dgm:cxn modelId="{220FA046-F6DF-4505-84AF-F145A26A943F}" srcId="{5B721058-D653-4C1B-9344-2A7F7C299F2C}" destId="{1FF83ABB-1803-4ACA-8E73-DD4D50B0F515}" srcOrd="0" destOrd="0" parTransId="{6EBECF67-5A3E-4E05-A339-04A61B128896}" sibTransId="{E25C194D-0E46-4696-A11B-66EF133D5803}"/>
    <dgm:cxn modelId="{9774CB6A-10CB-4812-A48D-806B671956A7}" type="presOf" srcId="{1FF83ABB-1803-4ACA-8E73-DD4D50B0F515}" destId="{514A9BD8-F043-405C-8F5B-2BEDDC95BB74}" srcOrd="0" destOrd="0" presId="urn:microsoft.com/office/officeart/2005/8/layout/process4"/>
    <dgm:cxn modelId="{57084155-C75B-4BAE-B402-796E2179F55E}" type="presOf" srcId="{60DB59CE-AB45-4945-8141-EBFEA26BE27E}" destId="{9707B1CE-6F39-4FEA-A170-9967C160FF4C}" srcOrd="0" destOrd="0" presId="urn:microsoft.com/office/officeart/2005/8/layout/process4"/>
    <dgm:cxn modelId="{8DBE6178-00E5-46E2-BEDD-8DF6ABAAA8A1}" srcId="{5B721058-D653-4C1B-9344-2A7F7C299F2C}" destId="{43B6B9AB-B65F-4306-9E24-2B3B9E23EEE5}" srcOrd="2" destOrd="0" parTransId="{3A9C4DF2-B6D8-4CC5-8556-28151B2DA136}" sibTransId="{5AD60730-E936-4DC1-B43F-8A016CB0F9AF}"/>
    <dgm:cxn modelId="{E58CC786-8F42-429D-AB90-2A9BA90618F7}" type="presOf" srcId="{5B721058-D653-4C1B-9344-2A7F7C299F2C}" destId="{63E5081C-F7B2-4F00-A593-8A1FDE9BFC2E}" srcOrd="0" destOrd="0" presId="urn:microsoft.com/office/officeart/2005/8/layout/process4"/>
    <dgm:cxn modelId="{7BEB66F3-C888-4DE4-BFB9-875BC3F18EEA}" type="presOf" srcId="{43B6B9AB-B65F-4306-9E24-2B3B9E23EEE5}" destId="{EE78B4DD-9D2C-4DBA-8DE9-86F3C76E014D}" srcOrd="0" destOrd="0" presId="urn:microsoft.com/office/officeart/2005/8/layout/process4"/>
    <dgm:cxn modelId="{95638262-DE19-4893-A650-FD803E760E6D}" type="presParOf" srcId="{63E5081C-F7B2-4F00-A593-8A1FDE9BFC2E}" destId="{690AA6A5-F129-48E3-B847-7AC580A0051F}" srcOrd="0" destOrd="0" presId="urn:microsoft.com/office/officeart/2005/8/layout/process4"/>
    <dgm:cxn modelId="{FF495E33-A8DB-4C96-9316-8656D89BF5C8}" type="presParOf" srcId="{690AA6A5-F129-48E3-B847-7AC580A0051F}" destId="{EE78B4DD-9D2C-4DBA-8DE9-86F3C76E014D}" srcOrd="0" destOrd="0" presId="urn:microsoft.com/office/officeart/2005/8/layout/process4"/>
    <dgm:cxn modelId="{17874818-695F-4706-B613-39658D5418ED}" type="presParOf" srcId="{63E5081C-F7B2-4F00-A593-8A1FDE9BFC2E}" destId="{E7C62514-06D9-41F3-81C4-0EB071746E6F}" srcOrd="1" destOrd="0" presId="urn:microsoft.com/office/officeart/2005/8/layout/process4"/>
    <dgm:cxn modelId="{08154D7F-0835-4F03-9F94-3D0A7461FF66}" type="presParOf" srcId="{63E5081C-F7B2-4F00-A593-8A1FDE9BFC2E}" destId="{1F4156A4-06C8-481F-811B-6CDF5E39568A}" srcOrd="2" destOrd="0" presId="urn:microsoft.com/office/officeart/2005/8/layout/process4"/>
    <dgm:cxn modelId="{7E7B26DE-D26D-4A3C-8286-E135F5758766}" type="presParOf" srcId="{1F4156A4-06C8-481F-811B-6CDF5E39568A}" destId="{9707B1CE-6F39-4FEA-A170-9967C160FF4C}" srcOrd="0" destOrd="0" presId="urn:microsoft.com/office/officeart/2005/8/layout/process4"/>
    <dgm:cxn modelId="{3A8589F3-6C93-4836-A1B2-85614B1A20CB}" type="presParOf" srcId="{63E5081C-F7B2-4F00-A593-8A1FDE9BFC2E}" destId="{8BE50A9B-8B34-4B42-9608-008906BC517F}" srcOrd="3" destOrd="0" presId="urn:microsoft.com/office/officeart/2005/8/layout/process4"/>
    <dgm:cxn modelId="{1F11BB81-CF3F-4786-AC56-871C79CCA908}" type="presParOf" srcId="{63E5081C-F7B2-4F00-A593-8A1FDE9BFC2E}" destId="{43D8D013-7B82-45B3-9B24-5872C48DCF96}" srcOrd="4" destOrd="0" presId="urn:microsoft.com/office/officeart/2005/8/layout/process4"/>
    <dgm:cxn modelId="{C4216756-1DD0-4594-923B-7BCB828E21AD}" type="presParOf" srcId="{43D8D013-7B82-45B3-9B24-5872C48DCF96}" destId="{514A9BD8-F043-405C-8F5B-2BEDDC95BB74}"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DC24F09-173D-4174-AB07-85B7BE3AA5A1}"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pl-PL"/>
        </a:p>
      </dgm:t>
    </dgm:pt>
    <dgm:pt modelId="{ABC6C1AF-8F7E-4DA9-9560-AA6C3DE36BF1}">
      <dgm:prSet/>
      <dgm:spPr/>
      <dgm:t>
        <a:bodyPr/>
        <a:lstStyle/>
        <a:p>
          <a:pPr algn="just"/>
          <a:r>
            <a:rPr lang="pl-PL" dirty="0"/>
            <a:t>II PK 62/08, I PK 374/03 - zwolniony nie może skutecznie kwestionować prawidłowości przyczyny wypowiedzenia, jeżeli od kary nie odwołał się do sądu pracy (tezy nie mają potwierdzenia w orzeczeniach)</a:t>
          </a:r>
        </a:p>
      </dgm:t>
    </dgm:pt>
    <dgm:pt modelId="{1E688916-CCBF-46C8-8990-F57B3F69523D}" type="parTrans" cxnId="{2504CA12-9940-45B0-8B13-AECFEFE260CC}">
      <dgm:prSet/>
      <dgm:spPr/>
      <dgm:t>
        <a:bodyPr/>
        <a:lstStyle/>
        <a:p>
          <a:endParaRPr lang="pl-PL"/>
        </a:p>
      </dgm:t>
    </dgm:pt>
    <dgm:pt modelId="{884B114D-8F24-436E-B68C-E14B8A54CB67}" type="sibTrans" cxnId="{2504CA12-9940-45B0-8B13-AECFEFE260CC}">
      <dgm:prSet/>
      <dgm:spPr/>
      <dgm:t>
        <a:bodyPr/>
        <a:lstStyle/>
        <a:p>
          <a:endParaRPr lang="pl-PL"/>
        </a:p>
      </dgm:t>
    </dgm:pt>
    <dgm:pt modelId="{7C4B4244-4DA1-44B5-9365-25553278FB43}">
      <dgm:prSet/>
      <dgm:spPr/>
      <dgm:t>
        <a:bodyPr/>
        <a:lstStyle/>
        <a:p>
          <a:pPr algn="just"/>
          <a:r>
            <a:rPr lang="pl-PL" b="0" dirty="0"/>
            <a:t>I PK 125/18 – z jednej strony sąd przywołał te poglądy, a z drugiej uznał za konieczne badanie przyczyny wypowiedzenia.  </a:t>
          </a:r>
        </a:p>
      </dgm:t>
    </dgm:pt>
    <dgm:pt modelId="{FD3171C5-0280-42CD-B478-337BF63E9649}" type="parTrans" cxnId="{5C39BE98-5913-4DE1-88E8-488707A07077}">
      <dgm:prSet/>
      <dgm:spPr/>
      <dgm:t>
        <a:bodyPr/>
        <a:lstStyle/>
        <a:p>
          <a:endParaRPr lang="pl-PL"/>
        </a:p>
      </dgm:t>
    </dgm:pt>
    <dgm:pt modelId="{E5633E4C-75E7-4A08-B51E-3FD61D2E23BD}" type="sibTrans" cxnId="{5C39BE98-5913-4DE1-88E8-488707A07077}">
      <dgm:prSet/>
      <dgm:spPr/>
      <dgm:t>
        <a:bodyPr/>
        <a:lstStyle/>
        <a:p>
          <a:endParaRPr lang="pl-PL"/>
        </a:p>
      </dgm:t>
    </dgm:pt>
    <dgm:pt modelId="{4C273AD9-8695-40C6-B3AD-7B4BC33A9320}" type="pres">
      <dgm:prSet presAssocID="{CDC24F09-173D-4174-AB07-85B7BE3AA5A1}" presName="linear" presStyleCnt="0">
        <dgm:presLayoutVars>
          <dgm:animLvl val="lvl"/>
          <dgm:resizeHandles val="exact"/>
        </dgm:presLayoutVars>
      </dgm:prSet>
      <dgm:spPr/>
    </dgm:pt>
    <dgm:pt modelId="{A51F70A9-8701-4DFE-BF34-B47BA810CDFD}" type="pres">
      <dgm:prSet presAssocID="{ABC6C1AF-8F7E-4DA9-9560-AA6C3DE36BF1}" presName="parentText" presStyleLbl="node1" presStyleIdx="0" presStyleCnt="2" custLinFactY="247" custLinFactNeighborX="1215" custLinFactNeighborY="100000">
        <dgm:presLayoutVars>
          <dgm:chMax val="0"/>
          <dgm:bulletEnabled val="1"/>
        </dgm:presLayoutVars>
      </dgm:prSet>
      <dgm:spPr/>
    </dgm:pt>
    <dgm:pt modelId="{3C9CFDF0-C45E-4EC9-823C-80E0A0D07970}" type="pres">
      <dgm:prSet presAssocID="{884B114D-8F24-436E-B68C-E14B8A54CB67}" presName="spacer" presStyleCnt="0"/>
      <dgm:spPr/>
    </dgm:pt>
    <dgm:pt modelId="{BB9FAB31-F204-4321-B04E-DDCBF6F99E3E}" type="pres">
      <dgm:prSet presAssocID="{7C4B4244-4DA1-44B5-9365-25553278FB43}" presName="parentText" presStyleLbl="node1" presStyleIdx="1" presStyleCnt="2">
        <dgm:presLayoutVars>
          <dgm:chMax val="0"/>
          <dgm:bulletEnabled val="1"/>
        </dgm:presLayoutVars>
      </dgm:prSet>
      <dgm:spPr/>
    </dgm:pt>
  </dgm:ptLst>
  <dgm:cxnLst>
    <dgm:cxn modelId="{2504CA12-9940-45B0-8B13-AECFEFE260CC}" srcId="{CDC24F09-173D-4174-AB07-85B7BE3AA5A1}" destId="{ABC6C1AF-8F7E-4DA9-9560-AA6C3DE36BF1}" srcOrd="0" destOrd="0" parTransId="{1E688916-CCBF-46C8-8990-F57B3F69523D}" sibTransId="{884B114D-8F24-436E-B68C-E14B8A54CB67}"/>
    <dgm:cxn modelId="{82572816-054C-40EB-9ECB-10BDBBAF2BC8}" type="presOf" srcId="{ABC6C1AF-8F7E-4DA9-9560-AA6C3DE36BF1}" destId="{A51F70A9-8701-4DFE-BF34-B47BA810CDFD}" srcOrd="0" destOrd="0" presId="urn:microsoft.com/office/officeart/2005/8/layout/vList2"/>
    <dgm:cxn modelId="{5C39BE98-5913-4DE1-88E8-488707A07077}" srcId="{CDC24F09-173D-4174-AB07-85B7BE3AA5A1}" destId="{7C4B4244-4DA1-44B5-9365-25553278FB43}" srcOrd="1" destOrd="0" parTransId="{FD3171C5-0280-42CD-B478-337BF63E9649}" sibTransId="{E5633E4C-75E7-4A08-B51E-3FD61D2E23BD}"/>
    <dgm:cxn modelId="{CE89C2E4-3487-41B1-BDC6-AF88F2FE4E98}" type="presOf" srcId="{CDC24F09-173D-4174-AB07-85B7BE3AA5A1}" destId="{4C273AD9-8695-40C6-B3AD-7B4BC33A9320}" srcOrd="0" destOrd="0" presId="urn:microsoft.com/office/officeart/2005/8/layout/vList2"/>
    <dgm:cxn modelId="{F6CB15E7-69D6-4251-B225-30F8C516B206}" type="presOf" srcId="{7C4B4244-4DA1-44B5-9365-25553278FB43}" destId="{BB9FAB31-F204-4321-B04E-DDCBF6F99E3E}" srcOrd="0" destOrd="0" presId="urn:microsoft.com/office/officeart/2005/8/layout/vList2"/>
    <dgm:cxn modelId="{FDCB2AD3-E878-47A4-A30D-67D02F97A3BC}" type="presParOf" srcId="{4C273AD9-8695-40C6-B3AD-7B4BC33A9320}" destId="{A51F70A9-8701-4DFE-BF34-B47BA810CDFD}" srcOrd="0" destOrd="0" presId="urn:microsoft.com/office/officeart/2005/8/layout/vList2"/>
    <dgm:cxn modelId="{9C8046EA-B8AB-4889-A520-9778FA81E94E}" type="presParOf" srcId="{4C273AD9-8695-40C6-B3AD-7B4BC33A9320}" destId="{3C9CFDF0-C45E-4EC9-823C-80E0A0D07970}" srcOrd="1" destOrd="0" presId="urn:microsoft.com/office/officeart/2005/8/layout/vList2"/>
    <dgm:cxn modelId="{5DECE718-86E0-4F27-BC51-4EDDA0082609}" type="presParOf" srcId="{4C273AD9-8695-40C6-B3AD-7B4BC33A9320}" destId="{BB9FAB31-F204-4321-B04E-DDCBF6F99E3E}"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E6C1050-4FF0-445F-BBAC-30AF51B59B65}" type="doc">
      <dgm:prSet loTypeId="urn:microsoft.com/office/officeart/2005/8/layout/vList2" loCatId="list" qsTypeId="urn:microsoft.com/office/officeart/2005/8/quickstyle/simple2" qsCatId="simple" csTypeId="urn:microsoft.com/office/officeart/2005/8/colors/accent1_1" csCatId="accent1"/>
      <dgm:spPr/>
      <dgm:t>
        <a:bodyPr/>
        <a:lstStyle/>
        <a:p>
          <a:endParaRPr lang="pl-PL"/>
        </a:p>
      </dgm:t>
    </dgm:pt>
    <dgm:pt modelId="{CE1D198D-49CD-4E52-8B64-9A79BEAAF2BB}">
      <dgm:prSet/>
      <dgm:spPr/>
      <dgm:t>
        <a:bodyPr/>
        <a:lstStyle/>
        <a:p>
          <a:pPr algn="just"/>
          <a:r>
            <a:rPr lang="pl-PL" dirty="0"/>
            <a:t>W przypadku pracodawców zajmujących się działalnością dystrybucyjną (niezależnie od tego, czy obok działalności produkcyjnej, czy samodzielnie), </a:t>
          </a:r>
          <a:r>
            <a:rPr lang="pl-PL" b="1" dirty="0"/>
            <a:t>o unikalności stanowiska pracy nie decyduje tylko i wyłącznie jego przypisanie w strukturze organizacyjnej do określonego regionu geograficznego </a:t>
          </a:r>
          <a:r>
            <a:rPr lang="pl-PL" dirty="0"/>
            <a:t>na obszarze którego pracownik ma wykonywać czynności.</a:t>
          </a:r>
        </a:p>
      </dgm:t>
    </dgm:pt>
    <dgm:pt modelId="{F1F49DCD-6DC9-42E6-B557-20CCF881B1C4}" type="parTrans" cxnId="{EC5A01EA-1BD7-4A06-B60F-0C52DB8C54B7}">
      <dgm:prSet/>
      <dgm:spPr/>
      <dgm:t>
        <a:bodyPr/>
        <a:lstStyle/>
        <a:p>
          <a:endParaRPr lang="pl-PL"/>
        </a:p>
      </dgm:t>
    </dgm:pt>
    <dgm:pt modelId="{D91C377D-33AE-400B-A051-626B9C76EA69}" type="sibTrans" cxnId="{EC5A01EA-1BD7-4A06-B60F-0C52DB8C54B7}">
      <dgm:prSet/>
      <dgm:spPr/>
      <dgm:t>
        <a:bodyPr/>
        <a:lstStyle/>
        <a:p>
          <a:endParaRPr lang="pl-PL"/>
        </a:p>
      </dgm:t>
    </dgm:pt>
    <dgm:pt modelId="{394B0FDF-7DEC-4A53-BA2E-01101B1F849A}">
      <dgm:prSet/>
      <dgm:spPr/>
      <dgm:t>
        <a:bodyPr/>
        <a:lstStyle/>
        <a:p>
          <a:pPr algn="just"/>
          <a:r>
            <a:rPr lang="pl-PL" b="1" dirty="0"/>
            <a:t>Likwidacja stanowiska pracy okręgowego kierownika sprzedaży, będącego w strukturze pracodawcy jednym z wielu takich kierowników nadzorujących prace przedstawicieli handlowych, nie jest likwidacją unikalnego, jedynego w strukturze pracodawcy stanowiska pracy.</a:t>
          </a:r>
          <a:endParaRPr lang="pl-PL" dirty="0"/>
        </a:p>
      </dgm:t>
    </dgm:pt>
    <dgm:pt modelId="{B8A3CDC3-CE69-49F2-A79F-63D4080A8A05}" type="parTrans" cxnId="{40889DB6-5EB9-4E55-BF89-38C1CFEAC3C0}">
      <dgm:prSet/>
      <dgm:spPr/>
      <dgm:t>
        <a:bodyPr/>
        <a:lstStyle/>
        <a:p>
          <a:endParaRPr lang="pl-PL"/>
        </a:p>
      </dgm:t>
    </dgm:pt>
    <dgm:pt modelId="{40A8439B-9ECB-4348-A714-6CCF93CE507C}" type="sibTrans" cxnId="{40889DB6-5EB9-4E55-BF89-38C1CFEAC3C0}">
      <dgm:prSet/>
      <dgm:spPr/>
      <dgm:t>
        <a:bodyPr/>
        <a:lstStyle/>
        <a:p>
          <a:endParaRPr lang="pl-PL"/>
        </a:p>
      </dgm:t>
    </dgm:pt>
    <dgm:pt modelId="{70525262-2984-4B04-A5A5-566639640159}" type="pres">
      <dgm:prSet presAssocID="{6E6C1050-4FF0-445F-BBAC-30AF51B59B65}" presName="linear" presStyleCnt="0">
        <dgm:presLayoutVars>
          <dgm:animLvl val="lvl"/>
          <dgm:resizeHandles val="exact"/>
        </dgm:presLayoutVars>
      </dgm:prSet>
      <dgm:spPr/>
    </dgm:pt>
    <dgm:pt modelId="{EF97E8DB-E0BF-43DA-B8F8-5ED781C4FEFC}" type="pres">
      <dgm:prSet presAssocID="{CE1D198D-49CD-4E52-8B64-9A79BEAAF2BB}" presName="parentText" presStyleLbl="node1" presStyleIdx="0" presStyleCnt="2">
        <dgm:presLayoutVars>
          <dgm:chMax val="0"/>
          <dgm:bulletEnabled val="1"/>
        </dgm:presLayoutVars>
      </dgm:prSet>
      <dgm:spPr/>
    </dgm:pt>
    <dgm:pt modelId="{5C9D1F48-E91E-4C9C-B989-25096599556B}" type="pres">
      <dgm:prSet presAssocID="{D91C377D-33AE-400B-A051-626B9C76EA69}" presName="spacer" presStyleCnt="0"/>
      <dgm:spPr/>
    </dgm:pt>
    <dgm:pt modelId="{2B8674C0-8DDD-4250-93B9-F81821A6D0DD}" type="pres">
      <dgm:prSet presAssocID="{394B0FDF-7DEC-4A53-BA2E-01101B1F849A}" presName="parentText" presStyleLbl="node1" presStyleIdx="1" presStyleCnt="2">
        <dgm:presLayoutVars>
          <dgm:chMax val="0"/>
          <dgm:bulletEnabled val="1"/>
        </dgm:presLayoutVars>
      </dgm:prSet>
      <dgm:spPr/>
    </dgm:pt>
  </dgm:ptLst>
  <dgm:cxnLst>
    <dgm:cxn modelId="{E92F821E-7B9B-41A2-B45C-E05CFE94E732}" type="presOf" srcId="{394B0FDF-7DEC-4A53-BA2E-01101B1F849A}" destId="{2B8674C0-8DDD-4250-93B9-F81821A6D0DD}" srcOrd="0" destOrd="0" presId="urn:microsoft.com/office/officeart/2005/8/layout/vList2"/>
    <dgm:cxn modelId="{2DB94A74-1DC5-4E2C-89C1-E97515536795}" type="presOf" srcId="{CE1D198D-49CD-4E52-8B64-9A79BEAAF2BB}" destId="{EF97E8DB-E0BF-43DA-B8F8-5ED781C4FEFC}" srcOrd="0" destOrd="0" presId="urn:microsoft.com/office/officeart/2005/8/layout/vList2"/>
    <dgm:cxn modelId="{62BF6A9A-0936-436A-B2E8-1E1610B49DF3}" type="presOf" srcId="{6E6C1050-4FF0-445F-BBAC-30AF51B59B65}" destId="{70525262-2984-4B04-A5A5-566639640159}" srcOrd="0" destOrd="0" presId="urn:microsoft.com/office/officeart/2005/8/layout/vList2"/>
    <dgm:cxn modelId="{40889DB6-5EB9-4E55-BF89-38C1CFEAC3C0}" srcId="{6E6C1050-4FF0-445F-BBAC-30AF51B59B65}" destId="{394B0FDF-7DEC-4A53-BA2E-01101B1F849A}" srcOrd="1" destOrd="0" parTransId="{B8A3CDC3-CE69-49F2-A79F-63D4080A8A05}" sibTransId="{40A8439B-9ECB-4348-A714-6CCF93CE507C}"/>
    <dgm:cxn modelId="{EC5A01EA-1BD7-4A06-B60F-0C52DB8C54B7}" srcId="{6E6C1050-4FF0-445F-BBAC-30AF51B59B65}" destId="{CE1D198D-49CD-4E52-8B64-9A79BEAAF2BB}" srcOrd="0" destOrd="0" parTransId="{F1F49DCD-6DC9-42E6-B557-20CCF881B1C4}" sibTransId="{D91C377D-33AE-400B-A051-626B9C76EA69}"/>
    <dgm:cxn modelId="{4C144CD9-54DE-47DA-8CCA-F9A98904B8CE}" type="presParOf" srcId="{70525262-2984-4B04-A5A5-566639640159}" destId="{EF97E8DB-E0BF-43DA-B8F8-5ED781C4FEFC}" srcOrd="0" destOrd="0" presId="urn:microsoft.com/office/officeart/2005/8/layout/vList2"/>
    <dgm:cxn modelId="{C0DB4FFB-87AE-4488-9E08-E581C5D9234F}" type="presParOf" srcId="{70525262-2984-4B04-A5A5-566639640159}" destId="{5C9D1F48-E91E-4C9C-B989-25096599556B}" srcOrd="1" destOrd="0" presId="urn:microsoft.com/office/officeart/2005/8/layout/vList2"/>
    <dgm:cxn modelId="{4E8C3A53-521A-4FDD-BA30-E78FE723A405}" type="presParOf" srcId="{70525262-2984-4B04-A5A5-566639640159}" destId="{2B8674C0-8DDD-4250-93B9-F81821A6D0DD}"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A0ABC4A-FB4F-4A92-944E-F8CBA50FC2ED}" type="doc">
      <dgm:prSet loTypeId="urn:microsoft.com/office/officeart/2005/8/layout/equation2" loCatId="relationship" qsTypeId="urn:microsoft.com/office/officeart/2005/8/quickstyle/simple2" qsCatId="simple" csTypeId="urn:microsoft.com/office/officeart/2005/8/colors/accent3_1" csCatId="accent3" phldr="1"/>
      <dgm:spPr/>
      <dgm:t>
        <a:bodyPr/>
        <a:lstStyle/>
        <a:p>
          <a:endParaRPr lang="pl-PL"/>
        </a:p>
      </dgm:t>
    </dgm:pt>
    <dgm:pt modelId="{FFCA960C-49A3-448C-A7F3-2689848F5885}">
      <dgm:prSet/>
      <dgm:spPr>
        <a:ln>
          <a:solidFill>
            <a:schemeClr val="accent5"/>
          </a:solidFill>
        </a:ln>
      </dgm:spPr>
      <dgm:t>
        <a:bodyPr/>
        <a:lstStyle/>
        <a:p>
          <a:pPr algn="ctr" rtl="0"/>
          <a:r>
            <a:rPr lang="pl-PL" dirty="0"/>
            <a:t>obowiązek utrzymania rodziny, zwłaszcza samotne wychowywanie dzieci czy niepełnosprawność</a:t>
          </a:r>
        </a:p>
      </dgm:t>
    </dgm:pt>
    <dgm:pt modelId="{E94B29FC-0AC0-42A4-B50C-1A11AE7E3D29}" type="parTrans" cxnId="{44A164CB-488D-4F0D-A84D-936A154F1A7F}">
      <dgm:prSet/>
      <dgm:spPr/>
      <dgm:t>
        <a:bodyPr/>
        <a:lstStyle/>
        <a:p>
          <a:endParaRPr lang="pl-PL"/>
        </a:p>
      </dgm:t>
    </dgm:pt>
    <dgm:pt modelId="{AF70A097-B714-438F-AEC9-25861C3E3C55}" type="sibTrans" cxnId="{44A164CB-488D-4F0D-A84D-936A154F1A7F}">
      <dgm:prSet/>
      <dgm:spPr/>
      <dgm:t>
        <a:bodyPr/>
        <a:lstStyle/>
        <a:p>
          <a:endParaRPr lang="pl-PL" dirty="0"/>
        </a:p>
      </dgm:t>
    </dgm:pt>
    <dgm:pt modelId="{F592466D-F48D-4E74-B5E9-6004409CA618}">
      <dgm:prSet/>
      <dgm:spPr>
        <a:ln>
          <a:solidFill>
            <a:schemeClr val="accent5"/>
          </a:solidFill>
        </a:ln>
      </dgm:spPr>
      <dgm:t>
        <a:bodyPr/>
        <a:lstStyle/>
        <a:p>
          <a:pPr rtl="0"/>
          <a:r>
            <a:rPr lang="pl-PL" dirty="0"/>
            <a:t>posiadanie innych źródeł dochodów czy łatwość w znalezieniu nowego zatrudnienia,</a:t>
          </a:r>
        </a:p>
      </dgm:t>
    </dgm:pt>
    <dgm:pt modelId="{6A0B0956-E037-48E7-9F62-F74E5E8F4239}" type="parTrans" cxnId="{A8382D48-EAB7-48A4-B15D-77555C77F1C4}">
      <dgm:prSet/>
      <dgm:spPr/>
      <dgm:t>
        <a:bodyPr/>
        <a:lstStyle/>
        <a:p>
          <a:endParaRPr lang="pl-PL"/>
        </a:p>
      </dgm:t>
    </dgm:pt>
    <dgm:pt modelId="{B17FA869-87DE-4ADB-B178-1BBC19E0324C}" type="sibTrans" cxnId="{A8382D48-EAB7-48A4-B15D-77555C77F1C4}">
      <dgm:prSet/>
      <dgm:spPr/>
      <dgm:t>
        <a:bodyPr/>
        <a:lstStyle/>
        <a:p>
          <a:endParaRPr lang="pl-PL" dirty="0"/>
        </a:p>
      </dgm:t>
    </dgm:pt>
    <dgm:pt modelId="{7018B427-3843-4183-8FFB-0BC46C824CB1}">
      <dgm:prSet custT="1"/>
      <dgm:spPr>
        <a:ln>
          <a:solidFill>
            <a:schemeClr val="accent1"/>
          </a:solidFill>
        </a:ln>
      </dgm:spPr>
      <dgm:t>
        <a:bodyPr/>
        <a:lstStyle/>
        <a:p>
          <a:pPr rtl="0">
            <a:lnSpc>
              <a:spcPct val="100000"/>
            </a:lnSpc>
            <a:spcAft>
              <a:spcPts val="0"/>
            </a:spcAft>
          </a:pPr>
          <a:r>
            <a:rPr lang="pl-PL" sz="2800" b="1" u="sng" dirty="0"/>
            <a:t>tylko pomocniczo</a:t>
          </a:r>
        </a:p>
        <a:p>
          <a:pPr rtl="0">
            <a:lnSpc>
              <a:spcPct val="100000"/>
            </a:lnSpc>
            <a:spcAft>
              <a:spcPts val="0"/>
            </a:spcAft>
          </a:pPr>
          <a:r>
            <a:rPr lang="pl-PL" altLang="pl-PL" sz="2800" b="0" dirty="0"/>
            <a:t>I PKN 259/97, I PKN 191/00, I PK 97/04, I PK 50/06, I PK 250/17</a:t>
          </a:r>
          <a:endParaRPr lang="pl-PL" sz="2800" b="0" dirty="0"/>
        </a:p>
      </dgm:t>
    </dgm:pt>
    <dgm:pt modelId="{1C53A66C-37E0-4EAB-A70D-B7F8E5C9B4E4}" type="parTrans" cxnId="{45E6C9CF-3544-4794-8252-20724AF29AA0}">
      <dgm:prSet/>
      <dgm:spPr/>
      <dgm:t>
        <a:bodyPr/>
        <a:lstStyle/>
        <a:p>
          <a:endParaRPr lang="pl-PL"/>
        </a:p>
      </dgm:t>
    </dgm:pt>
    <dgm:pt modelId="{AEB38177-9564-4A33-9C80-C627C8FB89F4}" type="sibTrans" cxnId="{45E6C9CF-3544-4794-8252-20724AF29AA0}">
      <dgm:prSet/>
      <dgm:spPr/>
      <dgm:t>
        <a:bodyPr/>
        <a:lstStyle/>
        <a:p>
          <a:endParaRPr lang="pl-PL"/>
        </a:p>
      </dgm:t>
    </dgm:pt>
    <dgm:pt modelId="{DCF8FF10-437F-4970-B8F3-48FBC032A687}" type="pres">
      <dgm:prSet presAssocID="{7A0ABC4A-FB4F-4A92-944E-F8CBA50FC2ED}" presName="Name0" presStyleCnt="0">
        <dgm:presLayoutVars>
          <dgm:dir/>
          <dgm:resizeHandles val="exact"/>
        </dgm:presLayoutVars>
      </dgm:prSet>
      <dgm:spPr/>
    </dgm:pt>
    <dgm:pt modelId="{57830F22-F864-467E-88DF-0AEFBF79A132}" type="pres">
      <dgm:prSet presAssocID="{7A0ABC4A-FB4F-4A92-944E-F8CBA50FC2ED}" presName="vNodes" presStyleCnt="0"/>
      <dgm:spPr/>
    </dgm:pt>
    <dgm:pt modelId="{658624C6-5450-46A7-8BA4-ADA1F3CED39E}" type="pres">
      <dgm:prSet presAssocID="{FFCA960C-49A3-448C-A7F3-2689848F5885}" presName="node" presStyleLbl="node1" presStyleIdx="0" presStyleCnt="3" custScaleX="158383">
        <dgm:presLayoutVars>
          <dgm:bulletEnabled val="1"/>
        </dgm:presLayoutVars>
      </dgm:prSet>
      <dgm:spPr/>
    </dgm:pt>
    <dgm:pt modelId="{7D03CAD3-AF84-4735-8EC6-91107A298CE8}" type="pres">
      <dgm:prSet presAssocID="{AF70A097-B714-438F-AEC9-25861C3E3C55}" presName="spacerT" presStyleCnt="0"/>
      <dgm:spPr/>
    </dgm:pt>
    <dgm:pt modelId="{90CD7063-47B2-4F8B-A9CA-C09B7EDEEFF7}" type="pres">
      <dgm:prSet presAssocID="{AF70A097-B714-438F-AEC9-25861C3E3C55}" presName="sibTrans" presStyleLbl="sibTrans2D1" presStyleIdx="0" presStyleCnt="2"/>
      <dgm:spPr/>
    </dgm:pt>
    <dgm:pt modelId="{5E1F67BF-2A71-4BB3-863E-6B1A4C4A7331}" type="pres">
      <dgm:prSet presAssocID="{AF70A097-B714-438F-AEC9-25861C3E3C55}" presName="spacerB" presStyleCnt="0"/>
      <dgm:spPr/>
    </dgm:pt>
    <dgm:pt modelId="{F216E381-5011-4408-B489-B7E56057C8A4}" type="pres">
      <dgm:prSet presAssocID="{F592466D-F48D-4E74-B5E9-6004409CA618}" presName="node" presStyleLbl="node1" presStyleIdx="1" presStyleCnt="3" custScaleX="155875">
        <dgm:presLayoutVars>
          <dgm:bulletEnabled val="1"/>
        </dgm:presLayoutVars>
      </dgm:prSet>
      <dgm:spPr/>
    </dgm:pt>
    <dgm:pt modelId="{56ACDCFA-AAF6-48B2-93FA-4A7737BD8544}" type="pres">
      <dgm:prSet presAssocID="{7A0ABC4A-FB4F-4A92-944E-F8CBA50FC2ED}" presName="sibTransLast" presStyleLbl="sibTrans2D1" presStyleIdx="1" presStyleCnt="2"/>
      <dgm:spPr/>
    </dgm:pt>
    <dgm:pt modelId="{3FA4B7CB-1BC9-46BB-81A6-117C4D19B0BF}" type="pres">
      <dgm:prSet presAssocID="{7A0ABC4A-FB4F-4A92-944E-F8CBA50FC2ED}" presName="connectorText" presStyleLbl="sibTrans2D1" presStyleIdx="1" presStyleCnt="2"/>
      <dgm:spPr/>
    </dgm:pt>
    <dgm:pt modelId="{97214F46-2493-409C-B667-8BEE0D48A794}" type="pres">
      <dgm:prSet presAssocID="{7A0ABC4A-FB4F-4A92-944E-F8CBA50FC2ED}" presName="lastNode" presStyleLbl="node1" presStyleIdx="2" presStyleCnt="3" custScaleX="120733" custScaleY="74707" custLinFactNeighborX="61977" custLinFactNeighborY="-1739">
        <dgm:presLayoutVars>
          <dgm:bulletEnabled val="1"/>
        </dgm:presLayoutVars>
      </dgm:prSet>
      <dgm:spPr/>
    </dgm:pt>
  </dgm:ptLst>
  <dgm:cxnLst>
    <dgm:cxn modelId="{BBBC9C38-F944-47A7-A75E-742A2C182E02}" type="presOf" srcId="{AF70A097-B714-438F-AEC9-25861C3E3C55}" destId="{90CD7063-47B2-4F8B-A9CA-C09B7EDEEFF7}" srcOrd="0" destOrd="0" presId="urn:microsoft.com/office/officeart/2005/8/layout/equation2"/>
    <dgm:cxn modelId="{5347983B-CDE2-4F5F-8AA2-E57326016B82}" type="presOf" srcId="{B17FA869-87DE-4ADB-B178-1BBC19E0324C}" destId="{3FA4B7CB-1BC9-46BB-81A6-117C4D19B0BF}" srcOrd="1" destOrd="0" presId="urn:microsoft.com/office/officeart/2005/8/layout/equation2"/>
    <dgm:cxn modelId="{A8382D48-EAB7-48A4-B15D-77555C77F1C4}" srcId="{7A0ABC4A-FB4F-4A92-944E-F8CBA50FC2ED}" destId="{F592466D-F48D-4E74-B5E9-6004409CA618}" srcOrd="1" destOrd="0" parTransId="{6A0B0956-E037-48E7-9F62-F74E5E8F4239}" sibTransId="{B17FA869-87DE-4ADB-B178-1BBC19E0324C}"/>
    <dgm:cxn modelId="{B3D3F34F-7212-4334-96F2-81C827E2082D}" type="presOf" srcId="{7A0ABC4A-FB4F-4A92-944E-F8CBA50FC2ED}" destId="{DCF8FF10-437F-4970-B8F3-48FBC032A687}" srcOrd="0" destOrd="0" presId="urn:microsoft.com/office/officeart/2005/8/layout/equation2"/>
    <dgm:cxn modelId="{CBC5D376-6167-4867-BBF1-598B6E11C4C3}" type="presOf" srcId="{B17FA869-87DE-4ADB-B178-1BBC19E0324C}" destId="{56ACDCFA-AAF6-48B2-93FA-4A7737BD8544}" srcOrd="0" destOrd="0" presId="urn:microsoft.com/office/officeart/2005/8/layout/equation2"/>
    <dgm:cxn modelId="{CACDCE9C-2823-4484-8F41-B196BED69D8A}" type="presOf" srcId="{FFCA960C-49A3-448C-A7F3-2689848F5885}" destId="{658624C6-5450-46A7-8BA4-ADA1F3CED39E}" srcOrd="0" destOrd="0" presId="urn:microsoft.com/office/officeart/2005/8/layout/equation2"/>
    <dgm:cxn modelId="{44A164CB-488D-4F0D-A84D-936A154F1A7F}" srcId="{7A0ABC4A-FB4F-4A92-944E-F8CBA50FC2ED}" destId="{FFCA960C-49A3-448C-A7F3-2689848F5885}" srcOrd="0" destOrd="0" parTransId="{E94B29FC-0AC0-42A4-B50C-1A11AE7E3D29}" sibTransId="{AF70A097-B714-438F-AEC9-25861C3E3C55}"/>
    <dgm:cxn modelId="{45E6C9CF-3544-4794-8252-20724AF29AA0}" srcId="{7A0ABC4A-FB4F-4A92-944E-F8CBA50FC2ED}" destId="{7018B427-3843-4183-8FFB-0BC46C824CB1}" srcOrd="2" destOrd="0" parTransId="{1C53A66C-37E0-4EAB-A70D-B7F8E5C9B4E4}" sibTransId="{AEB38177-9564-4A33-9C80-C627C8FB89F4}"/>
    <dgm:cxn modelId="{5AD97BF0-E11E-4A06-BBCC-B63316449F1F}" type="presOf" srcId="{7018B427-3843-4183-8FFB-0BC46C824CB1}" destId="{97214F46-2493-409C-B667-8BEE0D48A794}" srcOrd="0" destOrd="0" presId="urn:microsoft.com/office/officeart/2005/8/layout/equation2"/>
    <dgm:cxn modelId="{3A6E3AF8-35A8-44D5-9FA5-499A3F044B1E}" type="presOf" srcId="{F592466D-F48D-4E74-B5E9-6004409CA618}" destId="{F216E381-5011-4408-B489-B7E56057C8A4}" srcOrd="0" destOrd="0" presId="urn:microsoft.com/office/officeart/2005/8/layout/equation2"/>
    <dgm:cxn modelId="{AE6BCCFE-99C2-454F-AF1A-8FABD8214BE3}" type="presParOf" srcId="{DCF8FF10-437F-4970-B8F3-48FBC032A687}" destId="{57830F22-F864-467E-88DF-0AEFBF79A132}" srcOrd="0" destOrd="0" presId="urn:microsoft.com/office/officeart/2005/8/layout/equation2"/>
    <dgm:cxn modelId="{CA1B290C-3356-4B61-9C4D-8D8817C66215}" type="presParOf" srcId="{57830F22-F864-467E-88DF-0AEFBF79A132}" destId="{658624C6-5450-46A7-8BA4-ADA1F3CED39E}" srcOrd="0" destOrd="0" presId="urn:microsoft.com/office/officeart/2005/8/layout/equation2"/>
    <dgm:cxn modelId="{B93F56E1-D1D4-49F0-8795-D41CEAEED51C}" type="presParOf" srcId="{57830F22-F864-467E-88DF-0AEFBF79A132}" destId="{7D03CAD3-AF84-4735-8EC6-91107A298CE8}" srcOrd="1" destOrd="0" presId="urn:microsoft.com/office/officeart/2005/8/layout/equation2"/>
    <dgm:cxn modelId="{94FBC793-ACD9-4281-AB30-1C54DA9A325F}" type="presParOf" srcId="{57830F22-F864-467E-88DF-0AEFBF79A132}" destId="{90CD7063-47B2-4F8B-A9CA-C09B7EDEEFF7}" srcOrd="2" destOrd="0" presId="urn:microsoft.com/office/officeart/2005/8/layout/equation2"/>
    <dgm:cxn modelId="{0E986AA1-C6E3-48F5-9FF1-AD5F2B5B17C5}" type="presParOf" srcId="{57830F22-F864-467E-88DF-0AEFBF79A132}" destId="{5E1F67BF-2A71-4BB3-863E-6B1A4C4A7331}" srcOrd="3" destOrd="0" presId="urn:microsoft.com/office/officeart/2005/8/layout/equation2"/>
    <dgm:cxn modelId="{CFBA9B79-3794-4FE9-B096-51A84538EE5C}" type="presParOf" srcId="{57830F22-F864-467E-88DF-0AEFBF79A132}" destId="{F216E381-5011-4408-B489-B7E56057C8A4}" srcOrd="4" destOrd="0" presId="urn:microsoft.com/office/officeart/2005/8/layout/equation2"/>
    <dgm:cxn modelId="{A4D8C4ED-9134-4F0D-B68E-96B121089440}" type="presParOf" srcId="{DCF8FF10-437F-4970-B8F3-48FBC032A687}" destId="{56ACDCFA-AAF6-48B2-93FA-4A7737BD8544}" srcOrd="1" destOrd="0" presId="urn:microsoft.com/office/officeart/2005/8/layout/equation2"/>
    <dgm:cxn modelId="{23FDA435-6687-4203-9517-C712FB5540F4}" type="presParOf" srcId="{56ACDCFA-AAF6-48B2-93FA-4A7737BD8544}" destId="{3FA4B7CB-1BC9-46BB-81A6-117C4D19B0BF}" srcOrd="0" destOrd="0" presId="urn:microsoft.com/office/officeart/2005/8/layout/equation2"/>
    <dgm:cxn modelId="{C4D95887-E0A1-4384-B4D4-8DEDCFB0ED04}" type="presParOf" srcId="{DCF8FF10-437F-4970-B8F3-48FBC032A687}" destId="{97214F46-2493-409C-B667-8BEE0D48A794}"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B313FAF-5E55-476B-9C98-0BF97106C38B}"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pl-PL"/>
        </a:p>
      </dgm:t>
    </dgm:pt>
    <dgm:pt modelId="{3867A852-BE78-4BC0-B550-C8D58A86ED68}">
      <dgm:prSet custT="1"/>
      <dgm:spPr/>
      <dgm:t>
        <a:bodyPr/>
        <a:lstStyle/>
        <a:p>
          <a:pPr algn="just" rtl="0"/>
          <a:r>
            <a:rPr lang="pl-PL" sz="2000" dirty="0"/>
            <a:t>1) wystąpienie przez pracownika z wnioskiem, o którym mowa w art. 29</a:t>
          </a:r>
          <a:r>
            <a:rPr lang="pl-PL" sz="2000" baseline="30000" dirty="0"/>
            <a:t>3</a:t>
          </a:r>
          <a:r>
            <a:rPr lang="pl-PL" sz="2000" dirty="0"/>
            <a:t> § 1</a:t>
          </a:r>
        </a:p>
      </dgm:t>
    </dgm:pt>
    <dgm:pt modelId="{EF125E2D-F60B-4AA0-AE65-5762071579A5}" type="parTrans" cxnId="{2A40E24F-0668-45C2-973A-A8BF0BE73021}">
      <dgm:prSet/>
      <dgm:spPr/>
      <dgm:t>
        <a:bodyPr/>
        <a:lstStyle/>
        <a:p>
          <a:pPr algn="just"/>
          <a:endParaRPr lang="pl-PL" sz="2000"/>
        </a:p>
      </dgm:t>
    </dgm:pt>
    <dgm:pt modelId="{01E0636D-30D4-4127-A4CD-26D0E4D227B7}" type="sibTrans" cxnId="{2A40E24F-0668-45C2-973A-A8BF0BE73021}">
      <dgm:prSet/>
      <dgm:spPr/>
      <dgm:t>
        <a:bodyPr/>
        <a:lstStyle/>
        <a:p>
          <a:pPr algn="just"/>
          <a:endParaRPr lang="pl-PL" sz="2000"/>
        </a:p>
      </dgm:t>
    </dgm:pt>
    <dgm:pt modelId="{93FA8B2B-97A9-475A-AB32-140C9B451E31}">
      <dgm:prSet custT="1"/>
      <dgm:spPr/>
      <dgm:t>
        <a:bodyPr/>
        <a:lstStyle/>
        <a:p>
          <a:pPr algn="just" rtl="0"/>
          <a:r>
            <a:rPr lang="pl-PL" sz="2000" dirty="0"/>
            <a:t>2) jednoczesne pozostawanie w stosunku pracy z innym pracodawcą lub jednoczesne pozostawanie w stosunku prawnym będącym podstawą świadczenia pracy innym niż stosunek pracy, chyba że ograniczenia w tym zakresie wynikają z odrębnych przepisów albo zachodzi przypadek określony w art. 101</a:t>
          </a:r>
          <a:r>
            <a:rPr lang="pl-PL" sz="2000" baseline="30000" dirty="0"/>
            <a:t>1</a:t>
          </a:r>
          <a:r>
            <a:rPr lang="pl-PL" sz="2000" dirty="0"/>
            <a:t> § 1</a:t>
          </a:r>
        </a:p>
      </dgm:t>
    </dgm:pt>
    <dgm:pt modelId="{9B4F3C74-FC4E-487C-9C14-E644D7250274}" type="parTrans" cxnId="{2FE5E92A-D9D6-494F-BF9C-A62E18DF6FA5}">
      <dgm:prSet/>
      <dgm:spPr/>
      <dgm:t>
        <a:bodyPr/>
        <a:lstStyle/>
        <a:p>
          <a:pPr algn="just"/>
          <a:endParaRPr lang="pl-PL" sz="2000"/>
        </a:p>
      </dgm:t>
    </dgm:pt>
    <dgm:pt modelId="{2246A2A5-9B26-4015-831E-0F5563E42C31}" type="sibTrans" cxnId="{2FE5E92A-D9D6-494F-BF9C-A62E18DF6FA5}">
      <dgm:prSet/>
      <dgm:spPr/>
      <dgm:t>
        <a:bodyPr/>
        <a:lstStyle/>
        <a:p>
          <a:pPr algn="just"/>
          <a:endParaRPr lang="pl-PL" sz="2000"/>
        </a:p>
      </dgm:t>
    </dgm:pt>
    <dgm:pt modelId="{C7833181-4747-43E5-BF14-B35A2A263DB1}">
      <dgm:prSet custT="1"/>
      <dgm:spPr/>
      <dgm:t>
        <a:bodyPr/>
        <a:lstStyle/>
        <a:p>
          <a:pPr algn="just" rtl="0"/>
          <a:r>
            <a:rPr lang="pl-PL" sz="2000" dirty="0"/>
            <a:t>3) dochodzenie przez pracownika udzielenia informacji, o których mowa w art. 29 § 3, 3</a:t>
          </a:r>
          <a:r>
            <a:rPr lang="pl-PL" sz="2000" baseline="30000" dirty="0"/>
            <a:t>2</a:t>
          </a:r>
          <a:r>
            <a:rPr lang="pl-PL" sz="2000" dirty="0"/>
            <a:t> i 3</a:t>
          </a:r>
          <a:r>
            <a:rPr lang="pl-PL" sz="2000" baseline="30000" dirty="0"/>
            <a:t>3</a:t>
          </a:r>
          <a:r>
            <a:rPr lang="pl-PL" sz="2000" dirty="0"/>
            <a:t> oraz art. 29</a:t>
          </a:r>
          <a:r>
            <a:rPr lang="pl-PL" sz="2000" baseline="30000" dirty="0"/>
            <a:t>1</a:t>
          </a:r>
          <a:r>
            <a:rPr lang="pl-PL" sz="2000" dirty="0"/>
            <a:t> § 2 i 4</a:t>
          </a:r>
        </a:p>
      </dgm:t>
    </dgm:pt>
    <dgm:pt modelId="{57C4DF90-E03C-4F8B-8852-8554EDAC39B1}" type="parTrans" cxnId="{292665ED-442A-42C9-83E1-860507DAEF1E}">
      <dgm:prSet/>
      <dgm:spPr/>
      <dgm:t>
        <a:bodyPr/>
        <a:lstStyle/>
        <a:p>
          <a:pPr algn="just"/>
          <a:endParaRPr lang="pl-PL" sz="2000"/>
        </a:p>
      </dgm:t>
    </dgm:pt>
    <dgm:pt modelId="{0F18142E-26C8-4E96-A9E1-F597983443F3}" type="sibTrans" cxnId="{292665ED-442A-42C9-83E1-860507DAEF1E}">
      <dgm:prSet/>
      <dgm:spPr/>
      <dgm:t>
        <a:bodyPr/>
        <a:lstStyle/>
        <a:p>
          <a:pPr algn="just"/>
          <a:endParaRPr lang="pl-PL" sz="2000"/>
        </a:p>
      </dgm:t>
    </dgm:pt>
    <dgm:pt modelId="{5B2361F3-CAC3-473E-8746-F50539A03E4F}">
      <dgm:prSet custT="1"/>
      <dgm:spPr/>
      <dgm:t>
        <a:bodyPr/>
        <a:lstStyle/>
        <a:p>
          <a:pPr algn="just" rtl="0"/>
          <a:r>
            <a:rPr lang="pl-PL" sz="2000" dirty="0"/>
            <a:t>4) skorzystanie z praw, o których mowa w art. 94</a:t>
          </a:r>
          <a:r>
            <a:rPr lang="pl-PL" sz="2000" baseline="30000" dirty="0"/>
            <a:t>13 </a:t>
          </a:r>
          <a:r>
            <a:rPr lang="pl-PL" sz="2000" dirty="0"/>
            <a:t>(skorzystanie z prawa zwrotu kosztów szkolenia oraz wliczenia czasu szkolenia do czasu pracy)</a:t>
          </a:r>
        </a:p>
      </dgm:t>
    </dgm:pt>
    <dgm:pt modelId="{CB642EBC-E732-4BA3-B7CA-976D5B969EE5}" type="parTrans" cxnId="{361EBD94-A327-4745-9CC3-BA7DB4B710B3}">
      <dgm:prSet/>
      <dgm:spPr/>
      <dgm:t>
        <a:bodyPr/>
        <a:lstStyle/>
        <a:p>
          <a:pPr algn="just"/>
          <a:endParaRPr lang="pl-PL" sz="2000"/>
        </a:p>
      </dgm:t>
    </dgm:pt>
    <dgm:pt modelId="{14A650BB-420F-4EB2-9328-B15F29185815}" type="sibTrans" cxnId="{361EBD94-A327-4745-9CC3-BA7DB4B710B3}">
      <dgm:prSet/>
      <dgm:spPr/>
      <dgm:t>
        <a:bodyPr/>
        <a:lstStyle/>
        <a:p>
          <a:pPr algn="just"/>
          <a:endParaRPr lang="pl-PL" sz="2000"/>
        </a:p>
      </dgm:t>
    </dgm:pt>
    <dgm:pt modelId="{5C61E986-AEBF-4243-A374-255865377DAF}" type="pres">
      <dgm:prSet presAssocID="{6B313FAF-5E55-476B-9C98-0BF97106C38B}" presName="linear" presStyleCnt="0">
        <dgm:presLayoutVars>
          <dgm:animLvl val="lvl"/>
          <dgm:resizeHandles val="exact"/>
        </dgm:presLayoutVars>
      </dgm:prSet>
      <dgm:spPr/>
    </dgm:pt>
    <dgm:pt modelId="{A99F27B3-D011-49F5-98D5-7346E00DB4CB}" type="pres">
      <dgm:prSet presAssocID="{3867A852-BE78-4BC0-B550-C8D58A86ED68}" presName="parentText" presStyleLbl="node1" presStyleIdx="0" presStyleCnt="4">
        <dgm:presLayoutVars>
          <dgm:chMax val="0"/>
          <dgm:bulletEnabled val="1"/>
        </dgm:presLayoutVars>
      </dgm:prSet>
      <dgm:spPr/>
    </dgm:pt>
    <dgm:pt modelId="{51ADDC4B-4FE9-4603-8C25-42468BDD5820}" type="pres">
      <dgm:prSet presAssocID="{01E0636D-30D4-4127-A4CD-26D0E4D227B7}" presName="spacer" presStyleCnt="0"/>
      <dgm:spPr/>
    </dgm:pt>
    <dgm:pt modelId="{BB765899-3A5C-41D9-BBDD-243029EDB294}" type="pres">
      <dgm:prSet presAssocID="{93FA8B2B-97A9-475A-AB32-140C9B451E31}" presName="parentText" presStyleLbl="node1" presStyleIdx="1" presStyleCnt="4">
        <dgm:presLayoutVars>
          <dgm:chMax val="0"/>
          <dgm:bulletEnabled val="1"/>
        </dgm:presLayoutVars>
      </dgm:prSet>
      <dgm:spPr/>
    </dgm:pt>
    <dgm:pt modelId="{C9AE92A0-7D4D-4C06-9C51-5F92BB1FE809}" type="pres">
      <dgm:prSet presAssocID="{2246A2A5-9B26-4015-831E-0F5563E42C31}" presName="spacer" presStyleCnt="0"/>
      <dgm:spPr/>
    </dgm:pt>
    <dgm:pt modelId="{696B2C9F-D62E-4372-92B0-7871AAA1149C}" type="pres">
      <dgm:prSet presAssocID="{C7833181-4747-43E5-BF14-B35A2A263DB1}" presName="parentText" presStyleLbl="node1" presStyleIdx="2" presStyleCnt="4">
        <dgm:presLayoutVars>
          <dgm:chMax val="0"/>
          <dgm:bulletEnabled val="1"/>
        </dgm:presLayoutVars>
      </dgm:prSet>
      <dgm:spPr/>
    </dgm:pt>
    <dgm:pt modelId="{B1295B43-001E-4A20-B98B-7D8876B4554D}" type="pres">
      <dgm:prSet presAssocID="{0F18142E-26C8-4E96-A9E1-F597983443F3}" presName="spacer" presStyleCnt="0"/>
      <dgm:spPr/>
    </dgm:pt>
    <dgm:pt modelId="{DBDB8DD1-6D1F-41B2-96A8-6A3798D9928E}" type="pres">
      <dgm:prSet presAssocID="{5B2361F3-CAC3-473E-8746-F50539A03E4F}" presName="parentText" presStyleLbl="node1" presStyleIdx="3" presStyleCnt="4">
        <dgm:presLayoutVars>
          <dgm:chMax val="0"/>
          <dgm:bulletEnabled val="1"/>
        </dgm:presLayoutVars>
      </dgm:prSet>
      <dgm:spPr/>
    </dgm:pt>
  </dgm:ptLst>
  <dgm:cxnLst>
    <dgm:cxn modelId="{CEC9250B-A603-440F-B589-A4336C63E081}" type="presOf" srcId="{3867A852-BE78-4BC0-B550-C8D58A86ED68}" destId="{A99F27B3-D011-49F5-98D5-7346E00DB4CB}" srcOrd="0" destOrd="0" presId="urn:microsoft.com/office/officeart/2005/8/layout/vList2"/>
    <dgm:cxn modelId="{2FE5E92A-D9D6-494F-BF9C-A62E18DF6FA5}" srcId="{6B313FAF-5E55-476B-9C98-0BF97106C38B}" destId="{93FA8B2B-97A9-475A-AB32-140C9B451E31}" srcOrd="1" destOrd="0" parTransId="{9B4F3C74-FC4E-487C-9C14-E644D7250274}" sibTransId="{2246A2A5-9B26-4015-831E-0F5563E42C31}"/>
    <dgm:cxn modelId="{5169F234-A494-4BFD-A132-04AE46744A6F}" type="presOf" srcId="{5B2361F3-CAC3-473E-8746-F50539A03E4F}" destId="{DBDB8DD1-6D1F-41B2-96A8-6A3798D9928E}" srcOrd="0" destOrd="0" presId="urn:microsoft.com/office/officeart/2005/8/layout/vList2"/>
    <dgm:cxn modelId="{6A3F7066-E01B-4609-8166-ED1CE3090957}" type="presOf" srcId="{C7833181-4747-43E5-BF14-B35A2A263DB1}" destId="{696B2C9F-D62E-4372-92B0-7871AAA1149C}" srcOrd="0" destOrd="0" presId="urn:microsoft.com/office/officeart/2005/8/layout/vList2"/>
    <dgm:cxn modelId="{2A40E24F-0668-45C2-973A-A8BF0BE73021}" srcId="{6B313FAF-5E55-476B-9C98-0BF97106C38B}" destId="{3867A852-BE78-4BC0-B550-C8D58A86ED68}" srcOrd="0" destOrd="0" parTransId="{EF125E2D-F60B-4AA0-AE65-5762071579A5}" sibTransId="{01E0636D-30D4-4127-A4CD-26D0E4D227B7}"/>
    <dgm:cxn modelId="{361EBD94-A327-4745-9CC3-BA7DB4B710B3}" srcId="{6B313FAF-5E55-476B-9C98-0BF97106C38B}" destId="{5B2361F3-CAC3-473E-8746-F50539A03E4F}" srcOrd="3" destOrd="0" parTransId="{CB642EBC-E732-4BA3-B7CA-976D5B969EE5}" sibTransId="{14A650BB-420F-4EB2-9328-B15F29185815}"/>
    <dgm:cxn modelId="{02EE42BD-58D7-4A9E-BFF8-C03FFB294B98}" type="presOf" srcId="{6B313FAF-5E55-476B-9C98-0BF97106C38B}" destId="{5C61E986-AEBF-4243-A374-255865377DAF}" srcOrd="0" destOrd="0" presId="urn:microsoft.com/office/officeart/2005/8/layout/vList2"/>
    <dgm:cxn modelId="{890961EA-DFA4-4AE0-88E1-0E82F68151E3}" type="presOf" srcId="{93FA8B2B-97A9-475A-AB32-140C9B451E31}" destId="{BB765899-3A5C-41D9-BBDD-243029EDB294}" srcOrd="0" destOrd="0" presId="urn:microsoft.com/office/officeart/2005/8/layout/vList2"/>
    <dgm:cxn modelId="{292665ED-442A-42C9-83E1-860507DAEF1E}" srcId="{6B313FAF-5E55-476B-9C98-0BF97106C38B}" destId="{C7833181-4747-43E5-BF14-B35A2A263DB1}" srcOrd="2" destOrd="0" parTransId="{57C4DF90-E03C-4F8B-8852-8554EDAC39B1}" sibTransId="{0F18142E-26C8-4E96-A9E1-F597983443F3}"/>
    <dgm:cxn modelId="{8DCF1945-AAE9-4EBC-94E6-3CFEDEFB7C5C}" type="presParOf" srcId="{5C61E986-AEBF-4243-A374-255865377DAF}" destId="{A99F27B3-D011-49F5-98D5-7346E00DB4CB}" srcOrd="0" destOrd="0" presId="urn:microsoft.com/office/officeart/2005/8/layout/vList2"/>
    <dgm:cxn modelId="{EE61D521-BFA0-4D7B-8742-0ADAF2522D41}" type="presParOf" srcId="{5C61E986-AEBF-4243-A374-255865377DAF}" destId="{51ADDC4B-4FE9-4603-8C25-42468BDD5820}" srcOrd="1" destOrd="0" presId="urn:microsoft.com/office/officeart/2005/8/layout/vList2"/>
    <dgm:cxn modelId="{E0C0B0F8-B894-488B-A3B4-96C2DC8601EB}" type="presParOf" srcId="{5C61E986-AEBF-4243-A374-255865377DAF}" destId="{BB765899-3A5C-41D9-BBDD-243029EDB294}" srcOrd="2" destOrd="0" presId="urn:microsoft.com/office/officeart/2005/8/layout/vList2"/>
    <dgm:cxn modelId="{43523445-F34A-4EFD-9368-EA451985A31B}" type="presParOf" srcId="{5C61E986-AEBF-4243-A374-255865377DAF}" destId="{C9AE92A0-7D4D-4C06-9C51-5F92BB1FE809}" srcOrd="3" destOrd="0" presId="urn:microsoft.com/office/officeart/2005/8/layout/vList2"/>
    <dgm:cxn modelId="{54383194-C5F3-48A2-AF14-09421E67A785}" type="presParOf" srcId="{5C61E986-AEBF-4243-A374-255865377DAF}" destId="{696B2C9F-D62E-4372-92B0-7871AAA1149C}" srcOrd="4" destOrd="0" presId="urn:microsoft.com/office/officeart/2005/8/layout/vList2"/>
    <dgm:cxn modelId="{1CBF8292-F5B8-47BA-965A-D6EE1FBB8C74}" type="presParOf" srcId="{5C61E986-AEBF-4243-A374-255865377DAF}" destId="{B1295B43-001E-4A20-B98B-7D8876B4554D}" srcOrd="5" destOrd="0" presId="urn:microsoft.com/office/officeart/2005/8/layout/vList2"/>
    <dgm:cxn modelId="{54CFAB14-A4C1-4542-B16D-178D87539016}" type="presParOf" srcId="{5C61E986-AEBF-4243-A374-255865377DAF}" destId="{DBDB8DD1-6D1F-41B2-96A8-6A3798D9928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E9B226F-E1DF-4AF9-A439-36329E32E720}"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pl-PL"/>
        </a:p>
      </dgm:t>
    </dgm:pt>
    <dgm:pt modelId="{C37A5489-15AB-4033-A39F-508F7623DE46}">
      <dgm:prSet/>
      <dgm:spPr/>
      <dgm:t>
        <a:bodyPr/>
        <a:lstStyle/>
        <a:p>
          <a:pPr algn="just" rtl="0"/>
          <a:r>
            <a:rPr lang="pl-PL" dirty="0"/>
            <a:t>art. 24. Do umów o pracę na czas określony, trwających w dniu wejścia w życie niniejszej ustawy, </a:t>
          </a:r>
          <a:r>
            <a:rPr lang="pl-PL" b="1" dirty="0"/>
            <a:t>które przed tym dniem zostały wypowiedziane, stosuje się przepisy dotychczasowe.</a:t>
          </a:r>
          <a:endParaRPr lang="pl-PL" dirty="0"/>
        </a:p>
      </dgm:t>
    </dgm:pt>
    <dgm:pt modelId="{67B6E895-CEE5-41CE-9116-F3997F505BBA}" type="parTrans" cxnId="{C6602B91-2B5B-4008-9E21-0622CB04AC03}">
      <dgm:prSet/>
      <dgm:spPr/>
      <dgm:t>
        <a:bodyPr/>
        <a:lstStyle/>
        <a:p>
          <a:endParaRPr lang="pl-PL"/>
        </a:p>
      </dgm:t>
    </dgm:pt>
    <dgm:pt modelId="{FFB883EF-B30A-410A-B5B9-B3084F3E7988}" type="sibTrans" cxnId="{C6602B91-2B5B-4008-9E21-0622CB04AC03}">
      <dgm:prSet/>
      <dgm:spPr/>
      <dgm:t>
        <a:bodyPr/>
        <a:lstStyle/>
        <a:p>
          <a:endParaRPr lang="pl-PL"/>
        </a:p>
      </dgm:t>
    </dgm:pt>
    <dgm:pt modelId="{3EFC707C-A58D-4888-819D-F5E8156D5EE0}">
      <dgm:prSet/>
      <dgm:spPr/>
      <dgm:t>
        <a:bodyPr/>
        <a:lstStyle/>
        <a:p>
          <a:pPr algn="just" rtl="0"/>
          <a:r>
            <a:rPr lang="pl-PL" dirty="0"/>
            <a:t>Art. 25. Do postępowań dotyczących odwołania od wypowiedzenia umowy o pracę na czas </a:t>
          </a:r>
          <a:r>
            <a:rPr lang="pl-PL" b="1" dirty="0"/>
            <a:t>określony stosuje się przepisy dotychczasowe, jeżeli umowy te zostały wypowiedziane przed dniem wejścia w życie niniejszej ustawy</a:t>
          </a:r>
          <a:r>
            <a:rPr lang="pl-PL" dirty="0"/>
            <a:t>.</a:t>
          </a:r>
        </a:p>
      </dgm:t>
    </dgm:pt>
    <dgm:pt modelId="{84C2CC03-DD8D-488F-B377-2C580C8D4DF8}" type="parTrans" cxnId="{3BC61DBF-3EEF-429D-93FA-48A2C47BB3AE}">
      <dgm:prSet/>
      <dgm:spPr/>
      <dgm:t>
        <a:bodyPr/>
        <a:lstStyle/>
        <a:p>
          <a:endParaRPr lang="pl-PL"/>
        </a:p>
      </dgm:t>
    </dgm:pt>
    <dgm:pt modelId="{37BDEB43-1EF3-4E0A-8345-A195C10E06CB}" type="sibTrans" cxnId="{3BC61DBF-3EEF-429D-93FA-48A2C47BB3AE}">
      <dgm:prSet/>
      <dgm:spPr/>
      <dgm:t>
        <a:bodyPr/>
        <a:lstStyle/>
        <a:p>
          <a:endParaRPr lang="pl-PL"/>
        </a:p>
      </dgm:t>
    </dgm:pt>
    <dgm:pt modelId="{5EC59751-F93F-4B76-BCEF-37A1C0CAAA1D}" type="pres">
      <dgm:prSet presAssocID="{FE9B226F-E1DF-4AF9-A439-36329E32E720}" presName="linear" presStyleCnt="0">
        <dgm:presLayoutVars>
          <dgm:animLvl val="lvl"/>
          <dgm:resizeHandles val="exact"/>
        </dgm:presLayoutVars>
      </dgm:prSet>
      <dgm:spPr/>
    </dgm:pt>
    <dgm:pt modelId="{2AC79810-3A4E-4468-B18D-0F536BC927D5}" type="pres">
      <dgm:prSet presAssocID="{C37A5489-15AB-4033-A39F-508F7623DE46}" presName="parentText" presStyleLbl="node1" presStyleIdx="0" presStyleCnt="2">
        <dgm:presLayoutVars>
          <dgm:chMax val="0"/>
          <dgm:bulletEnabled val="1"/>
        </dgm:presLayoutVars>
      </dgm:prSet>
      <dgm:spPr/>
    </dgm:pt>
    <dgm:pt modelId="{CF903124-E764-4D07-BFC0-48B7D2E6C673}" type="pres">
      <dgm:prSet presAssocID="{FFB883EF-B30A-410A-B5B9-B3084F3E7988}" presName="spacer" presStyleCnt="0"/>
      <dgm:spPr/>
    </dgm:pt>
    <dgm:pt modelId="{7EFCB2DD-702B-454F-A68C-E10A30015FED}" type="pres">
      <dgm:prSet presAssocID="{3EFC707C-A58D-4888-819D-F5E8156D5EE0}" presName="parentText" presStyleLbl="node1" presStyleIdx="1" presStyleCnt="2">
        <dgm:presLayoutVars>
          <dgm:chMax val="0"/>
          <dgm:bulletEnabled val="1"/>
        </dgm:presLayoutVars>
      </dgm:prSet>
      <dgm:spPr/>
    </dgm:pt>
  </dgm:ptLst>
  <dgm:cxnLst>
    <dgm:cxn modelId="{E1CA111F-91D4-4679-A845-87DE1EE65342}" type="presOf" srcId="{FE9B226F-E1DF-4AF9-A439-36329E32E720}" destId="{5EC59751-F93F-4B76-BCEF-37A1C0CAAA1D}" srcOrd="0" destOrd="0" presId="urn:microsoft.com/office/officeart/2005/8/layout/vList2"/>
    <dgm:cxn modelId="{C6602B91-2B5B-4008-9E21-0622CB04AC03}" srcId="{FE9B226F-E1DF-4AF9-A439-36329E32E720}" destId="{C37A5489-15AB-4033-A39F-508F7623DE46}" srcOrd="0" destOrd="0" parTransId="{67B6E895-CEE5-41CE-9116-F3997F505BBA}" sibTransId="{FFB883EF-B30A-410A-B5B9-B3084F3E7988}"/>
    <dgm:cxn modelId="{551449BE-6BA3-4327-9E77-326055D35AF9}" type="presOf" srcId="{3EFC707C-A58D-4888-819D-F5E8156D5EE0}" destId="{7EFCB2DD-702B-454F-A68C-E10A30015FED}" srcOrd="0" destOrd="0" presId="urn:microsoft.com/office/officeart/2005/8/layout/vList2"/>
    <dgm:cxn modelId="{3BC61DBF-3EEF-429D-93FA-48A2C47BB3AE}" srcId="{FE9B226F-E1DF-4AF9-A439-36329E32E720}" destId="{3EFC707C-A58D-4888-819D-F5E8156D5EE0}" srcOrd="1" destOrd="0" parTransId="{84C2CC03-DD8D-488F-B377-2C580C8D4DF8}" sibTransId="{37BDEB43-1EF3-4E0A-8345-A195C10E06CB}"/>
    <dgm:cxn modelId="{C2ECABEE-F499-452F-BB2A-602DC61D4F94}" type="presOf" srcId="{C37A5489-15AB-4033-A39F-508F7623DE46}" destId="{2AC79810-3A4E-4468-B18D-0F536BC927D5}" srcOrd="0" destOrd="0" presId="urn:microsoft.com/office/officeart/2005/8/layout/vList2"/>
    <dgm:cxn modelId="{E650790F-6ADB-465B-90A9-E1D0EA7ACC4E}" type="presParOf" srcId="{5EC59751-F93F-4B76-BCEF-37A1C0CAAA1D}" destId="{2AC79810-3A4E-4468-B18D-0F536BC927D5}" srcOrd="0" destOrd="0" presId="urn:microsoft.com/office/officeart/2005/8/layout/vList2"/>
    <dgm:cxn modelId="{55692134-DF26-403E-9BFA-5AA9CD7A6955}" type="presParOf" srcId="{5EC59751-F93F-4B76-BCEF-37A1C0CAAA1D}" destId="{CF903124-E764-4D07-BFC0-48B7D2E6C673}" srcOrd="1" destOrd="0" presId="urn:microsoft.com/office/officeart/2005/8/layout/vList2"/>
    <dgm:cxn modelId="{FFE79700-B4E9-4018-ACC1-0EB3B01F05EF}" type="presParOf" srcId="{5EC59751-F93F-4B76-BCEF-37A1C0CAAA1D}" destId="{7EFCB2DD-702B-454F-A68C-E10A30015FED}"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1579265-267C-46CA-9938-30D937279554}" type="doc">
      <dgm:prSet loTypeId="urn:microsoft.com/office/officeart/2005/8/layout/vList2" loCatId="list" qsTypeId="urn:microsoft.com/office/officeart/2005/8/quickstyle/simple1" qsCatId="simple" csTypeId="urn:microsoft.com/office/officeart/2005/8/colors/accent1_1" csCatId="accent1"/>
      <dgm:spPr/>
      <dgm:t>
        <a:bodyPr/>
        <a:lstStyle/>
        <a:p>
          <a:endParaRPr lang="pl-PL"/>
        </a:p>
      </dgm:t>
    </dgm:pt>
    <dgm:pt modelId="{E8C9E6DD-2066-4D3C-B818-8D8CD384CD75}">
      <dgm:prSet custT="1"/>
      <dgm:spPr/>
      <dgm:t>
        <a:bodyPr/>
        <a:lstStyle/>
        <a:p>
          <a:pPr algn="just"/>
          <a:r>
            <a:rPr lang="pl-PL" sz="2200" dirty="0"/>
            <a:t>art. 30 § 4 k.p. w zakresie, w jakim pomija obowiązek wskazania przyczyny uzasadniającej wypowiedzenie w oświadczeniu pracodawcy o wypowiedzeniu umowy o pracę zawartej na czas określony, nie jest niezgodny z art. 2 i 32 Konstytucji RP (wyrok TK P 48/07),</a:t>
          </a:r>
        </a:p>
      </dgm:t>
    </dgm:pt>
    <dgm:pt modelId="{15D1AD4B-FFE6-47E8-A31A-7C6C1CE1C4A7}" type="parTrans" cxnId="{D472F9C0-9E46-48BD-8AFB-A8BBC7868DD3}">
      <dgm:prSet/>
      <dgm:spPr/>
      <dgm:t>
        <a:bodyPr/>
        <a:lstStyle/>
        <a:p>
          <a:endParaRPr lang="pl-PL" sz="2200"/>
        </a:p>
      </dgm:t>
    </dgm:pt>
    <dgm:pt modelId="{7DCF6FAA-5A68-4B19-90C0-B370F2B9F609}" type="sibTrans" cxnId="{D472F9C0-9E46-48BD-8AFB-A8BBC7868DD3}">
      <dgm:prSet/>
      <dgm:spPr/>
      <dgm:t>
        <a:bodyPr/>
        <a:lstStyle/>
        <a:p>
          <a:endParaRPr lang="pl-PL" sz="2200"/>
        </a:p>
      </dgm:t>
    </dgm:pt>
    <dgm:pt modelId="{534E320D-5F3F-4DC3-A12F-F95F4B65459D}">
      <dgm:prSet custT="1"/>
      <dgm:spPr/>
      <dgm:t>
        <a:bodyPr/>
        <a:lstStyle/>
        <a:p>
          <a:pPr algn="just"/>
          <a:r>
            <a:rPr lang="pl-PL" sz="2200" dirty="0"/>
            <a:t>ocena na podstawie art. 8 k.p. - I PK 103/05, II PK 122/07, II PK 245/11, </a:t>
          </a:r>
        </a:p>
      </dgm:t>
    </dgm:pt>
    <dgm:pt modelId="{AC2E3CF0-E07F-44C3-9C6A-63E8ED8B5B01}" type="parTrans" cxnId="{F6C66EAF-B3D2-436B-9279-7AB775F097C3}">
      <dgm:prSet/>
      <dgm:spPr/>
      <dgm:t>
        <a:bodyPr/>
        <a:lstStyle/>
        <a:p>
          <a:endParaRPr lang="pl-PL" sz="2200"/>
        </a:p>
      </dgm:t>
    </dgm:pt>
    <dgm:pt modelId="{BB07CAED-E9D9-4B2D-8CD9-778045FC9104}" type="sibTrans" cxnId="{F6C66EAF-B3D2-436B-9279-7AB775F097C3}">
      <dgm:prSet/>
      <dgm:spPr/>
      <dgm:t>
        <a:bodyPr/>
        <a:lstStyle/>
        <a:p>
          <a:endParaRPr lang="pl-PL" sz="2200"/>
        </a:p>
      </dgm:t>
    </dgm:pt>
    <dgm:pt modelId="{F0C7F448-3408-4E43-AE18-EA8B3B4B0AC7}">
      <dgm:prSet custT="1"/>
      <dgm:spPr/>
      <dgm:t>
        <a:bodyPr/>
        <a:lstStyle/>
        <a:p>
          <a:r>
            <a:rPr lang="pl-PL" sz="2200" dirty="0"/>
            <a:t>ocena pod kątem przepisów antydyskryminacyjnych </a:t>
          </a:r>
        </a:p>
      </dgm:t>
    </dgm:pt>
    <dgm:pt modelId="{B3FA35DF-2270-4CE4-863C-009510002707}" type="parTrans" cxnId="{8053389E-F56E-42DE-A674-A5B5C151BC10}">
      <dgm:prSet/>
      <dgm:spPr/>
      <dgm:t>
        <a:bodyPr/>
        <a:lstStyle/>
        <a:p>
          <a:endParaRPr lang="pl-PL" sz="2200"/>
        </a:p>
      </dgm:t>
    </dgm:pt>
    <dgm:pt modelId="{5F444D34-CFB6-4FE3-B951-E045DA195DD5}" type="sibTrans" cxnId="{8053389E-F56E-42DE-A674-A5B5C151BC10}">
      <dgm:prSet/>
      <dgm:spPr/>
      <dgm:t>
        <a:bodyPr/>
        <a:lstStyle/>
        <a:p>
          <a:endParaRPr lang="pl-PL" sz="2200"/>
        </a:p>
      </dgm:t>
    </dgm:pt>
    <dgm:pt modelId="{FC1BAD84-95AC-49AC-82EF-D2FE2435930F}" type="pres">
      <dgm:prSet presAssocID="{B1579265-267C-46CA-9938-30D937279554}" presName="linear" presStyleCnt="0">
        <dgm:presLayoutVars>
          <dgm:animLvl val="lvl"/>
          <dgm:resizeHandles val="exact"/>
        </dgm:presLayoutVars>
      </dgm:prSet>
      <dgm:spPr/>
    </dgm:pt>
    <dgm:pt modelId="{50C06783-ECAB-4632-816A-407B7CFB11D0}" type="pres">
      <dgm:prSet presAssocID="{E8C9E6DD-2066-4D3C-B818-8D8CD384CD75}" presName="parentText" presStyleLbl="node1" presStyleIdx="0" presStyleCnt="3">
        <dgm:presLayoutVars>
          <dgm:chMax val="0"/>
          <dgm:bulletEnabled val="1"/>
        </dgm:presLayoutVars>
      </dgm:prSet>
      <dgm:spPr/>
    </dgm:pt>
    <dgm:pt modelId="{97B0AF9C-B52B-47BC-AAAB-486185E35FF7}" type="pres">
      <dgm:prSet presAssocID="{7DCF6FAA-5A68-4B19-90C0-B370F2B9F609}" presName="spacer" presStyleCnt="0"/>
      <dgm:spPr/>
    </dgm:pt>
    <dgm:pt modelId="{99F505CD-72B8-47BE-8E8D-F26A26BA0E45}" type="pres">
      <dgm:prSet presAssocID="{534E320D-5F3F-4DC3-A12F-F95F4B65459D}" presName="parentText" presStyleLbl="node1" presStyleIdx="1" presStyleCnt="3">
        <dgm:presLayoutVars>
          <dgm:chMax val="0"/>
          <dgm:bulletEnabled val="1"/>
        </dgm:presLayoutVars>
      </dgm:prSet>
      <dgm:spPr/>
    </dgm:pt>
    <dgm:pt modelId="{BACDCF5D-2179-49E0-90F0-8B09B4B807FC}" type="pres">
      <dgm:prSet presAssocID="{BB07CAED-E9D9-4B2D-8CD9-778045FC9104}" presName="spacer" presStyleCnt="0"/>
      <dgm:spPr/>
    </dgm:pt>
    <dgm:pt modelId="{38EA19DE-A440-44C8-89D9-B206B341E1C8}" type="pres">
      <dgm:prSet presAssocID="{F0C7F448-3408-4E43-AE18-EA8B3B4B0AC7}" presName="parentText" presStyleLbl="node1" presStyleIdx="2" presStyleCnt="3">
        <dgm:presLayoutVars>
          <dgm:chMax val="0"/>
          <dgm:bulletEnabled val="1"/>
        </dgm:presLayoutVars>
      </dgm:prSet>
      <dgm:spPr/>
    </dgm:pt>
  </dgm:ptLst>
  <dgm:cxnLst>
    <dgm:cxn modelId="{2067A10A-8C20-40DC-8B06-098E3CE730E4}" type="presOf" srcId="{F0C7F448-3408-4E43-AE18-EA8B3B4B0AC7}" destId="{38EA19DE-A440-44C8-89D9-B206B341E1C8}" srcOrd="0" destOrd="0" presId="urn:microsoft.com/office/officeart/2005/8/layout/vList2"/>
    <dgm:cxn modelId="{8053389E-F56E-42DE-A674-A5B5C151BC10}" srcId="{B1579265-267C-46CA-9938-30D937279554}" destId="{F0C7F448-3408-4E43-AE18-EA8B3B4B0AC7}" srcOrd="2" destOrd="0" parTransId="{B3FA35DF-2270-4CE4-863C-009510002707}" sibTransId="{5F444D34-CFB6-4FE3-B951-E045DA195DD5}"/>
    <dgm:cxn modelId="{C9006DA2-35BD-4EA5-B0C3-FF004CE1ECBE}" type="presOf" srcId="{534E320D-5F3F-4DC3-A12F-F95F4B65459D}" destId="{99F505CD-72B8-47BE-8E8D-F26A26BA0E45}" srcOrd="0" destOrd="0" presId="urn:microsoft.com/office/officeart/2005/8/layout/vList2"/>
    <dgm:cxn modelId="{4CE71AA7-E14A-4565-AA15-9F6AB8DCE7E9}" type="presOf" srcId="{B1579265-267C-46CA-9938-30D937279554}" destId="{FC1BAD84-95AC-49AC-82EF-D2FE2435930F}" srcOrd="0" destOrd="0" presId="urn:microsoft.com/office/officeart/2005/8/layout/vList2"/>
    <dgm:cxn modelId="{F6C66EAF-B3D2-436B-9279-7AB775F097C3}" srcId="{B1579265-267C-46CA-9938-30D937279554}" destId="{534E320D-5F3F-4DC3-A12F-F95F4B65459D}" srcOrd="1" destOrd="0" parTransId="{AC2E3CF0-E07F-44C3-9C6A-63E8ED8B5B01}" sibTransId="{BB07CAED-E9D9-4B2D-8CD9-778045FC9104}"/>
    <dgm:cxn modelId="{2B3711BB-F86A-4CDD-875C-7856DC4C85FE}" type="presOf" srcId="{E8C9E6DD-2066-4D3C-B818-8D8CD384CD75}" destId="{50C06783-ECAB-4632-816A-407B7CFB11D0}" srcOrd="0" destOrd="0" presId="urn:microsoft.com/office/officeart/2005/8/layout/vList2"/>
    <dgm:cxn modelId="{D472F9C0-9E46-48BD-8AFB-A8BBC7868DD3}" srcId="{B1579265-267C-46CA-9938-30D937279554}" destId="{E8C9E6DD-2066-4D3C-B818-8D8CD384CD75}" srcOrd="0" destOrd="0" parTransId="{15D1AD4B-FFE6-47E8-A31A-7C6C1CE1C4A7}" sibTransId="{7DCF6FAA-5A68-4B19-90C0-B370F2B9F609}"/>
    <dgm:cxn modelId="{2B0DE53C-D8EC-4FE8-B4DD-99C4FFEF01D7}" type="presParOf" srcId="{FC1BAD84-95AC-49AC-82EF-D2FE2435930F}" destId="{50C06783-ECAB-4632-816A-407B7CFB11D0}" srcOrd="0" destOrd="0" presId="urn:microsoft.com/office/officeart/2005/8/layout/vList2"/>
    <dgm:cxn modelId="{44EFD8BB-2449-44A7-BB45-4170BB9BFF02}" type="presParOf" srcId="{FC1BAD84-95AC-49AC-82EF-D2FE2435930F}" destId="{97B0AF9C-B52B-47BC-AAAB-486185E35FF7}" srcOrd="1" destOrd="0" presId="urn:microsoft.com/office/officeart/2005/8/layout/vList2"/>
    <dgm:cxn modelId="{DA2F63BE-1E62-465B-997D-A86F567818D5}" type="presParOf" srcId="{FC1BAD84-95AC-49AC-82EF-D2FE2435930F}" destId="{99F505CD-72B8-47BE-8E8D-F26A26BA0E45}" srcOrd="2" destOrd="0" presId="urn:microsoft.com/office/officeart/2005/8/layout/vList2"/>
    <dgm:cxn modelId="{636CA495-339C-4BAA-B5BA-71B5158BDC54}" type="presParOf" srcId="{FC1BAD84-95AC-49AC-82EF-D2FE2435930F}" destId="{BACDCF5D-2179-49E0-90F0-8B09B4B807FC}" srcOrd="3" destOrd="0" presId="urn:microsoft.com/office/officeart/2005/8/layout/vList2"/>
    <dgm:cxn modelId="{D0AECE9A-AB3B-4D99-8DB1-0EF78DC31400}" type="presParOf" srcId="{FC1BAD84-95AC-49AC-82EF-D2FE2435930F}" destId="{38EA19DE-A440-44C8-89D9-B206B341E1C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650F430-B4D8-4E7A-AF24-0EBEFA503F68}" type="doc">
      <dgm:prSet loTypeId="urn:microsoft.com/office/officeart/2005/8/layout/process4" loCatId="list" qsTypeId="urn:microsoft.com/office/officeart/2005/8/quickstyle/simple1" qsCatId="simple" csTypeId="urn:microsoft.com/office/officeart/2005/8/colors/accent1_1" csCatId="accent1" phldr="1"/>
      <dgm:spPr/>
      <dgm:t>
        <a:bodyPr/>
        <a:lstStyle/>
        <a:p>
          <a:endParaRPr lang="pl-PL"/>
        </a:p>
      </dgm:t>
    </dgm:pt>
    <dgm:pt modelId="{5D026178-8D6A-4413-AD72-29BCE5A97DB3}">
      <dgm:prSet custT="1"/>
      <dgm:spPr/>
      <dgm:t>
        <a:bodyPr/>
        <a:lstStyle/>
        <a:p>
          <a:pPr rtl="0"/>
          <a:r>
            <a:rPr lang="pl-PL" sz="1800" b="0" i="0" dirty="0"/>
            <a:t>pracownik uważa, że przyczyną rozwiązania </a:t>
          </a:r>
          <a:r>
            <a:rPr lang="pl-PL" sz="1800" b="1" i="0" dirty="0"/>
            <a:t>umowy o pracę na okres próbny za wypowiedzeniem</a:t>
          </a:r>
          <a:endParaRPr lang="pl-PL" sz="1800" b="1" dirty="0"/>
        </a:p>
      </dgm:t>
    </dgm:pt>
    <dgm:pt modelId="{45F432F5-566D-4FB1-A114-9991FA129DC7}" type="parTrans" cxnId="{B8862A32-CFCF-4371-A478-7F6A874D61BE}">
      <dgm:prSet/>
      <dgm:spPr/>
      <dgm:t>
        <a:bodyPr/>
        <a:lstStyle/>
        <a:p>
          <a:endParaRPr lang="pl-PL" sz="1800"/>
        </a:p>
      </dgm:t>
    </dgm:pt>
    <dgm:pt modelId="{42964328-95DF-42AC-A6A3-8085781634D3}" type="sibTrans" cxnId="{B8862A32-CFCF-4371-A478-7F6A874D61BE}">
      <dgm:prSet/>
      <dgm:spPr/>
      <dgm:t>
        <a:bodyPr/>
        <a:lstStyle/>
        <a:p>
          <a:endParaRPr lang="pl-PL" sz="1800"/>
        </a:p>
      </dgm:t>
    </dgm:pt>
    <dgm:pt modelId="{743CC9EB-2796-40CE-B109-794F5FF6E6A4}">
      <dgm:prSet custT="1"/>
      <dgm:spPr/>
      <dgm:t>
        <a:bodyPr/>
        <a:lstStyle/>
        <a:p>
          <a:pPr rtl="0"/>
          <a:r>
            <a:rPr lang="pl-PL" sz="1800" b="0" i="0" dirty="0"/>
            <a:t>było jednoczesne pozostawanie w stosunku pracy z innym pracodawcą lub jednoczesne pozostawanie w stosunku prawnym innym niż stosunek pracy, lub dochodzenie udzielenia informacji, o których mowa w art. 29 § 3, 3</a:t>
          </a:r>
          <a:r>
            <a:rPr lang="pl-PL" sz="1800" b="0" i="0" baseline="30000" dirty="0"/>
            <a:t>2</a:t>
          </a:r>
          <a:r>
            <a:rPr lang="pl-PL" sz="1800" b="0" i="0" dirty="0"/>
            <a:t> i 3</a:t>
          </a:r>
          <a:r>
            <a:rPr lang="pl-PL" sz="1800" b="0" i="0" baseline="30000" dirty="0"/>
            <a:t>3</a:t>
          </a:r>
          <a:r>
            <a:rPr lang="pl-PL" sz="1800" b="0" i="0" dirty="0"/>
            <a:t> oraz art. 29</a:t>
          </a:r>
          <a:r>
            <a:rPr lang="pl-PL" sz="1800" b="0" i="0" baseline="30000" dirty="0"/>
            <a:t>1</a:t>
          </a:r>
          <a:r>
            <a:rPr lang="pl-PL" sz="1800" b="0" i="0" dirty="0"/>
            <a:t> § 2 i 4, lub skorzystanie z praw, o których mowa w art. 94</a:t>
          </a:r>
          <a:r>
            <a:rPr lang="pl-PL" sz="1800" b="0" i="0" baseline="30000" dirty="0"/>
            <a:t>13</a:t>
          </a:r>
          <a:endParaRPr lang="pl-PL" sz="1800" b="1" u="none" dirty="0"/>
        </a:p>
      </dgm:t>
    </dgm:pt>
    <dgm:pt modelId="{F2222751-8D45-467B-BAAA-D4DE39B89E34}" type="parTrans" cxnId="{54C4443A-3BBF-48F1-A0FA-4DC1D3466047}">
      <dgm:prSet/>
      <dgm:spPr/>
      <dgm:t>
        <a:bodyPr/>
        <a:lstStyle/>
        <a:p>
          <a:endParaRPr lang="pl-PL" sz="1800"/>
        </a:p>
      </dgm:t>
    </dgm:pt>
    <dgm:pt modelId="{2B7A8EB1-595D-47C5-805F-16DF3F8E8458}" type="sibTrans" cxnId="{54C4443A-3BBF-48F1-A0FA-4DC1D3466047}">
      <dgm:prSet/>
      <dgm:spPr/>
      <dgm:t>
        <a:bodyPr/>
        <a:lstStyle/>
        <a:p>
          <a:endParaRPr lang="pl-PL" sz="1800"/>
        </a:p>
      </dgm:t>
    </dgm:pt>
    <dgm:pt modelId="{01D27AA7-72A8-4464-A96B-C76DEBD8D799}">
      <dgm:prSet custT="1"/>
      <dgm:spPr/>
      <dgm:t>
        <a:bodyPr/>
        <a:lstStyle/>
        <a:p>
          <a:pPr rtl="0"/>
          <a:r>
            <a:rPr lang="pl-PL" sz="1800" b="0" i="0" dirty="0"/>
            <a:t>pracownik może w terminie 7 dni od dnia złożenia oświadczenia woli pracodawcy o rozwiązaniu umowy o pracę na okres próbny za wypowiedzeniem</a:t>
          </a:r>
          <a:endParaRPr lang="pl-PL" sz="1800" dirty="0"/>
        </a:p>
      </dgm:t>
    </dgm:pt>
    <dgm:pt modelId="{AD053FF4-9853-4F26-BA7C-6139FBD42F24}" type="parTrans" cxnId="{788D3C61-059D-44AA-BA8A-C1839062DF2D}">
      <dgm:prSet/>
      <dgm:spPr/>
      <dgm:t>
        <a:bodyPr/>
        <a:lstStyle/>
        <a:p>
          <a:endParaRPr lang="pl-PL" sz="1800"/>
        </a:p>
      </dgm:t>
    </dgm:pt>
    <dgm:pt modelId="{EF81713F-D0AB-4E22-BA83-8BB8318E141A}" type="sibTrans" cxnId="{788D3C61-059D-44AA-BA8A-C1839062DF2D}">
      <dgm:prSet/>
      <dgm:spPr/>
      <dgm:t>
        <a:bodyPr/>
        <a:lstStyle/>
        <a:p>
          <a:endParaRPr lang="pl-PL" sz="1800"/>
        </a:p>
      </dgm:t>
    </dgm:pt>
    <dgm:pt modelId="{FB1F9C79-5B83-4431-B691-281C1A138225}">
      <dgm:prSet custT="1"/>
      <dgm:spPr/>
      <dgm:t>
        <a:bodyPr/>
        <a:lstStyle/>
        <a:p>
          <a:pPr rtl="0"/>
          <a:r>
            <a:rPr lang="pl-PL" sz="1800" dirty="0"/>
            <a:t>złożyć do pracodawcy wniosek, w postaci papierowej lub elektronicznej, o wskazanie przyczyny uzasadniającej to rozwiązanie albo zastosowanie działania</a:t>
          </a:r>
        </a:p>
      </dgm:t>
    </dgm:pt>
    <dgm:pt modelId="{231CBC77-4123-4D42-B56D-B53EC86F84E3}" type="parTrans" cxnId="{D9C5174B-9A89-46B2-B27E-ED200058FA62}">
      <dgm:prSet/>
      <dgm:spPr/>
      <dgm:t>
        <a:bodyPr/>
        <a:lstStyle/>
        <a:p>
          <a:endParaRPr lang="pl-PL" sz="1800"/>
        </a:p>
      </dgm:t>
    </dgm:pt>
    <dgm:pt modelId="{307D51B3-CA2B-4674-9C77-572569098067}" type="sibTrans" cxnId="{D9C5174B-9A89-46B2-B27E-ED200058FA62}">
      <dgm:prSet/>
      <dgm:spPr/>
      <dgm:t>
        <a:bodyPr/>
        <a:lstStyle/>
        <a:p>
          <a:endParaRPr lang="pl-PL" sz="1800"/>
        </a:p>
      </dgm:t>
    </dgm:pt>
    <dgm:pt modelId="{DF262B5B-E86A-43F2-9BB2-8DE8FC4C5A05}" type="pres">
      <dgm:prSet presAssocID="{2650F430-B4D8-4E7A-AF24-0EBEFA503F68}" presName="Name0" presStyleCnt="0">
        <dgm:presLayoutVars>
          <dgm:dir/>
          <dgm:animLvl val="lvl"/>
          <dgm:resizeHandles val="exact"/>
        </dgm:presLayoutVars>
      </dgm:prSet>
      <dgm:spPr/>
    </dgm:pt>
    <dgm:pt modelId="{15D8709E-0CD3-4050-A685-CCF492501129}" type="pres">
      <dgm:prSet presAssocID="{FB1F9C79-5B83-4431-B691-281C1A138225}" presName="boxAndChildren" presStyleCnt="0"/>
      <dgm:spPr/>
    </dgm:pt>
    <dgm:pt modelId="{E1002B84-D067-4D86-A611-AD45166C8150}" type="pres">
      <dgm:prSet presAssocID="{FB1F9C79-5B83-4431-B691-281C1A138225}" presName="parentTextBox" presStyleLbl="node1" presStyleIdx="0" presStyleCnt="4"/>
      <dgm:spPr/>
    </dgm:pt>
    <dgm:pt modelId="{8C0FB21D-18E2-4309-85B6-F81E30B02720}" type="pres">
      <dgm:prSet presAssocID="{EF81713F-D0AB-4E22-BA83-8BB8318E141A}" presName="sp" presStyleCnt="0"/>
      <dgm:spPr/>
    </dgm:pt>
    <dgm:pt modelId="{13CCE836-A4AD-45D7-9E77-AB3D89C1C128}" type="pres">
      <dgm:prSet presAssocID="{01D27AA7-72A8-4464-A96B-C76DEBD8D799}" presName="arrowAndChildren" presStyleCnt="0"/>
      <dgm:spPr/>
    </dgm:pt>
    <dgm:pt modelId="{87EAF6EE-8701-4FE8-B0A7-DF73B7423F99}" type="pres">
      <dgm:prSet presAssocID="{01D27AA7-72A8-4464-A96B-C76DEBD8D799}" presName="parentTextArrow" presStyleLbl="node1" presStyleIdx="1" presStyleCnt="4"/>
      <dgm:spPr/>
    </dgm:pt>
    <dgm:pt modelId="{F6B5E8FC-798F-42B1-8706-D4F0E6753A99}" type="pres">
      <dgm:prSet presAssocID="{2B7A8EB1-595D-47C5-805F-16DF3F8E8458}" presName="sp" presStyleCnt="0"/>
      <dgm:spPr/>
    </dgm:pt>
    <dgm:pt modelId="{FED3F6FC-CBBE-4A96-9060-187F910999D8}" type="pres">
      <dgm:prSet presAssocID="{743CC9EB-2796-40CE-B109-794F5FF6E6A4}" presName="arrowAndChildren" presStyleCnt="0"/>
      <dgm:spPr/>
    </dgm:pt>
    <dgm:pt modelId="{76DA1984-8D4B-4F16-9E68-657D40190889}" type="pres">
      <dgm:prSet presAssocID="{743CC9EB-2796-40CE-B109-794F5FF6E6A4}" presName="parentTextArrow" presStyleLbl="node1" presStyleIdx="2" presStyleCnt="4"/>
      <dgm:spPr/>
    </dgm:pt>
    <dgm:pt modelId="{F9F9CA25-1B54-45D2-90A0-D062D14AEE77}" type="pres">
      <dgm:prSet presAssocID="{42964328-95DF-42AC-A6A3-8085781634D3}" presName="sp" presStyleCnt="0"/>
      <dgm:spPr/>
    </dgm:pt>
    <dgm:pt modelId="{A8935B62-064A-4942-9625-7FCE9FB10ED1}" type="pres">
      <dgm:prSet presAssocID="{5D026178-8D6A-4413-AD72-29BCE5A97DB3}" presName="arrowAndChildren" presStyleCnt="0"/>
      <dgm:spPr/>
    </dgm:pt>
    <dgm:pt modelId="{666FDFFC-4BF4-4B1B-8A27-474A2B501285}" type="pres">
      <dgm:prSet presAssocID="{5D026178-8D6A-4413-AD72-29BCE5A97DB3}" presName="parentTextArrow" presStyleLbl="node1" presStyleIdx="3" presStyleCnt="4"/>
      <dgm:spPr/>
    </dgm:pt>
  </dgm:ptLst>
  <dgm:cxnLst>
    <dgm:cxn modelId="{9D5C8831-D62F-4599-8DEC-7F9E4E782547}" type="presOf" srcId="{5D026178-8D6A-4413-AD72-29BCE5A97DB3}" destId="{666FDFFC-4BF4-4B1B-8A27-474A2B501285}" srcOrd="0" destOrd="0" presId="urn:microsoft.com/office/officeart/2005/8/layout/process4"/>
    <dgm:cxn modelId="{B8862A32-CFCF-4371-A478-7F6A874D61BE}" srcId="{2650F430-B4D8-4E7A-AF24-0EBEFA503F68}" destId="{5D026178-8D6A-4413-AD72-29BCE5A97DB3}" srcOrd="0" destOrd="0" parTransId="{45F432F5-566D-4FB1-A114-9991FA129DC7}" sibTransId="{42964328-95DF-42AC-A6A3-8085781634D3}"/>
    <dgm:cxn modelId="{54C4443A-3BBF-48F1-A0FA-4DC1D3466047}" srcId="{2650F430-B4D8-4E7A-AF24-0EBEFA503F68}" destId="{743CC9EB-2796-40CE-B109-794F5FF6E6A4}" srcOrd="1" destOrd="0" parTransId="{F2222751-8D45-467B-BAAA-D4DE39B89E34}" sibTransId="{2B7A8EB1-595D-47C5-805F-16DF3F8E8458}"/>
    <dgm:cxn modelId="{788D3C61-059D-44AA-BA8A-C1839062DF2D}" srcId="{2650F430-B4D8-4E7A-AF24-0EBEFA503F68}" destId="{01D27AA7-72A8-4464-A96B-C76DEBD8D799}" srcOrd="2" destOrd="0" parTransId="{AD053FF4-9853-4F26-BA7C-6139FBD42F24}" sibTransId="{EF81713F-D0AB-4E22-BA83-8BB8318E141A}"/>
    <dgm:cxn modelId="{D9C5174B-9A89-46B2-B27E-ED200058FA62}" srcId="{2650F430-B4D8-4E7A-AF24-0EBEFA503F68}" destId="{FB1F9C79-5B83-4431-B691-281C1A138225}" srcOrd="3" destOrd="0" parTransId="{231CBC77-4123-4D42-B56D-B53EC86F84E3}" sibTransId="{307D51B3-CA2B-4674-9C77-572569098067}"/>
    <dgm:cxn modelId="{C9121EA1-A6FE-46C9-9B61-536F300960AA}" type="presOf" srcId="{FB1F9C79-5B83-4431-B691-281C1A138225}" destId="{E1002B84-D067-4D86-A611-AD45166C8150}" srcOrd="0" destOrd="0" presId="urn:microsoft.com/office/officeart/2005/8/layout/process4"/>
    <dgm:cxn modelId="{D1F290CE-F859-4F8E-82C4-B7D4822BB8CD}" type="presOf" srcId="{01D27AA7-72A8-4464-A96B-C76DEBD8D799}" destId="{87EAF6EE-8701-4FE8-B0A7-DF73B7423F99}" srcOrd="0" destOrd="0" presId="urn:microsoft.com/office/officeart/2005/8/layout/process4"/>
    <dgm:cxn modelId="{60CBA7CE-9A6F-4B20-AA85-5B6C246CFBB1}" type="presOf" srcId="{2650F430-B4D8-4E7A-AF24-0EBEFA503F68}" destId="{DF262B5B-E86A-43F2-9BB2-8DE8FC4C5A05}" srcOrd="0" destOrd="0" presId="urn:microsoft.com/office/officeart/2005/8/layout/process4"/>
    <dgm:cxn modelId="{E6318ED6-2773-473D-8E9A-A80C12FFB9F6}" type="presOf" srcId="{743CC9EB-2796-40CE-B109-794F5FF6E6A4}" destId="{76DA1984-8D4B-4F16-9E68-657D40190889}" srcOrd="0" destOrd="0" presId="urn:microsoft.com/office/officeart/2005/8/layout/process4"/>
    <dgm:cxn modelId="{F55F7134-79BF-4C31-A824-8319A6BA6C2C}" type="presParOf" srcId="{DF262B5B-E86A-43F2-9BB2-8DE8FC4C5A05}" destId="{15D8709E-0CD3-4050-A685-CCF492501129}" srcOrd="0" destOrd="0" presId="urn:microsoft.com/office/officeart/2005/8/layout/process4"/>
    <dgm:cxn modelId="{6C3A84F8-DF11-4233-8263-03B2DAB44A02}" type="presParOf" srcId="{15D8709E-0CD3-4050-A685-CCF492501129}" destId="{E1002B84-D067-4D86-A611-AD45166C8150}" srcOrd="0" destOrd="0" presId="urn:microsoft.com/office/officeart/2005/8/layout/process4"/>
    <dgm:cxn modelId="{151B3C61-37EE-4902-A769-802F3622DE3E}" type="presParOf" srcId="{DF262B5B-E86A-43F2-9BB2-8DE8FC4C5A05}" destId="{8C0FB21D-18E2-4309-85B6-F81E30B02720}" srcOrd="1" destOrd="0" presId="urn:microsoft.com/office/officeart/2005/8/layout/process4"/>
    <dgm:cxn modelId="{DD5F13F9-35F5-498A-9B56-CE06B87D38B9}" type="presParOf" srcId="{DF262B5B-E86A-43F2-9BB2-8DE8FC4C5A05}" destId="{13CCE836-A4AD-45D7-9E77-AB3D89C1C128}" srcOrd="2" destOrd="0" presId="urn:microsoft.com/office/officeart/2005/8/layout/process4"/>
    <dgm:cxn modelId="{3BAE72A9-B09B-4806-B800-44B0716D56F8}" type="presParOf" srcId="{13CCE836-A4AD-45D7-9E77-AB3D89C1C128}" destId="{87EAF6EE-8701-4FE8-B0A7-DF73B7423F99}" srcOrd="0" destOrd="0" presId="urn:microsoft.com/office/officeart/2005/8/layout/process4"/>
    <dgm:cxn modelId="{46E089AC-DD11-440D-8322-011AF06EBCF5}" type="presParOf" srcId="{DF262B5B-E86A-43F2-9BB2-8DE8FC4C5A05}" destId="{F6B5E8FC-798F-42B1-8706-D4F0E6753A99}" srcOrd="3" destOrd="0" presId="urn:microsoft.com/office/officeart/2005/8/layout/process4"/>
    <dgm:cxn modelId="{868EB90E-864A-4B5F-BED6-128913D79CF2}" type="presParOf" srcId="{DF262B5B-E86A-43F2-9BB2-8DE8FC4C5A05}" destId="{FED3F6FC-CBBE-4A96-9060-187F910999D8}" srcOrd="4" destOrd="0" presId="urn:microsoft.com/office/officeart/2005/8/layout/process4"/>
    <dgm:cxn modelId="{95C43AF3-2582-47A6-8F1C-2DADE90DF69C}" type="presParOf" srcId="{FED3F6FC-CBBE-4A96-9060-187F910999D8}" destId="{76DA1984-8D4B-4F16-9E68-657D40190889}" srcOrd="0" destOrd="0" presId="urn:microsoft.com/office/officeart/2005/8/layout/process4"/>
    <dgm:cxn modelId="{45CDE053-823F-4F72-AD42-993B91B9A833}" type="presParOf" srcId="{DF262B5B-E86A-43F2-9BB2-8DE8FC4C5A05}" destId="{F9F9CA25-1B54-45D2-90A0-D062D14AEE77}" srcOrd="5" destOrd="0" presId="urn:microsoft.com/office/officeart/2005/8/layout/process4"/>
    <dgm:cxn modelId="{BDB0D944-B5B4-4700-84F8-7E4A41ABC96D}" type="presParOf" srcId="{DF262B5B-E86A-43F2-9BB2-8DE8FC4C5A05}" destId="{A8935B62-064A-4942-9625-7FCE9FB10ED1}" srcOrd="6" destOrd="0" presId="urn:microsoft.com/office/officeart/2005/8/layout/process4"/>
    <dgm:cxn modelId="{DAB9AF2E-BBDF-412F-B9AE-D1A966BA9DA3}" type="presParOf" srcId="{A8935B62-064A-4942-9625-7FCE9FB10ED1}" destId="{666FDFFC-4BF4-4B1B-8A27-474A2B501285}"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185DD4D-A078-4A0B-AEDE-B5E23C6585CC}"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pl-PL"/>
        </a:p>
      </dgm:t>
    </dgm:pt>
    <dgm:pt modelId="{18CC549D-E1F7-4207-B4F3-085856537C2B}">
      <dgm:prSet custT="1"/>
      <dgm:spPr/>
      <dgm:t>
        <a:bodyPr/>
        <a:lstStyle/>
        <a:p>
          <a:pPr algn="just" rtl="0"/>
          <a:r>
            <a:rPr lang="pl-PL" sz="2400" dirty="0"/>
            <a:t>Pracodawca udziela pracownikowi odpowiedzi na wniosek o wskazanie przyczyny uzasadniającej rozwiązanie umowy o pracę</a:t>
          </a:r>
        </a:p>
      </dgm:t>
    </dgm:pt>
    <dgm:pt modelId="{D1C040CD-0B82-4587-BECD-F57BD81B07A4}" type="parTrans" cxnId="{8D19FED5-D587-4806-AA1F-41E5DEF67D9E}">
      <dgm:prSet/>
      <dgm:spPr/>
      <dgm:t>
        <a:bodyPr/>
        <a:lstStyle/>
        <a:p>
          <a:endParaRPr lang="pl-PL" sz="2400"/>
        </a:p>
      </dgm:t>
    </dgm:pt>
    <dgm:pt modelId="{5EF20C46-6E4F-4449-B354-7AE463F6D566}" type="sibTrans" cxnId="{8D19FED5-D587-4806-AA1F-41E5DEF67D9E}">
      <dgm:prSet/>
      <dgm:spPr/>
      <dgm:t>
        <a:bodyPr/>
        <a:lstStyle/>
        <a:p>
          <a:endParaRPr lang="pl-PL" sz="2400"/>
        </a:p>
      </dgm:t>
    </dgm:pt>
    <dgm:pt modelId="{929534B7-BCED-498D-8C86-8EC3693E183C}">
      <dgm:prSet custT="1"/>
      <dgm:spPr/>
      <dgm:t>
        <a:bodyPr/>
        <a:lstStyle/>
        <a:p>
          <a:pPr rtl="0"/>
          <a:r>
            <a:rPr lang="pl-PL" sz="2400" dirty="0"/>
            <a:t>w postaci papierowej lub elektronicznej, </a:t>
          </a:r>
        </a:p>
      </dgm:t>
    </dgm:pt>
    <dgm:pt modelId="{3406F794-869F-4CA8-BE22-9B1E3745B928}" type="parTrans" cxnId="{5271469F-EFFB-4EE2-B56A-0795395C2855}">
      <dgm:prSet/>
      <dgm:spPr/>
      <dgm:t>
        <a:bodyPr/>
        <a:lstStyle/>
        <a:p>
          <a:endParaRPr lang="pl-PL" sz="2400"/>
        </a:p>
      </dgm:t>
    </dgm:pt>
    <dgm:pt modelId="{4995B768-3CB7-443A-833D-3C7CD8818D9C}" type="sibTrans" cxnId="{5271469F-EFFB-4EE2-B56A-0795395C2855}">
      <dgm:prSet/>
      <dgm:spPr/>
      <dgm:t>
        <a:bodyPr/>
        <a:lstStyle/>
        <a:p>
          <a:endParaRPr lang="pl-PL" sz="2400"/>
        </a:p>
      </dgm:t>
    </dgm:pt>
    <dgm:pt modelId="{93318A73-88CD-47FA-BA8B-445F0713695C}">
      <dgm:prSet custT="1"/>
      <dgm:spPr/>
      <dgm:t>
        <a:bodyPr/>
        <a:lstStyle/>
        <a:p>
          <a:pPr rtl="0"/>
          <a:r>
            <a:rPr lang="pl-PL" sz="2400" dirty="0"/>
            <a:t>w terminie 7 dni od dnia złożenia przez pracownika wniosku.</a:t>
          </a:r>
        </a:p>
      </dgm:t>
    </dgm:pt>
    <dgm:pt modelId="{6D037E73-8693-4CB3-870F-4F51A71E4C6A}" type="parTrans" cxnId="{4E65837E-C422-48F8-BE73-4DE1B0D8468F}">
      <dgm:prSet/>
      <dgm:spPr/>
      <dgm:t>
        <a:bodyPr/>
        <a:lstStyle/>
        <a:p>
          <a:endParaRPr lang="pl-PL" sz="2400"/>
        </a:p>
      </dgm:t>
    </dgm:pt>
    <dgm:pt modelId="{2000DBF1-A112-4310-B490-4E1F06BF6C74}" type="sibTrans" cxnId="{4E65837E-C422-48F8-BE73-4DE1B0D8468F}">
      <dgm:prSet/>
      <dgm:spPr/>
      <dgm:t>
        <a:bodyPr/>
        <a:lstStyle/>
        <a:p>
          <a:endParaRPr lang="pl-PL" sz="2400"/>
        </a:p>
      </dgm:t>
    </dgm:pt>
    <dgm:pt modelId="{0ACD2520-E2C3-4D19-BD52-B69CB9DA834E}" type="pres">
      <dgm:prSet presAssocID="{0185DD4D-A078-4A0B-AEDE-B5E23C6585CC}" presName="linear" presStyleCnt="0">
        <dgm:presLayoutVars>
          <dgm:animLvl val="lvl"/>
          <dgm:resizeHandles val="exact"/>
        </dgm:presLayoutVars>
      </dgm:prSet>
      <dgm:spPr/>
    </dgm:pt>
    <dgm:pt modelId="{8446BFBC-7836-4002-955F-409E8D4C1467}" type="pres">
      <dgm:prSet presAssocID="{18CC549D-E1F7-4207-B4F3-085856537C2B}" presName="parentText" presStyleLbl="node1" presStyleIdx="0" presStyleCnt="3">
        <dgm:presLayoutVars>
          <dgm:chMax val="0"/>
          <dgm:bulletEnabled val="1"/>
        </dgm:presLayoutVars>
      </dgm:prSet>
      <dgm:spPr/>
    </dgm:pt>
    <dgm:pt modelId="{057E850A-01BE-4F42-A49F-CD6A3E842E7E}" type="pres">
      <dgm:prSet presAssocID="{5EF20C46-6E4F-4449-B354-7AE463F6D566}" presName="spacer" presStyleCnt="0"/>
      <dgm:spPr/>
    </dgm:pt>
    <dgm:pt modelId="{7B324CF7-5FF8-48E7-9F3C-118F38C9425C}" type="pres">
      <dgm:prSet presAssocID="{929534B7-BCED-498D-8C86-8EC3693E183C}" presName="parentText" presStyleLbl="node1" presStyleIdx="1" presStyleCnt="3">
        <dgm:presLayoutVars>
          <dgm:chMax val="0"/>
          <dgm:bulletEnabled val="1"/>
        </dgm:presLayoutVars>
      </dgm:prSet>
      <dgm:spPr/>
    </dgm:pt>
    <dgm:pt modelId="{8FA5E9DF-99BB-472A-BE68-D6E97588EE7C}" type="pres">
      <dgm:prSet presAssocID="{4995B768-3CB7-443A-833D-3C7CD8818D9C}" presName="spacer" presStyleCnt="0"/>
      <dgm:spPr/>
    </dgm:pt>
    <dgm:pt modelId="{E95B7E04-E4FE-4272-ABFC-B20F5DAB7065}" type="pres">
      <dgm:prSet presAssocID="{93318A73-88CD-47FA-BA8B-445F0713695C}" presName="parentText" presStyleLbl="node1" presStyleIdx="2" presStyleCnt="3">
        <dgm:presLayoutVars>
          <dgm:chMax val="0"/>
          <dgm:bulletEnabled val="1"/>
        </dgm:presLayoutVars>
      </dgm:prSet>
      <dgm:spPr/>
    </dgm:pt>
  </dgm:ptLst>
  <dgm:cxnLst>
    <dgm:cxn modelId="{F8341E16-3C91-4BB4-9F1A-CA30090843B0}" type="presOf" srcId="{18CC549D-E1F7-4207-B4F3-085856537C2B}" destId="{8446BFBC-7836-4002-955F-409E8D4C1467}" srcOrd="0" destOrd="0" presId="urn:microsoft.com/office/officeart/2005/8/layout/vList2"/>
    <dgm:cxn modelId="{497BBD72-D73B-4592-B830-778D0E33BF4B}" type="presOf" srcId="{929534B7-BCED-498D-8C86-8EC3693E183C}" destId="{7B324CF7-5FF8-48E7-9F3C-118F38C9425C}" srcOrd="0" destOrd="0" presId="urn:microsoft.com/office/officeart/2005/8/layout/vList2"/>
    <dgm:cxn modelId="{40C08774-A23E-4B5D-B8C6-9A12598F8493}" type="presOf" srcId="{93318A73-88CD-47FA-BA8B-445F0713695C}" destId="{E95B7E04-E4FE-4272-ABFC-B20F5DAB7065}" srcOrd="0" destOrd="0" presId="urn:microsoft.com/office/officeart/2005/8/layout/vList2"/>
    <dgm:cxn modelId="{4E65837E-C422-48F8-BE73-4DE1B0D8468F}" srcId="{0185DD4D-A078-4A0B-AEDE-B5E23C6585CC}" destId="{93318A73-88CD-47FA-BA8B-445F0713695C}" srcOrd="2" destOrd="0" parTransId="{6D037E73-8693-4CB3-870F-4F51A71E4C6A}" sibTransId="{2000DBF1-A112-4310-B490-4E1F06BF6C74}"/>
    <dgm:cxn modelId="{5271469F-EFFB-4EE2-B56A-0795395C2855}" srcId="{0185DD4D-A078-4A0B-AEDE-B5E23C6585CC}" destId="{929534B7-BCED-498D-8C86-8EC3693E183C}" srcOrd="1" destOrd="0" parTransId="{3406F794-869F-4CA8-BE22-9B1E3745B928}" sibTransId="{4995B768-3CB7-443A-833D-3C7CD8818D9C}"/>
    <dgm:cxn modelId="{8D19FED5-D587-4806-AA1F-41E5DEF67D9E}" srcId="{0185DD4D-A078-4A0B-AEDE-B5E23C6585CC}" destId="{18CC549D-E1F7-4207-B4F3-085856537C2B}" srcOrd="0" destOrd="0" parTransId="{D1C040CD-0B82-4587-BECD-F57BD81B07A4}" sibTransId="{5EF20C46-6E4F-4449-B354-7AE463F6D566}"/>
    <dgm:cxn modelId="{253C1BFE-9888-4758-9B29-E237A153CF27}" type="presOf" srcId="{0185DD4D-A078-4A0B-AEDE-B5E23C6585CC}" destId="{0ACD2520-E2C3-4D19-BD52-B69CB9DA834E}" srcOrd="0" destOrd="0" presId="urn:microsoft.com/office/officeart/2005/8/layout/vList2"/>
    <dgm:cxn modelId="{90EDB340-0FC8-4257-8183-715B29E0B9FF}" type="presParOf" srcId="{0ACD2520-E2C3-4D19-BD52-B69CB9DA834E}" destId="{8446BFBC-7836-4002-955F-409E8D4C1467}" srcOrd="0" destOrd="0" presId="urn:microsoft.com/office/officeart/2005/8/layout/vList2"/>
    <dgm:cxn modelId="{AAF75B4E-D05E-4E9A-B666-24A547399CAA}" type="presParOf" srcId="{0ACD2520-E2C3-4D19-BD52-B69CB9DA834E}" destId="{057E850A-01BE-4F42-A49F-CD6A3E842E7E}" srcOrd="1" destOrd="0" presId="urn:microsoft.com/office/officeart/2005/8/layout/vList2"/>
    <dgm:cxn modelId="{911A7490-CF55-4824-9CD8-B85CA7BFFE3B}" type="presParOf" srcId="{0ACD2520-E2C3-4D19-BD52-B69CB9DA834E}" destId="{7B324CF7-5FF8-48E7-9F3C-118F38C9425C}" srcOrd="2" destOrd="0" presId="urn:microsoft.com/office/officeart/2005/8/layout/vList2"/>
    <dgm:cxn modelId="{D3797FB1-B3BB-4E28-9CC1-C1F354E0B5D4}" type="presParOf" srcId="{0ACD2520-E2C3-4D19-BD52-B69CB9DA834E}" destId="{8FA5E9DF-99BB-472A-BE68-D6E97588EE7C}" srcOrd="3" destOrd="0" presId="urn:microsoft.com/office/officeart/2005/8/layout/vList2"/>
    <dgm:cxn modelId="{FA94DAF7-AFCE-469F-9715-CEBE0B74E81D}" type="presParOf" srcId="{0ACD2520-E2C3-4D19-BD52-B69CB9DA834E}" destId="{E95B7E04-E4FE-4272-ABFC-B20F5DAB706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0D88255-BB70-40BF-9C85-D619D046EC8C}" type="doc">
      <dgm:prSet loTypeId="urn:microsoft.com/office/officeart/2008/layout/VerticalCurvedList" loCatId="list" qsTypeId="urn:microsoft.com/office/officeart/2005/8/quickstyle/simple1" qsCatId="simple" csTypeId="urn:microsoft.com/office/officeart/2005/8/colors/accent1_1" csCatId="accent1" phldr="1"/>
      <dgm:spPr/>
      <dgm:t>
        <a:bodyPr/>
        <a:lstStyle/>
        <a:p>
          <a:endParaRPr lang="pl-PL"/>
        </a:p>
      </dgm:t>
    </dgm:pt>
    <dgm:pt modelId="{0A78707C-6F36-4F49-B05B-85AB819860E3}">
      <dgm:prSet/>
      <dgm:spPr/>
      <dgm:t>
        <a:bodyPr/>
        <a:lstStyle/>
        <a:p>
          <a:pPr algn="just"/>
          <a:r>
            <a:rPr lang="pl-PL" dirty="0"/>
            <a:t>Istnieje rozróżnienie między formalnym wskazaniem przyczyny wypowiedzenia umowy o pracę a jej zasadnością (art. 30 § 4 i art. 45 § 1 k.p.). </a:t>
          </a:r>
        </a:p>
      </dgm:t>
    </dgm:pt>
    <dgm:pt modelId="{23D76CD2-0A0E-4E4D-A1EE-C8F4A1A4840E}" type="parTrans" cxnId="{95351E19-A5ED-40E4-AD7A-CB57AC342E3C}">
      <dgm:prSet/>
      <dgm:spPr/>
      <dgm:t>
        <a:bodyPr/>
        <a:lstStyle/>
        <a:p>
          <a:endParaRPr lang="pl-PL"/>
        </a:p>
      </dgm:t>
    </dgm:pt>
    <dgm:pt modelId="{D6D26961-02E6-42B9-87C4-2C87977627A3}" type="sibTrans" cxnId="{95351E19-A5ED-40E4-AD7A-CB57AC342E3C}">
      <dgm:prSet/>
      <dgm:spPr>
        <a:ln>
          <a:solidFill>
            <a:schemeClr val="accent5">
              <a:lumMod val="20000"/>
              <a:lumOff val="80000"/>
            </a:schemeClr>
          </a:solidFill>
        </a:ln>
      </dgm:spPr>
      <dgm:t>
        <a:bodyPr/>
        <a:lstStyle/>
        <a:p>
          <a:endParaRPr lang="pl-PL"/>
        </a:p>
      </dgm:t>
    </dgm:pt>
    <dgm:pt modelId="{DF2454B7-206F-4775-9FD7-D4FE0F433055}">
      <dgm:prSet/>
      <dgm:spPr/>
      <dgm:t>
        <a:bodyPr/>
        <a:lstStyle/>
        <a:p>
          <a:pPr algn="just"/>
          <a:r>
            <a:rPr lang="pl-PL" dirty="0"/>
            <a:t>Zasadność przyczyny wypowiedzenia nie podlega weryfikacji w ramach badania warunków formalnych przewidzianych w art. 30 § 4 k.p. </a:t>
          </a:r>
        </a:p>
      </dgm:t>
    </dgm:pt>
    <dgm:pt modelId="{0956092F-00C6-4083-A897-AA26399B7141}" type="parTrans" cxnId="{D2450FE1-4549-4B4F-98B3-DCC76582C639}">
      <dgm:prSet/>
      <dgm:spPr/>
      <dgm:t>
        <a:bodyPr/>
        <a:lstStyle/>
        <a:p>
          <a:endParaRPr lang="pl-PL"/>
        </a:p>
      </dgm:t>
    </dgm:pt>
    <dgm:pt modelId="{930FA0DB-9EBD-4413-999F-F75A4BB31DA4}" type="sibTrans" cxnId="{D2450FE1-4549-4B4F-98B3-DCC76582C639}">
      <dgm:prSet/>
      <dgm:spPr/>
      <dgm:t>
        <a:bodyPr/>
        <a:lstStyle/>
        <a:p>
          <a:endParaRPr lang="pl-PL"/>
        </a:p>
      </dgm:t>
    </dgm:pt>
    <dgm:pt modelId="{FF81B69B-E66B-470D-B8DE-7A4367278CCD}">
      <dgm:prSet/>
      <dgm:spPr/>
      <dgm:t>
        <a:bodyPr/>
        <a:lstStyle/>
        <a:p>
          <a:pPr algn="just"/>
          <a:r>
            <a:rPr lang="pl-PL" dirty="0"/>
            <a:t>Zasadność wypowiedzenia jest przesłanką materialną analizowaną w ramach art. 45 § 1 k.p. </a:t>
          </a:r>
        </a:p>
      </dgm:t>
    </dgm:pt>
    <dgm:pt modelId="{9BF5C351-691F-4F04-8C72-C8355D1204CD}" type="parTrans" cxnId="{19B3A6A4-183F-426A-8A3A-896FF58408D1}">
      <dgm:prSet/>
      <dgm:spPr/>
      <dgm:t>
        <a:bodyPr/>
        <a:lstStyle/>
        <a:p>
          <a:endParaRPr lang="pl-PL"/>
        </a:p>
      </dgm:t>
    </dgm:pt>
    <dgm:pt modelId="{1DB54E6F-30B7-4B7B-A073-821AD95975AE}" type="sibTrans" cxnId="{19B3A6A4-183F-426A-8A3A-896FF58408D1}">
      <dgm:prSet/>
      <dgm:spPr/>
      <dgm:t>
        <a:bodyPr/>
        <a:lstStyle/>
        <a:p>
          <a:endParaRPr lang="pl-PL"/>
        </a:p>
      </dgm:t>
    </dgm:pt>
    <dgm:pt modelId="{B4EEBE60-F222-491D-9884-A38111E8B7EB}" type="pres">
      <dgm:prSet presAssocID="{D0D88255-BB70-40BF-9C85-D619D046EC8C}" presName="Name0" presStyleCnt="0">
        <dgm:presLayoutVars>
          <dgm:chMax val="7"/>
          <dgm:chPref val="7"/>
          <dgm:dir/>
        </dgm:presLayoutVars>
      </dgm:prSet>
      <dgm:spPr/>
    </dgm:pt>
    <dgm:pt modelId="{FBBF31D9-03A4-4803-A67F-68B6ABF6507C}" type="pres">
      <dgm:prSet presAssocID="{D0D88255-BB70-40BF-9C85-D619D046EC8C}" presName="Name1" presStyleCnt="0"/>
      <dgm:spPr/>
    </dgm:pt>
    <dgm:pt modelId="{B59E85A8-E34D-40E1-A98D-5D76B2102097}" type="pres">
      <dgm:prSet presAssocID="{D0D88255-BB70-40BF-9C85-D619D046EC8C}" presName="cycle" presStyleCnt="0"/>
      <dgm:spPr/>
    </dgm:pt>
    <dgm:pt modelId="{D42E8A18-4975-475D-850E-B278F8BD37A3}" type="pres">
      <dgm:prSet presAssocID="{D0D88255-BB70-40BF-9C85-D619D046EC8C}" presName="srcNode" presStyleLbl="node1" presStyleIdx="0" presStyleCnt="3"/>
      <dgm:spPr/>
    </dgm:pt>
    <dgm:pt modelId="{5C4436D9-5E69-497B-8DBE-43C4A2B5729A}" type="pres">
      <dgm:prSet presAssocID="{D0D88255-BB70-40BF-9C85-D619D046EC8C}" presName="conn" presStyleLbl="parChTrans1D2" presStyleIdx="0" presStyleCnt="1"/>
      <dgm:spPr/>
    </dgm:pt>
    <dgm:pt modelId="{B9177871-0528-4E34-84D4-74899D9F621F}" type="pres">
      <dgm:prSet presAssocID="{D0D88255-BB70-40BF-9C85-D619D046EC8C}" presName="extraNode" presStyleLbl="node1" presStyleIdx="0" presStyleCnt="3"/>
      <dgm:spPr/>
    </dgm:pt>
    <dgm:pt modelId="{003D4F5C-A2BA-4B02-8A7D-10F17231884F}" type="pres">
      <dgm:prSet presAssocID="{D0D88255-BB70-40BF-9C85-D619D046EC8C}" presName="dstNode" presStyleLbl="node1" presStyleIdx="0" presStyleCnt="3"/>
      <dgm:spPr/>
    </dgm:pt>
    <dgm:pt modelId="{7A4A013F-3477-4670-ACAA-C364AC333D37}" type="pres">
      <dgm:prSet presAssocID="{0A78707C-6F36-4F49-B05B-85AB819860E3}" presName="text_1" presStyleLbl="node1" presStyleIdx="0" presStyleCnt="3">
        <dgm:presLayoutVars>
          <dgm:bulletEnabled val="1"/>
        </dgm:presLayoutVars>
      </dgm:prSet>
      <dgm:spPr/>
    </dgm:pt>
    <dgm:pt modelId="{4EC17801-0E7A-4AD8-A464-53B637EFF80A}" type="pres">
      <dgm:prSet presAssocID="{0A78707C-6F36-4F49-B05B-85AB819860E3}" presName="accent_1" presStyleCnt="0"/>
      <dgm:spPr/>
    </dgm:pt>
    <dgm:pt modelId="{55154B03-FEC9-4B60-AC02-FF53A3D22CBF}" type="pres">
      <dgm:prSet presAssocID="{0A78707C-6F36-4F49-B05B-85AB819860E3}" presName="accentRepeatNode" presStyleLbl="solidFgAcc1" presStyleIdx="0" presStyleCnt="3"/>
      <dgm:spPr>
        <a:ln>
          <a:solidFill>
            <a:schemeClr val="accent5">
              <a:lumMod val="20000"/>
              <a:lumOff val="80000"/>
            </a:schemeClr>
          </a:solidFill>
        </a:ln>
      </dgm:spPr>
    </dgm:pt>
    <dgm:pt modelId="{1E78975E-5483-4653-91EA-70A6C242D6D9}" type="pres">
      <dgm:prSet presAssocID="{DF2454B7-206F-4775-9FD7-D4FE0F433055}" presName="text_2" presStyleLbl="node1" presStyleIdx="1" presStyleCnt="3">
        <dgm:presLayoutVars>
          <dgm:bulletEnabled val="1"/>
        </dgm:presLayoutVars>
      </dgm:prSet>
      <dgm:spPr/>
    </dgm:pt>
    <dgm:pt modelId="{6FF4438A-C1DD-4981-B378-3F234B5972CD}" type="pres">
      <dgm:prSet presAssocID="{DF2454B7-206F-4775-9FD7-D4FE0F433055}" presName="accent_2" presStyleCnt="0"/>
      <dgm:spPr/>
    </dgm:pt>
    <dgm:pt modelId="{0E7D7FE6-3D31-49FF-AFB0-8515548C7B3B}" type="pres">
      <dgm:prSet presAssocID="{DF2454B7-206F-4775-9FD7-D4FE0F433055}" presName="accentRepeatNode" presStyleLbl="solidFgAcc1" presStyleIdx="1" presStyleCnt="3"/>
      <dgm:spPr>
        <a:ln>
          <a:solidFill>
            <a:schemeClr val="accent5">
              <a:lumMod val="20000"/>
              <a:lumOff val="80000"/>
            </a:schemeClr>
          </a:solidFill>
        </a:ln>
      </dgm:spPr>
    </dgm:pt>
    <dgm:pt modelId="{CB031D04-50C5-45FC-AC5F-35E027BBB006}" type="pres">
      <dgm:prSet presAssocID="{FF81B69B-E66B-470D-B8DE-7A4367278CCD}" presName="text_3" presStyleLbl="node1" presStyleIdx="2" presStyleCnt="3">
        <dgm:presLayoutVars>
          <dgm:bulletEnabled val="1"/>
        </dgm:presLayoutVars>
      </dgm:prSet>
      <dgm:spPr/>
    </dgm:pt>
    <dgm:pt modelId="{F5850B8E-F2D6-4896-BC08-5005FD1DABCD}" type="pres">
      <dgm:prSet presAssocID="{FF81B69B-E66B-470D-B8DE-7A4367278CCD}" presName="accent_3" presStyleCnt="0"/>
      <dgm:spPr/>
    </dgm:pt>
    <dgm:pt modelId="{C4B68961-0708-4A13-802F-60CC2972C995}" type="pres">
      <dgm:prSet presAssocID="{FF81B69B-E66B-470D-B8DE-7A4367278CCD}" presName="accentRepeatNode" presStyleLbl="solidFgAcc1" presStyleIdx="2" presStyleCnt="3"/>
      <dgm:spPr>
        <a:ln>
          <a:solidFill>
            <a:schemeClr val="accent5">
              <a:lumMod val="20000"/>
              <a:lumOff val="80000"/>
            </a:schemeClr>
          </a:solidFill>
        </a:ln>
      </dgm:spPr>
    </dgm:pt>
  </dgm:ptLst>
  <dgm:cxnLst>
    <dgm:cxn modelId="{A30BC50C-A348-42C5-8AF3-DE9818ECF1F0}" type="presOf" srcId="{D6D26961-02E6-42B9-87C4-2C87977627A3}" destId="{5C4436D9-5E69-497B-8DBE-43C4A2B5729A}" srcOrd="0" destOrd="0" presId="urn:microsoft.com/office/officeart/2008/layout/VerticalCurvedList"/>
    <dgm:cxn modelId="{95351E19-A5ED-40E4-AD7A-CB57AC342E3C}" srcId="{D0D88255-BB70-40BF-9C85-D619D046EC8C}" destId="{0A78707C-6F36-4F49-B05B-85AB819860E3}" srcOrd="0" destOrd="0" parTransId="{23D76CD2-0A0E-4E4D-A1EE-C8F4A1A4840E}" sibTransId="{D6D26961-02E6-42B9-87C4-2C87977627A3}"/>
    <dgm:cxn modelId="{D62BAC8C-C1DA-45A2-9A9D-C2B8297C77C2}" type="presOf" srcId="{D0D88255-BB70-40BF-9C85-D619D046EC8C}" destId="{B4EEBE60-F222-491D-9884-A38111E8B7EB}" srcOrd="0" destOrd="0" presId="urn:microsoft.com/office/officeart/2008/layout/VerticalCurvedList"/>
    <dgm:cxn modelId="{19B3A6A4-183F-426A-8A3A-896FF58408D1}" srcId="{D0D88255-BB70-40BF-9C85-D619D046EC8C}" destId="{FF81B69B-E66B-470D-B8DE-7A4367278CCD}" srcOrd="2" destOrd="0" parTransId="{9BF5C351-691F-4F04-8C72-C8355D1204CD}" sibTransId="{1DB54E6F-30B7-4B7B-A073-821AD95975AE}"/>
    <dgm:cxn modelId="{03EC56B0-DB74-45C0-A6CE-31EC3BB3E904}" type="presOf" srcId="{DF2454B7-206F-4775-9FD7-D4FE0F433055}" destId="{1E78975E-5483-4653-91EA-70A6C242D6D9}" srcOrd="0" destOrd="0" presId="urn:microsoft.com/office/officeart/2008/layout/VerticalCurvedList"/>
    <dgm:cxn modelId="{0421D7B9-9DE7-4F57-9789-94E14C7BFC5C}" type="presOf" srcId="{FF81B69B-E66B-470D-B8DE-7A4367278CCD}" destId="{CB031D04-50C5-45FC-AC5F-35E027BBB006}" srcOrd="0" destOrd="0" presId="urn:microsoft.com/office/officeart/2008/layout/VerticalCurvedList"/>
    <dgm:cxn modelId="{9EB637DA-AD83-4FC7-9B61-825467356AEB}" type="presOf" srcId="{0A78707C-6F36-4F49-B05B-85AB819860E3}" destId="{7A4A013F-3477-4670-ACAA-C364AC333D37}" srcOrd="0" destOrd="0" presId="urn:microsoft.com/office/officeart/2008/layout/VerticalCurvedList"/>
    <dgm:cxn modelId="{D2450FE1-4549-4B4F-98B3-DCC76582C639}" srcId="{D0D88255-BB70-40BF-9C85-D619D046EC8C}" destId="{DF2454B7-206F-4775-9FD7-D4FE0F433055}" srcOrd="1" destOrd="0" parTransId="{0956092F-00C6-4083-A897-AA26399B7141}" sibTransId="{930FA0DB-9EBD-4413-999F-F75A4BB31DA4}"/>
    <dgm:cxn modelId="{2D4FBFF9-3822-46ED-BB9D-3EFEEFC6E5EA}" type="presParOf" srcId="{B4EEBE60-F222-491D-9884-A38111E8B7EB}" destId="{FBBF31D9-03A4-4803-A67F-68B6ABF6507C}" srcOrd="0" destOrd="0" presId="urn:microsoft.com/office/officeart/2008/layout/VerticalCurvedList"/>
    <dgm:cxn modelId="{0B646419-691D-4A08-85F9-45F907AE30D2}" type="presParOf" srcId="{FBBF31D9-03A4-4803-A67F-68B6ABF6507C}" destId="{B59E85A8-E34D-40E1-A98D-5D76B2102097}" srcOrd="0" destOrd="0" presId="urn:microsoft.com/office/officeart/2008/layout/VerticalCurvedList"/>
    <dgm:cxn modelId="{8FD60E71-92EF-4614-B765-BAD8DC498FB4}" type="presParOf" srcId="{B59E85A8-E34D-40E1-A98D-5D76B2102097}" destId="{D42E8A18-4975-475D-850E-B278F8BD37A3}" srcOrd="0" destOrd="0" presId="urn:microsoft.com/office/officeart/2008/layout/VerticalCurvedList"/>
    <dgm:cxn modelId="{4C19C408-A01E-4AB4-A08E-2FF716676C3D}" type="presParOf" srcId="{B59E85A8-E34D-40E1-A98D-5D76B2102097}" destId="{5C4436D9-5E69-497B-8DBE-43C4A2B5729A}" srcOrd="1" destOrd="0" presId="urn:microsoft.com/office/officeart/2008/layout/VerticalCurvedList"/>
    <dgm:cxn modelId="{8DA6D080-5000-4232-BC9F-9882113260A6}" type="presParOf" srcId="{B59E85A8-E34D-40E1-A98D-5D76B2102097}" destId="{B9177871-0528-4E34-84D4-74899D9F621F}" srcOrd="2" destOrd="0" presId="urn:microsoft.com/office/officeart/2008/layout/VerticalCurvedList"/>
    <dgm:cxn modelId="{2594C781-E12B-4084-A9BC-D1598FDDFD92}" type="presParOf" srcId="{B59E85A8-E34D-40E1-A98D-5D76B2102097}" destId="{003D4F5C-A2BA-4B02-8A7D-10F17231884F}" srcOrd="3" destOrd="0" presId="urn:microsoft.com/office/officeart/2008/layout/VerticalCurvedList"/>
    <dgm:cxn modelId="{B32D097D-0CFF-4FD7-AEBB-60028B13709D}" type="presParOf" srcId="{FBBF31D9-03A4-4803-A67F-68B6ABF6507C}" destId="{7A4A013F-3477-4670-ACAA-C364AC333D37}" srcOrd="1" destOrd="0" presId="urn:microsoft.com/office/officeart/2008/layout/VerticalCurvedList"/>
    <dgm:cxn modelId="{3254DB69-F680-4BA4-A921-30E73ADDAB3F}" type="presParOf" srcId="{FBBF31D9-03A4-4803-A67F-68B6ABF6507C}" destId="{4EC17801-0E7A-4AD8-A464-53B637EFF80A}" srcOrd="2" destOrd="0" presId="urn:microsoft.com/office/officeart/2008/layout/VerticalCurvedList"/>
    <dgm:cxn modelId="{07040F8D-ABD9-41B3-A00B-223B3E6678DC}" type="presParOf" srcId="{4EC17801-0E7A-4AD8-A464-53B637EFF80A}" destId="{55154B03-FEC9-4B60-AC02-FF53A3D22CBF}" srcOrd="0" destOrd="0" presId="urn:microsoft.com/office/officeart/2008/layout/VerticalCurvedList"/>
    <dgm:cxn modelId="{E8ED22F5-C60D-4BDB-A9AA-A0DC4B4BEA9C}" type="presParOf" srcId="{FBBF31D9-03A4-4803-A67F-68B6ABF6507C}" destId="{1E78975E-5483-4653-91EA-70A6C242D6D9}" srcOrd="3" destOrd="0" presId="urn:microsoft.com/office/officeart/2008/layout/VerticalCurvedList"/>
    <dgm:cxn modelId="{9CCF7F39-01F3-4045-A380-4935A69E70B2}" type="presParOf" srcId="{FBBF31D9-03A4-4803-A67F-68B6ABF6507C}" destId="{6FF4438A-C1DD-4981-B378-3F234B5972CD}" srcOrd="4" destOrd="0" presId="urn:microsoft.com/office/officeart/2008/layout/VerticalCurvedList"/>
    <dgm:cxn modelId="{86EA24AA-A5AB-411B-BC13-3AC38A6A9479}" type="presParOf" srcId="{6FF4438A-C1DD-4981-B378-3F234B5972CD}" destId="{0E7D7FE6-3D31-49FF-AFB0-8515548C7B3B}" srcOrd="0" destOrd="0" presId="urn:microsoft.com/office/officeart/2008/layout/VerticalCurvedList"/>
    <dgm:cxn modelId="{6D90C576-5CC2-4960-8BA2-992EB9A16F6A}" type="presParOf" srcId="{FBBF31D9-03A4-4803-A67F-68B6ABF6507C}" destId="{CB031D04-50C5-45FC-AC5F-35E027BBB006}" srcOrd="5" destOrd="0" presId="urn:microsoft.com/office/officeart/2008/layout/VerticalCurvedList"/>
    <dgm:cxn modelId="{DB43D8EE-A012-4332-8226-660865E123E6}" type="presParOf" srcId="{FBBF31D9-03A4-4803-A67F-68B6ABF6507C}" destId="{F5850B8E-F2D6-4896-BC08-5005FD1DABCD}" srcOrd="6" destOrd="0" presId="urn:microsoft.com/office/officeart/2008/layout/VerticalCurvedList"/>
    <dgm:cxn modelId="{56BE59D7-B509-48A3-BBE3-59B0D019C476}" type="presParOf" srcId="{F5850B8E-F2D6-4896-BC08-5005FD1DABCD}" destId="{C4B68961-0708-4A13-802F-60CC2972C995}"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3F61A65-6C57-48A8-B8DC-9E52D1D5276C}" type="doc">
      <dgm:prSet loTypeId="urn:microsoft.com/office/officeart/2005/8/layout/vList2" loCatId="list" qsTypeId="urn:microsoft.com/office/officeart/2005/8/quickstyle/simple1" qsCatId="simple" csTypeId="urn:microsoft.com/office/officeart/2005/8/colors/accent1_1" csCatId="accent1"/>
      <dgm:spPr/>
      <dgm:t>
        <a:bodyPr/>
        <a:lstStyle/>
        <a:p>
          <a:endParaRPr lang="pl-PL"/>
        </a:p>
      </dgm:t>
    </dgm:pt>
    <dgm:pt modelId="{A005E437-4A91-41CF-B1A1-1B06E34990D5}">
      <dgm:prSet custT="1"/>
      <dgm:spPr/>
      <dgm:t>
        <a:bodyPr/>
        <a:lstStyle/>
        <a:p>
          <a:pPr algn="just"/>
          <a:r>
            <a:rPr lang="pl-PL" sz="2400" dirty="0"/>
            <a:t>Przyczyna wypowiedzenia umowy o pracę powinna być pracownikowi </a:t>
          </a:r>
          <a:r>
            <a:rPr lang="pl-PL" sz="2400" b="1" u="sng" dirty="0"/>
            <a:t>znana najpóźniej z chwilą otrzymania pisma </a:t>
          </a:r>
          <a:r>
            <a:rPr lang="pl-PL" sz="2400" dirty="0"/>
            <a:t>pracodawcy wypowiadającego umowę (I PK 175/06).</a:t>
          </a:r>
        </a:p>
      </dgm:t>
    </dgm:pt>
    <dgm:pt modelId="{C3578D20-4FBA-477F-AB58-40AEFFC6A854}" type="parTrans" cxnId="{126F8AD2-3646-42CB-8A88-41B6013A0517}">
      <dgm:prSet/>
      <dgm:spPr/>
      <dgm:t>
        <a:bodyPr/>
        <a:lstStyle/>
        <a:p>
          <a:endParaRPr lang="pl-PL" sz="2400"/>
        </a:p>
      </dgm:t>
    </dgm:pt>
    <dgm:pt modelId="{B3C0653B-202C-4D63-B4C1-A7427E208D3E}" type="sibTrans" cxnId="{126F8AD2-3646-42CB-8A88-41B6013A0517}">
      <dgm:prSet/>
      <dgm:spPr/>
      <dgm:t>
        <a:bodyPr/>
        <a:lstStyle/>
        <a:p>
          <a:endParaRPr lang="pl-PL" sz="2400"/>
        </a:p>
      </dgm:t>
    </dgm:pt>
    <dgm:pt modelId="{C23EBD8C-C16D-4015-A245-436E0C92A811}">
      <dgm:prSet custT="1"/>
      <dgm:spPr/>
      <dgm:t>
        <a:bodyPr/>
        <a:lstStyle/>
        <a:p>
          <a:pPr algn="just"/>
          <a:r>
            <a:rPr lang="pl-PL" sz="2400" dirty="0"/>
            <a:t>Podana zwalnianemu pracownikowi przyczyna wypowiedzenia </a:t>
          </a:r>
          <a:r>
            <a:rPr lang="pl-PL" sz="2400" b="1" dirty="0"/>
            <a:t>nie podlega w postępowaniu sądowym na takiej "konkretyzacji", która w istocie polega na powołaniu nowych</a:t>
          </a:r>
          <a:r>
            <a:rPr lang="pl-PL" sz="2400" dirty="0"/>
            <a:t>, wcześniej niewskazanych w pisemnym oświadczeniu o wypowiedzeniu umowy o pracę przyczyn, okoliczności lub uzasadnienia kontestowanego wypowiedzenia (II PK 16/14, I PK 343/14).</a:t>
          </a:r>
        </a:p>
      </dgm:t>
    </dgm:pt>
    <dgm:pt modelId="{0A5C42C7-7F12-4466-A7B9-3FCCA02DD262}" type="parTrans" cxnId="{41072AB9-93CC-4314-AB13-F215DCFD50FA}">
      <dgm:prSet/>
      <dgm:spPr/>
      <dgm:t>
        <a:bodyPr/>
        <a:lstStyle/>
        <a:p>
          <a:endParaRPr lang="pl-PL" sz="2400"/>
        </a:p>
      </dgm:t>
    </dgm:pt>
    <dgm:pt modelId="{312ECDA7-938E-463A-92CD-2ED608E70D13}" type="sibTrans" cxnId="{41072AB9-93CC-4314-AB13-F215DCFD50FA}">
      <dgm:prSet/>
      <dgm:spPr/>
      <dgm:t>
        <a:bodyPr/>
        <a:lstStyle/>
        <a:p>
          <a:endParaRPr lang="pl-PL" sz="2400"/>
        </a:p>
      </dgm:t>
    </dgm:pt>
    <dgm:pt modelId="{EADD6253-726B-4207-9C3E-2EB84BDDB4B5}" type="pres">
      <dgm:prSet presAssocID="{63F61A65-6C57-48A8-B8DC-9E52D1D5276C}" presName="linear" presStyleCnt="0">
        <dgm:presLayoutVars>
          <dgm:animLvl val="lvl"/>
          <dgm:resizeHandles val="exact"/>
        </dgm:presLayoutVars>
      </dgm:prSet>
      <dgm:spPr/>
    </dgm:pt>
    <dgm:pt modelId="{29F4CAE3-EAE8-4380-8BF3-07DF23670A5B}" type="pres">
      <dgm:prSet presAssocID="{A005E437-4A91-41CF-B1A1-1B06E34990D5}" presName="parentText" presStyleLbl="node1" presStyleIdx="0" presStyleCnt="2">
        <dgm:presLayoutVars>
          <dgm:chMax val="0"/>
          <dgm:bulletEnabled val="1"/>
        </dgm:presLayoutVars>
      </dgm:prSet>
      <dgm:spPr/>
    </dgm:pt>
    <dgm:pt modelId="{E797718C-B418-4FC8-9EEA-A0915B4598BF}" type="pres">
      <dgm:prSet presAssocID="{B3C0653B-202C-4D63-B4C1-A7427E208D3E}" presName="spacer" presStyleCnt="0"/>
      <dgm:spPr/>
    </dgm:pt>
    <dgm:pt modelId="{E9102213-9140-439A-8257-13495CA77A25}" type="pres">
      <dgm:prSet presAssocID="{C23EBD8C-C16D-4015-A245-436E0C92A811}" presName="parentText" presStyleLbl="node1" presStyleIdx="1" presStyleCnt="2">
        <dgm:presLayoutVars>
          <dgm:chMax val="0"/>
          <dgm:bulletEnabled val="1"/>
        </dgm:presLayoutVars>
      </dgm:prSet>
      <dgm:spPr/>
    </dgm:pt>
  </dgm:ptLst>
  <dgm:cxnLst>
    <dgm:cxn modelId="{BA1C4214-065F-477F-A90E-F8B999A67531}" type="presOf" srcId="{63F61A65-6C57-48A8-B8DC-9E52D1D5276C}" destId="{EADD6253-726B-4207-9C3E-2EB84BDDB4B5}" srcOrd="0" destOrd="0" presId="urn:microsoft.com/office/officeart/2005/8/layout/vList2"/>
    <dgm:cxn modelId="{2518D328-3E5D-41C9-93FE-B33DB852871D}" type="presOf" srcId="{C23EBD8C-C16D-4015-A245-436E0C92A811}" destId="{E9102213-9140-439A-8257-13495CA77A25}" srcOrd="0" destOrd="0" presId="urn:microsoft.com/office/officeart/2005/8/layout/vList2"/>
    <dgm:cxn modelId="{41072AB9-93CC-4314-AB13-F215DCFD50FA}" srcId="{63F61A65-6C57-48A8-B8DC-9E52D1D5276C}" destId="{C23EBD8C-C16D-4015-A245-436E0C92A811}" srcOrd="1" destOrd="0" parTransId="{0A5C42C7-7F12-4466-A7B9-3FCCA02DD262}" sibTransId="{312ECDA7-938E-463A-92CD-2ED608E70D13}"/>
    <dgm:cxn modelId="{64CA06CA-D4B6-4A98-8D8F-78CD47CE10F7}" type="presOf" srcId="{A005E437-4A91-41CF-B1A1-1B06E34990D5}" destId="{29F4CAE3-EAE8-4380-8BF3-07DF23670A5B}" srcOrd="0" destOrd="0" presId="urn:microsoft.com/office/officeart/2005/8/layout/vList2"/>
    <dgm:cxn modelId="{126F8AD2-3646-42CB-8A88-41B6013A0517}" srcId="{63F61A65-6C57-48A8-B8DC-9E52D1D5276C}" destId="{A005E437-4A91-41CF-B1A1-1B06E34990D5}" srcOrd="0" destOrd="0" parTransId="{C3578D20-4FBA-477F-AB58-40AEFFC6A854}" sibTransId="{B3C0653B-202C-4D63-B4C1-A7427E208D3E}"/>
    <dgm:cxn modelId="{0DCF11A6-846D-4E05-A3D2-B28D335E3382}" type="presParOf" srcId="{EADD6253-726B-4207-9C3E-2EB84BDDB4B5}" destId="{29F4CAE3-EAE8-4380-8BF3-07DF23670A5B}" srcOrd="0" destOrd="0" presId="urn:microsoft.com/office/officeart/2005/8/layout/vList2"/>
    <dgm:cxn modelId="{353F8D73-834B-4752-AF87-F1D5D7A946B5}" type="presParOf" srcId="{EADD6253-726B-4207-9C3E-2EB84BDDB4B5}" destId="{E797718C-B418-4FC8-9EEA-A0915B4598BF}" srcOrd="1" destOrd="0" presId="urn:microsoft.com/office/officeart/2005/8/layout/vList2"/>
    <dgm:cxn modelId="{D81C4843-4B1A-46F1-B654-F412D0BD2693}" type="presParOf" srcId="{EADD6253-726B-4207-9C3E-2EB84BDDB4B5}" destId="{E9102213-9140-439A-8257-13495CA77A2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DE308AF-8C9B-4849-A0EC-0C976658F426}"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pl-PL"/>
        </a:p>
      </dgm:t>
    </dgm:pt>
    <dgm:pt modelId="{E6052B52-2DB6-4A13-8C8C-9123CDF87340}">
      <dgm:prSet custT="1"/>
      <dgm:spPr/>
      <dgm:t>
        <a:bodyPr/>
        <a:lstStyle/>
        <a:p>
          <a:pPr algn="just" rtl="0"/>
          <a:r>
            <a:rPr lang="pl-PL" sz="2400" dirty="0"/>
            <a:t>Sprzeczne z art. 30 § 4 k.p. jest wskazanie przez pracodawcę przyczyn wypowiedzenia umowy o pracę </a:t>
          </a:r>
          <a:r>
            <a:rPr lang="pl-PL" sz="2400" b="1" dirty="0"/>
            <a:t>w piśmie doręczonym pracownikowi później niż złożenie oświadczenia woli </a:t>
          </a:r>
          <a:r>
            <a:rPr lang="pl-PL" sz="2400" dirty="0"/>
            <a:t>o rozwiązaniu umowy (I PKN 99/00).</a:t>
          </a:r>
        </a:p>
      </dgm:t>
    </dgm:pt>
    <dgm:pt modelId="{BB4AD03B-2CBB-4EB7-B90A-98FA2DB318AF}" type="parTrans" cxnId="{101ACC6E-94F8-4180-A171-F53D5F743329}">
      <dgm:prSet/>
      <dgm:spPr/>
      <dgm:t>
        <a:bodyPr/>
        <a:lstStyle/>
        <a:p>
          <a:endParaRPr lang="pl-PL" sz="2400"/>
        </a:p>
      </dgm:t>
    </dgm:pt>
    <dgm:pt modelId="{D9AAA4FB-25ED-479C-A446-F27DD5ADB84B}" type="sibTrans" cxnId="{101ACC6E-94F8-4180-A171-F53D5F743329}">
      <dgm:prSet/>
      <dgm:spPr/>
      <dgm:t>
        <a:bodyPr/>
        <a:lstStyle/>
        <a:p>
          <a:endParaRPr lang="pl-PL" sz="2400"/>
        </a:p>
      </dgm:t>
    </dgm:pt>
    <dgm:pt modelId="{38D89ECF-7A04-494F-B7BA-C15568DDB3AA}">
      <dgm:prSet custT="1"/>
      <dgm:spPr/>
      <dgm:t>
        <a:bodyPr/>
        <a:lstStyle/>
        <a:p>
          <a:pPr algn="just" rtl="0"/>
          <a:r>
            <a:rPr lang="pl-PL" sz="2400" dirty="0"/>
            <a:t>Wymagane przez art. 30 § 4 k.p. wskazanie przyczyny uzasadniającej wypowiedzenie umowy o pracę zawartej na czas nie określony </a:t>
          </a:r>
          <a:r>
            <a:rPr lang="pl-PL" sz="2400" b="1" dirty="0"/>
            <a:t>nie stanowi elementu treści oświadczenia woli pracodawcy </a:t>
          </a:r>
          <a:r>
            <a:rPr lang="pl-PL" sz="2400" dirty="0"/>
            <a:t>o wypowiedzeniu. </a:t>
          </a:r>
        </a:p>
      </dgm:t>
    </dgm:pt>
    <dgm:pt modelId="{54D1BD6A-A3FE-48EE-B98A-1BBAF99D352F}" type="parTrans" cxnId="{2D155C9C-06CD-40D1-A3C9-834BB49433D8}">
      <dgm:prSet/>
      <dgm:spPr/>
      <dgm:t>
        <a:bodyPr/>
        <a:lstStyle/>
        <a:p>
          <a:endParaRPr lang="pl-PL" sz="2400"/>
        </a:p>
      </dgm:t>
    </dgm:pt>
    <dgm:pt modelId="{32DDE398-ADFC-4F12-97DA-C9F967C094C2}" type="sibTrans" cxnId="{2D155C9C-06CD-40D1-A3C9-834BB49433D8}">
      <dgm:prSet/>
      <dgm:spPr/>
      <dgm:t>
        <a:bodyPr/>
        <a:lstStyle/>
        <a:p>
          <a:endParaRPr lang="pl-PL" sz="2400"/>
        </a:p>
      </dgm:t>
    </dgm:pt>
    <dgm:pt modelId="{0D5F245C-439C-4A1A-AB9B-E8985E4DCD0F}" type="pres">
      <dgm:prSet presAssocID="{7DE308AF-8C9B-4849-A0EC-0C976658F426}" presName="linear" presStyleCnt="0">
        <dgm:presLayoutVars>
          <dgm:animLvl val="lvl"/>
          <dgm:resizeHandles val="exact"/>
        </dgm:presLayoutVars>
      </dgm:prSet>
      <dgm:spPr/>
    </dgm:pt>
    <dgm:pt modelId="{C1078939-4F0B-4CEF-99D7-ED7A46351CC2}" type="pres">
      <dgm:prSet presAssocID="{E6052B52-2DB6-4A13-8C8C-9123CDF87340}" presName="parentText" presStyleLbl="node1" presStyleIdx="0" presStyleCnt="2" custScaleY="150787">
        <dgm:presLayoutVars>
          <dgm:chMax val="0"/>
          <dgm:bulletEnabled val="1"/>
        </dgm:presLayoutVars>
      </dgm:prSet>
      <dgm:spPr/>
    </dgm:pt>
    <dgm:pt modelId="{8067C4F7-EC70-4C4E-B853-4128923CFA50}" type="pres">
      <dgm:prSet presAssocID="{D9AAA4FB-25ED-479C-A446-F27DD5ADB84B}" presName="spacer" presStyleCnt="0"/>
      <dgm:spPr/>
    </dgm:pt>
    <dgm:pt modelId="{B7F81276-1922-4266-9CBE-B1F0E3B2A403}" type="pres">
      <dgm:prSet presAssocID="{38D89ECF-7A04-494F-B7BA-C15568DDB3AA}" presName="parentText" presStyleLbl="node1" presStyleIdx="1" presStyleCnt="2" custScaleY="142083">
        <dgm:presLayoutVars>
          <dgm:chMax val="0"/>
          <dgm:bulletEnabled val="1"/>
        </dgm:presLayoutVars>
      </dgm:prSet>
      <dgm:spPr/>
    </dgm:pt>
  </dgm:ptLst>
  <dgm:cxnLst>
    <dgm:cxn modelId="{CB154F06-6010-4A89-A5B2-4DE9D0A2DD42}" type="presOf" srcId="{38D89ECF-7A04-494F-B7BA-C15568DDB3AA}" destId="{B7F81276-1922-4266-9CBE-B1F0E3B2A403}" srcOrd="0" destOrd="0" presId="urn:microsoft.com/office/officeart/2005/8/layout/vList2"/>
    <dgm:cxn modelId="{FCF2A04A-059E-418C-A8F1-BF99B5E7F957}" type="presOf" srcId="{E6052B52-2DB6-4A13-8C8C-9123CDF87340}" destId="{C1078939-4F0B-4CEF-99D7-ED7A46351CC2}" srcOrd="0" destOrd="0" presId="urn:microsoft.com/office/officeart/2005/8/layout/vList2"/>
    <dgm:cxn modelId="{101ACC6E-94F8-4180-A171-F53D5F743329}" srcId="{7DE308AF-8C9B-4849-A0EC-0C976658F426}" destId="{E6052B52-2DB6-4A13-8C8C-9123CDF87340}" srcOrd="0" destOrd="0" parTransId="{BB4AD03B-2CBB-4EB7-B90A-98FA2DB318AF}" sibTransId="{D9AAA4FB-25ED-479C-A446-F27DD5ADB84B}"/>
    <dgm:cxn modelId="{D5BC4B8D-8031-4C83-97F8-33710CE0FAF9}" type="presOf" srcId="{7DE308AF-8C9B-4849-A0EC-0C976658F426}" destId="{0D5F245C-439C-4A1A-AB9B-E8985E4DCD0F}" srcOrd="0" destOrd="0" presId="urn:microsoft.com/office/officeart/2005/8/layout/vList2"/>
    <dgm:cxn modelId="{2D155C9C-06CD-40D1-A3C9-834BB49433D8}" srcId="{7DE308AF-8C9B-4849-A0EC-0C976658F426}" destId="{38D89ECF-7A04-494F-B7BA-C15568DDB3AA}" srcOrd="1" destOrd="0" parTransId="{54D1BD6A-A3FE-48EE-B98A-1BBAF99D352F}" sibTransId="{32DDE398-ADFC-4F12-97DA-C9F967C094C2}"/>
    <dgm:cxn modelId="{8B88EE7F-9667-42B6-AD7F-563D2CD4C89F}" type="presParOf" srcId="{0D5F245C-439C-4A1A-AB9B-E8985E4DCD0F}" destId="{C1078939-4F0B-4CEF-99D7-ED7A46351CC2}" srcOrd="0" destOrd="0" presId="urn:microsoft.com/office/officeart/2005/8/layout/vList2"/>
    <dgm:cxn modelId="{A7B8365B-9BBF-413C-82D8-4ED543EDD2A6}" type="presParOf" srcId="{0D5F245C-439C-4A1A-AB9B-E8985E4DCD0F}" destId="{8067C4F7-EC70-4C4E-B853-4128923CFA50}" srcOrd="1" destOrd="0" presId="urn:microsoft.com/office/officeart/2005/8/layout/vList2"/>
    <dgm:cxn modelId="{09DAC80A-F702-4D48-A682-3798F43A3810}" type="presParOf" srcId="{0D5F245C-439C-4A1A-AB9B-E8985E4DCD0F}" destId="{B7F81276-1922-4266-9CBE-B1F0E3B2A403}"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0F9CFE2-85CD-4B40-87E8-5A4C43C80430}" type="doc">
      <dgm:prSet loTypeId="urn:microsoft.com/office/officeart/2005/8/layout/vProcess5" loCatId="process" qsTypeId="urn:microsoft.com/office/officeart/2005/8/quickstyle/simple1" qsCatId="simple" csTypeId="urn:microsoft.com/office/officeart/2005/8/colors/accent1_1" csCatId="accent1"/>
      <dgm:spPr/>
      <dgm:t>
        <a:bodyPr/>
        <a:lstStyle/>
        <a:p>
          <a:endParaRPr lang="pl-PL"/>
        </a:p>
      </dgm:t>
    </dgm:pt>
    <dgm:pt modelId="{ADD52B21-4BF6-4C1B-9178-79BDD62AB6FB}">
      <dgm:prSet custT="1"/>
      <dgm:spPr/>
      <dgm:t>
        <a:bodyPr/>
        <a:lstStyle/>
        <a:p>
          <a:pPr algn="just"/>
          <a:r>
            <a:rPr lang="pl-PL" sz="2000" dirty="0"/>
            <a:t>Pracodawca </a:t>
          </a:r>
          <a:r>
            <a:rPr lang="pl-PL" sz="2000" b="1" u="sng" dirty="0"/>
            <a:t>nie może uchylić się od skutków prawnych </a:t>
          </a:r>
          <a:r>
            <a:rPr lang="pl-PL" sz="2000" dirty="0"/>
            <a:t>podania w wypowiedzeniu umowy o pracę błędnej przyczyny wypowiedzenia, ponieważ podanie tej przyczyny jest oświadczeniem wiedzy, a nie woli (art. 84 k.c.).</a:t>
          </a:r>
        </a:p>
      </dgm:t>
    </dgm:pt>
    <dgm:pt modelId="{A200732B-50D2-423A-96CF-F02AE302BA83}" type="parTrans" cxnId="{A014A471-F8C1-4D8A-A1E3-88E2258915BE}">
      <dgm:prSet/>
      <dgm:spPr/>
      <dgm:t>
        <a:bodyPr/>
        <a:lstStyle/>
        <a:p>
          <a:pPr algn="just"/>
          <a:endParaRPr lang="pl-PL" sz="2000"/>
        </a:p>
      </dgm:t>
    </dgm:pt>
    <dgm:pt modelId="{878DC6B2-EBD2-4F6C-A1CC-4BF11642A18E}" type="sibTrans" cxnId="{A014A471-F8C1-4D8A-A1E3-88E2258915BE}">
      <dgm:prSet custT="1"/>
      <dgm:spPr/>
      <dgm:t>
        <a:bodyPr/>
        <a:lstStyle/>
        <a:p>
          <a:pPr algn="just"/>
          <a:endParaRPr lang="pl-PL" sz="2000" dirty="0"/>
        </a:p>
      </dgm:t>
    </dgm:pt>
    <dgm:pt modelId="{DDCA905F-B6A8-4EDB-A00C-B8BBFAA463DA}">
      <dgm:prSet custT="1"/>
      <dgm:spPr/>
      <dgm:t>
        <a:bodyPr/>
        <a:lstStyle/>
        <a:p>
          <a:pPr algn="just"/>
          <a:r>
            <a:rPr lang="pl-PL" sz="2000" dirty="0"/>
            <a:t>W takiej sytuacji pracodawca </a:t>
          </a:r>
          <a:r>
            <a:rPr lang="pl-PL" sz="2000" b="1" u="sng" dirty="0"/>
            <a:t>powinien cofnąć oświadczenie woli </a:t>
          </a:r>
          <a:r>
            <a:rPr lang="pl-PL" sz="2000" dirty="0"/>
            <a:t>o wypowiedzeniu umowy o pracę, a następnie ponownie dokonać wypowiedzenia z podaniem rzeczywistej przyczyny uzasadniającej rozwiązanie tej umowy (art. 30 § 4 k.p.).</a:t>
          </a:r>
        </a:p>
      </dgm:t>
    </dgm:pt>
    <dgm:pt modelId="{FE8E431B-2260-4C28-9043-51A67D12ED01}" type="parTrans" cxnId="{B7DA08A9-5EC4-4418-8053-0317B6B6F7C3}">
      <dgm:prSet/>
      <dgm:spPr/>
      <dgm:t>
        <a:bodyPr/>
        <a:lstStyle/>
        <a:p>
          <a:pPr algn="just"/>
          <a:endParaRPr lang="pl-PL" sz="2000"/>
        </a:p>
      </dgm:t>
    </dgm:pt>
    <dgm:pt modelId="{DA0443B9-DA27-4501-A6F9-5E0563F36099}" type="sibTrans" cxnId="{B7DA08A9-5EC4-4418-8053-0317B6B6F7C3}">
      <dgm:prSet/>
      <dgm:spPr/>
      <dgm:t>
        <a:bodyPr/>
        <a:lstStyle/>
        <a:p>
          <a:pPr algn="just"/>
          <a:endParaRPr lang="pl-PL" sz="2000"/>
        </a:p>
      </dgm:t>
    </dgm:pt>
    <dgm:pt modelId="{961E5F0E-92E7-4D00-A18D-DD74BEE7E333}" type="pres">
      <dgm:prSet presAssocID="{E0F9CFE2-85CD-4B40-87E8-5A4C43C80430}" presName="outerComposite" presStyleCnt="0">
        <dgm:presLayoutVars>
          <dgm:chMax val="5"/>
          <dgm:dir/>
          <dgm:resizeHandles val="exact"/>
        </dgm:presLayoutVars>
      </dgm:prSet>
      <dgm:spPr/>
    </dgm:pt>
    <dgm:pt modelId="{0F200216-E1B0-46B3-8646-90692671647C}" type="pres">
      <dgm:prSet presAssocID="{E0F9CFE2-85CD-4B40-87E8-5A4C43C80430}" presName="dummyMaxCanvas" presStyleCnt="0">
        <dgm:presLayoutVars/>
      </dgm:prSet>
      <dgm:spPr/>
    </dgm:pt>
    <dgm:pt modelId="{895876CB-BA5D-4D08-921F-2548D4BB82A3}" type="pres">
      <dgm:prSet presAssocID="{E0F9CFE2-85CD-4B40-87E8-5A4C43C80430}" presName="TwoNodes_1" presStyleLbl="node1" presStyleIdx="0" presStyleCnt="2">
        <dgm:presLayoutVars>
          <dgm:bulletEnabled val="1"/>
        </dgm:presLayoutVars>
      </dgm:prSet>
      <dgm:spPr/>
    </dgm:pt>
    <dgm:pt modelId="{A574414F-0BE4-443B-ACF5-691B32118867}" type="pres">
      <dgm:prSet presAssocID="{E0F9CFE2-85CD-4B40-87E8-5A4C43C80430}" presName="TwoNodes_2" presStyleLbl="node1" presStyleIdx="1" presStyleCnt="2">
        <dgm:presLayoutVars>
          <dgm:bulletEnabled val="1"/>
        </dgm:presLayoutVars>
      </dgm:prSet>
      <dgm:spPr/>
    </dgm:pt>
    <dgm:pt modelId="{8E67D5F8-95AA-429C-B864-273550DE5F75}" type="pres">
      <dgm:prSet presAssocID="{E0F9CFE2-85CD-4B40-87E8-5A4C43C80430}" presName="TwoConn_1-2" presStyleLbl="fgAccFollowNode1" presStyleIdx="0" presStyleCnt="1">
        <dgm:presLayoutVars>
          <dgm:bulletEnabled val="1"/>
        </dgm:presLayoutVars>
      </dgm:prSet>
      <dgm:spPr/>
    </dgm:pt>
    <dgm:pt modelId="{0CB4C769-14E9-4164-B3B5-AA61B9EED664}" type="pres">
      <dgm:prSet presAssocID="{E0F9CFE2-85CD-4B40-87E8-5A4C43C80430}" presName="TwoNodes_1_text" presStyleLbl="node1" presStyleIdx="1" presStyleCnt="2">
        <dgm:presLayoutVars>
          <dgm:bulletEnabled val="1"/>
        </dgm:presLayoutVars>
      </dgm:prSet>
      <dgm:spPr/>
    </dgm:pt>
    <dgm:pt modelId="{2179AA2F-803A-4060-AB5E-096814AC0E53}" type="pres">
      <dgm:prSet presAssocID="{E0F9CFE2-85CD-4B40-87E8-5A4C43C80430}" presName="TwoNodes_2_text" presStyleLbl="node1" presStyleIdx="1" presStyleCnt="2">
        <dgm:presLayoutVars>
          <dgm:bulletEnabled val="1"/>
        </dgm:presLayoutVars>
      </dgm:prSet>
      <dgm:spPr/>
    </dgm:pt>
  </dgm:ptLst>
  <dgm:cxnLst>
    <dgm:cxn modelId="{8E2E9F10-CE4E-4799-BCD9-37B469AEBA2F}" type="presOf" srcId="{E0F9CFE2-85CD-4B40-87E8-5A4C43C80430}" destId="{961E5F0E-92E7-4D00-A18D-DD74BEE7E333}" srcOrd="0" destOrd="0" presId="urn:microsoft.com/office/officeart/2005/8/layout/vProcess5"/>
    <dgm:cxn modelId="{A014A471-F8C1-4D8A-A1E3-88E2258915BE}" srcId="{E0F9CFE2-85CD-4B40-87E8-5A4C43C80430}" destId="{ADD52B21-4BF6-4C1B-9178-79BDD62AB6FB}" srcOrd="0" destOrd="0" parTransId="{A200732B-50D2-423A-96CF-F02AE302BA83}" sibTransId="{878DC6B2-EBD2-4F6C-A1CC-4BF11642A18E}"/>
    <dgm:cxn modelId="{1C08F387-E956-444E-8E51-FD90E6D7F08C}" type="presOf" srcId="{DDCA905F-B6A8-4EDB-A00C-B8BBFAA463DA}" destId="{A574414F-0BE4-443B-ACF5-691B32118867}" srcOrd="0" destOrd="0" presId="urn:microsoft.com/office/officeart/2005/8/layout/vProcess5"/>
    <dgm:cxn modelId="{8BA68C8C-07C6-4EC5-981F-ECCA276147DF}" type="presOf" srcId="{DDCA905F-B6A8-4EDB-A00C-B8BBFAA463DA}" destId="{2179AA2F-803A-4060-AB5E-096814AC0E53}" srcOrd="1" destOrd="0" presId="urn:microsoft.com/office/officeart/2005/8/layout/vProcess5"/>
    <dgm:cxn modelId="{B7DA08A9-5EC4-4418-8053-0317B6B6F7C3}" srcId="{E0F9CFE2-85CD-4B40-87E8-5A4C43C80430}" destId="{DDCA905F-B6A8-4EDB-A00C-B8BBFAA463DA}" srcOrd="1" destOrd="0" parTransId="{FE8E431B-2260-4C28-9043-51A67D12ED01}" sibTransId="{DA0443B9-DA27-4501-A6F9-5E0563F36099}"/>
    <dgm:cxn modelId="{A35678AE-6E00-4261-850E-A9D12D54DE93}" type="presOf" srcId="{ADD52B21-4BF6-4C1B-9178-79BDD62AB6FB}" destId="{895876CB-BA5D-4D08-921F-2548D4BB82A3}" srcOrd="0" destOrd="0" presId="urn:microsoft.com/office/officeart/2005/8/layout/vProcess5"/>
    <dgm:cxn modelId="{1E8267D6-4AFB-41B9-99E1-D73F46DA23AF}" type="presOf" srcId="{878DC6B2-EBD2-4F6C-A1CC-4BF11642A18E}" destId="{8E67D5F8-95AA-429C-B864-273550DE5F75}" srcOrd="0" destOrd="0" presId="urn:microsoft.com/office/officeart/2005/8/layout/vProcess5"/>
    <dgm:cxn modelId="{FC8B72DF-EDB6-4B91-9143-F1AD4982FFE8}" type="presOf" srcId="{ADD52B21-4BF6-4C1B-9178-79BDD62AB6FB}" destId="{0CB4C769-14E9-4164-B3B5-AA61B9EED664}" srcOrd="1" destOrd="0" presId="urn:microsoft.com/office/officeart/2005/8/layout/vProcess5"/>
    <dgm:cxn modelId="{7B6DD722-81A1-4FC7-ACEC-C4CAA6B90676}" type="presParOf" srcId="{961E5F0E-92E7-4D00-A18D-DD74BEE7E333}" destId="{0F200216-E1B0-46B3-8646-90692671647C}" srcOrd="0" destOrd="0" presId="urn:microsoft.com/office/officeart/2005/8/layout/vProcess5"/>
    <dgm:cxn modelId="{3C746FA9-C610-4A91-A4FA-D6349D9D6963}" type="presParOf" srcId="{961E5F0E-92E7-4D00-A18D-DD74BEE7E333}" destId="{895876CB-BA5D-4D08-921F-2548D4BB82A3}" srcOrd="1" destOrd="0" presId="urn:microsoft.com/office/officeart/2005/8/layout/vProcess5"/>
    <dgm:cxn modelId="{F5F8BEBB-6751-4E37-AA79-015A46C0F7CE}" type="presParOf" srcId="{961E5F0E-92E7-4D00-A18D-DD74BEE7E333}" destId="{A574414F-0BE4-443B-ACF5-691B32118867}" srcOrd="2" destOrd="0" presId="urn:microsoft.com/office/officeart/2005/8/layout/vProcess5"/>
    <dgm:cxn modelId="{9A215BFC-0BA8-40BF-BAAB-775E51AFB483}" type="presParOf" srcId="{961E5F0E-92E7-4D00-A18D-DD74BEE7E333}" destId="{8E67D5F8-95AA-429C-B864-273550DE5F75}" srcOrd="3" destOrd="0" presId="urn:microsoft.com/office/officeart/2005/8/layout/vProcess5"/>
    <dgm:cxn modelId="{B2311321-3ED2-43F9-A82C-3C877F12EB9C}" type="presParOf" srcId="{961E5F0E-92E7-4D00-A18D-DD74BEE7E333}" destId="{0CB4C769-14E9-4164-B3B5-AA61B9EED664}" srcOrd="4" destOrd="0" presId="urn:microsoft.com/office/officeart/2005/8/layout/vProcess5"/>
    <dgm:cxn modelId="{66E7E384-C69C-4154-B257-F4B75E46CA8F}" type="presParOf" srcId="{961E5F0E-92E7-4D00-A18D-DD74BEE7E333}" destId="{2179AA2F-803A-4060-AB5E-096814AC0E53}"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6534DC-4219-483E-8775-BB25678A2244}">
      <dsp:nvSpPr>
        <dsp:cNvPr id="0" name=""/>
        <dsp:cNvSpPr/>
      </dsp:nvSpPr>
      <dsp:spPr>
        <a:xfrm>
          <a:off x="0" y="0"/>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0B2480-5C89-4F2E-9DFC-733FE9E9D69D}">
      <dsp:nvSpPr>
        <dsp:cNvPr id="0" name=""/>
        <dsp:cNvSpPr/>
      </dsp:nvSpPr>
      <dsp:spPr>
        <a:xfrm>
          <a:off x="0" y="0"/>
          <a:ext cx="8229600" cy="2320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just" defTabSz="1022350">
            <a:lnSpc>
              <a:spcPct val="100000"/>
            </a:lnSpc>
            <a:spcBef>
              <a:spcPct val="0"/>
            </a:spcBef>
            <a:spcAft>
              <a:spcPts val="0"/>
            </a:spcAft>
            <a:buNone/>
          </a:pPr>
          <a:r>
            <a:rPr lang="pl-PL" sz="2300" kern="1200" dirty="0"/>
            <a:t>Przed nowelizacją art. 30 § 4 k.p. ustanawiał obowiązek podania przez pracodawcę przyczyny w przypadku: </a:t>
          </a:r>
        </a:p>
        <a:p>
          <a:pPr marL="0" lvl="0" indent="0" algn="just" defTabSz="1022350">
            <a:lnSpc>
              <a:spcPct val="100000"/>
            </a:lnSpc>
            <a:spcBef>
              <a:spcPct val="0"/>
            </a:spcBef>
            <a:spcAft>
              <a:spcPts val="0"/>
            </a:spcAft>
            <a:buNone/>
          </a:pPr>
          <a:r>
            <a:rPr lang="pl-PL" sz="2300" b="1" kern="1200" dirty="0"/>
            <a:t>- wypowiedzenia umowy o pracę na czas nie określony,</a:t>
          </a:r>
          <a:r>
            <a:rPr lang="pl-PL" sz="2300" kern="1200" dirty="0"/>
            <a:t> </a:t>
          </a:r>
        </a:p>
        <a:p>
          <a:pPr marL="0" lvl="0" indent="0" algn="just" defTabSz="1022350">
            <a:lnSpc>
              <a:spcPct val="100000"/>
            </a:lnSpc>
            <a:spcBef>
              <a:spcPct val="0"/>
            </a:spcBef>
            <a:spcAft>
              <a:spcPts val="0"/>
            </a:spcAft>
            <a:buNone/>
          </a:pPr>
          <a:r>
            <a:rPr lang="pl-PL" sz="2300" kern="1200" dirty="0"/>
            <a:t>- rozwiązania każdego rodzaju umowy o pracę bez wypowiedzenia.</a:t>
          </a:r>
        </a:p>
      </dsp:txBody>
      <dsp:txXfrm>
        <a:off x="0" y="0"/>
        <a:ext cx="8229600" cy="2320690"/>
      </dsp:txXfrm>
    </dsp:sp>
    <dsp:sp modelId="{603502B1-E6C8-4CD8-8BF6-BDDF9515E355}">
      <dsp:nvSpPr>
        <dsp:cNvPr id="0" name=""/>
        <dsp:cNvSpPr/>
      </dsp:nvSpPr>
      <dsp:spPr>
        <a:xfrm>
          <a:off x="0" y="2320690"/>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DA648F-C99C-4297-AFE8-17599C3B8149}">
      <dsp:nvSpPr>
        <dsp:cNvPr id="0" name=""/>
        <dsp:cNvSpPr/>
      </dsp:nvSpPr>
      <dsp:spPr>
        <a:xfrm>
          <a:off x="0" y="2320690"/>
          <a:ext cx="8229600" cy="2320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just" defTabSz="1022350">
            <a:lnSpc>
              <a:spcPct val="100000"/>
            </a:lnSpc>
            <a:spcBef>
              <a:spcPct val="0"/>
            </a:spcBef>
            <a:spcAft>
              <a:spcPts val="0"/>
            </a:spcAft>
            <a:buNone/>
          </a:pPr>
          <a:r>
            <a:rPr lang="pl-PL" sz="2300" kern="1200" dirty="0"/>
            <a:t>Po nowelizacji pracodawca obowiązany jest podać przyczynę w przypadku: </a:t>
          </a:r>
        </a:p>
        <a:p>
          <a:pPr marL="0" lvl="0" indent="0" algn="just" defTabSz="1022350">
            <a:lnSpc>
              <a:spcPct val="100000"/>
            </a:lnSpc>
            <a:spcBef>
              <a:spcPct val="0"/>
            </a:spcBef>
            <a:spcAft>
              <a:spcPts val="0"/>
            </a:spcAft>
            <a:buNone/>
          </a:pPr>
          <a:r>
            <a:rPr lang="pl-PL" sz="2300" b="1" kern="1200" dirty="0"/>
            <a:t>- wypowiedzenia umowy o pracę na czas określony i na czas nieokreślony, </a:t>
          </a:r>
        </a:p>
        <a:p>
          <a:pPr marL="0" lvl="0" indent="0" algn="just" defTabSz="1022350">
            <a:lnSpc>
              <a:spcPct val="100000"/>
            </a:lnSpc>
            <a:spcBef>
              <a:spcPct val="0"/>
            </a:spcBef>
            <a:spcAft>
              <a:spcPts val="0"/>
            </a:spcAft>
            <a:buNone/>
          </a:pPr>
          <a:r>
            <a:rPr lang="pl-PL" sz="2300" kern="1200" dirty="0"/>
            <a:t>- rozwiązania każdego rodzaju umowy o pracę bez wypowiedzenia.</a:t>
          </a:r>
        </a:p>
      </dsp:txBody>
      <dsp:txXfrm>
        <a:off x="0" y="2320690"/>
        <a:ext cx="8229600" cy="232069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78B4DD-9D2C-4DBA-8DE9-86F3C76E014D}">
      <dsp:nvSpPr>
        <dsp:cNvPr id="0" name=""/>
        <dsp:cNvSpPr/>
      </dsp:nvSpPr>
      <dsp:spPr>
        <a:xfrm>
          <a:off x="0" y="3584044"/>
          <a:ext cx="8209722" cy="1176363"/>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pl-PL" sz="2400" kern="1200" dirty="0"/>
            <a:t>skoro do oświadczeń wiedzy stosuje się odpowiednio przepisy o oświadczeniach woli, to zastosowanie mają przepisy o wadach oświadczenia woli - art. 84–86 k.c.</a:t>
          </a:r>
        </a:p>
      </dsp:txBody>
      <dsp:txXfrm>
        <a:off x="0" y="3584044"/>
        <a:ext cx="8209722" cy="1176363"/>
      </dsp:txXfrm>
    </dsp:sp>
    <dsp:sp modelId="{9707B1CE-6F39-4FEA-A170-9967C160FF4C}">
      <dsp:nvSpPr>
        <dsp:cNvPr id="0" name=""/>
        <dsp:cNvSpPr/>
      </dsp:nvSpPr>
      <dsp:spPr>
        <a:xfrm rot="10800000">
          <a:off x="0" y="1792443"/>
          <a:ext cx="8209722" cy="1809247"/>
        </a:xfrm>
        <a:prstGeom prst="upArrowCallou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pl-PL" sz="2400" kern="1200" dirty="0"/>
            <a:t>art. 65</a:t>
          </a:r>
          <a:r>
            <a:rPr lang="pl-PL" sz="2400" kern="1200" baseline="30000" dirty="0"/>
            <a:t>1</a:t>
          </a:r>
          <a:r>
            <a:rPr lang="pl-PL" sz="2400" kern="1200" dirty="0"/>
            <a:t> k.c. - przepisy o oświadczeniach woli stosuje się odpowiednio do innych oświadczeń (w tym oświadczeń wiedzy) </a:t>
          </a:r>
        </a:p>
      </dsp:txBody>
      <dsp:txXfrm rot="10800000">
        <a:off x="0" y="1792443"/>
        <a:ext cx="8209722" cy="1175594"/>
      </dsp:txXfrm>
    </dsp:sp>
    <dsp:sp modelId="{514A9BD8-F043-405C-8F5B-2BEDDC95BB74}">
      <dsp:nvSpPr>
        <dsp:cNvPr id="0" name=""/>
        <dsp:cNvSpPr/>
      </dsp:nvSpPr>
      <dsp:spPr>
        <a:xfrm rot="10800000">
          <a:off x="0" y="841"/>
          <a:ext cx="8209722" cy="1809247"/>
        </a:xfrm>
        <a:prstGeom prst="upArrowCallou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pl-PL" sz="2400" kern="1200" dirty="0"/>
            <a:t>cofnięcie wypowiedzenia wymaga zgody pracownika (art. 61 § 1 k.c. w zw. z art. 300 k.p.) </a:t>
          </a:r>
        </a:p>
      </dsp:txBody>
      <dsp:txXfrm rot="10800000">
        <a:off x="0" y="841"/>
        <a:ext cx="8209722" cy="117559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1F70A9-8701-4DFE-BF34-B47BA810CDFD}">
      <dsp:nvSpPr>
        <dsp:cNvPr id="0" name=""/>
        <dsp:cNvSpPr/>
      </dsp:nvSpPr>
      <dsp:spPr>
        <a:xfrm>
          <a:off x="0" y="365331"/>
          <a:ext cx="8075240" cy="192699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just" defTabSz="1200150">
            <a:lnSpc>
              <a:spcPct val="90000"/>
            </a:lnSpc>
            <a:spcBef>
              <a:spcPct val="0"/>
            </a:spcBef>
            <a:spcAft>
              <a:spcPct val="35000"/>
            </a:spcAft>
            <a:buNone/>
          </a:pPr>
          <a:r>
            <a:rPr lang="pl-PL" sz="2700" kern="1200" dirty="0"/>
            <a:t>II PK 62/08, I PK 374/03 - zwolniony nie może skutecznie kwestionować prawidłowości przyczyny wypowiedzenia, jeżeli od kary nie odwołał się do sądu pracy (tezy nie mają potwierdzenia w orzeczeniach)</a:t>
          </a:r>
        </a:p>
      </dsp:txBody>
      <dsp:txXfrm>
        <a:off x="94068" y="459399"/>
        <a:ext cx="7887104" cy="1738854"/>
      </dsp:txXfrm>
    </dsp:sp>
    <dsp:sp modelId="{BB9FAB31-F204-4321-B04E-DDCBF6F99E3E}">
      <dsp:nvSpPr>
        <dsp:cNvPr id="0" name=""/>
        <dsp:cNvSpPr/>
      </dsp:nvSpPr>
      <dsp:spPr>
        <a:xfrm>
          <a:off x="0" y="2287561"/>
          <a:ext cx="8075240" cy="192699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just" defTabSz="1200150">
            <a:lnSpc>
              <a:spcPct val="90000"/>
            </a:lnSpc>
            <a:spcBef>
              <a:spcPct val="0"/>
            </a:spcBef>
            <a:spcAft>
              <a:spcPct val="35000"/>
            </a:spcAft>
            <a:buNone/>
          </a:pPr>
          <a:r>
            <a:rPr lang="pl-PL" sz="2700" b="0" kern="1200" dirty="0"/>
            <a:t>I PK 125/18 – z jednej strony sąd przywołał te poglądy, a z drugiej uznał za konieczne badanie przyczyny wypowiedzenia.  </a:t>
          </a:r>
        </a:p>
      </dsp:txBody>
      <dsp:txXfrm>
        <a:off x="94068" y="2381629"/>
        <a:ext cx="7887104" cy="173885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97E8DB-E0BF-43DA-B8F8-5ED781C4FEFC}">
      <dsp:nvSpPr>
        <dsp:cNvPr id="0" name=""/>
        <dsp:cNvSpPr/>
      </dsp:nvSpPr>
      <dsp:spPr>
        <a:xfrm>
          <a:off x="0" y="50454"/>
          <a:ext cx="8229600" cy="2265120"/>
        </a:xfrm>
        <a:prstGeom prst="round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just" defTabSz="977900">
            <a:lnSpc>
              <a:spcPct val="90000"/>
            </a:lnSpc>
            <a:spcBef>
              <a:spcPct val="0"/>
            </a:spcBef>
            <a:spcAft>
              <a:spcPct val="35000"/>
            </a:spcAft>
            <a:buNone/>
          </a:pPr>
          <a:r>
            <a:rPr lang="pl-PL" sz="2200" kern="1200" dirty="0"/>
            <a:t>W przypadku pracodawców zajmujących się działalnością dystrybucyjną (niezależnie od tego, czy obok działalności produkcyjnej, czy samodzielnie), </a:t>
          </a:r>
          <a:r>
            <a:rPr lang="pl-PL" sz="2200" b="1" kern="1200" dirty="0"/>
            <a:t>o unikalności stanowiska pracy nie decyduje tylko i wyłącznie jego przypisanie w strukturze organizacyjnej do określonego regionu geograficznego </a:t>
          </a:r>
          <a:r>
            <a:rPr lang="pl-PL" sz="2200" kern="1200" dirty="0"/>
            <a:t>na obszarze którego pracownik ma wykonywać czynności.</a:t>
          </a:r>
        </a:p>
      </dsp:txBody>
      <dsp:txXfrm>
        <a:off x="110574" y="161028"/>
        <a:ext cx="8008452" cy="2043972"/>
      </dsp:txXfrm>
    </dsp:sp>
    <dsp:sp modelId="{2B8674C0-8DDD-4250-93B9-F81821A6D0DD}">
      <dsp:nvSpPr>
        <dsp:cNvPr id="0" name=""/>
        <dsp:cNvSpPr/>
      </dsp:nvSpPr>
      <dsp:spPr>
        <a:xfrm>
          <a:off x="0" y="2378934"/>
          <a:ext cx="8229600" cy="2265120"/>
        </a:xfrm>
        <a:prstGeom prst="round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just" defTabSz="977900">
            <a:lnSpc>
              <a:spcPct val="90000"/>
            </a:lnSpc>
            <a:spcBef>
              <a:spcPct val="0"/>
            </a:spcBef>
            <a:spcAft>
              <a:spcPct val="35000"/>
            </a:spcAft>
            <a:buNone/>
          </a:pPr>
          <a:r>
            <a:rPr lang="pl-PL" sz="2200" b="1" kern="1200" dirty="0"/>
            <a:t>Likwidacja stanowiska pracy okręgowego kierownika sprzedaży, będącego w strukturze pracodawcy jednym z wielu takich kierowników nadzorujących prace przedstawicieli handlowych, nie jest likwidacją unikalnego, jedynego w strukturze pracodawcy stanowiska pracy.</a:t>
          </a:r>
          <a:endParaRPr lang="pl-PL" sz="2200" kern="1200" dirty="0"/>
        </a:p>
      </dsp:txBody>
      <dsp:txXfrm>
        <a:off x="110574" y="2489508"/>
        <a:ext cx="8008452" cy="204397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8624C6-5450-46A7-8BA4-ADA1F3CED39E}">
      <dsp:nvSpPr>
        <dsp:cNvPr id="0" name=""/>
        <dsp:cNvSpPr/>
      </dsp:nvSpPr>
      <dsp:spPr>
        <a:xfrm>
          <a:off x="22192" y="1278"/>
          <a:ext cx="2865223" cy="1809047"/>
        </a:xfrm>
        <a:prstGeom prst="ellipse">
          <a:avLst/>
        </a:prstGeom>
        <a:solidFill>
          <a:schemeClr val="lt1">
            <a:hueOff val="0"/>
            <a:satOff val="0"/>
            <a:lumOff val="0"/>
            <a:alphaOff val="0"/>
          </a:schemeClr>
        </a:solidFill>
        <a:ln w="38100" cap="flat" cmpd="sng" algn="ctr">
          <a:solidFill>
            <a:schemeClr val="accent5"/>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rtl="0">
            <a:lnSpc>
              <a:spcPct val="90000"/>
            </a:lnSpc>
            <a:spcBef>
              <a:spcPct val="0"/>
            </a:spcBef>
            <a:spcAft>
              <a:spcPct val="35000"/>
            </a:spcAft>
            <a:buNone/>
          </a:pPr>
          <a:r>
            <a:rPr lang="pl-PL" sz="1600" kern="1200" dirty="0"/>
            <a:t>obowiązek utrzymania rodziny, zwłaszcza samotne wychowywanie dzieci czy niepełnosprawność</a:t>
          </a:r>
        </a:p>
      </dsp:txBody>
      <dsp:txXfrm>
        <a:off x="441794" y="266207"/>
        <a:ext cx="2026019" cy="1279189"/>
      </dsp:txXfrm>
    </dsp:sp>
    <dsp:sp modelId="{90CD7063-47B2-4F8B-A9CA-C09B7EDEEFF7}">
      <dsp:nvSpPr>
        <dsp:cNvPr id="0" name=""/>
        <dsp:cNvSpPr/>
      </dsp:nvSpPr>
      <dsp:spPr>
        <a:xfrm>
          <a:off x="930180" y="1957221"/>
          <a:ext cx="1049247" cy="1049247"/>
        </a:xfrm>
        <a:prstGeom prst="mathPlus">
          <a:avLst/>
        </a:prstGeom>
        <a:solidFill>
          <a:schemeClr val="accent3">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pl-PL" sz="1200" kern="1200" dirty="0"/>
        </a:p>
      </dsp:txBody>
      <dsp:txXfrm>
        <a:off x="1069258" y="2358453"/>
        <a:ext cx="771091" cy="246783"/>
      </dsp:txXfrm>
    </dsp:sp>
    <dsp:sp modelId="{F216E381-5011-4408-B489-B7E56057C8A4}">
      <dsp:nvSpPr>
        <dsp:cNvPr id="0" name=""/>
        <dsp:cNvSpPr/>
      </dsp:nvSpPr>
      <dsp:spPr>
        <a:xfrm>
          <a:off x="44877" y="3153363"/>
          <a:ext cx="2819852" cy="1809047"/>
        </a:xfrm>
        <a:prstGeom prst="ellipse">
          <a:avLst/>
        </a:prstGeom>
        <a:solidFill>
          <a:schemeClr val="lt1">
            <a:hueOff val="0"/>
            <a:satOff val="0"/>
            <a:lumOff val="0"/>
            <a:alphaOff val="0"/>
          </a:schemeClr>
        </a:solidFill>
        <a:ln w="38100" cap="flat" cmpd="sng" algn="ctr">
          <a:solidFill>
            <a:schemeClr val="accent5"/>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rtl="0">
            <a:lnSpc>
              <a:spcPct val="90000"/>
            </a:lnSpc>
            <a:spcBef>
              <a:spcPct val="0"/>
            </a:spcBef>
            <a:spcAft>
              <a:spcPct val="35000"/>
            </a:spcAft>
            <a:buNone/>
          </a:pPr>
          <a:r>
            <a:rPr lang="pl-PL" sz="1600" kern="1200" dirty="0"/>
            <a:t>posiadanie innych źródeł dochodów czy łatwość w znalezieniu nowego zatrudnienia,</a:t>
          </a:r>
        </a:p>
      </dsp:txBody>
      <dsp:txXfrm>
        <a:off x="457835" y="3418292"/>
        <a:ext cx="1993936" cy="1279189"/>
      </dsp:txXfrm>
    </dsp:sp>
    <dsp:sp modelId="{56ACDCFA-AAF6-48B2-93FA-4A7737BD8544}">
      <dsp:nvSpPr>
        <dsp:cNvPr id="0" name=""/>
        <dsp:cNvSpPr/>
      </dsp:nvSpPr>
      <dsp:spPr>
        <a:xfrm rot="21554219">
          <a:off x="3164421" y="2118682"/>
          <a:ext cx="587359" cy="672965"/>
        </a:xfrm>
        <a:prstGeom prst="rightArrow">
          <a:avLst>
            <a:gd name="adj1" fmla="val 60000"/>
            <a:gd name="adj2" fmla="val 50000"/>
          </a:avLst>
        </a:prstGeom>
        <a:solidFill>
          <a:schemeClr val="accent3">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pl-PL" sz="1200" kern="1200" dirty="0"/>
        </a:p>
      </dsp:txBody>
      <dsp:txXfrm>
        <a:off x="3164429" y="2254448"/>
        <a:ext cx="411151" cy="403779"/>
      </dsp:txXfrm>
    </dsp:sp>
    <dsp:sp modelId="{97214F46-2493-409C-B667-8BEE0D48A794}">
      <dsp:nvSpPr>
        <dsp:cNvPr id="0" name=""/>
        <dsp:cNvSpPr/>
      </dsp:nvSpPr>
      <dsp:spPr>
        <a:xfrm>
          <a:off x="3995037" y="1067441"/>
          <a:ext cx="4368234" cy="2702970"/>
        </a:xfrm>
        <a:prstGeom prst="ellipse">
          <a:avLst/>
        </a:prstGeom>
        <a:solidFill>
          <a:schemeClr val="lt1">
            <a:hueOff val="0"/>
            <a:satOff val="0"/>
            <a:lumOff val="0"/>
            <a:alphaOff val="0"/>
          </a:schemeClr>
        </a:solidFill>
        <a:ln w="38100" cap="flat" cmpd="sng" algn="ctr">
          <a:solidFill>
            <a:schemeClr val="accent1"/>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rtl="0">
            <a:lnSpc>
              <a:spcPct val="100000"/>
            </a:lnSpc>
            <a:spcBef>
              <a:spcPct val="0"/>
            </a:spcBef>
            <a:spcAft>
              <a:spcPts val="0"/>
            </a:spcAft>
            <a:buNone/>
          </a:pPr>
          <a:r>
            <a:rPr lang="pl-PL" sz="2800" b="1" u="sng" kern="1200" dirty="0"/>
            <a:t>tylko pomocniczo</a:t>
          </a:r>
        </a:p>
        <a:p>
          <a:pPr marL="0" lvl="0" indent="0" algn="ctr" defTabSz="1244600" rtl="0">
            <a:lnSpc>
              <a:spcPct val="100000"/>
            </a:lnSpc>
            <a:spcBef>
              <a:spcPct val="0"/>
            </a:spcBef>
            <a:spcAft>
              <a:spcPts val="0"/>
            </a:spcAft>
            <a:buNone/>
          </a:pPr>
          <a:r>
            <a:rPr lang="pl-PL" altLang="pl-PL" sz="2800" b="0" kern="1200" dirty="0"/>
            <a:t>I PKN 259/97, I PKN 191/00, I PK 97/04, I PK 50/06, I PK 250/17</a:t>
          </a:r>
          <a:endParaRPr lang="pl-PL" sz="2800" b="0" kern="1200" dirty="0"/>
        </a:p>
      </dsp:txBody>
      <dsp:txXfrm>
        <a:off x="4634750" y="1463282"/>
        <a:ext cx="3088808" cy="191128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9F27B3-D011-49F5-98D5-7346E00DB4CB}">
      <dsp:nvSpPr>
        <dsp:cNvPr id="0" name=""/>
        <dsp:cNvSpPr/>
      </dsp:nvSpPr>
      <dsp:spPr>
        <a:xfrm>
          <a:off x="0" y="2372"/>
          <a:ext cx="8352928" cy="1358525"/>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rtl="0">
            <a:lnSpc>
              <a:spcPct val="90000"/>
            </a:lnSpc>
            <a:spcBef>
              <a:spcPct val="0"/>
            </a:spcBef>
            <a:spcAft>
              <a:spcPct val="35000"/>
            </a:spcAft>
            <a:buNone/>
          </a:pPr>
          <a:r>
            <a:rPr lang="pl-PL" sz="2000" kern="1200" dirty="0"/>
            <a:t>1) wystąpienie przez pracownika z wnioskiem, o którym mowa w art. 29</a:t>
          </a:r>
          <a:r>
            <a:rPr lang="pl-PL" sz="2000" kern="1200" baseline="30000" dirty="0"/>
            <a:t>3</a:t>
          </a:r>
          <a:r>
            <a:rPr lang="pl-PL" sz="2000" kern="1200" dirty="0"/>
            <a:t> § 1</a:t>
          </a:r>
        </a:p>
      </dsp:txBody>
      <dsp:txXfrm>
        <a:off x="66318" y="68690"/>
        <a:ext cx="8220292" cy="1225889"/>
      </dsp:txXfrm>
    </dsp:sp>
    <dsp:sp modelId="{BB765899-3A5C-41D9-BBDD-243029EDB294}">
      <dsp:nvSpPr>
        <dsp:cNvPr id="0" name=""/>
        <dsp:cNvSpPr/>
      </dsp:nvSpPr>
      <dsp:spPr>
        <a:xfrm>
          <a:off x="0" y="1372148"/>
          <a:ext cx="8352928" cy="1358525"/>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rtl="0">
            <a:lnSpc>
              <a:spcPct val="90000"/>
            </a:lnSpc>
            <a:spcBef>
              <a:spcPct val="0"/>
            </a:spcBef>
            <a:spcAft>
              <a:spcPct val="35000"/>
            </a:spcAft>
            <a:buNone/>
          </a:pPr>
          <a:r>
            <a:rPr lang="pl-PL" sz="2000" kern="1200" dirty="0"/>
            <a:t>2) jednoczesne pozostawanie w stosunku pracy z innym pracodawcą lub jednoczesne pozostawanie w stosunku prawnym będącym podstawą świadczenia pracy innym niż stosunek pracy, chyba że ograniczenia w tym zakresie wynikają z odrębnych przepisów albo zachodzi przypadek określony w art. 101</a:t>
          </a:r>
          <a:r>
            <a:rPr lang="pl-PL" sz="2000" kern="1200" baseline="30000" dirty="0"/>
            <a:t>1</a:t>
          </a:r>
          <a:r>
            <a:rPr lang="pl-PL" sz="2000" kern="1200" dirty="0"/>
            <a:t> § 1</a:t>
          </a:r>
        </a:p>
      </dsp:txBody>
      <dsp:txXfrm>
        <a:off x="66318" y="1438466"/>
        <a:ext cx="8220292" cy="1225889"/>
      </dsp:txXfrm>
    </dsp:sp>
    <dsp:sp modelId="{696B2C9F-D62E-4372-92B0-7871AAA1149C}">
      <dsp:nvSpPr>
        <dsp:cNvPr id="0" name=""/>
        <dsp:cNvSpPr/>
      </dsp:nvSpPr>
      <dsp:spPr>
        <a:xfrm>
          <a:off x="0" y="2741923"/>
          <a:ext cx="8352928" cy="1358525"/>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rtl="0">
            <a:lnSpc>
              <a:spcPct val="90000"/>
            </a:lnSpc>
            <a:spcBef>
              <a:spcPct val="0"/>
            </a:spcBef>
            <a:spcAft>
              <a:spcPct val="35000"/>
            </a:spcAft>
            <a:buNone/>
          </a:pPr>
          <a:r>
            <a:rPr lang="pl-PL" sz="2000" kern="1200" dirty="0"/>
            <a:t>3) dochodzenie przez pracownika udzielenia informacji, o których mowa w art. 29 § 3, 3</a:t>
          </a:r>
          <a:r>
            <a:rPr lang="pl-PL" sz="2000" kern="1200" baseline="30000" dirty="0"/>
            <a:t>2</a:t>
          </a:r>
          <a:r>
            <a:rPr lang="pl-PL" sz="2000" kern="1200" dirty="0"/>
            <a:t> i 3</a:t>
          </a:r>
          <a:r>
            <a:rPr lang="pl-PL" sz="2000" kern="1200" baseline="30000" dirty="0"/>
            <a:t>3</a:t>
          </a:r>
          <a:r>
            <a:rPr lang="pl-PL" sz="2000" kern="1200" dirty="0"/>
            <a:t> oraz art. 29</a:t>
          </a:r>
          <a:r>
            <a:rPr lang="pl-PL" sz="2000" kern="1200" baseline="30000" dirty="0"/>
            <a:t>1</a:t>
          </a:r>
          <a:r>
            <a:rPr lang="pl-PL" sz="2000" kern="1200" dirty="0"/>
            <a:t> § 2 i 4</a:t>
          </a:r>
        </a:p>
      </dsp:txBody>
      <dsp:txXfrm>
        <a:off x="66318" y="2808241"/>
        <a:ext cx="8220292" cy="1225889"/>
      </dsp:txXfrm>
    </dsp:sp>
    <dsp:sp modelId="{DBDB8DD1-6D1F-41B2-96A8-6A3798D9928E}">
      <dsp:nvSpPr>
        <dsp:cNvPr id="0" name=""/>
        <dsp:cNvSpPr/>
      </dsp:nvSpPr>
      <dsp:spPr>
        <a:xfrm>
          <a:off x="0" y="4111698"/>
          <a:ext cx="8352928" cy="1358525"/>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rtl="0">
            <a:lnSpc>
              <a:spcPct val="90000"/>
            </a:lnSpc>
            <a:spcBef>
              <a:spcPct val="0"/>
            </a:spcBef>
            <a:spcAft>
              <a:spcPct val="35000"/>
            </a:spcAft>
            <a:buNone/>
          </a:pPr>
          <a:r>
            <a:rPr lang="pl-PL" sz="2000" kern="1200" dirty="0"/>
            <a:t>4) skorzystanie z praw, o których mowa w art. 94</a:t>
          </a:r>
          <a:r>
            <a:rPr lang="pl-PL" sz="2000" kern="1200" baseline="30000" dirty="0"/>
            <a:t>13 </a:t>
          </a:r>
          <a:r>
            <a:rPr lang="pl-PL" sz="2000" kern="1200" dirty="0"/>
            <a:t>(skorzystanie z prawa zwrotu kosztów szkolenia oraz wliczenia czasu szkolenia do czasu pracy)</a:t>
          </a:r>
        </a:p>
      </dsp:txBody>
      <dsp:txXfrm>
        <a:off x="66318" y="4178016"/>
        <a:ext cx="8220292" cy="12258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C79810-3A4E-4468-B18D-0F536BC927D5}">
      <dsp:nvSpPr>
        <dsp:cNvPr id="0" name=""/>
        <dsp:cNvSpPr/>
      </dsp:nvSpPr>
      <dsp:spPr>
        <a:xfrm>
          <a:off x="0" y="52426"/>
          <a:ext cx="8229600" cy="2174554"/>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just" defTabSz="1111250" rtl="0">
            <a:lnSpc>
              <a:spcPct val="90000"/>
            </a:lnSpc>
            <a:spcBef>
              <a:spcPct val="0"/>
            </a:spcBef>
            <a:spcAft>
              <a:spcPct val="35000"/>
            </a:spcAft>
            <a:buNone/>
          </a:pPr>
          <a:r>
            <a:rPr lang="pl-PL" sz="2500" kern="1200" dirty="0"/>
            <a:t>art. 24. Do umów o pracę na czas określony, trwających w dniu wejścia w życie niniejszej ustawy, </a:t>
          </a:r>
          <a:r>
            <a:rPr lang="pl-PL" sz="2500" b="1" kern="1200" dirty="0"/>
            <a:t>które przed tym dniem zostały wypowiedziane, stosuje się przepisy dotychczasowe.</a:t>
          </a:r>
          <a:endParaRPr lang="pl-PL" sz="2500" kern="1200" dirty="0"/>
        </a:p>
      </dsp:txBody>
      <dsp:txXfrm>
        <a:off x="106153" y="158579"/>
        <a:ext cx="8017294" cy="1962248"/>
      </dsp:txXfrm>
    </dsp:sp>
    <dsp:sp modelId="{7EFCB2DD-702B-454F-A68C-E10A30015FED}">
      <dsp:nvSpPr>
        <dsp:cNvPr id="0" name=""/>
        <dsp:cNvSpPr/>
      </dsp:nvSpPr>
      <dsp:spPr>
        <a:xfrm>
          <a:off x="0" y="2298981"/>
          <a:ext cx="8229600" cy="2174554"/>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just" defTabSz="1111250" rtl="0">
            <a:lnSpc>
              <a:spcPct val="90000"/>
            </a:lnSpc>
            <a:spcBef>
              <a:spcPct val="0"/>
            </a:spcBef>
            <a:spcAft>
              <a:spcPct val="35000"/>
            </a:spcAft>
            <a:buNone/>
          </a:pPr>
          <a:r>
            <a:rPr lang="pl-PL" sz="2500" kern="1200" dirty="0"/>
            <a:t>Art. 25. Do postępowań dotyczących odwołania od wypowiedzenia umowy o pracę na czas </a:t>
          </a:r>
          <a:r>
            <a:rPr lang="pl-PL" sz="2500" b="1" kern="1200" dirty="0"/>
            <a:t>określony stosuje się przepisy dotychczasowe, jeżeli umowy te zostały wypowiedziane przed dniem wejścia w życie niniejszej ustawy</a:t>
          </a:r>
          <a:r>
            <a:rPr lang="pl-PL" sz="2500" kern="1200" dirty="0"/>
            <a:t>.</a:t>
          </a:r>
        </a:p>
      </dsp:txBody>
      <dsp:txXfrm>
        <a:off x="106153" y="2405134"/>
        <a:ext cx="8017294" cy="19622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C06783-ECAB-4632-816A-407B7CFB11D0}">
      <dsp:nvSpPr>
        <dsp:cNvPr id="0" name=""/>
        <dsp:cNvSpPr/>
      </dsp:nvSpPr>
      <dsp:spPr>
        <a:xfrm>
          <a:off x="0" y="2082"/>
          <a:ext cx="8229600" cy="1570267"/>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just" defTabSz="977900">
            <a:lnSpc>
              <a:spcPct val="90000"/>
            </a:lnSpc>
            <a:spcBef>
              <a:spcPct val="0"/>
            </a:spcBef>
            <a:spcAft>
              <a:spcPct val="35000"/>
            </a:spcAft>
            <a:buNone/>
          </a:pPr>
          <a:r>
            <a:rPr lang="pl-PL" sz="2200" kern="1200" dirty="0"/>
            <a:t>art. 30 § 4 k.p. w zakresie, w jakim pomija obowiązek wskazania przyczyny uzasadniającej wypowiedzenie w oświadczeniu pracodawcy o wypowiedzeniu umowy o pracę zawartej na czas określony, nie jest niezgodny z art. 2 i 32 Konstytucji RP (wyrok TK P 48/07),</a:t>
          </a:r>
        </a:p>
      </dsp:txBody>
      <dsp:txXfrm>
        <a:off x="76654" y="78736"/>
        <a:ext cx="8076292" cy="1416959"/>
      </dsp:txXfrm>
    </dsp:sp>
    <dsp:sp modelId="{99F505CD-72B8-47BE-8E8D-F26A26BA0E45}">
      <dsp:nvSpPr>
        <dsp:cNvPr id="0" name=""/>
        <dsp:cNvSpPr/>
      </dsp:nvSpPr>
      <dsp:spPr>
        <a:xfrm>
          <a:off x="0" y="1584135"/>
          <a:ext cx="8229600" cy="1570267"/>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just" defTabSz="977900">
            <a:lnSpc>
              <a:spcPct val="90000"/>
            </a:lnSpc>
            <a:spcBef>
              <a:spcPct val="0"/>
            </a:spcBef>
            <a:spcAft>
              <a:spcPct val="35000"/>
            </a:spcAft>
            <a:buNone/>
          </a:pPr>
          <a:r>
            <a:rPr lang="pl-PL" sz="2200" kern="1200" dirty="0"/>
            <a:t>ocena na podstawie art. 8 k.p. - I PK 103/05, II PK 122/07, II PK 245/11, </a:t>
          </a:r>
        </a:p>
      </dsp:txBody>
      <dsp:txXfrm>
        <a:off x="76654" y="1660789"/>
        <a:ext cx="8076292" cy="1416959"/>
      </dsp:txXfrm>
    </dsp:sp>
    <dsp:sp modelId="{38EA19DE-A440-44C8-89D9-B206B341E1C8}">
      <dsp:nvSpPr>
        <dsp:cNvPr id="0" name=""/>
        <dsp:cNvSpPr/>
      </dsp:nvSpPr>
      <dsp:spPr>
        <a:xfrm>
          <a:off x="0" y="3166187"/>
          <a:ext cx="8229600" cy="1570267"/>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pl-PL" sz="2200" kern="1200" dirty="0"/>
            <a:t>ocena pod kątem przepisów antydyskryminacyjnych </a:t>
          </a:r>
        </a:p>
      </dsp:txBody>
      <dsp:txXfrm>
        <a:off x="76654" y="3242841"/>
        <a:ext cx="8076292" cy="141695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002B84-D067-4D86-A611-AD45166C8150}">
      <dsp:nvSpPr>
        <dsp:cNvPr id="0" name=""/>
        <dsp:cNvSpPr/>
      </dsp:nvSpPr>
      <dsp:spPr>
        <a:xfrm>
          <a:off x="0" y="4429662"/>
          <a:ext cx="8271395" cy="969101"/>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dirty="0"/>
            <a:t>złożyć do pracodawcy wniosek, w postaci papierowej lub elektronicznej, o wskazanie przyczyny uzasadniającej to rozwiązanie albo zastosowanie działania</a:t>
          </a:r>
        </a:p>
      </dsp:txBody>
      <dsp:txXfrm>
        <a:off x="0" y="4429662"/>
        <a:ext cx="8271395" cy="969101"/>
      </dsp:txXfrm>
    </dsp:sp>
    <dsp:sp modelId="{87EAF6EE-8701-4FE8-B0A7-DF73B7423F99}">
      <dsp:nvSpPr>
        <dsp:cNvPr id="0" name=""/>
        <dsp:cNvSpPr/>
      </dsp:nvSpPr>
      <dsp:spPr>
        <a:xfrm rot="10800000">
          <a:off x="0" y="2953720"/>
          <a:ext cx="8271395" cy="1490478"/>
        </a:xfrm>
        <a:prstGeom prst="upArrowCallou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b="0" i="0" kern="1200" dirty="0"/>
            <a:t>pracownik może w terminie 7 dni od dnia złożenia oświadczenia woli pracodawcy o rozwiązaniu umowy o pracę na okres próbny za wypowiedzeniem</a:t>
          </a:r>
          <a:endParaRPr lang="pl-PL" sz="1800" kern="1200" dirty="0"/>
        </a:p>
      </dsp:txBody>
      <dsp:txXfrm rot="10800000">
        <a:off x="0" y="2953720"/>
        <a:ext cx="8271395" cy="968468"/>
      </dsp:txXfrm>
    </dsp:sp>
    <dsp:sp modelId="{76DA1984-8D4B-4F16-9E68-657D40190889}">
      <dsp:nvSpPr>
        <dsp:cNvPr id="0" name=""/>
        <dsp:cNvSpPr/>
      </dsp:nvSpPr>
      <dsp:spPr>
        <a:xfrm rot="10800000">
          <a:off x="0" y="1477778"/>
          <a:ext cx="8271395" cy="1490478"/>
        </a:xfrm>
        <a:prstGeom prst="upArrowCallou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b="0" i="0" kern="1200" dirty="0"/>
            <a:t>było jednoczesne pozostawanie w stosunku pracy z innym pracodawcą lub jednoczesne pozostawanie w stosunku prawnym innym niż stosunek pracy, lub dochodzenie udzielenia informacji, o których mowa w art. 29 § 3, 3</a:t>
          </a:r>
          <a:r>
            <a:rPr lang="pl-PL" sz="1800" b="0" i="0" kern="1200" baseline="30000" dirty="0"/>
            <a:t>2</a:t>
          </a:r>
          <a:r>
            <a:rPr lang="pl-PL" sz="1800" b="0" i="0" kern="1200" dirty="0"/>
            <a:t> i 3</a:t>
          </a:r>
          <a:r>
            <a:rPr lang="pl-PL" sz="1800" b="0" i="0" kern="1200" baseline="30000" dirty="0"/>
            <a:t>3</a:t>
          </a:r>
          <a:r>
            <a:rPr lang="pl-PL" sz="1800" b="0" i="0" kern="1200" dirty="0"/>
            <a:t> oraz art. 29</a:t>
          </a:r>
          <a:r>
            <a:rPr lang="pl-PL" sz="1800" b="0" i="0" kern="1200" baseline="30000" dirty="0"/>
            <a:t>1</a:t>
          </a:r>
          <a:r>
            <a:rPr lang="pl-PL" sz="1800" b="0" i="0" kern="1200" dirty="0"/>
            <a:t> § 2 i 4, lub skorzystanie z praw, o których mowa w art. 94</a:t>
          </a:r>
          <a:r>
            <a:rPr lang="pl-PL" sz="1800" b="0" i="0" kern="1200" baseline="30000" dirty="0"/>
            <a:t>13</a:t>
          </a:r>
          <a:endParaRPr lang="pl-PL" sz="1800" b="1" u="none" kern="1200" dirty="0"/>
        </a:p>
      </dsp:txBody>
      <dsp:txXfrm rot="10800000">
        <a:off x="0" y="1477778"/>
        <a:ext cx="8271395" cy="968468"/>
      </dsp:txXfrm>
    </dsp:sp>
    <dsp:sp modelId="{666FDFFC-4BF4-4B1B-8A27-474A2B501285}">
      <dsp:nvSpPr>
        <dsp:cNvPr id="0" name=""/>
        <dsp:cNvSpPr/>
      </dsp:nvSpPr>
      <dsp:spPr>
        <a:xfrm rot="10800000">
          <a:off x="0" y="1836"/>
          <a:ext cx="8271395" cy="1490478"/>
        </a:xfrm>
        <a:prstGeom prst="upArrowCallou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b="0" i="0" kern="1200" dirty="0"/>
            <a:t>pracownik uważa, że przyczyną rozwiązania </a:t>
          </a:r>
          <a:r>
            <a:rPr lang="pl-PL" sz="1800" b="1" i="0" kern="1200" dirty="0"/>
            <a:t>umowy o pracę na okres próbny za wypowiedzeniem</a:t>
          </a:r>
          <a:endParaRPr lang="pl-PL" sz="1800" b="1" kern="1200" dirty="0"/>
        </a:p>
      </dsp:txBody>
      <dsp:txXfrm rot="10800000">
        <a:off x="0" y="1836"/>
        <a:ext cx="8271395" cy="96846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46BFBC-7836-4002-955F-409E8D4C1467}">
      <dsp:nvSpPr>
        <dsp:cNvPr id="0" name=""/>
        <dsp:cNvSpPr/>
      </dsp:nvSpPr>
      <dsp:spPr>
        <a:xfrm>
          <a:off x="0" y="471875"/>
          <a:ext cx="8229600" cy="121680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rtl="0">
            <a:lnSpc>
              <a:spcPct val="90000"/>
            </a:lnSpc>
            <a:spcBef>
              <a:spcPct val="0"/>
            </a:spcBef>
            <a:spcAft>
              <a:spcPct val="35000"/>
            </a:spcAft>
            <a:buNone/>
          </a:pPr>
          <a:r>
            <a:rPr lang="pl-PL" sz="2400" kern="1200" dirty="0"/>
            <a:t>Pracodawca udziela pracownikowi odpowiedzi na wniosek o wskazanie przyczyny uzasadniającej rozwiązanie umowy o pracę</a:t>
          </a:r>
        </a:p>
      </dsp:txBody>
      <dsp:txXfrm>
        <a:off x="59399" y="531274"/>
        <a:ext cx="8110802" cy="1098002"/>
      </dsp:txXfrm>
    </dsp:sp>
    <dsp:sp modelId="{7B324CF7-5FF8-48E7-9F3C-118F38C9425C}">
      <dsp:nvSpPr>
        <dsp:cNvPr id="0" name=""/>
        <dsp:cNvSpPr/>
      </dsp:nvSpPr>
      <dsp:spPr>
        <a:xfrm>
          <a:off x="0" y="1875876"/>
          <a:ext cx="8229600" cy="121680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kern="1200" dirty="0"/>
            <a:t>w postaci papierowej lub elektronicznej, </a:t>
          </a:r>
        </a:p>
      </dsp:txBody>
      <dsp:txXfrm>
        <a:off x="59399" y="1935275"/>
        <a:ext cx="8110802" cy="1098002"/>
      </dsp:txXfrm>
    </dsp:sp>
    <dsp:sp modelId="{E95B7E04-E4FE-4272-ABFC-B20F5DAB7065}">
      <dsp:nvSpPr>
        <dsp:cNvPr id="0" name=""/>
        <dsp:cNvSpPr/>
      </dsp:nvSpPr>
      <dsp:spPr>
        <a:xfrm>
          <a:off x="0" y="3279876"/>
          <a:ext cx="8229600" cy="121680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kern="1200" dirty="0"/>
            <a:t>w terminie 7 dni od dnia złożenia przez pracownika wniosku.</a:t>
          </a:r>
        </a:p>
      </dsp:txBody>
      <dsp:txXfrm>
        <a:off x="59399" y="3339275"/>
        <a:ext cx="8110802" cy="109800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4436D9-5E69-497B-8DBE-43C4A2B5729A}">
      <dsp:nvSpPr>
        <dsp:cNvPr id="0" name=""/>
        <dsp:cNvSpPr/>
      </dsp:nvSpPr>
      <dsp:spPr>
        <a:xfrm>
          <a:off x="-5535497" y="-847605"/>
          <a:ext cx="6591755" cy="6591755"/>
        </a:xfrm>
        <a:prstGeom prst="blockArc">
          <a:avLst>
            <a:gd name="adj1" fmla="val 18900000"/>
            <a:gd name="adj2" fmla="val 2700000"/>
            <a:gd name="adj3" fmla="val 328"/>
          </a:avLst>
        </a:prstGeom>
        <a:noFill/>
        <a:ln w="25400" cap="flat" cmpd="sng" algn="ctr">
          <a:solidFill>
            <a:schemeClr val="accent5">
              <a:lumMod val="20000"/>
              <a:lumOff val="80000"/>
            </a:schemeClr>
          </a:solidFill>
          <a:prstDash val="solid"/>
        </a:ln>
        <a:effectLst/>
      </dsp:spPr>
      <dsp:style>
        <a:lnRef idx="2">
          <a:scrgbClr r="0" g="0" b="0"/>
        </a:lnRef>
        <a:fillRef idx="0">
          <a:scrgbClr r="0" g="0" b="0"/>
        </a:fillRef>
        <a:effectRef idx="0">
          <a:scrgbClr r="0" g="0" b="0"/>
        </a:effectRef>
        <a:fontRef idx="minor"/>
      </dsp:style>
    </dsp:sp>
    <dsp:sp modelId="{7A4A013F-3477-4670-ACAA-C364AC333D37}">
      <dsp:nvSpPr>
        <dsp:cNvPr id="0" name=""/>
        <dsp:cNvSpPr/>
      </dsp:nvSpPr>
      <dsp:spPr>
        <a:xfrm>
          <a:off x="679640" y="489654"/>
          <a:ext cx="7608554" cy="979308"/>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7326" tIns="50800" rIns="50800" bIns="50800" numCol="1" spcCol="1270" anchor="ctr" anchorCtr="0">
          <a:noAutofit/>
        </a:bodyPr>
        <a:lstStyle/>
        <a:p>
          <a:pPr marL="0" lvl="0" indent="0" algn="just" defTabSz="889000">
            <a:lnSpc>
              <a:spcPct val="90000"/>
            </a:lnSpc>
            <a:spcBef>
              <a:spcPct val="0"/>
            </a:spcBef>
            <a:spcAft>
              <a:spcPct val="35000"/>
            </a:spcAft>
            <a:buNone/>
          </a:pPr>
          <a:r>
            <a:rPr lang="pl-PL" sz="2000" kern="1200" dirty="0"/>
            <a:t>Istnieje rozróżnienie między formalnym wskazaniem przyczyny wypowiedzenia umowy o pracę a jej zasadnością (art. 30 § 4 i art. 45 § 1 k.p.). </a:t>
          </a:r>
        </a:p>
      </dsp:txBody>
      <dsp:txXfrm>
        <a:off x="679640" y="489654"/>
        <a:ext cx="7608554" cy="979308"/>
      </dsp:txXfrm>
    </dsp:sp>
    <dsp:sp modelId="{55154B03-FEC9-4B60-AC02-FF53A3D22CBF}">
      <dsp:nvSpPr>
        <dsp:cNvPr id="0" name=""/>
        <dsp:cNvSpPr/>
      </dsp:nvSpPr>
      <dsp:spPr>
        <a:xfrm>
          <a:off x="67572" y="367240"/>
          <a:ext cx="1224136" cy="1224136"/>
        </a:xfrm>
        <a:prstGeom prst="ellipse">
          <a:avLst/>
        </a:prstGeom>
        <a:solidFill>
          <a:schemeClr val="lt1">
            <a:hueOff val="0"/>
            <a:satOff val="0"/>
            <a:lumOff val="0"/>
            <a:alphaOff val="0"/>
          </a:schemeClr>
        </a:solidFill>
        <a:ln w="25400" cap="flat" cmpd="sng" algn="ctr">
          <a:solidFill>
            <a:schemeClr val="accent5">
              <a:lumMod val="20000"/>
              <a:lumOff val="80000"/>
            </a:schemeClr>
          </a:solidFill>
          <a:prstDash val="solid"/>
        </a:ln>
        <a:effectLst/>
      </dsp:spPr>
      <dsp:style>
        <a:lnRef idx="2">
          <a:scrgbClr r="0" g="0" b="0"/>
        </a:lnRef>
        <a:fillRef idx="1">
          <a:scrgbClr r="0" g="0" b="0"/>
        </a:fillRef>
        <a:effectRef idx="0">
          <a:scrgbClr r="0" g="0" b="0"/>
        </a:effectRef>
        <a:fontRef idx="minor"/>
      </dsp:style>
    </dsp:sp>
    <dsp:sp modelId="{1E78975E-5483-4653-91EA-70A6C242D6D9}">
      <dsp:nvSpPr>
        <dsp:cNvPr id="0" name=""/>
        <dsp:cNvSpPr/>
      </dsp:nvSpPr>
      <dsp:spPr>
        <a:xfrm>
          <a:off x="1035619" y="1958617"/>
          <a:ext cx="7252575" cy="979308"/>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7326" tIns="50800" rIns="50800" bIns="50800" numCol="1" spcCol="1270" anchor="ctr" anchorCtr="0">
          <a:noAutofit/>
        </a:bodyPr>
        <a:lstStyle/>
        <a:p>
          <a:pPr marL="0" lvl="0" indent="0" algn="just" defTabSz="889000">
            <a:lnSpc>
              <a:spcPct val="90000"/>
            </a:lnSpc>
            <a:spcBef>
              <a:spcPct val="0"/>
            </a:spcBef>
            <a:spcAft>
              <a:spcPct val="35000"/>
            </a:spcAft>
            <a:buNone/>
          </a:pPr>
          <a:r>
            <a:rPr lang="pl-PL" sz="2000" kern="1200" dirty="0"/>
            <a:t>Zasadność przyczyny wypowiedzenia nie podlega weryfikacji w ramach badania warunków formalnych przewidzianych w art. 30 § 4 k.p. </a:t>
          </a:r>
        </a:p>
      </dsp:txBody>
      <dsp:txXfrm>
        <a:off x="1035619" y="1958617"/>
        <a:ext cx="7252575" cy="979308"/>
      </dsp:txXfrm>
    </dsp:sp>
    <dsp:sp modelId="{0E7D7FE6-3D31-49FF-AFB0-8515548C7B3B}">
      <dsp:nvSpPr>
        <dsp:cNvPr id="0" name=""/>
        <dsp:cNvSpPr/>
      </dsp:nvSpPr>
      <dsp:spPr>
        <a:xfrm>
          <a:off x="423551" y="1836204"/>
          <a:ext cx="1224136" cy="1224136"/>
        </a:xfrm>
        <a:prstGeom prst="ellipse">
          <a:avLst/>
        </a:prstGeom>
        <a:solidFill>
          <a:schemeClr val="lt1">
            <a:hueOff val="0"/>
            <a:satOff val="0"/>
            <a:lumOff val="0"/>
            <a:alphaOff val="0"/>
          </a:schemeClr>
        </a:solidFill>
        <a:ln w="25400" cap="flat" cmpd="sng" algn="ctr">
          <a:solidFill>
            <a:schemeClr val="accent5">
              <a:lumMod val="20000"/>
              <a:lumOff val="80000"/>
            </a:schemeClr>
          </a:solidFill>
          <a:prstDash val="solid"/>
        </a:ln>
        <a:effectLst/>
      </dsp:spPr>
      <dsp:style>
        <a:lnRef idx="2">
          <a:scrgbClr r="0" g="0" b="0"/>
        </a:lnRef>
        <a:fillRef idx="1">
          <a:scrgbClr r="0" g="0" b="0"/>
        </a:fillRef>
        <a:effectRef idx="0">
          <a:scrgbClr r="0" g="0" b="0"/>
        </a:effectRef>
        <a:fontRef idx="minor"/>
      </dsp:style>
    </dsp:sp>
    <dsp:sp modelId="{CB031D04-50C5-45FC-AC5F-35E027BBB006}">
      <dsp:nvSpPr>
        <dsp:cNvPr id="0" name=""/>
        <dsp:cNvSpPr/>
      </dsp:nvSpPr>
      <dsp:spPr>
        <a:xfrm>
          <a:off x="679640" y="3427580"/>
          <a:ext cx="7608554" cy="979308"/>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7326" tIns="50800" rIns="50800" bIns="50800" numCol="1" spcCol="1270" anchor="ctr" anchorCtr="0">
          <a:noAutofit/>
        </a:bodyPr>
        <a:lstStyle/>
        <a:p>
          <a:pPr marL="0" lvl="0" indent="0" algn="just" defTabSz="889000">
            <a:lnSpc>
              <a:spcPct val="90000"/>
            </a:lnSpc>
            <a:spcBef>
              <a:spcPct val="0"/>
            </a:spcBef>
            <a:spcAft>
              <a:spcPct val="35000"/>
            </a:spcAft>
            <a:buNone/>
          </a:pPr>
          <a:r>
            <a:rPr lang="pl-PL" sz="2000" kern="1200" dirty="0"/>
            <a:t>Zasadność wypowiedzenia jest przesłanką materialną analizowaną w ramach art. 45 § 1 k.p. </a:t>
          </a:r>
        </a:p>
      </dsp:txBody>
      <dsp:txXfrm>
        <a:off x="679640" y="3427580"/>
        <a:ext cx="7608554" cy="979308"/>
      </dsp:txXfrm>
    </dsp:sp>
    <dsp:sp modelId="{C4B68961-0708-4A13-802F-60CC2972C995}">
      <dsp:nvSpPr>
        <dsp:cNvPr id="0" name=""/>
        <dsp:cNvSpPr/>
      </dsp:nvSpPr>
      <dsp:spPr>
        <a:xfrm>
          <a:off x="67572" y="3305167"/>
          <a:ext cx="1224136" cy="1224136"/>
        </a:xfrm>
        <a:prstGeom prst="ellipse">
          <a:avLst/>
        </a:prstGeom>
        <a:solidFill>
          <a:schemeClr val="lt1">
            <a:hueOff val="0"/>
            <a:satOff val="0"/>
            <a:lumOff val="0"/>
            <a:alphaOff val="0"/>
          </a:schemeClr>
        </a:solidFill>
        <a:ln w="25400" cap="flat" cmpd="sng" algn="ctr">
          <a:solidFill>
            <a:schemeClr val="accent5">
              <a:lumMod val="20000"/>
              <a:lumOff val="8000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F4CAE3-EAE8-4380-8BF3-07DF23670A5B}">
      <dsp:nvSpPr>
        <dsp:cNvPr id="0" name=""/>
        <dsp:cNvSpPr/>
      </dsp:nvSpPr>
      <dsp:spPr>
        <a:xfrm>
          <a:off x="0" y="497"/>
          <a:ext cx="8229600" cy="2585214"/>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pl-PL" sz="2400" kern="1200" dirty="0"/>
            <a:t>Przyczyna wypowiedzenia umowy o pracę powinna być pracownikowi </a:t>
          </a:r>
          <a:r>
            <a:rPr lang="pl-PL" sz="2400" b="1" u="sng" kern="1200" dirty="0"/>
            <a:t>znana najpóźniej z chwilą otrzymania pisma </a:t>
          </a:r>
          <a:r>
            <a:rPr lang="pl-PL" sz="2400" kern="1200" dirty="0"/>
            <a:t>pracodawcy wypowiadającego umowę (I PK 175/06).</a:t>
          </a:r>
        </a:p>
      </dsp:txBody>
      <dsp:txXfrm>
        <a:off x="126200" y="126697"/>
        <a:ext cx="7977200" cy="2332814"/>
      </dsp:txXfrm>
    </dsp:sp>
    <dsp:sp modelId="{E9102213-9140-439A-8257-13495CA77A25}">
      <dsp:nvSpPr>
        <dsp:cNvPr id="0" name=""/>
        <dsp:cNvSpPr/>
      </dsp:nvSpPr>
      <dsp:spPr>
        <a:xfrm>
          <a:off x="0" y="2598846"/>
          <a:ext cx="8229600" cy="2585214"/>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pl-PL" sz="2400" kern="1200" dirty="0"/>
            <a:t>Podana zwalnianemu pracownikowi przyczyna wypowiedzenia </a:t>
          </a:r>
          <a:r>
            <a:rPr lang="pl-PL" sz="2400" b="1" kern="1200" dirty="0"/>
            <a:t>nie podlega w postępowaniu sądowym na takiej "konkretyzacji", która w istocie polega na powołaniu nowych</a:t>
          </a:r>
          <a:r>
            <a:rPr lang="pl-PL" sz="2400" kern="1200" dirty="0"/>
            <a:t>, wcześniej niewskazanych w pisemnym oświadczeniu o wypowiedzeniu umowy o pracę przyczyn, okoliczności lub uzasadnienia kontestowanego wypowiedzenia (II PK 16/14, I PK 343/14).</a:t>
          </a:r>
        </a:p>
      </dsp:txBody>
      <dsp:txXfrm>
        <a:off x="126200" y="2725046"/>
        <a:ext cx="7977200" cy="233281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078939-4F0B-4CEF-99D7-ED7A46351CC2}">
      <dsp:nvSpPr>
        <dsp:cNvPr id="0" name=""/>
        <dsp:cNvSpPr/>
      </dsp:nvSpPr>
      <dsp:spPr>
        <a:xfrm>
          <a:off x="0" y="19979"/>
          <a:ext cx="8229600" cy="2579271"/>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rtl="0">
            <a:lnSpc>
              <a:spcPct val="90000"/>
            </a:lnSpc>
            <a:spcBef>
              <a:spcPct val="0"/>
            </a:spcBef>
            <a:spcAft>
              <a:spcPct val="35000"/>
            </a:spcAft>
            <a:buNone/>
          </a:pPr>
          <a:r>
            <a:rPr lang="pl-PL" sz="2400" kern="1200" dirty="0"/>
            <a:t>Sprzeczne z art. 30 § 4 k.p. jest wskazanie przez pracodawcę przyczyn wypowiedzenia umowy o pracę </a:t>
          </a:r>
          <a:r>
            <a:rPr lang="pl-PL" sz="2400" b="1" kern="1200" dirty="0"/>
            <a:t>w piśmie doręczonym pracownikowi później niż złożenie oświadczenia woli </a:t>
          </a:r>
          <a:r>
            <a:rPr lang="pl-PL" sz="2400" kern="1200" dirty="0"/>
            <a:t>o rozwiązaniu umowy (I PKN 99/00).</a:t>
          </a:r>
        </a:p>
      </dsp:txBody>
      <dsp:txXfrm>
        <a:off x="125910" y="145889"/>
        <a:ext cx="7977780" cy="2327451"/>
      </dsp:txXfrm>
    </dsp:sp>
    <dsp:sp modelId="{B7F81276-1922-4266-9CBE-B1F0E3B2A403}">
      <dsp:nvSpPr>
        <dsp:cNvPr id="0" name=""/>
        <dsp:cNvSpPr/>
      </dsp:nvSpPr>
      <dsp:spPr>
        <a:xfrm>
          <a:off x="0" y="2648211"/>
          <a:ext cx="8229600" cy="2430386"/>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rtl="0">
            <a:lnSpc>
              <a:spcPct val="90000"/>
            </a:lnSpc>
            <a:spcBef>
              <a:spcPct val="0"/>
            </a:spcBef>
            <a:spcAft>
              <a:spcPct val="35000"/>
            </a:spcAft>
            <a:buNone/>
          </a:pPr>
          <a:r>
            <a:rPr lang="pl-PL" sz="2400" kern="1200" dirty="0"/>
            <a:t>Wymagane przez art. 30 § 4 k.p. wskazanie przyczyny uzasadniającej wypowiedzenie umowy o pracę zawartej na czas nie określony </a:t>
          </a:r>
          <a:r>
            <a:rPr lang="pl-PL" sz="2400" b="1" kern="1200" dirty="0"/>
            <a:t>nie stanowi elementu treści oświadczenia woli pracodawcy </a:t>
          </a:r>
          <a:r>
            <a:rPr lang="pl-PL" sz="2400" kern="1200" dirty="0"/>
            <a:t>o wypowiedzeniu. </a:t>
          </a:r>
        </a:p>
      </dsp:txBody>
      <dsp:txXfrm>
        <a:off x="118642" y="2766853"/>
        <a:ext cx="7992316" cy="219310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5876CB-BA5D-4D08-921F-2548D4BB82A3}">
      <dsp:nvSpPr>
        <dsp:cNvPr id="0" name=""/>
        <dsp:cNvSpPr/>
      </dsp:nvSpPr>
      <dsp:spPr>
        <a:xfrm>
          <a:off x="0" y="0"/>
          <a:ext cx="6995160" cy="2036683"/>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pl-PL" sz="2000" kern="1200" dirty="0"/>
            <a:t>Pracodawca </a:t>
          </a:r>
          <a:r>
            <a:rPr lang="pl-PL" sz="2000" b="1" u="sng" kern="1200" dirty="0"/>
            <a:t>nie może uchylić się od skutków prawnych </a:t>
          </a:r>
          <a:r>
            <a:rPr lang="pl-PL" sz="2000" kern="1200" dirty="0"/>
            <a:t>podania w wypowiedzeniu umowy o pracę błędnej przyczyny wypowiedzenia, ponieważ podanie tej przyczyny jest oświadczeniem wiedzy, a nie woli (art. 84 k.c.).</a:t>
          </a:r>
        </a:p>
      </dsp:txBody>
      <dsp:txXfrm>
        <a:off x="59652" y="59652"/>
        <a:ext cx="4890089" cy="1917379"/>
      </dsp:txXfrm>
    </dsp:sp>
    <dsp:sp modelId="{A574414F-0BE4-443B-ACF5-691B32118867}">
      <dsp:nvSpPr>
        <dsp:cNvPr id="0" name=""/>
        <dsp:cNvSpPr/>
      </dsp:nvSpPr>
      <dsp:spPr>
        <a:xfrm>
          <a:off x="1234439" y="2489279"/>
          <a:ext cx="6995160" cy="2036683"/>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pl-PL" sz="2000" kern="1200" dirty="0"/>
            <a:t>W takiej sytuacji pracodawca </a:t>
          </a:r>
          <a:r>
            <a:rPr lang="pl-PL" sz="2000" b="1" u="sng" kern="1200" dirty="0"/>
            <a:t>powinien cofnąć oświadczenie woli </a:t>
          </a:r>
          <a:r>
            <a:rPr lang="pl-PL" sz="2000" kern="1200" dirty="0"/>
            <a:t>o wypowiedzeniu umowy o pracę, a następnie ponownie dokonać wypowiedzenia z podaniem rzeczywistej przyczyny uzasadniającej rozwiązanie tej umowy (art. 30 § 4 k.p.).</a:t>
          </a:r>
        </a:p>
      </dsp:txBody>
      <dsp:txXfrm>
        <a:off x="1294091" y="2548931"/>
        <a:ext cx="4317571" cy="1917379"/>
      </dsp:txXfrm>
    </dsp:sp>
    <dsp:sp modelId="{8E67D5F8-95AA-429C-B864-273550DE5F75}">
      <dsp:nvSpPr>
        <dsp:cNvPr id="0" name=""/>
        <dsp:cNvSpPr/>
      </dsp:nvSpPr>
      <dsp:spPr>
        <a:xfrm>
          <a:off x="5671315" y="1601059"/>
          <a:ext cx="1323844" cy="1323844"/>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just" defTabSz="889000">
            <a:lnSpc>
              <a:spcPct val="90000"/>
            </a:lnSpc>
            <a:spcBef>
              <a:spcPct val="0"/>
            </a:spcBef>
            <a:spcAft>
              <a:spcPct val="35000"/>
            </a:spcAft>
            <a:buNone/>
          </a:pPr>
          <a:endParaRPr lang="pl-PL" sz="2000" kern="1200" dirty="0"/>
        </a:p>
      </dsp:txBody>
      <dsp:txXfrm>
        <a:off x="5969180" y="1601059"/>
        <a:ext cx="728114" cy="996193"/>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dirty="0"/>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A28D31CC-6325-4681-8177-6156253C8CE7}" type="datetimeFigureOut">
              <a:rPr lang="pl-PL" smtClean="0"/>
              <a:t>12.06.2024</a:t>
            </a:fld>
            <a:endParaRPr lang="pl-PL" dirty="0"/>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dirty="0"/>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1A37E94-B268-458A-B8A4-1FBE8CF9089F}" type="slidenum">
              <a:rPr lang="pl-PL" smtClean="0"/>
              <a:t>‹#›</a:t>
            </a:fld>
            <a:endParaRPr lang="pl-PL" dirty="0"/>
          </a:p>
        </p:txBody>
      </p:sp>
    </p:spTree>
    <p:extLst>
      <p:ext uri="{BB962C8B-B14F-4D97-AF65-F5344CB8AC3E}">
        <p14:creationId xmlns:p14="http://schemas.microsoft.com/office/powerpoint/2010/main" val="7803852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dirty="0"/>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408C309-87EB-4382-BE37-705583DB2C9D}" type="datetimeFigureOut">
              <a:rPr lang="pl-PL" smtClean="0"/>
              <a:pPr/>
              <a:t>12.06.2024</a:t>
            </a:fld>
            <a:endParaRPr lang="pl-PL" dirty="0"/>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dirty="0"/>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dirty="0"/>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19D8609-F1D3-4BDD-826D-E72C988B63C4}" type="slidenum">
              <a:rPr lang="pl-PL" smtClean="0"/>
              <a:pPr/>
              <a:t>‹#›</a:t>
            </a:fld>
            <a:endParaRPr lang="pl-PL" dirty="0"/>
          </a:p>
        </p:txBody>
      </p:sp>
    </p:spTree>
    <p:extLst>
      <p:ext uri="{BB962C8B-B14F-4D97-AF65-F5344CB8AC3E}">
        <p14:creationId xmlns:p14="http://schemas.microsoft.com/office/powerpoint/2010/main" val="2068167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019D8609-F1D3-4BDD-826D-E72C988B63C4}" type="slidenum">
              <a:rPr lang="pl-PL" smtClean="0"/>
              <a:pPr/>
              <a:t>25</a:t>
            </a:fld>
            <a:endParaRPr lang="pl-PL" dirty="0"/>
          </a:p>
        </p:txBody>
      </p:sp>
    </p:spTree>
    <p:extLst>
      <p:ext uri="{BB962C8B-B14F-4D97-AF65-F5344CB8AC3E}">
        <p14:creationId xmlns:p14="http://schemas.microsoft.com/office/powerpoint/2010/main" val="3268289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019D8609-F1D3-4BDD-826D-E72C988B63C4}" type="slidenum">
              <a:rPr lang="pl-PL" smtClean="0"/>
              <a:pPr/>
              <a:t>26</a:t>
            </a:fld>
            <a:endParaRPr lang="pl-PL" dirty="0"/>
          </a:p>
        </p:txBody>
      </p:sp>
    </p:spTree>
    <p:extLst>
      <p:ext uri="{BB962C8B-B14F-4D97-AF65-F5344CB8AC3E}">
        <p14:creationId xmlns:p14="http://schemas.microsoft.com/office/powerpoint/2010/main" val="8404843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019D8609-F1D3-4BDD-826D-E72C988B63C4}" type="slidenum">
              <a:rPr lang="pl-PL" smtClean="0"/>
              <a:pPr/>
              <a:t>39</a:t>
            </a:fld>
            <a:endParaRPr lang="pl-PL" dirty="0"/>
          </a:p>
        </p:txBody>
      </p:sp>
    </p:spTree>
    <p:extLst>
      <p:ext uri="{BB962C8B-B14F-4D97-AF65-F5344CB8AC3E}">
        <p14:creationId xmlns:p14="http://schemas.microsoft.com/office/powerpoint/2010/main" val="6496507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019D8609-F1D3-4BDD-826D-E72C988B63C4}" type="slidenum">
              <a:rPr lang="pl-PL" smtClean="0"/>
              <a:pPr/>
              <a:t>70</a:t>
            </a:fld>
            <a:endParaRPr lang="pl-PL" dirty="0"/>
          </a:p>
        </p:txBody>
      </p:sp>
    </p:spTree>
    <p:extLst>
      <p:ext uri="{BB962C8B-B14F-4D97-AF65-F5344CB8AC3E}">
        <p14:creationId xmlns:p14="http://schemas.microsoft.com/office/powerpoint/2010/main" val="2384381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E9A84CC7-EC05-410E-A164-86A68CA7439E}" type="datetimeFigureOut">
              <a:rPr lang="pl-PL" smtClean="0"/>
              <a:pPr/>
              <a:t>12.06.2024</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B45F52B6-423C-4291-8B1B-6456E2EC9DCE}" type="slidenum">
              <a:rPr lang="pl-PL" smtClean="0"/>
              <a:pPr/>
              <a:t>‹#›</a:t>
            </a:fld>
            <a:endParaRPr lang="pl-PL"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E9A84CC7-EC05-410E-A164-86A68CA7439E}" type="datetimeFigureOut">
              <a:rPr lang="pl-PL" smtClean="0"/>
              <a:pPr/>
              <a:t>12.06.2024</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B45F52B6-423C-4291-8B1B-6456E2EC9DCE}" type="slidenum">
              <a:rPr lang="pl-PL" smtClean="0"/>
              <a:pPr/>
              <a:t>‹#›</a:t>
            </a:fld>
            <a:endParaRPr lang="pl-P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E9A84CC7-EC05-410E-A164-86A68CA7439E}" type="datetimeFigureOut">
              <a:rPr lang="pl-PL" smtClean="0"/>
              <a:pPr/>
              <a:t>12.06.2024</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B45F52B6-423C-4291-8B1B-6456E2EC9DCE}" type="slidenum">
              <a:rPr lang="pl-PL" smtClean="0"/>
              <a:pPr/>
              <a:t>‹#›</a:t>
            </a:fld>
            <a:endParaRPr lang="pl-P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E9A84CC7-EC05-410E-A164-86A68CA7439E}" type="datetimeFigureOut">
              <a:rPr lang="pl-PL" smtClean="0"/>
              <a:pPr/>
              <a:t>12.06.2024</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B45F52B6-423C-4291-8B1B-6456E2EC9DCE}" type="slidenum">
              <a:rPr lang="pl-PL" smtClean="0"/>
              <a:pPr/>
              <a:t>‹#›</a:t>
            </a:fld>
            <a:endParaRPr lang="pl-P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E9A84CC7-EC05-410E-A164-86A68CA7439E}" type="datetimeFigureOut">
              <a:rPr lang="pl-PL" smtClean="0"/>
              <a:pPr/>
              <a:t>12.06.2024</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B45F52B6-423C-4291-8B1B-6456E2EC9DCE}" type="slidenum">
              <a:rPr lang="pl-PL" smtClean="0"/>
              <a:pPr/>
              <a:t>‹#›</a:t>
            </a:fld>
            <a:endParaRPr lang="pl-P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E9A84CC7-EC05-410E-A164-86A68CA7439E}" type="datetimeFigureOut">
              <a:rPr lang="pl-PL" smtClean="0"/>
              <a:pPr/>
              <a:t>12.06.2024</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B45F52B6-423C-4291-8B1B-6456E2EC9DCE}" type="slidenum">
              <a:rPr lang="pl-PL" smtClean="0"/>
              <a:pPr/>
              <a:t>‹#›</a:t>
            </a:fld>
            <a:endParaRPr lang="pl-P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E9A84CC7-EC05-410E-A164-86A68CA7439E}" type="datetimeFigureOut">
              <a:rPr lang="pl-PL" smtClean="0"/>
              <a:pPr/>
              <a:t>12.06.2024</a:t>
            </a:fld>
            <a:endParaRPr lang="pl-PL" dirty="0"/>
          </a:p>
        </p:txBody>
      </p:sp>
      <p:sp>
        <p:nvSpPr>
          <p:cNvPr id="8" name="Symbol zastępczy stopki 7"/>
          <p:cNvSpPr>
            <a:spLocks noGrp="1"/>
          </p:cNvSpPr>
          <p:nvPr>
            <p:ph type="ftr" sz="quarter" idx="11"/>
          </p:nvPr>
        </p:nvSpPr>
        <p:spPr/>
        <p:txBody>
          <a:bodyPr/>
          <a:lstStyle/>
          <a:p>
            <a:endParaRPr lang="pl-PL" dirty="0"/>
          </a:p>
        </p:txBody>
      </p:sp>
      <p:sp>
        <p:nvSpPr>
          <p:cNvPr id="9" name="Symbol zastępczy numeru slajdu 8"/>
          <p:cNvSpPr>
            <a:spLocks noGrp="1"/>
          </p:cNvSpPr>
          <p:nvPr>
            <p:ph type="sldNum" sz="quarter" idx="12"/>
          </p:nvPr>
        </p:nvSpPr>
        <p:spPr/>
        <p:txBody>
          <a:bodyPr/>
          <a:lstStyle/>
          <a:p>
            <a:fld id="{B45F52B6-423C-4291-8B1B-6456E2EC9DCE}" type="slidenum">
              <a:rPr lang="pl-PL" smtClean="0"/>
              <a:pPr/>
              <a:t>‹#›</a:t>
            </a:fld>
            <a:endParaRPr lang="pl-P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E9A84CC7-EC05-410E-A164-86A68CA7439E}" type="datetimeFigureOut">
              <a:rPr lang="pl-PL" smtClean="0"/>
              <a:pPr/>
              <a:t>12.06.2024</a:t>
            </a:fld>
            <a:endParaRPr lang="pl-PL" dirty="0"/>
          </a:p>
        </p:txBody>
      </p:sp>
      <p:sp>
        <p:nvSpPr>
          <p:cNvPr id="4" name="Symbol zastępczy stopki 3"/>
          <p:cNvSpPr>
            <a:spLocks noGrp="1"/>
          </p:cNvSpPr>
          <p:nvPr>
            <p:ph type="ftr" sz="quarter" idx="11"/>
          </p:nvPr>
        </p:nvSpPr>
        <p:spPr/>
        <p:txBody>
          <a:bodyPr/>
          <a:lstStyle/>
          <a:p>
            <a:endParaRPr lang="pl-PL" dirty="0"/>
          </a:p>
        </p:txBody>
      </p:sp>
      <p:sp>
        <p:nvSpPr>
          <p:cNvPr id="5" name="Symbol zastępczy numeru slajdu 4"/>
          <p:cNvSpPr>
            <a:spLocks noGrp="1"/>
          </p:cNvSpPr>
          <p:nvPr>
            <p:ph type="sldNum" sz="quarter" idx="12"/>
          </p:nvPr>
        </p:nvSpPr>
        <p:spPr/>
        <p:txBody>
          <a:bodyPr/>
          <a:lstStyle/>
          <a:p>
            <a:fld id="{B45F52B6-423C-4291-8B1B-6456E2EC9DCE}" type="slidenum">
              <a:rPr lang="pl-PL" smtClean="0"/>
              <a:pPr/>
              <a:t>‹#›</a:t>
            </a:fld>
            <a:endParaRPr lang="pl-P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E9A84CC7-EC05-410E-A164-86A68CA7439E}" type="datetimeFigureOut">
              <a:rPr lang="pl-PL" smtClean="0"/>
              <a:pPr/>
              <a:t>12.06.2024</a:t>
            </a:fld>
            <a:endParaRPr lang="pl-PL" dirty="0"/>
          </a:p>
        </p:txBody>
      </p:sp>
      <p:sp>
        <p:nvSpPr>
          <p:cNvPr id="3" name="Symbol zastępczy stopki 2"/>
          <p:cNvSpPr>
            <a:spLocks noGrp="1"/>
          </p:cNvSpPr>
          <p:nvPr>
            <p:ph type="ftr" sz="quarter" idx="11"/>
          </p:nvPr>
        </p:nvSpPr>
        <p:spPr/>
        <p:txBody>
          <a:bodyPr/>
          <a:lstStyle/>
          <a:p>
            <a:endParaRPr lang="pl-PL" dirty="0"/>
          </a:p>
        </p:txBody>
      </p:sp>
      <p:sp>
        <p:nvSpPr>
          <p:cNvPr id="4" name="Symbol zastępczy numeru slajdu 3"/>
          <p:cNvSpPr>
            <a:spLocks noGrp="1"/>
          </p:cNvSpPr>
          <p:nvPr>
            <p:ph type="sldNum" sz="quarter" idx="12"/>
          </p:nvPr>
        </p:nvSpPr>
        <p:spPr/>
        <p:txBody>
          <a:bodyPr/>
          <a:lstStyle/>
          <a:p>
            <a:fld id="{B45F52B6-423C-4291-8B1B-6456E2EC9DCE}" type="slidenum">
              <a:rPr lang="pl-PL" smtClean="0"/>
              <a:pPr/>
              <a:t>‹#›</a:t>
            </a:fld>
            <a:endParaRPr lang="pl-PL"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E9A84CC7-EC05-410E-A164-86A68CA7439E}" type="datetimeFigureOut">
              <a:rPr lang="pl-PL" smtClean="0"/>
              <a:pPr/>
              <a:t>12.06.2024</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B45F52B6-423C-4291-8B1B-6456E2EC9DCE}" type="slidenum">
              <a:rPr lang="pl-PL" smtClean="0"/>
              <a:pPr/>
              <a:t>‹#›</a:t>
            </a:fld>
            <a:endParaRPr lang="pl-PL"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dirty="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E9A84CC7-EC05-410E-A164-86A68CA7439E}" type="datetimeFigureOut">
              <a:rPr lang="pl-PL" smtClean="0"/>
              <a:pPr/>
              <a:t>12.06.2024</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B45F52B6-423C-4291-8B1B-6456E2EC9DCE}" type="slidenum">
              <a:rPr lang="pl-PL" smtClean="0"/>
              <a:pPr/>
              <a:t>‹#›</a:t>
            </a:fld>
            <a:endParaRPr lang="pl-P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A84CC7-EC05-410E-A164-86A68CA7439E}" type="datetimeFigureOut">
              <a:rPr lang="pl-PL" smtClean="0"/>
              <a:pPr/>
              <a:t>12.06.2024</a:t>
            </a:fld>
            <a:endParaRPr lang="pl-PL"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5F52B6-423C-4291-8B1B-6456E2EC9DCE}" type="slidenum">
              <a:rPr lang="pl-PL" smtClean="0"/>
              <a:pPr/>
              <a:t>‹#›</a:t>
            </a:fld>
            <a:endParaRPr lang="pl-PL"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2B58C83-103D-4E51-8E8E-60F762F5A98B}"/>
              </a:ext>
            </a:extLst>
          </p:cNvPr>
          <p:cNvSpPr>
            <a:spLocks noGrp="1"/>
          </p:cNvSpPr>
          <p:nvPr>
            <p:ph type="title"/>
          </p:nvPr>
        </p:nvSpPr>
        <p:spPr/>
        <p:txBody>
          <a:bodyPr>
            <a:normAutofit/>
          </a:bodyPr>
          <a:lstStyle/>
          <a:p>
            <a:pPr algn="l"/>
            <a:endParaRPr lang="pl-PL" sz="3200" b="1" dirty="0">
              <a:solidFill>
                <a:schemeClr val="accent5">
                  <a:lumMod val="50000"/>
                </a:schemeClr>
              </a:solidFill>
            </a:endParaRPr>
          </a:p>
        </p:txBody>
      </p:sp>
      <p:sp>
        <p:nvSpPr>
          <p:cNvPr id="3" name="Symbol zastępczy zawartości 2">
            <a:extLst>
              <a:ext uri="{FF2B5EF4-FFF2-40B4-BE49-F238E27FC236}">
                <a16:creationId xmlns:a16="http://schemas.microsoft.com/office/drawing/2014/main" id="{BD0601A4-A7EB-4D83-82CA-000D5BD16176}"/>
              </a:ext>
            </a:extLst>
          </p:cNvPr>
          <p:cNvSpPr>
            <a:spLocks noGrp="1"/>
          </p:cNvSpPr>
          <p:nvPr>
            <p:ph idx="1"/>
          </p:nvPr>
        </p:nvSpPr>
        <p:spPr>
          <a:xfrm>
            <a:off x="457200" y="1268762"/>
            <a:ext cx="8229600" cy="5184574"/>
          </a:xfrm>
        </p:spPr>
        <p:txBody>
          <a:bodyPr>
            <a:noAutofit/>
          </a:bodyPr>
          <a:lstStyle/>
          <a:p>
            <a:pPr marL="357188" indent="-357188" algn="just">
              <a:spcBef>
                <a:spcPts val="0"/>
              </a:spcBef>
              <a:buFont typeface="+mj-lt"/>
              <a:buAutoNum type="arabicPeriod" startAt="9"/>
            </a:pPr>
            <a:endParaRPr lang="pl-PL" sz="1800" dirty="0">
              <a:effectLst>
                <a:outerShdw blurRad="38100" dist="38100" dir="2700000" algn="tl">
                  <a:srgbClr val="000000">
                    <a:alpha val="43137"/>
                  </a:srgbClr>
                </a:outerShdw>
              </a:effectLst>
            </a:endParaRPr>
          </a:p>
          <a:p>
            <a:pPr marL="357188" indent="-357188" algn="just">
              <a:spcBef>
                <a:spcPts val="0"/>
              </a:spcBef>
              <a:buFont typeface="+mj-lt"/>
              <a:buAutoNum type="arabicPeriod" startAt="9"/>
            </a:pPr>
            <a:endParaRPr lang="pl-PL" sz="1800" dirty="0"/>
          </a:p>
          <a:p>
            <a:pPr marL="357188" lvl="0" indent="-357188" algn="just">
              <a:spcBef>
                <a:spcPts val="0"/>
              </a:spcBef>
              <a:buFont typeface="+mj-lt"/>
              <a:buAutoNum type="arabicPeriod" startAt="9"/>
            </a:pPr>
            <a:endParaRPr lang="pl-PL" sz="1800" dirty="0"/>
          </a:p>
          <a:p>
            <a:pPr marL="357188" lvl="0" indent="-357188" algn="just">
              <a:spcBef>
                <a:spcPts val="0"/>
              </a:spcBef>
              <a:buFont typeface="+mj-lt"/>
              <a:buAutoNum type="arabicPeriod" startAt="9"/>
            </a:pPr>
            <a:endParaRPr lang="pl-PL" sz="1800" dirty="0"/>
          </a:p>
          <a:p>
            <a:pPr marL="357188" lvl="0" indent="-357188" algn="just">
              <a:spcBef>
                <a:spcPts val="0"/>
              </a:spcBef>
              <a:buFont typeface="+mj-lt"/>
              <a:buAutoNum type="arabicPeriod" startAt="9"/>
            </a:pPr>
            <a:endParaRPr lang="pl-PL" sz="1800" dirty="0"/>
          </a:p>
          <a:p>
            <a:pPr marL="357188" lvl="0" indent="-357188" algn="just">
              <a:spcBef>
                <a:spcPts val="0"/>
              </a:spcBef>
              <a:buFont typeface="+mj-lt"/>
              <a:buAutoNum type="arabicPeriod" startAt="9"/>
            </a:pPr>
            <a:endParaRPr lang="pl-PL" sz="1800" dirty="0"/>
          </a:p>
          <a:p>
            <a:pPr marL="357188" lvl="0" indent="-357188" algn="just">
              <a:spcBef>
                <a:spcPts val="0"/>
              </a:spcBef>
              <a:buFont typeface="+mj-lt"/>
              <a:buAutoNum type="arabicPeriod" startAt="9"/>
            </a:pPr>
            <a:endParaRPr lang="pl-PL" sz="1800" dirty="0"/>
          </a:p>
          <a:p>
            <a:pPr marL="357188" indent="-357188" algn="just">
              <a:spcBef>
                <a:spcPts val="0"/>
              </a:spcBef>
              <a:buFont typeface="+mj-lt"/>
              <a:buAutoNum type="arabicPeriod" startAt="9"/>
            </a:pPr>
            <a:endParaRPr lang="pl-PL" sz="1800" dirty="0"/>
          </a:p>
        </p:txBody>
      </p:sp>
      <p:sp>
        <p:nvSpPr>
          <p:cNvPr id="6" name="Prostokąt 5">
            <a:extLst>
              <a:ext uri="{FF2B5EF4-FFF2-40B4-BE49-F238E27FC236}">
                <a16:creationId xmlns:a16="http://schemas.microsoft.com/office/drawing/2014/main" id="{2D7CC671-6BAF-4D97-B92F-BD82B8CD536C}"/>
              </a:ext>
            </a:extLst>
          </p:cNvPr>
          <p:cNvSpPr/>
          <p:nvPr/>
        </p:nvSpPr>
        <p:spPr>
          <a:xfrm>
            <a:off x="1115616" y="3105835"/>
            <a:ext cx="7571184" cy="1569660"/>
          </a:xfrm>
          <a:prstGeom prst="rect">
            <a:avLst/>
          </a:prstGeom>
        </p:spPr>
        <p:txBody>
          <a:bodyPr wrap="square">
            <a:spAutoFit/>
          </a:bodyPr>
          <a:lstStyle/>
          <a:p>
            <a:r>
              <a:rPr lang="pl-PL" sz="3200" b="1" dirty="0">
                <a:solidFill>
                  <a:schemeClr val="accent1">
                    <a:lumMod val="50000"/>
                  </a:schemeClr>
                </a:solidFill>
              </a:rPr>
              <a:t>Przyczyna wypowiedzenia </a:t>
            </a:r>
          </a:p>
          <a:p>
            <a:pPr algn="just"/>
            <a:r>
              <a:rPr lang="pl-PL" sz="3200" b="1" dirty="0">
                <a:solidFill>
                  <a:schemeClr val="accent1">
                    <a:lumMod val="50000"/>
                  </a:schemeClr>
                </a:solidFill>
              </a:rPr>
              <a:t>- uwagi praktyczne na temat sposobu konstruowania</a:t>
            </a:r>
          </a:p>
        </p:txBody>
      </p:sp>
    </p:spTree>
    <p:extLst>
      <p:ext uri="{BB962C8B-B14F-4D97-AF65-F5344CB8AC3E}">
        <p14:creationId xmlns:p14="http://schemas.microsoft.com/office/powerpoint/2010/main" val="3759238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72F4F1-64C5-47E5-B863-F5D9A297296F}"/>
              </a:ext>
            </a:extLst>
          </p:cNvPr>
          <p:cNvSpPr>
            <a:spLocks noGrp="1"/>
          </p:cNvSpPr>
          <p:nvPr>
            <p:ph type="title"/>
          </p:nvPr>
        </p:nvSpPr>
        <p:spPr/>
        <p:txBody>
          <a:bodyPr>
            <a:noAutofit/>
          </a:bodyPr>
          <a:lstStyle/>
          <a:p>
            <a:pPr algn="l">
              <a:defRPr/>
            </a:pPr>
            <a:r>
              <a:rPr lang="pl-PL" sz="3000" b="1" dirty="0">
                <a:solidFill>
                  <a:schemeClr val="accent5">
                    <a:lumMod val="50000"/>
                  </a:schemeClr>
                </a:solidFill>
              </a:rPr>
              <a:t>Przed nowelizacją - przyczyna wypowiedzenia umowy  o pracę na czas określony</a:t>
            </a:r>
            <a:br>
              <a:rPr lang="pl-PL" sz="3200" b="1" dirty="0">
                <a:solidFill>
                  <a:schemeClr val="accent5">
                    <a:lumMod val="50000"/>
                  </a:schemeClr>
                </a:solidFill>
              </a:rPr>
            </a:br>
            <a:endParaRPr lang="pl-PL" sz="3200" b="1" dirty="0">
              <a:solidFill>
                <a:schemeClr val="accent3">
                  <a:lumMod val="50000"/>
                </a:schemeClr>
              </a:solidFill>
              <a:effectLst>
                <a:outerShdw blurRad="38100" dist="38100" dir="2700000" algn="tl">
                  <a:srgbClr val="000000">
                    <a:alpha val="43137"/>
                  </a:srgbClr>
                </a:outerShdw>
              </a:effectLst>
            </a:endParaRPr>
          </a:p>
        </p:txBody>
      </p:sp>
      <p:graphicFrame>
        <p:nvGraphicFramePr>
          <p:cNvPr id="3" name="Symbol zastępczy zawartości 2">
            <a:extLst>
              <a:ext uri="{FF2B5EF4-FFF2-40B4-BE49-F238E27FC236}">
                <a16:creationId xmlns:a16="http://schemas.microsoft.com/office/drawing/2014/main" id="{8020E884-93E2-465E-8992-E1D21543C99D}"/>
              </a:ext>
            </a:extLst>
          </p:cNvPr>
          <p:cNvGraphicFramePr>
            <a:graphicFrameLocks noGrp="1"/>
          </p:cNvGraphicFramePr>
          <p:nvPr>
            <p:ph idx="1"/>
            <p:extLst>
              <p:ext uri="{D42A27DB-BD31-4B8C-83A1-F6EECF244321}">
                <p14:modId xmlns:p14="http://schemas.microsoft.com/office/powerpoint/2010/main" val="3088910770"/>
              </p:ext>
            </p:extLst>
          </p:nvPr>
        </p:nvGraphicFramePr>
        <p:xfrm>
          <a:off x="457200" y="1844824"/>
          <a:ext cx="8229600" cy="47385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2800" b="1" dirty="0">
                <a:solidFill>
                  <a:schemeClr val="accent5">
                    <a:lumMod val="50000"/>
                  </a:schemeClr>
                </a:solidFill>
              </a:rPr>
              <a:t>Wyrok TS z 20.02.2024 r., C-715/20</a:t>
            </a:r>
          </a:p>
        </p:txBody>
      </p:sp>
      <p:sp>
        <p:nvSpPr>
          <p:cNvPr id="3" name="Symbol zastępczy zawartości 2"/>
          <p:cNvSpPr>
            <a:spLocks noGrp="1"/>
          </p:cNvSpPr>
          <p:nvPr>
            <p:ph idx="1"/>
          </p:nvPr>
        </p:nvSpPr>
        <p:spPr>
          <a:xfrm>
            <a:off x="457200" y="1600200"/>
            <a:ext cx="8229600" cy="4525963"/>
          </a:xfrm>
        </p:spPr>
        <p:txBody>
          <a:bodyPr>
            <a:normAutofit fontScale="85000" lnSpcReduction="10000"/>
          </a:bodyPr>
          <a:lstStyle/>
          <a:p>
            <a:pPr marL="0" indent="0" algn="just">
              <a:buNone/>
            </a:pPr>
            <a:r>
              <a:rPr lang="pl-PL" dirty="0"/>
              <a:t>Klauzulę 4 Porozumienia ramowego w sprawie pracy na czas określony, stanowiącego załącznik do dyrektywy 1999/70 dotyczącej Porozumienia ramowego w sprawie pracy na czas określony, zawartego przez UNICE, CEEP oraz ETUC, </a:t>
            </a:r>
            <a:r>
              <a:rPr lang="pl-PL" b="1" dirty="0"/>
              <a:t>należy interpretować w ten sposób, że stoi ona na przeszkodzie uregulowaniu krajowemu, zgodnie z którym pracodawca nie ma obowiązku uzasadnienia na piśmie rozwiązania umowy o pracę na czas określony za wypowiedzeniem, podczas gdy jest on do tego zobowiązany w przypadku rozwiązania umowy o pracę na czas nieokreślony. </a:t>
            </a:r>
            <a:endParaRPr lang="pl-PL" dirty="0"/>
          </a:p>
        </p:txBody>
      </p:sp>
    </p:spTree>
    <p:extLst>
      <p:ext uri="{BB962C8B-B14F-4D97-AF65-F5344CB8AC3E}">
        <p14:creationId xmlns:p14="http://schemas.microsoft.com/office/powerpoint/2010/main" val="3870310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just"/>
            <a:r>
              <a:rPr lang="pl-PL" sz="2800" b="1" dirty="0">
                <a:solidFill>
                  <a:schemeClr val="accent5">
                    <a:lumMod val="50000"/>
                  </a:schemeClr>
                </a:solidFill>
              </a:rPr>
              <a:t>Wyrok TS z 20.02.2024 r., C-715/20 – skutek horyzontalny </a:t>
            </a:r>
          </a:p>
        </p:txBody>
      </p:sp>
      <p:sp>
        <p:nvSpPr>
          <p:cNvPr id="3" name="Symbol zastępczy zawartości 2"/>
          <p:cNvSpPr>
            <a:spLocks noGrp="1"/>
          </p:cNvSpPr>
          <p:nvPr>
            <p:ph idx="1"/>
          </p:nvPr>
        </p:nvSpPr>
        <p:spPr>
          <a:xfrm>
            <a:off x="457200" y="1600200"/>
            <a:ext cx="8229600" cy="4525963"/>
          </a:xfrm>
        </p:spPr>
        <p:txBody>
          <a:bodyPr>
            <a:normAutofit fontScale="92500" lnSpcReduction="20000"/>
          </a:bodyPr>
          <a:lstStyle/>
          <a:p>
            <a:pPr marL="0" indent="0" algn="just">
              <a:buNone/>
            </a:pPr>
            <a:r>
              <a:rPr lang="pl-PL" dirty="0"/>
              <a:t>Sąd krajowy rozpatrujący </a:t>
            </a:r>
            <a:r>
              <a:rPr lang="pl-PL" b="1" dirty="0"/>
              <a:t>spór między jednostkami</a:t>
            </a:r>
            <a:r>
              <a:rPr lang="pl-PL" dirty="0"/>
              <a:t>, w którym dokonanie wykładni stosownych przepisów prawa krajowego w zgodzie z tą klauzulą jest niemożliwe, musi w ramach swoich właściwości zapewnić jednostkom </a:t>
            </a:r>
            <a:r>
              <a:rPr lang="pl-PL" b="1" dirty="0"/>
              <a:t>ochronę prawną przysługującą im na podstawie art. 47 Karty praw podstawowych Unii Europejskiej oraz zagwarantować pełną skuteczność tego postanowienia, w razie konieczności poprzez odstąpienie od stosowania wszelkich przepisów prawa krajowego, które stoją z nim w sprzeczności</a:t>
            </a:r>
            <a:r>
              <a:rPr lang="pl-PL" dirty="0"/>
              <a:t>.</a:t>
            </a:r>
          </a:p>
        </p:txBody>
      </p:sp>
    </p:spTree>
    <p:extLst>
      <p:ext uri="{BB962C8B-B14F-4D97-AF65-F5344CB8AC3E}">
        <p14:creationId xmlns:p14="http://schemas.microsoft.com/office/powerpoint/2010/main" val="2583859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787313-2A0A-4946-A3E2-47EDB8E84999}"/>
              </a:ext>
            </a:extLst>
          </p:cNvPr>
          <p:cNvSpPr>
            <a:spLocks noGrp="1"/>
          </p:cNvSpPr>
          <p:nvPr>
            <p:ph type="title"/>
          </p:nvPr>
        </p:nvSpPr>
        <p:spPr/>
        <p:txBody>
          <a:bodyPr>
            <a:noAutofit/>
          </a:bodyPr>
          <a:lstStyle/>
          <a:p>
            <a:pPr algn="l"/>
            <a:r>
              <a:rPr lang="pl-PL" sz="3200" b="1" dirty="0">
                <a:solidFill>
                  <a:schemeClr val="accent5">
                    <a:lumMod val="50000"/>
                  </a:schemeClr>
                </a:solidFill>
              </a:rPr>
              <a:t>Brak ochrony prawnej z art. 47 Karty praw podstawowych Unii Europejskiej</a:t>
            </a:r>
            <a:endParaRPr lang="pl-PL" sz="3200" dirty="0"/>
          </a:p>
        </p:txBody>
      </p:sp>
      <p:sp>
        <p:nvSpPr>
          <p:cNvPr id="3" name="Symbol zastępczy zawartości 2">
            <a:extLst>
              <a:ext uri="{FF2B5EF4-FFF2-40B4-BE49-F238E27FC236}">
                <a16:creationId xmlns:a16="http://schemas.microsoft.com/office/drawing/2014/main" id="{FE5EBD3B-7D97-4E60-A061-9F3EC8658C13}"/>
              </a:ext>
            </a:extLst>
          </p:cNvPr>
          <p:cNvSpPr>
            <a:spLocks noGrp="1"/>
          </p:cNvSpPr>
          <p:nvPr>
            <p:ph idx="1"/>
          </p:nvPr>
        </p:nvSpPr>
        <p:spPr/>
        <p:txBody>
          <a:bodyPr>
            <a:normAutofit fontScale="62500" lnSpcReduction="20000"/>
          </a:bodyPr>
          <a:lstStyle/>
          <a:p>
            <a:pPr marL="0" indent="0">
              <a:buNone/>
            </a:pPr>
            <a:endParaRPr lang="pl-PL" dirty="0"/>
          </a:p>
          <a:p>
            <a:pPr marL="0" indent="0" algn="just">
              <a:buNone/>
            </a:pPr>
            <a:r>
              <a:rPr lang="pl-PL" sz="3400" dirty="0"/>
              <a:t>W świetle tych rozważań należy stwierdzić, że odmienne traktowanie wprowadzone przez właściwe prawo krajowe, takie jak stwierdzone w pkt 56 niniejszego wyroku, narusza ustanowione w art. 47 Karty prawo podstawowe do skutecznego środka prawnego, ponieważ pracownik zatrudniony na czas określony zostaje pozbawiony możliwości - z której korzysta jednak pracownik zatrudniony na czas nieokreślony - </a:t>
            </a:r>
            <a:r>
              <a:rPr lang="pl-PL" sz="3400" b="1" u="sng" dirty="0"/>
              <a:t>uprzedniego dokonania oceny, czy należy wystąpić do sądu z powództwem na decyzję o rozwiązaniu z nim umowy o pracę oraz w stosownym wypadku wnieść odwołanie, które dokładnie kwestionowałoby przyczyny takiego rozwiązania. </a:t>
            </a:r>
            <a:r>
              <a:rPr lang="pl-PL" sz="3400" dirty="0"/>
              <a:t>Ponadto, biorąc pod uwagę to, co przedstawiono w pkt 60-67 niniejszego wyroku, argumenty wysuwane przez rząd polski nie mogą uzasadniać takiego ograniczenia tego prawa na podstawie art. 52 ust. 1 Karty.</a:t>
            </a:r>
          </a:p>
          <a:p>
            <a:endParaRPr lang="pl-PL" dirty="0"/>
          </a:p>
        </p:txBody>
      </p:sp>
    </p:spTree>
    <p:extLst>
      <p:ext uri="{BB962C8B-B14F-4D97-AF65-F5344CB8AC3E}">
        <p14:creationId xmlns:p14="http://schemas.microsoft.com/office/powerpoint/2010/main" val="2562339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a:xfrm>
            <a:off x="359532" y="1772816"/>
            <a:ext cx="8424936" cy="4525963"/>
          </a:xfrm>
        </p:spPr>
        <p:txBody>
          <a:bodyPr>
            <a:normAutofit/>
          </a:bodyPr>
          <a:lstStyle/>
          <a:p>
            <a:pPr marL="0" lvl="0" indent="0">
              <a:buNone/>
            </a:pPr>
            <a:endParaRPr lang="pl-PL" b="1" dirty="0"/>
          </a:p>
          <a:p>
            <a:pPr marL="0" lvl="0" indent="0">
              <a:buNone/>
            </a:pPr>
            <a:endParaRPr lang="pl-PL" b="1" dirty="0"/>
          </a:p>
          <a:p>
            <a:pPr marL="0" lvl="0" indent="0" algn="just">
              <a:buNone/>
            </a:pPr>
            <a:r>
              <a:rPr lang="pl-PL" sz="3000" b="1" dirty="0">
                <a:solidFill>
                  <a:schemeClr val="accent5">
                    <a:lumMod val="50000"/>
                  </a:schemeClr>
                </a:solidFill>
              </a:rPr>
              <a:t>Powinność podania przyczyny wypowiedzenia umowy o pracę na okres próbny </a:t>
            </a:r>
          </a:p>
          <a:p>
            <a:pPr marL="0" lvl="0" indent="0" algn="just">
              <a:buNone/>
            </a:pPr>
            <a:endParaRPr lang="pl-PL" sz="1800" b="1" dirty="0"/>
          </a:p>
          <a:p>
            <a:pPr marL="0" lvl="0" indent="0" algn="just">
              <a:buNone/>
            </a:pPr>
            <a:r>
              <a:rPr lang="pl-PL" sz="1800" b="1" dirty="0"/>
              <a:t>na tle zakazu represji z art. 29</a:t>
            </a:r>
            <a:r>
              <a:rPr lang="pl-PL" sz="1800" b="1" baseline="30000" dirty="0"/>
              <a:t>4</a:t>
            </a:r>
            <a:r>
              <a:rPr lang="pl-PL" sz="1800" b="1" dirty="0"/>
              <a:t> k.p.</a:t>
            </a:r>
          </a:p>
          <a:p>
            <a:pPr marL="0" lvl="0" indent="0" algn="just">
              <a:buNone/>
            </a:pPr>
            <a:endParaRPr lang="pl-PL" sz="3000" b="1" dirty="0">
              <a:solidFill>
                <a:schemeClr val="accent5">
                  <a:lumMod val="50000"/>
                </a:schemeClr>
              </a:solidFill>
            </a:endParaRPr>
          </a:p>
          <a:p>
            <a:pPr marL="0" lvl="0" indent="0" algn="just">
              <a:buNone/>
            </a:pPr>
            <a:endParaRPr lang="pl-PL" sz="3000" b="1" dirty="0">
              <a:solidFill>
                <a:schemeClr val="accent5">
                  <a:lumMod val="50000"/>
                </a:schemeClr>
              </a:solidFill>
            </a:endParaRPr>
          </a:p>
          <a:p>
            <a:endParaRPr lang="pl-PL" sz="3000" b="1" dirty="0">
              <a:solidFill>
                <a:schemeClr val="accent5">
                  <a:lumMod val="50000"/>
                </a:schemeClr>
              </a:solidFill>
            </a:endParaRPr>
          </a:p>
        </p:txBody>
      </p:sp>
    </p:spTree>
    <p:extLst>
      <p:ext uri="{BB962C8B-B14F-4D97-AF65-F5344CB8AC3E}">
        <p14:creationId xmlns:p14="http://schemas.microsoft.com/office/powerpoint/2010/main" val="2866305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199303"/>
            <a:ext cx="8229600" cy="634082"/>
          </a:xfrm>
        </p:spPr>
        <p:txBody>
          <a:bodyPr>
            <a:noAutofit/>
          </a:bodyPr>
          <a:lstStyle/>
          <a:p>
            <a:pPr algn="l"/>
            <a:r>
              <a:rPr lang="pl-PL" sz="3000" b="1" dirty="0">
                <a:solidFill>
                  <a:schemeClr val="accent5">
                    <a:lumMod val="50000"/>
                  </a:schemeClr>
                </a:solidFill>
                <a:effectLst>
                  <a:outerShdw blurRad="38100" dist="38100" dir="2700000" algn="tl">
                    <a:srgbClr val="000000">
                      <a:alpha val="43137"/>
                    </a:srgbClr>
                  </a:outerShdw>
                </a:effectLst>
                <a:latin typeface="+mn-lt"/>
              </a:rPr>
              <a:t>Procedura wyjaśniająca - art. 29</a:t>
            </a:r>
            <a:r>
              <a:rPr lang="pl-PL" sz="3000" b="1" baseline="30000" dirty="0">
                <a:solidFill>
                  <a:schemeClr val="accent5">
                    <a:lumMod val="50000"/>
                  </a:schemeClr>
                </a:solidFill>
                <a:effectLst>
                  <a:outerShdw blurRad="38100" dist="38100" dir="2700000" algn="tl">
                    <a:srgbClr val="000000">
                      <a:alpha val="43137"/>
                    </a:srgbClr>
                  </a:outerShdw>
                </a:effectLst>
                <a:latin typeface="+mn-lt"/>
              </a:rPr>
              <a:t>4</a:t>
            </a:r>
            <a:r>
              <a:rPr lang="pl-PL" sz="3000" b="1" dirty="0">
                <a:solidFill>
                  <a:schemeClr val="accent5">
                    <a:lumMod val="50000"/>
                  </a:schemeClr>
                </a:solidFill>
                <a:effectLst>
                  <a:outerShdw blurRad="38100" dist="38100" dir="2700000" algn="tl">
                    <a:srgbClr val="000000">
                      <a:alpha val="43137"/>
                    </a:srgbClr>
                  </a:outerShdw>
                </a:effectLst>
                <a:latin typeface="+mn-lt"/>
              </a:rPr>
              <a:t> § 3 k.p.</a:t>
            </a:r>
            <a:r>
              <a:rPr lang="pl-PL" sz="3000" b="1" dirty="0">
                <a:solidFill>
                  <a:schemeClr val="accent5">
                    <a:lumMod val="50000"/>
                  </a:schemeClr>
                </a:solidFill>
                <a:latin typeface="+mn-lt"/>
              </a:rPr>
              <a:t>  </a:t>
            </a:r>
            <a:br>
              <a:rPr lang="pl-PL" sz="3000" b="1" dirty="0">
                <a:solidFill>
                  <a:schemeClr val="accent5">
                    <a:lumMod val="50000"/>
                  </a:schemeClr>
                </a:solidFill>
                <a:latin typeface="+mn-lt"/>
              </a:rPr>
            </a:br>
            <a:endParaRPr lang="pl-PL" sz="3000" b="1" dirty="0">
              <a:solidFill>
                <a:schemeClr val="accent5">
                  <a:lumMod val="50000"/>
                </a:schemeClr>
              </a:solidFill>
              <a:effectLst>
                <a:outerShdw blurRad="38100" dist="38100" dir="2700000" algn="tl">
                  <a:srgbClr val="000000">
                    <a:alpha val="43137"/>
                  </a:srgbClr>
                </a:outerShdw>
              </a:effectLst>
              <a:latin typeface="+mn-lt"/>
            </a:endParaRP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3642375806"/>
              </p:ext>
            </p:extLst>
          </p:nvPr>
        </p:nvGraphicFramePr>
        <p:xfrm>
          <a:off x="549077" y="1268760"/>
          <a:ext cx="8271395"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8048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60648"/>
            <a:ext cx="8229600" cy="1143000"/>
          </a:xfrm>
        </p:spPr>
        <p:txBody>
          <a:bodyPr>
            <a:normAutofit fontScale="90000"/>
          </a:bodyPr>
          <a:lstStyle/>
          <a:p>
            <a:pPr algn="l"/>
            <a:r>
              <a:rPr lang="pl-PL" sz="3300" b="1" dirty="0">
                <a:solidFill>
                  <a:schemeClr val="accent5">
                    <a:lumMod val="50000"/>
                  </a:schemeClr>
                </a:solidFill>
              </a:rPr>
              <a:t>Odpowiedź pracodawcy</a:t>
            </a:r>
            <a:br>
              <a:rPr lang="pl-PL" sz="2400" b="1" dirty="0">
                <a:solidFill>
                  <a:schemeClr val="accent5">
                    <a:lumMod val="50000"/>
                  </a:schemeClr>
                </a:solidFill>
              </a:rPr>
            </a:br>
            <a:br>
              <a:rPr lang="pl-PL" sz="2400" b="1" dirty="0">
                <a:solidFill>
                  <a:schemeClr val="accent5">
                    <a:lumMod val="50000"/>
                  </a:schemeClr>
                </a:solidFill>
              </a:rPr>
            </a:br>
            <a:r>
              <a:rPr lang="pl-PL" sz="2000" b="1" dirty="0"/>
              <a:t>art. 29</a:t>
            </a:r>
            <a:r>
              <a:rPr lang="pl-PL" sz="2000" b="1" baseline="30000" dirty="0"/>
              <a:t>4 </a:t>
            </a:r>
            <a:r>
              <a:rPr lang="pl-PL" sz="2000" b="1" dirty="0"/>
              <a:t>§ 4 k.p.</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2591874177"/>
              </p:ext>
            </p:extLst>
          </p:nvPr>
        </p:nvGraphicFramePr>
        <p:xfrm>
          <a:off x="457200" y="1772816"/>
          <a:ext cx="8229600"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420994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l"/>
            <a:r>
              <a:rPr lang="pl-PL" sz="3000" b="1" dirty="0">
                <a:solidFill>
                  <a:schemeClr val="accent5">
                    <a:lumMod val="50000"/>
                  </a:schemeClr>
                </a:solidFill>
              </a:rPr>
              <a:t>Odszkodowanie</a:t>
            </a:r>
            <a:br>
              <a:rPr lang="pl-PL" sz="3000" b="1" dirty="0">
                <a:solidFill>
                  <a:schemeClr val="accent5">
                    <a:lumMod val="50000"/>
                  </a:schemeClr>
                </a:solidFill>
              </a:rPr>
            </a:br>
            <a:br>
              <a:rPr lang="pl-PL" sz="3000" b="1" dirty="0">
                <a:solidFill>
                  <a:schemeClr val="accent5">
                    <a:lumMod val="50000"/>
                  </a:schemeClr>
                </a:solidFill>
              </a:rPr>
            </a:br>
            <a:r>
              <a:rPr lang="pl-PL" sz="2000" b="1" dirty="0"/>
              <a:t>art. 18</a:t>
            </a:r>
            <a:r>
              <a:rPr lang="pl-PL" sz="2000" b="1" baseline="30000" dirty="0"/>
              <a:t>3e </a:t>
            </a:r>
            <a:r>
              <a:rPr lang="pl-PL" sz="2000" b="1" dirty="0"/>
              <a:t>k.p.</a:t>
            </a:r>
            <a:endParaRPr lang="pl-PL" sz="2000" b="1" baseline="30000" dirty="0"/>
          </a:p>
        </p:txBody>
      </p:sp>
      <p:sp>
        <p:nvSpPr>
          <p:cNvPr id="3" name="Symbol zastępczy zawartości 2"/>
          <p:cNvSpPr>
            <a:spLocks noGrp="1"/>
          </p:cNvSpPr>
          <p:nvPr>
            <p:ph idx="1"/>
          </p:nvPr>
        </p:nvSpPr>
        <p:spPr/>
        <p:txBody>
          <a:bodyPr>
            <a:normAutofit/>
          </a:bodyPr>
          <a:lstStyle/>
          <a:p>
            <a:pPr algn="just"/>
            <a:endParaRPr lang="pl-PL" sz="2400" dirty="0"/>
          </a:p>
          <a:p>
            <a:pPr algn="just"/>
            <a:endParaRPr lang="pl-PL" sz="2400" dirty="0"/>
          </a:p>
          <a:p>
            <a:pPr algn="just"/>
            <a:r>
              <a:rPr lang="pl-PL" sz="2400" dirty="0"/>
              <a:t>Za naruszenie przez pracodawcę zakazów pracownik ma prawo do odszkodowania na podstawie art. 18</a:t>
            </a:r>
            <a:r>
              <a:rPr lang="pl-PL" sz="2400" baseline="30000" dirty="0"/>
              <a:t>3e </a:t>
            </a:r>
            <a:r>
              <a:rPr lang="pl-PL" sz="2400" dirty="0"/>
              <a:t>k.p. (nie niższego niż minimalne wynagrodzenie za pracę),</a:t>
            </a:r>
          </a:p>
          <a:p>
            <a:pPr algn="just"/>
            <a:r>
              <a:rPr lang="pl-PL" sz="2400" dirty="0"/>
              <a:t>Nie ma jasności, czy konieczne jest przeprowadzenie postępowania wyjaśniającego.</a:t>
            </a:r>
          </a:p>
        </p:txBody>
      </p:sp>
    </p:spTree>
    <p:extLst>
      <p:ext uri="{BB962C8B-B14F-4D97-AF65-F5344CB8AC3E}">
        <p14:creationId xmlns:p14="http://schemas.microsoft.com/office/powerpoint/2010/main" val="278585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FFEAFB-BC8F-49D1-996F-698D9CF08574}"/>
              </a:ext>
            </a:extLst>
          </p:cNvPr>
          <p:cNvSpPr>
            <a:spLocks noGrp="1"/>
          </p:cNvSpPr>
          <p:nvPr>
            <p:ph type="title"/>
          </p:nvPr>
        </p:nvSpPr>
        <p:spPr>
          <a:xfrm>
            <a:off x="457200" y="188640"/>
            <a:ext cx="8229600" cy="1228998"/>
          </a:xfrm>
        </p:spPr>
        <p:txBody>
          <a:bodyPr>
            <a:noAutofit/>
          </a:bodyPr>
          <a:lstStyle/>
          <a:p>
            <a:pPr algn="l"/>
            <a:r>
              <a:rPr lang="pl-PL" sz="3000" b="1" dirty="0">
                <a:solidFill>
                  <a:schemeClr val="accent5">
                    <a:lumMod val="50000"/>
                  </a:schemeClr>
                </a:solidFill>
              </a:rPr>
              <a:t>formalne wskazanie przyczyny wypowiedzenia umowy o pracę a jej zasadność</a:t>
            </a:r>
            <a:br>
              <a:rPr lang="pl-PL" sz="3000" b="1" dirty="0">
                <a:solidFill>
                  <a:schemeClr val="accent5">
                    <a:lumMod val="50000"/>
                  </a:schemeClr>
                </a:solidFill>
              </a:rPr>
            </a:br>
            <a:br>
              <a:rPr lang="pl-PL" sz="3000" b="1" dirty="0">
                <a:solidFill>
                  <a:schemeClr val="accent5">
                    <a:lumMod val="50000"/>
                  </a:schemeClr>
                </a:solidFill>
              </a:rPr>
            </a:br>
            <a:r>
              <a:rPr lang="pl-PL" sz="1800" b="1" dirty="0"/>
              <a:t>I PKN 370/00, I PK 20/18</a:t>
            </a:r>
            <a:endParaRPr lang="pl-PL" sz="3200" dirty="0"/>
          </a:p>
        </p:txBody>
      </p:sp>
      <p:graphicFrame>
        <p:nvGraphicFramePr>
          <p:cNvPr id="5" name="Symbol zastępczy zawartości 4">
            <a:extLst>
              <a:ext uri="{FF2B5EF4-FFF2-40B4-BE49-F238E27FC236}">
                <a16:creationId xmlns:a16="http://schemas.microsoft.com/office/drawing/2014/main" id="{6735B614-9228-468E-8169-D5016FDAA2EE}"/>
              </a:ext>
            </a:extLst>
          </p:cNvPr>
          <p:cNvGraphicFramePr>
            <a:graphicFrameLocks noGrp="1"/>
          </p:cNvGraphicFramePr>
          <p:nvPr>
            <p:ph idx="1"/>
            <p:extLst>
              <p:ext uri="{D42A27DB-BD31-4B8C-83A1-F6EECF244321}">
                <p14:modId xmlns:p14="http://schemas.microsoft.com/office/powerpoint/2010/main" val="1990039412"/>
              </p:ext>
            </p:extLst>
          </p:nvPr>
        </p:nvGraphicFramePr>
        <p:xfrm>
          <a:off x="464704" y="1700808"/>
          <a:ext cx="8355767"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99410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ymbol zastępczy zawartości 2">
            <a:extLst>
              <a:ext uri="{FF2B5EF4-FFF2-40B4-BE49-F238E27FC236}">
                <a16:creationId xmlns:a16="http://schemas.microsoft.com/office/drawing/2014/main" id="{ADF4F44C-5545-40D1-BE14-7A936C1C22DD}"/>
              </a:ext>
            </a:extLst>
          </p:cNvPr>
          <p:cNvSpPr>
            <a:spLocks noGrp="1"/>
          </p:cNvSpPr>
          <p:nvPr>
            <p:ph idx="1"/>
          </p:nvPr>
        </p:nvSpPr>
        <p:spPr>
          <a:xfrm>
            <a:off x="457200" y="765175"/>
            <a:ext cx="8229600" cy="5543550"/>
          </a:xfrm>
        </p:spPr>
        <p:txBody>
          <a:bodyPr>
            <a:normAutofit fontScale="85000" lnSpcReduction="10000"/>
          </a:bodyPr>
          <a:lstStyle/>
          <a:p>
            <a:pPr marL="0" indent="0" algn="just">
              <a:buFont typeface="Arial" charset="0"/>
              <a:buNone/>
              <a:defRPr/>
            </a:pPr>
            <a:r>
              <a:rPr lang="pl-PL" b="1" dirty="0">
                <a:solidFill>
                  <a:schemeClr val="accent5">
                    <a:lumMod val="50000"/>
                  </a:schemeClr>
                </a:solidFill>
              </a:rPr>
              <a:t>Podstawowe zasady związane z przyczyną rozwiązania  umowy o pracę</a:t>
            </a:r>
          </a:p>
          <a:p>
            <a:pPr>
              <a:buFont typeface="Arial" charset="0"/>
              <a:buNone/>
              <a:defRPr/>
            </a:pPr>
            <a:endParaRPr lang="pl-PL" sz="4400" b="1" dirty="0">
              <a:solidFill>
                <a:schemeClr val="accent3">
                  <a:lumMod val="50000"/>
                </a:schemeClr>
              </a:solidFill>
              <a:effectLst>
                <a:outerShdw blurRad="38100" dist="38100" dir="2700000" algn="tl">
                  <a:srgbClr val="000000">
                    <a:alpha val="43137"/>
                  </a:srgbClr>
                </a:outerShdw>
              </a:effectLst>
            </a:endParaRPr>
          </a:p>
          <a:p>
            <a:pPr algn="just">
              <a:buFont typeface="Wingdings" pitchFamily="2" charset="2"/>
              <a:buChar char="v"/>
              <a:defRPr/>
            </a:pPr>
            <a:r>
              <a:rPr lang="pl-PL" b="1" dirty="0"/>
              <a:t> </a:t>
            </a:r>
            <a:r>
              <a:rPr lang="pl-PL" dirty="0"/>
              <a:t>sądowa weryfikacja wypowiedzenia lub rozwiązania stosunku pracy odbywa się tylko w ramach podanej przyczyny,</a:t>
            </a:r>
          </a:p>
          <a:p>
            <a:pPr algn="just">
              <a:buFont typeface="Wingdings" pitchFamily="2" charset="2"/>
              <a:buChar char="v"/>
              <a:defRPr/>
            </a:pPr>
            <a:r>
              <a:rPr lang="pl-PL" dirty="0"/>
              <a:t>ciężar udowodnienia zasadności przyczyny obciąża pracodawcę,</a:t>
            </a:r>
          </a:p>
          <a:p>
            <a:pPr algn="just">
              <a:buFont typeface="Wingdings" pitchFamily="2" charset="2"/>
              <a:buChar char="v"/>
              <a:defRPr/>
            </a:pPr>
            <a:r>
              <a:rPr lang="pl-PL" dirty="0"/>
              <a:t> nie jest możliwe przytaczanie innych przyczyn lub uzupełnianie podanych,</a:t>
            </a:r>
          </a:p>
          <a:p>
            <a:pPr algn="just">
              <a:buFont typeface="Wingdings" pitchFamily="2" charset="2"/>
              <a:buChar char="v"/>
              <a:defRPr/>
            </a:pPr>
            <a:r>
              <a:rPr lang="pl-PL" dirty="0"/>
              <a:t> błędne jest dowodzenie przez pracownika innej przyczyny niż podana w oświadczeniu pracodawcy</a:t>
            </a:r>
            <a:r>
              <a:rPr lang="pl-PL" sz="4000" dirty="0">
                <a:solidFill>
                  <a:srgbClr val="4F6228"/>
                </a:solidFill>
              </a:rPr>
              <a:t> </a:t>
            </a:r>
          </a:p>
        </p:txBody>
      </p:sp>
    </p:spTree>
    <p:extLst>
      <p:ext uri="{BB962C8B-B14F-4D97-AF65-F5344CB8AC3E}">
        <p14:creationId xmlns:p14="http://schemas.microsoft.com/office/powerpoint/2010/main" val="3085684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9E33CC-BC6D-423C-BDD1-A360DF889647}"/>
              </a:ext>
            </a:extLst>
          </p:cNvPr>
          <p:cNvSpPr>
            <a:spLocks noGrp="1"/>
          </p:cNvSpPr>
          <p:nvPr>
            <p:ph type="title"/>
          </p:nvPr>
        </p:nvSpPr>
        <p:spPr/>
        <p:txBody>
          <a:bodyPr>
            <a:normAutofit fontScale="90000"/>
          </a:bodyPr>
          <a:lstStyle/>
          <a:p>
            <a:pPr algn="l"/>
            <a:r>
              <a:rPr lang="pl-PL" sz="3200" b="1" dirty="0">
                <a:solidFill>
                  <a:schemeClr val="accent5">
                    <a:lumMod val="50000"/>
                  </a:schemeClr>
                </a:solidFill>
              </a:rPr>
              <a:t>Powszechna ochrona trwałości stosunku pracy przed rozwiązaniem</a:t>
            </a:r>
            <a:br>
              <a:rPr lang="pl-PL" sz="3200" b="1" dirty="0">
                <a:solidFill>
                  <a:schemeClr val="accent5">
                    <a:lumMod val="50000"/>
                  </a:schemeClr>
                </a:solidFill>
              </a:rPr>
            </a:br>
            <a:endParaRPr lang="pl-PL" sz="3200" b="1" dirty="0">
              <a:solidFill>
                <a:schemeClr val="accent5">
                  <a:lumMod val="50000"/>
                </a:schemeClr>
              </a:solidFill>
            </a:endParaRPr>
          </a:p>
        </p:txBody>
      </p:sp>
      <p:sp>
        <p:nvSpPr>
          <p:cNvPr id="3" name="Symbol zastępczy zawartości 2">
            <a:extLst>
              <a:ext uri="{FF2B5EF4-FFF2-40B4-BE49-F238E27FC236}">
                <a16:creationId xmlns:a16="http://schemas.microsoft.com/office/drawing/2014/main" id="{9D6E76EA-1FAF-4238-90D8-D11680FA211C}"/>
              </a:ext>
            </a:extLst>
          </p:cNvPr>
          <p:cNvSpPr>
            <a:spLocks noGrp="1"/>
          </p:cNvSpPr>
          <p:nvPr>
            <p:ph idx="1"/>
          </p:nvPr>
        </p:nvSpPr>
        <p:spPr/>
        <p:txBody>
          <a:bodyPr>
            <a:normAutofit fontScale="92500" lnSpcReduction="10000"/>
          </a:bodyPr>
          <a:lstStyle/>
          <a:p>
            <a:pPr algn="just">
              <a:buFont typeface="Wingdings" panose="05000000000000000000" pitchFamily="2" charset="2"/>
              <a:buChar char="q"/>
            </a:pPr>
            <a:r>
              <a:rPr lang="pl-PL" dirty="0"/>
              <a:t>konsultacja zamiaru wypowiedzenia umowy o pracę z zakładową organizacją związkową (art. 38 k.p. w związku z art. 30 ust. 2</a:t>
            </a:r>
            <a:r>
              <a:rPr lang="pl-PL" baseline="30000" dirty="0"/>
              <a:t>1</a:t>
            </a:r>
            <a:r>
              <a:rPr lang="pl-PL" dirty="0"/>
              <a:t> ustawy o związkach zawodowych), </a:t>
            </a:r>
          </a:p>
          <a:p>
            <a:pPr algn="just">
              <a:buFont typeface="Wingdings" panose="05000000000000000000" pitchFamily="2" charset="2"/>
              <a:buChar char="q"/>
            </a:pPr>
            <a:r>
              <a:rPr lang="pl-PL" dirty="0"/>
              <a:t>wymóg wskazania przez pracodawcę przyczyny rozwiązania umowy o pracę na czas określony i nieokreślony (art. 30 § 4 k.p.), </a:t>
            </a:r>
          </a:p>
          <a:p>
            <a:pPr algn="just">
              <a:buFont typeface="Wingdings" panose="05000000000000000000" pitchFamily="2" charset="2"/>
              <a:buChar char="q"/>
            </a:pPr>
            <a:r>
              <a:rPr lang="pl-PL" dirty="0"/>
              <a:t>dopuszczalność odwołania się pracownika od wypowiedzenia w przypadku wadliwego ustania stosunku pracy</a:t>
            </a:r>
          </a:p>
          <a:p>
            <a:pPr algn="just"/>
            <a:endParaRPr lang="pl-PL" dirty="0"/>
          </a:p>
        </p:txBody>
      </p:sp>
    </p:spTree>
    <p:extLst>
      <p:ext uri="{BB962C8B-B14F-4D97-AF65-F5344CB8AC3E}">
        <p14:creationId xmlns:p14="http://schemas.microsoft.com/office/powerpoint/2010/main" val="2796247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000" b="1" dirty="0">
                <a:solidFill>
                  <a:schemeClr val="accent5">
                    <a:lumMod val="50000"/>
                  </a:schemeClr>
                </a:solidFill>
              </a:rPr>
              <a:t>Moment zamanifestowania przyczyny </a:t>
            </a:r>
            <a:br>
              <a:rPr lang="pl-PL" sz="3000" b="1" dirty="0">
                <a:solidFill>
                  <a:schemeClr val="accent5">
                    <a:lumMod val="50000"/>
                  </a:schemeClr>
                </a:solidFill>
              </a:rPr>
            </a:br>
            <a:endParaRPr lang="pl-PL" sz="3000" dirty="0">
              <a:solidFill>
                <a:schemeClr val="accent5">
                  <a:lumMod val="50000"/>
                </a:schemeClr>
              </a:solidFill>
            </a:endParaRPr>
          </a:p>
        </p:txBody>
      </p:sp>
      <p:graphicFrame>
        <p:nvGraphicFramePr>
          <p:cNvPr id="4" name="Symbol zastępczy zawartości 3">
            <a:extLst>
              <a:ext uri="{FF2B5EF4-FFF2-40B4-BE49-F238E27FC236}">
                <a16:creationId xmlns:a16="http://schemas.microsoft.com/office/drawing/2014/main" id="{04909C00-539F-4871-B1A4-253474D36FF4}"/>
              </a:ext>
            </a:extLst>
          </p:cNvPr>
          <p:cNvGraphicFramePr>
            <a:graphicFrameLocks noGrp="1"/>
          </p:cNvGraphicFramePr>
          <p:nvPr>
            <p:ph idx="1"/>
            <p:extLst>
              <p:ext uri="{D42A27DB-BD31-4B8C-83A1-F6EECF244321}">
                <p14:modId xmlns:p14="http://schemas.microsoft.com/office/powerpoint/2010/main" val="1985633862"/>
              </p:ext>
            </p:extLst>
          </p:nvPr>
        </p:nvGraphicFramePr>
        <p:xfrm>
          <a:off x="457200" y="1268767"/>
          <a:ext cx="8229600" cy="51845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950531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78095"/>
          </a:xfrm>
        </p:spPr>
        <p:txBody>
          <a:bodyPr>
            <a:normAutofit/>
          </a:bodyPr>
          <a:lstStyle/>
          <a:p>
            <a:pPr algn="l"/>
            <a:r>
              <a:rPr lang="pl-PL" sz="3000" b="1" dirty="0">
                <a:solidFill>
                  <a:schemeClr val="accent5">
                    <a:lumMod val="50000"/>
                  </a:schemeClr>
                </a:solidFill>
              </a:rPr>
              <a:t>„Uzupełnienie” przyczyny</a:t>
            </a:r>
            <a:endParaRPr lang="pl-PL" sz="3000" b="1" dirty="0">
              <a:solidFill>
                <a:schemeClr val="accent5">
                  <a:lumMod val="75000"/>
                </a:schemeClr>
              </a:solidFill>
            </a:endParaRP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3596534966"/>
              </p:ext>
            </p:extLst>
          </p:nvPr>
        </p:nvGraphicFramePr>
        <p:xfrm>
          <a:off x="457200" y="1484784"/>
          <a:ext cx="8229600" cy="50985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777984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2800" b="1" dirty="0">
                <a:solidFill>
                  <a:schemeClr val="accent5">
                    <a:lumMod val="50000"/>
                  </a:schemeClr>
                </a:solidFill>
              </a:rPr>
              <a:t>I PK 19/18 – sprostowanie przyczyny wypowiedzenia  </a:t>
            </a:r>
          </a:p>
        </p:txBody>
      </p:sp>
      <p:sp>
        <p:nvSpPr>
          <p:cNvPr id="3" name="Symbol zastępczy zawartości 2"/>
          <p:cNvSpPr>
            <a:spLocks noGrp="1"/>
          </p:cNvSpPr>
          <p:nvPr>
            <p:ph idx="1"/>
          </p:nvPr>
        </p:nvSpPr>
        <p:spPr>
          <a:xfrm>
            <a:off x="457200" y="1600200"/>
            <a:ext cx="8229600" cy="4525963"/>
          </a:xfrm>
        </p:spPr>
        <p:txBody>
          <a:bodyPr>
            <a:normAutofit fontScale="55000" lnSpcReduction="20000"/>
          </a:bodyPr>
          <a:lstStyle/>
          <a:p>
            <a:pPr marL="0" indent="0" algn="just">
              <a:spcBef>
                <a:spcPct val="0"/>
              </a:spcBef>
              <a:buNone/>
            </a:pPr>
            <a:endParaRPr lang="pl-PL" altLang="pl-PL" dirty="0"/>
          </a:p>
          <a:p>
            <a:pPr marL="0" indent="0" algn="just">
              <a:spcBef>
                <a:spcPct val="0"/>
              </a:spcBef>
              <a:buNone/>
            </a:pPr>
            <a:r>
              <a:rPr lang="pl-PL" altLang="pl-PL" dirty="0"/>
              <a:t>	</a:t>
            </a:r>
            <a:r>
              <a:rPr lang="pl-PL" altLang="pl-PL" sz="3800" dirty="0"/>
              <a:t>W wypowiedzeniu umowy o pracę pracodawca podał, że </a:t>
            </a:r>
            <a:r>
              <a:rPr lang="pl-PL" altLang="pl-PL" sz="3800" b="1" dirty="0"/>
              <a:t>przyczyną zwolnienia jest niewykonanie zaplanowanego budżetu w zakresie nowej sprzedaży. Podano, że plan nowej sprzedaży w okresie od stycznia do maja 2015 r. </a:t>
            </a:r>
            <a:r>
              <a:rPr lang="pl-PL" altLang="pl-PL" sz="3800" b="1" u="sng" dirty="0"/>
              <a:t>wynosił 161.935 zł, zaś jego faktyczna realizacja wyniosła 21.047 zł</a:t>
            </a:r>
            <a:r>
              <a:rPr lang="pl-PL" altLang="pl-PL" sz="3800" b="1" dirty="0"/>
              <a:t>. </a:t>
            </a:r>
            <a:r>
              <a:rPr lang="pl-PL" altLang="pl-PL" sz="3800" dirty="0"/>
              <a:t>Powódka zapoznała się z treścią wypowiedzenia, jednak nie rozumiała skąd pochodzą podane w nim kwoty.</a:t>
            </a:r>
          </a:p>
          <a:p>
            <a:pPr marL="0" indent="0" algn="just">
              <a:spcBef>
                <a:spcPct val="0"/>
              </a:spcBef>
              <a:buNone/>
            </a:pPr>
            <a:r>
              <a:rPr lang="pl-PL" altLang="pl-PL" sz="3800" dirty="0"/>
              <a:t>	Powódka zgłosiła swe przełożonemu wątpliwości co do kwot podanych w ramach przyczyny wypowiedzenia umowy o pracę. Przełożony przyznał się do pomyłki. W doręczonym powódce pocztą piśmie pracodawca sprostował kwoty podane uprzednio w wypowiedzeniu umowy. </a:t>
            </a:r>
            <a:r>
              <a:rPr lang="pl-PL" altLang="pl-PL" sz="3800" b="1" dirty="0"/>
              <a:t>Podano wówczas prawidłowe (według pracodawcy) dane dotyczące planu nowej sprzedaży powódki za okres od stycznia do maja 2015 r. i kwotę zrealizowania planu przez powódkę za ten okres. W okresie od stycznia do maja 2015 r. powódkę obowiązywał plan sprzedaży na poziomie </a:t>
            </a:r>
            <a:r>
              <a:rPr lang="pl-PL" altLang="pl-PL" sz="3800" b="1" u="sng" dirty="0"/>
              <a:t>17.320 zł, został on przez nią zrealizowany na poziomie 9.960 zł. </a:t>
            </a:r>
            <a:endParaRPr lang="pl-PL" altLang="pl-PL" u="sng" dirty="0"/>
          </a:p>
        </p:txBody>
      </p:sp>
    </p:spTree>
    <p:extLst>
      <p:ext uri="{BB962C8B-B14F-4D97-AF65-F5344CB8AC3E}">
        <p14:creationId xmlns:p14="http://schemas.microsoft.com/office/powerpoint/2010/main" val="35750946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l"/>
            <a:r>
              <a:rPr lang="pl-PL" sz="3000" b="1" dirty="0">
                <a:solidFill>
                  <a:schemeClr val="accent5">
                    <a:lumMod val="50000"/>
                  </a:schemeClr>
                </a:solidFill>
              </a:rPr>
              <a:t>I PK 19/18 – brak podstaw do zastosowania art. 84 k.c.</a:t>
            </a:r>
            <a:br>
              <a:rPr lang="pl-PL" sz="3000" b="1" dirty="0">
                <a:solidFill>
                  <a:schemeClr val="accent5">
                    <a:lumMod val="50000"/>
                  </a:schemeClr>
                </a:solidFill>
              </a:rPr>
            </a:br>
            <a:endParaRPr lang="pl-PL" sz="3000" b="1" dirty="0">
              <a:solidFill>
                <a:schemeClr val="accent5">
                  <a:lumMod val="75000"/>
                </a:schemeClr>
              </a:solidFill>
            </a:endParaRPr>
          </a:p>
        </p:txBody>
      </p:sp>
      <p:graphicFrame>
        <p:nvGraphicFramePr>
          <p:cNvPr id="4" name="Symbol zastępczy zawartości 3">
            <a:extLst>
              <a:ext uri="{FF2B5EF4-FFF2-40B4-BE49-F238E27FC236}">
                <a16:creationId xmlns:a16="http://schemas.microsoft.com/office/drawing/2014/main" id="{9BF89574-052E-4AE8-968C-9DDB66C55512}"/>
              </a:ext>
            </a:extLst>
          </p:cNvPr>
          <p:cNvGraphicFramePr>
            <a:graphicFrameLocks noGrp="1"/>
          </p:cNvGraphicFramePr>
          <p:nvPr>
            <p:ph idx="1"/>
            <p:extLst>
              <p:ext uri="{D42A27DB-BD31-4B8C-83A1-F6EECF244321}">
                <p14:modId xmlns:p14="http://schemas.microsoft.com/office/powerpoint/2010/main" val="143342094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66774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a:extLst>
              <a:ext uri="{FF2B5EF4-FFF2-40B4-BE49-F238E27FC236}">
                <a16:creationId xmlns:a16="http://schemas.microsoft.com/office/drawing/2014/main" id="{622C3D36-FAEB-4BAE-BDA5-81BF9D80204D}"/>
              </a:ext>
            </a:extLst>
          </p:cNvPr>
          <p:cNvGraphicFramePr>
            <a:graphicFrameLocks noGrp="1"/>
          </p:cNvGraphicFramePr>
          <p:nvPr>
            <p:ph idx="1"/>
            <p:extLst>
              <p:ext uri="{D42A27DB-BD31-4B8C-83A1-F6EECF244321}">
                <p14:modId xmlns:p14="http://schemas.microsoft.com/office/powerpoint/2010/main" val="19209589"/>
              </p:ext>
            </p:extLst>
          </p:nvPr>
        </p:nvGraphicFramePr>
        <p:xfrm>
          <a:off x="477078" y="1620078"/>
          <a:ext cx="8209722" cy="476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ytuł 1"/>
          <p:cNvSpPr>
            <a:spLocks noGrp="1"/>
          </p:cNvSpPr>
          <p:nvPr>
            <p:ph type="title"/>
          </p:nvPr>
        </p:nvSpPr>
        <p:spPr/>
        <p:txBody>
          <a:bodyPr>
            <a:normAutofit fontScale="90000"/>
          </a:bodyPr>
          <a:lstStyle/>
          <a:p>
            <a:pPr algn="l"/>
            <a:r>
              <a:rPr lang="pl-PL" sz="3000" b="1" dirty="0">
                <a:solidFill>
                  <a:schemeClr val="accent5">
                    <a:lumMod val="50000"/>
                  </a:schemeClr>
                </a:solidFill>
              </a:rPr>
              <a:t>Krytyka wyroku w sprawie - I PK 19/18</a:t>
            </a:r>
            <a:r>
              <a:rPr lang="pl-PL" sz="3000" b="1" dirty="0">
                <a:solidFill>
                  <a:schemeClr val="accent5">
                    <a:lumMod val="50000"/>
                  </a:schemeClr>
                </a:solidFill>
                <a:effectLst>
                  <a:outerShdw blurRad="38100" dist="38100" dir="2700000" algn="tl">
                    <a:srgbClr val="000000">
                      <a:alpha val="43137"/>
                    </a:srgbClr>
                  </a:outerShdw>
                </a:effectLst>
              </a:rPr>
              <a:t> </a:t>
            </a:r>
            <a:br>
              <a:rPr lang="pl-PL" sz="3000" b="1" dirty="0">
                <a:solidFill>
                  <a:schemeClr val="accent5">
                    <a:lumMod val="50000"/>
                  </a:schemeClr>
                </a:solidFill>
                <a:effectLst>
                  <a:outerShdw blurRad="38100" dist="38100" dir="2700000" algn="tl">
                    <a:srgbClr val="000000">
                      <a:alpha val="43137"/>
                    </a:srgbClr>
                  </a:outerShdw>
                </a:effectLst>
              </a:rPr>
            </a:br>
            <a:br>
              <a:rPr lang="pl-PL" sz="3000" b="1" dirty="0">
                <a:solidFill>
                  <a:schemeClr val="accent5">
                    <a:lumMod val="50000"/>
                  </a:schemeClr>
                </a:solidFill>
                <a:effectLst>
                  <a:outerShdw blurRad="38100" dist="38100" dir="2700000" algn="tl">
                    <a:srgbClr val="000000">
                      <a:alpha val="43137"/>
                    </a:srgbClr>
                  </a:outerShdw>
                </a:effectLst>
              </a:rPr>
            </a:br>
            <a:r>
              <a:rPr lang="pl-PL" sz="2000" b="1" dirty="0"/>
              <a:t>Komentarz K. Jaśkowskiego, Lex  </a:t>
            </a:r>
          </a:p>
        </p:txBody>
      </p:sp>
    </p:spTree>
    <p:extLst>
      <p:ext uri="{BB962C8B-B14F-4D97-AF65-F5344CB8AC3E}">
        <p14:creationId xmlns:p14="http://schemas.microsoft.com/office/powerpoint/2010/main" val="14217391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normAutofit fontScale="90000"/>
          </a:bodyPr>
          <a:lstStyle/>
          <a:p>
            <a:pPr algn="just"/>
            <a:r>
              <a:rPr lang="pl-PL" sz="3000" b="1" dirty="0">
                <a:solidFill>
                  <a:schemeClr val="accent5">
                    <a:lumMod val="50000"/>
                  </a:schemeClr>
                </a:solidFill>
              </a:rPr>
              <a:t>Odpowiedź na krytykę - II PSKP 62/21</a:t>
            </a:r>
            <a:r>
              <a:rPr lang="pl-PL" sz="3000" b="1" dirty="0">
                <a:solidFill>
                  <a:schemeClr val="accent5">
                    <a:lumMod val="50000"/>
                  </a:schemeClr>
                </a:solidFill>
                <a:effectLst>
                  <a:outerShdw blurRad="38100" dist="38100" dir="2700000" algn="tl">
                    <a:srgbClr val="000000">
                      <a:alpha val="43137"/>
                    </a:srgbClr>
                  </a:outerShdw>
                </a:effectLst>
              </a:rPr>
              <a:t> </a:t>
            </a:r>
            <a:br>
              <a:rPr lang="pl-PL" sz="3000" b="1" dirty="0">
                <a:solidFill>
                  <a:schemeClr val="accent5">
                    <a:lumMod val="50000"/>
                  </a:schemeClr>
                </a:solidFill>
                <a:effectLst>
                  <a:outerShdw blurRad="38100" dist="38100" dir="2700000" algn="tl">
                    <a:srgbClr val="000000">
                      <a:alpha val="43137"/>
                    </a:srgbClr>
                  </a:outerShdw>
                </a:effectLst>
              </a:rPr>
            </a:br>
            <a:br>
              <a:rPr lang="pl-PL" sz="3000" b="1" dirty="0">
                <a:solidFill>
                  <a:schemeClr val="accent5">
                    <a:lumMod val="50000"/>
                  </a:schemeClr>
                </a:solidFill>
                <a:effectLst>
                  <a:outerShdw blurRad="38100" dist="38100" dir="2700000" algn="tl">
                    <a:srgbClr val="000000">
                      <a:alpha val="43137"/>
                    </a:srgbClr>
                  </a:outerShdw>
                </a:effectLst>
              </a:rPr>
            </a:br>
            <a:r>
              <a:rPr lang="pl-PL" sz="1800" b="1" dirty="0"/>
              <a:t>(na tle pozorności)</a:t>
            </a:r>
            <a:r>
              <a:rPr lang="pl-PL" sz="3000" b="1" dirty="0">
                <a:solidFill>
                  <a:schemeClr val="accent5">
                    <a:lumMod val="50000"/>
                  </a:schemeClr>
                </a:solidFill>
                <a:effectLst>
                  <a:outerShdw blurRad="38100" dist="38100" dir="2700000" algn="tl">
                    <a:srgbClr val="000000">
                      <a:alpha val="43137"/>
                    </a:srgbClr>
                  </a:outerShdw>
                </a:effectLst>
              </a:rPr>
              <a:t> </a:t>
            </a:r>
            <a:endParaRPr lang="pl-PL" sz="3000" b="1" dirty="0">
              <a:solidFill>
                <a:schemeClr val="accent3">
                  <a:lumMod val="50000"/>
                </a:schemeClr>
              </a:solidFill>
              <a:effectLst>
                <a:outerShdw blurRad="38100" dist="38100" dir="2700000" algn="tl">
                  <a:srgbClr val="000000">
                    <a:alpha val="43137"/>
                  </a:srgbClr>
                </a:outerShdw>
              </a:effectLst>
            </a:endParaRPr>
          </a:p>
        </p:txBody>
      </p:sp>
      <p:sp>
        <p:nvSpPr>
          <p:cNvPr id="3" name="Symbol zastępczy zawartości 2"/>
          <p:cNvSpPr>
            <a:spLocks noGrp="1"/>
          </p:cNvSpPr>
          <p:nvPr>
            <p:ph idx="1"/>
          </p:nvPr>
        </p:nvSpPr>
        <p:spPr/>
        <p:txBody>
          <a:bodyPr>
            <a:normAutofit fontScale="55000" lnSpcReduction="20000"/>
          </a:bodyPr>
          <a:lstStyle/>
          <a:p>
            <a:pPr algn="just">
              <a:buFont typeface="Wingdings" panose="05000000000000000000" pitchFamily="2" charset="2"/>
              <a:buChar char="q"/>
            </a:pPr>
            <a:r>
              <a:rPr lang="pl-PL" sz="4200" dirty="0"/>
              <a:t>Zgodnie z art. 65</a:t>
            </a:r>
            <a:r>
              <a:rPr lang="pl-PL" sz="4200" baseline="30000" dirty="0"/>
              <a:t>1</a:t>
            </a:r>
            <a:r>
              <a:rPr lang="pl-PL" sz="4200" dirty="0"/>
              <a:t> k.c. przepisy o wadach oświadczeń woli stosuje się do oświadczeń wiedzy </a:t>
            </a:r>
            <a:r>
              <a:rPr lang="pl-PL" sz="4200" b="1" u="sng" dirty="0"/>
              <a:t>odpowiednio</a:t>
            </a:r>
            <a:r>
              <a:rPr lang="pl-PL" sz="4200" dirty="0"/>
              <a:t>. Odpowiednie zastosowanie oznacza, że przepisy o wadach oświadczeń woli mogą znaleźć zastosowanie w całości, po odpowiedniej modyfikacji albo </a:t>
            </a:r>
            <a:r>
              <a:rPr lang="pl-PL" sz="4200" b="1" u="sng" dirty="0"/>
              <a:t>w ogóle nie znajdą zastosowania do oświadczeń wiedzy</a:t>
            </a:r>
            <a:r>
              <a:rPr lang="pl-PL" sz="4200" dirty="0"/>
              <a:t>. </a:t>
            </a:r>
          </a:p>
          <a:p>
            <a:pPr algn="just">
              <a:buFont typeface="Wingdings" panose="05000000000000000000" pitchFamily="2" charset="2"/>
              <a:buChar char="q"/>
            </a:pPr>
            <a:r>
              <a:rPr lang="pl-PL" sz="4200" dirty="0"/>
              <a:t>Trafnie przyjęto, że pracodawca </a:t>
            </a:r>
            <a:r>
              <a:rPr lang="pl-PL" sz="4200" b="1" u="sng" dirty="0"/>
              <a:t>nie może uchylić się od skutków prawnych podania w wypowiedzeniu umowy o pracę błędnej przyczyny wypowiedzenia</a:t>
            </a:r>
            <a:r>
              <a:rPr lang="pl-PL" sz="4200" dirty="0"/>
              <a:t>, ponieważ podanie tej przyczyny jest oświadczeniem wiedzy, a nie woli (art. 84 k.c.). </a:t>
            </a:r>
          </a:p>
          <a:p>
            <a:pPr algn="just">
              <a:buFont typeface="Wingdings" panose="05000000000000000000" pitchFamily="2" charset="2"/>
              <a:buChar char="q"/>
            </a:pPr>
            <a:r>
              <a:rPr lang="pl-PL" sz="4200" dirty="0"/>
              <a:t>Tym samym </a:t>
            </a:r>
            <a:r>
              <a:rPr lang="pl-PL" sz="4200" b="1" u="sng" dirty="0"/>
              <a:t>wykluczono możliwość zastosowania przepisów o błędzie </a:t>
            </a:r>
            <a:r>
              <a:rPr lang="pl-PL" sz="4200" dirty="0"/>
              <a:t>do oświadczenia wiedzy w postaci przyczyn wypowiedzenia. Analogicznie należy </a:t>
            </a:r>
            <a:r>
              <a:rPr lang="pl-PL" sz="4200" b="1" u="sng" dirty="0"/>
              <a:t>wykluczyć dopuszczalność stosowania instytucji pozorności </a:t>
            </a:r>
            <a:r>
              <a:rPr lang="pl-PL" sz="4200" dirty="0"/>
              <a:t>oświadczenia woli do oświadczenia wiedzy.</a:t>
            </a:r>
          </a:p>
          <a:p>
            <a:endParaRPr lang="pl-PL" dirty="0"/>
          </a:p>
        </p:txBody>
      </p:sp>
    </p:spTree>
    <p:extLst>
      <p:ext uri="{BB962C8B-B14F-4D97-AF65-F5344CB8AC3E}">
        <p14:creationId xmlns:p14="http://schemas.microsoft.com/office/powerpoint/2010/main" val="8537351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lstStyle/>
          <a:p>
            <a:pPr marL="0" indent="0" algn="ctr">
              <a:buNone/>
            </a:pPr>
            <a:endParaRPr lang="pl-PL" b="1" dirty="0">
              <a:solidFill>
                <a:schemeClr val="accent3">
                  <a:lumMod val="50000"/>
                </a:schemeClr>
              </a:solidFill>
              <a:effectLst>
                <a:outerShdw blurRad="38100" dist="38100" dir="2700000" algn="tl">
                  <a:srgbClr val="000000">
                    <a:alpha val="43137"/>
                  </a:srgbClr>
                </a:outerShdw>
              </a:effectLst>
            </a:endParaRPr>
          </a:p>
          <a:p>
            <a:pPr marL="0" indent="0">
              <a:buNone/>
            </a:pPr>
            <a:endParaRPr lang="pl-PL" sz="3000" b="1" dirty="0">
              <a:solidFill>
                <a:schemeClr val="accent5">
                  <a:lumMod val="50000"/>
                </a:schemeClr>
              </a:solidFill>
            </a:endParaRPr>
          </a:p>
          <a:p>
            <a:pPr marL="0" indent="0">
              <a:buNone/>
            </a:pPr>
            <a:r>
              <a:rPr lang="pl-PL" sz="3000" b="1" dirty="0">
                <a:solidFill>
                  <a:schemeClr val="accent5">
                    <a:lumMod val="50000"/>
                  </a:schemeClr>
                </a:solidFill>
              </a:rPr>
              <a:t>Treść przyczyny wypowiedzenia lub rozwiązania umowy o pracę bez wypowiedzenia </a:t>
            </a:r>
          </a:p>
          <a:p>
            <a:pPr marL="0" indent="0">
              <a:buNone/>
            </a:pPr>
            <a:r>
              <a:rPr lang="pl-PL" sz="3000" b="1" dirty="0">
                <a:solidFill>
                  <a:schemeClr val="accent5">
                    <a:lumMod val="50000"/>
                  </a:schemeClr>
                </a:solidFill>
              </a:rPr>
              <a:t> </a:t>
            </a:r>
            <a:r>
              <a:rPr lang="pl-PL" sz="1800" b="1" dirty="0"/>
              <a:t>uwagi szczegółowe</a:t>
            </a:r>
            <a:r>
              <a:rPr lang="pl-PL" sz="3000" b="1" dirty="0">
                <a:solidFill>
                  <a:schemeClr val="accent5">
                    <a:lumMod val="50000"/>
                  </a:schemeClr>
                </a:solidFill>
              </a:rPr>
              <a:t> </a:t>
            </a:r>
          </a:p>
        </p:txBody>
      </p:sp>
    </p:spTree>
    <p:extLst>
      <p:ext uri="{BB962C8B-B14F-4D97-AF65-F5344CB8AC3E}">
        <p14:creationId xmlns:p14="http://schemas.microsoft.com/office/powerpoint/2010/main" val="36175690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ytuł 1">
            <a:extLst>
              <a:ext uri="{FF2B5EF4-FFF2-40B4-BE49-F238E27FC236}">
                <a16:creationId xmlns:a16="http://schemas.microsoft.com/office/drawing/2014/main" id="{FF3F6447-E319-44E8-A2A6-AFF385F66B15}"/>
              </a:ext>
            </a:extLst>
          </p:cNvPr>
          <p:cNvSpPr>
            <a:spLocks noGrp="1"/>
          </p:cNvSpPr>
          <p:nvPr>
            <p:ph type="title"/>
          </p:nvPr>
        </p:nvSpPr>
        <p:spPr>
          <a:xfrm>
            <a:off x="457200" y="274638"/>
            <a:ext cx="8362950" cy="706437"/>
          </a:xfrm>
          <a:ln>
            <a:solidFill>
              <a:schemeClr val="bg1"/>
            </a:solidFill>
          </a:ln>
        </p:spPr>
        <p:style>
          <a:lnRef idx="2">
            <a:schemeClr val="dk1"/>
          </a:lnRef>
          <a:fillRef idx="1">
            <a:schemeClr val="lt1"/>
          </a:fillRef>
          <a:effectRef idx="0">
            <a:schemeClr val="dk1"/>
          </a:effectRef>
          <a:fontRef idx="minor">
            <a:schemeClr val="dk1"/>
          </a:fontRef>
        </p:style>
        <p:txBody>
          <a:bodyPr>
            <a:normAutofit fontScale="90000"/>
          </a:bodyPr>
          <a:lstStyle/>
          <a:p>
            <a:pPr algn="l"/>
            <a:r>
              <a:rPr lang="pl-PL" sz="2800" b="1" dirty="0">
                <a:solidFill>
                  <a:schemeClr val="accent5">
                    <a:lumMod val="50000"/>
                  </a:schemeClr>
                </a:solidFill>
              </a:rPr>
              <a:t>Ogólne zasady formułowania przyczyny rozwiązania umowy o pracę:</a:t>
            </a:r>
            <a:br>
              <a:rPr lang="pl-PL" sz="2800" b="1" dirty="0">
                <a:solidFill>
                  <a:schemeClr val="accent5">
                    <a:lumMod val="50000"/>
                  </a:schemeClr>
                </a:solidFill>
              </a:rPr>
            </a:br>
            <a:endParaRPr lang="pl-PL" altLang="pl-PL" sz="2800" b="1" dirty="0"/>
          </a:p>
        </p:txBody>
      </p:sp>
      <p:grpSp>
        <p:nvGrpSpPr>
          <p:cNvPr id="101380" name="Grupa 5">
            <a:extLst>
              <a:ext uri="{FF2B5EF4-FFF2-40B4-BE49-F238E27FC236}">
                <a16:creationId xmlns:a16="http://schemas.microsoft.com/office/drawing/2014/main" id="{975BBB6E-B788-4F53-9E0E-F451109D14B5}"/>
              </a:ext>
            </a:extLst>
          </p:cNvPr>
          <p:cNvGrpSpPr>
            <a:grpSpLocks/>
          </p:cNvGrpSpPr>
          <p:nvPr/>
        </p:nvGrpSpPr>
        <p:grpSpPr bwMode="auto">
          <a:xfrm>
            <a:off x="468312" y="1268760"/>
            <a:ext cx="8362949" cy="5314602"/>
            <a:chOff x="467544" y="2112395"/>
            <a:chExt cx="8280920" cy="1592245"/>
          </a:xfrm>
          <a:solidFill>
            <a:schemeClr val="accent5">
              <a:lumMod val="20000"/>
              <a:lumOff val="80000"/>
            </a:schemeClr>
          </a:solidFill>
        </p:grpSpPr>
        <p:sp>
          <p:nvSpPr>
            <p:cNvPr id="7" name="Dowolny kształt 6">
              <a:extLst>
                <a:ext uri="{FF2B5EF4-FFF2-40B4-BE49-F238E27FC236}">
                  <a16:creationId xmlns:a16="http://schemas.microsoft.com/office/drawing/2014/main" id="{56942DE1-9924-4D36-BA2C-24F386663531}"/>
                </a:ext>
              </a:extLst>
            </p:cNvPr>
            <p:cNvSpPr/>
            <p:nvPr/>
          </p:nvSpPr>
          <p:spPr>
            <a:xfrm>
              <a:off x="467544" y="2112395"/>
              <a:ext cx="8280920" cy="313901"/>
            </a:xfrm>
            <a:custGeom>
              <a:avLst/>
              <a:gdLst>
                <a:gd name="connsiteX0" fmla="*/ 0 w 8280920"/>
                <a:gd name="connsiteY0" fmla="*/ 52352 h 314106"/>
                <a:gd name="connsiteX1" fmla="*/ 15334 w 8280920"/>
                <a:gd name="connsiteY1" fmla="*/ 15334 h 314106"/>
                <a:gd name="connsiteX2" fmla="*/ 52352 w 8280920"/>
                <a:gd name="connsiteY2" fmla="*/ 1 h 314106"/>
                <a:gd name="connsiteX3" fmla="*/ 8228568 w 8280920"/>
                <a:gd name="connsiteY3" fmla="*/ 0 h 314106"/>
                <a:gd name="connsiteX4" fmla="*/ 8265586 w 8280920"/>
                <a:gd name="connsiteY4" fmla="*/ 15334 h 314106"/>
                <a:gd name="connsiteX5" fmla="*/ 8280919 w 8280920"/>
                <a:gd name="connsiteY5" fmla="*/ 52352 h 314106"/>
                <a:gd name="connsiteX6" fmla="*/ 8280920 w 8280920"/>
                <a:gd name="connsiteY6" fmla="*/ 261754 h 314106"/>
                <a:gd name="connsiteX7" fmla="*/ 8265586 w 8280920"/>
                <a:gd name="connsiteY7" fmla="*/ 298772 h 314106"/>
                <a:gd name="connsiteX8" fmla="*/ 8228568 w 8280920"/>
                <a:gd name="connsiteY8" fmla="*/ 314106 h 314106"/>
                <a:gd name="connsiteX9" fmla="*/ 52352 w 8280920"/>
                <a:gd name="connsiteY9" fmla="*/ 314106 h 314106"/>
                <a:gd name="connsiteX10" fmla="*/ 15334 w 8280920"/>
                <a:gd name="connsiteY10" fmla="*/ 298772 h 314106"/>
                <a:gd name="connsiteX11" fmla="*/ 0 w 8280920"/>
                <a:gd name="connsiteY11" fmla="*/ 261754 h 314106"/>
                <a:gd name="connsiteX12" fmla="*/ 0 w 8280920"/>
                <a:gd name="connsiteY12" fmla="*/ 52352 h 3141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280920" h="314106">
                  <a:moveTo>
                    <a:pt x="0" y="52352"/>
                  </a:moveTo>
                  <a:cubicBezTo>
                    <a:pt x="0" y="38467"/>
                    <a:pt x="5516" y="25151"/>
                    <a:pt x="15334" y="15334"/>
                  </a:cubicBezTo>
                  <a:cubicBezTo>
                    <a:pt x="25152" y="5516"/>
                    <a:pt x="38468" y="0"/>
                    <a:pt x="52352" y="1"/>
                  </a:cubicBezTo>
                  <a:lnTo>
                    <a:pt x="8228568" y="0"/>
                  </a:lnTo>
                  <a:cubicBezTo>
                    <a:pt x="8242453" y="0"/>
                    <a:pt x="8255769" y="5516"/>
                    <a:pt x="8265586" y="15334"/>
                  </a:cubicBezTo>
                  <a:cubicBezTo>
                    <a:pt x="8275404" y="25152"/>
                    <a:pt x="8280920" y="38468"/>
                    <a:pt x="8280919" y="52352"/>
                  </a:cubicBezTo>
                  <a:cubicBezTo>
                    <a:pt x="8280919" y="122153"/>
                    <a:pt x="8280920" y="191953"/>
                    <a:pt x="8280920" y="261754"/>
                  </a:cubicBezTo>
                  <a:cubicBezTo>
                    <a:pt x="8280920" y="275639"/>
                    <a:pt x="8275404" y="288955"/>
                    <a:pt x="8265586" y="298772"/>
                  </a:cubicBezTo>
                  <a:cubicBezTo>
                    <a:pt x="8255768" y="308590"/>
                    <a:pt x="8242452" y="314106"/>
                    <a:pt x="8228568" y="314106"/>
                  </a:cubicBezTo>
                  <a:lnTo>
                    <a:pt x="52352" y="314106"/>
                  </a:lnTo>
                  <a:cubicBezTo>
                    <a:pt x="38467" y="314106"/>
                    <a:pt x="25151" y="308590"/>
                    <a:pt x="15334" y="298772"/>
                  </a:cubicBezTo>
                  <a:cubicBezTo>
                    <a:pt x="5516" y="288954"/>
                    <a:pt x="0" y="275638"/>
                    <a:pt x="0" y="261754"/>
                  </a:cubicBezTo>
                  <a:lnTo>
                    <a:pt x="0" y="52352"/>
                  </a:lnTo>
                  <a:close/>
                </a:path>
              </a:pathLst>
            </a:custGeom>
            <a:grpFill/>
          </p:spPr>
          <p:style>
            <a:lnRef idx="2">
              <a:schemeClr val="lt1">
                <a:hueOff val="0"/>
                <a:satOff val="0"/>
                <a:lumOff val="0"/>
                <a:alphaOff val="0"/>
              </a:schemeClr>
            </a:lnRef>
            <a:fillRef idx="1001">
              <a:schemeClr val="lt2"/>
            </a:fillRef>
            <a:effectRef idx="0">
              <a:schemeClr val="accent1">
                <a:hueOff val="0"/>
                <a:satOff val="0"/>
                <a:lumOff val="0"/>
                <a:alphaOff val="0"/>
              </a:schemeClr>
            </a:effectRef>
            <a:fontRef idx="minor">
              <a:schemeClr val="lt1"/>
            </a:fontRef>
          </p:style>
          <p:txBody>
            <a:bodyPr lIns="91533" tIns="91533" rIns="91533" bIns="91533" spcCol="1270" anchor="ctr"/>
            <a:lstStyle/>
            <a:p>
              <a:pPr algn="just" defTabSz="889000" eaLnBrk="1" hangingPunct="1">
                <a:lnSpc>
                  <a:spcPct val="90000"/>
                </a:lnSpc>
                <a:spcAft>
                  <a:spcPct val="35000"/>
                </a:spcAft>
                <a:defRPr/>
              </a:pPr>
              <a:r>
                <a:rPr lang="pl-PL" sz="2400" dirty="0">
                  <a:solidFill>
                    <a:schemeClr val="tx1"/>
                  </a:solidFill>
                </a:rPr>
                <a:t>przyczyna winna być prawdziwa, konkretna i zrozumiała dla pracownika,</a:t>
              </a:r>
            </a:p>
          </p:txBody>
        </p:sp>
        <p:sp>
          <p:nvSpPr>
            <p:cNvPr id="8" name="Dowolny kształt 7">
              <a:extLst>
                <a:ext uri="{FF2B5EF4-FFF2-40B4-BE49-F238E27FC236}">
                  <a16:creationId xmlns:a16="http://schemas.microsoft.com/office/drawing/2014/main" id="{9C5856BC-D11C-4D27-A93B-BCA481A9DCDC}"/>
                </a:ext>
              </a:extLst>
            </p:cNvPr>
            <p:cNvSpPr/>
            <p:nvPr/>
          </p:nvSpPr>
          <p:spPr>
            <a:xfrm>
              <a:off x="467544" y="2435194"/>
              <a:ext cx="8280920" cy="417217"/>
            </a:xfrm>
            <a:custGeom>
              <a:avLst/>
              <a:gdLst>
                <a:gd name="connsiteX0" fmla="*/ 0 w 8280920"/>
                <a:gd name="connsiteY0" fmla="*/ 69540 h 417229"/>
                <a:gd name="connsiteX1" fmla="*/ 20368 w 8280920"/>
                <a:gd name="connsiteY1" fmla="*/ 20368 h 417229"/>
                <a:gd name="connsiteX2" fmla="*/ 69540 w 8280920"/>
                <a:gd name="connsiteY2" fmla="*/ 0 h 417229"/>
                <a:gd name="connsiteX3" fmla="*/ 8211380 w 8280920"/>
                <a:gd name="connsiteY3" fmla="*/ 0 h 417229"/>
                <a:gd name="connsiteX4" fmla="*/ 8260552 w 8280920"/>
                <a:gd name="connsiteY4" fmla="*/ 20368 h 417229"/>
                <a:gd name="connsiteX5" fmla="*/ 8280920 w 8280920"/>
                <a:gd name="connsiteY5" fmla="*/ 69540 h 417229"/>
                <a:gd name="connsiteX6" fmla="*/ 8280920 w 8280920"/>
                <a:gd name="connsiteY6" fmla="*/ 347689 h 417229"/>
                <a:gd name="connsiteX7" fmla="*/ 8260552 w 8280920"/>
                <a:gd name="connsiteY7" fmla="*/ 396861 h 417229"/>
                <a:gd name="connsiteX8" fmla="*/ 8211380 w 8280920"/>
                <a:gd name="connsiteY8" fmla="*/ 417229 h 417229"/>
                <a:gd name="connsiteX9" fmla="*/ 69540 w 8280920"/>
                <a:gd name="connsiteY9" fmla="*/ 417229 h 417229"/>
                <a:gd name="connsiteX10" fmla="*/ 20368 w 8280920"/>
                <a:gd name="connsiteY10" fmla="*/ 396861 h 417229"/>
                <a:gd name="connsiteX11" fmla="*/ 0 w 8280920"/>
                <a:gd name="connsiteY11" fmla="*/ 347689 h 417229"/>
                <a:gd name="connsiteX12" fmla="*/ 0 w 8280920"/>
                <a:gd name="connsiteY12" fmla="*/ 69540 h 417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280920" h="417229">
                  <a:moveTo>
                    <a:pt x="0" y="69540"/>
                  </a:moveTo>
                  <a:cubicBezTo>
                    <a:pt x="0" y="51097"/>
                    <a:pt x="7327" y="33409"/>
                    <a:pt x="20368" y="20368"/>
                  </a:cubicBezTo>
                  <a:cubicBezTo>
                    <a:pt x="33409" y="7327"/>
                    <a:pt x="51097" y="0"/>
                    <a:pt x="69540" y="0"/>
                  </a:cubicBezTo>
                  <a:lnTo>
                    <a:pt x="8211380" y="0"/>
                  </a:lnTo>
                  <a:cubicBezTo>
                    <a:pt x="8229823" y="0"/>
                    <a:pt x="8247511" y="7327"/>
                    <a:pt x="8260552" y="20368"/>
                  </a:cubicBezTo>
                  <a:cubicBezTo>
                    <a:pt x="8273593" y="33409"/>
                    <a:pt x="8280920" y="51097"/>
                    <a:pt x="8280920" y="69540"/>
                  </a:cubicBezTo>
                  <a:lnTo>
                    <a:pt x="8280920" y="347689"/>
                  </a:lnTo>
                  <a:cubicBezTo>
                    <a:pt x="8280920" y="366132"/>
                    <a:pt x="8273593" y="383820"/>
                    <a:pt x="8260552" y="396861"/>
                  </a:cubicBezTo>
                  <a:cubicBezTo>
                    <a:pt x="8247511" y="409902"/>
                    <a:pt x="8229823" y="417229"/>
                    <a:pt x="8211380" y="417229"/>
                  </a:cubicBezTo>
                  <a:lnTo>
                    <a:pt x="69540" y="417229"/>
                  </a:lnTo>
                  <a:cubicBezTo>
                    <a:pt x="51097" y="417229"/>
                    <a:pt x="33409" y="409902"/>
                    <a:pt x="20368" y="396861"/>
                  </a:cubicBezTo>
                  <a:cubicBezTo>
                    <a:pt x="7327" y="383820"/>
                    <a:pt x="0" y="366132"/>
                    <a:pt x="0" y="347689"/>
                  </a:cubicBezTo>
                  <a:lnTo>
                    <a:pt x="0" y="69540"/>
                  </a:lnTo>
                  <a:close/>
                </a:path>
              </a:pathLst>
            </a:custGeom>
            <a:grpFill/>
          </p:spPr>
          <p:style>
            <a:lnRef idx="2">
              <a:schemeClr val="lt1">
                <a:hueOff val="0"/>
                <a:satOff val="0"/>
                <a:lumOff val="0"/>
                <a:alphaOff val="0"/>
              </a:schemeClr>
            </a:lnRef>
            <a:fillRef idx="1001">
              <a:schemeClr val="lt2"/>
            </a:fillRef>
            <a:effectRef idx="0">
              <a:schemeClr val="accent1">
                <a:hueOff val="0"/>
                <a:satOff val="0"/>
                <a:lumOff val="0"/>
                <a:alphaOff val="0"/>
              </a:schemeClr>
            </a:effectRef>
            <a:fontRef idx="minor">
              <a:schemeClr val="lt1"/>
            </a:fontRef>
          </p:style>
          <p:txBody>
            <a:bodyPr lIns="96567" tIns="96567" rIns="96567" bIns="96567" spcCol="1270" anchor="ctr"/>
            <a:lstStyle/>
            <a:p>
              <a:pPr algn="just" defTabSz="889000" eaLnBrk="1" hangingPunct="1">
                <a:lnSpc>
                  <a:spcPct val="90000"/>
                </a:lnSpc>
                <a:spcAft>
                  <a:spcPct val="35000"/>
                </a:spcAft>
                <a:defRPr/>
              </a:pPr>
              <a:r>
                <a:rPr lang="pl-PL" sz="2400" dirty="0">
                  <a:solidFill>
                    <a:schemeClr val="tx1"/>
                  </a:solidFill>
                </a:rPr>
                <a:t>powinna jednoznacznie określać na czym w opinii pracodawcy polega uchybienie pracownika,</a:t>
              </a:r>
            </a:p>
          </p:txBody>
        </p:sp>
        <p:sp>
          <p:nvSpPr>
            <p:cNvPr id="9" name="Dowolny kształt 8">
              <a:extLst>
                <a:ext uri="{FF2B5EF4-FFF2-40B4-BE49-F238E27FC236}">
                  <a16:creationId xmlns:a16="http://schemas.microsoft.com/office/drawing/2014/main" id="{EDE672F5-FB63-47EF-8507-203358ED16B9}"/>
                </a:ext>
              </a:extLst>
            </p:cNvPr>
            <p:cNvSpPr/>
            <p:nvPr/>
          </p:nvSpPr>
          <p:spPr>
            <a:xfrm>
              <a:off x="467544" y="2861309"/>
              <a:ext cx="8280920" cy="417217"/>
            </a:xfrm>
            <a:custGeom>
              <a:avLst/>
              <a:gdLst>
                <a:gd name="connsiteX0" fmla="*/ 0 w 8280920"/>
                <a:gd name="connsiteY0" fmla="*/ 69540 h 417229"/>
                <a:gd name="connsiteX1" fmla="*/ 20368 w 8280920"/>
                <a:gd name="connsiteY1" fmla="*/ 20368 h 417229"/>
                <a:gd name="connsiteX2" fmla="*/ 69540 w 8280920"/>
                <a:gd name="connsiteY2" fmla="*/ 0 h 417229"/>
                <a:gd name="connsiteX3" fmla="*/ 8211380 w 8280920"/>
                <a:gd name="connsiteY3" fmla="*/ 0 h 417229"/>
                <a:gd name="connsiteX4" fmla="*/ 8260552 w 8280920"/>
                <a:gd name="connsiteY4" fmla="*/ 20368 h 417229"/>
                <a:gd name="connsiteX5" fmla="*/ 8280920 w 8280920"/>
                <a:gd name="connsiteY5" fmla="*/ 69540 h 417229"/>
                <a:gd name="connsiteX6" fmla="*/ 8280920 w 8280920"/>
                <a:gd name="connsiteY6" fmla="*/ 347689 h 417229"/>
                <a:gd name="connsiteX7" fmla="*/ 8260552 w 8280920"/>
                <a:gd name="connsiteY7" fmla="*/ 396861 h 417229"/>
                <a:gd name="connsiteX8" fmla="*/ 8211380 w 8280920"/>
                <a:gd name="connsiteY8" fmla="*/ 417229 h 417229"/>
                <a:gd name="connsiteX9" fmla="*/ 69540 w 8280920"/>
                <a:gd name="connsiteY9" fmla="*/ 417229 h 417229"/>
                <a:gd name="connsiteX10" fmla="*/ 20368 w 8280920"/>
                <a:gd name="connsiteY10" fmla="*/ 396861 h 417229"/>
                <a:gd name="connsiteX11" fmla="*/ 0 w 8280920"/>
                <a:gd name="connsiteY11" fmla="*/ 347689 h 417229"/>
                <a:gd name="connsiteX12" fmla="*/ 0 w 8280920"/>
                <a:gd name="connsiteY12" fmla="*/ 69540 h 417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280920" h="417229">
                  <a:moveTo>
                    <a:pt x="0" y="69540"/>
                  </a:moveTo>
                  <a:cubicBezTo>
                    <a:pt x="0" y="51097"/>
                    <a:pt x="7327" y="33409"/>
                    <a:pt x="20368" y="20368"/>
                  </a:cubicBezTo>
                  <a:cubicBezTo>
                    <a:pt x="33409" y="7327"/>
                    <a:pt x="51097" y="0"/>
                    <a:pt x="69540" y="0"/>
                  </a:cubicBezTo>
                  <a:lnTo>
                    <a:pt x="8211380" y="0"/>
                  </a:lnTo>
                  <a:cubicBezTo>
                    <a:pt x="8229823" y="0"/>
                    <a:pt x="8247511" y="7327"/>
                    <a:pt x="8260552" y="20368"/>
                  </a:cubicBezTo>
                  <a:cubicBezTo>
                    <a:pt x="8273593" y="33409"/>
                    <a:pt x="8280920" y="51097"/>
                    <a:pt x="8280920" y="69540"/>
                  </a:cubicBezTo>
                  <a:lnTo>
                    <a:pt x="8280920" y="347689"/>
                  </a:lnTo>
                  <a:cubicBezTo>
                    <a:pt x="8280920" y="366132"/>
                    <a:pt x="8273593" y="383820"/>
                    <a:pt x="8260552" y="396861"/>
                  </a:cubicBezTo>
                  <a:cubicBezTo>
                    <a:pt x="8247511" y="409902"/>
                    <a:pt x="8229823" y="417229"/>
                    <a:pt x="8211380" y="417229"/>
                  </a:cubicBezTo>
                  <a:lnTo>
                    <a:pt x="69540" y="417229"/>
                  </a:lnTo>
                  <a:cubicBezTo>
                    <a:pt x="51097" y="417229"/>
                    <a:pt x="33409" y="409902"/>
                    <a:pt x="20368" y="396861"/>
                  </a:cubicBezTo>
                  <a:cubicBezTo>
                    <a:pt x="7327" y="383820"/>
                    <a:pt x="0" y="366132"/>
                    <a:pt x="0" y="347689"/>
                  </a:cubicBezTo>
                  <a:lnTo>
                    <a:pt x="0" y="69540"/>
                  </a:lnTo>
                  <a:close/>
                </a:path>
              </a:pathLst>
            </a:custGeom>
            <a:grpFill/>
          </p:spPr>
          <p:style>
            <a:lnRef idx="2">
              <a:schemeClr val="lt1">
                <a:hueOff val="0"/>
                <a:satOff val="0"/>
                <a:lumOff val="0"/>
                <a:alphaOff val="0"/>
              </a:schemeClr>
            </a:lnRef>
            <a:fillRef idx="1001">
              <a:schemeClr val="lt2"/>
            </a:fillRef>
            <a:effectRef idx="0">
              <a:schemeClr val="accent1">
                <a:hueOff val="0"/>
                <a:satOff val="0"/>
                <a:lumOff val="0"/>
                <a:alphaOff val="0"/>
              </a:schemeClr>
            </a:effectRef>
            <a:fontRef idx="minor">
              <a:schemeClr val="lt1"/>
            </a:fontRef>
          </p:style>
          <p:txBody>
            <a:bodyPr lIns="96567" tIns="96567" rIns="96567" bIns="96567" spcCol="1270" anchor="ctr"/>
            <a:lstStyle/>
            <a:p>
              <a:pPr algn="just" defTabSz="889000" eaLnBrk="1" hangingPunct="1">
                <a:lnSpc>
                  <a:spcPct val="90000"/>
                </a:lnSpc>
                <a:spcAft>
                  <a:spcPct val="35000"/>
                </a:spcAft>
                <a:defRPr/>
              </a:pPr>
              <a:r>
                <a:rPr lang="pl-PL" sz="2400" dirty="0">
                  <a:solidFill>
                    <a:schemeClr val="tx1"/>
                  </a:solidFill>
                </a:rPr>
                <a:t>oceny jej konkretności należy dokonywać z punktu widzenia adresata oświadczenia, czyli pracownika,</a:t>
              </a:r>
            </a:p>
          </p:txBody>
        </p:sp>
        <p:sp>
          <p:nvSpPr>
            <p:cNvPr id="10" name="Dowolny kształt 9">
              <a:extLst>
                <a:ext uri="{FF2B5EF4-FFF2-40B4-BE49-F238E27FC236}">
                  <a16:creationId xmlns:a16="http://schemas.microsoft.com/office/drawing/2014/main" id="{80CDD7D0-19AD-4718-8BE8-5EF6DBD596C9}"/>
                </a:ext>
              </a:extLst>
            </p:cNvPr>
            <p:cNvSpPr/>
            <p:nvPr/>
          </p:nvSpPr>
          <p:spPr>
            <a:xfrm>
              <a:off x="467544" y="3287423"/>
              <a:ext cx="8280920" cy="417217"/>
            </a:xfrm>
            <a:custGeom>
              <a:avLst/>
              <a:gdLst>
                <a:gd name="connsiteX0" fmla="*/ 0 w 8280920"/>
                <a:gd name="connsiteY0" fmla="*/ 69540 h 417229"/>
                <a:gd name="connsiteX1" fmla="*/ 20368 w 8280920"/>
                <a:gd name="connsiteY1" fmla="*/ 20368 h 417229"/>
                <a:gd name="connsiteX2" fmla="*/ 69540 w 8280920"/>
                <a:gd name="connsiteY2" fmla="*/ 0 h 417229"/>
                <a:gd name="connsiteX3" fmla="*/ 8211380 w 8280920"/>
                <a:gd name="connsiteY3" fmla="*/ 0 h 417229"/>
                <a:gd name="connsiteX4" fmla="*/ 8260552 w 8280920"/>
                <a:gd name="connsiteY4" fmla="*/ 20368 h 417229"/>
                <a:gd name="connsiteX5" fmla="*/ 8280920 w 8280920"/>
                <a:gd name="connsiteY5" fmla="*/ 69540 h 417229"/>
                <a:gd name="connsiteX6" fmla="*/ 8280920 w 8280920"/>
                <a:gd name="connsiteY6" fmla="*/ 347689 h 417229"/>
                <a:gd name="connsiteX7" fmla="*/ 8260552 w 8280920"/>
                <a:gd name="connsiteY7" fmla="*/ 396861 h 417229"/>
                <a:gd name="connsiteX8" fmla="*/ 8211380 w 8280920"/>
                <a:gd name="connsiteY8" fmla="*/ 417229 h 417229"/>
                <a:gd name="connsiteX9" fmla="*/ 69540 w 8280920"/>
                <a:gd name="connsiteY9" fmla="*/ 417229 h 417229"/>
                <a:gd name="connsiteX10" fmla="*/ 20368 w 8280920"/>
                <a:gd name="connsiteY10" fmla="*/ 396861 h 417229"/>
                <a:gd name="connsiteX11" fmla="*/ 0 w 8280920"/>
                <a:gd name="connsiteY11" fmla="*/ 347689 h 417229"/>
                <a:gd name="connsiteX12" fmla="*/ 0 w 8280920"/>
                <a:gd name="connsiteY12" fmla="*/ 69540 h 417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280920" h="417229">
                  <a:moveTo>
                    <a:pt x="0" y="69540"/>
                  </a:moveTo>
                  <a:cubicBezTo>
                    <a:pt x="0" y="51097"/>
                    <a:pt x="7327" y="33409"/>
                    <a:pt x="20368" y="20368"/>
                  </a:cubicBezTo>
                  <a:cubicBezTo>
                    <a:pt x="33409" y="7327"/>
                    <a:pt x="51097" y="0"/>
                    <a:pt x="69540" y="0"/>
                  </a:cubicBezTo>
                  <a:lnTo>
                    <a:pt x="8211380" y="0"/>
                  </a:lnTo>
                  <a:cubicBezTo>
                    <a:pt x="8229823" y="0"/>
                    <a:pt x="8247511" y="7327"/>
                    <a:pt x="8260552" y="20368"/>
                  </a:cubicBezTo>
                  <a:cubicBezTo>
                    <a:pt x="8273593" y="33409"/>
                    <a:pt x="8280920" y="51097"/>
                    <a:pt x="8280920" y="69540"/>
                  </a:cubicBezTo>
                  <a:lnTo>
                    <a:pt x="8280920" y="347689"/>
                  </a:lnTo>
                  <a:cubicBezTo>
                    <a:pt x="8280920" y="366132"/>
                    <a:pt x="8273593" y="383820"/>
                    <a:pt x="8260552" y="396861"/>
                  </a:cubicBezTo>
                  <a:cubicBezTo>
                    <a:pt x="8247511" y="409902"/>
                    <a:pt x="8229823" y="417229"/>
                    <a:pt x="8211380" y="417229"/>
                  </a:cubicBezTo>
                  <a:lnTo>
                    <a:pt x="69540" y="417229"/>
                  </a:lnTo>
                  <a:cubicBezTo>
                    <a:pt x="51097" y="417229"/>
                    <a:pt x="33409" y="409902"/>
                    <a:pt x="20368" y="396861"/>
                  </a:cubicBezTo>
                  <a:cubicBezTo>
                    <a:pt x="7327" y="383820"/>
                    <a:pt x="0" y="366132"/>
                    <a:pt x="0" y="347689"/>
                  </a:cubicBezTo>
                  <a:lnTo>
                    <a:pt x="0" y="69540"/>
                  </a:lnTo>
                  <a:close/>
                </a:path>
              </a:pathLst>
            </a:custGeom>
            <a:grpFill/>
          </p:spPr>
          <p:style>
            <a:lnRef idx="2">
              <a:schemeClr val="lt1">
                <a:hueOff val="0"/>
                <a:satOff val="0"/>
                <a:lumOff val="0"/>
                <a:alphaOff val="0"/>
              </a:schemeClr>
            </a:lnRef>
            <a:fillRef idx="1001">
              <a:schemeClr val="lt2"/>
            </a:fillRef>
            <a:effectRef idx="0">
              <a:schemeClr val="accent1">
                <a:hueOff val="0"/>
                <a:satOff val="0"/>
                <a:lumOff val="0"/>
                <a:alphaOff val="0"/>
              </a:schemeClr>
            </a:effectRef>
            <a:fontRef idx="minor">
              <a:schemeClr val="lt1"/>
            </a:fontRef>
          </p:style>
          <p:txBody>
            <a:bodyPr lIns="96567" tIns="96567" rIns="96567" bIns="96567" spcCol="1270" anchor="ctr"/>
            <a:lstStyle/>
            <a:p>
              <a:pPr algn="just" defTabSz="889000" eaLnBrk="1" hangingPunct="1">
                <a:lnSpc>
                  <a:spcPct val="90000"/>
                </a:lnSpc>
                <a:spcAft>
                  <a:spcPct val="35000"/>
                </a:spcAft>
                <a:defRPr/>
              </a:pPr>
              <a:r>
                <a:rPr lang="pl-PL" sz="2400" dirty="0">
                  <a:solidFill>
                    <a:schemeClr val="tx1"/>
                  </a:solidFill>
                </a:rPr>
                <a:t>przyczyna powinna co do zasady identyfikować co do czasu i miejsca zachowanie pracownika, lecz nie jest to wymóg bezwzględny,</a:t>
              </a:r>
            </a:p>
          </p:txBody>
        </p:sp>
      </p:grpSp>
    </p:spTree>
    <p:extLst>
      <p:ext uri="{BB962C8B-B14F-4D97-AF65-F5344CB8AC3E}">
        <p14:creationId xmlns:p14="http://schemas.microsoft.com/office/powerpoint/2010/main" val="42331366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427D96-8E24-4996-8A69-2437FCC61F9B}"/>
              </a:ext>
            </a:extLst>
          </p:cNvPr>
          <p:cNvSpPr>
            <a:spLocks noGrp="1"/>
          </p:cNvSpPr>
          <p:nvPr>
            <p:ph type="title"/>
          </p:nvPr>
        </p:nvSpPr>
        <p:spPr/>
        <p:txBody>
          <a:bodyPr>
            <a:noAutofit/>
          </a:bodyPr>
          <a:lstStyle/>
          <a:p>
            <a:pPr algn="l">
              <a:defRPr/>
            </a:pPr>
            <a:br>
              <a:rPr lang="pl-PL" altLang="pl-PL" sz="2800" b="1" dirty="0">
                <a:solidFill>
                  <a:schemeClr val="accent5">
                    <a:lumMod val="50000"/>
                  </a:schemeClr>
                </a:solidFill>
              </a:rPr>
            </a:br>
            <a:r>
              <a:rPr lang="pl-PL" altLang="pl-PL" sz="2800" b="1" dirty="0">
                <a:solidFill>
                  <a:schemeClr val="accent5">
                    <a:lumMod val="50000"/>
                  </a:schemeClr>
                </a:solidFill>
              </a:rPr>
              <a:t>I PK 19/17 – wykładnia jako oświadczenia wiedzy (nie woli)</a:t>
            </a:r>
            <a:br>
              <a:rPr lang="pl-PL" altLang="pl-PL" sz="2800" b="1" dirty="0">
                <a:solidFill>
                  <a:schemeClr val="accent5">
                    <a:lumMod val="50000"/>
                  </a:schemeClr>
                </a:solidFill>
              </a:rPr>
            </a:br>
            <a:br>
              <a:rPr lang="pl-PL" altLang="pl-PL" sz="3200" b="1" dirty="0">
                <a:solidFill>
                  <a:schemeClr val="accent5">
                    <a:lumMod val="50000"/>
                  </a:schemeClr>
                </a:solidFill>
                <a:effectLst>
                  <a:outerShdw blurRad="38100" dist="38100" dir="2700000" algn="tl">
                    <a:srgbClr val="C0C0C0"/>
                  </a:outerShdw>
                </a:effectLst>
              </a:rPr>
            </a:br>
            <a:endParaRPr lang="pl-PL" altLang="pl-PL" sz="3200" dirty="0">
              <a:solidFill>
                <a:schemeClr val="accent5">
                  <a:lumMod val="50000"/>
                </a:schemeClr>
              </a:solidFill>
              <a:effectLst>
                <a:outerShdw blurRad="38100" dist="38100" dir="2700000" algn="tl">
                  <a:srgbClr val="C0C0C0"/>
                </a:outerShdw>
              </a:effectLst>
            </a:endParaRPr>
          </a:p>
        </p:txBody>
      </p:sp>
      <p:sp>
        <p:nvSpPr>
          <p:cNvPr id="103427" name="Symbol zastępczy zawartości 2">
            <a:extLst>
              <a:ext uri="{FF2B5EF4-FFF2-40B4-BE49-F238E27FC236}">
                <a16:creationId xmlns:a16="http://schemas.microsoft.com/office/drawing/2014/main" id="{D2054C62-4BB4-41B4-895C-6B5CBCBAE65F}"/>
              </a:ext>
            </a:extLst>
          </p:cNvPr>
          <p:cNvSpPr>
            <a:spLocks noGrp="1"/>
          </p:cNvSpPr>
          <p:nvPr>
            <p:ph idx="1"/>
          </p:nvPr>
        </p:nvSpPr>
        <p:spPr/>
        <p:txBody>
          <a:bodyPr/>
          <a:lstStyle/>
          <a:p>
            <a:pPr marL="0" indent="0" algn="just">
              <a:buFont typeface="Arial" panose="020B0604020202020204" pitchFamily="34" charset="0"/>
              <a:buNone/>
            </a:pPr>
            <a:r>
              <a:rPr lang="pl-PL" altLang="pl-PL" dirty="0"/>
              <a:t>Podana przyczyna powinna być przy tym na tyle konkretna i zrozumiała, aby nie stwarzała wątpliwości interpretacyjnych, przy czym interpretacja ta nie polega na wykładni oświadczenia woli, lecz na ustaleniu, jak pracownik powinien był i mógł ją zrozumieć w kontekście znanych mu okoliczności złożenia oświadczenia o zwolnieniu dyscyplinarnym.</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C480310-6679-4D61-A799-E8F098E7E833}"/>
              </a:ext>
            </a:extLst>
          </p:cNvPr>
          <p:cNvSpPr>
            <a:spLocks noGrp="1"/>
          </p:cNvSpPr>
          <p:nvPr>
            <p:ph type="title"/>
          </p:nvPr>
        </p:nvSpPr>
        <p:spPr/>
        <p:txBody>
          <a:bodyPr>
            <a:normAutofit fontScale="90000"/>
          </a:bodyPr>
          <a:lstStyle/>
          <a:p>
            <a:pPr algn="l">
              <a:defRPr/>
            </a:pPr>
            <a:r>
              <a:rPr lang="pl-PL" sz="3200" b="1" dirty="0">
                <a:solidFill>
                  <a:schemeClr val="accent5">
                    <a:lumMod val="50000"/>
                  </a:schemeClr>
                </a:solidFill>
              </a:rPr>
              <a:t>Ocena konkretności i jasności z punktu widzenia pracownika </a:t>
            </a:r>
            <a:br>
              <a:rPr lang="pl-PL" sz="3200" b="1" dirty="0">
                <a:solidFill>
                  <a:schemeClr val="accent5">
                    <a:lumMod val="50000"/>
                  </a:schemeClr>
                </a:solidFill>
              </a:rPr>
            </a:br>
            <a:endParaRPr lang="pl-PL" sz="3200" b="1" dirty="0">
              <a:solidFill>
                <a:schemeClr val="accent5">
                  <a:lumMod val="50000"/>
                </a:schemeClr>
              </a:solidFill>
            </a:endParaRPr>
          </a:p>
        </p:txBody>
      </p:sp>
      <p:sp>
        <p:nvSpPr>
          <p:cNvPr id="104451" name="Symbol zastępczy zawartości 2">
            <a:extLst>
              <a:ext uri="{FF2B5EF4-FFF2-40B4-BE49-F238E27FC236}">
                <a16:creationId xmlns:a16="http://schemas.microsoft.com/office/drawing/2014/main" id="{31A98487-46D5-4736-996C-73CB7EB37EE6}"/>
              </a:ext>
            </a:extLst>
          </p:cNvPr>
          <p:cNvSpPr>
            <a:spLocks noGrp="1"/>
          </p:cNvSpPr>
          <p:nvPr>
            <p:ph idx="1"/>
          </p:nvPr>
        </p:nvSpPr>
        <p:spPr/>
        <p:txBody>
          <a:bodyPr>
            <a:normAutofit lnSpcReduction="10000"/>
          </a:bodyPr>
          <a:lstStyle/>
          <a:p>
            <a:pPr algn="just">
              <a:buFont typeface="Wingdings" panose="05000000000000000000" pitchFamily="2" charset="2"/>
              <a:buChar char="q"/>
            </a:pPr>
            <a:r>
              <a:rPr lang="pl-PL" altLang="pl-PL" sz="2800" dirty="0"/>
              <a:t>I PKN 481/99 - naruszenie art. 30 § 4 k.p. może polegać na niewskazaniu w ogóle przyczyny rozwiązania umowy o pracę lub na pozornym, niewystarczająco jasnym i konkretnym jej wskazaniu. </a:t>
            </a:r>
          </a:p>
          <a:p>
            <a:pPr algn="just">
              <a:buFont typeface="Wingdings" panose="05000000000000000000" pitchFamily="2" charset="2"/>
              <a:buChar char="q"/>
            </a:pPr>
            <a:r>
              <a:rPr lang="pl-PL" altLang="pl-PL" sz="2800" dirty="0"/>
              <a:t>Kwestia dostatecznie konkretnego i zrozumiałego dla pracownika wskazania przyczyny jest podlegającą ustaleniu okolicznością faktyczną,</a:t>
            </a:r>
          </a:p>
          <a:p>
            <a:pPr algn="just">
              <a:buFont typeface="Wingdings" panose="05000000000000000000" pitchFamily="2" charset="2"/>
              <a:buChar char="q"/>
            </a:pPr>
            <a:r>
              <a:rPr lang="pl-PL" altLang="pl-PL" sz="2800" dirty="0"/>
              <a:t>Ocena powinna być zindywidualizowana, dokonywana z punktu widzenia świadomości pracownika (nie chodzi o świadomość sądu) - II PK 312/11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620688"/>
            <a:ext cx="8229600" cy="432049"/>
          </a:xfrm>
        </p:spPr>
        <p:txBody>
          <a:bodyPr>
            <a:noAutofit/>
          </a:bodyPr>
          <a:lstStyle/>
          <a:p>
            <a:pPr lvl="0" algn="l"/>
            <a:r>
              <a:rPr lang="pl-PL" sz="3000" b="1" dirty="0">
                <a:solidFill>
                  <a:schemeClr val="accent5">
                    <a:lumMod val="50000"/>
                  </a:schemeClr>
                </a:solidFill>
              </a:rPr>
              <a:t>Aktualna treść przepisu – od 26 kwietnia 2023 r.  </a:t>
            </a:r>
            <a:br>
              <a:rPr lang="pl-PL" sz="3000" b="1" dirty="0">
                <a:solidFill>
                  <a:schemeClr val="accent5">
                    <a:lumMod val="50000"/>
                  </a:schemeClr>
                </a:solidFill>
              </a:rPr>
            </a:br>
            <a:br>
              <a:rPr lang="pl-PL" sz="3000" b="1" dirty="0">
                <a:solidFill>
                  <a:schemeClr val="accent5">
                    <a:lumMod val="50000"/>
                  </a:schemeClr>
                </a:solidFill>
              </a:rPr>
            </a:br>
            <a:r>
              <a:rPr lang="pl-PL" sz="3000" b="1" dirty="0"/>
              <a:t> </a:t>
            </a:r>
            <a:r>
              <a:rPr lang="pl-PL" sz="1800" b="1" dirty="0"/>
              <a:t>art. 30 § 4 k.p. </a:t>
            </a:r>
          </a:p>
        </p:txBody>
      </p:sp>
      <p:sp>
        <p:nvSpPr>
          <p:cNvPr id="3" name="Symbol zastępczy zawartości 2"/>
          <p:cNvSpPr>
            <a:spLocks noGrp="1"/>
          </p:cNvSpPr>
          <p:nvPr>
            <p:ph idx="1"/>
          </p:nvPr>
        </p:nvSpPr>
        <p:spPr>
          <a:xfrm>
            <a:off x="457200" y="1340768"/>
            <a:ext cx="8363272" cy="4785395"/>
          </a:xfrm>
        </p:spPr>
        <p:txBody>
          <a:bodyPr>
            <a:noAutofit/>
          </a:bodyPr>
          <a:lstStyle/>
          <a:p>
            <a:pPr marL="0" indent="0" algn="just">
              <a:buNone/>
            </a:pPr>
            <a:endParaRPr lang="pl-PL" dirty="0"/>
          </a:p>
          <a:p>
            <a:pPr marL="0" indent="0" algn="just">
              <a:buNone/>
            </a:pPr>
            <a:r>
              <a:rPr lang="pl-PL" sz="2800" dirty="0"/>
              <a:t>W oświadczeniu pracodawcy o wypowiedzeniu umowy o pracę zawartej na czas określony lub umowy o pracę zawartej na czas nieokreślony lub o rozwiązaniu umowy o pracę bez wypowiedzenia powinna być wskazana przyczyna uzasadniająca wypowiedzenie lub rozwiązanie umowy.</a:t>
            </a:r>
            <a:endParaRPr lang="pl-PL" sz="1600" dirty="0"/>
          </a:p>
        </p:txBody>
      </p:sp>
    </p:spTree>
    <p:extLst>
      <p:ext uri="{BB962C8B-B14F-4D97-AF65-F5344CB8AC3E}">
        <p14:creationId xmlns:p14="http://schemas.microsoft.com/office/powerpoint/2010/main" val="29072808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036C4A-7D37-4137-93C1-513DAC82D567}"/>
              </a:ext>
            </a:extLst>
          </p:cNvPr>
          <p:cNvSpPr>
            <a:spLocks noGrp="1"/>
          </p:cNvSpPr>
          <p:nvPr>
            <p:ph type="title"/>
          </p:nvPr>
        </p:nvSpPr>
        <p:spPr/>
        <p:txBody>
          <a:bodyPr>
            <a:normAutofit/>
          </a:bodyPr>
          <a:lstStyle/>
          <a:p>
            <a:pPr algn="l">
              <a:defRPr/>
            </a:pPr>
            <a:r>
              <a:rPr lang="pl-PL" sz="3200" b="1" dirty="0">
                <a:solidFill>
                  <a:schemeClr val="accent5">
                    <a:lumMod val="50000"/>
                  </a:schemeClr>
                </a:solidFill>
              </a:rPr>
              <a:t>„niespełnianie oczekiwań” itp.</a:t>
            </a:r>
            <a:br>
              <a:rPr lang="pl-PL" sz="3200" b="1" dirty="0">
                <a:solidFill>
                  <a:schemeClr val="accent5">
                    <a:lumMod val="50000"/>
                  </a:schemeClr>
                </a:solidFill>
              </a:rPr>
            </a:br>
            <a:endParaRPr lang="pl-PL" sz="3200" b="1" dirty="0">
              <a:solidFill>
                <a:schemeClr val="accent5">
                  <a:lumMod val="50000"/>
                </a:schemeClr>
              </a:solidFill>
            </a:endParaRPr>
          </a:p>
        </p:txBody>
      </p:sp>
      <p:sp>
        <p:nvSpPr>
          <p:cNvPr id="105475" name="Symbol zastępczy zawartości 2">
            <a:extLst>
              <a:ext uri="{FF2B5EF4-FFF2-40B4-BE49-F238E27FC236}">
                <a16:creationId xmlns:a16="http://schemas.microsoft.com/office/drawing/2014/main" id="{02181DC1-E508-4527-A4D9-B09A4CD9BEA7}"/>
              </a:ext>
            </a:extLst>
          </p:cNvPr>
          <p:cNvSpPr>
            <a:spLocks noGrp="1"/>
          </p:cNvSpPr>
          <p:nvPr>
            <p:ph idx="1"/>
          </p:nvPr>
        </p:nvSpPr>
        <p:spPr>
          <a:xfrm>
            <a:off x="457200" y="1196975"/>
            <a:ext cx="8229600" cy="4929188"/>
          </a:xfrm>
        </p:spPr>
        <p:txBody>
          <a:bodyPr>
            <a:normAutofit lnSpcReduction="10000"/>
          </a:bodyPr>
          <a:lstStyle/>
          <a:p>
            <a:pPr algn="just"/>
            <a:r>
              <a:rPr lang="pl-PL" altLang="pl-PL" sz="2800" dirty="0"/>
              <a:t>wskazanie „niespełnienia oczekiwań pracodawcy w związku z zajmowanym stanowiskiem”, bez konkretyzacji, o jakie oczekiwania chodziło, nie może być uznane za podanie konkretnej i rzeczywistej przyczyny uzasadniającej wypowiedzenie umowy o pracę na czas nieokreślony w rozumieniu art. 30 § 4 k.p. (I PKN 726/00)</a:t>
            </a:r>
          </a:p>
          <a:p>
            <a:pPr algn="just"/>
            <a:r>
              <a:rPr lang="pl-PL" altLang="pl-PL" sz="2800" dirty="0"/>
              <a:t>nie jest wystarczające określenie jako przyczyny wypowiedzenia „niewłaściwego wywiązywania się z obowiązków” (II PK 41/06), ani „zmian w organizacji pracy z przyczyn dotyczących pracodawcy” (I PK 116/07).</a:t>
            </a:r>
          </a:p>
          <a:p>
            <a:endParaRPr lang="pl-PL" altLang="pl-P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A4B7DB-99E1-4429-9D5E-4968211CD284}"/>
              </a:ext>
            </a:extLst>
          </p:cNvPr>
          <p:cNvSpPr>
            <a:spLocks noGrp="1"/>
          </p:cNvSpPr>
          <p:nvPr>
            <p:ph type="title"/>
          </p:nvPr>
        </p:nvSpPr>
        <p:spPr/>
        <p:txBody>
          <a:bodyPr>
            <a:normAutofit fontScale="90000"/>
          </a:bodyPr>
          <a:lstStyle/>
          <a:p>
            <a:pPr algn="l">
              <a:defRPr/>
            </a:pPr>
            <a:r>
              <a:rPr lang="pl-PL" sz="3200" b="1" dirty="0">
                <a:solidFill>
                  <a:schemeClr val="accent5">
                    <a:lumMod val="50000"/>
                  </a:schemeClr>
                </a:solidFill>
              </a:rPr>
              <a:t>Nie można stawiać zbyt dużych wymagań - II PK 312/11, III PK 4/12</a:t>
            </a:r>
            <a:br>
              <a:rPr lang="pl-PL" sz="3200" b="1" dirty="0">
                <a:solidFill>
                  <a:schemeClr val="accent5">
                    <a:lumMod val="50000"/>
                  </a:schemeClr>
                </a:solidFill>
              </a:rPr>
            </a:br>
            <a:endParaRPr lang="pl-PL" sz="3200" b="1" dirty="0">
              <a:solidFill>
                <a:schemeClr val="accent5">
                  <a:lumMod val="50000"/>
                </a:schemeClr>
              </a:solidFill>
            </a:endParaRPr>
          </a:p>
        </p:txBody>
      </p:sp>
      <p:grpSp>
        <p:nvGrpSpPr>
          <p:cNvPr id="106499" name="Grupa 2">
            <a:extLst>
              <a:ext uri="{FF2B5EF4-FFF2-40B4-BE49-F238E27FC236}">
                <a16:creationId xmlns:a16="http://schemas.microsoft.com/office/drawing/2014/main" id="{93617D7F-FB59-4E81-BAF7-18A997EC9157}"/>
              </a:ext>
            </a:extLst>
          </p:cNvPr>
          <p:cNvGrpSpPr>
            <a:grpSpLocks/>
          </p:cNvGrpSpPr>
          <p:nvPr/>
        </p:nvGrpSpPr>
        <p:grpSpPr bwMode="auto">
          <a:xfrm>
            <a:off x="539552" y="1340770"/>
            <a:ext cx="8353623" cy="4967956"/>
            <a:chOff x="457200" y="1773047"/>
            <a:chExt cx="8435280" cy="4176000"/>
          </a:xfrm>
        </p:grpSpPr>
        <p:sp>
          <p:nvSpPr>
            <p:cNvPr id="5" name="Dowolny kształt 4">
              <a:extLst>
                <a:ext uri="{FF2B5EF4-FFF2-40B4-BE49-F238E27FC236}">
                  <a16:creationId xmlns:a16="http://schemas.microsoft.com/office/drawing/2014/main" id="{E6317F53-DC2F-437E-BCC5-4400B57E27FA}"/>
                </a:ext>
              </a:extLst>
            </p:cNvPr>
            <p:cNvSpPr/>
            <p:nvPr/>
          </p:nvSpPr>
          <p:spPr>
            <a:xfrm>
              <a:off x="457200" y="1773047"/>
              <a:ext cx="8435280" cy="2059306"/>
            </a:xfrm>
            <a:custGeom>
              <a:avLst/>
              <a:gdLst>
                <a:gd name="connsiteX0" fmla="*/ 0 w 8435280"/>
                <a:gd name="connsiteY0" fmla="*/ 343207 h 2059200"/>
                <a:gd name="connsiteX1" fmla="*/ 343207 w 8435280"/>
                <a:gd name="connsiteY1" fmla="*/ 0 h 2059200"/>
                <a:gd name="connsiteX2" fmla="*/ 8092073 w 8435280"/>
                <a:gd name="connsiteY2" fmla="*/ 0 h 2059200"/>
                <a:gd name="connsiteX3" fmla="*/ 8435280 w 8435280"/>
                <a:gd name="connsiteY3" fmla="*/ 343207 h 2059200"/>
                <a:gd name="connsiteX4" fmla="*/ 8435280 w 8435280"/>
                <a:gd name="connsiteY4" fmla="*/ 1715993 h 2059200"/>
                <a:gd name="connsiteX5" fmla="*/ 8092073 w 8435280"/>
                <a:gd name="connsiteY5" fmla="*/ 2059200 h 2059200"/>
                <a:gd name="connsiteX6" fmla="*/ 343207 w 8435280"/>
                <a:gd name="connsiteY6" fmla="*/ 2059200 h 2059200"/>
                <a:gd name="connsiteX7" fmla="*/ 0 w 8435280"/>
                <a:gd name="connsiteY7" fmla="*/ 1715993 h 2059200"/>
                <a:gd name="connsiteX8" fmla="*/ 0 w 8435280"/>
                <a:gd name="connsiteY8" fmla="*/ 343207 h 205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35280" h="2059200">
                  <a:moveTo>
                    <a:pt x="0" y="343207"/>
                  </a:moveTo>
                  <a:cubicBezTo>
                    <a:pt x="0" y="153659"/>
                    <a:pt x="153659" y="0"/>
                    <a:pt x="343207" y="0"/>
                  </a:cubicBezTo>
                  <a:lnTo>
                    <a:pt x="8092073" y="0"/>
                  </a:lnTo>
                  <a:cubicBezTo>
                    <a:pt x="8281621" y="0"/>
                    <a:pt x="8435280" y="153659"/>
                    <a:pt x="8435280" y="343207"/>
                  </a:cubicBezTo>
                  <a:lnTo>
                    <a:pt x="8435280" y="1715993"/>
                  </a:lnTo>
                  <a:cubicBezTo>
                    <a:pt x="8435280" y="1905541"/>
                    <a:pt x="8281621" y="2059200"/>
                    <a:pt x="8092073" y="2059200"/>
                  </a:cubicBezTo>
                  <a:lnTo>
                    <a:pt x="343207" y="2059200"/>
                  </a:lnTo>
                  <a:cubicBezTo>
                    <a:pt x="153659" y="2059200"/>
                    <a:pt x="0" y="1905541"/>
                    <a:pt x="0" y="1715993"/>
                  </a:cubicBezTo>
                  <a:lnTo>
                    <a:pt x="0" y="343207"/>
                  </a:lnTo>
                  <a:close/>
                </a:path>
              </a:pathLst>
            </a:custGeom>
            <a:ln>
              <a:solidFill>
                <a:schemeClr val="accent5"/>
              </a:solidFill>
            </a:ln>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lIns="176722" tIns="176722" rIns="176722" bIns="176722" spcCol="1270" anchor="ctr"/>
            <a:lstStyle/>
            <a:p>
              <a:pPr algn="just" defTabSz="889000">
                <a:lnSpc>
                  <a:spcPct val="90000"/>
                </a:lnSpc>
                <a:spcAft>
                  <a:spcPct val="35000"/>
                </a:spcAft>
                <a:defRPr/>
              </a:pPr>
              <a:r>
                <a:rPr lang="pl-PL" sz="2300" dirty="0"/>
                <a:t>Oświadczenie o rozwiązaniu stosunku pracy zasadniczo nie musi być przygotowywane przez osoby specjalizujące się w prawie pracy. Powinien to móc uczynić sam pracodawca w przypadkach typowych. </a:t>
              </a:r>
              <a:r>
                <a:rPr lang="pl-PL" sz="2300" b="1" dirty="0"/>
                <a:t>Stawianie zbyt wysokich wymagań co do sformułowania przyczyny sprzyja negatywnemu postrzeganiu prawa pracy jako nieelastycznego narzędzia kształtowania relacji zatrudnienia.</a:t>
              </a:r>
            </a:p>
          </p:txBody>
        </p:sp>
        <p:sp>
          <p:nvSpPr>
            <p:cNvPr id="6" name="Dowolny kształt 5">
              <a:extLst>
                <a:ext uri="{FF2B5EF4-FFF2-40B4-BE49-F238E27FC236}">
                  <a16:creationId xmlns:a16="http://schemas.microsoft.com/office/drawing/2014/main" id="{94F6167B-F888-4B3D-BEFC-2612F7A7781D}"/>
                </a:ext>
              </a:extLst>
            </p:cNvPr>
            <p:cNvSpPr/>
            <p:nvPr/>
          </p:nvSpPr>
          <p:spPr>
            <a:xfrm>
              <a:off x="457200" y="3889741"/>
              <a:ext cx="8435280" cy="2059306"/>
            </a:xfrm>
            <a:custGeom>
              <a:avLst/>
              <a:gdLst>
                <a:gd name="connsiteX0" fmla="*/ 0 w 8435280"/>
                <a:gd name="connsiteY0" fmla="*/ 343207 h 2059200"/>
                <a:gd name="connsiteX1" fmla="*/ 343207 w 8435280"/>
                <a:gd name="connsiteY1" fmla="*/ 0 h 2059200"/>
                <a:gd name="connsiteX2" fmla="*/ 8092073 w 8435280"/>
                <a:gd name="connsiteY2" fmla="*/ 0 h 2059200"/>
                <a:gd name="connsiteX3" fmla="*/ 8435280 w 8435280"/>
                <a:gd name="connsiteY3" fmla="*/ 343207 h 2059200"/>
                <a:gd name="connsiteX4" fmla="*/ 8435280 w 8435280"/>
                <a:gd name="connsiteY4" fmla="*/ 1715993 h 2059200"/>
                <a:gd name="connsiteX5" fmla="*/ 8092073 w 8435280"/>
                <a:gd name="connsiteY5" fmla="*/ 2059200 h 2059200"/>
                <a:gd name="connsiteX6" fmla="*/ 343207 w 8435280"/>
                <a:gd name="connsiteY6" fmla="*/ 2059200 h 2059200"/>
                <a:gd name="connsiteX7" fmla="*/ 0 w 8435280"/>
                <a:gd name="connsiteY7" fmla="*/ 1715993 h 2059200"/>
                <a:gd name="connsiteX8" fmla="*/ 0 w 8435280"/>
                <a:gd name="connsiteY8" fmla="*/ 343207 h 205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35280" h="2059200">
                  <a:moveTo>
                    <a:pt x="0" y="343207"/>
                  </a:moveTo>
                  <a:cubicBezTo>
                    <a:pt x="0" y="153659"/>
                    <a:pt x="153659" y="0"/>
                    <a:pt x="343207" y="0"/>
                  </a:cubicBezTo>
                  <a:lnTo>
                    <a:pt x="8092073" y="0"/>
                  </a:lnTo>
                  <a:cubicBezTo>
                    <a:pt x="8281621" y="0"/>
                    <a:pt x="8435280" y="153659"/>
                    <a:pt x="8435280" y="343207"/>
                  </a:cubicBezTo>
                  <a:lnTo>
                    <a:pt x="8435280" y="1715993"/>
                  </a:lnTo>
                  <a:cubicBezTo>
                    <a:pt x="8435280" y="1905541"/>
                    <a:pt x="8281621" y="2059200"/>
                    <a:pt x="8092073" y="2059200"/>
                  </a:cubicBezTo>
                  <a:lnTo>
                    <a:pt x="343207" y="2059200"/>
                  </a:lnTo>
                  <a:cubicBezTo>
                    <a:pt x="153659" y="2059200"/>
                    <a:pt x="0" y="1905541"/>
                    <a:pt x="0" y="1715993"/>
                  </a:cubicBezTo>
                  <a:lnTo>
                    <a:pt x="0" y="343207"/>
                  </a:lnTo>
                  <a:close/>
                </a:path>
              </a:pathLst>
            </a:custGeom>
            <a:ln>
              <a:solidFill>
                <a:schemeClr val="accent5"/>
              </a:solidFill>
            </a:ln>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lIns="176722" tIns="176722" rIns="176722" bIns="176722" spcCol="1270" anchor="ctr"/>
            <a:lstStyle/>
            <a:p>
              <a:pPr algn="just" defTabSz="889000">
                <a:lnSpc>
                  <a:spcPct val="90000"/>
                </a:lnSpc>
                <a:spcAft>
                  <a:spcPct val="35000"/>
                </a:spcAft>
                <a:defRPr/>
              </a:pPr>
              <a:r>
                <a:rPr lang="pl-PL" sz="2300" b="1" dirty="0"/>
                <a:t>Przyczyna rozwiązania umowy o pracę bez wypowiedzenia z winy pracownika ma być zrozumiała dla pracownika, a nie - po pierwszej lekturze - dla sądu. </a:t>
              </a:r>
              <a:r>
                <a:rPr lang="pl-PL" sz="2300" dirty="0"/>
                <a:t>Należy badać, czy pracownik rozumiał (powinien rozumieć) stawiane mu zarzuty i ich istotę, a nie ograniczać się do werbalnej treści samego oświadczenia pracodawcy, które w szczególnych okolicznościach może być lakoniczne, o ile strony sporu wiedziały co się za nim kryje.</a:t>
              </a:r>
            </a:p>
          </p:txBody>
        </p:sp>
      </p:gr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BE4619-49B2-4720-ADBD-62E6F0D19BE6}"/>
              </a:ext>
            </a:extLst>
          </p:cNvPr>
          <p:cNvSpPr>
            <a:spLocks noGrp="1"/>
          </p:cNvSpPr>
          <p:nvPr>
            <p:ph type="title"/>
          </p:nvPr>
        </p:nvSpPr>
        <p:spPr/>
        <p:txBody>
          <a:bodyPr>
            <a:normAutofit/>
          </a:bodyPr>
          <a:lstStyle/>
          <a:p>
            <a:pPr algn="l">
              <a:defRPr/>
            </a:pPr>
            <a:r>
              <a:rPr lang="pl-PL" sz="3200" b="1" dirty="0">
                <a:solidFill>
                  <a:schemeClr val="accent5">
                    <a:lumMod val="50000"/>
                  </a:schemeClr>
                </a:solidFill>
              </a:rPr>
              <a:t>Sąd to nie „zegarmistrz” - I PK 227/17 </a:t>
            </a:r>
            <a:br>
              <a:rPr lang="pl-PL" sz="3200" b="1" dirty="0">
                <a:solidFill>
                  <a:schemeClr val="accent5">
                    <a:lumMod val="50000"/>
                  </a:schemeClr>
                </a:solidFill>
              </a:rPr>
            </a:br>
            <a:endParaRPr lang="pl-PL" sz="3200" b="1" dirty="0">
              <a:solidFill>
                <a:schemeClr val="accent5">
                  <a:lumMod val="50000"/>
                </a:schemeClr>
              </a:solidFill>
            </a:endParaRPr>
          </a:p>
        </p:txBody>
      </p:sp>
      <p:sp>
        <p:nvSpPr>
          <p:cNvPr id="107523" name="Symbol zastępczy zawartości 2">
            <a:extLst>
              <a:ext uri="{FF2B5EF4-FFF2-40B4-BE49-F238E27FC236}">
                <a16:creationId xmlns:a16="http://schemas.microsoft.com/office/drawing/2014/main" id="{2DF9E295-5914-45F2-BB31-62087734776C}"/>
              </a:ext>
            </a:extLst>
          </p:cNvPr>
          <p:cNvSpPr>
            <a:spLocks noGrp="1"/>
          </p:cNvSpPr>
          <p:nvPr>
            <p:ph idx="1"/>
          </p:nvPr>
        </p:nvSpPr>
        <p:spPr/>
        <p:txBody>
          <a:bodyPr/>
          <a:lstStyle/>
          <a:p>
            <a:pPr marL="0" indent="0" algn="just">
              <a:buFont typeface="Arial" panose="020B0604020202020204" pitchFamily="34" charset="0"/>
              <a:buNone/>
            </a:pPr>
            <a:r>
              <a:rPr lang="pl-PL" altLang="pl-PL" dirty="0"/>
              <a:t>Konkretność przyczyny wypowiedzenia lub rozwiązania bez wypowiedzenia umowy o </a:t>
            </a:r>
            <a:r>
              <a:rPr lang="pl-PL" altLang="pl-PL" b="1" dirty="0"/>
              <a:t>pracę nie może być utożsamiana z koniecznością sformułowania jej w sposób szczegółowy, drobiazgowy, z powołaniem wszystkich faktów i zdarzeń</a:t>
            </a:r>
            <a:r>
              <a:rPr lang="pl-PL" altLang="pl-PL" dirty="0"/>
              <a:t>. Oznacza to, że </a:t>
            </a:r>
            <a:r>
              <a:rPr lang="pl-PL" altLang="pl-PL" b="1" dirty="0"/>
              <a:t>sąd związany jest granicami zdarzenia,</a:t>
            </a:r>
            <a:r>
              <a:rPr lang="pl-PL" altLang="pl-PL" dirty="0"/>
              <a:t> powołanego przez pracodawcę, </a:t>
            </a:r>
            <a:r>
              <a:rPr lang="pl-PL" altLang="pl-PL" b="1" dirty="0"/>
              <a:t>a nie szczegółami redakcyjnymi zawierającego przyczynę rozwiązania umowę.</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ADE6A87-D4F7-41C6-AC21-505F52BCB2E2}"/>
              </a:ext>
            </a:extLst>
          </p:cNvPr>
          <p:cNvSpPr>
            <a:spLocks noGrp="1"/>
          </p:cNvSpPr>
          <p:nvPr>
            <p:ph type="title"/>
          </p:nvPr>
        </p:nvSpPr>
        <p:spPr>
          <a:xfrm>
            <a:off x="457200" y="274638"/>
            <a:ext cx="8229600" cy="561975"/>
          </a:xfrm>
        </p:spPr>
        <p:txBody>
          <a:bodyPr>
            <a:noAutofit/>
          </a:bodyPr>
          <a:lstStyle/>
          <a:p>
            <a:pPr algn="l">
              <a:defRPr/>
            </a:pPr>
            <a:r>
              <a:rPr lang="pl-PL" sz="3200" b="1" dirty="0">
                <a:solidFill>
                  <a:schemeClr val="accent5">
                    <a:lumMod val="50000"/>
                  </a:schemeClr>
                </a:solidFill>
              </a:rPr>
              <a:t>Wcześniejsze postępowanie wyjaśniające </a:t>
            </a:r>
            <a:br>
              <a:rPr lang="pl-PL" sz="3200" b="1" dirty="0">
                <a:solidFill>
                  <a:schemeClr val="accent5">
                    <a:lumMod val="50000"/>
                  </a:schemeClr>
                </a:solidFill>
              </a:rPr>
            </a:br>
            <a:endParaRPr lang="pl-PL" sz="3200" b="1" dirty="0">
              <a:solidFill>
                <a:schemeClr val="accent5">
                  <a:lumMod val="50000"/>
                </a:schemeClr>
              </a:solidFill>
            </a:endParaRPr>
          </a:p>
        </p:txBody>
      </p:sp>
      <p:sp>
        <p:nvSpPr>
          <p:cNvPr id="76803" name="Symbol zastępczy zawartości 2">
            <a:extLst>
              <a:ext uri="{FF2B5EF4-FFF2-40B4-BE49-F238E27FC236}">
                <a16:creationId xmlns:a16="http://schemas.microsoft.com/office/drawing/2014/main" id="{F441323C-D9BA-42C1-895F-CDC986E940F2}"/>
              </a:ext>
            </a:extLst>
          </p:cNvPr>
          <p:cNvSpPr>
            <a:spLocks noGrp="1"/>
          </p:cNvSpPr>
          <p:nvPr>
            <p:ph idx="1"/>
          </p:nvPr>
        </p:nvSpPr>
        <p:spPr>
          <a:xfrm>
            <a:off x="457200" y="1125538"/>
            <a:ext cx="8229600" cy="5000625"/>
          </a:xfrm>
        </p:spPr>
        <p:txBody>
          <a:bodyPr/>
          <a:lstStyle/>
          <a:p>
            <a:pPr algn="just">
              <a:buFont typeface="Arial" panose="020B0604020202020204" pitchFamily="34" charset="0"/>
              <a:buNone/>
              <a:defRPr/>
            </a:pPr>
            <a:endParaRPr lang="pl-PL" altLang="pl-PL" dirty="0"/>
          </a:p>
          <a:p>
            <a:pPr marL="0" indent="0" algn="just">
              <a:buFont typeface="Arial" panose="020B0604020202020204" pitchFamily="34" charset="0"/>
              <a:buNone/>
              <a:defRPr/>
            </a:pPr>
            <a:r>
              <a:rPr lang="pl-PL" altLang="pl-PL" sz="2800" dirty="0"/>
              <a:t>wskazanie jako przyczyny wypowiedzenia umowy „braku dyscypliny pracy” nie narusza art. 30 § 4 k.p., jeżeli w okolicznościach sprawy stanowi uogólnienie zarzutów skonkretyzowanych wcześniej w pismach doręczonych pracownikowi i zamieszczonych w jego aktach osobowych (I PKN 538/97).</a:t>
            </a:r>
          </a:p>
          <a:p>
            <a:pPr>
              <a:defRPr/>
            </a:pPr>
            <a:endParaRPr lang="pl-PL" altLang="pl-PL"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E67F3B-7955-47AE-BE4B-B203EDBC88B8}"/>
              </a:ext>
            </a:extLst>
          </p:cNvPr>
          <p:cNvSpPr>
            <a:spLocks noGrp="1"/>
          </p:cNvSpPr>
          <p:nvPr>
            <p:ph type="title"/>
          </p:nvPr>
        </p:nvSpPr>
        <p:spPr/>
        <p:txBody>
          <a:bodyPr>
            <a:normAutofit fontScale="90000"/>
          </a:bodyPr>
          <a:lstStyle/>
          <a:p>
            <a:pPr algn="l">
              <a:defRPr/>
            </a:pPr>
            <a:r>
              <a:rPr lang="pl-PL" sz="3600" b="1" dirty="0">
                <a:solidFill>
                  <a:schemeClr val="accent5">
                    <a:lumMod val="50000"/>
                  </a:schemeClr>
                </a:solidFill>
              </a:rPr>
              <a:t>Konkretyzacja w inny sposób (uwzględnienie kontekstu sytuacyjnego)</a:t>
            </a:r>
            <a:br>
              <a:rPr lang="pl-PL" sz="3600" b="1" dirty="0">
                <a:solidFill>
                  <a:schemeClr val="accent5">
                    <a:lumMod val="50000"/>
                  </a:schemeClr>
                </a:solidFill>
              </a:rPr>
            </a:br>
            <a:endParaRPr lang="pl-PL" b="1" dirty="0">
              <a:solidFill>
                <a:schemeClr val="accent5">
                  <a:lumMod val="50000"/>
                </a:schemeClr>
              </a:solidFill>
            </a:endParaRPr>
          </a:p>
        </p:txBody>
      </p:sp>
      <p:sp>
        <p:nvSpPr>
          <p:cNvPr id="109571" name="Symbol zastępczy zawartości 2">
            <a:extLst>
              <a:ext uri="{FF2B5EF4-FFF2-40B4-BE49-F238E27FC236}">
                <a16:creationId xmlns:a16="http://schemas.microsoft.com/office/drawing/2014/main" id="{89908219-FF80-487E-8B10-ACE798C3F1EC}"/>
              </a:ext>
            </a:extLst>
          </p:cNvPr>
          <p:cNvSpPr>
            <a:spLocks noGrp="1"/>
          </p:cNvSpPr>
          <p:nvPr>
            <p:ph idx="1"/>
          </p:nvPr>
        </p:nvSpPr>
        <p:spPr/>
        <p:txBody>
          <a:bodyPr/>
          <a:lstStyle/>
          <a:p>
            <a:pPr marL="0" indent="0" algn="just">
              <a:buNone/>
            </a:pPr>
            <a:r>
              <a:rPr lang="pl-PL" altLang="pl-PL" dirty="0"/>
              <a:t>I PKN 670/99 - brak konkretyzacji przyczyny uzasadniającej rozwiązanie umowy o pracę (art. 30 § 4 k.p.) nie stanowi podstawy roszczenia o przywrócenie do pracy albo o odszkodowanie (art. 56 § 1 k.p.), jeżeli pracodawca w inny sposób zapoznał pracownika z tą przyczyną.</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659EF1E-06C5-495D-9B39-CB4D5C9D22E6}"/>
              </a:ext>
            </a:extLst>
          </p:cNvPr>
          <p:cNvSpPr>
            <a:spLocks noGrp="1"/>
          </p:cNvSpPr>
          <p:nvPr>
            <p:ph type="title"/>
          </p:nvPr>
        </p:nvSpPr>
        <p:spPr>
          <a:xfrm>
            <a:off x="457200" y="274637"/>
            <a:ext cx="8229600" cy="634079"/>
          </a:xfrm>
        </p:spPr>
        <p:txBody>
          <a:bodyPr>
            <a:noAutofit/>
          </a:bodyPr>
          <a:lstStyle/>
          <a:p>
            <a:pPr algn="l">
              <a:defRPr/>
            </a:pPr>
            <a:r>
              <a:rPr lang="pl-PL" sz="3200" b="1" dirty="0">
                <a:solidFill>
                  <a:schemeClr val="accent5">
                    <a:lumMod val="50000"/>
                  </a:schemeClr>
                </a:solidFill>
              </a:rPr>
              <a:t>Motywy - I PKN 670/99</a:t>
            </a:r>
            <a:br>
              <a:rPr lang="pl-PL" sz="3200" b="1" dirty="0">
                <a:solidFill>
                  <a:schemeClr val="accent5">
                    <a:lumMod val="50000"/>
                  </a:schemeClr>
                </a:solidFill>
              </a:rPr>
            </a:br>
            <a:endParaRPr lang="pl-PL" sz="3200" b="1" dirty="0">
              <a:solidFill>
                <a:schemeClr val="accent5">
                  <a:lumMod val="50000"/>
                </a:schemeClr>
              </a:solidFill>
            </a:endParaRPr>
          </a:p>
        </p:txBody>
      </p:sp>
      <p:sp>
        <p:nvSpPr>
          <p:cNvPr id="110595" name="Symbol zastępczy zawartości 2">
            <a:extLst>
              <a:ext uri="{FF2B5EF4-FFF2-40B4-BE49-F238E27FC236}">
                <a16:creationId xmlns:a16="http://schemas.microsoft.com/office/drawing/2014/main" id="{A1BECEB1-E90A-4C8B-B89F-D86EFFC9C780}"/>
              </a:ext>
            </a:extLst>
          </p:cNvPr>
          <p:cNvSpPr>
            <a:spLocks noGrp="1"/>
          </p:cNvSpPr>
          <p:nvPr>
            <p:ph idx="1"/>
          </p:nvPr>
        </p:nvSpPr>
        <p:spPr>
          <a:xfrm>
            <a:off x="457200" y="1700812"/>
            <a:ext cx="8507413" cy="4425351"/>
          </a:xfrm>
        </p:spPr>
        <p:txBody>
          <a:bodyPr>
            <a:normAutofit lnSpcReduction="10000"/>
          </a:bodyPr>
          <a:lstStyle/>
          <a:p>
            <a:pPr marL="0" indent="0" algn="just">
              <a:buFont typeface="Arial" panose="020B0604020202020204" pitchFamily="34" charset="0"/>
              <a:buNone/>
            </a:pPr>
            <a:r>
              <a:rPr lang="pl-PL" altLang="pl-PL" sz="2400" dirty="0"/>
              <a:t>Jako przyczynę zwolnienia dyscyplinarnego pracodawca podał: „sprzeniewierzenie fundusze firmy”. Jest to stwierdzenie niekonkretne.  </a:t>
            </a:r>
          </a:p>
          <a:p>
            <a:pPr marL="0" indent="0" algn="just">
              <a:buFont typeface="Arial" panose="020B0604020202020204" pitchFamily="34" charset="0"/>
              <a:buNone/>
            </a:pPr>
            <a:r>
              <a:rPr lang="pl-PL" altLang="pl-PL" sz="2400" dirty="0"/>
              <a:t>	Jednakże wyjaśniono, że: „powód doskonale zdawał sobie sprawę, na czym owo sprzeniewierzenie funduszy firmy polegało”. Bezpośrednio przed wręczeniem mu pisma rozwiązującego umowę o pracę powodowi przedstawiono szczegółowe zarzuty, oparte na analizie dokumentów (rachunków za benzynę rzekomo zużytą do samochodu służbowego powoda), z których wynikało, że tankował benzynę kilka razy w tej samej miejscowości w odstępie godziny, czy też wielokrotnie, podczas gdy brak było w ogóle konieczności dojazdu.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426170"/>
          </a:xfrm>
        </p:spPr>
        <p:txBody>
          <a:bodyPr>
            <a:normAutofit/>
          </a:bodyPr>
          <a:lstStyle/>
          <a:p>
            <a:pPr algn="l"/>
            <a:r>
              <a:rPr lang="pl-PL" sz="3000" b="1" dirty="0">
                <a:solidFill>
                  <a:schemeClr val="accent5">
                    <a:lumMod val="50000"/>
                  </a:schemeClr>
                </a:solidFill>
              </a:rPr>
              <a:t>Podanie podstawy prawnej </a:t>
            </a:r>
            <a:br>
              <a:rPr lang="pl-PL" sz="3000" b="1" dirty="0">
                <a:solidFill>
                  <a:schemeClr val="accent5">
                    <a:lumMod val="50000"/>
                  </a:schemeClr>
                </a:solidFill>
              </a:rPr>
            </a:br>
            <a:br>
              <a:rPr lang="pl-PL" sz="3000" b="1" dirty="0">
                <a:solidFill>
                  <a:schemeClr val="accent5">
                    <a:lumMod val="50000"/>
                  </a:schemeClr>
                </a:solidFill>
              </a:rPr>
            </a:br>
            <a:r>
              <a:rPr lang="pl-PL" sz="2000" b="1" dirty="0"/>
              <a:t>I PKN 447/98, I PKN 686/99</a:t>
            </a:r>
            <a:endParaRPr lang="pl-PL" sz="3000" dirty="0">
              <a:solidFill>
                <a:schemeClr val="accent5">
                  <a:lumMod val="50000"/>
                </a:schemeClr>
              </a:solidFill>
            </a:endParaRPr>
          </a:p>
        </p:txBody>
      </p:sp>
      <p:sp>
        <p:nvSpPr>
          <p:cNvPr id="3" name="Symbol zastępczy zawartości 2"/>
          <p:cNvSpPr>
            <a:spLocks noGrp="1"/>
          </p:cNvSpPr>
          <p:nvPr>
            <p:ph idx="1"/>
          </p:nvPr>
        </p:nvSpPr>
        <p:spPr/>
        <p:txBody>
          <a:bodyPr>
            <a:normAutofit/>
          </a:bodyPr>
          <a:lstStyle/>
          <a:p>
            <a:pPr marL="0" indent="0" algn="just">
              <a:buNone/>
            </a:pPr>
            <a:endParaRPr lang="pl-PL" sz="2400" dirty="0"/>
          </a:p>
          <a:p>
            <a:pPr marL="0" indent="0" algn="just">
              <a:buNone/>
            </a:pPr>
            <a:r>
              <a:rPr lang="pl-PL" sz="2800" dirty="0"/>
              <a:t>Nie narusza art. 30 § 4 k.p. wskazanie przez pracodawcę w oświadczeniu woli o wypowiedzeniu umowy o pracę błędnej podstawy prawnej odnoszącej się do przyczyny opisowo powołanej, rzeczywistej, konkretnej i uzasadniającej wypowiedzenie, o której pracownik wiedział.</a:t>
            </a:r>
            <a:endParaRPr lang="pl-PL" sz="3600" b="1" dirty="0"/>
          </a:p>
        </p:txBody>
      </p:sp>
    </p:spTree>
    <p:extLst>
      <p:ext uri="{BB962C8B-B14F-4D97-AF65-F5344CB8AC3E}">
        <p14:creationId xmlns:p14="http://schemas.microsoft.com/office/powerpoint/2010/main" val="16119867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548680"/>
            <a:ext cx="8229600" cy="1152128"/>
          </a:xfrm>
        </p:spPr>
        <p:txBody>
          <a:bodyPr>
            <a:normAutofit fontScale="90000"/>
          </a:bodyPr>
          <a:lstStyle/>
          <a:p>
            <a:pPr algn="l"/>
            <a:r>
              <a:rPr lang="pl-PL" sz="3000" b="1" dirty="0">
                <a:solidFill>
                  <a:schemeClr val="accent5">
                    <a:lumMod val="50000"/>
                  </a:schemeClr>
                </a:solidFill>
              </a:rPr>
              <a:t>Tożsamość przyczyny kary porządkowej i rozwiązania umowy o pracę</a:t>
            </a:r>
            <a:br>
              <a:rPr lang="pl-PL" sz="3000" b="1" dirty="0">
                <a:solidFill>
                  <a:schemeClr val="accent5">
                    <a:lumMod val="50000"/>
                  </a:schemeClr>
                </a:solidFill>
              </a:rPr>
            </a:br>
            <a:br>
              <a:rPr lang="pl-PL" sz="3000" b="1" dirty="0">
                <a:solidFill>
                  <a:schemeClr val="accent5">
                    <a:lumMod val="50000"/>
                  </a:schemeClr>
                </a:solidFill>
              </a:rPr>
            </a:br>
            <a:r>
              <a:rPr lang="pl-PL" sz="2000" b="1" dirty="0"/>
              <a:t>III PZP 10/85, I PRN 77/95, I PK 171/14, I PK 125/18</a:t>
            </a:r>
            <a:br>
              <a:rPr lang="pl-PL" sz="2000" b="1" dirty="0"/>
            </a:br>
            <a:endParaRPr lang="pl-PL" sz="2000" dirty="0"/>
          </a:p>
        </p:txBody>
      </p:sp>
      <p:sp>
        <p:nvSpPr>
          <p:cNvPr id="3" name="Symbol zastępczy zawartości 2"/>
          <p:cNvSpPr>
            <a:spLocks noGrp="1"/>
          </p:cNvSpPr>
          <p:nvPr>
            <p:ph idx="1"/>
          </p:nvPr>
        </p:nvSpPr>
        <p:spPr/>
        <p:txBody>
          <a:bodyPr>
            <a:normAutofit/>
          </a:bodyPr>
          <a:lstStyle/>
          <a:p>
            <a:pPr marL="0" indent="0" algn="just">
              <a:buNone/>
              <a:defRPr/>
            </a:pPr>
            <a:endParaRPr lang="pl-PL" sz="2400" dirty="0"/>
          </a:p>
          <a:p>
            <a:pPr marL="0" indent="0" algn="just">
              <a:buNone/>
              <a:defRPr/>
            </a:pPr>
            <a:r>
              <a:rPr lang="pl-PL" sz="2400" dirty="0"/>
              <a:t>Nic nie stoi na przeszkodzie, aby do rozwiązania umowy o pracę za wypowiedzeniem lub bez wypowiedzenia doszło </a:t>
            </a:r>
            <a:r>
              <a:rPr lang="pl-PL" sz="2400" b="1" dirty="0"/>
              <a:t>na podstawie tego samego zdarzenia, za które została nałożona na pracownika kara porządkowa</a:t>
            </a:r>
            <a:r>
              <a:rPr lang="pl-PL" sz="2400" dirty="0"/>
              <a:t>, gdy waga tego przewinienia jest na tyle znacząca, że okoliczności i konsekwencje (nawet ewentualne) jego popełnienia uzasadniają przekonanie pracodawcy o niemożności dalszego zatrudniania pracownika.</a:t>
            </a:r>
          </a:p>
          <a:p>
            <a:pPr marL="0" indent="0" algn="just">
              <a:buNone/>
            </a:pPr>
            <a:endParaRPr lang="pl-PL" sz="2400" dirty="0"/>
          </a:p>
        </p:txBody>
      </p:sp>
    </p:spTree>
    <p:extLst>
      <p:ext uri="{BB962C8B-B14F-4D97-AF65-F5344CB8AC3E}">
        <p14:creationId xmlns:p14="http://schemas.microsoft.com/office/powerpoint/2010/main" val="11958956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46DD78-F442-4498-A46F-B2EB931D60A1}"/>
              </a:ext>
            </a:extLst>
          </p:cNvPr>
          <p:cNvSpPr>
            <a:spLocks noGrp="1"/>
          </p:cNvSpPr>
          <p:nvPr>
            <p:ph type="title"/>
          </p:nvPr>
        </p:nvSpPr>
        <p:spPr/>
        <p:txBody>
          <a:bodyPr>
            <a:normAutofit fontScale="90000"/>
          </a:bodyPr>
          <a:lstStyle/>
          <a:p>
            <a:pPr algn="l"/>
            <a:r>
              <a:rPr lang="pl-PL" sz="3100" b="1" dirty="0">
                <a:solidFill>
                  <a:schemeClr val="accent1">
                    <a:lumMod val="50000"/>
                  </a:schemeClr>
                </a:solidFill>
              </a:rPr>
              <a:t>Zasadność wypowiedzenia a niewniesienie odwołania od wymierzonej kary do sądu pracy</a:t>
            </a:r>
            <a:br>
              <a:rPr lang="pl-PL" dirty="0"/>
            </a:br>
            <a:r>
              <a:rPr lang="pl-PL" dirty="0"/>
              <a:t> </a:t>
            </a:r>
          </a:p>
        </p:txBody>
      </p:sp>
      <p:graphicFrame>
        <p:nvGraphicFramePr>
          <p:cNvPr id="5" name="Symbol zastępczy zawartości 4">
            <a:extLst>
              <a:ext uri="{FF2B5EF4-FFF2-40B4-BE49-F238E27FC236}">
                <a16:creationId xmlns:a16="http://schemas.microsoft.com/office/drawing/2014/main" id="{B30C683E-96EC-4AA5-961B-12D398B97BCA}"/>
              </a:ext>
            </a:extLst>
          </p:cNvPr>
          <p:cNvGraphicFramePr>
            <a:graphicFrameLocks noGrp="1"/>
          </p:cNvGraphicFramePr>
          <p:nvPr>
            <p:ph idx="1"/>
            <p:extLst>
              <p:ext uri="{D42A27DB-BD31-4B8C-83A1-F6EECF244321}">
                <p14:modId xmlns:p14="http://schemas.microsoft.com/office/powerpoint/2010/main" val="4109626805"/>
              </p:ext>
            </p:extLst>
          </p:nvPr>
        </p:nvGraphicFramePr>
        <p:xfrm>
          <a:off x="611560" y="1628800"/>
          <a:ext cx="8075240" cy="4497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44228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lstStyle/>
          <a:p>
            <a:pPr marL="0" indent="0">
              <a:buNone/>
            </a:pPr>
            <a:endParaRPr lang="pl-PL" sz="3000" b="1" dirty="0">
              <a:solidFill>
                <a:schemeClr val="accent5">
                  <a:lumMod val="50000"/>
                </a:schemeClr>
              </a:solidFill>
            </a:endParaRPr>
          </a:p>
          <a:p>
            <a:pPr marL="0" indent="0">
              <a:buNone/>
            </a:pPr>
            <a:r>
              <a:rPr lang="pl-PL" sz="3000" b="1" dirty="0">
                <a:solidFill>
                  <a:schemeClr val="accent5">
                    <a:lumMod val="50000"/>
                  </a:schemeClr>
                </a:solidFill>
              </a:rPr>
              <a:t>Złożone konstrukcje przyczyny rozwiązania umowy o pracę </a:t>
            </a:r>
          </a:p>
          <a:p>
            <a:pPr marL="0" indent="0">
              <a:buNone/>
            </a:pPr>
            <a:r>
              <a:rPr lang="pl-PL" sz="3000" b="1" dirty="0">
                <a:solidFill>
                  <a:schemeClr val="accent5">
                    <a:lumMod val="50000"/>
                  </a:schemeClr>
                </a:solidFill>
              </a:rPr>
              <a:t> </a:t>
            </a:r>
          </a:p>
          <a:p>
            <a:pPr marL="625475" indent="-268288" algn="just">
              <a:spcBef>
                <a:spcPts val="0"/>
              </a:spcBef>
              <a:buFont typeface="+mj-lt"/>
              <a:buAutoNum type="alphaLcParenR"/>
            </a:pPr>
            <a:r>
              <a:rPr lang="pl-PL" dirty="0"/>
              <a:t>Wielość przyczyn wypowiedzenia umowy o pracę.</a:t>
            </a:r>
          </a:p>
          <a:p>
            <a:pPr marL="625475" indent="-268288" algn="just">
              <a:spcBef>
                <a:spcPts val="0"/>
              </a:spcBef>
              <a:buFont typeface="+mj-lt"/>
              <a:buAutoNum type="alphaLcParenR"/>
            </a:pPr>
            <a:r>
              <a:rPr lang="pl-PL" dirty="0"/>
              <a:t>Przyczyny dwustopniowe.</a:t>
            </a:r>
          </a:p>
          <a:p>
            <a:pPr marL="625475" indent="-268288" algn="just">
              <a:spcBef>
                <a:spcPts val="0"/>
              </a:spcBef>
              <a:buFont typeface="+mj-lt"/>
              <a:buAutoNum type="alphaLcParenR"/>
            </a:pPr>
            <a:r>
              <a:rPr lang="pl-PL" dirty="0"/>
              <a:t>Kryteria wyboru. </a:t>
            </a:r>
          </a:p>
          <a:p>
            <a:pPr marL="0" indent="0">
              <a:buNone/>
            </a:pPr>
            <a:endParaRPr lang="pl-PL" sz="3000" b="1" dirty="0">
              <a:solidFill>
                <a:schemeClr val="accent5">
                  <a:lumMod val="50000"/>
                </a:schemeClr>
              </a:solidFill>
            </a:endParaRPr>
          </a:p>
        </p:txBody>
      </p:sp>
    </p:spTree>
    <p:extLst>
      <p:ext uri="{BB962C8B-B14F-4D97-AF65-F5344CB8AC3E}">
        <p14:creationId xmlns:p14="http://schemas.microsoft.com/office/powerpoint/2010/main" val="188311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000" b="1" dirty="0">
                <a:solidFill>
                  <a:schemeClr val="accent5">
                    <a:lumMod val="50000"/>
                  </a:schemeClr>
                </a:solidFill>
              </a:rPr>
              <a:t>Istota zmian legislacyjnych </a:t>
            </a:r>
            <a:br>
              <a:rPr lang="pl-PL" sz="3000" b="1" dirty="0">
                <a:solidFill>
                  <a:schemeClr val="accent5">
                    <a:lumMod val="50000"/>
                  </a:schemeClr>
                </a:solidFill>
              </a:rPr>
            </a:br>
            <a:endParaRPr lang="pl-PL" sz="3000" b="1" dirty="0">
              <a:solidFill>
                <a:schemeClr val="accent5">
                  <a:lumMod val="50000"/>
                </a:schemeClr>
              </a:solidFill>
            </a:endParaRPr>
          </a:p>
        </p:txBody>
      </p:sp>
      <p:graphicFrame>
        <p:nvGraphicFramePr>
          <p:cNvPr id="4" name="Symbol zastępczy zawartości 3">
            <a:extLst>
              <a:ext uri="{FF2B5EF4-FFF2-40B4-BE49-F238E27FC236}">
                <a16:creationId xmlns:a16="http://schemas.microsoft.com/office/drawing/2014/main" id="{42B0B851-0DD7-4737-910D-62D16C4A610C}"/>
              </a:ext>
            </a:extLst>
          </p:cNvPr>
          <p:cNvGraphicFramePr>
            <a:graphicFrameLocks noGrp="1"/>
          </p:cNvGraphicFramePr>
          <p:nvPr>
            <p:ph idx="1"/>
            <p:extLst>
              <p:ext uri="{D42A27DB-BD31-4B8C-83A1-F6EECF244321}">
                <p14:modId xmlns:p14="http://schemas.microsoft.com/office/powerpoint/2010/main" val="1533068574"/>
              </p:ext>
            </p:extLst>
          </p:nvPr>
        </p:nvGraphicFramePr>
        <p:xfrm>
          <a:off x="457200" y="1484784"/>
          <a:ext cx="8229600" cy="46413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865688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426170"/>
          </a:xfrm>
        </p:spPr>
        <p:txBody>
          <a:bodyPr>
            <a:normAutofit fontScale="90000"/>
          </a:bodyPr>
          <a:lstStyle/>
          <a:p>
            <a:pPr algn="l"/>
            <a:r>
              <a:rPr lang="pl-PL" sz="3000" b="1" dirty="0">
                <a:solidFill>
                  <a:schemeClr val="accent5">
                    <a:lumMod val="50000"/>
                  </a:schemeClr>
                </a:solidFill>
              </a:rPr>
              <a:t>Wielość przyczyn wypowiedzenia</a:t>
            </a:r>
            <a:br>
              <a:rPr lang="pl-PL" sz="3000" b="1" dirty="0">
                <a:solidFill>
                  <a:schemeClr val="accent5">
                    <a:lumMod val="50000"/>
                  </a:schemeClr>
                </a:solidFill>
              </a:rPr>
            </a:br>
            <a:br>
              <a:rPr lang="pl-PL" sz="3000" b="1" dirty="0">
                <a:solidFill>
                  <a:schemeClr val="accent5">
                    <a:lumMod val="50000"/>
                  </a:schemeClr>
                </a:solidFill>
              </a:rPr>
            </a:br>
            <a:r>
              <a:rPr lang="pl-PL" sz="2000" b="1" dirty="0"/>
              <a:t>I PKN 312/00, I PK 61/05, III PK 54/15, III PSKP 62/21 i inne </a:t>
            </a:r>
            <a:br>
              <a:rPr lang="pl-PL" sz="3000" b="1" dirty="0">
                <a:solidFill>
                  <a:schemeClr val="accent5">
                    <a:lumMod val="50000"/>
                  </a:schemeClr>
                </a:solidFill>
              </a:rPr>
            </a:br>
            <a:endParaRPr lang="pl-PL" sz="3000" dirty="0">
              <a:solidFill>
                <a:schemeClr val="accent5">
                  <a:lumMod val="50000"/>
                </a:schemeClr>
              </a:solidFill>
            </a:endParaRPr>
          </a:p>
        </p:txBody>
      </p:sp>
      <p:sp>
        <p:nvSpPr>
          <p:cNvPr id="3" name="Symbol zastępczy zawartości 2"/>
          <p:cNvSpPr>
            <a:spLocks noGrp="1"/>
          </p:cNvSpPr>
          <p:nvPr>
            <p:ph idx="1"/>
          </p:nvPr>
        </p:nvSpPr>
        <p:spPr/>
        <p:txBody>
          <a:bodyPr>
            <a:normAutofit/>
          </a:bodyPr>
          <a:lstStyle/>
          <a:p>
            <a:pPr algn="just">
              <a:buFont typeface="Wingdings" panose="05000000000000000000" pitchFamily="2" charset="2"/>
              <a:buChar char="q"/>
            </a:pPr>
            <a:r>
              <a:rPr lang="pl-PL" altLang="pl-PL" sz="2400" dirty="0"/>
              <a:t>Pracodawca może w wypowiedzeniu pracownikowi umowy o pracę wskazać kilka (więcej niż jedną) przyczyn wypowiedzenia.</a:t>
            </a:r>
          </a:p>
          <a:p>
            <a:pPr algn="just">
              <a:buFont typeface="Wingdings" panose="05000000000000000000" pitchFamily="2" charset="2"/>
              <a:buChar char="q"/>
            </a:pPr>
            <a:r>
              <a:rPr lang="pl-PL" altLang="pl-PL" sz="2400" dirty="0"/>
              <a:t>Jeżeli spośród kilku podanych przyczyn wypowiedzenia uzasadniona okaże się tylko jedna, może ona stanowić wystarczającą podstawę do uznania, że wypowiedzenie było zgodne z prawem (w szczególności z art. 30 § 4 k.p.) i uzasadnione (art. 45 § 1 k.p.)</a:t>
            </a:r>
          </a:p>
          <a:p>
            <a:endParaRPr lang="pl-PL" b="1" dirty="0"/>
          </a:p>
        </p:txBody>
      </p:sp>
    </p:spTree>
    <p:extLst>
      <p:ext uri="{BB962C8B-B14F-4D97-AF65-F5344CB8AC3E}">
        <p14:creationId xmlns:p14="http://schemas.microsoft.com/office/powerpoint/2010/main" val="11316369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548680"/>
            <a:ext cx="8229600" cy="868958"/>
          </a:xfrm>
        </p:spPr>
        <p:txBody>
          <a:bodyPr>
            <a:noAutofit/>
          </a:bodyPr>
          <a:lstStyle/>
          <a:p>
            <a:pPr algn="l"/>
            <a:r>
              <a:rPr lang="pl-PL" sz="3000" b="1" dirty="0">
                <a:solidFill>
                  <a:schemeClr val="accent5">
                    <a:lumMod val="50000"/>
                  </a:schemeClr>
                </a:solidFill>
              </a:rPr>
              <a:t>Sumowanie przyczyn</a:t>
            </a:r>
            <a:br>
              <a:rPr lang="pl-PL" sz="3000" b="1" dirty="0">
                <a:solidFill>
                  <a:schemeClr val="accent5">
                    <a:lumMod val="50000"/>
                  </a:schemeClr>
                </a:solidFill>
              </a:rPr>
            </a:br>
            <a:r>
              <a:rPr lang="pl-PL" sz="3000" b="1" dirty="0">
                <a:solidFill>
                  <a:schemeClr val="accent5">
                    <a:lumMod val="50000"/>
                  </a:schemeClr>
                </a:solidFill>
              </a:rPr>
              <a:t> </a:t>
            </a:r>
            <a:br>
              <a:rPr lang="pl-PL" sz="3000" b="1" dirty="0">
                <a:solidFill>
                  <a:schemeClr val="accent5">
                    <a:lumMod val="50000"/>
                  </a:schemeClr>
                </a:solidFill>
              </a:rPr>
            </a:br>
            <a:r>
              <a:rPr lang="pl-PL" sz="1800" b="1" dirty="0">
                <a:solidFill>
                  <a:schemeClr val="accent5">
                    <a:lumMod val="50000"/>
                  </a:schemeClr>
                </a:solidFill>
              </a:rPr>
              <a:t> </a:t>
            </a:r>
            <a:r>
              <a:rPr lang="pl-PL" altLang="pl-PL" sz="1800" b="1" dirty="0"/>
              <a:t>I PK 187/06</a:t>
            </a:r>
            <a:br>
              <a:rPr lang="pl-PL" altLang="pl-PL" sz="3200" b="1" dirty="0"/>
            </a:br>
            <a:endParaRPr lang="pl-PL" sz="3000" b="1" dirty="0">
              <a:solidFill>
                <a:schemeClr val="accent5">
                  <a:lumMod val="50000"/>
                </a:schemeClr>
              </a:solidFill>
            </a:endParaRPr>
          </a:p>
        </p:txBody>
      </p:sp>
      <p:sp>
        <p:nvSpPr>
          <p:cNvPr id="3" name="Symbol zastępczy zawartości 2"/>
          <p:cNvSpPr>
            <a:spLocks noGrp="1"/>
          </p:cNvSpPr>
          <p:nvPr>
            <p:ph idx="1"/>
          </p:nvPr>
        </p:nvSpPr>
        <p:spPr>
          <a:xfrm>
            <a:off x="457200" y="1700808"/>
            <a:ext cx="8229600" cy="4425355"/>
          </a:xfrm>
        </p:spPr>
        <p:txBody>
          <a:bodyPr>
            <a:noAutofit/>
          </a:bodyPr>
          <a:lstStyle/>
          <a:p>
            <a:pPr algn="just">
              <a:buFont typeface="Wingdings" panose="05000000000000000000" pitchFamily="2" charset="2"/>
              <a:buChar char="q"/>
            </a:pPr>
            <a:r>
              <a:rPr lang="pl-PL" altLang="pl-PL" sz="2400" dirty="0"/>
              <a:t>Zasadność wypowiedzenia umowy o pracę na czas nieokreślony </a:t>
            </a:r>
            <a:r>
              <a:rPr lang="pl-PL" altLang="pl-PL" sz="2400" b="1" u="sng" dirty="0"/>
              <a:t>należy oceniać z uwzględnieniem łącznie wszystkich przyczyn wskazanych przez pracodawcę</a:t>
            </a:r>
            <a:r>
              <a:rPr lang="pl-PL" altLang="pl-PL" sz="2400" dirty="0"/>
              <a:t>.</a:t>
            </a:r>
          </a:p>
          <a:p>
            <a:pPr algn="just">
              <a:buFont typeface="Wingdings" panose="05000000000000000000" pitchFamily="2" charset="2"/>
              <a:buChar char="q"/>
            </a:pPr>
            <a:r>
              <a:rPr lang="pl-PL" altLang="pl-PL" sz="2400" dirty="0"/>
              <a:t>Pracodawca może wskazać kilka przyczyn wypowiedzenia umowy o pracę, które mogą dotyczyć nie tylko pracownika, ale także pracodawcy.</a:t>
            </a:r>
          </a:p>
          <a:p>
            <a:pPr algn="just">
              <a:buFont typeface="Wingdings" panose="05000000000000000000" pitchFamily="2" charset="2"/>
              <a:buChar char="q"/>
            </a:pPr>
            <a:r>
              <a:rPr lang="pl-PL" altLang="pl-PL" sz="2400" dirty="0"/>
              <a:t>Możliwa jest sytuacja, w której żadna z podanych przyczyn samodzielnie nie uzasadnia wypowiedzenia, lecz </a:t>
            </a:r>
            <a:r>
              <a:rPr lang="pl-PL" altLang="pl-PL" sz="2400" b="1" u="sng" dirty="0"/>
              <a:t>łącznie czynią one wypowiedzenie zasadnym</a:t>
            </a:r>
            <a:r>
              <a:rPr lang="pl-PL" altLang="pl-PL" sz="2400" dirty="0"/>
              <a:t>.</a:t>
            </a:r>
          </a:p>
          <a:p>
            <a:pPr marL="0" indent="0" algn="just">
              <a:buNone/>
            </a:pPr>
            <a:endParaRPr lang="pl-PL" sz="2400" b="1" dirty="0"/>
          </a:p>
        </p:txBody>
      </p:sp>
    </p:spTree>
    <p:extLst>
      <p:ext uri="{BB962C8B-B14F-4D97-AF65-F5344CB8AC3E}">
        <p14:creationId xmlns:p14="http://schemas.microsoft.com/office/powerpoint/2010/main" val="30670016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l"/>
            <a:br>
              <a:rPr lang="pl-PL" sz="3000" b="1" dirty="0">
                <a:solidFill>
                  <a:schemeClr val="accent5">
                    <a:lumMod val="50000"/>
                  </a:schemeClr>
                </a:solidFill>
              </a:rPr>
            </a:br>
            <a:br>
              <a:rPr lang="pl-PL" sz="3000" b="1" dirty="0">
                <a:solidFill>
                  <a:schemeClr val="accent5">
                    <a:lumMod val="50000"/>
                  </a:schemeClr>
                </a:solidFill>
              </a:rPr>
            </a:br>
            <a:r>
              <a:rPr lang="pl-PL" sz="3000" b="1" dirty="0">
                <a:solidFill>
                  <a:schemeClr val="accent5">
                    <a:lumMod val="50000"/>
                  </a:schemeClr>
                </a:solidFill>
              </a:rPr>
              <a:t>Wielość przyczyn dotyczących jednego zdarzenia </a:t>
            </a:r>
            <a:br>
              <a:rPr lang="pl-PL" sz="3000" b="1" dirty="0">
                <a:solidFill>
                  <a:schemeClr val="accent5">
                    <a:lumMod val="50000"/>
                  </a:schemeClr>
                </a:solidFill>
              </a:rPr>
            </a:br>
            <a:br>
              <a:rPr lang="pl-PL" sz="3000" b="1" dirty="0">
                <a:solidFill>
                  <a:schemeClr val="accent5">
                    <a:lumMod val="50000"/>
                  </a:schemeClr>
                </a:solidFill>
                <a:latin typeface="+mn-lt"/>
              </a:rPr>
            </a:br>
            <a:r>
              <a:rPr lang="pl-PL" sz="1800" b="1" dirty="0">
                <a:latin typeface="+mn-lt"/>
              </a:rPr>
              <a:t>III PSKP 62/21</a:t>
            </a:r>
            <a:br>
              <a:rPr lang="pl-PL" sz="1800" b="1" dirty="0">
                <a:effectLst>
                  <a:outerShdw blurRad="38100" dist="38100" dir="2700000" algn="tl">
                    <a:srgbClr val="000000">
                      <a:alpha val="43137"/>
                    </a:srgbClr>
                  </a:outerShdw>
                </a:effectLst>
              </a:rPr>
            </a:br>
            <a:br>
              <a:rPr lang="pl-PL" altLang="pl-PL" sz="3200" b="1" dirty="0">
                <a:effectLst>
                  <a:outerShdw blurRad="38100" dist="38100" dir="2700000" algn="tl">
                    <a:srgbClr val="000000">
                      <a:alpha val="43137"/>
                    </a:srgbClr>
                  </a:outerShdw>
                </a:effectLst>
              </a:rPr>
            </a:br>
            <a:endParaRPr lang="pl-PL" sz="3000" b="1" dirty="0">
              <a:effectLst>
                <a:outerShdw blurRad="38100" dist="38100" dir="2700000" algn="tl">
                  <a:srgbClr val="000000">
                    <a:alpha val="43137"/>
                  </a:srgbClr>
                </a:outerShdw>
              </a:effectLst>
            </a:endParaRPr>
          </a:p>
        </p:txBody>
      </p:sp>
      <p:sp>
        <p:nvSpPr>
          <p:cNvPr id="3" name="Symbol zastępczy zawartości 2"/>
          <p:cNvSpPr>
            <a:spLocks noGrp="1"/>
          </p:cNvSpPr>
          <p:nvPr>
            <p:ph idx="1"/>
          </p:nvPr>
        </p:nvSpPr>
        <p:spPr>
          <a:xfrm>
            <a:off x="457200" y="1700808"/>
            <a:ext cx="8229600" cy="4425355"/>
          </a:xfrm>
        </p:spPr>
        <p:txBody>
          <a:bodyPr>
            <a:noAutofit/>
          </a:bodyPr>
          <a:lstStyle/>
          <a:p>
            <a:pPr marL="0" indent="0" algn="just">
              <a:buNone/>
            </a:pPr>
            <a:endParaRPr lang="pl-PL" sz="2400" dirty="0"/>
          </a:p>
          <a:p>
            <a:pPr marL="0" indent="0" algn="just">
              <a:buNone/>
            </a:pPr>
            <a:r>
              <a:rPr lang="pl-PL" sz="2400" dirty="0"/>
              <a:t>Dla uznania prawidłowości rozwiązania stosunku pracy w trybie art. 52 § 1 pkt 1 k.p. wystarczające jest wykazanie trafności choćby jednej z przyczyn wskazanych pracownikowi. </a:t>
            </a:r>
            <a:r>
              <a:rPr lang="pl-PL" sz="2400" b="1" dirty="0"/>
              <a:t>Jeśli jednak wszystkie powołane powody zastosowania tego sposobu rozwiązania umowy o pracę dotyczą jednego zdarzenia, to stwierdzenie bezzasadności części lub większości z nich rzutuje na całościową ocenę postępowania pracownika.</a:t>
            </a:r>
          </a:p>
          <a:p>
            <a:pPr marL="0" indent="0" algn="just">
              <a:buNone/>
            </a:pPr>
            <a:endParaRPr lang="pl-PL" sz="2400" b="1" dirty="0"/>
          </a:p>
        </p:txBody>
      </p:sp>
    </p:spTree>
    <p:extLst>
      <p:ext uri="{BB962C8B-B14F-4D97-AF65-F5344CB8AC3E}">
        <p14:creationId xmlns:p14="http://schemas.microsoft.com/office/powerpoint/2010/main" val="11694982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836712"/>
            <a:ext cx="8229600" cy="648072"/>
          </a:xfrm>
        </p:spPr>
        <p:txBody>
          <a:bodyPr>
            <a:noAutofit/>
          </a:bodyPr>
          <a:lstStyle/>
          <a:p>
            <a:pPr algn="l"/>
            <a:br>
              <a:rPr lang="pl-PL" sz="3000" b="1" dirty="0">
                <a:solidFill>
                  <a:schemeClr val="accent5">
                    <a:lumMod val="50000"/>
                  </a:schemeClr>
                </a:solidFill>
              </a:rPr>
            </a:br>
            <a:r>
              <a:rPr lang="pl-PL" sz="3000" b="1" dirty="0">
                <a:solidFill>
                  <a:schemeClr val="accent5">
                    <a:lumMod val="50000"/>
                  </a:schemeClr>
                </a:solidFill>
              </a:rPr>
              <a:t>Proporcja przyczyn w przypadku wypowiedzenia umowy o pracę </a:t>
            </a:r>
            <a:br>
              <a:rPr lang="pl-PL" sz="3000" b="1" dirty="0">
                <a:solidFill>
                  <a:schemeClr val="accent5">
                    <a:lumMod val="50000"/>
                  </a:schemeClr>
                </a:solidFill>
              </a:rPr>
            </a:br>
            <a:br>
              <a:rPr lang="pl-PL" sz="3000" b="1" dirty="0">
                <a:solidFill>
                  <a:schemeClr val="accent5">
                    <a:lumMod val="50000"/>
                  </a:schemeClr>
                </a:solidFill>
              </a:rPr>
            </a:br>
            <a:r>
              <a:rPr lang="pl-PL" altLang="pl-PL" sz="1800" b="1" dirty="0"/>
              <a:t>II PK 140/14</a:t>
            </a:r>
            <a:br>
              <a:rPr lang="pl-PL" altLang="pl-PL" sz="3200" b="1" dirty="0"/>
            </a:br>
            <a:r>
              <a:rPr lang="pl-PL" sz="3000" b="1" dirty="0">
                <a:solidFill>
                  <a:schemeClr val="accent5">
                    <a:lumMod val="50000"/>
                  </a:schemeClr>
                </a:solidFill>
              </a:rPr>
              <a:t> </a:t>
            </a:r>
            <a:br>
              <a:rPr lang="pl-PL" sz="3000" b="1" dirty="0">
                <a:solidFill>
                  <a:schemeClr val="accent5">
                    <a:lumMod val="50000"/>
                  </a:schemeClr>
                </a:solidFill>
              </a:rPr>
            </a:br>
            <a:endParaRPr lang="pl-PL" sz="3000" b="1" dirty="0">
              <a:solidFill>
                <a:schemeClr val="accent5">
                  <a:lumMod val="50000"/>
                </a:schemeClr>
              </a:solidFill>
            </a:endParaRPr>
          </a:p>
        </p:txBody>
      </p:sp>
      <p:sp>
        <p:nvSpPr>
          <p:cNvPr id="3" name="Symbol zastępczy zawartości 2"/>
          <p:cNvSpPr>
            <a:spLocks noGrp="1"/>
          </p:cNvSpPr>
          <p:nvPr>
            <p:ph idx="1"/>
          </p:nvPr>
        </p:nvSpPr>
        <p:spPr>
          <a:xfrm>
            <a:off x="457200" y="966738"/>
            <a:ext cx="8229600" cy="5846637"/>
          </a:xfrm>
        </p:spPr>
        <p:txBody>
          <a:bodyPr>
            <a:noAutofit/>
          </a:bodyPr>
          <a:lstStyle/>
          <a:p>
            <a:pPr marL="0" indent="0" algn="just">
              <a:buNone/>
            </a:pPr>
            <a:endParaRPr lang="pl-PL" sz="1800" dirty="0"/>
          </a:p>
          <a:p>
            <a:pPr marL="0" indent="0" algn="just">
              <a:buNone/>
            </a:pPr>
            <a:endParaRPr lang="pl-PL" sz="1800" dirty="0"/>
          </a:p>
          <a:p>
            <a:pPr marL="0" indent="0" algn="just">
              <a:buNone/>
            </a:pPr>
            <a:endParaRPr lang="pl-PL" sz="1800" dirty="0"/>
          </a:p>
          <a:p>
            <a:pPr marL="0" indent="0" algn="just">
              <a:buNone/>
            </a:pPr>
            <a:endParaRPr lang="pl-PL" sz="2400" dirty="0"/>
          </a:p>
          <a:p>
            <a:pPr marL="0" indent="0" algn="just">
              <a:buNone/>
            </a:pPr>
            <a:r>
              <a:rPr lang="pl-PL" sz="2400" dirty="0"/>
              <a:t>Gdy pracodawca podaje większą liczbę przyczyn, nie wszystkie muszą zostać udowodnione, aby wypowiedzenie umowy o pracę zostało uznane za uzasadnione. </a:t>
            </a:r>
            <a:r>
              <a:rPr lang="pl-PL" sz="2400" b="1" dirty="0"/>
              <a:t>Przyczyny prawdziwe powinny jednak pozostawać "w istotnej proporcji" do przyczyn nieprawdziwych. W przeciwnym razie wypowiedzenie może zostać zakwestionowane jako nieuzasadnione (mimo stwierdzenia zasadności jednej czy dwóch spośród większej liczby przyczyn).</a:t>
            </a:r>
            <a:endParaRPr lang="pl-PL" sz="1600" b="1" dirty="0"/>
          </a:p>
        </p:txBody>
      </p:sp>
    </p:spTree>
    <p:extLst>
      <p:ext uri="{BB962C8B-B14F-4D97-AF65-F5344CB8AC3E}">
        <p14:creationId xmlns:p14="http://schemas.microsoft.com/office/powerpoint/2010/main" val="7773069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836712"/>
            <a:ext cx="8229600" cy="648072"/>
          </a:xfrm>
        </p:spPr>
        <p:txBody>
          <a:bodyPr>
            <a:noAutofit/>
          </a:bodyPr>
          <a:lstStyle/>
          <a:p>
            <a:pPr algn="l"/>
            <a:br>
              <a:rPr lang="pl-PL" sz="3000" b="1" dirty="0">
                <a:solidFill>
                  <a:schemeClr val="accent5">
                    <a:lumMod val="50000"/>
                  </a:schemeClr>
                </a:solidFill>
              </a:rPr>
            </a:br>
            <a:r>
              <a:rPr lang="pl-PL" sz="3000" b="1" dirty="0">
                <a:solidFill>
                  <a:schemeClr val="accent5">
                    <a:lumMod val="50000"/>
                  </a:schemeClr>
                </a:solidFill>
              </a:rPr>
              <a:t>Kontekst jakościowy a nie ilościowy </a:t>
            </a:r>
            <a:br>
              <a:rPr lang="pl-PL" sz="3000" b="1" dirty="0">
                <a:solidFill>
                  <a:schemeClr val="accent5">
                    <a:lumMod val="50000"/>
                  </a:schemeClr>
                </a:solidFill>
              </a:rPr>
            </a:br>
            <a:br>
              <a:rPr lang="pl-PL" sz="3000" b="1" dirty="0">
                <a:solidFill>
                  <a:schemeClr val="accent5">
                    <a:lumMod val="50000"/>
                  </a:schemeClr>
                </a:solidFill>
              </a:rPr>
            </a:br>
            <a:r>
              <a:rPr lang="pl-PL" sz="1800" b="1" dirty="0"/>
              <a:t>I PK 222/10, </a:t>
            </a:r>
            <a:r>
              <a:rPr lang="pl-PL" altLang="pl-PL" sz="1800" b="1" dirty="0"/>
              <a:t>II PK 140/14, I PSK 23/21</a:t>
            </a:r>
            <a:br>
              <a:rPr lang="pl-PL" altLang="pl-PL" sz="3200" b="1" dirty="0"/>
            </a:br>
            <a:r>
              <a:rPr lang="pl-PL" sz="3000" b="1" dirty="0">
                <a:solidFill>
                  <a:schemeClr val="accent5">
                    <a:lumMod val="50000"/>
                  </a:schemeClr>
                </a:solidFill>
              </a:rPr>
              <a:t> </a:t>
            </a:r>
            <a:br>
              <a:rPr lang="pl-PL" sz="3000" b="1" dirty="0">
                <a:solidFill>
                  <a:schemeClr val="accent5">
                    <a:lumMod val="50000"/>
                  </a:schemeClr>
                </a:solidFill>
              </a:rPr>
            </a:br>
            <a:endParaRPr lang="pl-PL" sz="3000" b="1" dirty="0">
              <a:solidFill>
                <a:schemeClr val="accent5">
                  <a:lumMod val="50000"/>
                </a:schemeClr>
              </a:solidFill>
            </a:endParaRPr>
          </a:p>
        </p:txBody>
      </p:sp>
      <p:sp>
        <p:nvSpPr>
          <p:cNvPr id="3" name="Symbol zastępczy zawartości 2"/>
          <p:cNvSpPr>
            <a:spLocks noGrp="1"/>
          </p:cNvSpPr>
          <p:nvPr>
            <p:ph idx="1"/>
          </p:nvPr>
        </p:nvSpPr>
        <p:spPr>
          <a:xfrm>
            <a:off x="457200" y="1700808"/>
            <a:ext cx="7859216" cy="5112567"/>
          </a:xfrm>
        </p:spPr>
        <p:txBody>
          <a:bodyPr>
            <a:noAutofit/>
          </a:bodyPr>
          <a:lstStyle/>
          <a:p>
            <a:pPr marL="0" indent="0" algn="just">
              <a:buNone/>
            </a:pPr>
            <a:endParaRPr lang="pl-PL" sz="2400" dirty="0"/>
          </a:p>
          <a:p>
            <a:pPr marL="0" indent="0" algn="just">
              <a:buNone/>
            </a:pPr>
            <a:r>
              <a:rPr lang="pl-PL" sz="2400" dirty="0"/>
              <a:t>By uznać, że ustalone (potwierdzone) przyczyny wypowiedzenia są wystarczające w rozumieniu k.p., należy dokonać weryfikacji każdej z nich z punktu widzenia zasadności, </a:t>
            </a:r>
            <a:r>
              <a:rPr lang="pl-PL" sz="2400" b="1" dirty="0"/>
              <a:t>a także ocenić wagę przewinienia zarzucanego i pozytywnie zweryfikowanego w stosunku do przewinień niezweryfikowanych, podanych jako powody rozwiązania stosunku pracy</a:t>
            </a:r>
            <a:r>
              <a:rPr lang="pl-PL" sz="2400" dirty="0"/>
              <a:t>.</a:t>
            </a:r>
            <a:endParaRPr lang="pl-PL" sz="1200" b="1" dirty="0"/>
          </a:p>
        </p:txBody>
      </p:sp>
    </p:spTree>
    <p:extLst>
      <p:ext uri="{BB962C8B-B14F-4D97-AF65-F5344CB8AC3E}">
        <p14:creationId xmlns:p14="http://schemas.microsoft.com/office/powerpoint/2010/main" val="40070316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786210"/>
          </a:xfrm>
        </p:spPr>
        <p:txBody>
          <a:bodyPr>
            <a:normAutofit fontScale="90000"/>
          </a:bodyPr>
          <a:lstStyle/>
          <a:p>
            <a:pPr algn="l"/>
            <a:r>
              <a:rPr lang="pl-PL" sz="3000" b="1" dirty="0">
                <a:solidFill>
                  <a:schemeClr val="accent5">
                    <a:lumMod val="50000"/>
                  </a:schemeClr>
                </a:solidFill>
              </a:rPr>
              <a:t>Proporcja przyczyn w przypadku zwolnienia dyscyplinarnego </a:t>
            </a:r>
            <a:br>
              <a:rPr lang="pl-PL" sz="3000" b="1" dirty="0">
                <a:solidFill>
                  <a:schemeClr val="accent5">
                    <a:lumMod val="50000"/>
                  </a:schemeClr>
                </a:solidFill>
                <a:effectLst>
                  <a:outerShdw blurRad="38100" dist="38100" dir="2700000" algn="tl">
                    <a:srgbClr val="000000">
                      <a:alpha val="43137"/>
                    </a:srgbClr>
                  </a:outerShdw>
                </a:effectLst>
              </a:rPr>
            </a:br>
            <a:br>
              <a:rPr lang="pl-PL" sz="3000" b="1" dirty="0">
                <a:solidFill>
                  <a:schemeClr val="accent5">
                    <a:lumMod val="50000"/>
                  </a:schemeClr>
                </a:solidFill>
                <a:effectLst>
                  <a:outerShdw blurRad="38100" dist="38100" dir="2700000" algn="tl">
                    <a:srgbClr val="000000">
                      <a:alpha val="43137"/>
                    </a:srgbClr>
                  </a:outerShdw>
                </a:effectLst>
              </a:rPr>
            </a:br>
            <a:r>
              <a:rPr lang="pl-PL" altLang="pl-PL" sz="2000" b="1" dirty="0"/>
              <a:t>III PK 88/07, III PK 115/16, II PK 188/17, I PSK 23/21</a:t>
            </a:r>
            <a:br>
              <a:rPr lang="pl-PL" altLang="pl-PL" sz="2000" b="1" dirty="0"/>
            </a:br>
            <a:endParaRPr lang="pl-PL" sz="3000" b="1" dirty="0">
              <a:solidFill>
                <a:schemeClr val="accent5">
                  <a:lumMod val="50000"/>
                </a:schemeClr>
              </a:solidFill>
              <a:effectLst>
                <a:outerShdw blurRad="38100" dist="38100" dir="2700000" algn="tl">
                  <a:srgbClr val="000000">
                    <a:alpha val="43137"/>
                  </a:srgbClr>
                </a:outerShdw>
              </a:effectLst>
            </a:endParaRPr>
          </a:p>
        </p:txBody>
      </p:sp>
      <p:sp>
        <p:nvSpPr>
          <p:cNvPr id="3" name="Symbol zastępczy zawartości 2"/>
          <p:cNvSpPr>
            <a:spLocks noGrp="1"/>
          </p:cNvSpPr>
          <p:nvPr>
            <p:ph idx="1"/>
          </p:nvPr>
        </p:nvSpPr>
        <p:spPr/>
        <p:txBody>
          <a:bodyPr>
            <a:normAutofit fontScale="85000" lnSpcReduction="10000"/>
          </a:bodyPr>
          <a:lstStyle/>
          <a:p>
            <a:pPr algn="just"/>
            <a:endParaRPr lang="pl-PL" dirty="0"/>
          </a:p>
          <a:p>
            <a:pPr marL="0" indent="0" algn="just">
              <a:buNone/>
            </a:pPr>
            <a:r>
              <a:rPr lang="pl-PL" altLang="pl-PL" dirty="0"/>
              <a:t>W przypadku rozwiązania umowy o pracę z powodu ciężkiego naruszenia podstawowych obowiązków przez pracownika, wbrew odmiennemu twierdzeniu skarżącego, </a:t>
            </a:r>
            <a:r>
              <a:rPr lang="pl-PL" altLang="pl-PL" b="1" dirty="0"/>
              <a:t>nie ma znaczenia dla oceny zgodności z prawem rozwiązania umowy o pracę w tym trybie ustalanie proporcji przyczyn </a:t>
            </a:r>
            <a:r>
              <a:rPr lang="pl-PL" altLang="pl-PL" dirty="0"/>
              <a:t>uznanych przez sąd pracy za ciężkie naruszenie podstawowych obowiązków w stosunku do wszystkich przyczyn ujętych w oświadczeniu woli przez pracodawcę. Istotne jest tylko, aby pracownik w sposób ciężki naruszył podstawowe obowiązki.</a:t>
            </a:r>
          </a:p>
          <a:p>
            <a:pPr algn="just"/>
            <a:endParaRPr lang="pl-PL" dirty="0"/>
          </a:p>
          <a:p>
            <a:pPr algn="just"/>
            <a:endParaRPr lang="pl-PL" dirty="0"/>
          </a:p>
        </p:txBody>
      </p:sp>
    </p:spTree>
    <p:extLst>
      <p:ext uri="{BB962C8B-B14F-4D97-AF65-F5344CB8AC3E}">
        <p14:creationId xmlns:p14="http://schemas.microsoft.com/office/powerpoint/2010/main" val="17931724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lstStyle/>
          <a:p>
            <a:pPr marL="0" indent="0">
              <a:buNone/>
            </a:pPr>
            <a:endParaRPr lang="pl-PL" b="1" dirty="0"/>
          </a:p>
          <a:p>
            <a:pPr marL="0" indent="0">
              <a:buNone/>
            </a:pPr>
            <a:endParaRPr lang="pl-PL" b="1" dirty="0">
              <a:effectLst>
                <a:outerShdw blurRad="38100" dist="38100" dir="2700000" algn="tl">
                  <a:srgbClr val="000000">
                    <a:alpha val="43137"/>
                  </a:srgbClr>
                </a:outerShdw>
              </a:effectLst>
            </a:endParaRPr>
          </a:p>
          <a:p>
            <a:pPr marL="0" indent="0">
              <a:buNone/>
            </a:pPr>
            <a:r>
              <a:rPr lang="pl-PL" b="1" dirty="0">
                <a:solidFill>
                  <a:schemeClr val="accent5">
                    <a:lumMod val="50000"/>
                  </a:schemeClr>
                </a:solidFill>
                <a:effectLst>
                  <a:outerShdw blurRad="38100" dist="38100" dir="2700000" algn="tl">
                    <a:srgbClr val="000000">
                      <a:alpha val="43137"/>
                    </a:srgbClr>
                  </a:outerShdw>
                </a:effectLst>
              </a:rPr>
              <a:t>Przyczyny dwustopniowe </a:t>
            </a:r>
          </a:p>
          <a:p>
            <a:pPr marL="0" indent="0">
              <a:buNone/>
            </a:pPr>
            <a:endParaRPr lang="pl-PL" sz="3000" b="1" dirty="0">
              <a:solidFill>
                <a:schemeClr val="accent5">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757911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b="1" dirty="0">
                <a:solidFill>
                  <a:schemeClr val="accent5">
                    <a:lumMod val="50000"/>
                  </a:schemeClr>
                </a:solidFill>
              </a:rPr>
              <a:t>Przykłady i konstrukcja  </a:t>
            </a:r>
            <a:br>
              <a:rPr lang="pl-PL" sz="3000" b="1" dirty="0">
                <a:solidFill>
                  <a:schemeClr val="accent5">
                    <a:lumMod val="50000"/>
                  </a:schemeClr>
                </a:solidFill>
                <a:effectLst>
                  <a:outerShdw blurRad="38100" dist="38100" dir="2700000" algn="tl">
                    <a:srgbClr val="000000">
                      <a:alpha val="43137"/>
                    </a:srgbClr>
                  </a:outerShdw>
                </a:effectLst>
              </a:rPr>
            </a:br>
            <a:endParaRPr lang="pl-PL" sz="3000" b="1" dirty="0">
              <a:solidFill>
                <a:schemeClr val="accent5">
                  <a:lumMod val="50000"/>
                </a:schemeClr>
              </a:solidFill>
              <a:effectLst>
                <a:outerShdw blurRad="38100" dist="38100" dir="2700000" algn="tl">
                  <a:srgbClr val="000000">
                    <a:alpha val="43137"/>
                  </a:srgbClr>
                </a:outerShdw>
              </a:effectLst>
            </a:endParaRPr>
          </a:p>
        </p:txBody>
      </p:sp>
      <p:sp>
        <p:nvSpPr>
          <p:cNvPr id="3" name="Symbol zastępczy zawartości 2"/>
          <p:cNvSpPr>
            <a:spLocks noGrp="1"/>
          </p:cNvSpPr>
          <p:nvPr>
            <p:ph idx="1"/>
          </p:nvPr>
        </p:nvSpPr>
        <p:spPr/>
        <p:txBody>
          <a:bodyPr>
            <a:normAutofit/>
          </a:bodyPr>
          <a:lstStyle/>
          <a:p>
            <a:pPr algn="just"/>
            <a:endParaRPr lang="pl-PL" altLang="pl-PL" dirty="0"/>
          </a:p>
          <a:p>
            <a:pPr algn="just"/>
            <a:r>
              <a:rPr lang="pl-PL" altLang="pl-PL" sz="3600" dirty="0"/>
              <a:t>likwidacja stanowiska pracy, utrata zaufania,</a:t>
            </a:r>
          </a:p>
          <a:p>
            <a:pPr algn="just"/>
            <a:r>
              <a:rPr lang="pl-PL" altLang="pl-PL" sz="3600" dirty="0"/>
              <a:t>konieczne jest podanie przyczyny I i II stopnia </a:t>
            </a:r>
          </a:p>
          <a:p>
            <a:pPr algn="just"/>
            <a:endParaRPr lang="pl-PL" dirty="0"/>
          </a:p>
        </p:txBody>
      </p:sp>
    </p:spTree>
    <p:extLst>
      <p:ext uri="{BB962C8B-B14F-4D97-AF65-F5344CB8AC3E}">
        <p14:creationId xmlns:p14="http://schemas.microsoft.com/office/powerpoint/2010/main" val="35702101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b="1" dirty="0">
                <a:solidFill>
                  <a:schemeClr val="accent5">
                    <a:lumMod val="50000"/>
                  </a:schemeClr>
                </a:solidFill>
                <a:latin typeface="+mn-lt"/>
              </a:rPr>
              <a:t>Utrata zaufania </a:t>
            </a:r>
            <a:br>
              <a:rPr lang="pl-PL" sz="3000" b="1" dirty="0">
                <a:solidFill>
                  <a:schemeClr val="accent5">
                    <a:lumMod val="50000"/>
                  </a:schemeClr>
                </a:solidFill>
                <a:latin typeface="+mn-lt"/>
              </a:rPr>
            </a:br>
            <a:r>
              <a:rPr lang="pl-PL" sz="3000" b="1" dirty="0">
                <a:solidFill>
                  <a:schemeClr val="accent5">
                    <a:lumMod val="50000"/>
                  </a:schemeClr>
                </a:solidFill>
                <a:latin typeface="+mn-lt"/>
              </a:rPr>
              <a:t> </a:t>
            </a:r>
          </a:p>
        </p:txBody>
      </p:sp>
      <p:sp>
        <p:nvSpPr>
          <p:cNvPr id="3" name="Symbol zastępczy zawartości 2"/>
          <p:cNvSpPr>
            <a:spLocks noGrp="1"/>
          </p:cNvSpPr>
          <p:nvPr>
            <p:ph idx="1"/>
          </p:nvPr>
        </p:nvSpPr>
        <p:spPr>
          <a:xfrm>
            <a:off x="457200" y="1600200"/>
            <a:ext cx="8229600" cy="4525963"/>
          </a:xfrm>
        </p:spPr>
        <p:txBody>
          <a:bodyPr>
            <a:normAutofit/>
          </a:bodyPr>
          <a:lstStyle/>
          <a:p>
            <a:pPr>
              <a:buNone/>
              <a:defRPr/>
            </a:pPr>
            <a:r>
              <a:rPr lang="pl-PL" altLang="pl-PL" dirty="0"/>
              <a:t>np. II PK 159/17 </a:t>
            </a:r>
          </a:p>
          <a:p>
            <a:pPr marL="0" indent="0" algn="just">
              <a:buNone/>
              <a:defRPr/>
            </a:pPr>
            <a:endParaRPr lang="pl-PL" altLang="pl-PL" dirty="0"/>
          </a:p>
          <a:p>
            <a:pPr marL="0" indent="0" algn="just">
              <a:buNone/>
              <a:defRPr/>
            </a:pPr>
            <a:r>
              <a:rPr lang="pl-PL" altLang="pl-PL" dirty="0"/>
              <a:t>Przyczyny utraty (braku) zaufania muszą znaleźć się w piśmie wypowiadającym umowę o pracę, aby spełnione zostało wymaganie zawarte w art. 30 § 4 k.p.</a:t>
            </a:r>
          </a:p>
        </p:txBody>
      </p:sp>
    </p:spTree>
    <p:extLst>
      <p:ext uri="{BB962C8B-B14F-4D97-AF65-F5344CB8AC3E}">
        <p14:creationId xmlns:p14="http://schemas.microsoft.com/office/powerpoint/2010/main" val="8324590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l"/>
            <a:r>
              <a:rPr lang="pl-PL" sz="3200" b="1" dirty="0">
                <a:solidFill>
                  <a:schemeClr val="accent5">
                    <a:lumMod val="50000"/>
                  </a:schemeClr>
                </a:solidFill>
              </a:rPr>
              <a:t>Likwidacja stanowiska pracy </a:t>
            </a:r>
            <a:br>
              <a:rPr lang="pl-PL" sz="3000" b="1" dirty="0">
                <a:solidFill>
                  <a:schemeClr val="accent5">
                    <a:lumMod val="50000"/>
                  </a:schemeClr>
                </a:solidFill>
              </a:rPr>
            </a:br>
            <a:br>
              <a:rPr lang="pl-PL" sz="1800" dirty="0">
                <a:solidFill>
                  <a:schemeClr val="accent5">
                    <a:lumMod val="50000"/>
                  </a:schemeClr>
                </a:solidFill>
              </a:rPr>
            </a:br>
            <a:r>
              <a:rPr lang="pl-PL" altLang="pl-PL" sz="1800" b="1" dirty="0"/>
              <a:t>np. I PK 172/12, I PK 61/13, II PK 152/15, I PK 30/16, II PK 347/17 i wiele dalszych </a:t>
            </a:r>
            <a:endParaRPr lang="pl-PL" sz="1800" b="1" dirty="0">
              <a:solidFill>
                <a:schemeClr val="accent5">
                  <a:lumMod val="50000"/>
                </a:schemeClr>
              </a:solidFill>
            </a:endParaRPr>
          </a:p>
        </p:txBody>
      </p:sp>
      <p:sp>
        <p:nvSpPr>
          <p:cNvPr id="3" name="Symbol zastępczy zawartości 2"/>
          <p:cNvSpPr>
            <a:spLocks noGrp="1"/>
          </p:cNvSpPr>
          <p:nvPr>
            <p:ph idx="1"/>
          </p:nvPr>
        </p:nvSpPr>
        <p:spPr>
          <a:xfrm>
            <a:off x="457200" y="1196752"/>
            <a:ext cx="8229600" cy="4929411"/>
          </a:xfrm>
        </p:spPr>
        <p:txBody>
          <a:bodyPr>
            <a:noAutofit/>
          </a:bodyPr>
          <a:lstStyle/>
          <a:p>
            <a:pPr marL="0" indent="0" algn="just">
              <a:buNone/>
            </a:pPr>
            <a:endParaRPr lang="pl-PL" altLang="pl-PL" sz="2400" dirty="0"/>
          </a:p>
          <a:p>
            <a:pPr marL="0" indent="0" algn="just">
              <a:buNone/>
            </a:pPr>
            <a:endParaRPr lang="pl-PL" altLang="pl-PL" sz="2400" dirty="0"/>
          </a:p>
          <a:p>
            <a:pPr marL="0" indent="0" algn="just">
              <a:buNone/>
            </a:pPr>
            <a:r>
              <a:rPr lang="pl-PL" altLang="pl-PL" sz="2400" dirty="0"/>
              <a:t>W przypadku likwidacji jednego lub kilku spośród większej liczby analogicznych stanowisk pracy i związanej z tym konieczności dokonania wyboru pracownika (pracowników), z którym zostanie zakończony stosunek pracy, pracodawca </a:t>
            </a:r>
            <a:r>
              <a:rPr lang="pl-PL" altLang="pl-PL" sz="2400" b="1" dirty="0"/>
              <a:t>ma obowiązek wskazania w wypowiedzeniu umowy o pracę kryteriów doboru pracownika do zwolnienia</a:t>
            </a:r>
            <a:r>
              <a:rPr lang="pl-PL" altLang="pl-PL" sz="2400" dirty="0"/>
              <a:t>.</a:t>
            </a:r>
          </a:p>
        </p:txBody>
      </p:sp>
    </p:spTree>
    <p:extLst>
      <p:ext uri="{BB962C8B-B14F-4D97-AF65-F5344CB8AC3E}">
        <p14:creationId xmlns:p14="http://schemas.microsoft.com/office/powerpoint/2010/main" val="2544765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l"/>
            <a:r>
              <a:rPr lang="pl-PL" sz="3000" b="1" dirty="0">
                <a:solidFill>
                  <a:schemeClr val="accent5">
                    <a:lumMod val="50000"/>
                  </a:schemeClr>
                </a:solidFill>
              </a:rPr>
              <a:t>Obowiązek konsultacji związkowej</a:t>
            </a:r>
            <a:br>
              <a:rPr lang="pl-PL" sz="3000" b="1" dirty="0">
                <a:solidFill>
                  <a:schemeClr val="accent5">
                    <a:lumMod val="50000"/>
                  </a:schemeClr>
                </a:solidFill>
              </a:rPr>
            </a:br>
            <a:br>
              <a:rPr lang="pl-PL" sz="3000" b="1" dirty="0">
                <a:solidFill>
                  <a:schemeClr val="accent5">
                    <a:lumMod val="50000"/>
                  </a:schemeClr>
                </a:solidFill>
              </a:rPr>
            </a:br>
            <a:r>
              <a:rPr lang="pl-PL" sz="1800" b="1" dirty="0"/>
              <a:t>art. 38 § 1 k.p.</a:t>
            </a:r>
          </a:p>
        </p:txBody>
      </p:sp>
      <p:sp>
        <p:nvSpPr>
          <p:cNvPr id="3" name="Symbol zastępczy zawartości 2"/>
          <p:cNvSpPr>
            <a:spLocks noGrp="1"/>
          </p:cNvSpPr>
          <p:nvPr>
            <p:ph idx="1"/>
          </p:nvPr>
        </p:nvSpPr>
        <p:spPr/>
        <p:txBody>
          <a:bodyPr>
            <a:normAutofit/>
          </a:bodyPr>
          <a:lstStyle/>
          <a:p>
            <a:pPr marL="0" indent="0" algn="just">
              <a:buNone/>
            </a:pPr>
            <a:r>
              <a:rPr lang="pl-PL" dirty="0"/>
              <a:t>O zamiarze wypowiedzenia pracownikowi umowy o pracę </a:t>
            </a:r>
            <a:r>
              <a:rPr lang="pl-PL" b="1" u="sng" dirty="0"/>
              <a:t>zawartej na czas określony lub umowy zawartej na czas nieokreślony </a:t>
            </a:r>
            <a:r>
              <a:rPr lang="pl-PL" dirty="0"/>
              <a:t>pracodawca zawiadamia na piśmie reprezentującą pracownika zakładową organizację związkową, podając przyczynę uzasadniającą rozwiązanie umowy.</a:t>
            </a:r>
          </a:p>
          <a:p>
            <a:endParaRPr lang="pl-PL" dirty="0"/>
          </a:p>
        </p:txBody>
      </p:sp>
    </p:spTree>
    <p:extLst>
      <p:ext uri="{BB962C8B-B14F-4D97-AF65-F5344CB8AC3E}">
        <p14:creationId xmlns:p14="http://schemas.microsoft.com/office/powerpoint/2010/main" val="30050919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l"/>
            <a:r>
              <a:rPr lang="pl-PL" sz="3000" b="1" dirty="0">
                <a:solidFill>
                  <a:schemeClr val="accent5">
                    <a:lumMod val="50000"/>
                  </a:schemeClr>
                </a:solidFill>
              </a:rPr>
              <a:t>Dawniejsze orzecznictwo nieaktualne</a:t>
            </a:r>
            <a:br>
              <a:rPr lang="pl-PL" sz="3000" b="1" dirty="0">
                <a:solidFill>
                  <a:schemeClr val="accent5">
                    <a:lumMod val="50000"/>
                  </a:schemeClr>
                </a:solidFill>
              </a:rPr>
            </a:br>
            <a:br>
              <a:rPr lang="pl-PL" sz="1800" dirty="0">
                <a:solidFill>
                  <a:schemeClr val="accent5">
                    <a:lumMod val="50000"/>
                  </a:schemeClr>
                </a:solidFill>
              </a:rPr>
            </a:br>
            <a:endParaRPr lang="pl-PL" sz="1800" b="1" dirty="0">
              <a:solidFill>
                <a:schemeClr val="accent5">
                  <a:lumMod val="50000"/>
                </a:schemeClr>
              </a:solidFill>
            </a:endParaRPr>
          </a:p>
        </p:txBody>
      </p:sp>
      <p:sp>
        <p:nvSpPr>
          <p:cNvPr id="3" name="Symbol zastępczy zawartości 2"/>
          <p:cNvSpPr>
            <a:spLocks noGrp="1"/>
          </p:cNvSpPr>
          <p:nvPr>
            <p:ph idx="1"/>
          </p:nvPr>
        </p:nvSpPr>
        <p:spPr>
          <a:xfrm>
            <a:off x="457200" y="1196752"/>
            <a:ext cx="8229600" cy="4929411"/>
          </a:xfrm>
        </p:spPr>
        <p:txBody>
          <a:bodyPr>
            <a:noAutofit/>
          </a:bodyPr>
          <a:lstStyle/>
          <a:p>
            <a:pPr marL="0" indent="0" algn="just">
              <a:buNone/>
            </a:pPr>
            <a:endParaRPr lang="pl-PL" altLang="pl-PL" sz="2400" dirty="0"/>
          </a:p>
          <a:p>
            <a:pPr marL="0" indent="0" algn="just">
              <a:buNone/>
            </a:pPr>
            <a:endParaRPr lang="pl-PL" altLang="pl-PL" sz="2400" dirty="0"/>
          </a:p>
          <a:p>
            <a:pPr marL="0" indent="0" algn="just">
              <a:buNone/>
            </a:pPr>
            <a:r>
              <a:rPr lang="pl-PL" altLang="pl-PL" sz="2800" dirty="0"/>
              <a:t>Np. I PK 238/10 </a:t>
            </a:r>
          </a:p>
          <a:p>
            <a:pPr marL="0" indent="0" algn="just">
              <a:buNone/>
            </a:pPr>
            <a:r>
              <a:rPr lang="pl-PL" altLang="pl-PL" sz="2800" dirty="0"/>
              <a:t>Zastosowane kryteria doboru pracownika do zwolnienia nie stanowią obowiązkowej treści wypowiedzenia umowy o pracę. Sąd bada je jedynie, kontrolując zasadność samego wypowiedzenia.</a:t>
            </a:r>
            <a:r>
              <a:rPr lang="pl-PL" altLang="pl-PL" sz="2400" dirty="0"/>
              <a:t> </a:t>
            </a:r>
          </a:p>
        </p:txBody>
      </p:sp>
    </p:spTree>
    <p:extLst>
      <p:ext uri="{BB962C8B-B14F-4D97-AF65-F5344CB8AC3E}">
        <p14:creationId xmlns:p14="http://schemas.microsoft.com/office/powerpoint/2010/main" val="30543294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l"/>
            <a:r>
              <a:rPr lang="pl-PL" sz="3000" b="1" dirty="0">
                <a:solidFill>
                  <a:schemeClr val="accent5">
                    <a:lumMod val="50000"/>
                  </a:schemeClr>
                </a:solidFill>
              </a:rPr>
              <a:t>Kryterium oczywiste lub znane pracownikowi (art. 30 § 4 k.p.)</a:t>
            </a:r>
            <a:br>
              <a:rPr lang="pl-PL" sz="1800" dirty="0">
                <a:solidFill>
                  <a:schemeClr val="accent5">
                    <a:lumMod val="50000"/>
                  </a:schemeClr>
                </a:solidFill>
              </a:rPr>
            </a:br>
            <a:endParaRPr lang="pl-PL" sz="1800" b="1" dirty="0">
              <a:solidFill>
                <a:schemeClr val="accent5">
                  <a:lumMod val="50000"/>
                </a:schemeClr>
              </a:solidFill>
            </a:endParaRPr>
          </a:p>
        </p:txBody>
      </p:sp>
      <p:sp>
        <p:nvSpPr>
          <p:cNvPr id="3" name="Symbol zastępczy zawartości 2"/>
          <p:cNvSpPr>
            <a:spLocks noGrp="1"/>
          </p:cNvSpPr>
          <p:nvPr>
            <p:ph idx="1"/>
          </p:nvPr>
        </p:nvSpPr>
        <p:spPr>
          <a:xfrm>
            <a:off x="457200" y="1196752"/>
            <a:ext cx="8229600" cy="4929411"/>
          </a:xfrm>
        </p:spPr>
        <p:txBody>
          <a:bodyPr>
            <a:noAutofit/>
          </a:bodyPr>
          <a:lstStyle/>
          <a:p>
            <a:pPr marL="0" indent="0" algn="just">
              <a:buNone/>
            </a:pPr>
            <a:endParaRPr lang="pl-PL" altLang="pl-PL" sz="2400" dirty="0"/>
          </a:p>
          <a:p>
            <a:pPr marL="0" indent="0" algn="just">
              <a:buNone/>
            </a:pPr>
            <a:endParaRPr lang="pl-PL" altLang="pl-PL" sz="2400" dirty="0"/>
          </a:p>
          <a:p>
            <a:pPr marL="0" indent="0" algn="just">
              <a:buNone/>
            </a:pPr>
            <a:r>
              <a:rPr lang="pl-PL" altLang="pl-PL" sz="2400" dirty="0"/>
              <a:t>Jeżeli kryterium doboru do zwolnienia jest oczywiste lub znane pracownikowi z innych źródeł najpóźniej w chwili złożenia mu przez pracodawcę oświadczenia o wypowiedzeniu stosunku pracy to nie stanowi to wadliwości wypowiedzenia umowy o pracę (I PK 61/13, I PK 244/13, I PK 33/14).</a:t>
            </a:r>
          </a:p>
        </p:txBody>
      </p:sp>
    </p:spTree>
    <p:extLst>
      <p:ext uri="{BB962C8B-B14F-4D97-AF65-F5344CB8AC3E}">
        <p14:creationId xmlns:p14="http://schemas.microsoft.com/office/powerpoint/2010/main" val="29288445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556792"/>
            <a:ext cx="8229600" cy="4569371"/>
          </a:xfrm>
        </p:spPr>
        <p:txBody>
          <a:bodyPr>
            <a:normAutofit/>
          </a:bodyPr>
          <a:lstStyle/>
          <a:p>
            <a:pPr marL="0" indent="0" algn="just">
              <a:buNone/>
              <a:defRPr/>
            </a:pPr>
            <a:endParaRPr lang="pl-PL" altLang="pl-PL" dirty="0"/>
          </a:p>
          <a:p>
            <a:pPr marL="0" indent="0" algn="just">
              <a:buNone/>
              <a:defRPr/>
            </a:pPr>
            <a:r>
              <a:rPr lang="pl-PL" altLang="pl-PL" sz="2400" dirty="0"/>
              <a:t>Pracodawca może przedstawić pracownikowi kryteria doboru do zwolnienia (poinformować pracownika o tym, jakie kryteria będą lub zostały zastosowane) w dowolny sposób, ważne jest tylko, aby informacje te dotarły do pracownika i pracownik mógł się z nimi zapoznać.</a:t>
            </a:r>
          </a:p>
        </p:txBody>
      </p:sp>
      <p:sp>
        <p:nvSpPr>
          <p:cNvPr id="2" name="Tytuł 1"/>
          <p:cNvSpPr>
            <a:spLocks noGrp="1"/>
          </p:cNvSpPr>
          <p:nvPr>
            <p:ph type="title"/>
          </p:nvPr>
        </p:nvSpPr>
        <p:spPr>
          <a:xfrm>
            <a:off x="457200" y="238970"/>
            <a:ext cx="8363272" cy="741758"/>
          </a:xfrm>
        </p:spPr>
        <p:txBody>
          <a:bodyPr>
            <a:noAutofit/>
          </a:bodyPr>
          <a:lstStyle/>
          <a:p>
            <a:pPr algn="l"/>
            <a:br>
              <a:rPr lang="pl-PL" sz="3000" b="1" dirty="0">
                <a:solidFill>
                  <a:schemeClr val="accent5">
                    <a:lumMod val="50000"/>
                  </a:schemeClr>
                </a:solidFill>
              </a:rPr>
            </a:br>
            <a:br>
              <a:rPr lang="pl-PL" sz="3000" b="1" dirty="0">
                <a:solidFill>
                  <a:schemeClr val="accent5">
                    <a:lumMod val="50000"/>
                  </a:schemeClr>
                </a:solidFill>
              </a:rPr>
            </a:br>
            <a:r>
              <a:rPr lang="pl-PL" sz="3000" b="1" dirty="0">
                <a:solidFill>
                  <a:schemeClr val="accent5">
                    <a:lumMod val="50000"/>
                  </a:schemeClr>
                </a:solidFill>
              </a:rPr>
              <a:t>Powiadomienie o kryteriach</a:t>
            </a:r>
            <a:br>
              <a:rPr lang="pl-PL" sz="3000" b="1" dirty="0">
                <a:solidFill>
                  <a:schemeClr val="accent5">
                    <a:lumMod val="50000"/>
                  </a:schemeClr>
                </a:solidFill>
              </a:rPr>
            </a:br>
            <a:br>
              <a:rPr lang="pl-PL" altLang="pl-PL" sz="3200" dirty="0"/>
            </a:br>
            <a:r>
              <a:rPr lang="pl-PL" altLang="pl-PL" sz="1800" b="1" dirty="0"/>
              <a:t>I PK 7/18</a:t>
            </a:r>
            <a:br>
              <a:rPr lang="pl-PL" altLang="pl-PL" sz="3200" dirty="0"/>
            </a:br>
            <a:br>
              <a:rPr lang="pl-PL" sz="3000" b="1" dirty="0">
                <a:solidFill>
                  <a:schemeClr val="accent5">
                    <a:lumMod val="50000"/>
                  </a:schemeClr>
                </a:solidFill>
              </a:rPr>
            </a:br>
            <a:endParaRPr lang="pl-PL" sz="1800" b="1" dirty="0"/>
          </a:p>
        </p:txBody>
      </p:sp>
    </p:spTree>
    <p:extLst>
      <p:ext uri="{BB962C8B-B14F-4D97-AF65-F5344CB8AC3E}">
        <p14:creationId xmlns:p14="http://schemas.microsoft.com/office/powerpoint/2010/main" val="39933462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556792"/>
            <a:ext cx="8229600" cy="4569371"/>
          </a:xfrm>
        </p:spPr>
        <p:txBody>
          <a:bodyPr>
            <a:normAutofit fontScale="70000" lnSpcReduction="20000"/>
          </a:bodyPr>
          <a:lstStyle/>
          <a:p>
            <a:pPr marL="0" indent="0" algn="just">
              <a:buNone/>
              <a:defRPr/>
            </a:pPr>
            <a:endParaRPr lang="pl-PL" altLang="pl-PL" dirty="0"/>
          </a:p>
          <a:p>
            <a:pPr marL="0" indent="0" algn="just">
              <a:buNone/>
              <a:defRPr/>
            </a:pPr>
            <a:r>
              <a:rPr lang="pl-PL" dirty="0"/>
              <a:t>W przypadku likwidacji stanowiska kierowniczego w związku z reorganizacją pracodawcy, w wyniku której ze struktury organizacyjnej usunięte zostaje stanowisko kierownicze nieporównywalne z innymi, utrzymanymi stanowiskami kierowniczymi (z uwagi na przedmiot działalności, zakres kompetencji, itp.), nie aktualizuje się po stronie pracodawcy wymóg przedstawienia w piśmie wypowiadającym umowę o pracę lub warunki pracy i płacy kryteriów doboru do zwolnienia (zmiany warunków zatrudnienia) pracownika - kierownika likwidowanej jednostki organizacyjnej. </a:t>
            </a:r>
          </a:p>
          <a:p>
            <a:pPr marL="0" indent="0" algn="just">
              <a:buNone/>
              <a:defRPr/>
            </a:pPr>
            <a:r>
              <a:rPr lang="pl-PL" b="1" u="sng" dirty="0"/>
              <a:t>Likwidacja stanowiska kierowniczego w związku z reorganizacją pracodawcy może wymagać wskazania kryteriów doboru pracownika do zwolnienia (wypowiedzenia warunków pracy lub płacy) wtedy, gdy w strukturze tej występują stanowiska kierownicze w komórkach organizacyjnych o takim samym zakresie przedmiotowym działalności</a:t>
            </a:r>
            <a:endParaRPr lang="pl-PL" altLang="pl-PL" sz="2400" b="1" u="sng" dirty="0"/>
          </a:p>
        </p:txBody>
      </p:sp>
      <p:sp>
        <p:nvSpPr>
          <p:cNvPr id="2" name="Tytuł 1"/>
          <p:cNvSpPr>
            <a:spLocks noGrp="1"/>
          </p:cNvSpPr>
          <p:nvPr>
            <p:ph type="title"/>
          </p:nvPr>
        </p:nvSpPr>
        <p:spPr>
          <a:xfrm>
            <a:off x="457200" y="238970"/>
            <a:ext cx="8363272" cy="741758"/>
          </a:xfrm>
        </p:spPr>
        <p:txBody>
          <a:bodyPr>
            <a:noAutofit/>
          </a:bodyPr>
          <a:lstStyle/>
          <a:p>
            <a:pPr algn="l"/>
            <a:br>
              <a:rPr lang="pl-PL" sz="3000" b="1" dirty="0">
                <a:solidFill>
                  <a:schemeClr val="accent5">
                    <a:lumMod val="50000"/>
                  </a:schemeClr>
                </a:solidFill>
              </a:rPr>
            </a:br>
            <a:br>
              <a:rPr lang="pl-PL" sz="3000" b="1" dirty="0">
                <a:solidFill>
                  <a:schemeClr val="accent5">
                    <a:lumMod val="50000"/>
                  </a:schemeClr>
                </a:solidFill>
              </a:rPr>
            </a:br>
            <a:r>
              <a:rPr lang="pl-PL" sz="3000" b="1" dirty="0">
                <a:solidFill>
                  <a:schemeClr val="accent5">
                    <a:lumMod val="50000"/>
                  </a:schemeClr>
                </a:solidFill>
              </a:rPr>
              <a:t>Stanowiska singularna i pluralne </a:t>
            </a:r>
            <a:br>
              <a:rPr lang="pl-PL" sz="3000" b="1" dirty="0">
                <a:solidFill>
                  <a:schemeClr val="accent5">
                    <a:lumMod val="50000"/>
                  </a:schemeClr>
                </a:solidFill>
              </a:rPr>
            </a:br>
            <a:br>
              <a:rPr lang="pl-PL" altLang="pl-PL" sz="3200" dirty="0"/>
            </a:br>
            <a:r>
              <a:rPr lang="nn-NO" altLang="pl-PL" sz="1800" b="1" dirty="0"/>
              <a:t>I PK 243/12, I PK 323/16, II PK 114/18</a:t>
            </a:r>
            <a:br>
              <a:rPr lang="pl-PL" sz="3000" b="1" dirty="0">
                <a:solidFill>
                  <a:schemeClr val="accent5">
                    <a:lumMod val="50000"/>
                  </a:schemeClr>
                </a:solidFill>
              </a:rPr>
            </a:br>
            <a:endParaRPr lang="pl-PL" sz="1800" b="1" dirty="0"/>
          </a:p>
        </p:txBody>
      </p:sp>
    </p:spTree>
    <p:extLst>
      <p:ext uri="{BB962C8B-B14F-4D97-AF65-F5344CB8AC3E}">
        <p14:creationId xmlns:p14="http://schemas.microsoft.com/office/powerpoint/2010/main" val="34596200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l"/>
            <a:r>
              <a:rPr lang="pl-PL" sz="3000" b="1" dirty="0">
                <a:solidFill>
                  <a:schemeClr val="accent5">
                    <a:lumMod val="50000"/>
                  </a:schemeClr>
                </a:solidFill>
              </a:rPr>
              <a:t>Likwidacja stanowiska w przypadku struktur geograficznych</a:t>
            </a:r>
            <a:br>
              <a:rPr lang="pl-PL" sz="3000" b="1" dirty="0">
                <a:solidFill>
                  <a:schemeClr val="accent5">
                    <a:lumMod val="50000"/>
                  </a:schemeClr>
                </a:solidFill>
              </a:rPr>
            </a:br>
            <a:r>
              <a:rPr lang="pl-PL" sz="3000" b="1" dirty="0">
                <a:solidFill>
                  <a:schemeClr val="accent5">
                    <a:lumMod val="50000"/>
                  </a:schemeClr>
                </a:solidFill>
              </a:rPr>
              <a:t> </a:t>
            </a:r>
            <a:br>
              <a:rPr lang="pl-PL" sz="3000" b="1" dirty="0">
                <a:solidFill>
                  <a:schemeClr val="accent5">
                    <a:lumMod val="50000"/>
                  </a:schemeClr>
                </a:solidFill>
              </a:rPr>
            </a:br>
            <a:r>
              <a:rPr lang="pl-PL" sz="2000" b="1" dirty="0"/>
              <a:t>np. III PK 97/17, II PK 114/18 </a:t>
            </a:r>
          </a:p>
        </p:txBody>
      </p:sp>
      <p:graphicFrame>
        <p:nvGraphicFramePr>
          <p:cNvPr id="4" name="Symbol zastępczy zawartości 3">
            <a:extLst>
              <a:ext uri="{FF2B5EF4-FFF2-40B4-BE49-F238E27FC236}">
                <a16:creationId xmlns:a16="http://schemas.microsoft.com/office/drawing/2014/main" id="{D74CA784-8A65-464C-827C-40245EEDFD65}"/>
              </a:ext>
            </a:extLst>
          </p:cNvPr>
          <p:cNvGraphicFramePr>
            <a:graphicFrameLocks noGrp="1"/>
          </p:cNvGraphicFramePr>
          <p:nvPr>
            <p:ph idx="1"/>
            <p:extLst>
              <p:ext uri="{D42A27DB-BD31-4B8C-83A1-F6EECF244321}">
                <p14:modId xmlns:p14="http://schemas.microsoft.com/office/powerpoint/2010/main" val="910845065"/>
              </p:ext>
            </p:extLst>
          </p:nvPr>
        </p:nvGraphicFramePr>
        <p:xfrm>
          <a:off x="457200" y="1830834"/>
          <a:ext cx="8229600" cy="4694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105866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000" b="1" dirty="0">
                <a:solidFill>
                  <a:schemeClr val="accent5">
                    <a:lumMod val="50000"/>
                  </a:schemeClr>
                </a:solidFill>
                <a:effectLst>
                  <a:outerShdw blurRad="38100" dist="38100" dir="2700000" algn="tl">
                    <a:srgbClr val="000000">
                      <a:alpha val="43137"/>
                    </a:srgbClr>
                  </a:outerShdw>
                </a:effectLst>
              </a:rPr>
              <a:t>Kryteria wyboru - I PK 250/17 </a:t>
            </a:r>
            <a:br>
              <a:rPr lang="pl-PL" sz="3000" b="1" dirty="0">
                <a:solidFill>
                  <a:schemeClr val="accent5">
                    <a:lumMod val="50000"/>
                  </a:schemeClr>
                </a:solidFill>
                <a:effectLst>
                  <a:outerShdw blurRad="38100" dist="38100" dir="2700000" algn="tl">
                    <a:srgbClr val="000000">
                      <a:alpha val="43137"/>
                    </a:srgbClr>
                  </a:outerShdw>
                </a:effectLst>
              </a:rPr>
            </a:br>
            <a:r>
              <a:rPr lang="pl-PL" sz="3000" b="1" dirty="0">
                <a:solidFill>
                  <a:schemeClr val="accent5">
                    <a:lumMod val="50000"/>
                  </a:schemeClr>
                </a:solidFill>
              </a:rPr>
              <a:t> </a:t>
            </a:r>
          </a:p>
        </p:txBody>
      </p:sp>
      <p:sp>
        <p:nvSpPr>
          <p:cNvPr id="3" name="Symbol zastępczy zawartości 2"/>
          <p:cNvSpPr>
            <a:spLocks noGrp="1"/>
          </p:cNvSpPr>
          <p:nvPr>
            <p:ph idx="1"/>
          </p:nvPr>
        </p:nvSpPr>
        <p:spPr/>
        <p:txBody>
          <a:bodyPr>
            <a:normAutofit fontScale="70000" lnSpcReduction="20000"/>
          </a:bodyPr>
          <a:lstStyle/>
          <a:p>
            <a:pPr algn="just">
              <a:buFont typeface="Wingdings" panose="05000000000000000000" pitchFamily="2" charset="2"/>
              <a:buChar char="q"/>
            </a:pPr>
            <a:r>
              <a:rPr lang="pl-PL" altLang="pl-PL" dirty="0"/>
              <a:t>brak katalogu kryteriów doboru pracowników do zwolnienia, </a:t>
            </a:r>
          </a:p>
          <a:p>
            <a:pPr algn="just">
              <a:buFont typeface="Wingdings" panose="05000000000000000000" pitchFamily="2" charset="2"/>
              <a:buChar char="q"/>
            </a:pPr>
            <a:r>
              <a:rPr lang="pl-PL" altLang="pl-PL" dirty="0"/>
              <a:t>sąd nie może krępować pracodawcy w prowadzeniu polityki kadrowej i narzucać mu własnego zestawu owych kryteriów,</a:t>
            </a:r>
          </a:p>
          <a:p>
            <a:pPr algn="just">
              <a:buFont typeface="Wingdings" panose="05000000000000000000" pitchFamily="2" charset="2"/>
              <a:buChar char="q"/>
            </a:pPr>
            <a:r>
              <a:rPr lang="pl-PL" altLang="pl-PL" dirty="0"/>
              <a:t>proces zwalniania pracowników nie może mieć arbitralnego i dowolnego charakteru,</a:t>
            </a:r>
          </a:p>
          <a:p>
            <a:pPr algn="just">
              <a:buFont typeface="Wingdings" panose="05000000000000000000" pitchFamily="2" charset="2"/>
              <a:buChar char="q"/>
            </a:pPr>
            <a:r>
              <a:rPr lang="pl-PL" altLang="pl-PL" dirty="0"/>
              <a:t>ramy prawne dla decyzji pracodawcy zakreślają przepisy art. 94 pkt 9 oraz art. 11</a:t>
            </a:r>
            <a:r>
              <a:rPr lang="pl-PL" altLang="pl-PL" baseline="30000" dirty="0"/>
              <a:t>3</a:t>
            </a:r>
            <a:r>
              <a:rPr lang="pl-PL" altLang="pl-PL" dirty="0"/>
              <a:t> i art. 18</a:t>
            </a:r>
            <a:r>
              <a:rPr lang="pl-PL" altLang="pl-PL" baseline="30000" dirty="0"/>
              <a:t>3a</a:t>
            </a:r>
            <a:r>
              <a:rPr lang="pl-PL" altLang="pl-PL" dirty="0"/>
              <a:t> k.p., nakazujące pracodawcy stosowanie niedyskryminacyjnych, obiektywnych i sprawiedliwych kryteriów oceny pracowników,</a:t>
            </a:r>
          </a:p>
          <a:p>
            <a:pPr algn="just">
              <a:buFont typeface="Wingdings" panose="05000000000000000000" pitchFamily="2" charset="2"/>
              <a:buChar char="q"/>
            </a:pPr>
            <a:r>
              <a:rPr lang="pl-PL" altLang="pl-PL" dirty="0"/>
              <a:t>kryteria doboru pracowników do zwolnienia powinny być zastosowane jednakowo do wszystkich pracowników, a odstępstwa od przyjętych zasad wymagają bardzo przekonującego uzasadnienia</a:t>
            </a:r>
          </a:p>
        </p:txBody>
      </p:sp>
    </p:spTree>
    <p:extLst>
      <p:ext uri="{BB962C8B-B14F-4D97-AF65-F5344CB8AC3E}">
        <p14:creationId xmlns:p14="http://schemas.microsoft.com/office/powerpoint/2010/main" val="107252622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06090"/>
          </a:xfrm>
        </p:spPr>
        <p:txBody>
          <a:bodyPr>
            <a:normAutofit/>
          </a:bodyPr>
          <a:lstStyle/>
          <a:p>
            <a:pPr algn="l"/>
            <a:r>
              <a:rPr lang="pl-PL" sz="3000" b="1" dirty="0">
                <a:solidFill>
                  <a:schemeClr val="accent5">
                    <a:lumMod val="50000"/>
                  </a:schemeClr>
                </a:solidFill>
              </a:rPr>
              <a:t>Kryteria </a:t>
            </a:r>
          </a:p>
        </p:txBody>
      </p:sp>
      <p:sp>
        <p:nvSpPr>
          <p:cNvPr id="3" name="Symbol zastępczy zawartości 2"/>
          <p:cNvSpPr>
            <a:spLocks noGrp="1"/>
          </p:cNvSpPr>
          <p:nvPr>
            <p:ph idx="1"/>
          </p:nvPr>
        </p:nvSpPr>
        <p:spPr/>
        <p:txBody>
          <a:bodyPr>
            <a:normAutofit fontScale="92500" lnSpcReduction="20000"/>
          </a:bodyPr>
          <a:lstStyle/>
          <a:p>
            <a:pPr algn="just">
              <a:buFont typeface="Wingdings" panose="05000000000000000000" pitchFamily="2" charset="2"/>
              <a:buChar char="ü"/>
            </a:pPr>
            <a:r>
              <a:rPr lang="pl-PL" altLang="pl-PL" dirty="0"/>
              <a:t>przydatność pracownika do pracy na zajmowanym stanowisku, </a:t>
            </a:r>
          </a:p>
          <a:p>
            <a:pPr algn="just">
              <a:buFont typeface="Wingdings" panose="05000000000000000000" pitchFamily="2" charset="2"/>
              <a:buChar char="ü"/>
            </a:pPr>
            <a:r>
              <a:rPr lang="pl-PL" altLang="pl-PL" dirty="0"/>
              <a:t>jego stosunek do obowiązków pracowniczych,</a:t>
            </a:r>
          </a:p>
          <a:p>
            <a:pPr algn="just">
              <a:buFont typeface="Wingdings" panose="05000000000000000000" pitchFamily="2" charset="2"/>
              <a:buChar char="ü"/>
            </a:pPr>
            <a:r>
              <a:rPr lang="pl-PL" altLang="pl-PL" dirty="0"/>
              <a:t>dyspozycyjność, </a:t>
            </a:r>
          </a:p>
          <a:p>
            <a:pPr algn="just">
              <a:buFont typeface="Wingdings" panose="05000000000000000000" pitchFamily="2" charset="2"/>
              <a:buChar char="ü"/>
            </a:pPr>
            <a:r>
              <a:rPr lang="pl-PL" altLang="pl-PL" dirty="0"/>
              <a:t>przestrzeganie dyscypliny pracy, doświadczenie zawodowe,</a:t>
            </a:r>
          </a:p>
          <a:p>
            <a:pPr algn="just">
              <a:buFont typeface="Wingdings" panose="05000000000000000000" pitchFamily="2" charset="2"/>
              <a:buChar char="ü"/>
            </a:pPr>
            <a:r>
              <a:rPr lang="pl-PL" altLang="pl-PL" dirty="0"/>
              <a:t>posiadane kwalifikacje, </a:t>
            </a:r>
          </a:p>
          <a:p>
            <a:pPr algn="just">
              <a:buFont typeface="Wingdings" panose="05000000000000000000" pitchFamily="2" charset="2"/>
              <a:buChar char="ü"/>
            </a:pPr>
            <a:r>
              <a:rPr lang="pl-PL" altLang="pl-PL" dirty="0"/>
              <a:t>staż pracy,</a:t>
            </a:r>
          </a:p>
          <a:p>
            <a:pPr algn="just">
              <a:buFont typeface="Wingdings" panose="05000000000000000000" pitchFamily="2" charset="2"/>
              <a:buChar char="ü"/>
            </a:pPr>
            <a:r>
              <a:rPr lang="pl-PL" altLang="pl-PL" dirty="0"/>
              <a:t>posiadanie innego źródło dochodu,  </a:t>
            </a:r>
          </a:p>
          <a:p>
            <a:pPr algn="just">
              <a:buFont typeface="Wingdings" panose="05000000000000000000" pitchFamily="2" charset="2"/>
              <a:buChar char="ü"/>
            </a:pPr>
            <a:r>
              <a:rPr lang="pl-PL" altLang="pl-PL" dirty="0"/>
              <a:t>sytuacja osobista</a:t>
            </a:r>
          </a:p>
        </p:txBody>
      </p:sp>
    </p:spTree>
    <p:extLst>
      <p:ext uri="{BB962C8B-B14F-4D97-AF65-F5344CB8AC3E}">
        <p14:creationId xmlns:p14="http://schemas.microsoft.com/office/powerpoint/2010/main" val="9819447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15003"/>
            <a:ext cx="8229600" cy="706090"/>
          </a:xfrm>
        </p:spPr>
        <p:txBody>
          <a:bodyPr>
            <a:normAutofit/>
          </a:bodyPr>
          <a:lstStyle/>
          <a:p>
            <a:pPr algn="l"/>
            <a:r>
              <a:rPr lang="pl-PL" sz="3000" b="1" dirty="0">
                <a:solidFill>
                  <a:schemeClr val="accent5">
                    <a:lumMod val="50000"/>
                  </a:schemeClr>
                </a:solidFill>
              </a:rPr>
              <a:t>Kryteria pierwszoplanowe - I PK 250/17  </a:t>
            </a:r>
          </a:p>
        </p:txBody>
      </p:sp>
      <p:sp>
        <p:nvSpPr>
          <p:cNvPr id="3" name="Symbol zastępczy zawartości 2"/>
          <p:cNvSpPr>
            <a:spLocks noGrp="1"/>
          </p:cNvSpPr>
          <p:nvPr>
            <p:ph idx="1"/>
          </p:nvPr>
        </p:nvSpPr>
        <p:spPr/>
        <p:txBody>
          <a:bodyPr>
            <a:normAutofit/>
          </a:bodyPr>
          <a:lstStyle/>
          <a:p>
            <a:pPr marL="0" indent="0">
              <a:buNone/>
              <a:defRPr/>
            </a:pPr>
            <a:r>
              <a:rPr lang="pl-PL" dirty="0"/>
              <a:t>Zasadniczo najważniejszymi kryteriami doboru do zwolnienia powinny być: </a:t>
            </a:r>
          </a:p>
          <a:p>
            <a:pPr>
              <a:defRPr/>
            </a:pPr>
            <a:r>
              <a:rPr lang="pl-PL" dirty="0"/>
              <a:t>przydatność pracownika do pracy, </a:t>
            </a:r>
          </a:p>
          <a:p>
            <a:pPr>
              <a:defRPr/>
            </a:pPr>
            <a:r>
              <a:rPr lang="pl-PL" dirty="0"/>
              <a:t>jego kwalifikacje i umiejętności zawodowe, </a:t>
            </a:r>
          </a:p>
          <a:p>
            <a:pPr>
              <a:defRPr/>
            </a:pPr>
            <a:r>
              <a:rPr lang="pl-PL" dirty="0"/>
              <a:t>doświadczenie zawodowe, </a:t>
            </a:r>
          </a:p>
          <a:p>
            <a:pPr>
              <a:defRPr/>
            </a:pPr>
            <a:r>
              <a:rPr lang="pl-PL" dirty="0"/>
              <a:t>staż i przebieg dotychczasowej pracy, </a:t>
            </a:r>
          </a:p>
          <a:p>
            <a:pPr>
              <a:defRPr/>
            </a:pPr>
            <a:r>
              <a:rPr lang="pl-PL" dirty="0"/>
              <a:t>dyspozycyjność wobec pracodawcy. </a:t>
            </a:r>
          </a:p>
          <a:p>
            <a:pPr>
              <a:defRPr/>
            </a:pPr>
            <a:endParaRPr lang="pl-PL" dirty="0"/>
          </a:p>
        </p:txBody>
      </p:sp>
    </p:spTree>
    <p:extLst>
      <p:ext uri="{BB962C8B-B14F-4D97-AF65-F5344CB8AC3E}">
        <p14:creationId xmlns:p14="http://schemas.microsoft.com/office/powerpoint/2010/main" val="416830580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013C4DD-7C79-4475-A4CF-1D7599417B0D}"/>
              </a:ext>
            </a:extLst>
          </p:cNvPr>
          <p:cNvSpPr>
            <a:spLocks noGrp="1"/>
          </p:cNvSpPr>
          <p:nvPr>
            <p:ph type="title"/>
          </p:nvPr>
        </p:nvSpPr>
        <p:spPr/>
        <p:txBody>
          <a:bodyPr>
            <a:normAutofit fontScale="90000"/>
          </a:bodyPr>
          <a:lstStyle/>
          <a:p>
            <a:pPr algn="l">
              <a:defRPr/>
            </a:pPr>
            <a:r>
              <a:rPr lang="pl-PL" sz="3200" b="1" dirty="0">
                <a:solidFill>
                  <a:schemeClr val="accent5">
                    <a:lumMod val="50000"/>
                  </a:schemeClr>
                </a:solidFill>
              </a:rPr>
              <a:t>Kryteria odnoszące się do osobistej sytuacji pracownika</a:t>
            </a:r>
            <a:br>
              <a:rPr lang="pl-PL" sz="3200" b="1" dirty="0">
                <a:solidFill>
                  <a:schemeClr val="accent5">
                    <a:lumMod val="50000"/>
                  </a:schemeClr>
                </a:solidFill>
              </a:rPr>
            </a:br>
            <a:endParaRPr lang="pl-PL" sz="3200" b="1" dirty="0">
              <a:solidFill>
                <a:schemeClr val="accent4">
                  <a:lumMod val="50000"/>
                </a:schemeClr>
              </a:solidFill>
              <a:effectLst>
                <a:outerShdw blurRad="38100" dist="38100" dir="2700000" algn="tl">
                  <a:srgbClr val="000000">
                    <a:alpha val="43137"/>
                  </a:srgbClr>
                </a:outerShdw>
              </a:effectLst>
            </a:endParaRPr>
          </a:p>
        </p:txBody>
      </p:sp>
      <p:graphicFrame>
        <p:nvGraphicFramePr>
          <p:cNvPr id="4" name="Symbol zastępczy zawartości 3">
            <a:extLst>
              <a:ext uri="{FF2B5EF4-FFF2-40B4-BE49-F238E27FC236}">
                <a16:creationId xmlns:a16="http://schemas.microsoft.com/office/drawing/2014/main" id="{CEC01339-AC6D-4335-8854-AB384598A726}"/>
              </a:ext>
            </a:extLst>
          </p:cNvPr>
          <p:cNvGraphicFramePr>
            <a:graphicFrameLocks noGrp="1"/>
          </p:cNvGraphicFramePr>
          <p:nvPr>
            <p:ph idx="1"/>
            <p:extLst>
              <p:ext uri="{D42A27DB-BD31-4B8C-83A1-F6EECF244321}">
                <p14:modId xmlns:p14="http://schemas.microsoft.com/office/powerpoint/2010/main" val="1236351046"/>
              </p:ext>
            </p:extLst>
          </p:nvPr>
        </p:nvGraphicFramePr>
        <p:xfrm>
          <a:off x="457200" y="1417638"/>
          <a:ext cx="8363272" cy="49636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45796B7-5138-4F2C-B4EA-8070A5695D22}"/>
              </a:ext>
            </a:extLst>
          </p:cNvPr>
          <p:cNvSpPr>
            <a:spLocks noGrp="1"/>
          </p:cNvSpPr>
          <p:nvPr>
            <p:ph type="title"/>
          </p:nvPr>
        </p:nvSpPr>
        <p:spPr/>
        <p:txBody>
          <a:bodyPr>
            <a:normAutofit/>
          </a:bodyPr>
          <a:lstStyle/>
          <a:p>
            <a:pPr algn="l">
              <a:defRPr/>
            </a:pPr>
            <a:r>
              <a:rPr lang="pl-PL" sz="3200" b="1" dirty="0">
                <a:solidFill>
                  <a:schemeClr val="accent5">
                    <a:lumMod val="50000"/>
                  </a:schemeClr>
                </a:solidFill>
              </a:rPr>
              <a:t>Waga kryteriów</a:t>
            </a:r>
            <a:endParaRPr lang="pl-PL" sz="3200" b="1" dirty="0">
              <a:solidFill>
                <a:schemeClr val="accent4">
                  <a:lumMod val="75000"/>
                </a:schemeClr>
              </a:solidFill>
              <a:effectLst>
                <a:outerShdw blurRad="38100" dist="38100" dir="2700000" algn="tl">
                  <a:srgbClr val="000000">
                    <a:alpha val="43137"/>
                  </a:srgbClr>
                </a:outerShdw>
              </a:effectLst>
            </a:endParaRPr>
          </a:p>
        </p:txBody>
      </p:sp>
      <p:sp>
        <p:nvSpPr>
          <p:cNvPr id="131075" name="Symbol zastępczy zawartości 2">
            <a:extLst>
              <a:ext uri="{FF2B5EF4-FFF2-40B4-BE49-F238E27FC236}">
                <a16:creationId xmlns:a16="http://schemas.microsoft.com/office/drawing/2014/main" id="{9AE6B568-F436-4CBD-878B-B506BA5561D8}"/>
              </a:ext>
            </a:extLst>
          </p:cNvPr>
          <p:cNvSpPr>
            <a:spLocks noGrp="1"/>
          </p:cNvSpPr>
          <p:nvPr>
            <p:ph idx="1"/>
          </p:nvPr>
        </p:nvSpPr>
        <p:spPr>
          <a:xfrm>
            <a:off x="457200" y="2133600"/>
            <a:ext cx="8229600" cy="3992563"/>
          </a:xfrm>
        </p:spPr>
        <p:txBody>
          <a:bodyPr/>
          <a:lstStyle/>
          <a:p>
            <a:pPr algn="just">
              <a:buFont typeface="Wingdings" panose="05000000000000000000" pitchFamily="2" charset="2"/>
              <a:buChar char="q"/>
            </a:pPr>
            <a:r>
              <a:rPr lang="pl-PL" altLang="pl-PL" dirty="0"/>
              <a:t>pracodawca nie musi nadawać wszystkim kryterium takiego samego znaczenia, </a:t>
            </a:r>
          </a:p>
          <a:p>
            <a:pPr algn="just">
              <a:buFont typeface="Wingdings" panose="05000000000000000000" pitchFamily="2" charset="2"/>
              <a:buChar char="q"/>
            </a:pPr>
            <a:r>
              <a:rPr lang="pl-PL" altLang="pl-PL" dirty="0"/>
              <a:t>może przypisać niektórym z nich prymat nad innymi (II PK 258/11), np. te które są najbardziej istotne z punktu widzenia danego pracodawcy </a:t>
            </a:r>
          </a:p>
          <a:p>
            <a:pPr algn="just">
              <a:buFont typeface="Wingdings" panose="05000000000000000000" pitchFamily="2" charset="2"/>
              <a:buChar char="q"/>
            </a:pPr>
            <a:endParaRPr lang="pl-PL" alt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l"/>
            <a:r>
              <a:rPr lang="pl-PL" sz="3000" b="1" dirty="0">
                <a:solidFill>
                  <a:schemeClr val="accent5">
                    <a:lumMod val="50000"/>
                  </a:schemeClr>
                </a:solidFill>
              </a:rPr>
              <a:t>Ujednolicenie roszczeń </a:t>
            </a:r>
            <a:br>
              <a:rPr lang="pl-PL" sz="3000" b="1" dirty="0">
                <a:solidFill>
                  <a:schemeClr val="accent5">
                    <a:lumMod val="50000"/>
                  </a:schemeClr>
                </a:solidFill>
              </a:rPr>
            </a:br>
            <a:br>
              <a:rPr lang="pl-PL" sz="3000" b="1" dirty="0">
                <a:solidFill>
                  <a:schemeClr val="accent5">
                    <a:lumMod val="50000"/>
                  </a:schemeClr>
                </a:solidFill>
              </a:rPr>
            </a:br>
            <a:r>
              <a:rPr lang="pl-PL" sz="2000" b="1" dirty="0"/>
              <a:t>art. 45 § 1 k.p.</a:t>
            </a:r>
          </a:p>
        </p:txBody>
      </p:sp>
      <p:sp>
        <p:nvSpPr>
          <p:cNvPr id="3" name="Symbol zastępczy zawartości 2"/>
          <p:cNvSpPr>
            <a:spLocks noGrp="1"/>
          </p:cNvSpPr>
          <p:nvPr>
            <p:ph idx="1"/>
          </p:nvPr>
        </p:nvSpPr>
        <p:spPr/>
        <p:txBody>
          <a:bodyPr>
            <a:normAutofit fontScale="92500" lnSpcReduction="10000"/>
          </a:bodyPr>
          <a:lstStyle/>
          <a:p>
            <a:pPr marL="0" indent="0" algn="just">
              <a:buNone/>
            </a:pPr>
            <a:endParaRPr lang="pl-PL" dirty="0"/>
          </a:p>
          <a:p>
            <a:pPr marL="0" indent="0" algn="just">
              <a:buNone/>
            </a:pPr>
            <a:r>
              <a:rPr lang="pl-PL" dirty="0"/>
              <a:t>W razie ustalenia, że wypowiedzenie umowy o pracę zawartej na czas określony lub umowy zawartej na czas nieokreślony jest nieuzasadnione lub narusza przepisy o wypowiadaniu umów o pracę, sąd pracy – stosownie do żądania pracownika – orzeka o bezskuteczności wypowiedzenia, a jeżeli umowa uległa już rozwiązaniu – o przywróceniu pracownika do pracy na poprzednich warunkach albo o odszkodowaniu.</a:t>
            </a:r>
          </a:p>
        </p:txBody>
      </p:sp>
    </p:spTree>
    <p:extLst>
      <p:ext uri="{BB962C8B-B14F-4D97-AF65-F5344CB8AC3E}">
        <p14:creationId xmlns:p14="http://schemas.microsoft.com/office/powerpoint/2010/main" val="143075186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ytuł 1">
            <a:extLst>
              <a:ext uri="{FF2B5EF4-FFF2-40B4-BE49-F238E27FC236}">
                <a16:creationId xmlns:a16="http://schemas.microsoft.com/office/drawing/2014/main" id="{A2BEC2FF-1D69-4E5B-BD3A-3AF8F5215ADE}"/>
              </a:ext>
            </a:extLst>
          </p:cNvPr>
          <p:cNvSpPr>
            <a:spLocks noGrp="1"/>
          </p:cNvSpPr>
          <p:nvPr>
            <p:ph type="title"/>
          </p:nvPr>
        </p:nvSpPr>
        <p:spPr/>
        <p:txBody>
          <a:bodyPr>
            <a:normAutofit fontScale="90000"/>
          </a:bodyPr>
          <a:lstStyle/>
          <a:p>
            <a:pPr algn="l">
              <a:defRPr/>
            </a:pPr>
            <a:br>
              <a:rPr lang="pl-PL" sz="3200" b="1" dirty="0">
                <a:solidFill>
                  <a:schemeClr val="accent5">
                    <a:lumMod val="50000"/>
                  </a:schemeClr>
                </a:solidFill>
              </a:rPr>
            </a:br>
            <a:br>
              <a:rPr lang="pl-PL" sz="3200" b="1" dirty="0">
                <a:solidFill>
                  <a:schemeClr val="accent5">
                    <a:lumMod val="50000"/>
                  </a:schemeClr>
                </a:solidFill>
              </a:rPr>
            </a:br>
            <a:r>
              <a:rPr lang="pl-PL" sz="3200" b="1" dirty="0">
                <a:solidFill>
                  <a:schemeClr val="accent5">
                    <a:lumMod val="50000"/>
                  </a:schemeClr>
                </a:solidFill>
              </a:rPr>
              <a:t>Przyszła przyczyna wypowiedzenia</a:t>
            </a:r>
            <a:br>
              <a:rPr lang="pl-PL" sz="3200" b="1" dirty="0">
                <a:solidFill>
                  <a:schemeClr val="accent5">
                    <a:lumMod val="50000"/>
                  </a:schemeClr>
                </a:solidFill>
              </a:rPr>
            </a:br>
            <a:br>
              <a:rPr lang="pl-PL" sz="2000" b="1" dirty="0">
                <a:solidFill>
                  <a:schemeClr val="accent5">
                    <a:lumMod val="50000"/>
                  </a:schemeClr>
                </a:solidFill>
              </a:rPr>
            </a:br>
            <a:r>
              <a:rPr lang="pl-PL" altLang="pl-PL" sz="2000" b="1" dirty="0"/>
              <a:t>II PK 246/15</a:t>
            </a:r>
            <a:br>
              <a:rPr lang="pl-PL" altLang="pl-PL" sz="3200" b="1" dirty="0"/>
            </a:br>
            <a:br>
              <a:rPr lang="pl-PL" sz="3200" b="1" dirty="0">
                <a:solidFill>
                  <a:schemeClr val="accent5">
                    <a:lumMod val="50000"/>
                  </a:schemeClr>
                </a:solidFill>
              </a:rPr>
            </a:br>
            <a:r>
              <a:rPr lang="pl-PL" sz="3200" b="1" dirty="0">
                <a:solidFill>
                  <a:schemeClr val="accent5">
                    <a:lumMod val="50000"/>
                  </a:schemeClr>
                </a:solidFill>
              </a:rPr>
              <a:t> </a:t>
            </a:r>
            <a:endParaRPr lang="pl-PL" altLang="pl-PL" sz="3200" b="1" dirty="0">
              <a:solidFill>
                <a:schemeClr val="accent3">
                  <a:lumMod val="50000"/>
                </a:schemeClr>
              </a:solidFill>
              <a:effectLst>
                <a:outerShdw blurRad="38100" dist="38100" dir="2700000" algn="tl">
                  <a:srgbClr val="000000">
                    <a:alpha val="43137"/>
                  </a:srgbClr>
                </a:outerShdw>
              </a:effectLst>
            </a:endParaRPr>
          </a:p>
        </p:txBody>
      </p:sp>
      <p:sp>
        <p:nvSpPr>
          <p:cNvPr id="132099" name="Symbol zastępczy zawartości 2">
            <a:extLst>
              <a:ext uri="{FF2B5EF4-FFF2-40B4-BE49-F238E27FC236}">
                <a16:creationId xmlns:a16="http://schemas.microsoft.com/office/drawing/2014/main" id="{B277517B-B6AA-45A5-B5E3-925F796F6CC7}"/>
              </a:ext>
            </a:extLst>
          </p:cNvPr>
          <p:cNvSpPr>
            <a:spLocks noGrp="1"/>
          </p:cNvSpPr>
          <p:nvPr>
            <p:ph idx="1"/>
          </p:nvPr>
        </p:nvSpPr>
        <p:spPr>
          <a:xfrm>
            <a:off x="457200" y="1700807"/>
            <a:ext cx="8229600" cy="4425355"/>
          </a:xfrm>
        </p:spPr>
        <p:txBody>
          <a:bodyPr>
            <a:normAutofit lnSpcReduction="10000"/>
          </a:bodyPr>
          <a:lstStyle/>
          <a:p>
            <a:pPr algn="just">
              <a:buFont typeface="Wingdings" panose="05000000000000000000" pitchFamily="2" charset="2"/>
              <a:buChar char="q"/>
            </a:pPr>
            <a:r>
              <a:rPr lang="pl-PL" altLang="pl-PL" sz="2800" dirty="0"/>
              <a:t>Wypowiedzenie pracownikowi umowy o pracę spowodowane zmianami organizacyjnymi, ograniczeniem zatrudnienia, likwidacją stanowiska pracy, itp. </a:t>
            </a:r>
            <a:r>
              <a:rPr lang="pl-PL" altLang="pl-PL" sz="2800" b="1" dirty="0"/>
              <a:t>nie musi zbiegać się w czasie z chwilą faktycznego ich przeprowadzenia.</a:t>
            </a:r>
          </a:p>
          <a:p>
            <a:pPr algn="just">
              <a:buFont typeface="Wingdings" panose="05000000000000000000" pitchFamily="2" charset="2"/>
              <a:buChar char="q"/>
            </a:pPr>
            <a:r>
              <a:rPr lang="pl-PL" altLang="pl-PL" sz="2800" dirty="0"/>
              <a:t>Rzeczywistą przyczyną wypowiedzenia umowy o pracę jest nie tylko przyczyna istniejąca w chwili złożenia pracownikowi oświadczenia woli, ale także przyczyna, która ma się spełnić w nieodległym terminie (np. po upływie okresu wypowiedzenia), a tym bardziej taka, która się w tym terminie spełnia.</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06090"/>
          </a:xfrm>
        </p:spPr>
        <p:txBody>
          <a:bodyPr>
            <a:normAutofit fontScale="90000"/>
          </a:bodyPr>
          <a:lstStyle/>
          <a:p>
            <a:pPr algn="l"/>
            <a:br>
              <a:rPr lang="pl-PL" sz="3000" b="1" dirty="0">
                <a:solidFill>
                  <a:schemeClr val="accent5">
                    <a:lumMod val="50000"/>
                  </a:schemeClr>
                </a:solidFill>
              </a:rPr>
            </a:br>
            <a:r>
              <a:rPr lang="pl-PL" sz="3000" b="1" dirty="0">
                <a:solidFill>
                  <a:schemeClr val="accent5">
                    <a:lumMod val="50000"/>
                  </a:schemeClr>
                </a:solidFill>
              </a:rPr>
              <a:t>„Ukryta przyczyna wypowiedzenia” </a:t>
            </a:r>
            <a:br>
              <a:rPr lang="pl-PL" sz="3000" b="1" dirty="0">
                <a:solidFill>
                  <a:schemeClr val="accent5">
                    <a:lumMod val="50000"/>
                  </a:schemeClr>
                </a:solidFill>
              </a:rPr>
            </a:br>
            <a:br>
              <a:rPr lang="pl-PL" sz="3000" b="1" dirty="0">
                <a:solidFill>
                  <a:schemeClr val="accent5">
                    <a:lumMod val="50000"/>
                  </a:schemeClr>
                </a:solidFill>
              </a:rPr>
            </a:br>
            <a:r>
              <a:rPr lang="pl-PL" sz="2000" b="1" dirty="0"/>
              <a:t>I PK 93/10, II PK 265/06 i dalsze </a:t>
            </a:r>
          </a:p>
        </p:txBody>
      </p:sp>
      <p:sp>
        <p:nvSpPr>
          <p:cNvPr id="3" name="Symbol zastępczy zawartości 2"/>
          <p:cNvSpPr>
            <a:spLocks noGrp="1"/>
          </p:cNvSpPr>
          <p:nvPr>
            <p:ph idx="1"/>
          </p:nvPr>
        </p:nvSpPr>
        <p:spPr/>
        <p:txBody>
          <a:bodyPr>
            <a:normAutofit fontScale="85000" lnSpcReduction="10000"/>
          </a:bodyPr>
          <a:lstStyle/>
          <a:p>
            <a:pPr marL="0" indent="0" algn="just">
              <a:buNone/>
              <a:defRPr/>
            </a:pPr>
            <a:r>
              <a:rPr lang="pl-PL" dirty="0"/>
              <a:t>Roszczenia pracownika są trafne, jeśli wprawdzie doszło do likwidacji stanowiska, jednak zatrudniający, wypowiadając umowę o pracę, kierował się innymi przyczynami - na przykład:</a:t>
            </a:r>
          </a:p>
          <a:p>
            <a:pPr algn="just">
              <a:buFont typeface="Wingdings" panose="05000000000000000000" pitchFamily="2" charset="2"/>
              <a:buChar char="q"/>
              <a:defRPr/>
            </a:pPr>
            <a:r>
              <a:rPr lang="pl-PL" dirty="0"/>
              <a:t>odwetem wobec pracownika, który dążył do realizacji zagwarantowanych mu praw - PK 182/13,</a:t>
            </a:r>
          </a:p>
          <a:p>
            <a:pPr algn="just">
              <a:buFont typeface="Wingdings" panose="05000000000000000000" pitchFamily="2" charset="2"/>
              <a:buChar char="q"/>
              <a:defRPr/>
            </a:pPr>
            <a:r>
              <a:rPr lang="pl-PL" dirty="0"/>
              <a:t>innymi zastrzeżeniami do jego pracy - II PK 123/17, </a:t>
            </a:r>
          </a:p>
          <a:p>
            <a:pPr algn="just">
              <a:buFont typeface="Wingdings" panose="05000000000000000000" pitchFamily="2" charset="2"/>
              <a:buChar char="q"/>
              <a:defRPr/>
            </a:pPr>
            <a:r>
              <a:rPr lang="pl-PL" dirty="0"/>
              <a:t>niemożliwością rozwiązania umowy z uwagi na przysługującą pracownikowi ochronę - I PRN 62/95, I PK 183/14</a:t>
            </a:r>
          </a:p>
          <a:p>
            <a:pPr marL="0" indent="0">
              <a:buNone/>
              <a:defRPr/>
            </a:pPr>
            <a:endParaRPr lang="pl-PL" dirty="0"/>
          </a:p>
        </p:txBody>
      </p:sp>
    </p:spTree>
    <p:extLst>
      <p:ext uri="{BB962C8B-B14F-4D97-AF65-F5344CB8AC3E}">
        <p14:creationId xmlns:p14="http://schemas.microsoft.com/office/powerpoint/2010/main" val="137394315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47DEE8-6468-46B9-A45A-7D3A3338E1B0}"/>
              </a:ext>
            </a:extLst>
          </p:cNvPr>
          <p:cNvSpPr>
            <a:spLocks noGrp="1"/>
          </p:cNvSpPr>
          <p:nvPr>
            <p:ph type="title"/>
          </p:nvPr>
        </p:nvSpPr>
        <p:spPr>
          <a:xfrm>
            <a:off x="556996" y="497907"/>
            <a:ext cx="8229600" cy="417512"/>
          </a:xfrm>
        </p:spPr>
        <p:txBody>
          <a:bodyPr>
            <a:noAutofit/>
          </a:bodyPr>
          <a:lstStyle/>
          <a:p>
            <a:pPr algn="l">
              <a:defRPr/>
            </a:pPr>
            <a:r>
              <a:rPr lang="pl-PL" sz="2800" b="1" dirty="0">
                <a:solidFill>
                  <a:schemeClr val="accent1">
                    <a:lumMod val="50000"/>
                  </a:schemeClr>
                </a:solidFill>
              </a:rPr>
              <a:t>Punkt XIII wytycznych  z 1985 r. - zasada aktualności przyczyny </a:t>
            </a:r>
          </a:p>
        </p:txBody>
      </p:sp>
      <p:sp>
        <p:nvSpPr>
          <p:cNvPr id="133123" name="Symbol zastępczy zawartości 2">
            <a:extLst>
              <a:ext uri="{FF2B5EF4-FFF2-40B4-BE49-F238E27FC236}">
                <a16:creationId xmlns:a16="http://schemas.microsoft.com/office/drawing/2014/main" id="{E15894F1-F304-422A-89B5-797026A2085C}"/>
              </a:ext>
            </a:extLst>
          </p:cNvPr>
          <p:cNvSpPr>
            <a:spLocks noGrp="1"/>
          </p:cNvSpPr>
          <p:nvPr>
            <p:ph idx="1"/>
          </p:nvPr>
        </p:nvSpPr>
        <p:spPr>
          <a:xfrm>
            <a:off x="457200" y="1196975"/>
            <a:ext cx="8229600" cy="5184775"/>
          </a:xfrm>
        </p:spPr>
        <p:txBody>
          <a:bodyPr/>
          <a:lstStyle/>
          <a:p>
            <a:pPr marL="0" indent="0" algn="just">
              <a:spcBef>
                <a:spcPct val="0"/>
              </a:spcBef>
              <a:buFont typeface="Arial" panose="020B0604020202020204" pitchFamily="34" charset="0"/>
              <a:buNone/>
            </a:pPr>
            <a:endParaRPr lang="pl-PL" altLang="pl-PL" sz="3600" dirty="0"/>
          </a:p>
          <a:p>
            <a:pPr marL="0" indent="0" algn="just">
              <a:spcBef>
                <a:spcPct val="0"/>
              </a:spcBef>
              <a:buFont typeface="Wingdings" panose="05000000000000000000" pitchFamily="2" charset="2"/>
              <a:buChar char="Ø"/>
            </a:pPr>
            <a:r>
              <a:rPr lang="pl-PL" altLang="pl-PL" sz="3600" dirty="0"/>
              <a:t>wypowiedzenie nie jest ograniczone terminem od ujawnienia przyczyny uzasadniającej rozwiązanie umowy,</a:t>
            </a:r>
          </a:p>
          <a:p>
            <a:pPr marL="0" indent="0" algn="just">
              <a:spcBef>
                <a:spcPct val="0"/>
              </a:spcBef>
              <a:buFont typeface="Wingdings" panose="05000000000000000000" pitchFamily="2" charset="2"/>
              <a:buChar char="Ø"/>
            </a:pPr>
            <a:r>
              <a:rPr lang="pl-PL" altLang="pl-PL" sz="3600" dirty="0"/>
              <a:t> jeżeli jednak okoliczność uzasadniająca wypowiedzenie na skutek upływu czasu stała się nieaktualna ze względu na cel wypowiedzenia, może być ono uznane za nieuzasadnione.</a:t>
            </a:r>
          </a:p>
          <a:p>
            <a:pPr marL="0" indent="0">
              <a:spcBef>
                <a:spcPct val="0"/>
              </a:spcBef>
            </a:pPr>
            <a:endParaRPr lang="pl-PL" altLang="pl-PL" sz="2200" dirty="0"/>
          </a:p>
          <a:p>
            <a:pPr marL="0" indent="0"/>
            <a:endParaRPr lang="pl-PL" altLang="pl-PL" sz="2200" dirty="0"/>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DB46D9-F5B6-4072-B6DB-86234F2E5A19}"/>
              </a:ext>
            </a:extLst>
          </p:cNvPr>
          <p:cNvSpPr>
            <a:spLocks noGrp="1"/>
          </p:cNvSpPr>
          <p:nvPr>
            <p:ph type="title"/>
          </p:nvPr>
        </p:nvSpPr>
        <p:spPr>
          <a:xfrm>
            <a:off x="457200" y="274638"/>
            <a:ext cx="8229600" cy="417512"/>
          </a:xfrm>
        </p:spPr>
        <p:txBody>
          <a:bodyPr>
            <a:noAutofit/>
          </a:bodyPr>
          <a:lstStyle/>
          <a:p>
            <a:pPr algn="l">
              <a:defRPr/>
            </a:pPr>
            <a:r>
              <a:rPr lang="pl-PL" altLang="pl-PL" sz="3200" b="1" dirty="0">
                <a:solidFill>
                  <a:schemeClr val="accent1">
                    <a:lumMod val="50000"/>
                  </a:schemeClr>
                </a:solidFill>
              </a:rPr>
              <a:t>zasada aktualności przyczyny </a:t>
            </a:r>
          </a:p>
        </p:txBody>
      </p:sp>
      <p:sp>
        <p:nvSpPr>
          <p:cNvPr id="7" name="Dowolny kształt 6">
            <a:extLst>
              <a:ext uri="{FF2B5EF4-FFF2-40B4-BE49-F238E27FC236}">
                <a16:creationId xmlns:a16="http://schemas.microsoft.com/office/drawing/2014/main" id="{29AAEAB6-3BBD-4CB6-9ADD-F309AF5A2E3A}"/>
              </a:ext>
            </a:extLst>
          </p:cNvPr>
          <p:cNvSpPr/>
          <p:nvPr/>
        </p:nvSpPr>
        <p:spPr>
          <a:xfrm>
            <a:off x="323850" y="2276475"/>
            <a:ext cx="8569325" cy="3168650"/>
          </a:xfrm>
          <a:custGeom>
            <a:avLst/>
            <a:gdLst>
              <a:gd name="connsiteX0" fmla="*/ 0 w 8568952"/>
              <a:gd name="connsiteY0" fmla="*/ 167735 h 1006389"/>
              <a:gd name="connsiteX1" fmla="*/ 49129 w 8568952"/>
              <a:gd name="connsiteY1" fmla="*/ 49128 h 1006389"/>
              <a:gd name="connsiteX2" fmla="*/ 167736 w 8568952"/>
              <a:gd name="connsiteY2" fmla="*/ 0 h 1006389"/>
              <a:gd name="connsiteX3" fmla="*/ 8401217 w 8568952"/>
              <a:gd name="connsiteY3" fmla="*/ 0 h 1006389"/>
              <a:gd name="connsiteX4" fmla="*/ 8519824 w 8568952"/>
              <a:gd name="connsiteY4" fmla="*/ 49129 h 1006389"/>
              <a:gd name="connsiteX5" fmla="*/ 8568952 w 8568952"/>
              <a:gd name="connsiteY5" fmla="*/ 167736 h 1006389"/>
              <a:gd name="connsiteX6" fmla="*/ 8568952 w 8568952"/>
              <a:gd name="connsiteY6" fmla="*/ 838654 h 1006389"/>
              <a:gd name="connsiteX7" fmla="*/ 8519824 w 8568952"/>
              <a:gd name="connsiteY7" fmla="*/ 957261 h 1006389"/>
              <a:gd name="connsiteX8" fmla="*/ 8401217 w 8568952"/>
              <a:gd name="connsiteY8" fmla="*/ 1006389 h 1006389"/>
              <a:gd name="connsiteX9" fmla="*/ 167735 w 8568952"/>
              <a:gd name="connsiteY9" fmla="*/ 1006389 h 1006389"/>
              <a:gd name="connsiteX10" fmla="*/ 49128 w 8568952"/>
              <a:gd name="connsiteY10" fmla="*/ 957260 h 1006389"/>
              <a:gd name="connsiteX11" fmla="*/ 0 w 8568952"/>
              <a:gd name="connsiteY11" fmla="*/ 838653 h 1006389"/>
              <a:gd name="connsiteX12" fmla="*/ 0 w 8568952"/>
              <a:gd name="connsiteY12" fmla="*/ 167735 h 1006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568952" h="1006389">
                <a:moveTo>
                  <a:pt x="0" y="167735"/>
                </a:moveTo>
                <a:cubicBezTo>
                  <a:pt x="0" y="123249"/>
                  <a:pt x="17672" y="80585"/>
                  <a:pt x="49129" y="49128"/>
                </a:cubicBezTo>
                <a:cubicBezTo>
                  <a:pt x="80585" y="17672"/>
                  <a:pt x="123250" y="0"/>
                  <a:pt x="167736" y="0"/>
                </a:cubicBezTo>
                <a:lnTo>
                  <a:pt x="8401217" y="0"/>
                </a:lnTo>
                <a:cubicBezTo>
                  <a:pt x="8445703" y="0"/>
                  <a:pt x="8488367" y="17672"/>
                  <a:pt x="8519824" y="49129"/>
                </a:cubicBezTo>
                <a:cubicBezTo>
                  <a:pt x="8551280" y="80585"/>
                  <a:pt x="8568952" y="123250"/>
                  <a:pt x="8568952" y="167736"/>
                </a:cubicBezTo>
                <a:lnTo>
                  <a:pt x="8568952" y="838654"/>
                </a:lnTo>
                <a:cubicBezTo>
                  <a:pt x="8568952" y="883140"/>
                  <a:pt x="8551280" y="925804"/>
                  <a:pt x="8519824" y="957261"/>
                </a:cubicBezTo>
                <a:cubicBezTo>
                  <a:pt x="8488368" y="988717"/>
                  <a:pt x="8445703" y="1006389"/>
                  <a:pt x="8401217" y="1006389"/>
                </a:cubicBezTo>
                <a:lnTo>
                  <a:pt x="167735" y="1006389"/>
                </a:lnTo>
                <a:cubicBezTo>
                  <a:pt x="123249" y="1006389"/>
                  <a:pt x="80585" y="988717"/>
                  <a:pt x="49128" y="957260"/>
                </a:cubicBezTo>
                <a:cubicBezTo>
                  <a:pt x="17672" y="925804"/>
                  <a:pt x="0" y="883139"/>
                  <a:pt x="0" y="838653"/>
                </a:cubicBezTo>
                <a:lnTo>
                  <a:pt x="0" y="167735"/>
                </a:lnTo>
                <a:close/>
              </a:path>
            </a:pathLst>
          </a:custGeom>
        </p:spPr>
        <p:style>
          <a:lnRef idx="2">
            <a:schemeClr val="accent1"/>
          </a:lnRef>
          <a:fillRef idx="1">
            <a:schemeClr val="lt1"/>
          </a:fillRef>
          <a:effectRef idx="0">
            <a:schemeClr val="accent1"/>
          </a:effectRef>
          <a:fontRef idx="minor">
            <a:schemeClr val="dk1"/>
          </a:fontRef>
        </p:style>
        <p:txBody>
          <a:bodyPr lIns="186288" tIns="186288" rIns="186288" bIns="186288" spcCol="1270" anchor="ctr"/>
          <a:lstStyle/>
          <a:p>
            <a:pPr algn="just" defTabSz="1600200">
              <a:lnSpc>
                <a:spcPct val="90000"/>
              </a:lnSpc>
              <a:spcAft>
                <a:spcPct val="35000"/>
              </a:spcAft>
              <a:defRPr/>
            </a:pPr>
            <a:r>
              <a:rPr lang="pl-PL" sz="3600" dirty="0"/>
              <a:t>uchybienia w wykonywaniu obowiązków pracowniczych w odległej przeszłości w stosunku do chwili złożenia oświadczenia pracodawcy o wypowiedzeniu umowy o pracę nie stanowią uzasadnionej przyczyny wypowiedzenia (I PKN 216/00)</a:t>
            </a:r>
          </a:p>
        </p:txBody>
      </p:sp>
    </p:spTree>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149851-A346-475B-9C26-4C47EF42C61F}"/>
              </a:ext>
            </a:extLst>
          </p:cNvPr>
          <p:cNvSpPr>
            <a:spLocks noGrp="1"/>
          </p:cNvSpPr>
          <p:nvPr>
            <p:ph type="title"/>
          </p:nvPr>
        </p:nvSpPr>
        <p:spPr/>
        <p:txBody>
          <a:bodyPr>
            <a:normAutofit/>
          </a:bodyPr>
          <a:lstStyle/>
          <a:p>
            <a:pPr algn="l">
              <a:defRPr/>
            </a:pPr>
            <a:r>
              <a:rPr lang="pl-PL" sz="2800" b="1" dirty="0">
                <a:solidFill>
                  <a:schemeClr val="accent1">
                    <a:lumMod val="50000"/>
                  </a:schemeClr>
                </a:solidFill>
              </a:rPr>
              <a:t>analogia do art. 113 § 1 </a:t>
            </a:r>
            <a:r>
              <a:rPr lang="pl-PL" sz="2800" b="1" dirty="0" err="1">
                <a:solidFill>
                  <a:schemeClr val="accent1">
                    <a:lumMod val="50000"/>
                  </a:schemeClr>
                </a:solidFill>
              </a:rPr>
              <a:t>k.p</a:t>
            </a:r>
            <a:r>
              <a:rPr lang="pl-PL" sz="2800" b="1" dirty="0">
                <a:solidFill>
                  <a:schemeClr val="accent1">
                    <a:lumMod val="50000"/>
                  </a:schemeClr>
                </a:solidFill>
              </a:rPr>
              <a:t>.</a:t>
            </a:r>
          </a:p>
        </p:txBody>
      </p:sp>
      <p:sp>
        <p:nvSpPr>
          <p:cNvPr id="135171" name="Symbol zastępczy zawartości 2">
            <a:extLst>
              <a:ext uri="{FF2B5EF4-FFF2-40B4-BE49-F238E27FC236}">
                <a16:creationId xmlns:a16="http://schemas.microsoft.com/office/drawing/2014/main" id="{6E6489EE-473F-4DFB-8A46-ABDC45326105}"/>
              </a:ext>
            </a:extLst>
          </p:cNvPr>
          <p:cNvSpPr>
            <a:spLocks noGrp="1"/>
          </p:cNvSpPr>
          <p:nvPr>
            <p:ph idx="1"/>
          </p:nvPr>
        </p:nvSpPr>
        <p:spPr/>
        <p:txBody>
          <a:bodyPr/>
          <a:lstStyle/>
          <a:p>
            <a:pPr marL="0" indent="0" algn="just">
              <a:buFont typeface="Arial" panose="020B0604020202020204" pitchFamily="34" charset="0"/>
              <a:buNone/>
            </a:pPr>
            <a:endParaRPr lang="pl-PL" altLang="pl-PL" sz="2400" dirty="0"/>
          </a:p>
          <a:p>
            <a:pPr marL="0" indent="0" algn="just">
              <a:buFont typeface="Arial" panose="020B0604020202020204" pitchFamily="34" charset="0"/>
              <a:buNone/>
            </a:pPr>
            <a:r>
              <a:rPr lang="pl-PL" altLang="pl-PL" sz="2400" dirty="0"/>
              <a:t>wynikający z art. 113 § 1 </a:t>
            </a:r>
            <a:r>
              <a:rPr lang="pl-PL" altLang="pl-PL" sz="2400" dirty="0" err="1"/>
              <a:t>k.p</a:t>
            </a:r>
            <a:r>
              <a:rPr lang="pl-PL" altLang="pl-PL" sz="2400" dirty="0"/>
              <a:t>. termin zatarcia ukarania karą porządkową może stanowić </a:t>
            </a:r>
            <a:r>
              <a:rPr lang="pl-PL" altLang="pl-PL" sz="2400" i="1" dirty="0"/>
              <a:t>per analogiam </a:t>
            </a:r>
            <a:r>
              <a:rPr lang="pl-PL" altLang="pl-PL" sz="2400" dirty="0"/>
              <a:t>wyznacznik utraty możliwości powołania się przez pracodawcę w wypowiedzeniu na zdarzenie, które miało miejsce przeszło rok przed dokonanym wypowiedzeniem (I PK 105/10)</a:t>
            </a:r>
          </a:p>
          <a:p>
            <a:pPr marL="0" indent="0"/>
            <a:endParaRPr lang="pl-PL" altLang="pl-PL"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8C6BB9-32B7-4648-B524-0F595EA6C655}"/>
              </a:ext>
            </a:extLst>
          </p:cNvPr>
          <p:cNvSpPr>
            <a:spLocks noGrp="1"/>
          </p:cNvSpPr>
          <p:nvPr>
            <p:ph type="title"/>
          </p:nvPr>
        </p:nvSpPr>
        <p:spPr/>
        <p:txBody>
          <a:bodyPr>
            <a:normAutofit/>
          </a:bodyPr>
          <a:lstStyle/>
          <a:p>
            <a:pPr algn="l">
              <a:defRPr/>
            </a:pPr>
            <a:r>
              <a:rPr lang="pl-PL" sz="2800" b="1" dirty="0">
                <a:solidFill>
                  <a:schemeClr val="accent1">
                    <a:lumMod val="50000"/>
                  </a:schemeClr>
                </a:solidFill>
              </a:rPr>
              <a:t>Uwzględnienie okoliczności sprawy </a:t>
            </a:r>
          </a:p>
        </p:txBody>
      </p:sp>
      <p:sp>
        <p:nvSpPr>
          <p:cNvPr id="136195" name="Symbol zastępczy zawartości 2">
            <a:extLst>
              <a:ext uri="{FF2B5EF4-FFF2-40B4-BE49-F238E27FC236}">
                <a16:creationId xmlns:a16="http://schemas.microsoft.com/office/drawing/2014/main" id="{386D95F3-5437-4ED7-9FA4-67C5A277E9C1}"/>
              </a:ext>
            </a:extLst>
          </p:cNvPr>
          <p:cNvSpPr>
            <a:spLocks noGrp="1"/>
          </p:cNvSpPr>
          <p:nvPr>
            <p:ph idx="1"/>
          </p:nvPr>
        </p:nvSpPr>
        <p:spPr/>
        <p:txBody>
          <a:bodyPr/>
          <a:lstStyle/>
          <a:p>
            <a:pPr marL="0" indent="0" algn="just">
              <a:buFont typeface="Arial" panose="020B0604020202020204" pitchFamily="34" charset="0"/>
              <a:buNone/>
            </a:pPr>
            <a:r>
              <a:rPr lang="pl-PL" altLang="pl-PL" sz="2400" dirty="0"/>
              <a:t>ze względu na prawne ograniczenia możliwości dokonania pracownikowi wypowiedzenia we wrześniu 2013 r. (ze względu na art. 41 </a:t>
            </a:r>
            <a:r>
              <a:rPr lang="pl-PL" altLang="pl-PL" sz="2400" dirty="0" err="1"/>
              <a:t>k.p</a:t>
            </a:r>
            <a:r>
              <a:rPr lang="pl-PL" altLang="pl-PL" sz="2400" dirty="0"/>
              <a:t>.), ocena aktualności przyczyn uzasadniających wypowiedzenie powinna uwzględniać powód odsunięcia w czasie wykonania zamiaru pracodawcy oraz cel wypowiedzenia (I PK 300/16)</a:t>
            </a:r>
          </a:p>
          <a:p>
            <a:pPr marL="0" indent="0"/>
            <a:endParaRPr lang="pl-PL" altLang="pl-PL"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lstStyle/>
          <a:p>
            <a:pPr marL="0" indent="0">
              <a:buNone/>
            </a:pPr>
            <a:endParaRPr lang="pl-PL" b="1" dirty="0"/>
          </a:p>
          <a:p>
            <a:pPr marL="0" indent="0" algn="just">
              <a:buNone/>
            </a:pPr>
            <a:endParaRPr lang="pl-PL" sz="3000" b="1" dirty="0">
              <a:solidFill>
                <a:schemeClr val="accent5">
                  <a:lumMod val="50000"/>
                </a:schemeClr>
              </a:solidFill>
            </a:endParaRPr>
          </a:p>
          <a:p>
            <a:pPr marL="0" indent="0" algn="just">
              <a:buNone/>
            </a:pPr>
            <a:r>
              <a:rPr lang="pl-PL" sz="3000" b="1" dirty="0">
                <a:solidFill>
                  <a:schemeClr val="accent5">
                    <a:lumMod val="50000"/>
                  </a:schemeClr>
                </a:solidFill>
              </a:rPr>
              <a:t>Zakazane przyczyny wypowiedzenia umowy o pracę</a:t>
            </a:r>
          </a:p>
        </p:txBody>
      </p:sp>
      <p:cxnSp>
        <p:nvCxnSpPr>
          <p:cNvPr id="6" name="Łącznik prosty 5">
            <a:extLst>
              <a:ext uri="{FF2B5EF4-FFF2-40B4-BE49-F238E27FC236}">
                <a16:creationId xmlns:a16="http://schemas.microsoft.com/office/drawing/2014/main" id="{EF51353A-6C24-4310-9AA5-258D912B1032}"/>
              </a:ext>
            </a:extLst>
          </p:cNvPr>
          <p:cNvCxnSpPr/>
          <p:nvPr/>
        </p:nvCxnSpPr>
        <p:spPr>
          <a:xfrm>
            <a:off x="539552" y="3933056"/>
            <a:ext cx="1968025" cy="0"/>
          </a:xfrm>
          <a:prstGeom prst="line">
            <a:avLst/>
          </a:prstGeom>
          <a:ln w="88900">
            <a:solidFill>
              <a:srgbClr val="E7322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395472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066130"/>
          </a:xfrm>
        </p:spPr>
        <p:txBody>
          <a:bodyPr>
            <a:normAutofit fontScale="90000"/>
          </a:bodyPr>
          <a:lstStyle/>
          <a:p>
            <a:pPr algn="l"/>
            <a:br>
              <a:rPr lang="pl-PL" sz="3100" b="1" dirty="0">
                <a:solidFill>
                  <a:schemeClr val="accent5">
                    <a:lumMod val="50000"/>
                  </a:schemeClr>
                </a:solidFill>
              </a:rPr>
            </a:br>
            <a:r>
              <a:rPr lang="pl-PL" sz="3100" b="1" dirty="0">
                <a:solidFill>
                  <a:schemeClr val="accent5">
                    <a:lumMod val="50000"/>
                  </a:schemeClr>
                </a:solidFill>
              </a:rPr>
              <a:t>Zakazana przyczyna wypowiedzenia w przypadku transferu </a:t>
            </a:r>
            <a:r>
              <a:rPr lang="pl-PL" sz="3000" b="1" dirty="0">
                <a:solidFill>
                  <a:schemeClr val="accent5">
                    <a:lumMod val="50000"/>
                  </a:schemeClr>
                </a:solidFill>
              </a:rPr>
              <a:t> </a:t>
            </a:r>
            <a:br>
              <a:rPr lang="pl-PL" sz="3000" b="1" dirty="0">
                <a:solidFill>
                  <a:schemeClr val="accent5">
                    <a:lumMod val="50000"/>
                  </a:schemeClr>
                </a:solidFill>
              </a:rPr>
            </a:br>
            <a:br>
              <a:rPr lang="pl-PL" sz="3000" b="1" dirty="0">
                <a:solidFill>
                  <a:schemeClr val="accent5">
                    <a:lumMod val="50000"/>
                  </a:schemeClr>
                </a:solidFill>
              </a:rPr>
            </a:br>
            <a:endParaRPr lang="pl-PL" sz="2000" b="1" dirty="0"/>
          </a:p>
        </p:txBody>
      </p:sp>
      <p:sp>
        <p:nvSpPr>
          <p:cNvPr id="3" name="Symbol zastępczy zawartości 2"/>
          <p:cNvSpPr>
            <a:spLocks noGrp="1"/>
          </p:cNvSpPr>
          <p:nvPr>
            <p:ph idx="1"/>
          </p:nvPr>
        </p:nvSpPr>
        <p:spPr>
          <a:xfrm>
            <a:off x="457200" y="1124744"/>
            <a:ext cx="8229600" cy="5001419"/>
          </a:xfrm>
        </p:spPr>
        <p:txBody>
          <a:bodyPr>
            <a:normAutofit/>
          </a:bodyPr>
          <a:lstStyle/>
          <a:p>
            <a:pPr marL="0" indent="0" algn="just" defTabSz="800100">
              <a:lnSpc>
                <a:spcPct val="90000"/>
              </a:lnSpc>
              <a:spcAft>
                <a:spcPct val="35000"/>
              </a:spcAft>
              <a:buNone/>
              <a:defRPr/>
            </a:pPr>
            <a:endParaRPr lang="pl-PL" dirty="0"/>
          </a:p>
          <a:p>
            <a:pPr marL="0" indent="0" algn="just" defTabSz="800100">
              <a:lnSpc>
                <a:spcPct val="90000"/>
              </a:lnSpc>
              <a:spcAft>
                <a:spcPct val="35000"/>
              </a:spcAft>
              <a:buNone/>
              <a:defRPr/>
            </a:pPr>
            <a:r>
              <a:rPr lang="pl-PL" sz="2800" dirty="0"/>
              <a:t>art. 23</a:t>
            </a:r>
            <a:r>
              <a:rPr lang="pl-PL" sz="2800" baseline="30000" dirty="0"/>
              <a:t>1 </a:t>
            </a:r>
            <a:r>
              <a:rPr lang="pl-PL" sz="2800" dirty="0"/>
              <a:t>§ 6 k.p. </a:t>
            </a:r>
          </a:p>
          <a:p>
            <a:pPr marL="0" indent="0" algn="just" defTabSz="800100">
              <a:lnSpc>
                <a:spcPct val="90000"/>
              </a:lnSpc>
              <a:spcAft>
                <a:spcPct val="35000"/>
              </a:spcAft>
              <a:buNone/>
              <a:defRPr/>
            </a:pPr>
            <a:r>
              <a:rPr lang="pl-PL" sz="2800" dirty="0"/>
              <a:t>Przejście zakładu pracy lub jego części na innego pracodawcę nie może stanowić przyczyny uzasadniającej wypowiedzenie przez pracodawcę stosunku pracy.</a:t>
            </a:r>
          </a:p>
          <a:p>
            <a:pPr marL="0" indent="0">
              <a:buNone/>
              <a:defRPr/>
            </a:pPr>
            <a:endParaRPr lang="pl-PL" dirty="0"/>
          </a:p>
        </p:txBody>
      </p:sp>
      <p:cxnSp>
        <p:nvCxnSpPr>
          <p:cNvPr id="6" name="Łącznik prosty 5">
            <a:extLst>
              <a:ext uri="{FF2B5EF4-FFF2-40B4-BE49-F238E27FC236}">
                <a16:creationId xmlns:a16="http://schemas.microsoft.com/office/drawing/2014/main" id="{3DBB9FE2-88E1-49FF-8F76-B83B83DBD4F2}"/>
              </a:ext>
            </a:extLst>
          </p:cNvPr>
          <p:cNvCxnSpPr/>
          <p:nvPr/>
        </p:nvCxnSpPr>
        <p:spPr>
          <a:xfrm>
            <a:off x="539552" y="1340768"/>
            <a:ext cx="1968025" cy="0"/>
          </a:xfrm>
          <a:prstGeom prst="line">
            <a:avLst/>
          </a:prstGeom>
          <a:ln w="88900">
            <a:solidFill>
              <a:srgbClr val="E7322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838180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06090"/>
          </a:xfrm>
        </p:spPr>
        <p:txBody>
          <a:bodyPr>
            <a:normAutofit fontScale="90000"/>
          </a:bodyPr>
          <a:lstStyle/>
          <a:p>
            <a:pPr algn="l"/>
            <a:br>
              <a:rPr lang="pl-PL" sz="3000" b="1" dirty="0">
                <a:solidFill>
                  <a:schemeClr val="accent5">
                    <a:lumMod val="50000"/>
                  </a:schemeClr>
                </a:solidFill>
              </a:rPr>
            </a:br>
            <a:br>
              <a:rPr lang="pl-PL" sz="3000" b="1" dirty="0">
                <a:solidFill>
                  <a:schemeClr val="accent5">
                    <a:lumMod val="50000"/>
                  </a:schemeClr>
                </a:solidFill>
              </a:rPr>
            </a:br>
            <a:br>
              <a:rPr lang="pl-PL" sz="3000" b="1" dirty="0">
                <a:solidFill>
                  <a:schemeClr val="accent5">
                    <a:lumMod val="50000"/>
                  </a:schemeClr>
                </a:solidFill>
              </a:rPr>
            </a:br>
            <a:r>
              <a:rPr lang="pl-PL" sz="2200" b="1" dirty="0">
                <a:solidFill>
                  <a:schemeClr val="accent5">
                    <a:lumMod val="50000"/>
                  </a:schemeClr>
                </a:solidFill>
              </a:rPr>
              <a:t>Zakazana przyczyna wypowiedzenia w przypadku skorzystania z uprawnień z tytułu naruszenia przepisów prawa pracy, w tym zasady równego traktowania w zatrudnieniu</a:t>
            </a:r>
            <a:br>
              <a:rPr lang="pl-PL" sz="2200" b="1" dirty="0">
                <a:solidFill>
                  <a:schemeClr val="accent5">
                    <a:lumMod val="50000"/>
                  </a:schemeClr>
                </a:solidFill>
              </a:rPr>
            </a:br>
            <a:br>
              <a:rPr lang="pl-PL" sz="2200" b="1" dirty="0">
                <a:solidFill>
                  <a:schemeClr val="accent5">
                    <a:lumMod val="50000"/>
                  </a:schemeClr>
                </a:solidFill>
              </a:rPr>
            </a:br>
            <a:endParaRPr lang="pl-PL" sz="2000" b="1" dirty="0"/>
          </a:p>
        </p:txBody>
      </p:sp>
      <p:sp>
        <p:nvSpPr>
          <p:cNvPr id="3" name="Symbol zastępczy zawartości 2"/>
          <p:cNvSpPr>
            <a:spLocks noGrp="1"/>
          </p:cNvSpPr>
          <p:nvPr>
            <p:ph idx="1"/>
          </p:nvPr>
        </p:nvSpPr>
        <p:spPr>
          <a:xfrm>
            <a:off x="457200" y="1124744"/>
            <a:ext cx="8229600" cy="5001419"/>
          </a:xfrm>
        </p:spPr>
        <p:txBody>
          <a:bodyPr>
            <a:normAutofit fontScale="47500" lnSpcReduction="20000"/>
          </a:bodyPr>
          <a:lstStyle/>
          <a:p>
            <a:pPr marL="0" indent="0" algn="just">
              <a:buNone/>
              <a:defRPr/>
            </a:pPr>
            <a:endParaRPr lang="pl-PL" dirty="0"/>
          </a:p>
          <a:p>
            <a:pPr marL="0" indent="0" algn="just">
              <a:buNone/>
              <a:defRPr/>
            </a:pPr>
            <a:endParaRPr lang="pl-PL" dirty="0"/>
          </a:p>
          <a:p>
            <a:pPr marL="0" indent="0" algn="just">
              <a:buNone/>
              <a:defRPr/>
            </a:pPr>
            <a:endParaRPr lang="pl-PL" dirty="0"/>
          </a:p>
          <a:p>
            <a:pPr marL="0" indent="0" algn="just">
              <a:buNone/>
              <a:defRPr/>
            </a:pPr>
            <a:r>
              <a:rPr lang="pl-PL" sz="3800" dirty="0"/>
              <a:t>art.  18</a:t>
            </a:r>
            <a:r>
              <a:rPr lang="pl-PL" sz="3800" baseline="30000" dirty="0"/>
              <a:t>3e</a:t>
            </a:r>
          </a:p>
          <a:p>
            <a:pPr marL="0" indent="0" algn="just">
              <a:buNone/>
              <a:defRPr/>
            </a:pPr>
            <a:r>
              <a:rPr lang="pl-PL" sz="3800" dirty="0"/>
              <a:t>§ 1. Skorzystanie przez pracownika z uprawnień przysługujących z tytułu naruszenia przepisów prawa pracy, w tym zasady równego traktowania w zatrudnieniu, nie może być podstawą jakiegokolwiek niekorzystnego traktowania pracownika, a także nie może powodować jakichkolwiek negatywnych konsekwencji dla pracownika, zwłaszcza </a:t>
            </a:r>
            <a:r>
              <a:rPr lang="pl-PL" sz="3800" b="1" dirty="0"/>
              <a:t>nie może stanowić przyczyny uzasadniającej wypowiedzenie stosunku pracy lub jego rozwiązanie bez wypowiedzenia przez pracodawcę.</a:t>
            </a:r>
          </a:p>
          <a:p>
            <a:pPr marL="0" indent="0" algn="just">
              <a:buNone/>
              <a:defRPr/>
            </a:pPr>
            <a:r>
              <a:rPr lang="pl-PL" sz="3800" dirty="0"/>
              <a:t>§ 2. Przepis § 1 stosuje się odpowiednio do pracownika, który udzielił w jakiejkolwiek formie wsparcia pracownikowi korzystającemu z uprawnień przysługujących z tytułu naruszenia przepisów prawa pracy, w tym zasady równego traktowania w zatrudnieniu.</a:t>
            </a:r>
          </a:p>
          <a:p>
            <a:pPr marL="0" indent="0" algn="just">
              <a:buNone/>
              <a:defRPr/>
            </a:pPr>
            <a:r>
              <a:rPr lang="pl-PL" sz="3800" dirty="0"/>
              <a:t>§ 3. Pracownik, o którym mowa w § 1 i 2, którego prawa zostały naruszone przez pracodawcę, ma prawo do odszkodowania w wysokości nie niższej niż minimalne wynagrodzenie za pracę, ustalane na podstawie odrębnych przepisów.</a:t>
            </a:r>
          </a:p>
          <a:p>
            <a:pPr marL="0" indent="0" algn="just">
              <a:buNone/>
              <a:defRPr/>
            </a:pPr>
            <a:endParaRPr lang="pl-PL" dirty="0"/>
          </a:p>
          <a:p>
            <a:pPr marL="0" indent="0" algn="just">
              <a:buNone/>
              <a:defRPr/>
            </a:pPr>
            <a:endParaRPr lang="pl-PL" dirty="0"/>
          </a:p>
        </p:txBody>
      </p:sp>
      <p:cxnSp>
        <p:nvCxnSpPr>
          <p:cNvPr id="6" name="Łącznik prosty 5">
            <a:extLst>
              <a:ext uri="{FF2B5EF4-FFF2-40B4-BE49-F238E27FC236}">
                <a16:creationId xmlns:a16="http://schemas.microsoft.com/office/drawing/2014/main" id="{E1096011-DF7B-484B-9A57-753B7CBA002E}"/>
              </a:ext>
            </a:extLst>
          </p:cNvPr>
          <p:cNvCxnSpPr/>
          <p:nvPr/>
        </p:nvCxnSpPr>
        <p:spPr>
          <a:xfrm>
            <a:off x="539552" y="1556792"/>
            <a:ext cx="1968025" cy="0"/>
          </a:xfrm>
          <a:prstGeom prst="line">
            <a:avLst/>
          </a:prstGeom>
          <a:ln w="88900">
            <a:solidFill>
              <a:srgbClr val="E7322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777307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16632"/>
            <a:ext cx="8229600" cy="288028"/>
          </a:xfrm>
        </p:spPr>
        <p:txBody>
          <a:bodyPr>
            <a:noAutofit/>
          </a:bodyPr>
          <a:lstStyle/>
          <a:p>
            <a:pPr algn="l"/>
            <a:br>
              <a:rPr lang="pl-PL" sz="3000" b="1" dirty="0">
                <a:solidFill>
                  <a:schemeClr val="accent5">
                    <a:lumMod val="50000"/>
                  </a:schemeClr>
                </a:solidFill>
              </a:rPr>
            </a:br>
            <a:r>
              <a:rPr lang="pl-PL" sz="3000" b="1" dirty="0">
                <a:solidFill>
                  <a:schemeClr val="accent5">
                    <a:lumMod val="50000"/>
                  </a:schemeClr>
                </a:solidFill>
              </a:rPr>
              <a:t>Zakazana przyczyna wypowiedzenia na tle zakazu represji z art. 29</a:t>
            </a:r>
            <a:r>
              <a:rPr lang="pl-PL" sz="3000" b="1" baseline="30000" dirty="0">
                <a:solidFill>
                  <a:schemeClr val="accent5">
                    <a:lumMod val="50000"/>
                  </a:schemeClr>
                </a:solidFill>
              </a:rPr>
              <a:t>4 </a:t>
            </a:r>
            <a:r>
              <a:rPr lang="pl-PL" sz="3000" b="1" dirty="0">
                <a:solidFill>
                  <a:schemeClr val="accent5">
                    <a:lumMod val="50000"/>
                  </a:schemeClr>
                </a:solidFill>
              </a:rPr>
              <a:t>k.p.</a:t>
            </a:r>
            <a:endParaRPr lang="pl-PL" sz="3000" dirty="0">
              <a:solidFill>
                <a:schemeClr val="accent5">
                  <a:lumMod val="50000"/>
                </a:schemeClr>
              </a:solidFill>
            </a:endParaRP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2808265311"/>
              </p:ext>
            </p:extLst>
          </p:nvPr>
        </p:nvGraphicFramePr>
        <p:xfrm>
          <a:off x="539552" y="1268770"/>
          <a:ext cx="8352928" cy="54725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8599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l"/>
            <a:r>
              <a:rPr lang="pl-PL" sz="3300" b="1" dirty="0">
                <a:solidFill>
                  <a:schemeClr val="accent5">
                    <a:lumMod val="50000"/>
                  </a:schemeClr>
                </a:solidFill>
              </a:rPr>
              <a:t>Wyłączenie roszczenia o przywrócenie do pracy </a:t>
            </a:r>
            <a:br>
              <a:rPr lang="pl-PL" sz="3000" b="1" dirty="0">
                <a:solidFill>
                  <a:schemeClr val="accent5">
                    <a:lumMod val="50000"/>
                  </a:schemeClr>
                </a:solidFill>
                <a:effectLst>
                  <a:outerShdw blurRad="38100" dist="38100" dir="2700000" algn="tl">
                    <a:srgbClr val="000000">
                      <a:alpha val="43137"/>
                    </a:srgbClr>
                  </a:outerShdw>
                </a:effectLst>
              </a:rPr>
            </a:br>
            <a:br>
              <a:rPr lang="pl-PL" sz="3000" b="1" dirty="0">
                <a:solidFill>
                  <a:schemeClr val="accent5">
                    <a:lumMod val="50000"/>
                  </a:schemeClr>
                </a:solidFill>
                <a:effectLst>
                  <a:outerShdw blurRad="38100" dist="38100" dir="2700000" algn="tl">
                    <a:srgbClr val="000000">
                      <a:alpha val="43137"/>
                    </a:srgbClr>
                  </a:outerShdw>
                </a:effectLst>
              </a:rPr>
            </a:br>
            <a:r>
              <a:rPr lang="pl-PL" sz="2000" b="1" dirty="0"/>
              <a:t>art. 45 § 2 zd. 2 k.p.</a:t>
            </a:r>
          </a:p>
        </p:txBody>
      </p:sp>
      <p:sp>
        <p:nvSpPr>
          <p:cNvPr id="3" name="Symbol zastępczy zawartości 2"/>
          <p:cNvSpPr>
            <a:spLocks noGrp="1"/>
          </p:cNvSpPr>
          <p:nvPr>
            <p:ph idx="1"/>
          </p:nvPr>
        </p:nvSpPr>
        <p:spPr/>
        <p:txBody>
          <a:bodyPr/>
          <a:lstStyle/>
          <a:p>
            <a:pPr marL="0" indent="0" algn="just">
              <a:buNone/>
            </a:pPr>
            <a:r>
              <a:rPr lang="pl-PL" sz="2800" dirty="0"/>
              <a:t>Jeżeli przed wydaniem orzeczenia upłynął już termin, do którego umowa zawarta na czas określony miała trwać, lub gdy przywrócenie do pracy byłoby niewskazane ze względu na krótki okres, jaki pozostał do upływu tego terminu, pracownikowi przysługuje wyłącznie odszkodowanie.</a:t>
            </a:r>
          </a:p>
          <a:p>
            <a:endParaRPr lang="pl-PL" dirty="0"/>
          </a:p>
          <a:p>
            <a:endParaRPr lang="pl-PL" dirty="0"/>
          </a:p>
        </p:txBody>
      </p:sp>
    </p:spTree>
    <p:extLst>
      <p:ext uri="{BB962C8B-B14F-4D97-AF65-F5344CB8AC3E}">
        <p14:creationId xmlns:p14="http://schemas.microsoft.com/office/powerpoint/2010/main" val="116985486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257610"/>
            <a:ext cx="8229600" cy="1143000"/>
          </a:xfrm>
        </p:spPr>
        <p:txBody>
          <a:bodyPr>
            <a:noAutofit/>
          </a:bodyPr>
          <a:lstStyle/>
          <a:p>
            <a:pPr lvl="0" algn="l"/>
            <a:r>
              <a:rPr lang="pl-PL" sz="3000" b="1" dirty="0">
                <a:solidFill>
                  <a:schemeClr val="accent5">
                    <a:lumMod val="50000"/>
                  </a:schemeClr>
                </a:solidFill>
              </a:rPr>
              <a:t>wystąpienie przez pracownika z wnioskiem z art. 29</a:t>
            </a:r>
            <a:r>
              <a:rPr lang="pl-PL" sz="3000" b="1" baseline="30000" dirty="0">
                <a:solidFill>
                  <a:schemeClr val="accent5">
                    <a:lumMod val="50000"/>
                  </a:schemeClr>
                </a:solidFill>
              </a:rPr>
              <a:t>3</a:t>
            </a:r>
            <a:r>
              <a:rPr lang="pl-PL" sz="3000" b="1" dirty="0">
                <a:solidFill>
                  <a:schemeClr val="accent5">
                    <a:lumMod val="50000"/>
                  </a:schemeClr>
                </a:solidFill>
              </a:rPr>
              <a:t> § 1 k.p.</a:t>
            </a:r>
            <a:br>
              <a:rPr lang="pl-PL" sz="3000" b="1" dirty="0">
                <a:solidFill>
                  <a:schemeClr val="accent5">
                    <a:lumMod val="50000"/>
                  </a:schemeClr>
                </a:solidFill>
              </a:rPr>
            </a:br>
            <a:endParaRPr lang="pl-PL" sz="3000" dirty="0">
              <a:solidFill>
                <a:schemeClr val="accent5">
                  <a:lumMod val="50000"/>
                </a:schemeClr>
              </a:solidFill>
            </a:endParaRPr>
          </a:p>
        </p:txBody>
      </p:sp>
      <p:sp>
        <p:nvSpPr>
          <p:cNvPr id="3" name="Symbol zastępczy zawartości 2"/>
          <p:cNvSpPr>
            <a:spLocks noGrp="1"/>
          </p:cNvSpPr>
          <p:nvPr>
            <p:ph idx="1"/>
          </p:nvPr>
        </p:nvSpPr>
        <p:spPr/>
        <p:txBody>
          <a:bodyPr/>
          <a:lstStyle/>
          <a:p>
            <a:pPr lvl="0" algn="just"/>
            <a:r>
              <a:rPr lang="pl-PL" dirty="0"/>
              <a:t>wniosek o zmianę rodzaju umowy pracę na umowę o pracę na czas nieokreślony </a:t>
            </a:r>
          </a:p>
          <a:p>
            <a:pPr lvl="0" algn="just"/>
            <a:r>
              <a:rPr lang="pl-PL" dirty="0"/>
              <a:t>wniosek o bardziej przewidywalne lub bezpieczniejsze warunki pracy, w tym polegające na zmianie rodzaju umowy lub zatrudnieniu w pełnym wymiarze czasu pracy</a:t>
            </a:r>
          </a:p>
          <a:p>
            <a:endParaRPr lang="pl-PL" dirty="0"/>
          </a:p>
        </p:txBody>
      </p:sp>
    </p:spTree>
    <p:extLst>
      <p:ext uri="{BB962C8B-B14F-4D97-AF65-F5344CB8AC3E}">
        <p14:creationId xmlns:p14="http://schemas.microsoft.com/office/powerpoint/2010/main" val="60675416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l"/>
            <a:r>
              <a:rPr lang="pl-PL" sz="3300" b="1" dirty="0">
                <a:solidFill>
                  <a:schemeClr val="accent5">
                    <a:lumMod val="50000"/>
                  </a:schemeClr>
                </a:solidFill>
              </a:rPr>
              <a:t>Zakazane zachowanie pracodawcy</a:t>
            </a:r>
            <a:br>
              <a:rPr lang="pl-PL" sz="3000" b="1" dirty="0">
                <a:solidFill>
                  <a:schemeClr val="accent5">
                    <a:lumMod val="50000"/>
                  </a:schemeClr>
                </a:solidFill>
                <a:effectLst>
                  <a:outerShdw blurRad="38100" dist="38100" dir="2700000" algn="tl">
                    <a:srgbClr val="000000">
                      <a:alpha val="43137"/>
                    </a:srgbClr>
                  </a:outerShdw>
                </a:effectLst>
              </a:rPr>
            </a:br>
            <a:r>
              <a:rPr lang="pl-PL" sz="3000" b="1" dirty="0">
                <a:solidFill>
                  <a:schemeClr val="accent5">
                    <a:lumMod val="50000"/>
                  </a:schemeClr>
                </a:solidFill>
              </a:rPr>
              <a:t> </a:t>
            </a:r>
            <a:br>
              <a:rPr lang="pl-PL" sz="3000" b="1" dirty="0">
                <a:solidFill>
                  <a:schemeClr val="accent5">
                    <a:lumMod val="50000"/>
                  </a:schemeClr>
                </a:solidFill>
              </a:rPr>
            </a:br>
            <a:endParaRPr lang="pl-PL" sz="3000" b="1" dirty="0">
              <a:solidFill>
                <a:schemeClr val="accent5">
                  <a:lumMod val="50000"/>
                </a:schemeClr>
              </a:solidFill>
            </a:endParaRPr>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t>Ta aktywność pracownika nie może stanowić przyczyny:</a:t>
            </a:r>
          </a:p>
          <a:p>
            <a:pPr algn="just"/>
            <a:r>
              <a:rPr lang="pl-PL" dirty="0"/>
              <a:t>uzasadniającej wypowiedzenie umowy o pracę lub jej rozwiązanie bez wypowiedzenia przez pracodawcę (tzw. negatywna przyczyna), </a:t>
            </a:r>
          </a:p>
          <a:p>
            <a:pPr algn="just"/>
            <a:r>
              <a:rPr lang="pl-PL" dirty="0"/>
              <a:t>przygotowania do wypowiedzenia lub rozwiązania umowy bez wypowiedzenia, </a:t>
            </a:r>
          </a:p>
          <a:p>
            <a:pPr algn="just"/>
            <a:r>
              <a:rPr lang="pl-PL" dirty="0"/>
              <a:t>zastosowania działania mającego skutek równoważny do rozwiązania umowy o pracę</a:t>
            </a:r>
          </a:p>
          <a:p>
            <a:endParaRPr lang="pl-PL" dirty="0"/>
          </a:p>
        </p:txBody>
      </p:sp>
    </p:spTree>
    <p:extLst>
      <p:ext uri="{BB962C8B-B14F-4D97-AF65-F5344CB8AC3E}">
        <p14:creationId xmlns:p14="http://schemas.microsoft.com/office/powerpoint/2010/main" val="125298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61C267-BB68-4D97-8895-F6AF60088A8A}"/>
              </a:ext>
            </a:extLst>
          </p:cNvPr>
          <p:cNvSpPr>
            <a:spLocks noGrp="1"/>
          </p:cNvSpPr>
          <p:nvPr>
            <p:ph type="title"/>
          </p:nvPr>
        </p:nvSpPr>
        <p:spPr/>
        <p:txBody>
          <a:bodyPr>
            <a:normAutofit fontScale="90000"/>
          </a:bodyPr>
          <a:lstStyle/>
          <a:p>
            <a:pPr algn="l"/>
            <a:r>
              <a:rPr lang="pl-PL" sz="3200" b="1" dirty="0">
                <a:solidFill>
                  <a:schemeClr val="accent5">
                    <a:lumMod val="50000"/>
                  </a:schemeClr>
                </a:solidFill>
              </a:rPr>
              <a:t>Zakazana przyczyna na tle pracy zdalnej</a:t>
            </a:r>
            <a:br>
              <a:rPr lang="pl-PL" sz="3200" b="1" dirty="0">
                <a:solidFill>
                  <a:schemeClr val="accent5">
                    <a:lumMod val="50000"/>
                  </a:schemeClr>
                </a:solidFill>
              </a:rPr>
            </a:br>
            <a:br>
              <a:rPr lang="pl-PL" sz="2000" b="1" dirty="0">
                <a:solidFill>
                  <a:schemeClr val="accent5">
                    <a:lumMod val="50000"/>
                  </a:schemeClr>
                </a:solidFill>
              </a:rPr>
            </a:br>
            <a:r>
              <a:rPr lang="pl-PL" sz="2000" b="1" dirty="0"/>
              <a:t>dotyczą pracy zdalnej uzgodnionej w trakcie zatrudnienia - art. 67</a:t>
            </a:r>
            <a:r>
              <a:rPr lang="pl-PL" sz="2000" b="1" baseline="30000" dirty="0"/>
              <a:t>19</a:t>
            </a:r>
            <a:r>
              <a:rPr lang="pl-PL" sz="2000" b="1" dirty="0"/>
              <a:t> § 1 pkt 2 k.p.</a:t>
            </a:r>
            <a:br>
              <a:rPr lang="pl-PL" sz="3200" dirty="0"/>
            </a:br>
            <a:endParaRPr lang="pl-PL" sz="3200" dirty="0"/>
          </a:p>
        </p:txBody>
      </p:sp>
      <p:sp>
        <p:nvSpPr>
          <p:cNvPr id="3" name="Symbol zastępczy zawartości 2">
            <a:extLst>
              <a:ext uri="{FF2B5EF4-FFF2-40B4-BE49-F238E27FC236}">
                <a16:creationId xmlns:a16="http://schemas.microsoft.com/office/drawing/2014/main" id="{CAAF38B5-AE41-4ABA-84C2-B83AC1AD7AC9}"/>
              </a:ext>
            </a:extLst>
          </p:cNvPr>
          <p:cNvSpPr>
            <a:spLocks noGrp="1"/>
          </p:cNvSpPr>
          <p:nvPr>
            <p:ph idx="1"/>
          </p:nvPr>
        </p:nvSpPr>
        <p:spPr/>
        <p:txBody>
          <a:bodyPr>
            <a:normAutofit fontScale="92500" lnSpcReduction="10000"/>
          </a:bodyPr>
          <a:lstStyle/>
          <a:p>
            <a:pPr marL="0" indent="0" algn="just">
              <a:buNone/>
            </a:pPr>
            <a:r>
              <a:rPr lang="pl-PL" sz="2800" dirty="0"/>
              <a:t>art. 67</a:t>
            </a:r>
            <a:r>
              <a:rPr lang="pl-PL" sz="2800" baseline="30000" dirty="0"/>
              <a:t>23</a:t>
            </a:r>
            <a:endParaRPr lang="pl-PL" sz="2800" dirty="0"/>
          </a:p>
          <a:p>
            <a:pPr algn="just">
              <a:buFont typeface="Wingdings" panose="05000000000000000000" pitchFamily="2" charset="2"/>
              <a:buChar char="q"/>
            </a:pPr>
            <a:r>
              <a:rPr lang="pl-PL" sz="2800" dirty="0"/>
              <a:t>odmowa wyrażenia przez pracownika zgody na zmianę warunków wykonywania pracy w przypadku określonym w art. 67</a:t>
            </a:r>
            <a:r>
              <a:rPr lang="pl-PL" sz="2800" baseline="30000" dirty="0"/>
              <a:t>19</a:t>
            </a:r>
            <a:r>
              <a:rPr lang="pl-PL" sz="2800" dirty="0"/>
              <a:t> § 1 pkt 2 (zgoda na pracę zdalną), </a:t>
            </a:r>
          </a:p>
          <a:p>
            <a:pPr algn="just">
              <a:buFont typeface="Wingdings" panose="05000000000000000000" pitchFamily="2" charset="2"/>
              <a:buChar char="q"/>
            </a:pPr>
            <a:r>
              <a:rPr lang="pl-PL" sz="2800" dirty="0"/>
              <a:t>wystąpienie z wnioskiem o wykonywanie pracy zdalnej przez pracownika, o którym mowa w art. 67</a:t>
            </a:r>
            <a:r>
              <a:rPr lang="pl-PL" sz="2800" baseline="30000" dirty="0"/>
              <a:t>19</a:t>
            </a:r>
            <a:r>
              <a:rPr lang="pl-PL" sz="2800" dirty="0"/>
              <a:t> § 6 i 7 (np. wniosek pracownicy w ciąży, pracownika wychowującego dziecko do ukończenia przez nie 4. roku życia), </a:t>
            </a:r>
          </a:p>
          <a:p>
            <a:pPr algn="just">
              <a:buFont typeface="Wingdings" panose="05000000000000000000" pitchFamily="2" charset="2"/>
              <a:buChar char="q"/>
            </a:pPr>
            <a:r>
              <a:rPr lang="pl-PL" sz="2800" dirty="0"/>
              <a:t>zaprzestanie wykonywania pracy zdalnej na zasadach określonych w art. 67</a:t>
            </a:r>
            <a:r>
              <a:rPr lang="pl-PL" sz="2800" baseline="30000" dirty="0"/>
              <a:t>22 </a:t>
            </a:r>
            <a:r>
              <a:rPr lang="pl-PL" sz="2800" dirty="0"/>
              <a:t> (na podstawie powiadomienia pracownika)</a:t>
            </a:r>
          </a:p>
        </p:txBody>
      </p:sp>
    </p:spTree>
    <p:extLst>
      <p:ext uri="{BB962C8B-B14F-4D97-AF65-F5344CB8AC3E}">
        <p14:creationId xmlns:p14="http://schemas.microsoft.com/office/powerpoint/2010/main" val="391467712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1FF569-3985-40FB-B97A-B04F9E429E23}"/>
              </a:ext>
            </a:extLst>
          </p:cNvPr>
          <p:cNvSpPr>
            <a:spLocks noGrp="1"/>
          </p:cNvSpPr>
          <p:nvPr>
            <p:ph type="title"/>
          </p:nvPr>
        </p:nvSpPr>
        <p:spPr/>
        <p:txBody>
          <a:bodyPr>
            <a:normAutofit fontScale="90000"/>
          </a:bodyPr>
          <a:lstStyle/>
          <a:p>
            <a:pPr algn="l"/>
            <a:r>
              <a:rPr lang="pl-PL" sz="3600" b="1" dirty="0">
                <a:solidFill>
                  <a:schemeClr val="accent5">
                    <a:lumMod val="50000"/>
                  </a:schemeClr>
                </a:solidFill>
              </a:rPr>
              <a:t>Zakazana przyczyna na elastycznej organizacji pracy – art. 188</a:t>
            </a:r>
            <a:r>
              <a:rPr lang="pl-PL" sz="3600" b="1" baseline="30000" dirty="0">
                <a:solidFill>
                  <a:schemeClr val="accent5">
                    <a:lumMod val="50000"/>
                  </a:schemeClr>
                </a:solidFill>
              </a:rPr>
              <a:t>1</a:t>
            </a:r>
            <a:r>
              <a:rPr lang="pl-PL" sz="3600" b="1" dirty="0">
                <a:solidFill>
                  <a:schemeClr val="accent5">
                    <a:lumMod val="50000"/>
                  </a:schemeClr>
                </a:solidFill>
              </a:rPr>
              <a:t> k.p. </a:t>
            </a:r>
            <a:br>
              <a:rPr lang="pl-PL" b="1" dirty="0">
                <a:solidFill>
                  <a:schemeClr val="accent5">
                    <a:lumMod val="50000"/>
                  </a:schemeClr>
                </a:solidFill>
              </a:rPr>
            </a:br>
            <a:endParaRPr lang="pl-PL" dirty="0"/>
          </a:p>
        </p:txBody>
      </p:sp>
      <p:sp>
        <p:nvSpPr>
          <p:cNvPr id="3" name="Symbol zastępczy zawartości 2">
            <a:extLst>
              <a:ext uri="{FF2B5EF4-FFF2-40B4-BE49-F238E27FC236}">
                <a16:creationId xmlns:a16="http://schemas.microsoft.com/office/drawing/2014/main" id="{951D8167-9BAD-4EE0-A64D-0556FC913B78}"/>
              </a:ext>
            </a:extLst>
          </p:cNvPr>
          <p:cNvSpPr>
            <a:spLocks noGrp="1"/>
          </p:cNvSpPr>
          <p:nvPr>
            <p:ph idx="1"/>
          </p:nvPr>
        </p:nvSpPr>
        <p:spPr/>
        <p:txBody>
          <a:bodyPr>
            <a:normAutofit fontScale="85000" lnSpcReduction="20000"/>
          </a:bodyPr>
          <a:lstStyle/>
          <a:p>
            <a:pPr marL="0" indent="0" algn="just">
              <a:buNone/>
            </a:pPr>
            <a:r>
              <a:rPr lang="pl-PL" sz="2600" dirty="0"/>
              <a:t>Pracownik wychowujący dziecko, do ukończenia przez nie 8 roku życia, może złożyć wniosek w postaci papierowej lub elektronicznej o zastosowanie do niego elastycznej organizacji pracy (§ 1). </a:t>
            </a:r>
          </a:p>
          <a:p>
            <a:pPr marL="0" indent="0" algn="just">
              <a:buNone/>
            </a:pPr>
            <a:endParaRPr lang="pl-PL" dirty="0"/>
          </a:p>
          <a:p>
            <a:pPr marL="0" indent="0" algn="just">
              <a:buNone/>
            </a:pPr>
            <a:r>
              <a:rPr lang="pl-PL" dirty="0"/>
              <a:t>Złożenie przez pracownika wniosku o elastyczną organizację pracy nie może stanowić:</a:t>
            </a:r>
          </a:p>
          <a:p>
            <a:pPr algn="just"/>
            <a:r>
              <a:rPr lang="pl-PL" b="1" dirty="0"/>
              <a:t>przyczyny uzasadniającej wypowiedzenie umowy o pracę lub jej rozwiązanie bez wypowiedzenia przez pracodawcę,</a:t>
            </a:r>
          </a:p>
          <a:p>
            <a:pPr algn="just"/>
            <a:r>
              <a:rPr lang="pl-PL" dirty="0"/>
              <a:t>przyczyny uzasadniającej prowadzenie przygotowania do wypowiedzenia lub rozwiązania stosunku pracy bez wypowiedzenia (§ 6).</a:t>
            </a:r>
          </a:p>
          <a:p>
            <a:pPr marL="0" indent="0" algn="just">
              <a:buNone/>
            </a:pPr>
            <a:endParaRPr lang="pl-PL" dirty="0"/>
          </a:p>
        </p:txBody>
      </p:sp>
    </p:spTree>
    <p:extLst>
      <p:ext uri="{BB962C8B-B14F-4D97-AF65-F5344CB8AC3E}">
        <p14:creationId xmlns:p14="http://schemas.microsoft.com/office/powerpoint/2010/main" val="101347275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l"/>
            <a:r>
              <a:rPr lang="pl-PL" sz="3000" b="1" dirty="0">
                <a:solidFill>
                  <a:schemeClr val="accent5">
                    <a:lumMod val="50000"/>
                  </a:schemeClr>
                </a:solidFill>
              </a:rPr>
              <a:t>Projekt ustawy o ochronie sygnalistów (druk nr 317) </a:t>
            </a:r>
            <a:br>
              <a:rPr lang="pl-PL" sz="3000" b="1" dirty="0">
                <a:solidFill>
                  <a:schemeClr val="accent5">
                    <a:lumMod val="50000"/>
                  </a:schemeClr>
                </a:solidFill>
                <a:effectLst>
                  <a:outerShdw blurRad="38100" dist="38100" dir="2700000" algn="tl">
                    <a:srgbClr val="000000">
                      <a:alpha val="43137"/>
                    </a:srgbClr>
                  </a:outerShdw>
                </a:effectLst>
              </a:rPr>
            </a:br>
            <a:br>
              <a:rPr lang="pl-PL" sz="3000" b="1" dirty="0">
                <a:solidFill>
                  <a:schemeClr val="accent5">
                    <a:lumMod val="50000"/>
                  </a:schemeClr>
                </a:solidFill>
                <a:effectLst>
                  <a:outerShdw blurRad="38100" dist="38100" dir="2700000" algn="tl">
                    <a:srgbClr val="000000">
                      <a:alpha val="43137"/>
                    </a:srgbClr>
                  </a:outerShdw>
                </a:effectLst>
              </a:rPr>
            </a:br>
            <a:r>
              <a:rPr lang="pl-PL" sz="2000" b="1" dirty="0"/>
              <a:t> wpływ do Sejmu – 17 kwietnia 2024 r. </a:t>
            </a:r>
          </a:p>
        </p:txBody>
      </p:sp>
      <p:sp>
        <p:nvSpPr>
          <p:cNvPr id="3" name="Symbol zastępczy zawartości 2"/>
          <p:cNvSpPr>
            <a:spLocks noGrp="1"/>
          </p:cNvSpPr>
          <p:nvPr>
            <p:ph idx="1"/>
          </p:nvPr>
        </p:nvSpPr>
        <p:spPr/>
        <p:txBody>
          <a:bodyPr>
            <a:normAutofit/>
          </a:bodyPr>
          <a:lstStyle/>
          <a:p>
            <a:pPr marL="0" indent="0" algn="just">
              <a:buNone/>
            </a:pPr>
            <a:r>
              <a:rPr lang="pl-PL" sz="2400" b="1" dirty="0"/>
              <a:t>Art. 11. </a:t>
            </a:r>
            <a:r>
              <a:rPr lang="pl-PL" sz="2400" dirty="0"/>
              <a:t>Wobec sygnalisty nie mogą być podejmowane działania odwetowe ani próby lub groźby zastosowania takich działań.</a:t>
            </a:r>
          </a:p>
          <a:p>
            <a:pPr marL="0" indent="0" algn="just">
              <a:buNone/>
            </a:pPr>
            <a:r>
              <a:rPr lang="pl-PL" sz="2400" b="1" dirty="0"/>
              <a:t>Art. 12. </a:t>
            </a:r>
            <a:r>
              <a:rPr lang="pl-PL" sz="2400" dirty="0"/>
              <a:t>1. Jeżeli praca była, jest lub ma być świadczona na podstawie stosunku pracy, wobec sygnalisty nie mogą być podejmowane działania odwetowe, polegające w szczególności na:</a:t>
            </a:r>
          </a:p>
          <a:p>
            <a:pPr marL="0" indent="0" algn="just">
              <a:buNone/>
            </a:pPr>
            <a:r>
              <a:rPr lang="pl-PL" sz="2400" dirty="0"/>
              <a:t>2) wypowiedzeniu lub rozwiązaniu bez wypowiedzenia stosunku pracy;</a:t>
            </a:r>
          </a:p>
        </p:txBody>
      </p:sp>
      <p:cxnSp>
        <p:nvCxnSpPr>
          <p:cNvPr id="6" name="Łącznik prosty 5">
            <a:extLst>
              <a:ext uri="{FF2B5EF4-FFF2-40B4-BE49-F238E27FC236}">
                <a16:creationId xmlns:a16="http://schemas.microsoft.com/office/drawing/2014/main" id="{1C163929-3CB2-4CE5-89D2-97E7484C8B98}"/>
              </a:ext>
            </a:extLst>
          </p:cNvPr>
          <p:cNvCxnSpPr/>
          <p:nvPr/>
        </p:nvCxnSpPr>
        <p:spPr>
          <a:xfrm>
            <a:off x="539552" y="908720"/>
            <a:ext cx="1968025" cy="0"/>
          </a:xfrm>
          <a:prstGeom prst="line">
            <a:avLst/>
          </a:prstGeom>
          <a:ln w="88900">
            <a:solidFill>
              <a:srgbClr val="E7322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47012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l"/>
            <a:br>
              <a:rPr lang="pl-PL" sz="3000" b="1" dirty="0">
                <a:solidFill>
                  <a:schemeClr val="accent5">
                    <a:lumMod val="50000"/>
                  </a:schemeClr>
                </a:solidFill>
              </a:rPr>
            </a:br>
            <a:r>
              <a:rPr lang="pl-PL" sz="3000" b="1" dirty="0">
                <a:solidFill>
                  <a:schemeClr val="accent5">
                    <a:lumMod val="50000"/>
                  </a:schemeClr>
                </a:solidFill>
              </a:rPr>
              <a:t>Konsultacja związkowa</a:t>
            </a:r>
            <a:br>
              <a:rPr lang="pl-PL" sz="3000" b="1" dirty="0">
                <a:solidFill>
                  <a:schemeClr val="accent5">
                    <a:lumMod val="50000"/>
                  </a:schemeClr>
                </a:solidFill>
              </a:rPr>
            </a:br>
            <a:br>
              <a:rPr lang="pl-PL" sz="3000" b="1" dirty="0">
                <a:solidFill>
                  <a:schemeClr val="accent5">
                    <a:lumMod val="50000"/>
                  </a:schemeClr>
                </a:solidFill>
              </a:rPr>
            </a:br>
            <a:r>
              <a:rPr lang="pl-PL" sz="1800" b="1" dirty="0"/>
              <a:t>art. 38 § 1 k.p. (art. 52 § 3 k.p.)</a:t>
            </a:r>
            <a:br>
              <a:rPr lang="pl-PL" sz="3000" b="1" dirty="0">
                <a:solidFill>
                  <a:schemeClr val="accent5">
                    <a:lumMod val="50000"/>
                  </a:schemeClr>
                </a:solidFill>
              </a:rPr>
            </a:br>
            <a:endParaRPr lang="pl-PL" sz="3000" dirty="0"/>
          </a:p>
        </p:txBody>
      </p:sp>
      <p:grpSp>
        <p:nvGrpSpPr>
          <p:cNvPr id="6" name="Grupa 5">
            <a:extLst>
              <a:ext uri="{FF2B5EF4-FFF2-40B4-BE49-F238E27FC236}">
                <a16:creationId xmlns:a16="http://schemas.microsoft.com/office/drawing/2014/main" id="{607CE92E-F65B-45D2-8BA4-404362B2C3BD}"/>
              </a:ext>
            </a:extLst>
          </p:cNvPr>
          <p:cNvGrpSpPr/>
          <p:nvPr/>
        </p:nvGrpSpPr>
        <p:grpSpPr>
          <a:xfrm>
            <a:off x="457200" y="1542803"/>
            <a:ext cx="8363272" cy="5040558"/>
            <a:chOff x="457200" y="1844432"/>
            <a:chExt cx="8363272" cy="4307275"/>
          </a:xfrm>
        </p:grpSpPr>
        <p:sp>
          <p:nvSpPr>
            <p:cNvPr id="7" name="Dowolny kształt: kształt 6">
              <a:extLst>
                <a:ext uri="{FF2B5EF4-FFF2-40B4-BE49-F238E27FC236}">
                  <a16:creationId xmlns:a16="http://schemas.microsoft.com/office/drawing/2014/main" id="{51675EC6-AD23-4E23-B35A-5E41DFDC10E9}"/>
                </a:ext>
              </a:extLst>
            </p:cNvPr>
            <p:cNvSpPr/>
            <p:nvPr/>
          </p:nvSpPr>
          <p:spPr>
            <a:xfrm>
              <a:off x="457200" y="1844432"/>
              <a:ext cx="8363272" cy="1611800"/>
            </a:xfrm>
            <a:custGeom>
              <a:avLst/>
              <a:gdLst>
                <a:gd name="connsiteX0" fmla="*/ 0 w 8363272"/>
                <a:gd name="connsiteY0" fmla="*/ 354627 h 2127718"/>
                <a:gd name="connsiteX1" fmla="*/ 354627 w 8363272"/>
                <a:gd name="connsiteY1" fmla="*/ 0 h 2127718"/>
                <a:gd name="connsiteX2" fmla="*/ 8008645 w 8363272"/>
                <a:gd name="connsiteY2" fmla="*/ 0 h 2127718"/>
                <a:gd name="connsiteX3" fmla="*/ 8363272 w 8363272"/>
                <a:gd name="connsiteY3" fmla="*/ 354627 h 2127718"/>
                <a:gd name="connsiteX4" fmla="*/ 8363272 w 8363272"/>
                <a:gd name="connsiteY4" fmla="*/ 1773091 h 2127718"/>
                <a:gd name="connsiteX5" fmla="*/ 8008645 w 8363272"/>
                <a:gd name="connsiteY5" fmla="*/ 2127718 h 2127718"/>
                <a:gd name="connsiteX6" fmla="*/ 354627 w 8363272"/>
                <a:gd name="connsiteY6" fmla="*/ 2127718 h 2127718"/>
                <a:gd name="connsiteX7" fmla="*/ 0 w 8363272"/>
                <a:gd name="connsiteY7" fmla="*/ 1773091 h 2127718"/>
                <a:gd name="connsiteX8" fmla="*/ 0 w 8363272"/>
                <a:gd name="connsiteY8" fmla="*/ 354627 h 2127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63272" h="2127718">
                  <a:moveTo>
                    <a:pt x="0" y="354627"/>
                  </a:moveTo>
                  <a:cubicBezTo>
                    <a:pt x="0" y="158772"/>
                    <a:pt x="158772" y="0"/>
                    <a:pt x="354627" y="0"/>
                  </a:cubicBezTo>
                  <a:lnTo>
                    <a:pt x="8008645" y="0"/>
                  </a:lnTo>
                  <a:cubicBezTo>
                    <a:pt x="8204500" y="0"/>
                    <a:pt x="8363272" y="158772"/>
                    <a:pt x="8363272" y="354627"/>
                  </a:cubicBezTo>
                  <a:lnTo>
                    <a:pt x="8363272" y="1773091"/>
                  </a:lnTo>
                  <a:cubicBezTo>
                    <a:pt x="8363272" y="1968946"/>
                    <a:pt x="8204500" y="2127718"/>
                    <a:pt x="8008645" y="2127718"/>
                  </a:cubicBezTo>
                  <a:lnTo>
                    <a:pt x="354627" y="2127718"/>
                  </a:lnTo>
                  <a:cubicBezTo>
                    <a:pt x="158772" y="2127718"/>
                    <a:pt x="0" y="1968946"/>
                    <a:pt x="0" y="1773091"/>
                  </a:cubicBezTo>
                  <a:lnTo>
                    <a:pt x="0" y="354627"/>
                  </a:lnTo>
                  <a:close/>
                </a:path>
              </a:pathLst>
            </a:cu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72447" tIns="172447" rIns="172447" bIns="172447" numCol="1" spcCol="1270" anchor="ctr" anchorCtr="0">
              <a:noAutofit/>
            </a:bodyPr>
            <a:lstStyle/>
            <a:p>
              <a:pPr marL="0" lvl="0" indent="0" algn="just" defTabSz="800100">
                <a:lnSpc>
                  <a:spcPct val="90000"/>
                </a:lnSpc>
                <a:spcBef>
                  <a:spcPct val="0"/>
                </a:spcBef>
                <a:spcAft>
                  <a:spcPct val="35000"/>
                </a:spcAft>
                <a:buNone/>
              </a:pPr>
              <a:r>
                <a:rPr lang="pl-PL" sz="1800" b="1" kern="1200" dirty="0"/>
                <a:t>O zamiarze wypowiedzenia pracownikowi umowy o pracę zawartej na czas określony lub umowy o pracę zawartej na czas nieokreślony pracodawca zawiadamia na piśmie reprezentującą pracownika zakładową organizację związkową, podając przyczynę uzasadniającą rozwiązanie umowy.</a:t>
              </a:r>
              <a:endParaRPr lang="pl-PL" sz="1800" kern="1200" dirty="0"/>
            </a:p>
          </p:txBody>
        </p:sp>
        <p:sp>
          <p:nvSpPr>
            <p:cNvPr id="8" name="Dowolny kształt: kształt 7">
              <a:extLst>
                <a:ext uri="{FF2B5EF4-FFF2-40B4-BE49-F238E27FC236}">
                  <a16:creationId xmlns:a16="http://schemas.microsoft.com/office/drawing/2014/main" id="{C3C2C61D-9360-4DCA-B51F-30AF380DB41F}"/>
                </a:ext>
              </a:extLst>
            </p:cNvPr>
            <p:cNvSpPr/>
            <p:nvPr/>
          </p:nvSpPr>
          <p:spPr>
            <a:xfrm>
              <a:off x="457200" y="3563189"/>
              <a:ext cx="8363272" cy="2588518"/>
            </a:xfrm>
            <a:custGeom>
              <a:avLst/>
              <a:gdLst>
                <a:gd name="connsiteX0" fmla="*/ 0 w 8363272"/>
                <a:gd name="connsiteY0" fmla="*/ 354627 h 2127718"/>
                <a:gd name="connsiteX1" fmla="*/ 354627 w 8363272"/>
                <a:gd name="connsiteY1" fmla="*/ 0 h 2127718"/>
                <a:gd name="connsiteX2" fmla="*/ 8008645 w 8363272"/>
                <a:gd name="connsiteY2" fmla="*/ 0 h 2127718"/>
                <a:gd name="connsiteX3" fmla="*/ 8363272 w 8363272"/>
                <a:gd name="connsiteY3" fmla="*/ 354627 h 2127718"/>
                <a:gd name="connsiteX4" fmla="*/ 8363272 w 8363272"/>
                <a:gd name="connsiteY4" fmla="*/ 1773091 h 2127718"/>
                <a:gd name="connsiteX5" fmla="*/ 8008645 w 8363272"/>
                <a:gd name="connsiteY5" fmla="*/ 2127718 h 2127718"/>
                <a:gd name="connsiteX6" fmla="*/ 354627 w 8363272"/>
                <a:gd name="connsiteY6" fmla="*/ 2127718 h 2127718"/>
                <a:gd name="connsiteX7" fmla="*/ 0 w 8363272"/>
                <a:gd name="connsiteY7" fmla="*/ 1773091 h 2127718"/>
                <a:gd name="connsiteX8" fmla="*/ 0 w 8363272"/>
                <a:gd name="connsiteY8" fmla="*/ 354627 h 2127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63272" h="2127718">
                  <a:moveTo>
                    <a:pt x="0" y="354627"/>
                  </a:moveTo>
                  <a:cubicBezTo>
                    <a:pt x="0" y="158772"/>
                    <a:pt x="158772" y="0"/>
                    <a:pt x="354627" y="0"/>
                  </a:cubicBezTo>
                  <a:lnTo>
                    <a:pt x="8008645" y="0"/>
                  </a:lnTo>
                  <a:cubicBezTo>
                    <a:pt x="8204500" y="0"/>
                    <a:pt x="8363272" y="158772"/>
                    <a:pt x="8363272" y="354627"/>
                  </a:cubicBezTo>
                  <a:lnTo>
                    <a:pt x="8363272" y="1773091"/>
                  </a:lnTo>
                  <a:cubicBezTo>
                    <a:pt x="8363272" y="1968946"/>
                    <a:pt x="8204500" y="2127718"/>
                    <a:pt x="8008645" y="2127718"/>
                  </a:cubicBezTo>
                  <a:lnTo>
                    <a:pt x="354627" y="2127718"/>
                  </a:lnTo>
                  <a:cubicBezTo>
                    <a:pt x="158772" y="2127718"/>
                    <a:pt x="0" y="1968946"/>
                    <a:pt x="0" y="1773091"/>
                  </a:cubicBezTo>
                  <a:lnTo>
                    <a:pt x="0" y="354627"/>
                  </a:lnTo>
                  <a:close/>
                </a:path>
              </a:pathLst>
            </a:cu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72447" tIns="172447" rIns="172447" bIns="172447" numCol="1" spcCol="1270" anchor="ctr" anchorCtr="0">
              <a:noAutofit/>
            </a:bodyPr>
            <a:lstStyle/>
            <a:p>
              <a:pPr marL="0" lvl="0" indent="0" algn="just" defTabSz="800100">
                <a:lnSpc>
                  <a:spcPct val="90000"/>
                </a:lnSpc>
                <a:spcBef>
                  <a:spcPct val="0"/>
                </a:spcBef>
                <a:spcAft>
                  <a:spcPct val="35000"/>
                </a:spcAft>
                <a:buNone/>
              </a:pPr>
              <a:r>
                <a:rPr lang="pl-PL" sz="2000" b="1" kern="1200" dirty="0"/>
                <a:t>Określenie przyczyny uzasadniającej wypowiedzenie umowy w zawiadomieniu kierowanym do związków wyłącza dopuszczalność wypowiedzenia umowy o pracę z innych powodów (dopóty, dopóki sprawa zwolnienia pracownika z tych przyczyn nie zostanie na nowo skonsultowana ze związkami zawodowymi). </a:t>
              </a:r>
              <a:r>
                <a:rPr lang="pl-PL" sz="2000" kern="1200" dirty="0"/>
                <a:t>Przyjmuje się bowiem, że tryb współdziałania z zakładową organizacją związkową, określony w art. 38 k.p., nie jest zachowany, gdy wypowiedzenie nastąpiło z innej przyczyny niż wskazana zakładowej organizacji związkowej w zawiadomieniu o zamierzonym wypowiedzeniu.</a:t>
              </a:r>
            </a:p>
          </p:txBody>
        </p:sp>
      </p:grpSp>
    </p:spTree>
    <p:extLst>
      <p:ext uri="{BB962C8B-B14F-4D97-AF65-F5344CB8AC3E}">
        <p14:creationId xmlns:p14="http://schemas.microsoft.com/office/powerpoint/2010/main" val="39936191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40C1A0-E0D8-4C83-9CFB-B03A9EF65C14}"/>
              </a:ext>
            </a:extLst>
          </p:cNvPr>
          <p:cNvSpPr>
            <a:spLocks noGrp="1"/>
          </p:cNvSpPr>
          <p:nvPr>
            <p:ph type="title"/>
          </p:nvPr>
        </p:nvSpPr>
        <p:spPr/>
        <p:txBody>
          <a:bodyPr>
            <a:normAutofit/>
          </a:bodyPr>
          <a:lstStyle/>
          <a:p>
            <a:pPr algn="l"/>
            <a:r>
              <a:rPr lang="pl-PL" sz="2800" b="1" dirty="0">
                <a:solidFill>
                  <a:schemeClr val="accent1">
                    <a:lumMod val="50000"/>
                  </a:schemeClr>
                </a:solidFill>
              </a:rPr>
              <a:t>Zasada aktualności konsultacji związkowej </a:t>
            </a:r>
            <a:r>
              <a:rPr lang="pl-PL" dirty="0"/>
              <a:t>  </a:t>
            </a:r>
          </a:p>
        </p:txBody>
      </p:sp>
      <p:sp>
        <p:nvSpPr>
          <p:cNvPr id="3" name="Symbol zastępczy zawartości 2">
            <a:extLst>
              <a:ext uri="{FF2B5EF4-FFF2-40B4-BE49-F238E27FC236}">
                <a16:creationId xmlns:a16="http://schemas.microsoft.com/office/drawing/2014/main" id="{034C5BFF-60ED-4DB2-A15F-31B46133CFF6}"/>
              </a:ext>
            </a:extLst>
          </p:cNvPr>
          <p:cNvSpPr>
            <a:spLocks noGrp="1"/>
          </p:cNvSpPr>
          <p:nvPr>
            <p:ph idx="1"/>
          </p:nvPr>
        </p:nvSpPr>
        <p:spPr/>
        <p:txBody>
          <a:bodyPr>
            <a:normAutofit/>
          </a:bodyPr>
          <a:lstStyle/>
          <a:p>
            <a:pPr marL="0" indent="0">
              <a:buNone/>
            </a:pPr>
            <a:r>
              <a:rPr lang="pl-PL" sz="2400" b="1" dirty="0"/>
              <a:t>I PK 270/16</a:t>
            </a:r>
            <a:endParaRPr lang="pl-PL" sz="2400" dirty="0"/>
          </a:p>
          <a:p>
            <a:pPr marL="0" indent="0" algn="just">
              <a:buNone/>
            </a:pPr>
            <a:r>
              <a:rPr lang="pl-PL" sz="2400" dirty="0"/>
              <a:t>Upływ nadmiernie długiego okresu między przeprowadzeniem konsultacji zamiaru wypowiedzenia z organizacją związkową a datą wypowiedzenia umowy o pracę, który występuje w przypadku upływu jednego roku między tymi czynnościami, implikuje ocenę, że brak ponowienia konsultacji związkowej, narusza tryb z art. 38 </a:t>
            </a:r>
            <a:r>
              <a:rPr lang="pl-PL" sz="2400" dirty="0" err="1"/>
              <a:t>k.p</a:t>
            </a:r>
            <a:r>
              <a:rPr lang="pl-PL" sz="2400" dirty="0"/>
              <a:t>.</a:t>
            </a:r>
          </a:p>
          <a:p>
            <a:endParaRPr lang="pl-PL" dirty="0"/>
          </a:p>
        </p:txBody>
      </p:sp>
    </p:spTree>
    <p:extLst>
      <p:ext uri="{BB962C8B-B14F-4D97-AF65-F5344CB8AC3E}">
        <p14:creationId xmlns:p14="http://schemas.microsoft.com/office/powerpoint/2010/main" val="3346243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l"/>
            <a:r>
              <a:rPr lang="pl-PL" sz="3000" b="1" dirty="0">
                <a:solidFill>
                  <a:schemeClr val="accent5">
                    <a:lumMod val="50000"/>
                  </a:schemeClr>
                </a:solidFill>
              </a:rPr>
              <a:t>Wysokość odszkodowania w przypadku umowy o pracę na czas określony </a:t>
            </a:r>
            <a:br>
              <a:rPr lang="pl-PL" sz="3000" b="1" dirty="0">
                <a:solidFill>
                  <a:schemeClr val="accent5">
                    <a:lumMod val="50000"/>
                  </a:schemeClr>
                </a:solidFill>
                <a:effectLst>
                  <a:outerShdw blurRad="38100" dist="38100" dir="2700000" algn="tl">
                    <a:srgbClr val="000000">
                      <a:alpha val="43137"/>
                    </a:srgbClr>
                  </a:outerShdw>
                </a:effectLst>
              </a:rPr>
            </a:br>
            <a:br>
              <a:rPr lang="pl-PL" sz="1800" b="1" dirty="0"/>
            </a:br>
            <a:r>
              <a:rPr lang="pl-PL" sz="1800" b="1" dirty="0"/>
              <a:t>art. 47</a:t>
            </a:r>
            <a:r>
              <a:rPr lang="pl-PL" sz="1800" b="1" baseline="30000" dirty="0"/>
              <a:t>1</a:t>
            </a:r>
            <a:r>
              <a:rPr lang="pl-PL" sz="1800" b="1" dirty="0"/>
              <a:t> zd. 2 k.p.</a:t>
            </a:r>
          </a:p>
        </p:txBody>
      </p:sp>
      <p:sp>
        <p:nvSpPr>
          <p:cNvPr id="3" name="Symbol zastępczy zawartości 2"/>
          <p:cNvSpPr>
            <a:spLocks noGrp="1"/>
          </p:cNvSpPr>
          <p:nvPr>
            <p:ph idx="1"/>
          </p:nvPr>
        </p:nvSpPr>
        <p:spPr>
          <a:xfrm>
            <a:off x="457200" y="1916832"/>
            <a:ext cx="8229600" cy="4209331"/>
          </a:xfrm>
        </p:spPr>
        <p:txBody>
          <a:bodyPr>
            <a:normAutofit/>
          </a:bodyPr>
          <a:lstStyle/>
          <a:p>
            <a:pPr marL="0" indent="0" algn="just">
              <a:buNone/>
            </a:pPr>
            <a:r>
              <a:rPr lang="pl-PL" sz="2800" dirty="0"/>
              <a:t>W przypadku wypowiedzenia umowy o pracę zawartej na czas określony, której termin końcowy określony w umowie upłynął przed wydaniem orzeczenia,  lub gdy przywrócenie do pracy byłoby niewskazane ze względu na krótki okres, jaki pozostał do upływu tego terminu, </a:t>
            </a:r>
            <a:r>
              <a:rPr lang="pl-PL" sz="2800" b="1" dirty="0"/>
              <a:t>odszkodowanie przysługuje w wysokości wynagrodzenia za czas, do upływu którego umowa miała trwać, nie więcej jednak niż za okres 3 miesięcy.</a:t>
            </a:r>
          </a:p>
          <a:p>
            <a:pPr marL="0" indent="0">
              <a:buNone/>
            </a:pPr>
            <a:endParaRPr lang="pl-PL" b="1" dirty="0"/>
          </a:p>
        </p:txBody>
      </p:sp>
    </p:spTree>
    <p:extLst>
      <p:ext uri="{BB962C8B-B14F-4D97-AF65-F5344CB8AC3E}">
        <p14:creationId xmlns:p14="http://schemas.microsoft.com/office/powerpoint/2010/main" val="3698371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normAutofit fontScale="90000"/>
          </a:bodyPr>
          <a:lstStyle/>
          <a:p>
            <a:pPr algn="l"/>
            <a:r>
              <a:rPr lang="pl-PL" sz="3000" b="1" dirty="0">
                <a:solidFill>
                  <a:schemeClr val="accent5">
                    <a:lumMod val="50000"/>
                  </a:schemeClr>
                </a:solidFill>
              </a:rPr>
              <a:t>Umowy o pracę na czas określony </a:t>
            </a:r>
            <a:br>
              <a:rPr lang="pl-PL" sz="3000" b="1" dirty="0">
                <a:solidFill>
                  <a:schemeClr val="accent5">
                    <a:lumMod val="50000"/>
                  </a:schemeClr>
                </a:solidFill>
              </a:rPr>
            </a:br>
            <a:br>
              <a:rPr lang="pl-PL" sz="3000" b="1" dirty="0">
                <a:solidFill>
                  <a:schemeClr val="accent5">
                    <a:lumMod val="50000"/>
                  </a:schemeClr>
                </a:solidFill>
              </a:rPr>
            </a:br>
            <a:r>
              <a:rPr lang="pl-PL" sz="2000" b="1" dirty="0"/>
              <a:t>ustawa z dnia 9 marca 2023 r. o zmianie ustawy - Kodeks pracy oraz niektórych innych ustaw (Dz. U. poz. 641).</a:t>
            </a:r>
          </a:p>
        </p:txBody>
      </p:sp>
      <p:graphicFrame>
        <p:nvGraphicFramePr>
          <p:cNvPr id="5" name="Symbol zastępczy zawartości 4"/>
          <p:cNvGraphicFramePr>
            <a:graphicFrameLocks noGrp="1"/>
          </p:cNvGraphicFramePr>
          <p:nvPr>
            <p:ph idx="1"/>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34147969"/>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Verve</Template>
  <TotalTime>40825</TotalTime>
  <Words>5628</Words>
  <Application>Microsoft Office PowerPoint</Application>
  <PresentationFormat>Pokaz na ekranie (4:3)</PresentationFormat>
  <Paragraphs>300</Paragraphs>
  <Slides>76</Slides>
  <Notes>4</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76</vt:i4>
      </vt:variant>
    </vt:vector>
  </HeadingPairs>
  <TitlesOfParts>
    <vt:vector size="80" baseType="lpstr">
      <vt:lpstr>Arial</vt:lpstr>
      <vt:lpstr>Calibri</vt:lpstr>
      <vt:lpstr>Wingdings</vt:lpstr>
      <vt:lpstr>Motyw pakietu Office</vt:lpstr>
      <vt:lpstr>Prezentacja programu PowerPoint</vt:lpstr>
      <vt:lpstr>Powszechna ochrona trwałości stosunku pracy przed rozwiązaniem </vt:lpstr>
      <vt:lpstr>Aktualna treść przepisu – od 26 kwietnia 2023 r.     art. 30 § 4 k.p. </vt:lpstr>
      <vt:lpstr>Istota zmian legislacyjnych  </vt:lpstr>
      <vt:lpstr>Obowiązek konsultacji związkowej  art. 38 § 1 k.p.</vt:lpstr>
      <vt:lpstr>Ujednolicenie roszczeń   art. 45 § 1 k.p.</vt:lpstr>
      <vt:lpstr>Wyłączenie roszczenia o przywrócenie do pracy   art. 45 § 2 zd. 2 k.p.</vt:lpstr>
      <vt:lpstr>Wysokość odszkodowania w przypadku umowy o pracę na czas określony   art. 471 zd. 2 k.p.</vt:lpstr>
      <vt:lpstr>Umowy o pracę na czas określony   ustawa z dnia 9 marca 2023 r. o zmianie ustawy - Kodeks pracy oraz niektórych innych ustaw (Dz. U. poz. 641).</vt:lpstr>
      <vt:lpstr>Przed nowelizacją - przyczyna wypowiedzenia umowy  o pracę na czas określony </vt:lpstr>
      <vt:lpstr>Wyrok TS z 20.02.2024 r., C-715/20</vt:lpstr>
      <vt:lpstr>Wyrok TS z 20.02.2024 r., C-715/20 – skutek horyzontalny </vt:lpstr>
      <vt:lpstr>Brak ochrony prawnej z art. 47 Karty praw podstawowych Unii Europejskiej</vt:lpstr>
      <vt:lpstr>Prezentacja programu PowerPoint</vt:lpstr>
      <vt:lpstr>Procedura wyjaśniająca - art. 294 § 3 k.p.   </vt:lpstr>
      <vt:lpstr>Odpowiedź pracodawcy  art. 294 § 4 k.p.</vt:lpstr>
      <vt:lpstr>Odszkodowanie  art. 183e k.p.</vt:lpstr>
      <vt:lpstr>formalne wskazanie przyczyny wypowiedzenia umowy o pracę a jej zasadność  I PKN 370/00, I PK 20/18</vt:lpstr>
      <vt:lpstr>Prezentacja programu PowerPoint</vt:lpstr>
      <vt:lpstr>Moment zamanifestowania przyczyny  </vt:lpstr>
      <vt:lpstr>„Uzupełnienie” przyczyny</vt:lpstr>
      <vt:lpstr>I PK 19/18 – sprostowanie przyczyny wypowiedzenia  </vt:lpstr>
      <vt:lpstr>I PK 19/18 – brak podstaw do zastosowania art. 84 k.c. </vt:lpstr>
      <vt:lpstr>Krytyka wyroku w sprawie - I PK 19/18   Komentarz K. Jaśkowskiego, Lex  </vt:lpstr>
      <vt:lpstr>Odpowiedź na krytykę - II PSKP 62/21   (na tle pozorności) </vt:lpstr>
      <vt:lpstr>Prezentacja programu PowerPoint</vt:lpstr>
      <vt:lpstr>Ogólne zasady formułowania przyczyny rozwiązania umowy o pracę: </vt:lpstr>
      <vt:lpstr> I PK 19/17 – wykładnia jako oświadczenia wiedzy (nie woli)  </vt:lpstr>
      <vt:lpstr>Ocena konkretności i jasności z punktu widzenia pracownika  </vt:lpstr>
      <vt:lpstr>„niespełnianie oczekiwań” itp. </vt:lpstr>
      <vt:lpstr>Nie można stawiać zbyt dużych wymagań - II PK 312/11, III PK 4/12 </vt:lpstr>
      <vt:lpstr>Sąd to nie „zegarmistrz” - I PK 227/17  </vt:lpstr>
      <vt:lpstr>Wcześniejsze postępowanie wyjaśniające  </vt:lpstr>
      <vt:lpstr>Konkretyzacja w inny sposób (uwzględnienie kontekstu sytuacyjnego) </vt:lpstr>
      <vt:lpstr>Motywy - I PKN 670/99 </vt:lpstr>
      <vt:lpstr>Podanie podstawy prawnej   I PKN 447/98, I PKN 686/99</vt:lpstr>
      <vt:lpstr>Tożsamość przyczyny kary porządkowej i rozwiązania umowy o pracę  III PZP 10/85, I PRN 77/95, I PK 171/14, I PK 125/18 </vt:lpstr>
      <vt:lpstr>Zasadność wypowiedzenia a niewniesienie odwołania od wymierzonej kary do sądu pracy  </vt:lpstr>
      <vt:lpstr>Prezentacja programu PowerPoint</vt:lpstr>
      <vt:lpstr>Wielość przyczyn wypowiedzenia  I PKN 312/00, I PK 61/05, III PK 54/15, III PSKP 62/21 i inne  </vt:lpstr>
      <vt:lpstr>Sumowanie przyczyn    I PK 187/06 </vt:lpstr>
      <vt:lpstr>  Wielość przyczyn dotyczących jednego zdarzenia   III PSKP 62/21  </vt:lpstr>
      <vt:lpstr> Proporcja przyczyn w przypadku wypowiedzenia umowy o pracę   II PK 140/14   </vt:lpstr>
      <vt:lpstr> Kontekst jakościowy a nie ilościowy   I PK 222/10, II PK 140/14, I PSK 23/21   </vt:lpstr>
      <vt:lpstr>Proporcja przyczyn w przypadku zwolnienia dyscyplinarnego   III PK 88/07, III PK 115/16, II PK 188/17, I PSK 23/21 </vt:lpstr>
      <vt:lpstr>Prezentacja programu PowerPoint</vt:lpstr>
      <vt:lpstr>Przykłady i konstrukcja   </vt:lpstr>
      <vt:lpstr>Utrata zaufania   </vt:lpstr>
      <vt:lpstr>Likwidacja stanowiska pracy   np. I PK 172/12, I PK 61/13, II PK 152/15, I PK 30/16, II PK 347/17 i wiele dalszych </vt:lpstr>
      <vt:lpstr>Dawniejsze orzecznictwo nieaktualne  </vt:lpstr>
      <vt:lpstr>Kryterium oczywiste lub znane pracownikowi (art. 30 § 4 k.p.) </vt:lpstr>
      <vt:lpstr>  Powiadomienie o kryteriach  I PK 7/18  </vt:lpstr>
      <vt:lpstr>  Stanowiska singularna i pluralne   I PK 243/12, I PK 323/16, II PK 114/18 </vt:lpstr>
      <vt:lpstr>Likwidacja stanowiska w przypadku struktur geograficznych   np. III PK 97/17, II PK 114/18 </vt:lpstr>
      <vt:lpstr>Kryteria wyboru - I PK 250/17   </vt:lpstr>
      <vt:lpstr>Kryteria </vt:lpstr>
      <vt:lpstr>Kryteria pierwszoplanowe - I PK 250/17  </vt:lpstr>
      <vt:lpstr>Kryteria odnoszące się do osobistej sytuacji pracownika </vt:lpstr>
      <vt:lpstr>Waga kryteriów</vt:lpstr>
      <vt:lpstr>  Przyszła przyczyna wypowiedzenia  II PK 246/15   </vt:lpstr>
      <vt:lpstr> „Ukryta przyczyna wypowiedzenia”   I PK 93/10, II PK 265/06 i dalsze </vt:lpstr>
      <vt:lpstr>Punkt XIII wytycznych  z 1985 r. - zasada aktualności przyczyny </vt:lpstr>
      <vt:lpstr>zasada aktualności przyczyny </vt:lpstr>
      <vt:lpstr>analogia do art. 113 § 1 k.p.</vt:lpstr>
      <vt:lpstr>Uwzględnienie okoliczności sprawy </vt:lpstr>
      <vt:lpstr>Prezentacja programu PowerPoint</vt:lpstr>
      <vt:lpstr> Zakazana przyczyna wypowiedzenia w przypadku transferu    </vt:lpstr>
      <vt:lpstr>   Zakazana przyczyna wypowiedzenia w przypadku skorzystania z uprawnień z tytułu naruszenia przepisów prawa pracy, w tym zasady równego traktowania w zatrudnieniu  </vt:lpstr>
      <vt:lpstr> Zakazana przyczyna wypowiedzenia na tle zakazu represji z art. 294 k.p.</vt:lpstr>
      <vt:lpstr>wystąpienie przez pracownika z wnioskiem z art. 293 § 1 k.p. </vt:lpstr>
      <vt:lpstr>Zakazane zachowanie pracodawcy   </vt:lpstr>
      <vt:lpstr>Zakazana przyczyna na tle pracy zdalnej  dotyczą pracy zdalnej uzgodnionej w trakcie zatrudnienia - art. 6719 § 1 pkt 2 k.p. </vt:lpstr>
      <vt:lpstr>Zakazana przyczyna na elastycznej organizacji pracy – art. 1881 k.p.  </vt:lpstr>
      <vt:lpstr>Projekt ustawy o ochronie sygnalistów (druk nr 317)    wpływ do Sejmu – 17 kwietnia 2024 r. </vt:lpstr>
      <vt:lpstr> Konsultacja związkowa  art. 38 § 1 k.p. (art. 52 § 3 k.p.) </vt:lpstr>
      <vt:lpstr>Zasada aktualności konsultacji związkowej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Umowa o pracę na czas określony  – aktualne problemy orzecznicze</dc:title>
  <dc:creator>Andrzej</dc:creator>
  <cp:lastModifiedBy>Kurzych Andrzej</cp:lastModifiedBy>
  <cp:revision>383</cp:revision>
  <cp:lastPrinted>2023-03-15T13:38:20Z</cp:lastPrinted>
  <dcterms:created xsi:type="dcterms:W3CDTF">2014-09-06T04:51:57Z</dcterms:created>
  <dcterms:modified xsi:type="dcterms:W3CDTF">2024-06-12T14:49:48Z</dcterms:modified>
</cp:coreProperties>
</file>