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78" r:id="rId3"/>
    <p:sldId id="263" r:id="rId4"/>
    <p:sldId id="257" r:id="rId5"/>
    <p:sldId id="264" r:id="rId6"/>
    <p:sldId id="279" r:id="rId7"/>
    <p:sldId id="292" r:id="rId8"/>
    <p:sldId id="274" r:id="rId9"/>
    <p:sldId id="273" r:id="rId10"/>
    <p:sldId id="277" r:id="rId11"/>
    <p:sldId id="276" r:id="rId12"/>
    <p:sldId id="275" r:id="rId13"/>
    <p:sldId id="258" r:id="rId14"/>
    <p:sldId id="281" r:id="rId15"/>
    <p:sldId id="284" r:id="rId16"/>
    <p:sldId id="285" r:id="rId17"/>
    <p:sldId id="259" r:id="rId18"/>
    <p:sldId id="290" r:id="rId19"/>
    <p:sldId id="291" r:id="rId20"/>
    <p:sldId id="283" r:id="rId21"/>
    <p:sldId id="282" r:id="rId22"/>
    <p:sldId id="288" r:id="rId23"/>
    <p:sldId id="261" r:id="rId24"/>
    <p:sldId id="260" r:id="rId25"/>
    <p:sldId id="293" r:id="rId26"/>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08" autoAdjust="0"/>
    <p:restoredTop sz="94660"/>
  </p:normalViewPr>
  <p:slideViewPr>
    <p:cSldViewPr>
      <p:cViewPr varScale="1">
        <p:scale>
          <a:sx n="77" d="100"/>
          <a:sy n="77" d="100"/>
        </p:scale>
        <p:origin x="1560" y="101"/>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E17ED0-9DCB-4B9D-9B9E-31CAE3765854}" type="datetimeFigureOut">
              <a:rPr lang="pl-PL" smtClean="0"/>
              <a:t>05.06.2024</a:t>
            </a:fld>
            <a:endParaRPr lang="pl-PL"/>
          </a:p>
        </p:txBody>
      </p:sp>
      <p:sp>
        <p:nvSpPr>
          <p:cNvPr id="4" name="Symbol zastępczy obrazu slajd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93F613-2C2A-471F-9ED5-9F175E5AA8BE}" type="slidenum">
              <a:rPr lang="pl-PL" smtClean="0"/>
              <a:t>‹#›</a:t>
            </a:fld>
            <a:endParaRPr lang="pl-PL"/>
          </a:p>
        </p:txBody>
      </p:sp>
    </p:spTree>
    <p:extLst>
      <p:ext uri="{BB962C8B-B14F-4D97-AF65-F5344CB8AC3E}">
        <p14:creationId xmlns:p14="http://schemas.microsoft.com/office/powerpoint/2010/main" val="28467990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7593F613-2C2A-471F-9ED5-9F175E5AA8BE}" type="slidenum">
              <a:rPr lang="pl-PL" smtClean="0"/>
              <a:t>6</a:t>
            </a:fld>
            <a:endParaRPr lang="pl-PL"/>
          </a:p>
        </p:txBody>
      </p:sp>
    </p:spTree>
    <p:extLst>
      <p:ext uri="{BB962C8B-B14F-4D97-AF65-F5344CB8AC3E}">
        <p14:creationId xmlns:p14="http://schemas.microsoft.com/office/powerpoint/2010/main" val="3561658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67EDF450-2FAD-4A26-89CB-E49EEB8B7580}" type="datetimeFigureOut">
              <a:rPr lang="pl-PL" smtClean="0"/>
              <a:pPr/>
              <a:t>05.06.2024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7C53ECA-D204-4892-BA54-76A4560FAB9B}"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67EDF450-2FAD-4A26-89CB-E49EEB8B7580}" type="datetimeFigureOut">
              <a:rPr lang="pl-PL" smtClean="0"/>
              <a:pPr/>
              <a:t>05.06.2024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7C53ECA-D204-4892-BA54-76A4560FAB9B}"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67EDF450-2FAD-4A26-89CB-E49EEB8B7580}" type="datetimeFigureOut">
              <a:rPr lang="pl-PL" smtClean="0"/>
              <a:pPr/>
              <a:t>05.06.2024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7C53ECA-D204-4892-BA54-76A4560FAB9B}"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67EDF450-2FAD-4A26-89CB-E49EEB8B7580}" type="datetimeFigureOut">
              <a:rPr lang="pl-PL" smtClean="0"/>
              <a:pPr/>
              <a:t>05.06.2024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7C53ECA-D204-4892-BA54-76A4560FAB9B}"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67EDF450-2FAD-4A26-89CB-E49EEB8B7580}" type="datetimeFigureOut">
              <a:rPr lang="pl-PL" smtClean="0"/>
              <a:pPr/>
              <a:t>05.06.2024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77C53ECA-D204-4892-BA54-76A4560FAB9B}"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67EDF450-2FAD-4A26-89CB-E49EEB8B7580}" type="datetimeFigureOut">
              <a:rPr lang="pl-PL" smtClean="0"/>
              <a:pPr/>
              <a:t>05.06.2024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7C53ECA-D204-4892-BA54-76A4560FAB9B}"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67EDF450-2FAD-4A26-89CB-E49EEB8B7580}" type="datetimeFigureOut">
              <a:rPr lang="pl-PL" smtClean="0"/>
              <a:pPr/>
              <a:t>05.06.2024</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77C53ECA-D204-4892-BA54-76A4560FAB9B}"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67EDF450-2FAD-4A26-89CB-E49EEB8B7580}" type="datetimeFigureOut">
              <a:rPr lang="pl-PL" smtClean="0"/>
              <a:pPr/>
              <a:t>05.06.2024</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77C53ECA-D204-4892-BA54-76A4560FAB9B}"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7EDF450-2FAD-4A26-89CB-E49EEB8B7580}" type="datetimeFigureOut">
              <a:rPr lang="pl-PL" smtClean="0"/>
              <a:pPr/>
              <a:t>05.06.2024</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77C53ECA-D204-4892-BA54-76A4560FAB9B}"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67EDF450-2FAD-4A26-89CB-E49EEB8B7580}" type="datetimeFigureOut">
              <a:rPr lang="pl-PL" smtClean="0"/>
              <a:pPr/>
              <a:t>05.06.2024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7C53ECA-D204-4892-BA54-76A4560FAB9B}"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67EDF450-2FAD-4A26-89CB-E49EEB8B7580}" type="datetimeFigureOut">
              <a:rPr lang="pl-PL" smtClean="0"/>
              <a:pPr/>
              <a:t>05.06.2024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77C53ECA-D204-4892-BA54-76A4560FAB9B}"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EDF450-2FAD-4A26-89CB-E49EEB8B7580}" type="datetimeFigureOut">
              <a:rPr lang="pl-PL" smtClean="0"/>
              <a:pPr/>
              <a:t>05.06.2024</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C53ECA-D204-4892-BA54-76A4560FAB9B}"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fontScale="90000"/>
          </a:bodyPr>
          <a:lstStyle/>
          <a:p>
            <a:r>
              <a:rPr lang="pl-PL" b="1" dirty="0">
                <a:solidFill>
                  <a:schemeClr val="accent3">
                    <a:lumMod val="50000"/>
                  </a:schemeClr>
                </a:solidFill>
                <a:effectLst>
                  <a:outerShdw blurRad="38100" dist="38100" dir="2700000" algn="tl">
                    <a:srgbClr val="000000">
                      <a:alpha val="43137"/>
                    </a:srgbClr>
                  </a:outerShdw>
                </a:effectLst>
              </a:rPr>
              <a:t>Nadużycie zwolnienia lekarskiego jako przyczyna zwolnienia dyscyplinarnego </a:t>
            </a:r>
          </a:p>
        </p:txBody>
      </p:sp>
      <p:pic>
        <p:nvPicPr>
          <p:cNvPr id="3"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solidFill>
                  <a:schemeClr val="accent3">
                    <a:lumMod val="50000"/>
                  </a:schemeClr>
                </a:solidFill>
                <a:effectLst>
                  <a:outerShdw blurRad="38100" dist="38100" dir="2700000" algn="tl">
                    <a:srgbClr val="000000">
                      <a:alpha val="43137"/>
                    </a:srgbClr>
                  </a:outerShdw>
                </a:effectLst>
              </a:rPr>
              <a:t>motywy - I PKN 486/97</a:t>
            </a:r>
            <a:endParaRPr lang="pl-PL" dirty="0"/>
          </a:p>
        </p:txBody>
      </p:sp>
      <p:sp>
        <p:nvSpPr>
          <p:cNvPr id="3" name="Symbol zastępczy zawartości 2"/>
          <p:cNvSpPr>
            <a:spLocks noGrp="1"/>
          </p:cNvSpPr>
          <p:nvPr>
            <p:ph idx="1"/>
          </p:nvPr>
        </p:nvSpPr>
        <p:spPr/>
        <p:txBody>
          <a:bodyPr>
            <a:normAutofit fontScale="92500" lnSpcReduction="20000"/>
          </a:bodyPr>
          <a:lstStyle/>
          <a:p>
            <a:pPr algn="just"/>
            <a:r>
              <a:rPr lang="pl-PL" dirty="0"/>
              <a:t>Wymagane w tym zakresie byłoby wykazanie, iż działał on w sposób zawiniony, a przy tym wina jego polegała </a:t>
            </a:r>
            <a:r>
              <a:rPr lang="pl-PL" b="1" dirty="0"/>
              <a:t>na umyślności działania lub co najmniej rażącym niedbalstwie</a:t>
            </a:r>
            <a:r>
              <a:rPr lang="pl-PL" dirty="0"/>
              <a:t>. </a:t>
            </a:r>
          </a:p>
          <a:p>
            <a:pPr algn="just"/>
            <a:r>
              <a:rPr lang="pl-PL" dirty="0"/>
              <a:t>Powód miał wprawdzie przeciwwskazanie do wykonywania ciężkich prac fizycznych obciążających mięsień sercowy ale - w przekonaniu lekarza prowadzącego - </a:t>
            </a:r>
            <a:r>
              <a:rPr lang="pl-PL" b="1" dirty="0"/>
              <a:t>praca w PZU nie stanowiła żadnego zagrożenia dla jego stanu zdrowia mimo stwierdzenia u powoda nadciśnienia tętniczego</a:t>
            </a:r>
            <a:r>
              <a:rPr lang="pl-PL" dirty="0"/>
              <a:t>. </a:t>
            </a:r>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634082"/>
          </a:xfrm>
        </p:spPr>
        <p:txBody>
          <a:bodyPr>
            <a:normAutofit fontScale="90000"/>
          </a:bodyPr>
          <a:lstStyle/>
          <a:p>
            <a:r>
              <a:rPr lang="pl-PL" b="1" dirty="0">
                <a:solidFill>
                  <a:schemeClr val="accent3">
                    <a:lumMod val="50000"/>
                  </a:schemeClr>
                </a:solidFill>
                <a:effectLst>
                  <a:outerShdw blurRad="38100" dist="38100" dir="2700000" algn="tl">
                    <a:srgbClr val="000000">
                      <a:alpha val="43137"/>
                    </a:srgbClr>
                  </a:outerShdw>
                </a:effectLst>
              </a:rPr>
              <a:t>Stan faktyczny </a:t>
            </a:r>
          </a:p>
        </p:txBody>
      </p:sp>
      <p:sp>
        <p:nvSpPr>
          <p:cNvPr id="3" name="Symbol zastępczy zawartości 2"/>
          <p:cNvSpPr>
            <a:spLocks noGrp="1"/>
          </p:cNvSpPr>
          <p:nvPr>
            <p:ph idx="1"/>
          </p:nvPr>
        </p:nvSpPr>
        <p:spPr>
          <a:xfrm>
            <a:off x="457200" y="1124744"/>
            <a:ext cx="8435280" cy="5256584"/>
          </a:xfrm>
        </p:spPr>
        <p:txBody>
          <a:bodyPr>
            <a:normAutofit fontScale="40000" lnSpcReduction="20000"/>
          </a:bodyPr>
          <a:lstStyle/>
          <a:p>
            <a:pPr marL="0" indent="0" algn="just">
              <a:buNone/>
            </a:pPr>
            <a:r>
              <a:rPr lang="pl-PL" dirty="0"/>
              <a:t>	</a:t>
            </a:r>
            <a:r>
              <a:rPr lang="pl-PL" sz="3500" dirty="0"/>
              <a:t>Powódka była zatrudniona w MOPS w W. od 25 lat. Ostatnio - w 1998 r. - pełniła również funkcję sekretarza Miejskiej Komisji Rozwiązywania Problemów Alkoholowych w </a:t>
            </a:r>
            <a:r>
              <a:rPr lang="pl-PL" sz="3500" dirty="0" err="1"/>
              <a:t>W</a:t>
            </a:r>
            <a:r>
              <a:rPr lang="pl-PL" sz="3500" dirty="0"/>
              <a:t>. (na podstawie umowy zlecenia). Jako pracownik socjalny MOPS większość swojej pracy powódka wykonywała w terenie. Praca ta polegała na odwiedzaniu rodzin wymagających pomocy społecznej w ich miejscu zamieszkania, co często wiązało się z wchodzeniem po schodach na piętro z torbą wypchaną aktami. Poza pracą w MOPS powódka prowadziła sprawy Miejskiej Komisji Rozwiązywania Problemów Alkoholowych, co wiązało się z pracą biurową w pomieszczeniach Komisji na parterze budynku. </a:t>
            </a:r>
          </a:p>
          <a:p>
            <a:pPr marL="0" indent="0" algn="just">
              <a:buNone/>
            </a:pPr>
            <a:r>
              <a:rPr lang="pl-PL" sz="3500" dirty="0"/>
              <a:t>	Od 5 października 1998 r. powódka korzystała ze zwolnienia lekarskiego, albowiem lekarz stwierdził u niej zwyrodnienie stawów kręgosłupa, zapalenie korzonków nerwowych i tkanki okołostawowej. Lekarz leczący powódkę uznał, że schorzenia te uniemożliwiają jej wykonywanie pracy zawodowej związanej z chodzeniem po piętrach oraz dźwiganiem ciężkich przedmiotów, w tym noszeniem torby z aktami. Orientując się, jaką pracę powódka wykonuje na co dzień, lekarz udzielił jej zwolnienia lekarskiego stwierdzającego niezdolność pracy, jednak ze wskazaniem, że pacjentka może chodzić. Według lekarza powódka mogła chodzić, nie mogła natomiast wykonywać czynności powodujących obciążenie kręgosłupa, bo mogłoby to spowodować pogorszenie stanu jej zdrowia i w konsekwencji wydłużenie okresu zwolnienia lekarskiego. </a:t>
            </a:r>
          </a:p>
          <a:p>
            <a:pPr marL="0" indent="0" algn="just">
              <a:buNone/>
            </a:pPr>
            <a:r>
              <a:rPr lang="pl-PL" sz="3500" dirty="0"/>
              <a:t>	W dniu 14 października 1998 r. o godz. 17.00 odbyło się posiedzenie Miejskiej Komisji Rozwiązywania Problemów Alkoholowych i Zarządu Miasta, w którym brali udział pracownicy naukowi Uniwersytetu w P. W posiedzeniu tym uczestniczyła również powódka - jej obecność była niezbędna i obowiązkowa, ponieważ jako sekretarz Komisji koordynowała działalność tej instytucji. Zebranie trwało godzinę, a praca powódki nie wymagała jakiegokolwiek wysiłku fizycznego, była wyłącznie umysłowa. W okresie zwolnienia chorobowego powódka brała udział w trzech innych posiedzeniach Komisji, w dniach 5 października, 15 października i 24 października 1998 r., jej udział w tych posiedzeniach nie był związany z wysiłkiem fizycznym powodującym obciążenie kręgosłupa. Pismem z 3 listopada 1998 r. rozwiązano z powódką umowę o pracę bez wypowiedzenia z winy pracownika z uwagi na ciężkie naruszenie obowiązków pracowniczych. Jako przyczynę rozwiązania umowy o pracę w trybie art. 52 § 1 </a:t>
            </a:r>
            <a:r>
              <a:rPr lang="pl-PL" sz="3500" dirty="0" err="1"/>
              <a:t>pkt</a:t>
            </a:r>
            <a:r>
              <a:rPr lang="pl-PL" sz="3500" dirty="0"/>
              <a:t> 1 </a:t>
            </a:r>
            <a:r>
              <a:rPr lang="pl-PL" sz="3500" dirty="0" err="1"/>
              <a:t>k.p</a:t>
            </a:r>
            <a:r>
              <a:rPr lang="pl-PL" sz="3500" dirty="0"/>
              <a:t>. pracodawca podał, że w dniu 29 października 1998 r. powziął wiadomość o świadczeniu przez powódkę pracy sekretarza Komisji Rozwiązywania Problemów Alkoholowych podczas przebywania na zwolnieniu lekarskim, za którą to pracę powódka otrzymała dietę; tym samym powódka wykazała zdolność do świadczenia pracy również na rzecz pracodawcy. </a:t>
            </a:r>
          </a:p>
          <a:p>
            <a:endParaRPr lang="pl-PL" dirty="0"/>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3600" b="1" dirty="0">
                <a:solidFill>
                  <a:schemeClr val="accent3">
                    <a:lumMod val="50000"/>
                  </a:schemeClr>
                </a:solidFill>
                <a:effectLst>
                  <a:outerShdw blurRad="38100" dist="38100" dir="2700000" algn="tl">
                    <a:srgbClr val="000000">
                      <a:alpha val="43137"/>
                    </a:srgbClr>
                  </a:outerShdw>
                </a:effectLst>
              </a:rPr>
              <a:t>Kontynuacja linii orzeczniczej - I PKN 733/99- wykonywanie dwóch zatrudnień </a:t>
            </a:r>
            <a:endParaRPr lang="pl-PL" dirty="0"/>
          </a:p>
        </p:txBody>
      </p:sp>
      <p:sp>
        <p:nvSpPr>
          <p:cNvPr id="3" name="Symbol zastępczy zawartości 2"/>
          <p:cNvSpPr>
            <a:spLocks noGrp="1"/>
          </p:cNvSpPr>
          <p:nvPr>
            <p:ph idx="1"/>
          </p:nvPr>
        </p:nvSpPr>
        <p:spPr>
          <a:xfrm>
            <a:off x="457200" y="1600200"/>
            <a:ext cx="8435280" cy="4525963"/>
          </a:xfrm>
        </p:spPr>
        <p:txBody>
          <a:bodyPr>
            <a:normAutofit fontScale="77500" lnSpcReduction="20000"/>
          </a:bodyPr>
          <a:lstStyle/>
          <a:p>
            <a:pPr marL="0" indent="0" algn="just">
              <a:buNone/>
            </a:pPr>
            <a:r>
              <a:rPr lang="pl-PL" dirty="0"/>
              <a:t>1. O niezdolności do pracy decyduje z jednej strony określony stan chorobowy i jego nasilenie, z drugiej rodzaj i charakter wykonywanej pracy. </a:t>
            </a:r>
            <a:r>
              <a:rPr lang="pl-PL" b="1" dirty="0"/>
              <a:t>Możliwa jest zatem sytuacja, w której pracownik zatrudniony u różnych pracodawców w różnym charakterze staje się niezdolny do wykonywania jednej pracy, a zachowuje zdolność do wykonywania drugiej. </a:t>
            </a:r>
            <a:r>
              <a:rPr lang="pl-PL" dirty="0"/>
              <a:t>Prowadzący leczenie lekarz jest uprawniony do stwierdzenia, czy istniejący stan chorobowy powoduje, że pracownik jest co prawda czasowo niezdolny do wykonywania jednej pracy, ale zachował pomimo choroby zdolność do wykonywania innej pracy.</a:t>
            </a:r>
          </a:p>
          <a:p>
            <a:pPr marL="0" indent="0" algn="just">
              <a:buNone/>
            </a:pPr>
            <a:r>
              <a:rPr lang="pl-PL" dirty="0"/>
              <a:t>2. </a:t>
            </a:r>
            <a:r>
              <a:rPr lang="pl-PL" b="1" dirty="0"/>
              <a:t>Nie stanowi ciężkiego naruszenia podstawowych obowiązków pracowniczych wykonywanie w czasie zwolnienia chorobowego pracy, która nie jest sprzeczna z zaleceniami lekarskimi.</a:t>
            </a:r>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570186"/>
          </a:xfrm>
        </p:spPr>
        <p:txBody>
          <a:bodyPr>
            <a:normAutofit fontScale="90000"/>
          </a:bodyPr>
          <a:lstStyle/>
          <a:p>
            <a:r>
              <a:rPr lang="pl-PL" sz="3100" b="1" dirty="0">
                <a:solidFill>
                  <a:schemeClr val="accent3">
                    <a:lumMod val="50000"/>
                  </a:schemeClr>
                </a:solidFill>
                <a:effectLst>
                  <a:outerShdw blurRad="38100" dist="38100" dir="2700000" algn="tl">
                    <a:srgbClr val="000000">
                      <a:alpha val="43137"/>
                    </a:srgbClr>
                  </a:outerShdw>
                </a:effectLst>
              </a:rPr>
              <a:t>Czynności sprzeczne z celem, zwłaszcza prowadzące do przedłużenia nieobecności </a:t>
            </a:r>
            <a:br>
              <a:rPr lang="pl-PL" sz="3100" b="1" dirty="0">
                <a:solidFill>
                  <a:schemeClr val="accent3">
                    <a:lumMod val="50000"/>
                  </a:schemeClr>
                </a:solidFill>
                <a:effectLst>
                  <a:outerShdw blurRad="38100" dist="38100" dir="2700000" algn="tl">
                    <a:srgbClr val="000000">
                      <a:alpha val="43137"/>
                    </a:srgbClr>
                  </a:outerShdw>
                </a:effectLst>
              </a:rPr>
            </a:br>
            <a:r>
              <a:rPr lang="pl-PL" b="1" dirty="0">
                <a:solidFill>
                  <a:schemeClr val="accent3">
                    <a:lumMod val="50000"/>
                  </a:schemeClr>
                </a:solidFill>
                <a:effectLst>
                  <a:outerShdw blurRad="38100" dist="38100" dir="2700000" algn="tl">
                    <a:srgbClr val="000000">
                      <a:alpha val="43137"/>
                    </a:srgbClr>
                  </a:outerShdw>
                </a:effectLst>
              </a:rPr>
              <a:t>  </a:t>
            </a:r>
          </a:p>
        </p:txBody>
      </p:sp>
      <p:sp>
        <p:nvSpPr>
          <p:cNvPr id="3" name="Symbol zastępczy zawartości 2"/>
          <p:cNvSpPr>
            <a:spLocks noGrp="1"/>
          </p:cNvSpPr>
          <p:nvPr>
            <p:ph idx="1"/>
          </p:nvPr>
        </p:nvSpPr>
        <p:spPr/>
        <p:txBody>
          <a:bodyPr>
            <a:normAutofit/>
          </a:bodyPr>
          <a:lstStyle/>
          <a:p>
            <a:pPr marL="0" indent="0" algn="just">
              <a:buNone/>
            </a:pPr>
            <a:r>
              <a:rPr lang="pl-PL" sz="2400" dirty="0"/>
              <a:t>Pracownik, który w czasie zwolnienia lekarskiego podejmuje czynności sprzeczne z celem tego zwolnienia, jakim jest odzyskanie zdolności do pracy, a zwłaszcza czynności prowadzące do przedłużenia nieobecności w pracy, godzi w dobro pracodawcy i działa sprzecznie ze swoimi obowiązkami, takimi jak lojalność wobec pracodawcy, obowiązek świadczenia pracy i usprawiedliwiania nieobecności.</a:t>
            </a:r>
          </a:p>
          <a:p>
            <a:endParaRPr lang="pl-PL" dirty="0"/>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solidFill>
                  <a:schemeClr val="accent3">
                    <a:lumMod val="50000"/>
                  </a:schemeClr>
                </a:solidFill>
                <a:effectLst>
                  <a:outerShdw blurRad="38100" dist="38100" dir="2700000" algn="tl">
                    <a:srgbClr val="000000">
                      <a:alpha val="43137"/>
                    </a:srgbClr>
                  </a:outerShdw>
                </a:effectLst>
              </a:rPr>
              <a:t>Udział w ślubie - I PKN 14/98</a:t>
            </a:r>
            <a:endParaRPr lang="pl-PL" dirty="0">
              <a:solidFill>
                <a:schemeClr val="accent3">
                  <a:lumMod val="50000"/>
                </a:schemeClr>
              </a:solidFill>
              <a:effectLst>
                <a:outerShdw blurRad="38100" dist="38100" dir="2700000" algn="tl">
                  <a:srgbClr val="000000">
                    <a:alpha val="43137"/>
                  </a:srgbClr>
                </a:outerShdw>
              </a:effectLst>
            </a:endParaRPr>
          </a:p>
        </p:txBody>
      </p:sp>
      <p:sp>
        <p:nvSpPr>
          <p:cNvPr id="3" name="Symbol zastępczy zawartości 2"/>
          <p:cNvSpPr>
            <a:spLocks noGrp="1"/>
          </p:cNvSpPr>
          <p:nvPr>
            <p:ph idx="1"/>
          </p:nvPr>
        </p:nvSpPr>
        <p:spPr/>
        <p:txBody>
          <a:bodyPr>
            <a:normAutofit/>
          </a:bodyPr>
          <a:lstStyle/>
          <a:p>
            <a:pPr marL="0" indent="0" algn="just">
              <a:buNone/>
            </a:pPr>
            <a:r>
              <a:rPr lang="pl-PL" dirty="0"/>
              <a:t>Udział pracownika we własnym ślubie w czasie zwolnienia lekarskiego zawierającego adnotację "chory może chodzić", nie koliduje z obowiązkami pracowniczymi i nie może być uznany za ciężkie naruszenie podstawowych obowiązków pracowniczych w rozumieniu art. 52 § 1 </a:t>
            </a:r>
            <a:r>
              <a:rPr lang="pl-PL" dirty="0" err="1"/>
              <a:t>pkt</a:t>
            </a:r>
            <a:r>
              <a:rPr lang="pl-PL" dirty="0"/>
              <a:t> 1 </a:t>
            </a:r>
            <a:r>
              <a:rPr lang="pl-PL" dirty="0" err="1"/>
              <a:t>k.p</a:t>
            </a:r>
            <a:r>
              <a:rPr lang="pl-PL" dirty="0"/>
              <a:t>.</a:t>
            </a:r>
          </a:p>
          <a:p>
            <a:endParaRPr lang="pl-PL" dirty="0"/>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solidFill>
                  <a:schemeClr val="accent3">
                    <a:lumMod val="50000"/>
                  </a:schemeClr>
                </a:solidFill>
                <a:effectLst>
                  <a:outerShdw blurRad="38100" dist="38100" dir="2700000" algn="tl">
                    <a:srgbClr val="000000">
                      <a:alpha val="43137"/>
                    </a:srgbClr>
                  </a:outerShdw>
                </a:effectLst>
              </a:rPr>
              <a:t>Zajęcia szkolne - I PKN 613/98</a:t>
            </a:r>
          </a:p>
        </p:txBody>
      </p:sp>
      <p:sp>
        <p:nvSpPr>
          <p:cNvPr id="3" name="Symbol zastępczy zawartości 2"/>
          <p:cNvSpPr>
            <a:spLocks noGrp="1"/>
          </p:cNvSpPr>
          <p:nvPr>
            <p:ph idx="1"/>
          </p:nvPr>
        </p:nvSpPr>
        <p:spPr/>
        <p:txBody>
          <a:bodyPr/>
          <a:lstStyle/>
          <a:p>
            <a:pPr marL="0" indent="0" algn="just">
              <a:buNone/>
            </a:pPr>
            <a:endParaRPr lang="pl-PL" dirty="0"/>
          </a:p>
          <a:p>
            <a:pPr marL="0" indent="0" algn="just">
              <a:buNone/>
            </a:pPr>
            <a:r>
              <a:rPr lang="pl-PL" dirty="0"/>
              <a:t>Uczestniczenie pracownika w zajęciach szkolnych w czasie usprawiedliwionej nieobecności w pracy, niesprzeczne z zaleceniami lekarza, nie jest naruszeniem obowiązków pracowniczych.</a:t>
            </a:r>
          </a:p>
          <a:p>
            <a:endParaRPr lang="pl-PL" dirty="0"/>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solidFill>
                  <a:schemeClr val="accent3">
                    <a:lumMod val="50000"/>
                  </a:schemeClr>
                </a:solidFill>
                <a:effectLst>
                  <a:outerShdw blurRad="38100" dist="38100" dir="2700000" algn="tl">
                    <a:srgbClr val="000000">
                      <a:alpha val="43137"/>
                    </a:srgbClr>
                  </a:outerShdw>
                </a:effectLst>
              </a:rPr>
              <a:t>Udział w grze sportowej  - I PKN 757/99</a:t>
            </a:r>
          </a:p>
        </p:txBody>
      </p:sp>
      <p:sp>
        <p:nvSpPr>
          <p:cNvPr id="3" name="Symbol zastępczy zawartości 2"/>
          <p:cNvSpPr>
            <a:spLocks noGrp="1"/>
          </p:cNvSpPr>
          <p:nvPr>
            <p:ph idx="1"/>
          </p:nvPr>
        </p:nvSpPr>
        <p:spPr/>
        <p:txBody>
          <a:bodyPr>
            <a:normAutofit/>
          </a:bodyPr>
          <a:lstStyle/>
          <a:p>
            <a:pPr marL="0" indent="0" algn="just">
              <a:buNone/>
            </a:pPr>
            <a:r>
              <a:rPr lang="pl-PL" dirty="0"/>
              <a:t>Ustalenie, że pracownik w czasie zwolnienia lekarskiego uczestniczył w grze sportowej nie wystarcza do przypisania mu ciężkiego naruszenia podstawowych obowiązków pracowniczych stanowiącego podstawę do rozwiązania umowy o pracę bez wypowiedzenia z winy pracownika (art. 52 § 1 </a:t>
            </a:r>
            <a:r>
              <a:rPr lang="pl-PL" dirty="0" err="1"/>
              <a:t>pkt</a:t>
            </a:r>
            <a:r>
              <a:rPr lang="pl-PL" dirty="0"/>
              <a:t> 1 </a:t>
            </a:r>
            <a:r>
              <a:rPr lang="pl-PL" dirty="0" err="1"/>
              <a:t>k.p</a:t>
            </a:r>
            <a:r>
              <a:rPr lang="pl-PL" dirty="0"/>
              <a:t>.).</a:t>
            </a:r>
          </a:p>
          <a:p>
            <a:endParaRPr lang="pl-PL" dirty="0"/>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solidFill>
                  <a:schemeClr val="accent3">
                    <a:lumMod val="50000"/>
                  </a:schemeClr>
                </a:solidFill>
                <a:effectLst>
                  <a:outerShdw blurRad="38100" dist="38100" dir="2700000" algn="tl">
                    <a:srgbClr val="000000">
                      <a:alpha val="43137"/>
                    </a:srgbClr>
                  </a:outerShdw>
                </a:effectLst>
              </a:rPr>
              <a:t>Stan faktyczny - I PKN 638/00 </a:t>
            </a:r>
          </a:p>
        </p:txBody>
      </p:sp>
      <p:sp>
        <p:nvSpPr>
          <p:cNvPr id="3" name="Symbol zastępczy zawartości 2"/>
          <p:cNvSpPr>
            <a:spLocks noGrp="1"/>
          </p:cNvSpPr>
          <p:nvPr>
            <p:ph idx="1"/>
          </p:nvPr>
        </p:nvSpPr>
        <p:spPr/>
        <p:txBody>
          <a:bodyPr>
            <a:normAutofit fontScale="62500" lnSpcReduction="20000"/>
          </a:bodyPr>
          <a:lstStyle/>
          <a:p>
            <a:pPr marL="0" indent="0" algn="just">
              <a:buNone/>
            </a:pPr>
            <a:r>
              <a:rPr lang="pl-PL" dirty="0"/>
              <a:t>	Od 11 lutego do 26 kwietnia 1999 r. przebywała na zwolnieniu lekarskim ze względu na </a:t>
            </a:r>
            <a:r>
              <a:rPr lang="pl-PL" b="1" dirty="0"/>
              <a:t>nerwicę sytuacyjną. Zwolnienie wystawiał lekarz psychiatra, a leczenie nie wymagało leżenia.</a:t>
            </a:r>
          </a:p>
          <a:p>
            <a:pPr marL="0" indent="0" algn="just">
              <a:buNone/>
            </a:pPr>
            <a:r>
              <a:rPr lang="pl-PL" dirty="0"/>
              <a:t>	Pracownicy pozwanego 16 kwietnia 1999 r. dokonali kontroli wykorzystywania przez powódkę zwolnienia lekarskiego. Nie zastali jej w domu. </a:t>
            </a:r>
            <a:r>
              <a:rPr lang="pl-PL" b="1" dirty="0"/>
              <a:t>Udali się do sklepu ogrodniczego prowadzonego przez męża powódki i tam zastali ją przy obsłudze klientów. Podawała im nasiona, rozmawiała z nimi, przyjęła zapłatę za sprzedany towar. </a:t>
            </a:r>
            <a:r>
              <a:rPr lang="pl-PL" dirty="0"/>
              <a:t>Podobna sytuacja miała miejsce już poprzednio, w lutym tego roku, również podczas korzystania przez powódkę ze zwolnienia lekarskiego.</a:t>
            </a:r>
          </a:p>
          <a:p>
            <a:pPr>
              <a:buNone/>
            </a:pPr>
            <a:endParaRPr lang="pl-PL" dirty="0"/>
          </a:p>
          <a:p>
            <a:pPr marL="0" indent="0" algn="just">
              <a:buNone/>
            </a:pPr>
            <a:r>
              <a:rPr lang="pl-PL" b="1" dirty="0"/>
              <a:t>Sąd Najwyższy </a:t>
            </a:r>
            <a:r>
              <a:rPr lang="pl-PL" dirty="0"/>
              <a:t>- zachowanie Beaty H. nie było sprzeczne z zaleceniami lekarza, nie mogło spowodować przedłużenia nieobecności jej w pracy, a więc nie było sprzeczne z celem zwolnienia lekarskiego, co oznacza, że nie stanowiło w ogóle naruszenia obowiązków pracowniczych, a tym bardziej naruszenia ciężkiego podstawowych obowiązków pracowniczych, jak tego wymaga art. 52 § 1 </a:t>
            </a:r>
            <a:r>
              <a:rPr lang="pl-PL" dirty="0" err="1"/>
              <a:t>kp</a:t>
            </a:r>
            <a:r>
              <a:rPr lang="pl-PL" dirty="0"/>
              <a:t>. </a:t>
            </a:r>
          </a:p>
          <a:p>
            <a:pPr marL="0" indent="0" algn="just">
              <a:buNone/>
            </a:pPr>
            <a:endParaRPr lang="pl-PL" dirty="0"/>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solidFill>
                  <a:schemeClr val="accent3">
                    <a:lumMod val="50000"/>
                  </a:schemeClr>
                </a:solidFill>
                <a:effectLst>
                  <a:outerShdw blurRad="38100" dist="38100" dir="2700000" algn="tl">
                    <a:srgbClr val="000000">
                      <a:alpha val="43137"/>
                    </a:srgbClr>
                  </a:outerShdw>
                </a:effectLst>
              </a:rPr>
              <a:t>Stan faktyczny I PK 22/11</a:t>
            </a:r>
          </a:p>
        </p:txBody>
      </p:sp>
      <p:sp>
        <p:nvSpPr>
          <p:cNvPr id="3" name="Symbol zastępczy zawartości 2"/>
          <p:cNvSpPr>
            <a:spLocks noGrp="1"/>
          </p:cNvSpPr>
          <p:nvPr>
            <p:ph idx="1"/>
          </p:nvPr>
        </p:nvSpPr>
        <p:spPr>
          <a:xfrm>
            <a:off x="457200" y="1268760"/>
            <a:ext cx="8229600" cy="4968552"/>
          </a:xfrm>
        </p:spPr>
        <p:txBody>
          <a:bodyPr>
            <a:noAutofit/>
          </a:bodyPr>
          <a:lstStyle/>
          <a:p>
            <a:pPr marL="0" indent="0" algn="just">
              <a:spcBef>
                <a:spcPts val="0"/>
              </a:spcBef>
              <a:buNone/>
            </a:pPr>
            <a:r>
              <a:rPr lang="pl-PL" sz="2000" dirty="0"/>
              <a:t>	Powód zajmował stanowisko członka zarządu - dyrektora do spraw finansowych (2006-2009). W dniu 13 października 2009 r. powoda odwołano z funkcji, a następnie wypowiedziano stosunek pracy, okres wypowiedzenia upłynął 31 marca 2010 r. </a:t>
            </a:r>
          </a:p>
          <a:p>
            <a:pPr marL="0" indent="0" algn="just">
              <a:spcBef>
                <a:spcPts val="0"/>
              </a:spcBef>
              <a:buNone/>
            </a:pPr>
            <a:r>
              <a:rPr lang="pl-PL" sz="2000" dirty="0"/>
              <a:t>	W okresie od 14 października do 5 listopada 2009 r. oraz od 6 listopada do 4 grudnia 2009 r. powód przebywał na zwolnieniu lekarskim. </a:t>
            </a:r>
          </a:p>
          <a:p>
            <a:pPr marL="0" indent="0" algn="just">
              <a:spcBef>
                <a:spcPts val="0"/>
              </a:spcBef>
              <a:buNone/>
            </a:pPr>
            <a:r>
              <a:rPr lang="pl-PL" sz="2000" dirty="0"/>
              <a:t>	Pracodawca nie wypłacił powodowi wynagrodzenia za 23 dni od 14 października do 5 listopada 2009 r., za drugi okres zwolnienia powód wynagrodzenie otrzymał. </a:t>
            </a:r>
          </a:p>
          <a:p>
            <a:pPr marL="0" indent="0" algn="just">
              <a:spcBef>
                <a:spcPts val="0"/>
              </a:spcBef>
              <a:buNone/>
            </a:pPr>
            <a:r>
              <a:rPr lang="pl-PL" sz="2000" dirty="0"/>
              <a:t>	Odmowa wypłaty wynagrodzenia argumentowana była wykorzystaniem zwolnienia lekarskiego niezgodnie z przeznaczeniem. Jak ustalił Sąd na podstawie zeznań i materiału fotograficznego wynajętego przez Spółkę detektywa w dniu 26 października 2009 r. powód odwiedził stację benzynową, sklepy w galerii handlowej, przez kilka godzin grał na automatach w salonie gry i kibicował innym graczom.</a:t>
            </a:r>
          </a:p>
          <a:p>
            <a:pPr marL="0" indent="0">
              <a:spcBef>
                <a:spcPts val="0"/>
              </a:spcBef>
              <a:buNone/>
            </a:pPr>
            <a:endParaRPr lang="pl-PL" sz="1400" dirty="0"/>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extLst>
      <p:ext uri="{BB962C8B-B14F-4D97-AF65-F5344CB8AC3E}">
        <p14:creationId xmlns:p14="http://schemas.microsoft.com/office/powerpoint/2010/main" val="19834806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solidFill>
                  <a:schemeClr val="accent3">
                    <a:lumMod val="50000"/>
                  </a:schemeClr>
                </a:solidFill>
                <a:effectLst>
                  <a:outerShdw blurRad="38100" dist="38100" dir="2700000" algn="tl">
                    <a:srgbClr val="000000">
                      <a:alpha val="43137"/>
                    </a:srgbClr>
                  </a:outerShdw>
                </a:effectLst>
              </a:rPr>
              <a:t>rozstrzygnięcie - I PK 22/11</a:t>
            </a:r>
            <a:endParaRPr lang="pl-PL" dirty="0"/>
          </a:p>
        </p:txBody>
      </p:sp>
      <p:sp>
        <p:nvSpPr>
          <p:cNvPr id="3" name="Symbol zastępczy zawartości 2"/>
          <p:cNvSpPr>
            <a:spLocks noGrp="1"/>
          </p:cNvSpPr>
          <p:nvPr>
            <p:ph idx="1"/>
          </p:nvPr>
        </p:nvSpPr>
        <p:spPr>
          <a:xfrm>
            <a:off x="457200" y="1268760"/>
            <a:ext cx="8229600" cy="4857403"/>
          </a:xfrm>
        </p:spPr>
        <p:txBody>
          <a:bodyPr>
            <a:normAutofit fontScale="70000" lnSpcReduction="20000"/>
          </a:bodyPr>
          <a:lstStyle/>
          <a:p>
            <a:pPr marL="0" indent="0" algn="just">
              <a:buNone/>
            </a:pPr>
            <a:r>
              <a:rPr lang="pl-PL" b="1" dirty="0"/>
              <a:t>	Jeśli pracownik mógł wykonywać (pod względem medycznym) czynności niezbędne życiowo, takie jak wyjście do apteki, na zakupy czy krótki spacer, to w sytuacji poszerzenia tych czynności o inne zbędne zajęcia, ma miejsce niezgodne z celem wykorzystanie zwolnienia lekarskiego. Wielogodzinne wyjście do galerii handlowej, w tym długotrwała gra na automatach, nie stanowią czynności niezbędnych. </a:t>
            </a:r>
          </a:p>
          <a:p>
            <a:pPr marL="0" indent="0" algn="just">
              <a:buNone/>
            </a:pPr>
            <a:r>
              <a:rPr lang="pl-PL" dirty="0"/>
              <a:t>	Wykonywanie czynności mogących przedłużyć okres niezdolności do pracy jest przy tym zawsze wykorzystywaniem zwolnienia niezgodnie z jego celem. Celem zwolnienia od pracy jest odzyskanie przez ubezpieczonego zdolności do pracy. W jego osiągnięciu przeszkodą może być zarówno wykonywanie pracy zarobkowej (co przesądził ustawodawca), jak i inne zachowania ubezpieczonego utrudniające proces leczenia i rekonwalescencję. Granie na automatach poza domem nie sprzyja rekonwalescencji przez co zachodzi podstawa do zastosowania art. 17 ustawy zasiłkowej.</a:t>
            </a:r>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extLst>
      <p:ext uri="{BB962C8B-B14F-4D97-AF65-F5344CB8AC3E}">
        <p14:creationId xmlns:p14="http://schemas.microsoft.com/office/powerpoint/2010/main" val="1824101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solidFill>
                  <a:schemeClr val="accent3">
                    <a:lumMod val="50000"/>
                  </a:schemeClr>
                </a:solidFill>
                <a:effectLst>
                  <a:outerShdw blurRad="38100" dist="38100" dir="2700000" algn="tl">
                    <a:srgbClr val="000000">
                      <a:alpha val="43137"/>
                    </a:srgbClr>
                  </a:outerShdw>
                </a:effectLst>
              </a:rPr>
              <a:t>Treść art. 52 § 1 </a:t>
            </a:r>
            <a:r>
              <a:rPr lang="pl-PL" b="1" dirty="0" err="1">
                <a:solidFill>
                  <a:schemeClr val="accent3">
                    <a:lumMod val="50000"/>
                  </a:schemeClr>
                </a:solidFill>
                <a:effectLst>
                  <a:outerShdw blurRad="38100" dist="38100" dir="2700000" algn="tl">
                    <a:srgbClr val="000000">
                      <a:alpha val="43137"/>
                    </a:srgbClr>
                  </a:outerShdw>
                </a:effectLst>
              </a:rPr>
              <a:t>pkt</a:t>
            </a:r>
            <a:r>
              <a:rPr lang="pl-PL" b="1" dirty="0">
                <a:solidFill>
                  <a:schemeClr val="accent3">
                    <a:lumMod val="50000"/>
                  </a:schemeClr>
                </a:solidFill>
                <a:effectLst>
                  <a:outerShdw blurRad="38100" dist="38100" dir="2700000" algn="tl">
                    <a:srgbClr val="000000">
                      <a:alpha val="43137"/>
                    </a:srgbClr>
                  </a:outerShdw>
                </a:effectLst>
              </a:rPr>
              <a:t> 1 </a:t>
            </a:r>
            <a:r>
              <a:rPr lang="pl-PL" b="1" dirty="0" err="1">
                <a:solidFill>
                  <a:schemeClr val="accent3">
                    <a:lumMod val="50000"/>
                  </a:schemeClr>
                </a:solidFill>
                <a:effectLst>
                  <a:outerShdw blurRad="38100" dist="38100" dir="2700000" algn="tl">
                    <a:srgbClr val="000000">
                      <a:alpha val="43137"/>
                    </a:srgbClr>
                  </a:outerShdw>
                </a:effectLst>
              </a:rPr>
              <a:t>k.p</a:t>
            </a:r>
            <a:r>
              <a:rPr lang="pl-PL" b="1" dirty="0">
                <a:solidFill>
                  <a:schemeClr val="accent3">
                    <a:lumMod val="50000"/>
                  </a:schemeClr>
                </a:solidFill>
                <a:effectLst>
                  <a:outerShdw blurRad="38100" dist="38100" dir="2700000" algn="tl">
                    <a:srgbClr val="000000">
                      <a:alpha val="43137"/>
                    </a:srgbClr>
                  </a:outerShdw>
                </a:effectLst>
              </a:rPr>
              <a:t>. do 1996 r. </a:t>
            </a:r>
          </a:p>
        </p:txBody>
      </p:sp>
      <p:sp>
        <p:nvSpPr>
          <p:cNvPr id="3" name="Symbol zastępczy zawartości 2"/>
          <p:cNvSpPr>
            <a:spLocks noGrp="1"/>
          </p:cNvSpPr>
          <p:nvPr>
            <p:ph idx="1"/>
          </p:nvPr>
        </p:nvSpPr>
        <p:spPr/>
        <p:txBody>
          <a:bodyPr>
            <a:normAutofit fontScale="92500" lnSpcReduction="20000"/>
          </a:bodyPr>
          <a:lstStyle/>
          <a:p>
            <a:pPr marL="0" indent="0" algn="just">
              <a:buNone/>
            </a:pPr>
            <a:r>
              <a:rPr lang="pl-PL" dirty="0"/>
              <a:t>Zakład pracy może rozwiązać umowę o pracę bez wypowiedzenia z winy pracownika w razie:</a:t>
            </a:r>
          </a:p>
          <a:p>
            <a:pPr algn="just">
              <a:buNone/>
            </a:pPr>
            <a:r>
              <a:rPr lang="pl-PL" dirty="0"/>
              <a:t>1)ciężkiego naruszenia przez pracownika podstawowych obowiązków pracowniczych, a w szczególności zakłócenia porządku i spokoju w miejscu pracy, opuszczania pracy bez usprawiedliwienia, stawienia się do pracy w stanie nietrzeźwości lub spożywania alkoholu w czasie pracy oraz </a:t>
            </a:r>
            <a:r>
              <a:rPr lang="pl-PL" b="1" u="sng" dirty="0"/>
              <a:t>dokonania nadużyć w zakresie korzystania ze świadczeń z ubezpieczenia społecznego lub innych świadczeń socjalnych</a:t>
            </a:r>
            <a:r>
              <a:rPr lang="pl-PL" dirty="0"/>
              <a:t>.</a:t>
            </a:r>
          </a:p>
          <a:p>
            <a:endParaRPr lang="pl-PL" dirty="0"/>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363272" cy="1143000"/>
          </a:xfrm>
        </p:spPr>
        <p:txBody>
          <a:bodyPr>
            <a:noAutofit/>
          </a:bodyPr>
          <a:lstStyle/>
          <a:p>
            <a:r>
              <a:rPr lang="pl-PL" sz="2800" b="1" dirty="0">
                <a:solidFill>
                  <a:schemeClr val="accent3">
                    <a:lumMod val="50000"/>
                  </a:schemeClr>
                </a:solidFill>
                <a:effectLst>
                  <a:outerShdw blurRad="38100" dist="38100" dir="2700000" algn="tl">
                    <a:srgbClr val="000000">
                      <a:alpha val="43137"/>
                    </a:srgbClr>
                  </a:outerShdw>
                </a:effectLst>
              </a:rPr>
              <a:t>Stan faktyczny - II PK 14/16  </a:t>
            </a:r>
            <a:br>
              <a:rPr lang="pl-PL" sz="2800" b="1" dirty="0">
                <a:solidFill>
                  <a:schemeClr val="accent3">
                    <a:lumMod val="50000"/>
                  </a:schemeClr>
                </a:solidFill>
                <a:effectLst>
                  <a:outerShdw blurRad="38100" dist="38100" dir="2700000" algn="tl">
                    <a:srgbClr val="000000">
                      <a:alpha val="43137"/>
                    </a:srgbClr>
                  </a:outerShdw>
                </a:effectLst>
              </a:rPr>
            </a:br>
            <a:r>
              <a:rPr lang="pl-PL" sz="2800" b="1" dirty="0">
                <a:solidFill>
                  <a:schemeClr val="accent3">
                    <a:lumMod val="50000"/>
                  </a:schemeClr>
                </a:solidFill>
                <a:effectLst>
                  <a:outerShdw blurRad="38100" dist="38100" dir="2700000" algn="tl">
                    <a:srgbClr val="000000">
                      <a:alpha val="43137"/>
                    </a:srgbClr>
                  </a:outerShdw>
                </a:effectLst>
              </a:rPr>
              <a:t>(wykonywanie zwykłych obowiązków)</a:t>
            </a:r>
            <a:endParaRPr lang="pl-PL" sz="5400" b="1" dirty="0">
              <a:solidFill>
                <a:schemeClr val="accent3">
                  <a:lumMod val="50000"/>
                </a:schemeClr>
              </a:solidFill>
              <a:effectLst>
                <a:outerShdw blurRad="38100" dist="38100" dir="2700000" algn="tl">
                  <a:srgbClr val="000000">
                    <a:alpha val="43137"/>
                  </a:srgbClr>
                </a:outerShdw>
              </a:effectLst>
            </a:endParaRPr>
          </a:p>
        </p:txBody>
      </p:sp>
      <p:sp>
        <p:nvSpPr>
          <p:cNvPr id="3" name="Symbol zastępczy zawartości 2"/>
          <p:cNvSpPr>
            <a:spLocks noGrp="1"/>
          </p:cNvSpPr>
          <p:nvPr>
            <p:ph idx="1"/>
          </p:nvPr>
        </p:nvSpPr>
        <p:spPr>
          <a:xfrm>
            <a:off x="457200" y="1484784"/>
            <a:ext cx="8229600" cy="4968552"/>
          </a:xfrm>
        </p:spPr>
        <p:txBody>
          <a:bodyPr>
            <a:normAutofit lnSpcReduction="10000"/>
          </a:bodyPr>
          <a:lstStyle/>
          <a:p>
            <a:pPr marL="0" indent="0" algn="just">
              <a:buNone/>
            </a:pPr>
            <a:r>
              <a:rPr lang="pl-PL" dirty="0"/>
              <a:t>	</a:t>
            </a:r>
            <a:r>
              <a:rPr lang="pl-PL" sz="2400" dirty="0"/>
              <a:t>Powód wykonywał obowiązki komendanta straży miejskiej. Ukrywając fakt posiadania zaświadczenia lekarskiego, z którego wynikało, że chory powinien leżeć, wykonywał on obowiązki zawodowe w przekonaniu, że działa w interesie swego pracodawcy. W tym czasie u pozwanego (Urząd Gminy) były bowiem organizowane spotkania nowo wybranego Burmistrza Gminy z kierownikami podległych mu komórek organizacyjnych, na których powód zamierzał przedstawić informacje związane z funkcjonowaniem straży miejskiej. Tuż po okresie choroby powodowi doręczono pismo o natychmiastowym rozwiązaniu umowy o pracę z jego winy, z uwagi na brak powiadomienia pracodawcy o uzyskaniu zwolnienia lekarskiego oraz świadczeniu pracy w okresie, gdy zgodnie z zaleceniami lekarskimi powinien leżeć. </a:t>
            </a:r>
            <a:endParaRPr lang="pl-PL" sz="6600" dirty="0"/>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solidFill>
                  <a:schemeClr val="accent3">
                    <a:lumMod val="50000"/>
                  </a:schemeClr>
                </a:solidFill>
                <a:effectLst>
                  <a:outerShdw blurRad="38100" dist="38100" dir="2700000" algn="tl">
                    <a:srgbClr val="000000">
                      <a:alpha val="43137"/>
                    </a:srgbClr>
                  </a:outerShdw>
                </a:effectLst>
              </a:rPr>
              <a:t>Wykonywanie  w czasie zwolnienia lekarskiego tej samej pracy </a:t>
            </a:r>
            <a:br>
              <a:rPr lang="pl-PL" b="1" dirty="0">
                <a:solidFill>
                  <a:schemeClr val="accent3">
                    <a:lumMod val="50000"/>
                  </a:schemeClr>
                </a:solidFill>
                <a:effectLst>
                  <a:outerShdw blurRad="38100" dist="38100" dir="2700000" algn="tl">
                    <a:srgbClr val="000000">
                      <a:alpha val="43137"/>
                    </a:srgbClr>
                  </a:outerShdw>
                </a:effectLst>
              </a:rPr>
            </a:br>
            <a:r>
              <a:rPr lang="pl-PL" b="1" dirty="0">
                <a:solidFill>
                  <a:schemeClr val="accent3">
                    <a:lumMod val="50000"/>
                  </a:schemeClr>
                </a:solidFill>
                <a:effectLst>
                  <a:outerShdw blurRad="38100" dist="38100" dir="2700000" algn="tl">
                    <a:srgbClr val="000000">
                      <a:alpha val="43137"/>
                    </a:srgbClr>
                  </a:outerShdw>
                </a:effectLst>
              </a:rPr>
              <a:t>- II PK 14/16 </a:t>
            </a:r>
          </a:p>
        </p:txBody>
      </p:sp>
      <p:sp>
        <p:nvSpPr>
          <p:cNvPr id="3" name="Symbol zastępczy zawartości 2"/>
          <p:cNvSpPr>
            <a:spLocks noGrp="1"/>
          </p:cNvSpPr>
          <p:nvPr>
            <p:ph idx="1"/>
          </p:nvPr>
        </p:nvSpPr>
        <p:spPr/>
        <p:txBody>
          <a:bodyPr>
            <a:normAutofit/>
          </a:bodyPr>
          <a:lstStyle/>
          <a:p>
            <a:pPr>
              <a:buNone/>
            </a:pPr>
            <a:r>
              <a:rPr lang="pl-PL" dirty="0"/>
              <a:t> </a:t>
            </a:r>
          </a:p>
          <a:p>
            <a:pPr marL="0" indent="0" algn="just">
              <a:buNone/>
            </a:pPr>
            <a:r>
              <a:rPr lang="pl-PL" dirty="0"/>
              <a:t>Wykonywanie pracy przez pracownika w okresie niezdolności do pracy może </a:t>
            </a:r>
            <a:r>
              <a:rPr lang="pl-PL" b="1" dirty="0"/>
              <a:t>tylko wyjątkowo zostać uznane za uchybienie podstawowemu obowiązkowi dbania o dobro zakładu pracy </a:t>
            </a:r>
            <a:r>
              <a:rPr lang="pl-PL" dirty="0"/>
              <a:t>(art. 100 § 1 </a:t>
            </a:r>
            <a:r>
              <a:rPr lang="pl-PL" dirty="0" err="1"/>
              <a:t>pkt</a:t>
            </a:r>
            <a:r>
              <a:rPr lang="pl-PL" dirty="0"/>
              <a:t> 4 w związku z art. 52 § 1 </a:t>
            </a:r>
            <a:r>
              <a:rPr lang="pl-PL" dirty="0" err="1"/>
              <a:t>pkt</a:t>
            </a:r>
            <a:r>
              <a:rPr lang="pl-PL" dirty="0"/>
              <a:t> 1 </a:t>
            </a:r>
            <a:r>
              <a:rPr lang="pl-PL" dirty="0" err="1"/>
              <a:t>k.p</a:t>
            </a:r>
            <a:r>
              <a:rPr lang="pl-PL" dirty="0"/>
              <a:t>.).</a:t>
            </a:r>
          </a:p>
          <a:p>
            <a:endParaRPr lang="pl-PL" dirty="0"/>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solidFill>
                  <a:schemeClr val="accent3">
                    <a:lumMod val="50000"/>
                  </a:schemeClr>
                </a:solidFill>
                <a:effectLst>
                  <a:outerShdw blurRad="38100" dist="38100" dir="2700000" algn="tl">
                    <a:srgbClr val="000000">
                      <a:alpha val="43137"/>
                    </a:srgbClr>
                  </a:outerShdw>
                </a:effectLst>
              </a:rPr>
              <a:t>II teza - II PK 14/16 </a:t>
            </a:r>
            <a:endParaRPr lang="pl-PL" dirty="0"/>
          </a:p>
        </p:txBody>
      </p:sp>
      <p:sp>
        <p:nvSpPr>
          <p:cNvPr id="3" name="Symbol zastępczy zawartości 2"/>
          <p:cNvSpPr>
            <a:spLocks noGrp="1"/>
          </p:cNvSpPr>
          <p:nvPr>
            <p:ph idx="1"/>
          </p:nvPr>
        </p:nvSpPr>
        <p:spPr>
          <a:xfrm>
            <a:off x="457200" y="1196752"/>
            <a:ext cx="8435280" cy="4929411"/>
          </a:xfrm>
        </p:spPr>
        <p:txBody>
          <a:bodyPr>
            <a:noAutofit/>
          </a:bodyPr>
          <a:lstStyle/>
          <a:p>
            <a:pPr algn="just"/>
            <a:r>
              <a:rPr lang="pl-PL" sz="2400" dirty="0"/>
              <a:t>W kontekście art. 52 § 1 </a:t>
            </a:r>
            <a:r>
              <a:rPr lang="pl-PL" sz="2400" dirty="0" err="1"/>
              <a:t>pkt</a:t>
            </a:r>
            <a:r>
              <a:rPr lang="pl-PL" sz="2400" dirty="0"/>
              <a:t> 1 </a:t>
            </a:r>
            <a:r>
              <a:rPr lang="pl-PL" sz="2400" dirty="0" err="1"/>
              <a:t>k.p</a:t>
            </a:r>
            <a:r>
              <a:rPr lang="pl-PL" sz="2400" dirty="0"/>
              <a:t>. trzeba stwierdzić, że dbanie o dobro zakładu pracy </a:t>
            </a:r>
            <a:r>
              <a:rPr lang="pl-PL" sz="2400" i="1" dirty="0"/>
              <a:t>a </a:t>
            </a:r>
            <a:r>
              <a:rPr lang="pl-PL" sz="2400" i="1" dirty="0" err="1"/>
              <a:t>casu</a:t>
            </a:r>
            <a:r>
              <a:rPr lang="pl-PL" sz="2400" i="1" dirty="0"/>
              <a:t> de </a:t>
            </a:r>
            <a:r>
              <a:rPr lang="pl-PL" sz="2400" i="1" dirty="0" err="1"/>
              <a:t>casum</a:t>
            </a:r>
            <a:r>
              <a:rPr lang="pl-PL" sz="2400" i="1" dirty="0"/>
              <a:t> </a:t>
            </a:r>
            <a:r>
              <a:rPr lang="pl-PL" sz="2400" dirty="0"/>
              <a:t>może zostać uznane za obowiązek podstawowy. </a:t>
            </a:r>
          </a:p>
          <a:p>
            <a:pPr algn="just"/>
            <a:r>
              <a:rPr lang="pl-PL" sz="2400" dirty="0"/>
              <a:t>Nie można wykluczyć, że z uwagi na natężenie i rodzaj choroby, zakres obowiązków wykonywanych przez pracownika i ich znaczenie dla zakładu pracy, wykonywanie pracy przez chorego pracownika (mającego zwolnienie lekarskie) może zostać uznane za uchybienie podstawowemu obowiązkowi, o którym mowa w art. 100 § 1 </a:t>
            </a:r>
            <a:r>
              <a:rPr lang="pl-PL" sz="2400" dirty="0" err="1"/>
              <a:t>pkt</a:t>
            </a:r>
            <a:r>
              <a:rPr lang="pl-PL" sz="2400" dirty="0"/>
              <a:t> 4 </a:t>
            </a:r>
            <a:r>
              <a:rPr lang="pl-PL" sz="2400" dirty="0" err="1"/>
              <a:t>k.p</a:t>
            </a:r>
            <a:r>
              <a:rPr lang="pl-PL" sz="2400" dirty="0"/>
              <a:t>. </a:t>
            </a:r>
          </a:p>
          <a:p>
            <a:pPr algn="just"/>
            <a:r>
              <a:rPr lang="pl-PL" sz="2400" dirty="0"/>
              <a:t>Zakwalifikowanie to jest jednak możliwe w wyjątkowych wypadkach, gdy czynniki przedmiotowe i podmiotowe sprawy dominują na przeciwstawnymi racjami (jak choćby tą, że wykonywanie pracy z założenia leży w interesie zakładu pracy).</a:t>
            </a:r>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solidFill>
                  <a:schemeClr val="accent3">
                    <a:lumMod val="50000"/>
                  </a:schemeClr>
                </a:solidFill>
                <a:effectLst>
                  <a:outerShdw blurRad="38100" dist="38100" dir="2700000" algn="tl">
                    <a:srgbClr val="000000">
                      <a:alpha val="43137"/>
                    </a:srgbClr>
                  </a:outerShdw>
                </a:effectLst>
              </a:rPr>
              <a:t>Teza w kontekście stanu faktycznego </a:t>
            </a:r>
          </a:p>
        </p:txBody>
      </p:sp>
      <p:sp>
        <p:nvSpPr>
          <p:cNvPr id="3" name="Symbol zastępczy zawartości 2"/>
          <p:cNvSpPr>
            <a:spLocks noGrp="1"/>
          </p:cNvSpPr>
          <p:nvPr>
            <p:ph idx="1"/>
          </p:nvPr>
        </p:nvSpPr>
        <p:spPr/>
        <p:txBody>
          <a:bodyPr>
            <a:normAutofit fontScale="92500"/>
          </a:bodyPr>
          <a:lstStyle/>
          <a:p>
            <a:pPr marL="0" indent="0" algn="just">
              <a:buNone/>
            </a:pPr>
            <a:r>
              <a:rPr lang="pl-PL" dirty="0"/>
              <a:t>Dyrektor zakładu pracy (a zwłaszcza lekarz - dyrektor szpitala), który w czasie wielomiesięcznego zwolnienia lekarskiego (początkowo kardiologiczne, potem ortopedyczne), wykonywał pracę zarobkową, prowadząc tożsamą z czynnościami pracowniczymi działalność gospodarczą, dopuszcza się naruszenia podstawowych obowiązków pracowniczych, uzasadniających rozwiązanie umowy o pracę w trybie art. 52 § 1 </a:t>
            </a:r>
            <a:r>
              <a:rPr lang="pl-PL" dirty="0" err="1"/>
              <a:t>k.p</a:t>
            </a:r>
            <a:r>
              <a:rPr lang="pl-PL" dirty="0"/>
              <a:t>.</a:t>
            </a:r>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solidFill>
                  <a:schemeClr val="accent3">
                    <a:lumMod val="50000"/>
                  </a:schemeClr>
                </a:solidFill>
                <a:effectLst>
                  <a:outerShdw blurRad="38100" dist="38100" dir="2700000" algn="tl">
                    <a:srgbClr val="000000">
                      <a:alpha val="43137"/>
                    </a:srgbClr>
                  </a:outerShdw>
                </a:effectLst>
              </a:rPr>
              <a:t>Odmienne stanowisko - I PK 69/17</a:t>
            </a:r>
            <a:r>
              <a:rPr lang="pl-PL" dirty="0"/>
              <a:t> </a:t>
            </a:r>
          </a:p>
        </p:txBody>
      </p:sp>
      <p:grpSp>
        <p:nvGrpSpPr>
          <p:cNvPr id="6" name="Grupa 5"/>
          <p:cNvGrpSpPr/>
          <p:nvPr/>
        </p:nvGrpSpPr>
        <p:grpSpPr>
          <a:xfrm>
            <a:off x="457200" y="1321243"/>
            <a:ext cx="8229600" cy="5007601"/>
            <a:chOff x="457200" y="1321243"/>
            <a:chExt cx="8229600" cy="5007601"/>
          </a:xfrm>
        </p:grpSpPr>
        <p:sp>
          <p:nvSpPr>
            <p:cNvPr id="7" name="Dowolny kształt 6"/>
            <p:cNvSpPr/>
            <p:nvPr/>
          </p:nvSpPr>
          <p:spPr>
            <a:xfrm>
              <a:off x="457200" y="1321243"/>
              <a:ext cx="8229600" cy="2251080"/>
            </a:xfrm>
            <a:custGeom>
              <a:avLst/>
              <a:gdLst>
                <a:gd name="connsiteX0" fmla="*/ 0 w 8229600"/>
                <a:gd name="connsiteY0" fmla="*/ 375188 h 2251080"/>
                <a:gd name="connsiteX1" fmla="*/ 109890 w 8229600"/>
                <a:gd name="connsiteY1" fmla="*/ 109890 h 2251080"/>
                <a:gd name="connsiteX2" fmla="*/ 375188 w 8229600"/>
                <a:gd name="connsiteY2" fmla="*/ 0 h 2251080"/>
                <a:gd name="connsiteX3" fmla="*/ 7854412 w 8229600"/>
                <a:gd name="connsiteY3" fmla="*/ 0 h 2251080"/>
                <a:gd name="connsiteX4" fmla="*/ 8119710 w 8229600"/>
                <a:gd name="connsiteY4" fmla="*/ 109890 h 2251080"/>
                <a:gd name="connsiteX5" fmla="*/ 8229600 w 8229600"/>
                <a:gd name="connsiteY5" fmla="*/ 375188 h 2251080"/>
                <a:gd name="connsiteX6" fmla="*/ 8229600 w 8229600"/>
                <a:gd name="connsiteY6" fmla="*/ 1875892 h 2251080"/>
                <a:gd name="connsiteX7" fmla="*/ 8119710 w 8229600"/>
                <a:gd name="connsiteY7" fmla="*/ 2141190 h 2251080"/>
                <a:gd name="connsiteX8" fmla="*/ 7854412 w 8229600"/>
                <a:gd name="connsiteY8" fmla="*/ 2251080 h 2251080"/>
                <a:gd name="connsiteX9" fmla="*/ 375188 w 8229600"/>
                <a:gd name="connsiteY9" fmla="*/ 2251080 h 2251080"/>
                <a:gd name="connsiteX10" fmla="*/ 109890 w 8229600"/>
                <a:gd name="connsiteY10" fmla="*/ 2141190 h 2251080"/>
                <a:gd name="connsiteX11" fmla="*/ 0 w 8229600"/>
                <a:gd name="connsiteY11" fmla="*/ 1875892 h 2251080"/>
                <a:gd name="connsiteX12" fmla="*/ 0 w 8229600"/>
                <a:gd name="connsiteY12" fmla="*/ 375188 h 2251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229600" h="2251080">
                  <a:moveTo>
                    <a:pt x="0" y="375188"/>
                  </a:moveTo>
                  <a:cubicBezTo>
                    <a:pt x="0" y="275682"/>
                    <a:pt x="39529" y="180251"/>
                    <a:pt x="109890" y="109890"/>
                  </a:cubicBezTo>
                  <a:cubicBezTo>
                    <a:pt x="180252" y="39529"/>
                    <a:pt x="275682" y="0"/>
                    <a:pt x="375188" y="0"/>
                  </a:cubicBezTo>
                  <a:lnTo>
                    <a:pt x="7854412" y="0"/>
                  </a:lnTo>
                  <a:cubicBezTo>
                    <a:pt x="7953918" y="0"/>
                    <a:pt x="8049349" y="39529"/>
                    <a:pt x="8119710" y="109890"/>
                  </a:cubicBezTo>
                  <a:cubicBezTo>
                    <a:pt x="8190071" y="180252"/>
                    <a:pt x="8229600" y="275682"/>
                    <a:pt x="8229600" y="375188"/>
                  </a:cubicBezTo>
                  <a:lnTo>
                    <a:pt x="8229600" y="1875892"/>
                  </a:lnTo>
                  <a:cubicBezTo>
                    <a:pt x="8229600" y="1975398"/>
                    <a:pt x="8190071" y="2070829"/>
                    <a:pt x="8119710" y="2141190"/>
                  </a:cubicBezTo>
                  <a:cubicBezTo>
                    <a:pt x="8049349" y="2211551"/>
                    <a:pt x="7953918" y="2251080"/>
                    <a:pt x="7854412" y="2251080"/>
                  </a:cubicBezTo>
                  <a:lnTo>
                    <a:pt x="375188" y="2251080"/>
                  </a:lnTo>
                  <a:cubicBezTo>
                    <a:pt x="275682" y="2251080"/>
                    <a:pt x="180251" y="2211551"/>
                    <a:pt x="109890" y="2141190"/>
                  </a:cubicBezTo>
                  <a:cubicBezTo>
                    <a:pt x="39529" y="2070829"/>
                    <a:pt x="0" y="1975398"/>
                    <a:pt x="0" y="1875892"/>
                  </a:cubicBezTo>
                  <a:lnTo>
                    <a:pt x="0" y="375188"/>
                  </a:lnTo>
                  <a:close/>
                </a:path>
              </a:pathLst>
            </a:custGeom>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208949" tIns="208949" rIns="208949" bIns="208949" numCol="1" spcCol="1270" anchor="ctr" anchorCtr="0">
              <a:noAutofit/>
            </a:bodyPr>
            <a:lstStyle/>
            <a:p>
              <a:pPr lvl="0" algn="just" defTabSz="1155700" rtl="0">
                <a:lnSpc>
                  <a:spcPct val="90000"/>
                </a:lnSpc>
                <a:spcBef>
                  <a:spcPct val="0"/>
                </a:spcBef>
                <a:spcAft>
                  <a:spcPct val="35000"/>
                </a:spcAft>
              </a:pPr>
              <a:r>
                <a:rPr lang="pl-PL" sz="2800" kern="1200" dirty="0"/>
                <a:t>Stosownie do art. 52 § 1 </a:t>
              </a:r>
              <a:r>
                <a:rPr lang="pl-PL" sz="2800" kern="1200" dirty="0" err="1"/>
                <a:t>k.p</a:t>
              </a:r>
              <a:r>
                <a:rPr lang="pl-PL" sz="2800" kern="1200" dirty="0"/>
                <a:t>. w związku z art. 100 § 2 </a:t>
              </a:r>
              <a:r>
                <a:rPr lang="pl-PL" sz="2800" kern="1200" dirty="0" err="1"/>
                <a:t>pkt</a:t>
              </a:r>
              <a:r>
                <a:rPr lang="pl-PL" sz="2800" kern="1200" dirty="0"/>
                <a:t> 3 </a:t>
              </a:r>
              <a:r>
                <a:rPr lang="pl-PL" sz="2800" kern="1200" dirty="0" err="1"/>
                <a:t>k.p</a:t>
              </a:r>
              <a:r>
                <a:rPr lang="pl-PL" sz="2800" kern="1200" dirty="0"/>
                <a:t>. wykonywanie pracy przez pracownika w okresie niezdolności do pracy (zwolnienia lekarskiego) </a:t>
              </a:r>
              <a:r>
                <a:rPr lang="pl-PL" sz="2800" b="1" kern="1200" dirty="0"/>
                <a:t>tylko wyjątkowo może nie zostać uznane za uchybienie podstawowemu obowiązkowi pracowniczemu</a:t>
              </a:r>
              <a:r>
                <a:rPr lang="pl-PL" sz="2800" kern="1200" dirty="0"/>
                <a:t>.</a:t>
              </a:r>
            </a:p>
          </p:txBody>
        </p:sp>
        <p:sp>
          <p:nvSpPr>
            <p:cNvPr id="8" name="Dowolny kształt 7"/>
            <p:cNvSpPr/>
            <p:nvPr/>
          </p:nvSpPr>
          <p:spPr>
            <a:xfrm>
              <a:off x="457200" y="3647204"/>
              <a:ext cx="8229600" cy="2590108"/>
            </a:xfrm>
            <a:custGeom>
              <a:avLst/>
              <a:gdLst>
                <a:gd name="connsiteX0" fmla="*/ 0 w 8229600"/>
                <a:gd name="connsiteY0" fmla="*/ 375188 h 2251080"/>
                <a:gd name="connsiteX1" fmla="*/ 109890 w 8229600"/>
                <a:gd name="connsiteY1" fmla="*/ 109890 h 2251080"/>
                <a:gd name="connsiteX2" fmla="*/ 375188 w 8229600"/>
                <a:gd name="connsiteY2" fmla="*/ 0 h 2251080"/>
                <a:gd name="connsiteX3" fmla="*/ 7854412 w 8229600"/>
                <a:gd name="connsiteY3" fmla="*/ 0 h 2251080"/>
                <a:gd name="connsiteX4" fmla="*/ 8119710 w 8229600"/>
                <a:gd name="connsiteY4" fmla="*/ 109890 h 2251080"/>
                <a:gd name="connsiteX5" fmla="*/ 8229600 w 8229600"/>
                <a:gd name="connsiteY5" fmla="*/ 375188 h 2251080"/>
                <a:gd name="connsiteX6" fmla="*/ 8229600 w 8229600"/>
                <a:gd name="connsiteY6" fmla="*/ 1875892 h 2251080"/>
                <a:gd name="connsiteX7" fmla="*/ 8119710 w 8229600"/>
                <a:gd name="connsiteY7" fmla="*/ 2141190 h 2251080"/>
                <a:gd name="connsiteX8" fmla="*/ 7854412 w 8229600"/>
                <a:gd name="connsiteY8" fmla="*/ 2251080 h 2251080"/>
                <a:gd name="connsiteX9" fmla="*/ 375188 w 8229600"/>
                <a:gd name="connsiteY9" fmla="*/ 2251080 h 2251080"/>
                <a:gd name="connsiteX10" fmla="*/ 109890 w 8229600"/>
                <a:gd name="connsiteY10" fmla="*/ 2141190 h 2251080"/>
                <a:gd name="connsiteX11" fmla="*/ 0 w 8229600"/>
                <a:gd name="connsiteY11" fmla="*/ 1875892 h 2251080"/>
                <a:gd name="connsiteX12" fmla="*/ 0 w 8229600"/>
                <a:gd name="connsiteY12" fmla="*/ 375188 h 2251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229600" h="2251080">
                  <a:moveTo>
                    <a:pt x="0" y="375188"/>
                  </a:moveTo>
                  <a:cubicBezTo>
                    <a:pt x="0" y="275682"/>
                    <a:pt x="39529" y="180251"/>
                    <a:pt x="109890" y="109890"/>
                  </a:cubicBezTo>
                  <a:cubicBezTo>
                    <a:pt x="180252" y="39529"/>
                    <a:pt x="275682" y="0"/>
                    <a:pt x="375188" y="0"/>
                  </a:cubicBezTo>
                  <a:lnTo>
                    <a:pt x="7854412" y="0"/>
                  </a:lnTo>
                  <a:cubicBezTo>
                    <a:pt x="7953918" y="0"/>
                    <a:pt x="8049349" y="39529"/>
                    <a:pt x="8119710" y="109890"/>
                  </a:cubicBezTo>
                  <a:cubicBezTo>
                    <a:pt x="8190071" y="180252"/>
                    <a:pt x="8229600" y="275682"/>
                    <a:pt x="8229600" y="375188"/>
                  </a:cubicBezTo>
                  <a:lnTo>
                    <a:pt x="8229600" y="1875892"/>
                  </a:lnTo>
                  <a:cubicBezTo>
                    <a:pt x="8229600" y="1975398"/>
                    <a:pt x="8190071" y="2070829"/>
                    <a:pt x="8119710" y="2141190"/>
                  </a:cubicBezTo>
                  <a:cubicBezTo>
                    <a:pt x="8049349" y="2211551"/>
                    <a:pt x="7953918" y="2251080"/>
                    <a:pt x="7854412" y="2251080"/>
                  </a:cubicBezTo>
                  <a:lnTo>
                    <a:pt x="375188" y="2251080"/>
                  </a:lnTo>
                  <a:cubicBezTo>
                    <a:pt x="275682" y="2251080"/>
                    <a:pt x="180251" y="2211551"/>
                    <a:pt x="109890" y="2141190"/>
                  </a:cubicBezTo>
                  <a:cubicBezTo>
                    <a:pt x="39529" y="2070829"/>
                    <a:pt x="0" y="1975398"/>
                    <a:pt x="0" y="1875892"/>
                  </a:cubicBezTo>
                  <a:lnTo>
                    <a:pt x="0" y="375188"/>
                  </a:lnTo>
                  <a:close/>
                </a:path>
              </a:pathLst>
            </a:custGeom>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208949" tIns="208949" rIns="208949" bIns="208949" numCol="1" spcCol="1270" anchor="ctr" anchorCtr="0">
              <a:noAutofit/>
            </a:bodyPr>
            <a:lstStyle/>
            <a:p>
              <a:pPr lvl="0" algn="just" defTabSz="1155700" rtl="0">
                <a:lnSpc>
                  <a:spcPct val="90000"/>
                </a:lnSpc>
                <a:spcBef>
                  <a:spcPct val="0"/>
                </a:spcBef>
                <a:spcAft>
                  <a:spcPct val="35000"/>
                </a:spcAft>
              </a:pPr>
              <a:r>
                <a:rPr lang="pl-PL" sz="2800" b="1" kern="1200" dirty="0"/>
                <a:t>Wykonywanie w okresie zwolnienia lekarskiego pracy takiej samej jak w macierzystym zakładzie, co do zasady, uniemożliwia regenerację sił</a:t>
              </a:r>
              <a:r>
                <a:rPr lang="pl-PL" sz="2800" kern="1200" dirty="0"/>
                <a:t>. W razie wątpliwości co do holistycznej oceny tej kwestii pracodawca powinien zwrócić się do lekarza orzecznika ZUS o wyrażenie opinii</a:t>
              </a:r>
            </a:p>
          </p:txBody>
        </p:sp>
        <p:sp>
          <p:nvSpPr>
            <p:cNvPr id="9" name="Dowolny kształt 8"/>
            <p:cNvSpPr/>
            <p:nvPr/>
          </p:nvSpPr>
          <p:spPr>
            <a:xfrm>
              <a:off x="457200" y="5898284"/>
              <a:ext cx="8229600" cy="430560"/>
            </a:xfrm>
            <a:custGeom>
              <a:avLst/>
              <a:gdLst>
                <a:gd name="connsiteX0" fmla="*/ 0 w 8229600"/>
                <a:gd name="connsiteY0" fmla="*/ 0 h 430560"/>
                <a:gd name="connsiteX1" fmla="*/ 8229600 w 8229600"/>
                <a:gd name="connsiteY1" fmla="*/ 0 h 430560"/>
                <a:gd name="connsiteX2" fmla="*/ 8229600 w 8229600"/>
                <a:gd name="connsiteY2" fmla="*/ 430560 h 430560"/>
                <a:gd name="connsiteX3" fmla="*/ 0 w 8229600"/>
                <a:gd name="connsiteY3" fmla="*/ 430560 h 430560"/>
                <a:gd name="connsiteX4" fmla="*/ 0 w 8229600"/>
                <a:gd name="connsiteY4" fmla="*/ 0 h 430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29600" h="430560">
                  <a:moveTo>
                    <a:pt x="0" y="0"/>
                  </a:moveTo>
                  <a:lnTo>
                    <a:pt x="8229600" y="0"/>
                  </a:lnTo>
                  <a:lnTo>
                    <a:pt x="8229600" y="430560"/>
                  </a:lnTo>
                  <a:lnTo>
                    <a:pt x="0" y="43056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261290" tIns="33020" rIns="184912" bIns="33020" numCol="1" spcCol="1270" anchor="t" anchorCtr="0">
              <a:noAutofit/>
            </a:bodyPr>
            <a:lstStyle/>
            <a:p>
              <a:pPr marL="228600" lvl="1" indent="-228600" algn="l" defTabSz="889000" rtl="0">
                <a:lnSpc>
                  <a:spcPct val="90000"/>
                </a:lnSpc>
                <a:spcBef>
                  <a:spcPct val="0"/>
                </a:spcBef>
                <a:spcAft>
                  <a:spcPct val="20000"/>
                </a:spcAft>
                <a:buChar char="••"/>
              </a:pPr>
              <a:endParaRPr lang="pl-PL" sz="2800" kern="1200" dirty="0"/>
            </a:p>
          </p:txBody>
        </p:sp>
      </p:gr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45FB39E-C2BB-46BB-9D00-E07E21EEAB4E}"/>
              </a:ext>
            </a:extLst>
          </p:cNvPr>
          <p:cNvSpPr>
            <a:spLocks noGrp="1"/>
          </p:cNvSpPr>
          <p:nvPr>
            <p:ph type="title"/>
          </p:nvPr>
        </p:nvSpPr>
        <p:spPr/>
        <p:txBody>
          <a:bodyPr/>
          <a:lstStyle/>
          <a:p>
            <a:r>
              <a:rPr lang="pl-PL" b="1">
                <a:solidFill>
                  <a:schemeClr val="accent3">
                    <a:lumMod val="50000"/>
                  </a:schemeClr>
                </a:solidFill>
                <a:effectLst>
                  <a:outerShdw blurRad="38100" dist="38100" dir="2700000" algn="tl">
                    <a:srgbClr val="000000">
                      <a:alpha val="43137"/>
                    </a:srgbClr>
                  </a:outerShdw>
                </a:effectLst>
              </a:rPr>
              <a:t>Kontynuacja II PK 14/16 </a:t>
            </a:r>
            <a:endParaRPr lang="pl-PL" b="1" dirty="0">
              <a:solidFill>
                <a:schemeClr val="accent3">
                  <a:lumMod val="50000"/>
                </a:schemeClr>
              </a:solidFill>
              <a:effectLst>
                <a:outerShdw blurRad="38100" dist="38100" dir="2700000" algn="tl">
                  <a:srgbClr val="000000">
                    <a:alpha val="43137"/>
                  </a:srgbClr>
                </a:outerShdw>
              </a:effectLst>
            </a:endParaRPr>
          </a:p>
        </p:txBody>
      </p:sp>
      <p:sp>
        <p:nvSpPr>
          <p:cNvPr id="3" name="Symbol zastępczy zawartości 2">
            <a:extLst>
              <a:ext uri="{FF2B5EF4-FFF2-40B4-BE49-F238E27FC236}">
                <a16:creationId xmlns:a16="http://schemas.microsoft.com/office/drawing/2014/main" id="{4558DD0E-63F6-426A-AE56-43566D5B0EAF}"/>
              </a:ext>
            </a:extLst>
          </p:cNvPr>
          <p:cNvSpPr>
            <a:spLocks noGrp="1"/>
          </p:cNvSpPr>
          <p:nvPr>
            <p:ph idx="1"/>
          </p:nvPr>
        </p:nvSpPr>
        <p:spPr/>
        <p:txBody>
          <a:bodyPr/>
          <a:lstStyle/>
          <a:p>
            <a:pPr marL="0" indent="0" algn="just">
              <a:buNone/>
            </a:pPr>
            <a:r>
              <a:rPr lang="pl-PL" sz="2400" dirty="0"/>
              <a:t>Kilkugodzinna obecność pracownika w miejscu pracy w dwóch dniach w czasie zwolnienia lekarskiego, mająca na celu przekazanie obowiązków kierowniczych w związku z przewidywaną długotrwałą nieobecnością w pracy wskutek choroby, nie stanowi ciężkiego naruszenia podstawowych obowiązków pracowniczych (art. 52 § 1 pkt 1 w związku z art. 100 § 2 pkt 4 </a:t>
            </a:r>
            <a:r>
              <a:rPr lang="pl-PL" sz="2400" dirty="0" err="1"/>
              <a:t>k.p</a:t>
            </a:r>
            <a:r>
              <a:rPr lang="pl-PL" sz="2400" dirty="0"/>
              <a:t>.) - </a:t>
            </a:r>
            <a:r>
              <a:rPr lang="pl-PL" sz="2400" b="1" dirty="0"/>
              <a:t>II PSKP 88/21</a:t>
            </a:r>
            <a:endParaRPr lang="pl-PL" dirty="0"/>
          </a:p>
          <a:p>
            <a:endParaRPr lang="pl-PL" dirty="0"/>
          </a:p>
        </p:txBody>
      </p:sp>
      <p:pic>
        <p:nvPicPr>
          <p:cNvPr id="5" name="Picture 4" descr="C:\Program Files (x86)\Microsoft Office\MEDIA\OFFICE12\Lines\BD10307_.gif">
            <a:extLst>
              <a:ext uri="{FF2B5EF4-FFF2-40B4-BE49-F238E27FC236}">
                <a16:creationId xmlns:a16="http://schemas.microsoft.com/office/drawing/2014/main" id="{C767FD05-9F3B-4548-A3FD-EA210DE3513F}"/>
              </a:ext>
            </a:extLst>
          </p:cNvPr>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extLst>
      <p:ext uri="{BB962C8B-B14F-4D97-AF65-F5344CB8AC3E}">
        <p14:creationId xmlns:p14="http://schemas.microsoft.com/office/powerpoint/2010/main" val="4257557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solidFill>
                  <a:schemeClr val="accent3">
                    <a:lumMod val="50000"/>
                  </a:schemeClr>
                </a:solidFill>
                <a:effectLst>
                  <a:outerShdw blurRad="38100" dist="38100" dir="2700000" algn="tl">
                    <a:srgbClr val="000000">
                      <a:alpha val="43137"/>
                    </a:srgbClr>
                  </a:outerShdw>
                </a:effectLst>
              </a:rPr>
              <a:t>I PRN 122/84 – nawet jednorazowe nadużycie </a:t>
            </a:r>
            <a:endParaRPr lang="pl-PL" dirty="0">
              <a:solidFill>
                <a:schemeClr val="accent3">
                  <a:lumMod val="50000"/>
                </a:schemeClr>
              </a:solidFill>
              <a:effectLst>
                <a:outerShdw blurRad="38100" dist="38100" dir="2700000" algn="tl">
                  <a:srgbClr val="000000">
                    <a:alpha val="43137"/>
                  </a:srgbClr>
                </a:outerShdw>
              </a:effectLst>
            </a:endParaRPr>
          </a:p>
        </p:txBody>
      </p:sp>
      <p:sp>
        <p:nvSpPr>
          <p:cNvPr id="3" name="Symbol zastępczy zawartości 2"/>
          <p:cNvSpPr>
            <a:spLocks noGrp="1"/>
          </p:cNvSpPr>
          <p:nvPr>
            <p:ph idx="1"/>
          </p:nvPr>
        </p:nvSpPr>
        <p:spPr/>
        <p:txBody>
          <a:bodyPr>
            <a:normAutofit/>
          </a:bodyPr>
          <a:lstStyle/>
          <a:p>
            <a:pPr>
              <a:buNone/>
            </a:pPr>
            <a:r>
              <a:rPr lang="pl-PL" dirty="0"/>
              <a:t> </a:t>
            </a:r>
          </a:p>
          <a:p>
            <a:pPr marL="0" indent="0" algn="just">
              <a:buNone/>
            </a:pPr>
            <a:r>
              <a:rPr lang="pl-PL" dirty="0"/>
              <a:t>Nawet jednorazowy przypadek dokonania nadużyć w zakresie korzystania ze świadczeń z ubezpieczenia społecznego stanowi ciężkie naruszenie podstawowych obowiązków pracowniczych uzasadniające podjęcie decyzji o rozwiązaniu umowy o pracę bez wypowiedzenia z winy pracownika.</a:t>
            </a:r>
          </a:p>
          <a:p>
            <a:endParaRPr lang="pl-PL" dirty="0"/>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solidFill>
                  <a:schemeClr val="accent3">
                    <a:lumMod val="50000"/>
                  </a:schemeClr>
                </a:solidFill>
                <a:effectLst>
                  <a:outerShdw blurRad="38100" dist="38100" dir="2700000" algn="tl">
                    <a:srgbClr val="000000">
                      <a:alpha val="43137"/>
                    </a:srgbClr>
                  </a:outerShdw>
                </a:effectLst>
              </a:rPr>
              <a:t>Stan faktyczny </a:t>
            </a:r>
          </a:p>
        </p:txBody>
      </p:sp>
      <p:sp>
        <p:nvSpPr>
          <p:cNvPr id="3" name="Symbol zastępczy zawartości 2"/>
          <p:cNvSpPr>
            <a:spLocks noGrp="1"/>
          </p:cNvSpPr>
          <p:nvPr>
            <p:ph idx="1"/>
          </p:nvPr>
        </p:nvSpPr>
        <p:spPr/>
        <p:txBody>
          <a:bodyPr>
            <a:normAutofit lnSpcReduction="10000"/>
          </a:bodyPr>
          <a:lstStyle/>
          <a:p>
            <a:pPr marL="0" indent="0" algn="just">
              <a:buNone/>
            </a:pPr>
            <a:r>
              <a:rPr lang="pl-PL" dirty="0"/>
              <a:t>	Wnioskodawczyni zatrudniona u strony pozwanej w charakterze rejestratorki medycznej przedstawiła zaświadczenie o niezdolności do pracy w dniach 12-14 października 1983 r. </a:t>
            </a:r>
          </a:p>
          <a:p>
            <a:pPr marL="0" indent="0" algn="just">
              <a:buNone/>
            </a:pPr>
            <a:r>
              <a:rPr lang="pl-PL" dirty="0"/>
              <a:t>	W dniu 12 października 1983 r. stwierdzono, że wnioskodawczyni wykonywała pracę pomocy dentystycznej w prywatnym gabinecie dentystycznym, w którym była zatrudniona na podstawie umowy zlecenia.</a:t>
            </a:r>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solidFill>
                  <a:schemeClr val="accent3">
                    <a:lumMod val="50000"/>
                  </a:schemeClr>
                </a:solidFill>
                <a:effectLst>
                  <a:outerShdw blurRad="38100" dist="38100" dir="2700000" algn="tl">
                    <a:srgbClr val="000000">
                      <a:alpha val="43137"/>
                    </a:srgbClr>
                  </a:outerShdw>
                </a:effectLst>
              </a:rPr>
              <a:t>Udział w wycieczce - I PR 37/85</a:t>
            </a:r>
          </a:p>
        </p:txBody>
      </p:sp>
      <p:sp>
        <p:nvSpPr>
          <p:cNvPr id="3" name="Symbol zastępczy zawartości 2"/>
          <p:cNvSpPr>
            <a:spLocks noGrp="1"/>
          </p:cNvSpPr>
          <p:nvPr>
            <p:ph idx="1"/>
          </p:nvPr>
        </p:nvSpPr>
        <p:spPr/>
        <p:txBody>
          <a:bodyPr>
            <a:normAutofit fontScale="92500" lnSpcReduction="20000"/>
          </a:bodyPr>
          <a:lstStyle/>
          <a:p>
            <a:pPr marL="0" indent="0" algn="just">
              <a:buNone/>
            </a:pPr>
            <a:r>
              <a:rPr lang="pl-PL" dirty="0"/>
              <a:t>	Wzięcie udziału w wycieczce zagranicznej przez członka spółdzielni pracy w czasie korzystania przez niego ze zwolnienia lekarskiego z adnotacją </a:t>
            </a:r>
            <a:r>
              <a:rPr lang="pl-PL" u="sng" dirty="0"/>
              <a:t>„może chodzić”</a:t>
            </a:r>
            <a:r>
              <a:rPr lang="pl-PL" dirty="0"/>
              <a:t> stanowi nadużycie zwolnienia przez członka, jeśli lekarz nie zalecił wyjazdu w celu poprawy stanu zdrowia. </a:t>
            </a:r>
          </a:p>
          <a:p>
            <a:pPr marL="0" indent="0" algn="just">
              <a:buNone/>
            </a:pPr>
            <a:r>
              <a:rPr lang="pl-PL" dirty="0"/>
              <a:t>	Takie zachowanie członka spółdzielni pracy uzasadnia jego wykluczenie ze spółdzielni na podstawie art. 193 § 1 </a:t>
            </a:r>
            <a:r>
              <a:rPr lang="pl-PL" dirty="0" err="1"/>
              <a:t>pkt</a:t>
            </a:r>
            <a:r>
              <a:rPr lang="pl-PL" dirty="0"/>
              <a:t> 1 ustawy z dnia 16 września 1982 r. - prawo spółdzielcze w związku z art. 52 </a:t>
            </a:r>
            <a:r>
              <a:rPr lang="pl-PL" dirty="0" err="1"/>
              <a:t>k.p</a:t>
            </a:r>
            <a:r>
              <a:rPr lang="pl-PL" dirty="0"/>
              <a:t>.</a:t>
            </a:r>
          </a:p>
          <a:p>
            <a:endParaRPr lang="pl-PL" dirty="0"/>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solidFill>
                  <a:schemeClr val="accent3">
                    <a:lumMod val="50000"/>
                  </a:schemeClr>
                </a:solidFill>
                <a:effectLst>
                  <a:outerShdw blurRad="38100" dist="38100" dir="2700000" algn="tl">
                    <a:srgbClr val="000000">
                      <a:alpha val="43137"/>
                    </a:srgbClr>
                  </a:outerShdw>
                </a:effectLst>
              </a:rPr>
              <a:t>Treść art. 52 § 1 </a:t>
            </a:r>
            <a:r>
              <a:rPr lang="pl-PL" b="1" dirty="0" err="1">
                <a:solidFill>
                  <a:schemeClr val="accent3">
                    <a:lumMod val="50000"/>
                  </a:schemeClr>
                </a:solidFill>
                <a:effectLst>
                  <a:outerShdw blurRad="38100" dist="38100" dir="2700000" algn="tl">
                    <a:srgbClr val="000000">
                      <a:alpha val="43137"/>
                    </a:srgbClr>
                  </a:outerShdw>
                </a:effectLst>
              </a:rPr>
              <a:t>pkt</a:t>
            </a:r>
            <a:r>
              <a:rPr lang="pl-PL" b="1" dirty="0">
                <a:solidFill>
                  <a:schemeClr val="accent3">
                    <a:lumMod val="50000"/>
                  </a:schemeClr>
                </a:solidFill>
                <a:effectLst>
                  <a:outerShdw blurRad="38100" dist="38100" dir="2700000" algn="tl">
                    <a:srgbClr val="000000">
                      <a:alpha val="43137"/>
                    </a:srgbClr>
                  </a:outerShdw>
                </a:effectLst>
              </a:rPr>
              <a:t> 1 </a:t>
            </a:r>
            <a:r>
              <a:rPr lang="pl-PL" b="1" dirty="0" err="1">
                <a:solidFill>
                  <a:schemeClr val="accent3">
                    <a:lumMod val="50000"/>
                  </a:schemeClr>
                </a:solidFill>
                <a:effectLst>
                  <a:outerShdw blurRad="38100" dist="38100" dir="2700000" algn="tl">
                    <a:srgbClr val="000000">
                      <a:alpha val="43137"/>
                    </a:srgbClr>
                  </a:outerShdw>
                </a:effectLst>
              </a:rPr>
              <a:t>k.p</a:t>
            </a:r>
            <a:r>
              <a:rPr lang="pl-PL" b="1" dirty="0">
                <a:solidFill>
                  <a:schemeClr val="accent3">
                    <a:lumMod val="50000"/>
                  </a:schemeClr>
                </a:solidFill>
                <a:effectLst>
                  <a:outerShdw blurRad="38100" dist="38100" dir="2700000" algn="tl">
                    <a:srgbClr val="000000">
                      <a:alpha val="43137"/>
                    </a:srgbClr>
                  </a:outerShdw>
                </a:effectLst>
              </a:rPr>
              <a:t>. od 2 czerwca 1996 r. </a:t>
            </a:r>
            <a:endParaRPr lang="pl-PL" dirty="0"/>
          </a:p>
        </p:txBody>
      </p:sp>
      <p:sp>
        <p:nvSpPr>
          <p:cNvPr id="3" name="Symbol zastępczy zawartości 2"/>
          <p:cNvSpPr>
            <a:spLocks noGrp="1"/>
          </p:cNvSpPr>
          <p:nvPr>
            <p:ph idx="1"/>
          </p:nvPr>
        </p:nvSpPr>
        <p:spPr/>
        <p:txBody>
          <a:bodyPr/>
          <a:lstStyle/>
          <a:p>
            <a:pPr marL="0" indent="0" algn="just">
              <a:buNone/>
            </a:pPr>
            <a:endParaRPr lang="pl-PL" dirty="0"/>
          </a:p>
          <a:p>
            <a:pPr marL="0" indent="0" algn="just">
              <a:buNone/>
            </a:pPr>
            <a:r>
              <a:rPr lang="pl-PL" dirty="0"/>
              <a:t>Pracodawca może rozwiązać umowę o pracę bez wypowiedzenia z winy pracownika w razie:</a:t>
            </a:r>
          </a:p>
          <a:p>
            <a:pPr algn="just">
              <a:buNone/>
            </a:pPr>
            <a:r>
              <a:rPr lang="pl-PL" dirty="0"/>
              <a:t>1) ciężkiego naruszenia przez pracownika podstawowych obowiązków pracowniczych;</a:t>
            </a:r>
          </a:p>
          <a:p>
            <a:endParaRPr lang="pl-PL" dirty="0"/>
          </a:p>
        </p:txBody>
      </p:sp>
      <p:pic>
        <p:nvPicPr>
          <p:cNvPr id="4" name="Picture 4" descr="C:\Program Files (x86)\Microsoft Office\MEDIA\OFFICE12\Lines\BD10307_.gif"/>
          <p:cNvPicPr>
            <a:picLocks noChangeAspect="1" noChangeArrowheads="1"/>
          </p:cNvPicPr>
          <p:nvPr/>
        </p:nvPicPr>
        <p:blipFill>
          <a:blip r:embed="rId3" cstate="print"/>
          <a:srcRect/>
          <a:stretch>
            <a:fillRect/>
          </a:stretch>
        </p:blipFill>
        <p:spPr bwMode="auto">
          <a:xfrm>
            <a:off x="0" y="6453188"/>
            <a:ext cx="9144000" cy="1524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solidFill>
                  <a:schemeClr val="accent3">
                    <a:lumMod val="50000"/>
                  </a:schemeClr>
                </a:solidFill>
                <a:effectLst>
                  <a:outerShdw blurRad="38100" dist="38100" dir="2700000" algn="tl">
                    <a:srgbClr val="000000">
                      <a:alpha val="43137"/>
                    </a:srgbClr>
                  </a:outerShdw>
                </a:effectLst>
              </a:rPr>
              <a:t>Obowiązek podstawowy</a:t>
            </a:r>
            <a:r>
              <a:rPr lang="pl-PL" dirty="0"/>
              <a:t> </a:t>
            </a:r>
          </a:p>
        </p:txBody>
      </p:sp>
      <p:sp>
        <p:nvSpPr>
          <p:cNvPr id="3" name="Symbol zastępczy zawartości 2"/>
          <p:cNvSpPr>
            <a:spLocks noGrp="1"/>
          </p:cNvSpPr>
          <p:nvPr>
            <p:ph idx="1"/>
          </p:nvPr>
        </p:nvSpPr>
        <p:spPr/>
        <p:txBody>
          <a:bodyPr>
            <a:normAutofit fontScale="92500"/>
          </a:bodyPr>
          <a:lstStyle/>
          <a:p>
            <a:pPr marL="0" indent="0">
              <a:buNone/>
            </a:pPr>
            <a:r>
              <a:rPr lang="pl-PL" b="1" dirty="0"/>
              <a:t>art.  100 §  2 pkt 4 </a:t>
            </a:r>
            <a:r>
              <a:rPr lang="pl-PL" b="1" dirty="0" err="1"/>
              <a:t>k.p</a:t>
            </a:r>
            <a:r>
              <a:rPr lang="pl-PL" b="1" dirty="0"/>
              <a:t>. </a:t>
            </a:r>
          </a:p>
          <a:p>
            <a:pPr marL="0" indent="0" algn="just">
              <a:buNone/>
            </a:pPr>
            <a:r>
              <a:rPr lang="pl-PL" dirty="0"/>
              <a:t>Pracownik jest obowiązany w szczególności  dbać o dobro zakładu pracy, chronić jego mienie oraz zachować w tajemnicy informacje, których ujawnienie mogłoby narazić pracodawcę na szkodę;</a:t>
            </a:r>
          </a:p>
          <a:p>
            <a:pPr marL="0" indent="0">
              <a:buNone/>
            </a:pPr>
            <a:r>
              <a:rPr lang="pl-PL" b="1" dirty="0"/>
              <a:t>art.  211 </a:t>
            </a:r>
            <a:r>
              <a:rPr lang="pl-PL" b="1" dirty="0" err="1"/>
              <a:t>k.p</a:t>
            </a:r>
            <a:r>
              <a:rPr lang="pl-PL" b="1" dirty="0"/>
              <a:t>.</a:t>
            </a:r>
          </a:p>
          <a:p>
            <a:pPr marL="0" indent="0" algn="just">
              <a:buNone/>
            </a:pPr>
            <a:r>
              <a:rPr lang="pl-PL" dirty="0"/>
              <a:t>Przestrzeganie przepisów i zasad bezpieczeństwa i higieny pracy jest podstawowym obowiązkiem pracownika. </a:t>
            </a:r>
          </a:p>
          <a:p>
            <a:endParaRPr lang="pl-PL" dirty="0"/>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extLst>
      <p:ext uri="{BB962C8B-B14F-4D97-AF65-F5344CB8AC3E}">
        <p14:creationId xmlns:p14="http://schemas.microsoft.com/office/powerpoint/2010/main" val="1006786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solidFill>
                  <a:schemeClr val="accent3">
                    <a:lumMod val="50000"/>
                  </a:schemeClr>
                </a:solidFill>
                <a:effectLst>
                  <a:outerShdw blurRad="38100" dist="38100" dir="2700000" algn="tl">
                    <a:srgbClr val="000000">
                      <a:alpha val="43137"/>
                    </a:srgbClr>
                  </a:outerShdw>
                </a:effectLst>
              </a:rPr>
              <a:t>Stan faktyczny </a:t>
            </a:r>
          </a:p>
        </p:txBody>
      </p:sp>
      <p:sp>
        <p:nvSpPr>
          <p:cNvPr id="3" name="Symbol zastępczy zawartości 2"/>
          <p:cNvSpPr>
            <a:spLocks noGrp="1"/>
          </p:cNvSpPr>
          <p:nvPr>
            <p:ph idx="1"/>
          </p:nvPr>
        </p:nvSpPr>
        <p:spPr>
          <a:xfrm>
            <a:off x="179512" y="1196752"/>
            <a:ext cx="8640960" cy="5256584"/>
          </a:xfrm>
        </p:spPr>
        <p:txBody>
          <a:bodyPr>
            <a:normAutofit fontScale="70000" lnSpcReduction="20000"/>
          </a:bodyPr>
          <a:lstStyle/>
          <a:p>
            <a:pPr algn="just"/>
            <a:r>
              <a:rPr lang="pl-PL" dirty="0"/>
              <a:t>Powód był zatrudniony w okresie 1990 r. do 1997 r. Ostatnio zajmował stanowisko </a:t>
            </a:r>
            <a:r>
              <a:rPr lang="pl-PL" dirty="0" err="1"/>
              <a:t>wiceoperatora</a:t>
            </a:r>
            <a:r>
              <a:rPr lang="pl-PL" dirty="0"/>
              <a:t> zmianowego. Faktycznie powód również wykonywał prace jakie zlecili mu przełożeni. Były to przeważnie prace fizyczne w młynie, praca zasypowego. </a:t>
            </a:r>
          </a:p>
          <a:p>
            <a:pPr algn="just"/>
            <a:r>
              <a:rPr lang="pl-PL" dirty="0"/>
              <a:t>Z dniem 1 października 1996 r. powód zawarł z PZU Życie SA (Inspektorat w E.) umowę agencyjną i rozpoczął działalność jako agent ubezpieczeniowy. </a:t>
            </a:r>
          </a:p>
          <a:p>
            <a:pPr algn="just"/>
            <a:r>
              <a:rPr lang="pl-PL" dirty="0"/>
              <a:t>Od dnia 1 sierpnia 1996 r. powód był niezdolny do pracy z uwagi na nadciśnienie tętnicze i przebywał na zwolnieniu lekarskim. W okresie od sierpnia do grudnia 1996 r. powód zawarł u siebie w domu umowy ubezpieczenia z siedmioma osobami, które są jego znajomymi.</a:t>
            </a:r>
          </a:p>
          <a:p>
            <a:pPr algn="just"/>
            <a:r>
              <a:rPr lang="pl-PL" dirty="0"/>
              <a:t>Z dniem 2 stycznia 1997 r. pozwana rozwiązała z powodem umowę o pracę bez wypowiedzenia z powodu ciężkiego naruszenia podstawowych obowiązków pracowniczych, tj. wykonywania zatrudnienia na podstawie umowy o pracę w firmie PZU Życie SA w czasie korzystania ze zwolnienia lekarskiego z powodu choroby, co stanowi rażące nadużycie świadczeń z ubezpieczenia społecznego.</a:t>
            </a:r>
          </a:p>
          <a:p>
            <a:endParaRPr lang="pl-PL" dirty="0"/>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solidFill>
                  <a:schemeClr val="accent3">
                    <a:lumMod val="50000"/>
                  </a:schemeClr>
                </a:solidFill>
                <a:effectLst>
                  <a:outerShdw blurRad="38100" dist="38100" dir="2700000" algn="tl">
                    <a:srgbClr val="000000">
                      <a:alpha val="43137"/>
                    </a:srgbClr>
                  </a:outerShdw>
                </a:effectLst>
              </a:rPr>
              <a:t>Czynności niesprzeczne z zaleceniami lekarskimi - I PKN 486/97</a:t>
            </a:r>
            <a:endParaRPr lang="pl-PL" dirty="0">
              <a:solidFill>
                <a:schemeClr val="accent3">
                  <a:lumMod val="50000"/>
                </a:schemeClr>
              </a:solidFill>
              <a:effectLst>
                <a:outerShdw blurRad="38100" dist="38100" dir="2700000" algn="tl">
                  <a:srgbClr val="000000">
                    <a:alpha val="43137"/>
                  </a:srgbClr>
                </a:outerShdw>
              </a:effectLst>
            </a:endParaRPr>
          </a:p>
        </p:txBody>
      </p:sp>
      <p:sp>
        <p:nvSpPr>
          <p:cNvPr id="3" name="Symbol zastępczy zawartości 2"/>
          <p:cNvSpPr>
            <a:spLocks noGrp="1"/>
          </p:cNvSpPr>
          <p:nvPr>
            <p:ph idx="1"/>
          </p:nvPr>
        </p:nvSpPr>
        <p:spPr/>
        <p:txBody>
          <a:bodyPr/>
          <a:lstStyle/>
          <a:p>
            <a:pPr marL="0" indent="0" algn="just">
              <a:buNone/>
            </a:pPr>
            <a:endParaRPr lang="pl-PL" dirty="0"/>
          </a:p>
          <a:p>
            <a:pPr marL="0" indent="0" algn="just">
              <a:buNone/>
            </a:pPr>
            <a:r>
              <a:rPr lang="pl-PL" dirty="0"/>
              <a:t>Nie stanowi ciężkiego naruszenia podstawowych obowiązków pracowniczych (art. 52 § 1 </a:t>
            </a:r>
            <a:r>
              <a:rPr lang="pl-PL" dirty="0" err="1"/>
              <a:t>k.p</a:t>
            </a:r>
            <a:r>
              <a:rPr lang="pl-PL" dirty="0"/>
              <a:t>.) wykonywanie w czasie zwolnienia chorobowego pracy, która nie jest sprzeczna z zaleceniami lekarskimi.</a:t>
            </a:r>
          </a:p>
          <a:p>
            <a:endParaRPr lang="pl-PL" dirty="0"/>
          </a:p>
        </p:txBody>
      </p:sp>
      <p:pic>
        <p:nvPicPr>
          <p:cNvPr id="4" name="Picture 4" descr="C:\Program Files (x86)\Microsoft Office\MEDIA\OFFICE12\Lines\BD10307_.gif"/>
          <p:cNvPicPr>
            <a:picLocks noChangeAspect="1" noChangeArrowheads="1"/>
          </p:cNvPicPr>
          <p:nvPr/>
        </p:nvPicPr>
        <p:blipFill>
          <a:blip r:embed="rId2" cstate="print"/>
          <a:srcRect/>
          <a:stretch>
            <a:fillRect/>
          </a:stretch>
        </p:blipFill>
        <p:spPr bwMode="auto">
          <a:xfrm>
            <a:off x="0" y="6453188"/>
            <a:ext cx="9144000" cy="1524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330</TotalTime>
  <Words>2473</Words>
  <Application>Microsoft Office PowerPoint</Application>
  <PresentationFormat>Pokaz na ekranie (4:3)</PresentationFormat>
  <Paragraphs>79</Paragraphs>
  <Slides>25</Slides>
  <Notes>1</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25</vt:i4>
      </vt:variant>
    </vt:vector>
  </HeadingPairs>
  <TitlesOfParts>
    <vt:vector size="28" baseType="lpstr">
      <vt:lpstr>Arial</vt:lpstr>
      <vt:lpstr>Calibri</vt:lpstr>
      <vt:lpstr>Motyw pakietu Office</vt:lpstr>
      <vt:lpstr>Nadużycie zwolnienia lekarskiego jako przyczyna zwolnienia dyscyplinarnego </vt:lpstr>
      <vt:lpstr>Treść art. 52 § 1 pkt 1 k.p. do 1996 r. </vt:lpstr>
      <vt:lpstr>I PRN 122/84 – nawet jednorazowe nadużycie </vt:lpstr>
      <vt:lpstr>Stan faktyczny </vt:lpstr>
      <vt:lpstr>Udział w wycieczce - I PR 37/85</vt:lpstr>
      <vt:lpstr>Treść art. 52 § 1 pkt 1 k.p. od 2 czerwca 1996 r. </vt:lpstr>
      <vt:lpstr>Obowiązek podstawowy </vt:lpstr>
      <vt:lpstr>Stan faktyczny </vt:lpstr>
      <vt:lpstr>Czynności niesprzeczne z zaleceniami lekarskimi - I PKN 486/97</vt:lpstr>
      <vt:lpstr>motywy - I PKN 486/97</vt:lpstr>
      <vt:lpstr>Stan faktyczny </vt:lpstr>
      <vt:lpstr>Kontynuacja linii orzeczniczej - I PKN 733/99- wykonywanie dwóch zatrudnień </vt:lpstr>
      <vt:lpstr>Czynności sprzeczne z celem, zwłaszcza prowadzące do przedłużenia nieobecności    </vt:lpstr>
      <vt:lpstr>Udział w ślubie - I PKN 14/98</vt:lpstr>
      <vt:lpstr>Zajęcia szkolne - I PKN 613/98</vt:lpstr>
      <vt:lpstr>Udział w grze sportowej  - I PKN 757/99</vt:lpstr>
      <vt:lpstr>Stan faktyczny - I PKN 638/00 </vt:lpstr>
      <vt:lpstr>Stan faktyczny I PK 22/11</vt:lpstr>
      <vt:lpstr>rozstrzygnięcie - I PK 22/11</vt:lpstr>
      <vt:lpstr>Stan faktyczny - II PK 14/16   (wykonywanie zwykłych obowiązków)</vt:lpstr>
      <vt:lpstr>Wykonywanie  w czasie zwolnienia lekarskiego tej samej pracy  - II PK 14/16 </vt:lpstr>
      <vt:lpstr>II teza - II PK 14/16 </vt:lpstr>
      <vt:lpstr>Teza w kontekście stanu faktycznego </vt:lpstr>
      <vt:lpstr>Odmienne stanowisko - I PK 69/17 </vt:lpstr>
      <vt:lpstr>Kontynuacja II PK 14/16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Nadużycie zwolnienia lekarskiego jako podstawa zwolnienia dyscyplinarnego</dc:title>
  <dc:creator>Andrzej</dc:creator>
  <cp:lastModifiedBy>Kurzych Andrzej</cp:lastModifiedBy>
  <cp:revision>12</cp:revision>
  <dcterms:created xsi:type="dcterms:W3CDTF">2019-05-17T19:43:13Z</dcterms:created>
  <dcterms:modified xsi:type="dcterms:W3CDTF">2024-06-05T07:22:24Z</dcterms:modified>
</cp:coreProperties>
</file>