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9" r:id="rId1"/>
  </p:sldMasterIdLst>
  <p:notesMasterIdLst>
    <p:notesMasterId r:id="rId4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80" r:id="rId24"/>
    <p:sldId id="284" r:id="rId25"/>
    <p:sldId id="281" r:id="rId26"/>
    <p:sldId id="282" r:id="rId27"/>
    <p:sldId id="285" r:id="rId28"/>
    <p:sldId id="287" r:id="rId29"/>
    <p:sldId id="288" r:id="rId30"/>
    <p:sldId id="289" r:id="rId31"/>
    <p:sldId id="290" r:id="rId32"/>
    <p:sldId id="294" r:id="rId33"/>
    <p:sldId id="293" r:id="rId34"/>
    <p:sldId id="296" r:id="rId35"/>
    <p:sldId id="295" r:id="rId36"/>
    <p:sldId id="297" r:id="rId37"/>
    <p:sldId id="298" r:id="rId38"/>
    <p:sldId id="299" r:id="rId39"/>
    <p:sldId id="300" r:id="rId40"/>
    <p:sldId id="301" r:id="rId41"/>
    <p:sldId id="302" r:id="rId42"/>
    <p:sldId id="303" r:id="rId43"/>
    <p:sldId id="304" r:id="rId44"/>
    <p:sldId id="306" r:id="rId45"/>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E8A29114-12F6-4E11-BD89-8EA48A809E71}">
          <p14:sldIdLst>
            <p14:sldId id="256"/>
            <p14:sldId id="257"/>
            <p14:sldId id="259"/>
            <p14:sldId id="258"/>
            <p14:sldId id="260"/>
            <p14:sldId id="261"/>
            <p14:sldId id="262"/>
            <p14:sldId id="263"/>
            <p14:sldId id="264"/>
            <p14:sldId id="265"/>
            <p14:sldId id="266"/>
            <p14:sldId id="267"/>
            <p14:sldId id="268"/>
            <p14:sldId id="269"/>
            <p14:sldId id="270"/>
            <p14:sldId id="271"/>
            <p14:sldId id="272"/>
            <p14:sldId id="273"/>
            <p14:sldId id="274"/>
            <p14:sldId id="275"/>
            <p14:sldId id="278"/>
            <p14:sldId id="279"/>
            <p14:sldId id="280"/>
            <p14:sldId id="284"/>
            <p14:sldId id="281"/>
            <p14:sldId id="282"/>
            <p14:sldId id="285"/>
            <p14:sldId id="287"/>
            <p14:sldId id="288"/>
            <p14:sldId id="289"/>
            <p14:sldId id="290"/>
            <p14:sldId id="294"/>
            <p14:sldId id="293"/>
            <p14:sldId id="296"/>
            <p14:sldId id="295"/>
            <p14:sldId id="297"/>
            <p14:sldId id="298"/>
            <p14:sldId id="299"/>
            <p14:sldId id="300"/>
            <p14:sldId id="301"/>
            <p14:sldId id="302"/>
            <p14:sldId id="303"/>
            <p14:sldId id="304"/>
            <p14:sldId id="30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792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7928"/>
          </a:xfrm>
          <a:prstGeom prst="rect">
            <a:avLst/>
          </a:prstGeom>
        </p:spPr>
        <p:txBody>
          <a:bodyPr vert="horz" lIns="91440" tIns="45720" rIns="91440" bIns="45720" rtlCol="0"/>
          <a:lstStyle>
            <a:lvl1pPr algn="r">
              <a:defRPr sz="1200"/>
            </a:lvl1pPr>
          </a:lstStyle>
          <a:p>
            <a:fld id="{331BDCC4-4C62-407A-AF4B-8D442D8A37D9}" type="datetimeFigureOut">
              <a:rPr lang="pl-PL" smtClean="0"/>
              <a:t>2024-06-06</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597"/>
            <a:ext cx="5438775" cy="391001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710"/>
            <a:ext cx="2946400" cy="49792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8710"/>
            <a:ext cx="2946400" cy="497928"/>
          </a:xfrm>
          <a:prstGeom prst="rect">
            <a:avLst/>
          </a:prstGeom>
        </p:spPr>
        <p:txBody>
          <a:bodyPr vert="horz" lIns="91440" tIns="45720" rIns="91440" bIns="45720" rtlCol="0" anchor="b"/>
          <a:lstStyle>
            <a:lvl1pPr algn="r">
              <a:defRPr sz="1200"/>
            </a:lvl1pPr>
          </a:lstStyle>
          <a:p>
            <a:fld id="{79FBBC40-0755-405A-B0CB-1E3060DDB6CF}" type="slidenum">
              <a:rPr lang="pl-PL" smtClean="0"/>
              <a:t>‹#›</a:t>
            </a:fld>
            <a:endParaRPr lang="pl-PL"/>
          </a:p>
        </p:txBody>
      </p:sp>
    </p:spTree>
    <p:extLst>
      <p:ext uri="{BB962C8B-B14F-4D97-AF65-F5344CB8AC3E}">
        <p14:creationId xmlns:p14="http://schemas.microsoft.com/office/powerpoint/2010/main" val="657050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945E54-0D63-42E2-A389-42F59D35BBB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AB362FE-8A11-4AC4-9233-DE84E674A8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CF6A797-0C91-4A63-905E-3B24B68ED906}"/>
              </a:ext>
            </a:extLst>
          </p:cNvPr>
          <p:cNvSpPr>
            <a:spLocks noGrp="1"/>
          </p:cNvSpPr>
          <p:nvPr>
            <p:ph type="dt" sz="half" idx="10"/>
          </p:nvPr>
        </p:nvSpPr>
        <p:spPr/>
        <p:txBody>
          <a:bodyPr/>
          <a:lstStyle/>
          <a:p>
            <a:fld id="{AC50EF66-0557-4782-87C3-CBF8D5B116A4}" type="datetime1">
              <a:rPr lang="pl-PL" smtClean="0"/>
              <a:t>2024-06-06</a:t>
            </a:fld>
            <a:endParaRPr lang="pl-PL"/>
          </a:p>
        </p:txBody>
      </p:sp>
      <p:sp>
        <p:nvSpPr>
          <p:cNvPr id="5" name="Symbol zastępczy stopki 4">
            <a:extLst>
              <a:ext uri="{FF2B5EF4-FFF2-40B4-BE49-F238E27FC236}">
                <a16:creationId xmlns:a16="http://schemas.microsoft.com/office/drawing/2014/main" id="{55395C9B-C10F-4316-8786-6D96AB96474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AF66875-27C0-4CA9-AA1E-0B0832F9B2CE}"/>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413647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3180C7-A11C-43FF-907B-E7622090436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519DE0D-17C4-4CA4-AD53-DF1472D19840}"/>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E21CBC6-B521-4B05-B373-D850A184FF8C}"/>
              </a:ext>
            </a:extLst>
          </p:cNvPr>
          <p:cNvSpPr>
            <a:spLocks noGrp="1"/>
          </p:cNvSpPr>
          <p:nvPr>
            <p:ph type="dt" sz="half" idx="10"/>
          </p:nvPr>
        </p:nvSpPr>
        <p:spPr/>
        <p:txBody>
          <a:bodyPr/>
          <a:lstStyle/>
          <a:p>
            <a:fld id="{C272D30D-E39F-48BE-BA50-4066FAB28D63}" type="datetime1">
              <a:rPr lang="pl-PL" smtClean="0"/>
              <a:t>2024-06-06</a:t>
            </a:fld>
            <a:endParaRPr lang="pl-PL"/>
          </a:p>
        </p:txBody>
      </p:sp>
      <p:sp>
        <p:nvSpPr>
          <p:cNvPr id="5" name="Symbol zastępczy stopki 4">
            <a:extLst>
              <a:ext uri="{FF2B5EF4-FFF2-40B4-BE49-F238E27FC236}">
                <a16:creationId xmlns:a16="http://schemas.microsoft.com/office/drawing/2014/main" id="{BDA59FBC-50B4-4754-9A5A-6F2DDE88DDC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6FE871-897D-45CE-8DC1-3002EA31FF3F}"/>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54453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E7AA8B3-8105-406F-88A9-793E5A149DB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581C6081-3B2A-43B8-A965-552B06E48E9E}"/>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17B46B3-CE04-4BAD-A72B-3DB36E4A0AB1}"/>
              </a:ext>
            </a:extLst>
          </p:cNvPr>
          <p:cNvSpPr>
            <a:spLocks noGrp="1"/>
          </p:cNvSpPr>
          <p:nvPr>
            <p:ph type="dt" sz="half" idx="10"/>
          </p:nvPr>
        </p:nvSpPr>
        <p:spPr/>
        <p:txBody>
          <a:bodyPr/>
          <a:lstStyle/>
          <a:p>
            <a:fld id="{9749DE4F-4D5C-49E8-B69E-BB36403ED304}" type="datetime1">
              <a:rPr lang="pl-PL" smtClean="0"/>
              <a:t>2024-06-06</a:t>
            </a:fld>
            <a:endParaRPr lang="pl-PL"/>
          </a:p>
        </p:txBody>
      </p:sp>
      <p:sp>
        <p:nvSpPr>
          <p:cNvPr id="5" name="Symbol zastępczy stopki 4">
            <a:extLst>
              <a:ext uri="{FF2B5EF4-FFF2-40B4-BE49-F238E27FC236}">
                <a16:creationId xmlns:a16="http://schemas.microsoft.com/office/drawing/2014/main" id="{663384FD-10F2-45BE-AEE2-F5024CFE62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631FDE6-B2CE-4056-9DFA-FD9408F2C7BC}"/>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54268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45123A-B181-4A9C-B620-A27D450F5A4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16E463B-AB40-4DE1-A12A-8F7116C481D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A2C8671-EA13-4A44-8452-EF536D26D9BD}"/>
              </a:ext>
            </a:extLst>
          </p:cNvPr>
          <p:cNvSpPr>
            <a:spLocks noGrp="1"/>
          </p:cNvSpPr>
          <p:nvPr>
            <p:ph type="dt" sz="half" idx="10"/>
          </p:nvPr>
        </p:nvSpPr>
        <p:spPr/>
        <p:txBody>
          <a:bodyPr/>
          <a:lstStyle/>
          <a:p>
            <a:fld id="{3BE2F0AA-7B50-484C-9D91-49D17225010E}" type="datetime1">
              <a:rPr lang="pl-PL" smtClean="0"/>
              <a:t>2024-06-06</a:t>
            </a:fld>
            <a:endParaRPr lang="pl-PL"/>
          </a:p>
        </p:txBody>
      </p:sp>
      <p:sp>
        <p:nvSpPr>
          <p:cNvPr id="5" name="Symbol zastępczy stopki 4">
            <a:extLst>
              <a:ext uri="{FF2B5EF4-FFF2-40B4-BE49-F238E27FC236}">
                <a16:creationId xmlns:a16="http://schemas.microsoft.com/office/drawing/2014/main" id="{EB358729-FAE9-4C71-8290-8E74AC75379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EBB9663-73D9-470D-A586-9F0491B60223}"/>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363361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082F1D-D975-4BC1-AC39-ABE17175ECD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BE899DB-0C5E-40BF-8D10-94AA033F83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12D4E19F-9974-4FA8-9880-31E4F6602AF9}"/>
              </a:ext>
            </a:extLst>
          </p:cNvPr>
          <p:cNvSpPr>
            <a:spLocks noGrp="1"/>
          </p:cNvSpPr>
          <p:nvPr>
            <p:ph type="dt" sz="half" idx="10"/>
          </p:nvPr>
        </p:nvSpPr>
        <p:spPr/>
        <p:txBody>
          <a:bodyPr/>
          <a:lstStyle/>
          <a:p>
            <a:fld id="{F494A6D4-D5FB-47C5-8727-A04FC11436A8}" type="datetime1">
              <a:rPr lang="pl-PL" smtClean="0"/>
              <a:t>2024-06-06</a:t>
            </a:fld>
            <a:endParaRPr lang="pl-PL"/>
          </a:p>
        </p:txBody>
      </p:sp>
      <p:sp>
        <p:nvSpPr>
          <p:cNvPr id="5" name="Symbol zastępczy stopki 4">
            <a:extLst>
              <a:ext uri="{FF2B5EF4-FFF2-40B4-BE49-F238E27FC236}">
                <a16:creationId xmlns:a16="http://schemas.microsoft.com/office/drawing/2014/main" id="{7B7AD6A9-D937-4536-A86B-5A0EE507B4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8BCD726-49EC-4B4A-8D6D-14F5A44FE665}"/>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135920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8F9B67-F4F7-4E2E-A49B-8B654DE589E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2FA398D-595A-4EDF-99E1-97CD56B5E4B6}"/>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9131736-35D6-474D-BBCA-117ABB2C335C}"/>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CF4F0EC5-360B-422C-B659-313A9E9C6615}"/>
              </a:ext>
            </a:extLst>
          </p:cNvPr>
          <p:cNvSpPr>
            <a:spLocks noGrp="1"/>
          </p:cNvSpPr>
          <p:nvPr>
            <p:ph type="dt" sz="half" idx="10"/>
          </p:nvPr>
        </p:nvSpPr>
        <p:spPr/>
        <p:txBody>
          <a:bodyPr/>
          <a:lstStyle/>
          <a:p>
            <a:fld id="{44A8CF72-AFF3-49B2-A885-F2361A0851F9}" type="datetime1">
              <a:rPr lang="pl-PL" smtClean="0"/>
              <a:t>2024-06-06</a:t>
            </a:fld>
            <a:endParaRPr lang="pl-PL"/>
          </a:p>
        </p:txBody>
      </p:sp>
      <p:sp>
        <p:nvSpPr>
          <p:cNvPr id="6" name="Symbol zastępczy stopki 5">
            <a:extLst>
              <a:ext uri="{FF2B5EF4-FFF2-40B4-BE49-F238E27FC236}">
                <a16:creationId xmlns:a16="http://schemas.microsoft.com/office/drawing/2014/main" id="{6821A24D-92AC-4014-8B3C-8D189538FEC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47BE449-9D98-4A2A-8CEC-10D15C3544E8}"/>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48953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8AA499-489E-459D-81D7-67E381E36169}"/>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D9F21A-3238-41B3-A3EE-4C417BF9F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B70A6DAE-0869-45AC-B9D1-CD03ED116EBE}"/>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BDD4BE2-A416-487A-8E1F-A75F9484CD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4512FBDB-4093-4284-876E-CC98DC88EF83}"/>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65586E88-79AC-453B-AAD6-798DFD6C945E}"/>
              </a:ext>
            </a:extLst>
          </p:cNvPr>
          <p:cNvSpPr>
            <a:spLocks noGrp="1"/>
          </p:cNvSpPr>
          <p:nvPr>
            <p:ph type="dt" sz="half" idx="10"/>
          </p:nvPr>
        </p:nvSpPr>
        <p:spPr/>
        <p:txBody>
          <a:bodyPr/>
          <a:lstStyle/>
          <a:p>
            <a:fld id="{BBA1BA77-2120-4641-AC22-9711DDA084B2}" type="datetime1">
              <a:rPr lang="pl-PL" smtClean="0"/>
              <a:t>2024-06-06</a:t>
            </a:fld>
            <a:endParaRPr lang="pl-PL"/>
          </a:p>
        </p:txBody>
      </p:sp>
      <p:sp>
        <p:nvSpPr>
          <p:cNvPr id="8" name="Symbol zastępczy stopki 7">
            <a:extLst>
              <a:ext uri="{FF2B5EF4-FFF2-40B4-BE49-F238E27FC236}">
                <a16:creationId xmlns:a16="http://schemas.microsoft.com/office/drawing/2014/main" id="{AA10C8E6-C7FD-4A95-8EED-E655C4DF9E5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6305B60-B1CA-4501-80F5-188D6AFB178B}"/>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123462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99CC0-457A-479D-92AE-BFD9EF6FE86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6B84A0C-6ED7-4BF1-8430-8CAFCF1AE475}"/>
              </a:ext>
            </a:extLst>
          </p:cNvPr>
          <p:cNvSpPr>
            <a:spLocks noGrp="1"/>
          </p:cNvSpPr>
          <p:nvPr>
            <p:ph type="dt" sz="half" idx="10"/>
          </p:nvPr>
        </p:nvSpPr>
        <p:spPr/>
        <p:txBody>
          <a:bodyPr/>
          <a:lstStyle/>
          <a:p>
            <a:fld id="{18FAC5DC-A758-455B-88D4-991764B9774C}" type="datetime1">
              <a:rPr lang="pl-PL" smtClean="0"/>
              <a:t>2024-06-06</a:t>
            </a:fld>
            <a:endParaRPr lang="pl-PL"/>
          </a:p>
        </p:txBody>
      </p:sp>
      <p:sp>
        <p:nvSpPr>
          <p:cNvPr id="4" name="Symbol zastępczy stopki 3">
            <a:extLst>
              <a:ext uri="{FF2B5EF4-FFF2-40B4-BE49-F238E27FC236}">
                <a16:creationId xmlns:a16="http://schemas.microsoft.com/office/drawing/2014/main" id="{9B0F5538-CFE0-405D-ACB7-76D642493B2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0EFF546-1E3F-452D-BAF5-48A365680216}"/>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05234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E46FA89-94C9-4C38-83FB-57A4629F6ACE}"/>
              </a:ext>
            </a:extLst>
          </p:cNvPr>
          <p:cNvSpPr>
            <a:spLocks noGrp="1"/>
          </p:cNvSpPr>
          <p:nvPr>
            <p:ph type="dt" sz="half" idx="10"/>
          </p:nvPr>
        </p:nvSpPr>
        <p:spPr/>
        <p:txBody>
          <a:bodyPr/>
          <a:lstStyle/>
          <a:p>
            <a:fld id="{BDCA2EB7-9B41-48A4-98C1-B7B83D1B8F01}" type="datetime1">
              <a:rPr lang="pl-PL" smtClean="0"/>
              <a:t>2024-06-06</a:t>
            </a:fld>
            <a:endParaRPr lang="pl-PL"/>
          </a:p>
        </p:txBody>
      </p:sp>
      <p:sp>
        <p:nvSpPr>
          <p:cNvPr id="3" name="Symbol zastępczy stopki 2">
            <a:extLst>
              <a:ext uri="{FF2B5EF4-FFF2-40B4-BE49-F238E27FC236}">
                <a16:creationId xmlns:a16="http://schemas.microsoft.com/office/drawing/2014/main" id="{733678DE-EFAE-487A-8B7A-ED3B5BF451F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17307E1-84CA-486F-9C0B-9CDE8A770914}"/>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342557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53639F-5C22-4A4A-8263-5E60E3738F3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57B30ABA-B443-4D38-A27E-4A6218DCD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DC931D5-A544-4B93-AAD2-C46D9DB92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BB0CB8ED-288B-4942-AEFB-573CCFF95A1D}"/>
              </a:ext>
            </a:extLst>
          </p:cNvPr>
          <p:cNvSpPr>
            <a:spLocks noGrp="1"/>
          </p:cNvSpPr>
          <p:nvPr>
            <p:ph type="dt" sz="half" idx="10"/>
          </p:nvPr>
        </p:nvSpPr>
        <p:spPr/>
        <p:txBody>
          <a:bodyPr/>
          <a:lstStyle/>
          <a:p>
            <a:fld id="{703B31EF-EFB9-4321-A0F7-61F7DACE5F8C}" type="datetime1">
              <a:rPr lang="pl-PL" smtClean="0"/>
              <a:t>2024-06-06</a:t>
            </a:fld>
            <a:endParaRPr lang="pl-PL"/>
          </a:p>
        </p:txBody>
      </p:sp>
      <p:sp>
        <p:nvSpPr>
          <p:cNvPr id="6" name="Symbol zastępczy stopki 5">
            <a:extLst>
              <a:ext uri="{FF2B5EF4-FFF2-40B4-BE49-F238E27FC236}">
                <a16:creationId xmlns:a16="http://schemas.microsoft.com/office/drawing/2014/main" id="{A3E2CF26-A2F6-47D6-9ADB-49DE241DFFC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FA88D78-3E12-43BF-9044-99C0F1B512F4}"/>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25170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1275A-F99D-4331-8305-ECE102C29FE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FE23F88-659E-42AB-9BC7-FCF9D66672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A3C8525-F47A-414C-98A8-133466BAF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9BA687CB-B705-4A0A-AC18-8A6C107309CA}"/>
              </a:ext>
            </a:extLst>
          </p:cNvPr>
          <p:cNvSpPr>
            <a:spLocks noGrp="1"/>
          </p:cNvSpPr>
          <p:nvPr>
            <p:ph type="dt" sz="half" idx="10"/>
          </p:nvPr>
        </p:nvSpPr>
        <p:spPr/>
        <p:txBody>
          <a:bodyPr/>
          <a:lstStyle/>
          <a:p>
            <a:fld id="{38CBC8E9-63C1-4ED9-AD7F-94D66AA03D2F}" type="datetime1">
              <a:rPr lang="pl-PL" smtClean="0"/>
              <a:t>2024-06-06</a:t>
            </a:fld>
            <a:endParaRPr lang="pl-PL"/>
          </a:p>
        </p:txBody>
      </p:sp>
      <p:sp>
        <p:nvSpPr>
          <p:cNvPr id="6" name="Symbol zastępczy stopki 5">
            <a:extLst>
              <a:ext uri="{FF2B5EF4-FFF2-40B4-BE49-F238E27FC236}">
                <a16:creationId xmlns:a16="http://schemas.microsoft.com/office/drawing/2014/main" id="{98642FD0-4635-47DD-B395-BAA25D2B07D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556A238-2EB4-4F4A-A03E-B9BCB075C56E}"/>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357503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4A42A6-2D64-4A8C-8FE0-2F9AED9BA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92FADE1-8F41-4C3E-95A0-140FE286A4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B0DBAB6-786D-48BD-BCCF-4C08EC00B3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B0517-5450-427B-A111-9C568F8CDB2B}" type="datetime1">
              <a:rPr lang="pl-PL" smtClean="0"/>
              <a:t>2024-06-06</a:t>
            </a:fld>
            <a:endParaRPr lang="pl-PL"/>
          </a:p>
        </p:txBody>
      </p:sp>
      <p:sp>
        <p:nvSpPr>
          <p:cNvPr id="5" name="Symbol zastępczy stopki 4">
            <a:extLst>
              <a:ext uri="{FF2B5EF4-FFF2-40B4-BE49-F238E27FC236}">
                <a16:creationId xmlns:a16="http://schemas.microsoft.com/office/drawing/2014/main" id="{D3E1C5A0-2EA7-4887-AB77-BE3201E916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8B4A31F-BAF3-43B9-8606-28CAB711A4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BACC8-EFC8-477F-AC20-4351AEA1AC2C}" type="slidenum">
              <a:rPr lang="pl-PL" smtClean="0"/>
              <a:t>‹#›</a:t>
            </a:fld>
            <a:endParaRPr lang="pl-PL"/>
          </a:p>
        </p:txBody>
      </p:sp>
    </p:spTree>
    <p:extLst>
      <p:ext uri="{BB962C8B-B14F-4D97-AF65-F5344CB8AC3E}">
        <p14:creationId xmlns:p14="http://schemas.microsoft.com/office/powerpoint/2010/main" val="2970458433"/>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050683-DCBC-478B-B569-EC2286665410}"/>
              </a:ext>
            </a:extLst>
          </p:cNvPr>
          <p:cNvSpPr>
            <a:spLocks noGrp="1"/>
          </p:cNvSpPr>
          <p:nvPr>
            <p:ph type="ctrTitle"/>
          </p:nvPr>
        </p:nvSpPr>
        <p:spPr>
          <a:xfrm>
            <a:off x="1242390" y="924339"/>
            <a:ext cx="10048461" cy="4350192"/>
          </a:xfrm>
        </p:spPr>
        <p:txBody>
          <a:bodyPr anchor="t">
            <a:normAutofit fontScale="90000"/>
          </a:bodyPr>
          <a:lstStyle/>
          <a:p>
            <a:pPr>
              <a:lnSpc>
                <a:spcPct val="100000"/>
              </a:lnSpc>
              <a:spcAft>
                <a:spcPts val="1200"/>
              </a:spcAft>
            </a:pPr>
            <a:r>
              <a:rPr lang="pl-PL" sz="1800" dirty="0">
                <a:latin typeface="Arial" panose="020B0604020202020204" pitchFamily="34" charset="0"/>
                <a:cs typeface="Arial" panose="020B0604020202020204" pitchFamily="34" charset="0"/>
              </a:rPr>
              <a:t>XI Ogólnopolska Konferencja Naukowo-Szkoleniowa pt. Pomoc materialna dla studentów i doktorantów </a:t>
            </a:r>
            <a:br>
              <a:rPr lang="pl-PL" sz="1800" dirty="0"/>
            </a:br>
            <a:br>
              <a:rPr lang="pl-PL" sz="1600" dirty="0"/>
            </a:br>
            <a:br>
              <a:rPr lang="pl-PL" sz="1600" dirty="0"/>
            </a:br>
            <a:br>
              <a:rPr lang="pl-PL" sz="1600" dirty="0"/>
            </a:br>
            <a:br>
              <a:rPr lang="pl-PL" sz="1600" dirty="0"/>
            </a:br>
            <a:br>
              <a:rPr lang="pl-PL" sz="3600" b="1" dirty="0"/>
            </a:br>
            <a:r>
              <a:rPr lang="pl-PL" sz="3600" b="1" spc="300" dirty="0">
                <a:latin typeface="Arial" panose="020B0604020202020204" pitchFamily="34" charset="0"/>
                <a:cs typeface="Arial" panose="020B0604020202020204" pitchFamily="34" charset="0"/>
              </a:rPr>
              <a:t>Stypendium socjalne </a:t>
            </a:r>
            <a:br>
              <a:rPr lang="pl-PL" sz="3600" b="1" spc="300" dirty="0">
                <a:latin typeface="Arial" panose="020B0604020202020204" pitchFamily="34" charset="0"/>
                <a:cs typeface="Arial" panose="020B0604020202020204" pitchFamily="34" charset="0"/>
              </a:rPr>
            </a:br>
            <a:br>
              <a:rPr lang="pl-PL" sz="3600" b="1" spc="300" dirty="0">
                <a:latin typeface="Arial" panose="020B0604020202020204" pitchFamily="34" charset="0"/>
                <a:cs typeface="Arial" panose="020B0604020202020204" pitchFamily="34" charset="0"/>
              </a:rPr>
            </a:br>
            <a:r>
              <a:rPr lang="pl-PL" sz="2700" b="1" spc="300" dirty="0">
                <a:latin typeface="Arial" panose="020B0604020202020204" pitchFamily="34" charset="0"/>
                <a:cs typeface="Arial" panose="020B0604020202020204" pitchFamily="34" charset="0"/>
              </a:rPr>
              <a:t>Wybrane zagadnienia związane z ustawą </a:t>
            </a:r>
            <a:br>
              <a:rPr lang="pl-PL" sz="2700" b="1" spc="300" dirty="0">
                <a:latin typeface="Arial" panose="020B0604020202020204" pitchFamily="34" charset="0"/>
                <a:cs typeface="Arial" panose="020B0604020202020204" pitchFamily="34" charset="0"/>
              </a:rPr>
            </a:br>
            <a:r>
              <a:rPr lang="pl-PL" sz="2700" b="1" spc="300" dirty="0">
                <a:latin typeface="Arial" panose="020B0604020202020204" pitchFamily="34" charset="0"/>
                <a:cs typeface="Arial" panose="020B0604020202020204" pitchFamily="34" charset="0"/>
              </a:rPr>
              <a:t>o świadczeniach rodzinnych</a:t>
            </a:r>
            <a:br>
              <a:rPr lang="pl-PL" sz="2700" b="1" spc="300" dirty="0">
                <a:latin typeface="Arial" panose="020B0604020202020204" pitchFamily="34" charset="0"/>
                <a:cs typeface="Arial" panose="020B0604020202020204" pitchFamily="34" charset="0"/>
              </a:rPr>
            </a:br>
            <a:r>
              <a:rPr lang="pl-PL" sz="2700" b="1" spc="300" dirty="0">
                <a:latin typeface="Arial" panose="020B0604020202020204" pitchFamily="34" charset="0"/>
                <a:cs typeface="Arial" panose="020B0604020202020204" pitchFamily="34" charset="0"/>
              </a:rPr>
              <a:t>i stypendium socjalnym</a:t>
            </a:r>
            <a:br>
              <a:rPr lang="pl-PL" spc="300" dirty="0"/>
            </a:br>
            <a:endParaRPr lang="pl-PL" spc="300" dirty="0"/>
          </a:p>
        </p:txBody>
      </p:sp>
      <p:sp>
        <p:nvSpPr>
          <p:cNvPr id="3" name="Podtytuł 2">
            <a:extLst>
              <a:ext uri="{FF2B5EF4-FFF2-40B4-BE49-F238E27FC236}">
                <a16:creationId xmlns:a16="http://schemas.microsoft.com/office/drawing/2014/main" id="{761A74FE-08FB-46A1-B5AB-1EDDB266B68B}"/>
              </a:ext>
            </a:extLst>
          </p:cNvPr>
          <p:cNvSpPr>
            <a:spLocks noGrp="1"/>
          </p:cNvSpPr>
          <p:nvPr>
            <p:ph type="subTitle" idx="1"/>
          </p:nvPr>
        </p:nvSpPr>
        <p:spPr>
          <a:xfrm>
            <a:off x="1586522" y="5274531"/>
            <a:ext cx="9773903" cy="751131"/>
          </a:xfrm>
        </p:spPr>
        <p:txBody>
          <a:bodyPr>
            <a:normAutofit/>
          </a:bodyPr>
          <a:lstStyle/>
          <a:p>
            <a:endParaRPr lang="pl-PL" sz="1600" dirty="0"/>
          </a:p>
          <a:p>
            <a:pPr algn="l"/>
            <a:r>
              <a:rPr lang="pl-PL" sz="1400" dirty="0">
                <a:latin typeface="Arial" panose="020B0604020202020204" pitchFamily="34" charset="0"/>
                <a:cs typeface="Arial" panose="020B0604020202020204" pitchFamily="34" charset="0"/>
              </a:rPr>
              <a:t>Agnieszka Miernik SWSA					                             Toruń, 29 </a:t>
            </a:r>
            <a:r>
              <a:rPr lang="pl-PL" sz="1300" cap="none" dirty="0">
                <a:latin typeface="Arial" panose="020B0604020202020204" pitchFamily="34" charset="0"/>
                <a:cs typeface="Arial" panose="020B0604020202020204" pitchFamily="34" charset="0"/>
              </a:rPr>
              <a:t>maja </a:t>
            </a:r>
            <a:r>
              <a:rPr lang="pl-PL" sz="1400" dirty="0">
                <a:latin typeface="Arial" panose="020B0604020202020204" pitchFamily="34" charset="0"/>
                <a:cs typeface="Arial" panose="020B0604020202020204" pitchFamily="34" charset="0"/>
              </a:rPr>
              <a:t>2024 r.</a:t>
            </a:r>
          </a:p>
          <a:p>
            <a:endParaRPr lang="pl-PL" dirty="0"/>
          </a:p>
        </p:txBody>
      </p:sp>
    </p:spTree>
    <p:extLst>
      <p:ext uri="{BB962C8B-B14F-4D97-AF65-F5344CB8AC3E}">
        <p14:creationId xmlns:p14="http://schemas.microsoft.com/office/powerpoint/2010/main" val="2866833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10</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latin typeface="Arial" panose="020B0604020202020204" pitchFamily="34" charset="0"/>
                <a:cs typeface="Arial" panose="020B0604020202020204" pitchFamily="34" charset="0"/>
              </a:rPr>
              <a:t>Dochód na osobę w rodzinie – odesłanie do ustawy o świadczeniach rodzinnych</a:t>
            </a: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737946"/>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NSA z 30 maja 2023 r. sygn. akt III OSK 21/22 </a:t>
            </a:r>
            <a:br>
              <a:rPr lang="pl-PL" dirty="0"/>
            </a:br>
            <a:r>
              <a:rPr lang="pl-PL" b="0" dirty="0"/>
              <a:t>art. 88 ust. 1 PSWN świadczenia uwzględniane przy ustalania dochodów – ustawa o podatku dochodowym od os. fizycznych</a:t>
            </a:r>
          </a:p>
          <a:p>
            <a:r>
              <a:rPr lang="pl-PL" dirty="0"/>
              <a:t>wyrok NSA z 13 marca 2024 r. sygn. akt III OSK 1556/22 </a:t>
            </a:r>
            <a:br>
              <a:rPr lang="pl-PL" dirty="0"/>
            </a:br>
            <a:r>
              <a:rPr lang="pl-PL" b="0" dirty="0"/>
              <a:t>dochód utracony i uzyskany, brak możliwości odliczenia opłat za wynajem mieszkania</a:t>
            </a:r>
          </a:p>
          <a:p>
            <a:r>
              <a:rPr lang="pl-PL" dirty="0"/>
              <a:t>wyrok WSA w Gorzowie Wielkopolskim z 15 czerwca 2023 r. sygn. akt II SA/Go 220/23 </a:t>
            </a:r>
            <a:br>
              <a:rPr lang="pl-PL" dirty="0"/>
            </a:br>
            <a:r>
              <a:rPr lang="pl-PL" b="0" dirty="0"/>
              <a:t>art. 88 ust. 2 pkt 5 PSWN – stałe źródło dochodów</a:t>
            </a:r>
          </a:p>
        </p:txBody>
      </p:sp>
    </p:spTree>
    <p:extLst>
      <p:ext uri="{BB962C8B-B14F-4D97-AF65-F5344CB8AC3E}">
        <p14:creationId xmlns:p14="http://schemas.microsoft.com/office/powerpoint/2010/main" val="2052656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11</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latin typeface="Arial" panose="020B0604020202020204" pitchFamily="34" charset="0"/>
                <a:cs typeface="Arial" panose="020B0604020202020204" pitchFamily="34" charset="0"/>
              </a:rPr>
              <a:t>Dochód na osobę w rodzinie – odesłanie do ustawy o świadczeniach rodzinnych</a:t>
            </a: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737946"/>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Warszawie z 26 maja 2023 r. sygn. akt II SA/</a:t>
            </a:r>
            <a:r>
              <a:rPr lang="pl-PL" dirty="0" err="1"/>
              <a:t>Wa</a:t>
            </a:r>
            <a:r>
              <a:rPr lang="pl-PL" dirty="0"/>
              <a:t> 1726/22 </a:t>
            </a:r>
            <a:br>
              <a:rPr lang="pl-PL" dirty="0"/>
            </a:br>
            <a:r>
              <a:rPr lang="pl-PL" b="0" dirty="0"/>
              <a:t>dochód utracony i uzyskany – dokumentowanie tych okoliczności</a:t>
            </a:r>
          </a:p>
          <a:p>
            <a:r>
              <a:rPr lang="pl-PL" dirty="0"/>
              <a:t>wyrok WSA w Gliwicach z 9 maja 2023 r. sygn. akt III SA/</a:t>
            </a:r>
            <a:r>
              <a:rPr lang="pl-PL" dirty="0" err="1"/>
              <a:t>Gl</a:t>
            </a:r>
            <a:r>
              <a:rPr lang="pl-PL" dirty="0"/>
              <a:t> 514/23 </a:t>
            </a:r>
            <a:br>
              <a:rPr lang="pl-PL" dirty="0"/>
            </a:br>
            <a:r>
              <a:rPr lang="pl-PL" b="0" dirty="0"/>
              <a:t>kontynuacja zatrudnienia w roku bazowym nie stanowi uzyskania dochodu</a:t>
            </a:r>
          </a:p>
          <a:p>
            <a:r>
              <a:rPr lang="pl-PL" dirty="0"/>
              <a:t>wyrok WSA w Bydgoszczy z 6 czerwca 2023 r. sygn. akt II SA/</a:t>
            </a:r>
            <a:r>
              <a:rPr lang="pl-PL" dirty="0" err="1"/>
              <a:t>Bd</a:t>
            </a:r>
            <a:r>
              <a:rPr lang="pl-PL" dirty="0"/>
              <a:t> 210/23 </a:t>
            </a:r>
            <a:br>
              <a:rPr lang="pl-PL" dirty="0"/>
            </a:br>
            <a:r>
              <a:rPr lang="pl-PL" dirty="0"/>
              <a:t>i 13 września 2023 r. sygn. akt II SA/</a:t>
            </a:r>
            <a:r>
              <a:rPr lang="pl-PL" dirty="0" err="1"/>
              <a:t>Bd</a:t>
            </a:r>
            <a:r>
              <a:rPr lang="pl-PL" dirty="0"/>
              <a:t> 609/23 </a:t>
            </a:r>
            <a:br>
              <a:rPr lang="pl-PL" dirty="0"/>
            </a:br>
            <a:r>
              <a:rPr lang="pl-PL" b="0" dirty="0"/>
              <a:t>kwalifikacja jednorazowej wypłaty renty z wyrównaniem; sposób obliczenia dochodu uzyskanego</a:t>
            </a:r>
          </a:p>
        </p:txBody>
      </p:sp>
    </p:spTree>
    <p:extLst>
      <p:ext uri="{BB962C8B-B14F-4D97-AF65-F5344CB8AC3E}">
        <p14:creationId xmlns:p14="http://schemas.microsoft.com/office/powerpoint/2010/main" val="3383636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12</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latin typeface="Arial" panose="020B0604020202020204" pitchFamily="34" charset="0"/>
                <a:cs typeface="Arial" panose="020B0604020202020204" pitchFamily="34" charset="0"/>
              </a:rPr>
              <a:t>Dochód na osobę w rodzinie – odesłanie do ustawy o świadczeniach rodzinnych</a:t>
            </a: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507114"/>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Lublinie z 5 grudnia 2023 r. sygn. akt III SA/Lu 403/23 </a:t>
            </a:r>
            <a:br>
              <a:rPr lang="pl-PL" dirty="0"/>
            </a:br>
            <a:r>
              <a:rPr lang="pl-PL" b="0" dirty="0"/>
              <a:t>zajęcie komornicze a utrata dochodu – zaległości na rzecz funduszu alimentacyjnego i zaliczki alimentacyjnej nie są zapłaconymi alimentami; </a:t>
            </a:r>
            <a:br>
              <a:rPr lang="pl-PL" b="0" dirty="0"/>
            </a:br>
            <a:r>
              <a:rPr lang="pl-PL" b="0" dirty="0"/>
              <a:t>uchwała NSA z 8 listopada 2021 r. sygn. akt I OPS 2/21</a:t>
            </a:r>
          </a:p>
          <a:p>
            <a:r>
              <a:rPr lang="pl-PL" dirty="0"/>
              <a:t>wyrok NSA z 14 lutego 2024 r. sygn. akt III OSK 361/21 </a:t>
            </a:r>
            <a:br>
              <a:rPr lang="pl-PL" b="0" dirty="0"/>
            </a:br>
            <a:r>
              <a:rPr lang="pl-PL" b="0" dirty="0"/>
              <a:t>utrata i uzyskanie dochodu a prowadzenie działalności gospodarczej najpierw przez matkę studenta, a kolejno przez ojca studenta, z zachowaniem ciągłości czasowej</a:t>
            </a:r>
          </a:p>
        </p:txBody>
      </p:sp>
    </p:spTree>
    <p:extLst>
      <p:ext uri="{BB962C8B-B14F-4D97-AF65-F5344CB8AC3E}">
        <p14:creationId xmlns:p14="http://schemas.microsoft.com/office/powerpoint/2010/main" val="1024007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13</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latin typeface="Arial" panose="020B0604020202020204" pitchFamily="34" charset="0"/>
                <a:cs typeface="Arial" panose="020B0604020202020204" pitchFamily="34" charset="0"/>
              </a:rPr>
              <a:t>Dochód na osobę w rodzinie – odesłanie do ustawy o świadczeniach rodzinnych</a:t>
            </a: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045449"/>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Gdańsku z 20 lipca 2023 r. sygn. akt III SA/Gd 63/23 </a:t>
            </a:r>
            <a:br>
              <a:rPr lang="pl-PL" b="0" dirty="0"/>
            </a:br>
            <a:r>
              <a:rPr lang="pl-PL" b="0" dirty="0"/>
              <a:t>art. 5 ust. 4b </a:t>
            </a:r>
            <a:r>
              <a:rPr lang="pl-PL" b="0" dirty="0" err="1"/>
              <a:t>u.ś.r</a:t>
            </a:r>
            <a:r>
              <a:rPr lang="pl-PL" b="0" dirty="0"/>
              <a:t>. – uzyskanie dochodu tylko w jednym miesiącu nie wpływa na prawo do świadczenia rodzinnego</a:t>
            </a:r>
            <a:endParaRPr lang="pl-PL" dirty="0"/>
          </a:p>
          <a:p>
            <a:r>
              <a:rPr lang="pl-PL" dirty="0"/>
              <a:t>wyrok WSA w Rzeszowie z 28 kwietnia 2020 r. sygn. akt II SA/</a:t>
            </a:r>
            <a:r>
              <a:rPr lang="pl-PL" dirty="0" err="1"/>
              <a:t>Rz</a:t>
            </a:r>
            <a:r>
              <a:rPr lang="pl-PL" dirty="0"/>
              <a:t> 268/20 </a:t>
            </a:r>
            <a:br>
              <a:rPr lang="pl-PL" dirty="0"/>
            </a:br>
            <a:r>
              <a:rPr lang="pl-PL" b="0" dirty="0"/>
              <a:t>art. 5 ust. 4 i 4a </a:t>
            </a:r>
            <a:r>
              <a:rPr lang="pl-PL" b="0" dirty="0" err="1"/>
              <a:t>u.ś.r</a:t>
            </a:r>
            <a:r>
              <a:rPr lang="pl-PL" b="0" dirty="0"/>
              <a:t>. - dochód utracony; aktywność dowodowa organu w świetle prawa materialnego</a:t>
            </a:r>
          </a:p>
        </p:txBody>
      </p:sp>
    </p:spTree>
    <p:extLst>
      <p:ext uri="{BB962C8B-B14F-4D97-AF65-F5344CB8AC3E}">
        <p14:creationId xmlns:p14="http://schemas.microsoft.com/office/powerpoint/2010/main" val="452268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14</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latin typeface="Arial" panose="020B0604020202020204" pitchFamily="34" charset="0"/>
                <a:cs typeface="Arial" panose="020B0604020202020204" pitchFamily="34" charset="0"/>
              </a:rPr>
              <a:t>Zapomoga</a:t>
            </a: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967957"/>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Szczecinie z 31 marca 2024 r. sygn. akt II SA/</a:t>
            </a:r>
            <a:r>
              <a:rPr lang="pl-PL" dirty="0" err="1"/>
              <a:t>Sz</a:t>
            </a:r>
            <a:r>
              <a:rPr lang="pl-PL" dirty="0"/>
              <a:t> 19/24 </a:t>
            </a:r>
            <a:br>
              <a:rPr lang="pl-PL" b="0" dirty="0"/>
            </a:br>
            <a:r>
              <a:rPr lang="pl-PL" b="0" dirty="0"/>
              <a:t>trudna sytuacja życiowa a trwała niepełnosprawność od urodzenia</a:t>
            </a:r>
          </a:p>
        </p:txBody>
      </p:sp>
    </p:spTree>
    <p:extLst>
      <p:ext uri="{BB962C8B-B14F-4D97-AF65-F5344CB8AC3E}">
        <p14:creationId xmlns:p14="http://schemas.microsoft.com/office/powerpoint/2010/main" val="507203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15</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97888" y="2482566"/>
            <a:ext cx="10485120" cy="3968779"/>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NSA z 14 maja 2018 r. sygn. akt I OSK 587/18 </a:t>
            </a:r>
            <a:br>
              <a:rPr lang="pl-PL" b="0" dirty="0"/>
            </a:br>
            <a:r>
              <a:rPr lang="pl-PL" b="0" dirty="0"/>
              <a:t>dochody uzyskane z gospodarstwa rolnego</a:t>
            </a:r>
            <a:endParaRPr lang="pl-PL" dirty="0"/>
          </a:p>
          <a:p>
            <a:r>
              <a:rPr lang="pl-PL" dirty="0"/>
              <a:t>wyrok WSA w Gliwicach z 30 września 2021 r. sygn. akt II SA/</a:t>
            </a:r>
            <a:r>
              <a:rPr lang="pl-PL" dirty="0" err="1"/>
              <a:t>Gl</a:t>
            </a:r>
            <a:r>
              <a:rPr lang="pl-PL" dirty="0"/>
              <a:t> 543/21 </a:t>
            </a:r>
            <a:br>
              <a:rPr lang="pl-PL" dirty="0"/>
            </a:br>
            <a:r>
              <a:rPr lang="pl-PL" b="0" dirty="0"/>
              <a:t>wliczanie dopłat bezpośrednich do dochodu z gospodarstwa rolnego</a:t>
            </a:r>
          </a:p>
          <a:p>
            <a:r>
              <a:rPr lang="pl-PL" dirty="0"/>
              <a:t>wyrok NSA z 26 stycznia 2021 r. sygn. akt I OSK 1508/19</a:t>
            </a:r>
          </a:p>
          <a:p>
            <a:pPr>
              <a:spcBef>
                <a:spcPts val="0"/>
              </a:spcBef>
            </a:pPr>
            <a:r>
              <a:rPr lang="pl-PL" b="0" dirty="0"/>
              <a:t>doliczenie do dochodu kwoty wyegzekwowanych zaległych alimentów</a:t>
            </a:r>
          </a:p>
          <a:p>
            <a:endParaRPr lang="pl-PL" b="0" dirty="0"/>
          </a:p>
        </p:txBody>
      </p:sp>
      <p:sp>
        <p:nvSpPr>
          <p:cNvPr id="7" name="Symbol zastępczy zawartości 7">
            <a:extLst>
              <a:ext uri="{FF2B5EF4-FFF2-40B4-BE49-F238E27FC236}">
                <a16:creationId xmlns:a16="http://schemas.microsoft.com/office/drawing/2014/main" id="{3A4D6B8F-4035-4E8F-8B3E-3A1990DE9F66}"/>
              </a:ext>
            </a:extLst>
          </p:cNvPr>
          <p:cNvSpPr txBox="1">
            <a:spLocks/>
          </p:cNvSpPr>
          <p:nvPr/>
        </p:nvSpPr>
        <p:spPr>
          <a:xfrm>
            <a:off x="868680" y="1269699"/>
            <a:ext cx="10515599" cy="89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pl-PL" sz="2000" dirty="0">
                <a:cs typeface="Arial" panose="020B0604020202020204" pitchFamily="34" charset="0"/>
              </a:rPr>
              <a:t>Orzeczenia sądowe dotyczące świadczeń rodzinnych </a:t>
            </a:r>
            <a:br>
              <a:rPr lang="pl-PL" sz="2000" dirty="0">
                <a:cs typeface="Arial" panose="020B0604020202020204" pitchFamily="34" charset="0"/>
              </a:rPr>
            </a:br>
            <a:r>
              <a:rPr lang="pl-PL" sz="2000" dirty="0">
                <a:cs typeface="Arial" panose="020B0604020202020204" pitchFamily="34" charset="0"/>
              </a:rPr>
              <a:t>istotne z punktu widzenia stypendium socjalnego</a:t>
            </a:r>
            <a:endParaRPr lang="pl-PL" sz="2000" dirty="0"/>
          </a:p>
        </p:txBody>
      </p:sp>
    </p:spTree>
    <p:extLst>
      <p:ext uri="{BB962C8B-B14F-4D97-AF65-F5344CB8AC3E}">
        <p14:creationId xmlns:p14="http://schemas.microsoft.com/office/powerpoint/2010/main" val="4007758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16</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78010" y="2501340"/>
            <a:ext cx="10485120" cy="2352952"/>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Szczecinie z 23 września 2021 r. sygn. akt II SA/</a:t>
            </a:r>
            <a:r>
              <a:rPr lang="pl-PL" dirty="0" err="1"/>
              <a:t>Sz</a:t>
            </a:r>
            <a:r>
              <a:rPr lang="pl-PL" dirty="0"/>
              <a:t> 606/21, </a:t>
            </a:r>
            <a:br>
              <a:rPr lang="pl-PL" dirty="0"/>
            </a:br>
            <a:r>
              <a:rPr lang="pl-PL" dirty="0"/>
              <a:t>wyroki NSA z 3 lipca 2019 r. sygn. akt I OSK 2510/18, 5 października 2017 r. sygn. akt I OSK 817/17, 19 stycznia 2018 r. sygn. akt I OSK 1728/17 i z 14 lipca 2021 r. I OSK 797/21 </a:t>
            </a:r>
            <a:br>
              <a:rPr lang="pl-PL" b="0" dirty="0"/>
            </a:br>
            <a:r>
              <a:rPr lang="pl-PL" b="0" dirty="0"/>
              <a:t>utrata dochodu a zmiana dochodu; </a:t>
            </a:r>
            <a:br>
              <a:rPr lang="pl-PL" b="0" dirty="0"/>
            </a:br>
            <a:r>
              <a:rPr lang="pl-PL" b="0" dirty="0"/>
              <a:t>stanowisko przeciwne </a:t>
            </a:r>
            <a:r>
              <a:rPr lang="pl-PL" dirty="0"/>
              <a:t>wyrok NSA z 9 lipca 2020 r. sygn. akt I OSK 3312/19</a:t>
            </a:r>
          </a:p>
        </p:txBody>
      </p:sp>
      <p:sp>
        <p:nvSpPr>
          <p:cNvPr id="10" name="Symbol zastępczy zawartości 7">
            <a:extLst>
              <a:ext uri="{FF2B5EF4-FFF2-40B4-BE49-F238E27FC236}">
                <a16:creationId xmlns:a16="http://schemas.microsoft.com/office/drawing/2014/main" id="{19487808-9D6F-4961-B833-86F909494DF7}"/>
              </a:ext>
            </a:extLst>
          </p:cNvPr>
          <p:cNvSpPr txBox="1">
            <a:spLocks/>
          </p:cNvSpPr>
          <p:nvPr/>
        </p:nvSpPr>
        <p:spPr>
          <a:xfrm>
            <a:off x="868680" y="1304823"/>
            <a:ext cx="10515599" cy="89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pl-PL" sz="2000" dirty="0">
                <a:cs typeface="Arial" panose="020B0604020202020204" pitchFamily="34" charset="0"/>
              </a:rPr>
              <a:t>Orzeczenia sądowe dotyczące świadczeń rodzinnych </a:t>
            </a:r>
            <a:br>
              <a:rPr lang="pl-PL" sz="2000" dirty="0">
                <a:cs typeface="Arial" panose="020B0604020202020204" pitchFamily="34" charset="0"/>
              </a:rPr>
            </a:br>
            <a:r>
              <a:rPr lang="pl-PL" sz="2000" dirty="0">
                <a:cs typeface="Arial" panose="020B0604020202020204" pitchFamily="34" charset="0"/>
              </a:rPr>
              <a:t>istotne z punktu widzenia stypendium socjalnego</a:t>
            </a:r>
            <a:endParaRPr lang="pl-PL" sz="2000" dirty="0"/>
          </a:p>
        </p:txBody>
      </p:sp>
    </p:spTree>
    <p:extLst>
      <p:ext uri="{BB962C8B-B14F-4D97-AF65-F5344CB8AC3E}">
        <p14:creationId xmlns:p14="http://schemas.microsoft.com/office/powerpoint/2010/main" val="3888553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17</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68680" y="1339274"/>
            <a:ext cx="10515599" cy="834432"/>
          </a:xfrm>
        </p:spPr>
        <p:txBody>
          <a:bodyPr>
            <a:noAutofit/>
          </a:bodyPr>
          <a:lstStyle/>
          <a:p>
            <a:pPr marL="0" indent="0" algn="ctr">
              <a:lnSpc>
                <a:spcPct val="150000"/>
              </a:lnSpc>
              <a:buNone/>
            </a:pPr>
            <a:r>
              <a:rPr lang="pl-PL" sz="2000" dirty="0">
                <a:cs typeface="Arial" panose="020B0604020202020204" pitchFamily="34" charset="0"/>
              </a:rPr>
              <a:t>Orzeczenia sądowe dotyczące świadczeń rodzinnych </a:t>
            </a:r>
            <a:br>
              <a:rPr lang="pl-PL" sz="2000" dirty="0">
                <a:cs typeface="Arial" panose="020B0604020202020204" pitchFamily="34" charset="0"/>
              </a:rPr>
            </a:br>
            <a:r>
              <a:rPr lang="pl-PL" sz="2000" dirty="0">
                <a:cs typeface="Arial" panose="020B0604020202020204" pitchFamily="34" charset="0"/>
              </a:rPr>
              <a:t>istotne z punktu widzenia stypendium socjalnego</a:t>
            </a: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78010" y="2501340"/>
            <a:ext cx="10485120" cy="4435189"/>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1200"/>
              </a:spcBef>
            </a:pPr>
            <a:r>
              <a:rPr lang="pl-PL" sz="1800" dirty="0"/>
              <a:t>wyrok NSA z 17 lutego 2022 r. sygn. akt I OSK 893/21 </a:t>
            </a:r>
            <a:br>
              <a:rPr lang="pl-PL" sz="1800" b="0" dirty="0"/>
            </a:br>
            <a:r>
              <a:rPr lang="pl-PL" sz="1800" b="0" dirty="0"/>
              <a:t>wliczanie dochodu uzyskanego z odpłatnego zbycia nieruchomości do dochodu rodziny stanowiącego podstawę wyliczenia zasiłku rodzinnego; do dochodu rodziny stanowiącego podstawę ustalenia świadczenia rodzinnego nie wlicza się dochodu uzyskanego ze sprzedaży nieruchomości, jeżeli dochód ten został przeznaczony na cele mieszkaniowe i w związku z tym korzysta ze zwolnienia od podatku dochodowego od osób fizycznych. Dopiero uzyskanie dochodu ze sprzedaży nieruchomości i nieprzeznaczenie go na zaspokojenie własnych potrzeb mieszkaniowych powoduje, że dochód taki jest wliczany do dochodu rodziny, który podlega opodatkowaniu</a:t>
            </a:r>
          </a:p>
          <a:p>
            <a:pPr>
              <a:spcBef>
                <a:spcPts val="600"/>
              </a:spcBef>
            </a:pPr>
            <a:r>
              <a:rPr lang="pl-PL" sz="1800" dirty="0"/>
              <a:t>wyrok NSA z 26 sierpnia 2022 r. sygn. akt I OSK 1404/19 </a:t>
            </a:r>
            <a:r>
              <a:rPr lang="pl-PL" sz="1800" b="0" dirty="0"/>
              <a:t>– dieta przysługująca kierowcy z tytułu podróży służbowej poza granicami kraju jako składnik dochodu rodziny</a:t>
            </a:r>
          </a:p>
        </p:txBody>
      </p:sp>
    </p:spTree>
    <p:extLst>
      <p:ext uri="{BB962C8B-B14F-4D97-AF65-F5344CB8AC3E}">
        <p14:creationId xmlns:p14="http://schemas.microsoft.com/office/powerpoint/2010/main" val="398849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18</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41897"/>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58132" y="1282148"/>
            <a:ext cx="10485120" cy="4760662"/>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art. 145 K.p.a. [Przesłanki wznowienia postępowania]</a:t>
            </a:r>
            <a:br>
              <a:rPr lang="pl-PL" b="0" dirty="0"/>
            </a:br>
            <a:r>
              <a:rPr lang="pl-PL" sz="1800" b="0" dirty="0"/>
              <a:t>§  1. W sprawie zakończonej decyzją ostateczną wznawia się postępowanie, jeżeli:</a:t>
            </a:r>
          </a:p>
          <a:p>
            <a:pPr>
              <a:lnSpc>
                <a:spcPct val="120000"/>
              </a:lnSpc>
              <a:spcBef>
                <a:spcPts val="0"/>
              </a:spcBef>
            </a:pPr>
            <a:r>
              <a:rPr lang="pl-PL" sz="1800" b="0" dirty="0"/>
              <a:t>1) dowody, na których podstawie ustalono istotne dla sprawy okoliczności faktyczne, okazały się fałszywe;</a:t>
            </a:r>
          </a:p>
          <a:p>
            <a:pPr>
              <a:lnSpc>
                <a:spcPct val="120000"/>
              </a:lnSpc>
              <a:spcBef>
                <a:spcPts val="0"/>
              </a:spcBef>
            </a:pPr>
            <a:r>
              <a:rPr lang="pl-PL" sz="1800" b="0" dirty="0"/>
              <a:t>2) decyzja wydana została w wyniku przestępstwa;</a:t>
            </a:r>
          </a:p>
          <a:p>
            <a:pPr>
              <a:lnSpc>
                <a:spcPct val="120000"/>
              </a:lnSpc>
              <a:spcBef>
                <a:spcPts val="0"/>
              </a:spcBef>
            </a:pPr>
            <a:r>
              <a:rPr lang="pl-PL" sz="1800" b="0" dirty="0"/>
              <a:t>3) decyzja wydana została przez pracownika lub organ administracji publicznej, który podlega wyłączeniu stosownie do art. 24, 25 i 27;</a:t>
            </a:r>
          </a:p>
          <a:p>
            <a:pPr>
              <a:lnSpc>
                <a:spcPct val="120000"/>
              </a:lnSpc>
              <a:spcBef>
                <a:spcPts val="0"/>
              </a:spcBef>
            </a:pPr>
            <a:r>
              <a:rPr lang="pl-PL" sz="1800" b="0" dirty="0"/>
              <a:t>4) strona bez własnej winy nie brała udziału w postępowaniu;</a:t>
            </a:r>
          </a:p>
          <a:p>
            <a:pPr>
              <a:lnSpc>
                <a:spcPct val="120000"/>
              </a:lnSpc>
              <a:spcBef>
                <a:spcPts val="0"/>
              </a:spcBef>
            </a:pPr>
            <a:r>
              <a:rPr lang="pl-PL" sz="1800" b="0" u="sng" dirty="0"/>
              <a:t>5) wyjdą na jaw istotne dla sprawy nowe okoliczności faktyczne lub nowe dowody istniejące w dniu wydania decyzji, nieznane organowi, który wydał decyzję;</a:t>
            </a:r>
            <a:endParaRPr lang="pl-PL" sz="1800" b="0" dirty="0"/>
          </a:p>
          <a:p>
            <a:pPr>
              <a:lnSpc>
                <a:spcPct val="120000"/>
              </a:lnSpc>
              <a:spcBef>
                <a:spcPts val="0"/>
              </a:spcBef>
            </a:pPr>
            <a:r>
              <a:rPr lang="pl-PL" sz="1800" b="0" dirty="0"/>
              <a:t>6) decyzja wydana została bez uzyskania wymaganego prawem stanowiska innego organu;</a:t>
            </a:r>
          </a:p>
          <a:p>
            <a:pPr>
              <a:lnSpc>
                <a:spcPct val="120000"/>
              </a:lnSpc>
              <a:spcBef>
                <a:spcPts val="0"/>
              </a:spcBef>
            </a:pPr>
            <a:r>
              <a:rPr lang="pl-PL" sz="1800" b="0" dirty="0"/>
              <a:t>7) zagadnienie wstępne zostało rozstrzygnięte przez właściwy organ lub sąd odmiennie od oceny przyjętej przy wydaniu decyzji (art. 100 § 2);</a:t>
            </a:r>
          </a:p>
          <a:p>
            <a:pPr>
              <a:lnSpc>
                <a:spcPct val="120000"/>
              </a:lnSpc>
              <a:spcBef>
                <a:spcPts val="0"/>
              </a:spcBef>
            </a:pPr>
            <a:r>
              <a:rPr lang="pl-PL" sz="1800" b="0" dirty="0"/>
              <a:t>8) decyzja została wydana w oparciu o inną decyzję lub orzeczenie sądu, które zostało następnie uchylone lub zmienione.</a:t>
            </a:r>
          </a:p>
        </p:txBody>
      </p:sp>
    </p:spTree>
    <p:extLst>
      <p:ext uri="{BB962C8B-B14F-4D97-AF65-F5344CB8AC3E}">
        <p14:creationId xmlns:p14="http://schemas.microsoft.com/office/powerpoint/2010/main" val="1396011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19</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24231" y="1282148"/>
            <a:ext cx="10485120" cy="3761030"/>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art. 156 K.p.a. [Przesłanki stwierdzenia nieważności decyzji administracyjnej]</a:t>
            </a:r>
            <a:br>
              <a:rPr lang="pl-PL" b="0" dirty="0"/>
            </a:br>
            <a:r>
              <a:rPr lang="pl-PL" b="0" dirty="0"/>
              <a:t>§ 1 Organ administracji publicznej stwierdza nieważność decyzji, która:</a:t>
            </a:r>
          </a:p>
          <a:p>
            <a:pPr>
              <a:lnSpc>
                <a:spcPct val="120000"/>
              </a:lnSpc>
              <a:spcBef>
                <a:spcPts val="0"/>
              </a:spcBef>
            </a:pPr>
            <a:r>
              <a:rPr lang="pl-PL" b="0" dirty="0"/>
              <a:t>1) wydana została z naruszeniem przepisów o właściwości;</a:t>
            </a:r>
          </a:p>
          <a:p>
            <a:pPr>
              <a:lnSpc>
                <a:spcPct val="120000"/>
              </a:lnSpc>
              <a:spcBef>
                <a:spcPts val="0"/>
              </a:spcBef>
            </a:pPr>
            <a:r>
              <a:rPr lang="pl-PL" b="0" u="sng" dirty="0"/>
              <a:t>2) wydana została bez podstawy prawnej lub z rażącym naruszeniem prawa;</a:t>
            </a:r>
            <a:endParaRPr lang="pl-PL" b="0" dirty="0"/>
          </a:p>
          <a:p>
            <a:pPr>
              <a:lnSpc>
                <a:spcPct val="120000"/>
              </a:lnSpc>
              <a:spcBef>
                <a:spcPts val="0"/>
              </a:spcBef>
            </a:pPr>
            <a:r>
              <a:rPr lang="pl-PL" b="0" dirty="0"/>
              <a:t>3) dotyczy sprawy już poprzednio rozstrzygniętej inną decyzją ostateczną albo sprawy, którą załatwiono milcząco;</a:t>
            </a:r>
          </a:p>
          <a:p>
            <a:pPr>
              <a:lnSpc>
                <a:spcPct val="120000"/>
              </a:lnSpc>
              <a:spcBef>
                <a:spcPts val="0"/>
              </a:spcBef>
            </a:pPr>
            <a:r>
              <a:rPr lang="pl-PL" b="0" dirty="0"/>
              <a:t>4) została skierowana do osoby niebędącej stroną w sprawie;</a:t>
            </a:r>
          </a:p>
          <a:p>
            <a:pPr>
              <a:lnSpc>
                <a:spcPct val="120000"/>
              </a:lnSpc>
              <a:spcBef>
                <a:spcPts val="0"/>
              </a:spcBef>
            </a:pPr>
            <a:r>
              <a:rPr lang="pl-PL" b="0" dirty="0"/>
              <a:t>5) była niewykonalna w dniu jej wydania i jej niewykonalność ma charakter trwały;</a:t>
            </a:r>
          </a:p>
          <a:p>
            <a:pPr>
              <a:lnSpc>
                <a:spcPct val="120000"/>
              </a:lnSpc>
              <a:spcBef>
                <a:spcPts val="0"/>
              </a:spcBef>
            </a:pPr>
            <a:r>
              <a:rPr lang="pl-PL" b="0" dirty="0"/>
              <a:t>6) w razie jej wykonania wywołałaby czyn zagrożony karą;</a:t>
            </a:r>
          </a:p>
          <a:p>
            <a:pPr>
              <a:lnSpc>
                <a:spcPct val="120000"/>
              </a:lnSpc>
              <a:spcBef>
                <a:spcPts val="0"/>
              </a:spcBef>
            </a:pPr>
            <a:r>
              <a:rPr lang="pl-PL" b="0" dirty="0"/>
              <a:t>7) zawiera wadę powodującą jej nieważność z mocy prawa.</a:t>
            </a:r>
            <a:endParaRPr lang="pl-PL" sz="1800" b="0" dirty="0"/>
          </a:p>
        </p:txBody>
      </p:sp>
    </p:spTree>
    <p:extLst>
      <p:ext uri="{BB962C8B-B14F-4D97-AF65-F5344CB8AC3E}">
        <p14:creationId xmlns:p14="http://schemas.microsoft.com/office/powerpoint/2010/main" val="17894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38B737-AC26-49CF-8064-1DE896051160}"/>
              </a:ext>
            </a:extLst>
          </p:cNvPr>
          <p:cNvSpPr>
            <a:spLocks noGrp="1"/>
          </p:cNvSpPr>
          <p:nvPr>
            <p:ph type="title"/>
          </p:nvPr>
        </p:nvSpPr>
        <p:spPr>
          <a:xfrm>
            <a:off x="1097280" y="286604"/>
            <a:ext cx="10058400" cy="307366"/>
          </a:xfrm>
        </p:spPr>
        <p:txBody>
          <a:bodyPr>
            <a:noAutofit/>
          </a:bodyPr>
          <a:lstStyle/>
          <a:p>
            <a:r>
              <a:rPr lang="pl-PL" sz="1600" dirty="0"/>
              <a:t>XI Ogólnopolska Konferencja Naukowo-Szkoleniowa pt. Pomoc materialna dla studentów i doktorantów </a:t>
            </a:r>
          </a:p>
        </p:txBody>
      </p:sp>
      <p:sp>
        <p:nvSpPr>
          <p:cNvPr id="3" name="Symbol zastępczy zawartości 2">
            <a:extLst>
              <a:ext uri="{FF2B5EF4-FFF2-40B4-BE49-F238E27FC236}">
                <a16:creationId xmlns:a16="http://schemas.microsoft.com/office/drawing/2014/main" id="{7EB55AA4-F626-4A95-B432-238A23C4DFBB}"/>
              </a:ext>
            </a:extLst>
          </p:cNvPr>
          <p:cNvSpPr>
            <a:spLocks noGrp="1"/>
          </p:cNvSpPr>
          <p:nvPr>
            <p:ph idx="1"/>
          </p:nvPr>
        </p:nvSpPr>
        <p:spPr>
          <a:xfrm>
            <a:off x="467139" y="787274"/>
            <a:ext cx="11519451" cy="5569076"/>
          </a:xfrm>
          <a:noFill/>
        </p:spPr>
        <p:txBody>
          <a:bodyPr>
            <a:noAutofit/>
          </a:bodyPr>
          <a:lstStyle/>
          <a:p>
            <a:pPr marL="0" indent="0">
              <a:lnSpc>
                <a:spcPct val="150000"/>
              </a:lnSpc>
              <a:buNone/>
            </a:pPr>
            <a:r>
              <a:rPr lang="pl-PL" sz="1600" dirty="0">
                <a:latin typeface="Arial" panose="020B0604020202020204" pitchFamily="34" charset="0"/>
                <a:cs typeface="Arial" panose="020B0604020202020204" pitchFamily="34" charset="0"/>
              </a:rPr>
              <a:t>Wykaz skrótów:</a:t>
            </a:r>
          </a:p>
          <a:p>
            <a:pPr>
              <a:lnSpc>
                <a:spcPct val="150000"/>
              </a:lnSpc>
            </a:pPr>
            <a:r>
              <a:rPr lang="pl-PL" sz="1600" dirty="0" err="1">
                <a:latin typeface="Arial" panose="020B0604020202020204" pitchFamily="34" charset="0"/>
                <a:cs typeface="Arial" panose="020B0604020202020204" pitchFamily="34" charset="0"/>
              </a:rPr>
              <a:t>PSWiN</a:t>
            </a:r>
            <a:r>
              <a:rPr lang="pl-PL" sz="1600" dirty="0">
                <a:latin typeface="Arial" panose="020B0604020202020204" pitchFamily="34" charset="0"/>
                <a:cs typeface="Arial" panose="020B0604020202020204" pitchFamily="34" charset="0"/>
              </a:rPr>
              <a:t>	ustawa z dnia 20 lipca 2018 r. Prawo o szkolnictwie wyższym i nauce (Dz. U. z 2023 r. poz. 742 ze zm.)</a:t>
            </a:r>
          </a:p>
          <a:p>
            <a:pPr>
              <a:lnSpc>
                <a:spcPct val="150000"/>
              </a:lnSpc>
            </a:pPr>
            <a:r>
              <a:rPr lang="pl-PL" sz="1600" dirty="0">
                <a:latin typeface="Arial" panose="020B0604020202020204" pitchFamily="34" charset="0"/>
                <a:cs typeface="Arial" panose="020B0604020202020204" pitchFamily="34" charset="0"/>
              </a:rPr>
              <a:t>K.p.a.	ustawa z dnia 14 czerwca 1960 r. Kodeks postępowania administracyjnego (Dz. U. z 2023 r. poz. 775 ze zm.)</a:t>
            </a:r>
          </a:p>
          <a:p>
            <a:pPr>
              <a:lnSpc>
                <a:spcPct val="150000"/>
              </a:lnSpc>
            </a:pPr>
            <a:r>
              <a:rPr lang="pl-PL" sz="1600" dirty="0" err="1">
                <a:latin typeface="Arial" panose="020B0604020202020204" pitchFamily="34" charset="0"/>
                <a:cs typeface="Arial" panose="020B0604020202020204" pitchFamily="34" charset="0"/>
              </a:rPr>
              <a:t>u.ś.r</a:t>
            </a:r>
            <a:r>
              <a:rPr lang="pl-PL" sz="1600" dirty="0">
                <a:latin typeface="Arial" panose="020B0604020202020204" pitchFamily="34" charset="0"/>
                <a:cs typeface="Arial" panose="020B0604020202020204" pitchFamily="34" charset="0"/>
              </a:rPr>
              <a:t>.	ustawa z dnia 28 listopada 2003 r. o świadczeniach rodzinnych (Dz. U. z 2023 r. poz. 390 ze zm.)</a:t>
            </a:r>
          </a:p>
          <a:p>
            <a:pPr>
              <a:lnSpc>
                <a:spcPct val="150000"/>
              </a:lnSpc>
            </a:pPr>
            <a:r>
              <a:rPr lang="pl-PL" sz="1600" dirty="0" err="1">
                <a:latin typeface="Arial" panose="020B0604020202020204" pitchFamily="34" charset="0"/>
                <a:cs typeface="Arial" panose="020B0604020202020204" pitchFamily="34" charset="0"/>
              </a:rPr>
              <a:t>u.p.s</a:t>
            </a:r>
            <a:r>
              <a:rPr lang="pl-PL" sz="1600" dirty="0">
                <a:latin typeface="Arial" panose="020B0604020202020204" pitchFamily="34" charset="0"/>
                <a:cs typeface="Arial" panose="020B0604020202020204" pitchFamily="34" charset="0"/>
              </a:rPr>
              <a:t>.	ustawa z dnia 12 marca 2004 r. o pomocy społecznej (Dz. U. z 2023 r. poz. 901 ze zm.)</a:t>
            </a:r>
          </a:p>
          <a:p>
            <a:pPr>
              <a:lnSpc>
                <a:spcPct val="150000"/>
              </a:lnSpc>
              <a:spcAft>
                <a:spcPts val="600"/>
              </a:spcAft>
            </a:pPr>
            <a:r>
              <a:rPr lang="pl-PL" sz="1600" dirty="0" err="1">
                <a:latin typeface="Arial" panose="020B0604020202020204" pitchFamily="34" charset="0"/>
                <a:cs typeface="Arial" panose="020B0604020202020204" pitchFamily="34" charset="0"/>
              </a:rPr>
              <a:t>o.p.s</a:t>
            </a:r>
            <a:r>
              <a:rPr lang="pl-PL" sz="1600" dirty="0">
                <a:latin typeface="Arial" panose="020B0604020202020204" pitchFamily="34" charset="0"/>
                <a:cs typeface="Arial" panose="020B0604020202020204" pitchFamily="34" charset="0"/>
              </a:rPr>
              <a:t>.	ośrodek pomocy społecznej, centrum usług społecznych działające na podstawie przepisów ustawy z dnia 19 lipca 2019 r. o realizowaniu usług społecznych przez centrum usług społecznych (Dz. U. poz. 1818) </a:t>
            </a:r>
          </a:p>
          <a:p>
            <a:pPr marL="0" lvl="2" indent="0">
              <a:lnSpc>
                <a:spcPct val="150000"/>
              </a:lnSpc>
              <a:spcAft>
                <a:spcPts val="600"/>
              </a:spcAft>
              <a:buNone/>
            </a:pPr>
            <a:r>
              <a:rPr lang="pl-PL" sz="1600" dirty="0">
                <a:latin typeface="Arial" panose="020B0604020202020204" pitchFamily="34" charset="0"/>
                <a:cs typeface="Arial" panose="020B0604020202020204" pitchFamily="34" charset="0"/>
              </a:rPr>
              <a:t>orzeczenia sądów administracyjnych - dostępne w internetowej Centralnej Bazie Orzeczeń Sądów Administracyjnych - http://orzeczenia.nsa.gov.pl.</a:t>
            </a:r>
          </a:p>
          <a:p>
            <a:pPr marL="0" lvl="2" indent="0">
              <a:lnSpc>
                <a:spcPct val="150000"/>
              </a:lnSpc>
              <a:buNone/>
            </a:pPr>
            <a:r>
              <a:rPr lang="pl-PL" sz="1600" dirty="0">
                <a:latin typeface="Arial" panose="020B0604020202020204" pitchFamily="34" charset="0"/>
                <a:cs typeface="Arial" panose="020B0604020202020204" pitchFamily="34" charset="0"/>
              </a:rPr>
              <a:t>Naczelny Sąd Administracyjny Izba </a:t>
            </a:r>
            <a:r>
              <a:rPr lang="pl-PL" sz="1600" dirty="0" err="1">
                <a:latin typeface="Arial" panose="020B0604020202020204" pitchFamily="34" charset="0"/>
                <a:cs typeface="Arial" panose="020B0604020202020204" pitchFamily="34" charset="0"/>
              </a:rPr>
              <a:t>Ogólnoadministracyjna</a:t>
            </a:r>
            <a:r>
              <a:rPr lang="pl-PL" sz="1600" dirty="0">
                <a:latin typeface="Arial" panose="020B0604020202020204" pitchFamily="34" charset="0"/>
                <a:cs typeface="Arial" panose="020B0604020202020204" pitchFamily="34" charset="0"/>
              </a:rPr>
              <a:t> Wydział III; symbol 6143 sprawy kandydatów na studia </a:t>
            </a:r>
          </a:p>
          <a:p>
            <a:pPr marL="0" lvl="2" indent="0">
              <a:lnSpc>
                <a:spcPct val="150000"/>
              </a:lnSpc>
              <a:buNone/>
            </a:pPr>
            <a:r>
              <a:rPr lang="pl-PL" sz="1600" dirty="0">
                <a:latin typeface="Arial" panose="020B0604020202020204" pitchFamily="34" charset="0"/>
                <a:cs typeface="Arial" panose="020B0604020202020204" pitchFamily="34" charset="0"/>
              </a:rPr>
              <a:t>i studentów</a:t>
            </a:r>
          </a:p>
          <a:p>
            <a:pPr marL="87313" lvl="2" indent="0">
              <a:lnSpc>
                <a:spcPct val="150000"/>
              </a:lnSpc>
              <a:buNone/>
            </a:pPr>
            <a:endParaRPr lang="pl-PL" sz="1600" i="1" dirty="0">
              <a:latin typeface="Arial" panose="020B0604020202020204" pitchFamily="34" charset="0"/>
              <a:cs typeface="Arial" panose="020B0604020202020204" pitchFamily="34" charset="0"/>
            </a:endParaRPr>
          </a:p>
          <a:p>
            <a:endParaRPr lang="pl-PL" sz="1600" dirty="0"/>
          </a:p>
        </p:txBody>
      </p:sp>
      <p:sp>
        <p:nvSpPr>
          <p:cNvPr id="4" name="Symbol zastępczy numeru slajdu 3">
            <a:extLst>
              <a:ext uri="{FF2B5EF4-FFF2-40B4-BE49-F238E27FC236}">
                <a16:creationId xmlns:a16="http://schemas.microsoft.com/office/drawing/2014/main" id="{87841D75-B2D6-4A77-BD79-A8F3480E4AEE}"/>
              </a:ext>
            </a:extLst>
          </p:cNvPr>
          <p:cNvSpPr>
            <a:spLocks noGrp="1"/>
          </p:cNvSpPr>
          <p:nvPr>
            <p:ph type="sldNum" sz="quarter" idx="12"/>
          </p:nvPr>
        </p:nvSpPr>
        <p:spPr/>
        <p:txBody>
          <a:bodyPr/>
          <a:lstStyle/>
          <a:p>
            <a:fld id="{715BACC8-EFC8-477F-AC20-4351AEA1AC2C}" type="slidenum">
              <a:rPr lang="pl-PL" smtClean="0"/>
              <a:t>2</a:t>
            </a:fld>
            <a:endParaRPr lang="pl-PL"/>
          </a:p>
        </p:txBody>
      </p:sp>
    </p:spTree>
    <p:extLst>
      <p:ext uri="{BB962C8B-B14F-4D97-AF65-F5344CB8AC3E}">
        <p14:creationId xmlns:p14="http://schemas.microsoft.com/office/powerpoint/2010/main" val="4161765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20</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24231" y="1282148"/>
            <a:ext cx="10485120" cy="4869025"/>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Ustawa o świadczeniach rodzinnych - art.  30.  [Nienależnie pobrane świadczenia rodzinne]</a:t>
            </a:r>
            <a:br>
              <a:rPr lang="pl-PL" b="0" dirty="0"/>
            </a:br>
            <a:r>
              <a:rPr lang="pl-PL" b="0" dirty="0"/>
              <a:t>1. Osoba, która pobrała nienależnie świadczenia rodzinne, jest obowiązana do ich zwrotu.</a:t>
            </a:r>
          </a:p>
          <a:p>
            <a:pPr>
              <a:lnSpc>
                <a:spcPct val="120000"/>
              </a:lnSpc>
              <a:spcBef>
                <a:spcPts val="0"/>
              </a:spcBef>
            </a:pPr>
            <a:r>
              <a:rPr lang="pl-PL" b="0" dirty="0"/>
              <a:t>2. Za nienależnie pobrane świadczenia rodzinne uważa się:</a:t>
            </a:r>
            <a:endParaRPr lang="pl-PL" sz="1800" b="0" dirty="0"/>
          </a:p>
          <a:p>
            <a:pPr>
              <a:lnSpc>
                <a:spcPct val="120000"/>
              </a:lnSpc>
              <a:spcBef>
                <a:spcPts val="0"/>
              </a:spcBef>
            </a:pPr>
            <a:r>
              <a:rPr lang="pl-PL" b="0" dirty="0"/>
              <a:t>1) świadczenia rodzinne wypłacone mimo zaistnienia okoliczności powodujących ustanie, zawieszenie prawa do świadczeń rodzinnych lub zmniejszenie wysokości przysługujących świadczeń rodzinnych albo wstrzymanie wypłaty świadczeń rodzinnych w całości lub w części, jeżeli osoba pobierająca te świadczenia była pouczona o braku prawa do ich pobierania;</a:t>
            </a:r>
          </a:p>
          <a:p>
            <a:pPr>
              <a:lnSpc>
                <a:spcPct val="120000"/>
              </a:lnSpc>
              <a:spcBef>
                <a:spcPts val="0"/>
              </a:spcBef>
            </a:pPr>
            <a:r>
              <a:rPr lang="pl-PL" b="0" dirty="0"/>
              <a:t>1a) świadczenia rodzinne wypłacone w związku z zastosowaniem przepisów o utracie i uzyskaniu dochodu - po ustaleniu, że wystąpiły okoliczności, o których mowa w art. 5 ust. 4c;</a:t>
            </a:r>
          </a:p>
          <a:p>
            <a:pPr>
              <a:lnSpc>
                <a:spcPct val="120000"/>
              </a:lnSpc>
              <a:spcBef>
                <a:spcPts val="0"/>
              </a:spcBef>
            </a:pPr>
            <a:r>
              <a:rPr lang="pl-PL" b="0" dirty="0"/>
              <a:t>2) świadczenia rodzinne przyznane lub wypłacone na podstawie fałszywych zeznań lub dokumentów albo w innych przypadkach świadomego wprowadzenia w błąd przez osobę pobierającą te świadczenia;</a:t>
            </a:r>
          </a:p>
          <a:p>
            <a:pPr>
              <a:lnSpc>
                <a:spcPct val="120000"/>
              </a:lnSpc>
              <a:spcBef>
                <a:spcPts val="0"/>
              </a:spcBef>
            </a:pPr>
            <a:r>
              <a:rPr lang="pl-PL" b="0" dirty="0"/>
              <a:t>(…)</a:t>
            </a:r>
          </a:p>
        </p:txBody>
      </p:sp>
    </p:spTree>
    <p:extLst>
      <p:ext uri="{BB962C8B-B14F-4D97-AF65-F5344CB8AC3E}">
        <p14:creationId xmlns:p14="http://schemas.microsoft.com/office/powerpoint/2010/main" val="71751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21</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24231" y="1282148"/>
            <a:ext cx="10485120" cy="4869025"/>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Ustawa o świadczeniach rodzinnych - art.  30.  [Nienależnie pobrane świadczenia rodzinne]</a:t>
            </a:r>
            <a:br>
              <a:rPr lang="pl-PL" b="0" dirty="0"/>
            </a:br>
            <a:r>
              <a:rPr lang="pl-PL" b="0" dirty="0"/>
              <a:t>2. Za nienależnie pobrane świadczenia rodzinne uważa się:</a:t>
            </a:r>
            <a:endParaRPr lang="pl-PL" sz="1800" b="0" dirty="0"/>
          </a:p>
          <a:p>
            <a:pPr>
              <a:lnSpc>
                <a:spcPct val="120000"/>
              </a:lnSpc>
              <a:spcBef>
                <a:spcPts val="0"/>
              </a:spcBef>
            </a:pPr>
            <a:r>
              <a:rPr lang="pl-PL" b="0" dirty="0"/>
              <a:t>(…)</a:t>
            </a:r>
          </a:p>
          <a:p>
            <a:pPr>
              <a:lnSpc>
                <a:spcPct val="120000"/>
              </a:lnSpc>
              <a:spcBef>
                <a:spcPts val="0"/>
              </a:spcBef>
            </a:pPr>
            <a:r>
              <a:rPr lang="pl-PL" b="0" dirty="0"/>
              <a:t>3) świadczenia rodzinne wypłacone w przypadku, o którym mowa w art. 23a ust. 5, za okres od dnia, w którym osoba stała się uprawniona do świadczeń rodzinnych w innym państwie w związku ze stosowaniem przepisów o koordynacji systemów zabezpieczenia społecznego, do dnia wydania decyzji o uchyleniu decyzji przyznającej świadczenia rodzinne;</a:t>
            </a:r>
          </a:p>
          <a:p>
            <a:pPr>
              <a:lnSpc>
                <a:spcPct val="120000"/>
              </a:lnSpc>
              <a:spcBef>
                <a:spcPts val="0"/>
              </a:spcBef>
            </a:pPr>
            <a:r>
              <a:rPr lang="pl-PL" b="0" dirty="0"/>
              <a:t>4) świadczenia rodzinne przyznane na podstawie decyzji, której następnie stwierdzono nieważność z powodu jej wydania bez podstawy prawnej lub z rażącym naruszeniem prawa albo świadczenie rodzinne przyznane na podstawie decyzji, która została następnie uchylona w wyniku wznowienia postępowania i osobie odmówiono prawa do świadczenia rodzinnego;</a:t>
            </a:r>
          </a:p>
          <a:p>
            <a:pPr>
              <a:lnSpc>
                <a:spcPct val="120000"/>
              </a:lnSpc>
              <a:spcBef>
                <a:spcPts val="0"/>
              </a:spcBef>
            </a:pPr>
            <a:r>
              <a:rPr lang="pl-PL" b="0" dirty="0"/>
              <a:t>5) świadczenia rodzinne wypłacone osobie innej niż osoba, która została wskazana w decyzji przyznającej świadczenia rodzinne, z przyczyn niezależnych od organu, który wydał tę decyzję.</a:t>
            </a:r>
          </a:p>
        </p:txBody>
      </p:sp>
    </p:spTree>
    <p:extLst>
      <p:ext uri="{BB962C8B-B14F-4D97-AF65-F5344CB8AC3E}">
        <p14:creationId xmlns:p14="http://schemas.microsoft.com/office/powerpoint/2010/main" val="2495825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22</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24231" y="1282148"/>
            <a:ext cx="10485120" cy="3022366"/>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Ustawa o pomocy społecznej </a:t>
            </a:r>
          </a:p>
          <a:p>
            <a:pPr marL="342900" indent="-342900">
              <a:lnSpc>
                <a:spcPct val="120000"/>
              </a:lnSpc>
              <a:spcBef>
                <a:spcPts val="0"/>
              </a:spcBef>
              <a:buFontTx/>
              <a:buChar char="-"/>
            </a:pPr>
            <a:r>
              <a:rPr lang="pl-PL" dirty="0"/>
              <a:t>art. 6 pkt 16 </a:t>
            </a:r>
          </a:p>
          <a:p>
            <a:pPr marL="357188">
              <a:lnSpc>
                <a:spcPct val="120000"/>
              </a:lnSpc>
              <a:spcBef>
                <a:spcPts val="0"/>
              </a:spcBef>
            </a:pPr>
            <a:r>
              <a:rPr lang="pl-PL" b="0" dirty="0"/>
              <a:t>16) świadczenie nienależnie pobrane - świadczenie pieniężne uzyskane na podstawie przedstawionych nieprawdziwych informacji lub niepoinformowania o zmianie sytuacji materialnej lub osobistej;</a:t>
            </a:r>
          </a:p>
          <a:p>
            <a:pPr marL="285750" indent="-285750">
              <a:lnSpc>
                <a:spcPct val="120000"/>
              </a:lnSpc>
              <a:spcBef>
                <a:spcPts val="0"/>
              </a:spcBef>
              <a:buFontTx/>
              <a:buChar char="-"/>
            </a:pPr>
            <a:r>
              <a:rPr lang="pl-PL" dirty="0"/>
              <a:t>art. 104 ust. 3</a:t>
            </a:r>
            <a:endParaRPr lang="pl-PL" b="0" dirty="0"/>
          </a:p>
          <a:p>
            <a:pPr marL="357188">
              <a:lnSpc>
                <a:spcPct val="120000"/>
              </a:lnSpc>
              <a:spcBef>
                <a:spcPts val="0"/>
              </a:spcBef>
            </a:pPr>
            <a:r>
              <a:rPr lang="pl-PL" b="0" dirty="0"/>
              <a:t>3. Wysokość należności, o których mowa w ust. 1, podlegających zwrotowi oraz terminy ich zwrotu ustala się w drodze decyzji administracyjnej.</a:t>
            </a:r>
          </a:p>
        </p:txBody>
      </p:sp>
    </p:spTree>
    <p:extLst>
      <p:ext uri="{BB962C8B-B14F-4D97-AF65-F5344CB8AC3E}">
        <p14:creationId xmlns:p14="http://schemas.microsoft.com/office/powerpoint/2010/main" val="2546530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23</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4684359"/>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NSA z 5 października 2017 r. sygn. akt I OSK 1025/17</a:t>
            </a:r>
            <a:r>
              <a:rPr lang="pl-PL" b="0" dirty="0"/>
              <a:t> oddalający skargę kasacyjną studenta</a:t>
            </a:r>
          </a:p>
          <a:p>
            <a:pPr>
              <a:lnSpc>
                <a:spcPct val="120000"/>
              </a:lnSpc>
              <a:spcBef>
                <a:spcPts val="1200"/>
              </a:spcBef>
            </a:pPr>
            <a:r>
              <a:rPr lang="pl-PL" dirty="0"/>
              <a:t>I instancja </a:t>
            </a:r>
            <a:r>
              <a:rPr lang="pl-PL" b="0" dirty="0"/>
              <a:t>- Wydziałowa Komisja Stypendialna, w wyniku wznowienia postępowania na podstawie art. 145 § 1 pkt 5 </a:t>
            </a:r>
            <a:r>
              <a:rPr lang="pl-PL" b="0" dirty="0" err="1"/>
              <a:t>K.p.a</a:t>
            </a:r>
            <a:r>
              <a:rPr lang="pl-PL" b="0" dirty="0"/>
              <a:t>, decyzją:</a:t>
            </a:r>
          </a:p>
          <a:p>
            <a:pPr>
              <a:lnSpc>
                <a:spcPct val="120000"/>
              </a:lnSpc>
              <a:spcBef>
                <a:spcPts val="0"/>
              </a:spcBef>
            </a:pPr>
            <a:r>
              <a:rPr lang="pl-PL" b="0" dirty="0"/>
              <a:t>1) uchyliła decyzję o przyznaniu studentowi stypendium socjalnego,</a:t>
            </a:r>
          </a:p>
          <a:p>
            <a:pPr lvl="0">
              <a:lnSpc>
                <a:spcPct val="120000"/>
              </a:lnSpc>
              <a:spcBef>
                <a:spcPts val="0"/>
              </a:spcBef>
            </a:pPr>
            <a:r>
              <a:rPr lang="pl-PL" b="0" dirty="0"/>
              <a:t>2) odmówiła przyznania studentowi stypendium socjalnego na okres wskazany w  decyzji przyznającej stypendium, </a:t>
            </a:r>
          </a:p>
          <a:p>
            <a:pPr lvl="0">
              <a:lnSpc>
                <a:spcPct val="120000"/>
              </a:lnSpc>
              <a:spcBef>
                <a:spcPts val="0"/>
              </a:spcBef>
            </a:pPr>
            <a:r>
              <a:rPr lang="pl-PL" b="0" dirty="0"/>
              <a:t>3) </a:t>
            </a:r>
            <a:r>
              <a:rPr lang="pl-PL" b="0" u="sng" dirty="0"/>
              <a:t>nakazała zwrot nienależnie pobranego świadczenia w kwocie kilku tysięcy;</a:t>
            </a:r>
            <a:endParaRPr lang="pl-PL" b="0" dirty="0"/>
          </a:p>
          <a:p>
            <a:pPr>
              <a:lnSpc>
                <a:spcPct val="120000"/>
              </a:lnSpc>
              <a:spcBef>
                <a:spcPts val="1200"/>
              </a:spcBef>
            </a:pPr>
            <a:r>
              <a:rPr lang="pl-PL" dirty="0"/>
              <a:t>II instancja </a:t>
            </a:r>
            <a:r>
              <a:rPr lang="pl-PL" b="0" dirty="0"/>
              <a:t>- Odwoławcza Komisja Stypendialna utrzymała w mocy zaskarżoną decyzję;</a:t>
            </a:r>
          </a:p>
          <a:p>
            <a:pPr>
              <a:lnSpc>
                <a:spcPct val="120000"/>
              </a:lnSpc>
              <a:spcBef>
                <a:spcPts val="1200"/>
              </a:spcBef>
            </a:pPr>
            <a:r>
              <a:rPr lang="pl-PL" dirty="0"/>
              <a:t>WSA </a:t>
            </a:r>
            <a:r>
              <a:rPr lang="pl-PL" b="0" dirty="0"/>
              <a:t>stwierdził nieważność zaskarżonej decyzji (II-instancyjnej) w części, w której utrzymuje w mocy pkt 3 decyzji Wydziałowej Komisji Stypendialnej, stwierdził nieważność decyzji Wydziałowej Komisji Stypendialnej w części dotyczącej pkt 3, oddalił skargę w pozostałym zakresie (pkt 3).</a:t>
            </a:r>
          </a:p>
        </p:txBody>
      </p:sp>
    </p:spTree>
    <p:extLst>
      <p:ext uri="{BB962C8B-B14F-4D97-AF65-F5344CB8AC3E}">
        <p14:creationId xmlns:p14="http://schemas.microsoft.com/office/powerpoint/2010/main" val="1508875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24</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4238083"/>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600"/>
              </a:spcBef>
            </a:pPr>
            <a:r>
              <a:rPr lang="pl-PL" dirty="0"/>
              <a:t>wyrok NSA z 5 października 2017 r. sygn. akt I OSK 1025/17</a:t>
            </a:r>
            <a:r>
              <a:rPr lang="pl-PL" b="0" dirty="0"/>
              <a:t> oddalający skargę kasacyjną studenta</a:t>
            </a:r>
          </a:p>
          <a:p>
            <a:pPr marL="342900" indent="-342900">
              <a:lnSpc>
                <a:spcPct val="120000"/>
              </a:lnSpc>
              <a:spcBef>
                <a:spcPts val="600"/>
              </a:spcBef>
              <a:buFontTx/>
              <a:buChar char="-"/>
            </a:pPr>
            <a:r>
              <a:rPr lang="pl-PL" b="0" dirty="0"/>
              <a:t>istota postępowania wznowieniowego,</a:t>
            </a:r>
          </a:p>
          <a:p>
            <a:pPr marL="342900" indent="-342900">
              <a:lnSpc>
                <a:spcPct val="120000"/>
              </a:lnSpc>
              <a:spcBef>
                <a:spcPts val="600"/>
              </a:spcBef>
              <a:buFontTx/>
              <a:buChar char="-"/>
            </a:pPr>
            <a:r>
              <a:rPr lang="pl-PL" b="0" dirty="0"/>
              <a:t>rodzaje rozstrzygnięć kończących postępowanie wznowieniowe,</a:t>
            </a:r>
          </a:p>
          <a:p>
            <a:pPr marL="342900" indent="-342900">
              <a:lnSpc>
                <a:spcPct val="120000"/>
              </a:lnSpc>
              <a:spcBef>
                <a:spcPts val="600"/>
              </a:spcBef>
              <a:buFontTx/>
              <a:buChar char="-"/>
            </a:pPr>
            <a:r>
              <a:rPr lang="pl-PL" b="0" dirty="0"/>
              <a:t>art. 151 §  1 K.p.a. Organ administracji publicznej, o którym mowa w art. 150, po przeprowadzeniu postępowania określonego w art. 149 § 2 wydaje decyzję, w której:</a:t>
            </a:r>
          </a:p>
          <a:p>
            <a:pPr marL="357188">
              <a:lnSpc>
                <a:spcPct val="120000"/>
              </a:lnSpc>
              <a:spcBef>
                <a:spcPts val="600"/>
              </a:spcBef>
            </a:pPr>
            <a:r>
              <a:rPr lang="pl-PL" b="0" dirty="0"/>
              <a:t>1) odmawia uchylenia decyzji dotychczasowej, gdy stwierdzi brak podstaw do jej  uchylenia na podstawie art. 145 § 1, art. 145a, art. 145aa lub art. 145b, albo</a:t>
            </a:r>
          </a:p>
          <a:p>
            <a:pPr marL="357188">
              <a:lnSpc>
                <a:spcPct val="120000"/>
              </a:lnSpc>
              <a:spcBef>
                <a:spcPts val="600"/>
              </a:spcBef>
            </a:pPr>
            <a:r>
              <a:rPr lang="pl-PL" b="0" dirty="0"/>
              <a:t>2) uchyla decyzję dotychczasową, gdy stwierdzi istnienie podstaw do jej uchylenia na podstawie art. 145 § 1, art. 145a, art. 145aa lub art. 145b, i wydaje nową decyzję rozstrzygającą o istocie sprawy</a:t>
            </a:r>
          </a:p>
        </p:txBody>
      </p:sp>
    </p:spTree>
    <p:extLst>
      <p:ext uri="{BB962C8B-B14F-4D97-AF65-F5344CB8AC3E}">
        <p14:creationId xmlns:p14="http://schemas.microsoft.com/office/powerpoint/2010/main" val="1409128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25</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1775871"/>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pPr>
            <a:r>
              <a:rPr lang="pl-PL" dirty="0"/>
              <a:t>wyrok NSA z 9 czerwca 1992 r. sygn. akt SA/</a:t>
            </a:r>
            <a:r>
              <a:rPr lang="pl-PL" dirty="0" err="1"/>
              <a:t>Wr</a:t>
            </a:r>
            <a:r>
              <a:rPr lang="pl-PL" dirty="0"/>
              <a:t> 534/92</a:t>
            </a:r>
            <a:br>
              <a:rPr lang="pl-PL" b="0" dirty="0"/>
            </a:br>
            <a:r>
              <a:rPr lang="pl-PL" b="0" dirty="0"/>
              <a:t>granica postępowania w sprawie wznowienia postępowania jest wyznaczona zakresem sprawy administracyjnej rozstrzygniętej decyzją ostateczną (ONSA 1993, z. 4, poz. 92);</a:t>
            </a:r>
          </a:p>
          <a:p>
            <a:pPr>
              <a:lnSpc>
                <a:spcPct val="120000"/>
              </a:lnSpc>
            </a:pPr>
            <a:r>
              <a:rPr lang="pl-PL" dirty="0"/>
              <a:t>uchwała NSA z dnia 2 grudnia 2012 r. sygn. akt OPS 11/02</a:t>
            </a:r>
            <a:endParaRPr lang="pl-PL" b="0" dirty="0"/>
          </a:p>
        </p:txBody>
      </p:sp>
    </p:spTree>
    <p:extLst>
      <p:ext uri="{BB962C8B-B14F-4D97-AF65-F5344CB8AC3E}">
        <p14:creationId xmlns:p14="http://schemas.microsoft.com/office/powerpoint/2010/main" val="313328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26</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960263"/>
          </a:xfrm>
          <a:prstGeom prst="rect">
            <a:avLst/>
          </a:prstGeom>
          <a:noFill/>
        </p:spPr>
        <p:txBody>
          <a:bodyPr wrap="square" rtlCol="0">
            <a:spAutoFit/>
          </a:bodyPr>
          <a:lstStyle>
            <a:defPPr>
              <a:defRPr lang="pl-PL"/>
            </a:defPPr>
            <a:lvl1pPr>
              <a:lnSpc>
                <a:spcPct val="150000"/>
              </a:lnSpc>
              <a:spcBef>
                <a:spcPts val="1800"/>
              </a:spcBef>
              <a:defRPr sz="2000" b="1"/>
            </a:lvl1pPr>
          </a:lstStyle>
          <a:p>
            <a:pPr marL="342900" indent="-342900">
              <a:lnSpc>
                <a:spcPct val="120000"/>
              </a:lnSpc>
              <a:spcBef>
                <a:spcPts val="1200"/>
              </a:spcBef>
              <a:buFontTx/>
              <a:buChar char="-"/>
            </a:pPr>
            <a:r>
              <a:rPr lang="pl-PL" dirty="0"/>
              <a:t>zwrot świadczenia nienależnego</a:t>
            </a:r>
          </a:p>
          <a:p>
            <a:pPr marL="342900" indent="-342900">
              <a:lnSpc>
                <a:spcPct val="120000"/>
              </a:lnSpc>
              <a:spcBef>
                <a:spcPts val="1200"/>
              </a:spcBef>
              <a:buFontTx/>
              <a:buChar char="-"/>
            </a:pPr>
            <a:r>
              <a:rPr lang="pl-PL" dirty="0"/>
              <a:t>podstawa prawna do wydania decyzji administracyjnej </a:t>
            </a:r>
            <a:endParaRPr lang="pl-PL" b="0" dirty="0"/>
          </a:p>
        </p:txBody>
      </p:sp>
    </p:spTree>
    <p:extLst>
      <p:ext uri="{BB962C8B-B14F-4D97-AF65-F5344CB8AC3E}">
        <p14:creationId xmlns:p14="http://schemas.microsoft.com/office/powerpoint/2010/main" val="12837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27</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2583784"/>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Warszawie z 10 stycznia 2017 r. sygn. akt II SA/</a:t>
            </a:r>
            <a:r>
              <a:rPr lang="pl-PL" dirty="0" err="1"/>
              <a:t>Wa</a:t>
            </a:r>
            <a:r>
              <a:rPr lang="pl-PL" dirty="0"/>
              <a:t> 1524/16 </a:t>
            </a:r>
            <a:r>
              <a:rPr lang="pl-PL" b="0" dirty="0"/>
              <a:t>(prawomocny)</a:t>
            </a:r>
          </a:p>
          <a:p>
            <a:r>
              <a:rPr lang="pl-PL" dirty="0"/>
              <a:t>wyrok WSA w Warszawie z 1 lutego 2017 r. sygn. akt II SA/</a:t>
            </a:r>
            <a:r>
              <a:rPr lang="pl-PL" dirty="0" err="1"/>
              <a:t>Wa</a:t>
            </a:r>
            <a:r>
              <a:rPr lang="pl-PL" dirty="0"/>
              <a:t> 1072/16 </a:t>
            </a:r>
            <a:r>
              <a:rPr lang="pl-PL" b="0" dirty="0"/>
              <a:t>(prawomocny)</a:t>
            </a:r>
          </a:p>
          <a:p>
            <a:r>
              <a:rPr lang="pl-PL" dirty="0"/>
              <a:t>wyrok WSA w Warszawie z 3 kwietnia 2024 r. sygn. akt VII SA/</a:t>
            </a:r>
            <a:r>
              <a:rPr lang="pl-PL" dirty="0" err="1"/>
              <a:t>Wa</a:t>
            </a:r>
            <a:r>
              <a:rPr lang="pl-PL" dirty="0"/>
              <a:t> 2046/23 </a:t>
            </a:r>
            <a:r>
              <a:rPr lang="pl-PL" b="0" dirty="0"/>
              <a:t>(nieprawomocny)</a:t>
            </a:r>
          </a:p>
          <a:p>
            <a:r>
              <a:rPr lang="pl-PL" dirty="0"/>
              <a:t>wyrok WSA w Warszawie z 18 stycznia 2024 r. sygn. akt VII SA/</a:t>
            </a:r>
            <a:r>
              <a:rPr lang="pl-PL" dirty="0" err="1"/>
              <a:t>Wa</a:t>
            </a:r>
            <a:r>
              <a:rPr lang="pl-PL" dirty="0"/>
              <a:t> 2459/23 </a:t>
            </a:r>
            <a:r>
              <a:rPr lang="pl-PL" b="0" dirty="0"/>
              <a:t>(prawomocny)</a:t>
            </a:r>
          </a:p>
        </p:txBody>
      </p:sp>
    </p:spTree>
    <p:extLst>
      <p:ext uri="{BB962C8B-B14F-4D97-AF65-F5344CB8AC3E}">
        <p14:creationId xmlns:p14="http://schemas.microsoft.com/office/powerpoint/2010/main" val="2079922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28</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5053691"/>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Łodzi z 28 lipca 2016 r. sygn. akt III SA/</a:t>
            </a:r>
            <a:r>
              <a:rPr lang="pl-PL" dirty="0" err="1"/>
              <a:t>Łd</a:t>
            </a:r>
            <a:r>
              <a:rPr lang="pl-PL" dirty="0"/>
              <a:t> 276/16 </a:t>
            </a:r>
            <a:r>
              <a:rPr lang="pl-PL" b="0" dirty="0"/>
              <a:t>(prawomocny)</a:t>
            </a:r>
          </a:p>
          <a:p>
            <a:pPr>
              <a:lnSpc>
                <a:spcPct val="120000"/>
              </a:lnSpc>
              <a:spcBef>
                <a:spcPts val="1200"/>
              </a:spcBef>
            </a:pPr>
            <a:r>
              <a:rPr lang="pl-PL" dirty="0"/>
              <a:t>stan sprawy </a:t>
            </a:r>
            <a:r>
              <a:rPr lang="pl-PL" b="0" dirty="0"/>
              <a:t>-</a:t>
            </a:r>
            <a:r>
              <a:rPr lang="pl-PL" dirty="0"/>
              <a:t> </a:t>
            </a:r>
            <a:r>
              <a:rPr lang="pl-PL" b="0" dirty="0"/>
              <a:t>postanowienie o wznowieniu z urzędu postępowania zakończonego decyzją ostateczną - art. 145 § 1 pkt 5 K.p.a.</a:t>
            </a:r>
          </a:p>
          <a:p>
            <a:pPr>
              <a:lnSpc>
                <a:spcPct val="120000"/>
              </a:lnSpc>
              <a:spcBef>
                <a:spcPts val="0"/>
              </a:spcBef>
            </a:pPr>
            <a:r>
              <a:rPr lang="pl-PL" dirty="0"/>
              <a:t>I instancja </a:t>
            </a:r>
            <a:r>
              <a:rPr lang="pl-PL" b="0" dirty="0"/>
              <a:t>- decyzja o uchyleniu decyzji ostatecznej i odmowie przyznania stypendium doktoranckiego w zwiększonej wysokości, </a:t>
            </a:r>
            <a:br>
              <a:rPr lang="pl-PL" b="0" dirty="0"/>
            </a:br>
            <a:r>
              <a:rPr lang="pl-PL" b="0" dirty="0"/>
              <a:t>wezwanie do zapłaty z tej samej daty co decyzja wydana w wyniku wznowienia zostały doręczone studentce w jednej przesyłce;</a:t>
            </a:r>
          </a:p>
          <a:p>
            <a:pPr>
              <a:lnSpc>
                <a:spcPct val="120000"/>
              </a:lnSpc>
              <a:spcBef>
                <a:spcPts val="1200"/>
              </a:spcBef>
            </a:pPr>
            <a:r>
              <a:rPr lang="pl-PL" dirty="0"/>
              <a:t>II instancja </a:t>
            </a:r>
            <a:r>
              <a:rPr lang="pl-PL" b="0" dirty="0"/>
              <a:t>- decyzja Rektora utrzymująca w mocy zaskarżoną decyzję i podtrzymująca wezwanie do zapłaty;</a:t>
            </a:r>
          </a:p>
          <a:p>
            <a:pPr>
              <a:lnSpc>
                <a:spcPct val="120000"/>
              </a:lnSpc>
              <a:spcBef>
                <a:spcPts val="1200"/>
              </a:spcBef>
            </a:pPr>
            <a:r>
              <a:rPr lang="pl-PL" dirty="0"/>
              <a:t>WSA </a:t>
            </a:r>
            <a:r>
              <a:rPr lang="pl-PL" b="0" dirty="0"/>
              <a:t>-</a:t>
            </a:r>
            <a:r>
              <a:rPr lang="pl-PL" dirty="0"/>
              <a:t> </a:t>
            </a:r>
            <a:r>
              <a:rPr lang="pl-PL" b="0" dirty="0"/>
              <a:t>mimo samodzielności i odrębności procesowej postępowania, które jest prowadzone </a:t>
            </a:r>
            <a:br>
              <a:rPr lang="pl-PL" b="0" dirty="0"/>
            </a:br>
            <a:r>
              <a:rPr lang="pl-PL" b="0" dirty="0"/>
              <a:t>„w sprawie wznowienia postępowania”, występuje ścisły związek między tym postępowaniem </a:t>
            </a:r>
            <a:br>
              <a:rPr lang="pl-PL" b="0" dirty="0"/>
            </a:br>
            <a:r>
              <a:rPr lang="pl-PL" b="0" dirty="0"/>
              <a:t>a wcześniejszym postępowaniem zwykłym, zakończonym decyzją ostateczną.</a:t>
            </a:r>
          </a:p>
        </p:txBody>
      </p:sp>
    </p:spTree>
    <p:extLst>
      <p:ext uri="{BB962C8B-B14F-4D97-AF65-F5344CB8AC3E}">
        <p14:creationId xmlns:p14="http://schemas.microsoft.com/office/powerpoint/2010/main" val="935855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29</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3968779"/>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WSA w Szczecinie z 3 września 2020 r. sygn. akt II SA/</a:t>
            </a:r>
            <a:r>
              <a:rPr lang="pl-PL" dirty="0" err="1"/>
              <a:t>Sz</a:t>
            </a:r>
            <a:r>
              <a:rPr lang="pl-PL" dirty="0"/>
              <a:t> 351/20 </a:t>
            </a:r>
            <a:r>
              <a:rPr lang="pl-PL" b="0" dirty="0"/>
              <a:t>(prawomocny)</a:t>
            </a:r>
            <a:endParaRPr lang="pl-PL" dirty="0"/>
          </a:p>
          <a:p>
            <a:r>
              <a:rPr lang="pl-PL" b="0" dirty="0"/>
              <a:t>Uregulowania o zwrocie świadczeń nie zawiera </a:t>
            </a:r>
            <a:r>
              <a:rPr lang="pl-PL" b="0" i="1" dirty="0"/>
              <a:t>Regulamin świadczeń dla studentów i doktorantów</a:t>
            </a:r>
            <a:r>
              <a:rPr lang="pl-PL" b="0" dirty="0"/>
              <a:t>. W § 10 Regulaminu przewidziano jedynie sytuacje, w których student traci prawo do korzystania </a:t>
            </a:r>
            <a:br>
              <a:rPr lang="pl-PL" b="0" dirty="0"/>
            </a:br>
            <a:r>
              <a:rPr lang="pl-PL" b="0" dirty="0"/>
              <a:t>z przyznanych świadczeń – z ostatnim dniem miesiąca, w którym podjęto decyzję lub zaistniało inne zdarzenie skutkujące utratą uprawnień do otrzymywania tych świadczeń, m.in. w wypadku zdezaktualizowania się przynajmniej jednego z warunków przyznania świadczenia. Jednocześnie po wznowieniu postępowania utrata uprawnień przewidziana została tylko w jednym wypadku </a:t>
            </a:r>
            <a:br>
              <a:rPr lang="pl-PL" b="0" dirty="0"/>
            </a:br>
            <a:r>
              <a:rPr lang="pl-PL" b="0" dirty="0"/>
              <a:t>– tj. wówczas, gdy student uzyskał świadczenie na podstawie nieprawdziwych danych.</a:t>
            </a:r>
          </a:p>
        </p:txBody>
      </p:sp>
    </p:spTree>
    <p:extLst>
      <p:ext uri="{BB962C8B-B14F-4D97-AF65-F5344CB8AC3E}">
        <p14:creationId xmlns:p14="http://schemas.microsoft.com/office/powerpoint/2010/main" val="3143643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38B737-AC26-49CF-8064-1DE896051160}"/>
              </a:ext>
            </a:extLst>
          </p:cNvPr>
          <p:cNvSpPr>
            <a:spLocks noGrp="1"/>
          </p:cNvSpPr>
          <p:nvPr>
            <p:ph type="title"/>
          </p:nvPr>
        </p:nvSpPr>
        <p:spPr>
          <a:xfrm>
            <a:off x="1097280" y="286604"/>
            <a:ext cx="10058400" cy="307366"/>
          </a:xfrm>
        </p:spPr>
        <p:txBody>
          <a:bodyPr>
            <a:noAutofit/>
          </a:bodyPr>
          <a:lstStyle/>
          <a:p>
            <a:r>
              <a:rPr lang="pl-PL" sz="1600" dirty="0"/>
              <a:t>XI Ogólnopolska Konferencja Naukowo-Szkoleniowa pt. Pomoc materialna dla studentów i doktorantów </a:t>
            </a:r>
          </a:p>
        </p:txBody>
      </p:sp>
      <p:sp>
        <p:nvSpPr>
          <p:cNvPr id="3" name="Symbol zastępczy zawartości 2">
            <a:extLst>
              <a:ext uri="{FF2B5EF4-FFF2-40B4-BE49-F238E27FC236}">
                <a16:creationId xmlns:a16="http://schemas.microsoft.com/office/drawing/2014/main" id="{7EB55AA4-F626-4A95-B432-238A23C4DFBB}"/>
              </a:ext>
            </a:extLst>
          </p:cNvPr>
          <p:cNvSpPr>
            <a:spLocks noGrp="1"/>
          </p:cNvSpPr>
          <p:nvPr>
            <p:ph idx="1"/>
          </p:nvPr>
        </p:nvSpPr>
        <p:spPr>
          <a:xfrm>
            <a:off x="446267" y="969836"/>
            <a:ext cx="11360426" cy="5569076"/>
          </a:xfrm>
          <a:noFill/>
        </p:spPr>
        <p:txBody>
          <a:bodyPr>
            <a:noAutofit/>
          </a:bodyPr>
          <a:lstStyle/>
          <a:p>
            <a:pPr marL="487363" lvl="2" indent="-400050">
              <a:lnSpc>
                <a:spcPct val="114000"/>
              </a:lnSpc>
              <a:buAutoNum type="romanUcPeriod"/>
            </a:pPr>
            <a:r>
              <a:rPr lang="pl-PL" sz="2400" dirty="0">
                <a:latin typeface="Arial" panose="020B0604020202020204" pitchFamily="34" charset="0"/>
                <a:cs typeface="Arial" panose="020B0604020202020204" pitchFamily="34" charset="0"/>
              </a:rPr>
              <a:t>Przegląd orzecznictwa w sprawach dotyczących stypendium socjalnego </a:t>
            </a:r>
            <a:br>
              <a:rPr lang="pl-PL" sz="2400" dirty="0">
                <a:latin typeface="Arial" panose="020B0604020202020204" pitchFamily="34" charset="0"/>
                <a:cs typeface="Arial" panose="020B0604020202020204" pitchFamily="34" charset="0"/>
              </a:rPr>
            </a:br>
            <a:r>
              <a:rPr lang="pl-PL" sz="2400" dirty="0">
                <a:latin typeface="Arial" panose="020B0604020202020204" pitchFamily="34" charset="0"/>
                <a:cs typeface="Arial" panose="020B0604020202020204" pitchFamily="34" charset="0"/>
              </a:rPr>
              <a:t>i zapomogi (maj 2023 – maj 2024).</a:t>
            </a:r>
          </a:p>
          <a:p>
            <a:pPr marL="904875" lvl="2" indent="-457200">
              <a:lnSpc>
                <a:spcPct val="114000"/>
              </a:lnSpc>
              <a:buAutoNum type="arabicParenR"/>
            </a:pPr>
            <a:r>
              <a:rPr lang="pl-PL" dirty="0">
                <a:latin typeface="Arial" panose="020B0604020202020204" pitchFamily="34" charset="0"/>
                <a:cs typeface="Arial" panose="020B0604020202020204" pitchFamily="34" charset="0"/>
              </a:rPr>
              <a:t>Postępowanie dowodowe, zaświadczenie, udokumentowanie źródeł utrzymania rodziny.</a:t>
            </a:r>
          </a:p>
          <a:p>
            <a:pPr marL="904875" lvl="2" indent="-457200">
              <a:lnSpc>
                <a:spcPct val="114000"/>
              </a:lnSpc>
              <a:buAutoNum type="arabicParenR"/>
            </a:pPr>
            <a:r>
              <a:rPr lang="pl-PL" dirty="0">
                <a:latin typeface="Arial" panose="020B0604020202020204" pitchFamily="34" charset="0"/>
                <a:cs typeface="Arial" panose="020B0604020202020204" pitchFamily="34" charset="0"/>
              </a:rPr>
              <a:t>Dochód na osobę w rodzinie – odesłanie do ustawy o świadczeniach rodzinnych.</a:t>
            </a:r>
          </a:p>
          <a:p>
            <a:pPr marL="904875" lvl="2" indent="-457200">
              <a:lnSpc>
                <a:spcPct val="114000"/>
              </a:lnSpc>
              <a:buAutoNum type="arabicParenR"/>
            </a:pPr>
            <a:r>
              <a:rPr lang="pl-PL" dirty="0">
                <a:latin typeface="Arial" panose="020B0604020202020204" pitchFamily="34" charset="0"/>
                <a:cs typeface="Arial" panose="020B0604020202020204" pitchFamily="34" charset="0"/>
              </a:rPr>
              <a:t>Zapomoga.</a:t>
            </a:r>
          </a:p>
          <a:p>
            <a:pPr marL="904875" lvl="2" indent="-457200">
              <a:lnSpc>
                <a:spcPct val="114000"/>
              </a:lnSpc>
              <a:buAutoNum type="arabicParenR"/>
            </a:pPr>
            <a:r>
              <a:rPr lang="pl-PL" dirty="0">
                <a:latin typeface="Arial" panose="020B0604020202020204" pitchFamily="34" charset="0"/>
                <a:cs typeface="Arial" panose="020B0604020202020204" pitchFamily="34" charset="0"/>
              </a:rPr>
              <a:t>Orzeczenia sądowe dotyczące świadczeń rodzinnych istotne z punktu widzenia stypendium socjalnego.</a:t>
            </a:r>
          </a:p>
          <a:p>
            <a:pPr marL="601663" lvl="2" indent="-514350">
              <a:lnSpc>
                <a:spcPct val="114000"/>
              </a:lnSpc>
              <a:spcBef>
                <a:spcPts val="1200"/>
              </a:spcBef>
              <a:buFont typeface="+mj-lt"/>
              <a:buAutoNum type="romanUcPeriod" startAt="2"/>
            </a:pPr>
            <a:r>
              <a:rPr lang="pl-PL" sz="2400" dirty="0">
                <a:latin typeface="Arial" panose="020B0604020202020204" pitchFamily="34" charset="0"/>
                <a:cs typeface="Arial" panose="020B0604020202020204" pitchFamily="34" charset="0"/>
              </a:rPr>
              <a:t>Zwrot stypendium socjalnego.</a:t>
            </a:r>
          </a:p>
          <a:p>
            <a:pPr marL="1001713" lvl="3" indent="-457200">
              <a:lnSpc>
                <a:spcPct val="114000"/>
              </a:lnSpc>
              <a:buAutoNum type="arabicParenR"/>
            </a:pPr>
            <a:r>
              <a:rPr lang="pl-PL" sz="2000" dirty="0">
                <a:latin typeface="Arial" panose="020B0604020202020204" pitchFamily="34" charset="0"/>
                <a:cs typeface="Arial" panose="020B0604020202020204" pitchFamily="34" charset="0"/>
              </a:rPr>
              <a:t>Stypendium nienależnie pobrane.</a:t>
            </a:r>
          </a:p>
          <a:p>
            <a:pPr marL="1001713" lvl="3" indent="-457200">
              <a:lnSpc>
                <a:spcPct val="114000"/>
              </a:lnSpc>
              <a:buAutoNum type="arabicParenR"/>
            </a:pPr>
            <a:r>
              <a:rPr lang="pl-PL" sz="2000" dirty="0">
                <a:latin typeface="Arial" panose="020B0604020202020204" pitchFamily="34" charset="0"/>
                <a:cs typeface="Arial" panose="020B0604020202020204" pitchFamily="34" charset="0"/>
              </a:rPr>
              <a:t>Zwolnienie z konieczności zwrotu stypendium.</a:t>
            </a:r>
          </a:p>
          <a:p>
            <a:pPr marL="487363" lvl="2" indent="-400050">
              <a:lnSpc>
                <a:spcPct val="114000"/>
              </a:lnSpc>
              <a:spcBef>
                <a:spcPts val="1200"/>
              </a:spcBef>
              <a:buAutoNum type="romanUcPeriod" startAt="2"/>
            </a:pPr>
            <a:endParaRPr lang="pl-PL" sz="2400" dirty="0">
              <a:latin typeface="Arial" panose="020B0604020202020204" pitchFamily="34" charset="0"/>
              <a:cs typeface="Arial" panose="020B0604020202020204" pitchFamily="34" charset="0"/>
            </a:endParaRPr>
          </a:p>
          <a:p>
            <a:pPr>
              <a:lnSpc>
                <a:spcPct val="114000"/>
              </a:lnSpc>
            </a:pPr>
            <a:endParaRPr lang="pl-PL" sz="2400" dirty="0"/>
          </a:p>
        </p:txBody>
      </p:sp>
      <p:sp>
        <p:nvSpPr>
          <p:cNvPr id="4" name="Symbol zastępczy numeru slajdu 3">
            <a:extLst>
              <a:ext uri="{FF2B5EF4-FFF2-40B4-BE49-F238E27FC236}">
                <a16:creationId xmlns:a16="http://schemas.microsoft.com/office/drawing/2014/main" id="{87841D75-B2D6-4A77-BD79-A8F3480E4AEE}"/>
              </a:ext>
            </a:extLst>
          </p:cNvPr>
          <p:cNvSpPr>
            <a:spLocks noGrp="1"/>
          </p:cNvSpPr>
          <p:nvPr>
            <p:ph type="sldNum" sz="quarter" idx="12"/>
          </p:nvPr>
        </p:nvSpPr>
        <p:spPr/>
        <p:txBody>
          <a:bodyPr/>
          <a:lstStyle/>
          <a:p>
            <a:fld id="{715BACC8-EFC8-477F-AC20-4351AEA1AC2C}" type="slidenum">
              <a:rPr lang="pl-PL" smtClean="0"/>
              <a:t>3</a:t>
            </a:fld>
            <a:endParaRPr lang="pl-PL"/>
          </a:p>
        </p:txBody>
      </p:sp>
    </p:spTree>
    <p:extLst>
      <p:ext uri="{BB962C8B-B14F-4D97-AF65-F5344CB8AC3E}">
        <p14:creationId xmlns:p14="http://schemas.microsoft.com/office/powerpoint/2010/main" val="2090051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30</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485120" cy="4199611"/>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WSA w Lublinie z 18 kwietnia 2023 r. sygn. akt III SA/Lu 622/22, 623/2, 624/22 </a:t>
            </a:r>
          </a:p>
          <a:p>
            <a:r>
              <a:rPr lang="pl-PL" dirty="0"/>
              <a:t>WSA w Warszawie z 19 października 2022 r. sygn. akt II SA/</a:t>
            </a:r>
            <a:r>
              <a:rPr lang="pl-PL" dirty="0" err="1"/>
              <a:t>Wa</a:t>
            </a:r>
            <a:r>
              <a:rPr lang="pl-PL" dirty="0"/>
              <a:t> 156/22, </a:t>
            </a:r>
          </a:p>
          <a:p>
            <a:r>
              <a:rPr lang="pl-PL" dirty="0"/>
              <a:t>WSA we Wrocławiu z 15 czerwca 2022 r. sygn. akt IV SA/</a:t>
            </a:r>
            <a:r>
              <a:rPr lang="pl-PL" dirty="0" err="1"/>
              <a:t>Wr</a:t>
            </a:r>
            <a:r>
              <a:rPr lang="pl-PL" dirty="0"/>
              <a:t> 500/21, z 20 maja 2022 r. sygn. akt IV SA/</a:t>
            </a:r>
            <a:r>
              <a:rPr lang="pl-PL" dirty="0" err="1"/>
              <a:t>Wr</a:t>
            </a:r>
            <a:r>
              <a:rPr lang="pl-PL" dirty="0"/>
              <a:t> 533/21</a:t>
            </a:r>
          </a:p>
          <a:p>
            <a:r>
              <a:rPr lang="pl-PL" dirty="0"/>
              <a:t>WSA w Bydgoszczy z 29 września 2012 r. sygn. akt II SA/</a:t>
            </a:r>
            <a:r>
              <a:rPr lang="pl-PL" dirty="0" err="1"/>
              <a:t>Bd</a:t>
            </a:r>
            <a:r>
              <a:rPr lang="pl-PL" dirty="0"/>
              <a:t> 715/21, 13 października 2021 r. sygn. akt II SA/</a:t>
            </a:r>
            <a:r>
              <a:rPr lang="pl-PL" dirty="0" err="1"/>
              <a:t>Bd</a:t>
            </a:r>
            <a:r>
              <a:rPr lang="pl-PL" dirty="0"/>
              <a:t> 741/21</a:t>
            </a:r>
          </a:p>
          <a:p>
            <a:r>
              <a:rPr lang="pl-PL" dirty="0"/>
              <a:t>(orzeczenia prawomocne)</a:t>
            </a:r>
          </a:p>
        </p:txBody>
      </p:sp>
    </p:spTree>
    <p:extLst>
      <p:ext uri="{BB962C8B-B14F-4D97-AF65-F5344CB8AC3E}">
        <p14:creationId xmlns:p14="http://schemas.microsoft.com/office/powerpoint/2010/main" val="1030782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31</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683240" cy="3862596"/>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art.  94.  [Utrata prawa do świadczenia]</a:t>
            </a:r>
          </a:p>
          <a:p>
            <a:pPr>
              <a:lnSpc>
                <a:spcPct val="120000"/>
              </a:lnSpc>
              <a:spcBef>
                <a:spcPts val="0"/>
              </a:spcBef>
            </a:pPr>
            <a:r>
              <a:rPr lang="pl-PL" sz="1800" b="0" dirty="0"/>
              <a:t>1. Student ubiegający się o świadczenie, o którym mowa w art. 86 ust. 1 pkt 1, 2 i 4, albo otrzymujący takie świadczenie niezwłocznie powiadamia uczelnię o wystąpieniu okoliczności powodującej utratę prawa do świadczenia na podstawie art. 93 ust. 3-8.</a:t>
            </a:r>
          </a:p>
          <a:p>
            <a:pPr>
              <a:lnSpc>
                <a:spcPct val="120000"/>
              </a:lnSpc>
              <a:spcBef>
                <a:spcPts val="0"/>
              </a:spcBef>
            </a:pPr>
            <a:r>
              <a:rPr lang="pl-PL" sz="1800" b="0" dirty="0"/>
              <a:t>2. Decyzja o przyznaniu świadczenia, o którym mowa w art. 86 ust. 1 pkt 1-4, wygasa z ostatnim dniem miesiąca, w którym student utracił prawo do świadczenia z powodu uzyskania tytułu zawodowego, o którym mowa w art. 93 ust. 3 i 8, został skreślony z listy studentów na kierunku studiów, na którym otrzymywał świadczenie, albo upłynął okres, o którym mowa w art. 93 ust. 4, 5 i 7</a:t>
            </a:r>
            <a:r>
              <a:rPr lang="pl-PL" b="0" dirty="0"/>
              <a:t>.</a:t>
            </a:r>
          </a:p>
          <a:p>
            <a:pPr>
              <a:lnSpc>
                <a:spcPct val="120000"/>
              </a:lnSpc>
            </a:pPr>
            <a:r>
              <a:rPr lang="pl-PL" b="0" dirty="0"/>
              <a:t>Organ, który wydał decyzję w I instancji o przyznaniu stypendium stwierdza jej wygaśnięcie </a:t>
            </a:r>
            <a:br>
              <a:rPr lang="pl-PL" b="0" dirty="0"/>
            </a:br>
            <a:r>
              <a:rPr lang="pl-PL" b="0" dirty="0"/>
              <a:t>w związku z art. 162 § 1 pkt 1 K.p.a.</a:t>
            </a:r>
          </a:p>
        </p:txBody>
      </p:sp>
    </p:spTree>
    <p:extLst>
      <p:ext uri="{BB962C8B-B14F-4D97-AF65-F5344CB8AC3E}">
        <p14:creationId xmlns:p14="http://schemas.microsoft.com/office/powerpoint/2010/main" val="29861152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32</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92087"/>
            <a:ext cx="10683240" cy="3862596"/>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art.  94.  [Utrata prawa do świadczenia]</a:t>
            </a:r>
          </a:p>
          <a:p>
            <a:pPr>
              <a:lnSpc>
                <a:spcPct val="120000"/>
              </a:lnSpc>
              <a:spcBef>
                <a:spcPts val="0"/>
              </a:spcBef>
            </a:pPr>
            <a:r>
              <a:rPr lang="pl-PL" sz="1800" b="0" dirty="0"/>
              <a:t>1. Student ubiegający się o świadczenie, o którym mowa w art. 86 ust. 1 pkt 1, 2 i 4, albo otrzymujący takie świadczenie niezwłocznie powiadamia uczelnię o wystąpieniu okoliczności powodującej utratę prawa do świadczenia na podstawie art. 93 ust. 3-8.</a:t>
            </a:r>
          </a:p>
          <a:p>
            <a:pPr>
              <a:lnSpc>
                <a:spcPct val="120000"/>
              </a:lnSpc>
              <a:spcBef>
                <a:spcPts val="0"/>
              </a:spcBef>
            </a:pPr>
            <a:r>
              <a:rPr lang="pl-PL" sz="1800" b="0" dirty="0"/>
              <a:t>2. Decyzja o przyznaniu świadczenia, o którym mowa w art. 86 ust. 1 pkt 1-4, wygasa z ostatnim dniem miesiąca, w którym student utracił prawo do świadczenia z powodu uzyskania tytułu zawodowego, o którym mowa w art. 93 ust. 3 i 8, został skreślony z listy studentów na kierunku studiów, na którym otrzymywał świadczenie, albo upłynął okres, o którym mowa w art. 93 ust. 4, 5 i 7</a:t>
            </a:r>
            <a:r>
              <a:rPr lang="pl-PL" b="0" dirty="0"/>
              <a:t>.</a:t>
            </a:r>
          </a:p>
          <a:p>
            <a:pPr>
              <a:lnSpc>
                <a:spcPct val="120000"/>
              </a:lnSpc>
            </a:pPr>
            <a:r>
              <a:rPr lang="pl-PL" b="0" dirty="0"/>
              <a:t>Organ, który wydał decyzję w I instancji o przyznaniu stypendium stwierdza jej wygaśnięcie </a:t>
            </a:r>
            <a:br>
              <a:rPr lang="pl-PL" b="0" dirty="0"/>
            </a:br>
            <a:r>
              <a:rPr lang="pl-PL" b="0" dirty="0"/>
              <a:t>w związku z art. 162 § 1 pkt 1 K.p.a.</a:t>
            </a:r>
          </a:p>
        </p:txBody>
      </p:sp>
      <p:sp>
        <p:nvSpPr>
          <p:cNvPr id="7" name="pole tekstowe 6">
            <a:extLst>
              <a:ext uri="{FF2B5EF4-FFF2-40B4-BE49-F238E27FC236}">
                <a16:creationId xmlns:a16="http://schemas.microsoft.com/office/drawing/2014/main" id="{362C615D-B4D4-42CD-B60D-A6795C3465C7}"/>
              </a:ext>
            </a:extLst>
          </p:cNvPr>
          <p:cNvSpPr txBox="1"/>
          <p:nvPr/>
        </p:nvSpPr>
        <p:spPr>
          <a:xfrm>
            <a:off x="1985253" y="4718979"/>
            <a:ext cx="9838999" cy="163737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defPPr>
              <a:defRPr lang="pl-PL"/>
            </a:defPPr>
            <a:lvl1pPr>
              <a:lnSpc>
                <a:spcPct val="150000"/>
              </a:lnSpc>
              <a:spcBef>
                <a:spcPts val="1800"/>
              </a:spcBef>
              <a:defRPr sz="2000" b="1"/>
            </a:lvl1pPr>
          </a:lstStyle>
          <a:p>
            <a:r>
              <a:rPr lang="pl-PL" dirty="0"/>
              <a:t>art.  162 § 1 pkt 1  [Wygaśnięcie lub uchylenie decyzji administracyjnej]</a:t>
            </a:r>
          </a:p>
          <a:p>
            <a:pPr>
              <a:lnSpc>
                <a:spcPct val="120000"/>
              </a:lnSpc>
              <a:spcBef>
                <a:spcPts val="0"/>
              </a:spcBef>
            </a:pPr>
            <a:r>
              <a:rPr lang="pl-PL" b="0" dirty="0"/>
              <a:t>Organ administracji publicznej, który wydał decyzję w pierwszej instancji, stwierdza jej wygaśnięcie, jeżeli decyzja stała się bezprzedmiotowa, a stwierdzenie wygaśnięcia takiej decyzji nakazuje przepis prawa albo gdy leży to w interesie społecznym lub w interesie strony</a:t>
            </a:r>
          </a:p>
        </p:txBody>
      </p:sp>
    </p:spTree>
    <p:extLst>
      <p:ext uri="{BB962C8B-B14F-4D97-AF65-F5344CB8AC3E}">
        <p14:creationId xmlns:p14="http://schemas.microsoft.com/office/powerpoint/2010/main" val="3402187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33</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121607"/>
            <a:ext cx="10683240" cy="3431067"/>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art.  95.  [Regulamin świadczeń dla studentów]</a:t>
            </a:r>
          </a:p>
          <a:p>
            <a:pPr>
              <a:lnSpc>
                <a:spcPct val="120000"/>
              </a:lnSpc>
              <a:spcBef>
                <a:spcPts val="0"/>
              </a:spcBef>
            </a:pPr>
            <a:r>
              <a:rPr lang="pl-PL" sz="1800" b="0" dirty="0"/>
              <a:t>1. Regulamin świadczeń dla studentów określa:</a:t>
            </a:r>
          </a:p>
          <a:p>
            <a:pPr>
              <a:lnSpc>
                <a:spcPct val="120000"/>
              </a:lnSpc>
              <a:spcBef>
                <a:spcPts val="0"/>
              </a:spcBef>
            </a:pPr>
            <a:r>
              <a:rPr lang="pl-PL" sz="1800" b="0" dirty="0"/>
              <a:t>1) wysokość świadczeń, o których mowa w art. 86 ust. 1 pkt 1-4, lub sposób jej ustalania;</a:t>
            </a:r>
          </a:p>
          <a:p>
            <a:pPr>
              <a:lnSpc>
                <a:spcPct val="120000"/>
              </a:lnSpc>
              <a:spcBef>
                <a:spcPts val="0"/>
              </a:spcBef>
            </a:pPr>
            <a:r>
              <a:rPr lang="pl-PL" sz="1800" b="0" dirty="0"/>
              <a:t>2) szczegółowe kryteria i tryb przyznawania świadczeń, o których mowa w art. 86 ust. 1 pkt 1-4, oraz zakwaterowania i wyżywienia, o których mowa w art. 104, oraz sposób wypłacania świadczeń, </a:t>
            </a:r>
            <a:br>
              <a:rPr lang="pl-PL" sz="1800" b="0" dirty="0"/>
            </a:br>
            <a:r>
              <a:rPr lang="pl-PL" sz="1800" b="0" dirty="0"/>
              <a:t>o których mowa w art. 86 ust. 1 pkt 1-4;</a:t>
            </a:r>
          </a:p>
          <a:p>
            <a:pPr>
              <a:lnSpc>
                <a:spcPct val="120000"/>
              </a:lnSpc>
              <a:spcBef>
                <a:spcPts val="0"/>
              </a:spcBef>
            </a:pPr>
            <a:r>
              <a:rPr lang="pl-PL" sz="1800" b="0" dirty="0"/>
              <a:t>3) sposób dokumentowania sytuacji materialnej studenta;</a:t>
            </a:r>
          </a:p>
          <a:p>
            <a:pPr>
              <a:lnSpc>
                <a:spcPct val="120000"/>
              </a:lnSpc>
              <a:spcBef>
                <a:spcPts val="0"/>
              </a:spcBef>
            </a:pPr>
            <a:r>
              <a:rPr lang="pl-PL" sz="1800" b="0" dirty="0"/>
              <a:t>4) tryb powoływania oraz skład komisji stypendialnej i odwoławczej komisji stypendialnej.</a:t>
            </a:r>
          </a:p>
          <a:p>
            <a:pPr>
              <a:lnSpc>
                <a:spcPct val="120000"/>
              </a:lnSpc>
              <a:spcBef>
                <a:spcPts val="0"/>
              </a:spcBef>
            </a:pPr>
            <a:r>
              <a:rPr lang="pl-PL" sz="1800" b="0" dirty="0"/>
              <a:t>2. Regulamin świadczeń dla studentów ustala rektor w porozumieniu z samorządem studenckim. </a:t>
            </a:r>
            <a:br>
              <a:rPr lang="pl-PL" sz="1800" b="0" dirty="0"/>
            </a:br>
            <a:r>
              <a:rPr lang="pl-PL" sz="1800" b="0" dirty="0"/>
              <a:t>W nowo utworzonej uczelni regulamin ustala na okres roku rektor.</a:t>
            </a:r>
          </a:p>
        </p:txBody>
      </p:sp>
      <p:sp>
        <p:nvSpPr>
          <p:cNvPr id="7" name="pole tekstowe 6">
            <a:extLst>
              <a:ext uri="{FF2B5EF4-FFF2-40B4-BE49-F238E27FC236}">
                <a16:creationId xmlns:a16="http://schemas.microsoft.com/office/drawing/2014/main" id="{20B7C1E9-E438-425C-996A-338A19CBD099}"/>
              </a:ext>
            </a:extLst>
          </p:cNvPr>
          <p:cNvSpPr txBox="1"/>
          <p:nvPr/>
        </p:nvSpPr>
        <p:spPr>
          <a:xfrm>
            <a:off x="670560" y="4657026"/>
            <a:ext cx="10683240" cy="1914370"/>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b="0" dirty="0"/>
              <a:t>Ustalenie w Regulaminie świadczeń instytucji „zwrotu wypłaconych świadczeń” jak również użyte </a:t>
            </a:r>
            <a:br>
              <a:rPr lang="pl-PL" b="0" dirty="0"/>
            </a:br>
            <a:r>
              <a:rPr lang="pl-PL" b="0" dirty="0"/>
              <a:t>w zaskarżonych decyzjach określenie "nienależne świadczenie" nie ma umocowania </a:t>
            </a:r>
            <a:br>
              <a:rPr lang="pl-PL" b="0" dirty="0"/>
            </a:br>
            <a:r>
              <a:rPr lang="pl-PL" b="0" dirty="0"/>
              <a:t>w ustawie PSWN oraz w przepisach wykonawczych do ustawy. Ustawodawca nie upoważnił rektora do określenia w Regulaminie świadczeń dla studentów kwestii dotyczącej zwrotu nienależnie pobranych świadczeń.</a:t>
            </a:r>
          </a:p>
        </p:txBody>
      </p:sp>
    </p:spTree>
    <p:extLst>
      <p:ext uri="{BB962C8B-B14F-4D97-AF65-F5344CB8AC3E}">
        <p14:creationId xmlns:p14="http://schemas.microsoft.com/office/powerpoint/2010/main" val="1655817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34</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202651"/>
            <a:ext cx="10683240" cy="3705758"/>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art.  96.  [Stypendia przyznawane przez jednostki samorządu terytorialnego]</a:t>
            </a:r>
          </a:p>
          <a:p>
            <a:pPr>
              <a:lnSpc>
                <a:spcPct val="120000"/>
              </a:lnSpc>
              <a:spcBef>
                <a:spcPts val="0"/>
              </a:spcBef>
            </a:pPr>
            <a:r>
              <a:rPr lang="pl-PL" sz="1800" b="0" dirty="0"/>
              <a:t>1. Stypendium może być przyznane studentowi przez jednostkę samorządu terytorialnego.</a:t>
            </a:r>
          </a:p>
          <a:p>
            <a:pPr>
              <a:spcBef>
                <a:spcPts val="0"/>
              </a:spcBef>
            </a:pPr>
            <a:r>
              <a:rPr lang="pl-PL" sz="1800" b="0" dirty="0"/>
              <a:t>2. Organ stanowiący jednostki samorządu terytorialnego określa:</a:t>
            </a:r>
          </a:p>
          <a:p>
            <a:pPr>
              <a:spcBef>
                <a:spcPts val="0"/>
              </a:spcBef>
            </a:pPr>
            <a:r>
              <a:rPr lang="pl-PL" sz="1800" b="0" dirty="0"/>
              <a:t>1) rodzaj stypendium;</a:t>
            </a:r>
          </a:p>
          <a:p>
            <a:pPr>
              <a:spcBef>
                <a:spcPts val="0"/>
              </a:spcBef>
            </a:pPr>
            <a:r>
              <a:rPr lang="pl-PL" sz="1800" b="0" dirty="0"/>
              <a:t>2) kryteria i sposób przyznawania stypendium;</a:t>
            </a:r>
          </a:p>
          <a:p>
            <a:pPr>
              <a:spcBef>
                <a:spcPts val="0"/>
              </a:spcBef>
            </a:pPr>
            <a:r>
              <a:rPr lang="pl-PL" sz="1800" b="0" dirty="0"/>
              <a:t>3) maksymalną wysokość stypendium, o którą może ubiegać się student;</a:t>
            </a:r>
          </a:p>
          <a:p>
            <a:pPr>
              <a:spcBef>
                <a:spcPts val="0"/>
              </a:spcBef>
            </a:pPr>
            <a:r>
              <a:rPr lang="pl-PL" sz="1800" b="0" dirty="0"/>
              <a:t>4) warunki wypłacania stypendium.</a:t>
            </a:r>
          </a:p>
          <a:p>
            <a:pPr>
              <a:spcBef>
                <a:spcPts val="0"/>
              </a:spcBef>
            </a:pPr>
            <a:r>
              <a:rPr lang="pl-PL" sz="1800" b="0" dirty="0"/>
              <a:t>3. Organ stanowiący jednostki samorządu terytorialnego może również określić warunki zwrotu stypendium </a:t>
            </a:r>
            <a:br>
              <a:rPr lang="pl-PL" sz="1800" b="0" dirty="0"/>
            </a:br>
            <a:r>
              <a:rPr lang="pl-PL" sz="1800" b="0" dirty="0"/>
              <a:t>i odstąpienia od żądania jego zwrotu.</a:t>
            </a:r>
          </a:p>
        </p:txBody>
      </p:sp>
    </p:spTree>
    <p:extLst>
      <p:ext uri="{BB962C8B-B14F-4D97-AF65-F5344CB8AC3E}">
        <p14:creationId xmlns:p14="http://schemas.microsoft.com/office/powerpoint/2010/main" val="178700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35</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3045449"/>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Olsztynie z 26 czerwca 2018 r. sygn. akt II SA/Ol 201/18 </a:t>
            </a:r>
            <a:r>
              <a:rPr lang="pl-PL" b="0" dirty="0"/>
              <a:t>(prawomocny)</a:t>
            </a:r>
            <a:endParaRPr lang="pl-PL" dirty="0"/>
          </a:p>
          <a:p>
            <a:r>
              <a:rPr lang="pl-PL" b="0" dirty="0"/>
              <a:t>Postanowieniem Wojewódzki Sąd Administracyjny w Olsztynie odrzucił wniesioną skargę. Sąd uznał, iż wprawdzie rozstrzygnięcie w zakresie zwrotu stypendium habilitacyjnego zawarte jest w piśmie Prorektora, określonym jako wezwanie do zapłaty, ale fakt ten nie uniemożliwia uznania tego pisma za decyzję administracyjną, gdyż zawiera minimum elementów niezbędnych do zakwalifikowania go jako decyzja administracyjna.</a:t>
            </a:r>
            <a:endParaRPr lang="pl-PL" sz="1800" b="0" dirty="0"/>
          </a:p>
        </p:txBody>
      </p:sp>
    </p:spTree>
    <p:extLst>
      <p:ext uri="{BB962C8B-B14F-4D97-AF65-F5344CB8AC3E}">
        <p14:creationId xmlns:p14="http://schemas.microsoft.com/office/powerpoint/2010/main" val="21463703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36</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2122119"/>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Bydgoszczy z 18 stycznia 2022 r. sygn. akt II SA/</a:t>
            </a:r>
            <a:r>
              <a:rPr lang="pl-PL" dirty="0" err="1"/>
              <a:t>Bd</a:t>
            </a:r>
            <a:r>
              <a:rPr lang="pl-PL" dirty="0"/>
              <a:t> 738/21 </a:t>
            </a:r>
            <a:r>
              <a:rPr lang="pl-PL" b="0" dirty="0"/>
              <a:t>(prawomocny)</a:t>
            </a:r>
          </a:p>
          <a:p>
            <a:r>
              <a:rPr lang="pl-PL" b="0" dirty="0"/>
              <a:t>Organy nie wskazały podstawy prawnej orzeczenia o zwrocie nienależnie pobranego świadczenia oraz zawarcia w treści decyzji sformułowania, że zwrot taki ma nastąpić pod rygorem odpowiedzialności dyscyplinarnej. </a:t>
            </a:r>
            <a:endParaRPr lang="pl-PL" sz="1800" b="0" dirty="0"/>
          </a:p>
        </p:txBody>
      </p:sp>
    </p:spTree>
    <p:extLst>
      <p:ext uri="{BB962C8B-B14F-4D97-AF65-F5344CB8AC3E}">
        <p14:creationId xmlns:p14="http://schemas.microsoft.com/office/powerpoint/2010/main" val="3089841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37</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4499693"/>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wyroki WSA w Gliwicach z: </a:t>
            </a:r>
          </a:p>
          <a:p>
            <a:pPr>
              <a:lnSpc>
                <a:spcPct val="120000"/>
              </a:lnSpc>
              <a:spcBef>
                <a:spcPts val="0"/>
              </a:spcBef>
            </a:pPr>
            <a:r>
              <a:rPr lang="pl-PL" dirty="0"/>
              <a:t>9 stycznia 2024 r. sygn. akt III SA/</a:t>
            </a:r>
            <a:r>
              <a:rPr lang="pl-PL" dirty="0" err="1"/>
              <a:t>Gl</a:t>
            </a:r>
            <a:r>
              <a:rPr lang="pl-PL" dirty="0"/>
              <a:t> 502/23, </a:t>
            </a:r>
          </a:p>
          <a:p>
            <a:pPr>
              <a:lnSpc>
                <a:spcPct val="120000"/>
              </a:lnSpc>
              <a:spcBef>
                <a:spcPts val="0"/>
              </a:spcBef>
            </a:pPr>
            <a:r>
              <a:rPr lang="pl-PL" dirty="0"/>
              <a:t>5 grudnia 2023 r. sygn. akt III SA/</a:t>
            </a:r>
            <a:r>
              <a:rPr lang="pl-PL" dirty="0" err="1"/>
              <a:t>Gl</a:t>
            </a:r>
            <a:r>
              <a:rPr lang="pl-PL" dirty="0"/>
              <a:t> 501/23 </a:t>
            </a:r>
          </a:p>
          <a:p>
            <a:pPr>
              <a:lnSpc>
                <a:spcPct val="120000"/>
              </a:lnSpc>
              <a:spcBef>
                <a:spcPts val="0"/>
              </a:spcBef>
            </a:pPr>
            <a:r>
              <a:rPr lang="pl-PL" dirty="0"/>
              <a:t>9 stycznia 2024 r. sygn. akt III SA/</a:t>
            </a:r>
            <a:r>
              <a:rPr lang="pl-PL" dirty="0" err="1"/>
              <a:t>Gl</a:t>
            </a:r>
            <a:r>
              <a:rPr lang="pl-PL" dirty="0"/>
              <a:t> 502/23</a:t>
            </a:r>
          </a:p>
          <a:p>
            <a:pPr>
              <a:lnSpc>
                <a:spcPct val="120000"/>
              </a:lnSpc>
              <a:spcBef>
                <a:spcPts val="0"/>
              </a:spcBef>
            </a:pPr>
            <a:endParaRPr lang="pl-PL" b="0" dirty="0"/>
          </a:p>
          <a:p>
            <a:pPr>
              <a:lnSpc>
                <a:spcPct val="120000"/>
              </a:lnSpc>
              <a:spcBef>
                <a:spcPts val="0"/>
              </a:spcBef>
            </a:pPr>
            <a:r>
              <a:rPr lang="pl-PL" b="0" dirty="0"/>
              <a:t>Stwierdzono nieważność decyzji o przyznaniu stypendium na podstawie art. 156 § 1 pkt 2 K.p.a. </a:t>
            </a:r>
            <a:br>
              <a:rPr lang="pl-PL" b="0" dirty="0"/>
            </a:br>
            <a:r>
              <a:rPr lang="pl-PL" b="0" dirty="0"/>
              <a:t>i w uzasadnieniu decyzji wskazano, że otrzymana kwota stypendium jest świadczeniem nienależnie pobranym podlegającym zwrotowi.</a:t>
            </a:r>
          </a:p>
          <a:p>
            <a:pPr>
              <a:lnSpc>
                <a:spcPct val="120000"/>
              </a:lnSpc>
              <a:spcBef>
                <a:spcPts val="0"/>
              </a:spcBef>
            </a:pPr>
            <a:endParaRPr lang="pl-PL" b="0" dirty="0"/>
          </a:p>
          <a:p>
            <a:pPr>
              <a:lnSpc>
                <a:spcPct val="120000"/>
              </a:lnSpc>
              <a:spcBef>
                <a:spcPts val="0"/>
              </a:spcBef>
            </a:pPr>
            <a:r>
              <a:rPr lang="pl-PL" b="0" dirty="0"/>
              <a:t>WSA uchylił obie decyzje i umorzył postepowanie </a:t>
            </a:r>
            <a:r>
              <a:rPr lang="pl-PL" b="0" dirty="0" err="1"/>
              <a:t>nieważnościowe</a:t>
            </a:r>
            <a:r>
              <a:rPr lang="pl-PL" b="0" dirty="0"/>
              <a:t>, uznał, że brak jest rażącego naruszenia prawa (niejednolitość orzecznictwa); na temat możliwości orzekania przez organy </a:t>
            </a:r>
            <a:br>
              <a:rPr lang="pl-PL" b="0" dirty="0"/>
            </a:br>
            <a:r>
              <a:rPr lang="pl-PL" b="0" dirty="0"/>
              <a:t>o świadczeniach nienależnie pobranych nie wypowiedział się.</a:t>
            </a:r>
            <a:endParaRPr lang="pl-PL" sz="1800" b="0" dirty="0"/>
          </a:p>
        </p:txBody>
      </p:sp>
    </p:spTree>
    <p:extLst>
      <p:ext uri="{BB962C8B-B14F-4D97-AF65-F5344CB8AC3E}">
        <p14:creationId xmlns:p14="http://schemas.microsoft.com/office/powerpoint/2010/main" val="3460709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38</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2618537"/>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Zwrot środków.</a:t>
            </a:r>
          </a:p>
          <a:p>
            <a:pPr>
              <a:lnSpc>
                <a:spcPct val="120000"/>
              </a:lnSpc>
              <a:spcBef>
                <a:spcPts val="0"/>
              </a:spcBef>
            </a:pPr>
            <a:endParaRPr lang="pl-PL" b="0" dirty="0"/>
          </a:p>
          <a:p>
            <a:pPr>
              <a:lnSpc>
                <a:spcPct val="120000"/>
              </a:lnSpc>
              <a:spcBef>
                <a:spcPts val="0"/>
              </a:spcBef>
            </a:pPr>
            <a:r>
              <a:rPr lang="pl-PL" b="0" dirty="0"/>
              <a:t>Brak jest podstaw prawnych do nakazania w drodze decyzji administracyjnej zwrotu środków przyznanych jako świadczenia materialne. Dochodzenie zatem zwrotu tych środków odbywa się na zasadach cywilnoprawnych z tytułu bezpodstawnego wzbogacenia – art. 405 i n. K.c. </a:t>
            </a:r>
          </a:p>
          <a:p>
            <a:pPr>
              <a:lnSpc>
                <a:spcPct val="120000"/>
              </a:lnSpc>
              <a:spcBef>
                <a:spcPts val="0"/>
              </a:spcBef>
            </a:pPr>
            <a:endParaRPr lang="pl-PL" b="0" dirty="0"/>
          </a:p>
          <a:p>
            <a:pPr>
              <a:lnSpc>
                <a:spcPct val="120000"/>
              </a:lnSpc>
              <a:spcBef>
                <a:spcPts val="0"/>
              </a:spcBef>
            </a:pPr>
            <a:r>
              <a:rPr lang="pl-PL" sz="1800" b="0" dirty="0"/>
              <a:t>(A. Jakubowski, Prawo o szkolnictwie wyższym i nauce. Komentarz, </a:t>
            </a:r>
            <a:r>
              <a:rPr lang="pl-PL" sz="1800" b="0" dirty="0" err="1"/>
              <a:t>Legalis</a:t>
            </a:r>
            <a:r>
              <a:rPr lang="pl-PL" sz="1800" b="0" dirty="0"/>
              <a:t> C.H. Beck, Warszawa 2023, wyd. I).</a:t>
            </a:r>
          </a:p>
        </p:txBody>
      </p:sp>
    </p:spTree>
    <p:extLst>
      <p:ext uri="{BB962C8B-B14F-4D97-AF65-F5344CB8AC3E}">
        <p14:creationId xmlns:p14="http://schemas.microsoft.com/office/powerpoint/2010/main" val="382743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39</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5330690"/>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600"/>
              </a:spcBef>
            </a:pPr>
            <a:r>
              <a:rPr lang="pl-PL" dirty="0"/>
              <a:t>Art.  405 K.c.  [Bezpodstawne wzbogacenie]</a:t>
            </a:r>
          </a:p>
          <a:p>
            <a:pPr>
              <a:lnSpc>
                <a:spcPct val="120000"/>
              </a:lnSpc>
              <a:spcBef>
                <a:spcPts val="600"/>
              </a:spcBef>
            </a:pPr>
            <a:r>
              <a:rPr lang="pl-PL" b="0" dirty="0"/>
              <a:t>Kto bez podstawy prawnej uzyskał korzyść majątkową kosztem innej osoby, obowiązany jest do wydania korzyści w naturze, a gdyby to nie było możliwe, do zwrotu jej wartości.</a:t>
            </a:r>
          </a:p>
          <a:p>
            <a:pPr>
              <a:lnSpc>
                <a:spcPct val="120000"/>
              </a:lnSpc>
              <a:spcBef>
                <a:spcPts val="600"/>
              </a:spcBef>
            </a:pPr>
            <a:r>
              <a:rPr lang="pl-PL" dirty="0"/>
              <a:t>Art.  409  K.c.  [Wygaśnięcie obowiązku]</a:t>
            </a:r>
          </a:p>
          <a:p>
            <a:pPr>
              <a:lnSpc>
                <a:spcPct val="120000"/>
              </a:lnSpc>
              <a:spcBef>
                <a:spcPts val="600"/>
              </a:spcBef>
            </a:pPr>
            <a:r>
              <a:rPr lang="pl-PL" b="0" dirty="0"/>
              <a:t>Obowiązek wydania korzyści lub zwrotu jej wartości wygasa, jeżeli ten, kto korzyść uzyskał, zużył ją lub utracił w taki sposób, że nie jest już wzbogacony, chyba że wyzbywając się korzyści lub zużywając ją powinien był liczyć się z obowiązkiem zwrotu.</a:t>
            </a:r>
          </a:p>
          <a:p>
            <a:pPr>
              <a:lnSpc>
                <a:spcPct val="120000"/>
              </a:lnSpc>
              <a:spcBef>
                <a:spcPts val="600"/>
              </a:spcBef>
            </a:pPr>
            <a:r>
              <a:rPr lang="pl-PL" dirty="0"/>
              <a:t>Art.  410 K.c.  [Świadczenie nienależne]</a:t>
            </a:r>
          </a:p>
          <a:p>
            <a:pPr>
              <a:lnSpc>
                <a:spcPct val="120000"/>
              </a:lnSpc>
              <a:spcBef>
                <a:spcPts val="600"/>
              </a:spcBef>
            </a:pPr>
            <a:r>
              <a:rPr lang="pl-PL" b="0" dirty="0"/>
              <a:t>§  1. Przepisy artykułów poprzedzających stosuje się w szczególności do świadczenia nienależnego.</a:t>
            </a:r>
          </a:p>
          <a:p>
            <a:pPr>
              <a:lnSpc>
                <a:spcPct val="120000"/>
              </a:lnSpc>
              <a:spcBef>
                <a:spcPts val="0"/>
              </a:spcBef>
            </a:pPr>
            <a:r>
              <a:rPr lang="pl-PL" b="0" dirty="0"/>
              <a:t>§  2. Świadczenie jest nienależne, jeżeli ten, kto je spełnił, nie był w ogóle zobowiązany lub nie był zobowiązany względem osoby, której świadczył, albo jeżeli podstawa świadczenia odpadła lub zamierzony cel świadczenia nie został osiągnięty, albo jeżeli czynność prawna zobowiązująca do świadczenia była nieważna i nie stała się ważna po spełnieniu świadczenia.</a:t>
            </a:r>
          </a:p>
        </p:txBody>
      </p:sp>
    </p:spTree>
    <p:extLst>
      <p:ext uri="{BB962C8B-B14F-4D97-AF65-F5344CB8AC3E}">
        <p14:creationId xmlns:p14="http://schemas.microsoft.com/office/powerpoint/2010/main" val="190504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t>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968779"/>
          </a:xfrm>
          <a:prstGeom prst="rect">
            <a:avLst/>
          </a:prstGeom>
          <a:noFill/>
        </p:spPr>
        <p:txBody>
          <a:bodyPr wrap="square" rtlCol="0">
            <a:spAutoFit/>
          </a:bodyPr>
          <a:lstStyle/>
          <a:p>
            <a:pPr>
              <a:lnSpc>
                <a:spcPct val="150000"/>
              </a:lnSpc>
              <a:spcBef>
                <a:spcPts val="1800"/>
              </a:spcBef>
            </a:pPr>
            <a:r>
              <a:rPr lang="pl-PL" sz="2000" b="1" dirty="0"/>
              <a:t>wyrok WSA w Gdańsku z 11 kwietnia 2024 r. sygn. akt III SA/Gd 13/24</a:t>
            </a:r>
            <a:r>
              <a:rPr lang="pl-PL" sz="2000" dirty="0"/>
              <a:t> </a:t>
            </a:r>
            <a:br>
              <a:rPr lang="pl-PL" sz="2000" dirty="0"/>
            </a:br>
            <a:r>
              <a:rPr lang="pl-PL" sz="2000" dirty="0"/>
              <a:t>art. 88 ust. 2 PSWN - student samodzielny i brak wyjaśnienia w zakresie przyjęcia przez organy dochodu studenta na poziomie „0” </a:t>
            </a:r>
          </a:p>
          <a:p>
            <a:pPr>
              <a:lnSpc>
                <a:spcPct val="150000"/>
              </a:lnSpc>
              <a:spcBef>
                <a:spcPts val="1800"/>
              </a:spcBef>
            </a:pPr>
            <a:r>
              <a:rPr lang="pl-PL" sz="2000" b="1" dirty="0"/>
              <a:t>wyrok NSA z 10 kwietnia 2024 r. sygn. akt III OSK 1610/22</a:t>
            </a:r>
            <a:r>
              <a:rPr lang="pl-PL" sz="2000" dirty="0"/>
              <a:t> </a:t>
            </a:r>
            <a:br>
              <a:rPr lang="pl-PL" sz="2000" dirty="0"/>
            </a:br>
            <a:r>
              <a:rPr lang="pl-PL" sz="2000" dirty="0"/>
              <a:t>art. 88 ust. 5 i art. 88 ust. 4 PSWN – trudności w udokumentowaniu dochodów z prac dorywczych nie pozwalają na przyjęcie domniemania, że dochody rodziny przekraczają kryterium dochodowe; sposób ustalenia przedziałów dochodu, od którego uzależnione jest przyznanie stypendium socjalnego w określonej kwocie w regulaminie świadczeń dla studentów</a:t>
            </a:r>
          </a:p>
        </p:txBody>
      </p:sp>
    </p:spTree>
    <p:extLst>
      <p:ext uri="{BB962C8B-B14F-4D97-AF65-F5344CB8AC3E}">
        <p14:creationId xmlns:p14="http://schemas.microsoft.com/office/powerpoint/2010/main" val="3181835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40</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Stypendium nienależnie pobrane.</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2583784"/>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Warszawie z 3 listopada 2020 r. sygn. akt II SAB/</a:t>
            </a:r>
            <a:r>
              <a:rPr lang="pl-PL" dirty="0" err="1"/>
              <a:t>Wa</a:t>
            </a:r>
            <a:r>
              <a:rPr lang="pl-PL" dirty="0"/>
              <a:t> 170/20</a:t>
            </a:r>
          </a:p>
          <a:p>
            <a:r>
              <a:rPr lang="pl-PL" b="0" dirty="0"/>
              <a:t>W związku z wydaniem decyzji o skreśleniu studenta z listy studentów wystosowano </a:t>
            </a:r>
            <a:r>
              <a:rPr lang="pl-PL" b="0" u="sng" dirty="0"/>
              <a:t>wezwanie do zwrotu nienależnie pobranego świadczenia</a:t>
            </a:r>
            <a:r>
              <a:rPr lang="pl-PL" b="0" dirty="0"/>
              <a:t> - stypendium socjalnego - Uczelnia skierowała sprawę na drogę postępowania sądowego. Wskazała, że dochodzenie należności z tytułu nienależnie pobranego świadczenia jest sprawą cywilną a nie administracyjną.</a:t>
            </a:r>
          </a:p>
        </p:txBody>
      </p:sp>
    </p:spTree>
    <p:extLst>
      <p:ext uri="{BB962C8B-B14F-4D97-AF65-F5344CB8AC3E}">
        <p14:creationId xmlns:p14="http://schemas.microsoft.com/office/powerpoint/2010/main" val="26174376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41</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Zwolnienie z konieczności zwrotu stypendium.</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5099858"/>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600"/>
              </a:spcBef>
            </a:pPr>
            <a:r>
              <a:rPr lang="pl-PL" dirty="0"/>
              <a:t>ustawa o świadczeniach rodzinnych art. 30 ust. 9. </a:t>
            </a:r>
          </a:p>
          <a:p>
            <a:pPr>
              <a:lnSpc>
                <a:spcPct val="120000"/>
              </a:lnSpc>
              <a:spcBef>
                <a:spcPts val="0"/>
              </a:spcBef>
            </a:pPr>
            <a:r>
              <a:rPr lang="pl-PL" b="0" dirty="0"/>
              <a:t>Organ właściwy, który wydał decyzję w sprawie nienależnie pobranych świadczeń rodzinnych, może umorzyć kwotę nienależnie pobranych świadczeń rodzinnych łącznie z odsetkami w całości lub </a:t>
            </a:r>
            <a:br>
              <a:rPr lang="pl-PL" b="0" dirty="0"/>
            </a:br>
            <a:r>
              <a:rPr lang="pl-PL" b="0" dirty="0"/>
              <a:t>w części, odroczyć termin płatności albo rozłożyć na raty, jeżeli zachodzą szczególnie uzasadnione okoliczności dotyczące sytuacji rodziny.</a:t>
            </a:r>
          </a:p>
          <a:p>
            <a:pPr>
              <a:lnSpc>
                <a:spcPct val="120000"/>
              </a:lnSpc>
              <a:spcBef>
                <a:spcPts val="1200"/>
              </a:spcBef>
            </a:pPr>
            <a:r>
              <a:rPr lang="pl-PL" dirty="0"/>
              <a:t>ustawa o pomocy społecznej art. 104 ust. 4. </a:t>
            </a:r>
          </a:p>
          <a:p>
            <a:pPr>
              <a:lnSpc>
                <a:spcPct val="120000"/>
              </a:lnSpc>
              <a:spcBef>
                <a:spcPts val="0"/>
              </a:spcBef>
            </a:pPr>
            <a:r>
              <a:rPr lang="pl-PL" b="0" dirty="0"/>
              <a:t>W przypadkach szczególnie uzasadnionych, zwłaszcza jeżeli żądanie zwrotu wydatków na udzielone świadczenie, z tytułu opłat określonych w ustawie oraz z tytułu nienależnie pobranych świadczeń </a:t>
            </a:r>
            <a:br>
              <a:rPr lang="pl-PL" b="0" dirty="0"/>
            </a:br>
            <a:r>
              <a:rPr lang="pl-PL" b="0" dirty="0"/>
              <a:t>w całości lub w części stanowiłoby dla osoby zobowiązanej nadmierne obciążenie lub też niweczyłoby skutki udzielanej pomocy, właściwy organ, który wydał decyzję w sprawie zwrotu należności, </a:t>
            </a:r>
            <a:br>
              <a:rPr lang="pl-PL" b="0" dirty="0"/>
            </a:br>
            <a:r>
              <a:rPr lang="pl-PL" b="0" dirty="0"/>
              <a:t>o których mowa w ust. 1, na wniosek pracownika socjalnego lub osoby zainteresowanej, może odstąpić od żądania takiego zwrotu, umorzyć kwotę nienależnie pobranych świadczeń w całości </a:t>
            </a:r>
            <a:br>
              <a:rPr lang="pl-PL" b="0" dirty="0"/>
            </a:br>
            <a:r>
              <a:rPr lang="pl-PL" b="0" dirty="0"/>
              <a:t>lub w części, odroczyć termin płatności albo rozłożyć na raty.</a:t>
            </a:r>
          </a:p>
        </p:txBody>
      </p:sp>
    </p:spTree>
    <p:extLst>
      <p:ext uri="{BB962C8B-B14F-4D97-AF65-F5344CB8AC3E}">
        <p14:creationId xmlns:p14="http://schemas.microsoft.com/office/powerpoint/2010/main" val="17907614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42</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Zwolnienie z konieczności zwrotu stypendium.</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4176528"/>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dirty="0"/>
              <a:t>PSWN </a:t>
            </a:r>
            <a:br>
              <a:rPr lang="pl-PL" dirty="0"/>
            </a:br>
            <a:r>
              <a:rPr lang="pl-PL" dirty="0"/>
              <a:t>art.  386.   [Umarzanie, odraczanie i rozkładanie na raty należności o charakterze cywilnoprawnym]</a:t>
            </a:r>
          </a:p>
          <a:p>
            <a:pPr>
              <a:lnSpc>
                <a:spcPct val="120000"/>
              </a:lnSpc>
              <a:spcBef>
                <a:spcPts val="0"/>
              </a:spcBef>
            </a:pPr>
            <a:r>
              <a:rPr lang="pl-PL" b="0" dirty="0"/>
              <a:t>Do należności pieniężnych mających charakter cywilnoprawny, przypadających uczelniom publicznym, stosuje się odpowiednio art. 55 ustawy z dnia 27 sierpnia 2009 r. o finansach publicznych.</a:t>
            </a:r>
          </a:p>
          <a:p>
            <a:r>
              <a:rPr lang="pl-PL" dirty="0"/>
              <a:t>ustawa o finansach publicznych </a:t>
            </a:r>
            <a:br>
              <a:rPr lang="pl-PL" dirty="0"/>
            </a:br>
            <a:r>
              <a:rPr lang="pl-PL" dirty="0"/>
              <a:t>art.  55.  [Umarzanie, odraczanie i rozkładanie na raty należności cywilnoprawnych]</a:t>
            </a:r>
          </a:p>
          <a:p>
            <a:pPr>
              <a:lnSpc>
                <a:spcPct val="120000"/>
              </a:lnSpc>
              <a:spcBef>
                <a:spcPts val="0"/>
              </a:spcBef>
            </a:pPr>
            <a:r>
              <a:rPr lang="pl-PL" b="0" dirty="0"/>
              <a:t>Należności pieniężne mające charakter cywilnoprawny, przypadające organom administracji rządowej, państwowym jednostkom budżetowym i państwowym funduszom celowym, mogą być umarzane </a:t>
            </a:r>
            <a:br>
              <a:rPr lang="pl-PL" b="0" dirty="0"/>
            </a:br>
            <a:r>
              <a:rPr lang="pl-PL" b="0" dirty="0"/>
              <a:t>w całości albo w części lub ich spłata może być odraczana lub rozkładana na raty.</a:t>
            </a:r>
          </a:p>
          <a:p>
            <a:pPr>
              <a:lnSpc>
                <a:spcPct val="120000"/>
              </a:lnSpc>
              <a:spcBef>
                <a:spcPts val="0"/>
              </a:spcBef>
            </a:pPr>
            <a:endParaRPr lang="pl-PL" b="0" dirty="0"/>
          </a:p>
        </p:txBody>
      </p:sp>
    </p:spTree>
    <p:extLst>
      <p:ext uri="{BB962C8B-B14F-4D97-AF65-F5344CB8AC3E}">
        <p14:creationId xmlns:p14="http://schemas.microsoft.com/office/powerpoint/2010/main" val="25547295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43</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Zwolnienie z konieczności zwrotu stypendium.</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2583784"/>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Rzeszowie z 12 lipca 2017 r. sygn. akt II SAB/</a:t>
            </a:r>
            <a:r>
              <a:rPr lang="pl-PL" dirty="0" err="1"/>
              <a:t>Rz</a:t>
            </a:r>
            <a:r>
              <a:rPr lang="pl-PL" dirty="0"/>
              <a:t> 30/17</a:t>
            </a:r>
            <a:br>
              <a:rPr lang="pl-PL" dirty="0"/>
            </a:br>
            <a:r>
              <a:rPr lang="pl-PL" b="0" dirty="0"/>
              <a:t>Rozłożenie na raty kwoty nienależnie pobranych świadczeń pomocy materialnej i umorzenie spornej kwoty. Sąd Rejonowy (…) Wydział I Cywilny wydał nakaz zapłaty w postępowaniu upominawczym.</a:t>
            </a:r>
          </a:p>
          <a:p>
            <a:r>
              <a:rPr lang="pl-PL" dirty="0"/>
              <a:t>wyrok WSA w Gdańsku z 11 stycznia 2024 r. sygn. akt III SA/</a:t>
            </a:r>
            <a:r>
              <a:rPr lang="pl-PL" dirty="0" err="1"/>
              <a:t>Wa</a:t>
            </a:r>
            <a:r>
              <a:rPr lang="pl-PL" dirty="0"/>
              <a:t> 155/23</a:t>
            </a:r>
            <a:br>
              <a:rPr lang="pl-PL" dirty="0"/>
            </a:br>
            <a:r>
              <a:rPr lang="pl-PL" b="0" dirty="0"/>
              <a:t>Umorzenie nienależnie pobranego świadczenia.</a:t>
            </a:r>
          </a:p>
        </p:txBody>
      </p:sp>
    </p:spTree>
    <p:extLst>
      <p:ext uri="{BB962C8B-B14F-4D97-AF65-F5344CB8AC3E}">
        <p14:creationId xmlns:p14="http://schemas.microsoft.com/office/powerpoint/2010/main" val="1486245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44</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51836"/>
            <a:ext cx="10515600" cy="601111"/>
          </a:xfrm>
        </p:spPr>
        <p:txBody>
          <a:bodyPr>
            <a:normAutofit/>
          </a:bodyPr>
          <a:lstStyle/>
          <a:p>
            <a:pPr algn="ctr">
              <a:lnSpc>
                <a:spcPct val="150000"/>
              </a:lnSpc>
            </a:pPr>
            <a:r>
              <a:rPr lang="pl-PL" sz="2200" dirty="0">
                <a:latin typeface="+mn-lt"/>
                <a:cs typeface="Arial" panose="020B0604020202020204" pitchFamily="34" charset="0"/>
              </a:rPr>
              <a:t>Zwrot stypendium socjalnego. Zwolnienie z konieczności zwrotu stypendium.</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300512"/>
            <a:ext cx="10683240" cy="3737946"/>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Rzeszowie z 12 lipca 2017 r. sygn. akt II SAB/</a:t>
            </a:r>
            <a:r>
              <a:rPr lang="pl-PL" dirty="0" err="1"/>
              <a:t>Rz</a:t>
            </a:r>
            <a:r>
              <a:rPr lang="pl-PL" dirty="0"/>
              <a:t> 30/17</a:t>
            </a:r>
            <a:br>
              <a:rPr lang="pl-PL" dirty="0"/>
            </a:br>
            <a:r>
              <a:rPr lang="pl-PL" b="0" dirty="0"/>
              <a:t>Umorzenie nienależnie pobranego świadczenia. Sąd podzielił stanowisko Organu co do tego, że nie był on bezczynny w rozpoznaniu wniosku o umorzenie należności z tytułu nienależnie pobranego stypendium doktoranckiego. O tej bezczynności nie świadczy jednak to, że jak podnosi Rektor skarżący w chwili złożenia wniosku o umorzenie nienależnie pobranego stypendium nie był już studentem studiów doktoranckich. Z uwagi na ciążący na skarżącym obowiązek zwrotu kwot nienależnie pobranego stypendium, nadal łączy go z uczelnią stosunek administracyjnoprawny. Dlatego </a:t>
            </a:r>
            <a:br>
              <a:rPr lang="pl-PL" b="0" dirty="0"/>
            </a:br>
            <a:r>
              <a:rPr lang="pl-PL" b="0" dirty="0"/>
              <a:t>o oddaleniu skargi nie zadecydował brak statusu użytkownika zakładu administracyjnego.</a:t>
            </a:r>
          </a:p>
        </p:txBody>
      </p:sp>
    </p:spTree>
    <p:extLst>
      <p:ext uri="{BB962C8B-B14F-4D97-AF65-F5344CB8AC3E}">
        <p14:creationId xmlns:p14="http://schemas.microsoft.com/office/powerpoint/2010/main" val="172144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5</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t>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507114"/>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pPr>
            <a:r>
              <a:rPr lang="pl-PL" dirty="0"/>
              <a:t>wyrok WSA w Poznaniu z 18 stycznia 2024 r. sygn. akt IV SA/Po 699/23 </a:t>
            </a:r>
            <a:br>
              <a:rPr lang="pl-PL" b="0" dirty="0"/>
            </a:br>
            <a:r>
              <a:rPr lang="pl-PL" b="0" dirty="0"/>
              <a:t>art. 88 ust. 4 i 5 PSWN - zaświadczenie o korzystaniu ze świadczeń pomocy społecznej i jego treść oraz udokumentowanie dochodu w sposób wiarygodny</a:t>
            </a:r>
          </a:p>
          <a:p>
            <a:pPr>
              <a:lnSpc>
                <a:spcPct val="150000"/>
              </a:lnSpc>
            </a:pPr>
            <a:r>
              <a:rPr lang="pl-PL" dirty="0"/>
              <a:t>wyrok WSA w Gliwicach z 18 października 2023 r. sygn. akt III SA/</a:t>
            </a:r>
            <a:r>
              <a:rPr lang="pl-PL" dirty="0" err="1"/>
              <a:t>Gl</a:t>
            </a:r>
            <a:r>
              <a:rPr lang="pl-PL" dirty="0"/>
              <a:t> 218/23 </a:t>
            </a:r>
            <a:br>
              <a:rPr lang="pl-PL" b="0" dirty="0"/>
            </a:br>
            <a:r>
              <a:rPr lang="pl-PL" b="0" dirty="0"/>
              <a:t>postanowienie o odmowie wydania zaświadczenia o sytuacji dochodowej i majątkowej rodziny; art. 8 K.p.a. – te same dokumenty były podstawą przyznania stypendium przez 3 lata studiów, a po raz czwarty odmówiono przyznania stypendium socjalnego nie wyjaśniając powodów</a:t>
            </a:r>
          </a:p>
        </p:txBody>
      </p:sp>
    </p:spTree>
    <p:extLst>
      <p:ext uri="{BB962C8B-B14F-4D97-AF65-F5344CB8AC3E}">
        <p14:creationId xmlns:p14="http://schemas.microsoft.com/office/powerpoint/2010/main" val="217272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6</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t>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2814617"/>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pPr>
            <a:r>
              <a:rPr lang="pl-PL" dirty="0"/>
              <a:t>wyrok WSA w Gliwicach z 1 sierpnia 2023 r. sygn. akt III SA/</a:t>
            </a:r>
            <a:r>
              <a:rPr lang="pl-PL" dirty="0" err="1"/>
              <a:t>Gl</a:t>
            </a:r>
            <a:r>
              <a:rPr lang="pl-PL" dirty="0"/>
              <a:t> 324/23 </a:t>
            </a:r>
            <a:br>
              <a:rPr lang="pl-PL" b="0" dirty="0"/>
            </a:br>
            <a:r>
              <a:rPr lang="pl-PL" b="0" dirty="0"/>
              <a:t>naruszenie zasady dwuinstancyjnego postępowania art. 15 K.p.a. – organ I instancji podał jako przyczynę odmowy przyznania stypendium socjalnego nieprzedłożenie zaświadczenia MOPR oraz niewyjaśnienie sytuacji majątkowej rodziny – studenta i jego żony, organ II instancji przyjął, że student uzyskuje dochód „0”, a zatem należało uznać, że prowadzi gospodarstwo domowe z rodzicami</a:t>
            </a:r>
          </a:p>
        </p:txBody>
      </p:sp>
    </p:spTree>
    <p:extLst>
      <p:ext uri="{BB962C8B-B14F-4D97-AF65-F5344CB8AC3E}">
        <p14:creationId xmlns:p14="http://schemas.microsoft.com/office/powerpoint/2010/main" val="404404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7</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t>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2352952"/>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pPr>
            <a:r>
              <a:rPr lang="pl-PL" dirty="0"/>
              <a:t>wyrok WSA w Warszawie z 15 grudnia 2023 r. sygn. akt VII SA/</a:t>
            </a:r>
            <a:r>
              <a:rPr lang="pl-PL" dirty="0" err="1"/>
              <a:t>Wa</a:t>
            </a:r>
            <a:r>
              <a:rPr lang="pl-PL" dirty="0"/>
              <a:t> 1635/23 </a:t>
            </a:r>
            <a:br>
              <a:rPr lang="pl-PL" dirty="0"/>
            </a:br>
            <a:r>
              <a:rPr lang="pl-PL" b="0" dirty="0"/>
              <a:t>zakwestionowana przez Sąd ocena organów o sytuacji materialnej studenta pochodzącego </a:t>
            </a:r>
            <a:br>
              <a:rPr lang="pl-PL" b="0" dirty="0"/>
            </a:br>
            <a:r>
              <a:rPr lang="pl-PL" b="0" dirty="0"/>
              <a:t>z Białorusi jako niewiarygodnej z tego powodu, że wyliczony miesięczny dochód na osobę w rodzinie jest nierealny do zapewnienia potrzeb życiowych rodziny; ocena dokumentów wystawionych przez władze białoruskie i konieczność uwzględnienia sytuacji politycznej na Białorusi</a:t>
            </a:r>
          </a:p>
        </p:txBody>
      </p:sp>
    </p:spTree>
    <p:extLst>
      <p:ext uri="{BB962C8B-B14F-4D97-AF65-F5344CB8AC3E}">
        <p14:creationId xmlns:p14="http://schemas.microsoft.com/office/powerpoint/2010/main" val="68175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8</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t>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045449"/>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pPr>
            <a:r>
              <a:rPr lang="pl-PL" dirty="0"/>
              <a:t>wyrok NSA z 24 maja 2023 r. sygn. akt III OSK 168/22 </a:t>
            </a:r>
            <a:br>
              <a:rPr lang="pl-PL" dirty="0"/>
            </a:br>
            <a:r>
              <a:rPr lang="pl-PL" b="0" dirty="0"/>
              <a:t>art. 88 ust. 4 PSW – jedynie brak złożenia przez studenta zaświadczenia z OPS uzasadnia odmowę pozytywnego rozpoznania wniosku, a nie ewentualne braki w treści samego zaświadczenia; wezwanie do uzupełnienia</a:t>
            </a:r>
          </a:p>
          <a:p>
            <a:pPr>
              <a:lnSpc>
                <a:spcPct val="150000"/>
              </a:lnSpc>
            </a:pPr>
            <a:r>
              <a:rPr lang="pl-PL" dirty="0"/>
              <a:t>wyrok WSA w Warszawie z 28 listopada 2023 r. sygn. akt VII SA/</a:t>
            </a:r>
            <a:r>
              <a:rPr lang="pl-PL" dirty="0" err="1"/>
              <a:t>Wa</a:t>
            </a:r>
            <a:r>
              <a:rPr lang="pl-PL" dirty="0"/>
              <a:t> 1593/23 </a:t>
            </a:r>
            <a:br>
              <a:rPr lang="pl-PL" dirty="0"/>
            </a:br>
            <a:r>
              <a:rPr lang="pl-PL" b="0" dirty="0"/>
              <a:t>braki dowodowe, brak precyzyjnego wezwania do ich uzupełnienia zgodnie z art. 64 § 2 K.p.a.</a:t>
            </a:r>
          </a:p>
        </p:txBody>
      </p:sp>
    </p:spTree>
    <p:extLst>
      <p:ext uri="{BB962C8B-B14F-4D97-AF65-F5344CB8AC3E}">
        <p14:creationId xmlns:p14="http://schemas.microsoft.com/office/powerpoint/2010/main" val="36611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9</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gn="ctr">
              <a:lnSpc>
                <a:spcPct val="150000"/>
              </a:lnSpc>
            </a:pPr>
            <a:r>
              <a:rPr lang="pl-PL" sz="2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lgn="ctr">
              <a:buNone/>
            </a:pPr>
            <a:r>
              <a:rPr lang="pl-PL" sz="2000" dirty="0"/>
              <a:t>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600"/>
              <a:t>XI Ogólnopolska Konferencja Naukowo-Szkoleniowa pt. Pomoc materialna dla studentów i doktorantów </a:t>
            </a:r>
            <a:endParaRPr lang="pl-PL" sz="1600" dirty="0"/>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7949" y="2223045"/>
            <a:ext cx="10485120" cy="3507114"/>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wyrok WSA w Białymstoku z 24 sierpnia 2023 r. sygn. akt II SA/Bk 467/23 </a:t>
            </a:r>
            <a:br>
              <a:rPr lang="pl-PL" dirty="0"/>
            </a:br>
            <a:r>
              <a:rPr lang="pl-PL" b="0" dirty="0"/>
              <a:t>opiekun faktyczny; sposób obliczania dochodu – konieczność odjęcia składek na ubezpieczenie społeczne; regulamin świadczeń dla studentów nie może wprowadzać zamkniętego katalogu dowodów – art. 75 K.p.a. </a:t>
            </a:r>
          </a:p>
          <a:p>
            <a:r>
              <a:rPr lang="pl-PL" dirty="0"/>
              <a:t>wyrok WSA w Poznaniu z 14 września 2023 r. sygn. akt II SA/Po 316/23 </a:t>
            </a:r>
            <a:br>
              <a:rPr lang="pl-PL" b="0" dirty="0"/>
            </a:br>
            <a:r>
              <a:rPr lang="pl-PL" b="0" dirty="0"/>
              <a:t>uzasadnienie decyzji nie pozwoliło Sądowi na weryfikację sposobu ustalenia dochodu miesięcznego netto na osobę w rodzinie; status studenta na dzień wydania decyzji </a:t>
            </a:r>
            <a:r>
              <a:rPr lang="pl-PL" b="0" dirty="0" err="1"/>
              <a:t>drugoinstancyjnej</a:t>
            </a:r>
            <a:endParaRPr lang="pl-PL" b="0" dirty="0"/>
          </a:p>
        </p:txBody>
      </p:sp>
    </p:spTree>
    <p:extLst>
      <p:ext uri="{BB962C8B-B14F-4D97-AF65-F5344CB8AC3E}">
        <p14:creationId xmlns:p14="http://schemas.microsoft.com/office/powerpoint/2010/main" val="226699430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1993</TotalTime>
  <Words>5912</Words>
  <Application>Microsoft Office PowerPoint</Application>
  <PresentationFormat>Panoramiczny</PresentationFormat>
  <Paragraphs>318</Paragraphs>
  <Slides>44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44</vt:i4>
      </vt:variant>
    </vt:vector>
  </HeadingPairs>
  <TitlesOfParts>
    <vt:vector size="48" baseType="lpstr">
      <vt:lpstr>Arial</vt:lpstr>
      <vt:lpstr>Calibri</vt:lpstr>
      <vt:lpstr>Calibri Light</vt:lpstr>
      <vt:lpstr>Motyw pakietu Office</vt:lpstr>
      <vt:lpstr>XI Ogólnopolska Konferencja Naukowo-Szkoleniowa pt. Pomoc materialna dla studentów i doktorantów       Stypendium socjalne   Wybrane zagadnienia związane z ustawą  o świadczeniach rodzinnych i stypendium socjalnym </vt:lpstr>
      <vt:lpstr>XI Ogólnopolska Konferencja Naukowo-Szkoleniowa pt. Pomoc materialna dla studentów i doktorantów </vt:lpstr>
      <vt:lpstr>XI Ogólnopolska Konferencja Naukowo-Szkoleniowa pt. Pomoc materialna dla studentów i doktorantów </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Przegląd orzecznictwa w sprawach dotyczących stypendium socjalnego i zapomogi</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Stypendium nienależnie pobrane.</vt:lpstr>
      <vt:lpstr>Zwrot stypendium socjalnego. Zwolnienie z konieczności zwrotu stypendium.</vt:lpstr>
      <vt:lpstr>Zwrot stypendium socjalnego. Zwolnienie z konieczności zwrotu stypendium.</vt:lpstr>
      <vt:lpstr>Zwrot stypendium socjalnego. Zwolnienie z konieczności zwrotu stypendium.</vt:lpstr>
      <vt:lpstr>Zwrot stypendium socjalnego. Zwolnienie z konieczności zwrotu stypendium.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IX Ogólnopolska Konferencja Naukowo-Szkoleniowa pt. Pomoc materialna dla studentów i  doktorantów     Wykładnia art. 88 PSWiN  w orzecznictwie  sądów administracyjnych   wybrane zagadnienia</dc:title>
  <dc:creator>Agnieszka Miernik</dc:creator>
  <cp:lastModifiedBy>Agnieszka Miernik</cp:lastModifiedBy>
  <cp:revision>116</cp:revision>
  <cp:lastPrinted>2023-06-04T09:08:22Z</cp:lastPrinted>
  <dcterms:created xsi:type="dcterms:W3CDTF">2022-06-13T08:25:49Z</dcterms:created>
  <dcterms:modified xsi:type="dcterms:W3CDTF">2024-06-06T12:23:35Z</dcterms:modified>
</cp:coreProperties>
</file>