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Robo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3F6A73A-ADF5-4A87-815A-CE2E2ABDAE04}">
  <a:tblStyle styleId="{53F6A73A-ADF5-4A87-815A-CE2E2ABDAE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1526649b5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1526649b5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1526649b5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1526649b5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6f9e470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6f9e470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1526649b5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1526649b5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1526649b5f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1526649b5f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1526649b5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1526649b5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1526649b5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1526649b5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1526649b5f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1526649b5f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6f9e47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6f9e47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6f9e470d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6f9e470d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1526649b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1526649b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6f9e470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6f9e470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526649b5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1526649b5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6f9e470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c6f9e470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526649b5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1526649b5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1526649b5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1526649b5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Szkoły doktorskie - dobre praktyki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dirty="0"/>
              <a:t>Przykłady </a:t>
            </a:r>
            <a:r>
              <a:rPr lang="pl" dirty="0" smtClean="0"/>
              <a:t>zagraniczne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d</a:t>
            </a:r>
            <a:r>
              <a:rPr lang="pl" smtClean="0"/>
              <a:t>r </a:t>
            </a:r>
            <a:r>
              <a:rPr lang="pl" dirty="0" smtClean="0"/>
              <a:t>hab. Piotr Stec, prof. UO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Przykłady własnych praktyk uczelnianych</a:t>
            </a:r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ArcticU: seminaria z zarządzania danymi, zbierania danych, OA, szukania literatury, zarządzania informacją naukową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Tampere: 2 nurty: zajęcia w szkole doktorskiej i w ramach dyscypliny, networking, OA, wyjście do biznesu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Matiej Bel: doktoraty “dualne” &amp; “inkubator” doktoranta z transferable skills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Problem dokumentacji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Portfolio osiągnięć doktorantów (STAR = Situation, Tasks, Actions, Results)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Udział doktorantów w hackatonach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Pytanie o rolę “co-creation”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Czego potrzeba doktorantom?</a:t>
            </a:r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Poczucie sensu własnej pracy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Learning by doing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Umiejętności interpersonalne: komunikacja, współpraca, praca zespołowa, networking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Krytyczne i twórcze myślenie, umiejętności analityczne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Organizacja pracy, zarządzanie projektami, wytrwałość i odporność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Umiejętności przywódcze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/>
          <p:nvPr/>
        </p:nvSpPr>
        <p:spPr>
          <a:xfrm>
            <a:off x="6847150" y="1577745"/>
            <a:ext cx="1179600" cy="343800"/>
          </a:xfrm>
          <a:prstGeom prst="wedgeRoundRectCallout">
            <a:avLst>
              <a:gd name="adj1" fmla="val -21432"/>
              <a:gd name="adj2" fmla="val 84969"/>
              <a:gd name="adj3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4"/>
          <p:cNvSpPr/>
          <p:nvPr/>
        </p:nvSpPr>
        <p:spPr>
          <a:xfrm>
            <a:off x="6847150" y="1577750"/>
            <a:ext cx="1732200" cy="343800"/>
          </a:xfrm>
          <a:prstGeom prst="wedgeRoundRectCallout">
            <a:avLst>
              <a:gd name="adj1" fmla="val -20348"/>
              <a:gd name="adj2" fmla="val 49893"/>
              <a:gd name="adj3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24"/>
          <p:cNvGrpSpPr/>
          <p:nvPr/>
        </p:nvGrpSpPr>
        <p:grpSpPr>
          <a:xfrm>
            <a:off x="4939500" y="1219611"/>
            <a:ext cx="3837000" cy="2704200"/>
            <a:chOff x="4939500" y="1219611"/>
            <a:chExt cx="3837000" cy="2704200"/>
          </a:xfrm>
        </p:grpSpPr>
        <p:cxnSp>
          <p:nvCxnSpPr>
            <p:cNvPr id="177" name="Google Shape;177;p24"/>
            <p:cNvCxnSpPr/>
            <p:nvPr/>
          </p:nvCxnSpPr>
          <p:spPr>
            <a:xfrm>
              <a:off x="4939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78" name="Google Shape;178;p24"/>
            <p:cNvCxnSpPr/>
            <p:nvPr/>
          </p:nvCxnSpPr>
          <p:spPr>
            <a:xfrm>
              <a:off x="5365833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79" name="Google Shape;179;p24"/>
            <p:cNvCxnSpPr/>
            <p:nvPr/>
          </p:nvCxnSpPr>
          <p:spPr>
            <a:xfrm>
              <a:off x="5792167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24"/>
            <p:cNvCxnSpPr/>
            <p:nvPr/>
          </p:nvCxnSpPr>
          <p:spPr>
            <a:xfrm>
              <a:off x="6218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24"/>
            <p:cNvCxnSpPr/>
            <p:nvPr/>
          </p:nvCxnSpPr>
          <p:spPr>
            <a:xfrm>
              <a:off x="6644834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24"/>
            <p:cNvCxnSpPr/>
            <p:nvPr/>
          </p:nvCxnSpPr>
          <p:spPr>
            <a:xfrm>
              <a:off x="7071166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24"/>
            <p:cNvCxnSpPr/>
            <p:nvPr/>
          </p:nvCxnSpPr>
          <p:spPr>
            <a:xfrm>
              <a:off x="7497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24"/>
            <p:cNvCxnSpPr/>
            <p:nvPr/>
          </p:nvCxnSpPr>
          <p:spPr>
            <a:xfrm>
              <a:off x="7923834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24"/>
            <p:cNvCxnSpPr/>
            <p:nvPr/>
          </p:nvCxnSpPr>
          <p:spPr>
            <a:xfrm>
              <a:off x="8350166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24"/>
            <p:cNvCxnSpPr/>
            <p:nvPr/>
          </p:nvCxnSpPr>
          <p:spPr>
            <a:xfrm>
              <a:off x="8776500" y="1219611"/>
              <a:ext cx="0" cy="27042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  <p:sp>
        <p:nvSpPr>
          <p:cNvPr id="187" name="Google Shape;187;p24"/>
          <p:cNvSpPr/>
          <p:nvPr/>
        </p:nvSpPr>
        <p:spPr>
          <a:xfrm>
            <a:off x="7014920" y="2133119"/>
            <a:ext cx="286500" cy="2865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Szkolenie promotorów</a:t>
            </a:r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Jak kształcić ludzi, którzy wiedzą wszystko?</a:t>
            </a:r>
            <a:endParaRPr/>
          </a:p>
        </p:txBody>
      </p:sp>
      <p:grpSp>
        <p:nvGrpSpPr>
          <p:cNvPr id="190" name="Google Shape;190;p24"/>
          <p:cNvGrpSpPr/>
          <p:nvPr/>
        </p:nvGrpSpPr>
        <p:grpSpPr>
          <a:xfrm>
            <a:off x="4939534" y="2017046"/>
            <a:ext cx="3825543" cy="1573620"/>
            <a:chOff x="1000000" y="2393988"/>
            <a:chExt cx="4144235" cy="1704713"/>
          </a:xfrm>
        </p:grpSpPr>
        <p:sp>
          <p:nvSpPr>
            <p:cNvPr id="191" name="Google Shape;191;p24"/>
            <p:cNvSpPr/>
            <p:nvPr/>
          </p:nvSpPr>
          <p:spPr>
            <a:xfrm>
              <a:off x="1000000" y="2440003"/>
              <a:ext cx="4144235" cy="1631269"/>
            </a:xfrm>
            <a:custGeom>
              <a:avLst/>
              <a:gdLst/>
              <a:ahLst/>
              <a:cxnLst/>
              <a:rect l="l" t="t" r="r" b="b"/>
              <a:pathLst>
                <a:path w="165422" h="90088" extrusionOk="0">
                  <a:moveTo>
                    <a:pt x="0" y="65550"/>
                  </a:moveTo>
                  <a:cubicBezTo>
                    <a:pt x="3559" y="56002"/>
                    <a:pt x="14632" y="11595"/>
                    <a:pt x="21355" y="8262"/>
                  </a:cubicBezTo>
                  <a:cubicBezTo>
                    <a:pt x="28078" y="4929"/>
                    <a:pt x="34067" y="46906"/>
                    <a:pt x="40338" y="45550"/>
                  </a:cubicBezTo>
                  <a:cubicBezTo>
                    <a:pt x="46609" y="44194"/>
                    <a:pt x="52711" y="2161"/>
                    <a:pt x="58982" y="127"/>
                  </a:cubicBezTo>
                  <a:cubicBezTo>
                    <a:pt x="65253" y="-1907"/>
                    <a:pt x="71807" y="30974"/>
                    <a:pt x="77965" y="33347"/>
                  </a:cubicBezTo>
                  <a:cubicBezTo>
                    <a:pt x="84123" y="35720"/>
                    <a:pt x="90055" y="6285"/>
                    <a:pt x="95931" y="14364"/>
                  </a:cubicBezTo>
                  <a:cubicBezTo>
                    <a:pt x="101807" y="22443"/>
                    <a:pt x="107626" y="77414"/>
                    <a:pt x="113219" y="81821"/>
                  </a:cubicBezTo>
                  <a:cubicBezTo>
                    <a:pt x="118812" y="86228"/>
                    <a:pt x="123671" y="39448"/>
                    <a:pt x="129490" y="40804"/>
                  </a:cubicBezTo>
                  <a:cubicBezTo>
                    <a:pt x="135309" y="42160"/>
                    <a:pt x="142145" y="92047"/>
                    <a:pt x="148134" y="89957"/>
                  </a:cubicBezTo>
                  <a:cubicBezTo>
                    <a:pt x="154123" y="87867"/>
                    <a:pt x="162541" y="38545"/>
                    <a:pt x="165422" y="28262"/>
                  </a:cubicBezTo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round/>
              <a:headEnd type="oval" w="med" len="med"/>
              <a:tailEnd type="oval" w="med" len="med"/>
            </a:ln>
          </p:spPr>
        </p:sp>
        <p:sp>
          <p:nvSpPr>
            <p:cNvPr id="192" name="Google Shape;192;p24"/>
            <p:cNvSpPr/>
            <p:nvPr/>
          </p:nvSpPr>
          <p:spPr>
            <a:xfrm>
              <a:off x="4658400" y="401410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4195525" y="314735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3800700" y="3868900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3358650" y="2637813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2909400" y="2993013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2437450" y="2393988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1974575" y="3213325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1500000" y="2553225"/>
              <a:ext cx="84600" cy="84600"/>
            </a:xfrm>
            <a:prstGeom prst="ellipse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" name="Google Shape;200;p24"/>
          <p:cNvGrpSpPr/>
          <p:nvPr/>
        </p:nvGrpSpPr>
        <p:grpSpPr>
          <a:xfrm>
            <a:off x="4939557" y="1778136"/>
            <a:ext cx="3836911" cy="1503799"/>
            <a:chOff x="1000025" y="2059300"/>
            <a:chExt cx="4156550" cy="1629075"/>
          </a:xfrm>
        </p:grpSpPr>
        <p:sp>
          <p:nvSpPr>
            <p:cNvPr id="201" name="Google Shape;201;p24"/>
            <p:cNvSpPr/>
            <p:nvPr/>
          </p:nvSpPr>
          <p:spPr>
            <a:xfrm>
              <a:off x="1000025" y="2083952"/>
              <a:ext cx="4156550" cy="1576975"/>
            </a:xfrm>
            <a:custGeom>
              <a:avLst/>
              <a:gdLst/>
              <a:ahLst/>
              <a:cxnLst/>
              <a:rect l="l" t="t" r="r" b="b"/>
              <a:pathLst>
                <a:path w="166262" h="63079" extrusionOk="0">
                  <a:moveTo>
                    <a:pt x="0" y="34952"/>
                  </a:moveTo>
                  <a:cubicBezTo>
                    <a:pt x="3623" y="29133"/>
                    <a:pt x="14946" y="1167"/>
                    <a:pt x="21740" y="37"/>
                  </a:cubicBezTo>
                  <a:cubicBezTo>
                    <a:pt x="28534" y="-1093"/>
                    <a:pt x="34478" y="24048"/>
                    <a:pt x="40762" y="28172"/>
                  </a:cubicBezTo>
                  <a:cubicBezTo>
                    <a:pt x="47046" y="32296"/>
                    <a:pt x="53256" y="18986"/>
                    <a:pt x="59446" y="24782"/>
                  </a:cubicBezTo>
                  <a:cubicBezTo>
                    <a:pt x="65636" y="30578"/>
                    <a:pt x="71730" y="60803"/>
                    <a:pt x="77901" y="62950"/>
                  </a:cubicBezTo>
                  <a:cubicBezTo>
                    <a:pt x="84072" y="65097"/>
                    <a:pt x="90490" y="39675"/>
                    <a:pt x="96472" y="37664"/>
                  </a:cubicBezTo>
                  <a:cubicBezTo>
                    <a:pt x="102455" y="35653"/>
                    <a:pt x="108078" y="54726"/>
                    <a:pt x="113796" y="50884"/>
                  </a:cubicBezTo>
                  <a:cubicBezTo>
                    <a:pt x="119514" y="47042"/>
                    <a:pt x="125063" y="18059"/>
                    <a:pt x="130781" y="14613"/>
                  </a:cubicBezTo>
                  <a:cubicBezTo>
                    <a:pt x="136499" y="11167"/>
                    <a:pt x="142192" y="30515"/>
                    <a:pt x="148105" y="30206"/>
                  </a:cubicBezTo>
                  <a:cubicBezTo>
                    <a:pt x="154019" y="29897"/>
                    <a:pt x="163236" y="15665"/>
                    <a:pt x="166262" y="12757"/>
                  </a:cubicBez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oval" w="med" len="med"/>
              <a:tailEnd type="oval" w="med" len="med"/>
            </a:ln>
          </p:spPr>
        </p:sp>
        <p:sp>
          <p:nvSpPr>
            <p:cNvPr id="202" name="Google Shape;202;p24"/>
            <p:cNvSpPr/>
            <p:nvPr/>
          </p:nvSpPr>
          <p:spPr>
            <a:xfrm>
              <a:off x="1500000" y="2059300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1974575" y="27372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2437450" y="26526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2909400" y="36037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3358650" y="299302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3780700" y="331522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4216350" y="2412175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4658400" y="2802450"/>
              <a:ext cx="84600" cy="84600"/>
            </a:xfrm>
            <a:prstGeom prst="ellipse">
              <a:avLst/>
            </a:prstGeom>
            <a:solidFill>
              <a:schemeClr val="accent4"/>
            </a:solidFill>
            <a:ln w="1905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0" name="Google Shape;210;p24"/>
          <p:cNvSpPr txBox="1">
            <a:spLocks noGrp="1"/>
          </p:cNvSpPr>
          <p:nvPr>
            <p:ph type="body" idx="2"/>
          </p:nvPr>
        </p:nvSpPr>
        <p:spPr>
          <a:xfrm>
            <a:off x="6847150" y="1606400"/>
            <a:ext cx="1779900" cy="2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300">
                <a:solidFill>
                  <a:schemeClr val="dk1"/>
                </a:solidFill>
              </a:rPr>
              <a:t>maksymalny wzrost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Uniwersytet Surrey</a:t>
            </a:r>
            <a:endParaRPr/>
          </a:p>
        </p:txBody>
      </p:sp>
      <p:sp>
        <p:nvSpPr>
          <p:cNvPr id="216" name="Google Shape;216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Szkolenie wstępne promotora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zasady rekrutacji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zasady oceny w UK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samoocena własnych doświadczeń jako promotora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Community of practice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oczekiwania promotora wobec doktoranta (wspólne między dyscyplinami)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zrozumienie oczekiwań własnych i doktoranta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informacja zwrotna/feedback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Zadania szkoły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doktorant ma się obronić w terminie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przepływ informacji doktorant-promotor/promotorzy-inni doktoranci/promotorzy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Kształcenie starych psów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University of Cantabria</a:t>
            </a:r>
            <a:endParaRPr/>
          </a:p>
        </p:txBody>
      </p:sp>
      <p:sp>
        <p:nvSpPr>
          <p:cNvPr id="222" name="Google Shape;222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Model kształcenia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brak przygotowania fachowego (powtarzamy błędy naszych promotorów)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cykl warsztatów dla promotorów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l"/>
              <a:t>rekrutacja i formalia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l"/>
              <a:t>prowadzenie doktoranta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l"/>
              <a:t>rozwiązywanie konfliktów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szkolenia na wybrane tematy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Dobre praktyki: kodeks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relacje promotor-doktorant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wykorzystanie zasobów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kwestie etyczne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publikacje i autorstwo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otoczenie instytucjonalne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University Rovira i Virgil</a:t>
            </a:r>
            <a:endParaRPr/>
          </a:p>
        </p:txBody>
      </p:sp>
      <p:sp>
        <p:nvSpPr>
          <p:cNvPr id="228" name="Google Shape;228;p2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Skomplikowany proces. Kierownicy dyscyplin/szkół jako pośrednicy między uczelnią a promotorami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Konieczność dostosowania modelu zaproponowanego przez ekspertów zewnętrznych do specyfiki krajowej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Szkolenie zespołu szkoleniowców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Szkolenie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Wprowadzenie do dobrych praktyk dla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Zadania promotora: mentoring i wsparcie akademickie, follow-up realizacji zadań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Charakterystyka doktorantów (od modelu idealnego do rzeczywistego)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Style promotorstwa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Sytuacje kryzysowe: symptomy, diagnoza, środki zaradcze,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pro futuro (wnioski z badań Tarragona TT)</a:t>
            </a:r>
            <a:endParaRPr/>
          </a:p>
        </p:txBody>
      </p:sp>
      <p:sp>
        <p:nvSpPr>
          <p:cNvPr id="234" name="Google Shape;234;p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Zalecenia instytucjonalne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normatywny model promotorstwa w wewnętrznym prawie uczelni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budżet na wsparcie rozwoju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profesjonalizacja wszystkich interesariuszy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Potrzeba standardów międzynarodowych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międzynarodowa community of practice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akredytowane międzynarodowo szkolenie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ujednolicone międzynarodowo standardy co do treści doktoratów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Zasady kształcenia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Kształcenie wielodyscyplinarne przez całe życie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Aktywna rola promotorów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Wartość dodana dla promotorów i promowanych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9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Dziękuję za uwagę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Co przed nami?</a:t>
            </a:r>
            <a:endParaRPr/>
          </a:p>
        </p:txBody>
      </p:sp>
      <p:grpSp>
        <p:nvGrpSpPr>
          <p:cNvPr id="92" name="Google Shape;92;p14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93" name="Google Shape;93;p14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14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Big picture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Dwa modele kształcenia doktorantów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Dobre praktyki Orpheus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Dobre praktyki LERU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Dobre praktyki Tarragona Think Tank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grpSp>
        <p:nvGrpSpPr>
          <p:cNvPr id="97" name="Google Shape;97;p14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8" name="Google Shape;98;p14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" name="Google Shape;100;p14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Transferable skills	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4294967295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Doktorat - kwalifikacja nie tylko akademicka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Umiejętności dla biznesu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Kariery Alt-Ac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Zmiana sposobu myślenia?</a:t>
            </a:r>
            <a:endParaRPr sz="1600"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03" name="Google Shape;103;p14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14"/>
          <p:cNvSpPr txBox="1">
            <a:spLocks noGrp="1"/>
          </p:cNvSpPr>
          <p:nvPr>
            <p:ph type="body" idx="4294967295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Trening promotorów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4294967295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Modele kształcenia: kolektywny i mistrzowski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Skąd wiemy jak promować?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Jak nauczyć promowania?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Reprodukcja błędów?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The Big Picture</a:t>
            </a:r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ORPHEUS i LERU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Dwa dobre modele kształcenia doktorantów</a:t>
            </a: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/>
              <a:t>USA</a:t>
            </a:r>
            <a:endParaRPr sz="2000"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BA+MA vs doktorat w modelu 2+2</a:t>
            </a:r>
            <a:endParaRPr b="1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pl" b="1"/>
              <a:t>problem “konsumpcji badań przez stopień”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Kursy nakierowane na konkretny projekt badawczy. Nie ma “nagrody pocieszenia” (są wyjątki)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Ostra selekcja z wyborem promotora i labu po przyjęciu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Komisja doktorska od 2 roku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Komisja ocenia doktoranta</a:t>
            </a:r>
            <a:endParaRPr b="1"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200" b="1">
                <a:solidFill>
                  <a:schemeClr val="dk1"/>
                </a:solidFill>
              </a:rPr>
              <a:t>EUROPA</a:t>
            </a:r>
            <a:endParaRPr sz="2200" b="1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Model BA+MA+PhD </a:t>
            </a:r>
            <a:endParaRPr b="1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pl" b="1"/>
              <a:t>problem: licencjat kanoniczny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MA daje wykształcenie ogólne. Są modele z “nagrodą pocieszenia.” Porażka nie oznacza straconych lat(?)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Ostra selekcja, ale promotor często znany jeszcze przed przyjęciem. Rekrutacja “do labu”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Ocena śródokresowa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l" b="1"/>
              <a:t>Obrona na końcu (różne modele)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Dobre praktyki ORPHEUS</a:t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4294967295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Otoczenie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4294967295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Odpowiednie środowisko badawcze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Odpowiednie zasoby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Wybór promotorów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Wsparcie doktorantów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Zarządzanie jakością</a:t>
            </a:r>
            <a:endParaRPr sz="1600"/>
          </a:p>
        </p:txBody>
      </p:sp>
      <p:sp>
        <p:nvSpPr>
          <p:cNvPr id="128" name="Google Shape;128;p17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4294967295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Kształcenie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0" name="Google Shape;130;p17"/>
          <p:cNvSpPr txBox="1">
            <a:spLocks noGrp="1"/>
          </p:cNvSpPr>
          <p:nvPr>
            <p:ph type="body" idx="4294967295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Rekrutacja - konkurs</a:t>
            </a:r>
            <a:endParaRPr sz="160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Odpowiedni trening</a:t>
            </a:r>
            <a:endParaRPr sz="160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Problem praktyków</a:t>
            </a:r>
            <a:endParaRPr sz="160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Rozwój doktoranta</a:t>
            </a:r>
            <a:endParaRPr sz="160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Promotorzy(!)</a:t>
            </a:r>
            <a:endParaRPr sz="1600"/>
          </a:p>
          <a:p>
            <a:pPr marL="457200" lvl="0" indent="-330200" algn="l" rtl="0">
              <a:spcBef>
                <a:spcPts val="80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Thesis committee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800"/>
              </a:spcAft>
              <a:buSzPts val="1600"/>
              <a:buChar char="●"/>
            </a:pPr>
            <a:r>
              <a:rPr lang="pl" sz="1600"/>
              <a:t>3-4 lata kształcenia</a:t>
            </a:r>
            <a:endParaRPr sz="1600"/>
          </a:p>
        </p:txBody>
      </p:sp>
      <p:sp>
        <p:nvSpPr>
          <p:cNvPr id="131" name="Google Shape;131;p17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4294967295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lt1"/>
                </a:solidFill>
              </a:rPr>
              <a:t>Rezultaty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4294967295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Niezależny badacz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Transferable skills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Książka/3 artykuły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Prymat angielskiego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Recenzje + obrona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Obrona publiczna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Zewnętrzne recenzje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l" sz="1600"/>
              <a:t>Internacjonalizacja</a:t>
            </a:r>
            <a:endParaRPr sz="1600"/>
          </a:p>
          <a:p>
            <a:pPr marL="45720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LERU</a:t>
            </a:r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40" name="Google Shape;140;p18"/>
          <p:cNvGraphicFramePr/>
          <p:nvPr/>
        </p:nvGraphicFramePr>
        <p:xfrm>
          <a:off x="398925" y="1302750"/>
          <a:ext cx="8433400" cy="3322260"/>
        </p:xfrm>
        <a:graphic>
          <a:graphicData uri="http://schemas.openxmlformats.org/drawingml/2006/table">
            <a:tbl>
              <a:tblPr>
                <a:noFill/>
                <a:tableStyleId>{53F6A73A-ADF5-4A87-815A-CE2E2ABDAE04}</a:tableStyleId>
              </a:tblPr>
              <a:tblGrid>
                <a:gridCol w="2108350"/>
                <a:gridCol w="2108350"/>
                <a:gridCol w="2108350"/>
                <a:gridCol w="2108350"/>
              </a:tblGrid>
              <a:tr h="35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1900" b="1"/>
                        <a:t>Kształcenie</a:t>
                      </a:r>
                      <a:endParaRPr sz="19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2000" b="1"/>
                        <a:t>Aktywność </a:t>
                      </a:r>
                      <a:endParaRPr sz="2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2000" b="1"/>
                        <a:t>doktorantów</a:t>
                      </a:r>
                      <a:endParaRPr sz="2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2000" b="1"/>
                        <a:t>Rozwój</a:t>
                      </a:r>
                      <a:endParaRPr sz="2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2000" b="1"/>
                        <a:t>Pomysły i</a:t>
                      </a:r>
                      <a:endParaRPr sz="2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 sz="2000" b="1"/>
                        <a:t>struktury</a:t>
                      </a:r>
                      <a:endParaRPr sz="2000" b="1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636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Transferable skills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Umiejętność myślenia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Praca akademicka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Zarządzanie sobą i  innymi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Przywództwo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Nauczanie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Organizacja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Doktoranci jako liderzy i organizatorzy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Analiza i rozwój kompetencji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Wewnętrzne sieci współpracy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Udział w zarządzaniu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Finansowanie badań - wewnętrzne granty doktoranckie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3,5% doktorów pracuje na uczelniach (UK)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Uczymy dla biznesu?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Coaching kariery nieakademickiej i akademickiej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Inicjatywy międzysektorowe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(doktorancka edukacja kliniczna?)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Jedna czy wiele szkół doktorskich?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Wspólne centra kształcenia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Wspólne centra analiz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Zatrudnianie doktorantów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Współpraca międzynarodowa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Interdyscyplinarność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Transferable skills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Kształcenie sformalizowane</a:t>
            </a: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Szkoły doktorskie i podobne struktury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Karolinska: staże przemysłowe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Kursy: zarządzanie sobą, nauczanie, coaching, komunikacja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Szwajcaria: kształcenie przez koalicję uczelni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Brak jednego modelu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zindywidualizowany model kształcenia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model kursów wspólnych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dodatek do głównego curriculum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l"/>
              <a:t>problem uprzedzeń: “kształcimy uczonych, nie biznesmenów”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Przykłady udanych projektów unijnych</a:t>
            </a:r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ACT: metoda rozwoju przenoszalnych kompetencji doktoranta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CHANGE: projekty H2020, kurs wprowadzający, warsztaty zaawansowane, szkolenie z umiejętności przenoszalnych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Projekty w ramach ERASMUSa - internacjonalizacja projektów doktorskich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ENCRYPT NET: kształcenie doktorantów w zakresie IoT, matematyka, informatyka, umiejętności przenoszalne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Warsztaty dla doktorantów w ramach konferencji (IBIL UCL) i projektów MCS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Business-driven research (projekty wdrożeniowe +/-)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Fit for industry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Pokaz na ekranie (16:9)</PresentationFormat>
  <Paragraphs>178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Roboto</vt:lpstr>
      <vt:lpstr>Geometric</vt:lpstr>
      <vt:lpstr>Szkoły doktorskie - dobre praktyki</vt:lpstr>
      <vt:lpstr>Co przed nami?</vt:lpstr>
      <vt:lpstr>The Big Picture</vt:lpstr>
      <vt:lpstr>Dwa dobre modele kształcenia doktorantów</vt:lpstr>
      <vt:lpstr>Dobre praktyki ORPHEUS</vt:lpstr>
      <vt:lpstr>Model LERU</vt:lpstr>
      <vt:lpstr>Transferable skills</vt:lpstr>
      <vt:lpstr>Kształcenie sformalizowane</vt:lpstr>
      <vt:lpstr>Przykłady udanych projektów unijnych</vt:lpstr>
      <vt:lpstr>Przykłady własnych praktyk uczelnianych</vt:lpstr>
      <vt:lpstr>Czego potrzeba doktorantom?</vt:lpstr>
      <vt:lpstr>Szkolenie promotorów</vt:lpstr>
      <vt:lpstr>Uniwersytet Surrey</vt:lpstr>
      <vt:lpstr>University of Cantabria</vt:lpstr>
      <vt:lpstr>University Rovira i Virgil</vt:lpstr>
      <vt:lpstr>Model pro futuro (wnioski z badań Tarragona TT)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Szkoły doktorskie - dobre praktyki</dc:title>
  <cp:lastModifiedBy>Użytkownik systemu Windows</cp:lastModifiedBy>
  <cp:revision>1</cp:revision>
  <dcterms:modified xsi:type="dcterms:W3CDTF">2024-06-27T08:54:42Z</dcterms:modified>
</cp:coreProperties>
</file>