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73" r:id="rId5"/>
    <p:sldId id="260" r:id="rId6"/>
    <p:sldId id="271" r:id="rId7"/>
    <p:sldId id="27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99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pl-PL"/>
              <a:t>Kliknij, aby edytować styl</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218192CE-767D-48A5-A066-1F99548F523B}" type="datetimeFigureOut">
              <a:rPr lang="pl-PL" smtClean="0"/>
              <a:t>08.07.2024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8A40181-04FF-4569-821C-F12CC7C6F9DC}" type="slidenum">
              <a:rPr lang="pl-PL" smtClean="0"/>
              <a:t>‹#›</a:t>
            </a:fld>
            <a:endParaRPr lang="pl-P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5974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218192CE-767D-48A5-A066-1F99548F523B}" type="datetimeFigureOut">
              <a:rPr lang="pl-PL" smtClean="0"/>
              <a:t>08.07.2024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8A40181-04FF-4569-821C-F12CC7C6F9DC}" type="slidenum">
              <a:rPr lang="pl-PL" smtClean="0"/>
              <a:t>‹#›</a:t>
            </a:fld>
            <a:endParaRPr lang="pl-PL"/>
          </a:p>
        </p:txBody>
      </p:sp>
    </p:spTree>
    <p:extLst>
      <p:ext uri="{BB962C8B-B14F-4D97-AF65-F5344CB8AC3E}">
        <p14:creationId xmlns:p14="http://schemas.microsoft.com/office/powerpoint/2010/main" val="882993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218192CE-767D-48A5-A066-1F99548F523B}" type="datetimeFigureOut">
              <a:rPr lang="pl-PL" smtClean="0"/>
              <a:t>08.07.2024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8A40181-04FF-4569-821C-F12CC7C6F9DC}" type="slidenum">
              <a:rPr lang="pl-PL" smtClean="0"/>
              <a:t>‹#›</a:t>
            </a:fld>
            <a:endParaRPr lang="pl-PL"/>
          </a:p>
        </p:txBody>
      </p:sp>
    </p:spTree>
    <p:extLst>
      <p:ext uri="{BB962C8B-B14F-4D97-AF65-F5344CB8AC3E}">
        <p14:creationId xmlns:p14="http://schemas.microsoft.com/office/powerpoint/2010/main" val="28154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218192CE-767D-48A5-A066-1F99548F523B}" type="datetimeFigureOut">
              <a:rPr lang="pl-PL" smtClean="0"/>
              <a:t>08.07.2024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8A40181-04FF-4569-821C-F12CC7C6F9DC}" type="slidenum">
              <a:rPr lang="pl-PL" smtClean="0"/>
              <a:t>‹#›</a:t>
            </a:fld>
            <a:endParaRPr lang="pl-PL"/>
          </a:p>
        </p:txBody>
      </p:sp>
    </p:spTree>
    <p:extLst>
      <p:ext uri="{BB962C8B-B14F-4D97-AF65-F5344CB8AC3E}">
        <p14:creationId xmlns:p14="http://schemas.microsoft.com/office/powerpoint/2010/main" val="794224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pl-PL"/>
              <a:t>Kliknij, aby edytować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218192CE-767D-48A5-A066-1F99548F523B}" type="datetimeFigureOut">
              <a:rPr lang="pl-PL" smtClean="0"/>
              <a:t>08.07.2024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8A40181-04FF-4569-821C-F12CC7C6F9DC}" type="slidenum">
              <a:rPr lang="pl-PL" smtClean="0"/>
              <a:t>‹#›</a:t>
            </a:fld>
            <a:endParaRPr lang="pl-P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6591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pl-PL"/>
              <a:t>Kliknij, aby edytować styl</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218192CE-767D-48A5-A066-1F99548F523B}" type="datetimeFigureOut">
              <a:rPr lang="pl-PL" smtClean="0"/>
              <a:t>08.07.2024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B8A40181-04FF-4569-821C-F12CC7C6F9DC}" type="slidenum">
              <a:rPr lang="pl-PL" smtClean="0"/>
              <a:t>‹#›</a:t>
            </a:fld>
            <a:endParaRPr lang="pl-PL"/>
          </a:p>
        </p:txBody>
      </p:sp>
    </p:spTree>
    <p:extLst>
      <p:ext uri="{BB962C8B-B14F-4D97-AF65-F5344CB8AC3E}">
        <p14:creationId xmlns:p14="http://schemas.microsoft.com/office/powerpoint/2010/main" val="374026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pl-PL"/>
              <a:t>Kliknij, aby edytować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97280" y="2582334"/>
            <a:ext cx="4937760" cy="337820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217920" y="2582334"/>
            <a:ext cx="4937760" cy="337820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218192CE-767D-48A5-A066-1F99548F523B}" type="datetimeFigureOut">
              <a:rPr lang="pl-PL" smtClean="0"/>
              <a:t>08.07.2024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B8A40181-04FF-4569-821C-F12CC7C6F9DC}" type="slidenum">
              <a:rPr lang="pl-PL" smtClean="0"/>
              <a:t>‹#›</a:t>
            </a:fld>
            <a:endParaRPr lang="pl-PL"/>
          </a:p>
        </p:txBody>
      </p:sp>
    </p:spTree>
    <p:extLst>
      <p:ext uri="{BB962C8B-B14F-4D97-AF65-F5344CB8AC3E}">
        <p14:creationId xmlns:p14="http://schemas.microsoft.com/office/powerpoint/2010/main" val="1687590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218192CE-767D-48A5-A066-1F99548F523B}" type="datetimeFigureOut">
              <a:rPr lang="pl-PL" smtClean="0"/>
              <a:t>08.07.2024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B8A40181-04FF-4569-821C-F12CC7C6F9DC}" type="slidenum">
              <a:rPr lang="pl-PL" smtClean="0"/>
              <a:t>‹#›</a:t>
            </a:fld>
            <a:endParaRPr lang="pl-PL"/>
          </a:p>
        </p:txBody>
      </p:sp>
    </p:spTree>
    <p:extLst>
      <p:ext uri="{BB962C8B-B14F-4D97-AF65-F5344CB8AC3E}">
        <p14:creationId xmlns:p14="http://schemas.microsoft.com/office/powerpoint/2010/main" val="3863140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18192CE-767D-48A5-A066-1F99548F523B}" type="datetimeFigureOut">
              <a:rPr lang="pl-PL" smtClean="0"/>
              <a:t>08.07.2024</a:t>
            </a:fld>
            <a:endParaRPr lang="pl-PL"/>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pl-PL"/>
          </a:p>
        </p:txBody>
      </p:sp>
      <p:sp>
        <p:nvSpPr>
          <p:cNvPr id="9" name="Slide Number Placeholder 8"/>
          <p:cNvSpPr>
            <a:spLocks noGrp="1"/>
          </p:cNvSpPr>
          <p:nvPr>
            <p:ph type="sldNum" sz="quarter" idx="12"/>
          </p:nvPr>
        </p:nvSpPr>
        <p:spPr/>
        <p:txBody>
          <a:bodyPr/>
          <a:lstStyle/>
          <a:p>
            <a:fld id="{B8A40181-04FF-4569-821C-F12CC7C6F9DC}" type="slidenum">
              <a:rPr lang="pl-PL" smtClean="0"/>
              <a:t>‹#›</a:t>
            </a:fld>
            <a:endParaRPr lang="pl-PL"/>
          </a:p>
        </p:txBody>
      </p:sp>
    </p:spTree>
    <p:extLst>
      <p:ext uri="{BB962C8B-B14F-4D97-AF65-F5344CB8AC3E}">
        <p14:creationId xmlns:p14="http://schemas.microsoft.com/office/powerpoint/2010/main" val="3013518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pl-PL"/>
              <a:t>Kliknij, aby edytować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18192CE-767D-48A5-A066-1F99548F523B}" type="datetimeFigureOut">
              <a:rPr lang="pl-PL" smtClean="0"/>
              <a:t>08.07.2024</a:t>
            </a:fld>
            <a:endParaRPr lang="pl-PL"/>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pl-PL"/>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8A40181-04FF-4569-821C-F12CC7C6F9DC}" type="slidenum">
              <a:rPr lang="pl-PL" smtClean="0"/>
              <a:t>‹#›</a:t>
            </a:fld>
            <a:endParaRPr lang="pl-PL"/>
          </a:p>
        </p:txBody>
      </p:sp>
    </p:spTree>
    <p:extLst>
      <p:ext uri="{BB962C8B-B14F-4D97-AF65-F5344CB8AC3E}">
        <p14:creationId xmlns:p14="http://schemas.microsoft.com/office/powerpoint/2010/main" val="2576126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218192CE-767D-48A5-A066-1F99548F523B}" type="datetimeFigureOut">
              <a:rPr lang="pl-PL" smtClean="0"/>
              <a:t>08.07.2024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B8A40181-04FF-4569-821C-F12CC7C6F9DC}" type="slidenum">
              <a:rPr lang="pl-PL" smtClean="0"/>
              <a:t>‹#›</a:t>
            </a:fld>
            <a:endParaRPr lang="pl-PL"/>
          </a:p>
        </p:txBody>
      </p:sp>
    </p:spTree>
    <p:extLst>
      <p:ext uri="{BB962C8B-B14F-4D97-AF65-F5344CB8AC3E}">
        <p14:creationId xmlns:p14="http://schemas.microsoft.com/office/powerpoint/2010/main" val="4242079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pl-PL"/>
              <a:t>Kliknij, aby edytować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18192CE-767D-48A5-A066-1F99548F523B}" type="datetimeFigureOut">
              <a:rPr lang="pl-PL" smtClean="0"/>
              <a:t>08.07.2024</a:t>
            </a:fld>
            <a:endParaRPr lang="pl-PL"/>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pl-PL"/>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8A40181-04FF-4569-821C-F12CC7C6F9DC}" type="slidenum">
              <a:rPr lang="pl-PL" smtClean="0"/>
              <a:t>‹#›</a:t>
            </a:fld>
            <a:endParaRPr lang="pl-PL"/>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42022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8279B4-38CC-4965-89A3-964CE5E7AF28}"/>
              </a:ext>
            </a:extLst>
          </p:cNvPr>
          <p:cNvSpPr>
            <a:spLocks noGrp="1"/>
          </p:cNvSpPr>
          <p:nvPr>
            <p:ph type="ctrTitle"/>
          </p:nvPr>
        </p:nvSpPr>
        <p:spPr/>
        <p:txBody>
          <a:bodyPr>
            <a:normAutofit/>
          </a:bodyPr>
          <a:lstStyle/>
          <a:p>
            <a:r>
              <a:rPr lang="pl-PL" sz="4800" b="1" i="0" dirty="0">
                <a:solidFill>
                  <a:srgbClr val="0000CD"/>
                </a:solidFill>
                <a:effectLst/>
                <a:highlight>
                  <a:srgbClr val="FFFFFF"/>
                </a:highlight>
                <a:latin typeface="Cambria" panose="02040503050406030204" pitchFamily="18" charset="0"/>
                <a:ea typeface="Cambria" panose="02040503050406030204" pitchFamily="18" charset="0"/>
              </a:rPr>
              <a:t>Ochrona danych osobowych a Elektroniczne Zarządzanie Dokumentacją oraz korzystanie ze służbowych skrzynek e-mailowych</a:t>
            </a:r>
            <a:endParaRPr lang="pl-PL" sz="4800" b="1" dirty="0">
              <a:latin typeface="Cambria" panose="02040503050406030204" pitchFamily="18" charset="0"/>
              <a:ea typeface="Cambria" panose="02040503050406030204" pitchFamily="18" charset="0"/>
            </a:endParaRPr>
          </a:p>
        </p:txBody>
      </p:sp>
      <p:sp>
        <p:nvSpPr>
          <p:cNvPr id="3" name="Podtytuł 2">
            <a:extLst>
              <a:ext uri="{FF2B5EF4-FFF2-40B4-BE49-F238E27FC236}">
                <a16:creationId xmlns:a16="http://schemas.microsoft.com/office/drawing/2014/main" id="{EFBFE4AE-CB1E-49B9-8767-DF8E1BCC323E}"/>
              </a:ext>
            </a:extLst>
          </p:cNvPr>
          <p:cNvSpPr>
            <a:spLocks noGrp="1"/>
          </p:cNvSpPr>
          <p:nvPr>
            <p:ph type="subTitle" idx="1"/>
          </p:nvPr>
        </p:nvSpPr>
        <p:spPr/>
        <p:txBody>
          <a:bodyPr>
            <a:normAutofit/>
          </a:bodyPr>
          <a:lstStyle/>
          <a:p>
            <a:r>
              <a:rPr lang="pl-PL" dirty="0"/>
              <a:t>Dr hab. Marzena </a:t>
            </a:r>
            <a:r>
              <a:rPr lang="pl-PL" dirty="0" err="1"/>
              <a:t>szabłowska-juckiewicz</a:t>
            </a:r>
            <a:r>
              <a:rPr lang="pl-PL" dirty="0"/>
              <a:t>, prof. </a:t>
            </a:r>
            <a:r>
              <a:rPr lang="pl-PL" dirty="0" err="1"/>
              <a:t>umk</a:t>
            </a:r>
            <a:r>
              <a:rPr lang="pl-PL" dirty="0"/>
              <a:t> </a:t>
            </a:r>
          </a:p>
        </p:txBody>
      </p:sp>
    </p:spTree>
    <p:extLst>
      <p:ext uri="{BB962C8B-B14F-4D97-AF65-F5344CB8AC3E}">
        <p14:creationId xmlns:p14="http://schemas.microsoft.com/office/powerpoint/2010/main" val="1509810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13D6E3-AD5F-4842-839B-398F53052EB9}"/>
              </a:ext>
            </a:extLst>
          </p:cNvPr>
          <p:cNvSpPr>
            <a:spLocks noGrp="1"/>
          </p:cNvSpPr>
          <p:nvPr>
            <p:ph type="title"/>
          </p:nvPr>
        </p:nvSpPr>
        <p:spPr>
          <a:xfrm>
            <a:off x="367990" y="286603"/>
            <a:ext cx="10787690" cy="1450757"/>
          </a:xfrm>
        </p:spPr>
        <p:txBody>
          <a:bodyPr/>
          <a:lstStyle/>
          <a:p>
            <a:r>
              <a:rPr lang="pl-PL" sz="4800" dirty="0">
                <a:latin typeface="Cambria" panose="02040503050406030204" pitchFamily="18" charset="0"/>
                <a:ea typeface="Cambria" panose="02040503050406030204" pitchFamily="18" charset="0"/>
              </a:rPr>
              <a:t>Elektroniczne Zarządzanie Dokumentacją</a:t>
            </a:r>
          </a:p>
        </p:txBody>
      </p:sp>
      <p:sp>
        <p:nvSpPr>
          <p:cNvPr id="3" name="Symbol zastępczy zawartości 2">
            <a:extLst>
              <a:ext uri="{FF2B5EF4-FFF2-40B4-BE49-F238E27FC236}">
                <a16:creationId xmlns:a16="http://schemas.microsoft.com/office/drawing/2014/main" id="{7499C838-919A-4F01-8951-1155DB2E03E3}"/>
              </a:ext>
            </a:extLst>
          </p:cNvPr>
          <p:cNvSpPr>
            <a:spLocks noGrp="1"/>
          </p:cNvSpPr>
          <p:nvPr>
            <p:ph idx="1"/>
          </p:nvPr>
        </p:nvSpPr>
        <p:spPr>
          <a:xfrm>
            <a:off x="579863" y="1839951"/>
            <a:ext cx="10575817" cy="4627756"/>
          </a:xfrm>
        </p:spPr>
        <p:txBody>
          <a:bodyPr>
            <a:normAutofit fontScale="25000" lnSpcReduction="20000"/>
          </a:bodyPr>
          <a:lstStyle/>
          <a:p>
            <a:r>
              <a:rPr lang="pl-PL" sz="8000" dirty="0">
                <a:latin typeface="Cambria" panose="02040503050406030204" pitchFamily="18" charset="0"/>
                <a:ea typeface="Cambria" panose="02040503050406030204" pitchFamily="18" charset="0"/>
              </a:rPr>
              <a:t>Ma on usprawnić proces dokumentowania przebiegu załatwiania i rozstrzygania spraw w UMK. Umożliwia wykonywanie czynności kancelaryjnych - w tym:</a:t>
            </a:r>
          </a:p>
          <a:p>
            <a:r>
              <a:rPr lang="pl-PL" sz="8000" dirty="0">
                <a:latin typeface="Cambria" panose="02040503050406030204" pitchFamily="18" charset="0"/>
                <a:ea typeface="Cambria" panose="02040503050406030204" pitchFamily="18" charset="0"/>
              </a:rPr>
              <a:t>- prowadzenie rejestru przesyłek wpływających</a:t>
            </a:r>
          </a:p>
          <a:p>
            <a:r>
              <a:rPr lang="pl-PL" sz="8000" dirty="0">
                <a:latin typeface="Cambria" panose="02040503050406030204" pitchFamily="18" charset="0"/>
                <a:ea typeface="Cambria" panose="02040503050406030204" pitchFamily="18" charset="0"/>
              </a:rPr>
              <a:t>- rejestrowanie korespondencji wychodzącej</a:t>
            </a:r>
          </a:p>
          <a:p>
            <a:r>
              <a:rPr lang="pl-PL" sz="8000" dirty="0">
                <a:latin typeface="Cambria" panose="02040503050406030204" pitchFamily="18" charset="0"/>
                <a:ea typeface="Cambria" panose="02040503050406030204" pitchFamily="18" charset="0"/>
              </a:rPr>
              <a:t>- prowadzenie spisów spraw</a:t>
            </a:r>
          </a:p>
          <a:p>
            <a:r>
              <a:rPr lang="pl-PL" sz="8000" dirty="0">
                <a:latin typeface="Cambria" panose="02040503050406030204" pitchFamily="18" charset="0"/>
                <a:ea typeface="Cambria" panose="02040503050406030204" pitchFamily="18" charset="0"/>
              </a:rPr>
              <a:t>- dekretację</a:t>
            </a:r>
          </a:p>
          <a:p>
            <a:r>
              <a:rPr lang="pl-PL" sz="8000" dirty="0">
                <a:latin typeface="Cambria" panose="02040503050406030204" pitchFamily="18" charset="0"/>
                <a:ea typeface="Cambria" panose="02040503050406030204" pitchFamily="18" charset="0"/>
              </a:rPr>
              <a:t>- tworzenie dokumentów elektronicznych i ich przekazywanie bądź udostępnianie komórkom organizacyjnym Uczelni/stanowiskom pracy</a:t>
            </a:r>
          </a:p>
          <a:p>
            <a:r>
              <a:rPr lang="pl-PL" sz="8000" dirty="0">
                <a:latin typeface="Cambria" panose="02040503050406030204" pitchFamily="18" charset="0"/>
                <a:ea typeface="Cambria" panose="02040503050406030204" pitchFamily="18" charset="0"/>
              </a:rPr>
              <a:t>- akceptację dokumentów i ich uwierzytelnienie za pomocą podpisu elektronicznego</a:t>
            </a:r>
          </a:p>
          <a:p>
            <a:r>
              <a:rPr lang="pl-PL" sz="8000" dirty="0">
                <a:latin typeface="Cambria" panose="02040503050406030204" pitchFamily="18" charset="0"/>
                <a:ea typeface="Cambria" panose="02040503050406030204" pitchFamily="18" charset="0"/>
              </a:rPr>
              <a:t>- dokumentowanie przebiegu załatwiania spraw (metryka sprawy)</a:t>
            </a:r>
          </a:p>
          <a:p>
            <a:r>
              <a:rPr lang="pl-PL" sz="8000" dirty="0">
                <a:latin typeface="Cambria" panose="02040503050406030204" pitchFamily="18" charset="0"/>
                <a:ea typeface="Cambria" panose="02040503050406030204" pitchFamily="18" charset="0"/>
              </a:rPr>
              <a:t>- prowadzenie korespondencji elektronicznej pomiędzy podmiotami publicznymi poprzez e-PUAP (zintegrowany z EZD)</a:t>
            </a:r>
          </a:p>
          <a:p>
            <a:r>
              <a:rPr lang="pl-PL" sz="8000" dirty="0">
                <a:latin typeface="Cambria" panose="02040503050406030204" pitchFamily="18" charset="0"/>
                <a:ea typeface="Cambria" panose="02040503050406030204" pitchFamily="18" charset="0"/>
              </a:rPr>
              <a:t>- archiwizowanie dokumentacji w archiwum zakładowym.</a:t>
            </a:r>
            <a:endParaRPr lang="pl-PL" sz="3600" dirty="0">
              <a:latin typeface="Cambria" panose="02040503050406030204" pitchFamily="18" charset="0"/>
              <a:ea typeface="Cambria" panose="02040503050406030204" pitchFamily="18" charset="0"/>
            </a:endParaRPr>
          </a:p>
          <a:p>
            <a:endParaRPr lang="pl-PL" dirty="0"/>
          </a:p>
          <a:p>
            <a:r>
              <a:rPr lang="pl-PL" sz="5600" dirty="0"/>
              <a:t>https://www.cm.umk.pl/43-informacje-dla-pracownikow/5012-system-elektronicznego-zarzadzania-dokumentacja-ezd.html</a:t>
            </a:r>
          </a:p>
        </p:txBody>
      </p:sp>
    </p:spTree>
    <p:extLst>
      <p:ext uri="{BB962C8B-B14F-4D97-AF65-F5344CB8AC3E}">
        <p14:creationId xmlns:p14="http://schemas.microsoft.com/office/powerpoint/2010/main" val="62050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BF71EE-4925-4D16-A401-E769042013AB}"/>
              </a:ext>
            </a:extLst>
          </p:cNvPr>
          <p:cNvSpPr>
            <a:spLocks noGrp="1"/>
          </p:cNvSpPr>
          <p:nvPr>
            <p:ph type="title"/>
          </p:nvPr>
        </p:nvSpPr>
        <p:spPr/>
        <p:txBody>
          <a:bodyPr/>
          <a:lstStyle/>
          <a:p>
            <a:r>
              <a:rPr lang="pl-PL" b="1" dirty="0"/>
              <a:t>UMK</a:t>
            </a:r>
          </a:p>
        </p:txBody>
      </p:sp>
      <p:sp>
        <p:nvSpPr>
          <p:cNvPr id="3" name="Symbol zastępczy zawartości 2">
            <a:extLst>
              <a:ext uri="{FF2B5EF4-FFF2-40B4-BE49-F238E27FC236}">
                <a16:creationId xmlns:a16="http://schemas.microsoft.com/office/drawing/2014/main" id="{6CE1C693-498A-4C41-9D55-DC429F96B0B0}"/>
              </a:ext>
            </a:extLst>
          </p:cNvPr>
          <p:cNvSpPr>
            <a:spLocks noGrp="1"/>
          </p:cNvSpPr>
          <p:nvPr>
            <p:ph idx="1"/>
          </p:nvPr>
        </p:nvSpPr>
        <p:spPr>
          <a:xfrm>
            <a:off x="334537" y="1845733"/>
            <a:ext cx="11195824" cy="4566217"/>
          </a:xfrm>
        </p:spPr>
        <p:txBody>
          <a:bodyPr>
            <a:normAutofit fontScale="70000" lnSpcReduction="20000"/>
          </a:bodyPr>
          <a:lstStyle/>
          <a:p>
            <a:pPr algn="just"/>
            <a:r>
              <a:rPr lang="pl-PL" dirty="0">
                <a:latin typeface="Cambria" panose="02040503050406030204" pitchFamily="18" charset="0"/>
                <a:ea typeface="Cambria" panose="02040503050406030204" pitchFamily="18" charset="0"/>
              </a:rPr>
              <a:t>ZARZĄDZENIE Nr 115 Rektora Uniwersytetu Mikołaja Kopernika w Toruniu z dnia 12 czerwca 2023 r. w sprawie otwierania oraz odwzorowania cyfrowego w systemie EZD korespondencji wpływającej do Uniwersytetu Mikołaja Kopernika w Toruniu</a:t>
            </a:r>
          </a:p>
          <a:p>
            <a:pPr algn="just"/>
            <a:r>
              <a:rPr lang="pl-PL" dirty="0">
                <a:latin typeface="Cambria" panose="02040503050406030204" pitchFamily="18" charset="0"/>
                <a:ea typeface="Cambria" panose="02040503050406030204" pitchFamily="18" charset="0"/>
              </a:rPr>
              <a:t>W miejscu wpływu </a:t>
            </a:r>
            <a:r>
              <a:rPr lang="pl-PL" b="1" dirty="0">
                <a:latin typeface="Cambria" panose="02040503050406030204" pitchFamily="18" charset="0"/>
                <a:ea typeface="Cambria" panose="02040503050406030204" pitchFamily="18" charset="0"/>
              </a:rPr>
              <a:t>nie otwiera się </a:t>
            </a:r>
            <a:r>
              <a:rPr lang="pl-PL" dirty="0">
                <a:latin typeface="Cambria" panose="02040503050406030204" pitchFamily="18" charset="0"/>
                <a:ea typeface="Cambria" panose="02040503050406030204" pitchFamily="18" charset="0"/>
              </a:rPr>
              <a:t>następującej korespondencji wpływającej do Uniwersytetu: </a:t>
            </a:r>
          </a:p>
          <a:p>
            <a:pPr algn="just"/>
            <a:r>
              <a:rPr lang="pl-PL" dirty="0">
                <a:latin typeface="Cambria" panose="02040503050406030204" pitchFamily="18" charset="0"/>
                <a:ea typeface="Cambria" panose="02040503050406030204" pitchFamily="18" charset="0"/>
              </a:rPr>
              <a:t>1) korespondencji oznaczonej klauzulą tajności – przekazuje się ją bezpośrednio do kancelarii niejawnej UMK w Toruniu lub jej oddziału w Collegium </a:t>
            </a:r>
            <a:r>
              <a:rPr lang="pl-PL" dirty="0" err="1">
                <a:latin typeface="Cambria" panose="02040503050406030204" pitchFamily="18" charset="0"/>
                <a:ea typeface="Cambria" panose="02040503050406030204" pitchFamily="18" charset="0"/>
              </a:rPr>
              <a:t>Medicum</a:t>
            </a:r>
            <a:r>
              <a:rPr lang="pl-PL" dirty="0">
                <a:latin typeface="Cambria" panose="02040503050406030204" pitchFamily="18" charset="0"/>
                <a:ea typeface="Cambria" panose="02040503050406030204" pitchFamily="18" charset="0"/>
              </a:rPr>
              <a:t> w Bydgoszczy; </a:t>
            </a:r>
          </a:p>
          <a:p>
            <a:pPr algn="just"/>
            <a:r>
              <a:rPr lang="pl-PL" dirty="0">
                <a:latin typeface="Cambria" panose="02040503050406030204" pitchFamily="18" charset="0"/>
                <a:ea typeface="Cambria" panose="02040503050406030204" pitchFamily="18" charset="0"/>
              </a:rPr>
              <a:t>2) korespondencji adresowanej do: a) Działu Socjalnego lub Działu Socjalnego CM, b) Działu Płac lub Działu Płac CM, c) Rzecznika Akademickiego, d) rzeczników lub komisji dyscyplinarnych, e) komisji etycznych lub bioetycznych, f) redakcji prasowych, radiowych lub telewizyjnych działających na Uniwersytecie, g) związków zawodowych działających na Uniwersytecie; </a:t>
            </a:r>
          </a:p>
          <a:p>
            <a:pPr algn="just"/>
            <a:r>
              <a:rPr lang="pl-PL" b="1" dirty="0">
                <a:latin typeface="Cambria" panose="02040503050406030204" pitchFamily="18" charset="0"/>
                <a:ea typeface="Cambria" panose="02040503050406030204" pitchFamily="18" charset="0"/>
              </a:rPr>
              <a:t>3) </a:t>
            </a:r>
            <a:r>
              <a:rPr lang="pl-PL" b="1" u="sng" dirty="0">
                <a:latin typeface="Cambria" panose="02040503050406030204" pitchFamily="18" charset="0"/>
                <a:ea typeface="Cambria" panose="02040503050406030204" pitchFamily="18" charset="0"/>
              </a:rPr>
              <a:t>korespondencji imiennej</a:t>
            </a:r>
            <a:r>
              <a:rPr lang="pl-PL" b="1" dirty="0">
                <a:latin typeface="Cambria" panose="02040503050406030204" pitchFamily="18" charset="0"/>
                <a:ea typeface="Cambria" panose="02040503050406030204" pitchFamily="18" charset="0"/>
              </a:rPr>
              <a:t>, która może zawierać dane wrażliwe z uwagi na nadawcę lub jego działalność, w szczególności:</a:t>
            </a:r>
          </a:p>
          <a:p>
            <a:pPr algn="just"/>
            <a:r>
              <a:rPr lang="pl-PL" b="1" dirty="0">
                <a:latin typeface="Cambria" panose="02040503050406030204" pitchFamily="18" charset="0"/>
                <a:ea typeface="Cambria" panose="02040503050406030204" pitchFamily="18" charset="0"/>
              </a:rPr>
              <a:t>a) korespondencji z prokuratury, sądu, policji, kancelarii adwokackich, radcowskich, komorniczych,</a:t>
            </a:r>
          </a:p>
          <a:p>
            <a:pPr algn="just"/>
            <a:r>
              <a:rPr lang="pl-PL" b="1" dirty="0">
                <a:latin typeface="Cambria" panose="02040503050406030204" pitchFamily="18" charset="0"/>
                <a:ea typeface="Cambria" panose="02040503050406030204" pitchFamily="18" charset="0"/>
              </a:rPr>
              <a:t>b) korespondencji imiennej, która nie zawiera nazwy Uniwersytetu, jego organów, władz lub jednostek organizacyjnych; </a:t>
            </a:r>
          </a:p>
          <a:p>
            <a:pPr algn="just"/>
            <a:r>
              <a:rPr lang="pl-PL" dirty="0">
                <a:latin typeface="Cambria" panose="02040503050406030204" pitchFamily="18" charset="0"/>
                <a:ea typeface="Cambria" panose="02040503050406030204" pitchFamily="18" charset="0"/>
              </a:rPr>
              <a:t>4) korespondencji w sprawie przyznania stypendium lub miejsca w domu studenckim; </a:t>
            </a:r>
          </a:p>
          <a:p>
            <a:pPr algn="just"/>
            <a:r>
              <a:rPr lang="pl-PL" dirty="0">
                <a:latin typeface="Cambria" panose="02040503050406030204" pitchFamily="18" charset="0"/>
                <a:ea typeface="Cambria" panose="02040503050406030204" pitchFamily="18" charset="0"/>
              </a:rPr>
              <a:t>5) korespondencji kandydatów w rekrutacji na studia lub inne formy kształcenia; </a:t>
            </a:r>
          </a:p>
          <a:p>
            <a:pPr algn="just"/>
            <a:r>
              <a:rPr lang="pl-PL" dirty="0">
                <a:latin typeface="Cambria" panose="02040503050406030204" pitchFamily="18" charset="0"/>
                <a:ea typeface="Cambria" panose="02040503050406030204" pitchFamily="18" charset="0"/>
              </a:rPr>
              <a:t>6) korespondencji z adnotacją „do rąk własnych”; </a:t>
            </a:r>
          </a:p>
          <a:p>
            <a:pPr algn="just"/>
            <a:r>
              <a:rPr lang="pl-PL" dirty="0">
                <a:latin typeface="Cambria" panose="02040503050406030204" pitchFamily="18" charset="0"/>
                <a:ea typeface="Cambria" panose="02040503050406030204" pitchFamily="18" charset="0"/>
              </a:rPr>
              <a:t>7) ofert składanych na podstawie przepisów o zamówieniach publicznych; </a:t>
            </a:r>
          </a:p>
          <a:p>
            <a:pPr algn="just"/>
            <a:r>
              <a:rPr lang="pl-PL" dirty="0">
                <a:latin typeface="Cambria" panose="02040503050406030204" pitchFamily="18" charset="0"/>
                <a:ea typeface="Cambria" panose="02040503050406030204" pitchFamily="18" charset="0"/>
              </a:rPr>
              <a:t>8) ofert kandydatów w rekrutacji na wolne stanowiska pracy na Uniwersytecie.</a:t>
            </a:r>
          </a:p>
        </p:txBody>
      </p:sp>
    </p:spTree>
    <p:extLst>
      <p:ext uri="{BB962C8B-B14F-4D97-AF65-F5344CB8AC3E}">
        <p14:creationId xmlns:p14="http://schemas.microsoft.com/office/powerpoint/2010/main" val="3662757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37460ED-78A4-4448-9BAA-AF063F5A971F}"/>
              </a:ext>
            </a:extLst>
          </p:cNvPr>
          <p:cNvSpPr>
            <a:spLocks noGrp="1"/>
          </p:cNvSpPr>
          <p:nvPr>
            <p:ph type="title"/>
          </p:nvPr>
        </p:nvSpPr>
        <p:spPr/>
        <p:txBody>
          <a:bodyPr/>
          <a:lstStyle/>
          <a:p>
            <a:r>
              <a:rPr lang="pl-PL" dirty="0"/>
              <a:t>UMK</a:t>
            </a:r>
          </a:p>
        </p:txBody>
      </p:sp>
      <p:sp>
        <p:nvSpPr>
          <p:cNvPr id="3" name="Symbol zastępczy zawartości 2">
            <a:extLst>
              <a:ext uri="{FF2B5EF4-FFF2-40B4-BE49-F238E27FC236}">
                <a16:creationId xmlns:a16="http://schemas.microsoft.com/office/drawing/2014/main" id="{3A185B54-5852-4B13-9F75-399F31D284DE}"/>
              </a:ext>
            </a:extLst>
          </p:cNvPr>
          <p:cNvSpPr>
            <a:spLocks noGrp="1"/>
          </p:cNvSpPr>
          <p:nvPr>
            <p:ph idx="1"/>
          </p:nvPr>
        </p:nvSpPr>
        <p:spPr>
          <a:xfrm>
            <a:off x="323385" y="1845733"/>
            <a:ext cx="10832295" cy="4343193"/>
          </a:xfrm>
        </p:spPr>
        <p:txBody>
          <a:bodyPr>
            <a:noAutofit/>
          </a:bodyPr>
          <a:lstStyle/>
          <a:p>
            <a:r>
              <a:rPr lang="pl-PL" sz="2800" dirty="0">
                <a:latin typeface="Cambria" panose="02040503050406030204" pitchFamily="18" charset="0"/>
                <a:ea typeface="Cambria" panose="02040503050406030204" pitchFamily="18" charset="0"/>
              </a:rPr>
              <a:t>§ 4</a:t>
            </a:r>
          </a:p>
          <a:p>
            <a:r>
              <a:rPr lang="pl-PL" sz="2800" dirty="0">
                <a:latin typeface="Cambria" panose="02040503050406030204" pitchFamily="18" charset="0"/>
                <a:ea typeface="Cambria" panose="02040503050406030204" pitchFamily="18" charset="0"/>
              </a:rPr>
              <a:t> 1. W przypadku, gdy pracownik w miejscu wpływu ma wątpliwości co do charakteru służbowego otwartej korespondencji, zapoznaje się on z jej treścią jedynie w zakresie niewykraczającym poza konieczność określenia tego charakteru i zakwalifikowania korespondencji jako służbowa lub prywatna. </a:t>
            </a:r>
          </a:p>
          <a:p>
            <a:r>
              <a:rPr lang="pl-PL" sz="2800" dirty="0">
                <a:latin typeface="Cambria" panose="02040503050406030204" pitchFamily="18" charset="0"/>
                <a:ea typeface="Cambria" panose="02040503050406030204" pitchFamily="18" charset="0"/>
              </a:rPr>
              <a:t>2. W przypadku zakwalifikowania otwartej korespondencji jako prywatna, zostaje ona przekazana w zamkniętej kopercie w pierwszej kolejności do zapoznania się adresatowi, a pracownik, o którym mowa w ust. 1, zobowiązany jest do nierozpowszechniania jej treści.</a:t>
            </a:r>
          </a:p>
        </p:txBody>
      </p:sp>
    </p:spTree>
    <p:extLst>
      <p:ext uri="{BB962C8B-B14F-4D97-AF65-F5344CB8AC3E}">
        <p14:creationId xmlns:p14="http://schemas.microsoft.com/office/powerpoint/2010/main" val="1525478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90DA4E3-49DB-4608-8BE7-42462E979887}"/>
              </a:ext>
            </a:extLst>
          </p:cNvPr>
          <p:cNvSpPr>
            <a:spLocks noGrp="1"/>
          </p:cNvSpPr>
          <p:nvPr>
            <p:ph type="title"/>
          </p:nvPr>
        </p:nvSpPr>
        <p:spPr/>
        <p:txBody>
          <a:bodyPr/>
          <a:lstStyle/>
          <a:p>
            <a:r>
              <a:rPr lang="pl-PL" dirty="0"/>
              <a:t>UMK - zmiana</a:t>
            </a:r>
          </a:p>
        </p:txBody>
      </p:sp>
      <p:sp>
        <p:nvSpPr>
          <p:cNvPr id="3" name="Symbol zastępczy zawartości 2">
            <a:extLst>
              <a:ext uri="{FF2B5EF4-FFF2-40B4-BE49-F238E27FC236}">
                <a16:creationId xmlns:a16="http://schemas.microsoft.com/office/drawing/2014/main" id="{5512C161-96FB-4ECC-9086-53C0C9EB0997}"/>
              </a:ext>
            </a:extLst>
          </p:cNvPr>
          <p:cNvSpPr>
            <a:spLocks noGrp="1"/>
          </p:cNvSpPr>
          <p:nvPr>
            <p:ph idx="1"/>
          </p:nvPr>
        </p:nvSpPr>
        <p:spPr/>
        <p:txBody>
          <a:bodyPr/>
          <a:lstStyle/>
          <a:p>
            <a:pPr algn="just">
              <a:lnSpc>
                <a:spcPct val="150000"/>
              </a:lnSpc>
            </a:pPr>
            <a:r>
              <a:rPr lang="pl-PL" sz="2800" b="1" dirty="0">
                <a:latin typeface="Cambria" panose="02040503050406030204" pitchFamily="18" charset="0"/>
                <a:ea typeface="Cambria" panose="02040503050406030204" pitchFamily="18" charset="0"/>
              </a:rPr>
              <a:t>ZARZĄDZENIE Nr 22 Rektora Uniwersytetu Mikołaja Kopernika w Toruniu z dnia 22 lutego 2024 r. </a:t>
            </a:r>
            <a:r>
              <a:rPr lang="pl-PL" sz="2800" dirty="0">
                <a:latin typeface="Cambria" panose="02040503050406030204" pitchFamily="18" charset="0"/>
                <a:ea typeface="Cambria" panose="02040503050406030204" pitchFamily="18" charset="0"/>
              </a:rPr>
              <a:t>zmieniające zarządzenie Nr 115 Rektora UMK w Toruniu z dnia 12 czerwca 2023 r. w sprawie otwierania oraz odwzorowania cyfrowego w systemie EZD korespondencji wpływającej do Uniwersytetu Mikołaja Kopernika w Toruniu</a:t>
            </a:r>
          </a:p>
          <a:p>
            <a:endParaRPr lang="pl-PL" dirty="0"/>
          </a:p>
        </p:txBody>
      </p:sp>
    </p:spTree>
    <p:extLst>
      <p:ext uri="{BB962C8B-B14F-4D97-AF65-F5344CB8AC3E}">
        <p14:creationId xmlns:p14="http://schemas.microsoft.com/office/powerpoint/2010/main" val="3630358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0868DB-86B2-4409-BC8B-5AE200D13C4F}"/>
              </a:ext>
            </a:extLst>
          </p:cNvPr>
          <p:cNvSpPr>
            <a:spLocks noGrp="1"/>
          </p:cNvSpPr>
          <p:nvPr>
            <p:ph type="title"/>
          </p:nvPr>
        </p:nvSpPr>
        <p:spPr>
          <a:xfrm>
            <a:off x="1097280" y="1"/>
            <a:ext cx="10058400" cy="1126272"/>
          </a:xfrm>
        </p:spPr>
        <p:txBody>
          <a:bodyPr/>
          <a:lstStyle/>
          <a:p>
            <a:r>
              <a:rPr lang="pl-PL" dirty="0"/>
              <a:t>Jakiej korespondencji się nie otwiera?</a:t>
            </a:r>
          </a:p>
        </p:txBody>
      </p:sp>
      <p:sp>
        <p:nvSpPr>
          <p:cNvPr id="3" name="Symbol zastępczy zawartości 2">
            <a:extLst>
              <a:ext uri="{FF2B5EF4-FFF2-40B4-BE49-F238E27FC236}">
                <a16:creationId xmlns:a16="http://schemas.microsoft.com/office/drawing/2014/main" id="{DE71E003-8028-4E7D-A061-4CED3EEEF385}"/>
              </a:ext>
            </a:extLst>
          </p:cNvPr>
          <p:cNvSpPr>
            <a:spLocks noGrp="1"/>
          </p:cNvSpPr>
          <p:nvPr>
            <p:ph idx="1"/>
          </p:nvPr>
        </p:nvSpPr>
        <p:spPr>
          <a:xfrm>
            <a:off x="301083" y="1505415"/>
            <a:ext cx="11441151" cy="5151863"/>
          </a:xfrm>
        </p:spPr>
        <p:txBody>
          <a:bodyPr>
            <a:noAutofit/>
          </a:bodyPr>
          <a:lstStyle/>
          <a:p>
            <a:r>
              <a:rPr lang="pl-PL" sz="1800" dirty="0"/>
              <a:t>§ 2 ust. 1 pkt 3 zarządzenia </a:t>
            </a:r>
          </a:p>
          <a:p>
            <a:r>
              <a:rPr lang="pl-PL" sz="1800" b="1" dirty="0"/>
              <a:t>korespondencji imiennej, z zastrzeżeniem ust. 2</a:t>
            </a:r>
          </a:p>
          <a:p>
            <a:r>
              <a:rPr lang="pl-PL" sz="1800" dirty="0"/>
              <a:t>W miejscu wpływu otwiera się korespondencję zawierającą imię i nazwisko adresata oraz zajmowane stanowisko lub pełnioną funkcję, adresowaną do niżej wymienionych osób: </a:t>
            </a:r>
          </a:p>
          <a:p>
            <a:r>
              <a:rPr lang="pl-PL" sz="1800" dirty="0"/>
              <a:t>1) rektora i prorektorów, </a:t>
            </a:r>
          </a:p>
          <a:p>
            <a:r>
              <a:rPr lang="pl-PL" sz="1800" dirty="0"/>
              <a:t>2) dziekanów i prodziekanów,</a:t>
            </a:r>
          </a:p>
          <a:p>
            <a:r>
              <a:rPr lang="pl-PL" sz="1800" dirty="0"/>
              <a:t> 3) przewodniczących rad dyscyplin naukowych, </a:t>
            </a:r>
          </a:p>
          <a:p>
            <a:r>
              <a:rPr lang="pl-PL" sz="1800" dirty="0"/>
              <a:t>4) dyrektorów instytutów, 5) dyrektorów szkół doktorskich, </a:t>
            </a:r>
          </a:p>
          <a:p>
            <a:r>
              <a:rPr lang="pl-PL" sz="1800" dirty="0"/>
              <a:t>6) dyrektorów jednostek naukowych, o których mowa w § 34 statutu, </a:t>
            </a:r>
          </a:p>
          <a:p>
            <a:r>
              <a:rPr lang="pl-PL" sz="1800" dirty="0"/>
              <a:t>7) dyrektorów jednostek dydaktycznych, o których mowa w § 35 statutu,</a:t>
            </a:r>
          </a:p>
          <a:p>
            <a:r>
              <a:rPr lang="pl-PL" sz="1800" dirty="0"/>
              <a:t> 8) dyrektorów jednostek pomocniczych lub usługowych, o których mowa w § 36 statutu, </a:t>
            </a:r>
          </a:p>
          <a:p>
            <a:r>
              <a:rPr lang="pl-PL" sz="1800" dirty="0"/>
              <a:t>9) kanclerza,</a:t>
            </a:r>
          </a:p>
          <a:p>
            <a:r>
              <a:rPr lang="pl-PL" sz="1800" dirty="0"/>
              <a:t> 10) kwestora</a:t>
            </a:r>
            <a:endParaRPr lang="pl-PL" sz="1800" b="1" dirty="0"/>
          </a:p>
        </p:txBody>
      </p:sp>
    </p:spTree>
    <p:extLst>
      <p:ext uri="{BB962C8B-B14F-4D97-AF65-F5344CB8AC3E}">
        <p14:creationId xmlns:p14="http://schemas.microsoft.com/office/powerpoint/2010/main" val="3705240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803513-E84F-C9D8-7E7E-ECBC049C5DA1}"/>
              </a:ext>
            </a:extLst>
          </p:cNvPr>
          <p:cNvSpPr>
            <a:spLocks noGrp="1"/>
          </p:cNvSpPr>
          <p:nvPr>
            <p:ph type="title"/>
          </p:nvPr>
        </p:nvSpPr>
        <p:spPr/>
        <p:txBody>
          <a:bodyPr/>
          <a:lstStyle/>
          <a:p>
            <a:r>
              <a:rPr lang="pl-PL" dirty="0"/>
              <a:t>Ochrona prawna tajemnicy korespondencji </a:t>
            </a:r>
          </a:p>
        </p:txBody>
      </p:sp>
      <p:sp>
        <p:nvSpPr>
          <p:cNvPr id="3" name="Symbol zastępczy zawartości 2">
            <a:extLst>
              <a:ext uri="{FF2B5EF4-FFF2-40B4-BE49-F238E27FC236}">
                <a16:creationId xmlns:a16="http://schemas.microsoft.com/office/drawing/2014/main" id="{B9E77EFF-C1C9-1FAE-CC9A-E9A50ECD2568}"/>
              </a:ext>
            </a:extLst>
          </p:cNvPr>
          <p:cNvSpPr>
            <a:spLocks noGrp="1"/>
          </p:cNvSpPr>
          <p:nvPr>
            <p:ph idx="1"/>
          </p:nvPr>
        </p:nvSpPr>
        <p:spPr>
          <a:xfrm>
            <a:off x="1097280" y="2274848"/>
            <a:ext cx="10058400" cy="3594245"/>
          </a:xfrm>
        </p:spPr>
        <p:txBody>
          <a:bodyPr>
            <a:normAutofit/>
          </a:bodyPr>
          <a:lstStyle/>
          <a:p>
            <a:r>
              <a:rPr lang="pl-PL" sz="3600" dirty="0"/>
              <a:t>Art. 23 i 24 Kodeksu cywilnego </a:t>
            </a:r>
          </a:p>
          <a:p>
            <a:r>
              <a:rPr lang="pl-PL" sz="3600" dirty="0"/>
              <a:t>Art. 11[1] Kodeksu pracy</a:t>
            </a:r>
          </a:p>
          <a:p>
            <a:r>
              <a:rPr lang="pl-PL" sz="3600" dirty="0"/>
              <a:t>Art. 267 Kodeksu karnego </a:t>
            </a:r>
          </a:p>
        </p:txBody>
      </p:sp>
    </p:spTree>
    <p:extLst>
      <p:ext uri="{BB962C8B-B14F-4D97-AF65-F5344CB8AC3E}">
        <p14:creationId xmlns:p14="http://schemas.microsoft.com/office/powerpoint/2010/main" val="1214328486"/>
      </p:ext>
    </p:extLst>
  </p:cSld>
  <p:clrMapOvr>
    <a:masterClrMapping/>
  </p:clrMapOvr>
</p:sld>
</file>

<file path=ppt/theme/theme1.xml><?xml version="1.0" encoding="utf-8"?>
<a:theme xmlns:a="http://schemas.openxmlformats.org/drawingml/2006/main" name="Retrospekcja">
  <a:themeElements>
    <a:clrScheme name="Retrospekcja">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cj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cj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1066</TotalTime>
  <Words>674</Words>
  <Application>Microsoft Office PowerPoint</Application>
  <PresentationFormat>Panoramiczny</PresentationFormat>
  <Paragraphs>51</Paragraphs>
  <Slides>7</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7</vt:i4>
      </vt:variant>
    </vt:vector>
  </HeadingPairs>
  <TitlesOfParts>
    <vt:vector size="11" baseType="lpstr">
      <vt:lpstr>Calibri</vt:lpstr>
      <vt:lpstr>Calibri Light</vt:lpstr>
      <vt:lpstr>Cambria</vt:lpstr>
      <vt:lpstr>Retrospekcja</vt:lpstr>
      <vt:lpstr>Ochrona danych osobowych a Elektroniczne Zarządzanie Dokumentacją oraz korzystanie ze służbowych skrzynek e-mailowych</vt:lpstr>
      <vt:lpstr>Elektroniczne Zarządzanie Dokumentacją</vt:lpstr>
      <vt:lpstr>UMK</vt:lpstr>
      <vt:lpstr>UMK</vt:lpstr>
      <vt:lpstr>UMK - zmiana</vt:lpstr>
      <vt:lpstr>Jakiej korespondencji się nie otwiera?</vt:lpstr>
      <vt:lpstr>Ochrona prawna tajemnicy korespondencji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Wdrożenie EZD na uczelniach a prawo do poszanowania tajemnicy korespondencji</dc:title>
  <dc:creator>arkadl@o365.umk.pl</dc:creator>
  <cp:lastModifiedBy>Marzena Szabłowska-Juckiewicz (m_sz)</cp:lastModifiedBy>
  <cp:revision>15</cp:revision>
  <dcterms:created xsi:type="dcterms:W3CDTF">2024-05-20T16:14:22Z</dcterms:created>
  <dcterms:modified xsi:type="dcterms:W3CDTF">2024-07-08T07:23:53Z</dcterms:modified>
</cp:coreProperties>
</file>