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</p:sldIdLst>
  <p:sldSz cx="9752013" cy="73152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100" Type="http://schemas.openxmlformats.org/officeDocument/2006/relationships/slide" Target="slides/slide88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44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87080" y="1711440"/>
            <a:ext cx="877644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5542127-8439-475D-8D44-2F5D5DD7325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F0A3B492-849D-4F26-9E77-185EF99946C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7EFD3860-4550-4EB4-963E-ED94F13F4F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0D3C942-FAF1-40AE-AA7C-46EB6833DE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0AB5CA1-DB12-402F-9392-942392E4C5F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44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87080" y="1711440"/>
            <a:ext cx="877644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99473BC-D764-4EE3-91BB-A225D25B72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EEC2EB8-498E-4531-AA52-CF8AD979EA7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44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87080" y="1711440"/>
            <a:ext cx="428256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984200" y="1711440"/>
            <a:ext cx="428256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796ACA3-CDEE-4926-B271-79ABF9FB8F5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20823F95-72F1-4AA8-9AA6-C072CEA3D8A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44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0F110A46-A740-443F-95E8-7C5263ED72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61A40CD5-03DA-4008-8DED-BE49A34052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080" cy="1220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C2E295F-2A48-4A0C-9C07-C2A4D2137E8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ftr" idx="28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ldNum" idx="29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BDAA9A-D1D9-4CEA-9C81-A28B6F66C73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 idx="30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ftr" idx="31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ldNum" idx="32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B80767-5776-46A6-BE21-C0DC5F460E1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dt" idx="33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27A8C1-E82C-4493-A5D0-A50A4EF22A9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ftr" idx="7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ldNum" idx="8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28DA735-49EF-4496-A3CD-762FCB05FF8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9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080" cy="1220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87080" y="1711440"/>
            <a:ext cx="8776080" cy="424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C613FCE-C396-4C1D-BDD4-D5A0031C201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3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ldNum" idx="14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A5CF2B5-DF00-418D-B80E-E58F6CFD01E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5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080" cy="1220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87080" y="1711440"/>
            <a:ext cx="4282560" cy="424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984560" y="1711440"/>
            <a:ext cx="4282560" cy="424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ftr" idx="16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sldNum" idx="17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A4F106D-7BB9-4C57-8877-4A9B3BE122B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dt" idx="18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ftr" idx="19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ldNum" idx="20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9DC0464-9AE3-4BB1-8B5F-8B247DA98CE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dt" idx="21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487440" y="291600"/>
            <a:ext cx="877680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080" cy="1220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 idx="22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 idx="23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0CA6C2D-045B-4B9A-ADAE-255B894C0E5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dt" idx="24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87440" y="1711440"/>
            <a:ext cx="877680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ftr" idx="25"/>
          </p:nvPr>
        </p:nvSpPr>
        <p:spPr>
          <a:xfrm>
            <a:off x="3123720" y="6356520"/>
            <a:ext cx="28944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ldNum" idx="26"/>
          </p:nvPr>
        </p:nvSpPr>
        <p:spPr>
          <a:xfrm>
            <a:off x="655200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0A0AC11-A3F3-438E-B08F-A1DF3936392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27"/>
          </p:nvPr>
        </p:nvSpPr>
        <p:spPr>
          <a:xfrm>
            <a:off x="456840" y="6356520"/>
            <a:ext cx="213264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487080" y="291600"/>
            <a:ext cx="8776440" cy="1221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487080" y="1711440"/>
            <a:ext cx="8776440" cy="42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9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29f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3"/>
          <p:cNvSpPr/>
          <p:nvPr/>
        </p:nvSpPr>
        <p:spPr>
          <a:xfrm>
            <a:off x="731160" y="2019600"/>
            <a:ext cx="5623920" cy="493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480"/>
              </a:lnSpc>
            </a:pPr>
            <a:r>
              <a:rPr b="0" lang="en-US" sz="5400" spc="-1" strike="noStrike">
                <a:solidFill>
                  <a:srgbClr val="f8f8f8"/>
                </a:solidFill>
                <a:latin typeface="Heebo Heavy"/>
              </a:rPr>
              <a:t>Doręczenia elektroniczne w postępowaniu administracyjnym</a:t>
            </a:r>
            <a:endParaRPr b="0" lang="pl-PL" sz="5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6" name="Group 4"/>
          <p:cNvGrpSpPr/>
          <p:nvPr/>
        </p:nvGrpSpPr>
        <p:grpSpPr>
          <a:xfrm>
            <a:off x="6987600" y="3093120"/>
            <a:ext cx="2032200" cy="1127880"/>
            <a:chOff x="6987600" y="3093120"/>
            <a:chExt cx="2032200" cy="1127880"/>
          </a:xfrm>
        </p:grpSpPr>
        <p:sp>
          <p:nvSpPr>
            <p:cNvPr id="67" name="AutoShape 5"/>
            <p:cNvSpPr/>
            <p:nvPr/>
          </p:nvSpPr>
          <p:spPr>
            <a:xfrm>
              <a:off x="6987600" y="3093120"/>
              <a:ext cx="2032200" cy="864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TextBox 6"/>
            <p:cNvSpPr/>
            <p:nvPr/>
          </p:nvSpPr>
          <p:spPr>
            <a:xfrm>
              <a:off x="6987600" y="3334320"/>
              <a:ext cx="2032200" cy="640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520"/>
                </a:lnSpc>
              </a:pPr>
              <a:r>
                <a:rPr b="0" lang="en-US" sz="1800" spc="-1" strike="noStrike">
                  <a:solidFill>
                    <a:srgbClr val="f8f8f8"/>
                  </a:solidFill>
                  <a:latin typeface="Heebo"/>
                </a:rPr>
                <a:t>Nowe zasady </a:t>
              </a: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2520"/>
                </a:lnSpc>
              </a:pPr>
              <a:r>
                <a:rPr b="0" lang="en-US" sz="1800" spc="-1" strike="noStrike">
                  <a:solidFill>
                    <a:srgbClr val="f8f8f8"/>
                  </a:solidFill>
                  <a:latin typeface="Heebo"/>
                </a:rPr>
                <a:t>1 stycznia   2025. </a:t>
              </a: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AutoShape 7"/>
            <p:cNvSpPr/>
            <p:nvPr/>
          </p:nvSpPr>
          <p:spPr>
            <a:xfrm>
              <a:off x="6987600" y="4212360"/>
              <a:ext cx="2032200" cy="864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2"/>
          <p:cNvGrpSpPr/>
          <p:nvPr/>
        </p:nvGrpSpPr>
        <p:grpSpPr>
          <a:xfrm>
            <a:off x="1606680" y="2024280"/>
            <a:ext cx="6538680" cy="3266640"/>
            <a:chOff x="1606680" y="2024280"/>
            <a:chExt cx="6538680" cy="3266640"/>
          </a:xfrm>
        </p:grpSpPr>
        <p:sp>
          <p:nvSpPr>
            <p:cNvPr id="112" name="TextBox 3"/>
            <p:cNvSpPr/>
            <p:nvPr/>
          </p:nvSpPr>
          <p:spPr>
            <a:xfrm>
              <a:off x="1606680" y="2865600"/>
              <a:ext cx="6537600" cy="1675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ZAPEWNIENIE DOWODÓW DORĘCZENIA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TextBox 4"/>
            <p:cNvSpPr/>
            <p:nvPr/>
          </p:nvSpPr>
          <p:spPr>
            <a:xfrm>
              <a:off x="1606680" y="420264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4" name="AutoShape 5"/>
            <p:cNvSpPr/>
            <p:nvPr/>
          </p:nvSpPr>
          <p:spPr>
            <a:xfrm rot="10800000">
              <a:off x="1607760" y="202392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5" name="AutoShape 6"/>
            <p:cNvSpPr/>
            <p:nvPr/>
          </p:nvSpPr>
          <p:spPr>
            <a:xfrm rot="10800000">
              <a:off x="1607760" y="528192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7" name="Group 3"/>
          <p:cNvGrpSpPr/>
          <p:nvPr/>
        </p:nvGrpSpPr>
        <p:grpSpPr>
          <a:xfrm>
            <a:off x="731160" y="1993680"/>
            <a:ext cx="8289360" cy="3417480"/>
            <a:chOff x="731160" y="1993680"/>
            <a:chExt cx="8289360" cy="3417480"/>
          </a:xfrm>
        </p:grpSpPr>
        <p:sp>
          <p:nvSpPr>
            <p:cNvPr id="118" name="TextBox 4"/>
            <p:cNvSpPr/>
            <p:nvPr/>
          </p:nvSpPr>
          <p:spPr>
            <a:xfrm>
              <a:off x="731160" y="2617920"/>
              <a:ext cx="8288640" cy="279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zapewnienie rozliczalności i niezaprzeczalności doręczeń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" name="AutoShape 5"/>
            <p:cNvSpPr/>
            <p:nvPr/>
          </p:nvSpPr>
          <p:spPr>
            <a:xfrm rot="10800000">
              <a:off x="731880" y="1993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" name="AutoShape 6"/>
            <p:cNvSpPr/>
            <p:nvPr/>
          </p:nvSpPr>
          <p:spPr>
            <a:xfrm rot="10800000">
              <a:off x="731880" y="53121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2"/>
          <p:cNvGrpSpPr/>
          <p:nvPr/>
        </p:nvGrpSpPr>
        <p:grpSpPr>
          <a:xfrm>
            <a:off x="1606680" y="1746360"/>
            <a:ext cx="6538680" cy="3822480"/>
            <a:chOff x="1606680" y="1746360"/>
            <a:chExt cx="6538680" cy="3822480"/>
          </a:xfrm>
        </p:grpSpPr>
        <p:sp>
          <p:nvSpPr>
            <p:cNvPr id="122" name="TextBox 3"/>
            <p:cNvSpPr/>
            <p:nvPr/>
          </p:nvSpPr>
          <p:spPr>
            <a:xfrm>
              <a:off x="1606680" y="2587680"/>
              <a:ext cx="6537600" cy="167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OCHRONA OSÓB WYKLUCZONYCH CYFROWO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TextBox 4"/>
            <p:cNvSpPr/>
            <p:nvPr/>
          </p:nvSpPr>
          <p:spPr>
            <a:xfrm>
              <a:off x="1606680" y="448056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24" name="AutoShape 5"/>
            <p:cNvSpPr/>
            <p:nvPr/>
          </p:nvSpPr>
          <p:spPr>
            <a:xfrm rot="10800000">
              <a:off x="1607760" y="174600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" name="AutoShape 6"/>
            <p:cNvSpPr/>
            <p:nvPr/>
          </p:nvSpPr>
          <p:spPr>
            <a:xfrm rot="10800000">
              <a:off x="1607760" y="555984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7" name="Group 3"/>
          <p:cNvGrpSpPr/>
          <p:nvPr/>
        </p:nvGrpSpPr>
        <p:grpSpPr>
          <a:xfrm>
            <a:off x="731160" y="1993680"/>
            <a:ext cx="8289360" cy="3417480"/>
            <a:chOff x="731160" y="1993680"/>
            <a:chExt cx="8289360" cy="3417480"/>
          </a:xfrm>
        </p:grpSpPr>
        <p:sp>
          <p:nvSpPr>
            <p:cNvPr id="128" name="TextBox 4"/>
            <p:cNvSpPr/>
            <p:nvPr/>
          </p:nvSpPr>
          <p:spPr>
            <a:xfrm>
              <a:off x="731160" y="2617920"/>
              <a:ext cx="8288640" cy="279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zapewnienie możliwości realizacji doręczeń transgranicznych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AutoShape 5"/>
            <p:cNvSpPr/>
            <p:nvPr/>
          </p:nvSpPr>
          <p:spPr>
            <a:xfrm rot="10800000">
              <a:off x="731880" y="1993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AutoShape 6"/>
            <p:cNvSpPr/>
            <p:nvPr/>
          </p:nvSpPr>
          <p:spPr>
            <a:xfrm rot="10800000">
              <a:off x="731880" y="53121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2"/>
          <p:cNvGrpSpPr/>
          <p:nvPr/>
        </p:nvGrpSpPr>
        <p:grpSpPr>
          <a:xfrm>
            <a:off x="1606680" y="1746360"/>
            <a:ext cx="6538680" cy="3822480"/>
            <a:chOff x="1606680" y="1746360"/>
            <a:chExt cx="6538680" cy="3822480"/>
          </a:xfrm>
        </p:grpSpPr>
        <p:sp>
          <p:nvSpPr>
            <p:cNvPr id="132" name="TextBox 3"/>
            <p:cNvSpPr/>
            <p:nvPr/>
          </p:nvSpPr>
          <p:spPr>
            <a:xfrm>
              <a:off x="1606680" y="2587680"/>
              <a:ext cx="6537600" cy="167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OCHRONA OSÓB WYKLUCZONYCH CYFROWO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Box 4"/>
            <p:cNvSpPr/>
            <p:nvPr/>
          </p:nvSpPr>
          <p:spPr>
            <a:xfrm>
              <a:off x="1606680" y="448056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34" name="AutoShape 5"/>
            <p:cNvSpPr/>
            <p:nvPr/>
          </p:nvSpPr>
          <p:spPr>
            <a:xfrm rot="10800000">
              <a:off x="1607760" y="174600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5" name="AutoShape 6"/>
            <p:cNvSpPr/>
            <p:nvPr/>
          </p:nvSpPr>
          <p:spPr>
            <a:xfrm rot="10800000">
              <a:off x="1607760" y="555984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2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2"/>
          <p:cNvSpPr/>
          <p:nvPr/>
        </p:nvSpPr>
        <p:spPr>
          <a:xfrm>
            <a:off x="4876200" y="0"/>
            <a:ext cx="4875480" cy="7314480"/>
          </a:xfrm>
          <a:custGeom>
            <a:avLst/>
            <a:gdLst>
              <a:gd name="textAreaLeft" fmla="*/ 0 w 4875480"/>
              <a:gd name="textAreaRight" fmla="*/ 4875840 w 48754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876800" h="7315200">
                <a:moveTo>
                  <a:pt x="0" y="0"/>
                </a:moveTo>
                <a:lnTo>
                  <a:pt x="4876800" y="0"/>
                </a:lnTo>
                <a:lnTo>
                  <a:pt x="48768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76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7" name="Group 3"/>
          <p:cNvGrpSpPr/>
          <p:nvPr/>
        </p:nvGrpSpPr>
        <p:grpSpPr>
          <a:xfrm>
            <a:off x="158760" y="2682000"/>
            <a:ext cx="4716360" cy="2241720"/>
            <a:chOff x="158760" y="2682000"/>
            <a:chExt cx="4716360" cy="2241720"/>
          </a:xfrm>
        </p:grpSpPr>
        <p:grpSp>
          <p:nvGrpSpPr>
            <p:cNvPr id="138" name="Group 4"/>
            <p:cNvGrpSpPr/>
            <p:nvPr/>
          </p:nvGrpSpPr>
          <p:grpSpPr>
            <a:xfrm>
              <a:off x="158760" y="2682000"/>
              <a:ext cx="4716360" cy="1950120"/>
              <a:chOff x="158760" y="2682000"/>
              <a:chExt cx="4716360" cy="1950120"/>
            </a:xfrm>
          </p:grpSpPr>
          <p:sp>
            <p:nvSpPr>
              <p:cNvPr id="139" name="Freeform 5"/>
              <p:cNvSpPr/>
              <p:nvPr/>
            </p:nvSpPr>
            <p:spPr>
              <a:xfrm>
                <a:off x="158760" y="2682000"/>
                <a:ext cx="4716360" cy="1950120"/>
              </a:xfrm>
              <a:custGeom>
                <a:avLst/>
                <a:gdLst>
                  <a:gd name="textAreaLeft" fmla="*/ 0 w 4716360"/>
                  <a:gd name="textAreaRight" fmla="*/ 4716720 w 4716360"/>
                  <a:gd name="textAreaTop" fmla="*/ 0 h 1950120"/>
                  <a:gd name="textAreaBottom" fmla="*/ 1950840 h 1950120"/>
                </a:gdLst>
                <a:ahLst/>
                <a:rect l="textAreaLeft" t="textAreaTop" r="textAreaRight" b="textAreaBottom"/>
                <a:pathLst>
                  <a:path w="54638761" h="22595841">
                    <a:moveTo>
                      <a:pt x="0" y="0"/>
                    </a:moveTo>
                    <a:lnTo>
                      <a:pt x="0" y="22595841"/>
                    </a:lnTo>
                    <a:lnTo>
                      <a:pt x="54638761" y="22595841"/>
                    </a:lnTo>
                    <a:lnTo>
                      <a:pt x="54638761" y="0"/>
                    </a:lnTo>
                    <a:lnTo>
                      <a:pt x="0" y="0"/>
                    </a:lnTo>
                    <a:close/>
                    <a:moveTo>
                      <a:pt x="54577804" y="22534880"/>
                    </a:moveTo>
                    <a:lnTo>
                      <a:pt x="59690" y="22534880"/>
                    </a:lnTo>
                    <a:lnTo>
                      <a:pt x="59690" y="59690"/>
                    </a:lnTo>
                    <a:lnTo>
                      <a:pt x="54577804" y="59690"/>
                    </a:lnTo>
                    <a:lnTo>
                      <a:pt x="54577804" y="22534880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pl-PL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0" name="TextBox 6"/>
            <p:cNvSpPr/>
            <p:nvPr/>
          </p:nvSpPr>
          <p:spPr>
            <a:xfrm>
              <a:off x="672120" y="3038400"/>
              <a:ext cx="3690000" cy="1885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949"/>
                </a:lnSpc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data wejścia w życie </a:t>
              </a:r>
              <a:endParaRPr b="0" lang="pl-PL" sz="45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41" name="TextBox 7"/>
          <p:cNvSpPr/>
          <p:nvPr/>
        </p:nvSpPr>
        <p:spPr>
          <a:xfrm>
            <a:off x="5640480" y="2838600"/>
            <a:ext cx="3379680" cy="15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299"/>
              </a:lnSpc>
            </a:pPr>
            <a:r>
              <a:rPr b="0" lang="en-US" sz="4500" spc="-1" strike="noStrike">
                <a:solidFill>
                  <a:srgbClr val="f8f8f8"/>
                </a:solidFill>
                <a:latin typeface="Heebo"/>
              </a:rPr>
              <a:t>lex komunikat</a:t>
            </a:r>
            <a:endParaRPr b="0" lang="pl-PL" sz="45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3"/>
          <p:cNvSpPr/>
          <p:nvPr/>
        </p:nvSpPr>
        <p:spPr>
          <a:xfrm>
            <a:off x="719640" y="1620000"/>
            <a:ext cx="5398920" cy="450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068"/>
              </a:lnSpc>
            </a:pPr>
            <a:r>
              <a:rPr b="0" lang="pl-PL" sz="4610" spc="-1" strike="noStrike">
                <a:solidFill>
                  <a:srgbClr val="88ab7c"/>
                </a:solidFill>
                <a:latin typeface="Heebo Bold"/>
              </a:rPr>
              <a:t>KOMUNIKAT   nowy termin</a:t>
            </a:r>
            <a:endParaRPr b="0" lang="pl-PL" sz="461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068"/>
              </a:lnSpc>
            </a:pPr>
            <a:endParaRPr b="0" lang="pl-PL" sz="461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068"/>
              </a:lnSpc>
            </a:pPr>
            <a:r>
              <a:rPr b="0" lang="pl-PL" sz="4610" spc="-1" strike="noStrike">
                <a:solidFill>
                  <a:srgbClr val="88ab7c"/>
                </a:solidFill>
                <a:latin typeface="Heebo Bold"/>
              </a:rPr>
              <a:t>Po raz kolejny zmieniony, dwa dni po konferencji  </a:t>
            </a:r>
            <a:endParaRPr b="0" lang="pl-PL" sz="46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Box 4"/>
          <p:cNvSpPr/>
          <p:nvPr/>
        </p:nvSpPr>
        <p:spPr>
          <a:xfrm>
            <a:off x="5976360" y="1620000"/>
            <a:ext cx="3563640" cy="320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8399"/>
              </a:lnSpc>
            </a:pPr>
            <a:r>
              <a:rPr b="0" lang="en-US" sz="6000" spc="-1" strike="noStrike">
                <a:solidFill>
                  <a:srgbClr val="455241"/>
                </a:solidFill>
                <a:latin typeface="Heebo"/>
              </a:rPr>
              <a:t>1 stycznia  2025r. </a:t>
            </a:r>
            <a:endParaRPr b="0" lang="pl-PL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2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76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5" name="Group 3"/>
          <p:cNvGrpSpPr/>
          <p:nvPr/>
        </p:nvGrpSpPr>
        <p:grpSpPr>
          <a:xfrm>
            <a:off x="2275200" y="2255040"/>
            <a:ext cx="5643360" cy="2804400"/>
            <a:chOff x="2275200" y="2255040"/>
            <a:chExt cx="5643360" cy="2804400"/>
          </a:xfrm>
        </p:grpSpPr>
        <p:grpSp>
          <p:nvGrpSpPr>
            <p:cNvPr id="146" name="Group 4"/>
            <p:cNvGrpSpPr/>
            <p:nvPr/>
          </p:nvGrpSpPr>
          <p:grpSpPr>
            <a:xfrm>
              <a:off x="2275200" y="2255040"/>
              <a:ext cx="5643360" cy="2804400"/>
              <a:chOff x="2275200" y="2255040"/>
              <a:chExt cx="5643360" cy="2804400"/>
            </a:xfrm>
          </p:grpSpPr>
          <p:sp>
            <p:nvSpPr>
              <p:cNvPr id="147" name="Freeform 5"/>
              <p:cNvSpPr/>
              <p:nvPr/>
            </p:nvSpPr>
            <p:spPr>
              <a:xfrm>
                <a:off x="2275200" y="2255040"/>
                <a:ext cx="5643360" cy="2804400"/>
              </a:xfrm>
              <a:custGeom>
                <a:avLst/>
                <a:gdLst>
                  <a:gd name="textAreaLeft" fmla="*/ 0 w 5643360"/>
                  <a:gd name="textAreaRight" fmla="*/ 5643720 w 5643360"/>
                  <a:gd name="textAreaTop" fmla="*/ 0 h 2804400"/>
                  <a:gd name="textAreaBottom" fmla="*/ 2805120 h 2804400"/>
                </a:gdLst>
                <a:ahLst/>
                <a:rect l="textAreaLeft" t="textAreaTop" r="textAreaRight" b="textAreaBottom"/>
                <a:pathLst>
                  <a:path w="60252068" h="32487862">
                    <a:moveTo>
                      <a:pt x="0" y="0"/>
                    </a:moveTo>
                    <a:lnTo>
                      <a:pt x="0" y="32487862"/>
                    </a:lnTo>
                    <a:lnTo>
                      <a:pt x="60252068" y="32487862"/>
                    </a:lnTo>
                    <a:lnTo>
                      <a:pt x="60252068" y="0"/>
                    </a:lnTo>
                    <a:lnTo>
                      <a:pt x="0" y="0"/>
                    </a:lnTo>
                    <a:close/>
                    <a:moveTo>
                      <a:pt x="60191104" y="32426904"/>
                    </a:moveTo>
                    <a:lnTo>
                      <a:pt x="59690" y="32426904"/>
                    </a:lnTo>
                    <a:lnTo>
                      <a:pt x="59690" y="59690"/>
                    </a:lnTo>
                    <a:lnTo>
                      <a:pt x="60191104" y="59690"/>
                    </a:lnTo>
                    <a:lnTo>
                      <a:pt x="60191104" y="32426904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pl-PL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8" name="TextBox 6"/>
            <p:cNvSpPr/>
            <p:nvPr/>
          </p:nvSpPr>
          <p:spPr>
            <a:xfrm>
              <a:off x="2889720" y="2618640"/>
              <a:ext cx="4414680" cy="20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zakres podmiotowy obowiązku</a:t>
              </a:r>
              <a:endParaRPr b="0" lang="pl-PL" sz="50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0" name="Group 3"/>
          <p:cNvGrpSpPr/>
          <p:nvPr/>
        </p:nvGrpSpPr>
        <p:grpSpPr>
          <a:xfrm>
            <a:off x="731160" y="2097360"/>
            <a:ext cx="8289360" cy="3131280"/>
            <a:chOff x="731160" y="2097360"/>
            <a:chExt cx="8289360" cy="3131280"/>
          </a:xfrm>
        </p:grpSpPr>
        <p:sp>
          <p:nvSpPr>
            <p:cNvPr id="151" name="TextBox 4"/>
            <p:cNvSpPr/>
            <p:nvPr/>
          </p:nvSpPr>
          <p:spPr>
            <a:xfrm>
              <a:off x="731160" y="2714760"/>
              <a:ext cx="8288640" cy="2513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949"/>
                </a:lnSpc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Organy administracji rządowej oraz jednostki budżetowe obsługujące te organy 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2" name="AutoShape 5"/>
            <p:cNvSpPr/>
            <p:nvPr/>
          </p:nvSpPr>
          <p:spPr>
            <a:xfrm rot="10800000">
              <a:off x="731880" y="20970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AutoShape 6"/>
            <p:cNvSpPr/>
            <p:nvPr/>
          </p:nvSpPr>
          <p:spPr>
            <a:xfrm rot="10800000">
              <a:off x="731880" y="52081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5" name="Group 3"/>
          <p:cNvGrpSpPr/>
          <p:nvPr/>
        </p:nvGrpSpPr>
        <p:grpSpPr>
          <a:xfrm>
            <a:off x="731160" y="-416520"/>
            <a:ext cx="8289360" cy="8159040"/>
            <a:chOff x="731160" y="-416520"/>
            <a:chExt cx="8289360" cy="8159040"/>
          </a:xfrm>
        </p:grpSpPr>
        <p:sp>
          <p:nvSpPr>
            <p:cNvPr id="156" name="TextBox 4"/>
            <p:cNvSpPr/>
            <p:nvPr/>
          </p:nvSpPr>
          <p:spPr>
            <a:xfrm>
              <a:off x="731160" y="200160"/>
              <a:ext cx="8288640" cy="754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971640" indent="-485640" algn="just" defTabSz="914400">
                <a:lnSpc>
                  <a:spcPts val="49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inne organy władzy publicznej, organy kontroli państwowej i ochrony prawa oraz jednostki budżetowe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971640" indent="-485640" algn="just" defTabSz="914400">
                <a:lnSpc>
                  <a:spcPts val="49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obsługujące te organy;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971640" indent="-485640" algn="just" defTabSz="914400">
                <a:lnSpc>
                  <a:spcPts val="49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ZUS i zarządzane przez niego fundusze;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971640" indent="-485640" algn="just" defTabSz="914400">
                <a:lnSpc>
                  <a:spcPts val="49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KRUS i fundusze zarządzane przez Prezesa KRUS;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971640" indent="-485640" algn="just" defTabSz="914400">
                <a:lnSpc>
                  <a:spcPts val="49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4500" spc="-1" strike="noStrike">
                  <a:solidFill>
                    <a:srgbClr val="f8f8f8"/>
                  </a:solidFill>
                  <a:latin typeface="Heebo Bold"/>
                </a:rPr>
                <a:t>NFZ</a:t>
              </a:r>
              <a:endParaRPr b="0" lang="pl-PL" sz="4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AutoShape 5"/>
            <p:cNvSpPr/>
            <p:nvPr/>
          </p:nvSpPr>
          <p:spPr>
            <a:xfrm rot="10800000">
              <a:off x="731880" y="-4165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AutoShape 6"/>
            <p:cNvSpPr/>
            <p:nvPr/>
          </p:nvSpPr>
          <p:spPr>
            <a:xfrm rot="10800000">
              <a:off x="731880" y="7723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"/>
          <p:cNvGrpSpPr/>
          <p:nvPr/>
        </p:nvGrpSpPr>
        <p:grpSpPr>
          <a:xfrm>
            <a:off x="1606680" y="1363680"/>
            <a:ext cx="6852240" cy="4588560"/>
            <a:chOff x="1606680" y="1363680"/>
            <a:chExt cx="6852240" cy="4588560"/>
          </a:xfrm>
        </p:grpSpPr>
        <p:sp>
          <p:nvSpPr>
            <p:cNvPr id="71" name="TextBox 3"/>
            <p:cNvSpPr/>
            <p:nvPr/>
          </p:nvSpPr>
          <p:spPr>
            <a:xfrm>
              <a:off x="1606680" y="2244960"/>
              <a:ext cx="6851160" cy="2234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USTAWA 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Z 18 LISTOPADA 2020 R. 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O DORĘCZENIACH ELEKTRONICZNYCH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TextBox 4"/>
            <p:cNvSpPr/>
            <p:nvPr/>
          </p:nvSpPr>
          <p:spPr>
            <a:xfrm>
              <a:off x="1606680" y="4811400"/>
              <a:ext cx="6851160" cy="28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  <a:spcBef>
                  <a:spcPts val="1191"/>
                </a:spcBef>
                <a:spcAft>
                  <a:spcPts val="992"/>
                </a:spcAft>
              </a:pPr>
              <a:r>
                <a:rPr b="0" lang="en-US" sz="1600" spc="-1" strike="noStrike">
                  <a:solidFill>
                    <a:srgbClr val="455241"/>
                  </a:solidFill>
                  <a:latin typeface="Heebo"/>
                </a:rPr>
                <a:t>Dz. U. z 2024. 1045 t.j. </a:t>
              </a:r>
              <a:endParaRPr b="0" lang="pl-PL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AutoShape 5"/>
            <p:cNvSpPr/>
            <p:nvPr/>
          </p:nvSpPr>
          <p:spPr>
            <a:xfrm rot="10800000">
              <a:off x="1607760" y="1363320"/>
              <a:ext cx="6851160" cy="936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4920" bIns="-3492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AutoShape 6"/>
            <p:cNvSpPr/>
            <p:nvPr/>
          </p:nvSpPr>
          <p:spPr>
            <a:xfrm rot="10800000">
              <a:off x="1607760" y="5942880"/>
              <a:ext cx="6851160" cy="936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4920" bIns="-3492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3"/>
          <p:cNvSpPr/>
          <p:nvPr/>
        </p:nvSpPr>
        <p:spPr>
          <a:xfrm>
            <a:off x="360" y="2434680"/>
            <a:ext cx="9751680" cy="30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77240" indent="-388800" algn="ctr" defTabSz="914400">
              <a:lnSpc>
                <a:spcPts val="3960"/>
              </a:lnSpc>
              <a:buClr>
                <a:srgbClr val="f8f8f8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8f8f8"/>
                </a:solidFill>
                <a:latin typeface="Heebo Bold"/>
              </a:rPr>
              <a:t>agencje wykonawcze .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algn="ctr" defTabSz="914400">
              <a:lnSpc>
                <a:spcPts val="3960"/>
              </a:lnSpc>
              <a:buClr>
                <a:srgbClr val="f8f8f8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8f8f8"/>
                </a:solidFill>
                <a:latin typeface="Heebo Bold"/>
              </a:rPr>
              <a:t>Agencji Mienia Wojskowego ,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algn="ctr" defTabSz="914400">
              <a:lnSpc>
                <a:spcPts val="3960"/>
              </a:lnSpc>
              <a:buClr>
                <a:srgbClr val="f8f8f8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8f8f8"/>
                </a:solidFill>
                <a:latin typeface="Heebo Bold"/>
              </a:rPr>
              <a:t>Narodowe Centrum Badań i Rozwoju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algn="ctr" defTabSz="914400">
              <a:lnSpc>
                <a:spcPts val="3960"/>
              </a:lnSpc>
              <a:buClr>
                <a:srgbClr val="f8f8f8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f8f8f8"/>
                </a:solidFill>
                <a:latin typeface="Heebo Bold"/>
              </a:rPr>
              <a:t> </a:t>
            </a:r>
            <a:r>
              <a:rPr b="0" lang="en-US" sz="3600" spc="-1" strike="noStrike">
                <a:solidFill>
                  <a:srgbClr val="f8f8f8"/>
                </a:solidFill>
                <a:latin typeface="Heebo Bold"/>
              </a:rPr>
              <a:t>Agencji Restrukturyzacji i Modernizacji Rolnictwa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2" name="Group 3"/>
          <p:cNvGrpSpPr/>
          <p:nvPr/>
        </p:nvGrpSpPr>
        <p:grpSpPr>
          <a:xfrm>
            <a:off x="731160" y="2341440"/>
            <a:ext cx="8289360" cy="2632320"/>
            <a:chOff x="731160" y="2341440"/>
            <a:chExt cx="8289360" cy="2632320"/>
          </a:xfrm>
        </p:grpSpPr>
        <p:sp>
          <p:nvSpPr>
            <p:cNvPr id="163" name="TextBox 4"/>
            <p:cNvSpPr/>
            <p:nvPr/>
          </p:nvSpPr>
          <p:spPr>
            <a:xfrm>
              <a:off x="731160" y="2965680"/>
              <a:ext cx="8288640" cy="1396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Instytucje gospodarki budżetowej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AutoShape 5"/>
            <p:cNvSpPr/>
            <p:nvPr/>
          </p:nvSpPr>
          <p:spPr>
            <a:xfrm rot="10800000">
              <a:off x="731880" y="23410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AutoShape 6"/>
            <p:cNvSpPr/>
            <p:nvPr/>
          </p:nvSpPr>
          <p:spPr>
            <a:xfrm rot="10800000">
              <a:off x="731880" y="4964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7" name="Group 3"/>
          <p:cNvGrpSpPr/>
          <p:nvPr/>
        </p:nvGrpSpPr>
        <p:grpSpPr>
          <a:xfrm>
            <a:off x="731160" y="425520"/>
            <a:ext cx="8289360" cy="6464160"/>
            <a:chOff x="731160" y="425520"/>
            <a:chExt cx="8289360" cy="6464160"/>
          </a:xfrm>
        </p:grpSpPr>
        <p:sp>
          <p:nvSpPr>
            <p:cNvPr id="168" name="TextBox 4"/>
            <p:cNvSpPr/>
            <p:nvPr/>
          </p:nvSpPr>
          <p:spPr>
            <a:xfrm>
              <a:off x="731160" y="1035720"/>
              <a:ext cx="8288640" cy="477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820440" indent="-410040" algn="ctr" defTabSz="914400">
                <a:lnSpc>
                  <a:spcPts val="4181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uczelnie publiczne;</a:t>
              </a:r>
              <a:endParaRPr b="0" lang="pl-PL" sz="38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820440" indent="-410040" algn="ctr" defTabSz="914400">
                <a:lnSpc>
                  <a:spcPts val="4181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PAN i tworzone przez nią jednostki organizacyjne;</a:t>
              </a:r>
              <a:endParaRPr b="0" lang="pl-PL" sz="38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820440" indent="-410040" algn="ctr" defTabSz="914400">
                <a:lnSpc>
                  <a:spcPts val="4181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państwowe i samorządowe instytucje kultury;</a:t>
              </a:r>
              <a:endParaRPr b="0" lang="pl-PL" sz="38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820440" indent="-410040" algn="ctr" defTabSz="914400">
                <a:lnSpc>
                  <a:spcPts val="4181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inne państwowe lub samorządowe osoby prawne</a:t>
              </a:r>
              <a:endParaRPr b="0" lang="pl-PL" sz="3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181"/>
                </a:lnSpc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endParaRPr b="0" lang="pl-PL" sz="3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AutoShape 5"/>
            <p:cNvSpPr/>
            <p:nvPr/>
          </p:nvSpPr>
          <p:spPr>
            <a:xfrm rot="10800000">
              <a:off x="731880" y="4251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AutoShape 6"/>
            <p:cNvSpPr/>
            <p:nvPr/>
          </p:nvSpPr>
          <p:spPr>
            <a:xfrm rot="10800000">
              <a:off x="731880" y="68806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2" name="Group 3"/>
          <p:cNvGrpSpPr/>
          <p:nvPr/>
        </p:nvGrpSpPr>
        <p:grpSpPr>
          <a:xfrm>
            <a:off x="731160" y="1993680"/>
            <a:ext cx="8289360" cy="3417480"/>
            <a:chOff x="731160" y="1993680"/>
            <a:chExt cx="8289360" cy="3417480"/>
          </a:xfrm>
        </p:grpSpPr>
        <p:sp>
          <p:nvSpPr>
            <p:cNvPr id="173" name="TextBox 4"/>
            <p:cNvSpPr/>
            <p:nvPr/>
          </p:nvSpPr>
          <p:spPr>
            <a:xfrm>
              <a:off x="731160" y="2617920"/>
              <a:ext cx="8288640" cy="279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Inne podmioty publiczne (art. 155 ust. 9 DorElektrU)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Od 1.1.2025 r.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" name="AutoShape 5"/>
            <p:cNvSpPr/>
            <p:nvPr/>
          </p:nvSpPr>
          <p:spPr>
            <a:xfrm rot="10800000">
              <a:off x="731880" y="1993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5" name="AutoShape 6"/>
            <p:cNvSpPr/>
            <p:nvPr/>
          </p:nvSpPr>
          <p:spPr>
            <a:xfrm rot="10800000">
              <a:off x="731880" y="53121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7" name="Group 3"/>
          <p:cNvGrpSpPr/>
          <p:nvPr/>
        </p:nvGrpSpPr>
        <p:grpSpPr>
          <a:xfrm>
            <a:off x="731160" y="1297800"/>
            <a:ext cx="8289360" cy="5512680"/>
            <a:chOff x="731160" y="1297800"/>
            <a:chExt cx="8289360" cy="5512680"/>
          </a:xfrm>
        </p:grpSpPr>
        <p:sp>
          <p:nvSpPr>
            <p:cNvPr id="178" name="TextBox 4"/>
            <p:cNvSpPr/>
            <p:nvPr/>
          </p:nvSpPr>
          <p:spPr>
            <a:xfrm>
              <a:off x="731160" y="1922040"/>
              <a:ext cx="8288640" cy="488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sądy i trybunały, komornicy, prokuratura, organy ścigania i Służba Więzienna. Termin wyznaczony dla tych organów to 1.10.2029 r.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9" name="AutoShape 5"/>
            <p:cNvSpPr/>
            <p:nvPr/>
          </p:nvSpPr>
          <p:spPr>
            <a:xfrm rot="10800000">
              <a:off x="731880" y="1297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0" name="AutoShape 6"/>
            <p:cNvSpPr/>
            <p:nvPr/>
          </p:nvSpPr>
          <p:spPr>
            <a:xfrm rot="10800000">
              <a:off x="731880" y="6008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731160" y="253800"/>
            <a:ext cx="8289360" cy="6909480"/>
            <a:chOff x="731160" y="253800"/>
            <a:chExt cx="8289360" cy="6909480"/>
          </a:xfrm>
        </p:grpSpPr>
        <p:sp>
          <p:nvSpPr>
            <p:cNvPr id="183" name="TextBox 4"/>
            <p:cNvSpPr/>
            <p:nvPr/>
          </p:nvSpPr>
          <p:spPr>
            <a:xfrm>
              <a:off x="731160" y="878040"/>
              <a:ext cx="8288640" cy="628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Jednostki samorządu terytorialnego i ich związki oraz związki metropolitalne i samorządowe zakłady budżetowe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–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w zakresie PUH - 1.10.2029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4" name="AutoShape 5"/>
            <p:cNvSpPr/>
            <p:nvPr/>
          </p:nvSpPr>
          <p:spPr>
            <a:xfrm rot="10800000">
              <a:off x="731880" y="253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" name="AutoShape 6"/>
            <p:cNvSpPr/>
            <p:nvPr/>
          </p:nvSpPr>
          <p:spPr>
            <a:xfrm rot="10800000">
              <a:off x="731880" y="7052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2"/>
          <p:cNvGrpSpPr/>
          <p:nvPr/>
        </p:nvGrpSpPr>
        <p:grpSpPr>
          <a:xfrm>
            <a:off x="1606680" y="2302200"/>
            <a:ext cx="6538680" cy="2711160"/>
            <a:chOff x="1606680" y="2302200"/>
            <a:chExt cx="6538680" cy="2711160"/>
          </a:xfrm>
        </p:grpSpPr>
        <p:sp>
          <p:nvSpPr>
            <p:cNvPr id="187" name="TextBox 3"/>
            <p:cNvSpPr/>
            <p:nvPr/>
          </p:nvSpPr>
          <p:spPr>
            <a:xfrm>
              <a:off x="1606680" y="3143160"/>
              <a:ext cx="6537600" cy="111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PODMIOTY NIEPUBLICZNE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8" name="TextBox 4"/>
            <p:cNvSpPr/>
            <p:nvPr/>
          </p:nvSpPr>
          <p:spPr>
            <a:xfrm>
              <a:off x="1606680" y="392508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89" name="AutoShape 5"/>
            <p:cNvSpPr/>
            <p:nvPr/>
          </p:nvSpPr>
          <p:spPr>
            <a:xfrm rot="10800000">
              <a:off x="1607760" y="230184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0" name="AutoShape 6"/>
            <p:cNvSpPr/>
            <p:nvPr/>
          </p:nvSpPr>
          <p:spPr>
            <a:xfrm rot="10800000">
              <a:off x="1607760" y="500436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2" name="Group 3"/>
          <p:cNvGrpSpPr/>
          <p:nvPr/>
        </p:nvGrpSpPr>
        <p:grpSpPr>
          <a:xfrm>
            <a:off x="731160" y="1297800"/>
            <a:ext cx="8289360" cy="4814280"/>
            <a:chOff x="731160" y="1297800"/>
            <a:chExt cx="8289360" cy="4814280"/>
          </a:xfrm>
        </p:grpSpPr>
        <p:sp>
          <p:nvSpPr>
            <p:cNvPr id="193" name="TextBox 4"/>
            <p:cNvSpPr/>
            <p:nvPr/>
          </p:nvSpPr>
          <p:spPr>
            <a:xfrm>
              <a:off x="731160" y="1922040"/>
              <a:ext cx="8288640" cy="419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Generalnie osoby fizyczne, osoby prawne oraz jednostki nie posiadające osobowość prawną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FAKLULTATYWNIE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4" name="AutoShape 5"/>
            <p:cNvSpPr/>
            <p:nvPr/>
          </p:nvSpPr>
          <p:spPr>
            <a:xfrm rot="10800000">
              <a:off x="731880" y="1297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5" name="AutoShape 6"/>
            <p:cNvSpPr/>
            <p:nvPr/>
          </p:nvSpPr>
          <p:spPr>
            <a:xfrm rot="10800000">
              <a:off x="731880" y="6008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Box 2"/>
          <p:cNvSpPr/>
          <p:nvPr/>
        </p:nvSpPr>
        <p:spPr>
          <a:xfrm>
            <a:off x="890280" y="2003400"/>
            <a:ext cx="5034960" cy="33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399"/>
              </a:lnSpc>
            </a:pP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WYŁĄCZENIA PRZEDMIOTOWE STOSOWANIA ELEKTRONICZNWEGO DORĘCZENIA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2"/>
          <p:cNvSpPr/>
          <p:nvPr/>
        </p:nvSpPr>
        <p:spPr>
          <a:xfrm>
            <a:off x="360" y="769680"/>
            <a:ext cx="6201000" cy="704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77240" indent="-388800" defTabSz="914400">
              <a:lnSpc>
                <a:spcPts val="3960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88ab7c"/>
                </a:solidFill>
                <a:latin typeface="Heebo Bold"/>
              </a:rPr>
              <a:t>ZAWIERAJĄCEJ INFORMACJE NIEJAWNE,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defTabSz="914400">
              <a:lnSpc>
                <a:spcPts val="3960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88ab7c"/>
                </a:solidFill>
                <a:latin typeface="Heebo Bold"/>
              </a:rPr>
              <a:t>W POSTĘPOWANIU O UDZIELENIE ZAMÓWIENIA PUBLICZNEGO 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defTabSz="914400">
              <a:lnSpc>
                <a:spcPts val="3960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88ab7c"/>
                </a:solidFill>
                <a:latin typeface="Heebo Bold"/>
              </a:rPr>
              <a:t>KONCESJE NA ROBOTY BUDOWLANE LUB USŁUGI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  <a:p>
            <a:pPr lvl="1" marL="777240" indent="-388800" defTabSz="914400">
              <a:lnSpc>
                <a:spcPts val="3960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600" spc="-1" strike="noStrike">
                <a:solidFill>
                  <a:srgbClr val="88ab7c"/>
                </a:solidFill>
                <a:latin typeface="Heebo Bold"/>
              </a:rPr>
              <a:t>OKREŚLONE W USTAWACH SZCZEGÓLNYCH</a:t>
            </a:r>
            <a:endParaRPr b="0" lang="pl-PL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2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2"/>
          <p:cNvSpPr/>
          <p:nvPr/>
        </p:nvSpPr>
        <p:spPr>
          <a:xfrm>
            <a:off x="3293280" y="0"/>
            <a:ext cx="6458400" cy="7314480"/>
          </a:xfrm>
          <a:custGeom>
            <a:avLst/>
            <a:gdLst>
              <a:gd name="textAreaLeft" fmla="*/ 0 w 6458400"/>
              <a:gd name="textAreaRight" fmla="*/ 6458760 w 645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6459701" h="7315200">
                <a:moveTo>
                  <a:pt x="0" y="0"/>
                </a:moveTo>
                <a:lnTo>
                  <a:pt x="6459701" y="0"/>
                </a:lnTo>
                <a:lnTo>
                  <a:pt x="645970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76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" name="Group 3"/>
          <p:cNvGrpSpPr/>
          <p:nvPr/>
        </p:nvGrpSpPr>
        <p:grpSpPr>
          <a:xfrm>
            <a:off x="3598920" y="277560"/>
            <a:ext cx="5846760" cy="6721200"/>
            <a:chOff x="3598920" y="277560"/>
            <a:chExt cx="5846760" cy="6721200"/>
          </a:xfrm>
        </p:grpSpPr>
        <p:grpSp>
          <p:nvGrpSpPr>
            <p:cNvPr id="77" name="Group 4"/>
            <p:cNvGrpSpPr/>
            <p:nvPr/>
          </p:nvGrpSpPr>
          <p:grpSpPr>
            <a:xfrm>
              <a:off x="3598920" y="277560"/>
              <a:ext cx="5846760" cy="6465600"/>
              <a:chOff x="3598920" y="277560"/>
              <a:chExt cx="5846760" cy="6465600"/>
            </a:xfrm>
          </p:grpSpPr>
          <p:sp>
            <p:nvSpPr>
              <p:cNvPr id="78" name="Freeform 5"/>
              <p:cNvSpPr/>
              <p:nvPr/>
            </p:nvSpPr>
            <p:spPr>
              <a:xfrm>
                <a:off x="3598920" y="277560"/>
                <a:ext cx="5846760" cy="6465600"/>
              </a:xfrm>
              <a:custGeom>
                <a:avLst/>
                <a:gdLst>
                  <a:gd name="textAreaLeft" fmla="*/ 0 w 5846760"/>
                  <a:gd name="textAreaRight" fmla="*/ 5847120 w 5846760"/>
                  <a:gd name="textAreaTop" fmla="*/ 0 h 6465600"/>
                  <a:gd name="textAreaBottom" fmla="*/ 6466320 h 6465600"/>
                </a:gdLst>
                <a:ahLst/>
                <a:rect l="textAreaLeft" t="textAreaTop" r="textAreaRight" b="textAreaBottom"/>
                <a:pathLst>
                  <a:path w="67735109" h="74890567">
                    <a:moveTo>
                      <a:pt x="0" y="0"/>
                    </a:moveTo>
                    <a:lnTo>
                      <a:pt x="0" y="74890567"/>
                    </a:lnTo>
                    <a:lnTo>
                      <a:pt x="67735109" y="74890567"/>
                    </a:lnTo>
                    <a:lnTo>
                      <a:pt x="67735109" y="0"/>
                    </a:lnTo>
                    <a:lnTo>
                      <a:pt x="0" y="0"/>
                    </a:lnTo>
                    <a:close/>
                    <a:moveTo>
                      <a:pt x="67674145" y="74829609"/>
                    </a:moveTo>
                    <a:lnTo>
                      <a:pt x="59690" y="74829609"/>
                    </a:lnTo>
                    <a:lnTo>
                      <a:pt x="59690" y="59690"/>
                    </a:lnTo>
                    <a:lnTo>
                      <a:pt x="67674145" y="59690"/>
                    </a:lnTo>
                    <a:lnTo>
                      <a:pt x="67674145" y="74829609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pl-PL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9" name="TextBox 6"/>
            <p:cNvSpPr/>
            <p:nvPr/>
          </p:nvSpPr>
          <p:spPr>
            <a:xfrm>
              <a:off x="4235040" y="627120"/>
              <a:ext cx="4574160" cy="637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181"/>
                </a:lnSpc>
              </a:pPr>
              <a:r>
                <a:rPr b="0" lang="en-US" sz="3800" spc="-1" strike="noStrike">
                  <a:solidFill>
                    <a:srgbClr val="f8f8f8"/>
                  </a:solidFill>
                  <a:latin typeface="Heebo Bold"/>
                </a:rPr>
                <a:t>określenie zasad wymiany korespondencji podmiotów  publicznych w relacji z innymi podmiotami publicznymi oraz podmiotami niepublicznymi, w tym z osobami fizycznymi</a:t>
              </a:r>
              <a:endParaRPr b="0" lang="pl-PL" sz="3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0" name="TextBox 7"/>
          <p:cNvSpPr/>
          <p:nvPr/>
        </p:nvSpPr>
        <p:spPr>
          <a:xfrm>
            <a:off x="952200" y="2745000"/>
            <a:ext cx="1744200" cy="223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79"/>
              </a:lnSpc>
            </a:pPr>
            <a:r>
              <a:rPr b="0" lang="en-US" sz="4200" spc="-1" strike="noStrike">
                <a:solidFill>
                  <a:srgbClr val="f8f8f8"/>
                </a:solidFill>
                <a:latin typeface="Heebo"/>
              </a:rPr>
              <a:t>Cel ustawy </a:t>
            </a:r>
            <a:endParaRPr b="0" lang="pl-PL" sz="4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2"/>
          <p:cNvSpPr/>
          <p:nvPr/>
        </p:nvSpPr>
        <p:spPr>
          <a:xfrm>
            <a:off x="853560" y="2271600"/>
            <a:ext cx="5034960" cy="39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99"/>
              </a:lnSpc>
            </a:pP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WYMIANY DANYCH Z SYSTEMAMI TELEINFORMATYCZNYMI ZA POMOCĄ USŁUG SIECIOWYCH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2"/>
          <p:cNvSpPr/>
          <p:nvPr/>
        </p:nvSpPr>
        <p:spPr>
          <a:xfrm>
            <a:off x="548280" y="958320"/>
            <a:ext cx="5266800" cy="636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577"/>
              </a:lnSpc>
            </a:pP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Z UWAGI NA OKREŚLONE OKOLICZNOŚCI ODNOSZĄCE SIĘ DO</a:t>
            </a:r>
            <a:endParaRPr b="0" lang="pl-PL" sz="32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77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702000" indent="-351000" defTabSz="914400">
              <a:lnSpc>
                <a:spcPts val="3577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TREŚCI KORESPONDENCJI,</a:t>
            </a:r>
            <a:endParaRPr b="0" lang="pl-PL" sz="3250" spc="-1" strike="noStrike">
              <a:solidFill>
                <a:srgbClr val="000000"/>
              </a:solidFill>
              <a:latin typeface="Arial"/>
            </a:endParaRPr>
          </a:p>
          <a:p>
            <a:pPr lvl="1" marL="702000" indent="-351000" defTabSz="914400">
              <a:lnSpc>
                <a:spcPts val="3577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JEJ FORMY </a:t>
            </a:r>
            <a:endParaRPr b="0" lang="pl-PL" sz="3250" spc="-1" strike="noStrike">
              <a:solidFill>
                <a:srgbClr val="000000"/>
              </a:solidFill>
              <a:latin typeface="Arial"/>
            </a:endParaRPr>
          </a:p>
          <a:p>
            <a:pPr lvl="1" marL="702000" indent="-351000" defTabSz="914400">
              <a:lnSpc>
                <a:spcPts val="3577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OBJĘTOŚCI </a:t>
            </a:r>
            <a:endParaRPr b="0" lang="pl-PL" sz="32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77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577"/>
              </a:lnSpc>
            </a:pPr>
            <a:r>
              <a:rPr b="0" lang="en-US" sz="3250" spc="-1" strike="noStrike">
                <a:solidFill>
                  <a:srgbClr val="88ab7c"/>
                </a:solidFill>
                <a:latin typeface="Heebo Bold"/>
              </a:rPr>
              <a:t>NIE BĘDZIE MOŻLIWYM SKORZYSTANIE Z PURD  LUB PUHB </a:t>
            </a:r>
            <a:endParaRPr b="0" lang="pl-PL" sz="3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Box 2"/>
          <p:cNvSpPr/>
          <p:nvPr/>
        </p:nvSpPr>
        <p:spPr>
          <a:xfrm>
            <a:off x="804600" y="1997640"/>
            <a:ext cx="5034960" cy="452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582840" indent="-291600" defTabSz="914400">
              <a:lnSpc>
                <a:spcPts val="2971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2700" spc="-1" strike="noStrike">
                <a:solidFill>
                  <a:srgbClr val="88ab7c"/>
                </a:solidFill>
                <a:latin typeface="Heebo Bold"/>
              </a:rPr>
              <a:t>PODMIOT WNOSI O DORĘCZENIE ORYGINAŁU DOKUMENTU SPORZĄDZONEGO PIERWOTNIE W POSTACI PAPIEROWEJ;</a:t>
            </a:r>
            <a:endParaRPr b="0" lang="pl-PL" sz="2700" spc="-1" strike="noStrike">
              <a:solidFill>
                <a:srgbClr val="000000"/>
              </a:solidFill>
              <a:latin typeface="Arial"/>
            </a:endParaRPr>
          </a:p>
          <a:p>
            <a:pPr lvl="1" marL="582840" indent="-291600" defTabSz="914400">
              <a:lnSpc>
                <a:spcPts val="2971"/>
              </a:lnSpc>
              <a:buClr>
                <a:srgbClr val="88ab7c"/>
              </a:buClr>
              <a:buFont typeface="Arial"/>
              <a:buChar char="•"/>
            </a:pPr>
            <a:r>
              <a:rPr b="0" lang="en-US" sz="2700" spc="-1" strike="noStrike">
                <a:solidFill>
                  <a:srgbClr val="88ab7c"/>
                </a:solidFill>
                <a:latin typeface="Heebo Bold"/>
              </a:rPr>
              <a:t>korespondencja nie może być doręczona PRZEZ purd LUB puh - OCENIA TO PODMIOT PUBLICZNY</a:t>
            </a:r>
            <a:endParaRPr b="0" lang="pl-PL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2"/>
          <p:cNvSpPr/>
          <p:nvPr/>
        </p:nvSpPr>
        <p:spPr>
          <a:xfrm>
            <a:off x="657720" y="2427480"/>
            <a:ext cx="5034960" cy="251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a) brak możliwości sporządzenia i przekazania dokumentu w postaci elektronicznej wynikający z przepisów odrębnych,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b) brak możliwości wykorzystania publicznej usługi hybrydowej wynikający z przepisów odrębnych,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Box 2"/>
          <p:cNvSpPr/>
          <p:nvPr/>
        </p:nvSpPr>
        <p:spPr>
          <a:xfrm>
            <a:off x="731160" y="554400"/>
            <a:ext cx="5034960" cy="688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189"/>
              </a:lnSpc>
            </a:pPr>
            <a:r>
              <a:rPr b="0" lang="en-US" sz="2900" spc="-1" strike="noStrike">
                <a:solidFill>
                  <a:srgbClr val="88ab7c"/>
                </a:solidFill>
                <a:latin typeface="Heebo Bold"/>
              </a:rPr>
              <a:t>C) KONIECZNOŚĆ DORĘCZENIA NIEPODLEGAJĄCEGO PRZEKSZTAŁCENIU DOKUMENTU UTRWALONEGO W POSTACI INNEJ</a:t>
            </a:r>
            <a:endParaRPr b="0" lang="pl-PL" sz="2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189"/>
              </a:lnSpc>
            </a:pPr>
            <a:r>
              <a:rPr b="0" lang="en-US" sz="2900" spc="-1" strike="noStrike">
                <a:solidFill>
                  <a:srgbClr val="88ab7c"/>
                </a:solidFill>
                <a:latin typeface="Heebo Bold"/>
              </a:rPr>
              <a:t>niż elektroniczna lub rzeczy,</a:t>
            </a:r>
            <a:endParaRPr b="0" lang="pl-PL" sz="2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189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189"/>
              </a:lnSpc>
            </a:pPr>
            <a:r>
              <a:rPr b="0" lang="en-US" sz="2900" spc="-1" strike="noStrike">
                <a:solidFill>
                  <a:srgbClr val="88ab7c"/>
                </a:solidFill>
                <a:latin typeface="Heebo Bold"/>
              </a:rPr>
              <a:t>d) ważny interes publiczny, w szczególności bezpieczeństwo państwa, obronność lub porządek publiczny,</a:t>
            </a:r>
            <a:endParaRPr b="0" lang="pl-PL" sz="2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189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"/>
          <p:cNvSpPr/>
          <p:nvPr/>
        </p:nvSpPr>
        <p:spPr>
          <a:xfrm>
            <a:off x="731160" y="1061640"/>
            <a:ext cx="5034960" cy="48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849"/>
              </a:lnSpc>
            </a:pPr>
            <a:r>
              <a:rPr b="0" lang="en-US" sz="3500" spc="-1" strike="noStrike">
                <a:solidFill>
                  <a:srgbClr val="88ab7c"/>
                </a:solidFill>
                <a:latin typeface="Heebo Bold"/>
              </a:rPr>
              <a:t>E) OGRANICZENIA TECHNICZNO-ORGANIZACYJNE WYNIKAJĄCE Z OBJĘTOŚCI KORESPONDENCJI ORAZ INNE PRZYCZYNY</a:t>
            </a:r>
            <a:endParaRPr b="0" lang="pl-PL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849"/>
              </a:lnSpc>
            </a:pPr>
            <a:r>
              <a:rPr b="0" lang="en-US" sz="3500" spc="-1" strike="noStrike">
                <a:solidFill>
                  <a:srgbClr val="88ab7c"/>
                </a:solidFill>
                <a:latin typeface="Heebo Bold"/>
              </a:rPr>
              <a:t>mające charakter techniczny;</a:t>
            </a:r>
            <a:endParaRPr b="0" lang="pl-PL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Box 2"/>
          <p:cNvSpPr/>
          <p:nvPr/>
        </p:nvSpPr>
        <p:spPr>
          <a:xfrm>
            <a:off x="731160" y="1771920"/>
            <a:ext cx="5034960" cy="377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3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3) przepisy odrębne przewidują możliwość dokonywania doręczeń z wykorzystaniem także sposobów innych niż pURD lub PUH,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O ILE JEST BAZRDZIEJ EFEKTYWNE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Freeform 3"/>
          <p:cNvSpPr/>
          <p:nvPr/>
        </p:nvSpPr>
        <p:spPr>
          <a:xfrm>
            <a:off x="6201720" y="-56628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4" name="Group 3"/>
          <p:cNvGrpSpPr/>
          <p:nvPr/>
        </p:nvGrpSpPr>
        <p:grpSpPr>
          <a:xfrm>
            <a:off x="731160" y="2211840"/>
            <a:ext cx="8289360" cy="2891160"/>
            <a:chOff x="731160" y="2211840"/>
            <a:chExt cx="8289360" cy="2891160"/>
          </a:xfrm>
        </p:grpSpPr>
        <p:sp>
          <p:nvSpPr>
            <p:cNvPr id="225" name="TextBox 4"/>
            <p:cNvSpPr/>
            <p:nvPr/>
          </p:nvSpPr>
          <p:spPr>
            <a:xfrm>
              <a:off x="731160" y="2814840"/>
              <a:ext cx="8288640" cy="20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3300"/>
                </a:lnSpc>
              </a:pPr>
              <a:r>
                <a:rPr b="0" lang="en-US" sz="3000" spc="-1" strike="noStrike">
                  <a:solidFill>
                    <a:srgbClr val="f8f8f8"/>
                  </a:solidFill>
                  <a:latin typeface="Heebo Bold"/>
                </a:rPr>
                <a:t>adres do doręczeń elektronicznych </a:t>
              </a:r>
              <a:endParaRPr b="0" lang="pl-PL" sz="3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300"/>
                </a:lnSpc>
              </a:pPr>
              <a:r>
                <a:rPr b="0" lang="en-US" sz="3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3000" spc="-1" strike="noStrike">
                  <a:solidFill>
                    <a:srgbClr val="f8f8f8"/>
                  </a:solidFill>
                  <a:latin typeface="Heebo Bold"/>
                </a:rPr>
                <a:t>umożliwiający jednoznaczną identyfikację nadawcy lub adresata danych przesyłanych w ramach tych usług</a:t>
              </a:r>
              <a:endParaRPr b="0" lang="pl-PL" sz="3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6" name="AutoShape 5"/>
            <p:cNvSpPr/>
            <p:nvPr/>
          </p:nvSpPr>
          <p:spPr>
            <a:xfrm rot="10800000">
              <a:off x="731880" y="22114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7" name="AutoShape 6"/>
            <p:cNvSpPr/>
            <p:nvPr/>
          </p:nvSpPr>
          <p:spPr>
            <a:xfrm rot="10800000">
              <a:off x="731880" y="5093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9" name="Group 3"/>
          <p:cNvGrpSpPr/>
          <p:nvPr/>
        </p:nvGrpSpPr>
        <p:grpSpPr>
          <a:xfrm>
            <a:off x="731160" y="949680"/>
            <a:ext cx="8289360" cy="5512680"/>
            <a:chOff x="731160" y="949680"/>
            <a:chExt cx="8289360" cy="5512680"/>
          </a:xfrm>
        </p:grpSpPr>
        <p:sp>
          <p:nvSpPr>
            <p:cNvPr id="230" name="TextBox 4"/>
            <p:cNvSpPr/>
            <p:nvPr/>
          </p:nvSpPr>
          <p:spPr>
            <a:xfrm>
              <a:off x="731160" y="1573920"/>
              <a:ext cx="8288640" cy="488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skrzynki doręczeń to system informatyczny umożliwiający wysyłanie, odbieranie oraz  przechowywanie danych w ramach PURDE i PUH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1" name="AutoShape 5"/>
            <p:cNvSpPr/>
            <p:nvPr/>
          </p:nvSpPr>
          <p:spPr>
            <a:xfrm rot="10800000">
              <a:off x="731880" y="949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AutoShape 6"/>
            <p:cNvSpPr/>
            <p:nvPr/>
          </p:nvSpPr>
          <p:spPr>
            <a:xfrm rot="10800000">
              <a:off x="731880" y="63568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4" name="Group 3"/>
          <p:cNvGrpSpPr/>
          <p:nvPr/>
        </p:nvGrpSpPr>
        <p:grpSpPr>
          <a:xfrm>
            <a:off x="731160" y="1645560"/>
            <a:ext cx="8289360" cy="4115880"/>
            <a:chOff x="731160" y="1645560"/>
            <a:chExt cx="8289360" cy="4115880"/>
          </a:xfrm>
        </p:grpSpPr>
        <p:sp>
          <p:nvSpPr>
            <p:cNvPr id="235" name="TextBox 4"/>
            <p:cNvSpPr/>
            <p:nvPr/>
          </p:nvSpPr>
          <p:spPr>
            <a:xfrm>
              <a:off x="731160" y="226980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Skrzynka doręczeń funkcjonuje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w podmiocie publicznym oraz niepublicznym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" name="Group 3"/>
          <p:cNvGrpSpPr/>
          <p:nvPr/>
        </p:nvGrpSpPr>
        <p:grpSpPr>
          <a:xfrm>
            <a:off x="731160" y="1297800"/>
            <a:ext cx="8289360" cy="5512680"/>
            <a:chOff x="731160" y="1297800"/>
            <a:chExt cx="8289360" cy="5512680"/>
          </a:xfrm>
        </p:grpSpPr>
        <p:sp>
          <p:nvSpPr>
            <p:cNvPr id="83" name="TextBox 4"/>
            <p:cNvSpPr/>
            <p:nvPr/>
          </p:nvSpPr>
          <p:spPr>
            <a:xfrm>
              <a:off x="731160" y="1922040"/>
              <a:ext cx="8288640" cy="488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przepisy unijne oraz krajowe nie wprowadzają powszechnego obowiązku posiadania adresu do doręczeń elektronicznych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AutoShape 5"/>
            <p:cNvSpPr/>
            <p:nvPr/>
          </p:nvSpPr>
          <p:spPr>
            <a:xfrm rot="10800000">
              <a:off x="731880" y="1297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AutoShape 6"/>
            <p:cNvSpPr/>
            <p:nvPr/>
          </p:nvSpPr>
          <p:spPr>
            <a:xfrm rot="10800000">
              <a:off x="731880" y="6008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9" name="Group 3"/>
          <p:cNvGrpSpPr/>
          <p:nvPr/>
        </p:nvGrpSpPr>
        <p:grpSpPr>
          <a:xfrm>
            <a:off x="731160" y="1297800"/>
            <a:ext cx="8289360" cy="4719960"/>
            <a:chOff x="731160" y="1297800"/>
            <a:chExt cx="8289360" cy="4719960"/>
          </a:xfrm>
        </p:grpSpPr>
        <p:sp>
          <p:nvSpPr>
            <p:cNvPr id="240" name="TextBox 4"/>
            <p:cNvSpPr/>
            <p:nvPr/>
          </p:nvSpPr>
          <p:spPr>
            <a:xfrm>
              <a:off x="731160" y="1922040"/>
              <a:ext cx="8288640" cy="3492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operatorem jest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Poczta Polska jako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operator wyznaczony do 2025 r.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1" name="AutoShape 5"/>
            <p:cNvSpPr/>
            <p:nvPr/>
          </p:nvSpPr>
          <p:spPr>
            <a:xfrm rot="10800000">
              <a:off x="731880" y="1297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2" name="AutoShape 6"/>
            <p:cNvSpPr/>
            <p:nvPr/>
          </p:nvSpPr>
          <p:spPr>
            <a:xfrm rot="10800000">
              <a:off x="731880" y="6008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4" name="Group 3"/>
          <p:cNvGrpSpPr/>
          <p:nvPr/>
        </p:nvGrpSpPr>
        <p:grpSpPr>
          <a:xfrm>
            <a:off x="731160" y="949680"/>
            <a:ext cx="8289360" cy="6211080"/>
            <a:chOff x="731160" y="949680"/>
            <a:chExt cx="8289360" cy="6211080"/>
          </a:xfrm>
        </p:grpSpPr>
        <p:sp>
          <p:nvSpPr>
            <p:cNvPr id="245" name="TextBox 4"/>
            <p:cNvSpPr/>
            <p:nvPr/>
          </p:nvSpPr>
          <p:spPr>
            <a:xfrm>
              <a:off x="731160" y="1573920"/>
              <a:ext cx="8288640" cy="558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Gwarantowana pojemność skrzynek doręczeń wynosi: 1) 30 GB dla podmiotów publicznych;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2) 3 GB dla podmiotów niepublicznych – ma zostać zwiększona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AutoShape 5"/>
            <p:cNvSpPr/>
            <p:nvPr/>
          </p:nvSpPr>
          <p:spPr>
            <a:xfrm rot="10800000">
              <a:off x="731880" y="949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7" name="AutoShape 6"/>
            <p:cNvSpPr/>
            <p:nvPr/>
          </p:nvSpPr>
          <p:spPr>
            <a:xfrm rot="10800000">
              <a:off x="731880" y="63568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9" name="Group 3"/>
          <p:cNvGrpSpPr/>
          <p:nvPr/>
        </p:nvGrpSpPr>
        <p:grpSpPr>
          <a:xfrm>
            <a:off x="731160" y="601920"/>
            <a:ext cx="8289360" cy="6111720"/>
            <a:chOff x="731160" y="601920"/>
            <a:chExt cx="8289360" cy="6111720"/>
          </a:xfrm>
        </p:grpSpPr>
        <p:sp>
          <p:nvSpPr>
            <p:cNvPr id="250" name="TextBox 4"/>
            <p:cNvSpPr/>
            <p:nvPr/>
          </p:nvSpPr>
          <p:spPr>
            <a:xfrm>
              <a:off x="731160" y="1226160"/>
              <a:ext cx="8288640" cy="488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Do gwarantowanej pojemności skrzynek doręczeń nie wlicza się pojemności na korespondencję oczekującą na pobranie w ramach PURDE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AutoShape 5"/>
            <p:cNvSpPr/>
            <p:nvPr/>
          </p:nvSpPr>
          <p:spPr>
            <a:xfrm rot="10800000">
              <a:off x="731880" y="601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2" name="AutoShape 6"/>
            <p:cNvSpPr/>
            <p:nvPr/>
          </p:nvSpPr>
          <p:spPr>
            <a:xfrm rot="10800000">
              <a:off x="731880" y="6704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4" name="Group 3"/>
          <p:cNvGrpSpPr/>
          <p:nvPr/>
        </p:nvGrpSpPr>
        <p:grpSpPr>
          <a:xfrm>
            <a:off x="731160" y="601920"/>
            <a:ext cx="8289360" cy="6909480"/>
            <a:chOff x="731160" y="601920"/>
            <a:chExt cx="8289360" cy="6909480"/>
          </a:xfrm>
        </p:grpSpPr>
        <p:sp>
          <p:nvSpPr>
            <p:cNvPr id="255" name="TextBox 4"/>
            <p:cNvSpPr/>
            <p:nvPr/>
          </p:nvSpPr>
          <p:spPr>
            <a:xfrm>
              <a:off x="731160" y="1226160"/>
              <a:ext cx="8288640" cy="628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 zapełnieniu 98% gwarantowanej pojemności skrzynki doręczeń operator wyznaczony umożliwia użytkownikowi jedynie odczytywanie i usuwanie korespondencji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6" name="AutoShape 5"/>
            <p:cNvSpPr/>
            <p:nvPr/>
          </p:nvSpPr>
          <p:spPr>
            <a:xfrm rot="10800000">
              <a:off x="731880" y="601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7" name="AutoShape 6"/>
            <p:cNvSpPr/>
            <p:nvPr/>
          </p:nvSpPr>
          <p:spPr>
            <a:xfrm rot="10800000">
              <a:off x="731880" y="6704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9" name="Group 3"/>
          <p:cNvGrpSpPr/>
          <p:nvPr/>
        </p:nvGrpSpPr>
        <p:grpSpPr>
          <a:xfrm>
            <a:off x="731160" y="253800"/>
            <a:ext cx="8289360" cy="7607880"/>
            <a:chOff x="731160" y="253800"/>
            <a:chExt cx="8289360" cy="7607880"/>
          </a:xfrm>
        </p:grpSpPr>
        <p:sp>
          <p:nvSpPr>
            <p:cNvPr id="260" name="TextBox 4"/>
            <p:cNvSpPr/>
            <p:nvPr/>
          </p:nvSpPr>
          <p:spPr>
            <a:xfrm>
              <a:off x="731160" y="878040"/>
              <a:ext cx="8288640" cy="698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dostęp do skrzynki doręczeń przysługuje posiadaczowi skrzynki oraz uprawnionym przez niego osobom fizycznym, tzw. administratorom skrzynki doręczeń oraz uprawnionym dalej przez nich osobom.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1" name="AutoShape 5"/>
            <p:cNvSpPr/>
            <p:nvPr/>
          </p:nvSpPr>
          <p:spPr>
            <a:xfrm rot="10800000">
              <a:off x="731880" y="253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" name="AutoShape 6"/>
            <p:cNvSpPr/>
            <p:nvPr/>
          </p:nvSpPr>
          <p:spPr>
            <a:xfrm rot="10800000">
              <a:off x="731880" y="7052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4" name="Group 3"/>
          <p:cNvGrpSpPr/>
          <p:nvPr/>
        </p:nvGrpSpPr>
        <p:grpSpPr>
          <a:xfrm>
            <a:off x="731160" y="1645560"/>
            <a:ext cx="8289360" cy="4814280"/>
            <a:chOff x="731160" y="1645560"/>
            <a:chExt cx="8289360" cy="4814280"/>
          </a:xfrm>
        </p:grpSpPr>
        <p:sp>
          <p:nvSpPr>
            <p:cNvPr id="265" name="TextBox 4"/>
            <p:cNvSpPr/>
            <p:nvPr/>
          </p:nvSpPr>
          <p:spPr>
            <a:xfrm>
              <a:off x="731160" y="2269800"/>
              <a:ext cx="8288640" cy="419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adres elektroniczny  podmiotu korzystającego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z PURDE lub PUH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tworzy minister ds cyfryzacji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6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7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9" name="Group 3"/>
          <p:cNvGrpSpPr/>
          <p:nvPr/>
        </p:nvGrpSpPr>
        <p:grpSpPr>
          <a:xfrm>
            <a:off x="731160" y="253800"/>
            <a:ext cx="8289360" cy="7607880"/>
            <a:chOff x="731160" y="253800"/>
            <a:chExt cx="8289360" cy="7607880"/>
          </a:xfrm>
        </p:grpSpPr>
        <p:sp>
          <p:nvSpPr>
            <p:cNvPr id="270" name="TextBox 4"/>
            <p:cNvSpPr/>
            <p:nvPr/>
          </p:nvSpPr>
          <p:spPr>
            <a:xfrm>
              <a:off x="731160" y="878040"/>
              <a:ext cx="8288640" cy="698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wniosek podpisuje się kwalifikowaną pieczęcią elektroniczną, kwalifikowanym podpisem elektronicznym,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podpisem zaufanym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podpisem osobistym osoby fizycznej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1" name="AutoShape 5"/>
            <p:cNvSpPr/>
            <p:nvPr/>
          </p:nvSpPr>
          <p:spPr>
            <a:xfrm rot="10800000">
              <a:off x="731880" y="253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2" name="AutoShape 6"/>
            <p:cNvSpPr/>
            <p:nvPr/>
          </p:nvSpPr>
          <p:spPr>
            <a:xfrm rot="10800000">
              <a:off x="731880" y="7052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4" name="Group 3"/>
          <p:cNvGrpSpPr/>
          <p:nvPr/>
        </p:nvGrpSpPr>
        <p:grpSpPr>
          <a:xfrm>
            <a:off x="731160" y="1645560"/>
            <a:ext cx="8289360" cy="4115880"/>
            <a:chOff x="731160" y="1645560"/>
            <a:chExt cx="8289360" cy="4115880"/>
          </a:xfrm>
        </p:grpSpPr>
        <p:sp>
          <p:nvSpPr>
            <p:cNvPr id="275" name="TextBox 4"/>
            <p:cNvSpPr/>
            <p:nvPr/>
          </p:nvSpPr>
          <p:spPr>
            <a:xfrm>
              <a:off x="731160" y="226980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podmioty publiczne zobowiązane są do posiadania adresu do doręczeń elektronicznych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6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7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9" name="Group 3"/>
          <p:cNvGrpSpPr/>
          <p:nvPr/>
        </p:nvGrpSpPr>
        <p:grpSpPr>
          <a:xfrm>
            <a:off x="731160" y="601920"/>
            <a:ext cx="8289360" cy="7607880"/>
            <a:chOff x="731160" y="601920"/>
            <a:chExt cx="8289360" cy="7607880"/>
          </a:xfrm>
        </p:grpSpPr>
        <p:sp>
          <p:nvSpPr>
            <p:cNvPr id="280" name="TextBox 4"/>
            <p:cNvSpPr/>
            <p:nvPr/>
          </p:nvSpPr>
          <p:spPr>
            <a:xfrm>
              <a:off x="731160" y="1226160"/>
              <a:ext cx="8288640" cy="698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podmioty publiczne zobowiązane są do doręczania do podmiotów niepublicznych na adres elektroniczny jeśli takowy jest wpisany do bazy adresów elektronicznych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AutoShape 5"/>
            <p:cNvSpPr/>
            <p:nvPr/>
          </p:nvSpPr>
          <p:spPr>
            <a:xfrm rot="10800000">
              <a:off x="731880" y="601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2" name="AutoShape 6"/>
            <p:cNvSpPr/>
            <p:nvPr/>
          </p:nvSpPr>
          <p:spPr>
            <a:xfrm rot="10800000">
              <a:off x="731880" y="6704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 2"/>
          <p:cNvGrpSpPr/>
          <p:nvPr/>
        </p:nvGrpSpPr>
        <p:grpSpPr>
          <a:xfrm>
            <a:off x="1606680" y="731880"/>
            <a:ext cx="6538680" cy="6600960"/>
            <a:chOff x="1606680" y="731880"/>
            <a:chExt cx="6538680" cy="6600960"/>
          </a:xfrm>
        </p:grpSpPr>
        <p:sp>
          <p:nvSpPr>
            <p:cNvPr id="284" name="TextBox 3"/>
            <p:cNvSpPr/>
            <p:nvPr/>
          </p:nvSpPr>
          <p:spPr>
            <a:xfrm>
              <a:off x="1606680" y="1573200"/>
              <a:ext cx="6537600" cy="4469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ZASADA 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gdy adresat nie posiada adresu do doręczeń elektronicznych podmiot publiczny korzysta z PUH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399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5" name="AutoShape 4"/>
            <p:cNvSpPr/>
            <p:nvPr/>
          </p:nvSpPr>
          <p:spPr>
            <a:xfrm rot="10800000">
              <a:off x="1607760" y="73152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6" name="AutoShape 5"/>
            <p:cNvSpPr/>
            <p:nvPr/>
          </p:nvSpPr>
          <p:spPr>
            <a:xfrm rot="10800000">
              <a:off x="1607760" y="732420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" name="Group 3"/>
          <p:cNvGrpSpPr/>
          <p:nvPr/>
        </p:nvGrpSpPr>
        <p:grpSpPr>
          <a:xfrm>
            <a:off x="731160" y="1645560"/>
            <a:ext cx="8289360" cy="4115880"/>
            <a:chOff x="731160" y="1645560"/>
            <a:chExt cx="8289360" cy="4115880"/>
          </a:xfrm>
        </p:grpSpPr>
        <p:sp>
          <p:nvSpPr>
            <p:cNvPr id="88" name="TextBox 4"/>
            <p:cNvSpPr/>
            <p:nvPr/>
          </p:nvSpPr>
          <p:spPr>
            <a:xfrm>
              <a:off x="731160" y="226980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Każdy podmiot publiczny i niepubliczny ma mieć jeden adres do doręczeń publicznych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Freeform 2"/>
          <p:cNvSpPr/>
          <p:nvPr/>
        </p:nvSpPr>
        <p:spPr>
          <a:xfrm>
            <a:off x="522000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8" name="Group 3"/>
          <p:cNvGrpSpPr/>
          <p:nvPr/>
        </p:nvGrpSpPr>
        <p:grpSpPr>
          <a:xfrm>
            <a:off x="0" y="2032560"/>
            <a:ext cx="5219280" cy="3930480"/>
            <a:chOff x="0" y="2032560"/>
            <a:chExt cx="5219280" cy="3930480"/>
          </a:xfrm>
        </p:grpSpPr>
        <p:grpSp>
          <p:nvGrpSpPr>
            <p:cNvPr id="289" name="Group 4"/>
            <p:cNvGrpSpPr/>
            <p:nvPr/>
          </p:nvGrpSpPr>
          <p:grpSpPr>
            <a:xfrm>
              <a:off x="0" y="2032560"/>
              <a:ext cx="5219280" cy="3249360"/>
              <a:chOff x="0" y="2032560"/>
              <a:chExt cx="5219280" cy="3249360"/>
            </a:xfrm>
          </p:grpSpPr>
          <p:sp>
            <p:nvSpPr>
              <p:cNvPr id="290" name="Freeform 5"/>
              <p:cNvSpPr/>
              <p:nvPr/>
            </p:nvSpPr>
            <p:spPr>
              <a:xfrm>
                <a:off x="0" y="2032560"/>
                <a:ext cx="5219280" cy="3249360"/>
              </a:xfrm>
              <a:custGeom>
                <a:avLst/>
                <a:gdLst>
                  <a:gd name="textAreaLeft" fmla="*/ 0 w 5219280"/>
                  <a:gd name="textAreaRight" fmla="*/ 5219640 w 5219280"/>
                  <a:gd name="textAreaTop" fmla="*/ 0 h 3249360"/>
                  <a:gd name="textAreaBottom" fmla="*/ 3250080 h 3249360"/>
                </a:gdLst>
                <a:ahLst/>
                <a:rect l="textAreaLeft" t="textAreaTop" r="textAreaRight" b="textAreaBottom"/>
                <a:pathLst>
                  <a:path w="82805358" h="51549700">
                    <a:moveTo>
                      <a:pt x="0" y="0"/>
                    </a:moveTo>
                    <a:lnTo>
                      <a:pt x="0" y="51549700"/>
                    </a:lnTo>
                    <a:lnTo>
                      <a:pt x="82805358" y="51549700"/>
                    </a:lnTo>
                    <a:lnTo>
                      <a:pt x="82805358" y="0"/>
                    </a:lnTo>
                    <a:lnTo>
                      <a:pt x="0" y="0"/>
                    </a:lnTo>
                    <a:close/>
                    <a:moveTo>
                      <a:pt x="82744401" y="51488739"/>
                    </a:moveTo>
                    <a:lnTo>
                      <a:pt x="59690" y="51488739"/>
                    </a:lnTo>
                    <a:lnTo>
                      <a:pt x="59690" y="59690"/>
                    </a:lnTo>
                    <a:lnTo>
                      <a:pt x="82744401" y="59690"/>
                    </a:lnTo>
                    <a:lnTo>
                      <a:pt x="82744401" y="51488739"/>
                    </a:lnTo>
                    <a:close/>
                  </a:path>
                </a:pathLst>
              </a:custGeom>
              <a:solidFill>
                <a:srgbClr val="2d322b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pl-PL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291" name="TextBox 6"/>
            <p:cNvSpPr/>
            <p:nvPr/>
          </p:nvSpPr>
          <p:spPr>
            <a:xfrm>
              <a:off x="1120680" y="2392560"/>
              <a:ext cx="3589920" cy="3570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r" defTabSz="914400">
                <a:lnSpc>
                  <a:spcPts val="4017"/>
                </a:lnSpc>
              </a:pPr>
              <a:r>
                <a:rPr b="0" lang="en-US" sz="3650" spc="-1" strike="noStrike">
                  <a:solidFill>
                    <a:srgbClr val="88ab7c"/>
                  </a:solidFill>
                  <a:latin typeface="Heebo Bold"/>
                </a:rPr>
                <a:t>Publiczna usługa rejestrowanego doręczenia elektronicznego</a:t>
              </a:r>
              <a:endParaRPr b="0" lang="pl-PL" sz="3650" spc="-1" strike="noStrike">
                <a:solidFill>
                  <a:srgbClr val="000000"/>
                </a:solidFill>
                <a:latin typeface="Arial"/>
              </a:endParaRPr>
            </a:p>
            <a:p>
              <a:pPr algn="r" defTabSz="914400">
                <a:lnSpc>
                  <a:spcPts val="4017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reeform 2"/>
          <p:cNvSpPr/>
          <p:nvPr/>
        </p:nvSpPr>
        <p:spPr>
          <a:xfrm>
            <a:off x="4755960" y="0"/>
            <a:ext cx="4995360" cy="7314480"/>
          </a:xfrm>
          <a:custGeom>
            <a:avLst/>
            <a:gdLst>
              <a:gd name="textAreaLeft" fmla="*/ 0 w 4995360"/>
              <a:gd name="textAreaRight" fmla="*/ 4995720 w 49953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996749" h="7315200">
                <a:moveTo>
                  <a:pt x="0" y="0"/>
                </a:moveTo>
                <a:lnTo>
                  <a:pt x="4996749" y="0"/>
                </a:lnTo>
                <a:lnTo>
                  <a:pt x="4996749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84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Box 3"/>
          <p:cNvSpPr/>
          <p:nvPr/>
        </p:nvSpPr>
        <p:spPr>
          <a:xfrm>
            <a:off x="168840" y="3787560"/>
            <a:ext cx="458640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3059"/>
              </a:lnSpc>
            </a:pPr>
            <a:r>
              <a:rPr b="0" lang="en-US" sz="2190" spc="-1" strike="noStrike">
                <a:solidFill>
                  <a:srgbClr val="455241"/>
                </a:solidFill>
                <a:latin typeface="Heebo"/>
              </a:rPr>
              <a:t> </a:t>
            </a:r>
            <a:r>
              <a:rPr b="0" lang="en-US" sz="2190" spc="-1" strike="noStrike">
                <a:solidFill>
                  <a:srgbClr val="455241"/>
                </a:solidFill>
                <a:latin typeface="Heebo"/>
              </a:rPr>
              <a:t>usługa rejestrowanego doręczenia elektronicznego umożliwiająca przesłanie danych między stronami trzecimi drogą elektroniczną i zapewniającą dowody związane z posługiwaniem się przesyłanymi danymi</a:t>
            </a:r>
            <a:endParaRPr b="0" lang="pl-PL" sz="21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4"/>
          <p:cNvSpPr/>
          <p:nvPr/>
        </p:nvSpPr>
        <p:spPr>
          <a:xfrm>
            <a:off x="168840" y="754920"/>
            <a:ext cx="4995720" cy="33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99"/>
              </a:lnSpc>
            </a:pP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PUBLICZNA USŁUGA REJESTROWANEGO DORĘCZENIA ELEKTRONICZNEGO 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AutoShape 5"/>
          <p:cNvSpPr/>
          <p:nvPr/>
        </p:nvSpPr>
        <p:spPr>
          <a:xfrm rot="10800000">
            <a:off x="731880" y="72648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Box 2"/>
          <p:cNvSpPr/>
          <p:nvPr/>
        </p:nvSpPr>
        <p:spPr>
          <a:xfrm>
            <a:off x="731160" y="980640"/>
            <a:ext cx="8288640" cy="33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99"/>
              </a:lnSpc>
            </a:pP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PUBLICZNA USŁUGA REJESTROWANEGO DORĘCZENIA ELEKTRONICZNEGO SPEŁNIA 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17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17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 3"/>
          <p:cNvSpPr/>
          <p:nvPr/>
        </p:nvSpPr>
        <p:spPr>
          <a:xfrm>
            <a:off x="731160" y="3619440"/>
            <a:ext cx="2436120" cy="199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239"/>
              </a:lnSpc>
            </a:pPr>
            <a:r>
              <a:rPr b="0" lang="en-US" sz="1600" spc="-1" strike="noStrike">
                <a:solidFill>
                  <a:srgbClr val="455241"/>
                </a:solidFill>
                <a:latin typeface="Heebo"/>
              </a:rPr>
              <a:t>1) identyfikację nadawcy przed wysłaniem danych;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39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39"/>
              </a:lnSpc>
            </a:pPr>
            <a:r>
              <a:rPr b="0" lang="en-US" sz="1600" spc="-1" strike="noStrike">
                <a:solidFill>
                  <a:srgbClr val="455241"/>
                </a:solidFill>
                <a:latin typeface="Heebo"/>
              </a:rPr>
              <a:t>2) identyfikację adresata przed dostarczeniem danych;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TextBox 4"/>
          <p:cNvSpPr/>
          <p:nvPr/>
        </p:nvSpPr>
        <p:spPr>
          <a:xfrm>
            <a:off x="6439320" y="2768040"/>
            <a:ext cx="2436120" cy="455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239"/>
              </a:lnSpc>
            </a:pPr>
            <a:r>
              <a:rPr b="0" lang="en-US" sz="1600" spc="-1" strike="noStrike">
                <a:solidFill>
                  <a:srgbClr val="455241"/>
                </a:solidFill>
                <a:latin typeface="Heebo"/>
              </a:rPr>
              <a:t>4) wyraźne wskazanie nadawcy i adresatowi danych każdej zmiany danych niezbędnej do celów wysłania lub otrzymania danych;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39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39"/>
              </a:lnSpc>
            </a:pPr>
            <a:r>
              <a:rPr b="0" lang="en-US" sz="1600" spc="-1" strike="noStrike">
                <a:solidFill>
                  <a:srgbClr val="455241"/>
                </a:solidFill>
                <a:latin typeface="Heebo"/>
              </a:rPr>
              <a:t>5) wskazanie za pomocą kwalifikowanego elektronicznego znacznika czasu daty i czasu wysłania, otrzymania i wszelkiej zmiany danych.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39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Box 5"/>
          <p:cNvSpPr/>
          <p:nvPr/>
        </p:nvSpPr>
        <p:spPr>
          <a:xfrm>
            <a:off x="3448440" y="3142440"/>
            <a:ext cx="243612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2239"/>
              </a:lnSpc>
            </a:pPr>
            <a:r>
              <a:rPr b="0" lang="en-US" sz="1600" spc="-1" strike="noStrike">
                <a:solidFill>
                  <a:srgbClr val="455241"/>
                </a:solidFill>
                <a:latin typeface="Heebo"/>
              </a:rPr>
              <a:t>3) zabezpieczenie wysłania i otrzymania danych zaawansowaną pieczęcią elektroniczną dostawcy usługi w taki sposób, by wykluczyć możliwość niewykrywalnej zmiany danych;</a:t>
            </a:r>
            <a:endParaRPr b="0" lang="pl-PL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AutoShape 6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Box 2"/>
          <p:cNvSpPr/>
          <p:nvPr/>
        </p:nvSpPr>
        <p:spPr>
          <a:xfrm>
            <a:off x="442080" y="322920"/>
            <a:ext cx="5581800" cy="67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1)jest świadczona przez co najmniej jednego kwalifikowanego dostawcę usług zaufania;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2) </a:t>
            </a:r>
            <a:r>
              <a:rPr b="0" lang="en-US" sz="1800" spc="-1" strike="noStrike">
                <a:solidFill>
                  <a:srgbClr val="88ab7c"/>
                </a:solidFill>
                <a:latin typeface="Heebo"/>
              </a:rPr>
              <a:t> </a:t>
            </a: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z dużą dozą pewności zapewnia identyfikację nadawcy;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3) zapewnia identyfikację adresata przed dostarczeniem danych;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"/>
              </a:rPr>
              <a:t>4</a:t>
            </a: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)wysłanie i otrzymanie danych jest zabezpieczone zaawansowanym podpisem elektronicznym lub zaawansowaną pieczęcią elektroniczną kwalifikowanego dostawcy usług zaufania w taki sposób, by wykluczyć możliwość niewykrywalnej zmiany danych;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5) każda zmiana danych niezbędna do celów wysłania lub otrzymania danych jest wyraźnie wskazana nadawcy i adresatowi danych;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1981"/>
              </a:lnSpc>
            </a:pPr>
            <a:r>
              <a:rPr b="0" lang="en-US" sz="1800" spc="-1" strike="noStrike">
                <a:solidFill>
                  <a:srgbClr val="88ab7c"/>
                </a:solidFill>
                <a:latin typeface="Heebo Bold"/>
              </a:rPr>
              <a:t>6) data i czas wysłania, otrzymania i wszelkiej zmiany danych są wskazane za pomocą kwalifikowanego elektronicznego znacznika czasu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Box 2"/>
          <p:cNvSpPr/>
          <p:nvPr/>
        </p:nvSpPr>
        <p:spPr>
          <a:xfrm>
            <a:off x="731160" y="1872000"/>
            <a:ext cx="5469480" cy="50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399"/>
              </a:lnSpc>
            </a:pP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4000" spc="-1" strike="noStrike">
                <a:solidFill>
                  <a:srgbClr val="88ab7c"/>
                </a:solidFill>
                <a:latin typeface="Heebo Bold"/>
              </a:rPr>
              <a:t>KWALIFIKOWANE ADRESY DO DORĘCZEŃ ELEKTRONICZNYCH NIE SĄ WPISANE DO BAZY ADRESÓW ELEKTRONICZNYCH Z URZĘDU</a:t>
            </a:r>
            <a:endParaRPr b="0" lang="pl-PL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Box 2"/>
          <p:cNvSpPr/>
          <p:nvPr/>
        </p:nvSpPr>
        <p:spPr>
          <a:xfrm>
            <a:off x="731160" y="1263240"/>
            <a:ext cx="5469480" cy="485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779"/>
              </a:lnSpc>
            </a:pPr>
            <a:r>
              <a:rPr b="0" lang="en-US" sz="4350" spc="-1" strike="noStrike">
                <a:solidFill>
                  <a:srgbClr val="88ab7c"/>
                </a:solidFill>
                <a:latin typeface="Heebo Bold"/>
              </a:rPr>
              <a:t>PUBLICZNA SKRZYNA DORĘCZĘŃ ORAZ KWALIFIKOWANA SKRZYNKA DORĘCZĘŃ MOGĄ SIĘ ZE SOBĄ KOMUNIKOWAĆ</a:t>
            </a:r>
            <a:endParaRPr b="0" lang="pl-PL" sz="4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Freeform 3"/>
          <p:cNvSpPr/>
          <p:nvPr/>
        </p:nvSpPr>
        <p:spPr>
          <a:xfrm>
            <a:off x="6201720" y="0"/>
            <a:ext cx="3549960" cy="7314480"/>
          </a:xfrm>
          <a:custGeom>
            <a:avLst/>
            <a:gdLst>
              <a:gd name="textAreaLeft" fmla="*/ 0 w 3549960"/>
              <a:gd name="textAreaRight" fmla="*/ 3550320 w 354996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3551180" h="7315200">
                <a:moveTo>
                  <a:pt x="0" y="0"/>
                </a:moveTo>
                <a:lnTo>
                  <a:pt x="3551180" y="0"/>
                </a:lnTo>
                <a:lnTo>
                  <a:pt x="355118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AutoShape 4"/>
          <p:cNvSpPr/>
          <p:nvPr/>
        </p:nvSpPr>
        <p:spPr>
          <a:xfrm rot="10800000">
            <a:off x="731880" y="731520"/>
            <a:ext cx="9439920" cy="4320"/>
          </a:xfrm>
          <a:prstGeom prst="rect">
            <a:avLst/>
          </a:prstGeom>
          <a:solidFill>
            <a:srgbClr val="4552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39960" bIns="-3996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2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Freeform 2"/>
          <p:cNvSpPr/>
          <p:nvPr/>
        </p:nvSpPr>
        <p:spPr>
          <a:xfrm>
            <a:off x="360" y="0"/>
            <a:ext cx="6939720" cy="7314480"/>
          </a:xfrm>
          <a:custGeom>
            <a:avLst/>
            <a:gdLst>
              <a:gd name="textAreaLeft" fmla="*/ 0 w 6939720"/>
              <a:gd name="textAreaRight" fmla="*/ 6940080 w 693972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6941174" h="7315200">
                <a:moveTo>
                  <a:pt x="0" y="0"/>
                </a:moveTo>
                <a:lnTo>
                  <a:pt x="6941174" y="0"/>
                </a:lnTo>
                <a:lnTo>
                  <a:pt x="6941174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76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1" name="Group 3"/>
          <p:cNvGrpSpPr/>
          <p:nvPr/>
        </p:nvGrpSpPr>
        <p:grpSpPr>
          <a:xfrm>
            <a:off x="934560" y="2188080"/>
            <a:ext cx="6624000" cy="2938320"/>
            <a:chOff x="934560" y="2188080"/>
            <a:chExt cx="6624000" cy="2938320"/>
          </a:xfrm>
        </p:grpSpPr>
        <p:grpSp>
          <p:nvGrpSpPr>
            <p:cNvPr id="312" name="Group 4"/>
            <p:cNvGrpSpPr/>
            <p:nvPr/>
          </p:nvGrpSpPr>
          <p:grpSpPr>
            <a:xfrm>
              <a:off x="934560" y="2188080"/>
              <a:ext cx="6624000" cy="2938320"/>
              <a:chOff x="934560" y="2188080"/>
              <a:chExt cx="6624000" cy="2938320"/>
            </a:xfrm>
          </p:grpSpPr>
          <p:sp>
            <p:nvSpPr>
              <p:cNvPr id="313" name="Freeform 5"/>
              <p:cNvSpPr/>
              <p:nvPr/>
            </p:nvSpPr>
            <p:spPr>
              <a:xfrm>
                <a:off x="934560" y="2188080"/>
                <a:ext cx="6624000" cy="2938320"/>
              </a:xfrm>
              <a:custGeom>
                <a:avLst/>
                <a:gdLst>
                  <a:gd name="textAreaLeft" fmla="*/ 0 w 6624000"/>
                  <a:gd name="textAreaRight" fmla="*/ 6624360 w 6624000"/>
                  <a:gd name="textAreaTop" fmla="*/ 0 h 2938320"/>
                  <a:gd name="textAreaBottom" fmla="*/ 2939040 h 2938320"/>
                </a:gdLst>
                <a:ahLst/>
                <a:rect l="textAreaLeft" t="textAreaTop" r="textAreaRight" b="textAreaBottom"/>
                <a:pathLst>
                  <a:path w="60219816" h="34038080">
                    <a:moveTo>
                      <a:pt x="0" y="0"/>
                    </a:moveTo>
                    <a:lnTo>
                      <a:pt x="0" y="34038080"/>
                    </a:lnTo>
                    <a:lnTo>
                      <a:pt x="60219816" y="34038080"/>
                    </a:lnTo>
                    <a:lnTo>
                      <a:pt x="60219816" y="0"/>
                    </a:lnTo>
                    <a:lnTo>
                      <a:pt x="0" y="0"/>
                    </a:lnTo>
                    <a:close/>
                    <a:moveTo>
                      <a:pt x="60158858" y="33977120"/>
                    </a:moveTo>
                    <a:lnTo>
                      <a:pt x="59690" y="33977120"/>
                    </a:lnTo>
                    <a:lnTo>
                      <a:pt x="59690" y="59690"/>
                    </a:lnTo>
                    <a:lnTo>
                      <a:pt x="60158858" y="59690"/>
                    </a:lnTo>
                    <a:lnTo>
                      <a:pt x="60158858" y="33977120"/>
                    </a:lnTo>
                    <a:close/>
                  </a:path>
                </a:pathLst>
              </a:custGeom>
              <a:solidFill>
                <a:srgbClr val="f8f8f8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pl-PL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4" name="TextBox 6"/>
            <p:cNvSpPr/>
            <p:nvPr/>
          </p:nvSpPr>
          <p:spPr>
            <a:xfrm>
              <a:off x="1655640" y="2622960"/>
              <a:ext cx="5182200" cy="20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16500"/>
                </a:lnSpc>
              </a:pPr>
              <a:r>
                <a:rPr b="0" lang="en-US" sz="15000" spc="-1" strike="noStrike">
                  <a:solidFill>
                    <a:srgbClr val="f8f8f8"/>
                  </a:solidFill>
                  <a:latin typeface="Heebo Bold"/>
                </a:rPr>
                <a:t>PUH</a:t>
              </a:r>
              <a:endParaRPr b="0" lang="pl-PL" sz="150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6" name="Group 3"/>
          <p:cNvGrpSpPr/>
          <p:nvPr/>
        </p:nvGrpSpPr>
        <p:grpSpPr>
          <a:xfrm>
            <a:off x="731160" y="601920"/>
            <a:ext cx="8289360" cy="6211080"/>
            <a:chOff x="731160" y="601920"/>
            <a:chExt cx="8289360" cy="6211080"/>
          </a:xfrm>
        </p:grpSpPr>
        <p:sp>
          <p:nvSpPr>
            <p:cNvPr id="317" name="TextBox 4"/>
            <p:cNvSpPr/>
            <p:nvPr/>
          </p:nvSpPr>
          <p:spPr>
            <a:xfrm>
              <a:off x="731160" y="1226160"/>
              <a:ext cx="8288640" cy="558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Publiczna usługa hybrydowa  podmiot publiczny wysyła korespondencję elektronicznie,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a podmiot niepubliczny otrzymuje ją w formie papierowego listu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8" name="AutoShape 5"/>
            <p:cNvSpPr/>
            <p:nvPr/>
          </p:nvSpPr>
          <p:spPr>
            <a:xfrm rot="10800000">
              <a:off x="731880" y="601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9" name="AutoShape 6"/>
            <p:cNvSpPr/>
            <p:nvPr/>
          </p:nvSpPr>
          <p:spPr>
            <a:xfrm rot="10800000">
              <a:off x="731880" y="6704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1" name="Group 3"/>
          <p:cNvGrpSpPr/>
          <p:nvPr/>
        </p:nvGrpSpPr>
        <p:grpSpPr>
          <a:xfrm>
            <a:off x="731160" y="1993680"/>
            <a:ext cx="8289360" cy="4115880"/>
            <a:chOff x="731160" y="1993680"/>
            <a:chExt cx="8289360" cy="4115880"/>
          </a:xfrm>
        </p:grpSpPr>
        <p:sp>
          <p:nvSpPr>
            <p:cNvPr id="322" name="TextBox 4"/>
            <p:cNvSpPr/>
            <p:nvPr/>
          </p:nvSpPr>
          <p:spPr>
            <a:xfrm>
              <a:off x="731160" y="261792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Publiczna usługa hybrydowa jest świadczona przez operatora wyznaczonego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AutoShape 5"/>
            <p:cNvSpPr/>
            <p:nvPr/>
          </p:nvSpPr>
          <p:spPr>
            <a:xfrm rot="10800000">
              <a:off x="731880" y="1993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AutoShape 6"/>
            <p:cNvSpPr/>
            <p:nvPr/>
          </p:nvSpPr>
          <p:spPr>
            <a:xfrm rot="10800000">
              <a:off x="731880" y="53121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6" name="Group 3"/>
          <p:cNvGrpSpPr/>
          <p:nvPr/>
        </p:nvGrpSpPr>
        <p:grpSpPr>
          <a:xfrm>
            <a:off x="731160" y="1297800"/>
            <a:ext cx="8289360" cy="6211080"/>
            <a:chOff x="731160" y="1297800"/>
            <a:chExt cx="8289360" cy="6211080"/>
          </a:xfrm>
        </p:grpSpPr>
        <p:sp>
          <p:nvSpPr>
            <p:cNvPr id="327" name="TextBox 4"/>
            <p:cNvSpPr/>
            <p:nvPr/>
          </p:nvSpPr>
          <p:spPr>
            <a:xfrm>
              <a:off x="731160" y="1922040"/>
              <a:ext cx="8288640" cy="558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przekształcenie dokumentu elektronicznego w przesyłkę listową realizowane będzie przy zapewnieniu ochrony tajemnicy korespondencji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AutoShape 5"/>
            <p:cNvSpPr/>
            <p:nvPr/>
          </p:nvSpPr>
          <p:spPr>
            <a:xfrm rot="10800000">
              <a:off x="731880" y="1297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AutoShape 6"/>
            <p:cNvSpPr/>
            <p:nvPr/>
          </p:nvSpPr>
          <p:spPr>
            <a:xfrm rot="10800000">
              <a:off x="731880" y="6008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2"/>
          <p:cNvGrpSpPr/>
          <p:nvPr/>
        </p:nvGrpSpPr>
        <p:grpSpPr>
          <a:xfrm>
            <a:off x="1606680" y="1746360"/>
            <a:ext cx="6538680" cy="3822480"/>
            <a:chOff x="1606680" y="1746360"/>
            <a:chExt cx="6538680" cy="3822480"/>
          </a:xfrm>
        </p:grpSpPr>
        <p:sp>
          <p:nvSpPr>
            <p:cNvPr id="92" name="TextBox 3"/>
            <p:cNvSpPr/>
            <p:nvPr/>
          </p:nvSpPr>
          <p:spPr>
            <a:xfrm>
              <a:off x="1606680" y="2587680"/>
              <a:ext cx="6537600" cy="167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SNTANDARYZACJA USŁUGI DORĘCZENIA ELEKTRONICZNEGO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TextBox 4"/>
            <p:cNvSpPr/>
            <p:nvPr/>
          </p:nvSpPr>
          <p:spPr>
            <a:xfrm>
              <a:off x="1606680" y="448056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94" name="AutoShape 5"/>
            <p:cNvSpPr/>
            <p:nvPr/>
          </p:nvSpPr>
          <p:spPr>
            <a:xfrm rot="10800000">
              <a:off x="1607760" y="174600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" name="AutoShape 6"/>
            <p:cNvSpPr/>
            <p:nvPr/>
          </p:nvSpPr>
          <p:spPr>
            <a:xfrm rot="10800000">
              <a:off x="1607760" y="555984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1" name="Group 3"/>
          <p:cNvGrpSpPr/>
          <p:nvPr/>
        </p:nvGrpSpPr>
        <p:grpSpPr>
          <a:xfrm>
            <a:off x="731160" y="1645560"/>
            <a:ext cx="8289360" cy="4115880"/>
            <a:chOff x="731160" y="1645560"/>
            <a:chExt cx="8289360" cy="4115880"/>
          </a:xfrm>
        </p:grpSpPr>
        <p:sp>
          <p:nvSpPr>
            <p:cNvPr id="332" name="TextBox 4"/>
            <p:cNvSpPr/>
            <p:nvPr/>
          </p:nvSpPr>
          <p:spPr>
            <a:xfrm>
              <a:off x="731160" y="226980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automatyczny wydruk i opakowanie korespondencji na podstawie otrzymanych danych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6" name="Group 3"/>
          <p:cNvGrpSpPr/>
          <p:nvPr/>
        </p:nvGrpSpPr>
        <p:grpSpPr>
          <a:xfrm>
            <a:off x="731160" y="618120"/>
            <a:ext cx="8289360" cy="6476040"/>
            <a:chOff x="731160" y="618120"/>
            <a:chExt cx="8289360" cy="6476040"/>
          </a:xfrm>
        </p:grpSpPr>
        <p:sp>
          <p:nvSpPr>
            <p:cNvPr id="337" name="TextBox 4"/>
            <p:cNvSpPr/>
            <p:nvPr/>
          </p:nvSpPr>
          <p:spPr>
            <a:xfrm>
              <a:off x="731160" y="1227960"/>
              <a:ext cx="8288640" cy="586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755640" indent="-378000" algn="just" defTabSz="914400">
                <a:lnSpc>
                  <a:spcPts val="38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format kopert: C6/5, C5;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55640" indent="-378000" algn="just" defTabSz="914400">
                <a:lnSpc>
                  <a:spcPts val="38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koperty z dwoma oknami adresowymi (w polu nadawcy i w polu adresata);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55640" indent="-378000" algn="just" defTabSz="914400">
                <a:lnSpc>
                  <a:spcPts val="38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nadruk na kopertach dla danych stałych – monochromatyczny;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55640" indent="-378000" algn="just" defTabSz="914400">
                <a:lnSpc>
                  <a:spcPts val="38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maksymalna liczba kartek (wraz z kartką adresową) umieszczanych: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55640" indent="-378000" algn="just" defTabSz="914400">
                <a:lnSpc>
                  <a:spcPts val="3849"/>
                </a:lnSpc>
                <a:buClr>
                  <a:srgbClr val="f8f8f8"/>
                </a:buClr>
                <a:buFont typeface="Arial"/>
                <a:buChar char="•"/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w kopercie C6/5 – wynosi 8,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w kopercie C5 – wynosi 12.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8" name="AutoShape 5"/>
            <p:cNvSpPr/>
            <p:nvPr/>
          </p:nvSpPr>
          <p:spPr>
            <a:xfrm rot="10800000">
              <a:off x="731880" y="617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9" name="AutoShape 6"/>
            <p:cNvSpPr/>
            <p:nvPr/>
          </p:nvSpPr>
          <p:spPr>
            <a:xfrm rot="10800000">
              <a:off x="731880" y="6688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1" name="Group 3"/>
          <p:cNvGrpSpPr/>
          <p:nvPr/>
        </p:nvGrpSpPr>
        <p:grpSpPr>
          <a:xfrm>
            <a:off x="731160" y="132480"/>
            <a:ext cx="8289360" cy="7453800"/>
            <a:chOff x="731160" y="132480"/>
            <a:chExt cx="8289360" cy="7453800"/>
          </a:xfrm>
        </p:grpSpPr>
        <p:sp>
          <p:nvSpPr>
            <p:cNvPr id="342" name="TextBox 4"/>
            <p:cNvSpPr/>
            <p:nvPr/>
          </p:nvSpPr>
          <p:spPr>
            <a:xfrm>
              <a:off x="731160" y="742320"/>
              <a:ext cx="8288640" cy="684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parametry podstawowe: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a) przesyłka polecona w obrocie krajowym z EPO,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b) maksymalna liczba kartek - 12, w tym strona adresowa,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c) kategoria doręczenia: ekonomiczna,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d) typ druku: monochromatyczny,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e) typ zadruku: dwustronny – duplex,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f) obsługa przesyłki zwracanej do nadawcy po wyczerpaniu możliwości jej doręczenia adresatowi: zwrot do nadawcy;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3" name="AutoShape 5"/>
            <p:cNvSpPr/>
            <p:nvPr/>
          </p:nvSpPr>
          <p:spPr>
            <a:xfrm rot="10800000">
              <a:off x="731880" y="1321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4" name="AutoShape 6"/>
            <p:cNvSpPr/>
            <p:nvPr/>
          </p:nvSpPr>
          <p:spPr>
            <a:xfrm rot="10800000">
              <a:off x="731880" y="71740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6" name="Group 3"/>
          <p:cNvGrpSpPr/>
          <p:nvPr/>
        </p:nvGrpSpPr>
        <p:grpSpPr>
          <a:xfrm>
            <a:off x="731160" y="618120"/>
            <a:ext cx="8289360" cy="6476040"/>
            <a:chOff x="731160" y="618120"/>
            <a:chExt cx="8289360" cy="6476040"/>
          </a:xfrm>
        </p:grpSpPr>
        <p:sp>
          <p:nvSpPr>
            <p:cNvPr id="347" name="TextBox 4"/>
            <p:cNvSpPr/>
            <p:nvPr/>
          </p:nvSpPr>
          <p:spPr>
            <a:xfrm>
              <a:off x="731160" y="1227960"/>
              <a:ext cx="8288640" cy="586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dla przesyłek poleconych w obrocie krajowym z EPO: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liczba kartek 13-99, w tym strona adresowa,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- typ druku: kolorowy,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- typ zadruku: jednostronny – simplex,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3849"/>
                </a:lnSpc>
              </a:pPr>
              <a:r>
                <a:rPr b="0" lang="en-US" sz="3500" spc="-1" strike="noStrike">
                  <a:solidFill>
                    <a:srgbClr val="f8f8f8"/>
                  </a:solidFill>
                  <a:latin typeface="Heebo Bold"/>
                </a:rPr>
                <a:t>- obsługa przesyłki zwracanej do nadawcy po wyczerpaniu możliwości jej doręczenia adresatowi: niszczenie/zwrot do nadawcy, </a:t>
              </a:r>
              <a:endParaRPr b="0" lang="pl-PL" sz="3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8" name="AutoShape 5"/>
            <p:cNvSpPr/>
            <p:nvPr/>
          </p:nvSpPr>
          <p:spPr>
            <a:xfrm rot="10800000">
              <a:off x="731880" y="6177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9" name="AutoShape 6"/>
            <p:cNvSpPr/>
            <p:nvPr/>
          </p:nvSpPr>
          <p:spPr>
            <a:xfrm rot="10800000">
              <a:off x="731880" y="66884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1" name="Group 3"/>
          <p:cNvGrpSpPr/>
          <p:nvPr/>
        </p:nvGrpSpPr>
        <p:grpSpPr>
          <a:xfrm>
            <a:off x="731160" y="601920"/>
            <a:ext cx="8289360" cy="6909480"/>
            <a:chOff x="731160" y="601920"/>
            <a:chExt cx="8289360" cy="6909480"/>
          </a:xfrm>
        </p:grpSpPr>
        <p:sp>
          <p:nvSpPr>
            <p:cNvPr id="352" name="TextBox 4"/>
            <p:cNvSpPr/>
            <p:nvPr/>
          </p:nvSpPr>
          <p:spPr>
            <a:xfrm>
              <a:off x="731160" y="1226160"/>
              <a:ext cx="8288640" cy="628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doręczenia korespondencji w ramach świadczenia publicznej usługi hybrydowej w czasie nie dłuższym niż 6 dni roboczych od dnia nadania dokumentu elektronicznego.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AutoShape 5"/>
            <p:cNvSpPr/>
            <p:nvPr/>
          </p:nvSpPr>
          <p:spPr>
            <a:xfrm rot="10800000">
              <a:off x="731880" y="601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4" name="AutoShape 6"/>
            <p:cNvSpPr/>
            <p:nvPr/>
          </p:nvSpPr>
          <p:spPr>
            <a:xfrm rot="10800000">
              <a:off x="731880" y="670464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57" name="Group 4"/>
          <p:cNvGrpSpPr/>
          <p:nvPr/>
        </p:nvGrpSpPr>
        <p:grpSpPr>
          <a:xfrm>
            <a:off x="4478760" y="2158920"/>
            <a:ext cx="5061600" cy="4047120"/>
            <a:chOff x="4478760" y="2158920"/>
            <a:chExt cx="5061600" cy="4047120"/>
          </a:xfrm>
        </p:grpSpPr>
        <p:sp>
          <p:nvSpPr>
            <p:cNvPr id="358" name="TextBox 5"/>
            <p:cNvSpPr/>
            <p:nvPr/>
          </p:nvSpPr>
          <p:spPr>
            <a:xfrm>
              <a:off x="4478760" y="2822040"/>
              <a:ext cx="5060880" cy="2289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507"/>
                </a:lnSpc>
              </a:pPr>
              <a:r>
                <a:rPr b="0" lang="en-US" sz="4100" spc="-1" strike="noStrike">
                  <a:solidFill>
                    <a:srgbClr val="88ab7c"/>
                  </a:solidFill>
                  <a:latin typeface="Heebo Bold"/>
                </a:rPr>
                <a:t>ZMIANY W PROCEDURZE  ADMINISTRACYJNEJ </a:t>
              </a:r>
              <a:endParaRPr b="0" lang="pl-PL" sz="4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9" name="AutoShape 6"/>
            <p:cNvSpPr/>
            <p:nvPr/>
          </p:nvSpPr>
          <p:spPr>
            <a:xfrm rot="10800000">
              <a:off x="4479480" y="2158560"/>
              <a:ext cx="5060880" cy="648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0" name="AutoShape 7"/>
            <p:cNvSpPr/>
            <p:nvPr/>
          </p:nvSpPr>
          <p:spPr>
            <a:xfrm rot="10800000">
              <a:off x="4479480" y="6199560"/>
              <a:ext cx="5060880" cy="648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7800" bIns="-3780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3" name="TextBox 4"/>
          <p:cNvSpPr/>
          <p:nvPr/>
        </p:nvSpPr>
        <p:spPr>
          <a:xfrm>
            <a:off x="4478760" y="1947600"/>
            <a:ext cx="4822920" cy="516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516"/>
              </a:lnSpc>
            </a:pPr>
            <a:r>
              <a:rPr b="0" lang="en-US" sz="4100" spc="-1" strike="noStrike">
                <a:solidFill>
                  <a:srgbClr val="88ab7c"/>
                </a:solidFill>
                <a:latin typeface="Heebo Bold"/>
              </a:rPr>
              <a:t>NOWELALIZACJA DORĘCZEŃ ELEKTRONICZNYCH NIE ZMODYFIKOWAŁA ISTOTY ZASADY OFICJALNOŚCI </a:t>
            </a:r>
            <a:endParaRPr b="0" lang="pl-PL" sz="41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516"/>
              </a:lnSpc>
            </a:pPr>
            <a:r>
              <a:rPr b="0" lang="en-US" sz="4100" spc="-1" strike="noStrike">
                <a:solidFill>
                  <a:srgbClr val="88ab7c"/>
                </a:solidFill>
                <a:latin typeface="Heebo Bold"/>
              </a:rPr>
              <a:t>PER SE</a:t>
            </a:r>
            <a:endParaRPr b="0" lang="pl-PL" sz="4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6" name="TextBox 4"/>
          <p:cNvSpPr/>
          <p:nvPr/>
        </p:nvSpPr>
        <p:spPr>
          <a:xfrm>
            <a:off x="4478760" y="1587600"/>
            <a:ext cx="5022720" cy="48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499"/>
              </a:lnSpc>
            </a:pPr>
            <a:r>
              <a:rPr b="0" lang="en-US" sz="5000" spc="-1" strike="noStrike">
                <a:solidFill>
                  <a:srgbClr val="88ab7c"/>
                </a:solidFill>
                <a:latin typeface="Heebo Bold"/>
              </a:rPr>
              <a:t>ELEKTRONICZNY TRYB PODSTAWOWYM DOMYŚLNYM SPOSOBEM DORĘCZEŃ</a:t>
            </a:r>
            <a:endParaRPr b="0" lang="pl-PL" sz="5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9" name="TextBox 4"/>
          <p:cNvSpPr/>
          <p:nvPr/>
        </p:nvSpPr>
        <p:spPr>
          <a:xfrm>
            <a:off x="4478760" y="763920"/>
            <a:ext cx="5022720" cy="58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DORĘCZENIE I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ORGAN ADMINISTRACJI PUBLICZNEJ DORĘCZA PISMA NA ADRES DO DORĘCZEŃ ELEKTRONICZNYCH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2" name="TextBox 4"/>
          <p:cNvSpPr/>
          <p:nvPr/>
        </p:nvSpPr>
        <p:spPr>
          <a:xfrm>
            <a:off x="4564440" y="1635480"/>
            <a:ext cx="4362480" cy="58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DORĘCZENIE II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NA KONTO W SYSTEMIE TELEINFORMATYCZNYM ORGANU ALBO W SIEDZIBIE ORGANU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" name="Group 3"/>
          <p:cNvGrpSpPr/>
          <p:nvPr/>
        </p:nvGrpSpPr>
        <p:grpSpPr>
          <a:xfrm>
            <a:off x="731160" y="2341440"/>
            <a:ext cx="8289360" cy="2632320"/>
            <a:chOff x="731160" y="2341440"/>
            <a:chExt cx="8289360" cy="2632320"/>
          </a:xfrm>
        </p:grpSpPr>
        <p:sp>
          <p:nvSpPr>
            <p:cNvPr id="98" name="TextBox 4"/>
            <p:cNvSpPr/>
            <p:nvPr/>
          </p:nvSpPr>
          <p:spPr>
            <a:xfrm>
              <a:off x="731160" y="2965680"/>
              <a:ext cx="8288640" cy="1396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odmiejscowienie procesu doręczania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AutoShape 5"/>
            <p:cNvSpPr/>
            <p:nvPr/>
          </p:nvSpPr>
          <p:spPr>
            <a:xfrm rot="10800000">
              <a:off x="731880" y="23410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AutoShape 6"/>
            <p:cNvSpPr/>
            <p:nvPr/>
          </p:nvSpPr>
          <p:spPr>
            <a:xfrm rot="10800000">
              <a:off x="731880" y="4964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5" name="TextBox 4"/>
          <p:cNvSpPr/>
          <p:nvPr/>
        </p:nvSpPr>
        <p:spPr>
          <a:xfrm>
            <a:off x="4565880" y="2216520"/>
            <a:ext cx="4362480" cy="35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DORĘCZENIE III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ZA POMOCĄ PUBLICZNEJ USŁUGI HYBRYDOWEJ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8" name="TextBox 4"/>
          <p:cNvSpPr/>
          <p:nvPr/>
        </p:nvSpPr>
        <p:spPr>
          <a:xfrm>
            <a:off x="4652640" y="2216520"/>
            <a:ext cx="4362480" cy="46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DORĘCZENIE IVA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PRZESYŁKA REJESTROWANA - POLECONY POCZTA POLSKA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1" name="TextBox 4"/>
          <p:cNvSpPr/>
          <p:nvPr/>
        </p:nvSpPr>
        <p:spPr>
          <a:xfrm>
            <a:off x="4478760" y="1635480"/>
            <a:ext cx="4546080" cy="586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DORĘCZENIE IV B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620"/>
              </a:lnSpc>
            </a:pP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 </a:t>
            </a:r>
            <a:r>
              <a:rPr b="0" lang="en-US" sz="4200" spc="-1" strike="noStrike">
                <a:solidFill>
                  <a:srgbClr val="88ab7c"/>
                </a:solidFill>
                <a:latin typeface="Heebo Bold"/>
              </a:rPr>
              <a:t>PRZEZ SWOICH PRACOWNIKÓW LUB PRZEZ INNE UPOWAŻNIONE OSOBY LUB ORGANY </a:t>
            </a:r>
            <a:endParaRPr b="0" lang="pl-PL" sz="4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4" name="TextBox 4"/>
          <p:cNvSpPr/>
          <p:nvPr/>
        </p:nvSpPr>
        <p:spPr>
          <a:xfrm>
            <a:off x="4380840" y="1981440"/>
            <a:ext cx="5120640" cy="460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DORĘCZENIE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RYGOR NATYCHMIASTOWEJ WYKONALNOŚCI, NATYCHMIASTOWE WYKONANIE Z MOCY USTAWY,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(...) ALBO JEŻELI WYMAGA TEGO WAŻNY INTERES PUBLICZNY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JAK W IV A/B,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7" name="TextBox 4"/>
          <p:cNvSpPr/>
          <p:nvPr/>
        </p:nvSpPr>
        <p:spPr>
          <a:xfrm>
            <a:off x="4380840" y="1143360"/>
            <a:ext cx="5120640" cy="628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DORĘCZENIE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NA ADRES DO DORĘCZEŃ ELEKTRONICZNYCH WPISANY DO BAZY ADRESÓW ELEKTRONICZNYCH, 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300"/>
              </a:lnSpc>
            </a:pPr>
            <a:r>
              <a:rPr b="0" lang="en-US" sz="3000" spc="-1" strike="noStrike">
                <a:solidFill>
                  <a:srgbClr val="88ab7c"/>
                </a:solidFill>
                <a:latin typeface="Heebo Bold"/>
              </a:rPr>
              <a:t>EWENTUALNIE NA ADRES KWALIFIKOWANEJ USŁUGI REJESTROWANEGO DORĘCZENIA ELEKTRONICZNEGO</a:t>
            </a:r>
            <a:endParaRPr b="0" lang="pl-PL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0" name="TextBox 4"/>
          <p:cNvSpPr/>
          <p:nvPr/>
        </p:nvSpPr>
        <p:spPr>
          <a:xfrm>
            <a:off x="4478760" y="2358720"/>
            <a:ext cx="4536360" cy="476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410"/>
              </a:lnSpc>
            </a:pPr>
            <a:r>
              <a:rPr b="0" lang="en-US" sz="3100" spc="-1" strike="noStrike">
                <a:solidFill>
                  <a:srgbClr val="88ab7c"/>
                </a:solidFill>
                <a:latin typeface="Heebo Bold"/>
              </a:rPr>
              <a:t>PISMO ELEKTRONICZNE WYDANE W SYSTEMIE TELEINFORMATYCZNYM PODPISANE KWALIFIKOWANYM , (...) DORĘCZA SIĘ WYDRUK ODZWIERCIEDLAJĄCY TO PISMO</a:t>
            </a:r>
            <a:endParaRPr b="0" lang="pl-PL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3" name="TextBox 4"/>
          <p:cNvSpPr/>
          <p:nvPr/>
        </p:nvSpPr>
        <p:spPr>
          <a:xfrm>
            <a:off x="4488480" y="2380680"/>
            <a:ext cx="4536360" cy="303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410"/>
              </a:lnSpc>
            </a:pPr>
            <a:r>
              <a:rPr b="0" lang="en-US" sz="3100" spc="-1" strike="noStrike">
                <a:solidFill>
                  <a:srgbClr val="88ab7c"/>
                </a:solidFill>
                <a:latin typeface="Heebo Bold"/>
              </a:rPr>
              <a:t>WYDRUK PISMA  STANOWI DOWÓD TEGO, CO ZOSTAŁO STWIERDZONE W PIŚMIE WYDANYM W POSTACI ELEKTRONICZNEJ.</a:t>
            </a:r>
            <a:endParaRPr b="0" lang="pl-PL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reeform 2"/>
          <p:cNvSpPr/>
          <p:nvPr/>
        </p:nvSpPr>
        <p:spPr>
          <a:xfrm>
            <a:off x="360" y="0"/>
            <a:ext cx="4478400" cy="7314480"/>
          </a:xfrm>
          <a:custGeom>
            <a:avLst/>
            <a:gdLst>
              <a:gd name="textAreaLeft" fmla="*/ 0 w 4478400"/>
              <a:gd name="textAreaRight" fmla="*/ 4478760 w 447840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479533" h="7315200">
                <a:moveTo>
                  <a:pt x="0" y="0"/>
                </a:moveTo>
                <a:lnTo>
                  <a:pt x="4479533" y="0"/>
                </a:lnTo>
                <a:lnTo>
                  <a:pt x="4479533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AutoShape 3"/>
          <p:cNvSpPr/>
          <p:nvPr/>
        </p:nvSpPr>
        <p:spPr>
          <a:xfrm>
            <a:off x="9015840" y="17280"/>
            <a:ext cx="8640" cy="6565680"/>
          </a:xfrm>
          <a:prstGeom prst="rect">
            <a:avLst/>
          </a:prstGeom>
          <a:solidFill>
            <a:srgbClr val="2d322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6" name="TextBox 4"/>
          <p:cNvSpPr/>
          <p:nvPr/>
        </p:nvSpPr>
        <p:spPr>
          <a:xfrm>
            <a:off x="4488480" y="2380680"/>
            <a:ext cx="4536360" cy="303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410"/>
              </a:lnSpc>
            </a:pPr>
            <a:r>
              <a:rPr b="0" lang="en-US" sz="3100" spc="-1" strike="noStrike">
                <a:solidFill>
                  <a:srgbClr val="88ab7c"/>
                </a:solidFill>
                <a:latin typeface="Heebo Bold"/>
              </a:rPr>
              <a:t>WYDRUK PISMA  STANOWI DOWÓD TEGO, CO ZOSTAŁO STWIERDZONE W PIŚMIE WYDANYM W POSTACI ELEKTRONICZNEJ.</a:t>
            </a:r>
            <a:endParaRPr b="0" lang="pl-PL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8" name="Group 3"/>
          <p:cNvGrpSpPr/>
          <p:nvPr/>
        </p:nvGrpSpPr>
        <p:grpSpPr>
          <a:xfrm>
            <a:off x="731160" y="1645560"/>
            <a:ext cx="8289360" cy="4115880"/>
            <a:chOff x="731160" y="1645560"/>
            <a:chExt cx="8289360" cy="4115880"/>
          </a:xfrm>
        </p:grpSpPr>
        <p:sp>
          <p:nvSpPr>
            <p:cNvPr id="399" name="TextBox 4"/>
            <p:cNvSpPr/>
            <p:nvPr/>
          </p:nvSpPr>
          <p:spPr>
            <a:xfrm>
              <a:off x="731160" y="2269800"/>
              <a:ext cx="8288640" cy="3491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Poczta Polska wystawia dowody wysłania i dowody otrzymania zgodnie ze standardem,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0" name="AutoShape 5"/>
            <p:cNvSpPr/>
            <p:nvPr/>
          </p:nvSpPr>
          <p:spPr>
            <a:xfrm rot="10800000">
              <a:off x="731880" y="16452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AutoShape 6"/>
            <p:cNvSpPr/>
            <p:nvPr/>
          </p:nvSpPr>
          <p:spPr>
            <a:xfrm rot="10800000">
              <a:off x="731880" y="5660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3" name="Group 3"/>
          <p:cNvGrpSpPr/>
          <p:nvPr/>
        </p:nvGrpSpPr>
        <p:grpSpPr>
          <a:xfrm>
            <a:off x="731160" y="949680"/>
            <a:ext cx="8289360" cy="6909480"/>
            <a:chOff x="731160" y="949680"/>
            <a:chExt cx="8289360" cy="6909480"/>
          </a:xfrm>
        </p:grpSpPr>
        <p:sp>
          <p:nvSpPr>
            <p:cNvPr id="404" name="TextBox 4"/>
            <p:cNvSpPr/>
            <p:nvPr/>
          </p:nvSpPr>
          <p:spPr>
            <a:xfrm>
              <a:off x="731160" y="1573920"/>
              <a:ext cx="8288640" cy="628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Dowód otrzymania jest wystawiany po: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1) odebraniu korespondencji przekazanej na adres do doręczeń elektronicznych podmiotu niepublicznego;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5" name="AutoShape 5"/>
            <p:cNvSpPr/>
            <p:nvPr/>
          </p:nvSpPr>
          <p:spPr>
            <a:xfrm rot="10800000">
              <a:off x="731880" y="949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6" name="AutoShape 6"/>
            <p:cNvSpPr/>
            <p:nvPr/>
          </p:nvSpPr>
          <p:spPr>
            <a:xfrm rot="10800000">
              <a:off x="731880" y="63568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2"/>
          <p:cNvGrpSpPr/>
          <p:nvPr/>
        </p:nvGrpSpPr>
        <p:grpSpPr>
          <a:xfrm>
            <a:off x="1606680" y="2024280"/>
            <a:ext cx="6538680" cy="3266640"/>
            <a:chOff x="1606680" y="2024280"/>
            <a:chExt cx="6538680" cy="3266640"/>
          </a:xfrm>
        </p:grpSpPr>
        <p:sp>
          <p:nvSpPr>
            <p:cNvPr id="102" name="TextBox 3"/>
            <p:cNvSpPr/>
            <p:nvPr/>
          </p:nvSpPr>
          <p:spPr>
            <a:xfrm>
              <a:off x="1606680" y="2865600"/>
              <a:ext cx="6537600" cy="111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399"/>
                </a:lnSpc>
              </a:pPr>
              <a:r>
                <a:rPr b="0" lang="en-US" sz="4000" spc="-1" strike="noStrike">
                  <a:solidFill>
                    <a:srgbClr val="88ab7c"/>
                  </a:solidFill>
                  <a:latin typeface="Heebo Bold"/>
                </a:rPr>
                <a:t>SKRÓCENIE CZASU DORĘCZENIA</a:t>
              </a:r>
              <a:endParaRPr b="0" lang="pl-PL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TextBox 4"/>
            <p:cNvSpPr/>
            <p:nvPr/>
          </p:nvSpPr>
          <p:spPr>
            <a:xfrm>
              <a:off x="1606680" y="4202640"/>
              <a:ext cx="6537600" cy="267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2239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4" name="AutoShape 5"/>
            <p:cNvSpPr/>
            <p:nvPr/>
          </p:nvSpPr>
          <p:spPr>
            <a:xfrm rot="10800000">
              <a:off x="1607760" y="202392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AutoShape 6"/>
            <p:cNvSpPr/>
            <p:nvPr/>
          </p:nvSpPr>
          <p:spPr>
            <a:xfrm rot="10800000">
              <a:off x="1607760" y="5281920"/>
              <a:ext cx="6537600" cy="8640"/>
            </a:xfrm>
            <a:prstGeom prst="rect">
              <a:avLst/>
            </a:prstGeom>
            <a:solidFill>
              <a:srgbClr val="45524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640" bIns="-3564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08" name="Group 3"/>
          <p:cNvGrpSpPr/>
          <p:nvPr/>
        </p:nvGrpSpPr>
        <p:grpSpPr>
          <a:xfrm>
            <a:off x="731160" y="949680"/>
            <a:ext cx="8289360" cy="5512680"/>
            <a:chOff x="731160" y="949680"/>
            <a:chExt cx="8289360" cy="5512680"/>
          </a:xfrm>
        </p:grpSpPr>
        <p:sp>
          <p:nvSpPr>
            <p:cNvPr id="409" name="TextBox 4"/>
            <p:cNvSpPr/>
            <p:nvPr/>
          </p:nvSpPr>
          <p:spPr>
            <a:xfrm>
              <a:off x="731160" y="1573920"/>
              <a:ext cx="8288640" cy="4888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Dowód otrzymania jest wystawiany po: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2) wpłynięciu korespondencji na adres do doręczeń elektronicznych podmiotu publicznego; 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" name="AutoShape 5"/>
            <p:cNvSpPr/>
            <p:nvPr/>
          </p:nvSpPr>
          <p:spPr>
            <a:xfrm rot="10800000">
              <a:off x="731880" y="94932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1" name="AutoShape 6"/>
            <p:cNvSpPr/>
            <p:nvPr/>
          </p:nvSpPr>
          <p:spPr>
            <a:xfrm rot="10800000">
              <a:off x="731880" y="63568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3" name="Group 3"/>
          <p:cNvGrpSpPr/>
          <p:nvPr/>
        </p:nvGrpSpPr>
        <p:grpSpPr>
          <a:xfrm>
            <a:off x="731160" y="-6480"/>
            <a:ext cx="8289360" cy="7383240"/>
            <a:chOff x="731160" y="-6480"/>
            <a:chExt cx="8289360" cy="7383240"/>
          </a:xfrm>
        </p:grpSpPr>
        <p:sp>
          <p:nvSpPr>
            <p:cNvPr id="414" name="TextBox 4"/>
            <p:cNvSpPr/>
            <p:nvPr/>
          </p:nvSpPr>
          <p:spPr>
            <a:xfrm>
              <a:off x="731160" y="617400"/>
              <a:ext cx="8288640" cy="675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Dowód otrzymania jest wystawiany po: 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3) upływie 14 dni od dnia wpłynięcia korespondencji przesłanej przez podmiot publiczny na adres do doręczeń elektronicznych podmiotu niepublicznego, jeżeli adresat nie odebrał go przed upływem tego terminu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5" name="AutoShape 5"/>
            <p:cNvSpPr/>
            <p:nvPr/>
          </p:nvSpPr>
          <p:spPr>
            <a:xfrm rot="10800000">
              <a:off x="731880" y="-64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6" name="AutoShape 6"/>
            <p:cNvSpPr/>
            <p:nvPr/>
          </p:nvSpPr>
          <p:spPr>
            <a:xfrm rot="10800000">
              <a:off x="731880" y="7313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8" name="Group 3"/>
          <p:cNvGrpSpPr/>
          <p:nvPr/>
        </p:nvGrpSpPr>
        <p:grpSpPr>
          <a:xfrm>
            <a:off x="731160" y="-6480"/>
            <a:ext cx="8289360" cy="8612280"/>
            <a:chOff x="731160" y="-6480"/>
            <a:chExt cx="8289360" cy="8612280"/>
          </a:xfrm>
        </p:grpSpPr>
        <p:sp>
          <p:nvSpPr>
            <p:cNvPr id="419" name="TextBox 4"/>
            <p:cNvSpPr/>
            <p:nvPr/>
          </p:nvSpPr>
          <p:spPr>
            <a:xfrm>
              <a:off x="731160" y="617400"/>
              <a:ext cx="8288640" cy="798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Przez odebranie dokumentu elektronicznego rozumie się każde działanie adresata posiadającego adres do doręczeń elektronicznych, powodujące, że adresat dysponuje dokumentem, który wpłynął na ten adres, i może zapoznać się z treścią odebranego dokumentu. 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0" name="AutoShape 5"/>
            <p:cNvSpPr/>
            <p:nvPr/>
          </p:nvSpPr>
          <p:spPr>
            <a:xfrm rot="10800000">
              <a:off x="731880" y="-64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1" name="AutoShape 6"/>
            <p:cNvSpPr/>
            <p:nvPr/>
          </p:nvSpPr>
          <p:spPr>
            <a:xfrm rot="10800000">
              <a:off x="731880" y="7313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3" name="Group 3"/>
          <p:cNvGrpSpPr/>
          <p:nvPr/>
        </p:nvGrpSpPr>
        <p:grpSpPr>
          <a:xfrm>
            <a:off x="731160" y="-6480"/>
            <a:ext cx="8289360" cy="8612280"/>
            <a:chOff x="731160" y="-6480"/>
            <a:chExt cx="8289360" cy="8612280"/>
          </a:xfrm>
        </p:grpSpPr>
        <p:sp>
          <p:nvSpPr>
            <p:cNvPr id="424" name="TextBox 4"/>
            <p:cNvSpPr/>
            <p:nvPr/>
          </p:nvSpPr>
          <p:spPr>
            <a:xfrm>
              <a:off x="731160" y="617400"/>
              <a:ext cx="8288640" cy="798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Przez odebranie dokumentu elektronicznego rozumie się każde działanie adresata posiadającego adres do doręczeń elektronicznych, powodujące, że adresat dysponuje dokumentem, który wpłynął na ten adres, i może zapoznać się z treścią odebranego dokumentu. 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5" name="AutoShape 5"/>
            <p:cNvSpPr/>
            <p:nvPr/>
          </p:nvSpPr>
          <p:spPr>
            <a:xfrm rot="10800000">
              <a:off x="731880" y="-64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6" name="AutoShape 6"/>
            <p:cNvSpPr/>
            <p:nvPr/>
          </p:nvSpPr>
          <p:spPr>
            <a:xfrm rot="10800000">
              <a:off x="731880" y="7313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8" name="Group 3"/>
          <p:cNvGrpSpPr/>
          <p:nvPr/>
        </p:nvGrpSpPr>
        <p:grpSpPr>
          <a:xfrm>
            <a:off x="731160" y="602640"/>
            <a:ext cx="8289360" cy="6769080"/>
            <a:chOff x="731160" y="602640"/>
            <a:chExt cx="8289360" cy="6769080"/>
          </a:xfrm>
        </p:grpSpPr>
        <p:sp>
          <p:nvSpPr>
            <p:cNvPr id="429" name="TextBox 4"/>
            <p:cNvSpPr/>
            <p:nvPr/>
          </p:nvSpPr>
          <p:spPr>
            <a:xfrm>
              <a:off x="731160" y="1226880"/>
              <a:ext cx="8288640" cy="614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Przez wpłynięcie dokumentu elektronicznego na adres do doręczeń elektronicznych rozumie się zaistnienie warunków technicznych umożliwiających adresatowi odebranie doręczanego dokumentu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0" name="AutoShape 5"/>
            <p:cNvSpPr/>
            <p:nvPr/>
          </p:nvSpPr>
          <p:spPr>
            <a:xfrm rot="10800000">
              <a:off x="731880" y="602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1" name="AutoShape 6"/>
            <p:cNvSpPr/>
            <p:nvPr/>
          </p:nvSpPr>
          <p:spPr>
            <a:xfrm rot="10800000">
              <a:off x="731880" y="6703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3" name="Group 3"/>
          <p:cNvGrpSpPr/>
          <p:nvPr/>
        </p:nvGrpSpPr>
        <p:grpSpPr>
          <a:xfrm>
            <a:off x="731160" y="602640"/>
            <a:ext cx="8289360" cy="7383600"/>
            <a:chOff x="731160" y="602640"/>
            <a:chExt cx="8289360" cy="7383600"/>
          </a:xfrm>
        </p:grpSpPr>
        <p:sp>
          <p:nvSpPr>
            <p:cNvPr id="434" name="TextBox 4"/>
            <p:cNvSpPr/>
            <p:nvPr/>
          </p:nvSpPr>
          <p:spPr>
            <a:xfrm>
              <a:off x="731160" y="1226880"/>
              <a:ext cx="8288640" cy="6759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W przypadku doręczania PURDE korespondencja jest doręczona we wskazanej w dowodzie otrzymania chwili: 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1) odebrania korespondencji - do podmiotu niepublicznego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ts val="4839"/>
                </a:lnSpc>
              </a:pP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 </a:t>
              </a:r>
              <a:r>
                <a:rPr b="0" lang="en-US" sz="4400" spc="-1" strike="noStrike">
                  <a:solidFill>
                    <a:srgbClr val="f8f8f8"/>
                  </a:solidFill>
                  <a:latin typeface="Heebo Bold"/>
                </a:rPr>
                <a:t>2) wpłynięcia korespondencji – do podmiotu publicznego</a:t>
              </a:r>
              <a:endParaRPr b="0" lang="pl-PL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AutoShape 5"/>
            <p:cNvSpPr/>
            <p:nvPr/>
          </p:nvSpPr>
          <p:spPr>
            <a:xfrm rot="10800000">
              <a:off x="731880" y="6022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AutoShape 6"/>
            <p:cNvSpPr/>
            <p:nvPr/>
          </p:nvSpPr>
          <p:spPr>
            <a:xfrm rot="10800000">
              <a:off x="731880" y="670356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TextBox 3"/>
          <p:cNvSpPr/>
          <p:nvPr/>
        </p:nvSpPr>
        <p:spPr>
          <a:xfrm>
            <a:off x="4532040" y="2586240"/>
            <a:ext cx="5035320" cy="29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754"/>
              </a:lnSpc>
            </a:pPr>
            <a:r>
              <a:rPr b="0" lang="en-US" sz="5230" spc="-1" strike="noStrike">
                <a:solidFill>
                  <a:srgbClr val="88ab7c"/>
                </a:solidFill>
                <a:latin typeface="Heebo Bold"/>
              </a:rPr>
              <a:t>Prowadzenie sprawy administracyjnej</a:t>
            </a:r>
            <a:endParaRPr b="0" lang="pl-PL" sz="52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TextBox 3"/>
          <p:cNvSpPr/>
          <p:nvPr/>
        </p:nvSpPr>
        <p:spPr>
          <a:xfrm>
            <a:off x="4139280" y="61560"/>
            <a:ext cx="5427720" cy="584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5754"/>
              </a:lnSpc>
            </a:pPr>
            <a:r>
              <a:rPr b="0" lang="en-US" sz="5230" spc="-1" strike="noStrike">
                <a:solidFill>
                  <a:srgbClr val="88ab7c"/>
                </a:solidFill>
                <a:latin typeface="Heebo Bold"/>
              </a:rPr>
              <a:t>Sprawy należy prowadzić i załatwiać na piśmie utrwalonym w postaci papierowej lub elektronicznej</a:t>
            </a:r>
            <a:endParaRPr b="0" lang="pl-PL" sz="52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TextBox 3"/>
          <p:cNvSpPr/>
          <p:nvPr/>
        </p:nvSpPr>
        <p:spPr>
          <a:xfrm>
            <a:off x="4532040" y="1090800"/>
            <a:ext cx="5035320" cy="625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Pisma utrwalone w postaci papierowej opatruje się podpisem własnoręcznym. 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Pisma utrwalone w postaci elektronicznej opatruje się kwalifikowanym podpisem elektronicznym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TextBox 3"/>
          <p:cNvSpPr/>
          <p:nvPr/>
        </p:nvSpPr>
        <p:spPr>
          <a:xfrm>
            <a:off x="4532040" y="2376720"/>
            <a:ext cx="5035320" cy="312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Wybór określonej formy przez organ nie determinuje doręczeń w postępowaniach administracyjnych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reeform 2"/>
          <p:cNvSpPr/>
          <p:nvPr/>
        </p:nvSpPr>
        <p:spPr>
          <a:xfrm>
            <a:off x="360" y="0"/>
            <a:ext cx="9751680" cy="7314480"/>
          </a:xfrm>
          <a:custGeom>
            <a:avLst/>
            <a:gdLst>
              <a:gd name="textAreaLeft" fmla="*/ 0 w 9751680"/>
              <a:gd name="textAreaRight" fmla="*/ 9752040 w 975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7" name="Group 3"/>
          <p:cNvGrpSpPr/>
          <p:nvPr/>
        </p:nvGrpSpPr>
        <p:grpSpPr>
          <a:xfrm>
            <a:off x="731160" y="2341440"/>
            <a:ext cx="8289360" cy="2719080"/>
            <a:chOff x="731160" y="2341440"/>
            <a:chExt cx="8289360" cy="2719080"/>
          </a:xfrm>
        </p:grpSpPr>
        <p:sp>
          <p:nvSpPr>
            <p:cNvPr id="108" name="TextBox 4"/>
            <p:cNvSpPr/>
            <p:nvPr/>
          </p:nvSpPr>
          <p:spPr>
            <a:xfrm>
              <a:off x="731160" y="2965680"/>
              <a:ext cx="8288640" cy="209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914400">
                <a:lnSpc>
                  <a:spcPts val="5499"/>
                </a:lnSpc>
              </a:pPr>
              <a:r>
                <a:rPr b="0" lang="en-US" sz="5000" spc="-1" strike="noStrike">
                  <a:solidFill>
                    <a:srgbClr val="f8f8f8"/>
                  </a:solidFill>
                  <a:latin typeface="Heebo Bold"/>
                </a:rPr>
                <a:t>zapewnienie stronom skutecznej identyfikacji</a:t>
              </a:r>
              <a:endParaRPr b="0" lang="pl-PL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AutoShape 5"/>
            <p:cNvSpPr/>
            <p:nvPr/>
          </p:nvSpPr>
          <p:spPr>
            <a:xfrm rot="10800000">
              <a:off x="731880" y="234108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AutoShape 6"/>
            <p:cNvSpPr/>
            <p:nvPr/>
          </p:nvSpPr>
          <p:spPr>
            <a:xfrm rot="10800000">
              <a:off x="731880" y="4964400"/>
              <a:ext cx="8288640" cy="9000"/>
            </a:xfrm>
            <a:prstGeom prst="rect">
              <a:avLst/>
            </a:prstGeom>
            <a:solidFill>
              <a:srgbClr val="f8f8f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5280" bIns="-35280" anchor="t">
              <a:noAutofit/>
            </a:bodyPr>
            <a:p>
              <a:pPr>
                <a:lnSpc>
                  <a:spcPct val="100000"/>
                </a:lnSpc>
              </a:pPr>
              <a:endParaRPr b="0" lang="pl-PL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TextBox 3"/>
          <p:cNvSpPr/>
          <p:nvPr/>
        </p:nvSpPr>
        <p:spPr>
          <a:xfrm>
            <a:off x="4532040" y="2376720"/>
            <a:ext cx="5035320" cy="36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Konstrukcja doręczeń elektronicznych przemawia za elektroniczną formą prowadzenia sprawy 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TextBox 3"/>
          <p:cNvSpPr/>
          <p:nvPr/>
        </p:nvSpPr>
        <p:spPr>
          <a:xfrm>
            <a:off x="4531680" y="0"/>
            <a:ext cx="5035680" cy="677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Sprawy mogą być załatwiane z wykorzystaniem pism generowanych automatycznie i opatrzonych kwalifikowaną pieczęcią elektroniczną organu administracji publicznej 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TextBox 3"/>
          <p:cNvSpPr/>
          <p:nvPr/>
        </p:nvSpPr>
        <p:spPr>
          <a:xfrm>
            <a:off x="4532040" y="1605240"/>
            <a:ext cx="5035320" cy="52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Sprawy mogą być załatwiane z wykorzystaniem usług online udostępnianych przez organy administracji publicznej po uwierzytelnieniu strony 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TextBox 3"/>
          <p:cNvSpPr/>
          <p:nvPr/>
        </p:nvSpPr>
        <p:spPr>
          <a:xfrm>
            <a:off x="4532040" y="1862280"/>
            <a:ext cx="5035320" cy="469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Pisma kierowane do organów administracji publicznej mogą być sporządzane na piśmie utrwalonym w postaci papierowej lub elektronicznej.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Box 3"/>
          <p:cNvSpPr/>
          <p:nvPr/>
        </p:nvSpPr>
        <p:spPr>
          <a:xfrm>
            <a:off x="4532040" y="1605240"/>
            <a:ext cx="5035320" cy="416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4105"/>
              </a:lnSpc>
            </a:pPr>
            <a:r>
              <a:rPr b="0" lang="en-US" sz="3730" spc="-1" strike="noStrike">
                <a:solidFill>
                  <a:srgbClr val="88ab7c"/>
                </a:solidFill>
                <a:latin typeface="Heebo Bold"/>
              </a:rPr>
              <a:t>Sprawy mogą być załatwiane ustnie, telefonicznie, za pomocą środków komunikacji elektronicznej lub za pomocą innych środków łączności</a:t>
            </a:r>
            <a:endParaRPr b="0" lang="pl-PL" sz="37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3"/>
          <p:cNvSpPr/>
          <p:nvPr/>
        </p:nvSpPr>
        <p:spPr>
          <a:xfrm>
            <a:off x="4532040" y="807120"/>
            <a:ext cx="5035320" cy="766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kwalifikowany podpis elektroniczny oznacza zaawansowany podpis elektroniczny, który jest składany za pomocą kwalifikowanego urządzenia do składania podpisu elektronicznego i który opiera się na kwalifikowanym certyfikacie podpisu elektronicznego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TextBox 3"/>
          <p:cNvSpPr/>
          <p:nvPr/>
        </p:nvSpPr>
        <p:spPr>
          <a:xfrm>
            <a:off x="4532040" y="1759680"/>
            <a:ext cx="5035320" cy="52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podpis zaufany to podpis elektroniczny, którego autentyczność i integralność są zapewniane przy użyciu pieczęci elektronicznej ministra właściwego ds. informatyzacji,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TextBox 3"/>
          <p:cNvSpPr/>
          <p:nvPr/>
        </p:nvSpPr>
        <p:spPr>
          <a:xfrm>
            <a:off x="4532040" y="1997640"/>
            <a:ext cx="5035320" cy="33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podpis osobistym,- zaawansowany podpis elektroniczny  weryfikowany za pomocą certyfikatu podpisu osobistego 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- w ramach DO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TextBox 3"/>
          <p:cNvSpPr/>
          <p:nvPr/>
        </p:nvSpPr>
        <p:spPr>
          <a:xfrm>
            <a:off x="4532040" y="2473920"/>
            <a:ext cx="5035320" cy="33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skan pisma nie może być utożsamiony z formą pisma w postaci elektronicznej w rozumieniu art. 14 KPA 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Freeform 2"/>
          <p:cNvSpPr/>
          <p:nvPr/>
        </p:nvSpPr>
        <p:spPr>
          <a:xfrm>
            <a:off x="360" y="0"/>
            <a:ext cx="4531680" cy="7314480"/>
          </a:xfrm>
          <a:custGeom>
            <a:avLst/>
            <a:gdLst>
              <a:gd name="textAreaLeft" fmla="*/ 0 w 4531680"/>
              <a:gd name="textAreaRight" fmla="*/ 4532040 w 4531680"/>
              <a:gd name="textAreaTop" fmla="*/ 0 h 7314480"/>
              <a:gd name="textAreaBottom" fmla="*/ 7315200 h 7314480"/>
            </a:gdLst>
            <a:ahLst/>
            <a:rect l="textAreaLeft" t="textAreaTop" r="textAreaRight" b="textAreaBottom"/>
            <a:pathLst>
              <a:path w="4532891" h="7315200">
                <a:moveTo>
                  <a:pt x="0" y="0"/>
                </a:moveTo>
                <a:lnTo>
                  <a:pt x="4532891" y="0"/>
                </a:lnTo>
                <a:lnTo>
                  <a:pt x="453289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alphaModFix amt="91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TextBox 3"/>
          <p:cNvSpPr/>
          <p:nvPr/>
        </p:nvSpPr>
        <p:spPr>
          <a:xfrm>
            <a:off x="4532040" y="2235600"/>
            <a:ext cx="5035320" cy="335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Wydruk pisma elektronicznego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ts val="3773"/>
              </a:lnSpc>
            </a:pPr>
            <a:r>
              <a:rPr b="0" lang="en-US" sz="3430" spc="-1" strike="noStrike">
                <a:solidFill>
                  <a:srgbClr val="88ab7c"/>
                </a:solidFill>
                <a:latin typeface="Heebo Bold"/>
              </a:rPr>
              <a:t>jest dokumentem urzędowego, z którym wiąże się domniemanie prawdziwości </a:t>
            </a:r>
            <a:endParaRPr b="0" lang="pl-PL" sz="343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LibreOffice/24.2.4.2$Windows_X86_64 LibreOffice_project/51a6219feb6075d9a4c46691dcfe0cd9c4fff3c2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DAF0yzrnkbI</dc:identifier>
  <dc:language>pl-PL</dc:language>
  <cp:lastModifiedBy/>
  <dcterms:modified xsi:type="dcterms:W3CDTF">2024-07-17T12:37:16Z</dcterms:modified>
  <cp:revision>3</cp:revision>
  <dc:subject/>
  <dc:title>Doręczenia elektroniczne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