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8"/>
  </p:notesMasterIdLst>
  <p:sldIdLst>
    <p:sldId id="256" r:id="rId2"/>
    <p:sldId id="257" r:id="rId3"/>
    <p:sldId id="354" r:id="rId4"/>
    <p:sldId id="355" r:id="rId5"/>
    <p:sldId id="270" r:id="rId6"/>
    <p:sldId id="310" r:id="rId7"/>
    <p:sldId id="313" r:id="rId8"/>
    <p:sldId id="319" r:id="rId9"/>
    <p:sldId id="318" r:id="rId10"/>
    <p:sldId id="281" r:id="rId11"/>
    <p:sldId id="305" r:id="rId12"/>
    <p:sldId id="308" r:id="rId13"/>
    <p:sldId id="321" r:id="rId14"/>
    <p:sldId id="323" r:id="rId15"/>
    <p:sldId id="311" r:id="rId16"/>
    <p:sldId id="339" r:id="rId17"/>
    <p:sldId id="340" r:id="rId18"/>
    <p:sldId id="345" r:id="rId19"/>
    <p:sldId id="346" r:id="rId20"/>
    <p:sldId id="347" r:id="rId21"/>
    <p:sldId id="312" r:id="rId22"/>
    <p:sldId id="341" r:id="rId23"/>
    <p:sldId id="343" r:id="rId24"/>
    <p:sldId id="342" r:id="rId25"/>
    <p:sldId id="344" r:id="rId26"/>
    <p:sldId id="348" r:id="rId27"/>
    <p:sldId id="349" r:id="rId28"/>
    <p:sldId id="350" r:id="rId29"/>
    <p:sldId id="356" r:id="rId30"/>
    <p:sldId id="262" r:id="rId31"/>
    <p:sldId id="320" r:id="rId32"/>
    <p:sldId id="285" r:id="rId33"/>
    <p:sldId id="263" r:id="rId34"/>
    <p:sldId id="269" r:id="rId35"/>
    <p:sldId id="272" r:id="rId36"/>
    <p:sldId id="282" r:id="rId37"/>
    <p:sldId id="274" r:id="rId38"/>
    <p:sldId id="275" r:id="rId39"/>
    <p:sldId id="276" r:id="rId40"/>
    <p:sldId id="284" r:id="rId41"/>
    <p:sldId id="277" r:id="rId42"/>
    <p:sldId id="279" r:id="rId43"/>
    <p:sldId id="280" r:id="rId44"/>
    <p:sldId id="278" r:id="rId45"/>
    <p:sldId id="283" r:id="rId46"/>
    <p:sldId id="338" r:id="rId47"/>
    <p:sldId id="314" r:id="rId48"/>
    <p:sldId id="334" r:id="rId49"/>
    <p:sldId id="335" r:id="rId50"/>
    <p:sldId id="333" r:id="rId51"/>
    <p:sldId id="337" r:id="rId52"/>
    <p:sldId id="336" r:id="rId53"/>
    <p:sldId id="315" r:id="rId54"/>
    <p:sldId id="492" r:id="rId55"/>
    <p:sldId id="493" r:id="rId56"/>
    <p:sldId id="491" r:id="rId57"/>
    <p:sldId id="494" r:id="rId58"/>
    <p:sldId id="495" r:id="rId59"/>
    <p:sldId id="496" r:id="rId60"/>
    <p:sldId id="264" r:id="rId61"/>
    <p:sldId id="265" r:id="rId62"/>
    <p:sldId id="266" r:id="rId63"/>
    <p:sldId id="267" r:id="rId64"/>
    <p:sldId id="268" r:id="rId65"/>
    <p:sldId id="273" r:id="rId66"/>
    <p:sldId id="286" r:id="rId67"/>
    <p:sldId id="288" r:id="rId68"/>
    <p:sldId id="295" r:id="rId69"/>
    <p:sldId id="296" r:id="rId70"/>
    <p:sldId id="294" r:id="rId71"/>
    <p:sldId id="290" r:id="rId72"/>
    <p:sldId id="291" r:id="rId73"/>
    <p:sldId id="292" r:id="rId74"/>
    <p:sldId id="293" r:id="rId75"/>
    <p:sldId id="289" r:id="rId76"/>
    <p:sldId id="287" r:id="rId77"/>
    <p:sldId id="297" r:id="rId78"/>
    <p:sldId id="300" r:id="rId79"/>
    <p:sldId id="298" r:id="rId80"/>
    <p:sldId id="299" r:id="rId81"/>
    <p:sldId id="322" r:id="rId82"/>
    <p:sldId id="325" r:id="rId83"/>
    <p:sldId id="326" r:id="rId84"/>
    <p:sldId id="328" r:id="rId85"/>
    <p:sldId id="331" r:id="rId86"/>
    <p:sldId id="324" r:id="rId87"/>
    <p:sldId id="330" r:id="rId88"/>
    <p:sldId id="329" r:id="rId89"/>
    <p:sldId id="332" r:id="rId90"/>
    <p:sldId id="259" r:id="rId91"/>
    <p:sldId id="357" r:id="rId92"/>
    <p:sldId id="358" r:id="rId93"/>
    <p:sldId id="365" r:id="rId94"/>
    <p:sldId id="366" r:id="rId95"/>
    <p:sldId id="369" r:id="rId96"/>
    <p:sldId id="375" r:id="rId97"/>
    <p:sldId id="374" r:id="rId98"/>
    <p:sldId id="372" r:id="rId99"/>
    <p:sldId id="370" r:id="rId100"/>
    <p:sldId id="367" r:id="rId101"/>
    <p:sldId id="373" r:id="rId102"/>
    <p:sldId id="376" r:id="rId103"/>
    <p:sldId id="378" r:id="rId104"/>
    <p:sldId id="379" r:id="rId105"/>
    <p:sldId id="377" r:id="rId106"/>
    <p:sldId id="371" r:id="rId107"/>
    <p:sldId id="368" r:id="rId108"/>
    <p:sldId id="380" r:id="rId109"/>
    <p:sldId id="384" r:id="rId110"/>
    <p:sldId id="385" r:id="rId111"/>
    <p:sldId id="382" r:id="rId112"/>
    <p:sldId id="383" r:id="rId113"/>
    <p:sldId id="386" r:id="rId114"/>
    <p:sldId id="359" r:id="rId115"/>
    <p:sldId id="387" r:id="rId116"/>
    <p:sldId id="388" r:id="rId117"/>
    <p:sldId id="389" r:id="rId118"/>
    <p:sldId id="390" r:id="rId119"/>
    <p:sldId id="391" r:id="rId120"/>
    <p:sldId id="392" r:id="rId121"/>
    <p:sldId id="360" r:id="rId122"/>
    <p:sldId id="401" r:id="rId123"/>
    <p:sldId id="402" r:id="rId124"/>
    <p:sldId id="403" r:id="rId125"/>
    <p:sldId id="404" r:id="rId126"/>
    <p:sldId id="405" r:id="rId127"/>
    <p:sldId id="361" r:id="rId128"/>
    <p:sldId id="406" r:id="rId129"/>
    <p:sldId id="363" r:id="rId130"/>
    <p:sldId id="393" r:id="rId131"/>
    <p:sldId id="381" r:id="rId132"/>
    <p:sldId id="395" r:id="rId133"/>
    <p:sldId id="396" r:id="rId134"/>
    <p:sldId id="398" r:id="rId135"/>
    <p:sldId id="399" r:id="rId136"/>
    <p:sldId id="400" r:id="rId137"/>
    <p:sldId id="397" r:id="rId138"/>
    <p:sldId id="394" r:id="rId139"/>
    <p:sldId id="260" r:id="rId140"/>
    <p:sldId id="364" r:id="rId141"/>
    <p:sldId id="413" r:id="rId142"/>
    <p:sldId id="407" r:id="rId143"/>
    <p:sldId id="427" r:id="rId144"/>
    <p:sldId id="415" r:id="rId145"/>
    <p:sldId id="408" r:id="rId146"/>
    <p:sldId id="419" r:id="rId147"/>
    <p:sldId id="418" r:id="rId148"/>
    <p:sldId id="409" r:id="rId149"/>
    <p:sldId id="353" r:id="rId150"/>
    <p:sldId id="411" r:id="rId151"/>
    <p:sldId id="414" r:id="rId152"/>
    <p:sldId id="412" r:id="rId153"/>
    <p:sldId id="420" r:id="rId154"/>
    <p:sldId id="416" r:id="rId155"/>
    <p:sldId id="424" r:id="rId156"/>
    <p:sldId id="428" r:id="rId157"/>
    <p:sldId id="421" r:id="rId158"/>
    <p:sldId id="423" r:id="rId159"/>
    <p:sldId id="417" r:id="rId160"/>
    <p:sldId id="422" r:id="rId161"/>
    <p:sldId id="425" r:id="rId162"/>
    <p:sldId id="426" r:id="rId163"/>
    <p:sldId id="304" r:id="rId164"/>
    <p:sldId id="430" r:id="rId165"/>
    <p:sldId id="445" r:id="rId166"/>
    <p:sldId id="441" r:id="rId167"/>
    <p:sldId id="442" r:id="rId168"/>
    <p:sldId id="443" r:id="rId169"/>
    <p:sldId id="444" r:id="rId170"/>
    <p:sldId id="440" r:id="rId171"/>
    <p:sldId id="301" r:id="rId172"/>
    <p:sldId id="302" r:id="rId173"/>
    <p:sldId id="303" r:id="rId174"/>
    <p:sldId id="446" r:id="rId175"/>
    <p:sldId id="447" r:id="rId176"/>
    <p:sldId id="429" r:id="rId177"/>
    <p:sldId id="434" r:id="rId178"/>
    <p:sldId id="432" r:id="rId179"/>
    <p:sldId id="431" r:id="rId180"/>
    <p:sldId id="437" r:id="rId181"/>
    <p:sldId id="435" r:id="rId182"/>
    <p:sldId id="436" r:id="rId183"/>
    <p:sldId id="439" r:id="rId184"/>
    <p:sldId id="433" r:id="rId185"/>
    <p:sldId id="438" r:id="rId186"/>
    <p:sldId id="451" r:id="rId187"/>
    <p:sldId id="448" r:id="rId188"/>
    <p:sldId id="449" r:id="rId189"/>
    <p:sldId id="450" r:id="rId190"/>
    <p:sldId id="261" r:id="rId191"/>
    <p:sldId id="271" r:id="rId192"/>
    <p:sldId id="453" r:id="rId193"/>
    <p:sldId id="454" r:id="rId194"/>
    <p:sldId id="455" r:id="rId195"/>
    <p:sldId id="456" r:id="rId196"/>
    <p:sldId id="457" r:id="rId197"/>
    <p:sldId id="459" r:id="rId198"/>
    <p:sldId id="483" r:id="rId199"/>
    <p:sldId id="484" r:id="rId200"/>
    <p:sldId id="485" r:id="rId201"/>
    <p:sldId id="458" r:id="rId202"/>
    <p:sldId id="460" r:id="rId203"/>
    <p:sldId id="316" r:id="rId204"/>
    <p:sldId id="482" r:id="rId205"/>
    <p:sldId id="486" r:id="rId206"/>
    <p:sldId id="490" r:id="rId207"/>
    <p:sldId id="487" r:id="rId208"/>
    <p:sldId id="488" r:id="rId209"/>
    <p:sldId id="489" r:id="rId210"/>
    <p:sldId id="477" r:id="rId211"/>
    <p:sldId id="466" r:id="rId212"/>
    <p:sldId id="471" r:id="rId213"/>
    <p:sldId id="480" r:id="rId214"/>
    <p:sldId id="465" r:id="rId215"/>
    <p:sldId id="461" r:id="rId216"/>
    <p:sldId id="327" r:id="rId217"/>
    <p:sldId id="452" r:id="rId218"/>
    <p:sldId id="306" r:id="rId219"/>
    <p:sldId id="307" r:id="rId220"/>
    <p:sldId id="309" r:id="rId221"/>
    <p:sldId id="351" r:id="rId222"/>
    <p:sldId id="410" r:id="rId223"/>
    <p:sldId id="463" r:id="rId224"/>
    <p:sldId id="467" r:id="rId225"/>
    <p:sldId id="476" r:id="rId226"/>
    <p:sldId id="468" r:id="rId227"/>
    <p:sldId id="478" r:id="rId228"/>
    <p:sldId id="464" r:id="rId229"/>
    <p:sldId id="474" r:id="rId230"/>
    <p:sldId id="475" r:id="rId231"/>
    <p:sldId id="469" r:id="rId232"/>
    <p:sldId id="472" r:id="rId233"/>
    <p:sldId id="473" r:id="rId234"/>
    <p:sldId id="470" r:id="rId235"/>
    <p:sldId id="479" r:id="rId236"/>
    <p:sldId id="481" r:id="rId2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notesMaster" Target="notesMasters/notesMaster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presProps" Target="pres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viewProps" Target="view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C4502-6AC8-4E09-84D0-FFD8DDCC51A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3E05E26-03F0-4026-B7DB-D10C53096BDE}">
      <dgm:prSet/>
      <dgm:spPr/>
      <dgm:t>
        <a:bodyPr/>
        <a:lstStyle/>
        <a:p>
          <a:r>
            <a:rPr lang="pl-PL" b="0" i="0"/>
            <a:t>Doręczenia właściwe</a:t>
          </a:r>
          <a:endParaRPr lang="en-US"/>
        </a:p>
      </dgm:t>
    </dgm:pt>
    <dgm:pt modelId="{9BA023D9-F56F-4FBC-8AA3-884D6D2CAE4E}" type="parTrans" cxnId="{F531877C-636C-401C-9E9C-04C11356CCE7}">
      <dgm:prSet/>
      <dgm:spPr/>
      <dgm:t>
        <a:bodyPr/>
        <a:lstStyle/>
        <a:p>
          <a:endParaRPr lang="en-US"/>
        </a:p>
      </dgm:t>
    </dgm:pt>
    <dgm:pt modelId="{CA593FE2-9CB7-4F74-A6E2-BD91EEBA7411}" type="sibTrans" cxnId="{F531877C-636C-401C-9E9C-04C11356CCE7}">
      <dgm:prSet/>
      <dgm:spPr/>
      <dgm:t>
        <a:bodyPr/>
        <a:lstStyle/>
        <a:p>
          <a:endParaRPr lang="en-US"/>
        </a:p>
      </dgm:t>
    </dgm:pt>
    <dgm:pt modelId="{88BA4A96-C63B-4C60-BA9E-EC19BA440039}">
      <dgm:prSet/>
      <dgm:spPr/>
      <dgm:t>
        <a:bodyPr/>
        <a:lstStyle/>
        <a:p>
          <a:r>
            <a:rPr lang="pl-PL" b="0" i="0"/>
            <a:t>Doręczenia zastępcze</a:t>
          </a:r>
          <a:endParaRPr lang="en-US"/>
        </a:p>
      </dgm:t>
    </dgm:pt>
    <dgm:pt modelId="{6BFACF6C-285F-40B7-BEF9-1168AD8005D4}" type="parTrans" cxnId="{C965637C-714E-4194-A027-42779B90D177}">
      <dgm:prSet/>
      <dgm:spPr/>
      <dgm:t>
        <a:bodyPr/>
        <a:lstStyle/>
        <a:p>
          <a:endParaRPr lang="en-US"/>
        </a:p>
      </dgm:t>
    </dgm:pt>
    <dgm:pt modelId="{87F7F440-56C2-4C76-B776-499B4817A991}" type="sibTrans" cxnId="{C965637C-714E-4194-A027-42779B90D177}">
      <dgm:prSet/>
      <dgm:spPr/>
      <dgm:t>
        <a:bodyPr/>
        <a:lstStyle/>
        <a:p>
          <a:endParaRPr lang="en-US"/>
        </a:p>
      </dgm:t>
    </dgm:pt>
    <dgm:pt modelId="{FFD3158B-CB62-4652-BE2F-914C0F5CA907}">
      <dgm:prSet/>
      <dgm:spPr/>
      <dgm:t>
        <a:bodyPr/>
        <a:lstStyle/>
        <a:p>
          <a:r>
            <a:rPr lang="pl-PL" b="0" i="0"/>
            <a:t>Doręczenia subsydiarne</a:t>
          </a:r>
          <a:endParaRPr lang="en-US"/>
        </a:p>
      </dgm:t>
    </dgm:pt>
    <dgm:pt modelId="{6C25D4EB-4B1A-4DCA-9008-A874D62B2693}" type="parTrans" cxnId="{955B1A70-EAF3-4B28-B17A-108B27A36322}">
      <dgm:prSet/>
      <dgm:spPr/>
      <dgm:t>
        <a:bodyPr/>
        <a:lstStyle/>
        <a:p>
          <a:endParaRPr lang="en-US"/>
        </a:p>
      </dgm:t>
    </dgm:pt>
    <dgm:pt modelId="{6FB25899-9365-4D11-A86E-D145DE3798B6}" type="sibTrans" cxnId="{955B1A70-EAF3-4B28-B17A-108B27A36322}">
      <dgm:prSet/>
      <dgm:spPr/>
      <dgm:t>
        <a:bodyPr/>
        <a:lstStyle/>
        <a:p>
          <a:endParaRPr lang="en-US"/>
        </a:p>
      </dgm:t>
    </dgm:pt>
    <dgm:pt modelId="{7958FFA1-1E98-4B6E-99EF-B1B7C7640A96}">
      <dgm:prSet/>
      <dgm:spPr/>
      <dgm:t>
        <a:bodyPr/>
        <a:lstStyle/>
        <a:p>
          <a:r>
            <a:rPr lang="pl-PL" b="0" i="0"/>
            <a:t>Doręczenia konkludentne</a:t>
          </a:r>
          <a:endParaRPr lang="en-US"/>
        </a:p>
      </dgm:t>
    </dgm:pt>
    <dgm:pt modelId="{1156D7E0-7920-4898-8A47-37BF0ACD3A77}" type="parTrans" cxnId="{CBD66165-3DFB-4A7D-99D3-F6A05661681F}">
      <dgm:prSet/>
      <dgm:spPr/>
      <dgm:t>
        <a:bodyPr/>
        <a:lstStyle/>
        <a:p>
          <a:endParaRPr lang="en-US"/>
        </a:p>
      </dgm:t>
    </dgm:pt>
    <dgm:pt modelId="{07D31C3C-117E-4035-9670-F1DF8D9C6350}" type="sibTrans" cxnId="{CBD66165-3DFB-4A7D-99D3-F6A05661681F}">
      <dgm:prSet/>
      <dgm:spPr/>
      <dgm:t>
        <a:bodyPr/>
        <a:lstStyle/>
        <a:p>
          <a:endParaRPr lang="en-US"/>
        </a:p>
      </dgm:t>
    </dgm:pt>
    <dgm:pt modelId="{500B9016-ED79-4640-8DA9-8EAE5625397E}" type="pres">
      <dgm:prSet presAssocID="{FA0C4502-6AC8-4E09-84D0-FFD8DDCC51A7}" presName="linear" presStyleCnt="0">
        <dgm:presLayoutVars>
          <dgm:animLvl val="lvl"/>
          <dgm:resizeHandles val="exact"/>
        </dgm:presLayoutVars>
      </dgm:prSet>
      <dgm:spPr/>
    </dgm:pt>
    <dgm:pt modelId="{921A0C86-9FEE-4CD9-8533-9E78B680684C}" type="pres">
      <dgm:prSet presAssocID="{63E05E26-03F0-4026-B7DB-D10C53096BDE}" presName="parentText" presStyleLbl="node1" presStyleIdx="0" presStyleCnt="4">
        <dgm:presLayoutVars>
          <dgm:chMax val="0"/>
          <dgm:bulletEnabled val="1"/>
        </dgm:presLayoutVars>
      </dgm:prSet>
      <dgm:spPr/>
    </dgm:pt>
    <dgm:pt modelId="{892AFFED-DF86-4342-B0DF-3E7133700012}" type="pres">
      <dgm:prSet presAssocID="{CA593FE2-9CB7-4F74-A6E2-BD91EEBA7411}" presName="spacer" presStyleCnt="0"/>
      <dgm:spPr/>
    </dgm:pt>
    <dgm:pt modelId="{80062780-E6A9-45F8-ACB3-06C25144F9F4}" type="pres">
      <dgm:prSet presAssocID="{88BA4A96-C63B-4C60-BA9E-EC19BA440039}" presName="parentText" presStyleLbl="node1" presStyleIdx="1" presStyleCnt="4">
        <dgm:presLayoutVars>
          <dgm:chMax val="0"/>
          <dgm:bulletEnabled val="1"/>
        </dgm:presLayoutVars>
      </dgm:prSet>
      <dgm:spPr/>
    </dgm:pt>
    <dgm:pt modelId="{88D5F7E0-2E97-44C0-A207-767FAEBEDACB}" type="pres">
      <dgm:prSet presAssocID="{87F7F440-56C2-4C76-B776-499B4817A991}" presName="spacer" presStyleCnt="0"/>
      <dgm:spPr/>
    </dgm:pt>
    <dgm:pt modelId="{0A508940-B4D0-497F-AC3A-E1F21D1197A6}" type="pres">
      <dgm:prSet presAssocID="{FFD3158B-CB62-4652-BE2F-914C0F5CA907}" presName="parentText" presStyleLbl="node1" presStyleIdx="2" presStyleCnt="4">
        <dgm:presLayoutVars>
          <dgm:chMax val="0"/>
          <dgm:bulletEnabled val="1"/>
        </dgm:presLayoutVars>
      </dgm:prSet>
      <dgm:spPr/>
    </dgm:pt>
    <dgm:pt modelId="{69941922-FA4D-461C-A5E9-587901825D46}" type="pres">
      <dgm:prSet presAssocID="{6FB25899-9365-4D11-A86E-D145DE3798B6}" presName="spacer" presStyleCnt="0"/>
      <dgm:spPr/>
    </dgm:pt>
    <dgm:pt modelId="{964674A2-8BBE-4E12-9BE3-053458C1EBCF}" type="pres">
      <dgm:prSet presAssocID="{7958FFA1-1E98-4B6E-99EF-B1B7C7640A96}" presName="parentText" presStyleLbl="node1" presStyleIdx="3" presStyleCnt="4">
        <dgm:presLayoutVars>
          <dgm:chMax val="0"/>
          <dgm:bulletEnabled val="1"/>
        </dgm:presLayoutVars>
      </dgm:prSet>
      <dgm:spPr/>
    </dgm:pt>
  </dgm:ptLst>
  <dgm:cxnLst>
    <dgm:cxn modelId="{CED2B72B-52F1-444E-8D4A-812459644906}" type="presOf" srcId="{FFD3158B-CB62-4652-BE2F-914C0F5CA907}" destId="{0A508940-B4D0-497F-AC3A-E1F21D1197A6}" srcOrd="0" destOrd="0" presId="urn:microsoft.com/office/officeart/2005/8/layout/vList2"/>
    <dgm:cxn modelId="{CBD66165-3DFB-4A7D-99D3-F6A05661681F}" srcId="{FA0C4502-6AC8-4E09-84D0-FFD8DDCC51A7}" destId="{7958FFA1-1E98-4B6E-99EF-B1B7C7640A96}" srcOrd="3" destOrd="0" parTransId="{1156D7E0-7920-4898-8A47-37BF0ACD3A77}" sibTransId="{07D31C3C-117E-4035-9670-F1DF8D9C6350}"/>
    <dgm:cxn modelId="{955B1A70-EAF3-4B28-B17A-108B27A36322}" srcId="{FA0C4502-6AC8-4E09-84D0-FFD8DDCC51A7}" destId="{FFD3158B-CB62-4652-BE2F-914C0F5CA907}" srcOrd="2" destOrd="0" parTransId="{6C25D4EB-4B1A-4DCA-9008-A874D62B2693}" sibTransId="{6FB25899-9365-4D11-A86E-D145DE3798B6}"/>
    <dgm:cxn modelId="{F1618075-09BC-4925-990C-8075671C953A}" type="presOf" srcId="{7958FFA1-1E98-4B6E-99EF-B1B7C7640A96}" destId="{964674A2-8BBE-4E12-9BE3-053458C1EBCF}" srcOrd="0" destOrd="0" presId="urn:microsoft.com/office/officeart/2005/8/layout/vList2"/>
    <dgm:cxn modelId="{C965637C-714E-4194-A027-42779B90D177}" srcId="{FA0C4502-6AC8-4E09-84D0-FFD8DDCC51A7}" destId="{88BA4A96-C63B-4C60-BA9E-EC19BA440039}" srcOrd="1" destOrd="0" parTransId="{6BFACF6C-285F-40B7-BEF9-1168AD8005D4}" sibTransId="{87F7F440-56C2-4C76-B776-499B4817A991}"/>
    <dgm:cxn modelId="{F531877C-636C-401C-9E9C-04C11356CCE7}" srcId="{FA0C4502-6AC8-4E09-84D0-FFD8DDCC51A7}" destId="{63E05E26-03F0-4026-B7DB-D10C53096BDE}" srcOrd="0" destOrd="0" parTransId="{9BA023D9-F56F-4FBC-8AA3-884D6D2CAE4E}" sibTransId="{CA593FE2-9CB7-4F74-A6E2-BD91EEBA7411}"/>
    <dgm:cxn modelId="{735F61AB-391D-4469-9711-D2254A2900E5}" type="presOf" srcId="{FA0C4502-6AC8-4E09-84D0-FFD8DDCC51A7}" destId="{500B9016-ED79-4640-8DA9-8EAE5625397E}" srcOrd="0" destOrd="0" presId="urn:microsoft.com/office/officeart/2005/8/layout/vList2"/>
    <dgm:cxn modelId="{0AD939C7-D9FA-4DC3-AF9C-EC97A85CB39A}" type="presOf" srcId="{88BA4A96-C63B-4C60-BA9E-EC19BA440039}" destId="{80062780-E6A9-45F8-ACB3-06C25144F9F4}" srcOrd="0" destOrd="0" presId="urn:microsoft.com/office/officeart/2005/8/layout/vList2"/>
    <dgm:cxn modelId="{0B2CE4CB-F47C-4D42-8D88-3B41358943E3}" type="presOf" srcId="{63E05E26-03F0-4026-B7DB-D10C53096BDE}" destId="{921A0C86-9FEE-4CD9-8533-9E78B680684C}" srcOrd="0" destOrd="0" presId="urn:microsoft.com/office/officeart/2005/8/layout/vList2"/>
    <dgm:cxn modelId="{B32052DC-1F32-46D8-AF0B-4D1EEC722038}" type="presParOf" srcId="{500B9016-ED79-4640-8DA9-8EAE5625397E}" destId="{921A0C86-9FEE-4CD9-8533-9E78B680684C}" srcOrd="0" destOrd="0" presId="urn:microsoft.com/office/officeart/2005/8/layout/vList2"/>
    <dgm:cxn modelId="{1AABCDF6-A224-4ADC-912B-92D199F53BB7}" type="presParOf" srcId="{500B9016-ED79-4640-8DA9-8EAE5625397E}" destId="{892AFFED-DF86-4342-B0DF-3E7133700012}" srcOrd="1" destOrd="0" presId="urn:microsoft.com/office/officeart/2005/8/layout/vList2"/>
    <dgm:cxn modelId="{ABD191CB-B347-44F1-8AB2-22622038D91F}" type="presParOf" srcId="{500B9016-ED79-4640-8DA9-8EAE5625397E}" destId="{80062780-E6A9-45F8-ACB3-06C25144F9F4}" srcOrd="2" destOrd="0" presId="urn:microsoft.com/office/officeart/2005/8/layout/vList2"/>
    <dgm:cxn modelId="{3B24522B-2935-41BA-91F9-518D836CF400}" type="presParOf" srcId="{500B9016-ED79-4640-8DA9-8EAE5625397E}" destId="{88D5F7E0-2E97-44C0-A207-767FAEBEDACB}" srcOrd="3" destOrd="0" presId="urn:microsoft.com/office/officeart/2005/8/layout/vList2"/>
    <dgm:cxn modelId="{10127D19-9A57-489D-8C39-402537026697}" type="presParOf" srcId="{500B9016-ED79-4640-8DA9-8EAE5625397E}" destId="{0A508940-B4D0-497F-AC3A-E1F21D1197A6}" srcOrd="4" destOrd="0" presId="urn:microsoft.com/office/officeart/2005/8/layout/vList2"/>
    <dgm:cxn modelId="{8659C95D-4C66-45D0-9C63-F16FA9539D39}" type="presParOf" srcId="{500B9016-ED79-4640-8DA9-8EAE5625397E}" destId="{69941922-FA4D-461C-A5E9-587901825D46}" srcOrd="5" destOrd="0" presId="urn:microsoft.com/office/officeart/2005/8/layout/vList2"/>
    <dgm:cxn modelId="{B2501976-40CB-4B5E-8C40-F52D34C868BE}" type="presParOf" srcId="{500B9016-ED79-4640-8DA9-8EAE5625397E}" destId="{964674A2-8BBE-4E12-9BE3-053458C1EBC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DEEF17-6991-4853-A730-2DE80616CBC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ECFE425-65AD-4443-ACFF-3848FFD39AA5}">
      <dgm:prSet/>
      <dgm:spPr/>
      <dgm:t>
        <a:bodyPr/>
        <a:lstStyle/>
        <a:p>
          <a:r>
            <a:rPr lang="pl-PL" b="0" i="0"/>
            <a:t>Organ administracji ma tak przeprowadzać czynność dowodową, aby nie zmniejszyć wiarygodności zeznań poprzez własną ingerencję w wiadomości świadka albo ingerencję osób trzecich. </a:t>
          </a:r>
          <a:endParaRPr lang="en-US"/>
        </a:p>
      </dgm:t>
    </dgm:pt>
    <dgm:pt modelId="{6663F2B2-CB74-4E46-8F20-8BBDF982670A}" type="parTrans" cxnId="{9E9990F6-42CE-44FA-B323-1B2F5C160DBE}">
      <dgm:prSet/>
      <dgm:spPr/>
      <dgm:t>
        <a:bodyPr/>
        <a:lstStyle/>
        <a:p>
          <a:endParaRPr lang="en-US"/>
        </a:p>
      </dgm:t>
    </dgm:pt>
    <dgm:pt modelId="{DF15312F-10C7-4321-B2BD-F589E83349FB}" type="sibTrans" cxnId="{9E9990F6-42CE-44FA-B323-1B2F5C160DBE}">
      <dgm:prSet/>
      <dgm:spPr/>
      <dgm:t>
        <a:bodyPr/>
        <a:lstStyle/>
        <a:p>
          <a:endParaRPr lang="en-US"/>
        </a:p>
      </dgm:t>
    </dgm:pt>
    <dgm:pt modelId="{1B084ED9-7F47-42B1-8428-C438E2DAB010}">
      <dgm:prSet/>
      <dgm:spPr/>
      <dgm:t>
        <a:bodyPr/>
        <a:lstStyle/>
        <a:p>
          <a:r>
            <a:rPr lang="pl-PL" b="0" i="0"/>
            <a:t>Powinien zatem pozwolić świadkowi na w miarę swobodną relację, unikać pytań sugerujących konkretną odpowiedź. </a:t>
          </a:r>
          <a:endParaRPr lang="en-US"/>
        </a:p>
      </dgm:t>
    </dgm:pt>
    <dgm:pt modelId="{F8CEF1C8-A4B7-4F14-BC20-D7B607B012EE}" type="parTrans" cxnId="{785F9049-7B0D-4978-BF57-75380D05E1B7}">
      <dgm:prSet/>
      <dgm:spPr/>
      <dgm:t>
        <a:bodyPr/>
        <a:lstStyle/>
        <a:p>
          <a:endParaRPr lang="en-US"/>
        </a:p>
      </dgm:t>
    </dgm:pt>
    <dgm:pt modelId="{51D471B7-B2CA-42C0-BB03-597E2BBA9837}" type="sibTrans" cxnId="{785F9049-7B0D-4978-BF57-75380D05E1B7}">
      <dgm:prSet/>
      <dgm:spPr/>
      <dgm:t>
        <a:bodyPr/>
        <a:lstStyle/>
        <a:p>
          <a:endParaRPr lang="en-US"/>
        </a:p>
      </dgm:t>
    </dgm:pt>
    <dgm:pt modelId="{1E60112D-CDDB-47E4-AE97-32FEAF797059}" type="pres">
      <dgm:prSet presAssocID="{08DEEF17-6991-4853-A730-2DE80616CBCD}" presName="root" presStyleCnt="0">
        <dgm:presLayoutVars>
          <dgm:dir/>
          <dgm:resizeHandles val="exact"/>
        </dgm:presLayoutVars>
      </dgm:prSet>
      <dgm:spPr/>
    </dgm:pt>
    <dgm:pt modelId="{64B5898F-71BF-4078-A862-FC68A38878D5}" type="pres">
      <dgm:prSet presAssocID="{1ECFE425-65AD-4443-ACFF-3848FFD39AA5}" presName="compNode" presStyleCnt="0"/>
      <dgm:spPr/>
    </dgm:pt>
    <dgm:pt modelId="{CF6241CE-1326-4778-BFD1-E4C15B90F78E}" type="pres">
      <dgm:prSet presAssocID="{1ECFE425-65AD-4443-ACFF-3848FFD39AA5}" presName="bgRect" presStyleLbl="bgShp" presStyleIdx="0" presStyleCnt="2"/>
      <dgm:spPr/>
    </dgm:pt>
    <dgm:pt modelId="{B4E3B7F5-65D9-4F56-8D0C-E177ED488D49}" type="pres">
      <dgm:prSet presAssocID="{1ECFE425-65AD-4443-ACFF-3848FFD39AA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nacznik wyboru"/>
        </a:ext>
      </dgm:extLst>
    </dgm:pt>
    <dgm:pt modelId="{BEBE6335-A138-40BA-AD90-77A5DC6E4031}" type="pres">
      <dgm:prSet presAssocID="{1ECFE425-65AD-4443-ACFF-3848FFD39AA5}" presName="spaceRect" presStyleCnt="0"/>
      <dgm:spPr/>
    </dgm:pt>
    <dgm:pt modelId="{FD39F8B4-2E5F-4E8D-B82B-D154DD98D540}" type="pres">
      <dgm:prSet presAssocID="{1ECFE425-65AD-4443-ACFF-3848FFD39AA5}" presName="parTx" presStyleLbl="revTx" presStyleIdx="0" presStyleCnt="2">
        <dgm:presLayoutVars>
          <dgm:chMax val="0"/>
          <dgm:chPref val="0"/>
        </dgm:presLayoutVars>
      </dgm:prSet>
      <dgm:spPr/>
    </dgm:pt>
    <dgm:pt modelId="{E5A17729-8084-4232-839F-56C97AE40F35}" type="pres">
      <dgm:prSet presAssocID="{DF15312F-10C7-4321-B2BD-F589E83349FB}" presName="sibTrans" presStyleCnt="0"/>
      <dgm:spPr/>
    </dgm:pt>
    <dgm:pt modelId="{D5394839-A0E4-4D41-B5DF-5DB1158EC355}" type="pres">
      <dgm:prSet presAssocID="{1B084ED9-7F47-42B1-8428-C438E2DAB010}" presName="compNode" presStyleCnt="0"/>
      <dgm:spPr/>
    </dgm:pt>
    <dgm:pt modelId="{94AF843F-E27D-4F69-BA23-87C0CFD3DEE6}" type="pres">
      <dgm:prSet presAssocID="{1B084ED9-7F47-42B1-8428-C438E2DAB010}" presName="bgRect" presStyleLbl="bgShp" presStyleIdx="1" presStyleCnt="2"/>
      <dgm:spPr/>
    </dgm:pt>
    <dgm:pt modelId="{B13DE66A-8CDB-458F-9F72-3ECFC47229F3}" type="pres">
      <dgm:prSet presAssocID="{1B084ED9-7F47-42B1-8428-C438E2DAB0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66F348B4-2A23-4247-8200-1EF2C1D05D6C}" type="pres">
      <dgm:prSet presAssocID="{1B084ED9-7F47-42B1-8428-C438E2DAB010}" presName="spaceRect" presStyleCnt="0"/>
      <dgm:spPr/>
    </dgm:pt>
    <dgm:pt modelId="{217E4220-06ED-4FA7-88D5-2DB368555EA0}" type="pres">
      <dgm:prSet presAssocID="{1B084ED9-7F47-42B1-8428-C438E2DAB010}" presName="parTx" presStyleLbl="revTx" presStyleIdx="1" presStyleCnt="2">
        <dgm:presLayoutVars>
          <dgm:chMax val="0"/>
          <dgm:chPref val="0"/>
        </dgm:presLayoutVars>
      </dgm:prSet>
      <dgm:spPr/>
    </dgm:pt>
  </dgm:ptLst>
  <dgm:cxnLst>
    <dgm:cxn modelId="{DC7AA93D-340B-4B4D-9C92-34D737E5A98D}" type="presOf" srcId="{08DEEF17-6991-4853-A730-2DE80616CBCD}" destId="{1E60112D-CDDB-47E4-AE97-32FEAF797059}" srcOrd="0" destOrd="0" presId="urn:microsoft.com/office/officeart/2018/2/layout/IconVerticalSolidList"/>
    <dgm:cxn modelId="{785F9049-7B0D-4978-BF57-75380D05E1B7}" srcId="{08DEEF17-6991-4853-A730-2DE80616CBCD}" destId="{1B084ED9-7F47-42B1-8428-C438E2DAB010}" srcOrd="1" destOrd="0" parTransId="{F8CEF1C8-A4B7-4F14-BC20-D7B607B012EE}" sibTransId="{51D471B7-B2CA-42C0-BB03-597E2BBA9837}"/>
    <dgm:cxn modelId="{2A62DE92-959F-4579-BF5A-EA760FE977D2}" type="presOf" srcId="{1ECFE425-65AD-4443-ACFF-3848FFD39AA5}" destId="{FD39F8B4-2E5F-4E8D-B82B-D154DD98D540}" srcOrd="0" destOrd="0" presId="urn:microsoft.com/office/officeart/2018/2/layout/IconVerticalSolidList"/>
    <dgm:cxn modelId="{EAD660DC-2098-4577-BB67-E931B1DBE089}" type="presOf" srcId="{1B084ED9-7F47-42B1-8428-C438E2DAB010}" destId="{217E4220-06ED-4FA7-88D5-2DB368555EA0}" srcOrd="0" destOrd="0" presId="urn:microsoft.com/office/officeart/2018/2/layout/IconVerticalSolidList"/>
    <dgm:cxn modelId="{9E9990F6-42CE-44FA-B323-1B2F5C160DBE}" srcId="{08DEEF17-6991-4853-A730-2DE80616CBCD}" destId="{1ECFE425-65AD-4443-ACFF-3848FFD39AA5}" srcOrd="0" destOrd="0" parTransId="{6663F2B2-CB74-4E46-8F20-8BBDF982670A}" sibTransId="{DF15312F-10C7-4321-B2BD-F589E83349FB}"/>
    <dgm:cxn modelId="{FF9EA6F0-7B0F-45DF-AF29-DAEE04C1048A}" type="presParOf" srcId="{1E60112D-CDDB-47E4-AE97-32FEAF797059}" destId="{64B5898F-71BF-4078-A862-FC68A38878D5}" srcOrd="0" destOrd="0" presId="urn:microsoft.com/office/officeart/2018/2/layout/IconVerticalSolidList"/>
    <dgm:cxn modelId="{697A8DC9-E56D-49AB-9374-6596D806C7E5}" type="presParOf" srcId="{64B5898F-71BF-4078-A862-FC68A38878D5}" destId="{CF6241CE-1326-4778-BFD1-E4C15B90F78E}" srcOrd="0" destOrd="0" presId="urn:microsoft.com/office/officeart/2018/2/layout/IconVerticalSolidList"/>
    <dgm:cxn modelId="{3C2FF88E-F813-47AF-96F5-FAB764FA138F}" type="presParOf" srcId="{64B5898F-71BF-4078-A862-FC68A38878D5}" destId="{B4E3B7F5-65D9-4F56-8D0C-E177ED488D49}" srcOrd="1" destOrd="0" presId="urn:microsoft.com/office/officeart/2018/2/layout/IconVerticalSolidList"/>
    <dgm:cxn modelId="{D012006C-A093-49B8-A546-CC64500582D4}" type="presParOf" srcId="{64B5898F-71BF-4078-A862-FC68A38878D5}" destId="{BEBE6335-A138-40BA-AD90-77A5DC6E4031}" srcOrd="2" destOrd="0" presId="urn:microsoft.com/office/officeart/2018/2/layout/IconVerticalSolidList"/>
    <dgm:cxn modelId="{F01ED221-5F7C-4475-9EB0-021B8327D4E8}" type="presParOf" srcId="{64B5898F-71BF-4078-A862-FC68A38878D5}" destId="{FD39F8B4-2E5F-4E8D-B82B-D154DD98D540}" srcOrd="3" destOrd="0" presId="urn:microsoft.com/office/officeart/2018/2/layout/IconVerticalSolidList"/>
    <dgm:cxn modelId="{D3C04A24-7163-4208-9506-26D37C638576}" type="presParOf" srcId="{1E60112D-CDDB-47E4-AE97-32FEAF797059}" destId="{E5A17729-8084-4232-839F-56C97AE40F35}" srcOrd="1" destOrd="0" presId="urn:microsoft.com/office/officeart/2018/2/layout/IconVerticalSolidList"/>
    <dgm:cxn modelId="{BC16F14D-D20C-48CA-9AE8-266CCEF0A0CA}" type="presParOf" srcId="{1E60112D-CDDB-47E4-AE97-32FEAF797059}" destId="{D5394839-A0E4-4D41-B5DF-5DB1158EC355}" srcOrd="2" destOrd="0" presId="urn:microsoft.com/office/officeart/2018/2/layout/IconVerticalSolidList"/>
    <dgm:cxn modelId="{33C151BB-C1DF-4ACD-A560-AD5C40708967}" type="presParOf" srcId="{D5394839-A0E4-4D41-B5DF-5DB1158EC355}" destId="{94AF843F-E27D-4F69-BA23-87C0CFD3DEE6}" srcOrd="0" destOrd="0" presId="urn:microsoft.com/office/officeart/2018/2/layout/IconVerticalSolidList"/>
    <dgm:cxn modelId="{859DDDD0-6986-495F-A960-A55F3803BF17}" type="presParOf" srcId="{D5394839-A0E4-4D41-B5DF-5DB1158EC355}" destId="{B13DE66A-8CDB-458F-9F72-3ECFC47229F3}" srcOrd="1" destOrd="0" presId="urn:microsoft.com/office/officeart/2018/2/layout/IconVerticalSolidList"/>
    <dgm:cxn modelId="{92261552-EF14-4BF8-B621-DFBEFC22EDC8}" type="presParOf" srcId="{D5394839-A0E4-4D41-B5DF-5DB1158EC355}" destId="{66F348B4-2A23-4247-8200-1EF2C1D05D6C}" srcOrd="2" destOrd="0" presId="urn:microsoft.com/office/officeart/2018/2/layout/IconVerticalSolidList"/>
    <dgm:cxn modelId="{95AD50BF-F072-4B05-A62B-5C338C9A12DB}" type="presParOf" srcId="{D5394839-A0E4-4D41-B5DF-5DB1158EC355}" destId="{217E4220-06ED-4FA7-88D5-2DB368555E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9DC4D1-DC77-463F-B5D3-057EC52A0D2C}"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A62AA6C-6DFF-42A3-9FD8-2276FDAF2E1B}">
      <dgm:prSet custT="1"/>
      <dgm:spPr/>
      <dgm:t>
        <a:bodyPr/>
        <a:lstStyle/>
        <a:p>
          <a:r>
            <a:rPr lang="pl-PL" sz="1200" b="0" i="0" dirty="0"/>
            <a:t>Przesłuchanie należy przeprowadzać w taki sposób, aby zeznania świadka odzwierciedlały to, co rzeczywiście zapamiętał on z relacjonowanych zdarzeń, a nie były np. odtworzeniem jego wiedzy, uzyskanej w jakiś inny sposób</a:t>
          </a:r>
          <a:r>
            <a:rPr lang="pl-PL" sz="1100" b="0" i="0" dirty="0"/>
            <a:t>. </a:t>
          </a:r>
          <a:endParaRPr lang="en-US" sz="1100" dirty="0"/>
        </a:p>
      </dgm:t>
    </dgm:pt>
    <dgm:pt modelId="{24222DD4-B04D-4411-B256-707B9AEB6E14}" type="parTrans" cxnId="{A4C68E00-D6F4-4388-82CD-21240827CE46}">
      <dgm:prSet/>
      <dgm:spPr/>
      <dgm:t>
        <a:bodyPr/>
        <a:lstStyle/>
        <a:p>
          <a:endParaRPr lang="en-US"/>
        </a:p>
      </dgm:t>
    </dgm:pt>
    <dgm:pt modelId="{5919E917-FD05-4629-8690-49309969B9F7}" type="sibTrans" cxnId="{A4C68E00-D6F4-4388-82CD-21240827CE46}">
      <dgm:prSet/>
      <dgm:spPr/>
      <dgm:t>
        <a:bodyPr/>
        <a:lstStyle/>
        <a:p>
          <a:endParaRPr lang="en-US"/>
        </a:p>
      </dgm:t>
    </dgm:pt>
    <dgm:pt modelId="{60A6B452-1F64-431D-985A-9C4CB586034A}">
      <dgm:prSet/>
      <dgm:spPr/>
      <dgm:t>
        <a:bodyPr/>
        <a:lstStyle/>
        <a:p>
          <a:r>
            <a:rPr lang="pl-PL" b="0" i="0" dirty="0"/>
            <a:t>W szczególności chodzi tutaj o niedopuszczenie do sytuacji, gdy świadek pozyskuje wiedzę o zdarzeniach, co do których ma zeznawać, będąc obecny przy innych czynnościach procesowych – na przykład dowiaduje się o sprawie w czasie prezentowania przez strony swoich stanowisk albo przysłuchując się zeznaniom innych świadków.</a:t>
          </a:r>
          <a:endParaRPr lang="en-US" dirty="0"/>
        </a:p>
      </dgm:t>
    </dgm:pt>
    <dgm:pt modelId="{9FD6EC43-7DB0-4E11-9F74-C8B79E25A998}" type="parTrans" cxnId="{36F837BD-5B75-4B60-BC41-50313F08E1B5}">
      <dgm:prSet/>
      <dgm:spPr/>
      <dgm:t>
        <a:bodyPr/>
        <a:lstStyle/>
        <a:p>
          <a:endParaRPr lang="en-US"/>
        </a:p>
      </dgm:t>
    </dgm:pt>
    <dgm:pt modelId="{D902A469-0FD9-4487-BA40-2C457B158F66}" type="sibTrans" cxnId="{36F837BD-5B75-4B60-BC41-50313F08E1B5}">
      <dgm:prSet/>
      <dgm:spPr/>
      <dgm:t>
        <a:bodyPr/>
        <a:lstStyle/>
        <a:p>
          <a:endParaRPr lang="en-US"/>
        </a:p>
      </dgm:t>
    </dgm:pt>
    <dgm:pt modelId="{1E9E34D9-8388-442A-9C52-5337A7DE9F5A}" type="pres">
      <dgm:prSet presAssocID="{3D9DC4D1-DC77-463F-B5D3-057EC52A0D2C}" presName="root" presStyleCnt="0">
        <dgm:presLayoutVars>
          <dgm:dir/>
          <dgm:resizeHandles val="exact"/>
        </dgm:presLayoutVars>
      </dgm:prSet>
      <dgm:spPr/>
    </dgm:pt>
    <dgm:pt modelId="{907CBF1C-DC92-4B67-98F2-7A14F86782CA}" type="pres">
      <dgm:prSet presAssocID="{2A62AA6C-6DFF-42A3-9FD8-2276FDAF2E1B}" presName="compNode" presStyleCnt="0"/>
      <dgm:spPr/>
    </dgm:pt>
    <dgm:pt modelId="{31E4699B-297C-4657-B973-795BFBFB9207}" type="pres">
      <dgm:prSet presAssocID="{2A62AA6C-6DFF-42A3-9FD8-2276FDAF2E1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microphone"/>
        </a:ext>
      </dgm:extLst>
    </dgm:pt>
    <dgm:pt modelId="{CC91D255-E1C7-48C2-84F0-C129F96A78D6}" type="pres">
      <dgm:prSet presAssocID="{2A62AA6C-6DFF-42A3-9FD8-2276FDAF2E1B}" presName="spaceRect" presStyleCnt="0"/>
      <dgm:spPr/>
    </dgm:pt>
    <dgm:pt modelId="{96BCD4FD-C049-4155-8573-5715B06470EB}" type="pres">
      <dgm:prSet presAssocID="{2A62AA6C-6DFF-42A3-9FD8-2276FDAF2E1B}" presName="textRect" presStyleLbl="revTx" presStyleIdx="0" presStyleCnt="2" custScaleY="189323">
        <dgm:presLayoutVars>
          <dgm:chMax val="1"/>
          <dgm:chPref val="1"/>
        </dgm:presLayoutVars>
      </dgm:prSet>
      <dgm:spPr/>
    </dgm:pt>
    <dgm:pt modelId="{17F75FDE-EF6E-4A33-B1C3-A2A0F5EEC5DB}" type="pres">
      <dgm:prSet presAssocID="{5919E917-FD05-4629-8690-49309969B9F7}" presName="sibTrans" presStyleCnt="0"/>
      <dgm:spPr/>
    </dgm:pt>
    <dgm:pt modelId="{70B11B05-38BC-4F44-BA0D-C50CDC846EE8}" type="pres">
      <dgm:prSet presAssocID="{60A6B452-1F64-431D-985A-9C4CB586034A}" presName="compNode" presStyleCnt="0"/>
      <dgm:spPr/>
    </dgm:pt>
    <dgm:pt modelId="{10F67785-EFFC-4A89-9FF5-31CC94450802}" type="pres">
      <dgm:prSet presAssocID="{60A6B452-1F64-431D-985A-9C4CB58603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ędzia"/>
        </a:ext>
      </dgm:extLst>
    </dgm:pt>
    <dgm:pt modelId="{1D1AC03D-A781-43AC-9E10-D7AABB7EC361}" type="pres">
      <dgm:prSet presAssocID="{60A6B452-1F64-431D-985A-9C4CB586034A}" presName="spaceRect" presStyleCnt="0"/>
      <dgm:spPr/>
    </dgm:pt>
    <dgm:pt modelId="{069A2DBA-7C38-4D2D-8879-9A0B3EA15383}" type="pres">
      <dgm:prSet presAssocID="{60A6B452-1F64-431D-985A-9C4CB586034A}" presName="textRect" presStyleLbl="revTx" presStyleIdx="1" presStyleCnt="2" custScaleX="102646" custScaleY="235077">
        <dgm:presLayoutVars>
          <dgm:chMax val="1"/>
          <dgm:chPref val="1"/>
        </dgm:presLayoutVars>
      </dgm:prSet>
      <dgm:spPr/>
    </dgm:pt>
  </dgm:ptLst>
  <dgm:cxnLst>
    <dgm:cxn modelId="{A4C68E00-D6F4-4388-82CD-21240827CE46}" srcId="{3D9DC4D1-DC77-463F-B5D3-057EC52A0D2C}" destId="{2A62AA6C-6DFF-42A3-9FD8-2276FDAF2E1B}" srcOrd="0" destOrd="0" parTransId="{24222DD4-B04D-4411-B256-707B9AEB6E14}" sibTransId="{5919E917-FD05-4629-8690-49309969B9F7}"/>
    <dgm:cxn modelId="{1309FC1D-2786-4B5D-98A1-0ED6B0F56F1D}" type="presOf" srcId="{3D9DC4D1-DC77-463F-B5D3-057EC52A0D2C}" destId="{1E9E34D9-8388-442A-9C52-5337A7DE9F5A}" srcOrd="0" destOrd="0" presId="urn:microsoft.com/office/officeart/2018/2/layout/IconLabelList"/>
    <dgm:cxn modelId="{B4B62ABD-B154-4FC2-94C8-7B65DD90BBBF}" type="presOf" srcId="{2A62AA6C-6DFF-42A3-9FD8-2276FDAF2E1B}" destId="{96BCD4FD-C049-4155-8573-5715B06470EB}" srcOrd="0" destOrd="0" presId="urn:microsoft.com/office/officeart/2018/2/layout/IconLabelList"/>
    <dgm:cxn modelId="{36F837BD-5B75-4B60-BC41-50313F08E1B5}" srcId="{3D9DC4D1-DC77-463F-B5D3-057EC52A0D2C}" destId="{60A6B452-1F64-431D-985A-9C4CB586034A}" srcOrd="1" destOrd="0" parTransId="{9FD6EC43-7DB0-4E11-9F74-C8B79E25A998}" sibTransId="{D902A469-0FD9-4487-BA40-2C457B158F66}"/>
    <dgm:cxn modelId="{5593B6D0-6F43-4CA0-ACA4-67EE71E3260F}" type="presOf" srcId="{60A6B452-1F64-431D-985A-9C4CB586034A}" destId="{069A2DBA-7C38-4D2D-8879-9A0B3EA15383}" srcOrd="0" destOrd="0" presId="urn:microsoft.com/office/officeart/2018/2/layout/IconLabelList"/>
    <dgm:cxn modelId="{C8C11FA2-6443-4714-BBCA-6DFE505B77AB}" type="presParOf" srcId="{1E9E34D9-8388-442A-9C52-5337A7DE9F5A}" destId="{907CBF1C-DC92-4B67-98F2-7A14F86782CA}" srcOrd="0" destOrd="0" presId="urn:microsoft.com/office/officeart/2018/2/layout/IconLabelList"/>
    <dgm:cxn modelId="{26B3C89A-DA1F-4FB1-8B58-7105CD332EB9}" type="presParOf" srcId="{907CBF1C-DC92-4B67-98F2-7A14F86782CA}" destId="{31E4699B-297C-4657-B973-795BFBFB9207}" srcOrd="0" destOrd="0" presId="urn:microsoft.com/office/officeart/2018/2/layout/IconLabelList"/>
    <dgm:cxn modelId="{E1C6649E-6A4F-4C6C-B2EC-C294B0BA17FD}" type="presParOf" srcId="{907CBF1C-DC92-4B67-98F2-7A14F86782CA}" destId="{CC91D255-E1C7-48C2-84F0-C129F96A78D6}" srcOrd="1" destOrd="0" presId="urn:microsoft.com/office/officeart/2018/2/layout/IconLabelList"/>
    <dgm:cxn modelId="{17FC3494-6234-4940-AF8A-45EFF4117695}" type="presParOf" srcId="{907CBF1C-DC92-4B67-98F2-7A14F86782CA}" destId="{96BCD4FD-C049-4155-8573-5715B06470EB}" srcOrd="2" destOrd="0" presId="urn:microsoft.com/office/officeart/2018/2/layout/IconLabelList"/>
    <dgm:cxn modelId="{C63E8D25-D7B3-4813-A45F-5A89EA08EE88}" type="presParOf" srcId="{1E9E34D9-8388-442A-9C52-5337A7DE9F5A}" destId="{17F75FDE-EF6E-4A33-B1C3-A2A0F5EEC5DB}" srcOrd="1" destOrd="0" presId="urn:microsoft.com/office/officeart/2018/2/layout/IconLabelList"/>
    <dgm:cxn modelId="{67B23F83-FC30-42EE-B01C-3579BBBE9BF3}" type="presParOf" srcId="{1E9E34D9-8388-442A-9C52-5337A7DE9F5A}" destId="{70B11B05-38BC-4F44-BA0D-C50CDC846EE8}" srcOrd="2" destOrd="0" presId="urn:microsoft.com/office/officeart/2018/2/layout/IconLabelList"/>
    <dgm:cxn modelId="{0C458373-C23B-4EA3-9653-B689DC5691F8}" type="presParOf" srcId="{70B11B05-38BC-4F44-BA0D-C50CDC846EE8}" destId="{10F67785-EFFC-4A89-9FF5-31CC94450802}" srcOrd="0" destOrd="0" presId="urn:microsoft.com/office/officeart/2018/2/layout/IconLabelList"/>
    <dgm:cxn modelId="{769265F2-8A41-4311-99C0-B8157512954F}" type="presParOf" srcId="{70B11B05-38BC-4F44-BA0D-C50CDC846EE8}" destId="{1D1AC03D-A781-43AC-9E10-D7AABB7EC361}" srcOrd="1" destOrd="0" presId="urn:microsoft.com/office/officeart/2018/2/layout/IconLabelList"/>
    <dgm:cxn modelId="{F34E6531-F738-4345-AE1F-797AA0D9D628}" type="presParOf" srcId="{70B11B05-38BC-4F44-BA0D-C50CDC846EE8}" destId="{069A2DBA-7C38-4D2D-8879-9A0B3EA1538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71FA4A-129F-4FDB-A490-9E48CA8758A2}" type="doc">
      <dgm:prSet loTypeId="urn:microsoft.com/office/officeart/2009/3/layout/HorizontalOrganizationChart" loCatId="hierarchy" qsTypeId="urn:microsoft.com/office/officeart/2005/8/quickstyle/simple1" qsCatId="simple" csTypeId="urn:microsoft.com/office/officeart/2005/8/colors/accent4_2" csCatId="accent4"/>
      <dgm:spPr/>
      <dgm:t>
        <a:bodyPr/>
        <a:lstStyle/>
        <a:p>
          <a:endParaRPr lang="en-US"/>
        </a:p>
      </dgm:t>
    </dgm:pt>
    <dgm:pt modelId="{2C4FF829-986F-40A3-850E-2ECFFD97012A}">
      <dgm:prSet/>
      <dgm:spPr/>
      <dgm:t>
        <a:bodyPr/>
        <a:lstStyle/>
        <a:p>
          <a:r>
            <a:rPr lang="pl-PL" b="0" i="0"/>
            <a:t>Samo oświadczenie osoby fizycznej bez pouczenia o odpowiedzialności karnej za fałszywe zeznania jest niewystarczające dla uznania go równoważnym z dowodem zeznań świadków.</a:t>
          </a:r>
          <a:endParaRPr lang="en-US"/>
        </a:p>
      </dgm:t>
    </dgm:pt>
    <dgm:pt modelId="{6CCCA0E9-6D1F-4759-91F1-267F99C9B364}" type="parTrans" cxnId="{FCF00E7B-D84A-4E98-A213-E1C1839776B2}">
      <dgm:prSet/>
      <dgm:spPr/>
      <dgm:t>
        <a:bodyPr/>
        <a:lstStyle/>
        <a:p>
          <a:endParaRPr lang="en-US"/>
        </a:p>
      </dgm:t>
    </dgm:pt>
    <dgm:pt modelId="{FCEC732D-BD4A-48CB-82FF-641A7433F516}" type="sibTrans" cxnId="{FCF00E7B-D84A-4E98-A213-E1C1839776B2}">
      <dgm:prSet/>
      <dgm:spPr/>
      <dgm:t>
        <a:bodyPr/>
        <a:lstStyle/>
        <a:p>
          <a:endParaRPr lang="en-US"/>
        </a:p>
      </dgm:t>
    </dgm:pt>
    <dgm:pt modelId="{73F9EA3C-A721-49E0-9262-859D442B0273}">
      <dgm:prSet/>
      <dgm:spPr/>
      <dgm:t>
        <a:bodyPr/>
        <a:lstStyle/>
        <a:p>
          <a:r>
            <a:rPr lang="pl-PL" b="0" i="0"/>
            <a:t>Sposób pozyskania takich dowodów, tryb przesłuchania świadków, dokumentowanie zeznań itd. w sposób jasny określa Kodeks postępowania administracyjnego. Nie przewiduje on zbierania od świadków informacji, a zwłaszcza zeznań w formie notatek służbowych.</a:t>
          </a:r>
          <a:endParaRPr lang="en-US"/>
        </a:p>
      </dgm:t>
    </dgm:pt>
    <dgm:pt modelId="{B650FD85-B694-43E6-8DD4-86CDD84AB7CF}" type="parTrans" cxnId="{DC360343-FD90-444D-A435-30FC3408C08F}">
      <dgm:prSet/>
      <dgm:spPr/>
      <dgm:t>
        <a:bodyPr/>
        <a:lstStyle/>
        <a:p>
          <a:endParaRPr lang="en-US"/>
        </a:p>
      </dgm:t>
    </dgm:pt>
    <dgm:pt modelId="{662888C9-17D2-4E88-A7EB-031437FB9C32}" type="sibTrans" cxnId="{DC360343-FD90-444D-A435-30FC3408C08F}">
      <dgm:prSet/>
      <dgm:spPr/>
      <dgm:t>
        <a:bodyPr/>
        <a:lstStyle/>
        <a:p>
          <a:endParaRPr lang="en-US"/>
        </a:p>
      </dgm:t>
    </dgm:pt>
    <dgm:pt modelId="{592EBC5A-BA8F-44AD-8B41-1A25887714A5}" type="pres">
      <dgm:prSet presAssocID="{0471FA4A-129F-4FDB-A490-9E48CA8758A2}" presName="hierChild1" presStyleCnt="0">
        <dgm:presLayoutVars>
          <dgm:orgChart val="1"/>
          <dgm:chPref val="1"/>
          <dgm:dir/>
          <dgm:animOne val="branch"/>
          <dgm:animLvl val="lvl"/>
          <dgm:resizeHandles/>
        </dgm:presLayoutVars>
      </dgm:prSet>
      <dgm:spPr/>
    </dgm:pt>
    <dgm:pt modelId="{EAE6F961-6BD6-46BC-B457-D7CC6A88582D}" type="pres">
      <dgm:prSet presAssocID="{2C4FF829-986F-40A3-850E-2ECFFD97012A}" presName="hierRoot1" presStyleCnt="0">
        <dgm:presLayoutVars>
          <dgm:hierBranch val="init"/>
        </dgm:presLayoutVars>
      </dgm:prSet>
      <dgm:spPr/>
    </dgm:pt>
    <dgm:pt modelId="{DCA91032-1F82-4107-ACE8-8426071998DE}" type="pres">
      <dgm:prSet presAssocID="{2C4FF829-986F-40A3-850E-2ECFFD97012A}" presName="rootComposite1" presStyleCnt="0"/>
      <dgm:spPr/>
    </dgm:pt>
    <dgm:pt modelId="{4A9E4DFF-D498-4296-966D-3AA7087AB59B}" type="pres">
      <dgm:prSet presAssocID="{2C4FF829-986F-40A3-850E-2ECFFD97012A}" presName="rootText1" presStyleLbl="node0" presStyleIdx="0" presStyleCnt="2">
        <dgm:presLayoutVars>
          <dgm:chPref val="3"/>
        </dgm:presLayoutVars>
      </dgm:prSet>
      <dgm:spPr/>
    </dgm:pt>
    <dgm:pt modelId="{FA1820C0-E8F2-4B49-8466-AD56D1E9CA3B}" type="pres">
      <dgm:prSet presAssocID="{2C4FF829-986F-40A3-850E-2ECFFD97012A}" presName="rootConnector1" presStyleLbl="node1" presStyleIdx="0" presStyleCnt="0"/>
      <dgm:spPr/>
    </dgm:pt>
    <dgm:pt modelId="{3C935C9D-98E3-4F42-845E-B5F131F3B2ED}" type="pres">
      <dgm:prSet presAssocID="{2C4FF829-986F-40A3-850E-2ECFFD97012A}" presName="hierChild2" presStyleCnt="0"/>
      <dgm:spPr/>
    </dgm:pt>
    <dgm:pt modelId="{D2DF0923-8231-402E-9EE5-3F9D4CD4EA7A}" type="pres">
      <dgm:prSet presAssocID="{2C4FF829-986F-40A3-850E-2ECFFD97012A}" presName="hierChild3" presStyleCnt="0"/>
      <dgm:spPr/>
    </dgm:pt>
    <dgm:pt modelId="{3074FDE9-6634-4180-A4AE-A20122E5AC7E}" type="pres">
      <dgm:prSet presAssocID="{73F9EA3C-A721-49E0-9262-859D442B0273}" presName="hierRoot1" presStyleCnt="0">
        <dgm:presLayoutVars>
          <dgm:hierBranch val="init"/>
        </dgm:presLayoutVars>
      </dgm:prSet>
      <dgm:spPr/>
    </dgm:pt>
    <dgm:pt modelId="{711ED447-8B3D-4BE1-8644-B15CDD14854E}" type="pres">
      <dgm:prSet presAssocID="{73F9EA3C-A721-49E0-9262-859D442B0273}" presName="rootComposite1" presStyleCnt="0"/>
      <dgm:spPr/>
    </dgm:pt>
    <dgm:pt modelId="{06F835E1-012F-47D0-874F-C67F43EB1DE8}" type="pres">
      <dgm:prSet presAssocID="{73F9EA3C-A721-49E0-9262-859D442B0273}" presName="rootText1" presStyleLbl="node0" presStyleIdx="1" presStyleCnt="2">
        <dgm:presLayoutVars>
          <dgm:chPref val="3"/>
        </dgm:presLayoutVars>
      </dgm:prSet>
      <dgm:spPr/>
    </dgm:pt>
    <dgm:pt modelId="{E7FCA7A8-9CA4-4C30-A1AA-F645C2554CF7}" type="pres">
      <dgm:prSet presAssocID="{73F9EA3C-A721-49E0-9262-859D442B0273}" presName="rootConnector1" presStyleLbl="node1" presStyleIdx="0" presStyleCnt="0"/>
      <dgm:spPr/>
    </dgm:pt>
    <dgm:pt modelId="{4801B404-DE7E-4874-9CAE-1AAA7C85613D}" type="pres">
      <dgm:prSet presAssocID="{73F9EA3C-A721-49E0-9262-859D442B0273}" presName="hierChild2" presStyleCnt="0"/>
      <dgm:spPr/>
    </dgm:pt>
    <dgm:pt modelId="{9CEB232B-5D75-41F6-8140-C30CF39FF00D}" type="pres">
      <dgm:prSet presAssocID="{73F9EA3C-A721-49E0-9262-859D442B0273}" presName="hierChild3" presStyleCnt="0"/>
      <dgm:spPr/>
    </dgm:pt>
  </dgm:ptLst>
  <dgm:cxnLst>
    <dgm:cxn modelId="{04DFE612-084C-4302-A483-6DF5DFB8ADEB}" type="presOf" srcId="{0471FA4A-129F-4FDB-A490-9E48CA8758A2}" destId="{592EBC5A-BA8F-44AD-8B41-1A25887714A5}" srcOrd="0" destOrd="0" presId="urn:microsoft.com/office/officeart/2009/3/layout/HorizontalOrganizationChart"/>
    <dgm:cxn modelId="{3E6A4429-C984-47B0-A6B6-D498B3365A11}" type="presOf" srcId="{73F9EA3C-A721-49E0-9262-859D442B0273}" destId="{E7FCA7A8-9CA4-4C30-A1AA-F645C2554CF7}" srcOrd="1" destOrd="0" presId="urn:microsoft.com/office/officeart/2009/3/layout/HorizontalOrganizationChart"/>
    <dgm:cxn modelId="{DC360343-FD90-444D-A435-30FC3408C08F}" srcId="{0471FA4A-129F-4FDB-A490-9E48CA8758A2}" destId="{73F9EA3C-A721-49E0-9262-859D442B0273}" srcOrd="1" destOrd="0" parTransId="{B650FD85-B694-43E6-8DD4-86CDD84AB7CF}" sibTransId="{662888C9-17D2-4E88-A7EB-031437FB9C32}"/>
    <dgm:cxn modelId="{FCF00E7B-D84A-4E98-A213-E1C1839776B2}" srcId="{0471FA4A-129F-4FDB-A490-9E48CA8758A2}" destId="{2C4FF829-986F-40A3-850E-2ECFFD97012A}" srcOrd="0" destOrd="0" parTransId="{6CCCA0E9-6D1F-4759-91F1-267F99C9B364}" sibTransId="{FCEC732D-BD4A-48CB-82FF-641A7433F516}"/>
    <dgm:cxn modelId="{1113ED83-64A6-4B6C-ACEB-0C965C90ECF6}" type="presOf" srcId="{2C4FF829-986F-40A3-850E-2ECFFD97012A}" destId="{FA1820C0-E8F2-4B49-8466-AD56D1E9CA3B}" srcOrd="1" destOrd="0" presId="urn:microsoft.com/office/officeart/2009/3/layout/HorizontalOrganizationChart"/>
    <dgm:cxn modelId="{27C5D798-8A00-45B9-8B1C-CF6A6AF02AC6}" type="presOf" srcId="{2C4FF829-986F-40A3-850E-2ECFFD97012A}" destId="{4A9E4DFF-D498-4296-966D-3AA7087AB59B}" srcOrd="0" destOrd="0" presId="urn:microsoft.com/office/officeart/2009/3/layout/HorizontalOrganizationChart"/>
    <dgm:cxn modelId="{AD911CAD-B527-465B-BEA9-F74E268B5C5F}" type="presOf" srcId="{73F9EA3C-A721-49E0-9262-859D442B0273}" destId="{06F835E1-012F-47D0-874F-C67F43EB1DE8}" srcOrd="0" destOrd="0" presId="urn:microsoft.com/office/officeart/2009/3/layout/HorizontalOrganizationChart"/>
    <dgm:cxn modelId="{FDE3AAE6-7704-48B7-8E47-71D24E964200}" type="presParOf" srcId="{592EBC5A-BA8F-44AD-8B41-1A25887714A5}" destId="{EAE6F961-6BD6-46BC-B457-D7CC6A88582D}" srcOrd="0" destOrd="0" presId="urn:microsoft.com/office/officeart/2009/3/layout/HorizontalOrganizationChart"/>
    <dgm:cxn modelId="{CDA1CF67-4819-4509-8FFE-3696069431B9}" type="presParOf" srcId="{EAE6F961-6BD6-46BC-B457-D7CC6A88582D}" destId="{DCA91032-1F82-4107-ACE8-8426071998DE}" srcOrd="0" destOrd="0" presId="urn:microsoft.com/office/officeart/2009/3/layout/HorizontalOrganizationChart"/>
    <dgm:cxn modelId="{D25CD2A2-8DBF-4C7D-887C-550D44300B6D}" type="presParOf" srcId="{DCA91032-1F82-4107-ACE8-8426071998DE}" destId="{4A9E4DFF-D498-4296-966D-3AA7087AB59B}" srcOrd="0" destOrd="0" presId="urn:microsoft.com/office/officeart/2009/3/layout/HorizontalOrganizationChart"/>
    <dgm:cxn modelId="{C35B2E57-1805-4784-833F-4BDA86E393B8}" type="presParOf" srcId="{DCA91032-1F82-4107-ACE8-8426071998DE}" destId="{FA1820C0-E8F2-4B49-8466-AD56D1E9CA3B}" srcOrd="1" destOrd="0" presId="urn:microsoft.com/office/officeart/2009/3/layout/HorizontalOrganizationChart"/>
    <dgm:cxn modelId="{E9AFCAF0-6D6E-41D0-AAAE-DA03600FD364}" type="presParOf" srcId="{EAE6F961-6BD6-46BC-B457-D7CC6A88582D}" destId="{3C935C9D-98E3-4F42-845E-B5F131F3B2ED}" srcOrd="1" destOrd="0" presId="urn:microsoft.com/office/officeart/2009/3/layout/HorizontalOrganizationChart"/>
    <dgm:cxn modelId="{6B619F35-F1DF-4752-BF48-229BA9E2BC5D}" type="presParOf" srcId="{EAE6F961-6BD6-46BC-B457-D7CC6A88582D}" destId="{D2DF0923-8231-402E-9EE5-3F9D4CD4EA7A}" srcOrd="2" destOrd="0" presId="urn:microsoft.com/office/officeart/2009/3/layout/HorizontalOrganizationChart"/>
    <dgm:cxn modelId="{0ACCA0BA-BB24-49EC-85C4-6D154EF30F7D}" type="presParOf" srcId="{592EBC5A-BA8F-44AD-8B41-1A25887714A5}" destId="{3074FDE9-6634-4180-A4AE-A20122E5AC7E}" srcOrd="1" destOrd="0" presId="urn:microsoft.com/office/officeart/2009/3/layout/HorizontalOrganizationChart"/>
    <dgm:cxn modelId="{4B8E455C-DCAE-4FF2-B179-EB01B2E666C8}" type="presParOf" srcId="{3074FDE9-6634-4180-A4AE-A20122E5AC7E}" destId="{711ED447-8B3D-4BE1-8644-B15CDD14854E}" srcOrd="0" destOrd="0" presId="urn:microsoft.com/office/officeart/2009/3/layout/HorizontalOrganizationChart"/>
    <dgm:cxn modelId="{C3BA3E14-4D6E-4C8D-93DB-CF16644A9C3A}" type="presParOf" srcId="{711ED447-8B3D-4BE1-8644-B15CDD14854E}" destId="{06F835E1-012F-47D0-874F-C67F43EB1DE8}" srcOrd="0" destOrd="0" presId="urn:microsoft.com/office/officeart/2009/3/layout/HorizontalOrganizationChart"/>
    <dgm:cxn modelId="{5FA3A546-B0AF-4755-AD1F-88E51F426D68}" type="presParOf" srcId="{711ED447-8B3D-4BE1-8644-B15CDD14854E}" destId="{E7FCA7A8-9CA4-4C30-A1AA-F645C2554CF7}" srcOrd="1" destOrd="0" presId="urn:microsoft.com/office/officeart/2009/3/layout/HorizontalOrganizationChart"/>
    <dgm:cxn modelId="{5593A7CF-29CE-4B8A-B7B2-D7A20CF50615}" type="presParOf" srcId="{3074FDE9-6634-4180-A4AE-A20122E5AC7E}" destId="{4801B404-DE7E-4874-9CAE-1AAA7C85613D}" srcOrd="1" destOrd="0" presId="urn:microsoft.com/office/officeart/2009/3/layout/HorizontalOrganizationChart"/>
    <dgm:cxn modelId="{83588B88-CF68-4AC7-A7B1-A386711F8536}" type="presParOf" srcId="{3074FDE9-6634-4180-A4AE-A20122E5AC7E}" destId="{9CEB232B-5D75-41F6-8140-C30CF39FF00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A0C86-9FEE-4CD9-8533-9E78B680684C}">
      <dsp:nvSpPr>
        <dsp:cNvPr id="0" name=""/>
        <dsp:cNvSpPr/>
      </dsp:nvSpPr>
      <dsp:spPr>
        <a:xfrm>
          <a:off x="0" y="688613"/>
          <a:ext cx="6391275" cy="88744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pl-PL" sz="3700" b="0" i="0" kern="1200"/>
            <a:t>Doręczenia właściwe</a:t>
          </a:r>
          <a:endParaRPr lang="en-US" sz="3700" kern="1200"/>
        </a:p>
      </dsp:txBody>
      <dsp:txXfrm>
        <a:off x="43321" y="731934"/>
        <a:ext cx="6304633" cy="800803"/>
      </dsp:txXfrm>
    </dsp:sp>
    <dsp:sp modelId="{80062780-E6A9-45F8-ACB3-06C25144F9F4}">
      <dsp:nvSpPr>
        <dsp:cNvPr id="0" name=""/>
        <dsp:cNvSpPr/>
      </dsp:nvSpPr>
      <dsp:spPr>
        <a:xfrm>
          <a:off x="0" y="1682618"/>
          <a:ext cx="6391275" cy="887445"/>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pl-PL" sz="3700" b="0" i="0" kern="1200"/>
            <a:t>Doręczenia zastępcze</a:t>
          </a:r>
          <a:endParaRPr lang="en-US" sz="3700" kern="1200"/>
        </a:p>
      </dsp:txBody>
      <dsp:txXfrm>
        <a:off x="43321" y="1725939"/>
        <a:ext cx="6304633" cy="800803"/>
      </dsp:txXfrm>
    </dsp:sp>
    <dsp:sp modelId="{0A508940-B4D0-497F-AC3A-E1F21D1197A6}">
      <dsp:nvSpPr>
        <dsp:cNvPr id="0" name=""/>
        <dsp:cNvSpPr/>
      </dsp:nvSpPr>
      <dsp:spPr>
        <a:xfrm>
          <a:off x="0" y="2676623"/>
          <a:ext cx="6391275" cy="887445"/>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pl-PL" sz="3700" b="0" i="0" kern="1200"/>
            <a:t>Doręczenia subsydiarne</a:t>
          </a:r>
          <a:endParaRPr lang="en-US" sz="3700" kern="1200"/>
        </a:p>
      </dsp:txBody>
      <dsp:txXfrm>
        <a:off x="43321" y="2719944"/>
        <a:ext cx="6304633" cy="800803"/>
      </dsp:txXfrm>
    </dsp:sp>
    <dsp:sp modelId="{964674A2-8BBE-4E12-9BE3-053458C1EBCF}">
      <dsp:nvSpPr>
        <dsp:cNvPr id="0" name=""/>
        <dsp:cNvSpPr/>
      </dsp:nvSpPr>
      <dsp:spPr>
        <a:xfrm>
          <a:off x="0" y="3670628"/>
          <a:ext cx="6391275" cy="88744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pl-PL" sz="3700" b="0" i="0" kern="1200"/>
            <a:t>Doręczenia konkludentne</a:t>
          </a:r>
          <a:endParaRPr lang="en-US" sz="3700" kern="1200"/>
        </a:p>
      </dsp:txBody>
      <dsp:txXfrm>
        <a:off x="43321" y="3713949"/>
        <a:ext cx="6304633" cy="80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241CE-1326-4778-BFD1-E4C15B90F78E}">
      <dsp:nvSpPr>
        <dsp:cNvPr id="0" name=""/>
        <dsp:cNvSpPr/>
      </dsp:nvSpPr>
      <dsp:spPr>
        <a:xfrm>
          <a:off x="0" y="852586"/>
          <a:ext cx="6391275" cy="15740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3B7F5-65D9-4F56-8D0C-E177ED488D49}">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39F8B4-2E5F-4E8D-B82B-D154DD98D540}">
      <dsp:nvSpPr>
        <dsp:cNvPr id="0" name=""/>
        <dsp:cNvSpPr/>
      </dsp:nvSpPr>
      <dsp:spPr>
        <a:xfrm>
          <a:off x="1817977" y="852586"/>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711200">
            <a:lnSpc>
              <a:spcPct val="90000"/>
            </a:lnSpc>
            <a:spcBef>
              <a:spcPct val="0"/>
            </a:spcBef>
            <a:spcAft>
              <a:spcPct val="35000"/>
            </a:spcAft>
            <a:buNone/>
          </a:pPr>
          <a:r>
            <a:rPr lang="pl-PL" sz="1600" b="0" i="0" kern="1200"/>
            <a:t>Organ administracji ma tak przeprowadzać czynność dowodową, aby nie zmniejszyć wiarygodności zeznań poprzez własną ingerencję w wiadomości świadka albo ingerencję osób trzecich. </a:t>
          </a:r>
          <a:endParaRPr lang="en-US" sz="1600" kern="1200"/>
        </a:p>
      </dsp:txBody>
      <dsp:txXfrm>
        <a:off x="1817977" y="852586"/>
        <a:ext cx="4573297" cy="1574006"/>
      </dsp:txXfrm>
    </dsp:sp>
    <dsp:sp modelId="{94AF843F-E27D-4F69-BA23-87C0CFD3DEE6}">
      <dsp:nvSpPr>
        <dsp:cNvPr id="0" name=""/>
        <dsp:cNvSpPr/>
      </dsp:nvSpPr>
      <dsp:spPr>
        <a:xfrm>
          <a:off x="0" y="2820094"/>
          <a:ext cx="6391275" cy="15740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DE66A-8CDB-458F-9F72-3ECFC47229F3}">
      <dsp:nvSpPr>
        <dsp:cNvPr id="0" name=""/>
        <dsp:cNvSpPr/>
      </dsp:nvSpPr>
      <dsp:spPr>
        <a:xfrm>
          <a:off x="476136" y="3174245"/>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7E4220-06ED-4FA7-88D5-2DB368555EA0}">
      <dsp:nvSpPr>
        <dsp:cNvPr id="0" name=""/>
        <dsp:cNvSpPr/>
      </dsp:nvSpPr>
      <dsp:spPr>
        <a:xfrm>
          <a:off x="1817977" y="2820094"/>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711200">
            <a:lnSpc>
              <a:spcPct val="90000"/>
            </a:lnSpc>
            <a:spcBef>
              <a:spcPct val="0"/>
            </a:spcBef>
            <a:spcAft>
              <a:spcPct val="35000"/>
            </a:spcAft>
            <a:buNone/>
          </a:pPr>
          <a:r>
            <a:rPr lang="pl-PL" sz="1600" b="0" i="0" kern="1200"/>
            <a:t>Powinien zatem pozwolić świadkowi na w miarę swobodną relację, unikać pytań sugerujących konkretną odpowiedź. </a:t>
          </a:r>
          <a:endParaRPr lang="en-US" sz="1600" kern="1200"/>
        </a:p>
      </dsp:txBody>
      <dsp:txXfrm>
        <a:off x="1817977" y="2820094"/>
        <a:ext cx="4573297" cy="1574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4699B-297C-4657-B973-795BFBFB9207}">
      <dsp:nvSpPr>
        <dsp:cNvPr id="0" name=""/>
        <dsp:cNvSpPr/>
      </dsp:nvSpPr>
      <dsp:spPr>
        <a:xfrm>
          <a:off x="1245537" y="10952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BCD4FD-C049-4155-8573-5715B06470EB}">
      <dsp:nvSpPr>
        <dsp:cNvPr id="0" name=""/>
        <dsp:cNvSpPr/>
      </dsp:nvSpPr>
      <dsp:spPr>
        <a:xfrm>
          <a:off x="57537" y="2202238"/>
          <a:ext cx="4320000" cy="13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pl-PL" sz="1200" b="0" i="0" kern="1200" dirty="0"/>
            <a:t>Przesłuchanie należy przeprowadzać w taki sposób, aby zeznania świadka odzwierciedlały to, co rzeczywiście zapamiętał on z relacjonowanych zdarzeń, a nie były np. odtworzeniem jego wiedzy, uzyskanej w jakiś inny sposób</a:t>
          </a:r>
          <a:r>
            <a:rPr lang="pl-PL" sz="1100" b="0" i="0" kern="1200" dirty="0"/>
            <a:t>. </a:t>
          </a:r>
          <a:endParaRPr lang="en-US" sz="1100" kern="1200" dirty="0"/>
        </a:p>
      </dsp:txBody>
      <dsp:txXfrm>
        <a:off x="57537" y="2202238"/>
        <a:ext cx="4320000" cy="1363125"/>
      </dsp:txXfrm>
    </dsp:sp>
    <dsp:sp modelId="{10F67785-EFFC-4A89-9FF5-31CC94450802}">
      <dsp:nvSpPr>
        <dsp:cNvPr id="0" name=""/>
        <dsp:cNvSpPr/>
      </dsp:nvSpPr>
      <dsp:spPr>
        <a:xfrm>
          <a:off x="6378691" y="2717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9A2DBA-7C38-4D2D-8879-9A0B3EA15383}">
      <dsp:nvSpPr>
        <dsp:cNvPr id="0" name=""/>
        <dsp:cNvSpPr/>
      </dsp:nvSpPr>
      <dsp:spPr>
        <a:xfrm>
          <a:off x="5133537" y="1955166"/>
          <a:ext cx="4434307" cy="169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b="0" i="0" kern="1200" dirty="0"/>
            <a:t>W szczególności chodzi tutaj o niedopuszczenie do sytuacji, gdy świadek pozyskuje wiedzę o zdarzeniach, co do których ma zeznawać, będąc obecny przy innych czynnościach procesowych – na przykład dowiaduje się o sprawie w czasie prezentowania przez strony swoich stanowisk albo przysłuchując się zeznaniom innych świadków.</a:t>
          </a:r>
          <a:endParaRPr lang="en-US" sz="1400" kern="1200" dirty="0"/>
        </a:p>
      </dsp:txBody>
      <dsp:txXfrm>
        <a:off x="5133537" y="1955166"/>
        <a:ext cx="4434307" cy="1692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E4DFF-D498-4296-966D-3AA7087AB59B}">
      <dsp:nvSpPr>
        <dsp:cNvPr id="0" name=""/>
        <dsp:cNvSpPr/>
      </dsp:nvSpPr>
      <dsp:spPr>
        <a:xfrm>
          <a:off x="2356996" y="2030"/>
          <a:ext cx="4911389" cy="149797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0" i="0" kern="1200"/>
            <a:t>Samo oświadczenie osoby fizycznej bez pouczenia o odpowiedzialności karnej za fałszywe zeznania jest niewystarczające dla uznania go równoważnym z dowodem zeznań świadków.</a:t>
          </a:r>
          <a:endParaRPr lang="en-US" sz="1600" kern="1200"/>
        </a:p>
      </dsp:txBody>
      <dsp:txXfrm>
        <a:off x="2356996" y="2030"/>
        <a:ext cx="4911389" cy="1497973"/>
      </dsp:txXfrm>
    </dsp:sp>
    <dsp:sp modelId="{06F835E1-012F-47D0-874F-C67F43EB1DE8}">
      <dsp:nvSpPr>
        <dsp:cNvPr id="0" name=""/>
        <dsp:cNvSpPr/>
      </dsp:nvSpPr>
      <dsp:spPr>
        <a:xfrm>
          <a:off x="2356996" y="2113928"/>
          <a:ext cx="4911389" cy="149797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0" i="0" kern="1200"/>
            <a:t>Sposób pozyskania takich dowodów, tryb przesłuchania świadków, dokumentowanie zeznań itd. w sposób jasny określa Kodeks postępowania administracyjnego. Nie przewiduje on zbierania od świadków informacji, a zwłaszcza zeznań w formie notatek służbowych.</a:t>
          </a:r>
          <a:endParaRPr lang="en-US" sz="1600" kern="1200"/>
        </a:p>
      </dsp:txBody>
      <dsp:txXfrm>
        <a:off x="2356996" y="2113928"/>
        <a:ext cx="4911389" cy="14979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226CC-D22F-481B-A453-547A0ABC1E08}" type="datetimeFigureOut">
              <a:rPr lang="pl-PL" smtClean="0"/>
              <a:t>18.02.2025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923AD-5970-4CA4-BFEB-7F72A55648A8}" type="slidenum">
              <a:rPr lang="pl-PL" smtClean="0"/>
              <a:t>‹#›</a:t>
            </a:fld>
            <a:endParaRPr lang="pl-PL"/>
          </a:p>
        </p:txBody>
      </p:sp>
    </p:spTree>
    <p:extLst>
      <p:ext uri="{BB962C8B-B14F-4D97-AF65-F5344CB8AC3E}">
        <p14:creationId xmlns:p14="http://schemas.microsoft.com/office/powerpoint/2010/main" val="3514335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9D923AD-5970-4CA4-BFEB-7F72A55648A8}" type="slidenum">
              <a:rPr lang="pl-PL" smtClean="0"/>
              <a:t>92</a:t>
            </a:fld>
            <a:endParaRPr lang="pl-PL"/>
          </a:p>
        </p:txBody>
      </p:sp>
    </p:spTree>
    <p:extLst>
      <p:ext uri="{BB962C8B-B14F-4D97-AF65-F5344CB8AC3E}">
        <p14:creationId xmlns:p14="http://schemas.microsoft.com/office/powerpoint/2010/main" val="179682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9D923AD-5970-4CA4-BFEB-7F72A55648A8}" type="slidenum">
              <a:rPr lang="pl-PL" smtClean="0"/>
              <a:t>190</a:t>
            </a:fld>
            <a:endParaRPr lang="pl-PL"/>
          </a:p>
        </p:txBody>
      </p:sp>
    </p:spTree>
    <p:extLst>
      <p:ext uri="{BB962C8B-B14F-4D97-AF65-F5344CB8AC3E}">
        <p14:creationId xmlns:p14="http://schemas.microsoft.com/office/powerpoint/2010/main" val="2053656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04BA1A8-E873-4FAC-8978-2CBE054F775E}" type="datetimeFigureOut">
              <a:rPr lang="pl-PL" smtClean="0"/>
              <a:t>18.02.2025</a:t>
            </a:fld>
            <a:endParaRPr lang="pl-P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pl-P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165941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04BA1A8-E873-4FAC-8978-2CBE054F775E}" type="datetimeFigureOut">
              <a:rPr lang="pl-PL" smtClean="0"/>
              <a:t>18.02.2025</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299060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04BA1A8-E873-4FAC-8978-2CBE054F775E}" type="datetimeFigureOut">
              <a:rPr lang="pl-PL" smtClean="0"/>
              <a:t>18.02.2025</a:t>
            </a:fld>
            <a:endParaRPr lang="pl-PL"/>
          </a:p>
        </p:txBody>
      </p:sp>
      <p:sp>
        <p:nvSpPr>
          <p:cNvPr id="5" name="Footer Placeholder 4"/>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4215586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04BA1A8-E873-4FAC-8978-2CBE054F775E}" type="datetimeFigureOut">
              <a:rPr lang="pl-PL" smtClean="0"/>
              <a:t>18.02.2025</a:t>
            </a:fld>
            <a:endParaRPr lang="pl-PL"/>
          </a:p>
        </p:txBody>
      </p:sp>
      <p:sp>
        <p:nvSpPr>
          <p:cNvPr id="5" name="Footer Placeholder 4"/>
          <p:cNvSpPr>
            <a:spLocks noGrp="1"/>
          </p:cNvSpPr>
          <p:nvPr>
            <p:ph type="ftr" sz="quarter" idx="11"/>
          </p:nvPr>
        </p:nvSpPr>
        <p:spPr/>
        <p:txBody>
          <a:bodyPr/>
          <a:lstStyle/>
          <a:p>
            <a:endParaRPr lang="pl-P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1997674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04BA1A8-E873-4FAC-8978-2CBE054F775E}" type="datetimeFigureOut">
              <a:rPr lang="pl-PL" smtClean="0"/>
              <a:t>18.02.2025</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3414998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4BA1A8-E873-4FAC-8978-2CBE054F775E}" type="datetimeFigureOut">
              <a:rPr lang="pl-PL" smtClean="0"/>
              <a:t>18.02.2025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3132495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4BA1A8-E873-4FAC-8978-2CBE054F775E}" type="datetimeFigureOut">
              <a:rPr lang="pl-PL" smtClean="0"/>
              <a:t>18.02.2025</a:t>
            </a:fld>
            <a:endParaRPr lang="pl-PL"/>
          </a:p>
        </p:txBody>
      </p:sp>
      <p:sp>
        <p:nvSpPr>
          <p:cNvPr id="8" name="Footer Placeholder 7"/>
          <p:cNvSpPr>
            <a:spLocks noGrp="1"/>
          </p:cNvSpPr>
          <p:nvPr>
            <p:ph type="ftr" sz="quarter" idx="11"/>
          </p:nvPr>
        </p:nvSpPr>
        <p:spPr>
          <a:xfrm>
            <a:off x="561111" y="6391838"/>
            <a:ext cx="3644282" cy="304801"/>
          </a:xfrm>
        </p:spPr>
        <p:txBody>
          <a:bodyPr/>
          <a:lstStyle/>
          <a:p>
            <a:endParaRPr lang="pl-PL"/>
          </a:p>
        </p:txBody>
      </p:sp>
      <p:sp>
        <p:nvSpPr>
          <p:cNvPr id="9" name="Slide Number Placeholder 8"/>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2098842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04BA1A8-E873-4FAC-8978-2CBE054F775E}" type="datetimeFigureOut">
              <a:rPr lang="pl-PL" smtClean="0"/>
              <a:t>18.02.2025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161714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04BA1A8-E873-4FAC-8978-2CBE054F775E}" type="datetimeFigureOut">
              <a:rPr lang="pl-PL" smtClean="0"/>
              <a:t>18.02.2025</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18986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04BA1A8-E873-4FAC-8978-2CBE054F775E}" type="datetimeFigureOut">
              <a:rPr lang="pl-PL" smtClean="0"/>
              <a:t>18.02.2025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63395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04BA1A8-E873-4FAC-8978-2CBE054F775E}" type="datetimeFigureOut">
              <a:rPr lang="pl-PL" smtClean="0"/>
              <a:t>18.02.2025</a:t>
            </a:fld>
            <a:endParaRPr lang="pl-PL"/>
          </a:p>
        </p:txBody>
      </p:sp>
      <p:sp>
        <p:nvSpPr>
          <p:cNvPr id="5" name="Footer Placeholder 4"/>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329589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04BA1A8-E873-4FAC-8978-2CBE054F775E}" type="datetimeFigureOut">
              <a:rPr lang="pl-PL" smtClean="0"/>
              <a:t>18.02.2025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420759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04BA1A8-E873-4FAC-8978-2CBE054F775E}" type="datetimeFigureOut">
              <a:rPr lang="pl-PL" smtClean="0"/>
              <a:t>18.02.2025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291269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104BA1A8-E873-4FAC-8978-2CBE054F775E}" type="datetimeFigureOut">
              <a:rPr lang="pl-PL" smtClean="0"/>
              <a:t>18.02.2025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239153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BA1A8-E873-4FAC-8978-2CBE054F775E}" type="datetimeFigureOut">
              <a:rPr lang="pl-PL" smtClean="0"/>
              <a:t>18.02.2025</a:t>
            </a:fld>
            <a:endParaRPr lang="pl-PL"/>
          </a:p>
        </p:txBody>
      </p:sp>
      <p:sp>
        <p:nvSpPr>
          <p:cNvPr id="3" name="Footer Placeholder 2"/>
          <p:cNvSpPr>
            <a:spLocks noGrp="1"/>
          </p:cNvSpPr>
          <p:nvPr>
            <p:ph type="ftr" sz="quarter" idx="11"/>
          </p:nvPr>
        </p:nvSpPr>
        <p:spPr/>
        <p:txBody>
          <a:bodyPr/>
          <a:lstStyle/>
          <a:p>
            <a:endParaRPr lang="pl-P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13347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04BA1A8-E873-4FAC-8978-2CBE054F775E}" type="datetimeFigureOut">
              <a:rPr lang="pl-PL" smtClean="0"/>
              <a:t>18.02.2025</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46407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04BA1A8-E873-4FAC-8978-2CBE054F775E}" type="datetimeFigureOut">
              <a:rPr lang="pl-PL" smtClean="0"/>
              <a:t>18.02.2025</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DB6E58-864C-4CD2-8B37-7DDE5AD52D32}" type="slidenum">
              <a:rPr lang="pl-PL" smtClean="0"/>
              <a:t>‹#›</a:t>
            </a:fld>
            <a:endParaRPr lang="pl-PL"/>
          </a:p>
        </p:txBody>
      </p:sp>
    </p:spTree>
    <p:extLst>
      <p:ext uri="{BB962C8B-B14F-4D97-AF65-F5344CB8AC3E}">
        <p14:creationId xmlns:p14="http://schemas.microsoft.com/office/powerpoint/2010/main" val="31634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04BA1A8-E873-4FAC-8978-2CBE054F775E}" type="datetimeFigureOut">
              <a:rPr lang="pl-PL" smtClean="0"/>
              <a:t>18.02.2025</a:t>
            </a:fld>
            <a:endParaRPr lang="pl-P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l-P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EDB6E58-864C-4CD2-8B37-7DDE5AD52D32}" type="slidenum">
              <a:rPr lang="pl-PL" smtClean="0"/>
              <a:t>‹#›</a:t>
            </a:fld>
            <a:endParaRPr lang="pl-PL"/>
          </a:p>
        </p:txBody>
      </p:sp>
    </p:spTree>
    <p:extLst>
      <p:ext uri="{BB962C8B-B14F-4D97-AF65-F5344CB8AC3E}">
        <p14:creationId xmlns:p14="http://schemas.microsoft.com/office/powerpoint/2010/main" val="35970472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sip.legalis.pl/document-view.seam?documentId=mfrxilrsgm4dknjoobqxalrrgu2dmmjwhazq&amp;refSource=hypdec"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ip.legalis.pl/document-view.seam?documentId=mrswglrtgy3tmmrwhe4ti&amp;refSource=hypdec"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hyperlink" Target="https://sip.legalis.pl/document-view.seam?documentId=mfrxilrtg4ytkobrgeztcltqmfyc4njxgaydaojthe&amp;refSource=hyp"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hyperlink" Target="https://sip.legalis.pl/document-view.seam?documentId=mfrxilrsgm4dknjoobqxalrrga3dqmbz&amp;refSource=hyplink" TargetMode="External"/><Relationship Id="rId2" Type="http://schemas.openxmlformats.org/officeDocument/2006/relationships/hyperlink" Target="https://sip.legalis.pl/document-view.seam?documentId=mfrxilrsgm4dknjoobqxalrrgezdonrrha3q&amp;refSource=hyplink" TargetMode="External"/><Relationship Id="rId1" Type="http://schemas.openxmlformats.org/officeDocument/2006/relationships/slideLayout" Target="../slideLayouts/slideLayout2.xml"/><Relationship Id="rId5" Type="http://schemas.openxmlformats.org/officeDocument/2006/relationships/hyperlink" Target="https://sip.legalis.pl/document-view.seam?documentId=mfrxilrsgm4dknjoobqxalrrga3domzx&amp;refSource=hyplink" TargetMode="External"/><Relationship Id="rId4" Type="http://schemas.openxmlformats.org/officeDocument/2006/relationships/hyperlink" Target="https://sip.legalis.pl/document-view.seam?documentId=mfrxilrsgm4dknjoobqxalrrgezdonrsgaya&amp;refSource=hyplink" TargetMode="Externa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ip.legalis.pl/document-view.seam?documentId=mfrxilrsgm4dknjoobqxalrrgezdonrqhe4q&amp;refSource=hyplink" TargetMode="External"/><Relationship Id="rId2" Type="http://schemas.openxmlformats.org/officeDocument/2006/relationships/hyperlink" Target="https://sip.legalis.pl/document-view.seam?documentId=mfrxilrsgm4dknjoobqxalrrgezdonrqgq2a&amp;refSource=hyplink" TargetMode="External"/><Relationship Id="rId1" Type="http://schemas.openxmlformats.org/officeDocument/2006/relationships/slideLayout" Target="../slideLayouts/slideLayout2.xml"/><Relationship Id="rId4" Type="http://schemas.openxmlformats.org/officeDocument/2006/relationships/hyperlink" Target="https://sip.legalis.pl/document-view.seam?documentId=mrswglrsgeydgnjwgyztg&amp;refSource=hyplink" TargetMode="External"/></Relationships>
</file>

<file path=ppt/slides/_rels/slide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ip.legalis.pl/document-view.seam?documentId=mfrxilrtg4yteobxge3doltqmfyc4nbvgy2tanbygm&amp;refSource=hyp" TargetMode="External"/><Relationship Id="rId2" Type="http://schemas.openxmlformats.org/officeDocument/2006/relationships/hyperlink" Target="https://sip.legalis.pl/document-view.seam?documentId=mfrxilrtg4yteobxge3doltqmfyc4nbvgy2tanbxgu&amp;refSource=hyp"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hyperlink" Target="https://sip.legalis.pl/document-view.seam?documentId=mrswglrtgy3toobrha2tm&amp;refSource=hypdec"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sip.legalis.pl/document-view.seam?documentId=mrswglrrga2tcobzgqytq&amp;refSource=hypde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hyperlink" Target="https://sip.legalis.pl/document-view.seam?documentId=mfrxilrsgm4dknjoobqxalrrga3dooju&amp;refSource=hypdec"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sip.legalis.pl/document-view.seam?documentId=mfrxilrsgm4dknjoobqxalrvgmydq&amp;refSource=hyplin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sip.legalis.pl/document-view.seam?documentId=mrswglrsgq2tkmrugiydm&amp;refSource=hypdec"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sip.legalis.pl/document-view.seam?documentId=mrswglrtgy3donzqgazdk&amp;refSource=search&amp;ols=&amp;searchType=near&amp;searchScope=all&amp;legalActDocumentId=mfrxilrsgm4dknjoobqxalrrgezdonrqhe2c45tfoixdcojygi4a"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F4D93F-7D59-E59C-9870-72F93866F289}"/>
              </a:ext>
            </a:extLst>
          </p:cNvPr>
          <p:cNvSpPr>
            <a:spLocks noGrp="1"/>
          </p:cNvSpPr>
          <p:nvPr>
            <p:ph type="ctrTitle"/>
          </p:nvPr>
        </p:nvSpPr>
        <p:spPr>
          <a:xfrm>
            <a:off x="965505" y="623571"/>
            <a:ext cx="10260990" cy="3523885"/>
          </a:xfrm>
        </p:spPr>
        <p:txBody>
          <a:bodyPr>
            <a:normAutofit/>
          </a:bodyPr>
          <a:lstStyle/>
          <a:p>
            <a:pPr algn="ctr">
              <a:lnSpc>
                <a:spcPct val="90000"/>
              </a:lnSpc>
            </a:pPr>
            <a:r>
              <a:rPr lang="pl-PL" sz="6200"/>
              <a:t>Wydawanie rozstrzygnięć w indywidualnych sprawach studentów</a:t>
            </a:r>
          </a:p>
        </p:txBody>
      </p:sp>
      <p:sp>
        <p:nvSpPr>
          <p:cNvPr id="3" name="Podtytuł 2">
            <a:extLst>
              <a:ext uri="{FF2B5EF4-FFF2-40B4-BE49-F238E27FC236}">
                <a16:creationId xmlns:a16="http://schemas.microsoft.com/office/drawing/2014/main" id="{12305587-C413-A3F7-3126-2B1C981824D2}"/>
              </a:ext>
            </a:extLst>
          </p:cNvPr>
          <p:cNvSpPr>
            <a:spLocks noGrp="1"/>
          </p:cNvSpPr>
          <p:nvPr>
            <p:ph type="subTitle" idx="1"/>
          </p:nvPr>
        </p:nvSpPr>
        <p:spPr>
          <a:xfrm>
            <a:off x="965505" y="4777380"/>
            <a:ext cx="10260990" cy="1209763"/>
          </a:xfrm>
        </p:spPr>
        <p:txBody>
          <a:bodyPr>
            <a:normAutofit/>
          </a:bodyPr>
          <a:lstStyle/>
          <a:p>
            <a:pPr algn="ctr">
              <a:lnSpc>
                <a:spcPct val="90000"/>
              </a:lnSpc>
            </a:pPr>
            <a:r>
              <a:rPr lang="pl-PL" sz="1500">
                <a:solidFill>
                  <a:schemeClr val="bg2"/>
                </a:solidFill>
              </a:rPr>
              <a:t>dr hab. Agnieszka Ziółkowska, prof. UŚ</a:t>
            </a:r>
          </a:p>
          <a:p>
            <a:pPr algn="ctr">
              <a:lnSpc>
                <a:spcPct val="90000"/>
              </a:lnSpc>
            </a:pPr>
            <a:r>
              <a:rPr lang="pl-PL" sz="1500">
                <a:solidFill>
                  <a:schemeClr val="bg2"/>
                </a:solidFill>
              </a:rPr>
              <a:t>Zespół Badawczy Instytucji Postępowania Administracyjnego i Sądowoadministracyjnego, </a:t>
            </a:r>
          </a:p>
          <a:p>
            <a:pPr algn="ctr">
              <a:lnSpc>
                <a:spcPct val="90000"/>
              </a:lnSpc>
            </a:pPr>
            <a:r>
              <a:rPr lang="pl-PL" sz="1500">
                <a:solidFill>
                  <a:schemeClr val="bg2"/>
                </a:solidFill>
              </a:rPr>
              <a:t>Wydział Prawa i Administracji UŚ</a:t>
            </a:r>
          </a:p>
        </p:txBody>
      </p:sp>
    </p:spTree>
    <p:extLst>
      <p:ext uri="{BB962C8B-B14F-4D97-AF65-F5344CB8AC3E}">
        <p14:creationId xmlns:p14="http://schemas.microsoft.com/office/powerpoint/2010/main" val="232816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00F01E34-DCCD-2726-C130-323F8A02193E}"/>
              </a:ext>
            </a:extLst>
          </p:cNvPr>
          <p:cNvSpPr>
            <a:spLocks noGrp="1"/>
          </p:cNvSpPr>
          <p:nvPr>
            <p:ph type="title"/>
          </p:nvPr>
        </p:nvSpPr>
        <p:spPr>
          <a:xfrm>
            <a:off x="994087" y="1130603"/>
            <a:ext cx="3342442" cy="4596794"/>
          </a:xfrm>
        </p:spPr>
        <p:txBody>
          <a:bodyPr anchor="ctr">
            <a:normAutofit/>
          </a:bodyPr>
          <a:lstStyle/>
          <a:p>
            <a:r>
              <a:rPr lang="pl-PL" sz="3200">
                <a:solidFill>
                  <a:srgbClr val="EBEBEB"/>
                </a:solidFill>
              </a:rPr>
              <a:t>Podstawa prawna rozstrzygnięć</a:t>
            </a:r>
          </a:p>
        </p:txBody>
      </p:sp>
      <p:sp>
        <p:nvSpPr>
          <p:cNvPr id="3" name="Symbol zastępczy zawartości 2">
            <a:extLst>
              <a:ext uri="{FF2B5EF4-FFF2-40B4-BE49-F238E27FC236}">
                <a16:creationId xmlns:a16="http://schemas.microsoft.com/office/drawing/2014/main" id="{BFE455E1-CCAC-13B5-745E-A3EB17EBB68B}"/>
              </a:ext>
            </a:extLst>
          </p:cNvPr>
          <p:cNvSpPr>
            <a:spLocks noGrp="1"/>
          </p:cNvSpPr>
          <p:nvPr>
            <p:ph idx="1"/>
          </p:nvPr>
        </p:nvSpPr>
        <p:spPr>
          <a:xfrm>
            <a:off x="5290077" y="437513"/>
            <a:ext cx="5502614" cy="5954325"/>
          </a:xfrm>
        </p:spPr>
        <p:txBody>
          <a:bodyPr anchor="ctr">
            <a:normAutofit/>
          </a:bodyPr>
          <a:lstStyle/>
          <a:p>
            <a:r>
              <a:rPr lang="pl-PL" sz="2000">
                <a:latin typeface="Exo 2"/>
              </a:rPr>
              <a:t>W s</a:t>
            </a:r>
            <a:r>
              <a:rPr lang="pl-PL" sz="2000" b="0" i="0">
                <a:effectLst/>
                <a:latin typeface="Exo 2"/>
              </a:rPr>
              <a:t>prawach indywidulanych studentów, rozstrzyganych w drodze decyzji administracyjnej procesową podstawą wydania są przepisy Kodeksu postępowania administracyjnego</a:t>
            </a:r>
            <a:endParaRPr lang="pl-PL" sz="2000">
              <a:latin typeface="Exo 2"/>
            </a:endParaRPr>
          </a:p>
        </p:txBody>
      </p:sp>
    </p:spTree>
    <p:extLst>
      <p:ext uri="{BB962C8B-B14F-4D97-AF65-F5344CB8AC3E}">
        <p14:creationId xmlns:p14="http://schemas.microsoft.com/office/powerpoint/2010/main" val="13649176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75C7DEB6-0045-D2E7-B7E6-CC36780C1016}"/>
              </a:ext>
            </a:extLst>
          </p:cNvPr>
          <p:cNvSpPr>
            <a:spLocks noGrp="1"/>
          </p:cNvSpPr>
          <p:nvPr>
            <p:ph type="title"/>
          </p:nvPr>
        </p:nvSpPr>
        <p:spPr>
          <a:xfrm>
            <a:off x="1000371" y="1209957"/>
            <a:ext cx="3356311" cy="4459323"/>
          </a:xfrm>
        </p:spPr>
        <p:txBody>
          <a:bodyPr anchor="ctr">
            <a:normAutofit/>
          </a:bodyPr>
          <a:lstStyle/>
          <a:p>
            <a:pPr algn="r"/>
            <a:r>
              <a:rPr lang="pl-PL" sz="2400" dirty="0">
                <a:solidFill>
                  <a:schemeClr val="tx1"/>
                </a:solidFill>
              </a:rPr>
              <a:t>Dopuszczalność ponownego doręczania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55D51BF-484E-C4B9-9A36-8D035BD27AF6}"/>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Czynność doręczenia może mieć charakter wyłącznie jednokrotny. Powtórne doręczenie pisma nie może mieć znaczenia procesowego, jednak odnosi się to tylko do przypadku, gdy pierwsze doręczenie było skuteczne. Wadliwe doręczenie powoduje bowiem bezskuteczność tejże czynności, co stwarza podstawę do jej powtórzenia.</a:t>
            </a:r>
            <a:endParaRPr lang="pl-PL" dirty="0">
              <a:solidFill>
                <a:schemeClr val="tx1"/>
              </a:solidFill>
            </a:endParaRPr>
          </a:p>
        </p:txBody>
      </p:sp>
    </p:spTree>
    <p:extLst>
      <p:ext uri="{BB962C8B-B14F-4D97-AF65-F5344CB8AC3E}">
        <p14:creationId xmlns:p14="http://schemas.microsoft.com/office/powerpoint/2010/main" val="26245754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E3C081E8-1EE9-F1A8-D102-0AEAE7B76679}"/>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Podmiot doręczeń</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C864021-26BC-AAF4-3A90-42461BF4FB3F}"/>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Pisma doręcza się stronie ( studentowi)</a:t>
            </a:r>
          </a:p>
          <a:p>
            <a:r>
              <a:rPr lang="pl-PL" b="0" i="0" dirty="0">
                <a:solidFill>
                  <a:srgbClr val="333333"/>
                </a:solidFill>
                <a:effectLst/>
                <a:latin typeface="Noto Serif" panose="02020600060500020200" pitchFamily="18" charset="0"/>
              </a:rPr>
              <a:t>Jeżeli strona ustanowiła pełnomocnika, pisma doręcza się pełnomocnikowi. Jeżeli ustanowiono kilku pełnomocników, doręcza się pisma tylko jednemu pełnomocnikowi. Strona może wskazać takiego pełnomocnika.</a:t>
            </a:r>
            <a:endParaRPr lang="pl-PL" dirty="0">
              <a:solidFill>
                <a:schemeClr val="tx1"/>
              </a:solidFill>
            </a:endParaRPr>
          </a:p>
        </p:txBody>
      </p:sp>
    </p:spTree>
    <p:extLst>
      <p:ext uri="{BB962C8B-B14F-4D97-AF65-F5344CB8AC3E}">
        <p14:creationId xmlns:p14="http://schemas.microsoft.com/office/powerpoint/2010/main" val="20214667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C613E738-9C00-55E7-696F-339BB610F656}"/>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Student z zagranicy</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ADADB7D-4206-CE31-2ECC-20814FFF695A}"/>
              </a:ext>
            </a:extLst>
          </p:cNvPr>
          <p:cNvSpPr>
            <a:spLocks noGrp="1"/>
          </p:cNvSpPr>
          <p:nvPr>
            <p:ph idx="1"/>
          </p:nvPr>
        </p:nvSpPr>
        <p:spPr>
          <a:xfrm>
            <a:off x="4678424" y="1059025"/>
            <a:ext cx="5302189" cy="4739950"/>
          </a:xfrm>
        </p:spPr>
        <p:txBody>
          <a:bodyPr anchor="ctr">
            <a:normAutofit lnSpcReduction="10000"/>
          </a:bodyPr>
          <a:lstStyle/>
          <a:p>
            <a:r>
              <a:rPr lang="pl-PL" b="0" i="0" dirty="0">
                <a:solidFill>
                  <a:srgbClr val="333333"/>
                </a:solidFill>
                <a:effectLst/>
                <a:latin typeface="Noto Serif" panose="02020600060500020200" pitchFamily="18" charset="0"/>
              </a:rPr>
              <a:t> Strona, która nie ma miejsca zamieszkania lub zwykłego pobytu albo siedziby w Rzeczypospolitej Polskiej, innym państwie członkowskim Unii Europejskiej, Konfederacji Szwajcarskiej albo państwie członkowskim Europejskiego Porozumienia o Wolnym Handlu (EFTA) - stronie umowy o Europejskim Obszarze Gospodarczym, jeżeli nie ustanowiła pełnomocnika do prowadzenia sprawy zamieszkałego w Rzeczypospolitej Polskiej i nie działa za pośrednictwem konsula Rzeczypospolitej Polskiej, jest obowiązana wskazać w Rzeczypospolitej Polskiej </a:t>
            </a:r>
            <a:r>
              <a:rPr lang="pl-PL" b="0" i="0" dirty="0">
                <a:solidFill>
                  <a:srgbClr val="333333"/>
                </a:solidFill>
                <a:effectLst/>
                <a:highlight>
                  <a:srgbClr val="00FF00"/>
                </a:highlight>
                <a:latin typeface="Noto Serif" panose="02020600060500020200" pitchFamily="18" charset="0"/>
              </a:rPr>
              <a:t>pełnomocnika do doręczeń, </a:t>
            </a:r>
            <a:r>
              <a:rPr lang="pl-PL" b="0" i="0" dirty="0">
                <a:solidFill>
                  <a:srgbClr val="333333"/>
                </a:solidFill>
                <a:effectLst/>
                <a:latin typeface="Noto Serif" panose="02020600060500020200" pitchFamily="18" charset="0"/>
              </a:rPr>
              <a:t>chyba że doręczenie następuje usługą rejestrowanego doręczenia elektronicznego.</a:t>
            </a:r>
            <a:endParaRPr lang="pl-PL" dirty="0">
              <a:solidFill>
                <a:schemeClr val="tx1"/>
              </a:solidFill>
            </a:endParaRPr>
          </a:p>
        </p:txBody>
      </p:sp>
    </p:spTree>
    <p:extLst>
      <p:ext uri="{BB962C8B-B14F-4D97-AF65-F5344CB8AC3E}">
        <p14:creationId xmlns:p14="http://schemas.microsoft.com/office/powerpoint/2010/main" val="19519361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2765EEDC-4D2F-D2EA-01AB-EBA119AE86FC}"/>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Student z UE</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AD93CD8-4D08-D912-EA76-D372DD27918C}"/>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Regulacja – z mocy </a:t>
            </a:r>
            <a:r>
              <a:rPr lang="pl-PL" b="0" i="0" u="none" strike="noStrike" dirty="0">
                <a:solidFill>
                  <a:srgbClr val="CC0000"/>
                </a:solidFill>
                <a:effectLst/>
                <a:latin typeface="Noto Serif" panose="02020600060500020200" pitchFamily="18" charset="0"/>
                <a:hlinkClick r:id="rId2"/>
              </a:rPr>
              <a:t>art. 40 § 4</a:t>
            </a:r>
            <a:r>
              <a:rPr lang="pl-PL" b="0" i="0" dirty="0">
                <a:solidFill>
                  <a:srgbClr val="333333"/>
                </a:solidFill>
                <a:effectLst/>
                <a:latin typeface="Noto Serif" panose="02020600060500020200" pitchFamily="18" charset="0"/>
              </a:rPr>
              <a:t> KPA – nie dotyczy jednak osób mających miejsce zamieszkania lub pobytu w kraju będącym członkiem Unii Europejskiej.</a:t>
            </a:r>
            <a:endParaRPr lang="pl-PL" dirty="0">
              <a:solidFill>
                <a:schemeClr val="tx1"/>
              </a:solidFill>
            </a:endParaRPr>
          </a:p>
        </p:txBody>
      </p:sp>
    </p:spTree>
    <p:extLst>
      <p:ext uri="{BB962C8B-B14F-4D97-AF65-F5344CB8AC3E}">
        <p14:creationId xmlns:p14="http://schemas.microsoft.com/office/powerpoint/2010/main" val="14010974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D0E125C6-AD1D-5EF0-975E-CF621DCDD5B7}"/>
              </a:ext>
            </a:extLst>
          </p:cNvPr>
          <p:cNvSpPr>
            <a:spLocks noGrp="1"/>
          </p:cNvSpPr>
          <p:nvPr>
            <p:ph type="title"/>
          </p:nvPr>
        </p:nvSpPr>
        <p:spPr>
          <a:xfrm>
            <a:off x="994087" y="1130603"/>
            <a:ext cx="3342442" cy="4596794"/>
          </a:xfrm>
        </p:spPr>
        <p:txBody>
          <a:bodyPr anchor="ctr">
            <a:normAutofit/>
          </a:bodyPr>
          <a:lstStyle/>
          <a:p>
            <a:r>
              <a:rPr lang="pl-PL" sz="3200" dirty="0">
                <a:solidFill>
                  <a:srgbClr val="EBEBEB"/>
                </a:solidFill>
              </a:rPr>
              <a:t>Przykład niemiecki</a:t>
            </a:r>
          </a:p>
        </p:txBody>
      </p:sp>
      <p:sp>
        <p:nvSpPr>
          <p:cNvPr id="3" name="Symbol zastępczy zawartości 2">
            <a:extLst>
              <a:ext uri="{FF2B5EF4-FFF2-40B4-BE49-F238E27FC236}">
                <a16:creationId xmlns:a16="http://schemas.microsoft.com/office/drawing/2014/main" id="{EF82AA7B-3CC9-4108-8981-47607422356C}"/>
              </a:ext>
            </a:extLst>
          </p:cNvPr>
          <p:cNvSpPr>
            <a:spLocks noGrp="1"/>
          </p:cNvSpPr>
          <p:nvPr>
            <p:ph idx="1"/>
          </p:nvPr>
        </p:nvSpPr>
        <p:spPr>
          <a:xfrm>
            <a:off x="5290077" y="437513"/>
            <a:ext cx="5502614" cy="5954325"/>
          </a:xfrm>
        </p:spPr>
        <p:txBody>
          <a:bodyPr anchor="ctr">
            <a:normAutofit/>
          </a:bodyPr>
          <a:lstStyle/>
          <a:p>
            <a:r>
              <a:rPr lang="pl-PL" sz="2000" b="0" i="0" dirty="0">
                <a:solidFill>
                  <a:srgbClr val="333333"/>
                </a:solidFill>
                <a:effectLst/>
                <a:latin typeface="Noto Serif" panose="02020600060500020200" pitchFamily="18" charset="0"/>
              </a:rPr>
              <a:t>Doręczenia korespondencji w Niemczech, dokonywane na wniosek studenta, skutkują tym, że przepisy k.p.a. nie mogą mieć w ogóle zastosowania a zastosowanie mają przepisy Regulaminu poczty listowej Światowego Związku Pocztowego sporządzonego w Bernie dnia 28 stycznia 2005 r. oraz Ogólne warunki Poczty Niemieckiej</a:t>
            </a:r>
            <a:endParaRPr lang="pl-PL" sz="2000" dirty="0"/>
          </a:p>
        </p:txBody>
      </p:sp>
    </p:spTree>
    <p:extLst>
      <p:ext uri="{BB962C8B-B14F-4D97-AF65-F5344CB8AC3E}">
        <p14:creationId xmlns:p14="http://schemas.microsoft.com/office/powerpoint/2010/main" val="31995775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437842AE-0D47-296E-3F37-52DEDB2E8E28}"/>
              </a:ext>
            </a:extLst>
          </p:cNvPr>
          <p:cNvSpPr>
            <a:spLocks noGrp="1"/>
          </p:cNvSpPr>
          <p:nvPr>
            <p:ph type="title"/>
          </p:nvPr>
        </p:nvSpPr>
        <p:spPr>
          <a:xfrm>
            <a:off x="1000372" y="1209957"/>
            <a:ext cx="3034580" cy="4438087"/>
          </a:xfrm>
        </p:spPr>
        <p:txBody>
          <a:bodyPr anchor="ctr">
            <a:normAutofit/>
          </a:bodyPr>
          <a:lstStyle/>
          <a:p>
            <a:pPr algn="r"/>
            <a:r>
              <a:rPr lang="pl-PL" sz="2800" dirty="0">
                <a:solidFill>
                  <a:schemeClr val="tx1"/>
                </a:solidFill>
              </a:rPr>
              <a:t>Skutek braku pełnomocnika do doręczeń</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341448B-7326-DA8C-2760-1A416B733A2D}"/>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W razie niewskazania pełnomocnika do doręczeń przeznaczone dla tej strony pisma pozostawia się w aktach sprawy ze skutkiem doręczenia. </a:t>
            </a:r>
          </a:p>
          <a:p>
            <a:r>
              <a:rPr lang="pl-PL" b="0" i="0" dirty="0">
                <a:solidFill>
                  <a:srgbClr val="333333"/>
                </a:solidFill>
                <a:effectLst/>
                <a:latin typeface="Noto Serif" panose="02020600060500020200" pitchFamily="18" charset="0"/>
              </a:rPr>
              <a:t>Stronę należy o tym pouczyć przy pierwszym doręczeniu.</a:t>
            </a:r>
          </a:p>
          <a:p>
            <a:r>
              <a:rPr lang="pl-PL" b="0" i="0" dirty="0">
                <a:solidFill>
                  <a:srgbClr val="333333"/>
                </a:solidFill>
                <a:effectLst/>
                <a:latin typeface="Noto Serif" panose="02020600060500020200" pitchFamily="18" charset="0"/>
              </a:rPr>
              <a:t> Strona powinna być również pouczona o możliwości złożenia odpowiedzi na pismo wszczynające postępowanie i wyjaśnień na piśmie oraz o tym, kto może być ustanowiony pełnomocnikiem.</a:t>
            </a:r>
            <a:endParaRPr lang="pl-PL" dirty="0">
              <a:solidFill>
                <a:schemeClr val="tx1"/>
              </a:solidFill>
            </a:endParaRPr>
          </a:p>
        </p:txBody>
      </p:sp>
    </p:spTree>
    <p:extLst>
      <p:ext uri="{BB962C8B-B14F-4D97-AF65-F5344CB8AC3E}">
        <p14:creationId xmlns:p14="http://schemas.microsoft.com/office/powerpoint/2010/main" val="22794127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B56B0F4D-102F-5FAE-7F6E-C5667648A520}"/>
              </a:ext>
            </a:extLst>
          </p:cNvPr>
          <p:cNvSpPr>
            <a:spLocks noGrp="1"/>
          </p:cNvSpPr>
          <p:nvPr>
            <p:ph type="title"/>
          </p:nvPr>
        </p:nvSpPr>
        <p:spPr>
          <a:xfrm>
            <a:off x="1000372" y="1209957"/>
            <a:ext cx="3034580" cy="4438087"/>
          </a:xfrm>
        </p:spPr>
        <p:txBody>
          <a:bodyPr anchor="ctr">
            <a:normAutofit/>
          </a:bodyPr>
          <a:lstStyle/>
          <a:p>
            <a:pPr algn="r"/>
            <a:r>
              <a:rPr lang="pl-PL" sz="2800" dirty="0">
                <a:solidFill>
                  <a:schemeClr val="tx1"/>
                </a:solidFill>
              </a:rPr>
              <a:t>Jednoczesność doręczeń </a:t>
            </a:r>
            <a:r>
              <a:rPr lang="pl-PL" sz="2800" dirty="0" err="1">
                <a:solidFill>
                  <a:schemeClr val="tx1"/>
                </a:solidFill>
              </a:rPr>
              <a:t>ws</a:t>
            </a:r>
            <a:r>
              <a:rPr lang="pl-PL" sz="2800" dirty="0">
                <a:solidFill>
                  <a:schemeClr val="tx1"/>
                </a:solidFill>
              </a:rPr>
              <a:t>. studenckich</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25ABA3A3-3719-3478-79C6-427C51F09A5C}"/>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W sytuacji gdy organ prowadzący postępowanie był związany jednoznacznym oświadczeniem strony w sprawie doręczania pism drogą elektroniczną, doręczenie postanowienia równolegle drogą pocztową powoduje otwarcie dla strony terminu do jego zaskarżenia liczonego od daty potwierdzającej otrzymanie przesyłki drogą pocztową.</a:t>
            </a:r>
          </a:p>
          <a:p>
            <a:endParaRPr lang="pl-PL" dirty="0">
              <a:solidFill>
                <a:srgbClr val="333333"/>
              </a:solidFill>
              <a:latin typeface="Exo 2"/>
            </a:endParaRPr>
          </a:p>
          <a:p>
            <a:r>
              <a:rPr lang="pl-PL" sz="1600" b="0" i="0" dirty="0">
                <a:solidFill>
                  <a:srgbClr val="333333"/>
                </a:solidFill>
                <a:effectLst/>
                <a:latin typeface="Exo 2"/>
              </a:rPr>
              <a:t>Wyrok NSA z dnia 21 czerwca 2017 r., II OSK 2629/15</a:t>
            </a:r>
            <a:endParaRPr lang="pl-PL" sz="1600" dirty="0">
              <a:solidFill>
                <a:schemeClr val="tx1"/>
              </a:solidFill>
              <a:latin typeface="Exo 2"/>
            </a:endParaRPr>
          </a:p>
        </p:txBody>
      </p:sp>
    </p:spTree>
    <p:extLst>
      <p:ext uri="{BB962C8B-B14F-4D97-AF65-F5344CB8AC3E}">
        <p14:creationId xmlns:p14="http://schemas.microsoft.com/office/powerpoint/2010/main" val="9971634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B2179184-752D-B385-5F4D-10C417ED6AF0}"/>
              </a:ext>
            </a:extLst>
          </p:cNvPr>
          <p:cNvSpPr>
            <a:spLocks noGrp="1"/>
          </p:cNvSpPr>
          <p:nvPr>
            <p:ph type="title"/>
          </p:nvPr>
        </p:nvSpPr>
        <p:spPr>
          <a:xfrm>
            <a:off x="1000372" y="1209957"/>
            <a:ext cx="3034580" cy="4438087"/>
          </a:xfrm>
        </p:spPr>
        <p:txBody>
          <a:bodyPr anchor="ctr">
            <a:normAutofit/>
          </a:bodyPr>
          <a:lstStyle/>
          <a:p>
            <a:pPr algn="r"/>
            <a:r>
              <a:rPr lang="pl-PL" sz="2800" dirty="0">
                <a:solidFill>
                  <a:schemeClr val="tx1"/>
                </a:solidFill>
              </a:rPr>
              <a:t>Poinformowanie studenta o wydanej decyzji</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9A82737-DB13-38A4-8078-E838E54204FE}"/>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Doręczeniem (ogłoszeniem) decyzji nie jest późniejsze poinformowanie studenta o fakcie wydania decyzji.</a:t>
            </a:r>
          </a:p>
          <a:p>
            <a:endParaRPr lang="pl-PL" dirty="0">
              <a:solidFill>
                <a:srgbClr val="333333"/>
              </a:solidFill>
              <a:latin typeface="Exo 2"/>
            </a:endParaRPr>
          </a:p>
          <a:p>
            <a:r>
              <a:rPr lang="pl-PL" b="0" i="0" dirty="0">
                <a:solidFill>
                  <a:srgbClr val="333333"/>
                </a:solidFill>
                <a:effectLst/>
                <a:latin typeface="Exo 2"/>
              </a:rPr>
              <a:t>Przez doręczenie (ogłoszenie) decyzji należy rozumieć doręczenie lub ogłoszenie w sposób unormowany w art. 39-40 KPA. </a:t>
            </a:r>
            <a:endParaRPr lang="pl-PL" dirty="0">
              <a:solidFill>
                <a:schemeClr val="tx1"/>
              </a:solidFill>
            </a:endParaRPr>
          </a:p>
        </p:txBody>
      </p:sp>
    </p:spTree>
    <p:extLst>
      <p:ext uri="{BB962C8B-B14F-4D97-AF65-F5344CB8AC3E}">
        <p14:creationId xmlns:p14="http://schemas.microsoft.com/office/powerpoint/2010/main" val="27286620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291CB618-039F-1848-90C0-B57EB5C2BC69}"/>
              </a:ext>
            </a:extLst>
          </p:cNvPr>
          <p:cNvSpPr>
            <a:spLocks noGrp="1"/>
          </p:cNvSpPr>
          <p:nvPr>
            <p:ph type="title"/>
          </p:nvPr>
        </p:nvSpPr>
        <p:spPr>
          <a:xfrm>
            <a:off x="1000372" y="1209957"/>
            <a:ext cx="3034580" cy="4438087"/>
          </a:xfrm>
        </p:spPr>
        <p:txBody>
          <a:bodyPr anchor="ctr">
            <a:normAutofit/>
          </a:bodyPr>
          <a:lstStyle/>
          <a:p>
            <a:pPr algn="r"/>
            <a:r>
              <a:rPr lang="pl-PL" sz="2800" dirty="0">
                <a:solidFill>
                  <a:schemeClr val="tx1"/>
                </a:solidFill>
              </a:rPr>
              <a:t>Zmiana adresu studenta w toku postępowania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AC9414DD-B16B-CE36-F3F7-819F4A67AF44}"/>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W toku postępowania strony oraz ich przedstawiciele i pełnomocnicy mają obowiązek zawiadomić organ administracji publicznej o każdej zmianie swojego adresu</a:t>
            </a:r>
          </a:p>
          <a:p>
            <a:endParaRPr lang="pl-PL" dirty="0">
              <a:solidFill>
                <a:srgbClr val="333333"/>
              </a:solidFill>
              <a:latin typeface="Noto Serif" panose="02020600060500020200" pitchFamily="18" charset="0"/>
            </a:endParaRPr>
          </a:p>
          <a:p>
            <a:r>
              <a:rPr lang="pl-PL" b="0" i="0" dirty="0">
                <a:solidFill>
                  <a:srgbClr val="333333"/>
                </a:solidFill>
                <a:effectLst/>
                <a:latin typeface="Noto Serif" panose="02020600060500020200" pitchFamily="18" charset="0"/>
              </a:rPr>
              <a:t>W razie zaniedbania tego obowiązku doręczenie pisma pod dotychczasowym adresem ma skutek prawny.</a:t>
            </a:r>
            <a:endParaRPr lang="pl-PL" dirty="0">
              <a:solidFill>
                <a:schemeClr val="tx1"/>
              </a:solidFill>
            </a:endParaRPr>
          </a:p>
        </p:txBody>
      </p:sp>
    </p:spTree>
    <p:extLst>
      <p:ext uri="{BB962C8B-B14F-4D97-AF65-F5344CB8AC3E}">
        <p14:creationId xmlns:p14="http://schemas.microsoft.com/office/powerpoint/2010/main" val="34132453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0A8030E1-D2A4-0F9B-C01E-274E721C5881}"/>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Skutki domniemania doręczenia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08B6FBD-94CA-11C4-46FE-C1AC6432B613}"/>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Następstwa domniemania prawnego mogą być bardzo dotkliwe dla strony, szczególnie w sytuacjach kiedy strona nie dowie się o treści pisma w terminie umożliwiającym jej skuteczne działanie prawne. </a:t>
            </a:r>
          </a:p>
          <a:p>
            <a:r>
              <a:rPr lang="pl-PL" b="0" i="0" dirty="0">
                <a:solidFill>
                  <a:srgbClr val="333333"/>
                </a:solidFill>
                <a:effectLst/>
                <a:latin typeface="Exo 2"/>
              </a:rPr>
              <a:t>W związku z tym dopuszczalne jest obalenie domniemania doręczenia pisma z zastosowaniem fikcji doręczenia, przez wykazanie, że przepisy KPA nie powinny być zastosowane z braku przesłanek, ponieważ możliwe było zastosowanie sposobów doręczenia pisma określonych w art. 42 albo w art. 43 KPA. </a:t>
            </a:r>
            <a:endParaRPr lang="pl-PL" dirty="0">
              <a:solidFill>
                <a:schemeClr val="tx1"/>
              </a:solidFill>
            </a:endParaRPr>
          </a:p>
        </p:txBody>
      </p:sp>
    </p:spTree>
    <p:extLst>
      <p:ext uri="{BB962C8B-B14F-4D97-AF65-F5344CB8AC3E}">
        <p14:creationId xmlns:p14="http://schemas.microsoft.com/office/powerpoint/2010/main" val="277616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556FF6D5-D9EC-9316-4A03-687B5204FCF9}"/>
              </a:ext>
            </a:extLst>
          </p:cNvPr>
          <p:cNvSpPr>
            <a:spLocks noGrp="1"/>
          </p:cNvSpPr>
          <p:nvPr>
            <p:ph type="title"/>
          </p:nvPr>
        </p:nvSpPr>
        <p:spPr>
          <a:xfrm>
            <a:off x="994087" y="1130603"/>
            <a:ext cx="3342442" cy="4596794"/>
          </a:xfrm>
        </p:spPr>
        <p:txBody>
          <a:bodyPr anchor="ctr">
            <a:normAutofit/>
          </a:bodyPr>
          <a:lstStyle/>
          <a:p>
            <a:endParaRPr lang="pl-PL" sz="3200">
              <a:solidFill>
                <a:srgbClr val="EBEBEB"/>
              </a:solidFill>
            </a:endParaRPr>
          </a:p>
        </p:txBody>
      </p:sp>
      <p:sp>
        <p:nvSpPr>
          <p:cNvPr id="3" name="Symbol zastępczy zawartości 2">
            <a:extLst>
              <a:ext uri="{FF2B5EF4-FFF2-40B4-BE49-F238E27FC236}">
                <a16:creationId xmlns:a16="http://schemas.microsoft.com/office/drawing/2014/main" id="{6DD51CA5-9418-4226-6DEB-C42392C80120}"/>
              </a:ext>
            </a:extLst>
          </p:cNvPr>
          <p:cNvSpPr>
            <a:spLocks noGrp="1"/>
          </p:cNvSpPr>
          <p:nvPr>
            <p:ph idx="1"/>
          </p:nvPr>
        </p:nvSpPr>
        <p:spPr>
          <a:xfrm>
            <a:off x="5290077" y="437513"/>
            <a:ext cx="5502614" cy="5954325"/>
          </a:xfrm>
        </p:spPr>
        <p:txBody>
          <a:bodyPr anchor="ctr">
            <a:normAutofit/>
          </a:bodyPr>
          <a:lstStyle/>
          <a:p>
            <a:r>
              <a:rPr lang="pl-PL" sz="2000" b="0" i="0">
                <a:effectLst/>
                <a:latin typeface="Exo 2"/>
              </a:rPr>
              <a:t>W sprawach załatwianych w drodze decyzji administracyjnych przepisy KPA powinny by </a:t>
            </a:r>
            <a:r>
              <a:rPr lang="pl-PL" sz="2000" b="0" i="0">
                <a:effectLst/>
                <a:highlight>
                  <a:srgbClr val="00FF00"/>
                </a:highlight>
                <a:latin typeface="Exo 2"/>
              </a:rPr>
              <a:t>stosowane wprost</a:t>
            </a:r>
            <a:r>
              <a:rPr lang="pl-PL" sz="2000" b="0" i="0">
                <a:effectLst/>
                <a:latin typeface="Exo 2"/>
              </a:rPr>
              <a:t>, do całego postępowania przed organami uczelni, choć oczywiście przy uwzględnieniu specyfiki działania uczelni wyższej, której główną misją jest działalność edukacyjna. Modyfikacja wynika nadto z posiadaną przez uczelnie autonomią.</a:t>
            </a:r>
          </a:p>
          <a:p>
            <a:endParaRPr lang="pl-PL" sz="2000">
              <a:latin typeface="Exo 2"/>
            </a:endParaRPr>
          </a:p>
          <a:p>
            <a:endParaRPr lang="pl-PL" sz="2000" b="0" i="0">
              <a:effectLst/>
              <a:latin typeface="Exo 2"/>
            </a:endParaRPr>
          </a:p>
          <a:p>
            <a:pPr marL="0" indent="0">
              <a:buNone/>
            </a:pPr>
            <a:r>
              <a:rPr lang="pl-PL" sz="2000">
                <a:latin typeface="Exo 2"/>
              </a:rPr>
              <a:t>W</a:t>
            </a:r>
            <a:r>
              <a:rPr lang="pl-PL" sz="2000" b="0" i="0">
                <a:effectLst/>
                <a:latin typeface="Exo 2"/>
              </a:rPr>
              <a:t>yrok NSA z 7 kwietnia 2022 r., sygn. akt </a:t>
            </a:r>
            <a:r>
              <a:rPr lang="pl-PL" sz="2000" b="0" i="0" u="none" strike="noStrike">
                <a:effectLst/>
                <a:latin typeface="Exo 2"/>
                <a:hlinkClick r:id="rId2"/>
              </a:rPr>
              <a:t>III OSK 4974/21</a:t>
            </a:r>
            <a:r>
              <a:rPr lang="pl-PL" sz="2000" b="0" i="0">
                <a:effectLst/>
                <a:latin typeface="Exo 2"/>
              </a:rPr>
              <a:t>,</a:t>
            </a:r>
            <a:endParaRPr lang="pl-PL" sz="2000">
              <a:latin typeface="Exo 2"/>
            </a:endParaRPr>
          </a:p>
        </p:txBody>
      </p:sp>
    </p:spTree>
    <p:extLst>
      <p:ext uri="{BB962C8B-B14F-4D97-AF65-F5344CB8AC3E}">
        <p14:creationId xmlns:p14="http://schemas.microsoft.com/office/powerpoint/2010/main" val="10467822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243B585C-13C6-70F6-5051-26AE57E3FC59}"/>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Obalenie domniemania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EBF42192-02C4-B748-0CC3-E566A4096AC1}"/>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Zakwestionowanie poprawności doręczenia przesyłki przez operatora pocztowego musi zostać dokonane poprzez zgłoszenie temu operatorowi reklamacji. </a:t>
            </a:r>
          </a:p>
          <a:p>
            <a:r>
              <a:rPr lang="pl-PL" b="0" i="0" dirty="0">
                <a:solidFill>
                  <a:srgbClr val="333333"/>
                </a:solidFill>
                <a:effectLst/>
                <a:latin typeface="Exo 2"/>
              </a:rPr>
              <a:t>Dopiero rozpatrzenie reklamacji przez operatora pocztowego, który to podmiot w przeciwieństwie do organu administracji dysponuje danymi pozwalającymi na odniesienie się do zgłoszonych zarzutów, pozwoliłoby ustalić, czy domniemanie doręczenia przesyłki zostało skutecznie zakwestionowane.</a:t>
            </a:r>
            <a:endParaRPr lang="pl-PL" dirty="0">
              <a:solidFill>
                <a:schemeClr val="tx1"/>
              </a:solidFill>
            </a:endParaRPr>
          </a:p>
        </p:txBody>
      </p:sp>
    </p:spTree>
    <p:extLst>
      <p:ext uri="{BB962C8B-B14F-4D97-AF65-F5344CB8AC3E}">
        <p14:creationId xmlns:p14="http://schemas.microsoft.com/office/powerpoint/2010/main" val="19359920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1626959E-1E50-2D52-9E6B-B5EC90D33374}"/>
              </a:ext>
            </a:extLst>
          </p:cNvPr>
          <p:cNvSpPr>
            <a:spLocks noGrp="1"/>
          </p:cNvSpPr>
          <p:nvPr>
            <p:ph type="title"/>
          </p:nvPr>
        </p:nvSpPr>
        <p:spPr>
          <a:xfrm>
            <a:off x="1000372" y="1209957"/>
            <a:ext cx="3034580" cy="4438087"/>
          </a:xfrm>
        </p:spPr>
        <p:txBody>
          <a:bodyPr anchor="ctr">
            <a:normAutofit/>
          </a:bodyPr>
          <a:lstStyle/>
          <a:p>
            <a:pPr algn="r"/>
            <a:r>
              <a:rPr lang="pl-PL" sz="2800" dirty="0">
                <a:solidFill>
                  <a:schemeClr val="tx1"/>
                </a:solidFill>
              </a:rPr>
              <a:t>Niezamierzona zmiana adresu studenta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C4A9473-337E-233E-46B5-FB267450FE32}"/>
              </a:ext>
            </a:extLst>
          </p:cNvPr>
          <p:cNvSpPr>
            <a:spLocks noGrp="1"/>
          </p:cNvSpPr>
          <p:nvPr>
            <p:ph idx="1"/>
          </p:nvPr>
        </p:nvSpPr>
        <p:spPr>
          <a:xfrm>
            <a:off x="4678424" y="1059025"/>
            <a:ext cx="5302189" cy="4739950"/>
          </a:xfrm>
        </p:spPr>
        <p:txBody>
          <a:bodyPr anchor="ctr">
            <a:normAutofit lnSpcReduction="10000"/>
          </a:bodyPr>
          <a:lstStyle/>
          <a:p>
            <a:r>
              <a:rPr lang="pl-PL" b="0" i="0" dirty="0">
                <a:solidFill>
                  <a:srgbClr val="333333"/>
                </a:solidFill>
                <a:effectLst/>
                <a:latin typeface="Exo 2"/>
              </a:rPr>
              <a:t>Norma wynikająca z art. 41 KPA </a:t>
            </a:r>
            <a:r>
              <a:rPr lang="pl-PL" b="0" i="0" dirty="0">
                <a:solidFill>
                  <a:srgbClr val="333333"/>
                </a:solidFill>
                <a:effectLst/>
                <a:highlight>
                  <a:srgbClr val="00FF00"/>
                </a:highlight>
                <a:latin typeface="Exo 2"/>
              </a:rPr>
              <a:t>nie obejmuje </a:t>
            </a:r>
            <a:r>
              <a:rPr lang="pl-PL" b="0" i="0" dirty="0">
                <a:solidFill>
                  <a:srgbClr val="333333"/>
                </a:solidFill>
                <a:effectLst/>
                <a:latin typeface="Exo 2"/>
              </a:rPr>
              <a:t>sytuacji, w których zmiana adresu (rozumiana jako zmiana miejsca pobytu) następuje niezależnie od woli strony czy też jest następstwem zdarzeń nagłych, w zasadzie nieprzewidywalnych, takich jak:</a:t>
            </a:r>
          </a:p>
          <a:p>
            <a:r>
              <a:rPr lang="pl-PL" dirty="0">
                <a:solidFill>
                  <a:srgbClr val="333333"/>
                </a:solidFill>
                <a:latin typeface="Exo 2"/>
              </a:rPr>
              <a:t>-</a:t>
            </a:r>
            <a:r>
              <a:rPr lang="pl-PL" b="0" i="0" dirty="0">
                <a:solidFill>
                  <a:srgbClr val="333333"/>
                </a:solidFill>
                <a:effectLst/>
                <a:latin typeface="Exo 2"/>
              </a:rPr>
              <a:t> zatrzymanie w związku z popełnionym czynem zabronionych </a:t>
            </a:r>
          </a:p>
          <a:p>
            <a:r>
              <a:rPr lang="pl-PL" dirty="0">
                <a:solidFill>
                  <a:srgbClr val="333333"/>
                </a:solidFill>
                <a:latin typeface="Exo 2"/>
              </a:rPr>
              <a:t>-</a:t>
            </a:r>
            <a:r>
              <a:rPr lang="pl-PL" b="0" i="0" dirty="0">
                <a:solidFill>
                  <a:srgbClr val="333333"/>
                </a:solidFill>
                <a:effectLst/>
                <a:latin typeface="Exo 2"/>
              </a:rPr>
              <a:t> osadzenie w tymczasowym areszcie bądź jednostce penitencjarnej </a:t>
            </a:r>
          </a:p>
          <a:p>
            <a:r>
              <a:rPr lang="pl-PL" b="0" i="0" dirty="0">
                <a:solidFill>
                  <a:srgbClr val="333333"/>
                </a:solidFill>
                <a:effectLst/>
                <a:latin typeface="Exo 2"/>
              </a:rPr>
              <a:t>- pobyt w szpitalu w następstwie wypadku komunikacyjnego. </a:t>
            </a:r>
          </a:p>
          <a:p>
            <a:r>
              <a:rPr lang="pl-PL" b="0" i="0" dirty="0">
                <a:solidFill>
                  <a:srgbClr val="333333"/>
                </a:solidFill>
                <a:effectLst/>
                <a:latin typeface="Exo 2"/>
              </a:rPr>
              <a:t>Innymi słowy, obowiązek zawiadomienia o zmianie adresu i konsekwencje procesowe wynikające z jego niedopełnienia wiązać należy z sytuacją dobrowolnej, zamierzonej zmiany adresu.</a:t>
            </a:r>
            <a:endParaRPr lang="pl-PL" dirty="0">
              <a:solidFill>
                <a:schemeClr val="tx1"/>
              </a:solidFill>
            </a:endParaRPr>
          </a:p>
        </p:txBody>
      </p:sp>
    </p:spTree>
    <p:extLst>
      <p:ext uri="{BB962C8B-B14F-4D97-AF65-F5344CB8AC3E}">
        <p14:creationId xmlns:p14="http://schemas.microsoft.com/office/powerpoint/2010/main" val="33583807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5686CB45-F48A-74D7-5079-1BDE29E44C3E}"/>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Sposób przekazania informacji o zmianie adresu</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60E09E36-8DB9-0108-135F-DC614D2FC361}"/>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Student może podać nowy adres zarówno w odrębnym piśmie skierowanym do organu, tj. piśmie informującym wyłącznie o zmianie adresu jak i w piśmie składanym w toku postępowania, w którym podnosi określone argumenty merytoryczne bądź zgłasza określone środki dowodowe.</a:t>
            </a:r>
            <a:endParaRPr lang="pl-PL" dirty="0">
              <a:solidFill>
                <a:schemeClr val="tx1"/>
              </a:solidFill>
            </a:endParaRPr>
          </a:p>
        </p:txBody>
      </p:sp>
    </p:spTree>
    <p:extLst>
      <p:ext uri="{BB962C8B-B14F-4D97-AF65-F5344CB8AC3E}">
        <p14:creationId xmlns:p14="http://schemas.microsoft.com/office/powerpoint/2010/main" val="34063825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4D96B512-6144-4861-BE00-143FCED9D6DC}"/>
              </a:ext>
            </a:extLst>
          </p:cNvPr>
          <p:cNvSpPr>
            <a:spLocks noGrp="1"/>
          </p:cNvSpPr>
          <p:nvPr>
            <p:ph type="title"/>
          </p:nvPr>
        </p:nvSpPr>
        <p:spPr>
          <a:xfrm>
            <a:off x="1000372" y="1209957"/>
            <a:ext cx="3034580" cy="4438087"/>
          </a:xfrm>
        </p:spPr>
        <p:txBody>
          <a:bodyPr anchor="ctr">
            <a:normAutofit/>
          </a:bodyPr>
          <a:lstStyle/>
          <a:p>
            <a:pPr algn="r"/>
            <a:r>
              <a:rPr lang="pl-PL" sz="2400" dirty="0">
                <a:solidFill>
                  <a:schemeClr val="tx1"/>
                </a:solidFill>
              </a:rPr>
              <a:t>Skutki doręczenia na dotychczasowy adres po poinformowaniu przez studenta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F112A1B-9770-9A31-AC96-AE6CA4DB2DF4}"/>
              </a:ext>
            </a:extLst>
          </p:cNvPr>
          <p:cNvSpPr>
            <a:spLocks noGrp="1"/>
          </p:cNvSpPr>
          <p:nvPr>
            <p:ph idx="1"/>
          </p:nvPr>
        </p:nvSpPr>
        <p:spPr>
          <a:xfrm>
            <a:off x="4678424" y="1059025"/>
            <a:ext cx="5302189" cy="4739950"/>
          </a:xfrm>
        </p:spPr>
        <p:txBody>
          <a:bodyPr anchor="ctr">
            <a:normAutofit/>
          </a:bodyPr>
          <a:lstStyle/>
          <a:p>
            <a:pPr algn="l"/>
            <a:r>
              <a:rPr lang="pl-PL" dirty="0">
                <a:solidFill>
                  <a:srgbClr val="000000"/>
                </a:solidFill>
                <a:latin typeface="Exo 2"/>
              </a:rPr>
              <a:t>W</a:t>
            </a:r>
            <a:r>
              <a:rPr lang="pl-PL" b="0" i="0" dirty="0">
                <a:solidFill>
                  <a:srgbClr val="000000"/>
                </a:solidFill>
                <a:effectLst/>
                <a:latin typeface="Exo 2"/>
              </a:rPr>
              <a:t>szelkie doręczenia po tym zawiadomieniu powinny być dokonywane na ten nowy adres. Kierowanie zaś korespondencji na poprzedni adres jest czynnością wadliwą i nie może powodować dla studenta negatywnych skutków.</a:t>
            </a:r>
          </a:p>
          <a:p>
            <a:br>
              <a:rPr lang="pl-PL" b="0" i="0" dirty="0">
                <a:solidFill>
                  <a:srgbClr val="000000"/>
                </a:solidFill>
                <a:effectLst/>
                <a:latin typeface="Exo 2"/>
              </a:rPr>
            </a:br>
            <a:endParaRPr lang="pl-PL" dirty="0">
              <a:solidFill>
                <a:schemeClr val="tx1"/>
              </a:solidFill>
            </a:endParaRPr>
          </a:p>
        </p:txBody>
      </p:sp>
    </p:spTree>
    <p:extLst>
      <p:ext uri="{BB962C8B-B14F-4D97-AF65-F5344CB8AC3E}">
        <p14:creationId xmlns:p14="http://schemas.microsoft.com/office/powerpoint/2010/main" val="41945138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6A0F48B9-BC70-0E12-A9F2-2616A8702EDD}"/>
              </a:ext>
            </a:extLst>
          </p:cNvPr>
          <p:cNvSpPr>
            <a:spLocks noGrp="1"/>
          </p:cNvSpPr>
          <p:nvPr>
            <p:ph type="title"/>
          </p:nvPr>
        </p:nvSpPr>
        <p:spPr>
          <a:xfrm>
            <a:off x="1000372" y="1209957"/>
            <a:ext cx="3034580" cy="4438087"/>
          </a:xfrm>
        </p:spPr>
        <p:txBody>
          <a:bodyPr anchor="ctr">
            <a:normAutofit/>
          </a:bodyPr>
          <a:lstStyle/>
          <a:p>
            <a:pPr algn="r"/>
            <a:r>
              <a:rPr lang="pl-PL" sz="3200">
                <a:solidFill>
                  <a:schemeClr val="tx1"/>
                </a:solidFill>
              </a:rPr>
              <a:t>wezwania</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C5678C5-6BC7-4DFB-722E-275D68FEEFA7}"/>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Wezwania określa się, jako </a:t>
            </a:r>
            <a:r>
              <a:rPr lang="pl-PL" dirty="0"/>
              <a:t>czynności</a:t>
            </a:r>
            <a:r>
              <a:rPr lang="pl-PL" b="0" i="0" dirty="0">
                <a:solidFill>
                  <a:srgbClr val="333333"/>
                </a:solidFill>
                <a:effectLst/>
                <a:latin typeface="Noto Serif" panose="02020600060500020200" pitchFamily="18" charset="0"/>
              </a:rPr>
              <a:t> </a:t>
            </a:r>
            <a:r>
              <a:rPr lang="pl-PL" dirty="0"/>
              <a:t>procesowe</a:t>
            </a:r>
            <a:r>
              <a:rPr lang="pl-PL" b="0" i="0" dirty="0">
                <a:solidFill>
                  <a:srgbClr val="333333"/>
                </a:solidFill>
                <a:effectLst/>
                <a:latin typeface="Noto Serif" panose="02020600060500020200" pitchFamily="18" charset="0"/>
              </a:rPr>
              <a:t> </a:t>
            </a:r>
            <a:r>
              <a:rPr lang="pl-PL" dirty="0"/>
              <a:t>techniczne</a:t>
            </a:r>
            <a:r>
              <a:rPr lang="pl-PL" b="0" i="0" dirty="0">
                <a:solidFill>
                  <a:srgbClr val="333333"/>
                </a:solidFill>
                <a:effectLst/>
                <a:latin typeface="Noto Serif" panose="02020600060500020200" pitchFamily="18" charset="0"/>
              </a:rPr>
              <a:t>, jako środki porozumiewania się organów urzędowych ze stronami postępowania, jako zespół środków umożliwiających organowi administracji wykonywanie podstawowych obowiązków w procesie administrowania</a:t>
            </a:r>
            <a:endParaRPr lang="pl-PL" dirty="0">
              <a:solidFill>
                <a:schemeClr val="tx1"/>
              </a:solidFill>
            </a:endParaRPr>
          </a:p>
        </p:txBody>
      </p:sp>
    </p:spTree>
    <p:extLst>
      <p:ext uri="{BB962C8B-B14F-4D97-AF65-F5344CB8AC3E}">
        <p14:creationId xmlns:p14="http://schemas.microsoft.com/office/powerpoint/2010/main" val="16137598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E4302121-9831-797C-2AB1-0F94DF71CAC6}"/>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Cel wezwania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C1A30CB-2160-EEA7-2251-BE37A67B2FE5}"/>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Wzywa się do udziału w podejmowanych czynnościach i do </a:t>
            </a:r>
            <a:r>
              <a:rPr lang="pl-PL" b="0" i="0" dirty="0">
                <a:solidFill>
                  <a:srgbClr val="333333"/>
                </a:solidFill>
                <a:effectLst/>
                <a:highlight>
                  <a:srgbClr val="00FF00"/>
                </a:highlight>
                <a:latin typeface="Noto Serif" panose="02020600060500020200" pitchFamily="18" charset="0"/>
              </a:rPr>
              <a:t>złożenia wyjaśnień lub zeznań </a:t>
            </a:r>
            <a:r>
              <a:rPr lang="pl-PL" b="0" i="0" dirty="0">
                <a:solidFill>
                  <a:srgbClr val="333333"/>
                </a:solidFill>
                <a:effectLst/>
                <a:latin typeface="Noto Serif" panose="02020600060500020200" pitchFamily="18" charset="0"/>
              </a:rPr>
              <a:t>osobiście, przez pełnomocnika, na piśmie, jeżeli jest to niezbędne dla rozstrzygnięcia sprawy lub dla wykonywania czynności urzędowych</a:t>
            </a:r>
            <a:endParaRPr lang="pl-PL" dirty="0">
              <a:solidFill>
                <a:schemeClr val="tx1"/>
              </a:solidFill>
            </a:endParaRPr>
          </a:p>
        </p:txBody>
      </p:sp>
    </p:spTree>
    <p:extLst>
      <p:ext uri="{BB962C8B-B14F-4D97-AF65-F5344CB8AC3E}">
        <p14:creationId xmlns:p14="http://schemas.microsoft.com/office/powerpoint/2010/main" val="16942458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4E0FF01C-BB61-407F-B71E-ABB077525113}"/>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Kiedy wezwać studenta?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92EAFAF-BC00-7D31-8BDA-ED4B71C30E52}"/>
              </a:ext>
            </a:extLst>
          </p:cNvPr>
          <p:cNvSpPr>
            <a:spLocks noGrp="1"/>
          </p:cNvSpPr>
          <p:nvPr>
            <p:ph idx="1"/>
          </p:nvPr>
        </p:nvSpPr>
        <p:spPr>
          <a:xfrm>
            <a:off x="4678424" y="1059025"/>
            <a:ext cx="5302189" cy="4739950"/>
          </a:xfrm>
        </p:spPr>
        <p:txBody>
          <a:bodyPr anchor="ctr">
            <a:normAutofit/>
          </a:bodyPr>
          <a:lstStyle/>
          <a:p>
            <a:r>
              <a:rPr lang="pl-PL" dirty="0">
                <a:solidFill>
                  <a:srgbClr val="333333"/>
                </a:solidFill>
                <a:latin typeface="Exo 2"/>
              </a:rPr>
              <a:t>J</a:t>
            </a:r>
            <a:r>
              <a:rPr lang="pl-PL" b="0" i="0" dirty="0">
                <a:solidFill>
                  <a:srgbClr val="333333"/>
                </a:solidFill>
                <a:effectLst/>
                <a:latin typeface="Exo 2"/>
              </a:rPr>
              <a:t>akiekolwiek wątpliwości dotyczące treści wniesionego pisma winny obligować organ do wezwania strony o wyjaśnienie, czy sprecyzowanie jego treści w zakresie wniesionego żądania</a:t>
            </a:r>
          </a:p>
          <a:p>
            <a:r>
              <a:rPr lang="pl-PL" dirty="0">
                <a:solidFill>
                  <a:srgbClr val="333333"/>
                </a:solidFill>
                <a:latin typeface="Exo 2"/>
              </a:rPr>
              <a:t>O</a:t>
            </a:r>
            <a:r>
              <a:rPr lang="pl-PL" b="0" i="0" dirty="0">
                <a:solidFill>
                  <a:srgbClr val="333333"/>
                </a:solidFill>
                <a:effectLst/>
                <a:latin typeface="Exo 2"/>
              </a:rPr>
              <a:t>rgan jest zobowiązany z urzędu podjąć czynności wyjaśnienia treści rzeczywistego żądania strony. Obowiązek taki wynika również z zawartej w art. 9 KPA zasady udzielania stronom przez organ informacji faktycznej i prawnej.</a:t>
            </a:r>
            <a:endParaRPr lang="pl-PL" dirty="0">
              <a:solidFill>
                <a:schemeClr val="tx1"/>
              </a:solidFill>
            </a:endParaRPr>
          </a:p>
        </p:txBody>
      </p:sp>
    </p:spTree>
    <p:extLst>
      <p:ext uri="{BB962C8B-B14F-4D97-AF65-F5344CB8AC3E}">
        <p14:creationId xmlns:p14="http://schemas.microsoft.com/office/powerpoint/2010/main" val="27422337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CD21BE9E-07A0-1BB5-3965-B90F5C849F5C}"/>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Jak wzywać?</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AB3CB4F3-1E9F-CC98-C09B-5BDE7A2DF136}"/>
              </a:ext>
            </a:extLst>
          </p:cNvPr>
          <p:cNvSpPr>
            <a:spLocks noGrp="1"/>
          </p:cNvSpPr>
          <p:nvPr>
            <p:ph idx="1"/>
          </p:nvPr>
        </p:nvSpPr>
        <p:spPr>
          <a:xfrm>
            <a:off x="4678424" y="1059025"/>
            <a:ext cx="5302189" cy="4739950"/>
          </a:xfrm>
        </p:spPr>
        <p:txBody>
          <a:bodyPr anchor="ctr">
            <a:normAutofit/>
          </a:bodyPr>
          <a:lstStyle/>
          <a:p>
            <a:r>
              <a:rPr lang="pl-PL" sz="2800" dirty="0">
                <a:solidFill>
                  <a:schemeClr val="tx1"/>
                </a:solidFill>
                <a:latin typeface="Exo 2"/>
              </a:rPr>
              <a:t>Pisemnie</a:t>
            </a:r>
          </a:p>
          <a:p>
            <a:r>
              <a:rPr lang="pl-PL" sz="2800" b="0" i="0" dirty="0">
                <a:solidFill>
                  <a:srgbClr val="333333"/>
                </a:solidFill>
                <a:effectLst/>
                <a:latin typeface="Exo 2"/>
              </a:rPr>
              <a:t>W sprawach niecierpiących zwłoki wezwania można dokonać również telefonicznie albo przy użyciu innych środków łączności (jedynie interes strony bądź charakter sprawy nie cierpiącej zwłoki może przemawiać za odstąpieniem od zasady pisemności)</a:t>
            </a:r>
            <a:endParaRPr lang="pl-PL" sz="2800" dirty="0">
              <a:solidFill>
                <a:schemeClr val="tx1"/>
              </a:solidFill>
              <a:latin typeface="Exo 2"/>
            </a:endParaRPr>
          </a:p>
        </p:txBody>
      </p:sp>
    </p:spTree>
    <p:extLst>
      <p:ext uri="{BB962C8B-B14F-4D97-AF65-F5344CB8AC3E}">
        <p14:creationId xmlns:p14="http://schemas.microsoft.com/office/powerpoint/2010/main" val="26219034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2AED3842-C4D3-05F8-A4D4-8DFA2F0E410B}"/>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Skuteczność wezwań pilnych</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A949CAB-1BD2-7024-B91C-D4D30F9B4F7F}"/>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wezwania dokonane telefonicznie, mogą one wywołać skutki prawne tylko wtedy, gdy nie na wątpliwości, że dotarły do adresata we właściwej treści i w odpowiednim terminie</a:t>
            </a:r>
            <a:endParaRPr lang="pl-PL" dirty="0">
              <a:solidFill>
                <a:schemeClr val="tx1"/>
              </a:solidFill>
            </a:endParaRPr>
          </a:p>
        </p:txBody>
      </p:sp>
    </p:spTree>
    <p:extLst>
      <p:ext uri="{BB962C8B-B14F-4D97-AF65-F5344CB8AC3E}">
        <p14:creationId xmlns:p14="http://schemas.microsoft.com/office/powerpoint/2010/main" val="35062710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E84E927B-22C4-FEDA-64D6-A2E0D6DAF53C}"/>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Treść wezwania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2121721-DBED-3DF2-4DB2-49470F3493BD}"/>
              </a:ext>
            </a:extLst>
          </p:cNvPr>
          <p:cNvSpPr>
            <a:spLocks noGrp="1"/>
          </p:cNvSpPr>
          <p:nvPr>
            <p:ph idx="1"/>
          </p:nvPr>
        </p:nvSpPr>
        <p:spPr>
          <a:xfrm>
            <a:off x="4434348" y="587076"/>
            <a:ext cx="5267425" cy="5799437"/>
          </a:xfrm>
        </p:spPr>
        <p:txBody>
          <a:bodyPr anchor="ctr">
            <a:normAutofit/>
          </a:bodyPr>
          <a:lstStyle/>
          <a:p>
            <a:pPr marL="0" indent="0" algn="l">
              <a:spcBef>
                <a:spcPts val="525"/>
              </a:spcBef>
              <a:buNone/>
            </a:pPr>
            <a:r>
              <a:rPr lang="pl-PL" dirty="0">
                <a:solidFill>
                  <a:srgbClr val="333333"/>
                </a:solidFill>
                <a:latin typeface="Noto Serif" panose="02020600060500020200" pitchFamily="18" charset="0"/>
              </a:rPr>
              <a:t>W </a:t>
            </a:r>
            <a:r>
              <a:rPr lang="pl-PL" b="0" i="0" dirty="0">
                <a:solidFill>
                  <a:srgbClr val="333333"/>
                </a:solidFill>
                <a:effectLst/>
                <a:latin typeface="Noto Serif" panose="02020600060500020200" pitchFamily="18" charset="0"/>
              </a:rPr>
              <a:t>wezwaniu należy wskazać:</a:t>
            </a:r>
          </a:p>
          <a:p>
            <a:pPr marL="0" indent="0" algn="l">
              <a:spcBef>
                <a:spcPts val="525"/>
              </a:spcBef>
              <a:buNone/>
            </a:pPr>
            <a:endParaRPr lang="pl-PL" b="0" i="0" dirty="0">
              <a:solidFill>
                <a:srgbClr val="333333"/>
              </a:solidFill>
              <a:effectLst/>
              <a:latin typeface="Noto Serif" panose="02020600060500020200" pitchFamily="18" charset="0"/>
            </a:endParaRPr>
          </a:p>
          <a:p>
            <a:pPr marL="0" indent="0" algn="l">
              <a:spcBef>
                <a:spcPts val="525"/>
              </a:spcBef>
              <a:buNone/>
            </a:pPr>
            <a:r>
              <a:rPr lang="pl-PL" b="0" i="0" dirty="0">
                <a:solidFill>
                  <a:srgbClr val="333333"/>
                </a:solidFill>
                <a:effectLst/>
                <a:latin typeface="Noto Serif" panose="02020600060500020200" pitchFamily="18" charset="0"/>
              </a:rPr>
              <a:t>1) nazwę i adres organu wzywającego;</a:t>
            </a:r>
          </a:p>
          <a:p>
            <a:pPr marL="0" indent="0" algn="l">
              <a:spcBef>
                <a:spcPts val="525"/>
              </a:spcBef>
              <a:buNone/>
            </a:pPr>
            <a:r>
              <a:rPr lang="pl-PL" b="0" i="0" dirty="0">
                <a:solidFill>
                  <a:srgbClr val="333333"/>
                </a:solidFill>
                <a:effectLst/>
                <a:latin typeface="Noto Serif" panose="02020600060500020200" pitchFamily="18" charset="0"/>
              </a:rPr>
              <a:t>2) imię i nazwisko wzywanego; (studenta)</a:t>
            </a:r>
          </a:p>
          <a:p>
            <a:pPr marL="0" indent="0" algn="l">
              <a:spcBef>
                <a:spcPts val="525"/>
              </a:spcBef>
              <a:buNone/>
            </a:pPr>
            <a:r>
              <a:rPr lang="pl-PL" b="0" i="0" dirty="0">
                <a:solidFill>
                  <a:srgbClr val="333333"/>
                </a:solidFill>
                <a:effectLst/>
                <a:latin typeface="Noto Serif" panose="02020600060500020200" pitchFamily="18" charset="0"/>
              </a:rPr>
              <a:t>3) w jakiej sprawie oraz w jakim charakterze i w jakim celu zostaje wezwany; </a:t>
            </a:r>
          </a:p>
          <a:p>
            <a:pPr marL="0" indent="0" algn="l">
              <a:spcBef>
                <a:spcPts val="525"/>
              </a:spcBef>
              <a:buNone/>
            </a:pPr>
            <a:r>
              <a:rPr lang="pl-PL" b="0" i="0" dirty="0">
                <a:solidFill>
                  <a:srgbClr val="333333"/>
                </a:solidFill>
                <a:effectLst/>
                <a:latin typeface="Noto Serif" panose="02020600060500020200" pitchFamily="18" charset="0"/>
              </a:rPr>
              <a:t>4) czy wezwany powinien się stawić osobiście lub przez pełnomocnika, czy też może złożyć wyjaśnienie lub zeznanie na piśmie; </a:t>
            </a:r>
          </a:p>
          <a:p>
            <a:pPr marL="0" indent="0" algn="l">
              <a:spcBef>
                <a:spcPts val="525"/>
              </a:spcBef>
              <a:buNone/>
            </a:pPr>
            <a:r>
              <a:rPr lang="pl-PL" b="0" i="0" dirty="0">
                <a:solidFill>
                  <a:srgbClr val="333333"/>
                </a:solidFill>
                <a:effectLst/>
                <a:latin typeface="Noto Serif" panose="02020600060500020200" pitchFamily="18" charset="0"/>
              </a:rPr>
              <a:t>5) termin, do którego żądanie powinno być spełnione, albo dzień, godzinę i miejsce stawienia się wezwanego lub jego pełnomocnika; </a:t>
            </a:r>
          </a:p>
          <a:p>
            <a:pPr marL="0" indent="0" algn="l">
              <a:spcBef>
                <a:spcPts val="525"/>
              </a:spcBef>
              <a:buNone/>
            </a:pPr>
            <a:r>
              <a:rPr lang="pl-PL" b="0" i="0" dirty="0">
                <a:solidFill>
                  <a:srgbClr val="333333"/>
                </a:solidFill>
                <a:effectLst/>
                <a:latin typeface="Noto Serif" panose="02020600060500020200" pitchFamily="18" charset="0"/>
              </a:rPr>
              <a:t>6) skutki prawne niezastosowania się do wezwania.</a:t>
            </a:r>
          </a:p>
          <a:p>
            <a:endParaRPr lang="pl-PL" dirty="0">
              <a:solidFill>
                <a:schemeClr val="tx1"/>
              </a:solidFill>
            </a:endParaRPr>
          </a:p>
        </p:txBody>
      </p:sp>
    </p:spTree>
    <p:extLst>
      <p:ext uri="{BB962C8B-B14F-4D97-AF65-F5344CB8AC3E}">
        <p14:creationId xmlns:p14="http://schemas.microsoft.com/office/powerpoint/2010/main" val="185382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9CD534-F73B-0458-D3E1-54621EB30B98}"/>
              </a:ext>
            </a:extLst>
          </p:cNvPr>
          <p:cNvSpPr>
            <a:spLocks noGrp="1"/>
          </p:cNvSpPr>
          <p:nvPr>
            <p:ph type="title"/>
          </p:nvPr>
        </p:nvSpPr>
        <p:spPr/>
        <p:txBody>
          <a:bodyPr/>
          <a:lstStyle/>
          <a:p>
            <a:r>
              <a:rPr lang="pl-PL" dirty="0"/>
              <a:t>Zasady postępowania </a:t>
            </a:r>
          </a:p>
        </p:txBody>
      </p:sp>
      <p:sp>
        <p:nvSpPr>
          <p:cNvPr id="3" name="Symbol zastępczy zawartości 2">
            <a:extLst>
              <a:ext uri="{FF2B5EF4-FFF2-40B4-BE49-F238E27FC236}">
                <a16:creationId xmlns:a16="http://schemas.microsoft.com/office/drawing/2014/main" id="{115BFBFA-BDE3-52B6-E48C-E6ECADA848E9}"/>
              </a:ext>
            </a:extLst>
          </p:cNvPr>
          <p:cNvSpPr>
            <a:spLocks noGrp="1"/>
          </p:cNvSpPr>
          <p:nvPr>
            <p:ph idx="1"/>
          </p:nvPr>
        </p:nvSpPr>
        <p:spPr/>
        <p:txBody>
          <a:bodyPr>
            <a:normAutofit fontScale="47500" lnSpcReduction="20000"/>
          </a:bodyPr>
          <a:lstStyle/>
          <a:p>
            <a:r>
              <a:rPr lang="pl-PL" i="0" dirty="0">
                <a:solidFill>
                  <a:srgbClr val="333333"/>
                </a:solidFill>
                <a:effectLst/>
                <a:latin typeface="Noto Serif" panose="02020600060500020200" pitchFamily="18" charset="0"/>
              </a:rPr>
              <a:t>Art. 6 (Zasada praworządności),</a:t>
            </a:r>
          </a:p>
          <a:p>
            <a:r>
              <a:rPr lang="pl-PL" i="0" dirty="0">
                <a:solidFill>
                  <a:srgbClr val="333333"/>
                </a:solidFill>
                <a:effectLst/>
                <a:latin typeface="Noto Serif" panose="02020600060500020200" pitchFamily="18" charset="0"/>
              </a:rPr>
              <a:t>Art. 7 (Zasada prawdy obiektywnej), </a:t>
            </a:r>
          </a:p>
          <a:p>
            <a:r>
              <a:rPr lang="pl-PL" i="0" dirty="0">
                <a:solidFill>
                  <a:srgbClr val="333333"/>
                </a:solidFill>
                <a:effectLst/>
                <a:latin typeface="Noto Serif" panose="02020600060500020200" pitchFamily="18" charset="0"/>
              </a:rPr>
              <a:t>Art. 7a (Zasada rozstrzygania wątpliwości interpretacyjnych),</a:t>
            </a:r>
          </a:p>
          <a:p>
            <a:r>
              <a:rPr lang="pl-PL" i="0" dirty="0">
                <a:solidFill>
                  <a:srgbClr val="333333"/>
                </a:solidFill>
                <a:effectLst/>
                <a:latin typeface="Noto Serif" panose="02020600060500020200" pitchFamily="18" charset="0"/>
              </a:rPr>
              <a:t>Art. 7b (Zasada adekwatności, proporcjonalności),</a:t>
            </a:r>
          </a:p>
          <a:p>
            <a:r>
              <a:rPr lang="pl-PL" dirty="0">
                <a:solidFill>
                  <a:srgbClr val="333333"/>
                </a:solidFill>
                <a:latin typeface="Noto Serif" panose="02020600060500020200" pitchFamily="18" charset="0"/>
              </a:rPr>
              <a:t>A</a:t>
            </a:r>
            <a:r>
              <a:rPr lang="pl-PL" i="0" dirty="0">
                <a:solidFill>
                  <a:srgbClr val="333333"/>
                </a:solidFill>
                <a:effectLst/>
                <a:latin typeface="Noto Serif" panose="02020600060500020200" pitchFamily="18" charset="0"/>
              </a:rPr>
              <a:t>rt. 8 (Zasada wzbudzania zaufania do władzy publicznej),</a:t>
            </a:r>
          </a:p>
          <a:p>
            <a:r>
              <a:rPr lang="pl-PL" i="0" dirty="0">
                <a:solidFill>
                  <a:srgbClr val="333333"/>
                </a:solidFill>
                <a:effectLst/>
                <a:latin typeface="Noto Serif" panose="02020600060500020200" pitchFamily="18" charset="0"/>
              </a:rPr>
              <a:t>Art. 9 (Zasada informowania), </a:t>
            </a:r>
          </a:p>
          <a:p>
            <a:r>
              <a:rPr lang="pl-PL" dirty="0">
                <a:solidFill>
                  <a:srgbClr val="333333"/>
                </a:solidFill>
                <a:latin typeface="Noto Serif" panose="02020600060500020200" pitchFamily="18" charset="0"/>
              </a:rPr>
              <a:t>Art. 10 (Zasada czynnego udziału strony w postępowaniu),</a:t>
            </a:r>
          </a:p>
          <a:p>
            <a:r>
              <a:rPr lang="pl-PL" dirty="0">
                <a:solidFill>
                  <a:srgbClr val="333333"/>
                </a:solidFill>
                <a:latin typeface="Noto Serif" panose="02020600060500020200" pitchFamily="18" charset="0"/>
              </a:rPr>
              <a:t>Art.11 (</a:t>
            </a:r>
            <a:r>
              <a:rPr lang="pl-PL" i="0" dirty="0">
                <a:solidFill>
                  <a:srgbClr val="333333"/>
                </a:solidFill>
                <a:effectLst/>
                <a:latin typeface="Noto Serif" panose="02020600060500020200" pitchFamily="18" charset="0"/>
              </a:rPr>
              <a:t>Wyjaśnianie zasadności przesłanek),</a:t>
            </a:r>
            <a:endParaRPr lang="pl-PL" dirty="0">
              <a:solidFill>
                <a:srgbClr val="333333"/>
              </a:solidFill>
              <a:latin typeface="Noto Serif" panose="02020600060500020200" pitchFamily="18" charset="0"/>
            </a:endParaRPr>
          </a:p>
          <a:p>
            <a:r>
              <a:rPr lang="pl-PL" dirty="0">
                <a:solidFill>
                  <a:srgbClr val="333333"/>
                </a:solidFill>
                <a:latin typeface="Noto Serif" panose="02020600060500020200" pitchFamily="18" charset="0"/>
              </a:rPr>
              <a:t>Art.12 (</a:t>
            </a:r>
            <a:r>
              <a:rPr lang="pl-PL" i="0" dirty="0">
                <a:solidFill>
                  <a:srgbClr val="333333"/>
                </a:solidFill>
                <a:effectLst/>
                <a:latin typeface="Noto Serif" panose="02020600060500020200" pitchFamily="18" charset="0"/>
              </a:rPr>
              <a:t>Zasada szybkości i prostoty postępowania),</a:t>
            </a:r>
            <a:endParaRPr lang="pl-PL" dirty="0">
              <a:solidFill>
                <a:srgbClr val="333333"/>
              </a:solidFill>
              <a:latin typeface="Noto Serif" panose="02020600060500020200" pitchFamily="18" charset="0"/>
            </a:endParaRPr>
          </a:p>
          <a:p>
            <a:r>
              <a:rPr lang="pl-PL" dirty="0">
                <a:solidFill>
                  <a:srgbClr val="333333"/>
                </a:solidFill>
                <a:latin typeface="Noto Serif" panose="02020600060500020200" pitchFamily="18" charset="0"/>
              </a:rPr>
              <a:t>Art. 13</a:t>
            </a:r>
            <a:r>
              <a:rPr lang="pl-PL" i="0" dirty="0">
                <a:solidFill>
                  <a:srgbClr val="333333"/>
                </a:solidFill>
                <a:effectLst/>
                <a:latin typeface="Noto Serif" panose="02020600060500020200" pitchFamily="18" charset="0"/>
              </a:rPr>
              <a:t>Zasada polubownego rozstrzygania kwestii spornych),</a:t>
            </a:r>
            <a:endParaRPr lang="pl-PL" dirty="0">
              <a:solidFill>
                <a:srgbClr val="333333"/>
              </a:solidFill>
              <a:latin typeface="Noto Serif" panose="02020600060500020200" pitchFamily="18" charset="0"/>
            </a:endParaRPr>
          </a:p>
          <a:p>
            <a:r>
              <a:rPr lang="pl-PL" dirty="0">
                <a:solidFill>
                  <a:srgbClr val="333333"/>
                </a:solidFill>
                <a:latin typeface="Noto Serif" panose="02020600060500020200" pitchFamily="18" charset="0"/>
              </a:rPr>
              <a:t>Art. 14 (</a:t>
            </a:r>
            <a:r>
              <a:rPr lang="pl-PL" i="0" dirty="0">
                <a:solidFill>
                  <a:srgbClr val="333333"/>
                </a:solidFill>
                <a:effectLst/>
                <a:latin typeface="Noto Serif" panose="02020600060500020200" pitchFamily="18" charset="0"/>
              </a:rPr>
              <a:t>Zasada pisemności),</a:t>
            </a:r>
          </a:p>
          <a:p>
            <a:r>
              <a:rPr lang="pl-PL" dirty="0">
                <a:solidFill>
                  <a:srgbClr val="333333"/>
                </a:solidFill>
                <a:latin typeface="Noto Serif" panose="02020600060500020200" pitchFamily="18" charset="0"/>
              </a:rPr>
              <a:t>Art. 14 a (</a:t>
            </a:r>
            <a:r>
              <a:rPr lang="pl-PL" i="0" dirty="0">
                <a:solidFill>
                  <a:srgbClr val="333333"/>
                </a:solidFill>
                <a:effectLst/>
                <a:latin typeface="Noto Serif" panose="02020600060500020200" pitchFamily="18" charset="0"/>
              </a:rPr>
              <a:t>Ocena działania urzędów),</a:t>
            </a:r>
            <a:endParaRPr lang="pl-PL" dirty="0">
              <a:solidFill>
                <a:srgbClr val="333333"/>
              </a:solidFill>
              <a:latin typeface="Noto Serif" panose="02020600060500020200" pitchFamily="18" charset="0"/>
            </a:endParaRPr>
          </a:p>
          <a:p>
            <a:r>
              <a:rPr lang="pl-PL" dirty="0">
                <a:solidFill>
                  <a:srgbClr val="333333"/>
                </a:solidFill>
                <a:latin typeface="Noto Serif" panose="02020600060500020200" pitchFamily="18" charset="0"/>
              </a:rPr>
              <a:t>Art. 15 (</a:t>
            </a:r>
            <a:r>
              <a:rPr lang="pl-PL" i="0" dirty="0">
                <a:solidFill>
                  <a:srgbClr val="333333"/>
                </a:solidFill>
                <a:effectLst/>
                <a:latin typeface="Noto Serif" panose="02020600060500020200" pitchFamily="18" charset="0"/>
              </a:rPr>
              <a:t>Zasada dwuinstancyjności),</a:t>
            </a:r>
            <a:endParaRPr lang="pl-PL" dirty="0">
              <a:solidFill>
                <a:srgbClr val="333333"/>
              </a:solidFill>
              <a:latin typeface="Noto Serif" panose="02020600060500020200" pitchFamily="18" charset="0"/>
            </a:endParaRPr>
          </a:p>
          <a:p>
            <a:r>
              <a:rPr lang="pl-PL" dirty="0">
                <a:solidFill>
                  <a:srgbClr val="333333"/>
                </a:solidFill>
                <a:latin typeface="Noto Serif" panose="02020600060500020200" pitchFamily="18" charset="0"/>
              </a:rPr>
              <a:t>Art. 16 (</a:t>
            </a:r>
            <a:r>
              <a:rPr lang="pl-PL" i="0" dirty="0">
                <a:solidFill>
                  <a:srgbClr val="333333"/>
                </a:solidFill>
                <a:effectLst/>
                <a:latin typeface="Noto Serif" panose="02020600060500020200" pitchFamily="18" charset="0"/>
              </a:rPr>
              <a:t>Zasada trwałości decyzji).</a:t>
            </a:r>
            <a:endParaRPr lang="pl-PL" dirty="0">
              <a:solidFill>
                <a:srgbClr val="333333"/>
              </a:solidFill>
              <a:latin typeface="Noto Serif" panose="02020600060500020200" pitchFamily="18" charset="0"/>
            </a:endParaRPr>
          </a:p>
          <a:p>
            <a:endParaRPr lang="pl-PL" dirty="0"/>
          </a:p>
        </p:txBody>
      </p:sp>
    </p:spTree>
    <p:extLst>
      <p:ext uri="{BB962C8B-B14F-4D97-AF65-F5344CB8AC3E}">
        <p14:creationId xmlns:p14="http://schemas.microsoft.com/office/powerpoint/2010/main" val="38398049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E4897C43-4C18-B0BE-9903-76BAC51BD312}"/>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Dodatkowy wymóg wezwań pilnych</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A4CE21A1-0309-B243-EEDF-F5F1EC844712}"/>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Do wskazanych wcześniej należy dodać imię, nazwisko i stanowisko służbowego pracownika organu wzywającego (dziekanatu)</a:t>
            </a:r>
            <a:endParaRPr lang="pl-PL" dirty="0">
              <a:solidFill>
                <a:schemeClr val="tx1"/>
              </a:solidFill>
            </a:endParaRPr>
          </a:p>
        </p:txBody>
      </p:sp>
    </p:spTree>
    <p:extLst>
      <p:ext uri="{BB962C8B-B14F-4D97-AF65-F5344CB8AC3E}">
        <p14:creationId xmlns:p14="http://schemas.microsoft.com/office/powerpoint/2010/main" val="12359968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E3F76F4D-5458-AF77-CF36-69EF230041B0}"/>
              </a:ext>
            </a:extLst>
          </p:cNvPr>
          <p:cNvSpPr>
            <a:spLocks noGrp="1"/>
          </p:cNvSpPr>
          <p:nvPr>
            <p:ph type="title"/>
          </p:nvPr>
        </p:nvSpPr>
        <p:spPr>
          <a:xfrm>
            <a:off x="1000372" y="1209957"/>
            <a:ext cx="3034580" cy="4438087"/>
          </a:xfrm>
        </p:spPr>
        <p:txBody>
          <a:bodyPr anchor="ctr">
            <a:normAutofit/>
          </a:bodyPr>
          <a:lstStyle/>
          <a:p>
            <a:pPr algn="r"/>
            <a:r>
              <a:rPr lang="pl-PL" sz="3200">
                <a:solidFill>
                  <a:schemeClr val="tx1"/>
                </a:solidFill>
              </a:rPr>
              <a:t>protokoły</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307CD95-10B9-2F7D-2867-D1784EB7C95A}"/>
              </a:ext>
            </a:extLst>
          </p:cNvPr>
          <p:cNvSpPr>
            <a:spLocks noGrp="1"/>
          </p:cNvSpPr>
          <p:nvPr>
            <p:ph idx="1"/>
          </p:nvPr>
        </p:nvSpPr>
        <p:spPr>
          <a:xfrm>
            <a:off x="4678424" y="1059025"/>
            <a:ext cx="5302189" cy="4739950"/>
          </a:xfrm>
        </p:spPr>
        <p:txBody>
          <a:bodyPr anchor="ctr">
            <a:normAutofit/>
          </a:bodyPr>
          <a:lstStyle/>
          <a:p>
            <a:r>
              <a:rPr lang="pl-PL" dirty="0">
                <a:solidFill>
                  <a:srgbClr val="000000"/>
                </a:solidFill>
                <a:latin typeface="Exo 2"/>
              </a:rPr>
              <a:t>S</a:t>
            </a:r>
            <a:r>
              <a:rPr lang="pl-PL" b="0" i="0" dirty="0">
                <a:solidFill>
                  <a:srgbClr val="000000"/>
                </a:solidFill>
                <a:effectLst/>
                <a:latin typeface="Exo 2"/>
              </a:rPr>
              <a:t>porządzenie protokołu jest czynnością procesowo - techniczną, w której organ utrwala treść ustaleń dokonanych w postępowaniu.</a:t>
            </a:r>
          </a:p>
          <a:p>
            <a:endParaRPr lang="pl-PL" dirty="0">
              <a:solidFill>
                <a:srgbClr val="000000"/>
              </a:solidFill>
              <a:latin typeface="Exo 2"/>
            </a:endParaRPr>
          </a:p>
          <a:p>
            <a:r>
              <a:rPr lang="pl-PL" dirty="0">
                <a:solidFill>
                  <a:srgbClr val="333333"/>
                </a:solidFill>
                <a:latin typeface="Exo 2"/>
              </a:rPr>
              <a:t>Protokoły ni</a:t>
            </a:r>
            <a:r>
              <a:rPr lang="pl-PL" b="0" i="0" dirty="0">
                <a:solidFill>
                  <a:srgbClr val="333333"/>
                </a:solidFill>
                <a:effectLst/>
                <a:latin typeface="Exo 2"/>
              </a:rPr>
              <a:t>e stanowią one nałożenia na stronę uprawnień lub obowiązków, a jedynie są podstawą do ustalenia stanu faktycznego sprawy, nie są zatem czynnością lub aktem dotyczącym przyznania, stwierdzenia albo uznania uprawnienia lub obowiązku.</a:t>
            </a:r>
            <a:endParaRPr lang="pl-PL" dirty="0">
              <a:solidFill>
                <a:schemeClr val="tx1"/>
              </a:solidFill>
              <a:latin typeface="Exo 2"/>
            </a:endParaRPr>
          </a:p>
        </p:txBody>
      </p:sp>
    </p:spTree>
    <p:extLst>
      <p:ext uri="{BB962C8B-B14F-4D97-AF65-F5344CB8AC3E}">
        <p14:creationId xmlns:p14="http://schemas.microsoft.com/office/powerpoint/2010/main" val="4795725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8EC0041C-0037-100A-3388-D41B1EBC94C5}"/>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Z czego protokół?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28860067-5279-38B8-44CE-13DCEED60D7E}"/>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protokół z każdej czynności postępowania, mającej istotne znaczenie dla rozstrzygnięcia sprawy, chyba że czynność została w inny sposób utrwalona na piśmie.</a:t>
            </a:r>
            <a:endParaRPr lang="pl-PL" dirty="0">
              <a:solidFill>
                <a:schemeClr val="tx1"/>
              </a:solidFill>
            </a:endParaRPr>
          </a:p>
        </p:txBody>
      </p:sp>
    </p:spTree>
    <p:extLst>
      <p:ext uri="{BB962C8B-B14F-4D97-AF65-F5344CB8AC3E}">
        <p14:creationId xmlns:p14="http://schemas.microsoft.com/office/powerpoint/2010/main" val="1726741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2B9F1EC9-A12E-5A57-C0DB-3CC1C87E314D}"/>
              </a:ext>
            </a:extLst>
          </p:cNvPr>
          <p:cNvSpPr>
            <a:spLocks noGrp="1"/>
          </p:cNvSpPr>
          <p:nvPr>
            <p:ph type="title"/>
          </p:nvPr>
        </p:nvSpPr>
        <p:spPr>
          <a:xfrm>
            <a:off x="1000372" y="1209957"/>
            <a:ext cx="3034580" cy="4438087"/>
          </a:xfrm>
        </p:spPr>
        <p:txBody>
          <a:bodyPr anchor="ctr">
            <a:normAutofit/>
          </a:bodyPr>
          <a:lstStyle/>
          <a:p>
            <a:pPr algn="r"/>
            <a:r>
              <a:rPr lang="pl-PL" sz="3200" dirty="0">
                <a:solidFill>
                  <a:srgbClr val="333333"/>
                </a:solidFill>
                <a:latin typeface="Noto Serif" panose="02020600060500020200" pitchFamily="18" charset="0"/>
              </a:rPr>
              <a:t>W szczególności sporządza się protokół</a:t>
            </a:r>
            <a:endParaRPr lang="pl-PL" sz="3200" dirty="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E15E5CF-57EA-6C41-A1D4-3B1C742CA43D}"/>
              </a:ext>
            </a:extLst>
          </p:cNvPr>
          <p:cNvSpPr>
            <a:spLocks noGrp="1"/>
          </p:cNvSpPr>
          <p:nvPr>
            <p:ph idx="1"/>
          </p:nvPr>
        </p:nvSpPr>
        <p:spPr>
          <a:xfrm>
            <a:off x="5236718" y="980367"/>
            <a:ext cx="5302189" cy="4739950"/>
          </a:xfrm>
        </p:spPr>
        <p:txBody>
          <a:bodyPr anchor="ctr">
            <a:normAutofit/>
          </a:bodyPr>
          <a:lstStyle/>
          <a:p>
            <a:pPr algn="l">
              <a:spcBef>
                <a:spcPts val="525"/>
              </a:spcBef>
            </a:pPr>
            <a:r>
              <a:rPr lang="pl-PL" b="0" i="0" dirty="0">
                <a:solidFill>
                  <a:srgbClr val="333333"/>
                </a:solidFill>
                <a:effectLst/>
                <a:latin typeface="Noto Serif" panose="02020600060500020200" pitchFamily="18" charset="0"/>
              </a:rPr>
              <a:t>1) przyjęcia wniesionego ustnie podania;</a:t>
            </a:r>
          </a:p>
          <a:p>
            <a:pPr algn="l">
              <a:spcBef>
                <a:spcPts val="525"/>
              </a:spcBef>
            </a:pPr>
            <a:r>
              <a:rPr lang="pl-PL" b="0" i="0" dirty="0">
                <a:solidFill>
                  <a:srgbClr val="333333"/>
                </a:solidFill>
                <a:effectLst/>
                <a:latin typeface="Noto Serif" panose="02020600060500020200" pitchFamily="18" charset="0"/>
              </a:rPr>
              <a:t>2)  przesłuchania strony, świadka i biegłego;</a:t>
            </a:r>
          </a:p>
          <a:p>
            <a:pPr algn="l">
              <a:spcBef>
                <a:spcPts val="525"/>
              </a:spcBef>
            </a:pPr>
            <a:r>
              <a:rPr lang="pl-PL" b="0" i="0" dirty="0">
                <a:solidFill>
                  <a:srgbClr val="333333"/>
                </a:solidFill>
                <a:effectLst/>
                <a:latin typeface="Noto Serif" panose="02020600060500020200" pitchFamily="18" charset="0"/>
              </a:rPr>
              <a:t>3) oględzin i ekspertyz dokonywanych przy udziale przedstawiciela organu administracji publicznej;</a:t>
            </a:r>
          </a:p>
          <a:p>
            <a:pPr algn="l">
              <a:spcBef>
                <a:spcPts val="525"/>
              </a:spcBef>
            </a:pPr>
            <a:r>
              <a:rPr lang="pl-PL" b="0" i="0" dirty="0">
                <a:solidFill>
                  <a:srgbClr val="333333"/>
                </a:solidFill>
                <a:effectLst/>
                <a:latin typeface="Noto Serif" panose="02020600060500020200" pitchFamily="18" charset="0"/>
              </a:rPr>
              <a:t>4) rozprawy;</a:t>
            </a:r>
          </a:p>
          <a:p>
            <a:pPr algn="l">
              <a:spcBef>
                <a:spcPts val="525"/>
              </a:spcBef>
            </a:pPr>
            <a:r>
              <a:rPr lang="pl-PL" b="0" i="0" dirty="0">
                <a:solidFill>
                  <a:srgbClr val="333333"/>
                </a:solidFill>
                <a:effectLst/>
                <a:latin typeface="Noto Serif" panose="02020600060500020200" pitchFamily="18" charset="0"/>
              </a:rPr>
              <a:t>5)  ustnego ogłoszenia decyzji i postanowienia.</a:t>
            </a:r>
          </a:p>
          <a:p>
            <a:endParaRPr lang="pl-PL" dirty="0">
              <a:solidFill>
                <a:schemeClr val="tx1"/>
              </a:solidFill>
            </a:endParaRPr>
          </a:p>
        </p:txBody>
      </p:sp>
    </p:spTree>
    <p:extLst>
      <p:ext uri="{BB962C8B-B14F-4D97-AF65-F5344CB8AC3E}">
        <p14:creationId xmlns:p14="http://schemas.microsoft.com/office/powerpoint/2010/main" val="35872690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006D8871-AD2C-A033-D55E-180BC5C93A80}"/>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Treść protokołu</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DEB44457-3BD8-93A3-9700-828A56744BEB}"/>
              </a:ext>
            </a:extLst>
          </p:cNvPr>
          <p:cNvSpPr>
            <a:spLocks noGrp="1"/>
          </p:cNvSpPr>
          <p:nvPr>
            <p:ph idx="1"/>
          </p:nvPr>
        </p:nvSpPr>
        <p:spPr>
          <a:xfrm>
            <a:off x="4678424" y="1059025"/>
            <a:ext cx="5302189" cy="4739950"/>
          </a:xfrm>
        </p:spPr>
        <p:txBody>
          <a:bodyPr anchor="ctr">
            <a:normAutofit/>
          </a:bodyPr>
          <a:lstStyle/>
          <a:p>
            <a:pPr algn="l">
              <a:spcBef>
                <a:spcPts val="525"/>
              </a:spcBef>
            </a:pPr>
            <a:r>
              <a:rPr lang="pl-PL" b="0" i="0" dirty="0">
                <a:solidFill>
                  <a:srgbClr val="333333"/>
                </a:solidFill>
                <a:effectLst/>
                <a:latin typeface="Noto Serif" panose="02020600060500020200" pitchFamily="18" charset="0"/>
              </a:rPr>
              <a:t>Protokół sporządza się tak, aby z niego wynikało, kto, kiedy, gdzie i jakich czynności dokonał, kto i w jakim charakterze był przy tym obecny, co i w jaki sposób w wyniku tych czynności ustalono i jakie uwagi zgłosiły obecne osoby.</a:t>
            </a:r>
          </a:p>
          <a:p>
            <a:pPr algn="l">
              <a:spcBef>
                <a:spcPts val="525"/>
              </a:spcBef>
            </a:pPr>
            <a:r>
              <a:rPr lang="pl-PL" b="0" i="0" dirty="0">
                <a:solidFill>
                  <a:srgbClr val="333333"/>
                </a:solidFill>
                <a:effectLst/>
                <a:latin typeface="Noto Serif" panose="02020600060500020200" pitchFamily="18" charset="0"/>
              </a:rPr>
              <a:t>Protokół odczytuje się wszystkim osobom obecnym, biorącym udział w czynności urzędowej, które powinny następnie protokół podpisać. Odmowę lub brak podpisu którejkolwiek osoby należy omówić w protokole.</a:t>
            </a:r>
          </a:p>
          <a:p>
            <a:endParaRPr lang="pl-PL" dirty="0">
              <a:solidFill>
                <a:schemeClr val="tx1"/>
              </a:solidFill>
            </a:endParaRPr>
          </a:p>
        </p:txBody>
      </p:sp>
    </p:spTree>
    <p:extLst>
      <p:ext uri="{BB962C8B-B14F-4D97-AF65-F5344CB8AC3E}">
        <p14:creationId xmlns:p14="http://schemas.microsoft.com/office/powerpoint/2010/main" val="35874214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C8199077-44ED-C0E7-5A94-1ABEAABA53ED}"/>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Dołączanie do protokołu</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704200D-FD3D-B193-0FD3-F15BFE1523F3}"/>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Organ administracji publicznej może zezwolić na dołączenie do protokołu zeznania na piśmie, podpisanego przez zeznającego, oraz innych dokumentów mających znaczenie dla sprawy.</a:t>
            </a:r>
            <a:endParaRPr lang="pl-PL" dirty="0">
              <a:solidFill>
                <a:schemeClr val="tx1"/>
              </a:solidFill>
            </a:endParaRPr>
          </a:p>
        </p:txBody>
      </p:sp>
    </p:spTree>
    <p:extLst>
      <p:ext uri="{BB962C8B-B14F-4D97-AF65-F5344CB8AC3E}">
        <p14:creationId xmlns:p14="http://schemas.microsoft.com/office/powerpoint/2010/main" val="13428341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pl-PL"/>
            </a:p>
          </p:txBody>
        </p:sp>
      </p:grpSp>
      <p:sp>
        <p:nvSpPr>
          <p:cNvPr id="2" name="Tytuł 1">
            <a:extLst>
              <a:ext uri="{FF2B5EF4-FFF2-40B4-BE49-F238E27FC236}">
                <a16:creationId xmlns:a16="http://schemas.microsoft.com/office/drawing/2014/main" id="{FC0E20F1-AEA0-03A5-E631-00A18BC4DAF1}"/>
              </a:ext>
            </a:extLst>
          </p:cNvPr>
          <p:cNvSpPr>
            <a:spLocks noGrp="1"/>
          </p:cNvSpPr>
          <p:nvPr>
            <p:ph type="title"/>
          </p:nvPr>
        </p:nvSpPr>
        <p:spPr>
          <a:xfrm>
            <a:off x="836247" y="1085549"/>
            <a:ext cx="3430947" cy="4686903"/>
          </a:xfrm>
        </p:spPr>
        <p:txBody>
          <a:bodyPr anchor="ctr">
            <a:normAutofit/>
          </a:bodyPr>
          <a:lstStyle/>
          <a:p>
            <a:pPr algn="r"/>
            <a:r>
              <a:rPr lang="pl-PL" dirty="0">
                <a:solidFill>
                  <a:schemeClr val="tx1"/>
                </a:solidFill>
              </a:rPr>
              <a:t>Przykład</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CFF55FC-61C4-6243-C617-722C5A0BFFC6}"/>
              </a:ext>
            </a:extLst>
          </p:cNvPr>
          <p:cNvSpPr>
            <a:spLocks noGrp="1"/>
          </p:cNvSpPr>
          <p:nvPr>
            <p:ph idx="1"/>
          </p:nvPr>
        </p:nvSpPr>
        <p:spPr>
          <a:xfrm>
            <a:off x="5041399" y="1085549"/>
            <a:ext cx="5579707" cy="4686903"/>
          </a:xfrm>
        </p:spPr>
        <p:txBody>
          <a:bodyPr anchor="ctr">
            <a:normAutofit/>
          </a:bodyPr>
          <a:lstStyle/>
          <a:p>
            <a:r>
              <a:rPr lang="pl-PL" b="0" i="0" dirty="0">
                <a:solidFill>
                  <a:schemeClr val="tx1"/>
                </a:solidFill>
                <a:effectLst/>
                <a:latin typeface="Exo 2"/>
              </a:rPr>
              <a:t>Dokumentacja fotograficzna może stanowić uzupełnienie protokołu nie może jednak go zastępować ani też być interpretowana w oderwaniu od jego treści.</a:t>
            </a:r>
            <a:endParaRPr lang="pl-PL" dirty="0">
              <a:solidFill>
                <a:schemeClr val="tx1"/>
              </a:solidFill>
            </a:endParaRPr>
          </a:p>
        </p:txBody>
      </p:sp>
    </p:spTree>
    <p:extLst>
      <p:ext uri="{BB962C8B-B14F-4D97-AF65-F5344CB8AC3E}">
        <p14:creationId xmlns:p14="http://schemas.microsoft.com/office/powerpoint/2010/main" val="3294576879"/>
      </p:ext>
    </p:extLst>
  </p:cSld>
  <p:clrMapOvr>
    <a:overrideClrMapping bg1="dk1" tx1="lt1" bg2="dk2" tx2="lt2" accent1="accent1" accent2="accent2" accent3="accent3" accent4="accent4" accent5="accent5" accent6="accent6" hlink="hlink" folHlink="folHlink"/>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331B6D4F-E415-4E92-2C10-BFCEA05F551D}"/>
              </a:ext>
            </a:extLst>
          </p:cNvPr>
          <p:cNvSpPr>
            <a:spLocks noGrp="1"/>
          </p:cNvSpPr>
          <p:nvPr>
            <p:ph type="title"/>
          </p:nvPr>
        </p:nvSpPr>
        <p:spPr>
          <a:xfrm>
            <a:off x="1000372" y="1209957"/>
            <a:ext cx="3034580" cy="4438087"/>
          </a:xfrm>
        </p:spPr>
        <p:txBody>
          <a:bodyPr anchor="ctr">
            <a:normAutofit/>
          </a:bodyPr>
          <a:lstStyle/>
          <a:p>
            <a:pPr algn="r"/>
            <a:r>
              <a:rPr lang="pl-PL" sz="3200">
                <a:solidFill>
                  <a:schemeClr val="tx1"/>
                </a:solidFill>
              </a:rPr>
              <a:t>adnotacje</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971E35C-0AC7-3E67-58E2-001EE0A3867E}"/>
              </a:ext>
            </a:extLst>
          </p:cNvPr>
          <p:cNvSpPr>
            <a:spLocks noGrp="1"/>
          </p:cNvSpPr>
          <p:nvPr>
            <p:ph idx="1"/>
          </p:nvPr>
        </p:nvSpPr>
        <p:spPr>
          <a:xfrm>
            <a:off x="4678424" y="1059025"/>
            <a:ext cx="5302189" cy="4739950"/>
          </a:xfrm>
        </p:spPr>
        <p:txBody>
          <a:bodyPr anchor="ctr">
            <a:normAutofit/>
          </a:bodyPr>
          <a:lstStyle/>
          <a:p>
            <a:r>
              <a:rPr lang="pl-PL" dirty="0">
                <a:solidFill>
                  <a:srgbClr val="333333"/>
                </a:solidFill>
                <a:latin typeface="Noto Serif" panose="02020600060500020200" pitchFamily="18" charset="0"/>
              </a:rPr>
              <a:t>Cz</a:t>
            </a:r>
            <a:r>
              <a:rPr lang="pl-PL" b="0" i="0" dirty="0">
                <a:solidFill>
                  <a:srgbClr val="333333"/>
                </a:solidFill>
                <a:effectLst/>
                <a:latin typeface="Noto Serif" panose="02020600060500020200" pitchFamily="18" charset="0"/>
              </a:rPr>
              <a:t>ynności organu, z których nie sporządza się protokołu, a które mają znaczenie dla sprawy lub toku postępowania, utrwala się w aktach w formie adnotacji podpisanej przez pracownika, który dokonał tych czynności.</a:t>
            </a:r>
            <a:endParaRPr lang="pl-PL" dirty="0">
              <a:solidFill>
                <a:schemeClr val="tx1"/>
              </a:solidFill>
            </a:endParaRPr>
          </a:p>
        </p:txBody>
      </p:sp>
    </p:spTree>
    <p:extLst>
      <p:ext uri="{BB962C8B-B14F-4D97-AF65-F5344CB8AC3E}">
        <p14:creationId xmlns:p14="http://schemas.microsoft.com/office/powerpoint/2010/main" val="35438504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6A9DB666-3546-4E3D-0407-74805E29DC30}"/>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Przedmiot adnotacji</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AA6A31A-2BB7-BD5E-2925-39A45BACBF7B}"/>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Mogą to być bieżące adnotacje o wartości drugorzędnej, wprawdzie pomocne przy rozpatrywaniu sprawy lub w toku postępowania, niemniej jednak nie obejmujące ustaleń, od których rozstrzygnięcie zależy lub może zależeć.</a:t>
            </a:r>
          </a:p>
          <a:p>
            <a:r>
              <a:rPr lang="pl-PL" dirty="0">
                <a:solidFill>
                  <a:srgbClr val="333333"/>
                </a:solidFill>
                <a:latin typeface="Exo 2"/>
              </a:rPr>
              <a:t>Innymi słowy </a:t>
            </a:r>
            <a:r>
              <a:rPr lang="pl-PL" b="0" i="0" dirty="0">
                <a:solidFill>
                  <a:srgbClr val="333333"/>
                </a:solidFill>
                <a:effectLst/>
                <a:latin typeface="Exo 2"/>
              </a:rPr>
              <a:t> adnotacja przygotowywana jest z czynności mających znaczenie dla sprawy lub toku postępowania, ale niemających przy tym istotnego znaczenia dla rozstrzygnięcia sprawy ( merytorycznie).</a:t>
            </a:r>
            <a:endParaRPr lang="pl-PL" dirty="0">
              <a:solidFill>
                <a:schemeClr val="tx1"/>
              </a:solidFill>
            </a:endParaRPr>
          </a:p>
        </p:txBody>
      </p:sp>
    </p:spTree>
    <p:extLst>
      <p:ext uri="{BB962C8B-B14F-4D97-AF65-F5344CB8AC3E}">
        <p14:creationId xmlns:p14="http://schemas.microsoft.com/office/powerpoint/2010/main" val="20839915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CE349D4D-C11D-96AD-FA60-93EC586EC018}"/>
              </a:ext>
            </a:extLst>
          </p:cNvPr>
          <p:cNvSpPr>
            <a:spLocks noGrp="1"/>
          </p:cNvSpPr>
          <p:nvPr>
            <p:ph type="title"/>
          </p:nvPr>
        </p:nvSpPr>
        <p:spPr>
          <a:xfrm>
            <a:off x="1000372" y="1209957"/>
            <a:ext cx="3034580" cy="4438087"/>
          </a:xfrm>
        </p:spPr>
        <p:txBody>
          <a:bodyPr anchor="ctr">
            <a:normAutofit/>
          </a:bodyPr>
          <a:lstStyle/>
          <a:p>
            <a:pPr algn="r"/>
            <a:r>
              <a:rPr lang="pl-PL" sz="3200">
                <a:solidFill>
                  <a:schemeClr val="tx1"/>
                </a:solidFill>
              </a:rPr>
              <a:t>Przywracanie termniów</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714C87F-EBD2-D5EA-52D3-305729BB3707}"/>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Przywracanie terminu nie jest przedmiotem uznania administracyjnego polega­jącego na swobodzie wyboru wiążących konsekwencji normy prawnej, gdyż organ administracji publicznej ma obowiązek przywrócenia terminu (bez­sprzecznie świadczy o tym zwrot normatywny „należy przywrócić”), w przypad­ku gdy zachodzi ustawowa przesłanka, jeżeli zainteresowany uprawdopodobni, że uchybienie nastąpiło bez jego winy. Istota tego postępowania sprowadza się do ustalenia, czy zainteresowany uprawdopodobnił, że uchybienie terminu nastąpiło bez jego winy. </a:t>
            </a:r>
            <a:endParaRPr lang="pl-PL" dirty="0">
              <a:solidFill>
                <a:schemeClr val="tx1"/>
              </a:solidFill>
            </a:endParaRPr>
          </a:p>
        </p:txBody>
      </p:sp>
    </p:spTree>
    <p:extLst>
      <p:ext uri="{BB962C8B-B14F-4D97-AF65-F5344CB8AC3E}">
        <p14:creationId xmlns:p14="http://schemas.microsoft.com/office/powerpoint/2010/main" val="254276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32BB145B-67ED-3862-F4E8-978F42E4E247}"/>
              </a:ext>
            </a:extLst>
          </p:cNvPr>
          <p:cNvSpPr>
            <a:spLocks noGrp="1"/>
          </p:cNvSpPr>
          <p:nvPr>
            <p:ph type="title"/>
          </p:nvPr>
        </p:nvSpPr>
        <p:spPr>
          <a:xfrm>
            <a:off x="994087" y="1130603"/>
            <a:ext cx="3342442" cy="4596794"/>
          </a:xfrm>
        </p:spPr>
        <p:txBody>
          <a:bodyPr anchor="ctr">
            <a:normAutofit/>
          </a:bodyPr>
          <a:lstStyle/>
          <a:p>
            <a:r>
              <a:rPr lang="pl-PL" sz="3200">
                <a:solidFill>
                  <a:srgbClr val="EBEBEB"/>
                </a:solidFill>
              </a:rPr>
              <a:t>Istota zasad ogólnych postępowania</a:t>
            </a:r>
          </a:p>
        </p:txBody>
      </p:sp>
      <p:sp>
        <p:nvSpPr>
          <p:cNvPr id="3" name="Symbol zastępczy zawartości 2">
            <a:extLst>
              <a:ext uri="{FF2B5EF4-FFF2-40B4-BE49-F238E27FC236}">
                <a16:creationId xmlns:a16="http://schemas.microsoft.com/office/drawing/2014/main" id="{D2751910-382C-ACB3-7EC6-DDCF6510A447}"/>
              </a:ext>
            </a:extLst>
          </p:cNvPr>
          <p:cNvSpPr>
            <a:spLocks noGrp="1"/>
          </p:cNvSpPr>
          <p:nvPr>
            <p:ph idx="1"/>
          </p:nvPr>
        </p:nvSpPr>
        <p:spPr>
          <a:xfrm>
            <a:off x="5290077" y="437513"/>
            <a:ext cx="5502614" cy="5954325"/>
          </a:xfrm>
        </p:spPr>
        <p:txBody>
          <a:bodyPr anchor="ctr">
            <a:normAutofit/>
          </a:bodyPr>
          <a:lstStyle/>
          <a:p>
            <a:r>
              <a:rPr lang="pl-PL" sz="2000">
                <a:latin typeface="Exo 2"/>
              </a:rPr>
              <a:t>Nie</a:t>
            </a:r>
            <a:r>
              <a:rPr lang="pl-PL" sz="2000" b="0" i="0">
                <a:effectLst/>
                <a:latin typeface="Exo 2"/>
              </a:rPr>
              <a:t> mogą być rozumiane wyłącznie jako postulat określonego zachowania organów administracji publicznej, lecz stanowią obowiązującą normę prawa, z której wynikają konkretne dyrektywy wiążące organy administracji publicznej w toku podejmowanych przez nie czynności procesowych.</a:t>
            </a:r>
            <a:endParaRPr lang="pl-PL" sz="2000"/>
          </a:p>
        </p:txBody>
      </p:sp>
    </p:spTree>
    <p:extLst>
      <p:ext uri="{BB962C8B-B14F-4D97-AF65-F5344CB8AC3E}">
        <p14:creationId xmlns:p14="http://schemas.microsoft.com/office/powerpoint/2010/main" val="20054891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EADADD67-414D-542D-B5F5-3F9327E643D3}"/>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Przesłanki przywrócenia terminu procesowego</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EB44FB6D-1D7F-65CB-25EE-83624512BC98}"/>
              </a:ext>
            </a:extLst>
          </p:cNvPr>
          <p:cNvSpPr>
            <a:spLocks noGrp="1"/>
          </p:cNvSpPr>
          <p:nvPr>
            <p:ph idx="1"/>
          </p:nvPr>
        </p:nvSpPr>
        <p:spPr>
          <a:xfrm>
            <a:off x="4678424" y="1059025"/>
            <a:ext cx="5302189" cy="4739950"/>
          </a:xfrm>
        </p:spPr>
        <p:txBody>
          <a:bodyPr anchor="ctr">
            <a:normAutofit/>
          </a:bodyPr>
          <a:lstStyle/>
          <a:p>
            <a:pPr algn="l">
              <a:spcBef>
                <a:spcPts val="525"/>
              </a:spcBef>
            </a:pPr>
            <a:r>
              <a:rPr lang="pl-PL" b="0" i="0" dirty="0">
                <a:solidFill>
                  <a:srgbClr val="333333"/>
                </a:solidFill>
                <a:effectLst/>
                <a:latin typeface="Noto Serif" panose="02020600060500020200" pitchFamily="18" charset="0"/>
              </a:rPr>
              <a:t>prośba zainteresowanego studenta</a:t>
            </a:r>
          </a:p>
          <a:p>
            <a:pPr algn="l">
              <a:spcBef>
                <a:spcPts val="525"/>
              </a:spcBef>
            </a:pPr>
            <a:r>
              <a:rPr lang="pl-PL" b="0" i="0" dirty="0">
                <a:solidFill>
                  <a:srgbClr val="333333"/>
                </a:solidFill>
                <a:effectLst/>
                <a:latin typeface="Noto Serif" panose="02020600060500020200" pitchFamily="18" charset="0"/>
              </a:rPr>
              <a:t>uprawdopodobnienie, że uchybienie nastąpiło bez jego winy.</a:t>
            </a:r>
          </a:p>
          <a:p>
            <a:pPr algn="l">
              <a:spcBef>
                <a:spcPts val="525"/>
              </a:spcBef>
            </a:pPr>
            <a:r>
              <a:rPr lang="pl-PL" b="0" i="0" dirty="0">
                <a:solidFill>
                  <a:srgbClr val="333333"/>
                </a:solidFill>
                <a:effectLst/>
                <a:latin typeface="Noto Serif" panose="02020600060500020200" pitchFamily="18" charset="0"/>
              </a:rPr>
              <a:t>Wniesienie prośby w ciągu siedmiu dni od dnia ustania przyczyny uchybienia terminu</a:t>
            </a:r>
          </a:p>
          <a:p>
            <a:pPr algn="l">
              <a:spcBef>
                <a:spcPts val="525"/>
              </a:spcBef>
            </a:pPr>
            <a:r>
              <a:rPr lang="pl-PL" dirty="0">
                <a:solidFill>
                  <a:srgbClr val="333333"/>
                </a:solidFill>
                <a:latin typeface="Noto Serif" panose="02020600060500020200" pitchFamily="18" charset="0"/>
              </a:rPr>
              <a:t>j</a:t>
            </a:r>
            <a:r>
              <a:rPr lang="pl-PL" b="0" i="0" dirty="0">
                <a:solidFill>
                  <a:srgbClr val="333333"/>
                </a:solidFill>
                <a:effectLst/>
                <a:latin typeface="Noto Serif" panose="02020600060500020200" pitchFamily="18" charset="0"/>
              </a:rPr>
              <a:t>ednocześnie z wniesieniem prośby należy dopełnić czynności, dla której określony był termin.</a:t>
            </a:r>
          </a:p>
          <a:p>
            <a:endParaRPr lang="pl-PL" dirty="0">
              <a:solidFill>
                <a:schemeClr val="tx1"/>
              </a:solidFill>
            </a:endParaRPr>
          </a:p>
        </p:txBody>
      </p:sp>
    </p:spTree>
    <p:extLst>
      <p:ext uri="{BB962C8B-B14F-4D97-AF65-F5344CB8AC3E}">
        <p14:creationId xmlns:p14="http://schemas.microsoft.com/office/powerpoint/2010/main" val="16249326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23C22FCE-58F2-B54B-D7FE-9CD9CC16231A}"/>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Obowiązki studenta wnoszącego o przywrócenie terminu</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A1ECC2EC-01C8-5E30-4E29-A45AA1945D31}"/>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Postępowanie w sprawie przywrócenia terminu opiera się na argumentach przedstawionych przez stronę, ciężar uprawdopo­dobnienia spoczywa na zainteresowanym, ciężar wykazania braku winy w uchybieniu terminu obciąża wnioskodawcę. Przedmiotem sprawy administra­cyjnej o przywrócenie terminu jest ustalenie, czy zainteresowany uprawdopo­dobnił, że uchybienie terminu nastąpiło bez jego winy.</a:t>
            </a:r>
            <a:endParaRPr lang="pl-PL" dirty="0">
              <a:solidFill>
                <a:schemeClr val="tx1"/>
              </a:solidFill>
            </a:endParaRPr>
          </a:p>
        </p:txBody>
      </p:sp>
    </p:spTree>
    <p:extLst>
      <p:ext uri="{BB962C8B-B14F-4D97-AF65-F5344CB8AC3E}">
        <p14:creationId xmlns:p14="http://schemas.microsoft.com/office/powerpoint/2010/main" val="20243495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0816B571-7F8D-CFD8-5F7A-9CD134A720C9}"/>
              </a:ext>
            </a:extLst>
          </p:cNvPr>
          <p:cNvSpPr>
            <a:spLocks noGrp="1"/>
          </p:cNvSpPr>
          <p:nvPr>
            <p:ph type="title"/>
          </p:nvPr>
        </p:nvSpPr>
        <p:spPr>
          <a:xfrm>
            <a:off x="1000372" y="1209957"/>
            <a:ext cx="3034580" cy="4438087"/>
          </a:xfrm>
        </p:spPr>
        <p:txBody>
          <a:bodyPr anchor="ctr">
            <a:normAutofit/>
          </a:bodyPr>
          <a:lstStyle/>
          <a:p>
            <a:pPr algn="r"/>
            <a:r>
              <a:rPr lang="pl-PL" sz="1800" dirty="0">
                <a:solidFill>
                  <a:schemeClr val="tx1"/>
                </a:solidFill>
              </a:rPr>
              <a:t>Kiedy student uprawdopodobni brak winy w uchybieniu</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0568DD8-B4A8-DD55-F0D7-0787D91D83C5}"/>
              </a:ext>
            </a:extLst>
          </p:cNvPr>
          <p:cNvSpPr>
            <a:spLocks noGrp="1"/>
          </p:cNvSpPr>
          <p:nvPr>
            <p:ph idx="1"/>
          </p:nvPr>
        </p:nvSpPr>
        <p:spPr>
          <a:xfrm>
            <a:off x="4678424" y="1059025"/>
            <a:ext cx="5302189" cy="4739950"/>
          </a:xfrm>
        </p:spPr>
        <p:txBody>
          <a:bodyPr anchor="ctr">
            <a:normAutofit/>
          </a:bodyPr>
          <a:lstStyle/>
          <a:p>
            <a:r>
              <a:rPr lang="pl-PL" dirty="0">
                <a:solidFill>
                  <a:schemeClr val="tx1"/>
                </a:solidFill>
                <a:latin typeface="Exo 2"/>
              </a:rPr>
              <a:t>Jeśli wykaże , że z</a:t>
            </a:r>
            <a:r>
              <a:rPr lang="pl-PL" b="0" i="0" dirty="0">
                <a:solidFill>
                  <a:srgbClr val="333333"/>
                </a:solidFill>
                <a:effectLst/>
                <a:latin typeface="Exo 2"/>
              </a:rPr>
              <a:t>aistniała przeszkoda nie była możliwa do przezwyciężenia, czyli student nie mógł tej przeszkody usunąć nawet przy użyciu największego w danych warunkach wysiłku i jeśli przeszkoda ta powstała w czasie biegu terminu do dokonania czynności procesowej</a:t>
            </a:r>
          </a:p>
          <a:p>
            <a:endParaRPr lang="pl-PL" b="0" i="0" dirty="0">
              <a:solidFill>
                <a:srgbClr val="333333"/>
              </a:solidFill>
              <a:effectLst/>
              <a:latin typeface="Exo 2"/>
            </a:endParaRPr>
          </a:p>
          <a:p>
            <a:r>
              <a:rPr lang="pl-PL" b="0" i="0" dirty="0">
                <a:solidFill>
                  <a:srgbClr val="333333"/>
                </a:solidFill>
                <a:effectLst/>
                <a:latin typeface="Exo 2"/>
              </a:rPr>
              <a:t>gdy zachowanie studenta odpowiada obiektywnemu miernikowi staranności, staranności w prowadzeniu spraw, jakiej można wymagać od strony należycie dbającej o swoje interesy</a:t>
            </a:r>
            <a:endParaRPr lang="pl-PL" dirty="0">
              <a:solidFill>
                <a:schemeClr val="tx1"/>
              </a:solidFill>
              <a:latin typeface="Exo 2"/>
            </a:endParaRPr>
          </a:p>
        </p:txBody>
      </p:sp>
    </p:spTree>
    <p:extLst>
      <p:ext uri="{BB962C8B-B14F-4D97-AF65-F5344CB8AC3E}">
        <p14:creationId xmlns:p14="http://schemas.microsoft.com/office/powerpoint/2010/main" val="23406637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9187B920-A734-9452-B1A7-333BA7FE4AC5}"/>
              </a:ext>
            </a:extLst>
          </p:cNvPr>
          <p:cNvSpPr>
            <a:spLocks noGrp="1"/>
          </p:cNvSpPr>
          <p:nvPr>
            <p:ph type="title"/>
          </p:nvPr>
        </p:nvSpPr>
        <p:spPr>
          <a:xfrm>
            <a:off x="1000372" y="1209957"/>
            <a:ext cx="3034580" cy="4438087"/>
          </a:xfrm>
        </p:spPr>
        <p:txBody>
          <a:bodyPr anchor="ctr">
            <a:normAutofit/>
          </a:bodyPr>
          <a:lstStyle/>
          <a:p>
            <a:pPr algn="r"/>
            <a:r>
              <a:rPr lang="pl-PL" sz="2000" dirty="0">
                <a:solidFill>
                  <a:schemeClr val="tx1"/>
                </a:solidFill>
              </a:rPr>
              <a:t>Kiedy student nie uprawdopodobni braku winy w uchybieniu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AAA1946F-8777-C32B-88F4-B24EDC35013D}"/>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gdy dopuścił się choćby lekkiego niedbalstwa.</a:t>
            </a:r>
            <a:endParaRPr lang="pl-PL" dirty="0">
              <a:solidFill>
                <a:schemeClr val="tx1"/>
              </a:solidFill>
            </a:endParaRPr>
          </a:p>
        </p:txBody>
      </p:sp>
    </p:spTree>
    <p:extLst>
      <p:ext uri="{BB962C8B-B14F-4D97-AF65-F5344CB8AC3E}">
        <p14:creationId xmlns:p14="http://schemas.microsoft.com/office/powerpoint/2010/main" val="28777946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7A4BF37A-C23A-33C1-F986-8ED99B4802B8}"/>
              </a:ext>
            </a:extLst>
          </p:cNvPr>
          <p:cNvSpPr>
            <a:spLocks noGrp="1"/>
          </p:cNvSpPr>
          <p:nvPr>
            <p:ph type="title"/>
          </p:nvPr>
        </p:nvSpPr>
        <p:spPr>
          <a:xfrm>
            <a:off x="1000372" y="1209957"/>
            <a:ext cx="3034580" cy="4438087"/>
          </a:xfrm>
        </p:spPr>
        <p:txBody>
          <a:bodyPr anchor="ctr">
            <a:normAutofit/>
          </a:bodyPr>
          <a:lstStyle/>
          <a:p>
            <a:pPr algn="r"/>
            <a:r>
              <a:rPr lang="pl-PL" sz="2000" dirty="0">
                <a:solidFill>
                  <a:schemeClr val="tx1"/>
                </a:solidFill>
              </a:rPr>
              <a:t>Nie chodzi o udowodnienie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5D4ECD47-75C6-7440-683B-F40E17ADB9E5}"/>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 chodzi o prawdopodobieństwo odpowiednio wysokie, pozwalające uznać, w świetle zasad logiki i doświadczenia życiowego, że twierdzenia studenta co do tej okoliczności są bardziej wiarygodne niż wersja przeciwna.</a:t>
            </a:r>
            <a:endParaRPr lang="pl-PL" dirty="0">
              <a:solidFill>
                <a:schemeClr val="tx1"/>
              </a:solidFill>
            </a:endParaRPr>
          </a:p>
        </p:txBody>
      </p:sp>
    </p:spTree>
    <p:extLst>
      <p:ext uri="{BB962C8B-B14F-4D97-AF65-F5344CB8AC3E}">
        <p14:creationId xmlns:p14="http://schemas.microsoft.com/office/powerpoint/2010/main" val="33171856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BFD1F482-0927-75AC-B12A-E5264E4ECCD8}"/>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Choroba jako przesłanka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58B2869-33D2-A3C3-AE2F-8F375E876535}"/>
              </a:ext>
            </a:extLst>
          </p:cNvPr>
          <p:cNvSpPr>
            <a:spLocks noGrp="1"/>
          </p:cNvSpPr>
          <p:nvPr>
            <p:ph idx="1"/>
          </p:nvPr>
        </p:nvSpPr>
        <p:spPr>
          <a:xfrm>
            <a:off x="4678424" y="1059025"/>
            <a:ext cx="5302189" cy="4739950"/>
          </a:xfrm>
        </p:spPr>
        <p:txBody>
          <a:bodyPr anchor="ctr">
            <a:normAutofit/>
          </a:bodyPr>
          <a:lstStyle/>
          <a:p>
            <a:r>
              <a:rPr lang="pl-PL" dirty="0">
                <a:solidFill>
                  <a:srgbClr val="333333"/>
                </a:solidFill>
                <a:latin typeface="Exo 2"/>
              </a:rPr>
              <a:t>T</a:t>
            </a:r>
            <a:r>
              <a:rPr lang="pl-PL" b="0" i="0" dirty="0">
                <a:solidFill>
                  <a:srgbClr val="333333"/>
                </a:solidFill>
                <a:effectLst/>
                <a:latin typeface="Exo 2"/>
              </a:rPr>
              <a:t>ylko </a:t>
            </a:r>
            <a:r>
              <a:rPr lang="pl-PL" b="0" i="0" dirty="0">
                <a:solidFill>
                  <a:srgbClr val="333333"/>
                </a:solidFill>
                <a:effectLst/>
                <a:highlight>
                  <a:srgbClr val="00FF00"/>
                </a:highlight>
                <a:latin typeface="Exo 2"/>
              </a:rPr>
              <a:t>nagła i obłożna </a:t>
            </a:r>
            <a:r>
              <a:rPr lang="pl-PL" b="0" i="0" dirty="0">
                <a:solidFill>
                  <a:srgbClr val="333333"/>
                </a:solidFill>
                <a:effectLst/>
                <a:latin typeface="Exo 2"/>
              </a:rPr>
              <a:t>choroba uniemożliwiająca stronie wniesienie odwołania jest podstawą do przywrócenia terminu. Konieczne jest wykazanie, że rodzaj choroby uniemożliwiał dokonanie czynności oraz że nie istniała możliwość skorzystania z pomocy innych osób w dokonaniu tej czynności. </a:t>
            </a:r>
          </a:p>
          <a:p>
            <a:r>
              <a:rPr lang="pl-PL" b="0" i="0" dirty="0">
                <a:solidFill>
                  <a:srgbClr val="333333"/>
                </a:solidFill>
                <a:effectLst/>
                <a:latin typeface="Exo 2"/>
              </a:rPr>
              <a:t>Choroba przewlekła, nawet wymagająca leżenia nie uzasadnia sama przez się braku zawinienia i przywrócenia terminu dokonania czynności procesowej, o ile osoba uprawniona do dokonania tej czynności mogła skorzystać z pomocy osób trzecich.</a:t>
            </a:r>
            <a:endParaRPr lang="pl-PL" dirty="0">
              <a:solidFill>
                <a:schemeClr val="tx1"/>
              </a:solidFill>
            </a:endParaRPr>
          </a:p>
        </p:txBody>
      </p:sp>
    </p:spTree>
    <p:extLst>
      <p:ext uri="{BB962C8B-B14F-4D97-AF65-F5344CB8AC3E}">
        <p14:creationId xmlns:p14="http://schemas.microsoft.com/office/powerpoint/2010/main" val="16933967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4275D25A-C88B-0DBC-2D57-2A6EAA40FE16}"/>
              </a:ext>
            </a:extLst>
          </p:cNvPr>
          <p:cNvSpPr>
            <a:spLocks noGrp="1"/>
          </p:cNvSpPr>
          <p:nvPr>
            <p:ph type="title"/>
          </p:nvPr>
        </p:nvSpPr>
        <p:spPr>
          <a:xfrm>
            <a:off x="1000372" y="1209957"/>
            <a:ext cx="3034580" cy="4438087"/>
          </a:xfrm>
        </p:spPr>
        <p:txBody>
          <a:bodyPr anchor="ctr">
            <a:normAutofit/>
          </a:bodyPr>
          <a:lstStyle/>
          <a:p>
            <a:pPr algn="r"/>
            <a:endParaRPr lang="pl-PL" sz="320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44DA71B-D79D-BE34-7CF8-BE12F67AAE10}"/>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Przywrócenie terminu do wniesienia odwołania należy do wyłącznej kompetencji organu odwoławczego (rektora)</a:t>
            </a:r>
          </a:p>
          <a:p>
            <a:r>
              <a:rPr lang="pl-PL" b="0" i="0" dirty="0">
                <a:solidFill>
                  <a:srgbClr val="333333"/>
                </a:solidFill>
                <a:effectLst/>
                <a:latin typeface="Exo 2"/>
              </a:rPr>
              <a:t>Organ I instancji, po wpłynięciu odwołania wraz wnioskiem o przywrócenie terminu do złożenia odwołania, powinien przekazać odwołanie wraz z tym wnioskiem do organu odwoławczego (rektora)</a:t>
            </a:r>
          </a:p>
          <a:p>
            <a:r>
              <a:rPr lang="pl-PL" b="0" i="0" dirty="0">
                <a:solidFill>
                  <a:srgbClr val="333333"/>
                </a:solidFill>
                <a:effectLst/>
                <a:latin typeface="Exo 2"/>
              </a:rPr>
              <a:t> Kompetencja organu I instancji kończy się w momencie wydania przez ten organ decyzji kończącej postępowanie w instancji.</a:t>
            </a:r>
            <a:endParaRPr lang="pl-PL" dirty="0">
              <a:solidFill>
                <a:schemeClr val="tx1"/>
              </a:solidFill>
            </a:endParaRPr>
          </a:p>
        </p:txBody>
      </p:sp>
    </p:spTree>
    <p:extLst>
      <p:ext uri="{BB962C8B-B14F-4D97-AF65-F5344CB8AC3E}">
        <p14:creationId xmlns:p14="http://schemas.microsoft.com/office/powerpoint/2010/main" val="22915465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BFD0C525-1724-4E0E-BECD-81BE6C1B3077}"/>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Prawna forma przywrócenia terminu</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FF16374-E646-2B23-6A61-F9BCF3A1E7A4}"/>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Rozpatrzenie wniosku o przywrócenie terminu do wniesienia wniosku w świetle procedury administracyjnej powinno zostać załatwione poprzez wydanie postanowienia (art. 59 § 1 KPA).</a:t>
            </a:r>
            <a:endParaRPr lang="pl-PL" dirty="0">
              <a:solidFill>
                <a:schemeClr val="tx1"/>
              </a:solidFill>
            </a:endParaRPr>
          </a:p>
        </p:txBody>
      </p:sp>
    </p:spTree>
    <p:extLst>
      <p:ext uri="{BB962C8B-B14F-4D97-AF65-F5344CB8AC3E}">
        <p14:creationId xmlns:p14="http://schemas.microsoft.com/office/powerpoint/2010/main" val="20780063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BDE208D6-898B-9AEF-7170-C5F38D02BFD8}"/>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Właściwość organu</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06CD7AE-3EC4-87CB-4E07-0F36E4762BD0}"/>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O przywróceniu terminu postanawia właściwy w sprawie organ administracji publicznej. Od postanowienia o odmowie przywrócenia terminu służy zażalenie.</a:t>
            </a:r>
          </a:p>
          <a:p>
            <a:endParaRPr lang="pl-PL" dirty="0">
              <a:solidFill>
                <a:srgbClr val="333333"/>
              </a:solidFill>
              <a:latin typeface="Noto Serif" panose="02020600060500020200" pitchFamily="18" charset="0"/>
            </a:endParaRPr>
          </a:p>
          <a:p>
            <a:r>
              <a:rPr lang="pl-PL" b="0" i="0" dirty="0">
                <a:solidFill>
                  <a:srgbClr val="333333"/>
                </a:solidFill>
                <a:effectLst/>
                <a:latin typeface="Noto Serif" panose="02020600060500020200" pitchFamily="18" charset="0"/>
              </a:rPr>
              <a:t>O przywróceniu terminu do wniesienia odwołania lub zażalenia postanawia ostatecznie organ właściwy do rozpatrzenia odwołania lub zażalenia.</a:t>
            </a:r>
            <a:endParaRPr lang="pl-PL" dirty="0">
              <a:solidFill>
                <a:schemeClr val="tx1"/>
              </a:solidFill>
            </a:endParaRPr>
          </a:p>
        </p:txBody>
      </p:sp>
    </p:spTree>
    <p:extLst>
      <p:ext uri="{BB962C8B-B14F-4D97-AF65-F5344CB8AC3E}">
        <p14:creationId xmlns:p14="http://schemas.microsoft.com/office/powerpoint/2010/main" val="6655704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pl-PL"/>
            </a:p>
          </p:txBody>
        </p:sp>
      </p:grpSp>
      <p:sp>
        <p:nvSpPr>
          <p:cNvPr id="2" name="Tytuł 1">
            <a:extLst>
              <a:ext uri="{FF2B5EF4-FFF2-40B4-BE49-F238E27FC236}">
                <a16:creationId xmlns:a16="http://schemas.microsoft.com/office/drawing/2014/main" id="{6D43500D-E269-CE50-65AF-A712E1E62E15}"/>
              </a:ext>
            </a:extLst>
          </p:cNvPr>
          <p:cNvSpPr>
            <a:spLocks noGrp="1"/>
          </p:cNvSpPr>
          <p:nvPr>
            <p:ph type="title"/>
          </p:nvPr>
        </p:nvSpPr>
        <p:spPr>
          <a:xfrm>
            <a:off x="865342" y="357641"/>
            <a:ext cx="8761413" cy="898674"/>
          </a:xfrm>
        </p:spPr>
        <p:txBody>
          <a:bodyPr anchor="b">
            <a:normAutofit/>
          </a:bodyPr>
          <a:lstStyle/>
          <a:p>
            <a:endParaRPr lang="pl-PL">
              <a:solidFill>
                <a:schemeClr val="tx1"/>
              </a:solidFill>
            </a:endParaRPr>
          </a:p>
        </p:txBody>
      </p:sp>
      <p:sp>
        <p:nvSpPr>
          <p:cNvPr id="3" name="Symbol zastępczy zawartości 2">
            <a:extLst>
              <a:ext uri="{FF2B5EF4-FFF2-40B4-BE49-F238E27FC236}">
                <a16:creationId xmlns:a16="http://schemas.microsoft.com/office/drawing/2014/main" id="{BE7D78C4-6A03-C5DA-D7EF-5CDF9F0B7260}"/>
              </a:ext>
            </a:extLst>
          </p:cNvPr>
          <p:cNvSpPr>
            <a:spLocks noGrp="1"/>
          </p:cNvSpPr>
          <p:nvPr>
            <p:ph idx="1"/>
          </p:nvPr>
        </p:nvSpPr>
        <p:spPr>
          <a:xfrm>
            <a:off x="1154954" y="2079173"/>
            <a:ext cx="8182191" cy="3730689"/>
          </a:xfrm>
        </p:spPr>
        <p:txBody>
          <a:bodyPr anchor="ctr">
            <a:normAutofit/>
          </a:bodyPr>
          <a:lstStyle/>
          <a:p>
            <a:pPr marL="0" indent="0">
              <a:buNone/>
            </a:pPr>
            <a:r>
              <a:rPr lang="pl-PL" sz="5400" dirty="0">
                <a:solidFill>
                  <a:schemeClr val="tx1"/>
                </a:solidFill>
              </a:rPr>
              <a:t>Tok postępowania: wszczęcie i postępowanie wyjaśniające</a:t>
            </a:r>
          </a:p>
          <a:p>
            <a:endParaRPr lang="pl-PL" dirty="0">
              <a:solidFill>
                <a:schemeClr val="tx1"/>
              </a:solidFill>
            </a:endParaRPr>
          </a:p>
        </p:txBody>
      </p:sp>
    </p:spTree>
    <p:extLst>
      <p:ext uri="{BB962C8B-B14F-4D97-AF65-F5344CB8AC3E}">
        <p14:creationId xmlns:p14="http://schemas.microsoft.com/office/powerpoint/2010/main" val="303998716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E39F4D11-5303-1B22-B4FF-60D7CB24FD83}"/>
              </a:ext>
            </a:extLst>
          </p:cNvPr>
          <p:cNvSpPr>
            <a:spLocks noGrp="1"/>
          </p:cNvSpPr>
          <p:nvPr>
            <p:ph type="title"/>
          </p:nvPr>
        </p:nvSpPr>
        <p:spPr>
          <a:xfrm>
            <a:off x="994087" y="1130603"/>
            <a:ext cx="3342442" cy="4596794"/>
          </a:xfrm>
        </p:spPr>
        <p:txBody>
          <a:bodyPr anchor="ctr">
            <a:normAutofit/>
          </a:bodyPr>
          <a:lstStyle/>
          <a:p>
            <a:r>
              <a:rPr lang="pl-PL" sz="3200">
                <a:solidFill>
                  <a:srgbClr val="EBEBEB"/>
                </a:solidFill>
              </a:rPr>
              <a:t>Skutki naruszenia zasad ogólnych</a:t>
            </a:r>
          </a:p>
        </p:txBody>
      </p:sp>
      <p:sp>
        <p:nvSpPr>
          <p:cNvPr id="3" name="Symbol zastępczy zawartości 2">
            <a:extLst>
              <a:ext uri="{FF2B5EF4-FFF2-40B4-BE49-F238E27FC236}">
                <a16:creationId xmlns:a16="http://schemas.microsoft.com/office/drawing/2014/main" id="{9054E5EC-E54D-277B-6482-980E993309F9}"/>
              </a:ext>
            </a:extLst>
          </p:cNvPr>
          <p:cNvSpPr>
            <a:spLocks noGrp="1"/>
          </p:cNvSpPr>
          <p:nvPr>
            <p:ph idx="1"/>
          </p:nvPr>
        </p:nvSpPr>
        <p:spPr>
          <a:xfrm>
            <a:off x="5290077" y="437513"/>
            <a:ext cx="5502614" cy="5954325"/>
          </a:xfrm>
        </p:spPr>
        <p:txBody>
          <a:bodyPr anchor="ctr">
            <a:normAutofit/>
          </a:bodyPr>
          <a:lstStyle/>
          <a:p>
            <a:r>
              <a:rPr lang="pl-PL" sz="2000" b="0" i="0">
                <a:effectLst/>
                <a:latin typeface="Exo 2"/>
              </a:rPr>
              <a:t>naruszenie zasady ogólnej postępowania administracyjnego może mieć wpływ na postępowanie wyjaśniające przed organem I instancji</a:t>
            </a:r>
          </a:p>
          <a:p>
            <a:endParaRPr lang="pl-PL" sz="2000" b="0" i="0">
              <a:effectLst/>
              <a:latin typeface="Exo 2"/>
            </a:endParaRPr>
          </a:p>
          <a:p>
            <a:r>
              <a:rPr lang="pl-PL" sz="2000">
                <a:latin typeface="Exo 2"/>
              </a:rPr>
              <a:t>może stanowić podstawę do stwierdzenia nieważności decyzji</a:t>
            </a:r>
          </a:p>
          <a:p>
            <a:endParaRPr lang="pl-PL" sz="2000">
              <a:latin typeface="Exo 2"/>
            </a:endParaRPr>
          </a:p>
          <a:p>
            <a:r>
              <a:rPr lang="pl-PL" sz="2000">
                <a:latin typeface="Exo 2"/>
              </a:rPr>
              <a:t>może stanowić podstawę do wznowienia postępowania</a:t>
            </a:r>
            <a:endParaRPr lang="pl-PL" sz="2000"/>
          </a:p>
        </p:txBody>
      </p:sp>
    </p:spTree>
    <p:extLst>
      <p:ext uri="{BB962C8B-B14F-4D97-AF65-F5344CB8AC3E}">
        <p14:creationId xmlns:p14="http://schemas.microsoft.com/office/powerpoint/2010/main" val="292365092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0">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34"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pl-PL"/>
          </a:p>
        </p:txBody>
      </p:sp>
      <p:sp>
        <p:nvSpPr>
          <p:cNvPr id="35"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pl-PL"/>
          </a:p>
        </p:txBody>
      </p:sp>
      <p:sp>
        <p:nvSpPr>
          <p:cNvPr id="2" name="Tytuł 1">
            <a:extLst>
              <a:ext uri="{FF2B5EF4-FFF2-40B4-BE49-F238E27FC236}">
                <a16:creationId xmlns:a16="http://schemas.microsoft.com/office/drawing/2014/main" id="{407A6833-4113-5271-9E10-A09DBBE616C4}"/>
              </a:ext>
            </a:extLst>
          </p:cNvPr>
          <p:cNvSpPr>
            <a:spLocks noGrp="1"/>
          </p:cNvSpPr>
          <p:nvPr>
            <p:ph type="title"/>
          </p:nvPr>
        </p:nvSpPr>
        <p:spPr>
          <a:xfrm>
            <a:off x="639098" y="629265"/>
            <a:ext cx="6072776" cy="1622322"/>
          </a:xfrm>
        </p:spPr>
        <p:txBody>
          <a:bodyPr>
            <a:normAutofit/>
          </a:bodyPr>
          <a:lstStyle/>
          <a:p>
            <a:r>
              <a:rPr lang="pl-PL">
                <a:solidFill>
                  <a:srgbClr val="EBEBEB"/>
                </a:solidFill>
              </a:rPr>
              <a:t>Wszczęcie postępowania </a:t>
            </a:r>
          </a:p>
        </p:txBody>
      </p:sp>
      <p:sp>
        <p:nvSpPr>
          <p:cNvPr id="36" name="Freeform: Shape 26">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pl-PL"/>
          </a:p>
        </p:txBody>
      </p:sp>
      <p:pic>
        <p:nvPicPr>
          <p:cNvPr id="18" name="Graphic 17" descr="Młotek sędziowski">
            <a:extLst>
              <a:ext uri="{FF2B5EF4-FFF2-40B4-BE49-F238E27FC236}">
                <a16:creationId xmlns:a16="http://schemas.microsoft.com/office/drawing/2014/main" id="{830B812A-C8A3-DF52-E136-AA517AA526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8226" y="1375132"/>
            <a:ext cx="4125317" cy="4125317"/>
          </a:xfrm>
          <a:prstGeom prst="rect">
            <a:avLst/>
          </a:prstGeom>
        </p:spPr>
      </p:pic>
      <p:sp>
        <p:nvSpPr>
          <p:cNvPr id="37" name="Rectangle 28">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1" name="Oval 30">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3" name="Oval 32">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a:extLst>
              <a:ext uri="{FF2B5EF4-FFF2-40B4-BE49-F238E27FC236}">
                <a16:creationId xmlns:a16="http://schemas.microsoft.com/office/drawing/2014/main" id="{8DBA96F1-ECBC-32F1-DBD8-79868A9CEE5D}"/>
              </a:ext>
            </a:extLst>
          </p:cNvPr>
          <p:cNvSpPr>
            <a:spLocks noGrp="1"/>
          </p:cNvSpPr>
          <p:nvPr>
            <p:ph idx="1"/>
          </p:nvPr>
        </p:nvSpPr>
        <p:spPr>
          <a:xfrm>
            <a:off x="639098" y="2418735"/>
            <a:ext cx="6072776" cy="3811740"/>
          </a:xfrm>
        </p:spPr>
        <p:txBody>
          <a:bodyPr anchor="ctr">
            <a:normAutofit/>
          </a:bodyPr>
          <a:lstStyle/>
          <a:p>
            <a:r>
              <a:rPr lang="pl-PL" b="0" i="0" dirty="0">
                <a:solidFill>
                  <a:srgbClr val="FFFFFF"/>
                </a:solidFill>
                <a:effectLst/>
                <a:latin typeface="Noto Serif" panose="02020600060500020200" pitchFamily="18" charset="0"/>
              </a:rPr>
              <a:t>Postępowanie administracyjne wszczyna się na żądanie strony lub z urzędu</a:t>
            </a:r>
          </a:p>
          <a:p>
            <a:endParaRPr lang="pl-PL" dirty="0">
              <a:solidFill>
                <a:srgbClr val="FFFFFF"/>
              </a:solidFill>
              <a:latin typeface="Noto Serif" panose="02020600060500020200" pitchFamily="18" charset="0"/>
            </a:endParaRPr>
          </a:p>
          <a:p>
            <a:r>
              <a:rPr lang="pl-PL" b="0" i="0" dirty="0">
                <a:solidFill>
                  <a:schemeClr val="tx1"/>
                </a:solidFill>
                <a:effectLst/>
                <a:latin typeface="Exo 2"/>
              </a:rPr>
              <a:t>Niedopuszczalne jest łączenie tych dwóch trybów czyli postępowania wszczętego na wniosek z postępowaniem wszczętym z urzędu.</a:t>
            </a:r>
            <a:endParaRPr lang="pl-PL" dirty="0">
              <a:solidFill>
                <a:schemeClr val="tx1"/>
              </a:solidFill>
              <a:latin typeface="Exo 2"/>
            </a:endParaRPr>
          </a:p>
          <a:p>
            <a:endParaRPr lang="pl-PL" dirty="0">
              <a:solidFill>
                <a:srgbClr val="FFFFFF"/>
              </a:solidFill>
            </a:endParaRPr>
          </a:p>
        </p:txBody>
      </p:sp>
    </p:spTree>
    <p:extLst>
      <p:ext uri="{BB962C8B-B14F-4D97-AF65-F5344CB8AC3E}">
        <p14:creationId xmlns:p14="http://schemas.microsoft.com/office/powerpoint/2010/main" val="3646034223"/>
      </p:ext>
    </p:extLst>
  </p:cSld>
  <p:clrMapOvr>
    <a:overrideClrMapping bg1="dk1" tx1="lt1" bg2="dk2" tx2="lt2" accent1="accent1" accent2="accent2" accent3="accent3" accent4="accent4" accent5="accent5" accent6="accent6" hlink="hlink" folHlink="folHlink"/>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696C95-8EA4-9E0F-AF65-23882C1BB03B}"/>
              </a:ext>
            </a:extLst>
          </p:cNvPr>
          <p:cNvSpPr>
            <a:spLocks noGrp="1"/>
          </p:cNvSpPr>
          <p:nvPr>
            <p:ph type="title"/>
          </p:nvPr>
        </p:nvSpPr>
        <p:spPr/>
        <p:txBody>
          <a:bodyPr/>
          <a:lstStyle/>
          <a:p>
            <a:r>
              <a:rPr lang="pl-PL" dirty="0"/>
              <a:t>Z urzędu czy na wniosek?</a:t>
            </a:r>
          </a:p>
        </p:txBody>
      </p:sp>
      <p:sp>
        <p:nvSpPr>
          <p:cNvPr id="3" name="Symbol zastępczy zawartości 2">
            <a:extLst>
              <a:ext uri="{FF2B5EF4-FFF2-40B4-BE49-F238E27FC236}">
                <a16:creationId xmlns:a16="http://schemas.microsoft.com/office/drawing/2014/main" id="{09C0C22F-E38E-6ACF-E4FD-C82D5428733E}"/>
              </a:ext>
            </a:extLst>
          </p:cNvPr>
          <p:cNvSpPr>
            <a:spLocks noGrp="1"/>
          </p:cNvSpPr>
          <p:nvPr>
            <p:ph idx="1"/>
          </p:nvPr>
        </p:nvSpPr>
        <p:spPr/>
        <p:txBody>
          <a:bodyPr/>
          <a:lstStyle/>
          <a:p>
            <a:r>
              <a:rPr lang="pl-PL" b="0" i="0" dirty="0">
                <a:solidFill>
                  <a:srgbClr val="333333"/>
                </a:solidFill>
                <a:effectLst/>
                <a:latin typeface="Exo 2"/>
              </a:rPr>
              <a:t>O tym czy w danym rodzaju postępowania obowiązuje zasada skargowości, czy zasada oficjalności przesądzają przepisy prawa materialnego ( </a:t>
            </a:r>
            <a:r>
              <a:rPr lang="pl-PL" b="0" i="0" dirty="0" err="1">
                <a:solidFill>
                  <a:srgbClr val="333333"/>
                </a:solidFill>
                <a:effectLst/>
                <a:latin typeface="Exo 2"/>
              </a:rPr>
              <a:t>p.s.w.n</a:t>
            </a:r>
            <a:r>
              <a:rPr lang="pl-PL" b="0" i="0" dirty="0">
                <a:solidFill>
                  <a:srgbClr val="333333"/>
                </a:solidFill>
                <a:effectLst/>
                <a:latin typeface="Exo 2"/>
              </a:rPr>
              <a:t>.)</a:t>
            </a:r>
          </a:p>
          <a:p>
            <a:endParaRPr lang="pl-PL" b="0" i="0" dirty="0">
              <a:solidFill>
                <a:srgbClr val="333333"/>
              </a:solidFill>
              <a:effectLst/>
              <a:latin typeface="Exo 2"/>
            </a:endParaRPr>
          </a:p>
          <a:p>
            <a:r>
              <a:rPr lang="pl-PL" b="0" i="0" dirty="0">
                <a:solidFill>
                  <a:srgbClr val="333333"/>
                </a:solidFill>
                <a:effectLst/>
                <a:latin typeface="Exo 2"/>
              </a:rPr>
              <a:t>W razie gdy norma prawa materialnego expressis verbis nie przesądza, czy sprawa podejmowana jest na wniosek, czy z urzędu, przyjmuje się, że gdy przedmiotem jest przyznanie uprawnienia - postępowanie oparte jest na zasadzie skargowości, zaś gdy przedmiotem jest nałożenie obowiązku - postępowanie wszczynane jest z urzędu.</a:t>
            </a:r>
            <a:endParaRPr lang="pl-PL" dirty="0"/>
          </a:p>
        </p:txBody>
      </p:sp>
    </p:spTree>
    <p:extLst>
      <p:ext uri="{BB962C8B-B14F-4D97-AF65-F5344CB8AC3E}">
        <p14:creationId xmlns:p14="http://schemas.microsoft.com/office/powerpoint/2010/main" val="40498314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92EDD1-3DF6-3846-4422-3CCF0AE8EED6}"/>
              </a:ext>
            </a:extLst>
          </p:cNvPr>
          <p:cNvSpPr>
            <a:spLocks noGrp="1"/>
          </p:cNvSpPr>
          <p:nvPr>
            <p:ph type="title"/>
          </p:nvPr>
        </p:nvSpPr>
        <p:spPr/>
        <p:txBody>
          <a:bodyPr/>
          <a:lstStyle/>
          <a:p>
            <a:r>
              <a:rPr lang="pl-PL" dirty="0"/>
              <a:t>Wszczęcie z urzędu</a:t>
            </a:r>
          </a:p>
        </p:txBody>
      </p:sp>
      <p:sp>
        <p:nvSpPr>
          <p:cNvPr id="3" name="Symbol zastępczy zawartości 2">
            <a:extLst>
              <a:ext uri="{FF2B5EF4-FFF2-40B4-BE49-F238E27FC236}">
                <a16:creationId xmlns:a16="http://schemas.microsoft.com/office/drawing/2014/main" id="{F4AD2454-2D31-185D-82C5-D2D4E579D25B}"/>
              </a:ext>
            </a:extLst>
          </p:cNvPr>
          <p:cNvSpPr>
            <a:spLocks noGrp="1"/>
          </p:cNvSpPr>
          <p:nvPr>
            <p:ph idx="1"/>
          </p:nvPr>
        </p:nvSpPr>
        <p:spPr/>
        <p:txBody>
          <a:bodyPr/>
          <a:lstStyle/>
          <a:p>
            <a:r>
              <a:rPr lang="pl-PL" dirty="0"/>
              <a:t>Z inicjatywy organu</a:t>
            </a:r>
          </a:p>
          <a:p>
            <a:r>
              <a:rPr lang="pl-PL" dirty="0"/>
              <a:t>W rezultacie przeprowadzonej kontroli</a:t>
            </a:r>
          </a:p>
          <a:p>
            <a:r>
              <a:rPr lang="pl-PL" dirty="0"/>
              <a:t>Na wniosek podmiotów na prawach strony</a:t>
            </a:r>
          </a:p>
          <a:p>
            <a:r>
              <a:rPr lang="pl-PL" dirty="0"/>
              <a:t>Na skutek skargi osoby trzeciej, np. innego studenta</a:t>
            </a:r>
          </a:p>
        </p:txBody>
      </p:sp>
    </p:spTree>
    <p:extLst>
      <p:ext uri="{BB962C8B-B14F-4D97-AF65-F5344CB8AC3E}">
        <p14:creationId xmlns:p14="http://schemas.microsoft.com/office/powerpoint/2010/main" val="358521815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1FB5FF-E59C-08AA-F3A7-E55DF5F4A13A}"/>
              </a:ext>
            </a:extLst>
          </p:cNvPr>
          <p:cNvSpPr>
            <a:spLocks noGrp="1"/>
          </p:cNvSpPr>
          <p:nvPr>
            <p:ph type="title"/>
          </p:nvPr>
        </p:nvSpPr>
        <p:spPr/>
        <p:txBody>
          <a:bodyPr/>
          <a:lstStyle/>
          <a:p>
            <a:r>
              <a:rPr lang="pl-PL" dirty="0"/>
              <a:t>Przyczyny wszczęcia z urzędu </a:t>
            </a:r>
          </a:p>
        </p:txBody>
      </p:sp>
      <p:sp>
        <p:nvSpPr>
          <p:cNvPr id="3" name="Symbol zastępczy zawartości 2">
            <a:extLst>
              <a:ext uri="{FF2B5EF4-FFF2-40B4-BE49-F238E27FC236}">
                <a16:creationId xmlns:a16="http://schemas.microsoft.com/office/drawing/2014/main" id="{6535535A-F941-D661-0FB2-F16110EC9B3B}"/>
              </a:ext>
            </a:extLst>
          </p:cNvPr>
          <p:cNvSpPr>
            <a:spLocks noGrp="1"/>
          </p:cNvSpPr>
          <p:nvPr>
            <p:ph idx="1"/>
          </p:nvPr>
        </p:nvSpPr>
        <p:spPr/>
        <p:txBody>
          <a:bodyPr/>
          <a:lstStyle/>
          <a:p>
            <a:r>
              <a:rPr lang="pl-PL" b="0" i="0" dirty="0">
                <a:solidFill>
                  <a:srgbClr val="333333"/>
                </a:solidFill>
                <a:effectLst/>
                <a:latin typeface="Noto Serif" panose="02020600060500020200" pitchFamily="18" charset="0"/>
              </a:rPr>
              <a:t>Przedmiotem postępowania administracyjnego jest określenie ciążących na studencie obowiązków, ograniczenia lub cofnięcie uprawnień </a:t>
            </a:r>
            <a:endParaRPr lang="pl-PL" dirty="0"/>
          </a:p>
        </p:txBody>
      </p:sp>
    </p:spTree>
    <p:extLst>
      <p:ext uri="{BB962C8B-B14F-4D97-AF65-F5344CB8AC3E}">
        <p14:creationId xmlns:p14="http://schemas.microsoft.com/office/powerpoint/2010/main" val="42315510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1A942-2E3B-4863-1799-59C78E7E66FA}"/>
              </a:ext>
            </a:extLst>
          </p:cNvPr>
          <p:cNvSpPr>
            <a:spLocks noGrp="1"/>
          </p:cNvSpPr>
          <p:nvPr>
            <p:ph type="title"/>
          </p:nvPr>
        </p:nvSpPr>
        <p:spPr/>
        <p:txBody>
          <a:bodyPr/>
          <a:lstStyle/>
          <a:p>
            <a:r>
              <a:rPr lang="pl-PL" dirty="0"/>
              <a:t>Moment wszczęcia z urzędu</a:t>
            </a:r>
          </a:p>
        </p:txBody>
      </p:sp>
      <p:sp>
        <p:nvSpPr>
          <p:cNvPr id="3" name="Symbol zastępczy zawartości 2">
            <a:extLst>
              <a:ext uri="{FF2B5EF4-FFF2-40B4-BE49-F238E27FC236}">
                <a16:creationId xmlns:a16="http://schemas.microsoft.com/office/drawing/2014/main" id="{F67BB4DC-E5C8-4035-FA7D-ECA290292E0A}"/>
              </a:ext>
            </a:extLst>
          </p:cNvPr>
          <p:cNvSpPr>
            <a:spLocks noGrp="1"/>
          </p:cNvSpPr>
          <p:nvPr>
            <p:ph idx="1"/>
          </p:nvPr>
        </p:nvSpPr>
        <p:spPr/>
        <p:txBody>
          <a:bodyPr>
            <a:normAutofit fontScale="92500"/>
          </a:bodyPr>
          <a:lstStyle/>
          <a:p>
            <a:r>
              <a:rPr lang="pl-PL" sz="2800" b="0" i="0" dirty="0">
                <a:solidFill>
                  <a:srgbClr val="333333"/>
                </a:solidFill>
                <a:effectLst/>
                <a:latin typeface="Exo 2"/>
              </a:rPr>
              <a:t>Kluczowe dla ustalenia terminu wszczęcia postępowania z urzędu jest doręczenie zawiadomienia o tym stronie. Za datę tę można uznać pierwszą czynność w postępowaniu. Datą wszczęcia postępowania administracyjnego może być przesłuchanie świadka, jako pierwsza czynność podjęta przez organ administracji z urzędu.</a:t>
            </a:r>
          </a:p>
          <a:p>
            <a:r>
              <a:rPr lang="pl-PL" sz="2800" b="0" i="0" dirty="0">
                <a:solidFill>
                  <a:srgbClr val="333333"/>
                </a:solidFill>
                <a:effectLst/>
                <a:latin typeface="Exo 2"/>
              </a:rPr>
              <a:t> Sporządzenie i nadanie pisma przez organ nie jest samoistnie wystarczające do uznania, że ów termin się otworzył</a:t>
            </a:r>
            <a:r>
              <a:rPr lang="pl-PL" b="0" i="0" dirty="0">
                <a:solidFill>
                  <a:srgbClr val="333333"/>
                </a:solidFill>
                <a:effectLst/>
                <a:latin typeface="Exo 2"/>
              </a:rPr>
              <a:t>.</a:t>
            </a:r>
            <a:endParaRPr lang="pl-PL" dirty="0"/>
          </a:p>
        </p:txBody>
      </p:sp>
    </p:spTree>
    <p:extLst>
      <p:ext uri="{BB962C8B-B14F-4D97-AF65-F5344CB8AC3E}">
        <p14:creationId xmlns:p14="http://schemas.microsoft.com/office/powerpoint/2010/main" val="34531681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F257E8-B421-5796-4D2D-86FA1E75CEB1}"/>
              </a:ext>
            </a:extLst>
          </p:cNvPr>
          <p:cNvSpPr>
            <a:spLocks noGrp="1"/>
          </p:cNvSpPr>
          <p:nvPr>
            <p:ph type="title"/>
          </p:nvPr>
        </p:nvSpPr>
        <p:spPr/>
        <p:txBody>
          <a:bodyPr/>
          <a:lstStyle/>
          <a:p>
            <a:r>
              <a:rPr lang="pl-PL" dirty="0"/>
              <a:t>Wszczęcie na wniosek - jurysdykcyjne</a:t>
            </a:r>
          </a:p>
        </p:txBody>
      </p:sp>
      <p:sp>
        <p:nvSpPr>
          <p:cNvPr id="3" name="Symbol zastępczy zawartości 2">
            <a:extLst>
              <a:ext uri="{FF2B5EF4-FFF2-40B4-BE49-F238E27FC236}">
                <a16:creationId xmlns:a16="http://schemas.microsoft.com/office/drawing/2014/main" id="{92F5A634-CAEF-E3BE-10A3-FAF0E2163333}"/>
              </a:ext>
            </a:extLst>
          </p:cNvPr>
          <p:cNvSpPr>
            <a:spLocks noGrp="1"/>
          </p:cNvSpPr>
          <p:nvPr>
            <p:ph idx="1"/>
          </p:nvPr>
        </p:nvSpPr>
        <p:spPr/>
        <p:txBody>
          <a:bodyPr/>
          <a:lstStyle/>
          <a:p>
            <a:r>
              <a:rPr lang="pl-PL" dirty="0">
                <a:solidFill>
                  <a:schemeClr val="tx1"/>
                </a:solidFill>
              </a:rPr>
              <a:t>W indywidualnych sprawach studenckich dotyczących toku studiów:</a:t>
            </a:r>
          </a:p>
          <a:p>
            <a:r>
              <a:rPr lang="pl-PL" dirty="0">
                <a:solidFill>
                  <a:schemeClr val="tx1"/>
                </a:solidFill>
              </a:rPr>
              <a:t>podlegających załatwieniu w drodze decyzji administracyjnej – student składa podanie na piśmie lub w innej formie przewidzianej w przepisach Kodeksu postępowania administracyjnego</a:t>
            </a:r>
            <a:endParaRPr lang="pl-PL" dirty="0"/>
          </a:p>
        </p:txBody>
      </p:sp>
    </p:spTree>
    <p:extLst>
      <p:ext uri="{BB962C8B-B14F-4D97-AF65-F5344CB8AC3E}">
        <p14:creationId xmlns:p14="http://schemas.microsoft.com/office/powerpoint/2010/main" val="19737706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5FA318-D08F-1CE5-F568-EA7E7D021F0A}"/>
              </a:ext>
            </a:extLst>
          </p:cNvPr>
          <p:cNvSpPr>
            <a:spLocks noGrp="1"/>
          </p:cNvSpPr>
          <p:nvPr>
            <p:ph type="title"/>
          </p:nvPr>
        </p:nvSpPr>
        <p:spPr/>
        <p:txBody>
          <a:bodyPr/>
          <a:lstStyle/>
          <a:p>
            <a:r>
              <a:rPr lang="pl-PL" dirty="0"/>
              <a:t>Sposób wniesienia podania</a:t>
            </a:r>
          </a:p>
        </p:txBody>
      </p:sp>
      <p:sp>
        <p:nvSpPr>
          <p:cNvPr id="3" name="Symbol zastępczy zawartości 2">
            <a:extLst>
              <a:ext uri="{FF2B5EF4-FFF2-40B4-BE49-F238E27FC236}">
                <a16:creationId xmlns:a16="http://schemas.microsoft.com/office/drawing/2014/main" id="{E23C1D89-0077-0C08-8897-6312BB1D12D3}"/>
              </a:ext>
            </a:extLst>
          </p:cNvPr>
          <p:cNvSpPr>
            <a:spLocks noGrp="1"/>
          </p:cNvSpPr>
          <p:nvPr>
            <p:ph idx="1"/>
          </p:nvPr>
        </p:nvSpPr>
        <p:spPr/>
        <p:txBody>
          <a:bodyPr/>
          <a:lstStyle/>
          <a:p>
            <a:r>
              <a:rPr lang="pl-PL" b="0" i="0" dirty="0">
                <a:solidFill>
                  <a:srgbClr val="333333"/>
                </a:solidFill>
                <a:effectLst/>
                <a:latin typeface="Noto Serif" panose="02020600060500020200" pitchFamily="18" charset="0"/>
              </a:rPr>
              <a:t>Podanie wnosi się na piśmie, za pomocą telefaksu lub ustnie do protokołu.</a:t>
            </a:r>
          </a:p>
          <a:p>
            <a:r>
              <a:rPr lang="pl-PL" b="0" i="0" dirty="0">
                <a:solidFill>
                  <a:srgbClr val="333333"/>
                </a:solidFill>
                <a:effectLst/>
                <a:latin typeface="Noto Serif" panose="02020600060500020200" pitchFamily="18" charset="0"/>
              </a:rPr>
              <a:t> Podania utrwalone w postaci elektronicznej wnosi się na adres do doręczeń elektronicznych lub za pośrednictwem konta w systemie teleinformatycznym organu administracji publicznej. </a:t>
            </a:r>
          </a:p>
          <a:p>
            <a:r>
              <a:rPr lang="pl-PL" b="0" i="0" dirty="0">
                <a:solidFill>
                  <a:srgbClr val="333333"/>
                </a:solidFill>
                <a:effectLst/>
                <a:latin typeface="Noto Serif" panose="02020600060500020200" pitchFamily="18" charset="0"/>
              </a:rPr>
              <a:t>Jeżeli przepisy odrębne nie stanowią inaczej, podania wniesione na adres poczty elektronicznej organu administracji publicznej pozostawia się bez rozpoznania.</a:t>
            </a:r>
            <a:endParaRPr lang="pl-PL" dirty="0"/>
          </a:p>
        </p:txBody>
      </p:sp>
    </p:spTree>
    <p:extLst>
      <p:ext uri="{BB962C8B-B14F-4D97-AF65-F5344CB8AC3E}">
        <p14:creationId xmlns:p14="http://schemas.microsoft.com/office/powerpoint/2010/main" val="32843693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D37C8E-1157-F276-50BD-D7AAAF2EE103}"/>
              </a:ext>
            </a:extLst>
          </p:cNvPr>
          <p:cNvSpPr>
            <a:spLocks noGrp="1"/>
          </p:cNvSpPr>
          <p:nvPr>
            <p:ph type="title"/>
          </p:nvPr>
        </p:nvSpPr>
        <p:spPr/>
        <p:txBody>
          <a:bodyPr/>
          <a:lstStyle/>
          <a:p>
            <a:r>
              <a:rPr lang="pl-PL" dirty="0"/>
              <a:t>Podanie wniesione ustnie</a:t>
            </a:r>
          </a:p>
        </p:txBody>
      </p:sp>
      <p:sp>
        <p:nvSpPr>
          <p:cNvPr id="3" name="Symbol zastępczy zawartości 2">
            <a:extLst>
              <a:ext uri="{FF2B5EF4-FFF2-40B4-BE49-F238E27FC236}">
                <a16:creationId xmlns:a16="http://schemas.microsoft.com/office/drawing/2014/main" id="{2A43007D-2500-B373-5A5D-BA593B4EA2DC}"/>
              </a:ext>
            </a:extLst>
          </p:cNvPr>
          <p:cNvSpPr>
            <a:spLocks noGrp="1"/>
          </p:cNvSpPr>
          <p:nvPr>
            <p:ph idx="1"/>
          </p:nvPr>
        </p:nvSpPr>
        <p:spPr/>
        <p:txBody>
          <a:bodyPr/>
          <a:lstStyle/>
          <a:p>
            <a:r>
              <a:rPr lang="pl-PL" b="0" i="0" dirty="0">
                <a:solidFill>
                  <a:srgbClr val="333333"/>
                </a:solidFill>
                <a:effectLst/>
                <a:latin typeface="Noto Serif" panose="02020600060500020200" pitchFamily="18" charset="0"/>
              </a:rPr>
              <a:t>Podanie wniesione na piśmie albo ustnie do protokołu powinno być podpisane przez wnoszącego, a protokół ponadto przez pracownika, który go sporządził. Gdy podanie wnosi osoba, która nie może lub nie umie złożyć podpisu, podanie lub protokół podpisuje za nią inna osoba przez nią upoważniona, czyniąc o tym wzmiankę obok podpisu</a:t>
            </a:r>
            <a:endParaRPr lang="pl-PL" dirty="0"/>
          </a:p>
        </p:txBody>
      </p:sp>
    </p:spTree>
    <p:extLst>
      <p:ext uri="{BB962C8B-B14F-4D97-AF65-F5344CB8AC3E}">
        <p14:creationId xmlns:p14="http://schemas.microsoft.com/office/powerpoint/2010/main" val="37311259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1F78EA-B423-6120-B9C6-D9260682E7F4}"/>
              </a:ext>
            </a:extLst>
          </p:cNvPr>
          <p:cNvSpPr>
            <a:spLocks noGrp="1"/>
          </p:cNvSpPr>
          <p:nvPr>
            <p:ph type="title"/>
          </p:nvPr>
        </p:nvSpPr>
        <p:spPr/>
        <p:txBody>
          <a:bodyPr/>
          <a:lstStyle/>
          <a:p>
            <a:r>
              <a:rPr lang="pl-PL" dirty="0"/>
              <a:t>Wszczęcie na wniosek - niejurysdykcyjne</a:t>
            </a:r>
          </a:p>
        </p:txBody>
      </p:sp>
      <p:sp>
        <p:nvSpPr>
          <p:cNvPr id="3" name="Symbol zastępczy zawartości 2">
            <a:extLst>
              <a:ext uri="{FF2B5EF4-FFF2-40B4-BE49-F238E27FC236}">
                <a16:creationId xmlns:a16="http://schemas.microsoft.com/office/drawing/2014/main" id="{C5F98FDF-2020-295E-52A3-59F56C9FE36A}"/>
              </a:ext>
            </a:extLst>
          </p:cNvPr>
          <p:cNvSpPr>
            <a:spLocks noGrp="1"/>
          </p:cNvSpPr>
          <p:nvPr>
            <p:ph idx="1"/>
          </p:nvPr>
        </p:nvSpPr>
        <p:spPr/>
        <p:txBody>
          <a:bodyPr/>
          <a:lstStyle/>
          <a:p>
            <a:r>
              <a:rPr lang="pl-PL" dirty="0">
                <a:solidFill>
                  <a:schemeClr val="tx1"/>
                </a:solidFill>
              </a:rPr>
              <a:t>W indywidualnych sprawach studenckich dotyczących toku studiów :</a:t>
            </a:r>
          </a:p>
          <a:p>
            <a:r>
              <a:rPr lang="pl-PL" dirty="0">
                <a:solidFill>
                  <a:schemeClr val="tx1"/>
                </a:solidFill>
              </a:rPr>
              <a:t> podlegających załatwieniu w drodze rozstrzygnięcia – student ma prawo złożyć podanie na piśmie albo przez informatyczny system obsługi studiów.</a:t>
            </a:r>
            <a:endParaRPr lang="pl-PL" dirty="0"/>
          </a:p>
        </p:txBody>
      </p:sp>
    </p:spTree>
    <p:extLst>
      <p:ext uri="{BB962C8B-B14F-4D97-AF65-F5344CB8AC3E}">
        <p14:creationId xmlns:p14="http://schemas.microsoft.com/office/powerpoint/2010/main" val="42333363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111C0E-24AD-A859-A674-632A8A699A63}"/>
              </a:ext>
            </a:extLst>
          </p:cNvPr>
          <p:cNvSpPr>
            <a:spLocks noGrp="1"/>
          </p:cNvSpPr>
          <p:nvPr>
            <p:ph type="title"/>
          </p:nvPr>
        </p:nvSpPr>
        <p:spPr>
          <a:xfrm>
            <a:off x="1154954" y="973668"/>
            <a:ext cx="8761413" cy="706964"/>
          </a:xfrm>
        </p:spPr>
        <p:txBody>
          <a:bodyPr>
            <a:normAutofit/>
          </a:bodyPr>
          <a:lstStyle/>
          <a:p>
            <a:r>
              <a:rPr lang="pl-PL" dirty="0">
                <a:solidFill>
                  <a:srgbClr val="EBEBEB"/>
                </a:solidFill>
              </a:rPr>
              <a:t>Moment doręczenia</a:t>
            </a:r>
          </a:p>
        </p:txBody>
      </p:sp>
      <p:sp>
        <p:nvSpPr>
          <p:cNvPr id="3" name="Symbol zastępczy zawartości 2">
            <a:extLst>
              <a:ext uri="{FF2B5EF4-FFF2-40B4-BE49-F238E27FC236}">
                <a16:creationId xmlns:a16="http://schemas.microsoft.com/office/drawing/2014/main" id="{E3BB3F15-D1F0-108C-0328-85DE6CDD788E}"/>
              </a:ext>
            </a:extLst>
          </p:cNvPr>
          <p:cNvSpPr>
            <a:spLocks noGrp="1"/>
          </p:cNvSpPr>
          <p:nvPr>
            <p:ph idx="1"/>
          </p:nvPr>
        </p:nvSpPr>
        <p:spPr>
          <a:xfrm>
            <a:off x="1097824" y="2245360"/>
            <a:ext cx="6454443" cy="3774440"/>
          </a:xfrm>
        </p:spPr>
        <p:txBody>
          <a:bodyPr anchor="ctr">
            <a:normAutofit/>
          </a:bodyPr>
          <a:lstStyle/>
          <a:p>
            <a:pPr>
              <a:lnSpc>
                <a:spcPct val="90000"/>
              </a:lnSpc>
            </a:pPr>
            <a:r>
              <a:rPr lang="pl-PL" sz="1500" dirty="0"/>
              <a:t>W przypadku złożenia podania przez informatyczny system obsługi studiów uznaje się, że rozstrzygnięcie w sprawie zostało doręczone w dniu wprowadzenia rozstrzygnięcia do tego systemu. </a:t>
            </a:r>
          </a:p>
          <a:p>
            <a:pPr>
              <a:lnSpc>
                <a:spcPct val="90000"/>
              </a:lnSpc>
            </a:pPr>
            <a:r>
              <a:rPr lang="pl-PL" sz="1500" dirty="0"/>
              <a:t>O wprowadzeniu rozstrzygnięcia do informatycznego systemu obsługi studiów informuje się studenta niezwłocznie drogą elektroniczną na adres o domenie identyfikowanej z Uniwersytetem.</a:t>
            </a:r>
          </a:p>
          <a:p>
            <a:pPr marL="0" indent="0">
              <a:lnSpc>
                <a:spcPct val="90000"/>
              </a:lnSpc>
              <a:buNone/>
            </a:pPr>
            <a:endParaRPr lang="pl-PL" sz="1500" dirty="0"/>
          </a:p>
        </p:txBody>
      </p:sp>
      <p:pic>
        <p:nvPicPr>
          <p:cNvPr id="16" name="Graphic 15" descr="Mydło">
            <a:extLst>
              <a:ext uri="{FF2B5EF4-FFF2-40B4-BE49-F238E27FC236}">
                <a16:creationId xmlns:a16="http://schemas.microsoft.com/office/drawing/2014/main" id="{26AC9BD5-719E-E051-FDC9-EF74B623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6572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C3A9F2-BD4E-B924-1EE8-8563E8214DD4}"/>
              </a:ext>
            </a:extLst>
          </p:cNvPr>
          <p:cNvSpPr>
            <a:spLocks noGrp="1"/>
          </p:cNvSpPr>
          <p:nvPr>
            <p:ph type="title"/>
          </p:nvPr>
        </p:nvSpPr>
        <p:spPr/>
        <p:txBody>
          <a:bodyPr/>
          <a:lstStyle/>
          <a:p>
            <a:r>
              <a:rPr lang="pl-PL" dirty="0"/>
              <a:t>Terminy załatwienia sprawy</a:t>
            </a:r>
          </a:p>
        </p:txBody>
      </p:sp>
      <p:sp>
        <p:nvSpPr>
          <p:cNvPr id="3" name="Symbol zastępczy zawartości 2">
            <a:extLst>
              <a:ext uri="{FF2B5EF4-FFF2-40B4-BE49-F238E27FC236}">
                <a16:creationId xmlns:a16="http://schemas.microsoft.com/office/drawing/2014/main" id="{C552F6FC-CF09-B1DA-7F2D-E24E1244691A}"/>
              </a:ext>
            </a:extLst>
          </p:cNvPr>
          <p:cNvSpPr>
            <a:spLocks noGrp="1"/>
          </p:cNvSpPr>
          <p:nvPr>
            <p:ph idx="1"/>
          </p:nvPr>
        </p:nvSpPr>
        <p:spPr/>
        <p:txBody>
          <a:bodyPr>
            <a:normAutofit/>
          </a:bodyPr>
          <a:lstStyle/>
          <a:p>
            <a:pPr marL="0" indent="0" algn="l">
              <a:spcBef>
                <a:spcPts val="525"/>
              </a:spcBef>
              <a:buNone/>
            </a:pPr>
            <a:r>
              <a:rPr lang="pl-PL" b="0" i="0" dirty="0">
                <a:solidFill>
                  <a:srgbClr val="333333"/>
                </a:solidFill>
                <a:effectLst/>
                <a:latin typeface="Noto Serif" panose="02020600060500020200" pitchFamily="18" charset="0"/>
              </a:rPr>
              <a:t>Organy administracji publicznej obowiązane są załatwiać sprawy bez zbędnej zwłoki.</a:t>
            </a:r>
          </a:p>
          <a:p>
            <a:pPr marL="0" indent="0" algn="l">
              <a:spcBef>
                <a:spcPts val="525"/>
              </a:spcBef>
              <a:buNone/>
            </a:pPr>
            <a:r>
              <a:rPr lang="pl-PL" b="0" i="0" dirty="0">
                <a:solidFill>
                  <a:srgbClr val="333333"/>
                </a:solidFill>
                <a:effectLst/>
                <a:latin typeface="Noto Serif" panose="02020600060500020200" pitchFamily="18" charset="0"/>
              </a:rPr>
              <a:t>Niezwłocznie powinny być załatwiane sprawy, które mogą być rozpatrzone w oparciu o dowody przedstawione przez stronę łącznie z żądaniem wszczęcia postępowania lub w oparciu o fakty i dowody powszechnie znane albo znane z urzędu organowi, przed którym toczy się postępowanie, bądź możliwe do ustalenia na podstawie danych, którymi rozporządza ten organ.</a:t>
            </a:r>
          </a:p>
          <a:p>
            <a:pPr marL="0" indent="0" algn="l">
              <a:spcBef>
                <a:spcPts val="525"/>
              </a:spcBef>
              <a:buNone/>
            </a:pPr>
            <a:r>
              <a:rPr lang="pl-PL" b="0" i="0" dirty="0">
                <a:solidFill>
                  <a:srgbClr val="333333"/>
                </a:solidFill>
                <a:effectLst/>
                <a:latin typeface="Noto Serif" panose="02020600060500020200" pitchFamily="18" charset="0"/>
              </a:rPr>
              <a:t>.</a:t>
            </a:r>
          </a:p>
          <a:p>
            <a:endParaRPr lang="pl-PL" dirty="0"/>
          </a:p>
        </p:txBody>
      </p:sp>
    </p:spTree>
    <p:extLst>
      <p:ext uri="{BB962C8B-B14F-4D97-AF65-F5344CB8AC3E}">
        <p14:creationId xmlns:p14="http://schemas.microsoft.com/office/powerpoint/2010/main" val="310944464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E1F7FA-B399-88D5-1BCC-B3BD51D94258}"/>
              </a:ext>
            </a:extLst>
          </p:cNvPr>
          <p:cNvSpPr>
            <a:spLocks noGrp="1"/>
          </p:cNvSpPr>
          <p:nvPr>
            <p:ph type="title"/>
          </p:nvPr>
        </p:nvSpPr>
        <p:spPr/>
        <p:txBody>
          <a:bodyPr/>
          <a:lstStyle/>
          <a:p>
            <a:r>
              <a:rPr lang="pl-PL" dirty="0"/>
              <a:t>Odmowa wszczęcia postępowania</a:t>
            </a:r>
          </a:p>
        </p:txBody>
      </p:sp>
      <p:sp>
        <p:nvSpPr>
          <p:cNvPr id="3" name="Symbol zastępczy zawartości 2">
            <a:extLst>
              <a:ext uri="{FF2B5EF4-FFF2-40B4-BE49-F238E27FC236}">
                <a16:creationId xmlns:a16="http://schemas.microsoft.com/office/drawing/2014/main" id="{684359E0-F3E7-050C-DE5F-D0BF039BE068}"/>
              </a:ext>
            </a:extLst>
          </p:cNvPr>
          <p:cNvSpPr>
            <a:spLocks noGrp="1"/>
          </p:cNvSpPr>
          <p:nvPr>
            <p:ph idx="1"/>
          </p:nvPr>
        </p:nvSpPr>
        <p:spPr/>
        <p:txBody>
          <a:bodyPr>
            <a:normAutofit lnSpcReduction="10000"/>
          </a:bodyPr>
          <a:lstStyle/>
          <a:p>
            <a:r>
              <a:rPr lang="pl-PL" b="0" i="0" dirty="0">
                <a:solidFill>
                  <a:srgbClr val="333333"/>
                </a:solidFill>
                <a:effectLst/>
                <a:latin typeface="Exo 2"/>
              </a:rPr>
              <a:t>Wydanie postanowienia o odmowie wszczęcia postępowania administracyjnego jest dopuszczalne wyłącznie z powodu oczywistych przeszkód o charakterze przedmiotowym i podmiotowym tj. takich, których wystąpienie jest możliwe do stwierdzenia po wstępnej analizie wniosku. </a:t>
            </a:r>
          </a:p>
          <a:p>
            <a:endParaRPr lang="pl-PL" b="0" i="0" dirty="0">
              <a:solidFill>
                <a:srgbClr val="333333"/>
              </a:solidFill>
              <a:effectLst/>
              <a:latin typeface="Exo 2"/>
            </a:endParaRPr>
          </a:p>
          <a:p>
            <a:r>
              <a:rPr lang="pl-PL" b="0" i="0" dirty="0">
                <a:solidFill>
                  <a:srgbClr val="333333"/>
                </a:solidFill>
                <a:effectLst/>
                <a:latin typeface="Exo 2"/>
              </a:rPr>
              <a:t>Odmowa wszczęcia postępowania na podstawie art. 61a § 1 KPA, tj. "innych uzasadnionych przyczyn" może mieć miejsce wyłącznie w sytuacjach oczywistych, tj. gdy "na pierwszy rzut oka" można stwierdzić, że brak jest podstaw do prowadzenia postępowania.</a:t>
            </a:r>
          </a:p>
          <a:p>
            <a:endParaRPr lang="pl-PL" dirty="0">
              <a:solidFill>
                <a:srgbClr val="333333"/>
              </a:solidFill>
              <a:latin typeface="Exo 2"/>
            </a:endParaRPr>
          </a:p>
          <a:p>
            <a:pPr marL="0" indent="0">
              <a:buNone/>
            </a:pPr>
            <a:r>
              <a:rPr lang="pl-PL" b="0" i="0" dirty="0">
                <a:solidFill>
                  <a:srgbClr val="333333"/>
                </a:solidFill>
                <a:effectLst/>
                <a:latin typeface="Exo 2"/>
              </a:rPr>
              <a:t>Wyrok NSA z dnia 25 września 2024 r. , III FSK 1584/23</a:t>
            </a:r>
            <a:endParaRPr lang="pl-PL" dirty="0">
              <a:latin typeface="Exo 2"/>
            </a:endParaRPr>
          </a:p>
        </p:txBody>
      </p:sp>
    </p:spTree>
    <p:extLst>
      <p:ext uri="{BB962C8B-B14F-4D97-AF65-F5344CB8AC3E}">
        <p14:creationId xmlns:p14="http://schemas.microsoft.com/office/powerpoint/2010/main" val="30745099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20C933-D9BE-2293-5201-7D4033B168A5}"/>
              </a:ext>
            </a:extLst>
          </p:cNvPr>
          <p:cNvSpPr>
            <a:spLocks noGrp="1"/>
          </p:cNvSpPr>
          <p:nvPr>
            <p:ph type="title"/>
          </p:nvPr>
        </p:nvSpPr>
        <p:spPr>
          <a:xfrm>
            <a:off x="1090708" y="973667"/>
            <a:ext cx="8825659" cy="1179597"/>
          </a:xfrm>
        </p:spPr>
        <p:txBody>
          <a:bodyPr/>
          <a:lstStyle/>
          <a:p>
            <a:r>
              <a:rPr lang="pl-PL" dirty="0"/>
              <a:t>„inne okoliczności” jako przesłanka odmowy</a:t>
            </a:r>
          </a:p>
        </p:txBody>
      </p:sp>
      <p:sp>
        <p:nvSpPr>
          <p:cNvPr id="3" name="Symbol zastępczy zawartości 2">
            <a:extLst>
              <a:ext uri="{FF2B5EF4-FFF2-40B4-BE49-F238E27FC236}">
                <a16:creationId xmlns:a16="http://schemas.microsoft.com/office/drawing/2014/main" id="{3A9104DA-698B-8765-21A2-8C25B6CAD2B9}"/>
              </a:ext>
            </a:extLst>
          </p:cNvPr>
          <p:cNvSpPr>
            <a:spLocks noGrp="1"/>
          </p:cNvSpPr>
          <p:nvPr>
            <p:ph idx="1"/>
          </p:nvPr>
        </p:nvSpPr>
        <p:spPr/>
        <p:txBody>
          <a:bodyPr/>
          <a:lstStyle/>
          <a:p>
            <a:r>
              <a:rPr lang="pl-PL" b="0" i="0" dirty="0">
                <a:solidFill>
                  <a:srgbClr val="333333"/>
                </a:solidFill>
                <a:effectLst/>
                <a:latin typeface="Exo 2"/>
              </a:rPr>
              <a:t>Do takich przesłanek odmowy wszczęcia postępowania w orzecznictwie zalicza się sytuacje, gdy do organu wniesiono żądanie w sprawie, która </a:t>
            </a:r>
            <a:r>
              <a:rPr lang="pl-PL" b="0" i="0" dirty="0">
                <a:solidFill>
                  <a:srgbClr val="333333"/>
                </a:solidFill>
                <a:effectLst/>
                <a:highlight>
                  <a:srgbClr val="00FF00"/>
                </a:highlight>
                <a:latin typeface="Exo 2"/>
              </a:rPr>
              <a:t>nie podlega załatwieniu w formie decyzji administracyjnej. </a:t>
            </a:r>
          </a:p>
          <a:p>
            <a:r>
              <a:rPr lang="pl-PL" b="0" i="0" dirty="0">
                <a:solidFill>
                  <a:srgbClr val="333333"/>
                </a:solidFill>
                <a:effectLst/>
                <a:latin typeface="Exo 2"/>
              </a:rPr>
              <a:t>wniesienie żądania w sprawie </a:t>
            </a:r>
            <a:r>
              <a:rPr lang="pl-PL" b="0" i="0" dirty="0">
                <a:solidFill>
                  <a:srgbClr val="333333"/>
                </a:solidFill>
                <a:effectLst/>
                <a:highlight>
                  <a:srgbClr val="00FF00"/>
                </a:highlight>
                <a:latin typeface="Exo 2"/>
              </a:rPr>
              <a:t>już zakończonej wydaniem decyzji ostatecznej </a:t>
            </a:r>
            <a:r>
              <a:rPr lang="pl-PL" b="0" i="0" dirty="0">
                <a:solidFill>
                  <a:srgbClr val="333333"/>
                </a:solidFill>
                <a:effectLst/>
                <a:latin typeface="Exo 2"/>
              </a:rPr>
              <a:t>przy tożsamości podmiotowej i przedmiotowej sprawy ( res iudicata)</a:t>
            </a:r>
          </a:p>
          <a:p>
            <a:r>
              <a:rPr lang="pl-PL" b="0" i="0" dirty="0">
                <a:solidFill>
                  <a:srgbClr val="333333"/>
                </a:solidFill>
                <a:effectLst/>
                <a:latin typeface="Exo 2"/>
              </a:rPr>
              <a:t>lub w sprawie, która już </a:t>
            </a:r>
            <a:r>
              <a:rPr lang="pl-PL" b="0" i="0" dirty="0">
                <a:solidFill>
                  <a:srgbClr val="333333"/>
                </a:solidFill>
                <a:effectLst/>
                <a:highlight>
                  <a:srgbClr val="00FF00"/>
                </a:highlight>
                <a:latin typeface="Exo 2"/>
              </a:rPr>
              <a:t>toczy się </a:t>
            </a:r>
            <a:r>
              <a:rPr lang="pl-PL" b="0" i="0" dirty="0">
                <a:solidFill>
                  <a:srgbClr val="333333"/>
                </a:solidFill>
                <a:effectLst/>
                <a:latin typeface="Exo 2"/>
              </a:rPr>
              <a:t>przed organem administracji ( lis </a:t>
            </a:r>
            <a:r>
              <a:rPr lang="pl-PL" b="0" i="0" dirty="0" err="1">
                <a:solidFill>
                  <a:srgbClr val="333333"/>
                </a:solidFill>
                <a:effectLst/>
                <a:latin typeface="Exo 2"/>
              </a:rPr>
              <a:t>pendens</a:t>
            </a:r>
            <a:r>
              <a:rPr lang="pl-PL" b="0" i="0" dirty="0">
                <a:solidFill>
                  <a:srgbClr val="333333"/>
                </a:solidFill>
                <a:effectLst/>
                <a:latin typeface="Exo 2"/>
              </a:rPr>
              <a:t>) </a:t>
            </a:r>
          </a:p>
          <a:p>
            <a:r>
              <a:rPr lang="pl-PL" b="0" i="0" dirty="0">
                <a:solidFill>
                  <a:srgbClr val="333333"/>
                </a:solidFill>
                <a:effectLst/>
                <a:latin typeface="Exo 2"/>
              </a:rPr>
              <a:t>Są to sytuacje jednoznaczne, oczywiste, dostrzegalne prima facie, możliwe do zidentyfikowania już na etapie wstępnej analizy zgłoszonego żądania, niewymagające prowadzenia postępowania wyjaśniającego.</a:t>
            </a:r>
            <a:endParaRPr lang="pl-PL" dirty="0"/>
          </a:p>
        </p:txBody>
      </p:sp>
    </p:spTree>
    <p:extLst>
      <p:ext uri="{BB962C8B-B14F-4D97-AF65-F5344CB8AC3E}">
        <p14:creationId xmlns:p14="http://schemas.microsoft.com/office/powerpoint/2010/main" val="15833505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B2FA71-AFCA-134F-BE33-F98A6F542B33}"/>
              </a:ext>
            </a:extLst>
          </p:cNvPr>
          <p:cNvSpPr>
            <a:spLocks noGrp="1"/>
          </p:cNvSpPr>
          <p:nvPr>
            <p:ph type="title"/>
          </p:nvPr>
        </p:nvSpPr>
        <p:spPr/>
        <p:txBody>
          <a:bodyPr/>
          <a:lstStyle/>
          <a:p>
            <a:r>
              <a:rPr lang="pl-PL" dirty="0"/>
              <a:t>Cel odmowy wszczęcia postępowania</a:t>
            </a:r>
          </a:p>
        </p:txBody>
      </p:sp>
      <p:sp>
        <p:nvSpPr>
          <p:cNvPr id="3" name="Symbol zastępczy zawartości 2">
            <a:extLst>
              <a:ext uri="{FF2B5EF4-FFF2-40B4-BE49-F238E27FC236}">
                <a16:creationId xmlns:a16="http://schemas.microsoft.com/office/drawing/2014/main" id="{4E99784E-965B-55DA-09F1-D0A31286CC87}"/>
              </a:ext>
            </a:extLst>
          </p:cNvPr>
          <p:cNvSpPr>
            <a:spLocks noGrp="1"/>
          </p:cNvSpPr>
          <p:nvPr>
            <p:ph idx="1"/>
          </p:nvPr>
        </p:nvSpPr>
        <p:spPr/>
        <p:txBody>
          <a:bodyPr/>
          <a:lstStyle/>
          <a:p>
            <a:r>
              <a:rPr lang="pl-PL" b="0" i="0" dirty="0">
                <a:solidFill>
                  <a:srgbClr val="333333"/>
                </a:solidFill>
                <a:effectLst/>
                <a:latin typeface="Exo 2"/>
              </a:rPr>
              <a:t>Celem bowiem instytucji odmowy wszczęcia postępowania administracyjnego jest uniemożliwienie prowadzenia takiego postępowania, którego rezultat (akt administracyjny) byłby obarczony istotną wadą.</a:t>
            </a:r>
          </a:p>
          <a:p>
            <a:endParaRPr lang="pl-PL" dirty="0">
              <a:solidFill>
                <a:srgbClr val="333333"/>
              </a:solidFill>
              <a:latin typeface="Exo 2"/>
            </a:endParaRPr>
          </a:p>
          <a:p>
            <a:r>
              <a:rPr lang="pl-PL" b="0" i="0" dirty="0">
                <a:solidFill>
                  <a:srgbClr val="333333"/>
                </a:solidFill>
                <a:effectLst/>
                <a:latin typeface="Exo 2"/>
              </a:rPr>
              <a:t>W szczególności do przyczyn tych należą okoliczności, które doprowadziłyby do wszczęcia postępowania wymagającego po jego zakończeniu stwierdzenia nieważności wydanej w nim decyzji (art. 156 § 1 KPA) lub wznowienia postępowania (art. 145-145b KPA).</a:t>
            </a:r>
            <a:endParaRPr lang="pl-PL" dirty="0"/>
          </a:p>
        </p:txBody>
      </p:sp>
    </p:spTree>
    <p:extLst>
      <p:ext uri="{BB962C8B-B14F-4D97-AF65-F5344CB8AC3E}">
        <p14:creationId xmlns:p14="http://schemas.microsoft.com/office/powerpoint/2010/main" val="38880832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6124BA-3445-B0CF-D834-609165FE226F}"/>
              </a:ext>
            </a:extLst>
          </p:cNvPr>
          <p:cNvSpPr>
            <a:spLocks noGrp="1"/>
          </p:cNvSpPr>
          <p:nvPr>
            <p:ph type="title"/>
          </p:nvPr>
        </p:nvSpPr>
        <p:spPr/>
        <p:txBody>
          <a:bodyPr/>
          <a:lstStyle/>
          <a:p>
            <a:r>
              <a:rPr lang="pl-PL" dirty="0"/>
              <a:t>Minimalne wymaga podania</a:t>
            </a:r>
          </a:p>
        </p:txBody>
      </p:sp>
      <p:sp>
        <p:nvSpPr>
          <p:cNvPr id="3" name="Symbol zastępczy zawartości 2">
            <a:extLst>
              <a:ext uri="{FF2B5EF4-FFF2-40B4-BE49-F238E27FC236}">
                <a16:creationId xmlns:a16="http://schemas.microsoft.com/office/drawing/2014/main" id="{0A4C62C5-34F1-6CA0-A3A8-2139BB8376B7}"/>
              </a:ext>
            </a:extLst>
          </p:cNvPr>
          <p:cNvSpPr>
            <a:spLocks noGrp="1"/>
          </p:cNvSpPr>
          <p:nvPr>
            <p:ph idx="1"/>
          </p:nvPr>
        </p:nvSpPr>
        <p:spPr/>
        <p:txBody>
          <a:bodyPr/>
          <a:lstStyle/>
          <a:p>
            <a:r>
              <a:rPr lang="pl-PL" b="0" i="0" dirty="0">
                <a:solidFill>
                  <a:srgbClr val="333333"/>
                </a:solidFill>
                <a:effectLst/>
                <a:latin typeface="Noto Serif" panose="02020600060500020200" pitchFamily="18" charset="0"/>
              </a:rPr>
              <a:t>wskazanie osoby, od której pochodzi ( w przypadku studenta z podaniem nr albumu)</a:t>
            </a:r>
          </a:p>
          <a:p>
            <a:r>
              <a:rPr lang="pl-PL" b="0" i="0" dirty="0">
                <a:solidFill>
                  <a:srgbClr val="333333"/>
                </a:solidFill>
                <a:effectLst/>
                <a:latin typeface="Noto Serif" panose="02020600060500020200" pitchFamily="18" charset="0"/>
              </a:rPr>
              <a:t> jej adres, również w przypadku złożenia podania w postaci elektronicznej, </a:t>
            </a:r>
          </a:p>
          <a:p>
            <a:r>
              <a:rPr lang="pl-PL" b="0" i="0" dirty="0">
                <a:solidFill>
                  <a:srgbClr val="333333"/>
                </a:solidFill>
                <a:effectLst/>
                <a:latin typeface="Noto Serif" panose="02020600060500020200" pitchFamily="18" charset="0"/>
              </a:rPr>
              <a:t>i żądanie </a:t>
            </a:r>
          </a:p>
          <a:p>
            <a:r>
              <a:rPr lang="pl-PL" b="0" i="0" dirty="0">
                <a:solidFill>
                  <a:srgbClr val="333333"/>
                </a:solidFill>
                <a:effectLst/>
                <a:latin typeface="Noto Serif" panose="02020600060500020200" pitchFamily="18" charset="0"/>
              </a:rPr>
              <a:t>oraz czynić zadość innym wymaganiom ustalonym w przepisach szczególnych</a:t>
            </a:r>
            <a:endParaRPr lang="pl-PL" dirty="0"/>
          </a:p>
        </p:txBody>
      </p:sp>
    </p:spTree>
    <p:extLst>
      <p:ext uri="{BB962C8B-B14F-4D97-AF65-F5344CB8AC3E}">
        <p14:creationId xmlns:p14="http://schemas.microsoft.com/office/powerpoint/2010/main" val="18133484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D55772-8BA3-AD6C-324A-4B3A4B88A2B1}"/>
              </a:ext>
            </a:extLst>
          </p:cNvPr>
          <p:cNvSpPr>
            <a:spLocks noGrp="1"/>
          </p:cNvSpPr>
          <p:nvPr>
            <p:ph type="title"/>
          </p:nvPr>
        </p:nvSpPr>
        <p:spPr/>
        <p:txBody>
          <a:bodyPr/>
          <a:lstStyle/>
          <a:p>
            <a:r>
              <a:rPr lang="pl-PL" dirty="0"/>
              <a:t>Wniosek – wymogi formalne</a:t>
            </a:r>
          </a:p>
        </p:txBody>
      </p:sp>
      <p:sp>
        <p:nvSpPr>
          <p:cNvPr id="3" name="Symbol zastępczy zawartości 2">
            <a:extLst>
              <a:ext uri="{FF2B5EF4-FFF2-40B4-BE49-F238E27FC236}">
                <a16:creationId xmlns:a16="http://schemas.microsoft.com/office/drawing/2014/main" id="{29FF0452-08B2-1FDB-080A-10C2A810D542}"/>
              </a:ext>
            </a:extLst>
          </p:cNvPr>
          <p:cNvSpPr>
            <a:spLocks noGrp="1"/>
          </p:cNvSpPr>
          <p:nvPr>
            <p:ph idx="1"/>
          </p:nvPr>
        </p:nvSpPr>
        <p:spPr/>
        <p:txBody>
          <a:bodyPr/>
          <a:lstStyle/>
          <a:p>
            <a:r>
              <a:rPr lang="pl-PL" b="0" i="0" dirty="0">
                <a:solidFill>
                  <a:srgbClr val="333333"/>
                </a:solidFill>
                <a:effectLst/>
                <a:latin typeface="Exo 2"/>
              </a:rPr>
              <a:t>Organ administracji publicznej nie jest uprawniony do swobodnego interpretowania żądania strony. Tym samym o treści, zakresie przedmiotowym żądania, która wyznacza przedmiot postępowania decyduje strona. Organ związany jest tym żądaniem. </a:t>
            </a:r>
          </a:p>
        </p:txBody>
      </p:sp>
    </p:spTree>
    <p:extLst>
      <p:ext uri="{BB962C8B-B14F-4D97-AF65-F5344CB8AC3E}">
        <p14:creationId xmlns:p14="http://schemas.microsoft.com/office/powerpoint/2010/main" val="286373764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F55733-A05E-5FA3-48D8-FB9A9DE9F00A}"/>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A78A54D7-59FE-6043-063D-F14718372A0A}"/>
              </a:ext>
            </a:extLst>
          </p:cNvPr>
          <p:cNvSpPr>
            <a:spLocks noGrp="1"/>
          </p:cNvSpPr>
          <p:nvPr>
            <p:ph idx="1"/>
          </p:nvPr>
        </p:nvSpPr>
        <p:spPr/>
        <p:txBody>
          <a:bodyPr/>
          <a:lstStyle/>
          <a:p>
            <a:pPr algn="l"/>
            <a:r>
              <a:rPr lang="pl-PL" b="0" i="0" dirty="0">
                <a:solidFill>
                  <a:srgbClr val="000000"/>
                </a:solidFill>
                <a:effectLst/>
                <a:latin typeface="Exo 2"/>
              </a:rPr>
              <a:t>Podpis warunkuje, że żądanie pochodzi od osoby określonej jako wnoszącej podanie. Podanie, które nie jest podpisane przez wnoszącego, nie wywołuje żadnych skutków prawnych związanych z jego wniesieniem, przede wszystkim zaś nie daje możliwości jego merytorycznego rozpatrzenia. W takiej sytuacji organ jest obowiązany stosownie do art. 64 § 2 KPA wezwać stronę do jego podpisania.</a:t>
            </a:r>
          </a:p>
          <a:p>
            <a:br>
              <a:rPr lang="pl-PL" b="0" i="0" dirty="0">
                <a:solidFill>
                  <a:srgbClr val="000000"/>
                </a:solidFill>
                <a:effectLst/>
                <a:latin typeface="Exo 2"/>
              </a:rPr>
            </a:br>
            <a:endParaRPr lang="pl-PL" dirty="0"/>
          </a:p>
        </p:txBody>
      </p:sp>
    </p:spTree>
    <p:extLst>
      <p:ext uri="{BB962C8B-B14F-4D97-AF65-F5344CB8AC3E}">
        <p14:creationId xmlns:p14="http://schemas.microsoft.com/office/powerpoint/2010/main" val="41971436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02ED8A-92AC-B9CF-87E4-C69887BDF85C}"/>
              </a:ext>
            </a:extLst>
          </p:cNvPr>
          <p:cNvSpPr>
            <a:spLocks noGrp="1"/>
          </p:cNvSpPr>
          <p:nvPr>
            <p:ph type="title"/>
          </p:nvPr>
        </p:nvSpPr>
        <p:spPr/>
        <p:txBody>
          <a:bodyPr/>
          <a:lstStyle/>
          <a:p>
            <a:r>
              <a:rPr lang="pl-PL" dirty="0"/>
              <a:t>Moment wszczęcia na wniosek</a:t>
            </a:r>
          </a:p>
        </p:txBody>
      </p:sp>
      <p:sp>
        <p:nvSpPr>
          <p:cNvPr id="3" name="Symbol zastępczy zawartości 2">
            <a:extLst>
              <a:ext uri="{FF2B5EF4-FFF2-40B4-BE49-F238E27FC236}">
                <a16:creationId xmlns:a16="http://schemas.microsoft.com/office/drawing/2014/main" id="{C45F07CF-F766-6EC6-D058-D2999663F716}"/>
              </a:ext>
            </a:extLst>
          </p:cNvPr>
          <p:cNvSpPr>
            <a:spLocks noGrp="1"/>
          </p:cNvSpPr>
          <p:nvPr>
            <p:ph idx="1"/>
          </p:nvPr>
        </p:nvSpPr>
        <p:spPr/>
        <p:txBody>
          <a:bodyPr/>
          <a:lstStyle/>
          <a:p>
            <a:pPr algn="l">
              <a:spcBef>
                <a:spcPts val="525"/>
              </a:spcBef>
            </a:pPr>
            <a:r>
              <a:rPr lang="pl-PL" b="0" i="0" dirty="0">
                <a:solidFill>
                  <a:srgbClr val="333333"/>
                </a:solidFill>
                <a:effectLst/>
                <a:latin typeface="Noto Serif" panose="02020600060500020200" pitchFamily="18" charset="0"/>
              </a:rPr>
              <a:t>Datą wszczęcia postępowania na żądanie strony jest dzień doręczenia żądania organowi administracji publicznej.</a:t>
            </a:r>
          </a:p>
          <a:p>
            <a:pPr algn="l">
              <a:spcBef>
                <a:spcPts val="525"/>
              </a:spcBef>
            </a:pPr>
            <a:endParaRPr lang="pl-PL" b="0" i="0" dirty="0">
              <a:solidFill>
                <a:srgbClr val="333333"/>
              </a:solidFill>
              <a:effectLst/>
              <a:latin typeface="Noto Serif" panose="02020600060500020200" pitchFamily="18" charset="0"/>
            </a:endParaRPr>
          </a:p>
          <a:p>
            <a:pPr algn="l">
              <a:spcBef>
                <a:spcPts val="525"/>
              </a:spcBef>
            </a:pPr>
            <a:r>
              <a:rPr lang="pl-PL" b="0" i="0" dirty="0">
                <a:solidFill>
                  <a:srgbClr val="333333"/>
                </a:solidFill>
                <a:effectLst/>
                <a:latin typeface="Noto Serif" panose="02020600060500020200" pitchFamily="18" charset="0"/>
              </a:rPr>
              <a:t> Datą wszczęcia postępowania na żądanie strony wniesione drogą elektroniczną jest dzień wystawienia dowodu otrzymania, o którym mowa w </a:t>
            </a:r>
            <a:r>
              <a:rPr lang="pl-PL" b="0" i="0" u="none" strike="noStrike" dirty="0">
                <a:solidFill>
                  <a:srgbClr val="CC0000"/>
                </a:solidFill>
                <a:effectLst/>
                <a:latin typeface="Noto Serif" panose="02020600060500020200" pitchFamily="18" charset="0"/>
                <a:hlinkClick r:id="rId2"/>
              </a:rPr>
              <a:t>art. 41</a:t>
            </a:r>
            <a:r>
              <a:rPr lang="pl-PL" b="0" i="0" dirty="0">
                <a:solidFill>
                  <a:srgbClr val="333333"/>
                </a:solidFill>
                <a:effectLst/>
                <a:latin typeface="Noto Serif" panose="02020600060500020200" pitchFamily="18" charset="0"/>
              </a:rPr>
              <a:t> ustawy z dnia 18 listopada 2020 r. o doręczeniach elektronicznych.</a:t>
            </a:r>
          </a:p>
          <a:p>
            <a:endParaRPr lang="pl-PL" dirty="0"/>
          </a:p>
        </p:txBody>
      </p:sp>
    </p:spTree>
    <p:extLst>
      <p:ext uri="{BB962C8B-B14F-4D97-AF65-F5344CB8AC3E}">
        <p14:creationId xmlns:p14="http://schemas.microsoft.com/office/powerpoint/2010/main" val="23746205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B96F5C-D9FA-6DB1-FA64-33EA1CE50297}"/>
              </a:ext>
            </a:extLst>
          </p:cNvPr>
          <p:cNvSpPr>
            <a:spLocks noGrp="1"/>
          </p:cNvSpPr>
          <p:nvPr>
            <p:ph type="title"/>
          </p:nvPr>
        </p:nvSpPr>
        <p:spPr/>
        <p:txBody>
          <a:bodyPr/>
          <a:lstStyle/>
          <a:p>
            <a:r>
              <a:rPr lang="pl-PL" dirty="0"/>
              <a:t>Potwierdzenie wniesienia</a:t>
            </a:r>
          </a:p>
        </p:txBody>
      </p:sp>
      <p:sp>
        <p:nvSpPr>
          <p:cNvPr id="3" name="Symbol zastępczy zawartości 2">
            <a:extLst>
              <a:ext uri="{FF2B5EF4-FFF2-40B4-BE49-F238E27FC236}">
                <a16:creationId xmlns:a16="http://schemas.microsoft.com/office/drawing/2014/main" id="{174B141C-33A9-E4BE-EADA-4AF13E101F5B}"/>
              </a:ext>
            </a:extLst>
          </p:cNvPr>
          <p:cNvSpPr>
            <a:spLocks noGrp="1"/>
          </p:cNvSpPr>
          <p:nvPr>
            <p:ph idx="1"/>
          </p:nvPr>
        </p:nvSpPr>
        <p:spPr/>
        <p:txBody>
          <a:bodyPr>
            <a:normAutofit/>
          </a:bodyPr>
          <a:lstStyle/>
          <a:p>
            <a:r>
              <a:rPr lang="pl-PL" sz="2400" b="0" i="0" dirty="0">
                <a:solidFill>
                  <a:srgbClr val="333333"/>
                </a:solidFill>
                <a:effectLst/>
                <a:latin typeface="Exo 2"/>
              </a:rPr>
              <a:t>Organ administracji publicznej jest obowiązany potwierdzić wniesienie podania, jeżeli wnoszący tego zażąda.</a:t>
            </a:r>
          </a:p>
          <a:p>
            <a:endParaRPr lang="pl-PL" sz="2400" dirty="0">
              <a:solidFill>
                <a:srgbClr val="333333"/>
              </a:solidFill>
              <a:latin typeface="Exo 2"/>
            </a:endParaRPr>
          </a:p>
          <a:p>
            <a:r>
              <a:rPr lang="pl-PL" sz="2400" b="0" i="0" dirty="0">
                <a:solidFill>
                  <a:srgbClr val="333333"/>
                </a:solidFill>
                <a:effectLst/>
                <a:latin typeface="Exo 2"/>
              </a:rPr>
              <a:t>Rozwiązanie to ma charakter gwarancyjny, bo stanowi o wygenerowaniu dowodu złożenia pisma danym miejscu i czasie. </a:t>
            </a:r>
            <a:endParaRPr lang="pl-PL" sz="2400" dirty="0">
              <a:latin typeface="Exo 2"/>
            </a:endParaRPr>
          </a:p>
        </p:txBody>
      </p:sp>
    </p:spTree>
    <p:extLst>
      <p:ext uri="{BB962C8B-B14F-4D97-AF65-F5344CB8AC3E}">
        <p14:creationId xmlns:p14="http://schemas.microsoft.com/office/powerpoint/2010/main" val="190894498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0E1336-44CF-DEF2-FFCD-DA22859BFA15}"/>
              </a:ext>
            </a:extLst>
          </p:cNvPr>
          <p:cNvSpPr>
            <a:spLocks noGrp="1"/>
          </p:cNvSpPr>
          <p:nvPr>
            <p:ph type="title"/>
          </p:nvPr>
        </p:nvSpPr>
        <p:spPr/>
        <p:txBody>
          <a:bodyPr/>
          <a:lstStyle/>
          <a:p>
            <a:r>
              <a:rPr lang="pl-PL" dirty="0"/>
              <a:t>Język podania</a:t>
            </a:r>
          </a:p>
        </p:txBody>
      </p:sp>
      <p:sp>
        <p:nvSpPr>
          <p:cNvPr id="3" name="Symbol zastępczy zawartości 2">
            <a:extLst>
              <a:ext uri="{FF2B5EF4-FFF2-40B4-BE49-F238E27FC236}">
                <a16:creationId xmlns:a16="http://schemas.microsoft.com/office/drawing/2014/main" id="{0263841F-ADB8-4724-0291-E1C256FF9153}"/>
              </a:ext>
            </a:extLst>
          </p:cNvPr>
          <p:cNvSpPr>
            <a:spLocks noGrp="1"/>
          </p:cNvSpPr>
          <p:nvPr>
            <p:ph idx="1"/>
          </p:nvPr>
        </p:nvSpPr>
        <p:spPr/>
        <p:txBody>
          <a:bodyPr>
            <a:normAutofit/>
          </a:bodyPr>
          <a:lstStyle/>
          <a:p>
            <a:r>
              <a:rPr lang="pl-PL" sz="2800" b="0" i="0" dirty="0">
                <a:solidFill>
                  <a:srgbClr val="333333"/>
                </a:solidFill>
                <a:effectLst/>
                <a:latin typeface="Exo 2"/>
              </a:rPr>
              <a:t>Sporządzenie podania w języku obcym oznacza, że podanie strony było dotknięte brakiem formalnym i nie ma przy tym znaczenia prawnego, czy treść pisma w języku obcym jest lub powinna być zrozumiała dla pracowników organu.</a:t>
            </a:r>
          </a:p>
          <a:p>
            <a:endParaRPr lang="pl-PL" sz="2800" b="0" i="0" dirty="0">
              <a:solidFill>
                <a:srgbClr val="333333"/>
              </a:solidFill>
              <a:effectLst/>
              <a:latin typeface="Exo 2"/>
            </a:endParaRPr>
          </a:p>
          <a:p>
            <a:pPr marL="0" indent="0">
              <a:buNone/>
            </a:pPr>
            <a:r>
              <a:rPr lang="pl-PL" dirty="0">
                <a:solidFill>
                  <a:srgbClr val="333333"/>
                </a:solidFill>
                <a:latin typeface="Exo 2"/>
              </a:rPr>
              <a:t>Por.</a:t>
            </a:r>
            <a:r>
              <a:rPr lang="pl-PL" b="0" i="0" dirty="0">
                <a:solidFill>
                  <a:srgbClr val="333333"/>
                </a:solidFill>
                <a:effectLst/>
                <a:latin typeface="Exo 2"/>
              </a:rPr>
              <a:t> Wyrok WSA we Wrocławiu z dnia 24 sierpnia 2022 r., IV SA/</a:t>
            </a:r>
            <a:r>
              <a:rPr lang="pl-PL" b="0" i="0" dirty="0" err="1">
                <a:solidFill>
                  <a:srgbClr val="333333"/>
                </a:solidFill>
                <a:effectLst/>
                <a:latin typeface="Exo 2"/>
              </a:rPr>
              <a:t>Wr</a:t>
            </a:r>
            <a:r>
              <a:rPr lang="pl-PL" b="0" i="0" dirty="0">
                <a:solidFill>
                  <a:srgbClr val="333333"/>
                </a:solidFill>
                <a:effectLst/>
                <a:latin typeface="Exo 2"/>
              </a:rPr>
              <a:t> 23/22</a:t>
            </a:r>
            <a:endParaRPr lang="pl-PL" dirty="0">
              <a:latin typeface="Exo 2"/>
            </a:endParaRPr>
          </a:p>
        </p:txBody>
      </p:sp>
    </p:spTree>
    <p:extLst>
      <p:ext uri="{BB962C8B-B14F-4D97-AF65-F5344CB8AC3E}">
        <p14:creationId xmlns:p14="http://schemas.microsoft.com/office/powerpoint/2010/main" val="333195918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2EB8B9-5EB0-15DE-0AE5-3497EB164B1C}"/>
              </a:ext>
            </a:extLst>
          </p:cNvPr>
          <p:cNvSpPr>
            <a:spLocks noGrp="1"/>
          </p:cNvSpPr>
          <p:nvPr>
            <p:ph type="title"/>
          </p:nvPr>
        </p:nvSpPr>
        <p:spPr/>
        <p:txBody>
          <a:bodyPr/>
          <a:lstStyle/>
          <a:p>
            <a:r>
              <a:rPr lang="pl-PL" dirty="0"/>
              <a:t>Wady formalne podania</a:t>
            </a:r>
          </a:p>
        </p:txBody>
      </p:sp>
      <p:sp>
        <p:nvSpPr>
          <p:cNvPr id="3" name="Symbol zastępczy zawartości 2">
            <a:extLst>
              <a:ext uri="{FF2B5EF4-FFF2-40B4-BE49-F238E27FC236}">
                <a16:creationId xmlns:a16="http://schemas.microsoft.com/office/drawing/2014/main" id="{DD48013E-CF17-A4FE-CD07-59A41032156F}"/>
              </a:ext>
            </a:extLst>
          </p:cNvPr>
          <p:cNvSpPr>
            <a:spLocks noGrp="1"/>
          </p:cNvSpPr>
          <p:nvPr>
            <p:ph idx="1"/>
          </p:nvPr>
        </p:nvSpPr>
        <p:spPr/>
        <p:txBody>
          <a:bodyPr>
            <a:normAutofit lnSpcReduction="10000"/>
          </a:bodyPr>
          <a:lstStyle/>
          <a:p>
            <a:r>
              <a:rPr lang="pl-PL" sz="2000" b="0" i="0" dirty="0">
                <a:solidFill>
                  <a:srgbClr val="333333"/>
                </a:solidFill>
                <a:effectLst/>
                <a:latin typeface="Exo 2"/>
              </a:rPr>
              <a:t>Jeżeli podanie nie spełnia warunków formalnych określonych prawem, to i tak należy uznać, że postępowanie zostało wszczęte. Podanie niespełniające wymogów formalnych wszczyna postępowanie, ponieważ dzięki temu strona ma świadomość, że tej sprawie nadano bieg, a sama sprawa zakończy się jej rozstrzygnięciem.</a:t>
            </a:r>
          </a:p>
          <a:p>
            <a:r>
              <a:rPr lang="pl-PL" sz="2000" dirty="0">
                <a:solidFill>
                  <a:srgbClr val="333333"/>
                </a:solidFill>
                <a:latin typeface="Exo 2"/>
              </a:rPr>
              <a:t>W</a:t>
            </a:r>
            <a:r>
              <a:rPr lang="pl-PL" sz="2000" b="0" i="0" dirty="0">
                <a:solidFill>
                  <a:srgbClr val="333333"/>
                </a:solidFill>
                <a:effectLst/>
                <a:latin typeface="Exo 2"/>
              </a:rPr>
              <a:t>ezwanie do uzupełnienia braków formalnych uregulowane w KPA, w rozdziale dotyczącym wszczęcia postępowania (Dział II, Rozdział 1), może mieć zastosowanie, gdy postępowanie już się toczy. </a:t>
            </a:r>
          </a:p>
          <a:p>
            <a:endParaRPr lang="pl-PL" dirty="0">
              <a:solidFill>
                <a:srgbClr val="333333"/>
              </a:solidFill>
              <a:latin typeface="Exo 2"/>
            </a:endParaRPr>
          </a:p>
          <a:p>
            <a:pPr marL="0" indent="0">
              <a:buNone/>
            </a:pPr>
            <a:r>
              <a:rPr lang="pl-PL" sz="2000" b="0" i="0" dirty="0">
                <a:solidFill>
                  <a:srgbClr val="333333"/>
                </a:solidFill>
                <a:effectLst/>
                <a:latin typeface="Exo 2"/>
              </a:rPr>
              <a:t>Wyrok WSA w Łodzi z dnia 5 stycznia 2023 r., III SAB/</a:t>
            </a:r>
            <a:r>
              <a:rPr lang="pl-PL" sz="2000" b="0" i="0" dirty="0" err="1">
                <a:solidFill>
                  <a:srgbClr val="333333"/>
                </a:solidFill>
                <a:effectLst/>
                <a:latin typeface="Exo 2"/>
              </a:rPr>
              <a:t>Łd</a:t>
            </a:r>
            <a:r>
              <a:rPr lang="pl-PL" sz="2000" b="0" i="0" dirty="0">
                <a:solidFill>
                  <a:srgbClr val="333333"/>
                </a:solidFill>
                <a:effectLst/>
                <a:latin typeface="Exo 2"/>
              </a:rPr>
              <a:t> 141/22</a:t>
            </a:r>
            <a:endParaRPr lang="pl-PL" sz="2000" dirty="0">
              <a:latin typeface="Exo 2"/>
            </a:endParaRPr>
          </a:p>
        </p:txBody>
      </p:sp>
    </p:spTree>
    <p:extLst>
      <p:ext uri="{BB962C8B-B14F-4D97-AF65-F5344CB8AC3E}">
        <p14:creationId xmlns:p14="http://schemas.microsoft.com/office/powerpoint/2010/main" val="2631968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DF4ED9-7C77-BFCF-DB9B-A31B12B5060B}"/>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A963CBC8-B0E1-3BBB-C943-4B0033135E0F}"/>
              </a:ext>
            </a:extLst>
          </p:cNvPr>
          <p:cNvSpPr>
            <a:spLocks noGrp="1"/>
          </p:cNvSpPr>
          <p:nvPr>
            <p:ph idx="1"/>
          </p:nvPr>
        </p:nvSpPr>
        <p:spPr/>
        <p:txBody>
          <a:bodyPr/>
          <a:lstStyle/>
          <a:p>
            <a:r>
              <a:rPr lang="pl-PL" b="0" i="0" dirty="0">
                <a:solidFill>
                  <a:srgbClr val="333333"/>
                </a:solidFill>
                <a:effectLst/>
                <a:latin typeface="Noto Serif" panose="02020600060500020200" pitchFamily="18" charset="0"/>
              </a:rPr>
              <a:t>Załatwienie sprawy wymagającej postępowania wyjaśniającego powinno nastąpić nie później niż w ciągu miesiąca, a sprawy szczególnie skomplikowanej - nie później niż w ciągu dwóch miesięcy od dnia wszczęcia postępowania, zaś w postępowaniu odwoławczym - w ciągu miesiąca od dnia otrzymania odwołania.</a:t>
            </a:r>
            <a:endParaRPr lang="pl-PL" dirty="0"/>
          </a:p>
        </p:txBody>
      </p:sp>
    </p:spTree>
    <p:extLst>
      <p:ext uri="{BB962C8B-B14F-4D97-AF65-F5344CB8AC3E}">
        <p14:creationId xmlns:p14="http://schemas.microsoft.com/office/powerpoint/2010/main" val="4240384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AD5475-4140-4B2E-BF83-AB831B77AB61}"/>
              </a:ext>
            </a:extLst>
          </p:cNvPr>
          <p:cNvSpPr>
            <a:spLocks noGrp="1"/>
          </p:cNvSpPr>
          <p:nvPr>
            <p:ph type="title"/>
          </p:nvPr>
        </p:nvSpPr>
        <p:spPr/>
        <p:txBody>
          <a:bodyPr/>
          <a:lstStyle/>
          <a:p>
            <a:r>
              <a:rPr lang="pl-PL" dirty="0"/>
              <a:t>Postępowanie naprawcze - przedmiot</a:t>
            </a:r>
          </a:p>
        </p:txBody>
      </p:sp>
      <p:sp>
        <p:nvSpPr>
          <p:cNvPr id="3" name="Symbol zastępczy zawartości 2">
            <a:extLst>
              <a:ext uri="{FF2B5EF4-FFF2-40B4-BE49-F238E27FC236}">
                <a16:creationId xmlns:a16="http://schemas.microsoft.com/office/drawing/2014/main" id="{D5AAFEFF-68AF-031E-6BB9-C77F67C03321}"/>
              </a:ext>
            </a:extLst>
          </p:cNvPr>
          <p:cNvSpPr>
            <a:spLocks noGrp="1"/>
          </p:cNvSpPr>
          <p:nvPr>
            <p:ph idx="1"/>
          </p:nvPr>
        </p:nvSpPr>
        <p:spPr/>
        <p:txBody>
          <a:bodyPr>
            <a:normAutofit fontScale="92500"/>
          </a:bodyPr>
          <a:lstStyle/>
          <a:p>
            <a:r>
              <a:rPr lang="pl-PL" sz="2400" dirty="0">
                <a:solidFill>
                  <a:srgbClr val="333333"/>
                </a:solidFill>
                <a:latin typeface="Exo 2"/>
              </a:rPr>
              <a:t>B</a:t>
            </a:r>
            <a:r>
              <a:rPr lang="pl-PL" sz="2400" b="0" i="0" dirty="0">
                <a:solidFill>
                  <a:srgbClr val="333333"/>
                </a:solidFill>
                <a:effectLst/>
                <a:latin typeface="Exo 2"/>
              </a:rPr>
              <a:t>rakami podania są niewątpliwie takie tylko braki, które uniemożliwiają nadanie mu biegu, stosowanie przywołanego przepisu prawa nie może zmierzać do merytorycznej oceny wniosku (podania) oraz jego załączników, a w konsekwencji odnosić się do okoliczności, które organ administracji, przed którym inicjowane jest postępowanie uznaje za istotne dla ustalenia stanu faktycznego sprawy. </a:t>
            </a:r>
          </a:p>
          <a:p>
            <a:r>
              <a:rPr lang="pl-PL" sz="2400" b="0" i="0" dirty="0">
                <a:solidFill>
                  <a:srgbClr val="333333"/>
                </a:solidFill>
                <a:effectLst/>
                <a:latin typeface="Exo 2"/>
              </a:rPr>
              <a:t>Niedołączenie dokumentu pełnomocnictwa stanowi brak formalny pisma, bez uzupełnienia którego sprawie nie można nadać dalszego biegu. </a:t>
            </a:r>
            <a:endParaRPr lang="pl-PL" sz="2400" dirty="0"/>
          </a:p>
        </p:txBody>
      </p:sp>
    </p:spTree>
    <p:extLst>
      <p:ext uri="{BB962C8B-B14F-4D97-AF65-F5344CB8AC3E}">
        <p14:creationId xmlns:p14="http://schemas.microsoft.com/office/powerpoint/2010/main" val="41118644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AC4D5F-E3B4-579D-4175-06C9C973A38F}"/>
              </a:ext>
            </a:extLst>
          </p:cNvPr>
          <p:cNvSpPr>
            <a:spLocks noGrp="1"/>
          </p:cNvSpPr>
          <p:nvPr>
            <p:ph type="title"/>
          </p:nvPr>
        </p:nvSpPr>
        <p:spPr/>
        <p:txBody>
          <a:bodyPr/>
          <a:lstStyle/>
          <a:p>
            <a:r>
              <a:rPr lang="pl-PL" dirty="0"/>
              <a:t>Postępowanie naprawcze - tryb</a:t>
            </a:r>
          </a:p>
        </p:txBody>
      </p:sp>
      <p:sp>
        <p:nvSpPr>
          <p:cNvPr id="3" name="Symbol zastępczy zawartości 2">
            <a:extLst>
              <a:ext uri="{FF2B5EF4-FFF2-40B4-BE49-F238E27FC236}">
                <a16:creationId xmlns:a16="http://schemas.microsoft.com/office/drawing/2014/main" id="{3181C299-785D-DD72-3E8E-DA9C3514EB77}"/>
              </a:ext>
            </a:extLst>
          </p:cNvPr>
          <p:cNvSpPr>
            <a:spLocks noGrp="1"/>
          </p:cNvSpPr>
          <p:nvPr>
            <p:ph idx="1"/>
          </p:nvPr>
        </p:nvSpPr>
        <p:spPr/>
        <p:txBody>
          <a:bodyPr/>
          <a:lstStyle/>
          <a:p>
            <a:pPr algn="l">
              <a:spcBef>
                <a:spcPts val="525"/>
              </a:spcBef>
            </a:pPr>
            <a:r>
              <a:rPr lang="pl-PL" b="0" i="0" dirty="0">
                <a:solidFill>
                  <a:srgbClr val="333333"/>
                </a:solidFill>
                <a:effectLst/>
                <a:latin typeface="Noto Serif" panose="02020600060500020200" pitchFamily="18" charset="0"/>
              </a:rPr>
              <a:t>Jeżeli w podaniu nie wskazano adresu wnoszącego i nie ma możności ustalenia tego adresu na podstawie posiadanych danych, podanie pozostawia się bez rozpoznania.</a:t>
            </a:r>
          </a:p>
          <a:p>
            <a:pPr algn="l">
              <a:spcBef>
                <a:spcPts val="525"/>
              </a:spcBef>
            </a:pPr>
            <a:endParaRPr lang="pl-PL" b="0" i="0" dirty="0">
              <a:solidFill>
                <a:srgbClr val="333333"/>
              </a:solidFill>
              <a:effectLst/>
              <a:latin typeface="Noto Serif" panose="02020600060500020200" pitchFamily="18" charset="0"/>
            </a:endParaRPr>
          </a:p>
          <a:p>
            <a:pPr algn="l">
              <a:spcBef>
                <a:spcPts val="525"/>
              </a:spcBef>
            </a:pPr>
            <a:r>
              <a:rPr lang="pl-PL" b="0" i="0" dirty="0">
                <a:solidFill>
                  <a:srgbClr val="333333"/>
                </a:solidFill>
                <a:effectLst/>
                <a:latin typeface="Noto Serif" panose="02020600060500020200" pitchFamily="18" charset="0"/>
              </a:rPr>
              <a:t>Jeżeli podanie nie spełnia innych wymagań ustalonych w przepisach prawa, należy wezwać wnoszącego do usunięcia braków w wyznaczonym terminie, nie krótszym niż siedem dni, z pouczeniem, że nieusunięcie tych braków spowoduje pozostawienie podania bez rozpoznania.</a:t>
            </a:r>
          </a:p>
          <a:p>
            <a:endParaRPr lang="pl-PL" dirty="0"/>
          </a:p>
        </p:txBody>
      </p:sp>
    </p:spTree>
    <p:extLst>
      <p:ext uri="{BB962C8B-B14F-4D97-AF65-F5344CB8AC3E}">
        <p14:creationId xmlns:p14="http://schemas.microsoft.com/office/powerpoint/2010/main" val="108488975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4BD6C3-AE5B-F78C-49ED-841C8EFD3DF2}"/>
              </a:ext>
            </a:extLst>
          </p:cNvPr>
          <p:cNvSpPr>
            <a:spLocks noGrp="1"/>
          </p:cNvSpPr>
          <p:nvPr>
            <p:ph type="title"/>
          </p:nvPr>
        </p:nvSpPr>
        <p:spPr/>
        <p:txBody>
          <a:bodyPr/>
          <a:lstStyle/>
          <a:p>
            <a:r>
              <a:rPr lang="pl-PL" sz="2400" b="1" i="0" dirty="0">
                <a:effectLst/>
                <a:latin typeface="Noto Serif" panose="02020600060500020200" pitchFamily="18" charset="0"/>
              </a:rPr>
              <a:t>Wszczęcie postępowania z urzędu ze względu na szczególnie ważny interes studenta</a:t>
            </a:r>
            <a:br>
              <a:rPr lang="pl-PL" sz="2400" b="1" i="0" dirty="0">
                <a:effectLst/>
                <a:latin typeface="Noto Serif" panose="02020600060500020200" pitchFamily="18" charset="0"/>
              </a:rPr>
            </a:br>
            <a:endParaRPr lang="pl-PL" sz="2400" dirty="0"/>
          </a:p>
        </p:txBody>
      </p:sp>
      <p:sp>
        <p:nvSpPr>
          <p:cNvPr id="3" name="Symbol zastępczy zawartości 2">
            <a:extLst>
              <a:ext uri="{FF2B5EF4-FFF2-40B4-BE49-F238E27FC236}">
                <a16:creationId xmlns:a16="http://schemas.microsoft.com/office/drawing/2014/main" id="{B4EA5516-4BC7-0977-E2E7-E12D07452CFD}"/>
              </a:ext>
            </a:extLst>
          </p:cNvPr>
          <p:cNvSpPr>
            <a:spLocks noGrp="1"/>
          </p:cNvSpPr>
          <p:nvPr>
            <p:ph idx="1"/>
          </p:nvPr>
        </p:nvSpPr>
        <p:spPr/>
        <p:txBody>
          <a:bodyPr/>
          <a:lstStyle/>
          <a:p>
            <a:r>
              <a:rPr lang="pl-PL" b="0" i="0" dirty="0">
                <a:solidFill>
                  <a:srgbClr val="333333"/>
                </a:solidFill>
                <a:effectLst/>
                <a:latin typeface="Noto Serif" panose="02020600060500020200" pitchFamily="18" charset="0"/>
              </a:rPr>
              <a:t> </a:t>
            </a:r>
            <a:r>
              <a:rPr lang="pl-PL" b="1" i="0" dirty="0">
                <a:solidFill>
                  <a:srgbClr val="333333"/>
                </a:solidFill>
                <a:effectLst/>
                <a:latin typeface="Noto Serif" panose="02020600060500020200" pitchFamily="18" charset="0"/>
              </a:rPr>
              <a:t>szczególnie ważny interes</a:t>
            </a:r>
            <a:r>
              <a:rPr lang="pl-PL" b="0" i="0" dirty="0">
                <a:solidFill>
                  <a:srgbClr val="333333"/>
                </a:solidFill>
                <a:effectLst/>
                <a:latin typeface="Noto Serif" panose="02020600060500020200" pitchFamily="18" charset="0"/>
              </a:rPr>
              <a:t> </a:t>
            </a:r>
            <a:r>
              <a:rPr lang="pl-PL" b="1" i="0" dirty="0">
                <a:solidFill>
                  <a:srgbClr val="333333"/>
                </a:solidFill>
                <a:effectLst/>
                <a:latin typeface="Noto Serif" panose="02020600060500020200" pitchFamily="18" charset="0"/>
              </a:rPr>
              <a:t>strony</a:t>
            </a:r>
            <a:r>
              <a:rPr lang="pl-PL" b="0" i="0" dirty="0">
                <a:solidFill>
                  <a:srgbClr val="333333"/>
                </a:solidFill>
                <a:effectLst/>
                <a:latin typeface="Noto Serif" panose="02020600060500020200" pitchFamily="18" charset="0"/>
              </a:rPr>
              <a:t> – posiada bez wątpienia kwalifikowany charakter</a:t>
            </a:r>
          </a:p>
          <a:p>
            <a:endParaRPr lang="pl-PL" dirty="0">
              <a:solidFill>
                <a:srgbClr val="333333"/>
              </a:solidFill>
              <a:latin typeface="Noto Serif" panose="02020600060500020200" pitchFamily="18" charset="0"/>
            </a:endParaRPr>
          </a:p>
          <a:p>
            <a:r>
              <a:rPr lang="pl-PL" dirty="0">
                <a:solidFill>
                  <a:srgbClr val="333333"/>
                </a:solidFill>
                <a:latin typeface="Noto Serif" panose="02020600060500020200" pitchFamily="18" charset="0"/>
              </a:rPr>
              <a:t>Zgoda studenta </a:t>
            </a:r>
            <a:r>
              <a:rPr lang="pl-PL" b="0" i="0" dirty="0">
                <a:solidFill>
                  <a:srgbClr val="333333"/>
                </a:solidFill>
                <a:effectLst/>
                <a:latin typeface="Noto Serif" panose="02020600060500020200" pitchFamily="18" charset="0"/>
              </a:rPr>
              <a:t>powinna mieć charakter </a:t>
            </a:r>
            <a:r>
              <a:rPr lang="pl-PL" b="1" i="0" dirty="0">
                <a:solidFill>
                  <a:srgbClr val="333333"/>
                </a:solidFill>
                <a:effectLst/>
                <a:latin typeface="Noto Serif" panose="02020600060500020200" pitchFamily="18" charset="0"/>
              </a:rPr>
              <a:t>wyraźny</a:t>
            </a:r>
            <a:r>
              <a:rPr lang="pl-PL" b="0" i="0" dirty="0">
                <a:solidFill>
                  <a:srgbClr val="333333"/>
                </a:solidFill>
                <a:effectLst/>
                <a:latin typeface="Noto Serif" panose="02020600060500020200" pitchFamily="18" charset="0"/>
              </a:rPr>
              <a:t>, a nie dorozumiany.</a:t>
            </a:r>
          </a:p>
          <a:p>
            <a:endParaRPr lang="pl-PL" dirty="0">
              <a:solidFill>
                <a:srgbClr val="333333"/>
              </a:solidFill>
              <a:latin typeface="Noto Serif" panose="02020600060500020200" pitchFamily="18" charset="0"/>
            </a:endParaRPr>
          </a:p>
          <a:p>
            <a:r>
              <a:rPr lang="pl-PL" dirty="0">
                <a:solidFill>
                  <a:srgbClr val="333333"/>
                </a:solidFill>
                <a:latin typeface="Noto Serif" panose="02020600060500020200" pitchFamily="18" charset="0"/>
              </a:rPr>
              <a:t>Forma: podanie lub </a:t>
            </a:r>
            <a:r>
              <a:rPr lang="pl-PL" b="0" i="0" dirty="0">
                <a:solidFill>
                  <a:srgbClr val="333333"/>
                </a:solidFill>
                <a:effectLst/>
                <a:latin typeface="Noto Serif" panose="02020600060500020200" pitchFamily="18" charset="0"/>
              </a:rPr>
              <a:t>ustnie, do protokołu</a:t>
            </a:r>
            <a:endParaRPr lang="pl-PL" dirty="0"/>
          </a:p>
        </p:txBody>
      </p:sp>
    </p:spTree>
    <p:extLst>
      <p:ext uri="{BB962C8B-B14F-4D97-AF65-F5344CB8AC3E}">
        <p14:creationId xmlns:p14="http://schemas.microsoft.com/office/powerpoint/2010/main" val="181438795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EFE0D0-BCC5-77E9-9561-3AA364B15499}"/>
              </a:ext>
            </a:extLst>
          </p:cNvPr>
          <p:cNvSpPr>
            <a:spLocks noGrp="1"/>
          </p:cNvSpPr>
          <p:nvPr>
            <p:ph type="title"/>
          </p:nvPr>
        </p:nvSpPr>
        <p:spPr>
          <a:xfrm>
            <a:off x="1154954" y="973668"/>
            <a:ext cx="8761413" cy="706964"/>
          </a:xfrm>
        </p:spPr>
        <p:txBody>
          <a:bodyPr>
            <a:normAutofit/>
          </a:bodyPr>
          <a:lstStyle/>
          <a:p>
            <a:pPr>
              <a:lnSpc>
                <a:spcPct val="90000"/>
              </a:lnSpc>
            </a:pPr>
            <a:r>
              <a:rPr lang="pl-PL" sz="2800">
                <a:solidFill>
                  <a:srgbClr val="EBEBEB"/>
                </a:solidFill>
              </a:rPr>
              <a:t>Główne zasady postępowania wyjaśniającego</a:t>
            </a:r>
          </a:p>
        </p:txBody>
      </p:sp>
      <p:sp>
        <p:nvSpPr>
          <p:cNvPr id="3" name="Symbol zastępczy zawartości 2">
            <a:extLst>
              <a:ext uri="{FF2B5EF4-FFF2-40B4-BE49-F238E27FC236}">
                <a16:creationId xmlns:a16="http://schemas.microsoft.com/office/drawing/2014/main" id="{49F4E765-12D9-4EA0-9AA4-B25CB78D5DD5}"/>
              </a:ext>
            </a:extLst>
          </p:cNvPr>
          <p:cNvSpPr>
            <a:spLocks noGrp="1"/>
          </p:cNvSpPr>
          <p:nvPr>
            <p:ph idx="1"/>
          </p:nvPr>
        </p:nvSpPr>
        <p:spPr>
          <a:xfrm>
            <a:off x="1154954" y="2275840"/>
            <a:ext cx="6397313" cy="3743960"/>
          </a:xfrm>
        </p:spPr>
        <p:txBody>
          <a:bodyPr anchor="ctr">
            <a:noAutofit/>
          </a:bodyPr>
          <a:lstStyle/>
          <a:p>
            <a:pPr>
              <a:lnSpc>
                <a:spcPct val="90000"/>
              </a:lnSpc>
            </a:pPr>
            <a:r>
              <a:rPr lang="pl-PL" sz="1600" b="0" i="0" dirty="0">
                <a:effectLst/>
                <a:latin typeface="Exo 2"/>
              </a:rPr>
              <a:t>Granicą dopuszczalności środków dowodowych jest ich zgodność z przepisami prawa. </a:t>
            </a:r>
          </a:p>
          <a:p>
            <a:pPr>
              <a:lnSpc>
                <a:spcPct val="90000"/>
              </a:lnSpc>
            </a:pPr>
            <a:r>
              <a:rPr lang="pl-PL" sz="1600" b="0" i="0" dirty="0">
                <a:effectLst/>
                <a:latin typeface="Exo 2"/>
              </a:rPr>
              <a:t>Jednocześnie kodeks postępowania administracyjnego przyjmuje zasadę równej mocy środków dowodowych, nie wprowadzając ograniczeń co do rodzaju dowodów, którym należy przyznać pierwszeństwo w ustaleniu istnienia danego faktu. </a:t>
            </a:r>
          </a:p>
          <a:p>
            <a:pPr>
              <a:lnSpc>
                <a:spcPct val="90000"/>
              </a:lnSpc>
            </a:pPr>
            <a:r>
              <a:rPr lang="pl-PL" sz="1600" b="0" i="0" dirty="0">
                <a:effectLst/>
                <a:latin typeface="Exo 2"/>
              </a:rPr>
              <a:t>Na podstawie całokształtu materiału dowodowego organ administracji publicznej ocenia, czy dana okoliczność została udowodniona (art. 80 KPA). Organ obowiązany jest rozpatrzyć nie tylko poszczególne dowody z osobna, ale wszystkie dowody na wzajemnej łączności. </a:t>
            </a:r>
          </a:p>
          <a:p>
            <a:pPr>
              <a:lnSpc>
                <a:spcPct val="90000"/>
              </a:lnSpc>
            </a:pPr>
            <a:r>
              <a:rPr lang="pl-PL" sz="1600" b="0" i="0" dirty="0">
                <a:effectLst/>
                <a:latin typeface="Exo 2"/>
              </a:rPr>
              <a:t>Swobodna ocena dowodów, aby nie przekształciła się w samowolę, musi być dokonana zgodnie z normami prawa procesowego oraz zachowaniem reguł tej oceny. Zasadę swobodnej oceny dowodów można podważyć jedynie gdy naruszone zostały zasady prawidłowego wnioskowania i logicznego rozumowania.</a:t>
            </a:r>
            <a:endParaRPr lang="pl-PL" sz="1600" dirty="0"/>
          </a:p>
        </p:txBody>
      </p:sp>
      <p:pic>
        <p:nvPicPr>
          <p:cNvPr id="16" name="Graphic 15" descr="Błąd">
            <a:extLst>
              <a:ext uri="{FF2B5EF4-FFF2-40B4-BE49-F238E27FC236}">
                <a16:creationId xmlns:a16="http://schemas.microsoft.com/office/drawing/2014/main" id="{4F562C88-6A89-777F-98D8-1DBE9BF3C1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7437956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5D85F3-49CD-8858-7FD0-28E20364DC6F}"/>
              </a:ext>
            </a:extLst>
          </p:cNvPr>
          <p:cNvSpPr>
            <a:spLocks noGrp="1"/>
          </p:cNvSpPr>
          <p:nvPr>
            <p:ph type="title"/>
          </p:nvPr>
        </p:nvSpPr>
        <p:spPr/>
        <p:txBody>
          <a:bodyPr/>
          <a:lstStyle/>
          <a:p>
            <a:r>
              <a:rPr lang="pl-PL" dirty="0"/>
              <a:t>Dowód z dokumentów</a:t>
            </a:r>
          </a:p>
        </p:txBody>
      </p:sp>
      <p:sp>
        <p:nvSpPr>
          <p:cNvPr id="3" name="Symbol zastępczy zawartości 2">
            <a:extLst>
              <a:ext uri="{FF2B5EF4-FFF2-40B4-BE49-F238E27FC236}">
                <a16:creationId xmlns:a16="http://schemas.microsoft.com/office/drawing/2014/main" id="{2C9636E3-A8B2-6EA0-42CB-39F6544D5BE0}"/>
              </a:ext>
            </a:extLst>
          </p:cNvPr>
          <p:cNvSpPr>
            <a:spLocks noGrp="1"/>
          </p:cNvSpPr>
          <p:nvPr>
            <p:ph idx="1"/>
          </p:nvPr>
        </p:nvSpPr>
        <p:spPr/>
        <p:txBody>
          <a:bodyPr/>
          <a:lstStyle/>
          <a:p>
            <a:r>
              <a:rPr lang="pl-PL" dirty="0"/>
              <a:t>Rodzaje dokumentów</a:t>
            </a:r>
          </a:p>
          <a:p>
            <a:endParaRPr lang="pl-PL" dirty="0"/>
          </a:p>
          <a:p>
            <a:r>
              <a:rPr lang="pl-PL" dirty="0"/>
              <a:t>Domniemanie prawdziwości i zgodności z prawdą dokumentów urzędowych</a:t>
            </a:r>
          </a:p>
          <a:p>
            <a:endParaRPr lang="pl-PL" dirty="0"/>
          </a:p>
          <a:p>
            <a:endParaRPr lang="pl-PL" dirty="0"/>
          </a:p>
        </p:txBody>
      </p:sp>
    </p:spTree>
    <p:extLst>
      <p:ext uri="{BB962C8B-B14F-4D97-AF65-F5344CB8AC3E}">
        <p14:creationId xmlns:p14="http://schemas.microsoft.com/office/powerpoint/2010/main" val="417576711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E847BA-13BE-2C2C-D7F6-B911FAE5D1A1}"/>
              </a:ext>
            </a:extLst>
          </p:cNvPr>
          <p:cNvSpPr>
            <a:spLocks noGrp="1"/>
          </p:cNvSpPr>
          <p:nvPr>
            <p:ph type="title"/>
          </p:nvPr>
        </p:nvSpPr>
        <p:spPr/>
        <p:txBody>
          <a:bodyPr/>
          <a:lstStyle/>
          <a:p>
            <a:r>
              <a:rPr lang="pl-PL" dirty="0"/>
              <a:t>Dokument zagraniczny</a:t>
            </a:r>
          </a:p>
        </p:txBody>
      </p:sp>
      <p:sp>
        <p:nvSpPr>
          <p:cNvPr id="3" name="Symbol zastępczy zawartości 2">
            <a:extLst>
              <a:ext uri="{FF2B5EF4-FFF2-40B4-BE49-F238E27FC236}">
                <a16:creationId xmlns:a16="http://schemas.microsoft.com/office/drawing/2014/main" id="{006B6D85-37F4-9B02-A3D1-50D207A3419F}"/>
              </a:ext>
            </a:extLst>
          </p:cNvPr>
          <p:cNvSpPr>
            <a:spLocks noGrp="1"/>
          </p:cNvSpPr>
          <p:nvPr>
            <p:ph idx="1"/>
          </p:nvPr>
        </p:nvSpPr>
        <p:spPr/>
        <p:txBody>
          <a:bodyPr/>
          <a:lstStyle/>
          <a:p>
            <a:r>
              <a:rPr lang="pl-PL" dirty="0">
                <a:solidFill>
                  <a:srgbClr val="333333"/>
                </a:solidFill>
                <a:latin typeface="Exo 2"/>
              </a:rPr>
              <a:t>Z</a:t>
            </a:r>
            <a:r>
              <a:rPr lang="pl-PL" b="0" i="0" dirty="0">
                <a:solidFill>
                  <a:srgbClr val="333333"/>
                </a:solidFill>
                <a:effectLst/>
                <a:latin typeface="Exo 2"/>
              </a:rPr>
              <a:t>agraniczne dokumenty urzędowe z polskimi dokumentami urzędowymi pod względem ich mocy dowodowej, co do zasady nie wymagając ich legalizacji. </a:t>
            </a:r>
          </a:p>
          <a:p>
            <a:r>
              <a:rPr lang="pl-PL" b="0" i="0" dirty="0">
                <a:solidFill>
                  <a:srgbClr val="333333"/>
                </a:solidFill>
                <a:effectLst/>
                <a:latin typeface="Exo 2"/>
              </a:rPr>
              <a:t>Zagranicznym dokumentem urzędowym jest dokument sporządzony przez organ państwa obcego, w ramach powierzonych mu kompetencji, we właściwej formie, przy czym miejsce wystawienia dokumentu nie jest istotne. </a:t>
            </a:r>
          </a:p>
          <a:p>
            <a:r>
              <a:rPr lang="pl-PL" b="0" i="0" dirty="0">
                <a:solidFill>
                  <a:srgbClr val="333333"/>
                </a:solidFill>
                <a:effectLst/>
                <a:latin typeface="Exo 2"/>
              </a:rPr>
              <a:t>Ponadto, zgodnie z art. 76 § 1 KPA dokumenty urzędowe sporządzone w przepisanej formie przez powołane do tego organy państwowe w ich zakresie działania stanowią dowód tego, co zostało w nich urzędowo stwierdzone. </a:t>
            </a:r>
            <a:endParaRPr lang="pl-PL" dirty="0"/>
          </a:p>
        </p:txBody>
      </p:sp>
    </p:spTree>
    <p:extLst>
      <p:ext uri="{BB962C8B-B14F-4D97-AF65-F5344CB8AC3E}">
        <p14:creationId xmlns:p14="http://schemas.microsoft.com/office/powerpoint/2010/main" val="121329402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4F145C-8BF7-F6E4-D704-AECB801EEDBC}"/>
              </a:ext>
            </a:extLst>
          </p:cNvPr>
          <p:cNvSpPr>
            <a:spLocks noGrp="1"/>
          </p:cNvSpPr>
          <p:nvPr>
            <p:ph type="title"/>
          </p:nvPr>
        </p:nvSpPr>
        <p:spPr/>
        <p:txBody>
          <a:bodyPr/>
          <a:lstStyle/>
          <a:p>
            <a:r>
              <a:rPr lang="pl-PL" dirty="0"/>
              <a:t>Moc dowodowa paszportu zagranicznego</a:t>
            </a:r>
          </a:p>
        </p:txBody>
      </p:sp>
      <p:sp>
        <p:nvSpPr>
          <p:cNvPr id="3" name="Symbol zastępczy zawartości 2">
            <a:extLst>
              <a:ext uri="{FF2B5EF4-FFF2-40B4-BE49-F238E27FC236}">
                <a16:creationId xmlns:a16="http://schemas.microsoft.com/office/drawing/2014/main" id="{F1F6CFDE-E851-E9E1-5125-7A5AA3C8F717}"/>
              </a:ext>
            </a:extLst>
          </p:cNvPr>
          <p:cNvSpPr>
            <a:spLocks noGrp="1"/>
          </p:cNvSpPr>
          <p:nvPr>
            <p:ph idx="1"/>
          </p:nvPr>
        </p:nvSpPr>
        <p:spPr/>
        <p:txBody>
          <a:bodyPr>
            <a:normAutofit lnSpcReduction="10000"/>
          </a:bodyPr>
          <a:lstStyle/>
          <a:p>
            <a:r>
              <a:rPr lang="pl-PL" b="0" i="0" dirty="0">
                <a:solidFill>
                  <a:srgbClr val="333333"/>
                </a:solidFill>
                <a:effectLst/>
                <a:latin typeface="Exo 2"/>
              </a:rPr>
              <a:t>Paszport zagraniczny, o ile stanowi uznany dokument podróży i nie nosi śladów sfałszowania lub podrobienia ani nie został zidentyfikowany jako dokument skradziony, przywłaszczony, utracony w inny sposób czy unieważniony, powinien korzystać ze szczególnej mocy dowodowej, na równi z polskimi dokumentami urzędowymi na mocy art. 76 KPA. </a:t>
            </a:r>
          </a:p>
          <a:p>
            <a:r>
              <a:rPr lang="pl-PL" b="0" i="0" dirty="0">
                <a:solidFill>
                  <a:srgbClr val="333333"/>
                </a:solidFill>
                <a:effectLst/>
                <a:latin typeface="Exo 2"/>
              </a:rPr>
              <a:t>Paszport zagraniczny stanowi nie tylko dowód tego, co zostało w nim urzędowo stwierdzone, ale też korzysta z domniemania, że został wydany zgodnie z przepisami prawa, przez powołany do tego organ w przewidzianej prawem procedurze. Nie wyklucza to oczywiście możliwości przeprowadzenia dowodu przeciwko autentyczności i treści takiego dokumentu - również w zakresie trybu jego wydania, za pomocą wszelkich dostępnych środków dowodowych.</a:t>
            </a:r>
          </a:p>
          <a:p>
            <a:pPr marL="0" indent="0">
              <a:buNone/>
            </a:pPr>
            <a:r>
              <a:rPr lang="pl-PL" sz="1400" b="0" i="0" dirty="0">
                <a:solidFill>
                  <a:srgbClr val="333333"/>
                </a:solidFill>
                <a:effectLst/>
                <a:latin typeface="Noto Serif" panose="02020600060500020200" pitchFamily="18" charset="0"/>
              </a:rPr>
              <a:t>Wyrok NSA z dnia 5 lipca 2022 r., II OSK 1868/21</a:t>
            </a:r>
            <a:endParaRPr lang="pl-PL" sz="1400" dirty="0"/>
          </a:p>
        </p:txBody>
      </p:sp>
    </p:spTree>
    <p:extLst>
      <p:ext uri="{BB962C8B-B14F-4D97-AF65-F5344CB8AC3E}">
        <p14:creationId xmlns:p14="http://schemas.microsoft.com/office/powerpoint/2010/main" val="397188503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74E4EB-8091-C6A3-FD8F-B4E6ACA2D1E4}"/>
              </a:ext>
            </a:extLst>
          </p:cNvPr>
          <p:cNvSpPr>
            <a:spLocks noGrp="1"/>
          </p:cNvSpPr>
          <p:nvPr>
            <p:ph type="title"/>
          </p:nvPr>
        </p:nvSpPr>
        <p:spPr/>
        <p:txBody>
          <a:bodyPr/>
          <a:lstStyle/>
          <a:p>
            <a:r>
              <a:rPr lang="pl-PL" dirty="0"/>
              <a:t>Listy obecności </a:t>
            </a:r>
          </a:p>
        </p:txBody>
      </p:sp>
      <p:sp>
        <p:nvSpPr>
          <p:cNvPr id="3" name="Symbol zastępczy zawartości 2">
            <a:extLst>
              <a:ext uri="{FF2B5EF4-FFF2-40B4-BE49-F238E27FC236}">
                <a16:creationId xmlns:a16="http://schemas.microsoft.com/office/drawing/2014/main" id="{B4F86855-075B-49B1-3A6B-D4237A3BC65D}"/>
              </a:ext>
            </a:extLst>
          </p:cNvPr>
          <p:cNvSpPr>
            <a:spLocks noGrp="1"/>
          </p:cNvSpPr>
          <p:nvPr>
            <p:ph idx="1"/>
          </p:nvPr>
        </p:nvSpPr>
        <p:spPr/>
        <p:txBody>
          <a:bodyPr/>
          <a:lstStyle/>
          <a:p>
            <a:r>
              <a:rPr lang="pl-PL" sz="2800" b="0" i="0" dirty="0">
                <a:solidFill>
                  <a:srgbClr val="333333"/>
                </a:solidFill>
                <a:effectLst/>
                <a:latin typeface="Exo 2"/>
              </a:rPr>
              <a:t>listy obecności to dowody wiarygodne korzystające z domniemania prawdziwości stosownie do art. 76 § 1 KPA. Pozwalają one i nakazują odnotowywanie obecności w sposób wiarygodny.</a:t>
            </a:r>
          </a:p>
          <a:p>
            <a:endParaRPr lang="pl-PL" dirty="0">
              <a:solidFill>
                <a:srgbClr val="333333"/>
              </a:solidFill>
              <a:latin typeface="Exo 2"/>
            </a:endParaRPr>
          </a:p>
          <a:p>
            <a:pPr marL="0" indent="0">
              <a:buNone/>
            </a:pPr>
            <a:r>
              <a:rPr lang="pl-PL" b="0" i="0" dirty="0">
                <a:solidFill>
                  <a:srgbClr val="333333"/>
                </a:solidFill>
                <a:effectLst/>
                <a:latin typeface="Noto Serif" panose="02020600060500020200" pitchFamily="18" charset="0"/>
              </a:rPr>
              <a:t>Wyrok WSA w Olsztynie z dnia 1 września 2021 r., I SA/Ol 335/21</a:t>
            </a:r>
            <a:endParaRPr lang="pl-PL" dirty="0"/>
          </a:p>
        </p:txBody>
      </p:sp>
    </p:spTree>
    <p:extLst>
      <p:ext uri="{BB962C8B-B14F-4D97-AF65-F5344CB8AC3E}">
        <p14:creationId xmlns:p14="http://schemas.microsoft.com/office/powerpoint/2010/main" val="100251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A56257-3C1A-6B23-DBF8-5AFDA2F96147}"/>
              </a:ext>
            </a:extLst>
          </p:cNvPr>
          <p:cNvSpPr>
            <a:spLocks noGrp="1"/>
          </p:cNvSpPr>
          <p:nvPr>
            <p:ph type="title"/>
          </p:nvPr>
        </p:nvSpPr>
        <p:spPr/>
        <p:txBody>
          <a:bodyPr/>
          <a:lstStyle/>
          <a:p>
            <a:r>
              <a:rPr lang="pl-PL" dirty="0"/>
              <a:t>Kserokopia dokumentu jako dowód</a:t>
            </a:r>
          </a:p>
        </p:txBody>
      </p:sp>
      <p:sp>
        <p:nvSpPr>
          <p:cNvPr id="3" name="Symbol zastępczy zawartości 2">
            <a:extLst>
              <a:ext uri="{FF2B5EF4-FFF2-40B4-BE49-F238E27FC236}">
                <a16:creationId xmlns:a16="http://schemas.microsoft.com/office/drawing/2014/main" id="{887BA4CE-7DAE-7F0A-7DB0-EACA46A947DA}"/>
              </a:ext>
            </a:extLst>
          </p:cNvPr>
          <p:cNvSpPr>
            <a:spLocks noGrp="1"/>
          </p:cNvSpPr>
          <p:nvPr>
            <p:ph idx="1"/>
          </p:nvPr>
        </p:nvSpPr>
        <p:spPr/>
        <p:txBody>
          <a:bodyPr/>
          <a:lstStyle/>
          <a:p>
            <a:r>
              <a:rPr lang="pl-PL" b="0" i="0" dirty="0">
                <a:solidFill>
                  <a:srgbClr val="333333"/>
                </a:solidFill>
                <a:effectLst/>
                <a:latin typeface="Exo 2"/>
              </a:rPr>
              <a:t>Niewłaściwe byłoby wnioskowanie, że kserokopia dokumentu urzędowego nie może być środkiem dowodowym w postępowaniu administracyjnym. </a:t>
            </a:r>
          </a:p>
          <a:p>
            <a:r>
              <a:rPr lang="pl-PL" b="0" i="0" dirty="0">
                <a:solidFill>
                  <a:srgbClr val="333333"/>
                </a:solidFill>
                <a:effectLst/>
                <a:latin typeface="Exo 2"/>
              </a:rPr>
              <a:t>Różnica w mocy dowodowej polega na tym, że kserokopia właściwie uwierzytelniona korzysta z mocy dokumentu oryginalnego, natomiast brak właściwego uwierzytelnienia powoduje, że taki dokument musi być oceniany w świetle całego materiału dowodowego.</a:t>
            </a:r>
            <a:endParaRPr lang="pl-PL" dirty="0"/>
          </a:p>
        </p:txBody>
      </p:sp>
    </p:spTree>
    <p:extLst>
      <p:ext uri="{BB962C8B-B14F-4D97-AF65-F5344CB8AC3E}">
        <p14:creationId xmlns:p14="http://schemas.microsoft.com/office/powerpoint/2010/main" val="3746858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17092C-41EA-F984-8D3A-00AA37BE487E}"/>
              </a:ext>
            </a:extLst>
          </p:cNvPr>
          <p:cNvSpPr>
            <a:spLocks noGrp="1"/>
          </p:cNvSpPr>
          <p:nvPr>
            <p:ph type="title"/>
          </p:nvPr>
        </p:nvSpPr>
        <p:spPr/>
        <p:txBody>
          <a:bodyPr/>
          <a:lstStyle/>
          <a:p>
            <a:r>
              <a:rPr lang="pl-PL" dirty="0"/>
              <a:t>Dyplom szkoły wyższej</a:t>
            </a:r>
          </a:p>
        </p:txBody>
      </p:sp>
      <p:sp>
        <p:nvSpPr>
          <p:cNvPr id="3" name="Symbol zastępczy zawartości 2">
            <a:extLst>
              <a:ext uri="{FF2B5EF4-FFF2-40B4-BE49-F238E27FC236}">
                <a16:creationId xmlns:a16="http://schemas.microsoft.com/office/drawing/2014/main" id="{DFB9BD93-2106-5EAA-1876-269BCF9D3D10}"/>
              </a:ext>
            </a:extLst>
          </p:cNvPr>
          <p:cNvSpPr>
            <a:spLocks noGrp="1"/>
          </p:cNvSpPr>
          <p:nvPr>
            <p:ph idx="1"/>
          </p:nvPr>
        </p:nvSpPr>
        <p:spPr/>
        <p:txBody>
          <a:bodyPr>
            <a:normAutofit/>
          </a:bodyPr>
          <a:lstStyle/>
          <a:p>
            <a:r>
              <a:rPr lang="pl-PL" dirty="0">
                <a:solidFill>
                  <a:srgbClr val="333333"/>
                </a:solidFill>
                <a:latin typeface="Exo 2"/>
              </a:rPr>
              <a:t>D</a:t>
            </a:r>
            <a:r>
              <a:rPr lang="pl-PL" b="0" i="0" dirty="0">
                <a:solidFill>
                  <a:srgbClr val="333333"/>
                </a:solidFill>
                <a:effectLst/>
                <a:latin typeface="Exo 2"/>
              </a:rPr>
              <a:t>yplomowi ukończenia szkoły wyższej przysługuje domniemanie prawidłowości i legalności. </a:t>
            </a:r>
          </a:p>
          <a:p>
            <a:r>
              <a:rPr lang="pl-PL" b="0" i="0" dirty="0">
                <a:solidFill>
                  <a:srgbClr val="333333"/>
                </a:solidFill>
                <a:effectLst/>
                <a:latin typeface="Exo 2"/>
              </a:rPr>
              <a:t>Domniemanie legalności służy realizacji istotnych wartości, jakimi są ochrona porządku prawnego, stabilności obrotu prawnego, zaufania do organów państwa i samego prawa, a przede wszystkim – ochrona praw nabytych.</a:t>
            </a:r>
          </a:p>
          <a:p>
            <a:r>
              <a:rPr lang="pl-PL" b="0" i="0" dirty="0">
                <a:solidFill>
                  <a:srgbClr val="333333"/>
                </a:solidFill>
                <a:effectLst/>
                <a:latin typeface="Exo 2"/>
              </a:rPr>
              <a:t>Dopóki w obrocie prawnym funkcjonuje ostateczna decyzja organu administracji publicznej wydana w danej sprawie, dopóty organ, zobowiązany jest do jej uwzględnienia przy wydawaniu swojego rozstrzygnięcia. </a:t>
            </a:r>
          </a:p>
          <a:p>
            <a:endParaRPr lang="pl-PL" b="0" i="0" dirty="0">
              <a:solidFill>
                <a:srgbClr val="333333"/>
              </a:solidFill>
              <a:effectLst/>
              <a:latin typeface="Exo 2"/>
            </a:endParaRPr>
          </a:p>
          <a:p>
            <a:pPr marL="0" indent="0">
              <a:buNone/>
            </a:pPr>
            <a:r>
              <a:rPr lang="pl-PL" sz="1600" dirty="0">
                <a:solidFill>
                  <a:srgbClr val="333333"/>
                </a:solidFill>
                <a:latin typeface="Exo 2"/>
              </a:rPr>
              <a:t>Por.</a:t>
            </a:r>
            <a:r>
              <a:rPr lang="pl-PL" sz="1600" b="0" i="0" dirty="0">
                <a:solidFill>
                  <a:srgbClr val="333333"/>
                </a:solidFill>
                <a:effectLst/>
                <a:latin typeface="Exo 2"/>
              </a:rPr>
              <a:t> Wyrok NSA z dnia 17 lutego 2021 r., II OSK 1667/20</a:t>
            </a:r>
            <a:endParaRPr lang="pl-PL" sz="1600" dirty="0">
              <a:latin typeface="Exo 2"/>
            </a:endParaRPr>
          </a:p>
        </p:txBody>
      </p:sp>
    </p:spTree>
    <p:extLst>
      <p:ext uri="{BB962C8B-B14F-4D97-AF65-F5344CB8AC3E}">
        <p14:creationId xmlns:p14="http://schemas.microsoft.com/office/powerpoint/2010/main" val="313785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AC2B53-CD8D-8D0E-E670-48453A6F74CA}"/>
              </a:ext>
            </a:extLst>
          </p:cNvPr>
          <p:cNvSpPr>
            <a:spLocks noGrp="1"/>
          </p:cNvSpPr>
          <p:nvPr>
            <p:ph type="title"/>
          </p:nvPr>
        </p:nvSpPr>
        <p:spPr/>
        <p:txBody>
          <a:bodyPr/>
          <a:lstStyle/>
          <a:p>
            <a:r>
              <a:rPr lang="pl-PL" dirty="0"/>
              <a:t>Szybko ale rzetelnie</a:t>
            </a:r>
          </a:p>
        </p:txBody>
      </p:sp>
      <p:sp>
        <p:nvSpPr>
          <p:cNvPr id="3" name="Symbol zastępczy zawartości 2">
            <a:extLst>
              <a:ext uri="{FF2B5EF4-FFF2-40B4-BE49-F238E27FC236}">
                <a16:creationId xmlns:a16="http://schemas.microsoft.com/office/drawing/2014/main" id="{DACAE61F-9730-2687-DB21-632A591D2179}"/>
              </a:ext>
            </a:extLst>
          </p:cNvPr>
          <p:cNvSpPr>
            <a:spLocks noGrp="1"/>
          </p:cNvSpPr>
          <p:nvPr>
            <p:ph idx="1"/>
          </p:nvPr>
        </p:nvSpPr>
        <p:spPr/>
        <p:txBody>
          <a:bodyPr/>
          <a:lstStyle/>
          <a:p>
            <a:r>
              <a:rPr lang="pl-PL" b="0" i="0" dirty="0">
                <a:solidFill>
                  <a:srgbClr val="333333"/>
                </a:solidFill>
                <a:effectLst/>
                <a:latin typeface="Exo 2"/>
              </a:rPr>
              <a:t>Rozsądny termin postępowania musi zostać określony w świetle wszystkich okoliczności danej sprawy oraz w oparciu o takie kryteria jak: złożoność sprawy, postawa samej strony skarżącej i właściwych organów, znaczenie przedmiotu postępowania dla strony.</a:t>
            </a:r>
          </a:p>
          <a:p>
            <a:r>
              <a:rPr lang="pl-PL" b="0" i="0" dirty="0">
                <a:solidFill>
                  <a:srgbClr val="333333"/>
                </a:solidFill>
                <a:effectLst/>
                <a:latin typeface="Exo 2"/>
              </a:rPr>
              <a:t> W efekcie w sprawach o skomplikowanym stanie faktycznym, w których zachodzi konieczność przeprowadzenia wielu dowodów, obowiązkiem organu jest sprawne - co nie oznacza, że zawsze szybkie, prowadzenie postępowania dowodowego, zmierzające do ustalenia stanu faktycznego pozwalającego na prawidłowe rozstrzygnięcie sprawy.</a:t>
            </a:r>
            <a:endParaRPr lang="pl-PL" dirty="0"/>
          </a:p>
        </p:txBody>
      </p:sp>
    </p:spTree>
    <p:extLst>
      <p:ext uri="{BB962C8B-B14F-4D97-AF65-F5344CB8AC3E}">
        <p14:creationId xmlns:p14="http://schemas.microsoft.com/office/powerpoint/2010/main" val="393242939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E35EA1-725E-50B1-5882-F612677CB5D6}"/>
              </a:ext>
            </a:extLst>
          </p:cNvPr>
          <p:cNvSpPr>
            <a:spLocks noGrp="1"/>
          </p:cNvSpPr>
          <p:nvPr>
            <p:ph type="title"/>
          </p:nvPr>
        </p:nvSpPr>
        <p:spPr/>
        <p:txBody>
          <a:bodyPr/>
          <a:lstStyle/>
          <a:p>
            <a:r>
              <a:rPr lang="pl-PL" dirty="0"/>
              <a:t>Dowód z orzeczenia lekarskiego</a:t>
            </a:r>
          </a:p>
        </p:txBody>
      </p:sp>
      <p:sp>
        <p:nvSpPr>
          <p:cNvPr id="3" name="Symbol zastępczy zawartości 2">
            <a:extLst>
              <a:ext uri="{FF2B5EF4-FFF2-40B4-BE49-F238E27FC236}">
                <a16:creationId xmlns:a16="http://schemas.microsoft.com/office/drawing/2014/main" id="{FB340AE7-C0F5-E241-D678-31376D04645A}"/>
              </a:ext>
            </a:extLst>
          </p:cNvPr>
          <p:cNvSpPr>
            <a:spLocks noGrp="1"/>
          </p:cNvSpPr>
          <p:nvPr>
            <p:ph idx="1"/>
          </p:nvPr>
        </p:nvSpPr>
        <p:spPr/>
        <p:txBody>
          <a:bodyPr>
            <a:normAutofit/>
          </a:bodyPr>
          <a:lstStyle/>
          <a:p>
            <a:r>
              <a:rPr lang="pl-PL" sz="2000" dirty="0">
                <a:solidFill>
                  <a:srgbClr val="333333"/>
                </a:solidFill>
                <a:latin typeface="Exo 2"/>
              </a:rPr>
              <a:t>O</a:t>
            </a:r>
            <a:r>
              <a:rPr lang="pl-PL" sz="2000" b="0" i="0" dirty="0">
                <a:solidFill>
                  <a:srgbClr val="333333"/>
                </a:solidFill>
                <a:effectLst/>
                <a:latin typeface="Exo 2"/>
              </a:rPr>
              <a:t>rzeczenie lekarskie wydane po przeprowadzeniu badania lekarskiego jest ostateczne, a organ administracji jest związany jego treścią. </a:t>
            </a:r>
          </a:p>
          <a:p>
            <a:r>
              <a:rPr lang="pl-PL" sz="2000" b="0" i="0" dirty="0">
                <a:solidFill>
                  <a:srgbClr val="333333"/>
                </a:solidFill>
                <a:effectLst/>
                <a:latin typeface="Exo 2"/>
              </a:rPr>
              <a:t>Orzeczenie to nie jest opinią biegłego w rozumieniu art. 75 § 1 KPA, która podlega kontroli organu administracji. </a:t>
            </a:r>
          </a:p>
          <a:p>
            <a:r>
              <a:rPr lang="pl-PL" sz="2000" b="0" i="0" dirty="0">
                <a:solidFill>
                  <a:srgbClr val="333333"/>
                </a:solidFill>
                <a:effectLst/>
                <a:latin typeface="Exo 2"/>
              </a:rPr>
              <a:t>Zatem, orzeczenia lekarskie wydane przez uprawnione jednostki medyczne nie podlegają weryfikacji .</a:t>
            </a:r>
            <a:endParaRPr lang="pl-PL" sz="2000" dirty="0"/>
          </a:p>
        </p:txBody>
      </p:sp>
    </p:spTree>
    <p:extLst>
      <p:ext uri="{BB962C8B-B14F-4D97-AF65-F5344CB8AC3E}">
        <p14:creationId xmlns:p14="http://schemas.microsoft.com/office/powerpoint/2010/main" val="265763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0" name="Oval 1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Oval 2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2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pl-PL"/>
            </a:p>
          </p:txBody>
        </p:sp>
        <p:sp>
          <p:nvSpPr>
            <p:cNvPr id="2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grpSp>
      <p:sp>
        <p:nvSpPr>
          <p:cNvPr id="2" name="Tytuł 1">
            <a:extLst>
              <a:ext uri="{FF2B5EF4-FFF2-40B4-BE49-F238E27FC236}">
                <a16:creationId xmlns:a16="http://schemas.microsoft.com/office/drawing/2014/main" id="{2685FFEC-D170-DE13-83EE-875021542071}"/>
              </a:ext>
            </a:extLst>
          </p:cNvPr>
          <p:cNvSpPr>
            <a:spLocks noGrp="1"/>
          </p:cNvSpPr>
          <p:nvPr>
            <p:ph type="title"/>
          </p:nvPr>
        </p:nvSpPr>
        <p:spPr>
          <a:xfrm>
            <a:off x="1154955" y="973667"/>
            <a:ext cx="2942210" cy="4833745"/>
          </a:xfrm>
        </p:spPr>
        <p:txBody>
          <a:bodyPr>
            <a:normAutofit/>
          </a:bodyPr>
          <a:lstStyle/>
          <a:p>
            <a:r>
              <a:rPr lang="pl-PL">
                <a:solidFill>
                  <a:srgbClr val="EBEBEB"/>
                </a:solidFill>
              </a:rPr>
              <a:t>Dowód ze świadka </a:t>
            </a:r>
          </a:p>
        </p:txBody>
      </p:sp>
      <p:sp>
        <p:nvSpPr>
          <p:cNvPr id="27" name="Rectangle 2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graphicFrame>
        <p:nvGraphicFramePr>
          <p:cNvPr id="14" name="Symbol zastępczy zawartości 2">
            <a:extLst>
              <a:ext uri="{FF2B5EF4-FFF2-40B4-BE49-F238E27FC236}">
                <a16:creationId xmlns:a16="http://schemas.microsoft.com/office/drawing/2014/main" id="{8171D8FF-DBBF-906B-8FD5-26FF91A9C75A}"/>
              </a:ext>
            </a:extLst>
          </p:cNvPr>
          <p:cNvGraphicFramePr>
            <a:graphicFrameLocks noGrp="1"/>
          </p:cNvGraphicFramePr>
          <p:nvPr>
            <p:ph idx="1"/>
            <p:extLst>
              <p:ext uri="{D42A27DB-BD31-4B8C-83A1-F6EECF244321}">
                <p14:modId xmlns:p14="http://schemas.microsoft.com/office/powerpoint/2010/main" val="415112468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6412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F8863F-292B-4F05-6A36-699A9A527D61}"/>
              </a:ext>
            </a:extLst>
          </p:cNvPr>
          <p:cNvSpPr>
            <a:spLocks noGrp="1"/>
          </p:cNvSpPr>
          <p:nvPr>
            <p:ph type="title"/>
          </p:nvPr>
        </p:nvSpPr>
        <p:spPr>
          <a:xfrm>
            <a:off x="1154954" y="973668"/>
            <a:ext cx="8761413" cy="706964"/>
          </a:xfrm>
        </p:spPr>
        <p:txBody>
          <a:bodyPr>
            <a:normAutofit/>
          </a:bodyPr>
          <a:lstStyle/>
          <a:p>
            <a:r>
              <a:rPr lang="pl-PL" dirty="0">
                <a:solidFill>
                  <a:srgbClr val="EBEBEB"/>
                </a:solidFill>
              </a:rPr>
              <a:t>Sposób przesłuchania</a:t>
            </a:r>
          </a:p>
        </p:txBody>
      </p:sp>
      <p:graphicFrame>
        <p:nvGraphicFramePr>
          <p:cNvPr id="14" name="Symbol zastępczy zawartości 2">
            <a:extLst>
              <a:ext uri="{FF2B5EF4-FFF2-40B4-BE49-F238E27FC236}">
                <a16:creationId xmlns:a16="http://schemas.microsoft.com/office/drawing/2014/main" id="{FE2DE61A-FE93-24C6-6908-C7E073659ECA}"/>
              </a:ext>
            </a:extLst>
          </p:cNvPr>
          <p:cNvGraphicFramePr>
            <a:graphicFrameLocks noGrp="1"/>
          </p:cNvGraphicFramePr>
          <p:nvPr>
            <p:ph idx="1"/>
            <p:extLst>
              <p:ext uri="{D42A27DB-BD31-4B8C-83A1-F6EECF244321}">
                <p14:modId xmlns:p14="http://schemas.microsoft.com/office/powerpoint/2010/main" val="3356135762"/>
              </p:ext>
            </p:extLst>
          </p:nvPr>
        </p:nvGraphicFramePr>
        <p:xfrm>
          <a:off x="1286934" y="2336800"/>
          <a:ext cx="9625383" cy="3674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556329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863B36-9473-0D86-2CD2-CB5141C21BA1}"/>
              </a:ext>
            </a:extLst>
          </p:cNvPr>
          <p:cNvSpPr>
            <a:spLocks noGrp="1"/>
          </p:cNvSpPr>
          <p:nvPr>
            <p:ph type="title"/>
          </p:nvPr>
        </p:nvSpPr>
        <p:spPr>
          <a:xfrm>
            <a:off x="1154954" y="973668"/>
            <a:ext cx="8761413" cy="706964"/>
          </a:xfrm>
        </p:spPr>
        <p:txBody>
          <a:bodyPr>
            <a:normAutofit/>
          </a:bodyPr>
          <a:lstStyle/>
          <a:p>
            <a:endParaRPr lang="pl-PL">
              <a:solidFill>
                <a:srgbClr val="EBEBEB"/>
              </a:solidFill>
            </a:endParaRPr>
          </a:p>
        </p:txBody>
      </p:sp>
      <p:graphicFrame>
        <p:nvGraphicFramePr>
          <p:cNvPr id="14" name="Symbol zastępczy zawartości 2">
            <a:extLst>
              <a:ext uri="{FF2B5EF4-FFF2-40B4-BE49-F238E27FC236}">
                <a16:creationId xmlns:a16="http://schemas.microsoft.com/office/drawing/2014/main" id="{CB95EABD-D8E6-014A-1CDE-246B9B4BA462}"/>
              </a:ext>
            </a:extLst>
          </p:cNvPr>
          <p:cNvGraphicFramePr>
            <a:graphicFrameLocks noGrp="1"/>
          </p:cNvGraphicFramePr>
          <p:nvPr>
            <p:ph idx="1"/>
            <p:extLst>
              <p:ext uri="{D42A27DB-BD31-4B8C-83A1-F6EECF244321}">
                <p14:modId xmlns:p14="http://schemas.microsoft.com/office/powerpoint/2010/main" val="2632395012"/>
              </p:ext>
            </p:extLst>
          </p:nvPr>
        </p:nvGraphicFramePr>
        <p:xfrm>
          <a:off x="1286934" y="2397760"/>
          <a:ext cx="9625383" cy="361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90329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621E53-DAFF-1C15-FBA7-0D2C0CA8A14D}"/>
              </a:ext>
            </a:extLst>
          </p:cNvPr>
          <p:cNvSpPr>
            <a:spLocks noGrp="1"/>
          </p:cNvSpPr>
          <p:nvPr>
            <p:ph type="title"/>
          </p:nvPr>
        </p:nvSpPr>
        <p:spPr>
          <a:xfrm>
            <a:off x="1877961" y="717753"/>
            <a:ext cx="7822096" cy="1091381"/>
          </a:xfrm>
        </p:spPr>
        <p:txBody>
          <a:bodyPr/>
          <a:lstStyle/>
          <a:p>
            <a:r>
              <a:rPr lang="pl-PL" b="1" i="0" dirty="0">
                <a:effectLst/>
                <a:latin typeface="Noto Serif" panose="02020600060500020200" pitchFamily="18" charset="0"/>
              </a:rPr>
              <a:t>Obowiązek wskazania przesłanek niespełnionych</a:t>
            </a:r>
            <a:endParaRPr lang="pl-PL" dirty="0"/>
          </a:p>
        </p:txBody>
      </p:sp>
      <p:sp>
        <p:nvSpPr>
          <p:cNvPr id="3" name="Symbol zastępczy zawartości 2">
            <a:extLst>
              <a:ext uri="{FF2B5EF4-FFF2-40B4-BE49-F238E27FC236}">
                <a16:creationId xmlns:a16="http://schemas.microsoft.com/office/drawing/2014/main" id="{5FD6BEE0-2A50-1481-AA98-350C232758F8}"/>
              </a:ext>
            </a:extLst>
          </p:cNvPr>
          <p:cNvSpPr>
            <a:spLocks noGrp="1"/>
          </p:cNvSpPr>
          <p:nvPr>
            <p:ph idx="1"/>
          </p:nvPr>
        </p:nvSpPr>
        <p:spPr/>
        <p:txBody>
          <a:bodyPr/>
          <a:lstStyle/>
          <a:p>
            <a:r>
              <a:rPr lang="pl-PL" b="0" i="0" dirty="0">
                <a:solidFill>
                  <a:srgbClr val="333333"/>
                </a:solidFill>
                <a:effectLst/>
                <a:latin typeface="Noto Serif" panose="02020600060500020200" pitchFamily="18" charset="0"/>
              </a:rPr>
              <a:t>W postępowaniu wszczętym </a:t>
            </a:r>
            <a:r>
              <a:rPr lang="pl-PL" b="0" i="0" dirty="0">
                <a:solidFill>
                  <a:srgbClr val="333333"/>
                </a:solidFill>
                <a:effectLst/>
                <a:highlight>
                  <a:srgbClr val="00FF00"/>
                </a:highlight>
                <a:latin typeface="Noto Serif" panose="02020600060500020200" pitchFamily="18" charset="0"/>
              </a:rPr>
              <a:t>na żądanie strony</a:t>
            </a:r>
            <a:r>
              <a:rPr lang="pl-PL" b="0" i="0" dirty="0">
                <a:solidFill>
                  <a:srgbClr val="333333"/>
                </a:solidFill>
                <a:effectLst/>
                <a:latin typeface="Noto Serif" panose="02020600060500020200" pitchFamily="18" charset="0"/>
              </a:rPr>
              <a:t>, informując o możliwości wypowiedzenia się co do zebranych dowodów i materiałów oraz zgłoszonych żądań, organ administracji publicznej jest obowiązany do wskazania przesłanek zależnych od strony, które nie zostały na dzień wysłania informacji spełnione lub wykazane, co może skutkować wydaniem decyzji niezgodnej z żądaniem strony. </a:t>
            </a:r>
            <a:endParaRPr lang="pl-PL" dirty="0"/>
          </a:p>
        </p:txBody>
      </p:sp>
    </p:spTree>
    <p:extLst>
      <p:ext uri="{BB962C8B-B14F-4D97-AF65-F5344CB8AC3E}">
        <p14:creationId xmlns:p14="http://schemas.microsoft.com/office/powerpoint/2010/main" val="27454739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696627-869D-D00D-524C-238DA5EE8ED3}"/>
              </a:ext>
            </a:extLst>
          </p:cNvPr>
          <p:cNvSpPr>
            <a:spLocks noGrp="1"/>
          </p:cNvSpPr>
          <p:nvPr>
            <p:ph type="title"/>
          </p:nvPr>
        </p:nvSpPr>
        <p:spPr/>
        <p:txBody>
          <a:bodyPr/>
          <a:lstStyle/>
          <a:p>
            <a:r>
              <a:rPr lang="pl-PL" dirty="0"/>
              <a:t>Istota informowania</a:t>
            </a:r>
          </a:p>
        </p:txBody>
      </p:sp>
      <p:sp>
        <p:nvSpPr>
          <p:cNvPr id="3" name="Symbol zastępczy zawartości 2">
            <a:extLst>
              <a:ext uri="{FF2B5EF4-FFF2-40B4-BE49-F238E27FC236}">
                <a16:creationId xmlns:a16="http://schemas.microsoft.com/office/drawing/2014/main" id="{44E8E0AE-ADE3-0770-0C38-4408F105C206}"/>
              </a:ext>
            </a:extLst>
          </p:cNvPr>
          <p:cNvSpPr>
            <a:spLocks noGrp="1"/>
          </p:cNvSpPr>
          <p:nvPr>
            <p:ph idx="1"/>
          </p:nvPr>
        </p:nvSpPr>
        <p:spPr/>
        <p:txBody>
          <a:bodyPr>
            <a:noAutofit/>
          </a:bodyPr>
          <a:lstStyle/>
          <a:p>
            <a:r>
              <a:rPr lang="pl-PL" sz="2400" b="0" i="0" dirty="0">
                <a:solidFill>
                  <a:srgbClr val="333333"/>
                </a:solidFill>
                <a:effectLst/>
                <a:latin typeface="Exo 2"/>
              </a:rPr>
              <a:t>Celem jest zapobieganie sytuacjom, w których strona dysponuje dodatkowymi dowodami na okoliczności istotne dla wykazania zasadności jej żądania albo może je łatwo uzyskać, a z powodu braku odpowiedniej wiedzy o potrzebnych dowodach bądź o sposobie oceny wcześniej przedstawianych dowodów - nie korzysta z takiej możliwości.</a:t>
            </a:r>
          </a:p>
          <a:p>
            <a:r>
              <a:rPr lang="pl-PL" sz="2400" b="0" i="0" dirty="0">
                <a:solidFill>
                  <a:srgbClr val="333333"/>
                </a:solidFill>
                <a:effectLst/>
                <a:latin typeface="Exo 2"/>
              </a:rPr>
              <a:t> W takich przypadkach strona będzie zaskoczona negatywnym rozstrzygnięciem sprawy oraz zmuszona do zaskarżenia decyzji i przedstawienia tych dodatkowych dowodów dopiero na etapie postępowania odwoławczego.</a:t>
            </a:r>
            <a:endParaRPr lang="pl-PL" sz="2400" dirty="0"/>
          </a:p>
        </p:txBody>
      </p:sp>
    </p:spTree>
    <p:extLst>
      <p:ext uri="{BB962C8B-B14F-4D97-AF65-F5344CB8AC3E}">
        <p14:creationId xmlns:p14="http://schemas.microsoft.com/office/powerpoint/2010/main" val="255853054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9EE0E0-882E-5399-4E5C-5CC5250232E1}"/>
              </a:ext>
            </a:extLst>
          </p:cNvPr>
          <p:cNvSpPr>
            <a:spLocks noGrp="1"/>
          </p:cNvSpPr>
          <p:nvPr>
            <p:ph type="title"/>
          </p:nvPr>
        </p:nvSpPr>
        <p:spPr/>
        <p:txBody>
          <a:bodyPr/>
          <a:lstStyle/>
          <a:p>
            <a:r>
              <a:rPr lang="pl-PL" dirty="0"/>
              <a:t>Akta sprawy studenta i dostęp do nich</a:t>
            </a:r>
          </a:p>
        </p:txBody>
      </p:sp>
      <p:sp>
        <p:nvSpPr>
          <p:cNvPr id="3" name="Symbol zastępczy zawartości 2">
            <a:extLst>
              <a:ext uri="{FF2B5EF4-FFF2-40B4-BE49-F238E27FC236}">
                <a16:creationId xmlns:a16="http://schemas.microsoft.com/office/drawing/2014/main" id="{5E93D09B-7BF0-63D3-1D17-CEF11CBAF50F}"/>
              </a:ext>
            </a:extLst>
          </p:cNvPr>
          <p:cNvSpPr>
            <a:spLocks noGrp="1"/>
          </p:cNvSpPr>
          <p:nvPr>
            <p:ph idx="1"/>
          </p:nvPr>
        </p:nvSpPr>
        <p:spPr/>
        <p:txBody>
          <a:bodyPr>
            <a:noAutofit/>
          </a:bodyPr>
          <a:lstStyle/>
          <a:p>
            <a:r>
              <a:rPr lang="pl-PL" sz="2400" b="0" i="0" dirty="0">
                <a:solidFill>
                  <a:srgbClr val="333333"/>
                </a:solidFill>
                <a:effectLst/>
                <a:latin typeface="Exo 2"/>
              </a:rPr>
              <a:t>Kodeks postępowania administracyjnego nie definiuje pojęcia "akt sprawy".</a:t>
            </a:r>
          </a:p>
          <a:p>
            <a:r>
              <a:rPr lang="pl-PL" sz="2400" b="0" i="0" dirty="0">
                <a:solidFill>
                  <a:srgbClr val="333333"/>
                </a:solidFill>
                <a:effectLst/>
                <a:latin typeface="Exo 2"/>
              </a:rPr>
              <a:t> Niewątpliwie są to protokoły (</a:t>
            </a:r>
            <a:r>
              <a:rPr lang="pl-PL" sz="2400" b="0" i="0" u="none" strike="noStrike" dirty="0">
                <a:solidFill>
                  <a:srgbClr val="CC0000"/>
                </a:solidFill>
                <a:effectLst/>
                <a:latin typeface="Exo 2"/>
                <a:hlinkClick r:id="rId2"/>
              </a:rPr>
              <a:t>art. 67</a:t>
            </a:r>
            <a:r>
              <a:rPr lang="pl-PL" sz="2400" b="0" i="0" dirty="0">
                <a:solidFill>
                  <a:srgbClr val="333333"/>
                </a:solidFill>
                <a:effectLst/>
                <a:latin typeface="Exo 2"/>
              </a:rPr>
              <a:t> i </a:t>
            </a:r>
            <a:r>
              <a:rPr lang="pl-PL" sz="2400" b="0" i="0" u="none" strike="noStrike" dirty="0">
                <a:solidFill>
                  <a:srgbClr val="CC0000"/>
                </a:solidFill>
                <a:effectLst/>
                <a:latin typeface="Exo 2"/>
                <a:hlinkClick r:id="rId3"/>
              </a:rPr>
              <a:t>117 § 2</a:t>
            </a:r>
            <a:r>
              <a:rPr lang="pl-PL" sz="2400" b="0" i="0" dirty="0">
                <a:solidFill>
                  <a:srgbClr val="333333"/>
                </a:solidFill>
                <a:effectLst/>
                <a:latin typeface="Exo 2"/>
              </a:rPr>
              <a:t> KPA), adnotacje sporządzone przez pracownika (</a:t>
            </a:r>
            <a:r>
              <a:rPr lang="pl-PL" sz="2400" b="0" i="0" u="none" strike="noStrike" dirty="0">
                <a:solidFill>
                  <a:srgbClr val="CC0000"/>
                </a:solidFill>
                <a:effectLst/>
                <a:latin typeface="Exo 2"/>
                <a:hlinkClick r:id="rId4"/>
              </a:rPr>
              <a:t>art. 72</a:t>
            </a:r>
            <a:r>
              <a:rPr lang="pl-PL" sz="2400" b="0" i="0" dirty="0">
                <a:solidFill>
                  <a:srgbClr val="333333"/>
                </a:solidFill>
                <a:effectLst/>
                <a:latin typeface="Exo 2"/>
              </a:rPr>
              <a:t> KPA) jak i inne materiały zgromadzone w toku prowadzenia konkretnej sprawy. Mogą to być zarówno materiały wytworzone w tym postępowaniu jak i, przy uwzględnieniu treści </a:t>
            </a:r>
            <a:r>
              <a:rPr lang="pl-PL" sz="2400" b="0" i="0" u="none" strike="noStrike" dirty="0">
                <a:solidFill>
                  <a:srgbClr val="CC0000"/>
                </a:solidFill>
                <a:effectLst/>
                <a:latin typeface="Exo 2"/>
                <a:hlinkClick r:id="rId5"/>
              </a:rPr>
              <a:t>art. 75 § 1</a:t>
            </a:r>
            <a:r>
              <a:rPr lang="pl-PL" sz="2400" b="0" i="0" dirty="0">
                <a:solidFill>
                  <a:srgbClr val="333333"/>
                </a:solidFill>
                <a:effectLst/>
                <a:latin typeface="Exo 2"/>
              </a:rPr>
              <a:t> KPA, materiały, czy też dowody z innych postępowań, dopuszczone przez organ z urzędu lub na wniosek strony. </a:t>
            </a:r>
          </a:p>
        </p:txBody>
      </p:sp>
    </p:spTree>
    <p:extLst>
      <p:ext uri="{BB962C8B-B14F-4D97-AF65-F5344CB8AC3E}">
        <p14:creationId xmlns:p14="http://schemas.microsoft.com/office/powerpoint/2010/main" val="306733034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CFA60F-8160-50CC-EB43-2C7B0C70392D}"/>
              </a:ext>
            </a:extLst>
          </p:cNvPr>
          <p:cNvSpPr>
            <a:spLocks noGrp="1"/>
          </p:cNvSpPr>
          <p:nvPr>
            <p:ph type="title"/>
          </p:nvPr>
        </p:nvSpPr>
        <p:spPr>
          <a:xfrm>
            <a:off x="1278194" y="973668"/>
            <a:ext cx="8638173" cy="1238590"/>
          </a:xfrm>
        </p:spPr>
        <p:txBody>
          <a:bodyPr/>
          <a:lstStyle/>
          <a:p>
            <a:r>
              <a:rPr lang="pl-PL" dirty="0"/>
              <a:t>Charakter postępowania </a:t>
            </a:r>
            <a:r>
              <a:rPr lang="pl-PL" dirty="0" err="1"/>
              <a:t>ws</a:t>
            </a:r>
            <a:r>
              <a:rPr lang="pl-PL" dirty="0"/>
              <a:t>. udostępnienia akt </a:t>
            </a:r>
          </a:p>
        </p:txBody>
      </p:sp>
      <p:sp>
        <p:nvSpPr>
          <p:cNvPr id="3" name="Symbol zastępczy zawartości 2">
            <a:extLst>
              <a:ext uri="{FF2B5EF4-FFF2-40B4-BE49-F238E27FC236}">
                <a16:creationId xmlns:a16="http://schemas.microsoft.com/office/drawing/2014/main" id="{CB8FC6CA-0891-CC96-F2B4-A0C5E0F09684}"/>
              </a:ext>
            </a:extLst>
          </p:cNvPr>
          <p:cNvSpPr>
            <a:spLocks noGrp="1"/>
          </p:cNvSpPr>
          <p:nvPr>
            <p:ph idx="1"/>
          </p:nvPr>
        </p:nvSpPr>
        <p:spPr/>
        <p:txBody>
          <a:bodyPr>
            <a:normAutofit/>
          </a:bodyPr>
          <a:lstStyle/>
          <a:p>
            <a:pPr algn="l"/>
            <a:r>
              <a:rPr lang="pl-PL" sz="2400" b="0" i="0" dirty="0">
                <a:solidFill>
                  <a:srgbClr val="000000"/>
                </a:solidFill>
                <a:effectLst/>
                <a:latin typeface="Exo 2"/>
              </a:rPr>
              <a:t>Skoro postępowanie w sprawie udostępnienia akt w toku postępowania administracyjnego ma charakter wpadkowy, incydentalny i zależny od postępowania "głównego", to także i krąg stron na potrzeby postępowania wpadkowego nie ustala się odrębnie niż ten, który organ ustalił na potrzeby postępowania "głównego".</a:t>
            </a:r>
          </a:p>
          <a:p>
            <a:br>
              <a:rPr lang="pl-PL" sz="2400" b="0" i="0" dirty="0">
                <a:solidFill>
                  <a:srgbClr val="000000"/>
                </a:solidFill>
                <a:effectLst/>
                <a:latin typeface="Exo 2"/>
              </a:rPr>
            </a:br>
            <a:endParaRPr lang="pl-PL" sz="2400" dirty="0"/>
          </a:p>
        </p:txBody>
      </p:sp>
    </p:spTree>
    <p:extLst>
      <p:ext uri="{BB962C8B-B14F-4D97-AF65-F5344CB8AC3E}">
        <p14:creationId xmlns:p14="http://schemas.microsoft.com/office/powerpoint/2010/main" val="37564629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1463F2-3943-B718-C246-132982CA662D}"/>
              </a:ext>
            </a:extLst>
          </p:cNvPr>
          <p:cNvSpPr>
            <a:spLocks noGrp="1"/>
          </p:cNvSpPr>
          <p:nvPr>
            <p:ph type="title"/>
          </p:nvPr>
        </p:nvSpPr>
        <p:spPr/>
        <p:txBody>
          <a:bodyPr/>
          <a:lstStyle/>
          <a:p>
            <a:r>
              <a:rPr lang="pl-PL" dirty="0"/>
              <a:t>Wgląd do akt </a:t>
            </a:r>
          </a:p>
        </p:txBody>
      </p:sp>
      <p:sp>
        <p:nvSpPr>
          <p:cNvPr id="3" name="Symbol zastępczy zawartości 2">
            <a:extLst>
              <a:ext uri="{FF2B5EF4-FFF2-40B4-BE49-F238E27FC236}">
                <a16:creationId xmlns:a16="http://schemas.microsoft.com/office/drawing/2014/main" id="{81474192-37BF-F140-23C6-B2E899CF00A2}"/>
              </a:ext>
            </a:extLst>
          </p:cNvPr>
          <p:cNvSpPr>
            <a:spLocks noGrp="1"/>
          </p:cNvSpPr>
          <p:nvPr>
            <p:ph idx="1"/>
          </p:nvPr>
        </p:nvSpPr>
        <p:spPr/>
        <p:txBody>
          <a:bodyPr>
            <a:normAutofit/>
          </a:bodyPr>
          <a:lstStyle/>
          <a:p>
            <a:r>
              <a:rPr lang="pl-PL" sz="2000" b="0" i="0" dirty="0">
                <a:solidFill>
                  <a:srgbClr val="333333"/>
                </a:solidFill>
                <a:effectLst/>
                <a:latin typeface="Exo 2"/>
              </a:rPr>
              <a:t>Prawo wglądu do akt jest jednym z podstawowych praw procesowych strony (art. 73 § 1 KPA). </a:t>
            </a:r>
          </a:p>
          <a:p>
            <a:r>
              <a:rPr lang="pl-PL" sz="2000" b="0" i="0" dirty="0">
                <a:solidFill>
                  <a:srgbClr val="333333"/>
                </a:solidFill>
                <a:effectLst/>
                <a:latin typeface="Exo 2"/>
              </a:rPr>
              <a:t>Możliwość rzetelnego zapoznania się z materiałem zebranym w aktach sprawy jest istotnym uprawnieniem procesowym gwarantującym stronie czynny udział w postępowaniu (art. 10 § 1 KPA), a w efekcie podejmowanie inicjatywy dowodowej, co ma istotne znaczenie w dochodzeniu do prawdy obiektywnej (art. 7 KPA)</a:t>
            </a:r>
          </a:p>
          <a:p>
            <a:r>
              <a:rPr lang="pl-PL" sz="2000" b="0" i="0" dirty="0">
                <a:solidFill>
                  <a:srgbClr val="333333"/>
                </a:solidFill>
                <a:effectLst/>
                <a:latin typeface="Exo 2"/>
              </a:rPr>
              <a:t>Prawo wglądu </a:t>
            </a:r>
            <a:r>
              <a:rPr lang="pl-PL" sz="2000" b="0" i="0" dirty="0">
                <a:solidFill>
                  <a:srgbClr val="333333"/>
                </a:solidFill>
                <a:effectLst/>
                <a:highlight>
                  <a:srgbClr val="00FF00"/>
                </a:highlight>
                <a:latin typeface="Exo 2"/>
              </a:rPr>
              <a:t>nie ma  charakteru absolutnego </a:t>
            </a:r>
            <a:r>
              <a:rPr lang="pl-PL" sz="2000" b="0" i="0" dirty="0">
                <a:solidFill>
                  <a:srgbClr val="333333"/>
                </a:solidFill>
                <a:effectLst/>
                <a:latin typeface="Exo 2"/>
              </a:rPr>
              <a:t>i w określonych sytuacjach może zostać ograniczone.</a:t>
            </a:r>
            <a:endParaRPr lang="pl-PL" sz="2000" dirty="0"/>
          </a:p>
        </p:txBody>
      </p:sp>
    </p:spTree>
    <p:extLst>
      <p:ext uri="{BB962C8B-B14F-4D97-AF65-F5344CB8AC3E}">
        <p14:creationId xmlns:p14="http://schemas.microsoft.com/office/powerpoint/2010/main" val="80592067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BA9839-EC12-48E4-D5A1-3F7B6EFE4185}"/>
              </a:ext>
            </a:extLst>
          </p:cNvPr>
          <p:cNvSpPr>
            <a:spLocks noGrp="1"/>
          </p:cNvSpPr>
          <p:nvPr>
            <p:ph type="title"/>
          </p:nvPr>
        </p:nvSpPr>
        <p:spPr/>
        <p:txBody>
          <a:bodyPr/>
          <a:lstStyle/>
          <a:p>
            <a:r>
              <a:rPr lang="pl-PL" dirty="0"/>
              <a:t>Prawa studenta</a:t>
            </a:r>
          </a:p>
        </p:txBody>
      </p:sp>
      <p:sp>
        <p:nvSpPr>
          <p:cNvPr id="3" name="Symbol zastępczy zawartości 2">
            <a:extLst>
              <a:ext uri="{FF2B5EF4-FFF2-40B4-BE49-F238E27FC236}">
                <a16:creationId xmlns:a16="http://schemas.microsoft.com/office/drawing/2014/main" id="{0D58277F-C49A-CCC2-D9B4-1835CA1FC534}"/>
              </a:ext>
            </a:extLst>
          </p:cNvPr>
          <p:cNvSpPr>
            <a:spLocks noGrp="1"/>
          </p:cNvSpPr>
          <p:nvPr>
            <p:ph idx="1"/>
          </p:nvPr>
        </p:nvSpPr>
        <p:spPr/>
        <p:txBody>
          <a:bodyPr>
            <a:noAutofit/>
          </a:bodyPr>
          <a:lstStyle/>
          <a:p>
            <a:pPr algn="l">
              <a:spcBef>
                <a:spcPts val="525"/>
              </a:spcBef>
            </a:pPr>
            <a:r>
              <a:rPr lang="pl-PL" sz="2000" b="0" i="0" dirty="0">
                <a:solidFill>
                  <a:srgbClr val="333333"/>
                </a:solidFill>
                <a:effectLst/>
                <a:latin typeface="Exo 2"/>
              </a:rPr>
              <a:t>Student ma prawo wglądu w akta sprawy, sporządzania z nich notatek, kopii lub odpisów. Prawo to przysługuje również po zakończeniu postępowania.</a:t>
            </a:r>
          </a:p>
          <a:p>
            <a:pPr algn="l">
              <a:spcBef>
                <a:spcPts val="525"/>
              </a:spcBef>
            </a:pPr>
            <a:endParaRPr lang="pl-PL" sz="2000" dirty="0">
              <a:solidFill>
                <a:srgbClr val="333333"/>
              </a:solidFill>
              <a:latin typeface="Exo 2"/>
            </a:endParaRPr>
          </a:p>
          <a:p>
            <a:pPr algn="l">
              <a:spcBef>
                <a:spcPts val="525"/>
              </a:spcBef>
            </a:pPr>
            <a:endParaRPr lang="pl-PL" sz="2000" b="0" i="0" dirty="0">
              <a:solidFill>
                <a:srgbClr val="333333"/>
              </a:solidFill>
              <a:effectLst/>
              <a:latin typeface="Exo 2"/>
            </a:endParaRPr>
          </a:p>
          <a:p>
            <a:pPr algn="l">
              <a:spcBef>
                <a:spcPts val="525"/>
              </a:spcBef>
            </a:pPr>
            <a:r>
              <a:rPr lang="pl-PL" sz="2000" b="0" i="0" dirty="0">
                <a:solidFill>
                  <a:srgbClr val="333333"/>
                </a:solidFill>
                <a:effectLst/>
                <a:latin typeface="Exo 2"/>
              </a:rPr>
              <a:t>Czynności te są dokonywane w lokalu organu w obecności pracownika tego organu.</a:t>
            </a:r>
          </a:p>
          <a:p>
            <a:endParaRPr lang="pl-PL" sz="2000" dirty="0">
              <a:latin typeface="Exo 2"/>
            </a:endParaRPr>
          </a:p>
          <a:p>
            <a:r>
              <a:rPr lang="pl-PL" sz="2000" dirty="0">
                <a:latin typeface="Exo 2"/>
              </a:rPr>
              <a:t>Student </a:t>
            </a:r>
            <a:r>
              <a:rPr lang="pl-PL" sz="2000" b="0" i="0" dirty="0">
                <a:solidFill>
                  <a:srgbClr val="333333"/>
                </a:solidFill>
                <a:effectLst/>
                <a:latin typeface="Exo 2"/>
              </a:rPr>
              <a:t>może żądać uwierzytelnienia odpisów lub kopii akt sprawy lub wydania jej z akt sprawy uwierzytelnionych odpisów, o ile jest to uzasadnione </a:t>
            </a:r>
            <a:r>
              <a:rPr lang="pl-PL" sz="2000" b="0" i="0" dirty="0">
                <a:solidFill>
                  <a:srgbClr val="333333"/>
                </a:solidFill>
                <a:effectLst/>
                <a:highlight>
                  <a:srgbClr val="00FF00"/>
                </a:highlight>
                <a:latin typeface="Exo 2"/>
              </a:rPr>
              <a:t>ważnym interesem strony.</a:t>
            </a:r>
            <a:endParaRPr lang="pl-PL" sz="2000" dirty="0">
              <a:highlight>
                <a:srgbClr val="00FF00"/>
              </a:highlight>
              <a:latin typeface="Exo 2"/>
            </a:endParaRPr>
          </a:p>
        </p:txBody>
      </p:sp>
    </p:spTree>
    <p:extLst>
      <p:ext uri="{BB962C8B-B14F-4D97-AF65-F5344CB8AC3E}">
        <p14:creationId xmlns:p14="http://schemas.microsoft.com/office/powerpoint/2010/main" val="201007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8E1E78-450D-36ED-ECB4-5F3688DE506E}"/>
              </a:ext>
            </a:extLst>
          </p:cNvPr>
          <p:cNvSpPr>
            <a:spLocks noGrp="1"/>
          </p:cNvSpPr>
          <p:nvPr>
            <p:ph type="title"/>
          </p:nvPr>
        </p:nvSpPr>
        <p:spPr/>
        <p:txBody>
          <a:bodyPr/>
          <a:lstStyle/>
          <a:p>
            <a:r>
              <a:rPr lang="pl-PL" dirty="0"/>
              <a:t>Obowiązek sygnalizacyjny </a:t>
            </a:r>
          </a:p>
        </p:txBody>
      </p:sp>
      <p:sp>
        <p:nvSpPr>
          <p:cNvPr id="3" name="Symbol zastępczy zawartości 2">
            <a:extLst>
              <a:ext uri="{FF2B5EF4-FFF2-40B4-BE49-F238E27FC236}">
                <a16:creationId xmlns:a16="http://schemas.microsoft.com/office/drawing/2014/main" id="{AE9D5592-91B6-447F-B689-C29440BE0A62}"/>
              </a:ext>
            </a:extLst>
          </p:cNvPr>
          <p:cNvSpPr>
            <a:spLocks noGrp="1"/>
          </p:cNvSpPr>
          <p:nvPr>
            <p:ph idx="1"/>
          </p:nvPr>
        </p:nvSpPr>
        <p:spPr/>
        <p:txBody>
          <a:bodyPr/>
          <a:lstStyle/>
          <a:p>
            <a:pPr marL="0" indent="0" algn="l">
              <a:spcBef>
                <a:spcPts val="525"/>
              </a:spcBef>
              <a:buNone/>
            </a:pPr>
            <a:r>
              <a:rPr lang="pl-PL" b="0" i="0" dirty="0">
                <a:solidFill>
                  <a:srgbClr val="333333"/>
                </a:solidFill>
                <a:effectLst/>
                <a:latin typeface="Exo 2"/>
              </a:rPr>
              <a:t>O każdym przypadku niezałatwienia sprawy w terminie organ administracji publicznej jest obowiązany zawiadomić strony, podając przyczyny zwłoki, wskazując nowy termin załatwienia sprawy oraz pouczając o prawie do wniesienia ponaglenia.</a:t>
            </a:r>
          </a:p>
          <a:p>
            <a:pPr marL="0" indent="0" algn="l">
              <a:spcBef>
                <a:spcPts val="525"/>
              </a:spcBef>
              <a:buNone/>
            </a:pPr>
            <a:r>
              <a:rPr lang="pl-PL" b="0" i="0" dirty="0">
                <a:solidFill>
                  <a:srgbClr val="333333"/>
                </a:solidFill>
                <a:effectLst/>
                <a:latin typeface="Exo 2"/>
              </a:rPr>
              <a:t>Ten sam obowiązek ciąży na organie administracji publicznej również w przypadku zwłoki w załatwieniu sprawy z przyczyn niezależnych od organu.</a:t>
            </a:r>
          </a:p>
          <a:p>
            <a:endParaRPr lang="pl-PL" dirty="0"/>
          </a:p>
        </p:txBody>
      </p:sp>
    </p:spTree>
    <p:extLst>
      <p:ext uri="{BB962C8B-B14F-4D97-AF65-F5344CB8AC3E}">
        <p14:creationId xmlns:p14="http://schemas.microsoft.com/office/powerpoint/2010/main" val="43771931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44A0A6-4802-534E-10C3-DE90B29E3EE5}"/>
              </a:ext>
            </a:extLst>
          </p:cNvPr>
          <p:cNvSpPr>
            <a:spLocks noGrp="1"/>
          </p:cNvSpPr>
          <p:nvPr>
            <p:ph type="title"/>
          </p:nvPr>
        </p:nvSpPr>
        <p:spPr/>
        <p:txBody>
          <a:bodyPr/>
          <a:lstStyle/>
          <a:p>
            <a:r>
              <a:rPr lang="pl-PL" dirty="0"/>
              <a:t>Ważny interes studenta </a:t>
            </a:r>
          </a:p>
        </p:txBody>
      </p:sp>
      <p:sp>
        <p:nvSpPr>
          <p:cNvPr id="3" name="Symbol zastępczy zawartości 2">
            <a:extLst>
              <a:ext uri="{FF2B5EF4-FFF2-40B4-BE49-F238E27FC236}">
                <a16:creationId xmlns:a16="http://schemas.microsoft.com/office/drawing/2014/main" id="{0139F5D9-1335-8EA5-2BC8-68563EF580FD}"/>
              </a:ext>
            </a:extLst>
          </p:cNvPr>
          <p:cNvSpPr>
            <a:spLocks noGrp="1"/>
          </p:cNvSpPr>
          <p:nvPr>
            <p:ph idx="1"/>
          </p:nvPr>
        </p:nvSpPr>
        <p:spPr/>
        <p:txBody>
          <a:bodyPr>
            <a:normAutofit fontScale="92500" lnSpcReduction="20000"/>
          </a:bodyPr>
          <a:lstStyle/>
          <a:p>
            <a:r>
              <a:rPr lang="pl-PL" sz="2400" b="0" i="0" dirty="0">
                <a:solidFill>
                  <a:srgbClr val="333333"/>
                </a:solidFill>
                <a:effectLst/>
                <a:latin typeface="Exo 2"/>
              </a:rPr>
              <a:t>Pojęcie to nie zostało w ustawie zdefiniowane, wobec czego rozpatrując zgłoszone na podstawie tego przepisu żądanie, organ administracji w każdym zindywidualizowanym przypadku powinien dokonać własnej oceny, czy w danej sprawie taki ważny interes zaistniał.</a:t>
            </a:r>
          </a:p>
          <a:p>
            <a:endParaRPr lang="pl-PL" sz="2400" dirty="0">
              <a:solidFill>
                <a:srgbClr val="333333"/>
              </a:solidFill>
              <a:latin typeface="Exo 2"/>
            </a:endParaRPr>
          </a:p>
          <a:p>
            <a:pPr algn="l"/>
            <a:r>
              <a:rPr lang="pl-PL" sz="2400" b="0" i="0" dirty="0">
                <a:solidFill>
                  <a:srgbClr val="000000"/>
                </a:solidFill>
                <a:effectLst/>
                <a:latin typeface="Exo 2"/>
              </a:rPr>
              <a:t>Jako ważny interes studenta może być potraktowana już sama potrzeba posiadania przez stronę uwierzytelnionych odpisów dokumentów, które mogą być wykorzystane przez nią w danej sprawie administracyjnej lub poza nią.</a:t>
            </a:r>
          </a:p>
          <a:p>
            <a:pPr marL="0" indent="0">
              <a:buNone/>
            </a:pPr>
            <a:br>
              <a:rPr lang="pl-PL" b="0" i="0" dirty="0">
                <a:solidFill>
                  <a:srgbClr val="000000"/>
                </a:solidFill>
                <a:effectLst/>
                <a:latin typeface="Exo 2"/>
              </a:rPr>
            </a:br>
            <a:endParaRPr lang="pl-PL" dirty="0"/>
          </a:p>
        </p:txBody>
      </p:sp>
    </p:spTree>
    <p:extLst>
      <p:ext uri="{BB962C8B-B14F-4D97-AF65-F5344CB8AC3E}">
        <p14:creationId xmlns:p14="http://schemas.microsoft.com/office/powerpoint/2010/main" val="150486664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C4116B-3000-46AA-E379-84E89298703E}"/>
              </a:ext>
            </a:extLst>
          </p:cNvPr>
          <p:cNvSpPr>
            <a:spLocks noGrp="1"/>
          </p:cNvSpPr>
          <p:nvPr>
            <p:ph type="title"/>
          </p:nvPr>
        </p:nvSpPr>
        <p:spPr/>
        <p:txBody>
          <a:bodyPr/>
          <a:lstStyle/>
          <a:p>
            <a:r>
              <a:rPr lang="pl-PL" dirty="0"/>
              <a:t>Zakres udostępnienia akt</a:t>
            </a:r>
          </a:p>
        </p:txBody>
      </p:sp>
      <p:sp>
        <p:nvSpPr>
          <p:cNvPr id="3" name="Symbol zastępczy zawartości 2">
            <a:extLst>
              <a:ext uri="{FF2B5EF4-FFF2-40B4-BE49-F238E27FC236}">
                <a16:creationId xmlns:a16="http://schemas.microsoft.com/office/drawing/2014/main" id="{57B03861-EB18-FE68-98CA-DA3270329FB9}"/>
              </a:ext>
            </a:extLst>
          </p:cNvPr>
          <p:cNvSpPr>
            <a:spLocks noGrp="1"/>
          </p:cNvSpPr>
          <p:nvPr>
            <p:ph idx="1"/>
          </p:nvPr>
        </p:nvSpPr>
        <p:spPr/>
        <p:txBody>
          <a:bodyPr>
            <a:normAutofit/>
          </a:bodyPr>
          <a:lstStyle/>
          <a:p>
            <a:r>
              <a:rPr lang="pl-PL" sz="2400" b="0" i="0" dirty="0">
                <a:solidFill>
                  <a:srgbClr val="333333"/>
                </a:solidFill>
                <a:effectLst/>
                <a:latin typeface="Exo 2"/>
              </a:rPr>
              <a:t>W ramach udostępnienia akt stronie na podstawie art. 73 § 1 KPA mieści się sporządzenie przez organ, w sposób wynikający z jego możliwości technicznych i organizacyjnych, na wniosek strony, kopii dokumentacji zgromadzonej w aktach sprawy. </a:t>
            </a:r>
          </a:p>
          <a:p>
            <a:r>
              <a:rPr lang="pl-PL" sz="2400" b="0" i="0" dirty="0">
                <a:solidFill>
                  <a:srgbClr val="333333"/>
                </a:solidFill>
                <a:effectLst/>
                <a:highlight>
                  <a:srgbClr val="00FF00"/>
                </a:highlight>
                <a:latin typeface="Exo 2"/>
              </a:rPr>
              <a:t>Odmowa uwzględnienia wniosku </a:t>
            </a:r>
            <a:r>
              <a:rPr lang="pl-PL" sz="2400" b="0" i="0" dirty="0">
                <a:solidFill>
                  <a:srgbClr val="333333"/>
                </a:solidFill>
                <a:effectLst/>
                <a:latin typeface="Exo 2"/>
              </a:rPr>
              <a:t>strony o sporządzenie kserokopii z akt mogłaby więc nastąpić jedynie, gdyby organ wykazał konkretne utrudnienia wynikające z braku potrzebnego sprzętu lub dużej liczby dokumentów przewidzianych do kopiowania.</a:t>
            </a:r>
          </a:p>
          <a:p>
            <a:endParaRPr lang="pl-PL" sz="2400" dirty="0"/>
          </a:p>
        </p:txBody>
      </p:sp>
    </p:spTree>
    <p:extLst>
      <p:ext uri="{BB962C8B-B14F-4D97-AF65-F5344CB8AC3E}">
        <p14:creationId xmlns:p14="http://schemas.microsoft.com/office/powerpoint/2010/main" val="334413367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6ADEBE-5176-A895-5D13-88ABCCF34528}"/>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3C44317-E20A-422F-40A0-0EFE2E739FA3}"/>
              </a:ext>
            </a:extLst>
          </p:cNvPr>
          <p:cNvSpPr>
            <a:spLocks noGrp="1"/>
          </p:cNvSpPr>
          <p:nvPr>
            <p:ph idx="1"/>
          </p:nvPr>
        </p:nvSpPr>
        <p:spPr/>
        <p:txBody>
          <a:bodyPr/>
          <a:lstStyle/>
          <a:p>
            <a:pPr algn="l"/>
            <a:r>
              <a:rPr lang="pl-PL" sz="2800" b="0" i="0" dirty="0">
                <a:solidFill>
                  <a:srgbClr val="000000"/>
                </a:solidFill>
                <a:effectLst/>
                <a:latin typeface="Exo 2"/>
              </a:rPr>
              <a:t>Udostępnienie może nastąpić z zastrzeżeniem konieczności poniesienia </a:t>
            </a:r>
            <a:r>
              <a:rPr lang="pl-PL" sz="2800" b="0" i="0" dirty="0">
                <a:solidFill>
                  <a:srgbClr val="000000"/>
                </a:solidFill>
                <a:effectLst/>
                <a:highlight>
                  <a:srgbClr val="00FF00"/>
                </a:highlight>
                <a:latin typeface="Exo 2"/>
              </a:rPr>
              <a:t>kosztów </a:t>
            </a:r>
            <a:r>
              <a:rPr lang="pl-PL" sz="2800" b="0" i="0" dirty="0">
                <a:solidFill>
                  <a:srgbClr val="000000"/>
                </a:solidFill>
                <a:effectLst/>
                <a:latin typeface="Exo 2"/>
              </a:rPr>
              <a:t>przez studenta wnioskującą o ich wydanie.</a:t>
            </a:r>
          </a:p>
          <a:p>
            <a:pPr marL="0" indent="0">
              <a:buNone/>
            </a:pPr>
            <a:endParaRPr lang="pl-PL" sz="2800" dirty="0">
              <a:solidFill>
                <a:srgbClr val="000000"/>
              </a:solidFill>
              <a:latin typeface="Exo 2"/>
            </a:endParaRPr>
          </a:p>
          <a:p>
            <a:pPr marL="0" indent="0">
              <a:buNone/>
            </a:pPr>
            <a:endParaRPr lang="pl-PL" sz="2800" b="0" i="0" dirty="0">
              <a:solidFill>
                <a:srgbClr val="000000"/>
              </a:solidFill>
              <a:effectLst/>
              <a:latin typeface="Exo 2"/>
            </a:endParaRPr>
          </a:p>
          <a:p>
            <a:pPr marL="0" indent="0">
              <a:buNone/>
            </a:pPr>
            <a:r>
              <a:rPr lang="pl-PL" b="0" i="0" dirty="0">
                <a:solidFill>
                  <a:srgbClr val="333333"/>
                </a:solidFill>
                <a:effectLst/>
                <a:latin typeface="Noto Serif" panose="02020600060500020200" pitchFamily="18" charset="0"/>
              </a:rPr>
              <a:t>Por. Wyrok WSA w Krakowie z dnia 18 stycznia 2022 r., III SA/Kr 1030/21</a:t>
            </a:r>
            <a:endParaRPr lang="pl-PL" dirty="0"/>
          </a:p>
        </p:txBody>
      </p:sp>
    </p:spTree>
    <p:extLst>
      <p:ext uri="{BB962C8B-B14F-4D97-AF65-F5344CB8AC3E}">
        <p14:creationId xmlns:p14="http://schemas.microsoft.com/office/powerpoint/2010/main" val="72875246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F3933A-D98E-FBDE-576D-E1D08C01D5B7}"/>
              </a:ext>
            </a:extLst>
          </p:cNvPr>
          <p:cNvSpPr>
            <a:spLocks noGrp="1"/>
          </p:cNvSpPr>
          <p:nvPr>
            <p:ph type="title"/>
          </p:nvPr>
        </p:nvSpPr>
        <p:spPr/>
        <p:txBody>
          <a:bodyPr/>
          <a:lstStyle/>
          <a:p>
            <a:r>
              <a:rPr lang="pl-PL" dirty="0"/>
              <a:t>Dostęp elektroniczny</a:t>
            </a:r>
          </a:p>
        </p:txBody>
      </p:sp>
      <p:sp>
        <p:nvSpPr>
          <p:cNvPr id="3" name="Symbol zastępczy zawartości 2">
            <a:extLst>
              <a:ext uri="{FF2B5EF4-FFF2-40B4-BE49-F238E27FC236}">
                <a16:creationId xmlns:a16="http://schemas.microsoft.com/office/drawing/2014/main" id="{51D3EBE3-9025-59B5-76F5-F97D71DD04BB}"/>
              </a:ext>
            </a:extLst>
          </p:cNvPr>
          <p:cNvSpPr>
            <a:spLocks noGrp="1"/>
          </p:cNvSpPr>
          <p:nvPr>
            <p:ph idx="1"/>
          </p:nvPr>
        </p:nvSpPr>
        <p:spPr/>
        <p:txBody>
          <a:bodyPr>
            <a:noAutofit/>
          </a:bodyPr>
          <a:lstStyle/>
          <a:p>
            <a:r>
              <a:rPr lang="pl-PL" sz="3200" dirty="0">
                <a:latin typeface="Exo 2"/>
              </a:rPr>
              <a:t>Jest możliwe jeżeli </a:t>
            </a:r>
            <a:r>
              <a:rPr lang="pl-PL" sz="3200" b="0" i="0" dirty="0">
                <a:solidFill>
                  <a:srgbClr val="333333"/>
                </a:solidFill>
                <a:effectLst/>
                <a:latin typeface="Exo 2"/>
              </a:rPr>
              <a:t>w konkretnym organie narzędzia informatyczne i systemy kancelaryjne, to znaczy systemy obiegu dokumentów (włącznie z elektronicznym zarządzeniem dokumentacją, EZD), które umożliwiają udostępnienie akt w postaci elektronicznej, jak również umożliwiają elektroniczne komunikowanie się ze stroną na wskazany przez nią adres elektroniczny</a:t>
            </a:r>
            <a:endParaRPr lang="pl-PL" sz="3200" dirty="0">
              <a:latin typeface="Exo 2"/>
            </a:endParaRPr>
          </a:p>
        </p:txBody>
      </p:sp>
    </p:spTree>
    <p:extLst>
      <p:ext uri="{BB962C8B-B14F-4D97-AF65-F5344CB8AC3E}">
        <p14:creationId xmlns:p14="http://schemas.microsoft.com/office/powerpoint/2010/main" val="14651535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9DB84C-147D-76FB-BA92-34B463BBC9D9}"/>
              </a:ext>
            </a:extLst>
          </p:cNvPr>
          <p:cNvSpPr>
            <a:spLocks noGrp="1"/>
          </p:cNvSpPr>
          <p:nvPr>
            <p:ph type="title"/>
          </p:nvPr>
        </p:nvSpPr>
        <p:spPr/>
        <p:txBody>
          <a:bodyPr/>
          <a:lstStyle/>
          <a:p>
            <a:r>
              <a:rPr lang="pl-PL" dirty="0"/>
              <a:t>Odmowa dostępu do akt</a:t>
            </a:r>
          </a:p>
        </p:txBody>
      </p:sp>
      <p:sp>
        <p:nvSpPr>
          <p:cNvPr id="3" name="Symbol zastępczy zawartości 2">
            <a:extLst>
              <a:ext uri="{FF2B5EF4-FFF2-40B4-BE49-F238E27FC236}">
                <a16:creationId xmlns:a16="http://schemas.microsoft.com/office/drawing/2014/main" id="{2398E887-5B55-F571-816A-1BC9CB8D4745}"/>
              </a:ext>
            </a:extLst>
          </p:cNvPr>
          <p:cNvSpPr>
            <a:spLocks noGrp="1"/>
          </p:cNvSpPr>
          <p:nvPr>
            <p:ph idx="1"/>
          </p:nvPr>
        </p:nvSpPr>
        <p:spPr/>
        <p:txBody>
          <a:bodyPr>
            <a:noAutofit/>
          </a:bodyPr>
          <a:lstStyle/>
          <a:p>
            <a:r>
              <a:rPr lang="pl-PL" sz="2800" b="0" i="0" dirty="0">
                <a:solidFill>
                  <a:srgbClr val="333333"/>
                </a:solidFill>
                <a:effectLst/>
                <a:latin typeface="Exo 2"/>
              </a:rPr>
              <a:t>Nie jest możliwe rozpatrzenie wniosku o udostępnienie akt sprawy poprzez poinformowanie wnioskodawcy o odmowie udostępnienia akt </a:t>
            </a:r>
            <a:r>
              <a:rPr lang="pl-PL" sz="2800" b="0" i="0" dirty="0">
                <a:solidFill>
                  <a:srgbClr val="333333"/>
                </a:solidFill>
                <a:effectLst/>
                <a:highlight>
                  <a:srgbClr val="00FF00"/>
                </a:highlight>
                <a:latin typeface="Exo 2"/>
              </a:rPr>
              <a:t>w formie ustnej czy też zwykłym pismem</a:t>
            </a:r>
            <a:r>
              <a:rPr lang="pl-PL" sz="2800" b="0" i="0" dirty="0">
                <a:solidFill>
                  <a:srgbClr val="333333"/>
                </a:solidFill>
                <a:effectLst/>
                <a:latin typeface="Exo 2"/>
              </a:rPr>
              <a:t>, bez wydania postanowienia w tym względzie. Ograniczałoby to możliwość poddania merytorycznej kontroli działań organu, przez wniesienie zażalenia i jego rozpatrzenie przez organ wyższej instancji. </a:t>
            </a:r>
            <a:endParaRPr lang="pl-PL" sz="2800" dirty="0"/>
          </a:p>
        </p:txBody>
      </p:sp>
    </p:spTree>
    <p:extLst>
      <p:ext uri="{BB962C8B-B14F-4D97-AF65-F5344CB8AC3E}">
        <p14:creationId xmlns:p14="http://schemas.microsoft.com/office/powerpoint/2010/main" val="56345598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BE4BED-CD11-8DD9-DFE3-0C3264099A46}"/>
              </a:ext>
            </a:extLst>
          </p:cNvPr>
          <p:cNvSpPr>
            <a:spLocks noGrp="1"/>
          </p:cNvSpPr>
          <p:nvPr>
            <p:ph type="title"/>
          </p:nvPr>
        </p:nvSpPr>
        <p:spPr/>
        <p:txBody>
          <a:bodyPr/>
          <a:lstStyle/>
          <a:p>
            <a:r>
              <a:rPr lang="pl-PL" dirty="0"/>
              <a:t>Termin udostępnienia akt</a:t>
            </a:r>
          </a:p>
        </p:txBody>
      </p:sp>
      <p:sp>
        <p:nvSpPr>
          <p:cNvPr id="3" name="Symbol zastępczy zawartości 2">
            <a:extLst>
              <a:ext uri="{FF2B5EF4-FFF2-40B4-BE49-F238E27FC236}">
                <a16:creationId xmlns:a16="http://schemas.microsoft.com/office/drawing/2014/main" id="{C397A25A-612E-7248-C945-17AFDC638D68}"/>
              </a:ext>
            </a:extLst>
          </p:cNvPr>
          <p:cNvSpPr>
            <a:spLocks noGrp="1"/>
          </p:cNvSpPr>
          <p:nvPr>
            <p:ph idx="1"/>
          </p:nvPr>
        </p:nvSpPr>
        <p:spPr/>
        <p:txBody>
          <a:bodyPr>
            <a:normAutofit fontScale="92500"/>
          </a:bodyPr>
          <a:lstStyle/>
          <a:p>
            <a:r>
              <a:rPr lang="pl-PL" sz="2400" b="0" i="0" dirty="0">
                <a:solidFill>
                  <a:srgbClr val="333333"/>
                </a:solidFill>
                <a:effectLst/>
                <a:highlight>
                  <a:srgbClr val="00FF00"/>
                </a:highlight>
                <a:latin typeface="Exo 2"/>
              </a:rPr>
              <a:t>KPA nie określa wprawdzie terminu</a:t>
            </a:r>
            <a:r>
              <a:rPr lang="pl-PL" sz="2400" b="0" i="0" dirty="0">
                <a:solidFill>
                  <a:srgbClr val="333333"/>
                </a:solidFill>
                <a:effectLst/>
                <a:latin typeface="Exo 2"/>
              </a:rPr>
              <a:t>, w którym organ winien udostępnić akta administracyjne sprawy (jako czynność) bądź wydać postanowienie o odmowie ich udostępniania (jako akt). Mając jednak na uwadze, że generalnie całe postępowanie administracyjne powinno trwać nie więcej niż miesiąc (tak art. 35 § 3 KPA), zaś udostępnienie akt ma z reguły związek z toczącym się postępowaniem, czas załatwienia wniosku o udostępnienie akt musi być odpowiednio krótszy.</a:t>
            </a:r>
          </a:p>
          <a:p>
            <a:endParaRPr lang="pl-PL" dirty="0">
              <a:solidFill>
                <a:srgbClr val="333333"/>
              </a:solidFill>
              <a:latin typeface="Exo 2"/>
            </a:endParaRPr>
          </a:p>
          <a:p>
            <a:r>
              <a:rPr lang="pl-PL" b="0" i="0" dirty="0">
                <a:solidFill>
                  <a:srgbClr val="333333"/>
                </a:solidFill>
                <a:effectLst/>
                <a:latin typeface="Noto Serif" panose="02020600060500020200" pitchFamily="18" charset="0"/>
              </a:rPr>
              <a:t>Wyrok WSA w Warszawie z dnia 3 listopada 2020 r., II SAB/</a:t>
            </a:r>
            <a:r>
              <a:rPr lang="pl-PL" b="0" i="0" dirty="0" err="1">
                <a:solidFill>
                  <a:srgbClr val="333333"/>
                </a:solidFill>
                <a:effectLst/>
                <a:latin typeface="Noto Serif" panose="02020600060500020200" pitchFamily="18" charset="0"/>
              </a:rPr>
              <a:t>Wa</a:t>
            </a:r>
            <a:r>
              <a:rPr lang="pl-PL" b="0" i="0" dirty="0">
                <a:solidFill>
                  <a:srgbClr val="333333"/>
                </a:solidFill>
                <a:effectLst/>
                <a:latin typeface="Noto Serif" panose="02020600060500020200" pitchFamily="18" charset="0"/>
              </a:rPr>
              <a:t> 170/20</a:t>
            </a:r>
            <a:endParaRPr lang="pl-PL" dirty="0"/>
          </a:p>
        </p:txBody>
      </p:sp>
    </p:spTree>
    <p:extLst>
      <p:ext uri="{BB962C8B-B14F-4D97-AF65-F5344CB8AC3E}">
        <p14:creationId xmlns:p14="http://schemas.microsoft.com/office/powerpoint/2010/main" val="123498360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719A91-D7C9-812B-6FF2-6BAD6BD7B842}"/>
              </a:ext>
            </a:extLst>
          </p:cNvPr>
          <p:cNvSpPr>
            <a:spLocks noGrp="1"/>
          </p:cNvSpPr>
          <p:nvPr>
            <p:ph type="title"/>
          </p:nvPr>
        </p:nvSpPr>
        <p:spPr/>
        <p:txBody>
          <a:bodyPr/>
          <a:lstStyle/>
          <a:p>
            <a:r>
              <a:rPr lang="pl-PL" dirty="0"/>
              <a:t>Charakter zawiadomienia</a:t>
            </a:r>
          </a:p>
        </p:txBody>
      </p:sp>
      <p:sp>
        <p:nvSpPr>
          <p:cNvPr id="3" name="Symbol zastępczy zawartości 2">
            <a:extLst>
              <a:ext uri="{FF2B5EF4-FFF2-40B4-BE49-F238E27FC236}">
                <a16:creationId xmlns:a16="http://schemas.microsoft.com/office/drawing/2014/main" id="{156B201F-9181-03A9-C9C3-D0F890F3E68A}"/>
              </a:ext>
            </a:extLst>
          </p:cNvPr>
          <p:cNvSpPr>
            <a:spLocks noGrp="1"/>
          </p:cNvSpPr>
          <p:nvPr>
            <p:ph idx="1"/>
          </p:nvPr>
        </p:nvSpPr>
        <p:spPr/>
        <p:txBody>
          <a:bodyPr/>
          <a:lstStyle/>
          <a:p>
            <a:r>
              <a:rPr lang="pl-PL" dirty="0">
                <a:solidFill>
                  <a:srgbClr val="333333"/>
                </a:solidFill>
                <a:latin typeface="Noto Serif" panose="02020600060500020200" pitchFamily="18" charset="0"/>
              </a:rPr>
              <a:t>Z</a:t>
            </a:r>
            <a:r>
              <a:rPr lang="pl-PL" b="0" i="0" dirty="0">
                <a:solidFill>
                  <a:srgbClr val="333333"/>
                </a:solidFill>
                <a:effectLst/>
                <a:latin typeface="Noto Serif" panose="02020600060500020200" pitchFamily="18" charset="0"/>
              </a:rPr>
              <a:t>awiadomienie </a:t>
            </a:r>
            <a:r>
              <a:rPr lang="pl-PL" b="0" i="0" dirty="0">
                <a:solidFill>
                  <a:srgbClr val="333333"/>
                </a:solidFill>
                <a:effectLst/>
                <a:highlight>
                  <a:srgbClr val="00FF00"/>
                </a:highlight>
                <a:latin typeface="Noto Serif" panose="02020600060500020200" pitchFamily="18" charset="0"/>
              </a:rPr>
              <a:t>nie jest aktem administracyjnym czy czynnością</a:t>
            </a:r>
            <a:r>
              <a:rPr lang="pl-PL" b="0" i="0" dirty="0">
                <a:solidFill>
                  <a:srgbClr val="333333"/>
                </a:solidFill>
                <a:effectLst/>
                <a:latin typeface="Noto Serif" panose="02020600060500020200" pitchFamily="18" charset="0"/>
              </a:rPr>
              <a:t> z zakresu administracji publicznej. </a:t>
            </a:r>
          </a:p>
          <a:p>
            <a:r>
              <a:rPr lang="pl-PL" b="0" i="0" dirty="0">
                <a:solidFill>
                  <a:srgbClr val="333333"/>
                </a:solidFill>
                <a:effectLst/>
                <a:latin typeface="Noto Serif" panose="02020600060500020200" pitchFamily="18" charset="0"/>
              </a:rPr>
              <a:t>Nie stanowi bowiem formy nałożenia na stronę jakiegokolwiek obowiązku bądź przyznania jej określonego prawa, czy to o charakterze materialnym, czy procesowym. Z tych też względów ustawodawca nie przewidział możliwości jego kwestionowania zarówno w postępowaniu administracyjnym, jak i sądowym. </a:t>
            </a:r>
          </a:p>
          <a:p>
            <a:r>
              <a:rPr lang="pl-PL" b="0" i="0" dirty="0">
                <a:solidFill>
                  <a:srgbClr val="333333"/>
                </a:solidFill>
                <a:effectLst/>
                <a:latin typeface="Noto Serif" panose="02020600060500020200" pitchFamily="18" charset="0"/>
              </a:rPr>
              <a:t>Zawiadomienie to nie może być uznane za inną czynność materialno-techniczną z zakresu administracji publicznej podlegającą zaskarżeniu, ma bowiem charakter </a:t>
            </a:r>
            <a:r>
              <a:rPr lang="pl-PL" b="0" i="0" dirty="0">
                <a:solidFill>
                  <a:srgbClr val="333333"/>
                </a:solidFill>
                <a:effectLst/>
                <a:highlight>
                  <a:srgbClr val="00FF00"/>
                </a:highlight>
                <a:latin typeface="Noto Serif" panose="02020600060500020200" pitchFamily="18" charset="0"/>
              </a:rPr>
              <a:t>wyłącznie informacyjny i nie jest przejawem władczego działania organu administracji publicznej.</a:t>
            </a:r>
            <a:endParaRPr lang="pl-PL" dirty="0">
              <a:highlight>
                <a:srgbClr val="00FF00"/>
              </a:highlight>
            </a:endParaRPr>
          </a:p>
        </p:txBody>
      </p:sp>
    </p:spTree>
    <p:extLst>
      <p:ext uri="{BB962C8B-B14F-4D97-AF65-F5344CB8AC3E}">
        <p14:creationId xmlns:p14="http://schemas.microsoft.com/office/powerpoint/2010/main" val="233560699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6823F5-B2DE-0AD6-CAF6-D7749ADC75C7}"/>
              </a:ext>
            </a:extLst>
          </p:cNvPr>
          <p:cNvSpPr>
            <a:spLocks noGrp="1"/>
          </p:cNvSpPr>
          <p:nvPr>
            <p:ph type="title"/>
          </p:nvPr>
        </p:nvSpPr>
        <p:spPr/>
        <p:txBody>
          <a:bodyPr/>
          <a:lstStyle/>
          <a:p>
            <a:r>
              <a:rPr lang="pl-PL" dirty="0"/>
              <a:t>Zawiadomienia o zakończeniu postępowania wyjaśniającego </a:t>
            </a:r>
          </a:p>
        </p:txBody>
      </p:sp>
      <p:sp>
        <p:nvSpPr>
          <p:cNvPr id="3" name="Symbol zastępczy zawartości 2">
            <a:extLst>
              <a:ext uri="{FF2B5EF4-FFF2-40B4-BE49-F238E27FC236}">
                <a16:creationId xmlns:a16="http://schemas.microsoft.com/office/drawing/2014/main" id="{02845C4A-BE08-D3E7-A1BB-CD1ECA4FE7C4}"/>
              </a:ext>
            </a:extLst>
          </p:cNvPr>
          <p:cNvSpPr>
            <a:spLocks noGrp="1"/>
          </p:cNvSpPr>
          <p:nvPr>
            <p:ph idx="1"/>
          </p:nvPr>
        </p:nvSpPr>
        <p:spPr/>
        <p:txBody>
          <a:bodyPr>
            <a:normAutofit fontScale="92500" lnSpcReduction="10000"/>
          </a:bodyPr>
          <a:lstStyle/>
          <a:p>
            <a:r>
              <a:rPr lang="pl-PL" sz="2400" b="0" i="0" dirty="0">
                <a:solidFill>
                  <a:srgbClr val="333333"/>
                </a:solidFill>
                <a:effectLst/>
                <a:latin typeface="Noto Serif" panose="02020600060500020200" pitchFamily="18" charset="0"/>
              </a:rPr>
              <a:t>Organy administracji publicznej obowiązane są zapewnić stronom czynny udział w każdym stadium postępowania, </a:t>
            </a:r>
            <a:r>
              <a:rPr lang="pl-PL" sz="2400" b="0" i="0" dirty="0">
                <a:solidFill>
                  <a:srgbClr val="333333"/>
                </a:solidFill>
                <a:effectLst/>
                <a:highlight>
                  <a:srgbClr val="00FF00"/>
                </a:highlight>
                <a:latin typeface="Noto Serif" panose="02020600060500020200" pitchFamily="18" charset="0"/>
              </a:rPr>
              <a:t>a przed wydaniem decyzji umożliwić im wypowiedzenie się co do zebranych dowodów i materiałów oraz zgłoszonych żądań ( art. 10 k.p.a.) </a:t>
            </a:r>
          </a:p>
          <a:p>
            <a:endParaRPr lang="pl-PL" sz="2400" dirty="0">
              <a:solidFill>
                <a:srgbClr val="333333"/>
              </a:solidFill>
              <a:highlight>
                <a:srgbClr val="00FF00"/>
              </a:highlight>
              <a:latin typeface="Noto Serif" panose="02020600060500020200" pitchFamily="18" charset="0"/>
            </a:endParaRPr>
          </a:p>
          <a:p>
            <a:r>
              <a:rPr lang="pl-PL" sz="2200" b="0" i="0" dirty="0">
                <a:solidFill>
                  <a:srgbClr val="000000"/>
                </a:solidFill>
                <a:effectLst/>
                <a:latin typeface="Exo 2"/>
              </a:rPr>
              <a:t>Tylko w przypadkach, gdy załatwienie sprawy nie cierpi zwłoki ze względu na niebezpieczeństwo dla życia lub zdrowia ludzkiego albo ze względu na grożącą niepowetowaną szkodę materialną, organy administracji państwowej mogą odstąpić od zasady zapewnienia stronom czynnego udziału w postępowaniu.</a:t>
            </a:r>
            <a:endParaRPr lang="pl-PL" sz="2200" dirty="0">
              <a:highlight>
                <a:srgbClr val="00FF00"/>
              </a:highlight>
            </a:endParaRPr>
          </a:p>
        </p:txBody>
      </p:sp>
    </p:spTree>
    <p:extLst>
      <p:ext uri="{BB962C8B-B14F-4D97-AF65-F5344CB8AC3E}">
        <p14:creationId xmlns:p14="http://schemas.microsoft.com/office/powerpoint/2010/main" val="21721691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17E3FD-80AD-6403-36DA-DF99D46CB2E9}"/>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85B92628-6117-845F-F97E-9821E686D99B}"/>
              </a:ext>
            </a:extLst>
          </p:cNvPr>
          <p:cNvSpPr>
            <a:spLocks noGrp="1"/>
          </p:cNvSpPr>
          <p:nvPr>
            <p:ph idx="1"/>
          </p:nvPr>
        </p:nvSpPr>
        <p:spPr/>
        <p:txBody>
          <a:bodyPr>
            <a:noAutofit/>
          </a:bodyPr>
          <a:lstStyle/>
          <a:p>
            <a:r>
              <a:rPr lang="pl-PL" sz="2400" b="0" i="0" dirty="0">
                <a:solidFill>
                  <a:srgbClr val="333333"/>
                </a:solidFill>
                <a:effectLst/>
                <a:latin typeface="Noto Serif" panose="02020600060500020200" pitchFamily="18" charset="0"/>
              </a:rPr>
              <a:t>Regulacja może być podstawą obowiązku spoczywającego na organach administracji zawiadomienia stron postępowania administracyjnego o zakończeniu postępowania i wyznaczenia im stosownego terminu do wypowiedzenia się co do zebranych dowodów i materiałów oraz zgłoszonych żądań. </a:t>
            </a:r>
          </a:p>
          <a:p>
            <a:r>
              <a:rPr lang="pl-PL" sz="2400" b="0" i="0" dirty="0">
                <a:solidFill>
                  <a:srgbClr val="333333"/>
                </a:solidFill>
                <a:effectLst/>
                <a:latin typeface="Noto Serif" panose="02020600060500020200" pitchFamily="18" charset="0"/>
              </a:rPr>
              <a:t>Jednakże ustawodawca nie wskazał żadnego terminu na dokonanie tych czynności.</a:t>
            </a:r>
            <a:endParaRPr lang="pl-PL" sz="2400" dirty="0"/>
          </a:p>
        </p:txBody>
      </p:sp>
    </p:spTree>
    <p:extLst>
      <p:ext uri="{BB962C8B-B14F-4D97-AF65-F5344CB8AC3E}">
        <p14:creationId xmlns:p14="http://schemas.microsoft.com/office/powerpoint/2010/main" val="12008561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8A6E00-529C-6757-AC6F-1F277E1A5ACA}"/>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3BD18CB8-DE3C-A994-6C83-CF75317E04F6}"/>
              </a:ext>
            </a:extLst>
          </p:cNvPr>
          <p:cNvSpPr>
            <a:spLocks noGrp="1"/>
          </p:cNvSpPr>
          <p:nvPr>
            <p:ph idx="1"/>
          </p:nvPr>
        </p:nvSpPr>
        <p:spPr/>
        <p:txBody>
          <a:bodyPr>
            <a:normAutofit lnSpcReduction="10000"/>
          </a:bodyPr>
          <a:lstStyle/>
          <a:p>
            <a:r>
              <a:rPr lang="pl-PL" sz="2400" b="0" i="0" dirty="0">
                <a:solidFill>
                  <a:srgbClr val="000000"/>
                </a:solidFill>
                <a:effectLst/>
                <a:latin typeface="Exo 2"/>
              </a:rPr>
              <a:t>Prawu strony do wypowiedzenia się, co do zebranych dowodów towarzyszy obowiązek organu prowadzącego postępowanie pouczenia strony </a:t>
            </a:r>
            <a:r>
              <a:rPr lang="pl-PL" sz="2400" b="0" i="0" dirty="0">
                <a:solidFill>
                  <a:srgbClr val="000000"/>
                </a:solidFill>
                <a:effectLst/>
                <a:highlight>
                  <a:srgbClr val="00FF00"/>
                </a:highlight>
                <a:latin typeface="Exo 2"/>
              </a:rPr>
              <a:t>o prawie zapoznania się z aktami i złożenia końcowego oświadczenia</a:t>
            </a:r>
            <a:r>
              <a:rPr lang="pl-PL" sz="2400" b="0" i="0" dirty="0">
                <a:solidFill>
                  <a:srgbClr val="000000"/>
                </a:solidFill>
                <a:effectLst/>
                <a:latin typeface="Exo 2"/>
              </a:rPr>
              <a:t>, a także obowiązek </a:t>
            </a:r>
            <a:r>
              <a:rPr lang="pl-PL" sz="2400" b="0" i="0" dirty="0">
                <a:solidFill>
                  <a:srgbClr val="000000"/>
                </a:solidFill>
                <a:effectLst/>
                <a:highlight>
                  <a:srgbClr val="00FF00"/>
                </a:highlight>
                <a:latin typeface="Exo 2"/>
              </a:rPr>
              <a:t>wstrzymania się od </a:t>
            </a:r>
            <a:r>
              <a:rPr lang="pl-PL" sz="2400" b="0" i="0" dirty="0">
                <a:solidFill>
                  <a:srgbClr val="000000"/>
                </a:solidFill>
                <a:effectLst/>
                <a:latin typeface="Exo 2"/>
              </a:rPr>
              <a:t>wydania decyzji do czasu złożenia tego oświadczenia w wyznaczonym terminie.</a:t>
            </a:r>
          </a:p>
          <a:p>
            <a:endParaRPr lang="pl-PL" sz="2400" dirty="0">
              <a:solidFill>
                <a:srgbClr val="000000"/>
              </a:solidFill>
              <a:latin typeface="Exo 2"/>
            </a:endParaRPr>
          </a:p>
          <a:p>
            <a:r>
              <a:rPr lang="pl-PL" sz="2400" b="0" i="0" dirty="0">
                <a:solidFill>
                  <a:srgbClr val="000000"/>
                </a:solidFill>
                <a:effectLst/>
                <a:highlight>
                  <a:srgbClr val="00FF00"/>
                </a:highlight>
                <a:latin typeface="Exo 2"/>
              </a:rPr>
              <a:t>Naruszenie zasady ogólnej czynnego udziału strony w postępowaniu jest kwalifikowaną wadą procesową.</a:t>
            </a:r>
            <a:endParaRPr lang="pl-PL" sz="2400" dirty="0">
              <a:highlight>
                <a:srgbClr val="00FF00"/>
              </a:highlight>
            </a:endParaRPr>
          </a:p>
        </p:txBody>
      </p:sp>
    </p:spTree>
    <p:extLst>
      <p:ext uri="{BB962C8B-B14F-4D97-AF65-F5344CB8AC3E}">
        <p14:creationId xmlns:p14="http://schemas.microsoft.com/office/powerpoint/2010/main" val="3033367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30CBEA70-64A3-F2A1-933A-453097544558}"/>
              </a:ext>
            </a:extLst>
          </p:cNvPr>
          <p:cNvSpPr>
            <a:spLocks noGrp="1"/>
          </p:cNvSpPr>
          <p:nvPr>
            <p:ph type="title"/>
          </p:nvPr>
        </p:nvSpPr>
        <p:spPr>
          <a:xfrm>
            <a:off x="994087" y="1130603"/>
            <a:ext cx="3342442" cy="4596794"/>
          </a:xfrm>
        </p:spPr>
        <p:txBody>
          <a:bodyPr anchor="ctr">
            <a:normAutofit/>
          </a:bodyPr>
          <a:lstStyle/>
          <a:p>
            <a:endParaRPr lang="pl-PL" sz="3200">
              <a:solidFill>
                <a:srgbClr val="EBEBEB"/>
              </a:solidFill>
            </a:endParaRPr>
          </a:p>
        </p:txBody>
      </p:sp>
      <p:sp>
        <p:nvSpPr>
          <p:cNvPr id="3" name="Symbol zastępczy zawartości 2">
            <a:extLst>
              <a:ext uri="{FF2B5EF4-FFF2-40B4-BE49-F238E27FC236}">
                <a16:creationId xmlns:a16="http://schemas.microsoft.com/office/drawing/2014/main" id="{6C422FD5-6431-FAA3-B3C8-D985BFAAAAF4}"/>
              </a:ext>
            </a:extLst>
          </p:cNvPr>
          <p:cNvSpPr>
            <a:spLocks noGrp="1"/>
          </p:cNvSpPr>
          <p:nvPr>
            <p:ph idx="1"/>
          </p:nvPr>
        </p:nvSpPr>
        <p:spPr>
          <a:xfrm>
            <a:off x="5290077" y="437513"/>
            <a:ext cx="5502614" cy="5954325"/>
          </a:xfrm>
        </p:spPr>
        <p:txBody>
          <a:bodyPr anchor="ctr">
            <a:normAutofit/>
          </a:bodyPr>
          <a:lstStyle/>
          <a:p>
            <a:r>
              <a:rPr lang="pl-PL" sz="2000" b="0" i="0">
                <a:effectLst/>
                <a:latin typeface="Exo 2"/>
              </a:rPr>
              <a:t>Zawiadomienie strony o przekroczeniu terminu załatwienia sprawy ma charakter </a:t>
            </a:r>
            <a:r>
              <a:rPr lang="pl-PL" sz="2000" b="1" i="0">
                <a:effectLst/>
                <a:latin typeface="Exo 2"/>
              </a:rPr>
              <a:t>czynności procesowej</a:t>
            </a:r>
            <a:r>
              <a:rPr lang="pl-PL" sz="2000" b="0" i="0">
                <a:effectLst/>
                <a:latin typeface="Exo 2"/>
              </a:rPr>
              <a:t>, która wpływa na jej uprawnienia procesowe i powinno mieć formę </a:t>
            </a:r>
            <a:r>
              <a:rPr lang="pl-PL" sz="2000" b="1" i="0">
                <a:effectLst/>
                <a:latin typeface="Exo 2"/>
              </a:rPr>
              <a:t>postanowienia</a:t>
            </a:r>
            <a:r>
              <a:rPr lang="pl-PL" sz="2000" b="0" i="0">
                <a:effectLst/>
                <a:latin typeface="Exo 2"/>
              </a:rPr>
              <a:t>, niezaskarżalnego.</a:t>
            </a:r>
            <a:endParaRPr lang="pl-PL" sz="2000">
              <a:latin typeface="Exo 2"/>
            </a:endParaRPr>
          </a:p>
        </p:txBody>
      </p:sp>
    </p:spTree>
    <p:extLst>
      <p:ext uri="{BB962C8B-B14F-4D97-AF65-F5344CB8AC3E}">
        <p14:creationId xmlns:p14="http://schemas.microsoft.com/office/powerpoint/2010/main" val="245138463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23" name="Group 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pl-PL"/>
            </a:p>
          </p:txBody>
        </p:sp>
      </p:grpSp>
      <p:sp>
        <p:nvSpPr>
          <p:cNvPr id="2" name="Tytuł 1">
            <a:extLst>
              <a:ext uri="{FF2B5EF4-FFF2-40B4-BE49-F238E27FC236}">
                <a16:creationId xmlns:a16="http://schemas.microsoft.com/office/drawing/2014/main" id="{6A63B529-214E-177B-5DAA-632E37E64B46}"/>
              </a:ext>
            </a:extLst>
          </p:cNvPr>
          <p:cNvSpPr>
            <a:spLocks noGrp="1"/>
          </p:cNvSpPr>
          <p:nvPr>
            <p:ph type="title"/>
          </p:nvPr>
        </p:nvSpPr>
        <p:spPr>
          <a:xfrm>
            <a:off x="1154954" y="855481"/>
            <a:ext cx="8761413" cy="898674"/>
          </a:xfrm>
        </p:spPr>
        <p:txBody>
          <a:bodyPr anchor="b">
            <a:normAutofit/>
          </a:bodyPr>
          <a:lstStyle/>
          <a:p>
            <a:endParaRPr lang="pl-PL">
              <a:solidFill>
                <a:srgbClr val="FFFFFF"/>
              </a:solidFill>
            </a:endParaRPr>
          </a:p>
        </p:txBody>
      </p:sp>
      <p:sp>
        <p:nvSpPr>
          <p:cNvPr id="3" name="Symbol zastępczy zawartości 2">
            <a:extLst>
              <a:ext uri="{FF2B5EF4-FFF2-40B4-BE49-F238E27FC236}">
                <a16:creationId xmlns:a16="http://schemas.microsoft.com/office/drawing/2014/main" id="{7B9148F1-054C-054C-0574-3627EBCE3BC1}"/>
              </a:ext>
            </a:extLst>
          </p:cNvPr>
          <p:cNvSpPr>
            <a:spLocks noGrp="1"/>
          </p:cNvSpPr>
          <p:nvPr>
            <p:ph idx="1"/>
          </p:nvPr>
        </p:nvSpPr>
        <p:spPr>
          <a:xfrm>
            <a:off x="1154954" y="2079173"/>
            <a:ext cx="8182191" cy="3730689"/>
          </a:xfrm>
        </p:spPr>
        <p:txBody>
          <a:bodyPr anchor="ctr">
            <a:normAutofit/>
          </a:bodyPr>
          <a:lstStyle/>
          <a:p>
            <a:pPr marL="0" indent="0">
              <a:buNone/>
            </a:pPr>
            <a:r>
              <a:rPr lang="pl-PL" sz="4400" dirty="0">
                <a:solidFill>
                  <a:srgbClr val="EBEBEB"/>
                </a:solidFill>
              </a:rPr>
              <a:t>Rozstrzygnięcia </a:t>
            </a:r>
            <a:r>
              <a:rPr lang="pl-PL" sz="4400" dirty="0" err="1">
                <a:solidFill>
                  <a:srgbClr val="EBEBEB"/>
                </a:solidFill>
              </a:rPr>
              <a:t>ws</a:t>
            </a:r>
            <a:r>
              <a:rPr lang="pl-PL" sz="4400" dirty="0">
                <a:solidFill>
                  <a:srgbClr val="EBEBEB"/>
                </a:solidFill>
              </a:rPr>
              <a:t>. studenckich i ich rektyfikacja</a:t>
            </a:r>
          </a:p>
          <a:p>
            <a:endParaRPr lang="pl-PL" dirty="0">
              <a:solidFill>
                <a:srgbClr val="EBEBEB"/>
              </a:solidFill>
            </a:endParaRPr>
          </a:p>
        </p:txBody>
      </p:sp>
    </p:spTree>
    <p:extLst>
      <p:ext uri="{BB962C8B-B14F-4D97-AF65-F5344CB8AC3E}">
        <p14:creationId xmlns:p14="http://schemas.microsoft.com/office/powerpoint/2010/main" val="1551496638"/>
      </p:ext>
    </p:extLst>
  </p:cSld>
  <p:clrMapOvr>
    <a:overrideClrMapping bg1="dk1" tx1="lt1" bg2="dk2" tx2="lt2" accent1="accent1" accent2="accent2" accent3="accent3" accent4="accent4" accent5="accent5" accent6="accent6" hlink="hlink" folHlink="folHlink"/>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9"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0"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1"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6A14CEAC-DD1C-EB86-E552-D06F30A8C005}"/>
              </a:ext>
            </a:extLst>
          </p:cNvPr>
          <p:cNvSpPr>
            <a:spLocks noGrp="1"/>
          </p:cNvSpPr>
          <p:nvPr>
            <p:ph type="title"/>
          </p:nvPr>
        </p:nvSpPr>
        <p:spPr>
          <a:xfrm>
            <a:off x="1000372" y="1209957"/>
            <a:ext cx="3034580" cy="4438087"/>
          </a:xfrm>
        </p:spPr>
        <p:txBody>
          <a:bodyPr anchor="ctr">
            <a:normAutofit/>
          </a:bodyPr>
          <a:lstStyle/>
          <a:p>
            <a:pPr algn="r"/>
            <a:r>
              <a:rPr lang="pl-PL" sz="2700">
                <a:solidFill>
                  <a:schemeClr val="tx1"/>
                </a:solidFill>
              </a:rPr>
              <a:t>Rodzaje rozstrzygnięć indywidualnych spraw studenckich</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42336494-DC14-83A2-E0DA-4417A9ACB5AC}"/>
              </a:ext>
            </a:extLst>
          </p:cNvPr>
          <p:cNvSpPr>
            <a:spLocks noGrp="1"/>
          </p:cNvSpPr>
          <p:nvPr>
            <p:ph idx="1"/>
          </p:nvPr>
        </p:nvSpPr>
        <p:spPr>
          <a:xfrm>
            <a:off x="4678424" y="1059025"/>
            <a:ext cx="5302189" cy="4739950"/>
          </a:xfrm>
        </p:spPr>
        <p:txBody>
          <a:bodyPr anchor="ctr">
            <a:normAutofit/>
          </a:bodyPr>
          <a:lstStyle/>
          <a:p>
            <a:r>
              <a:rPr lang="pl-PL" dirty="0">
                <a:solidFill>
                  <a:schemeClr val="tx1"/>
                </a:solidFill>
                <a:effectLst/>
                <a:latin typeface="Times New Roman" panose="02020603050405020304" pitchFamily="18" charset="0"/>
                <a:ea typeface="Calibri" panose="020F0502020204030204" pitchFamily="34" charset="0"/>
              </a:rPr>
              <a:t>Indywidualne sprawy studenckie rozstrzygane są dwojaki sposób: poprzez </a:t>
            </a:r>
            <a:r>
              <a:rPr lang="pl-PL" b="1" dirty="0">
                <a:solidFill>
                  <a:schemeClr val="tx1"/>
                </a:solidFill>
                <a:effectLst/>
                <a:latin typeface="Times New Roman" panose="02020603050405020304" pitchFamily="18" charset="0"/>
                <a:ea typeface="Calibri" panose="020F0502020204030204" pitchFamily="34" charset="0"/>
              </a:rPr>
              <a:t>wydanie decyzji administracyjnej </a:t>
            </a:r>
            <a:r>
              <a:rPr lang="pl-PL" dirty="0">
                <a:solidFill>
                  <a:schemeClr val="tx1"/>
                </a:solidFill>
                <a:effectLst/>
                <a:latin typeface="Times New Roman" panose="02020603050405020304" pitchFamily="18" charset="0"/>
                <a:ea typeface="Calibri" panose="020F0502020204030204" pitchFamily="34" charset="0"/>
              </a:rPr>
              <a:t>(</a:t>
            </a:r>
            <a:r>
              <a:rPr lang="pl-PL" dirty="0" err="1">
                <a:solidFill>
                  <a:schemeClr val="tx1"/>
                </a:solidFill>
                <a:effectLst/>
                <a:latin typeface="Times New Roman" panose="02020603050405020304" pitchFamily="18" charset="0"/>
                <a:ea typeface="Calibri" panose="020F0502020204030204" pitchFamily="34" charset="0"/>
              </a:rPr>
              <a:t>np.sprawy</a:t>
            </a:r>
            <a:r>
              <a:rPr lang="pl-PL" dirty="0">
                <a:solidFill>
                  <a:schemeClr val="tx1"/>
                </a:solidFill>
                <a:effectLst/>
                <a:latin typeface="Times New Roman" panose="02020603050405020304" pitchFamily="18" charset="0"/>
                <a:ea typeface="Calibri" panose="020F0502020204030204" pitchFamily="34" charset="0"/>
              </a:rPr>
              <a:t> stypendialne- art.86 </a:t>
            </a:r>
            <a:r>
              <a:rPr lang="pl-PL" dirty="0" err="1">
                <a:solidFill>
                  <a:schemeClr val="tx1"/>
                </a:solidFill>
                <a:effectLst/>
                <a:latin typeface="Times New Roman" panose="02020603050405020304" pitchFamily="18" charset="0"/>
                <a:ea typeface="Calibri" panose="020F0502020204030204" pitchFamily="34" charset="0"/>
              </a:rPr>
              <a:t>p.s.w.n</a:t>
            </a:r>
            <a:r>
              <a:rPr lang="pl-PL" dirty="0">
                <a:solidFill>
                  <a:schemeClr val="tx1"/>
                </a:solidFill>
                <a:effectLst/>
                <a:latin typeface="Times New Roman" panose="02020603050405020304" pitchFamily="18" charset="0"/>
                <a:ea typeface="Calibri" panose="020F0502020204030204" pitchFamily="34" charset="0"/>
              </a:rPr>
              <a:t>.,  odmowa przyjęcia na studia – art.72 ust.3 </a:t>
            </a:r>
            <a:r>
              <a:rPr lang="pl-PL" dirty="0" err="1">
                <a:solidFill>
                  <a:schemeClr val="tx1"/>
                </a:solidFill>
                <a:effectLst/>
                <a:latin typeface="Times New Roman" panose="02020603050405020304" pitchFamily="18" charset="0"/>
                <a:ea typeface="Calibri" panose="020F0502020204030204" pitchFamily="34" charset="0"/>
              </a:rPr>
              <a:t>p.s.w.n</a:t>
            </a:r>
            <a:r>
              <a:rPr lang="pl-PL" dirty="0">
                <a:solidFill>
                  <a:schemeClr val="tx1"/>
                </a:solidFill>
                <a:effectLst/>
                <a:latin typeface="Times New Roman" panose="02020603050405020304" pitchFamily="18" charset="0"/>
                <a:ea typeface="Calibri" panose="020F0502020204030204" pitchFamily="34" charset="0"/>
              </a:rPr>
              <a:t>., stwierdzenie nieważności dyplomu- art.77 ust.5 </a:t>
            </a:r>
            <a:r>
              <a:rPr lang="pl-PL" dirty="0" err="1">
                <a:solidFill>
                  <a:schemeClr val="tx1"/>
                </a:solidFill>
                <a:effectLst/>
                <a:latin typeface="Times New Roman" panose="02020603050405020304" pitchFamily="18" charset="0"/>
                <a:ea typeface="Calibri" panose="020F0502020204030204" pitchFamily="34" charset="0"/>
              </a:rPr>
              <a:t>p.s.w.n</a:t>
            </a:r>
            <a:r>
              <a:rPr lang="pl-PL" dirty="0">
                <a:solidFill>
                  <a:schemeClr val="tx1"/>
                </a:solidFill>
                <a:effectLst/>
                <a:latin typeface="Times New Roman" panose="02020603050405020304" pitchFamily="18" charset="0"/>
                <a:ea typeface="Calibri" panose="020F0502020204030204" pitchFamily="34" charset="0"/>
              </a:rPr>
              <a:t>.) albo </a:t>
            </a:r>
          </a:p>
          <a:p>
            <a:r>
              <a:rPr lang="pl-PL" b="1" dirty="0">
                <a:solidFill>
                  <a:schemeClr val="tx1"/>
                </a:solidFill>
                <a:effectLst/>
                <a:latin typeface="Times New Roman" panose="02020603050405020304" pitchFamily="18" charset="0"/>
                <a:ea typeface="Calibri" panose="020F0502020204030204" pitchFamily="34" charset="0"/>
              </a:rPr>
              <a:t>rozstrzygnięcia indywidualnego nie będącego decyzją </a:t>
            </a:r>
            <a:r>
              <a:rPr lang="pl-PL" dirty="0">
                <a:solidFill>
                  <a:schemeClr val="tx1"/>
                </a:solidFill>
                <a:effectLst/>
                <a:latin typeface="Times New Roman" panose="02020603050405020304" pitchFamily="18" charset="0"/>
                <a:ea typeface="Calibri" panose="020F0502020204030204" pitchFamily="34" charset="0"/>
              </a:rPr>
              <a:t>, przyznanie prawa zakwaterowania w domu studenckim uczelni (art.104 ust.1 ab initio </a:t>
            </a:r>
            <a:r>
              <a:rPr lang="pl-PL" dirty="0" err="1">
                <a:solidFill>
                  <a:schemeClr val="tx1"/>
                </a:solidFill>
                <a:effectLst/>
                <a:latin typeface="Times New Roman" panose="02020603050405020304" pitchFamily="18" charset="0"/>
                <a:ea typeface="Calibri" panose="020F0502020204030204" pitchFamily="34" charset="0"/>
              </a:rPr>
              <a:t>p.s.w.n</a:t>
            </a:r>
            <a:r>
              <a:rPr lang="pl-PL" dirty="0">
                <a:solidFill>
                  <a:schemeClr val="tx1"/>
                </a:solidFill>
                <a:effectLst/>
                <a:latin typeface="Times New Roman" panose="02020603050405020304" pitchFamily="18" charset="0"/>
                <a:ea typeface="Calibri" panose="020F0502020204030204" pitchFamily="34" charset="0"/>
              </a:rPr>
              <a:t>.) czy odmowa udzielenia warunkowego zwolnienia na podjęcie studiów na następnym roku akademickim). Rozstrzygnięcia te noszą różne nazwy: </a:t>
            </a:r>
            <a:r>
              <a:rPr lang="pl-PL" dirty="0">
                <a:solidFill>
                  <a:schemeClr val="tx1"/>
                </a:solidFill>
                <a:effectLst/>
                <a:highlight>
                  <a:srgbClr val="00FF00"/>
                </a:highlight>
                <a:latin typeface="Times New Roman" panose="02020603050405020304" pitchFamily="18" charset="0"/>
                <a:ea typeface="Calibri" panose="020F0502020204030204" pitchFamily="34" charset="0"/>
              </a:rPr>
              <a:t>wewnętrzne rozstrzygnięcie indywidualne, zarządzenie </a:t>
            </a:r>
            <a:r>
              <a:rPr lang="pl-PL" dirty="0">
                <a:solidFill>
                  <a:schemeClr val="tx1"/>
                </a:solidFill>
                <a:effectLst/>
                <a:latin typeface="Times New Roman" panose="02020603050405020304" pitchFamily="18" charset="0"/>
                <a:ea typeface="Calibri" panose="020F0502020204030204" pitchFamily="34" charset="0"/>
              </a:rPr>
              <a:t>etc.</a:t>
            </a:r>
            <a:endParaRPr lang="pl-PL" dirty="0">
              <a:solidFill>
                <a:schemeClr val="tx1"/>
              </a:solidFill>
            </a:endParaRPr>
          </a:p>
        </p:txBody>
      </p:sp>
    </p:spTree>
    <p:extLst>
      <p:ext uri="{BB962C8B-B14F-4D97-AF65-F5344CB8AC3E}">
        <p14:creationId xmlns:p14="http://schemas.microsoft.com/office/powerpoint/2010/main" val="77372576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A493ECBB-7DFC-82DF-8754-F42010331EB0}"/>
              </a:ext>
            </a:extLst>
          </p:cNvPr>
          <p:cNvSpPr>
            <a:spLocks noGrp="1"/>
          </p:cNvSpPr>
          <p:nvPr>
            <p:ph type="title"/>
          </p:nvPr>
        </p:nvSpPr>
        <p:spPr>
          <a:xfrm>
            <a:off x="1000372" y="1209957"/>
            <a:ext cx="3034580" cy="4438087"/>
          </a:xfrm>
        </p:spPr>
        <p:txBody>
          <a:bodyPr anchor="ctr">
            <a:normAutofit/>
          </a:bodyPr>
          <a:lstStyle/>
          <a:p>
            <a:pPr algn="r"/>
            <a:r>
              <a:rPr lang="pl-PL" sz="2400" dirty="0">
                <a:solidFill>
                  <a:schemeClr val="tx1"/>
                </a:solidFill>
              </a:rPr>
              <a:t>Rodzaje decyzji administracyjnych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EFE917BE-F82B-0278-D96A-378E0F511C01}"/>
              </a:ext>
            </a:extLst>
          </p:cNvPr>
          <p:cNvSpPr>
            <a:spLocks noGrp="1"/>
          </p:cNvSpPr>
          <p:nvPr>
            <p:ph idx="1"/>
          </p:nvPr>
        </p:nvSpPr>
        <p:spPr>
          <a:xfrm>
            <a:off x="4678424" y="1059025"/>
            <a:ext cx="5302189" cy="4739950"/>
          </a:xfrm>
        </p:spPr>
        <p:txBody>
          <a:bodyPr anchor="ctr">
            <a:normAutofit/>
          </a:bodyPr>
          <a:lstStyle/>
          <a:p>
            <a:r>
              <a:rPr lang="pl-PL" dirty="0">
                <a:solidFill>
                  <a:schemeClr val="tx1"/>
                </a:solidFill>
              </a:rPr>
              <a:t>Decyzje procesowe ( </a:t>
            </a:r>
            <a:r>
              <a:rPr lang="pl-PL" dirty="0" err="1">
                <a:solidFill>
                  <a:schemeClr val="tx1"/>
                </a:solidFill>
              </a:rPr>
              <a:t>niemerytoryczne</a:t>
            </a:r>
            <a:r>
              <a:rPr lang="pl-PL" dirty="0">
                <a:solidFill>
                  <a:schemeClr val="tx1"/>
                </a:solidFill>
              </a:rPr>
              <a:t>)</a:t>
            </a:r>
          </a:p>
          <a:p>
            <a:r>
              <a:rPr lang="pl-PL" dirty="0">
                <a:solidFill>
                  <a:schemeClr val="tx1"/>
                </a:solidFill>
              </a:rPr>
              <a:t>Decyzje merytoryczne</a:t>
            </a:r>
          </a:p>
          <a:p>
            <a:r>
              <a:rPr lang="pl-PL" dirty="0">
                <a:solidFill>
                  <a:schemeClr val="tx1"/>
                </a:solidFill>
              </a:rPr>
              <a:t>Decyzje nieostateczne</a:t>
            </a:r>
          </a:p>
          <a:p>
            <a:r>
              <a:rPr lang="pl-PL" dirty="0">
                <a:solidFill>
                  <a:schemeClr val="tx1"/>
                </a:solidFill>
              </a:rPr>
              <a:t>Decyzje ostateczne</a:t>
            </a:r>
          </a:p>
          <a:p>
            <a:r>
              <a:rPr lang="pl-PL" dirty="0">
                <a:solidFill>
                  <a:schemeClr val="tx1"/>
                </a:solidFill>
              </a:rPr>
              <a:t>Decyzje prawomocne</a:t>
            </a:r>
          </a:p>
          <a:p>
            <a:r>
              <a:rPr lang="pl-PL" dirty="0">
                <a:solidFill>
                  <a:schemeClr val="tx1"/>
                </a:solidFill>
              </a:rPr>
              <a:t>Decyzje deklaratoryjne</a:t>
            </a:r>
          </a:p>
          <a:p>
            <a:r>
              <a:rPr lang="pl-PL" dirty="0">
                <a:solidFill>
                  <a:schemeClr val="tx1"/>
                </a:solidFill>
              </a:rPr>
              <a:t>Decyzje konstytutywne</a:t>
            </a:r>
          </a:p>
          <a:p>
            <a:r>
              <a:rPr lang="pl-PL" dirty="0">
                <a:solidFill>
                  <a:schemeClr val="tx1"/>
                </a:solidFill>
              </a:rPr>
              <a:t>Decyzje uznaniowe</a:t>
            </a:r>
          </a:p>
          <a:p>
            <a:r>
              <a:rPr lang="pl-PL" dirty="0">
                <a:solidFill>
                  <a:schemeClr val="tx1"/>
                </a:solidFill>
              </a:rPr>
              <a:t>Decyzje związane</a:t>
            </a:r>
          </a:p>
        </p:txBody>
      </p:sp>
    </p:spTree>
    <p:extLst>
      <p:ext uri="{BB962C8B-B14F-4D97-AF65-F5344CB8AC3E}">
        <p14:creationId xmlns:p14="http://schemas.microsoft.com/office/powerpoint/2010/main" val="268228403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47078F96-1CA2-7238-30CE-78246390A8D7}"/>
              </a:ext>
            </a:extLst>
          </p:cNvPr>
          <p:cNvSpPr>
            <a:spLocks noGrp="1"/>
          </p:cNvSpPr>
          <p:nvPr>
            <p:ph type="title"/>
          </p:nvPr>
        </p:nvSpPr>
        <p:spPr>
          <a:xfrm>
            <a:off x="1000372" y="1209957"/>
            <a:ext cx="3034580" cy="4438087"/>
          </a:xfrm>
        </p:spPr>
        <p:txBody>
          <a:bodyPr anchor="ctr">
            <a:normAutofit/>
          </a:bodyPr>
          <a:lstStyle/>
          <a:p>
            <a:pPr algn="r"/>
            <a:r>
              <a:rPr lang="pl-PL" sz="2800" dirty="0">
                <a:solidFill>
                  <a:schemeClr val="tx1"/>
                </a:solidFill>
              </a:rPr>
              <a:t>Decyzja umarzająca postępowanie</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2B79C04B-CBDE-6ED5-CA6C-ED438DEB7264}"/>
              </a:ext>
            </a:extLst>
          </p:cNvPr>
          <p:cNvSpPr>
            <a:spLocks noGrp="1"/>
          </p:cNvSpPr>
          <p:nvPr>
            <p:ph idx="1"/>
          </p:nvPr>
        </p:nvSpPr>
        <p:spPr>
          <a:xfrm>
            <a:off x="4678424" y="1059025"/>
            <a:ext cx="5302189" cy="4739950"/>
          </a:xfrm>
        </p:spPr>
        <p:txBody>
          <a:bodyPr anchor="ctr">
            <a:normAutofit/>
          </a:bodyPr>
          <a:lstStyle/>
          <a:p>
            <a:pPr algn="l">
              <a:spcBef>
                <a:spcPts val="525"/>
              </a:spcBef>
            </a:pPr>
            <a:r>
              <a:rPr lang="pl-PL" b="0" i="0" dirty="0">
                <a:solidFill>
                  <a:srgbClr val="333333"/>
                </a:solidFill>
                <a:effectLst/>
                <a:latin typeface="Noto Serif" panose="02020600060500020200" pitchFamily="18" charset="0"/>
              </a:rPr>
              <a:t>Gdy postępowanie z jakiejkolwiek przyczyny stało się </a:t>
            </a:r>
            <a:r>
              <a:rPr lang="pl-PL" b="0" i="0" dirty="0">
                <a:solidFill>
                  <a:srgbClr val="333333"/>
                </a:solidFill>
                <a:effectLst/>
                <a:highlight>
                  <a:srgbClr val="00FF00"/>
                </a:highlight>
                <a:latin typeface="Noto Serif" panose="02020600060500020200" pitchFamily="18" charset="0"/>
              </a:rPr>
              <a:t>bezprzedmiotowe</a:t>
            </a:r>
            <a:r>
              <a:rPr lang="pl-PL" b="0" i="0" dirty="0">
                <a:solidFill>
                  <a:srgbClr val="333333"/>
                </a:solidFill>
                <a:effectLst/>
                <a:latin typeface="Noto Serif" panose="02020600060500020200" pitchFamily="18" charset="0"/>
              </a:rPr>
              <a:t> w całości albo w części, organ administracji publicznej wydaje decyzję o umorzeniu postępowania odpowiednio w całości albo w części.</a:t>
            </a:r>
          </a:p>
          <a:p>
            <a:pPr algn="l">
              <a:spcBef>
                <a:spcPts val="525"/>
              </a:spcBef>
            </a:pPr>
            <a:r>
              <a:rPr lang="pl-PL" b="0" i="0" dirty="0">
                <a:solidFill>
                  <a:srgbClr val="333333"/>
                </a:solidFill>
                <a:effectLst/>
                <a:latin typeface="Noto Serif" panose="02020600060500020200" pitchFamily="18" charset="0"/>
              </a:rPr>
              <a:t>Organ administracji publicznej </a:t>
            </a:r>
            <a:r>
              <a:rPr lang="pl-PL" b="0" i="0" dirty="0">
                <a:solidFill>
                  <a:srgbClr val="333333"/>
                </a:solidFill>
                <a:effectLst/>
                <a:highlight>
                  <a:srgbClr val="00FF00"/>
                </a:highlight>
                <a:latin typeface="Noto Serif" panose="02020600060500020200" pitchFamily="18" charset="0"/>
              </a:rPr>
              <a:t>może </a:t>
            </a:r>
            <a:r>
              <a:rPr lang="pl-PL" b="0" i="0" dirty="0">
                <a:solidFill>
                  <a:srgbClr val="333333"/>
                </a:solidFill>
                <a:effectLst/>
                <a:latin typeface="Noto Serif" panose="02020600060500020200" pitchFamily="18" charset="0"/>
              </a:rPr>
              <a:t>umorzyć postępowanie, </a:t>
            </a:r>
            <a:r>
              <a:rPr lang="pl-PL" b="0" i="0" dirty="0">
                <a:solidFill>
                  <a:srgbClr val="333333"/>
                </a:solidFill>
                <a:effectLst/>
                <a:highlight>
                  <a:srgbClr val="00FF00"/>
                </a:highlight>
                <a:latin typeface="Noto Serif" panose="02020600060500020200" pitchFamily="18" charset="0"/>
              </a:rPr>
              <a:t>jeżeli wystąpi o to strona, na której żądanie postępowanie zostało wszczęte, a nie sprzeciwiają się temu inne strony oraz gdy nie jest to sprzeczne z interesem społecznym</a:t>
            </a:r>
            <a:r>
              <a:rPr lang="pl-PL" b="0" i="0" dirty="0">
                <a:solidFill>
                  <a:srgbClr val="333333"/>
                </a:solidFill>
                <a:effectLst/>
                <a:latin typeface="Noto Serif" panose="02020600060500020200" pitchFamily="18" charset="0"/>
              </a:rPr>
              <a:t>.</a:t>
            </a:r>
          </a:p>
          <a:p>
            <a:endParaRPr lang="pl-PL" dirty="0">
              <a:solidFill>
                <a:schemeClr val="tx1"/>
              </a:solidFill>
            </a:endParaRPr>
          </a:p>
        </p:txBody>
      </p:sp>
    </p:spTree>
    <p:extLst>
      <p:ext uri="{BB962C8B-B14F-4D97-AF65-F5344CB8AC3E}">
        <p14:creationId xmlns:p14="http://schemas.microsoft.com/office/powerpoint/2010/main" val="155855238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22139126-4986-5886-404D-845452949F2A}"/>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B</a:t>
            </a:r>
            <a:r>
              <a:rPr lang="pl-PL" sz="2000" dirty="0">
                <a:solidFill>
                  <a:schemeClr val="tx1"/>
                </a:solidFill>
              </a:rPr>
              <a:t>ezprzedmiotowość</a:t>
            </a:r>
            <a:r>
              <a:rPr lang="pl-PL" sz="3200" dirty="0">
                <a:solidFill>
                  <a:schemeClr val="tx1"/>
                </a:solidFill>
              </a:rPr>
              <a:t>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E749AEA8-0E08-6023-E34D-A753C9CD32E4}"/>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Bezprzedmiotowość postępowania administracyjnego może mieć charakter pierwotny i następczy. </a:t>
            </a:r>
          </a:p>
          <a:p>
            <a:r>
              <a:rPr lang="pl-PL" b="0" i="0" dirty="0">
                <a:solidFill>
                  <a:srgbClr val="333333"/>
                </a:solidFill>
                <a:effectLst/>
                <a:latin typeface="Exo 2"/>
              </a:rPr>
              <a:t>Z pierwotną bezprzedmiotowością postępowania mamy do czynienia wówczas, gdy po wszczęciu postępowania administracyjnego i podjęciu w nim czynności procesowych okaże się, że w dacie wszczęcia postępowania nie istniała sprawa administracyjna, którą organ administracji miałby rozstrzygać decyzją. </a:t>
            </a:r>
          </a:p>
          <a:p>
            <a:r>
              <a:rPr lang="pl-PL" b="0" i="0" dirty="0">
                <a:solidFill>
                  <a:srgbClr val="333333"/>
                </a:solidFill>
                <a:effectLst/>
                <a:latin typeface="Exo 2"/>
              </a:rPr>
              <a:t>Z kolei następcza bezprzedmiotowość postępowania ma miejsce wtedy, gdy w toku postępowania odpadną przesłanki decydujące o dopuszczalności jego prowadzenia, czyli o istnieniu sprawy administracyjnej. </a:t>
            </a:r>
            <a:endParaRPr lang="pl-PL" dirty="0">
              <a:solidFill>
                <a:schemeClr val="tx1"/>
              </a:solidFill>
            </a:endParaRPr>
          </a:p>
        </p:txBody>
      </p:sp>
    </p:spTree>
    <p:extLst>
      <p:ext uri="{BB962C8B-B14F-4D97-AF65-F5344CB8AC3E}">
        <p14:creationId xmlns:p14="http://schemas.microsoft.com/office/powerpoint/2010/main" val="427408857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79A68B5F-783A-99CF-9D63-BD6AF27659B5}"/>
              </a:ext>
            </a:extLst>
          </p:cNvPr>
          <p:cNvSpPr>
            <a:spLocks noGrp="1"/>
          </p:cNvSpPr>
          <p:nvPr>
            <p:ph type="title"/>
          </p:nvPr>
        </p:nvSpPr>
        <p:spPr>
          <a:xfrm>
            <a:off x="1000372" y="1209957"/>
            <a:ext cx="3034580" cy="4438087"/>
          </a:xfrm>
        </p:spPr>
        <p:txBody>
          <a:bodyPr anchor="ctr">
            <a:normAutofit/>
          </a:bodyPr>
          <a:lstStyle/>
          <a:p>
            <a:pPr algn="r"/>
            <a:r>
              <a:rPr lang="pl-PL" sz="2000" dirty="0">
                <a:solidFill>
                  <a:schemeClr val="tx1"/>
                </a:solidFill>
              </a:rPr>
              <a:t>Bezprzedmiotowość</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A8C3F6F-A43C-BCCB-31DB-36B5E71FD74B}"/>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highlight>
                  <a:srgbClr val="00FF00"/>
                </a:highlight>
                <a:latin typeface="Exo 2"/>
              </a:rPr>
              <a:t>Bezprzedmiotowość</a:t>
            </a:r>
            <a:r>
              <a:rPr lang="pl-PL" b="0" i="0" dirty="0">
                <a:solidFill>
                  <a:srgbClr val="333333"/>
                </a:solidFill>
                <a:effectLst/>
                <a:latin typeface="Exo 2"/>
              </a:rPr>
              <a:t> może mieć w szczególności charakter </a:t>
            </a:r>
            <a:r>
              <a:rPr lang="pl-PL" b="0" i="0" dirty="0">
                <a:solidFill>
                  <a:srgbClr val="333333"/>
                </a:solidFill>
                <a:effectLst/>
                <a:highlight>
                  <a:srgbClr val="00FF00"/>
                </a:highlight>
                <a:latin typeface="Exo 2"/>
              </a:rPr>
              <a:t>przedmiotowy, </a:t>
            </a:r>
            <a:r>
              <a:rPr lang="pl-PL" b="0" i="0" dirty="0">
                <a:solidFill>
                  <a:srgbClr val="333333"/>
                </a:solidFill>
                <a:effectLst/>
                <a:latin typeface="Exo 2"/>
              </a:rPr>
              <a:t>obok </a:t>
            </a:r>
            <a:r>
              <a:rPr lang="pl-PL" b="0" i="0" dirty="0">
                <a:solidFill>
                  <a:srgbClr val="333333"/>
                </a:solidFill>
                <a:effectLst/>
                <a:highlight>
                  <a:srgbClr val="00FF00"/>
                </a:highlight>
                <a:latin typeface="Exo 2"/>
              </a:rPr>
              <a:t>podmiotowego</a:t>
            </a:r>
            <a:r>
              <a:rPr lang="pl-PL" b="0" i="0" dirty="0">
                <a:solidFill>
                  <a:srgbClr val="333333"/>
                </a:solidFill>
                <a:effectLst/>
                <a:latin typeface="Exo 2"/>
              </a:rPr>
              <a:t>, co ma miejsce, gdy w znaczeniu prawnym brakuje przedmiotu postępowania, bądź sprawa została już ostatecznie lub prawomocnie zakończona. </a:t>
            </a:r>
          </a:p>
          <a:p>
            <a:r>
              <a:rPr lang="pl-PL" b="0" i="0" dirty="0">
                <a:solidFill>
                  <a:srgbClr val="333333"/>
                </a:solidFill>
                <a:effectLst/>
                <a:latin typeface="Exo 2"/>
              </a:rPr>
              <a:t>Bezprzedmiotowość postępowania zachodzi więc wtedy, gdy nastąpi takie zdarzenie prawne lub faktyczne, które spowodowuje, że przestanie istnieć relacja między faktem (sytuacją faktyczną danego podmiotu) a prawem (sytuacją prawną danego podmiotu), z którą prawo materialne łączy obowiązek konkretyzacji normy, w postaci wydania decyzji administracyjnej. </a:t>
            </a:r>
            <a:endParaRPr lang="pl-PL" dirty="0">
              <a:solidFill>
                <a:schemeClr val="tx1"/>
              </a:solidFill>
            </a:endParaRPr>
          </a:p>
        </p:txBody>
      </p:sp>
    </p:spTree>
    <p:extLst>
      <p:ext uri="{BB962C8B-B14F-4D97-AF65-F5344CB8AC3E}">
        <p14:creationId xmlns:p14="http://schemas.microsoft.com/office/powerpoint/2010/main" val="70410107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1B671505-C853-83EE-051F-28F0D3630FED}"/>
              </a:ext>
            </a:extLst>
          </p:cNvPr>
          <p:cNvSpPr>
            <a:spLocks noGrp="1"/>
          </p:cNvSpPr>
          <p:nvPr>
            <p:ph type="title"/>
          </p:nvPr>
        </p:nvSpPr>
        <p:spPr>
          <a:xfrm>
            <a:off x="1000372" y="1209957"/>
            <a:ext cx="3034580" cy="4438087"/>
          </a:xfrm>
        </p:spPr>
        <p:txBody>
          <a:bodyPr anchor="ctr">
            <a:normAutofit/>
          </a:bodyPr>
          <a:lstStyle/>
          <a:p>
            <a:pPr algn="r"/>
            <a:r>
              <a:rPr lang="pl-PL" sz="2000" dirty="0">
                <a:solidFill>
                  <a:schemeClr val="tx1"/>
                </a:solidFill>
              </a:rPr>
              <a:t>Bezprzedmiotowość postępowania a bezzasadność żądania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67909B5C-E94A-CFE1-B37D-D0980909C86D}"/>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Organ administracji, stwierdzając bezzasadność żądania studenta, nie może umorzyć postępowania, gdyż będzie to niezgodne z prawem uchylanie się od merytorycznego rozstrzygnięcia sprawy, ale jest zobowiązany do wykazania bezzasadności takiego żądania w decyzji </a:t>
            </a:r>
            <a:r>
              <a:rPr lang="pl-PL" b="0" i="0" dirty="0">
                <a:solidFill>
                  <a:srgbClr val="333333"/>
                </a:solidFill>
                <a:effectLst/>
                <a:highlight>
                  <a:srgbClr val="00FF00"/>
                </a:highlight>
                <a:latin typeface="Exo 2"/>
              </a:rPr>
              <a:t>załatwiającej sprawę co do jej istoty.</a:t>
            </a:r>
            <a:endParaRPr lang="pl-PL" dirty="0">
              <a:solidFill>
                <a:schemeClr val="tx1"/>
              </a:solidFill>
              <a:highlight>
                <a:srgbClr val="00FF00"/>
              </a:highlight>
            </a:endParaRPr>
          </a:p>
        </p:txBody>
      </p:sp>
    </p:spTree>
    <p:extLst>
      <p:ext uri="{BB962C8B-B14F-4D97-AF65-F5344CB8AC3E}">
        <p14:creationId xmlns:p14="http://schemas.microsoft.com/office/powerpoint/2010/main" val="187532491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37C5458B-E984-FA91-F660-6074E6E72FE6}"/>
              </a:ext>
            </a:extLst>
          </p:cNvPr>
          <p:cNvSpPr>
            <a:spLocks noGrp="1"/>
          </p:cNvSpPr>
          <p:nvPr>
            <p:ph type="title"/>
          </p:nvPr>
        </p:nvSpPr>
        <p:spPr>
          <a:xfrm>
            <a:off x="1000372" y="1209957"/>
            <a:ext cx="3034580" cy="4438087"/>
          </a:xfrm>
        </p:spPr>
        <p:txBody>
          <a:bodyPr anchor="ctr">
            <a:normAutofit/>
          </a:bodyPr>
          <a:lstStyle/>
          <a:p>
            <a:pPr algn="r"/>
            <a:r>
              <a:rPr lang="pl-PL" sz="2400" dirty="0">
                <a:solidFill>
                  <a:schemeClr val="tx1"/>
                </a:solidFill>
              </a:rPr>
              <a:t>Umorzenie na wniosek (bezprzedmiotowość względna)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DBF977E8-B8A2-1C1B-44D7-C79B8ADDA6BF}"/>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Na skutek </a:t>
            </a:r>
            <a:r>
              <a:rPr lang="pl-PL" b="0" i="0" dirty="0">
                <a:solidFill>
                  <a:srgbClr val="333333"/>
                </a:solidFill>
                <a:effectLst/>
                <a:highlight>
                  <a:srgbClr val="00FF00"/>
                </a:highlight>
                <a:latin typeface="Exo 2"/>
              </a:rPr>
              <a:t>wycofania wniosku o wszczęcie </a:t>
            </a:r>
            <a:r>
              <a:rPr lang="pl-PL" b="0" i="0" dirty="0">
                <a:solidFill>
                  <a:srgbClr val="333333"/>
                </a:solidFill>
                <a:effectLst/>
                <a:latin typeface="Exo 2"/>
              </a:rPr>
              <a:t>postępowania administracyjnego przestaje istnieć element warunkujący nawiązanie stosunku materialnego, a organ prowadzący postępowanie, pozbawiony wniosku strony nie może orzekać w sposób merytoryczny o żądaniu nieistniejącym.</a:t>
            </a:r>
            <a:endParaRPr lang="pl-PL" dirty="0">
              <a:solidFill>
                <a:schemeClr val="tx1"/>
              </a:solidFill>
            </a:endParaRPr>
          </a:p>
        </p:txBody>
      </p:sp>
    </p:spTree>
    <p:extLst>
      <p:ext uri="{BB962C8B-B14F-4D97-AF65-F5344CB8AC3E}">
        <p14:creationId xmlns:p14="http://schemas.microsoft.com/office/powerpoint/2010/main" val="153842630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5" name="Symbol zastępczy zawartości 4" descr="Obraz zawierający tekst, zrzut ekranu, dokument, Czcionka&#10;&#10;Zawartość wygenerowana przez sztuczną inteligencję może być niepoprawna.">
            <a:extLst>
              <a:ext uri="{FF2B5EF4-FFF2-40B4-BE49-F238E27FC236}">
                <a16:creationId xmlns:a16="http://schemas.microsoft.com/office/drawing/2014/main" id="{685D28E1-D4CC-1E12-085B-97501BDA75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6530" y="1284394"/>
            <a:ext cx="5114109" cy="4283066"/>
          </a:xfrm>
          <a:prstGeom prst="rect">
            <a:avLst/>
          </a:prstGeom>
        </p:spPr>
      </p:pic>
    </p:spTree>
    <p:extLst>
      <p:ext uri="{BB962C8B-B14F-4D97-AF65-F5344CB8AC3E}">
        <p14:creationId xmlns:p14="http://schemas.microsoft.com/office/powerpoint/2010/main" val="369399936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5" name="Symbol zastępczy zawartości 4" descr="Obraz zawierający tekst, Czcionka, zrzut ekranu, list&#10;&#10;Zawartość wygenerowana przez sztuczną inteligencję może być niepoprawna.">
            <a:extLst>
              <a:ext uri="{FF2B5EF4-FFF2-40B4-BE49-F238E27FC236}">
                <a16:creationId xmlns:a16="http://schemas.microsoft.com/office/drawing/2014/main" id="{B0527730-C1FE-995F-35CC-DD5354FDC1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294" y="1284394"/>
            <a:ext cx="8696580" cy="4283066"/>
          </a:xfrm>
          <a:prstGeom prst="rect">
            <a:avLst/>
          </a:prstGeom>
        </p:spPr>
      </p:pic>
    </p:spTree>
    <p:extLst>
      <p:ext uri="{BB962C8B-B14F-4D97-AF65-F5344CB8AC3E}">
        <p14:creationId xmlns:p14="http://schemas.microsoft.com/office/powerpoint/2010/main" val="198604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0C8AFD-9CA0-73FE-9F9B-51649DE4248B}"/>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DC686EBE-416B-FB34-57B2-3BCE8FC77103}"/>
              </a:ext>
            </a:extLst>
          </p:cNvPr>
          <p:cNvSpPr>
            <a:spLocks noGrp="1"/>
          </p:cNvSpPr>
          <p:nvPr>
            <p:ph idx="1"/>
          </p:nvPr>
        </p:nvSpPr>
        <p:spPr/>
        <p:txBody>
          <a:bodyPr>
            <a:normAutofit lnSpcReduction="10000"/>
          </a:bodyPr>
          <a:lstStyle/>
          <a:p>
            <a:pPr marL="0" indent="0">
              <a:buNone/>
            </a:pPr>
            <a:r>
              <a:rPr lang="pl-PL" sz="6000" dirty="0"/>
              <a:t>Charakter postępowań w sprawach studenckich i ich przedmiot</a:t>
            </a:r>
          </a:p>
          <a:p>
            <a:endParaRPr lang="pl-PL" dirty="0"/>
          </a:p>
        </p:txBody>
      </p:sp>
    </p:spTree>
    <p:extLst>
      <p:ext uri="{BB962C8B-B14F-4D97-AF65-F5344CB8AC3E}">
        <p14:creationId xmlns:p14="http://schemas.microsoft.com/office/powerpoint/2010/main" val="138451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7CF355-58FE-0F67-CE81-68A78C703533}"/>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B1BFD5A3-30FB-CB5F-AB83-90D5DCC82C10}"/>
              </a:ext>
            </a:extLst>
          </p:cNvPr>
          <p:cNvSpPr>
            <a:spLocks noGrp="1"/>
          </p:cNvSpPr>
          <p:nvPr>
            <p:ph idx="1"/>
          </p:nvPr>
        </p:nvSpPr>
        <p:spPr/>
        <p:txBody>
          <a:bodyPr>
            <a:normAutofit/>
          </a:bodyPr>
          <a:lstStyle/>
          <a:p>
            <a:r>
              <a:rPr lang="pl-PL" b="0" i="0" dirty="0">
                <a:effectLst/>
                <a:latin typeface="Exo 2"/>
              </a:rPr>
              <a:t>Organ wyznaczający na podstawie art. 36 KPA nowy termin załatwienia sprawy jest związany przepisem </a:t>
            </a:r>
            <a:r>
              <a:rPr lang="pl-PL" dirty="0">
                <a:latin typeface="Exo 2"/>
                <a:hlinkClick r:id="rId2">
                  <a:extLst>
                    <a:ext uri="{A12FA001-AC4F-418D-AE19-62706E023703}">
                      <ahyp:hlinkClr xmlns:ahyp="http://schemas.microsoft.com/office/drawing/2018/hyperlinkcolor" val="tx"/>
                    </a:ext>
                  </a:extLst>
                </a:hlinkClick>
              </a:rPr>
              <a:t>art. 12</a:t>
            </a:r>
            <a:r>
              <a:rPr lang="pl-PL" dirty="0">
                <a:latin typeface="Exo 2"/>
              </a:rPr>
              <a:t> i </a:t>
            </a:r>
            <a:r>
              <a:rPr lang="pl-PL" dirty="0">
                <a:latin typeface="Exo 2"/>
                <a:hlinkClick r:id="rId3">
                  <a:extLst>
                    <a:ext uri="{A12FA001-AC4F-418D-AE19-62706E023703}">
                      <ahyp:hlinkClr xmlns:ahyp="http://schemas.microsoft.com/office/drawing/2018/hyperlinkcolor" val="tx"/>
                    </a:ext>
                  </a:extLst>
                </a:hlinkClick>
              </a:rPr>
              <a:t>35</a:t>
            </a:r>
            <a:r>
              <a:rPr lang="pl-PL" dirty="0">
                <a:latin typeface="Exo 2"/>
              </a:rPr>
              <a:t> KPA, a zatem jest obowiązany do ustalenia możliwie najkrótszego terminu. Wprawdzie przepis art. 36 KPA nie stwarza ograniczeń ani też nie ustala zasady, którą powinien kierować się organ przy wyznaczaniu nowego terminu, jednak nie oznacza to dowolności i swobody. Musi on być interpretowany zgodnie z podstawowymi zasadami postępowania administracyjnego„</a:t>
            </a:r>
          </a:p>
          <a:p>
            <a:pPr marL="0" indent="0">
              <a:buNone/>
            </a:pPr>
            <a:r>
              <a:rPr lang="pl-PL" dirty="0">
                <a:latin typeface="Exo 2"/>
              </a:rPr>
              <a:t>Wyrok WSA w Warszawie w wyr. z 24.11.2010 r. (</a:t>
            </a:r>
            <a:r>
              <a:rPr lang="pl-PL" dirty="0">
                <a:latin typeface="Exo 2"/>
                <a:hlinkClick r:id="rId4">
                  <a:extLst>
                    <a:ext uri="{A12FA001-AC4F-418D-AE19-62706E023703}">
                      <ahyp:hlinkClr xmlns:ahyp="http://schemas.microsoft.com/office/drawing/2018/hyperlinkcolor" val="tx"/>
                    </a:ext>
                  </a:extLst>
                </a:hlinkClick>
              </a:rPr>
              <a:t>I SAB/</a:t>
            </a:r>
            <a:r>
              <a:rPr lang="pl-PL" dirty="0" err="1">
                <a:latin typeface="Exo 2"/>
                <a:hlinkClick r:id="rId4">
                  <a:extLst>
                    <a:ext uri="{A12FA001-AC4F-418D-AE19-62706E023703}">
                      <ahyp:hlinkClr xmlns:ahyp="http://schemas.microsoft.com/office/drawing/2018/hyperlinkcolor" val="tx"/>
                    </a:ext>
                  </a:extLst>
                </a:hlinkClick>
              </a:rPr>
              <a:t>Wa</a:t>
            </a:r>
            <a:r>
              <a:rPr lang="pl-PL" dirty="0">
                <a:latin typeface="Exo 2"/>
                <a:hlinkClick r:id="rId4">
                  <a:extLst>
                    <a:ext uri="{A12FA001-AC4F-418D-AE19-62706E023703}">
                      <ahyp:hlinkClr xmlns:ahyp="http://schemas.microsoft.com/office/drawing/2018/hyperlinkcolor" val="tx"/>
                    </a:ext>
                  </a:extLst>
                </a:hlinkClick>
              </a:rPr>
              <a:t> 235/10</a:t>
            </a:r>
            <a:r>
              <a:rPr lang="pl-PL" dirty="0">
                <a:latin typeface="Exo 2"/>
              </a:rPr>
              <a:t>,</a:t>
            </a:r>
          </a:p>
        </p:txBody>
      </p:sp>
    </p:spTree>
    <p:extLst>
      <p:ext uri="{BB962C8B-B14F-4D97-AF65-F5344CB8AC3E}">
        <p14:creationId xmlns:p14="http://schemas.microsoft.com/office/powerpoint/2010/main" val="38030083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5" name="Symbol zastępczy zawartości 4" descr="Obraz zawierający tekst, Czcionka, zrzut ekranu, dokument&#10;&#10;Zawartość wygenerowana przez sztuczną inteligencję może być niepoprawna.">
            <a:extLst>
              <a:ext uri="{FF2B5EF4-FFF2-40B4-BE49-F238E27FC236}">
                <a16:creationId xmlns:a16="http://schemas.microsoft.com/office/drawing/2014/main" id="{DB976CCE-B44C-B2A6-DF0C-1B41485CF1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4149" y="1284394"/>
            <a:ext cx="10018870" cy="4283066"/>
          </a:xfrm>
          <a:prstGeom prst="rect">
            <a:avLst/>
          </a:prstGeom>
        </p:spPr>
      </p:pic>
    </p:spTree>
    <p:extLst>
      <p:ext uri="{BB962C8B-B14F-4D97-AF65-F5344CB8AC3E}">
        <p14:creationId xmlns:p14="http://schemas.microsoft.com/office/powerpoint/2010/main" val="41315692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0E074E76-915A-4269-FBD6-881C1658FE01}"/>
              </a:ext>
            </a:extLst>
          </p:cNvPr>
          <p:cNvSpPr>
            <a:spLocks noGrp="1"/>
          </p:cNvSpPr>
          <p:nvPr>
            <p:ph type="title"/>
          </p:nvPr>
        </p:nvSpPr>
        <p:spPr>
          <a:xfrm>
            <a:off x="1000372" y="1209957"/>
            <a:ext cx="3034580" cy="4438087"/>
          </a:xfrm>
        </p:spPr>
        <p:txBody>
          <a:bodyPr anchor="ctr">
            <a:normAutofit/>
          </a:bodyPr>
          <a:lstStyle/>
          <a:p>
            <a:pPr algn="r"/>
            <a:r>
              <a:rPr lang="pl-PL" sz="2400" dirty="0">
                <a:solidFill>
                  <a:schemeClr val="tx1"/>
                </a:solidFill>
              </a:rPr>
              <a:t>Umorzenie postępowania </a:t>
            </a:r>
            <a:r>
              <a:rPr lang="pl-PL" sz="2400" dirty="0" err="1">
                <a:solidFill>
                  <a:schemeClr val="tx1"/>
                </a:solidFill>
              </a:rPr>
              <a:t>ws.dostępu</a:t>
            </a:r>
            <a:r>
              <a:rPr lang="pl-PL" sz="2400" dirty="0">
                <a:solidFill>
                  <a:schemeClr val="tx1"/>
                </a:solidFill>
              </a:rPr>
              <a:t> do akt</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D7F7E2F-39D5-59C8-61E2-6CEC90DF2843}"/>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W razie uznania, że wniosek o udostępnienie akt w trybie art. 73 KPA nie pochodzi od strony postępowania, organ obowiązany jest umorzyć postępowanie w sprawie udostępnienia akt na podstawie art. 105 § 1 KPA w zw. z art. 126 KPA.</a:t>
            </a:r>
            <a:endParaRPr lang="pl-PL" dirty="0">
              <a:solidFill>
                <a:schemeClr val="tx1"/>
              </a:solidFill>
            </a:endParaRPr>
          </a:p>
        </p:txBody>
      </p:sp>
    </p:spTree>
    <p:extLst>
      <p:ext uri="{BB962C8B-B14F-4D97-AF65-F5344CB8AC3E}">
        <p14:creationId xmlns:p14="http://schemas.microsoft.com/office/powerpoint/2010/main" val="172192684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24615EC4-BAB0-D409-BED9-407F4FD7E149}"/>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Struktura decyzji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D7E71421-6FBC-367D-54FA-C888C0E194DB}"/>
              </a:ext>
            </a:extLst>
          </p:cNvPr>
          <p:cNvSpPr>
            <a:spLocks noGrp="1"/>
          </p:cNvSpPr>
          <p:nvPr>
            <p:ph idx="1"/>
          </p:nvPr>
        </p:nvSpPr>
        <p:spPr>
          <a:xfrm>
            <a:off x="4463859" y="619432"/>
            <a:ext cx="5516755" cy="5767081"/>
          </a:xfrm>
        </p:spPr>
        <p:txBody>
          <a:bodyPr anchor="ctr">
            <a:normAutofit fontScale="85000" lnSpcReduction="10000"/>
          </a:bodyPr>
          <a:lstStyle/>
          <a:p>
            <a:pPr marL="0" indent="0" algn="l">
              <a:spcBef>
                <a:spcPts val="525"/>
              </a:spcBef>
              <a:buNone/>
            </a:pPr>
            <a:r>
              <a:rPr lang="pl-PL" dirty="0"/>
              <a:t>Decyzja zawiera:</a:t>
            </a:r>
          </a:p>
          <a:p>
            <a:pPr algn="l">
              <a:spcBef>
                <a:spcPts val="525"/>
              </a:spcBef>
            </a:pPr>
            <a:r>
              <a:rPr lang="pl-PL" dirty="0"/>
              <a:t>1) oznaczenie organu administracji publicznej;</a:t>
            </a:r>
          </a:p>
          <a:p>
            <a:pPr algn="l">
              <a:spcBef>
                <a:spcPts val="525"/>
              </a:spcBef>
            </a:pPr>
            <a:r>
              <a:rPr lang="pl-PL" dirty="0"/>
              <a:t>2) datę wydania;</a:t>
            </a:r>
          </a:p>
          <a:p>
            <a:pPr algn="l">
              <a:spcBef>
                <a:spcPts val="525"/>
              </a:spcBef>
            </a:pPr>
            <a:r>
              <a:rPr lang="pl-PL" dirty="0"/>
              <a:t>3) oznaczenie strony lub stron;</a:t>
            </a:r>
          </a:p>
          <a:p>
            <a:pPr algn="l">
              <a:spcBef>
                <a:spcPts val="525"/>
              </a:spcBef>
            </a:pPr>
            <a:r>
              <a:rPr lang="pl-PL" dirty="0"/>
              <a:t>4) powołanie podstawy prawnej; </a:t>
            </a:r>
          </a:p>
          <a:p>
            <a:pPr algn="l">
              <a:spcBef>
                <a:spcPts val="525"/>
              </a:spcBef>
            </a:pPr>
            <a:r>
              <a:rPr lang="pl-PL" dirty="0"/>
              <a:t>5) rozstrzygnięcie;</a:t>
            </a:r>
          </a:p>
          <a:p>
            <a:pPr algn="l">
              <a:spcBef>
                <a:spcPts val="525"/>
              </a:spcBef>
            </a:pPr>
            <a:r>
              <a:rPr lang="pl-PL" dirty="0"/>
              <a:t>6) uzasadnienie faktyczne i prawne; </a:t>
            </a:r>
          </a:p>
          <a:p>
            <a:pPr algn="l">
              <a:spcBef>
                <a:spcPts val="525"/>
              </a:spcBef>
            </a:pPr>
            <a:r>
              <a:rPr lang="pl-PL" dirty="0"/>
              <a:t>7) pouczenie, czy i w jakim trybie służy od niej odwołanie oraz o prawie do zrzeczenia się odwołania i skutkach zrzeczenia się odwołania;</a:t>
            </a:r>
          </a:p>
          <a:p>
            <a:pPr algn="l">
              <a:spcBef>
                <a:spcPts val="525"/>
              </a:spcBef>
            </a:pPr>
            <a:r>
              <a:rPr lang="pl-PL" dirty="0"/>
              <a:t>8) podpis z podaniem imienia i nazwiska oraz stanowiska służbowego pracownika organu upoważnionego do wydania decyzji;</a:t>
            </a:r>
          </a:p>
          <a:p>
            <a:pPr algn="l">
              <a:spcBef>
                <a:spcPts val="525"/>
              </a:spcBef>
            </a:pPr>
            <a:r>
              <a:rPr lang="pl-PL" dirty="0"/>
              <a:t>9) w przypadku decyzji, w stosunku do której może być wniesione powództwo do sądu powszechnego, sprzeciw od decyzji lub skarga do sądu administracyjnego - pouczenie o dopuszczalności wniesienia powództwa, sprzeciwu od decyzji lub skargi oraz wysokości opłaty od powództwa lub wpisu od skargi lub sprzeciwu od decyzji, jeżeli mają one charakter stały, albo podstawie do wyliczenia opłaty lub wpisu o charakterze stosunkowym, a także możliwości ubiegania się przez stronę o zwolnienie od kosztów albo przyznanie prawa pomocy.</a:t>
            </a:r>
          </a:p>
          <a:p>
            <a:endParaRPr lang="pl-PL" dirty="0">
              <a:solidFill>
                <a:schemeClr val="tx1"/>
              </a:solidFill>
            </a:endParaRPr>
          </a:p>
        </p:txBody>
      </p:sp>
    </p:spTree>
    <p:extLst>
      <p:ext uri="{BB962C8B-B14F-4D97-AF65-F5344CB8AC3E}">
        <p14:creationId xmlns:p14="http://schemas.microsoft.com/office/powerpoint/2010/main" val="319386724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55FBA5C0-84A5-6D25-6006-C591A83CC904}"/>
              </a:ext>
            </a:extLst>
          </p:cNvPr>
          <p:cNvSpPr>
            <a:spLocks noGrp="1"/>
          </p:cNvSpPr>
          <p:nvPr>
            <p:ph type="title"/>
          </p:nvPr>
        </p:nvSpPr>
        <p:spPr>
          <a:xfrm>
            <a:off x="1000372" y="1209957"/>
            <a:ext cx="3034580" cy="4438087"/>
          </a:xfrm>
        </p:spPr>
        <p:txBody>
          <a:bodyPr anchor="ctr">
            <a:normAutofit/>
          </a:bodyPr>
          <a:lstStyle/>
          <a:p>
            <a:pPr algn="r"/>
            <a:r>
              <a:rPr lang="pl-PL" sz="3000">
                <a:solidFill>
                  <a:schemeClr val="tx1"/>
                </a:solidFill>
              </a:rPr>
              <a:t>Język rozstrzygnięcia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A2A9756-8D65-C77A-D4CE-1624348F5635}"/>
              </a:ext>
            </a:extLst>
          </p:cNvPr>
          <p:cNvSpPr>
            <a:spLocks noGrp="1"/>
          </p:cNvSpPr>
          <p:nvPr>
            <p:ph idx="1"/>
          </p:nvPr>
        </p:nvSpPr>
        <p:spPr>
          <a:xfrm>
            <a:off x="4678424" y="1059025"/>
            <a:ext cx="5302189" cy="4739950"/>
          </a:xfrm>
        </p:spPr>
        <p:txBody>
          <a:bodyPr anchor="ctr">
            <a:normAutofit/>
          </a:bodyPr>
          <a:lstStyle/>
          <a:p>
            <a:r>
              <a:rPr lang="pl-PL">
                <a:solidFill>
                  <a:schemeClr val="tx1"/>
                </a:solidFill>
                <a:latin typeface="Exo 2"/>
              </a:rPr>
              <a:t>D</a:t>
            </a:r>
            <a:r>
              <a:rPr lang="pl-PL" b="0" i="0">
                <a:solidFill>
                  <a:schemeClr val="tx1"/>
                </a:solidFill>
                <a:effectLst/>
                <a:latin typeface="Exo 2"/>
              </a:rPr>
              <a:t>ecyzja musi być sporządzona w języku polskim wersja angielska powinna stanowić jego tłumaczenie, co należy odnotować w sprawie. </a:t>
            </a:r>
            <a:endParaRPr lang="pl-PL">
              <a:solidFill>
                <a:schemeClr val="tx1"/>
              </a:solidFill>
              <a:latin typeface="Exo 2"/>
            </a:endParaRPr>
          </a:p>
        </p:txBody>
      </p:sp>
    </p:spTree>
    <p:extLst>
      <p:ext uri="{BB962C8B-B14F-4D97-AF65-F5344CB8AC3E}">
        <p14:creationId xmlns:p14="http://schemas.microsoft.com/office/powerpoint/2010/main" val="275760108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5" name="Symbol zastępczy zawartości 4" descr="Obraz zawierający tekst, Czcionka, zrzut ekranu, list&#10;&#10;Zawartość wygenerowana przez sztuczną inteligencję może być niepoprawna.">
            <a:extLst>
              <a:ext uri="{FF2B5EF4-FFF2-40B4-BE49-F238E27FC236}">
                <a16:creationId xmlns:a16="http://schemas.microsoft.com/office/drawing/2014/main" id="{4C2DAC64-E682-FE6C-3CA2-0F8D54E310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4134" y="1284394"/>
            <a:ext cx="5038901" cy="4283066"/>
          </a:xfrm>
          <a:prstGeom prst="rect">
            <a:avLst/>
          </a:prstGeom>
        </p:spPr>
      </p:pic>
    </p:spTree>
    <p:extLst>
      <p:ext uri="{BB962C8B-B14F-4D97-AF65-F5344CB8AC3E}">
        <p14:creationId xmlns:p14="http://schemas.microsoft.com/office/powerpoint/2010/main" val="341034518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5" name="Symbol zastępczy zawartości 4" descr="Obraz zawierający tekst, zrzut ekranu, Czcionka, dokument&#10;&#10;Zawartość wygenerowana przez sztuczną inteligencję może być niepoprawna.">
            <a:extLst>
              <a:ext uri="{FF2B5EF4-FFF2-40B4-BE49-F238E27FC236}">
                <a16:creationId xmlns:a16="http://schemas.microsoft.com/office/drawing/2014/main" id="{224DBEE8-05F4-102D-8BAB-DE60F04146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3091" y="1284394"/>
            <a:ext cx="5263322" cy="4618566"/>
          </a:xfrm>
          <a:prstGeom prst="rect">
            <a:avLst/>
          </a:prstGeom>
        </p:spPr>
      </p:pic>
    </p:spTree>
    <p:extLst>
      <p:ext uri="{BB962C8B-B14F-4D97-AF65-F5344CB8AC3E}">
        <p14:creationId xmlns:p14="http://schemas.microsoft.com/office/powerpoint/2010/main" val="248727476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Rectangle 11">
            <a:extLst>
              <a:ext uri="{FF2B5EF4-FFF2-40B4-BE49-F238E27FC236}">
                <a16:creationId xmlns:a16="http://schemas.microsoft.com/office/drawing/2014/main" id="{6DBDBE7B-6FA0-46FB-AA52-4426EB35C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0C8B9D-9EB7-4CEE-9F2E-57E91EBF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3D7DDF-17C0-4989-9770-F2115973E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5" name="Symbol zastępczy zawartości 4" descr="Obraz zawierający tekst, paragon, zrzut ekranu, Czcionka&#10;&#10;Zawartość wygenerowana przez sztuczną inteligencję może być niepoprawna.">
            <a:extLst>
              <a:ext uri="{FF2B5EF4-FFF2-40B4-BE49-F238E27FC236}">
                <a16:creationId xmlns:a16="http://schemas.microsoft.com/office/drawing/2014/main" id="{40642A6F-DA69-8F2C-D2F9-4F5CBBB50C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9635" y="643466"/>
            <a:ext cx="4623274" cy="5391574"/>
          </a:xfrm>
          <a:prstGeom prst="rect">
            <a:avLst/>
          </a:prstGeom>
        </p:spPr>
      </p:pic>
    </p:spTree>
    <p:extLst>
      <p:ext uri="{BB962C8B-B14F-4D97-AF65-F5344CB8AC3E}">
        <p14:creationId xmlns:p14="http://schemas.microsoft.com/office/powerpoint/2010/main" val="111514626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Rectangle 11">
            <a:extLst>
              <a:ext uri="{FF2B5EF4-FFF2-40B4-BE49-F238E27FC236}">
                <a16:creationId xmlns:a16="http://schemas.microsoft.com/office/drawing/2014/main" id="{6DBDBE7B-6FA0-46FB-AA52-4426EB35C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0C8B9D-9EB7-4CEE-9F2E-57E91EBF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3D7DDF-17C0-4989-9770-F2115973E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5" name="Symbol zastępczy zawartości 4" descr="Obraz zawierający tekst, zrzut ekranu, Czcionka, dokument&#10;&#10;Zawartość wygenerowana przez sztuczną inteligencję może być niepoprawna.">
            <a:extLst>
              <a:ext uri="{FF2B5EF4-FFF2-40B4-BE49-F238E27FC236}">
                <a16:creationId xmlns:a16="http://schemas.microsoft.com/office/drawing/2014/main" id="{42AD012E-AA07-B2BF-0655-AF0038B807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510" y="1284394"/>
            <a:ext cx="9016979" cy="4283066"/>
          </a:xfrm>
          <a:prstGeom prst="rect">
            <a:avLst/>
          </a:prstGeom>
        </p:spPr>
      </p:pic>
    </p:spTree>
    <p:extLst>
      <p:ext uri="{BB962C8B-B14F-4D97-AF65-F5344CB8AC3E}">
        <p14:creationId xmlns:p14="http://schemas.microsoft.com/office/powerpoint/2010/main" val="260264604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Rectangle 11">
            <a:extLst>
              <a:ext uri="{FF2B5EF4-FFF2-40B4-BE49-F238E27FC236}">
                <a16:creationId xmlns:a16="http://schemas.microsoft.com/office/drawing/2014/main" id="{6DBDBE7B-6FA0-46FB-AA52-4426EB35C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0C8B9D-9EB7-4CEE-9F2E-57E91EBF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3D7DDF-17C0-4989-9770-F2115973E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5" name="Symbol zastępczy zawartości 4" descr="Obraz zawierający tekst, Czcionka, zrzut ekranu, biały&#10;&#10;Zawartość wygenerowana przez sztuczną inteligencję może być niepoprawna.">
            <a:extLst>
              <a:ext uri="{FF2B5EF4-FFF2-40B4-BE49-F238E27FC236}">
                <a16:creationId xmlns:a16="http://schemas.microsoft.com/office/drawing/2014/main" id="{78A976D4-6DF3-AFB2-1281-65E06E15A1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6933" y="1947139"/>
            <a:ext cx="9618133" cy="2957576"/>
          </a:xfrm>
          <a:prstGeom prst="rect">
            <a:avLst/>
          </a:prstGeom>
        </p:spPr>
      </p:pic>
    </p:spTree>
    <p:extLst>
      <p:ext uri="{BB962C8B-B14F-4D97-AF65-F5344CB8AC3E}">
        <p14:creationId xmlns:p14="http://schemas.microsoft.com/office/powerpoint/2010/main" val="358121842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5" name="Symbol zastępczy zawartości 4" descr="Obraz zawierający tekst, zrzut ekranu, Czcionka, dokument&#10;&#10;Zawartość wygenerowana przez sztuczną inteligencję może być niepoprawna.">
            <a:extLst>
              <a:ext uri="{FF2B5EF4-FFF2-40B4-BE49-F238E27FC236}">
                <a16:creationId xmlns:a16="http://schemas.microsoft.com/office/drawing/2014/main" id="{C37F38EA-8005-0062-D3F2-F79A6C54BC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9913" y="1284394"/>
            <a:ext cx="6546328" cy="4516966"/>
          </a:xfrm>
          <a:prstGeom prst="rect">
            <a:avLst/>
          </a:prstGeom>
        </p:spPr>
      </p:pic>
    </p:spTree>
    <p:extLst>
      <p:ext uri="{BB962C8B-B14F-4D97-AF65-F5344CB8AC3E}">
        <p14:creationId xmlns:p14="http://schemas.microsoft.com/office/powerpoint/2010/main" val="4153254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08454B-01B3-4B8F-7249-4929CF9EC92A}"/>
              </a:ext>
            </a:extLst>
          </p:cNvPr>
          <p:cNvSpPr>
            <a:spLocks noGrp="1"/>
          </p:cNvSpPr>
          <p:nvPr>
            <p:ph type="title"/>
          </p:nvPr>
        </p:nvSpPr>
        <p:spPr/>
        <p:txBody>
          <a:bodyPr/>
          <a:lstStyle/>
          <a:p>
            <a:r>
              <a:rPr lang="pl-PL" dirty="0"/>
              <a:t>Ponaglenie</a:t>
            </a:r>
          </a:p>
        </p:txBody>
      </p:sp>
      <p:sp>
        <p:nvSpPr>
          <p:cNvPr id="3" name="Symbol zastępczy zawartości 2">
            <a:extLst>
              <a:ext uri="{FF2B5EF4-FFF2-40B4-BE49-F238E27FC236}">
                <a16:creationId xmlns:a16="http://schemas.microsoft.com/office/drawing/2014/main" id="{98414904-B957-A059-707F-FE127556EC92}"/>
              </a:ext>
            </a:extLst>
          </p:cNvPr>
          <p:cNvSpPr>
            <a:spLocks noGrp="1"/>
          </p:cNvSpPr>
          <p:nvPr>
            <p:ph idx="1"/>
          </p:nvPr>
        </p:nvSpPr>
        <p:spPr/>
        <p:txBody>
          <a:bodyPr>
            <a:normAutofit/>
          </a:bodyPr>
          <a:lstStyle/>
          <a:p>
            <a:pPr marL="0" indent="0" algn="l">
              <a:spcBef>
                <a:spcPts val="525"/>
              </a:spcBef>
              <a:buNone/>
            </a:pPr>
            <a:r>
              <a:rPr lang="pl-PL" dirty="0">
                <a:latin typeface="Exo 2"/>
              </a:rPr>
              <a:t>Stronie służy prawo do wniesienia ponaglenia, jeżeli:</a:t>
            </a:r>
          </a:p>
          <a:p>
            <a:pPr marL="0" indent="0" algn="l">
              <a:spcBef>
                <a:spcPts val="525"/>
              </a:spcBef>
              <a:buNone/>
            </a:pPr>
            <a:r>
              <a:rPr lang="pl-PL" dirty="0">
                <a:latin typeface="Exo 2"/>
              </a:rPr>
              <a:t>1)  nie załatwiono sprawy w terminie określonym w </a:t>
            </a:r>
            <a:r>
              <a:rPr lang="pl-PL" dirty="0">
                <a:latin typeface="Exo 2"/>
                <a:hlinkClick r:id="rId2">
                  <a:extLst>
                    <a:ext uri="{A12FA001-AC4F-418D-AE19-62706E023703}">
                      <ahyp:hlinkClr xmlns:ahyp="http://schemas.microsoft.com/office/drawing/2018/hyperlinkcolor" val="tx"/>
                    </a:ext>
                  </a:extLst>
                </a:hlinkClick>
              </a:rPr>
              <a:t>art</a:t>
            </a:r>
            <a:r>
              <a:rPr lang="pl-PL" dirty="0">
                <a:solidFill>
                  <a:srgbClr val="467886"/>
                </a:solidFill>
                <a:latin typeface="Exo 2"/>
                <a:hlinkClick r:id="rId2">
                  <a:extLst>
                    <a:ext uri="{A12FA001-AC4F-418D-AE19-62706E023703}">
                      <ahyp:hlinkClr xmlns:ahyp="http://schemas.microsoft.com/office/drawing/2018/hyperlinkcolor" val="tx"/>
                    </a:ext>
                  </a:extLst>
                </a:hlinkClick>
              </a:rPr>
              <a:t>. </a:t>
            </a:r>
            <a:r>
              <a:rPr lang="pl-PL" dirty="0">
                <a:latin typeface="Exo 2"/>
                <a:hlinkClick r:id="rId2">
                  <a:extLst>
                    <a:ext uri="{A12FA001-AC4F-418D-AE19-62706E023703}">
                      <ahyp:hlinkClr xmlns:ahyp="http://schemas.microsoft.com/office/drawing/2018/hyperlinkcolor" val="tx"/>
                    </a:ext>
                  </a:extLst>
                </a:hlinkClick>
              </a:rPr>
              <a:t>35</a:t>
            </a:r>
            <a:r>
              <a:rPr lang="pl-PL" dirty="0">
                <a:latin typeface="Exo 2"/>
              </a:rPr>
              <a:t> lub przepisach szczególnych ani w terminie wskazanym zgodnie z </a:t>
            </a:r>
            <a:r>
              <a:rPr lang="pl-PL" dirty="0">
                <a:latin typeface="Exo 2"/>
                <a:hlinkClick r:id="rId3">
                  <a:extLst>
                    <a:ext uri="{A12FA001-AC4F-418D-AE19-62706E023703}">
                      <ahyp:hlinkClr xmlns:ahyp="http://schemas.microsoft.com/office/drawing/2018/hyperlinkcolor" val="tx"/>
                    </a:ext>
                  </a:extLst>
                </a:hlinkClick>
              </a:rPr>
              <a:t>art. 36 § 1</a:t>
            </a:r>
            <a:r>
              <a:rPr lang="pl-PL" dirty="0">
                <a:latin typeface="Exo 2"/>
              </a:rPr>
              <a:t> </a:t>
            </a:r>
            <a:r>
              <a:rPr lang="pl-PL" dirty="0">
                <a:highlight>
                  <a:srgbClr val="00FF00"/>
                </a:highlight>
                <a:latin typeface="Exo 2"/>
              </a:rPr>
              <a:t>(bezczynność</a:t>
            </a:r>
            <a:r>
              <a:rPr lang="pl-PL" dirty="0">
                <a:latin typeface="Exo 2"/>
              </a:rPr>
              <a:t>);</a:t>
            </a:r>
          </a:p>
          <a:p>
            <a:pPr marL="0" indent="0" algn="l">
              <a:spcBef>
                <a:spcPts val="525"/>
              </a:spcBef>
              <a:buNone/>
            </a:pPr>
            <a:r>
              <a:rPr lang="pl-PL" dirty="0">
                <a:latin typeface="Exo 2"/>
              </a:rPr>
              <a:t>2)  postępowanie jest prowadzone dłużej niż jest to niezbędne do załatwienia sprawy (</a:t>
            </a:r>
            <a:r>
              <a:rPr lang="pl-PL" dirty="0">
                <a:highlight>
                  <a:srgbClr val="00FF00"/>
                </a:highlight>
                <a:latin typeface="Exo 2"/>
              </a:rPr>
              <a:t>przewlekłość)</a:t>
            </a:r>
            <a:r>
              <a:rPr lang="pl-PL" dirty="0">
                <a:latin typeface="Exo 2"/>
              </a:rPr>
              <a:t>.</a:t>
            </a:r>
          </a:p>
          <a:p>
            <a:pPr algn="l">
              <a:spcBef>
                <a:spcPts val="525"/>
              </a:spcBef>
            </a:pPr>
            <a:endParaRPr lang="pl-PL" dirty="0">
              <a:latin typeface="Exo 2"/>
            </a:endParaRPr>
          </a:p>
          <a:p>
            <a:pPr marL="0" indent="0" algn="l">
              <a:spcBef>
                <a:spcPts val="525"/>
              </a:spcBef>
              <a:buNone/>
            </a:pPr>
            <a:r>
              <a:rPr lang="pl-PL" dirty="0">
                <a:highlight>
                  <a:srgbClr val="00FF00"/>
                </a:highlight>
                <a:latin typeface="Exo 2"/>
              </a:rPr>
              <a:t>Ponaglenie zawiera uzasadnienie.</a:t>
            </a:r>
          </a:p>
          <a:p>
            <a:pPr marL="0" indent="0" algn="l">
              <a:spcBef>
                <a:spcPts val="525"/>
              </a:spcBef>
              <a:buNone/>
            </a:pPr>
            <a:r>
              <a:rPr lang="pl-PL" dirty="0">
                <a:latin typeface="Exo 2"/>
              </a:rPr>
              <a:t> Ponaglenie wnosi się:</a:t>
            </a:r>
          </a:p>
          <a:p>
            <a:pPr marL="514350" indent="-514350" algn="l">
              <a:spcBef>
                <a:spcPts val="525"/>
              </a:spcBef>
              <a:buAutoNum type="arabicParenR"/>
            </a:pPr>
            <a:r>
              <a:rPr lang="pl-PL" dirty="0">
                <a:latin typeface="Exo 2"/>
              </a:rPr>
              <a:t> do organu wyższego stopnia za pośrednictwem organu prowadzącego postępowanie;</a:t>
            </a:r>
          </a:p>
          <a:p>
            <a:pPr marL="0" indent="0" algn="l">
              <a:buNone/>
            </a:pPr>
            <a:r>
              <a:rPr lang="pl-PL" dirty="0">
                <a:latin typeface="Exo 2"/>
              </a:rPr>
              <a:t>2)  </a:t>
            </a:r>
            <a:r>
              <a:rPr lang="pl-PL" dirty="0">
                <a:highlight>
                  <a:srgbClr val="00FF00"/>
                </a:highlight>
                <a:latin typeface="Exo 2"/>
              </a:rPr>
              <a:t>do organu prowadzącego postępowanie - jeżeli nie ma organu wyższego stopnia.</a:t>
            </a:r>
          </a:p>
          <a:p>
            <a:endParaRPr lang="pl-PL" dirty="0">
              <a:latin typeface="Exo 2"/>
            </a:endParaRPr>
          </a:p>
        </p:txBody>
      </p:sp>
    </p:spTree>
    <p:extLst>
      <p:ext uri="{BB962C8B-B14F-4D97-AF65-F5344CB8AC3E}">
        <p14:creationId xmlns:p14="http://schemas.microsoft.com/office/powerpoint/2010/main" val="26339443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31216EB9-0841-BCB0-F4EE-71A1514DF4E0}"/>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Niedecyzja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052EA13-6D5C-7984-1898-7A54C83756D3}"/>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Nie może zostać uznana za decyzję administracyjną taka czynność administracyjna, która nie znajduje podstawy prawnej, nie jest podjęta przez upoważniony do tego organ i jest materialnie obojętna tj. nie rozstrzyga o prawach i obowiązkach konkretnego podmiotu prawa, a jedynie informuje o swoim stanowisku w sprawie, która będzie w przyszłości rozpatrywana przez powołany do tego organ.</a:t>
            </a:r>
            <a:endParaRPr lang="pl-PL" dirty="0">
              <a:solidFill>
                <a:schemeClr val="tx1"/>
              </a:solidFill>
            </a:endParaRPr>
          </a:p>
        </p:txBody>
      </p:sp>
    </p:spTree>
    <p:extLst>
      <p:ext uri="{BB962C8B-B14F-4D97-AF65-F5344CB8AC3E}">
        <p14:creationId xmlns:p14="http://schemas.microsoft.com/office/powerpoint/2010/main" val="71300261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611B038B-8767-AD8A-A376-CC1FD7691E7C}"/>
              </a:ext>
            </a:extLst>
          </p:cNvPr>
          <p:cNvSpPr>
            <a:spLocks noGrp="1"/>
          </p:cNvSpPr>
          <p:nvPr>
            <p:ph type="title"/>
          </p:nvPr>
        </p:nvSpPr>
        <p:spPr>
          <a:xfrm>
            <a:off x="1000372" y="1209957"/>
            <a:ext cx="3034580" cy="4438087"/>
          </a:xfrm>
        </p:spPr>
        <p:txBody>
          <a:bodyPr anchor="ctr">
            <a:normAutofit/>
          </a:bodyPr>
          <a:lstStyle/>
          <a:p>
            <a:pPr algn="r"/>
            <a:r>
              <a:rPr lang="pl-PL" sz="2800" dirty="0">
                <a:solidFill>
                  <a:schemeClr val="tx1"/>
                </a:solidFill>
              </a:rPr>
              <a:t>Niewłaściwe oznaczenie rozstrzygnięcia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260D62C-91BA-8375-743C-AA5838497647}"/>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Jeżeli zatem organ niewłaściwie oznaczył swoje rozstrzygnięcie noszące cechy postanowienia i nadał mu niewłaściwą formę prawną, to nie mógł zamieścić w nim prawidłowego pouczenia o środkach zaskarżenia przysługujących od tego aktu administracyjnego. </a:t>
            </a:r>
          </a:p>
          <a:p>
            <a:r>
              <a:rPr lang="pl-PL" b="0" i="0" dirty="0">
                <a:solidFill>
                  <a:srgbClr val="333333"/>
                </a:solidFill>
                <a:effectLst/>
                <a:latin typeface="Exo 2"/>
              </a:rPr>
              <a:t>Pominięcie pouczenia lub pouczenie błędne, tak samo jak nazwa i forma nadana aktowi administracyjnemu, nie mogą wpływać na jego charakter prawny.</a:t>
            </a:r>
            <a:endParaRPr lang="pl-PL" dirty="0">
              <a:solidFill>
                <a:schemeClr val="tx1"/>
              </a:solidFill>
            </a:endParaRPr>
          </a:p>
        </p:txBody>
      </p:sp>
    </p:spTree>
    <p:extLst>
      <p:ext uri="{BB962C8B-B14F-4D97-AF65-F5344CB8AC3E}">
        <p14:creationId xmlns:p14="http://schemas.microsoft.com/office/powerpoint/2010/main" val="117656350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620E81D9-4EDB-6979-B825-44DED76A7648}"/>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Zasada aktualności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06ED236-FAC6-9CAC-37F9-8D191D306FF9}"/>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Zgodnie z zasadą aktualności, organ administracji publicznej ma obowiązek stosowania przepisów obowiązujących w dniu wydania decyzji do stanu faktycznego istniejącego </a:t>
            </a:r>
            <a:r>
              <a:rPr lang="pl-PL" b="0" i="0" dirty="0">
                <a:solidFill>
                  <a:srgbClr val="333333"/>
                </a:solidFill>
                <a:effectLst/>
                <a:highlight>
                  <a:srgbClr val="00FF00"/>
                </a:highlight>
                <a:latin typeface="Exo 2"/>
              </a:rPr>
              <a:t>w dniu wydania decyzji</a:t>
            </a:r>
            <a:endParaRPr lang="pl-PL" dirty="0">
              <a:solidFill>
                <a:schemeClr val="tx1"/>
              </a:solidFill>
              <a:highlight>
                <a:srgbClr val="00FF00"/>
              </a:highlight>
            </a:endParaRPr>
          </a:p>
        </p:txBody>
      </p:sp>
    </p:spTree>
    <p:extLst>
      <p:ext uri="{BB962C8B-B14F-4D97-AF65-F5344CB8AC3E}">
        <p14:creationId xmlns:p14="http://schemas.microsoft.com/office/powerpoint/2010/main" val="282142193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C37CFEAE-4D1D-A927-E7CE-32FEECD9E6F1}"/>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Istota zrzeczenia się prawa do odwołania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E76F963-3C08-D8E6-F744-79693BFD22D9}"/>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odpowiednio prawa do wniesienia wniosku o ponowne rozpatrzenie sprawy</a:t>
            </a:r>
          </a:p>
          <a:p>
            <a:r>
              <a:rPr lang="pl-PL" b="0" i="0" dirty="0">
                <a:solidFill>
                  <a:srgbClr val="333333"/>
                </a:solidFill>
                <a:effectLst/>
                <a:latin typeface="Noto Serif" panose="02020600060500020200" pitchFamily="18" charset="0"/>
              </a:rPr>
              <a:t>z dniem doręczenia organowi administracji publicznej oświadczenia w tym przedmiocie jest to, że decyzja staje się </a:t>
            </a:r>
            <a:r>
              <a:rPr lang="pl-PL" b="0" i="0" dirty="0">
                <a:solidFill>
                  <a:srgbClr val="333333"/>
                </a:solidFill>
                <a:effectLst/>
                <a:highlight>
                  <a:srgbClr val="00FF00"/>
                </a:highlight>
                <a:latin typeface="Noto Serif" panose="02020600060500020200" pitchFamily="18" charset="0"/>
              </a:rPr>
              <a:t>ostateczna i prawomocna </a:t>
            </a:r>
            <a:r>
              <a:rPr lang="pl-PL" b="0" i="0" dirty="0">
                <a:solidFill>
                  <a:srgbClr val="333333"/>
                </a:solidFill>
                <a:effectLst/>
                <a:latin typeface="Noto Serif" panose="02020600060500020200" pitchFamily="18" charset="0"/>
              </a:rPr>
              <a:t>(zrzeczenie się prawa do złożenia odwołania albo wniosku o ponowne rozpatrzenie sporawy, skutkuje także brakiem możliwości zaskarżenia decyzji do sądu administracyjnego), a także </a:t>
            </a:r>
            <a:r>
              <a:rPr lang="pl-PL" b="0" i="0" dirty="0">
                <a:solidFill>
                  <a:srgbClr val="333333"/>
                </a:solidFill>
                <a:effectLst/>
                <a:highlight>
                  <a:srgbClr val="00FF00"/>
                </a:highlight>
                <a:latin typeface="Noto Serif" panose="02020600060500020200" pitchFamily="18" charset="0"/>
              </a:rPr>
              <a:t>podlega wykonaniu </a:t>
            </a:r>
            <a:endParaRPr lang="pl-PL" dirty="0">
              <a:solidFill>
                <a:schemeClr val="tx1"/>
              </a:solidFill>
              <a:highlight>
                <a:srgbClr val="00FF00"/>
              </a:highlight>
            </a:endParaRPr>
          </a:p>
        </p:txBody>
      </p:sp>
    </p:spTree>
    <p:extLst>
      <p:ext uri="{BB962C8B-B14F-4D97-AF65-F5344CB8AC3E}">
        <p14:creationId xmlns:p14="http://schemas.microsoft.com/office/powerpoint/2010/main" val="306761812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83727593-9500-8544-B601-4B514E97A4BF}"/>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Zrzeczenie się prawa do odwołania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6A922CBE-8391-80A5-19E3-4A46F712EF38}"/>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highlight>
                  <a:srgbClr val="00FF00"/>
                </a:highlight>
                <a:latin typeface="Exo 2"/>
              </a:rPr>
              <a:t>oświadczenie o</a:t>
            </a:r>
            <a:r>
              <a:rPr lang="pl-PL" b="0" i="0" dirty="0">
                <a:solidFill>
                  <a:srgbClr val="333333"/>
                </a:solidFill>
                <a:effectLst/>
                <a:latin typeface="Exo 2"/>
              </a:rPr>
              <a:t> zrzeczeniu się prawa do wniesienia odwołania może być złożone przez studenta w dniu doręczenia decyzji po doręczeniu jej decyzji.</a:t>
            </a:r>
            <a:endParaRPr lang="pl-PL" dirty="0">
              <a:solidFill>
                <a:schemeClr val="tx1"/>
              </a:solidFill>
            </a:endParaRPr>
          </a:p>
        </p:txBody>
      </p:sp>
    </p:spTree>
    <p:extLst>
      <p:ext uri="{BB962C8B-B14F-4D97-AF65-F5344CB8AC3E}">
        <p14:creationId xmlns:p14="http://schemas.microsoft.com/office/powerpoint/2010/main" val="127895754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2E0EE709-C2B3-B843-3053-0DC521314D12}"/>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Uzasadnienie decyzji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6699B96-DB40-20DF-A4A5-CA4172E8770D}"/>
              </a:ext>
            </a:extLst>
          </p:cNvPr>
          <p:cNvSpPr>
            <a:spLocks noGrp="1"/>
          </p:cNvSpPr>
          <p:nvPr>
            <p:ph idx="1"/>
          </p:nvPr>
        </p:nvSpPr>
        <p:spPr>
          <a:xfrm>
            <a:off x="4678424" y="1059025"/>
            <a:ext cx="5302189" cy="4739950"/>
          </a:xfrm>
        </p:spPr>
        <p:txBody>
          <a:bodyPr anchor="ctr">
            <a:normAutofit/>
          </a:bodyPr>
          <a:lstStyle/>
          <a:p>
            <a:pPr algn="l">
              <a:spcBef>
                <a:spcPts val="525"/>
              </a:spcBef>
            </a:pPr>
            <a:r>
              <a:rPr lang="pl-PL" b="0" i="0" dirty="0">
                <a:solidFill>
                  <a:srgbClr val="333333"/>
                </a:solidFill>
                <a:effectLst/>
                <a:latin typeface="Noto Serif" panose="02020600060500020200" pitchFamily="18" charset="0"/>
              </a:rPr>
              <a:t>Uzasadnienie faktyczne decyzji powinno w szczególności zawierać wskazanie faktów, które organ uznał za udowodnione, dowodów, na których się oparł, oraz przyczyn, z powodu których innym dowodom odmówił wiarygodności i mocy dowodowej, zaś uzasadnienie prawne - wyjaśnienie podstawy prawnej decyzji, z przytoczeniem przepisów prawa.</a:t>
            </a:r>
          </a:p>
          <a:p>
            <a:pPr algn="l">
              <a:spcBef>
                <a:spcPts val="525"/>
              </a:spcBef>
            </a:pPr>
            <a:r>
              <a:rPr lang="pl-PL" b="0" i="0" dirty="0">
                <a:solidFill>
                  <a:srgbClr val="333333"/>
                </a:solidFill>
                <a:effectLst/>
                <a:latin typeface="Noto Serif" panose="02020600060500020200" pitchFamily="18" charset="0"/>
              </a:rPr>
              <a:t>Można odstąpić od uzasadnienia decyzji, gdy uwzględnia ona </a:t>
            </a:r>
            <a:r>
              <a:rPr lang="pl-PL" b="0" i="0" dirty="0">
                <a:solidFill>
                  <a:srgbClr val="333333"/>
                </a:solidFill>
                <a:effectLst/>
                <a:highlight>
                  <a:srgbClr val="00FF00"/>
                </a:highlight>
                <a:latin typeface="Noto Serif" panose="02020600060500020200" pitchFamily="18" charset="0"/>
              </a:rPr>
              <a:t>w całości żądanie strony</a:t>
            </a:r>
            <a:r>
              <a:rPr lang="pl-PL" b="0" i="0" dirty="0">
                <a:solidFill>
                  <a:srgbClr val="333333"/>
                </a:solidFill>
                <a:effectLst/>
                <a:latin typeface="Noto Serif" panose="02020600060500020200" pitchFamily="18" charset="0"/>
              </a:rPr>
              <a:t>; </a:t>
            </a:r>
            <a:r>
              <a:rPr lang="pl-PL" b="0" i="0" dirty="0">
                <a:solidFill>
                  <a:srgbClr val="333333"/>
                </a:solidFill>
                <a:effectLst/>
                <a:highlight>
                  <a:srgbClr val="FF00FF"/>
                </a:highlight>
                <a:latin typeface="Noto Serif" panose="02020600060500020200" pitchFamily="18" charset="0"/>
              </a:rPr>
              <a:t>nie dotyczy </a:t>
            </a:r>
            <a:r>
              <a:rPr lang="pl-PL" b="0" i="0" dirty="0">
                <a:solidFill>
                  <a:srgbClr val="333333"/>
                </a:solidFill>
                <a:effectLst/>
                <a:latin typeface="Noto Serif" panose="02020600060500020200" pitchFamily="18" charset="0"/>
              </a:rPr>
              <a:t>to jednak decyzji rozstrzygających sporne interesy stron oraz decyzji wydanych na skutek odwołania.</a:t>
            </a:r>
          </a:p>
          <a:p>
            <a:endParaRPr lang="pl-PL" dirty="0">
              <a:solidFill>
                <a:schemeClr val="tx1"/>
              </a:solidFill>
            </a:endParaRPr>
          </a:p>
        </p:txBody>
      </p:sp>
    </p:spTree>
    <p:extLst>
      <p:ext uri="{BB962C8B-B14F-4D97-AF65-F5344CB8AC3E}">
        <p14:creationId xmlns:p14="http://schemas.microsoft.com/office/powerpoint/2010/main" val="196800990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97673650-A5E4-2983-FD0D-C42E0BDEC089}"/>
              </a:ext>
            </a:extLst>
          </p:cNvPr>
          <p:cNvSpPr>
            <a:spLocks noGrp="1"/>
          </p:cNvSpPr>
          <p:nvPr>
            <p:ph type="title"/>
          </p:nvPr>
        </p:nvSpPr>
        <p:spPr>
          <a:xfrm>
            <a:off x="1000372" y="1209957"/>
            <a:ext cx="3034580" cy="4438087"/>
          </a:xfrm>
        </p:spPr>
        <p:txBody>
          <a:bodyPr anchor="ctr">
            <a:normAutofit/>
          </a:bodyPr>
          <a:lstStyle/>
          <a:p>
            <a:pPr algn="r"/>
            <a:r>
              <a:rPr lang="pl-PL" sz="3200" b="0" i="0">
                <a:solidFill>
                  <a:schemeClr val="tx1"/>
                </a:solidFill>
                <a:effectLst/>
                <a:latin typeface="Exo 2"/>
              </a:rPr>
              <a:t>Wyrok WSA w Rzeszowie z dnia 25 stycznia 2024 r., II SA/Rz 506/23</a:t>
            </a:r>
            <a:endParaRPr lang="pl-PL" sz="3200">
              <a:solidFill>
                <a:schemeClr val="tx1"/>
              </a:solidFill>
              <a:latin typeface="Exo 2"/>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430676C-AE61-F136-991C-35B9CCE85B8C}"/>
              </a:ext>
            </a:extLst>
          </p:cNvPr>
          <p:cNvSpPr>
            <a:spLocks noGrp="1"/>
          </p:cNvSpPr>
          <p:nvPr>
            <p:ph idx="1"/>
          </p:nvPr>
        </p:nvSpPr>
        <p:spPr>
          <a:xfrm>
            <a:off x="4678424" y="1059025"/>
            <a:ext cx="5302189" cy="4739950"/>
          </a:xfrm>
        </p:spPr>
        <p:txBody>
          <a:bodyPr anchor="ctr">
            <a:normAutofit/>
          </a:bodyPr>
          <a:lstStyle/>
          <a:p>
            <a:pPr>
              <a:lnSpc>
                <a:spcPct val="90000"/>
              </a:lnSpc>
            </a:pPr>
            <a:r>
              <a:rPr lang="pl-PL" sz="2000" b="0" i="0" dirty="0">
                <a:solidFill>
                  <a:schemeClr val="tx1"/>
                </a:solidFill>
                <a:effectLst/>
                <a:latin typeface="Exo 2"/>
              </a:rPr>
              <a:t>Decyzja procesowa, jako akt zewnętrzny, musi być zakomunikowana stronie. </a:t>
            </a:r>
            <a:r>
              <a:rPr lang="pl-PL" sz="2000" b="0" i="0" dirty="0">
                <a:solidFill>
                  <a:schemeClr val="tx1"/>
                </a:solidFill>
                <a:effectLst/>
                <a:highlight>
                  <a:srgbClr val="00FF00"/>
                </a:highlight>
                <a:latin typeface="Exo 2"/>
              </a:rPr>
              <a:t>Dopóki nie zostanie zakomunikowania stronie, dopóty jest aktem niewywierającym żadnych skutków. </a:t>
            </a:r>
          </a:p>
          <a:p>
            <a:pPr>
              <a:lnSpc>
                <a:spcPct val="90000"/>
              </a:lnSpc>
            </a:pPr>
            <a:r>
              <a:rPr lang="pl-PL" sz="2000" b="0" i="0" dirty="0">
                <a:solidFill>
                  <a:schemeClr val="tx1"/>
                </a:solidFill>
                <a:effectLst/>
                <a:latin typeface="Exo 2"/>
              </a:rPr>
              <a:t>Uzewnętrznienie decyzji w stosunku do strony stwarza nową sytuację procesową (np. możliwość wniesienia odwołania). </a:t>
            </a:r>
          </a:p>
          <a:p>
            <a:pPr>
              <a:lnSpc>
                <a:spcPct val="90000"/>
              </a:lnSpc>
            </a:pPr>
            <a:r>
              <a:rPr lang="pl-PL" sz="2000" b="0" i="0" dirty="0">
                <a:solidFill>
                  <a:schemeClr val="tx1"/>
                </a:solidFill>
                <a:effectLst/>
                <a:highlight>
                  <a:srgbClr val="00FF00"/>
                </a:highlight>
                <a:latin typeface="Exo 2"/>
              </a:rPr>
              <a:t>Doręczenie lub ogłoszenie </a:t>
            </a:r>
            <a:r>
              <a:rPr lang="pl-PL" sz="2000" b="0" i="0" dirty="0">
                <a:solidFill>
                  <a:schemeClr val="tx1"/>
                </a:solidFill>
                <a:effectLst/>
                <a:latin typeface="Exo 2"/>
              </a:rPr>
              <a:t>decyzji stanowi jej wprowadzenie do obrotu prawnego. Od tego dopiero momentu decyzja wiąże organ administracji publicznej i stronę. </a:t>
            </a:r>
          </a:p>
        </p:txBody>
      </p:sp>
    </p:spTree>
    <p:extLst>
      <p:ext uri="{BB962C8B-B14F-4D97-AF65-F5344CB8AC3E}">
        <p14:creationId xmlns:p14="http://schemas.microsoft.com/office/powerpoint/2010/main" val="290299512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1FAFD62F-17BA-7003-1485-A05039861352}"/>
              </a:ext>
            </a:extLst>
          </p:cNvPr>
          <p:cNvSpPr>
            <a:spLocks noGrp="1"/>
          </p:cNvSpPr>
          <p:nvPr>
            <p:ph type="title"/>
          </p:nvPr>
        </p:nvSpPr>
        <p:spPr>
          <a:xfrm>
            <a:off x="1000372" y="1209957"/>
            <a:ext cx="3034580" cy="4438087"/>
          </a:xfrm>
        </p:spPr>
        <p:txBody>
          <a:bodyPr anchor="ctr">
            <a:normAutofit/>
          </a:bodyPr>
          <a:lstStyle/>
          <a:p>
            <a:pPr algn="r"/>
            <a:endParaRPr lang="pl-PL" sz="320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2FF3F763-BA93-588B-9183-3E1DA205409D}"/>
              </a:ext>
            </a:extLst>
          </p:cNvPr>
          <p:cNvSpPr>
            <a:spLocks noGrp="1"/>
          </p:cNvSpPr>
          <p:nvPr>
            <p:ph idx="1"/>
          </p:nvPr>
        </p:nvSpPr>
        <p:spPr>
          <a:xfrm>
            <a:off x="4678424" y="1059025"/>
            <a:ext cx="5302189" cy="4739950"/>
          </a:xfrm>
        </p:spPr>
        <p:txBody>
          <a:bodyPr anchor="ctr">
            <a:normAutofit/>
          </a:bodyPr>
          <a:lstStyle/>
          <a:p>
            <a:r>
              <a:rPr lang="pl-PL" b="0" i="0" dirty="0">
                <a:solidFill>
                  <a:schemeClr val="tx1"/>
                </a:solidFill>
                <a:effectLst/>
                <a:latin typeface="Exo 2"/>
              </a:rPr>
              <a:t>Fakt, że organ administracji </a:t>
            </a:r>
            <a:r>
              <a:rPr lang="pl-PL" b="0" i="0" dirty="0">
                <a:solidFill>
                  <a:schemeClr val="tx1"/>
                </a:solidFill>
                <a:effectLst/>
                <a:highlight>
                  <a:srgbClr val="00FF00"/>
                </a:highlight>
                <a:latin typeface="Exo 2"/>
              </a:rPr>
              <a:t>do chwili doręczenia stronie lub ogłoszenia decyzji nie jest nią związany</a:t>
            </a:r>
            <a:r>
              <a:rPr lang="pl-PL" b="0" i="0" dirty="0">
                <a:solidFill>
                  <a:schemeClr val="tx1"/>
                </a:solidFill>
                <a:effectLst/>
                <a:latin typeface="Exo 2"/>
              </a:rPr>
              <a:t>, oznacza, że do tego momentu sporządzona już decyzja może zostać jeszcze przez ten organ zmieniona, pozbawiona jest jeszcze przymiotu stabilnego rozstrzygnięcia sprawy co do jej istoty. Bez tego przymiotu nie może wiązać ani organu, ani też strony. </a:t>
            </a:r>
          </a:p>
          <a:p>
            <a:r>
              <a:rPr lang="pl-PL" b="0" i="0" dirty="0">
                <a:solidFill>
                  <a:schemeClr val="tx1"/>
                </a:solidFill>
                <a:effectLst/>
                <a:highlight>
                  <a:srgbClr val="00FF00"/>
                </a:highlight>
                <a:latin typeface="Exo 2"/>
              </a:rPr>
              <a:t>Decyzja sporządzona (spełniająca wymagania formalne), ale niedoręczona nie załatwia sprawy administracyjnej. Nie załatwia tej sprawy, ponieważ nie wiąże ani organu, ani strony.</a:t>
            </a:r>
            <a:endParaRPr lang="pl-PL" dirty="0">
              <a:solidFill>
                <a:schemeClr val="tx1"/>
              </a:solidFill>
              <a:highlight>
                <a:srgbClr val="00FF00"/>
              </a:highlight>
            </a:endParaRPr>
          </a:p>
          <a:p>
            <a:endParaRPr lang="pl-PL" dirty="0">
              <a:solidFill>
                <a:schemeClr val="tx1"/>
              </a:solidFill>
            </a:endParaRPr>
          </a:p>
        </p:txBody>
      </p:sp>
    </p:spTree>
    <p:extLst>
      <p:ext uri="{BB962C8B-B14F-4D97-AF65-F5344CB8AC3E}">
        <p14:creationId xmlns:p14="http://schemas.microsoft.com/office/powerpoint/2010/main" val="291448597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1F1A0561-EFD5-278A-D5B4-2108B3A01A03}"/>
              </a:ext>
            </a:extLst>
          </p:cNvPr>
          <p:cNvSpPr>
            <a:spLocks noGrp="1"/>
          </p:cNvSpPr>
          <p:nvPr>
            <p:ph type="title"/>
          </p:nvPr>
        </p:nvSpPr>
        <p:spPr>
          <a:xfrm>
            <a:off x="1000372" y="1209957"/>
            <a:ext cx="3034580" cy="4438087"/>
          </a:xfrm>
        </p:spPr>
        <p:txBody>
          <a:bodyPr anchor="ctr">
            <a:normAutofit/>
          </a:bodyPr>
          <a:lstStyle/>
          <a:p>
            <a:pPr algn="r"/>
            <a:r>
              <a:rPr lang="pl-PL" sz="3000">
                <a:solidFill>
                  <a:schemeClr val="tx1"/>
                </a:solidFill>
              </a:rPr>
              <a:t>Uwzględnianie interesów – art. 7 k.p.a.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25126BA-4EB6-AB00-0DA6-77FDB979F4DB}"/>
              </a:ext>
            </a:extLst>
          </p:cNvPr>
          <p:cNvSpPr>
            <a:spLocks noGrp="1"/>
          </p:cNvSpPr>
          <p:nvPr>
            <p:ph idx="1"/>
          </p:nvPr>
        </p:nvSpPr>
        <p:spPr>
          <a:xfrm>
            <a:off x="4678424" y="1059025"/>
            <a:ext cx="5302189" cy="4739950"/>
          </a:xfrm>
        </p:spPr>
        <p:txBody>
          <a:bodyPr anchor="ctr">
            <a:normAutofit/>
          </a:bodyPr>
          <a:lstStyle/>
          <a:p>
            <a:r>
              <a:rPr lang="pl-PL" b="0" i="0" dirty="0">
                <a:solidFill>
                  <a:schemeClr val="tx1"/>
                </a:solidFill>
                <a:effectLst/>
                <a:latin typeface="Exo 2"/>
              </a:rPr>
              <a:t>Jedną z naczelnych zasad postępowania administracyjnego, nakazującą organom uwzględniać, w toczącym się postępowaniu administracyjnym, </a:t>
            </a:r>
            <a:r>
              <a:rPr lang="pl-PL" b="0" i="0" dirty="0">
                <a:solidFill>
                  <a:schemeClr val="tx1"/>
                </a:solidFill>
                <a:effectLst/>
                <a:highlight>
                  <a:srgbClr val="00FF00"/>
                </a:highlight>
                <a:latin typeface="Exo 2"/>
              </a:rPr>
              <a:t>interes społeczny i słuszny interes obywateli, nie dając prymatu żadnej z powyższych wartości.</a:t>
            </a:r>
          </a:p>
          <a:p>
            <a:endParaRPr lang="pl-PL" dirty="0">
              <a:solidFill>
                <a:schemeClr val="tx1"/>
              </a:solidFill>
              <a:latin typeface="Exo 2"/>
            </a:endParaRPr>
          </a:p>
          <a:p>
            <a:pPr marL="0" indent="0">
              <a:buNone/>
            </a:pPr>
            <a:r>
              <a:rPr lang="pl-PL" b="0" i="0" dirty="0">
                <a:solidFill>
                  <a:schemeClr val="tx1"/>
                </a:solidFill>
                <a:effectLst/>
                <a:latin typeface="Exo 2"/>
              </a:rPr>
              <a:t>NSA w wyroku z 18 listopada 2022 r., </a:t>
            </a:r>
            <a:r>
              <a:rPr lang="pl-PL" b="0" i="0" u="none" strike="noStrike" dirty="0">
                <a:solidFill>
                  <a:schemeClr val="tx1"/>
                </a:solidFill>
                <a:effectLst/>
                <a:latin typeface="Exo 2"/>
                <a:hlinkClick r:id="rId2"/>
              </a:rPr>
              <a:t>I OSK 2146/19</a:t>
            </a:r>
            <a:endParaRPr lang="pl-PL" dirty="0">
              <a:solidFill>
                <a:schemeClr val="tx1"/>
              </a:solidFill>
              <a:latin typeface="Exo 2"/>
            </a:endParaRPr>
          </a:p>
        </p:txBody>
      </p:sp>
    </p:spTree>
    <p:extLst>
      <p:ext uri="{BB962C8B-B14F-4D97-AF65-F5344CB8AC3E}">
        <p14:creationId xmlns:p14="http://schemas.microsoft.com/office/powerpoint/2010/main" val="59200141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42E4FC01-7EEC-A147-E9EB-56CC91BDD37B}"/>
              </a:ext>
            </a:extLst>
          </p:cNvPr>
          <p:cNvSpPr>
            <a:spLocks noGrp="1"/>
          </p:cNvSpPr>
          <p:nvPr>
            <p:ph type="title"/>
          </p:nvPr>
        </p:nvSpPr>
        <p:spPr>
          <a:xfrm>
            <a:off x="1000372" y="1209957"/>
            <a:ext cx="3034580" cy="4438087"/>
          </a:xfrm>
        </p:spPr>
        <p:txBody>
          <a:bodyPr anchor="ctr">
            <a:normAutofit/>
          </a:bodyPr>
          <a:lstStyle/>
          <a:p>
            <a:pPr algn="r"/>
            <a:endParaRPr lang="pl-PL" sz="320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1D63C96-5BF2-83D2-81D2-FD806AE79311}"/>
              </a:ext>
            </a:extLst>
          </p:cNvPr>
          <p:cNvSpPr>
            <a:spLocks noGrp="1"/>
          </p:cNvSpPr>
          <p:nvPr>
            <p:ph idx="1"/>
          </p:nvPr>
        </p:nvSpPr>
        <p:spPr>
          <a:xfrm>
            <a:off x="4678424" y="1059025"/>
            <a:ext cx="5302189" cy="4739950"/>
          </a:xfrm>
        </p:spPr>
        <p:txBody>
          <a:bodyPr anchor="ctr">
            <a:normAutofit/>
          </a:bodyPr>
          <a:lstStyle/>
          <a:p>
            <a:r>
              <a:rPr lang="pl-PL" b="0" i="0" dirty="0">
                <a:solidFill>
                  <a:schemeClr val="tx1"/>
                </a:solidFill>
                <a:effectLst/>
                <a:latin typeface="Noto Serif" panose="02020600060500020200" pitchFamily="18" charset="0"/>
              </a:rPr>
              <a:t>Jeśli w sprawach pozostawionych przez przepisy </a:t>
            </a:r>
            <a:r>
              <a:rPr lang="pl-PL" b="0" i="0" dirty="0">
                <a:solidFill>
                  <a:schemeClr val="tx1"/>
                </a:solidFill>
                <a:effectLst/>
                <a:highlight>
                  <a:srgbClr val="00FF00"/>
                </a:highlight>
                <a:latin typeface="Noto Serif" panose="02020600060500020200" pitchFamily="18" charset="0"/>
              </a:rPr>
              <a:t>uznaniu administracyjnemu </a:t>
            </a:r>
            <a:r>
              <a:rPr lang="pl-PL" b="0" i="0" dirty="0">
                <a:solidFill>
                  <a:schemeClr val="tx1"/>
                </a:solidFill>
                <a:effectLst/>
                <a:latin typeface="Noto Serif" panose="02020600060500020200" pitchFamily="18" charset="0"/>
              </a:rPr>
              <a:t>interes społeczny nie stoi temu na przeszkodzie i leży to w możliwości organu administracji, organ ten ma obowiązek załatwić sprawę w sposób pozytywny dla strony. </a:t>
            </a:r>
          </a:p>
          <a:p>
            <a:r>
              <a:rPr lang="pl-PL" b="0" i="0" dirty="0">
                <a:solidFill>
                  <a:schemeClr val="tx1"/>
                </a:solidFill>
                <a:effectLst/>
                <a:latin typeface="Noto Serif" panose="02020600060500020200" pitchFamily="18" charset="0"/>
              </a:rPr>
              <a:t>Tworzy to więc </a:t>
            </a:r>
            <a:r>
              <a:rPr lang="pl-PL" b="0" i="0" dirty="0">
                <a:solidFill>
                  <a:schemeClr val="tx1"/>
                </a:solidFill>
                <a:effectLst/>
                <a:highlight>
                  <a:srgbClr val="00FF00"/>
                </a:highlight>
                <a:latin typeface="Noto Serif" panose="02020600060500020200" pitchFamily="18" charset="0"/>
              </a:rPr>
              <a:t>domniemanie pozytywnego rozstrzygnięcia</a:t>
            </a:r>
            <a:r>
              <a:rPr lang="pl-PL" b="0" i="0" dirty="0">
                <a:solidFill>
                  <a:schemeClr val="tx1"/>
                </a:solidFill>
                <a:effectLst/>
                <a:latin typeface="Noto Serif" panose="02020600060500020200" pitchFamily="18" charset="0"/>
              </a:rPr>
              <a:t>, chyba że pozytywnemu rozstrzygnięciu stoi na przeszkodzie niebudzący wątpliwości interes ogólny</a:t>
            </a:r>
          </a:p>
          <a:p>
            <a:endParaRPr lang="pl-PL" b="0" i="0" dirty="0">
              <a:solidFill>
                <a:schemeClr val="tx1"/>
              </a:solidFill>
              <a:effectLst/>
              <a:latin typeface="Noto Serif" panose="02020600060500020200" pitchFamily="18" charset="0"/>
            </a:endParaRPr>
          </a:p>
          <a:p>
            <a:pPr marL="0" indent="0">
              <a:buNone/>
            </a:pPr>
            <a:r>
              <a:rPr lang="pl-PL" b="0" i="0" dirty="0">
                <a:solidFill>
                  <a:schemeClr val="tx1"/>
                </a:solidFill>
                <a:effectLst/>
                <a:latin typeface="Exo 2"/>
              </a:rPr>
              <a:t>Wyrok NSA z 30 czerwca 2000 r., </a:t>
            </a:r>
            <a:r>
              <a:rPr lang="pl-PL" b="0" i="0" u="none" strike="noStrike" dirty="0">
                <a:solidFill>
                  <a:schemeClr val="tx1"/>
                </a:solidFill>
                <a:effectLst/>
                <a:latin typeface="Exo 2"/>
                <a:hlinkClick r:id="rId2"/>
              </a:rPr>
              <a:t>V SA 2880/99</a:t>
            </a:r>
            <a:endParaRPr lang="pl-PL" dirty="0">
              <a:solidFill>
                <a:schemeClr val="tx1"/>
              </a:solidFill>
              <a:latin typeface="Exo 2"/>
            </a:endParaRPr>
          </a:p>
        </p:txBody>
      </p:sp>
    </p:spTree>
    <p:extLst>
      <p:ext uri="{BB962C8B-B14F-4D97-AF65-F5344CB8AC3E}">
        <p14:creationId xmlns:p14="http://schemas.microsoft.com/office/powerpoint/2010/main" val="64000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C11053-B243-AA27-A2EA-7F51131F022C}"/>
              </a:ext>
            </a:extLst>
          </p:cNvPr>
          <p:cNvSpPr>
            <a:spLocks noGrp="1"/>
          </p:cNvSpPr>
          <p:nvPr>
            <p:ph type="title"/>
          </p:nvPr>
        </p:nvSpPr>
        <p:spPr/>
        <p:txBody>
          <a:bodyPr/>
          <a:lstStyle/>
          <a:p>
            <a:r>
              <a:rPr lang="pl-PL" dirty="0"/>
              <a:t>Przewlekłość postępowania</a:t>
            </a:r>
          </a:p>
        </p:txBody>
      </p:sp>
      <p:sp>
        <p:nvSpPr>
          <p:cNvPr id="3" name="Symbol zastępczy zawartości 2">
            <a:extLst>
              <a:ext uri="{FF2B5EF4-FFF2-40B4-BE49-F238E27FC236}">
                <a16:creationId xmlns:a16="http://schemas.microsoft.com/office/drawing/2014/main" id="{83269274-CB9B-42B8-D0AD-E64C72CC85E0}"/>
              </a:ext>
            </a:extLst>
          </p:cNvPr>
          <p:cNvSpPr>
            <a:spLocks noGrp="1"/>
          </p:cNvSpPr>
          <p:nvPr>
            <p:ph idx="1"/>
          </p:nvPr>
        </p:nvSpPr>
        <p:spPr>
          <a:xfrm>
            <a:off x="678426" y="1386348"/>
            <a:ext cx="10675374" cy="4790615"/>
          </a:xfrm>
        </p:spPr>
        <p:txBody>
          <a:bodyPr>
            <a:normAutofit/>
          </a:bodyPr>
          <a:lstStyle/>
          <a:p>
            <a:r>
              <a:rPr lang="pl-PL" b="0" i="0" dirty="0">
                <a:solidFill>
                  <a:srgbClr val="333333"/>
                </a:solidFill>
                <a:effectLst/>
                <a:latin typeface="Exo 2"/>
              </a:rPr>
              <a:t>Przewlekłość ma miejsce, jeżeli postępowanie jest prowadzone dłużej niż jest to niezbędne do załatwienia sprawy i dotyczy sytuacji innych niż formalna bezczynność organu, takich jak prowadzenie przez organ postępowania w sposób nieefektywny, wykonywanie czynności pozornych, mnożenie czynności dowodowych ponad potrzebę wynikającą z istoty sprawy, opieszałość w czynnościach.</a:t>
            </a:r>
          </a:p>
          <a:p>
            <a:r>
              <a:rPr lang="pl-PL" b="0" i="0" dirty="0">
                <a:solidFill>
                  <a:srgbClr val="333333"/>
                </a:solidFill>
                <a:effectLst/>
                <a:latin typeface="Exo 2"/>
              </a:rPr>
              <a:t> Przewlekłość ma zatem miejsce, gdy sprawa jest załatwiana dłużej niż wymaga tego zasada szybkości postępowania</a:t>
            </a:r>
          </a:p>
          <a:p>
            <a:r>
              <a:rPr lang="pl-PL" dirty="0">
                <a:solidFill>
                  <a:srgbClr val="333333"/>
                </a:solidFill>
                <a:latin typeface="Exo 2"/>
              </a:rPr>
              <a:t>O</a:t>
            </a:r>
            <a:r>
              <a:rPr lang="pl-PL" b="0" i="0" dirty="0">
                <a:solidFill>
                  <a:srgbClr val="333333"/>
                </a:solidFill>
                <a:effectLst/>
                <a:latin typeface="Exo 2"/>
              </a:rPr>
              <a:t>cena, czy postępowanie trwa dłużej niż jest to konieczne, następuje na podstawie analizy podjętych czynności, jak i stanu faktycznego i prawnego sprawy. </a:t>
            </a:r>
          </a:p>
          <a:p>
            <a:r>
              <a:rPr lang="pl-PL" b="0" i="0" dirty="0">
                <a:solidFill>
                  <a:srgbClr val="333333"/>
                </a:solidFill>
                <a:effectLst/>
                <a:latin typeface="Exo 2"/>
              </a:rPr>
              <a:t>Stąd o przewlekłym prowadzeniu postępowania można mówić, gdy organowi można skutecznie postawić zarzut niedochowania należytej staranności w takim zorganizowaniu postępowania, aby zakończyło się ono w rozsądnym terminie.</a:t>
            </a:r>
            <a:endParaRPr lang="pl-PL" dirty="0"/>
          </a:p>
        </p:txBody>
      </p:sp>
    </p:spTree>
    <p:extLst>
      <p:ext uri="{BB962C8B-B14F-4D97-AF65-F5344CB8AC3E}">
        <p14:creationId xmlns:p14="http://schemas.microsoft.com/office/powerpoint/2010/main" val="18647798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BD50580A-CE72-A774-75C2-C1D486E43AFE}"/>
              </a:ext>
            </a:extLst>
          </p:cNvPr>
          <p:cNvSpPr>
            <a:spLocks noGrp="1"/>
          </p:cNvSpPr>
          <p:nvPr>
            <p:ph type="title"/>
          </p:nvPr>
        </p:nvSpPr>
        <p:spPr>
          <a:xfrm>
            <a:off x="1000372" y="1209957"/>
            <a:ext cx="3034580" cy="4438087"/>
          </a:xfrm>
        </p:spPr>
        <p:txBody>
          <a:bodyPr anchor="ctr">
            <a:normAutofit/>
          </a:bodyPr>
          <a:lstStyle/>
          <a:p>
            <a:pPr algn="r"/>
            <a:r>
              <a:rPr lang="pl-PL" sz="3200">
                <a:solidFill>
                  <a:schemeClr val="tx1"/>
                </a:solidFill>
              </a:rPr>
              <a:t>Art. 107 </a:t>
            </a:r>
            <a:r>
              <a:rPr lang="pl-PL" sz="3200">
                <a:solidFill>
                  <a:schemeClr val="tx1"/>
                </a:solidFill>
                <a:latin typeface="Noto Serif" panose="02020600060500020200" pitchFamily="18" charset="0"/>
                <a:hlinkClick r:id="rId2">
                  <a:extLst>
                    <a:ext uri="{A12FA001-AC4F-418D-AE19-62706E023703}">
                      <ahyp:hlinkClr xmlns:ahyp="http://schemas.microsoft.com/office/drawing/2018/hyperlinkcolor" val="tx"/>
                    </a:ext>
                  </a:extLst>
                </a:hlinkClick>
              </a:rPr>
              <a:t>§</a:t>
            </a:r>
            <a:r>
              <a:rPr lang="pl-PL" sz="3200">
                <a:solidFill>
                  <a:schemeClr val="tx1"/>
                </a:solidFill>
                <a:latin typeface="Noto Serif" panose="02020600060500020200" pitchFamily="18" charset="0"/>
              </a:rPr>
              <a:t> </a:t>
            </a:r>
            <a:r>
              <a:rPr lang="pl-PL" sz="3200">
                <a:solidFill>
                  <a:schemeClr val="tx1"/>
                </a:solidFill>
              </a:rPr>
              <a:t>3 k.p.a.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5824961-8269-0908-EF21-3B3DC687A4C9}"/>
              </a:ext>
            </a:extLst>
          </p:cNvPr>
          <p:cNvSpPr>
            <a:spLocks noGrp="1"/>
          </p:cNvSpPr>
          <p:nvPr>
            <p:ph idx="1"/>
          </p:nvPr>
        </p:nvSpPr>
        <p:spPr>
          <a:xfrm>
            <a:off x="4640836" y="698090"/>
            <a:ext cx="5339777" cy="5358581"/>
          </a:xfrm>
        </p:spPr>
        <p:txBody>
          <a:bodyPr anchor="ctr">
            <a:normAutofit/>
          </a:bodyPr>
          <a:lstStyle/>
          <a:p>
            <a:pPr>
              <a:lnSpc>
                <a:spcPct val="90000"/>
              </a:lnSpc>
            </a:pPr>
            <a:r>
              <a:rPr lang="pl-PL" u="sng" strike="noStrike" dirty="0">
                <a:solidFill>
                  <a:schemeClr val="tx1"/>
                </a:solidFill>
                <a:highlight>
                  <a:srgbClr val="00FF00"/>
                </a:highlight>
                <a:latin typeface="Exo 2"/>
                <a:hlinkClick r:id="rId2">
                  <a:extLst>
                    <a:ext uri="{A12FA001-AC4F-418D-AE19-62706E023703}">
                      <ahyp:hlinkClr xmlns:ahyp="http://schemas.microsoft.com/office/drawing/2018/hyperlinkcolor" val="tx"/>
                    </a:ext>
                  </a:extLst>
                </a:hlinkClick>
              </a:rPr>
              <a:t>A</a:t>
            </a:r>
            <a:r>
              <a:rPr lang="pl-PL" b="0" i="0" u="sng" strike="noStrike" dirty="0">
                <a:solidFill>
                  <a:schemeClr val="tx1"/>
                </a:solidFill>
                <a:effectLst/>
                <a:highlight>
                  <a:srgbClr val="00FF00"/>
                </a:highlight>
                <a:latin typeface="Exo 2"/>
                <a:hlinkClick r:id="rId2">
                  <a:extLst>
                    <a:ext uri="{A12FA001-AC4F-418D-AE19-62706E023703}">
                      <ahyp:hlinkClr xmlns:ahyp="http://schemas.microsoft.com/office/drawing/2018/hyperlinkcolor" val="tx"/>
                    </a:ext>
                  </a:extLst>
                </a:hlinkClick>
              </a:rPr>
              <a:t>rt. 107 </a:t>
            </a:r>
            <a:r>
              <a:rPr lang="pl-PL" u="sng" dirty="0">
                <a:solidFill>
                  <a:schemeClr val="tx1"/>
                </a:solidFill>
                <a:highlight>
                  <a:srgbClr val="00FF00"/>
                </a:highlight>
                <a:latin typeface="Exo 2"/>
                <a:hlinkClick r:id="rId2">
                  <a:extLst>
                    <a:ext uri="{A12FA001-AC4F-418D-AE19-62706E023703}">
                      <ahyp:hlinkClr xmlns:ahyp="http://schemas.microsoft.com/office/drawing/2018/hyperlinkcolor" val="tx"/>
                    </a:ext>
                  </a:extLst>
                </a:hlinkClick>
              </a:rPr>
              <a:t>§ </a:t>
            </a:r>
            <a:r>
              <a:rPr lang="pl-PL" b="0" i="0" u="sng" strike="noStrike" dirty="0">
                <a:solidFill>
                  <a:schemeClr val="tx1"/>
                </a:solidFill>
                <a:effectLst/>
                <a:highlight>
                  <a:srgbClr val="00FF00"/>
                </a:highlight>
                <a:latin typeface="Exo 2"/>
                <a:hlinkClick r:id="rId2">
                  <a:extLst>
                    <a:ext uri="{A12FA001-AC4F-418D-AE19-62706E023703}">
                      <ahyp:hlinkClr xmlns:ahyp="http://schemas.microsoft.com/office/drawing/2018/hyperlinkcolor" val="tx"/>
                    </a:ext>
                  </a:extLst>
                </a:hlinkClick>
              </a:rPr>
              <a:t>3</a:t>
            </a:r>
            <a:r>
              <a:rPr lang="pl-PL" b="0" i="0" u="sng" dirty="0">
                <a:solidFill>
                  <a:schemeClr val="tx1"/>
                </a:solidFill>
                <a:effectLst/>
                <a:highlight>
                  <a:srgbClr val="00FF00"/>
                </a:highlight>
                <a:latin typeface="Exo 2"/>
              </a:rPr>
              <a:t> </a:t>
            </a:r>
            <a:r>
              <a:rPr lang="pl-PL" b="0" i="0" dirty="0">
                <a:solidFill>
                  <a:schemeClr val="tx1"/>
                </a:solidFill>
                <a:effectLst/>
                <a:highlight>
                  <a:srgbClr val="00FF00"/>
                </a:highlight>
                <a:latin typeface="Exo 2"/>
              </a:rPr>
              <a:t>KPA </a:t>
            </a:r>
            <a:r>
              <a:rPr lang="pl-PL" b="0" i="0" dirty="0">
                <a:solidFill>
                  <a:schemeClr val="tx1"/>
                </a:solidFill>
                <a:effectLst/>
                <a:latin typeface="Exo 2"/>
              </a:rPr>
              <a:t>odnoszący się do elementów decyzji administracyjnej ma w indywidualnych </a:t>
            </a:r>
            <a:r>
              <a:rPr lang="pl-PL" dirty="0">
                <a:solidFill>
                  <a:schemeClr val="tx1"/>
                </a:solidFill>
                <a:latin typeface="Exo 2"/>
              </a:rPr>
              <a:t>sprawach</a:t>
            </a:r>
            <a:r>
              <a:rPr lang="pl-PL" b="0" i="0" dirty="0">
                <a:solidFill>
                  <a:schemeClr val="tx1"/>
                </a:solidFill>
                <a:effectLst/>
                <a:latin typeface="Exo 2"/>
              </a:rPr>
              <a:t> </a:t>
            </a:r>
            <a:r>
              <a:rPr lang="pl-PL" dirty="0">
                <a:solidFill>
                  <a:schemeClr val="tx1"/>
                </a:solidFill>
                <a:latin typeface="Exo 2"/>
              </a:rPr>
              <a:t>studenckich</a:t>
            </a:r>
            <a:r>
              <a:rPr lang="pl-PL" b="0" i="0" dirty="0">
                <a:solidFill>
                  <a:schemeClr val="tx1"/>
                </a:solidFill>
                <a:effectLst/>
                <a:latin typeface="Exo 2"/>
              </a:rPr>
              <a:t> ma zastosowanie w postaci zmodyfikowanej. </a:t>
            </a:r>
          </a:p>
          <a:p>
            <a:pPr>
              <a:lnSpc>
                <a:spcPct val="90000"/>
              </a:lnSpc>
            </a:pPr>
            <a:r>
              <a:rPr lang="pl-PL" b="0" i="0" dirty="0">
                <a:solidFill>
                  <a:schemeClr val="tx1"/>
                </a:solidFill>
                <a:effectLst/>
                <a:latin typeface="Exo 2"/>
              </a:rPr>
              <a:t>Podyktowane jest to istotą i charakterem zadań wykonywanych przez szkoły wyższe, jak i posiadaną przez nie autonomią. Ponadto, na mocy ślubowania i przepisów regulaminu studiów student jest - a przynajmniej powinien być - </a:t>
            </a:r>
            <a:r>
              <a:rPr lang="pl-PL" b="0" i="0" dirty="0">
                <a:solidFill>
                  <a:schemeClr val="tx1"/>
                </a:solidFill>
                <a:effectLst/>
                <a:highlight>
                  <a:srgbClr val="00FF00"/>
                </a:highlight>
                <a:latin typeface="Exo 2"/>
              </a:rPr>
              <a:t>świadom spoczywających na nim obowiązków oraz jest zobowiązany do współpracy z organami szkoły </a:t>
            </a:r>
            <a:r>
              <a:rPr lang="pl-PL" b="0" i="0" dirty="0">
                <a:solidFill>
                  <a:schemeClr val="tx1"/>
                </a:solidFill>
                <a:effectLst/>
                <a:latin typeface="Exo 2"/>
              </a:rPr>
              <a:t>w zakresie podstawowej działalności uczelni, czyli kształcenia. I z tego właśnie powodu nie ma potrzeby wyjaśniania mu obowiązków, które powinny być dla niego oczywiste, bo wybierając uczelnię sam poddał się reżimowi prawnemu w niej obowiązującemu. </a:t>
            </a:r>
          </a:p>
          <a:p>
            <a:pPr>
              <a:lnSpc>
                <a:spcPct val="90000"/>
              </a:lnSpc>
            </a:pPr>
            <a:endParaRPr lang="pl-PL" sz="1500" b="0" i="0" dirty="0">
              <a:solidFill>
                <a:schemeClr val="tx1"/>
              </a:solidFill>
              <a:effectLst/>
              <a:latin typeface="Exo 2"/>
            </a:endParaRPr>
          </a:p>
          <a:p>
            <a:pPr marL="0" indent="0">
              <a:lnSpc>
                <a:spcPct val="90000"/>
              </a:lnSpc>
              <a:buNone/>
            </a:pPr>
            <a:r>
              <a:rPr lang="pl-PL" sz="1400" b="0" i="0" dirty="0">
                <a:solidFill>
                  <a:schemeClr val="tx1"/>
                </a:solidFill>
                <a:effectLst/>
                <a:latin typeface="Exo 2"/>
              </a:rPr>
              <a:t>Wyrok WSA w Białymstoku z dnia 7 marca 2024 r., II SA/Bk 910/23</a:t>
            </a:r>
          </a:p>
          <a:p>
            <a:pPr>
              <a:lnSpc>
                <a:spcPct val="90000"/>
              </a:lnSpc>
            </a:pPr>
            <a:endParaRPr lang="pl-PL" sz="1500" dirty="0">
              <a:solidFill>
                <a:schemeClr val="tx1"/>
              </a:solidFill>
              <a:latin typeface="Exo 2"/>
            </a:endParaRPr>
          </a:p>
        </p:txBody>
      </p:sp>
    </p:spTree>
    <p:extLst>
      <p:ext uri="{BB962C8B-B14F-4D97-AF65-F5344CB8AC3E}">
        <p14:creationId xmlns:p14="http://schemas.microsoft.com/office/powerpoint/2010/main" val="221892022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5E6373F3-C2C6-87C9-4FD4-CA4E28C928A6}"/>
              </a:ext>
            </a:extLst>
          </p:cNvPr>
          <p:cNvSpPr>
            <a:spLocks noGrp="1"/>
          </p:cNvSpPr>
          <p:nvPr>
            <p:ph type="title"/>
          </p:nvPr>
        </p:nvSpPr>
        <p:spPr>
          <a:xfrm>
            <a:off x="1000372" y="1209957"/>
            <a:ext cx="3034580" cy="4438087"/>
          </a:xfrm>
        </p:spPr>
        <p:txBody>
          <a:bodyPr anchor="ctr">
            <a:normAutofit/>
          </a:bodyPr>
          <a:lstStyle/>
          <a:p>
            <a:pPr algn="r"/>
            <a:r>
              <a:rPr lang="pl-PL" sz="3000">
                <a:solidFill>
                  <a:schemeClr val="tx1"/>
                </a:solidFill>
              </a:rPr>
              <a:t>Rozstrzygnięcia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D22CA9C5-B593-1CB2-180E-AB25B8A0A893}"/>
              </a:ext>
            </a:extLst>
          </p:cNvPr>
          <p:cNvSpPr>
            <a:spLocks noGrp="1"/>
          </p:cNvSpPr>
          <p:nvPr>
            <p:ph idx="1"/>
          </p:nvPr>
        </p:nvSpPr>
        <p:spPr>
          <a:xfrm>
            <a:off x="4678424" y="1059025"/>
            <a:ext cx="5302189" cy="4739950"/>
          </a:xfrm>
        </p:spPr>
        <p:txBody>
          <a:bodyPr anchor="ctr">
            <a:normAutofit/>
          </a:bodyPr>
          <a:lstStyle/>
          <a:p>
            <a:r>
              <a:rPr lang="pl-PL" sz="2000" dirty="0">
                <a:solidFill>
                  <a:schemeClr val="tx1"/>
                </a:solidFill>
                <a:latin typeface="Exo 2"/>
              </a:rPr>
              <a:t>Treść rozstrzygnięcia, powinna pozwalać na ustalenie: </a:t>
            </a:r>
          </a:p>
          <a:p>
            <a:r>
              <a:rPr lang="pl-PL" sz="2000" dirty="0">
                <a:solidFill>
                  <a:schemeClr val="tx1"/>
                </a:solidFill>
                <a:latin typeface="Exo 2"/>
              </a:rPr>
              <a:t>1) podmiotu wydającego rozstrzygnięcie; </a:t>
            </a:r>
          </a:p>
          <a:p>
            <a:r>
              <a:rPr lang="pl-PL" sz="2000" dirty="0">
                <a:solidFill>
                  <a:schemeClr val="tx1"/>
                </a:solidFill>
                <a:latin typeface="Exo 2"/>
              </a:rPr>
              <a:t>2) daty wydania rozstrzygnięcia; </a:t>
            </a:r>
          </a:p>
          <a:p>
            <a:r>
              <a:rPr lang="pl-PL" sz="2000" dirty="0">
                <a:solidFill>
                  <a:schemeClr val="tx1"/>
                </a:solidFill>
                <a:latin typeface="Exo 2"/>
              </a:rPr>
              <a:t>3) adresata rozstrzygnięcia; </a:t>
            </a:r>
          </a:p>
          <a:p>
            <a:r>
              <a:rPr lang="pl-PL" sz="2000" dirty="0">
                <a:solidFill>
                  <a:schemeClr val="tx1"/>
                </a:solidFill>
                <a:latin typeface="Exo 2"/>
              </a:rPr>
              <a:t>4) dokonanego rozstrzygnięcia sprawy; </a:t>
            </a:r>
          </a:p>
          <a:p>
            <a:r>
              <a:rPr lang="pl-PL" sz="2000" dirty="0">
                <a:solidFill>
                  <a:schemeClr val="tx1"/>
                </a:solidFill>
                <a:latin typeface="Exo 2"/>
              </a:rPr>
              <a:t>5) motywów prawnych i faktycznych rozstrzygnięcia. </a:t>
            </a:r>
          </a:p>
          <a:p>
            <a:pPr marL="0" indent="0">
              <a:buNone/>
            </a:pPr>
            <a:r>
              <a:rPr lang="pl-PL" sz="2000" dirty="0">
                <a:solidFill>
                  <a:schemeClr val="tx1"/>
                </a:solidFill>
                <a:latin typeface="Exo 2"/>
              </a:rPr>
              <a:t> Student ma prawo do zapoznania się z treścią rozstrzygnięcia</a:t>
            </a:r>
          </a:p>
        </p:txBody>
      </p:sp>
    </p:spTree>
    <p:extLst>
      <p:ext uri="{BB962C8B-B14F-4D97-AF65-F5344CB8AC3E}">
        <p14:creationId xmlns:p14="http://schemas.microsoft.com/office/powerpoint/2010/main" val="289186024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B743F3E3-8182-6825-D686-B048F956EDC6}"/>
              </a:ext>
            </a:extLst>
          </p:cNvPr>
          <p:cNvSpPr>
            <a:spLocks noGrp="1"/>
          </p:cNvSpPr>
          <p:nvPr>
            <p:ph type="title"/>
          </p:nvPr>
        </p:nvSpPr>
        <p:spPr>
          <a:xfrm>
            <a:off x="1000372" y="1209957"/>
            <a:ext cx="3034580" cy="4438087"/>
          </a:xfrm>
        </p:spPr>
        <p:txBody>
          <a:bodyPr anchor="ctr">
            <a:normAutofit/>
          </a:bodyPr>
          <a:lstStyle/>
          <a:p>
            <a:pPr algn="r"/>
            <a:r>
              <a:rPr lang="pl-PL" sz="3000">
                <a:solidFill>
                  <a:schemeClr val="tx1"/>
                </a:solidFill>
              </a:rPr>
              <a:t>Moment doręczenia rozstrzygnięcia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2AD04FF-9806-6343-3299-F4FE7CD4DDFE}"/>
              </a:ext>
            </a:extLst>
          </p:cNvPr>
          <p:cNvSpPr>
            <a:spLocks noGrp="1"/>
          </p:cNvSpPr>
          <p:nvPr>
            <p:ph idx="1"/>
          </p:nvPr>
        </p:nvSpPr>
        <p:spPr>
          <a:xfrm>
            <a:off x="4678424" y="1059025"/>
            <a:ext cx="5302189" cy="4739950"/>
          </a:xfrm>
        </p:spPr>
        <p:txBody>
          <a:bodyPr anchor="ctr">
            <a:normAutofit/>
          </a:bodyPr>
          <a:lstStyle/>
          <a:p>
            <a:r>
              <a:rPr lang="pl-PL" sz="2000" dirty="0">
                <a:solidFill>
                  <a:schemeClr val="tx1"/>
                </a:solidFill>
                <a:latin typeface="Exo 2"/>
              </a:rPr>
              <a:t>W przypadku złożenia na piśmie podania o treści rozstrzygnięcia studenta informuje się niezwłocznie po jego wydaniu </a:t>
            </a:r>
            <a:r>
              <a:rPr lang="pl-PL" sz="2000" dirty="0">
                <a:solidFill>
                  <a:schemeClr val="tx1"/>
                </a:solidFill>
                <a:highlight>
                  <a:srgbClr val="00FF00"/>
                </a:highlight>
                <a:latin typeface="Exo 2"/>
              </a:rPr>
              <a:t>osobiście lub drogą elektroniczną na adres o domenie identyfikowanej z Uniwersytetem. </a:t>
            </a:r>
          </a:p>
          <a:p>
            <a:r>
              <a:rPr lang="pl-PL" sz="2000" dirty="0">
                <a:solidFill>
                  <a:schemeClr val="tx1"/>
                </a:solidFill>
                <a:latin typeface="Exo 2"/>
              </a:rPr>
              <a:t>Dniem doręczenia rozstrzygnięcia jest dzień przekazania studentowi informacji, o której mowa w zdaniu pierwszym</a:t>
            </a:r>
          </a:p>
        </p:txBody>
      </p:sp>
    </p:spTree>
    <p:extLst>
      <p:ext uri="{BB962C8B-B14F-4D97-AF65-F5344CB8AC3E}">
        <p14:creationId xmlns:p14="http://schemas.microsoft.com/office/powerpoint/2010/main" val="354875127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B718408E-CAA8-1246-5659-A97FD752218B}"/>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Środki rektyfikacyjne</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AE8F29C-0FEA-AF24-B1CA-4BB65C2A7391}"/>
              </a:ext>
            </a:extLst>
          </p:cNvPr>
          <p:cNvSpPr>
            <a:spLocks noGrp="1"/>
          </p:cNvSpPr>
          <p:nvPr>
            <p:ph idx="1"/>
          </p:nvPr>
        </p:nvSpPr>
        <p:spPr>
          <a:xfrm>
            <a:off x="4678424" y="1059025"/>
            <a:ext cx="5302189" cy="4739950"/>
          </a:xfrm>
        </p:spPr>
        <p:txBody>
          <a:bodyPr anchor="ctr">
            <a:normAutofit/>
          </a:bodyPr>
          <a:lstStyle/>
          <a:p>
            <a:pPr marL="0" indent="0">
              <a:buNone/>
            </a:pPr>
            <a:r>
              <a:rPr lang="pl-PL" sz="3200" dirty="0">
                <a:solidFill>
                  <a:schemeClr val="tx1"/>
                </a:solidFill>
                <a:latin typeface="Exo 2"/>
              </a:rPr>
              <a:t>Do usunięcia wad nieistotnych służą:</a:t>
            </a:r>
          </a:p>
          <a:p>
            <a:r>
              <a:rPr lang="pl-PL" sz="3200" dirty="0">
                <a:solidFill>
                  <a:schemeClr val="tx1"/>
                </a:solidFill>
                <a:latin typeface="Exo 2"/>
              </a:rPr>
              <a:t>Uzupełnienie</a:t>
            </a:r>
          </a:p>
          <a:p>
            <a:r>
              <a:rPr lang="pl-PL" sz="3200" dirty="0">
                <a:solidFill>
                  <a:schemeClr val="tx1"/>
                </a:solidFill>
                <a:latin typeface="Exo 2"/>
              </a:rPr>
              <a:t>Sprostowanie</a:t>
            </a:r>
          </a:p>
          <a:p>
            <a:r>
              <a:rPr lang="pl-PL" sz="3200" dirty="0">
                <a:solidFill>
                  <a:schemeClr val="tx1"/>
                </a:solidFill>
                <a:latin typeface="Exo 2"/>
              </a:rPr>
              <a:t>Wykładnia</a:t>
            </a:r>
          </a:p>
          <a:p>
            <a:pPr marL="0" indent="0">
              <a:buNone/>
            </a:pPr>
            <a:endParaRPr lang="pl-PL" dirty="0">
              <a:solidFill>
                <a:schemeClr val="tx1"/>
              </a:solidFill>
            </a:endParaRPr>
          </a:p>
        </p:txBody>
      </p:sp>
    </p:spTree>
    <p:extLst>
      <p:ext uri="{BB962C8B-B14F-4D97-AF65-F5344CB8AC3E}">
        <p14:creationId xmlns:p14="http://schemas.microsoft.com/office/powerpoint/2010/main" val="229545243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3C0D2E13-3202-5C4F-CBEC-D5919522C598}"/>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Uzupełnienie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AEE8A419-282A-E473-94B5-F72ED8E7F865}"/>
              </a:ext>
            </a:extLst>
          </p:cNvPr>
          <p:cNvSpPr>
            <a:spLocks noGrp="1"/>
          </p:cNvSpPr>
          <p:nvPr>
            <p:ph idx="1"/>
          </p:nvPr>
        </p:nvSpPr>
        <p:spPr>
          <a:xfrm>
            <a:off x="4601500" y="717755"/>
            <a:ext cx="5379114" cy="5081220"/>
          </a:xfrm>
        </p:spPr>
        <p:txBody>
          <a:bodyPr anchor="ctr">
            <a:normAutofit fontScale="92500"/>
          </a:bodyPr>
          <a:lstStyle/>
          <a:p>
            <a:pPr algn="l">
              <a:spcBef>
                <a:spcPts val="525"/>
              </a:spcBef>
            </a:pPr>
            <a:r>
              <a:rPr lang="pl-PL" dirty="0">
                <a:solidFill>
                  <a:srgbClr val="333333"/>
                </a:solidFill>
                <a:latin typeface="Noto Serif" panose="02020600060500020200" pitchFamily="18" charset="0"/>
              </a:rPr>
              <a:t>Student </a:t>
            </a:r>
            <a:r>
              <a:rPr lang="pl-PL" b="0" i="0" dirty="0">
                <a:solidFill>
                  <a:srgbClr val="333333"/>
                </a:solidFill>
                <a:effectLst/>
                <a:latin typeface="Noto Serif" panose="02020600060500020200" pitchFamily="18" charset="0"/>
              </a:rPr>
              <a:t>może w terminie </a:t>
            </a:r>
            <a:r>
              <a:rPr lang="pl-PL" b="0" i="0" dirty="0">
                <a:solidFill>
                  <a:srgbClr val="333333"/>
                </a:solidFill>
                <a:effectLst/>
                <a:highlight>
                  <a:srgbClr val="00FF00"/>
                </a:highlight>
                <a:latin typeface="Noto Serif" panose="02020600060500020200" pitchFamily="18" charset="0"/>
              </a:rPr>
              <a:t>czternastu dni </a:t>
            </a:r>
            <a:r>
              <a:rPr lang="pl-PL" b="0" i="0" dirty="0">
                <a:solidFill>
                  <a:srgbClr val="333333"/>
                </a:solidFill>
                <a:effectLst/>
                <a:latin typeface="Noto Serif" panose="02020600060500020200" pitchFamily="18" charset="0"/>
              </a:rPr>
              <a:t>od dnia doręczenia lub ogłoszenia decyzji zażądać jej </a:t>
            </a:r>
            <a:r>
              <a:rPr lang="pl-PL" b="0" i="0" dirty="0">
                <a:solidFill>
                  <a:srgbClr val="333333"/>
                </a:solidFill>
                <a:effectLst/>
                <a:highlight>
                  <a:srgbClr val="FF00FF"/>
                </a:highlight>
                <a:latin typeface="Noto Serif" panose="02020600060500020200" pitchFamily="18" charset="0"/>
              </a:rPr>
              <a:t>uzupełnienia</a:t>
            </a:r>
            <a:r>
              <a:rPr lang="pl-PL" b="0" i="0" dirty="0">
                <a:solidFill>
                  <a:srgbClr val="333333"/>
                </a:solidFill>
                <a:effectLst/>
                <a:latin typeface="Noto Serif" panose="02020600060500020200" pitchFamily="18" charset="0"/>
              </a:rPr>
              <a:t> </a:t>
            </a:r>
            <a:r>
              <a:rPr lang="pl-PL" b="0" i="0" dirty="0">
                <a:solidFill>
                  <a:srgbClr val="333333"/>
                </a:solidFill>
                <a:effectLst/>
                <a:highlight>
                  <a:srgbClr val="00FF00"/>
                </a:highlight>
                <a:latin typeface="Noto Serif" panose="02020600060500020200" pitchFamily="18" charset="0"/>
              </a:rPr>
              <a:t>co do rozstrzygnięcia bądź co do prawa odwołania</a:t>
            </a:r>
            <a:r>
              <a:rPr lang="pl-PL" b="0" i="0" dirty="0">
                <a:solidFill>
                  <a:srgbClr val="333333"/>
                </a:solidFill>
                <a:effectLst/>
                <a:latin typeface="Noto Serif" panose="02020600060500020200" pitchFamily="18" charset="0"/>
              </a:rPr>
              <a:t>, wniesienia w stosunku do decyzji </a:t>
            </a:r>
            <a:r>
              <a:rPr lang="pl-PL" b="0" i="0" dirty="0">
                <a:solidFill>
                  <a:srgbClr val="333333"/>
                </a:solidFill>
                <a:effectLst/>
                <a:highlight>
                  <a:srgbClr val="00FF00"/>
                </a:highlight>
                <a:latin typeface="Noto Serif" panose="02020600060500020200" pitchFamily="18" charset="0"/>
              </a:rPr>
              <a:t>powództwa</a:t>
            </a:r>
            <a:r>
              <a:rPr lang="pl-PL" b="0" i="0" dirty="0">
                <a:solidFill>
                  <a:srgbClr val="333333"/>
                </a:solidFill>
                <a:effectLst/>
                <a:latin typeface="Noto Serif" panose="02020600060500020200" pitchFamily="18" charset="0"/>
              </a:rPr>
              <a:t> do sądu powszechnego lub </a:t>
            </a:r>
            <a:r>
              <a:rPr lang="pl-PL" b="0" i="0" dirty="0">
                <a:solidFill>
                  <a:srgbClr val="333333"/>
                </a:solidFill>
                <a:effectLst/>
                <a:highlight>
                  <a:srgbClr val="00FF00"/>
                </a:highlight>
                <a:latin typeface="Noto Serif" panose="02020600060500020200" pitchFamily="18" charset="0"/>
              </a:rPr>
              <a:t>skargi</a:t>
            </a:r>
            <a:r>
              <a:rPr lang="pl-PL" b="0" i="0" dirty="0">
                <a:solidFill>
                  <a:srgbClr val="333333"/>
                </a:solidFill>
                <a:effectLst/>
                <a:latin typeface="Noto Serif" panose="02020600060500020200" pitchFamily="18" charset="0"/>
              </a:rPr>
              <a:t> do sądu administracyjnego albo </a:t>
            </a:r>
            <a:r>
              <a:rPr lang="pl-PL" b="0" i="0" dirty="0">
                <a:solidFill>
                  <a:srgbClr val="333333"/>
                </a:solidFill>
                <a:effectLst/>
                <a:highlight>
                  <a:srgbClr val="FF00FF"/>
                </a:highlight>
                <a:latin typeface="Noto Serif" panose="02020600060500020200" pitchFamily="18" charset="0"/>
              </a:rPr>
              <a:t>sprostowania</a:t>
            </a:r>
            <a:r>
              <a:rPr lang="pl-PL" b="0" i="0" dirty="0">
                <a:solidFill>
                  <a:srgbClr val="333333"/>
                </a:solidFill>
                <a:effectLst/>
                <a:latin typeface="Noto Serif" panose="02020600060500020200" pitchFamily="18" charset="0"/>
              </a:rPr>
              <a:t> zamieszczonego w decyzji pouczenia w tych kwestiach.</a:t>
            </a:r>
          </a:p>
          <a:p>
            <a:pPr algn="l">
              <a:spcBef>
                <a:spcPts val="525"/>
              </a:spcBef>
            </a:pPr>
            <a:r>
              <a:rPr lang="pl-PL" b="0" i="0" dirty="0">
                <a:solidFill>
                  <a:srgbClr val="333333"/>
                </a:solidFill>
                <a:effectLst/>
                <a:latin typeface="Noto Serif" panose="02020600060500020200" pitchFamily="18" charset="0"/>
              </a:rPr>
              <a:t>Organ administracji publicznej, który wydał decyzję, może ją uzupełnić lub sprostować z </a:t>
            </a:r>
            <a:r>
              <a:rPr lang="pl-PL" b="0" i="0" dirty="0">
                <a:solidFill>
                  <a:srgbClr val="333333"/>
                </a:solidFill>
                <a:effectLst/>
                <a:highlight>
                  <a:srgbClr val="00FF00"/>
                </a:highlight>
                <a:latin typeface="Noto Serif" panose="02020600060500020200" pitchFamily="18" charset="0"/>
              </a:rPr>
              <a:t>urzędu</a:t>
            </a:r>
            <a:r>
              <a:rPr lang="pl-PL" b="0" i="0" dirty="0">
                <a:solidFill>
                  <a:srgbClr val="333333"/>
                </a:solidFill>
                <a:effectLst/>
                <a:latin typeface="Noto Serif" panose="02020600060500020200" pitchFamily="18" charset="0"/>
              </a:rPr>
              <a:t> w zakresie, w terminie czternastu dni od dnia doręczenia lub ogłoszenia decyzji.</a:t>
            </a:r>
          </a:p>
          <a:p>
            <a:pPr algn="l">
              <a:spcBef>
                <a:spcPts val="525"/>
              </a:spcBef>
            </a:pPr>
            <a:r>
              <a:rPr lang="pl-PL" b="0" i="0" dirty="0">
                <a:solidFill>
                  <a:srgbClr val="333333"/>
                </a:solidFill>
                <a:effectLst/>
                <a:latin typeface="Noto Serif" panose="02020600060500020200" pitchFamily="18" charset="0"/>
              </a:rPr>
              <a:t>Uzupełnienie lub odmowa uzupełnienia decyzji następuje w formie postanowienia.</a:t>
            </a:r>
          </a:p>
          <a:p>
            <a:pPr algn="l">
              <a:spcBef>
                <a:spcPts val="525"/>
              </a:spcBef>
            </a:pPr>
            <a:r>
              <a:rPr lang="pl-PL" b="0" i="0" dirty="0">
                <a:solidFill>
                  <a:srgbClr val="333333"/>
                </a:solidFill>
                <a:effectLst/>
                <a:latin typeface="Noto Serif" panose="02020600060500020200" pitchFamily="18" charset="0"/>
              </a:rPr>
              <a:t>W przypadku wydania postanowienia, termin dla strony do wniesienia odwołania, powództwa lub skargi biegnie od dnia jego doręczenia lub ogłoszenia.</a:t>
            </a:r>
          </a:p>
          <a:p>
            <a:endParaRPr lang="pl-PL" dirty="0">
              <a:solidFill>
                <a:schemeClr val="tx1"/>
              </a:solidFill>
            </a:endParaRPr>
          </a:p>
        </p:txBody>
      </p:sp>
    </p:spTree>
    <p:extLst>
      <p:ext uri="{BB962C8B-B14F-4D97-AF65-F5344CB8AC3E}">
        <p14:creationId xmlns:p14="http://schemas.microsoft.com/office/powerpoint/2010/main" val="48009594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3D32BB29-6331-814B-AA4B-F8D308CE4518}"/>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Inne deficyty decyzji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524C541A-DE25-9F9A-E87F-7F318128D917}"/>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Inne braki, w tym brak oznaczenia organu, daty wydania, oznaczenia stron, powołanie podstawy prawnej oraz podpis z powołaniem imienia, nazwiska oraz stanowiska służbowego, osoby upoważnionej do wydania decyzji (postanowienia) podlegają kontroli instancyjnej w administracyjnym </a:t>
            </a:r>
            <a:r>
              <a:rPr lang="pl-PL" b="0" i="0" dirty="0">
                <a:solidFill>
                  <a:srgbClr val="333333"/>
                </a:solidFill>
                <a:effectLst/>
                <a:highlight>
                  <a:srgbClr val="00FF00"/>
                </a:highlight>
                <a:latin typeface="Exo 2"/>
              </a:rPr>
              <a:t>toku instancji</a:t>
            </a:r>
            <a:r>
              <a:rPr lang="pl-PL" b="0" i="0" dirty="0">
                <a:solidFill>
                  <a:srgbClr val="333333"/>
                </a:solidFill>
                <a:effectLst/>
                <a:latin typeface="Exo 2"/>
              </a:rPr>
              <a:t>, albo </a:t>
            </a:r>
            <a:r>
              <a:rPr lang="pl-PL" b="0" i="0" dirty="0">
                <a:solidFill>
                  <a:srgbClr val="333333"/>
                </a:solidFill>
                <a:effectLst/>
                <a:highlight>
                  <a:srgbClr val="00FF00"/>
                </a:highlight>
                <a:latin typeface="Exo 2"/>
              </a:rPr>
              <a:t>przed sądem administracyjnym</a:t>
            </a:r>
            <a:r>
              <a:rPr lang="pl-PL" b="0" i="0" dirty="0">
                <a:solidFill>
                  <a:srgbClr val="333333"/>
                </a:solidFill>
                <a:effectLst/>
                <a:latin typeface="Exo 2"/>
              </a:rPr>
              <a:t>, ale nie w procedurze incydentalnej z art. 111 § 1 Kodeksu postępowania administracyjnego.</a:t>
            </a:r>
            <a:endParaRPr lang="pl-PL" dirty="0">
              <a:solidFill>
                <a:schemeClr val="tx1"/>
              </a:solidFill>
            </a:endParaRPr>
          </a:p>
        </p:txBody>
      </p:sp>
    </p:spTree>
    <p:extLst>
      <p:ext uri="{BB962C8B-B14F-4D97-AF65-F5344CB8AC3E}">
        <p14:creationId xmlns:p14="http://schemas.microsoft.com/office/powerpoint/2010/main" val="15121004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792E6631-D33D-05DF-16E5-4F5D1DF4E329}"/>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Błędne pouczenie</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520A790D-DF88-8DF9-124E-A1E516AB3201}"/>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Noto Serif" panose="02020600060500020200" pitchFamily="18" charset="0"/>
              </a:rPr>
              <a:t>Błędne pouczenie w decyzji co do prawa odwołania lub skutków zrzeczenia się odwołania albo wniesienia powództwa do sądu powszechnego lub skargi do sądu administracyjnego </a:t>
            </a:r>
            <a:r>
              <a:rPr lang="pl-PL" b="0" i="0" dirty="0">
                <a:solidFill>
                  <a:srgbClr val="333333"/>
                </a:solidFill>
                <a:effectLst/>
                <a:highlight>
                  <a:srgbClr val="00FF00"/>
                </a:highlight>
                <a:latin typeface="Noto Serif" panose="02020600060500020200" pitchFamily="18" charset="0"/>
              </a:rPr>
              <a:t>nie może szkodzić stronie,</a:t>
            </a:r>
            <a:r>
              <a:rPr lang="pl-PL" b="0" i="0" dirty="0">
                <a:solidFill>
                  <a:srgbClr val="333333"/>
                </a:solidFill>
                <a:effectLst/>
                <a:latin typeface="Noto Serif" panose="02020600060500020200" pitchFamily="18" charset="0"/>
              </a:rPr>
              <a:t> która zastosowała się do tego pouczenia</a:t>
            </a:r>
            <a:endParaRPr lang="pl-PL" dirty="0">
              <a:solidFill>
                <a:schemeClr val="tx1"/>
              </a:solidFill>
            </a:endParaRPr>
          </a:p>
        </p:txBody>
      </p:sp>
    </p:spTree>
    <p:extLst>
      <p:ext uri="{BB962C8B-B14F-4D97-AF65-F5344CB8AC3E}">
        <p14:creationId xmlns:p14="http://schemas.microsoft.com/office/powerpoint/2010/main" val="118195131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B159C1C7-DCAF-8417-8188-51AC6034B554}"/>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Brak negatywnych skutków błędnego pouczenia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B5318E7-B0FF-8574-6A97-92456771C3BA}"/>
              </a:ext>
            </a:extLst>
          </p:cNvPr>
          <p:cNvSpPr>
            <a:spLocks noGrp="1"/>
          </p:cNvSpPr>
          <p:nvPr>
            <p:ph idx="1"/>
          </p:nvPr>
        </p:nvSpPr>
        <p:spPr>
          <a:xfrm>
            <a:off x="4678424" y="1059025"/>
            <a:ext cx="5302189" cy="4739950"/>
          </a:xfrm>
        </p:spPr>
        <p:txBody>
          <a:bodyPr anchor="ctr">
            <a:normAutofit/>
          </a:bodyPr>
          <a:lstStyle/>
          <a:p>
            <a:r>
              <a:rPr lang="pl-PL" sz="2000" b="0" i="0" dirty="0">
                <a:solidFill>
                  <a:srgbClr val="333333"/>
                </a:solidFill>
                <a:effectLst/>
                <a:latin typeface="Exo 2"/>
              </a:rPr>
              <a:t>Błędne pouczenie strony o braku przysługiwania środka zaskarżenia lub brak pouczenia o przysługiwaniu środka zaskarżenia nie może prowadzić do negatywnych skutków dla strony. Taka strona może skutecznie wnieść odwołanie, gdyż nie utraciła prawa do dopełnienia tej czynności w myśl wyraźnego przepisu prawa.</a:t>
            </a:r>
          </a:p>
          <a:p>
            <a:r>
              <a:rPr lang="pl-PL" sz="2000" b="0" i="0" dirty="0">
                <a:solidFill>
                  <a:srgbClr val="333333"/>
                </a:solidFill>
                <a:effectLst/>
                <a:latin typeface="Exo 2"/>
              </a:rPr>
              <a:t> Niemniej, z uwagi na upływ terminu do wniesienia odwołania strona winna złożyć </a:t>
            </a:r>
            <a:r>
              <a:rPr lang="pl-PL" sz="2000" b="0" i="0" dirty="0">
                <a:solidFill>
                  <a:srgbClr val="333333"/>
                </a:solidFill>
                <a:effectLst/>
                <a:highlight>
                  <a:srgbClr val="00FF00"/>
                </a:highlight>
                <a:latin typeface="Exo 2"/>
              </a:rPr>
              <a:t>wniosek o przywrócenie terminu do jego wniesienia</a:t>
            </a:r>
            <a:r>
              <a:rPr lang="pl-PL" sz="2000" b="0" i="0" dirty="0">
                <a:solidFill>
                  <a:srgbClr val="333333"/>
                </a:solidFill>
                <a:effectLst/>
                <a:latin typeface="Exo 2"/>
              </a:rPr>
              <a:t>. </a:t>
            </a:r>
            <a:endParaRPr lang="pl-PL" sz="2000" dirty="0">
              <a:solidFill>
                <a:schemeClr val="tx1"/>
              </a:solidFill>
            </a:endParaRPr>
          </a:p>
        </p:txBody>
      </p:sp>
    </p:spTree>
    <p:extLst>
      <p:ext uri="{BB962C8B-B14F-4D97-AF65-F5344CB8AC3E}">
        <p14:creationId xmlns:p14="http://schemas.microsoft.com/office/powerpoint/2010/main" val="404140033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28B00DA0-C87A-D875-7068-AD027BF29392}"/>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uzupełnienie</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ED920502-6615-FDE7-AD0B-9CA22E222A70}"/>
              </a:ext>
            </a:extLst>
          </p:cNvPr>
          <p:cNvSpPr>
            <a:spLocks noGrp="1"/>
          </p:cNvSpPr>
          <p:nvPr>
            <p:ph idx="1"/>
          </p:nvPr>
        </p:nvSpPr>
        <p:spPr>
          <a:xfrm>
            <a:off x="4678424" y="1059025"/>
            <a:ext cx="5302189" cy="4739950"/>
          </a:xfrm>
        </p:spPr>
        <p:txBody>
          <a:bodyPr anchor="ctr">
            <a:normAutofit/>
          </a:bodyPr>
          <a:lstStyle/>
          <a:p>
            <a:r>
              <a:rPr lang="pl-PL" sz="2000" b="0" i="0" dirty="0">
                <a:solidFill>
                  <a:srgbClr val="333333"/>
                </a:solidFill>
                <a:effectLst/>
                <a:latin typeface="Exo 2"/>
              </a:rPr>
              <a:t>Jeżeli student domaga się uzupełnienia decyzji o pouczenie co do środków zaskarżenia lub sprostowania błędnego w jej ocenie pouczenia, uzupełnienie decyzji powinno nastąpić w formie </a:t>
            </a:r>
            <a:r>
              <a:rPr lang="pl-PL" sz="2000" b="0" i="0" dirty="0">
                <a:solidFill>
                  <a:srgbClr val="333333"/>
                </a:solidFill>
                <a:effectLst/>
                <a:highlight>
                  <a:srgbClr val="00FF00"/>
                </a:highlight>
                <a:latin typeface="Exo 2"/>
              </a:rPr>
              <a:t>postanowienia, które jest niezaskarżalne w administracyjnym toku instancji </a:t>
            </a:r>
            <a:r>
              <a:rPr lang="pl-PL" sz="2000" b="0" i="0" dirty="0">
                <a:solidFill>
                  <a:srgbClr val="333333"/>
                </a:solidFill>
                <a:effectLst/>
                <a:latin typeface="Exo 2"/>
              </a:rPr>
              <a:t>(nie przysługuje na nie zażalenie), nie kończy postępowania w sprawie i nie jest także postanowieniem rozstrzygającym sprawę co do istoty.</a:t>
            </a:r>
            <a:endParaRPr lang="pl-PL" sz="2000" dirty="0">
              <a:solidFill>
                <a:schemeClr val="tx1"/>
              </a:solidFill>
            </a:endParaRPr>
          </a:p>
        </p:txBody>
      </p:sp>
    </p:spTree>
    <p:extLst>
      <p:ext uri="{BB962C8B-B14F-4D97-AF65-F5344CB8AC3E}">
        <p14:creationId xmlns:p14="http://schemas.microsoft.com/office/powerpoint/2010/main" val="216701855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360B2DD6-F225-7537-D55C-98C2A079DE86}"/>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Skutek wniesienia wniosku o uzupełnienie a środki zaskarżenia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3BFDD84-232C-283B-DA19-B3FC97EA3AA8}"/>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W sytuacji kiedy w danym postępowaniu mamy do czynienia z kilkoma stronami i nastąpiło doręczenie lub ogłoszenie im decyzji, a jedna ze stron bądź też kilka stron postępowania złoży wniosek (wnioski) o uzupełnienie decyzji na podstawie art. 111 § 1 KPA, zaś pozostałe strony postępowania wniosku takiego nie składają, termin do wniesienia odwołania, skargi czy też powództwa do sądu powszechnego </a:t>
            </a:r>
            <a:r>
              <a:rPr lang="pl-PL" b="0" i="0" dirty="0">
                <a:solidFill>
                  <a:srgbClr val="333333"/>
                </a:solidFill>
                <a:effectLst/>
                <a:highlight>
                  <a:srgbClr val="00FF00"/>
                </a:highlight>
                <a:latin typeface="Exo 2"/>
              </a:rPr>
              <a:t>powinien być liczony indywidualnie dla każdej ze stron</a:t>
            </a:r>
            <a:endParaRPr lang="pl-PL" dirty="0">
              <a:solidFill>
                <a:schemeClr val="tx1"/>
              </a:solidFill>
              <a:highlight>
                <a:srgbClr val="00FF00"/>
              </a:highlight>
            </a:endParaRPr>
          </a:p>
        </p:txBody>
      </p:sp>
    </p:spTree>
    <p:extLst>
      <p:ext uri="{BB962C8B-B14F-4D97-AF65-F5344CB8AC3E}">
        <p14:creationId xmlns:p14="http://schemas.microsoft.com/office/powerpoint/2010/main" val="1123223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3673AE6D-79A8-707B-D5C7-82A6893A79C2}"/>
              </a:ext>
            </a:extLst>
          </p:cNvPr>
          <p:cNvSpPr>
            <a:spLocks noGrp="1"/>
          </p:cNvSpPr>
          <p:nvPr>
            <p:ph type="title"/>
          </p:nvPr>
        </p:nvSpPr>
        <p:spPr>
          <a:xfrm>
            <a:off x="994087" y="1130603"/>
            <a:ext cx="3342442" cy="4596794"/>
          </a:xfrm>
        </p:spPr>
        <p:txBody>
          <a:bodyPr anchor="ctr">
            <a:normAutofit/>
          </a:bodyPr>
          <a:lstStyle/>
          <a:p>
            <a:r>
              <a:rPr lang="pl-PL" sz="3200">
                <a:solidFill>
                  <a:srgbClr val="EBEBEB"/>
                </a:solidFill>
              </a:rPr>
              <a:t>Bezczynność </a:t>
            </a:r>
          </a:p>
        </p:txBody>
      </p:sp>
      <p:sp>
        <p:nvSpPr>
          <p:cNvPr id="3" name="Symbol zastępczy zawartości 2">
            <a:extLst>
              <a:ext uri="{FF2B5EF4-FFF2-40B4-BE49-F238E27FC236}">
                <a16:creationId xmlns:a16="http://schemas.microsoft.com/office/drawing/2014/main" id="{BF888038-F4E2-09D9-B43E-7285D721CD0A}"/>
              </a:ext>
            </a:extLst>
          </p:cNvPr>
          <p:cNvSpPr>
            <a:spLocks noGrp="1"/>
          </p:cNvSpPr>
          <p:nvPr>
            <p:ph idx="1"/>
          </p:nvPr>
        </p:nvSpPr>
        <p:spPr>
          <a:xfrm>
            <a:off x="5290077" y="437513"/>
            <a:ext cx="5502614" cy="5954325"/>
          </a:xfrm>
        </p:spPr>
        <p:txBody>
          <a:bodyPr anchor="ctr">
            <a:normAutofit/>
          </a:bodyPr>
          <a:lstStyle/>
          <a:p>
            <a:r>
              <a:rPr lang="pl-PL" sz="2000" b="0" i="0">
                <a:effectLst/>
                <a:latin typeface="Exo 2"/>
              </a:rPr>
              <a:t>Bezczynność, ma miejsce w przypadkach, gdy w terminach określonych w art. 35 KPA organ nie podejmuje żadnych czynności w sprawie lub wprawdzie prowadzi postępowanie, ale pomimo istnienia ustawowego obowiązku, nie zakończył go wydaniem w terminie decyzji, postanowienia lub też innego aktu, lub nie podjął stosownej czynności. </a:t>
            </a:r>
          </a:p>
        </p:txBody>
      </p:sp>
    </p:spTree>
    <p:extLst>
      <p:ext uri="{BB962C8B-B14F-4D97-AF65-F5344CB8AC3E}">
        <p14:creationId xmlns:p14="http://schemas.microsoft.com/office/powerpoint/2010/main" val="418096137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DE60F53F-91AA-FB3D-C876-4B6040741AE2}"/>
              </a:ext>
            </a:extLst>
          </p:cNvPr>
          <p:cNvSpPr>
            <a:spLocks noGrp="1"/>
          </p:cNvSpPr>
          <p:nvPr>
            <p:ph type="title"/>
          </p:nvPr>
        </p:nvSpPr>
        <p:spPr>
          <a:xfrm>
            <a:off x="1000372" y="1209957"/>
            <a:ext cx="3034580" cy="4438087"/>
          </a:xfrm>
        </p:spPr>
        <p:txBody>
          <a:bodyPr anchor="ctr">
            <a:normAutofit/>
          </a:bodyPr>
          <a:lstStyle/>
          <a:p>
            <a:pPr algn="r"/>
            <a:r>
              <a:rPr lang="pl-PL" sz="2400" dirty="0">
                <a:solidFill>
                  <a:schemeClr val="tx1"/>
                </a:solidFill>
              </a:rPr>
              <a:t>Niejednoczesność środków</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E96B29B2-B305-E7D5-6005-B5A5EC167755}"/>
              </a:ext>
            </a:extLst>
          </p:cNvPr>
          <p:cNvSpPr>
            <a:spLocks noGrp="1"/>
          </p:cNvSpPr>
          <p:nvPr>
            <p:ph idx="1"/>
          </p:nvPr>
        </p:nvSpPr>
        <p:spPr>
          <a:xfrm>
            <a:off x="4678424" y="1059025"/>
            <a:ext cx="5302189" cy="4739950"/>
          </a:xfrm>
        </p:spPr>
        <p:txBody>
          <a:bodyPr anchor="ctr">
            <a:normAutofit/>
          </a:bodyPr>
          <a:lstStyle/>
          <a:p>
            <a:r>
              <a:rPr lang="pl-PL" sz="2400" b="0" i="0" dirty="0">
                <a:solidFill>
                  <a:srgbClr val="333333"/>
                </a:solidFill>
                <a:effectLst/>
                <a:highlight>
                  <a:srgbClr val="00FF00"/>
                </a:highlight>
                <a:latin typeface="Exo 2"/>
              </a:rPr>
              <a:t>Rozłącznie</a:t>
            </a:r>
            <a:r>
              <a:rPr lang="pl-PL" sz="2400" b="0" i="0" dirty="0">
                <a:solidFill>
                  <a:srgbClr val="333333"/>
                </a:solidFill>
                <a:effectLst/>
                <a:latin typeface="Exo 2"/>
              </a:rPr>
              <a:t>: albo wnosi się odwołanie (zażalenie), albo też występuje z żądaniem uzupełnienia decyzji (postanowienia). </a:t>
            </a:r>
          </a:p>
          <a:p>
            <a:r>
              <a:rPr lang="pl-PL" sz="2400" b="0" i="0" dirty="0">
                <a:solidFill>
                  <a:srgbClr val="333333"/>
                </a:solidFill>
                <a:effectLst/>
                <a:latin typeface="Exo 2"/>
              </a:rPr>
              <a:t>Orzeczenie o uzupełnieniu decyzji (postanowienia) lub o odmowie jej uzupełnienia nie ma bytu samodzielnego i pozostaje częścią aktu, którego uzupełnienia domagała się strona. </a:t>
            </a:r>
            <a:endParaRPr lang="pl-PL" sz="2400" dirty="0">
              <a:solidFill>
                <a:schemeClr val="tx1"/>
              </a:solidFill>
            </a:endParaRPr>
          </a:p>
        </p:txBody>
      </p:sp>
    </p:spTree>
    <p:extLst>
      <p:ext uri="{BB962C8B-B14F-4D97-AF65-F5344CB8AC3E}">
        <p14:creationId xmlns:p14="http://schemas.microsoft.com/office/powerpoint/2010/main" val="233372128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DBAC6904-7829-348D-46FA-BDEEE43222AC}"/>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Sprostowanie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B60B887-7400-9FAE-6D0A-564D04A2B218}"/>
              </a:ext>
            </a:extLst>
          </p:cNvPr>
          <p:cNvSpPr>
            <a:spLocks noGrp="1"/>
          </p:cNvSpPr>
          <p:nvPr>
            <p:ph idx="1"/>
          </p:nvPr>
        </p:nvSpPr>
        <p:spPr>
          <a:xfrm>
            <a:off x="4678424" y="1059025"/>
            <a:ext cx="5302189" cy="4739950"/>
          </a:xfrm>
        </p:spPr>
        <p:txBody>
          <a:bodyPr anchor="ctr">
            <a:normAutofit/>
          </a:bodyPr>
          <a:lstStyle/>
          <a:p>
            <a:pPr algn="l">
              <a:spcBef>
                <a:spcPts val="525"/>
              </a:spcBef>
            </a:pPr>
            <a:r>
              <a:rPr lang="pl-PL" b="0" i="0" dirty="0">
                <a:solidFill>
                  <a:srgbClr val="333333"/>
                </a:solidFill>
                <a:effectLst/>
                <a:latin typeface="Noto Serif" panose="02020600060500020200" pitchFamily="18" charset="0"/>
              </a:rPr>
              <a:t>Organ administracji publicznej może z urzędu lub na żądanie strony prostować w drodze postanowienia </a:t>
            </a:r>
            <a:r>
              <a:rPr lang="pl-PL" b="0" i="0" dirty="0">
                <a:solidFill>
                  <a:srgbClr val="333333"/>
                </a:solidFill>
                <a:effectLst/>
                <a:highlight>
                  <a:srgbClr val="00FF00"/>
                </a:highlight>
                <a:latin typeface="Noto Serif" panose="02020600060500020200" pitchFamily="18" charset="0"/>
              </a:rPr>
              <a:t>błędy pisarskie i rachunkowe oraz inne oczywiste omyłki </a:t>
            </a:r>
            <a:r>
              <a:rPr lang="pl-PL" b="0" i="0" dirty="0">
                <a:solidFill>
                  <a:srgbClr val="333333"/>
                </a:solidFill>
                <a:effectLst/>
                <a:latin typeface="Noto Serif" panose="02020600060500020200" pitchFamily="18" charset="0"/>
              </a:rPr>
              <a:t>w wydanych przez ten organ decyzjach.</a:t>
            </a:r>
          </a:p>
          <a:p>
            <a:pPr algn="l">
              <a:spcBef>
                <a:spcPts val="525"/>
              </a:spcBef>
            </a:pPr>
            <a:endParaRPr lang="pl-PL" dirty="0">
              <a:solidFill>
                <a:srgbClr val="333333"/>
              </a:solidFill>
              <a:latin typeface="Noto Serif" panose="02020600060500020200" pitchFamily="18" charset="0"/>
            </a:endParaRPr>
          </a:p>
          <a:p>
            <a:pPr marL="0" indent="0" algn="l">
              <a:spcBef>
                <a:spcPts val="525"/>
              </a:spcBef>
              <a:buNone/>
            </a:pPr>
            <a:endParaRPr lang="pl-PL" b="0" i="0" dirty="0">
              <a:solidFill>
                <a:srgbClr val="333333"/>
              </a:solidFill>
              <a:effectLst/>
              <a:latin typeface="Noto Serif" panose="02020600060500020200" pitchFamily="18" charset="0"/>
            </a:endParaRPr>
          </a:p>
          <a:p>
            <a:pPr algn="l">
              <a:spcBef>
                <a:spcPts val="525"/>
              </a:spcBef>
            </a:pPr>
            <a:r>
              <a:rPr lang="pl-PL" dirty="0">
                <a:effectLst/>
                <a:latin typeface="Exo 2"/>
              </a:rPr>
              <a:t>Na postanowienie w sprawie sprostowania służy zażalenie.</a:t>
            </a:r>
          </a:p>
          <a:p>
            <a:pPr marL="0" indent="0">
              <a:buNone/>
            </a:pPr>
            <a:br>
              <a:rPr lang="pl-PL" dirty="0">
                <a:effectLst/>
              </a:rPr>
            </a:br>
            <a:br>
              <a:rPr lang="pl-PL" dirty="0"/>
            </a:br>
            <a:endParaRPr lang="pl-PL" dirty="0">
              <a:solidFill>
                <a:schemeClr val="tx1"/>
              </a:solidFill>
            </a:endParaRPr>
          </a:p>
        </p:txBody>
      </p:sp>
    </p:spTree>
    <p:extLst>
      <p:ext uri="{BB962C8B-B14F-4D97-AF65-F5344CB8AC3E}">
        <p14:creationId xmlns:p14="http://schemas.microsoft.com/office/powerpoint/2010/main" val="20535763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14870F75-7C08-0583-B1F9-2C0E7258F0A2}"/>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Omyłka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224F59A8-F9F5-F5B4-2B60-4A0BBC095968}"/>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Przez omyłkę należy rozumieć błąd pisarski lub rachunkowy albo inny błąd, </a:t>
            </a:r>
            <a:r>
              <a:rPr lang="pl-PL" b="0" i="0" dirty="0">
                <a:solidFill>
                  <a:srgbClr val="333333"/>
                </a:solidFill>
                <a:effectLst/>
                <a:highlight>
                  <a:srgbClr val="00FF00"/>
                </a:highlight>
                <a:latin typeface="Exo 2"/>
              </a:rPr>
              <a:t>lecz zawsze dostrzegalny "na pierwszy rzut oka", ewidentny</a:t>
            </a:r>
            <a:r>
              <a:rPr lang="pl-PL" b="0" i="0" dirty="0">
                <a:solidFill>
                  <a:srgbClr val="333333"/>
                </a:solidFill>
                <a:effectLst/>
                <a:latin typeface="Exo 2"/>
              </a:rPr>
              <a:t>, łatwo zauważalny i nie wymagający dodatkowych zabiegów myślowych, obliczeń czy ustaleń.</a:t>
            </a:r>
          </a:p>
          <a:p>
            <a:r>
              <a:rPr lang="pl-PL" b="0" i="0" dirty="0">
                <a:solidFill>
                  <a:srgbClr val="333333"/>
                </a:solidFill>
                <a:effectLst/>
                <a:latin typeface="Exo 2"/>
              </a:rPr>
              <a:t> Oczywistość błędu pisarskiego, rachunkowego czy też innego, wynikać powinna bądź z natury samego błędu, bądź z porównania rozstrzygnięcia z uzasadnieniem, z treścią wniosku czy też innymi okolicznościami. </a:t>
            </a:r>
          </a:p>
          <a:p>
            <a:r>
              <a:rPr lang="pl-PL" b="0" i="0" dirty="0">
                <a:solidFill>
                  <a:srgbClr val="333333"/>
                </a:solidFill>
                <a:effectLst/>
                <a:latin typeface="Exo 2"/>
              </a:rPr>
              <a:t>Oczywista omyłka to widoczne, niezgodne z zamierzonym, niewłaściwe użycie wyrazu, widocznie mylna pisownia czy też opuszczenie jakiegoś wyrazu.</a:t>
            </a:r>
          </a:p>
          <a:p>
            <a:pPr marL="0" indent="0">
              <a:buNone/>
            </a:pPr>
            <a:r>
              <a:rPr lang="pl-PL" sz="1400" b="0" i="0" dirty="0">
                <a:solidFill>
                  <a:srgbClr val="333333"/>
                </a:solidFill>
                <a:effectLst/>
                <a:latin typeface="Exo 2"/>
              </a:rPr>
              <a:t>Wyrok WSA w Gdańsku z dnia 1 kwietnia 2022 r., III SA/Gd 783/21</a:t>
            </a:r>
            <a:endParaRPr lang="pl-PL" sz="1400" dirty="0">
              <a:solidFill>
                <a:schemeClr val="tx1"/>
              </a:solidFill>
              <a:latin typeface="Exo 2"/>
            </a:endParaRPr>
          </a:p>
        </p:txBody>
      </p:sp>
    </p:spTree>
    <p:extLst>
      <p:ext uri="{BB962C8B-B14F-4D97-AF65-F5344CB8AC3E}">
        <p14:creationId xmlns:p14="http://schemas.microsoft.com/office/powerpoint/2010/main" val="229363966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ECA84683-91F4-5BDB-FEA4-51876785CCF6}"/>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Skutek sprostowania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5C0258A-9475-215D-E3F3-4051E53A9D07}"/>
              </a:ext>
            </a:extLst>
          </p:cNvPr>
          <p:cNvSpPr>
            <a:spLocks noGrp="1"/>
          </p:cNvSpPr>
          <p:nvPr>
            <p:ph idx="1"/>
          </p:nvPr>
        </p:nvSpPr>
        <p:spPr>
          <a:xfrm>
            <a:off x="4678424" y="1059025"/>
            <a:ext cx="5302189" cy="4739950"/>
          </a:xfrm>
        </p:spPr>
        <p:txBody>
          <a:bodyPr anchor="ctr">
            <a:normAutofit/>
          </a:bodyPr>
          <a:lstStyle/>
          <a:p>
            <a:r>
              <a:rPr lang="pl-PL" sz="2400" b="0" i="0" dirty="0">
                <a:solidFill>
                  <a:srgbClr val="333333"/>
                </a:solidFill>
                <a:effectLst/>
                <a:latin typeface="Noto Serif" panose="02020600060500020200" pitchFamily="18" charset="0"/>
              </a:rPr>
              <a:t>Sprostowanie </a:t>
            </a:r>
            <a:r>
              <a:rPr lang="pl-PL" sz="2400" b="0" i="0" dirty="0">
                <a:solidFill>
                  <a:srgbClr val="333333"/>
                </a:solidFill>
                <a:effectLst/>
                <a:highlight>
                  <a:srgbClr val="00FF00"/>
                </a:highlight>
                <a:latin typeface="Noto Serif" panose="02020600060500020200" pitchFamily="18" charset="0"/>
              </a:rPr>
              <a:t>nie może prowadzić </a:t>
            </a:r>
            <a:r>
              <a:rPr lang="pl-PL" sz="2400" b="0" i="0" dirty="0">
                <a:solidFill>
                  <a:srgbClr val="333333"/>
                </a:solidFill>
                <a:effectLst/>
                <a:latin typeface="Noto Serif" panose="02020600060500020200" pitchFamily="18" charset="0"/>
              </a:rPr>
              <a:t>do merytorycznej zmiany rozstrzygnięcia.</a:t>
            </a:r>
          </a:p>
          <a:p>
            <a:r>
              <a:rPr lang="pl-PL" sz="2400" b="0" i="0" dirty="0">
                <a:solidFill>
                  <a:srgbClr val="333333"/>
                </a:solidFill>
                <a:effectLst/>
                <a:latin typeface="Noto Serif" panose="02020600060500020200" pitchFamily="18" charset="0"/>
              </a:rPr>
              <a:t> Nie jest dopuszczalne sprostowanie decyzji, które prowadziłoby do ponownego rozstrzygnięcia sprawy, odmiennego od pierwotnego</a:t>
            </a:r>
            <a:endParaRPr lang="pl-PL" sz="2400" dirty="0">
              <a:solidFill>
                <a:schemeClr val="tx1"/>
              </a:solidFill>
            </a:endParaRPr>
          </a:p>
        </p:txBody>
      </p:sp>
    </p:spTree>
    <p:extLst>
      <p:ext uri="{BB962C8B-B14F-4D97-AF65-F5344CB8AC3E}">
        <p14:creationId xmlns:p14="http://schemas.microsoft.com/office/powerpoint/2010/main" val="179328565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4B31BE5D-7DD7-A5B5-5291-AE789549A1CB}"/>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Wykładnia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F286B29-6804-3A12-C680-A3EFE2D454DF}"/>
              </a:ext>
            </a:extLst>
          </p:cNvPr>
          <p:cNvSpPr>
            <a:spLocks noGrp="1"/>
          </p:cNvSpPr>
          <p:nvPr>
            <p:ph idx="1"/>
          </p:nvPr>
        </p:nvSpPr>
        <p:spPr>
          <a:xfrm>
            <a:off x="4678424" y="1059025"/>
            <a:ext cx="5302189" cy="4739950"/>
          </a:xfrm>
        </p:spPr>
        <p:txBody>
          <a:bodyPr anchor="ctr">
            <a:normAutofit/>
          </a:bodyPr>
          <a:lstStyle/>
          <a:p>
            <a:pPr algn="l">
              <a:spcBef>
                <a:spcPts val="525"/>
              </a:spcBef>
            </a:pPr>
            <a:endParaRPr lang="pl-PL" dirty="0">
              <a:effectLst/>
            </a:endParaRPr>
          </a:p>
          <a:p>
            <a:pPr algn="l">
              <a:spcBef>
                <a:spcPts val="525"/>
              </a:spcBef>
            </a:pPr>
            <a:endParaRPr lang="pl-PL" dirty="0"/>
          </a:p>
          <a:p>
            <a:pPr>
              <a:spcBef>
                <a:spcPts val="525"/>
              </a:spcBef>
            </a:pPr>
            <a:r>
              <a:rPr lang="pl-PL" sz="2000" dirty="0">
                <a:latin typeface="Exo 2"/>
              </a:rPr>
              <a:t>O</a:t>
            </a:r>
            <a:r>
              <a:rPr lang="pl-PL" sz="2000" dirty="0">
                <a:solidFill>
                  <a:srgbClr val="333333"/>
                </a:solidFill>
                <a:latin typeface="Exo 2"/>
              </a:rPr>
              <a:t>rgan, który wydał decyzję, wyjaśnia w drodze postanowienia na żądanie organu egzekucyjnego lub strony wątpliwości co do treści decyzji.</a:t>
            </a:r>
          </a:p>
          <a:p>
            <a:pPr>
              <a:spcBef>
                <a:spcPts val="525"/>
              </a:spcBef>
            </a:pPr>
            <a:endParaRPr lang="pl-PL" sz="2000" dirty="0">
              <a:solidFill>
                <a:srgbClr val="333333"/>
              </a:solidFill>
              <a:effectLst/>
              <a:latin typeface="Exo 2"/>
            </a:endParaRPr>
          </a:p>
          <a:p>
            <a:pPr>
              <a:spcBef>
                <a:spcPts val="525"/>
              </a:spcBef>
            </a:pPr>
            <a:r>
              <a:rPr lang="pl-PL" sz="2000" dirty="0">
                <a:effectLst/>
                <a:latin typeface="Exo 2"/>
              </a:rPr>
              <a:t>Na postanowienie w sprawie wyjaśnienia służy zażalenie.</a:t>
            </a:r>
          </a:p>
          <a:p>
            <a:endParaRPr lang="pl-PL" dirty="0">
              <a:effectLst/>
            </a:endParaRPr>
          </a:p>
          <a:p>
            <a:pPr marL="0" indent="0">
              <a:buNone/>
            </a:pPr>
            <a:br>
              <a:rPr lang="pl-PL" dirty="0">
                <a:effectLst/>
              </a:rPr>
            </a:br>
            <a:endParaRPr lang="pl-PL" dirty="0">
              <a:solidFill>
                <a:schemeClr val="tx1"/>
              </a:solidFill>
            </a:endParaRPr>
          </a:p>
        </p:txBody>
      </p:sp>
    </p:spTree>
    <p:extLst>
      <p:ext uri="{BB962C8B-B14F-4D97-AF65-F5344CB8AC3E}">
        <p14:creationId xmlns:p14="http://schemas.microsoft.com/office/powerpoint/2010/main" val="203913759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122128BF-A23F-EFF1-4BF4-798A42CB0BDF}"/>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Istota wykładni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1C311CA-A295-BE36-62E2-CE207026B112}"/>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Wykładnia decyzji, ma prowadzić do usunięcia niejasności co do treści decyzji administracyjnej, w szczególności wtedy, gdy jest ona niejednoznaczna lub dotknięta zawiłością utrudniającą ustalenie sensu rozstrzygnięcia sprawy. </a:t>
            </a:r>
          </a:p>
          <a:p>
            <a:r>
              <a:rPr lang="pl-PL" dirty="0">
                <a:solidFill>
                  <a:srgbClr val="333333"/>
                </a:solidFill>
                <a:latin typeface="Exo 2"/>
              </a:rPr>
              <a:t>O</a:t>
            </a:r>
            <a:r>
              <a:rPr lang="pl-PL" b="0" i="0" dirty="0">
                <a:solidFill>
                  <a:srgbClr val="333333"/>
                </a:solidFill>
                <a:effectLst/>
                <a:latin typeface="Exo 2"/>
              </a:rPr>
              <a:t>rgany winny ocenić, czy decyzja została sformułowana </a:t>
            </a:r>
            <a:r>
              <a:rPr lang="pl-PL" b="0" i="0" dirty="0">
                <a:solidFill>
                  <a:srgbClr val="333333"/>
                </a:solidFill>
                <a:effectLst/>
                <a:highlight>
                  <a:srgbClr val="00FF00"/>
                </a:highlight>
                <a:latin typeface="Exo 2"/>
              </a:rPr>
              <a:t>w sposób jasny</a:t>
            </a:r>
            <a:r>
              <a:rPr lang="pl-PL" b="0" i="0" dirty="0">
                <a:solidFill>
                  <a:srgbClr val="333333"/>
                </a:solidFill>
                <a:effectLst/>
                <a:latin typeface="Exo 2"/>
              </a:rPr>
              <a:t>, pozwalający na zrozumienie jej sensu lub zrozumienie go w sposób, który prowadziłby do różnych wykluczających się wyników wykładni. </a:t>
            </a:r>
          </a:p>
          <a:p>
            <a:r>
              <a:rPr lang="pl-PL" b="0" i="0" dirty="0">
                <a:solidFill>
                  <a:srgbClr val="333333"/>
                </a:solidFill>
                <a:effectLst/>
                <a:latin typeface="Exo 2"/>
              </a:rPr>
              <a:t>Wyjaśnienie wątpliwości co do treści decyzji odnosi się wyłącznie do tego, co stanowiło treść decyzji w chwili jej wydania i </a:t>
            </a:r>
            <a:r>
              <a:rPr lang="pl-PL" b="0" i="0" dirty="0">
                <a:solidFill>
                  <a:srgbClr val="333333"/>
                </a:solidFill>
                <a:effectLst/>
                <a:highlight>
                  <a:srgbClr val="00FF00"/>
                </a:highlight>
                <a:latin typeface="Exo 2"/>
              </a:rPr>
              <a:t>nie wprowadza jakichkolwiek nowych treści.</a:t>
            </a:r>
          </a:p>
          <a:p>
            <a:pPr marL="0" indent="0">
              <a:buNone/>
            </a:pPr>
            <a:r>
              <a:rPr lang="pl-PL" sz="1400" b="0" i="0" dirty="0">
                <a:solidFill>
                  <a:srgbClr val="333333"/>
                </a:solidFill>
                <a:effectLst/>
                <a:latin typeface="Noto Serif" panose="02020600060500020200" pitchFamily="18" charset="0"/>
              </a:rPr>
              <a:t>Wyrok NSA z dnia 12 kwietnia 2023 r., II OSK 1153/20</a:t>
            </a:r>
            <a:endParaRPr lang="pl-PL" sz="1400" dirty="0">
              <a:solidFill>
                <a:schemeClr val="tx1"/>
              </a:solidFill>
              <a:highlight>
                <a:srgbClr val="00FF00"/>
              </a:highlight>
            </a:endParaRPr>
          </a:p>
        </p:txBody>
      </p:sp>
    </p:spTree>
    <p:extLst>
      <p:ext uri="{BB962C8B-B14F-4D97-AF65-F5344CB8AC3E}">
        <p14:creationId xmlns:p14="http://schemas.microsoft.com/office/powerpoint/2010/main" val="401449901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44" name="Group 4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45" name="Rectangle 4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4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B2444084-C76F-E040-A8B9-E839A07762BC}"/>
              </a:ext>
            </a:extLst>
          </p:cNvPr>
          <p:cNvSpPr>
            <a:spLocks noGrp="1"/>
          </p:cNvSpPr>
          <p:nvPr>
            <p:ph type="title"/>
          </p:nvPr>
        </p:nvSpPr>
        <p:spPr>
          <a:xfrm>
            <a:off x="1000372" y="1209957"/>
            <a:ext cx="3034580" cy="4438087"/>
          </a:xfrm>
        </p:spPr>
        <p:txBody>
          <a:bodyPr anchor="ctr">
            <a:normAutofit/>
          </a:bodyPr>
          <a:lstStyle/>
          <a:p>
            <a:pPr algn="r"/>
            <a:r>
              <a:rPr lang="pl-PL" sz="2700">
                <a:solidFill>
                  <a:schemeClr val="tx1"/>
                </a:solidFill>
              </a:rPr>
              <a:t>Rozstrzygnięcia niebędące decyzją administracyjną</a:t>
            </a:r>
          </a:p>
        </p:txBody>
      </p:sp>
      <p:cxnSp>
        <p:nvCxnSpPr>
          <p:cNvPr id="48" name="Straight Connector 4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5" name="Symbol zastępczy zawartości 2">
            <a:extLst>
              <a:ext uri="{FF2B5EF4-FFF2-40B4-BE49-F238E27FC236}">
                <a16:creationId xmlns:a16="http://schemas.microsoft.com/office/drawing/2014/main" id="{723AE6F6-2BCC-75A9-D9FB-65BDA3C2AFE9}"/>
              </a:ext>
            </a:extLst>
          </p:cNvPr>
          <p:cNvSpPr>
            <a:spLocks noGrp="1"/>
          </p:cNvSpPr>
          <p:nvPr>
            <p:ph idx="1"/>
          </p:nvPr>
        </p:nvSpPr>
        <p:spPr>
          <a:xfrm>
            <a:off x="4678424" y="1059025"/>
            <a:ext cx="5302189" cy="4739950"/>
          </a:xfrm>
        </p:spPr>
        <p:txBody>
          <a:bodyPr anchor="ctr">
            <a:normAutofit/>
          </a:bodyPr>
          <a:lstStyle/>
          <a:p>
            <a:r>
              <a:rPr lang="pl-PL" dirty="0">
                <a:solidFill>
                  <a:schemeClr val="tx1"/>
                </a:solidFill>
              </a:rPr>
              <a:t>Brak gwarancji procesowych studenta</a:t>
            </a:r>
          </a:p>
          <a:p>
            <a:r>
              <a:rPr lang="pl-PL" dirty="0">
                <a:solidFill>
                  <a:schemeClr val="tx1"/>
                </a:solidFill>
              </a:rPr>
              <a:t>Brak wymogów formalnych</a:t>
            </a:r>
          </a:p>
          <a:p>
            <a:r>
              <a:rPr lang="pl-PL" dirty="0">
                <a:solidFill>
                  <a:schemeClr val="tx1"/>
                </a:solidFill>
              </a:rPr>
              <a:t>Brak nazwanych ustawowo środków zaskarżenia i rektyfikacji</a:t>
            </a:r>
          </a:p>
          <a:p>
            <a:r>
              <a:rPr lang="pl-PL" dirty="0">
                <a:solidFill>
                  <a:schemeClr val="tx1"/>
                </a:solidFill>
              </a:rPr>
              <a:t>Brak ustawowych terminów załatwienia sprawy i wnoszenia środków</a:t>
            </a:r>
          </a:p>
          <a:p>
            <a:r>
              <a:rPr lang="pl-PL" dirty="0">
                <a:solidFill>
                  <a:schemeClr val="tx1"/>
                </a:solidFill>
              </a:rPr>
              <a:t>Brak kontroli </a:t>
            </a:r>
            <a:r>
              <a:rPr lang="pl-PL" dirty="0" err="1">
                <a:solidFill>
                  <a:schemeClr val="tx1"/>
                </a:solidFill>
              </a:rPr>
              <a:t>sądowoadministracyjnej</a:t>
            </a:r>
            <a:r>
              <a:rPr lang="pl-PL" dirty="0">
                <a:solidFill>
                  <a:schemeClr val="tx1"/>
                </a:solidFill>
              </a:rPr>
              <a:t> (akty wewnątrzzakładowe)</a:t>
            </a:r>
          </a:p>
          <a:p>
            <a:r>
              <a:rPr lang="pl-PL" dirty="0">
                <a:solidFill>
                  <a:schemeClr val="tx1"/>
                </a:solidFill>
              </a:rPr>
              <a:t>Duża uznaniowość stanowiąca zagrożenie dla równości w prawie i będącą sferą do nadużyć władzy uczelnianej</a:t>
            </a:r>
          </a:p>
        </p:txBody>
      </p:sp>
    </p:spTree>
    <p:extLst>
      <p:ext uri="{BB962C8B-B14F-4D97-AF65-F5344CB8AC3E}">
        <p14:creationId xmlns:p14="http://schemas.microsoft.com/office/powerpoint/2010/main" val="141440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8A10A5EA-FDD4-648D-8194-1F5D50A97B96}"/>
              </a:ext>
            </a:extLst>
          </p:cNvPr>
          <p:cNvSpPr>
            <a:spLocks noGrp="1"/>
          </p:cNvSpPr>
          <p:nvPr>
            <p:ph type="title"/>
          </p:nvPr>
        </p:nvSpPr>
        <p:spPr>
          <a:xfrm>
            <a:off x="994087" y="1130603"/>
            <a:ext cx="3342442" cy="4596794"/>
          </a:xfrm>
        </p:spPr>
        <p:txBody>
          <a:bodyPr anchor="ctr">
            <a:normAutofit/>
          </a:bodyPr>
          <a:lstStyle/>
          <a:p>
            <a:r>
              <a:rPr lang="pl-PL" sz="3200">
                <a:solidFill>
                  <a:srgbClr val="EBEBEB"/>
                </a:solidFill>
              </a:rPr>
              <a:t>Bezczynność vs. przewlekłość</a:t>
            </a:r>
          </a:p>
        </p:txBody>
      </p:sp>
      <p:sp>
        <p:nvSpPr>
          <p:cNvPr id="3" name="Symbol zastępczy zawartości 2">
            <a:extLst>
              <a:ext uri="{FF2B5EF4-FFF2-40B4-BE49-F238E27FC236}">
                <a16:creationId xmlns:a16="http://schemas.microsoft.com/office/drawing/2014/main" id="{8E856565-5EDF-201B-EC70-3D6112E44BF0}"/>
              </a:ext>
            </a:extLst>
          </p:cNvPr>
          <p:cNvSpPr>
            <a:spLocks noGrp="1"/>
          </p:cNvSpPr>
          <p:nvPr>
            <p:ph idx="1"/>
          </p:nvPr>
        </p:nvSpPr>
        <p:spPr>
          <a:xfrm>
            <a:off x="5290077" y="437513"/>
            <a:ext cx="5502614" cy="5954325"/>
          </a:xfrm>
        </p:spPr>
        <p:txBody>
          <a:bodyPr anchor="ctr">
            <a:normAutofit/>
          </a:bodyPr>
          <a:lstStyle/>
          <a:p>
            <a:r>
              <a:rPr lang="pl-PL" sz="2000" b="0" i="0">
                <a:effectLst/>
                <a:latin typeface="Exo 2"/>
              </a:rPr>
              <a:t>Pojęcie bezczynności rozumiane było przede wszystkim jako niewydanie w terminie decyzji administracyjnej, natomiast przez pojęcie "przewlekłego prowadzenia postępowania" rozumiano prowadzenie postępowania w sposób nieefektywny przez wykonywanie czynności w dużym odstępie czasu, bądź wykonywanie czynności pozornych, powodujących, że formalnie organ nie jest bezczynny.</a:t>
            </a:r>
          </a:p>
          <a:p>
            <a:endParaRPr lang="pl-PL" sz="2000">
              <a:latin typeface="Exo 2"/>
            </a:endParaRPr>
          </a:p>
          <a:p>
            <a:pPr marL="0" indent="0">
              <a:buNone/>
            </a:pPr>
            <a:r>
              <a:rPr lang="pl-PL" sz="2000" b="0" i="0">
                <a:effectLst/>
                <a:latin typeface="Exo 2"/>
              </a:rPr>
              <a:t>Wyrok WSA w Poznaniu z dnia 11 lipca 2024 r., II SAB/Po 45/24</a:t>
            </a:r>
            <a:endParaRPr lang="pl-PL" sz="2000" dirty="0">
              <a:latin typeface="Exo 2"/>
            </a:endParaRPr>
          </a:p>
        </p:txBody>
      </p:sp>
    </p:spTree>
    <p:extLst>
      <p:ext uri="{BB962C8B-B14F-4D97-AF65-F5344CB8AC3E}">
        <p14:creationId xmlns:p14="http://schemas.microsoft.com/office/powerpoint/2010/main" val="4087048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B8A318-4897-5790-12DD-964101D7D80C}"/>
              </a:ext>
            </a:extLst>
          </p:cNvPr>
          <p:cNvSpPr>
            <a:spLocks noGrp="1"/>
          </p:cNvSpPr>
          <p:nvPr>
            <p:ph type="title"/>
          </p:nvPr>
        </p:nvSpPr>
        <p:spPr/>
        <p:txBody>
          <a:bodyPr/>
          <a:lstStyle/>
          <a:p>
            <a:r>
              <a:rPr lang="pl-PL" dirty="0"/>
              <a:t>Ważne</a:t>
            </a:r>
          </a:p>
        </p:txBody>
      </p:sp>
      <p:sp>
        <p:nvSpPr>
          <p:cNvPr id="3" name="Symbol zastępczy zawartości 2">
            <a:extLst>
              <a:ext uri="{FF2B5EF4-FFF2-40B4-BE49-F238E27FC236}">
                <a16:creationId xmlns:a16="http://schemas.microsoft.com/office/drawing/2014/main" id="{7FEC3BF6-5140-EB45-530E-F779B6B0CE88}"/>
              </a:ext>
            </a:extLst>
          </p:cNvPr>
          <p:cNvSpPr>
            <a:spLocks noGrp="1"/>
          </p:cNvSpPr>
          <p:nvPr>
            <p:ph idx="1"/>
          </p:nvPr>
        </p:nvSpPr>
        <p:spPr/>
        <p:txBody>
          <a:bodyPr>
            <a:normAutofit/>
          </a:bodyPr>
          <a:lstStyle/>
          <a:p>
            <a:pPr algn="l"/>
            <a:r>
              <a:rPr lang="pl-PL" b="0" i="0" dirty="0">
                <a:solidFill>
                  <a:srgbClr val="000000"/>
                </a:solidFill>
                <a:effectLst/>
                <a:latin typeface="Exo 2"/>
              </a:rPr>
              <a:t>Nie każde przekroczenie przez organ wskazanych wyżej terminów załatwiania spraw oznacza per </a:t>
            </a:r>
            <a:r>
              <a:rPr lang="pl-PL" b="0" i="0" dirty="0" err="1">
                <a:solidFill>
                  <a:srgbClr val="000000"/>
                </a:solidFill>
                <a:effectLst/>
                <a:latin typeface="Exo 2"/>
              </a:rPr>
              <a:t>se</a:t>
            </a:r>
            <a:r>
              <a:rPr lang="pl-PL" b="0" i="0" dirty="0">
                <a:solidFill>
                  <a:srgbClr val="000000"/>
                </a:solidFill>
                <a:effectLst/>
                <a:latin typeface="Exo 2"/>
              </a:rPr>
              <a:t>, że organ pozostaje w stanie bezczynności lub prowadzi postępowanie w sposób przewlekły. Konieczne jest tutaj poddanie ocenie istotnych okoliczności konkretnej sprawy, w tym w szczególności stopnia jej skomplikowania (tak w aspekcie prawnym, jak i faktycznym), a także postawy stron.</a:t>
            </a:r>
          </a:p>
          <a:p>
            <a:pPr marL="0" indent="0">
              <a:buNone/>
            </a:pPr>
            <a:endParaRPr lang="pl-PL" b="0" i="0" dirty="0">
              <a:solidFill>
                <a:srgbClr val="000000"/>
              </a:solidFill>
              <a:effectLst/>
              <a:latin typeface="Exo 2"/>
            </a:endParaRPr>
          </a:p>
          <a:p>
            <a:pPr marL="0" indent="0">
              <a:buNone/>
            </a:pPr>
            <a:r>
              <a:rPr lang="pl-PL" sz="2000" b="0" i="0" dirty="0">
                <a:solidFill>
                  <a:srgbClr val="333333"/>
                </a:solidFill>
                <a:effectLst/>
                <a:latin typeface="Exo 2"/>
              </a:rPr>
              <a:t>Wyrok WSA w Gliwicach z dnia 20 lutego 2024 r., III SAB/</a:t>
            </a:r>
            <a:r>
              <a:rPr lang="pl-PL" sz="2000" b="0" i="0" dirty="0" err="1">
                <a:solidFill>
                  <a:srgbClr val="333333"/>
                </a:solidFill>
                <a:effectLst/>
                <a:latin typeface="Exo 2"/>
              </a:rPr>
              <a:t>Gl</a:t>
            </a:r>
            <a:r>
              <a:rPr lang="pl-PL" sz="2000" b="0" i="0" dirty="0">
                <a:solidFill>
                  <a:srgbClr val="333333"/>
                </a:solidFill>
                <a:effectLst/>
                <a:latin typeface="Exo 2"/>
              </a:rPr>
              <a:t> 436/23</a:t>
            </a:r>
            <a:br>
              <a:rPr lang="pl-PL" b="0" i="0" dirty="0">
                <a:solidFill>
                  <a:srgbClr val="000000"/>
                </a:solidFill>
                <a:effectLst/>
                <a:latin typeface="Exo 2"/>
              </a:rPr>
            </a:br>
            <a:endParaRPr lang="pl-PL" dirty="0">
              <a:latin typeface="Exo 2"/>
            </a:endParaRPr>
          </a:p>
        </p:txBody>
      </p:sp>
    </p:spTree>
    <p:extLst>
      <p:ext uri="{BB962C8B-B14F-4D97-AF65-F5344CB8AC3E}">
        <p14:creationId xmlns:p14="http://schemas.microsoft.com/office/powerpoint/2010/main" val="1612176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1731BA11-CB4E-37F6-F173-4F1892F51068}"/>
              </a:ext>
            </a:extLst>
          </p:cNvPr>
          <p:cNvSpPr>
            <a:spLocks noGrp="1"/>
          </p:cNvSpPr>
          <p:nvPr>
            <p:ph type="title"/>
          </p:nvPr>
        </p:nvSpPr>
        <p:spPr>
          <a:xfrm>
            <a:off x="994087" y="1130603"/>
            <a:ext cx="3342442" cy="4596794"/>
          </a:xfrm>
        </p:spPr>
        <p:txBody>
          <a:bodyPr anchor="ctr">
            <a:normAutofit/>
          </a:bodyPr>
          <a:lstStyle/>
          <a:p>
            <a:r>
              <a:rPr lang="pl-PL" sz="3200" dirty="0">
                <a:solidFill>
                  <a:srgbClr val="EBEBEB"/>
                </a:solidFill>
              </a:rPr>
              <a:t>Rozstrzygnięcie ponaglenia przez rektora</a:t>
            </a:r>
          </a:p>
        </p:txBody>
      </p:sp>
      <p:sp>
        <p:nvSpPr>
          <p:cNvPr id="3" name="Symbol zastępczy zawartości 2">
            <a:extLst>
              <a:ext uri="{FF2B5EF4-FFF2-40B4-BE49-F238E27FC236}">
                <a16:creationId xmlns:a16="http://schemas.microsoft.com/office/drawing/2014/main" id="{A37906CE-E350-9509-ED3A-1A16080AD2B3}"/>
              </a:ext>
            </a:extLst>
          </p:cNvPr>
          <p:cNvSpPr>
            <a:spLocks noGrp="1"/>
          </p:cNvSpPr>
          <p:nvPr>
            <p:ph idx="1"/>
          </p:nvPr>
        </p:nvSpPr>
        <p:spPr>
          <a:xfrm>
            <a:off x="5290077" y="437513"/>
            <a:ext cx="5502614" cy="5954325"/>
          </a:xfrm>
        </p:spPr>
        <p:txBody>
          <a:bodyPr anchor="ctr">
            <a:normAutofit/>
          </a:bodyPr>
          <a:lstStyle/>
          <a:p>
            <a:r>
              <a:rPr lang="pl-PL" sz="2000" b="0" i="0">
                <a:effectLst/>
                <a:latin typeface="Exo 2"/>
              </a:rPr>
              <a:t>Rektor rozpatruje ponaglenie w terminie </a:t>
            </a:r>
            <a:r>
              <a:rPr lang="pl-PL" sz="2000" b="0" i="0">
                <a:effectLst/>
                <a:highlight>
                  <a:srgbClr val="00FF00"/>
                </a:highlight>
                <a:latin typeface="Exo 2"/>
              </a:rPr>
              <a:t>siedmiu dni </a:t>
            </a:r>
            <a:r>
              <a:rPr lang="pl-PL" sz="2000" b="0" i="0">
                <a:effectLst/>
                <a:latin typeface="Exo 2"/>
              </a:rPr>
              <a:t>od dnia jego otrzymania</a:t>
            </a:r>
          </a:p>
          <a:p>
            <a:r>
              <a:rPr lang="pl-PL" sz="2000" b="0" i="0">
                <a:effectLst/>
                <a:latin typeface="Exo 2"/>
              </a:rPr>
              <a:t>W przypadku stwierdzenia bezczynności lub przewlekłości organ prowadzący postępowanie </a:t>
            </a:r>
            <a:r>
              <a:rPr lang="pl-PL" sz="2000" b="0" i="0">
                <a:effectLst/>
                <a:highlight>
                  <a:srgbClr val="00FF00"/>
                </a:highlight>
                <a:latin typeface="Exo 2"/>
              </a:rPr>
              <a:t>niezwłocznie załatwia sprawę</a:t>
            </a:r>
            <a:r>
              <a:rPr lang="pl-PL" sz="2000" b="0" i="0">
                <a:effectLst/>
                <a:latin typeface="Exo 2"/>
              </a:rPr>
              <a:t> oraz zarządza wyjaśnienie przyczyn i ustalenie osób winnych bezczynności lub przewlekłości, a w razie potrzeby także podjęcie środków zapobiegających bezczynności lub przewlekłości w przyszłości.</a:t>
            </a:r>
            <a:endParaRPr lang="pl-PL" sz="2000">
              <a:latin typeface="Exo 2"/>
            </a:endParaRPr>
          </a:p>
        </p:txBody>
      </p:sp>
    </p:spTree>
    <p:extLst>
      <p:ext uri="{BB962C8B-B14F-4D97-AF65-F5344CB8AC3E}">
        <p14:creationId xmlns:p14="http://schemas.microsoft.com/office/powerpoint/2010/main" val="612959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461B5D84-B679-B838-DB6D-60BC8A3746D5}"/>
              </a:ext>
            </a:extLst>
          </p:cNvPr>
          <p:cNvSpPr>
            <a:spLocks noGrp="1"/>
          </p:cNvSpPr>
          <p:nvPr>
            <p:ph type="title"/>
          </p:nvPr>
        </p:nvSpPr>
        <p:spPr>
          <a:xfrm>
            <a:off x="994087" y="1130603"/>
            <a:ext cx="3342442" cy="4596794"/>
          </a:xfrm>
        </p:spPr>
        <p:txBody>
          <a:bodyPr anchor="ctr">
            <a:normAutofit/>
          </a:bodyPr>
          <a:lstStyle/>
          <a:p>
            <a:r>
              <a:rPr lang="pl-PL" sz="2700">
                <a:solidFill>
                  <a:srgbClr val="EBEBEB"/>
                </a:solidFill>
              </a:rPr>
              <a:t>Odpowiedzialność </a:t>
            </a:r>
          </a:p>
        </p:txBody>
      </p:sp>
      <p:sp>
        <p:nvSpPr>
          <p:cNvPr id="3" name="Symbol zastępczy zawartości 2">
            <a:extLst>
              <a:ext uri="{FF2B5EF4-FFF2-40B4-BE49-F238E27FC236}">
                <a16:creationId xmlns:a16="http://schemas.microsoft.com/office/drawing/2014/main" id="{7254D649-5C49-5417-1F08-2CEE75ADB6C1}"/>
              </a:ext>
            </a:extLst>
          </p:cNvPr>
          <p:cNvSpPr>
            <a:spLocks noGrp="1"/>
          </p:cNvSpPr>
          <p:nvPr>
            <p:ph idx="1"/>
          </p:nvPr>
        </p:nvSpPr>
        <p:spPr>
          <a:xfrm>
            <a:off x="5290077" y="437513"/>
            <a:ext cx="5502614" cy="5954325"/>
          </a:xfrm>
        </p:spPr>
        <p:txBody>
          <a:bodyPr anchor="ctr">
            <a:normAutofit/>
          </a:bodyPr>
          <a:lstStyle/>
          <a:p>
            <a:r>
              <a:rPr lang="pl-PL" sz="2000" b="0" i="0">
                <a:effectLst/>
                <a:latin typeface="Exo 2"/>
              </a:rPr>
              <a:t>Pracownik organu administracji publicznej podlega odpowiedzialności porządkowej lub dyscyplinarnej albo innej odpowiedzialności przewidzianej w przepisach prawa, jeżeli z nieuzasadnionych przyczyn nie załatwił sprawy w terminie lub prowadził postępowanie dłużej niż było to niezbędne do załatwienia sprawy.</a:t>
            </a:r>
            <a:endParaRPr lang="pl-PL" sz="2000">
              <a:latin typeface="Exo 2"/>
            </a:endParaRPr>
          </a:p>
        </p:txBody>
      </p:sp>
    </p:spTree>
    <p:extLst>
      <p:ext uri="{BB962C8B-B14F-4D97-AF65-F5344CB8AC3E}">
        <p14:creationId xmlns:p14="http://schemas.microsoft.com/office/powerpoint/2010/main" val="3406312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B75987-FB80-63AE-89C7-BA954B3C6C5F}"/>
              </a:ext>
            </a:extLst>
          </p:cNvPr>
          <p:cNvSpPr>
            <a:spLocks noGrp="1"/>
          </p:cNvSpPr>
          <p:nvPr>
            <p:ph type="title"/>
          </p:nvPr>
        </p:nvSpPr>
        <p:spPr/>
        <p:txBody>
          <a:bodyPr/>
          <a:lstStyle/>
          <a:p>
            <a:r>
              <a:rPr lang="pl-PL" dirty="0"/>
              <a:t>Postępowanie w sprawach, w których nie wydaje się decyzji</a:t>
            </a:r>
          </a:p>
        </p:txBody>
      </p:sp>
      <p:sp>
        <p:nvSpPr>
          <p:cNvPr id="3" name="Symbol zastępczy zawartości 2">
            <a:extLst>
              <a:ext uri="{FF2B5EF4-FFF2-40B4-BE49-F238E27FC236}">
                <a16:creationId xmlns:a16="http://schemas.microsoft.com/office/drawing/2014/main" id="{7F5DAD21-2A21-F1A5-7B30-674030C34770}"/>
              </a:ext>
            </a:extLst>
          </p:cNvPr>
          <p:cNvSpPr>
            <a:spLocks noGrp="1"/>
          </p:cNvSpPr>
          <p:nvPr>
            <p:ph idx="1"/>
          </p:nvPr>
        </p:nvSpPr>
        <p:spPr/>
        <p:txBody>
          <a:bodyPr/>
          <a:lstStyle/>
          <a:p>
            <a:r>
              <a:rPr lang="pl-PL" dirty="0">
                <a:latin typeface="Exo 2"/>
              </a:rPr>
              <a:t>Zapisy Regulaminów studiów</a:t>
            </a:r>
          </a:p>
          <a:p>
            <a:r>
              <a:rPr lang="pl-PL" dirty="0">
                <a:highlight>
                  <a:srgbClr val="00FF00"/>
                </a:highlight>
                <a:latin typeface="Exo 2"/>
              </a:rPr>
              <a:t>Czas trwania</a:t>
            </a:r>
            <a:r>
              <a:rPr lang="pl-PL" dirty="0">
                <a:latin typeface="Exo 2"/>
              </a:rPr>
              <a:t>: niezwłocznie, nie później jednak niż w terminie 14 (30) dni od dnia wniesienia podania, chyba że przepis regulaminu stanowi inaczej. W przypadku niewydania rozstrzygnięcia w terminie, studentowi służy skarga do dziekana na nieterminowe załatwienie sprawy. Rozpatrując skargę, dziekan rozstrzyga w indywidualnej sprawie studenckiej lub wyznacza osobę zobowiązaną do jej załatwienia, ustalając odpowiedni termin, nie dłuższy niż 14 ( 30) dni.</a:t>
            </a:r>
          </a:p>
        </p:txBody>
      </p:sp>
    </p:spTree>
    <p:extLst>
      <p:ext uri="{BB962C8B-B14F-4D97-AF65-F5344CB8AC3E}">
        <p14:creationId xmlns:p14="http://schemas.microsoft.com/office/powerpoint/2010/main" val="4175090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0"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21"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22"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A4C58487-C982-4F6B-A2A2-676118AD013D}"/>
              </a:ext>
            </a:extLst>
          </p:cNvPr>
          <p:cNvSpPr>
            <a:spLocks noGrp="1"/>
          </p:cNvSpPr>
          <p:nvPr>
            <p:ph type="title"/>
          </p:nvPr>
        </p:nvSpPr>
        <p:spPr>
          <a:xfrm>
            <a:off x="1154955" y="838200"/>
            <a:ext cx="8273526" cy="306387"/>
          </a:xfrm>
        </p:spPr>
        <p:txBody>
          <a:bodyPr>
            <a:normAutofit fontScale="90000"/>
          </a:bodyPr>
          <a:lstStyle/>
          <a:p>
            <a:endParaRPr lang="pl-PL" dirty="0">
              <a:solidFill>
                <a:srgbClr val="FFFFFF"/>
              </a:solidFill>
            </a:endParaRPr>
          </a:p>
        </p:txBody>
      </p:sp>
      <p:sp>
        <p:nvSpPr>
          <p:cNvPr id="3" name="Symbol zastępczy zawartości 2">
            <a:extLst>
              <a:ext uri="{FF2B5EF4-FFF2-40B4-BE49-F238E27FC236}">
                <a16:creationId xmlns:a16="http://schemas.microsoft.com/office/drawing/2014/main" id="{0217EE4C-A7A0-D24F-064F-67CAFA56CCC7}"/>
              </a:ext>
            </a:extLst>
          </p:cNvPr>
          <p:cNvSpPr>
            <a:spLocks noGrp="1"/>
          </p:cNvSpPr>
          <p:nvPr>
            <p:ph idx="1"/>
          </p:nvPr>
        </p:nvSpPr>
        <p:spPr>
          <a:xfrm>
            <a:off x="1503680" y="2516912"/>
            <a:ext cx="8801089" cy="3843248"/>
          </a:xfrm>
        </p:spPr>
        <p:txBody>
          <a:bodyPr>
            <a:normAutofit/>
          </a:bodyPr>
          <a:lstStyle/>
          <a:p>
            <a:pPr marL="0" indent="0">
              <a:buNone/>
            </a:pPr>
            <a:r>
              <a:rPr lang="pl-PL" sz="5400" dirty="0"/>
              <a:t>Podmioty postępowań administracyjnych </a:t>
            </a:r>
            <a:r>
              <a:rPr lang="pl-PL" sz="5400" dirty="0" err="1"/>
              <a:t>ws</a:t>
            </a:r>
            <a:r>
              <a:rPr lang="pl-PL" sz="5400" dirty="0"/>
              <a:t>. studenckich</a:t>
            </a:r>
          </a:p>
          <a:p>
            <a:endParaRPr lang="pl-PL" dirty="0"/>
          </a:p>
        </p:txBody>
      </p:sp>
    </p:spTree>
    <p:extLst>
      <p:ext uri="{BB962C8B-B14F-4D97-AF65-F5344CB8AC3E}">
        <p14:creationId xmlns:p14="http://schemas.microsoft.com/office/powerpoint/2010/main" val="282356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412A10-B3ED-0C50-222F-CCD983E6A664}"/>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913DEFAC-1C31-BBB4-1C5B-228CA2B5EDF1}"/>
              </a:ext>
            </a:extLst>
          </p:cNvPr>
          <p:cNvSpPr>
            <a:spLocks noGrp="1"/>
          </p:cNvSpPr>
          <p:nvPr>
            <p:ph idx="1"/>
          </p:nvPr>
        </p:nvSpPr>
        <p:spPr>
          <a:xfrm>
            <a:off x="1016000" y="2153920"/>
            <a:ext cx="8964613" cy="3865880"/>
          </a:xfrm>
        </p:spPr>
        <p:txBody>
          <a:bodyPr>
            <a:normAutofit/>
          </a:bodyPr>
          <a:lstStyle/>
          <a:p>
            <a:r>
              <a:rPr lang="pl-PL" dirty="0">
                <a:latin typeface="Exo 2"/>
              </a:rPr>
              <a:t>W doktrynie postępowania administracyjnego wyróżnia się </a:t>
            </a:r>
            <a:r>
              <a:rPr lang="pl-PL" b="0" i="0" dirty="0">
                <a:solidFill>
                  <a:srgbClr val="333333"/>
                </a:solidFill>
                <a:effectLst/>
                <a:latin typeface="Exo 2"/>
              </a:rPr>
              <a:t>o "</a:t>
            </a:r>
            <a:r>
              <a:rPr lang="pl-PL" b="0" i="0" dirty="0">
                <a:solidFill>
                  <a:srgbClr val="333333"/>
                </a:solidFill>
                <a:effectLst/>
                <a:highlight>
                  <a:srgbClr val="00FF00"/>
                </a:highlight>
                <a:latin typeface="Exo 2"/>
              </a:rPr>
              <a:t>układy szczególne</a:t>
            </a:r>
            <a:r>
              <a:rPr lang="pl-PL" b="0" i="0" dirty="0">
                <a:solidFill>
                  <a:srgbClr val="333333"/>
                </a:solidFill>
                <a:effectLst/>
                <a:latin typeface="Exo 2"/>
              </a:rPr>
              <a:t>" do których zalicza się zależność wewnątrzzakładową, w ramach której wydawane są różnego rodzaju akty, także o charakterze indywidulanym.</a:t>
            </a:r>
          </a:p>
          <a:p>
            <a:r>
              <a:rPr lang="pl-PL" b="0" i="0" dirty="0">
                <a:solidFill>
                  <a:srgbClr val="333333"/>
                </a:solidFill>
                <a:effectLst/>
                <a:latin typeface="Exo 2"/>
              </a:rPr>
              <a:t>"Na ogół tylko </a:t>
            </a:r>
            <a:r>
              <a:rPr lang="pl-PL" b="0" i="0" dirty="0">
                <a:solidFill>
                  <a:srgbClr val="333333"/>
                </a:solidFill>
                <a:effectLst/>
                <a:highlight>
                  <a:srgbClr val="00FF00"/>
                </a:highlight>
                <a:latin typeface="Exo 2"/>
              </a:rPr>
              <a:t>niektóre z</a:t>
            </a:r>
            <a:r>
              <a:rPr lang="pl-PL" b="0" i="0" dirty="0">
                <a:solidFill>
                  <a:srgbClr val="333333"/>
                </a:solidFill>
                <a:effectLst/>
                <a:latin typeface="Exo 2"/>
              </a:rPr>
              <a:t> nich (przede wszystkim akt niedopuszczenia do korzystania z usług zakładu - np. nieprzyjęcia na studia oraz wykluczenia z grona użytkowników zakładu, np. skreślenia z listy studentów) są w doktrynie i orzecznictwie traktowane jako </a:t>
            </a:r>
            <a:r>
              <a:rPr lang="pl-PL" b="0" i="0" dirty="0">
                <a:solidFill>
                  <a:srgbClr val="333333"/>
                </a:solidFill>
                <a:effectLst/>
                <a:highlight>
                  <a:srgbClr val="00FF00"/>
                </a:highlight>
                <a:latin typeface="Exo 2"/>
              </a:rPr>
              <a:t>decyzje administracyjne </a:t>
            </a:r>
            <a:r>
              <a:rPr lang="pl-PL" b="0" i="0" dirty="0">
                <a:solidFill>
                  <a:srgbClr val="333333"/>
                </a:solidFill>
                <a:effectLst/>
                <a:latin typeface="Exo 2"/>
              </a:rPr>
              <a:t>i podlegają regułom </a:t>
            </a:r>
            <a:r>
              <a:rPr lang="pl-PL" dirty="0">
                <a:latin typeface="Exo 2"/>
              </a:rPr>
              <a:t>postępowania</a:t>
            </a:r>
            <a:r>
              <a:rPr lang="pl-PL" b="0" i="0" dirty="0">
                <a:solidFill>
                  <a:srgbClr val="333333"/>
                </a:solidFill>
                <a:effectLst/>
                <a:latin typeface="Exo 2"/>
              </a:rPr>
              <a:t> </a:t>
            </a:r>
            <a:r>
              <a:rPr lang="pl-PL" dirty="0">
                <a:latin typeface="Exo 2"/>
              </a:rPr>
              <a:t>jurysdykcyjnego</a:t>
            </a:r>
            <a:r>
              <a:rPr lang="pl-PL" b="0" i="0" dirty="0">
                <a:solidFill>
                  <a:srgbClr val="333333"/>
                </a:solidFill>
                <a:effectLst/>
                <a:latin typeface="Exo 2"/>
              </a:rPr>
              <a:t>. </a:t>
            </a:r>
          </a:p>
          <a:p>
            <a:r>
              <a:rPr lang="pl-PL" b="0" i="0" dirty="0">
                <a:solidFill>
                  <a:srgbClr val="333333"/>
                </a:solidFill>
                <a:effectLst/>
                <a:latin typeface="Exo 2"/>
              </a:rPr>
              <a:t>W </a:t>
            </a:r>
            <a:r>
              <a:rPr lang="pl-PL" b="0" i="0" dirty="0">
                <a:solidFill>
                  <a:srgbClr val="333333"/>
                </a:solidFill>
                <a:effectLst/>
                <a:highlight>
                  <a:srgbClr val="00FF00"/>
                </a:highlight>
                <a:latin typeface="Exo 2"/>
              </a:rPr>
              <a:t>pozostałym zakresie akty i czynności </a:t>
            </a:r>
            <a:r>
              <a:rPr lang="pl-PL" b="0" i="0" dirty="0">
                <a:solidFill>
                  <a:srgbClr val="333333"/>
                </a:solidFill>
                <a:effectLst/>
                <a:latin typeface="Exo 2"/>
              </a:rPr>
              <a:t>organów zakładów administracyjnych - w przypadku braku postanowień szczególnych w ustawach regulujących podstawy działalności poszczególnych rodzajów zakładów administracyjnych - </a:t>
            </a:r>
            <a:r>
              <a:rPr lang="pl-PL" b="0" i="0" dirty="0">
                <a:solidFill>
                  <a:srgbClr val="333333"/>
                </a:solidFill>
                <a:effectLst/>
                <a:highlight>
                  <a:srgbClr val="00FF00"/>
                </a:highlight>
                <a:latin typeface="Exo 2"/>
              </a:rPr>
              <a:t>nie są wydawane (dokonywane) w sformalizowanej procedurze jurysdykcyjnej</a:t>
            </a:r>
            <a:r>
              <a:rPr lang="pl-PL" b="0" i="0" dirty="0">
                <a:solidFill>
                  <a:srgbClr val="333333"/>
                </a:solidFill>
                <a:effectLst/>
                <a:latin typeface="Exo 2"/>
              </a:rPr>
              <a:t>”</a:t>
            </a:r>
          </a:p>
          <a:p>
            <a:pPr marL="0" indent="0">
              <a:buNone/>
            </a:pPr>
            <a:r>
              <a:rPr lang="pl-PL" b="0" i="0" dirty="0">
                <a:solidFill>
                  <a:srgbClr val="333333"/>
                </a:solidFill>
                <a:effectLst/>
                <a:latin typeface="Noto Serif" panose="02020600060500020200" pitchFamily="18" charset="0"/>
              </a:rPr>
              <a:t> </a:t>
            </a:r>
            <a:r>
              <a:rPr lang="pl-PL" sz="1700" b="0" i="0" dirty="0">
                <a:solidFill>
                  <a:srgbClr val="333333"/>
                </a:solidFill>
                <a:effectLst/>
                <a:latin typeface="Exo 2"/>
              </a:rPr>
              <a:t>(T. </a:t>
            </a:r>
            <a:r>
              <a:rPr lang="pl-PL" sz="1700" b="0" i="0" dirty="0" err="1">
                <a:solidFill>
                  <a:srgbClr val="333333"/>
                </a:solidFill>
                <a:effectLst/>
                <a:latin typeface="Exo 2"/>
              </a:rPr>
              <a:t>Woś</a:t>
            </a:r>
            <a:r>
              <a:rPr lang="pl-PL" sz="1700" b="0" i="0" dirty="0">
                <a:solidFill>
                  <a:srgbClr val="333333"/>
                </a:solidFill>
                <a:effectLst/>
                <a:latin typeface="Exo 2"/>
              </a:rPr>
              <a:t>, w: T. </a:t>
            </a:r>
            <a:r>
              <a:rPr lang="pl-PL" sz="1700" b="0" i="0" dirty="0" err="1">
                <a:solidFill>
                  <a:srgbClr val="333333"/>
                </a:solidFill>
                <a:effectLst/>
                <a:latin typeface="Exo 2"/>
              </a:rPr>
              <a:t>Woś</a:t>
            </a:r>
            <a:r>
              <a:rPr lang="pl-PL" sz="1700" b="0" i="0" dirty="0">
                <a:solidFill>
                  <a:srgbClr val="333333"/>
                </a:solidFill>
                <a:effectLst/>
                <a:latin typeface="Exo 2"/>
              </a:rPr>
              <a:t> (red.), Postępowanie administracyjne, Warszawa 2017, s.58).</a:t>
            </a:r>
            <a:endParaRPr lang="pl-PL" sz="1700" dirty="0">
              <a:latin typeface="Exo 2"/>
            </a:endParaRPr>
          </a:p>
        </p:txBody>
      </p:sp>
    </p:spTree>
    <p:extLst>
      <p:ext uri="{BB962C8B-B14F-4D97-AF65-F5344CB8AC3E}">
        <p14:creationId xmlns:p14="http://schemas.microsoft.com/office/powerpoint/2010/main" val="2112948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A5E8C571-7FDC-409E-6CFF-0E22FD40D048}"/>
              </a:ext>
            </a:extLst>
          </p:cNvPr>
          <p:cNvSpPr>
            <a:spLocks noGrp="1"/>
          </p:cNvSpPr>
          <p:nvPr>
            <p:ph type="title"/>
          </p:nvPr>
        </p:nvSpPr>
        <p:spPr>
          <a:xfrm>
            <a:off x="1154954" y="838200"/>
            <a:ext cx="8761413" cy="977900"/>
          </a:xfrm>
        </p:spPr>
        <p:txBody>
          <a:bodyPr>
            <a:normAutofit/>
          </a:bodyPr>
          <a:lstStyle/>
          <a:p>
            <a:r>
              <a:rPr lang="pl-PL">
                <a:solidFill>
                  <a:srgbClr val="FFFFFF"/>
                </a:solidFill>
              </a:rPr>
              <a:t>Podmioty obligatoryjne</a:t>
            </a:r>
          </a:p>
        </p:txBody>
      </p:sp>
      <p:sp>
        <p:nvSpPr>
          <p:cNvPr id="3" name="Symbol zastępczy zawartości 2">
            <a:extLst>
              <a:ext uri="{FF2B5EF4-FFF2-40B4-BE49-F238E27FC236}">
                <a16:creationId xmlns:a16="http://schemas.microsoft.com/office/drawing/2014/main" id="{D33BF67F-1C3C-02DB-F149-4252206FA892}"/>
              </a:ext>
            </a:extLst>
          </p:cNvPr>
          <p:cNvSpPr>
            <a:spLocks noGrp="1"/>
          </p:cNvSpPr>
          <p:nvPr>
            <p:ph idx="1"/>
          </p:nvPr>
        </p:nvSpPr>
        <p:spPr>
          <a:xfrm>
            <a:off x="1887233" y="2603500"/>
            <a:ext cx="8417535" cy="3416300"/>
          </a:xfrm>
        </p:spPr>
        <p:txBody>
          <a:bodyPr>
            <a:normAutofit/>
          </a:bodyPr>
          <a:lstStyle/>
          <a:p>
            <a:endParaRPr lang="pl-PL" dirty="0"/>
          </a:p>
          <a:p>
            <a:r>
              <a:rPr lang="pl-PL" sz="2800" dirty="0"/>
              <a:t>Organ uczelni/ podmiot upoważniony</a:t>
            </a:r>
          </a:p>
          <a:p>
            <a:endParaRPr lang="pl-PL" sz="2800" dirty="0"/>
          </a:p>
          <a:p>
            <a:r>
              <a:rPr lang="pl-PL" sz="2800" dirty="0"/>
              <a:t>Student/ kandydat</a:t>
            </a:r>
          </a:p>
          <a:p>
            <a:endParaRPr lang="pl-PL" dirty="0"/>
          </a:p>
        </p:txBody>
      </p:sp>
    </p:spTree>
    <p:extLst>
      <p:ext uri="{BB962C8B-B14F-4D97-AF65-F5344CB8AC3E}">
        <p14:creationId xmlns:p14="http://schemas.microsoft.com/office/powerpoint/2010/main" val="601872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4423A2C7-4EB9-1D05-A12D-1F78ADDA5913}"/>
              </a:ext>
            </a:extLst>
          </p:cNvPr>
          <p:cNvSpPr>
            <a:spLocks noGrp="1"/>
          </p:cNvSpPr>
          <p:nvPr>
            <p:ph type="title"/>
          </p:nvPr>
        </p:nvSpPr>
        <p:spPr>
          <a:xfrm>
            <a:off x="1154954" y="838200"/>
            <a:ext cx="8761413" cy="977900"/>
          </a:xfrm>
        </p:spPr>
        <p:txBody>
          <a:bodyPr>
            <a:normAutofit/>
          </a:bodyPr>
          <a:lstStyle/>
          <a:p>
            <a:r>
              <a:rPr lang="pl-PL">
                <a:solidFill>
                  <a:srgbClr val="FFFFFF"/>
                </a:solidFill>
              </a:rPr>
              <a:t>Minister</a:t>
            </a:r>
          </a:p>
        </p:txBody>
      </p:sp>
      <p:sp>
        <p:nvSpPr>
          <p:cNvPr id="3" name="Symbol zastępczy zawartości 2">
            <a:extLst>
              <a:ext uri="{FF2B5EF4-FFF2-40B4-BE49-F238E27FC236}">
                <a16:creationId xmlns:a16="http://schemas.microsoft.com/office/drawing/2014/main" id="{62A69341-ED85-F405-1BA6-A1F271C31EE8}"/>
              </a:ext>
            </a:extLst>
          </p:cNvPr>
          <p:cNvSpPr>
            <a:spLocks noGrp="1"/>
          </p:cNvSpPr>
          <p:nvPr>
            <p:ph idx="1"/>
          </p:nvPr>
        </p:nvSpPr>
        <p:spPr>
          <a:xfrm>
            <a:off x="1887233" y="2603500"/>
            <a:ext cx="8417535" cy="3416300"/>
          </a:xfrm>
        </p:spPr>
        <p:txBody>
          <a:bodyPr>
            <a:normAutofit/>
          </a:bodyPr>
          <a:lstStyle/>
          <a:p>
            <a:r>
              <a:rPr lang="pl-PL" sz="2800" b="0" i="0" dirty="0">
                <a:effectLst/>
                <a:latin typeface="Exo 2"/>
              </a:rPr>
              <a:t>minister właściwy do spraw zdrowia podejmuje d</a:t>
            </a:r>
            <a:r>
              <a:rPr lang="pl-PL" sz="2800" dirty="0">
                <a:latin typeface="Exo 2"/>
              </a:rPr>
              <a:t>ecyzję</a:t>
            </a:r>
            <a:r>
              <a:rPr lang="pl-PL" sz="2800" b="0" i="0" dirty="0">
                <a:effectLst/>
                <a:latin typeface="Exo 2"/>
              </a:rPr>
              <a:t> w sprawie umorzenia kredytu na studia medyczne - w przypadkach, o których mowa w ust. 1, ust. 2 pkt 1 i pkt 2 lit. a oraz ust. 3, w terminie 30 dni od dnia otrzymania wniosku, o którym mowa w ust. 5, wraz z dokumentacją.</a:t>
            </a:r>
            <a:endParaRPr lang="pl-PL" sz="2800" dirty="0">
              <a:latin typeface="Exo 2"/>
            </a:endParaRPr>
          </a:p>
        </p:txBody>
      </p:sp>
    </p:spTree>
    <p:extLst>
      <p:ext uri="{BB962C8B-B14F-4D97-AF65-F5344CB8AC3E}">
        <p14:creationId xmlns:p14="http://schemas.microsoft.com/office/powerpoint/2010/main" val="3919741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BE098BC6-BEE8-18B5-FF7C-40191AFB0096}"/>
              </a:ext>
            </a:extLst>
          </p:cNvPr>
          <p:cNvSpPr>
            <a:spLocks noGrp="1"/>
          </p:cNvSpPr>
          <p:nvPr>
            <p:ph type="title"/>
          </p:nvPr>
        </p:nvSpPr>
        <p:spPr>
          <a:xfrm>
            <a:off x="1154954" y="838200"/>
            <a:ext cx="8761413" cy="977900"/>
          </a:xfrm>
        </p:spPr>
        <p:txBody>
          <a:bodyPr>
            <a:normAutofit/>
          </a:bodyPr>
          <a:lstStyle/>
          <a:p>
            <a:r>
              <a:rPr lang="pl-PL">
                <a:solidFill>
                  <a:srgbClr val="FFFFFF"/>
                </a:solidFill>
              </a:rPr>
              <a:t>Rektor </a:t>
            </a:r>
          </a:p>
        </p:txBody>
      </p:sp>
      <p:sp>
        <p:nvSpPr>
          <p:cNvPr id="3" name="Symbol zastępczy zawartości 2">
            <a:extLst>
              <a:ext uri="{FF2B5EF4-FFF2-40B4-BE49-F238E27FC236}">
                <a16:creationId xmlns:a16="http://schemas.microsoft.com/office/drawing/2014/main" id="{CE64791C-553A-784E-737A-BE15DD5FA75D}"/>
              </a:ext>
            </a:extLst>
          </p:cNvPr>
          <p:cNvSpPr>
            <a:spLocks noGrp="1"/>
          </p:cNvSpPr>
          <p:nvPr>
            <p:ph idx="1"/>
          </p:nvPr>
        </p:nvSpPr>
        <p:spPr>
          <a:xfrm>
            <a:off x="1887233" y="2603500"/>
            <a:ext cx="8417535" cy="3416300"/>
          </a:xfrm>
        </p:spPr>
        <p:txBody>
          <a:bodyPr>
            <a:normAutofit/>
          </a:bodyPr>
          <a:lstStyle/>
          <a:p>
            <a:r>
              <a:rPr lang="pl-PL" b="0" i="0">
                <a:effectLst/>
                <a:latin typeface="Exo 2"/>
              </a:rPr>
              <a:t>Rektor, </a:t>
            </a:r>
            <a:r>
              <a:rPr lang="pl-PL">
                <a:latin typeface="Exo 2"/>
              </a:rPr>
              <a:t>t</a:t>
            </a:r>
            <a:r>
              <a:rPr lang="pl-PL" b="0" i="0">
                <a:effectLst/>
                <a:latin typeface="Exo 2"/>
              </a:rPr>
              <a:t>o organ administracji publicznej w znaczeniu funkcjonalnym</a:t>
            </a:r>
          </a:p>
          <a:p>
            <a:endParaRPr lang="pl-PL">
              <a:latin typeface="Exo 2"/>
            </a:endParaRPr>
          </a:p>
          <a:p>
            <a:endParaRPr lang="pl-PL">
              <a:latin typeface="Exo 2"/>
            </a:endParaRPr>
          </a:p>
          <a:p>
            <a:r>
              <a:rPr lang="pl-PL" b="0" i="0">
                <a:effectLst/>
                <a:latin typeface="Exo 2"/>
              </a:rPr>
              <a:t>Rektor to organ jednoosobowy uczelni –właściwy do rozstrzygania określonych w komentowanej ustawie spraw indywidulanych z zakresu administracji publicznej w drodze decyzji administracyjnej</a:t>
            </a:r>
            <a:endParaRPr lang="pl-PL" dirty="0">
              <a:latin typeface="Exo 2"/>
            </a:endParaRPr>
          </a:p>
        </p:txBody>
      </p:sp>
    </p:spTree>
    <p:extLst>
      <p:ext uri="{BB962C8B-B14F-4D97-AF65-F5344CB8AC3E}">
        <p14:creationId xmlns:p14="http://schemas.microsoft.com/office/powerpoint/2010/main" val="2323205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D750343C-B4B7-5B5C-C1F7-555F982B01E4}"/>
              </a:ext>
            </a:extLst>
          </p:cNvPr>
          <p:cNvSpPr>
            <a:spLocks noGrp="1"/>
          </p:cNvSpPr>
          <p:nvPr>
            <p:ph type="title"/>
          </p:nvPr>
        </p:nvSpPr>
        <p:spPr>
          <a:xfrm>
            <a:off x="1154954" y="838200"/>
            <a:ext cx="8761413" cy="977900"/>
          </a:xfrm>
        </p:spPr>
        <p:txBody>
          <a:bodyPr>
            <a:normAutofit/>
          </a:bodyPr>
          <a:lstStyle/>
          <a:p>
            <a:r>
              <a:rPr lang="pl-PL">
                <a:solidFill>
                  <a:srgbClr val="FFFFFF"/>
                </a:solidFill>
              </a:rPr>
              <a:t>Organ uczelni/ podmiot upoważniony</a:t>
            </a:r>
          </a:p>
        </p:txBody>
      </p:sp>
      <p:sp>
        <p:nvSpPr>
          <p:cNvPr id="3" name="Symbol zastępczy zawartości 2">
            <a:extLst>
              <a:ext uri="{FF2B5EF4-FFF2-40B4-BE49-F238E27FC236}">
                <a16:creationId xmlns:a16="http://schemas.microsoft.com/office/drawing/2014/main" id="{1134905D-5D6A-B6C0-12D9-FD29046D6B1A}"/>
              </a:ext>
            </a:extLst>
          </p:cNvPr>
          <p:cNvSpPr>
            <a:spLocks noGrp="1"/>
          </p:cNvSpPr>
          <p:nvPr>
            <p:ph idx="1"/>
          </p:nvPr>
        </p:nvSpPr>
        <p:spPr>
          <a:xfrm>
            <a:off x="1887233" y="2603500"/>
            <a:ext cx="8417535" cy="3416300"/>
          </a:xfrm>
        </p:spPr>
        <p:txBody>
          <a:bodyPr>
            <a:normAutofit/>
          </a:bodyPr>
          <a:lstStyle/>
          <a:p>
            <a:r>
              <a:rPr lang="pl-PL" dirty="0">
                <a:effectLst/>
                <a:latin typeface="Exo 2"/>
                <a:ea typeface="Calibri" panose="020F0502020204030204" pitchFamily="34" charset="0"/>
              </a:rPr>
              <a:t>Rektor to jeden z organów uczelni ( art.17 ust.1 pkt 1 i 2 </a:t>
            </a:r>
            <a:r>
              <a:rPr lang="pl-PL" dirty="0" err="1">
                <a:effectLst/>
                <a:latin typeface="Exo 2"/>
                <a:ea typeface="Calibri" panose="020F0502020204030204" pitchFamily="34" charset="0"/>
              </a:rPr>
              <a:t>p.s.w.n</a:t>
            </a:r>
            <a:r>
              <a:rPr lang="pl-PL" dirty="0">
                <a:effectLst/>
                <a:latin typeface="Exo 2"/>
                <a:ea typeface="Calibri" panose="020F0502020204030204" pitchFamily="34" charset="0"/>
              </a:rPr>
              <a:t>.) do którego zadań należą sprawy dotyczące uczelni, z wyjątkiem spraw zastrzeżonych przez ustawę lub statut do kompetencji innych organów uczelni (art.23 ust.1 </a:t>
            </a:r>
            <a:r>
              <a:rPr lang="pl-PL" dirty="0" err="1">
                <a:effectLst/>
                <a:latin typeface="Exo 2"/>
                <a:ea typeface="Calibri" panose="020F0502020204030204" pitchFamily="34" charset="0"/>
              </a:rPr>
              <a:t>p.s.w.n</a:t>
            </a:r>
            <a:r>
              <a:rPr lang="pl-PL" dirty="0">
                <a:effectLst/>
                <a:latin typeface="Exo 2"/>
                <a:ea typeface="Calibri" panose="020F0502020204030204" pitchFamily="34" charset="0"/>
              </a:rPr>
              <a:t>.). </a:t>
            </a:r>
          </a:p>
          <a:p>
            <a:endParaRPr lang="pl-PL" dirty="0">
              <a:effectLst/>
              <a:latin typeface="Exo 2"/>
              <a:ea typeface="Calibri" panose="020F0502020204030204" pitchFamily="34" charset="0"/>
            </a:endParaRPr>
          </a:p>
          <a:p>
            <a:r>
              <a:rPr lang="pl-PL" dirty="0">
                <a:effectLst/>
                <a:latin typeface="Exo 2"/>
                <a:ea typeface="Calibri" panose="020F0502020204030204" pitchFamily="34" charset="0"/>
              </a:rPr>
              <a:t>Przepis ten wprowadza domniemanie właściwości rektora we wszystkich sprawach odnoszących się do uczelni, o ile nie zostały objęte kompetencjami innych organów uczelni.</a:t>
            </a:r>
          </a:p>
          <a:p>
            <a:pPr marL="0" indent="0">
              <a:buNone/>
            </a:pPr>
            <a:endParaRPr lang="pl-PL" dirty="0"/>
          </a:p>
        </p:txBody>
      </p:sp>
    </p:spTree>
    <p:extLst>
      <p:ext uri="{BB962C8B-B14F-4D97-AF65-F5344CB8AC3E}">
        <p14:creationId xmlns:p14="http://schemas.microsoft.com/office/powerpoint/2010/main" val="141987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3EC606A5-31E5-CB26-41AA-98472EEAFF5A}"/>
              </a:ext>
            </a:extLst>
          </p:cNvPr>
          <p:cNvSpPr>
            <a:spLocks noGrp="1"/>
          </p:cNvSpPr>
          <p:nvPr>
            <p:ph type="title"/>
          </p:nvPr>
        </p:nvSpPr>
        <p:spPr>
          <a:xfrm>
            <a:off x="1154954" y="838200"/>
            <a:ext cx="8761413" cy="977900"/>
          </a:xfrm>
        </p:spPr>
        <p:txBody>
          <a:bodyPr>
            <a:normAutofit/>
          </a:bodyPr>
          <a:lstStyle/>
          <a:p>
            <a:pPr>
              <a:lnSpc>
                <a:spcPct val="90000"/>
              </a:lnSpc>
            </a:pPr>
            <a:r>
              <a:rPr lang="pl-PL" sz="3100">
                <a:solidFill>
                  <a:srgbClr val="FFFFFF"/>
                </a:solidFill>
              </a:rPr>
              <a:t>Upoważnienie osób pełniących funkcje kierownicze</a:t>
            </a:r>
          </a:p>
        </p:txBody>
      </p:sp>
      <p:sp>
        <p:nvSpPr>
          <p:cNvPr id="3" name="Symbol zastępczy zawartości 2">
            <a:extLst>
              <a:ext uri="{FF2B5EF4-FFF2-40B4-BE49-F238E27FC236}">
                <a16:creationId xmlns:a16="http://schemas.microsoft.com/office/drawing/2014/main" id="{7DF96069-3159-6FEE-F8B8-51CB169984FC}"/>
              </a:ext>
            </a:extLst>
          </p:cNvPr>
          <p:cNvSpPr>
            <a:spLocks noGrp="1"/>
          </p:cNvSpPr>
          <p:nvPr>
            <p:ph idx="1"/>
          </p:nvPr>
        </p:nvSpPr>
        <p:spPr>
          <a:xfrm>
            <a:off x="1887233" y="2603500"/>
            <a:ext cx="8417535" cy="3416300"/>
          </a:xfrm>
        </p:spPr>
        <p:txBody>
          <a:bodyPr>
            <a:normAutofit/>
          </a:bodyPr>
          <a:lstStyle/>
          <a:p>
            <a:pPr>
              <a:spcAft>
                <a:spcPts val="800"/>
              </a:spcAft>
            </a:pPr>
            <a:r>
              <a:rPr lang="pl-PL">
                <a:effectLst/>
                <a:latin typeface="Exo 2"/>
                <a:ea typeface="Calibri" panose="020F0502020204030204" pitchFamily="34" charset="0"/>
                <a:cs typeface="Times New Roman" panose="02020603050405020304" pitchFamily="18" charset="0"/>
              </a:rPr>
              <a:t>Ustawa </a:t>
            </a:r>
            <a:r>
              <a:rPr lang="pl-PL" err="1">
                <a:effectLst/>
                <a:latin typeface="Exo 2"/>
                <a:ea typeface="Calibri" panose="020F0502020204030204" pitchFamily="34" charset="0"/>
                <a:cs typeface="Times New Roman" panose="02020603050405020304" pitchFamily="18" charset="0"/>
              </a:rPr>
              <a:t>p.s.w.n</a:t>
            </a:r>
            <a:r>
              <a:rPr lang="pl-PL">
                <a:effectLst/>
                <a:latin typeface="Exo 2"/>
                <a:ea typeface="Calibri" panose="020F0502020204030204" pitchFamily="34" charset="0"/>
                <a:cs typeface="Times New Roman" panose="02020603050405020304" pitchFamily="18" charset="0"/>
              </a:rPr>
              <a:t>. w art. 23 ust.2 pkt 6 posługuje się terminem „osób pełniących funkcje kierownicze” bez wyliczenia zakresu podmiotowego tego zwrotu. W praktyce, uwzględniając specyfikę różnych szkół wyższych ich statuty ( zgodnie z dyspozycją (art.  34 ust. 1 pkt 6 </a:t>
            </a:r>
            <a:r>
              <a:rPr lang="pl-PL" err="1">
                <a:effectLst/>
                <a:latin typeface="Exo 2"/>
                <a:ea typeface="Calibri" panose="020F0502020204030204" pitchFamily="34" charset="0"/>
                <a:cs typeface="Times New Roman" panose="02020603050405020304" pitchFamily="18" charset="0"/>
              </a:rPr>
              <a:t>p.s.w.n</a:t>
            </a:r>
            <a:r>
              <a:rPr lang="pl-PL">
                <a:effectLst/>
                <a:latin typeface="Exo 2"/>
                <a:ea typeface="Calibri" panose="020F0502020204030204" pitchFamily="34" charset="0"/>
                <a:cs typeface="Times New Roman" panose="02020603050405020304" pitchFamily="18" charset="0"/>
              </a:rPr>
              <a:t>.) wskazują, że mogą to być dziekani, dyrektorzy instytutów, kierownicy jednostek dydaktycznych, kierownik studiów, kierownik katedry. </a:t>
            </a:r>
          </a:p>
          <a:p>
            <a:pPr>
              <a:spcAft>
                <a:spcPts val="800"/>
              </a:spcAft>
            </a:pPr>
            <a:r>
              <a:rPr lang="pl-PL">
                <a:latin typeface="Exo 2"/>
                <a:ea typeface="Calibri" panose="020F0502020204030204" pitchFamily="34" charset="0"/>
                <a:cs typeface="Times New Roman" panose="02020603050405020304" pitchFamily="18" charset="0"/>
              </a:rPr>
              <a:t>Podmioty te n</a:t>
            </a:r>
            <a:r>
              <a:rPr lang="pl-PL">
                <a:effectLst/>
                <a:latin typeface="Exo 2"/>
                <a:ea typeface="Calibri" panose="020F0502020204030204" pitchFamily="34" charset="0"/>
                <a:cs typeface="Times New Roman" panose="02020603050405020304" pitchFamily="18" charset="0"/>
              </a:rPr>
              <a:t>ie posiadają własnej władzy ( legitymacji procesowej) w zakresie rozstrzygania indywidualnych spraw studentów, której źródłem jest ustawa </a:t>
            </a:r>
            <a:r>
              <a:rPr lang="pl-PL" err="1">
                <a:effectLst/>
                <a:latin typeface="Exo 2"/>
                <a:ea typeface="Calibri" panose="020F0502020204030204" pitchFamily="34" charset="0"/>
                <a:cs typeface="Times New Roman" panose="02020603050405020304" pitchFamily="18" charset="0"/>
              </a:rPr>
              <a:t>p.s.w.n</a:t>
            </a:r>
            <a:r>
              <a:rPr lang="pl-PL">
                <a:effectLst/>
                <a:latin typeface="Exo 2"/>
                <a:ea typeface="Calibri" panose="020F0502020204030204" pitchFamily="34" charset="0"/>
                <a:cs typeface="Times New Roman" panose="02020603050405020304" pitchFamily="18" charset="0"/>
              </a:rPr>
              <a:t>., lecz stanowi ona albo wynik upoważnienia rektora, albo wynika z przepisów wewnątrzuczelnianych.</a:t>
            </a:r>
          </a:p>
          <a:p>
            <a:endParaRPr lang="pl-PL">
              <a:latin typeface="Exo 2"/>
            </a:endParaRPr>
          </a:p>
        </p:txBody>
      </p:sp>
    </p:spTree>
    <p:extLst>
      <p:ext uri="{BB962C8B-B14F-4D97-AF65-F5344CB8AC3E}">
        <p14:creationId xmlns:p14="http://schemas.microsoft.com/office/powerpoint/2010/main" val="919731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4B25D5BF-97F0-EF16-6E0A-16BBC9A952C1}"/>
              </a:ext>
            </a:extLst>
          </p:cNvPr>
          <p:cNvSpPr>
            <a:spLocks noGrp="1"/>
          </p:cNvSpPr>
          <p:nvPr>
            <p:ph type="title"/>
          </p:nvPr>
        </p:nvSpPr>
        <p:spPr>
          <a:xfrm>
            <a:off x="1154954" y="838200"/>
            <a:ext cx="8761413" cy="977900"/>
          </a:xfrm>
        </p:spPr>
        <p:txBody>
          <a:bodyPr>
            <a:normAutofit/>
          </a:bodyPr>
          <a:lstStyle/>
          <a:p>
            <a:r>
              <a:rPr lang="pl-PL">
                <a:solidFill>
                  <a:srgbClr val="FFFFFF"/>
                </a:solidFill>
              </a:rPr>
              <a:t>Upoważnienie w trybie art. 268 a</a:t>
            </a:r>
          </a:p>
        </p:txBody>
      </p:sp>
      <p:sp>
        <p:nvSpPr>
          <p:cNvPr id="3" name="Symbol zastępczy zawartości 2">
            <a:extLst>
              <a:ext uri="{FF2B5EF4-FFF2-40B4-BE49-F238E27FC236}">
                <a16:creationId xmlns:a16="http://schemas.microsoft.com/office/drawing/2014/main" id="{8B66E52C-D252-1069-4FC7-9831D8390FCD}"/>
              </a:ext>
            </a:extLst>
          </p:cNvPr>
          <p:cNvSpPr>
            <a:spLocks noGrp="1"/>
          </p:cNvSpPr>
          <p:nvPr>
            <p:ph idx="1"/>
          </p:nvPr>
        </p:nvSpPr>
        <p:spPr>
          <a:xfrm>
            <a:off x="1887233" y="2603500"/>
            <a:ext cx="8417535" cy="3416300"/>
          </a:xfrm>
        </p:spPr>
        <p:txBody>
          <a:bodyPr>
            <a:normAutofit/>
          </a:bodyPr>
          <a:lstStyle/>
          <a:p>
            <a:r>
              <a:rPr lang="pl-PL" sz="3200" dirty="0">
                <a:effectLst/>
                <a:latin typeface="Exo 2"/>
                <a:ea typeface="Calibri" panose="020F0502020204030204" pitchFamily="34" charset="0"/>
              </a:rPr>
              <a:t>Rektor w trybie </a:t>
            </a:r>
            <a:r>
              <a:rPr lang="pl-PL" sz="3200" u="sng" dirty="0">
                <a:effectLst/>
                <a:latin typeface="Exo 2"/>
                <a:ea typeface="Calibri" panose="020F0502020204030204" pitchFamily="34" charset="0"/>
                <a:cs typeface="Times New Roman" panose="02020603050405020304" pitchFamily="18" charset="0"/>
                <a:hlinkClick r:id="rId2"/>
              </a:rPr>
              <a:t>art. 268a</a:t>
            </a:r>
            <a:r>
              <a:rPr lang="pl-PL" sz="3200" dirty="0">
                <a:effectLst/>
                <a:latin typeface="Exo 2"/>
                <a:ea typeface="Calibri" panose="020F0502020204030204" pitchFamily="34" charset="0"/>
              </a:rPr>
              <a:t> k.p.a., upoważnienia,  prorektora ds. studenckich i kształcenia studentów albo dziekana lub prodziekana ds. studentów i kształcenia lub innych podmiotów do wydawania w jego imieniu decyzji administracyjnych</a:t>
            </a:r>
            <a:endParaRPr lang="pl-PL" sz="3200" dirty="0">
              <a:latin typeface="Exo 2"/>
            </a:endParaRPr>
          </a:p>
        </p:txBody>
      </p:sp>
    </p:spTree>
    <p:extLst>
      <p:ext uri="{BB962C8B-B14F-4D97-AF65-F5344CB8AC3E}">
        <p14:creationId xmlns:p14="http://schemas.microsoft.com/office/powerpoint/2010/main" val="2104082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08CB7AFF-D4AC-A458-ACF0-37B8EEEE9E61}"/>
              </a:ext>
            </a:extLst>
          </p:cNvPr>
          <p:cNvSpPr>
            <a:spLocks noGrp="1"/>
          </p:cNvSpPr>
          <p:nvPr>
            <p:ph type="title"/>
          </p:nvPr>
        </p:nvSpPr>
        <p:spPr>
          <a:xfrm>
            <a:off x="1154954" y="838200"/>
            <a:ext cx="8761413" cy="977900"/>
          </a:xfrm>
        </p:spPr>
        <p:txBody>
          <a:bodyPr>
            <a:normAutofit/>
          </a:bodyPr>
          <a:lstStyle/>
          <a:p>
            <a:r>
              <a:rPr lang="pl-PL">
                <a:solidFill>
                  <a:srgbClr val="FFFFFF"/>
                </a:solidFill>
              </a:rPr>
              <a:t>Istota upoważnienia</a:t>
            </a:r>
          </a:p>
        </p:txBody>
      </p:sp>
      <p:sp>
        <p:nvSpPr>
          <p:cNvPr id="3" name="Symbol zastępczy zawartości 2">
            <a:extLst>
              <a:ext uri="{FF2B5EF4-FFF2-40B4-BE49-F238E27FC236}">
                <a16:creationId xmlns:a16="http://schemas.microsoft.com/office/drawing/2014/main" id="{1ECC392F-C214-F578-7025-E1220256CD6F}"/>
              </a:ext>
            </a:extLst>
          </p:cNvPr>
          <p:cNvSpPr>
            <a:spLocks noGrp="1"/>
          </p:cNvSpPr>
          <p:nvPr>
            <p:ph idx="1"/>
          </p:nvPr>
        </p:nvSpPr>
        <p:spPr>
          <a:xfrm>
            <a:off x="1887233" y="2603500"/>
            <a:ext cx="8417535" cy="3416300"/>
          </a:xfrm>
        </p:spPr>
        <p:txBody>
          <a:bodyPr>
            <a:normAutofit/>
          </a:bodyPr>
          <a:lstStyle/>
          <a:p>
            <a:r>
              <a:rPr lang="pl-PL" sz="2800" b="0" i="0" dirty="0">
                <a:effectLst/>
                <a:latin typeface="Exo 2"/>
              </a:rPr>
              <a:t>To przedstawicielstwo administracyjne, które służy dekoncentracji zadań realizowanych przez organ administracji publicznej.</a:t>
            </a:r>
          </a:p>
          <a:p>
            <a:r>
              <a:rPr lang="pl-PL" sz="2800" b="0" i="0" dirty="0">
                <a:effectLst/>
                <a:latin typeface="Exo 2"/>
              </a:rPr>
              <a:t> Upoważnienie jest instrumentem dekoncentracji wewnętrznej, a jego udzielenie jest czynnością o charakterze wewnętrznym</a:t>
            </a:r>
            <a:endParaRPr lang="pl-PL" sz="2800" dirty="0"/>
          </a:p>
        </p:txBody>
      </p:sp>
    </p:spTree>
    <p:extLst>
      <p:ext uri="{BB962C8B-B14F-4D97-AF65-F5344CB8AC3E}">
        <p14:creationId xmlns:p14="http://schemas.microsoft.com/office/powerpoint/2010/main" val="944785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09916873-31BC-B84A-5D35-F05E40F5C69D}"/>
              </a:ext>
            </a:extLst>
          </p:cNvPr>
          <p:cNvSpPr>
            <a:spLocks noGrp="1"/>
          </p:cNvSpPr>
          <p:nvPr>
            <p:ph type="title"/>
          </p:nvPr>
        </p:nvSpPr>
        <p:spPr>
          <a:xfrm>
            <a:off x="1154954" y="838200"/>
            <a:ext cx="8761413" cy="977900"/>
          </a:xfrm>
        </p:spPr>
        <p:txBody>
          <a:bodyPr>
            <a:normAutofit/>
          </a:bodyPr>
          <a:lstStyle/>
          <a:p>
            <a:r>
              <a:rPr lang="pl-PL">
                <a:solidFill>
                  <a:srgbClr val="FFFFFF"/>
                </a:solidFill>
              </a:rPr>
              <a:t>Zakres przedmiotowy upoważnienia</a:t>
            </a:r>
          </a:p>
        </p:txBody>
      </p:sp>
      <p:sp>
        <p:nvSpPr>
          <p:cNvPr id="3" name="Symbol zastępczy zawartości 2">
            <a:extLst>
              <a:ext uri="{FF2B5EF4-FFF2-40B4-BE49-F238E27FC236}">
                <a16:creationId xmlns:a16="http://schemas.microsoft.com/office/drawing/2014/main" id="{755C9670-DBA0-9179-566F-C93F3A15CF94}"/>
              </a:ext>
            </a:extLst>
          </p:cNvPr>
          <p:cNvSpPr>
            <a:spLocks noGrp="1"/>
          </p:cNvSpPr>
          <p:nvPr>
            <p:ph idx="1"/>
          </p:nvPr>
        </p:nvSpPr>
        <p:spPr>
          <a:xfrm>
            <a:off x="1887233" y="2603500"/>
            <a:ext cx="8417535" cy="3416300"/>
          </a:xfrm>
        </p:spPr>
        <p:txBody>
          <a:bodyPr>
            <a:normAutofit/>
          </a:bodyPr>
          <a:lstStyle/>
          <a:p>
            <a:r>
              <a:rPr lang="pl-PL" b="0" i="0">
                <a:effectLst/>
                <a:latin typeface="Noto Serif" panose="02020600060500020200" pitchFamily="18" charset="0"/>
              </a:rPr>
              <a:t>Organ administracji publicznej może upoważniać, pracowników obsługujących ten organ do załatwiania spraw w jego imieniu w ustalonym zakresie, a w szczególności do wydawania:</a:t>
            </a:r>
          </a:p>
          <a:p>
            <a:r>
              <a:rPr lang="pl-PL" b="0" i="0">
                <a:effectLst/>
                <a:latin typeface="Noto Serif" panose="02020600060500020200" pitchFamily="18" charset="0"/>
              </a:rPr>
              <a:t>decyzji administracyjnych, </a:t>
            </a:r>
          </a:p>
          <a:p>
            <a:r>
              <a:rPr lang="pl-PL" b="0" i="0">
                <a:effectLst/>
                <a:latin typeface="Noto Serif" panose="02020600060500020200" pitchFamily="18" charset="0"/>
              </a:rPr>
              <a:t>postanowień,</a:t>
            </a:r>
          </a:p>
          <a:p>
            <a:r>
              <a:rPr lang="pl-PL" b="0" i="0">
                <a:effectLst/>
                <a:latin typeface="Noto Serif" panose="02020600060500020200" pitchFamily="18" charset="0"/>
              </a:rPr>
              <a:t>zaświadczeń, </a:t>
            </a:r>
          </a:p>
          <a:p>
            <a:r>
              <a:rPr lang="pl-PL" b="0" i="0">
                <a:effectLst/>
                <a:latin typeface="Noto Serif" panose="02020600060500020200" pitchFamily="18" charset="0"/>
              </a:rPr>
              <a:t>a także do poświadczania za zgodność odpisów dokumentów przedstawionych przez stronę na potrzeby prowadzonych postępowań z oryginałem.</a:t>
            </a:r>
            <a:endParaRPr lang="pl-PL" dirty="0"/>
          </a:p>
        </p:txBody>
      </p:sp>
    </p:spTree>
    <p:extLst>
      <p:ext uri="{BB962C8B-B14F-4D97-AF65-F5344CB8AC3E}">
        <p14:creationId xmlns:p14="http://schemas.microsoft.com/office/powerpoint/2010/main" val="3520011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EEA9ECDB-6000-FE18-5C47-1E33B9914D1A}"/>
              </a:ext>
            </a:extLst>
          </p:cNvPr>
          <p:cNvSpPr>
            <a:spLocks noGrp="1"/>
          </p:cNvSpPr>
          <p:nvPr>
            <p:ph type="title"/>
          </p:nvPr>
        </p:nvSpPr>
        <p:spPr>
          <a:xfrm>
            <a:off x="1154954" y="838200"/>
            <a:ext cx="8761413" cy="977900"/>
          </a:xfrm>
        </p:spPr>
        <p:txBody>
          <a:bodyPr>
            <a:normAutofit/>
          </a:bodyPr>
          <a:lstStyle/>
          <a:p>
            <a:r>
              <a:rPr lang="pl-PL">
                <a:solidFill>
                  <a:srgbClr val="FFFFFF"/>
                </a:solidFill>
              </a:rPr>
              <a:t>Upoważniony pracownik czyli kto?</a:t>
            </a:r>
          </a:p>
        </p:txBody>
      </p:sp>
      <p:sp>
        <p:nvSpPr>
          <p:cNvPr id="3" name="Symbol zastępczy zawartości 2">
            <a:extLst>
              <a:ext uri="{FF2B5EF4-FFF2-40B4-BE49-F238E27FC236}">
                <a16:creationId xmlns:a16="http://schemas.microsoft.com/office/drawing/2014/main" id="{62DEE9FD-CD2F-992C-173A-2F0AA50A430F}"/>
              </a:ext>
            </a:extLst>
          </p:cNvPr>
          <p:cNvSpPr>
            <a:spLocks noGrp="1"/>
          </p:cNvSpPr>
          <p:nvPr>
            <p:ph idx="1"/>
          </p:nvPr>
        </p:nvSpPr>
        <p:spPr>
          <a:xfrm>
            <a:off x="1887233" y="2603500"/>
            <a:ext cx="8417535" cy="3416300"/>
          </a:xfrm>
        </p:spPr>
        <p:txBody>
          <a:bodyPr>
            <a:normAutofit/>
          </a:bodyPr>
          <a:lstStyle/>
          <a:p>
            <a:r>
              <a:rPr lang="pl-PL" b="0" i="0">
                <a:effectLst/>
                <a:latin typeface="Exo 2"/>
              </a:rPr>
              <a:t>Termin "pracownicy", którym posługuje się art. 268a KPA, nie powinien być rozumiany wyłącznie przez odwołanie się do stosunku prawnego regulowanego kodeksem pracy. </a:t>
            </a:r>
          </a:p>
          <a:p>
            <a:r>
              <a:rPr lang="pl-PL" b="0" i="0">
                <a:effectLst/>
                <a:latin typeface="Exo 2"/>
              </a:rPr>
              <a:t>Przepis ten dotyczy wszelkich osób, które znajdują się względem organu w relacji podległości służbowej i podporządkowania hierarchicznego, niezależnie od tego, czy relacje te są oparte na stosunku pracy.</a:t>
            </a:r>
          </a:p>
          <a:p>
            <a:pPr marL="0" indent="0">
              <a:buNone/>
            </a:pPr>
            <a:endParaRPr lang="pl-PL" b="0" i="0">
              <a:effectLst/>
              <a:latin typeface="Exo 2"/>
            </a:endParaRPr>
          </a:p>
          <a:p>
            <a:pPr marL="0" indent="0">
              <a:buNone/>
            </a:pPr>
            <a:r>
              <a:rPr lang="pl-PL">
                <a:latin typeface="Exo 2"/>
              </a:rPr>
              <a:t>Zob.</a:t>
            </a:r>
            <a:r>
              <a:rPr lang="pl-PL" b="0" i="0">
                <a:effectLst/>
                <a:latin typeface="Noto Serif" panose="02020600060500020200" pitchFamily="18" charset="0"/>
              </a:rPr>
              <a:t> Wyrok Naczelnego Sądu Administracyjnego z dnia 30 sierpnia 2023 r., I GSK 2035/19</a:t>
            </a:r>
            <a:endParaRPr lang="pl-PL"/>
          </a:p>
        </p:txBody>
      </p:sp>
    </p:spTree>
    <p:extLst>
      <p:ext uri="{BB962C8B-B14F-4D97-AF65-F5344CB8AC3E}">
        <p14:creationId xmlns:p14="http://schemas.microsoft.com/office/powerpoint/2010/main" val="3260047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3F2858A0-2D3D-424D-439B-E22EA8E123DE}"/>
              </a:ext>
            </a:extLst>
          </p:cNvPr>
          <p:cNvSpPr>
            <a:spLocks noGrp="1"/>
          </p:cNvSpPr>
          <p:nvPr>
            <p:ph type="title"/>
          </p:nvPr>
        </p:nvSpPr>
        <p:spPr>
          <a:xfrm>
            <a:off x="1154954" y="838200"/>
            <a:ext cx="8761413" cy="977900"/>
          </a:xfrm>
        </p:spPr>
        <p:txBody>
          <a:bodyPr>
            <a:normAutofit/>
          </a:bodyPr>
          <a:lstStyle/>
          <a:p>
            <a:r>
              <a:rPr lang="pl-PL">
                <a:solidFill>
                  <a:srgbClr val="FFFFFF"/>
                </a:solidFill>
              </a:rPr>
              <a:t>Forma upoważnienia</a:t>
            </a:r>
          </a:p>
        </p:txBody>
      </p:sp>
      <p:sp>
        <p:nvSpPr>
          <p:cNvPr id="3" name="Symbol zastępczy zawartości 2">
            <a:extLst>
              <a:ext uri="{FF2B5EF4-FFF2-40B4-BE49-F238E27FC236}">
                <a16:creationId xmlns:a16="http://schemas.microsoft.com/office/drawing/2014/main" id="{BC38620D-9ECC-D8F7-9A55-D17D1B3E39CD}"/>
              </a:ext>
            </a:extLst>
          </p:cNvPr>
          <p:cNvSpPr>
            <a:spLocks noGrp="1"/>
          </p:cNvSpPr>
          <p:nvPr>
            <p:ph idx="1"/>
          </p:nvPr>
        </p:nvSpPr>
        <p:spPr>
          <a:xfrm>
            <a:off x="1887233" y="2603500"/>
            <a:ext cx="8417535" cy="3416300"/>
          </a:xfrm>
        </p:spPr>
        <p:txBody>
          <a:bodyPr>
            <a:noAutofit/>
          </a:bodyPr>
          <a:lstStyle/>
          <a:p>
            <a:r>
              <a:rPr lang="pl-PL" sz="2400" b="0" i="0" dirty="0">
                <a:effectLst/>
                <a:latin typeface="Exo 2"/>
              </a:rPr>
              <a:t>Organ administracji publicznej może upoważniać, na piśmie utrwalonym w </a:t>
            </a:r>
            <a:r>
              <a:rPr lang="pl-PL" sz="2400" b="0" i="0" dirty="0">
                <a:effectLst/>
                <a:highlight>
                  <a:srgbClr val="00FF00"/>
                </a:highlight>
                <a:latin typeface="Exo 2"/>
              </a:rPr>
              <a:t>postaci papierowej lub elektronicznej</a:t>
            </a:r>
          </a:p>
          <a:p>
            <a:endParaRPr lang="pl-PL" sz="2400" dirty="0">
              <a:highlight>
                <a:srgbClr val="00FF00"/>
              </a:highlight>
              <a:latin typeface="Exo 2"/>
            </a:endParaRPr>
          </a:p>
          <a:p>
            <a:endParaRPr lang="pl-PL" sz="2400" b="0" i="0" dirty="0">
              <a:effectLst/>
              <a:highlight>
                <a:srgbClr val="00FF00"/>
              </a:highlight>
              <a:latin typeface="Exo 2"/>
            </a:endParaRPr>
          </a:p>
          <a:p>
            <a:r>
              <a:rPr lang="pl-PL" sz="2400" b="0" i="0" dirty="0">
                <a:effectLst/>
                <a:latin typeface="Exo 2"/>
              </a:rPr>
              <a:t>Upoważnienie dla pracowników do załatwiania spraw może być sporządzone w formie elektronicznej z kwalifikowanym podpisem zaufanym.</a:t>
            </a:r>
            <a:endParaRPr lang="pl-PL" sz="2400" dirty="0">
              <a:latin typeface="Exo 2"/>
            </a:endParaRPr>
          </a:p>
        </p:txBody>
      </p:sp>
    </p:spTree>
    <p:extLst>
      <p:ext uri="{BB962C8B-B14F-4D97-AF65-F5344CB8AC3E}">
        <p14:creationId xmlns:p14="http://schemas.microsoft.com/office/powerpoint/2010/main" val="211059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5F3A5D-A4DE-F89C-19FC-EFA99E1D9221}"/>
              </a:ext>
            </a:extLst>
          </p:cNvPr>
          <p:cNvSpPr>
            <a:spLocks noGrp="1"/>
          </p:cNvSpPr>
          <p:nvPr>
            <p:ph type="title"/>
          </p:nvPr>
        </p:nvSpPr>
        <p:spPr/>
        <p:txBody>
          <a:bodyPr/>
          <a:lstStyle/>
          <a:p>
            <a:r>
              <a:rPr lang="pl-PL" dirty="0"/>
              <a:t>Sprawa administracyjna i decyzja administracyjna</a:t>
            </a:r>
          </a:p>
        </p:txBody>
      </p:sp>
      <p:sp>
        <p:nvSpPr>
          <p:cNvPr id="3" name="Symbol zastępczy zawartości 2">
            <a:extLst>
              <a:ext uri="{FF2B5EF4-FFF2-40B4-BE49-F238E27FC236}">
                <a16:creationId xmlns:a16="http://schemas.microsoft.com/office/drawing/2014/main" id="{DEB90738-DD0E-01F7-FA19-209B6E81C470}"/>
              </a:ext>
            </a:extLst>
          </p:cNvPr>
          <p:cNvSpPr>
            <a:spLocks noGrp="1"/>
          </p:cNvSpPr>
          <p:nvPr>
            <p:ph idx="1"/>
          </p:nvPr>
        </p:nvSpPr>
        <p:spPr/>
        <p:txBody>
          <a:bodyPr>
            <a:normAutofit/>
          </a:bodyPr>
          <a:lstStyle/>
          <a:p>
            <a:r>
              <a:rPr lang="pl-PL" sz="2800" b="0" i="0" dirty="0">
                <a:solidFill>
                  <a:srgbClr val="333333"/>
                </a:solidFill>
                <a:effectLst/>
                <a:latin typeface="Exo 2"/>
              </a:rPr>
              <a:t>Między pojęciem decyzji administracyjnej a pojęciem sprawy administracyjnej istnieje nierozerwalny związek.</a:t>
            </a:r>
          </a:p>
          <a:p>
            <a:r>
              <a:rPr lang="pl-PL" sz="2800" b="0" i="0" dirty="0">
                <a:solidFill>
                  <a:srgbClr val="333333"/>
                </a:solidFill>
                <a:effectLst/>
                <a:latin typeface="Exo 2"/>
              </a:rPr>
              <a:t>Relacje te mogą skutkować próbami zdefiniowania pojęcia sprawy za pomocą pojęcia decyzji (ze sprawą administracyjną mamy do czynienia wówczas, gdy prawo przedmiotowe przewiduje wydanie decyzji administracyjnej), albo odwrotnie.</a:t>
            </a:r>
            <a:endParaRPr lang="pl-PL" sz="2800" dirty="0">
              <a:latin typeface="Exo 2"/>
            </a:endParaRPr>
          </a:p>
        </p:txBody>
      </p:sp>
    </p:spTree>
    <p:extLst>
      <p:ext uri="{BB962C8B-B14F-4D97-AF65-F5344CB8AC3E}">
        <p14:creationId xmlns:p14="http://schemas.microsoft.com/office/powerpoint/2010/main" val="119730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1FA15D92-1048-967E-4D68-9C8B767BA6E8}"/>
              </a:ext>
            </a:extLst>
          </p:cNvPr>
          <p:cNvSpPr>
            <a:spLocks noGrp="1"/>
          </p:cNvSpPr>
          <p:nvPr>
            <p:ph type="title"/>
          </p:nvPr>
        </p:nvSpPr>
        <p:spPr>
          <a:xfrm>
            <a:off x="1154954" y="838200"/>
            <a:ext cx="8761413" cy="977900"/>
          </a:xfrm>
        </p:spPr>
        <p:txBody>
          <a:bodyPr>
            <a:normAutofit/>
          </a:bodyPr>
          <a:lstStyle/>
          <a:p>
            <a:r>
              <a:rPr lang="pl-PL">
                <a:solidFill>
                  <a:srgbClr val="FFFFFF"/>
                </a:solidFill>
              </a:rPr>
              <a:t>Treść upoważnienia</a:t>
            </a:r>
          </a:p>
        </p:txBody>
      </p:sp>
      <p:sp>
        <p:nvSpPr>
          <p:cNvPr id="3" name="Symbol zastępczy zawartości 2">
            <a:extLst>
              <a:ext uri="{FF2B5EF4-FFF2-40B4-BE49-F238E27FC236}">
                <a16:creationId xmlns:a16="http://schemas.microsoft.com/office/drawing/2014/main" id="{3B716244-E01F-64CF-3BBC-13DCEF193238}"/>
              </a:ext>
            </a:extLst>
          </p:cNvPr>
          <p:cNvSpPr>
            <a:spLocks noGrp="1"/>
          </p:cNvSpPr>
          <p:nvPr>
            <p:ph idx="1"/>
          </p:nvPr>
        </p:nvSpPr>
        <p:spPr>
          <a:xfrm>
            <a:off x="1887233" y="2603500"/>
            <a:ext cx="8417535" cy="3416300"/>
          </a:xfrm>
        </p:spPr>
        <p:txBody>
          <a:bodyPr>
            <a:normAutofit/>
          </a:bodyPr>
          <a:lstStyle/>
          <a:p>
            <a:r>
              <a:rPr lang="pl-PL">
                <a:latin typeface="Exo 2"/>
              </a:rPr>
              <a:t>Z</a:t>
            </a:r>
            <a:r>
              <a:rPr lang="pl-PL" b="0" i="0">
                <a:effectLst/>
                <a:latin typeface="Exo 2"/>
              </a:rPr>
              <a:t>akres upoważnienia objęty oświadczeniem woli organu ma być czytelny (powinno być jasne i nie nasuwać wątpliwości co do swego zakresu) i udzielone konkretnej osobie- pracownikowi organu (imiennie) a nie pracownikom zajmującym określone stanowisko.</a:t>
            </a:r>
          </a:p>
          <a:p>
            <a:endParaRPr lang="pl-PL" b="0" i="0">
              <a:effectLst/>
              <a:latin typeface="Exo 2"/>
            </a:endParaRPr>
          </a:p>
          <a:p>
            <a:r>
              <a:rPr lang="pl-PL" b="0" i="0">
                <a:effectLst/>
                <a:latin typeface="Exo 2"/>
              </a:rPr>
              <a:t>Upoważnienie takie powinno mieć formę pisemną z określeniem daty, od której obowiązuje oraz wskazywać szczegółowo zakres objęty tym upoważnieniem.</a:t>
            </a:r>
          </a:p>
          <a:p>
            <a:r>
              <a:rPr lang="pl-PL" b="0" i="0">
                <a:effectLst/>
                <a:latin typeface="Exo 2"/>
              </a:rPr>
              <a:t>Niedopuszczalne jest wydawanie upoważnień o charakterze blankietowym</a:t>
            </a:r>
            <a:br>
              <a:rPr lang="pl-PL" b="0" i="0">
                <a:effectLst/>
                <a:latin typeface="Exo 2"/>
              </a:rPr>
            </a:br>
            <a:endParaRPr lang="pl-PL" dirty="0"/>
          </a:p>
        </p:txBody>
      </p:sp>
    </p:spTree>
    <p:extLst>
      <p:ext uri="{BB962C8B-B14F-4D97-AF65-F5344CB8AC3E}">
        <p14:creationId xmlns:p14="http://schemas.microsoft.com/office/powerpoint/2010/main" val="2473353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0FEF9B6A-4C12-846D-D913-2B40BA6CF1D1}"/>
              </a:ext>
            </a:extLst>
          </p:cNvPr>
          <p:cNvSpPr>
            <a:spLocks noGrp="1"/>
          </p:cNvSpPr>
          <p:nvPr>
            <p:ph type="title"/>
          </p:nvPr>
        </p:nvSpPr>
        <p:spPr>
          <a:xfrm>
            <a:off x="1154954" y="838200"/>
            <a:ext cx="8761413" cy="977900"/>
          </a:xfrm>
        </p:spPr>
        <p:txBody>
          <a:bodyPr>
            <a:normAutofit/>
          </a:bodyPr>
          <a:lstStyle/>
          <a:p>
            <a:r>
              <a:rPr lang="pl-PL">
                <a:solidFill>
                  <a:srgbClr val="FFFFFF"/>
                </a:solidFill>
              </a:rPr>
              <a:t>Charakter upoważnienia</a:t>
            </a:r>
          </a:p>
        </p:txBody>
      </p:sp>
      <p:sp>
        <p:nvSpPr>
          <p:cNvPr id="3" name="Symbol zastępczy zawartości 2">
            <a:extLst>
              <a:ext uri="{FF2B5EF4-FFF2-40B4-BE49-F238E27FC236}">
                <a16:creationId xmlns:a16="http://schemas.microsoft.com/office/drawing/2014/main" id="{CCFC739F-897E-B0AA-8B37-50097341D666}"/>
              </a:ext>
            </a:extLst>
          </p:cNvPr>
          <p:cNvSpPr>
            <a:spLocks noGrp="1"/>
          </p:cNvSpPr>
          <p:nvPr>
            <p:ph idx="1"/>
          </p:nvPr>
        </p:nvSpPr>
        <p:spPr>
          <a:xfrm>
            <a:off x="1887233" y="2603500"/>
            <a:ext cx="8417535" cy="3416300"/>
          </a:xfrm>
        </p:spPr>
        <p:txBody>
          <a:bodyPr>
            <a:normAutofit/>
          </a:bodyPr>
          <a:lstStyle/>
          <a:p>
            <a:r>
              <a:rPr lang="pl-PL" b="0" i="0">
                <a:effectLst/>
                <a:latin typeface="Exo 2"/>
              </a:rPr>
              <a:t>Udzielenie upoważnienia do wydawania decyzji w imieniu organu jest czynnością o charakterze wewnętrznym. </a:t>
            </a:r>
          </a:p>
          <a:p>
            <a:r>
              <a:rPr lang="pl-PL" b="0" i="0">
                <a:effectLst/>
                <a:latin typeface="Exo 2"/>
              </a:rPr>
              <a:t>Nie powoduje ono utraty przez organ udzielający kompetencji do załatwiania sprawy, w szczególności do wydawania decyzji administracyjnych, gdyż podmiot upoważniony działa w tym zakresie w imieniu organu i na jego odpowiedzialność. </a:t>
            </a:r>
          </a:p>
          <a:p>
            <a:r>
              <a:rPr lang="pl-PL">
                <a:latin typeface="Exo 2"/>
              </a:rPr>
              <a:t>Z </a:t>
            </a:r>
            <a:r>
              <a:rPr lang="pl-PL" b="0" i="0">
                <a:effectLst/>
                <a:latin typeface="Exo 2"/>
              </a:rPr>
              <a:t>art. 268a KPA nie wynika wprost obowiązek włączenia dokumentu upoważnienia do wydania decyzji, które funkcjonuje w obrocie prawnym, do akt każdej sprawy.</a:t>
            </a:r>
            <a:endParaRPr lang="pl-PL" dirty="0"/>
          </a:p>
        </p:txBody>
      </p:sp>
    </p:spTree>
    <p:extLst>
      <p:ext uri="{BB962C8B-B14F-4D97-AF65-F5344CB8AC3E}">
        <p14:creationId xmlns:p14="http://schemas.microsoft.com/office/powerpoint/2010/main" val="697942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5248A9C6-A21B-D465-D10C-B58F2E10D0D2}"/>
              </a:ext>
            </a:extLst>
          </p:cNvPr>
          <p:cNvSpPr>
            <a:spLocks noGrp="1"/>
          </p:cNvSpPr>
          <p:nvPr>
            <p:ph type="title"/>
          </p:nvPr>
        </p:nvSpPr>
        <p:spPr>
          <a:xfrm>
            <a:off x="1154954" y="838200"/>
            <a:ext cx="8761413" cy="977900"/>
          </a:xfrm>
        </p:spPr>
        <p:txBody>
          <a:bodyPr>
            <a:normAutofit/>
          </a:bodyPr>
          <a:lstStyle/>
          <a:p>
            <a:r>
              <a:rPr lang="pl-PL">
                <a:solidFill>
                  <a:srgbClr val="FFFFFF"/>
                </a:solidFill>
              </a:rPr>
              <a:t>Skutek upoważnienia</a:t>
            </a:r>
          </a:p>
        </p:txBody>
      </p:sp>
      <p:sp>
        <p:nvSpPr>
          <p:cNvPr id="3" name="Symbol zastępczy zawartości 2">
            <a:extLst>
              <a:ext uri="{FF2B5EF4-FFF2-40B4-BE49-F238E27FC236}">
                <a16:creationId xmlns:a16="http://schemas.microsoft.com/office/drawing/2014/main" id="{AC116DC6-7A23-647B-AFB9-4D723BFF764F}"/>
              </a:ext>
            </a:extLst>
          </p:cNvPr>
          <p:cNvSpPr>
            <a:spLocks noGrp="1"/>
          </p:cNvSpPr>
          <p:nvPr>
            <p:ph idx="1"/>
          </p:nvPr>
        </p:nvSpPr>
        <p:spPr>
          <a:xfrm>
            <a:off x="1887233" y="2603500"/>
            <a:ext cx="8417535" cy="3416300"/>
          </a:xfrm>
        </p:spPr>
        <p:txBody>
          <a:bodyPr>
            <a:normAutofit/>
          </a:bodyPr>
          <a:lstStyle/>
          <a:p>
            <a:r>
              <a:rPr lang="pl-PL" b="0" i="0">
                <a:effectLst/>
                <a:latin typeface="Exo 2"/>
              </a:rPr>
              <a:t>Upoważnienie do wydawania decyzji może być udzielone pracownikowi danej jednostki organizacyjnej, przy czym </a:t>
            </a:r>
            <a:r>
              <a:rPr lang="pl-PL" b="0" i="0">
                <a:effectLst/>
                <a:highlight>
                  <a:srgbClr val="00FF00"/>
                </a:highlight>
                <a:latin typeface="Exo 2"/>
              </a:rPr>
              <a:t>wybór upoważnionego (</a:t>
            </a:r>
            <a:r>
              <a:rPr lang="pl-PL" b="0" i="0">
                <a:effectLst/>
                <a:latin typeface="Exo 2"/>
              </a:rPr>
              <a:t>nie jest związany z żadnymi wymaganiami prawnymi w tym względzie) pracownika należy do organu (piastuna kompetencji organu). </a:t>
            </a:r>
          </a:p>
          <a:p>
            <a:r>
              <a:rPr lang="pl-PL" b="0" i="0">
                <a:effectLst/>
                <a:latin typeface="Exo 2"/>
              </a:rPr>
              <a:t>Upoważnienie może być nadane do odwołania, na czas oznaczony albo w odniesieniu do określonych konkretnie spraw. </a:t>
            </a:r>
          </a:p>
          <a:p>
            <a:r>
              <a:rPr lang="pl-PL" b="0" i="0">
                <a:effectLst/>
                <a:latin typeface="Exo 2"/>
              </a:rPr>
              <a:t>Pracownik upoważniony do wykonywania kompetencji organu nie staje się przez to organem, wykonuje on bowiem tylko kompetencje organu.</a:t>
            </a:r>
            <a:endParaRPr lang="pl-PL" dirty="0">
              <a:latin typeface="Exo 2"/>
            </a:endParaRPr>
          </a:p>
        </p:txBody>
      </p:sp>
    </p:spTree>
    <p:extLst>
      <p:ext uri="{BB962C8B-B14F-4D97-AF65-F5344CB8AC3E}">
        <p14:creationId xmlns:p14="http://schemas.microsoft.com/office/powerpoint/2010/main" val="3583552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E5604489-3FD2-AA54-075D-B1497967C829}"/>
              </a:ext>
            </a:extLst>
          </p:cNvPr>
          <p:cNvSpPr>
            <a:spLocks noGrp="1"/>
          </p:cNvSpPr>
          <p:nvPr>
            <p:ph type="title"/>
          </p:nvPr>
        </p:nvSpPr>
        <p:spPr>
          <a:xfrm>
            <a:off x="1154954" y="838200"/>
            <a:ext cx="8761413" cy="977900"/>
          </a:xfrm>
        </p:spPr>
        <p:txBody>
          <a:bodyPr>
            <a:normAutofit/>
          </a:bodyPr>
          <a:lstStyle/>
          <a:p>
            <a:r>
              <a:rPr lang="pl-PL">
                <a:solidFill>
                  <a:srgbClr val="FFFFFF"/>
                </a:solidFill>
              </a:rPr>
              <a:t>Zakaz interpretacji rozszerzającej</a:t>
            </a:r>
          </a:p>
        </p:txBody>
      </p:sp>
      <p:sp>
        <p:nvSpPr>
          <p:cNvPr id="3" name="Symbol zastępczy zawartości 2">
            <a:extLst>
              <a:ext uri="{FF2B5EF4-FFF2-40B4-BE49-F238E27FC236}">
                <a16:creationId xmlns:a16="http://schemas.microsoft.com/office/drawing/2014/main" id="{5531C203-27F1-62DD-9F3D-BDE431E2FC4B}"/>
              </a:ext>
            </a:extLst>
          </p:cNvPr>
          <p:cNvSpPr>
            <a:spLocks noGrp="1"/>
          </p:cNvSpPr>
          <p:nvPr>
            <p:ph idx="1"/>
          </p:nvPr>
        </p:nvSpPr>
        <p:spPr>
          <a:xfrm>
            <a:off x="1887233" y="2603500"/>
            <a:ext cx="8417535" cy="3416300"/>
          </a:xfrm>
        </p:spPr>
        <p:txBody>
          <a:bodyPr>
            <a:normAutofit/>
          </a:bodyPr>
          <a:lstStyle/>
          <a:p>
            <a:r>
              <a:rPr lang="pl-PL" sz="2800" dirty="0">
                <a:latin typeface="Exo 2"/>
              </a:rPr>
              <a:t>Z </a:t>
            </a:r>
            <a:r>
              <a:rPr lang="pl-PL" sz="2800" b="0" i="0" dirty="0">
                <a:effectLst/>
                <a:latin typeface="Exo 2"/>
              </a:rPr>
              <a:t>upoważnienia nie można interpretować więcej uprawnień, aniżeli nim wyraźnie zakreślono, a jego treść nie powinna budzić wątpliwości.</a:t>
            </a:r>
          </a:p>
          <a:p>
            <a:endParaRPr lang="pl-PL" sz="2800" dirty="0">
              <a:latin typeface="Exo 2"/>
            </a:endParaRPr>
          </a:p>
          <a:p>
            <a:r>
              <a:rPr lang="pl-PL" sz="2800" b="0" i="0" dirty="0">
                <a:effectLst/>
                <a:latin typeface="Exo 2"/>
              </a:rPr>
              <a:t>Delegacji uprawnień nie można domniemywać. </a:t>
            </a:r>
          </a:p>
          <a:p>
            <a:endParaRPr lang="pl-PL" sz="2800" dirty="0"/>
          </a:p>
        </p:txBody>
      </p:sp>
    </p:spTree>
    <p:extLst>
      <p:ext uri="{BB962C8B-B14F-4D97-AF65-F5344CB8AC3E}">
        <p14:creationId xmlns:p14="http://schemas.microsoft.com/office/powerpoint/2010/main" val="4215028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859A208D-2ED8-9301-ACC1-71624F2F16E9}"/>
              </a:ext>
            </a:extLst>
          </p:cNvPr>
          <p:cNvSpPr>
            <a:spLocks noGrp="1"/>
          </p:cNvSpPr>
          <p:nvPr>
            <p:ph type="title"/>
          </p:nvPr>
        </p:nvSpPr>
        <p:spPr>
          <a:xfrm>
            <a:off x="1154954" y="838200"/>
            <a:ext cx="8761413" cy="977900"/>
          </a:xfrm>
        </p:spPr>
        <p:txBody>
          <a:bodyPr>
            <a:normAutofit/>
          </a:bodyPr>
          <a:lstStyle/>
          <a:p>
            <a:r>
              <a:rPr lang="pl-PL">
                <a:solidFill>
                  <a:srgbClr val="FFFFFF"/>
                </a:solidFill>
              </a:rPr>
              <a:t>Skutek upoważnienia</a:t>
            </a:r>
          </a:p>
        </p:txBody>
      </p:sp>
      <p:sp>
        <p:nvSpPr>
          <p:cNvPr id="3" name="Symbol zastępczy zawartości 2">
            <a:extLst>
              <a:ext uri="{FF2B5EF4-FFF2-40B4-BE49-F238E27FC236}">
                <a16:creationId xmlns:a16="http://schemas.microsoft.com/office/drawing/2014/main" id="{1B0628D6-CED0-039E-B216-0D1C2E5DF692}"/>
              </a:ext>
            </a:extLst>
          </p:cNvPr>
          <p:cNvSpPr>
            <a:spLocks noGrp="1"/>
          </p:cNvSpPr>
          <p:nvPr>
            <p:ph idx="1"/>
          </p:nvPr>
        </p:nvSpPr>
        <p:spPr>
          <a:xfrm>
            <a:off x="1887233" y="2603500"/>
            <a:ext cx="8417535" cy="3416300"/>
          </a:xfrm>
        </p:spPr>
        <p:txBody>
          <a:bodyPr>
            <a:normAutofit/>
          </a:bodyPr>
          <a:lstStyle/>
          <a:p>
            <a:r>
              <a:rPr lang="pl-PL" sz="2000" b="0" i="0" dirty="0">
                <a:effectLst/>
                <a:latin typeface="Exo 2"/>
              </a:rPr>
              <a:t>Brak powołania się na upoważnienie do podpisania decyzji nie uzasadnia uchylenia decyzji, gdyż tego rodzaju naruszenie przepisów postępowania nie może mieć istotnego wpływu na wynik sprawy.</a:t>
            </a:r>
          </a:p>
          <a:p>
            <a:endParaRPr lang="pl-PL" sz="2000" dirty="0">
              <a:latin typeface="Exo 2"/>
            </a:endParaRPr>
          </a:p>
          <a:p>
            <a:r>
              <a:rPr lang="pl-PL" sz="2000" dirty="0">
                <a:latin typeface="Exo 2"/>
              </a:rPr>
              <a:t>P</a:t>
            </a:r>
            <a:r>
              <a:rPr lang="pl-PL" sz="2000" b="0" i="0" dirty="0">
                <a:effectLst/>
                <a:latin typeface="Exo 2"/>
              </a:rPr>
              <a:t>odpisanie decyzji przez osobę nieupoważnioną powinno być kwalifikowane jako rażące naruszenie prawa, gdyż brak upoważnienia, o którym mowa w art. 268a KPA, skutkuje naruszeniem przepisów o właściwości, stanowi wadę z art. 156 § 1 pkt 1 KPA.</a:t>
            </a:r>
            <a:endParaRPr lang="pl-PL" sz="2000" dirty="0"/>
          </a:p>
        </p:txBody>
      </p:sp>
    </p:spTree>
    <p:extLst>
      <p:ext uri="{BB962C8B-B14F-4D97-AF65-F5344CB8AC3E}">
        <p14:creationId xmlns:p14="http://schemas.microsoft.com/office/powerpoint/2010/main" val="4098154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DAF0E201-15E4-A6A8-F1C1-DF7F0FC64EF7}"/>
              </a:ext>
            </a:extLst>
          </p:cNvPr>
          <p:cNvSpPr>
            <a:spLocks noGrp="1"/>
          </p:cNvSpPr>
          <p:nvPr>
            <p:ph type="title"/>
          </p:nvPr>
        </p:nvSpPr>
        <p:spPr>
          <a:xfrm>
            <a:off x="1154954" y="838200"/>
            <a:ext cx="8761413" cy="977900"/>
          </a:xfrm>
        </p:spPr>
        <p:txBody>
          <a:bodyPr>
            <a:normAutofit/>
          </a:bodyPr>
          <a:lstStyle/>
          <a:p>
            <a:pPr>
              <a:lnSpc>
                <a:spcPct val="90000"/>
              </a:lnSpc>
            </a:pPr>
            <a:r>
              <a:rPr lang="pl-PL" sz="3100">
                <a:solidFill>
                  <a:srgbClr val="FFFFFF"/>
                </a:solidFill>
              </a:rPr>
              <a:t>Utrata bytu prawnego organu a upoważnienie</a:t>
            </a:r>
          </a:p>
        </p:txBody>
      </p:sp>
      <p:sp>
        <p:nvSpPr>
          <p:cNvPr id="3" name="Symbol zastępczy zawartości 2">
            <a:extLst>
              <a:ext uri="{FF2B5EF4-FFF2-40B4-BE49-F238E27FC236}">
                <a16:creationId xmlns:a16="http://schemas.microsoft.com/office/drawing/2014/main" id="{E3F20AD9-C4CD-ED8E-5454-6B1A0FCBAD00}"/>
              </a:ext>
            </a:extLst>
          </p:cNvPr>
          <p:cNvSpPr>
            <a:spLocks noGrp="1"/>
          </p:cNvSpPr>
          <p:nvPr>
            <p:ph idx="1"/>
          </p:nvPr>
        </p:nvSpPr>
        <p:spPr>
          <a:xfrm>
            <a:off x="1691149" y="2241755"/>
            <a:ext cx="8613620" cy="3778045"/>
          </a:xfrm>
        </p:spPr>
        <p:txBody>
          <a:bodyPr>
            <a:noAutofit/>
          </a:bodyPr>
          <a:lstStyle/>
          <a:p>
            <a:pPr>
              <a:lnSpc>
                <a:spcPct val="90000"/>
              </a:lnSpc>
            </a:pPr>
            <a:r>
              <a:rPr lang="pl-PL" dirty="0">
                <a:latin typeface="Exo 2"/>
              </a:rPr>
              <a:t>B</a:t>
            </a:r>
            <a:r>
              <a:rPr lang="pl-PL" b="0" i="0" dirty="0">
                <a:effectLst/>
                <a:latin typeface="Exo 2"/>
              </a:rPr>
              <a:t>rak osoby fizycznej wykonującej funkcje organu (wskutek śmierci, wygaśnięcia mandatu czy aresztowania) nie znosi samego organu i nie wpływa na ważność upoważnień do czasu, gdy nie zostaną one uchylone lub zmienione przez piastuna organu. </a:t>
            </a:r>
          </a:p>
          <a:p>
            <a:pPr>
              <a:lnSpc>
                <a:spcPct val="90000"/>
              </a:lnSpc>
            </a:pPr>
            <a:endParaRPr lang="pl-PL" b="0" i="0" dirty="0">
              <a:effectLst/>
              <a:latin typeface="Exo 2"/>
            </a:endParaRPr>
          </a:p>
          <a:p>
            <a:pPr>
              <a:lnSpc>
                <a:spcPct val="90000"/>
              </a:lnSpc>
            </a:pPr>
            <a:r>
              <a:rPr lang="pl-PL" b="0" i="0" dirty="0">
                <a:effectLst/>
                <a:latin typeface="Exo 2"/>
              </a:rPr>
              <a:t>Dopiero zniesienie organu administracyjnego powoduje utratę mocy udzielonego upoważnienia.</a:t>
            </a:r>
          </a:p>
          <a:p>
            <a:pPr>
              <a:lnSpc>
                <a:spcPct val="90000"/>
              </a:lnSpc>
            </a:pPr>
            <a:endParaRPr lang="pl-PL" b="0" i="0" dirty="0">
              <a:effectLst/>
              <a:latin typeface="Exo 2"/>
            </a:endParaRPr>
          </a:p>
          <a:p>
            <a:pPr>
              <a:lnSpc>
                <a:spcPct val="90000"/>
              </a:lnSpc>
            </a:pPr>
            <a:r>
              <a:rPr lang="pl-PL" b="0" i="0" dirty="0">
                <a:effectLst/>
                <a:latin typeface="Exo 2"/>
              </a:rPr>
              <a:t>Z dniem zaprzestania sprawowania funkcji organu przez daną osobę nie wygasają udzielone przez nią pełnomocnictwa administracyjne, chyba że zostały one odwołane przez osobę, która je udzieliła lub jej następcę.</a:t>
            </a:r>
          </a:p>
          <a:p>
            <a:pPr>
              <a:lnSpc>
                <a:spcPct val="90000"/>
              </a:lnSpc>
            </a:pPr>
            <a:endParaRPr lang="pl-PL" b="0" i="0" dirty="0">
              <a:effectLst/>
              <a:latin typeface="Exo 2"/>
            </a:endParaRPr>
          </a:p>
          <a:p>
            <a:pPr marL="0" indent="0">
              <a:lnSpc>
                <a:spcPct val="90000"/>
              </a:lnSpc>
              <a:buNone/>
            </a:pPr>
            <a:r>
              <a:rPr lang="pl-PL" b="0" i="0" dirty="0">
                <a:effectLst/>
                <a:latin typeface="Exo 2"/>
              </a:rPr>
              <a:t>Zob. Wyrok Naczelnego Sądu Administracyjnego z dnia 20 sierpnia 2020 r., II FSK 1458/18</a:t>
            </a:r>
            <a:endParaRPr lang="pl-PL" dirty="0">
              <a:latin typeface="Exo 2"/>
            </a:endParaRPr>
          </a:p>
        </p:txBody>
      </p:sp>
    </p:spTree>
    <p:extLst>
      <p:ext uri="{BB962C8B-B14F-4D97-AF65-F5344CB8AC3E}">
        <p14:creationId xmlns:p14="http://schemas.microsoft.com/office/powerpoint/2010/main" val="92300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90CCC526-6A26-2CC9-687E-9D86826C0A82}"/>
              </a:ext>
            </a:extLst>
          </p:cNvPr>
          <p:cNvSpPr>
            <a:spLocks noGrp="1"/>
          </p:cNvSpPr>
          <p:nvPr>
            <p:ph type="title"/>
          </p:nvPr>
        </p:nvSpPr>
        <p:spPr>
          <a:xfrm>
            <a:off x="1154954" y="838200"/>
            <a:ext cx="8761413" cy="977900"/>
          </a:xfrm>
        </p:spPr>
        <p:txBody>
          <a:bodyPr>
            <a:normAutofit/>
          </a:bodyPr>
          <a:lstStyle/>
          <a:p>
            <a:r>
              <a:rPr lang="pl-PL">
                <a:solidFill>
                  <a:srgbClr val="FFFFFF"/>
                </a:solidFill>
              </a:rPr>
              <a:t>Istota wyłączenia pracownika</a:t>
            </a:r>
          </a:p>
        </p:txBody>
      </p:sp>
      <p:sp>
        <p:nvSpPr>
          <p:cNvPr id="3" name="Symbol zastępczy zawartości 2">
            <a:extLst>
              <a:ext uri="{FF2B5EF4-FFF2-40B4-BE49-F238E27FC236}">
                <a16:creationId xmlns:a16="http://schemas.microsoft.com/office/drawing/2014/main" id="{E2E89624-147A-8CEA-1E9A-5694F7740A75}"/>
              </a:ext>
            </a:extLst>
          </p:cNvPr>
          <p:cNvSpPr>
            <a:spLocks noGrp="1"/>
          </p:cNvSpPr>
          <p:nvPr>
            <p:ph idx="1"/>
          </p:nvPr>
        </p:nvSpPr>
        <p:spPr>
          <a:xfrm>
            <a:off x="1887233" y="2603500"/>
            <a:ext cx="8417535" cy="3416300"/>
          </a:xfrm>
        </p:spPr>
        <p:txBody>
          <a:bodyPr>
            <a:normAutofit/>
          </a:bodyPr>
          <a:lstStyle/>
          <a:p>
            <a:r>
              <a:rPr lang="pl-PL" sz="2400" dirty="0">
                <a:latin typeface="Exo 2"/>
              </a:rPr>
              <a:t>R</a:t>
            </a:r>
            <a:r>
              <a:rPr lang="pl-PL" sz="2400" b="0" i="0" dirty="0">
                <a:effectLst/>
                <a:latin typeface="Exo 2"/>
              </a:rPr>
              <a:t>egulacja zawarta w art. 24 -27 k.p.a. podyktowana jest dbałością o zapewnienie bezstronności osób, podmiotów, organów, które kształtują, bądź znacząco wpływają na treść ustalanego stosunku prawnego</a:t>
            </a:r>
            <a:endParaRPr lang="pl-PL" sz="2400" dirty="0"/>
          </a:p>
        </p:txBody>
      </p:sp>
    </p:spTree>
    <p:extLst>
      <p:ext uri="{BB962C8B-B14F-4D97-AF65-F5344CB8AC3E}">
        <p14:creationId xmlns:p14="http://schemas.microsoft.com/office/powerpoint/2010/main" val="4154376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967766C6-9A1C-F1D8-0A6B-FECB38328C89}"/>
              </a:ext>
            </a:extLst>
          </p:cNvPr>
          <p:cNvSpPr>
            <a:spLocks noGrp="1"/>
          </p:cNvSpPr>
          <p:nvPr>
            <p:ph type="title"/>
          </p:nvPr>
        </p:nvSpPr>
        <p:spPr>
          <a:xfrm>
            <a:off x="1154954" y="838200"/>
            <a:ext cx="8761413" cy="977900"/>
          </a:xfrm>
        </p:spPr>
        <p:txBody>
          <a:bodyPr>
            <a:normAutofit/>
          </a:bodyPr>
          <a:lstStyle/>
          <a:p>
            <a:r>
              <a:rPr lang="pl-PL">
                <a:solidFill>
                  <a:srgbClr val="FFFFFF"/>
                </a:solidFill>
              </a:rPr>
              <a:t>Wyłączenie pracownika – art. 24</a:t>
            </a:r>
          </a:p>
        </p:txBody>
      </p:sp>
      <p:sp>
        <p:nvSpPr>
          <p:cNvPr id="3" name="Symbol zastępczy zawartości 2">
            <a:extLst>
              <a:ext uri="{FF2B5EF4-FFF2-40B4-BE49-F238E27FC236}">
                <a16:creationId xmlns:a16="http://schemas.microsoft.com/office/drawing/2014/main" id="{F5605065-6CD3-168E-B14C-AE27E673A88C}"/>
              </a:ext>
            </a:extLst>
          </p:cNvPr>
          <p:cNvSpPr>
            <a:spLocks noGrp="1"/>
          </p:cNvSpPr>
          <p:nvPr>
            <p:ph idx="1"/>
          </p:nvPr>
        </p:nvSpPr>
        <p:spPr>
          <a:xfrm>
            <a:off x="1838633" y="2330245"/>
            <a:ext cx="8466136" cy="3689555"/>
          </a:xfrm>
        </p:spPr>
        <p:txBody>
          <a:bodyPr>
            <a:normAutofit/>
          </a:bodyPr>
          <a:lstStyle/>
          <a:p>
            <a:pPr marL="0" indent="0">
              <a:lnSpc>
                <a:spcPct val="90000"/>
              </a:lnSpc>
              <a:spcBef>
                <a:spcPts val="525"/>
              </a:spcBef>
              <a:buNone/>
            </a:pPr>
            <a:r>
              <a:rPr lang="pl-PL" sz="1600" dirty="0">
                <a:latin typeface="Exo 2"/>
              </a:rPr>
              <a:t>Pracownik organu administracji publicznej podlega wyłączeniu od udziału w postępowaniu w sprawie:</a:t>
            </a:r>
          </a:p>
          <a:p>
            <a:pPr marL="0" indent="0">
              <a:lnSpc>
                <a:spcPct val="90000"/>
              </a:lnSpc>
              <a:buNone/>
            </a:pPr>
            <a:r>
              <a:rPr lang="pl-PL" sz="1600" dirty="0">
                <a:latin typeface="Exo 2"/>
              </a:rPr>
              <a:t>1) w której jest stroną albo pozostaje z jedną ze stron w takim stosunku prawnym, że wynik sprawy może mieć wpływ na jego prawa lub obowiązki;</a:t>
            </a:r>
          </a:p>
          <a:p>
            <a:pPr marL="0" indent="0">
              <a:lnSpc>
                <a:spcPct val="90000"/>
              </a:lnSpc>
              <a:buNone/>
            </a:pPr>
            <a:r>
              <a:rPr lang="pl-PL" sz="1600" dirty="0">
                <a:latin typeface="Exo 2"/>
              </a:rPr>
              <a:t>2) swego małżonka oraz krewnych i powinowatych do drugiego stopnia;</a:t>
            </a:r>
          </a:p>
          <a:p>
            <a:pPr marL="0" indent="0">
              <a:lnSpc>
                <a:spcPct val="90000"/>
              </a:lnSpc>
              <a:buNone/>
            </a:pPr>
            <a:r>
              <a:rPr lang="pl-PL" sz="1600" dirty="0">
                <a:latin typeface="Exo 2"/>
              </a:rPr>
              <a:t>3) osoby związanej z nim z tytułu przysposobienia, opieki lub kurateli;</a:t>
            </a:r>
          </a:p>
          <a:p>
            <a:pPr marL="0" indent="0">
              <a:lnSpc>
                <a:spcPct val="90000"/>
              </a:lnSpc>
              <a:buNone/>
            </a:pPr>
            <a:r>
              <a:rPr lang="pl-PL" sz="1600" dirty="0">
                <a:latin typeface="Exo 2"/>
              </a:rPr>
              <a:t>4)  w której był świadkiem lub biegłym albo był lub jest przedstawicielem jednej ze stron, albo w której przedstawicielem strony jest jedna z osób wymienionych w pkt 2 i 3;</a:t>
            </a:r>
          </a:p>
          <a:p>
            <a:pPr marL="0" indent="0">
              <a:lnSpc>
                <a:spcPct val="90000"/>
              </a:lnSpc>
              <a:buNone/>
            </a:pPr>
            <a:r>
              <a:rPr lang="pl-PL" sz="1600" dirty="0">
                <a:latin typeface="Exo 2"/>
              </a:rPr>
              <a:t>5) w której brał udział w wydaniu zaskarżonej decyzji;</a:t>
            </a:r>
          </a:p>
          <a:p>
            <a:pPr marL="0" indent="0">
              <a:lnSpc>
                <a:spcPct val="90000"/>
              </a:lnSpc>
              <a:buNone/>
            </a:pPr>
            <a:r>
              <a:rPr lang="pl-PL" sz="1600" dirty="0">
                <a:latin typeface="Exo 2"/>
              </a:rPr>
              <a:t>6)  z powodu której wszczęto przeciw niemu dochodzenie służbowe, postępowanie dyscyplinarne lub karne;</a:t>
            </a:r>
          </a:p>
          <a:p>
            <a:pPr marL="0" indent="0">
              <a:lnSpc>
                <a:spcPct val="90000"/>
              </a:lnSpc>
              <a:buNone/>
            </a:pPr>
            <a:r>
              <a:rPr lang="pl-PL" sz="1600" dirty="0">
                <a:latin typeface="Exo 2"/>
              </a:rPr>
              <a:t>7) w której jedną ze stron jest osoba pozostająca wobec niego w stosunku nadrzędności służbowej.</a:t>
            </a:r>
          </a:p>
          <a:p>
            <a:pPr>
              <a:lnSpc>
                <a:spcPct val="90000"/>
              </a:lnSpc>
            </a:pPr>
            <a:endParaRPr lang="pl-PL" sz="1500" dirty="0"/>
          </a:p>
        </p:txBody>
      </p:sp>
    </p:spTree>
    <p:extLst>
      <p:ext uri="{BB962C8B-B14F-4D97-AF65-F5344CB8AC3E}">
        <p14:creationId xmlns:p14="http://schemas.microsoft.com/office/powerpoint/2010/main" val="3210144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BAC1D293-4190-E5EB-4710-2ECB40B74CFB}"/>
              </a:ext>
            </a:extLst>
          </p:cNvPr>
          <p:cNvSpPr>
            <a:spLocks noGrp="1"/>
          </p:cNvSpPr>
          <p:nvPr>
            <p:ph type="title"/>
          </p:nvPr>
        </p:nvSpPr>
        <p:spPr>
          <a:xfrm>
            <a:off x="1154954" y="838200"/>
            <a:ext cx="8761413" cy="977900"/>
          </a:xfrm>
        </p:spPr>
        <p:txBody>
          <a:bodyPr>
            <a:normAutofit/>
          </a:bodyPr>
          <a:lstStyle/>
          <a:p>
            <a:endParaRPr lang="pl-PL">
              <a:solidFill>
                <a:srgbClr val="FFFFFF"/>
              </a:solidFill>
            </a:endParaRPr>
          </a:p>
        </p:txBody>
      </p:sp>
      <p:sp>
        <p:nvSpPr>
          <p:cNvPr id="3" name="Symbol zastępczy zawartości 2">
            <a:extLst>
              <a:ext uri="{FF2B5EF4-FFF2-40B4-BE49-F238E27FC236}">
                <a16:creationId xmlns:a16="http://schemas.microsoft.com/office/drawing/2014/main" id="{F817BC5C-C9AD-F707-59C9-A840171A670E}"/>
              </a:ext>
            </a:extLst>
          </p:cNvPr>
          <p:cNvSpPr>
            <a:spLocks noGrp="1"/>
          </p:cNvSpPr>
          <p:nvPr>
            <p:ph idx="1"/>
          </p:nvPr>
        </p:nvSpPr>
        <p:spPr>
          <a:xfrm>
            <a:off x="1887233" y="2603500"/>
            <a:ext cx="8417535" cy="3416300"/>
          </a:xfrm>
        </p:spPr>
        <p:txBody>
          <a:bodyPr>
            <a:noAutofit/>
          </a:bodyPr>
          <a:lstStyle/>
          <a:p>
            <a:r>
              <a:rPr lang="pl-PL" sz="2400" b="0" i="0" dirty="0">
                <a:effectLst/>
                <a:latin typeface="Exo 2"/>
              </a:rPr>
              <a:t>Przepisy art. 24 KPA odnoszą się tylko do </a:t>
            </a:r>
            <a:r>
              <a:rPr lang="pl-PL" sz="2400" b="0" i="0" dirty="0">
                <a:effectLst/>
                <a:highlight>
                  <a:srgbClr val="00FF00"/>
                </a:highlight>
                <a:latin typeface="Exo 2"/>
              </a:rPr>
              <a:t>pracownika organu</a:t>
            </a:r>
            <a:r>
              <a:rPr lang="pl-PL" sz="2400" b="0" i="0" dirty="0">
                <a:effectLst/>
                <a:latin typeface="Exo 2"/>
              </a:rPr>
              <a:t>, nie mają natomiast zastosowana do osoby piastującej funkcję </a:t>
            </a:r>
            <a:r>
              <a:rPr lang="pl-PL" sz="2400" b="0" i="0" dirty="0" err="1">
                <a:effectLst/>
                <a:latin typeface="Exo 2"/>
              </a:rPr>
              <a:t>monokratycznego</a:t>
            </a:r>
            <a:r>
              <a:rPr lang="pl-PL" sz="2400" b="0" i="0" dirty="0">
                <a:effectLst/>
                <a:latin typeface="Exo 2"/>
              </a:rPr>
              <a:t> organu. </a:t>
            </a:r>
          </a:p>
          <a:p>
            <a:r>
              <a:rPr lang="pl-PL" sz="2400" b="0" i="0" dirty="0">
                <a:effectLst/>
                <a:latin typeface="Exo 2"/>
              </a:rPr>
              <a:t>Piastun organu nie działa w sprawie jako pracownik organu, lecz wykonuje kompetencje przypisane organowi, których realizacja oparta jest na obowiązku, a nie uprawnieniu. Zatem osoba piastująca funkcję organu administracji publicznej - co do zasady - nie podlega wyłączeniu w trybie przypisanym pracownikom organu.</a:t>
            </a:r>
            <a:endParaRPr lang="pl-PL" sz="2400" dirty="0"/>
          </a:p>
        </p:txBody>
      </p:sp>
    </p:spTree>
    <p:extLst>
      <p:ext uri="{BB962C8B-B14F-4D97-AF65-F5344CB8AC3E}">
        <p14:creationId xmlns:p14="http://schemas.microsoft.com/office/powerpoint/2010/main" val="2495672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ADD9C5B9-E89D-E184-949B-39D9D80005CC}"/>
              </a:ext>
            </a:extLst>
          </p:cNvPr>
          <p:cNvSpPr>
            <a:spLocks noGrp="1"/>
          </p:cNvSpPr>
          <p:nvPr>
            <p:ph type="title"/>
          </p:nvPr>
        </p:nvSpPr>
        <p:spPr>
          <a:xfrm>
            <a:off x="1154954" y="838200"/>
            <a:ext cx="8761413" cy="977900"/>
          </a:xfrm>
        </p:spPr>
        <p:txBody>
          <a:bodyPr>
            <a:normAutofit/>
          </a:bodyPr>
          <a:lstStyle/>
          <a:p>
            <a:r>
              <a:rPr lang="pl-PL">
                <a:solidFill>
                  <a:srgbClr val="FFFFFF"/>
                </a:solidFill>
              </a:rPr>
              <a:t>Ważne</a:t>
            </a:r>
          </a:p>
        </p:txBody>
      </p:sp>
      <p:sp>
        <p:nvSpPr>
          <p:cNvPr id="3" name="Symbol zastępczy zawartości 2">
            <a:extLst>
              <a:ext uri="{FF2B5EF4-FFF2-40B4-BE49-F238E27FC236}">
                <a16:creationId xmlns:a16="http://schemas.microsoft.com/office/drawing/2014/main" id="{48451068-6456-D264-CE80-D9D78C0B29CB}"/>
              </a:ext>
            </a:extLst>
          </p:cNvPr>
          <p:cNvSpPr>
            <a:spLocks noGrp="1"/>
          </p:cNvSpPr>
          <p:nvPr>
            <p:ph idx="1"/>
          </p:nvPr>
        </p:nvSpPr>
        <p:spPr>
          <a:xfrm>
            <a:off x="1887233" y="2603500"/>
            <a:ext cx="8417535" cy="3416300"/>
          </a:xfrm>
        </p:spPr>
        <p:txBody>
          <a:bodyPr>
            <a:normAutofit/>
          </a:bodyPr>
          <a:lstStyle/>
          <a:p>
            <a:r>
              <a:rPr lang="pl-PL" b="0" i="0">
                <a:effectLst/>
                <a:latin typeface="Exo 2"/>
              </a:rPr>
              <a:t>Zgłoszenie wniosku o wyłączenie pracownika administracji publicznej od udziału w postępowaniu, nawet przy braku podstaw do jego uwzględnienia, rodzi obowiązek po stronie właściwych organów administracji do jego rozpoznania. </a:t>
            </a:r>
          </a:p>
          <a:p>
            <a:r>
              <a:rPr lang="pl-PL" b="0" i="0">
                <a:effectLst/>
                <a:latin typeface="Exo 2"/>
              </a:rPr>
              <a:t>W razie złożenia takiego wniosku wydanie decyzji w sprawie może nastąpić dopiero po uprzednim rozstrzygnięciu tego wniosku. Rozstrzygnięcie sprawy co do istoty w drodze decyzji wydanej bez rozpatrzenia wniosku o wyłączenie pracownika organu administracji publicznej jest dotknięte wadą procesową mającą istotny wpływ na wynik sprawy ( por. </a:t>
            </a:r>
            <a:r>
              <a:rPr lang="pl-PL" b="0" i="0" err="1">
                <a:effectLst/>
                <a:latin typeface="Exo 2"/>
              </a:rPr>
              <a:t>WyrokWSA</a:t>
            </a:r>
            <a:r>
              <a:rPr lang="pl-PL" b="0" i="0">
                <a:effectLst/>
                <a:latin typeface="Exo 2"/>
              </a:rPr>
              <a:t> w Kielcach z dnia 14 września 2017 r., II SA/</a:t>
            </a:r>
            <a:r>
              <a:rPr lang="pl-PL" b="0" i="0" err="1">
                <a:effectLst/>
                <a:latin typeface="Exo 2"/>
              </a:rPr>
              <a:t>Ke</a:t>
            </a:r>
            <a:r>
              <a:rPr lang="pl-PL" b="0" i="0">
                <a:effectLst/>
                <a:latin typeface="Exo 2"/>
              </a:rPr>
              <a:t> 514/17).</a:t>
            </a:r>
            <a:endParaRPr lang="pl-PL">
              <a:latin typeface="Exo 2"/>
            </a:endParaRPr>
          </a:p>
        </p:txBody>
      </p:sp>
    </p:spTree>
    <p:extLst>
      <p:ext uri="{BB962C8B-B14F-4D97-AF65-F5344CB8AC3E}">
        <p14:creationId xmlns:p14="http://schemas.microsoft.com/office/powerpoint/2010/main" val="81074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75501C30-09CA-70BE-7802-EED2BB01A6AE}"/>
              </a:ext>
            </a:extLst>
          </p:cNvPr>
          <p:cNvSpPr>
            <a:spLocks noGrp="1"/>
          </p:cNvSpPr>
          <p:nvPr>
            <p:ph type="title"/>
          </p:nvPr>
        </p:nvSpPr>
        <p:spPr>
          <a:xfrm>
            <a:off x="994087" y="1130603"/>
            <a:ext cx="3342442" cy="4596794"/>
          </a:xfrm>
        </p:spPr>
        <p:txBody>
          <a:bodyPr anchor="ctr">
            <a:normAutofit/>
          </a:bodyPr>
          <a:lstStyle/>
          <a:p>
            <a:r>
              <a:rPr lang="pl-PL" sz="3200">
                <a:solidFill>
                  <a:srgbClr val="EBEBEB"/>
                </a:solidFill>
              </a:rPr>
              <a:t>Przedmiot sprawy studenckiej</a:t>
            </a:r>
          </a:p>
        </p:txBody>
      </p:sp>
      <p:sp>
        <p:nvSpPr>
          <p:cNvPr id="3" name="Symbol zastępczy zawartości 2">
            <a:extLst>
              <a:ext uri="{FF2B5EF4-FFF2-40B4-BE49-F238E27FC236}">
                <a16:creationId xmlns:a16="http://schemas.microsoft.com/office/drawing/2014/main" id="{24E3DFBA-DA1F-315B-90F3-AD29FBAFE4F4}"/>
              </a:ext>
            </a:extLst>
          </p:cNvPr>
          <p:cNvSpPr>
            <a:spLocks noGrp="1"/>
          </p:cNvSpPr>
          <p:nvPr>
            <p:ph idx="1"/>
          </p:nvPr>
        </p:nvSpPr>
        <p:spPr>
          <a:xfrm>
            <a:off x="5290077" y="437513"/>
            <a:ext cx="5502614" cy="5954325"/>
          </a:xfrm>
        </p:spPr>
        <p:txBody>
          <a:bodyPr anchor="ctr">
            <a:normAutofit/>
          </a:bodyPr>
          <a:lstStyle/>
          <a:p>
            <a:r>
              <a:rPr lang="pl-PL" sz="2000" b="0" i="0" dirty="0">
                <a:effectLst/>
                <a:latin typeface="Exo 2"/>
              </a:rPr>
              <a:t>Przedmiotem postępowania administracyjnego jest konkretna i indywidualna sprawa studencka, dla której z przepisów prawa wynika dla organu administracyjnego ( rektora lub osoby upoważnionej) kompetencja do rozstrzygnięcia o uprawnieniach lub obowiązkach indywidualnego podmiotu w formie decyzji administracyjnej ( czyli władczo i jednostronnie).</a:t>
            </a:r>
          </a:p>
          <a:p>
            <a:endParaRPr lang="pl-PL" sz="2000" dirty="0">
              <a:latin typeface="Exo 2"/>
            </a:endParaRPr>
          </a:p>
          <a:p>
            <a:r>
              <a:rPr lang="pl-PL" sz="2000" b="0" i="0" dirty="0">
                <a:effectLst/>
                <a:latin typeface="Exo 2"/>
              </a:rPr>
              <a:t>Nieistnienie podstaw prawnych lub faktycznych do merytorycznego rozpatrzenia sprawy przez organ administracyjny oznacza brak przedmiotu postępowania</a:t>
            </a:r>
            <a:endParaRPr lang="pl-PL" sz="2000" dirty="0"/>
          </a:p>
        </p:txBody>
      </p:sp>
    </p:spTree>
    <p:extLst>
      <p:ext uri="{BB962C8B-B14F-4D97-AF65-F5344CB8AC3E}">
        <p14:creationId xmlns:p14="http://schemas.microsoft.com/office/powerpoint/2010/main" val="1791694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4953EBCE-4B5B-D6C2-B3CB-0F0A990D70E0}"/>
              </a:ext>
            </a:extLst>
          </p:cNvPr>
          <p:cNvSpPr>
            <a:spLocks noGrp="1"/>
          </p:cNvSpPr>
          <p:nvPr>
            <p:ph type="title"/>
          </p:nvPr>
        </p:nvSpPr>
        <p:spPr>
          <a:xfrm>
            <a:off x="1154954" y="838200"/>
            <a:ext cx="8761413" cy="977900"/>
          </a:xfrm>
        </p:spPr>
        <p:txBody>
          <a:bodyPr>
            <a:normAutofit/>
          </a:bodyPr>
          <a:lstStyle/>
          <a:p>
            <a:r>
              <a:rPr lang="pl-PL">
                <a:solidFill>
                  <a:srgbClr val="FFFFFF"/>
                </a:solidFill>
                <a:latin typeface="Exo 2"/>
              </a:rPr>
              <a:t>Art.24 </a:t>
            </a:r>
            <a:r>
              <a:rPr lang="pl-PL" b="0" i="0">
                <a:solidFill>
                  <a:srgbClr val="FFFFFF"/>
                </a:solidFill>
                <a:effectLst/>
                <a:latin typeface="Exo 2"/>
              </a:rPr>
              <a:t>§ 3 k.p.a.</a:t>
            </a:r>
            <a:endParaRPr lang="pl-PL">
              <a:solidFill>
                <a:srgbClr val="FFFFFF"/>
              </a:solidFill>
              <a:latin typeface="Exo 2"/>
            </a:endParaRPr>
          </a:p>
        </p:txBody>
      </p:sp>
      <p:sp>
        <p:nvSpPr>
          <p:cNvPr id="3" name="Symbol zastępczy zawartości 2">
            <a:extLst>
              <a:ext uri="{FF2B5EF4-FFF2-40B4-BE49-F238E27FC236}">
                <a16:creationId xmlns:a16="http://schemas.microsoft.com/office/drawing/2014/main" id="{803540C6-DD88-C34C-6F17-1ED7C71E09EE}"/>
              </a:ext>
            </a:extLst>
          </p:cNvPr>
          <p:cNvSpPr>
            <a:spLocks noGrp="1"/>
          </p:cNvSpPr>
          <p:nvPr>
            <p:ph idx="1"/>
          </p:nvPr>
        </p:nvSpPr>
        <p:spPr>
          <a:xfrm>
            <a:off x="1887233" y="2603500"/>
            <a:ext cx="8417535" cy="3416300"/>
          </a:xfrm>
        </p:spPr>
        <p:txBody>
          <a:bodyPr>
            <a:normAutofit/>
          </a:bodyPr>
          <a:lstStyle/>
          <a:p>
            <a:r>
              <a:rPr lang="pl-PL" b="0" i="0">
                <a:effectLst/>
                <a:latin typeface="Noto Serif" panose="02020600060500020200" pitchFamily="18" charset="0"/>
              </a:rPr>
              <a:t>Bezpośredni przełożony pracownika jest obowiązany na jego żądanie lub na żądanie strony albo z urzędu wyłączyć go od udziału w postępowaniu, jeżeli zostanie uprawdopodobnione istnienie okoliczności niewymienionych w § 1, które mogą wywołać wątpliwość co do bezstronności pracownika.</a:t>
            </a:r>
            <a:endParaRPr lang="pl-PL" dirty="0"/>
          </a:p>
        </p:txBody>
      </p:sp>
    </p:spTree>
    <p:extLst>
      <p:ext uri="{BB962C8B-B14F-4D97-AF65-F5344CB8AC3E}">
        <p14:creationId xmlns:p14="http://schemas.microsoft.com/office/powerpoint/2010/main" val="1949800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B4E956E6-0E3B-E1AD-A3A4-D15A52D929B6}"/>
              </a:ext>
            </a:extLst>
          </p:cNvPr>
          <p:cNvSpPr>
            <a:spLocks noGrp="1"/>
          </p:cNvSpPr>
          <p:nvPr>
            <p:ph type="title"/>
          </p:nvPr>
        </p:nvSpPr>
        <p:spPr>
          <a:xfrm>
            <a:off x="1154954" y="838200"/>
            <a:ext cx="8761413" cy="977900"/>
          </a:xfrm>
        </p:spPr>
        <p:txBody>
          <a:bodyPr>
            <a:normAutofit/>
          </a:bodyPr>
          <a:lstStyle/>
          <a:p>
            <a:pPr>
              <a:lnSpc>
                <a:spcPct val="90000"/>
              </a:lnSpc>
            </a:pPr>
            <a:r>
              <a:rPr lang="pl-PL" sz="3100">
                <a:solidFill>
                  <a:srgbClr val="FFFFFF"/>
                </a:solidFill>
              </a:rPr>
              <a:t>Wyłączenie wymagające uprawdopodobnienia</a:t>
            </a:r>
          </a:p>
        </p:txBody>
      </p:sp>
      <p:sp>
        <p:nvSpPr>
          <p:cNvPr id="3" name="Symbol zastępczy zawartości 2">
            <a:extLst>
              <a:ext uri="{FF2B5EF4-FFF2-40B4-BE49-F238E27FC236}">
                <a16:creationId xmlns:a16="http://schemas.microsoft.com/office/drawing/2014/main" id="{5E2E59E5-8F66-1EEE-0E7F-22C8D648BF72}"/>
              </a:ext>
            </a:extLst>
          </p:cNvPr>
          <p:cNvSpPr>
            <a:spLocks noGrp="1"/>
          </p:cNvSpPr>
          <p:nvPr>
            <p:ph idx="1"/>
          </p:nvPr>
        </p:nvSpPr>
        <p:spPr>
          <a:xfrm>
            <a:off x="1887233" y="2603500"/>
            <a:ext cx="8417535" cy="3416300"/>
          </a:xfrm>
        </p:spPr>
        <p:txBody>
          <a:bodyPr>
            <a:normAutofit/>
          </a:bodyPr>
          <a:lstStyle/>
          <a:p>
            <a:r>
              <a:rPr lang="pl-PL" b="0" i="0" dirty="0">
                <a:effectLst/>
                <a:latin typeface="Exo 2"/>
              </a:rPr>
              <a:t> Wymagane jest wyłącznie wykazanie, że mogą istnieć wątpliwości co do jego bezstronności, a nie, że jest on rzeczywiście stronniczy. Uprawdopodobnienie </a:t>
            </a:r>
            <a:r>
              <a:rPr lang="pl-PL" b="0" i="0" dirty="0">
                <a:effectLst/>
                <a:highlight>
                  <a:srgbClr val="00FF00"/>
                </a:highlight>
                <a:latin typeface="Exo 2"/>
              </a:rPr>
              <a:t>nie czyni bowiem pewnym</a:t>
            </a:r>
            <a:r>
              <a:rPr lang="pl-PL" b="0" i="0" dirty="0">
                <a:effectLst/>
                <a:latin typeface="Exo 2"/>
              </a:rPr>
              <a:t>, lecz tylko wiarygodnym (prawdopodobnym), twierdzenie o istnieniu określonej okoliczności. Nie jest pewne i jasne, czy pracownik wykona swoje uprawnienia procesowe w sposób bezstronny.</a:t>
            </a:r>
            <a:br>
              <a:rPr lang="pl-PL" b="0" i="0" dirty="0">
                <a:effectLst/>
                <a:latin typeface="Exo 2"/>
              </a:rPr>
            </a:br>
            <a:endParaRPr lang="pl-PL" b="0" i="0" dirty="0">
              <a:effectLst/>
              <a:latin typeface="Exo 2"/>
            </a:endParaRPr>
          </a:p>
          <a:p>
            <a:r>
              <a:rPr lang="pl-PL" b="0" i="0" dirty="0">
                <a:effectLst/>
                <a:latin typeface="Exo 2"/>
              </a:rPr>
              <a:t>Chodzi tu przy tym o okoliczności </a:t>
            </a:r>
            <a:r>
              <a:rPr lang="pl-PL" b="0" i="0" dirty="0">
                <a:effectLst/>
                <a:highlight>
                  <a:srgbClr val="00FF00"/>
                </a:highlight>
                <a:latin typeface="Exo 2"/>
              </a:rPr>
              <a:t>natury obiektywnej</a:t>
            </a:r>
            <a:r>
              <a:rPr lang="pl-PL" b="0" i="0" dirty="0">
                <a:effectLst/>
                <a:latin typeface="Exo 2"/>
              </a:rPr>
              <a:t>. Wyłączenia pracownika nie może uzasadniać samo subiektywne przekonanie skarżącego o braku bezstronności tego pracownika.</a:t>
            </a:r>
            <a:br>
              <a:rPr lang="pl-PL" b="0" i="0" dirty="0">
                <a:effectLst/>
                <a:latin typeface="Exo 2"/>
              </a:rPr>
            </a:br>
            <a:endParaRPr lang="pl-PL" dirty="0"/>
          </a:p>
        </p:txBody>
      </p:sp>
    </p:spTree>
    <p:extLst>
      <p:ext uri="{BB962C8B-B14F-4D97-AF65-F5344CB8AC3E}">
        <p14:creationId xmlns:p14="http://schemas.microsoft.com/office/powerpoint/2010/main" val="2081170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4E6B9281-1476-A7A1-16BC-0C862E8FA094}"/>
              </a:ext>
            </a:extLst>
          </p:cNvPr>
          <p:cNvSpPr>
            <a:spLocks noGrp="1"/>
          </p:cNvSpPr>
          <p:nvPr>
            <p:ph type="title"/>
          </p:nvPr>
        </p:nvSpPr>
        <p:spPr>
          <a:xfrm>
            <a:off x="1154954" y="838200"/>
            <a:ext cx="8761413" cy="977900"/>
          </a:xfrm>
        </p:spPr>
        <p:txBody>
          <a:bodyPr>
            <a:normAutofit/>
          </a:bodyPr>
          <a:lstStyle/>
          <a:p>
            <a:r>
              <a:rPr lang="pl-PL">
                <a:solidFill>
                  <a:srgbClr val="FFFFFF"/>
                </a:solidFill>
              </a:rPr>
              <a:t>Niezaskarżalność postanowienia</a:t>
            </a:r>
          </a:p>
        </p:txBody>
      </p:sp>
      <p:sp>
        <p:nvSpPr>
          <p:cNvPr id="3" name="Symbol zastępczy zawartości 2">
            <a:extLst>
              <a:ext uri="{FF2B5EF4-FFF2-40B4-BE49-F238E27FC236}">
                <a16:creationId xmlns:a16="http://schemas.microsoft.com/office/drawing/2014/main" id="{FF354DC6-E149-4C3E-3EB4-2A774EDA1B39}"/>
              </a:ext>
            </a:extLst>
          </p:cNvPr>
          <p:cNvSpPr>
            <a:spLocks noGrp="1"/>
          </p:cNvSpPr>
          <p:nvPr>
            <p:ph idx="1"/>
          </p:nvPr>
        </p:nvSpPr>
        <p:spPr>
          <a:xfrm>
            <a:off x="1887233" y="2603500"/>
            <a:ext cx="8417535" cy="3416300"/>
          </a:xfrm>
        </p:spPr>
        <p:txBody>
          <a:bodyPr>
            <a:normAutofit/>
          </a:bodyPr>
          <a:lstStyle/>
          <a:p>
            <a:r>
              <a:rPr lang="pl-PL" sz="2000" b="0" i="0" dirty="0">
                <a:effectLst/>
                <a:latin typeface="Exo 2"/>
              </a:rPr>
              <a:t>Wyłączenie pracownika na podstawie art. 24 § 3 KPA następuje w formie postanowienia, podobnie jak odmowa wyłączenia pracownika na jego żądanie lub na żądanie strony. Na postanowienie to stronie nie przysługuje zażalenie. </a:t>
            </a:r>
          </a:p>
          <a:p>
            <a:r>
              <a:rPr lang="pl-PL" sz="2000" b="0" i="0" dirty="0">
                <a:effectLst/>
                <a:latin typeface="Exo 2"/>
              </a:rPr>
              <a:t>Fakt, że stronie nie przysługuje zażalenie na powyższe postanowienie nie świadczy o tym, że nie podlega ono ocenie, albowiem kontrola takiego postanowienia może mieć miejsce przy rozstrzyganiu odwołania od orzeczenia kończącego postępowanie w danej instancji.</a:t>
            </a:r>
            <a:endParaRPr lang="pl-PL" sz="2000" dirty="0"/>
          </a:p>
        </p:txBody>
      </p:sp>
    </p:spTree>
    <p:extLst>
      <p:ext uri="{BB962C8B-B14F-4D97-AF65-F5344CB8AC3E}">
        <p14:creationId xmlns:p14="http://schemas.microsoft.com/office/powerpoint/2010/main" val="9940087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7020318D-B4D2-5EA6-A4C0-444852D26A79}"/>
              </a:ext>
            </a:extLst>
          </p:cNvPr>
          <p:cNvSpPr>
            <a:spLocks noGrp="1"/>
          </p:cNvSpPr>
          <p:nvPr>
            <p:ph type="title"/>
          </p:nvPr>
        </p:nvSpPr>
        <p:spPr>
          <a:xfrm>
            <a:off x="1154954" y="838200"/>
            <a:ext cx="8761413" cy="977900"/>
          </a:xfrm>
        </p:spPr>
        <p:txBody>
          <a:bodyPr>
            <a:normAutofit/>
          </a:bodyPr>
          <a:lstStyle/>
          <a:p>
            <a:r>
              <a:rPr lang="pl-PL" b="0" i="0">
                <a:solidFill>
                  <a:srgbClr val="FFFFFF"/>
                </a:solidFill>
                <a:effectLst/>
                <a:latin typeface="Exo 2"/>
              </a:rPr>
              <a:t>Uczelniana Komisja Stypendialna</a:t>
            </a:r>
            <a:endParaRPr lang="pl-PL">
              <a:solidFill>
                <a:srgbClr val="FFFFFF"/>
              </a:solidFill>
            </a:endParaRPr>
          </a:p>
        </p:txBody>
      </p:sp>
      <p:sp>
        <p:nvSpPr>
          <p:cNvPr id="3" name="Symbol zastępczy zawartości 2">
            <a:extLst>
              <a:ext uri="{FF2B5EF4-FFF2-40B4-BE49-F238E27FC236}">
                <a16:creationId xmlns:a16="http://schemas.microsoft.com/office/drawing/2014/main" id="{9AEAFBAA-BDA8-9D4E-72AF-572C766BD001}"/>
              </a:ext>
            </a:extLst>
          </p:cNvPr>
          <p:cNvSpPr>
            <a:spLocks noGrp="1"/>
          </p:cNvSpPr>
          <p:nvPr>
            <p:ph idx="1"/>
          </p:nvPr>
        </p:nvSpPr>
        <p:spPr>
          <a:xfrm>
            <a:off x="1887233" y="2603500"/>
            <a:ext cx="8417535" cy="3416300"/>
          </a:xfrm>
        </p:spPr>
        <p:txBody>
          <a:bodyPr>
            <a:normAutofit/>
          </a:bodyPr>
          <a:lstStyle/>
          <a:p>
            <a:r>
              <a:rPr lang="pl-PL" sz="2000" dirty="0">
                <a:effectLst/>
                <a:latin typeface="Exo 2"/>
                <a:ea typeface="Calibri" panose="020F0502020204030204" pitchFamily="34" charset="0"/>
              </a:rPr>
              <a:t>Organem właściwym w sprawie świadczeń, o których mowa w art. 86 ust. 1 </a:t>
            </a:r>
            <a:r>
              <a:rPr lang="pl-PL" sz="2000" dirty="0" err="1">
                <a:effectLst/>
                <a:latin typeface="Exo 2"/>
                <a:ea typeface="Calibri" panose="020F0502020204030204" pitchFamily="34" charset="0"/>
              </a:rPr>
              <a:t>p.s.w.n</a:t>
            </a:r>
            <a:r>
              <a:rPr lang="pl-PL" sz="2000" dirty="0">
                <a:effectLst/>
                <a:latin typeface="Exo 2"/>
                <a:ea typeface="Calibri" panose="020F0502020204030204" pitchFamily="34" charset="0"/>
              </a:rPr>
              <a:t>. jest rektor. </a:t>
            </a:r>
          </a:p>
          <a:p>
            <a:r>
              <a:rPr lang="pl-PL" sz="2000" dirty="0">
                <a:effectLst/>
                <a:latin typeface="Exo 2"/>
                <a:ea typeface="Calibri" panose="020F0502020204030204" pitchFamily="34" charset="0"/>
              </a:rPr>
              <a:t>Może on także na wniosek samorządu studenckiego ( art. 86 ust. 3 </a:t>
            </a:r>
            <a:r>
              <a:rPr lang="pl-PL" sz="2000" dirty="0" err="1">
                <a:effectLst/>
                <a:latin typeface="Exo 2"/>
                <a:ea typeface="Calibri" panose="020F0502020204030204" pitchFamily="34" charset="0"/>
              </a:rPr>
              <a:t>p.s.w.n</a:t>
            </a:r>
            <a:r>
              <a:rPr lang="pl-PL" sz="2000" dirty="0">
                <a:effectLst/>
                <a:latin typeface="Exo 2"/>
                <a:ea typeface="Calibri" panose="020F0502020204030204" pitchFamily="34" charset="0"/>
              </a:rPr>
              <a:t>.)  powołać komisję stypendialną i odwoławczą komisja stypendialną przenosząc na nią rozstrzyganie tej kategorii spraw</a:t>
            </a:r>
            <a:endParaRPr lang="pl-PL" sz="2000" dirty="0">
              <a:latin typeface="Exo 2"/>
              <a:ea typeface="Calibri" panose="020F0502020204030204" pitchFamily="34" charset="0"/>
            </a:endParaRPr>
          </a:p>
          <a:p>
            <a:r>
              <a:rPr lang="pl-PL" sz="2000" dirty="0">
                <a:effectLst/>
                <a:latin typeface="Exo 2"/>
                <a:ea typeface="Calibri" panose="020F0502020204030204" pitchFamily="34" charset="0"/>
              </a:rPr>
              <a:t>Większość członków komisji muszą stanowić studenci.</a:t>
            </a:r>
          </a:p>
          <a:p>
            <a:r>
              <a:rPr lang="pl-PL" sz="2000" dirty="0">
                <a:effectLst/>
                <a:latin typeface="Exo 2"/>
                <a:ea typeface="Calibri" panose="020F0502020204030204" pitchFamily="34" charset="0"/>
              </a:rPr>
              <a:t> Decyzje administracyjne wydawane przez komisję odnoszą się do </a:t>
            </a:r>
            <a:r>
              <a:rPr lang="pl-PL" sz="2000" dirty="0">
                <a:effectLst/>
                <a:latin typeface="Exo 2"/>
                <a:ea typeface="Times New Roman" panose="02020603050405020304" pitchFamily="18" charset="0"/>
              </a:rPr>
              <a:t>stypendium socjalnego, stypendium dla osób niepełnosprawnych, zapomogi oraz stypendium rektora.</a:t>
            </a:r>
            <a:endParaRPr lang="pl-PL" sz="2000" dirty="0">
              <a:latin typeface="Exo 2"/>
            </a:endParaRPr>
          </a:p>
        </p:txBody>
      </p:sp>
    </p:spTree>
    <p:extLst>
      <p:ext uri="{BB962C8B-B14F-4D97-AF65-F5344CB8AC3E}">
        <p14:creationId xmlns:p14="http://schemas.microsoft.com/office/powerpoint/2010/main" val="500713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4D5B5B-2706-51DC-C7ED-BC2C1C4CC2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9B641D6C-4997-369E-D1D6-F8D4107052B8}"/>
              </a:ext>
            </a:extLst>
          </p:cNvPr>
          <p:cNvSpPr>
            <a:spLocks noGrp="1"/>
          </p:cNvSpPr>
          <p:nvPr>
            <p:ph type="title"/>
          </p:nvPr>
        </p:nvSpPr>
        <p:spPr>
          <a:xfrm>
            <a:off x="1154954" y="838200"/>
            <a:ext cx="8761413" cy="977900"/>
          </a:xfrm>
        </p:spPr>
        <p:txBody>
          <a:bodyPr>
            <a:normAutofit/>
          </a:bodyPr>
          <a:lstStyle/>
          <a:p>
            <a:r>
              <a:rPr lang="pl-PL" dirty="0">
                <a:solidFill>
                  <a:srgbClr val="FFFFFF"/>
                </a:solidFill>
              </a:rPr>
              <a:t>Strona postępowania</a:t>
            </a:r>
          </a:p>
        </p:txBody>
      </p:sp>
      <p:sp>
        <p:nvSpPr>
          <p:cNvPr id="3" name="Symbol zastępczy zawartości 2">
            <a:extLst>
              <a:ext uri="{FF2B5EF4-FFF2-40B4-BE49-F238E27FC236}">
                <a16:creationId xmlns:a16="http://schemas.microsoft.com/office/drawing/2014/main" id="{5EDEB38D-36F0-DAFE-B6C9-2AFE5BA1AB49}"/>
              </a:ext>
            </a:extLst>
          </p:cNvPr>
          <p:cNvSpPr>
            <a:spLocks noGrp="1"/>
          </p:cNvSpPr>
          <p:nvPr>
            <p:ph idx="1"/>
          </p:nvPr>
        </p:nvSpPr>
        <p:spPr>
          <a:xfrm>
            <a:off x="1887233" y="2603500"/>
            <a:ext cx="8417535" cy="3416300"/>
          </a:xfrm>
        </p:spPr>
        <p:txBody>
          <a:bodyPr>
            <a:normAutofit fontScale="92500" lnSpcReduction="20000"/>
          </a:bodyPr>
          <a:lstStyle/>
          <a:p>
            <a:r>
              <a:rPr lang="pl-PL" sz="2000" b="0" i="0" dirty="0">
                <a:solidFill>
                  <a:srgbClr val="333333"/>
                </a:solidFill>
                <a:effectLst/>
                <a:latin typeface="Exo 2"/>
              </a:rPr>
              <a:t>Stroną jest każdy, czyjego interesu prawnego lub obowiązku dotyczy postępowanie albo kto żąda czynności organu ze względu na swój interes prawny lub obowiązek.</a:t>
            </a:r>
          </a:p>
          <a:p>
            <a:pPr algn="l"/>
            <a:r>
              <a:rPr lang="pl-PL" sz="2000" dirty="0">
                <a:solidFill>
                  <a:srgbClr val="000000"/>
                </a:solidFill>
                <a:latin typeface="Exo 2"/>
              </a:rPr>
              <a:t>P</a:t>
            </a:r>
            <a:r>
              <a:rPr lang="pl-PL" sz="2000" b="0" i="0" dirty="0">
                <a:solidFill>
                  <a:srgbClr val="000000"/>
                </a:solidFill>
                <a:effectLst/>
                <a:latin typeface="Exo 2"/>
              </a:rPr>
              <a:t>osiadać interes prawny oznacza mieć interes indywidualny i realny, czyli znajdującym potwierdzenie w okolicznościach faktycznych sprawy, które uzasadniają zastosowanie danej normy prawa materialnego (</a:t>
            </a:r>
            <a:r>
              <a:rPr lang="pl-PL" sz="2000" b="0" i="0" dirty="0" err="1">
                <a:solidFill>
                  <a:srgbClr val="000000"/>
                </a:solidFill>
                <a:effectLst/>
                <a:latin typeface="Exo 2"/>
              </a:rPr>
              <a:t>p.s.w.n</a:t>
            </a:r>
            <a:r>
              <a:rPr lang="pl-PL" sz="2000" b="0" i="0" dirty="0">
                <a:solidFill>
                  <a:srgbClr val="000000"/>
                </a:solidFill>
                <a:effectLst/>
                <a:latin typeface="Exo 2"/>
              </a:rPr>
              <a:t>.)</a:t>
            </a:r>
          </a:p>
          <a:p>
            <a:pPr algn="l"/>
            <a:r>
              <a:rPr lang="pl-PL" sz="2000" b="0" i="0" dirty="0">
                <a:solidFill>
                  <a:srgbClr val="333333"/>
                </a:solidFill>
                <a:effectLst/>
                <a:latin typeface="Exo 2"/>
              </a:rPr>
              <a:t> Jest to interes o charakterze osobistym przez to, że jest własny, zindywidualizowany i skonkretyzowany, jest on aktualnie istniejący, a zaspokojenie tego interesu prawnego może nastąpić przez wydanie decyzji administracyjnej. </a:t>
            </a:r>
            <a:endParaRPr lang="pl-PL" sz="2000" b="0" i="0" dirty="0">
              <a:solidFill>
                <a:srgbClr val="000000"/>
              </a:solidFill>
              <a:effectLst/>
              <a:latin typeface="Exo 2"/>
            </a:endParaRPr>
          </a:p>
          <a:p>
            <a:br>
              <a:rPr lang="pl-PL" b="0" i="0" dirty="0">
                <a:solidFill>
                  <a:srgbClr val="000000"/>
                </a:solidFill>
                <a:effectLst/>
                <a:latin typeface="Exo 2"/>
              </a:rPr>
            </a:br>
            <a:endParaRPr lang="pl-PL" dirty="0"/>
          </a:p>
        </p:txBody>
      </p:sp>
    </p:spTree>
    <p:extLst>
      <p:ext uri="{BB962C8B-B14F-4D97-AF65-F5344CB8AC3E}">
        <p14:creationId xmlns:p14="http://schemas.microsoft.com/office/powerpoint/2010/main" val="4185879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699CCB4D-48BF-391B-E9D6-927C1A4533D0}"/>
              </a:ext>
            </a:extLst>
          </p:cNvPr>
          <p:cNvSpPr>
            <a:spLocks noGrp="1"/>
          </p:cNvSpPr>
          <p:nvPr>
            <p:ph type="title"/>
          </p:nvPr>
        </p:nvSpPr>
        <p:spPr>
          <a:xfrm>
            <a:off x="1154954" y="838200"/>
            <a:ext cx="8761413" cy="977900"/>
          </a:xfrm>
        </p:spPr>
        <p:txBody>
          <a:bodyPr>
            <a:normAutofit/>
          </a:bodyPr>
          <a:lstStyle/>
          <a:p>
            <a:endParaRPr lang="pl-PL">
              <a:solidFill>
                <a:srgbClr val="FFFFFF"/>
              </a:solidFill>
            </a:endParaRPr>
          </a:p>
        </p:txBody>
      </p:sp>
      <p:sp>
        <p:nvSpPr>
          <p:cNvPr id="3" name="Symbol zastępczy zawartości 2">
            <a:extLst>
              <a:ext uri="{FF2B5EF4-FFF2-40B4-BE49-F238E27FC236}">
                <a16:creationId xmlns:a16="http://schemas.microsoft.com/office/drawing/2014/main" id="{09659D6F-C21B-8D4F-C2CC-B3B422BE0EB5}"/>
              </a:ext>
            </a:extLst>
          </p:cNvPr>
          <p:cNvSpPr>
            <a:spLocks noGrp="1"/>
          </p:cNvSpPr>
          <p:nvPr>
            <p:ph idx="1"/>
          </p:nvPr>
        </p:nvSpPr>
        <p:spPr>
          <a:xfrm>
            <a:off x="1887233" y="2603500"/>
            <a:ext cx="8417535" cy="3416300"/>
          </a:xfrm>
        </p:spPr>
        <p:txBody>
          <a:bodyPr>
            <a:normAutofit/>
          </a:bodyPr>
          <a:lstStyle/>
          <a:p>
            <a:endParaRPr lang="pl-PL" dirty="0"/>
          </a:p>
          <a:p>
            <a:r>
              <a:rPr lang="pl-PL" sz="2800" dirty="0">
                <a:latin typeface="Exo 2"/>
              </a:rPr>
              <a:t>Zdolność prawna studenta </a:t>
            </a:r>
          </a:p>
          <a:p>
            <a:endParaRPr lang="pl-PL" sz="2800" dirty="0">
              <a:latin typeface="Exo 2"/>
            </a:endParaRPr>
          </a:p>
          <a:p>
            <a:r>
              <a:rPr lang="pl-PL" sz="2800" dirty="0">
                <a:latin typeface="Exo 2"/>
              </a:rPr>
              <a:t>Zdolność procesowa studenta</a:t>
            </a:r>
          </a:p>
        </p:txBody>
      </p:sp>
    </p:spTree>
    <p:extLst>
      <p:ext uri="{BB962C8B-B14F-4D97-AF65-F5344CB8AC3E}">
        <p14:creationId xmlns:p14="http://schemas.microsoft.com/office/powerpoint/2010/main" val="903031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C392B14A-8F29-2E96-B943-1BDD4B8E6A85}"/>
              </a:ext>
            </a:extLst>
          </p:cNvPr>
          <p:cNvSpPr>
            <a:spLocks noGrp="1"/>
          </p:cNvSpPr>
          <p:nvPr>
            <p:ph type="title"/>
          </p:nvPr>
        </p:nvSpPr>
        <p:spPr>
          <a:xfrm>
            <a:off x="1154954" y="838200"/>
            <a:ext cx="8761413" cy="977900"/>
          </a:xfrm>
        </p:spPr>
        <p:txBody>
          <a:bodyPr>
            <a:normAutofit/>
          </a:bodyPr>
          <a:lstStyle/>
          <a:p>
            <a:r>
              <a:rPr lang="pl-PL" dirty="0">
                <a:solidFill>
                  <a:srgbClr val="FFFFFF"/>
                </a:solidFill>
              </a:rPr>
              <a:t>Kandydat niepełnoletni na studia</a:t>
            </a:r>
          </a:p>
        </p:txBody>
      </p:sp>
      <p:sp>
        <p:nvSpPr>
          <p:cNvPr id="3" name="Symbol zastępczy zawartości 2">
            <a:extLst>
              <a:ext uri="{FF2B5EF4-FFF2-40B4-BE49-F238E27FC236}">
                <a16:creationId xmlns:a16="http://schemas.microsoft.com/office/drawing/2014/main" id="{2928F9D8-279E-AD35-2E13-7A361258E64A}"/>
              </a:ext>
            </a:extLst>
          </p:cNvPr>
          <p:cNvSpPr>
            <a:spLocks noGrp="1"/>
          </p:cNvSpPr>
          <p:nvPr>
            <p:ph idx="1"/>
          </p:nvPr>
        </p:nvSpPr>
        <p:spPr>
          <a:xfrm>
            <a:off x="1887233" y="2603500"/>
            <a:ext cx="8417535" cy="3416300"/>
          </a:xfrm>
        </p:spPr>
        <p:txBody>
          <a:bodyPr>
            <a:normAutofit/>
          </a:bodyPr>
          <a:lstStyle/>
          <a:p>
            <a:r>
              <a:rPr lang="pl-PL" b="0" i="0" dirty="0">
                <a:solidFill>
                  <a:srgbClr val="444444"/>
                </a:solidFill>
                <a:effectLst/>
                <a:latin typeface="Libre Baskerville" panose="02000000000000000000" pitchFamily="2" charset="0"/>
              </a:rPr>
              <a:t>Sam proces rekrutacji na studia w takim przypadku wygląda tak samo, jak u kandydatów pełnoletnich, jednak do wpisu należy dostarczyć dodatkowy dokument – dodatek do ankiety osobowej, w którym </a:t>
            </a:r>
            <a:r>
              <a:rPr lang="pl-PL" b="1" i="0" dirty="0">
                <a:solidFill>
                  <a:srgbClr val="444444"/>
                </a:solidFill>
                <a:effectLst/>
                <a:latin typeface="Libre Baskerville" panose="02000000000000000000" pitchFamily="2" charset="0"/>
              </a:rPr>
              <a:t>przedstawiciel ustawowy</a:t>
            </a:r>
            <a:r>
              <a:rPr lang="pl-PL" b="0" i="0" dirty="0">
                <a:solidFill>
                  <a:srgbClr val="444444"/>
                </a:solidFill>
                <a:effectLst/>
                <a:latin typeface="Libre Baskerville" panose="02000000000000000000" pitchFamily="2" charset="0"/>
              </a:rPr>
              <a:t> </a:t>
            </a:r>
            <a:r>
              <a:rPr lang="pl-PL" b="1" i="0" dirty="0">
                <a:solidFill>
                  <a:srgbClr val="444444"/>
                </a:solidFill>
                <a:effectLst/>
                <a:latin typeface="Libre Baskerville" panose="02000000000000000000" pitchFamily="2" charset="0"/>
              </a:rPr>
              <a:t>oświadcza, że wyraża zgodę na podjęcie studiów przez podopiecznego</a:t>
            </a:r>
            <a:r>
              <a:rPr lang="pl-PL" b="0" i="0" dirty="0">
                <a:solidFill>
                  <a:srgbClr val="444444"/>
                </a:solidFill>
                <a:effectLst/>
                <a:latin typeface="Libre Baskerville" panose="02000000000000000000" pitchFamily="2" charset="0"/>
              </a:rPr>
              <a:t>. </a:t>
            </a:r>
          </a:p>
          <a:p>
            <a:endParaRPr lang="pl-PL" dirty="0">
              <a:solidFill>
                <a:srgbClr val="444444"/>
              </a:solidFill>
              <a:latin typeface="Libre Baskerville" panose="02000000000000000000" pitchFamily="2" charset="0"/>
            </a:endParaRPr>
          </a:p>
          <a:p>
            <a:r>
              <a:rPr lang="pl-PL" b="0" i="0" dirty="0">
                <a:solidFill>
                  <a:srgbClr val="444444"/>
                </a:solidFill>
                <a:effectLst/>
                <a:latin typeface="Libre Baskerville" panose="02000000000000000000" pitchFamily="2" charset="0"/>
              </a:rPr>
              <a:t>Do wpisu na studia kandydat niepełnoletni powinien przyjść z rodzicem/opiekunem prawnym, który osobiście, przy pracowniku Uczelni, podpisze oświadczenie o wyrażeniu zgody na podjęcie studiów, które stanowi dodatek do ankiety osobowej.</a:t>
            </a:r>
            <a:endParaRPr lang="pl-PL" dirty="0"/>
          </a:p>
        </p:txBody>
      </p:sp>
    </p:spTree>
    <p:extLst>
      <p:ext uri="{BB962C8B-B14F-4D97-AF65-F5344CB8AC3E}">
        <p14:creationId xmlns:p14="http://schemas.microsoft.com/office/powerpoint/2010/main" val="3640650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C45C061A-F219-11C9-BE84-42A35C7D3DED}"/>
              </a:ext>
            </a:extLst>
          </p:cNvPr>
          <p:cNvSpPr>
            <a:spLocks noGrp="1"/>
          </p:cNvSpPr>
          <p:nvPr>
            <p:ph type="title"/>
          </p:nvPr>
        </p:nvSpPr>
        <p:spPr>
          <a:xfrm>
            <a:off x="1154954" y="838200"/>
            <a:ext cx="8761413" cy="977900"/>
          </a:xfrm>
        </p:spPr>
        <p:txBody>
          <a:bodyPr>
            <a:normAutofit/>
          </a:bodyPr>
          <a:lstStyle/>
          <a:p>
            <a:pPr>
              <a:lnSpc>
                <a:spcPct val="90000"/>
              </a:lnSpc>
            </a:pPr>
            <a:r>
              <a:rPr lang="pl-PL" sz="3100" dirty="0">
                <a:solidFill>
                  <a:srgbClr val="FFFFFF"/>
                </a:solidFill>
              </a:rPr>
              <a:t>Ważność czynności wpisu w razie nieobecności</a:t>
            </a:r>
          </a:p>
        </p:txBody>
      </p:sp>
      <p:sp>
        <p:nvSpPr>
          <p:cNvPr id="3" name="Symbol zastępczy zawartości 2">
            <a:extLst>
              <a:ext uri="{FF2B5EF4-FFF2-40B4-BE49-F238E27FC236}">
                <a16:creationId xmlns:a16="http://schemas.microsoft.com/office/drawing/2014/main" id="{AFC070FB-0871-F9B9-1861-2130DC298904}"/>
              </a:ext>
            </a:extLst>
          </p:cNvPr>
          <p:cNvSpPr>
            <a:spLocks noGrp="1"/>
          </p:cNvSpPr>
          <p:nvPr>
            <p:ph idx="1"/>
          </p:nvPr>
        </p:nvSpPr>
        <p:spPr>
          <a:xfrm>
            <a:off x="1818969" y="2153265"/>
            <a:ext cx="8485800" cy="3866535"/>
          </a:xfrm>
        </p:spPr>
        <p:txBody>
          <a:bodyPr>
            <a:noAutofit/>
          </a:bodyPr>
          <a:lstStyle/>
          <a:p>
            <a:r>
              <a:rPr lang="pl-PL" sz="2000" i="0" dirty="0">
                <a:solidFill>
                  <a:srgbClr val="444444"/>
                </a:solidFill>
                <a:effectLst/>
                <a:latin typeface="Exo 2"/>
              </a:rPr>
              <a:t>Rodzic/opiekun prawny może wpisać niepełnoletniego kandydata bez jego obecności</a:t>
            </a:r>
          </a:p>
          <a:p>
            <a:endParaRPr lang="pl-PL" sz="2000" dirty="0">
              <a:solidFill>
                <a:srgbClr val="444444"/>
              </a:solidFill>
              <a:latin typeface="Exo 2"/>
            </a:endParaRPr>
          </a:p>
          <a:p>
            <a:r>
              <a:rPr lang="pl-PL" sz="2000" dirty="0">
                <a:solidFill>
                  <a:srgbClr val="444444"/>
                </a:solidFill>
                <a:latin typeface="Exo 2"/>
              </a:rPr>
              <a:t>N</a:t>
            </a:r>
            <a:r>
              <a:rPr lang="pl-PL" sz="2000" i="0" dirty="0">
                <a:solidFill>
                  <a:srgbClr val="444444"/>
                </a:solidFill>
                <a:effectLst/>
                <a:latin typeface="Exo 2"/>
              </a:rPr>
              <a:t>iepełnoletni kandydat może do wpisu na studia przyjść sam (podpis pod oświadczeniem musi być poświadczony przez notariusza)</a:t>
            </a:r>
          </a:p>
          <a:p>
            <a:endParaRPr lang="pl-PL" sz="2000" dirty="0">
              <a:solidFill>
                <a:srgbClr val="444444"/>
              </a:solidFill>
              <a:latin typeface="Exo 2"/>
            </a:endParaRPr>
          </a:p>
          <a:p>
            <a:r>
              <a:rPr lang="pl-PL" sz="2000" dirty="0">
                <a:solidFill>
                  <a:srgbClr val="444444"/>
                </a:solidFill>
                <a:latin typeface="Exo 2"/>
              </a:rPr>
              <a:t>W</a:t>
            </a:r>
            <a:r>
              <a:rPr lang="pl-PL" sz="2000" i="0" dirty="0">
                <a:solidFill>
                  <a:srgbClr val="444444"/>
                </a:solidFill>
                <a:effectLst/>
                <a:latin typeface="Exo 2"/>
              </a:rPr>
              <a:t> sytuacji, gdy do wpisu na studia nie może przyjść ani kandydat, ani rodzic/opiekun prawny - rodzic/opiekun prawny kandydata może wyznaczyć pełnomocnika, który w jego imieniu dostarczy oświadczenie (z podpisem rodzica/opiekuna prawnego poświadczonym przez notariusza). </a:t>
            </a:r>
            <a:endParaRPr lang="pl-PL" sz="2000" dirty="0">
              <a:latin typeface="Exo 2"/>
            </a:endParaRPr>
          </a:p>
        </p:txBody>
      </p:sp>
    </p:spTree>
    <p:extLst>
      <p:ext uri="{BB962C8B-B14F-4D97-AF65-F5344CB8AC3E}">
        <p14:creationId xmlns:p14="http://schemas.microsoft.com/office/powerpoint/2010/main" val="2330838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49A2FBBB-53B9-CFDA-98A4-91465CDEAD2C}"/>
              </a:ext>
            </a:extLst>
          </p:cNvPr>
          <p:cNvSpPr>
            <a:spLocks noGrp="1"/>
          </p:cNvSpPr>
          <p:nvPr>
            <p:ph type="title"/>
          </p:nvPr>
        </p:nvSpPr>
        <p:spPr>
          <a:xfrm>
            <a:off x="1154954" y="838200"/>
            <a:ext cx="8761413" cy="977900"/>
          </a:xfrm>
        </p:spPr>
        <p:txBody>
          <a:bodyPr>
            <a:normAutofit/>
          </a:bodyPr>
          <a:lstStyle/>
          <a:p>
            <a:r>
              <a:rPr lang="pl-PL" dirty="0">
                <a:solidFill>
                  <a:srgbClr val="FFFFFF"/>
                </a:solidFill>
              </a:rPr>
              <a:t>Kto działa za osobę niepełnoletnią </a:t>
            </a:r>
          </a:p>
        </p:txBody>
      </p:sp>
      <p:sp>
        <p:nvSpPr>
          <p:cNvPr id="3" name="Symbol zastępczy zawartości 2">
            <a:extLst>
              <a:ext uri="{FF2B5EF4-FFF2-40B4-BE49-F238E27FC236}">
                <a16:creationId xmlns:a16="http://schemas.microsoft.com/office/drawing/2014/main" id="{46067457-0227-C720-B0FF-B8B43CE7F65E}"/>
              </a:ext>
            </a:extLst>
          </p:cNvPr>
          <p:cNvSpPr>
            <a:spLocks noGrp="1"/>
          </p:cNvSpPr>
          <p:nvPr>
            <p:ph idx="1"/>
          </p:nvPr>
        </p:nvSpPr>
        <p:spPr>
          <a:xfrm>
            <a:off x="1887233" y="2603500"/>
            <a:ext cx="8417535" cy="3416300"/>
          </a:xfrm>
        </p:spPr>
        <p:txBody>
          <a:bodyPr>
            <a:normAutofit fontScale="92500"/>
          </a:bodyPr>
          <a:lstStyle/>
          <a:p>
            <a:r>
              <a:rPr lang="pl-PL" sz="2400" dirty="0">
                <a:latin typeface="Exo 2"/>
              </a:rPr>
              <a:t>Za osobę niemającą zdolności do czynności prawnych działają przedstawiciele ustawowi</a:t>
            </a:r>
          </a:p>
          <a:p>
            <a:endParaRPr lang="pl-PL" sz="2400" dirty="0">
              <a:latin typeface="Exo 2"/>
            </a:endParaRPr>
          </a:p>
          <a:p>
            <a:pPr algn="l"/>
            <a:r>
              <a:rPr lang="pl-PL" sz="2400" b="0" i="0" dirty="0">
                <a:solidFill>
                  <a:srgbClr val="000000"/>
                </a:solidFill>
                <a:effectLst/>
                <a:latin typeface="Exo 2"/>
              </a:rPr>
              <a:t>Skierowanie decyzji administracyjnej do osoby, która w toku postępowania przestała być przedstawicielem ustawowym strony z uwagi na uzyskanie przez nią pełnoletności, a jednocześnie sama stroną nie jest, stanowi wadę, o której mowa w art. </a:t>
            </a:r>
            <a:r>
              <a:rPr lang="pl-PL" sz="2400" b="0" i="0" dirty="0">
                <a:solidFill>
                  <a:srgbClr val="000000"/>
                </a:solidFill>
                <a:effectLst/>
                <a:highlight>
                  <a:srgbClr val="00FF00"/>
                </a:highlight>
                <a:latin typeface="Exo 2"/>
              </a:rPr>
              <a:t>156 § 1 pkt 4 KPA</a:t>
            </a:r>
            <a:r>
              <a:rPr lang="pl-PL" sz="2400" b="0" i="0" dirty="0">
                <a:solidFill>
                  <a:srgbClr val="000000"/>
                </a:solidFill>
                <a:effectLst/>
                <a:latin typeface="Exo 2"/>
              </a:rPr>
              <a:t>.</a:t>
            </a:r>
          </a:p>
          <a:p>
            <a:br>
              <a:rPr lang="pl-PL" b="0" i="0" dirty="0">
                <a:solidFill>
                  <a:srgbClr val="000000"/>
                </a:solidFill>
                <a:effectLst/>
                <a:latin typeface="Exo 2"/>
              </a:rPr>
            </a:br>
            <a:endParaRPr lang="pl-PL" dirty="0"/>
          </a:p>
        </p:txBody>
      </p:sp>
    </p:spTree>
    <p:extLst>
      <p:ext uri="{BB962C8B-B14F-4D97-AF65-F5344CB8AC3E}">
        <p14:creationId xmlns:p14="http://schemas.microsoft.com/office/powerpoint/2010/main" val="2249504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E9253EE1-A506-C7C6-3A16-C74E8A03BBB3}"/>
              </a:ext>
            </a:extLst>
          </p:cNvPr>
          <p:cNvSpPr>
            <a:spLocks noGrp="1"/>
          </p:cNvSpPr>
          <p:nvPr>
            <p:ph type="title"/>
          </p:nvPr>
        </p:nvSpPr>
        <p:spPr>
          <a:xfrm>
            <a:off x="1154954" y="838200"/>
            <a:ext cx="8761413" cy="977900"/>
          </a:xfrm>
        </p:spPr>
        <p:txBody>
          <a:bodyPr>
            <a:normAutofit/>
          </a:bodyPr>
          <a:lstStyle/>
          <a:p>
            <a:r>
              <a:rPr lang="pl-PL" dirty="0">
                <a:solidFill>
                  <a:srgbClr val="FFFFFF"/>
                </a:solidFill>
              </a:rPr>
              <a:t>Uzyskanie </a:t>
            </a:r>
            <a:r>
              <a:rPr lang="pl-PL" dirty="0" err="1">
                <a:solidFill>
                  <a:srgbClr val="FFFFFF"/>
                </a:solidFill>
              </a:rPr>
              <a:t>pelnoletności</a:t>
            </a:r>
            <a:endParaRPr lang="pl-PL" dirty="0">
              <a:solidFill>
                <a:srgbClr val="FFFFFF"/>
              </a:solidFill>
            </a:endParaRPr>
          </a:p>
        </p:txBody>
      </p:sp>
      <p:sp>
        <p:nvSpPr>
          <p:cNvPr id="3" name="Symbol zastępczy zawartości 2">
            <a:extLst>
              <a:ext uri="{FF2B5EF4-FFF2-40B4-BE49-F238E27FC236}">
                <a16:creationId xmlns:a16="http://schemas.microsoft.com/office/drawing/2014/main" id="{C0399863-AB8F-2975-634A-58292A79E450}"/>
              </a:ext>
            </a:extLst>
          </p:cNvPr>
          <p:cNvSpPr>
            <a:spLocks noGrp="1"/>
          </p:cNvSpPr>
          <p:nvPr>
            <p:ph idx="1"/>
          </p:nvPr>
        </p:nvSpPr>
        <p:spPr>
          <a:xfrm>
            <a:off x="1887233" y="2603500"/>
            <a:ext cx="8417535" cy="3416300"/>
          </a:xfrm>
        </p:spPr>
        <p:txBody>
          <a:bodyPr>
            <a:normAutofit fontScale="92500"/>
          </a:bodyPr>
          <a:lstStyle/>
          <a:p>
            <a:r>
              <a:rPr lang="pl-PL" sz="3200" b="0" i="0" dirty="0">
                <a:effectLst/>
                <a:latin typeface="Exo 2"/>
              </a:rPr>
              <a:t>Od tego momentu osoba pełnoletnia, jako posiadająca pełną zdolność do czynności prawnych, jeżeli nie została ubezwłasnowolniona, nabywa prawo do reprezentowania własnych interesów, przy czym może ona udzielić rodzicowi </a:t>
            </a:r>
            <a:r>
              <a:rPr lang="pl-PL" sz="3200" b="0" i="0" dirty="0">
                <a:effectLst/>
                <a:highlight>
                  <a:srgbClr val="00FF00"/>
                </a:highlight>
                <a:latin typeface="Exo 2"/>
              </a:rPr>
              <a:t>pełnomocnictwa </a:t>
            </a:r>
            <a:r>
              <a:rPr lang="pl-PL" sz="3200" b="0" i="0" dirty="0">
                <a:effectLst/>
                <a:latin typeface="Exo 2"/>
              </a:rPr>
              <a:t>do reprezentowania jej w postępowaniu administracyjnym</a:t>
            </a:r>
            <a:r>
              <a:rPr lang="pl-PL" b="0" i="0" dirty="0">
                <a:effectLst/>
                <a:latin typeface="Exo 2"/>
              </a:rPr>
              <a:t>.</a:t>
            </a:r>
            <a:endParaRPr lang="pl-PL" dirty="0"/>
          </a:p>
        </p:txBody>
      </p:sp>
    </p:spTree>
    <p:extLst>
      <p:ext uri="{BB962C8B-B14F-4D97-AF65-F5344CB8AC3E}">
        <p14:creationId xmlns:p14="http://schemas.microsoft.com/office/powerpoint/2010/main" val="268381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A67115-1183-A0F4-D03A-796117B2C9B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9EF00B17-5046-81F6-BBAA-8CD08F1E8A8D}"/>
              </a:ext>
            </a:extLst>
          </p:cNvPr>
          <p:cNvSpPr>
            <a:spLocks noGrp="1"/>
          </p:cNvSpPr>
          <p:nvPr>
            <p:ph idx="1"/>
          </p:nvPr>
        </p:nvSpPr>
        <p:spPr/>
        <p:txBody>
          <a:bodyPr/>
          <a:lstStyle/>
          <a:p>
            <a:pPr algn="just"/>
            <a:r>
              <a:rPr lang="pl-PL" dirty="0">
                <a:effectLst/>
                <a:latin typeface="Exo 2"/>
                <a:ea typeface="Calibri" panose="020F0502020204030204" pitchFamily="34" charset="0"/>
              </a:rPr>
              <a:t>Indywidualne sprawy studenckie rozstrzygane są dwojaki sposób: poprzez </a:t>
            </a:r>
            <a:r>
              <a:rPr lang="pl-PL" b="1" dirty="0">
                <a:effectLst/>
                <a:latin typeface="Exo 2"/>
                <a:ea typeface="Calibri" panose="020F0502020204030204" pitchFamily="34" charset="0"/>
              </a:rPr>
              <a:t>wydanie decyzji administracyjnej </a:t>
            </a:r>
            <a:r>
              <a:rPr lang="pl-PL" dirty="0">
                <a:effectLst/>
                <a:latin typeface="Exo 2"/>
                <a:ea typeface="Calibri" panose="020F0502020204030204" pitchFamily="34" charset="0"/>
              </a:rPr>
              <a:t>(</a:t>
            </a:r>
            <a:r>
              <a:rPr lang="pl-PL" dirty="0" err="1">
                <a:effectLst/>
                <a:latin typeface="Exo 2"/>
                <a:ea typeface="Calibri" panose="020F0502020204030204" pitchFamily="34" charset="0"/>
              </a:rPr>
              <a:t>np.sprawy</a:t>
            </a:r>
            <a:r>
              <a:rPr lang="pl-PL" dirty="0">
                <a:effectLst/>
                <a:latin typeface="Exo 2"/>
                <a:ea typeface="Calibri" panose="020F0502020204030204" pitchFamily="34" charset="0"/>
              </a:rPr>
              <a:t> stypendialne- art.86 </a:t>
            </a:r>
            <a:r>
              <a:rPr lang="pl-PL" dirty="0" err="1">
                <a:effectLst/>
                <a:latin typeface="Exo 2"/>
                <a:ea typeface="Calibri" panose="020F0502020204030204" pitchFamily="34" charset="0"/>
              </a:rPr>
              <a:t>p.s.w.n</a:t>
            </a:r>
            <a:r>
              <a:rPr lang="pl-PL" dirty="0">
                <a:effectLst/>
                <a:latin typeface="Exo 2"/>
                <a:ea typeface="Calibri" panose="020F0502020204030204" pitchFamily="34" charset="0"/>
              </a:rPr>
              <a:t>.,  odmowa przyjęcia na studia – art.72 ust.3 </a:t>
            </a:r>
            <a:r>
              <a:rPr lang="pl-PL" dirty="0" err="1">
                <a:effectLst/>
                <a:latin typeface="Exo 2"/>
                <a:ea typeface="Calibri" panose="020F0502020204030204" pitchFamily="34" charset="0"/>
              </a:rPr>
              <a:t>p.s.w.n</a:t>
            </a:r>
            <a:r>
              <a:rPr lang="pl-PL" dirty="0">
                <a:effectLst/>
                <a:latin typeface="Exo 2"/>
                <a:ea typeface="Calibri" panose="020F0502020204030204" pitchFamily="34" charset="0"/>
              </a:rPr>
              <a:t>., stwierdzenie nieważności dyplomu- art.77 ust.5 </a:t>
            </a:r>
            <a:r>
              <a:rPr lang="pl-PL" dirty="0" err="1">
                <a:effectLst/>
                <a:latin typeface="Exo 2"/>
                <a:ea typeface="Calibri" panose="020F0502020204030204" pitchFamily="34" charset="0"/>
              </a:rPr>
              <a:t>p.s.w.n</a:t>
            </a:r>
            <a:r>
              <a:rPr lang="pl-PL" dirty="0">
                <a:effectLst/>
                <a:latin typeface="Exo 2"/>
                <a:ea typeface="Calibri" panose="020F0502020204030204" pitchFamily="34" charset="0"/>
              </a:rPr>
              <a:t>.) albo </a:t>
            </a:r>
          </a:p>
          <a:p>
            <a:pPr algn="just"/>
            <a:r>
              <a:rPr lang="pl-PL" b="1" dirty="0">
                <a:effectLst/>
                <a:latin typeface="Exo 2"/>
                <a:ea typeface="Calibri" panose="020F0502020204030204" pitchFamily="34" charset="0"/>
              </a:rPr>
              <a:t>rozstrzygnięcia indywidualnego nie będącego decyzją (</a:t>
            </a:r>
            <a:r>
              <a:rPr lang="pl-PL" dirty="0">
                <a:effectLst/>
                <a:latin typeface="Exo 2"/>
                <a:ea typeface="Calibri" panose="020F0502020204030204" pitchFamily="34" charset="0"/>
              </a:rPr>
              <a:t> przyznanie prawa zakwaterowania w domu studenckim uczelni (art.104 ust.1 ab initio </a:t>
            </a:r>
            <a:r>
              <a:rPr lang="pl-PL" dirty="0" err="1">
                <a:effectLst/>
                <a:latin typeface="Exo 2"/>
                <a:ea typeface="Calibri" panose="020F0502020204030204" pitchFamily="34" charset="0"/>
              </a:rPr>
              <a:t>p.s.w.n</a:t>
            </a:r>
            <a:r>
              <a:rPr lang="pl-PL" dirty="0">
                <a:effectLst/>
                <a:latin typeface="Exo 2"/>
                <a:ea typeface="Calibri" panose="020F0502020204030204" pitchFamily="34" charset="0"/>
              </a:rPr>
              <a:t>.) czy odmowa udzielenia warunkowego zwolnienia na podjęcie studiów na następnym roku akademickim). </a:t>
            </a:r>
            <a:endParaRPr lang="pl-PL" dirty="0">
              <a:latin typeface="Exo 2"/>
            </a:endParaRPr>
          </a:p>
          <a:p>
            <a:endParaRPr lang="pl-PL" dirty="0"/>
          </a:p>
        </p:txBody>
      </p:sp>
    </p:spTree>
    <p:extLst>
      <p:ext uri="{BB962C8B-B14F-4D97-AF65-F5344CB8AC3E}">
        <p14:creationId xmlns:p14="http://schemas.microsoft.com/office/powerpoint/2010/main" val="16717068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321F1CC4-9A65-C464-FF6E-E18D1D92319D}"/>
              </a:ext>
            </a:extLst>
          </p:cNvPr>
          <p:cNvSpPr>
            <a:spLocks noGrp="1"/>
          </p:cNvSpPr>
          <p:nvPr>
            <p:ph type="title"/>
          </p:nvPr>
        </p:nvSpPr>
        <p:spPr>
          <a:xfrm>
            <a:off x="1154954" y="838200"/>
            <a:ext cx="8761413" cy="977900"/>
          </a:xfrm>
        </p:spPr>
        <p:txBody>
          <a:bodyPr>
            <a:normAutofit/>
          </a:bodyPr>
          <a:lstStyle/>
          <a:p>
            <a:r>
              <a:rPr lang="pl-PL">
                <a:solidFill>
                  <a:srgbClr val="FFFFFF"/>
                </a:solidFill>
              </a:rPr>
              <a:t>Student – nabycie statusu</a:t>
            </a:r>
          </a:p>
        </p:txBody>
      </p:sp>
      <p:sp>
        <p:nvSpPr>
          <p:cNvPr id="3" name="Symbol zastępczy zawartości 2">
            <a:extLst>
              <a:ext uri="{FF2B5EF4-FFF2-40B4-BE49-F238E27FC236}">
                <a16:creationId xmlns:a16="http://schemas.microsoft.com/office/drawing/2014/main" id="{633F5DF8-3715-11FF-C6EF-068296C344A9}"/>
              </a:ext>
            </a:extLst>
          </p:cNvPr>
          <p:cNvSpPr>
            <a:spLocks noGrp="1"/>
          </p:cNvSpPr>
          <p:nvPr>
            <p:ph idx="1"/>
          </p:nvPr>
        </p:nvSpPr>
        <p:spPr>
          <a:xfrm>
            <a:off x="1887233" y="2603500"/>
            <a:ext cx="8417535" cy="3416300"/>
          </a:xfrm>
        </p:spPr>
        <p:txBody>
          <a:bodyPr>
            <a:normAutofit/>
          </a:bodyPr>
          <a:lstStyle/>
          <a:p>
            <a:r>
              <a:rPr lang="pl-PL" sz="2000" dirty="0"/>
              <a:t>Zasadniczo status studenta otrzymuje się od dnia immatrykulacji i złożenia ślubowania, a traci z chwilą zdania egzaminu dyplomowego lub skreślenia z listy studentów.</a:t>
            </a:r>
          </a:p>
          <a:p>
            <a:endParaRPr lang="pl-PL" sz="2000" dirty="0"/>
          </a:p>
          <a:p>
            <a:r>
              <a:rPr lang="pl-PL" sz="2000" dirty="0"/>
              <a:t>Osoba przyjęta na studia rozpoczyna studia i nabywa prawa studenta z chwilą złożenia ślubowania. </a:t>
            </a:r>
          </a:p>
          <a:p>
            <a:endParaRPr lang="pl-PL" sz="2000" dirty="0"/>
          </a:p>
          <a:p>
            <a:r>
              <a:rPr lang="pl-PL" sz="2000" dirty="0"/>
              <a:t>Przyjęcie na studia nie jest tożsame z ich podjęciem.</a:t>
            </a:r>
          </a:p>
          <a:p>
            <a:endParaRPr lang="pl-PL" dirty="0"/>
          </a:p>
        </p:txBody>
      </p:sp>
    </p:spTree>
    <p:extLst>
      <p:ext uri="{BB962C8B-B14F-4D97-AF65-F5344CB8AC3E}">
        <p14:creationId xmlns:p14="http://schemas.microsoft.com/office/powerpoint/2010/main" val="935477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6EE1CBCC-0B2B-70AA-9FC9-61C0CFD79C9A}"/>
              </a:ext>
            </a:extLst>
          </p:cNvPr>
          <p:cNvSpPr>
            <a:spLocks noGrp="1"/>
          </p:cNvSpPr>
          <p:nvPr>
            <p:ph type="title"/>
          </p:nvPr>
        </p:nvSpPr>
        <p:spPr>
          <a:xfrm>
            <a:off x="1154954" y="838200"/>
            <a:ext cx="8761413" cy="977900"/>
          </a:xfrm>
        </p:spPr>
        <p:txBody>
          <a:bodyPr>
            <a:normAutofit/>
          </a:bodyPr>
          <a:lstStyle/>
          <a:p>
            <a:endParaRPr lang="pl-PL">
              <a:solidFill>
                <a:srgbClr val="FFFFFF"/>
              </a:solidFill>
            </a:endParaRPr>
          </a:p>
        </p:txBody>
      </p:sp>
      <p:sp>
        <p:nvSpPr>
          <p:cNvPr id="3" name="Symbol zastępczy zawartości 2">
            <a:extLst>
              <a:ext uri="{FF2B5EF4-FFF2-40B4-BE49-F238E27FC236}">
                <a16:creationId xmlns:a16="http://schemas.microsoft.com/office/drawing/2014/main" id="{55A4C37D-3EA4-69F9-C1C6-351AF0CF7197}"/>
              </a:ext>
            </a:extLst>
          </p:cNvPr>
          <p:cNvSpPr>
            <a:spLocks noGrp="1"/>
          </p:cNvSpPr>
          <p:nvPr>
            <p:ph idx="1"/>
          </p:nvPr>
        </p:nvSpPr>
        <p:spPr>
          <a:xfrm>
            <a:off x="1887233" y="2603500"/>
            <a:ext cx="8417535" cy="3416300"/>
          </a:xfrm>
        </p:spPr>
        <p:txBody>
          <a:bodyPr>
            <a:normAutofit/>
          </a:bodyPr>
          <a:lstStyle/>
          <a:p>
            <a:r>
              <a:rPr lang="pl-PL" sz="2000" dirty="0"/>
              <a:t>Niepodjęciem studiów zgodnie z art. 83 jest niepodpisanie aktu ślubowania. </a:t>
            </a:r>
          </a:p>
          <a:p>
            <a:endParaRPr lang="pl-PL" sz="2000" dirty="0"/>
          </a:p>
          <a:p>
            <a:endParaRPr lang="pl-PL" sz="2000" dirty="0"/>
          </a:p>
          <a:p>
            <a:r>
              <a:rPr lang="pl-PL" sz="2000" dirty="0"/>
              <a:t>Termin, kiedy ma to nastąpić zazwyczaj uczelnie określają w swoich regulaminach studiów</a:t>
            </a:r>
          </a:p>
        </p:txBody>
      </p:sp>
    </p:spTree>
    <p:extLst>
      <p:ext uri="{BB962C8B-B14F-4D97-AF65-F5344CB8AC3E}">
        <p14:creationId xmlns:p14="http://schemas.microsoft.com/office/powerpoint/2010/main" val="13146576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FE2DFBBC-B53F-FF46-7AE8-C9BEB96B9896}"/>
              </a:ext>
            </a:extLst>
          </p:cNvPr>
          <p:cNvSpPr>
            <a:spLocks noGrp="1"/>
          </p:cNvSpPr>
          <p:nvPr>
            <p:ph type="title"/>
          </p:nvPr>
        </p:nvSpPr>
        <p:spPr>
          <a:xfrm>
            <a:off x="1154954" y="838200"/>
            <a:ext cx="8761413" cy="977900"/>
          </a:xfrm>
        </p:spPr>
        <p:txBody>
          <a:bodyPr>
            <a:normAutofit/>
          </a:bodyPr>
          <a:lstStyle/>
          <a:p>
            <a:pPr>
              <a:lnSpc>
                <a:spcPct val="90000"/>
              </a:lnSpc>
            </a:pPr>
            <a:r>
              <a:rPr lang="pl-PL" sz="3100">
                <a:solidFill>
                  <a:srgbClr val="FFFFFF"/>
                </a:solidFill>
              </a:rPr>
              <a:t>Wyrok NSA z dnia 12 lipca 2011 r., I OSK 597/11</a:t>
            </a:r>
          </a:p>
        </p:txBody>
      </p:sp>
      <p:sp>
        <p:nvSpPr>
          <p:cNvPr id="3" name="Symbol zastępczy zawartości 2">
            <a:extLst>
              <a:ext uri="{FF2B5EF4-FFF2-40B4-BE49-F238E27FC236}">
                <a16:creationId xmlns:a16="http://schemas.microsoft.com/office/drawing/2014/main" id="{C1302520-4A83-A97E-060D-85E4099AF31A}"/>
              </a:ext>
            </a:extLst>
          </p:cNvPr>
          <p:cNvSpPr>
            <a:spLocks noGrp="1"/>
          </p:cNvSpPr>
          <p:nvPr>
            <p:ph idx="1"/>
          </p:nvPr>
        </p:nvSpPr>
        <p:spPr>
          <a:xfrm>
            <a:off x="1887233" y="2603500"/>
            <a:ext cx="8417535" cy="3416300"/>
          </a:xfrm>
        </p:spPr>
        <p:txBody>
          <a:bodyPr>
            <a:normAutofit/>
          </a:bodyPr>
          <a:lstStyle/>
          <a:p>
            <a:r>
              <a:rPr lang="pl-PL" sz="2000" dirty="0"/>
              <a:t>zasada autonomii nie może być rozumiana jako dowolność postępowania organów uczelni w zakresie ich działania. Z tego też względu zakres uprawnienia organów szkoły wyższej </a:t>
            </a:r>
            <a:r>
              <a:rPr lang="pl-PL" sz="2000" u="sng" dirty="0"/>
              <a:t>nie obejmuje samodzielności w definiowaniu w </a:t>
            </a:r>
            <a:r>
              <a:rPr lang="pl-PL" sz="2000" dirty="0"/>
              <a:t>regulaminie studiów przesłanek niepodjęcia studiów.</a:t>
            </a:r>
          </a:p>
          <a:p>
            <a:r>
              <a:rPr lang="pl-PL" sz="2000" dirty="0"/>
              <a:t>Przy ustalaniu, czy student podjął studia należy badać zasadnicze okoliczności faktyczne dotyczące przystąpienia przez studenta do zajęć dydaktycznych i organizacyjnych przewidzianych w planie studiów i programie nauczania</a:t>
            </a:r>
          </a:p>
          <a:p>
            <a:endParaRPr lang="pl-PL" dirty="0"/>
          </a:p>
        </p:txBody>
      </p:sp>
    </p:spTree>
    <p:extLst>
      <p:ext uri="{BB962C8B-B14F-4D97-AF65-F5344CB8AC3E}">
        <p14:creationId xmlns:p14="http://schemas.microsoft.com/office/powerpoint/2010/main" val="2163325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E26AB636-FF67-C04D-EF39-03E8D2257517}"/>
              </a:ext>
            </a:extLst>
          </p:cNvPr>
          <p:cNvSpPr>
            <a:spLocks noGrp="1"/>
          </p:cNvSpPr>
          <p:nvPr>
            <p:ph type="title"/>
          </p:nvPr>
        </p:nvSpPr>
        <p:spPr>
          <a:xfrm>
            <a:off x="1154954" y="838200"/>
            <a:ext cx="8761413" cy="977900"/>
          </a:xfrm>
        </p:spPr>
        <p:txBody>
          <a:bodyPr>
            <a:normAutofit/>
          </a:bodyPr>
          <a:lstStyle/>
          <a:p>
            <a:pPr>
              <a:lnSpc>
                <a:spcPct val="90000"/>
              </a:lnSpc>
            </a:pPr>
            <a:r>
              <a:rPr lang="pl-PL" sz="3100">
                <a:solidFill>
                  <a:srgbClr val="FFFFFF"/>
                </a:solidFill>
              </a:rPr>
              <a:t>Wyrok WSA w Poznaniu z dnia 13 października 2021 r., II SA/Po 407/21</a:t>
            </a:r>
          </a:p>
        </p:txBody>
      </p:sp>
      <p:sp>
        <p:nvSpPr>
          <p:cNvPr id="3" name="Symbol zastępczy zawartości 2">
            <a:extLst>
              <a:ext uri="{FF2B5EF4-FFF2-40B4-BE49-F238E27FC236}">
                <a16:creationId xmlns:a16="http://schemas.microsoft.com/office/drawing/2014/main" id="{0B337E32-1B65-227F-200E-E107F52D0B96}"/>
              </a:ext>
            </a:extLst>
          </p:cNvPr>
          <p:cNvSpPr>
            <a:spLocks noGrp="1"/>
          </p:cNvSpPr>
          <p:nvPr>
            <p:ph idx="1"/>
          </p:nvPr>
        </p:nvSpPr>
        <p:spPr>
          <a:xfrm>
            <a:off x="1887233" y="2603500"/>
            <a:ext cx="8417535" cy="3416300"/>
          </a:xfrm>
        </p:spPr>
        <p:txBody>
          <a:bodyPr>
            <a:normAutofit/>
          </a:bodyPr>
          <a:lstStyle/>
          <a:p>
            <a:r>
              <a:rPr lang="pl-PL" sz="2000" dirty="0"/>
              <a:t>Nie jest tak, że "niepodjęcie studiów" może być łączone automatycznie z zaniechaniem przez studenta jakieś pojedynczej czynności w początkowej fazie studiów, na przykład niezapisaniem się na poszczególne zajęcia).</a:t>
            </a:r>
          </a:p>
          <a:p>
            <a:endParaRPr lang="pl-PL" sz="2000" dirty="0"/>
          </a:p>
          <a:p>
            <a:r>
              <a:rPr lang="pl-PL" sz="2000" dirty="0"/>
              <a:t> Okoliczności takiej nie można zdefiniować nawet w regulaminie studiów. Ustawowe pojęcie "niepodjęcia studiów" jest nieostre i wymaga konkretyzacji w okolicznościach każdej konkretnej sprawy.</a:t>
            </a:r>
          </a:p>
          <a:p>
            <a:endParaRPr lang="pl-PL" dirty="0"/>
          </a:p>
        </p:txBody>
      </p:sp>
    </p:spTree>
    <p:extLst>
      <p:ext uri="{BB962C8B-B14F-4D97-AF65-F5344CB8AC3E}">
        <p14:creationId xmlns:p14="http://schemas.microsoft.com/office/powerpoint/2010/main" val="2895922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D09ACC58-107E-FEE7-8C0B-77A99F39A475}"/>
              </a:ext>
            </a:extLst>
          </p:cNvPr>
          <p:cNvSpPr>
            <a:spLocks noGrp="1"/>
          </p:cNvSpPr>
          <p:nvPr>
            <p:ph type="title"/>
          </p:nvPr>
        </p:nvSpPr>
        <p:spPr>
          <a:xfrm>
            <a:off x="1154954" y="838200"/>
            <a:ext cx="8761413" cy="977900"/>
          </a:xfrm>
        </p:spPr>
        <p:txBody>
          <a:bodyPr>
            <a:normAutofit/>
          </a:bodyPr>
          <a:lstStyle/>
          <a:p>
            <a:pPr>
              <a:lnSpc>
                <a:spcPct val="90000"/>
              </a:lnSpc>
            </a:pPr>
            <a:r>
              <a:rPr lang="pl-PL" sz="3100">
                <a:solidFill>
                  <a:srgbClr val="FFFFFF"/>
                </a:solidFill>
              </a:rPr>
              <a:t>Wyrok NSA z 12.07.2011 r., </a:t>
            </a:r>
            <a:r>
              <a:rPr lang="pl-PL" sz="3100">
                <a:solidFill>
                  <a:srgbClr val="FFFFFF"/>
                </a:solidFill>
                <a:hlinkClick r:id="rId2"/>
              </a:rPr>
              <a:t>I OSK 597/11</a:t>
            </a:r>
            <a:r>
              <a:rPr lang="pl-PL" sz="3100">
                <a:solidFill>
                  <a:srgbClr val="FFFFFF"/>
                </a:solidFill>
              </a:rPr>
              <a:t>, ONSAiWSA 2012, nr 6, poz. 115</a:t>
            </a:r>
          </a:p>
        </p:txBody>
      </p:sp>
      <p:sp>
        <p:nvSpPr>
          <p:cNvPr id="3" name="Symbol zastępczy zawartości 2">
            <a:extLst>
              <a:ext uri="{FF2B5EF4-FFF2-40B4-BE49-F238E27FC236}">
                <a16:creationId xmlns:a16="http://schemas.microsoft.com/office/drawing/2014/main" id="{CFDA02C7-8159-061B-C82C-50F6B4AC5903}"/>
              </a:ext>
            </a:extLst>
          </p:cNvPr>
          <p:cNvSpPr>
            <a:spLocks noGrp="1"/>
          </p:cNvSpPr>
          <p:nvPr>
            <p:ph idx="1"/>
          </p:nvPr>
        </p:nvSpPr>
        <p:spPr>
          <a:xfrm>
            <a:off x="1887233" y="2603500"/>
            <a:ext cx="8417535" cy="3416300"/>
          </a:xfrm>
        </p:spPr>
        <p:txBody>
          <a:bodyPr>
            <a:normAutofit/>
          </a:bodyPr>
          <a:lstStyle/>
          <a:p>
            <a:r>
              <a:rPr lang="pl-PL" sz="1700"/>
              <a:t>Przy ustalaniu, czy student podjął studia, nie można pominąć zasadniczych okoliczności faktycznych dotyczących przystąpienia przez studenta do zajęć dydaktycznych i organizacyjnych przewidzianych w planie studiów, w programie nauczania, w szczególnym harmonogramie zajęć na danym semestrze oraz według zasad określonych dla zajęć z danych przedmiotów nauczania. </a:t>
            </a:r>
          </a:p>
          <a:p>
            <a:r>
              <a:rPr lang="pl-PL" sz="1700"/>
              <a:t>Nie wystarczy samo ustalenie faktu nieusprawiedliwionego niezłożenia wymaganej deklaracji w określonym terminie. Konieczne są ustalenia, co do postępowania studenta w zakresie jego obowiązków uczestniczenia w zajęciach dydaktycznych i organizacyjnych zgodnie z regulaminem studiów w okresie miedzy upływem terminu do złożenia wymaganej deklaracji, a datą ujawnienia przez służby uczelni niezłożenia tej deklaracji</a:t>
            </a:r>
          </a:p>
          <a:p>
            <a:endParaRPr lang="pl-PL" sz="1700"/>
          </a:p>
        </p:txBody>
      </p:sp>
    </p:spTree>
    <p:extLst>
      <p:ext uri="{BB962C8B-B14F-4D97-AF65-F5344CB8AC3E}">
        <p14:creationId xmlns:p14="http://schemas.microsoft.com/office/powerpoint/2010/main" val="1165159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2FDE5061-8BD3-5C69-3D3F-3CC5A93D5BB3}"/>
              </a:ext>
            </a:extLst>
          </p:cNvPr>
          <p:cNvSpPr>
            <a:spLocks noGrp="1"/>
          </p:cNvSpPr>
          <p:nvPr>
            <p:ph type="title"/>
          </p:nvPr>
        </p:nvSpPr>
        <p:spPr>
          <a:xfrm>
            <a:off x="1154954" y="838200"/>
            <a:ext cx="8761413" cy="977900"/>
          </a:xfrm>
        </p:spPr>
        <p:txBody>
          <a:bodyPr>
            <a:normAutofit/>
          </a:bodyPr>
          <a:lstStyle/>
          <a:p>
            <a:r>
              <a:rPr lang="pl-PL">
                <a:solidFill>
                  <a:srgbClr val="FFFFFF"/>
                </a:solidFill>
              </a:rPr>
              <a:t>Podmioty fakultatywne</a:t>
            </a:r>
          </a:p>
        </p:txBody>
      </p:sp>
      <p:sp>
        <p:nvSpPr>
          <p:cNvPr id="3" name="Symbol zastępczy zawartości 2">
            <a:extLst>
              <a:ext uri="{FF2B5EF4-FFF2-40B4-BE49-F238E27FC236}">
                <a16:creationId xmlns:a16="http://schemas.microsoft.com/office/drawing/2014/main" id="{234B98BF-CA35-9F18-2EA5-FA92C023021C}"/>
              </a:ext>
            </a:extLst>
          </p:cNvPr>
          <p:cNvSpPr>
            <a:spLocks noGrp="1"/>
          </p:cNvSpPr>
          <p:nvPr>
            <p:ph idx="1"/>
          </p:nvPr>
        </p:nvSpPr>
        <p:spPr>
          <a:xfrm>
            <a:off x="1868129" y="2281084"/>
            <a:ext cx="8436639" cy="3738716"/>
          </a:xfrm>
        </p:spPr>
        <p:txBody>
          <a:bodyPr>
            <a:normAutofit fontScale="47500" lnSpcReduction="20000"/>
          </a:bodyPr>
          <a:lstStyle/>
          <a:p>
            <a:pPr>
              <a:lnSpc>
                <a:spcPct val="90000"/>
              </a:lnSpc>
            </a:pPr>
            <a:endParaRPr lang="pl-PL" sz="1100" dirty="0"/>
          </a:p>
          <a:p>
            <a:pPr>
              <a:lnSpc>
                <a:spcPct val="90000"/>
              </a:lnSpc>
            </a:pPr>
            <a:r>
              <a:rPr lang="pl-PL" sz="2900" dirty="0"/>
              <a:t>Rzecznik Praw Obywatelskich</a:t>
            </a:r>
          </a:p>
          <a:p>
            <a:pPr>
              <a:lnSpc>
                <a:spcPct val="90000"/>
              </a:lnSpc>
            </a:pPr>
            <a:endParaRPr lang="pl-PL" sz="2900" dirty="0"/>
          </a:p>
          <a:p>
            <a:pPr>
              <a:lnSpc>
                <a:spcPct val="90000"/>
              </a:lnSpc>
            </a:pPr>
            <a:r>
              <a:rPr lang="pl-PL" sz="2900" dirty="0"/>
              <a:t>Prokurator</a:t>
            </a:r>
          </a:p>
          <a:p>
            <a:pPr>
              <a:lnSpc>
                <a:spcPct val="90000"/>
              </a:lnSpc>
            </a:pPr>
            <a:endParaRPr lang="pl-PL" sz="2900" dirty="0"/>
          </a:p>
          <a:p>
            <a:pPr>
              <a:lnSpc>
                <a:spcPct val="90000"/>
              </a:lnSpc>
            </a:pPr>
            <a:r>
              <a:rPr lang="pl-PL" sz="2900" dirty="0"/>
              <a:t>Organizacja społeczna</a:t>
            </a:r>
          </a:p>
          <a:p>
            <a:pPr>
              <a:lnSpc>
                <a:spcPct val="90000"/>
              </a:lnSpc>
            </a:pPr>
            <a:endParaRPr lang="pl-PL" sz="2900" dirty="0"/>
          </a:p>
          <a:p>
            <a:pPr>
              <a:lnSpc>
                <a:spcPct val="90000"/>
              </a:lnSpc>
            </a:pPr>
            <a:r>
              <a:rPr lang="pl-PL" sz="2900" dirty="0"/>
              <a:t>Samorząd studencki</a:t>
            </a:r>
          </a:p>
          <a:p>
            <a:pPr>
              <a:lnSpc>
                <a:spcPct val="90000"/>
              </a:lnSpc>
            </a:pPr>
            <a:endParaRPr lang="pl-PL" sz="2900" dirty="0"/>
          </a:p>
          <a:p>
            <a:pPr>
              <a:lnSpc>
                <a:spcPct val="90000"/>
              </a:lnSpc>
            </a:pPr>
            <a:r>
              <a:rPr lang="pl-PL" sz="2900" dirty="0"/>
              <a:t>Rzecznik Praw Studenta</a:t>
            </a:r>
          </a:p>
          <a:p>
            <a:pPr>
              <a:lnSpc>
                <a:spcPct val="90000"/>
              </a:lnSpc>
            </a:pPr>
            <a:endParaRPr lang="pl-PL" sz="2900" dirty="0"/>
          </a:p>
          <a:p>
            <a:pPr>
              <a:lnSpc>
                <a:spcPct val="90000"/>
              </a:lnSpc>
            </a:pPr>
            <a:r>
              <a:rPr lang="pl-PL" sz="2900" dirty="0"/>
              <a:t>Świadek</a:t>
            </a:r>
          </a:p>
          <a:p>
            <a:pPr>
              <a:lnSpc>
                <a:spcPct val="90000"/>
              </a:lnSpc>
            </a:pPr>
            <a:endParaRPr lang="pl-PL" sz="2900" dirty="0"/>
          </a:p>
          <a:p>
            <a:pPr>
              <a:lnSpc>
                <a:spcPct val="90000"/>
              </a:lnSpc>
            </a:pPr>
            <a:r>
              <a:rPr lang="pl-PL" sz="2900" dirty="0"/>
              <a:t>Biegły </a:t>
            </a:r>
          </a:p>
          <a:p>
            <a:pPr>
              <a:lnSpc>
                <a:spcPct val="90000"/>
              </a:lnSpc>
            </a:pPr>
            <a:endParaRPr lang="pl-PL" sz="1100" dirty="0"/>
          </a:p>
        </p:txBody>
      </p:sp>
    </p:spTree>
    <p:extLst>
      <p:ext uri="{BB962C8B-B14F-4D97-AF65-F5344CB8AC3E}">
        <p14:creationId xmlns:p14="http://schemas.microsoft.com/office/powerpoint/2010/main" val="8175883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D3750809-0AB0-64AF-ED98-85A6BC4F2346}"/>
              </a:ext>
            </a:extLst>
          </p:cNvPr>
          <p:cNvSpPr>
            <a:spLocks noGrp="1"/>
          </p:cNvSpPr>
          <p:nvPr>
            <p:ph type="title"/>
          </p:nvPr>
        </p:nvSpPr>
        <p:spPr>
          <a:xfrm>
            <a:off x="1154954" y="838200"/>
            <a:ext cx="8761413" cy="977900"/>
          </a:xfrm>
        </p:spPr>
        <p:txBody>
          <a:bodyPr>
            <a:normAutofit/>
          </a:bodyPr>
          <a:lstStyle/>
          <a:p>
            <a:r>
              <a:rPr lang="pl-PL">
                <a:solidFill>
                  <a:srgbClr val="FFFFFF"/>
                </a:solidFill>
              </a:rPr>
              <a:t>RPO</a:t>
            </a:r>
          </a:p>
        </p:txBody>
      </p:sp>
      <p:sp>
        <p:nvSpPr>
          <p:cNvPr id="3" name="Symbol zastępczy zawartości 2">
            <a:extLst>
              <a:ext uri="{FF2B5EF4-FFF2-40B4-BE49-F238E27FC236}">
                <a16:creationId xmlns:a16="http://schemas.microsoft.com/office/drawing/2014/main" id="{C086F3B1-88A4-7839-D62E-06F3A14155BA}"/>
              </a:ext>
            </a:extLst>
          </p:cNvPr>
          <p:cNvSpPr>
            <a:spLocks noGrp="1"/>
          </p:cNvSpPr>
          <p:nvPr>
            <p:ph idx="1"/>
          </p:nvPr>
        </p:nvSpPr>
        <p:spPr>
          <a:xfrm>
            <a:off x="1887233" y="2603500"/>
            <a:ext cx="8417535" cy="3416300"/>
          </a:xfrm>
        </p:spPr>
        <p:txBody>
          <a:bodyPr>
            <a:normAutofit/>
          </a:bodyPr>
          <a:lstStyle/>
          <a:p>
            <a:r>
              <a:rPr lang="pl-PL" b="0" i="0" dirty="0">
                <a:effectLst/>
                <a:latin typeface="Exo 2"/>
              </a:rPr>
              <a:t>Z art. 11, 12, 13 ustawy z dnia 15 lipca 1987 r. o Rzeczniku Praw Obywatelskich jednoznacznie wynika, że Rzecznik Praw Obywatelskich może w oparciu o przepis art. 12 pkt 2 wskazanej ustawy zwrócić się o </a:t>
            </a:r>
            <a:r>
              <a:rPr lang="pl-PL" b="0" i="0" dirty="0">
                <a:effectLst/>
                <a:highlight>
                  <a:srgbClr val="00FF00"/>
                </a:highlight>
                <a:latin typeface="Exo 2"/>
              </a:rPr>
              <a:t>zbadanie sprawy do właściwego organu i</a:t>
            </a:r>
            <a:r>
              <a:rPr lang="pl-PL" b="0" i="0" dirty="0">
                <a:effectLst/>
                <a:latin typeface="Exo 2"/>
              </a:rPr>
              <a:t> może na podstawie art. 11 pkt 3 tej ustawy przekazać sprawę według właściwości każdemu podmiotowi. </a:t>
            </a:r>
          </a:p>
          <a:p>
            <a:r>
              <a:rPr lang="pl-PL" b="0" i="0" dirty="0">
                <a:effectLst/>
                <a:latin typeface="Exo 2"/>
              </a:rPr>
              <a:t>Żaden przepis prawa nie ogranicza Rzecznika Praw Obywatelskich w przedmiocie - komu, któremu organowi sprawę Rzecznik może przekazać. Dlatego też żądanie wszczęcia postępowania przez Rzecznika w trybie art. 14 pkt 6 ustawy o Rzeczniku Praw Obywatelskich jest dla każdego organu wiążące. </a:t>
            </a:r>
          </a:p>
          <a:p>
            <a:r>
              <a:rPr lang="pl-PL" b="0" i="0" dirty="0">
                <a:effectLst/>
                <a:latin typeface="Exo 2"/>
              </a:rPr>
              <a:t>Rzecznik ma zatem nie tylko </a:t>
            </a:r>
            <a:r>
              <a:rPr lang="pl-PL" b="0" i="0" dirty="0">
                <a:effectLst/>
                <a:highlight>
                  <a:srgbClr val="00FF00"/>
                </a:highlight>
                <a:latin typeface="Exo 2"/>
              </a:rPr>
              <a:t>prawo żądania wszczęcia postępowania </a:t>
            </a:r>
            <a:r>
              <a:rPr lang="pl-PL" b="0" i="0" dirty="0">
                <a:effectLst/>
                <a:latin typeface="Exo 2"/>
              </a:rPr>
              <a:t>(art. 182 KPA), ale także </a:t>
            </a:r>
            <a:r>
              <a:rPr lang="pl-PL" b="0" i="0" dirty="0">
                <a:effectLst/>
                <a:highlight>
                  <a:srgbClr val="00FF00"/>
                </a:highlight>
                <a:latin typeface="Exo 2"/>
              </a:rPr>
              <a:t>udziału w każdym jego stadium </a:t>
            </a:r>
            <a:r>
              <a:rPr lang="pl-PL" b="0" i="0" dirty="0">
                <a:effectLst/>
                <a:latin typeface="Exo 2"/>
              </a:rPr>
              <a:t>(art. 183 KPA).</a:t>
            </a:r>
            <a:endParaRPr lang="pl-PL" dirty="0"/>
          </a:p>
        </p:txBody>
      </p:sp>
    </p:spTree>
    <p:extLst>
      <p:ext uri="{BB962C8B-B14F-4D97-AF65-F5344CB8AC3E}">
        <p14:creationId xmlns:p14="http://schemas.microsoft.com/office/powerpoint/2010/main" val="18504778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6C629613-6B1E-677F-6CB6-23449C0317CC}"/>
              </a:ext>
            </a:extLst>
          </p:cNvPr>
          <p:cNvSpPr>
            <a:spLocks noGrp="1"/>
          </p:cNvSpPr>
          <p:nvPr>
            <p:ph type="title"/>
          </p:nvPr>
        </p:nvSpPr>
        <p:spPr>
          <a:xfrm>
            <a:off x="1154954" y="838200"/>
            <a:ext cx="8761413" cy="977900"/>
          </a:xfrm>
        </p:spPr>
        <p:txBody>
          <a:bodyPr>
            <a:normAutofit/>
          </a:bodyPr>
          <a:lstStyle/>
          <a:p>
            <a:r>
              <a:rPr lang="pl-PL">
                <a:solidFill>
                  <a:srgbClr val="FFFFFF"/>
                </a:solidFill>
              </a:rPr>
              <a:t>Prokurator</a:t>
            </a:r>
          </a:p>
        </p:txBody>
      </p:sp>
      <p:sp>
        <p:nvSpPr>
          <p:cNvPr id="3" name="Symbol zastępczy zawartości 2">
            <a:extLst>
              <a:ext uri="{FF2B5EF4-FFF2-40B4-BE49-F238E27FC236}">
                <a16:creationId xmlns:a16="http://schemas.microsoft.com/office/drawing/2014/main" id="{96207F8B-BDBF-5A6A-208E-F19EA06F0707}"/>
              </a:ext>
            </a:extLst>
          </p:cNvPr>
          <p:cNvSpPr>
            <a:spLocks noGrp="1"/>
          </p:cNvSpPr>
          <p:nvPr>
            <p:ph idx="1"/>
          </p:nvPr>
        </p:nvSpPr>
        <p:spPr>
          <a:xfrm>
            <a:off x="1887233" y="2603500"/>
            <a:ext cx="8417535" cy="3416300"/>
          </a:xfrm>
        </p:spPr>
        <p:txBody>
          <a:bodyPr>
            <a:normAutofit lnSpcReduction="10000"/>
          </a:bodyPr>
          <a:lstStyle/>
          <a:p>
            <a:pPr marL="0" indent="0">
              <a:buNone/>
            </a:pPr>
            <a:r>
              <a:rPr lang="pl-PL" sz="2000" b="0" i="0" dirty="0">
                <a:effectLst/>
                <a:latin typeface="Exo 2"/>
              </a:rPr>
              <a:t>Prokuratorowi służy prawo zwrócenia się do właściwego organu administracji publicznej o wszczęcie postępowania w celu usunięcia stanu niezgodnego z prawem.</a:t>
            </a:r>
          </a:p>
          <a:p>
            <a:endParaRPr lang="pl-PL" sz="2000" dirty="0">
              <a:latin typeface="Exo 2"/>
            </a:endParaRPr>
          </a:p>
          <a:p>
            <a:pPr marL="0" indent="0">
              <a:spcBef>
                <a:spcPts val="525"/>
              </a:spcBef>
              <a:buNone/>
            </a:pPr>
            <a:r>
              <a:rPr lang="pl-PL" sz="2000" b="0" i="0" dirty="0">
                <a:effectLst/>
                <a:latin typeface="Exo 2"/>
              </a:rPr>
              <a:t>Prokuratorowi służy prawo udziału w każdym stadium postępowania w celu zapewnienia, aby postępowanie i rozstrzygnięcie sprawy było zgodne z prawem.</a:t>
            </a:r>
          </a:p>
          <a:p>
            <a:pPr marL="0" indent="0">
              <a:spcBef>
                <a:spcPts val="525"/>
              </a:spcBef>
              <a:buNone/>
            </a:pPr>
            <a:endParaRPr lang="pl-PL" sz="2000" b="0" i="0" dirty="0">
              <a:effectLst/>
              <a:latin typeface="Exo 2"/>
            </a:endParaRPr>
          </a:p>
          <a:p>
            <a:pPr marL="0" indent="0">
              <a:spcBef>
                <a:spcPts val="525"/>
              </a:spcBef>
              <a:buNone/>
            </a:pPr>
            <a:r>
              <a:rPr lang="pl-PL" sz="2000" b="0" i="0" dirty="0">
                <a:effectLst/>
                <a:latin typeface="Exo 2"/>
              </a:rPr>
              <a:t>Organ administracji publicznej zawiadamia prokuratora o wszczęciu postępowania oraz o toczącym się postępowaniu w każdym przypadku, gdy uzna udział prokuratora w postępowaniu za potrzebny.</a:t>
            </a:r>
          </a:p>
          <a:p>
            <a:endParaRPr lang="pl-PL" dirty="0">
              <a:latin typeface="Exo 2"/>
            </a:endParaRPr>
          </a:p>
        </p:txBody>
      </p:sp>
    </p:spTree>
    <p:extLst>
      <p:ext uri="{BB962C8B-B14F-4D97-AF65-F5344CB8AC3E}">
        <p14:creationId xmlns:p14="http://schemas.microsoft.com/office/powerpoint/2010/main" val="975747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5E4B0155-CF2E-B0D9-00D7-608CF203716E}"/>
              </a:ext>
            </a:extLst>
          </p:cNvPr>
          <p:cNvSpPr>
            <a:spLocks noGrp="1"/>
          </p:cNvSpPr>
          <p:nvPr>
            <p:ph type="title"/>
          </p:nvPr>
        </p:nvSpPr>
        <p:spPr>
          <a:xfrm>
            <a:off x="1154954" y="838200"/>
            <a:ext cx="8761413" cy="977900"/>
          </a:xfrm>
        </p:spPr>
        <p:txBody>
          <a:bodyPr>
            <a:normAutofit/>
          </a:bodyPr>
          <a:lstStyle/>
          <a:p>
            <a:endParaRPr lang="pl-PL">
              <a:solidFill>
                <a:srgbClr val="FFFFFF"/>
              </a:solidFill>
            </a:endParaRPr>
          </a:p>
        </p:txBody>
      </p:sp>
      <p:sp>
        <p:nvSpPr>
          <p:cNvPr id="3" name="Symbol zastępczy zawartości 2">
            <a:extLst>
              <a:ext uri="{FF2B5EF4-FFF2-40B4-BE49-F238E27FC236}">
                <a16:creationId xmlns:a16="http://schemas.microsoft.com/office/drawing/2014/main" id="{815EAD96-5D89-5B04-26AD-D8EA7E08C6B7}"/>
              </a:ext>
            </a:extLst>
          </p:cNvPr>
          <p:cNvSpPr>
            <a:spLocks noGrp="1"/>
          </p:cNvSpPr>
          <p:nvPr>
            <p:ph idx="1"/>
          </p:nvPr>
        </p:nvSpPr>
        <p:spPr>
          <a:xfrm>
            <a:off x="1828801" y="2202426"/>
            <a:ext cx="8475968" cy="3817374"/>
          </a:xfrm>
        </p:spPr>
        <p:txBody>
          <a:bodyPr>
            <a:normAutofit/>
          </a:bodyPr>
          <a:lstStyle/>
          <a:p>
            <a:r>
              <a:rPr lang="pl-PL" sz="2000" b="0" i="0" dirty="0">
                <a:effectLst/>
                <a:latin typeface="Exo 2"/>
              </a:rPr>
              <a:t>Żądanie wszczęcia postępowania administracyjnego pochodzące od prokuratora wiąże organ administracji publicznej w ten sposób, że ocena wystąpienia „stanu niezgodnego z prawem” następuję dopiero w merytorycznej decyzji kończącej postępowanie administracyjne. Jeśli, po przeprowadzeniu postępowania wyjaśniającego, organ administracji publicznej stwierdza, że stan niezgodności z prawem nie występuje, to odmawia dokonania oczekiwanej przez prokuratora konkretyzacji sytuacji prawnej jednostki.</a:t>
            </a:r>
          </a:p>
          <a:p>
            <a:endParaRPr lang="pl-PL" sz="2000" dirty="0">
              <a:latin typeface="Exo 2"/>
            </a:endParaRPr>
          </a:p>
          <a:p>
            <a:r>
              <a:rPr lang="pl-PL" b="0" i="0" dirty="0">
                <a:effectLst/>
                <a:latin typeface="Exo 2"/>
              </a:rPr>
              <a:t>Wyrok WSA w Poznaniu z dnia 21 stycznia 2016 r., III SA/Po 743/15</a:t>
            </a:r>
            <a:endParaRPr lang="pl-PL" dirty="0">
              <a:latin typeface="Exo 2"/>
            </a:endParaRPr>
          </a:p>
        </p:txBody>
      </p:sp>
    </p:spTree>
    <p:extLst>
      <p:ext uri="{BB962C8B-B14F-4D97-AF65-F5344CB8AC3E}">
        <p14:creationId xmlns:p14="http://schemas.microsoft.com/office/powerpoint/2010/main" val="25201316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53A8D772-0C82-C657-926F-E7A9333C445C}"/>
              </a:ext>
            </a:extLst>
          </p:cNvPr>
          <p:cNvSpPr>
            <a:spLocks noGrp="1"/>
          </p:cNvSpPr>
          <p:nvPr>
            <p:ph type="title"/>
          </p:nvPr>
        </p:nvSpPr>
        <p:spPr>
          <a:xfrm>
            <a:off x="1154954" y="838200"/>
            <a:ext cx="8761413" cy="977900"/>
          </a:xfrm>
        </p:spPr>
        <p:txBody>
          <a:bodyPr>
            <a:normAutofit/>
          </a:bodyPr>
          <a:lstStyle/>
          <a:p>
            <a:r>
              <a:rPr lang="pl-PL">
                <a:solidFill>
                  <a:srgbClr val="FFFFFF"/>
                </a:solidFill>
              </a:rPr>
              <a:t>Uprawnienia procesowe prokuratora</a:t>
            </a:r>
          </a:p>
        </p:txBody>
      </p:sp>
      <p:sp>
        <p:nvSpPr>
          <p:cNvPr id="3" name="Symbol zastępczy zawartości 2">
            <a:extLst>
              <a:ext uri="{FF2B5EF4-FFF2-40B4-BE49-F238E27FC236}">
                <a16:creationId xmlns:a16="http://schemas.microsoft.com/office/drawing/2014/main" id="{8F08E29F-8300-29EB-7276-B727DCBDFFA3}"/>
              </a:ext>
            </a:extLst>
          </p:cNvPr>
          <p:cNvSpPr>
            <a:spLocks noGrp="1"/>
          </p:cNvSpPr>
          <p:nvPr>
            <p:ph idx="1"/>
          </p:nvPr>
        </p:nvSpPr>
        <p:spPr>
          <a:xfrm>
            <a:off x="1887233" y="2603500"/>
            <a:ext cx="8417535" cy="3416300"/>
          </a:xfrm>
        </p:spPr>
        <p:txBody>
          <a:bodyPr>
            <a:normAutofit/>
          </a:bodyPr>
          <a:lstStyle/>
          <a:p>
            <a:r>
              <a:rPr lang="pl-PL" sz="2000" b="0" i="0" dirty="0">
                <a:effectLst/>
                <a:latin typeface="Exo 2"/>
              </a:rPr>
              <a:t>Mając prawa strony, prokurator nie jest związany z żadną ze stron, dokonuje on w pełni samodzielnie wszystkich czynności procesowych, realizując własne zadania urzędowe związane ze strzeżeniem praworządności.</a:t>
            </a:r>
          </a:p>
          <a:p>
            <a:endParaRPr lang="pl-PL" sz="2000" dirty="0">
              <a:latin typeface="Exo 2"/>
            </a:endParaRPr>
          </a:p>
          <a:p>
            <a:r>
              <a:rPr lang="pl-PL" sz="2000" b="0" i="0" dirty="0">
                <a:effectLst/>
                <a:latin typeface="Exo 2"/>
              </a:rPr>
              <a:t>Prokurator który nie brał udziału w postępowaniu I instancji, może w terminie zakreślonym dla strony postępowania zainicjować postępowanie odwoławcze (art. 182 i art. 183 § 1 KPA) –Wyrok NSA </a:t>
            </a:r>
            <a:br>
              <a:rPr lang="pl-PL" sz="2000" dirty="0">
                <a:latin typeface="Exo 2"/>
              </a:rPr>
            </a:br>
            <a:r>
              <a:rPr lang="pl-PL" sz="2000" b="0" i="0" dirty="0">
                <a:effectLst/>
                <a:latin typeface="Exo 2"/>
              </a:rPr>
              <a:t>z dnia 6 lutego 2009 r., I OSK 324/08  </a:t>
            </a:r>
            <a:r>
              <a:rPr lang="pl-PL" sz="2000" b="0" i="0" dirty="0">
                <a:effectLst/>
                <a:highlight>
                  <a:srgbClr val="00FF00"/>
                </a:highlight>
                <a:latin typeface="Exo 2"/>
              </a:rPr>
              <a:t>Inaczej:</a:t>
            </a:r>
            <a:r>
              <a:rPr lang="pl-PL" sz="2000" b="0" i="0" dirty="0">
                <a:effectLst/>
                <a:latin typeface="Exo 2"/>
              </a:rPr>
              <a:t> Wyrok WSA w Łodzi z dnia 22 lipca 2011 r., II SA/</a:t>
            </a:r>
            <a:r>
              <a:rPr lang="pl-PL" sz="2000" b="0" i="0" dirty="0" err="1">
                <a:effectLst/>
                <a:latin typeface="Exo 2"/>
              </a:rPr>
              <a:t>Łd</a:t>
            </a:r>
            <a:r>
              <a:rPr lang="pl-PL" sz="2000" b="0" i="0" dirty="0">
                <a:effectLst/>
                <a:latin typeface="Exo 2"/>
              </a:rPr>
              <a:t> 574/11</a:t>
            </a:r>
            <a:endParaRPr lang="pl-PL" sz="2000" dirty="0">
              <a:latin typeface="Exo 2"/>
            </a:endParaRPr>
          </a:p>
        </p:txBody>
      </p:sp>
    </p:spTree>
    <p:extLst>
      <p:ext uri="{BB962C8B-B14F-4D97-AF65-F5344CB8AC3E}">
        <p14:creationId xmlns:p14="http://schemas.microsoft.com/office/powerpoint/2010/main" val="90089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pl-PL"/>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pl-PL"/>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sp>
        <p:nvSpPr>
          <p:cNvPr id="2" name="Tytuł 1">
            <a:extLst>
              <a:ext uri="{FF2B5EF4-FFF2-40B4-BE49-F238E27FC236}">
                <a16:creationId xmlns:a16="http://schemas.microsoft.com/office/drawing/2014/main" id="{2D0AB6CD-436A-6146-B6F3-76925EC5C9B2}"/>
              </a:ext>
            </a:extLst>
          </p:cNvPr>
          <p:cNvSpPr>
            <a:spLocks noGrp="1"/>
          </p:cNvSpPr>
          <p:nvPr>
            <p:ph type="title"/>
          </p:nvPr>
        </p:nvSpPr>
        <p:spPr>
          <a:xfrm>
            <a:off x="994087" y="1130603"/>
            <a:ext cx="3342442" cy="4596794"/>
          </a:xfrm>
        </p:spPr>
        <p:txBody>
          <a:bodyPr anchor="ctr">
            <a:normAutofit/>
          </a:bodyPr>
          <a:lstStyle/>
          <a:p>
            <a:endParaRPr lang="pl-PL" sz="3200">
              <a:solidFill>
                <a:srgbClr val="EBEBEB"/>
              </a:solidFill>
            </a:endParaRPr>
          </a:p>
        </p:txBody>
      </p:sp>
      <p:sp>
        <p:nvSpPr>
          <p:cNvPr id="3" name="Symbol zastępczy zawartości 2">
            <a:extLst>
              <a:ext uri="{FF2B5EF4-FFF2-40B4-BE49-F238E27FC236}">
                <a16:creationId xmlns:a16="http://schemas.microsoft.com/office/drawing/2014/main" id="{C47E1040-DF08-89E4-4105-A1F39423F2E7}"/>
              </a:ext>
            </a:extLst>
          </p:cNvPr>
          <p:cNvSpPr>
            <a:spLocks noGrp="1"/>
          </p:cNvSpPr>
          <p:nvPr>
            <p:ph idx="1"/>
          </p:nvPr>
        </p:nvSpPr>
        <p:spPr>
          <a:xfrm>
            <a:off x="5290077" y="437513"/>
            <a:ext cx="5502614" cy="5954325"/>
          </a:xfrm>
        </p:spPr>
        <p:txBody>
          <a:bodyPr anchor="ctr">
            <a:normAutofit/>
          </a:bodyPr>
          <a:lstStyle/>
          <a:p>
            <a:r>
              <a:rPr lang="pl-PL" sz="2000">
                <a:latin typeface="Exo 2"/>
              </a:rPr>
              <a:t>Jeżeli sprawa</a:t>
            </a:r>
            <a:r>
              <a:rPr lang="pl-PL" sz="2000" b="0" i="0">
                <a:effectLst/>
                <a:latin typeface="Exo 2"/>
              </a:rPr>
              <a:t> </a:t>
            </a:r>
            <a:r>
              <a:rPr lang="pl-PL" sz="2000">
                <a:latin typeface="Exo 2"/>
              </a:rPr>
              <a:t>studencka</a:t>
            </a:r>
            <a:r>
              <a:rPr lang="pl-PL" sz="2000" b="0" i="0">
                <a:effectLst/>
                <a:latin typeface="Exo 2"/>
              </a:rPr>
              <a:t> jest sprawą związaną z tokiem odbywania studiów ( np. dotyczy niezaliczenia seminarium) to należy do kategorii spraw nieobjętych przepisami materialnymi wskazującymi na obowiązek organu do stosowania przepisów Kodeksu postępowania administracyjnego.</a:t>
            </a:r>
            <a:endParaRPr lang="pl-PL" sz="2000">
              <a:latin typeface="Exo 2"/>
            </a:endParaRPr>
          </a:p>
        </p:txBody>
      </p:sp>
    </p:spTree>
    <p:extLst>
      <p:ext uri="{BB962C8B-B14F-4D97-AF65-F5344CB8AC3E}">
        <p14:creationId xmlns:p14="http://schemas.microsoft.com/office/powerpoint/2010/main" val="29873776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CDE2F7C4-DB83-760C-6E99-6253B04FF039}"/>
              </a:ext>
            </a:extLst>
          </p:cNvPr>
          <p:cNvSpPr>
            <a:spLocks noGrp="1"/>
          </p:cNvSpPr>
          <p:nvPr>
            <p:ph type="title"/>
          </p:nvPr>
        </p:nvSpPr>
        <p:spPr>
          <a:xfrm>
            <a:off x="1154954" y="838200"/>
            <a:ext cx="8761413" cy="977900"/>
          </a:xfrm>
        </p:spPr>
        <p:txBody>
          <a:bodyPr>
            <a:normAutofit/>
          </a:bodyPr>
          <a:lstStyle/>
          <a:p>
            <a:r>
              <a:rPr lang="pl-PL">
                <a:solidFill>
                  <a:srgbClr val="FFFFFF"/>
                </a:solidFill>
              </a:rPr>
              <a:t>Organizacja społeczna</a:t>
            </a:r>
          </a:p>
        </p:txBody>
      </p:sp>
      <p:sp>
        <p:nvSpPr>
          <p:cNvPr id="3" name="Symbol zastępczy zawartości 2">
            <a:extLst>
              <a:ext uri="{FF2B5EF4-FFF2-40B4-BE49-F238E27FC236}">
                <a16:creationId xmlns:a16="http://schemas.microsoft.com/office/drawing/2014/main" id="{5307AB36-1F38-6A64-2D45-5B503DFFEBC4}"/>
              </a:ext>
            </a:extLst>
          </p:cNvPr>
          <p:cNvSpPr>
            <a:spLocks noGrp="1"/>
          </p:cNvSpPr>
          <p:nvPr>
            <p:ph idx="1"/>
          </p:nvPr>
        </p:nvSpPr>
        <p:spPr>
          <a:xfrm>
            <a:off x="1887233" y="2603500"/>
            <a:ext cx="8417535" cy="3416300"/>
          </a:xfrm>
        </p:spPr>
        <p:txBody>
          <a:bodyPr>
            <a:normAutofit/>
          </a:bodyPr>
          <a:lstStyle/>
          <a:p>
            <a:pPr marL="0" indent="0">
              <a:spcBef>
                <a:spcPts val="525"/>
              </a:spcBef>
              <a:buNone/>
            </a:pPr>
            <a:r>
              <a:rPr lang="pl-PL" dirty="0"/>
              <a:t>Organizacja społeczna może w sprawie dotyczącej innej osoby występować z żądaniem:</a:t>
            </a:r>
            <a:endParaRPr lang="pl-PL"/>
          </a:p>
          <a:p>
            <a:pPr>
              <a:spcBef>
                <a:spcPts val="525"/>
              </a:spcBef>
            </a:pPr>
            <a:r>
              <a:rPr lang="pl-PL" dirty="0"/>
              <a:t>1) wszczęcia postępowania,</a:t>
            </a:r>
            <a:endParaRPr lang="pl-PL"/>
          </a:p>
          <a:p>
            <a:pPr>
              <a:spcBef>
                <a:spcPts val="525"/>
              </a:spcBef>
            </a:pPr>
            <a:r>
              <a:rPr lang="pl-PL" dirty="0"/>
              <a:t>2) dopuszczenia jej do udziału w postępowaniu,</a:t>
            </a:r>
            <a:endParaRPr lang="pl-PL"/>
          </a:p>
          <a:p>
            <a:pPr marL="0" indent="0">
              <a:buNone/>
            </a:pPr>
            <a:r>
              <a:rPr lang="pl-PL" dirty="0"/>
              <a:t>jeżeli jest to uzasadnione celami statutowymi tej organizacji i gdy przemawia za tym interes społeczny.</a:t>
            </a:r>
            <a:endParaRPr lang="pl-PL"/>
          </a:p>
          <a:p>
            <a:pPr marL="0" indent="0">
              <a:buNone/>
            </a:pPr>
            <a:r>
              <a:rPr lang="pl-PL" dirty="0"/>
              <a:t>Organizacja społeczna, która nie uczestniczy w postępowaniu na prawach strony, może za zgodą organu administracji publicznej przedstawić temu organowi swój pogląd w sprawie, wyrażony w uchwale lub oświadczeniu jej organu statutowego</a:t>
            </a:r>
            <a:endParaRPr lang="pl-PL"/>
          </a:p>
          <a:p>
            <a:endParaRPr lang="pl-PL" dirty="0"/>
          </a:p>
        </p:txBody>
      </p:sp>
    </p:spTree>
    <p:extLst>
      <p:ext uri="{BB962C8B-B14F-4D97-AF65-F5344CB8AC3E}">
        <p14:creationId xmlns:p14="http://schemas.microsoft.com/office/powerpoint/2010/main" val="279100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5C238799-998A-2386-585E-05AEC26F2407}"/>
              </a:ext>
            </a:extLst>
          </p:cNvPr>
          <p:cNvSpPr>
            <a:spLocks noGrp="1"/>
          </p:cNvSpPr>
          <p:nvPr>
            <p:ph type="title"/>
          </p:nvPr>
        </p:nvSpPr>
        <p:spPr>
          <a:xfrm>
            <a:off x="1154954" y="838200"/>
            <a:ext cx="8761413" cy="977900"/>
          </a:xfrm>
        </p:spPr>
        <p:txBody>
          <a:bodyPr>
            <a:normAutofit/>
          </a:bodyPr>
          <a:lstStyle/>
          <a:p>
            <a:pPr>
              <a:lnSpc>
                <a:spcPct val="90000"/>
              </a:lnSpc>
            </a:pPr>
            <a:r>
              <a:rPr lang="pl-PL" sz="3100">
                <a:solidFill>
                  <a:srgbClr val="FFFFFF"/>
                </a:solidFill>
              </a:rPr>
              <a:t>Organizacja społeczna – przesłanki dopuszczenia</a:t>
            </a:r>
          </a:p>
        </p:txBody>
      </p:sp>
      <p:sp>
        <p:nvSpPr>
          <p:cNvPr id="3" name="Symbol zastępczy zawartości 2">
            <a:extLst>
              <a:ext uri="{FF2B5EF4-FFF2-40B4-BE49-F238E27FC236}">
                <a16:creationId xmlns:a16="http://schemas.microsoft.com/office/drawing/2014/main" id="{A3E31A82-F883-A204-783F-B393518D7221}"/>
              </a:ext>
            </a:extLst>
          </p:cNvPr>
          <p:cNvSpPr>
            <a:spLocks noGrp="1"/>
          </p:cNvSpPr>
          <p:nvPr>
            <p:ph idx="1"/>
          </p:nvPr>
        </p:nvSpPr>
        <p:spPr>
          <a:xfrm>
            <a:off x="1818969" y="2496946"/>
            <a:ext cx="8485800" cy="3522854"/>
          </a:xfrm>
        </p:spPr>
        <p:txBody>
          <a:bodyPr>
            <a:normAutofit/>
          </a:bodyPr>
          <a:lstStyle/>
          <a:p>
            <a:pPr>
              <a:lnSpc>
                <a:spcPct val="90000"/>
              </a:lnSpc>
            </a:pPr>
            <a:r>
              <a:rPr lang="pl-PL" sz="2000" b="0" i="0" dirty="0">
                <a:effectLst/>
                <a:latin typeface="Exo 2"/>
              </a:rPr>
              <a:t>Z żądaniem dopuszczenia organizacji społecznej do udziału w toczącym się postępowaniu na podstawie art. 31 § 1 k.p.a. organizacja społeczna może wystąpić, jeżeli spełnione są jednocześnie trzy warunki:</a:t>
            </a:r>
          </a:p>
          <a:p>
            <a:pPr>
              <a:lnSpc>
                <a:spcPct val="90000"/>
              </a:lnSpc>
            </a:pPr>
            <a:r>
              <a:rPr lang="pl-PL" sz="2000" b="0" i="0" dirty="0">
                <a:effectLst/>
                <a:latin typeface="Exo 2"/>
              </a:rPr>
              <a:t> Po pierwsze, postępowanie to musi dotyczyć sprawy innej osoby, czyli nie może dotyczyć własnego interesu organizacji społecznej. </a:t>
            </a:r>
          </a:p>
          <a:p>
            <a:pPr>
              <a:lnSpc>
                <a:spcPct val="90000"/>
              </a:lnSpc>
            </a:pPr>
            <a:r>
              <a:rPr lang="pl-PL" sz="2000" b="0" i="0" dirty="0">
                <a:effectLst/>
                <a:latin typeface="Exo 2"/>
              </a:rPr>
              <a:t>Po drugie, żądanie organizacji społecznej sformułowane na podstawie art. 31 § 1 ustawy musi być uzasadnione celami statutowymi tej organizacji. </a:t>
            </a:r>
          </a:p>
          <a:p>
            <a:pPr>
              <a:lnSpc>
                <a:spcPct val="90000"/>
              </a:lnSpc>
            </a:pPr>
            <a:r>
              <a:rPr lang="pl-PL" sz="2000" dirty="0">
                <a:latin typeface="Exo 2"/>
              </a:rPr>
              <a:t>P</a:t>
            </a:r>
            <a:r>
              <a:rPr lang="pl-PL" sz="2000" b="0" i="0" dirty="0">
                <a:effectLst/>
                <a:latin typeface="Exo 2"/>
              </a:rPr>
              <a:t>o trzecie, za dopuszczeniem organizacji społecznej do udziału w toczącym się postępowaniu musi przemawiać interes społeczny.</a:t>
            </a:r>
            <a:br>
              <a:rPr lang="pl-PL" sz="2000" b="0" i="0" dirty="0">
                <a:effectLst/>
                <a:latin typeface="Exo 2"/>
              </a:rPr>
            </a:br>
            <a:endParaRPr lang="pl-PL" sz="2000" dirty="0"/>
          </a:p>
        </p:txBody>
      </p:sp>
    </p:spTree>
    <p:extLst>
      <p:ext uri="{BB962C8B-B14F-4D97-AF65-F5344CB8AC3E}">
        <p14:creationId xmlns:p14="http://schemas.microsoft.com/office/powerpoint/2010/main" val="22850936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913FB347-D3EC-402D-4C2E-72483D3698A8}"/>
              </a:ext>
            </a:extLst>
          </p:cNvPr>
          <p:cNvSpPr>
            <a:spLocks noGrp="1"/>
          </p:cNvSpPr>
          <p:nvPr>
            <p:ph type="title"/>
          </p:nvPr>
        </p:nvSpPr>
        <p:spPr>
          <a:xfrm>
            <a:off x="1154954" y="838200"/>
            <a:ext cx="8761413" cy="977900"/>
          </a:xfrm>
        </p:spPr>
        <p:txBody>
          <a:bodyPr>
            <a:normAutofit/>
          </a:bodyPr>
          <a:lstStyle/>
          <a:p>
            <a:endParaRPr lang="pl-PL">
              <a:solidFill>
                <a:srgbClr val="FFFFFF"/>
              </a:solidFill>
            </a:endParaRPr>
          </a:p>
        </p:txBody>
      </p:sp>
      <p:sp>
        <p:nvSpPr>
          <p:cNvPr id="3" name="Symbol zastępczy zawartości 2">
            <a:extLst>
              <a:ext uri="{FF2B5EF4-FFF2-40B4-BE49-F238E27FC236}">
                <a16:creationId xmlns:a16="http://schemas.microsoft.com/office/drawing/2014/main" id="{9895D03A-988F-BE82-D76B-1B75F0D06EAC}"/>
              </a:ext>
            </a:extLst>
          </p:cNvPr>
          <p:cNvSpPr>
            <a:spLocks noGrp="1"/>
          </p:cNvSpPr>
          <p:nvPr>
            <p:ph idx="1"/>
          </p:nvPr>
        </p:nvSpPr>
        <p:spPr>
          <a:xfrm>
            <a:off x="1887233" y="2603500"/>
            <a:ext cx="8417535" cy="3416300"/>
          </a:xfrm>
        </p:spPr>
        <p:txBody>
          <a:bodyPr>
            <a:normAutofit/>
          </a:bodyPr>
          <a:lstStyle/>
          <a:p>
            <a:r>
              <a:rPr lang="pl-PL" sz="2000" b="0" i="0" dirty="0">
                <a:effectLst/>
                <a:latin typeface="Exo 2"/>
              </a:rPr>
              <a:t>Norma z art. 31 § 1 pkt 1 KPA przyznaje organizacji społecznej prawo do żądania wszczęcia postępowania, w przypadkach, gdy są podstawy do wszczęcia postępowania z urzędu. </a:t>
            </a:r>
          </a:p>
          <a:p>
            <a:endParaRPr lang="pl-PL" sz="2000" b="0" i="0" dirty="0">
              <a:effectLst/>
              <a:latin typeface="Exo 2"/>
            </a:endParaRPr>
          </a:p>
          <a:p>
            <a:r>
              <a:rPr lang="pl-PL" sz="2000" b="0" i="0" dirty="0">
                <a:effectLst/>
                <a:latin typeface="Exo 2"/>
              </a:rPr>
              <a:t>Organizacja społeczna ma nadal prawo do żądania wszczęcia nadzwyczajnych trybów postępowania, co oznacza, że możliwość zakwestionowania decyzji, która w ocenie organizacji społecznej została wydana z naruszeniem interesu społecznego, nie została zamknięta. </a:t>
            </a:r>
            <a:endParaRPr lang="pl-PL" sz="2000" dirty="0"/>
          </a:p>
        </p:txBody>
      </p:sp>
    </p:spTree>
    <p:extLst>
      <p:ext uri="{BB962C8B-B14F-4D97-AF65-F5344CB8AC3E}">
        <p14:creationId xmlns:p14="http://schemas.microsoft.com/office/powerpoint/2010/main" val="1636232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87846AE6-78CF-6C5B-2B56-E34CB626E963}"/>
              </a:ext>
            </a:extLst>
          </p:cNvPr>
          <p:cNvSpPr>
            <a:spLocks noGrp="1"/>
          </p:cNvSpPr>
          <p:nvPr>
            <p:ph type="title"/>
          </p:nvPr>
        </p:nvSpPr>
        <p:spPr>
          <a:xfrm>
            <a:off x="1154954" y="838200"/>
            <a:ext cx="8761413" cy="977900"/>
          </a:xfrm>
        </p:spPr>
        <p:txBody>
          <a:bodyPr>
            <a:normAutofit/>
          </a:bodyPr>
          <a:lstStyle/>
          <a:p>
            <a:r>
              <a:rPr lang="pl-PL" sz="3300">
                <a:solidFill>
                  <a:srgbClr val="FFFFFF"/>
                </a:solidFill>
              </a:rPr>
              <a:t>Interes społeczny vs. Interes indywidualny</a:t>
            </a:r>
          </a:p>
        </p:txBody>
      </p:sp>
      <p:sp>
        <p:nvSpPr>
          <p:cNvPr id="3" name="Symbol zastępczy zawartości 2">
            <a:extLst>
              <a:ext uri="{FF2B5EF4-FFF2-40B4-BE49-F238E27FC236}">
                <a16:creationId xmlns:a16="http://schemas.microsoft.com/office/drawing/2014/main" id="{B9C26088-69F7-687E-C2C0-B16880E279FE}"/>
              </a:ext>
            </a:extLst>
          </p:cNvPr>
          <p:cNvSpPr>
            <a:spLocks noGrp="1"/>
          </p:cNvSpPr>
          <p:nvPr>
            <p:ph idx="1"/>
          </p:nvPr>
        </p:nvSpPr>
        <p:spPr>
          <a:xfrm>
            <a:off x="1887233" y="2603500"/>
            <a:ext cx="8417535" cy="3416300"/>
          </a:xfrm>
        </p:spPr>
        <p:txBody>
          <a:bodyPr>
            <a:normAutofit/>
          </a:bodyPr>
          <a:lstStyle/>
          <a:p>
            <a:r>
              <a:rPr lang="pl-PL" b="0" i="0">
                <a:effectLst/>
                <a:latin typeface="Exo 2"/>
              </a:rPr>
              <a:t>Pojęcie interesu publicznego (społecznego) jest pojęciem szerokim i nieostrym, nie ulega jednak wątpliwości, że obejmuje ono interes ogółu (określonej wspólnoty), a nie jedynie interesy indywidualne. Przyjmuje się, że "jest w interesie indywidualnym", bądź "jest w interesie ogółu" oznacza, że wyprowadzona z danego stanu obiektywnego określona korzyść przypada jednostce, względnie całemu społeczeństwu. O ile zatem interes indywidualny jest relacją pomiędzy jakimś stanem obiektywnym, a oceną tego stanu z punktu widzenia korzyści, jaką on przynosi lub może przynieść jednostce, to interes ogółu oznacza relację między jakimś stanem obiektywnym, a oceną tego stanu z punktu widzenia korzyści, jaką on przynosi lub może przynieść ogółowi.</a:t>
            </a:r>
          </a:p>
          <a:p>
            <a:r>
              <a:rPr lang="pl-PL" b="0" i="0">
                <a:effectLst/>
                <a:latin typeface="Exo 2"/>
              </a:rPr>
              <a:t>Wyrok WSA w Krakowie z dnia 18 stycznia 2024 r., II SA/Kr 1527/23</a:t>
            </a:r>
          </a:p>
          <a:p>
            <a:endParaRPr lang="pl-PL" dirty="0"/>
          </a:p>
        </p:txBody>
      </p:sp>
    </p:spTree>
    <p:extLst>
      <p:ext uri="{BB962C8B-B14F-4D97-AF65-F5344CB8AC3E}">
        <p14:creationId xmlns:p14="http://schemas.microsoft.com/office/powerpoint/2010/main" val="1683549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18ACCCCA-D2F2-5C04-2A42-B7F18BE8EA93}"/>
              </a:ext>
            </a:extLst>
          </p:cNvPr>
          <p:cNvSpPr>
            <a:spLocks noGrp="1"/>
          </p:cNvSpPr>
          <p:nvPr>
            <p:ph type="title"/>
          </p:nvPr>
        </p:nvSpPr>
        <p:spPr>
          <a:xfrm>
            <a:off x="1154954" y="838200"/>
            <a:ext cx="8761413" cy="977900"/>
          </a:xfrm>
        </p:spPr>
        <p:txBody>
          <a:bodyPr>
            <a:normAutofit/>
          </a:bodyPr>
          <a:lstStyle/>
          <a:p>
            <a:endParaRPr lang="pl-PL">
              <a:solidFill>
                <a:srgbClr val="FFFFFF"/>
              </a:solidFill>
            </a:endParaRPr>
          </a:p>
        </p:txBody>
      </p:sp>
      <p:sp>
        <p:nvSpPr>
          <p:cNvPr id="3" name="Symbol zastępczy zawartości 2">
            <a:extLst>
              <a:ext uri="{FF2B5EF4-FFF2-40B4-BE49-F238E27FC236}">
                <a16:creationId xmlns:a16="http://schemas.microsoft.com/office/drawing/2014/main" id="{EBD7595D-60D8-8133-8F53-97DB7667726B}"/>
              </a:ext>
            </a:extLst>
          </p:cNvPr>
          <p:cNvSpPr>
            <a:spLocks noGrp="1"/>
          </p:cNvSpPr>
          <p:nvPr>
            <p:ph idx="1"/>
          </p:nvPr>
        </p:nvSpPr>
        <p:spPr>
          <a:xfrm>
            <a:off x="1887233" y="2603500"/>
            <a:ext cx="8417535" cy="3416300"/>
          </a:xfrm>
        </p:spPr>
        <p:txBody>
          <a:bodyPr>
            <a:normAutofit/>
          </a:bodyPr>
          <a:lstStyle/>
          <a:p>
            <a:r>
              <a:rPr lang="pl-PL" sz="2800" b="0" i="0" dirty="0">
                <a:effectLst/>
                <a:latin typeface="Exo 2"/>
              </a:rPr>
              <a:t>Pojęcie "interesu społecznego" wymaga każdorazowo indywidualnej oceny. </a:t>
            </a:r>
          </a:p>
          <a:p>
            <a:endParaRPr lang="pl-PL" sz="2800" dirty="0">
              <a:latin typeface="Exo 2"/>
            </a:endParaRPr>
          </a:p>
          <a:p>
            <a:r>
              <a:rPr lang="pl-PL" sz="2800" b="0" i="0" dirty="0">
                <a:effectLst/>
                <a:latin typeface="Exo 2"/>
              </a:rPr>
              <a:t>Kryterium interesu społecznego stanowi wyrażenie niedookreślone, którego treść zmienia się w czasie w zależności od wartości uznawanych w społeczeństwie</a:t>
            </a:r>
            <a:r>
              <a:rPr lang="pl-PL" b="0" i="0" dirty="0">
                <a:effectLst/>
                <a:latin typeface="Exo 2"/>
              </a:rPr>
              <a:t>.</a:t>
            </a:r>
            <a:endParaRPr lang="pl-PL" dirty="0"/>
          </a:p>
        </p:txBody>
      </p:sp>
    </p:spTree>
    <p:extLst>
      <p:ext uri="{BB962C8B-B14F-4D97-AF65-F5344CB8AC3E}">
        <p14:creationId xmlns:p14="http://schemas.microsoft.com/office/powerpoint/2010/main" val="13231084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CB2556B6-0B58-6AEB-879C-759D83D98E21}"/>
              </a:ext>
            </a:extLst>
          </p:cNvPr>
          <p:cNvSpPr>
            <a:spLocks noGrp="1"/>
          </p:cNvSpPr>
          <p:nvPr>
            <p:ph type="title"/>
          </p:nvPr>
        </p:nvSpPr>
        <p:spPr>
          <a:xfrm>
            <a:off x="1154954" y="838200"/>
            <a:ext cx="8761413" cy="977900"/>
          </a:xfrm>
        </p:spPr>
        <p:txBody>
          <a:bodyPr>
            <a:normAutofit/>
          </a:bodyPr>
          <a:lstStyle/>
          <a:p>
            <a:r>
              <a:rPr lang="pl-PL">
                <a:solidFill>
                  <a:srgbClr val="FFFFFF"/>
                </a:solidFill>
              </a:rPr>
              <a:t>Organizacja społeczna</a:t>
            </a:r>
          </a:p>
        </p:txBody>
      </p:sp>
      <p:sp>
        <p:nvSpPr>
          <p:cNvPr id="3" name="Symbol zastępczy zawartości 2">
            <a:extLst>
              <a:ext uri="{FF2B5EF4-FFF2-40B4-BE49-F238E27FC236}">
                <a16:creationId xmlns:a16="http://schemas.microsoft.com/office/drawing/2014/main" id="{E1BACD47-A6F3-C0E3-E4FF-6FBA538604EF}"/>
              </a:ext>
            </a:extLst>
          </p:cNvPr>
          <p:cNvSpPr>
            <a:spLocks noGrp="1"/>
          </p:cNvSpPr>
          <p:nvPr>
            <p:ph idx="1"/>
          </p:nvPr>
        </p:nvSpPr>
        <p:spPr>
          <a:xfrm>
            <a:off x="1887233" y="2603500"/>
            <a:ext cx="8417535" cy="3416300"/>
          </a:xfrm>
        </p:spPr>
        <p:txBody>
          <a:bodyPr>
            <a:normAutofit/>
          </a:bodyPr>
          <a:lstStyle/>
          <a:p>
            <a:pPr>
              <a:lnSpc>
                <a:spcPct val="90000"/>
              </a:lnSpc>
            </a:pPr>
            <a:r>
              <a:rPr lang="pl-PL" b="0" i="0" dirty="0">
                <a:effectLst/>
                <a:latin typeface="Exo 2"/>
              </a:rPr>
              <a:t>Dopuszczenie do postępowania administracyjnego organizacji społecznej, której cele statutowe są zbieżne z celem (przedmiotem) konkretnego postępowania administracyjnego można postrzegać jako zwiększenie prawdopodobieństwa bardziej dogłębnego wyjaśnienia okoliczności faktycznych kluczowych dla sprawy.</a:t>
            </a:r>
          </a:p>
          <a:p>
            <a:pPr>
              <a:lnSpc>
                <a:spcPct val="90000"/>
              </a:lnSpc>
            </a:pPr>
            <a:endParaRPr lang="pl-PL" dirty="0">
              <a:latin typeface="Exo 2"/>
            </a:endParaRPr>
          </a:p>
          <a:p>
            <a:pPr>
              <a:lnSpc>
                <a:spcPct val="90000"/>
              </a:lnSpc>
            </a:pPr>
            <a:r>
              <a:rPr lang="pl-PL" b="0" i="0" dirty="0">
                <a:effectLst/>
                <a:latin typeface="Exo 2"/>
              </a:rPr>
              <a:t>Udział organizacji społecznej w postępowaniu administracyjnym nie może służyć partykularnym interesom samej organizacji lub jej członków, jak również nie może prowadzić, poprzez nadmierne poszerzanie kręgu uczestników sprawy, do naruszenia sfery prywatnej stron postępowania, wkraczania w ich życie, plany zawodowe lub do narażania na inne nieprzyjemności, związane z udziałem podmiotów obcych względem stron (Wyrok NSA z dnia 5 października 2023 r., II GSK 347/20)</a:t>
            </a:r>
            <a:endParaRPr lang="pl-PL" dirty="0">
              <a:latin typeface="Exo 2"/>
            </a:endParaRPr>
          </a:p>
        </p:txBody>
      </p:sp>
    </p:spTree>
    <p:extLst>
      <p:ext uri="{BB962C8B-B14F-4D97-AF65-F5344CB8AC3E}">
        <p14:creationId xmlns:p14="http://schemas.microsoft.com/office/powerpoint/2010/main" val="42249464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1E1E215B-7FBE-C6C9-301E-4AF3620AD76B}"/>
              </a:ext>
            </a:extLst>
          </p:cNvPr>
          <p:cNvSpPr>
            <a:spLocks noGrp="1"/>
          </p:cNvSpPr>
          <p:nvPr>
            <p:ph type="title"/>
          </p:nvPr>
        </p:nvSpPr>
        <p:spPr>
          <a:xfrm>
            <a:off x="1154954" y="838200"/>
            <a:ext cx="8761413" cy="977900"/>
          </a:xfrm>
        </p:spPr>
        <p:txBody>
          <a:bodyPr>
            <a:normAutofit/>
          </a:bodyPr>
          <a:lstStyle/>
          <a:p>
            <a:r>
              <a:rPr lang="pl-PL">
                <a:solidFill>
                  <a:srgbClr val="FFFFFF"/>
                </a:solidFill>
              </a:rPr>
              <a:t>Rzecznik Praw Studenta</a:t>
            </a:r>
          </a:p>
        </p:txBody>
      </p:sp>
      <p:sp>
        <p:nvSpPr>
          <p:cNvPr id="3" name="Symbol zastępczy zawartości 2">
            <a:extLst>
              <a:ext uri="{FF2B5EF4-FFF2-40B4-BE49-F238E27FC236}">
                <a16:creationId xmlns:a16="http://schemas.microsoft.com/office/drawing/2014/main" id="{863A27C2-F022-A58D-FE5A-7FE9459D4339}"/>
              </a:ext>
            </a:extLst>
          </p:cNvPr>
          <p:cNvSpPr>
            <a:spLocks noGrp="1"/>
          </p:cNvSpPr>
          <p:nvPr>
            <p:ph idx="1"/>
          </p:nvPr>
        </p:nvSpPr>
        <p:spPr>
          <a:xfrm>
            <a:off x="1887233" y="2603500"/>
            <a:ext cx="8417535" cy="3416300"/>
          </a:xfrm>
        </p:spPr>
        <p:txBody>
          <a:bodyPr>
            <a:normAutofit/>
          </a:bodyPr>
          <a:lstStyle/>
          <a:p>
            <a:r>
              <a:rPr lang="pl-PL" sz="2400" b="0" i="0" dirty="0">
                <a:effectLst/>
                <a:latin typeface="open-sans-regular"/>
              </a:rPr>
              <a:t>Rzecznik Praw Studenta działa przy Parlamencie Studentów Rzeczypospolitej Polskiej. Interweniuje w przypadkach patologii i łamania praw studentów na uczelniach oraz podejmuje liczne działania prewencyjne zmierzające do zwiększania świadomości w zakresie praw i obowiązków studentów.</a:t>
            </a:r>
          </a:p>
          <a:p>
            <a:endParaRPr lang="pl-PL" sz="2400" dirty="0">
              <a:latin typeface="open-sans-regular"/>
            </a:endParaRPr>
          </a:p>
          <a:p>
            <a:r>
              <a:rPr lang="pl-PL" sz="2400" dirty="0">
                <a:latin typeface="open-sans-regular"/>
              </a:rPr>
              <a:t>Uniwersytecki Rzecznik Praw Studenta</a:t>
            </a:r>
            <a:endParaRPr lang="pl-PL" sz="2400" dirty="0"/>
          </a:p>
        </p:txBody>
      </p:sp>
    </p:spTree>
    <p:extLst>
      <p:ext uri="{BB962C8B-B14F-4D97-AF65-F5344CB8AC3E}">
        <p14:creationId xmlns:p14="http://schemas.microsoft.com/office/powerpoint/2010/main" val="1224354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0F197C87-623E-208B-7C96-4C3D6FEA0509}"/>
              </a:ext>
            </a:extLst>
          </p:cNvPr>
          <p:cNvSpPr>
            <a:spLocks noGrp="1"/>
          </p:cNvSpPr>
          <p:nvPr>
            <p:ph type="title"/>
          </p:nvPr>
        </p:nvSpPr>
        <p:spPr>
          <a:xfrm>
            <a:off x="1154954" y="838200"/>
            <a:ext cx="8761413" cy="977900"/>
          </a:xfrm>
        </p:spPr>
        <p:txBody>
          <a:bodyPr>
            <a:normAutofit/>
          </a:bodyPr>
          <a:lstStyle/>
          <a:p>
            <a:r>
              <a:rPr lang="pl-PL">
                <a:solidFill>
                  <a:srgbClr val="FFFFFF"/>
                </a:solidFill>
              </a:rPr>
              <a:t>Świadek</a:t>
            </a:r>
          </a:p>
        </p:txBody>
      </p:sp>
      <p:sp>
        <p:nvSpPr>
          <p:cNvPr id="3" name="Symbol zastępczy zawartości 2">
            <a:extLst>
              <a:ext uri="{FF2B5EF4-FFF2-40B4-BE49-F238E27FC236}">
                <a16:creationId xmlns:a16="http://schemas.microsoft.com/office/drawing/2014/main" id="{0E6F9EE6-547E-6BF2-AC5B-B4A6B46E9272}"/>
              </a:ext>
            </a:extLst>
          </p:cNvPr>
          <p:cNvSpPr>
            <a:spLocks noGrp="1"/>
          </p:cNvSpPr>
          <p:nvPr>
            <p:ph idx="1"/>
          </p:nvPr>
        </p:nvSpPr>
        <p:spPr>
          <a:xfrm>
            <a:off x="1887233" y="2603500"/>
            <a:ext cx="8417535" cy="3416300"/>
          </a:xfrm>
        </p:spPr>
        <p:txBody>
          <a:bodyPr>
            <a:normAutofit fontScale="92500" lnSpcReduction="10000"/>
          </a:bodyPr>
          <a:lstStyle/>
          <a:p>
            <a:pPr>
              <a:lnSpc>
                <a:spcPct val="90000"/>
              </a:lnSpc>
            </a:pPr>
            <a:r>
              <a:rPr lang="pl-PL" sz="2000" dirty="0"/>
              <a:t>Świadek w ujęciu procesowym</a:t>
            </a:r>
          </a:p>
          <a:p>
            <a:pPr>
              <a:lnSpc>
                <a:spcPct val="90000"/>
              </a:lnSpc>
            </a:pPr>
            <a:endParaRPr lang="pl-PL" sz="2000" dirty="0"/>
          </a:p>
          <a:p>
            <a:pPr>
              <a:lnSpc>
                <a:spcPct val="90000"/>
              </a:lnSpc>
            </a:pPr>
            <a:r>
              <a:rPr lang="pl-PL" sz="2000" dirty="0"/>
              <a:t>Niezdolność bycia świadkiem ( art.82 k.p.a.): bezwzględna i względna, faktyczna i prawna</a:t>
            </a:r>
          </a:p>
          <a:p>
            <a:pPr marL="0" indent="0">
              <a:lnSpc>
                <a:spcPct val="90000"/>
              </a:lnSpc>
              <a:buNone/>
            </a:pPr>
            <a:r>
              <a:rPr lang="pl-PL" sz="1700" b="0" i="0" dirty="0">
                <a:effectLst/>
                <a:latin typeface="Exo 2"/>
              </a:rPr>
              <a:t>Okoliczność, iż świadek jest osobą niepełnosprawną, nie usprawiedliwia rezygnacji z jego przesłuchania. Dopiero niezdolność danej osoby do spostrzegania lub komunikowania swych spostrzeżeń uniemożliwia bycie świadkiem (art. 82 pkt 1 KPA).</a:t>
            </a:r>
            <a:endParaRPr lang="pl-PL" sz="1700" dirty="0">
              <a:latin typeface="Exo 2"/>
            </a:endParaRPr>
          </a:p>
          <a:p>
            <a:pPr>
              <a:lnSpc>
                <a:spcPct val="90000"/>
              </a:lnSpc>
            </a:pPr>
            <a:endParaRPr lang="pl-PL" sz="1700" dirty="0"/>
          </a:p>
          <a:p>
            <a:pPr>
              <a:lnSpc>
                <a:spcPct val="90000"/>
              </a:lnSpc>
            </a:pPr>
            <a:r>
              <a:rPr lang="pl-PL" sz="2000" b="0" i="0" dirty="0">
                <a:effectLst/>
                <a:latin typeface="Exo 2"/>
              </a:rPr>
              <a:t>Istotnym wymogiem przeprowadzenia dowodu z zeznań świadków jest uprzedzenie przesłuchiwanej osoby o odpowiedzialności karnej za złożenie fałszywych zeznań. Świadek musi sobie zdawać sprawę z wagi składanych zeznań.</a:t>
            </a:r>
            <a:endParaRPr lang="pl-PL" sz="2000" dirty="0"/>
          </a:p>
        </p:txBody>
      </p:sp>
    </p:spTree>
    <p:extLst>
      <p:ext uri="{BB962C8B-B14F-4D97-AF65-F5344CB8AC3E}">
        <p14:creationId xmlns:p14="http://schemas.microsoft.com/office/powerpoint/2010/main" val="3605093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EDA6448D-B210-F9F7-F088-B542B45D9FAF}"/>
              </a:ext>
            </a:extLst>
          </p:cNvPr>
          <p:cNvSpPr>
            <a:spLocks noGrp="1"/>
          </p:cNvSpPr>
          <p:nvPr>
            <p:ph type="title"/>
          </p:nvPr>
        </p:nvSpPr>
        <p:spPr>
          <a:xfrm>
            <a:off x="1154954" y="838200"/>
            <a:ext cx="8761413" cy="977900"/>
          </a:xfrm>
        </p:spPr>
        <p:txBody>
          <a:bodyPr>
            <a:normAutofit/>
          </a:bodyPr>
          <a:lstStyle/>
          <a:p>
            <a:r>
              <a:rPr lang="pl-PL">
                <a:solidFill>
                  <a:srgbClr val="FFFFFF"/>
                </a:solidFill>
              </a:rPr>
              <a:t>Zeznania złożone na piśmie</a:t>
            </a:r>
          </a:p>
        </p:txBody>
      </p:sp>
      <p:sp>
        <p:nvSpPr>
          <p:cNvPr id="3" name="Symbol zastępczy zawartości 2">
            <a:extLst>
              <a:ext uri="{FF2B5EF4-FFF2-40B4-BE49-F238E27FC236}">
                <a16:creationId xmlns:a16="http://schemas.microsoft.com/office/drawing/2014/main" id="{6F78927E-925E-2BC0-8F1C-460215555442}"/>
              </a:ext>
            </a:extLst>
          </p:cNvPr>
          <p:cNvSpPr>
            <a:spLocks noGrp="1"/>
          </p:cNvSpPr>
          <p:nvPr>
            <p:ph idx="1"/>
          </p:nvPr>
        </p:nvSpPr>
        <p:spPr>
          <a:xfrm>
            <a:off x="1887233" y="2603500"/>
            <a:ext cx="8417535" cy="3416300"/>
          </a:xfrm>
        </p:spPr>
        <p:txBody>
          <a:bodyPr>
            <a:normAutofit lnSpcReduction="10000"/>
          </a:bodyPr>
          <a:lstStyle/>
          <a:p>
            <a:r>
              <a:rPr lang="pl-PL" sz="2400" b="0" i="0" dirty="0">
                <a:effectLst/>
                <a:latin typeface="Exo 2"/>
              </a:rPr>
              <a:t>Przepisy KPA dopuszczają możliwość złożenia na piśmie zeznań przez osoby fizyczne (art. 50 § 1 KPA i art. 54 § 1 KPA), jednak nie są to zeznania świadków w rozumieniu art. 83 § 3 KPA, a jedynie oświadczenia osób fizycznych o posiadaniu określonych informacji. W takiej sytuacji, gdy jednocześnie organ odmawia wiarygodności pisemnym oświadczeniom, zachodzi konieczność przesłuchania tych osób w charakterze świadków.</a:t>
            </a:r>
          </a:p>
          <a:p>
            <a:endParaRPr lang="pl-PL" dirty="0">
              <a:latin typeface="Exo 2"/>
            </a:endParaRPr>
          </a:p>
          <a:p>
            <a:pPr marL="0" indent="0">
              <a:buNone/>
            </a:pPr>
            <a:r>
              <a:rPr lang="pl-PL" b="0" i="0" dirty="0">
                <a:effectLst/>
                <a:latin typeface="Exo 2"/>
              </a:rPr>
              <a:t>Wyrok WSA w Olsztynie z dnia 3 lutego 2021 r., I SA/Ol 727/20</a:t>
            </a:r>
            <a:endParaRPr lang="pl-PL" dirty="0">
              <a:latin typeface="Exo 2"/>
            </a:endParaRPr>
          </a:p>
        </p:txBody>
      </p:sp>
    </p:spTree>
    <p:extLst>
      <p:ext uri="{BB962C8B-B14F-4D97-AF65-F5344CB8AC3E}">
        <p14:creationId xmlns:p14="http://schemas.microsoft.com/office/powerpoint/2010/main" val="3874359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3862593A-CA56-FF72-828A-0E9C08CAF3A8}"/>
              </a:ext>
            </a:extLst>
          </p:cNvPr>
          <p:cNvSpPr>
            <a:spLocks noGrp="1"/>
          </p:cNvSpPr>
          <p:nvPr>
            <p:ph type="title"/>
          </p:nvPr>
        </p:nvSpPr>
        <p:spPr>
          <a:xfrm>
            <a:off x="1154954" y="838200"/>
            <a:ext cx="8761413" cy="977900"/>
          </a:xfrm>
        </p:spPr>
        <p:txBody>
          <a:bodyPr>
            <a:normAutofit/>
          </a:bodyPr>
          <a:lstStyle/>
          <a:p>
            <a:r>
              <a:rPr lang="pl-PL">
                <a:solidFill>
                  <a:srgbClr val="FFFFFF"/>
                </a:solidFill>
                <a:latin typeface="Exo 2"/>
              </a:rPr>
              <a:t>Prawo do odmowy zeznań – art. 83 </a:t>
            </a:r>
            <a:r>
              <a:rPr lang="pl-PL" b="0" i="0">
                <a:solidFill>
                  <a:srgbClr val="FFFFFF"/>
                </a:solidFill>
                <a:effectLst/>
                <a:latin typeface="Exo 2"/>
              </a:rPr>
              <a:t>§ 1 k.p.a.</a:t>
            </a:r>
            <a:endParaRPr lang="pl-PL">
              <a:solidFill>
                <a:srgbClr val="FFFFFF"/>
              </a:solidFill>
              <a:latin typeface="Exo 2"/>
            </a:endParaRPr>
          </a:p>
        </p:txBody>
      </p:sp>
      <p:sp>
        <p:nvSpPr>
          <p:cNvPr id="3" name="Symbol zastępczy zawartości 2">
            <a:extLst>
              <a:ext uri="{FF2B5EF4-FFF2-40B4-BE49-F238E27FC236}">
                <a16:creationId xmlns:a16="http://schemas.microsoft.com/office/drawing/2014/main" id="{F08B4EE7-3D2C-4BD8-C8F0-64174030015B}"/>
              </a:ext>
            </a:extLst>
          </p:cNvPr>
          <p:cNvSpPr>
            <a:spLocks noGrp="1"/>
          </p:cNvSpPr>
          <p:nvPr>
            <p:ph idx="1"/>
          </p:nvPr>
        </p:nvSpPr>
        <p:spPr>
          <a:xfrm>
            <a:off x="1887233" y="2603500"/>
            <a:ext cx="8417535" cy="3416300"/>
          </a:xfrm>
        </p:spPr>
        <p:txBody>
          <a:bodyPr>
            <a:normAutofit/>
          </a:bodyPr>
          <a:lstStyle/>
          <a:p>
            <a:r>
              <a:rPr lang="pl-PL" sz="2400" b="0" i="0" dirty="0">
                <a:effectLst/>
                <a:latin typeface="Noto Serif" panose="02020600060500020200" pitchFamily="18" charset="0"/>
              </a:rPr>
              <a:t>Nikt nie ma prawa odmówić zeznań w charakterze świadka, z wyjątkiem małżonka strony, wstępnych, zstępnych i rodzeństwa strony oraz jej powinowatych pierwszego stopnia, jak również osób pozostających ze stroną w stosunku przysposobienia, opieki lub kurateli. Prawo odmowy zeznań trwa także po ustaniu małżeństwa, przysposobienia, opieki lub kurateli.</a:t>
            </a:r>
            <a:endParaRPr lang="pl-PL" sz="2400" dirty="0"/>
          </a:p>
        </p:txBody>
      </p:sp>
    </p:spTree>
    <p:extLst>
      <p:ext uri="{BB962C8B-B14F-4D97-AF65-F5344CB8AC3E}">
        <p14:creationId xmlns:p14="http://schemas.microsoft.com/office/powerpoint/2010/main" val="262342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CEABCC-D820-864B-691D-339CF0ECB4FF}"/>
              </a:ext>
            </a:extLst>
          </p:cNvPr>
          <p:cNvSpPr>
            <a:spLocks noGrp="1"/>
          </p:cNvSpPr>
          <p:nvPr>
            <p:ph type="title"/>
          </p:nvPr>
        </p:nvSpPr>
        <p:spPr/>
        <p:txBody>
          <a:bodyPr/>
          <a:lstStyle/>
          <a:p>
            <a:r>
              <a:rPr lang="pl-PL" dirty="0"/>
              <a:t>Decyzje administracyjne w sprawach studenckich- przykłady</a:t>
            </a:r>
          </a:p>
        </p:txBody>
      </p:sp>
      <p:sp>
        <p:nvSpPr>
          <p:cNvPr id="3" name="Symbol zastępczy zawartości 2">
            <a:extLst>
              <a:ext uri="{FF2B5EF4-FFF2-40B4-BE49-F238E27FC236}">
                <a16:creationId xmlns:a16="http://schemas.microsoft.com/office/drawing/2014/main" id="{EB632A6A-F211-36E2-E2F5-9F42C9BCCE55}"/>
              </a:ext>
            </a:extLst>
          </p:cNvPr>
          <p:cNvSpPr>
            <a:spLocks noGrp="1"/>
          </p:cNvSpPr>
          <p:nvPr>
            <p:ph idx="1"/>
          </p:nvPr>
        </p:nvSpPr>
        <p:spPr/>
        <p:txBody>
          <a:bodyPr>
            <a:normAutofit fontScale="85000" lnSpcReduction="20000"/>
          </a:bodyPr>
          <a:lstStyle/>
          <a:p>
            <a:r>
              <a:rPr lang="pl-PL" dirty="0">
                <a:latin typeface="Exo 2"/>
              </a:rPr>
              <a:t>decyzja w sprawie odmowy przyjęcia na studia</a:t>
            </a:r>
          </a:p>
          <a:p>
            <a:r>
              <a:rPr lang="pl-PL" dirty="0">
                <a:latin typeface="Exo 2"/>
              </a:rPr>
              <a:t>decyzje stypendialne</a:t>
            </a:r>
          </a:p>
          <a:p>
            <a:r>
              <a:rPr lang="pl-PL" dirty="0">
                <a:latin typeface="Exo 2"/>
              </a:rPr>
              <a:t>decyzja o skreśleniu z listy studentów</a:t>
            </a:r>
          </a:p>
          <a:p>
            <a:r>
              <a:rPr lang="pl-PL" dirty="0">
                <a:effectLst/>
                <a:latin typeface="Exo 2"/>
                <a:ea typeface="Calibri" panose="020F0502020204030204" pitchFamily="34" charset="0"/>
                <a:cs typeface="Times New Roman" panose="02020603050405020304" pitchFamily="18" charset="0"/>
              </a:rPr>
              <a:t>decyzja w sprawie przyjęcia cudzoziemca na studia w trybie art. 323 ust. 1 pkt 6 ( z pominięciem kryteriów rekrutacyjnych określonych dla tej grupy osób w uchwale senatu, o której mowa w art. 70 </a:t>
            </a:r>
            <a:r>
              <a:rPr lang="pl-PL" dirty="0" err="1">
                <a:effectLst/>
                <a:latin typeface="Exo 2"/>
                <a:ea typeface="Calibri" panose="020F0502020204030204" pitchFamily="34" charset="0"/>
                <a:cs typeface="Times New Roman" panose="02020603050405020304" pitchFamily="18" charset="0"/>
              </a:rPr>
              <a:t>p.s.w.n</a:t>
            </a:r>
            <a:r>
              <a:rPr lang="pl-PL" dirty="0">
                <a:effectLst/>
                <a:latin typeface="Exo 2"/>
                <a:ea typeface="Calibri" panose="020F0502020204030204" pitchFamily="34" charset="0"/>
                <a:cs typeface="Times New Roman" panose="02020603050405020304" pitchFamily="18" charset="0"/>
              </a:rPr>
              <a:t>.), </a:t>
            </a:r>
          </a:p>
          <a:p>
            <a:r>
              <a:rPr lang="pl-PL" dirty="0">
                <a:latin typeface="Exo 2"/>
                <a:ea typeface="Calibri" panose="020F0502020204030204" pitchFamily="34" charset="0"/>
                <a:cs typeface="Times New Roman" panose="02020603050405020304" pitchFamily="18" charset="0"/>
              </a:rPr>
              <a:t>d</a:t>
            </a:r>
            <a:r>
              <a:rPr lang="pl-PL" dirty="0">
                <a:effectLst/>
                <a:latin typeface="Exo 2"/>
                <a:ea typeface="Calibri" panose="020F0502020204030204" pitchFamily="34" charset="0"/>
                <a:cs typeface="Times New Roman" panose="02020603050405020304" pitchFamily="18" charset="0"/>
              </a:rPr>
              <a:t>ecyzja w sprawie zwolnienia cudzoziemca z opłaty lub obniżenia opłaty za usługi edukacyjne ( art. 324 ust.1 pkt 1 </a:t>
            </a:r>
            <a:r>
              <a:rPr lang="pl-PL" dirty="0" err="1">
                <a:effectLst/>
                <a:latin typeface="Exo 2"/>
                <a:ea typeface="Calibri" panose="020F0502020204030204" pitchFamily="34" charset="0"/>
                <a:cs typeface="Times New Roman" panose="02020603050405020304" pitchFamily="18" charset="0"/>
              </a:rPr>
              <a:t>p.s.w.n</a:t>
            </a:r>
            <a:r>
              <a:rPr lang="pl-PL" dirty="0">
                <a:effectLst/>
                <a:latin typeface="Exo 2"/>
                <a:ea typeface="Calibri" panose="020F0502020204030204" pitchFamily="34" charset="0"/>
                <a:cs typeface="Times New Roman" panose="02020603050405020304" pitchFamily="18" charset="0"/>
              </a:rPr>
              <a:t>.)</a:t>
            </a:r>
          </a:p>
          <a:p>
            <a:r>
              <a:rPr lang="pl-PL" dirty="0">
                <a:latin typeface="Exo 2"/>
                <a:ea typeface="Calibri" panose="020F0502020204030204" pitchFamily="34" charset="0"/>
                <a:cs typeface="Times New Roman" panose="02020603050405020304" pitchFamily="18" charset="0"/>
              </a:rPr>
              <a:t>decyzja w sprawie stwierdzenia nieważności dyplomu</a:t>
            </a:r>
          </a:p>
          <a:p>
            <a:r>
              <a:rPr lang="pl-PL" dirty="0">
                <a:latin typeface="Exo 2"/>
              </a:rPr>
              <a:t>zawieszenia w prawach studenta przez rektora w przypadkach, o których mowa w art. 312 ustęp 5, a także w art. 316 ustęp 4 </a:t>
            </a:r>
            <a:r>
              <a:rPr lang="pl-PL" dirty="0" err="1">
                <a:latin typeface="Exo 2"/>
              </a:rPr>
              <a:t>p.s.w.n</a:t>
            </a:r>
            <a:r>
              <a:rPr lang="pl-PL" dirty="0">
                <a:latin typeface="Exo 2"/>
              </a:rPr>
              <a:t>.</a:t>
            </a:r>
          </a:p>
          <a:p>
            <a:r>
              <a:rPr lang="pl-PL" dirty="0">
                <a:latin typeface="Exo 2"/>
              </a:rPr>
              <a:t>odmowy przyjęcia na studia w formie przeniesienia z innej uczelni</a:t>
            </a:r>
          </a:p>
          <a:p>
            <a:r>
              <a:rPr lang="pl-PL" dirty="0">
                <a:latin typeface="Exo 2"/>
              </a:rPr>
              <a:t>odmowy wznowienia studiów</a:t>
            </a:r>
          </a:p>
        </p:txBody>
      </p:sp>
    </p:spTree>
    <p:extLst>
      <p:ext uri="{BB962C8B-B14F-4D97-AF65-F5344CB8AC3E}">
        <p14:creationId xmlns:p14="http://schemas.microsoft.com/office/powerpoint/2010/main" val="3847806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55AB80B3-ED74-7642-6F86-F34D0271700D}"/>
              </a:ext>
            </a:extLst>
          </p:cNvPr>
          <p:cNvSpPr>
            <a:spLocks noGrp="1"/>
          </p:cNvSpPr>
          <p:nvPr>
            <p:ph type="title"/>
          </p:nvPr>
        </p:nvSpPr>
        <p:spPr>
          <a:xfrm>
            <a:off x="1154954" y="838200"/>
            <a:ext cx="8761413" cy="977900"/>
          </a:xfrm>
        </p:spPr>
        <p:txBody>
          <a:bodyPr>
            <a:normAutofit/>
          </a:bodyPr>
          <a:lstStyle/>
          <a:p>
            <a:pPr>
              <a:lnSpc>
                <a:spcPct val="90000"/>
              </a:lnSpc>
            </a:pPr>
            <a:r>
              <a:rPr lang="pl-PL" sz="3100">
                <a:solidFill>
                  <a:srgbClr val="FFFFFF"/>
                </a:solidFill>
              </a:rPr>
              <a:t>Prawo odmowy odpowiedzi na pytanie- </a:t>
            </a:r>
            <a:r>
              <a:rPr lang="pl-PL" sz="3100">
                <a:solidFill>
                  <a:srgbClr val="FFFFFF"/>
                </a:solidFill>
                <a:latin typeface="Exo 2"/>
              </a:rPr>
              <a:t>art. 83 </a:t>
            </a:r>
            <a:r>
              <a:rPr lang="pl-PL" sz="3100" b="0" i="0">
                <a:solidFill>
                  <a:srgbClr val="FFFFFF"/>
                </a:solidFill>
                <a:effectLst/>
                <a:latin typeface="Exo 2"/>
              </a:rPr>
              <a:t>§ 2 k.p.a.</a:t>
            </a:r>
            <a:endParaRPr lang="pl-PL" sz="3100">
              <a:solidFill>
                <a:srgbClr val="FFFFFF"/>
              </a:solidFill>
            </a:endParaRPr>
          </a:p>
        </p:txBody>
      </p:sp>
      <p:sp>
        <p:nvSpPr>
          <p:cNvPr id="3" name="Symbol zastępczy zawartości 2">
            <a:extLst>
              <a:ext uri="{FF2B5EF4-FFF2-40B4-BE49-F238E27FC236}">
                <a16:creationId xmlns:a16="http://schemas.microsoft.com/office/drawing/2014/main" id="{3F97CF22-9B92-DFF6-1D0A-F478D2C5C4B1}"/>
              </a:ext>
            </a:extLst>
          </p:cNvPr>
          <p:cNvSpPr>
            <a:spLocks noGrp="1"/>
          </p:cNvSpPr>
          <p:nvPr>
            <p:ph idx="1"/>
          </p:nvPr>
        </p:nvSpPr>
        <p:spPr>
          <a:xfrm>
            <a:off x="1887233" y="2603500"/>
            <a:ext cx="8417535" cy="3416300"/>
          </a:xfrm>
        </p:spPr>
        <p:txBody>
          <a:bodyPr>
            <a:normAutofit/>
          </a:bodyPr>
          <a:lstStyle/>
          <a:p>
            <a:r>
              <a:rPr lang="pl-PL" sz="2400" b="0" i="0" dirty="0">
                <a:effectLst/>
                <a:latin typeface="Noto Serif" panose="02020600060500020200" pitchFamily="18" charset="0"/>
              </a:rPr>
              <a:t>Świadek może odmówić odpowiedzi na pytania, gdy odpowiedź mogłaby narazić jego lub jego bliskich wymienionych w § 1 na odpowiedzialność karną, hańbę lub bezpośrednią szkodę majątkową albo spowodować naruszenie obowiązku zachowania prawnie chronionej tajemnicy zawodowej.</a:t>
            </a:r>
            <a:endParaRPr lang="pl-PL" sz="2400" dirty="0"/>
          </a:p>
        </p:txBody>
      </p:sp>
    </p:spTree>
    <p:extLst>
      <p:ext uri="{BB962C8B-B14F-4D97-AF65-F5344CB8AC3E}">
        <p14:creationId xmlns:p14="http://schemas.microsoft.com/office/powerpoint/2010/main" val="1421915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63350360-157C-50B8-2507-B15EADA70FFE}"/>
              </a:ext>
            </a:extLst>
          </p:cNvPr>
          <p:cNvSpPr>
            <a:spLocks noGrp="1"/>
          </p:cNvSpPr>
          <p:nvPr>
            <p:ph type="title"/>
          </p:nvPr>
        </p:nvSpPr>
        <p:spPr>
          <a:xfrm>
            <a:off x="1154954" y="838200"/>
            <a:ext cx="8761413" cy="977900"/>
          </a:xfrm>
        </p:spPr>
        <p:txBody>
          <a:bodyPr>
            <a:normAutofit/>
          </a:bodyPr>
          <a:lstStyle/>
          <a:p>
            <a:r>
              <a:rPr lang="pl-PL">
                <a:solidFill>
                  <a:srgbClr val="FFFFFF"/>
                </a:solidFill>
              </a:rPr>
              <a:t>Pełnomocnik w postępowaniu</a:t>
            </a:r>
          </a:p>
        </p:txBody>
      </p:sp>
      <p:sp>
        <p:nvSpPr>
          <p:cNvPr id="3" name="Symbol zastępczy zawartości 2">
            <a:extLst>
              <a:ext uri="{FF2B5EF4-FFF2-40B4-BE49-F238E27FC236}">
                <a16:creationId xmlns:a16="http://schemas.microsoft.com/office/drawing/2014/main" id="{A5CB9D25-4009-D80B-953E-2C761B0B3DDF}"/>
              </a:ext>
            </a:extLst>
          </p:cNvPr>
          <p:cNvSpPr>
            <a:spLocks noGrp="1"/>
          </p:cNvSpPr>
          <p:nvPr>
            <p:ph idx="1"/>
          </p:nvPr>
        </p:nvSpPr>
        <p:spPr>
          <a:xfrm>
            <a:off x="1887233" y="2603500"/>
            <a:ext cx="8417535" cy="3416300"/>
          </a:xfrm>
        </p:spPr>
        <p:txBody>
          <a:bodyPr>
            <a:noAutofit/>
          </a:bodyPr>
          <a:lstStyle/>
          <a:p>
            <a:r>
              <a:rPr lang="pl-PL" sz="3200" dirty="0"/>
              <a:t>Pełnomocnikiem może być osoba fizyczna mająca zdolność do czynności prawnych</a:t>
            </a:r>
          </a:p>
          <a:p>
            <a:endParaRPr lang="pl-PL" sz="3200" dirty="0"/>
          </a:p>
          <a:p>
            <a:r>
              <a:rPr lang="pl-PL" sz="3200" dirty="0"/>
              <a:t>Pełnomocnictwo może zostać udzielone na piśmie lub ustnie do protokołu</a:t>
            </a:r>
          </a:p>
        </p:txBody>
      </p:sp>
    </p:spTree>
    <p:extLst>
      <p:ext uri="{BB962C8B-B14F-4D97-AF65-F5344CB8AC3E}">
        <p14:creationId xmlns:p14="http://schemas.microsoft.com/office/powerpoint/2010/main" val="6947341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E1970569-C240-C537-4F0B-D29855C61946}"/>
              </a:ext>
            </a:extLst>
          </p:cNvPr>
          <p:cNvSpPr>
            <a:spLocks noGrp="1"/>
          </p:cNvSpPr>
          <p:nvPr>
            <p:ph type="title"/>
          </p:nvPr>
        </p:nvSpPr>
        <p:spPr>
          <a:xfrm>
            <a:off x="1154954" y="838200"/>
            <a:ext cx="8761413" cy="977900"/>
          </a:xfrm>
        </p:spPr>
        <p:txBody>
          <a:bodyPr>
            <a:normAutofit/>
          </a:bodyPr>
          <a:lstStyle/>
          <a:p>
            <a:r>
              <a:rPr lang="pl-PL">
                <a:solidFill>
                  <a:srgbClr val="FFFFFF"/>
                </a:solidFill>
              </a:rPr>
              <a:t>Treść pełnomocnictwa </a:t>
            </a:r>
          </a:p>
        </p:txBody>
      </p:sp>
      <p:sp>
        <p:nvSpPr>
          <p:cNvPr id="3" name="Symbol zastępczy zawartości 2">
            <a:extLst>
              <a:ext uri="{FF2B5EF4-FFF2-40B4-BE49-F238E27FC236}">
                <a16:creationId xmlns:a16="http://schemas.microsoft.com/office/drawing/2014/main" id="{80B8B030-459F-8BEB-F588-8193FA2854D2}"/>
              </a:ext>
            </a:extLst>
          </p:cNvPr>
          <p:cNvSpPr>
            <a:spLocks noGrp="1"/>
          </p:cNvSpPr>
          <p:nvPr>
            <p:ph idx="1"/>
          </p:nvPr>
        </p:nvSpPr>
        <p:spPr>
          <a:xfrm>
            <a:off x="1887233" y="2603500"/>
            <a:ext cx="8417535" cy="3416300"/>
          </a:xfrm>
        </p:spPr>
        <p:txBody>
          <a:bodyPr>
            <a:normAutofit/>
          </a:bodyPr>
          <a:lstStyle/>
          <a:p>
            <a:r>
              <a:rPr lang="pl-PL" sz="2000" b="0" i="0" dirty="0">
                <a:effectLst/>
                <a:latin typeface="Exo 2"/>
              </a:rPr>
              <a:t>Dokument pełnomocnictwa (co odpowiednio należy odnieść do treści protokołu obejmującego czynność udzielenia pełnomocnictwa) powinien być sformułowany na tyle precyzyjnie, aby wynikało z niego, kto dokładnie, przez kogo i do jakich czynności (w jakim zakresie) został upoważniony</a:t>
            </a:r>
          </a:p>
          <a:p>
            <a:r>
              <a:rPr lang="pl-PL" sz="2000" b="0" i="0" dirty="0">
                <a:effectLst/>
                <a:latin typeface="Exo 2"/>
              </a:rPr>
              <a:t>W pełnomocnictwie należy wskazać, czy obejmuje ono wszelkie czynności procesowe, czy też tylko niektóre z nich, a ponadto określić, czy dotyczy całego postępowania, czy też tylko określonego etapu. </a:t>
            </a:r>
          </a:p>
          <a:p>
            <a:r>
              <a:rPr lang="pl-PL" sz="2000" b="0" i="0" dirty="0">
                <a:effectLst/>
                <a:latin typeface="Exo 2"/>
              </a:rPr>
              <a:t>Nie można przy tym dowolnie interpretować zapisu pełnomocnictwa</a:t>
            </a:r>
            <a:endParaRPr lang="pl-PL" sz="2000" dirty="0"/>
          </a:p>
        </p:txBody>
      </p:sp>
    </p:spTree>
    <p:extLst>
      <p:ext uri="{BB962C8B-B14F-4D97-AF65-F5344CB8AC3E}">
        <p14:creationId xmlns:p14="http://schemas.microsoft.com/office/powerpoint/2010/main" val="3886345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2E986970-4AD1-8F4E-0BE1-7147628B3E39}"/>
              </a:ext>
            </a:extLst>
          </p:cNvPr>
          <p:cNvSpPr>
            <a:spLocks noGrp="1"/>
          </p:cNvSpPr>
          <p:nvPr>
            <p:ph type="title"/>
          </p:nvPr>
        </p:nvSpPr>
        <p:spPr>
          <a:xfrm>
            <a:off x="1154954" y="838200"/>
            <a:ext cx="8761413" cy="977900"/>
          </a:xfrm>
        </p:spPr>
        <p:txBody>
          <a:bodyPr>
            <a:normAutofit/>
          </a:bodyPr>
          <a:lstStyle/>
          <a:p>
            <a:endParaRPr lang="pl-PL">
              <a:solidFill>
                <a:srgbClr val="FFFFFF"/>
              </a:solidFill>
            </a:endParaRPr>
          </a:p>
        </p:txBody>
      </p:sp>
      <p:sp>
        <p:nvSpPr>
          <p:cNvPr id="3" name="Symbol zastępczy zawartości 2">
            <a:extLst>
              <a:ext uri="{FF2B5EF4-FFF2-40B4-BE49-F238E27FC236}">
                <a16:creationId xmlns:a16="http://schemas.microsoft.com/office/drawing/2014/main" id="{87849586-569F-5027-377E-111A294CA947}"/>
              </a:ext>
            </a:extLst>
          </p:cNvPr>
          <p:cNvSpPr>
            <a:spLocks noGrp="1"/>
          </p:cNvSpPr>
          <p:nvPr>
            <p:ph idx="1"/>
          </p:nvPr>
        </p:nvSpPr>
        <p:spPr>
          <a:xfrm>
            <a:off x="1887233" y="2603500"/>
            <a:ext cx="8417535" cy="3416300"/>
          </a:xfrm>
        </p:spPr>
        <p:txBody>
          <a:bodyPr>
            <a:normAutofit lnSpcReduction="10000"/>
          </a:bodyPr>
          <a:lstStyle/>
          <a:p>
            <a:r>
              <a:rPr lang="pl-PL" sz="2400" b="0" i="0" dirty="0">
                <a:effectLst/>
                <a:latin typeface="Exo 2"/>
              </a:rPr>
              <a:t>Instytucja pełnomocnictwa w postępowaniu administracyjnym - w świetle art. 32 i art. 33 KPA - ma charakter dalece odformalizowany.</a:t>
            </a:r>
          </a:p>
          <a:p>
            <a:r>
              <a:rPr lang="pl-PL" sz="2400" b="0" i="0" dirty="0">
                <a:effectLst/>
                <a:latin typeface="Exo 2"/>
              </a:rPr>
              <a:t> W razie wątpliwości treść pełnomocnictwa winna być odczytywana w kontekście faktycznym danej sprawy i intencji mocodawcy, w szczególności jego obiektywnie pojmowanego interesu. </a:t>
            </a:r>
          </a:p>
          <a:p>
            <a:endParaRPr lang="pl-PL" dirty="0">
              <a:latin typeface="Exo 2"/>
            </a:endParaRPr>
          </a:p>
          <a:p>
            <a:pPr marL="0" indent="0">
              <a:buNone/>
            </a:pPr>
            <a:r>
              <a:rPr lang="pl-PL" b="0" i="0" dirty="0">
                <a:effectLst/>
                <a:latin typeface="Exo 2"/>
              </a:rPr>
              <a:t>Wyrok WSA w Warszawie z dnia 30 stycznia 2024 r., VII SA/</a:t>
            </a:r>
            <a:r>
              <a:rPr lang="pl-PL" b="0" i="0" dirty="0" err="1">
                <a:effectLst/>
                <a:latin typeface="Exo 2"/>
              </a:rPr>
              <a:t>Wa</a:t>
            </a:r>
            <a:r>
              <a:rPr lang="pl-PL" b="0" i="0" dirty="0">
                <a:effectLst/>
                <a:latin typeface="Exo 2"/>
              </a:rPr>
              <a:t> 1088/23</a:t>
            </a:r>
            <a:endParaRPr lang="pl-PL" dirty="0">
              <a:latin typeface="Exo 2"/>
            </a:endParaRPr>
          </a:p>
        </p:txBody>
      </p:sp>
    </p:spTree>
    <p:extLst>
      <p:ext uri="{BB962C8B-B14F-4D97-AF65-F5344CB8AC3E}">
        <p14:creationId xmlns:p14="http://schemas.microsoft.com/office/powerpoint/2010/main" val="16376311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5C4F4839-DE94-FEB9-0AEB-328E1FF9167C}"/>
              </a:ext>
            </a:extLst>
          </p:cNvPr>
          <p:cNvSpPr>
            <a:spLocks noGrp="1"/>
          </p:cNvSpPr>
          <p:nvPr>
            <p:ph type="title"/>
          </p:nvPr>
        </p:nvSpPr>
        <p:spPr>
          <a:xfrm>
            <a:off x="1154954" y="838200"/>
            <a:ext cx="8761413" cy="977900"/>
          </a:xfrm>
        </p:spPr>
        <p:txBody>
          <a:bodyPr>
            <a:normAutofit/>
          </a:bodyPr>
          <a:lstStyle/>
          <a:p>
            <a:endParaRPr lang="pl-PL">
              <a:solidFill>
                <a:srgbClr val="FFFFFF"/>
              </a:solidFill>
            </a:endParaRPr>
          </a:p>
        </p:txBody>
      </p:sp>
      <p:sp>
        <p:nvSpPr>
          <p:cNvPr id="3" name="Symbol zastępczy zawartości 2">
            <a:extLst>
              <a:ext uri="{FF2B5EF4-FFF2-40B4-BE49-F238E27FC236}">
                <a16:creationId xmlns:a16="http://schemas.microsoft.com/office/drawing/2014/main" id="{BD8C0280-B669-1A1A-EF18-AEAE931B9A01}"/>
              </a:ext>
            </a:extLst>
          </p:cNvPr>
          <p:cNvSpPr>
            <a:spLocks noGrp="1"/>
          </p:cNvSpPr>
          <p:nvPr>
            <p:ph idx="1"/>
          </p:nvPr>
        </p:nvSpPr>
        <p:spPr>
          <a:xfrm>
            <a:off x="1887233" y="2603500"/>
            <a:ext cx="8417535" cy="3416300"/>
          </a:xfrm>
        </p:spPr>
        <p:txBody>
          <a:bodyPr>
            <a:normAutofit/>
          </a:bodyPr>
          <a:lstStyle/>
          <a:p>
            <a:r>
              <a:rPr lang="pl-PL" sz="3600" dirty="0">
                <a:latin typeface="Exo 2"/>
              </a:rPr>
              <a:t>W</a:t>
            </a:r>
            <a:r>
              <a:rPr lang="pl-PL" sz="3600" b="0" i="0" dirty="0">
                <a:effectLst/>
                <a:latin typeface="Exo 2"/>
              </a:rPr>
              <a:t> przypadku braku umocowania po stronie pełnomocnika ważność czynności zależy od potwierdzenia jej przez mocodawcę (art. 103 § 1 i art. 104 KC).</a:t>
            </a:r>
            <a:endParaRPr lang="pl-PL" sz="3600" dirty="0"/>
          </a:p>
        </p:txBody>
      </p:sp>
    </p:spTree>
    <p:extLst>
      <p:ext uri="{BB962C8B-B14F-4D97-AF65-F5344CB8AC3E}">
        <p14:creationId xmlns:p14="http://schemas.microsoft.com/office/powerpoint/2010/main" val="21321587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B31B379B-52CC-1E89-076E-F8E25A1B06EF}"/>
              </a:ext>
            </a:extLst>
          </p:cNvPr>
          <p:cNvSpPr>
            <a:spLocks noGrp="1"/>
          </p:cNvSpPr>
          <p:nvPr>
            <p:ph type="title"/>
          </p:nvPr>
        </p:nvSpPr>
        <p:spPr>
          <a:xfrm>
            <a:off x="1154954" y="838200"/>
            <a:ext cx="8761413" cy="977900"/>
          </a:xfrm>
        </p:spPr>
        <p:txBody>
          <a:bodyPr>
            <a:normAutofit/>
          </a:bodyPr>
          <a:lstStyle/>
          <a:p>
            <a:r>
              <a:rPr lang="pl-PL">
                <a:solidFill>
                  <a:srgbClr val="FFFFFF"/>
                </a:solidFill>
              </a:rPr>
              <a:t>Zakres pełnomocnictwa</a:t>
            </a:r>
          </a:p>
        </p:txBody>
      </p:sp>
      <p:sp>
        <p:nvSpPr>
          <p:cNvPr id="3" name="Symbol zastępczy zawartości 2">
            <a:extLst>
              <a:ext uri="{FF2B5EF4-FFF2-40B4-BE49-F238E27FC236}">
                <a16:creationId xmlns:a16="http://schemas.microsoft.com/office/drawing/2014/main" id="{9113C4D9-C5ED-42BF-A78B-67E90E10C8F3}"/>
              </a:ext>
            </a:extLst>
          </p:cNvPr>
          <p:cNvSpPr>
            <a:spLocks noGrp="1"/>
          </p:cNvSpPr>
          <p:nvPr>
            <p:ph idx="1"/>
          </p:nvPr>
        </p:nvSpPr>
        <p:spPr>
          <a:xfrm>
            <a:off x="1887233" y="2603500"/>
            <a:ext cx="8417535" cy="3416300"/>
          </a:xfrm>
        </p:spPr>
        <p:txBody>
          <a:bodyPr>
            <a:normAutofit/>
          </a:bodyPr>
          <a:lstStyle/>
          <a:p>
            <a:r>
              <a:rPr lang="pl-PL" sz="2400" dirty="0">
                <a:latin typeface="Exo 2"/>
              </a:rPr>
              <a:t>P</a:t>
            </a:r>
            <a:r>
              <a:rPr lang="pl-PL" sz="2400" b="0" i="0" dirty="0">
                <a:effectLst/>
                <a:latin typeface="Exo 2"/>
              </a:rPr>
              <a:t>ełnomocnictwo udzielone do czynności przed określonym organem administracyjnym obejmuje z mocy prawa umocowanie do wszystkich łączących się ze sprawą czynności procesowych, w tym do wniesienia odwołania od orzeczenia tego organu do organu odwoławczego.</a:t>
            </a:r>
          </a:p>
          <a:p>
            <a:pPr marL="0" indent="0">
              <a:buNone/>
            </a:pPr>
            <a:br>
              <a:rPr lang="pl-PL" b="0" i="0" dirty="0">
                <a:effectLst/>
                <a:latin typeface="Exo 2"/>
              </a:rPr>
            </a:br>
            <a:r>
              <a:rPr lang="pl-PL" b="0" i="0" dirty="0">
                <a:effectLst/>
                <a:latin typeface="Exo 2"/>
              </a:rPr>
              <a:t>Wyrok WSA w Krakowie z dnia 27 lipca 2017 r., II SAB/Kr 134/17</a:t>
            </a:r>
            <a:endParaRPr lang="pl-PL" dirty="0">
              <a:latin typeface="Exo 2"/>
            </a:endParaRPr>
          </a:p>
        </p:txBody>
      </p:sp>
    </p:spTree>
    <p:extLst>
      <p:ext uri="{BB962C8B-B14F-4D97-AF65-F5344CB8AC3E}">
        <p14:creationId xmlns:p14="http://schemas.microsoft.com/office/powerpoint/2010/main" val="42512042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C488DBA0-AEF8-DBCC-91AC-8B912CF210FF}"/>
              </a:ext>
            </a:extLst>
          </p:cNvPr>
          <p:cNvSpPr>
            <a:spLocks noGrp="1"/>
          </p:cNvSpPr>
          <p:nvPr>
            <p:ph type="title"/>
          </p:nvPr>
        </p:nvSpPr>
        <p:spPr>
          <a:xfrm>
            <a:off x="1154954" y="838200"/>
            <a:ext cx="8761413" cy="977900"/>
          </a:xfrm>
        </p:spPr>
        <p:txBody>
          <a:bodyPr>
            <a:normAutofit/>
          </a:bodyPr>
          <a:lstStyle/>
          <a:p>
            <a:r>
              <a:rPr lang="pl-PL" sz="3300">
                <a:solidFill>
                  <a:srgbClr val="FFFFFF"/>
                </a:solidFill>
              </a:rPr>
              <a:t>Skutki nie dołączenia pełnomocnictwa</a:t>
            </a:r>
          </a:p>
        </p:txBody>
      </p:sp>
      <p:sp>
        <p:nvSpPr>
          <p:cNvPr id="3" name="Symbol zastępczy zawartości 2">
            <a:extLst>
              <a:ext uri="{FF2B5EF4-FFF2-40B4-BE49-F238E27FC236}">
                <a16:creationId xmlns:a16="http://schemas.microsoft.com/office/drawing/2014/main" id="{FA1156A7-BD47-7507-480D-AEDD4600442E}"/>
              </a:ext>
            </a:extLst>
          </p:cNvPr>
          <p:cNvSpPr>
            <a:spLocks noGrp="1"/>
          </p:cNvSpPr>
          <p:nvPr>
            <p:ph idx="1"/>
          </p:nvPr>
        </p:nvSpPr>
        <p:spPr>
          <a:xfrm>
            <a:off x="1887233" y="2603500"/>
            <a:ext cx="8417535" cy="3416300"/>
          </a:xfrm>
        </p:spPr>
        <p:txBody>
          <a:bodyPr>
            <a:normAutofit/>
          </a:bodyPr>
          <a:lstStyle/>
          <a:p>
            <a:r>
              <a:rPr lang="pl-PL" b="0" i="0" dirty="0">
                <a:effectLst/>
                <a:latin typeface="Exo 2"/>
              </a:rPr>
              <a:t>Pełnomocnik w postępowaniu administracyjnym ma obowiązek dołączyć do akt oryginał lub urzędowo poświadczony odpis pełnomocnictwa już przy pierwszej, podejmowanej przez siebie czynności procesowej.</a:t>
            </a:r>
          </a:p>
          <a:p>
            <a:r>
              <a:rPr lang="pl-PL" b="0" i="0" dirty="0">
                <a:effectLst/>
                <a:latin typeface="Exo 2"/>
              </a:rPr>
              <a:t>Niedołączenie dokumentu pełnomocnictwa stanowi brak formalny pisma, bez uzupełnienia którego sprawie nie można nadać dalszego biegu</a:t>
            </a:r>
          </a:p>
          <a:p>
            <a:endParaRPr lang="pl-PL" dirty="0">
              <a:latin typeface="Exo 2"/>
            </a:endParaRPr>
          </a:p>
          <a:p>
            <a:r>
              <a:rPr lang="pl-PL" b="0" i="0" dirty="0">
                <a:effectLst/>
                <a:latin typeface="Exo 2"/>
              </a:rPr>
              <a:t>Organ administracji nie ma obowiązku poszukiwania pełnomocnictwa w aktach innych niż akta konkretnej sprawy (</a:t>
            </a:r>
            <a:r>
              <a:rPr lang="pl-PL" u="sng" dirty="0">
                <a:latin typeface="Exo 2"/>
                <a:hlinkClick r:id="rId2">
                  <a:extLst>
                    <a:ext uri="{A12FA001-AC4F-418D-AE19-62706E023703}">
                      <ahyp:hlinkClr xmlns:ahyp="http://schemas.microsoft.com/office/drawing/2018/hyperlinkcolor" val="tx"/>
                    </a:ext>
                  </a:extLst>
                </a:hlinkClick>
              </a:rPr>
              <a:t>Wyrok Naczelnego Sądu Administracyjnego z dnia 26 czerwca 2018 r., I GSK 486/18</a:t>
            </a:r>
            <a:r>
              <a:rPr lang="pl-PL" u="sng" dirty="0">
                <a:hlinkClick r:id="rId2">
                  <a:extLst>
                    <a:ext uri="{A12FA001-AC4F-418D-AE19-62706E023703}">
                      <ahyp:hlinkClr xmlns:ahyp="http://schemas.microsoft.com/office/drawing/2018/hyperlinkcolor" val="tx"/>
                    </a:ext>
                  </a:extLst>
                </a:hlinkClick>
              </a:rPr>
              <a:t>)</a:t>
            </a:r>
          </a:p>
          <a:p>
            <a:endParaRPr lang="pl-PL" dirty="0"/>
          </a:p>
        </p:txBody>
      </p:sp>
    </p:spTree>
    <p:extLst>
      <p:ext uri="{BB962C8B-B14F-4D97-AF65-F5344CB8AC3E}">
        <p14:creationId xmlns:p14="http://schemas.microsoft.com/office/powerpoint/2010/main" val="3157719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A82A1091-96AF-B850-6028-1E45EC2E292A}"/>
              </a:ext>
            </a:extLst>
          </p:cNvPr>
          <p:cNvSpPr>
            <a:spLocks noGrp="1"/>
          </p:cNvSpPr>
          <p:nvPr>
            <p:ph type="title"/>
          </p:nvPr>
        </p:nvSpPr>
        <p:spPr>
          <a:xfrm>
            <a:off x="1154954" y="838200"/>
            <a:ext cx="8761413" cy="977900"/>
          </a:xfrm>
        </p:spPr>
        <p:txBody>
          <a:bodyPr>
            <a:normAutofit/>
          </a:bodyPr>
          <a:lstStyle/>
          <a:p>
            <a:r>
              <a:rPr lang="pl-PL">
                <a:solidFill>
                  <a:srgbClr val="FFFFFF"/>
                </a:solidFill>
              </a:rPr>
              <a:t>Skutki powołania pełnomocnika</a:t>
            </a:r>
          </a:p>
        </p:txBody>
      </p:sp>
      <p:sp>
        <p:nvSpPr>
          <p:cNvPr id="3" name="Symbol zastępczy zawartości 2">
            <a:extLst>
              <a:ext uri="{FF2B5EF4-FFF2-40B4-BE49-F238E27FC236}">
                <a16:creationId xmlns:a16="http://schemas.microsoft.com/office/drawing/2014/main" id="{A4017F11-C504-E9E4-D66C-95DB4FB9FAD5}"/>
              </a:ext>
            </a:extLst>
          </p:cNvPr>
          <p:cNvSpPr>
            <a:spLocks noGrp="1"/>
          </p:cNvSpPr>
          <p:nvPr>
            <p:ph idx="1"/>
          </p:nvPr>
        </p:nvSpPr>
        <p:spPr>
          <a:xfrm>
            <a:off x="1887233" y="2603500"/>
            <a:ext cx="8417535" cy="3416300"/>
          </a:xfrm>
        </p:spPr>
        <p:txBody>
          <a:bodyPr>
            <a:normAutofit/>
          </a:bodyPr>
          <a:lstStyle/>
          <a:p>
            <a:r>
              <a:rPr lang="pl-PL" sz="2000" b="0" i="0" dirty="0">
                <a:effectLst/>
                <a:latin typeface="Exo 2"/>
              </a:rPr>
              <a:t>Od dnia powiadomienia organu o ustanowieniu pełnomocnika powinien mieć on zapewniony czynny udział w postępowaniu, tak samo jak strona, a pominięcie pełnomocnika w czynnościach postępowania jest równoznaczne z pominięciem strony w postępowaniu administracyjnym, wywołuje te same skutki prawne.</a:t>
            </a:r>
          </a:p>
          <a:p>
            <a:endParaRPr lang="pl-PL" sz="2000" dirty="0">
              <a:latin typeface="Exo 2"/>
            </a:endParaRPr>
          </a:p>
          <a:p>
            <a:r>
              <a:rPr lang="pl-PL" sz="2000" b="0" i="0" dirty="0">
                <a:effectLst/>
                <a:latin typeface="Exo 2"/>
              </a:rPr>
              <a:t>Czynności procesowe pełnomocnika odnoszą skutek bezpośrednio w sferze prawnej strony reprezentowanej. </a:t>
            </a:r>
            <a:endParaRPr lang="pl-PL" sz="2000" dirty="0"/>
          </a:p>
        </p:txBody>
      </p:sp>
    </p:spTree>
    <p:extLst>
      <p:ext uri="{BB962C8B-B14F-4D97-AF65-F5344CB8AC3E}">
        <p14:creationId xmlns:p14="http://schemas.microsoft.com/office/powerpoint/2010/main" val="12501515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3298CC5E-7D57-FFE1-DF5B-9B578FBF79E9}"/>
              </a:ext>
            </a:extLst>
          </p:cNvPr>
          <p:cNvSpPr>
            <a:spLocks noGrp="1"/>
          </p:cNvSpPr>
          <p:nvPr>
            <p:ph type="title"/>
          </p:nvPr>
        </p:nvSpPr>
        <p:spPr>
          <a:xfrm>
            <a:off x="1154954" y="838200"/>
            <a:ext cx="8761413" cy="977900"/>
          </a:xfrm>
        </p:spPr>
        <p:txBody>
          <a:bodyPr>
            <a:normAutofit/>
          </a:bodyPr>
          <a:lstStyle/>
          <a:p>
            <a:r>
              <a:rPr lang="pl-PL">
                <a:solidFill>
                  <a:srgbClr val="FFFFFF"/>
                </a:solidFill>
              </a:rPr>
              <a:t>Pominięcie pełnomocnika</a:t>
            </a:r>
          </a:p>
        </p:txBody>
      </p:sp>
      <p:sp>
        <p:nvSpPr>
          <p:cNvPr id="3" name="Symbol zastępczy zawartości 2">
            <a:extLst>
              <a:ext uri="{FF2B5EF4-FFF2-40B4-BE49-F238E27FC236}">
                <a16:creationId xmlns:a16="http://schemas.microsoft.com/office/drawing/2014/main" id="{9A612A77-8EC7-C36B-959A-A3081B12D7C7}"/>
              </a:ext>
            </a:extLst>
          </p:cNvPr>
          <p:cNvSpPr>
            <a:spLocks noGrp="1"/>
          </p:cNvSpPr>
          <p:nvPr>
            <p:ph idx="1"/>
          </p:nvPr>
        </p:nvSpPr>
        <p:spPr>
          <a:xfrm>
            <a:off x="1887794" y="2359742"/>
            <a:ext cx="8416974" cy="3660058"/>
          </a:xfrm>
        </p:spPr>
        <p:txBody>
          <a:bodyPr>
            <a:normAutofit lnSpcReduction="10000"/>
          </a:bodyPr>
          <a:lstStyle/>
          <a:p>
            <a:pPr>
              <a:lnSpc>
                <a:spcPct val="90000"/>
              </a:lnSpc>
            </a:pPr>
            <a:r>
              <a:rPr lang="pl-PL" sz="1600" b="0" i="0" dirty="0">
                <a:effectLst/>
                <a:latin typeface="Exo 2"/>
              </a:rPr>
              <a:t>Nie każde pominięcie pełnomocnika strony pociąga za sobą negatywne skutki dla wyniku postępowania. </a:t>
            </a:r>
          </a:p>
          <a:p>
            <a:pPr>
              <a:lnSpc>
                <a:spcPct val="90000"/>
              </a:lnSpc>
            </a:pPr>
            <a:r>
              <a:rPr lang="pl-PL" sz="1600" b="0" i="0" dirty="0">
                <a:effectLst/>
                <a:latin typeface="Exo 2"/>
              </a:rPr>
              <a:t>W każdym przypadku, poza stwierdzeniem faktu pominięcia pełnomocnika, należy jeszcze ocenić, czy uchybienie takie mogło wywrzeć negatywny wpływ w sferze procesowych uprawnień strony. </a:t>
            </a:r>
          </a:p>
          <a:p>
            <a:pPr>
              <a:lnSpc>
                <a:spcPct val="90000"/>
              </a:lnSpc>
            </a:pPr>
            <a:r>
              <a:rPr lang="pl-PL" sz="1600" b="0" i="0" dirty="0">
                <a:effectLst/>
                <a:latin typeface="Exo 2"/>
              </a:rPr>
              <a:t>Jeżeli na tle okoliczności faktycznych danej sprawy nie ma wątpliwości, że wynik postępowania nie został wypaczony wskutek pominięcia pełnomocnika przy określonej czynności procesowej, a strona miała zagwarantowaną możliwość skorzystania z przysługujących jej praw, to tego rodzaju uchybienia nie można uznać za tzw. błąd kwalifikowany. </a:t>
            </a:r>
          </a:p>
          <a:p>
            <a:pPr>
              <a:lnSpc>
                <a:spcPct val="90000"/>
              </a:lnSpc>
            </a:pPr>
            <a:r>
              <a:rPr lang="pl-PL" sz="1600" b="0" i="0" dirty="0">
                <a:effectLst/>
                <a:latin typeface="Exo 2"/>
              </a:rPr>
              <a:t>Doręczenie decyzji stronie z pominięciem ustanowionego pełnomocnika, w sytuacji gdy nie pociągnęło za sobą negatywnych dla niej skutków, umożliwiając - mimo to - wniesienie odwołania przez pełnomocnika, choć jest naruszeniem procedury, to jednak nie stanowi wady kwalifikowanej, jak również nie można go uznać za uchybienie mające istotny wpływ na wynik </a:t>
            </a:r>
            <a:r>
              <a:rPr lang="pl-PL" sz="1600" dirty="0">
                <a:latin typeface="Exo 2"/>
              </a:rPr>
              <a:t>sprawy. </a:t>
            </a:r>
          </a:p>
          <a:p>
            <a:pPr marL="0" indent="0">
              <a:lnSpc>
                <a:spcPct val="90000"/>
              </a:lnSpc>
              <a:buNone/>
            </a:pPr>
            <a:r>
              <a:rPr lang="pl-PL" sz="1500" dirty="0">
                <a:latin typeface="Exo 2"/>
              </a:rPr>
              <a:t>Wyrok NSA z dnia 22 lutego 2023 r., III FSK 2424/21</a:t>
            </a:r>
          </a:p>
          <a:p>
            <a:pPr>
              <a:lnSpc>
                <a:spcPct val="90000"/>
              </a:lnSpc>
            </a:pPr>
            <a:endParaRPr lang="pl-PL" sz="1500" b="0" i="0" dirty="0">
              <a:effectLst/>
              <a:latin typeface="Exo 2"/>
            </a:endParaRPr>
          </a:p>
        </p:txBody>
      </p:sp>
    </p:spTree>
    <p:extLst>
      <p:ext uri="{BB962C8B-B14F-4D97-AF65-F5344CB8AC3E}">
        <p14:creationId xmlns:p14="http://schemas.microsoft.com/office/powerpoint/2010/main" val="4523739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pl-PL"/>
            </a:p>
          </p:txBody>
        </p:sp>
      </p:grpSp>
      <p:sp>
        <p:nvSpPr>
          <p:cNvPr id="2" name="Tytuł 1">
            <a:extLst>
              <a:ext uri="{FF2B5EF4-FFF2-40B4-BE49-F238E27FC236}">
                <a16:creationId xmlns:a16="http://schemas.microsoft.com/office/drawing/2014/main" id="{4E91988B-21D6-AF43-C3FD-983B417A73EF}"/>
              </a:ext>
            </a:extLst>
          </p:cNvPr>
          <p:cNvSpPr>
            <a:spLocks noGrp="1"/>
          </p:cNvSpPr>
          <p:nvPr>
            <p:ph type="title"/>
          </p:nvPr>
        </p:nvSpPr>
        <p:spPr>
          <a:xfrm>
            <a:off x="1154954" y="838200"/>
            <a:ext cx="8761413" cy="977900"/>
          </a:xfrm>
        </p:spPr>
        <p:txBody>
          <a:bodyPr>
            <a:normAutofit/>
          </a:bodyPr>
          <a:lstStyle/>
          <a:p>
            <a:r>
              <a:rPr lang="pl-PL">
                <a:solidFill>
                  <a:srgbClr val="FFFFFF"/>
                </a:solidFill>
              </a:rPr>
              <a:t>Pełnomocnictwo domniemane</a:t>
            </a:r>
          </a:p>
        </p:txBody>
      </p:sp>
      <p:sp>
        <p:nvSpPr>
          <p:cNvPr id="3" name="Symbol zastępczy zawartości 2">
            <a:extLst>
              <a:ext uri="{FF2B5EF4-FFF2-40B4-BE49-F238E27FC236}">
                <a16:creationId xmlns:a16="http://schemas.microsoft.com/office/drawing/2014/main" id="{61B67D32-8708-0C27-D792-B0D2EA729EF5}"/>
              </a:ext>
            </a:extLst>
          </p:cNvPr>
          <p:cNvSpPr>
            <a:spLocks noGrp="1"/>
          </p:cNvSpPr>
          <p:nvPr>
            <p:ph idx="1"/>
          </p:nvPr>
        </p:nvSpPr>
        <p:spPr>
          <a:xfrm>
            <a:off x="1887233" y="2603500"/>
            <a:ext cx="8417535" cy="3416300"/>
          </a:xfrm>
        </p:spPr>
        <p:txBody>
          <a:bodyPr>
            <a:normAutofit/>
          </a:bodyPr>
          <a:lstStyle/>
          <a:p>
            <a:r>
              <a:rPr lang="pl-PL" sz="2000" b="0" i="0" dirty="0">
                <a:effectLst/>
                <a:latin typeface="Exo 2"/>
              </a:rPr>
              <a:t>Przepis art. 33 ust. 4 KPA stanowi, że w sprawach mniejszej wagi organ administracji publicznej może nie żądać pełnomocnictwa, jeśli pełnomocnikiem jest członek najbliższej rodziny lub domownik strony, a nie ma wątpliwości co do istnienia i zakresu upoważnienia do występowania w imieniu strony:</a:t>
            </a:r>
          </a:p>
          <a:p>
            <a:r>
              <a:rPr lang="pl-PL" sz="2000" b="0" i="0" dirty="0">
                <a:effectLst/>
                <a:latin typeface="Exo 2"/>
              </a:rPr>
              <a:t>Przepis ten wskazuje jedynie, że organ </a:t>
            </a:r>
            <a:r>
              <a:rPr lang="pl-PL" sz="2000" b="0" i="0" dirty="0">
                <a:effectLst/>
                <a:highlight>
                  <a:srgbClr val="00FF00"/>
                </a:highlight>
                <a:latin typeface="Exo 2"/>
              </a:rPr>
              <a:t>może zaniechać </a:t>
            </a:r>
            <a:r>
              <a:rPr lang="pl-PL" sz="2000" b="0" i="0" dirty="0">
                <a:effectLst/>
                <a:latin typeface="Exo 2"/>
              </a:rPr>
              <a:t>żądania pełnomocnictwa (które zatem musi istnieć), przy spełnieniu określonych przesłanek. Jedną z nich jest zresztą występowanie "w sprawach mniejszej wagi”.</a:t>
            </a:r>
            <a:endParaRPr lang="pl-PL" sz="2000" dirty="0"/>
          </a:p>
        </p:txBody>
      </p:sp>
    </p:spTree>
    <p:extLst>
      <p:ext uri="{BB962C8B-B14F-4D97-AF65-F5344CB8AC3E}">
        <p14:creationId xmlns:p14="http://schemas.microsoft.com/office/powerpoint/2010/main" val="272790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BC706D-4DD8-0669-1F99-2E6DA5D36E14}"/>
              </a:ext>
            </a:extLst>
          </p:cNvPr>
          <p:cNvSpPr>
            <a:spLocks noGrp="1"/>
          </p:cNvSpPr>
          <p:nvPr>
            <p:ph type="title"/>
          </p:nvPr>
        </p:nvSpPr>
        <p:spPr/>
        <p:txBody>
          <a:bodyPr/>
          <a:lstStyle/>
          <a:p>
            <a:r>
              <a:rPr lang="pl-PL" dirty="0"/>
              <a:t>Nie-decyzje - przykłady</a:t>
            </a:r>
          </a:p>
        </p:txBody>
      </p:sp>
      <p:sp>
        <p:nvSpPr>
          <p:cNvPr id="3" name="Symbol zastępczy zawartości 2">
            <a:extLst>
              <a:ext uri="{FF2B5EF4-FFF2-40B4-BE49-F238E27FC236}">
                <a16:creationId xmlns:a16="http://schemas.microsoft.com/office/drawing/2014/main" id="{AB8FA047-B713-2445-E45B-F5E2BD9F26DF}"/>
              </a:ext>
            </a:extLst>
          </p:cNvPr>
          <p:cNvSpPr>
            <a:spLocks noGrp="1"/>
          </p:cNvSpPr>
          <p:nvPr>
            <p:ph idx="1"/>
          </p:nvPr>
        </p:nvSpPr>
        <p:spPr>
          <a:xfrm>
            <a:off x="707923" y="1445342"/>
            <a:ext cx="10645877" cy="4731621"/>
          </a:xfrm>
        </p:spPr>
        <p:txBody>
          <a:bodyPr>
            <a:normAutofit/>
          </a:bodyPr>
          <a:lstStyle/>
          <a:p>
            <a:r>
              <a:rPr lang="pl-PL" sz="1800" dirty="0">
                <a:effectLst/>
                <a:latin typeface="Exo 2"/>
                <a:ea typeface="Calibri" panose="020F0502020204030204" pitchFamily="34" charset="0"/>
              </a:rPr>
              <a:t>zezwolenie na indywidualną organizację studiów,</a:t>
            </a:r>
          </a:p>
          <a:p>
            <a:r>
              <a:rPr lang="pl-PL" sz="1800" dirty="0">
                <a:effectLst/>
                <a:latin typeface="Exo 2"/>
                <a:ea typeface="Calibri" panose="020F0502020204030204" pitchFamily="34" charset="0"/>
              </a:rPr>
              <a:t> zezwolenie na Indywidualny Program Studiów,  </a:t>
            </a:r>
          </a:p>
          <a:p>
            <a:r>
              <a:rPr lang="pl-PL" sz="1800" dirty="0">
                <a:effectLst/>
                <a:latin typeface="Exo 2"/>
                <a:ea typeface="Calibri" panose="020F0502020204030204" pitchFamily="34" charset="0"/>
              </a:rPr>
              <a:t>indywidualny plan studiów, cofnięcie zgody  na IOS, z</a:t>
            </a:r>
          </a:p>
          <a:p>
            <a:r>
              <a:rPr lang="pl-PL" sz="1800" dirty="0">
                <a:effectLst/>
                <a:latin typeface="Exo 2"/>
                <a:ea typeface="Calibri" panose="020F0502020204030204" pitchFamily="34" charset="0"/>
              </a:rPr>
              <a:t>zgoda na zaliczanie przedmiotów nieobjętych programem studiów, a także realizowanie część programu studiów na innych uczelniach, w tym zagranicznych,</a:t>
            </a:r>
            <a:r>
              <a:rPr lang="pl-PL" dirty="0">
                <a:effectLst/>
                <a:latin typeface="Exo 2"/>
              </a:rPr>
              <a:t> </a:t>
            </a:r>
          </a:p>
          <a:p>
            <a:r>
              <a:rPr lang="pl-PL" sz="1800" dirty="0">
                <a:effectLst/>
                <a:latin typeface="Exo 2"/>
                <a:ea typeface="Calibri" panose="020F0502020204030204" pitchFamily="34" charset="0"/>
              </a:rPr>
              <a:t>powtarzania przedmiotu,</a:t>
            </a:r>
          </a:p>
          <a:p>
            <a:r>
              <a:rPr lang="pl-PL" sz="1800" dirty="0">
                <a:effectLst/>
                <a:latin typeface="Exo 2"/>
                <a:ea typeface="Calibri" panose="020F0502020204030204" pitchFamily="34" charset="0"/>
              </a:rPr>
              <a:t> udział w programie wymiany studenckiej, </a:t>
            </a:r>
          </a:p>
          <a:p>
            <a:r>
              <a:rPr lang="pl-PL" sz="1800" dirty="0">
                <a:effectLst/>
                <a:latin typeface="Exo 2"/>
                <a:ea typeface="Calibri" panose="020F0502020204030204" pitchFamily="34" charset="0"/>
              </a:rPr>
              <a:t>zezwolenie na komisyjne zaliczenie zajęć lub egzamin komisyjny</a:t>
            </a:r>
          </a:p>
          <a:p>
            <a:r>
              <a:rPr lang="pl-PL" sz="1800" dirty="0">
                <a:effectLst/>
                <a:latin typeface="Exo 2"/>
                <a:ea typeface="Calibri" panose="020F0502020204030204" pitchFamily="34" charset="0"/>
              </a:rPr>
              <a:t>zezwolenie na zmianę specjalności na danym kierunku studiów, zmianę kierunku studiów</a:t>
            </a:r>
          </a:p>
          <a:p>
            <a:r>
              <a:rPr lang="pl-PL" sz="1800" dirty="0">
                <a:effectLst/>
                <a:latin typeface="Exo 2"/>
                <a:ea typeface="Calibri" panose="020F0502020204030204" pitchFamily="34" charset="0"/>
              </a:rPr>
              <a:t>zezwolenie na zaliczanie przez studenta określonych zajęć przewidzianych w programie studiów w następnych semestrach</a:t>
            </a:r>
          </a:p>
          <a:p>
            <a:r>
              <a:rPr lang="pl-PL" sz="1800" dirty="0">
                <a:effectLst/>
                <a:latin typeface="Exo 2"/>
                <a:ea typeface="Calibri" panose="020F0502020204030204" pitchFamily="34" charset="0"/>
              </a:rPr>
              <a:t>wyróżnienie pracy magisterskiej </a:t>
            </a:r>
          </a:p>
          <a:p>
            <a:endParaRPr lang="pl-PL" dirty="0">
              <a:latin typeface="Exo 2"/>
            </a:endParaRPr>
          </a:p>
        </p:txBody>
      </p:sp>
    </p:spTree>
    <p:extLst>
      <p:ext uri="{BB962C8B-B14F-4D97-AF65-F5344CB8AC3E}">
        <p14:creationId xmlns:p14="http://schemas.microsoft.com/office/powerpoint/2010/main" val="27239479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pl-PL"/>
            </a:p>
          </p:txBody>
        </p:sp>
      </p:grpSp>
      <p:sp>
        <p:nvSpPr>
          <p:cNvPr id="2" name="Tytuł 1">
            <a:extLst>
              <a:ext uri="{FF2B5EF4-FFF2-40B4-BE49-F238E27FC236}">
                <a16:creationId xmlns:a16="http://schemas.microsoft.com/office/drawing/2014/main" id="{6D3A6E3D-0ABC-A841-AFD9-38A37AAB37D1}"/>
              </a:ext>
            </a:extLst>
          </p:cNvPr>
          <p:cNvSpPr>
            <a:spLocks noGrp="1"/>
          </p:cNvSpPr>
          <p:nvPr>
            <p:ph type="title"/>
          </p:nvPr>
        </p:nvSpPr>
        <p:spPr>
          <a:xfrm>
            <a:off x="1154955" y="855481"/>
            <a:ext cx="8375126" cy="192657"/>
          </a:xfrm>
        </p:spPr>
        <p:txBody>
          <a:bodyPr anchor="b">
            <a:normAutofit fontScale="90000"/>
          </a:bodyPr>
          <a:lstStyle/>
          <a:p>
            <a:endParaRPr lang="pl-PL" dirty="0">
              <a:solidFill>
                <a:srgbClr val="FFFFFF"/>
              </a:solidFill>
            </a:endParaRPr>
          </a:p>
        </p:txBody>
      </p:sp>
      <p:sp>
        <p:nvSpPr>
          <p:cNvPr id="3" name="Symbol zastępczy zawartości 2">
            <a:extLst>
              <a:ext uri="{FF2B5EF4-FFF2-40B4-BE49-F238E27FC236}">
                <a16:creationId xmlns:a16="http://schemas.microsoft.com/office/drawing/2014/main" id="{E14FDC80-CEBA-408B-2213-1B708EA547A3}"/>
              </a:ext>
            </a:extLst>
          </p:cNvPr>
          <p:cNvSpPr>
            <a:spLocks noGrp="1"/>
          </p:cNvSpPr>
          <p:nvPr>
            <p:ph idx="1"/>
          </p:nvPr>
        </p:nvSpPr>
        <p:spPr>
          <a:xfrm>
            <a:off x="1154954" y="2079173"/>
            <a:ext cx="8182191" cy="3730689"/>
          </a:xfrm>
        </p:spPr>
        <p:txBody>
          <a:bodyPr anchor="ctr">
            <a:normAutofit/>
          </a:bodyPr>
          <a:lstStyle/>
          <a:p>
            <a:pPr marL="0" indent="0">
              <a:buNone/>
            </a:pPr>
            <a:r>
              <a:rPr lang="pl-PL" sz="4800" dirty="0">
                <a:solidFill>
                  <a:srgbClr val="EBEBEB"/>
                </a:solidFill>
              </a:rPr>
              <a:t>Czynności procesowo-techniczne</a:t>
            </a:r>
          </a:p>
          <a:p>
            <a:endParaRPr lang="pl-PL" dirty="0">
              <a:solidFill>
                <a:srgbClr val="EBEBEB"/>
              </a:solidFill>
            </a:endParaRPr>
          </a:p>
        </p:txBody>
      </p:sp>
    </p:spTree>
    <p:extLst>
      <p:ext uri="{BB962C8B-B14F-4D97-AF65-F5344CB8AC3E}">
        <p14:creationId xmlns:p14="http://schemas.microsoft.com/office/powerpoint/2010/main" val="3025216343"/>
      </p:ext>
    </p:extLst>
  </p:cSld>
  <p:clrMapOvr>
    <a:overrideClrMapping bg1="dk1" tx1="lt1" bg2="dk2" tx2="lt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A9411CEF-69D1-7989-4D42-6A6A6270CCEF}"/>
              </a:ext>
            </a:extLst>
          </p:cNvPr>
          <p:cNvSpPr>
            <a:spLocks noGrp="1"/>
          </p:cNvSpPr>
          <p:nvPr>
            <p:ph type="title"/>
          </p:nvPr>
        </p:nvSpPr>
        <p:spPr>
          <a:xfrm>
            <a:off x="1000372" y="1209957"/>
            <a:ext cx="3034580" cy="4438087"/>
          </a:xfrm>
        </p:spPr>
        <p:txBody>
          <a:bodyPr anchor="ctr">
            <a:normAutofit/>
          </a:bodyPr>
          <a:lstStyle/>
          <a:p>
            <a:pPr algn="r"/>
            <a:r>
              <a:rPr lang="pl-PL" sz="3200">
                <a:solidFill>
                  <a:schemeClr val="tx1"/>
                </a:solidFill>
              </a:rPr>
              <a:t>Charakter czynności procesowo- technicznych</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0308C330-61D4-056D-E588-BAA9D2AB082E}"/>
              </a:ext>
            </a:extLst>
          </p:cNvPr>
          <p:cNvSpPr>
            <a:spLocks noGrp="1"/>
          </p:cNvSpPr>
          <p:nvPr>
            <p:ph idx="1"/>
          </p:nvPr>
        </p:nvSpPr>
        <p:spPr>
          <a:xfrm>
            <a:off x="4678424" y="1059025"/>
            <a:ext cx="5302189" cy="4739950"/>
          </a:xfrm>
        </p:spPr>
        <p:txBody>
          <a:bodyPr anchor="ctr">
            <a:normAutofit/>
          </a:bodyPr>
          <a:lstStyle/>
          <a:p>
            <a:r>
              <a:rPr lang="pl-PL" b="0" i="0" dirty="0">
                <a:solidFill>
                  <a:srgbClr val="000000"/>
                </a:solidFill>
                <a:effectLst/>
                <a:latin typeface="Exo 2"/>
              </a:rPr>
              <a:t>To czynności pomocnicze, jednak stanową niezwykle istotną czynność o prawnie doniosłym znaczeniu.</a:t>
            </a:r>
            <a:endParaRPr lang="pl-PL" dirty="0">
              <a:solidFill>
                <a:schemeClr val="tx1"/>
              </a:solidFill>
            </a:endParaRPr>
          </a:p>
        </p:txBody>
      </p:sp>
    </p:spTree>
    <p:extLst>
      <p:ext uri="{BB962C8B-B14F-4D97-AF65-F5344CB8AC3E}">
        <p14:creationId xmlns:p14="http://schemas.microsoft.com/office/powerpoint/2010/main" val="3632015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09323AA0-010F-2BCA-4176-EEB24AD26259}"/>
              </a:ext>
            </a:extLst>
          </p:cNvPr>
          <p:cNvSpPr>
            <a:spLocks noGrp="1"/>
          </p:cNvSpPr>
          <p:nvPr>
            <p:ph type="title"/>
          </p:nvPr>
        </p:nvSpPr>
        <p:spPr>
          <a:xfrm>
            <a:off x="1000372" y="1209957"/>
            <a:ext cx="2657227" cy="4589018"/>
          </a:xfrm>
        </p:spPr>
        <p:txBody>
          <a:bodyPr anchor="ctr">
            <a:normAutofit/>
          </a:bodyPr>
          <a:lstStyle/>
          <a:p>
            <a:pPr algn="r"/>
            <a:r>
              <a:rPr lang="pl-PL" sz="3200" dirty="0">
                <a:solidFill>
                  <a:schemeClr val="tx1"/>
                </a:solidFill>
              </a:rPr>
              <a:t>Doręczenia </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576F6DAF-237E-8E17-4D82-9DDE787BEEA6}"/>
              </a:ext>
            </a:extLst>
          </p:cNvPr>
          <p:cNvSpPr>
            <a:spLocks noGrp="1"/>
          </p:cNvSpPr>
          <p:nvPr>
            <p:ph idx="1"/>
          </p:nvPr>
        </p:nvSpPr>
        <p:spPr>
          <a:xfrm>
            <a:off x="4450079" y="1209957"/>
            <a:ext cx="5530533" cy="4589018"/>
          </a:xfrm>
        </p:spPr>
        <p:txBody>
          <a:bodyPr anchor="ctr">
            <a:normAutofit/>
          </a:bodyPr>
          <a:lstStyle/>
          <a:p>
            <a:r>
              <a:rPr lang="pl-PL" b="0" i="0" dirty="0">
                <a:solidFill>
                  <a:schemeClr val="tx1"/>
                </a:solidFill>
                <a:effectLst/>
                <a:latin typeface="Noto Serif" panose="02020600060500020200" pitchFamily="18" charset="0"/>
              </a:rPr>
              <a:t>Doręczenie stanowi wyraźną, władczą, obligatoryjną, formalną i nieodwołaną </a:t>
            </a:r>
            <a:r>
              <a:rPr lang="pl-PL" dirty="0">
                <a:solidFill>
                  <a:schemeClr val="tx1"/>
                </a:solidFill>
              </a:rPr>
              <a:t>czynność</a:t>
            </a:r>
            <a:r>
              <a:rPr lang="pl-PL" b="0" i="0" dirty="0">
                <a:solidFill>
                  <a:schemeClr val="tx1"/>
                </a:solidFill>
                <a:effectLst/>
                <a:latin typeface="Noto Serif" panose="02020600060500020200" pitchFamily="18" charset="0"/>
              </a:rPr>
              <a:t> </a:t>
            </a:r>
            <a:r>
              <a:rPr lang="pl-PL" dirty="0">
                <a:solidFill>
                  <a:schemeClr val="tx1"/>
                </a:solidFill>
              </a:rPr>
              <a:t>procesowo</a:t>
            </a:r>
            <a:r>
              <a:rPr lang="pl-PL" b="0" i="0" dirty="0">
                <a:solidFill>
                  <a:schemeClr val="tx1"/>
                </a:solidFill>
                <a:effectLst/>
                <a:latin typeface="Noto Serif" panose="02020600060500020200" pitchFamily="18" charset="0"/>
              </a:rPr>
              <a:t>-</a:t>
            </a:r>
            <a:r>
              <a:rPr lang="pl-PL" dirty="0">
                <a:solidFill>
                  <a:schemeClr val="tx1"/>
                </a:solidFill>
              </a:rPr>
              <a:t>techniczną</a:t>
            </a:r>
            <a:r>
              <a:rPr lang="pl-PL" b="0" i="0" dirty="0">
                <a:solidFill>
                  <a:schemeClr val="tx1"/>
                </a:solidFill>
                <a:effectLst/>
                <a:latin typeface="Noto Serif" panose="02020600060500020200" pitchFamily="18" charset="0"/>
              </a:rPr>
              <a:t> właściwego organu administracji publicznej lub wykonującego funkcje zlecone, za pomocą której przekazuje się pisma adresatowi w postępowaniu administracyjnym w sposób przewidziany prawem i z którą prawo wiąże określone skutki prawne" </a:t>
            </a:r>
          </a:p>
          <a:p>
            <a:endParaRPr lang="pl-PL" dirty="0">
              <a:solidFill>
                <a:schemeClr val="tx1"/>
              </a:solidFill>
              <a:latin typeface="Noto Serif" panose="02020600060500020200" pitchFamily="18" charset="0"/>
            </a:endParaRPr>
          </a:p>
          <a:p>
            <a:r>
              <a:rPr lang="pl-PL" sz="1200" b="0" i="0" dirty="0">
                <a:solidFill>
                  <a:schemeClr val="tx1"/>
                </a:solidFill>
                <a:effectLst/>
                <a:latin typeface="Noto Serif" panose="02020600060500020200" pitchFamily="18" charset="0"/>
              </a:rPr>
              <a:t>(A. </a:t>
            </a:r>
            <a:r>
              <a:rPr lang="pl-PL" sz="1200" b="0" i="0" dirty="0" err="1">
                <a:solidFill>
                  <a:schemeClr val="tx1"/>
                </a:solidFill>
                <a:effectLst/>
                <a:latin typeface="Noto Serif" panose="02020600060500020200" pitchFamily="18" charset="0"/>
              </a:rPr>
              <a:t>Golęba</a:t>
            </a:r>
            <a:r>
              <a:rPr lang="pl-PL" sz="1200" b="0" i="0" dirty="0">
                <a:solidFill>
                  <a:schemeClr val="tx1"/>
                </a:solidFill>
                <a:effectLst/>
                <a:latin typeface="Noto Serif" panose="02020600060500020200" pitchFamily="18" charset="0"/>
              </a:rPr>
              <a:t>, Sposób uzewnętrzniania treści czynności urzędowych (w:) Postępowanie administracyjne, pod red. T. </a:t>
            </a:r>
            <a:r>
              <a:rPr lang="pl-PL" sz="1200" b="0" i="0" dirty="0" err="1">
                <a:solidFill>
                  <a:schemeClr val="tx1"/>
                </a:solidFill>
                <a:effectLst/>
                <a:latin typeface="Noto Serif" panose="02020600060500020200" pitchFamily="18" charset="0"/>
              </a:rPr>
              <a:t>Wosia</a:t>
            </a:r>
            <a:r>
              <a:rPr lang="pl-PL" sz="1200" b="0" i="0" dirty="0">
                <a:solidFill>
                  <a:schemeClr val="tx1"/>
                </a:solidFill>
                <a:effectLst/>
                <a:latin typeface="Noto Serif" panose="02020600060500020200" pitchFamily="18" charset="0"/>
              </a:rPr>
              <a:t>, Warszawa 2017, s.243) </a:t>
            </a:r>
            <a:endParaRPr lang="pl-PL" sz="1200" dirty="0">
              <a:solidFill>
                <a:schemeClr val="tx1"/>
              </a:solidFill>
            </a:endParaRPr>
          </a:p>
        </p:txBody>
      </p:sp>
    </p:spTree>
    <p:extLst>
      <p:ext uri="{BB962C8B-B14F-4D97-AF65-F5344CB8AC3E}">
        <p14:creationId xmlns:p14="http://schemas.microsoft.com/office/powerpoint/2010/main" val="40658045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9608C1B1-ADEB-0C2A-212A-327FEF917EFC}"/>
              </a:ext>
            </a:extLst>
          </p:cNvPr>
          <p:cNvSpPr>
            <a:spLocks noGrp="1"/>
          </p:cNvSpPr>
          <p:nvPr>
            <p:ph type="title"/>
          </p:nvPr>
        </p:nvSpPr>
        <p:spPr>
          <a:xfrm>
            <a:off x="1435510" y="1209957"/>
            <a:ext cx="2599441" cy="4438087"/>
          </a:xfrm>
        </p:spPr>
        <p:txBody>
          <a:bodyPr anchor="ctr">
            <a:normAutofit/>
          </a:bodyPr>
          <a:lstStyle/>
          <a:p>
            <a:pPr algn="r"/>
            <a:br>
              <a:rPr lang="pl-PL" sz="3200" dirty="0">
                <a:solidFill>
                  <a:schemeClr val="tx1"/>
                </a:solidFill>
              </a:rPr>
            </a:br>
            <a:r>
              <a:rPr lang="pl-PL" sz="3200" dirty="0">
                <a:solidFill>
                  <a:schemeClr val="tx1"/>
                </a:solidFill>
              </a:rPr>
              <a:t>Funkcja doręczeń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6605F98-C2C7-63E6-1339-C391A0F4CCD9}"/>
              </a:ext>
            </a:extLst>
          </p:cNvPr>
          <p:cNvSpPr>
            <a:spLocks noGrp="1"/>
          </p:cNvSpPr>
          <p:nvPr>
            <p:ph idx="1"/>
          </p:nvPr>
        </p:nvSpPr>
        <p:spPr>
          <a:xfrm>
            <a:off x="4678424" y="1059025"/>
            <a:ext cx="5302189" cy="4739950"/>
          </a:xfrm>
        </p:spPr>
        <p:txBody>
          <a:bodyPr anchor="ctr">
            <a:normAutofit/>
          </a:bodyPr>
          <a:lstStyle/>
          <a:p>
            <a:r>
              <a:rPr lang="pl-PL" b="0" i="0" dirty="0">
                <a:solidFill>
                  <a:srgbClr val="000000"/>
                </a:solidFill>
                <a:effectLst/>
                <a:latin typeface="Exo 2"/>
              </a:rPr>
              <a:t>Doręczenie polega z jednej strony na dostarczeniu pisma adresatowi w celu poinformowania go o treści tego pisma, ale z drugiej - doręczenie wypełnia również funkcję gwarancyjną. Tylko prawidłowe doręczenie, tzn. dokonane zgodnie z zasadami określonymi przez prawo, warunkuje skuteczność czynności podejmowanych przez organ.</a:t>
            </a:r>
          </a:p>
          <a:p>
            <a:r>
              <a:rPr lang="pl-PL" dirty="0">
                <a:solidFill>
                  <a:srgbClr val="000000"/>
                </a:solidFill>
                <a:latin typeface="Exo 2"/>
              </a:rPr>
              <a:t>Pełni nadto funkcję porządkującą postępowanie</a:t>
            </a:r>
            <a:endParaRPr lang="pl-PL" dirty="0">
              <a:solidFill>
                <a:schemeClr val="tx1"/>
              </a:solidFill>
            </a:endParaRPr>
          </a:p>
        </p:txBody>
      </p:sp>
    </p:spTree>
    <p:extLst>
      <p:ext uri="{BB962C8B-B14F-4D97-AF65-F5344CB8AC3E}">
        <p14:creationId xmlns:p14="http://schemas.microsoft.com/office/powerpoint/2010/main" val="34521311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4" name="Oval 23">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5" name="Oval 24">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5">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7"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pl-PL"/>
            </a:p>
          </p:txBody>
        </p:sp>
        <p:sp>
          <p:nvSpPr>
            <p:cNvPr id="28"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pl-PL"/>
            </a:p>
          </p:txBody>
        </p:sp>
        <p:sp>
          <p:nvSpPr>
            <p:cNvPr id="29"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pl-PL"/>
            </a:p>
          </p:txBody>
        </p:sp>
      </p:grpSp>
      <p:sp>
        <p:nvSpPr>
          <p:cNvPr id="2" name="Tytuł 1">
            <a:extLst>
              <a:ext uri="{FF2B5EF4-FFF2-40B4-BE49-F238E27FC236}">
                <a16:creationId xmlns:a16="http://schemas.microsoft.com/office/drawing/2014/main" id="{32F99B68-C035-1E18-FD4D-A601995B0176}"/>
              </a:ext>
            </a:extLst>
          </p:cNvPr>
          <p:cNvSpPr>
            <a:spLocks noGrp="1"/>
          </p:cNvSpPr>
          <p:nvPr>
            <p:ph type="title"/>
          </p:nvPr>
        </p:nvSpPr>
        <p:spPr>
          <a:xfrm>
            <a:off x="1154955" y="973667"/>
            <a:ext cx="2942210" cy="4833745"/>
          </a:xfrm>
        </p:spPr>
        <p:txBody>
          <a:bodyPr>
            <a:normAutofit/>
          </a:bodyPr>
          <a:lstStyle/>
          <a:p>
            <a:r>
              <a:rPr lang="pl-PL">
                <a:solidFill>
                  <a:srgbClr val="EBEBEB"/>
                </a:solidFill>
              </a:rPr>
              <a:t>Rodzaje doręczeń w sprawach studenckich</a:t>
            </a:r>
          </a:p>
        </p:txBody>
      </p:sp>
      <p:sp>
        <p:nvSpPr>
          <p:cNvPr id="31" name="Rectangle 30">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graphicFrame>
        <p:nvGraphicFramePr>
          <p:cNvPr id="18" name="Symbol zastępczy zawartości 2">
            <a:extLst>
              <a:ext uri="{FF2B5EF4-FFF2-40B4-BE49-F238E27FC236}">
                <a16:creationId xmlns:a16="http://schemas.microsoft.com/office/drawing/2014/main" id="{2133877C-1523-0757-C6A9-7B38271273D2}"/>
              </a:ext>
            </a:extLst>
          </p:cNvPr>
          <p:cNvGraphicFramePr>
            <a:graphicFrameLocks noGrp="1"/>
          </p:cNvGraphicFramePr>
          <p:nvPr>
            <p:ph idx="1"/>
            <p:extLst>
              <p:ext uri="{D42A27DB-BD31-4B8C-83A1-F6EECF244321}">
                <p14:modId xmlns:p14="http://schemas.microsoft.com/office/powerpoint/2010/main" val="75429173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18328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9D73561D-FF28-0B1D-2984-6A25132FECF7}"/>
              </a:ext>
            </a:extLst>
          </p:cNvPr>
          <p:cNvSpPr>
            <a:spLocks noGrp="1"/>
          </p:cNvSpPr>
          <p:nvPr>
            <p:ph type="title"/>
          </p:nvPr>
        </p:nvSpPr>
        <p:spPr>
          <a:xfrm>
            <a:off x="1000372" y="1209957"/>
            <a:ext cx="3034580" cy="4438087"/>
          </a:xfrm>
        </p:spPr>
        <p:txBody>
          <a:bodyPr anchor="ctr">
            <a:normAutofit/>
          </a:bodyPr>
          <a:lstStyle/>
          <a:p>
            <a:pPr algn="r"/>
            <a:r>
              <a:rPr lang="pl-PL" sz="2800" dirty="0">
                <a:solidFill>
                  <a:schemeClr val="tx1"/>
                </a:solidFill>
              </a:rPr>
              <a:t>Kilka uwag o doręczeniu elektronicznym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0C475777-6CC7-B99A-5101-F899D4C14771}"/>
              </a:ext>
            </a:extLst>
          </p:cNvPr>
          <p:cNvSpPr>
            <a:spLocks noGrp="1"/>
          </p:cNvSpPr>
          <p:nvPr>
            <p:ph idx="1"/>
          </p:nvPr>
        </p:nvSpPr>
        <p:spPr>
          <a:xfrm>
            <a:off x="4678425" y="717755"/>
            <a:ext cx="5291486" cy="5081220"/>
          </a:xfrm>
        </p:spPr>
        <p:txBody>
          <a:bodyPr anchor="ctr">
            <a:normAutofit fontScale="92500" lnSpcReduction="10000"/>
          </a:bodyPr>
          <a:lstStyle/>
          <a:p>
            <a:r>
              <a:rPr lang="pl-PL" sz="1900" b="0" i="0" dirty="0">
                <a:solidFill>
                  <a:srgbClr val="333333"/>
                </a:solidFill>
                <a:effectLst/>
                <a:latin typeface="Exo 2"/>
              </a:rPr>
              <a:t>Środkami komunikacji elektronicznej są bowiem rozwiązania techniczne, w tym urządzenia teleinformatyczne i współpracujące z nimi narzędzia programowe, umożliwiające indywidualne porozumiewanie się na odległość przy wykorzystaniu transmisji danych między systemami teleinformatycznymi, a w szczególności poczta elektroniczna. </a:t>
            </a:r>
          </a:p>
          <a:p>
            <a:r>
              <a:rPr lang="pl-PL" sz="1900" b="0" i="0" dirty="0">
                <a:solidFill>
                  <a:srgbClr val="333333"/>
                </a:solidFill>
                <a:effectLst/>
                <a:latin typeface="Exo 2"/>
              </a:rPr>
              <a:t>Z art. 39</a:t>
            </a:r>
            <a:r>
              <a:rPr lang="pl-PL" sz="1900" b="0" i="0" baseline="30000" dirty="0">
                <a:solidFill>
                  <a:srgbClr val="333333"/>
                </a:solidFill>
                <a:effectLst/>
                <a:latin typeface="Exo 2"/>
              </a:rPr>
              <a:t>1</a:t>
            </a:r>
            <a:r>
              <a:rPr lang="pl-PL" sz="1900" b="0" i="0" dirty="0">
                <a:solidFill>
                  <a:srgbClr val="333333"/>
                </a:solidFill>
                <a:effectLst/>
                <a:latin typeface="Exo 2"/>
              </a:rPr>
              <a:t> § 1 KPA wynika, że dokument przesyłany środkami komunikacji elektronicznej ma postać dokumentu elektronicznego, co wyklucza kopię przesłaną za pomocą faksu z uznania jej za dokument elektroniczny. </a:t>
            </a:r>
          </a:p>
          <a:p>
            <a:r>
              <a:rPr lang="pl-PL" sz="1900" b="0" i="0" dirty="0">
                <a:solidFill>
                  <a:srgbClr val="333333"/>
                </a:solidFill>
                <a:effectLst/>
                <a:latin typeface="Exo 2"/>
              </a:rPr>
              <a:t>Podobnie należy uznać, że skan decyzji w formie PDF, bez pliku zawierającego podpis elektroniczny, nie spełnia wymagań przewidzianych dla stosowania środków komunikacji elektronicznej.</a:t>
            </a:r>
          </a:p>
          <a:p>
            <a:pPr marL="0" indent="0">
              <a:buNone/>
            </a:pPr>
            <a:r>
              <a:rPr lang="pl-PL" sz="1500" b="0" i="0" dirty="0">
                <a:solidFill>
                  <a:srgbClr val="333333"/>
                </a:solidFill>
                <a:effectLst/>
                <a:latin typeface="Noto Serif" panose="02020600060500020200" pitchFamily="18" charset="0"/>
              </a:rPr>
              <a:t>Wyrok NSA z dnia 19 grudnia 2022 r., II OSK 281/22</a:t>
            </a:r>
            <a:endParaRPr lang="pl-PL" sz="1500" dirty="0">
              <a:solidFill>
                <a:schemeClr val="tx1"/>
              </a:solidFill>
            </a:endParaRPr>
          </a:p>
        </p:txBody>
      </p:sp>
    </p:spTree>
    <p:extLst>
      <p:ext uri="{BB962C8B-B14F-4D97-AF65-F5344CB8AC3E}">
        <p14:creationId xmlns:p14="http://schemas.microsoft.com/office/powerpoint/2010/main" val="28216208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96D3EA59-5564-9EC1-37AF-E8FCB1EA651F}"/>
              </a:ext>
            </a:extLst>
          </p:cNvPr>
          <p:cNvSpPr>
            <a:spLocks noGrp="1"/>
          </p:cNvSpPr>
          <p:nvPr>
            <p:ph type="title"/>
          </p:nvPr>
        </p:nvSpPr>
        <p:spPr>
          <a:xfrm>
            <a:off x="1000372" y="1209957"/>
            <a:ext cx="3034580" cy="4438087"/>
          </a:xfrm>
        </p:spPr>
        <p:txBody>
          <a:bodyPr anchor="ctr">
            <a:normAutofit/>
          </a:bodyPr>
          <a:lstStyle/>
          <a:p>
            <a:pPr algn="r"/>
            <a:r>
              <a:rPr lang="pl-PL" sz="2800" dirty="0">
                <a:solidFill>
                  <a:schemeClr val="tx1"/>
                </a:solidFill>
              </a:rPr>
              <a:t>Dopuszczalność doręczenia elektronicznego</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5A365C31-9BA0-5747-A2A6-51D3796C0100}"/>
              </a:ext>
            </a:extLst>
          </p:cNvPr>
          <p:cNvSpPr>
            <a:spLocks noGrp="1"/>
          </p:cNvSpPr>
          <p:nvPr>
            <p:ph idx="1"/>
          </p:nvPr>
        </p:nvSpPr>
        <p:spPr>
          <a:xfrm>
            <a:off x="4678424" y="1059025"/>
            <a:ext cx="5302189" cy="4739950"/>
          </a:xfrm>
        </p:spPr>
        <p:txBody>
          <a:bodyPr anchor="ctr">
            <a:normAutofit/>
          </a:bodyPr>
          <a:lstStyle/>
          <a:p>
            <a:pPr algn="l"/>
            <a:r>
              <a:rPr lang="pl-PL" b="0" i="0" dirty="0">
                <a:solidFill>
                  <a:srgbClr val="000000"/>
                </a:solidFill>
                <a:effectLst/>
                <a:latin typeface="Exo 2"/>
              </a:rPr>
              <a:t>Wpisanie adresu e-mail na druku wniosku nie wystarcza do uznania, że zostały spełnione warunki określone w art. 39</a:t>
            </a:r>
            <a:r>
              <a:rPr lang="pl-PL" b="0" i="0" baseline="30000" dirty="0">
                <a:solidFill>
                  <a:srgbClr val="000000"/>
                </a:solidFill>
                <a:effectLst/>
                <a:latin typeface="Exo 2"/>
              </a:rPr>
              <a:t>1</a:t>
            </a:r>
            <a:r>
              <a:rPr lang="pl-PL" b="0" i="0" dirty="0">
                <a:solidFill>
                  <a:srgbClr val="000000"/>
                </a:solidFill>
                <a:effectLst/>
                <a:latin typeface="Exo 2"/>
              </a:rPr>
              <a:t> § KPA doręczania stronie wezwań za pomocą środków komunikacji elektronicznej.</a:t>
            </a:r>
          </a:p>
          <a:p>
            <a:br>
              <a:rPr lang="pl-PL" b="0" i="0" dirty="0">
                <a:solidFill>
                  <a:srgbClr val="000000"/>
                </a:solidFill>
                <a:effectLst/>
                <a:latin typeface="Exo 2"/>
              </a:rPr>
            </a:br>
            <a:endParaRPr lang="pl-PL" dirty="0">
              <a:solidFill>
                <a:schemeClr val="tx1"/>
              </a:solidFill>
            </a:endParaRPr>
          </a:p>
        </p:txBody>
      </p:sp>
    </p:spTree>
    <p:extLst>
      <p:ext uri="{BB962C8B-B14F-4D97-AF65-F5344CB8AC3E}">
        <p14:creationId xmlns:p14="http://schemas.microsoft.com/office/powerpoint/2010/main" val="31069991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C9E7E33B-A8EE-6E4C-04DB-D9E157C50392}"/>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Forma dokumentu a doręczenie</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60DF01E1-6DBC-B667-DDFF-DC0DFB1A5368}"/>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Pisma w formie dokumentu elektronicznego powinny spełniać wymagania właściwe technologii komunikacji elektronicznej, dlatego istotne jest ustalenie, w jaki sposób została podpisana decyzja oraz czy prawidłowo została doręczona. Decyzja podpisana tradycyjnie (własnoręcznie) powinna zostać doręczona stronom na piśmie, natomiast decyzja podpisana elektronicznie powinna być doręczona za pomocą środków komunikacji elektronicznej.</a:t>
            </a:r>
            <a:endParaRPr lang="pl-PL" dirty="0">
              <a:solidFill>
                <a:schemeClr val="tx1"/>
              </a:solidFill>
            </a:endParaRPr>
          </a:p>
        </p:txBody>
      </p:sp>
    </p:spTree>
    <p:extLst>
      <p:ext uri="{BB962C8B-B14F-4D97-AF65-F5344CB8AC3E}">
        <p14:creationId xmlns:p14="http://schemas.microsoft.com/office/powerpoint/2010/main" val="41671044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AE7D31AF-D2EE-A893-EABB-CB8B55E8D62B}"/>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latin typeface="Exo 2"/>
              </a:rPr>
              <a:t>Skutek braku doręczenia elektronicznego</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4454FF1-7361-D654-DCC0-4E6F3528F00B}"/>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Żaden z przepisów Kodeksu postępowania administracyjnego nie określa skutków prawnych niedoręczenia pisma wybraną przez stronę drogą elektroniczną. Nie ma normy przewidującej bezskuteczność doręczenia decyzji (postanowienia) w formie papierowej, jeśli strona zawnioskowała o doręczanie decyzji za pomocą środków komunikacji elektronicznej. </a:t>
            </a:r>
            <a:endParaRPr lang="pl-PL" dirty="0">
              <a:solidFill>
                <a:schemeClr val="tx1"/>
              </a:solidFill>
            </a:endParaRPr>
          </a:p>
        </p:txBody>
      </p:sp>
    </p:spTree>
    <p:extLst>
      <p:ext uri="{BB962C8B-B14F-4D97-AF65-F5344CB8AC3E}">
        <p14:creationId xmlns:p14="http://schemas.microsoft.com/office/powerpoint/2010/main" val="18061986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pl-PL"/>
            </a:p>
          </p:txBody>
        </p:sp>
      </p:grpSp>
      <p:sp>
        <p:nvSpPr>
          <p:cNvPr id="2" name="Tytuł 1">
            <a:extLst>
              <a:ext uri="{FF2B5EF4-FFF2-40B4-BE49-F238E27FC236}">
                <a16:creationId xmlns:a16="http://schemas.microsoft.com/office/drawing/2014/main" id="{8924AE15-ADCB-9A95-5B03-C1635B7C10F6}"/>
              </a:ext>
            </a:extLst>
          </p:cNvPr>
          <p:cNvSpPr>
            <a:spLocks noGrp="1"/>
          </p:cNvSpPr>
          <p:nvPr>
            <p:ph type="title"/>
          </p:nvPr>
        </p:nvSpPr>
        <p:spPr>
          <a:xfrm>
            <a:off x="1000372" y="1209957"/>
            <a:ext cx="3034580" cy="4438087"/>
          </a:xfrm>
        </p:spPr>
        <p:txBody>
          <a:bodyPr anchor="ctr">
            <a:normAutofit/>
          </a:bodyPr>
          <a:lstStyle/>
          <a:p>
            <a:pPr algn="r"/>
            <a:r>
              <a:rPr lang="pl-PL" sz="3200" dirty="0">
                <a:solidFill>
                  <a:schemeClr val="tx1"/>
                </a:solidFill>
              </a:rPr>
              <a:t>Potwierdzenie nadania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DC97126-5DB8-64F7-54EF-8427A1384F6B}"/>
              </a:ext>
            </a:extLst>
          </p:cNvPr>
          <p:cNvSpPr>
            <a:spLocks noGrp="1"/>
          </p:cNvSpPr>
          <p:nvPr>
            <p:ph idx="1"/>
          </p:nvPr>
        </p:nvSpPr>
        <p:spPr>
          <a:xfrm>
            <a:off x="4678424" y="1059025"/>
            <a:ext cx="5302189" cy="4739950"/>
          </a:xfrm>
        </p:spPr>
        <p:txBody>
          <a:bodyPr anchor="ctr">
            <a:normAutofit/>
          </a:bodyPr>
          <a:lstStyle/>
          <a:p>
            <a:r>
              <a:rPr lang="pl-PL" b="0" i="0" dirty="0">
                <a:solidFill>
                  <a:srgbClr val="333333"/>
                </a:solidFill>
                <a:effectLst/>
                <a:latin typeface="Exo 2"/>
              </a:rPr>
              <a:t>Potwierdzenie nadania przesyłki rejestrowanej wydane przez placówkę pocztową ma moc dokumentu urzędowego. Przesyłką rejestrowaną jest przesyłka pocztowa przyjęta za pokwitowaniem przyjęcia i doręczenia za pokwitowaniem odbioru. </a:t>
            </a:r>
            <a:endParaRPr lang="pl-PL" dirty="0">
              <a:solidFill>
                <a:schemeClr val="tx1"/>
              </a:solidFill>
            </a:endParaRPr>
          </a:p>
        </p:txBody>
      </p:sp>
    </p:spTree>
    <p:extLst>
      <p:ext uri="{BB962C8B-B14F-4D97-AF65-F5344CB8AC3E}">
        <p14:creationId xmlns:p14="http://schemas.microsoft.com/office/powerpoint/2010/main" val="714565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Jon (sala konferencyjn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Jon (sala konferencyjn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654</TotalTime>
  <Words>14308</Words>
  <Application>Microsoft Office PowerPoint</Application>
  <PresentationFormat>Panoramiczny</PresentationFormat>
  <Paragraphs>851</Paragraphs>
  <Slides>236</Slides>
  <Notes>2</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236</vt:i4>
      </vt:variant>
    </vt:vector>
  </HeadingPairs>
  <TitlesOfParts>
    <vt:vector size="246" baseType="lpstr">
      <vt:lpstr>Aptos</vt:lpstr>
      <vt:lpstr>Arial</vt:lpstr>
      <vt:lpstr>Century Gothic</vt:lpstr>
      <vt:lpstr>Exo 2</vt:lpstr>
      <vt:lpstr>Libre Baskerville</vt:lpstr>
      <vt:lpstr>Noto Serif</vt:lpstr>
      <vt:lpstr>open-sans-regular</vt:lpstr>
      <vt:lpstr>Times New Roman</vt:lpstr>
      <vt:lpstr>Wingdings 3</vt:lpstr>
      <vt:lpstr>Jon (sala konferencyjna)</vt:lpstr>
      <vt:lpstr>Wydawanie rozstrzygnięć w indywidualnych sprawach studentów</vt:lpstr>
      <vt:lpstr>Prezentacja programu PowerPoint</vt:lpstr>
      <vt:lpstr>Prezentacja programu PowerPoint</vt:lpstr>
      <vt:lpstr>Sprawa administracyjna i decyzja administracyjna</vt:lpstr>
      <vt:lpstr>Przedmiot sprawy studenckiej</vt:lpstr>
      <vt:lpstr>Prezentacja programu PowerPoint</vt:lpstr>
      <vt:lpstr>Prezentacja programu PowerPoint</vt:lpstr>
      <vt:lpstr>Decyzje administracyjne w sprawach studenckich- przykłady</vt:lpstr>
      <vt:lpstr>Nie-decyzje - przykłady</vt:lpstr>
      <vt:lpstr>Podstawa prawna rozstrzygnięć</vt:lpstr>
      <vt:lpstr>Prezentacja programu PowerPoint</vt:lpstr>
      <vt:lpstr>Zasady postępowania </vt:lpstr>
      <vt:lpstr>Istota zasad ogólnych postępowania</vt:lpstr>
      <vt:lpstr>Skutki naruszenia zasad ogólnych</vt:lpstr>
      <vt:lpstr>Terminy załatwienia sprawy</vt:lpstr>
      <vt:lpstr>Prezentacja programu PowerPoint</vt:lpstr>
      <vt:lpstr>Szybko ale rzetelnie</vt:lpstr>
      <vt:lpstr>Obowiązek sygnalizacyjny </vt:lpstr>
      <vt:lpstr>Prezentacja programu PowerPoint</vt:lpstr>
      <vt:lpstr>Prezentacja programu PowerPoint</vt:lpstr>
      <vt:lpstr>Ponaglenie</vt:lpstr>
      <vt:lpstr>Przewlekłość postępowania</vt:lpstr>
      <vt:lpstr>Bezczynność </vt:lpstr>
      <vt:lpstr>Bezczynność vs. przewlekłość</vt:lpstr>
      <vt:lpstr>Ważne</vt:lpstr>
      <vt:lpstr>Rozstrzygnięcie ponaglenia przez rektora</vt:lpstr>
      <vt:lpstr>Odpowiedzialność </vt:lpstr>
      <vt:lpstr>Postępowanie w sprawach, w których nie wydaje się decyzji</vt:lpstr>
      <vt:lpstr>Prezentacja programu PowerPoint</vt:lpstr>
      <vt:lpstr>Podmioty obligatoryjne</vt:lpstr>
      <vt:lpstr>Minister</vt:lpstr>
      <vt:lpstr>Rektor </vt:lpstr>
      <vt:lpstr>Organ uczelni/ podmiot upoważniony</vt:lpstr>
      <vt:lpstr>Upoważnienie osób pełniących funkcje kierownicze</vt:lpstr>
      <vt:lpstr>Upoważnienie w trybie art. 268 a</vt:lpstr>
      <vt:lpstr>Istota upoważnienia</vt:lpstr>
      <vt:lpstr>Zakres przedmiotowy upoważnienia</vt:lpstr>
      <vt:lpstr>Upoważniony pracownik czyli kto?</vt:lpstr>
      <vt:lpstr>Forma upoważnienia</vt:lpstr>
      <vt:lpstr>Treść upoważnienia</vt:lpstr>
      <vt:lpstr>Charakter upoważnienia</vt:lpstr>
      <vt:lpstr>Skutek upoważnienia</vt:lpstr>
      <vt:lpstr>Zakaz interpretacji rozszerzającej</vt:lpstr>
      <vt:lpstr>Skutek upoważnienia</vt:lpstr>
      <vt:lpstr>Utrata bytu prawnego organu a upoważnienie</vt:lpstr>
      <vt:lpstr>Istota wyłączenia pracownika</vt:lpstr>
      <vt:lpstr>Wyłączenie pracownika – art. 24</vt:lpstr>
      <vt:lpstr>Prezentacja programu PowerPoint</vt:lpstr>
      <vt:lpstr>Ważne</vt:lpstr>
      <vt:lpstr>Art.24 § 3 k.p.a.</vt:lpstr>
      <vt:lpstr>Wyłączenie wymagające uprawdopodobnienia</vt:lpstr>
      <vt:lpstr>Niezaskarżalność postanowienia</vt:lpstr>
      <vt:lpstr>Uczelniana Komisja Stypendialna</vt:lpstr>
      <vt:lpstr>Strona postępowania</vt:lpstr>
      <vt:lpstr>Prezentacja programu PowerPoint</vt:lpstr>
      <vt:lpstr>Kandydat niepełnoletni na studia</vt:lpstr>
      <vt:lpstr>Ważność czynności wpisu w razie nieobecności</vt:lpstr>
      <vt:lpstr>Kto działa za osobę niepełnoletnią </vt:lpstr>
      <vt:lpstr>Uzyskanie pelnoletności</vt:lpstr>
      <vt:lpstr>Student – nabycie statusu</vt:lpstr>
      <vt:lpstr>Prezentacja programu PowerPoint</vt:lpstr>
      <vt:lpstr>Wyrok NSA z dnia 12 lipca 2011 r., I OSK 597/11</vt:lpstr>
      <vt:lpstr>Wyrok WSA w Poznaniu z dnia 13 października 2021 r., II SA/Po 407/21</vt:lpstr>
      <vt:lpstr>Wyrok NSA z 12.07.2011 r., I OSK 597/11, ONSAiWSA 2012, nr 6, poz. 115</vt:lpstr>
      <vt:lpstr>Podmioty fakultatywne</vt:lpstr>
      <vt:lpstr>RPO</vt:lpstr>
      <vt:lpstr>Prokurator</vt:lpstr>
      <vt:lpstr>Prezentacja programu PowerPoint</vt:lpstr>
      <vt:lpstr>Uprawnienia procesowe prokuratora</vt:lpstr>
      <vt:lpstr>Organizacja społeczna</vt:lpstr>
      <vt:lpstr>Organizacja społeczna – przesłanki dopuszczenia</vt:lpstr>
      <vt:lpstr>Prezentacja programu PowerPoint</vt:lpstr>
      <vt:lpstr>Interes społeczny vs. Interes indywidualny</vt:lpstr>
      <vt:lpstr>Prezentacja programu PowerPoint</vt:lpstr>
      <vt:lpstr>Organizacja społeczna</vt:lpstr>
      <vt:lpstr>Rzecznik Praw Studenta</vt:lpstr>
      <vt:lpstr>Świadek</vt:lpstr>
      <vt:lpstr>Zeznania złożone na piśmie</vt:lpstr>
      <vt:lpstr>Prawo do odmowy zeznań – art. 83 § 1 k.p.a.</vt:lpstr>
      <vt:lpstr>Prawo odmowy odpowiedzi na pytanie- art. 83 § 2 k.p.a.</vt:lpstr>
      <vt:lpstr>Pełnomocnik w postępowaniu</vt:lpstr>
      <vt:lpstr>Treść pełnomocnictwa </vt:lpstr>
      <vt:lpstr>Prezentacja programu PowerPoint</vt:lpstr>
      <vt:lpstr>Prezentacja programu PowerPoint</vt:lpstr>
      <vt:lpstr>Zakres pełnomocnictwa</vt:lpstr>
      <vt:lpstr>Skutki nie dołączenia pełnomocnictwa</vt:lpstr>
      <vt:lpstr>Skutki powołania pełnomocnika</vt:lpstr>
      <vt:lpstr>Pominięcie pełnomocnika</vt:lpstr>
      <vt:lpstr>Pełnomocnictwo domniemane</vt:lpstr>
      <vt:lpstr>Prezentacja programu PowerPoint</vt:lpstr>
      <vt:lpstr>Charakter czynności procesowo- technicznych</vt:lpstr>
      <vt:lpstr>Doręczenia </vt:lpstr>
      <vt:lpstr> Funkcja doręczeń </vt:lpstr>
      <vt:lpstr>Rodzaje doręczeń w sprawach studenckich</vt:lpstr>
      <vt:lpstr>Kilka uwag o doręczeniu elektronicznym </vt:lpstr>
      <vt:lpstr>Dopuszczalność doręczenia elektronicznego</vt:lpstr>
      <vt:lpstr>Forma dokumentu a doręczenie</vt:lpstr>
      <vt:lpstr>Skutek braku doręczenia elektronicznego</vt:lpstr>
      <vt:lpstr>Potwierdzenie nadania</vt:lpstr>
      <vt:lpstr>Dopuszczalność ponownego doręczania </vt:lpstr>
      <vt:lpstr>Podmiot doręczeń</vt:lpstr>
      <vt:lpstr>Student z zagranicy</vt:lpstr>
      <vt:lpstr>Student z UE</vt:lpstr>
      <vt:lpstr>Przykład niemiecki</vt:lpstr>
      <vt:lpstr>Skutek braku pełnomocnika do doręczeń</vt:lpstr>
      <vt:lpstr>Jednoczesność doręczeń ws. studenckich</vt:lpstr>
      <vt:lpstr>Poinformowanie studenta o wydanej decyzji</vt:lpstr>
      <vt:lpstr>Zmiana adresu studenta w toku postępowania</vt:lpstr>
      <vt:lpstr>Skutki domniemania doręczenia</vt:lpstr>
      <vt:lpstr>Obalenie domniemania</vt:lpstr>
      <vt:lpstr>Niezamierzona zmiana adresu studenta</vt:lpstr>
      <vt:lpstr>Sposób przekazania informacji o zmianie adresu</vt:lpstr>
      <vt:lpstr>Skutki doręczenia na dotychczasowy adres po poinformowaniu przez studenta</vt:lpstr>
      <vt:lpstr>wezwania</vt:lpstr>
      <vt:lpstr>Cel wezwania</vt:lpstr>
      <vt:lpstr>Kiedy wezwać studenta?</vt:lpstr>
      <vt:lpstr>Jak wzywać?</vt:lpstr>
      <vt:lpstr>Skuteczność wezwań pilnych</vt:lpstr>
      <vt:lpstr>Treść wezwania</vt:lpstr>
      <vt:lpstr>Dodatkowy wymóg wezwań pilnych</vt:lpstr>
      <vt:lpstr>protokoły</vt:lpstr>
      <vt:lpstr>Z czego protokół? </vt:lpstr>
      <vt:lpstr>W szczególności sporządza się protokół</vt:lpstr>
      <vt:lpstr>Treść protokołu</vt:lpstr>
      <vt:lpstr>Dołączanie do protokołu</vt:lpstr>
      <vt:lpstr>Przykład</vt:lpstr>
      <vt:lpstr>adnotacje</vt:lpstr>
      <vt:lpstr>Przedmiot adnotacji</vt:lpstr>
      <vt:lpstr>Przywracanie termniów</vt:lpstr>
      <vt:lpstr>Przesłanki przywrócenia terminu procesowego</vt:lpstr>
      <vt:lpstr>Obowiązki studenta wnoszącego o przywrócenie terminu</vt:lpstr>
      <vt:lpstr>Kiedy student uprawdopodobni brak winy w uchybieniu</vt:lpstr>
      <vt:lpstr>Kiedy student nie uprawdopodobni braku winy w uchybieniu </vt:lpstr>
      <vt:lpstr>Nie chodzi o udowodnienie </vt:lpstr>
      <vt:lpstr>Choroba jako przesłanka</vt:lpstr>
      <vt:lpstr>Prezentacja programu PowerPoint</vt:lpstr>
      <vt:lpstr>Prawna forma przywrócenia terminu</vt:lpstr>
      <vt:lpstr>Właściwość organu</vt:lpstr>
      <vt:lpstr>Prezentacja programu PowerPoint</vt:lpstr>
      <vt:lpstr>Wszczęcie postępowania </vt:lpstr>
      <vt:lpstr>Z urzędu czy na wniosek?</vt:lpstr>
      <vt:lpstr>Wszczęcie z urzędu</vt:lpstr>
      <vt:lpstr>Przyczyny wszczęcia z urzędu </vt:lpstr>
      <vt:lpstr>Moment wszczęcia z urzędu</vt:lpstr>
      <vt:lpstr>Wszczęcie na wniosek - jurysdykcyjne</vt:lpstr>
      <vt:lpstr>Sposób wniesienia podania</vt:lpstr>
      <vt:lpstr>Podanie wniesione ustnie</vt:lpstr>
      <vt:lpstr>Wszczęcie na wniosek - niejurysdykcyjne</vt:lpstr>
      <vt:lpstr>Moment doręczenia</vt:lpstr>
      <vt:lpstr>Odmowa wszczęcia postępowania</vt:lpstr>
      <vt:lpstr>„inne okoliczności” jako przesłanka odmowy</vt:lpstr>
      <vt:lpstr>Cel odmowy wszczęcia postępowania</vt:lpstr>
      <vt:lpstr>Minimalne wymaga podania</vt:lpstr>
      <vt:lpstr>Wniosek – wymogi formalne</vt:lpstr>
      <vt:lpstr>Prezentacja programu PowerPoint</vt:lpstr>
      <vt:lpstr>Moment wszczęcia na wniosek</vt:lpstr>
      <vt:lpstr>Potwierdzenie wniesienia</vt:lpstr>
      <vt:lpstr>Język podania</vt:lpstr>
      <vt:lpstr>Wady formalne podania</vt:lpstr>
      <vt:lpstr>Postępowanie naprawcze - przedmiot</vt:lpstr>
      <vt:lpstr>Postępowanie naprawcze - tryb</vt:lpstr>
      <vt:lpstr>Wszczęcie postępowania z urzędu ze względu na szczególnie ważny interes studenta </vt:lpstr>
      <vt:lpstr>Główne zasady postępowania wyjaśniającego</vt:lpstr>
      <vt:lpstr>Dowód z dokumentów</vt:lpstr>
      <vt:lpstr>Dokument zagraniczny</vt:lpstr>
      <vt:lpstr>Moc dowodowa paszportu zagranicznego</vt:lpstr>
      <vt:lpstr>Listy obecności </vt:lpstr>
      <vt:lpstr>Kserokopia dokumentu jako dowód</vt:lpstr>
      <vt:lpstr>Dyplom szkoły wyższej</vt:lpstr>
      <vt:lpstr>Dowód z orzeczenia lekarskiego</vt:lpstr>
      <vt:lpstr>Dowód ze świadka </vt:lpstr>
      <vt:lpstr>Sposób przesłuchania</vt:lpstr>
      <vt:lpstr>Prezentacja programu PowerPoint</vt:lpstr>
      <vt:lpstr>Obowiązek wskazania przesłanek niespełnionych</vt:lpstr>
      <vt:lpstr>Istota informowania</vt:lpstr>
      <vt:lpstr>Akta sprawy studenta i dostęp do nich</vt:lpstr>
      <vt:lpstr>Charakter postępowania ws. udostępnienia akt </vt:lpstr>
      <vt:lpstr>Wgląd do akt </vt:lpstr>
      <vt:lpstr>Prawa studenta</vt:lpstr>
      <vt:lpstr>Ważny interes studenta </vt:lpstr>
      <vt:lpstr>Zakres udostępnienia akt</vt:lpstr>
      <vt:lpstr>Prezentacja programu PowerPoint</vt:lpstr>
      <vt:lpstr>Dostęp elektroniczny</vt:lpstr>
      <vt:lpstr>Odmowa dostępu do akt</vt:lpstr>
      <vt:lpstr>Termin udostępnienia akt</vt:lpstr>
      <vt:lpstr>Charakter zawiadomienia</vt:lpstr>
      <vt:lpstr>Zawiadomienia o zakończeniu postępowania wyjaśniającego </vt:lpstr>
      <vt:lpstr>Prezentacja programu PowerPoint</vt:lpstr>
      <vt:lpstr>Prezentacja programu PowerPoint</vt:lpstr>
      <vt:lpstr>Prezentacja programu PowerPoint</vt:lpstr>
      <vt:lpstr>Rodzaje rozstrzygnięć indywidualnych spraw studenckich</vt:lpstr>
      <vt:lpstr>Rodzaje decyzji administracyjnych </vt:lpstr>
      <vt:lpstr>Decyzja umarzająca postępowanie</vt:lpstr>
      <vt:lpstr>Bezprzedmiotowość </vt:lpstr>
      <vt:lpstr>Bezprzedmiotowość</vt:lpstr>
      <vt:lpstr>Bezprzedmiotowość postępowania a bezzasadność żądania</vt:lpstr>
      <vt:lpstr>Umorzenie na wniosek (bezprzedmiotowość względna)</vt:lpstr>
      <vt:lpstr>Prezentacja programu PowerPoint</vt:lpstr>
      <vt:lpstr>Prezentacja programu PowerPoint</vt:lpstr>
      <vt:lpstr>Prezentacja programu PowerPoint</vt:lpstr>
      <vt:lpstr>Umorzenie postępowania ws.dostępu do akt</vt:lpstr>
      <vt:lpstr>Struktura decyzji </vt:lpstr>
      <vt:lpstr>Język rozstrzygnięcia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Niedecyzja </vt:lpstr>
      <vt:lpstr>Niewłaściwe oznaczenie rozstrzygnięcia</vt:lpstr>
      <vt:lpstr>Zasada aktualności </vt:lpstr>
      <vt:lpstr>Istota zrzeczenia się prawa do odwołania</vt:lpstr>
      <vt:lpstr>Zrzeczenie się prawa do odwołania</vt:lpstr>
      <vt:lpstr>Uzasadnienie decyzji </vt:lpstr>
      <vt:lpstr>Wyrok WSA w Rzeszowie z dnia 25 stycznia 2024 r., II SA/Rz 506/23</vt:lpstr>
      <vt:lpstr>Prezentacja programu PowerPoint</vt:lpstr>
      <vt:lpstr>Uwzględnianie interesów – art. 7 k.p.a.</vt:lpstr>
      <vt:lpstr>Prezentacja programu PowerPoint</vt:lpstr>
      <vt:lpstr>Art. 107 § 3 k.p.a.</vt:lpstr>
      <vt:lpstr>Rozstrzygnięcia</vt:lpstr>
      <vt:lpstr>Moment doręczenia rozstrzygnięcia</vt:lpstr>
      <vt:lpstr>Środki rektyfikacyjne</vt:lpstr>
      <vt:lpstr>Uzupełnienie </vt:lpstr>
      <vt:lpstr>Inne deficyty decyzji </vt:lpstr>
      <vt:lpstr>Błędne pouczenie</vt:lpstr>
      <vt:lpstr>Brak negatywnych skutków błędnego pouczenia</vt:lpstr>
      <vt:lpstr>uzupełnienie</vt:lpstr>
      <vt:lpstr>Skutek wniesienia wniosku o uzupełnienie a środki zaskarżenia</vt:lpstr>
      <vt:lpstr>Niejednoczesność środków</vt:lpstr>
      <vt:lpstr>Sprostowanie </vt:lpstr>
      <vt:lpstr>Omyłka</vt:lpstr>
      <vt:lpstr>Skutek sprostowania</vt:lpstr>
      <vt:lpstr>Wykładnia </vt:lpstr>
      <vt:lpstr>Istota wykładni </vt:lpstr>
      <vt:lpstr>Rozstrzygnięcia niebędące decyzją administracyjną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Agnieszka Ziółkowska</dc:creator>
  <cp:lastModifiedBy>Agnieszka Ziółkowska</cp:lastModifiedBy>
  <cp:revision>60</cp:revision>
  <dcterms:created xsi:type="dcterms:W3CDTF">2025-02-15T09:05:58Z</dcterms:created>
  <dcterms:modified xsi:type="dcterms:W3CDTF">2025-02-18T11:19:26Z</dcterms:modified>
</cp:coreProperties>
</file>