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57" r:id="rId22"/>
    <p:sldId id="276" r:id="rId23"/>
    <p:sldId id="277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8CD7F8A-D118-422B-8C9A-BA60D6852F22}" type="datetimeFigureOut">
              <a:rPr lang="pl-PL" smtClean="0"/>
              <a:t>26.02.2025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04B367A-BB92-4A22-BDDC-64B9AA31FC5F}" type="slidenum">
              <a:rPr lang="pl-PL" smtClean="0"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sz="2800" dirty="0" smtClean="0"/>
              <a:t>Zachowania niepożądane </a:t>
            </a:r>
            <a:br>
              <a:rPr lang="pl-PL" sz="2800" dirty="0" smtClean="0"/>
            </a:br>
            <a:r>
              <a:rPr lang="pl-PL" sz="2800" dirty="0" smtClean="0"/>
              <a:t>na uczelni </a:t>
            </a:r>
            <a:br>
              <a:rPr lang="pl-PL" sz="2800" dirty="0" smtClean="0"/>
            </a:br>
            <a:r>
              <a:rPr lang="pl-PL" sz="2800" dirty="0" smtClean="0"/>
              <a:t>a odpowiedzialność dyscyplinarna 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859216" cy="914400"/>
          </a:xfrm>
        </p:spPr>
        <p:txBody>
          <a:bodyPr/>
          <a:lstStyle/>
          <a:p>
            <a:pPr algn="ctr"/>
            <a:r>
              <a:rPr lang="pl-PL" dirty="0" smtClean="0"/>
              <a:t>Dr hab. Dorota Sylwestrzak, prof. </a:t>
            </a:r>
            <a:r>
              <a:rPr lang="pl-PL" dirty="0" smtClean="0"/>
              <a:t>UMK </a:t>
            </a:r>
            <a:r>
              <a:rPr lang="pl-PL" dirty="0" smtClean="0"/>
              <a:t>radca prawny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2475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Formy dyskryminacji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Dyskryminacja pozytywna </a:t>
            </a:r>
            <a:r>
              <a:rPr lang="pl-PL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Płeć - ochrona </a:t>
            </a:r>
            <a:r>
              <a:rPr lang="pl-PL" dirty="0"/>
              <a:t>pracy kobiet </a:t>
            </a:r>
            <a:endParaRPr lang="pl-PL" dirty="0" smtClean="0"/>
          </a:p>
          <a:p>
            <a:pPr marL="342900" indent="-342900">
              <a:buFontTx/>
              <a:buChar char="-"/>
            </a:pPr>
            <a:r>
              <a:rPr lang="pl-PL" dirty="0" smtClean="0"/>
              <a:t>Niepełnosprawność - </a:t>
            </a:r>
            <a:r>
              <a:rPr lang="pl-PL" dirty="0"/>
              <a:t>ułatwienia i ulgi w pracy </a:t>
            </a:r>
            <a:endParaRPr lang="pl-PL" dirty="0" smtClean="0"/>
          </a:p>
          <a:p>
            <a:pPr marL="342900" indent="-342900">
              <a:buFontTx/>
              <a:buChar char="-"/>
            </a:pPr>
            <a:r>
              <a:rPr lang="pl-PL" dirty="0" smtClean="0"/>
              <a:t>Staż - </a:t>
            </a:r>
            <a:r>
              <a:rPr lang="pl-PL" dirty="0"/>
              <a:t>uwzględnianie przy ustalaniu warunków płacy </a:t>
            </a:r>
            <a:endParaRPr lang="pl-PL" dirty="0" smtClean="0"/>
          </a:p>
          <a:p>
            <a:pPr marL="342900" indent="-342900">
              <a:buFontTx/>
              <a:buChar char="-"/>
            </a:pPr>
            <a:r>
              <a:rPr lang="pl-PL" dirty="0" smtClean="0"/>
              <a:t>Wiek - </a:t>
            </a:r>
            <a:r>
              <a:rPr lang="pl-PL" dirty="0"/>
              <a:t>dostęp do szkoleń </a:t>
            </a:r>
            <a:endParaRPr lang="pl-PL" dirty="0" smtClean="0"/>
          </a:p>
          <a:p>
            <a:pPr marL="342900" indent="-342900">
              <a:buFontTx/>
              <a:buChar char="-"/>
            </a:pPr>
            <a:r>
              <a:rPr lang="pl-PL" dirty="0" smtClean="0"/>
              <a:t>Wyznanie - </a:t>
            </a:r>
            <a:r>
              <a:rPr lang="pl-PL" dirty="0"/>
              <a:t>kryterium zatrudnienia w szkołach prywatnych</a:t>
            </a:r>
          </a:p>
        </p:txBody>
      </p:sp>
    </p:spTree>
    <p:extLst>
      <p:ext uri="{BB962C8B-B14F-4D97-AF65-F5344CB8AC3E}">
        <p14:creationId xmlns:p14="http://schemas.microsoft.com/office/powerpoint/2010/main" val="1621168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59216" cy="1044034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Szczególne rodzaje dyskryminacji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713387"/>
          </a:xfrm>
        </p:spPr>
        <p:txBody>
          <a:bodyPr/>
          <a:lstStyle/>
          <a:p>
            <a:pPr algn="just"/>
            <a:r>
              <a:rPr lang="pl-PL" dirty="0" smtClean="0"/>
              <a:t>Molestowanie - </a:t>
            </a:r>
            <a:r>
              <a:rPr lang="pl-PL" b="0" dirty="0"/>
              <a:t>n</a:t>
            </a:r>
            <a:r>
              <a:rPr lang="pl-PL" b="0" dirty="0" smtClean="0"/>
              <a:t>iepożądane</a:t>
            </a:r>
            <a:r>
              <a:rPr lang="pl-PL" dirty="0" smtClean="0"/>
              <a:t> </a:t>
            </a:r>
            <a:r>
              <a:rPr lang="pl-PL" b="0" dirty="0"/>
              <a:t>zachowanie, którego celem lub skutkiem jest naruszenie godności pracownika i stworzenie wobec niego zastraszającej, wrogiej, poniżającej, upokarzającej lub uwłaczającej atmosfery. </a:t>
            </a:r>
            <a:endParaRPr lang="pl-PL" b="0" dirty="0" smtClean="0"/>
          </a:p>
          <a:p>
            <a:pPr algn="just"/>
            <a:r>
              <a:rPr lang="pl-PL" dirty="0" smtClean="0"/>
              <a:t>Molestowanie </a:t>
            </a:r>
            <a:r>
              <a:rPr lang="pl-PL" dirty="0"/>
              <a:t>seksualne </a:t>
            </a:r>
            <a:r>
              <a:rPr lang="pl-PL" dirty="0" smtClean="0"/>
              <a:t>- </a:t>
            </a:r>
            <a:r>
              <a:rPr lang="pl-PL" b="0" dirty="0" smtClean="0"/>
              <a:t>dyskryminowaniem </a:t>
            </a:r>
            <a:r>
              <a:rPr lang="pl-PL" b="0" dirty="0"/>
              <a:t>ze względu na płeć jest każde niepożądane zachowanie o charakterze seksualnym lub odnoszące się do płci pracownika, którego celem lub skutkiem jest naruszenie godności pracownika, w szczególności stworzenie wobec niego zastraszającej, wrogiej, poniżającej, upokarzającej lub uwłaczającej atmosfery; na zachowanie to mogą się składać fizyczne, werbalne lub pozawerbalne elementy</a:t>
            </a:r>
          </a:p>
        </p:txBody>
      </p:sp>
    </p:spTree>
    <p:extLst>
      <p:ext uri="{BB962C8B-B14F-4D97-AF65-F5344CB8AC3E}">
        <p14:creationId xmlns:p14="http://schemas.microsoft.com/office/powerpoint/2010/main" val="1448042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Definicja </a:t>
            </a:r>
            <a:r>
              <a:rPr lang="pl-PL" sz="2800" dirty="0" err="1" smtClean="0"/>
              <a:t>mobbingu</a:t>
            </a:r>
            <a:r>
              <a:rPr lang="pl-PL" sz="2800" dirty="0" smtClean="0"/>
              <a:t>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Działania </a:t>
            </a:r>
            <a:r>
              <a:rPr lang="pl-PL" dirty="0"/>
              <a:t>lub zachowania dotyczące pracownika lub skierowane przeciwko pracownikowi, polegające na uporczywymi długotrwałym nękaniu lub zastraszaniu pracownika, wywołujące u niego zaniżoną ocenę przydatności zawodowej, powodujące lub mające na celu poniżenie lub ośmieszenie pracownika, izolowanie go lub wyeliminowanie z zespołu </a:t>
            </a:r>
            <a:r>
              <a:rPr lang="pl-PL" dirty="0" smtClean="0"/>
              <a:t>współpracowników.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8143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83152" cy="1371600"/>
          </a:xfrm>
        </p:spPr>
        <p:txBody>
          <a:bodyPr/>
          <a:lstStyle/>
          <a:p>
            <a:pPr lvl="0" algn="ctr">
              <a:spcBef>
                <a:spcPct val="20000"/>
              </a:spcBef>
              <a:spcAft>
                <a:spcPts val="600"/>
              </a:spcAft>
            </a:pPr>
            <a:r>
              <a:rPr lang="pl-PL" sz="2800" b="1" cap="none" spc="0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RODZAJE I FORMY MOBBINGU </a:t>
            </a:r>
            <a:r>
              <a:rPr lang="pl-PL" sz="2000" b="1" cap="none" spc="0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  <a:t/>
            </a:r>
            <a:br>
              <a:rPr lang="pl-PL" sz="2000" b="1" cap="none" spc="0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</a:b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• </a:t>
            </a:r>
            <a:r>
              <a:rPr lang="pl-PL" dirty="0"/>
              <a:t>pionowy i poziomy</a:t>
            </a:r>
          </a:p>
          <a:p>
            <a:r>
              <a:rPr lang="pl-PL" dirty="0"/>
              <a:t> • strukturalny</a:t>
            </a:r>
          </a:p>
          <a:p>
            <a:r>
              <a:rPr lang="pl-PL" dirty="0"/>
              <a:t> • „toksyczny szef”</a:t>
            </a:r>
          </a:p>
          <a:p>
            <a:r>
              <a:rPr lang="pl-PL" dirty="0"/>
              <a:t> • „prywatna zemsta”</a:t>
            </a:r>
          </a:p>
          <a:p>
            <a:r>
              <a:rPr lang="pl-PL" dirty="0"/>
              <a:t> • </a:t>
            </a:r>
            <a:r>
              <a:rPr lang="pl-PL" dirty="0" err="1"/>
              <a:t>staffing</a:t>
            </a:r>
            <a:endParaRPr lang="pl-PL" dirty="0"/>
          </a:p>
          <a:p>
            <a:r>
              <a:rPr lang="pl-PL" dirty="0"/>
              <a:t> • czynny i bierny</a:t>
            </a:r>
          </a:p>
        </p:txBody>
      </p:sp>
    </p:spTree>
    <p:extLst>
      <p:ext uri="{BB962C8B-B14F-4D97-AF65-F5344CB8AC3E}">
        <p14:creationId xmlns:p14="http://schemas.microsoft.com/office/powerpoint/2010/main" val="444668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7620000" cy="4569371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1800" b="0" dirty="0" smtClean="0"/>
              <a:t>-</a:t>
            </a:r>
            <a:r>
              <a:rPr lang="pl-PL" sz="1800" dirty="0" smtClean="0"/>
              <a:t> </a:t>
            </a:r>
            <a:r>
              <a:rPr lang="pl-PL" sz="1800" b="0" dirty="0" smtClean="0"/>
              <a:t>Przydzielanie </a:t>
            </a:r>
            <a:r>
              <a:rPr lang="pl-PL" sz="1800" b="0" dirty="0"/>
              <a:t>bezsensownych </a:t>
            </a:r>
            <a:r>
              <a:rPr lang="pl-PL" sz="1800" b="0" dirty="0" smtClean="0"/>
              <a:t>zadań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 smtClean="0"/>
              <a:t>Obmawianie </a:t>
            </a:r>
            <a:r>
              <a:rPr lang="pl-PL" sz="1800" b="0" dirty="0"/>
              <a:t>i rozsiewanie plotek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 smtClean="0"/>
              <a:t>Wydawanie </a:t>
            </a:r>
            <a:r>
              <a:rPr lang="pl-PL" sz="1800" b="0" dirty="0"/>
              <a:t>sprzecznych poleceń </a:t>
            </a:r>
            <a:endParaRPr lang="pl-PL" sz="1800" b="0" dirty="0" smtClean="0"/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 smtClean="0"/>
              <a:t>Kierowanie </a:t>
            </a:r>
            <a:r>
              <a:rPr lang="pl-PL" sz="1800" b="0" dirty="0"/>
              <a:t>komentarzy świadczących o </a:t>
            </a:r>
            <a:r>
              <a:rPr lang="pl-PL" sz="1800" b="0" dirty="0" smtClean="0"/>
              <a:t>zazdrości lub zawiści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 smtClean="0"/>
              <a:t>Stosowanie </a:t>
            </a:r>
            <a:r>
              <a:rPr lang="pl-PL" sz="1800" b="0" dirty="0"/>
              <a:t>krzyku, przekleństw i </a:t>
            </a:r>
            <a:r>
              <a:rPr lang="pl-PL" sz="1800" b="0" dirty="0" smtClean="0"/>
              <a:t>wyzwisk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/>
              <a:t> Odmawianie udzielenia urlopu, blokowanie </a:t>
            </a:r>
            <a:r>
              <a:rPr lang="pl-PL" sz="1800" b="0" dirty="0" smtClean="0"/>
              <a:t>korzystania </a:t>
            </a:r>
            <a:r>
              <a:rPr lang="pl-PL" sz="1800" b="0" dirty="0"/>
              <a:t>ze zwolnienia lekarskiego </a:t>
            </a:r>
            <a:endParaRPr lang="pl-PL" sz="1800" b="0" dirty="0" smtClean="0"/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 smtClean="0"/>
              <a:t> Powierzanie </a:t>
            </a:r>
            <a:r>
              <a:rPr lang="pl-PL" sz="1800" b="0" dirty="0"/>
              <a:t>zadań, do których wykonania </a:t>
            </a:r>
            <a:r>
              <a:rPr lang="pl-PL" sz="1800" b="0" dirty="0" smtClean="0"/>
              <a:t>pracownik </a:t>
            </a:r>
            <a:r>
              <a:rPr lang="pl-PL" sz="1800" b="0" dirty="0"/>
              <a:t>nie jest przygotowany i krytyka </a:t>
            </a:r>
            <a:r>
              <a:rPr lang="pl-PL" sz="1800" b="0" dirty="0" smtClean="0"/>
              <a:t>realizacji </a:t>
            </a:r>
            <a:endParaRPr lang="pl-PL" sz="1800" b="0" dirty="0"/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 smtClean="0"/>
              <a:t>Straszenie </a:t>
            </a:r>
            <a:r>
              <a:rPr lang="pl-PL" sz="1800" b="0" dirty="0"/>
              <a:t>albo szantażowanie zwolnieniem z </a:t>
            </a:r>
            <a:r>
              <a:rPr lang="pl-PL" sz="1800" b="0" dirty="0" smtClean="0"/>
              <a:t>pracy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 smtClean="0"/>
              <a:t>Złośliwe </a:t>
            </a:r>
            <a:r>
              <a:rPr lang="pl-PL" sz="1800" b="0" dirty="0"/>
              <a:t>uwagi, docinki, niewybredne żarty </a:t>
            </a:r>
            <a:r>
              <a:rPr lang="pl-PL" sz="1800" b="0" dirty="0" smtClean="0"/>
              <a:t>ze strony </a:t>
            </a:r>
            <a:r>
              <a:rPr lang="pl-PL" sz="1800" b="0" dirty="0"/>
              <a:t>przełożonych </a:t>
            </a:r>
            <a:endParaRPr lang="pl-PL" sz="1800" b="0" dirty="0" smtClean="0"/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 smtClean="0"/>
              <a:t>Zmuszanie </a:t>
            </a:r>
            <a:r>
              <a:rPr lang="pl-PL" sz="1800" b="0" dirty="0"/>
              <a:t>do pracy po godzinach </a:t>
            </a:r>
            <a:r>
              <a:rPr lang="pl-PL" sz="1800" b="0" dirty="0" smtClean="0"/>
              <a:t>bez uzasadnionej </a:t>
            </a:r>
            <a:r>
              <a:rPr lang="pl-PL" sz="1800" b="0" dirty="0"/>
              <a:t>potrzeby </a:t>
            </a:r>
            <a:endParaRPr lang="pl-PL" sz="1800" b="0" dirty="0" smtClean="0"/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800" b="0" dirty="0" smtClean="0"/>
              <a:t>Bezzasadne </a:t>
            </a:r>
            <a:r>
              <a:rPr lang="pl-PL" sz="1800" b="0" dirty="0"/>
              <a:t>pozbawianie nagrody lub premii </a:t>
            </a:r>
          </a:p>
        </p:txBody>
      </p:sp>
    </p:spTree>
    <p:extLst>
      <p:ext uri="{BB962C8B-B14F-4D97-AF65-F5344CB8AC3E}">
        <p14:creationId xmlns:p14="http://schemas.microsoft.com/office/powerpoint/2010/main" val="1175077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99176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Różnice </a:t>
            </a:r>
            <a:r>
              <a:rPr lang="pl-PL" sz="2800" dirty="0" err="1" smtClean="0"/>
              <a:t>mobbing</a:t>
            </a:r>
            <a:r>
              <a:rPr lang="pl-PL" sz="2800" dirty="0" smtClean="0"/>
              <a:t> </a:t>
            </a:r>
            <a:br>
              <a:rPr lang="pl-PL" sz="2800" dirty="0" smtClean="0"/>
            </a:br>
            <a:r>
              <a:rPr lang="pl-PL" sz="2800" dirty="0" smtClean="0"/>
              <a:t>a dyskryminacja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pl-PL" dirty="0" smtClean="0"/>
              <a:t>działanie </a:t>
            </a:r>
            <a:r>
              <a:rPr lang="pl-PL" dirty="0"/>
              <a:t>uporczywe i długotrwałe </a:t>
            </a:r>
            <a:r>
              <a:rPr lang="pl-PL" dirty="0" smtClean="0"/>
              <a:t>i</a:t>
            </a:r>
          </a:p>
          <a:p>
            <a:pPr marL="342900" indent="-342900">
              <a:buFontTx/>
              <a:buChar char="-"/>
            </a:pPr>
            <a:r>
              <a:rPr lang="pl-PL" dirty="0"/>
              <a:t>c</a:t>
            </a:r>
            <a:r>
              <a:rPr lang="pl-PL" dirty="0" smtClean="0"/>
              <a:t>elowość działań </a:t>
            </a:r>
            <a:r>
              <a:rPr lang="pl-PL" dirty="0"/>
              <a:t>lub </a:t>
            </a:r>
            <a:r>
              <a:rPr lang="pl-PL" dirty="0" err="1"/>
              <a:t>zachowań</a:t>
            </a:r>
            <a:r>
              <a:rPr lang="pl-PL" dirty="0"/>
              <a:t> sprawcy </a:t>
            </a:r>
            <a:r>
              <a:rPr lang="pl-PL" dirty="0" err="1"/>
              <a:t>mobbingu</a:t>
            </a:r>
            <a:r>
              <a:rPr lang="pl-PL" dirty="0" smtClean="0"/>
              <a:t>;</a:t>
            </a:r>
          </a:p>
          <a:p>
            <a:pPr marL="342900" indent="-342900">
              <a:buFontTx/>
              <a:buChar char="-"/>
            </a:pPr>
            <a:r>
              <a:rPr lang="pl-PL" dirty="0" smtClean="0"/>
              <a:t>osoba</a:t>
            </a:r>
            <a:r>
              <a:rPr lang="pl-PL" dirty="0"/>
              <a:t>, która stawia zarzut, musi udowodnić, że była mobbowana </a:t>
            </a:r>
            <a:endParaRPr lang="pl-PL" dirty="0" smtClean="0"/>
          </a:p>
          <a:p>
            <a:pPr marL="342900" indent="-342900">
              <a:buFontTx/>
              <a:buChar char="-"/>
            </a:pPr>
            <a:r>
              <a:rPr lang="pl-PL" dirty="0" smtClean="0"/>
              <a:t>kryterium </a:t>
            </a:r>
            <a:r>
              <a:rPr lang="pl-PL" dirty="0"/>
              <a:t>obiektywne</a:t>
            </a:r>
          </a:p>
        </p:txBody>
      </p:sp>
    </p:spTree>
    <p:extLst>
      <p:ext uri="{BB962C8B-B14F-4D97-AF65-F5344CB8AC3E}">
        <p14:creationId xmlns:p14="http://schemas.microsoft.com/office/powerpoint/2010/main" val="357552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Roszczenia z tytułu dyskryminacji i nierównego traktowania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1. Odszkodowanie </a:t>
            </a:r>
            <a:r>
              <a:rPr lang="pl-PL" dirty="0"/>
              <a:t>z tytułu naruszenia </a:t>
            </a:r>
            <a:r>
              <a:rPr lang="pl-PL" dirty="0" smtClean="0"/>
              <a:t>zasady równego </a:t>
            </a:r>
            <a:r>
              <a:rPr lang="pl-PL" dirty="0"/>
              <a:t>traktowania w zatrudnieniu </a:t>
            </a:r>
            <a:r>
              <a:rPr lang="pl-PL" dirty="0" smtClean="0"/>
              <a:t>(</a:t>
            </a:r>
            <a:r>
              <a:rPr lang="pl-PL" dirty="0"/>
              <a:t>dyskryminacja w zatrudnieniu) – nie niższe od </a:t>
            </a:r>
            <a:r>
              <a:rPr lang="pl-PL" dirty="0" smtClean="0"/>
              <a:t>minimalnego </a:t>
            </a:r>
            <a:r>
              <a:rPr lang="pl-PL" dirty="0"/>
              <a:t>wynagrodzenia za pracę (art. 18 </a:t>
            </a:r>
          </a:p>
          <a:p>
            <a:pPr algn="just"/>
            <a:r>
              <a:rPr lang="pl-PL" dirty="0"/>
              <a:t>(3d) KP;</a:t>
            </a:r>
          </a:p>
          <a:p>
            <a:pPr algn="just"/>
            <a:r>
              <a:rPr lang="pl-PL" dirty="0" smtClean="0"/>
              <a:t>2. </a:t>
            </a:r>
            <a:r>
              <a:rPr lang="pl-PL" dirty="0"/>
              <a:t>Roszczenia odszkodowawcze za </a:t>
            </a:r>
            <a:r>
              <a:rPr lang="pl-PL" dirty="0" smtClean="0"/>
              <a:t>brak przeciwdziałania </a:t>
            </a:r>
            <a:r>
              <a:rPr lang="pl-PL" dirty="0"/>
              <a:t>dyskryminacji – art. 471 lub </a:t>
            </a:r>
            <a:r>
              <a:rPr lang="pl-PL" dirty="0" smtClean="0"/>
              <a:t>415 KC  w </a:t>
            </a:r>
            <a:r>
              <a:rPr lang="pl-PL" dirty="0"/>
              <a:t>zw. z art. 300 KP</a:t>
            </a:r>
          </a:p>
          <a:p>
            <a:pPr algn="just"/>
            <a:r>
              <a:rPr lang="pl-PL" dirty="0" smtClean="0"/>
              <a:t>3. </a:t>
            </a:r>
            <a:r>
              <a:rPr lang="pl-PL" dirty="0"/>
              <a:t>Roszczenie o realizację przez pracodawcę </a:t>
            </a:r>
            <a:r>
              <a:rPr lang="pl-PL" dirty="0" smtClean="0"/>
              <a:t>obowiązku </a:t>
            </a:r>
            <a:r>
              <a:rPr lang="pl-PL" dirty="0"/>
              <a:t>z art. 94(3) par. 1 KP – art. 471 KC w </a:t>
            </a:r>
            <a:r>
              <a:rPr lang="pl-PL" dirty="0" smtClean="0"/>
              <a:t>zw</a:t>
            </a:r>
            <a:r>
              <a:rPr lang="pl-PL" dirty="0"/>
              <a:t>. z art. 300 KP</a:t>
            </a:r>
          </a:p>
        </p:txBody>
      </p:sp>
    </p:spTree>
    <p:extLst>
      <p:ext uri="{BB962C8B-B14F-4D97-AF65-F5344CB8AC3E}">
        <p14:creationId xmlns:p14="http://schemas.microsoft.com/office/powerpoint/2010/main" val="1892922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roszczenia wobec pracodawcy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z </a:t>
            </a:r>
            <a:r>
              <a:rPr lang="pl-PL" sz="2800" dirty="0"/>
              <a:t>tytułu </a:t>
            </a:r>
            <a:r>
              <a:rPr lang="pl-PL" sz="2800" dirty="0" err="1"/>
              <a:t>mobbingu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pl-PL" dirty="0" smtClean="0"/>
              <a:t>Pozew </a:t>
            </a:r>
            <a:r>
              <a:rPr lang="pl-PL" dirty="0"/>
              <a:t>o odszkodowanie z tytułu </a:t>
            </a:r>
            <a:r>
              <a:rPr lang="pl-PL" dirty="0" err="1"/>
              <a:t>mobbingu</a:t>
            </a:r>
            <a:r>
              <a:rPr lang="pl-PL" dirty="0"/>
              <a:t> lub rozwiązania umowy o pracę przez </a:t>
            </a:r>
            <a:r>
              <a:rPr lang="pl-PL" dirty="0" err="1"/>
              <a:t>mobbing</a:t>
            </a:r>
            <a:r>
              <a:rPr lang="pl-PL" dirty="0"/>
              <a:t>(nie niższe niż minimalne wynagrodzenie) - art. 94(3) par. 3 KP </a:t>
            </a:r>
            <a:endParaRPr lang="pl-PL" dirty="0" smtClean="0"/>
          </a:p>
          <a:p>
            <a:pPr marL="457200" indent="-457200" algn="just">
              <a:buAutoNum type="arabicPeriod"/>
            </a:pPr>
            <a:r>
              <a:rPr lang="pl-PL" dirty="0" smtClean="0"/>
              <a:t>Pozew </a:t>
            </a:r>
            <a:r>
              <a:rPr lang="pl-PL" dirty="0"/>
              <a:t>o zadośćuczynienie z tytułu </a:t>
            </a:r>
            <a:r>
              <a:rPr lang="pl-PL" dirty="0" err="1"/>
              <a:t>mobbingu</a:t>
            </a:r>
            <a:r>
              <a:rPr lang="pl-PL" dirty="0"/>
              <a:t> (w razie rozstroju zdrowia) - art. 94(3) par. 3 KP </a:t>
            </a:r>
            <a:endParaRPr lang="pl-PL" dirty="0" smtClean="0"/>
          </a:p>
          <a:p>
            <a:pPr marL="457200" indent="-457200" algn="just">
              <a:buAutoNum type="arabicPeriod"/>
            </a:pPr>
            <a:r>
              <a:rPr lang="pl-PL" dirty="0" smtClean="0"/>
              <a:t>Rozwiązanie </a:t>
            </a:r>
            <a:r>
              <a:rPr lang="pl-PL" dirty="0"/>
              <a:t>umowy bez wypowiedzenia przez pracownika (art. 55 KP) – odszkodowanie za okres wypowiedzenia </a:t>
            </a:r>
            <a:endParaRPr lang="pl-PL" dirty="0" smtClean="0"/>
          </a:p>
          <a:p>
            <a:pPr marL="457200" indent="-457200" algn="just">
              <a:buAutoNum type="arabicPeriod"/>
            </a:pPr>
            <a:r>
              <a:rPr lang="pl-PL" dirty="0" smtClean="0"/>
              <a:t>Pozew </a:t>
            </a:r>
            <a:r>
              <a:rPr lang="pl-PL" dirty="0"/>
              <a:t>wobec </a:t>
            </a:r>
            <a:r>
              <a:rPr lang="pl-PL" dirty="0" err="1"/>
              <a:t>mobbera</a:t>
            </a:r>
            <a:r>
              <a:rPr lang="pl-PL" dirty="0"/>
              <a:t>-o zadośćuczynienie i odszkodowanie z tytułu ochrony dóbr osobistych (art. 24 KC) – sąd </a:t>
            </a:r>
            <a:r>
              <a:rPr lang="pl-PL" dirty="0" smtClean="0"/>
              <a:t>cywilny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100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Ciężar dowodu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pl-PL" dirty="0" err="1" smtClean="0"/>
              <a:t>Mobbing</a:t>
            </a:r>
            <a:r>
              <a:rPr lang="pl-PL" dirty="0" smtClean="0"/>
              <a:t> - pracownik chcąc </a:t>
            </a:r>
            <a:r>
              <a:rPr lang="pl-PL" dirty="0"/>
              <a:t>udowodnić, że stał się ofiarą </a:t>
            </a:r>
            <a:r>
              <a:rPr lang="pl-PL" dirty="0" err="1"/>
              <a:t>mobbingu</a:t>
            </a:r>
            <a:r>
              <a:rPr lang="pl-PL" dirty="0"/>
              <a:t>, ciężar dowodu leży po jego stronie. </a:t>
            </a:r>
            <a:endParaRPr lang="pl-PL" dirty="0" smtClean="0"/>
          </a:p>
          <a:p>
            <a:pPr marL="457200" indent="-457200" algn="just">
              <a:buAutoNum type="arabicPeriod"/>
            </a:pPr>
            <a:r>
              <a:rPr lang="pl-PL" dirty="0" smtClean="0"/>
              <a:t>Dyskryminacja – pracownik musi uprawdopodobnić</a:t>
            </a:r>
            <a:r>
              <a:rPr lang="pl-PL" dirty="0"/>
              <a:t>, że mogło do niej dojść.</a:t>
            </a:r>
          </a:p>
        </p:txBody>
      </p:sp>
    </p:spTree>
    <p:extLst>
      <p:ext uri="{BB962C8B-B14F-4D97-AF65-F5344CB8AC3E}">
        <p14:creationId xmlns:p14="http://schemas.microsoft.com/office/powerpoint/2010/main" val="2740034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99176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Obowiązki pracodawcy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AutoNum type="arabicParenR"/>
            </a:pPr>
            <a:r>
              <a:rPr lang="pl-PL" dirty="0" smtClean="0"/>
              <a:t>obowiązek </a:t>
            </a:r>
            <a:r>
              <a:rPr lang="pl-PL" dirty="0"/>
              <a:t>przeciwdziałania; </a:t>
            </a:r>
            <a:endParaRPr lang="pl-PL" dirty="0" smtClean="0"/>
          </a:p>
          <a:p>
            <a:pPr marL="457200" indent="-457200" algn="just">
              <a:buAutoNum type="arabicParenR"/>
            </a:pPr>
            <a:r>
              <a:rPr lang="pl-PL" dirty="0" smtClean="0"/>
              <a:t>zakaz </a:t>
            </a:r>
            <a:r>
              <a:rPr lang="pl-PL" dirty="0"/>
              <a:t>stosowania niedozwolonych działań; </a:t>
            </a:r>
            <a:endParaRPr lang="pl-PL" dirty="0" smtClean="0"/>
          </a:p>
          <a:p>
            <a:pPr marL="457200" indent="-457200" algn="just">
              <a:buAutoNum type="arabicParenR"/>
            </a:pPr>
            <a:r>
              <a:rPr lang="pl-PL" dirty="0" smtClean="0"/>
              <a:t>nakaz </a:t>
            </a:r>
            <a:r>
              <a:rPr lang="pl-PL" dirty="0"/>
              <a:t>eliminowania </a:t>
            </a:r>
            <a:endParaRPr lang="pl-PL" dirty="0" smtClean="0"/>
          </a:p>
          <a:p>
            <a:pPr marL="457200" indent="-457200" algn="just">
              <a:buAutoNum type="arabicParenR"/>
            </a:pPr>
            <a:r>
              <a:rPr lang="pl-PL" dirty="0" smtClean="0"/>
              <a:t>obowiązek </a:t>
            </a:r>
            <a:r>
              <a:rPr lang="pl-PL" dirty="0"/>
              <a:t>informowania pracowników o zasadach </a:t>
            </a:r>
            <a:r>
              <a:rPr lang="pl-PL" dirty="0" smtClean="0"/>
              <a:t>równego traktowania</a:t>
            </a:r>
          </a:p>
          <a:p>
            <a:pPr marL="457200" indent="-457200" algn="just">
              <a:buAutoNum type="arabicParenR"/>
            </a:pPr>
            <a:r>
              <a:rPr lang="pl-PL" dirty="0"/>
              <a:t>art. 94 pkt 2b Kodeksu pracy</a:t>
            </a:r>
          </a:p>
          <a:p>
            <a:pPr algn="just"/>
            <a:r>
              <a:rPr lang="pl-PL" dirty="0" smtClean="0"/>
              <a:t>Pracodawca </a:t>
            </a:r>
            <a:r>
              <a:rPr lang="pl-PL" dirty="0"/>
              <a:t>ma obowiązek: przeciwdziałać </a:t>
            </a:r>
            <a:r>
              <a:rPr lang="pl-PL" dirty="0" smtClean="0"/>
              <a:t>dyskryminacji </a:t>
            </a:r>
            <a:r>
              <a:rPr lang="pl-PL" dirty="0"/>
              <a:t>w zatrudnieniu </a:t>
            </a:r>
            <a:r>
              <a:rPr lang="pl-PL" dirty="0" smtClean="0"/>
              <a:t>(…) art</a:t>
            </a:r>
            <a:r>
              <a:rPr lang="pl-PL" dirty="0"/>
              <a:t>. 94 (3) par. 1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Pracodawca </a:t>
            </a:r>
            <a:r>
              <a:rPr lang="pl-PL" dirty="0"/>
              <a:t>jest obowiązany przeciwdziałać </a:t>
            </a:r>
            <a:r>
              <a:rPr lang="pl-PL" dirty="0" err="1" smtClean="0"/>
              <a:t>mobbingowi</a:t>
            </a:r>
            <a:r>
              <a:rPr lang="pl-PL" dirty="0" smtClean="0"/>
              <a:t> </a:t>
            </a:r>
          </a:p>
          <a:p>
            <a:pPr algn="just"/>
            <a:r>
              <a:rPr lang="pl-PL" dirty="0" smtClean="0"/>
              <a:t>art</a:t>
            </a:r>
            <a:r>
              <a:rPr lang="pl-PL" dirty="0"/>
              <a:t>. </a:t>
            </a:r>
            <a:r>
              <a:rPr lang="pl-PL" dirty="0" smtClean="0"/>
              <a:t>94(1) </a:t>
            </a:r>
            <a:r>
              <a:rPr lang="pl-PL" dirty="0" err="1" smtClean="0"/>
              <a:t>k.p</a:t>
            </a:r>
            <a:r>
              <a:rPr lang="pl-PL" dirty="0" smtClean="0"/>
              <a:t>.– </a:t>
            </a:r>
            <a:r>
              <a:rPr lang="pl-PL" dirty="0"/>
              <a:t>obowiązek </a:t>
            </a:r>
            <a:r>
              <a:rPr lang="pl-PL" dirty="0" smtClean="0"/>
              <a:t>udostępnienia </a:t>
            </a:r>
            <a:r>
              <a:rPr lang="pl-PL" dirty="0"/>
              <a:t>przepisów dotyczących równego </a:t>
            </a:r>
            <a:r>
              <a:rPr lang="pl-PL" dirty="0" smtClean="0"/>
              <a:t>traktowania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232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83152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Rodzaje </a:t>
            </a:r>
            <a:r>
              <a:rPr lang="pl-PL" sz="2800" dirty="0" err="1" smtClean="0"/>
              <a:t>zachowań</a:t>
            </a:r>
            <a:r>
              <a:rPr lang="pl-PL" sz="2800" dirty="0" smtClean="0"/>
              <a:t>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pl-PL" dirty="0" smtClean="0"/>
              <a:t>Nierówne traktowanie </a:t>
            </a:r>
          </a:p>
          <a:p>
            <a:pPr marL="457200" indent="-457200">
              <a:buAutoNum type="arabicPeriod"/>
            </a:pPr>
            <a:r>
              <a:rPr lang="pl-PL" dirty="0" smtClean="0"/>
              <a:t>Dyskryminacja</a:t>
            </a:r>
          </a:p>
          <a:p>
            <a:pPr marL="457200" indent="-457200">
              <a:buAutoNum type="arabicPeriod"/>
            </a:pPr>
            <a:r>
              <a:rPr lang="pl-PL" dirty="0" smtClean="0"/>
              <a:t>Molestowanie</a:t>
            </a:r>
          </a:p>
          <a:p>
            <a:pPr marL="457200" indent="-457200">
              <a:buAutoNum type="arabicPeriod"/>
            </a:pPr>
            <a:r>
              <a:rPr lang="pl-PL" dirty="0" smtClean="0"/>
              <a:t>Molestowanie seksualne</a:t>
            </a:r>
          </a:p>
          <a:p>
            <a:pPr marL="457200" indent="-457200">
              <a:buAutoNum type="arabicPeriod"/>
            </a:pPr>
            <a:r>
              <a:rPr lang="pl-PL" dirty="0" err="1" smtClean="0"/>
              <a:t>Mobbing</a:t>
            </a:r>
            <a:r>
              <a:rPr lang="pl-PL" dirty="0" smtClean="0"/>
              <a:t> </a:t>
            </a:r>
          </a:p>
          <a:p>
            <a:pPr marL="457200" indent="-457200">
              <a:buAutoNum type="arabicPeriod"/>
            </a:pPr>
            <a:endParaRPr lang="pl-PL" dirty="0" smtClean="0"/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3497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560840" cy="13716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Środki przeciwko działaniom niepożądanym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 algn="just">
              <a:buAutoNum type="arabicPeriod"/>
            </a:pPr>
            <a:r>
              <a:rPr lang="pl-PL" dirty="0"/>
              <a:t>D</a:t>
            </a:r>
            <a:r>
              <a:rPr lang="pl-PL" dirty="0" smtClean="0"/>
              <a:t>oraźne:</a:t>
            </a:r>
          </a:p>
          <a:p>
            <a:pPr algn="just"/>
            <a:r>
              <a:rPr lang="pl-PL" dirty="0"/>
              <a:t> </a:t>
            </a:r>
            <a:r>
              <a:rPr lang="pl-PL" dirty="0" smtClean="0"/>
              <a:t>- przeniesienie </a:t>
            </a:r>
            <a:r>
              <a:rPr lang="pl-PL" dirty="0"/>
              <a:t>pracownika do innej pracy albo </a:t>
            </a:r>
            <a:r>
              <a:rPr lang="pl-PL" dirty="0" smtClean="0"/>
              <a:t>na inne </a:t>
            </a:r>
            <a:r>
              <a:rPr lang="pl-PL" dirty="0"/>
              <a:t>stanowisko </a:t>
            </a:r>
          </a:p>
          <a:p>
            <a:pPr algn="just"/>
            <a:r>
              <a:rPr lang="pl-PL" dirty="0" smtClean="0"/>
              <a:t>- </a:t>
            </a:r>
            <a:r>
              <a:rPr lang="pl-PL" dirty="0"/>
              <a:t>gromadzenie środków dowodowych</a:t>
            </a:r>
          </a:p>
          <a:p>
            <a:pPr algn="just"/>
            <a:r>
              <a:rPr lang="pl-PL" dirty="0"/>
              <a:t> </a:t>
            </a:r>
            <a:r>
              <a:rPr lang="pl-PL" dirty="0" smtClean="0"/>
              <a:t>- </a:t>
            </a:r>
            <a:r>
              <a:rPr lang="pl-PL" dirty="0"/>
              <a:t>prawidłowa dokumentacja pracownicza</a:t>
            </a:r>
          </a:p>
          <a:p>
            <a:pPr algn="just"/>
            <a:r>
              <a:rPr lang="pl-PL" dirty="0"/>
              <a:t> </a:t>
            </a:r>
            <a:r>
              <a:rPr lang="pl-PL" dirty="0" smtClean="0"/>
              <a:t>- </a:t>
            </a:r>
            <a:r>
              <a:rPr lang="pl-PL" dirty="0"/>
              <a:t>gromadzenie materiałów na </a:t>
            </a:r>
            <a:r>
              <a:rPr lang="pl-PL" dirty="0" smtClean="0"/>
              <a:t>potrzeby odszkodowania </a:t>
            </a:r>
            <a:r>
              <a:rPr lang="pl-PL" dirty="0"/>
              <a:t>od </a:t>
            </a:r>
            <a:r>
              <a:rPr lang="pl-PL" dirty="0" smtClean="0"/>
              <a:t>pracownika </a:t>
            </a:r>
            <a:r>
              <a:rPr lang="pl-PL" dirty="0"/>
              <a:t>(art. 55 i art. 61 </a:t>
            </a:r>
            <a:r>
              <a:rPr lang="pl-PL" dirty="0" smtClean="0"/>
              <a:t>(</a:t>
            </a:r>
            <a:r>
              <a:rPr lang="pl-PL" dirty="0"/>
              <a:t>1)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  <a:p>
            <a:pPr algn="just"/>
            <a:r>
              <a:rPr lang="pl-PL" dirty="0"/>
              <a:t> </a:t>
            </a:r>
            <a:r>
              <a:rPr lang="pl-PL" dirty="0" smtClean="0"/>
              <a:t>2.  Zapobiegawcze</a:t>
            </a:r>
            <a:endParaRPr lang="pl-PL" dirty="0"/>
          </a:p>
          <a:p>
            <a:pPr algn="just"/>
            <a:r>
              <a:rPr lang="pl-PL" dirty="0"/>
              <a:t> • Polityki antydyskryminacyjne i </a:t>
            </a:r>
            <a:r>
              <a:rPr lang="pl-PL" dirty="0" err="1" smtClean="0"/>
              <a:t>antymobbingowe</a:t>
            </a:r>
            <a:r>
              <a:rPr lang="pl-PL" dirty="0" smtClean="0"/>
              <a:t> </a:t>
            </a:r>
          </a:p>
          <a:p>
            <a:pPr algn="just"/>
            <a:r>
              <a:rPr lang="pl-PL" dirty="0" smtClean="0"/>
              <a:t>- </a:t>
            </a:r>
            <a:r>
              <a:rPr lang="pl-PL" dirty="0"/>
              <a:t>ścieżka postępowania w przypadku </a:t>
            </a:r>
            <a:r>
              <a:rPr lang="pl-PL" dirty="0" smtClean="0"/>
              <a:t>podejrzenia </a:t>
            </a:r>
            <a:r>
              <a:rPr lang="pl-PL" dirty="0"/>
              <a:t>stosowania </a:t>
            </a:r>
            <a:r>
              <a:rPr lang="pl-PL" dirty="0" err="1"/>
              <a:t>mobbingu</a:t>
            </a:r>
            <a:endParaRPr lang="pl-PL" dirty="0"/>
          </a:p>
          <a:p>
            <a:pPr algn="just"/>
            <a:r>
              <a:rPr lang="pl-PL" dirty="0"/>
              <a:t> </a:t>
            </a:r>
            <a:r>
              <a:rPr lang="pl-PL" dirty="0" smtClean="0"/>
              <a:t>- </a:t>
            </a:r>
            <a:r>
              <a:rPr lang="pl-PL" dirty="0"/>
              <a:t>wewnętrzne organy </a:t>
            </a:r>
            <a:r>
              <a:rPr lang="pl-PL" dirty="0" err="1"/>
              <a:t>antymobbingowe</a:t>
            </a:r>
            <a:r>
              <a:rPr lang="pl-PL" dirty="0"/>
              <a:t> </a:t>
            </a:r>
            <a:r>
              <a:rPr lang="pl-PL" dirty="0" smtClean="0"/>
              <a:t>i </a:t>
            </a:r>
            <a:r>
              <a:rPr lang="pl-PL" dirty="0"/>
              <a:t>postępowania polubowne</a:t>
            </a:r>
          </a:p>
          <a:p>
            <a:pPr algn="just"/>
            <a:r>
              <a:rPr lang="pl-PL" dirty="0"/>
              <a:t> • Systemy ocen pracowników (w tym ocena </a:t>
            </a:r>
            <a:r>
              <a:rPr lang="pl-PL" dirty="0" smtClean="0"/>
              <a:t>przez współpracowników</a:t>
            </a:r>
            <a:r>
              <a:rPr lang="pl-PL" dirty="0"/>
              <a:t>)</a:t>
            </a:r>
          </a:p>
          <a:p>
            <a:pPr algn="just"/>
            <a:r>
              <a:rPr lang="pl-PL" dirty="0"/>
              <a:t> • Szkolenia pracowników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2998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6995120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Podstawy odpowiedzialności za działania niepożądane 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just">
              <a:buAutoNum type="arabicPeriod"/>
            </a:pPr>
            <a:r>
              <a:rPr lang="pl-PL" dirty="0"/>
              <a:t>Karna </a:t>
            </a:r>
            <a:r>
              <a:rPr lang="pl-PL" dirty="0" smtClean="0"/>
              <a:t>(np. art</a:t>
            </a:r>
            <a:r>
              <a:rPr lang="pl-PL" dirty="0"/>
              <a:t>. 218 § 1a k.k. </a:t>
            </a:r>
            <a:r>
              <a:rPr lang="pl-PL" dirty="0" smtClean="0"/>
              <a:t>w </a:t>
            </a:r>
            <a:r>
              <a:rPr lang="pl-PL" dirty="0"/>
              <a:t>odniesieniu do osoby wykonującej </a:t>
            </a:r>
            <a:r>
              <a:rPr lang="pl-PL" dirty="0" smtClean="0"/>
              <a:t>czynności </a:t>
            </a:r>
            <a:r>
              <a:rPr lang="pl-PL" dirty="0"/>
              <a:t>z zakresu prawa pracy i ubezpieczeń </a:t>
            </a:r>
            <a:r>
              <a:rPr lang="pl-PL" dirty="0" smtClean="0"/>
              <a:t>społecznych - kto</a:t>
            </a:r>
            <a:r>
              <a:rPr lang="pl-PL" dirty="0"/>
              <a:t>, wykonując czynności w sprawach z zakresu prawa </a:t>
            </a:r>
            <a:r>
              <a:rPr lang="pl-PL" dirty="0" smtClean="0"/>
              <a:t>pracy i </a:t>
            </a:r>
            <a:r>
              <a:rPr lang="pl-PL" dirty="0"/>
              <a:t>ubezpieczeń społecznych, złośliwie lub uporczywie narusza prawa </a:t>
            </a:r>
            <a:r>
              <a:rPr lang="pl-PL" dirty="0" smtClean="0"/>
              <a:t>pracownika wynikające </a:t>
            </a:r>
            <a:r>
              <a:rPr lang="pl-PL" dirty="0"/>
              <a:t>ze stosunku pracy lub ubezpieczenia społecznego</a:t>
            </a:r>
            <a:r>
              <a:rPr lang="pl-PL" dirty="0" smtClean="0"/>
              <a:t>, podlega </a:t>
            </a:r>
            <a:r>
              <a:rPr lang="pl-PL" dirty="0"/>
              <a:t>grzywnie, karze ograniczenia wolności albo pozbawienia wolności </a:t>
            </a:r>
            <a:r>
              <a:rPr lang="pl-PL" dirty="0" smtClean="0"/>
              <a:t>do lat </a:t>
            </a:r>
            <a:r>
              <a:rPr lang="pl-PL" dirty="0"/>
              <a:t>2., </a:t>
            </a:r>
            <a:r>
              <a:rPr lang="pl-PL" dirty="0" smtClean="0"/>
              <a:t>art. </a:t>
            </a:r>
            <a:r>
              <a:rPr lang="pl-PL" dirty="0"/>
              <a:t>190a § </a:t>
            </a:r>
            <a:r>
              <a:rPr lang="pl-PL" dirty="0" smtClean="0"/>
              <a:t>1 </a:t>
            </a:r>
            <a:r>
              <a:rPr lang="pl-PL" dirty="0"/>
              <a:t>k.k. </a:t>
            </a:r>
            <a:r>
              <a:rPr lang="pl-PL" dirty="0" smtClean="0"/>
              <a:t>kto </a:t>
            </a:r>
            <a:r>
              <a:rPr lang="pl-PL" dirty="0"/>
              <a:t>przez uporczywe nękanie innej osoby lub osoby dla </a:t>
            </a:r>
            <a:r>
              <a:rPr lang="pl-PL" dirty="0" smtClean="0"/>
              <a:t>niej najbliższej </a:t>
            </a:r>
            <a:r>
              <a:rPr lang="pl-PL" dirty="0"/>
              <a:t>wzbudza u niej uzasadnione okolicznościami poczucie zagrożenia</a:t>
            </a:r>
            <a:r>
              <a:rPr lang="pl-PL" dirty="0" smtClean="0"/>
              <a:t>, poniżenia </a:t>
            </a:r>
            <a:r>
              <a:rPr lang="pl-PL" dirty="0"/>
              <a:t>lub udręczenia lub istotnie narusza jej prywatność</a:t>
            </a:r>
            <a:r>
              <a:rPr lang="pl-PL" dirty="0" smtClean="0"/>
              <a:t>, podlega </a:t>
            </a:r>
            <a:r>
              <a:rPr lang="pl-PL" dirty="0"/>
              <a:t>karze pozbawienia wolności od 6 miesięcy do lat 8.)</a:t>
            </a:r>
            <a:endParaRPr lang="pl-PL" dirty="0" smtClean="0"/>
          </a:p>
          <a:p>
            <a:pPr marL="457200" indent="-457200">
              <a:buAutoNum type="arabicPeriod"/>
            </a:pPr>
            <a:r>
              <a:rPr lang="pl-PL" dirty="0" smtClean="0"/>
              <a:t>Cywilna </a:t>
            </a:r>
          </a:p>
          <a:p>
            <a:pPr marL="457200" indent="-457200">
              <a:buAutoNum type="arabicPeriod"/>
            </a:pPr>
            <a:r>
              <a:rPr lang="pl-PL" dirty="0" smtClean="0"/>
              <a:t>Pracownicza</a:t>
            </a:r>
          </a:p>
          <a:p>
            <a:pPr marL="457200" indent="-457200">
              <a:buAutoNum type="arabicPeriod"/>
            </a:pPr>
            <a:r>
              <a:rPr lang="pl-PL" dirty="0" smtClean="0"/>
              <a:t>Dyscyplinarna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0753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283152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Relacje MOBBING DELIKT DYSCYPLINARNY CZYN KARNY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4973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1. czyn </a:t>
            </a:r>
            <a:r>
              <a:rPr lang="pl-PL" dirty="0"/>
              <a:t>stanowi </a:t>
            </a:r>
            <a:r>
              <a:rPr lang="pl-PL" dirty="0" smtClean="0"/>
              <a:t>jednocześnie </a:t>
            </a:r>
            <a:r>
              <a:rPr lang="pl-PL" dirty="0"/>
              <a:t>przestępstwo, delikt dyscyplinarny oraz </a:t>
            </a:r>
            <a:r>
              <a:rPr lang="pl-PL" dirty="0" err="1"/>
              <a:t>mobbing</a:t>
            </a:r>
            <a:r>
              <a:rPr lang="pl-PL" dirty="0"/>
              <a:t>; </a:t>
            </a:r>
            <a:endParaRPr lang="pl-PL" dirty="0" smtClean="0"/>
          </a:p>
          <a:p>
            <a:pPr algn="just"/>
            <a:r>
              <a:rPr lang="pl-PL" dirty="0" smtClean="0"/>
              <a:t>2. czyn </a:t>
            </a:r>
            <a:r>
              <a:rPr lang="pl-PL" dirty="0"/>
              <a:t>stanowi jednocześnie </a:t>
            </a:r>
            <a:r>
              <a:rPr lang="pl-PL" dirty="0" smtClean="0"/>
              <a:t>przestępstwo </a:t>
            </a:r>
            <a:r>
              <a:rPr lang="pl-PL" dirty="0"/>
              <a:t>i delikt dyscyplinarny, ale nie </a:t>
            </a:r>
            <a:r>
              <a:rPr lang="pl-PL" dirty="0" err="1"/>
              <a:t>mobbing</a:t>
            </a:r>
            <a:r>
              <a:rPr lang="pl-PL" dirty="0"/>
              <a:t>; </a:t>
            </a:r>
            <a:endParaRPr lang="pl-PL" dirty="0" smtClean="0"/>
          </a:p>
          <a:p>
            <a:pPr algn="just"/>
            <a:r>
              <a:rPr lang="pl-PL" dirty="0" smtClean="0"/>
              <a:t>3. czyn </a:t>
            </a:r>
            <a:r>
              <a:rPr lang="pl-PL" dirty="0"/>
              <a:t>stanowi jednocześnie </a:t>
            </a:r>
            <a:r>
              <a:rPr lang="pl-PL" dirty="0" smtClean="0"/>
              <a:t>przestępstwo </a:t>
            </a:r>
            <a:r>
              <a:rPr lang="pl-PL" dirty="0"/>
              <a:t>i </a:t>
            </a:r>
            <a:r>
              <a:rPr lang="pl-PL" dirty="0" err="1"/>
              <a:t>mobbing</a:t>
            </a:r>
            <a:r>
              <a:rPr lang="pl-PL" dirty="0"/>
              <a:t>, ale nie delikt dyscyplinarny; </a:t>
            </a:r>
            <a:endParaRPr lang="pl-PL" dirty="0" smtClean="0"/>
          </a:p>
          <a:p>
            <a:pPr algn="just"/>
            <a:r>
              <a:rPr lang="pl-PL" dirty="0" smtClean="0"/>
              <a:t>4. czyn </a:t>
            </a:r>
            <a:r>
              <a:rPr lang="pl-PL" dirty="0"/>
              <a:t>stanowi </a:t>
            </a:r>
            <a:r>
              <a:rPr lang="pl-PL" dirty="0" smtClean="0"/>
              <a:t>przestępstwo</a:t>
            </a:r>
            <a:r>
              <a:rPr lang="pl-PL" dirty="0"/>
              <a:t>, ale nie delikt dyscyplinarny i </a:t>
            </a:r>
            <a:r>
              <a:rPr lang="pl-PL" dirty="0" err="1"/>
              <a:t>mobbing</a:t>
            </a:r>
            <a:r>
              <a:rPr lang="pl-PL" dirty="0"/>
              <a:t>; </a:t>
            </a:r>
            <a:endParaRPr lang="pl-PL" dirty="0" smtClean="0"/>
          </a:p>
          <a:p>
            <a:pPr algn="just"/>
            <a:r>
              <a:rPr lang="pl-PL" dirty="0" smtClean="0"/>
              <a:t>5. czyn </a:t>
            </a:r>
            <a:r>
              <a:rPr lang="pl-PL" dirty="0"/>
              <a:t>nie stanowi przestępstwa, ale </a:t>
            </a:r>
            <a:r>
              <a:rPr lang="pl-PL" dirty="0" smtClean="0"/>
              <a:t>jest </a:t>
            </a:r>
            <a:r>
              <a:rPr lang="pl-PL" dirty="0"/>
              <a:t>deliktem dyscyplinarnym i </a:t>
            </a:r>
            <a:r>
              <a:rPr lang="pl-PL" dirty="0" err="1"/>
              <a:t>mobbingiem</a:t>
            </a:r>
            <a:r>
              <a:rPr lang="pl-PL" dirty="0"/>
              <a:t>; </a:t>
            </a:r>
            <a:endParaRPr lang="pl-PL" dirty="0" smtClean="0"/>
          </a:p>
          <a:p>
            <a:pPr algn="just"/>
            <a:r>
              <a:rPr lang="pl-PL" dirty="0" smtClean="0"/>
              <a:t>6. czyn </a:t>
            </a:r>
            <a:r>
              <a:rPr lang="pl-PL" dirty="0"/>
              <a:t>nie stanowi przestępstwa, ani </a:t>
            </a:r>
            <a:r>
              <a:rPr lang="pl-PL" dirty="0" smtClean="0"/>
              <a:t>deliktu </a:t>
            </a:r>
            <a:r>
              <a:rPr lang="pl-PL" dirty="0"/>
              <a:t>dyscyplinarnego, ale jest </a:t>
            </a:r>
            <a:r>
              <a:rPr lang="pl-PL" dirty="0" err="1"/>
              <a:t>mobbingiem</a:t>
            </a:r>
            <a:r>
              <a:rPr lang="pl-PL" dirty="0"/>
              <a:t>; </a:t>
            </a:r>
            <a:endParaRPr lang="pl-PL" dirty="0" smtClean="0"/>
          </a:p>
          <a:p>
            <a:pPr algn="just"/>
            <a:r>
              <a:rPr lang="pl-PL" dirty="0" smtClean="0"/>
              <a:t>7. czyn </a:t>
            </a:r>
            <a:r>
              <a:rPr lang="pl-PL" dirty="0"/>
              <a:t>nie stanowi przestępstwa, </a:t>
            </a:r>
            <a:r>
              <a:rPr lang="pl-PL" dirty="0" smtClean="0"/>
              <a:t>ani </a:t>
            </a:r>
            <a:r>
              <a:rPr lang="pl-PL" dirty="0" err="1"/>
              <a:t>mobbingu</a:t>
            </a:r>
            <a:r>
              <a:rPr lang="pl-PL" dirty="0"/>
              <a:t>, ale jest deliktem dyscyplinarnym.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6739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Bezzasadne posądzenie            </a:t>
            </a:r>
            <a:br>
              <a:rPr lang="pl-PL" sz="2800" dirty="0" smtClean="0"/>
            </a:br>
            <a:r>
              <a:rPr lang="pl-PL" sz="2800" dirty="0" smtClean="0"/>
              <a:t>o </a:t>
            </a:r>
            <a:r>
              <a:rPr lang="pl-PL" sz="2800" dirty="0" err="1" smtClean="0"/>
              <a:t>mobbing</a:t>
            </a:r>
            <a:r>
              <a:rPr lang="pl-PL" sz="2800" dirty="0" smtClean="0"/>
              <a:t>/dyskryminację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 </a:t>
            </a:r>
            <a:r>
              <a:rPr lang="pl-PL" u="sng" dirty="0"/>
              <a:t>Roszczenia pracodawcy:</a:t>
            </a:r>
          </a:p>
          <a:p>
            <a:pPr algn="just"/>
            <a:r>
              <a:rPr lang="pl-PL" dirty="0"/>
              <a:t> • z tytułu naruszenie dóbr osobistych pracodawcy </a:t>
            </a:r>
            <a:r>
              <a:rPr lang="pl-PL" dirty="0" smtClean="0"/>
              <a:t>(</a:t>
            </a:r>
            <a:r>
              <a:rPr lang="pl-PL" dirty="0"/>
              <a:t>art. 43 w zw. z art. 24 KC)</a:t>
            </a:r>
          </a:p>
          <a:p>
            <a:pPr algn="just"/>
            <a:r>
              <a:rPr lang="pl-PL" dirty="0"/>
              <a:t> • z tytułu naruszenia dóbr osobistych rzekomego </a:t>
            </a:r>
            <a:r>
              <a:rPr lang="pl-PL" dirty="0" smtClean="0"/>
              <a:t>„</a:t>
            </a:r>
            <a:r>
              <a:rPr lang="pl-PL" dirty="0" err="1"/>
              <a:t>mobbera</a:t>
            </a:r>
            <a:r>
              <a:rPr lang="pl-PL" dirty="0"/>
              <a:t>” (art. 24 KC)</a:t>
            </a:r>
          </a:p>
          <a:p>
            <a:pPr algn="just"/>
            <a:r>
              <a:rPr lang="pl-PL" dirty="0"/>
              <a:t> </a:t>
            </a:r>
            <a:r>
              <a:rPr lang="pl-PL" u="sng" dirty="0" smtClean="0"/>
              <a:t>Odpowiedzialność pracownicza - </a:t>
            </a:r>
            <a:r>
              <a:rPr lang="pl-PL" dirty="0" smtClean="0"/>
              <a:t>ś</a:t>
            </a:r>
            <a:r>
              <a:rPr lang="pl-PL" u="sng" dirty="0" smtClean="0"/>
              <a:t>rodki dyscyplinarne : </a:t>
            </a:r>
            <a:endParaRPr lang="pl-PL" u="sng" dirty="0"/>
          </a:p>
          <a:p>
            <a:pPr algn="just"/>
            <a:r>
              <a:rPr lang="pl-PL" dirty="0"/>
              <a:t>• Kary porządkowe</a:t>
            </a:r>
          </a:p>
          <a:p>
            <a:pPr algn="just"/>
            <a:r>
              <a:rPr lang="pl-PL" dirty="0"/>
              <a:t> • </a:t>
            </a:r>
            <a:r>
              <a:rPr lang="pl-PL" dirty="0" smtClean="0"/>
              <a:t>Rozwiązanie umowy o pracę</a:t>
            </a:r>
          </a:p>
          <a:p>
            <a:pPr algn="just"/>
            <a:r>
              <a:rPr lang="pl-PL" u="sng" dirty="0" smtClean="0"/>
              <a:t>Odpowiedzialność dyscyplinarna 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11053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Źródła prawa zakazu dyskryminacji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641379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1. Rada </a:t>
            </a:r>
            <a:r>
              <a:rPr lang="pl-PL" dirty="0"/>
              <a:t>Europy</a:t>
            </a:r>
          </a:p>
          <a:p>
            <a:pPr algn="just"/>
            <a:r>
              <a:rPr lang="pl-PL" dirty="0"/>
              <a:t> • Europejska Konwencja Praw Człowieka</a:t>
            </a:r>
          </a:p>
          <a:p>
            <a:pPr algn="just"/>
            <a:r>
              <a:rPr lang="pl-PL" dirty="0"/>
              <a:t> • Europejska Karta Społeczna</a:t>
            </a:r>
          </a:p>
          <a:p>
            <a:pPr algn="just"/>
            <a:r>
              <a:rPr lang="pl-PL" dirty="0"/>
              <a:t> </a:t>
            </a:r>
            <a:r>
              <a:rPr lang="pl-PL" dirty="0" smtClean="0"/>
              <a:t>2. Unia </a:t>
            </a:r>
            <a:r>
              <a:rPr lang="pl-PL" dirty="0"/>
              <a:t>Europejska</a:t>
            </a:r>
          </a:p>
          <a:p>
            <a:pPr algn="just"/>
            <a:r>
              <a:rPr lang="pl-PL" dirty="0"/>
              <a:t> • Zasada równości i zakaz dyskryminacji w prawie </a:t>
            </a:r>
          </a:p>
          <a:p>
            <a:pPr algn="just"/>
            <a:r>
              <a:rPr lang="pl-PL" dirty="0"/>
              <a:t>pierwotnym Wspólnoty Europejskiej</a:t>
            </a:r>
          </a:p>
          <a:p>
            <a:pPr algn="just"/>
            <a:r>
              <a:rPr lang="pl-PL" dirty="0"/>
              <a:t> • Cztery dyrektywy Unii Europejskiej dotyczące </a:t>
            </a:r>
          </a:p>
          <a:p>
            <a:pPr algn="just"/>
            <a:r>
              <a:rPr lang="pl-PL" dirty="0"/>
              <a:t>równego traktowania i zakazu dyskryminacji</a:t>
            </a:r>
          </a:p>
          <a:p>
            <a:pPr algn="just"/>
            <a:r>
              <a:rPr lang="pl-PL" dirty="0"/>
              <a:t> • Karta Praw Podstawowych Unii Europejskiej</a:t>
            </a:r>
          </a:p>
          <a:p>
            <a:pPr algn="just"/>
            <a:r>
              <a:rPr lang="pl-PL" dirty="0"/>
              <a:t> </a:t>
            </a:r>
            <a:r>
              <a:rPr lang="pl-PL" dirty="0" smtClean="0"/>
              <a:t>3. Konwencja </a:t>
            </a:r>
            <a:r>
              <a:rPr lang="pl-PL" dirty="0"/>
              <a:t>nr 111 Międzynarodowej Organizacji Pracy</a:t>
            </a:r>
          </a:p>
        </p:txBody>
      </p:sp>
    </p:spTree>
    <p:extLst>
      <p:ext uri="{BB962C8B-B14F-4D97-AF65-F5344CB8AC3E}">
        <p14:creationId xmlns:p14="http://schemas.microsoft.com/office/powerpoint/2010/main" val="9972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przepisy </a:t>
            </a:r>
            <a:r>
              <a:rPr lang="pl-PL" sz="2400" dirty="0"/>
              <a:t>o zasadzie </a:t>
            </a:r>
            <a:r>
              <a:rPr lang="pl-PL" sz="2400" dirty="0" smtClean="0"/>
              <a:t>równości </a:t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zakazie dyskryminacji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pl-PL" dirty="0" smtClean="0"/>
              <a:t>Konstytucja </a:t>
            </a:r>
            <a:r>
              <a:rPr lang="pl-PL" dirty="0"/>
              <a:t>RP: </a:t>
            </a:r>
            <a:endParaRPr lang="pl-PL" dirty="0" smtClean="0"/>
          </a:p>
          <a:p>
            <a:pPr algn="just"/>
            <a:r>
              <a:rPr lang="pl-PL" dirty="0" smtClean="0"/>
              <a:t>• </a:t>
            </a:r>
            <a:r>
              <a:rPr lang="pl-PL" dirty="0"/>
              <a:t>art.32 i 33 </a:t>
            </a:r>
            <a:endParaRPr lang="pl-PL" dirty="0" smtClean="0"/>
          </a:p>
          <a:p>
            <a:pPr algn="just"/>
            <a:r>
              <a:rPr lang="pl-PL" dirty="0" smtClean="0"/>
              <a:t>2. Kodeks </a:t>
            </a:r>
            <a:r>
              <a:rPr lang="pl-PL" dirty="0"/>
              <a:t>pracy: </a:t>
            </a:r>
            <a:endParaRPr lang="pl-PL" dirty="0" smtClean="0"/>
          </a:p>
          <a:p>
            <a:pPr algn="just"/>
            <a:r>
              <a:rPr lang="pl-PL" dirty="0" smtClean="0"/>
              <a:t>• </a:t>
            </a:r>
            <a:r>
              <a:rPr lang="pl-PL" dirty="0"/>
              <a:t>art. 11 (2) </a:t>
            </a:r>
            <a:endParaRPr lang="pl-PL" dirty="0" smtClean="0"/>
          </a:p>
          <a:p>
            <a:pPr algn="just"/>
            <a:r>
              <a:rPr lang="pl-PL" dirty="0" smtClean="0"/>
              <a:t>• </a:t>
            </a:r>
            <a:r>
              <a:rPr lang="pl-PL" dirty="0"/>
              <a:t>Rozdział </a:t>
            </a:r>
            <a:r>
              <a:rPr lang="pl-PL" dirty="0" err="1"/>
              <a:t>IIa</a:t>
            </a:r>
            <a:r>
              <a:rPr lang="pl-PL" dirty="0"/>
              <a:t> (art. 18 (3a) – 18 (3e) </a:t>
            </a:r>
            <a:endParaRPr lang="pl-PL" dirty="0" smtClean="0"/>
          </a:p>
          <a:p>
            <a:pPr algn="just"/>
            <a:r>
              <a:rPr lang="pl-PL" dirty="0" smtClean="0"/>
              <a:t>• </a:t>
            </a:r>
            <a:r>
              <a:rPr lang="pl-PL" dirty="0"/>
              <a:t>art. 94 pkt 2b, 94 (1) i art. 94(3) </a:t>
            </a:r>
            <a:endParaRPr lang="pl-PL" dirty="0" smtClean="0"/>
          </a:p>
          <a:p>
            <a:pPr algn="just"/>
            <a:r>
              <a:rPr lang="pl-PL" dirty="0" smtClean="0"/>
              <a:t>3. Ustawa </a:t>
            </a:r>
            <a:r>
              <a:rPr lang="pl-PL" dirty="0"/>
              <a:t>o promocji zatrudnienia i instytucjach rynku pracy: • Art. 123 </a:t>
            </a:r>
            <a:endParaRPr lang="pl-PL" dirty="0" smtClean="0"/>
          </a:p>
          <a:p>
            <a:pPr algn="just"/>
            <a:r>
              <a:rPr lang="pl-PL" dirty="0" smtClean="0"/>
              <a:t>4. Ustawa </a:t>
            </a:r>
            <a:r>
              <a:rPr lang="pl-PL" dirty="0"/>
              <a:t>z 3 grudnia 2010 r. wdrożeniu niektórych przepisów Unii Europejskiej w zakresie równego traktowania Kodeks karny: </a:t>
            </a:r>
            <a:endParaRPr lang="pl-PL" dirty="0" smtClean="0"/>
          </a:p>
          <a:p>
            <a:pPr algn="just"/>
            <a:r>
              <a:rPr lang="pl-PL" dirty="0" smtClean="0"/>
              <a:t>• </a:t>
            </a:r>
            <a:r>
              <a:rPr lang="pl-PL" dirty="0"/>
              <a:t>art. 218 par. 1a</a:t>
            </a:r>
          </a:p>
        </p:txBody>
      </p:sp>
    </p:spTree>
    <p:extLst>
      <p:ext uri="{BB962C8B-B14F-4D97-AF65-F5344CB8AC3E}">
        <p14:creationId xmlns:p14="http://schemas.microsoft.com/office/powerpoint/2010/main" val="145105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Naruszenie zasady równego traktowania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- odmowa </a:t>
            </a:r>
            <a:r>
              <a:rPr lang="pl-PL" dirty="0"/>
              <a:t>nawiązania stosunku pracy; </a:t>
            </a:r>
          </a:p>
          <a:p>
            <a:pPr algn="just"/>
            <a:r>
              <a:rPr lang="pl-PL" dirty="0" smtClean="0"/>
              <a:t>- niekorzystne </a:t>
            </a:r>
            <a:r>
              <a:rPr lang="pl-PL" dirty="0"/>
              <a:t>kształtowanie wynagrodzeń lub </a:t>
            </a:r>
            <a:r>
              <a:rPr lang="pl-PL" dirty="0" smtClean="0"/>
              <a:t>innych </a:t>
            </a:r>
            <a:r>
              <a:rPr lang="pl-PL" dirty="0"/>
              <a:t>warunków zatrudnienia;</a:t>
            </a:r>
          </a:p>
          <a:p>
            <a:pPr algn="just"/>
            <a:r>
              <a:rPr lang="pl-PL" dirty="0" smtClean="0"/>
              <a:t> - pominięcie przy awansowaniu;</a:t>
            </a:r>
          </a:p>
          <a:p>
            <a:pPr algn="just"/>
            <a:r>
              <a:rPr lang="pl-PL" dirty="0" smtClean="0"/>
              <a:t> - pominięcie </a:t>
            </a:r>
            <a:r>
              <a:rPr lang="pl-PL" dirty="0"/>
              <a:t>przy kwalifikowaniu do </a:t>
            </a:r>
            <a:r>
              <a:rPr lang="pl-PL" dirty="0" smtClean="0"/>
              <a:t>szkoleń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640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59216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Wyłączenia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- niezatrudnianie </a:t>
            </a:r>
            <a:r>
              <a:rPr lang="pl-PL" dirty="0"/>
              <a:t>z powodu jednej z przyczyn wskazanych w art. 18(3a) par. 1, jeżeli jest to wymaganie zawodowe; </a:t>
            </a:r>
            <a:endParaRPr lang="pl-PL" dirty="0" smtClean="0"/>
          </a:p>
          <a:p>
            <a:pPr algn="just"/>
            <a:r>
              <a:rPr lang="pl-PL" dirty="0"/>
              <a:t>-</a:t>
            </a:r>
            <a:r>
              <a:rPr lang="pl-PL" dirty="0" smtClean="0"/>
              <a:t> </a:t>
            </a:r>
            <a:r>
              <a:rPr lang="pl-PL" dirty="0"/>
              <a:t>zmiana wymiaru czasu pracy z przyczyn niedotyczących pracownika; </a:t>
            </a:r>
            <a:endParaRPr lang="pl-PL" dirty="0" smtClean="0"/>
          </a:p>
          <a:p>
            <a:pPr algn="just"/>
            <a:r>
              <a:rPr lang="pl-PL" dirty="0"/>
              <a:t>-</a:t>
            </a:r>
            <a:r>
              <a:rPr lang="pl-PL" dirty="0" smtClean="0"/>
              <a:t> </a:t>
            </a:r>
            <a:r>
              <a:rPr lang="pl-PL" dirty="0"/>
              <a:t>ochrona rodzicielstwa i osób z niepełnosprawnościami; </a:t>
            </a:r>
            <a:endParaRPr lang="pl-PL" dirty="0" smtClean="0"/>
          </a:p>
          <a:p>
            <a:pPr algn="just"/>
            <a:r>
              <a:rPr lang="pl-PL" dirty="0"/>
              <a:t>-</a:t>
            </a:r>
            <a:r>
              <a:rPr lang="pl-PL" dirty="0" smtClean="0"/>
              <a:t> </a:t>
            </a:r>
            <a:r>
              <a:rPr lang="pl-PL" dirty="0"/>
              <a:t>stosowanie kryterium stażu przy zatrudnianiu, awansowaniu, dostępie do szkoleń i zwalnianiu (odmienne traktowanie ze względu na wiek) </a:t>
            </a:r>
            <a:endParaRPr lang="pl-PL" dirty="0" smtClean="0"/>
          </a:p>
          <a:p>
            <a:pPr algn="just"/>
            <a:r>
              <a:rPr lang="pl-PL" dirty="0" smtClean="0"/>
              <a:t>…</a:t>
            </a:r>
            <a:r>
              <a:rPr lang="pl-PL" dirty="0"/>
              <a:t>jeżeli działania są proporcjonalne do zamierzonego celu</a:t>
            </a:r>
          </a:p>
        </p:txBody>
      </p:sp>
    </p:spTree>
    <p:extLst>
      <p:ext uri="{BB962C8B-B14F-4D97-AF65-F5344CB8AC3E}">
        <p14:creationId xmlns:p14="http://schemas.microsoft.com/office/powerpoint/2010/main" val="394562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Nierówne traktowanie </a:t>
            </a:r>
            <a:br>
              <a:rPr lang="pl-PL" sz="2800" dirty="0" smtClean="0"/>
            </a:br>
            <a:r>
              <a:rPr lang="pl-PL" sz="2800" dirty="0" smtClean="0"/>
              <a:t>a dyskryminacja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Zasada równości w zatrudnieniu według </a:t>
            </a:r>
            <a:r>
              <a:rPr lang="pl-PL" dirty="0" smtClean="0"/>
              <a:t>KP </a:t>
            </a:r>
            <a:endParaRPr lang="pl-PL" dirty="0"/>
          </a:p>
          <a:p>
            <a:pPr algn="just"/>
            <a:r>
              <a:rPr lang="pl-PL" b="0" dirty="0" smtClean="0"/>
              <a:t>Pracownicy </a:t>
            </a:r>
            <a:r>
              <a:rPr lang="pl-PL" b="0" dirty="0"/>
              <a:t>mają równe prawa z tytułu </a:t>
            </a:r>
            <a:r>
              <a:rPr lang="pl-PL" b="0" dirty="0" smtClean="0"/>
              <a:t>jednakowego wypełniania </a:t>
            </a:r>
            <a:r>
              <a:rPr lang="pl-PL" b="0" dirty="0"/>
              <a:t>takich samych obowiązków; dotyczy </a:t>
            </a:r>
            <a:r>
              <a:rPr lang="pl-PL" b="0" dirty="0" smtClean="0"/>
              <a:t>to w </a:t>
            </a:r>
            <a:r>
              <a:rPr lang="pl-PL" b="0" dirty="0"/>
              <a:t>szczególności równego traktowania mężczyzn i kobiet </a:t>
            </a:r>
            <a:r>
              <a:rPr lang="pl-PL" b="0" dirty="0" smtClean="0"/>
              <a:t>w </a:t>
            </a:r>
            <a:r>
              <a:rPr lang="pl-PL" b="0" dirty="0"/>
              <a:t>zatrudnieniu </a:t>
            </a:r>
            <a:r>
              <a:rPr lang="pl-PL" b="0" dirty="0" smtClean="0"/>
              <a:t>art</a:t>
            </a:r>
            <a:r>
              <a:rPr lang="pl-PL" b="0" dirty="0"/>
              <a:t>. 11(2) </a:t>
            </a:r>
            <a:r>
              <a:rPr lang="pl-PL" b="0" dirty="0" smtClean="0"/>
              <a:t>KP. </a:t>
            </a:r>
            <a:endParaRPr lang="pl-PL" b="0" dirty="0"/>
          </a:p>
          <a:p>
            <a:r>
              <a:rPr lang="pl-PL" dirty="0"/>
              <a:t>Dyskryminacja</a:t>
            </a:r>
          </a:p>
          <a:p>
            <a:pPr algn="just"/>
            <a:r>
              <a:rPr lang="pl-PL" dirty="0"/>
              <a:t> </a:t>
            </a:r>
            <a:r>
              <a:rPr lang="pl-PL" b="0" dirty="0"/>
              <a:t>Jakakolwiek dyskryminacja w zatrudnieniu, </a:t>
            </a:r>
            <a:r>
              <a:rPr lang="pl-PL" b="0" dirty="0" smtClean="0"/>
              <a:t>bezpośrednia lub </a:t>
            </a:r>
            <a:r>
              <a:rPr lang="pl-PL" b="0" dirty="0"/>
              <a:t>pośrednia, w szczególności ze względu na płeć, wiek, </a:t>
            </a:r>
            <a:r>
              <a:rPr lang="pl-PL" b="0" dirty="0" smtClean="0"/>
              <a:t>niepełnosprawność</a:t>
            </a:r>
            <a:r>
              <a:rPr lang="pl-PL" b="0" dirty="0"/>
              <a:t>, rasę, religię, narodowość, </a:t>
            </a:r>
            <a:r>
              <a:rPr lang="pl-PL" b="0" dirty="0" smtClean="0"/>
              <a:t>przekonania </a:t>
            </a:r>
            <a:r>
              <a:rPr lang="pl-PL" b="0" dirty="0"/>
              <a:t>polityczne, przynależność związkową, </a:t>
            </a:r>
            <a:r>
              <a:rPr lang="pl-PL" b="0" dirty="0" smtClean="0"/>
              <a:t>pochodzenie </a:t>
            </a:r>
            <a:r>
              <a:rPr lang="pl-PL" b="0" dirty="0"/>
              <a:t>etniczne, wyznanie, orientację seksualną, </a:t>
            </a:r>
            <a:r>
              <a:rPr lang="pl-PL" b="0" dirty="0" smtClean="0"/>
              <a:t>a </a:t>
            </a:r>
            <a:r>
              <a:rPr lang="pl-PL" b="0" dirty="0"/>
              <a:t>także ze względu na zatrudnienie na czas określony </a:t>
            </a:r>
            <a:r>
              <a:rPr lang="pl-PL" b="0" dirty="0" smtClean="0"/>
              <a:t>lub </a:t>
            </a:r>
            <a:r>
              <a:rPr lang="pl-PL" b="0" dirty="0"/>
              <a:t>nieokreślony albo w pełnym lub w niepełnym </a:t>
            </a:r>
            <a:r>
              <a:rPr lang="pl-PL" b="0" dirty="0" smtClean="0"/>
              <a:t>wymiarze </a:t>
            </a:r>
            <a:r>
              <a:rPr lang="pl-PL" b="0" dirty="0"/>
              <a:t>czasu pracy- jest niedopuszczalna </a:t>
            </a:r>
            <a:r>
              <a:rPr lang="pl-PL" b="0" dirty="0" smtClean="0"/>
              <a:t>art</a:t>
            </a:r>
            <a:r>
              <a:rPr lang="pl-PL" b="0" dirty="0"/>
              <a:t>. 11(3</a:t>
            </a:r>
            <a:r>
              <a:rPr lang="pl-PL" b="0" dirty="0" smtClean="0"/>
              <a:t>)</a:t>
            </a:r>
            <a:endParaRPr lang="pl-PL" b="0" dirty="0"/>
          </a:p>
        </p:txBody>
      </p:sp>
    </p:spTree>
    <p:extLst>
      <p:ext uri="{BB962C8B-B14F-4D97-AF65-F5344CB8AC3E}">
        <p14:creationId xmlns:p14="http://schemas.microsoft.com/office/powerpoint/2010/main" val="3392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95120" cy="104403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Rodzaje i formy dyskryminacji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71338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 </a:t>
            </a:r>
            <a:r>
              <a:rPr lang="pl-PL" dirty="0" smtClean="0"/>
              <a:t>1. bezpośrednia</a:t>
            </a:r>
            <a:r>
              <a:rPr lang="pl-PL" dirty="0"/>
              <a:t>: art. 18 (3a) par. 3 </a:t>
            </a:r>
            <a:r>
              <a:rPr lang="pl-PL" dirty="0" smtClean="0"/>
              <a:t>KP - dyskryminowanie </a:t>
            </a:r>
            <a:r>
              <a:rPr lang="pl-PL" dirty="0"/>
              <a:t>bezpośrednie istnieje wtedy, gdy pracownik z jednej </a:t>
            </a:r>
            <a:r>
              <a:rPr lang="pl-PL" dirty="0" smtClean="0"/>
              <a:t>lub z </a:t>
            </a:r>
            <a:r>
              <a:rPr lang="pl-PL" dirty="0"/>
              <a:t>kilku przyczyn określonych w § 1 </a:t>
            </a:r>
            <a:r>
              <a:rPr lang="pl-PL" dirty="0" smtClean="0"/>
              <a:t>(tj. w </a:t>
            </a:r>
            <a:r>
              <a:rPr lang="pl-PL" dirty="0"/>
              <a:t>zakresie </a:t>
            </a:r>
            <a:r>
              <a:rPr lang="pl-PL" dirty="0" smtClean="0"/>
              <a:t>nawiązania i </a:t>
            </a:r>
            <a:r>
              <a:rPr lang="pl-PL" dirty="0"/>
              <a:t>rozwiązania stosunku pracy, warunków zatrudnienia, awansowania oraz dostępu </a:t>
            </a:r>
            <a:r>
              <a:rPr lang="pl-PL" dirty="0" smtClean="0"/>
              <a:t>do szkolenia </a:t>
            </a:r>
            <a:r>
              <a:rPr lang="pl-PL" dirty="0"/>
              <a:t>w celu podnoszenia kwalifikacji zawodowych, w szczególności </a:t>
            </a:r>
            <a:r>
              <a:rPr lang="pl-PL" dirty="0" smtClean="0"/>
              <a:t>bez względu </a:t>
            </a:r>
            <a:r>
              <a:rPr lang="pl-PL" dirty="0"/>
              <a:t>na płeć, wiek, niepełnosprawność, rasę, religię, narodowość, </a:t>
            </a:r>
            <a:r>
              <a:rPr lang="pl-PL" dirty="0" smtClean="0"/>
              <a:t>przekonania polityczne</a:t>
            </a:r>
            <a:r>
              <a:rPr lang="pl-PL" dirty="0"/>
              <a:t>, przynależność związkową, pochodzenie etniczne, wyznanie, </a:t>
            </a:r>
            <a:r>
              <a:rPr lang="pl-PL" dirty="0" smtClean="0"/>
              <a:t>orientację seksualną</a:t>
            </a:r>
            <a:r>
              <a:rPr lang="pl-PL" dirty="0"/>
              <a:t>, zatrudnienie na czas określony lub nieokreślony, zatrudnienie w </a:t>
            </a:r>
            <a:r>
              <a:rPr lang="pl-PL" dirty="0" smtClean="0"/>
              <a:t>pełnym lub </a:t>
            </a:r>
            <a:r>
              <a:rPr lang="pl-PL" dirty="0"/>
              <a:t>w niepełnym wymiarze czasu </a:t>
            </a:r>
            <a:r>
              <a:rPr lang="pl-PL" dirty="0" smtClean="0"/>
              <a:t>pracy) był</a:t>
            </a:r>
            <a:r>
              <a:rPr lang="pl-PL" dirty="0"/>
              <a:t>, jest lub mógłby być </a:t>
            </a:r>
            <a:r>
              <a:rPr lang="pl-PL" dirty="0" smtClean="0"/>
              <a:t>traktowany w </a:t>
            </a:r>
            <a:r>
              <a:rPr lang="pl-PL" dirty="0"/>
              <a:t>porównywalnej sytuacji mniej korzystnie niż inni pracownicy.</a:t>
            </a:r>
          </a:p>
          <a:p>
            <a:pPr algn="just"/>
            <a:r>
              <a:rPr lang="pl-PL" dirty="0"/>
              <a:t> </a:t>
            </a:r>
            <a:r>
              <a:rPr lang="pl-PL" dirty="0" smtClean="0"/>
              <a:t>2. </a:t>
            </a:r>
            <a:r>
              <a:rPr lang="pl-PL" dirty="0"/>
              <a:t>pośrednia: art. 18 (3a) par. 4 KP </a:t>
            </a:r>
            <a:r>
              <a:rPr lang="pl-PL" dirty="0" smtClean="0"/>
              <a:t>- dyskryminowanie </a:t>
            </a:r>
            <a:r>
              <a:rPr lang="pl-PL" dirty="0"/>
              <a:t>pośrednie istnieje wtedy, gdy na skutek </a:t>
            </a:r>
            <a:r>
              <a:rPr lang="pl-PL" dirty="0" smtClean="0"/>
              <a:t>pozornie neutralnego </a:t>
            </a:r>
            <a:r>
              <a:rPr lang="pl-PL" dirty="0"/>
              <a:t>postanowienia, zastosowanego kryterium lub podjętego </a:t>
            </a:r>
            <a:r>
              <a:rPr lang="pl-PL" dirty="0" smtClean="0"/>
              <a:t>działania występują </a:t>
            </a:r>
            <a:r>
              <a:rPr lang="pl-PL" dirty="0"/>
              <a:t>lub mogłyby wystąpić niekorzystne dysproporcje albo </a:t>
            </a:r>
            <a:r>
              <a:rPr lang="pl-PL" dirty="0" smtClean="0"/>
              <a:t>szczególnie niekorzystna </a:t>
            </a:r>
            <a:r>
              <a:rPr lang="pl-PL" dirty="0"/>
              <a:t>sytuacja w zakresie nawiązania i rozwiązania stosunku pracy, </a:t>
            </a:r>
            <a:r>
              <a:rPr lang="pl-PL" dirty="0" smtClean="0"/>
              <a:t>warunków zatrudnienia</a:t>
            </a:r>
            <a:r>
              <a:rPr lang="pl-PL" dirty="0"/>
              <a:t>, awansowania oraz dostępu do szkolenia w celu podnoszenia </a:t>
            </a:r>
            <a:r>
              <a:rPr lang="pl-PL" dirty="0" smtClean="0"/>
              <a:t>kwalifikacji zawodowych </a:t>
            </a:r>
            <a:r>
              <a:rPr lang="pl-PL" dirty="0"/>
              <a:t>wobec wszystkich lub znacznej liczby pracowników </a:t>
            </a:r>
            <a:r>
              <a:rPr lang="pl-PL" dirty="0" smtClean="0"/>
              <a:t>należących do </a:t>
            </a:r>
            <a:r>
              <a:rPr lang="pl-PL" dirty="0"/>
              <a:t>grupy wyróżnionej ze względu na jedną lub kilka przyczyn określonych w § 1</a:t>
            </a:r>
            <a:r>
              <a:rPr lang="pl-PL" dirty="0" smtClean="0"/>
              <a:t>, chyba </a:t>
            </a:r>
            <a:r>
              <a:rPr lang="pl-PL" dirty="0"/>
              <a:t>że postanowienie, kryterium lub działanie jest obiektywnie uzasadnione </a:t>
            </a:r>
            <a:r>
              <a:rPr lang="pl-PL" dirty="0" smtClean="0"/>
              <a:t>ze względu </a:t>
            </a:r>
            <a:r>
              <a:rPr lang="pl-PL" dirty="0"/>
              <a:t>na zgodny z prawem cel, który ma być osiągnięty, a środki służące </a:t>
            </a:r>
            <a:r>
              <a:rPr lang="pl-PL" dirty="0" smtClean="0"/>
              <a:t>osiągnięciu </a:t>
            </a:r>
            <a:r>
              <a:rPr lang="pl-PL" dirty="0"/>
              <a:t>tego celu są właściwe i konieczne</a:t>
            </a:r>
          </a:p>
          <a:p>
            <a:r>
              <a:rPr lang="pl-PL" dirty="0"/>
              <a:t> </a:t>
            </a:r>
            <a:r>
              <a:rPr lang="pl-PL" dirty="0" smtClean="0"/>
              <a:t>3. </a:t>
            </a:r>
            <a:r>
              <a:rPr lang="pl-PL" dirty="0"/>
              <a:t>zachęcanie lub nakazywanie: art. 18 (3a) par. </a:t>
            </a:r>
            <a:r>
              <a:rPr lang="pl-PL" dirty="0" smtClean="0"/>
              <a:t>5 KP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1910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371600"/>
          </a:xfrm>
        </p:spPr>
        <p:txBody>
          <a:bodyPr>
            <a:normAutofit/>
          </a:bodyPr>
          <a:lstStyle/>
          <a:p>
            <a:pPr algn="ctr"/>
            <a:r>
              <a:rPr lang="pl-PL" sz="3100" dirty="0" smtClean="0"/>
              <a:t>Przejawy dyskryminacji</a:t>
            </a:r>
            <a:r>
              <a:rPr lang="pl-PL" sz="3100" dirty="0"/>
              <a:t>?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• </a:t>
            </a:r>
            <a:r>
              <a:rPr lang="pl-PL" dirty="0"/>
              <a:t>na etapie rekrutacji/ogłoszeń </a:t>
            </a:r>
          </a:p>
          <a:p>
            <a:r>
              <a:rPr lang="pl-PL" dirty="0"/>
              <a:t>• w czasie zatrudnienia</a:t>
            </a:r>
          </a:p>
          <a:p>
            <a:r>
              <a:rPr lang="pl-PL" dirty="0"/>
              <a:t> • przy rozwiązaniu umowy o pracę (np. kryteria do zwolnień grupowych)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0245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dstawow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odstawowy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dstawowy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483</TotalTime>
  <Words>1642</Words>
  <Application>Microsoft Office PowerPoint</Application>
  <PresentationFormat>Pokaz na ekranie (4:3)</PresentationFormat>
  <Paragraphs>144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Podstawowy</vt:lpstr>
      <vt:lpstr>Zachowania niepożądane  na uczelni  a odpowiedzialność dyscyplinarna </vt:lpstr>
      <vt:lpstr>Rodzaje zachowań </vt:lpstr>
      <vt:lpstr>Źródła prawa zakazu dyskryminacji</vt:lpstr>
      <vt:lpstr>przepisy o zasadzie równości  i zakazie dyskryminacji </vt:lpstr>
      <vt:lpstr>Naruszenie zasady równego traktowania </vt:lpstr>
      <vt:lpstr>Wyłączenia </vt:lpstr>
      <vt:lpstr>Nierówne traktowanie  a dyskryminacja </vt:lpstr>
      <vt:lpstr>Rodzaje i formy dyskryminacji </vt:lpstr>
      <vt:lpstr>Przejawy dyskryminacji? </vt:lpstr>
      <vt:lpstr>Formy dyskryminacji</vt:lpstr>
      <vt:lpstr>Szczególne rodzaje dyskryminacji </vt:lpstr>
      <vt:lpstr>Definicja mobbingu </vt:lpstr>
      <vt:lpstr>RODZAJE I FORMY MOBBINGU  </vt:lpstr>
      <vt:lpstr>Przykłady </vt:lpstr>
      <vt:lpstr>Różnice mobbing  a dyskryminacja </vt:lpstr>
      <vt:lpstr>Roszczenia z tytułu dyskryminacji i nierównego traktowania </vt:lpstr>
      <vt:lpstr>roszczenia wobec pracodawcy  z tytułu mobbingu</vt:lpstr>
      <vt:lpstr>Ciężar dowodu </vt:lpstr>
      <vt:lpstr>Obowiązki pracodawcy </vt:lpstr>
      <vt:lpstr>Środki przeciwko działaniom niepożądanym </vt:lpstr>
      <vt:lpstr>Podstawy odpowiedzialności za działania niepożądane  </vt:lpstr>
      <vt:lpstr>Relacje MOBBING DELIKT DYSCYPLINARNY CZYN KARNY </vt:lpstr>
      <vt:lpstr>Bezzasadne posądzenie             o mobbing/dyskryminację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Mobbing a odpowiedzialność dyscyplinarna</dc:title>
  <dc:creator>Dorota Sylwestrzak</dc:creator>
  <cp:lastModifiedBy>Dorota Sylwestrzak</cp:lastModifiedBy>
  <cp:revision>29</cp:revision>
  <dcterms:created xsi:type="dcterms:W3CDTF">2025-02-25T09:59:42Z</dcterms:created>
  <dcterms:modified xsi:type="dcterms:W3CDTF">2025-02-26T07:51:58Z</dcterms:modified>
</cp:coreProperties>
</file>