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2"/>
  </p:notesMasterIdLst>
  <p:sldIdLst>
    <p:sldId id="256" r:id="rId2"/>
    <p:sldId id="287" r:id="rId3"/>
    <p:sldId id="294" r:id="rId4"/>
    <p:sldId id="309" r:id="rId5"/>
    <p:sldId id="295" r:id="rId6"/>
    <p:sldId id="259" r:id="rId7"/>
    <p:sldId id="260" r:id="rId8"/>
    <p:sldId id="290" r:id="rId9"/>
    <p:sldId id="291" r:id="rId10"/>
    <p:sldId id="261" r:id="rId11"/>
    <p:sldId id="292" r:id="rId12"/>
    <p:sldId id="293" r:id="rId13"/>
    <p:sldId id="262" r:id="rId14"/>
    <p:sldId id="296" r:id="rId15"/>
    <p:sldId id="263" r:id="rId16"/>
    <p:sldId id="297" r:id="rId17"/>
    <p:sldId id="298" r:id="rId18"/>
    <p:sldId id="299" r:id="rId19"/>
    <p:sldId id="300" r:id="rId20"/>
    <p:sldId id="301" r:id="rId21"/>
    <p:sldId id="264" r:id="rId22"/>
    <p:sldId id="303" r:id="rId23"/>
    <p:sldId id="302" r:id="rId24"/>
    <p:sldId id="265" r:id="rId25"/>
    <p:sldId id="304" r:id="rId26"/>
    <p:sldId id="266" r:id="rId27"/>
    <p:sldId id="268" r:id="rId28"/>
    <p:sldId id="267" r:id="rId29"/>
    <p:sldId id="305" r:id="rId30"/>
    <p:sldId id="269" r:id="rId31"/>
    <p:sldId id="306" r:id="rId32"/>
    <p:sldId id="307" r:id="rId33"/>
    <p:sldId id="308" r:id="rId34"/>
    <p:sldId id="310" r:id="rId35"/>
    <p:sldId id="270" r:id="rId36"/>
    <p:sldId id="311" r:id="rId37"/>
    <p:sldId id="271" r:id="rId38"/>
    <p:sldId id="312" r:id="rId39"/>
    <p:sldId id="272" r:id="rId40"/>
    <p:sldId id="25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BAB7A-7502-48A2-8CD8-50134B5A8E32}" type="datetimeFigureOut">
              <a:rPr lang="pl-PL" smtClean="0"/>
              <a:t>26.03.2025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3EB66-63D2-4563-B452-A392510B9D4C}" type="slidenum">
              <a:rPr lang="pl-PL" smtClean="0"/>
              <a:t>‹#›</a:t>
            </a:fld>
            <a:endParaRPr lang="pl-PL"/>
          </a:p>
        </p:txBody>
      </p:sp>
    </p:spTree>
    <p:extLst>
      <p:ext uri="{BB962C8B-B14F-4D97-AF65-F5344CB8AC3E}">
        <p14:creationId xmlns:p14="http://schemas.microsoft.com/office/powerpoint/2010/main" val="100419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1C0E46-3DC1-4137-8E22-D96B0F4CF88F}" type="datetime1">
              <a:rPr lang="en-US" smtClean="0"/>
              <a:t>3/26/2025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140B94DF-3C20-46EF-80AD-9871B3028F15}"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A5E2231-37A0-4E3A-969E-F48366ABE46B}"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5A28EE3-CADF-4363-AC3C-57C43F77B381}"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00BBF449-C1ED-445D-84FD-A3877C827863}"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941FB8-0DBD-41CC-8408-64112A8115E9}"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7F1B1B-E04D-4DB7-9D37-D2B6633DD4B1}"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08F918D-6A58-4606-B5BB-F0A9FFDDA566}"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101E35-D60A-454A-B82B-A83C9E15BF1C}"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5F5A1E0-4CCB-4DC8-B69D-5C823602F3DA}"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E0723890-AE21-4B9C-BAEC-303EB391BBBF}"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1B1B3E0-1CDD-497C-8430-9FD633017DF7}"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7129340-BB0E-4F10-8B27-462664096487}" type="datetime1">
              <a:rPr lang="en-US" smtClean="0"/>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5BF2E49-01FC-4AC4-B0AD-1E9D616E2897}"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F7D8-EBEA-4E91-A75E-BE7570B53482}" type="datetime1">
              <a:rPr lang="en-US" smtClean="0"/>
              <a:t>3/26/2025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CB3458D-014A-4E00-9890-FCDA76E387BE}"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0A449A22-1242-4E70-A17A-E629D39F3DEA}"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112BE9-C76B-421F-876A-434D8649783B}" type="datetime1">
              <a:rPr lang="en-US" smtClean="0"/>
              <a:t>3/26/2025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ip-1legalis-1pl-1fnz0eedv08e8.han3.uci.umk.pl/document-view.seam?documentId=mfrxilrtgm2tsnrrguytsltqmfyc4mzuhaztimrqha&amp;refSource=hypde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ip-1legalis-1pl-1fnz0eedv08e8.han3.uci.umk.pl/document-view.seam?documentId=mfrxilruguytcnzqgyzc44dboaxdeojtgi2dinrq&amp;refSource=hypde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ip-1legalis-1pl-1fnz0eedv08e8.han3.uci.umk.pl/document-view.seam?documentId=mfrxilruguytcnzqgyzc44dboaxdcmbygy2tkobw&amp;refSource=hypde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8EDB3F-1F9B-42B7-81EE-B66305B60795}"/>
              </a:ext>
            </a:extLst>
          </p:cNvPr>
          <p:cNvSpPr>
            <a:spLocks noGrp="1"/>
          </p:cNvSpPr>
          <p:nvPr>
            <p:ph type="ctrTitle"/>
          </p:nvPr>
        </p:nvSpPr>
        <p:spPr/>
        <p:txBody>
          <a:bodyPr/>
          <a:lstStyle/>
          <a:p>
            <a:r>
              <a:rPr lang="pl-PL" sz="3200" b="1" dirty="0"/>
              <a:t>Ochrona danych osobowych w szkole wyższej – wybrane zagadnienia </a:t>
            </a:r>
          </a:p>
        </p:txBody>
      </p:sp>
      <p:sp>
        <p:nvSpPr>
          <p:cNvPr id="3" name="Podtytuł 2">
            <a:extLst>
              <a:ext uri="{FF2B5EF4-FFF2-40B4-BE49-F238E27FC236}">
                <a16:creationId xmlns:a16="http://schemas.microsoft.com/office/drawing/2014/main" id="{836A8FE8-112A-4452-8677-AF0791A0F4EA}"/>
              </a:ext>
            </a:extLst>
          </p:cNvPr>
          <p:cNvSpPr>
            <a:spLocks noGrp="1"/>
          </p:cNvSpPr>
          <p:nvPr>
            <p:ph type="subTitle" idx="1"/>
          </p:nvPr>
        </p:nvSpPr>
        <p:spPr/>
        <p:txBody>
          <a:bodyPr>
            <a:normAutofit/>
          </a:bodyPr>
          <a:lstStyle/>
          <a:p>
            <a:pPr algn="l"/>
            <a:r>
              <a:rPr lang="pl-PL" sz="1400" dirty="0"/>
              <a:t>dr hab. Marzena Szabłowska-Juckiewicz, prof. UMK</a:t>
            </a:r>
          </a:p>
          <a:p>
            <a:pPr algn="l"/>
            <a:r>
              <a:rPr lang="pl-PL" sz="1400" dirty="0"/>
              <a:t>Katedra Prawa Pracy </a:t>
            </a:r>
          </a:p>
          <a:p>
            <a:pPr algn="l"/>
            <a:r>
              <a:rPr lang="pl-PL" sz="1400" dirty="0"/>
              <a:t>Wydział Prawa i Administracji </a:t>
            </a:r>
          </a:p>
          <a:p>
            <a:pPr algn="l"/>
            <a:r>
              <a:rPr lang="pl-PL" sz="1400" dirty="0"/>
              <a:t>Uniwersytet Mikołaja Kopernika w Toruniu </a:t>
            </a:r>
          </a:p>
        </p:txBody>
      </p:sp>
    </p:spTree>
    <p:extLst>
      <p:ext uri="{BB962C8B-B14F-4D97-AF65-F5344CB8AC3E}">
        <p14:creationId xmlns:p14="http://schemas.microsoft.com/office/powerpoint/2010/main" val="388201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2DD1FF-9E36-45F6-8A55-E7EB59689CE5}"/>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3" name="Symbol zastępczy zawartości 2">
            <a:extLst>
              <a:ext uri="{FF2B5EF4-FFF2-40B4-BE49-F238E27FC236}">
                <a16:creationId xmlns:a16="http://schemas.microsoft.com/office/drawing/2014/main" id="{124DFD78-699D-4FAE-8702-26D9EF04626E}"/>
              </a:ext>
            </a:extLst>
          </p:cNvPr>
          <p:cNvSpPr>
            <a:spLocks noGrp="1"/>
          </p:cNvSpPr>
          <p:nvPr>
            <p:ph idx="1"/>
          </p:nvPr>
        </p:nvSpPr>
        <p:spPr/>
        <p:txBody>
          <a:bodyPr>
            <a:normAutofit fontScale="92500"/>
          </a:bodyPr>
          <a:lstStyle/>
          <a:p>
            <a:pPr algn="just"/>
            <a:r>
              <a:rPr lang="pl-PL" dirty="0"/>
              <a:t>Zdaniem NSA </a:t>
            </a:r>
          </a:p>
          <a:p>
            <a:pPr algn="just"/>
            <a:r>
              <a:rPr lang="pl-PL" sz="1800" kern="100" dirty="0">
                <a:latin typeface="Calibri" panose="020F0502020204030204" pitchFamily="34" charset="0"/>
                <a:ea typeface="Calibri" panose="020F0502020204030204" pitchFamily="34" charset="0"/>
                <a:cs typeface="Times New Roman" panose="02020603050405020304" pitchFamily="18" charset="0"/>
              </a:rPr>
              <a:t>Z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art. 1 ust. 2</a:t>
            </a:r>
            <a:r>
              <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RODO jednoznacznie wynika, że rozporządzenie chroni podstawowe prawa i wolności osób fizycznych (do których należą prawo do życia, zdrowia, poszanowania godności, poszanowania życia prywatnego i rodzinnego, domu oraz komunikowania się, ochrony danych osobowych, wolności myśli, sumienia i religii, wolności wypowiedzi i informacji, wolności prowadzenia działalności gospodarczej, prawo do skutecznego środka prawnego i dostępu do bezstronnego sądu oraz różnorodności kulturowej, religijnej i językowej), a w szczególności prawo do ochrony danych osobowych. Już sam tytuł rozporządzenia wskazuje, że </a:t>
            </a:r>
            <a:r>
              <a:rPr lang="pl-PL" b="1" kern="100" dirty="0">
                <a:effectLst/>
                <a:latin typeface="Calibri" panose="020F0502020204030204" pitchFamily="34" charset="0"/>
                <a:ea typeface="Calibri" panose="020F0502020204030204" pitchFamily="34" charset="0"/>
                <a:cs typeface="Times New Roman" panose="02020603050405020304" pitchFamily="18" charset="0"/>
              </a:rPr>
              <a:t>nie ochrona danych osobowych jest celem samym w sobie, a ochrona osób fizycznych (i ich praw podstawowych) w związku z przetwarzaniem ich danych osobowych.</a:t>
            </a:r>
          </a:p>
          <a:p>
            <a:endParaRPr lang="pl-PL" dirty="0"/>
          </a:p>
        </p:txBody>
      </p:sp>
      <p:sp>
        <p:nvSpPr>
          <p:cNvPr id="4" name="Symbol zastępczy numeru slajdu 3">
            <a:extLst>
              <a:ext uri="{FF2B5EF4-FFF2-40B4-BE49-F238E27FC236}">
                <a16:creationId xmlns:a16="http://schemas.microsoft.com/office/drawing/2014/main" id="{5828A353-CF4F-445D-8E8D-062FDA8022AC}"/>
              </a:ext>
            </a:extLst>
          </p:cNvPr>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428924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51DC6-515A-5E6F-0BF4-085ECE4D58B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B0BCFFB-3072-3D6E-CA6B-4D3BCAF765F9}"/>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3" name="Symbol zastępczy zawartości 2">
            <a:extLst>
              <a:ext uri="{FF2B5EF4-FFF2-40B4-BE49-F238E27FC236}">
                <a16:creationId xmlns:a16="http://schemas.microsoft.com/office/drawing/2014/main" id="{0E31E233-66F1-D33A-71EA-E502BCA4D38D}"/>
              </a:ext>
            </a:extLst>
          </p:cNvPr>
          <p:cNvSpPr>
            <a:spLocks noGrp="1"/>
          </p:cNvSpPr>
          <p:nvPr>
            <p:ph idx="1"/>
          </p:nvPr>
        </p:nvSpPr>
        <p:spPr/>
        <p:txBody>
          <a:bodyPr>
            <a:normAutofit/>
          </a:bodyPr>
          <a:lstStyle/>
          <a:p>
            <a:pPr algn="just"/>
            <a:r>
              <a:rPr lang="pl-PL" dirty="0"/>
              <a:t>Zdaniem NSA </a:t>
            </a:r>
          </a:p>
          <a:p>
            <a:pPr algn="just">
              <a:lnSpc>
                <a:spcPct val="150000"/>
              </a:lnSpc>
              <a:spcAft>
                <a:spcPts val="800"/>
              </a:spcAft>
            </a:pPr>
            <a:r>
              <a:rPr lang="pl-PL" sz="2000" kern="100" dirty="0">
                <a:effectLst/>
                <a:latin typeface="Calibri" panose="020F0502020204030204" pitchFamily="34" charset="0"/>
                <a:ea typeface="Calibri" panose="020F0502020204030204" pitchFamily="34" charset="0"/>
                <a:cs typeface="Times New Roman" panose="02020603050405020304" pitchFamily="18" charset="0"/>
              </a:rPr>
              <a:t>Podstawowymi celami ustawowymi i statutowymi skarżących Związków Zawodowych jest </a:t>
            </a:r>
            <a:r>
              <a:rPr lang="pl-PL" sz="2000" b="1" kern="100" dirty="0">
                <a:effectLst/>
                <a:latin typeface="Calibri" panose="020F0502020204030204" pitchFamily="34" charset="0"/>
                <a:ea typeface="Calibri" panose="020F0502020204030204" pitchFamily="34" charset="0"/>
                <a:cs typeface="Times New Roman" panose="02020603050405020304" pitchFamily="18" charset="0"/>
              </a:rPr>
              <a:t>obrona praw pracowniczych, w tym obrona prywatności i innych praw i wolności pracowników, zagrożonych naruszeniem przepisów dotyczących danych osobowych przez pracodawcę</a:t>
            </a:r>
            <a:r>
              <a:rPr lang="pl-PL" sz="2000" kern="100" dirty="0">
                <a:effectLst/>
                <a:latin typeface="Calibri" panose="020F0502020204030204" pitchFamily="34" charset="0"/>
                <a:ea typeface="Calibri" panose="020F0502020204030204" pitchFamily="34" charset="0"/>
                <a:cs typeface="Times New Roman" panose="02020603050405020304" pitchFamily="18" charset="0"/>
              </a:rPr>
              <a:t>. Zatem należy przyjąć, że skarżące Związki Zawodowe wykazały że wszczęcie postulowanego postępowania jest uzasadnione ich celami statutowymi.</a:t>
            </a:r>
          </a:p>
          <a:p>
            <a:endParaRPr lang="pl-PL" dirty="0"/>
          </a:p>
        </p:txBody>
      </p:sp>
      <p:sp>
        <p:nvSpPr>
          <p:cNvPr id="4" name="Symbol zastępczy numeru slajdu 3">
            <a:extLst>
              <a:ext uri="{FF2B5EF4-FFF2-40B4-BE49-F238E27FC236}">
                <a16:creationId xmlns:a16="http://schemas.microsoft.com/office/drawing/2014/main" id="{B8375284-CCFD-F593-86B4-02C53F5A8545}"/>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47181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A3F73-3506-1E5D-C6DC-5CD5AACCE5C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2DC4C2B-2FB5-0730-7A55-3B923F47E6C6}"/>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3" name="Symbol zastępczy zawartości 2">
            <a:extLst>
              <a:ext uri="{FF2B5EF4-FFF2-40B4-BE49-F238E27FC236}">
                <a16:creationId xmlns:a16="http://schemas.microsoft.com/office/drawing/2014/main" id="{CFA9830B-DCBA-94F1-BA5B-D2371C4D05DB}"/>
              </a:ext>
            </a:extLst>
          </p:cNvPr>
          <p:cNvSpPr>
            <a:spLocks noGrp="1"/>
          </p:cNvSpPr>
          <p:nvPr>
            <p:ph idx="1"/>
          </p:nvPr>
        </p:nvSpPr>
        <p:spPr/>
        <p:txBody>
          <a:bodyPr>
            <a:normAutofit/>
          </a:bodyPr>
          <a:lstStyle/>
          <a:p>
            <a:pPr algn="just"/>
            <a:r>
              <a:rPr lang="pl-PL" dirty="0"/>
              <a:t>Zdaniem NSA </a:t>
            </a:r>
          </a:p>
          <a:p>
            <a:pPr algn="just">
              <a:lnSpc>
                <a:spcPct val="150000"/>
              </a:lnSpc>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Powołując się na interes społeczny, który jest interesem ogólnym, </a:t>
            </a:r>
            <a:r>
              <a:rPr lang="pl-PL" b="1" dirty="0">
                <a:effectLst/>
                <a:latin typeface="Calibri" panose="020F0502020204030204" pitchFamily="34" charset="0"/>
                <a:ea typeface="Calibri" panose="020F0502020204030204" pitchFamily="34" charset="0"/>
                <a:cs typeface="Times New Roman" panose="02020603050405020304" pitchFamily="18" charset="0"/>
              </a:rPr>
              <a:t>Związki Zawodowe zamiast używania ogólnikowych stwierdzeń powinny wskazać konkretne okoliczności faktyczne lub prawne, które mogły świadczyć o tym, że uzasadniony jest ich udział w przedmiotowym postępowaniu. </a:t>
            </a:r>
            <a:endParaRPr lang="pl-PL" b="1" dirty="0"/>
          </a:p>
        </p:txBody>
      </p:sp>
      <p:sp>
        <p:nvSpPr>
          <p:cNvPr id="4" name="Symbol zastępczy numeru slajdu 3">
            <a:extLst>
              <a:ext uri="{FF2B5EF4-FFF2-40B4-BE49-F238E27FC236}">
                <a16:creationId xmlns:a16="http://schemas.microsoft.com/office/drawing/2014/main" id="{5E819B4C-7C24-40EF-1AF2-0E39AB70FD15}"/>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120992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5AAD55-A5F8-4B3B-8A33-A99427B2C8B9}"/>
              </a:ext>
            </a:extLst>
          </p:cNvPr>
          <p:cNvSpPr>
            <a:spLocks noGrp="1"/>
          </p:cNvSpPr>
          <p:nvPr>
            <p:ph type="title"/>
          </p:nvPr>
        </p:nvSpPr>
        <p:spPr/>
        <p:txBody>
          <a:bodyPr>
            <a:noAutofit/>
          </a:bodyPr>
          <a:lstStyle/>
          <a:p>
            <a:r>
              <a:rPr lang="pl-PL" sz="20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2000" kern="100" dirty="0">
                <a:effectLst/>
                <a:latin typeface="Calibri" panose="020F0502020204030204" pitchFamily="34" charset="0"/>
                <a:ea typeface="Calibri" panose="020F0502020204030204" pitchFamily="34" charset="0"/>
                <a:cs typeface="Times New Roman" panose="02020603050405020304" pitchFamily="18" charset="0"/>
              </a:rPr>
            </a:br>
            <a:r>
              <a:rPr lang="pl-PL" sz="20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2000" kern="100" dirty="0">
                <a:effectLst/>
                <a:latin typeface="Calibri" panose="020F0502020204030204" pitchFamily="34" charset="0"/>
                <a:ea typeface="Calibri" panose="020F0502020204030204" pitchFamily="34" charset="0"/>
                <a:cs typeface="Times New Roman" panose="02020603050405020304" pitchFamily="18" charset="0"/>
              </a:rPr>
            </a:br>
            <a:r>
              <a:rPr lang="pl-PL" sz="20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2000" kern="100" dirty="0">
                <a:effectLst/>
                <a:latin typeface="Calibri" panose="020F0502020204030204" pitchFamily="34" charset="0"/>
                <a:ea typeface="Calibri" panose="020F0502020204030204" pitchFamily="34" charset="0"/>
                <a:cs typeface="Times New Roman" panose="02020603050405020304" pitchFamily="18" charset="0"/>
              </a:rPr>
            </a:br>
            <a:r>
              <a:rPr lang="pl-PL" sz="20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sz="2000" dirty="0"/>
          </a:p>
        </p:txBody>
      </p:sp>
      <p:sp>
        <p:nvSpPr>
          <p:cNvPr id="3" name="Symbol zastępczy zawartości 2">
            <a:extLst>
              <a:ext uri="{FF2B5EF4-FFF2-40B4-BE49-F238E27FC236}">
                <a16:creationId xmlns:a16="http://schemas.microsoft.com/office/drawing/2014/main" id="{1418EFE3-C33C-4643-9DC6-925A3A83F100}"/>
              </a:ext>
            </a:extLst>
          </p:cNvPr>
          <p:cNvSpPr>
            <a:spLocks noGrp="1"/>
          </p:cNvSpPr>
          <p:nvPr>
            <p:ph idx="1"/>
          </p:nvPr>
        </p:nvSpPr>
        <p:spPr>
          <a:xfrm>
            <a:off x="760288" y="2556932"/>
            <a:ext cx="10489914" cy="3318936"/>
          </a:xfrm>
        </p:spPr>
        <p:txBody>
          <a:bodyPr>
            <a:noAutofit/>
          </a:bodyPr>
          <a:lstStyle/>
          <a:p>
            <a:pPr algn="just"/>
            <a:r>
              <a:rPr lang="pl-PL" dirty="0">
                <a:effectLst/>
                <a:latin typeface="Calibri" panose="020F0502020204030204" pitchFamily="34" charset="0"/>
                <a:ea typeface="Calibri" panose="020F0502020204030204" pitchFamily="34" charset="0"/>
                <a:cs typeface="Times New Roman" panose="02020603050405020304" pitchFamily="18" charset="0"/>
              </a:rPr>
              <a:t>Pracownicy administratora ich danych, będącego ich pracodawcą, z oczywistych względów nie są w stanie samodzielnie złożyć skargi do Prezesa UODO (zainicjować postępowania), ze względu na złożoność materii przedmiotu, brak szerokiego dostępu do stosownej dokumentacji oraz z obawy przed negatywnymi konsekwencjami ze strony pracodawcy. Jednocześnie organ administracyjny - Prezes UODO - nie ma dostatecznej wiedzy co do wskazywanych przez Związek naruszeń będących przedmiotem niniejszej skargi, zaś waga wskazywanych naruszeń i ich wpływ na prawa i wolności osób, których dane dotyczą - pracowników - są tak doniosłe, że organ ten powinien z urzędu zająć się sprawą. </a:t>
            </a:r>
            <a:endParaRPr lang="pl-PL" dirty="0"/>
          </a:p>
        </p:txBody>
      </p:sp>
      <p:sp>
        <p:nvSpPr>
          <p:cNvPr id="4" name="Symbol zastępczy numeru slajdu 3">
            <a:extLst>
              <a:ext uri="{FF2B5EF4-FFF2-40B4-BE49-F238E27FC236}">
                <a16:creationId xmlns:a16="http://schemas.microsoft.com/office/drawing/2014/main" id="{48AF1E46-4DFC-4D10-AD0A-43A1BDD8F05E}"/>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279551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EA4990-D87E-2DEB-FEE9-AFC95C514373}"/>
              </a:ext>
            </a:extLst>
          </p:cNvPr>
          <p:cNvSpPr>
            <a:spLocks noGrp="1"/>
          </p:cNvSpPr>
          <p:nvPr>
            <p:ph type="title"/>
          </p:nvPr>
        </p:nvSpPr>
        <p:spPr/>
        <p:txBody>
          <a:bodyPr>
            <a:normAutofit fontScale="90000"/>
          </a:bodyPr>
          <a:lstStyle/>
          <a:p>
            <a:r>
              <a:rPr lang="pl-PL" sz="4400"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i Ubezpieczeń Społecznych</a:t>
            </a:r>
            <a:br>
              <a:rPr lang="pl-PL" sz="4400" kern="100" dirty="0">
                <a:effectLst/>
                <a:latin typeface="Calibri" panose="020F0502020204030204" pitchFamily="34" charset="0"/>
                <a:ea typeface="Calibri" panose="020F0502020204030204" pitchFamily="34" charset="0"/>
                <a:cs typeface="Times New Roman" panose="02020603050405020304" pitchFamily="18" charset="0"/>
              </a:rPr>
            </a:br>
            <a:r>
              <a:rPr lang="pl-PL" sz="4400" kern="100" dirty="0">
                <a:effectLst/>
                <a:latin typeface="Calibri" panose="020F0502020204030204" pitchFamily="34" charset="0"/>
                <a:ea typeface="Calibri" panose="020F0502020204030204" pitchFamily="34" charset="0"/>
                <a:cs typeface="Times New Roman" panose="02020603050405020304" pitchFamily="18" charset="0"/>
              </a:rPr>
              <a:t>z dnia 3 lutego 2021 r. </a:t>
            </a:r>
            <a:endParaRPr lang="pl-PL" dirty="0"/>
          </a:p>
        </p:txBody>
      </p:sp>
      <p:sp>
        <p:nvSpPr>
          <p:cNvPr id="3" name="Symbol zastępczy tekstu 2">
            <a:extLst>
              <a:ext uri="{FF2B5EF4-FFF2-40B4-BE49-F238E27FC236}">
                <a16:creationId xmlns:a16="http://schemas.microsoft.com/office/drawing/2014/main" id="{6238FCE5-B3C5-01E6-2616-44E30D12A0F4}"/>
              </a:ext>
            </a:extLst>
          </p:cNvPr>
          <p:cNvSpPr>
            <a:spLocks noGrp="1"/>
          </p:cNvSpPr>
          <p:nvPr>
            <p:ph type="body" idx="1"/>
          </p:nvPr>
        </p:nvSpPr>
        <p:spPr/>
        <p:txBody>
          <a:bodyPr/>
          <a:lstStyle/>
          <a:p>
            <a:r>
              <a:rPr lang="pl-PL" sz="24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dirty="0"/>
          </a:p>
        </p:txBody>
      </p:sp>
      <p:sp>
        <p:nvSpPr>
          <p:cNvPr id="4" name="Symbol zastępczy numeru slajdu 3">
            <a:extLst>
              <a:ext uri="{FF2B5EF4-FFF2-40B4-BE49-F238E27FC236}">
                <a16:creationId xmlns:a16="http://schemas.microsoft.com/office/drawing/2014/main" id="{34FA15DD-5AF9-E5CE-6D08-CAF7C94223F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37804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3EA076-88F6-4830-AD4B-D72D4B1B5356}"/>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3 lutego 2021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dirty="0"/>
          </a:p>
        </p:txBody>
      </p:sp>
      <p:sp>
        <p:nvSpPr>
          <p:cNvPr id="3" name="Symbol zastępczy zawartości 2">
            <a:extLst>
              <a:ext uri="{FF2B5EF4-FFF2-40B4-BE49-F238E27FC236}">
                <a16:creationId xmlns:a16="http://schemas.microsoft.com/office/drawing/2014/main" id="{54971D62-85B6-441B-83F4-B51FFD0C7A46}"/>
              </a:ext>
            </a:extLst>
          </p:cNvPr>
          <p:cNvSpPr>
            <a:spLocks noGrp="1"/>
          </p:cNvSpPr>
          <p:nvPr>
            <p:ph idx="1"/>
          </p:nvPr>
        </p:nvSpPr>
        <p:spPr/>
        <p:txBody>
          <a:bodyPr>
            <a:normAutofit fontScale="92500" lnSpcReduction="10000"/>
          </a:bodyPr>
          <a:lstStyle/>
          <a:p>
            <a:pPr algn="just"/>
            <a:r>
              <a:rPr lang="pl-PL" sz="2200" b="1" dirty="0">
                <a:effectLst/>
                <a:latin typeface="Calibri" panose="020F0502020204030204" pitchFamily="34" charset="0"/>
                <a:ea typeface="Calibri" panose="020F0502020204030204" pitchFamily="34" charset="0"/>
                <a:cs typeface="Times New Roman" panose="02020603050405020304" pitchFamily="18" charset="0"/>
              </a:rPr>
              <a:t>Teza</a:t>
            </a:r>
            <a:r>
              <a:rPr lang="pl-PL" sz="22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pl-PL" sz="1800" dirty="0">
                <a:effectLst/>
                <a:latin typeface="Calibri" panose="020F0502020204030204" pitchFamily="34" charset="0"/>
                <a:ea typeface="Calibri" panose="020F0502020204030204" pitchFamily="34" charset="0"/>
                <a:cs typeface="Times New Roman" panose="02020603050405020304" pitchFamily="18" charset="0"/>
              </a:rPr>
              <a:t>Pracodawca może żądać od osoby ubiegającej się o zatrudnienie, a następnie od pracownika, podania tylko tych danych osobowych, które są wyraźnie przewidziane w ustawie (art. 22</a:t>
            </a:r>
            <a:r>
              <a:rPr lang="pl-PL"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pl-PL" sz="1800" dirty="0">
                <a:effectLst/>
                <a:latin typeface="Calibri" panose="020F0502020204030204" pitchFamily="34" charset="0"/>
                <a:ea typeface="Calibri" panose="020F0502020204030204" pitchFamily="34" charset="0"/>
                <a:cs typeface="Times New Roman" panose="02020603050405020304" pitchFamily="18" charset="0"/>
              </a:rPr>
              <a:t> § 1 i 3 KP). Pracodawca może żądać podania innych danych osobowych, gdy jest to niezbędne do zrealizowania uprawnienia lub spełnienia obowiązku wynikającego z przepisu prawa (art. 22</a:t>
            </a:r>
            <a:r>
              <a:rPr lang="pl-PL"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pl-PL" sz="1800" dirty="0">
                <a:effectLst/>
                <a:latin typeface="Calibri" panose="020F0502020204030204" pitchFamily="34" charset="0"/>
                <a:ea typeface="Calibri" panose="020F0502020204030204" pitchFamily="34" charset="0"/>
                <a:cs typeface="Times New Roman" panose="02020603050405020304" pitchFamily="18" charset="0"/>
              </a:rPr>
              <a:t> § 4 KP). </a:t>
            </a:r>
          </a:p>
          <a:p>
            <a:pPr algn="just"/>
            <a:r>
              <a:rPr lang="pl-PL" sz="2600" b="1" dirty="0">
                <a:effectLst/>
                <a:latin typeface="Calibri" panose="020F0502020204030204" pitchFamily="34" charset="0"/>
                <a:ea typeface="Calibri" panose="020F0502020204030204" pitchFamily="34" charset="0"/>
                <a:cs typeface="Times New Roman" panose="02020603050405020304" pitchFamily="18" charset="0"/>
              </a:rPr>
              <a:t>Dane wrażliwe (w tym dane dotyczące stanu </a:t>
            </a:r>
            <a:r>
              <a:rPr lang="pl-PL" sz="2600" b="1" u="sng" dirty="0">
                <a:effectLst/>
                <a:latin typeface="Calibri" panose="020F0502020204030204" pitchFamily="34" charset="0"/>
                <a:ea typeface="Calibri" panose="020F0502020204030204" pitchFamily="34" charset="0"/>
                <a:cs typeface="Times New Roman" panose="02020603050405020304" pitchFamily="18" charset="0"/>
              </a:rPr>
              <a:t>zdrowia</a:t>
            </a:r>
            <a:r>
              <a:rPr lang="pl-PL" sz="2600" b="1" dirty="0">
                <a:effectLst/>
                <a:latin typeface="Calibri" panose="020F0502020204030204" pitchFamily="34" charset="0"/>
                <a:ea typeface="Calibri" panose="020F0502020204030204" pitchFamily="34" charset="0"/>
                <a:cs typeface="Times New Roman" panose="02020603050405020304" pitchFamily="18" charset="0"/>
              </a:rPr>
              <a:t>) podlegają szczególnej ochronie prawa. Muszą istnieć wyjątkowe przyczyny domagania się od pracownika ujawnienia informacji na temat stanu jego zdrowia</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100" dirty="0">
                <a:effectLst/>
                <a:latin typeface="Calibri" panose="020F0502020204030204" pitchFamily="34" charset="0"/>
                <a:ea typeface="Calibri" panose="020F0502020204030204" pitchFamily="34" charset="0"/>
                <a:cs typeface="Times New Roman" panose="02020603050405020304" pitchFamily="18" charset="0"/>
              </a:rPr>
              <a:t>(art. 1 ust. 1 ustawy z dnia 10 maja 2018 r. o ochronie danych osobowych (</a:t>
            </a:r>
            <a:r>
              <a:rPr lang="pl-PL" sz="1100" dirty="0" err="1">
                <a:effectLst/>
                <a:latin typeface="Calibri" panose="020F0502020204030204" pitchFamily="34" charset="0"/>
                <a:ea typeface="Calibri" panose="020F0502020204030204" pitchFamily="34" charset="0"/>
                <a:cs typeface="Times New Roman" panose="02020603050405020304" pitchFamily="18" charset="0"/>
              </a:rPr>
              <a:t>t.j</a:t>
            </a:r>
            <a:r>
              <a:rPr lang="pl-PL" sz="1100" dirty="0">
                <a:effectLst/>
                <a:latin typeface="Calibri" panose="020F0502020204030204" pitchFamily="34" charset="0"/>
                <a:ea typeface="Calibri" panose="020F0502020204030204" pitchFamily="34" charset="0"/>
                <a:cs typeface="Times New Roman" panose="02020603050405020304" pitchFamily="18" charset="0"/>
              </a:rPr>
              <a:t>. Dz. U. z 2019 r. poz. 1781 ze zm. oraz art. 9 ust. 1 i 2 rozporządzenia Parlamentu Europejskiego i Rady (UE) 2016/679 z dnia 27 kwietnia 2016 r. w sprawie ochrony osób fizycznych w związku z przetwarzaniem danych osobowych i w sprawie swobodnego przepływu takich danych oraz uchylenia dyrektywy 95/46/WE (ogólne rozporządzenie o ochronie danych) (Dz.U.UE.L.2016.119.1</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endParaRPr lang="pl-PL" dirty="0"/>
          </a:p>
        </p:txBody>
      </p:sp>
      <p:sp>
        <p:nvSpPr>
          <p:cNvPr id="4" name="Symbol zastępczy numeru slajdu 3">
            <a:extLst>
              <a:ext uri="{FF2B5EF4-FFF2-40B4-BE49-F238E27FC236}">
                <a16:creationId xmlns:a16="http://schemas.microsoft.com/office/drawing/2014/main" id="{46779C2B-5EF6-48FC-BCA3-492997C29F27}"/>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129380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578ED-8F65-8B6A-6DD4-F23C65F8275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88FF096-6BAF-9EE7-B7E2-59C14B57676C}"/>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3 lutego 2021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dirty="0"/>
          </a:p>
        </p:txBody>
      </p:sp>
      <p:sp>
        <p:nvSpPr>
          <p:cNvPr id="3" name="Symbol zastępczy zawartości 2">
            <a:extLst>
              <a:ext uri="{FF2B5EF4-FFF2-40B4-BE49-F238E27FC236}">
                <a16:creationId xmlns:a16="http://schemas.microsoft.com/office/drawing/2014/main" id="{201F4A2C-E200-734B-3A59-C5ADE0817489}"/>
              </a:ext>
            </a:extLst>
          </p:cNvPr>
          <p:cNvSpPr>
            <a:spLocks noGrp="1"/>
          </p:cNvSpPr>
          <p:nvPr>
            <p:ph idx="1"/>
          </p:nvPr>
        </p:nvSpPr>
        <p:spPr/>
        <p:txBody>
          <a:bodyPr>
            <a:normAutofit/>
          </a:bodyPr>
          <a:lstStyle/>
          <a:p>
            <a:pPr algn="just"/>
            <a:r>
              <a:rPr lang="pl-PL" dirty="0"/>
              <a:t>Stan faktyczny </a:t>
            </a:r>
          </a:p>
          <a:p>
            <a:pPr algn="just">
              <a:lnSpc>
                <a:spcPct val="150000"/>
              </a:lnSpc>
              <a:spcAft>
                <a:spcPts val="800"/>
              </a:spcAft>
            </a:pPr>
            <a:r>
              <a:rPr lang="pl-PL" kern="100" dirty="0">
                <a:effectLst/>
                <a:latin typeface="Calibri" panose="020F0502020204030204" pitchFamily="34" charset="0"/>
                <a:ea typeface="Calibri" panose="020F0502020204030204" pitchFamily="34" charset="0"/>
                <a:cs typeface="Times New Roman" panose="02020603050405020304" pitchFamily="18" charset="0"/>
              </a:rPr>
              <a:t>Zatrudniając się u pozwanego, powódka nie poinformowała przełożonych, że miewa napady drgawek, że zdarzają jej się zasłabnięcia, ani o innych schorzeniach i problemach zdrowotnych. Przełożeni wiedzieli tylko o jej problemach kardiologicznych. </a:t>
            </a:r>
            <a:r>
              <a:rPr lang="pl-PL" b="1" kern="100" dirty="0">
                <a:effectLst/>
                <a:latin typeface="Calibri" panose="020F0502020204030204" pitchFamily="34" charset="0"/>
                <a:ea typeface="Calibri" panose="020F0502020204030204" pitchFamily="34" charset="0"/>
                <a:cs typeface="Times New Roman" panose="02020603050405020304" pitchFamily="18" charset="0"/>
              </a:rPr>
              <a:t>Wiedza o napadach drgawek spowodowałaby niezatrudnienie powódki.</a:t>
            </a:r>
          </a:p>
        </p:txBody>
      </p:sp>
      <p:sp>
        <p:nvSpPr>
          <p:cNvPr id="4" name="Symbol zastępczy numeru slajdu 3">
            <a:extLst>
              <a:ext uri="{FF2B5EF4-FFF2-40B4-BE49-F238E27FC236}">
                <a16:creationId xmlns:a16="http://schemas.microsoft.com/office/drawing/2014/main" id="{8C15B573-B0D4-0320-BDE3-14BECFB6F7BD}"/>
              </a:ext>
            </a:extLst>
          </p:cNvPr>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117823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7280-DB3B-4DD0-C326-474FC2AE5C9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E4F3CF8-F2E9-B4FF-47D5-BA1385493528}"/>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3 lutego 2021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dirty="0"/>
          </a:p>
        </p:txBody>
      </p:sp>
      <p:sp>
        <p:nvSpPr>
          <p:cNvPr id="3" name="Symbol zastępczy zawartości 2">
            <a:extLst>
              <a:ext uri="{FF2B5EF4-FFF2-40B4-BE49-F238E27FC236}">
                <a16:creationId xmlns:a16="http://schemas.microsoft.com/office/drawing/2014/main" id="{7AFD708F-365C-1285-C4E6-71F3FDD2E0F2}"/>
              </a:ext>
            </a:extLst>
          </p:cNvPr>
          <p:cNvSpPr>
            <a:spLocks noGrp="1"/>
          </p:cNvSpPr>
          <p:nvPr>
            <p:ph idx="1"/>
          </p:nvPr>
        </p:nvSpPr>
        <p:spPr/>
        <p:txBody>
          <a:bodyPr>
            <a:normAutofit lnSpcReduction="10000"/>
          </a:bodyPr>
          <a:lstStyle/>
          <a:p>
            <a:pPr algn="just"/>
            <a:r>
              <a:rPr lang="pl-PL" dirty="0"/>
              <a:t>Stan faktyczny </a:t>
            </a:r>
          </a:p>
          <a:p>
            <a:pPr algn="just">
              <a:lnSpc>
                <a:spcPct val="150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Powódka pracowała na stanowisku pielęgniarki od 1995 r. Początkowo do 2004 r. w B. Zespole Leczniczo- Rehabilitacyjnym, a następnie do 31 maja 2015 r. w B. Pogotowiu Ratunkowym. Następnie została zatrudniona w pozwanym Niepublicznym Zakładzie Opieki Zdrowotnej Z. spółce z o.o. w B. na podstawie umowy o pracę na czas nieokreślony od 1 czerwca 2015 r., w pełnym wymiarze czasu pracy,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na stanowisku pielęgniarki środowiskowo-rodzinnej</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Powódka została dopuszczona do pracy u pozwanego </a:t>
            </a:r>
            <a:r>
              <a:rPr lang="pl-PL" sz="1800" b="1" u="sng" dirty="0">
                <a:effectLst/>
                <a:latin typeface="Calibri" panose="020F0502020204030204" pitchFamily="34" charset="0"/>
                <a:ea typeface="Calibri" panose="020F0502020204030204" pitchFamily="34" charset="0"/>
                <a:cs typeface="Times New Roman" panose="02020603050405020304" pitchFamily="18" charset="0"/>
              </a:rPr>
              <a:t>na podstawie zaświadczenia o zdolności do pracy wystawionego w związku z jej zatrudnieniem u poprzedniego pracodawcy</a:t>
            </a:r>
            <a:r>
              <a:rPr lang="pl-PL" sz="1800" b="1" dirty="0">
                <a:effectLst/>
                <a:latin typeface="Calibri" panose="020F0502020204030204" pitchFamily="34" charset="0"/>
                <a:ea typeface="Calibri" panose="020F0502020204030204" pitchFamily="34" charset="0"/>
                <a:cs typeface="Times New Roman" panose="02020603050405020304" pitchFamily="18" charset="0"/>
              </a:rPr>
              <a:t>.</a:t>
            </a:r>
            <a:endParaRPr lang="pl-PL" b="1" dirty="0"/>
          </a:p>
        </p:txBody>
      </p:sp>
      <p:sp>
        <p:nvSpPr>
          <p:cNvPr id="4" name="Symbol zastępczy numeru slajdu 3">
            <a:extLst>
              <a:ext uri="{FF2B5EF4-FFF2-40B4-BE49-F238E27FC236}">
                <a16:creationId xmlns:a16="http://schemas.microsoft.com/office/drawing/2014/main" id="{D320BAD8-0F89-63EB-8394-042F83BD2484}"/>
              </a:ext>
            </a:extLst>
          </p:cNvPr>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2722546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5F609-D644-49F6-5D35-9C9A1FCC75A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736B60E-D97C-0D34-AE80-B6C79D14F203}"/>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3 lutego 2021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dirty="0"/>
          </a:p>
        </p:txBody>
      </p:sp>
      <p:sp>
        <p:nvSpPr>
          <p:cNvPr id="3" name="Symbol zastępczy zawartości 2">
            <a:extLst>
              <a:ext uri="{FF2B5EF4-FFF2-40B4-BE49-F238E27FC236}">
                <a16:creationId xmlns:a16="http://schemas.microsoft.com/office/drawing/2014/main" id="{47A95871-3C07-CE80-9280-83C9E2A4E46E}"/>
              </a:ext>
            </a:extLst>
          </p:cNvPr>
          <p:cNvSpPr>
            <a:spLocks noGrp="1"/>
          </p:cNvSpPr>
          <p:nvPr>
            <p:ph idx="1"/>
          </p:nvPr>
        </p:nvSpPr>
        <p:spPr/>
        <p:txBody>
          <a:bodyPr>
            <a:normAutofit fontScale="92500" lnSpcReduction="10000"/>
          </a:bodyPr>
          <a:lstStyle/>
          <a:p>
            <a:pPr algn="just"/>
            <a:r>
              <a:rPr lang="pl-PL" dirty="0"/>
              <a:t>Stan faktyczny </a:t>
            </a:r>
          </a:p>
          <a:p>
            <a:pPr algn="just">
              <a:lnSpc>
                <a:spcPct val="150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Napady drgawek w czasie pracy </a:t>
            </a:r>
          </a:p>
          <a:p>
            <a:pPr algn="just">
              <a:lnSpc>
                <a:spcPct val="150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7 października 2015 r.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21 października 2015 r.</a:t>
            </a:r>
          </a:p>
          <a:p>
            <a:pPr algn="just">
              <a:lnSpc>
                <a:spcPct val="150000"/>
              </a:lnSpc>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Po pierwszym incydencie otrzymała leki i pozostała w pracy, przesypiając całą noc. Po drugim ataku pogotowie zabrało powódkę do szpitala.</a:t>
            </a:r>
          </a:p>
          <a:p>
            <a:pPr algn="just">
              <a:lnSpc>
                <a:spcPct val="150000"/>
              </a:lnSpc>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Powódka była niezdolna do pracy od 23 października do 13 listopada 2015 r.</a:t>
            </a:r>
          </a:p>
          <a:p>
            <a:pPr algn="just">
              <a:lnSpc>
                <a:spcPct val="150000"/>
              </a:lnSpc>
            </a:pPr>
            <a:endParaRPr lang="pl-PL" b="1" dirty="0"/>
          </a:p>
        </p:txBody>
      </p:sp>
      <p:sp>
        <p:nvSpPr>
          <p:cNvPr id="4" name="Symbol zastępczy numeru slajdu 3">
            <a:extLst>
              <a:ext uri="{FF2B5EF4-FFF2-40B4-BE49-F238E27FC236}">
                <a16:creationId xmlns:a16="http://schemas.microsoft.com/office/drawing/2014/main" id="{95FCC08A-F21E-35F3-B9D5-C7A0995B7E43}"/>
              </a:ext>
            </a:extLst>
          </p:cNvPr>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148899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F2AB5-AACB-48D5-F84C-1B3D5EAEC78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07A69F7-098A-216A-2178-160A483927CF}"/>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3 lutego 2021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dirty="0"/>
          </a:p>
        </p:txBody>
      </p:sp>
      <p:sp>
        <p:nvSpPr>
          <p:cNvPr id="3" name="Symbol zastępczy zawartości 2">
            <a:extLst>
              <a:ext uri="{FF2B5EF4-FFF2-40B4-BE49-F238E27FC236}">
                <a16:creationId xmlns:a16="http://schemas.microsoft.com/office/drawing/2014/main" id="{49AFFCE5-0CE4-316F-60A0-E36B0A132E4B}"/>
              </a:ext>
            </a:extLst>
          </p:cNvPr>
          <p:cNvSpPr>
            <a:spLocks noGrp="1"/>
          </p:cNvSpPr>
          <p:nvPr>
            <p:ph idx="1"/>
          </p:nvPr>
        </p:nvSpPr>
        <p:spPr/>
        <p:txBody>
          <a:bodyPr>
            <a:normAutofit fontScale="92500" lnSpcReduction="10000"/>
          </a:bodyPr>
          <a:lstStyle/>
          <a:p>
            <a:pPr algn="just"/>
            <a:r>
              <a:rPr lang="pl-PL" dirty="0"/>
              <a:t>Stan faktyczny </a:t>
            </a:r>
          </a:p>
          <a:p>
            <a:pPr algn="just">
              <a:lnSpc>
                <a:spcPct val="150000"/>
              </a:lnSpc>
            </a:pPr>
            <a:r>
              <a:rPr lang="pl-PL" sz="1800" b="1" dirty="0">
                <a:effectLst/>
                <a:latin typeface="Calibri" panose="020F0502020204030204" pitchFamily="34" charset="0"/>
                <a:ea typeface="Calibri" panose="020F0502020204030204" pitchFamily="34" charset="0"/>
                <a:cs typeface="Times New Roman" panose="02020603050405020304" pitchFamily="18" charset="0"/>
              </a:rPr>
              <a:t>Napady drgawek w czasie pracy </a:t>
            </a:r>
          </a:p>
          <a:p>
            <a:pPr algn="just">
              <a:lnSpc>
                <a:spcPct val="150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7 października 2015 r.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21 października 2015 r.</a:t>
            </a:r>
          </a:p>
          <a:p>
            <a:pPr algn="just">
              <a:lnSpc>
                <a:spcPct val="150000"/>
              </a:lnSpc>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Po pierwszym incydencie otrzymała leki i pozostała w pracy, przesypiając całą noc. Po drugim ataku pogotowie zabrało powódkę do szpitala.</a:t>
            </a:r>
          </a:p>
          <a:p>
            <a:pPr algn="just">
              <a:lnSpc>
                <a:spcPct val="150000"/>
              </a:lnSpc>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Powódka była niezdolna do pracy od 23 października do 13 listopada 2015 r.</a:t>
            </a:r>
          </a:p>
          <a:p>
            <a:pPr algn="just">
              <a:lnSpc>
                <a:spcPct val="150000"/>
              </a:lnSpc>
            </a:pPr>
            <a:endParaRPr lang="pl-PL" b="1" dirty="0"/>
          </a:p>
        </p:txBody>
      </p:sp>
      <p:sp>
        <p:nvSpPr>
          <p:cNvPr id="4" name="Symbol zastępczy numeru slajdu 3">
            <a:extLst>
              <a:ext uri="{FF2B5EF4-FFF2-40B4-BE49-F238E27FC236}">
                <a16:creationId xmlns:a16="http://schemas.microsoft.com/office/drawing/2014/main" id="{8CA8652D-871B-EFA6-254E-B6AD10649718}"/>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387842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1C3542-DDF6-4E99-F627-D1A895D8E6BF}"/>
              </a:ext>
            </a:extLst>
          </p:cNvPr>
          <p:cNvSpPr>
            <a:spLocks noGrp="1"/>
          </p:cNvSpPr>
          <p:nvPr>
            <p:ph type="title"/>
          </p:nvPr>
        </p:nvSpPr>
        <p:spPr/>
        <p:txBody>
          <a:bodyPr/>
          <a:lstStyle/>
          <a:p>
            <a:r>
              <a:rPr lang="pl-PL" dirty="0"/>
              <a:t>Przegląd orzecznictwa </a:t>
            </a:r>
          </a:p>
        </p:txBody>
      </p:sp>
      <p:sp>
        <p:nvSpPr>
          <p:cNvPr id="3" name="Symbol zastępczy numeru slajdu 2">
            <a:extLst>
              <a:ext uri="{FF2B5EF4-FFF2-40B4-BE49-F238E27FC236}">
                <a16:creationId xmlns:a16="http://schemas.microsoft.com/office/drawing/2014/main" id="{33231461-630A-E188-7315-A0151A2736F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02433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136F7-44A2-EA00-300E-D23A4D65F73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F86FB1C-640D-8D33-DAF0-704087FAAC97}"/>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3 lutego 2021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dirty="0"/>
          </a:p>
        </p:txBody>
      </p:sp>
      <p:sp>
        <p:nvSpPr>
          <p:cNvPr id="3" name="Symbol zastępczy zawartości 2">
            <a:extLst>
              <a:ext uri="{FF2B5EF4-FFF2-40B4-BE49-F238E27FC236}">
                <a16:creationId xmlns:a16="http://schemas.microsoft.com/office/drawing/2014/main" id="{74CD6705-D04C-3C18-1687-C8BDE55DE800}"/>
              </a:ext>
            </a:extLst>
          </p:cNvPr>
          <p:cNvSpPr>
            <a:spLocks noGrp="1"/>
          </p:cNvSpPr>
          <p:nvPr>
            <p:ph idx="1"/>
          </p:nvPr>
        </p:nvSpPr>
        <p:spPr>
          <a:xfrm>
            <a:off x="852755" y="2556932"/>
            <a:ext cx="10043842" cy="3691468"/>
          </a:xfrm>
        </p:spPr>
        <p:txBody>
          <a:bodyPr>
            <a:normAutofit fontScale="70000" lnSpcReduction="20000"/>
          </a:bodyPr>
          <a:lstStyle/>
          <a:p>
            <a:pPr algn="just"/>
            <a:r>
              <a:rPr lang="pl-PL" sz="2300" dirty="0">
                <a:latin typeface="Calibri" panose="020F0502020204030204" pitchFamily="34" charset="0"/>
                <a:ea typeface="Calibri" panose="020F0502020204030204" pitchFamily="34" charset="0"/>
                <a:cs typeface="Calibri" panose="020F0502020204030204" pitchFamily="34" charset="0"/>
              </a:rPr>
              <a:t>Stan faktyczny </a:t>
            </a:r>
          </a:p>
          <a:p>
            <a:pPr algn="just">
              <a:lnSpc>
                <a:spcPct val="150000"/>
              </a:lnSpc>
            </a:pPr>
            <a:r>
              <a:rPr lang="pl-PL" sz="2300" b="1" dirty="0">
                <a:effectLst/>
                <a:latin typeface="Calibri" panose="020F0502020204030204" pitchFamily="34" charset="0"/>
                <a:ea typeface="Calibri" panose="020F0502020204030204" pitchFamily="34" charset="0"/>
                <a:cs typeface="Calibri" panose="020F0502020204030204" pitchFamily="34" charset="0"/>
              </a:rPr>
              <a:t>Skierowanie na kontrolne badania lekarskie </a:t>
            </a:r>
          </a:p>
          <a:p>
            <a:pPr algn="just">
              <a:lnSpc>
                <a:spcPct val="170000"/>
              </a:lnSpc>
            </a:pPr>
            <a:r>
              <a:rPr lang="pl-PL" sz="2300" kern="100" dirty="0">
                <a:effectLst/>
                <a:latin typeface="Calibri" panose="020F0502020204030204" pitchFamily="34" charset="0"/>
                <a:ea typeface="Calibri" panose="020F0502020204030204" pitchFamily="34" charset="0"/>
                <a:cs typeface="Calibri" panose="020F0502020204030204" pitchFamily="34" charset="0"/>
              </a:rPr>
              <a:t>Kierownik pozwanego wystawił powódce 22 października 2015 r. skierowanie na kontrolne badanie lekarskie w celu wydania orzeczenia o zdolności powódki do pracy na stanowisku pielęgniarki, jak wskazano w skierowaniu – z uwagi na dwa duże napady padaczki w pracy w ciągu dwóch tygodni.</a:t>
            </a:r>
          </a:p>
          <a:p>
            <a:pPr algn="just">
              <a:lnSpc>
                <a:spcPct val="170000"/>
              </a:lnSpc>
              <a:spcAft>
                <a:spcPts val="800"/>
              </a:spcAft>
            </a:pPr>
            <a:r>
              <a:rPr lang="pl-PL" sz="2300" kern="100" dirty="0">
                <a:effectLst/>
                <a:latin typeface="Calibri" panose="020F0502020204030204" pitchFamily="34" charset="0"/>
                <a:ea typeface="Calibri" panose="020F0502020204030204" pitchFamily="34" charset="0"/>
                <a:cs typeface="Calibri" panose="020F0502020204030204" pitchFamily="34" charset="0"/>
              </a:rPr>
              <a:t>W związku z tym skierowaniem, orzeczeniem z 13 listopada 2015 r. </a:t>
            </a:r>
            <a:r>
              <a:rPr lang="pl-PL" sz="2300" b="1" kern="100" dirty="0">
                <a:effectLst/>
                <a:latin typeface="Calibri" panose="020F0502020204030204" pitchFamily="34" charset="0"/>
                <a:ea typeface="Calibri" panose="020F0502020204030204" pitchFamily="34" charset="0"/>
                <a:cs typeface="Calibri" panose="020F0502020204030204" pitchFamily="34" charset="0"/>
              </a:rPr>
              <a:t>lekarz specjalista chorób wewnętrznych L. K., po przebadaniu powódki, stwierdził jej zdolność do pracy na zajmowanym stanowisku pielęgniarki do 31 grudnia 2016 r. wobec braku przeciwskazań zdrowotnych. </a:t>
            </a:r>
            <a:r>
              <a:rPr lang="pl-PL" sz="2300" kern="100" dirty="0">
                <a:effectLst/>
                <a:latin typeface="Calibri" panose="020F0502020204030204" pitchFamily="34" charset="0"/>
                <a:ea typeface="Calibri" panose="020F0502020204030204" pitchFamily="34" charset="0"/>
                <a:cs typeface="Calibri" panose="020F0502020204030204" pitchFamily="34" charset="0"/>
              </a:rPr>
              <a:t>W trakcie badania uwzględniono napady drgawkowe bez stwierdzonej padaczki.</a:t>
            </a:r>
          </a:p>
          <a:p>
            <a:pPr algn="just">
              <a:lnSpc>
                <a:spcPct val="150000"/>
              </a:lnSpc>
            </a:pPr>
            <a:endParaRPr lang="pl-PL" b="1" dirty="0"/>
          </a:p>
        </p:txBody>
      </p:sp>
      <p:sp>
        <p:nvSpPr>
          <p:cNvPr id="4" name="Symbol zastępczy numeru slajdu 3">
            <a:extLst>
              <a:ext uri="{FF2B5EF4-FFF2-40B4-BE49-F238E27FC236}">
                <a16:creationId xmlns:a16="http://schemas.microsoft.com/office/drawing/2014/main" id="{9A160CBA-DB71-AAD8-D4DE-B1B24CA34E3D}"/>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389472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71435B-F1C1-4505-ACBC-86EB0D84571A}"/>
              </a:ext>
            </a:extLst>
          </p:cNvPr>
          <p:cNvSpPr>
            <a:spLocks noGrp="1"/>
          </p:cNvSpPr>
          <p:nvPr>
            <p:ph type="title"/>
          </p:nvPr>
        </p:nvSpPr>
        <p:spPr/>
        <p:txBody>
          <a:bodyPr>
            <a:noAutofit/>
          </a:bodyPr>
          <a:lstStyle/>
          <a:p>
            <a:r>
              <a:rPr lang="pl-PL" sz="24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2400" kern="100" dirty="0">
                <a:effectLst/>
                <a:latin typeface="Calibri" panose="020F0502020204030204" pitchFamily="34" charset="0"/>
                <a:ea typeface="Calibri" panose="020F0502020204030204" pitchFamily="34" charset="0"/>
                <a:cs typeface="Times New Roman" panose="02020603050405020304" pitchFamily="18" charset="0"/>
              </a:rPr>
            </a:br>
            <a:r>
              <a:rPr lang="pl-PL" sz="24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2400" kern="100" dirty="0">
                <a:effectLst/>
                <a:latin typeface="Calibri" panose="020F0502020204030204" pitchFamily="34" charset="0"/>
                <a:ea typeface="Calibri" panose="020F0502020204030204" pitchFamily="34" charset="0"/>
                <a:cs typeface="Times New Roman" panose="02020603050405020304" pitchFamily="18" charset="0"/>
              </a:rPr>
            </a:br>
            <a:r>
              <a:rPr lang="pl-PL" sz="2400" kern="100" dirty="0">
                <a:effectLst/>
                <a:latin typeface="Calibri" panose="020F0502020204030204" pitchFamily="34" charset="0"/>
                <a:ea typeface="Calibri" panose="020F0502020204030204" pitchFamily="34" charset="0"/>
                <a:cs typeface="Times New Roman" panose="02020603050405020304" pitchFamily="18" charset="0"/>
              </a:rPr>
              <a:t>z dnia 3 lutego 2021 r.</a:t>
            </a:r>
            <a:br>
              <a:rPr lang="pl-PL" sz="2400" kern="100" dirty="0">
                <a:effectLst/>
                <a:latin typeface="Calibri" panose="020F0502020204030204" pitchFamily="34" charset="0"/>
                <a:ea typeface="Calibri" panose="020F0502020204030204" pitchFamily="34" charset="0"/>
                <a:cs typeface="Times New Roman" panose="02020603050405020304" pitchFamily="18" charset="0"/>
              </a:rPr>
            </a:br>
            <a:r>
              <a:rPr lang="pl-PL" sz="2400" kern="100" dirty="0">
                <a:effectLst/>
                <a:latin typeface="Calibri" panose="020F0502020204030204" pitchFamily="34" charset="0"/>
                <a:ea typeface="Calibri" panose="020F0502020204030204" pitchFamily="34" charset="0"/>
                <a:cs typeface="Times New Roman" panose="02020603050405020304" pitchFamily="18" charset="0"/>
              </a:rPr>
              <a:t>I PSKP 3/21</a:t>
            </a:r>
            <a:endParaRPr lang="pl-PL" sz="2400" dirty="0"/>
          </a:p>
        </p:txBody>
      </p:sp>
      <p:sp>
        <p:nvSpPr>
          <p:cNvPr id="3" name="Symbol zastępczy zawartości 2">
            <a:extLst>
              <a:ext uri="{FF2B5EF4-FFF2-40B4-BE49-F238E27FC236}">
                <a16:creationId xmlns:a16="http://schemas.microsoft.com/office/drawing/2014/main" id="{FC0A501E-0F79-4EB1-8ED2-12175A26E146}"/>
              </a:ext>
            </a:extLst>
          </p:cNvPr>
          <p:cNvSpPr>
            <a:spLocks noGrp="1"/>
          </p:cNvSpPr>
          <p:nvPr>
            <p:ph idx="1"/>
          </p:nvPr>
        </p:nvSpPr>
        <p:spPr>
          <a:xfrm>
            <a:off x="1295401" y="2556932"/>
            <a:ext cx="9601196" cy="3691468"/>
          </a:xfrm>
        </p:spPr>
        <p:txBody>
          <a:bodyPr>
            <a:normAutofit fontScale="92500" lnSpcReduction="10000"/>
          </a:bodyPr>
          <a:lstStyle/>
          <a:p>
            <a:pPr algn="just">
              <a:lnSpc>
                <a:spcPct val="150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Pismem z 16 listopada 2015 r., doręczonym powódce w tym samym dniu, pozwany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wypowiedział</a:t>
            </a:r>
            <a:r>
              <a:rPr lang="pl-PL" sz="1800" dirty="0">
                <a:effectLst/>
                <a:latin typeface="Calibri" panose="020F0502020204030204" pitchFamily="34" charset="0"/>
                <a:ea typeface="Calibri" panose="020F0502020204030204" pitchFamily="34" charset="0"/>
                <a:cs typeface="Times New Roman" panose="02020603050405020304" pitchFamily="18" charset="0"/>
              </a:rPr>
              <a:t> powódce umowę o pracę zawartą 1 czerwca 2015 r. z zachowaniem jednomiesięcznego okresu wypowiedzenia, który miał upłynąć 31 grudnia 2015 r. Jako przyczyny uzasadniające wypowiedzenie pracodawca wskazał: </a:t>
            </a:r>
          </a:p>
          <a:p>
            <a:pPr algn="just">
              <a:lnSpc>
                <a:spcPct val="150000"/>
              </a:lnSpc>
            </a:pPr>
            <a:r>
              <a:rPr lang="pl-PL" sz="1800" b="1" dirty="0">
                <a:effectLst/>
                <a:latin typeface="Calibri" panose="020F0502020204030204" pitchFamily="34" charset="0"/>
                <a:ea typeface="Calibri" panose="020F0502020204030204" pitchFamily="34" charset="0"/>
                <a:cs typeface="Times New Roman" panose="02020603050405020304" pitchFamily="18" charset="0"/>
              </a:rPr>
              <a:t>(-) utratę zaufania z powodu zatajenia przez pracownika względem pracodawcy ważnej informacji na temat stanu zdrowia (stan zdrowia uniemożliwiający wykonywanie pracy na zajmowanym stanowisku ze względu chociażby na dobro i bezpieczeństwo pacjentów) oraz </a:t>
            </a:r>
          </a:p>
          <a:p>
            <a:pPr algn="just">
              <a:lnSpc>
                <a:spcPct val="150000"/>
              </a:lnSpc>
            </a:pPr>
            <a:r>
              <a:rPr lang="pl-PL" sz="1800" b="1" dirty="0">
                <a:effectLst/>
                <a:latin typeface="Calibri" panose="020F0502020204030204" pitchFamily="34" charset="0"/>
                <a:ea typeface="Calibri" panose="020F0502020204030204" pitchFamily="34" charset="0"/>
                <a:cs typeface="Times New Roman" panose="02020603050405020304" pitchFamily="18" charset="0"/>
              </a:rPr>
              <a:t>(-) brak dyspozycyjności pracownika z uwagi na ciągłe zwolnienia lekarskie, co prowadzi do dezorganizacji pracy.</a:t>
            </a:r>
            <a:endParaRPr lang="pl-PL" dirty="0"/>
          </a:p>
        </p:txBody>
      </p:sp>
      <p:sp>
        <p:nvSpPr>
          <p:cNvPr id="4" name="Symbol zastępczy numeru slajdu 3">
            <a:extLst>
              <a:ext uri="{FF2B5EF4-FFF2-40B4-BE49-F238E27FC236}">
                <a16:creationId xmlns:a16="http://schemas.microsoft.com/office/drawing/2014/main" id="{667AE3E9-89C6-4D46-A696-B54CDCFFC0C2}"/>
              </a:ext>
            </a:extLst>
          </p:cNvPr>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119298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1AA012-6737-4946-C343-FB0E41C40717}"/>
              </a:ext>
            </a:extLst>
          </p:cNvPr>
          <p:cNvSpPr>
            <a:spLocks noGrp="1"/>
          </p:cNvSpPr>
          <p:nvPr>
            <p:ph type="title"/>
          </p:nvPr>
        </p:nvSpPr>
        <p:spPr/>
        <p:txBody>
          <a:bodyPr>
            <a:normAutofit fontScale="90000"/>
          </a:bodyPr>
          <a:lstStyle/>
          <a:p>
            <a:r>
              <a:rPr lang="pl-PL" sz="31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3100" kern="100" dirty="0">
                <a:effectLst/>
                <a:latin typeface="Calibri" panose="020F0502020204030204" pitchFamily="34" charset="0"/>
                <a:ea typeface="Calibri" panose="020F0502020204030204" pitchFamily="34" charset="0"/>
                <a:cs typeface="Times New Roman" panose="02020603050405020304" pitchFamily="18" charset="0"/>
              </a:rPr>
            </a:br>
            <a:r>
              <a:rPr lang="pl-PL" sz="31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3100" kern="100" dirty="0">
                <a:effectLst/>
                <a:latin typeface="Calibri" panose="020F0502020204030204" pitchFamily="34" charset="0"/>
                <a:ea typeface="Calibri" panose="020F0502020204030204" pitchFamily="34" charset="0"/>
                <a:cs typeface="Times New Roman" panose="02020603050405020304" pitchFamily="18" charset="0"/>
              </a:rPr>
            </a:br>
            <a:r>
              <a:rPr lang="pl-PL" sz="3100" kern="100" dirty="0">
                <a:effectLst/>
                <a:latin typeface="Calibri" panose="020F0502020204030204" pitchFamily="34" charset="0"/>
                <a:ea typeface="Calibri" panose="020F0502020204030204" pitchFamily="34" charset="0"/>
                <a:cs typeface="Times New Roman" panose="02020603050405020304" pitchFamily="18" charset="0"/>
              </a:rPr>
              <a:t>z dnia 6 grudnia 2018 r.</a:t>
            </a:r>
            <a:endParaRPr lang="pl-PL" dirty="0"/>
          </a:p>
        </p:txBody>
      </p:sp>
      <p:sp>
        <p:nvSpPr>
          <p:cNvPr id="3" name="Symbol zastępczy tekstu 2">
            <a:extLst>
              <a:ext uri="{FF2B5EF4-FFF2-40B4-BE49-F238E27FC236}">
                <a16:creationId xmlns:a16="http://schemas.microsoft.com/office/drawing/2014/main" id="{23F236AD-18AF-F9D6-4463-FD02F1A1FABB}"/>
              </a:ext>
            </a:extLst>
          </p:cNvPr>
          <p:cNvSpPr>
            <a:spLocks noGrp="1"/>
          </p:cNvSpPr>
          <p:nvPr>
            <p:ph type="body" idx="1"/>
          </p:nvPr>
        </p:nvSpPr>
        <p:spPr/>
        <p:txBody>
          <a:bodyPr/>
          <a:lstStyle/>
          <a:p>
            <a:r>
              <a:rPr lang="pl-PL" sz="2400" kern="100" dirty="0">
                <a:effectLst/>
                <a:latin typeface="Calibri" panose="020F0502020204030204" pitchFamily="34" charset="0"/>
                <a:ea typeface="Calibri" panose="020F0502020204030204" pitchFamily="34" charset="0"/>
                <a:cs typeface="Times New Roman" panose="02020603050405020304" pitchFamily="18" charset="0"/>
              </a:rPr>
              <a:t>II PK 231/17</a:t>
            </a:r>
            <a:br>
              <a:rPr lang="pl-PL"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4" name="Symbol zastępczy numeru slajdu 3">
            <a:extLst>
              <a:ext uri="{FF2B5EF4-FFF2-40B4-BE49-F238E27FC236}">
                <a16:creationId xmlns:a16="http://schemas.microsoft.com/office/drawing/2014/main" id="{AFF6D9D8-599B-661C-D610-1386C5105DD8}"/>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599697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8527FB-2F9C-793A-571D-1FB4A083F5A8}"/>
              </a:ext>
            </a:extLst>
          </p:cNvPr>
          <p:cNvSpPr>
            <a:spLocks noGrp="1"/>
          </p:cNvSpPr>
          <p:nvPr>
            <p:ph type="title"/>
          </p:nvPr>
        </p:nvSpPr>
        <p:spPr/>
        <p:txBody>
          <a:bodyPr>
            <a:normAutofit fontScale="90000"/>
          </a:bodyPr>
          <a:lstStyle/>
          <a:p>
            <a:r>
              <a:rPr lang="pl-PL" sz="3100" kern="100" dirty="0">
                <a:effectLst/>
                <a:latin typeface="Calibri" panose="020F0502020204030204" pitchFamily="34" charset="0"/>
                <a:ea typeface="Calibri" panose="020F0502020204030204" pitchFamily="34" charset="0"/>
                <a:cs typeface="Times New Roman" panose="02020603050405020304" pitchFamily="18" charset="0"/>
              </a:rPr>
              <a:t>Wyrok</a:t>
            </a:r>
            <a:r>
              <a:rPr lang="pl-PL" sz="3100" kern="100" dirty="0">
                <a:latin typeface="Calibri" panose="020F0502020204030204" pitchFamily="34" charset="0"/>
                <a:ea typeface="Calibri" panose="020F0502020204030204" pitchFamily="34" charset="0"/>
                <a:cs typeface="Times New Roman" panose="02020603050405020304" pitchFamily="18" charset="0"/>
              </a:rPr>
              <a:t> </a:t>
            </a:r>
            <a:r>
              <a:rPr lang="pl-PL" sz="31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3100" kern="100" dirty="0">
                <a:effectLst/>
                <a:latin typeface="Calibri" panose="020F0502020204030204" pitchFamily="34" charset="0"/>
                <a:ea typeface="Calibri" panose="020F0502020204030204" pitchFamily="34" charset="0"/>
                <a:cs typeface="Times New Roman" panose="02020603050405020304" pitchFamily="18" charset="0"/>
              </a:rPr>
            </a:br>
            <a:r>
              <a:rPr lang="pl-PL" sz="3100" kern="100" dirty="0">
                <a:effectLst/>
                <a:latin typeface="Calibri" panose="020F0502020204030204" pitchFamily="34" charset="0"/>
                <a:ea typeface="Calibri" panose="020F0502020204030204" pitchFamily="34" charset="0"/>
                <a:cs typeface="Times New Roman" panose="02020603050405020304" pitchFamily="18" charset="0"/>
              </a:rPr>
              <a:t>z dnia 6 grudnia 2018 r. II PK 231/17</a:t>
            </a:r>
            <a:endParaRPr lang="pl-PL" dirty="0"/>
          </a:p>
        </p:txBody>
      </p:sp>
      <p:sp>
        <p:nvSpPr>
          <p:cNvPr id="3" name="Symbol zastępczy zawartości 2">
            <a:extLst>
              <a:ext uri="{FF2B5EF4-FFF2-40B4-BE49-F238E27FC236}">
                <a16:creationId xmlns:a16="http://schemas.microsoft.com/office/drawing/2014/main" id="{91C80609-7DF9-6997-188E-92B6CF4BC084}"/>
              </a:ext>
            </a:extLst>
          </p:cNvPr>
          <p:cNvSpPr>
            <a:spLocks noGrp="1"/>
          </p:cNvSpPr>
          <p:nvPr>
            <p:ph idx="1"/>
          </p:nvPr>
        </p:nvSpPr>
        <p:spPr>
          <a:xfrm>
            <a:off x="1295401" y="2556932"/>
            <a:ext cx="9601196" cy="3691468"/>
          </a:xfrm>
        </p:spPr>
        <p:txBody>
          <a:bodyPr>
            <a:normAutofit fontScale="25000" lnSpcReduction="20000"/>
          </a:bodyPr>
          <a:lstStyle/>
          <a:p>
            <a:pPr>
              <a:lnSpc>
                <a:spcPct val="120000"/>
              </a:lnSpc>
            </a:pPr>
            <a:r>
              <a:rPr lang="pl-PL" sz="9600" b="1" dirty="0">
                <a:latin typeface="Calibri" panose="020F0502020204030204" pitchFamily="34" charset="0"/>
                <a:ea typeface="Calibri" panose="020F0502020204030204" pitchFamily="34" charset="0"/>
                <a:cs typeface="Calibri" panose="020F0502020204030204" pitchFamily="34" charset="0"/>
              </a:rPr>
              <a:t>Ważne!</a:t>
            </a:r>
          </a:p>
          <a:p>
            <a:pPr marL="0" lvl="0" indent="0" algn="just">
              <a:lnSpc>
                <a:spcPct val="120000"/>
              </a:lnSpc>
              <a:buNone/>
            </a:pPr>
            <a:r>
              <a:rPr lang="pl-PL" sz="9600" b="1" dirty="0">
                <a:latin typeface="Calibri" panose="020F0502020204030204" pitchFamily="34" charset="0"/>
                <a:ea typeface="Calibri" panose="020F0502020204030204" pitchFamily="34" charset="0"/>
                <a:cs typeface="Calibri" panose="020F0502020204030204" pitchFamily="34" charset="0"/>
              </a:rPr>
              <a:t>Wyrok zapadł przed wprowadzeniem do Kodeksu pracy </a:t>
            </a:r>
            <a:r>
              <a:rPr lang="pl-PL" sz="9600" b="1" dirty="0">
                <a:solidFill>
                  <a:srgbClr val="008000"/>
                </a:solidFill>
                <a:latin typeface="Calibri" panose="020F0502020204030204" pitchFamily="34" charset="0"/>
                <a:ea typeface="Calibri" panose="020F0502020204030204" pitchFamily="34" charset="0"/>
                <a:cs typeface="Calibri" panose="020F0502020204030204" pitchFamily="34" charset="0"/>
              </a:rPr>
              <a:t>art. 26</a:t>
            </a:r>
            <a:r>
              <a:rPr lang="pl-PL" sz="9600" b="1" baseline="30000" dirty="0">
                <a:solidFill>
                  <a:srgbClr val="008000"/>
                </a:solidFill>
                <a:latin typeface="Calibri" panose="020F0502020204030204" pitchFamily="34" charset="0"/>
                <a:ea typeface="Calibri" panose="020F0502020204030204" pitchFamily="34" charset="0"/>
                <a:cs typeface="Calibri" panose="020F0502020204030204" pitchFamily="34" charset="0"/>
              </a:rPr>
              <a:t>1 </a:t>
            </a:r>
            <a:r>
              <a:rPr lang="pl-PL" sz="9600" b="1" dirty="0" err="1">
                <a:solidFill>
                  <a:srgbClr val="008000"/>
                </a:solidFill>
                <a:latin typeface="Calibri" panose="020F0502020204030204" pitchFamily="34" charset="0"/>
                <a:ea typeface="Calibri" panose="020F0502020204030204" pitchFamily="34" charset="0"/>
                <a:cs typeface="Calibri" panose="020F0502020204030204" pitchFamily="34" charset="0"/>
              </a:rPr>
              <a:t>k.p</a:t>
            </a:r>
            <a:r>
              <a:rPr lang="pl-PL" sz="9600" b="1" dirty="0">
                <a:solidFill>
                  <a:srgbClr val="008000"/>
                </a:solidFill>
                <a:latin typeface="Calibri" panose="020F0502020204030204" pitchFamily="34" charset="0"/>
                <a:ea typeface="Calibri" panose="020F0502020204030204" pitchFamily="34" charset="0"/>
                <a:cs typeface="Calibri" panose="020F0502020204030204" pitchFamily="34" charset="0"/>
              </a:rPr>
              <a:t>.</a:t>
            </a:r>
          </a:p>
          <a:p>
            <a:pPr algn="just">
              <a:lnSpc>
                <a:spcPct val="120000"/>
              </a:lnSpc>
            </a:pPr>
            <a:r>
              <a:rPr lang="pl-PL" sz="6200" b="1" dirty="0">
                <a:solidFill>
                  <a:srgbClr val="008000"/>
                </a:solidFill>
                <a:latin typeface="Calibri" panose="020F0502020204030204" pitchFamily="34" charset="0"/>
                <a:ea typeface="Calibri" panose="020F0502020204030204" pitchFamily="34" charset="0"/>
                <a:cs typeface="Calibri" panose="020F0502020204030204" pitchFamily="34" charset="0"/>
              </a:rPr>
              <a:t>art. 26</a:t>
            </a:r>
            <a:r>
              <a:rPr lang="pl-PL" sz="6200" b="1" baseline="30000" dirty="0">
                <a:solidFill>
                  <a:srgbClr val="008000"/>
                </a:solidFill>
                <a:latin typeface="Calibri" panose="020F0502020204030204" pitchFamily="34" charset="0"/>
                <a:ea typeface="Calibri" panose="020F0502020204030204" pitchFamily="34" charset="0"/>
                <a:cs typeface="Calibri" panose="020F0502020204030204" pitchFamily="34" charset="0"/>
              </a:rPr>
              <a:t>1 </a:t>
            </a:r>
            <a:r>
              <a:rPr lang="pl-PL" sz="6200" b="1" dirty="0" err="1">
                <a:solidFill>
                  <a:srgbClr val="008000"/>
                </a:solidFill>
                <a:latin typeface="Calibri" panose="020F0502020204030204" pitchFamily="34" charset="0"/>
                <a:ea typeface="Calibri" panose="020F0502020204030204" pitchFamily="34" charset="0"/>
                <a:cs typeface="Calibri" panose="020F0502020204030204" pitchFamily="34" charset="0"/>
              </a:rPr>
              <a:t>k.p</a:t>
            </a:r>
            <a:r>
              <a:rPr lang="pl-PL" sz="6200" b="1" dirty="0">
                <a:solidFill>
                  <a:srgbClr val="008000"/>
                </a:solidFill>
                <a:latin typeface="Calibri" panose="020F0502020204030204" pitchFamily="34" charset="0"/>
                <a:ea typeface="Calibri" panose="020F0502020204030204" pitchFamily="34" charset="0"/>
                <a:cs typeface="Calibri" panose="020F0502020204030204" pitchFamily="34" charset="0"/>
              </a:rPr>
              <a:t>.</a:t>
            </a:r>
          </a:p>
          <a:p>
            <a:pPr marL="0" lvl="0" indent="0" algn="just">
              <a:lnSpc>
                <a:spcPct val="120000"/>
              </a:lnSpc>
              <a:buNone/>
            </a:pPr>
            <a:r>
              <a:rPr lang="pl-PL" sz="8000" dirty="0">
                <a:solidFill>
                  <a:srgbClr val="008000"/>
                </a:solidFill>
                <a:latin typeface="Calibri" panose="020F0502020204030204" pitchFamily="34" charset="0"/>
                <a:ea typeface="Calibri" panose="020F0502020204030204" pitchFamily="34" charset="0"/>
                <a:cs typeface="Calibri" panose="020F0502020204030204" pitchFamily="34" charset="0"/>
              </a:rPr>
              <a:t>§ 1. </a:t>
            </a:r>
            <a:r>
              <a:rPr lang="pl-PL" sz="8000" b="1" dirty="0">
                <a:solidFill>
                  <a:srgbClr val="008000"/>
                </a:solidFill>
                <a:latin typeface="Calibri" panose="020F0502020204030204" pitchFamily="34" charset="0"/>
                <a:ea typeface="Calibri" panose="020F0502020204030204" pitchFamily="34" charset="0"/>
                <a:cs typeface="Calibri" panose="020F0502020204030204" pitchFamily="34" charset="0"/>
              </a:rPr>
              <a:t>Pracodawca nie może zakazać pracownikowi jednoczesnego pozostawania w stosunku pracy z innym pracodawcą lub jednoczesnego pozostawania w stosunku prawnym będącym podstawą świadczenia pracy innym niż stosunek pracy.</a:t>
            </a:r>
          </a:p>
          <a:p>
            <a:pPr marL="0" lvl="0" indent="0" algn="just">
              <a:lnSpc>
                <a:spcPct val="120000"/>
              </a:lnSpc>
              <a:buNone/>
            </a:pPr>
            <a:r>
              <a:rPr lang="pl-PL" sz="8000" dirty="0">
                <a:solidFill>
                  <a:srgbClr val="008000"/>
                </a:solidFill>
                <a:latin typeface="Calibri" panose="020F0502020204030204" pitchFamily="34" charset="0"/>
                <a:ea typeface="Calibri" panose="020F0502020204030204" pitchFamily="34" charset="0"/>
                <a:cs typeface="Calibri" panose="020F0502020204030204" pitchFamily="34" charset="0"/>
              </a:rPr>
              <a:t>§ 2. Przepisu § 1 nie stosuje się:</a:t>
            </a:r>
          </a:p>
          <a:p>
            <a:pPr marL="0" lvl="0" indent="0" algn="just">
              <a:lnSpc>
                <a:spcPct val="120000"/>
              </a:lnSpc>
              <a:buNone/>
            </a:pPr>
            <a:r>
              <a:rPr lang="pl-PL" sz="8000" dirty="0">
                <a:solidFill>
                  <a:srgbClr val="008000"/>
                </a:solidFill>
                <a:latin typeface="Calibri" panose="020F0502020204030204" pitchFamily="34" charset="0"/>
                <a:ea typeface="Calibri" panose="020F0502020204030204" pitchFamily="34" charset="0"/>
                <a:cs typeface="Calibri" panose="020F0502020204030204" pitchFamily="34" charset="0"/>
              </a:rPr>
              <a:t>1) w przypadku określonym w art. 101</a:t>
            </a:r>
            <a:r>
              <a:rPr lang="pl-PL" sz="8000" baseline="30000" dirty="0">
                <a:solidFill>
                  <a:srgbClr val="008000"/>
                </a:solidFill>
                <a:latin typeface="Calibri" panose="020F0502020204030204" pitchFamily="34" charset="0"/>
                <a:ea typeface="Calibri" panose="020F0502020204030204" pitchFamily="34" charset="0"/>
                <a:cs typeface="Calibri" panose="020F0502020204030204" pitchFamily="34" charset="0"/>
              </a:rPr>
              <a:t>1</a:t>
            </a:r>
            <a:r>
              <a:rPr lang="pl-PL" sz="8000" dirty="0">
                <a:solidFill>
                  <a:srgbClr val="008000"/>
                </a:solidFill>
                <a:latin typeface="Calibri" panose="020F0502020204030204" pitchFamily="34" charset="0"/>
                <a:ea typeface="Calibri" panose="020F0502020204030204" pitchFamily="34" charset="0"/>
                <a:cs typeface="Calibri" panose="020F0502020204030204" pitchFamily="34" charset="0"/>
              </a:rPr>
              <a:t> § 1;</a:t>
            </a:r>
          </a:p>
          <a:p>
            <a:pPr marL="0" lvl="0" indent="0" algn="just">
              <a:lnSpc>
                <a:spcPct val="120000"/>
              </a:lnSpc>
              <a:buNone/>
            </a:pPr>
            <a:r>
              <a:rPr lang="pl-PL" sz="8000" dirty="0">
                <a:solidFill>
                  <a:srgbClr val="008000"/>
                </a:solidFill>
                <a:latin typeface="Calibri" panose="020F0502020204030204" pitchFamily="34" charset="0"/>
                <a:ea typeface="Calibri" panose="020F0502020204030204" pitchFamily="34" charset="0"/>
                <a:cs typeface="Calibri" panose="020F0502020204030204" pitchFamily="34" charset="0"/>
              </a:rPr>
              <a:t>2) jeżeli odrębne przepisy stanowią inaczej.</a:t>
            </a:r>
          </a:p>
          <a:p>
            <a:endParaRPr lang="pl-PL" dirty="0"/>
          </a:p>
          <a:p>
            <a:endParaRPr lang="pl-PL" dirty="0"/>
          </a:p>
        </p:txBody>
      </p:sp>
      <p:sp>
        <p:nvSpPr>
          <p:cNvPr id="4" name="Symbol zastępczy numeru slajdu 3">
            <a:extLst>
              <a:ext uri="{FF2B5EF4-FFF2-40B4-BE49-F238E27FC236}">
                <a16:creationId xmlns:a16="http://schemas.microsoft.com/office/drawing/2014/main" id="{992DA352-BC4F-8665-7CB6-3F0B9D8A6DA2}"/>
              </a:ext>
            </a:extLst>
          </p:cNvPr>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261926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35EA4C-0A23-4674-A1DE-80439983C3BD}"/>
              </a:ext>
            </a:extLst>
          </p:cNvPr>
          <p:cNvSpPr>
            <a:spLocks noGrp="1"/>
          </p:cNvSpPr>
          <p:nvPr>
            <p:ph type="title"/>
          </p:nvPr>
        </p:nvSpPr>
        <p:spPr/>
        <p:txBody>
          <a:bodyPr>
            <a:normAutofit/>
          </a:bodyPr>
          <a:lstStyle/>
          <a:p>
            <a:r>
              <a:rPr lang="pl-PL" sz="2400" kern="100" dirty="0">
                <a:effectLst/>
                <a:latin typeface="Calibri" panose="020F0502020204030204" pitchFamily="34" charset="0"/>
                <a:ea typeface="Calibri" panose="020F0502020204030204" pitchFamily="34" charset="0"/>
                <a:cs typeface="Times New Roman" panose="02020603050405020304" pitchFamily="18" charset="0"/>
              </a:rPr>
              <a:t>Wyrok</a:t>
            </a:r>
            <a:r>
              <a:rPr lang="pl-PL" sz="2400" kern="100" dirty="0">
                <a:latin typeface="Calibri" panose="020F0502020204030204" pitchFamily="34" charset="0"/>
                <a:ea typeface="Calibri" panose="020F0502020204030204" pitchFamily="34" charset="0"/>
                <a:cs typeface="Times New Roman" panose="02020603050405020304" pitchFamily="18" charset="0"/>
              </a:rPr>
              <a:t> </a:t>
            </a:r>
            <a:r>
              <a:rPr lang="pl-PL" sz="24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2400" kern="100" dirty="0">
                <a:effectLst/>
                <a:latin typeface="Calibri" panose="020F0502020204030204" pitchFamily="34" charset="0"/>
                <a:ea typeface="Calibri" panose="020F0502020204030204" pitchFamily="34" charset="0"/>
                <a:cs typeface="Times New Roman" panose="02020603050405020304" pitchFamily="18" charset="0"/>
              </a:rPr>
            </a:br>
            <a:r>
              <a:rPr lang="pl-PL" sz="2400" kern="100" dirty="0">
                <a:effectLst/>
                <a:latin typeface="Calibri" panose="020F0502020204030204" pitchFamily="34" charset="0"/>
                <a:ea typeface="Calibri" panose="020F0502020204030204" pitchFamily="34" charset="0"/>
                <a:cs typeface="Times New Roman" panose="02020603050405020304" pitchFamily="18" charset="0"/>
              </a:rPr>
              <a:t>z dnia 6 grudnia 2018 r. II PK 231/17</a:t>
            </a:r>
            <a:endParaRPr lang="pl-PL" sz="2400" dirty="0"/>
          </a:p>
        </p:txBody>
      </p:sp>
      <p:sp>
        <p:nvSpPr>
          <p:cNvPr id="3" name="Symbol zastępczy zawartości 2">
            <a:extLst>
              <a:ext uri="{FF2B5EF4-FFF2-40B4-BE49-F238E27FC236}">
                <a16:creationId xmlns:a16="http://schemas.microsoft.com/office/drawing/2014/main" id="{C92EBB36-B914-4CC0-BF7B-E36C80828B7A}"/>
              </a:ext>
            </a:extLst>
          </p:cNvPr>
          <p:cNvSpPr>
            <a:spLocks noGrp="1"/>
          </p:cNvSpPr>
          <p:nvPr>
            <p:ph idx="1"/>
          </p:nvPr>
        </p:nvSpPr>
        <p:spPr>
          <a:xfrm>
            <a:off x="904126" y="2556932"/>
            <a:ext cx="9992471" cy="3691468"/>
          </a:xfrm>
        </p:spPr>
        <p:txBody>
          <a:bodyPr>
            <a:normAutofit fontScale="92500"/>
          </a:bodyPr>
          <a:lstStyle/>
          <a:p>
            <a:pPr algn="just">
              <a:lnSpc>
                <a:spcPct val="150000"/>
              </a:lnSpc>
            </a:pPr>
            <a:r>
              <a:rPr lang="pl-PL" sz="1800" b="1" dirty="0">
                <a:effectLst/>
                <a:latin typeface="Calibri" panose="020F0502020204030204" pitchFamily="34" charset="0"/>
                <a:ea typeface="Calibri" panose="020F0502020204030204" pitchFamily="34" charset="0"/>
                <a:cs typeface="Times New Roman" panose="02020603050405020304" pitchFamily="18" charset="0"/>
              </a:rPr>
              <a:t>Teza </a:t>
            </a:r>
          </a:p>
          <a:p>
            <a:pPr algn="just">
              <a:lnSpc>
                <a:spcPct val="150000"/>
              </a:lnSpc>
            </a:pPr>
            <a:r>
              <a:rPr lang="pl-PL" dirty="0">
                <a:effectLst/>
                <a:latin typeface="Calibri" panose="020F0502020204030204" pitchFamily="34" charset="0"/>
                <a:ea typeface="Calibri" panose="020F0502020204030204" pitchFamily="34" charset="0"/>
                <a:cs typeface="Times New Roman" panose="02020603050405020304" pitchFamily="18" charset="0"/>
              </a:rPr>
              <a:t>Możliwe jest zaakceptowanie wprowadzenia ograniczeń swobody podejmowania dodatkowego zatrudnienia przez strony stosunku pracy w umowie o pracę, również w zakresie niestanowiącym działalności konkurencyjnej wobec pracodawcy (art. 101</a:t>
            </a:r>
            <a:r>
              <a:rPr lang="pl-PL"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pl-PL" dirty="0">
                <a:effectLst/>
                <a:latin typeface="Calibri" panose="020F0502020204030204" pitchFamily="34" charset="0"/>
                <a:ea typeface="Calibri" panose="020F0502020204030204" pitchFamily="34" charset="0"/>
                <a:cs typeface="Times New Roman" panose="02020603050405020304" pitchFamily="18" charset="0"/>
              </a:rPr>
              <a:t> § 1 Kodeku pracy), jeżeli uzasadnienia to rzeczywisty interes pracodawcy, a pracownik otrzymuje wynagrodzenie za pracę adekwatnie rekompensujące wprowadzone ograniczenia. </a:t>
            </a:r>
            <a:endParaRPr lang="pl-PL" dirty="0"/>
          </a:p>
        </p:txBody>
      </p:sp>
      <p:sp>
        <p:nvSpPr>
          <p:cNvPr id="4" name="Symbol zastępczy numeru slajdu 3">
            <a:extLst>
              <a:ext uri="{FF2B5EF4-FFF2-40B4-BE49-F238E27FC236}">
                <a16:creationId xmlns:a16="http://schemas.microsoft.com/office/drawing/2014/main" id="{50D144F0-BC6A-44F2-A5F1-94AD7985AC22}"/>
              </a:ext>
            </a:extLst>
          </p:cNvPr>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262272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4A68C-72C8-EBFC-1E56-FA2A166566D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03FDFC1-2B2A-6441-D018-706207F21E85}"/>
              </a:ext>
            </a:extLst>
          </p:cNvPr>
          <p:cNvSpPr>
            <a:spLocks noGrp="1"/>
          </p:cNvSpPr>
          <p:nvPr>
            <p:ph type="title"/>
          </p:nvPr>
        </p:nvSpPr>
        <p:spPr/>
        <p:txBody>
          <a:bodyPr>
            <a:normAutofit/>
          </a:bodyPr>
          <a:lstStyle/>
          <a:p>
            <a:r>
              <a:rPr lang="pl-PL" sz="2400" kern="100" dirty="0">
                <a:effectLst/>
                <a:latin typeface="Calibri" panose="020F0502020204030204" pitchFamily="34" charset="0"/>
                <a:ea typeface="Calibri" panose="020F0502020204030204" pitchFamily="34" charset="0"/>
                <a:cs typeface="Times New Roman" panose="02020603050405020304" pitchFamily="18" charset="0"/>
              </a:rPr>
              <a:t>Wyrok</a:t>
            </a:r>
            <a:r>
              <a:rPr lang="pl-PL" sz="2400" kern="100" dirty="0">
                <a:latin typeface="Calibri" panose="020F0502020204030204" pitchFamily="34" charset="0"/>
                <a:ea typeface="Calibri" panose="020F0502020204030204" pitchFamily="34" charset="0"/>
                <a:cs typeface="Times New Roman" panose="02020603050405020304" pitchFamily="18" charset="0"/>
              </a:rPr>
              <a:t> </a:t>
            </a:r>
            <a:r>
              <a:rPr lang="pl-PL" sz="24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2400" kern="100" dirty="0">
                <a:effectLst/>
                <a:latin typeface="Calibri" panose="020F0502020204030204" pitchFamily="34" charset="0"/>
                <a:ea typeface="Calibri" panose="020F0502020204030204" pitchFamily="34" charset="0"/>
                <a:cs typeface="Times New Roman" panose="02020603050405020304" pitchFamily="18" charset="0"/>
              </a:rPr>
            </a:br>
            <a:r>
              <a:rPr lang="pl-PL" sz="2400" kern="100" dirty="0">
                <a:effectLst/>
                <a:latin typeface="Calibri" panose="020F0502020204030204" pitchFamily="34" charset="0"/>
                <a:ea typeface="Calibri" panose="020F0502020204030204" pitchFamily="34" charset="0"/>
                <a:cs typeface="Times New Roman" panose="02020603050405020304" pitchFamily="18" charset="0"/>
              </a:rPr>
              <a:t>z dnia 6 grudnia 2018 r. II PK 231/17</a:t>
            </a:r>
            <a:endParaRPr lang="pl-PL" sz="2400" dirty="0"/>
          </a:p>
        </p:txBody>
      </p:sp>
      <p:sp>
        <p:nvSpPr>
          <p:cNvPr id="3" name="Symbol zastępczy zawartości 2">
            <a:extLst>
              <a:ext uri="{FF2B5EF4-FFF2-40B4-BE49-F238E27FC236}">
                <a16:creationId xmlns:a16="http://schemas.microsoft.com/office/drawing/2014/main" id="{533B5CB8-839B-9D69-1939-91B620242675}"/>
              </a:ext>
            </a:extLst>
          </p:cNvPr>
          <p:cNvSpPr>
            <a:spLocks noGrp="1"/>
          </p:cNvSpPr>
          <p:nvPr>
            <p:ph idx="1"/>
          </p:nvPr>
        </p:nvSpPr>
        <p:spPr>
          <a:xfrm>
            <a:off x="904126" y="2556932"/>
            <a:ext cx="9992471" cy="3691468"/>
          </a:xfrm>
        </p:spPr>
        <p:txBody>
          <a:bodyPr>
            <a:normAutofit/>
          </a:bodyPr>
          <a:lstStyle/>
          <a:p>
            <a:pPr algn="just">
              <a:lnSpc>
                <a:spcPct val="150000"/>
              </a:lnSpc>
            </a:pPr>
            <a:r>
              <a:rPr lang="pl-PL" b="1" dirty="0">
                <a:effectLst/>
                <a:latin typeface="Calibri" panose="020F0502020204030204" pitchFamily="34" charset="0"/>
                <a:ea typeface="Calibri" panose="020F0502020204030204" pitchFamily="34" charset="0"/>
                <a:cs typeface="Times New Roman" panose="02020603050405020304" pitchFamily="18" charset="0"/>
              </a:rPr>
              <a:t>Teza </a:t>
            </a:r>
          </a:p>
          <a:p>
            <a:pPr algn="just">
              <a:lnSpc>
                <a:spcPct val="150000"/>
              </a:lnSpc>
            </a:pPr>
            <a:r>
              <a:rPr lang="pl-PL" sz="2800" dirty="0">
                <a:effectLst/>
                <a:latin typeface="Calibri" panose="020F0502020204030204" pitchFamily="34" charset="0"/>
                <a:ea typeface="Calibri" panose="020F0502020204030204" pitchFamily="34" charset="0"/>
                <a:cs typeface="Times New Roman" panose="02020603050405020304" pitchFamily="18" charset="0"/>
              </a:rPr>
              <a:t>Formą ograniczenia swobody pracownika w podjęciu dodatkowego zatrudnienia jest również jego </a:t>
            </a:r>
            <a:r>
              <a:rPr lang="pl-PL" sz="2800" b="1" dirty="0">
                <a:effectLst/>
                <a:latin typeface="Calibri" panose="020F0502020204030204" pitchFamily="34" charset="0"/>
                <a:ea typeface="Calibri" panose="020F0502020204030204" pitchFamily="34" charset="0"/>
                <a:cs typeface="Times New Roman" panose="02020603050405020304" pitchFamily="18" charset="0"/>
              </a:rPr>
              <a:t>obowiązek poinformowania pracodawcy o zamiarze podjęcia i o podjęciu dodatkowej aktywności zawodowej.</a:t>
            </a:r>
          </a:p>
        </p:txBody>
      </p:sp>
      <p:sp>
        <p:nvSpPr>
          <p:cNvPr id="4" name="Symbol zastępczy numeru slajdu 3">
            <a:extLst>
              <a:ext uri="{FF2B5EF4-FFF2-40B4-BE49-F238E27FC236}">
                <a16:creationId xmlns:a16="http://schemas.microsoft.com/office/drawing/2014/main" id="{0C62FD4B-A7CE-A74D-ECE8-08D09BE8C008}"/>
              </a:ext>
            </a:extLst>
          </p:cNvPr>
          <p:cNvSpPr>
            <a:spLocks noGrp="1"/>
          </p:cNvSpPr>
          <p:nvPr>
            <p:ph type="sldNum" sz="quarter" idx="12"/>
          </p:nvPr>
        </p:nvSpPr>
        <p:spPr/>
        <p:txBody>
          <a:bodyPr/>
          <a:lstStyle/>
          <a:p>
            <a:fld id="{E97799C9-84D9-46D2-A11E-BCF8A720529D}" type="slidenum">
              <a:rPr lang="en-US" smtClean="0"/>
              <a:t>25</a:t>
            </a:fld>
            <a:endParaRPr lang="en-US" dirty="0"/>
          </a:p>
        </p:txBody>
      </p:sp>
    </p:spTree>
    <p:extLst>
      <p:ext uri="{BB962C8B-B14F-4D97-AF65-F5344CB8AC3E}">
        <p14:creationId xmlns:p14="http://schemas.microsoft.com/office/powerpoint/2010/main" val="2343249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C0B060-D4C1-4FF4-8851-D2ED598A4314}"/>
              </a:ext>
            </a:extLst>
          </p:cNvPr>
          <p:cNvSpPr>
            <a:spLocks noGrp="1"/>
          </p:cNvSpPr>
          <p:nvPr>
            <p:ph type="title"/>
          </p:nvPr>
        </p:nvSpPr>
        <p:spPr/>
        <p:txBody>
          <a:bodyPr>
            <a:normAutofit/>
          </a:bodyPr>
          <a:lstStyle/>
          <a:p>
            <a:r>
              <a:rPr lang="pl-PL" sz="2800" kern="100" dirty="0">
                <a:effectLst/>
                <a:latin typeface="Calibri" panose="020F0502020204030204" pitchFamily="34" charset="0"/>
                <a:ea typeface="Calibri" panose="020F0502020204030204" pitchFamily="34" charset="0"/>
                <a:cs typeface="Times New Roman" panose="02020603050405020304" pitchFamily="18" charset="0"/>
              </a:rPr>
              <a:t>Wyrok</a:t>
            </a:r>
            <a:r>
              <a:rPr lang="pl-PL" sz="2800" kern="100" dirty="0">
                <a:latin typeface="Calibri" panose="020F0502020204030204" pitchFamily="34" charset="0"/>
                <a:ea typeface="Calibri" panose="020F0502020204030204" pitchFamily="34" charset="0"/>
                <a:cs typeface="Times New Roman" panose="02020603050405020304" pitchFamily="18" charset="0"/>
              </a:rPr>
              <a:t> </a:t>
            </a:r>
            <a:r>
              <a:rPr lang="pl-PL" sz="28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2800" kern="100" dirty="0">
                <a:effectLst/>
                <a:latin typeface="Calibri" panose="020F0502020204030204" pitchFamily="34" charset="0"/>
                <a:ea typeface="Calibri" panose="020F0502020204030204" pitchFamily="34" charset="0"/>
                <a:cs typeface="Times New Roman" panose="02020603050405020304" pitchFamily="18" charset="0"/>
              </a:rPr>
            </a:br>
            <a:r>
              <a:rPr lang="pl-PL" sz="2800" kern="100" dirty="0">
                <a:effectLst/>
                <a:latin typeface="Calibri" panose="020F0502020204030204" pitchFamily="34" charset="0"/>
                <a:ea typeface="Calibri" panose="020F0502020204030204" pitchFamily="34" charset="0"/>
                <a:cs typeface="Times New Roman" panose="02020603050405020304" pitchFamily="18" charset="0"/>
              </a:rPr>
              <a:t>z dnia 6 grudnia 2018 r. II PK 231/17</a:t>
            </a:r>
            <a:endParaRPr lang="pl-PL" sz="2800" dirty="0"/>
          </a:p>
        </p:txBody>
      </p:sp>
      <p:sp>
        <p:nvSpPr>
          <p:cNvPr id="3" name="Symbol zastępczy zawartości 2">
            <a:extLst>
              <a:ext uri="{FF2B5EF4-FFF2-40B4-BE49-F238E27FC236}">
                <a16:creationId xmlns:a16="http://schemas.microsoft.com/office/drawing/2014/main" id="{9E635167-FCE1-42BA-8866-069153A744B7}"/>
              </a:ext>
            </a:extLst>
          </p:cNvPr>
          <p:cNvSpPr>
            <a:spLocks noGrp="1"/>
          </p:cNvSpPr>
          <p:nvPr>
            <p:ph idx="1"/>
          </p:nvPr>
        </p:nvSpPr>
        <p:spPr/>
        <p:txBody>
          <a:bodyPr>
            <a:normAutofit fontScale="92500" lnSpcReduction="20000"/>
          </a:bodyPr>
          <a:lstStyle/>
          <a:p>
            <a:pPr algn="just">
              <a:lnSpc>
                <a:spcPct val="150000"/>
              </a:lnSpc>
            </a:pPr>
            <a:r>
              <a:rPr lang="pl-PL" sz="2000" b="1" dirty="0">
                <a:effectLst/>
                <a:latin typeface="Calibri" panose="020F0502020204030204" pitchFamily="34" charset="0"/>
                <a:ea typeface="Calibri" panose="020F0502020204030204" pitchFamily="34" charset="0"/>
                <a:cs typeface="Times New Roman" panose="02020603050405020304" pitchFamily="18" charset="0"/>
              </a:rPr>
              <a:t>Teza </a:t>
            </a:r>
          </a:p>
          <a:p>
            <a:pPr algn="just">
              <a:lnSpc>
                <a:spcPct val="150000"/>
              </a:lnSpc>
            </a:pPr>
            <a:r>
              <a:rPr lang="pl-PL" sz="2000" b="1" dirty="0">
                <a:effectLst/>
                <a:latin typeface="Calibri" panose="020F0502020204030204" pitchFamily="34" charset="0"/>
                <a:ea typeface="Calibri" panose="020F0502020204030204" pitchFamily="34" charset="0"/>
                <a:cs typeface="Times New Roman" panose="02020603050405020304" pitchFamily="18" charset="0"/>
              </a:rPr>
              <a:t>I</a:t>
            </a:r>
            <a:r>
              <a:rPr lang="pl-PL" sz="2000" dirty="0">
                <a:effectLst/>
                <a:latin typeface="Calibri" panose="020F0502020204030204" pitchFamily="34" charset="0"/>
                <a:ea typeface="Calibri" panose="020F0502020204030204" pitchFamily="34" charset="0"/>
                <a:cs typeface="Times New Roman" panose="02020603050405020304" pitchFamily="18" charset="0"/>
              </a:rPr>
              <a:t>nformacja o zamiarze spożytkowania czasu wolnego pracownika należy do sfery prywatności, a więc jest jego dobrem osobistym, którego pozostaje on dysponentem. </a:t>
            </a:r>
            <a:r>
              <a:rPr lang="pl-PL" sz="2000" i="1" dirty="0">
                <a:effectLst/>
                <a:latin typeface="Calibri" panose="020F0502020204030204" pitchFamily="34" charset="0"/>
                <a:ea typeface="Calibri" panose="020F0502020204030204" pitchFamily="34" charset="0"/>
                <a:cs typeface="Times New Roman" panose="02020603050405020304" pitchFamily="18" charset="0"/>
              </a:rPr>
              <a:t>Może on zatem rozporządzić nim np. poprzez wyrażenie zgody na wprowadzenie do treści stosunku pracy </a:t>
            </a:r>
            <a:r>
              <a:rPr lang="pl-PL" sz="2000" i="1" dirty="0" err="1">
                <a:effectLst/>
                <a:latin typeface="Calibri" panose="020F0502020204030204" pitchFamily="34" charset="0"/>
                <a:ea typeface="Calibri" panose="020F0502020204030204" pitchFamily="34" charset="0"/>
                <a:cs typeface="Times New Roman" panose="02020603050405020304" pitchFamily="18" charset="0"/>
              </a:rPr>
              <a:t>accidentale</a:t>
            </a:r>
            <a:r>
              <a:rPr lang="pl-PL" sz="2000" i="1" dirty="0">
                <a:effectLst/>
                <a:latin typeface="Calibri" panose="020F0502020204030204" pitchFamily="34" charset="0"/>
                <a:ea typeface="Calibri" panose="020F0502020204030204" pitchFamily="34" charset="0"/>
                <a:cs typeface="Times New Roman" panose="02020603050405020304" pitchFamily="18" charset="0"/>
              </a:rPr>
              <a:t> </a:t>
            </a:r>
            <a:r>
              <a:rPr lang="pl-PL" sz="2000" i="1" dirty="0" err="1">
                <a:effectLst/>
                <a:latin typeface="Calibri" panose="020F0502020204030204" pitchFamily="34" charset="0"/>
                <a:ea typeface="Calibri" panose="020F0502020204030204" pitchFamily="34" charset="0"/>
                <a:cs typeface="Times New Roman" panose="02020603050405020304" pitchFamily="18" charset="0"/>
              </a:rPr>
              <a:t>negotii</a:t>
            </a:r>
            <a:r>
              <a:rPr lang="pl-PL" sz="2000" i="1" dirty="0">
                <a:effectLst/>
                <a:latin typeface="Calibri" panose="020F0502020204030204" pitchFamily="34" charset="0"/>
                <a:ea typeface="Calibri" panose="020F0502020204030204" pitchFamily="34" charset="0"/>
                <a:cs typeface="Times New Roman" panose="02020603050405020304" pitchFamily="18" charset="0"/>
              </a:rPr>
              <a:t>, w myśl którego będzie on zobowiązany do dostarczenia pracodawcy informacji na temat swoich planów zawodowych. </a:t>
            </a:r>
            <a:r>
              <a:rPr lang="pl-PL" sz="2000" dirty="0">
                <a:effectLst/>
                <a:latin typeface="Calibri" panose="020F0502020204030204" pitchFamily="34" charset="0"/>
                <a:ea typeface="Calibri" panose="020F0502020204030204" pitchFamily="34" charset="0"/>
                <a:cs typeface="Times New Roman" panose="02020603050405020304" pitchFamily="18" charset="0"/>
              </a:rPr>
              <a:t>Żaden przepis Kodeksu pracy nie uprawnia pracodawcy expressis verbis do żądania takiej danej osobowej (z wyjątkiem przebiegu dotychczasowego zatrudnienia).</a:t>
            </a:r>
            <a:endParaRPr lang="pl-PL" sz="2000" dirty="0"/>
          </a:p>
        </p:txBody>
      </p:sp>
      <p:sp>
        <p:nvSpPr>
          <p:cNvPr id="4" name="Symbol zastępczy numeru slajdu 3">
            <a:extLst>
              <a:ext uri="{FF2B5EF4-FFF2-40B4-BE49-F238E27FC236}">
                <a16:creationId xmlns:a16="http://schemas.microsoft.com/office/drawing/2014/main" id="{DA305C3A-B21A-40E4-B2EE-EE15D2DF1405}"/>
              </a:ext>
            </a:extLst>
          </p:cNvPr>
          <p:cNvSpPr>
            <a:spLocks noGrp="1"/>
          </p:cNvSpPr>
          <p:nvPr>
            <p:ph type="sldNum" sz="quarter" idx="12"/>
          </p:nvPr>
        </p:nvSpPr>
        <p:spPr/>
        <p:txBody>
          <a:bodyPr/>
          <a:lstStyle/>
          <a:p>
            <a:fld id="{E97799C9-84D9-46D2-A11E-BCF8A720529D}" type="slidenum">
              <a:rPr lang="en-US" smtClean="0"/>
              <a:t>26</a:t>
            </a:fld>
            <a:endParaRPr lang="en-US" dirty="0"/>
          </a:p>
        </p:txBody>
      </p:sp>
    </p:spTree>
    <p:extLst>
      <p:ext uri="{BB962C8B-B14F-4D97-AF65-F5344CB8AC3E}">
        <p14:creationId xmlns:p14="http://schemas.microsoft.com/office/powerpoint/2010/main" val="3712960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55F64C-714C-46C6-A2D3-462A7A846447}"/>
              </a:ext>
            </a:extLst>
          </p:cNvPr>
          <p:cNvSpPr>
            <a:spLocks noGrp="1"/>
          </p:cNvSpPr>
          <p:nvPr>
            <p:ph type="title"/>
          </p:nvPr>
        </p:nvSpPr>
        <p:spPr/>
        <p:txBody>
          <a:bodyPr>
            <a:noAutofit/>
          </a:bodyPr>
          <a:lstStyle/>
          <a:p>
            <a:r>
              <a:rPr lang="pl-PL" sz="3200" kern="100" dirty="0">
                <a:effectLst/>
                <a:latin typeface="Calibri" panose="020F0502020204030204" pitchFamily="34" charset="0"/>
                <a:ea typeface="Calibri" panose="020F0502020204030204" pitchFamily="34" charset="0"/>
                <a:cs typeface="Times New Roman" panose="02020603050405020304" pitchFamily="18" charset="0"/>
              </a:rPr>
              <a:t>Wyrok</a:t>
            </a:r>
            <a:r>
              <a:rPr lang="pl-PL" sz="3200" kern="100" dirty="0">
                <a:latin typeface="Calibri" panose="020F0502020204030204" pitchFamily="34" charset="0"/>
                <a:ea typeface="Calibri" panose="020F0502020204030204" pitchFamily="34" charset="0"/>
                <a:cs typeface="Times New Roman" panose="02020603050405020304" pitchFamily="18" charset="0"/>
              </a:rPr>
              <a:t> </a:t>
            </a:r>
            <a:r>
              <a:rPr lang="pl-PL" sz="32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3200" kern="100" dirty="0">
                <a:effectLst/>
                <a:latin typeface="Calibri" panose="020F0502020204030204" pitchFamily="34" charset="0"/>
                <a:ea typeface="Calibri" panose="020F0502020204030204" pitchFamily="34" charset="0"/>
                <a:cs typeface="Times New Roman" panose="02020603050405020304" pitchFamily="18" charset="0"/>
              </a:rPr>
            </a:br>
            <a:r>
              <a:rPr lang="pl-PL" sz="3200" kern="100" dirty="0">
                <a:effectLst/>
                <a:latin typeface="Calibri" panose="020F0502020204030204" pitchFamily="34" charset="0"/>
                <a:ea typeface="Calibri" panose="020F0502020204030204" pitchFamily="34" charset="0"/>
                <a:cs typeface="Times New Roman" panose="02020603050405020304" pitchFamily="18" charset="0"/>
              </a:rPr>
              <a:t>z dnia 6 grudnia 2018 r. II PK 231/17</a:t>
            </a:r>
            <a:endParaRPr lang="pl-PL" sz="3200" dirty="0"/>
          </a:p>
        </p:txBody>
      </p:sp>
      <p:sp>
        <p:nvSpPr>
          <p:cNvPr id="3" name="Symbol zastępczy zawartości 2">
            <a:extLst>
              <a:ext uri="{FF2B5EF4-FFF2-40B4-BE49-F238E27FC236}">
                <a16:creationId xmlns:a16="http://schemas.microsoft.com/office/drawing/2014/main" id="{3AF731DD-A0C0-48B7-80DA-1EA3A04806EF}"/>
              </a:ext>
            </a:extLst>
          </p:cNvPr>
          <p:cNvSpPr>
            <a:spLocks noGrp="1"/>
          </p:cNvSpPr>
          <p:nvPr>
            <p:ph idx="1"/>
          </p:nvPr>
        </p:nvSpPr>
        <p:spPr>
          <a:xfrm>
            <a:off x="770562" y="2556932"/>
            <a:ext cx="10664575" cy="3691468"/>
          </a:xfrm>
        </p:spPr>
        <p:txBody>
          <a:bodyPr>
            <a:normAutofit fontScale="92500"/>
          </a:bodyPr>
          <a:lstStyle/>
          <a:p>
            <a:r>
              <a:rPr lang="pl-PL" dirty="0"/>
              <a:t>Z uzasadnienia </a:t>
            </a:r>
          </a:p>
          <a:p>
            <a:pPr algn="just"/>
            <a:r>
              <a:rPr lang="pl-PL" kern="100" dirty="0">
                <a:effectLst/>
                <a:latin typeface="Calibri" panose="020F0502020204030204" pitchFamily="34" charset="0"/>
                <a:ea typeface="Calibri" panose="020F0502020204030204" pitchFamily="34" charset="0"/>
                <a:cs typeface="Times New Roman" panose="02020603050405020304" pitchFamily="18" charset="0"/>
              </a:rPr>
              <a:t>Formą ograniczenia swobody pracownika w podjęciu dodatkowego zatrudnienia jest również jego obowiązek poinformowania pracodawcy o zamiarze podjęcia i o podjęciu dodatkowej aktywności zawodowej. Odnosząc się do tego zagadnienia, Sąd Najwyższy w </a:t>
            </a:r>
            <a:r>
              <a:rPr lang="pl-PL" b="1" kern="100" dirty="0">
                <a:effectLst/>
                <a:latin typeface="Calibri" panose="020F0502020204030204" pitchFamily="34" charset="0"/>
                <a:ea typeface="Calibri" panose="020F0502020204030204" pitchFamily="34" charset="0"/>
                <a:cs typeface="Times New Roman" panose="02020603050405020304" pitchFamily="18" charset="0"/>
              </a:rPr>
              <a:t>wyroku z dnia 19 stycznia 2017 r. </a:t>
            </a:r>
            <a:r>
              <a:rPr lang="pl-PL" kern="100" dirty="0">
                <a:effectLst/>
                <a:latin typeface="Calibri" panose="020F0502020204030204" pitchFamily="34" charset="0"/>
                <a:ea typeface="Calibri" panose="020F0502020204030204" pitchFamily="34" charset="0"/>
                <a:cs typeface="Times New Roman" panose="02020603050405020304" pitchFamily="18" charset="0"/>
              </a:rPr>
              <a:t>w sprawie II PK 33/16 (OSP 2018 nr 1, poz. 7, z glosą krytyczną prof. Jerzego </a:t>
            </a:r>
            <a:r>
              <a:rPr lang="pl-PL" kern="100" dirty="0" err="1">
                <a:effectLst/>
                <a:latin typeface="Calibri" panose="020F0502020204030204" pitchFamily="34" charset="0"/>
                <a:ea typeface="Calibri" panose="020F0502020204030204" pitchFamily="34" charset="0"/>
                <a:cs typeface="Times New Roman" panose="02020603050405020304" pitchFamily="18" charset="0"/>
              </a:rPr>
              <a:t>Wratnego</a:t>
            </a:r>
            <a:r>
              <a:rPr lang="pl-PL" kern="100" dirty="0">
                <a:effectLst/>
                <a:latin typeface="Calibri" panose="020F0502020204030204" pitchFamily="34" charset="0"/>
                <a:ea typeface="Calibri" panose="020F0502020204030204" pitchFamily="34" charset="0"/>
                <a:cs typeface="Times New Roman" panose="02020603050405020304" pitchFamily="18" charset="0"/>
              </a:rPr>
              <a:t>) stwierdził, że </a:t>
            </a:r>
            <a:r>
              <a:rPr lang="pl-PL" b="1" kern="100" dirty="0">
                <a:effectLst/>
                <a:latin typeface="Calibri" panose="020F0502020204030204" pitchFamily="34" charset="0"/>
                <a:ea typeface="Calibri" panose="020F0502020204030204" pitchFamily="34" charset="0"/>
                <a:cs typeface="Times New Roman" panose="02020603050405020304" pitchFamily="18" charset="0"/>
              </a:rPr>
              <a:t>pracodawca w drodze polecenia może zobowiązać pracownika do udzielenia tej informacji</a:t>
            </a:r>
            <a:r>
              <a:rPr lang="pl-PL" kern="100" dirty="0">
                <a:effectLst/>
                <a:latin typeface="Calibri" panose="020F0502020204030204" pitchFamily="34" charset="0"/>
                <a:ea typeface="Calibri" panose="020F0502020204030204" pitchFamily="34" charset="0"/>
                <a:cs typeface="Times New Roman" panose="02020603050405020304" pitchFamily="18" charset="0"/>
              </a:rPr>
              <a:t>, jeżeli dotyczy to pracy oraz nie jest sprzeczne z umową o pracę i prawem, a naruszenie takiego obowiązku dbałości o dobro zakładu pracy (art. 100 § 1 i 2 pkt 4) może uzasadniać rozwiązanie umowy bez wypowiedzenia na podstawie </a:t>
            </a:r>
            <a:r>
              <a:rPr lang="pl-PL"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art. 52 § 1 pkt 1</a:t>
            </a:r>
            <a:r>
              <a:rPr lang="pl-PL"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l-PL" kern="100" dirty="0">
                <a:effectLst/>
                <a:latin typeface="Calibri" panose="020F0502020204030204" pitchFamily="34" charset="0"/>
                <a:ea typeface="Calibri" panose="020F0502020204030204" pitchFamily="34" charset="0"/>
                <a:cs typeface="Times New Roman" panose="02020603050405020304" pitchFamily="18" charset="0"/>
              </a:rPr>
              <a:t>KP.</a:t>
            </a:r>
          </a:p>
          <a:p>
            <a:endParaRPr lang="pl-PL" dirty="0"/>
          </a:p>
        </p:txBody>
      </p:sp>
      <p:sp>
        <p:nvSpPr>
          <p:cNvPr id="4" name="Symbol zastępczy numeru slajdu 3">
            <a:extLst>
              <a:ext uri="{FF2B5EF4-FFF2-40B4-BE49-F238E27FC236}">
                <a16:creationId xmlns:a16="http://schemas.microsoft.com/office/drawing/2014/main" id="{5D46C861-8394-402B-9D63-736804B4DB89}"/>
              </a:ext>
            </a:extLst>
          </p:cNvPr>
          <p:cNvSpPr>
            <a:spLocks noGrp="1"/>
          </p:cNvSpPr>
          <p:nvPr>
            <p:ph type="sldNum" sz="quarter" idx="12"/>
          </p:nvPr>
        </p:nvSpPr>
        <p:spPr/>
        <p:txBody>
          <a:bodyPr/>
          <a:lstStyle/>
          <a:p>
            <a:fld id="{E97799C9-84D9-46D2-A11E-BCF8A720529D}" type="slidenum">
              <a:rPr lang="en-US" smtClean="0"/>
              <a:t>27</a:t>
            </a:fld>
            <a:endParaRPr lang="en-US" dirty="0"/>
          </a:p>
        </p:txBody>
      </p:sp>
    </p:spTree>
    <p:extLst>
      <p:ext uri="{BB962C8B-B14F-4D97-AF65-F5344CB8AC3E}">
        <p14:creationId xmlns:p14="http://schemas.microsoft.com/office/powerpoint/2010/main" val="1963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C039CD-BBE4-436F-B209-49D8A18C95E2}"/>
              </a:ext>
            </a:extLst>
          </p:cNvPr>
          <p:cNvSpPr>
            <a:spLocks noGrp="1"/>
          </p:cNvSpPr>
          <p:nvPr>
            <p:ph type="title"/>
          </p:nvPr>
        </p:nvSpPr>
        <p:spPr/>
        <p:txBody>
          <a:bodyPr>
            <a:noAutofit/>
          </a:bodyPr>
          <a:lstStyle/>
          <a:p>
            <a:r>
              <a:rPr lang="pl-PL" sz="3600" kern="100" dirty="0">
                <a:effectLst/>
                <a:latin typeface="Calibri" panose="020F0502020204030204" pitchFamily="34" charset="0"/>
                <a:ea typeface="Calibri" panose="020F0502020204030204" pitchFamily="34" charset="0"/>
                <a:cs typeface="Times New Roman" panose="02020603050405020304" pitchFamily="18" charset="0"/>
              </a:rPr>
              <a:t>Wyrok</a:t>
            </a:r>
            <a:r>
              <a:rPr lang="pl-PL" sz="3600" kern="100" dirty="0">
                <a:latin typeface="Calibri" panose="020F0502020204030204" pitchFamily="34" charset="0"/>
                <a:ea typeface="Calibri" panose="020F0502020204030204" pitchFamily="34" charset="0"/>
                <a:cs typeface="Times New Roman" panose="02020603050405020304" pitchFamily="18" charset="0"/>
              </a:rPr>
              <a:t> </a:t>
            </a:r>
            <a:r>
              <a:rPr lang="pl-PL" sz="3600"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sz="3600" kern="100" dirty="0">
                <a:effectLst/>
                <a:latin typeface="Calibri" panose="020F0502020204030204" pitchFamily="34" charset="0"/>
                <a:ea typeface="Calibri" panose="020F0502020204030204" pitchFamily="34" charset="0"/>
                <a:cs typeface="Times New Roman" panose="02020603050405020304" pitchFamily="18" charset="0"/>
              </a:rPr>
            </a:br>
            <a:r>
              <a:rPr lang="pl-PL" sz="3600" kern="100" dirty="0">
                <a:effectLst/>
                <a:latin typeface="Calibri" panose="020F0502020204030204" pitchFamily="34" charset="0"/>
                <a:ea typeface="Calibri" panose="020F0502020204030204" pitchFamily="34" charset="0"/>
                <a:cs typeface="Times New Roman" panose="02020603050405020304" pitchFamily="18" charset="0"/>
              </a:rPr>
              <a:t>z dnia 6 grudnia 2018 r. II PK 231/17</a:t>
            </a:r>
            <a:endParaRPr lang="pl-PL" sz="3600" dirty="0"/>
          </a:p>
        </p:txBody>
      </p:sp>
      <p:sp>
        <p:nvSpPr>
          <p:cNvPr id="3" name="Symbol zastępczy zawartości 2">
            <a:extLst>
              <a:ext uri="{FF2B5EF4-FFF2-40B4-BE49-F238E27FC236}">
                <a16:creationId xmlns:a16="http://schemas.microsoft.com/office/drawing/2014/main" id="{24180E90-269C-488C-ABB8-091C1003CAAB}"/>
              </a:ext>
            </a:extLst>
          </p:cNvPr>
          <p:cNvSpPr>
            <a:spLocks noGrp="1"/>
          </p:cNvSpPr>
          <p:nvPr>
            <p:ph idx="1"/>
          </p:nvPr>
        </p:nvSpPr>
        <p:spPr>
          <a:xfrm>
            <a:off x="1078787" y="2556932"/>
            <a:ext cx="9817810" cy="3691468"/>
          </a:xfrm>
        </p:spPr>
        <p:txBody>
          <a:bodyPr>
            <a:normAutofit fontScale="92500" lnSpcReduction="20000"/>
          </a:bodyPr>
          <a:lstStyle/>
          <a:p>
            <a:r>
              <a:rPr lang="pl-PL" dirty="0"/>
              <a:t>Z uzasadnienia</a:t>
            </a:r>
          </a:p>
          <a:p>
            <a:pPr algn="just"/>
            <a:r>
              <a:rPr lang="pl-PL" dirty="0">
                <a:effectLst/>
                <a:latin typeface="Calibri" panose="020F0502020204030204" pitchFamily="34" charset="0"/>
                <a:ea typeface="Calibri" panose="020F0502020204030204" pitchFamily="34" charset="0"/>
                <a:cs typeface="Calibri" panose="020F0502020204030204" pitchFamily="34" charset="0"/>
              </a:rPr>
              <a:t>W ocenie obecnego składu Sądu Najwyższego, uprawnienia dyrektywne pracodawcy nie obejmują </a:t>
            </a:r>
            <a:r>
              <a:rPr lang="pl-PL" dirty="0" err="1">
                <a:effectLst/>
                <a:latin typeface="Calibri" panose="020F0502020204030204" pitchFamily="34" charset="0"/>
                <a:ea typeface="Calibri" panose="020F0502020204030204" pitchFamily="34" charset="0"/>
                <a:cs typeface="Calibri" panose="020F0502020204030204" pitchFamily="34" charset="0"/>
              </a:rPr>
              <a:t>eo</a:t>
            </a:r>
            <a:r>
              <a:rPr lang="pl-PL" dirty="0">
                <a:effectLst/>
                <a:latin typeface="Calibri" panose="020F0502020204030204" pitchFamily="34" charset="0"/>
                <a:ea typeface="Calibri" panose="020F0502020204030204" pitchFamily="34" charset="0"/>
                <a:cs typeface="Calibri" panose="020F0502020204030204" pitchFamily="34" charset="0"/>
              </a:rPr>
              <a:t> ipso dostarczania pracodawcy na jego żądanie informacji wykraczających poza zakres świadczenia pracy, nawet jeżeli pracodawca ma bezsporny interes w uzyskaniu takich informacji. </a:t>
            </a:r>
            <a:r>
              <a:rPr lang="pl-PL" b="1" dirty="0">
                <a:effectLst/>
                <a:latin typeface="Calibri" panose="020F0502020204030204" pitchFamily="34" charset="0"/>
                <a:ea typeface="Calibri" panose="020F0502020204030204" pitchFamily="34" charset="0"/>
                <a:cs typeface="Calibri" panose="020F0502020204030204" pitchFamily="34" charset="0"/>
              </a:rPr>
              <a:t>Informacja o zamiarze spożytkowania czasu wolnego pracownika należy do sfery prywatności, a więc jest jego dobrem osobistym, którego pozostaje on dysponentem. </a:t>
            </a:r>
            <a:r>
              <a:rPr lang="pl-PL" dirty="0">
                <a:effectLst/>
                <a:latin typeface="Calibri" panose="020F0502020204030204" pitchFamily="34" charset="0"/>
                <a:ea typeface="Calibri" panose="020F0502020204030204" pitchFamily="34" charset="0"/>
                <a:cs typeface="Calibri" panose="020F0502020204030204" pitchFamily="34" charset="0"/>
              </a:rPr>
              <a:t>Może on zatem rozporządzić nim np. poprzez wyrażenie zgody na wprowadzenie do treści stosunku pracy </a:t>
            </a:r>
            <a:r>
              <a:rPr lang="pl-PL" dirty="0" err="1">
                <a:effectLst/>
                <a:latin typeface="Calibri" panose="020F0502020204030204" pitchFamily="34" charset="0"/>
                <a:ea typeface="Calibri" panose="020F0502020204030204" pitchFamily="34" charset="0"/>
                <a:cs typeface="Calibri" panose="020F0502020204030204" pitchFamily="34" charset="0"/>
              </a:rPr>
              <a:t>accidentale</a:t>
            </a:r>
            <a:r>
              <a:rPr lang="pl-PL" dirty="0">
                <a:effectLst/>
                <a:latin typeface="Calibri" panose="020F0502020204030204" pitchFamily="34" charset="0"/>
                <a:ea typeface="Calibri" panose="020F0502020204030204" pitchFamily="34" charset="0"/>
                <a:cs typeface="Calibri" panose="020F0502020204030204" pitchFamily="34" charset="0"/>
              </a:rPr>
              <a:t> </a:t>
            </a:r>
            <a:r>
              <a:rPr lang="pl-PL" dirty="0" err="1">
                <a:effectLst/>
                <a:latin typeface="Calibri" panose="020F0502020204030204" pitchFamily="34" charset="0"/>
                <a:ea typeface="Calibri" panose="020F0502020204030204" pitchFamily="34" charset="0"/>
                <a:cs typeface="Calibri" panose="020F0502020204030204" pitchFamily="34" charset="0"/>
              </a:rPr>
              <a:t>negotii</a:t>
            </a:r>
            <a:r>
              <a:rPr lang="pl-PL" dirty="0">
                <a:effectLst/>
                <a:latin typeface="Calibri" panose="020F0502020204030204" pitchFamily="34" charset="0"/>
                <a:ea typeface="Calibri" panose="020F0502020204030204" pitchFamily="34" charset="0"/>
                <a:cs typeface="Calibri" panose="020F0502020204030204" pitchFamily="34" charset="0"/>
              </a:rPr>
              <a:t>, w myśl którego będzie on zobowiązany do dostarczenia pracodawcy informacji na temat swoich planów zawodowych. Żaden przepis Kodeksu pracy nie uprawnia pracodawcy expressis verbis do żądania takiej danej osobowej (z wyjątkiem przebiegu dotychczasowego zatrudnienia).</a:t>
            </a:r>
            <a:r>
              <a:rPr lang="pl-PL" dirty="0">
                <a:latin typeface="Calibri" panose="020F0502020204030204" pitchFamily="34" charset="0"/>
                <a:ea typeface="Calibri" panose="020F0502020204030204" pitchFamily="34" charset="0"/>
                <a:cs typeface="Calibri" panose="020F0502020204030204" pitchFamily="34" charset="0"/>
              </a:rPr>
              <a:t> </a:t>
            </a:r>
          </a:p>
        </p:txBody>
      </p:sp>
      <p:sp>
        <p:nvSpPr>
          <p:cNvPr id="4" name="Symbol zastępczy numeru slajdu 3">
            <a:extLst>
              <a:ext uri="{FF2B5EF4-FFF2-40B4-BE49-F238E27FC236}">
                <a16:creationId xmlns:a16="http://schemas.microsoft.com/office/drawing/2014/main" id="{11F934C9-2F04-40FC-BEB8-CE09A2AB69DB}"/>
              </a:ext>
            </a:extLst>
          </p:cNvPr>
          <p:cNvSpPr>
            <a:spLocks noGrp="1"/>
          </p:cNvSpPr>
          <p:nvPr>
            <p:ph type="sldNum" sz="quarter" idx="12"/>
          </p:nvPr>
        </p:nvSpPr>
        <p:spPr/>
        <p:txBody>
          <a:bodyPr/>
          <a:lstStyle/>
          <a:p>
            <a:fld id="{E97799C9-84D9-46D2-A11E-BCF8A720529D}" type="slidenum">
              <a:rPr lang="en-US" smtClean="0"/>
              <a:t>28</a:t>
            </a:fld>
            <a:endParaRPr lang="en-US" dirty="0"/>
          </a:p>
        </p:txBody>
      </p:sp>
    </p:spTree>
    <p:extLst>
      <p:ext uri="{BB962C8B-B14F-4D97-AF65-F5344CB8AC3E}">
        <p14:creationId xmlns:p14="http://schemas.microsoft.com/office/powerpoint/2010/main" val="3452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9D9A0C-2A92-7032-7E07-450552BAAB00}"/>
              </a:ext>
            </a:extLst>
          </p:cNvPr>
          <p:cNvSpPr>
            <a:spLocks noGrp="1"/>
          </p:cNvSpPr>
          <p:nvPr>
            <p:ph type="title"/>
          </p:nvPr>
        </p:nvSpPr>
        <p:spPr/>
        <p:txBody>
          <a:bodyPr>
            <a:normAutofit fontScale="90000"/>
          </a:bodyPr>
          <a:lstStyle/>
          <a:p>
            <a:r>
              <a:rPr lang="pl-PL"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Ubezpieczeń Społecznych i Spraw Publicznych z dnia 11 stycznia 2017 r.</a:t>
            </a:r>
            <a:endParaRPr lang="pl-PL" dirty="0"/>
          </a:p>
        </p:txBody>
      </p:sp>
      <p:sp>
        <p:nvSpPr>
          <p:cNvPr id="3" name="Symbol zastępczy tekstu 2">
            <a:extLst>
              <a:ext uri="{FF2B5EF4-FFF2-40B4-BE49-F238E27FC236}">
                <a16:creationId xmlns:a16="http://schemas.microsoft.com/office/drawing/2014/main" id="{4539FFDE-E772-E981-7914-3EE905094102}"/>
              </a:ext>
            </a:extLst>
          </p:cNvPr>
          <p:cNvSpPr>
            <a:spLocks noGrp="1"/>
          </p:cNvSpPr>
          <p:nvPr>
            <p:ph type="body" idx="1"/>
          </p:nvPr>
        </p:nvSpPr>
        <p:spPr/>
        <p:txBody>
          <a:bodyPr/>
          <a:lstStyle/>
          <a:p>
            <a:r>
              <a:rPr lang="pl-PL" kern="100" dirty="0">
                <a:effectLst/>
                <a:latin typeface="Calibri" panose="020F0502020204030204" pitchFamily="34" charset="0"/>
                <a:ea typeface="Calibri" panose="020F0502020204030204" pitchFamily="34" charset="0"/>
                <a:cs typeface="Times New Roman" panose="02020603050405020304" pitchFamily="18" charset="0"/>
              </a:rPr>
              <a:t>I PK 25/16</a:t>
            </a:r>
          </a:p>
          <a:p>
            <a:endParaRPr lang="pl-PL" dirty="0"/>
          </a:p>
        </p:txBody>
      </p:sp>
      <p:sp>
        <p:nvSpPr>
          <p:cNvPr id="4" name="Symbol zastępczy numeru slajdu 3">
            <a:extLst>
              <a:ext uri="{FF2B5EF4-FFF2-40B4-BE49-F238E27FC236}">
                <a16:creationId xmlns:a16="http://schemas.microsoft.com/office/drawing/2014/main" id="{B8590D7E-3353-9E65-4CC5-99CB3C120E6E}"/>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84009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6F19ED-5C63-69C8-EFE1-6FCC5FC90FFB}"/>
              </a:ext>
            </a:extLst>
          </p:cNvPr>
          <p:cNvSpPr>
            <a:spLocks noGrp="1"/>
          </p:cNvSpPr>
          <p:nvPr>
            <p:ph type="title"/>
          </p:nvPr>
        </p:nvSpPr>
        <p:spPr/>
        <p:txBody>
          <a:bodyPr/>
          <a:lstStyle/>
          <a:p>
            <a:r>
              <a:rPr lang="pl-PL" dirty="0"/>
              <a:t>Przegląd orzecznictwa </a:t>
            </a:r>
          </a:p>
        </p:txBody>
      </p:sp>
      <p:sp>
        <p:nvSpPr>
          <p:cNvPr id="3" name="Symbol zastępczy zawartości 2">
            <a:extLst>
              <a:ext uri="{FF2B5EF4-FFF2-40B4-BE49-F238E27FC236}">
                <a16:creationId xmlns:a16="http://schemas.microsoft.com/office/drawing/2014/main" id="{DD58BFEF-FB3B-B0EC-13BC-834C29F281BE}"/>
              </a:ext>
            </a:extLst>
          </p:cNvPr>
          <p:cNvSpPr>
            <a:spLocks noGrp="1"/>
          </p:cNvSpPr>
          <p:nvPr>
            <p:ph idx="1"/>
          </p:nvPr>
        </p:nvSpPr>
        <p:spPr/>
        <p:txBody>
          <a:bodyPr>
            <a:normAutofit lnSpcReduction="10000"/>
          </a:bodyPr>
          <a:lstStyle/>
          <a:p>
            <a:pPr algn="just"/>
            <a:r>
              <a:rPr lang="pl-PL" kern="100" dirty="0">
                <a:effectLst/>
                <a:latin typeface="Calibri" panose="020F0502020204030204" pitchFamily="34" charset="0"/>
                <a:ea typeface="Calibri" panose="020F0502020204030204" pitchFamily="34" charset="0"/>
                <a:cs typeface="Times New Roman" panose="02020603050405020304" pitchFamily="18" charset="0"/>
              </a:rPr>
              <a:t>Wyrok Naczelnego Sądu Administracyjnego</a:t>
            </a:r>
            <a:r>
              <a:rPr lang="pl-PL" kern="100" dirty="0">
                <a:latin typeface="Calibri" panose="020F0502020204030204" pitchFamily="34" charset="0"/>
                <a:ea typeface="Calibri" panose="020F0502020204030204" pitchFamily="34" charset="0"/>
                <a:cs typeface="Times New Roman" panose="02020603050405020304" pitchFamily="18" charset="0"/>
              </a:rPr>
              <a:t> </a:t>
            </a:r>
            <a:r>
              <a:rPr lang="pl-PL"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kern="100" dirty="0">
                <a:effectLst/>
                <a:latin typeface="Calibri" panose="020F0502020204030204" pitchFamily="34" charset="0"/>
                <a:ea typeface="Calibri" panose="020F0502020204030204" pitchFamily="34" charset="0"/>
                <a:cs typeface="Times New Roman" panose="02020603050405020304" pitchFamily="18" charset="0"/>
              </a:rPr>
            </a:br>
            <a:r>
              <a:rPr lang="pl-PL" kern="100" dirty="0">
                <a:effectLst/>
                <a:latin typeface="Calibri" panose="020F0502020204030204" pitchFamily="34" charset="0"/>
                <a:ea typeface="Calibri" panose="020F0502020204030204" pitchFamily="34" charset="0"/>
                <a:cs typeface="Times New Roman" panose="02020603050405020304" pitchFamily="18" charset="0"/>
              </a:rPr>
              <a:t>III OSK 4707/21</a:t>
            </a:r>
          </a:p>
          <a:p>
            <a:pPr algn="just"/>
            <a:r>
              <a:rPr lang="pl-PL"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i Ubezpieczeń Społecznych</a:t>
            </a:r>
            <a:br>
              <a:rPr lang="pl-PL" kern="100" dirty="0">
                <a:effectLst/>
                <a:latin typeface="Calibri" panose="020F0502020204030204" pitchFamily="34" charset="0"/>
                <a:ea typeface="Calibri" panose="020F0502020204030204" pitchFamily="34" charset="0"/>
                <a:cs typeface="Times New Roman" panose="02020603050405020304" pitchFamily="18" charset="0"/>
              </a:rPr>
            </a:br>
            <a:r>
              <a:rPr lang="pl-PL" kern="100" dirty="0">
                <a:effectLst/>
                <a:latin typeface="Calibri" panose="020F0502020204030204" pitchFamily="34" charset="0"/>
                <a:ea typeface="Calibri" panose="020F0502020204030204" pitchFamily="34" charset="0"/>
                <a:cs typeface="Times New Roman" panose="02020603050405020304" pitchFamily="18" charset="0"/>
              </a:rPr>
              <a:t>z dnia 3 lutego 2021 r. I PSKP 3/21</a:t>
            </a:r>
          </a:p>
          <a:p>
            <a:pPr algn="just"/>
            <a:r>
              <a:rPr lang="pl-PL" kern="100" dirty="0">
                <a:effectLst/>
                <a:latin typeface="Calibri" panose="020F0502020204030204" pitchFamily="34" charset="0"/>
                <a:ea typeface="Calibri" panose="020F0502020204030204" pitchFamily="34" charset="0"/>
                <a:cs typeface="Times New Roman" panose="02020603050405020304" pitchFamily="18" charset="0"/>
              </a:rPr>
              <a:t>Wyrok</a:t>
            </a:r>
            <a:r>
              <a:rPr lang="pl-PL" kern="100" dirty="0">
                <a:latin typeface="Calibri" panose="020F0502020204030204" pitchFamily="34" charset="0"/>
                <a:ea typeface="Calibri" panose="020F0502020204030204" pitchFamily="34" charset="0"/>
                <a:cs typeface="Times New Roman" panose="02020603050405020304" pitchFamily="18" charset="0"/>
              </a:rPr>
              <a:t> </a:t>
            </a:r>
            <a:r>
              <a:rPr lang="pl-PL" kern="100" dirty="0">
                <a:effectLst/>
                <a:latin typeface="Calibri" panose="020F0502020204030204" pitchFamily="34" charset="0"/>
                <a:ea typeface="Calibri" panose="020F0502020204030204" pitchFamily="34" charset="0"/>
                <a:cs typeface="Times New Roman" panose="02020603050405020304" pitchFamily="18" charset="0"/>
              </a:rPr>
              <a:t>Sądu Najwyższego - Izba Pracy i Ubezpieczeń Społecznych</a:t>
            </a:r>
            <a:br>
              <a:rPr lang="pl-PL" kern="100" dirty="0">
                <a:effectLst/>
                <a:latin typeface="Calibri" panose="020F0502020204030204" pitchFamily="34" charset="0"/>
                <a:ea typeface="Calibri" panose="020F0502020204030204" pitchFamily="34" charset="0"/>
                <a:cs typeface="Times New Roman" panose="02020603050405020304" pitchFamily="18" charset="0"/>
              </a:rPr>
            </a:br>
            <a:r>
              <a:rPr lang="pl-PL" kern="100" dirty="0">
                <a:effectLst/>
                <a:latin typeface="Calibri" panose="020F0502020204030204" pitchFamily="34" charset="0"/>
                <a:ea typeface="Calibri" panose="020F0502020204030204" pitchFamily="34" charset="0"/>
                <a:cs typeface="Times New Roman" panose="02020603050405020304" pitchFamily="18" charset="0"/>
              </a:rPr>
              <a:t>z dnia 6 grudnia 2018 r. II PK 231/17</a:t>
            </a:r>
          </a:p>
          <a:p>
            <a:pPr algn="just"/>
            <a:r>
              <a:rPr lang="pl-PL"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Ubezpieczeń Społecznych i Spraw Publicznych z dnia 11 stycznia 2017 r. I PK 25/16</a:t>
            </a:r>
          </a:p>
          <a:p>
            <a:pPr marL="0" indent="0" algn="just">
              <a:buNone/>
            </a:pPr>
            <a:endParaRPr lang="pl-PL"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dirty="0"/>
          </a:p>
        </p:txBody>
      </p:sp>
      <p:sp>
        <p:nvSpPr>
          <p:cNvPr id="4" name="Symbol zastępczy numeru slajdu 3">
            <a:extLst>
              <a:ext uri="{FF2B5EF4-FFF2-40B4-BE49-F238E27FC236}">
                <a16:creationId xmlns:a16="http://schemas.microsoft.com/office/drawing/2014/main" id="{DDBB107B-B8DD-8D20-EA32-2C67231B04F1}"/>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430992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CB8055-0713-4757-9FFA-58919AC2D648}"/>
              </a:ext>
            </a:extLst>
          </p:cNvPr>
          <p:cNvSpPr>
            <a:spLocks noGrp="1"/>
          </p:cNvSpPr>
          <p:nvPr>
            <p:ph type="title"/>
          </p:nvPr>
        </p:nvSpPr>
        <p:spPr/>
        <p:txBody>
          <a:bodyPr>
            <a:normAutofit fontScale="90000"/>
          </a:bodyPr>
          <a:lstStyle/>
          <a:p>
            <a:r>
              <a:rPr lang="pl-PL" sz="3600"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Ubezpieczeń Społecznych i Spraw Publicznych z dnia 11 stycznia 2017 r. I PK 25/16</a:t>
            </a:r>
            <a:endParaRPr lang="pl-PL" dirty="0"/>
          </a:p>
        </p:txBody>
      </p:sp>
      <p:sp>
        <p:nvSpPr>
          <p:cNvPr id="3" name="Symbol zastępczy zawartości 2">
            <a:extLst>
              <a:ext uri="{FF2B5EF4-FFF2-40B4-BE49-F238E27FC236}">
                <a16:creationId xmlns:a16="http://schemas.microsoft.com/office/drawing/2014/main" id="{87CD0661-35E6-4C38-B80F-5859221F4FFB}"/>
              </a:ext>
            </a:extLst>
          </p:cNvPr>
          <p:cNvSpPr>
            <a:spLocks noGrp="1"/>
          </p:cNvSpPr>
          <p:nvPr>
            <p:ph idx="1"/>
          </p:nvPr>
        </p:nvSpPr>
        <p:spPr/>
        <p:txBody>
          <a:bodyPr/>
          <a:lstStyle/>
          <a:p>
            <a:r>
              <a:rPr lang="pl-PL" dirty="0"/>
              <a:t>Teza </a:t>
            </a:r>
          </a:p>
          <a:p>
            <a:pPr algn="just">
              <a:lnSpc>
                <a:spcPct val="150000"/>
              </a:lnSpc>
            </a:pPr>
            <a:r>
              <a:rPr lang="pl-PL" dirty="0">
                <a:effectLst/>
                <a:latin typeface="Calibri" panose="020F0502020204030204" pitchFamily="34" charset="0"/>
                <a:ea typeface="Calibri" panose="020F0502020204030204" pitchFamily="34" charset="0"/>
                <a:cs typeface="Times New Roman" panose="02020603050405020304" pitchFamily="18" charset="0"/>
              </a:rPr>
              <a:t>Przepis pkt 6 § 1 art. 22[1] KP mówi o przebiegu „</a:t>
            </a:r>
            <a:r>
              <a:rPr lang="pl-PL" b="1" dirty="0">
                <a:effectLst/>
                <a:latin typeface="Calibri" panose="020F0502020204030204" pitchFamily="34" charset="0"/>
                <a:ea typeface="Calibri" panose="020F0502020204030204" pitchFamily="34" charset="0"/>
                <a:cs typeface="Times New Roman" panose="02020603050405020304" pitchFamily="18" charset="0"/>
              </a:rPr>
              <a:t>zatrudnienia</a:t>
            </a:r>
            <a:r>
              <a:rPr lang="pl-PL" dirty="0">
                <a:effectLst/>
                <a:latin typeface="Calibri" panose="020F0502020204030204" pitchFamily="34" charset="0"/>
                <a:ea typeface="Calibri" panose="020F0502020204030204" pitchFamily="34" charset="0"/>
                <a:cs typeface="Times New Roman" panose="02020603050405020304" pitchFamily="18" charset="0"/>
              </a:rPr>
              <a:t>", a nie pracy. Pojęcie to należy rozumieć </a:t>
            </a:r>
            <a:r>
              <a:rPr lang="pl-PL" b="1" dirty="0">
                <a:effectLst/>
                <a:latin typeface="Calibri" panose="020F0502020204030204" pitchFamily="34" charset="0"/>
                <a:ea typeface="Calibri" panose="020F0502020204030204" pitchFamily="34" charset="0"/>
                <a:cs typeface="Times New Roman" panose="02020603050405020304" pitchFamily="18" charset="0"/>
              </a:rPr>
              <a:t>szeroko</a:t>
            </a:r>
            <a:r>
              <a:rPr lang="pl-PL" dirty="0">
                <a:effectLst/>
                <a:latin typeface="Calibri" panose="020F0502020204030204" pitchFamily="34" charset="0"/>
                <a:ea typeface="Calibri" panose="020F0502020204030204" pitchFamily="34" charset="0"/>
                <a:cs typeface="Times New Roman" panose="02020603050405020304" pitchFamily="18" charset="0"/>
              </a:rPr>
              <a:t>, nie jako jedynie zatrudnienie na podstawie umowy o pracę, ale również jako zatrudnienie na podstawie umów cywilnoprawnych (umów zlecenia, o dzieło itp.).</a:t>
            </a:r>
            <a:endParaRPr lang="pl-PL" dirty="0"/>
          </a:p>
        </p:txBody>
      </p:sp>
      <p:sp>
        <p:nvSpPr>
          <p:cNvPr id="4" name="Symbol zastępczy numeru slajdu 3">
            <a:extLst>
              <a:ext uri="{FF2B5EF4-FFF2-40B4-BE49-F238E27FC236}">
                <a16:creationId xmlns:a16="http://schemas.microsoft.com/office/drawing/2014/main" id="{076EF32C-99BE-4676-96A5-37ECEF0E3208}"/>
              </a:ext>
            </a:extLst>
          </p:cNvPr>
          <p:cNvSpPr>
            <a:spLocks noGrp="1"/>
          </p:cNvSpPr>
          <p:nvPr>
            <p:ph type="sldNum" sz="quarter" idx="12"/>
          </p:nvPr>
        </p:nvSpPr>
        <p:spPr/>
        <p:txBody>
          <a:bodyPr/>
          <a:lstStyle/>
          <a:p>
            <a:fld id="{E97799C9-84D9-46D2-A11E-BCF8A720529D}" type="slidenum">
              <a:rPr lang="en-US" smtClean="0"/>
              <a:t>30</a:t>
            </a:fld>
            <a:endParaRPr lang="en-US" dirty="0"/>
          </a:p>
        </p:txBody>
      </p:sp>
    </p:spTree>
    <p:extLst>
      <p:ext uri="{BB962C8B-B14F-4D97-AF65-F5344CB8AC3E}">
        <p14:creationId xmlns:p14="http://schemas.microsoft.com/office/powerpoint/2010/main" val="28833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D45C-29C8-546F-7A64-FB4E0CADC14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B4979A1-74D5-EF41-4F56-578F7495D0AA}"/>
              </a:ext>
            </a:extLst>
          </p:cNvPr>
          <p:cNvSpPr>
            <a:spLocks noGrp="1"/>
          </p:cNvSpPr>
          <p:nvPr>
            <p:ph type="title"/>
          </p:nvPr>
        </p:nvSpPr>
        <p:spPr/>
        <p:txBody>
          <a:bodyPr>
            <a:normAutofit fontScale="90000"/>
          </a:bodyPr>
          <a:lstStyle/>
          <a:p>
            <a:r>
              <a:rPr lang="pl-PL" sz="3600"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Ubezpieczeń Społecznych i Spraw Publicznych z dnia 11 stycznia 2017 r. I PK 25/16</a:t>
            </a:r>
            <a:endParaRPr lang="pl-PL" dirty="0"/>
          </a:p>
        </p:txBody>
      </p:sp>
      <p:sp>
        <p:nvSpPr>
          <p:cNvPr id="3" name="Symbol zastępczy zawartości 2">
            <a:extLst>
              <a:ext uri="{FF2B5EF4-FFF2-40B4-BE49-F238E27FC236}">
                <a16:creationId xmlns:a16="http://schemas.microsoft.com/office/drawing/2014/main" id="{CDB34803-BD9E-24BA-4519-51BA1CDA92B0}"/>
              </a:ext>
            </a:extLst>
          </p:cNvPr>
          <p:cNvSpPr>
            <a:spLocks noGrp="1"/>
          </p:cNvSpPr>
          <p:nvPr>
            <p:ph idx="1"/>
          </p:nvPr>
        </p:nvSpPr>
        <p:spPr>
          <a:xfrm>
            <a:off x="1295401" y="2556931"/>
            <a:ext cx="9601196" cy="3617837"/>
          </a:xfrm>
        </p:spPr>
        <p:txBody>
          <a:bodyPr>
            <a:normAutofit fontScale="92500" lnSpcReduction="20000"/>
          </a:bodyPr>
          <a:lstStyle/>
          <a:p>
            <a:r>
              <a:rPr lang="pl-PL" dirty="0"/>
              <a:t>Teza </a:t>
            </a:r>
          </a:p>
          <a:p>
            <a:pPr algn="just">
              <a:lnSpc>
                <a:spcPct val="107000"/>
              </a:lnSpc>
              <a:spcAft>
                <a:spcPts val="800"/>
              </a:spcAft>
            </a:pPr>
            <a:r>
              <a:rPr lang="pl-PL" sz="1900" kern="100" dirty="0">
                <a:effectLst/>
                <a:latin typeface="Calibri" panose="020F0502020204030204" pitchFamily="34" charset="0"/>
                <a:ea typeface="Calibri" panose="020F0502020204030204" pitchFamily="34" charset="0"/>
                <a:cs typeface="Times New Roman" panose="02020603050405020304" pitchFamily="18" charset="0"/>
              </a:rPr>
              <a:t>Warto przy tym zwrócić uwagę na różnicę pomiędzy zakresem czasowym informacji o „dotychczasowym przebiegu zatrudnienia" dotyczącej kandydata do pracy i aktualnego pracownika pracodawcy. </a:t>
            </a:r>
          </a:p>
          <a:p>
            <a:pPr algn="just">
              <a:lnSpc>
                <a:spcPct val="107000"/>
              </a:lnSpc>
              <a:spcAft>
                <a:spcPts val="800"/>
              </a:spcAft>
            </a:pPr>
            <a:r>
              <a:rPr lang="pl-PL" sz="1900" kern="100" dirty="0">
                <a:effectLst/>
                <a:latin typeface="Calibri" panose="020F0502020204030204" pitchFamily="34" charset="0"/>
                <a:ea typeface="Calibri" panose="020F0502020204030204" pitchFamily="34" charset="0"/>
                <a:cs typeface="Times New Roman" panose="02020603050405020304" pitchFamily="18" charset="0"/>
              </a:rPr>
              <a:t>O ile bowiem dla kandydata do pracy dotychczasowe zatrudnienie obejmuje okres </a:t>
            </a:r>
            <a:r>
              <a:rPr lang="pl-PL" sz="1900" b="1" kern="100" dirty="0">
                <a:effectLst/>
                <a:latin typeface="Calibri" panose="020F0502020204030204" pitchFamily="34" charset="0"/>
                <a:ea typeface="Calibri" panose="020F0502020204030204" pitchFamily="34" charset="0"/>
                <a:cs typeface="Times New Roman" panose="02020603050405020304" pitchFamily="18" charset="0"/>
              </a:rPr>
              <a:t>do momentu ubiegania się o pracę u pracodawcy</a:t>
            </a:r>
            <a:r>
              <a:rPr lang="pl-PL" sz="1900" kern="100" dirty="0">
                <a:effectLst/>
                <a:latin typeface="Calibri" panose="020F0502020204030204" pitchFamily="34" charset="0"/>
                <a:ea typeface="Calibri" panose="020F0502020204030204" pitchFamily="34" charset="0"/>
                <a:cs typeface="Times New Roman" panose="02020603050405020304" pitchFamily="18" charset="0"/>
              </a:rPr>
              <a:t>, który zbiera od niego te dane, o tyle w przypadku osoby już zatrudnionej zakres tej informacji obejmuje również </a:t>
            </a:r>
            <a:r>
              <a:rPr lang="pl-PL" sz="1900" b="1" kern="100" dirty="0">
                <a:effectLst/>
                <a:latin typeface="Calibri" panose="020F0502020204030204" pitchFamily="34" charset="0"/>
                <a:ea typeface="Calibri" panose="020F0502020204030204" pitchFamily="34" charset="0"/>
                <a:cs typeface="Times New Roman" panose="02020603050405020304" pitchFamily="18" charset="0"/>
              </a:rPr>
              <a:t>zmiany, jakie następują już po przyjęciu do pracy</a:t>
            </a:r>
            <a:r>
              <a:rPr lang="pl-PL" sz="1900" kern="100" dirty="0">
                <a:effectLst/>
                <a:latin typeface="Calibri" panose="020F0502020204030204" pitchFamily="34" charset="0"/>
                <a:ea typeface="Calibri" panose="020F0502020204030204" pitchFamily="34" charset="0"/>
                <a:cs typeface="Times New Roman" panose="02020603050405020304" pitchFamily="18" charset="0"/>
              </a:rPr>
              <a:t>, bowiem ustawodawca nie zdecydował się na ograniczenie w żaden sposób ram czasowych informacji o przebiegu dotychczasowego zatrudnienia w odniesieniu do pracownika, np. za pomocą wskazania, że chodzi o zatrudnienie do czasu rozpoczęcia pracy u danego pracodawcy. Na podstawie tego przepisu pracodawca może zatem żądać od pracownika informacji o przebiegu jego zatrudnienia (a więc o podejmowaniu nowego zatrudnienia, jego zakończeniu, przyczynach jego zakończenia) także z uwzględnieniem okresu wykonywania pracy u danego pracodawcy.</a:t>
            </a:r>
          </a:p>
        </p:txBody>
      </p:sp>
      <p:sp>
        <p:nvSpPr>
          <p:cNvPr id="4" name="Symbol zastępczy numeru slajdu 3">
            <a:extLst>
              <a:ext uri="{FF2B5EF4-FFF2-40B4-BE49-F238E27FC236}">
                <a16:creationId xmlns:a16="http://schemas.microsoft.com/office/drawing/2014/main" id="{5705CC4F-5B80-A02D-012F-66F1518605C7}"/>
              </a:ext>
            </a:extLst>
          </p:cNvPr>
          <p:cNvSpPr>
            <a:spLocks noGrp="1"/>
          </p:cNvSpPr>
          <p:nvPr>
            <p:ph type="sldNum" sz="quarter" idx="12"/>
          </p:nvPr>
        </p:nvSpPr>
        <p:spPr/>
        <p:txBody>
          <a:bodyPr/>
          <a:lstStyle/>
          <a:p>
            <a:fld id="{E97799C9-84D9-46D2-A11E-BCF8A720529D}" type="slidenum">
              <a:rPr lang="en-US" smtClean="0"/>
              <a:t>31</a:t>
            </a:fld>
            <a:endParaRPr lang="en-US" dirty="0"/>
          </a:p>
        </p:txBody>
      </p:sp>
    </p:spTree>
    <p:extLst>
      <p:ext uri="{BB962C8B-B14F-4D97-AF65-F5344CB8AC3E}">
        <p14:creationId xmlns:p14="http://schemas.microsoft.com/office/powerpoint/2010/main" val="383354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04F08-8D43-132A-78D9-79188F09AF7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EF34ED9-2FA5-AAA3-F1CB-DEBC3E60C183}"/>
              </a:ext>
            </a:extLst>
          </p:cNvPr>
          <p:cNvSpPr>
            <a:spLocks noGrp="1"/>
          </p:cNvSpPr>
          <p:nvPr>
            <p:ph type="title"/>
          </p:nvPr>
        </p:nvSpPr>
        <p:spPr/>
        <p:txBody>
          <a:bodyPr>
            <a:normAutofit fontScale="90000"/>
          </a:bodyPr>
          <a:lstStyle/>
          <a:p>
            <a:r>
              <a:rPr lang="pl-PL" sz="3600"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Ubezpieczeń Społecznych i Spraw Publicznych z dnia 11 stycznia 2017 r. I PK 25/16</a:t>
            </a:r>
            <a:endParaRPr lang="pl-PL" dirty="0"/>
          </a:p>
        </p:txBody>
      </p:sp>
      <p:sp>
        <p:nvSpPr>
          <p:cNvPr id="3" name="Symbol zastępczy zawartości 2">
            <a:extLst>
              <a:ext uri="{FF2B5EF4-FFF2-40B4-BE49-F238E27FC236}">
                <a16:creationId xmlns:a16="http://schemas.microsoft.com/office/drawing/2014/main" id="{26F0670C-535B-A2DF-A2DE-EBD1D8A42CC3}"/>
              </a:ext>
            </a:extLst>
          </p:cNvPr>
          <p:cNvSpPr>
            <a:spLocks noGrp="1"/>
          </p:cNvSpPr>
          <p:nvPr>
            <p:ph idx="1"/>
          </p:nvPr>
        </p:nvSpPr>
        <p:spPr>
          <a:xfrm>
            <a:off x="1295401" y="2556931"/>
            <a:ext cx="9601196" cy="3617837"/>
          </a:xfrm>
        </p:spPr>
        <p:txBody>
          <a:bodyPr>
            <a:normAutofit fontScale="92500" lnSpcReduction="20000"/>
          </a:bodyPr>
          <a:lstStyle/>
          <a:p>
            <a:r>
              <a:rPr lang="pl-PL" dirty="0"/>
              <a:t>Teza </a:t>
            </a:r>
          </a:p>
          <a:p>
            <a:pPr algn="just">
              <a:lnSpc>
                <a:spcPct val="150000"/>
              </a:lnSpc>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Postanowienie umowy o pracę, na podstawie którego pracownik zostaje zobowiązany do zawiadamiania pracodawcy będącego instytutem badawczym o zamiarze uczestniczenia w działalności innego podmiotu, jeżeli zakres działania ma być podobny do zakresu działania pracodawcy, ale nie konkurencyjny, a uczestniczenie w takiej działalności innego podmiotu nie odbywa się w ramach zatrudnienia na podstawie umowy o pracę lub działalności gospodarczej pracownika, jest ważne.</a:t>
            </a:r>
            <a:endParaRPr lang="pl-PL"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a:extLst>
              <a:ext uri="{FF2B5EF4-FFF2-40B4-BE49-F238E27FC236}">
                <a16:creationId xmlns:a16="http://schemas.microsoft.com/office/drawing/2014/main" id="{5E740502-610A-205C-DA06-A9EED61992AF}"/>
              </a:ext>
            </a:extLst>
          </p:cNvPr>
          <p:cNvSpPr>
            <a:spLocks noGrp="1"/>
          </p:cNvSpPr>
          <p:nvPr>
            <p:ph type="sldNum" sz="quarter" idx="12"/>
          </p:nvPr>
        </p:nvSpPr>
        <p:spPr/>
        <p:txBody>
          <a:bodyPr/>
          <a:lstStyle/>
          <a:p>
            <a:fld id="{E97799C9-84D9-46D2-A11E-BCF8A720529D}" type="slidenum">
              <a:rPr lang="en-US" smtClean="0"/>
              <a:t>32</a:t>
            </a:fld>
            <a:endParaRPr lang="en-US" dirty="0"/>
          </a:p>
        </p:txBody>
      </p:sp>
    </p:spTree>
    <p:extLst>
      <p:ext uri="{BB962C8B-B14F-4D97-AF65-F5344CB8AC3E}">
        <p14:creationId xmlns:p14="http://schemas.microsoft.com/office/powerpoint/2010/main" val="3671355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D87B0-4C0D-641B-2AF8-A8DF49797E4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8B0B3E1-E528-9131-8B5B-B901058D7A8E}"/>
              </a:ext>
            </a:extLst>
          </p:cNvPr>
          <p:cNvSpPr>
            <a:spLocks noGrp="1"/>
          </p:cNvSpPr>
          <p:nvPr>
            <p:ph type="title"/>
          </p:nvPr>
        </p:nvSpPr>
        <p:spPr/>
        <p:txBody>
          <a:bodyPr>
            <a:normAutofit fontScale="90000"/>
          </a:bodyPr>
          <a:lstStyle/>
          <a:p>
            <a:r>
              <a:rPr lang="pl-PL" sz="3600" kern="100" dirty="0">
                <a:effectLst/>
                <a:latin typeface="Calibri" panose="020F0502020204030204" pitchFamily="34" charset="0"/>
                <a:ea typeface="Calibri" panose="020F0502020204030204" pitchFamily="34" charset="0"/>
                <a:cs typeface="Times New Roman" panose="02020603050405020304" pitchFamily="18" charset="0"/>
              </a:rPr>
              <a:t>Wyrok Sądu Najwyższego - Izba Pracy, Ubezpieczeń Społecznych i Spraw Publicznych z dnia 11 stycznia 2017 r. I PK 25/16</a:t>
            </a:r>
            <a:endParaRPr lang="pl-PL" dirty="0"/>
          </a:p>
        </p:txBody>
      </p:sp>
      <p:sp>
        <p:nvSpPr>
          <p:cNvPr id="3" name="Symbol zastępczy zawartości 2">
            <a:extLst>
              <a:ext uri="{FF2B5EF4-FFF2-40B4-BE49-F238E27FC236}">
                <a16:creationId xmlns:a16="http://schemas.microsoft.com/office/drawing/2014/main" id="{3BB75CBA-6F1B-F71B-23A4-AAAF770CB20C}"/>
              </a:ext>
            </a:extLst>
          </p:cNvPr>
          <p:cNvSpPr>
            <a:spLocks noGrp="1"/>
          </p:cNvSpPr>
          <p:nvPr>
            <p:ph idx="1"/>
          </p:nvPr>
        </p:nvSpPr>
        <p:spPr>
          <a:xfrm>
            <a:off x="811658" y="2285999"/>
            <a:ext cx="10736495" cy="3888769"/>
          </a:xfrm>
        </p:spPr>
        <p:txBody>
          <a:bodyPr>
            <a:noAutofit/>
          </a:bodyPr>
          <a:lstStyle/>
          <a:p>
            <a:pPr algn="just"/>
            <a:r>
              <a:rPr lang="pl-PL" dirty="0">
                <a:latin typeface="Calibri" panose="020F0502020204030204" pitchFamily="34" charset="0"/>
                <a:ea typeface="Calibri" panose="020F0502020204030204" pitchFamily="34" charset="0"/>
                <a:cs typeface="Calibri" panose="020F0502020204030204" pitchFamily="34" charset="0"/>
              </a:rPr>
              <a:t>Stan faktyczny </a:t>
            </a:r>
          </a:p>
          <a:p>
            <a:pPr algn="just">
              <a:lnSpc>
                <a:spcPct val="107000"/>
              </a:lnSpc>
              <a:spcAft>
                <a:spcPts val="800"/>
              </a:spcAft>
            </a:pPr>
            <a:r>
              <a:rPr lang="pl-PL" kern="100" dirty="0">
                <a:effectLst/>
                <a:latin typeface="Calibri" panose="020F0502020204030204" pitchFamily="34" charset="0"/>
                <a:ea typeface="Calibri" panose="020F0502020204030204" pitchFamily="34" charset="0"/>
                <a:cs typeface="Calibri" panose="020F0502020204030204" pitchFamily="34" charset="0"/>
              </a:rPr>
              <a:t>Pracodawca rozwiązał z powodem stosunek pracy z zachowaniem trzymiesięcznego okresu wypowiedzenia. Jako podstawę wypowiedzenia wskazano </a:t>
            </a:r>
            <a:r>
              <a:rPr lang="pl-PL" b="1" kern="100" dirty="0">
                <a:effectLst/>
                <a:latin typeface="Calibri" panose="020F0502020204030204" pitchFamily="34" charset="0"/>
                <a:ea typeface="Calibri" panose="020F0502020204030204" pitchFamily="34" charset="0"/>
                <a:cs typeface="Calibri" panose="020F0502020204030204" pitchFamily="34" charset="0"/>
              </a:rPr>
              <a:t>utratę zaufania pracodawcy do powoda, spowodowaną uczestnictwem powoda w działalności Pracowni S. s.c. przy projekcie dotyczącym opracowania sposobu wytwarzania (...), co stanowiło naruszenie postanowienia ust. III pkt 3 umowy o pracę powoda</a:t>
            </a:r>
            <a:r>
              <a:rPr lang="pl-PL" kern="100" dirty="0">
                <a:effectLst/>
                <a:latin typeface="Calibri" panose="020F0502020204030204" pitchFamily="34" charset="0"/>
                <a:ea typeface="Calibri" panose="020F0502020204030204" pitchFamily="34" charset="0"/>
                <a:cs typeface="Calibri" panose="020F0502020204030204" pitchFamily="34" charset="0"/>
              </a:rPr>
              <a:t>, który stanowi, że pracownik (uczestniczący w pracach badawczych) podejmując dodatkowe zatrudnienie bądź działalność gospodarczą czy też zamierzając uczestniczyć w działalności innych podmiotów zawiadomi o tym Zakład Pracy, jeżeli zakres działania będzie podobny do zakresu działania Zakładu Pracy.</a:t>
            </a:r>
          </a:p>
        </p:txBody>
      </p:sp>
      <p:sp>
        <p:nvSpPr>
          <p:cNvPr id="4" name="Symbol zastępczy numeru slajdu 3">
            <a:extLst>
              <a:ext uri="{FF2B5EF4-FFF2-40B4-BE49-F238E27FC236}">
                <a16:creationId xmlns:a16="http://schemas.microsoft.com/office/drawing/2014/main" id="{8539EB0C-B341-B143-B268-233E6F046434}"/>
              </a:ext>
            </a:extLst>
          </p:cNvPr>
          <p:cNvSpPr>
            <a:spLocks noGrp="1"/>
          </p:cNvSpPr>
          <p:nvPr>
            <p:ph type="sldNum" sz="quarter" idx="12"/>
          </p:nvPr>
        </p:nvSpPr>
        <p:spPr/>
        <p:txBody>
          <a:bodyPr/>
          <a:lstStyle/>
          <a:p>
            <a:fld id="{E97799C9-84D9-46D2-A11E-BCF8A720529D}" type="slidenum">
              <a:rPr lang="en-US" smtClean="0"/>
              <a:t>33</a:t>
            </a:fld>
            <a:endParaRPr lang="en-US" dirty="0"/>
          </a:p>
        </p:txBody>
      </p:sp>
    </p:spTree>
    <p:extLst>
      <p:ext uri="{BB962C8B-B14F-4D97-AF65-F5344CB8AC3E}">
        <p14:creationId xmlns:p14="http://schemas.microsoft.com/office/powerpoint/2010/main" val="3815723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CF507C-6BC4-755F-F86C-23750FF83549}"/>
              </a:ext>
            </a:extLst>
          </p:cNvPr>
          <p:cNvSpPr>
            <a:spLocks noGrp="1"/>
          </p:cNvSpPr>
          <p:nvPr>
            <p:ph type="title"/>
          </p:nvPr>
        </p:nvSpPr>
        <p:spPr/>
        <p:txBody>
          <a:bodyPr>
            <a:normAutofit fontScale="90000"/>
          </a:bodyPr>
          <a:lstStyle/>
          <a:p>
            <a:r>
              <a:rPr lang="pl-PL" kern="100" dirty="0">
                <a:effectLst/>
                <a:latin typeface="Calibri" panose="020F0502020204030204" pitchFamily="34" charset="0"/>
                <a:ea typeface="Calibri" panose="020F0502020204030204" pitchFamily="34" charset="0"/>
                <a:cs typeface="Times New Roman" panose="02020603050405020304" pitchFamily="18" charset="0"/>
              </a:rPr>
              <a:t>Wyrok Naczelnego Sądu Administracyjnego z dnia 18 grudnia 2014 r.</a:t>
            </a:r>
            <a:endParaRPr lang="pl-PL" dirty="0"/>
          </a:p>
        </p:txBody>
      </p:sp>
      <p:sp>
        <p:nvSpPr>
          <p:cNvPr id="3" name="Symbol zastępczy tekstu 2">
            <a:extLst>
              <a:ext uri="{FF2B5EF4-FFF2-40B4-BE49-F238E27FC236}">
                <a16:creationId xmlns:a16="http://schemas.microsoft.com/office/drawing/2014/main" id="{2182515F-102A-46F8-2DDE-AFCACB5B2D18}"/>
              </a:ext>
            </a:extLst>
          </p:cNvPr>
          <p:cNvSpPr>
            <a:spLocks noGrp="1"/>
          </p:cNvSpPr>
          <p:nvPr>
            <p:ph type="body" idx="1"/>
          </p:nvPr>
        </p:nvSpPr>
        <p:spPr/>
        <p:txBody>
          <a:bodyPr/>
          <a:lstStyle/>
          <a:p>
            <a:r>
              <a:rPr lang="pl-PL" kern="100" dirty="0">
                <a:effectLst/>
                <a:latin typeface="Calibri" panose="020F0502020204030204" pitchFamily="34" charset="0"/>
                <a:ea typeface="Calibri" panose="020F0502020204030204" pitchFamily="34" charset="0"/>
                <a:cs typeface="Times New Roman" panose="02020603050405020304" pitchFamily="18" charset="0"/>
              </a:rPr>
              <a:t>I OSK 900/13</a:t>
            </a:r>
            <a:endParaRPr lang="pl-PL" dirty="0"/>
          </a:p>
        </p:txBody>
      </p:sp>
      <p:sp>
        <p:nvSpPr>
          <p:cNvPr id="4" name="Symbol zastępczy numeru slajdu 3">
            <a:extLst>
              <a:ext uri="{FF2B5EF4-FFF2-40B4-BE49-F238E27FC236}">
                <a16:creationId xmlns:a16="http://schemas.microsoft.com/office/drawing/2014/main" id="{B21ED43A-E0DC-D705-F927-1B85E460B4D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202756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216126-F7F2-4BDF-85A6-1119EFBC95B1}"/>
              </a:ext>
            </a:extLst>
          </p:cNvPr>
          <p:cNvSpPr>
            <a:spLocks noGrp="1"/>
          </p:cNvSpPr>
          <p:nvPr>
            <p:ph type="title"/>
          </p:nvPr>
        </p:nvSpPr>
        <p:spPr>
          <a:xfrm>
            <a:off x="1295402" y="982133"/>
            <a:ext cx="9601196" cy="836394"/>
          </a:xfrm>
        </p:spPr>
        <p:txBody>
          <a:bodyPr>
            <a:normAutofit fontScale="90000"/>
          </a:bodyPr>
          <a:lstStyle/>
          <a:p>
            <a:br>
              <a:rPr lang="pl-PL" kern="100" dirty="0">
                <a:effectLst/>
                <a:latin typeface="Calibri" panose="020F0502020204030204" pitchFamily="34" charset="0"/>
                <a:ea typeface="Calibri" panose="020F0502020204030204" pitchFamily="34" charset="0"/>
                <a:cs typeface="Times New Roman" panose="02020603050405020304" pitchFamily="18" charset="0"/>
              </a:rPr>
            </a:br>
            <a:r>
              <a:rPr lang="pl-PL" sz="3100" kern="100" dirty="0">
                <a:latin typeface="Calibri" panose="020F0502020204030204" pitchFamily="34" charset="0"/>
                <a:ea typeface="Calibri" panose="020F0502020204030204" pitchFamily="34" charset="0"/>
                <a:cs typeface="Times New Roman" panose="02020603050405020304" pitchFamily="18" charset="0"/>
              </a:rPr>
              <a:t>Wyrok Naczelnego Sądu Administracyjnego z dnia 18 grudnia 2014 r.</a:t>
            </a:r>
            <a:br>
              <a:rPr lang="pl-PL" sz="3100" kern="100" dirty="0">
                <a:latin typeface="Calibri" panose="020F0502020204030204" pitchFamily="34" charset="0"/>
                <a:ea typeface="Calibri" panose="020F0502020204030204" pitchFamily="34" charset="0"/>
                <a:cs typeface="Times New Roman" panose="02020603050405020304" pitchFamily="18" charset="0"/>
              </a:rPr>
            </a:br>
            <a:r>
              <a:rPr lang="pl-PL" sz="3100" kern="100" dirty="0">
                <a:latin typeface="Calibri" panose="020F0502020204030204" pitchFamily="34" charset="0"/>
                <a:ea typeface="Calibri" panose="020F0502020204030204" pitchFamily="34" charset="0"/>
                <a:cs typeface="Times New Roman" panose="02020603050405020304" pitchFamily="18" charset="0"/>
              </a:rPr>
              <a:t>I OSK 900/13</a:t>
            </a:r>
            <a:endParaRPr lang="pl-PL" sz="3100" dirty="0"/>
          </a:p>
        </p:txBody>
      </p:sp>
      <p:sp>
        <p:nvSpPr>
          <p:cNvPr id="3" name="Symbol zastępczy zawartości 2">
            <a:extLst>
              <a:ext uri="{FF2B5EF4-FFF2-40B4-BE49-F238E27FC236}">
                <a16:creationId xmlns:a16="http://schemas.microsoft.com/office/drawing/2014/main" id="{4D56C3AE-5102-4FBD-B434-A333945C4EDC}"/>
              </a:ext>
            </a:extLst>
          </p:cNvPr>
          <p:cNvSpPr>
            <a:spLocks noGrp="1"/>
          </p:cNvSpPr>
          <p:nvPr>
            <p:ph idx="1"/>
          </p:nvPr>
        </p:nvSpPr>
        <p:spPr/>
        <p:txBody>
          <a:bodyPr/>
          <a:lstStyle/>
          <a:p>
            <a:r>
              <a:rPr lang="pl-PL" dirty="0"/>
              <a:t>Teza </a:t>
            </a:r>
          </a:p>
          <a:p>
            <a:pPr algn="just"/>
            <a:r>
              <a:rPr lang="pl-PL" kern="100" dirty="0">
                <a:effectLst/>
                <a:latin typeface="Calibri" panose="020F0502020204030204" pitchFamily="34" charset="0"/>
                <a:ea typeface="Calibri" panose="020F0502020204030204" pitchFamily="34" charset="0"/>
                <a:cs typeface="Times New Roman" panose="02020603050405020304" pitchFamily="18" charset="0"/>
              </a:rPr>
              <a:t>Art. 30 ust. 2</a:t>
            </a:r>
            <a:r>
              <a:rPr lang="pl-PL" kern="1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pl-PL" kern="100" dirty="0">
                <a:effectLst/>
                <a:latin typeface="Calibri" panose="020F0502020204030204" pitchFamily="34" charset="0"/>
                <a:ea typeface="Calibri" panose="020F0502020204030204" pitchFamily="34" charset="0"/>
                <a:cs typeface="Times New Roman" panose="02020603050405020304" pitchFamily="18" charset="0"/>
              </a:rPr>
              <a:t> ustawy o związkach zawodowych </a:t>
            </a:r>
            <a:r>
              <a:rPr lang="pl-PL" u="sng" kern="100" dirty="0">
                <a:effectLst/>
                <a:latin typeface="Calibri" panose="020F0502020204030204" pitchFamily="34" charset="0"/>
                <a:ea typeface="Calibri" panose="020F0502020204030204" pitchFamily="34" charset="0"/>
                <a:cs typeface="Times New Roman" panose="02020603050405020304" pitchFamily="18" charset="0"/>
              </a:rPr>
              <a:t>nie upoważnia (….) do ujawniania informacji o przynależności związkowej osoby, jeżeli nie ma to realnego, konkretnego i bezpośredniego związku z czynnościami w ramach stosunku pracy</a:t>
            </a:r>
            <a:r>
              <a:rPr lang="pl-PL" kern="100" dirty="0">
                <a:effectLst/>
                <a:latin typeface="Calibri" panose="020F0502020204030204" pitchFamily="34" charset="0"/>
                <a:ea typeface="Calibri" panose="020F0502020204030204" pitchFamily="34" charset="0"/>
                <a:cs typeface="Times New Roman" panose="02020603050405020304" pitchFamily="18" charset="0"/>
              </a:rPr>
              <a:t>, wymagającymi na podstawie przepisów Kodeksu pracy wiedzy pracodawcy o przynależności (ochronie) związkowej tego, indywidualnie wskazanego pracownika. Współdziałanie ma wszak dotyczyć spraw indywidualnych, stosownie do 23</a:t>
            </a:r>
            <a:r>
              <a:rPr lang="pl-PL"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pl-PL" kern="100" dirty="0">
                <a:effectLst/>
                <a:latin typeface="Calibri" panose="020F0502020204030204" pitchFamily="34" charset="0"/>
                <a:ea typeface="Calibri" panose="020F0502020204030204" pitchFamily="34" charset="0"/>
                <a:cs typeface="Times New Roman" panose="02020603050405020304" pitchFamily="18" charset="0"/>
              </a:rPr>
              <a:t> Kodeksu pracy.</a:t>
            </a:r>
          </a:p>
          <a:p>
            <a:endParaRPr lang="pl-PL" dirty="0"/>
          </a:p>
        </p:txBody>
      </p:sp>
      <p:sp>
        <p:nvSpPr>
          <p:cNvPr id="4" name="Symbol zastępczy numeru slajdu 3">
            <a:extLst>
              <a:ext uri="{FF2B5EF4-FFF2-40B4-BE49-F238E27FC236}">
                <a16:creationId xmlns:a16="http://schemas.microsoft.com/office/drawing/2014/main" id="{D2BCA720-53CB-46F4-84D0-3345A6215404}"/>
              </a:ext>
            </a:extLst>
          </p:cNvPr>
          <p:cNvSpPr>
            <a:spLocks noGrp="1"/>
          </p:cNvSpPr>
          <p:nvPr>
            <p:ph type="sldNum" sz="quarter" idx="12"/>
          </p:nvPr>
        </p:nvSpPr>
        <p:spPr/>
        <p:txBody>
          <a:bodyPr/>
          <a:lstStyle/>
          <a:p>
            <a:fld id="{E97799C9-84D9-46D2-A11E-BCF8A720529D}" type="slidenum">
              <a:rPr lang="en-US" smtClean="0"/>
              <a:t>35</a:t>
            </a:fld>
            <a:endParaRPr lang="en-US" dirty="0"/>
          </a:p>
        </p:txBody>
      </p:sp>
    </p:spTree>
    <p:extLst>
      <p:ext uri="{BB962C8B-B14F-4D97-AF65-F5344CB8AC3E}">
        <p14:creationId xmlns:p14="http://schemas.microsoft.com/office/powerpoint/2010/main" val="362605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F09104-19D4-D37D-807B-3B926FDD70AB}"/>
              </a:ext>
            </a:extLst>
          </p:cNvPr>
          <p:cNvSpPr>
            <a:spLocks noGrp="1"/>
          </p:cNvSpPr>
          <p:nvPr>
            <p:ph type="title"/>
          </p:nvPr>
        </p:nvSpPr>
        <p:spPr/>
        <p:txBody>
          <a:bodyPr>
            <a:normAutofit/>
          </a:bodyPr>
          <a:lstStyle/>
          <a:p>
            <a:r>
              <a:rPr lang="pl-PL" sz="3200" kern="100" dirty="0">
                <a:latin typeface="Calibri" panose="020F0502020204030204" pitchFamily="34" charset="0"/>
                <a:ea typeface="Calibri" panose="020F0502020204030204" pitchFamily="34" charset="0"/>
                <a:cs typeface="Calibri" panose="020F0502020204030204" pitchFamily="34" charset="0"/>
              </a:rPr>
              <a:t>Postanowienie Sądu Okręgowego w Kaliszu </a:t>
            </a:r>
            <a:r>
              <a:rPr lang="pl-PL" sz="3200" dirty="0">
                <a:latin typeface="Calibri" panose="020F0502020204030204" pitchFamily="34" charset="0"/>
                <a:ea typeface="Calibri" panose="020F0502020204030204" pitchFamily="34" charset="0"/>
                <a:cs typeface="Calibri" panose="020F0502020204030204" pitchFamily="34" charset="0"/>
              </a:rPr>
              <a:t>V Wydział Pracy i Ubezpieczeń Społecznych z dnia 24 listopada 2016 r. </a:t>
            </a:r>
            <a:endParaRPr lang="pl-PL" sz="3200" dirty="0"/>
          </a:p>
        </p:txBody>
      </p:sp>
      <p:sp>
        <p:nvSpPr>
          <p:cNvPr id="3" name="Symbol zastępczy tekstu 2">
            <a:extLst>
              <a:ext uri="{FF2B5EF4-FFF2-40B4-BE49-F238E27FC236}">
                <a16:creationId xmlns:a16="http://schemas.microsoft.com/office/drawing/2014/main" id="{DA2A3CA1-078E-CD94-33FC-0ED43AE3AF35}"/>
              </a:ext>
            </a:extLst>
          </p:cNvPr>
          <p:cNvSpPr>
            <a:spLocks noGrp="1"/>
          </p:cNvSpPr>
          <p:nvPr>
            <p:ph type="body" idx="1"/>
          </p:nvPr>
        </p:nvSpPr>
        <p:spPr/>
        <p:txBody>
          <a:bodyPr/>
          <a:lstStyle/>
          <a:p>
            <a:r>
              <a:rPr lang="pl-PL" dirty="0">
                <a:latin typeface="Calibri" panose="020F0502020204030204" pitchFamily="34" charset="0"/>
                <a:ea typeface="Calibri" panose="020F0502020204030204" pitchFamily="34" charset="0"/>
                <a:cs typeface="Calibri" panose="020F0502020204030204" pitchFamily="34" charset="0"/>
              </a:rPr>
              <a:t>V </a:t>
            </a:r>
            <a:r>
              <a:rPr lang="pl-PL" dirty="0" err="1">
                <a:latin typeface="Calibri" panose="020F0502020204030204" pitchFamily="34" charset="0"/>
                <a:ea typeface="Calibri" panose="020F0502020204030204" pitchFamily="34" charset="0"/>
                <a:cs typeface="Calibri" panose="020F0502020204030204" pitchFamily="34" charset="0"/>
              </a:rPr>
              <a:t>Pz</a:t>
            </a:r>
            <a:r>
              <a:rPr lang="pl-PL" dirty="0">
                <a:latin typeface="Calibri" panose="020F0502020204030204" pitchFamily="34" charset="0"/>
                <a:ea typeface="Calibri" panose="020F0502020204030204" pitchFamily="34" charset="0"/>
                <a:cs typeface="Calibri" panose="020F0502020204030204" pitchFamily="34" charset="0"/>
              </a:rPr>
              <a:t> 43/16</a:t>
            </a:r>
            <a:endParaRPr lang="pl-PL" dirty="0"/>
          </a:p>
        </p:txBody>
      </p:sp>
      <p:sp>
        <p:nvSpPr>
          <p:cNvPr id="4" name="Symbol zastępczy numeru slajdu 3">
            <a:extLst>
              <a:ext uri="{FF2B5EF4-FFF2-40B4-BE49-F238E27FC236}">
                <a16:creationId xmlns:a16="http://schemas.microsoft.com/office/drawing/2014/main" id="{CEFABFA1-217C-DB10-952C-6C37887B5C6C}"/>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65053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D89D2-BDB6-4D43-B6FA-A480CC8334BF}"/>
              </a:ext>
            </a:extLst>
          </p:cNvPr>
          <p:cNvSpPr>
            <a:spLocks noGrp="1"/>
          </p:cNvSpPr>
          <p:nvPr>
            <p:ph type="title"/>
          </p:nvPr>
        </p:nvSpPr>
        <p:spPr/>
        <p:txBody>
          <a:bodyPr>
            <a:normAutofit fontScale="90000"/>
          </a:bodyPr>
          <a:lstStyle/>
          <a:p>
            <a:r>
              <a:rPr lang="pl-PL" sz="3100" kern="100" dirty="0">
                <a:latin typeface="Calibri" panose="020F0502020204030204" pitchFamily="34" charset="0"/>
                <a:ea typeface="Calibri" panose="020F0502020204030204" pitchFamily="34" charset="0"/>
                <a:cs typeface="Calibri" panose="020F0502020204030204" pitchFamily="34" charset="0"/>
              </a:rPr>
              <a:t>Postanowienie Sądu Okręgowego w Kaliszu </a:t>
            </a:r>
            <a:r>
              <a:rPr lang="pl-PL" sz="3100" dirty="0">
                <a:latin typeface="Calibri" panose="020F0502020204030204" pitchFamily="34" charset="0"/>
                <a:ea typeface="Calibri" panose="020F0502020204030204" pitchFamily="34" charset="0"/>
                <a:cs typeface="Calibri" panose="020F0502020204030204" pitchFamily="34" charset="0"/>
              </a:rPr>
              <a:t>V Wydział Pracy i Ubezpieczeń Społecznych z dnia 24 listopada 2016 r. V </a:t>
            </a:r>
            <a:r>
              <a:rPr lang="pl-PL" sz="3100" dirty="0" err="1">
                <a:latin typeface="Calibri" panose="020F0502020204030204" pitchFamily="34" charset="0"/>
                <a:ea typeface="Calibri" panose="020F0502020204030204" pitchFamily="34" charset="0"/>
                <a:cs typeface="Calibri" panose="020F0502020204030204" pitchFamily="34" charset="0"/>
              </a:rPr>
              <a:t>Pz</a:t>
            </a:r>
            <a:r>
              <a:rPr lang="pl-PL" sz="3100" dirty="0">
                <a:latin typeface="Calibri" panose="020F0502020204030204" pitchFamily="34" charset="0"/>
                <a:ea typeface="Calibri" panose="020F0502020204030204" pitchFamily="34" charset="0"/>
                <a:cs typeface="Calibri" panose="020F0502020204030204" pitchFamily="34" charset="0"/>
              </a:rPr>
              <a:t> 43/16</a:t>
            </a:r>
            <a:endParaRPr lang="pl-PL" dirty="0"/>
          </a:p>
        </p:txBody>
      </p:sp>
      <p:sp>
        <p:nvSpPr>
          <p:cNvPr id="3" name="Symbol zastępczy zawartości 2">
            <a:extLst>
              <a:ext uri="{FF2B5EF4-FFF2-40B4-BE49-F238E27FC236}">
                <a16:creationId xmlns:a16="http://schemas.microsoft.com/office/drawing/2014/main" id="{EF2F0CAE-904C-463A-89C6-FF28E7086716}"/>
              </a:ext>
            </a:extLst>
          </p:cNvPr>
          <p:cNvSpPr>
            <a:spLocks noGrp="1"/>
          </p:cNvSpPr>
          <p:nvPr>
            <p:ph idx="1"/>
          </p:nvPr>
        </p:nvSpPr>
        <p:spPr>
          <a:xfrm>
            <a:off x="893852" y="2106202"/>
            <a:ext cx="10002745" cy="4142198"/>
          </a:xfrm>
        </p:spPr>
        <p:txBody>
          <a:bodyPr>
            <a:normAutofit fontScale="85000" lnSpcReduction="20000"/>
          </a:bodyPr>
          <a:lstStyle/>
          <a:p>
            <a:pPr algn="just"/>
            <a:r>
              <a:rPr lang="pl-PL" dirty="0">
                <a:latin typeface="Calibri" panose="020F0502020204030204" pitchFamily="34" charset="0"/>
                <a:ea typeface="Calibri" panose="020F0502020204030204" pitchFamily="34" charset="0"/>
                <a:cs typeface="Calibri" panose="020F0502020204030204" pitchFamily="34" charset="0"/>
              </a:rPr>
              <a:t>Z uzasadnienia </a:t>
            </a:r>
          </a:p>
          <a:p>
            <a:pPr algn="just"/>
            <a:r>
              <a:rPr lang="pl-PL" dirty="0">
                <a:latin typeface="Calibri" panose="020F0502020204030204" pitchFamily="34" charset="0"/>
                <a:ea typeface="Calibri" panose="020F0502020204030204" pitchFamily="34" charset="0"/>
                <a:cs typeface="Calibri" panose="020F0502020204030204" pitchFamily="34" charset="0"/>
              </a:rPr>
              <a:t>Wszystkie dane zgromadzone przez pracodawcę podlegają szczególnej ochronie. Pracodawca, jako administrator danych, powinien odpowiednio przechowywać danych materiał i dbać o to, aby nie dostał się w ręce osób niepowołanych. Dostęp do takich danych przysługuje zasadniczo dwóm grupom ludzi: pracownikom pracującym na rzecz pracodawcy, których wyraźnie upoważniono do dostępu do takich danych (na przykład pracownik działu personalnego lub działu finansowego) oraz prawnie upoważnionym podmiotom zewnętrznym. Prawo do pozyskiwania informacji o pracowniku od pracodawcy posiadają przedstawiciele różnych urzędów i instytucji. Lista podmiotów uprawnionych zawiera m.in. takie instytucje jak: Państwowa Inspekcja Pracy, Policja, </a:t>
            </a:r>
            <a:r>
              <a:rPr lang="pl-PL" b="1" dirty="0">
                <a:latin typeface="Calibri" panose="020F0502020204030204" pitchFamily="34" charset="0"/>
                <a:ea typeface="Calibri" panose="020F0502020204030204" pitchFamily="34" charset="0"/>
                <a:cs typeface="Calibri" panose="020F0502020204030204" pitchFamily="34" charset="0"/>
              </a:rPr>
              <a:t>sądy</a:t>
            </a:r>
            <a:r>
              <a:rPr lang="pl-PL" dirty="0">
                <a:latin typeface="Calibri" panose="020F0502020204030204" pitchFamily="34" charset="0"/>
                <a:ea typeface="Calibri" panose="020F0502020204030204" pitchFamily="34" charset="0"/>
                <a:cs typeface="Calibri" panose="020F0502020204030204" pitchFamily="34" charset="0"/>
              </a:rPr>
              <a:t>, Agencja Bezpieczeństwa Wewnętrznego, Agencja Wywiadu czy Służba Celna. Pracodawca musi zatem, udzielając informacji o pracowniku, zwrócić szczególną uwagę czy instytucja, zwracająca się do niego o dane pracownika ma ku temu odpowiednią podstawę prawną. Bardzo istotne jest, by wskazana podstawa prawna miała rangę ustawy. Tylko z takiego aktu prawnego mogą wynikać uprawnienia do wglądu w dane pracownika.</a:t>
            </a:r>
          </a:p>
        </p:txBody>
      </p:sp>
      <p:sp>
        <p:nvSpPr>
          <p:cNvPr id="4" name="Symbol zastępczy numeru slajdu 3">
            <a:extLst>
              <a:ext uri="{FF2B5EF4-FFF2-40B4-BE49-F238E27FC236}">
                <a16:creationId xmlns:a16="http://schemas.microsoft.com/office/drawing/2014/main" id="{D24FC3E6-9199-4879-AA74-08E8CC6C471A}"/>
              </a:ext>
            </a:extLst>
          </p:cNvPr>
          <p:cNvSpPr>
            <a:spLocks noGrp="1"/>
          </p:cNvSpPr>
          <p:nvPr>
            <p:ph type="sldNum" sz="quarter" idx="12"/>
          </p:nvPr>
        </p:nvSpPr>
        <p:spPr/>
        <p:txBody>
          <a:bodyPr/>
          <a:lstStyle/>
          <a:p>
            <a:fld id="{E97799C9-84D9-46D2-A11E-BCF8A720529D}" type="slidenum">
              <a:rPr lang="en-US" smtClean="0"/>
              <a:t>37</a:t>
            </a:fld>
            <a:endParaRPr lang="en-US" dirty="0"/>
          </a:p>
        </p:txBody>
      </p:sp>
    </p:spTree>
    <p:extLst>
      <p:ext uri="{BB962C8B-B14F-4D97-AF65-F5344CB8AC3E}">
        <p14:creationId xmlns:p14="http://schemas.microsoft.com/office/powerpoint/2010/main" val="1210838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2A9712-F712-131A-AD38-43B95582BD0A}"/>
              </a:ext>
            </a:extLst>
          </p:cNvPr>
          <p:cNvSpPr>
            <a:spLocks noGrp="1"/>
          </p:cNvSpPr>
          <p:nvPr>
            <p:ph type="title"/>
          </p:nvPr>
        </p:nvSpPr>
        <p:spPr/>
        <p:txBody>
          <a:bodyPr>
            <a:normAutofit fontScale="90000"/>
          </a:bodyPr>
          <a:lstStyle/>
          <a:p>
            <a:r>
              <a:rPr lang="pl-PL" dirty="0">
                <a:latin typeface="Calibri" panose="020F0502020204030204" pitchFamily="34" charset="0"/>
                <a:ea typeface="Calibri" panose="020F0502020204030204" pitchFamily="34" charset="0"/>
                <a:cs typeface="Calibri" panose="020F0502020204030204" pitchFamily="34" charset="0"/>
              </a:rPr>
              <a:t>Wyrok Sądu Rejonowego w Toruniu IV Wydział Pracy i Ubezpieczeń Społecznych IV P 364/18 z dnia 28 grudnia 2018 r. </a:t>
            </a:r>
            <a:endParaRPr lang="pl-PL" dirty="0"/>
          </a:p>
        </p:txBody>
      </p:sp>
      <p:sp>
        <p:nvSpPr>
          <p:cNvPr id="3" name="Symbol zastępczy tekstu 2">
            <a:extLst>
              <a:ext uri="{FF2B5EF4-FFF2-40B4-BE49-F238E27FC236}">
                <a16:creationId xmlns:a16="http://schemas.microsoft.com/office/drawing/2014/main" id="{68D99BDE-C73A-5DA7-6D09-0056AA90366C}"/>
              </a:ext>
            </a:extLst>
          </p:cNvPr>
          <p:cNvSpPr>
            <a:spLocks noGrp="1"/>
          </p:cNvSpPr>
          <p:nvPr>
            <p:ph type="body" idx="1"/>
          </p:nvPr>
        </p:nvSpPr>
        <p:spPr/>
        <p:txBody>
          <a:bodyPr/>
          <a:lstStyle/>
          <a:p>
            <a:r>
              <a:rPr lang="pl-PL" dirty="0">
                <a:latin typeface="Calibri" panose="020F0502020204030204" pitchFamily="34" charset="0"/>
                <a:ea typeface="Calibri" panose="020F0502020204030204" pitchFamily="34" charset="0"/>
                <a:cs typeface="Calibri" panose="020F0502020204030204" pitchFamily="34" charset="0"/>
              </a:rPr>
              <a:t>IV P 364/18</a:t>
            </a:r>
            <a:endParaRPr lang="pl-PL" dirty="0"/>
          </a:p>
        </p:txBody>
      </p:sp>
      <p:sp>
        <p:nvSpPr>
          <p:cNvPr id="4" name="Symbol zastępczy numeru slajdu 3">
            <a:extLst>
              <a:ext uri="{FF2B5EF4-FFF2-40B4-BE49-F238E27FC236}">
                <a16:creationId xmlns:a16="http://schemas.microsoft.com/office/drawing/2014/main" id="{2A2BAF33-123F-C30F-3B09-9E4C8FD67E08}"/>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4293908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C78B83-245A-4CD1-8B80-69D1C63D5F87}"/>
              </a:ext>
            </a:extLst>
          </p:cNvPr>
          <p:cNvSpPr>
            <a:spLocks noGrp="1"/>
          </p:cNvSpPr>
          <p:nvPr>
            <p:ph type="title"/>
          </p:nvPr>
        </p:nvSpPr>
        <p:spPr/>
        <p:txBody>
          <a:bodyPr>
            <a:normAutofit fontScale="90000"/>
          </a:bodyPr>
          <a:lstStyle/>
          <a:p>
            <a:r>
              <a:rPr lang="pl-PL" sz="3100" dirty="0">
                <a:latin typeface="Calibri" panose="020F0502020204030204" pitchFamily="34" charset="0"/>
                <a:ea typeface="Calibri" panose="020F0502020204030204" pitchFamily="34" charset="0"/>
                <a:cs typeface="Calibri" panose="020F0502020204030204" pitchFamily="34" charset="0"/>
              </a:rPr>
              <a:t>Wyrok Sądu Rejonowego w Toruniu IV Wydział Pracy i Ubezpieczeń Społecznych IV P 364/18 z dnia 28 grudnia 2018 r. </a:t>
            </a:r>
            <a:br>
              <a:rPr lang="pl-PL" kern="100" dirty="0">
                <a:effectLst/>
                <a:latin typeface="Calibri" panose="020F0502020204030204" pitchFamily="34" charset="0"/>
                <a:ea typeface="Calibri" panose="020F0502020204030204" pitchFamily="34" charset="0"/>
                <a:cs typeface="Calibri" panose="020F0502020204030204" pitchFamily="34" charset="0"/>
              </a:rPr>
            </a:br>
            <a:endParaRPr lang="pl-PL" dirty="0"/>
          </a:p>
        </p:txBody>
      </p:sp>
      <p:sp>
        <p:nvSpPr>
          <p:cNvPr id="3" name="Symbol zastępczy zawartości 2">
            <a:extLst>
              <a:ext uri="{FF2B5EF4-FFF2-40B4-BE49-F238E27FC236}">
                <a16:creationId xmlns:a16="http://schemas.microsoft.com/office/drawing/2014/main" id="{CA04D0DB-1E44-4AB3-BBBD-6B8906ED79BC}"/>
              </a:ext>
            </a:extLst>
          </p:cNvPr>
          <p:cNvSpPr>
            <a:spLocks noGrp="1"/>
          </p:cNvSpPr>
          <p:nvPr>
            <p:ph idx="1"/>
          </p:nvPr>
        </p:nvSpPr>
        <p:spPr/>
        <p:txBody>
          <a:bodyPr>
            <a:normAutofit fontScale="92500" lnSpcReduction="20000"/>
          </a:bodyPr>
          <a:lstStyle/>
          <a:p>
            <a:pPr algn="just"/>
            <a:r>
              <a:rPr lang="pl-PL" dirty="0">
                <a:latin typeface="Calibri" panose="020F0502020204030204" pitchFamily="34" charset="0"/>
                <a:ea typeface="Calibri" panose="020F0502020204030204" pitchFamily="34" charset="0"/>
                <a:cs typeface="Calibri" panose="020F0502020204030204" pitchFamily="34" charset="0"/>
              </a:rPr>
              <a:t>W świetle poczynionych dystynkcji niezrozumiałe było zamieszczone w piśmie z 18 czerwca 2018 r. stwierdzenie, że </a:t>
            </a:r>
            <a:r>
              <a:rPr lang="pl-PL" b="1" dirty="0">
                <a:latin typeface="Calibri" panose="020F0502020204030204" pitchFamily="34" charset="0"/>
                <a:ea typeface="Calibri" panose="020F0502020204030204" pitchFamily="34" charset="0"/>
                <a:cs typeface="Calibri" panose="020F0502020204030204" pitchFamily="34" charset="0"/>
              </a:rPr>
              <a:t>powód swym zachowaniem uniemożliwił wykonanie pracodawcy nałożonego na niego przez prawo obowiązku, za którego niewykonanie rozporządzenie RODO przewiduje surowe sankcje finansowe</a:t>
            </a:r>
            <a:r>
              <a:rPr lang="pl-PL" dirty="0">
                <a:latin typeface="Calibri" panose="020F0502020204030204" pitchFamily="34" charset="0"/>
                <a:ea typeface="Calibri" panose="020F0502020204030204" pitchFamily="34" charset="0"/>
                <a:cs typeface="Calibri" panose="020F0502020204030204" pitchFamily="34" charset="0"/>
              </a:rPr>
              <a:t>. Zachowanie powoda nie podlega takiej kwalifikacji prawnej, skoro nie skutkuje ono naruszeniem jakichkolwiek procedur, a jedynie wywołuje obiekcje co do ich przestrzegania przez powoda w przyszłości. Można wręcz stwierdzić, że poprzez rozwiązanie umowy o pracę z powodem, to pozwany dopuścił się naruszenia przepisów o ochronie danych osobowych, skoro uznał, że brak zgody na przetwarzanie danych osobowych można sankcjonować zwolnieniem dyscyplinarnym z pracy, co pozostaje w jednoznacznej sprzeczności z ideą dobrowolności takiej zgody.</a:t>
            </a:r>
          </a:p>
        </p:txBody>
      </p:sp>
      <p:sp>
        <p:nvSpPr>
          <p:cNvPr id="4" name="Symbol zastępczy numeru slajdu 3">
            <a:extLst>
              <a:ext uri="{FF2B5EF4-FFF2-40B4-BE49-F238E27FC236}">
                <a16:creationId xmlns:a16="http://schemas.microsoft.com/office/drawing/2014/main" id="{BF131FB4-03FB-49C4-8B28-3A66923546AC}"/>
              </a:ext>
            </a:extLst>
          </p:cNvPr>
          <p:cNvSpPr>
            <a:spLocks noGrp="1"/>
          </p:cNvSpPr>
          <p:nvPr>
            <p:ph type="sldNum" sz="quarter" idx="12"/>
          </p:nvPr>
        </p:nvSpPr>
        <p:spPr/>
        <p:txBody>
          <a:bodyPr/>
          <a:lstStyle/>
          <a:p>
            <a:fld id="{E97799C9-84D9-46D2-A11E-BCF8A720529D}" type="slidenum">
              <a:rPr lang="en-US" smtClean="0"/>
              <a:t>39</a:t>
            </a:fld>
            <a:endParaRPr lang="en-US" dirty="0"/>
          </a:p>
        </p:txBody>
      </p:sp>
    </p:spTree>
    <p:extLst>
      <p:ext uri="{BB962C8B-B14F-4D97-AF65-F5344CB8AC3E}">
        <p14:creationId xmlns:p14="http://schemas.microsoft.com/office/powerpoint/2010/main" val="186789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37731-1ED3-3ACD-0662-3F9BCFE9627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3D92792-1E67-0511-36DF-CC8C872C1F87}"/>
              </a:ext>
            </a:extLst>
          </p:cNvPr>
          <p:cNvSpPr>
            <a:spLocks noGrp="1"/>
          </p:cNvSpPr>
          <p:nvPr>
            <p:ph type="title"/>
          </p:nvPr>
        </p:nvSpPr>
        <p:spPr/>
        <p:txBody>
          <a:bodyPr/>
          <a:lstStyle/>
          <a:p>
            <a:r>
              <a:rPr lang="pl-PL" dirty="0"/>
              <a:t>Przegląd orzecznictwa </a:t>
            </a:r>
          </a:p>
        </p:txBody>
      </p:sp>
      <p:sp>
        <p:nvSpPr>
          <p:cNvPr id="3" name="Symbol zastępczy zawartości 2">
            <a:extLst>
              <a:ext uri="{FF2B5EF4-FFF2-40B4-BE49-F238E27FC236}">
                <a16:creationId xmlns:a16="http://schemas.microsoft.com/office/drawing/2014/main" id="{DB14CF4D-F83A-AB24-53DE-52B55E9C90A0}"/>
              </a:ext>
            </a:extLst>
          </p:cNvPr>
          <p:cNvSpPr>
            <a:spLocks noGrp="1"/>
          </p:cNvSpPr>
          <p:nvPr>
            <p:ph idx="1"/>
          </p:nvPr>
        </p:nvSpPr>
        <p:spPr/>
        <p:txBody>
          <a:bodyPr>
            <a:normAutofit/>
          </a:bodyPr>
          <a:lstStyle/>
          <a:p>
            <a:pPr algn="just"/>
            <a:r>
              <a:rPr lang="pl-PL" kern="100" dirty="0">
                <a:effectLst/>
                <a:latin typeface="Calibri" panose="020F0502020204030204" pitchFamily="34" charset="0"/>
                <a:ea typeface="Calibri" panose="020F0502020204030204" pitchFamily="34" charset="0"/>
                <a:cs typeface="Calibri" panose="020F0502020204030204" pitchFamily="34" charset="0"/>
              </a:rPr>
              <a:t>Wyrok Naczelnego Sądu Administracyjnego z dnia 18 grudnia 2014 r.</a:t>
            </a:r>
            <a:br>
              <a:rPr lang="pl-PL" kern="100" dirty="0">
                <a:effectLst/>
                <a:latin typeface="Calibri" panose="020F0502020204030204" pitchFamily="34" charset="0"/>
                <a:ea typeface="Calibri" panose="020F0502020204030204" pitchFamily="34" charset="0"/>
                <a:cs typeface="Calibri" panose="020F0502020204030204" pitchFamily="34" charset="0"/>
              </a:rPr>
            </a:br>
            <a:r>
              <a:rPr lang="pl-PL" kern="100" dirty="0">
                <a:effectLst/>
                <a:latin typeface="Calibri" panose="020F0502020204030204" pitchFamily="34" charset="0"/>
                <a:ea typeface="Calibri" panose="020F0502020204030204" pitchFamily="34" charset="0"/>
                <a:cs typeface="Calibri" panose="020F0502020204030204" pitchFamily="34" charset="0"/>
              </a:rPr>
              <a:t>I OSK 900/13</a:t>
            </a:r>
          </a:p>
          <a:p>
            <a:pPr algn="just"/>
            <a:r>
              <a:rPr lang="pl-PL" kern="100" dirty="0">
                <a:latin typeface="Calibri" panose="020F0502020204030204" pitchFamily="34" charset="0"/>
                <a:ea typeface="Calibri" panose="020F0502020204030204" pitchFamily="34" charset="0"/>
                <a:cs typeface="Calibri" panose="020F0502020204030204" pitchFamily="34" charset="0"/>
              </a:rPr>
              <a:t>Postanowienie Sądu Okręgowego w Kaliszu </a:t>
            </a:r>
            <a:r>
              <a:rPr lang="pl-PL" dirty="0">
                <a:latin typeface="Calibri" panose="020F0502020204030204" pitchFamily="34" charset="0"/>
                <a:ea typeface="Calibri" panose="020F0502020204030204" pitchFamily="34" charset="0"/>
                <a:cs typeface="Calibri" panose="020F0502020204030204" pitchFamily="34" charset="0"/>
              </a:rPr>
              <a:t>V Wydział Pracy i Ubezpieczeń Społecznych z dnia 24 listopada 2016 r. V </a:t>
            </a:r>
            <a:r>
              <a:rPr lang="pl-PL" dirty="0" err="1">
                <a:latin typeface="Calibri" panose="020F0502020204030204" pitchFamily="34" charset="0"/>
                <a:ea typeface="Calibri" panose="020F0502020204030204" pitchFamily="34" charset="0"/>
                <a:cs typeface="Calibri" panose="020F0502020204030204" pitchFamily="34" charset="0"/>
              </a:rPr>
              <a:t>Pz</a:t>
            </a:r>
            <a:r>
              <a:rPr lang="pl-PL" dirty="0">
                <a:latin typeface="Calibri" panose="020F0502020204030204" pitchFamily="34" charset="0"/>
                <a:ea typeface="Calibri" panose="020F0502020204030204" pitchFamily="34" charset="0"/>
                <a:cs typeface="Calibri" panose="020F0502020204030204" pitchFamily="34" charset="0"/>
              </a:rPr>
              <a:t> 43/16</a:t>
            </a:r>
          </a:p>
          <a:p>
            <a:pPr algn="just"/>
            <a:r>
              <a:rPr lang="pl-PL" dirty="0">
                <a:latin typeface="Calibri" panose="020F0502020204030204" pitchFamily="34" charset="0"/>
                <a:ea typeface="Calibri" panose="020F0502020204030204" pitchFamily="34" charset="0"/>
                <a:cs typeface="Calibri" panose="020F0502020204030204" pitchFamily="34" charset="0"/>
              </a:rPr>
              <a:t>Wyrok Sądu Rejonowego w Toruniu IV Wydział Pracy i Ubezpieczeń Społecznych z dnia 28 grudnia 2018 r. IV P 364/18</a:t>
            </a:r>
            <a:endParaRPr lang="pl-PL" kern="1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pl-PL" dirty="0"/>
          </a:p>
        </p:txBody>
      </p:sp>
      <p:sp>
        <p:nvSpPr>
          <p:cNvPr id="4" name="Symbol zastępczy numeru slajdu 3">
            <a:extLst>
              <a:ext uri="{FF2B5EF4-FFF2-40B4-BE49-F238E27FC236}">
                <a16:creationId xmlns:a16="http://schemas.microsoft.com/office/drawing/2014/main" id="{2415FB15-9FAE-291B-3C8C-80F8B278FCB1}"/>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1193867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A58B06-921E-4935-987C-C1B0CB9B6C90}"/>
              </a:ext>
            </a:extLst>
          </p:cNvPr>
          <p:cNvSpPr>
            <a:spLocks noGrp="1"/>
          </p:cNvSpPr>
          <p:nvPr>
            <p:ph type="title"/>
          </p:nvPr>
        </p:nvSpPr>
        <p:spPr>
          <a:xfrm>
            <a:off x="1244599" y="3204632"/>
            <a:ext cx="6241816" cy="1418168"/>
          </a:xfrm>
        </p:spPr>
        <p:txBody>
          <a:bodyPr>
            <a:normAutofit/>
          </a:bodyPr>
          <a:lstStyle/>
          <a:p>
            <a:r>
              <a:rPr lang="pl-PL" sz="3200" b="1" dirty="0">
                <a:latin typeface="Cambria" panose="02040503050406030204" pitchFamily="18" charset="0"/>
                <a:ea typeface="Cambria" panose="02040503050406030204" pitchFamily="18" charset="0"/>
              </a:rPr>
              <a:t>Dziękuję za uwagę </a:t>
            </a:r>
          </a:p>
        </p:txBody>
      </p:sp>
      <p:pic>
        <p:nvPicPr>
          <p:cNvPr id="16" name="Symbol zastępczy obrazu 15">
            <a:extLst>
              <a:ext uri="{FF2B5EF4-FFF2-40B4-BE49-F238E27FC236}">
                <a16:creationId xmlns:a16="http://schemas.microsoft.com/office/drawing/2014/main" id="{44ACCE1F-BAE8-438D-A167-8BD27F9613E4}"/>
              </a:ext>
            </a:extLst>
          </p:cNvPr>
          <p:cNvPicPr>
            <a:picLocks noGrp="1" noChangeAspect="1"/>
          </p:cNvPicPr>
          <p:nvPr>
            <p:ph type="pic" idx="1"/>
          </p:nvPr>
        </p:nvPicPr>
        <p:blipFill>
          <a:blip r:embed="rId2"/>
          <a:srcRect t="6166" b="6166"/>
          <a:stretch>
            <a:fillRect/>
          </a:stretch>
        </p:blipFill>
        <p:spPr/>
      </p:pic>
      <p:sp>
        <p:nvSpPr>
          <p:cNvPr id="4" name="Symbol zastępczy tekstu 3">
            <a:extLst>
              <a:ext uri="{FF2B5EF4-FFF2-40B4-BE49-F238E27FC236}">
                <a16:creationId xmlns:a16="http://schemas.microsoft.com/office/drawing/2014/main" id="{060DAD2C-03CE-4439-BAFB-3B74161ACF7C}"/>
              </a:ext>
            </a:extLst>
          </p:cNvPr>
          <p:cNvSpPr>
            <a:spLocks noGrp="1"/>
          </p:cNvSpPr>
          <p:nvPr>
            <p:ph type="body" sz="half" idx="2"/>
          </p:nvPr>
        </p:nvSpPr>
        <p:spPr>
          <a:xfrm flipV="1">
            <a:off x="1439332" y="6062132"/>
            <a:ext cx="6241816" cy="118533"/>
          </a:xfrm>
          <a:solidFill>
            <a:schemeClr val="accent4">
              <a:lumMod val="50000"/>
            </a:schemeClr>
          </a:solidFill>
        </p:spPr>
        <p:txBody>
          <a:bodyPr>
            <a:normAutofit fontScale="25000" lnSpcReduction="20000"/>
          </a:bodyPr>
          <a:lstStyle/>
          <a:p>
            <a:endParaRPr lang="pl-PL" dirty="0"/>
          </a:p>
        </p:txBody>
      </p:sp>
      <p:sp>
        <p:nvSpPr>
          <p:cNvPr id="21" name="Symbol zastępczy numeru slajdu 20">
            <a:extLst>
              <a:ext uri="{FF2B5EF4-FFF2-40B4-BE49-F238E27FC236}">
                <a16:creationId xmlns:a16="http://schemas.microsoft.com/office/drawing/2014/main" id="{7752F460-008B-452D-83FA-87DECD294BA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24745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8C23E4-7942-05AF-3A75-8C6BA10F2C7E}"/>
              </a:ext>
            </a:extLst>
          </p:cNvPr>
          <p:cNvSpPr>
            <a:spLocks noGrp="1"/>
          </p:cNvSpPr>
          <p:nvPr>
            <p:ph type="title"/>
          </p:nvPr>
        </p:nvSpPr>
        <p:spPr>
          <a:xfrm>
            <a:off x="2015068" y="1752606"/>
            <a:ext cx="8567313" cy="1822514"/>
          </a:xfrm>
        </p:spPr>
        <p:txBody>
          <a:bodyPr>
            <a:noAutofit/>
          </a:bodyPr>
          <a:lstStyle/>
          <a:p>
            <a:r>
              <a:rPr lang="pl-PL" sz="3600" kern="100" dirty="0">
                <a:effectLst/>
                <a:latin typeface="Calibri" panose="020F0502020204030204" pitchFamily="34" charset="0"/>
                <a:ea typeface="Calibri" panose="020F0502020204030204" pitchFamily="34" charset="0"/>
                <a:cs typeface="Times New Roman" panose="02020603050405020304" pitchFamily="18" charset="0"/>
              </a:rPr>
              <a:t>Wyrok Naczelnego Sądu Administracyjnego</a:t>
            </a:r>
            <a:r>
              <a:rPr lang="pl-PL" sz="3600" kern="100" dirty="0">
                <a:latin typeface="Calibri" panose="020F0502020204030204" pitchFamily="34" charset="0"/>
                <a:ea typeface="Calibri" panose="020F0502020204030204" pitchFamily="34" charset="0"/>
                <a:cs typeface="Times New Roman" panose="02020603050405020304" pitchFamily="18" charset="0"/>
              </a:rPr>
              <a:t> </a:t>
            </a:r>
            <a:r>
              <a:rPr lang="pl-PL" sz="36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endParaRPr lang="pl-PL" sz="3600" dirty="0"/>
          </a:p>
        </p:txBody>
      </p:sp>
      <p:sp>
        <p:nvSpPr>
          <p:cNvPr id="3" name="Symbol zastępczy tekstu 2">
            <a:extLst>
              <a:ext uri="{FF2B5EF4-FFF2-40B4-BE49-F238E27FC236}">
                <a16:creationId xmlns:a16="http://schemas.microsoft.com/office/drawing/2014/main" id="{99E79AC3-F494-53DD-B38A-27AB31B874CC}"/>
              </a:ext>
            </a:extLst>
          </p:cNvPr>
          <p:cNvSpPr>
            <a:spLocks noGrp="1"/>
          </p:cNvSpPr>
          <p:nvPr>
            <p:ph type="body" idx="1"/>
          </p:nvPr>
        </p:nvSpPr>
        <p:spPr/>
        <p:txBody>
          <a:bodyPr/>
          <a:lstStyle/>
          <a:p>
            <a:r>
              <a:rPr lang="pl-PL" sz="24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4" name="Symbol zastępczy numeru slajdu 3">
            <a:extLst>
              <a:ext uri="{FF2B5EF4-FFF2-40B4-BE49-F238E27FC236}">
                <a16:creationId xmlns:a16="http://schemas.microsoft.com/office/drawing/2014/main" id="{EE325562-0DAF-780C-3629-EAE07545340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52520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5904F8-6D50-40F9-B79C-536A2C58EC7F}"/>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3" name="Symbol zastępczy zawartości 2">
            <a:extLst>
              <a:ext uri="{FF2B5EF4-FFF2-40B4-BE49-F238E27FC236}">
                <a16:creationId xmlns:a16="http://schemas.microsoft.com/office/drawing/2014/main" id="{C7D02AB1-C91E-4940-994F-13D7640988A6}"/>
              </a:ext>
            </a:extLst>
          </p:cNvPr>
          <p:cNvSpPr>
            <a:spLocks noGrp="1"/>
          </p:cNvSpPr>
          <p:nvPr>
            <p:ph idx="1"/>
          </p:nvPr>
        </p:nvSpPr>
        <p:spPr>
          <a:xfrm>
            <a:off x="904126" y="2556932"/>
            <a:ext cx="9992471" cy="3556192"/>
          </a:xfrm>
        </p:spPr>
        <p:txBody>
          <a:bodyPr>
            <a:normAutofit/>
          </a:bodyPr>
          <a:lstStyle/>
          <a:p>
            <a:pPr>
              <a:lnSpc>
                <a:spcPct val="107000"/>
              </a:lnSpc>
              <a:spcAft>
                <a:spcPts val="800"/>
              </a:spcAft>
              <a:buNone/>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Teza</a:t>
            </a:r>
          </a:p>
          <a:p>
            <a:pPr algn="just">
              <a:lnSpc>
                <a:spcPct val="150000"/>
              </a:lnSpc>
              <a:spcAft>
                <a:spcPts val="80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Do przyjęcia po stronie Związków istnienia interesu społecznego do wystąpienia ze skargą nie jest wystarczające powołanie się na obronę praw i interesów pracowniczych, są to sformułowania bardzo ogólne, które nie przystają do przedmiotu postępowania jakim jest ochrona danych osobowych. Powołując się na interes społeczny, który jest interesem ogólnym, </a:t>
            </a: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Związki zamiast używania ogólnikowych stwierdzeń powinny wskazać konkretne okoliczności faktyczne lub prawne, które mogły świadczyć o tym, że uzasadniony jest ich udział w przedmiotowym postępowaniu.</a:t>
            </a:r>
          </a:p>
          <a:p>
            <a:endParaRPr lang="pl-PL" dirty="0"/>
          </a:p>
        </p:txBody>
      </p:sp>
      <p:sp>
        <p:nvSpPr>
          <p:cNvPr id="6" name="Symbol zastępczy numeru slajdu 5">
            <a:extLst>
              <a:ext uri="{FF2B5EF4-FFF2-40B4-BE49-F238E27FC236}">
                <a16:creationId xmlns:a16="http://schemas.microsoft.com/office/drawing/2014/main" id="{31EE7ABC-D6A9-4760-9554-C8868E365DA2}"/>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251913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EE0B3C-A15D-4DAD-9FF5-C8D901A7DDC7}"/>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3" name="Symbol zastępczy zawartości 2">
            <a:extLst>
              <a:ext uri="{FF2B5EF4-FFF2-40B4-BE49-F238E27FC236}">
                <a16:creationId xmlns:a16="http://schemas.microsoft.com/office/drawing/2014/main" id="{579B023E-9DE0-4F57-8CDA-6BCF74E331D7}"/>
              </a:ext>
            </a:extLst>
          </p:cNvPr>
          <p:cNvSpPr>
            <a:spLocks noGrp="1"/>
          </p:cNvSpPr>
          <p:nvPr>
            <p:ph idx="1"/>
          </p:nvPr>
        </p:nvSpPr>
        <p:spPr/>
        <p:txBody>
          <a:bodyPr>
            <a:normAutofit/>
          </a:bodyPr>
          <a:lstStyle/>
          <a:p>
            <a:pPr algn="just">
              <a:lnSpc>
                <a:spcPct val="150000"/>
              </a:lnSpc>
            </a:pPr>
            <a:r>
              <a:rPr lang="pl-PL" b="1" dirty="0">
                <a:latin typeface="Calibri" panose="020F0502020204030204" pitchFamily="34" charset="0"/>
                <a:ea typeface="Calibri" panose="020F0502020204030204" pitchFamily="34" charset="0"/>
                <a:cs typeface="Times New Roman" panose="02020603050405020304" pitchFamily="18" charset="0"/>
              </a:rPr>
              <a:t>Stan faktyczny </a:t>
            </a:r>
            <a:endParaRPr lang="pl-PL"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l-PL" dirty="0">
                <a:effectLst/>
                <a:latin typeface="Calibri" panose="020F0502020204030204" pitchFamily="34" charset="0"/>
                <a:ea typeface="Calibri" panose="020F0502020204030204" pitchFamily="34" charset="0"/>
                <a:cs typeface="Times New Roman" panose="02020603050405020304" pitchFamily="18" charset="0"/>
              </a:rPr>
              <a:t>Związki Zawodowe wniosły skargę do na nieprawidłowości w procesie przetwarzania danych osobowych pracowników przez pracodawcę. </a:t>
            </a:r>
            <a:endParaRPr lang="pl-PL" dirty="0"/>
          </a:p>
        </p:txBody>
      </p:sp>
      <p:sp>
        <p:nvSpPr>
          <p:cNvPr id="4" name="Symbol zastępczy numeru slajdu 3">
            <a:extLst>
              <a:ext uri="{FF2B5EF4-FFF2-40B4-BE49-F238E27FC236}">
                <a16:creationId xmlns:a16="http://schemas.microsoft.com/office/drawing/2014/main" id="{AB294036-8E81-428C-8A1C-A19149A0ED3F}"/>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43428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3A363-434C-B091-487C-F692193DBD7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B9822D3-F2F4-C3C3-EDDC-1B296C47EC0E}"/>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3" name="Symbol zastępczy zawartości 2">
            <a:extLst>
              <a:ext uri="{FF2B5EF4-FFF2-40B4-BE49-F238E27FC236}">
                <a16:creationId xmlns:a16="http://schemas.microsoft.com/office/drawing/2014/main" id="{364149DA-209A-4D6C-C562-01921B6BD6EF}"/>
              </a:ext>
            </a:extLst>
          </p:cNvPr>
          <p:cNvSpPr>
            <a:spLocks noGrp="1"/>
          </p:cNvSpPr>
          <p:nvPr>
            <p:ph idx="1"/>
          </p:nvPr>
        </p:nvSpPr>
        <p:spPr/>
        <p:txBody>
          <a:bodyPr>
            <a:normAutofit fontScale="92500" lnSpcReduction="10000"/>
          </a:bodyPr>
          <a:lstStyle/>
          <a:p>
            <a:pPr algn="just">
              <a:lnSpc>
                <a:spcPct val="150000"/>
              </a:lnSpc>
            </a:pPr>
            <a:r>
              <a:rPr lang="pl-PL" b="1" dirty="0">
                <a:latin typeface="Calibri" panose="020F0502020204030204" pitchFamily="34" charset="0"/>
                <a:ea typeface="Calibri" panose="020F0502020204030204" pitchFamily="34" charset="0"/>
                <a:cs typeface="Times New Roman" panose="02020603050405020304" pitchFamily="18" charset="0"/>
              </a:rPr>
              <a:t>Stan faktyczny – zauważone przez Związki Zawodowe nieprawidłowości w zakresie przetwarzania danych osobowych </a:t>
            </a:r>
            <a:endParaRPr lang="pl-PL"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Nieprawidłowości polegające na:</a:t>
            </a: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stosowaniu </a:t>
            </a: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monitoringu wizyjnego, monitoringu poczty elektronicznej, monitoringu urządzeń stacjonarnych i mobilnych oraz monitoringu zachowania pracowników bez spełnienia warunków stosowania monitoringu w miejscu pracy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wyznaczonych </a:t>
            </a:r>
            <a:r>
              <a:rPr lang="pl-PL" sz="18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art. 22</a:t>
            </a:r>
            <a:r>
              <a:rPr lang="pl-PL" sz="1800" u="sng" kern="1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a:t>
            </a:r>
            <a:r>
              <a:rPr lang="pl-PL" sz="18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- 22</a:t>
            </a:r>
            <a:r>
              <a:rPr lang="pl-PL" sz="1800" u="sng" kern="1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3</a:t>
            </a:r>
            <a:r>
              <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Kodeksu pracy, w celach niegodnych z ww. przepisami Kodeksu pracy,</a:t>
            </a: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przeprowadzeniu uprzedniej oceny skutków dla ochrony danych, bez dostatecznego informowania pracowników o celach i sposobach przetwarzania danych za pomocą monitoringu.</a:t>
            </a:r>
          </a:p>
        </p:txBody>
      </p:sp>
      <p:sp>
        <p:nvSpPr>
          <p:cNvPr id="4" name="Symbol zastępczy numeru slajdu 3">
            <a:extLst>
              <a:ext uri="{FF2B5EF4-FFF2-40B4-BE49-F238E27FC236}">
                <a16:creationId xmlns:a16="http://schemas.microsoft.com/office/drawing/2014/main" id="{817BCF8E-BDA4-2A67-3455-5709BFD1B40A}"/>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90959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22F5-8A0A-7E75-41AB-D6390601A79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1EF8D19-5F85-30F2-1584-8FDAF7C10221}"/>
              </a:ext>
            </a:extLst>
          </p:cNvPr>
          <p:cNvSpPr>
            <a:spLocks noGrp="1"/>
          </p:cNvSpPr>
          <p:nvPr>
            <p:ph type="title"/>
          </p:nvPr>
        </p:nvSpPr>
        <p:spPr/>
        <p:txBody>
          <a:bodyPr>
            <a:normAutofit/>
          </a:bodyPr>
          <a:lstStyle/>
          <a:p>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Wyrok</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Naczelnego Sądu Administracyjnego</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z dnia 19 września 2024 r.</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III OSK 4707/21</a:t>
            </a:r>
            <a:endParaRPr lang="pl-PL" dirty="0"/>
          </a:p>
        </p:txBody>
      </p:sp>
      <p:sp>
        <p:nvSpPr>
          <p:cNvPr id="3" name="Symbol zastępczy zawartości 2">
            <a:extLst>
              <a:ext uri="{FF2B5EF4-FFF2-40B4-BE49-F238E27FC236}">
                <a16:creationId xmlns:a16="http://schemas.microsoft.com/office/drawing/2014/main" id="{AA35DFF3-0815-7D61-8E23-77BDC4EB20EF}"/>
              </a:ext>
            </a:extLst>
          </p:cNvPr>
          <p:cNvSpPr>
            <a:spLocks noGrp="1"/>
          </p:cNvSpPr>
          <p:nvPr>
            <p:ph idx="1"/>
          </p:nvPr>
        </p:nvSpPr>
        <p:spPr/>
        <p:txBody>
          <a:bodyPr>
            <a:normAutofit/>
          </a:bodyPr>
          <a:lstStyle/>
          <a:p>
            <a:pPr algn="just">
              <a:lnSpc>
                <a:spcPct val="150000"/>
              </a:lnSpc>
            </a:pPr>
            <a:r>
              <a:rPr lang="pl-PL" b="1" dirty="0">
                <a:latin typeface="Calibri" panose="020F0502020204030204" pitchFamily="34" charset="0"/>
                <a:ea typeface="Calibri" panose="020F0502020204030204" pitchFamily="34" charset="0"/>
                <a:cs typeface="Times New Roman" panose="02020603050405020304" pitchFamily="18" charset="0"/>
              </a:rPr>
              <a:t>Stan faktyczny – zauważone przez Związki Zawodowe nieprawidłowości w zakresie przetwarzania danych osobowych </a:t>
            </a:r>
            <a:endParaRPr lang="pl-PL"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Nieprawidłowości polegające na:</a:t>
            </a:r>
          </a:p>
          <a:p>
            <a:pPr algn="just">
              <a:lnSpc>
                <a:spcPct val="107000"/>
              </a:lnSpc>
              <a:spcAft>
                <a:spcPts val="800"/>
              </a:spcAf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zautomatyzowanym profilowaniu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danych pracowników zebranych za pomocą ww. monitoringu i wydawaniu decyzji mających wpływ na prawa pracowników na podstawie wyłącznie zautomatyzowanego przetwarzania, w tym profilowania, bez informowania pracowników o celach i sposobach profilowania, bez zgody pracowników oraz bez uprzedniego przeprowadzenia oceny skutków dla ochrony danych.</a:t>
            </a:r>
          </a:p>
        </p:txBody>
      </p:sp>
      <p:sp>
        <p:nvSpPr>
          <p:cNvPr id="4" name="Symbol zastępczy numeru slajdu 3">
            <a:extLst>
              <a:ext uri="{FF2B5EF4-FFF2-40B4-BE49-F238E27FC236}">
                <a16:creationId xmlns:a16="http://schemas.microsoft.com/office/drawing/2014/main" id="{6A52AE54-A391-CCCA-86BD-BB891C70D09C}"/>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30611987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358</TotalTime>
  <Words>3398</Words>
  <Application>Microsoft Office PowerPoint</Application>
  <PresentationFormat>Panoramiczny</PresentationFormat>
  <Paragraphs>173</Paragraphs>
  <Slides>40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40</vt:i4>
      </vt:variant>
    </vt:vector>
  </HeadingPairs>
  <TitlesOfParts>
    <vt:vector size="45" baseType="lpstr">
      <vt:lpstr>Arial</vt:lpstr>
      <vt:lpstr>Calibri</vt:lpstr>
      <vt:lpstr>Cambria</vt:lpstr>
      <vt:lpstr>Garamond</vt:lpstr>
      <vt:lpstr>Organiczny</vt:lpstr>
      <vt:lpstr>Ochrona danych osobowych w szkole wyższej – wybrane zagadnienia </vt:lpstr>
      <vt:lpstr>Przegląd orzecznictwa </vt:lpstr>
      <vt:lpstr>Przegląd orzecznictwa </vt:lpstr>
      <vt:lpstr>Przegląd orzecznictwa </vt:lpstr>
      <vt:lpstr>Wyrok Naczelnego Sądu Administracyjnego z dnia 19 września 2024 r.</vt:lpstr>
      <vt:lpstr>Wyrok Naczelnego Sądu Administracyjnego z dnia 19 września 2024 r. III OSK 4707/21</vt:lpstr>
      <vt:lpstr>Wyrok Naczelnego Sądu Administracyjnego z dnia 19 września 2024 r. III OSK 4707/21</vt:lpstr>
      <vt:lpstr>Wyrok Naczelnego Sądu Administracyjnego z dnia 19 września 2024 r. III OSK 4707/21</vt:lpstr>
      <vt:lpstr>Wyrok Naczelnego Sądu Administracyjnego z dnia 19 września 2024 r. III OSK 4707/21</vt:lpstr>
      <vt:lpstr>Wyrok Naczelnego Sądu Administracyjnego z dnia 19 września 2024 r. III OSK 4707/21</vt:lpstr>
      <vt:lpstr>Wyrok Naczelnego Sądu Administracyjnego z dnia 19 września 2024 r. III OSK 4707/21</vt:lpstr>
      <vt:lpstr>Wyrok Naczelnego Sądu Administracyjnego z dnia 19 września 2024 r. III OSK 4707/21</vt:lpstr>
      <vt:lpstr>Wyrok Naczelnego Sądu Administracyjnego z dnia 19 września 2024 r. III OSK 4707/21</vt:lpstr>
      <vt:lpstr>Wyrok Sądu Najwyższego - Izba Pracy i Ubezpieczeń Społecznych z dnia 3 lutego 2021 r. </vt:lpstr>
      <vt:lpstr>Wyrok Sądu Najwyższego - Izba Pracy i Ubezpieczeń Społecznych z dnia 3 lutego 2021 r. I PSKP 3/21</vt:lpstr>
      <vt:lpstr>Wyrok Sądu Najwyższego - Izba Pracy i Ubezpieczeń Społecznych z dnia 3 lutego 2021 r. I PSKP 3/21</vt:lpstr>
      <vt:lpstr>Wyrok Sądu Najwyższego - Izba Pracy i Ubezpieczeń Społecznych z dnia 3 lutego 2021 r. I PSKP 3/21</vt:lpstr>
      <vt:lpstr>Wyrok Sądu Najwyższego - Izba Pracy i Ubezpieczeń Społecznych z dnia 3 lutego 2021 r. I PSKP 3/21</vt:lpstr>
      <vt:lpstr>Wyrok Sądu Najwyższego - Izba Pracy i Ubezpieczeń Społecznych z dnia 3 lutego 2021 r. I PSKP 3/21</vt:lpstr>
      <vt:lpstr>Wyrok Sądu Najwyższego - Izba Pracy i Ubezpieczeń Społecznych z dnia 3 lutego 2021 r. I PSKP 3/21</vt:lpstr>
      <vt:lpstr>Wyrok Sądu Najwyższego - Izba Pracy i Ubezpieczeń Społecznych z dnia 3 lutego 2021 r. I PSKP 3/21</vt:lpstr>
      <vt:lpstr>Wyrok Sądu Najwyższego - Izba Pracy i Ubezpieczeń Społecznych z dnia 6 grudnia 2018 r.</vt:lpstr>
      <vt:lpstr>Wyrok Sądu Najwyższego - Izba Pracy i Ubezpieczeń Społecznych z dnia 6 grudnia 2018 r. II PK 231/17</vt:lpstr>
      <vt:lpstr>Wyrok Sądu Najwyższego - Izba Pracy i Ubezpieczeń Społecznych z dnia 6 grudnia 2018 r. II PK 231/17</vt:lpstr>
      <vt:lpstr>Wyrok Sądu Najwyższego - Izba Pracy i Ubezpieczeń Społecznych z dnia 6 grudnia 2018 r. II PK 231/17</vt:lpstr>
      <vt:lpstr>Wyrok Sądu Najwyższego - Izba Pracy i Ubezpieczeń Społecznych z dnia 6 grudnia 2018 r. II PK 231/17</vt:lpstr>
      <vt:lpstr>Wyrok Sądu Najwyższego - Izba Pracy i Ubezpieczeń Społecznych z dnia 6 grudnia 2018 r. II PK 231/17</vt:lpstr>
      <vt:lpstr>Wyrok Sądu Najwyższego - Izba Pracy i Ubezpieczeń Społecznych z dnia 6 grudnia 2018 r. II PK 231/17</vt:lpstr>
      <vt:lpstr>Wyrok Sądu Najwyższego - Izba Pracy, Ubezpieczeń Społecznych i Spraw Publicznych z dnia 11 stycznia 2017 r.</vt:lpstr>
      <vt:lpstr>Wyrok Sądu Najwyższego - Izba Pracy, Ubezpieczeń Społecznych i Spraw Publicznych z dnia 11 stycznia 2017 r. I PK 25/16</vt:lpstr>
      <vt:lpstr>Wyrok Sądu Najwyższego - Izba Pracy, Ubezpieczeń Społecznych i Spraw Publicznych z dnia 11 stycznia 2017 r. I PK 25/16</vt:lpstr>
      <vt:lpstr>Wyrok Sądu Najwyższego - Izba Pracy, Ubezpieczeń Społecznych i Spraw Publicznych z dnia 11 stycznia 2017 r. I PK 25/16</vt:lpstr>
      <vt:lpstr>Wyrok Sądu Najwyższego - Izba Pracy, Ubezpieczeń Społecznych i Spraw Publicznych z dnia 11 stycznia 2017 r. I PK 25/16</vt:lpstr>
      <vt:lpstr>Wyrok Naczelnego Sądu Administracyjnego z dnia 18 grudnia 2014 r.</vt:lpstr>
      <vt:lpstr> Wyrok Naczelnego Sądu Administracyjnego z dnia 18 grudnia 2014 r. I OSK 900/13</vt:lpstr>
      <vt:lpstr>Postanowienie Sądu Okręgowego w Kaliszu V Wydział Pracy i Ubezpieczeń Społecznych z dnia 24 listopada 2016 r. </vt:lpstr>
      <vt:lpstr>Postanowienie Sądu Okręgowego w Kaliszu V Wydział Pracy i Ubezpieczeń Społecznych z dnia 24 listopada 2016 r. V Pz 43/16</vt:lpstr>
      <vt:lpstr>Wyrok Sądu Rejonowego w Toruniu IV Wydział Pracy i Ubezpieczeń Społecznych IV P 364/18 z dnia 28 grudnia 2018 r. </vt:lpstr>
      <vt:lpstr>Wyrok Sądu Rejonowego w Toruniu IV Wydział Pracy i Ubezpieczeń Społecznych IV P 364/18 z dnia 28 grudnia 2018 r.  </vt:lpstr>
      <vt:lpstr>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danych osobowych w szkole wyższej – wybrane zagadnienia</dc:title>
  <dc:creator>UMK</dc:creator>
  <cp:lastModifiedBy>Marzena Szabłowska-Juckiewicz (m_sz)</cp:lastModifiedBy>
  <cp:revision>3</cp:revision>
  <dcterms:created xsi:type="dcterms:W3CDTF">2025-03-23T12:00:48Z</dcterms:created>
  <dcterms:modified xsi:type="dcterms:W3CDTF">2025-03-26T08:18:22Z</dcterms:modified>
</cp:coreProperties>
</file>