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3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59" r:id="rId10"/>
    <p:sldId id="285" r:id="rId11"/>
    <p:sldId id="286" r:id="rId12"/>
    <p:sldId id="287" r:id="rId13"/>
    <p:sldId id="289" r:id="rId14"/>
    <p:sldId id="290" r:id="rId15"/>
    <p:sldId id="291" r:id="rId16"/>
    <p:sldId id="292" r:id="rId17"/>
    <p:sldId id="294" r:id="rId18"/>
    <p:sldId id="293" r:id="rId19"/>
    <p:sldId id="295" r:id="rId20"/>
    <p:sldId id="297" r:id="rId21"/>
    <p:sldId id="288" r:id="rId22"/>
    <p:sldId id="298" r:id="rId23"/>
    <p:sldId id="296" r:id="rId24"/>
    <p:sldId id="300" r:id="rId25"/>
    <p:sldId id="299" r:id="rId26"/>
    <p:sldId id="301" r:id="rId27"/>
    <p:sldId id="302" r:id="rId28"/>
    <p:sldId id="313" r:id="rId29"/>
    <p:sldId id="303" r:id="rId30"/>
    <p:sldId id="31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261" r:id="rId39"/>
    <p:sldId id="312" r:id="rId40"/>
    <p:sldId id="315" r:id="rId41"/>
    <p:sldId id="25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BAB7A-7502-48A2-8CD8-50134B5A8E32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EB66-63D2-4563-B452-A392510B9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1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1C0E46-3DC1-4137-8E22-D96B0F4CF88F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4DF-3C20-46EF-80AD-9871B3028F1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2231-37A0-4E3A-969E-F48366ABE46B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EE3-CADF-4363-AC3C-57C43F77B381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449-C1ED-445D-84FD-A3877C827863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FB8-0DBD-41CC-8408-64112A8115E9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B1B-E04D-4DB7-9D37-D2B6633DD4B1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918D-6A58-4606-B5BB-F0A9FFDDA566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1E35-D60A-454A-B82B-A83C9E15BF1C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A1E0-4CCB-4DC8-B69D-5C823602F3DA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890-AE21-4B9C-BAEC-303EB391BBBF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B3E0-1CDD-497C-8430-9FD633017DF7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340-BB0E-4F10-8B27-462664096487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2E49-01FC-4AC4-B0AD-1E9D616E2897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7D8-EBEA-4E91-A75E-BE7570B53482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458D-014A-4E00-9890-FCDA76E387B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A22-1242-4E70-A17A-E629D39F3DEA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112BE9-C76B-421F-876A-434D8649783B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p-1legalis-1pl-1fnz0eedv0919.han3.uci.umk.pl/document-view.seam?documentId=mfrxilrtg4ytonzzgm2diltqmfyc4nrugq2denbyha&amp;refSource=hyp" TargetMode="External"/><Relationship Id="rId2" Type="http://schemas.openxmlformats.org/officeDocument/2006/relationships/hyperlink" Target="https://sip-1legalis-1pl-1fnz0eedv0919.han3.uci.umk.pl/document-view.seam?documentId=mfrxilrtg4ytonzzgm2diltqmfyc4nrugq2denbwgq&amp;refSource=hy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p-1legalis-1pl-1fnz0eedv0919.han3.uci.umk.pl/document-view.seam?documentId=mfrxilrtg4ytonzzgm2diltqmfyc4nrugq2denbxhe&amp;refSource=hyp" TargetMode="External"/><Relationship Id="rId5" Type="http://schemas.openxmlformats.org/officeDocument/2006/relationships/hyperlink" Target="https://sip-1legalis-1pl-1fnz0eedv0919.han3.uci.umk.pl/document-view.seam?documentId=mfrxilrtg4ytsmrvgu4dkltqmfyc4nrzgi3denjzge&amp;refSource=hyp" TargetMode="External"/><Relationship Id="rId4" Type="http://schemas.openxmlformats.org/officeDocument/2006/relationships/hyperlink" Target="https://sip-1legalis-1pl-1fnz0eedv0919.han3.uci.umk.pl/document-view.seam?documentId=mfrxilrtg4ytonzzgm2diltqmfyc4nrugq2denbyhe&amp;refSource=hy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galis-1pl-1fnz0eedv0919.han3.uci.umk.pl/document-view.seam?documentId=mfrxilruguytcnzqgyzc44dboaxdmnzxge4tqnzy&amp;refSource=hy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galis-1pl-1fnz0eedv0919.han3.uci.umk.pl/document-view.seam?documentId=mfrxilrtg4ytonzzgm2diltqmfyc4nrugq2deojsha&amp;refSource=hy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galis-1pl-1fnz0eedv0919.han3.uci.umk.pl/document-view.seam?documentId=mfrxilrtg4ytonzzgm2diltqmfyc4nrugq2dcojsgq&amp;refSource=hy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galis-1pl-1fnz0eemg0148.han3.uci.umk.pl/document-view.seam?documentId=mfrxilrtg4ytonzzgm2diltqmfyc4nrxg4ytsnzxgi&amp;refSource=hy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galis-1pl-1fnz0eedv0919.han3.uci.umk.pl/document-view.seam?documentId=mfrxilrtg4zdanzwg43teltqmfyc4nzuguzdamzyha&amp;refSource=hy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8EDB3F-1F9B-42B7-81EE-B66305B60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dirty="0"/>
              <a:t>Uprawnienia pracowników mających obowiązki rodzinne a ochrona interesu pracodawcy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6A8FE8-112A-4452-8677-AF0791A0F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400" dirty="0"/>
              <a:t>dr hab. Marzena Szabłowska-Juckiewicz, prof. UMK</a:t>
            </a:r>
          </a:p>
          <a:p>
            <a:pPr algn="l"/>
            <a:r>
              <a:rPr lang="pl-PL" sz="1400" dirty="0"/>
              <a:t>Katedra Prawa Pracy </a:t>
            </a:r>
          </a:p>
          <a:p>
            <a:pPr algn="l"/>
            <a:r>
              <a:rPr lang="pl-PL" sz="1400" dirty="0"/>
              <a:t>Wydział Prawa i Administracji </a:t>
            </a:r>
          </a:p>
          <a:p>
            <a:pPr algn="l"/>
            <a:r>
              <a:rPr lang="pl-PL" sz="1400" dirty="0"/>
              <a:t>Uniwersytet Mikołaja Kopernika w Toruniu </a:t>
            </a:r>
          </a:p>
        </p:txBody>
      </p:sp>
    </p:spTree>
    <p:extLst>
      <p:ext uri="{BB962C8B-B14F-4D97-AF65-F5344CB8AC3E}">
        <p14:creationId xmlns:p14="http://schemas.microsoft.com/office/powerpoint/2010/main" val="388201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19719-63A8-B503-04FC-69ED7EBE2F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Kodeks pracy </a:t>
            </a:r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C1526FB4-96E4-CBDB-0110-1A366B76E6EF}"/>
              </a:ext>
            </a:extLst>
          </p:cNvPr>
          <p:cNvGrpSpPr/>
          <p:nvPr/>
        </p:nvGrpSpPr>
        <p:grpSpPr>
          <a:xfrm>
            <a:off x="2536490" y="2558628"/>
            <a:ext cx="7119016" cy="3315540"/>
            <a:chOff x="2536490" y="2558628"/>
            <a:chExt cx="7119016" cy="3315540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5A8C3973-7ACC-FEB2-A104-148F3BB19259}"/>
                </a:ext>
              </a:extLst>
            </p:cNvPr>
            <p:cNvSpPr/>
            <p:nvPr/>
          </p:nvSpPr>
          <p:spPr>
            <a:xfrm>
              <a:off x="3270708" y="2558628"/>
              <a:ext cx="6384798" cy="14684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4798"/>
                <a:gd name="f7" fmla="val 1468425"/>
                <a:gd name="f8" fmla="val 1468424"/>
                <a:gd name="f9" fmla="val 734212"/>
                <a:gd name="f10" fmla="val 1"/>
                <a:gd name="f11" fmla="+- 0 0 -90"/>
                <a:gd name="f12" fmla="*/ f3 1 6384798"/>
                <a:gd name="f13" fmla="*/ f4 1 146842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6384798"/>
                <a:gd name="f22" fmla="*/ f18 1 1468425"/>
                <a:gd name="f23" fmla="*/ 0 f19 1"/>
                <a:gd name="f24" fmla="*/ 0 f18 1"/>
                <a:gd name="f25" fmla="*/ 5650586 f19 1"/>
                <a:gd name="f26" fmla="*/ 6384798 f19 1"/>
                <a:gd name="f27" fmla="*/ 734213 f18 1"/>
                <a:gd name="f28" fmla="*/ 1468425 f18 1"/>
                <a:gd name="f29" fmla="+- f20 0 f1"/>
                <a:gd name="f30" fmla="*/ f23 1 6384798"/>
                <a:gd name="f31" fmla="*/ f24 1 1468425"/>
                <a:gd name="f32" fmla="*/ f25 1 6384798"/>
                <a:gd name="f33" fmla="*/ f26 1 6384798"/>
                <a:gd name="f34" fmla="*/ f27 1 1468425"/>
                <a:gd name="f35" fmla="*/ f28 1 1468425"/>
                <a:gd name="f36" fmla="*/ f14 1 f21"/>
                <a:gd name="f37" fmla="*/ f15 1 f21"/>
                <a:gd name="f38" fmla="*/ f14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1"/>
                <a:gd name="f44" fmla="*/ f34 1 f22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2 1"/>
                <a:gd name="f54" fmla="*/ f44 f13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1"/>
                </a:cxn>
                <a:cxn ang="f29">
                  <a:pos x="f53" y="f54"/>
                </a:cxn>
                <a:cxn ang="f29">
                  <a:pos x="f52" y="f55"/>
                </a:cxn>
                <a:cxn ang="f29">
                  <a:pos x="f50" y="f55"/>
                </a:cxn>
                <a:cxn ang="f29">
                  <a:pos x="f50" y="f51"/>
                </a:cxn>
              </a:cxnLst>
              <a:rect l="f46" t="f49" r="f47" b="f48"/>
              <a:pathLst>
                <a:path w="6384798" h="1468425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1014636" tIns="201926" rIns="376933" bIns="201926" anchor="ctr" anchorCtr="1" compatLnSpc="1">
              <a:noAutofit/>
            </a:bodyPr>
            <a:lstStyle/>
            <a:p>
              <a:pPr marL="0" marR="0" lvl="0" indent="0" algn="ctr" defTabSz="23558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53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Dział VIII.</a:t>
              </a:r>
            </a:p>
          </p:txBody>
        </p:sp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2992E8BD-3C77-E9C1-90B0-828B65257E68}"/>
                </a:ext>
              </a:extLst>
            </p:cNvPr>
            <p:cNvSpPr/>
            <p:nvPr/>
          </p:nvSpPr>
          <p:spPr>
            <a:xfrm>
              <a:off x="2536490" y="2558628"/>
              <a:ext cx="1468425" cy="146842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/>
              </a:stretch>
            </a:blipFill>
            <a:ln w="15873" cap="flat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F217C726-8C4E-C37B-09A7-FDE7BF894565}"/>
                </a:ext>
              </a:extLst>
            </p:cNvPr>
            <p:cNvSpPr/>
            <p:nvPr/>
          </p:nvSpPr>
          <p:spPr>
            <a:xfrm>
              <a:off x="3270708" y="4405743"/>
              <a:ext cx="6384798" cy="14684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4798"/>
                <a:gd name="f7" fmla="val 1468425"/>
                <a:gd name="f8" fmla="val 1468424"/>
                <a:gd name="f9" fmla="val 734212"/>
                <a:gd name="f10" fmla="val 1"/>
                <a:gd name="f11" fmla="+- 0 0 -90"/>
                <a:gd name="f12" fmla="*/ f3 1 6384798"/>
                <a:gd name="f13" fmla="*/ f4 1 146842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6384798"/>
                <a:gd name="f22" fmla="*/ f18 1 1468425"/>
                <a:gd name="f23" fmla="*/ 0 f19 1"/>
                <a:gd name="f24" fmla="*/ 0 f18 1"/>
                <a:gd name="f25" fmla="*/ 5650586 f19 1"/>
                <a:gd name="f26" fmla="*/ 6384798 f19 1"/>
                <a:gd name="f27" fmla="*/ 734213 f18 1"/>
                <a:gd name="f28" fmla="*/ 1468425 f18 1"/>
                <a:gd name="f29" fmla="+- f20 0 f1"/>
                <a:gd name="f30" fmla="*/ f23 1 6384798"/>
                <a:gd name="f31" fmla="*/ f24 1 1468425"/>
                <a:gd name="f32" fmla="*/ f25 1 6384798"/>
                <a:gd name="f33" fmla="*/ f26 1 6384798"/>
                <a:gd name="f34" fmla="*/ f27 1 1468425"/>
                <a:gd name="f35" fmla="*/ f28 1 1468425"/>
                <a:gd name="f36" fmla="*/ f14 1 f21"/>
                <a:gd name="f37" fmla="*/ f15 1 f21"/>
                <a:gd name="f38" fmla="*/ f14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1"/>
                <a:gd name="f44" fmla="*/ f34 1 f22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2 1"/>
                <a:gd name="f54" fmla="*/ f44 f13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1"/>
                </a:cxn>
                <a:cxn ang="f29">
                  <a:pos x="f53" y="f54"/>
                </a:cxn>
                <a:cxn ang="f29">
                  <a:pos x="f52" y="f55"/>
                </a:cxn>
                <a:cxn ang="f29">
                  <a:pos x="f50" y="f55"/>
                </a:cxn>
                <a:cxn ang="f29">
                  <a:pos x="f50" y="f51"/>
                </a:cxn>
              </a:cxnLst>
              <a:rect l="f46" t="f49" r="f47" b="f48"/>
              <a:pathLst>
                <a:path w="6384798" h="1468425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00206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1014636" tIns="201926" rIns="376933" bIns="201926" anchor="ctr" anchorCtr="1" compatLnSpc="1">
              <a:noAutofit/>
            </a:bodyPr>
            <a:lstStyle/>
            <a:p>
              <a:pPr marL="0" marR="0" lvl="0" indent="0" algn="ctr" defTabSz="23558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53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Poza działem VIII.</a:t>
              </a:r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1E1C417A-E17B-47BF-2EAD-31A172585B34}"/>
                </a:ext>
              </a:extLst>
            </p:cNvPr>
            <p:cNvSpPr/>
            <p:nvPr/>
          </p:nvSpPr>
          <p:spPr>
            <a:xfrm>
              <a:off x="2536490" y="4405743"/>
              <a:ext cx="1468425" cy="146842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/>
              </a:stretch>
            </a:blipFill>
            <a:ln w="15873" cap="flat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41633E-4FD5-CE97-1443-A55956A77A7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Dział VIII. Kodeksu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25FAC-8413-7388-AF75-2A0DF42D3B5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pl-PL" dirty="0"/>
              <a:t>2001 r. zmiana tytułu działu na UPRAWNIENIA PRACOWNIKÓW ZWIĄZANE Z RODZICIELSTWEM (wersja pierwotna: OCHRONA PRACY KOBIET)</a:t>
            </a:r>
          </a:p>
          <a:p>
            <a:pPr lvl="0" algn="just">
              <a:lnSpc>
                <a:spcPct val="150000"/>
              </a:lnSpc>
            </a:pPr>
            <a:r>
              <a:rPr lang="pl-PL" sz="2800" b="1" dirty="0">
                <a:solidFill>
                  <a:srgbClr val="22384E"/>
                </a:solidFill>
              </a:rPr>
              <a:t>art. 188</a:t>
            </a:r>
            <a:r>
              <a:rPr lang="pl-PL" sz="2800" b="1" baseline="30000" dirty="0">
                <a:solidFill>
                  <a:srgbClr val="22384E"/>
                </a:solidFill>
              </a:rPr>
              <a:t>1 </a:t>
            </a:r>
            <a:r>
              <a:rPr lang="pl-PL" sz="2800" b="1" dirty="0" err="1">
                <a:solidFill>
                  <a:srgbClr val="22384E"/>
                </a:solidFill>
              </a:rPr>
              <a:t>k.p</a:t>
            </a:r>
            <a:r>
              <a:rPr lang="pl-PL" sz="2800" b="1" dirty="0">
                <a:solidFill>
                  <a:srgbClr val="22384E"/>
                </a:solidFill>
              </a:rPr>
              <a:t>. – elastyczna organizacja czasu pracy </a:t>
            </a:r>
            <a:r>
              <a:rPr lang="pl-PL" sz="2800" dirty="0">
                <a:solidFill>
                  <a:srgbClr val="22384E"/>
                </a:solidFill>
              </a:rPr>
              <a:t>(pracownik wychowujący dziecko, do ukończenia przez nie 8 roku życia)</a:t>
            </a:r>
            <a:endParaRPr lang="pl-PL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DFCB4-0D70-E640-A922-A948DA9E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A1CC39-8BB5-AD74-CABC-F84EC02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 uprawniony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złożenia wniosku o przyznanie elastycznej organizacji pracy 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188</a:t>
            </a:r>
            <a:r>
              <a:rPr lang="pl-PL" b="1" i="0" baseline="30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 Kodeksu pracy 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 wychowujący dziecko, do ukończenia przez nie 8 roku życia</a:t>
            </a: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może złożyć wniosek w postaci papierowej lub elektronicznej o zastosowanie do niego elastycznej organizacji pracy.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DD5104-F1B3-89BB-6510-1284F550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3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1EC78-A2E8-6314-8C16-92BC0700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2B883-B75D-21F8-A29A-8537A843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7AB8AE-AFC5-B604-F751-9CE3A5D3D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Pojęcie elastycznej organizacji pracy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elastyczną organizację pracy uważa się:</a:t>
            </a:r>
          </a:p>
          <a:p>
            <a:pPr algn="just">
              <a:lnSpc>
                <a:spcPct val="150000"/>
              </a:lnSpc>
            </a:pP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pracę zdalną, </a:t>
            </a:r>
          </a:p>
          <a:p>
            <a:pPr algn="just">
              <a:lnSpc>
                <a:spcPct val="150000"/>
              </a:lnSpc>
            </a:pP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czasu pracy, o którym mowa w </a:t>
            </a:r>
            <a:r>
              <a:rPr lang="pl-PL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139</a:t>
            </a: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pl-PL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143</a:t>
            </a: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 </a:t>
            </a:r>
            <a:r>
              <a:rPr lang="pl-PL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144</a:t>
            </a: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rozkłady czasu pracy, o których mowa w </a:t>
            </a:r>
            <a:r>
              <a:rPr lang="pl-PL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140</a:t>
            </a:r>
            <a:r>
              <a:rPr lang="pl-PL" b="0" i="0" strike="noStrike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lub </a:t>
            </a:r>
            <a:r>
              <a:rPr lang="pl-PL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142</a:t>
            </a: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pl-P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obniżenie wymiaru czasu pracy.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F6E442-7A13-E6E0-8729-B1D42D98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4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22E48-D76A-1BF4-9628-98276485F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AE722B-8DCB-BF77-5394-5B21B770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0D7718-0DE0-0EAE-0F5C-3FCB1263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wniosku oraz termin jego złożenia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w postaci papierowej lub elektronicznej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niosek składa się w terminie nie krótszym niż 21 dni przed planowanym rozpoczęciem korzystania z elastycznej organizacji pracy</a:t>
            </a:r>
            <a:endParaRPr lang="pl-PL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173D62-997A-CA72-3D96-F9A8F25B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FB2AF-73FC-DA3D-8134-827025D3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BCC63-8735-7592-66F9-71B5C652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89E290-C92B-9FEB-27D1-DD07021C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wniosku oraz termin jego złożenia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w postaci papierowej lub elektronicznej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niosek składa się w terminie nie krótszym niż 21 dni przed planowanym rozpoczęciem korzystania z elastycznej organizacji pracy</a:t>
            </a:r>
            <a:endParaRPr lang="pl-PL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84BA63-04F5-482D-EB02-CC06BF53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6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A73FD-13E5-E7E7-8379-B100DDF00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87F80-8886-C9C4-CAA2-DE7589D6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C3E10-E665-1C61-F1F5-85B555A18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19" y="2373329"/>
            <a:ext cx="9910278" cy="423295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sz="3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Treść wniosku</a:t>
            </a:r>
          </a:p>
          <a:p>
            <a:pPr algn="just">
              <a:lnSpc>
                <a:spcPct val="160000"/>
              </a:lnSpc>
              <a:spcBef>
                <a:spcPts val="525"/>
              </a:spcBef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wniosku wskazuje się:</a:t>
            </a:r>
          </a:p>
          <a:p>
            <a:pPr algn="just">
              <a:lnSpc>
                <a:spcPct val="160000"/>
              </a:lnSpc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imię i nazwisko oraz datę urodzenia dziecka;</a:t>
            </a:r>
          </a:p>
          <a:p>
            <a:pPr algn="just">
              <a:lnSpc>
                <a:spcPct val="160000"/>
              </a:lnSpc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przyczynę konieczności skorzystania z elastycznej organizacji pracy;</a:t>
            </a:r>
          </a:p>
          <a:p>
            <a:pPr algn="just">
              <a:lnSpc>
                <a:spcPct val="160000"/>
              </a:lnSpc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termin rozpoczęcia i zakończenia korzystania z elastycznej organizacji pracy;</a:t>
            </a:r>
          </a:p>
          <a:p>
            <a:pPr algn="just">
              <a:lnSpc>
                <a:spcPct val="160000"/>
              </a:lnSpc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rodzaj elastycznej organizacji pracy, z której pracownik planuje korzystać.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0C13C5-FF9F-D6DD-4D39-07CA743B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9998E-7FFF-3D49-80EE-095757EF1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DF6F84-6DBA-6024-F2C7-9BD53DA8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BD273A-5A8C-40C8-57F0-9A61B1E2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19" y="2373329"/>
            <a:ext cx="9910278" cy="423295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sz="3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Treść wniosku</a:t>
            </a:r>
          </a:p>
          <a:p>
            <a:pPr algn="just">
              <a:lnSpc>
                <a:spcPct val="160000"/>
              </a:lnSpc>
              <a:spcBef>
                <a:spcPts val="525"/>
              </a:spcBef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wniosku wskazuje się:</a:t>
            </a:r>
          </a:p>
          <a:p>
            <a:pPr algn="just">
              <a:lnSpc>
                <a:spcPct val="160000"/>
              </a:lnSpc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imię i nazwisko oraz datę urodzenia dziecka;</a:t>
            </a:r>
          </a:p>
          <a:p>
            <a:pPr algn="just">
              <a:lnSpc>
                <a:spcPct val="160000"/>
              </a:lnSpc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przyczynę konieczności skorzystania z elastycznej organizacji pracy;</a:t>
            </a:r>
          </a:p>
          <a:p>
            <a:pPr algn="just">
              <a:lnSpc>
                <a:spcPct val="160000"/>
              </a:lnSpc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termin rozpoczęcia i zakończenia korzystania z elastycznej organizacji pracy;</a:t>
            </a:r>
          </a:p>
          <a:p>
            <a:pPr algn="just">
              <a:lnSpc>
                <a:spcPct val="160000"/>
              </a:lnSpc>
              <a:buNone/>
            </a:pPr>
            <a:r>
              <a:rPr lang="pl-PL" sz="3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rodzaj elastycznej organizacji pracy, z której pracownik planuje korzystać.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C77C66-24EE-D2ED-6B31-EA2E3AC8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9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0EAB1-9ED2-5BA6-0F5E-ADCA04C7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B881A3-0B90-2130-A38B-0FEBBE95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a art. 22¹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30488-3F40-431D-A816-BDB7FA55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525"/>
              </a:spcBef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§ 3 pkt 3 art. 22[1] Kodeksu pracy</a:t>
            </a:r>
          </a:p>
          <a:p>
            <a:pPr algn="just">
              <a:spcBef>
                <a:spcPts val="525"/>
              </a:spcBef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Pracodawca żąda od pracownika podania dodatkowo danych osobowych obejmujących inne dane osobowe pracownika, a także dane osobowe dzieci pracownika i innych członków jego najbliższej rodziny, jeżeli podanie takich danych jest konieczne ze względu na korzystanie przez pracownika ze szczególnych uprawnień przewidzianych w prawie pracy.</a:t>
            </a:r>
          </a:p>
          <a:p>
            <a:pPr algn="just">
              <a:spcBef>
                <a:spcPts val="525"/>
              </a:spcBef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5 art. 22[1] Kodeksu pracy </a:t>
            </a:r>
          </a:p>
          <a:p>
            <a:pPr algn="just">
              <a:spcBef>
                <a:spcPts val="525"/>
              </a:spcBef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Udostępnienie pracodawcy danych osobowych następuje w formie oświadczenia osoby, której dane dotyczą. Pracodawca </a:t>
            </a:r>
            <a:r>
              <a:rPr lang="pl-PL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może żądać udokumentowania danych osobowych</a:t>
            </a: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osób, o których mowa w § 1 i 3, w zakresie niezbędnym do ich potwierdzenia.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97572C-A969-EBB5-502C-DBAD009E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7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2CB5D-C06B-3AA9-C509-3D6CD848A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F475B-AB29-D62F-BC5C-7635CDD8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205F3F-2574-E263-9058-BAA26A23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19" y="2373329"/>
            <a:ext cx="9910278" cy="423295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sz="3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Rozpatrywanie wniosku i decyzja pracodawcy </a:t>
            </a:r>
          </a:p>
          <a:p>
            <a:pPr algn="l">
              <a:spcBef>
                <a:spcPts val="525"/>
              </a:spcBef>
              <a:buNone/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4. Pracodawca rozpatruje wniosek, uwzględniając potrzeby pracownika, w tym termin oraz przyczynę konieczności korzystania z elastycznej organizacji pracy, a także potrzeby i możliwości pracodawcy, w </a:t>
            </a:r>
            <a:r>
              <a:rPr lang="pl-PL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tym konieczność zapewnienia normalnego toku pracy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organizację pracy 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rodzaj pracy 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wykonywanej przez pracownika.</a:t>
            </a:r>
          </a:p>
          <a:p>
            <a:pPr marL="0" indent="0" algn="l">
              <a:spcBef>
                <a:spcPts val="525"/>
              </a:spcBef>
              <a:buNone/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5. Pracodawca informuje pracownika w postaci papierowej lub elektronicznej o uwzględnieniu wniosku albo o przyczynie odmowy uwzględnienia wniosku, albo o innym możliwym terminie zastosowania elastycznej organizacji pracy niż wskazany we wniosku, w terminie 7 dni od dnia otrzymania wniosku.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0CE12C-4D56-CC31-0A2D-FD26A07D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0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AB1F6E-C0A9-0C32-8E9B-42136C32CE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Podstawowe pojęcia </a:t>
            </a:r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20B0C5E9-DAAB-BC8B-35CF-3319CA4BBBFA}"/>
              </a:ext>
            </a:extLst>
          </p:cNvPr>
          <p:cNvGrpSpPr/>
          <p:nvPr/>
        </p:nvGrpSpPr>
        <p:grpSpPr>
          <a:xfrm>
            <a:off x="1297277" y="3016715"/>
            <a:ext cx="9597442" cy="2399358"/>
            <a:chOff x="1297277" y="3016715"/>
            <a:chExt cx="9597442" cy="2399358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B19FAE16-EF98-BA7C-7140-223004A0DB80}"/>
                </a:ext>
              </a:extLst>
            </p:cNvPr>
            <p:cNvSpPr/>
            <p:nvPr/>
          </p:nvSpPr>
          <p:spPr>
            <a:xfrm>
              <a:off x="1297277" y="3016715"/>
              <a:ext cx="3998936" cy="23993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98937"/>
                <a:gd name="f7" fmla="val 2399362"/>
                <a:gd name="f8" fmla="val 239936"/>
                <a:gd name="f9" fmla="val 107423"/>
                <a:gd name="f10" fmla="val 3759001"/>
                <a:gd name="f11" fmla="val 3891514"/>
                <a:gd name="f12" fmla="val 2159426"/>
                <a:gd name="f13" fmla="val 2291939"/>
                <a:gd name="f14" fmla="+- 0 0 -90"/>
                <a:gd name="f15" fmla="*/ f3 1 3998937"/>
                <a:gd name="f16" fmla="*/ f4 1 239936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98937"/>
                <a:gd name="f25" fmla="*/ f21 1 2399362"/>
                <a:gd name="f26" fmla="*/ 0 f22 1"/>
                <a:gd name="f27" fmla="*/ 239936 f21 1"/>
                <a:gd name="f28" fmla="*/ 239936 f22 1"/>
                <a:gd name="f29" fmla="*/ 0 f21 1"/>
                <a:gd name="f30" fmla="*/ 3759001 f22 1"/>
                <a:gd name="f31" fmla="*/ 3998937 f22 1"/>
                <a:gd name="f32" fmla="*/ 2159426 f21 1"/>
                <a:gd name="f33" fmla="*/ 2399362 f21 1"/>
                <a:gd name="f34" fmla="+- f23 0 f1"/>
                <a:gd name="f35" fmla="*/ f26 1 3998937"/>
                <a:gd name="f36" fmla="*/ f27 1 2399362"/>
                <a:gd name="f37" fmla="*/ f28 1 3998937"/>
                <a:gd name="f38" fmla="*/ f29 1 2399362"/>
                <a:gd name="f39" fmla="*/ f30 1 3998937"/>
                <a:gd name="f40" fmla="*/ f31 1 3998937"/>
                <a:gd name="f41" fmla="*/ f32 1 2399362"/>
                <a:gd name="f42" fmla="*/ f33 1 239936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998937" h="239936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222674" tIns="222674" rIns="222674" bIns="222674" anchor="ctr" anchorCtr="1" compatLnSpc="1">
              <a:noAutofit/>
            </a:bodyPr>
            <a:lstStyle/>
            <a:p>
              <a:pPr marL="0" marR="0" lvl="0" indent="0" algn="ctr" defTabSz="17779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40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Rodzina </a:t>
              </a:r>
            </a:p>
          </p:txBody>
        </p:sp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6C51BE43-4124-116D-7CD4-28F58733D2F3}"/>
                </a:ext>
              </a:extLst>
            </p:cNvPr>
            <p:cNvSpPr/>
            <p:nvPr/>
          </p:nvSpPr>
          <p:spPr>
            <a:xfrm>
              <a:off x="5696108" y="3720529"/>
              <a:ext cx="847776" cy="9917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7774"/>
                <a:gd name="f7" fmla="val 991736"/>
                <a:gd name="f8" fmla="val 198347"/>
                <a:gd name="f9" fmla="val 423887"/>
                <a:gd name="f10" fmla="val 495868"/>
                <a:gd name="f11" fmla="val 793389"/>
                <a:gd name="f12" fmla="+- 0 0 -90"/>
                <a:gd name="f13" fmla="*/ f3 1 847774"/>
                <a:gd name="f14" fmla="*/ f4 1 99173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847774"/>
                <a:gd name="f23" fmla="*/ f19 1 991736"/>
                <a:gd name="f24" fmla="*/ 0 f20 1"/>
                <a:gd name="f25" fmla="*/ 198347 f19 1"/>
                <a:gd name="f26" fmla="*/ 423887 f20 1"/>
                <a:gd name="f27" fmla="*/ 0 f19 1"/>
                <a:gd name="f28" fmla="*/ 847774 f20 1"/>
                <a:gd name="f29" fmla="*/ 495868 f19 1"/>
                <a:gd name="f30" fmla="*/ 991736 f19 1"/>
                <a:gd name="f31" fmla="*/ 793389 f19 1"/>
                <a:gd name="f32" fmla="+- f21 0 f1"/>
                <a:gd name="f33" fmla="*/ f24 1 847774"/>
                <a:gd name="f34" fmla="*/ f25 1 991736"/>
                <a:gd name="f35" fmla="*/ f26 1 847774"/>
                <a:gd name="f36" fmla="*/ f27 1 991736"/>
                <a:gd name="f37" fmla="*/ f28 1 847774"/>
                <a:gd name="f38" fmla="*/ f29 1 991736"/>
                <a:gd name="f39" fmla="*/ f30 1 991736"/>
                <a:gd name="f40" fmla="*/ f31 1 991736"/>
                <a:gd name="f41" fmla="*/ f15 1 f22"/>
                <a:gd name="f42" fmla="*/ f16 1 f22"/>
                <a:gd name="f43" fmla="*/ f15 1 f23"/>
                <a:gd name="f44" fmla="*/ f17 1 f23"/>
                <a:gd name="f45" fmla="*/ f33 1 f22"/>
                <a:gd name="f46" fmla="*/ f34 1 f23"/>
                <a:gd name="f47" fmla="*/ f35 1 f22"/>
                <a:gd name="f48" fmla="*/ f36 1 f23"/>
                <a:gd name="f49" fmla="*/ f37 1 f22"/>
                <a:gd name="f50" fmla="*/ f38 1 f23"/>
                <a:gd name="f51" fmla="*/ f39 1 f23"/>
                <a:gd name="f52" fmla="*/ f40 1 f23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4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59" y="f63"/>
                </a:cxn>
                <a:cxn ang="f32">
                  <a:pos x="f59" y="f64"/>
                </a:cxn>
                <a:cxn ang="f32">
                  <a:pos x="f57" y="f64"/>
                </a:cxn>
                <a:cxn ang="f32">
                  <a:pos x="f57" y="f58"/>
                </a:cxn>
              </a:cxnLst>
              <a:rect l="f53" t="f56" r="f54" b="f55"/>
              <a:pathLst>
                <a:path w="847774" h="99173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C1CAAC"/>
            </a:solidFill>
            <a:ln cap="flat">
              <a:noFill/>
              <a:prstDash val="solid"/>
            </a:ln>
          </p:spPr>
          <p:txBody>
            <a:bodyPr vert="horz" wrap="square" lIns="0" tIns="198342" rIns="254331" bIns="198342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3200" b="0" i="0" u="none" strike="noStrike" kern="1200" cap="none" spc="0" baseline="0">
                <a:solidFill>
                  <a:srgbClr val="FFFFFF"/>
                </a:solidFill>
                <a:uFillTx/>
                <a:latin typeface="Garamond"/>
              </a:endParaRPr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851C03BD-AAED-AF11-6896-4832107B11AE}"/>
                </a:ext>
              </a:extLst>
            </p:cNvPr>
            <p:cNvSpPr/>
            <p:nvPr/>
          </p:nvSpPr>
          <p:spPr>
            <a:xfrm>
              <a:off x="6895783" y="3016715"/>
              <a:ext cx="3998936" cy="23993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98937"/>
                <a:gd name="f7" fmla="val 2399362"/>
                <a:gd name="f8" fmla="val 239936"/>
                <a:gd name="f9" fmla="val 107423"/>
                <a:gd name="f10" fmla="val 3759001"/>
                <a:gd name="f11" fmla="val 3891514"/>
                <a:gd name="f12" fmla="val 2159426"/>
                <a:gd name="f13" fmla="val 2291939"/>
                <a:gd name="f14" fmla="+- 0 0 -90"/>
                <a:gd name="f15" fmla="*/ f3 1 3998937"/>
                <a:gd name="f16" fmla="*/ f4 1 239936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98937"/>
                <a:gd name="f25" fmla="*/ f21 1 2399362"/>
                <a:gd name="f26" fmla="*/ 0 f22 1"/>
                <a:gd name="f27" fmla="*/ 239936 f21 1"/>
                <a:gd name="f28" fmla="*/ 239936 f22 1"/>
                <a:gd name="f29" fmla="*/ 0 f21 1"/>
                <a:gd name="f30" fmla="*/ 3759001 f22 1"/>
                <a:gd name="f31" fmla="*/ 3998937 f22 1"/>
                <a:gd name="f32" fmla="*/ 2159426 f21 1"/>
                <a:gd name="f33" fmla="*/ 2399362 f21 1"/>
                <a:gd name="f34" fmla="+- f23 0 f1"/>
                <a:gd name="f35" fmla="*/ f26 1 3998937"/>
                <a:gd name="f36" fmla="*/ f27 1 2399362"/>
                <a:gd name="f37" fmla="*/ f28 1 3998937"/>
                <a:gd name="f38" fmla="*/ f29 1 2399362"/>
                <a:gd name="f39" fmla="*/ f30 1 3998937"/>
                <a:gd name="f40" fmla="*/ f31 1 3998937"/>
                <a:gd name="f41" fmla="*/ f32 1 2399362"/>
                <a:gd name="f42" fmla="*/ f33 1 239936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998937" h="239936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206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222674" tIns="222674" rIns="222674" bIns="222674" anchor="ctr" anchorCtr="1" compatLnSpc="1">
              <a:noAutofit/>
            </a:bodyPr>
            <a:lstStyle/>
            <a:p>
              <a:pPr marL="0" marR="0" lvl="0" indent="0" algn="ctr" defTabSz="17779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40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Pracownicy mający obowiązki rodzinne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69D7-E3A2-E234-662A-E0CE0A05B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86138-03ED-9380-02CD-BC917729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41BCF6-DEB7-9156-442E-ECABA6A72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285999"/>
            <a:ext cx="9601197" cy="432028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sz="9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Czym </a:t>
            </a:r>
            <a:r>
              <a:rPr lang="pl-PL" sz="9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powinien kierować się pracodawca?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9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</a:t>
            </a:r>
            <a: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uwzględniać:</a:t>
            </a:r>
          </a:p>
          <a:p>
            <a:pPr marL="742950" indent="-742950" algn="just">
              <a:lnSpc>
                <a:spcPct val="120000"/>
              </a:lnSpc>
              <a:buAutoNum type="arabicPeriod"/>
            </a:pPr>
            <a: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potrzeby pracownika, w tym termin oraz przyczynę konieczności korzystania z elastycznej organizacji pracy, a także </a:t>
            </a:r>
          </a:p>
          <a:p>
            <a:pPr marL="742950" indent="-742950" algn="just">
              <a:lnSpc>
                <a:spcPct val="120000"/>
              </a:lnSpc>
              <a:buAutoNum type="arabicPeriod"/>
            </a:pPr>
            <a: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potrzeby i możliwości pracodawcy, w </a:t>
            </a:r>
            <a:r>
              <a:rPr lang="pl-PL" sz="9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tym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9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2.1. konieczność zapewnienia normalnego toku pracy</a:t>
            </a:r>
            <a: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9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2.2. </a:t>
            </a:r>
            <a: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9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organizację pracy </a:t>
            </a:r>
            <a: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9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9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rodzaj pracy </a:t>
            </a:r>
            <a: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wykonywanej przez pracownika.</a:t>
            </a:r>
            <a:endParaRPr lang="pl-PL" sz="9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3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l-PL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DB117A-D35D-A7E0-B9C3-3656EC95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6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30D153-F9AB-2BAE-A547-DE914617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i="0" dirty="0">
                <a:solidFill>
                  <a:srgbClr val="333333"/>
                </a:solidFill>
                <a:effectLst/>
                <a:latin typeface="Exo 2"/>
              </a:rPr>
              <a:t>Rozporządzenie Ministra Rodziny, Pracy i Polityki Społecznej z 10 grudnia 2018 r. w sprawie dokumentacji pracowniczej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34711A-97EA-9B92-05B0-BBFB4A56E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2800" b="1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Akta osobowe pracownika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2800" b="1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Część B 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- oświadczenia lub dokumenty dotyczące nawiązania stosunku pracy oraz przebiegu zatrudnienia pracownika, w tym dokumenty dotyczące stosowania elastycznej organizacji pracy (</a:t>
            </a:r>
            <a:r>
              <a:rPr lang="pl-PL" sz="2800" b="0" i="0" u="sng" strike="noStrike" dirty="0">
                <a:solidFill>
                  <a:schemeClr val="tx1"/>
                </a:solidFill>
                <a:effectLst/>
                <a:latin typeface="Noto Serif" panose="02020600060500020200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188</a:t>
            </a:r>
            <a:r>
              <a:rPr lang="pl-PL" sz="2800" b="0" i="0" u="sng" strike="noStrike" baseline="30000" dirty="0">
                <a:solidFill>
                  <a:schemeClr val="tx1"/>
                </a:solidFill>
                <a:effectLst/>
                <a:latin typeface="Noto Serif" panose="02020600060500020200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pl-PL" sz="2800" b="0" i="0" u="sng" dirty="0">
                <a:solidFill>
                  <a:schemeClr val="tx1"/>
                </a:solidFill>
                <a:effectLst/>
                <a:latin typeface="Noto Serif" panose="02020600060500020200" pitchFamily="18" charset="0"/>
              </a:rPr>
              <a:t> 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Kodeksu pracy).</a:t>
            </a:r>
            <a:endParaRPr lang="pl-PL" sz="2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0486A0-5EA4-DD3E-1A4A-7A3E4B37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1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3AF3-ACF6-0F81-D7F4-97C2422A1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F24AC-BB9C-5E76-083F-21935AEB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b="1" dirty="0">
                <a:solidFill>
                  <a:srgbClr val="22384E"/>
                </a:solidFill>
              </a:rPr>
              <a:t> Kodeksu pracy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B72650-2EDC-6123-2DBD-170FA8CB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97" y="2527443"/>
            <a:ext cx="10623478" cy="407883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9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Zakaz rozwiązywania stosunku pracy  </a:t>
            </a:r>
          </a:p>
          <a:p>
            <a:pPr marL="0" indent="0" algn="just">
              <a:lnSpc>
                <a:spcPct val="170000"/>
              </a:lnSpc>
              <a:buNone/>
            </a:pPr>
            <a:br>
              <a:rPr lang="pl-PL" sz="9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8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7. Złożenie przez pracownika wniosku, o którym mowa w § 1</a:t>
            </a:r>
            <a:r>
              <a:rPr lang="pl-PL" sz="8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nie może stanowić przyczyny uzasadniającej wypowiedzenie umowy o pracę lub jej rozwiązanie bez wypowiedzenia przez pracodawcę i przyczyny uzasadniającej prowadzenie przygotowania do wypowiedzenia lub rozwiązania stosunku pracy bez wypowiedzenia</a:t>
            </a:r>
            <a:r>
              <a:rPr lang="pl-PL" sz="8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l-PL" sz="8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8. Pracodawca udowodni, że przy rozwiązywaniu umowy o pracę kierował się powodem innym niż wskazany w § 7.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3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l-PL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863500-00CB-36A9-ABEC-011EBF5F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87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ABDD0-1283-51AC-0827-C0F61F39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rgbClr val="22384E"/>
                </a:solidFill>
              </a:rPr>
              <a:t>art. 188</a:t>
            </a:r>
            <a:r>
              <a:rPr lang="pl-PL" sz="4400" b="1" baseline="30000" dirty="0">
                <a:solidFill>
                  <a:srgbClr val="22384E"/>
                </a:solidFill>
              </a:rPr>
              <a:t>1 </a:t>
            </a:r>
            <a:r>
              <a:rPr lang="pl-PL" sz="4400" b="1" dirty="0">
                <a:solidFill>
                  <a:srgbClr val="22384E"/>
                </a:solidFill>
              </a:rPr>
              <a:t> a odpowiedzialność za wykroczenia przeciwko prawom pracownika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F08DB-BC5E-DADA-A8AA-0118446E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281 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 Kodeksu pracy 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Kto, będąc pracodawcą lub działając w jego imieniu narusza przepisy o elastycznej organizacji pracy, o której mowa w </a:t>
            </a:r>
            <a:r>
              <a:rPr lang="pl-PL" sz="2800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188</a:t>
            </a:r>
            <a:r>
              <a:rPr lang="pl-PL" sz="2800" b="0" i="0" strike="noStrike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pl-PL" sz="2800" b="0" i="0" strike="noStrike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81A354-CBB5-EB3D-E86A-3EFC1F0D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0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4D2DD-BE35-64C7-73AA-A9A286DC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7BBE81-78D3-6870-EFEA-03D7F6D90E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Kodeks pracy </a:t>
            </a:r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CA06E81B-9FB1-9AFC-A4A8-0632AA2CFCC6}"/>
              </a:ext>
            </a:extLst>
          </p:cNvPr>
          <p:cNvGrpSpPr/>
          <p:nvPr/>
        </p:nvGrpSpPr>
        <p:grpSpPr>
          <a:xfrm>
            <a:off x="2536490" y="4405743"/>
            <a:ext cx="7119016" cy="1468425"/>
            <a:chOff x="2536490" y="4405743"/>
            <a:chExt cx="7119016" cy="1468425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41DBEED5-AE5D-78B0-9BE7-4B8260C08AA9}"/>
                </a:ext>
              </a:extLst>
            </p:cNvPr>
            <p:cNvSpPr/>
            <p:nvPr/>
          </p:nvSpPr>
          <p:spPr>
            <a:xfrm>
              <a:off x="3270708" y="4405743"/>
              <a:ext cx="6384798" cy="14684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4798"/>
                <a:gd name="f7" fmla="val 1468425"/>
                <a:gd name="f8" fmla="val 1468424"/>
                <a:gd name="f9" fmla="val 734212"/>
                <a:gd name="f10" fmla="val 1"/>
                <a:gd name="f11" fmla="+- 0 0 -90"/>
                <a:gd name="f12" fmla="*/ f3 1 6384798"/>
                <a:gd name="f13" fmla="*/ f4 1 146842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6384798"/>
                <a:gd name="f22" fmla="*/ f18 1 1468425"/>
                <a:gd name="f23" fmla="*/ 0 f19 1"/>
                <a:gd name="f24" fmla="*/ 0 f18 1"/>
                <a:gd name="f25" fmla="*/ 5650586 f19 1"/>
                <a:gd name="f26" fmla="*/ 6384798 f19 1"/>
                <a:gd name="f27" fmla="*/ 734213 f18 1"/>
                <a:gd name="f28" fmla="*/ 1468425 f18 1"/>
                <a:gd name="f29" fmla="+- f20 0 f1"/>
                <a:gd name="f30" fmla="*/ f23 1 6384798"/>
                <a:gd name="f31" fmla="*/ f24 1 1468425"/>
                <a:gd name="f32" fmla="*/ f25 1 6384798"/>
                <a:gd name="f33" fmla="*/ f26 1 6384798"/>
                <a:gd name="f34" fmla="*/ f27 1 1468425"/>
                <a:gd name="f35" fmla="*/ f28 1 1468425"/>
                <a:gd name="f36" fmla="*/ f14 1 f21"/>
                <a:gd name="f37" fmla="*/ f15 1 f21"/>
                <a:gd name="f38" fmla="*/ f14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1"/>
                <a:gd name="f44" fmla="*/ f34 1 f22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2 1"/>
                <a:gd name="f54" fmla="*/ f44 f13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1"/>
                </a:cxn>
                <a:cxn ang="f29">
                  <a:pos x="f53" y="f54"/>
                </a:cxn>
                <a:cxn ang="f29">
                  <a:pos x="f52" y="f55"/>
                </a:cxn>
                <a:cxn ang="f29">
                  <a:pos x="f50" y="f55"/>
                </a:cxn>
                <a:cxn ang="f29">
                  <a:pos x="f50" y="f51"/>
                </a:cxn>
              </a:cxnLst>
              <a:rect l="f46" t="f49" r="f47" b="f48"/>
              <a:pathLst>
                <a:path w="6384798" h="1468425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00206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1014636" tIns="201926" rIns="376933" bIns="201926" anchor="ctr" anchorCtr="1" compatLnSpc="1">
              <a:noAutofit/>
            </a:bodyPr>
            <a:lstStyle/>
            <a:p>
              <a:pPr marL="0" marR="0" lvl="0" indent="0" algn="ctr" defTabSz="23558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53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Poza działem VIII.</a:t>
              </a:r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88886712-42F9-17BF-1C67-7D87A0506A9E}"/>
                </a:ext>
              </a:extLst>
            </p:cNvPr>
            <p:cNvSpPr/>
            <p:nvPr/>
          </p:nvSpPr>
          <p:spPr>
            <a:xfrm>
              <a:off x="2536490" y="4405743"/>
              <a:ext cx="1468425" cy="146842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/>
              </a:stretch>
            </a:blipFill>
            <a:ln w="15873" cap="flat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50271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6D98C2-E2BE-CB98-B365-791F5940E7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Kodeks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4C588B-84D6-ED91-0066-3FCDCA6E5FA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Bef>
                <a:spcPts val="1000"/>
              </a:spcBef>
            </a:pPr>
            <a:r>
              <a:rPr lang="pl-PL" sz="4000"/>
              <a:t>Podstawowe zasady </a:t>
            </a:r>
          </a:p>
          <a:p>
            <a:pPr lvl="0" algn="just">
              <a:spcBef>
                <a:spcPts val="1000"/>
              </a:spcBef>
            </a:pPr>
            <a:r>
              <a:rPr lang="pl-PL" sz="4000"/>
              <a:t>art. 11[2]</a:t>
            </a:r>
          </a:p>
          <a:p>
            <a:pPr lvl="0" algn="just">
              <a:spcBef>
                <a:spcPts val="1000"/>
              </a:spcBef>
            </a:pPr>
            <a:r>
              <a:rPr lang="pl-PL" sz="4000"/>
              <a:t>art. 11[3]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1D4C2D-58A1-7E78-F1A7-665B83CF42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Kodeks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676252-7A27-F194-3CB3-750C8AF504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7690" y="2556931"/>
            <a:ext cx="9858907" cy="3515095"/>
          </a:xfrm>
        </p:spPr>
        <p:txBody>
          <a:bodyPr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53 § 1 pkt 2 i §2</a:t>
            </a:r>
          </a:p>
          <a:p>
            <a:pPr lvl="0" algn="just">
              <a:spcBef>
                <a:spcPts val="1000"/>
              </a:spcBef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Rozwiązanie stosunku pracy nie może nastąpić w razie:</a:t>
            </a:r>
          </a:p>
          <a:p>
            <a:pPr lvl="0" algn="just">
              <a:spcBef>
                <a:spcPts val="1000"/>
              </a:spcBef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usprawiedliwionej nieobecności pracownika w pracy z innych przyczyn niż wymienione w pkt 1, trwającej nie dłużej niż 1 miesiąc,</a:t>
            </a:r>
          </a:p>
          <a:p>
            <a:pPr lvl="0" algn="just">
              <a:spcBef>
                <a:spcPts val="1000"/>
              </a:spcBef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nieobecności pracownika w pracy z powodu sprawowania opieki nad dzieckiem - w okresie pobierania z tego tytułu zasiłku.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9873E2-C454-F693-50E5-08DDB9EA3C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Kodeks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29D425-4061-3ECA-F54B-5AB79186FB7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50000"/>
              </a:lnSpc>
              <a:spcBef>
                <a:spcPts val="800"/>
              </a:spcBef>
            </a:pPr>
            <a:r>
              <a:rPr lang="pl-PL" sz="3200" b="1" dirty="0">
                <a:solidFill>
                  <a:srgbClr val="333333"/>
                </a:solidFill>
                <a:latin typeface="Noto Serif" pitchFamily="18"/>
              </a:rPr>
              <a:t>Praca zdalna 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333333"/>
                </a:solidFill>
                <a:latin typeface="Noto Serif" pitchFamily="18"/>
              </a:rPr>
              <a:t>Art. 67</a:t>
            </a:r>
            <a:r>
              <a:rPr lang="pl-PL" sz="3200" baseline="30000" dirty="0">
                <a:solidFill>
                  <a:srgbClr val="333333"/>
                </a:solidFill>
                <a:latin typeface="Noto Serif" pitchFamily="18"/>
              </a:rPr>
              <a:t>19</a:t>
            </a:r>
            <a:r>
              <a:rPr lang="pl-PL" sz="3200" dirty="0">
                <a:solidFill>
                  <a:srgbClr val="333333"/>
                </a:solidFill>
                <a:latin typeface="Georgia" pitchFamily="18"/>
              </a:rPr>
              <a:t>§ 6 </a:t>
            </a:r>
            <a:r>
              <a:rPr lang="pl-PL" sz="3200" b="1" dirty="0">
                <a:solidFill>
                  <a:srgbClr val="333333"/>
                </a:solidFill>
                <a:latin typeface="Georgia" pitchFamily="18"/>
              </a:rPr>
              <a:t>– obowiązek uwzględniania wniosku pracownika o wykonywanie pracy zdalnej 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333333"/>
                </a:solidFill>
                <a:latin typeface="Georgia" pitchFamily="18"/>
              </a:rPr>
              <a:t>… </a:t>
            </a:r>
            <a:r>
              <a:rPr lang="pl-PL" sz="32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chyba że nie jest to możliwe ze względu na organizację pracy lub rodzaj pracy wykonywanej przez pracownika.</a:t>
            </a:r>
            <a:endParaRPr lang="pl-PL" sz="4000" dirty="0">
              <a:latin typeface="Garamond" pitchFamily="1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6697-3E00-7043-A094-5A23633E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EC16EC-8D45-7477-C152-1A311E69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53" y="899939"/>
            <a:ext cx="9601196" cy="1303867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67</a:t>
            </a:r>
            <a:r>
              <a:rPr lang="pl-PL" sz="3600" b="1" baseline="30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l-PL" sz="3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6 Kodeku pracy </a:t>
            </a:r>
            <a:r>
              <a:rPr lang="pl-PL" sz="3600" b="1" dirty="0">
                <a:solidFill>
                  <a:srgbClr val="2238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odpowiedzialność za wykroczenia przeciwko prawom pracownika </a:t>
            </a:r>
            <a:endParaRPr lang="pl-P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FA2B37-D9AE-0F68-3915-04975914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281 </a:t>
            </a:r>
            <a:r>
              <a:rPr lang="pl-PL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 Kodeksu pracy 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Kto, będąc pracodawcą lub działając w jego imieniu narusza przepisy dotyczące uwzględnienia wniosków, o których mowa </a:t>
            </a:r>
            <a:r>
              <a:rPr lang="pl-PL" sz="2800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67</a:t>
            </a:r>
            <a:r>
              <a:rPr lang="pl-PL" sz="2800" b="0" i="0" strike="noStrike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</a:t>
            </a:r>
            <a:r>
              <a:rPr lang="pl-PL" sz="2800" b="0" i="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§ 6 i 7</a:t>
            </a:r>
            <a:r>
              <a:rPr lang="pl-PL" sz="2800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C8391C-CBA8-CF2C-6362-1F6966AF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91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6C3F2-9A21-0DA8-38BB-22AA703962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Kodeks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8C7756-0C42-8447-E42E-0F2AAA08ADF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700"/>
              </a:spcBef>
            </a:pPr>
            <a:r>
              <a:rPr lang="pl-PL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142</a:t>
            </a:r>
            <a:r>
              <a:rPr lang="pl-PL" sz="2800" b="1" baseline="30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– </a:t>
            </a:r>
            <a:r>
              <a:rPr lang="pl-PL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obowiązek uwzględnienia wniosku o ustalenie indywidualnego rozkładu czasu pracy</a:t>
            </a:r>
          </a:p>
          <a:p>
            <a:pPr lvl="0" algn="just">
              <a:lnSpc>
                <a:spcPct val="150000"/>
              </a:lnSpc>
              <a:spcBef>
                <a:spcPts val="700"/>
              </a:spcBef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Pracodawca może odmówić uwzględnienia wniosku, jeżeli jego uwzględnienie nie jest możliwe ze względu na organizację pracy lub rodzaj pracy wykonywanej przez pracownika.</a:t>
            </a:r>
            <a:r>
              <a:rPr lang="pl-PL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F27AC-CEA3-D2CD-2347-22B044A7A2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4000" dirty="0"/>
              <a:t>Pracownicy mający obowiązki rodzinne </a:t>
            </a:r>
            <a:br>
              <a:rPr lang="pl-PL" sz="4000" dirty="0"/>
            </a:br>
            <a:endParaRPr lang="pl-PL" sz="4000" dirty="0"/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136FCD4F-9A9C-3710-7A97-E9EEAD5B1940}"/>
              </a:ext>
            </a:extLst>
          </p:cNvPr>
          <p:cNvGrpSpPr/>
          <p:nvPr/>
        </p:nvGrpSpPr>
        <p:grpSpPr>
          <a:xfrm>
            <a:off x="4437061" y="2557467"/>
            <a:ext cx="3317872" cy="3317872"/>
            <a:chOff x="4437061" y="2557467"/>
            <a:chExt cx="3317872" cy="3317872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82F579E2-F656-592D-565D-56EC8E94BC79}"/>
                </a:ext>
              </a:extLst>
            </p:cNvPr>
            <p:cNvSpPr/>
            <p:nvPr/>
          </p:nvSpPr>
          <p:spPr>
            <a:xfrm>
              <a:off x="4437061" y="2557467"/>
              <a:ext cx="3317872" cy="3317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17875"/>
                <a:gd name="f7" fmla="val 1658938"/>
                <a:gd name="f8" fmla="val 742732"/>
                <a:gd name="f9" fmla="val 2575144"/>
                <a:gd name="f10" fmla="val 3317876"/>
                <a:gd name="f11" fmla="+- 0 0 -90"/>
                <a:gd name="f12" fmla="*/ f3 1 3317875"/>
                <a:gd name="f13" fmla="*/ f4 1 3317875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317875"/>
                <a:gd name="f20" fmla="*/ 0 f17 1"/>
                <a:gd name="f21" fmla="*/ 1658938 f17 1"/>
                <a:gd name="f22" fmla="*/ 3317876 f17 1"/>
                <a:gd name="f23" fmla="+- f18 0 f1"/>
                <a:gd name="f24" fmla="*/ f20 1 3317875"/>
                <a:gd name="f25" fmla="*/ f21 1 3317875"/>
                <a:gd name="f26" fmla="*/ f22 1 3317875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317875" h="331787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887562" tIns="348404" rIns="887562" bIns="2604567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1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Pracownicy mający obowiązki rodzinne </a:t>
              </a:r>
            </a:p>
          </p:txBody>
        </p:sp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5E77D9A4-7E8E-63B3-D6D3-E6D667485AEE}"/>
                </a:ext>
              </a:extLst>
            </p:cNvPr>
            <p:cNvSpPr/>
            <p:nvPr/>
          </p:nvSpPr>
          <p:spPr>
            <a:xfrm>
              <a:off x="4851797" y="3386928"/>
              <a:ext cx="2488402" cy="2488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8406"/>
                <a:gd name="f7" fmla="val 1244203"/>
                <a:gd name="f8" fmla="val 557049"/>
                <a:gd name="f9" fmla="val 1931357"/>
                <a:gd name="f10" fmla="+- 0 0 -90"/>
                <a:gd name="f11" fmla="*/ f3 1 2488406"/>
                <a:gd name="f12" fmla="*/ f4 1 2488406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488406"/>
                <a:gd name="f19" fmla="*/ 0 f16 1"/>
                <a:gd name="f20" fmla="*/ 1244203 f16 1"/>
                <a:gd name="f21" fmla="*/ 2488406 f16 1"/>
                <a:gd name="f22" fmla="+- f17 0 f1"/>
                <a:gd name="f23" fmla="*/ f19 1 2488406"/>
                <a:gd name="f24" fmla="*/ f20 1 2488406"/>
                <a:gd name="f25" fmla="*/ f21 1 2488406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488406" h="248840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C0000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527992" tIns="785679" rIns="527992" bIns="785679" anchor="ctr" anchorCtr="1" compatLnSpc="1">
              <a:noAutofit/>
            </a:bodyPr>
            <a:lstStyle/>
            <a:p>
              <a:pPr marL="0" marR="0" lvl="0" indent="0" algn="ctr" defTabSz="10223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300" b="1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Pracownicy – rodzice 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B4221-8CA7-7428-AC82-A744DEC8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A4BE1-6647-2713-DC39-713BF834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53" y="899939"/>
            <a:ext cx="9601196" cy="1303867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142</a:t>
            </a:r>
            <a:r>
              <a:rPr lang="pl-PL" sz="3600" b="1" baseline="30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l-PL" sz="3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Kodeku pracy </a:t>
            </a:r>
            <a:r>
              <a:rPr lang="pl-PL" sz="3600" b="1" dirty="0">
                <a:solidFill>
                  <a:srgbClr val="2238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odpowiedzialność za wykroczenia przeciwko prawom pracownika </a:t>
            </a:r>
            <a:endParaRPr lang="pl-P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B0E070-5429-91F4-7EEE-098DC70C6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281 </a:t>
            </a:r>
            <a:r>
              <a:rPr lang="pl-PL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 Kodeksu pracy 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Kto, będąc pracodawcą lub działając w jego imieniu narusza przepisy dotyczące uwzględnienia wniosków, o których mowa </a:t>
            </a:r>
            <a:r>
              <a:rPr lang="pl-PL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142</a:t>
            </a:r>
            <a:r>
              <a:rPr lang="pl-PL" sz="2800" b="1" baseline="30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l-PL" sz="2800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4EC2DA-D375-3C49-A4B7-2FE48297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17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9CF74-6A16-8D49-9B41-753FE690FE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Kodeks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E475F9-A0D2-1108-C49A-CD12EF3B2BF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40000"/>
              </a:lnSpc>
            </a:pPr>
            <a:r>
              <a:rPr lang="pl-PL" b="1">
                <a:solidFill>
                  <a:srgbClr val="22384E"/>
                </a:solidFill>
              </a:rPr>
              <a:t>prawo do zwolnienia od pracy z powodu działania siły wyższej - </a:t>
            </a:r>
            <a:r>
              <a:rPr lang="pl-PL" b="1">
                <a:solidFill>
                  <a:srgbClr val="22384E"/>
                </a:solidFill>
                <a:highlight>
                  <a:srgbClr val="FFFF00"/>
                </a:highlight>
              </a:rPr>
              <a:t>art. 148</a:t>
            </a:r>
            <a:r>
              <a:rPr lang="pl-PL" b="1" baseline="30000">
                <a:solidFill>
                  <a:srgbClr val="22384E"/>
                </a:solidFill>
                <a:highlight>
                  <a:srgbClr val="FFFF00"/>
                </a:highlight>
              </a:rPr>
              <a:t>1 </a:t>
            </a:r>
            <a:r>
              <a:rPr lang="pl-PL" b="1">
                <a:solidFill>
                  <a:srgbClr val="22384E"/>
                </a:solidFill>
                <a:highlight>
                  <a:srgbClr val="FFFF00"/>
                </a:highlight>
              </a:rPr>
              <a:t>k.p. </a:t>
            </a:r>
            <a:r>
              <a:rPr lang="pl-PL" b="1">
                <a:solidFill>
                  <a:srgbClr val="22384E"/>
                </a:solidFill>
              </a:rPr>
              <a:t>- </a:t>
            </a:r>
            <a:r>
              <a:rPr lang="pl-PL" b="1"/>
              <a:t>w </a:t>
            </a:r>
            <a:r>
              <a:rPr lang="pl-PL" b="1" u="sng"/>
              <a:t>pilnych</a:t>
            </a:r>
            <a:r>
              <a:rPr lang="pl-PL" b="1"/>
              <a:t> sprawach rodzinnych</a:t>
            </a:r>
            <a:r>
              <a:rPr lang="pl-PL"/>
              <a:t> spowodowanych chorobą lub wypadkiem, jeżeli jest niezbędna natychmiastowa obecność pracownika.</a:t>
            </a:r>
          </a:p>
          <a:p>
            <a:pPr lvl="0" algn="just">
              <a:lnSpc>
                <a:spcPct val="140000"/>
              </a:lnSpc>
            </a:pPr>
            <a:r>
              <a:rPr lang="pl-PL" b="1"/>
              <a:t>art. 148</a:t>
            </a:r>
            <a:r>
              <a:rPr lang="pl-PL" b="1" baseline="30000"/>
              <a:t>1 </a:t>
            </a:r>
            <a:r>
              <a:rPr lang="pl-PL" b="1"/>
              <a:t>§ 6 k.p. </a:t>
            </a:r>
            <a:r>
              <a:rPr lang="pl-PL"/>
              <a:t>Do pracownika, o którym mowa w § 1, stosuje się odpowiednio art. 186</a:t>
            </a:r>
            <a:r>
              <a:rPr lang="pl-PL" baseline="30000"/>
              <a:t>4</a:t>
            </a:r>
            <a:r>
              <a:rPr lang="pl-PL"/>
              <a:t>.</a:t>
            </a:r>
          </a:p>
          <a:p>
            <a:pPr lvl="0" algn="just">
              <a:lnSpc>
                <a:spcPct val="140000"/>
              </a:lnSpc>
            </a:pPr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9823-BAC6-4221-AFA8-7E41217F3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9174AE-93DB-F909-78EE-A6AFCAB6E5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Kodeks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E503C1-3888-504F-13E3-6FCD7CD6C66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lnSpc>
                <a:spcPct val="160000"/>
              </a:lnSpc>
            </a:pPr>
            <a:r>
              <a:rPr lang="pl-PL" b="1" dirty="0">
                <a:solidFill>
                  <a:srgbClr val="2238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Prawo do zwolnienia od pracy z powodu działania siły wyższej - </a:t>
            </a:r>
            <a:r>
              <a:rPr lang="pl-PL" b="1" dirty="0">
                <a:solidFill>
                  <a:srgbClr val="22384E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148</a:t>
            </a:r>
            <a:r>
              <a:rPr lang="pl-PL" b="1" baseline="30000" dirty="0">
                <a:solidFill>
                  <a:srgbClr val="22384E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l-PL" b="1" dirty="0" err="1">
                <a:solidFill>
                  <a:srgbClr val="22384E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k.p</a:t>
            </a:r>
            <a:r>
              <a:rPr lang="pl-PL" b="1" dirty="0">
                <a:solidFill>
                  <a:srgbClr val="22384E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lnSpc>
                <a:spcPct val="160000"/>
              </a:lnSpc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2. O sposobie wykorzystania w danym roku kalendarzowym zwolnienia od pracy, o którym mowa w § 1, </a:t>
            </a:r>
            <a:r>
              <a:rPr lang="pl-PL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decyduje pracownik </a:t>
            </a: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pierwszym wniosku o udzielenie takiego zwolnienia złożonym w danym roku kalendarzowym.</a:t>
            </a:r>
          </a:p>
          <a:p>
            <a:pPr marL="0" indent="0" algn="l">
              <a:lnSpc>
                <a:spcPct val="160000"/>
              </a:lnSpc>
              <a:spcBef>
                <a:spcPts val="525"/>
              </a:spcBef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3. </a:t>
            </a:r>
            <a:r>
              <a:rPr lang="pl-PL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Pracodawca jest obowiązany udzielić zwolnienia od pracy</a:t>
            </a: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którym mowa w § 1, na wniosek zgłoszony przez pracownika najpóźniej w dniu korzystania z tego zwolnienia.</a:t>
            </a:r>
          </a:p>
          <a:p>
            <a:pPr lvl="0" algn="just">
              <a:lnSpc>
                <a:spcPct val="14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6920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1E6D4E-57D4-3AF7-9260-E6DCF8962E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750"/>
              </a:spcBef>
            </a:pPr>
            <a:r>
              <a:rPr lang="pl-PL" sz="2400" b="1" cap="all">
                <a:solidFill>
                  <a:srgbClr val="000000"/>
                </a:solidFill>
                <a:latin typeface="Noto Serif" pitchFamily="18"/>
              </a:rPr>
              <a:t>Rozporządzenie Ministra Rodziny, Pracy i Polityki Społecznej w sprawie świadectwa pracy</a:t>
            </a:r>
            <a:br>
              <a:rPr lang="pl-PL" sz="2400" b="1" cap="all">
                <a:solidFill>
                  <a:srgbClr val="000000"/>
                </a:solidFill>
                <a:latin typeface="Noto Serif" pitchFamily="18"/>
              </a:rPr>
            </a:br>
            <a:br>
              <a:rPr lang="pl-PL" sz="2400">
                <a:solidFill>
                  <a:srgbClr val="333333"/>
                </a:solidFill>
                <a:latin typeface="Noto Serif" pitchFamily="18"/>
              </a:rPr>
            </a:br>
            <a:r>
              <a:rPr lang="pl-PL" sz="2400" b="1">
                <a:solidFill>
                  <a:srgbClr val="333333"/>
                </a:solidFill>
                <a:latin typeface="Noto Serif" pitchFamily="18"/>
              </a:rPr>
              <a:t>z dnia 30 grudnia 2016 r.</a:t>
            </a:r>
            <a:br>
              <a:rPr lang="pl-PL" sz="2400" b="1">
                <a:solidFill>
                  <a:srgbClr val="333333"/>
                </a:solidFill>
                <a:latin typeface="Noto Serif" pitchFamily="18"/>
              </a:rPr>
            </a:br>
            <a:endParaRPr lang="pl-PL" sz="2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434D6F-DB9F-DC3D-B093-39BBBD43A4B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Bef>
                <a:spcPts val="750"/>
              </a:spcBef>
            </a:pPr>
            <a:r>
              <a:rPr lang="pl-PL" sz="2200" b="1">
                <a:solidFill>
                  <a:srgbClr val="000000"/>
                </a:solidFill>
                <a:latin typeface="Noto Serif" pitchFamily="18"/>
              </a:rPr>
              <a:t>§ 2 ust. 1 pkt 5a </a:t>
            </a:r>
            <a:endParaRPr lang="pl-PL" sz="2200">
              <a:solidFill>
                <a:srgbClr val="000000"/>
              </a:solidFill>
              <a:latin typeface="Noto Serif" pitchFamily="18"/>
            </a:endParaRPr>
          </a:p>
          <a:p>
            <a:pPr lvl="0" algn="just">
              <a:lnSpc>
                <a:spcPct val="150000"/>
              </a:lnSpc>
              <a:spcBef>
                <a:spcPts val="525"/>
              </a:spcBef>
            </a:pPr>
            <a:r>
              <a:rPr lang="pl-PL" sz="2200">
                <a:solidFill>
                  <a:srgbClr val="000000"/>
                </a:solidFill>
                <a:latin typeface="Noto Serif" pitchFamily="18"/>
              </a:rPr>
              <a:t>W świadectwie pracy zamieszcza się informacje niezbędne do ustalenia uprawnień ze stosunku pracy i uprawnień z ubezpieczeń społecznych, dotyczące zwolnienia od pracy przewidzianego w </a:t>
            </a:r>
            <a:r>
              <a:rPr lang="pl-PL" sz="2200">
                <a:solidFill>
                  <a:srgbClr val="000000"/>
                </a:solidFill>
                <a:highlight>
                  <a:srgbClr val="FFFF00"/>
                </a:highlight>
                <a:latin typeface="Noto Serif" pitchFamily="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148</a:t>
            </a:r>
            <a:r>
              <a:rPr lang="pl-PL" sz="2200" baseline="30000">
                <a:solidFill>
                  <a:srgbClr val="000000"/>
                </a:solidFill>
                <a:highlight>
                  <a:srgbClr val="FFFF00"/>
                </a:highlight>
                <a:latin typeface="Noto Serif" pitchFamily="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pl-PL" sz="2200">
                <a:solidFill>
                  <a:srgbClr val="000000"/>
                </a:solidFill>
                <a:highlight>
                  <a:srgbClr val="FFFF00"/>
                </a:highlight>
                <a:latin typeface="Noto Serif" pitchFamily="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§ 1</a:t>
            </a:r>
            <a:r>
              <a:rPr lang="pl-PL" sz="2200">
                <a:solidFill>
                  <a:srgbClr val="000000"/>
                </a:solidFill>
                <a:highlight>
                  <a:srgbClr val="FFFF00"/>
                </a:highlight>
                <a:latin typeface="Noto Serif" pitchFamily="18"/>
              </a:rPr>
              <a:t> </a:t>
            </a:r>
            <a:r>
              <a:rPr lang="pl-PL" sz="2200">
                <a:solidFill>
                  <a:srgbClr val="000000"/>
                </a:solidFill>
                <a:latin typeface="Noto Serif" pitchFamily="18"/>
              </a:rPr>
              <a:t>Kodeksu pracy, wykorzystanego w roku kalendarzowym, w którym ustał stosunek pracy. </a:t>
            </a:r>
          </a:p>
          <a:p>
            <a:pPr lvl="0">
              <a:spcBef>
                <a:spcPts val="500"/>
              </a:spcBef>
            </a:pPr>
            <a:endParaRPr lang="pl-PL" sz="2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52047-34BD-5C56-9AE2-B39BD9DB61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4000" b="1">
                <a:solidFill>
                  <a:srgbClr val="22384E"/>
                </a:solidFill>
              </a:rPr>
              <a:t>art. 173</a:t>
            </a:r>
            <a:r>
              <a:rPr lang="pl-PL" sz="4000" b="1" baseline="30000">
                <a:solidFill>
                  <a:srgbClr val="22384E"/>
                </a:solidFill>
              </a:rPr>
              <a:t>1</a:t>
            </a:r>
            <a:r>
              <a:rPr lang="pl-PL" sz="4000" b="1">
                <a:solidFill>
                  <a:srgbClr val="22384E"/>
                </a:solidFill>
              </a:rPr>
              <a:t> k.p. – urlop opiekuńczy </a:t>
            </a:r>
            <a:br>
              <a:rPr lang="pl-PL" sz="4000" b="1">
                <a:solidFill>
                  <a:srgbClr val="22384E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A6CE0D-5A17-1F56-B8FB-A826AF9B32B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pl-PL" b="1">
                <a:solidFill>
                  <a:srgbClr val="333333"/>
                </a:solidFill>
                <a:latin typeface="Noto Serif" pitchFamily="18"/>
              </a:rPr>
              <a:t>Cel:</a:t>
            </a:r>
          </a:p>
          <a:p>
            <a:pPr lvl="0" algn="just">
              <a:lnSpc>
                <a:spcPct val="150000"/>
              </a:lnSpc>
            </a:pPr>
            <a:r>
              <a:rPr lang="pl-PL">
                <a:solidFill>
                  <a:srgbClr val="333333"/>
                </a:solidFill>
                <a:latin typeface="Noto Serif" pitchFamily="18"/>
              </a:rPr>
              <a:t>zapewnienie osobistej opieki lub wsparcia osobie będącej członkiem rodziny lub zamieszkującej w tym samym gospodarstwie domowym, która wymaga opieki lub wsparcia z poważnych względów medycznych.</a:t>
            </a:r>
            <a:endParaRPr 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38CD31-7B92-3B0E-90F3-91263C09D9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574797"/>
          </a:xfrm>
        </p:spPr>
        <p:txBody>
          <a:bodyPr anchorCtr="0"/>
          <a:lstStyle/>
          <a:p>
            <a:pPr lvl="0" algn="l"/>
            <a:r>
              <a:rPr lang="pl-PL" b="1">
                <a:solidFill>
                  <a:srgbClr val="22384E"/>
                </a:solidFill>
              </a:rPr>
              <a:t>art. 173</a:t>
            </a:r>
            <a:r>
              <a:rPr lang="pl-PL" b="1" baseline="30000">
                <a:solidFill>
                  <a:srgbClr val="22384E"/>
                </a:solidFill>
              </a:rPr>
              <a:t>1</a:t>
            </a:r>
            <a:r>
              <a:rPr lang="pl-PL" b="1">
                <a:solidFill>
                  <a:srgbClr val="22384E"/>
                </a:solidFill>
              </a:rPr>
              <a:t> k.p. – urlop opiekuńczy</a:t>
            </a:r>
            <a:endParaRPr lang="pl-PL" b="1"/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83527B3C-049F-3419-DDA8-C984B5739103}"/>
              </a:ext>
            </a:extLst>
          </p:cNvPr>
          <p:cNvGrpSpPr/>
          <p:nvPr/>
        </p:nvGrpSpPr>
        <p:grpSpPr>
          <a:xfrm>
            <a:off x="2778596" y="2557695"/>
            <a:ext cx="6634803" cy="3317406"/>
            <a:chOff x="2778596" y="2557695"/>
            <a:chExt cx="6634803" cy="3317406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32D46D76-35F3-EABB-EEBE-C32711D734A7}"/>
                </a:ext>
              </a:extLst>
            </p:cNvPr>
            <p:cNvSpPr/>
            <p:nvPr/>
          </p:nvSpPr>
          <p:spPr>
            <a:xfrm>
              <a:off x="2778596" y="2557695"/>
              <a:ext cx="2948802" cy="1474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48806"/>
                <a:gd name="f7" fmla="val 1474403"/>
                <a:gd name="f8" fmla="val 147440"/>
                <a:gd name="f9" fmla="val 66011"/>
                <a:gd name="f10" fmla="val 2801366"/>
                <a:gd name="f11" fmla="val 2882795"/>
                <a:gd name="f12" fmla="val 1326963"/>
                <a:gd name="f13" fmla="val 1408392"/>
                <a:gd name="f14" fmla="+- 0 0 -90"/>
                <a:gd name="f15" fmla="*/ f3 1 2948806"/>
                <a:gd name="f16" fmla="*/ f4 1 147440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48806"/>
                <a:gd name="f25" fmla="*/ f21 1 1474403"/>
                <a:gd name="f26" fmla="*/ 0 f22 1"/>
                <a:gd name="f27" fmla="*/ 147440 f21 1"/>
                <a:gd name="f28" fmla="*/ 147440 f22 1"/>
                <a:gd name="f29" fmla="*/ 0 f21 1"/>
                <a:gd name="f30" fmla="*/ 2801366 f22 1"/>
                <a:gd name="f31" fmla="*/ 2948806 f22 1"/>
                <a:gd name="f32" fmla="*/ 1326963 f21 1"/>
                <a:gd name="f33" fmla="*/ 1474403 f21 1"/>
                <a:gd name="f34" fmla="+- f23 0 f1"/>
                <a:gd name="f35" fmla="*/ f26 1 2948806"/>
                <a:gd name="f36" fmla="*/ f27 1 1474403"/>
                <a:gd name="f37" fmla="*/ f28 1 2948806"/>
                <a:gd name="f38" fmla="*/ f29 1 1474403"/>
                <a:gd name="f39" fmla="*/ f30 1 2948806"/>
                <a:gd name="f40" fmla="*/ f31 1 2948806"/>
                <a:gd name="f41" fmla="*/ f32 1 1474403"/>
                <a:gd name="f42" fmla="*/ f33 1 147440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948806" h="1474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206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96524" tIns="78748" rIns="96524" bIns="78748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800" b="1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Członek rodziny </a:t>
              </a:r>
              <a:r>
                <a:rPr lang="pl-PL" sz="15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 </a:t>
              </a:r>
            </a:p>
          </p:txBody>
        </p:sp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4EB30EE5-FE0C-6990-566D-CC11EB4931F1}"/>
                </a:ext>
              </a:extLst>
            </p:cNvPr>
            <p:cNvSpPr/>
            <p:nvPr/>
          </p:nvSpPr>
          <p:spPr>
            <a:xfrm>
              <a:off x="3073472" y="4032101"/>
              <a:ext cx="294875" cy="11058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880"/>
                <a:gd name="f4" fmla="val 1105802"/>
                <a:gd name="f5" fmla="*/ f0 1 294880"/>
                <a:gd name="f6" fmla="*/ f1 1 110580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94880"/>
                <a:gd name="f13" fmla="*/ f10 1 1105802"/>
                <a:gd name="f14" fmla="*/ 0 1 f12"/>
                <a:gd name="f15" fmla="*/ 294880 1 f12"/>
                <a:gd name="f16" fmla="*/ 0 1 f13"/>
                <a:gd name="f17" fmla="*/ 110580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94880" h="110580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5873" cap="flat">
              <a:solidFill>
                <a:srgbClr val="67791F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491FADF8-F8D7-09E5-9FD3-2E59883C3081}"/>
                </a:ext>
              </a:extLst>
            </p:cNvPr>
            <p:cNvSpPr/>
            <p:nvPr/>
          </p:nvSpPr>
          <p:spPr>
            <a:xfrm>
              <a:off x="3368356" y="4400696"/>
              <a:ext cx="3750457" cy="1474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50456"/>
                <a:gd name="f7" fmla="val 1474403"/>
                <a:gd name="f8" fmla="val 147440"/>
                <a:gd name="f9" fmla="val 66011"/>
                <a:gd name="f10" fmla="val 3603016"/>
                <a:gd name="f11" fmla="val 3684445"/>
                <a:gd name="f12" fmla="val 1326963"/>
                <a:gd name="f13" fmla="val 1408392"/>
                <a:gd name="f14" fmla="+- 0 0 -90"/>
                <a:gd name="f15" fmla="*/ f3 1 3750456"/>
                <a:gd name="f16" fmla="*/ f4 1 147440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50456"/>
                <a:gd name="f25" fmla="*/ f21 1 1474403"/>
                <a:gd name="f26" fmla="*/ 0 f22 1"/>
                <a:gd name="f27" fmla="*/ 147440 f21 1"/>
                <a:gd name="f28" fmla="*/ 147440 f22 1"/>
                <a:gd name="f29" fmla="*/ 0 f21 1"/>
                <a:gd name="f30" fmla="*/ 3603016 f22 1"/>
                <a:gd name="f31" fmla="*/ 3750456 f22 1"/>
                <a:gd name="f32" fmla="*/ 1326963 f21 1"/>
                <a:gd name="f33" fmla="*/ 1474403 f21 1"/>
                <a:gd name="f34" fmla="+- f23 0 f1"/>
                <a:gd name="f35" fmla="*/ f26 1 3750456"/>
                <a:gd name="f36" fmla="*/ f27 1 1474403"/>
                <a:gd name="f37" fmla="*/ f28 1 3750456"/>
                <a:gd name="f38" fmla="*/ f29 1 1474403"/>
                <a:gd name="f39" fmla="*/ f30 1 3750456"/>
                <a:gd name="f40" fmla="*/ f31 1 3750456"/>
                <a:gd name="f41" fmla="*/ f32 1 1474403"/>
                <a:gd name="f42" fmla="*/ f33 1 147440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750456" h="1474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5873" cap="flat">
              <a:solidFill>
                <a:srgbClr val="83992A"/>
              </a:solidFill>
              <a:prstDash val="solid"/>
            </a:ln>
          </p:spPr>
          <p:txBody>
            <a:bodyPr vert="horz" wrap="square" lIns="88907" tIns="73664" rIns="88907" bIns="73664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0" i="0" u="none" strike="noStrike" kern="1200" cap="none" spc="0" baseline="0">
                  <a:solidFill>
                    <a:srgbClr val="000000"/>
                  </a:solidFill>
                  <a:uFillTx/>
                  <a:latin typeface="Garamond"/>
                </a:rPr>
                <a:t>syn, córka, matka, ojciec lub małżonek </a:t>
              </a:r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2E8D44CB-F30E-E20A-050D-1A4144F20231}"/>
                </a:ext>
              </a:extLst>
            </p:cNvPr>
            <p:cNvSpPr/>
            <p:nvPr/>
          </p:nvSpPr>
          <p:spPr>
            <a:xfrm>
              <a:off x="6464597" y="2557695"/>
              <a:ext cx="2948802" cy="1474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48806"/>
                <a:gd name="f7" fmla="val 1474403"/>
                <a:gd name="f8" fmla="val 147440"/>
                <a:gd name="f9" fmla="val 66011"/>
                <a:gd name="f10" fmla="val 2801366"/>
                <a:gd name="f11" fmla="val 2882795"/>
                <a:gd name="f12" fmla="val 1326963"/>
                <a:gd name="f13" fmla="val 1408392"/>
                <a:gd name="f14" fmla="+- 0 0 -90"/>
                <a:gd name="f15" fmla="*/ f3 1 2948806"/>
                <a:gd name="f16" fmla="*/ f4 1 147440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48806"/>
                <a:gd name="f25" fmla="*/ f21 1 1474403"/>
                <a:gd name="f26" fmla="*/ 0 f22 1"/>
                <a:gd name="f27" fmla="*/ 147440 f21 1"/>
                <a:gd name="f28" fmla="*/ 147440 f22 1"/>
                <a:gd name="f29" fmla="*/ 0 f21 1"/>
                <a:gd name="f30" fmla="*/ 2801366 f22 1"/>
                <a:gd name="f31" fmla="*/ 2948806 f22 1"/>
                <a:gd name="f32" fmla="*/ 1326963 f21 1"/>
                <a:gd name="f33" fmla="*/ 1474403 f21 1"/>
                <a:gd name="f34" fmla="+- f23 0 f1"/>
                <a:gd name="f35" fmla="*/ f26 1 2948806"/>
                <a:gd name="f36" fmla="*/ f27 1 1474403"/>
                <a:gd name="f37" fmla="*/ f28 1 2948806"/>
                <a:gd name="f38" fmla="*/ f29 1 1474403"/>
                <a:gd name="f39" fmla="*/ f30 1 2948806"/>
                <a:gd name="f40" fmla="*/ f31 1 2948806"/>
                <a:gd name="f41" fmla="*/ f32 1 1474403"/>
                <a:gd name="f42" fmla="*/ f33 1 147440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948806" h="1474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86996" tIns="72393" rIns="86996" bIns="72393" anchor="ctr" anchorCtr="1" compatLnSpc="1">
              <a:noAutofit/>
            </a:bodyPr>
            <a:lstStyle/>
            <a:p>
              <a:pPr marL="0" marR="0" lvl="0" indent="0" algn="ctr" defTabSz="10223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300" b="1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ea typeface="Calibri" pitchFamily="34"/>
                  <a:cs typeface="Times New Roman" pitchFamily="18"/>
                </a:rPr>
                <a:t>Osoba zamieszkująca w tym samym gospodarstwie domowym</a:t>
              </a:r>
              <a:endParaRPr lang="pl-PL" sz="23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24E41-388B-15FD-A08A-12FCE392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71958-1924-C7C4-356C-25AD07FB74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4000" b="1" dirty="0">
                <a:solidFill>
                  <a:srgbClr val="22384E"/>
                </a:solidFill>
              </a:rPr>
              <a:t>art. 173</a:t>
            </a:r>
            <a:r>
              <a:rPr lang="pl-PL" sz="4000" b="1" baseline="30000" dirty="0">
                <a:solidFill>
                  <a:srgbClr val="22384E"/>
                </a:solidFill>
              </a:rPr>
              <a:t>1</a:t>
            </a:r>
            <a:r>
              <a:rPr lang="pl-PL" sz="4000" b="1" dirty="0">
                <a:solidFill>
                  <a:srgbClr val="22384E"/>
                </a:solidFill>
              </a:rPr>
              <a:t> </a:t>
            </a:r>
            <a:r>
              <a:rPr lang="pl-PL" sz="4000" b="1" dirty="0" err="1">
                <a:solidFill>
                  <a:srgbClr val="22384E"/>
                </a:solidFill>
              </a:rPr>
              <a:t>k.p</a:t>
            </a:r>
            <a:r>
              <a:rPr lang="pl-PL" sz="4000" b="1" dirty="0">
                <a:solidFill>
                  <a:srgbClr val="22384E"/>
                </a:solidFill>
              </a:rPr>
              <a:t>. – urlop opiekuńczy </a:t>
            </a:r>
            <a:br>
              <a:rPr lang="pl-PL" sz="4000" b="1" dirty="0">
                <a:solidFill>
                  <a:srgbClr val="22384E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82B0E-67CA-8D7C-B101-A27F59E301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5401" y="2414427"/>
            <a:ext cx="9601196" cy="3698697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rgbClr val="333333"/>
                </a:solidFill>
                <a:latin typeface="Noto Serif" pitchFamily="18"/>
              </a:rPr>
              <a:t>Treść wniosku </a:t>
            </a:r>
          </a:p>
          <a:p>
            <a:pPr lvl="0"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§ 5. We wniosku wskazuje się:</a:t>
            </a:r>
          </a:p>
          <a:p>
            <a:pPr lvl="0"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 imię i nazwisko osoby, która wymaga opieki lub wsparcia z poważnych względów medycznych, </a:t>
            </a:r>
          </a:p>
          <a:p>
            <a:pPr lvl="0"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przyczynę konieczności zapewnienia osobistej opieki lub wsparcia przez pracownika oraz </a:t>
            </a:r>
          </a:p>
          <a:p>
            <a:pPr lvl="0"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w przypadku członka rodziny - stopień pokrewieństwa z pracownikiem lub w przypadku osoby niebędącej członkiem rodziny - adres zamieszkania tej osoby.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5033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1172C-D67F-E572-A595-3FB94220D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D0145-2B4F-EE4C-1175-8C3B1293ED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4000" b="1">
                <a:solidFill>
                  <a:srgbClr val="22384E"/>
                </a:solidFill>
              </a:rPr>
              <a:t>art. 173</a:t>
            </a:r>
            <a:r>
              <a:rPr lang="pl-PL" sz="4000" b="1" baseline="30000">
                <a:solidFill>
                  <a:srgbClr val="22384E"/>
                </a:solidFill>
              </a:rPr>
              <a:t>1</a:t>
            </a:r>
            <a:r>
              <a:rPr lang="pl-PL" sz="4000" b="1">
                <a:solidFill>
                  <a:srgbClr val="22384E"/>
                </a:solidFill>
              </a:rPr>
              <a:t> k.p. – urlop opiekuńczy </a:t>
            </a:r>
            <a:br>
              <a:rPr lang="pl-PL" sz="4000" b="1">
                <a:solidFill>
                  <a:srgbClr val="22384E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FC2264-D787-0E50-A39D-8DCFABB2F8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5401" y="2414427"/>
            <a:ext cx="9601196" cy="3698697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b="1" dirty="0">
                <a:solidFill>
                  <a:srgbClr val="333333"/>
                </a:solidFill>
                <a:latin typeface="Noto Serif" pitchFamily="18"/>
              </a:rPr>
              <a:t>Treść wniosku </a:t>
            </a:r>
          </a:p>
          <a:p>
            <a:pPr lvl="0"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§ 5. We wniosku wskazuje się:</a:t>
            </a:r>
          </a:p>
          <a:p>
            <a:pPr lvl="0"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 imię i nazwisko osoby, która wymaga opieki lub wsparcia z poważnych względów medycznych, </a:t>
            </a:r>
          </a:p>
          <a:p>
            <a:pPr lvl="0"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przyczynę konieczności zapewnienia osobistej opieki lub wsparcia przez pracownika oraz </a:t>
            </a:r>
          </a:p>
          <a:p>
            <a:pPr lvl="0"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w przypadku członka rodziny - stopień pokrewieństwa z pracownikiem lub w przypadku osoby niebędącej członkiem rodziny - adres zamieszkania tej osoby.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057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DD1FF-9E36-45F6-8A55-E7EB5968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22384E"/>
                </a:solidFill>
              </a:rPr>
              <a:t>art. 173</a:t>
            </a:r>
            <a:r>
              <a:rPr lang="pl-PL" sz="4400" b="1" baseline="30000" dirty="0">
                <a:solidFill>
                  <a:srgbClr val="22384E"/>
                </a:solidFill>
              </a:rPr>
              <a:t>1</a:t>
            </a:r>
            <a:r>
              <a:rPr lang="pl-PL" sz="4400" b="1" dirty="0">
                <a:solidFill>
                  <a:srgbClr val="22384E"/>
                </a:solidFill>
              </a:rPr>
              <a:t> </a:t>
            </a:r>
            <a:r>
              <a:rPr lang="pl-PL" sz="4400" b="1" dirty="0" err="1">
                <a:solidFill>
                  <a:srgbClr val="22384E"/>
                </a:solidFill>
              </a:rPr>
              <a:t>k.p</a:t>
            </a:r>
            <a:r>
              <a:rPr lang="pl-PL" sz="4400" b="1" dirty="0">
                <a:solidFill>
                  <a:srgbClr val="22384E"/>
                </a:solidFill>
              </a:rPr>
              <a:t>. – urlop opiekuńczy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4DFD78-699D-4FAE-8702-26D9EF04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3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3. Urlopu, o którym mowa w § 1, </a:t>
            </a:r>
            <a:r>
              <a:rPr lang="pl-PL" sz="3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udziela się </a:t>
            </a:r>
            <a:r>
              <a:rPr lang="pl-PL" sz="3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dni, które są dla pracownika dniami pracy, zgodnie z obowiązującym go rozkładem czasu pracy.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28A353-CF4F-445D-8E8D-062FDA80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42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B07E9-D988-E97F-FBDC-78F963ED3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5E7351-C321-E1D5-0305-A5B111137A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750"/>
              </a:spcBef>
            </a:pPr>
            <a:r>
              <a:rPr lang="pl-PL" sz="2400" b="1" cap="all">
                <a:solidFill>
                  <a:srgbClr val="000000"/>
                </a:solidFill>
                <a:latin typeface="Noto Serif" pitchFamily="18"/>
              </a:rPr>
              <a:t>Rozporządzenie Ministra Rodziny, Pracy i Polityki Społecznej w sprawie świadectwa pracy</a:t>
            </a:r>
            <a:br>
              <a:rPr lang="pl-PL" sz="2400" b="1" cap="all">
                <a:solidFill>
                  <a:srgbClr val="000000"/>
                </a:solidFill>
                <a:latin typeface="Noto Serif" pitchFamily="18"/>
              </a:rPr>
            </a:br>
            <a:br>
              <a:rPr lang="pl-PL" sz="2400">
                <a:solidFill>
                  <a:srgbClr val="333333"/>
                </a:solidFill>
                <a:latin typeface="Noto Serif" pitchFamily="18"/>
              </a:rPr>
            </a:br>
            <a:r>
              <a:rPr lang="pl-PL" sz="2400" b="1">
                <a:solidFill>
                  <a:srgbClr val="333333"/>
                </a:solidFill>
                <a:latin typeface="Noto Serif" pitchFamily="18"/>
              </a:rPr>
              <a:t>z dnia 30 grudnia 2016 r.</a:t>
            </a:r>
            <a:br>
              <a:rPr lang="pl-PL" sz="2400" b="1">
                <a:solidFill>
                  <a:srgbClr val="333333"/>
                </a:solidFill>
                <a:latin typeface="Noto Serif" pitchFamily="18"/>
              </a:rPr>
            </a:br>
            <a:endParaRPr lang="pl-PL" sz="2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76E79E-393F-B2C7-4E83-0F4F057A692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spcBef>
                <a:spcPts val="750"/>
              </a:spcBef>
            </a:pPr>
            <a:r>
              <a:rPr lang="pl-P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2 ust. 1 pkt 6a </a:t>
            </a:r>
            <a:endParaRPr lang="pl-PL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525"/>
              </a:spcBef>
            </a:pP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świadectwie pracy zamieszcza się informacje niezbędne do ustalenia uprawnień ze stosunku pracy i uprawnień z ubezpieczeń społecznych, </a:t>
            </a: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urlopu opiekuńczego </a:t>
            </a: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wykorzystanego w roku kalendarzowym, w którym ustał stosunek pracy. </a:t>
            </a:r>
          </a:p>
          <a:p>
            <a:pPr lvl="0">
              <a:spcBef>
                <a:spcPts val="500"/>
              </a:spcBef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99772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AE482-48BF-2733-70FE-163D17F899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4000" dirty="0"/>
              <a:t>Pracownicy mający obowiązki rodzinne </a:t>
            </a:r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54A86084-5DF2-16A5-699D-7C9B65EB854E}"/>
              </a:ext>
            </a:extLst>
          </p:cNvPr>
          <p:cNvGrpSpPr/>
          <p:nvPr/>
        </p:nvGrpSpPr>
        <p:grpSpPr>
          <a:xfrm>
            <a:off x="1806634" y="2557467"/>
            <a:ext cx="8578727" cy="3317872"/>
            <a:chOff x="1806634" y="2557467"/>
            <a:chExt cx="8578727" cy="3317872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A8319057-6B6A-DE70-C0C8-1A1B1FC39D19}"/>
                </a:ext>
              </a:extLst>
            </p:cNvPr>
            <p:cNvSpPr/>
            <p:nvPr/>
          </p:nvSpPr>
          <p:spPr>
            <a:xfrm>
              <a:off x="2015493" y="2557467"/>
              <a:ext cx="8161020" cy="3317872"/>
            </a:xfrm>
            <a:custGeom>
              <a:avLst>
                <a:gd name="f0" fmla="val 17209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D9DECD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4B90F83D-496E-C6F7-98BF-73E8C1287130}"/>
                </a:ext>
              </a:extLst>
            </p:cNvPr>
            <p:cNvSpPr/>
            <p:nvPr/>
          </p:nvSpPr>
          <p:spPr>
            <a:xfrm>
              <a:off x="1806634" y="3552828"/>
              <a:ext cx="4140512" cy="1327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40517"/>
                <a:gd name="f7" fmla="val 1327150"/>
                <a:gd name="f8" fmla="val 221196"/>
                <a:gd name="f9" fmla="val 99033"/>
                <a:gd name="f10" fmla="val 3919321"/>
                <a:gd name="f11" fmla="val 4041484"/>
                <a:gd name="f12" fmla="val 1105954"/>
                <a:gd name="f13" fmla="val 1228117"/>
                <a:gd name="f14" fmla="+- 0 0 -90"/>
                <a:gd name="f15" fmla="*/ f3 1 4140517"/>
                <a:gd name="f16" fmla="*/ f4 1 132715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40517"/>
                <a:gd name="f25" fmla="*/ f21 1 1327150"/>
                <a:gd name="f26" fmla="*/ 0 f22 1"/>
                <a:gd name="f27" fmla="*/ 221196 f21 1"/>
                <a:gd name="f28" fmla="*/ 221196 f22 1"/>
                <a:gd name="f29" fmla="*/ 0 f21 1"/>
                <a:gd name="f30" fmla="*/ 3919321 f22 1"/>
                <a:gd name="f31" fmla="*/ 4140517 f22 1"/>
                <a:gd name="f32" fmla="*/ 1105954 f21 1"/>
                <a:gd name="f33" fmla="*/ 1327150 f21 1"/>
                <a:gd name="f34" fmla="+- f23 0 f1"/>
                <a:gd name="f35" fmla="*/ f26 1 4140517"/>
                <a:gd name="f36" fmla="*/ f27 1 1327150"/>
                <a:gd name="f37" fmla="*/ f28 1 4140517"/>
                <a:gd name="f38" fmla="*/ f29 1 1327150"/>
                <a:gd name="f39" fmla="*/ f30 1 4140517"/>
                <a:gd name="f40" fmla="*/ f31 1 4140517"/>
                <a:gd name="f41" fmla="*/ f32 1 1327150"/>
                <a:gd name="f42" fmla="*/ f33 1 132715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140517" h="132715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198132" tIns="198132" rIns="198132" bIns="198132" anchor="ctr" anchorCtr="1" compatLnSpc="1">
              <a:noAutofit/>
            </a:bodyPr>
            <a:lstStyle/>
            <a:p>
              <a:pPr marL="0" marR="0" lvl="0" indent="0" algn="ctr" defTabSz="15557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35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Niedyskryminowanie </a:t>
              </a:r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36CEF6B1-23CC-5C52-B3DA-93D712D71531}"/>
                </a:ext>
              </a:extLst>
            </p:cNvPr>
            <p:cNvSpPr/>
            <p:nvPr/>
          </p:nvSpPr>
          <p:spPr>
            <a:xfrm>
              <a:off x="6244849" y="3552828"/>
              <a:ext cx="4140512" cy="1327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40517"/>
                <a:gd name="f7" fmla="val 1327150"/>
                <a:gd name="f8" fmla="val 221196"/>
                <a:gd name="f9" fmla="val 99033"/>
                <a:gd name="f10" fmla="val 3919321"/>
                <a:gd name="f11" fmla="val 4041484"/>
                <a:gd name="f12" fmla="val 1105954"/>
                <a:gd name="f13" fmla="val 1228117"/>
                <a:gd name="f14" fmla="+- 0 0 -90"/>
                <a:gd name="f15" fmla="*/ f3 1 4140517"/>
                <a:gd name="f16" fmla="*/ f4 1 132715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140517"/>
                <a:gd name="f25" fmla="*/ f21 1 1327150"/>
                <a:gd name="f26" fmla="*/ 0 f22 1"/>
                <a:gd name="f27" fmla="*/ 221196 f21 1"/>
                <a:gd name="f28" fmla="*/ 221196 f22 1"/>
                <a:gd name="f29" fmla="*/ 0 f21 1"/>
                <a:gd name="f30" fmla="*/ 3919321 f22 1"/>
                <a:gd name="f31" fmla="*/ 4140517 f22 1"/>
                <a:gd name="f32" fmla="*/ 1105954 f21 1"/>
                <a:gd name="f33" fmla="*/ 1327150 f21 1"/>
                <a:gd name="f34" fmla="+- f23 0 f1"/>
                <a:gd name="f35" fmla="*/ f26 1 4140517"/>
                <a:gd name="f36" fmla="*/ f27 1 1327150"/>
                <a:gd name="f37" fmla="*/ f28 1 4140517"/>
                <a:gd name="f38" fmla="*/ f29 1 1327150"/>
                <a:gd name="f39" fmla="*/ f30 1 4140517"/>
                <a:gd name="f40" fmla="*/ f31 1 4140517"/>
                <a:gd name="f41" fmla="*/ f32 1 1327150"/>
                <a:gd name="f42" fmla="*/ f33 1 132715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140517" h="132715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206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198132" tIns="198132" rIns="198132" bIns="198132" anchor="ctr" anchorCtr="1" compatLnSpc="1">
              <a:noAutofit/>
            </a:bodyPr>
            <a:lstStyle/>
            <a:p>
              <a:pPr marL="0" marR="0" lvl="0" indent="0" algn="ctr" defTabSz="15557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35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Działania wyrównawcze 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2205C8-3B13-D6E3-2902-8AD975628D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Uprawnienia pracowników mających obowiązki rodzinne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4256D4-BD02-A80E-738C-5B42251768E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40000"/>
              </a:lnSpc>
              <a:spcBef>
                <a:spcPts val="500"/>
              </a:spcBef>
            </a:pPr>
            <a:r>
              <a:rPr lang="pl-PL" sz="2200"/>
              <a:t>Uprawnienia pracowników wychowujących dzieci w określonym wieku (matki, ojcowie dzieci).</a:t>
            </a:r>
          </a:p>
          <a:p>
            <a:pPr lvl="0" algn="just">
              <a:lnSpc>
                <a:spcPct val="140000"/>
              </a:lnSpc>
              <a:spcBef>
                <a:spcPts val="500"/>
              </a:spcBef>
            </a:pPr>
            <a:r>
              <a:rPr lang="pl-PL" sz="2200"/>
              <a:t> </a:t>
            </a:r>
            <a:r>
              <a:rPr lang="pl-PL" sz="2200" b="1"/>
              <a:t>Uprawnienia pracowników dzieci z niepełnosprawnością (małoletnich oraz pełnoletnich).</a:t>
            </a:r>
          </a:p>
          <a:p>
            <a:pPr lvl="0" algn="just">
              <a:lnSpc>
                <a:spcPct val="140000"/>
              </a:lnSpc>
              <a:spcBef>
                <a:spcPts val="500"/>
              </a:spcBef>
            </a:pPr>
            <a:r>
              <a:rPr lang="pl-PL" sz="2200"/>
              <a:t>Uprawnienia pracowników mających obowiązki rodzinne w stosunku do innych osób niż dzieci. 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endParaRPr lang="pl-PL" sz="2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58B06-921E-4935-987C-C1B0CB9B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99" y="3204632"/>
            <a:ext cx="6241816" cy="1418168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Dziękuję za uwagę </a:t>
            </a:r>
          </a:p>
        </p:txBody>
      </p:sp>
      <p:pic>
        <p:nvPicPr>
          <p:cNvPr id="16" name="Symbol zastępczy obrazu 15">
            <a:extLst>
              <a:ext uri="{FF2B5EF4-FFF2-40B4-BE49-F238E27FC236}">
                <a16:creationId xmlns:a16="http://schemas.microsoft.com/office/drawing/2014/main" id="{44ACCE1F-BAE8-438D-A167-8BD27F9613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66" b="6166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0DAD2C-03CE-4439-BAFB-3B74161AC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439332" y="6062132"/>
            <a:ext cx="6241816" cy="118533"/>
          </a:xfrm>
          <a:solidFill>
            <a:schemeClr val="accent4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21" name="Symbol zastępczy numeru slajdu 20">
            <a:extLst>
              <a:ext uri="{FF2B5EF4-FFF2-40B4-BE49-F238E27FC236}">
                <a16:creationId xmlns:a16="http://schemas.microsoft.com/office/drawing/2014/main" id="{7752F460-008B-452D-83FA-87DECD29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93283-D43E-B151-70EA-3D0930094C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Prawo UE </a:t>
            </a:r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FB7BF58A-3F2A-1B21-1EB8-D09B5EA3792F}"/>
              </a:ext>
            </a:extLst>
          </p:cNvPr>
          <p:cNvGrpSpPr/>
          <p:nvPr/>
        </p:nvGrpSpPr>
        <p:grpSpPr>
          <a:xfrm>
            <a:off x="-2454779" y="1981385"/>
            <a:ext cx="13307975" cy="4470026"/>
            <a:chOff x="-2454779" y="1981385"/>
            <a:chExt cx="13307975" cy="4470026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68637A28-09B8-5FD5-D6A0-3EC972142E87}"/>
                </a:ext>
              </a:extLst>
            </p:cNvPr>
            <p:cNvSpPr/>
            <p:nvPr/>
          </p:nvSpPr>
          <p:spPr>
            <a:xfrm>
              <a:off x="-2454779" y="1981385"/>
              <a:ext cx="4470026" cy="4470026"/>
            </a:xfrm>
            <a:custGeom>
              <a:avLst>
                <a:gd name="f13" fmla="val 225"/>
                <a:gd name="f14" fmla="val 315"/>
                <a:gd name="f15" fmla="val 483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225"/>
                <a:gd name="f14" fmla="val 315"/>
                <a:gd name="f15" fmla="val 483"/>
                <a:gd name="f16" fmla="+- 0 0 -315"/>
                <a:gd name="f17" fmla="+- 0 0 -225"/>
                <a:gd name="f18" fmla="+- 0 0 -270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noFill/>
            <a:ln w="15873" cap="flat">
              <a:solidFill>
                <a:srgbClr val="67791F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88F367D9-00D5-A0AE-931A-A130B425AA16}"/>
                </a:ext>
              </a:extLst>
            </p:cNvPr>
            <p:cNvSpPr/>
            <p:nvPr/>
          </p:nvSpPr>
          <p:spPr>
            <a:xfrm>
              <a:off x="1758308" y="2889247"/>
              <a:ext cx="9094887" cy="663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94892"/>
                <a:gd name="f7" fmla="val 663575"/>
                <a:gd name="f8" fmla="+- 0 0 -90"/>
                <a:gd name="f9" fmla="*/ f3 1 9094892"/>
                <a:gd name="f10" fmla="*/ f4 1 66357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9094892"/>
                <a:gd name="f19" fmla="*/ f15 1 663575"/>
                <a:gd name="f20" fmla="*/ 0 f16 1"/>
                <a:gd name="f21" fmla="*/ 0 f15 1"/>
                <a:gd name="f22" fmla="*/ 9094892 f16 1"/>
                <a:gd name="f23" fmla="*/ 663575 f15 1"/>
                <a:gd name="f24" fmla="+- f17 0 f1"/>
                <a:gd name="f25" fmla="*/ f20 1 9094892"/>
                <a:gd name="f26" fmla="*/ f21 1 663575"/>
                <a:gd name="f27" fmla="*/ f22 1 9094892"/>
                <a:gd name="f28" fmla="*/ f23 1 66357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9094892" h="6635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526712" tIns="60963" rIns="60963" bIns="60963" anchor="ctr" anchorCtr="0" compatLnSpc="1">
              <a:noAutofit/>
            </a:bodyPr>
            <a:lstStyle/>
            <a:p>
              <a:pPr marL="0" marR="0" lvl="0" indent="0" algn="l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Uregulowania dot. zasady równego traktowania w zatrudnieniu </a:t>
              </a:r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09887A2B-1EAC-D835-761B-7C6D96361B09}"/>
                </a:ext>
              </a:extLst>
            </p:cNvPr>
            <p:cNvSpPr/>
            <p:nvPr/>
          </p:nvSpPr>
          <p:spPr>
            <a:xfrm>
              <a:off x="1343573" y="2806302"/>
              <a:ext cx="829470" cy="82947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15873" cap="flat">
              <a:solidFill>
                <a:srgbClr val="83992A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76079A47-463E-7949-2076-4752FAE638EA}"/>
                </a:ext>
              </a:extLst>
            </p:cNvPr>
            <p:cNvSpPr/>
            <p:nvPr/>
          </p:nvSpPr>
          <p:spPr>
            <a:xfrm>
              <a:off x="1999518" y="3884608"/>
              <a:ext cx="8853678" cy="663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53682"/>
                <a:gd name="f7" fmla="val 663575"/>
                <a:gd name="f8" fmla="+- 0 0 -90"/>
                <a:gd name="f9" fmla="*/ f3 1 8853682"/>
                <a:gd name="f10" fmla="*/ f4 1 66357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8853682"/>
                <a:gd name="f19" fmla="*/ f15 1 663575"/>
                <a:gd name="f20" fmla="*/ 0 f16 1"/>
                <a:gd name="f21" fmla="*/ 0 f15 1"/>
                <a:gd name="f22" fmla="*/ 8853682 f16 1"/>
                <a:gd name="f23" fmla="*/ 663575 f15 1"/>
                <a:gd name="f24" fmla="+- f17 0 f1"/>
                <a:gd name="f25" fmla="*/ f20 1 8853682"/>
                <a:gd name="f26" fmla="*/ f21 1 663575"/>
                <a:gd name="f27" fmla="*/ f22 1 8853682"/>
                <a:gd name="f28" fmla="*/ f23 1 66357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8853682" h="6635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526712" tIns="60963" rIns="60963" bIns="60963" anchor="ctr" anchorCtr="0" compatLnSpc="1">
              <a:noAutofit/>
            </a:bodyPr>
            <a:lstStyle/>
            <a:p>
              <a:pPr marL="0" marR="0" lvl="0" indent="0" algn="l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Uregulowania dot. uprawnień rodziców wykonujących pracę zarobkową </a:t>
              </a:r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F72261DB-8077-02A1-795E-080393D47757}"/>
                </a:ext>
              </a:extLst>
            </p:cNvPr>
            <p:cNvSpPr/>
            <p:nvPr/>
          </p:nvSpPr>
          <p:spPr>
            <a:xfrm>
              <a:off x="1584783" y="3801663"/>
              <a:ext cx="829470" cy="82947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15873" cap="flat">
              <a:solidFill>
                <a:srgbClr val="83992A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AF527F18-7DC1-D98F-4D7D-03054B07D871}"/>
                </a:ext>
              </a:extLst>
            </p:cNvPr>
            <p:cNvSpPr/>
            <p:nvPr/>
          </p:nvSpPr>
          <p:spPr>
            <a:xfrm>
              <a:off x="1758308" y="4879979"/>
              <a:ext cx="9094887" cy="663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94892"/>
                <a:gd name="f7" fmla="val 663575"/>
                <a:gd name="f8" fmla="+- 0 0 -90"/>
                <a:gd name="f9" fmla="*/ f3 1 9094892"/>
                <a:gd name="f10" fmla="*/ f4 1 66357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9094892"/>
                <a:gd name="f19" fmla="*/ f15 1 663575"/>
                <a:gd name="f20" fmla="*/ 0 f16 1"/>
                <a:gd name="f21" fmla="*/ 0 f15 1"/>
                <a:gd name="f22" fmla="*/ 9094892 f16 1"/>
                <a:gd name="f23" fmla="*/ 663575 f15 1"/>
                <a:gd name="f24" fmla="+- f17 0 f1"/>
                <a:gd name="f25" fmla="*/ f20 1 9094892"/>
                <a:gd name="f26" fmla="*/ f21 1 663575"/>
                <a:gd name="f27" fmla="*/ f22 1 9094892"/>
                <a:gd name="f28" fmla="*/ f23 1 66357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9094892" h="6635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206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526712" tIns="38103" rIns="38103" bIns="38103" anchor="ctr" anchorCtr="0" compatLnSpc="1">
              <a:noAutofit/>
            </a:bodyPr>
            <a:lstStyle/>
            <a:p>
              <a:pPr marL="0" marR="0" lvl="0" indent="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500" b="0" i="0" u="none" strike="noStrike" kern="1200" cap="none" spc="0" baseline="0" dirty="0">
                  <a:solidFill>
                    <a:srgbClr val="FFFFFF"/>
                  </a:solidFill>
                  <a:uFillTx/>
                  <a:latin typeface="Garamond"/>
                </a:rPr>
                <a:t>dyrektywy Parlamentu Europejskiego i Rady (UE) </a:t>
              </a:r>
              <a:r>
                <a:rPr lang="pl-PL" sz="1500" b="1" i="0" u="none" strike="noStrike" kern="1200" cap="none" spc="0" baseline="0" dirty="0">
                  <a:solidFill>
                    <a:srgbClr val="FFFFFF"/>
                  </a:solidFill>
                  <a:uFillTx/>
                  <a:latin typeface="Garamond"/>
                </a:rPr>
                <a:t>2019/1158 </a:t>
              </a:r>
              <a:r>
                <a:rPr lang="pl-PL" sz="1500" b="0" i="0" u="none" strike="noStrike" kern="1200" cap="none" spc="0" baseline="0" dirty="0">
                  <a:solidFill>
                    <a:srgbClr val="FFFFFF"/>
                  </a:solidFill>
                  <a:uFillTx/>
                  <a:latin typeface="Garamond"/>
                </a:rPr>
                <a:t>z dnia 20 czerwca 2019 r. w sprawie równowagi między życiem zawodowym a prywatnym rodziców i opiekunów oraz uchylającej dyrektywę Rady 2010/18/UE </a:t>
              </a:r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6439C9BF-0BFB-789C-195C-6BD01A02D230}"/>
                </a:ext>
              </a:extLst>
            </p:cNvPr>
            <p:cNvSpPr/>
            <p:nvPr/>
          </p:nvSpPr>
          <p:spPr>
            <a:xfrm>
              <a:off x="1343573" y="4797024"/>
              <a:ext cx="829470" cy="82947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15873" cap="flat">
              <a:solidFill>
                <a:srgbClr val="83992A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5C5881-E078-1FF1-E958-E305733A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UE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A08987-0729-9345-4C6B-2F389CF85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800" b="0" i="0" u="none" strike="noStrike" kern="1200" cap="none" spc="0" baseline="0" dirty="0">
                <a:solidFill>
                  <a:schemeClr val="tx1"/>
                </a:solidFill>
                <a:uFillTx/>
                <a:latin typeface="Garamond"/>
              </a:rPr>
              <a:t>dyrektywy Parlamentu Europejskiego i Rady (UE) </a:t>
            </a:r>
            <a:r>
              <a:rPr lang="pl-PL" sz="2800" b="1" i="0" u="none" strike="noStrike" kern="1200" cap="none" spc="0" baseline="0" dirty="0">
                <a:solidFill>
                  <a:schemeClr val="tx1"/>
                </a:solidFill>
                <a:uFillTx/>
                <a:latin typeface="Garamond"/>
              </a:rPr>
              <a:t>2019/1158 </a:t>
            </a:r>
            <a:r>
              <a:rPr lang="pl-PL" sz="2800" b="0" i="0" u="none" strike="noStrike" kern="1200" cap="none" spc="0" baseline="0" dirty="0">
                <a:solidFill>
                  <a:schemeClr val="tx1"/>
                </a:solidFill>
                <a:uFillTx/>
                <a:latin typeface="Garamond"/>
              </a:rPr>
              <a:t>z dnia 20 czerwca 2019 r. w sprawie równowagi między życiem zawodowym a prywatnym rodziców i opiekunów oraz uchylającej dyrektywę Rady 2010/18/UE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D3B2C3-51AA-469E-C5C5-E0343629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3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A8D28-8B1F-BEC8-4449-D2C1227BB8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574797"/>
          </a:xfrm>
        </p:spPr>
        <p:txBody>
          <a:bodyPr anchorCtr="0"/>
          <a:lstStyle/>
          <a:p>
            <a:pPr lvl="0" algn="l"/>
            <a:r>
              <a:rPr lang="pl-PL" b="1"/>
              <a:t>Dyrektywa 2019/1158</a:t>
            </a:r>
            <a:br>
              <a:rPr lang="pl-PL"/>
            </a:br>
            <a:r>
              <a:rPr lang="pl-PL" sz="3100" b="1"/>
              <a:t>OPIEKUN</a:t>
            </a:r>
            <a:endParaRPr lang="pl-PL" b="1"/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CC14D5BD-8263-C334-DD5F-64E1D4EFA510}"/>
              </a:ext>
            </a:extLst>
          </p:cNvPr>
          <p:cNvGrpSpPr/>
          <p:nvPr/>
        </p:nvGrpSpPr>
        <p:grpSpPr>
          <a:xfrm>
            <a:off x="2778596" y="2557695"/>
            <a:ext cx="6634803" cy="3317406"/>
            <a:chOff x="2778596" y="2557695"/>
            <a:chExt cx="6634803" cy="3317406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1270BE93-47EC-9B38-05F8-4E97704C731C}"/>
                </a:ext>
              </a:extLst>
            </p:cNvPr>
            <p:cNvSpPr/>
            <p:nvPr/>
          </p:nvSpPr>
          <p:spPr>
            <a:xfrm>
              <a:off x="2778596" y="2557695"/>
              <a:ext cx="2948802" cy="1474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48806"/>
                <a:gd name="f7" fmla="val 1474403"/>
                <a:gd name="f8" fmla="val 147440"/>
                <a:gd name="f9" fmla="val 66011"/>
                <a:gd name="f10" fmla="val 2801366"/>
                <a:gd name="f11" fmla="val 2882795"/>
                <a:gd name="f12" fmla="val 1326963"/>
                <a:gd name="f13" fmla="val 1408392"/>
                <a:gd name="f14" fmla="+- 0 0 -90"/>
                <a:gd name="f15" fmla="*/ f3 1 2948806"/>
                <a:gd name="f16" fmla="*/ f4 1 147440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48806"/>
                <a:gd name="f25" fmla="*/ f21 1 1474403"/>
                <a:gd name="f26" fmla="*/ 0 f22 1"/>
                <a:gd name="f27" fmla="*/ 147440 f21 1"/>
                <a:gd name="f28" fmla="*/ 147440 f22 1"/>
                <a:gd name="f29" fmla="*/ 0 f21 1"/>
                <a:gd name="f30" fmla="*/ 2801366 f22 1"/>
                <a:gd name="f31" fmla="*/ 2948806 f22 1"/>
                <a:gd name="f32" fmla="*/ 1326963 f21 1"/>
                <a:gd name="f33" fmla="*/ 1474403 f21 1"/>
                <a:gd name="f34" fmla="+- f23 0 f1"/>
                <a:gd name="f35" fmla="*/ f26 1 2948806"/>
                <a:gd name="f36" fmla="*/ f27 1 1474403"/>
                <a:gd name="f37" fmla="*/ f28 1 2948806"/>
                <a:gd name="f38" fmla="*/ f29 1 1474403"/>
                <a:gd name="f39" fmla="*/ f30 1 2948806"/>
                <a:gd name="f40" fmla="*/ f31 1 2948806"/>
                <a:gd name="f41" fmla="*/ f32 1 1474403"/>
                <a:gd name="f42" fmla="*/ f33 1 147440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948806" h="1474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206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96524" tIns="78748" rIns="96524" bIns="78748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800" b="1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KREWNY</a:t>
              </a:r>
              <a:r>
                <a:rPr lang="pl-PL" sz="15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 </a:t>
              </a:r>
            </a:p>
          </p:txBody>
        </p:sp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453089F6-45DB-D8F4-F560-5D87B805A894}"/>
                </a:ext>
              </a:extLst>
            </p:cNvPr>
            <p:cNvSpPr/>
            <p:nvPr/>
          </p:nvSpPr>
          <p:spPr>
            <a:xfrm>
              <a:off x="3073472" y="4032101"/>
              <a:ext cx="294875" cy="11058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880"/>
                <a:gd name="f4" fmla="val 1105802"/>
                <a:gd name="f5" fmla="*/ f0 1 294880"/>
                <a:gd name="f6" fmla="*/ f1 1 110580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94880"/>
                <a:gd name="f13" fmla="*/ f10 1 1105802"/>
                <a:gd name="f14" fmla="*/ 0 1 f12"/>
                <a:gd name="f15" fmla="*/ 294880 1 f12"/>
                <a:gd name="f16" fmla="*/ 0 1 f13"/>
                <a:gd name="f17" fmla="*/ 110580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94880" h="110580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5873" cap="flat">
              <a:solidFill>
                <a:srgbClr val="67791F"/>
              </a:solidFill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D2A14DA6-5575-E54A-8407-CCB448798140}"/>
                </a:ext>
              </a:extLst>
            </p:cNvPr>
            <p:cNvSpPr/>
            <p:nvPr/>
          </p:nvSpPr>
          <p:spPr>
            <a:xfrm>
              <a:off x="3368356" y="4400696"/>
              <a:ext cx="3750457" cy="1474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50456"/>
                <a:gd name="f7" fmla="val 1474403"/>
                <a:gd name="f8" fmla="val 147440"/>
                <a:gd name="f9" fmla="val 66011"/>
                <a:gd name="f10" fmla="val 3603016"/>
                <a:gd name="f11" fmla="val 3684445"/>
                <a:gd name="f12" fmla="val 1326963"/>
                <a:gd name="f13" fmla="val 1408392"/>
                <a:gd name="f14" fmla="+- 0 0 -90"/>
                <a:gd name="f15" fmla="*/ f3 1 3750456"/>
                <a:gd name="f16" fmla="*/ f4 1 147440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750456"/>
                <a:gd name="f25" fmla="*/ f21 1 1474403"/>
                <a:gd name="f26" fmla="*/ 0 f22 1"/>
                <a:gd name="f27" fmla="*/ 147440 f21 1"/>
                <a:gd name="f28" fmla="*/ 147440 f22 1"/>
                <a:gd name="f29" fmla="*/ 0 f21 1"/>
                <a:gd name="f30" fmla="*/ 3603016 f22 1"/>
                <a:gd name="f31" fmla="*/ 3750456 f22 1"/>
                <a:gd name="f32" fmla="*/ 1326963 f21 1"/>
                <a:gd name="f33" fmla="*/ 1474403 f21 1"/>
                <a:gd name="f34" fmla="+- f23 0 f1"/>
                <a:gd name="f35" fmla="*/ f26 1 3750456"/>
                <a:gd name="f36" fmla="*/ f27 1 1474403"/>
                <a:gd name="f37" fmla="*/ f28 1 3750456"/>
                <a:gd name="f38" fmla="*/ f29 1 1474403"/>
                <a:gd name="f39" fmla="*/ f30 1 3750456"/>
                <a:gd name="f40" fmla="*/ f31 1 3750456"/>
                <a:gd name="f41" fmla="*/ f32 1 1474403"/>
                <a:gd name="f42" fmla="*/ f33 1 147440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750456" h="1474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5873" cap="flat">
              <a:solidFill>
                <a:srgbClr val="83992A"/>
              </a:solidFill>
              <a:prstDash val="solid"/>
            </a:ln>
          </p:spPr>
          <p:txBody>
            <a:bodyPr vert="horz" wrap="square" lIns="81281" tIns="68580" rIns="81281" bIns="68580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000" b="0" i="0" u="none" strike="noStrike" kern="1200" cap="none" spc="0" baseline="0">
                  <a:solidFill>
                    <a:srgbClr val="000000"/>
                  </a:solidFill>
                  <a:uFillTx/>
                  <a:latin typeface="Garamond"/>
                </a:rPr>
                <a:t>„krewny” - syn, córka, matka, ojciec, małżonek (małżonka) lub partner (partnerka) w związku partnerskim, w przypadku gdy prawo krajowe uznaje takie związki partnerskie</a:t>
              </a:r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6C654054-8FB9-6015-6490-265DAA66414B}"/>
                </a:ext>
              </a:extLst>
            </p:cNvPr>
            <p:cNvSpPr/>
            <p:nvPr/>
          </p:nvSpPr>
          <p:spPr>
            <a:xfrm>
              <a:off x="6464597" y="2557695"/>
              <a:ext cx="2948802" cy="1474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48806"/>
                <a:gd name="f7" fmla="val 1474403"/>
                <a:gd name="f8" fmla="val 147440"/>
                <a:gd name="f9" fmla="val 66011"/>
                <a:gd name="f10" fmla="val 2801366"/>
                <a:gd name="f11" fmla="val 2882795"/>
                <a:gd name="f12" fmla="val 1326963"/>
                <a:gd name="f13" fmla="val 1408392"/>
                <a:gd name="f14" fmla="+- 0 0 -90"/>
                <a:gd name="f15" fmla="*/ f3 1 2948806"/>
                <a:gd name="f16" fmla="*/ f4 1 147440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48806"/>
                <a:gd name="f25" fmla="*/ f21 1 1474403"/>
                <a:gd name="f26" fmla="*/ 0 f22 1"/>
                <a:gd name="f27" fmla="*/ 147440 f21 1"/>
                <a:gd name="f28" fmla="*/ 147440 f22 1"/>
                <a:gd name="f29" fmla="*/ 0 f21 1"/>
                <a:gd name="f30" fmla="*/ 2801366 f22 1"/>
                <a:gd name="f31" fmla="*/ 2948806 f22 1"/>
                <a:gd name="f32" fmla="*/ 1326963 f21 1"/>
                <a:gd name="f33" fmla="*/ 1474403 f21 1"/>
                <a:gd name="f34" fmla="+- f23 0 f1"/>
                <a:gd name="f35" fmla="*/ f26 1 2948806"/>
                <a:gd name="f36" fmla="*/ f27 1 1474403"/>
                <a:gd name="f37" fmla="*/ f28 1 2948806"/>
                <a:gd name="f38" fmla="*/ f29 1 1474403"/>
                <a:gd name="f39" fmla="*/ f30 1 2948806"/>
                <a:gd name="f40" fmla="*/ f31 1 2948806"/>
                <a:gd name="f41" fmla="*/ f32 1 1474403"/>
                <a:gd name="f42" fmla="*/ f33 1 147440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948806" h="1474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86996" tIns="72393" rIns="86996" bIns="72393" anchor="ctr" anchorCtr="1" compatLnSpc="1">
              <a:noAutofit/>
            </a:bodyPr>
            <a:lstStyle/>
            <a:p>
              <a:pPr marL="0" marR="0" lvl="0" indent="0" algn="ctr" defTabSz="10223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300" b="1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ea typeface="Calibri" pitchFamily="34"/>
                  <a:cs typeface="Times New Roman" pitchFamily="18"/>
                </a:rPr>
                <a:t>osoba zamieszkująca w tym samym gospodarstwie domowym</a:t>
              </a:r>
              <a:endParaRPr lang="pl-PL" sz="2300" b="0" i="0" u="none" strike="noStrike" kern="1200" cap="none" spc="0" baseline="0">
                <a:solidFill>
                  <a:srgbClr val="FFFFFF"/>
                </a:solidFill>
                <a:uFillTx/>
                <a:latin typeface="Garamon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FCA788-7EC7-B3FC-E455-1942FE1F12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Wpływ prawa UE na polskie prawo pracy </a:t>
            </a:r>
          </a:p>
        </p:txBody>
      </p:sp>
      <p:grpSp>
        <p:nvGrpSpPr>
          <p:cNvPr id="3" name="Symbol zastępczy zawartości 3">
            <a:extLst>
              <a:ext uri="{FF2B5EF4-FFF2-40B4-BE49-F238E27FC236}">
                <a16:creationId xmlns:a16="http://schemas.microsoft.com/office/drawing/2014/main" id="{107F40E3-0205-CFAD-9F5C-B352753AAE76}"/>
              </a:ext>
            </a:extLst>
          </p:cNvPr>
          <p:cNvGrpSpPr/>
          <p:nvPr/>
        </p:nvGrpSpPr>
        <p:grpSpPr>
          <a:xfrm>
            <a:off x="1297277" y="3016715"/>
            <a:ext cx="9597442" cy="2399358"/>
            <a:chOff x="1297277" y="3016715"/>
            <a:chExt cx="9597442" cy="2399358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6792D7BC-8ABB-1BF4-FA09-E67641DAC966}"/>
                </a:ext>
              </a:extLst>
            </p:cNvPr>
            <p:cNvSpPr/>
            <p:nvPr/>
          </p:nvSpPr>
          <p:spPr>
            <a:xfrm>
              <a:off x="1297277" y="3016715"/>
              <a:ext cx="3998936" cy="23993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98937"/>
                <a:gd name="f7" fmla="val 2399362"/>
                <a:gd name="f8" fmla="val 239936"/>
                <a:gd name="f9" fmla="val 107423"/>
                <a:gd name="f10" fmla="val 3759001"/>
                <a:gd name="f11" fmla="val 3891514"/>
                <a:gd name="f12" fmla="val 2159426"/>
                <a:gd name="f13" fmla="val 2291939"/>
                <a:gd name="f14" fmla="+- 0 0 -90"/>
                <a:gd name="f15" fmla="*/ f3 1 3998937"/>
                <a:gd name="f16" fmla="*/ f4 1 239936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98937"/>
                <a:gd name="f25" fmla="*/ f21 1 2399362"/>
                <a:gd name="f26" fmla="*/ 0 f22 1"/>
                <a:gd name="f27" fmla="*/ 239936 f21 1"/>
                <a:gd name="f28" fmla="*/ 239936 f22 1"/>
                <a:gd name="f29" fmla="*/ 0 f21 1"/>
                <a:gd name="f30" fmla="*/ 3759001 f22 1"/>
                <a:gd name="f31" fmla="*/ 3998937 f22 1"/>
                <a:gd name="f32" fmla="*/ 2159426 f21 1"/>
                <a:gd name="f33" fmla="*/ 2399362 f21 1"/>
                <a:gd name="f34" fmla="+- f23 0 f1"/>
                <a:gd name="f35" fmla="*/ f26 1 3998937"/>
                <a:gd name="f36" fmla="*/ f27 1 2399362"/>
                <a:gd name="f37" fmla="*/ f28 1 3998937"/>
                <a:gd name="f38" fmla="*/ f29 1 2399362"/>
                <a:gd name="f39" fmla="*/ f30 1 3998937"/>
                <a:gd name="f40" fmla="*/ f31 1 3998937"/>
                <a:gd name="f41" fmla="*/ f32 1 2399362"/>
                <a:gd name="f42" fmla="*/ f33 1 239936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998937" h="239936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3992A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317927" tIns="317927" rIns="317927" bIns="317927" anchor="ctr" anchorCtr="1" compatLnSpc="1">
              <a:noAutofit/>
            </a:bodyPr>
            <a:lstStyle/>
            <a:p>
              <a:pPr marL="0" marR="0" lvl="0" indent="0" algn="ctr" defTabSz="28892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6500" b="0" i="0" u="none" strike="noStrike" kern="1200" cap="none" spc="0" baseline="0">
                  <a:solidFill>
                    <a:srgbClr val="FFFFFF"/>
                  </a:solidFill>
                  <a:uFillTx/>
                  <a:latin typeface="Garamond"/>
                </a:rPr>
                <a:t>Prawo UE </a:t>
              </a:r>
            </a:p>
          </p:txBody>
        </p:sp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20126B3A-3750-859D-6793-552B98C461A0}"/>
                </a:ext>
              </a:extLst>
            </p:cNvPr>
            <p:cNvSpPr/>
            <p:nvPr/>
          </p:nvSpPr>
          <p:spPr>
            <a:xfrm>
              <a:off x="5696108" y="3720529"/>
              <a:ext cx="847776" cy="9917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7774"/>
                <a:gd name="f7" fmla="val 991736"/>
                <a:gd name="f8" fmla="val 198347"/>
                <a:gd name="f9" fmla="val 423887"/>
                <a:gd name="f10" fmla="val 495868"/>
                <a:gd name="f11" fmla="val 793389"/>
                <a:gd name="f12" fmla="+- 0 0 -90"/>
                <a:gd name="f13" fmla="*/ f3 1 847774"/>
                <a:gd name="f14" fmla="*/ f4 1 99173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847774"/>
                <a:gd name="f23" fmla="*/ f19 1 991736"/>
                <a:gd name="f24" fmla="*/ 0 f20 1"/>
                <a:gd name="f25" fmla="*/ 198347 f19 1"/>
                <a:gd name="f26" fmla="*/ 423887 f20 1"/>
                <a:gd name="f27" fmla="*/ 0 f19 1"/>
                <a:gd name="f28" fmla="*/ 847774 f20 1"/>
                <a:gd name="f29" fmla="*/ 495868 f19 1"/>
                <a:gd name="f30" fmla="*/ 991736 f19 1"/>
                <a:gd name="f31" fmla="*/ 793389 f19 1"/>
                <a:gd name="f32" fmla="+- f21 0 f1"/>
                <a:gd name="f33" fmla="*/ f24 1 847774"/>
                <a:gd name="f34" fmla="*/ f25 1 991736"/>
                <a:gd name="f35" fmla="*/ f26 1 847774"/>
                <a:gd name="f36" fmla="*/ f27 1 991736"/>
                <a:gd name="f37" fmla="*/ f28 1 847774"/>
                <a:gd name="f38" fmla="*/ f29 1 991736"/>
                <a:gd name="f39" fmla="*/ f30 1 991736"/>
                <a:gd name="f40" fmla="*/ f31 1 991736"/>
                <a:gd name="f41" fmla="*/ f15 1 f22"/>
                <a:gd name="f42" fmla="*/ f16 1 f22"/>
                <a:gd name="f43" fmla="*/ f15 1 f23"/>
                <a:gd name="f44" fmla="*/ f17 1 f23"/>
                <a:gd name="f45" fmla="*/ f33 1 f22"/>
                <a:gd name="f46" fmla="*/ f34 1 f23"/>
                <a:gd name="f47" fmla="*/ f35 1 f22"/>
                <a:gd name="f48" fmla="*/ f36 1 f23"/>
                <a:gd name="f49" fmla="*/ f37 1 f22"/>
                <a:gd name="f50" fmla="*/ f38 1 f23"/>
                <a:gd name="f51" fmla="*/ f39 1 f23"/>
                <a:gd name="f52" fmla="*/ f40 1 f23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4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59" y="f63"/>
                </a:cxn>
                <a:cxn ang="f32">
                  <a:pos x="f59" y="f64"/>
                </a:cxn>
                <a:cxn ang="f32">
                  <a:pos x="f57" y="f64"/>
                </a:cxn>
                <a:cxn ang="f32">
                  <a:pos x="f57" y="f58"/>
                </a:cxn>
              </a:cxnLst>
              <a:rect l="f53" t="f56" r="f54" b="f55"/>
              <a:pathLst>
                <a:path w="847774" h="99173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C1CAAC"/>
            </a:solidFill>
            <a:ln cap="flat">
              <a:noFill/>
              <a:prstDash val="solid"/>
            </a:ln>
          </p:spPr>
          <p:txBody>
            <a:bodyPr vert="horz" wrap="square" lIns="0" tIns="198342" rIns="254331" bIns="198342" anchor="ctr" anchorCtr="1" compatLnSpc="1">
              <a:noAutofit/>
            </a:bodyPr>
            <a:lstStyle/>
            <a:p>
              <a:pPr marL="0" marR="0" lvl="0" indent="0" algn="ctr" defTabSz="20002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4500" b="0" i="0" u="none" strike="noStrike" kern="1200" cap="none" spc="0" baseline="0">
                <a:solidFill>
                  <a:srgbClr val="FFFFFF"/>
                </a:solidFill>
                <a:uFillTx/>
                <a:latin typeface="Garamond"/>
              </a:endParaRPr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200EA2A7-E0AE-1307-82AA-0E7BEB363FED}"/>
                </a:ext>
              </a:extLst>
            </p:cNvPr>
            <p:cNvSpPr/>
            <p:nvPr/>
          </p:nvSpPr>
          <p:spPr>
            <a:xfrm>
              <a:off x="6895783" y="3016715"/>
              <a:ext cx="3998936" cy="23993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98937"/>
                <a:gd name="f7" fmla="val 2399362"/>
                <a:gd name="f8" fmla="val 239936"/>
                <a:gd name="f9" fmla="val 107423"/>
                <a:gd name="f10" fmla="val 3759001"/>
                <a:gd name="f11" fmla="val 3891514"/>
                <a:gd name="f12" fmla="val 2159426"/>
                <a:gd name="f13" fmla="val 2291939"/>
                <a:gd name="f14" fmla="+- 0 0 -90"/>
                <a:gd name="f15" fmla="*/ f3 1 3998937"/>
                <a:gd name="f16" fmla="*/ f4 1 239936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98937"/>
                <a:gd name="f25" fmla="*/ f21 1 2399362"/>
                <a:gd name="f26" fmla="*/ 0 f22 1"/>
                <a:gd name="f27" fmla="*/ 239936 f21 1"/>
                <a:gd name="f28" fmla="*/ 239936 f22 1"/>
                <a:gd name="f29" fmla="*/ 0 f21 1"/>
                <a:gd name="f30" fmla="*/ 3759001 f22 1"/>
                <a:gd name="f31" fmla="*/ 3998937 f22 1"/>
                <a:gd name="f32" fmla="*/ 2159426 f21 1"/>
                <a:gd name="f33" fmla="*/ 2399362 f21 1"/>
                <a:gd name="f34" fmla="+- f23 0 f1"/>
                <a:gd name="f35" fmla="*/ f26 1 3998937"/>
                <a:gd name="f36" fmla="*/ f27 1 2399362"/>
                <a:gd name="f37" fmla="*/ f28 1 3998937"/>
                <a:gd name="f38" fmla="*/ f29 1 2399362"/>
                <a:gd name="f39" fmla="*/ f30 1 3998937"/>
                <a:gd name="f40" fmla="*/ f31 1 3998937"/>
                <a:gd name="f41" fmla="*/ f32 1 2399362"/>
                <a:gd name="f42" fmla="*/ f33 1 239936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998937" h="239936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2060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317927" tIns="317927" rIns="317927" bIns="317927" anchor="ctr" anchorCtr="1" compatLnSpc="1">
              <a:noAutofit/>
            </a:bodyPr>
            <a:lstStyle/>
            <a:p>
              <a:pPr marL="0" marR="0" lvl="0" indent="0" defTabSz="28892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800" b="1" i="0" u="none" strike="noStrike" kern="1200" cap="none" spc="0" baseline="0" dirty="0">
                  <a:solidFill>
                    <a:srgbClr val="FFFFFF"/>
                  </a:solidFill>
                  <a:uFillTx/>
                  <a:latin typeface="Garamond"/>
                </a:rPr>
                <a:t>Polskie prawo pracy</a:t>
              </a:r>
            </a:p>
            <a:p>
              <a:pPr marL="0" marR="0" lvl="0" indent="0" defTabSz="28892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Garamond"/>
                </a:rPr>
                <a:t> *Kodeks pracy</a:t>
              </a:r>
            </a:p>
            <a:p>
              <a:pPr marL="0" marR="0" lvl="0" indent="0" defTabSz="28892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dirty="0">
                  <a:solidFill>
                    <a:srgbClr val="FFFFFF"/>
                  </a:solidFill>
                  <a:latin typeface="Garamond"/>
                </a:rPr>
                <a:t>**Ustawa wdrożeniowa </a:t>
              </a:r>
              <a:r>
                <a:rPr lang="pl-PL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Garamon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5904F8-6D50-40F9-B79C-536A2C58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Ustawa z dnia 3 grudnia 2010 r. </a:t>
            </a:r>
            <a:r>
              <a:rPr lang="pl-PL" sz="3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wdrożeniu niektórych przepisów Unii Europejskiej w zakresie równego traktowania</a:t>
            </a:r>
            <a:endParaRPr lang="pl-P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02AB1-C91E-4940-994F-13D764098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7837"/>
          </a:xfrm>
        </p:spPr>
        <p:txBody>
          <a:bodyPr>
            <a:normAutofit fontScale="92500"/>
          </a:bodyPr>
          <a:lstStyle/>
          <a:p>
            <a:pPr algn="l">
              <a:spcBef>
                <a:spcPts val="750"/>
              </a:spcBef>
              <a:buNone/>
            </a:pPr>
            <a:r>
              <a:rPr lang="pl-PL" b="1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Art. 12 ust. </a:t>
            </a: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1.</a:t>
            </a:r>
            <a:r>
              <a:rPr lang="pl-PL" baseline="30000" dirty="0">
                <a:solidFill>
                  <a:srgbClr val="CC0000"/>
                </a:solidFill>
                <a:latin typeface="Noto Serif" panose="02020600060500020200" pitchFamily="18" charset="0"/>
              </a:rPr>
              <a:t> </a:t>
            </a:r>
          </a:p>
          <a:p>
            <a:pPr algn="just">
              <a:spcBef>
                <a:spcPts val="750"/>
              </a:spcBef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W przypadku naruszeń zasady równego traktowania określonych w niniejszej ustawie, w stosunku do osoby fizycznej, w tym w związku z ciążą, urlopem macierzyńskim, uzupełniającym urlopem macierzyńskim, urlopem na warunkach urlopu macierzyńskiego, urlopem ojcowskim, urlopem rodzicielskim, urlopem opiekuńczym, urlopem wychowawczym, </a:t>
            </a:r>
            <a:r>
              <a:rPr lang="pl-PL" b="1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zwolnieniem od pracy z powodu działania siły wyższej lub elastyczną organizacją pracy</a:t>
            </a: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, osobom fizycznym przysługuje roszczenie, o którym mowa w </a:t>
            </a:r>
            <a:r>
              <a:rPr lang="pl-PL" b="0" i="0" u="sng" strike="noStrike" dirty="0">
                <a:solidFill>
                  <a:schemeClr val="tx1"/>
                </a:solidFill>
                <a:effectLst/>
                <a:latin typeface="Noto Serif" panose="02020600060500020200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13</a:t>
            </a:r>
            <a:r>
              <a:rPr lang="pl-PL" b="0" i="0" u="sng" dirty="0">
                <a:solidFill>
                  <a:schemeClr val="tx1"/>
                </a:solidFill>
                <a:effectLst/>
                <a:latin typeface="Noto Serif" panose="02020600060500020200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EE7ABC-D6A9-4760-9554-C8868E36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36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1951</Words>
  <Application>Microsoft Office PowerPoint</Application>
  <PresentationFormat>Panoramiczny</PresentationFormat>
  <Paragraphs>188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</vt:lpstr>
      <vt:lpstr>Exo 2</vt:lpstr>
      <vt:lpstr>Garamond</vt:lpstr>
      <vt:lpstr>Georgia</vt:lpstr>
      <vt:lpstr>Noto Serif</vt:lpstr>
      <vt:lpstr>Organiczny</vt:lpstr>
      <vt:lpstr>Uprawnienia pracowników mających obowiązki rodzinne a ochrona interesu pracodawcy</vt:lpstr>
      <vt:lpstr>Podstawowe pojęcia </vt:lpstr>
      <vt:lpstr>Pracownicy mający obowiązki rodzinne  </vt:lpstr>
      <vt:lpstr>Pracownicy mający obowiązki rodzinne </vt:lpstr>
      <vt:lpstr>Prawo UE </vt:lpstr>
      <vt:lpstr>Prawo UE </vt:lpstr>
      <vt:lpstr>Dyrektywa 2019/1158 OPIEKUN</vt:lpstr>
      <vt:lpstr>Wpływ prawa UE na polskie prawo pracy </vt:lpstr>
      <vt:lpstr>Ustawa z dnia 3 grudnia 2010 r. o wdrożeniu niektórych przepisów Unii Europejskiej w zakresie równego traktowania</vt:lpstr>
      <vt:lpstr>Kodeks pracy </vt:lpstr>
      <vt:lpstr>Dział VIII. Kodeksu pracy </vt:lpstr>
      <vt:lpstr>art. 1881  Kodeksu pracy </vt:lpstr>
      <vt:lpstr>art. 1881  Kodeksu pracy </vt:lpstr>
      <vt:lpstr>art. 1881  Kodeksu pracy </vt:lpstr>
      <vt:lpstr>art. 1881  Kodeksu pracy </vt:lpstr>
      <vt:lpstr>art. 1881  Kodeksu pracy </vt:lpstr>
      <vt:lpstr>art. 1881  Kodeksu pracy </vt:lpstr>
      <vt:lpstr>art. 1881  a art. 22¹ Kodeksu pracy </vt:lpstr>
      <vt:lpstr>art. 1881  Kodeksu pracy </vt:lpstr>
      <vt:lpstr>art. 1881  Kodeksu pracy </vt:lpstr>
      <vt:lpstr>Rozporządzenie Ministra Rodziny, Pracy i Polityki Społecznej z 10 grudnia 2018 r. w sprawie dokumentacji pracowniczej</vt:lpstr>
      <vt:lpstr>art. 1881  Kodeksu pracy </vt:lpstr>
      <vt:lpstr>art. 1881  a odpowiedzialność za wykroczenia przeciwko prawom pracownika </vt:lpstr>
      <vt:lpstr>Kodeks pracy </vt:lpstr>
      <vt:lpstr>Kodeks pracy </vt:lpstr>
      <vt:lpstr>Kodeks pracy </vt:lpstr>
      <vt:lpstr>Kodeks pracy </vt:lpstr>
      <vt:lpstr>Art. 6719§ 6 Kodeku pracy a odpowiedzialność za wykroczenia przeciwko prawom pracownika </vt:lpstr>
      <vt:lpstr>Kodeks pracy </vt:lpstr>
      <vt:lpstr>Art. 1421 Kodeku pracy a odpowiedzialność za wykroczenia przeciwko prawom pracownika </vt:lpstr>
      <vt:lpstr>Kodeks pracy </vt:lpstr>
      <vt:lpstr>Kodeks pracy </vt:lpstr>
      <vt:lpstr>Rozporządzenie Ministra Rodziny, Pracy i Polityki Społecznej w sprawie świadectwa pracy  z dnia 30 grudnia 2016 r. </vt:lpstr>
      <vt:lpstr>art. 1731 k.p. – urlop opiekuńczy  </vt:lpstr>
      <vt:lpstr>art. 1731 k.p. – urlop opiekuńczy</vt:lpstr>
      <vt:lpstr>art. 1731 k.p. – urlop opiekuńczy  </vt:lpstr>
      <vt:lpstr>art. 1731 k.p. – urlop opiekuńczy  </vt:lpstr>
      <vt:lpstr>art. 1731 k.p. – urlop opiekuńczy</vt:lpstr>
      <vt:lpstr>Rozporządzenie Ministra Rodziny, Pracy i Polityki Społecznej w sprawie świadectwa pracy  z dnia 30 grudnia 2016 r. </vt:lpstr>
      <vt:lpstr>Uprawnienia pracowników mających obowiązki rodzinne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danych osobowych w szkole wyższej – wybrane zagadnienia</dc:title>
  <dc:creator>UMK</dc:creator>
  <cp:lastModifiedBy>Marzena Szabłowska-Juckiewicz (m_sz)</cp:lastModifiedBy>
  <cp:revision>6</cp:revision>
  <dcterms:created xsi:type="dcterms:W3CDTF">2025-03-23T12:00:48Z</dcterms:created>
  <dcterms:modified xsi:type="dcterms:W3CDTF">2025-03-26T08:21:11Z</dcterms:modified>
</cp:coreProperties>
</file>