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40"/>
  </p:notesMasterIdLst>
  <p:sldIdLst>
    <p:sldId id="256" r:id="rId2"/>
    <p:sldId id="278" r:id="rId3"/>
    <p:sldId id="279" r:id="rId4"/>
    <p:sldId id="25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8" r:id="rId13"/>
    <p:sldId id="289" r:id="rId14"/>
    <p:sldId id="290" r:id="rId15"/>
    <p:sldId id="291" r:id="rId16"/>
    <p:sldId id="292" r:id="rId17"/>
    <p:sldId id="260" r:id="rId18"/>
    <p:sldId id="261" r:id="rId19"/>
    <p:sldId id="294" r:id="rId20"/>
    <p:sldId id="293" r:id="rId21"/>
    <p:sldId id="319" r:id="rId22"/>
    <p:sldId id="262" r:id="rId23"/>
    <p:sldId id="263" r:id="rId24"/>
    <p:sldId id="320" r:id="rId25"/>
    <p:sldId id="264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258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A72164-BC4C-4384-9115-96ECD7400278}" type="doc">
      <dgm:prSet loTypeId="urn:microsoft.com/office/officeart/2005/8/layout/defaul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pl-PL"/>
        </a:p>
      </dgm:t>
    </dgm:pt>
    <dgm:pt modelId="{E235011F-12E2-4E76-AA02-AB080B7B37C2}">
      <dgm:prSet phldrT="[Teks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pl-PL" sz="2800" b="1" dirty="0"/>
            <a:t>Pracodawca </a:t>
          </a:r>
        </a:p>
      </dgm:t>
    </dgm:pt>
    <dgm:pt modelId="{DB69416B-83E1-45F6-9149-881C8A8C5861}" type="parTrans" cxnId="{396297DE-3068-4B40-9A20-6EED537B9B87}">
      <dgm:prSet/>
      <dgm:spPr/>
      <dgm:t>
        <a:bodyPr/>
        <a:lstStyle/>
        <a:p>
          <a:endParaRPr lang="pl-PL"/>
        </a:p>
      </dgm:t>
    </dgm:pt>
    <dgm:pt modelId="{846D7B04-A250-4A7E-8AD0-65B3B0B5CFC8}" type="sibTrans" cxnId="{396297DE-3068-4B40-9A20-6EED537B9B87}">
      <dgm:prSet/>
      <dgm:spPr/>
      <dgm:t>
        <a:bodyPr/>
        <a:lstStyle/>
        <a:p>
          <a:endParaRPr lang="pl-PL"/>
        </a:p>
      </dgm:t>
    </dgm:pt>
    <dgm:pt modelId="{526752FE-C0C4-4EF2-BA00-1ECD5D004B78}">
      <dgm:prSet phldrT="[Teks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pl-PL" sz="2800" b="1" dirty="0"/>
            <a:t>Pracownik – nieobecny </a:t>
          </a:r>
        </a:p>
      </dgm:t>
    </dgm:pt>
    <dgm:pt modelId="{7239FAD1-B708-427A-B6C4-52905E4D8FAE}" type="parTrans" cxnId="{CC4517C6-3662-4F04-A0D6-020ED9A85FBC}">
      <dgm:prSet/>
      <dgm:spPr/>
      <dgm:t>
        <a:bodyPr/>
        <a:lstStyle/>
        <a:p>
          <a:endParaRPr lang="pl-PL"/>
        </a:p>
      </dgm:t>
    </dgm:pt>
    <dgm:pt modelId="{A57A92BB-B765-4EFB-BAE4-E1BE6719027C}" type="sibTrans" cxnId="{CC4517C6-3662-4F04-A0D6-020ED9A85FBC}">
      <dgm:prSet/>
      <dgm:spPr/>
      <dgm:t>
        <a:bodyPr/>
        <a:lstStyle/>
        <a:p>
          <a:endParaRPr lang="pl-PL"/>
        </a:p>
      </dgm:t>
    </dgm:pt>
    <dgm:pt modelId="{7F3EB7EF-C8D9-4A04-B41E-2568DC1FD4AC}">
      <dgm:prSet phldrT="[Teks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pl-PL" b="1" dirty="0"/>
            <a:t>Pracownicy – obecni w pracy (zatrudnieni w tej samej jednostce co nieobecny pracownik)</a:t>
          </a:r>
        </a:p>
      </dgm:t>
    </dgm:pt>
    <dgm:pt modelId="{282AEA49-0A14-4286-9EE2-96B28C2C5A0C}" type="parTrans" cxnId="{38CA8E91-4766-4FA5-9583-90C9CC2CF940}">
      <dgm:prSet/>
      <dgm:spPr/>
      <dgm:t>
        <a:bodyPr/>
        <a:lstStyle/>
        <a:p>
          <a:endParaRPr lang="pl-PL"/>
        </a:p>
      </dgm:t>
    </dgm:pt>
    <dgm:pt modelId="{9D576CF2-D331-4B64-A3B0-D948E53F314B}" type="sibTrans" cxnId="{38CA8E91-4766-4FA5-9583-90C9CC2CF940}">
      <dgm:prSet/>
      <dgm:spPr/>
      <dgm:t>
        <a:bodyPr/>
        <a:lstStyle/>
        <a:p>
          <a:endParaRPr lang="pl-PL"/>
        </a:p>
      </dgm:t>
    </dgm:pt>
    <dgm:pt modelId="{6FD644BE-C491-4FAC-9B58-6C82BD85FFF0}">
      <dgm:prSet phldrT="[Teks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pl-PL" b="1" dirty="0"/>
            <a:t>Pracownik, któremu czasowo powierzono wykonywanie innej pracy (zakres obowiązków nieobecnego pracownika) </a:t>
          </a:r>
        </a:p>
      </dgm:t>
    </dgm:pt>
    <dgm:pt modelId="{AEE193B5-F90C-40B2-A8E8-9BDB5A4BFE51}" type="parTrans" cxnId="{83007674-9C60-48C9-A752-FCE7BBB5C773}">
      <dgm:prSet/>
      <dgm:spPr/>
      <dgm:t>
        <a:bodyPr/>
        <a:lstStyle/>
        <a:p>
          <a:endParaRPr lang="pl-PL"/>
        </a:p>
      </dgm:t>
    </dgm:pt>
    <dgm:pt modelId="{3D220C75-FBC7-4F24-A7CA-EDF3AE78F93F}" type="sibTrans" cxnId="{83007674-9C60-48C9-A752-FCE7BBB5C773}">
      <dgm:prSet/>
      <dgm:spPr/>
      <dgm:t>
        <a:bodyPr/>
        <a:lstStyle/>
        <a:p>
          <a:endParaRPr lang="pl-PL"/>
        </a:p>
      </dgm:t>
    </dgm:pt>
    <dgm:pt modelId="{D112F83E-961B-4E28-81B8-474A92D1FEC9}">
      <dgm:prSet phldrT="[Tekst]"/>
      <dgm:spPr>
        <a:solidFill>
          <a:srgbClr val="92D050"/>
        </a:solidFill>
      </dgm:spPr>
      <dgm:t>
        <a:bodyPr/>
        <a:lstStyle/>
        <a:p>
          <a:r>
            <a:rPr lang="pl-PL" b="1" dirty="0"/>
            <a:t>Pracownik zatrudniony w celu zastępstwa nieobecnego pracownika  </a:t>
          </a:r>
        </a:p>
      </dgm:t>
    </dgm:pt>
    <dgm:pt modelId="{06F364D2-0F96-4E98-B2F2-534A97200387}" type="parTrans" cxnId="{E2544E33-BF8A-4CD4-BE76-A46561F72846}">
      <dgm:prSet/>
      <dgm:spPr/>
      <dgm:t>
        <a:bodyPr/>
        <a:lstStyle/>
        <a:p>
          <a:endParaRPr lang="pl-PL"/>
        </a:p>
      </dgm:t>
    </dgm:pt>
    <dgm:pt modelId="{10E60D6C-249F-4003-B034-A3C961E091E8}" type="sibTrans" cxnId="{E2544E33-BF8A-4CD4-BE76-A46561F72846}">
      <dgm:prSet/>
      <dgm:spPr/>
      <dgm:t>
        <a:bodyPr/>
        <a:lstStyle/>
        <a:p>
          <a:endParaRPr lang="pl-PL"/>
        </a:p>
      </dgm:t>
    </dgm:pt>
    <dgm:pt modelId="{7D492C76-D602-4BD0-BDC2-34DEEAE38D42}" type="pres">
      <dgm:prSet presAssocID="{2EA72164-BC4C-4384-9115-96ECD7400278}" presName="diagram" presStyleCnt="0">
        <dgm:presLayoutVars>
          <dgm:dir/>
          <dgm:resizeHandles val="exact"/>
        </dgm:presLayoutVars>
      </dgm:prSet>
      <dgm:spPr/>
    </dgm:pt>
    <dgm:pt modelId="{6B77E4E1-2100-4841-A7C1-B6F83E1B3AD7}" type="pres">
      <dgm:prSet presAssocID="{E235011F-12E2-4E76-AA02-AB080B7B37C2}" presName="node" presStyleLbl="node1" presStyleIdx="0" presStyleCnt="5">
        <dgm:presLayoutVars>
          <dgm:bulletEnabled val="1"/>
        </dgm:presLayoutVars>
      </dgm:prSet>
      <dgm:spPr/>
    </dgm:pt>
    <dgm:pt modelId="{54EFA9AD-3FA7-40F0-B1BA-66820A4CFF8C}" type="pres">
      <dgm:prSet presAssocID="{846D7B04-A250-4A7E-8AD0-65B3B0B5CFC8}" presName="sibTrans" presStyleCnt="0"/>
      <dgm:spPr/>
    </dgm:pt>
    <dgm:pt modelId="{2D0CADC8-9015-4F2E-9080-9AA53EBDCF23}" type="pres">
      <dgm:prSet presAssocID="{526752FE-C0C4-4EF2-BA00-1ECD5D004B78}" presName="node" presStyleLbl="node1" presStyleIdx="1" presStyleCnt="5">
        <dgm:presLayoutVars>
          <dgm:bulletEnabled val="1"/>
        </dgm:presLayoutVars>
      </dgm:prSet>
      <dgm:spPr/>
    </dgm:pt>
    <dgm:pt modelId="{A4811902-D36F-4A21-A06C-6DD3BA6B9113}" type="pres">
      <dgm:prSet presAssocID="{A57A92BB-B765-4EFB-BAE4-E1BE6719027C}" presName="sibTrans" presStyleCnt="0"/>
      <dgm:spPr/>
    </dgm:pt>
    <dgm:pt modelId="{981C8B46-E53F-40A0-8ACF-4E43E502E34D}" type="pres">
      <dgm:prSet presAssocID="{7F3EB7EF-C8D9-4A04-B41E-2568DC1FD4AC}" presName="node" presStyleLbl="node1" presStyleIdx="2" presStyleCnt="5">
        <dgm:presLayoutVars>
          <dgm:bulletEnabled val="1"/>
        </dgm:presLayoutVars>
      </dgm:prSet>
      <dgm:spPr/>
    </dgm:pt>
    <dgm:pt modelId="{F809B2F5-34FB-42D6-B9CD-E45F2FCECA4F}" type="pres">
      <dgm:prSet presAssocID="{9D576CF2-D331-4B64-A3B0-D948E53F314B}" presName="sibTrans" presStyleCnt="0"/>
      <dgm:spPr/>
    </dgm:pt>
    <dgm:pt modelId="{5FFBB579-8845-4E3E-B315-D89B0B1D98F0}" type="pres">
      <dgm:prSet presAssocID="{6FD644BE-C491-4FAC-9B58-6C82BD85FFF0}" presName="node" presStyleLbl="node1" presStyleIdx="3" presStyleCnt="5">
        <dgm:presLayoutVars>
          <dgm:bulletEnabled val="1"/>
        </dgm:presLayoutVars>
      </dgm:prSet>
      <dgm:spPr/>
    </dgm:pt>
    <dgm:pt modelId="{8BC26BCB-C1D1-4654-80CD-95266E80EA7A}" type="pres">
      <dgm:prSet presAssocID="{3D220C75-FBC7-4F24-A7CA-EDF3AE78F93F}" presName="sibTrans" presStyleCnt="0"/>
      <dgm:spPr/>
    </dgm:pt>
    <dgm:pt modelId="{22C1638B-67FD-45FA-8199-C17989166229}" type="pres">
      <dgm:prSet presAssocID="{D112F83E-961B-4E28-81B8-474A92D1FEC9}" presName="node" presStyleLbl="node1" presStyleIdx="4" presStyleCnt="5">
        <dgm:presLayoutVars>
          <dgm:bulletEnabled val="1"/>
        </dgm:presLayoutVars>
      </dgm:prSet>
      <dgm:spPr/>
    </dgm:pt>
  </dgm:ptLst>
  <dgm:cxnLst>
    <dgm:cxn modelId="{470D1F06-7186-46D6-8CC6-83D1F93B8473}" type="presOf" srcId="{6FD644BE-C491-4FAC-9B58-6C82BD85FFF0}" destId="{5FFBB579-8845-4E3E-B315-D89B0B1D98F0}" srcOrd="0" destOrd="0" presId="urn:microsoft.com/office/officeart/2005/8/layout/default"/>
    <dgm:cxn modelId="{E2544E33-BF8A-4CD4-BE76-A46561F72846}" srcId="{2EA72164-BC4C-4384-9115-96ECD7400278}" destId="{D112F83E-961B-4E28-81B8-474A92D1FEC9}" srcOrd="4" destOrd="0" parTransId="{06F364D2-0F96-4E98-B2F2-534A97200387}" sibTransId="{10E60D6C-249F-4003-B034-A3C961E091E8}"/>
    <dgm:cxn modelId="{83007674-9C60-48C9-A752-FCE7BBB5C773}" srcId="{2EA72164-BC4C-4384-9115-96ECD7400278}" destId="{6FD644BE-C491-4FAC-9B58-6C82BD85FFF0}" srcOrd="3" destOrd="0" parTransId="{AEE193B5-F90C-40B2-A8E8-9BDB5A4BFE51}" sibTransId="{3D220C75-FBC7-4F24-A7CA-EDF3AE78F93F}"/>
    <dgm:cxn modelId="{38CA8E91-4766-4FA5-9583-90C9CC2CF940}" srcId="{2EA72164-BC4C-4384-9115-96ECD7400278}" destId="{7F3EB7EF-C8D9-4A04-B41E-2568DC1FD4AC}" srcOrd="2" destOrd="0" parTransId="{282AEA49-0A14-4286-9EE2-96B28C2C5A0C}" sibTransId="{9D576CF2-D331-4B64-A3B0-D948E53F314B}"/>
    <dgm:cxn modelId="{FCC553AB-965B-4DF7-9CD5-51C02000AD3C}" type="presOf" srcId="{526752FE-C0C4-4EF2-BA00-1ECD5D004B78}" destId="{2D0CADC8-9015-4F2E-9080-9AA53EBDCF23}" srcOrd="0" destOrd="0" presId="urn:microsoft.com/office/officeart/2005/8/layout/default"/>
    <dgm:cxn modelId="{B12576BD-BE22-46D4-902B-F916FA1F9531}" type="presOf" srcId="{E235011F-12E2-4E76-AA02-AB080B7B37C2}" destId="{6B77E4E1-2100-4841-A7C1-B6F83E1B3AD7}" srcOrd="0" destOrd="0" presId="urn:microsoft.com/office/officeart/2005/8/layout/default"/>
    <dgm:cxn modelId="{CC4517C6-3662-4F04-A0D6-020ED9A85FBC}" srcId="{2EA72164-BC4C-4384-9115-96ECD7400278}" destId="{526752FE-C0C4-4EF2-BA00-1ECD5D004B78}" srcOrd="1" destOrd="0" parTransId="{7239FAD1-B708-427A-B6C4-52905E4D8FAE}" sibTransId="{A57A92BB-B765-4EFB-BAE4-E1BE6719027C}"/>
    <dgm:cxn modelId="{E58400D0-FDBE-42A3-A3B6-7D02E3F788D2}" type="presOf" srcId="{2EA72164-BC4C-4384-9115-96ECD7400278}" destId="{7D492C76-D602-4BD0-BDC2-34DEEAE38D42}" srcOrd="0" destOrd="0" presId="urn:microsoft.com/office/officeart/2005/8/layout/default"/>
    <dgm:cxn modelId="{396297DE-3068-4B40-9A20-6EED537B9B87}" srcId="{2EA72164-BC4C-4384-9115-96ECD7400278}" destId="{E235011F-12E2-4E76-AA02-AB080B7B37C2}" srcOrd="0" destOrd="0" parTransId="{DB69416B-83E1-45F6-9149-881C8A8C5861}" sibTransId="{846D7B04-A250-4A7E-8AD0-65B3B0B5CFC8}"/>
    <dgm:cxn modelId="{AF9565FE-A98F-4BD1-BEC8-37664FC60905}" type="presOf" srcId="{D112F83E-961B-4E28-81B8-474A92D1FEC9}" destId="{22C1638B-67FD-45FA-8199-C17989166229}" srcOrd="0" destOrd="0" presId="urn:microsoft.com/office/officeart/2005/8/layout/default"/>
    <dgm:cxn modelId="{5595E3FE-7727-4A4E-8511-3D112BC8292C}" type="presOf" srcId="{7F3EB7EF-C8D9-4A04-B41E-2568DC1FD4AC}" destId="{981C8B46-E53F-40A0-8ACF-4E43E502E34D}" srcOrd="0" destOrd="0" presId="urn:microsoft.com/office/officeart/2005/8/layout/default"/>
    <dgm:cxn modelId="{278BE4B1-BE58-4865-B0D4-CD70AAC104C1}" type="presParOf" srcId="{7D492C76-D602-4BD0-BDC2-34DEEAE38D42}" destId="{6B77E4E1-2100-4841-A7C1-B6F83E1B3AD7}" srcOrd="0" destOrd="0" presId="urn:microsoft.com/office/officeart/2005/8/layout/default"/>
    <dgm:cxn modelId="{E81704EE-8D00-4AEF-9CFF-DB240E79426C}" type="presParOf" srcId="{7D492C76-D602-4BD0-BDC2-34DEEAE38D42}" destId="{54EFA9AD-3FA7-40F0-B1BA-66820A4CFF8C}" srcOrd="1" destOrd="0" presId="urn:microsoft.com/office/officeart/2005/8/layout/default"/>
    <dgm:cxn modelId="{3947B70D-BDB1-4D07-85FA-3AD6D7CE00E3}" type="presParOf" srcId="{7D492C76-D602-4BD0-BDC2-34DEEAE38D42}" destId="{2D0CADC8-9015-4F2E-9080-9AA53EBDCF23}" srcOrd="2" destOrd="0" presId="urn:microsoft.com/office/officeart/2005/8/layout/default"/>
    <dgm:cxn modelId="{47F6167D-FCE1-492A-A49B-7F2460EBCA1A}" type="presParOf" srcId="{7D492C76-D602-4BD0-BDC2-34DEEAE38D42}" destId="{A4811902-D36F-4A21-A06C-6DD3BA6B9113}" srcOrd="3" destOrd="0" presId="urn:microsoft.com/office/officeart/2005/8/layout/default"/>
    <dgm:cxn modelId="{CE31D50F-DC54-4A83-BD0B-C03DD9E7FDB8}" type="presParOf" srcId="{7D492C76-D602-4BD0-BDC2-34DEEAE38D42}" destId="{981C8B46-E53F-40A0-8ACF-4E43E502E34D}" srcOrd="4" destOrd="0" presId="urn:microsoft.com/office/officeart/2005/8/layout/default"/>
    <dgm:cxn modelId="{FF0964A1-CD49-415B-AC00-A5E58E5C1365}" type="presParOf" srcId="{7D492C76-D602-4BD0-BDC2-34DEEAE38D42}" destId="{F809B2F5-34FB-42D6-B9CD-E45F2FCECA4F}" srcOrd="5" destOrd="0" presId="urn:microsoft.com/office/officeart/2005/8/layout/default"/>
    <dgm:cxn modelId="{D25A01C2-2047-4C7F-B5DB-E9492297FA99}" type="presParOf" srcId="{7D492C76-D602-4BD0-BDC2-34DEEAE38D42}" destId="{5FFBB579-8845-4E3E-B315-D89B0B1D98F0}" srcOrd="6" destOrd="0" presId="urn:microsoft.com/office/officeart/2005/8/layout/default"/>
    <dgm:cxn modelId="{775989E1-2995-41DB-907B-75004DA4C7E2}" type="presParOf" srcId="{7D492C76-D602-4BD0-BDC2-34DEEAE38D42}" destId="{8BC26BCB-C1D1-4654-80CD-95266E80EA7A}" srcOrd="7" destOrd="0" presId="urn:microsoft.com/office/officeart/2005/8/layout/default"/>
    <dgm:cxn modelId="{DD457DE2-BBA2-43CD-8235-8B51FDCE9D68}" type="presParOf" srcId="{7D492C76-D602-4BD0-BDC2-34DEEAE38D42}" destId="{22C1638B-67FD-45FA-8199-C1798916622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7B26B9-A11F-4242-A29E-FEA564C9B4FD}" type="doc">
      <dgm:prSet loTypeId="urn:microsoft.com/office/officeart/2005/8/layout/hProcess9" loCatId="process" qsTypeId="urn:microsoft.com/office/officeart/2005/8/quickstyle/3d1" qsCatId="3D" csTypeId="urn:microsoft.com/office/officeart/2005/8/colors/colorful4" csCatId="colorful" phldr="1"/>
      <dgm:spPr/>
    </dgm:pt>
    <dgm:pt modelId="{48266044-BF51-44C2-921C-D3FA917B35E5}">
      <dgm:prSet phldrT="[Tekst]"/>
      <dgm:spPr/>
      <dgm:t>
        <a:bodyPr/>
        <a:lstStyle/>
        <a:p>
          <a:r>
            <a:rPr lang="pl-PL" dirty="0"/>
            <a:t>Nieusprawiedliwione </a:t>
          </a:r>
        </a:p>
      </dgm:t>
    </dgm:pt>
    <dgm:pt modelId="{99F4A8A7-0587-41E4-AE02-437F3EAA3559}" type="parTrans" cxnId="{A01B2404-9C05-4D28-851E-AAA2E45618B9}">
      <dgm:prSet/>
      <dgm:spPr/>
      <dgm:t>
        <a:bodyPr/>
        <a:lstStyle/>
        <a:p>
          <a:endParaRPr lang="pl-PL"/>
        </a:p>
      </dgm:t>
    </dgm:pt>
    <dgm:pt modelId="{54312FDD-504B-4BCC-95BA-88F3513BD558}" type="sibTrans" cxnId="{A01B2404-9C05-4D28-851E-AAA2E45618B9}">
      <dgm:prSet/>
      <dgm:spPr/>
      <dgm:t>
        <a:bodyPr/>
        <a:lstStyle/>
        <a:p>
          <a:endParaRPr lang="pl-PL"/>
        </a:p>
      </dgm:t>
    </dgm:pt>
    <dgm:pt modelId="{6625E88E-11EF-400D-9070-5AC391FB7013}">
      <dgm:prSet phldrT="[Tekst]" custT="1"/>
      <dgm:spPr/>
      <dgm:t>
        <a:bodyPr/>
        <a:lstStyle/>
        <a:p>
          <a:r>
            <a:rPr lang="pl-PL" sz="2800" b="1" dirty="0"/>
            <a:t>Usprawiedliwione</a:t>
          </a:r>
          <a:r>
            <a:rPr lang="pl-PL" sz="2500" dirty="0"/>
            <a:t> </a:t>
          </a:r>
        </a:p>
      </dgm:t>
    </dgm:pt>
    <dgm:pt modelId="{A44A8316-E23E-462D-839B-4DFC12422E28}" type="parTrans" cxnId="{E003E29C-E74D-4B3F-B1D8-17AB26CC1105}">
      <dgm:prSet/>
      <dgm:spPr/>
      <dgm:t>
        <a:bodyPr/>
        <a:lstStyle/>
        <a:p>
          <a:endParaRPr lang="pl-PL"/>
        </a:p>
      </dgm:t>
    </dgm:pt>
    <dgm:pt modelId="{21C26A2C-0665-4C69-81EF-3067BFE3C8A1}" type="sibTrans" cxnId="{E003E29C-E74D-4B3F-B1D8-17AB26CC1105}">
      <dgm:prSet/>
      <dgm:spPr/>
      <dgm:t>
        <a:bodyPr/>
        <a:lstStyle/>
        <a:p>
          <a:endParaRPr lang="pl-PL"/>
        </a:p>
      </dgm:t>
    </dgm:pt>
    <dgm:pt modelId="{1088818F-4BEC-449A-A63E-5C2C847BC95A}">
      <dgm:prSet/>
      <dgm:spPr/>
      <dgm:t>
        <a:bodyPr/>
        <a:lstStyle/>
        <a:p>
          <a:r>
            <a:rPr lang="pl-PL" dirty="0"/>
            <a:t>Usprawiedliwione w sposób nieprawidłowy </a:t>
          </a:r>
        </a:p>
      </dgm:t>
    </dgm:pt>
    <dgm:pt modelId="{B77EE49E-B8DF-466C-90A8-DAAB08C37F1F}" type="parTrans" cxnId="{920CE0C1-3F9B-4B3C-AEF3-817806D02868}">
      <dgm:prSet/>
      <dgm:spPr/>
      <dgm:t>
        <a:bodyPr/>
        <a:lstStyle/>
        <a:p>
          <a:endParaRPr lang="pl-PL"/>
        </a:p>
      </dgm:t>
    </dgm:pt>
    <dgm:pt modelId="{80EA321F-A02D-4018-B810-7FDBD5718BD2}" type="sibTrans" cxnId="{920CE0C1-3F9B-4B3C-AEF3-817806D02868}">
      <dgm:prSet/>
      <dgm:spPr/>
      <dgm:t>
        <a:bodyPr/>
        <a:lstStyle/>
        <a:p>
          <a:endParaRPr lang="pl-PL"/>
        </a:p>
      </dgm:t>
    </dgm:pt>
    <dgm:pt modelId="{923EA206-5DC8-4525-B743-B73196B5C00C}" type="pres">
      <dgm:prSet presAssocID="{447B26B9-A11F-4242-A29E-FEA564C9B4FD}" presName="CompostProcess" presStyleCnt="0">
        <dgm:presLayoutVars>
          <dgm:dir/>
          <dgm:resizeHandles val="exact"/>
        </dgm:presLayoutVars>
      </dgm:prSet>
      <dgm:spPr/>
    </dgm:pt>
    <dgm:pt modelId="{2BD7F279-7216-4F94-B765-5CC666CE8F02}" type="pres">
      <dgm:prSet presAssocID="{447B26B9-A11F-4242-A29E-FEA564C9B4FD}" presName="arrow" presStyleLbl="bgShp" presStyleIdx="0" presStyleCnt="1"/>
      <dgm:spPr/>
    </dgm:pt>
    <dgm:pt modelId="{204C0F38-5863-45BF-820E-78A1A10A5432}" type="pres">
      <dgm:prSet presAssocID="{447B26B9-A11F-4242-A29E-FEA564C9B4FD}" presName="linearProcess" presStyleCnt="0"/>
      <dgm:spPr/>
    </dgm:pt>
    <dgm:pt modelId="{463EA46F-58F0-480A-90D5-F684F0B1CB26}" type="pres">
      <dgm:prSet presAssocID="{48266044-BF51-44C2-921C-D3FA917B35E5}" presName="textNode" presStyleLbl="node1" presStyleIdx="0" presStyleCnt="3">
        <dgm:presLayoutVars>
          <dgm:bulletEnabled val="1"/>
        </dgm:presLayoutVars>
      </dgm:prSet>
      <dgm:spPr/>
    </dgm:pt>
    <dgm:pt modelId="{D58A525C-365D-41F2-9AD8-6F8CD9CC4C4A}" type="pres">
      <dgm:prSet presAssocID="{54312FDD-504B-4BCC-95BA-88F3513BD558}" presName="sibTrans" presStyleCnt="0"/>
      <dgm:spPr/>
    </dgm:pt>
    <dgm:pt modelId="{372814B7-F373-4DD9-B262-FB16B107E278}" type="pres">
      <dgm:prSet presAssocID="{6625E88E-11EF-400D-9070-5AC391FB7013}" presName="textNode" presStyleLbl="node1" presStyleIdx="1" presStyleCnt="3">
        <dgm:presLayoutVars>
          <dgm:bulletEnabled val="1"/>
        </dgm:presLayoutVars>
      </dgm:prSet>
      <dgm:spPr/>
    </dgm:pt>
    <dgm:pt modelId="{F75406B2-31F3-4A9D-AC0E-F86AFB3B85F0}" type="pres">
      <dgm:prSet presAssocID="{21C26A2C-0665-4C69-81EF-3067BFE3C8A1}" presName="sibTrans" presStyleCnt="0"/>
      <dgm:spPr/>
    </dgm:pt>
    <dgm:pt modelId="{99A9F21A-E194-4F27-82FE-73694280F650}" type="pres">
      <dgm:prSet presAssocID="{1088818F-4BEC-449A-A63E-5C2C847BC95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A01B2404-9C05-4D28-851E-AAA2E45618B9}" srcId="{447B26B9-A11F-4242-A29E-FEA564C9B4FD}" destId="{48266044-BF51-44C2-921C-D3FA917B35E5}" srcOrd="0" destOrd="0" parTransId="{99F4A8A7-0587-41E4-AE02-437F3EAA3559}" sibTransId="{54312FDD-504B-4BCC-95BA-88F3513BD558}"/>
    <dgm:cxn modelId="{465D9F15-5F37-490A-BA7A-5A34E426DB42}" type="presOf" srcId="{447B26B9-A11F-4242-A29E-FEA564C9B4FD}" destId="{923EA206-5DC8-4525-B743-B73196B5C00C}" srcOrd="0" destOrd="0" presId="urn:microsoft.com/office/officeart/2005/8/layout/hProcess9"/>
    <dgm:cxn modelId="{6C847519-A1D1-4408-9F12-98C750F36A1F}" type="presOf" srcId="{6625E88E-11EF-400D-9070-5AC391FB7013}" destId="{372814B7-F373-4DD9-B262-FB16B107E278}" srcOrd="0" destOrd="0" presId="urn:microsoft.com/office/officeart/2005/8/layout/hProcess9"/>
    <dgm:cxn modelId="{6A547326-E0E2-41EA-8EF0-67FB84A77995}" type="presOf" srcId="{1088818F-4BEC-449A-A63E-5C2C847BC95A}" destId="{99A9F21A-E194-4F27-82FE-73694280F650}" srcOrd="0" destOrd="0" presId="urn:microsoft.com/office/officeart/2005/8/layout/hProcess9"/>
    <dgm:cxn modelId="{C7723455-3E9F-4144-9AD1-5D61058398E9}" type="presOf" srcId="{48266044-BF51-44C2-921C-D3FA917B35E5}" destId="{463EA46F-58F0-480A-90D5-F684F0B1CB26}" srcOrd="0" destOrd="0" presId="urn:microsoft.com/office/officeart/2005/8/layout/hProcess9"/>
    <dgm:cxn modelId="{E003E29C-E74D-4B3F-B1D8-17AB26CC1105}" srcId="{447B26B9-A11F-4242-A29E-FEA564C9B4FD}" destId="{6625E88E-11EF-400D-9070-5AC391FB7013}" srcOrd="1" destOrd="0" parTransId="{A44A8316-E23E-462D-839B-4DFC12422E28}" sibTransId="{21C26A2C-0665-4C69-81EF-3067BFE3C8A1}"/>
    <dgm:cxn modelId="{920CE0C1-3F9B-4B3C-AEF3-817806D02868}" srcId="{447B26B9-A11F-4242-A29E-FEA564C9B4FD}" destId="{1088818F-4BEC-449A-A63E-5C2C847BC95A}" srcOrd="2" destOrd="0" parTransId="{B77EE49E-B8DF-466C-90A8-DAAB08C37F1F}" sibTransId="{80EA321F-A02D-4018-B810-7FDBD5718BD2}"/>
    <dgm:cxn modelId="{12AA7C49-BD20-4BB2-A22F-84F22BEDD315}" type="presParOf" srcId="{923EA206-5DC8-4525-B743-B73196B5C00C}" destId="{2BD7F279-7216-4F94-B765-5CC666CE8F02}" srcOrd="0" destOrd="0" presId="urn:microsoft.com/office/officeart/2005/8/layout/hProcess9"/>
    <dgm:cxn modelId="{0ADC6472-0EAB-454A-B0DC-290634DC26CB}" type="presParOf" srcId="{923EA206-5DC8-4525-B743-B73196B5C00C}" destId="{204C0F38-5863-45BF-820E-78A1A10A5432}" srcOrd="1" destOrd="0" presId="urn:microsoft.com/office/officeart/2005/8/layout/hProcess9"/>
    <dgm:cxn modelId="{FBAFD7B2-63AE-4748-A6B6-6F160E2E9CD3}" type="presParOf" srcId="{204C0F38-5863-45BF-820E-78A1A10A5432}" destId="{463EA46F-58F0-480A-90D5-F684F0B1CB26}" srcOrd="0" destOrd="0" presId="urn:microsoft.com/office/officeart/2005/8/layout/hProcess9"/>
    <dgm:cxn modelId="{E3B567B1-D2DF-4077-BB14-7B21DA87F839}" type="presParOf" srcId="{204C0F38-5863-45BF-820E-78A1A10A5432}" destId="{D58A525C-365D-41F2-9AD8-6F8CD9CC4C4A}" srcOrd="1" destOrd="0" presId="urn:microsoft.com/office/officeart/2005/8/layout/hProcess9"/>
    <dgm:cxn modelId="{F1D1BB7A-9937-45A7-B275-7A5DBB0324D6}" type="presParOf" srcId="{204C0F38-5863-45BF-820E-78A1A10A5432}" destId="{372814B7-F373-4DD9-B262-FB16B107E278}" srcOrd="2" destOrd="0" presId="urn:microsoft.com/office/officeart/2005/8/layout/hProcess9"/>
    <dgm:cxn modelId="{237338FB-EF0A-45EB-812B-F907A38B0B5A}" type="presParOf" srcId="{204C0F38-5863-45BF-820E-78A1A10A5432}" destId="{F75406B2-31F3-4A9D-AC0E-F86AFB3B85F0}" srcOrd="3" destOrd="0" presId="urn:microsoft.com/office/officeart/2005/8/layout/hProcess9"/>
    <dgm:cxn modelId="{33BF64B1-5BBB-4E2C-AB69-0355D9721EBD}" type="presParOf" srcId="{204C0F38-5863-45BF-820E-78A1A10A5432}" destId="{99A9F21A-E194-4F27-82FE-73694280F65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7E4E1-2100-4841-A7C1-B6F83E1B3AD7}">
      <dsp:nvSpPr>
        <dsp:cNvPr id="0" name=""/>
        <dsp:cNvSpPr/>
      </dsp:nvSpPr>
      <dsp:spPr>
        <a:xfrm>
          <a:off x="720090" y="1230"/>
          <a:ext cx="2550318" cy="1530191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/>
            <a:t>Pracodawca </a:t>
          </a:r>
        </a:p>
      </dsp:txBody>
      <dsp:txXfrm>
        <a:off x="720090" y="1230"/>
        <a:ext cx="2550318" cy="1530191"/>
      </dsp:txXfrm>
    </dsp:sp>
    <dsp:sp modelId="{2D0CADC8-9015-4F2E-9080-9AA53EBDCF23}">
      <dsp:nvSpPr>
        <dsp:cNvPr id="0" name=""/>
        <dsp:cNvSpPr/>
      </dsp:nvSpPr>
      <dsp:spPr>
        <a:xfrm>
          <a:off x="3525440" y="1230"/>
          <a:ext cx="2550318" cy="153019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/>
            <a:t>Pracownik – nieobecny </a:t>
          </a:r>
        </a:p>
      </dsp:txBody>
      <dsp:txXfrm>
        <a:off x="3525440" y="1230"/>
        <a:ext cx="2550318" cy="1530191"/>
      </dsp:txXfrm>
    </dsp:sp>
    <dsp:sp modelId="{981C8B46-E53F-40A0-8ACF-4E43E502E34D}">
      <dsp:nvSpPr>
        <dsp:cNvPr id="0" name=""/>
        <dsp:cNvSpPr/>
      </dsp:nvSpPr>
      <dsp:spPr>
        <a:xfrm>
          <a:off x="6330791" y="1230"/>
          <a:ext cx="2550318" cy="1530191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/>
            <a:t>Pracownicy – obecni w pracy (zatrudnieni w tej samej jednostce co nieobecny pracownik)</a:t>
          </a:r>
        </a:p>
      </dsp:txBody>
      <dsp:txXfrm>
        <a:off x="6330791" y="1230"/>
        <a:ext cx="2550318" cy="1530191"/>
      </dsp:txXfrm>
    </dsp:sp>
    <dsp:sp modelId="{5FFBB579-8845-4E3E-B315-D89B0B1D98F0}">
      <dsp:nvSpPr>
        <dsp:cNvPr id="0" name=""/>
        <dsp:cNvSpPr/>
      </dsp:nvSpPr>
      <dsp:spPr>
        <a:xfrm>
          <a:off x="2122765" y="1786453"/>
          <a:ext cx="2550318" cy="1530191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/>
            <a:t>Pracownik, któremu czasowo powierzono wykonywanie innej pracy (zakres obowiązków nieobecnego pracownika) </a:t>
          </a:r>
        </a:p>
      </dsp:txBody>
      <dsp:txXfrm>
        <a:off x="2122765" y="1786453"/>
        <a:ext cx="2550318" cy="1530191"/>
      </dsp:txXfrm>
    </dsp:sp>
    <dsp:sp modelId="{22C1638B-67FD-45FA-8199-C17989166229}">
      <dsp:nvSpPr>
        <dsp:cNvPr id="0" name=""/>
        <dsp:cNvSpPr/>
      </dsp:nvSpPr>
      <dsp:spPr>
        <a:xfrm>
          <a:off x="4928115" y="1786453"/>
          <a:ext cx="2550318" cy="1530191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/>
            <a:t>Pracownik zatrudniony w celu zastępstwa nieobecnego pracownika  </a:t>
          </a:r>
        </a:p>
      </dsp:txBody>
      <dsp:txXfrm>
        <a:off x="4928115" y="1786453"/>
        <a:ext cx="2550318" cy="15301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7F279-7216-4F94-B765-5CC666CE8F02}">
      <dsp:nvSpPr>
        <dsp:cNvPr id="0" name=""/>
        <dsp:cNvSpPr/>
      </dsp:nvSpPr>
      <dsp:spPr>
        <a:xfrm>
          <a:off x="720089" y="0"/>
          <a:ext cx="8161020" cy="3317875"/>
        </a:xfrm>
        <a:prstGeom prst="rightArrow">
          <a:avLst/>
        </a:prstGeom>
        <a:blipFill>
          <a:blip xmlns:r="http://schemas.openxmlformats.org/officeDocument/2006/relationships" r:embed="rId1">
            <a:duotone>
              <a:schemeClr val="accent4">
                <a:tint val="4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tint val="4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63EA46F-58F0-480A-90D5-F684F0B1CB26}">
      <dsp:nvSpPr>
        <dsp:cNvPr id="0" name=""/>
        <dsp:cNvSpPr/>
      </dsp:nvSpPr>
      <dsp:spPr>
        <a:xfrm>
          <a:off x="10313" y="995362"/>
          <a:ext cx="3090386" cy="132715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Nieusprawiedliwione </a:t>
          </a:r>
        </a:p>
      </dsp:txBody>
      <dsp:txXfrm>
        <a:off x="75099" y="1060148"/>
        <a:ext cx="2960814" cy="1197578"/>
      </dsp:txXfrm>
    </dsp:sp>
    <dsp:sp modelId="{372814B7-F373-4DD9-B262-FB16B107E278}">
      <dsp:nvSpPr>
        <dsp:cNvPr id="0" name=""/>
        <dsp:cNvSpPr/>
      </dsp:nvSpPr>
      <dsp:spPr>
        <a:xfrm>
          <a:off x="3255406" y="995362"/>
          <a:ext cx="3090386" cy="132715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hueOff val="667507"/>
                <a:satOff val="8922"/>
                <a:lumOff val="4314"/>
                <a:alphaOff val="0"/>
                <a:shade val="74000"/>
                <a:satMod val="130000"/>
                <a:lumMod val="90000"/>
              </a:schemeClr>
              <a:schemeClr val="accent4">
                <a:hueOff val="667507"/>
                <a:satOff val="8922"/>
                <a:lumOff val="431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/>
            <a:t>Usprawiedliwione</a:t>
          </a:r>
          <a:r>
            <a:rPr lang="pl-PL" sz="2500" kern="1200" dirty="0"/>
            <a:t> </a:t>
          </a:r>
        </a:p>
      </dsp:txBody>
      <dsp:txXfrm>
        <a:off x="3320192" y="1060148"/>
        <a:ext cx="2960814" cy="1197578"/>
      </dsp:txXfrm>
    </dsp:sp>
    <dsp:sp modelId="{99A9F21A-E194-4F27-82FE-73694280F650}">
      <dsp:nvSpPr>
        <dsp:cNvPr id="0" name=""/>
        <dsp:cNvSpPr/>
      </dsp:nvSpPr>
      <dsp:spPr>
        <a:xfrm>
          <a:off x="6500499" y="995362"/>
          <a:ext cx="3090386" cy="132715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hueOff val="1335015"/>
                <a:satOff val="17844"/>
                <a:lumOff val="8628"/>
                <a:alphaOff val="0"/>
                <a:shade val="74000"/>
                <a:satMod val="130000"/>
                <a:lumMod val="90000"/>
              </a:schemeClr>
              <a:schemeClr val="accent4">
                <a:hueOff val="1335015"/>
                <a:satOff val="17844"/>
                <a:lumOff val="862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Usprawiedliwione w sposób nieprawidłowy </a:t>
          </a:r>
        </a:p>
      </dsp:txBody>
      <dsp:txXfrm>
        <a:off x="6565285" y="1060148"/>
        <a:ext cx="2960814" cy="1197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BAB7A-7502-48A2-8CD8-50134B5A8E32}" type="datetimeFigureOut">
              <a:rPr lang="pl-PL" smtClean="0"/>
              <a:t>03.04.2025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3EB66-63D2-4563-B452-A392510B9D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419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31C0E46-3DC1-4137-8E22-D96B0F4CF88F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94DF-3C20-46EF-80AD-9871B3028F15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2231-37A0-4E3A-969E-F48366ABE46B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8EE3-CADF-4363-AC3C-57C43F77B381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F449-C1ED-445D-84FD-A3877C827863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1FB8-0DBD-41CC-8408-64112A8115E9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B1B-E04D-4DB7-9D37-D2B6633DD4B1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918D-6A58-4606-B5BB-F0A9FFDDA566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1E35-D60A-454A-B82B-A83C9E15BF1C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A1E0-4CCB-4DC8-B69D-5C823602F3DA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3890-AE21-4B9C-BAEC-303EB391BBBF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B3E0-1CDD-497C-8430-9FD633017DF7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9340-BB0E-4F10-8B27-462664096487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2E49-01FC-4AC4-B0AD-1E9D616E2897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F7D8-EBEA-4E91-A75E-BE7570B53482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458D-014A-4E00-9890-FCDA76E387BE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9A22-1242-4E70-A17A-E629D39F3DEA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112BE9-C76B-421F-876A-434D8649783B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8EDB3F-1F9B-42B7-81EE-B66305B607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2400" b="1" dirty="0"/>
              <a:t>Długotrwałe, przedłużające się oraz powtarzające się nieobecności pracownika w pracy a obowiązki i uprawnienia pracodawcy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36A8FE8-112A-4452-8677-AF0791A0F4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pl-PL" sz="1400" dirty="0"/>
              <a:t>dr hab. Marzena Szabłowska-Juckiewicz, prof. UMK</a:t>
            </a:r>
          </a:p>
          <a:p>
            <a:pPr algn="l"/>
            <a:r>
              <a:rPr lang="pl-PL" sz="1400" dirty="0"/>
              <a:t>Katedra Prawa Pracy </a:t>
            </a:r>
          </a:p>
          <a:p>
            <a:pPr algn="l"/>
            <a:r>
              <a:rPr lang="pl-PL" sz="1400" dirty="0"/>
              <a:t>Wydział Prawa i Administracji </a:t>
            </a:r>
          </a:p>
          <a:p>
            <a:pPr algn="l"/>
            <a:r>
              <a:rPr lang="pl-PL" sz="1400" dirty="0"/>
              <a:t>Uniwersytet Mikołaja Kopernika w Toruniu </a:t>
            </a:r>
          </a:p>
        </p:txBody>
      </p:sp>
    </p:spTree>
    <p:extLst>
      <p:ext uri="{BB962C8B-B14F-4D97-AF65-F5344CB8AC3E}">
        <p14:creationId xmlns:p14="http://schemas.microsoft.com/office/powerpoint/2010/main" val="3882016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>
            <a:extLst>
              <a:ext uri="{FF2B5EF4-FFF2-40B4-BE49-F238E27FC236}">
                <a16:creationId xmlns:a16="http://schemas.microsoft.com/office/drawing/2014/main" id="{C3381148-7C70-A976-51E2-CB75BE4684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800" b="1" u="sng">
                <a:latin typeface="Cambria" panose="02040503050406030204" pitchFamily="18" charset="0"/>
                <a:cs typeface="Calibri" panose="020F0502020204030204" pitchFamily="34" charset="0"/>
              </a:rPr>
              <a:t>Utrata prawa </a:t>
            </a:r>
            <a:r>
              <a:rPr lang="pl-PL" altLang="pl-PL" sz="2800" b="1">
                <a:latin typeface="Cambria" panose="02040503050406030204" pitchFamily="18" charset="0"/>
                <a:cs typeface="Calibri" panose="020F0502020204030204" pitchFamily="34" charset="0"/>
              </a:rPr>
              <a:t>do rozwiązania umowy o pracę bez wypowiedzenia</a:t>
            </a:r>
            <a:endParaRPr lang="pl-PL" altLang="pl-PL" sz="2800" b="1"/>
          </a:p>
        </p:txBody>
      </p:sp>
      <p:sp>
        <p:nvSpPr>
          <p:cNvPr id="10243" name="Symbol zastępczy zawartości 2">
            <a:extLst>
              <a:ext uri="{FF2B5EF4-FFF2-40B4-BE49-F238E27FC236}">
                <a16:creationId xmlns:a16="http://schemas.microsoft.com/office/drawing/2014/main" id="{B190140C-D70B-E198-9933-BD95C49B8F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altLang="pl-PL">
                <a:latin typeface="Cambria" panose="02040503050406030204" pitchFamily="18" charset="0"/>
              </a:rPr>
              <a:t>Z art. 53 § 3 k.p. wynika zakaz rozwiązania umowy o pracę w sytuacji, gdy pracownik stawił się do pracy w związku z ustaniem przyczyny nieobecności w pracy (ustaniem niezdolności do pracy). Ochrona stosunku pracy dotyczy zatem pracownika, który zgłosił gotowość do pracy i jest zdolny do jej wykonywania. W konsekwencji </a:t>
            </a:r>
            <a:r>
              <a:rPr lang="pl-PL" altLang="pl-PL" b="1" u="sng">
                <a:latin typeface="Cambria" panose="02040503050406030204" pitchFamily="18" charset="0"/>
              </a:rPr>
              <a:t>nie</a:t>
            </a:r>
            <a:r>
              <a:rPr lang="pl-PL" altLang="pl-PL" u="sng">
                <a:latin typeface="Cambria" panose="02040503050406030204" pitchFamily="18" charset="0"/>
              </a:rPr>
              <a:t> rozciąga się ona na sytuacje, w których pracownik zgłosił nawet gotowość do pracy, ale nie był do niej zdolny</a:t>
            </a:r>
            <a:r>
              <a:rPr lang="pl-PL" altLang="pl-PL">
                <a:latin typeface="Cambria" panose="02040503050406030204" pitchFamily="18" charset="0"/>
              </a:rPr>
              <a:t>.</a:t>
            </a:r>
          </a:p>
          <a:p>
            <a:pPr algn="just"/>
            <a:r>
              <a:rPr lang="pl-PL" altLang="pl-PL">
                <a:latin typeface="Cambria" panose="02040503050406030204" pitchFamily="18" charset="0"/>
              </a:rPr>
              <a:t>Wyrok SN z dnia 29 listopada 2016 r. (II PK 242/15) </a:t>
            </a:r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BCD4E2D8-3899-9FD5-139E-3A2FACC48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3D6654-B890-4884-9594-9C232BE62268}" type="slidenum">
              <a:rPr lang="pl-PL" altLang="pl-PL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pl-PL" altLang="pl-PL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>
            <a:extLst>
              <a:ext uri="{FF2B5EF4-FFF2-40B4-BE49-F238E27FC236}">
                <a16:creationId xmlns:a16="http://schemas.microsoft.com/office/drawing/2014/main" id="{BDDB1D5D-64A6-E732-48CE-327A120767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4939" y="428626"/>
            <a:ext cx="7793037" cy="1985801"/>
          </a:xfrm>
        </p:spPr>
        <p:txBody>
          <a:bodyPr/>
          <a:lstStyle/>
          <a:p>
            <a:pPr algn="ctr"/>
            <a:r>
              <a:rPr lang="pl-PL" altLang="pl-PL" sz="3600" b="1" dirty="0">
                <a:latin typeface="Cambria" panose="02040503050406030204" pitchFamily="18" charset="0"/>
                <a:cs typeface="Calibri" panose="020F0502020204030204" pitchFamily="34" charset="0"/>
              </a:rPr>
              <a:t>FORMA</a:t>
            </a:r>
            <a:br>
              <a:rPr lang="pl-PL" altLang="pl-PL" sz="2800" b="1" dirty="0"/>
            </a:br>
            <a:endParaRPr lang="pl-PL" altLang="pl-PL" sz="2700" dirty="0"/>
          </a:p>
        </p:txBody>
      </p:sp>
      <p:sp>
        <p:nvSpPr>
          <p:cNvPr id="11267" name="Symbol zastępczy zawartości 2">
            <a:extLst>
              <a:ext uri="{FF2B5EF4-FFF2-40B4-BE49-F238E27FC236}">
                <a16:creationId xmlns:a16="http://schemas.microsoft.com/office/drawing/2014/main" id="{441DC0D6-4176-B299-7149-06B85AD028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9288" y="1773239"/>
            <a:ext cx="8559800" cy="45354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pl-PL" altLang="pl-PL" b="1"/>
          </a:p>
          <a:p>
            <a:pPr>
              <a:lnSpc>
                <a:spcPct val="150000"/>
              </a:lnSpc>
            </a:pPr>
            <a:r>
              <a:rPr lang="pl-PL" altLang="pl-PL" b="1"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pl-PL" altLang="pl-PL">
                <a:latin typeface="Cambria" panose="02040503050406030204" pitchFamily="18" charset="0"/>
                <a:cs typeface="Calibri" panose="020F0502020204030204" pitchFamily="34" charset="0"/>
              </a:rPr>
              <a:t>art. 30 § 3 k.p.</a:t>
            </a:r>
          </a:p>
          <a:p>
            <a:pPr algn="just">
              <a:lnSpc>
                <a:spcPct val="150000"/>
              </a:lnSpc>
            </a:pPr>
            <a:r>
              <a:rPr lang="pl-PL" altLang="pl-PL">
                <a:latin typeface="Cambria" panose="02040503050406030204" pitchFamily="18" charset="0"/>
                <a:cs typeface="Calibri" panose="020F0502020204030204" pitchFamily="34" charset="0"/>
              </a:rPr>
              <a:t>Oświadczenie pracodawcy o rozwiązaniu umowy o pracę bez wypowiedzenia z przyczyn niezawinionych przez  pracownika powinno nastąpić </a:t>
            </a:r>
            <a:r>
              <a:rPr lang="pl-PL" altLang="pl-PL" u="sng">
                <a:latin typeface="Cambria" panose="02040503050406030204" pitchFamily="18" charset="0"/>
                <a:cs typeface="Calibri" panose="020F0502020204030204" pitchFamily="34" charset="0"/>
              </a:rPr>
              <a:t>na piśmie.</a:t>
            </a:r>
          </a:p>
          <a:p>
            <a:endParaRPr lang="pl-PL" altLang="pl-PL"/>
          </a:p>
        </p:txBody>
      </p:sp>
      <p:sp>
        <p:nvSpPr>
          <p:cNvPr id="11268" name="Symbol zastępczy numeru slajdu 3">
            <a:extLst>
              <a:ext uri="{FF2B5EF4-FFF2-40B4-BE49-F238E27FC236}">
                <a16:creationId xmlns:a16="http://schemas.microsoft.com/office/drawing/2014/main" id="{E6808B96-68A9-8350-3F32-539AF21CE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0ABD31-F64F-42D2-AE11-19EC9DB77A96}" type="slidenum">
              <a:rPr lang="pl-PL" altLang="pl-PL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pl-PL" altLang="pl-PL"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>
            <a:extLst>
              <a:ext uri="{FF2B5EF4-FFF2-40B4-BE49-F238E27FC236}">
                <a16:creationId xmlns:a16="http://schemas.microsoft.com/office/drawing/2014/main" id="{694F528E-4369-062E-2FB3-74A71B80E8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4939" y="500064"/>
            <a:ext cx="7793037" cy="1260475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b="1">
                <a:latin typeface="Cambria" panose="02040503050406030204" pitchFamily="18" charset="0"/>
                <a:cs typeface="Calibri" panose="020F0502020204030204" pitchFamily="34" charset="0"/>
              </a:rPr>
              <a:t>TREŚĆ</a:t>
            </a:r>
            <a:r>
              <a:rPr lang="pl-PL" altLang="pl-PL" sz="2800">
                <a:latin typeface="Cambria" panose="02040503050406030204" pitchFamily="18" charset="0"/>
                <a:cs typeface="Calibri" panose="020F0502020204030204" pitchFamily="34" charset="0"/>
              </a:rPr>
              <a:t> pisma o rozwiązaniu umowy o pracę bez wypowiedzenia z przyczyn niezawinionych przez pracownika</a:t>
            </a:r>
            <a:endParaRPr lang="pl-PL" altLang="pl-PL" sz="2700"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291" name="Symbol zastępczy zawartości 2">
            <a:extLst>
              <a:ext uri="{FF2B5EF4-FFF2-40B4-BE49-F238E27FC236}">
                <a16:creationId xmlns:a16="http://schemas.microsoft.com/office/drawing/2014/main" id="{1B0C0C48-14C4-9B4B-1F79-2CF9733800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74826" y="2017713"/>
            <a:ext cx="8704263" cy="411480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None/>
            </a:pPr>
            <a:endParaRPr lang="pl-PL" altLang="pl-PL" sz="2800"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altLang="pl-PL" sz="2800" b="1">
                <a:latin typeface="Cambria" panose="02040503050406030204" pitchFamily="18" charset="0"/>
                <a:cs typeface="Calibri" panose="020F0502020204030204" pitchFamily="34" charset="0"/>
              </a:rPr>
              <a:t>PRZYCZYNA </a:t>
            </a:r>
            <a:r>
              <a:rPr lang="pl-PL" altLang="pl-PL" sz="2800">
                <a:latin typeface="Cambria" panose="02040503050406030204" pitchFamily="18" charset="0"/>
                <a:cs typeface="Calibri" panose="020F0502020204030204" pitchFamily="34" charset="0"/>
              </a:rPr>
              <a:t>uzasadniająca rozwiązanie umowy o pracę bez wypowiedzenia z przyczyn niezawinionych przez pracownika </a:t>
            </a:r>
            <a:r>
              <a:rPr lang="pl-PL" altLang="pl-PL" sz="2800" b="1">
                <a:latin typeface="Cambria" panose="02040503050406030204" pitchFamily="18" charset="0"/>
                <a:cs typeface="Calibri" panose="020F0502020204030204" pitchFamily="34" charset="0"/>
              </a:rPr>
              <a:t>(art. 30§4 k.p.)</a:t>
            </a:r>
          </a:p>
          <a:p>
            <a:pPr algn="just">
              <a:lnSpc>
                <a:spcPct val="150000"/>
              </a:lnSpc>
            </a:pPr>
            <a:r>
              <a:rPr lang="pl-PL" altLang="pl-PL" sz="2800" b="1">
                <a:latin typeface="Cambria" panose="02040503050406030204" pitchFamily="18" charset="0"/>
                <a:cs typeface="Calibri" panose="020F0502020204030204" pitchFamily="34" charset="0"/>
              </a:rPr>
              <a:t>POUCZENIE </a:t>
            </a:r>
            <a:r>
              <a:rPr lang="pl-PL" altLang="pl-PL" sz="2800">
                <a:latin typeface="Cambria" panose="02040503050406030204" pitchFamily="18" charset="0"/>
                <a:cs typeface="Calibri" panose="020F0502020204030204" pitchFamily="34" charset="0"/>
              </a:rPr>
              <a:t>o przysługującym prawie odwołania się do sądu pracy </a:t>
            </a:r>
            <a:r>
              <a:rPr lang="pl-PL" altLang="pl-PL" sz="2800" b="1">
                <a:latin typeface="Cambria" panose="02040503050406030204" pitchFamily="18" charset="0"/>
                <a:cs typeface="Calibri" panose="020F0502020204030204" pitchFamily="34" charset="0"/>
              </a:rPr>
              <a:t>(art. 30§5 k.p.)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l-PL" altLang="pl-PL" sz="2000"/>
              <a:t> </a:t>
            </a:r>
          </a:p>
        </p:txBody>
      </p:sp>
      <p:sp>
        <p:nvSpPr>
          <p:cNvPr id="12292" name="Symbol zastępczy numeru slajdu 3">
            <a:extLst>
              <a:ext uri="{FF2B5EF4-FFF2-40B4-BE49-F238E27FC236}">
                <a16:creationId xmlns:a16="http://schemas.microsoft.com/office/drawing/2014/main" id="{F74D8836-F827-FC6C-D4CF-DFF0A974E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D0CD3B5-44D2-4B88-8F54-9DA0CF837216}" type="slidenum">
              <a:rPr lang="pl-PL" altLang="pl-PL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pl-PL" altLang="pl-PL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>
            <a:extLst>
              <a:ext uri="{FF2B5EF4-FFF2-40B4-BE49-F238E27FC236}">
                <a16:creationId xmlns:a16="http://schemas.microsoft.com/office/drawing/2014/main" id="{8282F2EE-664E-3348-2D91-8A52026B4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4939" y="500064"/>
            <a:ext cx="7793037" cy="1260475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b="1">
                <a:latin typeface="Cambria" panose="02040503050406030204" pitchFamily="18" charset="0"/>
                <a:cs typeface="Calibri" panose="020F0502020204030204" pitchFamily="34" charset="0"/>
              </a:rPr>
              <a:t>ZWIĄZKOWA KONTROLA rozwiązania umowy o pracę bez wypowiedzenia z przyczyn niezawinionych przez pracownika</a:t>
            </a:r>
            <a:endParaRPr lang="pl-PL" altLang="pl-PL" sz="2700"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315" name="Symbol zastępczy zawartości 2">
            <a:extLst>
              <a:ext uri="{FF2B5EF4-FFF2-40B4-BE49-F238E27FC236}">
                <a16:creationId xmlns:a16="http://schemas.microsoft.com/office/drawing/2014/main" id="{B461680B-2F16-371C-7240-75BA917ED9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09750" y="2071689"/>
            <a:ext cx="8669338" cy="4357687"/>
          </a:xfrm>
        </p:spPr>
        <p:txBody>
          <a:bodyPr>
            <a:normAutofit lnSpcReduction="10000"/>
          </a:bodyPr>
          <a:lstStyle/>
          <a:p>
            <a:pPr algn="ctr">
              <a:buFont typeface="Wingdings" panose="05000000000000000000" pitchFamily="2" charset="2"/>
              <a:buNone/>
            </a:pPr>
            <a:endParaRPr lang="pl-PL" altLang="pl-PL" sz="2000" b="1"/>
          </a:p>
          <a:p>
            <a:pPr algn="just">
              <a:lnSpc>
                <a:spcPct val="150000"/>
              </a:lnSpc>
            </a:pPr>
            <a:r>
              <a:rPr lang="pl-PL" altLang="pl-PL" sz="2800" b="1">
                <a:latin typeface="Cambria" panose="02040503050406030204" pitchFamily="18" charset="0"/>
                <a:cs typeface="Calibri" panose="020F0502020204030204" pitchFamily="34" charset="0"/>
              </a:rPr>
              <a:t>1. OPINIA </a:t>
            </a:r>
            <a:r>
              <a:rPr lang="pl-PL" altLang="pl-PL" sz="2800">
                <a:latin typeface="Cambria" panose="02040503050406030204" pitchFamily="18" charset="0"/>
                <a:cs typeface="Calibri" panose="020F0502020204030204" pitchFamily="34" charset="0"/>
              </a:rPr>
              <a:t>w sprawie rozwiązania umowy o pracę bez wypowiedzenia z przyczyn niezawinionych przez pracownika </a:t>
            </a:r>
          </a:p>
          <a:p>
            <a:pPr algn="just">
              <a:lnSpc>
                <a:spcPct val="150000"/>
              </a:lnSpc>
            </a:pPr>
            <a:r>
              <a:rPr lang="pl-PL" altLang="pl-PL" sz="2800" b="1">
                <a:latin typeface="Cambria" panose="02040503050406030204" pitchFamily="18" charset="0"/>
                <a:cs typeface="Calibri" panose="020F0502020204030204" pitchFamily="34" charset="0"/>
              </a:rPr>
              <a:t>2. ZGODA </a:t>
            </a:r>
            <a:r>
              <a:rPr lang="pl-PL" altLang="pl-PL" sz="2800">
                <a:latin typeface="Cambria" panose="02040503050406030204" pitchFamily="18" charset="0"/>
                <a:cs typeface="Calibri" panose="020F0502020204030204" pitchFamily="34" charset="0"/>
              </a:rPr>
              <a:t>na rozwiązanie umowy o pracę bez wypowiedzenia z przyczyn niezawinionych przez pracownika </a:t>
            </a:r>
          </a:p>
          <a:p>
            <a:pPr algn="ctr"/>
            <a:endParaRPr lang="pl-PL" altLang="pl-PL" sz="2000" b="1"/>
          </a:p>
        </p:txBody>
      </p:sp>
      <p:sp>
        <p:nvSpPr>
          <p:cNvPr id="13316" name="Symbol zastępczy numeru slajdu 3">
            <a:extLst>
              <a:ext uri="{FF2B5EF4-FFF2-40B4-BE49-F238E27FC236}">
                <a16:creationId xmlns:a16="http://schemas.microsoft.com/office/drawing/2014/main" id="{B7DC7E26-99B9-94F2-4882-FE87AFFDE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E81BAD-BC2C-49FB-BAD1-3508127D96B0}" type="slidenum">
              <a:rPr lang="pl-PL" altLang="pl-PL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pl-PL" altLang="pl-PL"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>
            <a:extLst>
              <a:ext uri="{FF2B5EF4-FFF2-40B4-BE49-F238E27FC236}">
                <a16:creationId xmlns:a16="http://schemas.microsoft.com/office/drawing/2014/main" id="{914DDD68-102D-1E7D-A8AB-A22EB6512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4939" y="500064"/>
            <a:ext cx="7793037" cy="1887500"/>
          </a:xfrm>
        </p:spPr>
        <p:txBody>
          <a:bodyPr>
            <a:normAutofit/>
          </a:bodyPr>
          <a:lstStyle/>
          <a:p>
            <a:pPr algn="ctr"/>
            <a:r>
              <a:rPr lang="pl-PL" altLang="pl-PL" sz="3600" b="1" dirty="0">
                <a:latin typeface="Cambria" panose="02040503050406030204" pitchFamily="18" charset="0"/>
                <a:cs typeface="Calibri" panose="020F0502020204030204" pitchFamily="34" charset="0"/>
              </a:rPr>
              <a:t>OPINIA </a:t>
            </a:r>
            <a:r>
              <a:rPr lang="pl-PL" altLang="pl-PL" sz="2800" dirty="0">
                <a:latin typeface="Cambria" panose="02040503050406030204" pitchFamily="18" charset="0"/>
                <a:cs typeface="Calibri" panose="020F0502020204030204" pitchFamily="34" charset="0"/>
              </a:rPr>
              <a:t>w sprawie rozwiązania umowy o pracę bez wypowiedzenia z przyczyn niezawinionych przez pracownika</a:t>
            </a:r>
          </a:p>
        </p:txBody>
      </p:sp>
      <p:sp>
        <p:nvSpPr>
          <p:cNvPr id="14339" name="Symbol zastępczy zawartości 2">
            <a:extLst>
              <a:ext uri="{FF2B5EF4-FFF2-40B4-BE49-F238E27FC236}">
                <a16:creationId xmlns:a16="http://schemas.microsoft.com/office/drawing/2014/main" id="{083A975C-138E-6BA6-1C92-9C6BA1351E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1110" y="2568539"/>
            <a:ext cx="10489915" cy="3860836"/>
          </a:xfrm>
        </p:spPr>
        <p:txBody>
          <a:bodyPr>
            <a:normAutofit fontScale="92500" lnSpcReduction="10000"/>
          </a:bodyPr>
          <a:lstStyle/>
          <a:p>
            <a:pPr algn="just"/>
            <a:endParaRPr lang="pl-PL" altLang="pl-PL" sz="800" b="1" dirty="0">
              <a:latin typeface="Cambria" panose="02040503050406030204" pitchFamily="18" charset="0"/>
            </a:endParaRPr>
          </a:p>
          <a:p>
            <a:pPr algn="just"/>
            <a:r>
              <a:rPr lang="pl-PL" altLang="pl-PL" sz="2800" b="1" dirty="0">
                <a:latin typeface="Cambria" panose="02040503050406030204" pitchFamily="18" charset="0"/>
                <a:cs typeface="Calibri" panose="020F0502020204030204" pitchFamily="34" charset="0"/>
              </a:rPr>
              <a:t>Art. 52 § 3 </a:t>
            </a:r>
            <a:r>
              <a:rPr lang="pl-PL" altLang="pl-PL" sz="2800" b="1" dirty="0" err="1">
                <a:latin typeface="Cambria" panose="02040503050406030204" pitchFamily="18" charset="0"/>
                <a:cs typeface="Calibri" panose="020F0502020204030204" pitchFamily="34" charset="0"/>
              </a:rPr>
              <a:t>k.p</a:t>
            </a:r>
            <a:r>
              <a:rPr lang="pl-PL" altLang="pl-PL" sz="2800" b="1" dirty="0">
                <a:latin typeface="Cambria" panose="02040503050406030204" pitchFamily="18" charset="0"/>
                <a:cs typeface="Calibri" panose="020F0502020204030204" pitchFamily="34" charset="0"/>
              </a:rPr>
              <a:t>. w zw. art. 53§4 </a:t>
            </a:r>
            <a:r>
              <a:rPr lang="pl-PL" altLang="pl-PL" sz="2800" b="1" dirty="0" err="1">
                <a:latin typeface="Cambria" panose="02040503050406030204" pitchFamily="18" charset="0"/>
                <a:cs typeface="Calibri" panose="020F0502020204030204" pitchFamily="34" charset="0"/>
              </a:rPr>
              <a:t>k.p</a:t>
            </a:r>
            <a:r>
              <a:rPr lang="pl-PL" altLang="pl-PL" sz="2800" b="1" dirty="0">
                <a:latin typeface="Cambria" panose="02040503050406030204" pitchFamily="18" charset="0"/>
                <a:cs typeface="Calibri" panose="020F0502020204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None/>
            </a:pPr>
            <a:endParaRPr lang="pl-PL" altLang="pl-PL" sz="2800" b="1" dirty="0"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altLang="pl-PL" dirty="0">
                <a:latin typeface="Cambria" panose="02040503050406030204" pitchFamily="18" charset="0"/>
                <a:cs typeface="Calibri" panose="020F0502020204030204" pitchFamily="34" charset="0"/>
              </a:rPr>
              <a:t>Pracodawca podejmuje decyzję w sprawie rozwiązania umowy o pracę </a:t>
            </a:r>
            <a:r>
              <a:rPr lang="pl-PL" altLang="pl-PL" u="sng" dirty="0">
                <a:latin typeface="Cambria" panose="02040503050406030204" pitchFamily="18" charset="0"/>
                <a:cs typeface="Calibri" panose="020F0502020204030204" pitchFamily="34" charset="0"/>
              </a:rPr>
              <a:t>po zasięgnięciu </a:t>
            </a:r>
            <a:r>
              <a:rPr lang="pl-PL" altLang="pl-PL" b="1" u="sng" dirty="0">
                <a:latin typeface="Cambria" panose="02040503050406030204" pitchFamily="18" charset="0"/>
                <a:cs typeface="Calibri" panose="020F0502020204030204" pitchFamily="34" charset="0"/>
              </a:rPr>
              <a:t>opinii </a:t>
            </a:r>
            <a:r>
              <a:rPr lang="pl-PL" altLang="pl-PL" dirty="0">
                <a:latin typeface="Cambria" panose="02040503050406030204" pitchFamily="18" charset="0"/>
                <a:cs typeface="Calibri" panose="020F0502020204030204" pitchFamily="34" charset="0"/>
              </a:rPr>
              <a:t>reprezentującej pracownika zakładowej organizacji związkowej. W razie </a:t>
            </a:r>
            <a:r>
              <a:rPr lang="pl-PL" altLang="pl-PL" b="1" u="sng" dirty="0">
                <a:latin typeface="Cambria" panose="02040503050406030204" pitchFamily="18" charset="0"/>
                <a:cs typeface="Calibri" panose="020F0502020204030204" pitchFamily="34" charset="0"/>
              </a:rPr>
              <a:t>zastrzeżeń</a:t>
            </a:r>
            <a:r>
              <a:rPr lang="pl-PL" altLang="pl-PL" u="sng" dirty="0">
                <a:latin typeface="Cambria" panose="02040503050406030204" pitchFamily="18" charset="0"/>
                <a:cs typeface="Calibri" panose="020F0502020204030204" pitchFamily="34" charset="0"/>
              </a:rPr>
              <a:t> co do zasadności </a:t>
            </a:r>
            <a:r>
              <a:rPr lang="pl-PL" altLang="pl-PL" dirty="0">
                <a:latin typeface="Cambria" panose="02040503050406030204" pitchFamily="18" charset="0"/>
                <a:cs typeface="Calibri" panose="020F0502020204030204" pitchFamily="34" charset="0"/>
              </a:rPr>
              <a:t>rozwiązania umowy zakładowa organizacja związkowa wyraża swoją opinię niezwłocznie, nie później niż w ciągu 3 dni. </a:t>
            </a:r>
            <a:endParaRPr lang="pl-PL" altLang="pl-PL" u="sng" dirty="0"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pl-PL" altLang="pl-PL" sz="2000" dirty="0"/>
              <a:t> </a:t>
            </a:r>
          </a:p>
          <a:p>
            <a:endParaRPr lang="pl-PL" altLang="pl-PL" dirty="0"/>
          </a:p>
        </p:txBody>
      </p:sp>
      <p:sp>
        <p:nvSpPr>
          <p:cNvPr id="14340" name="Symbol zastępczy numeru slajdu 3">
            <a:extLst>
              <a:ext uri="{FF2B5EF4-FFF2-40B4-BE49-F238E27FC236}">
                <a16:creationId xmlns:a16="http://schemas.microsoft.com/office/drawing/2014/main" id="{62170BEB-D9F4-AA98-A0EE-F99D793E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49F319-A625-4527-9B72-FB200E3D7434}" type="slidenum">
              <a:rPr lang="pl-PL" altLang="pl-PL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pl-PL" altLang="pl-PL"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>
            <a:extLst>
              <a:ext uri="{FF2B5EF4-FFF2-40B4-BE49-F238E27FC236}">
                <a16:creationId xmlns:a16="http://schemas.microsoft.com/office/drawing/2014/main" id="{A19BB360-CE9D-D6F1-0D5F-DE38705C0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4939" y="500064"/>
            <a:ext cx="7793037" cy="185271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b="1">
                <a:latin typeface="Cambria" panose="02040503050406030204" pitchFamily="18" charset="0"/>
                <a:cs typeface="Calibri" panose="020F0502020204030204" pitchFamily="34" charset="0"/>
              </a:rPr>
              <a:t>ZGODA</a:t>
            </a:r>
            <a:r>
              <a:rPr lang="pl-PL" altLang="pl-PL" sz="2800">
                <a:latin typeface="Cambria" panose="02040503050406030204" pitchFamily="18" charset="0"/>
                <a:cs typeface="Calibri" panose="020F0502020204030204" pitchFamily="34" charset="0"/>
              </a:rPr>
              <a:t> na rozwiązanie umowy o pracę bez wypowiedzenia z przyczyn niezawinionych przez pracownika </a:t>
            </a:r>
            <a:endParaRPr lang="pl-PL" altLang="pl-PL" sz="2700"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363" name="Symbol zastępczy zawartości 2">
            <a:extLst>
              <a:ext uri="{FF2B5EF4-FFF2-40B4-BE49-F238E27FC236}">
                <a16:creationId xmlns:a16="http://schemas.microsoft.com/office/drawing/2014/main" id="{7F45D8E3-32A9-FA9B-70DB-58F5AC756C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endParaRPr lang="pl-PL" altLang="pl-PL" sz="28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altLang="pl-PL" sz="2800" b="1">
                <a:latin typeface="Cambria" panose="02040503050406030204" pitchFamily="18" charset="0"/>
                <a:cs typeface="Calibri" panose="020F0502020204030204" pitchFamily="34" charset="0"/>
              </a:rPr>
              <a:t>Art. 32 ust. 1 </a:t>
            </a:r>
            <a:r>
              <a:rPr lang="pl-PL" altLang="pl-PL" sz="2800">
                <a:latin typeface="Cambria" panose="02040503050406030204" pitchFamily="18" charset="0"/>
                <a:cs typeface="Calibri" panose="020F0502020204030204" pitchFamily="34" charset="0"/>
              </a:rPr>
              <a:t>ustawy z dnia 23 maja 1991 r. o związkach zawodowych </a:t>
            </a:r>
          </a:p>
          <a:p>
            <a:pPr algn="ctr">
              <a:buFont typeface="Wingdings" panose="05000000000000000000" pitchFamily="2" charset="2"/>
              <a:buNone/>
            </a:pPr>
            <a:endParaRPr lang="pl-PL" altLang="pl-PL" sz="200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9393CFFB-3338-508A-A5F3-928241563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E2EF9A-77FE-4AEB-9EAA-CCAAA2DADCBC}" type="slidenum">
              <a:rPr lang="pl-PL" altLang="pl-PL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pl-PL" altLang="pl-PL"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01DAB6-1BAE-CF40-66A3-2BFC9E3E6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Ochrona przed wypowiedzeniem umowy o pracę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E88B37A-912E-A877-AB82-D133CFAC53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Art. 53 w zw. z art. 41 Kodeksu pracy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196A504-61EB-D7FC-F759-691D0D4F9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515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EE0B3C-A15D-4DAD-9FF5-C8D901A7D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b="0" i="0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Wyrok</a:t>
            </a:r>
            <a:br>
              <a:rPr lang="pl-PL" sz="2400" dirty="0"/>
            </a:br>
            <a:r>
              <a:rPr lang="pl-PL" sz="2400" b="0" i="0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Sądu Najwyższego - Izba Pracy i Ubezpieczeń Społecznych</a:t>
            </a:r>
            <a:br>
              <a:rPr lang="pl-PL" sz="2400" dirty="0"/>
            </a:br>
            <a:r>
              <a:rPr lang="pl-PL" sz="2400" b="0" i="0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z dnia 18 czerwca 2024 r.</a:t>
            </a:r>
            <a:br>
              <a:rPr lang="pl-PL" sz="2400" dirty="0"/>
            </a:br>
            <a:r>
              <a:rPr lang="pl-PL" sz="2400" b="0" i="0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III PSKP 10/24</a:t>
            </a: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9B023E-9DE0-4F57-8CDA-6BCF74E33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110" y="2556932"/>
            <a:ext cx="10602930" cy="3691468"/>
          </a:xfrm>
        </p:spPr>
        <p:txBody>
          <a:bodyPr>
            <a:noAutofit/>
          </a:bodyPr>
          <a:lstStyle/>
          <a:p>
            <a:pPr algn="just"/>
            <a:r>
              <a:rPr lang="pl-PL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Nie można odmówić pracownikowi ochrony przed wypowiedzeniem mu umowy o pracę w sytuacji, gdy jest faktycznie chory i niezdolność do pracy została stwierdzona orzeczeniem lekarskim, ale pracownik pozostał jeszcze w pracy z uwagi na niemożność opuszczenia stanowiska pracy (np. wobec braku zastępcy, czy też do chwili przybycia innego pracownika do obsługi maszyny). Bezskuteczność wypowiedzenia umowy o pracę w takiej sytuacji, jak i w okolicznościach przybycia chorego pracownika do pracy w celu załatwienia ważnych spraw dla zakładu pracy, nie wynika jednak z art. 41 KP, wobec braku przesłanki "nieobecności w pracy", ale powinna być oceniona w kontekście art. 45 § 1 KP. Taka wykładnia art. 41 KP pozwala eliminować przypadki niesprawiedliwego pozbawienia ochrony stosunku pracy gorliwych pracowników, którzy decydują się na wykonywanie swoich obowiązków pracowniczych, mimo choroby. Zatem </a:t>
            </a:r>
            <a:r>
              <a:rPr lang="pl-PL" sz="18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pracownik obecny w pracy (wykonujący obowiązki wynikające z umowy o pracę lub też gotów do ich wykonywania), którego niezdolność do pracy została stwierdzona zaświadczeniem lekarskim, nie korzysta z ochrony przed wypowiedzeniem umowy o pracę ustanowionej w art. 41 KP. </a:t>
            </a:r>
            <a:endParaRPr lang="pl-PL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B294036-8E81-428C-8A1C-A19149A0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285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2DD1FF-9E36-45F6-8A55-E7EB59689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Wyrok</a:t>
            </a:r>
            <a:b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Sądu Najwyższego - Izba Pracy i Ubezpieczeń Społecznych</a:t>
            </a:r>
            <a:b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dnia 15 listopada 2022 r.</a:t>
            </a:r>
            <a:b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 PSKP 41/22</a:t>
            </a:r>
            <a:endParaRPr lang="pl-PL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4DFD78-699D-4FAE-8702-26D9EF046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481" y="2556932"/>
            <a:ext cx="10849510" cy="3484272"/>
          </a:xfrm>
        </p:spPr>
        <p:txBody>
          <a:bodyPr>
            <a:noAutofit/>
          </a:bodyPr>
          <a:lstStyle/>
          <a:p>
            <a:pPr algn="just"/>
            <a:r>
              <a:rPr lang="pl-PL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Zakaz wypowiedzenia ustanowiony w art. 41 KP jest gwarancją powrotu do pracy po okresie usprawiedliwionej nieobecności, nieprzekraczającej okresu z art. 53 § 1 KP. </a:t>
            </a:r>
            <a:r>
              <a:rPr lang="pl-PL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Skoro pracownik podlega ochronie przed wypowiedzeniem przez okres tam wskazany, to co do zasady nie można przyjąć, że pracodawca może wypowiedzieć mu umowę o pracę zaraz po stawieniu się do pracy, ponieważ przekreśliłoby to sens udzielonej ochrony i stanowiło odwet za korzystanie z prawa do zwolnienia od pracy. </a:t>
            </a:r>
            <a:r>
              <a:rPr lang="pl-PL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Okres ochronny przewidywany w art. 41 KP rozpoczyna się z chwilą ziszczenia się przesłanki zakazu wypowiedzenia, tj. nieobecności pracownika w pracy z powodu choroby czyniącej go niezdolnym jej wykonywania lub zaprzestania jej świadczenia z tej samej przyczyny.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828A353-CF4F-445D-8E8D-062FDA80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42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900B7E-ECDF-4D69-36F0-422983353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Ochrona treści stosunku pracy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017FC6-A0B4-A499-2E8E-D33A23E3E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750"/>
              </a:spcBef>
              <a:buNone/>
            </a:pPr>
            <a:r>
              <a:rPr lang="pl-PL" sz="28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Art. 42 Kodeksu pracy </a:t>
            </a:r>
            <a:endParaRPr lang="pl-PL" sz="2800" b="0" i="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525"/>
              </a:spcBef>
            </a:pPr>
            <a:r>
              <a:rPr lang="pl-PL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 1. Przepisy o wypowiedzeniu umowy o pracę stosuje się odpowiednio do wypowiedzenia wynikających z umowy warunków pracy i płacy.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E47DE6F-30A6-812A-DAA9-0AEF0A28E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95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34A0E7-8507-4E8D-8A2E-A9F8C9A3C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Nieobecność w pracy: skutki 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A1B4BF30-2143-5969-0DE2-D9667B8E3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748246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DEF47C9-0D54-9196-7A84-BBC716B5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44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A2D547-F403-E526-910E-BCE7D5BA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Krótkotrwałe powtarzające się nieobecności pracownika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CC18EEA-27E7-1011-F388-9C83B8F194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Przyczyny wypowiedzenia umowy o pracę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9066F9-1023-1977-1960-5904007B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7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D05C60-8D04-FF2C-DAC3-CE96FA04E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54201"/>
          </a:xfrm>
        </p:spPr>
        <p:txBody>
          <a:bodyPr>
            <a:normAutofit fontScale="90000"/>
          </a:bodyPr>
          <a:lstStyle/>
          <a:p>
            <a:r>
              <a:rPr lang="pl-PL" dirty="0"/>
              <a:t>Sposób sformułowania przyczyny wypowiedzenia umowy o pracę 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123CB0B1-97E8-C6DB-062E-9A8D89E70F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643603"/>
              </p:ext>
            </p:extLst>
          </p:nvPr>
        </p:nvGraphicFramePr>
        <p:xfrm>
          <a:off x="750013" y="2188397"/>
          <a:ext cx="11198832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9416">
                  <a:extLst>
                    <a:ext uri="{9D8B030D-6E8A-4147-A177-3AD203B41FA5}">
                      <a16:colId xmlns:a16="http://schemas.microsoft.com/office/drawing/2014/main" val="2850785280"/>
                    </a:ext>
                  </a:extLst>
                </a:gridCol>
                <a:gridCol w="5599416">
                  <a:extLst>
                    <a:ext uri="{9D8B030D-6E8A-4147-A177-3AD203B41FA5}">
                      <a16:colId xmlns:a16="http://schemas.microsoft.com/office/drawing/2014/main" val="4242368578"/>
                    </a:ext>
                  </a:extLst>
                </a:gridCol>
              </a:tblGrid>
              <a:tr h="1161724">
                <a:tc rowSpan="2">
                  <a:txBody>
                    <a:bodyPr/>
                    <a:lstStyle/>
                    <a:p>
                      <a:r>
                        <a:rPr lang="pl-PL" sz="1800" u="sng" dirty="0"/>
                        <a:t>Przyczyna [wariant A]:</a:t>
                      </a:r>
                    </a:p>
                    <a:p>
                      <a:endParaRPr lang="pl-PL" sz="1800" dirty="0"/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powtarzające się, a zrazem nieprzewidziane nieobecności Pracownika w pracy (w szczególności z powodu choroby), powodujące dezorganizację na stanowisku pracy</a:t>
                      </a:r>
                      <a:endParaRPr lang="pl-PL" sz="1800" dirty="0"/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u="sng" dirty="0"/>
                        <a:t>Przyczyna [wariant B]: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- powtarzające się, a zarazem nieprzewidziane  nieobecności Pracownika w pracy</a:t>
                      </a: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190217"/>
                  </a:ext>
                </a:extLst>
              </a:tr>
              <a:tr h="3038354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u="sng" dirty="0"/>
                        <a:t>Uzasadnienie:</a:t>
                      </a:r>
                    </a:p>
                    <a:p>
                      <a:pPr algn="just"/>
                      <a:r>
                        <a:rPr lang="pl-PL" sz="1800" dirty="0"/>
                        <a:t>Nieobecności Pracownika w pracy powodują dezorganizację i konieczność organizowania zastępstwa. Przypadają one z reguły na poniedziałki i piątki. W 2024 r. suma usprawiedliwionych nieobecności Pracownika w pracy wyniosła 82 dni, w tym: 45 dni - nieobecności z powodu czasowej niezdolności do pracy z powodu choroby, 31 dni – nieobecności z powodu sprawowania opieki nad chorym dzieckiem, 6 dni – nieobecności z powodu sprawowania opieki nad chorym członkiem rodziny. </a:t>
                      </a: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632300"/>
                  </a:ext>
                </a:extLst>
              </a:tr>
            </a:tbl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AAF83E8-2912-749B-CB4F-1265D1EC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764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5AAD55-A5F8-4B3B-8A33-A99427B2C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Uchwała pełnego składu Izby Pracy i Ubezpieczeń Społecznych SN z dnia 27 czerwca 1985 r. (III PZP 10/85) </a:t>
            </a: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18EFE3-C33C-4643-9DC6-925A3A83F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,,przyczyna wypowiedzenia może wynikać także z okoliczności niezależnych od pracownika, np. w razie dezorganizującej pracę w zakładzie częstej lub długotrwałej usprawiedliwionej nieobecności pracownika z przyczyn zdrowotnych lub rodzinnych”. 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8AF1E46-4DFC-4D10-AD0A-43A1BDD8F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17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3EA076-88F6-4830-AD4B-D72D4B1B5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Wyrok SN z dnia 19 marca 2014 r. (I PK 177/13)</a:t>
            </a: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971D62-85B6-441B-83F4-B51FFD0C7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l-PL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bsencje chorobowe pracownika wiążą się dla pracodawcy zarówno z negatywnymi następstwami finansowymi, jak i dezorganizują pracę. Pracodawca ma, w odniesieniu do chorego pracownika, poważne trudności w organizowaniu pracy. Z jednej bowiem strony, zgodnie z art. 22 § 1 Kodeksu pracy, musi mu zapewnić zatrudnienie w okresach obecności w pracy. Z drugiej strony musi zapewnić ciągłość realizowanych zadań, co doznaje poważnego utrudnienia w odniesieniu do osób, które w pracy bywają jedynie obecne. 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6779C2B-5EF6-48FC-BCA3-492997C29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03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5EBFF3-1C36-DEA0-7823-DB58E9629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Sytuacja prawna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9C07FB-6900-D2D1-0983-D75857306CA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l-PL" sz="3600" b="1" dirty="0"/>
              <a:t>Pracownicy – obecni w pracy</a:t>
            </a:r>
          </a:p>
          <a:p>
            <a:pPr algn="just"/>
            <a:r>
              <a:rPr lang="pl-PL" sz="3200" b="1" dirty="0"/>
              <a:t> (zatrudnieni w tej samej jednostce co nieobecny pracownik)</a:t>
            </a:r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B7471A8-4372-EB46-6B74-33CA5B592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Uprawnienia pracodawcy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C07169-0D86-7EC1-3B9F-F0AAF5F92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94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71435B-F1C1-4505-ACBC-86EB0D845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Uprawnienia pracodawcy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0A501E-0F79-4EB1-8ED2-12175A26E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2800" dirty="0"/>
              <a:t>1. Zmiana zakresu czynności (zakresu obowiązków) – jednorazowe oraz zbiorcze polecenia służbowe.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2800" dirty="0"/>
          </a:p>
          <a:p>
            <a:pPr algn="just">
              <a:lnSpc>
                <a:spcPct val="150000"/>
              </a:lnSpc>
            </a:pPr>
            <a:r>
              <a:rPr lang="pl-PL" sz="2800" dirty="0"/>
              <a:t>2. Czasowe powierzenie wykonywania innej pracy.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67AE3E9-89C6-4D46-A696-B54CDCFF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83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C9E694-A144-E820-3BFE-AB71C27C3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15846"/>
          </a:xfrm>
        </p:spPr>
        <p:txBody>
          <a:bodyPr>
            <a:normAutofit fontScale="90000"/>
          </a:bodyPr>
          <a:lstStyle/>
          <a:p>
            <a:br>
              <a:rPr lang="pl-PL" sz="4400" dirty="0"/>
            </a:br>
            <a:r>
              <a:rPr lang="pl-PL" sz="3600" b="1" dirty="0"/>
              <a:t>Zmiana zakresu czynności (zakresu obowiązków) – jednorazowe oraz zbiorcze polecenia służbowe </a:t>
            </a:r>
            <a:endParaRPr lang="pl-PL" sz="36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B62BD09-DA43-3F25-06BE-2E8B7D246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9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>
            <a:extLst>
              <a:ext uri="{FF2B5EF4-FFF2-40B4-BE49-F238E27FC236}">
                <a16:creationId xmlns:a16="http://schemas.microsoft.com/office/drawing/2014/main" id="{59BDE1DE-FE93-374B-B4FD-D59466BD4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Rodzaj pracy określony w umowie o pracę  </a:t>
            </a:r>
          </a:p>
        </p:txBody>
      </p:sp>
      <p:sp>
        <p:nvSpPr>
          <p:cNvPr id="6147" name="Symbol zastępczy zawartości 2">
            <a:extLst>
              <a:ext uri="{FF2B5EF4-FFF2-40B4-BE49-F238E27FC236}">
                <a16:creationId xmlns:a16="http://schemas.microsoft.com/office/drawing/2014/main" id="{D41BC0CF-419F-166A-A2BA-4F7265CBF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altLang="pl-PL" sz="3200" dirty="0"/>
              <a:t>art. 22 § 1 </a:t>
            </a:r>
            <a:r>
              <a:rPr lang="pl-PL" altLang="pl-PL" sz="3200" dirty="0" err="1"/>
              <a:t>k.p</a:t>
            </a:r>
            <a:r>
              <a:rPr lang="pl-PL" altLang="pl-PL" sz="3200" dirty="0"/>
              <a:t>.: ,,pracownik zobowiązuje się do wykonywania </a:t>
            </a:r>
            <a:r>
              <a:rPr lang="pl-PL" altLang="pl-PL" sz="3200" b="1" dirty="0"/>
              <a:t>pracy określonego rodzaju</a:t>
            </a:r>
            <a:r>
              <a:rPr lang="pl-PL" altLang="pl-PL" sz="3200" dirty="0"/>
              <a:t>”.</a:t>
            </a:r>
          </a:p>
          <a:p>
            <a:pPr algn="just">
              <a:lnSpc>
                <a:spcPct val="150000"/>
              </a:lnSpc>
            </a:pPr>
            <a:r>
              <a:rPr lang="pl-PL" altLang="pl-PL" sz="3200" dirty="0"/>
              <a:t>art. 29 § 1 </a:t>
            </a:r>
            <a:r>
              <a:rPr lang="pl-PL" altLang="pl-PL" sz="3200" dirty="0" err="1"/>
              <a:t>k.p</a:t>
            </a:r>
            <a:r>
              <a:rPr lang="pl-PL" altLang="pl-PL" sz="3200" dirty="0"/>
              <a:t>.: ,,… </a:t>
            </a:r>
            <a:r>
              <a:rPr lang="pl-PL" altLang="pl-PL" sz="3200" u="sng" dirty="0"/>
              <a:t>warunki pracy i płacy</a:t>
            </a:r>
            <a:r>
              <a:rPr lang="pl-PL" altLang="pl-PL" sz="3200" dirty="0"/>
              <a:t>, w szczególności </a:t>
            </a:r>
            <a:r>
              <a:rPr lang="pl-PL" altLang="pl-PL" sz="3200" b="1" dirty="0"/>
              <a:t>rodzaj pracy</a:t>
            </a:r>
            <a:r>
              <a:rPr lang="pl-PL" altLang="pl-PL" sz="3200" dirty="0"/>
              <a:t>…”.</a:t>
            </a:r>
          </a:p>
          <a:p>
            <a:endParaRPr lang="pl-PL" altLang="pl-PL" dirty="0"/>
          </a:p>
        </p:txBody>
      </p:sp>
      <p:sp>
        <p:nvSpPr>
          <p:cNvPr id="4" name="Strzałka zakrzywiona w prawo 3">
            <a:extLst>
              <a:ext uri="{FF2B5EF4-FFF2-40B4-BE49-F238E27FC236}">
                <a16:creationId xmlns:a16="http://schemas.microsoft.com/office/drawing/2014/main" id="{C79D3427-902D-442B-3EB0-AF8B42F6C166}"/>
              </a:ext>
            </a:extLst>
          </p:cNvPr>
          <p:cNvSpPr/>
          <p:nvPr/>
        </p:nvSpPr>
        <p:spPr>
          <a:xfrm>
            <a:off x="1116807" y="3311491"/>
            <a:ext cx="357187" cy="10715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>
            <a:extLst>
              <a:ext uri="{FF2B5EF4-FFF2-40B4-BE49-F238E27FC236}">
                <a16:creationId xmlns:a16="http://schemas.microsoft.com/office/drawing/2014/main" id="{F37D5BF0-94C9-91C7-FB53-5AC842CC5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l-PL" altLang="pl-PL">
                <a:solidFill>
                  <a:schemeClr val="tx1">
                    <a:lumMod val="75000"/>
                    <a:lumOff val="25000"/>
                  </a:schemeClr>
                </a:solidFill>
              </a:rPr>
              <a:t>Stopień szczegółowości przy określaniu rodzaju pracy </a:t>
            </a:r>
          </a:p>
        </p:txBody>
      </p:sp>
      <p:sp>
        <p:nvSpPr>
          <p:cNvPr id="11267" name="Symbol zastępczy zawartości 2">
            <a:extLst>
              <a:ext uri="{FF2B5EF4-FFF2-40B4-BE49-F238E27FC236}">
                <a16:creationId xmlns:a16="http://schemas.microsoft.com/office/drawing/2014/main" id="{01FBB9EC-0B3B-14FA-CEF1-66BCE5B027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l-PL" altLang="pl-PL" sz="2800"/>
              <a:t>Sposób określenia rodzaju pracy w treści umowy o pracę może charakteryzować się </a:t>
            </a:r>
            <a:r>
              <a:rPr lang="pl-PL" altLang="pl-PL" sz="2800" b="1"/>
              <a:t>mniejszym lub większym stopniem szczegółowości.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>
            <a:extLst>
              <a:ext uri="{FF2B5EF4-FFF2-40B4-BE49-F238E27FC236}">
                <a16:creationId xmlns:a16="http://schemas.microsoft.com/office/drawing/2014/main" id="{965C62AC-61A6-06ED-DB0A-AB84F5DC8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altLang="pl-PL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Stopień szczegółowości przy określaniu rodzaju pracy w umowie o pracę </a:t>
            </a:r>
            <a:r>
              <a:rPr lang="pl-PL" altLang="pl-PL" sz="2800" b="1" u="sng">
                <a:solidFill>
                  <a:schemeClr val="tx1">
                    <a:lumMod val="75000"/>
                    <a:lumOff val="25000"/>
                  </a:schemeClr>
                </a:solidFill>
              </a:rPr>
              <a:t>a polecenia służbowe </a:t>
            </a:r>
          </a:p>
        </p:txBody>
      </p:sp>
      <p:sp>
        <p:nvSpPr>
          <p:cNvPr id="12291" name="Symbol zastępczy zawartości 2">
            <a:extLst>
              <a:ext uri="{FF2B5EF4-FFF2-40B4-BE49-F238E27FC236}">
                <a16:creationId xmlns:a16="http://schemas.microsoft.com/office/drawing/2014/main" id="{1C2D419A-819C-0382-EBE4-1DB20385F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91440" indent="-91440" algn="just">
              <a:lnSpc>
                <a:spcPct val="150000"/>
              </a:lnSpc>
              <a:defRPr/>
            </a:pPr>
            <a:r>
              <a:rPr lang="pl-PL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 myśl art. 100 § 1 </a:t>
            </a:r>
            <a:r>
              <a:rPr lang="pl-PL" alt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k.p</a:t>
            </a:r>
            <a:r>
              <a:rPr lang="pl-PL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pracownik jest obowiązany </a:t>
            </a:r>
            <a:r>
              <a:rPr lang="pl-PL" altLang="pl-PL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stosować się do poleceń przełożonych</a:t>
            </a:r>
            <a:r>
              <a:rPr lang="pl-PL" altLang="pl-PL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które dotyczą pracy, jeżeli nie są one sprzeczne z przepisami prawa lub umową o pracę. </a:t>
            </a:r>
          </a:p>
          <a:p>
            <a:pPr marL="91440" indent="-91440" algn="just">
              <a:lnSpc>
                <a:spcPct val="150000"/>
              </a:lnSpc>
              <a:defRPr/>
            </a:pPr>
            <a:endParaRPr lang="pl-PL" altLang="pl-PL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algn="ctr">
              <a:lnSpc>
                <a:spcPct val="150000"/>
              </a:lnSpc>
              <a:defRPr/>
            </a:pPr>
            <a:r>
              <a:rPr lang="pl-PL" alt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Polecenia, które dotyczą pracy = polecenia dotyczące wykonywania pracy oznaczonej w umowie o pracę. </a:t>
            </a:r>
            <a:endParaRPr lang="pl-PL" altLang="pl-PL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trzałka w dół 3">
            <a:extLst>
              <a:ext uri="{FF2B5EF4-FFF2-40B4-BE49-F238E27FC236}">
                <a16:creationId xmlns:a16="http://schemas.microsoft.com/office/drawing/2014/main" id="{0EEF3710-6EBC-54C7-4AD9-0D18AFA099D0}"/>
              </a:ext>
            </a:extLst>
          </p:cNvPr>
          <p:cNvSpPr/>
          <p:nvPr/>
        </p:nvSpPr>
        <p:spPr>
          <a:xfrm>
            <a:off x="6743700" y="3887788"/>
            <a:ext cx="357188" cy="785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ECA9A9-BDC4-152F-C1D2-9DD74BBCE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Nieobecności pracownika w pracy 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7CFEA957-02C9-E977-6BE6-D8AFD0FA25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758923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623D31D-2477-DA92-3C88-AD31FDC14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461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>
            <a:extLst>
              <a:ext uri="{FF2B5EF4-FFF2-40B4-BE49-F238E27FC236}">
                <a16:creationId xmlns:a16="http://schemas.microsoft.com/office/drawing/2014/main" id="{A5849DD9-42EA-2C99-3B68-CAA2204D5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altLang="pl-PL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Stopień szczegółowości przy określaniu rodzaju pracy w umowie o pracę </a:t>
            </a:r>
            <a:r>
              <a:rPr lang="pl-PL" altLang="pl-PL" sz="2400" b="1" u="sng">
                <a:solidFill>
                  <a:schemeClr val="tx1">
                    <a:lumMod val="75000"/>
                    <a:lumOff val="25000"/>
                  </a:schemeClr>
                </a:solidFill>
              </a:rPr>
              <a:t>a zmiana warunków pracy lub płacy (czynności prawne)</a:t>
            </a:r>
            <a:endParaRPr lang="pl-PL" altLang="pl-PL" sz="2400" u="sng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387" name="Symbol zastępczy zawartości 2">
            <a:extLst>
              <a:ext uri="{FF2B5EF4-FFF2-40B4-BE49-F238E27FC236}">
                <a16:creationId xmlns:a16="http://schemas.microsoft.com/office/drawing/2014/main" id="{3253D340-429F-E9F1-18B4-9AFE07B899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2481" y="2568539"/>
            <a:ext cx="10520737" cy="366875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pl-PL" altLang="pl-PL" sz="2800" dirty="0"/>
              <a:t>Gdy strony stosunku pracy poczyniły szczegółowe ustalenia co do rodzaju pracy w treści umowy o pracę, ustalenia te stają się z woli stron istotnymi jej elementami, których zmiana wymaga zgody pracownika, a w razie jej braku – wypowiedzenia zmieniającego (wyroku SN z dnia 2 października 2008 r. I PK 73/08).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>
            <a:extLst>
              <a:ext uri="{FF2B5EF4-FFF2-40B4-BE49-F238E27FC236}">
                <a16:creationId xmlns:a16="http://schemas.microsoft.com/office/drawing/2014/main" id="{7956216D-4689-C6F4-E8A0-C936FE497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altLang="pl-PL">
                <a:solidFill>
                  <a:schemeClr val="tx1">
                    <a:lumMod val="75000"/>
                    <a:lumOff val="25000"/>
                  </a:schemeClr>
                </a:solidFill>
              </a:rPr>
              <a:t>Zakres czynności </a:t>
            </a:r>
          </a:p>
        </p:txBody>
      </p:sp>
      <p:sp>
        <p:nvSpPr>
          <p:cNvPr id="14339" name="Symbol zastępczy zawartości 2">
            <a:extLst>
              <a:ext uri="{FF2B5EF4-FFF2-40B4-BE49-F238E27FC236}">
                <a16:creationId xmlns:a16="http://schemas.microsoft.com/office/drawing/2014/main" id="{DB5B3C2F-F12F-6E42-A121-40C59F841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91440" indent="-91440" algn="just">
              <a:lnSpc>
                <a:spcPct val="150000"/>
              </a:lnSpc>
              <a:defRPr/>
            </a:pPr>
            <a:r>
              <a:rPr lang="pl-PL" altLang="pl-PL">
                <a:solidFill>
                  <a:schemeClr val="tx1">
                    <a:lumMod val="75000"/>
                    <a:lumOff val="25000"/>
                  </a:schemeClr>
                </a:solidFill>
              </a:rPr>
              <a:t>Określony w umowie o pracę rodzaj pracy jest z reguły konkretyzowany przez zakres czynności.</a:t>
            </a:r>
          </a:p>
          <a:p>
            <a:pPr marL="91440" indent="-91440" algn="just">
              <a:lnSpc>
                <a:spcPct val="150000"/>
              </a:lnSpc>
              <a:defRPr/>
            </a:pPr>
            <a:r>
              <a:rPr lang="pl-PL" altLang="pl-PL">
                <a:solidFill>
                  <a:schemeClr val="tx1">
                    <a:lumMod val="75000"/>
                    <a:lumOff val="25000"/>
                  </a:schemeClr>
                </a:solidFill>
              </a:rPr>
              <a:t>Wiążące dla pracownika są </a:t>
            </a:r>
            <a:r>
              <a:rPr lang="pl-PL" altLang="pl-PL" u="sng">
                <a:solidFill>
                  <a:schemeClr val="tx1">
                    <a:lumMod val="75000"/>
                    <a:lumOff val="25000"/>
                  </a:schemeClr>
                </a:solidFill>
              </a:rPr>
              <a:t>tylko takie czynności, które mieszczą się w kategorii uzgodnionego rodzaju pracy</a:t>
            </a:r>
            <a:r>
              <a:rPr lang="pl-PL" altLang="pl-PL">
                <a:solidFill>
                  <a:schemeClr val="tx1">
                    <a:lumMod val="75000"/>
                    <a:lumOff val="25000"/>
                  </a:schemeClr>
                </a:solidFill>
              </a:rPr>
              <a:t>, który został określony w umowie o pracę </a:t>
            </a:r>
            <a:r>
              <a:rPr lang="pl-PL" altLang="pl-PL" b="1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pl-PL" altLang="pl-PL" b="1">
                <a:solidFill>
                  <a:srgbClr val="FF0000"/>
                </a:solidFill>
              </a:rPr>
              <a:t>!</a:t>
            </a:r>
            <a:r>
              <a:rPr lang="pl-PL" altLang="pl-PL" b="1">
                <a:solidFill>
                  <a:schemeClr val="tx1">
                    <a:lumMod val="75000"/>
                    <a:lumOff val="25000"/>
                  </a:schemeClr>
                </a:solidFill>
              </a:rPr>
              <a:t> zakres czynności (zakres obowiązków) </a:t>
            </a:r>
            <a:r>
              <a:rPr lang="pl-PL" altLang="pl-PL" b="1" u="sng">
                <a:solidFill>
                  <a:srgbClr val="FF0000"/>
                </a:solidFill>
              </a:rPr>
              <a:t>nie może wykraczać poza rodzaj umówionej pracy</a:t>
            </a:r>
            <a:r>
              <a:rPr lang="pl-PL" altLang="pl-PL" b="1">
                <a:solidFill>
                  <a:schemeClr val="tx1">
                    <a:lumMod val="75000"/>
                    <a:lumOff val="25000"/>
                  </a:schemeClr>
                </a:solidFill>
              </a:rPr>
              <a:t>).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>
            <a:extLst>
              <a:ext uri="{FF2B5EF4-FFF2-40B4-BE49-F238E27FC236}">
                <a16:creationId xmlns:a16="http://schemas.microsoft.com/office/drawing/2014/main" id="{9FB47431-FC13-97B2-6626-9BC93BAB3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altLang="pl-PL">
                <a:solidFill>
                  <a:schemeClr val="tx1">
                    <a:lumMod val="75000"/>
                    <a:lumOff val="25000"/>
                  </a:schemeClr>
                </a:solidFill>
              </a:rPr>
              <a:t>Zakres czynności </a:t>
            </a:r>
          </a:p>
        </p:txBody>
      </p:sp>
      <p:sp>
        <p:nvSpPr>
          <p:cNvPr id="15363" name="Symbol zastępczy zawartości 2">
            <a:extLst>
              <a:ext uri="{FF2B5EF4-FFF2-40B4-BE49-F238E27FC236}">
                <a16:creationId xmlns:a16="http://schemas.microsoft.com/office/drawing/2014/main" id="{E6AE8E87-99B1-7279-FAB4-4686B751C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algn="just">
              <a:lnSpc>
                <a:spcPct val="150000"/>
              </a:lnSpc>
              <a:defRPr/>
            </a:pPr>
            <a:r>
              <a:rPr lang="pl-PL" altLang="pl-P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*zakres czynności to zbiorcze polecenie pracodawcy</a:t>
            </a:r>
          </a:p>
          <a:p>
            <a:pPr marL="91440" indent="-91440" algn="just">
              <a:lnSpc>
                <a:spcPct val="150000"/>
              </a:lnSpc>
              <a:defRPr/>
            </a:pPr>
            <a:r>
              <a:rPr lang="pl-PL" altLang="pl-P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**pracodawca może </a:t>
            </a:r>
            <a:r>
              <a:rPr lang="pl-PL" altLang="pl-PL" sz="2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 sposób jednostronny zmieniać zakres czynności </a:t>
            </a:r>
            <a:r>
              <a:rPr lang="pl-PL" altLang="pl-P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bez konieczności uzyskania zgody pracownika</a:t>
            </a:r>
          </a:p>
          <a:p>
            <a:pPr marL="91440" indent="-91440" algn="just">
              <a:lnSpc>
                <a:spcPct val="150000"/>
              </a:lnSpc>
              <a:defRPr/>
            </a:pPr>
            <a:r>
              <a:rPr lang="pl-PL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/wyrok SN z dnia 2 października 2008 r. (I PK 73/08)/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>
            <a:extLst>
              <a:ext uri="{FF2B5EF4-FFF2-40B4-BE49-F238E27FC236}">
                <a16:creationId xmlns:a16="http://schemas.microsoft.com/office/drawing/2014/main" id="{B44C8CB9-851D-442E-9DE3-209F4E60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altLang="pl-PL">
                <a:solidFill>
                  <a:schemeClr val="tx1">
                    <a:lumMod val="75000"/>
                    <a:lumOff val="25000"/>
                  </a:schemeClr>
                </a:solidFill>
              </a:rPr>
              <a:t>Zakres czynności </a:t>
            </a:r>
          </a:p>
        </p:txBody>
      </p:sp>
      <p:sp>
        <p:nvSpPr>
          <p:cNvPr id="16387" name="Symbol zastępczy zawartości 2">
            <a:extLst>
              <a:ext uri="{FF2B5EF4-FFF2-40B4-BE49-F238E27FC236}">
                <a16:creationId xmlns:a16="http://schemas.microsoft.com/office/drawing/2014/main" id="{D663E71C-B9D5-D24D-0DF1-8EF00D562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852" y="2393879"/>
            <a:ext cx="10212512" cy="3843410"/>
          </a:xfrm>
        </p:spPr>
        <p:txBody>
          <a:bodyPr rtlCol="0">
            <a:normAutofit lnSpcReduction="10000"/>
          </a:bodyPr>
          <a:lstStyle/>
          <a:p>
            <a:pPr marL="91440" indent="-91440" algn="just">
              <a:lnSpc>
                <a:spcPct val="150000"/>
              </a:lnSpc>
              <a:defRPr/>
            </a:pPr>
            <a:r>
              <a:rPr lang="pl-PL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Zgodnie z § 3 pkt 2 lit. c rozporządzenia Ministra Rodziny, Pracy i Polityki Społecznej z dnia 10 grudnia 2018 r. w sprawie dokumentacji pracowniczej akta osobowe pracownika składają się z pięciu części i obejmują </a:t>
            </a:r>
            <a:r>
              <a:rPr lang="pl-PL" altLang="pl-PL" b="1" dirty="0">
                <a:solidFill>
                  <a:srgbClr val="FF0000"/>
                </a:solidFill>
              </a:rPr>
              <a:t>w części B </a:t>
            </a:r>
            <a:r>
              <a:rPr lang="pl-PL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oświadczenia lub dokumenty dotyczące nawiązania stosunku pracy i przebiegu zatrudnienia pracownika, </a:t>
            </a:r>
            <a:r>
              <a:rPr lang="pl-PL" alt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 tym zakres czynności (zakres obowiązków)</a:t>
            </a:r>
            <a:r>
              <a:rPr lang="pl-PL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l-PL" altLang="pl-PL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jeżeli pracodawca dodatkowo w tej formie określił zadania pracownika wynikające z rodzaju pracy określonego w umowie o pracę.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F8CF26-F74C-E5E7-0D8D-0123E9AF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Czasowe powierzenie wykonywania pracy innego rodzaju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B31F456-BE93-CAF7-8BEF-E57E77A85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741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08104698-7CA3-4547-7092-17CAD533EA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pl-PL" altLang="pl-PL" b="1">
                <a:latin typeface="Cambria" panose="02040503050406030204" pitchFamily="18" charset="0"/>
                <a:cs typeface="Calibri" panose="020F0502020204030204" pitchFamily="34" charset="0"/>
              </a:rPr>
              <a:t>Art. 42§4 k.p.</a:t>
            </a:r>
          </a:p>
        </p:txBody>
      </p:sp>
      <p:sp>
        <p:nvSpPr>
          <p:cNvPr id="25603" name="Symbol zastępczy zawartości 2">
            <a:extLst>
              <a:ext uri="{FF2B5EF4-FFF2-40B4-BE49-F238E27FC236}">
                <a16:creationId xmlns:a16="http://schemas.microsoft.com/office/drawing/2014/main" id="{88A1BD4B-FD40-ABFB-FEA7-BA3504A38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6" y="2506893"/>
            <a:ext cx="10705452" cy="401773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 eaLnBrk="1" hangingPunct="1">
              <a:lnSpc>
                <a:spcPct val="150000"/>
              </a:lnSpc>
              <a:buFontTx/>
              <a:buNone/>
              <a:defRPr/>
            </a:pPr>
            <a:r>
              <a:rPr lang="pl-PL" sz="2500" dirty="0">
                <a:latin typeface="Cambria" pitchFamily="18" charset="0"/>
                <a:cs typeface="Calibri" pitchFamily="34" charset="0"/>
              </a:rPr>
              <a:t>Wypowiedzenie  dotychczasowych warunków pracy lub płacy nie jest wymagane w razie powierzenia pracownikowi, w przypadkach </a:t>
            </a:r>
            <a:r>
              <a:rPr lang="pl-PL" sz="2500" u="sng" dirty="0">
                <a:latin typeface="Cambria" pitchFamily="18" charset="0"/>
                <a:cs typeface="Calibri" pitchFamily="34" charset="0"/>
              </a:rPr>
              <a:t>uzasadnionych </a:t>
            </a:r>
            <a:r>
              <a:rPr lang="pl-PL" sz="2500" b="1" u="sng" dirty="0">
                <a:latin typeface="Cambria" pitchFamily="18" charset="0"/>
                <a:cs typeface="Calibri" pitchFamily="34" charset="0"/>
              </a:rPr>
              <a:t>potrzebami pracodawcy</a:t>
            </a:r>
            <a:r>
              <a:rPr lang="pl-PL" sz="2500" dirty="0">
                <a:latin typeface="Cambria" pitchFamily="18" charset="0"/>
                <a:cs typeface="Calibri" pitchFamily="34" charset="0"/>
              </a:rPr>
              <a:t>, innej pracy niż określona w umowie o pracę </a:t>
            </a:r>
            <a:r>
              <a:rPr lang="pl-PL" sz="2500" u="sng" dirty="0">
                <a:latin typeface="Cambria" pitchFamily="18" charset="0"/>
                <a:cs typeface="Calibri" pitchFamily="34" charset="0"/>
              </a:rPr>
              <a:t>na okres </a:t>
            </a:r>
            <a:r>
              <a:rPr lang="pl-PL" sz="2500" b="1" u="sng" dirty="0">
                <a:latin typeface="Cambria" pitchFamily="18" charset="0"/>
                <a:cs typeface="Calibri" pitchFamily="34" charset="0"/>
              </a:rPr>
              <a:t>nieprzekraczający 3 miesięcy</a:t>
            </a:r>
            <a:r>
              <a:rPr lang="pl-PL" sz="2500" u="sng" dirty="0">
                <a:latin typeface="Cambria" pitchFamily="18" charset="0"/>
                <a:cs typeface="Calibri" pitchFamily="34" charset="0"/>
              </a:rPr>
              <a:t> w roku kalendarzowym</a:t>
            </a:r>
            <a:r>
              <a:rPr lang="pl-PL" sz="2500" dirty="0">
                <a:latin typeface="Cambria" pitchFamily="18" charset="0"/>
                <a:cs typeface="Calibri" pitchFamily="34" charset="0"/>
              </a:rPr>
              <a:t>, jeżeli </a:t>
            </a:r>
            <a:r>
              <a:rPr lang="pl-PL" sz="2500" u="sng" dirty="0">
                <a:latin typeface="Cambria" pitchFamily="18" charset="0"/>
                <a:cs typeface="Calibri" pitchFamily="34" charset="0"/>
              </a:rPr>
              <a:t>nie powoduje to obniżenia wynagrodzenia </a:t>
            </a:r>
            <a:r>
              <a:rPr lang="pl-PL" sz="2500" b="1" u="sng" dirty="0">
                <a:latin typeface="Cambria" pitchFamily="18" charset="0"/>
                <a:cs typeface="Calibri" pitchFamily="34" charset="0"/>
              </a:rPr>
              <a:t>i</a:t>
            </a:r>
            <a:r>
              <a:rPr lang="pl-PL" sz="2500" u="sng" dirty="0">
                <a:latin typeface="Cambria" pitchFamily="18" charset="0"/>
                <a:cs typeface="Calibri" pitchFamily="34" charset="0"/>
              </a:rPr>
              <a:t> odpowiada kwalifikacjom pracownika. </a:t>
            </a:r>
          </a:p>
        </p:txBody>
      </p:sp>
      <p:sp>
        <p:nvSpPr>
          <p:cNvPr id="5124" name="Symbol zastępczy numeru slajdu 3">
            <a:extLst>
              <a:ext uri="{FF2B5EF4-FFF2-40B4-BE49-F238E27FC236}">
                <a16:creationId xmlns:a16="http://schemas.microsoft.com/office/drawing/2014/main" id="{EA7F307C-9D41-FEA5-2A69-CCD7A4EED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19BE3C-ADC3-487F-926A-9B4BE9E67102}" type="slidenum">
              <a:rPr lang="pl-PL" altLang="pl-PL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pl-PL" altLang="pl-PL" sz="1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>
            <a:extLst>
              <a:ext uri="{FF2B5EF4-FFF2-40B4-BE49-F238E27FC236}">
                <a16:creationId xmlns:a16="http://schemas.microsoft.com/office/drawing/2014/main" id="{AFCF05C1-3856-AD13-A5FF-2A0C2E50C9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51089" y="617538"/>
            <a:ext cx="8116887" cy="1143000"/>
          </a:xfrm>
          <a:solidFill>
            <a:srgbClr val="92D050"/>
          </a:solidFill>
        </p:spPr>
        <p:txBody>
          <a:bodyPr/>
          <a:lstStyle/>
          <a:p>
            <a:pPr algn="ctr" eaLnBrk="1" hangingPunct="1"/>
            <a:r>
              <a:rPr lang="pl-PL" altLang="pl-PL" sz="3200" b="1">
                <a:latin typeface="Cambria" panose="02040503050406030204" pitchFamily="18" charset="0"/>
                <a:cs typeface="Calibri" panose="020F0502020204030204" pitchFamily="34" charset="0"/>
              </a:rPr>
              <a:t>Warunki czasowego powierzenia pracownikowi innej pracy niż umówiona:</a:t>
            </a:r>
            <a:endParaRPr lang="pl-PL" altLang="pl-PL" sz="3200"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099" name="Symbol zastępczy zawartości 2">
            <a:extLst>
              <a:ext uri="{FF2B5EF4-FFF2-40B4-BE49-F238E27FC236}">
                <a16:creationId xmlns:a16="http://schemas.microsoft.com/office/drawing/2014/main" id="{CEE1ADE9-0F25-1D91-0D79-50D9D032A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92" y="2126751"/>
            <a:ext cx="10757042" cy="439787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457200" indent="-457200" algn="just">
              <a:lnSpc>
                <a:spcPct val="150000"/>
              </a:lnSpc>
              <a:buFontTx/>
              <a:buAutoNum type="arabicPeriod"/>
              <a:defRPr/>
            </a:pPr>
            <a:r>
              <a:rPr lang="pl-PL" sz="2500">
                <a:latin typeface="Cambria" pitchFamily="18" charset="0"/>
                <a:cs typeface="Calibri" pitchFamily="34" charset="0"/>
              </a:rPr>
              <a:t>Wystąpiły </a:t>
            </a:r>
            <a:r>
              <a:rPr lang="pl-PL" sz="2500" u="sng">
                <a:latin typeface="Cambria" pitchFamily="18" charset="0"/>
                <a:cs typeface="Calibri" pitchFamily="34" charset="0"/>
              </a:rPr>
              <a:t>uzasadnione potrzeby pracodawcy</a:t>
            </a:r>
            <a:r>
              <a:rPr lang="pl-PL" sz="2500">
                <a:latin typeface="Cambria" pitchFamily="18" charset="0"/>
                <a:cs typeface="Calibri" pitchFamily="34" charset="0"/>
              </a:rPr>
              <a:t>;</a:t>
            </a:r>
          </a:p>
          <a:p>
            <a:pPr marL="457200" indent="-457200" algn="just">
              <a:lnSpc>
                <a:spcPct val="150000"/>
              </a:lnSpc>
              <a:buFontTx/>
              <a:buAutoNum type="arabicPeriod"/>
              <a:defRPr/>
            </a:pPr>
            <a:r>
              <a:rPr lang="pl-PL" sz="2500">
                <a:latin typeface="Cambria" pitchFamily="18" charset="0"/>
                <a:cs typeface="Calibri" pitchFamily="34" charset="0"/>
              </a:rPr>
              <a:t>Powierzenie następuje </a:t>
            </a:r>
            <a:r>
              <a:rPr lang="pl-PL" sz="2500" u="sng">
                <a:latin typeface="Cambria" pitchFamily="18" charset="0"/>
                <a:cs typeface="Calibri" pitchFamily="34" charset="0"/>
              </a:rPr>
              <a:t>na okres nie dłuższy niż 3 miesiące w roku kalendarzowym</a:t>
            </a:r>
            <a:r>
              <a:rPr lang="pl-PL" sz="2500">
                <a:latin typeface="Cambria" pitchFamily="18" charset="0"/>
                <a:cs typeface="Calibri" pitchFamily="34" charset="0"/>
              </a:rPr>
              <a:t>;</a:t>
            </a:r>
          </a:p>
          <a:p>
            <a:pPr marL="457200" indent="-457200" algn="just">
              <a:lnSpc>
                <a:spcPct val="150000"/>
              </a:lnSpc>
              <a:buFontTx/>
              <a:buAutoNum type="arabicPeriod"/>
              <a:defRPr/>
            </a:pPr>
            <a:r>
              <a:rPr lang="pl-PL" sz="2500">
                <a:latin typeface="Cambria" pitchFamily="18" charset="0"/>
                <a:cs typeface="Calibri" pitchFamily="34" charset="0"/>
              </a:rPr>
              <a:t>Powierzenie innej pracy </a:t>
            </a:r>
            <a:r>
              <a:rPr lang="pl-PL" sz="2500" u="sng">
                <a:latin typeface="Cambria" pitchFamily="18" charset="0"/>
                <a:cs typeface="Calibri" pitchFamily="34" charset="0"/>
              </a:rPr>
              <a:t>nie może powodować obniżenia wynagrodzenia za pracę</a:t>
            </a:r>
            <a:r>
              <a:rPr lang="pl-PL" sz="2500">
                <a:latin typeface="Cambria" pitchFamily="18" charset="0"/>
                <a:cs typeface="Calibri" pitchFamily="34" charset="0"/>
              </a:rPr>
              <a:t>;</a:t>
            </a:r>
          </a:p>
          <a:p>
            <a:pPr marL="457200" indent="-457200" algn="just">
              <a:lnSpc>
                <a:spcPct val="150000"/>
              </a:lnSpc>
              <a:buFontTx/>
              <a:buAutoNum type="arabicPeriod"/>
              <a:defRPr/>
            </a:pPr>
            <a:r>
              <a:rPr lang="pl-PL" sz="2500">
                <a:latin typeface="Cambria" pitchFamily="18" charset="0"/>
                <a:cs typeface="Calibri" pitchFamily="34" charset="0"/>
              </a:rPr>
              <a:t>Inna praca musi </a:t>
            </a:r>
            <a:r>
              <a:rPr lang="pl-PL" sz="2500" u="sng">
                <a:latin typeface="Cambria" pitchFamily="18" charset="0"/>
                <a:cs typeface="Calibri" pitchFamily="34" charset="0"/>
              </a:rPr>
              <a:t>odpowiadać kwalifikacjom pracownika.</a:t>
            </a:r>
          </a:p>
          <a:p>
            <a:pPr marL="457200" indent="-457200" algn="ctr">
              <a:buNone/>
              <a:defRPr/>
            </a:pPr>
            <a:endParaRPr lang="pl-PL" sz="800" b="1" u="sng">
              <a:latin typeface="Cambria" pitchFamily="18" charset="0"/>
              <a:cs typeface="Calibri" pitchFamily="34" charset="0"/>
            </a:endParaRPr>
          </a:p>
          <a:p>
            <a:pPr marL="457200" indent="-457200" algn="ctr">
              <a:buNone/>
              <a:defRPr/>
            </a:pPr>
            <a:r>
              <a:rPr lang="pl-PL" sz="2000" b="1">
                <a:latin typeface="Cambria" pitchFamily="18" charset="0"/>
                <a:cs typeface="Calibri" pitchFamily="34" charset="0"/>
              </a:rPr>
              <a:t>!!! w/w warunki czasowego  powierzenia pracownikowi innej pracy niż umówiona muszą być spełnione </a:t>
            </a:r>
            <a:r>
              <a:rPr lang="pl-PL" sz="2000" b="1">
                <a:solidFill>
                  <a:srgbClr val="00B050"/>
                </a:solidFill>
                <a:latin typeface="Cambria" pitchFamily="18" charset="0"/>
                <a:cs typeface="Calibri" pitchFamily="34" charset="0"/>
              </a:rPr>
              <a:t>ŁĄCZNIE </a:t>
            </a:r>
          </a:p>
          <a:p>
            <a:pPr marL="457200" indent="-457200">
              <a:buNone/>
              <a:defRPr/>
            </a:pPr>
            <a:endParaRPr lang="pl-PL" sz="2000" b="1">
              <a:latin typeface="Arial" charset="0"/>
              <a:cs typeface="Arial" charset="0"/>
            </a:endParaRPr>
          </a:p>
        </p:txBody>
      </p:sp>
      <p:sp>
        <p:nvSpPr>
          <p:cNvPr id="6148" name="Symbol zastępczy numeru slajdu 3">
            <a:extLst>
              <a:ext uri="{FF2B5EF4-FFF2-40B4-BE49-F238E27FC236}">
                <a16:creationId xmlns:a16="http://schemas.microsoft.com/office/drawing/2014/main" id="{5AA7A9E7-8D31-ACE4-CE5A-CA60A1EBD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A93731-7D1C-4F51-B755-47DEC3464833}" type="slidenum">
              <a:rPr lang="pl-PL" altLang="pl-PL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pl-PL" altLang="pl-PL" sz="1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>
            <a:extLst>
              <a:ext uri="{FF2B5EF4-FFF2-40B4-BE49-F238E27FC236}">
                <a16:creationId xmlns:a16="http://schemas.microsoft.com/office/drawing/2014/main" id="{57CD9B8C-1785-1E2F-21B2-1ADCD93688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pl-PL" altLang="pl-PL" sz="3200" b="1">
                <a:latin typeface="Cambria" panose="02040503050406030204" pitchFamily="18" charset="0"/>
                <a:cs typeface="Calibri" panose="020F0502020204030204" pitchFamily="34" charset="0"/>
              </a:rPr>
              <a:t>Czasowe powierzenie pracownikowi wykonywania innej pracy </a:t>
            </a:r>
          </a:p>
        </p:txBody>
      </p:sp>
      <p:sp>
        <p:nvSpPr>
          <p:cNvPr id="30723" name="Symbol zastępczy zawartości 2">
            <a:extLst>
              <a:ext uri="{FF2B5EF4-FFF2-40B4-BE49-F238E27FC236}">
                <a16:creationId xmlns:a16="http://schemas.microsoft.com/office/drawing/2014/main" id="{BC0F1E6D-E173-0949-CC44-C9F27AC98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4" y="2558265"/>
            <a:ext cx="10743554" cy="341073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>
              <a:lnSpc>
                <a:spcPct val="150000"/>
              </a:lnSpc>
              <a:buFontTx/>
              <a:buNone/>
              <a:defRPr/>
            </a:pPr>
            <a:endParaRPr lang="pl-PL" sz="3100" dirty="0">
              <a:latin typeface="Cambria" pitchFamily="18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Tx/>
              <a:buNone/>
              <a:defRPr/>
            </a:pPr>
            <a:r>
              <a:rPr lang="pl-PL" sz="3100" dirty="0">
                <a:latin typeface="Cambria" pitchFamily="18" charset="0"/>
                <a:cs typeface="Calibri" pitchFamily="34" charset="0"/>
              </a:rPr>
              <a:t>Powierzenie pracownikowi innej pracy na okres przejściowy jest </a:t>
            </a:r>
            <a:r>
              <a:rPr lang="pl-PL" sz="3100" b="1" u="sng" dirty="0">
                <a:latin typeface="Cambria" pitchFamily="18" charset="0"/>
                <a:cs typeface="Calibri" pitchFamily="34" charset="0"/>
              </a:rPr>
              <a:t>jednostronną </a:t>
            </a:r>
            <a:r>
              <a:rPr lang="pl-PL" sz="3100" b="1" dirty="0">
                <a:latin typeface="Cambria" pitchFamily="18" charset="0"/>
                <a:cs typeface="Calibri" pitchFamily="34" charset="0"/>
              </a:rPr>
              <a:t>czynnością pracodawcy</a:t>
            </a:r>
            <a:r>
              <a:rPr lang="pl-PL" sz="3100" dirty="0">
                <a:latin typeface="Cambria" pitchFamily="18" charset="0"/>
                <a:cs typeface="Calibri" pitchFamily="34" charset="0"/>
              </a:rPr>
              <a:t>, dla pracownika wiążącą </a:t>
            </a:r>
            <a:r>
              <a:rPr lang="pl-PL" sz="3100" u="sng" dirty="0">
                <a:latin typeface="Cambria" pitchFamily="18" charset="0"/>
                <a:cs typeface="Calibri" pitchFamily="34" charset="0"/>
              </a:rPr>
              <a:t>na równi z </a:t>
            </a:r>
            <a:r>
              <a:rPr lang="pl-PL" sz="3100" b="1" u="sng" dirty="0">
                <a:latin typeface="Cambria" pitchFamily="18" charset="0"/>
                <a:cs typeface="Calibri" pitchFamily="34" charset="0"/>
              </a:rPr>
              <a:t>poleceniem</a:t>
            </a:r>
            <a:r>
              <a:rPr lang="pl-PL" sz="3100" u="sng" dirty="0">
                <a:latin typeface="Cambria" pitchFamily="18" charset="0"/>
                <a:cs typeface="Calibri" pitchFamily="34" charset="0"/>
              </a:rPr>
              <a:t> wydanym w procesie pracy.</a:t>
            </a:r>
            <a:endParaRPr lang="pl-PL" sz="3100" dirty="0">
              <a:latin typeface="Cambria" pitchFamily="18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l-PL" sz="28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pl-PL" dirty="0"/>
          </a:p>
        </p:txBody>
      </p:sp>
      <p:sp>
        <p:nvSpPr>
          <p:cNvPr id="7172" name="Symbol zastępczy numeru slajdu 3">
            <a:extLst>
              <a:ext uri="{FF2B5EF4-FFF2-40B4-BE49-F238E27FC236}">
                <a16:creationId xmlns:a16="http://schemas.microsoft.com/office/drawing/2014/main" id="{6F9518BE-2FD0-B454-C785-062A327D9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0C2CF8-5BC4-4DB2-84B3-D20E080E9856}" type="slidenum">
              <a:rPr lang="pl-PL" altLang="pl-PL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pl-PL" altLang="pl-PL" sz="1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A58B06-921E-4935-987C-C1B0CB9B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599" y="3204632"/>
            <a:ext cx="6241816" cy="1418168"/>
          </a:xfrm>
        </p:spPr>
        <p:txBody>
          <a:bodyPr>
            <a:norm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Dziękuję za uwagę </a:t>
            </a:r>
          </a:p>
        </p:txBody>
      </p:sp>
      <p:pic>
        <p:nvPicPr>
          <p:cNvPr id="16" name="Symbol zastępczy obrazu 15">
            <a:extLst>
              <a:ext uri="{FF2B5EF4-FFF2-40B4-BE49-F238E27FC236}">
                <a16:creationId xmlns:a16="http://schemas.microsoft.com/office/drawing/2014/main" id="{44ACCE1F-BAE8-438D-A167-8BD27F9613E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166" b="6166"/>
          <a:stretch>
            <a:fillRect/>
          </a:stretch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60DAD2C-03CE-4439-BAFB-3B74161AC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1439332" y="6062132"/>
            <a:ext cx="6241816" cy="118533"/>
          </a:xfrm>
          <a:solidFill>
            <a:schemeClr val="accent4">
              <a:lumMod val="50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sp>
        <p:nvSpPr>
          <p:cNvPr id="21" name="Symbol zastępczy numeru slajdu 20">
            <a:extLst>
              <a:ext uri="{FF2B5EF4-FFF2-40B4-BE49-F238E27FC236}">
                <a16:creationId xmlns:a16="http://schemas.microsoft.com/office/drawing/2014/main" id="{7752F460-008B-452D-83FA-87DECD294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57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5904F8-6D50-40F9-B79C-536A2C58E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Usprawiedliwione nieobecności pracownika w pracy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D02AB1-C91E-4940-994F-13D764098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1. Długotrwałe</a:t>
            </a:r>
          </a:p>
          <a:p>
            <a:r>
              <a:rPr lang="pl-PL" sz="2800" dirty="0"/>
              <a:t>1.1. z powodu choroby </a:t>
            </a:r>
          </a:p>
          <a:p>
            <a:r>
              <a:rPr lang="pl-PL" sz="2800" dirty="0"/>
              <a:t>1.2. z powodu sprawowania opieki nad dzieckiem lub inną osobą</a:t>
            </a:r>
          </a:p>
          <a:p>
            <a:r>
              <a:rPr lang="pl-PL" sz="2800" dirty="0"/>
              <a:t>2. Przedłużające się</a:t>
            </a:r>
          </a:p>
          <a:p>
            <a:r>
              <a:rPr lang="pl-PL" sz="2800" dirty="0"/>
              <a:t>3. Powtarzające się krótkotrwałe nieobecności w pracy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1EE7ABC-D6A9-4760-9554-C8868E365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136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ED2BB6-5C1E-FA79-679E-62F6006A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Ochrona treści oraz trwałości stosunku pracy w czasie usprawiedliwionej nieobecności w pracy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8476E53-1167-12CD-E1D9-1E2BE0B9C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art. 53 Kodeksu pracy</a:t>
            </a:r>
          </a:p>
          <a:p>
            <a:r>
              <a:rPr lang="pl-PL" dirty="0"/>
              <a:t>art. 53 w zw. z art. 41 Kodeksu pracy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1DF5478-2A59-2CF7-BC44-DA29067B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41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40514693-63BB-9A75-3B04-5F1E7B7452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4939" y="428626"/>
            <a:ext cx="7793037" cy="1331913"/>
          </a:xfrm>
        </p:spPr>
        <p:txBody>
          <a:bodyPr/>
          <a:lstStyle/>
          <a:p>
            <a:pPr algn="ctr"/>
            <a:r>
              <a:rPr lang="pl-PL" altLang="pl-PL" sz="2800" b="1">
                <a:latin typeface="Cambria" panose="02040503050406030204" pitchFamily="18" charset="0"/>
              </a:rPr>
              <a:t>PRZYCZYNY</a:t>
            </a:r>
            <a:r>
              <a:rPr lang="pl-PL" altLang="pl-PL" sz="2800">
                <a:latin typeface="Cambria" panose="02040503050406030204" pitchFamily="18" charset="0"/>
              </a:rPr>
              <a:t> NIEZAWINIONE przez pracownika</a:t>
            </a:r>
            <a:br>
              <a:rPr lang="pl-PL" altLang="pl-PL" sz="2800"/>
            </a:br>
            <a:endParaRPr lang="pl-PL" altLang="pl-PL" sz="2700"/>
          </a:p>
        </p:txBody>
      </p:sp>
      <p:sp>
        <p:nvSpPr>
          <p:cNvPr id="4099" name="Symbol zastępczy zawartości 2">
            <a:extLst>
              <a:ext uri="{FF2B5EF4-FFF2-40B4-BE49-F238E27FC236}">
                <a16:creationId xmlns:a16="http://schemas.microsoft.com/office/drawing/2014/main" id="{82932A64-AF98-58F9-B5A3-4A5098946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826" y="1928814"/>
            <a:ext cx="8704263" cy="464343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defRPr/>
            </a:pPr>
            <a:r>
              <a:rPr lang="pl-PL" sz="2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Calibri" pitchFamily="34" charset="0"/>
              </a:rPr>
              <a:t>Niezdolność do pracy z powodu </a:t>
            </a:r>
            <a:r>
              <a:rPr lang="pl-PL" sz="2800" b="1" u="sng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Calibri" pitchFamily="34" charset="0"/>
              </a:rPr>
              <a:t>choroby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Calibri" pitchFamily="34" charset="0"/>
              </a:rPr>
              <a:t>;</a:t>
            </a:r>
          </a:p>
          <a:p>
            <a:pPr algn="just">
              <a:lnSpc>
                <a:spcPct val="150000"/>
              </a:lnSpc>
              <a:defRPr/>
            </a:pPr>
            <a:r>
              <a:rPr lang="pl-PL" dirty="0">
                <a:latin typeface="Cambria" pitchFamily="18" charset="0"/>
                <a:cs typeface="Calibri" pitchFamily="34" charset="0"/>
              </a:rPr>
              <a:t>N</a:t>
            </a:r>
            <a:r>
              <a:rPr lang="pl-PL" b="1" dirty="0">
                <a:latin typeface="Cambria" pitchFamily="18" charset="0"/>
                <a:cs typeface="Calibri" pitchFamily="34" charset="0"/>
              </a:rPr>
              <a:t>iemożność wykonywania pracy z powodu odosobnienia ze względu na </a:t>
            </a:r>
            <a:r>
              <a:rPr lang="pl-PL" b="1" u="sng" dirty="0">
                <a:latin typeface="Cambria" pitchFamily="18" charset="0"/>
                <a:cs typeface="Calibri" pitchFamily="34" charset="0"/>
              </a:rPr>
              <a:t>chorobę zakaźną</a:t>
            </a:r>
            <a:r>
              <a:rPr lang="pl-PL" dirty="0">
                <a:latin typeface="Cambria" pitchFamily="18" charset="0"/>
                <a:cs typeface="Calibri" pitchFamily="34" charset="0"/>
              </a:rPr>
              <a:t>;</a:t>
            </a:r>
          </a:p>
          <a:p>
            <a:pPr algn="just">
              <a:lnSpc>
                <a:spcPct val="150000"/>
              </a:lnSpc>
              <a:defRPr/>
            </a:pPr>
            <a:r>
              <a:rPr lang="pl-PL" dirty="0">
                <a:latin typeface="Cambria" pitchFamily="18" charset="0"/>
                <a:cs typeface="Calibri" pitchFamily="34" charset="0"/>
              </a:rPr>
              <a:t>Nieobecność w pracy z powodu </a:t>
            </a:r>
            <a:r>
              <a:rPr lang="pl-PL" u="sng" dirty="0">
                <a:latin typeface="Cambria" pitchFamily="18" charset="0"/>
                <a:cs typeface="Calibri" pitchFamily="34" charset="0"/>
              </a:rPr>
              <a:t>sprawowania </a:t>
            </a:r>
            <a:r>
              <a:rPr lang="pl-PL" b="1" u="sng" dirty="0">
                <a:latin typeface="Cambria" pitchFamily="18" charset="0"/>
                <a:cs typeface="Calibri" pitchFamily="34" charset="0"/>
              </a:rPr>
              <a:t>opieki na dzieckiem</a:t>
            </a:r>
            <a:r>
              <a:rPr lang="pl-PL" dirty="0">
                <a:latin typeface="Cambria" pitchFamily="18" charset="0"/>
                <a:cs typeface="Calibri" pitchFamily="34" charset="0"/>
              </a:rPr>
              <a:t>;</a:t>
            </a:r>
          </a:p>
          <a:p>
            <a:pPr algn="just">
              <a:lnSpc>
                <a:spcPct val="150000"/>
              </a:lnSpc>
              <a:defRPr/>
            </a:pPr>
            <a:r>
              <a:rPr lang="pl-PL" dirty="0">
                <a:latin typeface="Cambria" pitchFamily="18" charset="0"/>
                <a:cs typeface="Calibri" pitchFamily="34" charset="0"/>
              </a:rPr>
              <a:t>Nieobecność w pracy </a:t>
            </a:r>
            <a:r>
              <a:rPr lang="pl-PL" b="1" dirty="0">
                <a:latin typeface="Cambria" pitchFamily="18" charset="0"/>
                <a:cs typeface="Calibri" pitchFamily="34" charset="0"/>
              </a:rPr>
              <a:t>z innych przyczyn</a:t>
            </a:r>
            <a:r>
              <a:rPr lang="pl-PL" dirty="0">
                <a:latin typeface="Cambria" pitchFamily="18" charset="0"/>
                <a:cs typeface="Calibri" pitchFamily="34" charset="0"/>
              </a:rPr>
              <a:t> niż wyżej wymienione.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pl-PL" sz="23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5124" name="Symbol zastępczy numeru slajdu 3">
            <a:extLst>
              <a:ext uri="{FF2B5EF4-FFF2-40B4-BE49-F238E27FC236}">
                <a16:creationId xmlns:a16="http://schemas.microsoft.com/office/drawing/2014/main" id="{EB0D0A1A-907C-EEFF-3AD2-8276A2231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A0F8942-1AF9-42EF-8742-0888ACD67AA2}" type="slidenum">
              <a:rPr lang="pl-PL" altLang="pl-PL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pl-PL" altLang="pl-PL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>
            <a:extLst>
              <a:ext uri="{FF2B5EF4-FFF2-40B4-BE49-F238E27FC236}">
                <a16:creationId xmlns:a16="http://schemas.microsoft.com/office/drawing/2014/main" id="{0BEB940B-F794-2826-DE7D-5DC96DC0C7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4939" y="214314"/>
            <a:ext cx="7793037" cy="1546225"/>
          </a:xfrm>
        </p:spPr>
        <p:txBody>
          <a:bodyPr>
            <a:normAutofit fontScale="90000"/>
          </a:bodyPr>
          <a:lstStyle/>
          <a:p>
            <a:pPr algn="ctr"/>
            <a:br>
              <a:rPr lang="pl-PL" altLang="pl-PL" sz="4000" b="1" u="sng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4000" b="1">
                <a:latin typeface="Cambria" panose="02040503050406030204" pitchFamily="18" charset="0"/>
                <a:cs typeface="Calibri" panose="020F0502020204030204" pitchFamily="34" charset="0"/>
              </a:rPr>
              <a:t>Okresy ochronne</a:t>
            </a:r>
            <a:r>
              <a:rPr lang="pl-PL" altLang="pl-PL" sz="4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pl-PL" altLang="pl-PL" sz="2400" b="1"/>
            </a:br>
            <a:endParaRPr lang="pl-PL" altLang="pl-PL" sz="2400"/>
          </a:p>
        </p:txBody>
      </p:sp>
      <p:sp>
        <p:nvSpPr>
          <p:cNvPr id="6147" name="Symbol zastępczy zawartości 2">
            <a:extLst>
              <a:ext uri="{FF2B5EF4-FFF2-40B4-BE49-F238E27FC236}">
                <a16:creationId xmlns:a16="http://schemas.microsoft.com/office/drawing/2014/main" id="{38B3FEC3-49B2-16DA-2CB0-F3486A6974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38314" y="1857375"/>
            <a:ext cx="8740775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pl-PL" altLang="pl-PL" sz="2800" b="1"/>
          </a:p>
          <a:p>
            <a:endParaRPr lang="pl-PL" altLang="pl-PL" sz="2800" b="1"/>
          </a:p>
        </p:txBody>
      </p:sp>
      <p:sp>
        <p:nvSpPr>
          <p:cNvPr id="6148" name="Symbol zastępczy numeru slajdu 3">
            <a:extLst>
              <a:ext uri="{FF2B5EF4-FFF2-40B4-BE49-F238E27FC236}">
                <a16:creationId xmlns:a16="http://schemas.microsoft.com/office/drawing/2014/main" id="{647748CE-7D58-1221-D7A7-8E8FCBAAB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D0440B6-C7E3-40ED-83B8-787A9D7E0EAA}" type="slidenum">
              <a:rPr lang="pl-PL" altLang="pl-PL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pl-PL" altLang="pl-PL" sz="140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5192545-DD70-815E-4A59-7C1F1437D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661997"/>
              </p:ext>
            </p:extLst>
          </p:nvPr>
        </p:nvGraphicFramePr>
        <p:xfrm>
          <a:off x="780836" y="1500027"/>
          <a:ext cx="10479640" cy="4748374"/>
        </p:xfrm>
        <a:graphic>
          <a:graphicData uri="http://schemas.openxmlformats.org/drawingml/2006/table">
            <a:tbl>
              <a:tblPr/>
              <a:tblGrid>
                <a:gridCol w="3450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7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2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546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Niezdolność do pracy z powodu </a:t>
                      </a:r>
                      <a:r>
                        <a:rPr kumimoji="0" lang="pl-PL" sz="2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choroby</a:t>
                      </a:r>
                      <a:endParaRPr kumimoji="0" lang="pl-PL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 miesiące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Pracownik był zatrudniony </a:t>
                      </a:r>
                      <a:r>
                        <a:rPr kumimoji="0" lang="pl-PL" sz="1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u danego pracodawcy krócej niż 6 miesięcy.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704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Okres pobierania wynagrodzenia i zasiłku chorobowego (okres zasiłkowy) + </a:t>
                      </a:r>
                      <a:r>
                        <a:rPr kumimoji="0" lang="pl-PL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 miesiące </a:t>
                      </a: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(świadczenie rehabilitacyjne)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Pracownik był zatrudniony </a:t>
                      </a:r>
                      <a:r>
                        <a:rPr kumimoji="0" lang="pl-PL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u danego pracodawcy co najmniej 6 miesięcy;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Niezdolność do pracy została spowodowana </a:t>
                      </a: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wypadkiem przy pracy </a:t>
                      </a: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lub </a:t>
                      </a: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chorobą zawodową.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5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Niemożność wykonywania pracy z powodu odosobnienia ze względu na </a:t>
                      </a:r>
                      <a:r>
                        <a:rPr kumimoji="0" lang="pl-PL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chorobę zakaźną</a:t>
                      </a:r>
                      <a:endParaRPr kumimoji="0" lang="pl-PL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Okres pobierania z tego tytułu wynagrodzenia i zasiłku chorobowego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>
            <a:extLst>
              <a:ext uri="{FF2B5EF4-FFF2-40B4-BE49-F238E27FC236}">
                <a16:creationId xmlns:a16="http://schemas.microsoft.com/office/drawing/2014/main" id="{AA62FF74-807A-9C07-E667-C45B419B03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b="1">
                <a:latin typeface="Cambria" panose="02040503050406030204" pitchFamily="18" charset="0"/>
                <a:cs typeface="Calibri" panose="020F0502020204030204" pitchFamily="34" charset="0"/>
              </a:rPr>
              <a:t>Okresy ochronne</a:t>
            </a:r>
            <a:endParaRPr lang="pl-PL" altLang="pl-PL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718E0F34-56A6-7264-1DCC-24A99A9997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24063" y="2017714"/>
          <a:ext cx="8455026" cy="420687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227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7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0530">
                <a:tc>
                  <a:txBody>
                    <a:bodyPr/>
                    <a:lstStyle/>
                    <a:p>
                      <a:r>
                        <a:rPr lang="pl-PL" sz="2400" b="1" dirty="0">
                          <a:latin typeface="Cambria" pitchFamily="18" charset="0"/>
                        </a:rPr>
                        <a:t>Nieobecność pracownika w pracy z powodu sprawowania opieki na  dzieckiem 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pl-PL" sz="2400" b="1" dirty="0">
                          <a:latin typeface="Cambria" pitchFamily="18" charset="0"/>
                        </a:rPr>
                        <a:t>Okres pobierania zasiłku opiekuńczego </a:t>
                      </a:r>
                      <a:r>
                        <a:rPr lang="pl-PL" sz="1800" b="0" dirty="0">
                          <a:latin typeface="Cambria" pitchFamily="18" charset="0"/>
                        </a:rPr>
                        <a:t>(zob. art. 33 ustawy z dnia 25 czerwca 1999 r. o świadczeniach</a:t>
                      </a:r>
                      <a:r>
                        <a:rPr lang="pl-PL" sz="1800" b="0" baseline="0" dirty="0">
                          <a:latin typeface="Cambria" pitchFamily="18" charset="0"/>
                        </a:rPr>
                        <a:t> pieniężnych z ubezpieczenia społecznego w razie choroby i macierzyństwa)</a:t>
                      </a:r>
                      <a:endParaRPr lang="pl-PL" sz="1800" b="0" dirty="0">
                        <a:latin typeface="Cambria" pitchFamily="18" charset="0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345">
                <a:tc>
                  <a:txBody>
                    <a:bodyPr/>
                    <a:lstStyle/>
                    <a:p>
                      <a:r>
                        <a:rPr lang="pl-PL" sz="2400" b="1" dirty="0">
                          <a:latin typeface="Cambria" pitchFamily="18" charset="0"/>
                        </a:rPr>
                        <a:t>Inna przyczyna </a:t>
                      </a:r>
                      <a:r>
                        <a:rPr lang="pl-PL" sz="2400" b="0" dirty="0">
                          <a:latin typeface="Cambria" pitchFamily="18" charset="0"/>
                        </a:rPr>
                        <a:t>niż niezdolność do pracy</a:t>
                      </a:r>
                      <a:r>
                        <a:rPr lang="pl-PL" sz="2400" b="0" baseline="0" dirty="0">
                          <a:latin typeface="Cambria" pitchFamily="18" charset="0"/>
                        </a:rPr>
                        <a:t>, sprawowanie opieki nad dzieckiem czy odosobnienie pracownika ze względu na chorobę zakaźną </a:t>
                      </a:r>
                      <a:endParaRPr lang="pl-PL" sz="2400" b="0" dirty="0">
                        <a:latin typeface="Cambria" pitchFamily="18" charset="0"/>
                      </a:endParaRPr>
                    </a:p>
                  </a:txBody>
                  <a:tcPr marT="45727" marB="4572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b="1" dirty="0">
                          <a:latin typeface="Cambria" pitchFamily="18" charset="0"/>
                        </a:rPr>
                        <a:t>1 miesiąc </a:t>
                      </a:r>
                    </a:p>
                  </a:txBody>
                  <a:tcPr marT="45727" marB="4572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82" name="Symbol zastępczy numeru slajdu 3">
            <a:extLst>
              <a:ext uri="{FF2B5EF4-FFF2-40B4-BE49-F238E27FC236}">
                <a16:creationId xmlns:a16="http://schemas.microsoft.com/office/drawing/2014/main" id="{ECF7D78D-8ABC-D393-CAFD-644FEFDC7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AC919C-9840-4A93-878E-BD54BCB8C5FB}" type="slidenum">
              <a:rPr lang="pl-PL" altLang="pl-PL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pl-PL" altLang="pl-PL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A69C40DD-66ED-84DB-6E11-D51A98FE0C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4939" y="500064"/>
            <a:ext cx="7793037" cy="1832170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b="1" u="sng" dirty="0">
                <a:latin typeface="Cambria" panose="02040503050406030204" pitchFamily="18" charset="0"/>
                <a:cs typeface="Calibri" panose="020F0502020204030204" pitchFamily="34" charset="0"/>
              </a:rPr>
              <a:t>Utrata prawa </a:t>
            </a:r>
            <a:r>
              <a:rPr lang="pl-PL" altLang="pl-PL" sz="2800" b="1" dirty="0">
                <a:latin typeface="Cambria" panose="02040503050406030204" pitchFamily="18" charset="0"/>
                <a:cs typeface="Calibri" panose="020F0502020204030204" pitchFamily="34" charset="0"/>
              </a:rPr>
              <a:t>do rozwiązania umowy o pracę bez wypowiedzenia</a:t>
            </a:r>
            <a:br>
              <a:rPr lang="pl-PL" altLang="pl-PL" sz="2800" dirty="0"/>
            </a:br>
            <a:endParaRPr lang="pl-PL" altLang="pl-PL" sz="2700" dirty="0"/>
          </a:p>
        </p:txBody>
      </p:sp>
      <p:sp>
        <p:nvSpPr>
          <p:cNvPr id="9219" name="Symbol zastępczy zawartości 2">
            <a:extLst>
              <a:ext uri="{FF2B5EF4-FFF2-40B4-BE49-F238E27FC236}">
                <a16:creationId xmlns:a16="http://schemas.microsoft.com/office/drawing/2014/main" id="{D42FBE27-498D-84A6-E022-894F415B6C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81188" y="2691829"/>
            <a:ext cx="8597900" cy="3440684"/>
          </a:xfrm>
        </p:spPr>
        <p:txBody>
          <a:bodyPr/>
          <a:lstStyle/>
          <a:p>
            <a:pPr algn="just"/>
            <a:r>
              <a:rPr lang="pl-PL" altLang="pl-PL" b="1">
                <a:latin typeface="Cambria" panose="02040503050406030204" pitchFamily="18" charset="0"/>
                <a:cs typeface="Calibri" panose="020F0502020204030204" pitchFamily="34" charset="0"/>
              </a:rPr>
              <a:t>art. 53 § 3 k.p.</a:t>
            </a:r>
            <a:r>
              <a:rPr lang="pl-PL" altLang="pl-PL">
                <a:latin typeface="Cambria" panose="02040503050406030204" pitchFamily="18" charset="0"/>
                <a:cs typeface="Calibri" panose="020F0502020204030204" pitchFamily="34" charset="0"/>
              </a:rPr>
              <a:t>: </a:t>
            </a:r>
          </a:p>
          <a:p>
            <a:pPr algn="just"/>
            <a:endParaRPr lang="pl-PL" altLang="pl-PL"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l-PL" altLang="pl-PL">
                <a:latin typeface="Cambria" panose="02040503050406030204" pitchFamily="18" charset="0"/>
                <a:cs typeface="Calibri" panose="020F0502020204030204" pitchFamily="34" charset="0"/>
              </a:rPr>
              <a:t>Rozwiązanie umowy o pracę nie może nastąpić </a:t>
            </a:r>
            <a:r>
              <a:rPr lang="pl-PL" altLang="pl-PL" u="sng">
                <a:latin typeface="Cambria" panose="02040503050406030204" pitchFamily="18" charset="0"/>
                <a:cs typeface="Calibri" panose="020F0502020204030204" pitchFamily="34" charset="0"/>
              </a:rPr>
              <a:t>po stawieniu się pracownika do pracy</a:t>
            </a:r>
            <a:r>
              <a:rPr lang="pl-PL" altLang="pl-PL">
                <a:latin typeface="Cambria" panose="02040503050406030204" pitchFamily="18" charset="0"/>
                <a:cs typeface="Calibri" panose="020F0502020204030204" pitchFamily="34" charset="0"/>
              </a:rPr>
              <a:t> w związku </a:t>
            </a:r>
            <a:r>
              <a:rPr lang="pl-PL" altLang="pl-PL" u="sng">
                <a:latin typeface="Cambria" panose="02040503050406030204" pitchFamily="18" charset="0"/>
                <a:cs typeface="Calibri" panose="020F0502020204030204" pitchFamily="34" charset="0"/>
              </a:rPr>
              <a:t>z ustaniem przyczyny nieobecności.  </a:t>
            </a:r>
          </a:p>
        </p:txBody>
      </p:sp>
      <p:sp>
        <p:nvSpPr>
          <p:cNvPr id="9220" name="Symbol zastępczy numeru slajdu 3">
            <a:extLst>
              <a:ext uri="{FF2B5EF4-FFF2-40B4-BE49-F238E27FC236}">
                <a16:creationId xmlns:a16="http://schemas.microsoft.com/office/drawing/2014/main" id="{6112BE10-0A93-7D6F-DD0A-686B69C5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36B74F-0B0A-4E71-9DFD-C69404B5EEA5}" type="slidenum">
              <a:rPr lang="pl-PL" altLang="pl-PL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pl-PL" altLang="pl-PL" sz="14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231</TotalTime>
  <Words>2052</Words>
  <Application>Microsoft Office PowerPoint</Application>
  <PresentationFormat>Panoramiczny</PresentationFormat>
  <Paragraphs>170</Paragraphs>
  <Slides>38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5" baseType="lpstr">
      <vt:lpstr>Arial</vt:lpstr>
      <vt:lpstr>Calibri</vt:lpstr>
      <vt:lpstr>Cambria</vt:lpstr>
      <vt:lpstr>Garamond</vt:lpstr>
      <vt:lpstr>Noto Serif</vt:lpstr>
      <vt:lpstr>Wingdings</vt:lpstr>
      <vt:lpstr>Organiczny</vt:lpstr>
      <vt:lpstr>Długotrwałe, przedłużające się oraz powtarzające się nieobecności pracownika w pracy a obowiązki i uprawnienia pracodawcy </vt:lpstr>
      <vt:lpstr>Nieobecność w pracy: skutki </vt:lpstr>
      <vt:lpstr>Nieobecności pracownika w pracy </vt:lpstr>
      <vt:lpstr>Usprawiedliwione nieobecności pracownika w pracy </vt:lpstr>
      <vt:lpstr>Ochrona treści oraz trwałości stosunku pracy w czasie usprawiedliwionej nieobecności w pracy </vt:lpstr>
      <vt:lpstr>PRZYCZYNY NIEZAWINIONE przez pracownika </vt:lpstr>
      <vt:lpstr> Okresy ochronne  </vt:lpstr>
      <vt:lpstr>Okresy ochronne</vt:lpstr>
      <vt:lpstr>Utrata prawa do rozwiązania umowy o pracę bez wypowiedzenia </vt:lpstr>
      <vt:lpstr>Utrata prawa do rozwiązania umowy o pracę bez wypowiedzenia</vt:lpstr>
      <vt:lpstr>FORMA </vt:lpstr>
      <vt:lpstr>TREŚĆ pisma o rozwiązaniu umowy o pracę bez wypowiedzenia z przyczyn niezawinionych przez pracownika</vt:lpstr>
      <vt:lpstr>ZWIĄZKOWA KONTROLA rozwiązania umowy o pracę bez wypowiedzenia z przyczyn niezawinionych przez pracownika</vt:lpstr>
      <vt:lpstr>OPINIA w sprawie rozwiązania umowy o pracę bez wypowiedzenia z przyczyn niezawinionych przez pracownika</vt:lpstr>
      <vt:lpstr>ZGODA na rozwiązanie umowy o pracę bez wypowiedzenia z przyczyn niezawinionych przez pracownika </vt:lpstr>
      <vt:lpstr>Ochrona przed wypowiedzeniem umowy o pracę </vt:lpstr>
      <vt:lpstr>Wyrok Sądu Najwyższego - Izba Pracy i Ubezpieczeń Społecznych z dnia 18 czerwca 2024 r. III PSKP 10/24</vt:lpstr>
      <vt:lpstr>Wyrok Sądu Najwyższego - Izba Pracy i Ubezpieczeń Społecznych z dnia 15 listopada 2022 r. II PSKP 41/22</vt:lpstr>
      <vt:lpstr>Ochrona treści stosunku pracy </vt:lpstr>
      <vt:lpstr>Krótkotrwałe powtarzające się nieobecności pracownika </vt:lpstr>
      <vt:lpstr>Sposób sformułowania przyczyny wypowiedzenia umowy o pracę </vt:lpstr>
      <vt:lpstr>Uchwała pełnego składu Izby Pracy i Ubezpieczeń Społecznych SN z dnia 27 czerwca 1985 r. (III PZP 10/85) </vt:lpstr>
      <vt:lpstr>Wyrok SN z dnia 19 marca 2014 r. (I PK 177/13)</vt:lpstr>
      <vt:lpstr>Sytuacja prawna </vt:lpstr>
      <vt:lpstr>Uprawnienia pracodawcy </vt:lpstr>
      <vt:lpstr> Zmiana zakresu czynności (zakresu obowiązków) – jednorazowe oraz zbiorcze polecenia służbowe </vt:lpstr>
      <vt:lpstr>Rodzaj pracy określony w umowie o pracę  </vt:lpstr>
      <vt:lpstr>Stopień szczegółowości przy określaniu rodzaju pracy </vt:lpstr>
      <vt:lpstr>Stopień szczegółowości przy określaniu rodzaju pracy w umowie o pracę a polecenia służbowe </vt:lpstr>
      <vt:lpstr>Stopień szczegółowości przy określaniu rodzaju pracy w umowie o pracę a zmiana warunków pracy lub płacy (czynności prawne)</vt:lpstr>
      <vt:lpstr>Zakres czynności </vt:lpstr>
      <vt:lpstr>Zakres czynności </vt:lpstr>
      <vt:lpstr>Zakres czynności </vt:lpstr>
      <vt:lpstr>Czasowe powierzenie wykonywania pracy innego rodzaju </vt:lpstr>
      <vt:lpstr>Art. 42§4 k.p.</vt:lpstr>
      <vt:lpstr>Warunki czasowego powierzenia pracownikowi innej pracy niż umówiona:</vt:lpstr>
      <vt:lpstr>Czasowe powierzenie pracownikowi wykonywania innej pracy </vt:lpstr>
      <vt:lpstr>Dziękuję za uwagę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Ochrona danych osobowych w szkole wyższej – wybrane zagadnienia</dc:title>
  <dc:creator>UMK</dc:creator>
  <cp:lastModifiedBy>Marzena Szabłowska-Juckiewicz (m_sz)</cp:lastModifiedBy>
  <cp:revision>7</cp:revision>
  <dcterms:created xsi:type="dcterms:W3CDTF">2025-03-23T12:00:48Z</dcterms:created>
  <dcterms:modified xsi:type="dcterms:W3CDTF">2025-04-03T04:35:07Z</dcterms:modified>
</cp:coreProperties>
</file>