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8"/>
  </p:notesMasterIdLst>
  <p:sldIdLst>
    <p:sldId id="256" r:id="rId2"/>
    <p:sldId id="27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5" r:id="rId12"/>
    <p:sldId id="276" r:id="rId13"/>
    <p:sldId id="279" r:id="rId14"/>
    <p:sldId id="277" r:id="rId15"/>
    <p:sldId id="280" r:id="rId16"/>
    <p:sldId id="25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79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05F8E1-BF83-4C8E-9E45-851E676E4D5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BD2D006-8D38-45CC-B64B-3F230C7BE528}">
      <dgm:prSet phldrT="[Tekst]"/>
      <dgm:spPr/>
      <dgm:t>
        <a:bodyPr/>
        <a:lstStyle/>
        <a:p>
          <a:r>
            <a:rPr lang="pl-PL" b="1" dirty="0"/>
            <a:t>Przysługujące na podstawie przepisów </a:t>
          </a:r>
          <a:r>
            <a:rPr lang="pl-PL" b="1" u="sng" dirty="0"/>
            <a:t>ustawy </a:t>
          </a:r>
        </a:p>
      </dgm:t>
    </dgm:pt>
    <dgm:pt modelId="{25996432-0A03-4226-8C31-9EE0BE1DB6D1}" type="parTrans" cxnId="{3DC63A8B-C15C-42BE-8200-C75F9346FA97}">
      <dgm:prSet/>
      <dgm:spPr/>
      <dgm:t>
        <a:bodyPr/>
        <a:lstStyle/>
        <a:p>
          <a:endParaRPr lang="pl-PL"/>
        </a:p>
      </dgm:t>
    </dgm:pt>
    <dgm:pt modelId="{517BA8C5-6EFA-4F38-BA60-1A716FF093DD}" type="sibTrans" cxnId="{3DC63A8B-C15C-42BE-8200-C75F9346FA97}">
      <dgm:prSet/>
      <dgm:spPr/>
      <dgm:t>
        <a:bodyPr/>
        <a:lstStyle/>
        <a:p>
          <a:endParaRPr lang="pl-PL"/>
        </a:p>
      </dgm:t>
    </dgm:pt>
    <dgm:pt modelId="{C916B9E9-776A-480D-BF62-9BAB8D792FE3}">
      <dgm:prSet phldrT="[Teks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pl-PL" b="1" dirty="0"/>
            <a:t>Przysługujące na podstawie postanowień </a:t>
          </a:r>
          <a:r>
            <a:rPr lang="pl-PL" b="1" u="sng" dirty="0"/>
            <a:t>autonomicznych</a:t>
          </a:r>
          <a:r>
            <a:rPr lang="pl-PL" b="1" dirty="0"/>
            <a:t> źródeł prawa pracy </a:t>
          </a:r>
        </a:p>
      </dgm:t>
    </dgm:pt>
    <dgm:pt modelId="{72E7A019-080D-4BBD-999B-DC98E2A53049}" type="parTrans" cxnId="{EFDC4F34-3698-4516-8C5E-C173476745FD}">
      <dgm:prSet/>
      <dgm:spPr/>
      <dgm:t>
        <a:bodyPr/>
        <a:lstStyle/>
        <a:p>
          <a:endParaRPr lang="pl-PL"/>
        </a:p>
      </dgm:t>
    </dgm:pt>
    <dgm:pt modelId="{62D0950E-9F3C-473B-BCFE-A7BAF1007BB4}" type="sibTrans" cxnId="{EFDC4F34-3698-4516-8C5E-C173476745FD}">
      <dgm:prSet/>
      <dgm:spPr/>
      <dgm:t>
        <a:bodyPr/>
        <a:lstStyle/>
        <a:p>
          <a:endParaRPr lang="pl-PL"/>
        </a:p>
      </dgm:t>
    </dgm:pt>
    <dgm:pt modelId="{D89A9E15-5681-4C3C-8BF5-48F95AB2D2D9}" type="pres">
      <dgm:prSet presAssocID="{4C05F8E1-BF83-4C8E-9E45-851E676E4D52}" presName="CompostProcess" presStyleCnt="0">
        <dgm:presLayoutVars>
          <dgm:dir/>
          <dgm:resizeHandles val="exact"/>
        </dgm:presLayoutVars>
      </dgm:prSet>
      <dgm:spPr/>
    </dgm:pt>
    <dgm:pt modelId="{7082956A-0995-46FB-A8A2-0AE0ECDC8176}" type="pres">
      <dgm:prSet presAssocID="{4C05F8E1-BF83-4C8E-9E45-851E676E4D52}" presName="arrow" presStyleLbl="bgShp" presStyleIdx="0" presStyleCnt="1"/>
      <dgm:spPr/>
    </dgm:pt>
    <dgm:pt modelId="{670E7D7B-218C-4D7E-B908-FD2112E11129}" type="pres">
      <dgm:prSet presAssocID="{4C05F8E1-BF83-4C8E-9E45-851E676E4D52}" presName="linearProcess" presStyleCnt="0"/>
      <dgm:spPr/>
    </dgm:pt>
    <dgm:pt modelId="{AB7E878F-40F8-4326-9BC7-1B42AB32F9CF}" type="pres">
      <dgm:prSet presAssocID="{DBD2D006-8D38-45CC-B64B-3F230C7BE528}" presName="textNode" presStyleLbl="node1" presStyleIdx="0" presStyleCnt="2">
        <dgm:presLayoutVars>
          <dgm:bulletEnabled val="1"/>
        </dgm:presLayoutVars>
      </dgm:prSet>
      <dgm:spPr/>
    </dgm:pt>
    <dgm:pt modelId="{DB077DF9-C1DA-4751-8A15-A842EC9B506E}" type="pres">
      <dgm:prSet presAssocID="{517BA8C5-6EFA-4F38-BA60-1A716FF093DD}" presName="sibTrans" presStyleCnt="0"/>
      <dgm:spPr/>
    </dgm:pt>
    <dgm:pt modelId="{5A76DB0A-A0E0-4583-96F5-13B3AF566366}" type="pres">
      <dgm:prSet presAssocID="{C916B9E9-776A-480D-BF62-9BAB8D792FE3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4541C902-9924-4926-84E2-A375664D8989}" type="presOf" srcId="{C916B9E9-776A-480D-BF62-9BAB8D792FE3}" destId="{5A76DB0A-A0E0-4583-96F5-13B3AF566366}" srcOrd="0" destOrd="0" presId="urn:microsoft.com/office/officeart/2005/8/layout/hProcess9"/>
    <dgm:cxn modelId="{D1D52E10-B1E0-4A4D-98CB-6637A35AC153}" type="presOf" srcId="{DBD2D006-8D38-45CC-B64B-3F230C7BE528}" destId="{AB7E878F-40F8-4326-9BC7-1B42AB32F9CF}" srcOrd="0" destOrd="0" presId="urn:microsoft.com/office/officeart/2005/8/layout/hProcess9"/>
    <dgm:cxn modelId="{EFDC4F34-3698-4516-8C5E-C173476745FD}" srcId="{4C05F8E1-BF83-4C8E-9E45-851E676E4D52}" destId="{C916B9E9-776A-480D-BF62-9BAB8D792FE3}" srcOrd="1" destOrd="0" parTransId="{72E7A019-080D-4BBD-999B-DC98E2A53049}" sibTransId="{62D0950E-9F3C-473B-BCFE-A7BAF1007BB4}"/>
    <dgm:cxn modelId="{3DC63A8B-C15C-42BE-8200-C75F9346FA97}" srcId="{4C05F8E1-BF83-4C8E-9E45-851E676E4D52}" destId="{DBD2D006-8D38-45CC-B64B-3F230C7BE528}" srcOrd="0" destOrd="0" parTransId="{25996432-0A03-4226-8C31-9EE0BE1DB6D1}" sibTransId="{517BA8C5-6EFA-4F38-BA60-1A716FF093DD}"/>
    <dgm:cxn modelId="{9FD8F4E5-130B-466C-83D0-496D2B387A03}" type="presOf" srcId="{4C05F8E1-BF83-4C8E-9E45-851E676E4D52}" destId="{D89A9E15-5681-4C3C-8BF5-48F95AB2D2D9}" srcOrd="0" destOrd="0" presId="urn:microsoft.com/office/officeart/2005/8/layout/hProcess9"/>
    <dgm:cxn modelId="{2CA496EA-8D0E-4A5F-8E44-A3B6FCB9C348}" type="presParOf" srcId="{D89A9E15-5681-4C3C-8BF5-48F95AB2D2D9}" destId="{7082956A-0995-46FB-A8A2-0AE0ECDC8176}" srcOrd="0" destOrd="0" presId="urn:microsoft.com/office/officeart/2005/8/layout/hProcess9"/>
    <dgm:cxn modelId="{4A751F3D-ECEE-4B6E-8221-0E2CF101EF5C}" type="presParOf" srcId="{D89A9E15-5681-4C3C-8BF5-48F95AB2D2D9}" destId="{670E7D7B-218C-4D7E-B908-FD2112E11129}" srcOrd="1" destOrd="0" presId="urn:microsoft.com/office/officeart/2005/8/layout/hProcess9"/>
    <dgm:cxn modelId="{098C525C-8954-4F56-9EDD-230BA585D4B5}" type="presParOf" srcId="{670E7D7B-218C-4D7E-B908-FD2112E11129}" destId="{AB7E878F-40F8-4326-9BC7-1B42AB32F9CF}" srcOrd="0" destOrd="0" presId="urn:microsoft.com/office/officeart/2005/8/layout/hProcess9"/>
    <dgm:cxn modelId="{6A68F111-DA21-41F2-A54F-4DF07CB0309C}" type="presParOf" srcId="{670E7D7B-218C-4D7E-B908-FD2112E11129}" destId="{DB077DF9-C1DA-4751-8A15-A842EC9B506E}" srcOrd="1" destOrd="0" presId="urn:microsoft.com/office/officeart/2005/8/layout/hProcess9"/>
    <dgm:cxn modelId="{8EC06A00-3A89-415E-9B02-5E8D9943B7ED}" type="presParOf" srcId="{670E7D7B-218C-4D7E-B908-FD2112E11129}" destId="{5A76DB0A-A0E0-4583-96F5-13B3AF566366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33D8AA-E00E-4ACD-92CE-46BEC7710C0A}" type="doc">
      <dgm:prSet loTypeId="urn:microsoft.com/office/officeart/2005/8/layout/hProcess9" loCatId="process" qsTypeId="urn:microsoft.com/office/officeart/2005/8/quickstyle/simple1" qsCatId="simple" csTypeId="urn:microsoft.com/office/officeart/2005/8/colors/accent0_1" csCatId="mainScheme" phldr="1"/>
      <dgm:spPr/>
    </dgm:pt>
    <dgm:pt modelId="{9AE2AAD7-6795-4831-A8D6-134BE810ABEC}">
      <dgm:prSet phldrT="[Tekst]"/>
      <dgm:spPr/>
      <dgm:t>
        <a:bodyPr/>
        <a:lstStyle/>
        <a:p>
          <a:r>
            <a:rPr lang="pl-PL" dirty="0"/>
            <a:t>Wniosek pracownika </a:t>
          </a:r>
        </a:p>
      </dgm:t>
    </dgm:pt>
    <dgm:pt modelId="{A6BADD48-9E99-4A56-BCA3-D0FF84CC6A62}" type="parTrans" cxnId="{56EC6F05-654B-4F0A-866F-F4603F15FF10}">
      <dgm:prSet/>
      <dgm:spPr/>
      <dgm:t>
        <a:bodyPr/>
        <a:lstStyle/>
        <a:p>
          <a:endParaRPr lang="pl-PL"/>
        </a:p>
      </dgm:t>
    </dgm:pt>
    <dgm:pt modelId="{0515E643-5CFD-4E7E-862C-830660ED6B04}" type="sibTrans" cxnId="{56EC6F05-654B-4F0A-866F-F4603F15FF10}">
      <dgm:prSet/>
      <dgm:spPr/>
      <dgm:t>
        <a:bodyPr/>
        <a:lstStyle/>
        <a:p>
          <a:endParaRPr lang="pl-PL"/>
        </a:p>
      </dgm:t>
    </dgm:pt>
    <dgm:pt modelId="{7BFC7F32-D0C9-4FC6-A694-DC02B0370783}">
      <dgm:prSet phldrT="[Tekst]"/>
      <dgm:spPr/>
      <dgm:t>
        <a:bodyPr/>
        <a:lstStyle/>
        <a:p>
          <a:r>
            <a:rPr lang="pl-PL" dirty="0"/>
            <a:t>Skierowanie na badania wydane przez rektora </a:t>
          </a:r>
        </a:p>
      </dgm:t>
    </dgm:pt>
    <dgm:pt modelId="{B6F7D6F3-B874-4252-830C-EF9EF2981F7C}" type="parTrans" cxnId="{C41A7463-5365-42F3-BE11-7CADA7A095F4}">
      <dgm:prSet/>
      <dgm:spPr/>
      <dgm:t>
        <a:bodyPr/>
        <a:lstStyle/>
        <a:p>
          <a:endParaRPr lang="pl-PL"/>
        </a:p>
      </dgm:t>
    </dgm:pt>
    <dgm:pt modelId="{906A79BB-D12D-4391-A754-D9C4103B514F}" type="sibTrans" cxnId="{C41A7463-5365-42F3-BE11-7CADA7A095F4}">
      <dgm:prSet/>
      <dgm:spPr/>
      <dgm:t>
        <a:bodyPr/>
        <a:lstStyle/>
        <a:p>
          <a:endParaRPr lang="pl-PL"/>
        </a:p>
      </dgm:t>
    </dgm:pt>
    <dgm:pt modelId="{139073CD-8C50-4D9C-88E3-8FAB51C87236}">
      <dgm:prSet phldrT="[Tekst]"/>
      <dgm:spPr/>
      <dgm:t>
        <a:bodyPr/>
        <a:lstStyle/>
        <a:p>
          <a:r>
            <a:rPr lang="pl-PL" dirty="0"/>
            <a:t>Orzeczenie lekarskie </a:t>
          </a:r>
        </a:p>
      </dgm:t>
    </dgm:pt>
    <dgm:pt modelId="{649A6D44-1BEF-43A6-AEC2-3E326C282FD8}" type="parTrans" cxnId="{6FEBBD8C-549C-421E-A9EC-FE4852144209}">
      <dgm:prSet/>
      <dgm:spPr/>
      <dgm:t>
        <a:bodyPr/>
        <a:lstStyle/>
        <a:p>
          <a:endParaRPr lang="pl-PL"/>
        </a:p>
      </dgm:t>
    </dgm:pt>
    <dgm:pt modelId="{C6F38FC8-8CBF-42F2-B64B-4A9FFC884E95}" type="sibTrans" cxnId="{6FEBBD8C-549C-421E-A9EC-FE4852144209}">
      <dgm:prSet/>
      <dgm:spPr/>
      <dgm:t>
        <a:bodyPr/>
        <a:lstStyle/>
        <a:p>
          <a:endParaRPr lang="pl-PL"/>
        </a:p>
      </dgm:t>
    </dgm:pt>
    <dgm:pt modelId="{D7E5804D-E136-4C0E-BE4B-EBE3F2F2C4E9}">
      <dgm:prSet/>
      <dgm:spPr/>
      <dgm:t>
        <a:bodyPr/>
        <a:lstStyle/>
        <a:p>
          <a:r>
            <a:rPr lang="pl-PL" dirty="0"/>
            <a:t>Udzielenie urlopu przez rektora </a:t>
          </a:r>
        </a:p>
      </dgm:t>
    </dgm:pt>
    <dgm:pt modelId="{F489C268-1C07-4DB4-BFDC-07E34A99822B}" type="parTrans" cxnId="{FDBF4932-48AC-4459-8416-21F2C0C8599B}">
      <dgm:prSet/>
      <dgm:spPr/>
    </dgm:pt>
    <dgm:pt modelId="{5D569C55-0857-4185-B3A5-EAE9C44EEF6C}" type="sibTrans" cxnId="{FDBF4932-48AC-4459-8416-21F2C0C8599B}">
      <dgm:prSet/>
      <dgm:spPr/>
    </dgm:pt>
    <dgm:pt modelId="{174ED10B-5E0E-4491-98D3-023975204FB3}" type="pres">
      <dgm:prSet presAssocID="{D933D8AA-E00E-4ACD-92CE-46BEC7710C0A}" presName="CompostProcess" presStyleCnt="0">
        <dgm:presLayoutVars>
          <dgm:dir/>
          <dgm:resizeHandles val="exact"/>
        </dgm:presLayoutVars>
      </dgm:prSet>
      <dgm:spPr/>
    </dgm:pt>
    <dgm:pt modelId="{37811770-C31A-4196-BB5D-2615973A1918}" type="pres">
      <dgm:prSet presAssocID="{D933D8AA-E00E-4ACD-92CE-46BEC7710C0A}" presName="arrow" presStyleLbl="bgShp" presStyleIdx="0" presStyleCnt="1"/>
      <dgm:spPr/>
    </dgm:pt>
    <dgm:pt modelId="{6642FDCC-DCE5-4A82-89F2-A6AF6175D765}" type="pres">
      <dgm:prSet presAssocID="{D933D8AA-E00E-4ACD-92CE-46BEC7710C0A}" presName="linearProcess" presStyleCnt="0"/>
      <dgm:spPr/>
    </dgm:pt>
    <dgm:pt modelId="{3360C7F5-846F-445D-8EF5-F735338A8AB4}" type="pres">
      <dgm:prSet presAssocID="{9AE2AAD7-6795-4831-A8D6-134BE810ABEC}" presName="textNode" presStyleLbl="node1" presStyleIdx="0" presStyleCnt="4">
        <dgm:presLayoutVars>
          <dgm:bulletEnabled val="1"/>
        </dgm:presLayoutVars>
      </dgm:prSet>
      <dgm:spPr/>
    </dgm:pt>
    <dgm:pt modelId="{6B85A96E-B72F-4847-A56D-A05DF34F1C67}" type="pres">
      <dgm:prSet presAssocID="{0515E643-5CFD-4E7E-862C-830660ED6B04}" presName="sibTrans" presStyleCnt="0"/>
      <dgm:spPr/>
    </dgm:pt>
    <dgm:pt modelId="{6CA6712D-A139-4C74-8A68-ED11C041A587}" type="pres">
      <dgm:prSet presAssocID="{7BFC7F32-D0C9-4FC6-A694-DC02B0370783}" presName="textNode" presStyleLbl="node1" presStyleIdx="1" presStyleCnt="4">
        <dgm:presLayoutVars>
          <dgm:bulletEnabled val="1"/>
        </dgm:presLayoutVars>
      </dgm:prSet>
      <dgm:spPr/>
    </dgm:pt>
    <dgm:pt modelId="{0069CC9D-D371-4898-BD9A-8F47B3AF9534}" type="pres">
      <dgm:prSet presAssocID="{906A79BB-D12D-4391-A754-D9C4103B514F}" presName="sibTrans" presStyleCnt="0"/>
      <dgm:spPr/>
    </dgm:pt>
    <dgm:pt modelId="{92F42F4E-0EBB-4372-980B-CCDCB4F6B1A9}" type="pres">
      <dgm:prSet presAssocID="{139073CD-8C50-4D9C-88E3-8FAB51C87236}" presName="textNode" presStyleLbl="node1" presStyleIdx="2" presStyleCnt="4">
        <dgm:presLayoutVars>
          <dgm:bulletEnabled val="1"/>
        </dgm:presLayoutVars>
      </dgm:prSet>
      <dgm:spPr/>
    </dgm:pt>
    <dgm:pt modelId="{E00B7675-97D2-494A-8622-AD2F26FC0381}" type="pres">
      <dgm:prSet presAssocID="{C6F38FC8-8CBF-42F2-B64B-4A9FFC884E95}" presName="sibTrans" presStyleCnt="0"/>
      <dgm:spPr/>
    </dgm:pt>
    <dgm:pt modelId="{C522F56D-AF00-4840-B69A-A7D42E24EBBB}" type="pres">
      <dgm:prSet presAssocID="{D7E5804D-E136-4C0E-BE4B-EBE3F2F2C4E9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B91D1F00-D0FD-472B-8944-E8BFBFBEE942}" type="presOf" srcId="{D933D8AA-E00E-4ACD-92CE-46BEC7710C0A}" destId="{174ED10B-5E0E-4491-98D3-023975204FB3}" srcOrd="0" destOrd="0" presId="urn:microsoft.com/office/officeart/2005/8/layout/hProcess9"/>
    <dgm:cxn modelId="{56EC6F05-654B-4F0A-866F-F4603F15FF10}" srcId="{D933D8AA-E00E-4ACD-92CE-46BEC7710C0A}" destId="{9AE2AAD7-6795-4831-A8D6-134BE810ABEC}" srcOrd="0" destOrd="0" parTransId="{A6BADD48-9E99-4A56-BCA3-D0FF84CC6A62}" sibTransId="{0515E643-5CFD-4E7E-862C-830660ED6B04}"/>
    <dgm:cxn modelId="{B2A5E130-CF0B-4C7B-B1C0-A38BE91AE8FB}" type="presOf" srcId="{9AE2AAD7-6795-4831-A8D6-134BE810ABEC}" destId="{3360C7F5-846F-445D-8EF5-F735338A8AB4}" srcOrd="0" destOrd="0" presId="urn:microsoft.com/office/officeart/2005/8/layout/hProcess9"/>
    <dgm:cxn modelId="{FDBF4932-48AC-4459-8416-21F2C0C8599B}" srcId="{D933D8AA-E00E-4ACD-92CE-46BEC7710C0A}" destId="{D7E5804D-E136-4C0E-BE4B-EBE3F2F2C4E9}" srcOrd="3" destOrd="0" parTransId="{F489C268-1C07-4DB4-BFDC-07E34A99822B}" sibTransId="{5D569C55-0857-4185-B3A5-EAE9C44EEF6C}"/>
    <dgm:cxn modelId="{C41A7463-5365-42F3-BE11-7CADA7A095F4}" srcId="{D933D8AA-E00E-4ACD-92CE-46BEC7710C0A}" destId="{7BFC7F32-D0C9-4FC6-A694-DC02B0370783}" srcOrd="1" destOrd="0" parTransId="{B6F7D6F3-B874-4252-830C-EF9EF2981F7C}" sibTransId="{906A79BB-D12D-4391-A754-D9C4103B514F}"/>
    <dgm:cxn modelId="{70C37859-A16B-44C2-A998-1BCF216E54DE}" type="presOf" srcId="{D7E5804D-E136-4C0E-BE4B-EBE3F2F2C4E9}" destId="{C522F56D-AF00-4840-B69A-A7D42E24EBBB}" srcOrd="0" destOrd="0" presId="urn:microsoft.com/office/officeart/2005/8/layout/hProcess9"/>
    <dgm:cxn modelId="{6FEBBD8C-549C-421E-A9EC-FE4852144209}" srcId="{D933D8AA-E00E-4ACD-92CE-46BEC7710C0A}" destId="{139073CD-8C50-4D9C-88E3-8FAB51C87236}" srcOrd="2" destOrd="0" parTransId="{649A6D44-1BEF-43A6-AEC2-3E326C282FD8}" sibTransId="{C6F38FC8-8CBF-42F2-B64B-4A9FFC884E95}"/>
    <dgm:cxn modelId="{42BFE4C4-95A7-4C4E-BB32-4B318C6CA5CA}" type="presOf" srcId="{7BFC7F32-D0C9-4FC6-A694-DC02B0370783}" destId="{6CA6712D-A139-4C74-8A68-ED11C041A587}" srcOrd="0" destOrd="0" presId="urn:microsoft.com/office/officeart/2005/8/layout/hProcess9"/>
    <dgm:cxn modelId="{B863D8E4-8831-4EF1-8AC9-62D42439621F}" type="presOf" srcId="{139073CD-8C50-4D9C-88E3-8FAB51C87236}" destId="{92F42F4E-0EBB-4372-980B-CCDCB4F6B1A9}" srcOrd="0" destOrd="0" presId="urn:microsoft.com/office/officeart/2005/8/layout/hProcess9"/>
    <dgm:cxn modelId="{E22EB698-4B57-43D3-8CF6-ADB651F49915}" type="presParOf" srcId="{174ED10B-5E0E-4491-98D3-023975204FB3}" destId="{37811770-C31A-4196-BB5D-2615973A1918}" srcOrd="0" destOrd="0" presId="urn:microsoft.com/office/officeart/2005/8/layout/hProcess9"/>
    <dgm:cxn modelId="{5CF99F7F-0675-49DE-8F79-B20BFC4C5F2E}" type="presParOf" srcId="{174ED10B-5E0E-4491-98D3-023975204FB3}" destId="{6642FDCC-DCE5-4A82-89F2-A6AF6175D765}" srcOrd="1" destOrd="0" presId="urn:microsoft.com/office/officeart/2005/8/layout/hProcess9"/>
    <dgm:cxn modelId="{52287581-2B48-4996-8D47-753A524EE633}" type="presParOf" srcId="{6642FDCC-DCE5-4A82-89F2-A6AF6175D765}" destId="{3360C7F5-846F-445D-8EF5-F735338A8AB4}" srcOrd="0" destOrd="0" presId="urn:microsoft.com/office/officeart/2005/8/layout/hProcess9"/>
    <dgm:cxn modelId="{89817CC4-D09E-411E-A953-14F43865FDD5}" type="presParOf" srcId="{6642FDCC-DCE5-4A82-89F2-A6AF6175D765}" destId="{6B85A96E-B72F-4847-A56D-A05DF34F1C67}" srcOrd="1" destOrd="0" presId="urn:microsoft.com/office/officeart/2005/8/layout/hProcess9"/>
    <dgm:cxn modelId="{47AE3ED6-768B-47DD-B605-3AA048D24882}" type="presParOf" srcId="{6642FDCC-DCE5-4A82-89F2-A6AF6175D765}" destId="{6CA6712D-A139-4C74-8A68-ED11C041A587}" srcOrd="2" destOrd="0" presId="urn:microsoft.com/office/officeart/2005/8/layout/hProcess9"/>
    <dgm:cxn modelId="{54764529-A998-4519-B860-0F579106B5DF}" type="presParOf" srcId="{6642FDCC-DCE5-4A82-89F2-A6AF6175D765}" destId="{0069CC9D-D371-4898-BD9A-8F47B3AF9534}" srcOrd="3" destOrd="0" presId="urn:microsoft.com/office/officeart/2005/8/layout/hProcess9"/>
    <dgm:cxn modelId="{D66C3590-6F9A-49DC-80CE-B81D878FE57E}" type="presParOf" srcId="{6642FDCC-DCE5-4A82-89F2-A6AF6175D765}" destId="{92F42F4E-0EBB-4372-980B-CCDCB4F6B1A9}" srcOrd="4" destOrd="0" presId="urn:microsoft.com/office/officeart/2005/8/layout/hProcess9"/>
    <dgm:cxn modelId="{58A5C3C7-B4E3-42AA-A040-D14AFB13C2D2}" type="presParOf" srcId="{6642FDCC-DCE5-4A82-89F2-A6AF6175D765}" destId="{E00B7675-97D2-494A-8622-AD2F26FC0381}" srcOrd="5" destOrd="0" presId="urn:microsoft.com/office/officeart/2005/8/layout/hProcess9"/>
    <dgm:cxn modelId="{2A469D06-B6BC-4FF1-BC73-46AC0106E604}" type="presParOf" srcId="{6642FDCC-DCE5-4A82-89F2-A6AF6175D765}" destId="{C522F56D-AF00-4840-B69A-A7D42E24EBB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82956A-0995-46FB-A8A2-0AE0ECDC8176}">
      <dsp:nvSpPr>
        <dsp:cNvPr id="0" name=""/>
        <dsp:cNvSpPr/>
      </dsp:nvSpPr>
      <dsp:spPr>
        <a:xfrm>
          <a:off x="720089" y="0"/>
          <a:ext cx="8161020" cy="33178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7E878F-40F8-4326-9BC7-1B42AB32F9CF}">
      <dsp:nvSpPr>
        <dsp:cNvPr id="0" name=""/>
        <dsp:cNvSpPr/>
      </dsp:nvSpPr>
      <dsp:spPr>
        <a:xfrm>
          <a:off x="332971" y="995362"/>
          <a:ext cx="4350543" cy="1327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b="1" kern="1200" dirty="0"/>
            <a:t>Przysługujące na podstawie przepisów </a:t>
          </a:r>
          <a:r>
            <a:rPr lang="pl-PL" sz="2500" b="1" u="sng" kern="1200" dirty="0"/>
            <a:t>ustawy </a:t>
          </a:r>
        </a:p>
      </dsp:txBody>
      <dsp:txXfrm>
        <a:off x="397757" y="1060148"/>
        <a:ext cx="4220971" cy="1197578"/>
      </dsp:txXfrm>
    </dsp:sp>
    <dsp:sp modelId="{5A76DB0A-A0E0-4583-96F5-13B3AF566366}">
      <dsp:nvSpPr>
        <dsp:cNvPr id="0" name=""/>
        <dsp:cNvSpPr/>
      </dsp:nvSpPr>
      <dsp:spPr>
        <a:xfrm>
          <a:off x="4917684" y="995362"/>
          <a:ext cx="4350543" cy="1327150"/>
        </a:xfrm>
        <a:prstGeom prst="roundRect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b="1" kern="1200" dirty="0"/>
            <a:t>Przysługujące na podstawie postanowień </a:t>
          </a:r>
          <a:r>
            <a:rPr lang="pl-PL" sz="2500" b="1" u="sng" kern="1200" dirty="0"/>
            <a:t>autonomicznych</a:t>
          </a:r>
          <a:r>
            <a:rPr lang="pl-PL" sz="2500" b="1" kern="1200" dirty="0"/>
            <a:t> źródeł prawa pracy </a:t>
          </a:r>
        </a:p>
      </dsp:txBody>
      <dsp:txXfrm>
        <a:off x="4982470" y="1060148"/>
        <a:ext cx="4220971" cy="11975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811770-C31A-4196-BB5D-2615973A1918}">
      <dsp:nvSpPr>
        <dsp:cNvPr id="0" name=""/>
        <dsp:cNvSpPr/>
      </dsp:nvSpPr>
      <dsp:spPr>
        <a:xfrm>
          <a:off x="720089" y="0"/>
          <a:ext cx="8161020" cy="3317875"/>
        </a:xfrm>
        <a:prstGeom prst="rightArrow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60C7F5-846F-445D-8EF5-F735338A8AB4}">
      <dsp:nvSpPr>
        <dsp:cNvPr id="0" name=""/>
        <dsp:cNvSpPr/>
      </dsp:nvSpPr>
      <dsp:spPr>
        <a:xfrm>
          <a:off x="4805" y="995362"/>
          <a:ext cx="2311226" cy="13271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Wniosek pracownika </a:t>
          </a:r>
        </a:p>
      </dsp:txBody>
      <dsp:txXfrm>
        <a:off x="69591" y="1060148"/>
        <a:ext cx="2181654" cy="1197578"/>
      </dsp:txXfrm>
    </dsp:sp>
    <dsp:sp modelId="{6CA6712D-A139-4C74-8A68-ED11C041A587}">
      <dsp:nvSpPr>
        <dsp:cNvPr id="0" name=""/>
        <dsp:cNvSpPr/>
      </dsp:nvSpPr>
      <dsp:spPr>
        <a:xfrm>
          <a:off x="2431592" y="995362"/>
          <a:ext cx="2311226" cy="13271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Skierowanie na badania wydane przez rektora </a:t>
          </a:r>
        </a:p>
      </dsp:txBody>
      <dsp:txXfrm>
        <a:off x="2496378" y="1060148"/>
        <a:ext cx="2181654" cy="1197578"/>
      </dsp:txXfrm>
    </dsp:sp>
    <dsp:sp modelId="{92F42F4E-0EBB-4372-980B-CCDCB4F6B1A9}">
      <dsp:nvSpPr>
        <dsp:cNvPr id="0" name=""/>
        <dsp:cNvSpPr/>
      </dsp:nvSpPr>
      <dsp:spPr>
        <a:xfrm>
          <a:off x="4858380" y="995362"/>
          <a:ext cx="2311226" cy="13271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Orzeczenie lekarskie </a:t>
          </a:r>
        </a:p>
      </dsp:txBody>
      <dsp:txXfrm>
        <a:off x="4923166" y="1060148"/>
        <a:ext cx="2181654" cy="1197578"/>
      </dsp:txXfrm>
    </dsp:sp>
    <dsp:sp modelId="{C522F56D-AF00-4840-B69A-A7D42E24EBBB}">
      <dsp:nvSpPr>
        <dsp:cNvPr id="0" name=""/>
        <dsp:cNvSpPr/>
      </dsp:nvSpPr>
      <dsp:spPr>
        <a:xfrm>
          <a:off x="7285168" y="995362"/>
          <a:ext cx="2311226" cy="13271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Udzielenie urlopu przez rektora </a:t>
          </a:r>
        </a:p>
      </dsp:txBody>
      <dsp:txXfrm>
        <a:off x="7349954" y="1060148"/>
        <a:ext cx="2181654" cy="1197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BAB7A-7502-48A2-8CD8-50134B5A8E32}" type="datetimeFigureOut">
              <a:rPr lang="pl-PL" smtClean="0"/>
              <a:t>03.04.2025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3EB66-63D2-4563-B452-A392510B9D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4197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31C0E46-3DC1-4137-8E22-D96B0F4CF88F}" type="datetime1">
              <a:rPr lang="en-US" smtClean="0"/>
              <a:t>4/3/2025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94DF-3C20-46EF-80AD-9871B3028F15}" type="datetime1">
              <a:rPr lang="en-US" smtClean="0"/>
              <a:t>4/3/2025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2231-37A0-4E3A-969E-F48366ABE46B}" type="datetime1">
              <a:rPr lang="en-US" smtClean="0"/>
              <a:t>4/3/2025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8EE3-CADF-4363-AC3C-57C43F77B381}" type="datetime1">
              <a:rPr lang="en-US" smtClean="0"/>
              <a:t>4/3/2025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F449-C1ED-445D-84FD-A3877C827863}" type="datetime1">
              <a:rPr lang="en-US" smtClean="0"/>
              <a:t>4/3/2025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1FB8-0DBD-41CC-8408-64112A8115E9}" type="datetime1">
              <a:rPr lang="en-US" smtClean="0"/>
              <a:t>4/3/2025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1B1B-E04D-4DB7-9D37-D2B6633DD4B1}" type="datetime1">
              <a:rPr lang="en-US" smtClean="0"/>
              <a:t>4/3/2025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918D-6A58-4606-B5BB-F0A9FFDDA566}" type="datetime1">
              <a:rPr lang="en-US" smtClean="0"/>
              <a:t>4/3/2025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01E35-D60A-454A-B82B-A83C9E15BF1C}" type="datetime1">
              <a:rPr lang="en-US" smtClean="0"/>
              <a:t>4/3/2025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5A1E0-4CCB-4DC8-B69D-5C823602F3DA}" type="datetime1">
              <a:rPr lang="en-US" smtClean="0"/>
              <a:t>4/3/2025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3890-AE21-4B9C-BAEC-303EB391BBBF}" type="datetime1">
              <a:rPr lang="en-US" smtClean="0"/>
              <a:t>4/3/2025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1B3E0-1CDD-497C-8430-9FD633017DF7}" type="datetime1">
              <a:rPr lang="en-US" smtClean="0"/>
              <a:t>4/3/2025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29340-BB0E-4F10-8B27-462664096487}" type="datetime1">
              <a:rPr lang="en-US" smtClean="0"/>
              <a:t>4/3/2025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F2E49-01FC-4AC4-B0AD-1E9D616E2897}" type="datetime1">
              <a:rPr lang="en-US" smtClean="0"/>
              <a:t>4/3/2025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F7D8-EBEA-4E91-A75E-BE7570B53482}" type="datetime1">
              <a:rPr lang="en-US" smtClean="0"/>
              <a:t>4/3/2025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458D-014A-4E00-9890-FCDA76E387BE}" type="datetime1">
              <a:rPr lang="en-US" smtClean="0"/>
              <a:t>4/3/2025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49A22-1242-4E70-A17A-E629D39F3DEA}" type="datetime1">
              <a:rPr lang="en-US" smtClean="0"/>
              <a:t>4/3/2025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112BE9-C76B-421F-876A-434D8649783B}" type="datetime1">
              <a:rPr lang="en-US" smtClean="0"/>
              <a:t>4/3/2025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sip.legalis.pl/document-view.seam?documentId=mrswglrtga3damzrgmzda&amp;refSource=hyplink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8EDB3F-1F9B-42B7-81EE-B66305B607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4800" b="1" dirty="0"/>
              <a:t>Urlop dla poratowania zdrowia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36A8FE8-112A-4452-8677-AF0791A0F4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pl-PL" sz="1400" dirty="0"/>
              <a:t>dr hab. Marzena Szabłowska-Juckiewicz, prof. UMK</a:t>
            </a:r>
          </a:p>
          <a:p>
            <a:pPr algn="l"/>
            <a:r>
              <a:rPr lang="pl-PL" sz="1400" dirty="0"/>
              <a:t>Katedra Prawa Pracy </a:t>
            </a:r>
          </a:p>
          <a:p>
            <a:pPr algn="l"/>
            <a:r>
              <a:rPr lang="pl-PL" sz="1400" dirty="0"/>
              <a:t>Wydział Prawa i Administracji </a:t>
            </a:r>
          </a:p>
          <a:p>
            <a:pPr algn="l"/>
            <a:r>
              <a:rPr lang="pl-PL" sz="1400" dirty="0"/>
              <a:t>Uniwersytet Mikołaja Kopernika w Toruniu </a:t>
            </a:r>
          </a:p>
        </p:txBody>
      </p:sp>
    </p:spTree>
    <p:extLst>
      <p:ext uri="{BB962C8B-B14F-4D97-AF65-F5344CB8AC3E}">
        <p14:creationId xmlns:p14="http://schemas.microsoft.com/office/powerpoint/2010/main" val="3882016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C0B060-D4C1-4FF4-8851-D2ED598A4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Zakaz wykonywania zajęć zarobkowych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E635167-FCE1-42BA-8866-069153A74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l-PL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Powstrzymanie się od pracy. </a:t>
            </a:r>
          </a:p>
          <a:p>
            <a:pPr algn="just">
              <a:lnSpc>
                <a:spcPct val="150000"/>
              </a:lnSpc>
            </a:pPr>
            <a:r>
              <a:rPr lang="pl-PL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czasie urlopu dla poratowania zdrowia </a:t>
            </a:r>
            <a:r>
              <a:rPr lang="pl-PL" sz="28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nie można wykonywać </a:t>
            </a:r>
            <a:r>
              <a:rPr lang="pl-PL" sz="2800" b="1" i="0" u="sng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zajęcia zarobkowego.</a:t>
            </a:r>
            <a:endParaRPr lang="pl-PL" sz="2800" b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A305C3A-B21A-40E4-B2EE-EE15D2DF1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960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C4EDBF-AEB0-4492-B227-1CC82A93C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Prawo do dodatkowego wynagrodzenia rocznego tzw. trzynastki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519E1F9-48E1-40D8-882E-21FC1A90F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pl-PL" b="0" i="0" dirty="0">
                <a:solidFill>
                  <a:srgbClr val="333333"/>
                </a:solidFill>
                <a:effectLst/>
                <a:latin typeface="Noto Serif" panose="02020600060500020200" pitchFamily="18" charset="0"/>
              </a:rPr>
              <a:t>Art. 2 ust. 3. </a:t>
            </a:r>
            <a:r>
              <a:rPr lang="pl-PL" b="0" i="0" dirty="0" err="1">
                <a:solidFill>
                  <a:srgbClr val="333333"/>
                </a:solidFill>
                <a:effectLst/>
                <a:latin typeface="Noto Serif" panose="02020600060500020200" pitchFamily="18" charset="0"/>
              </a:rPr>
              <a:t>p.s.w</a:t>
            </a:r>
            <a:r>
              <a:rPr lang="pl-PL" b="0" i="0" dirty="0">
                <a:solidFill>
                  <a:srgbClr val="333333"/>
                </a:solidFill>
                <a:effectLst/>
                <a:latin typeface="Noto Serif" panose="02020600060500020200" pitchFamily="18" charset="0"/>
              </a:rPr>
              <a:t>.</a:t>
            </a:r>
          </a:p>
          <a:p>
            <a:pPr algn="just">
              <a:lnSpc>
                <a:spcPct val="150000"/>
              </a:lnSpc>
              <a:buNone/>
            </a:pPr>
            <a:r>
              <a:rPr lang="pl-PL" b="0" i="0" dirty="0">
                <a:solidFill>
                  <a:srgbClr val="333333"/>
                </a:solidFill>
                <a:effectLst/>
                <a:latin typeface="Noto Serif" panose="02020600060500020200" pitchFamily="18" charset="0"/>
              </a:rPr>
              <a:t>Przepracowanie co najmniej 6 miesięcy warunkujących nabycie prawa do wynagrodzenia rocznego nie jest wymagane w przypadkach korzystania z urlopu dla poratowania zdrowia.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A406CD-1168-4075-A2F8-202271EED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503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316370-9219-42D1-9C7D-A18123097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Ochrona trwałości stosunku pracy w okresie korzystania z urlopu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68B5493-7699-40DB-A221-8887C0A65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pl-PL" dirty="0"/>
              <a:t>Zakaz wypowiedzenia w okresie korzystania z urlopu wypoczynkowego [art. 41 Kodeksu pracy].</a:t>
            </a:r>
          </a:p>
          <a:p>
            <a:pPr algn="just">
              <a:lnSpc>
                <a:spcPct val="150000"/>
              </a:lnSpc>
            </a:pPr>
            <a:r>
              <a:rPr lang="pl-PL" dirty="0"/>
              <a:t>Niedopuszczalność rozwiązania umowy o pracę bez wypowiedzenia z przyczyn niezawinionych przez pracownik na podstawie art. 53 Kodeksu pracy. Por. wyrok SN z dnia 12 czerwca 2002 r. I PKN 38/01.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474CC6A-6031-45ED-8BEF-93E7CE49C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032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9102A4-6043-20A9-C82E-94E99B237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Uchwała</a:t>
            </a:r>
            <a:br>
              <a:rPr lang="pl-P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Sądu Najwyższego - Izba Administracyjna, Pracy i Ubezpieczeń Społecznych</a:t>
            </a:r>
            <a:br>
              <a:rPr lang="pl-P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 dnia 10 października 2000 r.</a:t>
            </a:r>
            <a:br>
              <a:rPr lang="pl-P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III ZP 22/00</a:t>
            </a:r>
            <a:br>
              <a:rPr lang="pl-P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01A4254-8F60-26BC-9B9C-634ABFCE8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Bef>
                <a:spcPts val="650"/>
              </a:spcBef>
              <a:spcAft>
                <a:spcPts val="650"/>
              </a:spcAft>
              <a:buNone/>
            </a:pPr>
            <a:r>
              <a:rPr lang="pl-PL" sz="1800" kern="100" dirty="0">
                <a:effectLst/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Teza</a:t>
            </a:r>
            <a:endParaRPr lang="pl-PL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50"/>
              </a:spcBef>
              <a:spcAft>
                <a:spcPts val="650"/>
              </a:spcAft>
            </a:pPr>
            <a:r>
              <a:rPr lang="pl-P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Przy ustalaniu wysokości dodatkowego wynagrodzenia rocznego wypłacanego na podstawie ustawy z dnia 12 grudnia 1997 r. o dodatkowym wynagrodzeniu rocznym dla pracowników jednostek sfery budżetowej nie uwzględnia się wynagrodzenia otrzymanego przez nauczyciela w czasie urlopu dla poratowania zdrowia.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4DF22EE-7057-964F-58F9-0D1967353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007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21CE6A-18A8-92FA-B81C-F6B23A15F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Prawo do urlopu wypoczynkowego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3824B3-B71A-BCBE-D587-49EB9F450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l-PL" sz="2800" dirty="0"/>
              <a:t>Prawo do wykorzystania urlopu wypoczynkowego po urlopie dla poratowania zdrowia. </a:t>
            </a:r>
          </a:p>
          <a:p>
            <a:pPr algn="just">
              <a:lnSpc>
                <a:spcPct val="150000"/>
              </a:lnSpc>
            </a:pPr>
            <a:r>
              <a:rPr lang="pl-PL" sz="2800" dirty="0"/>
              <a:t>Wyrok TSUE z dnia 30 czerwca 2016 r. C-178/15.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6405F8F-BB2E-1456-3E7A-70EDAFAFB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259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3F8161-F872-25CA-1B67-7B64CFF09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Prawo do kolejnego urlopu dla poratowania zdrowia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F97BDC5-3051-B5C4-F302-FAC217BBA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l-PL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Kolejny urlop dla poratowania zdrowia może być udzielony nie wcześniej niż </a:t>
            </a:r>
            <a:r>
              <a:rPr lang="pl-PL" sz="28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 upływie 3 lat od dnia zakończenia poprzedniego urlopu.</a:t>
            </a:r>
            <a:endParaRPr lang="pl-PL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7F1D195-4E98-6335-2524-8DA997031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370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A58B06-921E-4935-987C-C1B0CB9B6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599" y="3204632"/>
            <a:ext cx="6241816" cy="1418168"/>
          </a:xfrm>
        </p:spPr>
        <p:txBody>
          <a:bodyPr>
            <a:normAutofit/>
          </a:bodyPr>
          <a:lstStyle/>
          <a:p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Dziękuję za uwagę </a:t>
            </a:r>
          </a:p>
        </p:txBody>
      </p:sp>
      <p:pic>
        <p:nvPicPr>
          <p:cNvPr id="16" name="Symbol zastępczy obrazu 15">
            <a:extLst>
              <a:ext uri="{FF2B5EF4-FFF2-40B4-BE49-F238E27FC236}">
                <a16:creationId xmlns:a16="http://schemas.microsoft.com/office/drawing/2014/main" id="{44ACCE1F-BAE8-438D-A167-8BD27F9613E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6166" b="6166"/>
          <a:stretch>
            <a:fillRect/>
          </a:stretch>
        </p:blipFill>
        <p:spPr/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60DAD2C-03CE-4439-BAFB-3B74161AC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V="1">
            <a:off x="1439332" y="6062132"/>
            <a:ext cx="6241816" cy="118533"/>
          </a:xfrm>
          <a:solidFill>
            <a:schemeClr val="accent4">
              <a:lumMod val="50000"/>
            </a:schemeClr>
          </a:solidFill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sp>
        <p:nvSpPr>
          <p:cNvPr id="21" name="Symbol zastępczy numeru slajdu 20">
            <a:extLst>
              <a:ext uri="{FF2B5EF4-FFF2-40B4-BE49-F238E27FC236}">
                <a16:creationId xmlns:a16="http://schemas.microsoft.com/office/drawing/2014/main" id="{7752F460-008B-452D-83FA-87DECD294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457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3F20A1-EC42-89DA-8A06-D4F2A0EFE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Urlopy dla poratowania zdrowia 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ADD157BB-B810-9FA4-56A1-0ECCA372EC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3561738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0601C5C-8F15-7FEE-4EF0-AF05B1E6B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581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5904F8-6D50-40F9-B79C-536A2C58E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Podstawa prawna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7D02AB1-C91E-4940-994F-13D764098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Art. 131 ustawy – Prawo o szkolnictwie wyższym i nauce </a:t>
            </a:r>
          </a:p>
          <a:p>
            <a:r>
              <a:rPr lang="pl-PL" sz="2800" dirty="0"/>
              <a:t>Akty wewnątrzuczelniane  (konkretyzacja zasad udzielania urlopu oraz korzystania z niego)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1EE7ABC-D6A9-4760-9554-C8868E365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136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EE0B3C-A15D-4DAD-9FF5-C8D901A7D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Nauczyciel akademicki uprawniony do urlopu dla </a:t>
            </a:r>
            <a:r>
              <a:rPr lang="pl-PL"/>
              <a:t>poratowania zdrowia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9B023E-9DE0-4F57-8CDA-6BCF74E33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1) posiadanie statusu </a:t>
            </a:r>
            <a:r>
              <a:rPr lang="pl-PL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nauczyciela akademickiego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2) zatrudnienie w </a:t>
            </a:r>
            <a:r>
              <a:rPr lang="pl-PL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pełnym 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wymiarze czasu pracy; </a:t>
            </a:r>
          </a:p>
          <a:p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3) nieukończenie 65 lat; </a:t>
            </a:r>
          </a:p>
          <a:p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4) </a:t>
            </a:r>
            <a:r>
              <a:rPr lang="pl-PL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lat zatrudnienia w uczelni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5) stan zdrowia wymagający powstrzymania się od pracy w celu przeprowadzenia leczenia. 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B294036-8E81-428C-8A1C-A19149A0E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285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2DD1FF-9E36-45F6-8A55-E7EB59689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lat zatrudnienia w uczelni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4DFD78-699D-4FAE-8702-26D9EF046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pl-PL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pl-PL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kres przepracowania określonej liczby lat na uczelni, która ma tego urlopu udzielić</a:t>
            </a:r>
            <a:r>
              <a:rPr lang="pl-PL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pl-PL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pl-PL" sz="2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W. Sanetra</a:t>
            </a:r>
            <a:r>
              <a:rPr lang="pl-PL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w: </a:t>
            </a:r>
            <a:r>
              <a:rPr lang="pl-PL" sz="2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Sanetra</a:t>
            </a:r>
            <a:r>
              <a:rPr lang="pl-PL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sz="2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Wierzbowski</a:t>
            </a:r>
            <a:r>
              <a:rPr lang="pl-PL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Komentarz, Warszawa 2013,</a:t>
            </a:r>
            <a:r>
              <a:rPr lang="pl-PL" sz="2800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s. 306) </a:t>
            </a:r>
            <a:endParaRPr lang="pl-PL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828A353-CF4F-445D-8E8D-062FDA802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242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5AAD55-A5F8-4B3B-8A33-A99427B2C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atrudnienie w </a:t>
            </a:r>
            <a:r>
              <a:rPr lang="pl-PL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pełnym 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wymiarze czasu pracy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418EFE3-C33C-4643-9DC6-925A3A83F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kresy zatrudnienia w pełnym wymiarze można zsumować do 10 letniego stażu pracy, </a:t>
            </a:r>
            <a:r>
              <a:rPr lang="pl-PL" sz="2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bez względu na przerwy w zatrudnieniu</a:t>
            </a:r>
            <a:r>
              <a:rPr lang="pl-PL" sz="2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 w szczególności: W. </a:t>
            </a:r>
            <a:r>
              <a:rPr lang="pl-PL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Witoszko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8AF1E46-4DFC-4D10-AD0A-43A1BDD8F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517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3EA076-88F6-4830-AD4B-D72D4B1B5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Postępowanie w sprawie udzielania urlopu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4AD3896E-FC55-AF0E-DE1D-ABFDF0140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8353740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6779C2B-5EF6-48FC-BCA3-492997C29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803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71435B-F1C1-4505-ACBC-86EB0D845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Postępowanie w sprawie udzielania urlopu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C0A501E-0F79-4EB1-8ED2-12175A26E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 spełnieniu przesłanek ustawowych </a:t>
            </a:r>
            <a:r>
              <a:rPr lang="pl-PL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rektor szkoły wyższej ma obowiązek udzielenia nauczycielowi akademickiemu urlopu dla poratowania zdrowia w terminie wskazanym przez lekarza</a:t>
            </a:r>
            <a: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(wyr. SN z dnia 8 lipca 2014 r., </a:t>
            </a:r>
            <a:r>
              <a:rPr lang="pl-PL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 PK 324/13</a:t>
            </a:r>
            <a: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Legalis</a:t>
            </a:r>
            <a: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 algn="just">
              <a:lnSpc>
                <a:spcPct val="150000"/>
              </a:lnSpc>
            </a:pPr>
            <a: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Decyzja podejmowana przez rektora ma więc charakter </a:t>
            </a:r>
            <a:r>
              <a:rPr lang="pl-PL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deklaratoryjny.</a:t>
            </a:r>
            <a:endParaRPr lang="pl-PL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67AE3E9-89C6-4D46-A696-B54CDCFFC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983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35EA4C-0A23-4674-A1DE-80439983C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Wymiar urlopu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92EBB36-B914-4CC0-BF7B-E36C80828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Wymiar urlopu dla poratowania zdrowia określa lekarz wydający orzeczenie.</a:t>
            </a:r>
          </a:p>
          <a:p>
            <a:pPr algn="just">
              <a:lnSpc>
                <a:spcPct val="150000"/>
              </a:lnSpc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Ograniczenie dot. łącznego wymiaru urlopów dla poratowania zdrowia w okresie zatrudnienia: </a:t>
            </a:r>
            <a:r>
              <a:rPr lang="pl-PL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Łączny wymiar urlopu dla poratowania zdrowia w okresie całego zatrudnienia nie może przekraczać </a:t>
            </a:r>
            <a:r>
              <a:rPr lang="pl-PL" b="1" i="0" u="sng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lat.</a:t>
            </a:r>
            <a:endParaRPr lang="pl-PL" b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D144F0-BC6A-44F2-A5F1-94AD7985A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7208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77</TotalTime>
  <Words>565</Words>
  <Application>Microsoft Office PowerPoint</Application>
  <PresentationFormat>Panoramiczny</PresentationFormat>
  <Paragraphs>67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</vt:lpstr>
      <vt:lpstr>Garamond</vt:lpstr>
      <vt:lpstr>Helvetica</vt:lpstr>
      <vt:lpstr>Noto Serif</vt:lpstr>
      <vt:lpstr>Organiczny</vt:lpstr>
      <vt:lpstr>Urlop dla poratowania zdrowia</vt:lpstr>
      <vt:lpstr>Urlopy dla poratowania zdrowia </vt:lpstr>
      <vt:lpstr>Podstawa prawna </vt:lpstr>
      <vt:lpstr>Nauczyciel akademicki uprawniony do urlopu dla poratowania zdrowia </vt:lpstr>
      <vt:lpstr>10 lat zatrudnienia w uczelni</vt:lpstr>
      <vt:lpstr>Zatrudnienie w pełnym wymiarze czasu pracy</vt:lpstr>
      <vt:lpstr>Postępowanie w sprawie udzielania urlopu</vt:lpstr>
      <vt:lpstr>Postępowanie w sprawie udzielania urlopu</vt:lpstr>
      <vt:lpstr>Wymiar urlopu </vt:lpstr>
      <vt:lpstr>Zakaz wykonywania zajęć zarobkowych </vt:lpstr>
      <vt:lpstr>Prawo do dodatkowego wynagrodzenia rocznego tzw. trzynastki </vt:lpstr>
      <vt:lpstr>Ochrona trwałości stosunku pracy w okresie korzystania z urlopu </vt:lpstr>
      <vt:lpstr>Uchwała Sądu Najwyższego - Izba Administracyjna, Pracy i Ubezpieczeń Społecznych z dnia 10 października 2000 r. III ZP 22/00 </vt:lpstr>
      <vt:lpstr>Prawo do urlopu wypoczynkowego </vt:lpstr>
      <vt:lpstr>Prawo do kolejnego urlopu dla poratowania zdrowia </vt:lpstr>
      <vt:lpstr>Dziękuję za uwagę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Ochrona danych osobowych w szkole wyższej – wybrane zagadnienia</dc:title>
  <dc:creator>UMK</dc:creator>
  <cp:lastModifiedBy>Marzena Szabłowska-Juckiewicz (m_sz)</cp:lastModifiedBy>
  <cp:revision>9</cp:revision>
  <dcterms:created xsi:type="dcterms:W3CDTF">2025-03-23T12:00:48Z</dcterms:created>
  <dcterms:modified xsi:type="dcterms:W3CDTF">2025-04-03T04:36:24Z</dcterms:modified>
</cp:coreProperties>
</file>