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262" r:id="rId2"/>
    <p:sldId id="266" r:id="rId3"/>
    <p:sldId id="268" r:id="rId4"/>
    <p:sldId id="270" r:id="rId5"/>
    <p:sldId id="276" r:id="rId6"/>
    <p:sldId id="269" r:id="rId7"/>
    <p:sldId id="271" r:id="rId8"/>
    <p:sldId id="275" r:id="rId9"/>
    <p:sldId id="272" r:id="rId10"/>
    <p:sldId id="273" r:id="rId11"/>
    <p:sldId id="274" r:id="rId12"/>
    <p:sldId id="277" r:id="rId13"/>
    <p:sldId id="278" r:id="rId14"/>
    <p:sldId id="280" r:id="rId15"/>
    <p:sldId id="281" r:id="rId16"/>
    <p:sldId id="279" r:id="rId17"/>
    <p:sldId id="282" r:id="rId18"/>
    <p:sldId id="283" r:id="rId19"/>
    <p:sldId id="25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31CEFF-265A-40B2-9719-C9B97A0DC378}" type="doc">
      <dgm:prSet loTypeId="urn:microsoft.com/office/officeart/2005/8/layout/arrow5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518FB56-1C23-41E0-BB93-F95DA68C451B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/>
            <a:t>W warunkach określonych w art. 325 </a:t>
          </a:r>
          <a:r>
            <a:rPr lang="pl-PL" dirty="0" err="1"/>
            <a:t>P.s.w</a:t>
          </a:r>
          <a:r>
            <a:rPr lang="pl-PL" dirty="0"/>
            <a:t>. </a:t>
          </a:r>
        </a:p>
      </dgm:t>
    </dgm:pt>
    <dgm:pt modelId="{35849816-2794-4CA5-901C-29EE4F679535}" type="parTrans" cxnId="{EEF12669-AE73-445E-B2AA-A3176DF98137}">
      <dgm:prSet/>
      <dgm:spPr/>
      <dgm:t>
        <a:bodyPr/>
        <a:lstStyle/>
        <a:p>
          <a:endParaRPr lang="pl-PL"/>
        </a:p>
      </dgm:t>
    </dgm:pt>
    <dgm:pt modelId="{03CAF31E-5DB4-490C-9A86-127EEB2FAF9E}" type="sibTrans" cxnId="{EEF12669-AE73-445E-B2AA-A3176DF98137}">
      <dgm:prSet/>
      <dgm:spPr/>
      <dgm:t>
        <a:bodyPr/>
        <a:lstStyle/>
        <a:p>
          <a:endParaRPr lang="pl-PL"/>
        </a:p>
      </dgm:t>
    </dgm:pt>
    <dgm:pt modelId="{E0F913AF-BC10-4391-A69A-6734FB5AAA9F}">
      <dgm:prSet phldrT="[Tekst]"/>
      <dgm:spPr/>
      <dgm:t>
        <a:bodyPr/>
        <a:lstStyle/>
        <a:p>
          <a:r>
            <a:rPr lang="pl-PL" dirty="0"/>
            <a:t>W innych warunkach  </a:t>
          </a:r>
        </a:p>
      </dgm:t>
    </dgm:pt>
    <dgm:pt modelId="{6994EE9A-8B5A-4E84-8DF1-89AFE5DBFF59}" type="parTrans" cxnId="{53165B57-8E70-469B-8F88-FEE1FDAA03D5}">
      <dgm:prSet/>
      <dgm:spPr/>
      <dgm:t>
        <a:bodyPr/>
        <a:lstStyle/>
        <a:p>
          <a:endParaRPr lang="pl-PL"/>
        </a:p>
      </dgm:t>
    </dgm:pt>
    <dgm:pt modelId="{B2E7A04B-8CB0-4EFE-AFCE-00D8FFC3119A}" type="sibTrans" cxnId="{53165B57-8E70-469B-8F88-FEE1FDAA03D5}">
      <dgm:prSet/>
      <dgm:spPr/>
      <dgm:t>
        <a:bodyPr/>
        <a:lstStyle/>
        <a:p>
          <a:endParaRPr lang="pl-PL"/>
        </a:p>
      </dgm:t>
    </dgm:pt>
    <dgm:pt modelId="{7E8B2EAF-5465-42EA-86E7-171A702493F7}" type="pres">
      <dgm:prSet presAssocID="{CB31CEFF-265A-40B2-9719-C9B97A0DC378}" presName="diagram" presStyleCnt="0">
        <dgm:presLayoutVars>
          <dgm:dir/>
          <dgm:resizeHandles val="exact"/>
        </dgm:presLayoutVars>
      </dgm:prSet>
      <dgm:spPr/>
    </dgm:pt>
    <dgm:pt modelId="{6A498C4D-144E-434F-8516-2434C3678EE8}" type="pres">
      <dgm:prSet presAssocID="{1518FB56-1C23-41E0-BB93-F95DA68C451B}" presName="arrow" presStyleLbl="node1" presStyleIdx="0" presStyleCnt="2">
        <dgm:presLayoutVars>
          <dgm:bulletEnabled val="1"/>
        </dgm:presLayoutVars>
      </dgm:prSet>
      <dgm:spPr/>
    </dgm:pt>
    <dgm:pt modelId="{D66844AC-967B-43CA-AB0A-E008A9C2E742}" type="pres">
      <dgm:prSet presAssocID="{E0F913AF-BC10-4391-A69A-6734FB5AAA9F}" presName="arrow" presStyleLbl="node1" presStyleIdx="1" presStyleCnt="2">
        <dgm:presLayoutVars>
          <dgm:bulletEnabled val="1"/>
        </dgm:presLayoutVars>
      </dgm:prSet>
      <dgm:spPr/>
    </dgm:pt>
  </dgm:ptLst>
  <dgm:cxnLst>
    <dgm:cxn modelId="{B5270316-BCB9-4230-A3D8-CF94CDBB1A61}" type="presOf" srcId="{E0F913AF-BC10-4391-A69A-6734FB5AAA9F}" destId="{D66844AC-967B-43CA-AB0A-E008A9C2E742}" srcOrd="0" destOrd="0" presId="urn:microsoft.com/office/officeart/2005/8/layout/arrow5"/>
    <dgm:cxn modelId="{EEF12669-AE73-445E-B2AA-A3176DF98137}" srcId="{CB31CEFF-265A-40B2-9719-C9B97A0DC378}" destId="{1518FB56-1C23-41E0-BB93-F95DA68C451B}" srcOrd="0" destOrd="0" parTransId="{35849816-2794-4CA5-901C-29EE4F679535}" sibTransId="{03CAF31E-5DB4-490C-9A86-127EEB2FAF9E}"/>
    <dgm:cxn modelId="{53165B57-8E70-469B-8F88-FEE1FDAA03D5}" srcId="{CB31CEFF-265A-40B2-9719-C9B97A0DC378}" destId="{E0F913AF-BC10-4391-A69A-6734FB5AAA9F}" srcOrd="1" destOrd="0" parTransId="{6994EE9A-8B5A-4E84-8DF1-89AFE5DBFF59}" sibTransId="{B2E7A04B-8CB0-4EFE-AFCE-00D8FFC3119A}"/>
    <dgm:cxn modelId="{2D86FD7F-EC09-4D0C-9BFF-C592392F3A14}" type="presOf" srcId="{1518FB56-1C23-41E0-BB93-F95DA68C451B}" destId="{6A498C4D-144E-434F-8516-2434C3678EE8}" srcOrd="0" destOrd="0" presId="urn:microsoft.com/office/officeart/2005/8/layout/arrow5"/>
    <dgm:cxn modelId="{2DE296F9-BCD8-4863-8093-5C5D34DC3ABD}" type="presOf" srcId="{CB31CEFF-265A-40B2-9719-C9B97A0DC378}" destId="{7E8B2EAF-5465-42EA-86E7-171A702493F7}" srcOrd="0" destOrd="0" presId="urn:microsoft.com/office/officeart/2005/8/layout/arrow5"/>
    <dgm:cxn modelId="{0A0DC4A2-A9FD-4B8D-A899-6F2812B684C0}" type="presParOf" srcId="{7E8B2EAF-5465-42EA-86E7-171A702493F7}" destId="{6A498C4D-144E-434F-8516-2434C3678EE8}" srcOrd="0" destOrd="0" presId="urn:microsoft.com/office/officeart/2005/8/layout/arrow5"/>
    <dgm:cxn modelId="{897A1461-2C5F-4264-9194-648C2EA1132C}" type="presParOf" srcId="{7E8B2EAF-5465-42EA-86E7-171A702493F7}" destId="{D66844AC-967B-43CA-AB0A-E008A9C2E74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98C4D-144E-434F-8516-2434C3678EE8}">
      <dsp:nvSpPr>
        <dsp:cNvPr id="0" name=""/>
        <dsp:cNvSpPr/>
      </dsp:nvSpPr>
      <dsp:spPr>
        <a:xfrm rot="16200000">
          <a:off x="3488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W warunkach określonych w art. 325 </a:t>
          </a:r>
          <a:r>
            <a:rPr lang="pl-PL" sz="3100" kern="1200" dirty="0" err="1"/>
            <a:t>P.s.w</a:t>
          </a:r>
          <a:r>
            <a:rPr lang="pl-PL" sz="3100" kern="1200" dirty="0"/>
            <a:t>. </a:t>
          </a:r>
        </a:p>
      </dsp:txBody>
      <dsp:txXfrm rot="5400000">
        <a:off x="3489" y="830317"/>
        <a:ext cx="2734443" cy="1657238"/>
      </dsp:txXfrm>
    </dsp:sp>
    <dsp:sp modelId="{D66844AC-967B-43CA-AB0A-E008A9C2E742}">
      <dsp:nvSpPr>
        <dsp:cNvPr id="0" name=""/>
        <dsp:cNvSpPr/>
      </dsp:nvSpPr>
      <dsp:spPr>
        <a:xfrm rot="5400000">
          <a:off x="6283234" y="1699"/>
          <a:ext cx="3314476" cy="3314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W innych warunkach  </a:t>
          </a:r>
        </a:p>
      </dsp:txBody>
      <dsp:txXfrm rot="-5400000">
        <a:off x="6863268" y="830318"/>
        <a:ext cx="2734443" cy="1657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AB7A-7502-48A2-8CD8-50134B5A8E32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3EB66-63D2-4563-B452-A392510B9D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1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1C0E46-3DC1-4137-8E22-D96B0F4CF88F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B94DF-3C20-46EF-80AD-9871B3028F15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E2231-37A0-4E3A-969E-F48366ABE46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8EE3-CADF-4363-AC3C-57C43F77B38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449-C1ED-445D-84FD-A3877C82786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FB8-0DBD-41CC-8408-64112A8115E9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F1B1B-E04D-4DB7-9D37-D2B6633DD4B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18D-6A58-4606-B5BB-F0A9FFDDA566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01E35-D60A-454A-B82B-A83C9E15BF1C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A1E0-4CCB-4DC8-B69D-5C823602F3DA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3890-AE21-4B9C-BAEC-303EB391BBBF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B3E0-1CDD-497C-8430-9FD633017DF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29340-BB0E-4F10-8B27-46266409648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E49-01FC-4AC4-B0AD-1E9D616E289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7D8-EBEA-4E91-A75E-BE7570B53482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458D-014A-4E00-9890-FCDA76E387B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9A22-1242-4E70-A17A-E629D39F3DEA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112BE9-C76B-421F-876A-434D8649783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p-1lex-1pl-15iu2y1xf0d8a.han3.uci.umk.pl/#/document/69283165?unitId=art(10)ust(1)lit(d)" TargetMode="External"/><Relationship Id="rId2" Type="http://schemas.openxmlformats.org/officeDocument/2006/relationships/hyperlink" Target="https://sip-1lex-1pl-15iu2y1xf0d8a.han3.uci.umk.pl/#/document/69283165?unitId=art(10)ust(1)lit(b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p-1lex-1pl-15iu2y1xf0d8a.han3.uci.umk.pl/#/document/69283165?unitId=art(10)ust(1)lit(f)" TargetMode="External"/><Relationship Id="rId4" Type="http://schemas.openxmlformats.org/officeDocument/2006/relationships/hyperlink" Target="https://sip-1lex-1pl-15iu2y1xf0d8a.han3.uci.umk.pl/#/document/69283165?unitId=art(10)ust(1)lit(e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x-1pl-15iu2y1xf0d8a.han3.uci.umk.pl/#/document/19216115?unitId=art(22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xf0ce2.han3.uci.umk.pl/document-view.seam?documentId=mfrxilrtg4ytenrugaytqltqmfyc4nbuga4tanzvg4&amp;refSource=hy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ip-1legalis-1pl-1fnz0eexf0ce2.han3.uci.umk.pl/document-view.seam?documentId=mfrxilrtg4ytenrugaytqltqmfyc4nbuga4tanzvg4&amp;refSource=hy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p-1legalis-1pl-1fnz0eexf0ce2.han3.uci.umk.pl/document-view.seam?documentId=mfrxilrrgm2tgnrugazdi&amp;refSource=hyp" TargetMode="External"/><Relationship Id="rId2" Type="http://schemas.openxmlformats.org/officeDocument/2006/relationships/hyperlink" Target="https://sip-1legalis-1pl-1fnz0eexf0ce2.han3.uci.umk.pl/document-view.seam?documentId=mfrxilrrgm2tgnrugazdk&amp;refSource=hy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p-1legalis-1pl-1fnz0eexf0ce2.han3.uci.umk.pl/document-view.seam?documentId=mfrxilrtg4yteobrg43te&amp;refSource=hyp" TargetMode="External"/><Relationship Id="rId5" Type="http://schemas.openxmlformats.org/officeDocument/2006/relationships/hyperlink" Target="https://sip-1legalis-1pl-1fnz0eexf0ce2.han3.uci.umk.pl/document-view.seam?documentId=mfrxilrtg4zdanzsha3to&amp;refSource=hyp" TargetMode="External"/><Relationship Id="rId4" Type="http://schemas.openxmlformats.org/officeDocument/2006/relationships/hyperlink" Target="https://sip-1legalis-1pl-1fnz0eexf0ce2.han3.uci.umk.pl/document-view.seam?documentId=mfrxilrtg4ytgnbvga4da&amp;refSource=hy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999927-53C6-E1C7-5892-4772F9F12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852755"/>
            <a:ext cx="6241816" cy="2402677"/>
          </a:xfrm>
        </p:spPr>
        <p:txBody>
          <a:bodyPr>
            <a:noAutofit/>
          </a:bodyPr>
          <a:lstStyle/>
          <a:p>
            <a:r>
              <a:rPr lang="pl-PL" sz="6000" b="1" dirty="0"/>
              <a:t>Zatrudnianie cudzoziemców </a:t>
            </a:r>
            <a:endParaRPr lang="pl-PL" sz="60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D70BB4-0ECE-2C80-00A6-A938D2502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4592548"/>
            <a:ext cx="6241816" cy="1655852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800" dirty="0"/>
              <a:t>dr hab. Marzena Szabłowska-Juckiewicz, prof. UMK</a:t>
            </a:r>
          </a:p>
          <a:p>
            <a:pPr algn="l"/>
            <a:r>
              <a:rPr lang="pl-PL" sz="1800" dirty="0"/>
              <a:t>Katedra Prawa Pracy </a:t>
            </a:r>
          </a:p>
          <a:p>
            <a:pPr algn="l"/>
            <a:r>
              <a:rPr lang="pl-PL" sz="1800" dirty="0"/>
              <a:t>Wydział Prawa i Administracji </a:t>
            </a:r>
          </a:p>
          <a:p>
            <a:pPr algn="l"/>
            <a:r>
              <a:rPr lang="pl-PL" sz="1800" dirty="0"/>
              <a:t>Uniwersytet Mikołaja Kopernika w Toruniu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E6F214-0408-E713-F3B1-E293D024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61E5D14E-EB8C-D4DC-DB93-6024532B16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60" r="1860"/>
          <a:stretch>
            <a:fillRect/>
          </a:stretch>
        </p:blipFill>
        <p:spPr>
          <a:xfrm>
            <a:off x="8094831" y="984663"/>
            <a:ext cx="3063347" cy="477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5CDCA48-6456-1483-509B-349948422449}"/>
              </a:ext>
            </a:extLst>
          </p:cNvPr>
          <p:cNvSpPr txBox="1"/>
          <p:nvPr/>
        </p:nvSpPr>
        <p:spPr>
          <a:xfrm>
            <a:off x="8003569" y="5332461"/>
            <a:ext cx="3420089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https://pixabay.com/pl/photos/toruń-polska-kopernik-pomnik-4772388/</a:t>
            </a:r>
          </a:p>
        </p:txBody>
      </p:sp>
    </p:spTree>
    <p:extLst>
      <p:ext uri="{BB962C8B-B14F-4D97-AF65-F5344CB8AC3E}">
        <p14:creationId xmlns:p14="http://schemas.microsoft.com/office/powerpoint/2010/main" val="987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74FF7-2856-7F4F-2451-2D37839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Wyrok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Trybunału Sprawiedliwości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z dnia 10 października 2019 r.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C-703/17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DBDBDF-D7B8-C0E6-2F21-C65276EF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b="0" i="0" dirty="0">
                <a:solidFill>
                  <a:srgbClr val="333333"/>
                </a:solidFill>
                <a:effectLst/>
              </a:rPr>
              <a:t>Artykuł 45 ust. 1 TFUE należy interpretować w ten sposób, że stoi on na przeszkodzie uregulowaniu uniwersytetu państwa członkowskiego, na mocy którego dla celów określenia grupy zaszeregowania płacowego pracownika pracującego na stanowisku starszego wykładowcy w stopniu doktora na tym uniwersytecie uwzględnia się w całkowitej wysokości maksymalnie czterech lat okresy wcześniejszego zatrudnienia ukończone przez tego pracownika w innym państwie członkowskim, gdy to zatrudnienie jest równoważne, a nawet identyczne, z zatrudnieniem wykonywanym przez wspomnianego pracownika na tym stanowisku starszego wykładowcy w stopniu doktora.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EE7135-4490-540C-29AC-D2DF2767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168CE-5086-2228-C57A-A6679137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3EBFB8-27B1-420F-8DB6-3C94BC656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Wyrok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Trybunału Sprawiedliwości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z dnia 10 października 2019 r.</a:t>
            </a:r>
            <a:br>
              <a:rPr lang="pl-PL" sz="2800" dirty="0">
                <a:latin typeface="+mn-lt"/>
              </a:rPr>
            </a:br>
            <a:r>
              <a:rPr lang="pl-PL" sz="2800" b="0" i="0" dirty="0">
                <a:solidFill>
                  <a:srgbClr val="333333"/>
                </a:solidFill>
                <a:effectLst/>
                <a:latin typeface="+mn-lt"/>
              </a:rPr>
              <a:t>C-703/17</a:t>
            </a:r>
            <a:endParaRPr lang="pl-PL" sz="28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FC2963-73FD-90C4-ACBA-27A4A010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2600" b="0" i="0" dirty="0">
                <a:solidFill>
                  <a:srgbClr val="333333"/>
                </a:solidFill>
                <a:effectLst/>
              </a:rPr>
              <a:t>Artykuł 45 TFUE i art. 7 ust. 1 rozporządzenia Parlamentu Europejskiego i Rady (UE) nr 492/2011 z dnia 5 kwietnia 2011 r. w sprawie swobodnego przepływu pracowników wewnątrz Unii należy interpretować w ten sposób, że nie stoją one na przeszkodzie takiemu uregulowaniu, gdy wcześniejsze zatrudnienie w tym innym państwie członkowskim nie jest równoważne, lecz jest po prostu użyteczne dla wykonywania zadań na wspomnianym stanowisku starszego wykładowcy w stopniu doktora.</a:t>
            </a:r>
            <a:endParaRPr lang="pl-PL" sz="2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4B80CCE-D570-719D-AF0F-35319113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9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E5FD01-B137-B539-DBA5-F8C5B38C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243953"/>
          </a:xfrm>
        </p:spPr>
        <p:txBody>
          <a:bodyPr>
            <a:no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USTAWA 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dnia 20 marca 2025 r. </a:t>
            </a:r>
            <a:r>
              <a:rPr lang="pl-PL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warunkach dopuszczalności powierzania pracy cudzoziemcom na terytorium Rzeczypospolitej Polskiej</a:t>
            </a:r>
            <a:r>
              <a:rPr lang="pl-PL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(wejdzie w życie z dniem 1 czerwca 2025 r.)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A77FE6F-D18F-4A10-42D5-5438988A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280678-5E74-967A-DE1D-5CB4E476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Wyłączenie z art. 1 ust. 4 ustawy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10AC24-EB62-6B52-D859-5043D9C4A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Ustawy </a:t>
            </a:r>
            <a:r>
              <a:rPr lang="pl-PL" sz="1800" u="sng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nie stosuje 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się do powierzania pracy: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obywatelom państw członkowskich Unii Europejskiej lub państw członkowskich Europejskiego Stowarzyszenia Wolnego Handlu (EFTA) - stron umowy o Europejskim Obszarze Gospodarczym,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obywatelom Zjednoczonego Królestwa Wielkiej Brytanii i Irlandii Północnej, o których mowa w 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10 ust. 1 lit. b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Umowy o wystąpieniu Zjednoczonego Królestwa Wielkiej Brytanii i Irlandii Północnej z Unii Europejskiej i Europejskiej Wspólnoty Energii Atomowej (Dz. Urz. UE L 29 z 31.01.2020, str. 7, z </a:t>
            </a:r>
            <a:r>
              <a:rPr lang="pl-PL" sz="1800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późn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zm.), zwanej dalej "Umową Wystąpienia" oraz członkom ich rodzin, o których mowa w 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10 ust. 1 lit. e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oraz 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pl-PL" sz="18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Umowy Wystąpienia.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56C1AC-5896-A394-2C82-D26333DD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E57ACC-F2C6-6CDD-19E9-D0C39C97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CE547E-D1C9-1739-9D80-1A9C3C1822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Cudzoziemcy posiadający swobodny dostęp do rynku pracy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281B068-F74A-E5B3-C6A7-27434104E3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Cudzoziemcy nieposiadający swobodnego dostępu do rynku pracy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0521A96-E2E8-5A37-99DB-87A2C78C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4AEE2-2DB5-2A70-10FA-A76AFF05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Cudzoziemcy nieposiadający swobodnego dostępu do rynku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018115-CEEB-22A8-7AE5-8BAB6145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Zezwolenia na pracę (typy A, B, C, D, E): 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Wydawane przez wojewodę, wymagane dla większości cudzoziemców spoza UE/EOG/Szwajcarii, często poprzedzone tzw. testem rynku pracy.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Zezwolenia na pracę sezonową (typ S): 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Wydawane przez PUP, dedykowane pracom w sektorach uznanych za sezonowe (rolnictwo, turystyka).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pl-PL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Oświadczenia o powierzeniu wykonywania pracy cudzoziemcowi: 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Uproszczona procedura dostępna dla obywateli kilku państw (Ukrainy, Białorusi, Gruzji, Mołdawii, Armenii), pozwalająca na pracę do 24 miesięcy, rejestrowana w PUP.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Powiadomienia o powierzeniu wykonywania pracy obywatelowi Ukrainy: 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Zgłoszenie online do PUP, wymagane w terminie 7 dni od dnia rozpoczęcia pracy. Obowiązek powiadomienia o powierzeniu pracy obywatelowi Ukrainy wynika z </a:t>
            </a:r>
            <a:r>
              <a:rPr lang="pl-PL" sz="18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art. 22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ustawy z 12.03.2022 r. o pomocy obywatelom Ukrainy w związku z konfliktem zbrojnym na terytorium tego państwa - dalej </a:t>
            </a:r>
            <a:r>
              <a:rPr lang="pl-PL" sz="18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u.p.o.u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(tzw. specustawa).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Zezwolenia na pobyt czasowy i pracę (tzw. jednolite zezwolenie): </a:t>
            </a:r>
            <a:r>
              <a:rPr lang="pl-PL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Wydawane przez wojewodę, łączące w sobie legalizację pobytu i pracy</a:t>
            </a:r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7C1DF4-CF9A-C7A7-09B6-CD336A26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E32CD-BE89-9AA9-19CD-D2B11B558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Zezwolenia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D2AE66-54D3-79C4-401C-5C89B87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14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rzy główne rodzaje zezwoleń, które stanowią podstawę legalnego wykonywania pracy przez cudzoziemców w Polsce. </a:t>
            </a: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Zezwolenie na pracę cudzoziemca na rzecz polskiego podmiotu (typ A): Wymagane przy zatrudnieniu przez polskiego pracodawcę na umowę o pracę lub cywilnoprawną, z nowymi zasadami proceduralnymi.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*</a:t>
            </a:r>
            <a:r>
              <a:rPr lang="pl-PL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 wniosku o wydanie zezwolenia typu A, pracodawca musi wskazać wynagrodzenie, które jest nie tylko zgodne z krajowym minimum, ale także odpowiada lokalnym realiom rynkowym, w oparciu o dane publikowane przez wojewódzkie urzędy pracy.</a:t>
            </a:r>
            <a:endParaRPr lang="pl-PL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Zezwolenie na pracę w związku z pełnieniem funkcji w organach osoby prawnej (typ B): Dotyczy cudzoziemców pełniących funkcje w organach zarządzających polskich spółek, z określonymi wymogami.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Zezwolenie na pracę w związku z delegowaniem przez pracodawcę zagranicznego (typy C, D, E): Reguluje czasowe delegowanie do pracy w Polsce przez zagraniczne firmy, z określonymi warunkami legalności.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AD84C5-FEAB-05E2-B022-43B4A917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7A740D-D63B-D547-DDB7-5069E0CE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Wysokość wynagrodzeń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FE0CE-7DF7-50D9-56FD-EFF5DC64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*Analiza wynagrodzeń prowadzona przez wojewódzkie urzędy pracy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*Konieczność dokładniejszego ustalania stawek i weryfikowania ofert zatrudnienia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nie tylko pod kątem minimalnego wynagrodzenia, ale również ich rynkowej adekwatności, a także, w razie potrzeby, dostępności pracowników na lokalnym rynku pracy.</a:t>
            </a:r>
          </a:p>
          <a:p>
            <a:pPr algn="just"/>
            <a:r>
              <a:rPr lang="pl-PL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l-PL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ają być dostępne bazy danych wynagrodzeń, do których pracodawcy będą mieli dostęp, co ma ułatwić im określenie właściwego wynagrodzenia.</a:t>
            </a:r>
            <a:endParaRPr lang="pl-PL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19B40F-6D49-8F89-3155-108D9AC2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A81B7A-1FCF-800D-A12F-1DCC2E44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Umowa o pracę z cudzoziemcem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A016CF-A234-147B-106C-D0CC7CBE7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5 ustawy </a:t>
            </a:r>
          </a:p>
          <a:p>
            <a:r>
              <a:rPr lang="pl-PL" dirty="0"/>
              <a:t>- forma </a:t>
            </a:r>
          </a:p>
          <a:p>
            <a:r>
              <a:rPr lang="pl-PL" dirty="0"/>
              <a:t>- język </a:t>
            </a:r>
          </a:p>
          <a:p>
            <a:r>
              <a:rPr lang="pl-PL"/>
              <a:t>- treść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80E6B5-1514-E088-C2F3-EB8028A7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58B06-921E-4935-987C-C1B0CB9B6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599" y="3204632"/>
            <a:ext cx="6241816" cy="1418168"/>
          </a:xfrm>
        </p:spPr>
        <p:txBody>
          <a:bodyPr>
            <a:normAutofit/>
          </a:bodyPr>
          <a:lstStyle/>
          <a:p>
            <a:r>
              <a:rPr lang="pl-P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Dziękuję za uwagę </a:t>
            </a:r>
          </a:p>
        </p:txBody>
      </p:sp>
      <p:pic>
        <p:nvPicPr>
          <p:cNvPr id="16" name="Symbol zastępczy obrazu 15">
            <a:extLst>
              <a:ext uri="{FF2B5EF4-FFF2-40B4-BE49-F238E27FC236}">
                <a16:creationId xmlns:a16="http://schemas.microsoft.com/office/drawing/2014/main" id="{44ACCE1F-BAE8-438D-A167-8BD27F9613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166" b="6166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0DAD2C-03CE-4439-BAFB-3B74161AC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439332" y="6062132"/>
            <a:ext cx="6241816" cy="118533"/>
          </a:xfrm>
          <a:solidFill>
            <a:schemeClr val="accent4">
              <a:lumMod val="5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21" name="Symbol zastępczy numeru slajdu 20">
            <a:extLst>
              <a:ext uri="{FF2B5EF4-FFF2-40B4-BE49-F238E27FC236}">
                <a16:creationId xmlns:a16="http://schemas.microsoft.com/office/drawing/2014/main" id="{7752F460-008B-452D-83FA-87DECD29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ED757A-9915-DAB4-1F50-04877C25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Normatywna regulacja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404F00-D08B-2664-EB12-7C234E7025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Ustawy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9EE86BC-4C66-9656-FA2C-C738C21BE2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Autonomiczne źródła prawa pracy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EBA04F-0127-3F53-61C4-E2A7B82C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C81FF-ED01-A4FD-3B58-EC8C6D85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USTAWY </a:t>
            </a:r>
            <a:br>
              <a:rPr lang="pl-PL" dirty="0"/>
            </a:br>
            <a:r>
              <a:rPr lang="pl-PL" dirty="0"/>
              <a:t>*Prawo o szkolnictwie wyższym i nauce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D13C8B-6CAB-D2A0-82CC-AAE9187749F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08916" y="2845943"/>
            <a:ext cx="10931703" cy="184934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USTAWA 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dnia 20 marca 2025 r. </a:t>
            </a:r>
            <a:r>
              <a:rPr lang="pl-PL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warunkach dopuszczalności powierzania pracy cudzoziemcom na terytorium Rzeczypospolitej Polskiej</a:t>
            </a:r>
            <a:r>
              <a:rPr lang="pl-P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(wejdzie w życie z dniem 1 czerwca 2025 r.)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19689A-5FA0-812F-D95B-800E8E963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917" y="5106256"/>
            <a:ext cx="10685123" cy="114214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USTAWA</a:t>
            </a:r>
            <a:r>
              <a:rPr lang="pl-PL" sz="2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dnia 12 marca 2022 r. </a:t>
            </a:r>
            <a:r>
              <a:rPr lang="pl-PL" sz="24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pomocy obywatelom Ukrainy w związku z konfliktem zbrojnym na terytorium tego państwa</a:t>
            </a:r>
            <a:endParaRPr lang="pl-PL" sz="2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144F2C-990A-CB7F-42DB-C08AC59D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E0290-361D-8617-3F36-EACF4E6F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Zatrudnianie cudzoziemców 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597F7A13-71CB-5D55-D37A-22228D83F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532905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7D0B5-2A46-6097-7A03-8D64A494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B3931-7307-1B5F-FDBF-B26F5AB2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o szkolnictwie wyższym i nauce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E119FC-CEA2-BF89-7887-9515D0DC3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3600" b="0" i="0" dirty="0">
                <a:solidFill>
                  <a:srgbClr val="333333"/>
                </a:solidFill>
                <a:effectLst/>
              </a:rPr>
              <a:t>Przepis art. 325 </a:t>
            </a:r>
            <a:r>
              <a:rPr lang="pl-PL" sz="3600" b="0" i="0" dirty="0" err="1">
                <a:solidFill>
                  <a:srgbClr val="333333"/>
                </a:solidFill>
                <a:effectLst/>
              </a:rPr>
              <a:t>P.sz.w</a:t>
            </a:r>
            <a:r>
              <a:rPr lang="pl-PL" sz="3600" b="0" i="0" dirty="0">
                <a:solidFill>
                  <a:srgbClr val="333333"/>
                </a:solidFill>
                <a:effectLst/>
              </a:rPr>
              <a:t>. określa ramowe warunki zatrudniania cudzoziemców w jednostkach tworzących system szkolnictwa wyższego i nauki, opierając je na klauzuli generalnej.</a:t>
            </a:r>
          </a:p>
          <a:p>
            <a:pPr algn="just"/>
            <a:r>
              <a:rPr lang="pl-PL" sz="1600" b="0" i="1" dirty="0">
                <a:solidFill>
                  <a:srgbClr val="333333"/>
                </a:solidFill>
                <a:effectLst/>
                <a:latin typeface="Exo 2"/>
              </a:rPr>
              <a:t>A. Jakubowski</a:t>
            </a:r>
            <a:r>
              <a:rPr lang="pl-PL" sz="1600" b="0" i="0" dirty="0">
                <a:solidFill>
                  <a:srgbClr val="333333"/>
                </a:solidFill>
                <a:effectLst/>
                <a:latin typeface="Exo 2"/>
              </a:rPr>
              <a:t> (red.), Prawo o szkolnictwie wyższym i nauce. Komentarz, Warszawa 2023</a:t>
            </a:r>
            <a:r>
              <a:rPr lang="pl-PL" sz="1600" dirty="0">
                <a:solidFill>
                  <a:srgbClr val="333333"/>
                </a:solidFill>
                <a:latin typeface="Exo 2"/>
              </a:rPr>
              <a:t>, </a:t>
            </a:r>
            <a:r>
              <a:rPr lang="pl-PL" sz="1600" dirty="0" err="1">
                <a:solidFill>
                  <a:srgbClr val="333333"/>
                </a:solidFill>
                <a:latin typeface="Exo 2"/>
              </a:rPr>
              <a:t>Legalis</a:t>
            </a:r>
            <a:r>
              <a:rPr lang="pl-PL" sz="1600" dirty="0">
                <a:solidFill>
                  <a:srgbClr val="333333"/>
                </a:solidFill>
                <a:latin typeface="Exo 2"/>
              </a:rPr>
              <a:t> </a:t>
            </a:r>
            <a:endParaRPr lang="pl-PL" sz="16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2082ED-81FE-E83D-1D4B-0B0377A4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04E90-BC00-69C3-1ED3-33BDEE5F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o szkolnictwie wyższym i nauce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252D72-80BC-F1BE-FE8F-58FADAA9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750"/>
              </a:spcBef>
              <a:buNone/>
            </a:pPr>
            <a:r>
              <a:rPr lang="pl-PL" b="1" i="0" dirty="0">
                <a:solidFill>
                  <a:srgbClr val="333333"/>
                </a:solidFill>
                <a:effectLst/>
              </a:rPr>
              <a:t>Art. 325 Pr</a:t>
            </a:r>
            <a:r>
              <a:rPr lang="pl-PL" b="1" dirty="0">
                <a:solidFill>
                  <a:srgbClr val="333333"/>
                </a:solidFill>
              </a:rPr>
              <a:t>awa o szkolnictwie wyższym i nauce </a:t>
            </a:r>
            <a:endParaRPr lang="pl-PL" b="0" i="0" dirty="0">
              <a:solidFill>
                <a:srgbClr val="333333"/>
              </a:solidFill>
              <a:effectLst/>
            </a:endParaRPr>
          </a:p>
          <a:p>
            <a:pPr algn="just">
              <a:lnSpc>
                <a:spcPct val="150000"/>
              </a:lnSpc>
              <a:spcBef>
                <a:spcPts val="525"/>
              </a:spcBef>
            </a:pPr>
            <a:r>
              <a:rPr lang="pl-PL" b="0" i="0" dirty="0">
                <a:solidFill>
                  <a:srgbClr val="333333"/>
                </a:solidFill>
                <a:effectLst/>
              </a:rPr>
              <a:t>1. Zatrudnienie cudzoziemca </a:t>
            </a:r>
            <a:r>
              <a:rPr lang="pl-PL" b="0" i="0" u="sng" dirty="0">
                <a:solidFill>
                  <a:schemeClr val="tx1"/>
                </a:solidFill>
                <a:effectLst/>
              </a:rPr>
              <a:t>w podmiocie, o którym mowa w </a:t>
            </a:r>
            <a:r>
              <a:rPr lang="pl-PL" b="0" i="0" u="sng" strike="noStrike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 ust. 1 pkt 1-7</a:t>
            </a:r>
            <a:r>
              <a:rPr lang="pl-PL" b="0" i="0" dirty="0">
                <a:solidFill>
                  <a:srgbClr val="333333"/>
                </a:solidFill>
                <a:effectLst/>
              </a:rPr>
              <a:t>, 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C0C0C0"/>
                </a:highlight>
              </a:rPr>
              <a:t>do realizacji zadań związanych z kształceniem i prowadzeniem działalności naukowej </a:t>
            </a:r>
            <a:r>
              <a:rPr lang="pl-PL" b="0" i="0" dirty="0">
                <a:solidFill>
                  <a:srgbClr val="333333"/>
                </a:solidFill>
                <a:effectLst/>
              </a:rPr>
              <a:t>następuje </a:t>
            </a:r>
            <a:r>
              <a:rPr lang="pl-PL" b="0" i="0" u="sng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bez</a:t>
            </a:r>
            <a:r>
              <a:rPr lang="pl-P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 konieczności uzyskania zezwolenia i zgody organu zatrudnienia.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0FC74C-47BF-DD9C-CED7-160B0A3E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42B2C5-2296-C70C-3E27-AB3F2C3C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333333"/>
                </a:solidFill>
                <a:effectLst/>
              </a:rPr>
              <a:t>Art. 325 Pr</a:t>
            </a:r>
            <a:r>
              <a:rPr lang="pl-PL" b="1" dirty="0">
                <a:solidFill>
                  <a:srgbClr val="333333"/>
                </a:solidFill>
              </a:rPr>
              <a:t>awa o szkolnictwie wyższym i nauce </a:t>
            </a:r>
            <a:endParaRPr lang="pl-PL" dirty="0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567ABE4-EF70-6A50-0816-B49361F3E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699734"/>
              </p:ext>
            </p:extLst>
          </p:nvPr>
        </p:nvGraphicFramePr>
        <p:xfrm>
          <a:off x="1295400" y="2557463"/>
          <a:ext cx="9601197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399">
                  <a:extLst>
                    <a:ext uri="{9D8B030D-6E8A-4147-A177-3AD203B41FA5}">
                      <a16:colId xmlns:a16="http://schemas.microsoft.com/office/drawing/2014/main" val="1853152210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215204097"/>
                    </a:ext>
                  </a:extLst>
                </a:gridCol>
                <a:gridCol w="3200399">
                  <a:extLst>
                    <a:ext uri="{9D8B030D-6E8A-4147-A177-3AD203B41FA5}">
                      <a16:colId xmlns:a16="http://schemas.microsoft.com/office/drawing/2014/main" val="324816132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l-PL" sz="3200" b="0" i="0" u="sng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Bez</a:t>
                      </a:r>
                      <a:r>
                        <a:rPr lang="pl-PL" sz="3200" b="0" i="0" dirty="0">
                          <a:solidFill>
                            <a:srgbClr val="33333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konieczności uzyskania zezwolenia i zgody organu zatrudnienia.</a:t>
                      </a:r>
                      <a:endParaRPr lang="pl-PL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4000" dirty="0"/>
                        <a:t>Kiedy?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9240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200" b="0" i="0" u="none" dirty="0">
                          <a:solidFill>
                            <a:schemeClr val="tx1"/>
                          </a:solidFill>
                          <a:effectLst/>
                        </a:rPr>
                        <a:t>Zatrudnienie w podmiocie, o którym mowa w </a:t>
                      </a:r>
                      <a:r>
                        <a:rPr lang="pl-PL" sz="3200" b="0" i="0" u="none" strike="noStrike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art. 7 ust. 1 pkt 1-7</a:t>
                      </a:r>
                      <a:r>
                        <a:rPr lang="pl-PL" sz="3200" b="0" i="0" u="none" dirty="0">
                          <a:solidFill>
                            <a:srgbClr val="333333"/>
                          </a:solidFill>
                          <a:effectLst/>
                        </a:rPr>
                        <a:t>,</a:t>
                      </a:r>
                      <a:endParaRPr lang="pl-PL" sz="3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3200" b="0" i="0" dirty="0">
                          <a:solidFill>
                            <a:srgbClr val="333333"/>
                          </a:solidFill>
                          <a:effectLst/>
                        </a:rPr>
                        <a:t>Do realizacji zadań związanych </a:t>
                      </a:r>
                      <a:r>
                        <a:rPr lang="pl-PL" sz="3200" b="1" i="0" dirty="0">
                          <a:solidFill>
                            <a:srgbClr val="333333"/>
                          </a:solidFill>
                          <a:effectLst/>
                        </a:rPr>
                        <a:t>z kształceniem i prowadzeniem działalności naukowej.</a:t>
                      </a:r>
                      <a:endParaRPr lang="pl-PL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679362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0F5334-7908-DD01-9E3A-73EAE2B8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Krzyż 5">
            <a:extLst>
              <a:ext uri="{FF2B5EF4-FFF2-40B4-BE49-F238E27FC236}">
                <a16:creationId xmlns:a16="http://schemas.microsoft.com/office/drawing/2014/main" id="{ABFEE5C0-AD5B-8442-6D57-9B32ECDC1085}"/>
              </a:ext>
            </a:extLst>
          </p:cNvPr>
          <p:cNvSpPr/>
          <p:nvPr/>
        </p:nvSpPr>
        <p:spPr>
          <a:xfrm>
            <a:off x="7248417" y="4284324"/>
            <a:ext cx="441789" cy="431515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1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5BEA63-141C-00CB-C505-BA4E7711F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58" y="549154"/>
            <a:ext cx="10572108" cy="5699246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525"/>
              </a:spcBef>
              <a:buNone/>
            </a:pPr>
            <a:r>
              <a:rPr lang="pl-PL" sz="7200" b="0" i="0" dirty="0">
                <a:solidFill>
                  <a:srgbClr val="333333"/>
                </a:solidFill>
                <a:effectLst/>
              </a:rPr>
              <a:t>Art.. 325 </a:t>
            </a:r>
            <a:r>
              <a:rPr lang="pl-PL" sz="7200" b="0" i="0" dirty="0" err="1">
                <a:solidFill>
                  <a:srgbClr val="333333"/>
                </a:solidFill>
                <a:effectLst/>
              </a:rPr>
              <a:t>P.sz.w</a:t>
            </a:r>
            <a:endParaRPr lang="pl-PL" sz="7200" b="0" i="0" dirty="0">
              <a:solidFill>
                <a:srgbClr val="333333"/>
              </a:solidFill>
              <a:effectLst/>
            </a:endParaRPr>
          </a:p>
          <a:p>
            <a:pPr algn="just">
              <a:spcBef>
                <a:spcPts val="525"/>
              </a:spcBef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System szkolnictwa wyższego i nauki tworzą: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1)  uczelnie;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2) federacje podmiotów systemu szkolnictwa wyższego i nauki, zwane dalej "federacjami";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3)  Polska Akademia Nauk, działająca na podstawie ustawy z dnia 30 kwietnia 2010 r. o Polskiej Akademii Nauk (Dz.U. z 2020 r. </a:t>
            </a:r>
            <a:r>
              <a:rPr lang="pl-PL" sz="7200" b="0" i="0" strike="noStrike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poz. 1796</a:t>
            </a:r>
            <a:r>
              <a:rPr lang="pl-PL" sz="7200" b="0" i="0" dirty="0">
                <a:solidFill>
                  <a:schemeClr val="tx1"/>
                </a:solidFill>
                <a:effectLst/>
              </a:rPr>
              <a:t>), zwana dalej "PAN";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4) instytuty naukowe PAN, działające na podstawie ustawy, o której mowa w pkt 3, zwane dalej "instytutami PAN";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5) instytuty badawcze, działające na podstawie ustawy z dnia 30 kwietnia 2010 r. o instytutach badawczych (Dz.U. z 2024 r. </a:t>
            </a:r>
            <a:r>
              <a:rPr lang="pl-PL" sz="7200" b="0" i="0" strike="noStrike" dirty="0">
                <a:solidFill>
                  <a:schemeClr val="tx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poz. 534</a:t>
            </a:r>
            <a:r>
              <a:rPr lang="pl-PL" sz="7200" b="0" i="0" dirty="0">
                <a:solidFill>
                  <a:schemeClr val="tx1"/>
                </a:solidFill>
                <a:effectLst/>
              </a:rPr>
              <a:t>);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6) międzynarodowe instytuty naukowe utworzone na podstawie odrębnych ustaw działające na terytorium Rzeczypospolitej Polskiej, zwane dalej "instytutami międzynarodowymi";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6a) Centrum Łukasiewicz, działające na podstawie ustawy z dnia 21 lutego 2019 r. o Sieci Badawczej Łukasiewicz (Dz.U. z 2024 r. </a:t>
            </a:r>
            <a:r>
              <a:rPr lang="pl-PL" sz="7200" b="0" i="0" strike="noStrike" dirty="0">
                <a:solidFill>
                  <a:schemeClr val="tx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poz. 925</a:t>
            </a:r>
            <a:r>
              <a:rPr lang="pl-PL" sz="7200" b="0" i="0" dirty="0">
                <a:solidFill>
                  <a:schemeClr val="tx1"/>
                </a:solidFill>
                <a:effectLst/>
              </a:rPr>
              <a:t> i </a:t>
            </a:r>
            <a:r>
              <a:rPr lang="pl-PL" sz="7200" b="0" i="0" strike="noStrike" dirty="0">
                <a:solidFill>
                  <a:schemeClr val="tx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1089</a:t>
            </a:r>
            <a:r>
              <a:rPr lang="pl-PL" sz="7200" b="0" i="0" dirty="0">
                <a:solidFill>
                  <a:schemeClr val="tx1"/>
                </a:solidFill>
                <a:effectLst/>
              </a:rPr>
              <a:t>);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6b) instytuty działające w ramach Sieci Badawczej Łukasiewicz, zwane dalej "instytutami Sieci Łukasiewicz";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6c) Centrum Medycznego Kształcenia Podyplomowego, działające na podstawie ustawy z dnia 13 września 2018 r. o Centrum Medycznego Kształcenia Podyplomowego (Dz.U. z 2024 r. </a:t>
            </a:r>
            <a:r>
              <a:rPr lang="pl-PL" sz="7200" b="0" i="0" strike="noStrike" dirty="0">
                <a:solidFill>
                  <a:schemeClr val="tx1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poz. 570</a:t>
            </a:r>
            <a:r>
              <a:rPr lang="pl-PL" sz="7200" b="0" i="0" dirty="0">
                <a:solidFill>
                  <a:schemeClr val="tx1"/>
                </a:solidFill>
                <a:effectLst/>
              </a:rPr>
              <a:t> i 1897), zwane dalej „CMKP”;</a:t>
            </a:r>
          </a:p>
          <a:p>
            <a:pPr algn="just">
              <a:buNone/>
            </a:pPr>
            <a:r>
              <a:rPr lang="pl-PL" sz="7200" b="0" i="0" dirty="0">
                <a:solidFill>
                  <a:schemeClr val="tx1"/>
                </a:solidFill>
                <a:effectLst/>
              </a:rPr>
              <a:t>7)Polska Akademia Umiejętności, zwana dalej "PAU„.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0A87A94-93FE-2625-B1F6-4224C24D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C131E-7054-98D5-5D13-645305C5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333333"/>
                </a:solidFill>
                <a:effectLst/>
              </a:rPr>
              <a:t>Art. 325 ust. 2 Pr</a:t>
            </a:r>
            <a:r>
              <a:rPr lang="pl-PL" b="1" dirty="0">
                <a:solidFill>
                  <a:srgbClr val="333333"/>
                </a:solidFill>
              </a:rPr>
              <a:t>awa o szkolnictwie wyższym i nauce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5A0181-DB50-12A1-97A7-FD3241C9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4000" b="0" i="0" dirty="0">
                <a:solidFill>
                  <a:srgbClr val="333333"/>
                </a:solidFill>
                <a:effectLst/>
              </a:rPr>
              <a:t>Osoba, o której mowa w ust. 1, podlega obowiązkowi ubezpieczeń społecznych i ubezpieczenia zdrowotnego, a także korzysta z uprawnień na zasadach obowiązujących obywateli polskich pozostających w stosunku pracy.</a:t>
            </a:r>
            <a:endParaRPr lang="pl-PL" sz="4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B28486-F04C-9F40-4E34-43D7F479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3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490</TotalTime>
  <Words>1425</Words>
  <Application>Microsoft Office PowerPoint</Application>
  <PresentationFormat>Panoramiczny</PresentationFormat>
  <Paragraphs>93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Exo 2</vt:lpstr>
      <vt:lpstr>Garamond</vt:lpstr>
      <vt:lpstr>Organiczny</vt:lpstr>
      <vt:lpstr>Zatrudnianie cudzoziemców </vt:lpstr>
      <vt:lpstr>Normatywna regulacja </vt:lpstr>
      <vt:lpstr>USTAWY  *Prawo o szkolnictwie wyższym i nauce </vt:lpstr>
      <vt:lpstr>Zatrudnianie cudzoziemców </vt:lpstr>
      <vt:lpstr>Prawo o szkolnictwie wyższym i nauce </vt:lpstr>
      <vt:lpstr>Prawo o szkolnictwie wyższym i nauce </vt:lpstr>
      <vt:lpstr>Art. 325 Prawa o szkolnictwie wyższym i nauce </vt:lpstr>
      <vt:lpstr>Prezentacja programu PowerPoint</vt:lpstr>
      <vt:lpstr>Art. 325 ust. 2 Prawa o szkolnictwie wyższym i nauce </vt:lpstr>
      <vt:lpstr>Wyrok Trybunału Sprawiedliwości z dnia 10 października 2019 r. C-703/17</vt:lpstr>
      <vt:lpstr>Wyrok Trybunału Sprawiedliwości z dnia 10 października 2019 r. C-703/17</vt:lpstr>
      <vt:lpstr>USTAWA z dnia 20 marca 2025 r. o warunkach dopuszczalności powierzania pracy cudzoziemcom na terytorium Rzeczypospolitej Polskiej (wejdzie w życie z dniem 1 czerwca 2025 r.) </vt:lpstr>
      <vt:lpstr>Wyłączenie z art. 1 ust. 4 ustawy </vt:lpstr>
      <vt:lpstr>Ustawa </vt:lpstr>
      <vt:lpstr>Cudzoziemcy nieposiadający swobodnego dostępu do rynku pracy</vt:lpstr>
      <vt:lpstr>Zezwolenia </vt:lpstr>
      <vt:lpstr>Wysokość wynagrodzeń </vt:lpstr>
      <vt:lpstr>Umowa o pracę z cudzoziemcem 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Ochrona danych osobowych w szkole wyższej – wybrane zagadnienia</dc:title>
  <dc:creator>UMK</dc:creator>
  <cp:lastModifiedBy>Marzena Szabłowska-Juckiewicz (m_sz)</cp:lastModifiedBy>
  <cp:revision>15</cp:revision>
  <dcterms:created xsi:type="dcterms:W3CDTF">2025-03-23T12:00:48Z</dcterms:created>
  <dcterms:modified xsi:type="dcterms:W3CDTF">2025-05-21T09:02:45Z</dcterms:modified>
</cp:coreProperties>
</file>