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51" r:id="rId2"/>
    <p:sldId id="855" r:id="rId3"/>
    <p:sldId id="653" r:id="rId4"/>
    <p:sldId id="912" r:id="rId5"/>
    <p:sldId id="654" r:id="rId6"/>
    <p:sldId id="914" r:id="rId7"/>
    <p:sldId id="915" r:id="rId8"/>
    <p:sldId id="903" r:id="rId9"/>
    <p:sldId id="904" r:id="rId10"/>
    <p:sldId id="905" r:id="rId11"/>
    <p:sldId id="916" r:id="rId12"/>
    <p:sldId id="909" r:id="rId13"/>
    <p:sldId id="911" r:id="rId14"/>
    <p:sldId id="910" r:id="rId15"/>
    <p:sldId id="857" r:id="rId16"/>
    <p:sldId id="917" r:id="rId17"/>
    <p:sldId id="703" r:id="rId18"/>
    <p:sldId id="853" r:id="rId1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4718" autoAdjust="0"/>
  </p:normalViewPr>
  <p:slideViewPr>
    <p:cSldViewPr>
      <p:cViewPr varScale="1">
        <p:scale>
          <a:sx n="87" d="100"/>
          <a:sy n="87" d="100"/>
        </p:scale>
        <p:origin x="677" y="67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03C47-B986-47A1-B9A5-076E0EFABAD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36AAE1A3-9211-477D-B97B-2D9A3AEFB5A9}">
      <dgm:prSet/>
      <dgm:spPr/>
      <dgm:t>
        <a:bodyPr/>
        <a:lstStyle/>
        <a:p>
          <a:pPr algn="just"/>
          <a:r>
            <a:rPr lang="pl-PL"/>
            <a:t>Postanowienie dotyczące zamiaru zawarcia kolejnej umowy wyraża jedynie zamiar, który strony mają w chwili zawierania umowy na okres próbny, a który zrealizują gdy pozytywnie zostaną ocenione kwalifikacje pracownika niezbędne do wykonywania określonego rodzaju pracy i nie będzie innych obiektywnych przeszkód, np. likwidacji stanowiska pracy , na którym zatrudniany jest pracownik na podstawie umowy na okres próbny. </a:t>
          </a:r>
        </a:p>
      </dgm:t>
    </dgm:pt>
    <dgm:pt modelId="{68C5381F-DE6C-4B8B-8814-A5070AE9E93A}" type="parTrans" cxnId="{6D77C7E5-6D10-43C4-84C3-00E4B2E2A4DF}">
      <dgm:prSet/>
      <dgm:spPr/>
      <dgm:t>
        <a:bodyPr/>
        <a:lstStyle/>
        <a:p>
          <a:endParaRPr lang="pl-PL"/>
        </a:p>
      </dgm:t>
    </dgm:pt>
    <dgm:pt modelId="{A270D700-04F8-478C-BBD5-0575D8A48B3B}" type="sibTrans" cxnId="{6D77C7E5-6D10-43C4-84C3-00E4B2E2A4DF}">
      <dgm:prSet/>
      <dgm:spPr/>
      <dgm:t>
        <a:bodyPr/>
        <a:lstStyle/>
        <a:p>
          <a:endParaRPr lang="pl-PL"/>
        </a:p>
      </dgm:t>
    </dgm:pt>
    <dgm:pt modelId="{D520436C-7BE1-49D4-9CC3-DF996DB0B63F}">
      <dgm:prSet/>
      <dgm:spPr/>
      <dgm:t>
        <a:bodyPr/>
        <a:lstStyle/>
        <a:p>
          <a:pPr algn="just"/>
          <a:r>
            <a:rPr lang="pl-PL" b="1" dirty="0"/>
            <a:t>Wyrażenie tego zamiaru w treści umowy o pracę nie powoduje, dalej idących skutków prawnych, tj. nie kreuje po stronie pracownika roszczenia o nawiązanie stosunku pracy lub o dopuszczenie do pracy, w razie gdy umowa, która została wskazana jako zamiar nie zostanie zawarta.</a:t>
          </a:r>
        </a:p>
      </dgm:t>
    </dgm:pt>
    <dgm:pt modelId="{A3B55C19-39ED-453E-876A-05FBFB814FF4}" type="parTrans" cxnId="{3D1401B7-B125-4BA7-AB4C-84274A9CF6A4}">
      <dgm:prSet/>
      <dgm:spPr/>
      <dgm:t>
        <a:bodyPr/>
        <a:lstStyle/>
        <a:p>
          <a:endParaRPr lang="pl-PL"/>
        </a:p>
      </dgm:t>
    </dgm:pt>
    <dgm:pt modelId="{9C8E752C-8945-4335-A9B0-143B643B0DF3}" type="sibTrans" cxnId="{3D1401B7-B125-4BA7-AB4C-84274A9CF6A4}">
      <dgm:prSet/>
      <dgm:spPr/>
      <dgm:t>
        <a:bodyPr/>
        <a:lstStyle/>
        <a:p>
          <a:endParaRPr lang="pl-PL"/>
        </a:p>
      </dgm:t>
    </dgm:pt>
    <dgm:pt modelId="{6ACB732F-48B9-4A72-8B13-F510AE91E3E4}" type="pres">
      <dgm:prSet presAssocID="{DB303C47-B986-47A1-B9A5-076E0EFABADF}" presName="linear" presStyleCnt="0">
        <dgm:presLayoutVars>
          <dgm:animLvl val="lvl"/>
          <dgm:resizeHandles val="exact"/>
        </dgm:presLayoutVars>
      </dgm:prSet>
      <dgm:spPr/>
    </dgm:pt>
    <dgm:pt modelId="{9D609A84-2E9A-4D3C-BB1D-F66C56C0D5FF}" type="pres">
      <dgm:prSet presAssocID="{36AAE1A3-9211-477D-B97B-2D9A3AEFB5A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D867A94-D751-4724-837D-D09CCB8912E2}" type="pres">
      <dgm:prSet presAssocID="{A270D700-04F8-478C-BBD5-0575D8A48B3B}" presName="spacer" presStyleCnt="0"/>
      <dgm:spPr/>
    </dgm:pt>
    <dgm:pt modelId="{210EE015-BF3F-4AA1-A82D-8F227B250843}" type="pres">
      <dgm:prSet presAssocID="{D520436C-7BE1-49D4-9CC3-DF996DB0B63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AF2125B-59C5-452E-8227-3EF2DF5CD871}" type="presOf" srcId="{36AAE1A3-9211-477D-B97B-2D9A3AEFB5A9}" destId="{9D609A84-2E9A-4D3C-BB1D-F66C56C0D5FF}" srcOrd="0" destOrd="0" presId="urn:microsoft.com/office/officeart/2005/8/layout/vList2"/>
    <dgm:cxn modelId="{01CB7D7D-9B2D-4D27-BEA4-CE21E182D326}" type="presOf" srcId="{DB303C47-B986-47A1-B9A5-076E0EFABADF}" destId="{6ACB732F-48B9-4A72-8B13-F510AE91E3E4}" srcOrd="0" destOrd="0" presId="urn:microsoft.com/office/officeart/2005/8/layout/vList2"/>
    <dgm:cxn modelId="{3D1401B7-B125-4BA7-AB4C-84274A9CF6A4}" srcId="{DB303C47-B986-47A1-B9A5-076E0EFABADF}" destId="{D520436C-7BE1-49D4-9CC3-DF996DB0B63F}" srcOrd="1" destOrd="0" parTransId="{A3B55C19-39ED-453E-876A-05FBFB814FF4}" sibTransId="{9C8E752C-8945-4335-A9B0-143B643B0DF3}"/>
    <dgm:cxn modelId="{6D77C7E5-6D10-43C4-84C3-00E4B2E2A4DF}" srcId="{DB303C47-B986-47A1-B9A5-076E0EFABADF}" destId="{36AAE1A3-9211-477D-B97B-2D9A3AEFB5A9}" srcOrd="0" destOrd="0" parTransId="{68C5381F-DE6C-4B8B-8814-A5070AE9E93A}" sibTransId="{A270D700-04F8-478C-BBD5-0575D8A48B3B}"/>
    <dgm:cxn modelId="{956254EE-60EE-4A93-B36D-19637932A012}" type="presOf" srcId="{D520436C-7BE1-49D4-9CC3-DF996DB0B63F}" destId="{210EE015-BF3F-4AA1-A82D-8F227B250843}" srcOrd="0" destOrd="0" presId="urn:microsoft.com/office/officeart/2005/8/layout/vList2"/>
    <dgm:cxn modelId="{EBF05418-2C2E-4ED3-96DE-5B340FD34D3F}" type="presParOf" srcId="{6ACB732F-48B9-4A72-8B13-F510AE91E3E4}" destId="{9D609A84-2E9A-4D3C-BB1D-F66C56C0D5FF}" srcOrd="0" destOrd="0" presId="urn:microsoft.com/office/officeart/2005/8/layout/vList2"/>
    <dgm:cxn modelId="{D779364A-C37E-4E9C-A48A-AE2FF48FFAA8}" type="presParOf" srcId="{6ACB732F-48B9-4A72-8B13-F510AE91E3E4}" destId="{4D867A94-D751-4724-837D-D09CCB8912E2}" srcOrd="1" destOrd="0" presId="urn:microsoft.com/office/officeart/2005/8/layout/vList2"/>
    <dgm:cxn modelId="{70783AB1-2DF0-4546-A5B3-1C047D87308E}" type="presParOf" srcId="{6ACB732F-48B9-4A72-8B13-F510AE91E3E4}" destId="{210EE015-BF3F-4AA1-A82D-8F227B25084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68326F-4720-479F-A7B1-C20E96E6BAB4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l-PL"/>
        </a:p>
      </dgm:t>
    </dgm:pt>
    <dgm:pt modelId="{FE861B08-E0E7-4F30-8D21-D2A76FC2A641}">
      <dgm:prSet/>
      <dgm:spPr/>
      <dgm:t>
        <a:bodyPr/>
        <a:lstStyle/>
        <a:p>
          <a:pPr algn="just" rtl="0"/>
          <a:r>
            <a:rPr lang="pl-PL" dirty="0"/>
            <a:t>Wydłużenie o czas urlopu, a także o czas innej usprawiedliwionej nieobecności pracownika w pracy, jeżeli wystąpią takie nieobecności – art. 25 § 2</a:t>
          </a:r>
          <a:r>
            <a:rPr lang="pl-PL" baseline="30000" dirty="0"/>
            <a:t>1 </a:t>
          </a:r>
          <a:r>
            <a:rPr lang="pl-PL" dirty="0"/>
            <a:t>k.p. (kłopotliwe, bo nie wiadomo ile umowa będzie ostatecznie trwała)</a:t>
          </a:r>
        </a:p>
      </dgm:t>
    </dgm:pt>
    <dgm:pt modelId="{A20333E0-FABB-4D76-AB4F-247784673524}" type="parTrans" cxnId="{96D52BBE-67BC-489E-96D4-886BDFFC70CA}">
      <dgm:prSet/>
      <dgm:spPr/>
      <dgm:t>
        <a:bodyPr/>
        <a:lstStyle/>
        <a:p>
          <a:endParaRPr lang="pl-PL"/>
        </a:p>
      </dgm:t>
    </dgm:pt>
    <dgm:pt modelId="{93FF46A9-34F4-4995-841C-4E488A397037}" type="sibTrans" cxnId="{96D52BBE-67BC-489E-96D4-886BDFFC70CA}">
      <dgm:prSet/>
      <dgm:spPr/>
      <dgm:t>
        <a:bodyPr/>
        <a:lstStyle/>
        <a:p>
          <a:endParaRPr lang="pl-PL"/>
        </a:p>
      </dgm:t>
    </dgm:pt>
    <dgm:pt modelId="{160B9875-163B-47AD-B2A7-00FE4BCB3853}">
      <dgm:prSet/>
      <dgm:spPr/>
      <dgm:t>
        <a:bodyPr/>
        <a:lstStyle/>
        <a:p>
          <a:pPr algn="just" rtl="0"/>
          <a:r>
            <a:rPr lang="pl-PL" dirty="0"/>
            <a:t>Strony mogą jednokrotnie wydłużyć w umowie o pracę na okres próbny okresy, o których mowa w § 2</a:t>
          </a:r>
          <a:r>
            <a:rPr lang="pl-PL" baseline="30000" dirty="0"/>
            <a:t>2</a:t>
          </a:r>
          <a:r>
            <a:rPr lang="pl-PL" dirty="0"/>
            <a:t>, nie więcej jednak niż o 1 miesiąc, jeżeli jest to uzasadnione rodzajem pracy – art. 25 § 2</a:t>
          </a:r>
          <a:r>
            <a:rPr lang="pl-PL" baseline="30000" dirty="0"/>
            <a:t>3</a:t>
          </a:r>
          <a:r>
            <a:rPr lang="pl-PL" dirty="0"/>
            <a:t> k.p. (a przecież jest on już znany na początku)</a:t>
          </a:r>
        </a:p>
      </dgm:t>
    </dgm:pt>
    <dgm:pt modelId="{050595F1-2B1E-4051-9602-8C5927464FDC}" type="parTrans" cxnId="{082E65F1-1EC6-426F-89E9-F37AF43DBF99}">
      <dgm:prSet/>
      <dgm:spPr/>
      <dgm:t>
        <a:bodyPr/>
        <a:lstStyle/>
        <a:p>
          <a:endParaRPr lang="pl-PL"/>
        </a:p>
      </dgm:t>
    </dgm:pt>
    <dgm:pt modelId="{EB457DCB-60F7-4C87-939B-F831F541B2AA}" type="sibTrans" cxnId="{082E65F1-1EC6-426F-89E9-F37AF43DBF99}">
      <dgm:prSet/>
      <dgm:spPr/>
      <dgm:t>
        <a:bodyPr/>
        <a:lstStyle/>
        <a:p>
          <a:endParaRPr lang="pl-PL"/>
        </a:p>
      </dgm:t>
    </dgm:pt>
    <dgm:pt modelId="{3533F095-CEEA-4874-B3ED-122ED81EDC26}">
      <dgm:prSet/>
      <dgm:spPr/>
      <dgm:t>
        <a:bodyPr/>
        <a:lstStyle/>
        <a:p>
          <a:pPr algn="just" rtl="0"/>
          <a:r>
            <a:rPr lang="pl-PL" dirty="0"/>
            <a:t>Poza tymi przypadkami wydłużenie umowy na okres próbny chyba nie jest możliwe. </a:t>
          </a:r>
        </a:p>
      </dgm:t>
    </dgm:pt>
    <dgm:pt modelId="{735CFDE6-B80A-470A-B427-949285E6F3F2}" type="parTrans" cxnId="{983A9498-239C-4ED3-9000-7E1B1B79F7AC}">
      <dgm:prSet/>
      <dgm:spPr/>
      <dgm:t>
        <a:bodyPr/>
        <a:lstStyle/>
        <a:p>
          <a:endParaRPr lang="pl-PL"/>
        </a:p>
      </dgm:t>
    </dgm:pt>
    <dgm:pt modelId="{A15D03BA-AA9C-410F-B55F-5A02AFE03B7B}" type="sibTrans" cxnId="{983A9498-239C-4ED3-9000-7E1B1B79F7AC}">
      <dgm:prSet/>
      <dgm:spPr/>
      <dgm:t>
        <a:bodyPr/>
        <a:lstStyle/>
        <a:p>
          <a:endParaRPr lang="pl-PL"/>
        </a:p>
      </dgm:t>
    </dgm:pt>
    <dgm:pt modelId="{A4ECAAB7-6903-4A67-8EED-CDA7AFCFDFBD}" type="pres">
      <dgm:prSet presAssocID="{1B68326F-4720-479F-A7B1-C20E96E6BAB4}" presName="linear" presStyleCnt="0">
        <dgm:presLayoutVars>
          <dgm:animLvl val="lvl"/>
          <dgm:resizeHandles val="exact"/>
        </dgm:presLayoutVars>
      </dgm:prSet>
      <dgm:spPr/>
    </dgm:pt>
    <dgm:pt modelId="{B6CE901B-F704-431D-A56A-8C0E1BF12501}" type="pres">
      <dgm:prSet presAssocID="{FE861B08-E0E7-4F30-8D21-D2A76FC2A64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2D6F844-452F-4AC3-8F3C-95364E84A1DC}" type="pres">
      <dgm:prSet presAssocID="{93FF46A9-34F4-4995-841C-4E488A397037}" presName="spacer" presStyleCnt="0"/>
      <dgm:spPr/>
    </dgm:pt>
    <dgm:pt modelId="{AD8FDD6E-55EA-41DF-8D6B-5F3528F25E63}" type="pres">
      <dgm:prSet presAssocID="{160B9875-163B-47AD-B2A7-00FE4BCB385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33EA99-32EF-44B1-99B8-691BC1607737}" type="pres">
      <dgm:prSet presAssocID="{EB457DCB-60F7-4C87-939B-F831F541B2AA}" presName="spacer" presStyleCnt="0"/>
      <dgm:spPr/>
    </dgm:pt>
    <dgm:pt modelId="{E3D50FBC-C243-403C-AFC0-6802385296B4}" type="pres">
      <dgm:prSet presAssocID="{3533F095-CEEA-4874-B3ED-122ED81EDC2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46482B-EC95-4967-AAF6-70AE4FBF9DCC}" type="presOf" srcId="{3533F095-CEEA-4874-B3ED-122ED81EDC26}" destId="{E3D50FBC-C243-403C-AFC0-6802385296B4}" srcOrd="0" destOrd="0" presId="urn:microsoft.com/office/officeart/2005/8/layout/vList2"/>
    <dgm:cxn modelId="{25496686-C3E7-4035-9078-1645AEB004BD}" type="presOf" srcId="{160B9875-163B-47AD-B2A7-00FE4BCB3853}" destId="{AD8FDD6E-55EA-41DF-8D6B-5F3528F25E63}" srcOrd="0" destOrd="0" presId="urn:microsoft.com/office/officeart/2005/8/layout/vList2"/>
    <dgm:cxn modelId="{983A9498-239C-4ED3-9000-7E1B1B79F7AC}" srcId="{1B68326F-4720-479F-A7B1-C20E96E6BAB4}" destId="{3533F095-CEEA-4874-B3ED-122ED81EDC26}" srcOrd="2" destOrd="0" parTransId="{735CFDE6-B80A-470A-B427-949285E6F3F2}" sibTransId="{A15D03BA-AA9C-410F-B55F-5A02AFE03B7B}"/>
    <dgm:cxn modelId="{E40293B0-95CE-4DAA-BD84-99FFB418B74C}" type="presOf" srcId="{1B68326F-4720-479F-A7B1-C20E96E6BAB4}" destId="{A4ECAAB7-6903-4A67-8EED-CDA7AFCFDFBD}" srcOrd="0" destOrd="0" presId="urn:microsoft.com/office/officeart/2005/8/layout/vList2"/>
    <dgm:cxn modelId="{664AC8B5-5FE1-4C48-99FD-B882D45F6255}" type="presOf" srcId="{FE861B08-E0E7-4F30-8D21-D2A76FC2A641}" destId="{B6CE901B-F704-431D-A56A-8C0E1BF12501}" srcOrd="0" destOrd="0" presId="urn:microsoft.com/office/officeart/2005/8/layout/vList2"/>
    <dgm:cxn modelId="{96D52BBE-67BC-489E-96D4-886BDFFC70CA}" srcId="{1B68326F-4720-479F-A7B1-C20E96E6BAB4}" destId="{FE861B08-E0E7-4F30-8D21-D2A76FC2A641}" srcOrd="0" destOrd="0" parTransId="{A20333E0-FABB-4D76-AB4F-247784673524}" sibTransId="{93FF46A9-34F4-4995-841C-4E488A397037}"/>
    <dgm:cxn modelId="{082E65F1-1EC6-426F-89E9-F37AF43DBF99}" srcId="{1B68326F-4720-479F-A7B1-C20E96E6BAB4}" destId="{160B9875-163B-47AD-B2A7-00FE4BCB3853}" srcOrd="1" destOrd="0" parTransId="{050595F1-2B1E-4051-9602-8C5927464FDC}" sibTransId="{EB457DCB-60F7-4C87-939B-F831F541B2AA}"/>
    <dgm:cxn modelId="{9CE1932B-35F3-42E4-9FF1-A931D2208DF7}" type="presParOf" srcId="{A4ECAAB7-6903-4A67-8EED-CDA7AFCFDFBD}" destId="{B6CE901B-F704-431D-A56A-8C0E1BF12501}" srcOrd="0" destOrd="0" presId="urn:microsoft.com/office/officeart/2005/8/layout/vList2"/>
    <dgm:cxn modelId="{92AB5E01-BD3D-4D4E-B0B1-F1D3B082B83A}" type="presParOf" srcId="{A4ECAAB7-6903-4A67-8EED-CDA7AFCFDFBD}" destId="{A2D6F844-452F-4AC3-8F3C-95364E84A1DC}" srcOrd="1" destOrd="0" presId="urn:microsoft.com/office/officeart/2005/8/layout/vList2"/>
    <dgm:cxn modelId="{09F5F501-C95A-4500-9198-C26F285D5D0C}" type="presParOf" srcId="{A4ECAAB7-6903-4A67-8EED-CDA7AFCFDFBD}" destId="{AD8FDD6E-55EA-41DF-8D6B-5F3528F25E63}" srcOrd="2" destOrd="0" presId="urn:microsoft.com/office/officeart/2005/8/layout/vList2"/>
    <dgm:cxn modelId="{CC3B50AE-3660-4ECC-AA58-753A63FC93F7}" type="presParOf" srcId="{A4ECAAB7-6903-4A67-8EED-CDA7AFCFDFBD}" destId="{5B33EA99-32EF-44B1-99B8-691BC1607737}" srcOrd="3" destOrd="0" presId="urn:microsoft.com/office/officeart/2005/8/layout/vList2"/>
    <dgm:cxn modelId="{4E4858E2-0F50-4F04-B4DC-E530C6F17387}" type="presParOf" srcId="{A4ECAAB7-6903-4A67-8EED-CDA7AFCFDFBD}" destId="{E3D50FBC-C243-403C-AFC0-6802385296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09A84-2E9A-4D3C-BB1D-F66C56C0D5FF}">
      <dsp:nvSpPr>
        <dsp:cNvPr id="0" name=""/>
        <dsp:cNvSpPr/>
      </dsp:nvSpPr>
      <dsp:spPr>
        <a:xfrm>
          <a:off x="0" y="20179"/>
          <a:ext cx="8229600" cy="2574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Postanowienie dotyczące zamiaru zawarcia kolejnej umowy wyraża jedynie zamiar, który strony mają w chwili zawierania umowy na okres próbny, a który zrealizują gdy pozytywnie zostaną ocenione kwalifikacje pracownika niezbędne do wykonywania określonego rodzaju pracy i nie będzie innych obiektywnych przeszkód, np. likwidacji stanowiska pracy , na którym zatrudniany jest pracownik na podstawie umowy na okres próbny. </a:t>
          </a:r>
        </a:p>
      </dsp:txBody>
      <dsp:txXfrm>
        <a:off x="125652" y="145831"/>
        <a:ext cx="7978296" cy="2322696"/>
      </dsp:txXfrm>
    </dsp:sp>
    <dsp:sp modelId="{210EE015-BF3F-4AA1-A82D-8F227B250843}">
      <dsp:nvSpPr>
        <dsp:cNvPr id="0" name=""/>
        <dsp:cNvSpPr/>
      </dsp:nvSpPr>
      <dsp:spPr>
        <a:xfrm>
          <a:off x="0" y="2657540"/>
          <a:ext cx="8229600" cy="2574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kern="1200" dirty="0"/>
            <a:t>Wyrażenie tego zamiaru w treści umowy o pracę nie powoduje, dalej idących skutków prawnych, tj. nie kreuje po stronie pracownika roszczenia o nawiązanie stosunku pracy lub o dopuszczenie do pracy, w razie gdy umowa, która została wskazana jako zamiar nie zostanie zawarta.</a:t>
          </a:r>
        </a:p>
      </dsp:txBody>
      <dsp:txXfrm>
        <a:off x="125652" y="2783192"/>
        <a:ext cx="7978296" cy="2322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E901B-F704-431D-A56A-8C0E1BF12501}">
      <dsp:nvSpPr>
        <dsp:cNvPr id="0" name=""/>
        <dsp:cNvSpPr/>
      </dsp:nvSpPr>
      <dsp:spPr>
        <a:xfrm>
          <a:off x="0" y="25856"/>
          <a:ext cx="8363272" cy="1712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Wydłużenie o czas urlopu, a także o czas innej usprawiedliwionej nieobecności pracownika w pracy, jeżeli wystąpią takie nieobecności – art. 25 § 2</a:t>
          </a:r>
          <a:r>
            <a:rPr lang="pl-PL" sz="2400" kern="1200" baseline="30000" dirty="0"/>
            <a:t>1 </a:t>
          </a:r>
          <a:r>
            <a:rPr lang="pl-PL" sz="2400" kern="1200" dirty="0"/>
            <a:t>k.p. (kłopotliwe, bo nie wiadomo ile umowa będzie ostatecznie trwała)</a:t>
          </a:r>
        </a:p>
      </dsp:txBody>
      <dsp:txXfrm>
        <a:off x="83616" y="109472"/>
        <a:ext cx="8196040" cy="1545648"/>
      </dsp:txXfrm>
    </dsp:sp>
    <dsp:sp modelId="{AD8FDD6E-55EA-41DF-8D6B-5F3528F25E63}">
      <dsp:nvSpPr>
        <dsp:cNvPr id="0" name=""/>
        <dsp:cNvSpPr/>
      </dsp:nvSpPr>
      <dsp:spPr>
        <a:xfrm>
          <a:off x="0" y="1807856"/>
          <a:ext cx="8363272" cy="1712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Strony mogą jednokrotnie wydłużyć w umowie o pracę na okres próbny okresy, o których mowa w § 2</a:t>
          </a:r>
          <a:r>
            <a:rPr lang="pl-PL" sz="2400" kern="1200" baseline="30000" dirty="0"/>
            <a:t>2</a:t>
          </a:r>
          <a:r>
            <a:rPr lang="pl-PL" sz="2400" kern="1200" dirty="0"/>
            <a:t>, nie więcej jednak niż o 1 miesiąc, jeżeli jest to uzasadnione rodzajem pracy – art. 25 § 2</a:t>
          </a:r>
          <a:r>
            <a:rPr lang="pl-PL" sz="2400" kern="1200" baseline="30000" dirty="0"/>
            <a:t>3</a:t>
          </a:r>
          <a:r>
            <a:rPr lang="pl-PL" sz="2400" kern="1200" dirty="0"/>
            <a:t> k.p. (a przecież jest on już znany na początku)</a:t>
          </a:r>
        </a:p>
      </dsp:txBody>
      <dsp:txXfrm>
        <a:off x="83616" y="1891472"/>
        <a:ext cx="8196040" cy="1545648"/>
      </dsp:txXfrm>
    </dsp:sp>
    <dsp:sp modelId="{E3D50FBC-C243-403C-AFC0-6802385296B4}">
      <dsp:nvSpPr>
        <dsp:cNvPr id="0" name=""/>
        <dsp:cNvSpPr/>
      </dsp:nvSpPr>
      <dsp:spPr>
        <a:xfrm>
          <a:off x="0" y="3589856"/>
          <a:ext cx="8363272" cy="1712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Poza tymi przypadkami wydłużenie umowy na okres próbny chyba nie jest możliwe. </a:t>
          </a:r>
        </a:p>
      </dsp:txBody>
      <dsp:txXfrm>
        <a:off x="83616" y="3673472"/>
        <a:ext cx="8196040" cy="1545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D31CC-6325-4681-8177-6156253C8CE7}" type="datetimeFigureOut">
              <a:rPr lang="pl-PL" smtClean="0"/>
              <a:t>22.05.2025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7E94-B268-458A-B8A4-1FBE8CF908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38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C309-87EB-4382-BE37-705583DB2C9D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D8609-F1D3-4BDD-826D-E72C988B63C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816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D8609-F1D3-4BDD-826D-E72C988B63C4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890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4CC7-EC05-410E-A164-86A68CA7439E}" type="datetimeFigureOut">
              <a:rPr lang="pl-PL" smtClean="0"/>
              <a:pPr/>
              <a:t>22.05.2025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52B6-423C-4291-8B1B-6456E2EC9DC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pl-PL" b="1" dirty="0"/>
          </a:p>
          <a:p>
            <a:pPr marL="0" lvl="0" indent="0" algn="just">
              <a:buNone/>
            </a:pPr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Umowy o pracę na okres próbny art. 25</a:t>
            </a:r>
            <a:r>
              <a:rPr lang="pl-PL" sz="3000" b="1" baseline="30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3000" b="1" dirty="0" err="1">
                <a:solidFill>
                  <a:schemeClr val="accent1">
                    <a:lumMod val="50000"/>
                  </a:schemeClr>
                </a:solidFill>
              </a:rPr>
              <a:t>k.p</a:t>
            </a:r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endParaRPr lang="pl-PL" sz="3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3212976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6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Zatrudnienie niezgodnie z zamiarem (wg komentarza K. Jaśkowskiego)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chodzi o sytuację, w której zastosowano zbyt długi okres próbny przed zawarciem umowy na czas określony krótszy niż 12 miesięcy,</a:t>
            </a:r>
          </a:p>
          <a:p>
            <a:pPr algn="just"/>
            <a:r>
              <a:rPr lang="pl-PL" sz="2400" dirty="0"/>
              <a:t>postanowienie umowy na okres próbny w tej części, która przekracza dozwolony czas jej trwania, jest nieważne jako mniej korzystne dla pracownika niż przepisy prawa pracy i w jego miejsce należy stosować odpowiedni przepis prawa pracy (art. 18 § 2)</a:t>
            </a:r>
          </a:p>
          <a:p>
            <a:pPr algn="just"/>
            <a:r>
              <a:rPr lang="pl-PL" sz="2400" dirty="0"/>
              <a:t>na podstawie art. 25 § 1 należy przyjąć, że ta ponadnormatywna część umowy na okres próbny przekształca się w umowę na czas określony. </a:t>
            </a:r>
          </a:p>
          <a:p>
            <a:pPr algn="just"/>
            <a:endParaRPr lang="pl-PL" sz="2400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1196752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79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Zatrudnienie niezgodnie z zamiarem (wg A. </a:t>
            </a:r>
            <a:r>
              <a:rPr lang="pl-PL" sz="2800" b="1" dirty="0" err="1">
                <a:solidFill>
                  <a:schemeClr val="accent1">
                    <a:lumMod val="50000"/>
                  </a:schemeClr>
                </a:solidFill>
              </a:rPr>
              <a:t>Miątek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800" dirty="0"/>
              <a:t>Zawartą po 3 miesiącach okresu próbnego umowę o pracę na czas określony 9 miesięcy na zasadzie art. 18 k.p. należy traktować jako umowę o pracę na czas określony 12 miesięcy.</a:t>
            </a:r>
          </a:p>
          <a:p>
            <a:pPr algn="just"/>
            <a:endParaRPr lang="pl-PL" sz="2400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1196752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65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E9D1E5-248B-4D80-BB64-F80EDC52C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Zatrudnienie niezgodnie z zamiarem (zdecydowanie dominuje w literaturze)</a:t>
            </a:r>
            <a:b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2800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3E6E4934-CED2-49BE-8F05-BE6FF28D8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638503"/>
              </p:ext>
            </p:extLst>
          </p:nvPr>
        </p:nvGraphicFramePr>
        <p:xfrm>
          <a:off x="457200" y="1417638"/>
          <a:ext cx="8229600" cy="5251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5F19F41A-42D1-47B0-97D1-7C40D06AF16F}"/>
              </a:ext>
            </a:extLst>
          </p:cNvPr>
          <p:cNvCxnSpPr/>
          <p:nvPr/>
        </p:nvCxnSpPr>
        <p:spPr>
          <a:xfrm>
            <a:off x="539552" y="1196752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563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249CF-676E-4FF1-AE7C-91C57B4D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3100" b="1" dirty="0">
                <a:solidFill>
                  <a:schemeClr val="accent4">
                    <a:lumMod val="50000"/>
                  </a:schemeClr>
                </a:solidFill>
              </a:rPr>
              <a:t>Stanowisko GIP w sprawie zawierania umów na okres próbny z 20 i 21 czerwca 2023 r. 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A7D026-9D22-46CB-8507-892948CC3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1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Czy pracodawca może zmienić zdanie w trakcie trwania umowy próbnej co do okresu zawarcia kolejnej umowy, i czy przepisy w nowym brzmieniu oznaczają, że zawarcie umowy na czas próbny gwarantuje zawarcie dalszej, dłuższej umowy?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Pracodawca może zmienić zdanie co do okresu trwania kolejnej umowy. Wskazywanie na zamiar zawarcia umowy o pracę na czas określony nie oznacza też przyznania pracownikowi gwarancji zatrudnienia po okresie próbnym, gdyż zamiar taki jest oceniany na dzień zawarcia umowy na okres próbny.</a:t>
            </a:r>
          </a:p>
          <a:p>
            <a:endParaRPr lang="pl-PL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F4B43E0-B058-4644-A2FB-9E2E810F0CF2}"/>
              </a:ext>
            </a:extLst>
          </p:cNvPr>
          <p:cNvCxnSpPr/>
          <p:nvPr/>
        </p:nvCxnSpPr>
        <p:spPr>
          <a:xfrm>
            <a:off x="539552" y="1196752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653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249CF-676E-4FF1-AE7C-91C57B4D1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3100" b="1" dirty="0">
                <a:solidFill>
                  <a:schemeClr val="accent4">
                    <a:lumMod val="50000"/>
                  </a:schemeClr>
                </a:solidFill>
              </a:rPr>
              <a:t>Stanowisko GIP w sprawie zawierania umów na okres próbny z 20 i 21 czerwca 2023 r. 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A7D026-9D22-46CB-8507-892948CC3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Powstało też pytanie, czy zawierając umowę na okres próbny na trzy miesiące trzeba będzie kolejną umowę zawrzeć na co najmniej 12 miesięcy albo na czas nieokreślony?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Zamiar pracodawcy w trakcie trwania umowy na okres próbny może ulec zmianie i po zakończeniu trzymiesięcznej umowy o pracę na okres próbny z pracownikiem może zostać zawarta np. umowa o pracę na czas określony na sześć miesięcy.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9F4B43E0-B058-4644-A2FB-9E2E810F0CF2}"/>
              </a:ext>
            </a:extLst>
          </p:cNvPr>
          <p:cNvCxnSpPr/>
          <p:nvPr/>
        </p:nvCxnSpPr>
        <p:spPr>
          <a:xfrm>
            <a:off x="539552" y="1196752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606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Wydłużenie okresu próby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3057"/>
              </p:ext>
            </p:extLst>
          </p:nvPr>
        </p:nvGraphicFramePr>
        <p:xfrm>
          <a:off x="457200" y="1268760"/>
          <a:ext cx="83632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80728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81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Ponowne zawarcie umowy o pracę na okres próbny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§ 3. Ponowne zawarcie umowy o pracę na okres próbny z tym samym pracownikiem jest możliwe, jeżeli pracownik ma być zatrudniony w celu wykonywania innego rodzaju pracy.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§ 3 stosuje się także do zawarcia umowy na okres próbny z pracownikiem, który był już uprzednio zatrudniony u danego pracodawcy na podstawie umowy na czas określony lub nieokreślony. Zawarcie z takim pracownikiem umowy na okres próbny przy pracy tego samego rodzaju co uprzednio wykonywana jest niedopuszczalne.</a:t>
            </a:r>
          </a:p>
          <a:p>
            <a:pPr marL="0" indent="0" algn="just">
              <a:buNone/>
            </a:pPr>
            <a:endParaRPr lang="pl-PL" sz="2400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1196752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127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82651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Treść umowy o pracę na okres próbny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1800" b="1" dirty="0"/>
            </a:br>
            <a:r>
              <a:rPr lang="pl-PL" sz="1800" b="1" dirty="0"/>
              <a:t> art. 29 § 1 pkt 6 </a:t>
            </a:r>
            <a:r>
              <a:rPr lang="pl-PL" sz="1800" b="1" dirty="0" err="1"/>
              <a:t>k.p</a:t>
            </a:r>
            <a:r>
              <a:rPr lang="pl-PL" sz="1800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§ 1. Umowa o pracę określa strony umowy, adres siedziby pracodawcy, a w przypadku pracodawcy będącego osobą fizyczną nieposiadającego siedziby – adres zamieszkania, a także rodzaj umowy, datę jej zawarcia oraz warunki pracy i płacy, w szczególności:</a:t>
            </a:r>
          </a:p>
          <a:p>
            <a:pPr marL="0" indent="0" algn="just">
              <a:buNone/>
            </a:pPr>
            <a:r>
              <a:rPr lang="pl-PL" sz="2000" dirty="0"/>
              <a:t>6) w przypadku umowy o pracę na okres próbny:</a:t>
            </a:r>
          </a:p>
          <a:p>
            <a:pPr marL="514350" indent="-514350" algn="just">
              <a:buAutoNum type="alphaLcParenR"/>
            </a:pPr>
            <a:r>
              <a:rPr lang="pl-PL" sz="2000" dirty="0"/>
              <a:t>czas jej trwania lub dzień jej zakończenia oraz, gdy strony tak uzgodnią, postanowienie o przedłużeniu umowy o czas urlopu, a także o czas innej usprawiedliwionej nieobecności pracownika w pracy, jeżeli wystąpią takie nieobecności, </a:t>
            </a:r>
          </a:p>
          <a:p>
            <a:pPr marL="514350" indent="-514350" algn="just">
              <a:buAutoNum type="alphaLcParenR"/>
            </a:pPr>
            <a:r>
              <a:rPr lang="pl-PL" sz="2000" dirty="0"/>
              <a:t>okres, na który strony mają zamiar zawrzeć umowę o pracę na czas określony w przypadku, o którym mowa w art. 25 § 2</a:t>
            </a:r>
            <a:r>
              <a:rPr lang="pl-PL" sz="2000" baseline="30000" dirty="0"/>
              <a:t>2</a:t>
            </a:r>
            <a:r>
              <a:rPr lang="pl-PL" sz="2000" dirty="0"/>
              <a:t>, lub postanowienie o wydłużeniu umowy w przypadku, o którym mowa w art. 25 § 2</a:t>
            </a:r>
            <a:r>
              <a:rPr lang="pl-PL" sz="2000" baseline="30000" dirty="0"/>
              <a:t>3</a:t>
            </a:r>
            <a:endParaRPr lang="pl-PL" sz="2000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08720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93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Czy jest możliwe aneksowanie? 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000" b="1" dirty="0"/>
              <a:t>klauzula z art. art. 25 § 2</a:t>
            </a:r>
            <a:r>
              <a:rPr lang="pl-PL" sz="2000" b="1" baseline="30000" dirty="0"/>
              <a:t>1 </a:t>
            </a:r>
            <a:r>
              <a:rPr lang="pl-PL" sz="2000" b="1" dirty="0" err="1"/>
              <a:t>k.p</a:t>
            </a:r>
            <a:r>
              <a:rPr lang="pl-PL" sz="2000" b="1" dirty="0"/>
              <a:t>. i art. 25 § 2</a:t>
            </a:r>
            <a:r>
              <a:rPr lang="pl-PL" sz="2000" b="1" baseline="30000" dirty="0"/>
              <a:t>3</a:t>
            </a:r>
            <a:r>
              <a:rPr lang="pl-PL" sz="2000" b="1" dirty="0"/>
              <a:t> </a:t>
            </a:r>
            <a:r>
              <a:rPr lang="pl-PL" sz="2000" b="1" dirty="0" err="1"/>
              <a:t>k.p</a:t>
            </a:r>
            <a:r>
              <a:rPr lang="pl-PL" sz="2000" b="1" dirty="0"/>
              <a:t>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/>
              <a:t>z art. 29 § 1 pkt 6 </a:t>
            </a:r>
            <a:r>
              <a:rPr lang="pl-PL" sz="2400" dirty="0" err="1"/>
              <a:t>k.p</a:t>
            </a:r>
            <a:r>
              <a:rPr lang="pl-PL" sz="2400" dirty="0"/>
              <a:t>. wynika, że klauzula o wydłużeniu umowy o pracę na okres próbny o czas urlopu, a także o czas innej usprawiedliwionej nieobecności pracownika w pracy oraz postanowienie o wydłużeniu umowy z uwagi na rodzaj pracy - art. 25 § 2</a:t>
            </a:r>
            <a:r>
              <a:rPr lang="pl-PL" sz="2400" baseline="30000" dirty="0"/>
              <a:t>3 </a:t>
            </a:r>
            <a:r>
              <a:rPr lang="pl-PL" sz="2400" dirty="0" err="1"/>
              <a:t>k.p</a:t>
            </a:r>
            <a:r>
              <a:rPr lang="pl-PL" sz="2400" dirty="0"/>
              <a:t>. powinno nastąpić w umowie o pracę,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/>
              <a:t>Wykładnia literalna sprzeciwia się aneksowaniu w tym zakresie; w literaturze jednak się to dopuszcza na tle art. 25 § 2</a:t>
            </a:r>
            <a:r>
              <a:rPr lang="pl-PL" sz="2400" baseline="30000" dirty="0"/>
              <a:t>1 </a:t>
            </a:r>
            <a:r>
              <a:rPr lang="pl-PL" sz="2400" dirty="0" err="1"/>
              <a:t>k.p</a:t>
            </a:r>
            <a:r>
              <a:rPr lang="pl-PL" sz="2400" dirty="0"/>
              <a:t>. (zob. J. </a:t>
            </a:r>
            <a:r>
              <a:rPr lang="pl-PL" sz="2400" dirty="0" err="1"/>
              <a:t>Stelina</a:t>
            </a:r>
            <a:r>
              <a:rPr lang="pl-PL" sz="2400" dirty="0"/>
              <a:t>, komentarz do art. 25 </a:t>
            </a:r>
            <a:r>
              <a:rPr lang="pl-PL" sz="2400" dirty="0" err="1"/>
              <a:t>k.p</a:t>
            </a:r>
            <a:r>
              <a:rPr lang="pl-PL" sz="2400" dirty="0"/>
              <a:t>., </a:t>
            </a:r>
            <a:r>
              <a:rPr lang="pl-PL" sz="2400" dirty="0" err="1"/>
              <a:t>Legalis</a:t>
            </a:r>
            <a:r>
              <a:rPr lang="pl-PL" sz="2400" dirty="0"/>
              <a:t>, t. II.1.) 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08720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05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Wdrażane przepisy dyrektyw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2000" b="1" dirty="0"/>
              <a:t>art. 8 dyrektywy 2019/1152 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Artykuł  8</a:t>
            </a:r>
          </a:p>
          <a:p>
            <a:pPr marL="0" indent="0">
              <a:buNone/>
            </a:pPr>
            <a:r>
              <a:rPr lang="pl-PL" b="1" dirty="0"/>
              <a:t>Maksymalna długość każdego okresu próbnego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1. W przypadku gdy stosunek pracy </a:t>
            </a:r>
            <a:r>
              <a:rPr lang="pl-PL" b="1" dirty="0"/>
              <a:t>jest uzależniony </a:t>
            </a:r>
            <a:r>
              <a:rPr lang="pl-PL" dirty="0"/>
              <a:t>od okresu próbnego określonego w prawie krajowym lub praktyce krajowej, państwa członkowskie zapewniają, aby okres ten </a:t>
            </a:r>
            <a:r>
              <a:rPr lang="pl-PL" b="1" dirty="0"/>
              <a:t>nie przekraczał sześciu miesięcy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2. W przypadku </a:t>
            </a:r>
            <a:r>
              <a:rPr lang="pl-PL" b="1" dirty="0"/>
              <a:t>stosunków pracy na czas określony państwa członkowskie zapewniają, aby długość takiego okresu próbnego była współmierna do przewidywanego czasu trwania umowy i do charakteru pracy</a:t>
            </a:r>
            <a:r>
              <a:rPr lang="pl-PL" dirty="0"/>
              <a:t>. W przypadku ponownego zawarcia umowy </a:t>
            </a:r>
            <a:r>
              <a:rPr lang="pl-PL" b="1" dirty="0"/>
              <a:t>na to samo stanowisko i dotyczącej takich samych funkcji i zadań, stosunek pracy nie może być uzależniony od nowego okresu próbnego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3. Państwa członkowskie mogą, w drodze wyjątku, przewidzieć dłuższe okresy próbne, jeśli jest to uzasadnione charakterem zatrudnienia lub leży to w interesie pracownika. W przypadkach gdy pracownik był nieobecny w pracy podczas okresu próbnego, państwa członkowskie mogą postanowić, że okres próbny </a:t>
            </a:r>
            <a:r>
              <a:rPr lang="pl-PL" b="1" dirty="0"/>
              <a:t>może zostać odpowiednio przedłużony zależnie od czasu trwania nieobecności.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08720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Nowe brzmienie art. 25 </a:t>
            </a:r>
            <a:r>
              <a:rPr lang="pl-PL" sz="3000" b="1" dirty="0" err="1">
                <a:solidFill>
                  <a:schemeClr val="accent1">
                    <a:lumMod val="50000"/>
                  </a:schemeClr>
                </a:solidFill>
              </a:rPr>
              <a:t>k.p</a:t>
            </a:r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/>
              <a:t>§ 1. Umowę o pracę zawiera się na okres próbny, na czas określony albo na czas nieokreślony.</a:t>
            </a:r>
          </a:p>
          <a:p>
            <a:pPr marL="0" indent="0" algn="just">
              <a:buNone/>
            </a:pPr>
            <a:r>
              <a:rPr lang="pl-PL" sz="1800" dirty="0"/>
              <a:t>§ 2. Umowę o pracę na okres próbny, nieprzekraczający 3 miesięcy, z zastrzeżeniem § 2</a:t>
            </a:r>
            <a:r>
              <a:rPr lang="pl-PL" sz="1800" baseline="30000" dirty="0"/>
              <a:t>1</a:t>
            </a:r>
            <a:r>
              <a:rPr lang="pl-PL" sz="1800" dirty="0"/>
              <a:t>–2</a:t>
            </a:r>
            <a:r>
              <a:rPr lang="pl-PL" sz="1800" baseline="30000" dirty="0"/>
              <a:t>3</a:t>
            </a:r>
            <a:r>
              <a:rPr lang="pl-PL" sz="1800" dirty="0"/>
              <a:t>, zawiera się w celu sprawdzenia kwalifikacji pracownika i możliwości jego zatrudnienia w celu wykonywania określonego rodzaju pracy,</a:t>
            </a:r>
          </a:p>
          <a:p>
            <a:pPr marL="0" indent="0" algn="just">
              <a:buNone/>
            </a:pPr>
            <a:r>
              <a:rPr lang="pl-PL" sz="1800" dirty="0"/>
              <a:t>§ 2</a:t>
            </a:r>
            <a:r>
              <a:rPr lang="pl-PL" sz="1800" baseline="30000" dirty="0"/>
              <a:t>1</a:t>
            </a:r>
            <a:r>
              <a:rPr lang="pl-PL" sz="1800" dirty="0"/>
              <a:t>. Strony mogą uzgodnić w umowie o pracę, iż umowa o pracę na okres próbny przedłuża się o czas urlopu, a także o czas innej usprawiedliwionej nieobecności pracownika w pracy, jeżeli wystąpią takie nieobecności.</a:t>
            </a:r>
          </a:p>
          <a:p>
            <a:pPr marL="0" indent="0" algn="just">
              <a:buNone/>
            </a:pPr>
            <a:r>
              <a:rPr lang="pl-PL" sz="1800" dirty="0"/>
              <a:t>§ 2</a:t>
            </a:r>
            <a:r>
              <a:rPr lang="pl-PL" sz="1800" baseline="30000" dirty="0"/>
              <a:t>2</a:t>
            </a:r>
            <a:r>
              <a:rPr lang="pl-PL" sz="1800" dirty="0"/>
              <a:t>. Umowę o pracę na okres próbny zawiera się na okres nieprzekraczający:</a:t>
            </a:r>
          </a:p>
          <a:p>
            <a:pPr marL="361950" indent="0" algn="just">
              <a:buNone/>
            </a:pPr>
            <a:r>
              <a:rPr lang="pl-PL" sz="1800" dirty="0"/>
              <a:t>1) 1 miesiąca – w przypadku zamiaru zawarcia umowy o pracę na czas określony krótszy niż 6 miesięcy;</a:t>
            </a:r>
          </a:p>
          <a:p>
            <a:pPr marL="361950" indent="0" algn="just">
              <a:buNone/>
            </a:pPr>
            <a:r>
              <a:rPr lang="pl-PL" sz="1800" dirty="0"/>
              <a:t>2) 2 miesięcy – w przypadku zamiaru zawarcia umowy o pracę na czas określony wynoszący co najmniej 6 miesięcy i krótszy niż 12 miesięcy.</a:t>
            </a:r>
          </a:p>
          <a:p>
            <a:pPr marL="0" indent="0" algn="just">
              <a:buNone/>
            </a:pPr>
            <a:r>
              <a:rPr lang="pl-PL" sz="1800" dirty="0"/>
              <a:t>§ 2</a:t>
            </a:r>
            <a:r>
              <a:rPr lang="pl-PL" sz="1800" baseline="30000" dirty="0"/>
              <a:t>3</a:t>
            </a:r>
            <a:r>
              <a:rPr lang="pl-PL" sz="1800" dirty="0"/>
              <a:t>. Strony mogą jednokrotnie wydłużyć w umowie o pracę na okres próbny okresy, o których mowa w § 2</a:t>
            </a:r>
            <a:r>
              <a:rPr lang="pl-PL" sz="1800" baseline="30000" dirty="0"/>
              <a:t>2</a:t>
            </a:r>
            <a:r>
              <a:rPr lang="pl-PL" sz="1800" dirty="0"/>
              <a:t>, nie więcej jednak niż o 1 miesiąc, jeżeli jest to uzasadnione rodzajem pracy.</a:t>
            </a:r>
          </a:p>
          <a:p>
            <a:pPr marL="0" indent="0" algn="just">
              <a:buNone/>
            </a:pPr>
            <a:r>
              <a:rPr lang="pl-PL" sz="1800" dirty="0"/>
              <a:t>§ 3. Ponowne zawarcie umowy o pracę na okres próbny z tym samym pracownikiem jest możliwe, jeżeli pracownik ma być zatrudniony w celu wykonywania innego rodzaju pracy.</a:t>
            </a:r>
          </a:p>
        </p:txBody>
      </p:sp>
      <p:pic>
        <p:nvPicPr>
          <p:cNvPr id="4" name="Picture 4" descr="C:\Program Files (x86)\Microsoft Office\MEDIA\OFFICE12\Lines\BD10307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80728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857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cel umowy o pracę na okres próbny 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2400" b="0" i="0" dirty="0">
                <a:solidFill>
                  <a:srgbClr val="333333"/>
                </a:solidFill>
                <a:effectLst/>
              </a:rPr>
              <a:t>Umowę o pracę na okres próbny zawiera się na okres nieprzekraczający 3 miesięcy w celu </a:t>
            </a:r>
            <a:r>
              <a:rPr lang="pl-PL" sz="2400" b="1" i="0" u="sng" dirty="0">
                <a:solidFill>
                  <a:srgbClr val="333333"/>
                </a:solidFill>
                <a:effectLst/>
              </a:rPr>
              <a:t>sprawdzenia kwalifikacji pracownika i możliwości jego zatrudnienia w celu wykonywania określonego rodzaju pracy</a:t>
            </a:r>
            <a:r>
              <a:rPr lang="pl-PL" sz="2400" b="0" i="0" dirty="0">
                <a:solidFill>
                  <a:srgbClr val="333333"/>
                </a:solidFill>
                <a:effectLst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srgbClr val="333333"/>
                </a:solidFill>
              </a:rPr>
              <a:t>Ustawa preferuje punkt widzenia pracodawcy. </a:t>
            </a:r>
            <a:endParaRPr lang="pl-PL" sz="2400" b="0" i="0" dirty="0">
              <a:solidFill>
                <a:srgbClr val="333333"/>
              </a:solidFill>
              <a:effectLst/>
            </a:endParaRPr>
          </a:p>
          <a:p>
            <a:pPr marL="0" indent="0" algn="just">
              <a:buNone/>
            </a:pPr>
            <a:endParaRPr lang="pl-PL" sz="4400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80728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2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„zamiar zawarcia umowy o pracę na czas określony”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/>
              <a:t>„zamiar zawarcia umowy o pracę na czas określony” – pojęcie bardzo niejednoznaczne,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/>
              <a:t>chyba jest to wzajemne zobowiązanie do zawarcia umowy o pracę na czas określony pod warunkiem „pomyślnego zakończenia okresu próby” (w praktyce nieegzekwowalne),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80728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31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„zamiar zawarcia umowy o pracę na czas określony”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/>
              <a:t>Umowę o pracę na okres próbny zawiera się na okres nieprzekraczający:</a:t>
            </a:r>
          </a:p>
          <a:p>
            <a:pPr marL="819150" indent="-457200" algn="just">
              <a:buFont typeface="+mj-lt"/>
              <a:buAutoNum type="arabicParenR"/>
            </a:pPr>
            <a:r>
              <a:rPr lang="pl-PL" sz="2400" dirty="0"/>
              <a:t>1 miesiąca – w przypadku zamiaru zawarcia umowy o pracę na czas określony krótszy niż 6 miesięcy;</a:t>
            </a:r>
          </a:p>
          <a:p>
            <a:pPr marL="819150" indent="-457200" algn="just">
              <a:buFont typeface="+mj-lt"/>
              <a:buAutoNum type="arabicParenR"/>
            </a:pPr>
            <a:r>
              <a:rPr lang="pl-PL" sz="2400" dirty="0"/>
              <a:t>2 miesięcy – w przypadku zamiaru zawarcia umowy o pracę na czas określony wynoszący co najmniej 6 miesięcy i krótszy niż 12 miesięcy.</a:t>
            </a:r>
          </a:p>
          <a:p>
            <a:pPr marL="361950" indent="0" algn="just">
              <a:buNone/>
            </a:pPr>
            <a:endParaRPr lang="pl-PL" sz="2400" dirty="0"/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80728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37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„zamiar zawarcia umowy o pracę na czas określony” – dylematy </a:t>
            </a:r>
            <a:b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l-PL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Autofit/>
          </a:bodyPr>
          <a:lstStyle/>
          <a:p>
            <a:pPr marL="361950" indent="0" algn="just">
              <a:buNone/>
            </a:pPr>
            <a:r>
              <a:rPr lang="pl-PL" sz="2400" dirty="0"/>
              <a:t>1 miesiąc umowy na okres próbny – umowa o pracę na czas określony o dowolnym czasie trwania, nawet 1 tydzień (proporcja może być mniejsza niż 1:1 na niekorzyść umowy o pracę na okres próbny,</a:t>
            </a:r>
          </a:p>
          <a:p>
            <a:pPr marL="361950" indent="0" algn="just">
              <a:buNone/>
            </a:pPr>
            <a:r>
              <a:rPr lang="pl-PL" sz="2400" dirty="0"/>
              <a:t>2 miesiące umowy na okres próbny - umowa o pracę na czas określony nie krótsza niż 6 miesięcy; stosunek okresów 3:1 na niekorzyść umowy o pracę na okres próbny,</a:t>
            </a:r>
          </a:p>
          <a:p>
            <a:pPr marL="361950" indent="0" algn="just">
              <a:buNone/>
            </a:pPr>
            <a:r>
              <a:rPr lang="pl-PL" sz="2400" dirty="0"/>
              <a:t>3 miesiące umowy na okres próbny - umowa o pracę na czas określony nie krótsza niż 12 miesięcy; stosunek okresów 4:1 na niekorzyść umowy o pracę na okres próbny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80728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77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Sankcja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err="1"/>
              <a:t>K.p</a:t>
            </a:r>
            <a:r>
              <a:rPr lang="pl-PL" dirty="0"/>
              <a:t>. nie zawiera szczególnych regulacji odnoszących się do skutków naruszenia przepisów o umowie na okres próbny. </a:t>
            </a:r>
          </a:p>
          <a:p>
            <a:pPr algn="just"/>
            <a:r>
              <a:rPr lang="pl-PL" dirty="0"/>
              <a:t>stosować należy przepisy ogólne dotyczące sprzeczności umowy o pracę z przepisami prawa pracy, zwłaszcza  art. 18 </a:t>
            </a:r>
            <a:r>
              <a:rPr lang="pl-PL" dirty="0" err="1"/>
              <a:t>k.p</a:t>
            </a:r>
            <a:r>
              <a:rPr lang="pl-PL" dirty="0"/>
              <a:t>., </a:t>
            </a:r>
          </a:p>
          <a:p>
            <a:pPr algn="just"/>
            <a:r>
              <a:rPr lang="pl-PL" dirty="0"/>
              <a:t>umowa na okres próbny, której zawarcie było niedopuszczalne lub w której przekroczono maksymalny czas jej trwania jest ważna w zakresie powstania stosunku i jego treści, z wyjątkiem sprzecznego z prawem postanowienia określającego rodzaj umowy jako umowę na okres próbny, </a:t>
            </a:r>
          </a:p>
          <a:p>
            <a:pPr algn="just"/>
            <a:r>
              <a:rPr lang="pl-PL" dirty="0"/>
              <a:t>wchodzą w grę dwie możliwości: może to być umowa na czas nieokreślony lub na czas określony.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980728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75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3000" b="1" dirty="0">
                <a:solidFill>
                  <a:schemeClr val="accent1">
                    <a:lumMod val="50000"/>
                  </a:schemeClr>
                </a:solidFill>
              </a:rPr>
              <a:t>Sankcja</a:t>
            </a: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wybór jednej z tych możliwości powinien opierać się na tym, jaki był zamiar stron co do dalszego zatrudnienia po upływie okresu próbnego,</a:t>
            </a:r>
          </a:p>
          <a:p>
            <a:pPr algn="just"/>
            <a:r>
              <a:rPr lang="pl-PL" sz="2400" dirty="0"/>
              <a:t>I PKN 215/99 - należy taką umowę uważać za zawartą na czas nieokreślony, chyba że zgodnym zamiarem stron było zawarcie umowy na czas określony. Do tej umowy na czas określony stosuje się art. 25</a:t>
            </a:r>
            <a:r>
              <a:rPr lang="pl-PL" sz="2400" baseline="30000" dirty="0"/>
              <a:t>1</a:t>
            </a:r>
            <a:r>
              <a:rPr lang="pl-PL" sz="2400" dirty="0"/>
              <a:t> </a:t>
            </a:r>
            <a:r>
              <a:rPr lang="pl-PL" sz="2400" dirty="0" err="1"/>
              <a:t>k.p</a:t>
            </a:r>
            <a:r>
              <a:rPr lang="pl-PL" sz="2400" dirty="0"/>
              <a:t>.</a:t>
            </a:r>
          </a:p>
          <a:p>
            <a:endParaRPr lang="pl-PL" dirty="0"/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12BC12F9-7AAD-9BF7-ECF7-CCA42EDDBA23}"/>
              </a:ext>
            </a:extLst>
          </p:cNvPr>
          <p:cNvCxnSpPr/>
          <p:nvPr/>
        </p:nvCxnSpPr>
        <p:spPr>
          <a:xfrm>
            <a:off x="539552" y="1196752"/>
            <a:ext cx="1968025" cy="0"/>
          </a:xfrm>
          <a:prstGeom prst="line">
            <a:avLst/>
          </a:prstGeom>
          <a:ln w="88900">
            <a:solidFill>
              <a:srgbClr val="01B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635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39690</TotalTime>
  <Words>1815</Words>
  <Application>Microsoft Office PowerPoint</Application>
  <PresentationFormat>Pokaz na ekranie (4:3)</PresentationFormat>
  <Paragraphs>81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Motyw pakietu Office</vt:lpstr>
      <vt:lpstr>Prezentacja programu PowerPoint</vt:lpstr>
      <vt:lpstr>Wdrażane przepisy dyrektyw  art. 8 dyrektywy 2019/1152  </vt:lpstr>
      <vt:lpstr>Nowe brzmienie art. 25 k.p.  </vt:lpstr>
      <vt:lpstr>cel umowy o pracę na okres próbny  </vt:lpstr>
      <vt:lpstr>„zamiar zawarcia umowy o pracę na czas określony” </vt:lpstr>
      <vt:lpstr>„zamiar zawarcia umowy o pracę na czas określony” </vt:lpstr>
      <vt:lpstr>„zamiar zawarcia umowy o pracę na czas określony” – dylematy  </vt:lpstr>
      <vt:lpstr>Sankcja</vt:lpstr>
      <vt:lpstr>Sankcja</vt:lpstr>
      <vt:lpstr>Zatrudnienie niezgodnie z zamiarem (wg komentarza K. Jaśkowskiego) </vt:lpstr>
      <vt:lpstr>Zatrudnienie niezgodnie z zamiarem (wg A. Miątek) </vt:lpstr>
      <vt:lpstr>Zatrudnienie niezgodnie z zamiarem (zdecydowanie dominuje w literaturze) </vt:lpstr>
      <vt:lpstr>Stanowisko GIP w sprawie zawierania umów na okres próbny z 20 i 21 czerwca 2023 r.  </vt:lpstr>
      <vt:lpstr>Stanowisko GIP w sprawie zawierania umów na okres próbny z 20 i 21 czerwca 2023 r.  </vt:lpstr>
      <vt:lpstr>Wydłużenie okresu próby  </vt:lpstr>
      <vt:lpstr>Ponowne zawarcie umowy o pracę na okres próbny</vt:lpstr>
      <vt:lpstr>Treść umowy o pracę na okres próbny   art. 29 § 1 pkt 6 k.p.</vt:lpstr>
      <vt:lpstr>Czy jest możliwe aneksowanie?   klauzula z art. art. 25 § 21 k.p. i art. 25 § 23 k.p.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o pracę na czas określony  – aktualne problemy orzecznicze</dc:title>
  <dc:creator>Andrzej</dc:creator>
  <cp:lastModifiedBy>Kurzych Andrzej</cp:lastModifiedBy>
  <cp:revision>375</cp:revision>
  <cp:lastPrinted>2023-03-15T13:38:20Z</cp:lastPrinted>
  <dcterms:created xsi:type="dcterms:W3CDTF">2014-09-06T04:51:57Z</dcterms:created>
  <dcterms:modified xsi:type="dcterms:W3CDTF">2025-05-22T17:38:58Z</dcterms:modified>
</cp:coreProperties>
</file>