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61" r:id="rId5"/>
    <p:sldId id="260" r:id="rId6"/>
    <p:sldId id="259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A892-8F02-4F4F-8929-A0924D7FC404}" type="datetimeFigureOut">
              <a:rPr lang="pl-PL" smtClean="0"/>
              <a:t>22.05.2025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A6CA-748F-4697-BB51-E39CA83864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4631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A892-8F02-4F4F-8929-A0924D7FC404}" type="datetimeFigureOut">
              <a:rPr lang="pl-PL" smtClean="0"/>
              <a:t>22.05.2025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A6CA-748F-4697-BB51-E39CA83864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4127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A892-8F02-4F4F-8929-A0924D7FC404}" type="datetimeFigureOut">
              <a:rPr lang="pl-PL" smtClean="0"/>
              <a:t>22.05.2025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A6CA-748F-4697-BB51-E39CA83864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1121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A892-8F02-4F4F-8929-A0924D7FC404}" type="datetimeFigureOut">
              <a:rPr lang="pl-PL" smtClean="0"/>
              <a:t>22.05.2025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A6CA-748F-4697-BB51-E39CA83864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1080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A892-8F02-4F4F-8929-A0924D7FC404}" type="datetimeFigureOut">
              <a:rPr lang="pl-PL" smtClean="0"/>
              <a:t>22.05.2025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A6CA-748F-4697-BB51-E39CA83864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1140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A892-8F02-4F4F-8929-A0924D7FC404}" type="datetimeFigureOut">
              <a:rPr lang="pl-PL" smtClean="0"/>
              <a:t>22.05.2025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A6CA-748F-4697-BB51-E39CA83864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3877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A892-8F02-4F4F-8929-A0924D7FC404}" type="datetimeFigureOut">
              <a:rPr lang="pl-PL" smtClean="0"/>
              <a:t>22.05.2025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A6CA-748F-4697-BB51-E39CA83864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848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A892-8F02-4F4F-8929-A0924D7FC404}" type="datetimeFigureOut">
              <a:rPr lang="pl-PL" smtClean="0"/>
              <a:t>22.05.2025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A6CA-748F-4697-BB51-E39CA83864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5668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A892-8F02-4F4F-8929-A0924D7FC404}" type="datetimeFigureOut">
              <a:rPr lang="pl-PL" smtClean="0"/>
              <a:t>22.05.2025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A6CA-748F-4697-BB51-E39CA83864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7133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A892-8F02-4F4F-8929-A0924D7FC404}" type="datetimeFigureOut">
              <a:rPr lang="pl-PL" smtClean="0"/>
              <a:t>22.05.2025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A6CA-748F-4697-BB51-E39CA83864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82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A892-8F02-4F4F-8929-A0924D7FC404}" type="datetimeFigureOut">
              <a:rPr lang="pl-PL" smtClean="0"/>
              <a:t>22.05.2025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A6CA-748F-4697-BB51-E39CA83864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025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69A892-8F02-4F4F-8929-A0924D7FC404}" type="datetimeFigureOut">
              <a:rPr lang="pl-PL" smtClean="0"/>
              <a:t>22.05.2025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39A6CA-748F-4697-BB51-E39CA83864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4229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ip.lex.pl/#/document/1678927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04551D-7A16-942C-B826-7DFC3CA3FC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Okres wypowiedzenia umowy o pracę z nauczycielem akademickim </a:t>
            </a:r>
          </a:p>
        </p:txBody>
      </p:sp>
      <p:pic>
        <p:nvPicPr>
          <p:cNvPr id="4" name="Picture 4" descr="C:\Program Files (x86)\Microsoft Office\MEDIA\OFFICE12\Lines\BD10307_.gif">
            <a:extLst>
              <a:ext uri="{FF2B5EF4-FFF2-40B4-BE49-F238E27FC236}">
                <a16:creationId xmlns:a16="http://schemas.microsoft.com/office/drawing/2014/main" id="{0A9142C1-75FC-40C7-5E7D-E280A86E01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8765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37821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F25F97-DCA3-1389-8CA3-DBF9D0C25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l-PL" sz="2800" b="1" i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rt. 123 ustawy – Prawo o szkolnictwie wyższym i nauce </a:t>
            </a:r>
            <a:endParaRPr lang="pl-PL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71C00C-26BD-FC9A-F831-5E04CDBDC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AutoNum type="arabicPeriod"/>
            </a:pPr>
            <a:r>
              <a:rPr lang="pl-PL" sz="20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Poza przypadkami określonymi w </a:t>
            </a:r>
            <a:r>
              <a:rPr lang="pl-PL" sz="2000" b="0" i="0" u="none" strike="noStrike" dirty="0">
                <a:solidFill>
                  <a:srgbClr val="1B7AB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ustawie</a:t>
            </a:r>
            <a:r>
              <a:rPr lang="pl-PL" sz="20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 dnia 26 czerwca 1974 r. - Kodeks pracy rektor może rozwiązać za wypowiedzeniem stosunek pracy z nauczycielem akademickim w przypadku:</a:t>
            </a:r>
          </a:p>
          <a:p>
            <a:pPr marL="971550" lvl="1" indent="-514350" algn="just">
              <a:buAutoNum type="arabicParenR"/>
            </a:pPr>
            <a:r>
              <a:rPr lang="pl-PL" sz="20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otrzymania oceny negatywnej, o której mowa w art. 128 ust. 1;</a:t>
            </a:r>
          </a:p>
          <a:p>
            <a:pPr marL="971550" lvl="1" indent="-514350" algn="just">
              <a:buAutoNum type="arabicParenR"/>
            </a:pPr>
            <a:r>
              <a:rPr lang="pl-PL" sz="20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podjęcia lub wykonywania dodatkowego zatrudnienia bez zgody rektora, o której mowa w art. 125 ust. 1.</a:t>
            </a:r>
          </a:p>
          <a:p>
            <a:pPr marL="0" indent="0" algn="just">
              <a:buNone/>
            </a:pPr>
            <a:r>
              <a:rPr lang="pl-PL" sz="20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 Rektor rozwiązuje za wypowiedzeniem stosunek pracy z nauczycielem akademickim w przypadku otrzymania dwóch kolejnych ocen negatywnych, o których mowa w art. 128 ust. 1.</a:t>
            </a:r>
          </a:p>
          <a:p>
            <a:pPr marL="0" indent="0" algn="just">
              <a:buNone/>
            </a:pPr>
            <a:r>
              <a:rPr lang="pl-PL" sz="2000" b="1" i="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 Rozwiązanie stosunku pracy za wypowiedzeniem następuje z końcem semestru, z zachowaniem okresu wypowiedzenia.</a:t>
            </a:r>
          </a:p>
          <a:p>
            <a:pPr marL="0" indent="0" algn="just">
              <a:buNone/>
            </a:pPr>
            <a:endParaRPr lang="pl-PL" sz="2000" b="1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 128 ust. 1 ustawy z 27 lipca 2005 r. - Prawo o szkolnictwie wyższym tak samo w zakresie ust. 3 </a:t>
            </a:r>
            <a:endParaRPr lang="pl-PL" sz="2000" b="1" i="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pl-PL" sz="2000" b="1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pl-PL" sz="2000" b="1" i="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4" descr="C:\Program Files (x86)\Microsoft Office\MEDIA\OFFICE12\Lines\BD10307_.gif">
            <a:extLst>
              <a:ext uri="{FF2B5EF4-FFF2-40B4-BE49-F238E27FC236}">
                <a16:creationId xmlns:a16="http://schemas.microsoft.com/office/drawing/2014/main" id="{6870AA13-1949-78A3-CFDE-2C495358D5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70082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6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B77D0D-2163-BEE2-483D-F75CFAAF3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b="1" i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  58 k.p. - granice wysokości odszkodowania w przypadku zwolnienia dyscyplinarnego </a:t>
            </a:r>
            <a:endParaRPr lang="pl-PL" sz="2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C05819-5AF4-9943-C6C0-36D95DC81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sz="24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Odszkodowanie, o którym mowa w art. 56, przysługuje w wysokości wynagrodzenia za okres wypowiedzenia. W przypadku rozwiązania umowy o pracę zawartej na czas określony odszkodowanie przysługuje w wysokości wynagrodzenia za czas, do którego umowa miała trwać, nie więcej jednak niż za okres wypowiedzenia.</a:t>
            </a:r>
          </a:p>
          <a:p>
            <a:endParaRPr lang="pl-PL" dirty="0"/>
          </a:p>
        </p:txBody>
      </p:sp>
      <p:pic>
        <p:nvPicPr>
          <p:cNvPr id="4" name="Picture 4" descr="C:\Program Files (x86)\Microsoft Office\MEDIA\OFFICE12\Lines\BD10307_.gif">
            <a:extLst>
              <a:ext uri="{FF2B5EF4-FFF2-40B4-BE49-F238E27FC236}">
                <a16:creationId xmlns:a16="http://schemas.microsoft.com/office/drawing/2014/main" id="{89C2418A-70DA-3DC3-1311-AEB4786860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70082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48061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8620F2-6192-72C2-D990-137233C77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2400" b="1" i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 60 k.p. - rozwiązanie umowy o pracę bez wypowiedzenia w okresie wypowiedzenia</a:t>
            </a:r>
            <a:endParaRPr lang="pl-PL" sz="2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5DA8C2-4CB7-5603-3EF6-B387C6C03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sz="24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Jeżeli pracodawca rozwiązał umowę o pracę w okresie wypowiedzenia z naruszeniem przepisów o rozwiązywaniu umów o pracę bez wypowiedzenia, pracownikowi przysługuje wyłącznie odszkodowanie. Odszkodowanie przysługuje w wysokości wynagrodzenia za czas do upływu okresu wypowiedzenia.</a:t>
            </a:r>
          </a:p>
          <a:p>
            <a:endParaRPr lang="pl-PL" dirty="0"/>
          </a:p>
        </p:txBody>
      </p:sp>
      <p:pic>
        <p:nvPicPr>
          <p:cNvPr id="4" name="Picture 4" descr="C:\Program Files (x86)\Microsoft Office\MEDIA\OFFICE12\Lines\BD10307_.gif">
            <a:extLst>
              <a:ext uri="{FF2B5EF4-FFF2-40B4-BE49-F238E27FC236}">
                <a16:creationId xmlns:a16="http://schemas.microsoft.com/office/drawing/2014/main" id="{C483CE7F-7DC0-2702-9FB2-A96D6D97A8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70082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68857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66017B-CDB1-9502-A5E4-84883C816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Stosuje się okresy wypowiedzenia z k.p., ale nie art. 30 § 2</a:t>
            </a:r>
            <a:r>
              <a:rPr lang="pl-PL" sz="2400" b="1" baseline="30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pl-PL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k.p. - I PK 58/17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7DC490-47D6-75E1-DA6C-90B61EEB4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sytuacji, w której przed upływem danego semestru nie zachowano właściwego okresu wypowiedzenia, wówczas stosunek pracy ulega rozwiązaniu dopiero z upływem końca kolejnego semestru. Innymi słowy art. 128 ust. 1 ustawy prawo o szkolnictwie wyższym nie wskazuje długości okresu wypowiedzenia, który powinien zostać zastosowany. Obowiązują więc okresy wypowiedzenia przewidziane w kodeksie pracy, z tym że nie stosuje się terminów wypowiedzenia (sobota lub ostatni dzień miesiąca kalendarzowego - art. 30 § 2</a:t>
            </a:r>
            <a:r>
              <a:rPr lang="pl-PL" sz="20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k.p.). </a:t>
            </a:r>
          </a:p>
        </p:txBody>
      </p:sp>
      <p:pic>
        <p:nvPicPr>
          <p:cNvPr id="4" name="Picture 4" descr="C:\Program Files (x86)\Microsoft Office\MEDIA\OFFICE12\Lines\BD10307_.gif">
            <a:extLst>
              <a:ext uri="{FF2B5EF4-FFF2-40B4-BE49-F238E27FC236}">
                <a16:creationId xmlns:a16="http://schemas.microsoft.com/office/drawing/2014/main" id="{787A7792-2E4A-EEF8-C4A7-FF3B9040B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8765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10672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66017B-CDB1-9502-A5E4-84883C816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Semestr określa zarządzenie rektora - I PK 58/17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7DC490-47D6-75E1-DA6C-90B61EEB4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l-PL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pl-PL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pl-PL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Termin zakończenia się poszczególnych semestrów najczęściej określany jest przez rektora w oparciu o upoważnienie wynikające z regulaminu studiów i z tego względu może on się różnić w odniesieniu do poszczególnych uczelni.</a:t>
            </a:r>
          </a:p>
        </p:txBody>
      </p:sp>
      <p:pic>
        <p:nvPicPr>
          <p:cNvPr id="5" name="Picture 4" descr="C:\Program Files (x86)\Microsoft Office\MEDIA\OFFICE12\Lines\BD10307_.gif">
            <a:extLst>
              <a:ext uri="{FF2B5EF4-FFF2-40B4-BE49-F238E27FC236}">
                <a16:creationId xmlns:a16="http://schemas.microsoft.com/office/drawing/2014/main" id="{60409431-7E20-1532-1E81-10FB1BC2D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8765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43422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942333-6E71-9212-25FF-04FA9ECF8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b="1" kern="1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Obowiązujący nauczyciela okres wypowiedzenia stosunku pracy - III PSKP 31/23</a:t>
            </a:r>
            <a:br>
              <a:rPr lang="pl-PL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6E9DD1-144A-7053-2632-18CFE5858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l-P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Zasądzenie odszkodowania za wadliwe wypowiedzenie stosunku pracy nie pozbawia nauczyciela akademickiego </a:t>
            </a:r>
            <a:r>
              <a:rPr lang="pl-PL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odrębnego roszczenia o wynagrodzenie w przypadku zastosowania krótszego okresu wypowiedzenia niż wymagany (art. 49 k.p. </a:t>
            </a:r>
            <a:r>
              <a:rPr lang="pl-P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związku z art. 123 ustawy z dnia 20 lipca 2018 r. - Prawo o szkolnictwie wyższym i nauce, tekst jedn.: Dz.U. z 2024 r., poz. 1571 z </a:t>
            </a:r>
            <a:r>
              <a:rPr lang="pl-PL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późn</a:t>
            </a:r>
            <a:r>
              <a:rPr lang="pl-P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zm.).</a:t>
            </a: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l-P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Jeśli obowiązujący nauczyciela okres wypowiedzenia stosunku pracy miałby ulec zakończeniu po upływie okresu trwania pierwszego semestru, to ów stosunek pracy </a:t>
            </a:r>
            <a:r>
              <a:rPr lang="pl-PL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zostałby przedłużony do zakończenia drugiego semestru, a pracownikowi akademickiemu przysługiwałoby roszczenie o wynagrodzenie do tak określonego terminu rozwiązania stosunku pracy bez względu na faktycznie przyjęty przez pracodawcę okres wypowiedzenia.</a:t>
            </a: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l-PL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Statut uczelni może przewidywać szczegółowy podział roku akademickiego w ramach semestrów (art. 66 Prawa o szkolnictwie wyższym i nauce)</a:t>
            </a:r>
            <a:r>
              <a:rPr lang="pl-P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Jeśli obowiązujący nauczyciela akademickiego okres wypowiedzenia miałby ulec zakończeniu po upływie pierwszego semestru, to stosunek pracy zostaje przedłużony do zakończenia drugiego semestru, a nauczycielowi przysługuje roszczenie o wynagrodzenie do tak określonego terminu rozwiązania stosunku pracy, bez względu na faktycznie przyjęty przez pracodawcę okres wypowiedzenia.</a:t>
            </a: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l-P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 descr="C:\Program Files (x86)\Microsoft Office\MEDIA\OFFICE12\Lines\BD10307_.gif">
            <a:extLst>
              <a:ext uri="{FF2B5EF4-FFF2-40B4-BE49-F238E27FC236}">
                <a16:creationId xmlns:a16="http://schemas.microsoft.com/office/drawing/2014/main" id="{07592D33-BEA5-48B1-DB0E-E7481A730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03582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233891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yw pakietu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1061</TotalTime>
  <Words>629</Words>
  <Application>Microsoft Office PowerPoint</Application>
  <PresentationFormat>Pokaz na ekranie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Motyw pakietu Office</vt:lpstr>
      <vt:lpstr>Okres wypowiedzenia umowy o pracę z nauczycielem akademickim </vt:lpstr>
      <vt:lpstr>art. 123 ustawy – Prawo o szkolnictwie wyższym i nauce </vt:lpstr>
      <vt:lpstr>art.  58 k.p. - granice wysokości odszkodowania w przypadku zwolnienia dyscyplinarnego </vt:lpstr>
      <vt:lpstr>art. 60 k.p. - rozwiązanie umowy o pracę bez wypowiedzenia w okresie wypowiedzenia</vt:lpstr>
      <vt:lpstr>Stosuje się okresy wypowiedzenia z k.p., ale nie art. 30 § 21 k.p. - I PK 58/17</vt:lpstr>
      <vt:lpstr>Semestr określa zarządzenie rektora - I PK 58/17</vt:lpstr>
      <vt:lpstr>Obowiązujący nauczyciela okres wypowiedzenia stosunku pracy - III PSKP 31/23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Kurzych Andrzej</dc:creator>
  <cp:lastModifiedBy>Kurzych Andrzej</cp:lastModifiedBy>
  <cp:revision>2</cp:revision>
  <dcterms:created xsi:type="dcterms:W3CDTF">2025-05-19T18:05:16Z</dcterms:created>
  <dcterms:modified xsi:type="dcterms:W3CDTF">2025-05-22T17:33:53Z</dcterms:modified>
</cp:coreProperties>
</file>