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48" r:id="rId1"/>
  </p:sldMasterIdLst>
  <p:notesMasterIdLst>
    <p:notesMasterId r:id="rId73"/>
  </p:notesMasterIdLst>
  <p:sldIdLst>
    <p:sldId id="2923" r:id="rId2"/>
    <p:sldId id="3093" r:id="rId3"/>
    <p:sldId id="3096" r:id="rId4"/>
    <p:sldId id="3082" r:id="rId5"/>
    <p:sldId id="3090" r:id="rId6"/>
    <p:sldId id="399" r:id="rId7"/>
    <p:sldId id="275" r:id="rId8"/>
    <p:sldId id="354" r:id="rId9"/>
    <p:sldId id="421" r:id="rId10"/>
    <p:sldId id="395" r:id="rId11"/>
    <p:sldId id="396" r:id="rId12"/>
    <p:sldId id="398" r:id="rId13"/>
    <p:sldId id="424" r:id="rId14"/>
    <p:sldId id="397" r:id="rId15"/>
    <p:sldId id="423" r:id="rId16"/>
    <p:sldId id="426" r:id="rId17"/>
    <p:sldId id="427" r:id="rId18"/>
    <p:sldId id="428" r:id="rId19"/>
    <p:sldId id="432" r:id="rId20"/>
    <p:sldId id="433" r:id="rId21"/>
    <p:sldId id="285" r:id="rId22"/>
    <p:sldId id="286" r:id="rId23"/>
    <p:sldId id="297" r:id="rId24"/>
    <p:sldId id="371" r:id="rId25"/>
    <p:sldId id="296" r:id="rId26"/>
    <p:sldId id="340" r:id="rId27"/>
    <p:sldId id="298" r:id="rId28"/>
    <p:sldId id="373" r:id="rId29"/>
    <p:sldId id="388" r:id="rId30"/>
    <p:sldId id="429" r:id="rId31"/>
    <p:sldId id="300" r:id="rId32"/>
    <p:sldId id="430" r:id="rId33"/>
    <p:sldId id="301" r:id="rId34"/>
    <p:sldId id="389" r:id="rId35"/>
    <p:sldId id="431" r:id="rId36"/>
    <p:sldId id="288" r:id="rId37"/>
    <p:sldId id="414" r:id="rId38"/>
    <p:sldId id="289" r:id="rId39"/>
    <p:sldId id="392" r:id="rId40"/>
    <p:sldId id="391" r:id="rId41"/>
    <p:sldId id="416" r:id="rId42"/>
    <p:sldId id="417" r:id="rId43"/>
    <p:sldId id="393" r:id="rId44"/>
    <p:sldId id="403" r:id="rId45"/>
    <p:sldId id="342" r:id="rId46"/>
    <p:sldId id="348" r:id="rId47"/>
    <p:sldId id="406" r:id="rId48"/>
    <p:sldId id="341" r:id="rId49"/>
    <p:sldId id="409" r:id="rId50"/>
    <p:sldId id="408" r:id="rId51"/>
    <p:sldId id="410" r:id="rId52"/>
    <p:sldId id="418" r:id="rId53"/>
    <p:sldId id="411" r:id="rId54"/>
    <p:sldId id="412" r:id="rId55"/>
    <p:sldId id="304" r:id="rId56"/>
    <p:sldId id="413" r:id="rId57"/>
    <p:sldId id="308" r:id="rId58"/>
    <p:sldId id="425" r:id="rId59"/>
    <p:sldId id="434" r:id="rId60"/>
    <p:sldId id="446" r:id="rId61"/>
    <p:sldId id="435" r:id="rId62"/>
    <p:sldId id="436" r:id="rId63"/>
    <p:sldId id="437" r:id="rId64"/>
    <p:sldId id="438" r:id="rId65"/>
    <p:sldId id="439" r:id="rId66"/>
    <p:sldId id="440" r:id="rId67"/>
    <p:sldId id="441" r:id="rId68"/>
    <p:sldId id="442" r:id="rId69"/>
    <p:sldId id="443" r:id="rId70"/>
    <p:sldId id="3092" r:id="rId71"/>
    <p:sldId id="2933" r:id="rId72"/>
  </p:sldIdLst>
  <p:sldSz cx="9144000" cy="6858000" type="screen4x3"/>
  <p:notesSz cx="6797675" cy="9926638"/>
  <p:embeddedFontLst>
    <p:embeddedFont>
      <p:font typeface="Calibri bold" panose="020F0702030404030204" pitchFamily="34" charset="0"/>
      <p:bold r:id="rId74"/>
    </p:embeddedFont>
    <p:embeddedFont>
      <p:font typeface="Open Sans" panose="020B0606030504020204" pitchFamily="34" charset="0"/>
      <p:regular r:id="rId75"/>
      <p:bold r:id="rId76"/>
      <p:italic r:id="rId77"/>
      <p:boldItalic r:id="rId78"/>
    </p:embeddedFont>
  </p:embeddedFont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14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5D"/>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46" autoAdjust="0"/>
    <p:restoredTop sz="95208" autoAdjust="0"/>
  </p:normalViewPr>
  <p:slideViewPr>
    <p:cSldViewPr>
      <p:cViewPr varScale="1">
        <p:scale>
          <a:sx n="92" d="100"/>
          <a:sy n="92" d="100"/>
        </p:scale>
        <p:origin x="1301" y="72"/>
      </p:cViewPr>
      <p:guideLst>
        <p:guide orient="horz" pos="1440"/>
        <p:guide pos="1440"/>
      </p:guideLst>
    </p:cSldViewPr>
  </p:slideViewPr>
  <p:outlineViewPr>
    <p:cViewPr>
      <p:scale>
        <a:sx n="33" d="100"/>
        <a:sy n="33" d="100"/>
      </p:scale>
      <p:origin x="0" y="-982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fntdata"/><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font" Target="fonts/font5.fnt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BD7296-1170-4AD3-8C5C-C6B8743849B7}" type="doc">
      <dgm:prSet loTypeId="urn:microsoft.com/office/officeart/2005/8/layout/vList2" loCatId="list" qsTypeId="urn:microsoft.com/office/officeart/2005/8/quickstyle/simple3" qsCatId="simple" csTypeId="urn:microsoft.com/office/officeart/2005/8/colors/accent1_1" csCatId="accent1" phldr="1"/>
      <dgm:spPr/>
      <dgm:t>
        <a:bodyPr/>
        <a:lstStyle/>
        <a:p>
          <a:endParaRPr lang="pl-PL"/>
        </a:p>
      </dgm:t>
    </dgm:pt>
    <dgm:pt modelId="{6C2CDE8C-9066-4755-9B24-3D26F48E931E}">
      <dgm:prSet custT="1"/>
      <dgm:spPr/>
      <dgm:t>
        <a:bodyPr/>
        <a:lstStyle/>
        <a:p>
          <a:pPr algn="just" rtl="0"/>
          <a:r>
            <a:rPr lang="pl-PL" sz="2800" dirty="0"/>
            <a:t>dość często mobbing jest mylony z innymi patologicznymi zachowaniami w miejscu pracy, jak np. molestowanie seksualne </a:t>
          </a:r>
        </a:p>
      </dgm:t>
    </dgm:pt>
    <dgm:pt modelId="{708472D6-05BF-41C9-B703-385F782F1CA5}" type="parTrans" cxnId="{2FF10A71-DD8B-4838-A429-51AB8558B0A1}">
      <dgm:prSet/>
      <dgm:spPr/>
      <dgm:t>
        <a:bodyPr/>
        <a:lstStyle/>
        <a:p>
          <a:endParaRPr lang="pl-PL" sz="1600"/>
        </a:p>
      </dgm:t>
    </dgm:pt>
    <dgm:pt modelId="{AF6AD8C5-4FB7-4655-B0C6-80A81AAE5BD7}" type="sibTrans" cxnId="{2FF10A71-DD8B-4838-A429-51AB8558B0A1}">
      <dgm:prSet/>
      <dgm:spPr/>
      <dgm:t>
        <a:bodyPr/>
        <a:lstStyle/>
        <a:p>
          <a:endParaRPr lang="pl-PL" sz="1600"/>
        </a:p>
      </dgm:t>
    </dgm:pt>
    <dgm:pt modelId="{EEC6C50E-4D5C-44CD-9ACF-4A31722AA54E}">
      <dgm:prSet custT="1"/>
      <dgm:spPr/>
      <dgm:t>
        <a:bodyPr/>
        <a:lstStyle/>
        <a:p>
          <a:pPr algn="just" rtl="0"/>
          <a:r>
            <a:rPr lang="pl-PL" sz="2800" dirty="0"/>
            <a:t>czy też z zachowaniami, które zasługują na negatywną ocenę moralną, ale nie wywołują skutków prawnych</a:t>
          </a:r>
        </a:p>
      </dgm:t>
    </dgm:pt>
    <dgm:pt modelId="{CB2133C6-5FAE-4406-87C3-6DB2847C1A19}" type="parTrans" cxnId="{37BFFCB5-8ED4-489D-AB0A-B08400DAC891}">
      <dgm:prSet/>
      <dgm:spPr/>
      <dgm:t>
        <a:bodyPr/>
        <a:lstStyle/>
        <a:p>
          <a:endParaRPr lang="pl-PL" sz="1600"/>
        </a:p>
      </dgm:t>
    </dgm:pt>
    <dgm:pt modelId="{6772504D-2C8B-4B75-B9B7-E7D6E8F8FE54}" type="sibTrans" cxnId="{37BFFCB5-8ED4-489D-AB0A-B08400DAC891}">
      <dgm:prSet/>
      <dgm:spPr/>
      <dgm:t>
        <a:bodyPr/>
        <a:lstStyle/>
        <a:p>
          <a:endParaRPr lang="pl-PL" sz="1600"/>
        </a:p>
      </dgm:t>
    </dgm:pt>
    <dgm:pt modelId="{A7552496-59D2-4264-8742-65E37296F215}">
      <dgm:prSet custT="1"/>
      <dgm:spPr/>
      <dgm:t>
        <a:bodyPr/>
        <a:lstStyle/>
        <a:p>
          <a:pPr algn="just" rtl="0"/>
          <a:r>
            <a:rPr lang="pl-PL" sz="2800" dirty="0"/>
            <a:t>mobbing to w języku potocznym to wszelkie niekorzystne  oddziaływania na pracownika w miejscu pracy </a:t>
          </a:r>
        </a:p>
      </dgm:t>
    </dgm:pt>
    <dgm:pt modelId="{21FAD34C-3DDC-44E5-BC74-646A420F214A}" type="parTrans" cxnId="{8EA4382D-0F77-4085-9CD3-014880D3D5B2}">
      <dgm:prSet/>
      <dgm:spPr/>
      <dgm:t>
        <a:bodyPr/>
        <a:lstStyle/>
        <a:p>
          <a:endParaRPr lang="pl-PL" sz="1600"/>
        </a:p>
      </dgm:t>
    </dgm:pt>
    <dgm:pt modelId="{B99E6E7D-4023-41B0-B899-99D7113B4003}" type="sibTrans" cxnId="{8EA4382D-0F77-4085-9CD3-014880D3D5B2}">
      <dgm:prSet/>
      <dgm:spPr/>
      <dgm:t>
        <a:bodyPr/>
        <a:lstStyle/>
        <a:p>
          <a:endParaRPr lang="pl-PL" sz="1600"/>
        </a:p>
      </dgm:t>
    </dgm:pt>
    <dgm:pt modelId="{716A8450-FBF1-438B-AC89-2FF1F45C6D7D}" type="pres">
      <dgm:prSet presAssocID="{75BD7296-1170-4AD3-8C5C-C6B8743849B7}" presName="linear" presStyleCnt="0">
        <dgm:presLayoutVars>
          <dgm:animLvl val="lvl"/>
          <dgm:resizeHandles val="exact"/>
        </dgm:presLayoutVars>
      </dgm:prSet>
      <dgm:spPr/>
    </dgm:pt>
    <dgm:pt modelId="{4F7A512C-B1FD-425E-89FE-A883C26E2E43}" type="pres">
      <dgm:prSet presAssocID="{6C2CDE8C-9066-4755-9B24-3D26F48E931E}" presName="parentText" presStyleLbl="node1" presStyleIdx="0" presStyleCnt="3">
        <dgm:presLayoutVars>
          <dgm:chMax val="0"/>
          <dgm:bulletEnabled val="1"/>
        </dgm:presLayoutVars>
      </dgm:prSet>
      <dgm:spPr/>
    </dgm:pt>
    <dgm:pt modelId="{56BD5A9B-7A9A-4455-8FA9-D48FC1B1B67A}" type="pres">
      <dgm:prSet presAssocID="{AF6AD8C5-4FB7-4655-B0C6-80A81AAE5BD7}" presName="spacer" presStyleCnt="0"/>
      <dgm:spPr/>
    </dgm:pt>
    <dgm:pt modelId="{96FEC2C2-BA4C-4690-8C9D-238C6573D785}" type="pres">
      <dgm:prSet presAssocID="{EEC6C50E-4D5C-44CD-9ACF-4A31722AA54E}" presName="parentText" presStyleLbl="node1" presStyleIdx="1" presStyleCnt="3">
        <dgm:presLayoutVars>
          <dgm:chMax val="0"/>
          <dgm:bulletEnabled val="1"/>
        </dgm:presLayoutVars>
      </dgm:prSet>
      <dgm:spPr/>
    </dgm:pt>
    <dgm:pt modelId="{96A3D685-15FD-410B-9BED-760AC19C4DE6}" type="pres">
      <dgm:prSet presAssocID="{6772504D-2C8B-4B75-B9B7-E7D6E8F8FE54}" presName="spacer" presStyleCnt="0"/>
      <dgm:spPr/>
    </dgm:pt>
    <dgm:pt modelId="{E9EFEB72-39BD-453D-AFBC-218C450EE8ED}" type="pres">
      <dgm:prSet presAssocID="{A7552496-59D2-4264-8742-65E37296F215}" presName="parentText" presStyleLbl="node1" presStyleIdx="2" presStyleCnt="3">
        <dgm:presLayoutVars>
          <dgm:chMax val="0"/>
          <dgm:bulletEnabled val="1"/>
        </dgm:presLayoutVars>
      </dgm:prSet>
      <dgm:spPr/>
    </dgm:pt>
  </dgm:ptLst>
  <dgm:cxnLst>
    <dgm:cxn modelId="{C14F6218-96E7-4A68-B232-EDAA0D79DCE3}" type="presOf" srcId="{75BD7296-1170-4AD3-8C5C-C6B8743849B7}" destId="{716A8450-FBF1-438B-AC89-2FF1F45C6D7D}" srcOrd="0" destOrd="0" presId="urn:microsoft.com/office/officeart/2005/8/layout/vList2"/>
    <dgm:cxn modelId="{8EA4382D-0F77-4085-9CD3-014880D3D5B2}" srcId="{75BD7296-1170-4AD3-8C5C-C6B8743849B7}" destId="{A7552496-59D2-4264-8742-65E37296F215}" srcOrd="2" destOrd="0" parTransId="{21FAD34C-3DDC-44E5-BC74-646A420F214A}" sibTransId="{B99E6E7D-4023-41B0-B899-99D7113B4003}"/>
    <dgm:cxn modelId="{2FF10A71-DD8B-4838-A429-51AB8558B0A1}" srcId="{75BD7296-1170-4AD3-8C5C-C6B8743849B7}" destId="{6C2CDE8C-9066-4755-9B24-3D26F48E931E}" srcOrd="0" destOrd="0" parTransId="{708472D6-05BF-41C9-B703-385F782F1CA5}" sibTransId="{AF6AD8C5-4FB7-4655-B0C6-80A81AAE5BD7}"/>
    <dgm:cxn modelId="{13D8469C-0363-4992-8263-4C5417D77D5F}" type="presOf" srcId="{A7552496-59D2-4264-8742-65E37296F215}" destId="{E9EFEB72-39BD-453D-AFBC-218C450EE8ED}" srcOrd="0" destOrd="0" presId="urn:microsoft.com/office/officeart/2005/8/layout/vList2"/>
    <dgm:cxn modelId="{37BFFCB5-8ED4-489D-AB0A-B08400DAC891}" srcId="{75BD7296-1170-4AD3-8C5C-C6B8743849B7}" destId="{EEC6C50E-4D5C-44CD-9ACF-4A31722AA54E}" srcOrd="1" destOrd="0" parTransId="{CB2133C6-5FAE-4406-87C3-6DB2847C1A19}" sibTransId="{6772504D-2C8B-4B75-B9B7-E7D6E8F8FE54}"/>
    <dgm:cxn modelId="{15CBCDBC-A2E2-4E5D-ACB4-AEDA0D08EB3A}" type="presOf" srcId="{6C2CDE8C-9066-4755-9B24-3D26F48E931E}" destId="{4F7A512C-B1FD-425E-89FE-A883C26E2E43}" srcOrd="0" destOrd="0" presId="urn:microsoft.com/office/officeart/2005/8/layout/vList2"/>
    <dgm:cxn modelId="{D18CF0C3-4FDC-4E40-AEF4-720E0E03417A}" type="presOf" srcId="{EEC6C50E-4D5C-44CD-9ACF-4A31722AA54E}" destId="{96FEC2C2-BA4C-4690-8C9D-238C6573D785}" srcOrd="0" destOrd="0" presId="urn:microsoft.com/office/officeart/2005/8/layout/vList2"/>
    <dgm:cxn modelId="{8B346F50-8FA3-46E2-82AA-7A89FA73E46A}" type="presParOf" srcId="{716A8450-FBF1-438B-AC89-2FF1F45C6D7D}" destId="{4F7A512C-B1FD-425E-89FE-A883C26E2E43}" srcOrd="0" destOrd="0" presId="urn:microsoft.com/office/officeart/2005/8/layout/vList2"/>
    <dgm:cxn modelId="{28E54E8B-7603-482D-B78F-C1A4DD9094C9}" type="presParOf" srcId="{716A8450-FBF1-438B-AC89-2FF1F45C6D7D}" destId="{56BD5A9B-7A9A-4455-8FA9-D48FC1B1B67A}" srcOrd="1" destOrd="0" presId="urn:microsoft.com/office/officeart/2005/8/layout/vList2"/>
    <dgm:cxn modelId="{0BB40273-0467-49D1-8F78-7814D3FD16EA}" type="presParOf" srcId="{716A8450-FBF1-438B-AC89-2FF1F45C6D7D}" destId="{96FEC2C2-BA4C-4690-8C9D-238C6573D785}" srcOrd="2" destOrd="0" presId="urn:microsoft.com/office/officeart/2005/8/layout/vList2"/>
    <dgm:cxn modelId="{9598B83E-EE4B-4F48-9CD6-74310034FBB5}" type="presParOf" srcId="{716A8450-FBF1-438B-AC89-2FF1F45C6D7D}" destId="{96A3D685-15FD-410B-9BED-760AC19C4DE6}" srcOrd="3" destOrd="0" presId="urn:microsoft.com/office/officeart/2005/8/layout/vList2"/>
    <dgm:cxn modelId="{ABC9505D-B7D3-4B99-BE07-024EFAD835E1}" type="presParOf" srcId="{716A8450-FBF1-438B-AC89-2FF1F45C6D7D}" destId="{E9EFEB72-39BD-453D-AFBC-218C450EE8E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F1604ED-EDC9-45C3-AA1B-2D218ADBA6E9}" type="doc">
      <dgm:prSet loTypeId="urn:microsoft.com/office/officeart/2005/8/layout/venn1" loCatId="relationship" qsTypeId="urn:microsoft.com/office/officeart/2005/8/quickstyle/simple5" qsCatId="simple" csTypeId="urn:microsoft.com/office/officeart/2005/8/colors/accent3_1" csCatId="accent3" phldr="1"/>
      <dgm:spPr/>
      <dgm:t>
        <a:bodyPr/>
        <a:lstStyle/>
        <a:p>
          <a:endParaRPr lang="pl-PL"/>
        </a:p>
      </dgm:t>
    </dgm:pt>
    <dgm:pt modelId="{B858DB07-F678-476C-9E58-4417BE78494F}">
      <dgm:prSet custT="1"/>
      <dgm:spPr/>
      <dgm:t>
        <a:bodyPr/>
        <a:lstStyle/>
        <a:p>
          <a:pPr rtl="0"/>
          <a:r>
            <a:rPr lang="pl-PL" sz="2400" b="1" dirty="0"/>
            <a:t>zachowania nieustępliwe </a:t>
          </a:r>
        </a:p>
      </dgm:t>
    </dgm:pt>
    <dgm:pt modelId="{FE8315D2-BDFE-4B83-8DCD-FE52AB5F0FA1}" type="parTrans" cxnId="{B345ACB5-4E7A-41A9-9476-D9B08C3CAFB3}">
      <dgm:prSet/>
      <dgm:spPr/>
      <dgm:t>
        <a:bodyPr/>
        <a:lstStyle/>
        <a:p>
          <a:endParaRPr lang="pl-PL" sz="2400" b="1"/>
        </a:p>
      </dgm:t>
    </dgm:pt>
    <dgm:pt modelId="{0B45B875-A0CB-48F3-9898-3469FD46149D}" type="sibTrans" cxnId="{B345ACB5-4E7A-41A9-9476-D9B08C3CAFB3}">
      <dgm:prSet/>
      <dgm:spPr/>
      <dgm:t>
        <a:bodyPr/>
        <a:lstStyle/>
        <a:p>
          <a:endParaRPr lang="pl-PL" sz="2400" b="1"/>
        </a:p>
      </dgm:t>
    </dgm:pt>
    <dgm:pt modelId="{E91B3EAC-06BD-49CE-92AC-3A951829590D}">
      <dgm:prSet custT="1"/>
      <dgm:spPr/>
      <dgm:t>
        <a:bodyPr/>
        <a:lstStyle/>
        <a:p>
          <a:pPr rtl="0"/>
          <a:r>
            <a:rPr lang="pl-PL" sz="2400" b="1" dirty="0"/>
            <a:t>stale powtarzające się</a:t>
          </a:r>
        </a:p>
      </dgm:t>
    </dgm:pt>
    <dgm:pt modelId="{95338513-6D82-4709-AEB5-BFAB1E8A105D}" type="parTrans" cxnId="{51F67B1A-3044-4767-B2B3-25DAD2F0C6B1}">
      <dgm:prSet/>
      <dgm:spPr/>
      <dgm:t>
        <a:bodyPr/>
        <a:lstStyle/>
        <a:p>
          <a:endParaRPr lang="pl-PL" sz="2400" b="1"/>
        </a:p>
      </dgm:t>
    </dgm:pt>
    <dgm:pt modelId="{62B03864-9020-4A96-8F5C-A42E166DC82E}" type="sibTrans" cxnId="{51F67B1A-3044-4767-B2B3-25DAD2F0C6B1}">
      <dgm:prSet/>
      <dgm:spPr/>
      <dgm:t>
        <a:bodyPr/>
        <a:lstStyle/>
        <a:p>
          <a:endParaRPr lang="pl-PL" sz="2400" b="1"/>
        </a:p>
      </dgm:t>
    </dgm:pt>
    <dgm:pt modelId="{50FB0E76-592C-439E-A033-010B0CBA6AFE}">
      <dgm:prSet custT="1"/>
      <dgm:spPr/>
      <dgm:t>
        <a:bodyPr/>
        <a:lstStyle/>
        <a:p>
          <a:pPr rtl="0"/>
          <a:r>
            <a:rPr lang="pl-PL" sz="2400" b="1" dirty="0"/>
            <a:t>nieprzerwane </a:t>
          </a:r>
        </a:p>
      </dgm:t>
    </dgm:pt>
    <dgm:pt modelId="{A8BB7902-D734-4FB2-816B-A853B8AB1A91}" type="parTrans" cxnId="{AB55B5BA-8C7F-4464-A106-DB25D92FBCAE}">
      <dgm:prSet/>
      <dgm:spPr/>
      <dgm:t>
        <a:bodyPr/>
        <a:lstStyle/>
        <a:p>
          <a:endParaRPr lang="pl-PL" sz="2400" b="1"/>
        </a:p>
      </dgm:t>
    </dgm:pt>
    <dgm:pt modelId="{9F2393BF-34A7-4123-934D-EA6ACDBD81B6}" type="sibTrans" cxnId="{AB55B5BA-8C7F-4464-A106-DB25D92FBCAE}">
      <dgm:prSet/>
      <dgm:spPr/>
      <dgm:t>
        <a:bodyPr/>
        <a:lstStyle/>
        <a:p>
          <a:endParaRPr lang="pl-PL" sz="2400" b="1"/>
        </a:p>
      </dgm:t>
    </dgm:pt>
    <dgm:pt modelId="{51AC0E05-695E-48E1-9B05-9149D7F7158E}">
      <dgm:prSet custT="1"/>
      <dgm:spPr/>
      <dgm:t>
        <a:bodyPr/>
        <a:lstStyle/>
        <a:p>
          <a:pPr algn="just" rtl="0"/>
          <a:r>
            <a:rPr lang="pl-PL" sz="2400" b="1" dirty="0"/>
            <a:t>cechujące się dużą intensywnością, niektórzy mówią raz na tydzień   </a:t>
          </a:r>
        </a:p>
      </dgm:t>
    </dgm:pt>
    <dgm:pt modelId="{6753F5C4-3DC1-4EA5-8F55-E96314B276E2}" type="parTrans" cxnId="{EE721129-F493-4E15-A6A5-15D2E3CBDE0E}">
      <dgm:prSet/>
      <dgm:spPr/>
      <dgm:t>
        <a:bodyPr/>
        <a:lstStyle/>
        <a:p>
          <a:endParaRPr lang="pl-PL" sz="2400" b="1"/>
        </a:p>
      </dgm:t>
    </dgm:pt>
    <dgm:pt modelId="{7664DB15-A32B-47F0-ABE7-B686B5E775DB}" type="sibTrans" cxnId="{EE721129-F493-4E15-A6A5-15D2E3CBDE0E}">
      <dgm:prSet/>
      <dgm:spPr/>
      <dgm:t>
        <a:bodyPr/>
        <a:lstStyle/>
        <a:p>
          <a:endParaRPr lang="pl-PL" sz="2400" b="1"/>
        </a:p>
      </dgm:t>
    </dgm:pt>
    <dgm:pt modelId="{D89F3C13-862A-4005-9B4E-2B95E366C57E}">
      <dgm:prSet custT="1"/>
      <dgm:spPr/>
      <dgm:t>
        <a:bodyPr/>
        <a:lstStyle/>
        <a:p>
          <a:pPr rtl="0"/>
          <a:r>
            <a:rPr lang="pl-PL" sz="2400" b="1" dirty="0"/>
            <a:t>noszące znamiona prześladowania</a:t>
          </a:r>
        </a:p>
      </dgm:t>
    </dgm:pt>
    <dgm:pt modelId="{F209E260-0CA6-4859-9A3D-74777B2ECE27}" type="parTrans" cxnId="{62B44606-7150-46EC-8FCC-AA7BF12B7702}">
      <dgm:prSet/>
      <dgm:spPr/>
      <dgm:t>
        <a:bodyPr/>
        <a:lstStyle/>
        <a:p>
          <a:endParaRPr lang="pl-PL" sz="2400" b="1"/>
        </a:p>
      </dgm:t>
    </dgm:pt>
    <dgm:pt modelId="{EC6911B6-F744-4508-A5D0-61B06EC2A1DC}" type="sibTrans" cxnId="{62B44606-7150-46EC-8FCC-AA7BF12B7702}">
      <dgm:prSet/>
      <dgm:spPr/>
      <dgm:t>
        <a:bodyPr/>
        <a:lstStyle/>
        <a:p>
          <a:endParaRPr lang="pl-PL" sz="2400" b="1"/>
        </a:p>
      </dgm:t>
    </dgm:pt>
    <dgm:pt modelId="{2DE52F32-E4E3-402B-87AF-3AD3BB9033C2}" type="pres">
      <dgm:prSet presAssocID="{5F1604ED-EDC9-45C3-AA1B-2D218ADBA6E9}" presName="compositeShape" presStyleCnt="0">
        <dgm:presLayoutVars>
          <dgm:chMax val="7"/>
          <dgm:dir/>
          <dgm:resizeHandles val="exact"/>
        </dgm:presLayoutVars>
      </dgm:prSet>
      <dgm:spPr/>
    </dgm:pt>
    <dgm:pt modelId="{4006A5AD-A1EE-468B-B438-044034D7ED87}" type="pres">
      <dgm:prSet presAssocID="{B858DB07-F678-476C-9E58-4417BE78494F}" presName="circ1" presStyleLbl="vennNode1" presStyleIdx="0" presStyleCnt="5"/>
      <dgm:spPr/>
    </dgm:pt>
    <dgm:pt modelId="{3BE1F194-EB6D-41D7-80F0-533138975EF3}" type="pres">
      <dgm:prSet presAssocID="{B858DB07-F678-476C-9E58-4417BE78494F}" presName="circ1Tx" presStyleLbl="revTx" presStyleIdx="0" presStyleCnt="0">
        <dgm:presLayoutVars>
          <dgm:chMax val="0"/>
          <dgm:chPref val="0"/>
          <dgm:bulletEnabled val="1"/>
        </dgm:presLayoutVars>
      </dgm:prSet>
      <dgm:spPr/>
    </dgm:pt>
    <dgm:pt modelId="{767EDD47-084A-40BD-8855-0E6E1700DF58}" type="pres">
      <dgm:prSet presAssocID="{E91B3EAC-06BD-49CE-92AC-3A951829590D}" presName="circ2" presStyleLbl="vennNode1" presStyleIdx="1" presStyleCnt="5"/>
      <dgm:spPr/>
    </dgm:pt>
    <dgm:pt modelId="{929772B9-5663-4894-9330-50040BFA63A3}" type="pres">
      <dgm:prSet presAssocID="{E91B3EAC-06BD-49CE-92AC-3A951829590D}" presName="circ2Tx" presStyleLbl="revTx" presStyleIdx="0" presStyleCnt="0" custScaleX="115694">
        <dgm:presLayoutVars>
          <dgm:chMax val="0"/>
          <dgm:chPref val="0"/>
          <dgm:bulletEnabled val="1"/>
        </dgm:presLayoutVars>
      </dgm:prSet>
      <dgm:spPr/>
    </dgm:pt>
    <dgm:pt modelId="{B9174D15-9B0B-418B-BE42-BC4C7D892D09}" type="pres">
      <dgm:prSet presAssocID="{50FB0E76-592C-439E-A033-010B0CBA6AFE}" presName="circ3" presStyleLbl="vennNode1" presStyleIdx="2" presStyleCnt="5"/>
      <dgm:spPr/>
    </dgm:pt>
    <dgm:pt modelId="{364D8439-E05F-483A-BC4A-45764DB0C469}" type="pres">
      <dgm:prSet presAssocID="{50FB0E76-592C-439E-A033-010B0CBA6AFE}" presName="circ3Tx" presStyleLbl="revTx" presStyleIdx="0" presStyleCnt="0">
        <dgm:presLayoutVars>
          <dgm:chMax val="0"/>
          <dgm:chPref val="0"/>
          <dgm:bulletEnabled val="1"/>
        </dgm:presLayoutVars>
      </dgm:prSet>
      <dgm:spPr/>
    </dgm:pt>
    <dgm:pt modelId="{782F5E15-679C-4CCB-8A0C-0E7E63622A75}" type="pres">
      <dgm:prSet presAssocID="{51AC0E05-695E-48E1-9B05-9149D7F7158E}" presName="circ4" presStyleLbl="vennNode1" presStyleIdx="3" presStyleCnt="5"/>
      <dgm:spPr/>
    </dgm:pt>
    <dgm:pt modelId="{297B55C3-82BA-439E-B888-AF12F393B15E}" type="pres">
      <dgm:prSet presAssocID="{51AC0E05-695E-48E1-9B05-9149D7F7158E}" presName="circ4Tx" presStyleLbl="revTx" presStyleIdx="0" presStyleCnt="0" custScaleX="153105">
        <dgm:presLayoutVars>
          <dgm:chMax val="0"/>
          <dgm:chPref val="0"/>
          <dgm:bulletEnabled val="1"/>
        </dgm:presLayoutVars>
      </dgm:prSet>
      <dgm:spPr/>
    </dgm:pt>
    <dgm:pt modelId="{7682EE6A-E255-4CBD-8F71-579FB95CFCE9}" type="pres">
      <dgm:prSet presAssocID="{D89F3C13-862A-4005-9B4E-2B95E366C57E}" presName="circ5" presStyleLbl="vennNode1" presStyleIdx="4" presStyleCnt="5"/>
      <dgm:spPr/>
    </dgm:pt>
    <dgm:pt modelId="{EBB20D6E-A945-4206-9242-39594FDC5069}" type="pres">
      <dgm:prSet presAssocID="{D89F3C13-862A-4005-9B4E-2B95E366C57E}" presName="circ5Tx" presStyleLbl="revTx" presStyleIdx="0" presStyleCnt="0" custScaleX="118841">
        <dgm:presLayoutVars>
          <dgm:chMax val="0"/>
          <dgm:chPref val="0"/>
          <dgm:bulletEnabled val="1"/>
        </dgm:presLayoutVars>
      </dgm:prSet>
      <dgm:spPr/>
    </dgm:pt>
  </dgm:ptLst>
  <dgm:cxnLst>
    <dgm:cxn modelId="{72C00200-A165-4749-B8E1-614FD50FF4E8}" type="presOf" srcId="{5F1604ED-EDC9-45C3-AA1B-2D218ADBA6E9}" destId="{2DE52F32-E4E3-402B-87AF-3AD3BB9033C2}" srcOrd="0" destOrd="0" presId="urn:microsoft.com/office/officeart/2005/8/layout/venn1"/>
    <dgm:cxn modelId="{62B44606-7150-46EC-8FCC-AA7BF12B7702}" srcId="{5F1604ED-EDC9-45C3-AA1B-2D218ADBA6E9}" destId="{D89F3C13-862A-4005-9B4E-2B95E366C57E}" srcOrd="4" destOrd="0" parTransId="{F209E260-0CA6-4859-9A3D-74777B2ECE27}" sibTransId="{EC6911B6-F744-4508-A5D0-61B06EC2A1DC}"/>
    <dgm:cxn modelId="{51F67B1A-3044-4767-B2B3-25DAD2F0C6B1}" srcId="{5F1604ED-EDC9-45C3-AA1B-2D218ADBA6E9}" destId="{E91B3EAC-06BD-49CE-92AC-3A951829590D}" srcOrd="1" destOrd="0" parTransId="{95338513-6D82-4709-AEB5-BFAB1E8A105D}" sibTransId="{62B03864-9020-4A96-8F5C-A42E166DC82E}"/>
    <dgm:cxn modelId="{82EFCF27-E481-48CF-978E-3E350D7D7AAD}" type="presOf" srcId="{B858DB07-F678-476C-9E58-4417BE78494F}" destId="{3BE1F194-EB6D-41D7-80F0-533138975EF3}" srcOrd="0" destOrd="0" presId="urn:microsoft.com/office/officeart/2005/8/layout/venn1"/>
    <dgm:cxn modelId="{EE721129-F493-4E15-A6A5-15D2E3CBDE0E}" srcId="{5F1604ED-EDC9-45C3-AA1B-2D218ADBA6E9}" destId="{51AC0E05-695E-48E1-9B05-9149D7F7158E}" srcOrd="3" destOrd="0" parTransId="{6753F5C4-3DC1-4EA5-8F55-E96314B276E2}" sibTransId="{7664DB15-A32B-47F0-ABE7-B686B5E775DB}"/>
    <dgm:cxn modelId="{8B271530-4FEF-443F-9B6C-4A72EBD9040D}" type="presOf" srcId="{51AC0E05-695E-48E1-9B05-9149D7F7158E}" destId="{297B55C3-82BA-439E-B888-AF12F393B15E}" srcOrd="0" destOrd="0" presId="urn:microsoft.com/office/officeart/2005/8/layout/venn1"/>
    <dgm:cxn modelId="{84B4CD37-0FB6-4EF4-A3B5-7833D82AA1B4}" type="presOf" srcId="{E91B3EAC-06BD-49CE-92AC-3A951829590D}" destId="{929772B9-5663-4894-9330-50040BFA63A3}" srcOrd="0" destOrd="0" presId="urn:microsoft.com/office/officeart/2005/8/layout/venn1"/>
    <dgm:cxn modelId="{DB67B28F-568B-4B1E-902D-06F1A4D035EB}" type="presOf" srcId="{D89F3C13-862A-4005-9B4E-2B95E366C57E}" destId="{EBB20D6E-A945-4206-9242-39594FDC5069}" srcOrd="0" destOrd="0" presId="urn:microsoft.com/office/officeart/2005/8/layout/venn1"/>
    <dgm:cxn modelId="{B345ACB5-4E7A-41A9-9476-D9B08C3CAFB3}" srcId="{5F1604ED-EDC9-45C3-AA1B-2D218ADBA6E9}" destId="{B858DB07-F678-476C-9E58-4417BE78494F}" srcOrd="0" destOrd="0" parTransId="{FE8315D2-BDFE-4B83-8DCD-FE52AB5F0FA1}" sibTransId="{0B45B875-A0CB-48F3-9898-3469FD46149D}"/>
    <dgm:cxn modelId="{AB55B5BA-8C7F-4464-A106-DB25D92FBCAE}" srcId="{5F1604ED-EDC9-45C3-AA1B-2D218ADBA6E9}" destId="{50FB0E76-592C-439E-A033-010B0CBA6AFE}" srcOrd="2" destOrd="0" parTransId="{A8BB7902-D734-4FB2-816B-A853B8AB1A91}" sibTransId="{9F2393BF-34A7-4123-934D-EA6ACDBD81B6}"/>
    <dgm:cxn modelId="{9A7FBAC6-C207-4F61-B68E-B57145D6C324}" type="presOf" srcId="{50FB0E76-592C-439E-A033-010B0CBA6AFE}" destId="{364D8439-E05F-483A-BC4A-45764DB0C469}" srcOrd="0" destOrd="0" presId="urn:microsoft.com/office/officeart/2005/8/layout/venn1"/>
    <dgm:cxn modelId="{C62B899F-9692-406E-92A3-3C85E67278B0}" type="presParOf" srcId="{2DE52F32-E4E3-402B-87AF-3AD3BB9033C2}" destId="{4006A5AD-A1EE-468B-B438-044034D7ED87}" srcOrd="0" destOrd="0" presId="urn:microsoft.com/office/officeart/2005/8/layout/venn1"/>
    <dgm:cxn modelId="{C9FCBD03-C808-4940-9ADE-75E211ABF761}" type="presParOf" srcId="{2DE52F32-E4E3-402B-87AF-3AD3BB9033C2}" destId="{3BE1F194-EB6D-41D7-80F0-533138975EF3}" srcOrd="1" destOrd="0" presId="urn:microsoft.com/office/officeart/2005/8/layout/venn1"/>
    <dgm:cxn modelId="{DFBDE226-3AD0-4FA9-B1D5-45200848B4A2}" type="presParOf" srcId="{2DE52F32-E4E3-402B-87AF-3AD3BB9033C2}" destId="{767EDD47-084A-40BD-8855-0E6E1700DF58}" srcOrd="2" destOrd="0" presId="urn:microsoft.com/office/officeart/2005/8/layout/venn1"/>
    <dgm:cxn modelId="{1DE44B70-E177-4BAE-8B3B-F91C5897A91A}" type="presParOf" srcId="{2DE52F32-E4E3-402B-87AF-3AD3BB9033C2}" destId="{929772B9-5663-4894-9330-50040BFA63A3}" srcOrd="3" destOrd="0" presId="urn:microsoft.com/office/officeart/2005/8/layout/venn1"/>
    <dgm:cxn modelId="{478DC5ED-C96A-4046-9F46-C6D01FDDF183}" type="presParOf" srcId="{2DE52F32-E4E3-402B-87AF-3AD3BB9033C2}" destId="{B9174D15-9B0B-418B-BE42-BC4C7D892D09}" srcOrd="4" destOrd="0" presId="urn:microsoft.com/office/officeart/2005/8/layout/venn1"/>
    <dgm:cxn modelId="{EF2F66D9-EC3B-4B94-A4A8-914C94A3CFD5}" type="presParOf" srcId="{2DE52F32-E4E3-402B-87AF-3AD3BB9033C2}" destId="{364D8439-E05F-483A-BC4A-45764DB0C469}" srcOrd="5" destOrd="0" presId="urn:microsoft.com/office/officeart/2005/8/layout/venn1"/>
    <dgm:cxn modelId="{718122EA-93C2-417E-81F6-0875E6207A95}" type="presParOf" srcId="{2DE52F32-E4E3-402B-87AF-3AD3BB9033C2}" destId="{782F5E15-679C-4CCB-8A0C-0E7E63622A75}" srcOrd="6" destOrd="0" presId="urn:microsoft.com/office/officeart/2005/8/layout/venn1"/>
    <dgm:cxn modelId="{2CADEE76-388B-46F1-A8F1-C887D70D0A79}" type="presParOf" srcId="{2DE52F32-E4E3-402B-87AF-3AD3BB9033C2}" destId="{297B55C3-82BA-439E-B888-AF12F393B15E}" srcOrd="7" destOrd="0" presId="urn:microsoft.com/office/officeart/2005/8/layout/venn1"/>
    <dgm:cxn modelId="{C9353F3C-345C-4C7F-8470-9C44413271DB}" type="presParOf" srcId="{2DE52F32-E4E3-402B-87AF-3AD3BB9033C2}" destId="{7682EE6A-E255-4CBD-8F71-579FB95CFCE9}" srcOrd="8" destOrd="0" presId="urn:microsoft.com/office/officeart/2005/8/layout/venn1"/>
    <dgm:cxn modelId="{55739FA8-80E5-42E8-BE12-FDAB01622F51}" type="presParOf" srcId="{2DE52F32-E4E3-402B-87AF-3AD3BB9033C2}" destId="{EBB20D6E-A945-4206-9242-39594FDC506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B8DA8E0-59BA-49DE-B29A-9A669016784B}" type="doc">
      <dgm:prSet loTypeId="urn:microsoft.com/office/officeart/2005/8/layout/equation2" loCatId="relationship" qsTypeId="urn:microsoft.com/office/officeart/2005/8/quickstyle/simple2" qsCatId="simple" csTypeId="urn:microsoft.com/office/officeart/2005/8/colors/accent1_1" csCatId="accent1" phldr="1"/>
      <dgm:spPr/>
      <dgm:t>
        <a:bodyPr/>
        <a:lstStyle/>
        <a:p>
          <a:endParaRPr lang="pl-PL"/>
        </a:p>
      </dgm:t>
    </dgm:pt>
    <dgm:pt modelId="{D5A3D0DA-DB1C-4707-A340-79090F95C1E0}">
      <dgm:prSet custT="1"/>
      <dgm:spPr/>
      <dgm:t>
        <a:bodyPr/>
        <a:lstStyle/>
        <a:p>
          <a:pPr rtl="0"/>
          <a:r>
            <a:rPr lang="pl-PL" sz="2400" dirty="0"/>
            <a:t>działania (zachowania dynamiczne, czynne)</a:t>
          </a:r>
        </a:p>
      </dgm:t>
    </dgm:pt>
    <dgm:pt modelId="{A65D3C66-8AD1-4E87-85FE-3050DE6CB055}" type="parTrans" cxnId="{1A954139-3921-49EB-9708-958659EC96C6}">
      <dgm:prSet/>
      <dgm:spPr/>
      <dgm:t>
        <a:bodyPr/>
        <a:lstStyle/>
        <a:p>
          <a:endParaRPr lang="pl-PL" sz="2400"/>
        </a:p>
      </dgm:t>
    </dgm:pt>
    <dgm:pt modelId="{5D6C3519-9B39-415A-94E9-7C292933403D}" type="sibTrans" cxnId="{1A954139-3921-49EB-9708-958659EC96C6}">
      <dgm:prSet custT="1"/>
      <dgm:spPr/>
      <dgm:t>
        <a:bodyPr/>
        <a:lstStyle/>
        <a:p>
          <a:endParaRPr lang="pl-PL" sz="2400"/>
        </a:p>
      </dgm:t>
    </dgm:pt>
    <dgm:pt modelId="{5C26E278-6524-46F0-8DE6-9D44B5035214}">
      <dgm:prSet custT="1"/>
      <dgm:spPr/>
      <dgm:t>
        <a:bodyPr/>
        <a:lstStyle/>
        <a:p>
          <a:pPr rtl="0"/>
          <a:r>
            <a:rPr lang="pl-PL" sz="2400" dirty="0"/>
            <a:t>zaniechania (np. </a:t>
          </a:r>
          <a:r>
            <a:rPr lang="pl-PL" sz="2400" dirty="0" err="1"/>
            <a:t>nieprzy-dzielania</a:t>
          </a:r>
          <a:r>
            <a:rPr lang="pl-PL" sz="2400" dirty="0"/>
            <a:t> zadań)</a:t>
          </a:r>
        </a:p>
      </dgm:t>
    </dgm:pt>
    <dgm:pt modelId="{D8F62643-6D7D-4ED1-AFF8-FAC6F0735A1E}" type="parTrans" cxnId="{AA4B9B18-62A7-4773-A072-930F9E80899A}">
      <dgm:prSet/>
      <dgm:spPr/>
      <dgm:t>
        <a:bodyPr/>
        <a:lstStyle/>
        <a:p>
          <a:endParaRPr lang="pl-PL" sz="2400"/>
        </a:p>
      </dgm:t>
    </dgm:pt>
    <dgm:pt modelId="{B903CD6D-6029-4BB9-8288-1376B32C5B33}" type="sibTrans" cxnId="{AA4B9B18-62A7-4773-A072-930F9E80899A}">
      <dgm:prSet custT="1"/>
      <dgm:spPr/>
      <dgm:t>
        <a:bodyPr/>
        <a:lstStyle/>
        <a:p>
          <a:endParaRPr lang="pl-PL" sz="2400"/>
        </a:p>
      </dgm:t>
    </dgm:pt>
    <dgm:pt modelId="{68335AA5-3F64-4884-864F-CC4BE67AA343}">
      <dgm:prSet custT="1"/>
      <dgm:spPr/>
      <dgm:t>
        <a:bodyPr/>
        <a:lstStyle/>
        <a:p>
          <a:pPr algn="ctr" rtl="0"/>
          <a:r>
            <a:rPr lang="pl-PL" sz="2400" dirty="0"/>
            <a:t>Objawy mobbingu: </a:t>
          </a:r>
        </a:p>
        <a:p>
          <a:pPr algn="just" rtl="0"/>
          <a:r>
            <a:rPr lang="pl-PL" sz="2400" dirty="0"/>
            <a:t>art. 94</a:t>
          </a:r>
          <a:r>
            <a:rPr lang="pl-PL" sz="2400" baseline="30000" dirty="0"/>
            <a:t>3 </a:t>
          </a:r>
          <a:r>
            <a:rPr lang="pl-PL" sz="2400" dirty="0"/>
            <a:t>§ 2 </a:t>
          </a:r>
          <a:r>
            <a:rPr lang="pl-PL" sz="2400" dirty="0" err="1"/>
            <a:t>k.p</a:t>
          </a:r>
          <a:r>
            <a:rPr lang="pl-PL" sz="2400" dirty="0"/>
            <a:t>. wskazuje dwie postaci zachowań wobec pracownika pod-danego mobbingowi:  </a:t>
          </a:r>
        </a:p>
      </dgm:t>
    </dgm:pt>
    <dgm:pt modelId="{B4DB6A11-4AFC-4CA6-924F-68C7560C97EF}" type="sibTrans" cxnId="{30E9A1DD-4A44-4BD9-AEBD-A6046E40142F}">
      <dgm:prSet/>
      <dgm:spPr/>
      <dgm:t>
        <a:bodyPr/>
        <a:lstStyle/>
        <a:p>
          <a:endParaRPr lang="pl-PL" sz="2400"/>
        </a:p>
      </dgm:t>
    </dgm:pt>
    <dgm:pt modelId="{E04FE390-E2AD-4F31-AE72-8CF7DBCF4CFA}" type="parTrans" cxnId="{30E9A1DD-4A44-4BD9-AEBD-A6046E40142F}">
      <dgm:prSet/>
      <dgm:spPr/>
      <dgm:t>
        <a:bodyPr/>
        <a:lstStyle/>
        <a:p>
          <a:endParaRPr lang="pl-PL" sz="2400"/>
        </a:p>
      </dgm:t>
    </dgm:pt>
    <dgm:pt modelId="{6FA50479-6475-414A-BCDE-027C0C88B8C0}" type="pres">
      <dgm:prSet presAssocID="{5B8DA8E0-59BA-49DE-B29A-9A669016784B}" presName="Name0" presStyleCnt="0">
        <dgm:presLayoutVars>
          <dgm:dir/>
          <dgm:resizeHandles val="exact"/>
        </dgm:presLayoutVars>
      </dgm:prSet>
      <dgm:spPr/>
    </dgm:pt>
    <dgm:pt modelId="{36100F8D-30EA-4F13-B023-17EBC556F3CD}" type="pres">
      <dgm:prSet presAssocID="{5B8DA8E0-59BA-49DE-B29A-9A669016784B}" presName="vNodes" presStyleCnt="0"/>
      <dgm:spPr/>
    </dgm:pt>
    <dgm:pt modelId="{6BF9B020-2FC4-456E-8E97-88DFBE7A9165}" type="pres">
      <dgm:prSet presAssocID="{D5A3D0DA-DB1C-4707-A340-79090F95C1E0}" presName="node" presStyleLbl="node1" presStyleIdx="0" presStyleCnt="3" custScaleX="149897" custLinFactX="100000" custLinFactNeighborX="159720" custLinFactNeighborY="-1311">
        <dgm:presLayoutVars>
          <dgm:bulletEnabled val="1"/>
        </dgm:presLayoutVars>
      </dgm:prSet>
      <dgm:spPr/>
    </dgm:pt>
    <dgm:pt modelId="{297A489F-DB91-408F-A296-E09D452E4142}" type="pres">
      <dgm:prSet presAssocID="{5D6C3519-9B39-415A-94E9-7C292933403D}" presName="spacerT" presStyleCnt="0"/>
      <dgm:spPr/>
    </dgm:pt>
    <dgm:pt modelId="{AC7156AA-7E58-4B49-BDF0-C8973A72322F}" type="pres">
      <dgm:prSet presAssocID="{5D6C3519-9B39-415A-94E9-7C292933403D}" presName="sibTrans" presStyleLbl="sibTrans2D1" presStyleIdx="0" presStyleCnt="2" custLinFactX="200000" custLinFactY="-543" custLinFactNeighborX="248815" custLinFactNeighborY="-100000"/>
      <dgm:spPr/>
    </dgm:pt>
    <dgm:pt modelId="{A6E6F52C-56E8-4BD2-BB62-303E258B5510}" type="pres">
      <dgm:prSet presAssocID="{5D6C3519-9B39-415A-94E9-7C292933403D}" presName="spacerB" presStyleCnt="0"/>
      <dgm:spPr/>
    </dgm:pt>
    <dgm:pt modelId="{19FC1C06-2EDF-46E7-9EBD-DAB944DF2361}" type="pres">
      <dgm:prSet presAssocID="{5C26E278-6524-46F0-8DE6-9D44B5035214}" presName="node" presStyleLbl="node1" presStyleIdx="1" presStyleCnt="3" custScaleX="149896" custLinFactX="100000" custLinFactY="-5847" custLinFactNeighborX="167057" custLinFactNeighborY="-100000">
        <dgm:presLayoutVars>
          <dgm:bulletEnabled val="1"/>
        </dgm:presLayoutVars>
      </dgm:prSet>
      <dgm:spPr/>
    </dgm:pt>
    <dgm:pt modelId="{3B7FA0D4-F256-4DD9-8D91-D17334870BD6}" type="pres">
      <dgm:prSet presAssocID="{5B8DA8E0-59BA-49DE-B29A-9A669016784B}" presName="sibTransLast" presStyleLbl="sibTrans2D1" presStyleIdx="1" presStyleCnt="2"/>
      <dgm:spPr/>
    </dgm:pt>
    <dgm:pt modelId="{8FE4678E-EFA6-4517-9ACD-6389D0C609A5}" type="pres">
      <dgm:prSet presAssocID="{5B8DA8E0-59BA-49DE-B29A-9A669016784B}" presName="connectorText" presStyleLbl="sibTrans2D1" presStyleIdx="1" presStyleCnt="2"/>
      <dgm:spPr/>
    </dgm:pt>
    <dgm:pt modelId="{27F23C81-C007-4B89-A0F4-7C7978B9A3D4}" type="pres">
      <dgm:prSet presAssocID="{5B8DA8E0-59BA-49DE-B29A-9A669016784B}" presName="lastNode" presStyleLbl="node1" presStyleIdx="2" presStyleCnt="3" custLinFactX="-73287" custLinFactNeighborX="-100000" custLinFactNeighborY="-793">
        <dgm:presLayoutVars>
          <dgm:bulletEnabled val="1"/>
        </dgm:presLayoutVars>
      </dgm:prSet>
      <dgm:spPr/>
    </dgm:pt>
  </dgm:ptLst>
  <dgm:cxnLst>
    <dgm:cxn modelId="{15DBF301-1758-49A3-8FAA-BA3AD6A65004}" type="presOf" srcId="{B903CD6D-6029-4BB9-8288-1376B32C5B33}" destId="{8FE4678E-EFA6-4517-9ACD-6389D0C609A5}" srcOrd="1" destOrd="0" presId="urn:microsoft.com/office/officeart/2005/8/layout/equation2"/>
    <dgm:cxn modelId="{C4C2860A-64A2-4234-9119-919DBFF77C67}" type="presOf" srcId="{5D6C3519-9B39-415A-94E9-7C292933403D}" destId="{AC7156AA-7E58-4B49-BDF0-C8973A72322F}" srcOrd="0" destOrd="0" presId="urn:microsoft.com/office/officeart/2005/8/layout/equation2"/>
    <dgm:cxn modelId="{AA4B9B18-62A7-4773-A072-930F9E80899A}" srcId="{5B8DA8E0-59BA-49DE-B29A-9A669016784B}" destId="{5C26E278-6524-46F0-8DE6-9D44B5035214}" srcOrd="1" destOrd="0" parTransId="{D8F62643-6D7D-4ED1-AFF8-FAC6F0735A1E}" sibTransId="{B903CD6D-6029-4BB9-8288-1376B32C5B33}"/>
    <dgm:cxn modelId="{1A954139-3921-49EB-9708-958659EC96C6}" srcId="{5B8DA8E0-59BA-49DE-B29A-9A669016784B}" destId="{D5A3D0DA-DB1C-4707-A340-79090F95C1E0}" srcOrd="0" destOrd="0" parTransId="{A65D3C66-8AD1-4E87-85FE-3050DE6CB055}" sibTransId="{5D6C3519-9B39-415A-94E9-7C292933403D}"/>
    <dgm:cxn modelId="{636F823B-B128-4BD0-B2CF-A00538A8C724}" type="presOf" srcId="{68335AA5-3F64-4884-864F-CC4BE67AA343}" destId="{27F23C81-C007-4B89-A0F4-7C7978B9A3D4}" srcOrd="0" destOrd="0" presId="urn:microsoft.com/office/officeart/2005/8/layout/equation2"/>
    <dgm:cxn modelId="{295DFE69-2973-48D2-B11E-29756E404EE0}" type="presOf" srcId="{5B8DA8E0-59BA-49DE-B29A-9A669016784B}" destId="{6FA50479-6475-414A-BCDE-027C0C88B8C0}" srcOrd="0" destOrd="0" presId="urn:microsoft.com/office/officeart/2005/8/layout/equation2"/>
    <dgm:cxn modelId="{AE950FA7-BE6B-429B-B297-80DB1288DB62}" type="presOf" srcId="{B903CD6D-6029-4BB9-8288-1376B32C5B33}" destId="{3B7FA0D4-F256-4DD9-8D91-D17334870BD6}" srcOrd="0" destOrd="0" presId="urn:microsoft.com/office/officeart/2005/8/layout/equation2"/>
    <dgm:cxn modelId="{17EA39C6-B09B-4440-9CFC-8F87C91261FE}" type="presOf" srcId="{D5A3D0DA-DB1C-4707-A340-79090F95C1E0}" destId="{6BF9B020-2FC4-456E-8E97-88DFBE7A9165}" srcOrd="0" destOrd="0" presId="urn:microsoft.com/office/officeart/2005/8/layout/equation2"/>
    <dgm:cxn modelId="{30E9A1DD-4A44-4BD9-AEBD-A6046E40142F}" srcId="{5B8DA8E0-59BA-49DE-B29A-9A669016784B}" destId="{68335AA5-3F64-4884-864F-CC4BE67AA343}" srcOrd="2" destOrd="0" parTransId="{E04FE390-E2AD-4F31-AE72-8CF7DBCF4CFA}" sibTransId="{B4DB6A11-4AFC-4CA6-924F-68C7560C97EF}"/>
    <dgm:cxn modelId="{6100E2E5-2EB0-4E39-ADAC-E1B86B239650}" type="presOf" srcId="{5C26E278-6524-46F0-8DE6-9D44B5035214}" destId="{19FC1C06-2EDF-46E7-9EBD-DAB944DF2361}" srcOrd="0" destOrd="0" presId="urn:microsoft.com/office/officeart/2005/8/layout/equation2"/>
    <dgm:cxn modelId="{7FF8DBDF-90E7-4BE2-A6D5-699E77F3D720}" type="presParOf" srcId="{6FA50479-6475-414A-BCDE-027C0C88B8C0}" destId="{36100F8D-30EA-4F13-B023-17EBC556F3CD}" srcOrd="0" destOrd="0" presId="urn:microsoft.com/office/officeart/2005/8/layout/equation2"/>
    <dgm:cxn modelId="{4D6CD115-A442-4D5A-93EB-B02786966B85}" type="presParOf" srcId="{36100F8D-30EA-4F13-B023-17EBC556F3CD}" destId="{6BF9B020-2FC4-456E-8E97-88DFBE7A9165}" srcOrd="0" destOrd="0" presId="urn:microsoft.com/office/officeart/2005/8/layout/equation2"/>
    <dgm:cxn modelId="{8046DFC9-1FFC-4CD3-A6C2-D6031F3C87EF}" type="presParOf" srcId="{36100F8D-30EA-4F13-B023-17EBC556F3CD}" destId="{297A489F-DB91-408F-A296-E09D452E4142}" srcOrd="1" destOrd="0" presId="urn:microsoft.com/office/officeart/2005/8/layout/equation2"/>
    <dgm:cxn modelId="{47DD6E9F-C09D-44C4-AF5F-3D1753BB26CA}" type="presParOf" srcId="{36100F8D-30EA-4F13-B023-17EBC556F3CD}" destId="{AC7156AA-7E58-4B49-BDF0-C8973A72322F}" srcOrd="2" destOrd="0" presId="urn:microsoft.com/office/officeart/2005/8/layout/equation2"/>
    <dgm:cxn modelId="{41816A5A-1522-43FE-90CC-AE59ABC646BA}" type="presParOf" srcId="{36100F8D-30EA-4F13-B023-17EBC556F3CD}" destId="{A6E6F52C-56E8-4BD2-BB62-303E258B5510}" srcOrd="3" destOrd="0" presId="urn:microsoft.com/office/officeart/2005/8/layout/equation2"/>
    <dgm:cxn modelId="{8E802128-05AA-4F43-936D-0F9A8C83BE4D}" type="presParOf" srcId="{36100F8D-30EA-4F13-B023-17EBC556F3CD}" destId="{19FC1C06-2EDF-46E7-9EBD-DAB944DF2361}" srcOrd="4" destOrd="0" presId="urn:microsoft.com/office/officeart/2005/8/layout/equation2"/>
    <dgm:cxn modelId="{B88D2A1C-0942-4D59-B66F-046478CA3348}" type="presParOf" srcId="{6FA50479-6475-414A-BCDE-027C0C88B8C0}" destId="{3B7FA0D4-F256-4DD9-8D91-D17334870BD6}" srcOrd="1" destOrd="0" presId="urn:microsoft.com/office/officeart/2005/8/layout/equation2"/>
    <dgm:cxn modelId="{FA5AB912-6D1C-4873-8863-4E16DB035C61}" type="presParOf" srcId="{3B7FA0D4-F256-4DD9-8D91-D17334870BD6}" destId="{8FE4678E-EFA6-4517-9ACD-6389D0C609A5}" srcOrd="0" destOrd="0" presId="urn:microsoft.com/office/officeart/2005/8/layout/equation2"/>
    <dgm:cxn modelId="{5A5814ED-985B-4AC7-AEC5-5BED5D297D8D}" type="presParOf" srcId="{6FA50479-6475-414A-BCDE-027C0C88B8C0}" destId="{27F23C81-C007-4B89-A0F4-7C7978B9A3D4}"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A989520-6147-4722-A6E1-286A3C74AEF5}" type="doc">
      <dgm:prSet loTypeId="urn:microsoft.com/office/officeart/2005/8/layout/target3" loCatId="relationship" qsTypeId="urn:microsoft.com/office/officeart/2005/8/quickstyle/3d2#2" qsCatId="3D" csTypeId="urn:microsoft.com/office/officeart/2005/8/colors/accent1_3" csCatId="accent1"/>
      <dgm:spPr/>
      <dgm:t>
        <a:bodyPr/>
        <a:lstStyle/>
        <a:p>
          <a:endParaRPr lang="pl-PL"/>
        </a:p>
      </dgm:t>
    </dgm:pt>
    <dgm:pt modelId="{C0FB02CB-6D5C-4650-B385-FED64841516A}">
      <dgm:prSet custT="1"/>
      <dgm:spPr/>
      <dgm:t>
        <a:bodyPr/>
        <a:lstStyle/>
        <a:p>
          <a:pPr algn="just" rtl="0"/>
          <a:r>
            <a:rPr lang="pl-PL" sz="2600" dirty="0"/>
            <a:t>do stwierdzenia mobbingu nie jest wymagane wykazanie umyślnego zamiaru wywołania rozstroju zdrowia u pracownika poddanego temu zakazanemu zachowaniu się </a:t>
          </a:r>
          <a:r>
            <a:rPr lang="pl-PL" sz="2600" dirty="0" err="1"/>
            <a:t>mobbera</a:t>
          </a:r>
          <a:r>
            <a:rPr lang="pl-PL" sz="2600" dirty="0"/>
            <a:t>,</a:t>
          </a:r>
        </a:p>
      </dgm:t>
    </dgm:pt>
    <dgm:pt modelId="{9D67D581-C2DB-4E8C-9D23-899A919264D8}" type="parTrans" cxnId="{C4605B14-ED36-4B10-989E-644CE11ABC92}">
      <dgm:prSet/>
      <dgm:spPr/>
      <dgm:t>
        <a:bodyPr/>
        <a:lstStyle/>
        <a:p>
          <a:pPr algn="just"/>
          <a:endParaRPr lang="pl-PL" sz="2600"/>
        </a:p>
      </dgm:t>
    </dgm:pt>
    <dgm:pt modelId="{AE9DA517-B6EA-4364-BCCB-BA3E916DF410}" type="sibTrans" cxnId="{C4605B14-ED36-4B10-989E-644CE11ABC92}">
      <dgm:prSet/>
      <dgm:spPr/>
      <dgm:t>
        <a:bodyPr/>
        <a:lstStyle/>
        <a:p>
          <a:pPr algn="just"/>
          <a:endParaRPr lang="pl-PL" sz="2600"/>
        </a:p>
      </dgm:t>
    </dgm:pt>
    <dgm:pt modelId="{6CB80B43-A809-4D37-90D1-ABF4AA250037}">
      <dgm:prSet custT="1"/>
      <dgm:spPr/>
      <dgm:t>
        <a:bodyPr/>
        <a:lstStyle/>
        <a:p>
          <a:pPr algn="just" rtl="0"/>
          <a:r>
            <a:rPr lang="pl-PL" sz="2600" dirty="0"/>
            <a:t>za mobbing mogą być zatem uznane wszelkie bezprawne, </a:t>
          </a:r>
          <a:r>
            <a:rPr lang="pl-PL" sz="2600" b="1" dirty="0"/>
            <a:t>także nieumyślne</a:t>
          </a:r>
          <a:r>
            <a:rPr lang="pl-PL" sz="2600" dirty="0"/>
            <a:t>, zachowania </a:t>
          </a:r>
          <a:r>
            <a:rPr lang="pl-PL" sz="2600" dirty="0" err="1"/>
            <a:t>mobbera</a:t>
          </a:r>
          <a:r>
            <a:rPr lang="pl-PL" sz="2600" dirty="0"/>
            <a:t> dotyczące lub skierowane przeciwko pracownikowi, które wyczerpują ustawowe znamiona mobbingu</a:t>
          </a:r>
        </a:p>
      </dgm:t>
    </dgm:pt>
    <dgm:pt modelId="{03FDCA8F-9FCA-4715-B130-BC4BF1B9273D}" type="parTrans" cxnId="{7D2145EB-27A9-4B72-8A5C-ED5338F5ED69}">
      <dgm:prSet/>
      <dgm:spPr/>
      <dgm:t>
        <a:bodyPr/>
        <a:lstStyle/>
        <a:p>
          <a:pPr algn="just"/>
          <a:endParaRPr lang="pl-PL" sz="2600"/>
        </a:p>
      </dgm:t>
    </dgm:pt>
    <dgm:pt modelId="{807D9ADB-4029-47EE-8174-0A76FC104E70}" type="sibTrans" cxnId="{7D2145EB-27A9-4B72-8A5C-ED5338F5ED69}">
      <dgm:prSet/>
      <dgm:spPr/>
      <dgm:t>
        <a:bodyPr/>
        <a:lstStyle/>
        <a:p>
          <a:pPr algn="just"/>
          <a:endParaRPr lang="pl-PL" sz="2600"/>
        </a:p>
      </dgm:t>
    </dgm:pt>
    <dgm:pt modelId="{E4039864-DEE1-473E-A318-5DE651F7D510}" type="pres">
      <dgm:prSet presAssocID="{4A989520-6147-4722-A6E1-286A3C74AEF5}" presName="Name0" presStyleCnt="0">
        <dgm:presLayoutVars>
          <dgm:chMax val="7"/>
          <dgm:dir/>
          <dgm:animLvl val="lvl"/>
          <dgm:resizeHandles val="exact"/>
        </dgm:presLayoutVars>
      </dgm:prSet>
      <dgm:spPr/>
    </dgm:pt>
    <dgm:pt modelId="{D3C3F8BB-8F09-4970-8F44-5A9AAE10BC8C}" type="pres">
      <dgm:prSet presAssocID="{C0FB02CB-6D5C-4650-B385-FED64841516A}" presName="circle1" presStyleLbl="node1" presStyleIdx="0" presStyleCnt="2"/>
      <dgm:spPr/>
    </dgm:pt>
    <dgm:pt modelId="{D15C24C2-14E9-47C7-9921-D738A3C8B546}" type="pres">
      <dgm:prSet presAssocID="{C0FB02CB-6D5C-4650-B385-FED64841516A}" presName="space" presStyleCnt="0"/>
      <dgm:spPr/>
    </dgm:pt>
    <dgm:pt modelId="{5FCA6B26-1AA5-48BE-BEE3-1D34539F9A8D}" type="pres">
      <dgm:prSet presAssocID="{C0FB02CB-6D5C-4650-B385-FED64841516A}" presName="rect1" presStyleLbl="alignAcc1" presStyleIdx="0" presStyleCnt="2"/>
      <dgm:spPr/>
    </dgm:pt>
    <dgm:pt modelId="{22BD0A7C-BAC7-452F-B252-B1FC14F879C7}" type="pres">
      <dgm:prSet presAssocID="{6CB80B43-A809-4D37-90D1-ABF4AA250037}" presName="vertSpace2" presStyleLbl="node1" presStyleIdx="0" presStyleCnt="2"/>
      <dgm:spPr/>
    </dgm:pt>
    <dgm:pt modelId="{84C6D144-AA6E-4308-AF44-9EA739DCEDD3}" type="pres">
      <dgm:prSet presAssocID="{6CB80B43-A809-4D37-90D1-ABF4AA250037}" presName="circle2" presStyleLbl="node1" presStyleIdx="1" presStyleCnt="2"/>
      <dgm:spPr/>
    </dgm:pt>
    <dgm:pt modelId="{F9CA76DC-C6B3-4FAC-A48E-0A8082B08DA3}" type="pres">
      <dgm:prSet presAssocID="{6CB80B43-A809-4D37-90D1-ABF4AA250037}" presName="rect2" presStyleLbl="alignAcc1" presStyleIdx="1" presStyleCnt="2"/>
      <dgm:spPr/>
    </dgm:pt>
    <dgm:pt modelId="{794A4858-A929-4F05-97C9-72E701B3B511}" type="pres">
      <dgm:prSet presAssocID="{C0FB02CB-6D5C-4650-B385-FED64841516A}" presName="rect1ParTxNoCh" presStyleLbl="alignAcc1" presStyleIdx="1" presStyleCnt="2">
        <dgm:presLayoutVars>
          <dgm:chMax val="1"/>
          <dgm:bulletEnabled val="1"/>
        </dgm:presLayoutVars>
      </dgm:prSet>
      <dgm:spPr/>
    </dgm:pt>
    <dgm:pt modelId="{B4514585-1C63-4ED7-82C7-270713E7AC0A}" type="pres">
      <dgm:prSet presAssocID="{6CB80B43-A809-4D37-90D1-ABF4AA250037}" presName="rect2ParTxNoCh" presStyleLbl="alignAcc1" presStyleIdx="1" presStyleCnt="2">
        <dgm:presLayoutVars>
          <dgm:chMax val="1"/>
          <dgm:bulletEnabled val="1"/>
        </dgm:presLayoutVars>
      </dgm:prSet>
      <dgm:spPr/>
    </dgm:pt>
  </dgm:ptLst>
  <dgm:cxnLst>
    <dgm:cxn modelId="{C4605B14-ED36-4B10-989E-644CE11ABC92}" srcId="{4A989520-6147-4722-A6E1-286A3C74AEF5}" destId="{C0FB02CB-6D5C-4650-B385-FED64841516A}" srcOrd="0" destOrd="0" parTransId="{9D67D581-C2DB-4E8C-9D23-899A919264D8}" sibTransId="{AE9DA517-B6EA-4364-BCCB-BA3E916DF410}"/>
    <dgm:cxn modelId="{2C160C26-B411-4F1D-9BBB-CC917B49198D}" type="presOf" srcId="{C0FB02CB-6D5C-4650-B385-FED64841516A}" destId="{794A4858-A929-4F05-97C9-72E701B3B511}" srcOrd="1" destOrd="0" presId="urn:microsoft.com/office/officeart/2005/8/layout/target3"/>
    <dgm:cxn modelId="{F0263665-624A-4696-857C-73EAF340A254}" type="presOf" srcId="{6CB80B43-A809-4D37-90D1-ABF4AA250037}" destId="{F9CA76DC-C6B3-4FAC-A48E-0A8082B08DA3}" srcOrd="0" destOrd="0" presId="urn:microsoft.com/office/officeart/2005/8/layout/target3"/>
    <dgm:cxn modelId="{B9BAA877-D37D-4299-BE27-E1137E87BA8D}" type="presOf" srcId="{6CB80B43-A809-4D37-90D1-ABF4AA250037}" destId="{B4514585-1C63-4ED7-82C7-270713E7AC0A}" srcOrd="1" destOrd="0" presId="urn:microsoft.com/office/officeart/2005/8/layout/target3"/>
    <dgm:cxn modelId="{7D2145EB-27A9-4B72-8A5C-ED5338F5ED69}" srcId="{4A989520-6147-4722-A6E1-286A3C74AEF5}" destId="{6CB80B43-A809-4D37-90D1-ABF4AA250037}" srcOrd="1" destOrd="0" parTransId="{03FDCA8F-9FCA-4715-B130-BC4BF1B9273D}" sibTransId="{807D9ADB-4029-47EE-8174-0A76FC104E70}"/>
    <dgm:cxn modelId="{732AE9FA-6390-4F90-A748-61646940FA83}" type="presOf" srcId="{C0FB02CB-6D5C-4650-B385-FED64841516A}" destId="{5FCA6B26-1AA5-48BE-BEE3-1D34539F9A8D}" srcOrd="0" destOrd="0" presId="urn:microsoft.com/office/officeart/2005/8/layout/target3"/>
    <dgm:cxn modelId="{749299FE-8DD4-46A7-AB93-CFDFA79C296E}" type="presOf" srcId="{4A989520-6147-4722-A6E1-286A3C74AEF5}" destId="{E4039864-DEE1-473E-A318-5DE651F7D510}" srcOrd="0" destOrd="0" presId="urn:microsoft.com/office/officeart/2005/8/layout/target3"/>
    <dgm:cxn modelId="{075DC324-45CE-4588-95FF-7199BA5D9147}" type="presParOf" srcId="{E4039864-DEE1-473E-A318-5DE651F7D510}" destId="{D3C3F8BB-8F09-4970-8F44-5A9AAE10BC8C}" srcOrd="0" destOrd="0" presId="urn:microsoft.com/office/officeart/2005/8/layout/target3"/>
    <dgm:cxn modelId="{9C338701-35F7-4082-8B92-2081A14A0D89}" type="presParOf" srcId="{E4039864-DEE1-473E-A318-5DE651F7D510}" destId="{D15C24C2-14E9-47C7-9921-D738A3C8B546}" srcOrd="1" destOrd="0" presId="urn:microsoft.com/office/officeart/2005/8/layout/target3"/>
    <dgm:cxn modelId="{5338A9DB-3A82-4247-B55D-3D4C73D74890}" type="presParOf" srcId="{E4039864-DEE1-473E-A318-5DE651F7D510}" destId="{5FCA6B26-1AA5-48BE-BEE3-1D34539F9A8D}" srcOrd="2" destOrd="0" presId="urn:microsoft.com/office/officeart/2005/8/layout/target3"/>
    <dgm:cxn modelId="{711B4F52-A8ED-4DF4-B13D-61D3CDBB1952}" type="presParOf" srcId="{E4039864-DEE1-473E-A318-5DE651F7D510}" destId="{22BD0A7C-BAC7-452F-B252-B1FC14F879C7}" srcOrd="3" destOrd="0" presId="urn:microsoft.com/office/officeart/2005/8/layout/target3"/>
    <dgm:cxn modelId="{2BF51979-4C69-48E2-BCD8-3372B57C3421}" type="presParOf" srcId="{E4039864-DEE1-473E-A318-5DE651F7D510}" destId="{84C6D144-AA6E-4308-AF44-9EA739DCEDD3}" srcOrd="4" destOrd="0" presId="urn:microsoft.com/office/officeart/2005/8/layout/target3"/>
    <dgm:cxn modelId="{32710E2F-97D8-412B-8667-C48E7F9BB3A2}" type="presParOf" srcId="{E4039864-DEE1-473E-A318-5DE651F7D510}" destId="{F9CA76DC-C6B3-4FAC-A48E-0A8082B08DA3}" srcOrd="5" destOrd="0" presId="urn:microsoft.com/office/officeart/2005/8/layout/target3"/>
    <dgm:cxn modelId="{BEBEE195-0D4A-4754-B758-DB1AD99BEA3F}" type="presParOf" srcId="{E4039864-DEE1-473E-A318-5DE651F7D510}" destId="{794A4858-A929-4F05-97C9-72E701B3B511}" srcOrd="6" destOrd="0" presId="urn:microsoft.com/office/officeart/2005/8/layout/target3"/>
    <dgm:cxn modelId="{E29DFD73-E918-4953-8312-CCD83FC9A2A2}" type="presParOf" srcId="{E4039864-DEE1-473E-A318-5DE651F7D510}" destId="{B4514585-1C63-4ED7-82C7-270713E7AC0A}"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9B8A8CD-4714-4B81-93F7-1D047CAA62BE}" type="doc">
      <dgm:prSet loTypeId="urn:microsoft.com/office/officeart/2005/8/layout/vList2" loCatId="list" qsTypeId="urn:microsoft.com/office/officeart/2005/8/quickstyle/3d1" qsCatId="3D" csTypeId="urn:microsoft.com/office/officeart/2005/8/colors/accent1_1" csCatId="accent1" phldr="1"/>
      <dgm:spPr/>
      <dgm:t>
        <a:bodyPr/>
        <a:lstStyle/>
        <a:p>
          <a:endParaRPr lang="pl-PL"/>
        </a:p>
      </dgm:t>
    </dgm:pt>
    <dgm:pt modelId="{CFD92416-CE78-4C91-8543-88C9134476CF}">
      <dgm:prSet custT="1"/>
      <dgm:spPr/>
      <dgm:t>
        <a:bodyPr/>
        <a:lstStyle/>
        <a:p>
          <a:pPr algn="just" rtl="0"/>
          <a:r>
            <a:rPr lang="pl-PL" sz="2000" dirty="0"/>
            <a:t>możliwe jest wypowiedzenie umowy o pracę lub rozwiązanie umowy o pracę bez wypowiedzenia (art. 55 § 1</a:t>
          </a:r>
          <a:r>
            <a:rPr lang="pl-PL" sz="2000" baseline="30000" dirty="0"/>
            <a:t>1</a:t>
          </a:r>
          <a:r>
            <a:rPr lang="pl-PL" sz="2000" dirty="0"/>
            <a:t>k.p.),</a:t>
          </a:r>
        </a:p>
      </dgm:t>
    </dgm:pt>
    <dgm:pt modelId="{4465F03F-FD93-4183-B804-47B91475258E}" type="parTrans" cxnId="{AC38ACCA-DDB0-4CAE-AF47-CCFA731E0704}">
      <dgm:prSet/>
      <dgm:spPr/>
      <dgm:t>
        <a:bodyPr/>
        <a:lstStyle/>
        <a:p>
          <a:pPr algn="just"/>
          <a:endParaRPr lang="pl-PL" sz="2000"/>
        </a:p>
      </dgm:t>
    </dgm:pt>
    <dgm:pt modelId="{B56C23FD-E391-486B-90E3-A40737F17192}" type="sibTrans" cxnId="{AC38ACCA-DDB0-4CAE-AF47-CCFA731E0704}">
      <dgm:prSet/>
      <dgm:spPr/>
      <dgm:t>
        <a:bodyPr/>
        <a:lstStyle/>
        <a:p>
          <a:pPr algn="just"/>
          <a:endParaRPr lang="pl-PL" sz="2000"/>
        </a:p>
      </dgm:t>
    </dgm:pt>
    <dgm:pt modelId="{1ACEAA28-B198-4887-AE70-0C1AAF5B732E}">
      <dgm:prSet custT="1"/>
      <dgm:spPr/>
      <dgm:t>
        <a:bodyPr/>
        <a:lstStyle/>
        <a:p>
          <a:pPr algn="just" rtl="0"/>
          <a:r>
            <a:rPr lang="pl-PL" sz="2000" dirty="0"/>
            <a:t>konieczne jest zachowanie formy pisemnej (tylko dla celów dowodowych),</a:t>
          </a:r>
        </a:p>
      </dgm:t>
    </dgm:pt>
    <dgm:pt modelId="{9580265C-BAC7-42FB-8B5A-8A198B84E8AF}" type="parTrans" cxnId="{78F2F801-9DFD-4CD4-8C22-8792DA715968}">
      <dgm:prSet/>
      <dgm:spPr/>
      <dgm:t>
        <a:bodyPr/>
        <a:lstStyle/>
        <a:p>
          <a:pPr algn="just"/>
          <a:endParaRPr lang="pl-PL" sz="2000"/>
        </a:p>
      </dgm:t>
    </dgm:pt>
    <dgm:pt modelId="{97E84D7D-24FA-4A7B-B7DF-7DCD188EA2FB}" type="sibTrans" cxnId="{78F2F801-9DFD-4CD4-8C22-8792DA715968}">
      <dgm:prSet/>
      <dgm:spPr/>
      <dgm:t>
        <a:bodyPr/>
        <a:lstStyle/>
        <a:p>
          <a:pPr algn="just"/>
          <a:endParaRPr lang="pl-PL" sz="2000"/>
        </a:p>
      </dgm:t>
    </dgm:pt>
    <dgm:pt modelId="{B0AA2321-72B7-4856-A350-D2E0E38F7396}">
      <dgm:prSet custT="1"/>
      <dgm:spPr/>
      <dgm:t>
        <a:bodyPr/>
        <a:lstStyle/>
        <a:p>
          <a:pPr algn="just" rtl="0"/>
          <a:r>
            <a:rPr lang="pl-PL" sz="2000" dirty="0"/>
            <a:t>w piśmie należy podać </a:t>
          </a:r>
          <a:r>
            <a:rPr lang="pl-PL" sz="2000" dirty="0" err="1"/>
            <a:t>mobbing</a:t>
          </a:r>
          <a:r>
            <a:rPr lang="pl-PL" sz="2000" dirty="0"/>
            <a:t> jako przyczynę rozwiązania umowy o pracę,</a:t>
          </a:r>
        </a:p>
      </dgm:t>
    </dgm:pt>
    <dgm:pt modelId="{0BCA6201-C98D-45C0-970A-9C05EFB242CE}" type="parTrans" cxnId="{243587A9-E75B-4CA5-A29B-905C1BB2577E}">
      <dgm:prSet/>
      <dgm:spPr/>
      <dgm:t>
        <a:bodyPr/>
        <a:lstStyle/>
        <a:p>
          <a:pPr algn="just"/>
          <a:endParaRPr lang="pl-PL" sz="2000"/>
        </a:p>
      </dgm:t>
    </dgm:pt>
    <dgm:pt modelId="{F186BEED-DE2F-456B-A3EF-131439F08BF8}" type="sibTrans" cxnId="{243587A9-E75B-4CA5-A29B-905C1BB2577E}">
      <dgm:prSet/>
      <dgm:spPr/>
      <dgm:t>
        <a:bodyPr/>
        <a:lstStyle/>
        <a:p>
          <a:pPr algn="just"/>
          <a:endParaRPr lang="pl-PL" sz="2000"/>
        </a:p>
      </dgm:t>
    </dgm:pt>
    <dgm:pt modelId="{5EA8938F-822D-479F-A0EB-AE089670D445}">
      <dgm:prSet custT="1"/>
      <dgm:spPr/>
      <dgm:t>
        <a:bodyPr/>
        <a:lstStyle/>
        <a:p>
          <a:pPr algn="just" rtl="0"/>
          <a:r>
            <a:rPr lang="pl-PL" sz="2000" dirty="0"/>
            <a:t>nie jest podany termin na rozwiązanie umowy o pracę z powodu mobbingu (należy badać aktualność podanej przyczyny),</a:t>
          </a:r>
        </a:p>
      </dgm:t>
    </dgm:pt>
    <dgm:pt modelId="{FBD8935B-152A-4749-9D65-382519DB173D}" type="parTrans" cxnId="{F255DC8D-6123-4AD4-B10B-904FC09942D2}">
      <dgm:prSet/>
      <dgm:spPr/>
      <dgm:t>
        <a:bodyPr/>
        <a:lstStyle/>
        <a:p>
          <a:pPr algn="just"/>
          <a:endParaRPr lang="pl-PL" sz="2000"/>
        </a:p>
      </dgm:t>
    </dgm:pt>
    <dgm:pt modelId="{C1E7D842-7984-4CBA-93EB-39180F67115C}" type="sibTrans" cxnId="{F255DC8D-6123-4AD4-B10B-904FC09942D2}">
      <dgm:prSet/>
      <dgm:spPr/>
      <dgm:t>
        <a:bodyPr/>
        <a:lstStyle/>
        <a:p>
          <a:pPr algn="just"/>
          <a:endParaRPr lang="pl-PL" sz="2000"/>
        </a:p>
      </dgm:t>
    </dgm:pt>
    <dgm:pt modelId="{BA6E1C5F-DD90-49D4-8289-D2BB27F376EB}">
      <dgm:prSet custT="1"/>
      <dgm:spPr/>
      <dgm:t>
        <a:bodyPr/>
        <a:lstStyle/>
        <a:p>
          <a:pPr algn="just" rtl="0"/>
          <a:r>
            <a:rPr lang="pl-PL" sz="2000" b="1" dirty="0"/>
            <a:t>odszkodowanie przysługuje co najmniej w wysokości minimalnego wynagrodzenia za pracę (w przypadku żądania opiewającego na wyższą kwotę musi być wykazana szkoda)</a:t>
          </a:r>
        </a:p>
      </dgm:t>
    </dgm:pt>
    <dgm:pt modelId="{5453F3BB-90AB-4049-8C6B-046CF66A528E}" type="parTrans" cxnId="{477D2069-17C4-4D57-B6CB-21F87F6F13FC}">
      <dgm:prSet/>
      <dgm:spPr/>
      <dgm:t>
        <a:bodyPr/>
        <a:lstStyle/>
        <a:p>
          <a:pPr algn="just"/>
          <a:endParaRPr lang="pl-PL" sz="2000"/>
        </a:p>
      </dgm:t>
    </dgm:pt>
    <dgm:pt modelId="{CBC2548D-E7C7-4D0B-8E8E-436101D3EB71}" type="sibTrans" cxnId="{477D2069-17C4-4D57-B6CB-21F87F6F13FC}">
      <dgm:prSet/>
      <dgm:spPr/>
      <dgm:t>
        <a:bodyPr/>
        <a:lstStyle/>
        <a:p>
          <a:pPr algn="just"/>
          <a:endParaRPr lang="pl-PL" sz="2000"/>
        </a:p>
      </dgm:t>
    </dgm:pt>
    <dgm:pt modelId="{C8B0F3E2-AAAD-4911-AA58-EA4E1615F95B}" type="pres">
      <dgm:prSet presAssocID="{69B8A8CD-4714-4B81-93F7-1D047CAA62BE}" presName="linear" presStyleCnt="0">
        <dgm:presLayoutVars>
          <dgm:animLvl val="lvl"/>
          <dgm:resizeHandles val="exact"/>
        </dgm:presLayoutVars>
      </dgm:prSet>
      <dgm:spPr/>
    </dgm:pt>
    <dgm:pt modelId="{2D18AF8E-8094-41C1-9087-EA2294F39655}" type="pres">
      <dgm:prSet presAssocID="{CFD92416-CE78-4C91-8543-88C9134476CF}" presName="parentText" presStyleLbl="node1" presStyleIdx="0" presStyleCnt="5">
        <dgm:presLayoutVars>
          <dgm:chMax val="0"/>
          <dgm:bulletEnabled val="1"/>
        </dgm:presLayoutVars>
      </dgm:prSet>
      <dgm:spPr/>
    </dgm:pt>
    <dgm:pt modelId="{0EDD6BDC-9A24-4569-8873-74AD84F3C98D}" type="pres">
      <dgm:prSet presAssocID="{B56C23FD-E391-486B-90E3-A40737F17192}" presName="spacer" presStyleCnt="0"/>
      <dgm:spPr/>
    </dgm:pt>
    <dgm:pt modelId="{2DFE6DC8-C3AC-4D47-8986-1809D9333D3F}" type="pres">
      <dgm:prSet presAssocID="{1ACEAA28-B198-4887-AE70-0C1AAF5B732E}" presName="parentText" presStyleLbl="node1" presStyleIdx="1" presStyleCnt="5">
        <dgm:presLayoutVars>
          <dgm:chMax val="0"/>
          <dgm:bulletEnabled val="1"/>
        </dgm:presLayoutVars>
      </dgm:prSet>
      <dgm:spPr/>
    </dgm:pt>
    <dgm:pt modelId="{D09B2809-BCCE-4DEA-80E1-38EBB637D3A6}" type="pres">
      <dgm:prSet presAssocID="{97E84D7D-24FA-4A7B-B7DF-7DCD188EA2FB}" presName="spacer" presStyleCnt="0"/>
      <dgm:spPr/>
    </dgm:pt>
    <dgm:pt modelId="{344C92B4-178D-4709-A4EF-BAC191DA0EA3}" type="pres">
      <dgm:prSet presAssocID="{B0AA2321-72B7-4856-A350-D2E0E38F7396}" presName="parentText" presStyleLbl="node1" presStyleIdx="2" presStyleCnt="5">
        <dgm:presLayoutVars>
          <dgm:chMax val="0"/>
          <dgm:bulletEnabled val="1"/>
        </dgm:presLayoutVars>
      </dgm:prSet>
      <dgm:spPr/>
    </dgm:pt>
    <dgm:pt modelId="{4F0BC219-2767-4A74-841D-EF523968C37A}" type="pres">
      <dgm:prSet presAssocID="{F186BEED-DE2F-456B-A3EF-131439F08BF8}" presName="spacer" presStyleCnt="0"/>
      <dgm:spPr/>
    </dgm:pt>
    <dgm:pt modelId="{22F714F6-8808-4E77-A74A-37BECABD795E}" type="pres">
      <dgm:prSet presAssocID="{5EA8938F-822D-479F-A0EB-AE089670D445}" presName="parentText" presStyleLbl="node1" presStyleIdx="3" presStyleCnt="5">
        <dgm:presLayoutVars>
          <dgm:chMax val="0"/>
          <dgm:bulletEnabled val="1"/>
        </dgm:presLayoutVars>
      </dgm:prSet>
      <dgm:spPr/>
    </dgm:pt>
    <dgm:pt modelId="{FDB42362-80F1-4ADE-8E21-56736820873E}" type="pres">
      <dgm:prSet presAssocID="{C1E7D842-7984-4CBA-93EB-39180F67115C}" presName="spacer" presStyleCnt="0"/>
      <dgm:spPr/>
    </dgm:pt>
    <dgm:pt modelId="{3FE1DAC6-E4B5-40E7-9F22-CD27EA7271B8}" type="pres">
      <dgm:prSet presAssocID="{BA6E1C5F-DD90-49D4-8289-D2BB27F376EB}" presName="parentText" presStyleLbl="node1" presStyleIdx="4" presStyleCnt="5">
        <dgm:presLayoutVars>
          <dgm:chMax val="0"/>
          <dgm:bulletEnabled val="1"/>
        </dgm:presLayoutVars>
      </dgm:prSet>
      <dgm:spPr/>
    </dgm:pt>
  </dgm:ptLst>
  <dgm:cxnLst>
    <dgm:cxn modelId="{78F2F801-9DFD-4CD4-8C22-8792DA715968}" srcId="{69B8A8CD-4714-4B81-93F7-1D047CAA62BE}" destId="{1ACEAA28-B198-4887-AE70-0C1AAF5B732E}" srcOrd="1" destOrd="0" parTransId="{9580265C-BAC7-42FB-8B5A-8A198B84E8AF}" sibTransId="{97E84D7D-24FA-4A7B-B7DF-7DCD188EA2FB}"/>
    <dgm:cxn modelId="{E34F810A-3D34-49CC-96A8-A76BC72CD618}" type="presOf" srcId="{B0AA2321-72B7-4856-A350-D2E0E38F7396}" destId="{344C92B4-178D-4709-A4EF-BAC191DA0EA3}" srcOrd="0" destOrd="0" presId="urn:microsoft.com/office/officeart/2005/8/layout/vList2"/>
    <dgm:cxn modelId="{47ED9617-8E6C-456A-BA86-CFBA529A281C}" type="presOf" srcId="{5EA8938F-822D-479F-A0EB-AE089670D445}" destId="{22F714F6-8808-4E77-A74A-37BECABD795E}" srcOrd="0" destOrd="0" presId="urn:microsoft.com/office/officeart/2005/8/layout/vList2"/>
    <dgm:cxn modelId="{15483663-4176-4A3C-9689-08FC904FA506}" type="presOf" srcId="{CFD92416-CE78-4C91-8543-88C9134476CF}" destId="{2D18AF8E-8094-41C1-9087-EA2294F39655}" srcOrd="0" destOrd="0" presId="urn:microsoft.com/office/officeart/2005/8/layout/vList2"/>
    <dgm:cxn modelId="{477D2069-17C4-4D57-B6CB-21F87F6F13FC}" srcId="{69B8A8CD-4714-4B81-93F7-1D047CAA62BE}" destId="{BA6E1C5F-DD90-49D4-8289-D2BB27F376EB}" srcOrd="4" destOrd="0" parTransId="{5453F3BB-90AB-4049-8C6B-046CF66A528E}" sibTransId="{CBC2548D-E7C7-4D0B-8E8E-436101D3EB71}"/>
    <dgm:cxn modelId="{F255DC8D-6123-4AD4-B10B-904FC09942D2}" srcId="{69B8A8CD-4714-4B81-93F7-1D047CAA62BE}" destId="{5EA8938F-822D-479F-A0EB-AE089670D445}" srcOrd="3" destOrd="0" parTransId="{FBD8935B-152A-4749-9D65-382519DB173D}" sibTransId="{C1E7D842-7984-4CBA-93EB-39180F67115C}"/>
    <dgm:cxn modelId="{243587A9-E75B-4CA5-A29B-905C1BB2577E}" srcId="{69B8A8CD-4714-4B81-93F7-1D047CAA62BE}" destId="{B0AA2321-72B7-4856-A350-D2E0E38F7396}" srcOrd="2" destOrd="0" parTransId="{0BCA6201-C98D-45C0-970A-9C05EFB242CE}" sibTransId="{F186BEED-DE2F-456B-A3EF-131439F08BF8}"/>
    <dgm:cxn modelId="{0729C7B3-78D9-499A-82F1-E6181C6EA7C5}" type="presOf" srcId="{69B8A8CD-4714-4B81-93F7-1D047CAA62BE}" destId="{C8B0F3E2-AAAD-4911-AA58-EA4E1615F95B}" srcOrd="0" destOrd="0" presId="urn:microsoft.com/office/officeart/2005/8/layout/vList2"/>
    <dgm:cxn modelId="{162594C1-E326-4230-8BB0-5D98F09E409E}" type="presOf" srcId="{1ACEAA28-B198-4887-AE70-0C1AAF5B732E}" destId="{2DFE6DC8-C3AC-4D47-8986-1809D9333D3F}" srcOrd="0" destOrd="0" presId="urn:microsoft.com/office/officeart/2005/8/layout/vList2"/>
    <dgm:cxn modelId="{AC38ACCA-DDB0-4CAE-AF47-CCFA731E0704}" srcId="{69B8A8CD-4714-4B81-93F7-1D047CAA62BE}" destId="{CFD92416-CE78-4C91-8543-88C9134476CF}" srcOrd="0" destOrd="0" parTransId="{4465F03F-FD93-4183-B804-47B91475258E}" sibTransId="{B56C23FD-E391-486B-90E3-A40737F17192}"/>
    <dgm:cxn modelId="{0BB097D4-EBA1-410F-927B-7CD2D018EC5C}" type="presOf" srcId="{BA6E1C5F-DD90-49D4-8289-D2BB27F376EB}" destId="{3FE1DAC6-E4B5-40E7-9F22-CD27EA7271B8}" srcOrd="0" destOrd="0" presId="urn:microsoft.com/office/officeart/2005/8/layout/vList2"/>
    <dgm:cxn modelId="{052A424F-0961-4A94-B818-DF3454CC7AEB}" type="presParOf" srcId="{C8B0F3E2-AAAD-4911-AA58-EA4E1615F95B}" destId="{2D18AF8E-8094-41C1-9087-EA2294F39655}" srcOrd="0" destOrd="0" presId="urn:microsoft.com/office/officeart/2005/8/layout/vList2"/>
    <dgm:cxn modelId="{D741E451-31D7-4541-936F-15B2386BD296}" type="presParOf" srcId="{C8B0F3E2-AAAD-4911-AA58-EA4E1615F95B}" destId="{0EDD6BDC-9A24-4569-8873-74AD84F3C98D}" srcOrd="1" destOrd="0" presId="urn:microsoft.com/office/officeart/2005/8/layout/vList2"/>
    <dgm:cxn modelId="{19F2142D-4C0F-4C53-A15D-000377821150}" type="presParOf" srcId="{C8B0F3E2-AAAD-4911-AA58-EA4E1615F95B}" destId="{2DFE6DC8-C3AC-4D47-8986-1809D9333D3F}" srcOrd="2" destOrd="0" presId="urn:microsoft.com/office/officeart/2005/8/layout/vList2"/>
    <dgm:cxn modelId="{13B32B83-E596-49D1-A15E-F84E6F950C41}" type="presParOf" srcId="{C8B0F3E2-AAAD-4911-AA58-EA4E1615F95B}" destId="{D09B2809-BCCE-4DEA-80E1-38EBB637D3A6}" srcOrd="3" destOrd="0" presId="urn:microsoft.com/office/officeart/2005/8/layout/vList2"/>
    <dgm:cxn modelId="{AEC84E21-A9FA-41B1-AC03-4FC0F53DA538}" type="presParOf" srcId="{C8B0F3E2-AAAD-4911-AA58-EA4E1615F95B}" destId="{344C92B4-178D-4709-A4EF-BAC191DA0EA3}" srcOrd="4" destOrd="0" presId="urn:microsoft.com/office/officeart/2005/8/layout/vList2"/>
    <dgm:cxn modelId="{B6F4A099-709E-4C45-9FBC-C08BE70019B9}" type="presParOf" srcId="{C8B0F3E2-AAAD-4911-AA58-EA4E1615F95B}" destId="{4F0BC219-2767-4A74-841D-EF523968C37A}" srcOrd="5" destOrd="0" presId="urn:microsoft.com/office/officeart/2005/8/layout/vList2"/>
    <dgm:cxn modelId="{171DFB92-60AD-4033-80D6-01926750EEB6}" type="presParOf" srcId="{C8B0F3E2-AAAD-4911-AA58-EA4E1615F95B}" destId="{22F714F6-8808-4E77-A74A-37BECABD795E}" srcOrd="6" destOrd="0" presId="urn:microsoft.com/office/officeart/2005/8/layout/vList2"/>
    <dgm:cxn modelId="{88D263F9-72C3-4F3D-9431-22151D9C9A2B}" type="presParOf" srcId="{C8B0F3E2-AAAD-4911-AA58-EA4E1615F95B}" destId="{FDB42362-80F1-4ADE-8E21-56736820873E}" srcOrd="7" destOrd="0" presId="urn:microsoft.com/office/officeart/2005/8/layout/vList2"/>
    <dgm:cxn modelId="{E9ED0ABE-493D-47DD-92AE-87143062FAB8}" type="presParOf" srcId="{C8B0F3E2-AAAD-4911-AA58-EA4E1615F95B}" destId="{3FE1DAC6-E4B5-40E7-9F22-CD27EA7271B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C371EDE-225D-4FD7-8ABB-1E828E857121}" type="doc">
      <dgm:prSet loTypeId="urn:microsoft.com/office/officeart/2005/8/layout/vList2" loCatId="list" qsTypeId="urn:microsoft.com/office/officeart/2005/8/quickstyle/simple2" qsCatId="simple" csTypeId="urn:microsoft.com/office/officeart/2005/8/colors/accent1_1" csCatId="accent1" phldr="1"/>
      <dgm:spPr/>
      <dgm:t>
        <a:bodyPr/>
        <a:lstStyle/>
        <a:p>
          <a:endParaRPr lang="pl-PL"/>
        </a:p>
      </dgm:t>
    </dgm:pt>
    <dgm:pt modelId="{6F244424-2EA0-4F4E-980F-3909E552C511}">
      <dgm:prSet custT="1"/>
      <dgm:spPr/>
      <dgm:t>
        <a:bodyPr/>
        <a:lstStyle/>
        <a:p>
          <a:pPr algn="just"/>
          <a:r>
            <a:rPr lang="pl-PL" sz="1800" dirty="0"/>
            <a:t>Natomiast zaliczenie na poczet owego pełnego odszkodowania z tytułu </a:t>
          </a:r>
          <a:r>
            <a:rPr lang="pl-PL" sz="1800" dirty="0" err="1"/>
            <a:t>mobbingu</a:t>
          </a:r>
          <a:r>
            <a:rPr lang="pl-PL" sz="1800" dirty="0"/>
            <a:t> ryczałtowego odszkodowania, do którego pracownik nabył prawo na mocy art. 55 § 1</a:t>
          </a:r>
          <a:r>
            <a:rPr lang="pl-PL" sz="1800" baseline="30000" dirty="0"/>
            <a:t>1</a:t>
          </a:r>
          <a:r>
            <a:rPr lang="pl-PL" sz="1800" dirty="0"/>
            <a:t>, </a:t>
          </a:r>
          <a:r>
            <a:rPr lang="pl-PL" sz="1800" b="1" dirty="0"/>
            <a:t>zależy od rodzaju szkody będącej podstawą dochodzenia przez pracownika odszkodowania przewyższającego minimalny ryczałt z art. 94</a:t>
          </a:r>
          <a:r>
            <a:rPr lang="pl-PL" sz="1800" b="1" baseline="30000" dirty="0"/>
            <a:t>3</a:t>
          </a:r>
          <a:r>
            <a:rPr lang="pl-PL" sz="1800" b="1" dirty="0"/>
            <a:t> § 4. </a:t>
          </a:r>
        </a:p>
      </dgm:t>
    </dgm:pt>
    <dgm:pt modelId="{A1946600-6D22-4CE0-A7E9-3697582AAC2F}" type="parTrans" cxnId="{58795D8E-6CFA-4FF3-A91E-6E56C25B25A2}">
      <dgm:prSet/>
      <dgm:spPr/>
      <dgm:t>
        <a:bodyPr/>
        <a:lstStyle/>
        <a:p>
          <a:pPr algn="just"/>
          <a:endParaRPr lang="pl-PL" sz="1800"/>
        </a:p>
      </dgm:t>
    </dgm:pt>
    <dgm:pt modelId="{2D0B0FF1-DF3D-488F-A311-1342FB4B76F8}" type="sibTrans" cxnId="{58795D8E-6CFA-4FF3-A91E-6E56C25B25A2}">
      <dgm:prSet/>
      <dgm:spPr/>
      <dgm:t>
        <a:bodyPr/>
        <a:lstStyle/>
        <a:p>
          <a:pPr algn="just"/>
          <a:endParaRPr lang="pl-PL" sz="1800"/>
        </a:p>
      </dgm:t>
    </dgm:pt>
    <dgm:pt modelId="{48FB4359-F261-4F4B-B490-DE5E8473B8F4}">
      <dgm:prSet custT="1"/>
      <dgm:spPr/>
      <dgm:t>
        <a:bodyPr/>
        <a:lstStyle/>
        <a:p>
          <a:pPr algn="just"/>
          <a:r>
            <a:rPr lang="pl-PL" sz="1800" dirty="0"/>
            <a:t>Zasadniczym celem ryczałtowego odszkodowania z tytułu rozwiązania umowy z winy pracodawcy (art. 55 § 1</a:t>
          </a:r>
          <a:r>
            <a:rPr lang="pl-PL" sz="1800" baseline="30000" dirty="0"/>
            <a:t>1</a:t>
          </a:r>
          <a:r>
            <a:rPr lang="pl-PL" sz="1800" dirty="0"/>
            <a:t>) jest rekompensata utraconych zarobków. Jeżeli więc podstawą dochodzenia przez pracownika na podstawie art. 94</a:t>
          </a:r>
          <a:r>
            <a:rPr lang="pl-PL" sz="1800" baseline="30000" dirty="0"/>
            <a:t>3</a:t>
          </a:r>
          <a:r>
            <a:rPr lang="pl-PL" sz="1800" dirty="0"/>
            <a:t> § 4 wyższego odszkodowania z tytułu </a:t>
          </a:r>
          <a:r>
            <a:rPr lang="pl-PL" sz="1800" dirty="0" err="1"/>
            <a:t>mobbingu</a:t>
          </a:r>
          <a:r>
            <a:rPr lang="pl-PL" sz="1800" dirty="0"/>
            <a:t> niż przewidziany w tym przepisie minimalny ryczałt jest szkoda polegająca na nieuzyskiwaniu spodziewanego wynagrodzenia, to </a:t>
          </a:r>
          <a:r>
            <a:rPr lang="pl-PL" sz="1800" b="1" dirty="0"/>
            <a:t>ryczałtowe odszkodowanie z tytułu rozwiązania umowy z winy pracodawcy podlega zaliczeniu na jego poczet. Rekompensuje on bowiem tę samą szkodę. </a:t>
          </a:r>
        </a:p>
      </dgm:t>
    </dgm:pt>
    <dgm:pt modelId="{6A36FB9A-2529-4122-828C-485BA523D198}" type="parTrans" cxnId="{4E8E8064-6005-4C45-8881-5EE5EDF2419A}">
      <dgm:prSet/>
      <dgm:spPr/>
      <dgm:t>
        <a:bodyPr/>
        <a:lstStyle/>
        <a:p>
          <a:pPr algn="just"/>
          <a:endParaRPr lang="pl-PL" sz="1800"/>
        </a:p>
      </dgm:t>
    </dgm:pt>
    <dgm:pt modelId="{6949A6E7-0FFE-443C-8137-183AF275BEFB}" type="sibTrans" cxnId="{4E8E8064-6005-4C45-8881-5EE5EDF2419A}">
      <dgm:prSet/>
      <dgm:spPr/>
      <dgm:t>
        <a:bodyPr/>
        <a:lstStyle/>
        <a:p>
          <a:pPr algn="just"/>
          <a:endParaRPr lang="pl-PL" sz="1800"/>
        </a:p>
      </dgm:t>
    </dgm:pt>
    <dgm:pt modelId="{0E6A33BB-BD62-4E14-8129-280ADDCE2A65}">
      <dgm:prSet custT="1"/>
      <dgm:spPr/>
      <dgm:t>
        <a:bodyPr/>
        <a:lstStyle/>
        <a:p>
          <a:pPr algn="just"/>
          <a:r>
            <a:rPr lang="pl-PL" sz="1800" dirty="0"/>
            <a:t>Natomiast jeżeli podstawą jego dochodzenia </a:t>
          </a:r>
          <a:r>
            <a:rPr lang="pl-PL" sz="1800" b="1" dirty="0"/>
            <a:t>jest inna szkoda, w szczególności koszty leczenia, to przy ustalaniu pełnego odszkodowania z tytułu </a:t>
          </a:r>
          <a:r>
            <a:rPr lang="pl-PL" sz="1800" b="1" dirty="0" err="1"/>
            <a:t>mobbingu</a:t>
          </a:r>
          <a:r>
            <a:rPr lang="pl-PL" sz="1800" b="1" dirty="0"/>
            <a:t> nie ma podstaw do odliczenia ryczałtowego odszkodowania za rozwiązanie umowy.</a:t>
          </a:r>
        </a:p>
      </dgm:t>
    </dgm:pt>
    <dgm:pt modelId="{B050A3DF-D3AF-4F2A-9EA2-0668268FDB52}" type="parTrans" cxnId="{752CF747-8384-4599-85E0-1E5D9AE498C8}">
      <dgm:prSet/>
      <dgm:spPr/>
      <dgm:t>
        <a:bodyPr/>
        <a:lstStyle/>
        <a:p>
          <a:pPr algn="just"/>
          <a:endParaRPr lang="pl-PL" sz="1800"/>
        </a:p>
      </dgm:t>
    </dgm:pt>
    <dgm:pt modelId="{0EC8DFBA-19B9-40BD-8CD6-BA5361F9D7C8}" type="sibTrans" cxnId="{752CF747-8384-4599-85E0-1E5D9AE498C8}">
      <dgm:prSet/>
      <dgm:spPr/>
      <dgm:t>
        <a:bodyPr/>
        <a:lstStyle/>
        <a:p>
          <a:pPr algn="just"/>
          <a:endParaRPr lang="pl-PL" sz="1800"/>
        </a:p>
      </dgm:t>
    </dgm:pt>
    <dgm:pt modelId="{78C14D20-E45D-4A6C-97AB-469E15093540}" type="pres">
      <dgm:prSet presAssocID="{7C371EDE-225D-4FD7-8ABB-1E828E857121}" presName="linear" presStyleCnt="0">
        <dgm:presLayoutVars>
          <dgm:animLvl val="lvl"/>
          <dgm:resizeHandles val="exact"/>
        </dgm:presLayoutVars>
      </dgm:prSet>
      <dgm:spPr/>
    </dgm:pt>
    <dgm:pt modelId="{776F462A-26E4-4974-AFF5-31BA38608CCE}" type="pres">
      <dgm:prSet presAssocID="{6F244424-2EA0-4F4E-980F-3909E552C511}" presName="parentText" presStyleLbl="node1" presStyleIdx="0" presStyleCnt="3" custScaleY="69774">
        <dgm:presLayoutVars>
          <dgm:chMax val="0"/>
          <dgm:bulletEnabled val="1"/>
        </dgm:presLayoutVars>
      </dgm:prSet>
      <dgm:spPr/>
    </dgm:pt>
    <dgm:pt modelId="{9D346F8A-3217-4839-A1FF-3E1771CF584F}" type="pres">
      <dgm:prSet presAssocID="{2D0B0FF1-DF3D-488F-A311-1342FB4B76F8}" presName="spacer" presStyleCnt="0"/>
      <dgm:spPr/>
    </dgm:pt>
    <dgm:pt modelId="{FD0B4D1C-AF2E-4ECF-A7C7-BC49FD06CF57}" type="pres">
      <dgm:prSet presAssocID="{48FB4359-F261-4F4B-B490-DE5E8473B8F4}" presName="parentText" presStyleLbl="node1" presStyleIdx="1" presStyleCnt="3">
        <dgm:presLayoutVars>
          <dgm:chMax val="0"/>
          <dgm:bulletEnabled val="1"/>
        </dgm:presLayoutVars>
      </dgm:prSet>
      <dgm:spPr/>
    </dgm:pt>
    <dgm:pt modelId="{75EB318D-9E90-470A-9924-78F3DCAC8EE6}" type="pres">
      <dgm:prSet presAssocID="{6949A6E7-0FFE-443C-8137-183AF275BEFB}" presName="spacer" presStyleCnt="0"/>
      <dgm:spPr/>
    </dgm:pt>
    <dgm:pt modelId="{8250387B-08B2-4982-9A71-4727DD9AC242}" type="pres">
      <dgm:prSet presAssocID="{0E6A33BB-BD62-4E14-8129-280ADDCE2A65}" presName="parentText" presStyleLbl="node1" presStyleIdx="2" presStyleCnt="3">
        <dgm:presLayoutVars>
          <dgm:chMax val="0"/>
          <dgm:bulletEnabled val="1"/>
        </dgm:presLayoutVars>
      </dgm:prSet>
      <dgm:spPr/>
    </dgm:pt>
  </dgm:ptLst>
  <dgm:cxnLst>
    <dgm:cxn modelId="{1ED51E0A-237B-4398-9BC7-1FD87F965ECF}" type="presOf" srcId="{48FB4359-F261-4F4B-B490-DE5E8473B8F4}" destId="{FD0B4D1C-AF2E-4ECF-A7C7-BC49FD06CF57}" srcOrd="0" destOrd="0" presId="urn:microsoft.com/office/officeart/2005/8/layout/vList2"/>
    <dgm:cxn modelId="{8B731719-88CD-4BE4-A9E4-B2715FAB04A5}" type="presOf" srcId="{7C371EDE-225D-4FD7-8ABB-1E828E857121}" destId="{78C14D20-E45D-4A6C-97AB-469E15093540}" srcOrd="0" destOrd="0" presId="urn:microsoft.com/office/officeart/2005/8/layout/vList2"/>
    <dgm:cxn modelId="{4E8E8064-6005-4C45-8881-5EE5EDF2419A}" srcId="{7C371EDE-225D-4FD7-8ABB-1E828E857121}" destId="{48FB4359-F261-4F4B-B490-DE5E8473B8F4}" srcOrd="1" destOrd="0" parTransId="{6A36FB9A-2529-4122-828C-485BA523D198}" sibTransId="{6949A6E7-0FFE-443C-8137-183AF275BEFB}"/>
    <dgm:cxn modelId="{752CF747-8384-4599-85E0-1E5D9AE498C8}" srcId="{7C371EDE-225D-4FD7-8ABB-1E828E857121}" destId="{0E6A33BB-BD62-4E14-8129-280ADDCE2A65}" srcOrd="2" destOrd="0" parTransId="{B050A3DF-D3AF-4F2A-9EA2-0668268FDB52}" sibTransId="{0EC8DFBA-19B9-40BD-8CD6-BA5361F9D7C8}"/>
    <dgm:cxn modelId="{C839476C-7472-43EB-9E5E-4E3F57D72DDF}" type="presOf" srcId="{6F244424-2EA0-4F4E-980F-3909E552C511}" destId="{776F462A-26E4-4974-AFF5-31BA38608CCE}" srcOrd="0" destOrd="0" presId="urn:microsoft.com/office/officeart/2005/8/layout/vList2"/>
    <dgm:cxn modelId="{58795D8E-6CFA-4FF3-A91E-6E56C25B25A2}" srcId="{7C371EDE-225D-4FD7-8ABB-1E828E857121}" destId="{6F244424-2EA0-4F4E-980F-3909E552C511}" srcOrd="0" destOrd="0" parTransId="{A1946600-6D22-4CE0-A7E9-3697582AAC2F}" sibTransId="{2D0B0FF1-DF3D-488F-A311-1342FB4B76F8}"/>
    <dgm:cxn modelId="{9C9C14D0-234C-46F9-BD29-1BED2E619D94}" type="presOf" srcId="{0E6A33BB-BD62-4E14-8129-280ADDCE2A65}" destId="{8250387B-08B2-4982-9A71-4727DD9AC242}" srcOrd="0" destOrd="0" presId="urn:microsoft.com/office/officeart/2005/8/layout/vList2"/>
    <dgm:cxn modelId="{0D5C50C4-E0DD-45A3-86A5-D938C6A5D8E4}" type="presParOf" srcId="{78C14D20-E45D-4A6C-97AB-469E15093540}" destId="{776F462A-26E4-4974-AFF5-31BA38608CCE}" srcOrd="0" destOrd="0" presId="urn:microsoft.com/office/officeart/2005/8/layout/vList2"/>
    <dgm:cxn modelId="{5C2B8930-5D60-4535-B5DB-211C220B8B30}" type="presParOf" srcId="{78C14D20-E45D-4A6C-97AB-469E15093540}" destId="{9D346F8A-3217-4839-A1FF-3E1771CF584F}" srcOrd="1" destOrd="0" presId="urn:microsoft.com/office/officeart/2005/8/layout/vList2"/>
    <dgm:cxn modelId="{A768E637-02F9-4E0D-80F4-4F00692096CC}" type="presParOf" srcId="{78C14D20-E45D-4A6C-97AB-469E15093540}" destId="{FD0B4D1C-AF2E-4ECF-A7C7-BC49FD06CF57}" srcOrd="2" destOrd="0" presId="urn:microsoft.com/office/officeart/2005/8/layout/vList2"/>
    <dgm:cxn modelId="{64869CF8-8B66-46D9-95D5-1F34B86F48EB}" type="presParOf" srcId="{78C14D20-E45D-4A6C-97AB-469E15093540}" destId="{75EB318D-9E90-470A-9924-78F3DCAC8EE6}" srcOrd="3" destOrd="0" presId="urn:microsoft.com/office/officeart/2005/8/layout/vList2"/>
    <dgm:cxn modelId="{582D045D-96F6-474C-B570-25DEADC1921C}" type="presParOf" srcId="{78C14D20-E45D-4A6C-97AB-469E15093540}" destId="{8250387B-08B2-4982-9A71-4727DD9AC24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2F6BC3E-9D20-41BA-BD02-91BD1C66D574}" type="doc">
      <dgm:prSet loTypeId="urn:microsoft.com/office/officeart/2005/8/layout/vList2" loCatId="list" qsTypeId="urn:microsoft.com/office/officeart/2005/8/quickstyle/simple2" qsCatId="simple" csTypeId="urn:microsoft.com/office/officeart/2005/8/colors/accent1_1" csCatId="accent1"/>
      <dgm:spPr/>
      <dgm:t>
        <a:bodyPr/>
        <a:lstStyle/>
        <a:p>
          <a:endParaRPr lang="pl-PL"/>
        </a:p>
      </dgm:t>
    </dgm:pt>
    <dgm:pt modelId="{B5E1BDD7-A098-4F64-887D-F2848BE893B6}">
      <dgm:prSet custT="1"/>
      <dgm:spPr/>
      <dgm:t>
        <a:bodyPr/>
        <a:lstStyle/>
        <a:p>
          <a:pPr algn="just"/>
          <a:r>
            <a:rPr lang="pl-PL" sz="2400" dirty="0"/>
            <a:t>Przy ocenie "odpowiedniej sumy" należy brać pod uwagę wszystkie </a:t>
          </a:r>
          <a:r>
            <a:rPr lang="pl-PL" sz="2400" b="1" dirty="0"/>
            <a:t>okoliczności danego wypadku</a:t>
          </a:r>
          <a:r>
            <a:rPr lang="pl-PL" sz="2400" dirty="0"/>
            <a:t>, mające wpływ na rozmiar doznanej krzywdy.</a:t>
          </a:r>
        </a:p>
      </dgm:t>
    </dgm:pt>
    <dgm:pt modelId="{D0667FE9-6B03-4CB1-B843-230F4AAFB720}" type="parTrans" cxnId="{A7326290-4AB2-4E66-BFFC-D72DD1413CF3}">
      <dgm:prSet/>
      <dgm:spPr/>
      <dgm:t>
        <a:bodyPr/>
        <a:lstStyle/>
        <a:p>
          <a:endParaRPr lang="pl-PL" sz="2000"/>
        </a:p>
      </dgm:t>
    </dgm:pt>
    <dgm:pt modelId="{5A22C794-F351-4261-8628-A65B376E70C1}" type="sibTrans" cxnId="{A7326290-4AB2-4E66-BFFC-D72DD1413CF3}">
      <dgm:prSet/>
      <dgm:spPr/>
      <dgm:t>
        <a:bodyPr/>
        <a:lstStyle/>
        <a:p>
          <a:endParaRPr lang="pl-PL" sz="2000"/>
        </a:p>
      </dgm:t>
    </dgm:pt>
    <dgm:pt modelId="{3C6ABE11-4139-4C4B-94E1-69418EBEE594}">
      <dgm:prSet custT="1"/>
      <dgm:spPr/>
      <dgm:t>
        <a:bodyPr/>
        <a:lstStyle/>
        <a:p>
          <a:pPr algn="just"/>
          <a:r>
            <a:rPr lang="pl-PL" sz="2400" dirty="0"/>
            <a:t>Zadośćuczynienie powinno więc mieć charakter całościowy i obejmować zarówno cierpienia fizyczne (a więc ból i inne dolegliwości), jak i psychiczne (czyli negatywne uczucia doznawane w związku z cierpieniami fizycznymi lub następstwami uszkodzenia ciała czy rozstroju zdrowia) już doznane, </a:t>
          </a:r>
          <a:r>
            <a:rPr lang="pl-PL" sz="2400" b="1" dirty="0"/>
            <a:t>jak i te, które wystąpią w przyszłości.</a:t>
          </a:r>
        </a:p>
      </dgm:t>
    </dgm:pt>
    <dgm:pt modelId="{7AE02DC0-975E-4566-B2D3-6A99BDE4E2B1}" type="parTrans" cxnId="{2F0D5CF1-34A2-47EC-9169-F63C9CD40983}">
      <dgm:prSet/>
      <dgm:spPr/>
      <dgm:t>
        <a:bodyPr/>
        <a:lstStyle/>
        <a:p>
          <a:endParaRPr lang="pl-PL" sz="2000"/>
        </a:p>
      </dgm:t>
    </dgm:pt>
    <dgm:pt modelId="{C740FD59-1EE8-495E-84F0-081494D95CC6}" type="sibTrans" cxnId="{2F0D5CF1-34A2-47EC-9169-F63C9CD40983}">
      <dgm:prSet/>
      <dgm:spPr/>
      <dgm:t>
        <a:bodyPr/>
        <a:lstStyle/>
        <a:p>
          <a:endParaRPr lang="pl-PL" sz="2000"/>
        </a:p>
      </dgm:t>
    </dgm:pt>
    <dgm:pt modelId="{6B352053-E15F-491C-BE7F-6A10E10CA346}" type="pres">
      <dgm:prSet presAssocID="{42F6BC3E-9D20-41BA-BD02-91BD1C66D574}" presName="linear" presStyleCnt="0">
        <dgm:presLayoutVars>
          <dgm:animLvl val="lvl"/>
          <dgm:resizeHandles val="exact"/>
        </dgm:presLayoutVars>
      </dgm:prSet>
      <dgm:spPr/>
    </dgm:pt>
    <dgm:pt modelId="{B415D6A6-5DFD-4052-B700-6354B4CB88C9}" type="pres">
      <dgm:prSet presAssocID="{B5E1BDD7-A098-4F64-887D-F2848BE893B6}" presName="parentText" presStyleLbl="node1" presStyleIdx="0" presStyleCnt="2">
        <dgm:presLayoutVars>
          <dgm:chMax val="0"/>
          <dgm:bulletEnabled val="1"/>
        </dgm:presLayoutVars>
      </dgm:prSet>
      <dgm:spPr/>
    </dgm:pt>
    <dgm:pt modelId="{C7E0C230-01E2-40A0-977C-E0F64B2C43E8}" type="pres">
      <dgm:prSet presAssocID="{5A22C794-F351-4261-8628-A65B376E70C1}" presName="spacer" presStyleCnt="0"/>
      <dgm:spPr/>
    </dgm:pt>
    <dgm:pt modelId="{6E4A7395-46FB-412C-BD9D-8A93CA1F066D}" type="pres">
      <dgm:prSet presAssocID="{3C6ABE11-4139-4C4B-94E1-69418EBEE594}" presName="parentText" presStyleLbl="node1" presStyleIdx="1" presStyleCnt="2">
        <dgm:presLayoutVars>
          <dgm:chMax val="0"/>
          <dgm:bulletEnabled val="1"/>
        </dgm:presLayoutVars>
      </dgm:prSet>
      <dgm:spPr/>
    </dgm:pt>
  </dgm:ptLst>
  <dgm:cxnLst>
    <dgm:cxn modelId="{24ABAA81-7AC5-45D9-A35B-FE1DDA526850}" type="presOf" srcId="{42F6BC3E-9D20-41BA-BD02-91BD1C66D574}" destId="{6B352053-E15F-491C-BE7F-6A10E10CA346}" srcOrd="0" destOrd="0" presId="urn:microsoft.com/office/officeart/2005/8/layout/vList2"/>
    <dgm:cxn modelId="{A7326290-4AB2-4E66-BFFC-D72DD1413CF3}" srcId="{42F6BC3E-9D20-41BA-BD02-91BD1C66D574}" destId="{B5E1BDD7-A098-4F64-887D-F2848BE893B6}" srcOrd="0" destOrd="0" parTransId="{D0667FE9-6B03-4CB1-B843-230F4AAFB720}" sibTransId="{5A22C794-F351-4261-8628-A65B376E70C1}"/>
    <dgm:cxn modelId="{C20362B7-D945-4EFD-A420-130BF7CA0F49}" type="presOf" srcId="{3C6ABE11-4139-4C4B-94E1-69418EBEE594}" destId="{6E4A7395-46FB-412C-BD9D-8A93CA1F066D}" srcOrd="0" destOrd="0" presId="urn:microsoft.com/office/officeart/2005/8/layout/vList2"/>
    <dgm:cxn modelId="{597A45CB-47DD-4C37-BF53-79695F2F9199}" type="presOf" srcId="{B5E1BDD7-A098-4F64-887D-F2848BE893B6}" destId="{B415D6A6-5DFD-4052-B700-6354B4CB88C9}" srcOrd="0" destOrd="0" presId="urn:microsoft.com/office/officeart/2005/8/layout/vList2"/>
    <dgm:cxn modelId="{2F0D5CF1-34A2-47EC-9169-F63C9CD40983}" srcId="{42F6BC3E-9D20-41BA-BD02-91BD1C66D574}" destId="{3C6ABE11-4139-4C4B-94E1-69418EBEE594}" srcOrd="1" destOrd="0" parTransId="{7AE02DC0-975E-4566-B2D3-6A99BDE4E2B1}" sibTransId="{C740FD59-1EE8-495E-84F0-081494D95CC6}"/>
    <dgm:cxn modelId="{409DB157-3FA3-4814-939C-98BAFCE12D3A}" type="presParOf" srcId="{6B352053-E15F-491C-BE7F-6A10E10CA346}" destId="{B415D6A6-5DFD-4052-B700-6354B4CB88C9}" srcOrd="0" destOrd="0" presId="urn:microsoft.com/office/officeart/2005/8/layout/vList2"/>
    <dgm:cxn modelId="{05BC50D5-B08D-49B3-A60B-363B544BD607}" type="presParOf" srcId="{6B352053-E15F-491C-BE7F-6A10E10CA346}" destId="{C7E0C230-01E2-40A0-977C-E0F64B2C43E8}" srcOrd="1" destOrd="0" presId="urn:microsoft.com/office/officeart/2005/8/layout/vList2"/>
    <dgm:cxn modelId="{5296078F-4CB5-4545-9A30-C2AD93ABCD86}" type="presParOf" srcId="{6B352053-E15F-491C-BE7F-6A10E10CA346}" destId="{6E4A7395-46FB-412C-BD9D-8A93CA1F066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175FA3-E683-4D09-AD2A-35B286C5DCC8}" type="doc">
      <dgm:prSet loTypeId="urn:microsoft.com/office/officeart/2005/8/layout/pyramid2" loCatId="pyramid" qsTypeId="urn:microsoft.com/office/officeart/2005/8/quickstyle/3d1" qsCatId="3D" csTypeId="urn:microsoft.com/office/officeart/2005/8/colors/accent1_2" csCatId="accent1" phldr="1"/>
      <dgm:spPr/>
      <dgm:t>
        <a:bodyPr/>
        <a:lstStyle/>
        <a:p>
          <a:endParaRPr lang="pl-PL"/>
        </a:p>
      </dgm:t>
    </dgm:pt>
    <dgm:pt modelId="{2ED4570A-1D63-4545-9496-02172836ED13}">
      <dgm:prSet custT="1"/>
      <dgm:spPr/>
      <dgm:t>
        <a:bodyPr/>
        <a:lstStyle/>
        <a:p>
          <a:pPr algn="just" rtl="0"/>
          <a:r>
            <a:rPr lang="pl-PL" sz="2200" b="1" dirty="0"/>
            <a:t>pionowy </a:t>
          </a:r>
          <a:r>
            <a:rPr lang="pl-PL" sz="2200" dirty="0"/>
            <a:t>- sprawcą jest przełożony</a:t>
          </a:r>
        </a:p>
      </dgm:t>
    </dgm:pt>
    <dgm:pt modelId="{0800ED12-F1A2-4F60-8D5B-ACE8F1FB750F}" type="parTrans" cxnId="{F1D400CA-41F7-4A9D-B7FE-C4BBFFADCD93}">
      <dgm:prSet/>
      <dgm:spPr/>
      <dgm:t>
        <a:bodyPr/>
        <a:lstStyle/>
        <a:p>
          <a:pPr algn="just"/>
          <a:endParaRPr lang="pl-PL" sz="2200"/>
        </a:p>
      </dgm:t>
    </dgm:pt>
    <dgm:pt modelId="{4D2359F9-576A-4011-BA18-60F1BFB0167D}" type="sibTrans" cxnId="{F1D400CA-41F7-4A9D-B7FE-C4BBFFADCD93}">
      <dgm:prSet/>
      <dgm:spPr/>
      <dgm:t>
        <a:bodyPr/>
        <a:lstStyle/>
        <a:p>
          <a:pPr algn="just"/>
          <a:endParaRPr lang="pl-PL" sz="2200"/>
        </a:p>
      </dgm:t>
    </dgm:pt>
    <dgm:pt modelId="{12312817-AB4D-4427-9B53-2AC0101179EB}">
      <dgm:prSet custT="1"/>
      <dgm:spPr/>
      <dgm:t>
        <a:bodyPr/>
        <a:lstStyle/>
        <a:p>
          <a:pPr algn="just" rtl="0"/>
          <a:r>
            <a:rPr lang="pl-PL" sz="2200" b="1" dirty="0"/>
            <a:t>mieszany </a:t>
          </a:r>
          <a:r>
            <a:rPr lang="pl-PL" sz="2200" dirty="0"/>
            <a:t>– sprawcą jest przełożony i współpracownicy </a:t>
          </a:r>
        </a:p>
      </dgm:t>
    </dgm:pt>
    <dgm:pt modelId="{0F65779E-3DE1-495A-B6AA-5945FB356E2F}" type="parTrans" cxnId="{F652E07E-FAD0-45BC-AB82-A667252AE85C}">
      <dgm:prSet/>
      <dgm:spPr/>
      <dgm:t>
        <a:bodyPr/>
        <a:lstStyle/>
        <a:p>
          <a:pPr algn="just"/>
          <a:endParaRPr lang="pl-PL" sz="2200"/>
        </a:p>
      </dgm:t>
    </dgm:pt>
    <dgm:pt modelId="{954CC080-03E1-4B2B-9996-54F6BF646F9F}" type="sibTrans" cxnId="{F652E07E-FAD0-45BC-AB82-A667252AE85C}">
      <dgm:prSet/>
      <dgm:spPr/>
      <dgm:t>
        <a:bodyPr/>
        <a:lstStyle/>
        <a:p>
          <a:pPr algn="just"/>
          <a:endParaRPr lang="pl-PL" sz="2200"/>
        </a:p>
      </dgm:t>
    </dgm:pt>
    <dgm:pt modelId="{13CF64E2-6733-44CD-8720-437D857643FE}">
      <dgm:prSet custT="1"/>
      <dgm:spPr/>
      <dgm:t>
        <a:bodyPr/>
        <a:lstStyle/>
        <a:p>
          <a:pPr algn="just" rtl="0"/>
          <a:r>
            <a:rPr lang="pl-PL" sz="2200" b="1" dirty="0"/>
            <a:t>poziomy </a:t>
          </a:r>
          <a:r>
            <a:rPr lang="pl-PL" sz="2200" dirty="0"/>
            <a:t>(horyzontalny lub grupowy) – sprawcą jest współpracownik lub współpracownicy </a:t>
          </a:r>
        </a:p>
      </dgm:t>
    </dgm:pt>
    <dgm:pt modelId="{AE5B4A22-558B-4977-9722-058A02360834}" type="parTrans" cxnId="{9E7860D5-225F-47CE-97B9-A1E6560B1866}">
      <dgm:prSet/>
      <dgm:spPr/>
      <dgm:t>
        <a:bodyPr/>
        <a:lstStyle/>
        <a:p>
          <a:pPr algn="just"/>
          <a:endParaRPr lang="pl-PL" sz="2200"/>
        </a:p>
      </dgm:t>
    </dgm:pt>
    <dgm:pt modelId="{B3BC61C3-9DD7-482F-88A0-50D915BF58A0}" type="sibTrans" cxnId="{9E7860D5-225F-47CE-97B9-A1E6560B1866}">
      <dgm:prSet/>
      <dgm:spPr/>
      <dgm:t>
        <a:bodyPr/>
        <a:lstStyle/>
        <a:p>
          <a:pPr algn="just"/>
          <a:endParaRPr lang="pl-PL" sz="2200"/>
        </a:p>
      </dgm:t>
    </dgm:pt>
    <dgm:pt modelId="{0D014447-6601-471F-AD12-63D84CA57037}">
      <dgm:prSet custT="1"/>
      <dgm:spPr/>
      <dgm:t>
        <a:bodyPr/>
        <a:lstStyle/>
        <a:p>
          <a:pPr algn="just" rtl="0"/>
          <a:r>
            <a:rPr lang="pl-PL" sz="2200" b="1" dirty="0"/>
            <a:t>wstępujący </a:t>
          </a:r>
          <a:r>
            <a:rPr lang="pl-PL" sz="2200" dirty="0"/>
            <a:t>– sprawcą jest podwładny a ofiarą przełożony  </a:t>
          </a:r>
        </a:p>
      </dgm:t>
    </dgm:pt>
    <dgm:pt modelId="{4A1BD50C-C674-4D32-9CB6-18224FE31BFB}" type="parTrans" cxnId="{154ECD7E-10D4-463A-BF17-ADF0959F6D0B}">
      <dgm:prSet/>
      <dgm:spPr/>
      <dgm:t>
        <a:bodyPr/>
        <a:lstStyle/>
        <a:p>
          <a:pPr algn="just"/>
          <a:endParaRPr lang="pl-PL" sz="2200"/>
        </a:p>
      </dgm:t>
    </dgm:pt>
    <dgm:pt modelId="{44B8D964-9E9B-462A-A137-7C943FAC334D}" type="sibTrans" cxnId="{154ECD7E-10D4-463A-BF17-ADF0959F6D0B}">
      <dgm:prSet/>
      <dgm:spPr/>
      <dgm:t>
        <a:bodyPr/>
        <a:lstStyle/>
        <a:p>
          <a:pPr algn="just"/>
          <a:endParaRPr lang="pl-PL" sz="2200"/>
        </a:p>
      </dgm:t>
    </dgm:pt>
    <dgm:pt modelId="{946B9A65-7B19-4BB2-83A2-617816E554B8}" type="pres">
      <dgm:prSet presAssocID="{14175FA3-E683-4D09-AD2A-35B286C5DCC8}" presName="compositeShape" presStyleCnt="0">
        <dgm:presLayoutVars>
          <dgm:dir/>
          <dgm:resizeHandles/>
        </dgm:presLayoutVars>
      </dgm:prSet>
      <dgm:spPr/>
    </dgm:pt>
    <dgm:pt modelId="{34BA21BA-2CB4-45F1-BE8B-75EDC6EA4D80}" type="pres">
      <dgm:prSet presAssocID="{14175FA3-E683-4D09-AD2A-35B286C5DCC8}" presName="pyramid" presStyleLbl="node1" presStyleIdx="0" presStyleCnt="1" custScaleX="181831"/>
      <dgm:spPr/>
    </dgm:pt>
    <dgm:pt modelId="{407D5D39-F7F0-4135-A1A2-58650A9BC380}" type="pres">
      <dgm:prSet presAssocID="{14175FA3-E683-4D09-AD2A-35B286C5DCC8}" presName="theList" presStyleCnt="0"/>
      <dgm:spPr/>
    </dgm:pt>
    <dgm:pt modelId="{F1C8C89C-AFA6-443D-A9E1-2935B2E23577}" type="pres">
      <dgm:prSet presAssocID="{2ED4570A-1D63-4545-9496-02172836ED13}" presName="aNode" presStyleLbl="fgAcc1" presStyleIdx="0" presStyleCnt="4" custScaleX="157526">
        <dgm:presLayoutVars>
          <dgm:bulletEnabled val="1"/>
        </dgm:presLayoutVars>
      </dgm:prSet>
      <dgm:spPr/>
    </dgm:pt>
    <dgm:pt modelId="{4792477E-C66B-4DAF-8A16-C629C6DA1F93}" type="pres">
      <dgm:prSet presAssocID="{2ED4570A-1D63-4545-9496-02172836ED13}" presName="aSpace" presStyleCnt="0"/>
      <dgm:spPr/>
    </dgm:pt>
    <dgm:pt modelId="{12378F97-0A5F-44F8-82AD-2A187C6B601C}" type="pres">
      <dgm:prSet presAssocID="{12312817-AB4D-4427-9B53-2AC0101179EB}" presName="aNode" presStyleLbl="fgAcc1" presStyleIdx="1" presStyleCnt="4" custScaleX="157526">
        <dgm:presLayoutVars>
          <dgm:bulletEnabled val="1"/>
        </dgm:presLayoutVars>
      </dgm:prSet>
      <dgm:spPr/>
    </dgm:pt>
    <dgm:pt modelId="{1E794E32-8D73-497E-BA97-4091AECA070F}" type="pres">
      <dgm:prSet presAssocID="{12312817-AB4D-4427-9B53-2AC0101179EB}" presName="aSpace" presStyleCnt="0"/>
      <dgm:spPr/>
    </dgm:pt>
    <dgm:pt modelId="{6D15DCB6-672A-441E-A100-3142D133B04E}" type="pres">
      <dgm:prSet presAssocID="{13CF64E2-6733-44CD-8720-437D857643FE}" presName="aNode" presStyleLbl="fgAcc1" presStyleIdx="2" presStyleCnt="4" custScaleX="157526">
        <dgm:presLayoutVars>
          <dgm:bulletEnabled val="1"/>
        </dgm:presLayoutVars>
      </dgm:prSet>
      <dgm:spPr/>
    </dgm:pt>
    <dgm:pt modelId="{2107C684-0408-4A7E-BAF4-48435A77D22C}" type="pres">
      <dgm:prSet presAssocID="{13CF64E2-6733-44CD-8720-437D857643FE}" presName="aSpace" presStyleCnt="0"/>
      <dgm:spPr/>
    </dgm:pt>
    <dgm:pt modelId="{6F61A7EF-A5C0-459C-B2F0-7799FF1EF2B1}" type="pres">
      <dgm:prSet presAssocID="{0D014447-6601-471F-AD12-63D84CA57037}" presName="aNode" presStyleLbl="fgAcc1" presStyleIdx="3" presStyleCnt="4" custScaleX="157526">
        <dgm:presLayoutVars>
          <dgm:bulletEnabled val="1"/>
        </dgm:presLayoutVars>
      </dgm:prSet>
      <dgm:spPr/>
    </dgm:pt>
    <dgm:pt modelId="{FFDFBEAC-B846-4AE5-9BC7-0F8A250C402B}" type="pres">
      <dgm:prSet presAssocID="{0D014447-6601-471F-AD12-63D84CA57037}" presName="aSpace" presStyleCnt="0"/>
      <dgm:spPr/>
    </dgm:pt>
  </dgm:ptLst>
  <dgm:cxnLst>
    <dgm:cxn modelId="{710BE800-5F01-48F8-AEE8-02634C1DE267}" type="presOf" srcId="{13CF64E2-6733-44CD-8720-437D857643FE}" destId="{6D15DCB6-672A-441E-A100-3142D133B04E}" srcOrd="0" destOrd="0" presId="urn:microsoft.com/office/officeart/2005/8/layout/pyramid2"/>
    <dgm:cxn modelId="{154ECD7E-10D4-463A-BF17-ADF0959F6D0B}" srcId="{14175FA3-E683-4D09-AD2A-35B286C5DCC8}" destId="{0D014447-6601-471F-AD12-63D84CA57037}" srcOrd="3" destOrd="0" parTransId="{4A1BD50C-C674-4D32-9CB6-18224FE31BFB}" sibTransId="{44B8D964-9E9B-462A-A137-7C943FAC334D}"/>
    <dgm:cxn modelId="{F652E07E-FAD0-45BC-AB82-A667252AE85C}" srcId="{14175FA3-E683-4D09-AD2A-35B286C5DCC8}" destId="{12312817-AB4D-4427-9B53-2AC0101179EB}" srcOrd="1" destOrd="0" parTransId="{0F65779E-3DE1-495A-B6AA-5945FB356E2F}" sibTransId="{954CC080-03E1-4B2B-9996-54F6BF646F9F}"/>
    <dgm:cxn modelId="{22AD3B9E-9630-4820-A299-CDDEE1FED972}" type="presOf" srcId="{2ED4570A-1D63-4545-9496-02172836ED13}" destId="{F1C8C89C-AFA6-443D-A9E1-2935B2E23577}" srcOrd="0" destOrd="0" presId="urn:microsoft.com/office/officeart/2005/8/layout/pyramid2"/>
    <dgm:cxn modelId="{DA1227A5-43B6-4CEC-B192-909921802829}" type="presOf" srcId="{12312817-AB4D-4427-9B53-2AC0101179EB}" destId="{12378F97-0A5F-44F8-82AD-2A187C6B601C}" srcOrd="0" destOrd="0" presId="urn:microsoft.com/office/officeart/2005/8/layout/pyramid2"/>
    <dgm:cxn modelId="{C2A956B3-9B0D-4EC2-BEF6-1EAD707C39D9}" type="presOf" srcId="{14175FA3-E683-4D09-AD2A-35B286C5DCC8}" destId="{946B9A65-7B19-4BB2-83A2-617816E554B8}" srcOrd="0" destOrd="0" presId="urn:microsoft.com/office/officeart/2005/8/layout/pyramid2"/>
    <dgm:cxn modelId="{F1D400CA-41F7-4A9D-B7FE-C4BBFFADCD93}" srcId="{14175FA3-E683-4D09-AD2A-35B286C5DCC8}" destId="{2ED4570A-1D63-4545-9496-02172836ED13}" srcOrd="0" destOrd="0" parTransId="{0800ED12-F1A2-4F60-8D5B-ACE8F1FB750F}" sibTransId="{4D2359F9-576A-4011-BA18-60F1BFB0167D}"/>
    <dgm:cxn modelId="{9E7860D5-225F-47CE-97B9-A1E6560B1866}" srcId="{14175FA3-E683-4D09-AD2A-35B286C5DCC8}" destId="{13CF64E2-6733-44CD-8720-437D857643FE}" srcOrd="2" destOrd="0" parTransId="{AE5B4A22-558B-4977-9722-058A02360834}" sibTransId="{B3BC61C3-9DD7-482F-88A0-50D915BF58A0}"/>
    <dgm:cxn modelId="{66AA67E0-0690-4A28-B690-AFED921D44FE}" type="presOf" srcId="{0D014447-6601-471F-AD12-63D84CA57037}" destId="{6F61A7EF-A5C0-459C-B2F0-7799FF1EF2B1}" srcOrd="0" destOrd="0" presId="urn:microsoft.com/office/officeart/2005/8/layout/pyramid2"/>
    <dgm:cxn modelId="{391B77C3-B752-4F00-95B1-324183B0FDD0}" type="presParOf" srcId="{946B9A65-7B19-4BB2-83A2-617816E554B8}" destId="{34BA21BA-2CB4-45F1-BE8B-75EDC6EA4D80}" srcOrd="0" destOrd="0" presId="urn:microsoft.com/office/officeart/2005/8/layout/pyramid2"/>
    <dgm:cxn modelId="{0B542DCB-CCAC-4933-BE48-B05EE3C53F70}" type="presParOf" srcId="{946B9A65-7B19-4BB2-83A2-617816E554B8}" destId="{407D5D39-F7F0-4135-A1A2-58650A9BC380}" srcOrd="1" destOrd="0" presId="urn:microsoft.com/office/officeart/2005/8/layout/pyramid2"/>
    <dgm:cxn modelId="{B6C531A2-358B-4DB4-9460-1197F46DF90B}" type="presParOf" srcId="{407D5D39-F7F0-4135-A1A2-58650A9BC380}" destId="{F1C8C89C-AFA6-443D-A9E1-2935B2E23577}" srcOrd="0" destOrd="0" presId="urn:microsoft.com/office/officeart/2005/8/layout/pyramid2"/>
    <dgm:cxn modelId="{D57ACE58-379E-4BA2-BE11-406EA0EC37A7}" type="presParOf" srcId="{407D5D39-F7F0-4135-A1A2-58650A9BC380}" destId="{4792477E-C66B-4DAF-8A16-C629C6DA1F93}" srcOrd="1" destOrd="0" presId="urn:microsoft.com/office/officeart/2005/8/layout/pyramid2"/>
    <dgm:cxn modelId="{4FA7529F-A6B1-489C-829E-A06EA24B8457}" type="presParOf" srcId="{407D5D39-F7F0-4135-A1A2-58650A9BC380}" destId="{12378F97-0A5F-44F8-82AD-2A187C6B601C}" srcOrd="2" destOrd="0" presId="urn:microsoft.com/office/officeart/2005/8/layout/pyramid2"/>
    <dgm:cxn modelId="{B8B754ED-6491-4E07-8F77-2F1994A36BAB}" type="presParOf" srcId="{407D5D39-F7F0-4135-A1A2-58650A9BC380}" destId="{1E794E32-8D73-497E-BA97-4091AECA070F}" srcOrd="3" destOrd="0" presId="urn:microsoft.com/office/officeart/2005/8/layout/pyramid2"/>
    <dgm:cxn modelId="{BC986073-756C-4A64-AB39-A26AF5436BBD}" type="presParOf" srcId="{407D5D39-F7F0-4135-A1A2-58650A9BC380}" destId="{6D15DCB6-672A-441E-A100-3142D133B04E}" srcOrd="4" destOrd="0" presId="urn:microsoft.com/office/officeart/2005/8/layout/pyramid2"/>
    <dgm:cxn modelId="{C154F7CB-6DCE-4531-BF55-3FC7949CDF0A}" type="presParOf" srcId="{407D5D39-F7F0-4135-A1A2-58650A9BC380}" destId="{2107C684-0408-4A7E-BAF4-48435A77D22C}" srcOrd="5" destOrd="0" presId="urn:microsoft.com/office/officeart/2005/8/layout/pyramid2"/>
    <dgm:cxn modelId="{B4A7D978-BD94-4292-ABC5-A04FFFFE9E7A}" type="presParOf" srcId="{407D5D39-F7F0-4135-A1A2-58650A9BC380}" destId="{6F61A7EF-A5C0-459C-B2F0-7799FF1EF2B1}" srcOrd="6" destOrd="0" presId="urn:microsoft.com/office/officeart/2005/8/layout/pyramid2"/>
    <dgm:cxn modelId="{99F79676-DF17-4814-ABB2-0C7CF19F9BF5}" type="presParOf" srcId="{407D5D39-F7F0-4135-A1A2-58650A9BC380}" destId="{FFDFBEAC-B846-4AE5-9BC7-0F8A250C402B}"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973D5D-2F4E-498B-A29A-36B0C7D713B3}"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pl-PL"/>
        </a:p>
      </dgm:t>
    </dgm:pt>
    <dgm:pt modelId="{B0D210E8-88F3-42FA-8B75-B6FBE2283B4D}">
      <dgm:prSet/>
      <dgm:spPr/>
      <dgm:t>
        <a:bodyPr/>
        <a:lstStyle/>
        <a:p>
          <a:pPr algn="just"/>
          <a:r>
            <a:rPr lang="pl-PL" dirty="0"/>
            <a:t>odpowiedzialność odszkodowawcza pracodawcy (przewidziana art. 94</a:t>
          </a:r>
          <a:r>
            <a:rPr lang="pl-PL" baseline="30000" dirty="0"/>
            <a:t>3</a:t>
          </a:r>
          <a:r>
            <a:rPr lang="pl-PL" dirty="0"/>
            <a:t> § 3-4 </a:t>
          </a:r>
          <a:r>
            <a:rPr lang="pl-PL" dirty="0" err="1"/>
            <a:t>k.p</a:t>
          </a:r>
          <a:r>
            <a:rPr lang="pl-PL" dirty="0"/>
            <a:t>.) jest skutkiem naruszenia obowiązku przeciwdziałania </a:t>
          </a:r>
          <a:r>
            <a:rPr lang="pl-PL" dirty="0" err="1"/>
            <a:t>mobbingowi</a:t>
          </a:r>
          <a:r>
            <a:rPr lang="pl-PL" dirty="0"/>
            <a:t> (art. 94</a:t>
          </a:r>
          <a:r>
            <a:rPr lang="pl-PL" baseline="30000" dirty="0"/>
            <a:t>3</a:t>
          </a:r>
          <a:r>
            <a:rPr lang="pl-PL" dirty="0"/>
            <a:t> § 1 </a:t>
          </a:r>
          <a:r>
            <a:rPr lang="pl-PL" dirty="0" err="1"/>
            <a:t>k.p</a:t>
          </a:r>
          <a:r>
            <a:rPr lang="pl-PL" dirty="0"/>
            <a:t>.)</a:t>
          </a:r>
        </a:p>
      </dgm:t>
    </dgm:pt>
    <dgm:pt modelId="{705296D2-5DE2-43A3-8847-E8B063D03C1B}" type="parTrans" cxnId="{F16F9225-A28E-4025-A948-34E3A175BCA4}">
      <dgm:prSet/>
      <dgm:spPr/>
      <dgm:t>
        <a:bodyPr/>
        <a:lstStyle/>
        <a:p>
          <a:pPr algn="just"/>
          <a:endParaRPr lang="pl-PL"/>
        </a:p>
      </dgm:t>
    </dgm:pt>
    <dgm:pt modelId="{F88111D6-1F1A-46CD-B085-03DB5C49EACF}" type="sibTrans" cxnId="{F16F9225-A28E-4025-A948-34E3A175BCA4}">
      <dgm:prSet/>
      <dgm:spPr/>
      <dgm:t>
        <a:bodyPr/>
        <a:lstStyle/>
        <a:p>
          <a:pPr algn="just"/>
          <a:endParaRPr lang="pl-PL"/>
        </a:p>
      </dgm:t>
    </dgm:pt>
    <dgm:pt modelId="{66B2BE09-27B5-454F-8BA7-B34E4A1DE2E2}">
      <dgm:prSet/>
      <dgm:spPr/>
      <dgm:t>
        <a:bodyPr/>
        <a:lstStyle/>
        <a:p>
          <a:pPr algn="just"/>
          <a:r>
            <a:rPr lang="pl-PL"/>
            <a:t>regulacja ta ma charakter wyczerpujący, co oznacza, że jako </a:t>
          </a:r>
          <a:r>
            <a:rPr lang="pl-PL" i="1"/>
            <a:t>lex specialis </a:t>
          </a:r>
          <a:r>
            <a:rPr lang="pl-PL"/>
            <a:t>wyłącza stosowanie przepisów k.c. o odpowiedzialności odszkodowawczej</a:t>
          </a:r>
        </a:p>
      </dgm:t>
    </dgm:pt>
    <dgm:pt modelId="{2E796B2B-657E-4832-9941-17CC57A42F82}" type="parTrans" cxnId="{5175994F-FBE8-4302-85AA-8C8291435610}">
      <dgm:prSet/>
      <dgm:spPr/>
      <dgm:t>
        <a:bodyPr/>
        <a:lstStyle/>
        <a:p>
          <a:pPr algn="just"/>
          <a:endParaRPr lang="pl-PL"/>
        </a:p>
      </dgm:t>
    </dgm:pt>
    <dgm:pt modelId="{DC25E4D0-E2B6-46CA-9093-77E924B1AD27}" type="sibTrans" cxnId="{5175994F-FBE8-4302-85AA-8C8291435610}">
      <dgm:prSet/>
      <dgm:spPr/>
      <dgm:t>
        <a:bodyPr/>
        <a:lstStyle/>
        <a:p>
          <a:pPr algn="just"/>
          <a:endParaRPr lang="pl-PL"/>
        </a:p>
      </dgm:t>
    </dgm:pt>
    <dgm:pt modelId="{8FFFC5EA-42CB-46AA-B9D0-86294A0A990D}">
      <dgm:prSet/>
      <dgm:spPr/>
      <dgm:t>
        <a:bodyPr/>
        <a:lstStyle/>
        <a:p>
          <a:pPr algn="just"/>
          <a:r>
            <a:rPr lang="pl-PL" dirty="0"/>
            <a:t>pracodawca nie ponosi szerszej odpowiedzialności za naruszenie obowiązku przeciwdziałania </a:t>
          </a:r>
          <a:r>
            <a:rPr lang="pl-PL" dirty="0" err="1"/>
            <a:t>mobbingowi</a:t>
          </a:r>
          <a:r>
            <a:rPr lang="pl-PL" dirty="0"/>
            <a:t> niż przewidziana w art. 94</a:t>
          </a:r>
          <a:r>
            <a:rPr lang="pl-PL" baseline="30000" dirty="0"/>
            <a:t>3</a:t>
          </a:r>
          <a:r>
            <a:rPr lang="pl-PL" dirty="0"/>
            <a:t> § 3 i 4 </a:t>
          </a:r>
          <a:r>
            <a:rPr lang="pl-PL" dirty="0" err="1"/>
            <a:t>k.p</a:t>
          </a:r>
          <a:r>
            <a:rPr lang="pl-PL" dirty="0"/>
            <a:t>. </a:t>
          </a:r>
        </a:p>
      </dgm:t>
    </dgm:pt>
    <dgm:pt modelId="{2B6647F3-D1EA-41EB-AB9C-5915912481F9}" type="parTrans" cxnId="{8F24098F-0975-4627-87FF-2E972944C873}">
      <dgm:prSet/>
      <dgm:spPr/>
      <dgm:t>
        <a:bodyPr/>
        <a:lstStyle/>
        <a:p>
          <a:pPr algn="just"/>
          <a:endParaRPr lang="pl-PL"/>
        </a:p>
      </dgm:t>
    </dgm:pt>
    <dgm:pt modelId="{CAD86332-4815-43DD-8D7C-9BF3731EB88C}" type="sibTrans" cxnId="{8F24098F-0975-4627-87FF-2E972944C873}">
      <dgm:prSet/>
      <dgm:spPr/>
      <dgm:t>
        <a:bodyPr/>
        <a:lstStyle/>
        <a:p>
          <a:pPr algn="just"/>
          <a:endParaRPr lang="pl-PL"/>
        </a:p>
      </dgm:t>
    </dgm:pt>
    <dgm:pt modelId="{76D0DC8C-BC66-4275-887C-B0028E1C5356}">
      <dgm:prSet/>
      <dgm:spPr/>
      <dgm:t>
        <a:bodyPr/>
        <a:lstStyle/>
        <a:p>
          <a:pPr algn="just"/>
          <a:r>
            <a:rPr lang="pl-PL"/>
            <a:t>niedopuszczalne jest np. żądanie od pracodawcy, który sam nie jest mobberem, zadośćuczynienia za naruszenie w trakcie mobbingu innego dobra osobistego niż zdrowie</a:t>
          </a:r>
        </a:p>
      </dgm:t>
    </dgm:pt>
    <dgm:pt modelId="{737EBD47-1FF2-4658-A0E3-BE4E4117D8D2}" type="parTrans" cxnId="{1F6E83FA-E1E5-402A-BC72-B65A82115513}">
      <dgm:prSet/>
      <dgm:spPr/>
      <dgm:t>
        <a:bodyPr/>
        <a:lstStyle/>
        <a:p>
          <a:pPr algn="just"/>
          <a:endParaRPr lang="pl-PL"/>
        </a:p>
      </dgm:t>
    </dgm:pt>
    <dgm:pt modelId="{7276B21C-07CB-4C26-90C9-8B12E78A2170}" type="sibTrans" cxnId="{1F6E83FA-E1E5-402A-BC72-B65A82115513}">
      <dgm:prSet/>
      <dgm:spPr/>
      <dgm:t>
        <a:bodyPr/>
        <a:lstStyle/>
        <a:p>
          <a:pPr algn="just"/>
          <a:endParaRPr lang="pl-PL"/>
        </a:p>
      </dgm:t>
    </dgm:pt>
    <dgm:pt modelId="{8255F296-02BA-403C-803E-BDC1D4966F68}" type="pres">
      <dgm:prSet presAssocID="{ED973D5D-2F4E-498B-A29A-36B0C7D713B3}" presName="linear" presStyleCnt="0">
        <dgm:presLayoutVars>
          <dgm:animLvl val="lvl"/>
          <dgm:resizeHandles val="exact"/>
        </dgm:presLayoutVars>
      </dgm:prSet>
      <dgm:spPr/>
    </dgm:pt>
    <dgm:pt modelId="{9D24D3EB-C1C3-4D08-B291-58BF57B575BF}" type="pres">
      <dgm:prSet presAssocID="{B0D210E8-88F3-42FA-8B75-B6FBE2283B4D}" presName="parentText" presStyleLbl="node1" presStyleIdx="0" presStyleCnt="4">
        <dgm:presLayoutVars>
          <dgm:chMax val="0"/>
          <dgm:bulletEnabled val="1"/>
        </dgm:presLayoutVars>
      </dgm:prSet>
      <dgm:spPr/>
    </dgm:pt>
    <dgm:pt modelId="{D53F1908-5A4C-4010-B426-6C4E375188AF}" type="pres">
      <dgm:prSet presAssocID="{F88111D6-1F1A-46CD-B085-03DB5C49EACF}" presName="spacer" presStyleCnt="0"/>
      <dgm:spPr/>
    </dgm:pt>
    <dgm:pt modelId="{8BFB853E-CF5E-4A6E-B501-E286A7F37464}" type="pres">
      <dgm:prSet presAssocID="{66B2BE09-27B5-454F-8BA7-B34E4A1DE2E2}" presName="parentText" presStyleLbl="node1" presStyleIdx="1" presStyleCnt="4">
        <dgm:presLayoutVars>
          <dgm:chMax val="0"/>
          <dgm:bulletEnabled val="1"/>
        </dgm:presLayoutVars>
      </dgm:prSet>
      <dgm:spPr/>
    </dgm:pt>
    <dgm:pt modelId="{12ECC8A0-E0A5-4C14-BB68-58F8C61E4F76}" type="pres">
      <dgm:prSet presAssocID="{DC25E4D0-E2B6-46CA-9093-77E924B1AD27}" presName="spacer" presStyleCnt="0"/>
      <dgm:spPr/>
    </dgm:pt>
    <dgm:pt modelId="{C35C9A6C-C5AF-4EEA-B7CF-2DA6C5DEAD47}" type="pres">
      <dgm:prSet presAssocID="{8FFFC5EA-42CB-46AA-B9D0-86294A0A990D}" presName="parentText" presStyleLbl="node1" presStyleIdx="2" presStyleCnt="4">
        <dgm:presLayoutVars>
          <dgm:chMax val="0"/>
          <dgm:bulletEnabled val="1"/>
        </dgm:presLayoutVars>
      </dgm:prSet>
      <dgm:spPr/>
    </dgm:pt>
    <dgm:pt modelId="{4F94FD55-B9EF-41A2-B4D4-3985424EDAB5}" type="pres">
      <dgm:prSet presAssocID="{CAD86332-4815-43DD-8D7C-9BF3731EB88C}" presName="spacer" presStyleCnt="0"/>
      <dgm:spPr/>
    </dgm:pt>
    <dgm:pt modelId="{C572A0C2-EE9F-4E92-AA6C-9F85A66FC513}" type="pres">
      <dgm:prSet presAssocID="{76D0DC8C-BC66-4275-887C-B0028E1C5356}" presName="parentText" presStyleLbl="node1" presStyleIdx="3" presStyleCnt="4">
        <dgm:presLayoutVars>
          <dgm:chMax val="0"/>
          <dgm:bulletEnabled val="1"/>
        </dgm:presLayoutVars>
      </dgm:prSet>
      <dgm:spPr/>
    </dgm:pt>
  </dgm:ptLst>
  <dgm:cxnLst>
    <dgm:cxn modelId="{F16F9225-A28E-4025-A948-34E3A175BCA4}" srcId="{ED973D5D-2F4E-498B-A29A-36B0C7D713B3}" destId="{B0D210E8-88F3-42FA-8B75-B6FBE2283B4D}" srcOrd="0" destOrd="0" parTransId="{705296D2-5DE2-43A3-8847-E8B063D03C1B}" sibTransId="{F88111D6-1F1A-46CD-B085-03DB5C49EACF}"/>
    <dgm:cxn modelId="{8BB38628-7400-42BA-ADD2-B7D5651D52A5}" type="presOf" srcId="{B0D210E8-88F3-42FA-8B75-B6FBE2283B4D}" destId="{9D24D3EB-C1C3-4D08-B291-58BF57B575BF}" srcOrd="0" destOrd="0" presId="urn:microsoft.com/office/officeart/2005/8/layout/vList2"/>
    <dgm:cxn modelId="{BE07B92D-D862-4E2E-A20E-5B4AC20B2276}" type="presOf" srcId="{76D0DC8C-BC66-4275-887C-B0028E1C5356}" destId="{C572A0C2-EE9F-4E92-AA6C-9F85A66FC513}" srcOrd="0" destOrd="0" presId="urn:microsoft.com/office/officeart/2005/8/layout/vList2"/>
    <dgm:cxn modelId="{B93FD45E-58E4-44C1-88E5-481BD50C11AE}" type="presOf" srcId="{8FFFC5EA-42CB-46AA-B9D0-86294A0A990D}" destId="{C35C9A6C-C5AF-4EEA-B7CF-2DA6C5DEAD47}" srcOrd="0" destOrd="0" presId="urn:microsoft.com/office/officeart/2005/8/layout/vList2"/>
    <dgm:cxn modelId="{5175994F-FBE8-4302-85AA-8C8291435610}" srcId="{ED973D5D-2F4E-498B-A29A-36B0C7D713B3}" destId="{66B2BE09-27B5-454F-8BA7-B34E4A1DE2E2}" srcOrd="1" destOrd="0" parTransId="{2E796B2B-657E-4832-9941-17CC57A42F82}" sibTransId="{DC25E4D0-E2B6-46CA-9093-77E924B1AD27}"/>
    <dgm:cxn modelId="{94321254-2983-4C76-894C-ED03B7BC7E9D}" type="presOf" srcId="{66B2BE09-27B5-454F-8BA7-B34E4A1DE2E2}" destId="{8BFB853E-CF5E-4A6E-B501-E286A7F37464}" srcOrd="0" destOrd="0" presId="urn:microsoft.com/office/officeart/2005/8/layout/vList2"/>
    <dgm:cxn modelId="{8F24098F-0975-4627-87FF-2E972944C873}" srcId="{ED973D5D-2F4E-498B-A29A-36B0C7D713B3}" destId="{8FFFC5EA-42CB-46AA-B9D0-86294A0A990D}" srcOrd="2" destOrd="0" parTransId="{2B6647F3-D1EA-41EB-AB9C-5915912481F9}" sibTransId="{CAD86332-4815-43DD-8D7C-9BF3731EB88C}"/>
    <dgm:cxn modelId="{38F246E3-5C28-475A-9856-FFDDACBAF939}" type="presOf" srcId="{ED973D5D-2F4E-498B-A29A-36B0C7D713B3}" destId="{8255F296-02BA-403C-803E-BDC1D4966F68}" srcOrd="0" destOrd="0" presId="urn:microsoft.com/office/officeart/2005/8/layout/vList2"/>
    <dgm:cxn modelId="{1F6E83FA-E1E5-402A-BC72-B65A82115513}" srcId="{ED973D5D-2F4E-498B-A29A-36B0C7D713B3}" destId="{76D0DC8C-BC66-4275-887C-B0028E1C5356}" srcOrd="3" destOrd="0" parTransId="{737EBD47-1FF2-4658-A0E3-BE4E4117D8D2}" sibTransId="{7276B21C-07CB-4C26-90C9-8B12E78A2170}"/>
    <dgm:cxn modelId="{45441C7D-6156-47ED-AD5A-E026EE1761A1}" type="presParOf" srcId="{8255F296-02BA-403C-803E-BDC1D4966F68}" destId="{9D24D3EB-C1C3-4D08-B291-58BF57B575BF}" srcOrd="0" destOrd="0" presId="urn:microsoft.com/office/officeart/2005/8/layout/vList2"/>
    <dgm:cxn modelId="{66731836-1CAE-4538-B4F7-E61E87D89796}" type="presParOf" srcId="{8255F296-02BA-403C-803E-BDC1D4966F68}" destId="{D53F1908-5A4C-4010-B426-6C4E375188AF}" srcOrd="1" destOrd="0" presId="urn:microsoft.com/office/officeart/2005/8/layout/vList2"/>
    <dgm:cxn modelId="{AF302BC8-DFB4-4469-BE32-0423EDBD798B}" type="presParOf" srcId="{8255F296-02BA-403C-803E-BDC1D4966F68}" destId="{8BFB853E-CF5E-4A6E-B501-E286A7F37464}" srcOrd="2" destOrd="0" presId="urn:microsoft.com/office/officeart/2005/8/layout/vList2"/>
    <dgm:cxn modelId="{2ABD0D67-C3F6-4CE5-8045-8C9C3B4CABE8}" type="presParOf" srcId="{8255F296-02BA-403C-803E-BDC1D4966F68}" destId="{12ECC8A0-E0A5-4C14-BB68-58F8C61E4F76}" srcOrd="3" destOrd="0" presId="urn:microsoft.com/office/officeart/2005/8/layout/vList2"/>
    <dgm:cxn modelId="{5AF8F6BA-738D-47DA-A235-3F14CDF64FEE}" type="presParOf" srcId="{8255F296-02BA-403C-803E-BDC1D4966F68}" destId="{C35C9A6C-C5AF-4EEA-B7CF-2DA6C5DEAD47}" srcOrd="4" destOrd="0" presId="urn:microsoft.com/office/officeart/2005/8/layout/vList2"/>
    <dgm:cxn modelId="{885C7443-2F0D-46F9-9269-5F6A92D83190}" type="presParOf" srcId="{8255F296-02BA-403C-803E-BDC1D4966F68}" destId="{4F94FD55-B9EF-41A2-B4D4-3985424EDAB5}" srcOrd="5" destOrd="0" presId="urn:microsoft.com/office/officeart/2005/8/layout/vList2"/>
    <dgm:cxn modelId="{AA52002D-4979-4A3F-A584-6A8129CF6D89}" type="presParOf" srcId="{8255F296-02BA-403C-803E-BDC1D4966F68}" destId="{C572A0C2-EE9F-4E92-AA6C-9F85A66FC51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ED3F06-7463-400C-9C04-E31569770405}" type="doc">
      <dgm:prSet loTypeId="urn:microsoft.com/office/officeart/2005/8/layout/target2" loCatId="relationship" qsTypeId="urn:microsoft.com/office/officeart/2005/8/quickstyle/simple1" qsCatId="simple" csTypeId="urn:microsoft.com/office/officeart/2005/8/colors/accent1_1" csCatId="accent1" phldr="1"/>
      <dgm:spPr/>
      <dgm:t>
        <a:bodyPr/>
        <a:lstStyle/>
        <a:p>
          <a:endParaRPr lang="pl-PL"/>
        </a:p>
      </dgm:t>
    </dgm:pt>
    <dgm:pt modelId="{DF193D2D-3DAA-4FAE-9230-B940CAF0860F}">
      <dgm:prSet custT="1"/>
      <dgm:spPr/>
      <dgm:t>
        <a:bodyPr/>
        <a:lstStyle/>
        <a:p>
          <a:pPr algn="just" rtl="0"/>
          <a:r>
            <a:rPr lang="pl-PL" sz="2400" b="1" dirty="0"/>
            <a:t>Dwie sytuacje: sprawstwo pracodawcy i sprawstwo innego pracownika.</a:t>
          </a:r>
        </a:p>
      </dgm:t>
    </dgm:pt>
    <dgm:pt modelId="{61126E7C-CC2E-4151-B525-893E52675D9B}" type="parTrans" cxnId="{74333C59-A9B3-4311-98FC-EF6506CFF10E}">
      <dgm:prSet/>
      <dgm:spPr/>
      <dgm:t>
        <a:bodyPr/>
        <a:lstStyle/>
        <a:p>
          <a:endParaRPr lang="pl-PL" sz="2400"/>
        </a:p>
      </dgm:t>
    </dgm:pt>
    <dgm:pt modelId="{4329CF7E-8C6D-4706-88FF-4C3152B98D02}" type="sibTrans" cxnId="{74333C59-A9B3-4311-98FC-EF6506CFF10E}">
      <dgm:prSet/>
      <dgm:spPr/>
      <dgm:t>
        <a:bodyPr/>
        <a:lstStyle/>
        <a:p>
          <a:endParaRPr lang="pl-PL" sz="2400"/>
        </a:p>
      </dgm:t>
    </dgm:pt>
    <dgm:pt modelId="{2C83FA41-2C98-4F56-BBC0-A746874D4FB1}">
      <dgm:prSet custT="1"/>
      <dgm:spPr/>
      <dgm:t>
        <a:bodyPr/>
        <a:lstStyle/>
        <a:p>
          <a:pPr algn="just" rtl="0"/>
          <a:r>
            <a:rPr lang="pl-PL" sz="2400" dirty="0"/>
            <a:t>Występują w tym zakresie trzy poglądy:</a:t>
          </a:r>
        </a:p>
        <a:p>
          <a:pPr algn="just" rtl="0"/>
          <a:r>
            <a:rPr lang="pl-PL" sz="2400" dirty="0"/>
            <a:t>* mobbing jako delikt prawa pracy – odpowiedzialność na zasadzie ryzyka,</a:t>
          </a:r>
        </a:p>
        <a:p>
          <a:pPr algn="just" rtl="0"/>
          <a:r>
            <a:rPr lang="pl-PL" sz="2400" dirty="0"/>
            <a:t>* mobbing jako delikt prawa pracy – odpowiedzialność na zasadzie winy,</a:t>
          </a:r>
        </a:p>
        <a:p>
          <a:pPr algn="just" rtl="0"/>
          <a:r>
            <a:rPr lang="pl-PL" sz="2400" dirty="0"/>
            <a:t>* mobbing jako naruszenie kontraktu – odpowiedzialność na zasadzie winy domniemanej.  </a:t>
          </a:r>
        </a:p>
      </dgm:t>
    </dgm:pt>
    <dgm:pt modelId="{EA3E0D5D-CAC2-45C9-B4FE-D8DB50584C51}" type="parTrans" cxnId="{F5E32929-8A58-483B-9553-969D0188E38A}">
      <dgm:prSet/>
      <dgm:spPr/>
      <dgm:t>
        <a:bodyPr/>
        <a:lstStyle/>
        <a:p>
          <a:endParaRPr lang="pl-PL" sz="2400"/>
        </a:p>
      </dgm:t>
    </dgm:pt>
    <dgm:pt modelId="{B44EEA9E-EC13-4F55-BBAC-BDF072844159}" type="sibTrans" cxnId="{F5E32929-8A58-483B-9553-969D0188E38A}">
      <dgm:prSet/>
      <dgm:spPr/>
      <dgm:t>
        <a:bodyPr/>
        <a:lstStyle/>
        <a:p>
          <a:endParaRPr lang="pl-PL" sz="2400"/>
        </a:p>
      </dgm:t>
    </dgm:pt>
    <dgm:pt modelId="{22C4ED74-A1DC-4BE2-BE9E-5440274337CB}" type="pres">
      <dgm:prSet presAssocID="{37ED3F06-7463-400C-9C04-E31569770405}" presName="Name0" presStyleCnt="0">
        <dgm:presLayoutVars>
          <dgm:chMax val="3"/>
          <dgm:chPref val="1"/>
          <dgm:dir/>
          <dgm:animLvl val="lvl"/>
          <dgm:resizeHandles/>
        </dgm:presLayoutVars>
      </dgm:prSet>
      <dgm:spPr/>
    </dgm:pt>
    <dgm:pt modelId="{B1ACA22F-A44E-4EDA-9A59-7C3B508A9866}" type="pres">
      <dgm:prSet presAssocID="{37ED3F06-7463-400C-9C04-E31569770405}" presName="outerBox" presStyleCnt="0"/>
      <dgm:spPr/>
    </dgm:pt>
    <dgm:pt modelId="{24CDB5F5-04A7-4B0E-959D-1B8FBC0A4384}" type="pres">
      <dgm:prSet presAssocID="{37ED3F06-7463-400C-9C04-E31569770405}" presName="outerBoxParent" presStyleLbl="node1" presStyleIdx="0" presStyleCnt="2"/>
      <dgm:spPr/>
    </dgm:pt>
    <dgm:pt modelId="{D1616023-D7D0-4936-9DE6-3254332F135C}" type="pres">
      <dgm:prSet presAssocID="{37ED3F06-7463-400C-9C04-E31569770405}" presName="outerBoxChildren" presStyleCnt="0"/>
      <dgm:spPr/>
    </dgm:pt>
    <dgm:pt modelId="{F2222FB3-24F0-405B-A037-9C1FE5487990}" type="pres">
      <dgm:prSet presAssocID="{37ED3F06-7463-400C-9C04-E31569770405}" presName="middleBox" presStyleCnt="0"/>
      <dgm:spPr/>
    </dgm:pt>
    <dgm:pt modelId="{CBE28887-0201-4A02-8A4E-167B801161E4}" type="pres">
      <dgm:prSet presAssocID="{37ED3F06-7463-400C-9C04-E31569770405}" presName="middleBoxParent" presStyleLbl="node1" presStyleIdx="1" presStyleCnt="2"/>
      <dgm:spPr/>
    </dgm:pt>
    <dgm:pt modelId="{DEB01010-ACC2-4435-9A19-C45B51498127}" type="pres">
      <dgm:prSet presAssocID="{37ED3F06-7463-400C-9C04-E31569770405}" presName="middleBoxChildren" presStyleCnt="0"/>
      <dgm:spPr/>
    </dgm:pt>
  </dgm:ptLst>
  <dgm:cxnLst>
    <dgm:cxn modelId="{F5E32929-8A58-483B-9553-969D0188E38A}" srcId="{37ED3F06-7463-400C-9C04-E31569770405}" destId="{2C83FA41-2C98-4F56-BBC0-A746874D4FB1}" srcOrd="1" destOrd="0" parTransId="{EA3E0D5D-CAC2-45C9-B4FE-D8DB50584C51}" sibTransId="{B44EEA9E-EC13-4F55-BBAC-BDF072844159}"/>
    <dgm:cxn modelId="{AE573C76-3B36-487E-83B2-85B92AB88C7B}" type="presOf" srcId="{37ED3F06-7463-400C-9C04-E31569770405}" destId="{22C4ED74-A1DC-4BE2-BE9E-5440274337CB}" srcOrd="0" destOrd="0" presId="urn:microsoft.com/office/officeart/2005/8/layout/target2"/>
    <dgm:cxn modelId="{74333C59-A9B3-4311-98FC-EF6506CFF10E}" srcId="{37ED3F06-7463-400C-9C04-E31569770405}" destId="{DF193D2D-3DAA-4FAE-9230-B940CAF0860F}" srcOrd="0" destOrd="0" parTransId="{61126E7C-CC2E-4151-B525-893E52675D9B}" sibTransId="{4329CF7E-8C6D-4706-88FF-4C3152B98D02}"/>
    <dgm:cxn modelId="{D98ADBC0-042D-40C4-B047-BCC9A5CE2285}" type="presOf" srcId="{DF193D2D-3DAA-4FAE-9230-B940CAF0860F}" destId="{24CDB5F5-04A7-4B0E-959D-1B8FBC0A4384}" srcOrd="0" destOrd="0" presId="urn:microsoft.com/office/officeart/2005/8/layout/target2"/>
    <dgm:cxn modelId="{D08BB8D9-43E9-4CE4-A8B3-873CAF3E7F63}" type="presOf" srcId="{2C83FA41-2C98-4F56-BBC0-A746874D4FB1}" destId="{CBE28887-0201-4A02-8A4E-167B801161E4}" srcOrd="0" destOrd="0" presId="urn:microsoft.com/office/officeart/2005/8/layout/target2"/>
    <dgm:cxn modelId="{9527875E-B89F-43C7-AF65-7C734CB43A17}" type="presParOf" srcId="{22C4ED74-A1DC-4BE2-BE9E-5440274337CB}" destId="{B1ACA22F-A44E-4EDA-9A59-7C3B508A9866}" srcOrd="0" destOrd="0" presId="urn:microsoft.com/office/officeart/2005/8/layout/target2"/>
    <dgm:cxn modelId="{C71AAFA2-1A22-4529-82AE-B46D375874D4}" type="presParOf" srcId="{B1ACA22F-A44E-4EDA-9A59-7C3B508A9866}" destId="{24CDB5F5-04A7-4B0E-959D-1B8FBC0A4384}" srcOrd="0" destOrd="0" presId="urn:microsoft.com/office/officeart/2005/8/layout/target2"/>
    <dgm:cxn modelId="{B0656148-82F9-44D5-8CB7-7946D630552C}" type="presParOf" srcId="{B1ACA22F-A44E-4EDA-9A59-7C3B508A9866}" destId="{D1616023-D7D0-4936-9DE6-3254332F135C}" srcOrd="1" destOrd="0" presId="urn:microsoft.com/office/officeart/2005/8/layout/target2"/>
    <dgm:cxn modelId="{DD318712-4396-4C43-8C37-DCBB0150B6F3}" type="presParOf" srcId="{22C4ED74-A1DC-4BE2-BE9E-5440274337CB}" destId="{F2222FB3-24F0-405B-A037-9C1FE5487990}" srcOrd="1" destOrd="0" presId="urn:microsoft.com/office/officeart/2005/8/layout/target2"/>
    <dgm:cxn modelId="{BD950D86-DD0B-4902-A5FB-CB1503097A41}" type="presParOf" srcId="{F2222FB3-24F0-405B-A037-9C1FE5487990}" destId="{CBE28887-0201-4A02-8A4E-167B801161E4}" srcOrd="0" destOrd="0" presId="urn:microsoft.com/office/officeart/2005/8/layout/target2"/>
    <dgm:cxn modelId="{486FEE1C-9222-43BC-AAAB-BE4C9C9FF94D}" type="presParOf" srcId="{F2222FB3-24F0-405B-A037-9C1FE5487990}" destId="{DEB01010-ACC2-4435-9A19-C45B51498127}" srcOrd="1"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A9E98B-9643-41FD-8837-F5C42CF9CEFE}" type="doc">
      <dgm:prSet loTypeId="urn:microsoft.com/office/officeart/2005/8/layout/process1" loCatId="process" qsTypeId="urn:microsoft.com/office/officeart/2005/8/quickstyle/simple3" qsCatId="simple" csTypeId="urn:microsoft.com/office/officeart/2005/8/colors/accent1_2" csCatId="accent1"/>
      <dgm:spPr/>
      <dgm:t>
        <a:bodyPr/>
        <a:lstStyle/>
        <a:p>
          <a:endParaRPr lang="pl-PL"/>
        </a:p>
      </dgm:t>
    </dgm:pt>
    <dgm:pt modelId="{FC3289C1-96E2-439A-A002-BA8B61D6081C}">
      <dgm:prSet/>
      <dgm:spPr/>
      <dgm:t>
        <a:bodyPr/>
        <a:lstStyle/>
        <a:p>
          <a:r>
            <a:rPr lang="pl-PL"/>
            <a:t>w przypadku, gdy sam pracodawca stosuje mobbing, dochodzi do zbiegu odpowiedzialności z art. 94</a:t>
          </a:r>
          <a:r>
            <a:rPr lang="pl-PL" baseline="30000"/>
            <a:t>3</a:t>
          </a:r>
          <a:r>
            <a:rPr lang="pl-PL"/>
            <a:t> § 3-4 k.p. z odpowiedzialnością uregulowaną w przepisach k.c. (przede wszystkim z art. 445 i art. 448 k.c. w związku z art. 24 k.c.)</a:t>
          </a:r>
        </a:p>
      </dgm:t>
    </dgm:pt>
    <dgm:pt modelId="{E23C5C5E-B81E-4A66-B03E-B1AE048667C9}" type="parTrans" cxnId="{C87C7253-E0B2-4E4F-9CBC-2F516116AC42}">
      <dgm:prSet/>
      <dgm:spPr/>
      <dgm:t>
        <a:bodyPr/>
        <a:lstStyle/>
        <a:p>
          <a:endParaRPr lang="pl-PL"/>
        </a:p>
      </dgm:t>
    </dgm:pt>
    <dgm:pt modelId="{85A25A73-A03D-4493-B101-70ABB0306D17}" type="sibTrans" cxnId="{C87C7253-E0B2-4E4F-9CBC-2F516116AC42}">
      <dgm:prSet/>
      <dgm:spPr/>
      <dgm:t>
        <a:bodyPr/>
        <a:lstStyle/>
        <a:p>
          <a:endParaRPr lang="pl-PL"/>
        </a:p>
      </dgm:t>
    </dgm:pt>
    <dgm:pt modelId="{26109B40-FD7E-470B-A694-C119A1F7DC2B}">
      <dgm:prSet/>
      <dgm:spPr/>
      <dgm:t>
        <a:bodyPr/>
        <a:lstStyle/>
        <a:p>
          <a:r>
            <a:rPr lang="pl-PL"/>
            <a:t>dopuszczalne jest dochodzenie od pracodawcy, w przypadku stosowania przez niego mobbingu, również roszczeń mających podstawę w przepisach k.c. regulujących ochronę dóbr osobistych (II PK 291/09). </a:t>
          </a:r>
        </a:p>
      </dgm:t>
    </dgm:pt>
    <dgm:pt modelId="{69190693-C9D2-48E5-BEFA-906D0AF2C71F}" type="parTrans" cxnId="{305D94FD-7BC2-4CDD-809D-57E410E5436F}">
      <dgm:prSet/>
      <dgm:spPr/>
      <dgm:t>
        <a:bodyPr/>
        <a:lstStyle/>
        <a:p>
          <a:endParaRPr lang="pl-PL"/>
        </a:p>
      </dgm:t>
    </dgm:pt>
    <dgm:pt modelId="{AC1FDE61-7F03-44AC-91C0-E5B94674F687}" type="sibTrans" cxnId="{305D94FD-7BC2-4CDD-809D-57E410E5436F}">
      <dgm:prSet/>
      <dgm:spPr/>
      <dgm:t>
        <a:bodyPr/>
        <a:lstStyle/>
        <a:p>
          <a:endParaRPr lang="pl-PL"/>
        </a:p>
      </dgm:t>
    </dgm:pt>
    <dgm:pt modelId="{89863E02-8A4A-43B8-808E-3F777D9378D8}" type="pres">
      <dgm:prSet presAssocID="{E3A9E98B-9643-41FD-8837-F5C42CF9CEFE}" presName="Name0" presStyleCnt="0">
        <dgm:presLayoutVars>
          <dgm:dir/>
          <dgm:resizeHandles val="exact"/>
        </dgm:presLayoutVars>
      </dgm:prSet>
      <dgm:spPr/>
    </dgm:pt>
    <dgm:pt modelId="{1FD4A802-EBB1-4311-90CE-C0B3A7F9CCB2}" type="pres">
      <dgm:prSet presAssocID="{FC3289C1-96E2-439A-A002-BA8B61D6081C}" presName="node" presStyleLbl="node1" presStyleIdx="0" presStyleCnt="2">
        <dgm:presLayoutVars>
          <dgm:bulletEnabled val="1"/>
        </dgm:presLayoutVars>
      </dgm:prSet>
      <dgm:spPr/>
    </dgm:pt>
    <dgm:pt modelId="{198D6F91-A82B-4176-9939-78C6E59B8BA5}" type="pres">
      <dgm:prSet presAssocID="{85A25A73-A03D-4493-B101-70ABB0306D17}" presName="sibTrans" presStyleLbl="sibTrans2D1" presStyleIdx="0" presStyleCnt="1"/>
      <dgm:spPr/>
    </dgm:pt>
    <dgm:pt modelId="{70601BEE-A624-4834-9C19-D83C8B311F92}" type="pres">
      <dgm:prSet presAssocID="{85A25A73-A03D-4493-B101-70ABB0306D17}" presName="connectorText" presStyleLbl="sibTrans2D1" presStyleIdx="0" presStyleCnt="1"/>
      <dgm:spPr/>
    </dgm:pt>
    <dgm:pt modelId="{C93A4D55-1A30-4BE1-A339-9D6364C64F1B}" type="pres">
      <dgm:prSet presAssocID="{26109B40-FD7E-470B-A694-C119A1F7DC2B}" presName="node" presStyleLbl="node1" presStyleIdx="1" presStyleCnt="2">
        <dgm:presLayoutVars>
          <dgm:bulletEnabled val="1"/>
        </dgm:presLayoutVars>
      </dgm:prSet>
      <dgm:spPr/>
    </dgm:pt>
  </dgm:ptLst>
  <dgm:cxnLst>
    <dgm:cxn modelId="{D9464663-110D-44E9-8CB7-B46683341C7A}" type="presOf" srcId="{E3A9E98B-9643-41FD-8837-F5C42CF9CEFE}" destId="{89863E02-8A4A-43B8-808E-3F777D9378D8}" srcOrd="0" destOrd="0" presId="urn:microsoft.com/office/officeart/2005/8/layout/process1"/>
    <dgm:cxn modelId="{BD6FD46A-B0A7-4BF3-901B-3E1926D7D592}" type="presOf" srcId="{FC3289C1-96E2-439A-A002-BA8B61D6081C}" destId="{1FD4A802-EBB1-4311-90CE-C0B3A7F9CCB2}" srcOrd="0" destOrd="0" presId="urn:microsoft.com/office/officeart/2005/8/layout/process1"/>
    <dgm:cxn modelId="{C87C7253-E0B2-4E4F-9CBC-2F516116AC42}" srcId="{E3A9E98B-9643-41FD-8837-F5C42CF9CEFE}" destId="{FC3289C1-96E2-439A-A002-BA8B61D6081C}" srcOrd="0" destOrd="0" parTransId="{E23C5C5E-B81E-4A66-B03E-B1AE048667C9}" sibTransId="{85A25A73-A03D-4493-B101-70ABB0306D17}"/>
    <dgm:cxn modelId="{58BE1A94-76E8-4C04-880E-90AAFC48041F}" type="presOf" srcId="{85A25A73-A03D-4493-B101-70ABB0306D17}" destId="{70601BEE-A624-4834-9C19-D83C8B311F92}" srcOrd="1" destOrd="0" presId="urn:microsoft.com/office/officeart/2005/8/layout/process1"/>
    <dgm:cxn modelId="{193430C1-E711-4434-8564-89FCF8588470}" type="presOf" srcId="{26109B40-FD7E-470B-A694-C119A1F7DC2B}" destId="{C93A4D55-1A30-4BE1-A339-9D6364C64F1B}" srcOrd="0" destOrd="0" presId="urn:microsoft.com/office/officeart/2005/8/layout/process1"/>
    <dgm:cxn modelId="{98D562C3-3254-41FE-ADDC-18F3EF352693}" type="presOf" srcId="{85A25A73-A03D-4493-B101-70ABB0306D17}" destId="{198D6F91-A82B-4176-9939-78C6E59B8BA5}" srcOrd="0" destOrd="0" presId="urn:microsoft.com/office/officeart/2005/8/layout/process1"/>
    <dgm:cxn modelId="{305D94FD-7BC2-4CDD-809D-57E410E5436F}" srcId="{E3A9E98B-9643-41FD-8837-F5C42CF9CEFE}" destId="{26109B40-FD7E-470B-A694-C119A1F7DC2B}" srcOrd="1" destOrd="0" parTransId="{69190693-C9D2-48E5-BEFA-906D0AF2C71F}" sibTransId="{AC1FDE61-7F03-44AC-91C0-E5B94674F687}"/>
    <dgm:cxn modelId="{0FEB1CD3-2D06-4614-BCCA-975DC4463A9E}" type="presParOf" srcId="{89863E02-8A4A-43B8-808E-3F777D9378D8}" destId="{1FD4A802-EBB1-4311-90CE-C0B3A7F9CCB2}" srcOrd="0" destOrd="0" presId="urn:microsoft.com/office/officeart/2005/8/layout/process1"/>
    <dgm:cxn modelId="{2CD6BE09-D467-48D5-8A49-2D084065AE2E}" type="presParOf" srcId="{89863E02-8A4A-43B8-808E-3F777D9378D8}" destId="{198D6F91-A82B-4176-9939-78C6E59B8BA5}" srcOrd="1" destOrd="0" presId="urn:microsoft.com/office/officeart/2005/8/layout/process1"/>
    <dgm:cxn modelId="{B8B4E9BC-9A12-457B-9A37-764330CCE87A}" type="presParOf" srcId="{198D6F91-A82B-4176-9939-78C6E59B8BA5}" destId="{70601BEE-A624-4834-9C19-D83C8B311F92}" srcOrd="0" destOrd="0" presId="urn:microsoft.com/office/officeart/2005/8/layout/process1"/>
    <dgm:cxn modelId="{C393CD0B-5513-486D-A4F7-24D888C708F7}" type="presParOf" srcId="{89863E02-8A4A-43B8-808E-3F777D9378D8}" destId="{C93A4D55-1A30-4BE1-A339-9D6364C64F1B}"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8C6C22-2CE3-42A7-A900-6034EBC4AD0F}" type="doc">
      <dgm:prSet loTypeId="urn:microsoft.com/office/officeart/2005/8/layout/venn1" loCatId="relationship" qsTypeId="urn:microsoft.com/office/officeart/2005/8/quickstyle/simple4" qsCatId="simple" csTypeId="urn:microsoft.com/office/officeart/2005/8/colors/accent1_1" csCatId="accent1" phldr="1"/>
      <dgm:spPr/>
      <dgm:t>
        <a:bodyPr/>
        <a:lstStyle/>
        <a:p>
          <a:endParaRPr lang="pl-PL"/>
        </a:p>
      </dgm:t>
    </dgm:pt>
    <dgm:pt modelId="{EFA9F036-C126-4BAE-9AA8-6043293F61B6}">
      <dgm:prSet custT="1"/>
      <dgm:spPr/>
      <dgm:t>
        <a:bodyPr/>
        <a:lstStyle/>
        <a:p>
          <a:r>
            <a:rPr lang="pl-PL" sz="2200" dirty="0"/>
            <a:t>zakaz </a:t>
          </a:r>
          <a:r>
            <a:rPr lang="pl-PL" sz="2200" dirty="0" err="1"/>
            <a:t>mobbingu</a:t>
          </a:r>
          <a:r>
            <a:rPr lang="pl-PL" sz="2200" dirty="0"/>
            <a:t> bezpośrednio ze strony pracodawcy</a:t>
          </a:r>
        </a:p>
      </dgm:t>
    </dgm:pt>
    <dgm:pt modelId="{BC9734AB-4D17-4757-9732-E726A768A1E5}" type="parTrans" cxnId="{C187C428-4362-46CE-A22F-86FC56793FBC}">
      <dgm:prSet/>
      <dgm:spPr/>
      <dgm:t>
        <a:bodyPr/>
        <a:lstStyle/>
        <a:p>
          <a:endParaRPr lang="pl-PL" sz="2200"/>
        </a:p>
      </dgm:t>
    </dgm:pt>
    <dgm:pt modelId="{15E60EA5-35C1-4A05-9113-B4AB0B10DA02}" type="sibTrans" cxnId="{C187C428-4362-46CE-A22F-86FC56793FBC}">
      <dgm:prSet/>
      <dgm:spPr/>
      <dgm:t>
        <a:bodyPr/>
        <a:lstStyle/>
        <a:p>
          <a:endParaRPr lang="pl-PL" sz="2200"/>
        </a:p>
      </dgm:t>
    </dgm:pt>
    <dgm:pt modelId="{5EB6EDF2-90F2-45C3-8B9D-6FB7F70E41E0}">
      <dgm:prSet custT="1"/>
      <dgm:spPr/>
      <dgm:t>
        <a:bodyPr/>
        <a:lstStyle/>
        <a:p>
          <a:r>
            <a:rPr lang="pl-PL" sz="2200" dirty="0"/>
            <a:t>eliminowanie </a:t>
          </a:r>
          <a:r>
            <a:rPr lang="pl-PL" sz="2200" dirty="0" err="1"/>
            <a:t>mobbingu</a:t>
          </a:r>
          <a:r>
            <a:rPr lang="pl-PL" sz="2200" dirty="0"/>
            <a:t> w przypadku jego wystąpienia</a:t>
          </a:r>
        </a:p>
      </dgm:t>
    </dgm:pt>
    <dgm:pt modelId="{8D0293DE-CB61-4528-9A7C-086182B3FAFD}" type="parTrans" cxnId="{3F4B4C94-8C60-4D07-B51C-CD4B33867829}">
      <dgm:prSet/>
      <dgm:spPr/>
      <dgm:t>
        <a:bodyPr/>
        <a:lstStyle/>
        <a:p>
          <a:endParaRPr lang="pl-PL" sz="2200"/>
        </a:p>
      </dgm:t>
    </dgm:pt>
    <dgm:pt modelId="{2860E568-615D-4C0F-BCBB-349B9D6797C0}" type="sibTrans" cxnId="{3F4B4C94-8C60-4D07-B51C-CD4B33867829}">
      <dgm:prSet/>
      <dgm:spPr/>
      <dgm:t>
        <a:bodyPr/>
        <a:lstStyle/>
        <a:p>
          <a:endParaRPr lang="pl-PL" sz="2200"/>
        </a:p>
      </dgm:t>
    </dgm:pt>
    <dgm:pt modelId="{D06B90CC-053D-4EF9-8E18-96BF931347EC}">
      <dgm:prSet custT="1"/>
      <dgm:spPr/>
      <dgm:t>
        <a:bodyPr/>
        <a:lstStyle/>
        <a:p>
          <a:r>
            <a:rPr lang="pl-PL" sz="2200" dirty="0"/>
            <a:t>prewencja </a:t>
          </a:r>
          <a:r>
            <a:rPr lang="pl-PL" sz="2200" dirty="0" err="1"/>
            <a:t>antymobbingowa</a:t>
          </a:r>
          <a:endParaRPr lang="pl-PL" sz="2200" dirty="0"/>
        </a:p>
      </dgm:t>
    </dgm:pt>
    <dgm:pt modelId="{2C561191-7080-4BDB-8113-C06FD13BA8CE}" type="parTrans" cxnId="{BFD53019-6C6E-495B-AC5C-299F9C8297C4}">
      <dgm:prSet/>
      <dgm:spPr/>
      <dgm:t>
        <a:bodyPr/>
        <a:lstStyle/>
        <a:p>
          <a:endParaRPr lang="pl-PL" sz="2200"/>
        </a:p>
      </dgm:t>
    </dgm:pt>
    <dgm:pt modelId="{FD571690-D44D-4A7F-B59B-C485C8A48342}" type="sibTrans" cxnId="{BFD53019-6C6E-495B-AC5C-299F9C8297C4}">
      <dgm:prSet/>
      <dgm:spPr/>
      <dgm:t>
        <a:bodyPr/>
        <a:lstStyle/>
        <a:p>
          <a:endParaRPr lang="pl-PL" sz="2200"/>
        </a:p>
      </dgm:t>
    </dgm:pt>
    <dgm:pt modelId="{9834DE06-A68C-4FE5-9E84-F2B553AA9EFE}" type="pres">
      <dgm:prSet presAssocID="{008C6C22-2CE3-42A7-A900-6034EBC4AD0F}" presName="compositeShape" presStyleCnt="0">
        <dgm:presLayoutVars>
          <dgm:chMax val="7"/>
          <dgm:dir/>
          <dgm:resizeHandles val="exact"/>
        </dgm:presLayoutVars>
      </dgm:prSet>
      <dgm:spPr/>
    </dgm:pt>
    <dgm:pt modelId="{94D6E92D-6C15-409B-A488-6DE07870BCD7}" type="pres">
      <dgm:prSet presAssocID="{EFA9F036-C126-4BAE-9AA8-6043293F61B6}" presName="circ1" presStyleLbl="vennNode1" presStyleIdx="0" presStyleCnt="3"/>
      <dgm:spPr/>
    </dgm:pt>
    <dgm:pt modelId="{FD26054D-BCED-4C31-8A22-4DA52FC3D958}" type="pres">
      <dgm:prSet presAssocID="{EFA9F036-C126-4BAE-9AA8-6043293F61B6}" presName="circ1Tx" presStyleLbl="revTx" presStyleIdx="0" presStyleCnt="0">
        <dgm:presLayoutVars>
          <dgm:chMax val="0"/>
          <dgm:chPref val="0"/>
          <dgm:bulletEnabled val="1"/>
        </dgm:presLayoutVars>
      </dgm:prSet>
      <dgm:spPr/>
    </dgm:pt>
    <dgm:pt modelId="{93E133A9-D0B3-437C-B476-31393BBA07B3}" type="pres">
      <dgm:prSet presAssocID="{5EB6EDF2-90F2-45C3-8B9D-6FB7F70E41E0}" presName="circ2" presStyleLbl="vennNode1" presStyleIdx="1" presStyleCnt="3"/>
      <dgm:spPr/>
    </dgm:pt>
    <dgm:pt modelId="{F7CDF7ED-1000-4CD6-BDA7-7D30A4A1E12B}" type="pres">
      <dgm:prSet presAssocID="{5EB6EDF2-90F2-45C3-8B9D-6FB7F70E41E0}" presName="circ2Tx" presStyleLbl="revTx" presStyleIdx="0" presStyleCnt="0">
        <dgm:presLayoutVars>
          <dgm:chMax val="0"/>
          <dgm:chPref val="0"/>
          <dgm:bulletEnabled val="1"/>
        </dgm:presLayoutVars>
      </dgm:prSet>
      <dgm:spPr/>
    </dgm:pt>
    <dgm:pt modelId="{174B210F-86F2-4950-963D-34D82724DA51}" type="pres">
      <dgm:prSet presAssocID="{D06B90CC-053D-4EF9-8E18-96BF931347EC}" presName="circ3" presStyleLbl="vennNode1" presStyleIdx="2" presStyleCnt="3"/>
      <dgm:spPr/>
    </dgm:pt>
    <dgm:pt modelId="{2AD1F138-E0FE-4056-82B6-AEBEAFFA0C66}" type="pres">
      <dgm:prSet presAssocID="{D06B90CC-053D-4EF9-8E18-96BF931347EC}" presName="circ3Tx" presStyleLbl="revTx" presStyleIdx="0" presStyleCnt="0">
        <dgm:presLayoutVars>
          <dgm:chMax val="0"/>
          <dgm:chPref val="0"/>
          <dgm:bulletEnabled val="1"/>
        </dgm:presLayoutVars>
      </dgm:prSet>
      <dgm:spPr/>
    </dgm:pt>
  </dgm:ptLst>
  <dgm:cxnLst>
    <dgm:cxn modelId="{EB5C7717-1D9F-4299-8F2C-FFFCBCC8FBC0}" type="presOf" srcId="{D06B90CC-053D-4EF9-8E18-96BF931347EC}" destId="{174B210F-86F2-4950-963D-34D82724DA51}" srcOrd="0" destOrd="0" presId="urn:microsoft.com/office/officeart/2005/8/layout/venn1"/>
    <dgm:cxn modelId="{BFD53019-6C6E-495B-AC5C-299F9C8297C4}" srcId="{008C6C22-2CE3-42A7-A900-6034EBC4AD0F}" destId="{D06B90CC-053D-4EF9-8E18-96BF931347EC}" srcOrd="2" destOrd="0" parTransId="{2C561191-7080-4BDB-8113-C06FD13BA8CE}" sibTransId="{FD571690-D44D-4A7F-B59B-C485C8A48342}"/>
    <dgm:cxn modelId="{C187C428-4362-46CE-A22F-86FC56793FBC}" srcId="{008C6C22-2CE3-42A7-A900-6034EBC4AD0F}" destId="{EFA9F036-C126-4BAE-9AA8-6043293F61B6}" srcOrd="0" destOrd="0" parTransId="{BC9734AB-4D17-4757-9732-E726A768A1E5}" sibTransId="{15E60EA5-35C1-4A05-9113-B4AB0B10DA02}"/>
    <dgm:cxn modelId="{891CB067-D1C2-497F-85AF-7549DAACAD4E}" type="presOf" srcId="{EFA9F036-C126-4BAE-9AA8-6043293F61B6}" destId="{94D6E92D-6C15-409B-A488-6DE07870BCD7}" srcOrd="0" destOrd="0" presId="urn:microsoft.com/office/officeart/2005/8/layout/venn1"/>
    <dgm:cxn modelId="{2F32D64E-CF2B-4992-B6F6-3A65A667FED5}" type="presOf" srcId="{008C6C22-2CE3-42A7-A900-6034EBC4AD0F}" destId="{9834DE06-A68C-4FE5-9E84-F2B553AA9EFE}" srcOrd="0" destOrd="0" presId="urn:microsoft.com/office/officeart/2005/8/layout/venn1"/>
    <dgm:cxn modelId="{4F69BF52-1988-4CB6-B800-7B6E1D3DAD3F}" type="presOf" srcId="{EFA9F036-C126-4BAE-9AA8-6043293F61B6}" destId="{FD26054D-BCED-4C31-8A22-4DA52FC3D958}" srcOrd="1" destOrd="0" presId="urn:microsoft.com/office/officeart/2005/8/layout/venn1"/>
    <dgm:cxn modelId="{3F4B4C94-8C60-4D07-B51C-CD4B33867829}" srcId="{008C6C22-2CE3-42A7-A900-6034EBC4AD0F}" destId="{5EB6EDF2-90F2-45C3-8B9D-6FB7F70E41E0}" srcOrd="1" destOrd="0" parTransId="{8D0293DE-CB61-4528-9A7C-086182B3FAFD}" sibTransId="{2860E568-615D-4C0F-BCBB-349B9D6797C0}"/>
    <dgm:cxn modelId="{0177519F-9D27-4AF0-B6F5-9EC58D27B9B5}" type="presOf" srcId="{5EB6EDF2-90F2-45C3-8B9D-6FB7F70E41E0}" destId="{93E133A9-D0B3-437C-B476-31393BBA07B3}" srcOrd="0" destOrd="0" presId="urn:microsoft.com/office/officeart/2005/8/layout/venn1"/>
    <dgm:cxn modelId="{20E2B5D6-E6CD-4342-BBFC-A31088E4E34F}" type="presOf" srcId="{D06B90CC-053D-4EF9-8E18-96BF931347EC}" destId="{2AD1F138-E0FE-4056-82B6-AEBEAFFA0C66}" srcOrd="1" destOrd="0" presId="urn:microsoft.com/office/officeart/2005/8/layout/venn1"/>
    <dgm:cxn modelId="{A40A35E2-8E6C-4650-8E6B-F2E1F5515948}" type="presOf" srcId="{5EB6EDF2-90F2-45C3-8B9D-6FB7F70E41E0}" destId="{F7CDF7ED-1000-4CD6-BDA7-7D30A4A1E12B}" srcOrd="1" destOrd="0" presId="urn:microsoft.com/office/officeart/2005/8/layout/venn1"/>
    <dgm:cxn modelId="{C9881336-562B-492C-8CC7-386FC2539A83}" type="presParOf" srcId="{9834DE06-A68C-4FE5-9E84-F2B553AA9EFE}" destId="{94D6E92D-6C15-409B-A488-6DE07870BCD7}" srcOrd="0" destOrd="0" presId="urn:microsoft.com/office/officeart/2005/8/layout/venn1"/>
    <dgm:cxn modelId="{FB8E625A-5F8B-41A0-87D7-DD074CE73E05}" type="presParOf" srcId="{9834DE06-A68C-4FE5-9E84-F2B553AA9EFE}" destId="{FD26054D-BCED-4C31-8A22-4DA52FC3D958}" srcOrd="1" destOrd="0" presId="urn:microsoft.com/office/officeart/2005/8/layout/venn1"/>
    <dgm:cxn modelId="{1184CFB0-0355-4E51-8A40-E6453037E649}" type="presParOf" srcId="{9834DE06-A68C-4FE5-9E84-F2B553AA9EFE}" destId="{93E133A9-D0B3-437C-B476-31393BBA07B3}" srcOrd="2" destOrd="0" presId="urn:microsoft.com/office/officeart/2005/8/layout/venn1"/>
    <dgm:cxn modelId="{7F312406-1CA5-46E5-8923-0036AA7AEAF7}" type="presParOf" srcId="{9834DE06-A68C-4FE5-9E84-F2B553AA9EFE}" destId="{F7CDF7ED-1000-4CD6-BDA7-7D30A4A1E12B}" srcOrd="3" destOrd="0" presId="urn:microsoft.com/office/officeart/2005/8/layout/venn1"/>
    <dgm:cxn modelId="{034CE0A2-DD0D-4297-A9C0-61B5FB991276}" type="presParOf" srcId="{9834DE06-A68C-4FE5-9E84-F2B553AA9EFE}" destId="{174B210F-86F2-4950-963D-34D82724DA51}" srcOrd="4" destOrd="0" presId="urn:microsoft.com/office/officeart/2005/8/layout/venn1"/>
    <dgm:cxn modelId="{87C52503-88CB-4066-A172-FB7C1AD5A7BA}" type="presParOf" srcId="{9834DE06-A68C-4FE5-9E84-F2B553AA9EFE}" destId="{2AD1F138-E0FE-4056-82B6-AEBEAFFA0C66}"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9472ED-AA8C-4497-84AC-B43F3C01A924}" type="doc">
      <dgm:prSet loTypeId="urn:microsoft.com/office/officeart/2005/8/layout/process4" loCatId="list" qsTypeId="urn:microsoft.com/office/officeart/2005/8/quickstyle/simple1" qsCatId="simple" csTypeId="urn:microsoft.com/office/officeart/2005/8/colors/accent1_1" csCatId="accent1"/>
      <dgm:spPr/>
      <dgm:t>
        <a:bodyPr/>
        <a:lstStyle/>
        <a:p>
          <a:endParaRPr lang="pl-PL"/>
        </a:p>
      </dgm:t>
    </dgm:pt>
    <dgm:pt modelId="{8D964DA7-9701-4706-B5BF-B842DB64266C}">
      <dgm:prSet custT="1"/>
      <dgm:spPr/>
      <dgm:t>
        <a:bodyPr/>
        <a:lstStyle/>
        <a:p>
          <a:r>
            <a:rPr lang="pl-PL" sz="2400" dirty="0"/>
            <a:t>przeciwdziałanie </a:t>
          </a:r>
          <a:r>
            <a:rPr lang="pl-PL" sz="2400" dirty="0" err="1"/>
            <a:t>mobbingowi</a:t>
          </a:r>
          <a:r>
            <a:rPr lang="pl-PL" sz="2400" dirty="0"/>
            <a:t> powinno być zarówno realne, jak i efektywne - I PK 35/11 </a:t>
          </a:r>
        </a:p>
      </dgm:t>
    </dgm:pt>
    <dgm:pt modelId="{6F591F0D-79ED-42A5-87F0-64CFD0CB2AAE}" type="parTrans" cxnId="{85543FEF-8D70-46EF-9A48-2E2DE8E13FD3}">
      <dgm:prSet/>
      <dgm:spPr/>
      <dgm:t>
        <a:bodyPr/>
        <a:lstStyle/>
        <a:p>
          <a:endParaRPr lang="pl-PL" sz="2400"/>
        </a:p>
      </dgm:t>
    </dgm:pt>
    <dgm:pt modelId="{FE6A27B8-B3DE-4702-98BB-BD46E90BD773}" type="sibTrans" cxnId="{85543FEF-8D70-46EF-9A48-2E2DE8E13FD3}">
      <dgm:prSet/>
      <dgm:spPr/>
      <dgm:t>
        <a:bodyPr/>
        <a:lstStyle/>
        <a:p>
          <a:endParaRPr lang="pl-PL" sz="2400"/>
        </a:p>
      </dgm:t>
    </dgm:pt>
    <dgm:pt modelId="{A96E583E-E601-4C97-90B9-DB6A348E6D84}">
      <dgm:prSet custT="1"/>
      <dgm:spPr/>
      <dgm:t>
        <a:bodyPr/>
        <a:lstStyle/>
        <a:p>
          <a:r>
            <a:rPr lang="pl-PL" sz="2400"/>
            <a:t>obowiązek ten nie polega jedynie na usunięciu skutków zjawiska mobbingu, ale także do prowadzenia w tym zakresie profilaktyki </a:t>
          </a:r>
        </a:p>
      </dgm:t>
    </dgm:pt>
    <dgm:pt modelId="{6988997D-13B6-477E-B411-D20455B2F533}" type="parTrans" cxnId="{04744D31-CE70-45C1-BCF3-4D03DD42917A}">
      <dgm:prSet/>
      <dgm:spPr/>
      <dgm:t>
        <a:bodyPr/>
        <a:lstStyle/>
        <a:p>
          <a:endParaRPr lang="pl-PL" sz="2400"/>
        </a:p>
      </dgm:t>
    </dgm:pt>
    <dgm:pt modelId="{B3B93930-946A-4573-B36E-2C347F97088C}" type="sibTrans" cxnId="{04744D31-CE70-45C1-BCF3-4D03DD42917A}">
      <dgm:prSet/>
      <dgm:spPr/>
      <dgm:t>
        <a:bodyPr/>
        <a:lstStyle/>
        <a:p>
          <a:endParaRPr lang="pl-PL" sz="2400"/>
        </a:p>
      </dgm:t>
    </dgm:pt>
    <dgm:pt modelId="{8AFF1BC8-F4B7-43CB-B530-17E903388D8E}">
      <dgm:prSet custT="1"/>
      <dgm:spPr/>
      <dgm:t>
        <a:bodyPr/>
        <a:lstStyle/>
        <a:p>
          <a:r>
            <a:rPr lang="pl-PL" sz="2400" dirty="0"/>
            <a:t>następcze działania pracodawcy (po stwierdzeniu </a:t>
          </a:r>
          <a:r>
            <a:rPr lang="pl-PL" sz="2400" dirty="0" err="1"/>
            <a:t>zachowań</a:t>
          </a:r>
          <a:r>
            <a:rPr lang="pl-PL" sz="2400" dirty="0"/>
            <a:t> współpracowników o charakterze </a:t>
          </a:r>
          <a:r>
            <a:rPr lang="pl-PL" sz="2400" dirty="0" err="1"/>
            <a:t>mobbingowym</a:t>
          </a:r>
          <a:r>
            <a:rPr lang="pl-PL" sz="2400" dirty="0"/>
            <a:t>), które nie przyniosły realnych efektów nie mogą zwolnić pracodawcy z odpowiedzialności przewidzianej w art. 94</a:t>
          </a:r>
          <a:r>
            <a:rPr lang="pl-PL" sz="2400" baseline="30000" dirty="0"/>
            <a:t>3</a:t>
          </a:r>
          <a:r>
            <a:rPr lang="pl-PL" sz="2400" dirty="0"/>
            <a:t> </a:t>
          </a:r>
          <a:r>
            <a:rPr lang="pl-PL" sz="2400" dirty="0" err="1"/>
            <a:t>k.p</a:t>
          </a:r>
          <a:r>
            <a:rPr lang="pl-PL" sz="2400" dirty="0"/>
            <a:t>.</a:t>
          </a:r>
        </a:p>
      </dgm:t>
    </dgm:pt>
    <dgm:pt modelId="{6873373E-DFCF-4F67-A085-15B1B3997E72}" type="parTrans" cxnId="{79A2E415-BEF3-485C-B08D-5E078163B32A}">
      <dgm:prSet/>
      <dgm:spPr/>
      <dgm:t>
        <a:bodyPr/>
        <a:lstStyle/>
        <a:p>
          <a:endParaRPr lang="pl-PL" sz="2400"/>
        </a:p>
      </dgm:t>
    </dgm:pt>
    <dgm:pt modelId="{05448BEE-CB0F-40DF-A8F9-ECC88ED908AC}" type="sibTrans" cxnId="{79A2E415-BEF3-485C-B08D-5E078163B32A}">
      <dgm:prSet/>
      <dgm:spPr/>
      <dgm:t>
        <a:bodyPr/>
        <a:lstStyle/>
        <a:p>
          <a:endParaRPr lang="pl-PL" sz="2400"/>
        </a:p>
      </dgm:t>
    </dgm:pt>
    <dgm:pt modelId="{953F4366-3DB9-4F93-BA60-7C005D51CBAB}" type="pres">
      <dgm:prSet presAssocID="{EC9472ED-AA8C-4497-84AC-B43F3C01A924}" presName="Name0" presStyleCnt="0">
        <dgm:presLayoutVars>
          <dgm:dir/>
          <dgm:animLvl val="lvl"/>
          <dgm:resizeHandles val="exact"/>
        </dgm:presLayoutVars>
      </dgm:prSet>
      <dgm:spPr/>
    </dgm:pt>
    <dgm:pt modelId="{BDA79C81-8A0D-49D4-A58C-F077DDF785D6}" type="pres">
      <dgm:prSet presAssocID="{8AFF1BC8-F4B7-43CB-B530-17E903388D8E}" presName="boxAndChildren" presStyleCnt="0"/>
      <dgm:spPr/>
    </dgm:pt>
    <dgm:pt modelId="{3E89A5EA-49A8-4B2E-BD6B-72469A6032C2}" type="pres">
      <dgm:prSet presAssocID="{8AFF1BC8-F4B7-43CB-B530-17E903388D8E}" presName="parentTextBox" presStyleLbl="node1" presStyleIdx="0" presStyleCnt="3"/>
      <dgm:spPr/>
    </dgm:pt>
    <dgm:pt modelId="{B727EDA5-4443-442E-9613-AF7CE9A4D7E3}" type="pres">
      <dgm:prSet presAssocID="{B3B93930-946A-4573-B36E-2C347F97088C}" presName="sp" presStyleCnt="0"/>
      <dgm:spPr/>
    </dgm:pt>
    <dgm:pt modelId="{E450F7DA-33B2-4256-9DEA-1A7AA894E75D}" type="pres">
      <dgm:prSet presAssocID="{A96E583E-E601-4C97-90B9-DB6A348E6D84}" presName="arrowAndChildren" presStyleCnt="0"/>
      <dgm:spPr/>
    </dgm:pt>
    <dgm:pt modelId="{B44A3234-517D-4F66-89C6-CFDE23625955}" type="pres">
      <dgm:prSet presAssocID="{A96E583E-E601-4C97-90B9-DB6A348E6D84}" presName="parentTextArrow" presStyleLbl="node1" presStyleIdx="1" presStyleCnt="3"/>
      <dgm:spPr/>
    </dgm:pt>
    <dgm:pt modelId="{9690383A-0745-4969-8C15-FDF62216636C}" type="pres">
      <dgm:prSet presAssocID="{FE6A27B8-B3DE-4702-98BB-BD46E90BD773}" presName="sp" presStyleCnt="0"/>
      <dgm:spPr/>
    </dgm:pt>
    <dgm:pt modelId="{05FEEF46-0122-4876-AE5C-46643F5106B7}" type="pres">
      <dgm:prSet presAssocID="{8D964DA7-9701-4706-B5BF-B842DB64266C}" presName="arrowAndChildren" presStyleCnt="0"/>
      <dgm:spPr/>
    </dgm:pt>
    <dgm:pt modelId="{CDB37580-1CEE-45E7-B6D3-364F77B21F82}" type="pres">
      <dgm:prSet presAssocID="{8D964DA7-9701-4706-B5BF-B842DB64266C}" presName="parentTextArrow" presStyleLbl="node1" presStyleIdx="2" presStyleCnt="3" custLinFactNeighborX="-57" custLinFactNeighborY="-3684"/>
      <dgm:spPr/>
    </dgm:pt>
  </dgm:ptLst>
  <dgm:cxnLst>
    <dgm:cxn modelId="{79A2E415-BEF3-485C-B08D-5E078163B32A}" srcId="{EC9472ED-AA8C-4497-84AC-B43F3C01A924}" destId="{8AFF1BC8-F4B7-43CB-B530-17E903388D8E}" srcOrd="2" destOrd="0" parTransId="{6873373E-DFCF-4F67-A085-15B1B3997E72}" sibTransId="{05448BEE-CB0F-40DF-A8F9-ECC88ED908AC}"/>
    <dgm:cxn modelId="{04744D31-CE70-45C1-BCF3-4D03DD42917A}" srcId="{EC9472ED-AA8C-4497-84AC-B43F3C01A924}" destId="{A96E583E-E601-4C97-90B9-DB6A348E6D84}" srcOrd="1" destOrd="0" parTransId="{6988997D-13B6-477E-B411-D20455B2F533}" sibTransId="{B3B93930-946A-4573-B36E-2C347F97088C}"/>
    <dgm:cxn modelId="{51E2695D-244B-4EAF-B5DC-6B8FC4887F5F}" type="presOf" srcId="{A96E583E-E601-4C97-90B9-DB6A348E6D84}" destId="{B44A3234-517D-4F66-89C6-CFDE23625955}" srcOrd="0" destOrd="0" presId="urn:microsoft.com/office/officeart/2005/8/layout/process4"/>
    <dgm:cxn modelId="{51E63E77-A41C-4B8F-8F4D-56B02659A8D4}" type="presOf" srcId="{8AFF1BC8-F4B7-43CB-B530-17E903388D8E}" destId="{3E89A5EA-49A8-4B2E-BD6B-72469A6032C2}" srcOrd="0" destOrd="0" presId="urn:microsoft.com/office/officeart/2005/8/layout/process4"/>
    <dgm:cxn modelId="{926F06B7-2C6E-4CFA-97D3-A0839820A95B}" type="presOf" srcId="{8D964DA7-9701-4706-B5BF-B842DB64266C}" destId="{CDB37580-1CEE-45E7-B6D3-364F77B21F82}" srcOrd="0" destOrd="0" presId="urn:microsoft.com/office/officeart/2005/8/layout/process4"/>
    <dgm:cxn modelId="{85543FEF-8D70-46EF-9A48-2E2DE8E13FD3}" srcId="{EC9472ED-AA8C-4497-84AC-B43F3C01A924}" destId="{8D964DA7-9701-4706-B5BF-B842DB64266C}" srcOrd="0" destOrd="0" parTransId="{6F591F0D-79ED-42A5-87F0-64CFD0CB2AAE}" sibTransId="{FE6A27B8-B3DE-4702-98BB-BD46E90BD773}"/>
    <dgm:cxn modelId="{73D218F8-5EFE-449A-9714-7AAFC4540AFB}" type="presOf" srcId="{EC9472ED-AA8C-4497-84AC-B43F3C01A924}" destId="{953F4366-3DB9-4F93-BA60-7C005D51CBAB}" srcOrd="0" destOrd="0" presId="urn:microsoft.com/office/officeart/2005/8/layout/process4"/>
    <dgm:cxn modelId="{F7E6D350-41AB-4026-AE43-5707CD1DB613}" type="presParOf" srcId="{953F4366-3DB9-4F93-BA60-7C005D51CBAB}" destId="{BDA79C81-8A0D-49D4-A58C-F077DDF785D6}" srcOrd="0" destOrd="0" presId="urn:microsoft.com/office/officeart/2005/8/layout/process4"/>
    <dgm:cxn modelId="{8678A938-1718-4CE8-BA8A-B5093294B5A8}" type="presParOf" srcId="{BDA79C81-8A0D-49D4-A58C-F077DDF785D6}" destId="{3E89A5EA-49A8-4B2E-BD6B-72469A6032C2}" srcOrd="0" destOrd="0" presId="urn:microsoft.com/office/officeart/2005/8/layout/process4"/>
    <dgm:cxn modelId="{3B577450-80F4-4225-8F7F-A0725B99B4C9}" type="presParOf" srcId="{953F4366-3DB9-4F93-BA60-7C005D51CBAB}" destId="{B727EDA5-4443-442E-9613-AF7CE9A4D7E3}" srcOrd="1" destOrd="0" presId="urn:microsoft.com/office/officeart/2005/8/layout/process4"/>
    <dgm:cxn modelId="{0BE13D95-D2F5-4843-80AE-64ABE70B8C31}" type="presParOf" srcId="{953F4366-3DB9-4F93-BA60-7C005D51CBAB}" destId="{E450F7DA-33B2-4256-9DEA-1A7AA894E75D}" srcOrd="2" destOrd="0" presId="urn:microsoft.com/office/officeart/2005/8/layout/process4"/>
    <dgm:cxn modelId="{85E18F85-94D9-4DC4-AF2E-D472F7EDD34E}" type="presParOf" srcId="{E450F7DA-33B2-4256-9DEA-1A7AA894E75D}" destId="{B44A3234-517D-4F66-89C6-CFDE23625955}" srcOrd="0" destOrd="0" presId="urn:microsoft.com/office/officeart/2005/8/layout/process4"/>
    <dgm:cxn modelId="{6ABFAFD6-0DDD-475D-B360-2782495E001F}" type="presParOf" srcId="{953F4366-3DB9-4F93-BA60-7C005D51CBAB}" destId="{9690383A-0745-4969-8C15-FDF62216636C}" srcOrd="3" destOrd="0" presId="urn:microsoft.com/office/officeart/2005/8/layout/process4"/>
    <dgm:cxn modelId="{BF38900E-E878-490E-B687-E4FCD6D2E5D9}" type="presParOf" srcId="{953F4366-3DB9-4F93-BA60-7C005D51CBAB}" destId="{05FEEF46-0122-4876-AE5C-46643F5106B7}" srcOrd="4" destOrd="0" presId="urn:microsoft.com/office/officeart/2005/8/layout/process4"/>
    <dgm:cxn modelId="{01E8F671-3127-471C-BD2D-DC34F6CC2BA9}" type="presParOf" srcId="{05FEEF46-0122-4876-AE5C-46643F5106B7}" destId="{CDB37580-1CEE-45E7-B6D3-364F77B21F8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E88718-AD4F-4D69-B68D-107B52A59812}" type="doc">
      <dgm:prSet loTypeId="urn:microsoft.com/office/officeart/2005/8/layout/vList5" loCatId="list" qsTypeId="urn:microsoft.com/office/officeart/2005/8/quickstyle/simple2" qsCatId="simple" csTypeId="urn:microsoft.com/office/officeart/2005/8/colors/accent1_1" csCatId="accent1" phldr="1"/>
      <dgm:spPr/>
      <dgm:t>
        <a:bodyPr/>
        <a:lstStyle/>
        <a:p>
          <a:endParaRPr lang="pl-PL"/>
        </a:p>
      </dgm:t>
    </dgm:pt>
    <dgm:pt modelId="{4D804B71-4F95-4F71-9FD4-619393102658}">
      <dgm:prSet custT="1"/>
      <dgm:spPr/>
      <dgm:t>
        <a:bodyPr/>
        <a:lstStyle/>
        <a:p>
          <a:pPr algn="just" rtl="0"/>
          <a:r>
            <a:rPr lang="pl-PL" sz="2000" b="1" dirty="0">
              <a:effectLst>
                <a:outerShdw blurRad="38100" dist="38100" dir="2700000" algn="tl">
                  <a:srgbClr val="000000">
                    <a:alpha val="43137"/>
                  </a:srgbClr>
                </a:outerShdw>
              </a:effectLst>
            </a:rPr>
            <a:t>Aspekt podmiotowy </a:t>
          </a:r>
          <a:r>
            <a:rPr lang="pl-PL" sz="2000" dirty="0"/>
            <a:t>- działania lub zachowania dotyczące pracownika lub skierowane przeciwko pracownikowi, </a:t>
          </a:r>
        </a:p>
      </dgm:t>
    </dgm:pt>
    <dgm:pt modelId="{2B6F66F9-68A8-4B70-8AB1-271277991828}" type="parTrans" cxnId="{B11850F3-491C-4A1E-AC6B-F197CFF2826F}">
      <dgm:prSet/>
      <dgm:spPr/>
      <dgm:t>
        <a:bodyPr/>
        <a:lstStyle/>
        <a:p>
          <a:pPr algn="just"/>
          <a:endParaRPr lang="pl-PL"/>
        </a:p>
      </dgm:t>
    </dgm:pt>
    <dgm:pt modelId="{146E84B7-5FEB-47C7-B608-404450278A3D}" type="sibTrans" cxnId="{B11850F3-491C-4A1E-AC6B-F197CFF2826F}">
      <dgm:prSet/>
      <dgm:spPr/>
      <dgm:t>
        <a:bodyPr/>
        <a:lstStyle/>
        <a:p>
          <a:pPr algn="just"/>
          <a:endParaRPr lang="pl-PL"/>
        </a:p>
      </dgm:t>
    </dgm:pt>
    <dgm:pt modelId="{71B956A8-19E7-40C9-A3CA-36F3C640D487}">
      <dgm:prSet custT="1"/>
      <dgm:spPr/>
      <dgm:t>
        <a:bodyPr/>
        <a:lstStyle/>
        <a:p>
          <a:pPr algn="just" rtl="0"/>
          <a:r>
            <a:rPr lang="pl-PL" sz="2000" b="1" dirty="0">
              <a:effectLst>
                <a:outerShdw blurRad="38100" dist="38100" dir="2700000" algn="tl">
                  <a:srgbClr val="000000">
                    <a:alpha val="43137"/>
                  </a:srgbClr>
                </a:outerShdw>
              </a:effectLst>
            </a:rPr>
            <a:t>Aspekt temporalny</a:t>
          </a:r>
          <a:r>
            <a:rPr lang="pl-PL" sz="2000" dirty="0"/>
            <a:t>  - winny być one uporczywe i długotrwałe </a:t>
          </a:r>
        </a:p>
      </dgm:t>
    </dgm:pt>
    <dgm:pt modelId="{1BF144AE-E7F0-4B02-859E-B11E81A418B2}" type="parTrans" cxnId="{E6387C8E-0A2D-4A97-888E-DC46F9FEE722}">
      <dgm:prSet/>
      <dgm:spPr/>
      <dgm:t>
        <a:bodyPr/>
        <a:lstStyle/>
        <a:p>
          <a:pPr algn="just"/>
          <a:endParaRPr lang="pl-PL"/>
        </a:p>
      </dgm:t>
    </dgm:pt>
    <dgm:pt modelId="{8072088E-2A94-436A-B5DA-3D513938F27E}" type="sibTrans" cxnId="{E6387C8E-0A2D-4A97-888E-DC46F9FEE722}">
      <dgm:prSet/>
      <dgm:spPr/>
      <dgm:t>
        <a:bodyPr/>
        <a:lstStyle/>
        <a:p>
          <a:pPr algn="just"/>
          <a:endParaRPr lang="pl-PL"/>
        </a:p>
      </dgm:t>
    </dgm:pt>
    <dgm:pt modelId="{5DD37332-911B-4FA6-8734-C79F5D0D6006}">
      <dgm:prSet custT="1"/>
      <dgm:spPr/>
      <dgm:t>
        <a:bodyPr/>
        <a:lstStyle/>
        <a:p>
          <a:pPr algn="just" rtl="0"/>
          <a:r>
            <a:rPr lang="pl-PL" sz="2000" b="1" dirty="0">
              <a:effectLst>
                <a:outerShdw blurRad="38100" dist="38100" dir="2700000" algn="tl">
                  <a:srgbClr val="000000">
                    <a:alpha val="43137"/>
                  </a:srgbClr>
                </a:outerShdw>
              </a:effectLst>
            </a:rPr>
            <a:t>Aspekt przedmiotowy </a:t>
          </a:r>
          <a:r>
            <a:rPr lang="pl-PL" sz="2000" dirty="0"/>
            <a:t>- działania lub zachowania polegają one na nękaniu lub zastraszaniu pracownika</a:t>
          </a:r>
          <a:endParaRPr lang="pl-PL" sz="2000" b="1" dirty="0"/>
        </a:p>
      </dgm:t>
    </dgm:pt>
    <dgm:pt modelId="{B18A603C-81AD-4350-9C51-6C676F7A6CF3}" type="parTrans" cxnId="{E6275A37-1162-4967-B795-92CD361F3895}">
      <dgm:prSet/>
      <dgm:spPr/>
      <dgm:t>
        <a:bodyPr/>
        <a:lstStyle/>
        <a:p>
          <a:pPr algn="just"/>
          <a:endParaRPr lang="pl-PL"/>
        </a:p>
      </dgm:t>
    </dgm:pt>
    <dgm:pt modelId="{6BEB396E-8184-49BC-A87C-3C2958A07193}" type="sibTrans" cxnId="{E6275A37-1162-4967-B795-92CD361F3895}">
      <dgm:prSet/>
      <dgm:spPr/>
      <dgm:t>
        <a:bodyPr/>
        <a:lstStyle/>
        <a:p>
          <a:pPr algn="just"/>
          <a:endParaRPr lang="pl-PL"/>
        </a:p>
      </dgm:t>
    </dgm:pt>
    <dgm:pt modelId="{50418C42-E6B1-4CB1-8814-9BA3B6DCCD39}">
      <dgm:prSet custT="1"/>
      <dgm:spPr/>
      <dgm:t>
        <a:bodyPr/>
        <a:lstStyle/>
        <a:p>
          <a:pPr algn="just" rtl="0"/>
          <a:r>
            <a:rPr lang="pl-PL" sz="2000" b="1" dirty="0">
              <a:effectLst>
                <a:outerShdw blurRad="38100" dist="38100" dir="2700000" algn="tl">
                  <a:srgbClr val="000000">
                    <a:alpha val="43137"/>
                  </a:srgbClr>
                </a:outerShdw>
              </a:effectLst>
            </a:rPr>
            <a:t>Aspekt celu </a:t>
          </a:r>
          <a:r>
            <a:rPr lang="pl-PL" sz="2000" dirty="0"/>
            <a:t>- ich celem jest wywołanie u pracownika zaniżonej oceny przydatności zawodowej</a:t>
          </a:r>
        </a:p>
      </dgm:t>
    </dgm:pt>
    <dgm:pt modelId="{326FAD18-B3CD-49A7-944A-851D82B65D98}" type="parTrans" cxnId="{66E61064-7F24-4C4A-849A-AFD22F466E01}">
      <dgm:prSet/>
      <dgm:spPr/>
      <dgm:t>
        <a:bodyPr/>
        <a:lstStyle/>
        <a:p>
          <a:pPr algn="just"/>
          <a:endParaRPr lang="pl-PL"/>
        </a:p>
      </dgm:t>
    </dgm:pt>
    <dgm:pt modelId="{50831C32-110D-431A-9760-3C70A3D308DA}" type="sibTrans" cxnId="{66E61064-7F24-4C4A-849A-AFD22F466E01}">
      <dgm:prSet/>
      <dgm:spPr/>
      <dgm:t>
        <a:bodyPr/>
        <a:lstStyle/>
        <a:p>
          <a:pPr algn="just"/>
          <a:endParaRPr lang="pl-PL"/>
        </a:p>
      </dgm:t>
    </dgm:pt>
    <dgm:pt modelId="{D31B9B72-29C9-400B-8812-1695D29DC45D}">
      <dgm:prSet custT="1"/>
      <dgm:spPr/>
      <dgm:t>
        <a:bodyPr/>
        <a:lstStyle/>
        <a:p>
          <a:pPr algn="just" rtl="0"/>
          <a:r>
            <a:rPr lang="pl-PL" sz="2000" b="1" dirty="0">
              <a:effectLst>
                <a:outerShdw blurRad="38100" dist="38100" dir="2700000" algn="tl">
                  <a:srgbClr val="000000">
                    <a:alpha val="43137"/>
                  </a:srgbClr>
                </a:outerShdw>
              </a:effectLst>
            </a:rPr>
            <a:t>Aspekt skutku </a:t>
          </a:r>
          <a:r>
            <a:rPr lang="pl-PL" sz="2000" dirty="0"/>
            <a:t>- ich skutkiem, ewentualnie zmierzają one do poniżenie lub ośmieszenie pracownika, izolowanie go lub wyeliminowanie z zespołu współpracowników</a:t>
          </a:r>
        </a:p>
      </dgm:t>
    </dgm:pt>
    <dgm:pt modelId="{BB97AE72-F4DB-479F-8686-B0D0E54766D0}" type="sibTrans" cxnId="{42814B9F-D28A-436D-BDE7-EAE96256F73E}">
      <dgm:prSet/>
      <dgm:spPr/>
      <dgm:t>
        <a:bodyPr/>
        <a:lstStyle/>
        <a:p>
          <a:pPr algn="just"/>
          <a:endParaRPr lang="pl-PL"/>
        </a:p>
      </dgm:t>
    </dgm:pt>
    <dgm:pt modelId="{D4D99B06-ACD8-4C9B-AD56-DCBBC0D98D04}" type="parTrans" cxnId="{42814B9F-D28A-436D-BDE7-EAE96256F73E}">
      <dgm:prSet/>
      <dgm:spPr/>
      <dgm:t>
        <a:bodyPr/>
        <a:lstStyle/>
        <a:p>
          <a:pPr algn="just"/>
          <a:endParaRPr lang="pl-PL"/>
        </a:p>
      </dgm:t>
    </dgm:pt>
    <dgm:pt modelId="{E5F98A49-D2D9-46D1-A5C5-30BB2BA5A353}" type="pres">
      <dgm:prSet presAssocID="{FBE88718-AD4F-4D69-B68D-107B52A59812}" presName="Name0" presStyleCnt="0">
        <dgm:presLayoutVars>
          <dgm:dir/>
          <dgm:animLvl val="lvl"/>
          <dgm:resizeHandles val="exact"/>
        </dgm:presLayoutVars>
      </dgm:prSet>
      <dgm:spPr/>
    </dgm:pt>
    <dgm:pt modelId="{44F09BB6-DA43-477E-8257-75503600399C}" type="pres">
      <dgm:prSet presAssocID="{4D804B71-4F95-4F71-9FD4-619393102658}" presName="linNode" presStyleCnt="0"/>
      <dgm:spPr/>
    </dgm:pt>
    <dgm:pt modelId="{9F4B51BF-D169-4A2C-9393-057BFADECD35}" type="pres">
      <dgm:prSet presAssocID="{4D804B71-4F95-4F71-9FD4-619393102658}" presName="parentText" presStyleLbl="node1" presStyleIdx="0" presStyleCnt="5" custScaleX="238941" custLinFactNeighborX="-100">
        <dgm:presLayoutVars>
          <dgm:chMax val="1"/>
          <dgm:bulletEnabled val="1"/>
        </dgm:presLayoutVars>
      </dgm:prSet>
      <dgm:spPr/>
    </dgm:pt>
    <dgm:pt modelId="{408477D2-4BA2-4162-B48B-DAB4D9892ED4}" type="pres">
      <dgm:prSet presAssocID="{146E84B7-5FEB-47C7-B608-404450278A3D}" presName="sp" presStyleCnt="0"/>
      <dgm:spPr/>
    </dgm:pt>
    <dgm:pt modelId="{C34B8F87-2D44-48A8-AA8B-B01F5E49927C}" type="pres">
      <dgm:prSet presAssocID="{71B956A8-19E7-40C9-A3CA-36F3C640D487}" presName="linNode" presStyleCnt="0"/>
      <dgm:spPr/>
    </dgm:pt>
    <dgm:pt modelId="{E761F07B-9D2A-49F9-A5AD-3CDCF6C902CA}" type="pres">
      <dgm:prSet presAssocID="{71B956A8-19E7-40C9-A3CA-36F3C640D487}" presName="parentText" presStyleLbl="node1" presStyleIdx="1" presStyleCnt="5" custScaleX="238095">
        <dgm:presLayoutVars>
          <dgm:chMax val="1"/>
          <dgm:bulletEnabled val="1"/>
        </dgm:presLayoutVars>
      </dgm:prSet>
      <dgm:spPr/>
    </dgm:pt>
    <dgm:pt modelId="{5671666B-7B35-4B37-8053-E44CF9A6E20D}" type="pres">
      <dgm:prSet presAssocID="{8072088E-2A94-436A-B5DA-3D513938F27E}" presName="sp" presStyleCnt="0"/>
      <dgm:spPr/>
    </dgm:pt>
    <dgm:pt modelId="{674DB666-EC58-484E-B7D6-F9B6FDE95C84}" type="pres">
      <dgm:prSet presAssocID="{5DD37332-911B-4FA6-8734-C79F5D0D6006}" presName="linNode" presStyleCnt="0"/>
      <dgm:spPr/>
    </dgm:pt>
    <dgm:pt modelId="{EDE498FB-B1CB-4B4D-9987-E746FAB98A8C}" type="pres">
      <dgm:prSet presAssocID="{5DD37332-911B-4FA6-8734-C79F5D0D6006}" presName="parentText" presStyleLbl="node1" presStyleIdx="2" presStyleCnt="5" custScaleX="239953">
        <dgm:presLayoutVars>
          <dgm:chMax val="1"/>
          <dgm:bulletEnabled val="1"/>
        </dgm:presLayoutVars>
      </dgm:prSet>
      <dgm:spPr/>
    </dgm:pt>
    <dgm:pt modelId="{611C6C59-D8B6-46B2-9AF9-0D00C3077252}" type="pres">
      <dgm:prSet presAssocID="{6BEB396E-8184-49BC-A87C-3C2958A07193}" presName="sp" presStyleCnt="0"/>
      <dgm:spPr/>
    </dgm:pt>
    <dgm:pt modelId="{5106E8C6-45B1-49AB-88CC-C78862FC41BF}" type="pres">
      <dgm:prSet presAssocID="{50418C42-E6B1-4CB1-8814-9BA3B6DCCD39}" presName="linNode" presStyleCnt="0"/>
      <dgm:spPr/>
    </dgm:pt>
    <dgm:pt modelId="{B69E099D-EDA2-425D-A0FC-EEEF48EE72F4}" type="pres">
      <dgm:prSet presAssocID="{50418C42-E6B1-4CB1-8814-9BA3B6DCCD39}" presName="parentText" presStyleLbl="node1" presStyleIdx="3" presStyleCnt="5" custScaleX="241583">
        <dgm:presLayoutVars>
          <dgm:chMax val="1"/>
          <dgm:bulletEnabled val="1"/>
        </dgm:presLayoutVars>
      </dgm:prSet>
      <dgm:spPr/>
    </dgm:pt>
    <dgm:pt modelId="{1A0389A8-9964-4C2C-AEBF-878A0EDF4C88}" type="pres">
      <dgm:prSet presAssocID="{50831C32-110D-431A-9760-3C70A3D308DA}" presName="sp" presStyleCnt="0"/>
      <dgm:spPr/>
    </dgm:pt>
    <dgm:pt modelId="{F94E6CB7-A786-482B-AA05-D5C17A159D05}" type="pres">
      <dgm:prSet presAssocID="{D31B9B72-29C9-400B-8812-1695D29DC45D}" presName="linNode" presStyleCnt="0"/>
      <dgm:spPr/>
    </dgm:pt>
    <dgm:pt modelId="{63E606F2-E986-4C0B-9F38-CBBB3EEC9855}" type="pres">
      <dgm:prSet presAssocID="{D31B9B72-29C9-400B-8812-1695D29DC45D}" presName="parentText" presStyleLbl="node1" presStyleIdx="4" presStyleCnt="5" custScaleX="243764">
        <dgm:presLayoutVars>
          <dgm:chMax val="1"/>
          <dgm:bulletEnabled val="1"/>
        </dgm:presLayoutVars>
      </dgm:prSet>
      <dgm:spPr/>
    </dgm:pt>
  </dgm:ptLst>
  <dgm:cxnLst>
    <dgm:cxn modelId="{D5315030-467D-4D43-A3BA-F88D3B09CFE9}" type="presOf" srcId="{FBE88718-AD4F-4D69-B68D-107B52A59812}" destId="{E5F98A49-D2D9-46D1-A5C5-30BB2BA5A353}" srcOrd="0" destOrd="0" presId="urn:microsoft.com/office/officeart/2005/8/layout/vList5"/>
    <dgm:cxn modelId="{E6275A37-1162-4967-B795-92CD361F3895}" srcId="{FBE88718-AD4F-4D69-B68D-107B52A59812}" destId="{5DD37332-911B-4FA6-8734-C79F5D0D6006}" srcOrd="2" destOrd="0" parTransId="{B18A603C-81AD-4350-9C51-6C676F7A6CF3}" sibTransId="{6BEB396E-8184-49BC-A87C-3C2958A07193}"/>
    <dgm:cxn modelId="{DE73135B-876A-4867-84A9-847061A979AD}" type="presOf" srcId="{5DD37332-911B-4FA6-8734-C79F5D0D6006}" destId="{EDE498FB-B1CB-4B4D-9987-E746FAB98A8C}" srcOrd="0" destOrd="0" presId="urn:microsoft.com/office/officeart/2005/8/layout/vList5"/>
    <dgm:cxn modelId="{66E61064-7F24-4C4A-849A-AFD22F466E01}" srcId="{FBE88718-AD4F-4D69-B68D-107B52A59812}" destId="{50418C42-E6B1-4CB1-8814-9BA3B6DCCD39}" srcOrd="3" destOrd="0" parTransId="{326FAD18-B3CD-49A7-944A-851D82B65D98}" sibTransId="{50831C32-110D-431A-9760-3C70A3D308DA}"/>
    <dgm:cxn modelId="{E6387C8E-0A2D-4A97-888E-DC46F9FEE722}" srcId="{FBE88718-AD4F-4D69-B68D-107B52A59812}" destId="{71B956A8-19E7-40C9-A3CA-36F3C640D487}" srcOrd="1" destOrd="0" parTransId="{1BF144AE-E7F0-4B02-859E-B11E81A418B2}" sibTransId="{8072088E-2A94-436A-B5DA-3D513938F27E}"/>
    <dgm:cxn modelId="{182F909B-BD98-40ED-A5F3-D0357AFF8416}" type="presOf" srcId="{71B956A8-19E7-40C9-A3CA-36F3C640D487}" destId="{E761F07B-9D2A-49F9-A5AD-3CDCF6C902CA}" srcOrd="0" destOrd="0" presId="urn:microsoft.com/office/officeart/2005/8/layout/vList5"/>
    <dgm:cxn modelId="{42814B9F-D28A-436D-BDE7-EAE96256F73E}" srcId="{FBE88718-AD4F-4D69-B68D-107B52A59812}" destId="{D31B9B72-29C9-400B-8812-1695D29DC45D}" srcOrd="4" destOrd="0" parTransId="{D4D99B06-ACD8-4C9B-AD56-DCBBC0D98D04}" sibTransId="{BB97AE72-F4DB-479F-8686-B0D0E54766D0}"/>
    <dgm:cxn modelId="{45D41CC5-8464-4BCD-99DC-BEE31483BAE3}" type="presOf" srcId="{D31B9B72-29C9-400B-8812-1695D29DC45D}" destId="{63E606F2-E986-4C0B-9F38-CBBB3EEC9855}" srcOrd="0" destOrd="0" presId="urn:microsoft.com/office/officeart/2005/8/layout/vList5"/>
    <dgm:cxn modelId="{8E942FDF-0AB1-4759-B82E-EDE99392BACA}" type="presOf" srcId="{50418C42-E6B1-4CB1-8814-9BA3B6DCCD39}" destId="{B69E099D-EDA2-425D-A0FC-EEEF48EE72F4}" srcOrd="0" destOrd="0" presId="urn:microsoft.com/office/officeart/2005/8/layout/vList5"/>
    <dgm:cxn modelId="{441D8EE8-3BFE-4B46-8F4B-75A5120ECC8F}" type="presOf" srcId="{4D804B71-4F95-4F71-9FD4-619393102658}" destId="{9F4B51BF-D169-4A2C-9393-057BFADECD35}" srcOrd="0" destOrd="0" presId="urn:microsoft.com/office/officeart/2005/8/layout/vList5"/>
    <dgm:cxn modelId="{B11850F3-491C-4A1E-AC6B-F197CFF2826F}" srcId="{FBE88718-AD4F-4D69-B68D-107B52A59812}" destId="{4D804B71-4F95-4F71-9FD4-619393102658}" srcOrd="0" destOrd="0" parTransId="{2B6F66F9-68A8-4B70-8AB1-271277991828}" sibTransId="{146E84B7-5FEB-47C7-B608-404450278A3D}"/>
    <dgm:cxn modelId="{113C5D78-A5AE-4E25-9AD7-2210F47B1C7A}" type="presParOf" srcId="{E5F98A49-D2D9-46D1-A5C5-30BB2BA5A353}" destId="{44F09BB6-DA43-477E-8257-75503600399C}" srcOrd="0" destOrd="0" presId="urn:microsoft.com/office/officeart/2005/8/layout/vList5"/>
    <dgm:cxn modelId="{B1C93F3D-F022-4858-A711-EC87441FC39F}" type="presParOf" srcId="{44F09BB6-DA43-477E-8257-75503600399C}" destId="{9F4B51BF-D169-4A2C-9393-057BFADECD35}" srcOrd="0" destOrd="0" presId="urn:microsoft.com/office/officeart/2005/8/layout/vList5"/>
    <dgm:cxn modelId="{242677AF-8EDA-49A9-B99E-3B8ED3DF36C2}" type="presParOf" srcId="{E5F98A49-D2D9-46D1-A5C5-30BB2BA5A353}" destId="{408477D2-4BA2-4162-B48B-DAB4D9892ED4}" srcOrd="1" destOrd="0" presId="urn:microsoft.com/office/officeart/2005/8/layout/vList5"/>
    <dgm:cxn modelId="{30C08CE4-A7DC-40FA-BB8B-B0A080729C15}" type="presParOf" srcId="{E5F98A49-D2D9-46D1-A5C5-30BB2BA5A353}" destId="{C34B8F87-2D44-48A8-AA8B-B01F5E49927C}" srcOrd="2" destOrd="0" presId="urn:microsoft.com/office/officeart/2005/8/layout/vList5"/>
    <dgm:cxn modelId="{2E539E13-D043-40E7-BCB2-988E05C2D85B}" type="presParOf" srcId="{C34B8F87-2D44-48A8-AA8B-B01F5E49927C}" destId="{E761F07B-9D2A-49F9-A5AD-3CDCF6C902CA}" srcOrd="0" destOrd="0" presId="urn:microsoft.com/office/officeart/2005/8/layout/vList5"/>
    <dgm:cxn modelId="{54D75E2B-773A-42D8-AE56-67BAC4436993}" type="presParOf" srcId="{E5F98A49-D2D9-46D1-A5C5-30BB2BA5A353}" destId="{5671666B-7B35-4B37-8053-E44CF9A6E20D}" srcOrd="3" destOrd="0" presId="urn:microsoft.com/office/officeart/2005/8/layout/vList5"/>
    <dgm:cxn modelId="{08AC0E55-C72D-48BA-A18D-2E9E7A4FECFF}" type="presParOf" srcId="{E5F98A49-D2D9-46D1-A5C5-30BB2BA5A353}" destId="{674DB666-EC58-484E-B7D6-F9B6FDE95C84}" srcOrd="4" destOrd="0" presId="urn:microsoft.com/office/officeart/2005/8/layout/vList5"/>
    <dgm:cxn modelId="{C8B38C23-84C2-46B5-AF25-CA2B2CE60EEE}" type="presParOf" srcId="{674DB666-EC58-484E-B7D6-F9B6FDE95C84}" destId="{EDE498FB-B1CB-4B4D-9987-E746FAB98A8C}" srcOrd="0" destOrd="0" presId="urn:microsoft.com/office/officeart/2005/8/layout/vList5"/>
    <dgm:cxn modelId="{3CB24948-96AC-468A-B624-F819F812885C}" type="presParOf" srcId="{E5F98A49-D2D9-46D1-A5C5-30BB2BA5A353}" destId="{611C6C59-D8B6-46B2-9AF9-0D00C3077252}" srcOrd="5" destOrd="0" presId="urn:microsoft.com/office/officeart/2005/8/layout/vList5"/>
    <dgm:cxn modelId="{B97AAF62-CE16-456E-85FA-CA4CA6721AD2}" type="presParOf" srcId="{E5F98A49-D2D9-46D1-A5C5-30BB2BA5A353}" destId="{5106E8C6-45B1-49AB-88CC-C78862FC41BF}" srcOrd="6" destOrd="0" presId="urn:microsoft.com/office/officeart/2005/8/layout/vList5"/>
    <dgm:cxn modelId="{2C8DEA90-3F4B-444F-AA24-B3EF67394AFE}" type="presParOf" srcId="{5106E8C6-45B1-49AB-88CC-C78862FC41BF}" destId="{B69E099D-EDA2-425D-A0FC-EEEF48EE72F4}" srcOrd="0" destOrd="0" presId="urn:microsoft.com/office/officeart/2005/8/layout/vList5"/>
    <dgm:cxn modelId="{F17D2F34-22CF-4B13-98D8-64A0C964040B}" type="presParOf" srcId="{E5F98A49-D2D9-46D1-A5C5-30BB2BA5A353}" destId="{1A0389A8-9964-4C2C-AEBF-878A0EDF4C88}" srcOrd="7" destOrd="0" presId="urn:microsoft.com/office/officeart/2005/8/layout/vList5"/>
    <dgm:cxn modelId="{F644F24A-7FEE-4759-B886-E8D1D0188040}" type="presParOf" srcId="{E5F98A49-D2D9-46D1-A5C5-30BB2BA5A353}" destId="{F94E6CB7-A786-482B-AA05-D5C17A159D05}" srcOrd="8" destOrd="0" presId="urn:microsoft.com/office/officeart/2005/8/layout/vList5"/>
    <dgm:cxn modelId="{BC50465E-CBD5-45AD-9F96-23463D0BC4AB}" type="presParOf" srcId="{F94E6CB7-A786-482B-AA05-D5C17A159D05}" destId="{63E606F2-E986-4C0B-9F38-CBBB3EEC9855}" srcOrd="0" destOrd="0" presId="urn:microsoft.com/office/officeart/2005/8/layout/vList5"/>
  </dgm:cxnLst>
  <dgm:bg>
    <a:solidFill>
      <a:schemeClr val="bg2"/>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14D3399-F369-475C-85DC-F2D5835150F0}" type="doc">
      <dgm:prSet loTypeId="urn:microsoft.com/office/officeart/2005/8/layout/vList2" loCatId="list" qsTypeId="urn:microsoft.com/office/officeart/2005/8/quickstyle/simple2" qsCatId="simple" csTypeId="urn:microsoft.com/office/officeart/2005/8/colors/accent1_1" csCatId="accent1" phldr="1"/>
      <dgm:spPr/>
      <dgm:t>
        <a:bodyPr/>
        <a:lstStyle/>
        <a:p>
          <a:endParaRPr lang="pl-PL"/>
        </a:p>
      </dgm:t>
    </dgm:pt>
    <dgm:pt modelId="{D424C636-125E-4FD7-A9AF-617D4DFCBD18}">
      <dgm:prSet custT="1"/>
      <dgm:spPr/>
      <dgm:t>
        <a:bodyPr/>
        <a:lstStyle/>
        <a:p>
          <a:pPr algn="just" rtl="0"/>
          <a:r>
            <a:rPr lang="pl-PL" sz="2100" b="1" dirty="0"/>
            <a:t>uporczywość i długotrwałość</a:t>
          </a:r>
          <a:r>
            <a:rPr lang="pl-PL" sz="2100" dirty="0"/>
            <a:t> winna być rozpatrywana w sposób zindywidualizowany i uwzględniać okoliczności konkretnego przypadku (I PK 176/06), </a:t>
          </a:r>
        </a:p>
      </dgm:t>
    </dgm:pt>
    <dgm:pt modelId="{D0B8AA39-5B38-4649-8DA5-A5C9965F95C9}" type="parTrans" cxnId="{FB206AEC-D740-4A99-8900-609882F6F176}">
      <dgm:prSet/>
      <dgm:spPr/>
      <dgm:t>
        <a:bodyPr/>
        <a:lstStyle/>
        <a:p>
          <a:pPr algn="just"/>
          <a:endParaRPr lang="pl-PL" sz="2100"/>
        </a:p>
      </dgm:t>
    </dgm:pt>
    <dgm:pt modelId="{FCDFA096-682D-44F8-9DAA-F42C823D6894}" type="sibTrans" cxnId="{FB206AEC-D740-4A99-8900-609882F6F176}">
      <dgm:prSet/>
      <dgm:spPr/>
      <dgm:t>
        <a:bodyPr/>
        <a:lstStyle/>
        <a:p>
          <a:pPr algn="just"/>
          <a:endParaRPr lang="pl-PL" sz="2100"/>
        </a:p>
      </dgm:t>
    </dgm:pt>
    <dgm:pt modelId="{6A0BC844-A40F-47DF-81B4-34877A94F17F}">
      <dgm:prSet custT="1"/>
      <dgm:spPr/>
      <dgm:t>
        <a:bodyPr/>
        <a:lstStyle/>
        <a:p>
          <a:pPr algn="just" rtl="0"/>
          <a:r>
            <a:rPr lang="pl-PL" sz="2100" dirty="0"/>
            <a:t>nie jest zatem możliwe sztywne wskazanie minimalnego okresu niezbędnego do zaistnienia mobbingu (w literaturze psychologicznej przyjmuje się okres 6 miesięcy) </a:t>
          </a:r>
        </a:p>
      </dgm:t>
    </dgm:pt>
    <dgm:pt modelId="{B8B928E3-ED9D-4685-ACD7-FEFD28D38DD4}" type="parTrans" cxnId="{F7316BA9-8F52-446E-85B9-4242E236CC64}">
      <dgm:prSet/>
      <dgm:spPr/>
      <dgm:t>
        <a:bodyPr/>
        <a:lstStyle/>
        <a:p>
          <a:pPr algn="just"/>
          <a:endParaRPr lang="pl-PL" sz="2100"/>
        </a:p>
      </dgm:t>
    </dgm:pt>
    <dgm:pt modelId="{3D812C08-52B1-43C0-B87E-26DE3717D891}" type="sibTrans" cxnId="{F7316BA9-8F52-446E-85B9-4242E236CC64}">
      <dgm:prSet/>
      <dgm:spPr/>
      <dgm:t>
        <a:bodyPr/>
        <a:lstStyle/>
        <a:p>
          <a:pPr algn="just"/>
          <a:endParaRPr lang="pl-PL" sz="2100"/>
        </a:p>
      </dgm:t>
    </dgm:pt>
    <dgm:pt modelId="{B14BF038-F50C-45A7-B20C-B699340B1E91}">
      <dgm:prSet custT="1"/>
      <dgm:spPr/>
      <dgm:t>
        <a:bodyPr/>
        <a:lstStyle/>
        <a:p>
          <a:pPr algn="just" rtl="0"/>
          <a:r>
            <a:rPr lang="pl-PL" sz="2100" dirty="0"/>
            <a:t>dla oceny długotrwałości istotny jest moment wystąpienia wskazanych w tych przepisach skutków nękania lub zastraszania pracownika</a:t>
          </a:r>
        </a:p>
      </dgm:t>
    </dgm:pt>
    <dgm:pt modelId="{0A5892BE-401B-4C2D-ABE3-336E99AA082E}" type="parTrans" cxnId="{9EE9404C-66B7-4E31-B87E-F8E71F382489}">
      <dgm:prSet/>
      <dgm:spPr/>
      <dgm:t>
        <a:bodyPr/>
        <a:lstStyle/>
        <a:p>
          <a:pPr algn="just"/>
          <a:endParaRPr lang="pl-PL" sz="2100"/>
        </a:p>
      </dgm:t>
    </dgm:pt>
    <dgm:pt modelId="{ECB6A0D9-CE0D-45E7-B55C-6773F98F0D48}" type="sibTrans" cxnId="{9EE9404C-66B7-4E31-B87E-F8E71F382489}">
      <dgm:prSet/>
      <dgm:spPr/>
      <dgm:t>
        <a:bodyPr/>
        <a:lstStyle/>
        <a:p>
          <a:pPr algn="just"/>
          <a:endParaRPr lang="pl-PL" sz="2100"/>
        </a:p>
      </dgm:t>
    </dgm:pt>
    <dgm:pt modelId="{7B9C39A1-EB29-4E2D-A9CE-15ED256D990D}">
      <dgm:prSet custT="1"/>
      <dgm:spPr/>
      <dgm:t>
        <a:bodyPr/>
        <a:lstStyle/>
        <a:p>
          <a:pPr algn="just" rtl="0"/>
          <a:r>
            <a:rPr lang="pl-PL" sz="2100" dirty="0"/>
            <a:t>nie ma potrzeby dokładnego określenia początkowej daty zachowań mobbingowych, jeżeli nie budzi wątpliwości, że trwały one kilka miesięcy (I PK 35/11)</a:t>
          </a:r>
          <a:r>
            <a:rPr lang="pl-PL" sz="2100" b="1" dirty="0"/>
            <a:t>  </a:t>
          </a:r>
          <a:endParaRPr lang="pl-PL" sz="2100" dirty="0"/>
        </a:p>
      </dgm:t>
    </dgm:pt>
    <dgm:pt modelId="{61871D4D-41D1-417B-A1C7-2233E6D6F60C}" type="parTrans" cxnId="{E5CF31C8-630F-4CD4-826A-4811B84682B6}">
      <dgm:prSet/>
      <dgm:spPr/>
      <dgm:t>
        <a:bodyPr/>
        <a:lstStyle/>
        <a:p>
          <a:pPr algn="just"/>
          <a:endParaRPr lang="pl-PL" sz="2100"/>
        </a:p>
      </dgm:t>
    </dgm:pt>
    <dgm:pt modelId="{AF5B3681-B19E-47B3-B9DB-02E28544E406}" type="sibTrans" cxnId="{E5CF31C8-630F-4CD4-826A-4811B84682B6}">
      <dgm:prSet/>
      <dgm:spPr/>
      <dgm:t>
        <a:bodyPr/>
        <a:lstStyle/>
        <a:p>
          <a:pPr algn="just"/>
          <a:endParaRPr lang="pl-PL" sz="2100"/>
        </a:p>
      </dgm:t>
    </dgm:pt>
    <dgm:pt modelId="{0FCD22F3-7196-4E35-B2ED-CE89F311E03F}">
      <dgm:prSet custT="1"/>
      <dgm:spPr/>
      <dgm:t>
        <a:bodyPr/>
        <a:lstStyle/>
        <a:p>
          <a:pPr algn="just" rtl="0"/>
          <a:r>
            <a:rPr lang="pl-PL" sz="2100" dirty="0"/>
            <a:t>wyeliminować należy zachowania incydentalne, jednorazowe, choćby były one naganne   </a:t>
          </a:r>
        </a:p>
      </dgm:t>
    </dgm:pt>
    <dgm:pt modelId="{E23A60BB-4A71-4F21-B4F2-87A09437252F}" type="sibTrans" cxnId="{A381CB3B-8BA1-4C5A-A178-B451D0306BA5}">
      <dgm:prSet/>
      <dgm:spPr/>
      <dgm:t>
        <a:bodyPr/>
        <a:lstStyle/>
        <a:p>
          <a:pPr algn="just"/>
          <a:endParaRPr lang="pl-PL" sz="2100"/>
        </a:p>
      </dgm:t>
    </dgm:pt>
    <dgm:pt modelId="{2668417B-290F-4131-BDC1-334F104EF3F8}" type="parTrans" cxnId="{A381CB3B-8BA1-4C5A-A178-B451D0306BA5}">
      <dgm:prSet/>
      <dgm:spPr/>
      <dgm:t>
        <a:bodyPr/>
        <a:lstStyle/>
        <a:p>
          <a:pPr algn="just"/>
          <a:endParaRPr lang="pl-PL" sz="2100"/>
        </a:p>
      </dgm:t>
    </dgm:pt>
    <dgm:pt modelId="{C08D1A00-AAB1-4AC7-9C7D-6FFD1A1A3120}" type="pres">
      <dgm:prSet presAssocID="{014D3399-F369-475C-85DC-F2D5835150F0}" presName="linear" presStyleCnt="0">
        <dgm:presLayoutVars>
          <dgm:animLvl val="lvl"/>
          <dgm:resizeHandles val="exact"/>
        </dgm:presLayoutVars>
      </dgm:prSet>
      <dgm:spPr/>
    </dgm:pt>
    <dgm:pt modelId="{A7BA3882-247D-476F-9D44-5065DB7B3AFB}" type="pres">
      <dgm:prSet presAssocID="{D424C636-125E-4FD7-A9AF-617D4DFCBD18}" presName="parentText" presStyleLbl="node1" presStyleIdx="0" presStyleCnt="5">
        <dgm:presLayoutVars>
          <dgm:chMax val="0"/>
          <dgm:bulletEnabled val="1"/>
        </dgm:presLayoutVars>
      </dgm:prSet>
      <dgm:spPr/>
    </dgm:pt>
    <dgm:pt modelId="{251A4B2D-995B-47B1-8CC3-752CB3C649C8}" type="pres">
      <dgm:prSet presAssocID="{FCDFA096-682D-44F8-9DAA-F42C823D6894}" presName="spacer" presStyleCnt="0"/>
      <dgm:spPr/>
    </dgm:pt>
    <dgm:pt modelId="{454C49CE-3716-4946-8530-19C840236FFE}" type="pres">
      <dgm:prSet presAssocID="{6A0BC844-A40F-47DF-81B4-34877A94F17F}" presName="parentText" presStyleLbl="node1" presStyleIdx="1" presStyleCnt="5">
        <dgm:presLayoutVars>
          <dgm:chMax val="0"/>
          <dgm:bulletEnabled val="1"/>
        </dgm:presLayoutVars>
      </dgm:prSet>
      <dgm:spPr/>
    </dgm:pt>
    <dgm:pt modelId="{9D629E58-2A79-493F-B7FE-3AFA05B50A32}" type="pres">
      <dgm:prSet presAssocID="{3D812C08-52B1-43C0-B87E-26DE3717D891}" presName="spacer" presStyleCnt="0"/>
      <dgm:spPr/>
    </dgm:pt>
    <dgm:pt modelId="{963D6D41-70AD-4ECC-AC26-27CDE531A468}" type="pres">
      <dgm:prSet presAssocID="{B14BF038-F50C-45A7-B20C-B699340B1E91}" presName="parentText" presStyleLbl="node1" presStyleIdx="2" presStyleCnt="5">
        <dgm:presLayoutVars>
          <dgm:chMax val="0"/>
          <dgm:bulletEnabled val="1"/>
        </dgm:presLayoutVars>
      </dgm:prSet>
      <dgm:spPr/>
    </dgm:pt>
    <dgm:pt modelId="{AD3AD1F5-56BC-4357-88F7-9B646A1F7158}" type="pres">
      <dgm:prSet presAssocID="{ECB6A0D9-CE0D-45E7-B55C-6773F98F0D48}" presName="spacer" presStyleCnt="0"/>
      <dgm:spPr/>
    </dgm:pt>
    <dgm:pt modelId="{597D687B-84A7-4286-A4DC-C185A3461B41}" type="pres">
      <dgm:prSet presAssocID="{7B9C39A1-EB29-4E2D-A9CE-15ED256D990D}" presName="parentText" presStyleLbl="node1" presStyleIdx="3" presStyleCnt="5">
        <dgm:presLayoutVars>
          <dgm:chMax val="0"/>
          <dgm:bulletEnabled val="1"/>
        </dgm:presLayoutVars>
      </dgm:prSet>
      <dgm:spPr/>
    </dgm:pt>
    <dgm:pt modelId="{E89CA42B-0B4C-4458-9F91-8176CB448762}" type="pres">
      <dgm:prSet presAssocID="{AF5B3681-B19E-47B3-B9DB-02E28544E406}" presName="spacer" presStyleCnt="0"/>
      <dgm:spPr/>
    </dgm:pt>
    <dgm:pt modelId="{01891BB0-432F-4242-9080-12E017650278}" type="pres">
      <dgm:prSet presAssocID="{0FCD22F3-7196-4E35-B2ED-CE89F311E03F}" presName="parentText" presStyleLbl="node1" presStyleIdx="4" presStyleCnt="5">
        <dgm:presLayoutVars>
          <dgm:chMax val="0"/>
          <dgm:bulletEnabled val="1"/>
        </dgm:presLayoutVars>
      </dgm:prSet>
      <dgm:spPr/>
    </dgm:pt>
  </dgm:ptLst>
  <dgm:cxnLst>
    <dgm:cxn modelId="{7E175512-A600-40C6-8163-E873B11AFC6F}" type="presOf" srcId="{014D3399-F369-475C-85DC-F2D5835150F0}" destId="{C08D1A00-AAB1-4AC7-9C7D-6FFD1A1A3120}" srcOrd="0" destOrd="0" presId="urn:microsoft.com/office/officeart/2005/8/layout/vList2"/>
    <dgm:cxn modelId="{A381CB3B-8BA1-4C5A-A178-B451D0306BA5}" srcId="{014D3399-F369-475C-85DC-F2D5835150F0}" destId="{0FCD22F3-7196-4E35-B2ED-CE89F311E03F}" srcOrd="4" destOrd="0" parTransId="{2668417B-290F-4131-BDC1-334F104EF3F8}" sibTransId="{E23A60BB-4A71-4F21-B4F2-87A09437252F}"/>
    <dgm:cxn modelId="{9EE9404C-66B7-4E31-B87E-F8E71F382489}" srcId="{014D3399-F369-475C-85DC-F2D5835150F0}" destId="{B14BF038-F50C-45A7-B20C-B699340B1E91}" srcOrd="2" destOrd="0" parTransId="{0A5892BE-401B-4C2D-ABE3-336E99AA082E}" sibTransId="{ECB6A0D9-CE0D-45E7-B55C-6773F98F0D48}"/>
    <dgm:cxn modelId="{B5758A77-384D-4FB6-BBFC-B7C69FB75349}" type="presOf" srcId="{D424C636-125E-4FD7-A9AF-617D4DFCBD18}" destId="{A7BA3882-247D-476F-9D44-5065DB7B3AFB}" srcOrd="0" destOrd="0" presId="urn:microsoft.com/office/officeart/2005/8/layout/vList2"/>
    <dgm:cxn modelId="{5844969A-F8B5-4F21-900A-51B257DC456D}" type="presOf" srcId="{0FCD22F3-7196-4E35-B2ED-CE89F311E03F}" destId="{01891BB0-432F-4242-9080-12E017650278}" srcOrd="0" destOrd="0" presId="urn:microsoft.com/office/officeart/2005/8/layout/vList2"/>
    <dgm:cxn modelId="{B5FC5A9D-E7DB-4118-91EF-62CDCF297C04}" type="presOf" srcId="{7B9C39A1-EB29-4E2D-A9CE-15ED256D990D}" destId="{597D687B-84A7-4286-A4DC-C185A3461B41}" srcOrd="0" destOrd="0" presId="urn:microsoft.com/office/officeart/2005/8/layout/vList2"/>
    <dgm:cxn modelId="{F7316BA9-8F52-446E-85B9-4242E236CC64}" srcId="{014D3399-F369-475C-85DC-F2D5835150F0}" destId="{6A0BC844-A40F-47DF-81B4-34877A94F17F}" srcOrd="1" destOrd="0" parTransId="{B8B928E3-ED9D-4685-ACD7-FEFD28D38DD4}" sibTransId="{3D812C08-52B1-43C0-B87E-26DE3717D891}"/>
    <dgm:cxn modelId="{3CEEF3B2-3889-4005-B2C5-64A59EB47A95}" type="presOf" srcId="{6A0BC844-A40F-47DF-81B4-34877A94F17F}" destId="{454C49CE-3716-4946-8530-19C840236FFE}" srcOrd="0" destOrd="0" presId="urn:microsoft.com/office/officeart/2005/8/layout/vList2"/>
    <dgm:cxn modelId="{E5CF31C8-630F-4CD4-826A-4811B84682B6}" srcId="{014D3399-F369-475C-85DC-F2D5835150F0}" destId="{7B9C39A1-EB29-4E2D-A9CE-15ED256D990D}" srcOrd="3" destOrd="0" parTransId="{61871D4D-41D1-417B-A1C7-2233E6D6F60C}" sibTransId="{AF5B3681-B19E-47B3-B9DB-02E28544E406}"/>
    <dgm:cxn modelId="{0A68B7E8-FE3B-47D9-B4EF-046761D8DDED}" type="presOf" srcId="{B14BF038-F50C-45A7-B20C-B699340B1E91}" destId="{963D6D41-70AD-4ECC-AC26-27CDE531A468}" srcOrd="0" destOrd="0" presId="urn:microsoft.com/office/officeart/2005/8/layout/vList2"/>
    <dgm:cxn modelId="{FB206AEC-D740-4A99-8900-609882F6F176}" srcId="{014D3399-F369-475C-85DC-F2D5835150F0}" destId="{D424C636-125E-4FD7-A9AF-617D4DFCBD18}" srcOrd="0" destOrd="0" parTransId="{D0B8AA39-5B38-4649-8DA5-A5C9965F95C9}" sibTransId="{FCDFA096-682D-44F8-9DAA-F42C823D6894}"/>
    <dgm:cxn modelId="{566A2C8B-183A-4582-A2C1-4EF46D4F6A4C}" type="presParOf" srcId="{C08D1A00-AAB1-4AC7-9C7D-6FFD1A1A3120}" destId="{A7BA3882-247D-476F-9D44-5065DB7B3AFB}" srcOrd="0" destOrd="0" presId="urn:microsoft.com/office/officeart/2005/8/layout/vList2"/>
    <dgm:cxn modelId="{AF04CAEC-5918-4524-9215-AF4ECCA983BD}" type="presParOf" srcId="{C08D1A00-AAB1-4AC7-9C7D-6FFD1A1A3120}" destId="{251A4B2D-995B-47B1-8CC3-752CB3C649C8}" srcOrd="1" destOrd="0" presId="urn:microsoft.com/office/officeart/2005/8/layout/vList2"/>
    <dgm:cxn modelId="{FCF1CB6B-202B-4E91-8DFA-952B8F566A27}" type="presParOf" srcId="{C08D1A00-AAB1-4AC7-9C7D-6FFD1A1A3120}" destId="{454C49CE-3716-4946-8530-19C840236FFE}" srcOrd="2" destOrd="0" presId="urn:microsoft.com/office/officeart/2005/8/layout/vList2"/>
    <dgm:cxn modelId="{33473692-80C7-4BCD-A524-C5FD4F732250}" type="presParOf" srcId="{C08D1A00-AAB1-4AC7-9C7D-6FFD1A1A3120}" destId="{9D629E58-2A79-493F-B7FE-3AFA05B50A32}" srcOrd="3" destOrd="0" presId="urn:microsoft.com/office/officeart/2005/8/layout/vList2"/>
    <dgm:cxn modelId="{6C43C380-7DC9-4B45-A65E-19BE438C8105}" type="presParOf" srcId="{C08D1A00-AAB1-4AC7-9C7D-6FFD1A1A3120}" destId="{963D6D41-70AD-4ECC-AC26-27CDE531A468}" srcOrd="4" destOrd="0" presId="urn:microsoft.com/office/officeart/2005/8/layout/vList2"/>
    <dgm:cxn modelId="{CCEB1CC1-CE35-4CDF-8185-33231672C1B0}" type="presParOf" srcId="{C08D1A00-AAB1-4AC7-9C7D-6FFD1A1A3120}" destId="{AD3AD1F5-56BC-4357-88F7-9B646A1F7158}" srcOrd="5" destOrd="0" presId="urn:microsoft.com/office/officeart/2005/8/layout/vList2"/>
    <dgm:cxn modelId="{E2EA53EF-7394-4351-A6F5-706A14EABEA8}" type="presParOf" srcId="{C08D1A00-AAB1-4AC7-9C7D-6FFD1A1A3120}" destId="{597D687B-84A7-4286-A4DC-C185A3461B41}" srcOrd="6" destOrd="0" presId="urn:microsoft.com/office/officeart/2005/8/layout/vList2"/>
    <dgm:cxn modelId="{1EE734EA-28EF-48DC-8706-08727679692A}" type="presParOf" srcId="{C08D1A00-AAB1-4AC7-9C7D-6FFD1A1A3120}" destId="{E89CA42B-0B4C-4458-9F91-8176CB448762}" srcOrd="7" destOrd="0" presId="urn:microsoft.com/office/officeart/2005/8/layout/vList2"/>
    <dgm:cxn modelId="{272B2041-00D0-48B4-A7A8-08A6B5654DB3}" type="presParOf" srcId="{C08D1A00-AAB1-4AC7-9C7D-6FFD1A1A3120}" destId="{01891BB0-432F-4242-9080-12E01765027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A512C-B1FD-425E-89FE-A883C26E2E43}">
      <dsp:nvSpPr>
        <dsp:cNvPr id="0" name=""/>
        <dsp:cNvSpPr/>
      </dsp:nvSpPr>
      <dsp:spPr>
        <a:xfrm>
          <a:off x="0" y="66550"/>
          <a:ext cx="8435280" cy="1559025"/>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just" defTabSz="1244600" rtl="0">
            <a:lnSpc>
              <a:spcPct val="90000"/>
            </a:lnSpc>
            <a:spcBef>
              <a:spcPct val="0"/>
            </a:spcBef>
            <a:spcAft>
              <a:spcPct val="35000"/>
            </a:spcAft>
            <a:buNone/>
          </a:pPr>
          <a:r>
            <a:rPr lang="pl-PL" sz="2800" kern="1200" dirty="0"/>
            <a:t>dość często mobbing jest mylony z innymi patologicznymi zachowaniami w miejscu pracy, jak np. molestowanie seksualne </a:t>
          </a:r>
        </a:p>
      </dsp:txBody>
      <dsp:txXfrm>
        <a:off x="76105" y="142655"/>
        <a:ext cx="8283070" cy="1406815"/>
      </dsp:txXfrm>
    </dsp:sp>
    <dsp:sp modelId="{96FEC2C2-BA4C-4690-8C9D-238C6573D785}">
      <dsp:nvSpPr>
        <dsp:cNvPr id="0" name=""/>
        <dsp:cNvSpPr/>
      </dsp:nvSpPr>
      <dsp:spPr>
        <a:xfrm>
          <a:off x="0" y="1812775"/>
          <a:ext cx="8435280" cy="1559025"/>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just" defTabSz="1244600" rtl="0">
            <a:lnSpc>
              <a:spcPct val="90000"/>
            </a:lnSpc>
            <a:spcBef>
              <a:spcPct val="0"/>
            </a:spcBef>
            <a:spcAft>
              <a:spcPct val="35000"/>
            </a:spcAft>
            <a:buNone/>
          </a:pPr>
          <a:r>
            <a:rPr lang="pl-PL" sz="2800" kern="1200" dirty="0"/>
            <a:t>czy też z zachowaniami, które zasługują na negatywną ocenę moralną, ale nie wywołują skutków prawnych</a:t>
          </a:r>
        </a:p>
      </dsp:txBody>
      <dsp:txXfrm>
        <a:off x="76105" y="1888880"/>
        <a:ext cx="8283070" cy="1406815"/>
      </dsp:txXfrm>
    </dsp:sp>
    <dsp:sp modelId="{E9EFEB72-39BD-453D-AFBC-218C450EE8ED}">
      <dsp:nvSpPr>
        <dsp:cNvPr id="0" name=""/>
        <dsp:cNvSpPr/>
      </dsp:nvSpPr>
      <dsp:spPr>
        <a:xfrm>
          <a:off x="0" y="3559000"/>
          <a:ext cx="8435280" cy="1559025"/>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just" defTabSz="1244600" rtl="0">
            <a:lnSpc>
              <a:spcPct val="90000"/>
            </a:lnSpc>
            <a:spcBef>
              <a:spcPct val="0"/>
            </a:spcBef>
            <a:spcAft>
              <a:spcPct val="35000"/>
            </a:spcAft>
            <a:buNone/>
          </a:pPr>
          <a:r>
            <a:rPr lang="pl-PL" sz="2800" kern="1200" dirty="0"/>
            <a:t>mobbing to w języku potocznym to wszelkie niekorzystne  oddziaływania na pracownika w miejscu pracy </a:t>
          </a:r>
        </a:p>
      </dsp:txBody>
      <dsp:txXfrm>
        <a:off x="76105" y="3635105"/>
        <a:ext cx="8283070" cy="14068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6A5AD-A1EE-468B-B438-044034D7ED87}">
      <dsp:nvSpPr>
        <dsp:cNvPr id="0" name=""/>
        <dsp:cNvSpPr/>
      </dsp:nvSpPr>
      <dsp:spPr>
        <a:xfrm>
          <a:off x="3184998" y="1559693"/>
          <a:ext cx="1915412" cy="1915412"/>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3BE1F194-EB6D-41D7-80F0-533138975EF3}">
      <dsp:nvSpPr>
        <dsp:cNvPr id="0" name=""/>
        <dsp:cNvSpPr/>
      </dsp:nvSpPr>
      <dsp:spPr>
        <a:xfrm>
          <a:off x="3031765" y="0"/>
          <a:ext cx="2221878" cy="128606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rtl="0">
            <a:lnSpc>
              <a:spcPct val="90000"/>
            </a:lnSpc>
            <a:spcBef>
              <a:spcPct val="0"/>
            </a:spcBef>
            <a:spcAft>
              <a:spcPct val="35000"/>
            </a:spcAft>
            <a:buNone/>
          </a:pPr>
          <a:r>
            <a:rPr lang="pl-PL" sz="2400" b="1" kern="1200" dirty="0"/>
            <a:t>zachowania nieustępliwe </a:t>
          </a:r>
        </a:p>
      </dsp:txBody>
      <dsp:txXfrm>
        <a:off x="3031765" y="0"/>
        <a:ext cx="2221878" cy="1286062"/>
      </dsp:txXfrm>
    </dsp:sp>
    <dsp:sp modelId="{767EDD47-084A-40BD-8855-0E6E1700DF58}">
      <dsp:nvSpPr>
        <dsp:cNvPr id="0" name=""/>
        <dsp:cNvSpPr/>
      </dsp:nvSpPr>
      <dsp:spPr>
        <a:xfrm>
          <a:off x="3913621" y="2088894"/>
          <a:ext cx="1915412" cy="1915412"/>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929772B9-5663-4894-9330-50040BFA63A3}">
      <dsp:nvSpPr>
        <dsp:cNvPr id="0" name=""/>
        <dsp:cNvSpPr/>
      </dsp:nvSpPr>
      <dsp:spPr>
        <a:xfrm>
          <a:off x="5825186" y="1696508"/>
          <a:ext cx="2304658" cy="13955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rtl="0">
            <a:lnSpc>
              <a:spcPct val="90000"/>
            </a:lnSpc>
            <a:spcBef>
              <a:spcPct val="0"/>
            </a:spcBef>
            <a:spcAft>
              <a:spcPct val="35000"/>
            </a:spcAft>
            <a:buNone/>
          </a:pPr>
          <a:r>
            <a:rPr lang="pl-PL" sz="2400" b="1" kern="1200" dirty="0"/>
            <a:t>stale powtarzające się</a:t>
          </a:r>
        </a:p>
      </dsp:txBody>
      <dsp:txXfrm>
        <a:off x="5825186" y="1696508"/>
        <a:ext cx="2304658" cy="1395515"/>
      </dsp:txXfrm>
    </dsp:sp>
    <dsp:sp modelId="{B9174D15-9B0B-418B-BE42-BC4C7D892D09}">
      <dsp:nvSpPr>
        <dsp:cNvPr id="0" name=""/>
        <dsp:cNvSpPr/>
      </dsp:nvSpPr>
      <dsp:spPr>
        <a:xfrm>
          <a:off x="3635503" y="2945904"/>
          <a:ext cx="1915412" cy="1915412"/>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364D8439-E05F-483A-BC4A-45764DB0C469}">
      <dsp:nvSpPr>
        <dsp:cNvPr id="0" name=""/>
        <dsp:cNvSpPr/>
      </dsp:nvSpPr>
      <dsp:spPr>
        <a:xfrm>
          <a:off x="5675034" y="4077092"/>
          <a:ext cx="1992029" cy="13955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rtl="0">
            <a:lnSpc>
              <a:spcPct val="90000"/>
            </a:lnSpc>
            <a:spcBef>
              <a:spcPct val="0"/>
            </a:spcBef>
            <a:spcAft>
              <a:spcPct val="35000"/>
            </a:spcAft>
            <a:buNone/>
          </a:pPr>
          <a:r>
            <a:rPr lang="pl-PL" sz="2400" b="1" kern="1200" dirty="0"/>
            <a:t>nieprzerwane </a:t>
          </a:r>
        </a:p>
      </dsp:txBody>
      <dsp:txXfrm>
        <a:off x="5675034" y="4077092"/>
        <a:ext cx="1992029" cy="1395515"/>
      </dsp:txXfrm>
    </dsp:sp>
    <dsp:sp modelId="{782F5E15-679C-4CCB-8A0C-0E7E63622A75}">
      <dsp:nvSpPr>
        <dsp:cNvPr id="0" name=""/>
        <dsp:cNvSpPr/>
      </dsp:nvSpPr>
      <dsp:spPr>
        <a:xfrm>
          <a:off x="2734493" y="2945904"/>
          <a:ext cx="1915412" cy="1915412"/>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297B55C3-82BA-439E-B888-AF12F393B15E}">
      <dsp:nvSpPr>
        <dsp:cNvPr id="0" name=""/>
        <dsp:cNvSpPr/>
      </dsp:nvSpPr>
      <dsp:spPr>
        <a:xfrm>
          <a:off x="89411" y="4077092"/>
          <a:ext cx="3049896" cy="13955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1066800" rtl="0">
            <a:lnSpc>
              <a:spcPct val="90000"/>
            </a:lnSpc>
            <a:spcBef>
              <a:spcPct val="0"/>
            </a:spcBef>
            <a:spcAft>
              <a:spcPct val="35000"/>
            </a:spcAft>
            <a:buNone/>
          </a:pPr>
          <a:r>
            <a:rPr lang="pl-PL" sz="2400" b="1" kern="1200" dirty="0"/>
            <a:t>cechujące się dużą intensywnością, niektórzy mówią raz na tydzień   </a:t>
          </a:r>
        </a:p>
      </dsp:txBody>
      <dsp:txXfrm>
        <a:off x="89411" y="4077092"/>
        <a:ext cx="3049896" cy="1395515"/>
      </dsp:txXfrm>
    </dsp:sp>
    <dsp:sp modelId="{7682EE6A-E255-4CBD-8F71-579FB95CFCE9}">
      <dsp:nvSpPr>
        <dsp:cNvPr id="0" name=""/>
        <dsp:cNvSpPr/>
      </dsp:nvSpPr>
      <dsp:spPr>
        <a:xfrm>
          <a:off x="2456375" y="2088894"/>
          <a:ext cx="1915412" cy="1915412"/>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EBB20D6E-A945-4206-9242-39594FDC5069}">
      <dsp:nvSpPr>
        <dsp:cNvPr id="0" name=""/>
        <dsp:cNvSpPr/>
      </dsp:nvSpPr>
      <dsp:spPr>
        <a:xfrm>
          <a:off x="124219" y="1696508"/>
          <a:ext cx="2367347" cy="13955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rtl="0">
            <a:lnSpc>
              <a:spcPct val="90000"/>
            </a:lnSpc>
            <a:spcBef>
              <a:spcPct val="0"/>
            </a:spcBef>
            <a:spcAft>
              <a:spcPct val="35000"/>
            </a:spcAft>
            <a:buNone/>
          </a:pPr>
          <a:r>
            <a:rPr lang="pl-PL" sz="2400" b="1" kern="1200" dirty="0"/>
            <a:t>noszące znamiona prześladowania</a:t>
          </a:r>
        </a:p>
      </dsp:txBody>
      <dsp:txXfrm>
        <a:off x="124219" y="1696508"/>
        <a:ext cx="2367347" cy="139551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9B020-2FC4-456E-8E97-88DFBE7A9165}">
      <dsp:nvSpPr>
        <dsp:cNvPr id="0" name=""/>
        <dsp:cNvSpPr/>
      </dsp:nvSpPr>
      <dsp:spPr>
        <a:xfrm>
          <a:off x="5324608" y="0"/>
          <a:ext cx="3028567" cy="2020432"/>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pl-PL" sz="2400" kern="1200" dirty="0"/>
            <a:t>działania (zachowania dynamiczne, czynne)</a:t>
          </a:r>
        </a:p>
      </dsp:txBody>
      <dsp:txXfrm>
        <a:off x="5768131" y="295885"/>
        <a:ext cx="2141521" cy="1428662"/>
      </dsp:txXfrm>
    </dsp:sp>
    <dsp:sp modelId="{AC7156AA-7E58-4B49-BDF0-C8973A72322F}">
      <dsp:nvSpPr>
        <dsp:cNvPr id="0" name=""/>
        <dsp:cNvSpPr/>
      </dsp:nvSpPr>
      <dsp:spPr>
        <a:xfrm>
          <a:off x="6264942" y="2016220"/>
          <a:ext cx="1171850" cy="1171850"/>
        </a:xfrm>
        <a:prstGeom prst="mathPlus">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pl-PL" sz="2400" kern="1200"/>
        </a:p>
      </dsp:txBody>
      <dsp:txXfrm>
        <a:off x="6420271" y="2464335"/>
        <a:ext cx="861192" cy="275620"/>
      </dsp:txXfrm>
    </dsp:sp>
    <dsp:sp modelId="{19FC1C06-2EDF-46E7-9EBD-DAB944DF2361}">
      <dsp:nvSpPr>
        <dsp:cNvPr id="0" name=""/>
        <dsp:cNvSpPr/>
      </dsp:nvSpPr>
      <dsp:spPr>
        <a:xfrm>
          <a:off x="5407427" y="3240359"/>
          <a:ext cx="3028547" cy="2020432"/>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pl-PL" sz="2400" kern="1200" dirty="0"/>
            <a:t>zaniechania (np. </a:t>
          </a:r>
          <a:r>
            <a:rPr lang="pl-PL" sz="2400" kern="1200" dirty="0" err="1"/>
            <a:t>nieprzy-dzielania</a:t>
          </a:r>
          <a:r>
            <a:rPr lang="pl-PL" sz="2400" kern="1200" dirty="0"/>
            <a:t> zadań)</a:t>
          </a:r>
        </a:p>
      </dsp:txBody>
      <dsp:txXfrm>
        <a:off x="5850947" y="3536244"/>
        <a:ext cx="2141507" cy="1428662"/>
      </dsp:txXfrm>
    </dsp:sp>
    <dsp:sp modelId="{3B7FA0D4-F256-4DD9-8D91-D17334870BD6}">
      <dsp:nvSpPr>
        <dsp:cNvPr id="0" name=""/>
        <dsp:cNvSpPr/>
      </dsp:nvSpPr>
      <dsp:spPr>
        <a:xfrm rot="21467179">
          <a:off x="2238965" y="2335280"/>
          <a:ext cx="1374898" cy="75160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pl-PL" sz="2400" kern="1200"/>
        </a:p>
      </dsp:txBody>
      <dsp:txXfrm>
        <a:off x="2239049" y="2489955"/>
        <a:ext cx="1149418" cy="450960"/>
      </dsp:txXfrm>
    </dsp:sp>
    <dsp:sp modelId="{27F23C81-C007-4B89-A0F4-7C7978B9A3D4}">
      <dsp:nvSpPr>
        <dsp:cNvPr id="0" name=""/>
        <dsp:cNvSpPr/>
      </dsp:nvSpPr>
      <dsp:spPr>
        <a:xfrm>
          <a:off x="144280" y="720091"/>
          <a:ext cx="4040864" cy="4040864"/>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pl-PL" sz="2400" kern="1200" dirty="0"/>
            <a:t>Objawy mobbingu: </a:t>
          </a:r>
        </a:p>
        <a:p>
          <a:pPr marL="0" lvl="0" indent="0" algn="just" defTabSz="1066800" rtl="0">
            <a:lnSpc>
              <a:spcPct val="90000"/>
            </a:lnSpc>
            <a:spcBef>
              <a:spcPct val="0"/>
            </a:spcBef>
            <a:spcAft>
              <a:spcPct val="35000"/>
            </a:spcAft>
            <a:buNone/>
          </a:pPr>
          <a:r>
            <a:rPr lang="pl-PL" sz="2400" kern="1200" dirty="0"/>
            <a:t>art. 94</a:t>
          </a:r>
          <a:r>
            <a:rPr lang="pl-PL" sz="2400" kern="1200" baseline="30000" dirty="0"/>
            <a:t>3 </a:t>
          </a:r>
          <a:r>
            <a:rPr lang="pl-PL" sz="2400" kern="1200" dirty="0"/>
            <a:t>§ 2 </a:t>
          </a:r>
          <a:r>
            <a:rPr lang="pl-PL" sz="2400" kern="1200" dirty="0" err="1"/>
            <a:t>k.p</a:t>
          </a:r>
          <a:r>
            <a:rPr lang="pl-PL" sz="2400" kern="1200" dirty="0"/>
            <a:t>. wskazuje dwie postaci zachowań wobec pracownika pod-danego mobbingowi:  </a:t>
          </a:r>
        </a:p>
      </dsp:txBody>
      <dsp:txXfrm>
        <a:off x="736051" y="1311862"/>
        <a:ext cx="2857322" cy="285732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3F8BB-8F09-4970-8F44-5A9AAE10BC8C}">
      <dsp:nvSpPr>
        <dsp:cNvPr id="0" name=""/>
        <dsp:cNvSpPr/>
      </dsp:nvSpPr>
      <dsp:spPr>
        <a:xfrm>
          <a:off x="0" y="0"/>
          <a:ext cx="4525963" cy="4525963"/>
        </a:xfrm>
        <a:prstGeom prst="pie">
          <a:avLst>
            <a:gd name="adj1" fmla="val 5400000"/>
            <a:gd name="adj2" fmla="val 1620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FCA6B26-1AA5-48BE-BEE3-1D34539F9A8D}">
      <dsp:nvSpPr>
        <dsp:cNvPr id="0" name=""/>
        <dsp:cNvSpPr/>
      </dsp:nvSpPr>
      <dsp:spPr>
        <a:xfrm>
          <a:off x="2262981" y="0"/>
          <a:ext cx="5966618" cy="4525963"/>
        </a:xfrm>
        <a:prstGeom prst="rect">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marL="0" lvl="0" indent="0" algn="just" defTabSz="1155700" rtl="0">
            <a:lnSpc>
              <a:spcPct val="90000"/>
            </a:lnSpc>
            <a:spcBef>
              <a:spcPct val="0"/>
            </a:spcBef>
            <a:spcAft>
              <a:spcPct val="35000"/>
            </a:spcAft>
            <a:buNone/>
          </a:pPr>
          <a:r>
            <a:rPr lang="pl-PL" sz="2600" kern="1200" dirty="0"/>
            <a:t>do stwierdzenia mobbingu nie jest wymagane wykazanie umyślnego zamiaru wywołania rozstroju zdrowia u pracownika poddanego temu zakazanemu zachowaniu się </a:t>
          </a:r>
          <a:r>
            <a:rPr lang="pl-PL" sz="2600" kern="1200" dirty="0" err="1"/>
            <a:t>mobbera</a:t>
          </a:r>
          <a:r>
            <a:rPr lang="pl-PL" sz="2600" kern="1200" dirty="0"/>
            <a:t>,</a:t>
          </a:r>
        </a:p>
      </dsp:txBody>
      <dsp:txXfrm>
        <a:off x="2262981" y="0"/>
        <a:ext cx="5966618" cy="2149832"/>
      </dsp:txXfrm>
    </dsp:sp>
    <dsp:sp modelId="{84C6D144-AA6E-4308-AF44-9EA739DCEDD3}">
      <dsp:nvSpPr>
        <dsp:cNvPr id="0" name=""/>
        <dsp:cNvSpPr/>
      </dsp:nvSpPr>
      <dsp:spPr>
        <a:xfrm>
          <a:off x="1188065" y="2149832"/>
          <a:ext cx="2149832" cy="2149832"/>
        </a:xfrm>
        <a:prstGeom prst="pie">
          <a:avLst>
            <a:gd name="adj1" fmla="val 5400000"/>
            <a:gd name="adj2" fmla="val 16200000"/>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9CA76DC-C6B3-4FAC-A48E-0A8082B08DA3}">
      <dsp:nvSpPr>
        <dsp:cNvPr id="0" name=""/>
        <dsp:cNvSpPr/>
      </dsp:nvSpPr>
      <dsp:spPr>
        <a:xfrm>
          <a:off x="2262981" y="2149832"/>
          <a:ext cx="5966618" cy="2149832"/>
        </a:xfrm>
        <a:prstGeom prst="rect">
          <a:avLst/>
        </a:prstGeom>
        <a:solidFill>
          <a:schemeClr val="lt1">
            <a:alpha val="90000"/>
            <a:hueOff val="0"/>
            <a:satOff val="0"/>
            <a:lumOff val="0"/>
            <a:alphaOff val="0"/>
          </a:schemeClr>
        </a:solidFill>
        <a:ln w="9525" cap="flat" cmpd="sng" algn="ctr">
          <a:solidFill>
            <a:schemeClr val="accent1">
              <a:shade val="80000"/>
              <a:hueOff val="306246"/>
              <a:satOff val="-4392"/>
              <a:lumOff val="2561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marL="0" lvl="0" indent="0" algn="just" defTabSz="1155700" rtl="0">
            <a:lnSpc>
              <a:spcPct val="90000"/>
            </a:lnSpc>
            <a:spcBef>
              <a:spcPct val="0"/>
            </a:spcBef>
            <a:spcAft>
              <a:spcPct val="35000"/>
            </a:spcAft>
            <a:buNone/>
          </a:pPr>
          <a:r>
            <a:rPr lang="pl-PL" sz="2600" kern="1200" dirty="0"/>
            <a:t>za mobbing mogą być zatem uznane wszelkie bezprawne, </a:t>
          </a:r>
          <a:r>
            <a:rPr lang="pl-PL" sz="2600" b="1" kern="1200" dirty="0"/>
            <a:t>także nieumyślne</a:t>
          </a:r>
          <a:r>
            <a:rPr lang="pl-PL" sz="2600" kern="1200" dirty="0"/>
            <a:t>, zachowania </a:t>
          </a:r>
          <a:r>
            <a:rPr lang="pl-PL" sz="2600" kern="1200" dirty="0" err="1"/>
            <a:t>mobbera</a:t>
          </a:r>
          <a:r>
            <a:rPr lang="pl-PL" sz="2600" kern="1200" dirty="0"/>
            <a:t> dotyczące lub skierowane przeciwko pracownikowi, które wyczerpują ustawowe znamiona mobbingu</a:t>
          </a:r>
        </a:p>
      </dsp:txBody>
      <dsp:txXfrm>
        <a:off x="2262981" y="2149832"/>
        <a:ext cx="5966618" cy="214983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8AF8E-8094-41C1-9087-EA2294F39655}">
      <dsp:nvSpPr>
        <dsp:cNvPr id="0" name=""/>
        <dsp:cNvSpPr/>
      </dsp:nvSpPr>
      <dsp:spPr>
        <a:xfrm>
          <a:off x="0" y="2075"/>
          <a:ext cx="8589640" cy="105216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pl-PL" sz="2000" kern="1200" dirty="0"/>
            <a:t>możliwe jest wypowiedzenie umowy o pracę lub rozwiązanie umowy o pracę bez wypowiedzenia (art. 55 § 1</a:t>
          </a:r>
          <a:r>
            <a:rPr lang="pl-PL" sz="2000" kern="1200" baseline="30000" dirty="0"/>
            <a:t>1</a:t>
          </a:r>
          <a:r>
            <a:rPr lang="pl-PL" sz="2000" kern="1200" dirty="0"/>
            <a:t>k.p.),</a:t>
          </a:r>
        </a:p>
      </dsp:txBody>
      <dsp:txXfrm>
        <a:off x="51362" y="53437"/>
        <a:ext cx="8486916" cy="949440"/>
      </dsp:txXfrm>
    </dsp:sp>
    <dsp:sp modelId="{2DFE6DC8-C3AC-4D47-8986-1809D9333D3F}">
      <dsp:nvSpPr>
        <dsp:cNvPr id="0" name=""/>
        <dsp:cNvSpPr/>
      </dsp:nvSpPr>
      <dsp:spPr>
        <a:xfrm>
          <a:off x="0" y="1067782"/>
          <a:ext cx="8589640" cy="105216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pl-PL" sz="2000" kern="1200" dirty="0"/>
            <a:t>konieczne jest zachowanie formy pisemnej (tylko dla celów dowodowych),</a:t>
          </a:r>
        </a:p>
      </dsp:txBody>
      <dsp:txXfrm>
        <a:off x="51362" y="1119144"/>
        <a:ext cx="8486916" cy="949440"/>
      </dsp:txXfrm>
    </dsp:sp>
    <dsp:sp modelId="{344C92B4-178D-4709-A4EF-BAC191DA0EA3}">
      <dsp:nvSpPr>
        <dsp:cNvPr id="0" name=""/>
        <dsp:cNvSpPr/>
      </dsp:nvSpPr>
      <dsp:spPr>
        <a:xfrm>
          <a:off x="0" y="2133489"/>
          <a:ext cx="8589640" cy="105216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pl-PL" sz="2000" kern="1200" dirty="0"/>
            <a:t>w piśmie należy podać </a:t>
          </a:r>
          <a:r>
            <a:rPr lang="pl-PL" sz="2000" kern="1200" dirty="0" err="1"/>
            <a:t>mobbing</a:t>
          </a:r>
          <a:r>
            <a:rPr lang="pl-PL" sz="2000" kern="1200" dirty="0"/>
            <a:t> jako przyczynę rozwiązania umowy o pracę,</a:t>
          </a:r>
        </a:p>
      </dsp:txBody>
      <dsp:txXfrm>
        <a:off x="51362" y="2184851"/>
        <a:ext cx="8486916" cy="949440"/>
      </dsp:txXfrm>
    </dsp:sp>
    <dsp:sp modelId="{22F714F6-8808-4E77-A74A-37BECABD795E}">
      <dsp:nvSpPr>
        <dsp:cNvPr id="0" name=""/>
        <dsp:cNvSpPr/>
      </dsp:nvSpPr>
      <dsp:spPr>
        <a:xfrm>
          <a:off x="0" y="3199195"/>
          <a:ext cx="8589640" cy="105216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pl-PL" sz="2000" kern="1200" dirty="0"/>
            <a:t>nie jest podany termin na rozwiązanie umowy o pracę z powodu mobbingu (należy badać aktualność podanej przyczyny),</a:t>
          </a:r>
        </a:p>
      </dsp:txBody>
      <dsp:txXfrm>
        <a:off x="51362" y="3250557"/>
        <a:ext cx="8486916" cy="949440"/>
      </dsp:txXfrm>
    </dsp:sp>
    <dsp:sp modelId="{3FE1DAC6-E4B5-40E7-9F22-CD27EA7271B8}">
      <dsp:nvSpPr>
        <dsp:cNvPr id="0" name=""/>
        <dsp:cNvSpPr/>
      </dsp:nvSpPr>
      <dsp:spPr>
        <a:xfrm>
          <a:off x="0" y="4264902"/>
          <a:ext cx="8589640" cy="105216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pl-PL" sz="2000" b="1" kern="1200" dirty="0"/>
            <a:t>odszkodowanie przysługuje co najmniej w wysokości minimalnego wynagrodzenia za pracę (w przypadku żądania opiewającego na wyższą kwotę musi być wykazana szkoda)</a:t>
          </a:r>
        </a:p>
      </dsp:txBody>
      <dsp:txXfrm>
        <a:off x="51362" y="4316264"/>
        <a:ext cx="8486916" cy="9494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F462A-26E4-4974-AFF5-31BA38608CCE}">
      <dsp:nvSpPr>
        <dsp:cNvPr id="0" name=""/>
        <dsp:cNvSpPr/>
      </dsp:nvSpPr>
      <dsp:spPr>
        <a:xfrm>
          <a:off x="0" y="2449"/>
          <a:ext cx="8507288" cy="1314457"/>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pl-PL" sz="1800" kern="1200" dirty="0"/>
            <a:t>Natomiast zaliczenie na poczet owego pełnego odszkodowania z tytułu </a:t>
          </a:r>
          <a:r>
            <a:rPr lang="pl-PL" sz="1800" kern="1200" dirty="0" err="1"/>
            <a:t>mobbingu</a:t>
          </a:r>
          <a:r>
            <a:rPr lang="pl-PL" sz="1800" kern="1200" dirty="0"/>
            <a:t> ryczałtowego odszkodowania, do którego pracownik nabył prawo na mocy art. 55 § 1</a:t>
          </a:r>
          <a:r>
            <a:rPr lang="pl-PL" sz="1800" kern="1200" baseline="30000" dirty="0"/>
            <a:t>1</a:t>
          </a:r>
          <a:r>
            <a:rPr lang="pl-PL" sz="1800" kern="1200" dirty="0"/>
            <a:t>, </a:t>
          </a:r>
          <a:r>
            <a:rPr lang="pl-PL" sz="1800" b="1" kern="1200" dirty="0"/>
            <a:t>zależy od rodzaju szkody będącej podstawą dochodzenia przez pracownika odszkodowania przewyższającego minimalny ryczałt z art. 94</a:t>
          </a:r>
          <a:r>
            <a:rPr lang="pl-PL" sz="1800" b="1" kern="1200" baseline="30000" dirty="0"/>
            <a:t>3</a:t>
          </a:r>
          <a:r>
            <a:rPr lang="pl-PL" sz="1800" b="1" kern="1200" dirty="0"/>
            <a:t> § 4. </a:t>
          </a:r>
        </a:p>
      </dsp:txBody>
      <dsp:txXfrm>
        <a:off x="64167" y="66616"/>
        <a:ext cx="8378954" cy="1186123"/>
      </dsp:txXfrm>
    </dsp:sp>
    <dsp:sp modelId="{FD0B4D1C-AF2E-4ECF-A7C7-BC49FD06CF57}">
      <dsp:nvSpPr>
        <dsp:cNvPr id="0" name=""/>
        <dsp:cNvSpPr/>
      </dsp:nvSpPr>
      <dsp:spPr>
        <a:xfrm>
          <a:off x="0" y="1329633"/>
          <a:ext cx="8507288" cy="1883879"/>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pl-PL" sz="1800" kern="1200" dirty="0"/>
            <a:t>Zasadniczym celem ryczałtowego odszkodowania z tytułu rozwiązania umowy z winy pracodawcy (art. 55 § 1</a:t>
          </a:r>
          <a:r>
            <a:rPr lang="pl-PL" sz="1800" kern="1200" baseline="30000" dirty="0"/>
            <a:t>1</a:t>
          </a:r>
          <a:r>
            <a:rPr lang="pl-PL" sz="1800" kern="1200" dirty="0"/>
            <a:t>) jest rekompensata utraconych zarobków. Jeżeli więc podstawą dochodzenia przez pracownika na podstawie art. 94</a:t>
          </a:r>
          <a:r>
            <a:rPr lang="pl-PL" sz="1800" kern="1200" baseline="30000" dirty="0"/>
            <a:t>3</a:t>
          </a:r>
          <a:r>
            <a:rPr lang="pl-PL" sz="1800" kern="1200" dirty="0"/>
            <a:t> § 4 wyższego odszkodowania z tytułu </a:t>
          </a:r>
          <a:r>
            <a:rPr lang="pl-PL" sz="1800" kern="1200" dirty="0" err="1"/>
            <a:t>mobbingu</a:t>
          </a:r>
          <a:r>
            <a:rPr lang="pl-PL" sz="1800" kern="1200" dirty="0"/>
            <a:t> niż przewidziany w tym przepisie minimalny ryczałt jest szkoda polegająca na nieuzyskiwaniu spodziewanego wynagrodzenia, to </a:t>
          </a:r>
          <a:r>
            <a:rPr lang="pl-PL" sz="1800" b="1" kern="1200" dirty="0"/>
            <a:t>ryczałtowe odszkodowanie z tytułu rozwiązania umowy z winy pracodawcy podlega zaliczeniu na jego poczet. Rekompensuje on bowiem tę samą szkodę. </a:t>
          </a:r>
        </a:p>
      </dsp:txBody>
      <dsp:txXfrm>
        <a:off x="91963" y="1421596"/>
        <a:ext cx="8323362" cy="1699953"/>
      </dsp:txXfrm>
    </dsp:sp>
    <dsp:sp modelId="{8250387B-08B2-4982-9A71-4727DD9AC242}">
      <dsp:nvSpPr>
        <dsp:cNvPr id="0" name=""/>
        <dsp:cNvSpPr/>
      </dsp:nvSpPr>
      <dsp:spPr>
        <a:xfrm>
          <a:off x="0" y="3226239"/>
          <a:ext cx="8507288" cy="1883879"/>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pl-PL" sz="1800" kern="1200" dirty="0"/>
            <a:t>Natomiast jeżeli podstawą jego dochodzenia </a:t>
          </a:r>
          <a:r>
            <a:rPr lang="pl-PL" sz="1800" b="1" kern="1200" dirty="0"/>
            <a:t>jest inna szkoda, w szczególności koszty leczenia, to przy ustalaniu pełnego odszkodowania z tytułu </a:t>
          </a:r>
          <a:r>
            <a:rPr lang="pl-PL" sz="1800" b="1" kern="1200" dirty="0" err="1"/>
            <a:t>mobbingu</a:t>
          </a:r>
          <a:r>
            <a:rPr lang="pl-PL" sz="1800" b="1" kern="1200" dirty="0"/>
            <a:t> nie ma podstaw do odliczenia ryczałtowego odszkodowania za rozwiązanie umowy.</a:t>
          </a:r>
        </a:p>
      </dsp:txBody>
      <dsp:txXfrm>
        <a:off x="91963" y="3318202"/>
        <a:ext cx="8323362" cy="169995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5D6A6-5DFD-4052-B700-6354B4CB88C9}">
      <dsp:nvSpPr>
        <dsp:cNvPr id="0" name=""/>
        <dsp:cNvSpPr/>
      </dsp:nvSpPr>
      <dsp:spPr>
        <a:xfrm>
          <a:off x="0" y="827"/>
          <a:ext cx="8435975" cy="2437579"/>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pl-PL" sz="2400" kern="1200" dirty="0"/>
            <a:t>Przy ocenie "odpowiedniej sumy" należy brać pod uwagę wszystkie </a:t>
          </a:r>
          <a:r>
            <a:rPr lang="pl-PL" sz="2400" b="1" kern="1200" dirty="0"/>
            <a:t>okoliczności danego wypadku</a:t>
          </a:r>
          <a:r>
            <a:rPr lang="pl-PL" sz="2400" kern="1200" dirty="0"/>
            <a:t>, mające wpływ na rozmiar doznanej krzywdy.</a:t>
          </a:r>
        </a:p>
      </dsp:txBody>
      <dsp:txXfrm>
        <a:off x="118993" y="119820"/>
        <a:ext cx="8197989" cy="2199593"/>
      </dsp:txXfrm>
    </dsp:sp>
    <dsp:sp modelId="{6E4A7395-46FB-412C-BD9D-8A93CA1F066D}">
      <dsp:nvSpPr>
        <dsp:cNvPr id="0" name=""/>
        <dsp:cNvSpPr/>
      </dsp:nvSpPr>
      <dsp:spPr>
        <a:xfrm>
          <a:off x="0" y="2452680"/>
          <a:ext cx="8435975" cy="2437579"/>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pl-PL" sz="2400" kern="1200" dirty="0"/>
            <a:t>Zadośćuczynienie powinno więc mieć charakter całościowy i obejmować zarówno cierpienia fizyczne (a więc ból i inne dolegliwości), jak i psychiczne (czyli negatywne uczucia doznawane w związku z cierpieniami fizycznymi lub następstwami uszkodzenia ciała czy rozstroju zdrowia) już doznane, </a:t>
          </a:r>
          <a:r>
            <a:rPr lang="pl-PL" sz="2400" b="1" kern="1200" dirty="0"/>
            <a:t>jak i te, które wystąpią w przyszłości.</a:t>
          </a:r>
        </a:p>
      </dsp:txBody>
      <dsp:txXfrm>
        <a:off x="118993" y="2571673"/>
        <a:ext cx="8197989" cy="21995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A21BA-2CB4-45F1-BE8B-75EDC6EA4D80}">
      <dsp:nvSpPr>
        <dsp:cNvPr id="0" name=""/>
        <dsp:cNvSpPr/>
      </dsp:nvSpPr>
      <dsp:spPr>
        <a:xfrm>
          <a:off x="-129146" y="0"/>
          <a:ext cx="8693572" cy="4781128"/>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1C8C89C-AFA6-443D-A9E1-2935B2E23577}">
      <dsp:nvSpPr>
        <dsp:cNvPr id="0" name=""/>
        <dsp:cNvSpPr/>
      </dsp:nvSpPr>
      <dsp:spPr>
        <a:xfrm>
          <a:off x="3323762" y="478579"/>
          <a:ext cx="4895487" cy="84977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just" defTabSz="977900" rtl="0">
            <a:lnSpc>
              <a:spcPct val="90000"/>
            </a:lnSpc>
            <a:spcBef>
              <a:spcPct val="0"/>
            </a:spcBef>
            <a:spcAft>
              <a:spcPct val="35000"/>
            </a:spcAft>
            <a:buNone/>
          </a:pPr>
          <a:r>
            <a:rPr lang="pl-PL" sz="2200" b="1" kern="1200" dirty="0"/>
            <a:t>pionowy </a:t>
          </a:r>
          <a:r>
            <a:rPr lang="pl-PL" sz="2200" kern="1200" dirty="0"/>
            <a:t>- sprawcą jest przełożony</a:t>
          </a:r>
        </a:p>
      </dsp:txBody>
      <dsp:txXfrm>
        <a:off x="3365244" y="520061"/>
        <a:ext cx="4812523" cy="766806"/>
      </dsp:txXfrm>
    </dsp:sp>
    <dsp:sp modelId="{12378F97-0A5F-44F8-82AD-2A187C6B601C}">
      <dsp:nvSpPr>
        <dsp:cNvPr id="0" name=""/>
        <dsp:cNvSpPr/>
      </dsp:nvSpPr>
      <dsp:spPr>
        <a:xfrm>
          <a:off x="3323762" y="1434571"/>
          <a:ext cx="4895487" cy="84977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just" defTabSz="977900" rtl="0">
            <a:lnSpc>
              <a:spcPct val="90000"/>
            </a:lnSpc>
            <a:spcBef>
              <a:spcPct val="0"/>
            </a:spcBef>
            <a:spcAft>
              <a:spcPct val="35000"/>
            </a:spcAft>
            <a:buNone/>
          </a:pPr>
          <a:r>
            <a:rPr lang="pl-PL" sz="2200" b="1" kern="1200" dirty="0"/>
            <a:t>mieszany </a:t>
          </a:r>
          <a:r>
            <a:rPr lang="pl-PL" sz="2200" kern="1200" dirty="0"/>
            <a:t>– sprawcą jest przełożony i współpracownicy </a:t>
          </a:r>
        </a:p>
      </dsp:txBody>
      <dsp:txXfrm>
        <a:off x="3365244" y="1476053"/>
        <a:ext cx="4812523" cy="766806"/>
      </dsp:txXfrm>
    </dsp:sp>
    <dsp:sp modelId="{6D15DCB6-672A-441E-A100-3142D133B04E}">
      <dsp:nvSpPr>
        <dsp:cNvPr id="0" name=""/>
        <dsp:cNvSpPr/>
      </dsp:nvSpPr>
      <dsp:spPr>
        <a:xfrm>
          <a:off x="3323762" y="2390564"/>
          <a:ext cx="4895487" cy="84977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just" defTabSz="977900" rtl="0">
            <a:lnSpc>
              <a:spcPct val="90000"/>
            </a:lnSpc>
            <a:spcBef>
              <a:spcPct val="0"/>
            </a:spcBef>
            <a:spcAft>
              <a:spcPct val="35000"/>
            </a:spcAft>
            <a:buNone/>
          </a:pPr>
          <a:r>
            <a:rPr lang="pl-PL" sz="2200" b="1" kern="1200" dirty="0"/>
            <a:t>poziomy </a:t>
          </a:r>
          <a:r>
            <a:rPr lang="pl-PL" sz="2200" kern="1200" dirty="0"/>
            <a:t>(horyzontalny lub grupowy) – sprawcą jest współpracownik lub współpracownicy </a:t>
          </a:r>
        </a:p>
      </dsp:txBody>
      <dsp:txXfrm>
        <a:off x="3365244" y="2432046"/>
        <a:ext cx="4812523" cy="766806"/>
      </dsp:txXfrm>
    </dsp:sp>
    <dsp:sp modelId="{6F61A7EF-A5C0-459C-B2F0-7799FF1EF2B1}">
      <dsp:nvSpPr>
        <dsp:cNvPr id="0" name=""/>
        <dsp:cNvSpPr/>
      </dsp:nvSpPr>
      <dsp:spPr>
        <a:xfrm>
          <a:off x="3323762" y="3346556"/>
          <a:ext cx="4895487" cy="84977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just" defTabSz="977900" rtl="0">
            <a:lnSpc>
              <a:spcPct val="90000"/>
            </a:lnSpc>
            <a:spcBef>
              <a:spcPct val="0"/>
            </a:spcBef>
            <a:spcAft>
              <a:spcPct val="35000"/>
            </a:spcAft>
            <a:buNone/>
          </a:pPr>
          <a:r>
            <a:rPr lang="pl-PL" sz="2200" b="1" kern="1200" dirty="0"/>
            <a:t>wstępujący </a:t>
          </a:r>
          <a:r>
            <a:rPr lang="pl-PL" sz="2200" kern="1200" dirty="0"/>
            <a:t>– sprawcą jest podwładny a ofiarą przełożony  </a:t>
          </a:r>
        </a:p>
      </dsp:txBody>
      <dsp:txXfrm>
        <a:off x="3365244" y="3388038"/>
        <a:ext cx="4812523" cy="7668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4D3EB-C1C3-4D08-B291-58BF57B575BF}">
      <dsp:nvSpPr>
        <dsp:cNvPr id="0" name=""/>
        <dsp:cNvSpPr/>
      </dsp:nvSpPr>
      <dsp:spPr>
        <a:xfrm>
          <a:off x="0" y="68559"/>
          <a:ext cx="8229600" cy="115478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pl-PL" sz="2100" kern="1200" dirty="0"/>
            <a:t>odpowiedzialność odszkodowawcza pracodawcy (przewidziana art. 94</a:t>
          </a:r>
          <a:r>
            <a:rPr lang="pl-PL" sz="2100" kern="1200" baseline="30000" dirty="0"/>
            <a:t>3</a:t>
          </a:r>
          <a:r>
            <a:rPr lang="pl-PL" sz="2100" kern="1200" dirty="0"/>
            <a:t> § 3-4 </a:t>
          </a:r>
          <a:r>
            <a:rPr lang="pl-PL" sz="2100" kern="1200" dirty="0" err="1"/>
            <a:t>k.p</a:t>
          </a:r>
          <a:r>
            <a:rPr lang="pl-PL" sz="2100" kern="1200" dirty="0"/>
            <a:t>.) jest skutkiem naruszenia obowiązku przeciwdziałania </a:t>
          </a:r>
          <a:r>
            <a:rPr lang="pl-PL" sz="2100" kern="1200" dirty="0" err="1"/>
            <a:t>mobbingowi</a:t>
          </a:r>
          <a:r>
            <a:rPr lang="pl-PL" sz="2100" kern="1200" dirty="0"/>
            <a:t> (art. 94</a:t>
          </a:r>
          <a:r>
            <a:rPr lang="pl-PL" sz="2100" kern="1200" baseline="30000" dirty="0"/>
            <a:t>3</a:t>
          </a:r>
          <a:r>
            <a:rPr lang="pl-PL" sz="2100" kern="1200" dirty="0"/>
            <a:t> § 1 </a:t>
          </a:r>
          <a:r>
            <a:rPr lang="pl-PL" sz="2100" kern="1200" dirty="0" err="1"/>
            <a:t>k.p</a:t>
          </a:r>
          <a:r>
            <a:rPr lang="pl-PL" sz="2100" kern="1200" dirty="0"/>
            <a:t>.)</a:t>
          </a:r>
        </a:p>
      </dsp:txBody>
      <dsp:txXfrm>
        <a:off x="56372" y="124931"/>
        <a:ext cx="8116856" cy="1042045"/>
      </dsp:txXfrm>
    </dsp:sp>
    <dsp:sp modelId="{8BFB853E-CF5E-4A6E-B501-E286A7F37464}">
      <dsp:nvSpPr>
        <dsp:cNvPr id="0" name=""/>
        <dsp:cNvSpPr/>
      </dsp:nvSpPr>
      <dsp:spPr>
        <a:xfrm>
          <a:off x="0" y="1283829"/>
          <a:ext cx="8229600" cy="115478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pl-PL" sz="2100" kern="1200"/>
            <a:t>regulacja ta ma charakter wyczerpujący, co oznacza, że jako </a:t>
          </a:r>
          <a:r>
            <a:rPr lang="pl-PL" sz="2100" i="1" kern="1200"/>
            <a:t>lex specialis </a:t>
          </a:r>
          <a:r>
            <a:rPr lang="pl-PL" sz="2100" kern="1200"/>
            <a:t>wyłącza stosowanie przepisów k.c. o odpowiedzialności odszkodowawczej</a:t>
          </a:r>
        </a:p>
      </dsp:txBody>
      <dsp:txXfrm>
        <a:off x="56372" y="1340201"/>
        <a:ext cx="8116856" cy="1042045"/>
      </dsp:txXfrm>
    </dsp:sp>
    <dsp:sp modelId="{C35C9A6C-C5AF-4EEA-B7CF-2DA6C5DEAD47}">
      <dsp:nvSpPr>
        <dsp:cNvPr id="0" name=""/>
        <dsp:cNvSpPr/>
      </dsp:nvSpPr>
      <dsp:spPr>
        <a:xfrm>
          <a:off x="0" y="2499099"/>
          <a:ext cx="8229600" cy="115478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pl-PL" sz="2100" kern="1200" dirty="0"/>
            <a:t>pracodawca nie ponosi szerszej odpowiedzialności za naruszenie obowiązku przeciwdziałania </a:t>
          </a:r>
          <a:r>
            <a:rPr lang="pl-PL" sz="2100" kern="1200" dirty="0" err="1"/>
            <a:t>mobbingowi</a:t>
          </a:r>
          <a:r>
            <a:rPr lang="pl-PL" sz="2100" kern="1200" dirty="0"/>
            <a:t> niż przewidziana w art. 94</a:t>
          </a:r>
          <a:r>
            <a:rPr lang="pl-PL" sz="2100" kern="1200" baseline="30000" dirty="0"/>
            <a:t>3</a:t>
          </a:r>
          <a:r>
            <a:rPr lang="pl-PL" sz="2100" kern="1200" dirty="0"/>
            <a:t> § 3 i 4 </a:t>
          </a:r>
          <a:r>
            <a:rPr lang="pl-PL" sz="2100" kern="1200" dirty="0" err="1"/>
            <a:t>k.p</a:t>
          </a:r>
          <a:r>
            <a:rPr lang="pl-PL" sz="2100" kern="1200" dirty="0"/>
            <a:t>. </a:t>
          </a:r>
        </a:p>
      </dsp:txBody>
      <dsp:txXfrm>
        <a:off x="56372" y="2555471"/>
        <a:ext cx="8116856" cy="1042045"/>
      </dsp:txXfrm>
    </dsp:sp>
    <dsp:sp modelId="{C572A0C2-EE9F-4E92-AA6C-9F85A66FC513}">
      <dsp:nvSpPr>
        <dsp:cNvPr id="0" name=""/>
        <dsp:cNvSpPr/>
      </dsp:nvSpPr>
      <dsp:spPr>
        <a:xfrm>
          <a:off x="0" y="3714369"/>
          <a:ext cx="8229600" cy="115478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pl-PL" sz="2100" kern="1200"/>
            <a:t>niedopuszczalne jest np. żądanie od pracodawcy, który sam nie jest mobberem, zadośćuczynienia za naruszenie w trakcie mobbingu innego dobra osobistego niż zdrowie</a:t>
          </a:r>
        </a:p>
      </dsp:txBody>
      <dsp:txXfrm>
        <a:off x="56372" y="3770741"/>
        <a:ext cx="8116856" cy="10420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DB5F5-04A7-4B0E-959D-1B8FBC0A4384}">
      <dsp:nvSpPr>
        <dsp:cNvPr id="0" name=""/>
        <dsp:cNvSpPr/>
      </dsp:nvSpPr>
      <dsp:spPr>
        <a:xfrm>
          <a:off x="0" y="0"/>
          <a:ext cx="8642350" cy="5184998"/>
        </a:xfrm>
        <a:prstGeom prst="roundRect">
          <a:avLst>
            <a:gd name="adj" fmla="val 85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4024135" numCol="1" spcCol="1270" anchor="t" anchorCtr="0">
          <a:noAutofit/>
        </a:bodyPr>
        <a:lstStyle/>
        <a:p>
          <a:pPr marL="0" lvl="0" indent="0" algn="just" defTabSz="1066800" rtl="0">
            <a:lnSpc>
              <a:spcPct val="90000"/>
            </a:lnSpc>
            <a:spcBef>
              <a:spcPct val="0"/>
            </a:spcBef>
            <a:spcAft>
              <a:spcPct val="35000"/>
            </a:spcAft>
            <a:buNone/>
          </a:pPr>
          <a:r>
            <a:rPr lang="pl-PL" sz="2400" b="1" kern="1200" dirty="0"/>
            <a:t>Dwie sytuacje: sprawstwo pracodawcy i sprawstwo innego pracownika.</a:t>
          </a:r>
        </a:p>
      </dsp:txBody>
      <dsp:txXfrm>
        <a:off x="129084" y="129084"/>
        <a:ext cx="8384182" cy="4926830"/>
      </dsp:txXfrm>
    </dsp:sp>
    <dsp:sp modelId="{CBE28887-0201-4A02-8A4E-167B801161E4}">
      <dsp:nvSpPr>
        <dsp:cNvPr id="0" name=""/>
        <dsp:cNvSpPr/>
      </dsp:nvSpPr>
      <dsp:spPr>
        <a:xfrm>
          <a:off x="216058" y="1296249"/>
          <a:ext cx="8210232" cy="3629498"/>
        </a:xfrm>
        <a:prstGeom prst="roundRect">
          <a:avLst>
            <a:gd name="adj" fmla="val 105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2304732" numCol="1" spcCol="1270" anchor="t" anchorCtr="0">
          <a:noAutofit/>
        </a:bodyPr>
        <a:lstStyle/>
        <a:p>
          <a:pPr marL="0" lvl="0" indent="0" algn="just" defTabSz="1066800" rtl="0">
            <a:lnSpc>
              <a:spcPct val="90000"/>
            </a:lnSpc>
            <a:spcBef>
              <a:spcPct val="0"/>
            </a:spcBef>
            <a:spcAft>
              <a:spcPct val="35000"/>
            </a:spcAft>
            <a:buNone/>
          </a:pPr>
          <a:r>
            <a:rPr lang="pl-PL" sz="2400" kern="1200" dirty="0"/>
            <a:t>Występują w tym zakresie trzy poglądy:</a:t>
          </a:r>
        </a:p>
        <a:p>
          <a:pPr marL="0" lvl="0" indent="0" algn="just" defTabSz="1066800" rtl="0">
            <a:lnSpc>
              <a:spcPct val="90000"/>
            </a:lnSpc>
            <a:spcBef>
              <a:spcPct val="0"/>
            </a:spcBef>
            <a:spcAft>
              <a:spcPct val="35000"/>
            </a:spcAft>
            <a:buNone/>
          </a:pPr>
          <a:r>
            <a:rPr lang="pl-PL" sz="2400" kern="1200" dirty="0"/>
            <a:t>* mobbing jako delikt prawa pracy – odpowiedzialność na zasadzie ryzyka,</a:t>
          </a:r>
        </a:p>
        <a:p>
          <a:pPr marL="0" lvl="0" indent="0" algn="just" defTabSz="1066800" rtl="0">
            <a:lnSpc>
              <a:spcPct val="90000"/>
            </a:lnSpc>
            <a:spcBef>
              <a:spcPct val="0"/>
            </a:spcBef>
            <a:spcAft>
              <a:spcPct val="35000"/>
            </a:spcAft>
            <a:buNone/>
          </a:pPr>
          <a:r>
            <a:rPr lang="pl-PL" sz="2400" kern="1200" dirty="0"/>
            <a:t>* mobbing jako delikt prawa pracy – odpowiedzialność na zasadzie winy,</a:t>
          </a:r>
        </a:p>
        <a:p>
          <a:pPr marL="0" lvl="0" indent="0" algn="just" defTabSz="1066800" rtl="0">
            <a:lnSpc>
              <a:spcPct val="90000"/>
            </a:lnSpc>
            <a:spcBef>
              <a:spcPct val="0"/>
            </a:spcBef>
            <a:spcAft>
              <a:spcPct val="35000"/>
            </a:spcAft>
            <a:buNone/>
          </a:pPr>
          <a:r>
            <a:rPr lang="pl-PL" sz="2400" kern="1200" dirty="0"/>
            <a:t>* mobbing jako naruszenie kontraktu – odpowiedzialność na zasadzie winy domniemanej.  </a:t>
          </a:r>
        </a:p>
      </dsp:txBody>
      <dsp:txXfrm>
        <a:off x="327678" y="1407869"/>
        <a:ext cx="7986992" cy="34062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4A802-EBB1-4311-90CE-C0B3A7F9CCB2}">
      <dsp:nvSpPr>
        <dsp:cNvPr id="0" name=""/>
        <dsp:cNvSpPr/>
      </dsp:nvSpPr>
      <dsp:spPr>
        <a:xfrm>
          <a:off x="1607" y="1399641"/>
          <a:ext cx="3427660" cy="234580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a:t>w przypadku, gdy sam pracodawca stosuje mobbing, dochodzi do zbiegu odpowiedzialności z art. 94</a:t>
          </a:r>
          <a:r>
            <a:rPr lang="pl-PL" sz="1800" kern="1200" baseline="30000"/>
            <a:t>3</a:t>
          </a:r>
          <a:r>
            <a:rPr lang="pl-PL" sz="1800" kern="1200"/>
            <a:t> § 3-4 k.p. z odpowiedzialnością uregulowaną w przepisach k.c. (przede wszystkim z art. 445 i art. 448 k.c. w związku z art. 24 k.c.)</a:t>
          </a:r>
        </a:p>
      </dsp:txBody>
      <dsp:txXfrm>
        <a:off x="70313" y="1468347"/>
        <a:ext cx="3290248" cy="2208393"/>
      </dsp:txXfrm>
    </dsp:sp>
    <dsp:sp modelId="{198D6F91-A82B-4176-9939-78C6E59B8BA5}">
      <dsp:nvSpPr>
        <dsp:cNvPr id="0" name=""/>
        <dsp:cNvSpPr/>
      </dsp:nvSpPr>
      <dsp:spPr>
        <a:xfrm>
          <a:off x="3772033" y="2147514"/>
          <a:ext cx="726664" cy="850059"/>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l-PL" sz="1400" kern="1200"/>
        </a:p>
      </dsp:txBody>
      <dsp:txXfrm>
        <a:off x="3772033" y="2317526"/>
        <a:ext cx="508665" cy="510035"/>
      </dsp:txXfrm>
    </dsp:sp>
    <dsp:sp modelId="{C93A4D55-1A30-4BE1-A339-9D6364C64F1B}">
      <dsp:nvSpPr>
        <dsp:cNvPr id="0" name=""/>
        <dsp:cNvSpPr/>
      </dsp:nvSpPr>
      <dsp:spPr>
        <a:xfrm>
          <a:off x="4800332" y="1399641"/>
          <a:ext cx="3427660" cy="234580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a:t>dopuszczalne jest dochodzenie od pracodawcy, w przypadku stosowania przez niego mobbingu, również roszczeń mających podstawę w przepisach k.c. regulujących ochronę dóbr osobistych (II PK 291/09). </a:t>
          </a:r>
        </a:p>
      </dsp:txBody>
      <dsp:txXfrm>
        <a:off x="4869038" y="1468347"/>
        <a:ext cx="3290248" cy="22083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6E92D-6C15-409B-A488-6DE07870BCD7}">
      <dsp:nvSpPr>
        <dsp:cNvPr id="0" name=""/>
        <dsp:cNvSpPr/>
      </dsp:nvSpPr>
      <dsp:spPr>
        <a:xfrm>
          <a:off x="2645493" y="148493"/>
          <a:ext cx="3072285" cy="3072285"/>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pl-PL" sz="2200" kern="1200" dirty="0"/>
            <a:t>zakaz </a:t>
          </a:r>
          <a:r>
            <a:rPr lang="pl-PL" sz="2200" kern="1200" dirty="0" err="1"/>
            <a:t>mobbingu</a:t>
          </a:r>
          <a:r>
            <a:rPr lang="pl-PL" sz="2200" kern="1200" dirty="0"/>
            <a:t> bezpośrednio ze strony pracodawcy</a:t>
          </a:r>
        </a:p>
      </dsp:txBody>
      <dsp:txXfrm>
        <a:off x="3055131" y="686143"/>
        <a:ext cx="2253009" cy="1382528"/>
      </dsp:txXfrm>
    </dsp:sp>
    <dsp:sp modelId="{93E133A9-D0B3-437C-B476-31393BBA07B3}">
      <dsp:nvSpPr>
        <dsp:cNvPr id="0" name=""/>
        <dsp:cNvSpPr/>
      </dsp:nvSpPr>
      <dsp:spPr>
        <a:xfrm>
          <a:off x="3754076" y="2068672"/>
          <a:ext cx="3072285" cy="3072285"/>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pl-PL" sz="2200" kern="1200" dirty="0"/>
            <a:t>eliminowanie </a:t>
          </a:r>
          <a:r>
            <a:rPr lang="pl-PL" sz="2200" kern="1200" dirty="0" err="1"/>
            <a:t>mobbingu</a:t>
          </a:r>
          <a:r>
            <a:rPr lang="pl-PL" sz="2200" kern="1200" dirty="0"/>
            <a:t> w przypadku jego wystąpienia</a:t>
          </a:r>
        </a:p>
      </dsp:txBody>
      <dsp:txXfrm>
        <a:off x="4693683" y="2862345"/>
        <a:ext cx="1843371" cy="1689756"/>
      </dsp:txXfrm>
    </dsp:sp>
    <dsp:sp modelId="{174B210F-86F2-4950-963D-34D82724DA51}">
      <dsp:nvSpPr>
        <dsp:cNvPr id="0" name=""/>
        <dsp:cNvSpPr/>
      </dsp:nvSpPr>
      <dsp:spPr>
        <a:xfrm>
          <a:off x="1536910" y="2068672"/>
          <a:ext cx="3072285" cy="3072285"/>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pl-PL" sz="2200" kern="1200" dirty="0"/>
            <a:t>prewencja </a:t>
          </a:r>
          <a:r>
            <a:rPr lang="pl-PL" sz="2200" kern="1200" dirty="0" err="1"/>
            <a:t>antymobbingowa</a:t>
          </a:r>
          <a:endParaRPr lang="pl-PL" sz="2200" kern="1200" dirty="0"/>
        </a:p>
      </dsp:txBody>
      <dsp:txXfrm>
        <a:off x="1826217" y="2862345"/>
        <a:ext cx="1843371" cy="16897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9A5EA-49A8-4B2E-BD6B-72469A6032C2}">
      <dsp:nvSpPr>
        <dsp:cNvPr id="0" name=""/>
        <dsp:cNvSpPr/>
      </dsp:nvSpPr>
      <dsp:spPr>
        <a:xfrm>
          <a:off x="0" y="3980525"/>
          <a:ext cx="8229600" cy="130649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pl-PL" sz="2400" kern="1200" dirty="0"/>
            <a:t>następcze działania pracodawcy (po stwierdzeniu </a:t>
          </a:r>
          <a:r>
            <a:rPr lang="pl-PL" sz="2400" kern="1200" dirty="0" err="1"/>
            <a:t>zachowań</a:t>
          </a:r>
          <a:r>
            <a:rPr lang="pl-PL" sz="2400" kern="1200" dirty="0"/>
            <a:t> współpracowników o charakterze </a:t>
          </a:r>
          <a:r>
            <a:rPr lang="pl-PL" sz="2400" kern="1200" dirty="0" err="1"/>
            <a:t>mobbingowym</a:t>
          </a:r>
          <a:r>
            <a:rPr lang="pl-PL" sz="2400" kern="1200" dirty="0"/>
            <a:t>), które nie przyniosły realnych efektów nie mogą zwolnić pracodawcy z odpowiedzialności przewidzianej w art. 94</a:t>
          </a:r>
          <a:r>
            <a:rPr lang="pl-PL" sz="2400" kern="1200" baseline="30000" dirty="0"/>
            <a:t>3</a:t>
          </a:r>
          <a:r>
            <a:rPr lang="pl-PL" sz="2400" kern="1200" dirty="0"/>
            <a:t> </a:t>
          </a:r>
          <a:r>
            <a:rPr lang="pl-PL" sz="2400" kern="1200" dirty="0" err="1"/>
            <a:t>k.p</a:t>
          </a:r>
          <a:r>
            <a:rPr lang="pl-PL" sz="2400" kern="1200" dirty="0"/>
            <a:t>.</a:t>
          </a:r>
        </a:p>
      </dsp:txBody>
      <dsp:txXfrm>
        <a:off x="0" y="3980525"/>
        <a:ext cx="8229600" cy="1306497"/>
      </dsp:txXfrm>
    </dsp:sp>
    <dsp:sp modelId="{B44A3234-517D-4F66-89C6-CFDE23625955}">
      <dsp:nvSpPr>
        <dsp:cNvPr id="0" name=""/>
        <dsp:cNvSpPr/>
      </dsp:nvSpPr>
      <dsp:spPr>
        <a:xfrm rot="10800000">
          <a:off x="0" y="1990730"/>
          <a:ext cx="8229600" cy="2009393"/>
        </a:xfrm>
        <a:prstGeom prst="upArrowCallou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pl-PL" sz="2400" kern="1200"/>
            <a:t>obowiązek ten nie polega jedynie na usunięciu skutków zjawiska mobbingu, ale także do prowadzenia w tym zakresie profilaktyki </a:t>
          </a:r>
        </a:p>
      </dsp:txBody>
      <dsp:txXfrm rot="10800000">
        <a:off x="0" y="1990730"/>
        <a:ext cx="8229600" cy="1305643"/>
      </dsp:txXfrm>
    </dsp:sp>
    <dsp:sp modelId="{CDB37580-1CEE-45E7-B6D3-364F77B21F82}">
      <dsp:nvSpPr>
        <dsp:cNvPr id="0" name=""/>
        <dsp:cNvSpPr/>
      </dsp:nvSpPr>
      <dsp:spPr>
        <a:xfrm rot="10800000">
          <a:off x="0" y="0"/>
          <a:ext cx="8229600" cy="2009393"/>
        </a:xfrm>
        <a:prstGeom prst="upArrowCallou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pl-PL" sz="2400" kern="1200" dirty="0"/>
            <a:t>przeciwdziałanie </a:t>
          </a:r>
          <a:r>
            <a:rPr lang="pl-PL" sz="2400" kern="1200" dirty="0" err="1"/>
            <a:t>mobbingowi</a:t>
          </a:r>
          <a:r>
            <a:rPr lang="pl-PL" sz="2400" kern="1200" dirty="0"/>
            <a:t> powinno być zarówno realne, jak i efektywne - I PK 35/11 </a:t>
          </a:r>
        </a:p>
      </dsp:txBody>
      <dsp:txXfrm rot="10800000">
        <a:off x="0" y="0"/>
        <a:ext cx="8229600" cy="13056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B51BF-D169-4A2C-9393-057BFADECD35}">
      <dsp:nvSpPr>
        <dsp:cNvPr id="0" name=""/>
        <dsp:cNvSpPr/>
      </dsp:nvSpPr>
      <dsp:spPr>
        <a:xfrm>
          <a:off x="499633" y="2468"/>
          <a:ext cx="7061204" cy="107917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just" defTabSz="889000" rtl="0">
            <a:lnSpc>
              <a:spcPct val="90000"/>
            </a:lnSpc>
            <a:spcBef>
              <a:spcPct val="0"/>
            </a:spcBef>
            <a:spcAft>
              <a:spcPct val="35000"/>
            </a:spcAft>
            <a:buNone/>
          </a:pPr>
          <a:r>
            <a:rPr lang="pl-PL" sz="2000" b="1" kern="1200" dirty="0">
              <a:effectLst>
                <a:outerShdw blurRad="38100" dist="38100" dir="2700000" algn="tl">
                  <a:srgbClr val="000000">
                    <a:alpha val="43137"/>
                  </a:srgbClr>
                </a:outerShdw>
              </a:effectLst>
            </a:rPr>
            <a:t>Aspekt podmiotowy </a:t>
          </a:r>
          <a:r>
            <a:rPr lang="pl-PL" sz="2000" kern="1200" dirty="0"/>
            <a:t>- działania lub zachowania dotyczące pracownika lub skierowane przeciwko pracownikowi, </a:t>
          </a:r>
        </a:p>
      </dsp:txBody>
      <dsp:txXfrm>
        <a:off x="552314" y="55149"/>
        <a:ext cx="6955842" cy="973808"/>
      </dsp:txXfrm>
    </dsp:sp>
    <dsp:sp modelId="{E761F07B-9D2A-49F9-A5AD-3CDCF6C902CA}">
      <dsp:nvSpPr>
        <dsp:cNvPr id="0" name=""/>
        <dsp:cNvSpPr/>
      </dsp:nvSpPr>
      <dsp:spPr>
        <a:xfrm>
          <a:off x="502588" y="1135597"/>
          <a:ext cx="7036203" cy="107917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just" defTabSz="889000" rtl="0">
            <a:lnSpc>
              <a:spcPct val="90000"/>
            </a:lnSpc>
            <a:spcBef>
              <a:spcPct val="0"/>
            </a:spcBef>
            <a:spcAft>
              <a:spcPct val="35000"/>
            </a:spcAft>
            <a:buNone/>
          </a:pPr>
          <a:r>
            <a:rPr lang="pl-PL" sz="2000" b="1" kern="1200" dirty="0">
              <a:effectLst>
                <a:outerShdw blurRad="38100" dist="38100" dir="2700000" algn="tl">
                  <a:srgbClr val="000000">
                    <a:alpha val="43137"/>
                  </a:srgbClr>
                </a:outerShdw>
              </a:effectLst>
            </a:rPr>
            <a:t>Aspekt temporalny</a:t>
          </a:r>
          <a:r>
            <a:rPr lang="pl-PL" sz="2000" kern="1200" dirty="0"/>
            <a:t>  - winny być one uporczywe i długotrwałe </a:t>
          </a:r>
        </a:p>
      </dsp:txBody>
      <dsp:txXfrm>
        <a:off x="555269" y="1188278"/>
        <a:ext cx="6930841" cy="973808"/>
      </dsp:txXfrm>
    </dsp:sp>
    <dsp:sp modelId="{EDE498FB-B1CB-4B4D-9987-E746FAB98A8C}">
      <dsp:nvSpPr>
        <dsp:cNvPr id="0" name=""/>
        <dsp:cNvSpPr/>
      </dsp:nvSpPr>
      <dsp:spPr>
        <a:xfrm>
          <a:off x="502588" y="2268726"/>
          <a:ext cx="7091111" cy="107917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just" defTabSz="889000" rtl="0">
            <a:lnSpc>
              <a:spcPct val="90000"/>
            </a:lnSpc>
            <a:spcBef>
              <a:spcPct val="0"/>
            </a:spcBef>
            <a:spcAft>
              <a:spcPct val="35000"/>
            </a:spcAft>
            <a:buNone/>
          </a:pPr>
          <a:r>
            <a:rPr lang="pl-PL" sz="2000" b="1" kern="1200" dirty="0">
              <a:effectLst>
                <a:outerShdw blurRad="38100" dist="38100" dir="2700000" algn="tl">
                  <a:srgbClr val="000000">
                    <a:alpha val="43137"/>
                  </a:srgbClr>
                </a:outerShdw>
              </a:effectLst>
            </a:rPr>
            <a:t>Aspekt przedmiotowy </a:t>
          </a:r>
          <a:r>
            <a:rPr lang="pl-PL" sz="2000" kern="1200" dirty="0"/>
            <a:t>- działania lub zachowania polegają one na nękaniu lub zastraszaniu pracownika</a:t>
          </a:r>
          <a:endParaRPr lang="pl-PL" sz="2000" b="1" kern="1200" dirty="0"/>
        </a:p>
      </dsp:txBody>
      <dsp:txXfrm>
        <a:off x="555269" y="2321407"/>
        <a:ext cx="6985749" cy="973808"/>
      </dsp:txXfrm>
    </dsp:sp>
    <dsp:sp modelId="{B69E099D-EDA2-425D-A0FC-EEEF48EE72F4}">
      <dsp:nvSpPr>
        <dsp:cNvPr id="0" name=""/>
        <dsp:cNvSpPr/>
      </dsp:nvSpPr>
      <dsp:spPr>
        <a:xfrm>
          <a:off x="502588" y="3401855"/>
          <a:ext cx="7139280" cy="107917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just" defTabSz="889000" rtl="0">
            <a:lnSpc>
              <a:spcPct val="90000"/>
            </a:lnSpc>
            <a:spcBef>
              <a:spcPct val="0"/>
            </a:spcBef>
            <a:spcAft>
              <a:spcPct val="35000"/>
            </a:spcAft>
            <a:buNone/>
          </a:pPr>
          <a:r>
            <a:rPr lang="pl-PL" sz="2000" b="1" kern="1200" dirty="0">
              <a:effectLst>
                <a:outerShdw blurRad="38100" dist="38100" dir="2700000" algn="tl">
                  <a:srgbClr val="000000">
                    <a:alpha val="43137"/>
                  </a:srgbClr>
                </a:outerShdw>
              </a:effectLst>
            </a:rPr>
            <a:t>Aspekt celu </a:t>
          </a:r>
          <a:r>
            <a:rPr lang="pl-PL" sz="2000" kern="1200" dirty="0"/>
            <a:t>- ich celem jest wywołanie u pracownika zaniżonej oceny przydatności zawodowej</a:t>
          </a:r>
        </a:p>
      </dsp:txBody>
      <dsp:txXfrm>
        <a:off x="555269" y="3454536"/>
        <a:ext cx="7033918" cy="973808"/>
      </dsp:txXfrm>
    </dsp:sp>
    <dsp:sp modelId="{63E606F2-E986-4C0B-9F38-CBBB3EEC9855}">
      <dsp:nvSpPr>
        <dsp:cNvPr id="0" name=""/>
        <dsp:cNvSpPr/>
      </dsp:nvSpPr>
      <dsp:spPr>
        <a:xfrm>
          <a:off x="502588" y="4534985"/>
          <a:ext cx="7203734" cy="107917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just" defTabSz="889000" rtl="0">
            <a:lnSpc>
              <a:spcPct val="90000"/>
            </a:lnSpc>
            <a:spcBef>
              <a:spcPct val="0"/>
            </a:spcBef>
            <a:spcAft>
              <a:spcPct val="35000"/>
            </a:spcAft>
            <a:buNone/>
          </a:pPr>
          <a:r>
            <a:rPr lang="pl-PL" sz="2000" b="1" kern="1200" dirty="0">
              <a:effectLst>
                <a:outerShdw blurRad="38100" dist="38100" dir="2700000" algn="tl">
                  <a:srgbClr val="000000">
                    <a:alpha val="43137"/>
                  </a:srgbClr>
                </a:outerShdw>
              </a:effectLst>
            </a:rPr>
            <a:t>Aspekt skutku </a:t>
          </a:r>
          <a:r>
            <a:rPr lang="pl-PL" sz="2000" kern="1200" dirty="0"/>
            <a:t>- ich skutkiem, ewentualnie zmierzają one do poniżenie lub ośmieszenie pracownika, izolowanie go lub wyeliminowanie z zespołu współpracowników</a:t>
          </a:r>
        </a:p>
      </dsp:txBody>
      <dsp:txXfrm>
        <a:off x="555269" y="4587666"/>
        <a:ext cx="7098372" cy="9738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A3882-247D-476F-9D44-5065DB7B3AFB}">
      <dsp:nvSpPr>
        <dsp:cNvPr id="0" name=""/>
        <dsp:cNvSpPr/>
      </dsp:nvSpPr>
      <dsp:spPr>
        <a:xfrm>
          <a:off x="0" y="197"/>
          <a:ext cx="8424936" cy="1050029"/>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rtl="0">
            <a:lnSpc>
              <a:spcPct val="90000"/>
            </a:lnSpc>
            <a:spcBef>
              <a:spcPct val="0"/>
            </a:spcBef>
            <a:spcAft>
              <a:spcPct val="35000"/>
            </a:spcAft>
            <a:buNone/>
          </a:pPr>
          <a:r>
            <a:rPr lang="pl-PL" sz="2100" b="1" kern="1200" dirty="0"/>
            <a:t>uporczywość i długotrwałość</a:t>
          </a:r>
          <a:r>
            <a:rPr lang="pl-PL" sz="2100" kern="1200" dirty="0"/>
            <a:t> winna być rozpatrywana w sposób zindywidualizowany i uwzględniać okoliczności konkretnego przypadku (I PK 176/06), </a:t>
          </a:r>
        </a:p>
      </dsp:txBody>
      <dsp:txXfrm>
        <a:off x="51258" y="51455"/>
        <a:ext cx="8322420" cy="947513"/>
      </dsp:txXfrm>
    </dsp:sp>
    <dsp:sp modelId="{454C49CE-3716-4946-8530-19C840236FFE}">
      <dsp:nvSpPr>
        <dsp:cNvPr id="0" name=""/>
        <dsp:cNvSpPr/>
      </dsp:nvSpPr>
      <dsp:spPr>
        <a:xfrm>
          <a:off x="0" y="1063150"/>
          <a:ext cx="8424936" cy="1050029"/>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rtl="0">
            <a:lnSpc>
              <a:spcPct val="90000"/>
            </a:lnSpc>
            <a:spcBef>
              <a:spcPct val="0"/>
            </a:spcBef>
            <a:spcAft>
              <a:spcPct val="35000"/>
            </a:spcAft>
            <a:buNone/>
          </a:pPr>
          <a:r>
            <a:rPr lang="pl-PL" sz="2100" kern="1200" dirty="0"/>
            <a:t>nie jest zatem możliwe sztywne wskazanie minimalnego okresu niezbędnego do zaistnienia mobbingu (w literaturze psychologicznej przyjmuje się okres 6 miesięcy) </a:t>
          </a:r>
        </a:p>
      </dsp:txBody>
      <dsp:txXfrm>
        <a:off x="51258" y="1114408"/>
        <a:ext cx="8322420" cy="947513"/>
      </dsp:txXfrm>
    </dsp:sp>
    <dsp:sp modelId="{963D6D41-70AD-4ECC-AC26-27CDE531A468}">
      <dsp:nvSpPr>
        <dsp:cNvPr id="0" name=""/>
        <dsp:cNvSpPr/>
      </dsp:nvSpPr>
      <dsp:spPr>
        <a:xfrm>
          <a:off x="0" y="2126102"/>
          <a:ext cx="8424936" cy="1050029"/>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rtl="0">
            <a:lnSpc>
              <a:spcPct val="90000"/>
            </a:lnSpc>
            <a:spcBef>
              <a:spcPct val="0"/>
            </a:spcBef>
            <a:spcAft>
              <a:spcPct val="35000"/>
            </a:spcAft>
            <a:buNone/>
          </a:pPr>
          <a:r>
            <a:rPr lang="pl-PL" sz="2100" kern="1200" dirty="0"/>
            <a:t>dla oceny długotrwałości istotny jest moment wystąpienia wskazanych w tych przepisach skutków nękania lub zastraszania pracownika</a:t>
          </a:r>
        </a:p>
      </dsp:txBody>
      <dsp:txXfrm>
        <a:off x="51258" y="2177360"/>
        <a:ext cx="8322420" cy="947513"/>
      </dsp:txXfrm>
    </dsp:sp>
    <dsp:sp modelId="{597D687B-84A7-4286-A4DC-C185A3461B41}">
      <dsp:nvSpPr>
        <dsp:cNvPr id="0" name=""/>
        <dsp:cNvSpPr/>
      </dsp:nvSpPr>
      <dsp:spPr>
        <a:xfrm>
          <a:off x="0" y="3189055"/>
          <a:ext cx="8424936" cy="1050029"/>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rtl="0">
            <a:lnSpc>
              <a:spcPct val="90000"/>
            </a:lnSpc>
            <a:spcBef>
              <a:spcPct val="0"/>
            </a:spcBef>
            <a:spcAft>
              <a:spcPct val="35000"/>
            </a:spcAft>
            <a:buNone/>
          </a:pPr>
          <a:r>
            <a:rPr lang="pl-PL" sz="2100" kern="1200" dirty="0"/>
            <a:t>nie ma potrzeby dokładnego określenia początkowej daty zachowań mobbingowych, jeżeli nie budzi wątpliwości, że trwały one kilka miesięcy (I PK 35/11)</a:t>
          </a:r>
          <a:r>
            <a:rPr lang="pl-PL" sz="2100" b="1" kern="1200" dirty="0"/>
            <a:t>  </a:t>
          </a:r>
          <a:endParaRPr lang="pl-PL" sz="2100" kern="1200" dirty="0"/>
        </a:p>
      </dsp:txBody>
      <dsp:txXfrm>
        <a:off x="51258" y="3240313"/>
        <a:ext cx="8322420" cy="947513"/>
      </dsp:txXfrm>
    </dsp:sp>
    <dsp:sp modelId="{01891BB0-432F-4242-9080-12E017650278}">
      <dsp:nvSpPr>
        <dsp:cNvPr id="0" name=""/>
        <dsp:cNvSpPr/>
      </dsp:nvSpPr>
      <dsp:spPr>
        <a:xfrm>
          <a:off x="0" y="4252008"/>
          <a:ext cx="8424936" cy="1050029"/>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rtl="0">
            <a:lnSpc>
              <a:spcPct val="90000"/>
            </a:lnSpc>
            <a:spcBef>
              <a:spcPct val="0"/>
            </a:spcBef>
            <a:spcAft>
              <a:spcPct val="35000"/>
            </a:spcAft>
            <a:buNone/>
          </a:pPr>
          <a:r>
            <a:rPr lang="pl-PL" sz="2100" kern="1200" dirty="0"/>
            <a:t>wyeliminować należy zachowania incydentalne, jednorazowe, choćby były one naganne   </a:t>
          </a:r>
        </a:p>
      </dsp:txBody>
      <dsp:txXfrm>
        <a:off x="51258" y="4303266"/>
        <a:ext cx="8322420" cy="9475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12FBE10-1296-4E78-B86B-91BEF4A819BE}" type="datetimeFigureOut">
              <a:rPr lang="pl-PL" smtClean="0"/>
              <a:t>22.05.2025</a:t>
            </a:fld>
            <a:endParaRPr lang="pl-PL"/>
          </a:p>
        </p:txBody>
      </p:sp>
      <p:sp>
        <p:nvSpPr>
          <p:cNvPr id="4" name="Symbol zastępczy obrazu slajdu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18BC087-960C-4A11-837E-89CF8957E318}" type="slidenum">
              <a:rPr lang="pl-PL" smtClean="0"/>
              <a:t>‹#›</a:t>
            </a:fld>
            <a:endParaRPr lang="pl-PL"/>
          </a:p>
        </p:txBody>
      </p:sp>
    </p:spTree>
    <p:extLst>
      <p:ext uri="{BB962C8B-B14F-4D97-AF65-F5344CB8AC3E}">
        <p14:creationId xmlns:p14="http://schemas.microsoft.com/office/powerpoint/2010/main" val="272459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PREZENTACJA: rozmiar slajdu standardowy 4:3 </a:t>
            </a:r>
          </a:p>
          <a:p>
            <a:endParaRPr lang="pl-PL" dirty="0"/>
          </a:p>
          <a:p>
            <a:r>
              <a:rPr lang="pl-PL" dirty="0"/>
              <a:t>Tytuł – Calibri </a:t>
            </a:r>
            <a:r>
              <a:rPr lang="pl-PL" dirty="0" err="1"/>
              <a:t>Bold</a:t>
            </a:r>
            <a:r>
              <a:rPr lang="pl-PL" dirty="0"/>
              <a:t> 33 pkt., kolor granatowy </a:t>
            </a:r>
            <a:r>
              <a:rPr lang="nn-NO" sz="1800" b="0" i="0" dirty="0">
                <a:solidFill>
                  <a:srgbClr val="000000"/>
                </a:solidFill>
                <a:effectLst/>
              </a:rPr>
              <a:t>RGB 0</a:t>
            </a:r>
            <a:r>
              <a:rPr lang="pl-PL" sz="1800" b="0" i="0" dirty="0">
                <a:solidFill>
                  <a:srgbClr val="000000"/>
                </a:solidFill>
                <a:effectLst/>
              </a:rPr>
              <a:t>-</a:t>
            </a:r>
            <a:r>
              <a:rPr lang="nn-NO" sz="1800" b="0" i="0" dirty="0">
                <a:solidFill>
                  <a:srgbClr val="000000"/>
                </a:solidFill>
                <a:effectLst/>
              </a:rPr>
              <a:t>47</a:t>
            </a:r>
            <a:r>
              <a:rPr lang="pl-PL" sz="1800" b="0" i="0" dirty="0">
                <a:solidFill>
                  <a:srgbClr val="000000"/>
                </a:solidFill>
                <a:effectLst/>
              </a:rPr>
              <a:t>-</a:t>
            </a:r>
            <a:r>
              <a:rPr lang="nn-NO" sz="1800" b="0" i="0" dirty="0">
                <a:solidFill>
                  <a:srgbClr val="000000"/>
                </a:solidFill>
                <a:effectLst/>
              </a:rPr>
              <a:t>93</a:t>
            </a:r>
            <a:r>
              <a:rPr lang="pl-PL" sz="1800" b="0" i="0" dirty="0">
                <a:solidFill>
                  <a:srgbClr val="000000"/>
                </a:solidFill>
                <a:effectLst/>
              </a:rPr>
              <a:t>, </a:t>
            </a:r>
            <a:r>
              <a:rPr lang="nn-NO" sz="1200" b="0" i="0" dirty="0">
                <a:solidFill>
                  <a:srgbClr val="000000"/>
                </a:solidFill>
                <a:effectLst/>
              </a:rPr>
              <a:t>HEX</a:t>
            </a:r>
            <a:r>
              <a:rPr lang="pl-PL" sz="1200" b="0" i="0" dirty="0">
                <a:solidFill>
                  <a:srgbClr val="000000"/>
                </a:solidFill>
                <a:effectLst/>
              </a:rPr>
              <a:t> </a:t>
            </a:r>
            <a:r>
              <a:rPr lang="nn-NO" sz="1200" b="0" i="0" dirty="0">
                <a:solidFill>
                  <a:srgbClr val="000000"/>
                </a:solidFill>
                <a:effectLst/>
              </a:rPr>
              <a:t>#002F5D</a:t>
            </a:r>
            <a:r>
              <a:rPr lang="pl-PL" sz="1200" b="0" i="0" dirty="0">
                <a:solidFill>
                  <a:srgbClr val="000000"/>
                </a:solidFill>
                <a:effectLst/>
              </a:rPr>
              <a:t>. Tytuł nie powinien być dłuższy niż jedno zdanie. Przy bardzo długim tytule należy podzielić tekst na tytuł i podtytuł.</a:t>
            </a:r>
          </a:p>
          <a:p>
            <a:endParaRPr lang="pl-PL" sz="1200" b="0" i="0" dirty="0">
              <a:solidFill>
                <a:srgbClr val="000000"/>
              </a:solidFill>
              <a:effectLst/>
            </a:endParaRPr>
          </a:p>
          <a:p>
            <a:r>
              <a:rPr lang="pl-PL" dirty="0"/>
              <a:t>Kreska – grubość 7 pkt., kolor żółty </a:t>
            </a:r>
            <a:r>
              <a:rPr lang="nn-NO" sz="1800" b="0" i="0" dirty="0">
                <a:solidFill>
                  <a:srgbClr val="000000"/>
                </a:solidFill>
                <a:effectLst/>
              </a:rPr>
              <a:t>RGB 255-192-0</a:t>
            </a:r>
            <a:r>
              <a:rPr lang="pl-PL" sz="1800" b="0" i="0" dirty="0">
                <a:solidFill>
                  <a:srgbClr val="000000"/>
                </a:solidFill>
                <a:effectLst/>
              </a:rPr>
              <a:t>, </a:t>
            </a:r>
            <a:r>
              <a:rPr lang="nn-NO" sz="1200" b="0" i="0" dirty="0">
                <a:solidFill>
                  <a:srgbClr val="000000"/>
                </a:solidFill>
                <a:effectLst/>
              </a:rPr>
              <a:t>HEX</a:t>
            </a:r>
            <a:r>
              <a:rPr lang="pl-PL" sz="1200" b="0" i="0" dirty="0">
                <a:solidFill>
                  <a:srgbClr val="000000"/>
                </a:solidFill>
                <a:effectLst/>
              </a:rPr>
              <a:t> </a:t>
            </a:r>
            <a:r>
              <a:rPr lang="nn-NO" sz="1200" b="0" i="0" dirty="0">
                <a:solidFill>
                  <a:srgbClr val="000000"/>
                </a:solidFill>
                <a:effectLst/>
              </a:rPr>
              <a:t>#FFC000</a:t>
            </a:r>
            <a:endParaRPr lang="pl-PL" sz="1200" b="0" i="0" dirty="0">
              <a:solidFill>
                <a:srgbClr val="000000"/>
              </a:solidFill>
              <a:effectLst/>
            </a:endParaRPr>
          </a:p>
          <a:p>
            <a:br>
              <a:rPr lang="pl-PL" sz="1200" b="0" i="0" dirty="0">
                <a:solidFill>
                  <a:srgbClr val="000000"/>
                </a:solidFill>
                <a:effectLst/>
              </a:rPr>
            </a:br>
            <a:r>
              <a:rPr lang="pl-PL" sz="1200" b="0" i="0" dirty="0">
                <a:solidFill>
                  <a:srgbClr val="000000"/>
                </a:solidFill>
                <a:effectLst/>
              </a:rPr>
              <a:t>Podtytuł - </a:t>
            </a:r>
            <a:r>
              <a:rPr lang="pl-PL" dirty="0"/>
              <a:t>Calibri </a:t>
            </a:r>
            <a:r>
              <a:rPr lang="pl-PL" dirty="0" err="1"/>
              <a:t>Bold</a:t>
            </a:r>
            <a:r>
              <a:rPr lang="pl-PL" dirty="0"/>
              <a:t> 18 pkt., kolor czarny</a:t>
            </a:r>
            <a:r>
              <a:rPr lang="pl-PL" sz="1200" b="0" i="0" dirty="0">
                <a:solidFill>
                  <a:srgbClr val="000000"/>
                </a:solidFill>
                <a:effectLst/>
              </a:rPr>
              <a:t>.</a:t>
            </a:r>
          </a:p>
          <a:p>
            <a:endParaRPr lang="pl-PL" sz="1200" b="0" i="0" dirty="0">
              <a:solidFill>
                <a:srgbClr val="000000"/>
              </a:solidFill>
              <a:effectLst/>
            </a:endParaRPr>
          </a:p>
          <a:p>
            <a:r>
              <a:rPr lang="pl-PL" sz="1200" b="0" i="0" dirty="0">
                <a:solidFill>
                  <a:srgbClr val="000000"/>
                </a:solidFill>
                <a:effectLst/>
              </a:rPr>
              <a:t>Pozostałe napisy - </a:t>
            </a:r>
            <a:r>
              <a:rPr lang="pl-PL" dirty="0"/>
              <a:t>Calibri 15 pkt., kolor </a:t>
            </a:r>
            <a:r>
              <a:rPr lang="pl-PL" dirty="0" err="1"/>
              <a:t>kolor</a:t>
            </a:r>
            <a:r>
              <a:rPr lang="pl-PL" dirty="0"/>
              <a:t> granatowy </a:t>
            </a:r>
            <a:r>
              <a:rPr lang="nn-NO" sz="1800" b="0" i="0" dirty="0">
                <a:solidFill>
                  <a:srgbClr val="000000"/>
                </a:solidFill>
                <a:effectLst/>
              </a:rPr>
              <a:t>RGB 0</a:t>
            </a:r>
            <a:r>
              <a:rPr lang="pl-PL" sz="1800" b="0" i="0" dirty="0">
                <a:solidFill>
                  <a:srgbClr val="000000"/>
                </a:solidFill>
                <a:effectLst/>
              </a:rPr>
              <a:t>-</a:t>
            </a:r>
            <a:r>
              <a:rPr lang="nn-NO" sz="1800" b="0" i="0" dirty="0">
                <a:solidFill>
                  <a:srgbClr val="000000"/>
                </a:solidFill>
                <a:effectLst/>
              </a:rPr>
              <a:t>47</a:t>
            </a:r>
            <a:r>
              <a:rPr lang="pl-PL" sz="1800" b="0" i="0" dirty="0">
                <a:solidFill>
                  <a:srgbClr val="000000"/>
                </a:solidFill>
                <a:effectLst/>
              </a:rPr>
              <a:t>-</a:t>
            </a:r>
            <a:r>
              <a:rPr lang="nn-NO" sz="1800" b="0" i="0" dirty="0">
                <a:solidFill>
                  <a:srgbClr val="000000"/>
                </a:solidFill>
                <a:effectLst/>
              </a:rPr>
              <a:t>93</a:t>
            </a:r>
            <a:r>
              <a:rPr lang="pl-PL" sz="1800" b="0" i="0" dirty="0">
                <a:solidFill>
                  <a:srgbClr val="000000"/>
                </a:solidFill>
                <a:effectLst/>
              </a:rPr>
              <a:t>, </a:t>
            </a:r>
            <a:r>
              <a:rPr lang="nn-NO" sz="1200" b="0" i="0" dirty="0">
                <a:solidFill>
                  <a:srgbClr val="000000"/>
                </a:solidFill>
                <a:effectLst/>
              </a:rPr>
              <a:t>HEX</a:t>
            </a:r>
            <a:r>
              <a:rPr lang="pl-PL" sz="1200" b="0" i="0" dirty="0">
                <a:solidFill>
                  <a:srgbClr val="000000"/>
                </a:solidFill>
                <a:effectLst/>
              </a:rPr>
              <a:t> </a:t>
            </a:r>
            <a:r>
              <a:rPr lang="nn-NO" sz="1200" b="0" i="0" dirty="0">
                <a:solidFill>
                  <a:srgbClr val="000000"/>
                </a:solidFill>
                <a:effectLst/>
              </a:rPr>
              <a:t>#002F5D</a:t>
            </a:r>
            <a:r>
              <a:rPr lang="pl-PL" sz="1200" b="0" i="0" dirty="0">
                <a:solidFill>
                  <a:srgbClr val="000000"/>
                </a:solidFill>
                <a:effectLst/>
              </a:rPr>
              <a:t>.</a:t>
            </a:r>
            <a:endParaRPr lang="pl-PL" dirty="0"/>
          </a:p>
          <a:p>
            <a:endParaRPr lang="pl-PL" dirty="0"/>
          </a:p>
        </p:txBody>
      </p:sp>
      <p:sp>
        <p:nvSpPr>
          <p:cNvPr id="4" name="Symbol zastępczy numeru slajdu 3"/>
          <p:cNvSpPr>
            <a:spLocks noGrp="1"/>
          </p:cNvSpPr>
          <p:nvPr>
            <p:ph type="sldNum" sz="quarter" idx="5"/>
          </p:nvPr>
        </p:nvSpPr>
        <p:spPr/>
        <p:txBody>
          <a:bodyPr/>
          <a:lstStyle/>
          <a:p>
            <a:fld id="{D18BC087-960C-4A11-837E-89CF8957E318}" type="slidenum">
              <a:rPr lang="pl-PL" smtClean="0"/>
              <a:t>1</a:t>
            </a:fld>
            <a:endParaRPr lang="pl-PL"/>
          </a:p>
        </p:txBody>
      </p:sp>
    </p:spTree>
    <p:extLst>
      <p:ext uri="{BB962C8B-B14F-4D97-AF65-F5344CB8AC3E}">
        <p14:creationId xmlns:p14="http://schemas.microsoft.com/office/powerpoint/2010/main" val="170735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Podziękowanie – Calibri </a:t>
            </a:r>
            <a:r>
              <a:rPr lang="pl-PL" dirty="0" err="1"/>
              <a:t>Bold</a:t>
            </a:r>
            <a:r>
              <a:rPr lang="pl-PL" dirty="0"/>
              <a:t> 33 pkt., kolor granatowy </a:t>
            </a:r>
            <a:r>
              <a:rPr lang="nn-NO" sz="1800" b="0" i="0" dirty="0">
                <a:solidFill>
                  <a:srgbClr val="000000"/>
                </a:solidFill>
                <a:effectLst/>
              </a:rPr>
              <a:t>RGB 0</a:t>
            </a:r>
            <a:r>
              <a:rPr lang="pl-PL" sz="1800" b="0" i="0" dirty="0">
                <a:solidFill>
                  <a:srgbClr val="000000"/>
                </a:solidFill>
                <a:effectLst/>
              </a:rPr>
              <a:t>-</a:t>
            </a:r>
            <a:r>
              <a:rPr lang="nn-NO" sz="1800" b="0" i="0" dirty="0">
                <a:solidFill>
                  <a:srgbClr val="000000"/>
                </a:solidFill>
                <a:effectLst/>
              </a:rPr>
              <a:t>47</a:t>
            </a:r>
            <a:r>
              <a:rPr lang="pl-PL" sz="1800" b="0" i="0" dirty="0">
                <a:solidFill>
                  <a:srgbClr val="000000"/>
                </a:solidFill>
                <a:effectLst/>
              </a:rPr>
              <a:t>-</a:t>
            </a:r>
            <a:r>
              <a:rPr lang="nn-NO" sz="1800" b="0" i="0" dirty="0">
                <a:solidFill>
                  <a:srgbClr val="000000"/>
                </a:solidFill>
                <a:effectLst/>
              </a:rPr>
              <a:t>93</a:t>
            </a:r>
            <a:r>
              <a:rPr lang="pl-PL" sz="1800" b="0" i="0" dirty="0">
                <a:solidFill>
                  <a:srgbClr val="000000"/>
                </a:solidFill>
                <a:effectLst/>
              </a:rPr>
              <a:t>, </a:t>
            </a:r>
            <a:r>
              <a:rPr lang="nn-NO" sz="1200" b="0" i="0" dirty="0">
                <a:solidFill>
                  <a:srgbClr val="000000"/>
                </a:solidFill>
                <a:effectLst/>
              </a:rPr>
              <a:t>HEX</a:t>
            </a:r>
            <a:r>
              <a:rPr lang="pl-PL" sz="1200" b="0" i="0" dirty="0">
                <a:solidFill>
                  <a:srgbClr val="000000"/>
                </a:solidFill>
                <a:effectLst/>
              </a:rPr>
              <a:t> </a:t>
            </a:r>
            <a:r>
              <a:rPr lang="nn-NO" sz="1200" b="0" i="0" dirty="0">
                <a:solidFill>
                  <a:srgbClr val="000000"/>
                </a:solidFill>
                <a:effectLst/>
              </a:rPr>
              <a:t>#002F5D</a:t>
            </a:r>
            <a:r>
              <a:rPr lang="pl-PL" sz="1200" b="0" i="0" dirty="0">
                <a:solidFill>
                  <a:srgbClr val="000000"/>
                </a:solidFill>
                <a:effectLst/>
              </a:rPr>
              <a:t>. </a:t>
            </a:r>
          </a:p>
          <a:p>
            <a:endParaRPr lang="pl-PL" sz="1200" b="0" i="0" dirty="0">
              <a:solidFill>
                <a:srgbClr val="000000"/>
              </a:solidFill>
              <a:effectLst/>
            </a:endParaRPr>
          </a:p>
          <a:p>
            <a:r>
              <a:rPr lang="pl-PL" dirty="0"/>
              <a:t>Kreska – grubość 7 pkt., kolor żółty </a:t>
            </a:r>
            <a:r>
              <a:rPr lang="nn-NO" sz="1800" b="0" i="0" dirty="0">
                <a:solidFill>
                  <a:srgbClr val="000000"/>
                </a:solidFill>
                <a:effectLst/>
              </a:rPr>
              <a:t>RGB 255-192-0</a:t>
            </a:r>
            <a:r>
              <a:rPr lang="pl-PL" sz="1800" b="0" i="0" dirty="0">
                <a:solidFill>
                  <a:srgbClr val="000000"/>
                </a:solidFill>
                <a:effectLst/>
              </a:rPr>
              <a:t>, </a:t>
            </a:r>
            <a:r>
              <a:rPr lang="nn-NO" sz="1200" b="0" i="0" dirty="0">
                <a:solidFill>
                  <a:srgbClr val="000000"/>
                </a:solidFill>
                <a:effectLst/>
              </a:rPr>
              <a:t>HEX</a:t>
            </a:r>
            <a:r>
              <a:rPr lang="pl-PL" sz="1200" b="0" i="0" dirty="0">
                <a:solidFill>
                  <a:srgbClr val="000000"/>
                </a:solidFill>
                <a:effectLst/>
              </a:rPr>
              <a:t> </a:t>
            </a:r>
            <a:r>
              <a:rPr lang="nn-NO" sz="1200" b="0" i="0" dirty="0">
                <a:solidFill>
                  <a:srgbClr val="000000"/>
                </a:solidFill>
                <a:effectLst/>
              </a:rPr>
              <a:t>#FFC000</a:t>
            </a:r>
            <a:endParaRPr lang="pl-PL" sz="1200" b="0" i="0" dirty="0">
              <a:solidFill>
                <a:srgbClr val="000000"/>
              </a:solidFill>
              <a:effectLst/>
            </a:endParaRPr>
          </a:p>
          <a:p>
            <a:endParaRPr lang="pl-PL" sz="1200" b="0" i="0" dirty="0">
              <a:solidFill>
                <a:srgbClr val="000000"/>
              </a:solidFill>
              <a:effectLst/>
            </a:endParaRPr>
          </a:p>
          <a:p>
            <a:r>
              <a:rPr lang="pl-PL" sz="1200" b="0" i="0" dirty="0">
                <a:solidFill>
                  <a:srgbClr val="000000"/>
                </a:solidFill>
                <a:effectLst/>
              </a:rPr>
              <a:t>Nazwisko autora - </a:t>
            </a:r>
            <a:r>
              <a:rPr lang="pl-PL" dirty="0"/>
              <a:t>Calibri 15 pkt., kolor </a:t>
            </a:r>
            <a:r>
              <a:rPr lang="pl-PL" dirty="0" err="1"/>
              <a:t>kolor</a:t>
            </a:r>
            <a:r>
              <a:rPr lang="pl-PL" dirty="0"/>
              <a:t> granatowy </a:t>
            </a:r>
            <a:r>
              <a:rPr lang="nn-NO" sz="1800" b="0" i="0" dirty="0">
                <a:solidFill>
                  <a:srgbClr val="000000"/>
                </a:solidFill>
                <a:effectLst/>
              </a:rPr>
              <a:t>RGB 0</a:t>
            </a:r>
            <a:r>
              <a:rPr lang="pl-PL" sz="1800" b="0" i="0" dirty="0">
                <a:solidFill>
                  <a:srgbClr val="000000"/>
                </a:solidFill>
                <a:effectLst/>
              </a:rPr>
              <a:t>-</a:t>
            </a:r>
            <a:r>
              <a:rPr lang="nn-NO" sz="1800" b="0" i="0" dirty="0">
                <a:solidFill>
                  <a:srgbClr val="000000"/>
                </a:solidFill>
                <a:effectLst/>
              </a:rPr>
              <a:t>47</a:t>
            </a:r>
            <a:r>
              <a:rPr lang="pl-PL" sz="1800" b="0" i="0" dirty="0">
                <a:solidFill>
                  <a:srgbClr val="000000"/>
                </a:solidFill>
                <a:effectLst/>
              </a:rPr>
              <a:t>-</a:t>
            </a:r>
            <a:r>
              <a:rPr lang="nn-NO" sz="1800" b="0" i="0" dirty="0">
                <a:solidFill>
                  <a:srgbClr val="000000"/>
                </a:solidFill>
                <a:effectLst/>
              </a:rPr>
              <a:t>93</a:t>
            </a:r>
            <a:r>
              <a:rPr lang="pl-PL" sz="1800" b="0" i="0" dirty="0">
                <a:solidFill>
                  <a:srgbClr val="000000"/>
                </a:solidFill>
                <a:effectLst/>
              </a:rPr>
              <a:t>, </a:t>
            </a:r>
            <a:r>
              <a:rPr lang="nn-NO" sz="1200" b="0" i="0" dirty="0">
                <a:solidFill>
                  <a:srgbClr val="000000"/>
                </a:solidFill>
                <a:effectLst/>
              </a:rPr>
              <a:t>HEX</a:t>
            </a:r>
            <a:r>
              <a:rPr lang="pl-PL" sz="1200" b="0" i="0" dirty="0">
                <a:solidFill>
                  <a:srgbClr val="000000"/>
                </a:solidFill>
                <a:effectLst/>
              </a:rPr>
              <a:t> </a:t>
            </a:r>
            <a:r>
              <a:rPr lang="nn-NO" sz="1200" b="0" i="0" dirty="0">
                <a:solidFill>
                  <a:srgbClr val="000000"/>
                </a:solidFill>
                <a:effectLst/>
              </a:rPr>
              <a:t>#002F5D</a:t>
            </a:r>
            <a:r>
              <a:rPr lang="pl-PL" sz="1200" b="0" i="0" dirty="0">
                <a:solidFill>
                  <a:srgbClr val="000000"/>
                </a:solidFill>
                <a:effectLst/>
              </a:rPr>
              <a:t>.</a:t>
            </a:r>
            <a:br>
              <a:rPr lang="nn-NO" dirty="0"/>
            </a:br>
            <a:endParaRPr lang="pl-PL" dirty="0"/>
          </a:p>
        </p:txBody>
      </p:sp>
      <p:sp>
        <p:nvSpPr>
          <p:cNvPr id="4" name="Symbol zastępczy numeru slajdu 3"/>
          <p:cNvSpPr>
            <a:spLocks noGrp="1"/>
          </p:cNvSpPr>
          <p:nvPr>
            <p:ph type="sldNum" sz="quarter" idx="5"/>
          </p:nvPr>
        </p:nvSpPr>
        <p:spPr/>
        <p:txBody>
          <a:bodyPr/>
          <a:lstStyle/>
          <a:p>
            <a:fld id="{D18BC087-960C-4A11-837E-89CF8957E318}" type="slidenum">
              <a:rPr lang="pl-PL" smtClean="0"/>
              <a:t>71</a:t>
            </a:fld>
            <a:endParaRPr lang="pl-PL"/>
          </a:p>
        </p:txBody>
      </p:sp>
    </p:spTree>
    <p:extLst>
      <p:ext uri="{BB962C8B-B14F-4D97-AF65-F5344CB8AC3E}">
        <p14:creationId xmlns:p14="http://schemas.microsoft.com/office/powerpoint/2010/main" val="2365261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PREZENTACJA: rozmiar slajdu standardowy 4:3 </a:t>
            </a:r>
          </a:p>
          <a:p>
            <a:endParaRPr lang="pl-PL" dirty="0"/>
          </a:p>
          <a:p>
            <a:r>
              <a:rPr lang="pl-PL" dirty="0"/>
              <a:t>Tytuł – Calibri </a:t>
            </a:r>
            <a:r>
              <a:rPr lang="pl-PL" dirty="0" err="1"/>
              <a:t>Bold</a:t>
            </a:r>
            <a:r>
              <a:rPr lang="pl-PL" dirty="0"/>
              <a:t> 33 pkt., kolor granatowy </a:t>
            </a:r>
            <a:r>
              <a:rPr lang="nn-NO" sz="1800" b="0" i="0" dirty="0">
                <a:solidFill>
                  <a:srgbClr val="000000"/>
                </a:solidFill>
                <a:effectLst/>
              </a:rPr>
              <a:t>RGB 0</a:t>
            </a:r>
            <a:r>
              <a:rPr lang="pl-PL" sz="1800" b="0" i="0" dirty="0">
                <a:solidFill>
                  <a:srgbClr val="000000"/>
                </a:solidFill>
                <a:effectLst/>
              </a:rPr>
              <a:t>-</a:t>
            </a:r>
            <a:r>
              <a:rPr lang="nn-NO" sz="1800" b="0" i="0" dirty="0">
                <a:solidFill>
                  <a:srgbClr val="000000"/>
                </a:solidFill>
                <a:effectLst/>
              </a:rPr>
              <a:t>47</a:t>
            </a:r>
            <a:r>
              <a:rPr lang="pl-PL" sz="1800" b="0" i="0" dirty="0">
                <a:solidFill>
                  <a:srgbClr val="000000"/>
                </a:solidFill>
                <a:effectLst/>
              </a:rPr>
              <a:t>-</a:t>
            </a:r>
            <a:r>
              <a:rPr lang="nn-NO" sz="1800" b="0" i="0" dirty="0">
                <a:solidFill>
                  <a:srgbClr val="000000"/>
                </a:solidFill>
                <a:effectLst/>
              </a:rPr>
              <a:t>93</a:t>
            </a:r>
            <a:r>
              <a:rPr lang="pl-PL" sz="1800" b="0" i="0" dirty="0">
                <a:solidFill>
                  <a:srgbClr val="000000"/>
                </a:solidFill>
                <a:effectLst/>
              </a:rPr>
              <a:t>, </a:t>
            </a:r>
            <a:r>
              <a:rPr lang="nn-NO" sz="1200" b="0" i="0" dirty="0">
                <a:solidFill>
                  <a:srgbClr val="000000"/>
                </a:solidFill>
                <a:effectLst/>
              </a:rPr>
              <a:t>HEX</a:t>
            </a:r>
            <a:r>
              <a:rPr lang="pl-PL" sz="1200" b="0" i="0" dirty="0">
                <a:solidFill>
                  <a:srgbClr val="000000"/>
                </a:solidFill>
                <a:effectLst/>
              </a:rPr>
              <a:t> </a:t>
            </a:r>
            <a:r>
              <a:rPr lang="nn-NO" sz="1200" b="0" i="0" dirty="0">
                <a:solidFill>
                  <a:srgbClr val="000000"/>
                </a:solidFill>
                <a:effectLst/>
              </a:rPr>
              <a:t>#002F5D</a:t>
            </a:r>
            <a:r>
              <a:rPr lang="pl-PL" sz="1200" b="0" i="0" dirty="0">
                <a:solidFill>
                  <a:srgbClr val="000000"/>
                </a:solidFill>
                <a:effectLst/>
              </a:rPr>
              <a:t>. Tytuł nie powinien być dłuższy niż jedno zdanie. Przy bardzo długim tytule należy podzielić tekst na tytuł i podtytuł.</a:t>
            </a:r>
          </a:p>
          <a:p>
            <a:endParaRPr lang="pl-PL" sz="1200" b="0" i="0" dirty="0">
              <a:solidFill>
                <a:srgbClr val="000000"/>
              </a:solidFill>
              <a:effectLst/>
            </a:endParaRPr>
          </a:p>
          <a:p>
            <a:r>
              <a:rPr lang="pl-PL" dirty="0"/>
              <a:t>Kreska – grubość 7 pkt., kolor żółty </a:t>
            </a:r>
            <a:r>
              <a:rPr lang="nn-NO" sz="1800" b="0" i="0" dirty="0">
                <a:solidFill>
                  <a:srgbClr val="000000"/>
                </a:solidFill>
                <a:effectLst/>
              </a:rPr>
              <a:t>RGB 255-192-0</a:t>
            </a:r>
            <a:r>
              <a:rPr lang="pl-PL" sz="1800" b="0" i="0" dirty="0">
                <a:solidFill>
                  <a:srgbClr val="000000"/>
                </a:solidFill>
                <a:effectLst/>
              </a:rPr>
              <a:t>, </a:t>
            </a:r>
            <a:r>
              <a:rPr lang="nn-NO" sz="1200" b="0" i="0" dirty="0">
                <a:solidFill>
                  <a:srgbClr val="000000"/>
                </a:solidFill>
                <a:effectLst/>
              </a:rPr>
              <a:t>HEX</a:t>
            </a:r>
            <a:r>
              <a:rPr lang="pl-PL" sz="1200" b="0" i="0" dirty="0">
                <a:solidFill>
                  <a:srgbClr val="000000"/>
                </a:solidFill>
                <a:effectLst/>
              </a:rPr>
              <a:t> </a:t>
            </a:r>
            <a:r>
              <a:rPr lang="nn-NO" sz="1200" b="0" i="0" dirty="0">
                <a:solidFill>
                  <a:srgbClr val="000000"/>
                </a:solidFill>
                <a:effectLst/>
              </a:rPr>
              <a:t>#FFC000</a:t>
            </a:r>
            <a:endParaRPr lang="pl-PL" sz="1200" b="0" i="0" dirty="0">
              <a:solidFill>
                <a:srgbClr val="000000"/>
              </a:solidFill>
              <a:effectLst/>
            </a:endParaRPr>
          </a:p>
          <a:p>
            <a:br>
              <a:rPr lang="pl-PL" sz="1200" b="0" i="0" dirty="0">
                <a:solidFill>
                  <a:srgbClr val="000000"/>
                </a:solidFill>
                <a:effectLst/>
              </a:rPr>
            </a:br>
            <a:r>
              <a:rPr lang="pl-PL" sz="1200" b="0" i="0" dirty="0">
                <a:solidFill>
                  <a:srgbClr val="000000"/>
                </a:solidFill>
                <a:effectLst/>
              </a:rPr>
              <a:t>Podtytuł - </a:t>
            </a:r>
            <a:r>
              <a:rPr lang="pl-PL" dirty="0"/>
              <a:t>Calibri </a:t>
            </a:r>
            <a:r>
              <a:rPr lang="pl-PL" dirty="0" err="1"/>
              <a:t>Bold</a:t>
            </a:r>
            <a:r>
              <a:rPr lang="pl-PL" dirty="0"/>
              <a:t> 18 pkt., kolor czarny</a:t>
            </a:r>
            <a:r>
              <a:rPr lang="pl-PL" sz="1200" b="0" i="0" dirty="0">
                <a:solidFill>
                  <a:srgbClr val="000000"/>
                </a:solidFill>
                <a:effectLst/>
              </a:rPr>
              <a:t>.</a:t>
            </a:r>
          </a:p>
          <a:p>
            <a:endParaRPr lang="pl-PL" sz="1200" b="0" i="0" dirty="0">
              <a:solidFill>
                <a:srgbClr val="000000"/>
              </a:solidFill>
              <a:effectLst/>
            </a:endParaRPr>
          </a:p>
          <a:p>
            <a:r>
              <a:rPr lang="pl-PL" sz="1200" b="0" i="0" dirty="0">
                <a:solidFill>
                  <a:srgbClr val="000000"/>
                </a:solidFill>
                <a:effectLst/>
              </a:rPr>
              <a:t>Pozostałe napisy - </a:t>
            </a:r>
            <a:r>
              <a:rPr lang="pl-PL" dirty="0"/>
              <a:t>Calibri 15 pkt., kolor </a:t>
            </a:r>
            <a:r>
              <a:rPr lang="pl-PL" dirty="0" err="1"/>
              <a:t>kolor</a:t>
            </a:r>
            <a:r>
              <a:rPr lang="pl-PL" dirty="0"/>
              <a:t> granatowy </a:t>
            </a:r>
            <a:r>
              <a:rPr lang="nn-NO" sz="1800" b="0" i="0" dirty="0">
                <a:solidFill>
                  <a:srgbClr val="000000"/>
                </a:solidFill>
                <a:effectLst/>
              </a:rPr>
              <a:t>RGB 0</a:t>
            </a:r>
            <a:r>
              <a:rPr lang="pl-PL" sz="1800" b="0" i="0" dirty="0">
                <a:solidFill>
                  <a:srgbClr val="000000"/>
                </a:solidFill>
                <a:effectLst/>
              </a:rPr>
              <a:t>-</a:t>
            </a:r>
            <a:r>
              <a:rPr lang="nn-NO" sz="1800" b="0" i="0" dirty="0">
                <a:solidFill>
                  <a:srgbClr val="000000"/>
                </a:solidFill>
                <a:effectLst/>
              </a:rPr>
              <a:t>47</a:t>
            </a:r>
            <a:r>
              <a:rPr lang="pl-PL" sz="1800" b="0" i="0" dirty="0">
                <a:solidFill>
                  <a:srgbClr val="000000"/>
                </a:solidFill>
                <a:effectLst/>
              </a:rPr>
              <a:t>-</a:t>
            </a:r>
            <a:r>
              <a:rPr lang="nn-NO" sz="1800" b="0" i="0" dirty="0">
                <a:solidFill>
                  <a:srgbClr val="000000"/>
                </a:solidFill>
                <a:effectLst/>
              </a:rPr>
              <a:t>93</a:t>
            </a:r>
            <a:r>
              <a:rPr lang="pl-PL" sz="1800" b="0" i="0" dirty="0">
                <a:solidFill>
                  <a:srgbClr val="000000"/>
                </a:solidFill>
                <a:effectLst/>
              </a:rPr>
              <a:t>, </a:t>
            </a:r>
            <a:r>
              <a:rPr lang="nn-NO" sz="1200" b="0" i="0" dirty="0">
                <a:solidFill>
                  <a:srgbClr val="000000"/>
                </a:solidFill>
                <a:effectLst/>
              </a:rPr>
              <a:t>HEX</a:t>
            </a:r>
            <a:r>
              <a:rPr lang="pl-PL" sz="1200" b="0" i="0" dirty="0">
                <a:solidFill>
                  <a:srgbClr val="000000"/>
                </a:solidFill>
                <a:effectLst/>
              </a:rPr>
              <a:t> </a:t>
            </a:r>
            <a:r>
              <a:rPr lang="nn-NO" sz="1200" b="0" i="0" dirty="0">
                <a:solidFill>
                  <a:srgbClr val="000000"/>
                </a:solidFill>
                <a:effectLst/>
              </a:rPr>
              <a:t>#002F5D</a:t>
            </a:r>
            <a:r>
              <a:rPr lang="pl-PL" sz="1200" b="0" i="0" dirty="0">
                <a:solidFill>
                  <a:srgbClr val="000000"/>
                </a:solidFill>
                <a:effectLst/>
              </a:rPr>
              <a:t>.</a:t>
            </a:r>
            <a:endParaRPr lang="pl-PL" dirty="0"/>
          </a:p>
          <a:p>
            <a:endParaRPr lang="pl-PL" dirty="0"/>
          </a:p>
        </p:txBody>
      </p:sp>
      <p:sp>
        <p:nvSpPr>
          <p:cNvPr id="4" name="Symbol zastępczy numeru slajdu 3"/>
          <p:cNvSpPr>
            <a:spLocks noGrp="1"/>
          </p:cNvSpPr>
          <p:nvPr>
            <p:ph type="sldNum" sz="quarter" idx="5"/>
          </p:nvPr>
        </p:nvSpPr>
        <p:spPr/>
        <p:txBody>
          <a:bodyPr/>
          <a:lstStyle/>
          <a:p>
            <a:fld id="{D18BC087-960C-4A11-837E-89CF8957E318}" type="slidenum">
              <a:rPr lang="pl-PL" smtClean="0"/>
              <a:t>5</a:t>
            </a:fld>
            <a:endParaRPr lang="pl-PL"/>
          </a:p>
        </p:txBody>
      </p:sp>
    </p:spTree>
    <p:extLst>
      <p:ext uri="{BB962C8B-B14F-4D97-AF65-F5344CB8AC3E}">
        <p14:creationId xmlns:p14="http://schemas.microsoft.com/office/powerpoint/2010/main" val="4135947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ymbol zastępczy obrazu slajdu 1">
            <a:extLst>
              <a:ext uri="{FF2B5EF4-FFF2-40B4-BE49-F238E27FC236}">
                <a16:creationId xmlns:a16="http://schemas.microsoft.com/office/drawing/2014/main" id="{DA93549B-B8DB-4673-AB79-D6B09FFDE8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Symbol zastępczy notatek 2">
            <a:extLst>
              <a:ext uri="{FF2B5EF4-FFF2-40B4-BE49-F238E27FC236}">
                <a16:creationId xmlns:a16="http://schemas.microsoft.com/office/drawing/2014/main" id="{A40F9D8F-1158-4394-9B60-3B984BD510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12292" name="Symbol zastępczy numeru slajdu 3">
            <a:extLst>
              <a:ext uri="{FF2B5EF4-FFF2-40B4-BE49-F238E27FC236}">
                <a16:creationId xmlns:a16="http://schemas.microsoft.com/office/drawing/2014/main" id="{8450D513-CB0B-442E-BE18-6DA9ECDD16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336C14F-6A68-4F04-962A-C7C4CB3708D9}" type="slidenum">
              <a:rPr lang="pl-PL" altLang="pl-PL" smtClean="0"/>
              <a:pPr/>
              <a:t>14</a:t>
            </a:fld>
            <a:endParaRPr lang="pl-PL" alt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ymbol zastępczy obrazu slajdu 1">
            <a:extLst>
              <a:ext uri="{FF2B5EF4-FFF2-40B4-BE49-F238E27FC236}">
                <a16:creationId xmlns:a16="http://schemas.microsoft.com/office/drawing/2014/main" id="{9B4DE5F2-821F-4B8A-B3A5-FD43E8B0B6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Symbol zastępczy notatek 2">
            <a:extLst>
              <a:ext uri="{FF2B5EF4-FFF2-40B4-BE49-F238E27FC236}">
                <a16:creationId xmlns:a16="http://schemas.microsoft.com/office/drawing/2014/main" id="{E255CD9F-3F0C-495A-B792-1072B73E5E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14340" name="Symbol zastępczy numeru slajdu 3">
            <a:extLst>
              <a:ext uri="{FF2B5EF4-FFF2-40B4-BE49-F238E27FC236}">
                <a16:creationId xmlns:a16="http://schemas.microsoft.com/office/drawing/2014/main" id="{26D8DD24-4135-4D7E-9924-3A16D27A4F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78AC36-1C36-43D9-9C3B-1A9CECB3731A}" type="slidenum">
              <a:rPr lang="pl-PL" altLang="pl-PL" smtClean="0"/>
              <a:pPr/>
              <a:t>15</a:t>
            </a:fld>
            <a:endParaRPr lang="pl-PL" alt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ymbol zastępczy obrazu slajdu 1">
            <a:extLst>
              <a:ext uri="{FF2B5EF4-FFF2-40B4-BE49-F238E27FC236}">
                <a16:creationId xmlns:a16="http://schemas.microsoft.com/office/drawing/2014/main" id="{9B6FE4AB-76F6-426C-9306-D958B9C649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Symbol zastępczy notatek 2">
            <a:extLst>
              <a:ext uri="{FF2B5EF4-FFF2-40B4-BE49-F238E27FC236}">
                <a16:creationId xmlns:a16="http://schemas.microsoft.com/office/drawing/2014/main" id="{9366E578-2559-4EA0-820C-C4FD7B1EF9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43012" name="Symbol zastępczy numeru slajdu 3">
            <a:extLst>
              <a:ext uri="{FF2B5EF4-FFF2-40B4-BE49-F238E27FC236}">
                <a16:creationId xmlns:a16="http://schemas.microsoft.com/office/drawing/2014/main" id="{D36B62B9-2ECB-4E23-AB9D-37B21B39DF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2A32C4D-99E2-4592-A470-D572F53DEB99}" type="slidenum">
              <a:rPr lang="pl-PL" altLang="pl-PL" smtClean="0"/>
              <a:pPr/>
              <a:t>42</a:t>
            </a:fld>
            <a:endParaRPr lang="pl-PL" alt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ymbol zastępczy obrazu slajdu 1">
            <a:extLst>
              <a:ext uri="{FF2B5EF4-FFF2-40B4-BE49-F238E27FC236}">
                <a16:creationId xmlns:a16="http://schemas.microsoft.com/office/drawing/2014/main" id="{F1446D5C-5F42-4A84-B323-B840BBFC45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Symbol zastępczy notatek 2">
            <a:extLst>
              <a:ext uri="{FF2B5EF4-FFF2-40B4-BE49-F238E27FC236}">
                <a16:creationId xmlns:a16="http://schemas.microsoft.com/office/drawing/2014/main" id="{4ABFEDA8-4A93-4A44-8A47-D59E7969EE3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46084" name="Symbol zastępczy numeru slajdu 3">
            <a:extLst>
              <a:ext uri="{FF2B5EF4-FFF2-40B4-BE49-F238E27FC236}">
                <a16:creationId xmlns:a16="http://schemas.microsoft.com/office/drawing/2014/main" id="{27EF0AD8-E162-4F6C-AC10-1D4FD933A0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206EB30-0A3C-4B5F-8869-3848132F1068}" type="slidenum">
              <a:rPr lang="pl-PL" altLang="pl-PL" smtClean="0"/>
              <a:pPr/>
              <a:t>44</a:t>
            </a:fld>
            <a:endParaRPr lang="pl-PL" alt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ymbol zastępczy obrazu slajdu 1">
            <a:extLst>
              <a:ext uri="{FF2B5EF4-FFF2-40B4-BE49-F238E27FC236}">
                <a16:creationId xmlns:a16="http://schemas.microsoft.com/office/drawing/2014/main" id="{D05E4FDA-E5A8-44CA-B348-30414F843D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Symbol zastępczy notatek 2">
            <a:extLst>
              <a:ext uri="{FF2B5EF4-FFF2-40B4-BE49-F238E27FC236}">
                <a16:creationId xmlns:a16="http://schemas.microsoft.com/office/drawing/2014/main" id="{10FDC292-1266-43D5-80A2-CD02F27984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52228" name="Symbol zastępczy numeru slajdu 3">
            <a:extLst>
              <a:ext uri="{FF2B5EF4-FFF2-40B4-BE49-F238E27FC236}">
                <a16:creationId xmlns:a16="http://schemas.microsoft.com/office/drawing/2014/main" id="{3C0E8200-A0CA-482D-8BC8-09A86DDDF8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C6DDAAD-4ABB-4789-B04F-3C8B9CF64565}" type="slidenum">
              <a:rPr lang="pl-PL" altLang="pl-PL" smtClean="0"/>
              <a:pPr/>
              <a:t>49</a:t>
            </a:fld>
            <a:endParaRPr lang="pl-PL" alt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ymbol zastępczy obrazu slajdu 1">
            <a:extLst>
              <a:ext uri="{FF2B5EF4-FFF2-40B4-BE49-F238E27FC236}">
                <a16:creationId xmlns:a16="http://schemas.microsoft.com/office/drawing/2014/main" id="{A92250EA-3C7A-40E1-9618-7942F0BED1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Symbol zastępczy notatek 2">
            <a:extLst>
              <a:ext uri="{FF2B5EF4-FFF2-40B4-BE49-F238E27FC236}">
                <a16:creationId xmlns:a16="http://schemas.microsoft.com/office/drawing/2014/main" id="{F0E80E39-84DC-40D8-8416-2F70B54F25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54276" name="Symbol zastępczy numeru slajdu 3">
            <a:extLst>
              <a:ext uri="{FF2B5EF4-FFF2-40B4-BE49-F238E27FC236}">
                <a16:creationId xmlns:a16="http://schemas.microsoft.com/office/drawing/2014/main" id="{A8264E7B-752C-42BD-B167-F583A0353A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C363D61-2EFD-4B0E-95D3-04B063DE9631}" type="slidenum">
              <a:rPr lang="pl-PL" altLang="pl-PL" smtClean="0"/>
              <a:pPr/>
              <a:t>50</a:t>
            </a:fld>
            <a:endParaRPr lang="pl-PL" alt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ymbol zastępczy obrazu slajdu 1">
            <a:extLst>
              <a:ext uri="{FF2B5EF4-FFF2-40B4-BE49-F238E27FC236}">
                <a16:creationId xmlns:a16="http://schemas.microsoft.com/office/drawing/2014/main" id="{C6AD1BE8-DF29-4038-AEDC-38982F32D6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Symbol zastępczy notatek 2">
            <a:extLst>
              <a:ext uri="{FF2B5EF4-FFF2-40B4-BE49-F238E27FC236}">
                <a16:creationId xmlns:a16="http://schemas.microsoft.com/office/drawing/2014/main" id="{B00AE1CA-FF55-4053-8ECD-F9D0ABB042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56324" name="Symbol zastępczy numeru slajdu 3">
            <a:extLst>
              <a:ext uri="{FF2B5EF4-FFF2-40B4-BE49-F238E27FC236}">
                <a16:creationId xmlns:a16="http://schemas.microsoft.com/office/drawing/2014/main" id="{E7910F5D-8E6F-467B-B516-E22AEF6D76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13376D3-9F36-414C-ADB2-C1E51F52DC7B}" type="slidenum">
              <a:rPr lang="pl-PL" altLang="pl-PL" smtClean="0"/>
              <a:pPr/>
              <a:t>51</a:t>
            </a:fld>
            <a:endParaRPr lang="pl-PL" alt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11" indent="0" algn="ctr">
              <a:buNone/>
              <a:defRPr>
                <a:solidFill>
                  <a:schemeClr val="tx1">
                    <a:tint val="75000"/>
                  </a:schemeClr>
                </a:solidFill>
              </a:defRPr>
            </a:lvl2pPr>
            <a:lvl3pPr marL="457223" indent="0" algn="ctr">
              <a:buNone/>
              <a:defRPr>
                <a:solidFill>
                  <a:schemeClr val="tx1">
                    <a:tint val="75000"/>
                  </a:schemeClr>
                </a:solidFill>
              </a:defRPr>
            </a:lvl3pPr>
            <a:lvl4pPr marL="685835" indent="0" algn="ctr">
              <a:buNone/>
              <a:defRPr>
                <a:solidFill>
                  <a:schemeClr val="tx1">
                    <a:tint val="75000"/>
                  </a:schemeClr>
                </a:solidFill>
              </a:defRPr>
            </a:lvl4pPr>
            <a:lvl5pPr marL="914446" indent="0" algn="ctr">
              <a:buNone/>
              <a:defRPr>
                <a:solidFill>
                  <a:schemeClr val="tx1">
                    <a:tint val="75000"/>
                  </a:schemeClr>
                </a:solidFill>
              </a:defRPr>
            </a:lvl5pPr>
            <a:lvl6pPr marL="1143057" indent="0" algn="ctr">
              <a:buNone/>
              <a:defRPr>
                <a:solidFill>
                  <a:schemeClr val="tx1">
                    <a:tint val="75000"/>
                  </a:schemeClr>
                </a:solidFill>
              </a:defRPr>
            </a:lvl6pPr>
            <a:lvl7pPr marL="1371668" indent="0" algn="ctr">
              <a:buNone/>
              <a:defRPr>
                <a:solidFill>
                  <a:schemeClr val="tx1">
                    <a:tint val="75000"/>
                  </a:schemeClr>
                </a:solidFill>
              </a:defRPr>
            </a:lvl7pPr>
            <a:lvl8pPr marL="1600280" indent="0" algn="ctr">
              <a:buNone/>
              <a:defRPr>
                <a:solidFill>
                  <a:schemeClr val="tx1">
                    <a:tint val="75000"/>
                  </a:schemeClr>
                </a:solidFill>
              </a:defRPr>
            </a:lvl8pPr>
            <a:lvl9pPr marL="18288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3"/>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3"/>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298800"/>
            <a:ext cx="8208000" cy="644400"/>
          </a:xfrm>
        </p:spPr>
        <p:txBody>
          <a:bodyPr/>
          <a:lstStyle/>
          <a:p>
            <a:r>
              <a:rPr lang="en-US"/>
              <a:t>Click to edit Master title style</a:t>
            </a:r>
          </a:p>
        </p:txBody>
      </p:sp>
      <p:sp>
        <p:nvSpPr>
          <p:cNvPr id="3" name="Content Placeholder 2"/>
          <p:cNvSpPr>
            <a:spLocks noGrp="1"/>
          </p:cNvSpPr>
          <p:nvPr>
            <p:ph idx="1"/>
          </p:nvPr>
        </p:nvSpPr>
        <p:spPr>
          <a:xfrm>
            <a:off x="360000" y="1285200"/>
            <a:ext cx="4114800" cy="30173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10"/>
            <a:ext cx="3886200" cy="1000125"/>
          </a:xfrm>
        </p:spPr>
        <p:txBody>
          <a:bodyPr anchor="b"/>
          <a:lstStyle>
            <a:lvl1pPr marL="0" indent="0">
              <a:buNone/>
              <a:defRPr sz="1000">
                <a:solidFill>
                  <a:schemeClr val="tx1">
                    <a:tint val="75000"/>
                  </a:schemeClr>
                </a:solidFill>
              </a:defRPr>
            </a:lvl1pPr>
            <a:lvl2pPr marL="228611" indent="0">
              <a:buNone/>
              <a:defRPr sz="900">
                <a:solidFill>
                  <a:schemeClr val="tx1">
                    <a:tint val="75000"/>
                  </a:schemeClr>
                </a:solidFill>
              </a:defRPr>
            </a:lvl2pPr>
            <a:lvl3pPr marL="457223" indent="0">
              <a:buNone/>
              <a:defRPr sz="800">
                <a:solidFill>
                  <a:schemeClr val="tx1">
                    <a:tint val="75000"/>
                  </a:schemeClr>
                </a:solidFill>
              </a:defRPr>
            </a:lvl3pPr>
            <a:lvl4pPr marL="685835" indent="0">
              <a:buNone/>
              <a:defRPr sz="700">
                <a:solidFill>
                  <a:schemeClr val="tx1">
                    <a:tint val="75000"/>
                  </a:schemeClr>
                </a:solidFill>
              </a:defRPr>
            </a:lvl4pPr>
            <a:lvl5pPr marL="914446" indent="0">
              <a:buNone/>
              <a:defRPr sz="700">
                <a:solidFill>
                  <a:schemeClr val="tx1">
                    <a:tint val="75000"/>
                  </a:schemeClr>
                </a:solidFill>
              </a:defRPr>
            </a:lvl5pPr>
            <a:lvl6pPr marL="1143057" indent="0">
              <a:buNone/>
              <a:defRPr sz="700">
                <a:solidFill>
                  <a:schemeClr val="tx1">
                    <a:tint val="75000"/>
                  </a:schemeClr>
                </a:solidFill>
              </a:defRPr>
            </a:lvl6pPr>
            <a:lvl7pPr marL="1371668" indent="0">
              <a:buNone/>
              <a:defRPr sz="700">
                <a:solidFill>
                  <a:schemeClr val="tx1">
                    <a:tint val="75000"/>
                  </a:schemeClr>
                </a:solidFill>
              </a:defRPr>
            </a:lvl7pPr>
            <a:lvl8pPr marL="1600280" indent="0">
              <a:buNone/>
              <a:defRPr sz="700">
                <a:solidFill>
                  <a:schemeClr val="tx1">
                    <a:tint val="75000"/>
                  </a:schemeClr>
                </a:solidFill>
              </a:defRPr>
            </a:lvl8pPr>
            <a:lvl9pPr marL="1828892"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1"/>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1"/>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1" y="1023409"/>
            <a:ext cx="2020094" cy="426508"/>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1"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6" y="182035"/>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5"/>
            <a:ext cx="1504157" cy="3127375"/>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1"/>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11" indent="0">
              <a:buNone/>
              <a:defRPr sz="1400"/>
            </a:lvl2pPr>
            <a:lvl3pPr marL="457223" indent="0">
              <a:buNone/>
              <a:defRPr sz="1200"/>
            </a:lvl3pPr>
            <a:lvl4pPr marL="685835" indent="0">
              <a:buNone/>
              <a:defRPr sz="1000"/>
            </a:lvl4pPr>
            <a:lvl5pPr marL="914446" indent="0">
              <a:buNone/>
              <a:defRPr sz="1000"/>
            </a:lvl5pPr>
            <a:lvl6pPr marL="1143057" indent="0">
              <a:buNone/>
              <a:defRPr sz="1000"/>
            </a:lvl6pPr>
            <a:lvl7pPr marL="1371668" indent="0">
              <a:buNone/>
              <a:defRPr sz="1000"/>
            </a:lvl7pPr>
            <a:lvl8pPr marL="1600280" indent="0">
              <a:buNone/>
              <a:defRPr sz="1000"/>
            </a:lvl8pPr>
            <a:lvl9pPr marL="1828892" indent="0">
              <a:buNone/>
              <a:defRPr sz="1000"/>
            </a:lvl9pPr>
          </a:lstStyle>
          <a:p>
            <a:endParaRPr lang="en-US" dirty="0"/>
          </a:p>
        </p:txBody>
      </p:sp>
      <p:sp>
        <p:nvSpPr>
          <p:cNvPr id="4" name="Text Placeholder 3"/>
          <p:cNvSpPr>
            <a:spLocks noGrp="1"/>
          </p:cNvSpPr>
          <p:nvPr>
            <p:ph type="body" sz="half" idx="2"/>
          </p:nvPr>
        </p:nvSpPr>
        <p:spPr>
          <a:xfrm>
            <a:off x="896144" y="3578226"/>
            <a:ext cx="2743200" cy="536575"/>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1"/>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8"/>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5/22/2025</a:t>
            </a:fld>
            <a:endParaRPr lang="en-US" dirty="0"/>
          </a:p>
        </p:txBody>
      </p:sp>
      <p:sp>
        <p:nvSpPr>
          <p:cNvPr id="5" name="Footer Placeholder 4"/>
          <p:cNvSpPr>
            <a:spLocks noGrp="1"/>
          </p:cNvSpPr>
          <p:nvPr>
            <p:ph type="ftr" sz="quarter" idx="3"/>
          </p:nvPr>
        </p:nvSpPr>
        <p:spPr>
          <a:xfrm>
            <a:off x="1562100" y="4237568"/>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76600" y="4237568"/>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23" rtl="0" eaLnBrk="1" latinLnBrk="0" hangingPunct="1">
        <a:spcBef>
          <a:spcPct val="0"/>
        </a:spcBef>
        <a:buNone/>
        <a:defRPr sz="2200" kern="1200">
          <a:solidFill>
            <a:schemeClr val="tx1"/>
          </a:solidFill>
          <a:latin typeface="+mj-lt"/>
          <a:ea typeface="+mj-ea"/>
          <a:cs typeface="+mj-cs"/>
        </a:defRPr>
      </a:lvl1pPr>
    </p:titleStyle>
    <p:bodyStyle>
      <a:lvl1pPr marL="171458" indent="-171458" algn="l" defTabSz="457223"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94" indent="-142883" algn="l" defTabSz="457223"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29" indent="-114306" algn="l" defTabSz="457223"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40"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52"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63"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74"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86"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98"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23" rtl="0" eaLnBrk="1" latinLnBrk="0" hangingPunct="1">
        <a:defRPr sz="900" kern="1200">
          <a:solidFill>
            <a:schemeClr val="tx1"/>
          </a:solidFill>
          <a:latin typeface="+mn-lt"/>
          <a:ea typeface="+mn-ea"/>
          <a:cs typeface="+mn-cs"/>
        </a:defRPr>
      </a:lvl1pPr>
      <a:lvl2pPr marL="228611" algn="l" defTabSz="457223" rtl="0" eaLnBrk="1" latinLnBrk="0" hangingPunct="1">
        <a:defRPr sz="900" kern="1200">
          <a:solidFill>
            <a:schemeClr val="tx1"/>
          </a:solidFill>
          <a:latin typeface="+mn-lt"/>
          <a:ea typeface="+mn-ea"/>
          <a:cs typeface="+mn-cs"/>
        </a:defRPr>
      </a:lvl2pPr>
      <a:lvl3pPr marL="457223" algn="l" defTabSz="457223" rtl="0" eaLnBrk="1" latinLnBrk="0" hangingPunct="1">
        <a:defRPr sz="900" kern="1200">
          <a:solidFill>
            <a:schemeClr val="tx1"/>
          </a:solidFill>
          <a:latin typeface="+mn-lt"/>
          <a:ea typeface="+mn-ea"/>
          <a:cs typeface="+mn-cs"/>
        </a:defRPr>
      </a:lvl3pPr>
      <a:lvl4pPr marL="685835" algn="l" defTabSz="457223" rtl="0" eaLnBrk="1" latinLnBrk="0" hangingPunct="1">
        <a:defRPr sz="900" kern="1200">
          <a:solidFill>
            <a:schemeClr val="tx1"/>
          </a:solidFill>
          <a:latin typeface="+mn-lt"/>
          <a:ea typeface="+mn-ea"/>
          <a:cs typeface="+mn-cs"/>
        </a:defRPr>
      </a:lvl4pPr>
      <a:lvl5pPr marL="914446" algn="l" defTabSz="457223" rtl="0" eaLnBrk="1" latinLnBrk="0" hangingPunct="1">
        <a:defRPr sz="900" kern="1200">
          <a:solidFill>
            <a:schemeClr val="tx1"/>
          </a:solidFill>
          <a:latin typeface="+mn-lt"/>
          <a:ea typeface="+mn-ea"/>
          <a:cs typeface="+mn-cs"/>
        </a:defRPr>
      </a:lvl5pPr>
      <a:lvl6pPr marL="1143057" algn="l" defTabSz="457223" rtl="0" eaLnBrk="1" latinLnBrk="0" hangingPunct="1">
        <a:defRPr sz="900" kern="1200">
          <a:solidFill>
            <a:schemeClr val="tx1"/>
          </a:solidFill>
          <a:latin typeface="+mn-lt"/>
          <a:ea typeface="+mn-ea"/>
          <a:cs typeface="+mn-cs"/>
        </a:defRPr>
      </a:lvl6pPr>
      <a:lvl7pPr marL="1371668" algn="l" defTabSz="457223" rtl="0" eaLnBrk="1" latinLnBrk="0" hangingPunct="1">
        <a:defRPr sz="900" kern="1200">
          <a:solidFill>
            <a:schemeClr val="tx1"/>
          </a:solidFill>
          <a:latin typeface="+mn-lt"/>
          <a:ea typeface="+mn-ea"/>
          <a:cs typeface="+mn-cs"/>
        </a:defRPr>
      </a:lvl7pPr>
      <a:lvl8pPr marL="1600280" algn="l" defTabSz="457223" rtl="0" eaLnBrk="1" latinLnBrk="0" hangingPunct="1">
        <a:defRPr sz="900" kern="1200">
          <a:solidFill>
            <a:schemeClr val="tx1"/>
          </a:solidFill>
          <a:latin typeface="+mn-lt"/>
          <a:ea typeface="+mn-ea"/>
          <a:cs typeface="+mn-cs"/>
        </a:defRPr>
      </a:lvl8pPr>
      <a:lvl9pPr marL="1828892" algn="l" defTabSz="457223"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lex.online.wolterskluwer.pl/WKPLOnline/index.rpc#hiperlinkText.rpc?hiperlink=type=tresc:nro=Powszechny.22144:part=a94(3):ver=47&amp;full=1"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B37F6A9-C429-0A37-C20C-49CD53DBA72D}"/>
              </a:ext>
            </a:extLst>
          </p:cNvPr>
          <p:cNvSpPr>
            <a:spLocks noGrp="1"/>
          </p:cNvSpPr>
          <p:nvPr>
            <p:ph idx="1"/>
          </p:nvPr>
        </p:nvSpPr>
        <p:spPr>
          <a:xfrm>
            <a:off x="838200" y="931444"/>
            <a:ext cx="8043820" cy="2457596"/>
          </a:xfrm>
        </p:spPr>
        <p:txBody>
          <a:bodyPr>
            <a:noAutofit/>
          </a:bodyPr>
          <a:lstStyle/>
          <a:p>
            <a:pPr marL="0" indent="0">
              <a:buNone/>
            </a:pPr>
            <a:endParaRPr lang="pl-PL" sz="3300" b="1" dirty="0">
              <a:solidFill>
                <a:srgbClr val="002F5D"/>
              </a:solidFill>
              <a:latin typeface="+mj-lt"/>
              <a:ea typeface="Calibri Light" panose="020F0302020204030204" pitchFamily="34" charset="0"/>
              <a:cs typeface="Calibri Light" panose="020F0302020204030204" pitchFamily="34" charset="0"/>
            </a:endParaRPr>
          </a:p>
          <a:p>
            <a:pPr marL="0" indent="0" algn="just">
              <a:buNone/>
            </a:pPr>
            <a:r>
              <a:rPr lang="pl-PL" sz="2800" b="1" dirty="0">
                <a:solidFill>
                  <a:srgbClr val="002F5D"/>
                </a:solidFill>
                <a:latin typeface="Calibri bold" panose="020F0702030404030204" pitchFamily="34" charset="0"/>
                <a:ea typeface="Calibri bold" panose="020F0702030404030204" pitchFamily="34" charset="0"/>
                <a:cs typeface="Calibri bold" panose="020F0702030404030204" pitchFamily="34" charset="0"/>
              </a:rPr>
              <a:t>Roszczenia z tytułu naruszenia praw pracowniczych spowodowanych </a:t>
            </a:r>
            <a:r>
              <a:rPr lang="pl-PL" sz="2800" b="1" dirty="0" err="1">
                <a:solidFill>
                  <a:srgbClr val="002F5D"/>
                </a:solidFill>
                <a:latin typeface="Calibri bold" panose="020F0702030404030204" pitchFamily="34" charset="0"/>
                <a:ea typeface="Calibri bold" panose="020F0702030404030204" pitchFamily="34" charset="0"/>
                <a:cs typeface="Calibri bold" panose="020F0702030404030204" pitchFamily="34" charset="0"/>
              </a:rPr>
              <a:t>mobbingiem</a:t>
            </a:r>
            <a:r>
              <a:rPr lang="pl-PL" sz="2800" b="1" dirty="0">
                <a:solidFill>
                  <a:srgbClr val="002F5D"/>
                </a:solidFill>
                <a:latin typeface="Calibri bold" panose="020F0702030404030204" pitchFamily="34" charset="0"/>
                <a:ea typeface="Calibri bold" panose="020F0702030404030204" pitchFamily="34" charset="0"/>
                <a:cs typeface="Calibri bold" panose="020F0702030404030204" pitchFamily="34" charset="0"/>
              </a:rPr>
              <a:t>, nierównym traktowaniem i dyskryminacją</a:t>
            </a:r>
            <a:endParaRPr lang="pl-PL" sz="1400" b="1" dirty="0">
              <a:solidFill>
                <a:srgbClr val="002F5D"/>
              </a:solidFill>
              <a:latin typeface="+mj-lt"/>
              <a:ea typeface="Calibri Light" panose="020F0302020204030204" pitchFamily="34" charset="0"/>
              <a:cs typeface="Calibri Light" panose="020F0302020204030204" pitchFamily="34" charset="0"/>
            </a:endParaRPr>
          </a:p>
        </p:txBody>
      </p:sp>
      <p:cxnSp>
        <p:nvCxnSpPr>
          <p:cNvPr id="9" name="Łącznik prosty 8">
            <a:extLst>
              <a:ext uri="{FF2B5EF4-FFF2-40B4-BE49-F238E27FC236}">
                <a16:creationId xmlns:a16="http://schemas.microsoft.com/office/drawing/2014/main" id="{AB96734A-90E5-F927-1410-F6ADECF041CD}"/>
              </a:ext>
            </a:extLst>
          </p:cNvPr>
          <p:cNvCxnSpPr/>
          <p:nvPr/>
        </p:nvCxnSpPr>
        <p:spPr>
          <a:xfrm>
            <a:off x="914400" y="32004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TextBox 5">
            <a:extLst>
              <a:ext uri="{FF2B5EF4-FFF2-40B4-BE49-F238E27FC236}">
                <a16:creationId xmlns:a16="http://schemas.microsoft.com/office/drawing/2014/main" id="{0EC39A24-D3B1-7039-80DD-0E98E01F1BD7}"/>
              </a:ext>
            </a:extLst>
          </p:cNvPr>
          <p:cNvSpPr txBox="1"/>
          <p:nvPr/>
        </p:nvSpPr>
        <p:spPr>
          <a:xfrm>
            <a:off x="914400" y="4495800"/>
            <a:ext cx="4346121" cy="192360"/>
          </a:xfrm>
          <a:prstGeom prst="rect">
            <a:avLst/>
          </a:prstGeom>
        </p:spPr>
        <p:txBody>
          <a:bodyPr wrap="square" lIns="0" tIns="0" rIns="0" bIns="0" rtlCol="0" anchor="t">
            <a:spAutoFit/>
          </a:bodyPr>
          <a:lstStyle/>
          <a:p>
            <a:pPr>
              <a:lnSpc>
                <a:spcPts val="1470"/>
              </a:lnSpc>
            </a:pPr>
            <a:r>
              <a:rPr lang="pl-PL" sz="1500" dirty="0">
                <a:solidFill>
                  <a:srgbClr val="002F5D"/>
                </a:solidFill>
                <a:ea typeface="Calibri Light" panose="020F0302020204030204" pitchFamily="34" charset="0"/>
                <a:cs typeface="Calibri Light" panose="020F0302020204030204" pitchFamily="34" charset="0"/>
              </a:rPr>
              <a:t>Andrzej Kurzych Sędzia Sądu Rejonowego w Toruniu  </a:t>
            </a:r>
            <a:endParaRPr lang="en-US" sz="1500" dirty="0">
              <a:solidFill>
                <a:srgbClr val="002F5D"/>
              </a:solidFill>
              <a:ea typeface="Calibri Light" panose="020F0302020204030204" pitchFamily="34" charset="0"/>
              <a:cs typeface="Calibri Light" panose="020F0302020204030204" pitchFamily="34" charset="0"/>
            </a:endParaRPr>
          </a:p>
        </p:txBody>
      </p:sp>
      <p:sp>
        <p:nvSpPr>
          <p:cNvPr id="6" name="TextBox 4">
            <a:extLst>
              <a:ext uri="{FF2B5EF4-FFF2-40B4-BE49-F238E27FC236}">
                <a16:creationId xmlns:a16="http://schemas.microsoft.com/office/drawing/2014/main" id="{53C7760C-7E55-45D4-890A-B90633E73133}"/>
              </a:ext>
            </a:extLst>
          </p:cNvPr>
          <p:cNvSpPr txBox="1"/>
          <p:nvPr/>
        </p:nvSpPr>
        <p:spPr>
          <a:xfrm>
            <a:off x="114300" y="127533"/>
            <a:ext cx="647700" cy="135550"/>
          </a:xfrm>
          <a:prstGeom prst="rect">
            <a:avLst/>
          </a:prstGeom>
        </p:spPr>
        <p:txBody>
          <a:bodyPr wrap="square" lIns="0" tIns="0" rIns="0" bIns="0" rtlCol="0" anchor="t">
            <a:spAutoFit/>
          </a:bodyPr>
          <a:lstStyle/>
          <a:p>
            <a:pPr algn="ctr">
              <a:lnSpc>
                <a:spcPts val="1050"/>
              </a:lnSpc>
            </a:pPr>
            <a:r>
              <a:rPr lang="en-US" sz="900" dirty="0">
                <a:solidFill>
                  <a:schemeClr val="bg1">
                    <a:alpha val="51765"/>
                  </a:schemeClr>
                </a:solidFill>
                <a:latin typeface="Open Sans"/>
              </a:rPr>
              <a:t>fot.Canva</a:t>
            </a:r>
          </a:p>
        </p:txBody>
      </p:sp>
    </p:spTree>
    <p:extLst>
      <p:ext uri="{BB962C8B-B14F-4D97-AF65-F5344CB8AC3E}">
        <p14:creationId xmlns:p14="http://schemas.microsoft.com/office/powerpoint/2010/main" val="3591283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C139787-AC53-49D6-BAB7-B8545291EA32}"/>
              </a:ext>
            </a:extLst>
          </p:cNvPr>
          <p:cNvSpPr>
            <a:spLocks noGrp="1"/>
          </p:cNvSpPr>
          <p:nvPr>
            <p:ph type="title"/>
          </p:nvPr>
        </p:nvSpPr>
        <p:spPr>
          <a:xfrm>
            <a:off x="457200" y="188913"/>
            <a:ext cx="8229600" cy="792162"/>
          </a:xfrm>
        </p:spPr>
        <p:txBody>
          <a:bodyPr/>
          <a:lstStyle/>
          <a:p>
            <a:pPr algn="l">
              <a:defRPr/>
            </a:pPr>
            <a:r>
              <a:rPr lang="pl-PL" sz="32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Zasady odpowiedzialność pracodawcy </a:t>
            </a:r>
            <a:endParaRPr lang="pl-PL" sz="3200" dirty="0">
              <a:solidFill>
                <a:srgbClr val="002060"/>
              </a:solidFill>
              <a:latin typeface="Calibri bold" panose="020F0702030404030204" pitchFamily="34" charset="0"/>
              <a:ea typeface="Calibri bold" panose="020F0702030404030204" pitchFamily="34" charset="0"/>
              <a:cs typeface="Calibri bold" panose="020F0702030404030204" pitchFamily="34" charset="0"/>
            </a:endParaRPr>
          </a:p>
        </p:txBody>
      </p:sp>
      <p:graphicFrame>
        <p:nvGraphicFramePr>
          <p:cNvPr id="5" name="Symbol zastępczy zawartości 4">
            <a:extLst>
              <a:ext uri="{FF2B5EF4-FFF2-40B4-BE49-F238E27FC236}">
                <a16:creationId xmlns:a16="http://schemas.microsoft.com/office/drawing/2014/main" id="{8660C046-A03A-4F48-9EC9-7E61A0309FB3}"/>
              </a:ext>
            </a:extLst>
          </p:cNvPr>
          <p:cNvGraphicFramePr>
            <a:graphicFrameLocks noGrp="1"/>
          </p:cNvGraphicFramePr>
          <p:nvPr>
            <p:ph idx="1"/>
            <p:extLst>
              <p:ext uri="{D42A27DB-BD31-4B8C-83A1-F6EECF244321}">
                <p14:modId xmlns:p14="http://schemas.microsoft.com/office/powerpoint/2010/main" val="780612908"/>
              </p:ext>
            </p:extLst>
          </p:nvPr>
        </p:nvGraphicFramePr>
        <p:xfrm>
          <a:off x="250825" y="1196753"/>
          <a:ext cx="8642350" cy="5184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Łącznik prosty 5">
            <a:extLst>
              <a:ext uri="{FF2B5EF4-FFF2-40B4-BE49-F238E27FC236}">
                <a16:creationId xmlns:a16="http://schemas.microsoft.com/office/drawing/2014/main" id="{B795DE76-96BE-41FA-B748-9D2F44FEE412}"/>
              </a:ext>
            </a:extLst>
          </p:cNvPr>
          <p:cNvCxnSpPr/>
          <p:nvPr/>
        </p:nvCxnSpPr>
        <p:spPr>
          <a:xfrm>
            <a:off x="533400" y="9144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1D75BF-4654-4C75-8D9A-55D876845AB6}"/>
              </a:ext>
            </a:extLst>
          </p:cNvPr>
          <p:cNvSpPr>
            <a:spLocks noGrp="1"/>
          </p:cNvSpPr>
          <p:nvPr>
            <p:ph type="title"/>
          </p:nvPr>
        </p:nvSpPr>
        <p:spPr>
          <a:xfrm>
            <a:off x="457200" y="274638"/>
            <a:ext cx="8229600" cy="706437"/>
          </a:xfrm>
        </p:spPr>
        <p:txBody>
          <a:bodyPr>
            <a:noAutofit/>
          </a:bodyPr>
          <a:lstStyle/>
          <a:p>
            <a:pPr algn="l">
              <a:defRPr/>
            </a:pPr>
            <a:r>
              <a:rPr lang="pl-PL" sz="28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mobbing jako delikt prawa pracy – odpowiedzialność na zasadzie ryzyka</a:t>
            </a:r>
          </a:p>
        </p:txBody>
      </p:sp>
      <p:sp>
        <p:nvSpPr>
          <p:cNvPr id="8195" name="Symbol zastępczy zawartości 2">
            <a:extLst>
              <a:ext uri="{FF2B5EF4-FFF2-40B4-BE49-F238E27FC236}">
                <a16:creationId xmlns:a16="http://schemas.microsoft.com/office/drawing/2014/main" id="{BF29077C-CB86-40EF-B6C4-78BE9E6A7884}"/>
              </a:ext>
            </a:extLst>
          </p:cNvPr>
          <p:cNvSpPr>
            <a:spLocks noGrp="1"/>
          </p:cNvSpPr>
          <p:nvPr>
            <p:ph idx="1"/>
          </p:nvPr>
        </p:nvSpPr>
        <p:spPr>
          <a:xfrm>
            <a:off x="457200" y="1447802"/>
            <a:ext cx="8229600" cy="4860924"/>
          </a:xfrm>
        </p:spPr>
        <p:txBody>
          <a:bodyPr>
            <a:normAutofit lnSpcReduction="10000"/>
          </a:bodyPr>
          <a:lstStyle/>
          <a:p>
            <a:pPr algn="just">
              <a:buFont typeface="Wingdings" panose="05000000000000000000" pitchFamily="2" charset="2"/>
              <a:buChar char="q"/>
            </a:pPr>
            <a:r>
              <a:rPr lang="pl-PL" altLang="pl-PL" sz="2200" dirty="0" err="1"/>
              <a:t>mobbing</a:t>
            </a:r>
            <a:r>
              <a:rPr lang="pl-PL" altLang="pl-PL" sz="2200" dirty="0"/>
              <a:t>  jest deliktem prawa pracy, a odpowiedzialność pracodawcy opiera się na zasadzie ryzyka (A. Sobczyk, D. </a:t>
            </a:r>
            <a:r>
              <a:rPr lang="pl-PL" altLang="pl-PL" sz="2200" dirty="0" err="1"/>
              <a:t>Dörre</a:t>
            </a:r>
            <a:r>
              <a:rPr lang="pl-PL" altLang="pl-PL" sz="2200" dirty="0"/>
              <a:t>-Nowak, Przeciwdziałanie </a:t>
            </a:r>
            <a:r>
              <a:rPr lang="pl-PL" altLang="pl-PL" sz="2200" dirty="0" err="1"/>
              <a:t>mobbingowi</a:t>
            </a:r>
            <a:r>
              <a:rPr lang="pl-PL" altLang="pl-PL" sz="2200" dirty="0"/>
              <a:t>, </a:t>
            </a:r>
            <a:r>
              <a:rPr lang="pl-PL" altLang="pl-PL" sz="2200" dirty="0" err="1"/>
              <a:t>M.Pr.P</a:t>
            </a:r>
            <a:r>
              <a:rPr lang="pl-PL" altLang="pl-PL" sz="2200" dirty="0"/>
              <a:t>. 2006/10, podobnie III PK 2/09),</a:t>
            </a:r>
          </a:p>
          <a:p>
            <a:pPr algn="just">
              <a:buFont typeface="Wingdings" panose="05000000000000000000" pitchFamily="2" charset="2"/>
              <a:buChar char="q"/>
            </a:pPr>
            <a:r>
              <a:rPr lang="pl-PL" altLang="pl-PL" sz="2200" dirty="0"/>
              <a:t>wobec braku przewidzianych w przepisach przesłanek egzoneracyjnych (siła wyższa, wyłączna wina poszkodowanego oraz wyłączna wina osoby trzeciej za którą zobowiązany nie ponosi odpowiedzialności) odpowiedzialność ta stawałaby się w zasadzie odpowiedzialnością gwarancyjną, </a:t>
            </a:r>
          </a:p>
          <a:p>
            <a:pPr algn="just">
              <a:buFont typeface="Wingdings" panose="05000000000000000000" pitchFamily="2" charset="2"/>
              <a:buChar char="q"/>
            </a:pPr>
            <a:r>
              <a:rPr lang="pl-PL" altLang="pl-PL" sz="2200" dirty="0"/>
              <a:t>pracodawcy w zasadzie nie mają jakiejkolwiek możliwości obrony przed roszczeniami pracowników.,</a:t>
            </a:r>
          </a:p>
          <a:p>
            <a:pPr algn="just">
              <a:buFont typeface="Wingdings" panose="05000000000000000000" pitchFamily="2" charset="2"/>
              <a:buChar char="q"/>
            </a:pPr>
            <a:r>
              <a:rPr lang="pl-PL" altLang="pl-PL" sz="2200" dirty="0"/>
              <a:t>pracodawcy w każdym wypadku zaistnienia </a:t>
            </a:r>
            <a:r>
              <a:rPr lang="pl-PL" altLang="pl-PL" sz="2200" dirty="0" err="1"/>
              <a:t>mobbingu</a:t>
            </a:r>
            <a:r>
              <a:rPr lang="pl-PL" altLang="pl-PL" sz="2200" dirty="0"/>
              <a:t> w miejscu pracy ponosili z tego tytułu nieograniczoną odpowiedzialność, choćby skutkowi w postaci mobbowania pracownika – przy dołożeniu należytych starań – i tak nie byliby w stanie zapobiec.</a:t>
            </a:r>
          </a:p>
          <a:p>
            <a:endParaRPr lang="pl-PL" altLang="pl-PL" sz="2200" dirty="0"/>
          </a:p>
          <a:p>
            <a:endParaRPr lang="pl-PL" altLang="pl-PL" sz="2200" dirty="0"/>
          </a:p>
        </p:txBody>
      </p:sp>
      <p:cxnSp>
        <p:nvCxnSpPr>
          <p:cNvPr id="5" name="Łącznik prosty 4">
            <a:extLst>
              <a:ext uri="{FF2B5EF4-FFF2-40B4-BE49-F238E27FC236}">
                <a16:creationId xmlns:a16="http://schemas.microsoft.com/office/drawing/2014/main" id="{54E4521E-2AAD-445A-B150-59195C2C9F84}"/>
              </a:ext>
            </a:extLst>
          </p:cNvPr>
          <p:cNvCxnSpPr/>
          <p:nvPr/>
        </p:nvCxnSpPr>
        <p:spPr>
          <a:xfrm>
            <a:off x="609600" y="11430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A5A649E-D83E-4509-99AA-F38184CDC9A1}"/>
              </a:ext>
            </a:extLst>
          </p:cNvPr>
          <p:cNvSpPr>
            <a:spLocks noGrp="1"/>
          </p:cNvSpPr>
          <p:nvPr>
            <p:ph type="title"/>
          </p:nvPr>
        </p:nvSpPr>
        <p:spPr>
          <a:xfrm>
            <a:off x="457200" y="620713"/>
            <a:ext cx="8229600" cy="1152525"/>
          </a:xfrm>
        </p:spPr>
        <p:txBody>
          <a:bodyPr>
            <a:normAutofit/>
          </a:bodyPr>
          <a:lstStyle/>
          <a:p>
            <a:pPr algn="just">
              <a:defRPr/>
            </a:pPr>
            <a:r>
              <a:rPr lang="pl-PL" sz="2800" b="1" dirty="0">
                <a:solidFill>
                  <a:srgbClr val="002060"/>
                </a:solidFill>
              </a:rPr>
              <a:t>Mobbing jako delikt prawa pracy – odpowiedzialność na zasadzie winy</a:t>
            </a:r>
            <a:endParaRPr lang="pl-PL" sz="2000" dirty="0">
              <a:solidFill>
                <a:srgbClr val="002060"/>
              </a:solidFill>
            </a:endParaRPr>
          </a:p>
        </p:txBody>
      </p:sp>
      <p:sp>
        <p:nvSpPr>
          <p:cNvPr id="3" name="Symbol zastępczy zawartości 2">
            <a:extLst>
              <a:ext uri="{FF2B5EF4-FFF2-40B4-BE49-F238E27FC236}">
                <a16:creationId xmlns:a16="http://schemas.microsoft.com/office/drawing/2014/main" id="{4DD9DA10-D4A1-4C71-8185-F4B01B74F352}"/>
              </a:ext>
            </a:extLst>
          </p:cNvPr>
          <p:cNvSpPr>
            <a:spLocks noGrp="1"/>
          </p:cNvSpPr>
          <p:nvPr>
            <p:ph idx="1"/>
          </p:nvPr>
        </p:nvSpPr>
        <p:spPr>
          <a:xfrm>
            <a:off x="360000" y="2438400"/>
            <a:ext cx="7641000" cy="3276600"/>
          </a:xfrm>
        </p:spPr>
        <p:txBody>
          <a:bodyPr/>
          <a:lstStyle/>
          <a:p>
            <a:pPr marL="0" indent="0">
              <a:spcBef>
                <a:spcPts val="0"/>
              </a:spcBef>
              <a:buFont typeface="Arial" charset="0"/>
              <a:buNone/>
              <a:defRPr/>
            </a:pPr>
            <a:r>
              <a:rPr lang="pl-PL" dirty="0"/>
              <a:t> </a:t>
            </a:r>
          </a:p>
          <a:p>
            <a:pPr algn="just">
              <a:buFont typeface="Wingdings" panose="05000000000000000000" pitchFamily="2" charset="2"/>
              <a:buChar char="q"/>
              <a:defRPr/>
            </a:pPr>
            <a:r>
              <a:rPr lang="pl-PL" sz="2400" dirty="0" err="1"/>
              <a:t>mobbing</a:t>
            </a:r>
            <a:r>
              <a:rPr lang="pl-PL" sz="2400" dirty="0"/>
              <a:t>  jest kwalifikowanym deliktem prawa pracy (II PK 228/06), a odpowiedzialność pracodawcy opiera się na zasadzie winy (I PK 203/09, II PK 105/09),</a:t>
            </a:r>
          </a:p>
          <a:p>
            <a:pPr algn="just">
              <a:buFont typeface="Wingdings" panose="05000000000000000000" pitchFamily="2" charset="2"/>
              <a:buChar char="q"/>
              <a:defRPr/>
            </a:pPr>
            <a:r>
              <a:rPr lang="pl-PL" sz="2400" dirty="0"/>
              <a:t>zasada ta ma znaczenie w przypadku bezpośredniego sprawstwa pracodawcy  </a:t>
            </a:r>
          </a:p>
          <a:p>
            <a:pPr>
              <a:buFont typeface="Arial" charset="0"/>
              <a:buChar char="•"/>
              <a:defRPr/>
            </a:pPr>
            <a:endParaRPr lang="pl-PL" dirty="0"/>
          </a:p>
        </p:txBody>
      </p:sp>
      <p:cxnSp>
        <p:nvCxnSpPr>
          <p:cNvPr id="5" name="Łącznik prosty 4">
            <a:extLst>
              <a:ext uri="{FF2B5EF4-FFF2-40B4-BE49-F238E27FC236}">
                <a16:creationId xmlns:a16="http://schemas.microsoft.com/office/drawing/2014/main" id="{FCE2E14E-30EC-4E61-A538-C4E8FD416D35}"/>
              </a:ext>
            </a:extLst>
          </p:cNvPr>
          <p:cNvCxnSpPr/>
          <p:nvPr/>
        </p:nvCxnSpPr>
        <p:spPr>
          <a:xfrm>
            <a:off x="533400" y="1745246"/>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00075B-199C-4348-B6C9-E72BC3D6FFA7}"/>
              </a:ext>
            </a:extLst>
          </p:cNvPr>
          <p:cNvSpPr>
            <a:spLocks noGrp="1"/>
          </p:cNvSpPr>
          <p:nvPr>
            <p:ph type="title"/>
          </p:nvPr>
        </p:nvSpPr>
        <p:spPr>
          <a:xfrm>
            <a:off x="457200" y="274638"/>
            <a:ext cx="8229600" cy="561975"/>
          </a:xfrm>
        </p:spPr>
        <p:txBody>
          <a:bodyPr>
            <a:normAutofit fontScale="90000"/>
          </a:bodyPr>
          <a:lstStyle/>
          <a:p>
            <a:pPr algn="l">
              <a:defRPr/>
            </a:pPr>
            <a:r>
              <a:rPr lang="pl-PL" sz="32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Pracodawca sprawcą</a:t>
            </a:r>
            <a:r>
              <a:rPr lang="pl-PL"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 </a:t>
            </a:r>
          </a:p>
        </p:txBody>
      </p:sp>
      <p:graphicFrame>
        <p:nvGraphicFramePr>
          <p:cNvPr id="3" name="Symbol zastępczy zawartości 2">
            <a:extLst>
              <a:ext uri="{FF2B5EF4-FFF2-40B4-BE49-F238E27FC236}">
                <a16:creationId xmlns:a16="http://schemas.microsoft.com/office/drawing/2014/main" id="{33E65AA3-B2D8-4E8A-BEAD-C9DABD6AF655}"/>
              </a:ext>
            </a:extLst>
          </p:cNvPr>
          <p:cNvGraphicFramePr>
            <a:graphicFrameLocks noGrp="1"/>
          </p:cNvGraphicFramePr>
          <p:nvPr>
            <p:ph idx="1"/>
            <p:extLst>
              <p:ext uri="{D42A27DB-BD31-4B8C-83A1-F6EECF244321}">
                <p14:modId xmlns:p14="http://schemas.microsoft.com/office/powerpoint/2010/main" val="1389174520"/>
              </p:ext>
            </p:extLst>
          </p:nvPr>
        </p:nvGraphicFramePr>
        <p:xfrm>
          <a:off x="457200" y="981075"/>
          <a:ext cx="8229600" cy="5145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Łącznik prosty 5">
            <a:extLst>
              <a:ext uri="{FF2B5EF4-FFF2-40B4-BE49-F238E27FC236}">
                <a16:creationId xmlns:a16="http://schemas.microsoft.com/office/drawing/2014/main" id="{9210ED0D-F388-4586-9BCC-69BD73CCCF9A}"/>
              </a:ext>
            </a:extLst>
          </p:cNvPr>
          <p:cNvCxnSpPr/>
          <p:nvPr/>
        </p:nvCxnSpPr>
        <p:spPr>
          <a:xfrm>
            <a:off x="533400" y="9144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0B823819-0B2F-49CA-BA2F-6779E969DB1F}"/>
              </a:ext>
            </a:extLst>
          </p:cNvPr>
          <p:cNvSpPr>
            <a:spLocks noGrp="1"/>
          </p:cNvSpPr>
          <p:nvPr>
            <p:ph idx="1"/>
          </p:nvPr>
        </p:nvSpPr>
        <p:spPr>
          <a:xfrm>
            <a:off x="457200" y="1905001"/>
            <a:ext cx="8507413" cy="4332287"/>
          </a:xfrm>
        </p:spPr>
        <p:txBody>
          <a:bodyPr>
            <a:normAutofit fontScale="92500" lnSpcReduction="10000"/>
          </a:bodyPr>
          <a:lstStyle/>
          <a:p>
            <a:pPr>
              <a:spcBef>
                <a:spcPts val="0"/>
              </a:spcBef>
              <a:buFont typeface="Wingdings" panose="05000000000000000000" pitchFamily="2" charset="2"/>
              <a:buChar char="q"/>
              <a:defRPr/>
            </a:pPr>
            <a:r>
              <a:rPr lang="pl-PL" sz="2000" b="1" dirty="0"/>
              <a:t>I PK 35/11</a:t>
            </a:r>
          </a:p>
          <a:p>
            <a:pPr algn="just">
              <a:spcBef>
                <a:spcPts val="0"/>
              </a:spcBef>
              <a:buFont typeface="Wingdings" panose="05000000000000000000" pitchFamily="2" charset="2"/>
              <a:buChar char="q"/>
              <a:defRPr/>
            </a:pPr>
            <a:r>
              <a:rPr lang="pl-PL" sz="2200" dirty="0"/>
              <a:t> przeciwdziałanie </a:t>
            </a:r>
            <a:r>
              <a:rPr lang="pl-PL" sz="2200" dirty="0" err="1"/>
              <a:t>mobbingowi</a:t>
            </a:r>
            <a:r>
              <a:rPr lang="pl-PL" sz="2200" dirty="0"/>
              <a:t> stanowi kontraktowy obowiązek pracodawcy, nakierowany nie tylko na ochronę majątkowego interesu drugiej strony, a także na ochronę dóbr osobistych,</a:t>
            </a:r>
          </a:p>
          <a:p>
            <a:pPr algn="just">
              <a:spcBef>
                <a:spcPts val="0"/>
              </a:spcBef>
              <a:buFont typeface="Wingdings" panose="05000000000000000000" pitchFamily="2" charset="2"/>
              <a:buChar char="q"/>
              <a:defRPr/>
            </a:pPr>
            <a:r>
              <a:rPr lang="pl-PL" sz="2200" dirty="0"/>
              <a:t> naruszenie tego obowiązku uzasadnia odpowiedzialność na podstawie art. 471 k.c., </a:t>
            </a:r>
          </a:p>
          <a:p>
            <a:pPr algn="just">
              <a:spcBef>
                <a:spcPts val="0"/>
              </a:spcBef>
              <a:buFont typeface="Wingdings" panose="05000000000000000000" pitchFamily="2" charset="2"/>
              <a:buChar char="q"/>
              <a:defRPr/>
            </a:pPr>
            <a:r>
              <a:rPr lang="pl-PL" sz="2200" dirty="0"/>
              <a:t> oznacza to powinność wykazania przez pracodawcę, że szkoda jest następstwem okoliczności, za które nie ponosi odpowiedzialności (zachował należytą staranność),</a:t>
            </a:r>
          </a:p>
          <a:p>
            <a:pPr algn="just">
              <a:spcBef>
                <a:spcPts val="0"/>
              </a:spcBef>
              <a:buFont typeface="Wingdings" panose="05000000000000000000" pitchFamily="2" charset="2"/>
              <a:buChar char="q"/>
              <a:defRPr/>
            </a:pPr>
            <a:r>
              <a:rPr lang="pl-PL" sz="2200" dirty="0"/>
              <a:t> obowiązek przeciwdziałania mobbingowi jest więc obowiązkiem starannego działania, </a:t>
            </a:r>
          </a:p>
          <a:p>
            <a:pPr algn="just">
              <a:spcBef>
                <a:spcPts val="0"/>
              </a:spcBef>
              <a:buFont typeface="Wingdings" panose="05000000000000000000" pitchFamily="2" charset="2"/>
              <a:buChar char="q"/>
              <a:defRPr/>
            </a:pPr>
            <a:r>
              <a:rPr lang="pl-PL" sz="2200" dirty="0"/>
              <a:t> jeżeli pracodawca nie podjął właściwe działania </a:t>
            </a:r>
            <a:r>
              <a:rPr lang="pl-PL" sz="2200" dirty="0" err="1"/>
              <a:t>antymobbingowe</a:t>
            </a:r>
            <a:r>
              <a:rPr lang="pl-PL" sz="2200" dirty="0"/>
              <a:t> to wówczas nie ponosi odpowiedzialności na podstawie art. 94</a:t>
            </a:r>
            <a:r>
              <a:rPr lang="pl-PL" sz="2200" baseline="30000" dirty="0"/>
              <a:t>3</a:t>
            </a:r>
            <a:r>
              <a:rPr lang="pl-PL" sz="2200" dirty="0"/>
              <a:t> </a:t>
            </a:r>
            <a:r>
              <a:rPr lang="pl-PL" sz="2200" dirty="0" err="1"/>
              <a:t>k.p</a:t>
            </a:r>
            <a:r>
              <a:rPr lang="pl-PL" sz="2200" dirty="0"/>
              <a:t>.</a:t>
            </a:r>
          </a:p>
          <a:p>
            <a:pPr algn="just">
              <a:spcBef>
                <a:spcPts val="0"/>
              </a:spcBef>
              <a:buFont typeface="Wingdings" panose="05000000000000000000" pitchFamily="2" charset="2"/>
              <a:buChar char="q"/>
              <a:defRPr/>
            </a:pPr>
            <a:r>
              <a:rPr lang="pl-PL" sz="2200" dirty="0"/>
              <a:t> do odpowiedzialności może być pociągnięty sprawca (na podstawie k.c.).             </a:t>
            </a:r>
          </a:p>
          <a:p>
            <a:pPr>
              <a:buFont typeface="Wingdings" panose="05000000000000000000" pitchFamily="2" charset="2"/>
              <a:buChar char="q"/>
              <a:defRPr/>
            </a:pPr>
            <a:endParaRPr lang="pl-PL" sz="2100" dirty="0"/>
          </a:p>
        </p:txBody>
      </p:sp>
      <p:sp>
        <p:nvSpPr>
          <p:cNvPr id="4" name="Tytuł 1">
            <a:extLst>
              <a:ext uri="{FF2B5EF4-FFF2-40B4-BE49-F238E27FC236}">
                <a16:creationId xmlns:a16="http://schemas.microsoft.com/office/drawing/2014/main" id="{82393203-36B2-4D08-98C0-CBB617348A0D}"/>
              </a:ext>
            </a:extLst>
          </p:cNvPr>
          <p:cNvSpPr>
            <a:spLocks noGrp="1"/>
          </p:cNvSpPr>
          <p:nvPr>
            <p:ph type="title"/>
          </p:nvPr>
        </p:nvSpPr>
        <p:spPr>
          <a:xfrm>
            <a:off x="457200" y="274638"/>
            <a:ext cx="8229600" cy="706437"/>
          </a:xfrm>
        </p:spPr>
        <p:txBody>
          <a:bodyPr>
            <a:normAutofit fontScale="90000"/>
          </a:bodyPr>
          <a:lstStyle/>
          <a:p>
            <a:pPr algn="l">
              <a:defRPr/>
            </a:pPr>
            <a:r>
              <a:rPr lang="pl-PL" sz="28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mobbing jako naruszenie kontraktu – odpowiedzialność na zasadzie winy domniemanej </a:t>
            </a:r>
          </a:p>
        </p:txBody>
      </p:sp>
      <p:cxnSp>
        <p:nvCxnSpPr>
          <p:cNvPr id="5" name="Łącznik prosty 4">
            <a:extLst>
              <a:ext uri="{FF2B5EF4-FFF2-40B4-BE49-F238E27FC236}">
                <a16:creationId xmlns:a16="http://schemas.microsoft.com/office/drawing/2014/main" id="{9D8D24E6-4977-4A3A-9B97-28DC44975D9D}"/>
              </a:ext>
            </a:extLst>
          </p:cNvPr>
          <p:cNvCxnSpPr/>
          <p:nvPr/>
        </p:nvCxnSpPr>
        <p:spPr>
          <a:xfrm>
            <a:off x="533400" y="10668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56AB20A-A097-49CE-B7B0-044D1FBB6EFF}"/>
              </a:ext>
            </a:extLst>
          </p:cNvPr>
          <p:cNvSpPr>
            <a:spLocks noGrp="1"/>
          </p:cNvSpPr>
          <p:nvPr>
            <p:ph type="title"/>
          </p:nvPr>
        </p:nvSpPr>
        <p:spPr>
          <a:xfrm>
            <a:off x="457200" y="274638"/>
            <a:ext cx="8229600" cy="457200"/>
          </a:xfrm>
        </p:spPr>
        <p:txBody>
          <a:bodyPr>
            <a:normAutofit fontScale="90000"/>
          </a:bodyPr>
          <a:lstStyle/>
          <a:p>
            <a:pPr algn="l">
              <a:defRPr/>
            </a:pPr>
            <a:r>
              <a:rPr lang="pl-PL" sz="32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Obowiązek przeciwdziałania </a:t>
            </a:r>
            <a:r>
              <a:rPr lang="pl-PL" sz="3200" b="1" dirty="0" err="1">
                <a:solidFill>
                  <a:srgbClr val="002060"/>
                </a:solidFill>
                <a:latin typeface="Calibri bold" panose="020F0702030404030204" pitchFamily="34" charset="0"/>
                <a:ea typeface="Calibri bold" panose="020F0702030404030204" pitchFamily="34" charset="0"/>
                <a:cs typeface="Calibri bold" panose="020F0702030404030204" pitchFamily="34" charset="0"/>
              </a:rPr>
              <a:t>mobbingowi</a:t>
            </a:r>
            <a:endParaRPr lang="pl-PL" sz="32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endParaRPr>
          </a:p>
        </p:txBody>
      </p:sp>
      <p:graphicFrame>
        <p:nvGraphicFramePr>
          <p:cNvPr id="4" name="Symbol zastępczy zawartości 3">
            <a:extLst>
              <a:ext uri="{FF2B5EF4-FFF2-40B4-BE49-F238E27FC236}">
                <a16:creationId xmlns:a16="http://schemas.microsoft.com/office/drawing/2014/main" id="{3F465FF2-B7A0-4F5C-9EEB-E8252FF7CF28}"/>
              </a:ext>
            </a:extLst>
          </p:cNvPr>
          <p:cNvGraphicFramePr>
            <a:graphicFrameLocks noGrp="1"/>
          </p:cNvGraphicFramePr>
          <p:nvPr>
            <p:ph idx="1"/>
            <p:extLst>
              <p:ext uri="{D42A27DB-BD31-4B8C-83A1-F6EECF244321}">
                <p14:modId xmlns:p14="http://schemas.microsoft.com/office/powerpoint/2010/main" val="969342853"/>
              </p:ext>
            </p:extLst>
          </p:nvPr>
        </p:nvGraphicFramePr>
        <p:xfrm>
          <a:off x="345440" y="980728"/>
          <a:ext cx="8363272" cy="5289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Łącznik prosty 4">
            <a:extLst>
              <a:ext uri="{FF2B5EF4-FFF2-40B4-BE49-F238E27FC236}">
                <a16:creationId xmlns:a16="http://schemas.microsoft.com/office/drawing/2014/main" id="{00AD6F28-B1EC-49B9-9288-71CC6029CA23}"/>
              </a:ext>
            </a:extLst>
          </p:cNvPr>
          <p:cNvCxnSpPr/>
          <p:nvPr/>
        </p:nvCxnSpPr>
        <p:spPr>
          <a:xfrm>
            <a:off x="533400" y="9144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C444D89-05DD-4ED2-AFA6-9177E35D3C54}"/>
              </a:ext>
            </a:extLst>
          </p:cNvPr>
          <p:cNvSpPr>
            <a:spLocks noGrp="1"/>
          </p:cNvSpPr>
          <p:nvPr>
            <p:ph type="title"/>
          </p:nvPr>
        </p:nvSpPr>
        <p:spPr>
          <a:xfrm>
            <a:off x="457200" y="274638"/>
            <a:ext cx="8229600" cy="561975"/>
          </a:xfrm>
        </p:spPr>
        <p:txBody>
          <a:bodyPr>
            <a:normAutofit fontScale="90000"/>
          </a:bodyPr>
          <a:lstStyle/>
          <a:p>
            <a:pPr algn="just">
              <a:defRPr/>
            </a:pPr>
            <a:r>
              <a:rPr lang="pl-PL" sz="32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Przeciwdziałanie </a:t>
            </a:r>
            <a:r>
              <a:rPr lang="pl-PL" sz="3200" b="1" dirty="0" err="1">
                <a:solidFill>
                  <a:srgbClr val="002060"/>
                </a:solidFill>
                <a:latin typeface="Calibri bold" panose="020F0702030404030204" pitchFamily="34" charset="0"/>
                <a:ea typeface="Calibri bold" panose="020F0702030404030204" pitchFamily="34" charset="0"/>
                <a:cs typeface="Calibri bold" panose="020F0702030404030204" pitchFamily="34" charset="0"/>
              </a:rPr>
              <a:t>mobbingowi</a:t>
            </a:r>
            <a:endParaRPr lang="pl-PL" sz="32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endParaRPr>
          </a:p>
        </p:txBody>
      </p:sp>
      <p:graphicFrame>
        <p:nvGraphicFramePr>
          <p:cNvPr id="4" name="Symbol zastępczy zawartości 3">
            <a:extLst>
              <a:ext uri="{FF2B5EF4-FFF2-40B4-BE49-F238E27FC236}">
                <a16:creationId xmlns:a16="http://schemas.microsoft.com/office/drawing/2014/main" id="{463C5B21-E4CB-4C28-BC8E-405E87AD0289}"/>
              </a:ext>
            </a:extLst>
          </p:cNvPr>
          <p:cNvGraphicFramePr>
            <a:graphicFrameLocks noGrp="1"/>
          </p:cNvGraphicFramePr>
          <p:nvPr>
            <p:ph idx="1"/>
            <p:extLst>
              <p:ext uri="{D42A27DB-BD31-4B8C-83A1-F6EECF244321}">
                <p14:modId xmlns:p14="http://schemas.microsoft.com/office/powerpoint/2010/main" val="225764285"/>
              </p:ext>
            </p:extLst>
          </p:nvPr>
        </p:nvGraphicFramePr>
        <p:xfrm>
          <a:off x="457200" y="1295404"/>
          <a:ext cx="8229600" cy="5287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Łącznik prosty 4">
            <a:extLst>
              <a:ext uri="{FF2B5EF4-FFF2-40B4-BE49-F238E27FC236}">
                <a16:creationId xmlns:a16="http://schemas.microsoft.com/office/drawing/2014/main" id="{BFEC181E-2E8E-4B03-9B9E-59DA5FCEB711}"/>
              </a:ext>
            </a:extLst>
          </p:cNvPr>
          <p:cNvCxnSpPr/>
          <p:nvPr/>
        </p:nvCxnSpPr>
        <p:spPr>
          <a:xfrm>
            <a:off x="533400" y="9144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F38B18B-9A96-4281-9782-B45DF0A34352}"/>
              </a:ext>
            </a:extLst>
          </p:cNvPr>
          <p:cNvSpPr>
            <a:spLocks noGrp="1"/>
          </p:cNvSpPr>
          <p:nvPr>
            <p:ph type="title"/>
          </p:nvPr>
        </p:nvSpPr>
        <p:spPr/>
        <p:txBody>
          <a:bodyPr/>
          <a:lstStyle/>
          <a:p>
            <a:pPr algn="l">
              <a:defRPr/>
            </a:pPr>
            <a:r>
              <a:rPr lang="pl-PL" sz="28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Wymagania co do kadry zarządzającej -I PSKP 8/22</a:t>
            </a:r>
          </a:p>
        </p:txBody>
      </p:sp>
      <p:sp>
        <p:nvSpPr>
          <p:cNvPr id="3" name="Symbol zastępczy zawartości 2">
            <a:extLst>
              <a:ext uri="{FF2B5EF4-FFF2-40B4-BE49-F238E27FC236}">
                <a16:creationId xmlns:a16="http://schemas.microsoft.com/office/drawing/2014/main" id="{B0F70903-A51F-4EBA-A507-AFA0A612ABBF}"/>
              </a:ext>
            </a:extLst>
          </p:cNvPr>
          <p:cNvSpPr>
            <a:spLocks noGrp="1"/>
          </p:cNvSpPr>
          <p:nvPr>
            <p:ph idx="1"/>
          </p:nvPr>
        </p:nvSpPr>
        <p:spPr>
          <a:xfrm>
            <a:off x="360000" y="1285200"/>
            <a:ext cx="8208000" cy="3591600"/>
          </a:xfrm>
        </p:spPr>
        <p:txBody>
          <a:bodyPr>
            <a:normAutofit/>
          </a:bodyPr>
          <a:lstStyle/>
          <a:p>
            <a:pPr marL="0" indent="0" algn="just">
              <a:buFont typeface="Arial" panose="020B0604020202020204" pitchFamily="34" charset="0"/>
              <a:buNone/>
              <a:defRPr/>
            </a:pPr>
            <a:endParaRPr lang="pl-PL" sz="2400" dirty="0"/>
          </a:p>
          <a:p>
            <a:pPr marL="0" indent="0" algn="just">
              <a:buFont typeface="Arial" panose="020B0604020202020204" pitchFamily="34" charset="0"/>
              <a:buNone/>
              <a:defRPr/>
            </a:pPr>
            <a:r>
              <a:rPr lang="pl-PL" sz="2400" dirty="0"/>
              <a:t>Pracodawca powinien dobierać kadrę zarządzającą i określać jej kompetencje z poszanowaniem zasady zapobiegania </a:t>
            </a:r>
            <a:r>
              <a:rPr lang="pl-PL" sz="2400" dirty="0" err="1"/>
              <a:t>mobbingowi</a:t>
            </a:r>
            <a:r>
              <a:rPr lang="pl-PL" sz="2400" dirty="0"/>
              <a:t>, pouczając zatrudniane osoby o konieczności przestrzegania reguł mających przeciwdziałać niepożądanym relacjom międzyludzkim w miejscu pracy i negatywnych skutkach takich </a:t>
            </a:r>
            <a:r>
              <a:rPr lang="pl-PL" sz="2400" dirty="0" err="1"/>
              <a:t>zachowań</a:t>
            </a:r>
            <a:r>
              <a:rPr lang="pl-PL" sz="2400" dirty="0"/>
              <a:t>, a nadto ustanowić procedury pozwalające na szybkie ujawnienie i wyeliminowanie przejawów </a:t>
            </a:r>
            <a:r>
              <a:rPr lang="pl-PL" sz="2400" dirty="0" err="1"/>
              <a:t>mobbingu</a:t>
            </a:r>
            <a:r>
              <a:rPr lang="pl-PL" sz="2400" dirty="0"/>
              <a:t>.</a:t>
            </a:r>
          </a:p>
          <a:p>
            <a:pPr>
              <a:defRPr/>
            </a:pPr>
            <a:endParaRPr lang="pl-PL" dirty="0"/>
          </a:p>
        </p:txBody>
      </p:sp>
      <p:cxnSp>
        <p:nvCxnSpPr>
          <p:cNvPr id="5" name="Łącznik prosty 4">
            <a:extLst>
              <a:ext uri="{FF2B5EF4-FFF2-40B4-BE49-F238E27FC236}">
                <a16:creationId xmlns:a16="http://schemas.microsoft.com/office/drawing/2014/main" id="{7FFDC23E-C56C-4FFB-8E83-91A885A6FF72}"/>
              </a:ext>
            </a:extLst>
          </p:cNvPr>
          <p:cNvCxnSpPr/>
          <p:nvPr/>
        </p:nvCxnSpPr>
        <p:spPr>
          <a:xfrm>
            <a:off x="533400" y="9144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F38B18B-9A96-4281-9782-B45DF0A34352}"/>
              </a:ext>
            </a:extLst>
          </p:cNvPr>
          <p:cNvSpPr>
            <a:spLocks noGrp="1"/>
          </p:cNvSpPr>
          <p:nvPr>
            <p:ph type="title"/>
          </p:nvPr>
        </p:nvSpPr>
        <p:spPr/>
        <p:txBody>
          <a:bodyPr>
            <a:normAutofit/>
          </a:bodyPr>
          <a:lstStyle/>
          <a:p>
            <a:pPr algn="l">
              <a:defRPr/>
            </a:pPr>
            <a:r>
              <a:rPr lang="pl-PL" sz="28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Przeciwdziałanie </a:t>
            </a:r>
            <a:r>
              <a:rPr lang="pl-PL" sz="2800" b="1" dirty="0" err="1">
                <a:solidFill>
                  <a:srgbClr val="002060"/>
                </a:solidFill>
                <a:latin typeface="Calibri bold" panose="020F0702030404030204" pitchFamily="34" charset="0"/>
                <a:ea typeface="Calibri bold" panose="020F0702030404030204" pitchFamily="34" charset="0"/>
                <a:cs typeface="Calibri bold" panose="020F0702030404030204" pitchFamily="34" charset="0"/>
              </a:rPr>
              <a:t>mobbingowi</a:t>
            </a:r>
            <a:r>
              <a:rPr lang="pl-PL" sz="28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 – metody </a:t>
            </a:r>
            <a:endParaRPr lang="pl-PL" sz="2800" dirty="0">
              <a:solidFill>
                <a:srgbClr val="002060"/>
              </a:solidFill>
              <a:latin typeface="Calibri bold" panose="020F0702030404030204" pitchFamily="34" charset="0"/>
              <a:ea typeface="Calibri bold" panose="020F0702030404030204" pitchFamily="34" charset="0"/>
              <a:cs typeface="Calibri bold" panose="020F0702030404030204" pitchFamily="34" charset="0"/>
            </a:endParaRPr>
          </a:p>
        </p:txBody>
      </p:sp>
      <p:sp>
        <p:nvSpPr>
          <p:cNvPr id="17411" name="Symbol zastępczy zawartości 2">
            <a:extLst>
              <a:ext uri="{FF2B5EF4-FFF2-40B4-BE49-F238E27FC236}">
                <a16:creationId xmlns:a16="http://schemas.microsoft.com/office/drawing/2014/main" id="{AD2A09FA-0DE6-401C-A279-D5A562FA1229}"/>
              </a:ext>
            </a:extLst>
          </p:cNvPr>
          <p:cNvSpPr>
            <a:spLocks noGrp="1"/>
          </p:cNvSpPr>
          <p:nvPr>
            <p:ph idx="1"/>
          </p:nvPr>
        </p:nvSpPr>
        <p:spPr>
          <a:xfrm>
            <a:off x="360000" y="2133600"/>
            <a:ext cx="8208000" cy="3124200"/>
          </a:xfrm>
        </p:spPr>
        <p:txBody>
          <a:bodyPr>
            <a:normAutofit fontScale="92500"/>
          </a:bodyPr>
          <a:lstStyle/>
          <a:p>
            <a:pPr algn="just">
              <a:buFont typeface="Wingdings" panose="05000000000000000000" pitchFamily="2" charset="2"/>
              <a:buChar char="q"/>
            </a:pPr>
            <a:r>
              <a:rPr lang="pl-PL" altLang="pl-PL" sz="2400" dirty="0"/>
              <a:t>Pracodawca powinien przeciwdziałać </a:t>
            </a:r>
            <a:r>
              <a:rPr lang="pl-PL" altLang="pl-PL" sz="2400" dirty="0" err="1"/>
              <a:t>mobbingowi</a:t>
            </a:r>
            <a:r>
              <a:rPr lang="pl-PL" altLang="pl-PL" sz="2400" dirty="0"/>
              <a:t> w szczególności szkoląc pracowników (informując o niebezpieczeństwie i konsekwencjach </a:t>
            </a:r>
            <a:r>
              <a:rPr lang="pl-PL" altLang="pl-PL" sz="2400" dirty="0" err="1"/>
              <a:t>mobbingu</a:t>
            </a:r>
            <a:r>
              <a:rPr lang="pl-PL" altLang="pl-PL" sz="2400" dirty="0"/>
              <a:t>), czy stosując procedury, które umożliwią wykrycie i zakończenie tego zjawiska. </a:t>
            </a:r>
          </a:p>
          <a:p>
            <a:pPr algn="just">
              <a:buFont typeface="Wingdings" panose="05000000000000000000" pitchFamily="2" charset="2"/>
              <a:buChar char="q"/>
            </a:pPr>
            <a:r>
              <a:rPr lang="pl-PL" altLang="pl-PL" sz="2400" dirty="0"/>
              <a:t>W celu wykonania obowiązku przeciwdziałania </a:t>
            </a:r>
            <a:r>
              <a:rPr lang="pl-PL" altLang="pl-PL" sz="2400" dirty="0" err="1"/>
              <a:t>mobbingowi</a:t>
            </a:r>
            <a:r>
              <a:rPr lang="pl-PL" altLang="pl-PL" sz="2400" dirty="0"/>
              <a:t> pracodawca może używać środków organizacyjnych i perswazyjnych, a gdy są one nieskuteczne, może stosować sankcje przewidziane w prawie pracy. </a:t>
            </a:r>
          </a:p>
        </p:txBody>
      </p:sp>
      <p:cxnSp>
        <p:nvCxnSpPr>
          <p:cNvPr id="5" name="Łącznik prosty 4">
            <a:extLst>
              <a:ext uri="{FF2B5EF4-FFF2-40B4-BE49-F238E27FC236}">
                <a16:creationId xmlns:a16="http://schemas.microsoft.com/office/drawing/2014/main" id="{A0DD6334-5148-4509-8F24-5768236364FB}"/>
              </a:ext>
            </a:extLst>
          </p:cNvPr>
          <p:cNvCxnSpPr/>
          <p:nvPr/>
        </p:nvCxnSpPr>
        <p:spPr>
          <a:xfrm>
            <a:off x="533400" y="9144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C37F14-A551-4889-A9B1-B7FB30C7350A}"/>
              </a:ext>
            </a:extLst>
          </p:cNvPr>
          <p:cNvSpPr>
            <a:spLocks noGrp="1"/>
          </p:cNvSpPr>
          <p:nvPr>
            <p:ph type="title"/>
          </p:nvPr>
        </p:nvSpPr>
        <p:spPr>
          <a:xfrm>
            <a:off x="457200" y="274638"/>
            <a:ext cx="8229600" cy="457200"/>
          </a:xfrm>
        </p:spPr>
        <p:txBody>
          <a:bodyPr>
            <a:normAutofit fontScale="90000"/>
          </a:bodyPr>
          <a:lstStyle/>
          <a:p>
            <a:pPr algn="l">
              <a:defRPr/>
            </a:pPr>
            <a:r>
              <a:rPr lang="pl-PL" sz="32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Zewnętrzna komisja </a:t>
            </a:r>
            <a:r>
              <a:rPr lang="pl-PL" sz="3200" b="1" dirty="0" err="1">
                <a:solidFill>
                  <a:srgbClr val="002060"/>
                </a:solidFill>
                <a:latin typeface="Calibri bold" panose="020F0702030404030204" pitchFamily="34" charset="0"/>
                <a:ea typeface="Calibri bold" panose="020F0702030404030204" pitchFamily="34" charset="0"/>
                <a:cs typeface="Calibri bold" panose="020F0702030404030204" pitchFamily="34" charset="0"/>
              </a:rPr>
              <a:t>antymobbingowa</a:t>
            </a:r>
            <a:endParaRPr lang="pl-PL" sz="32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endParaRPr>
          </a:p>
        </p:txBody>
      </p:sp>
      <p:sp>
        <p:nvSpPr>
          <p:cNvPr id="3" name="Symbol zastępczy zawartości 2">
            <a:extLst>
              <a:ext uri="{FF2B5EF4-FFF2-40B4-BE49-F238E27FC236}">
                <a16:creationId xmlns:a16="http://schemas.microsoft.com/office/drawing/2014/main" id="{4BA2AFB0-BCF5-495D-A466-FD445C3C6FA7}"/>
              </a:ext>
            </a:extLst>
          </p:cNvPr>
          <p:cNvSpPr>
            <a:spLocks noGrp="1"/>
          </p:cNvSpPr>
          <p:nvPr>
            <p:ph idx="1"/>
          </p:nvPr>
        </p:nvSpPr>
        <p:spPr>
          <a:xfrm>
            <a:off x="360000" y="1285200"/>
            <a:ext cx="8022000" cy="3017309"/>
          </a:xfrm>
        </p:spPr>
        <p:txBody>
          <a:bodyPr>
            <a:normAutofit fontScale="92500" lnSpcReduction="10000"/>
          </a:bodyPr>
          <a:lstStyle/>
          <a:p>
            <a:pPr marL="0" indent="0" algn="just">
              <a:buFont typeface="Arial" panose="020B0604020202020204" pitchFamily="34" charset="0"/>
              <a:buNone/>
              <a:defRPr/>
            </a:pPr>
            <a:r>
              <a:rPr lang="pl-PL" sz="2800" dirty="0"/>
              <a:t>W przypadku zlecenia przez pracodawcę prowadzenia postępowania </a:t>
            </a:r>
            <a:r>
              <a:rPr lang="pl-PL" sz="2800" dirty="0" err="1"/>
              <a:t>antymobbingowego</a:t>
            </a:r>
            <a:r>
              <a:rPr lang="pl-PL" sz="2800" dirty="0"/>
              <a:t> podmiotowi zewnętrznemu pracodawca jako administrator danych osobowych ponosi odpowiedzialność za naruszenie dóbr osobistych pracownika, którego dane osobowe (w tym dotyczące zdrowia) zostały przekazane temu podmiotowi z naruszeniem przepisów o ochronie danych osobowych - II PSKP 7/21</a:t>
            </a:r>
          </a:p>
          <a:p>
            <a:pPr>
              <a:defRPr/>
            </a:pPr>
            <a:endParaRPr lang="pl-PL" dirty="0"/>
          </a:p>
        </p:txBody>
      </p:sp>
      <p:cxnSp>
        <p:nvCxnSpPr>
          <p:cNvPr id="5" name="Łącznik prosty 4">
            <a:extLst>
              <a:ext uri="{FF2B5EF4-FFF2-40B4-BE49-F238E27FC236}">
                <a16:creationId xmlns:a16="http://schemas.microsoft.com/office/drawing/2014/main" id="{1CC15742-FD31-4263-9ADC-B9BE5FD1615C}"/>
              </a:ext>
            </a:extLst>
          </p:cNvPr>
          <p:cNvCxnSpPr/>
          <p:nvPr/>
        </p:nvCxnSpPr>
        <p:spPr>
          <a:xfrm>
            <a:off x="533400" y="9144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356E0D6-465E-F015-F5C6-54291E0880BB}"/>
              </a:ext>
            </a:extLst>
          </p:cNvPr>
          <p:cNvSpPr>
            <a:spLocks noGrp="1"/>
          </p:cNvSpPr>
          <p:nvPr>
            <p:ph type="title"/>
          </p:nvPr>
        </p:nvSpPr>
        <p:spPr/>
        <p:txBody>
          <a:bodyPr>
            <a:normAutofit/>
          </a:bodyPr>
          <a:lstStyle/>
          <a:p>
            <a:pPr algn="l"/>
            <a:r>
              <a:rPr lang="pl-PL" sz="2400" b="1" dirty="0">
                <a:solidFill>
                  <a:schemeClr val="accent1">
                    <a:lumMod val="50000"/>
                  </a:schemeClr>
                </a:solidFill>
                <a:latin typeface="+mn-lt"/>
              </a:rPr>
              <a:t>Projekt - </a:t>
            </a:r>
            <a:r>
              <a:rPr lang="pl-PL" sz="2800" b="1" i="0" u="none" strike="noStrike" baseline="0" dirty="0">
                <a:solidFill>
                  <a:schemeClr val="accent1">
                    <a:lumMod val="50000"/>
                  </a:schemeClr>
                </a:solidFill>
                <a:latin typeface="+mn-lt"/>
              </a:rPr>
              <a:t>art. 18</a:t>
            </a:r>
            <a:r>
              <a:rPr lang="pl-PL" sz="2800" b="1" i="0" u="none" strike="noStrike" baseline="30000" dirty="0">
                <a:solidFill>
                  <a:schemeClr val="accent1">
                    <a:lumMod val="50000"/>
                  </a:schemeClr>
                </a:solidFill>
                <a:latin typeface="+mn-lt"/>
              </a:rPr>
              <a:t>3d</a:t>
            </a:r>
            <a:r>
              <a:rPr lang="pl-PL" sz="2800" b="1" i="0" u="none" strike="noStrike" dirty="0">
                <a:solidFill>
                  <a:schemeClr val="accent1">
                    <a:lumMod val="50000"/>
                  </a:schemeClr>
                </a:solidFill>
                <a:latin typeface="+mn-lt"/>
              </a:rPr>
              <a:t> k.p.</a:t>
            </a:r>
            <a:r>
              <a:rPr lang="pl-PL" sz="2400" dirty="0">
                <a:solidFill>
                  <a:schemeClr val="accent1">
                    <a:lumMod val="50000"/>
                  </a:schemeClr>
                </a:solidFill>
                <a:latin typeface="+mn-lt"/>
              </a:rPr>
              <a:t> </a:t>
            </a:r>
          </a:p>
        </p:txBody>
      </p:sp>
      <p:sp>
        <p:nvSpPr>
          <p:cNvPr id="3" name="Symbol zastępczy zawartości 2">
            <a:extLst>
              <a:ext uri="{FF2B5EF4-FFF2-40B4-BE49-F238E27FC236}">
                <a16:creationId xmlns:a16="http://schemas.microsoft.com/office/drawing/2014/main" id="{1F8A77A8-52F8-57C4-59E3-E43570348E27}"/>
              </a:ext>
            </a:extLst>
          </p:cNvPr>
          <p:cNvSpPr>
            <a:spLocks noGrp="1"/>
          </p:cNvSpPr>
          <p:nvPr>
            <p:ph idx="1"/>
          </p:nvPr>
        </p:nvSpPr>
        <p:spPr>
          <a:xfrm>
            <a:off x="360000" y="1285200"/>
            <a:ext cx="7945800" cy="4810800"/>
          </a:xfrm>
        </p:spPr>
        <p:txBody>
          <a:bodyPr>
            <a:normAutofit/>
          </a:bodyPr>
          <a:lstStyle/>
          <a:p>
            <a:pPr marL="0" indent="0" algn="just">
              <a:buNone/>
            </a:pPr>
            <a:endParaRPr lang="pl-PL" sz="2000" b="0" i="0" u="none" strike="noStrike" baseline="0" dirty="0">
              <a:latin typeface="TimesNewRomanPSMT"/>
            </a:endParaRPr>
          </a:p>
          <a:p>
            <a:pPr marL="0" indent="0" algn="just">
              <a:buNone/>
            </a:pPr>
            <a:r>
              <a:rPr lang="pl-PL" sz="2000" b="0" i="0" u="none" strike="noStrike" baseline="0" dirty="0">
                <a:latin typeface="TimesNewRomanPSMT"/>
              </a:rPr>
              <a:t>§ 1. Osoba, wobec której pracodawca naruszył zasadę równego traktowania w zatrudnieniu, ma prawo do zadośćuczynienia w wysokości nie niższej niż minimalne wynagrodzenie za pracę, ustalane na podstawie odrębnych przepisów lub do odszkodowania.</a:t>
            </a:r>
          </a:p>
          <a:p>
            <a:pPr marL="0" indent="0" algn="just">
              <a:buNone/>
            </a:pPr>
            <a:r>
              <a:rPr lang="pl-PL" sz="2000" b="0" i="0" u="none" strike="noStrike" baseline="0" dirty="0">
                <a:latin typeface="TimesNewRomanPSMT"/>
              </a:rPr>
              <a:t>§ 2. W przypadku wielokrotnego naruszenia zasady równego traktowania wobec pracownika sąd ocenia rozmiar krzywdy wyrządzonej pracownikowi zasądzając na jego rzecz zadośćuczynienie stanowiące kwotę odpowiednio wyższą, od ustalonej zgodnie z § 1.</a:t>
            </a:r>
            <a:endParaRPr lang="pl-PL" sz="1800" dirty="0"/>
          </a:p>
        </p:txBody>
      </p:sp>
      <p:cxnSp>
        <p:nvCxnSpPr>
          <p:cNvPr id="4" name="Łącznik prosty 3">
            <a:extLst>
              <a:ext uri="{FF2B5EF4-FFF2-40B4-BE49-F238E27FC236}">
                <a16:creationId xmlns:a16="http://schemas.microsoft.com/office/drawing/2014/main" id="{1B49CB2A-DF53-FD89-7FC5-FF6E59B9C7CC}"/>
              </a:ext>
            </a:extLst>
          </p:cNvPr>
          <p:cNvCxnSpPr/>
          <p:nvPr/>
        </p:nvCxnSpPr>
        <p:spPr>
          <a:xfrm>
            <a:off x="457200" y="959825"/>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396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C37F14-A551-4889-A9B1-B7FB30C7350A}"/>
              </a:ext>
            </a:extLst>
          </p:cNvPr>
          <p:cNvSpPr>
            <a:spLocks noGrp="1"/>
          </p:cNvSpPr>
          <p:nvPr>
            <p:ph type="title"/>
          </p:nvPr>
        </p:nvSpPr>
        <p:spPr/>
        <p:txBody>
          <a:bodyPr>
            <a:normAutofit fontScale="90000"/>
          </a:bodyPr>
          <a:lstStyle/>
          <a:p>
            <a:pPr algn="l">
              <a:defRPr/>
            </a:pPr>
            <a:r>
              <a:rPr lang="pl-PL" sz="28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Ochrona praw pracownika w procedurze </a:t>
            </a:r>
            <a:r>
              <a:rPr lang="pl-PL" sz="2800" b="1" dirty="0" err="1">
                <a:solidFill>
                  <a:srgbClr val="002060"/>
                </a:solidFill>
                <a:latin typeface="Calibri bold" panose="020F0702030404030204" pitchFamily="34" charset="0"/>
                <a:ea typeface="Calibri bold" panose="020F0702030404030204" pitchFamily="34" charset="0"/>
                <a:cs typeface="Calibri bold" panose="020F0702030404030204" pitchFamily="34" charset="0"/>
              </a:rPr>
              <a:t>antymobbingowej</a:t>
            </a:r>
            <a:r>
              <a:rPr lang="pl-PL" sz="28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 </a:t>
            </a:r>
          </a:p>
        </p:txBody>
      </p:sp>
      <p:sp>
        <p:nvSpPr>
          <p:cNvPr id="19460" name="Symbol zastępczy zawartości 2">
            <a:extLst>
              <a:ext uri="{FF2B5EF4-FFF2-40B4-BE49-F238E27FC236}">
                <a16:creationId xmlns:a16="http://schemas.microsoft.com/office/drawing/2014/main" id="{EB9394A7-CFE3-4205-B2CA-4BFF783D5080}"/>
              </a:ext>
            </a:extLst>
          </p:cNvPr>
          <p:cNvSpPr>
            <a:spLocks noGrp="1"/>
          </p:cNvSpPr>
          <p:nvPr>
            <p:ph idx="1"/>
          </p:nvPr>
        </p:nvSpPr>
        <p:spPr>
          <a:xfrm>
            <a:off x="360000" y="1828800"/>
            <a:ext cx="8208000" cy="3733799"/>
          </a:xfrm>
        </p:spPr>
        <p:txBody>
          <a:bodyPr>
            <a:normAutofit fontScale="92500" lnSpcReduction="10000"/>
          </a:bodyPr>
          <a:lstStyle/>
          <a:p>
            <a:pPr marL="0" indent="0" algn="just">
              <a:buFont typeface="Arial" panose="020B0604020202020204" pitchFamily="34" charset="0"/>
              <a:buNone/>
            </a:pPr>
            <a:r>
              <a:rPr lang="pl-PL" altLang="pl-PL" sz="2400" dirty="0"/>
              <a:t>W żadnej prowadzonej przeciwko pracownikowi, nawet dozwolonej przepisami prawa pracy procedurze wewnątrzzakładowej (także procedurze </a:t>
            </a:r>
            <a:r>
              <a:rPr lang="pl-PL" altLang="pl-PL" sz="2400" dirty="0" err="1"/>
              <a:t>antymobbingowej</a:t>
            </a:r>
            <a:r>
              <a:rPr lang="pl-PL" altLang="pl-PL" sz="2400" dirty="0"/>
              <a:t>), nie można traktować pracownika przedmiotowo, pozbawiając go prawa realnej obrony swoich interesów i naruszając jego dobra osobiste. </a:t>
            </a:r>
          </a:p>
          <a:p>
            <a:pPr marL="0" indent="0" algn="just">
              <a:buFont typeface="Arial" panose="020B0604020202020204" pitchFamily="34" charset="0"/>
              <a:buNone/>
            </a:pPr>
            <a:r>
              <a:rPr lang="pl-PL" altLang="pl-PL" sz="2400" dirty="0"/>
              <a:t>Sprawa dotyczyła pracownika obciążonego anonimowym zarzutem </a:t>
            </a:r>
            <a:r>
              <a:rPr lang="pl-PL" altLang="pl-PL" sz="2400" dirty="0" err="1"/>
              <a:t>mobbingu</a:t>
            </a:r>
            <a:r>
              <a:rPr lang="pl-PL" altLang="pl-PL" sz="2400" dirty="0"/>
              <a:t> i molestowania seksualnego, którego nie zawiadomiono o wszczęciu i prowadzeniu postępowania wyjaśniającego, nie zaznajomiono z zebranym materiałem i uniemożliwiono mu obronę przed zarzutami.</a:t>
            </a:r>
          </a:p>
          <a:p>
            <a:pPr marL="0" indent="0">
              <a:buFont typeface="Arial" panose="020B0604020202020204" pitchFamily="34" charset="0"/>
              <a:buNone/>
            </a:pPr>
            <a:r>
              <a:rPr lang="pl-PL" altLang="pl-PL" sz="2000" dirty="0"/>
              <a:t>I PK 55/19</a:t>
            </a:r>
          </a:p>
        </p:txBody>
      </p:sp>
      <p:cxnSp>
        <p:nvCxnSpPr>
          <p:cNvPr id="5" name="Łącznik prosty 4">
            <a:extLst>
              <a:ext uri="{FF2B5EF4-FFF2-40B4-BE49-F238E27FC236}">
                <a16:creationId xmlns:a16="http://schemas.microsoft.com/office/drawing/2014/main" id="{A4B51579-6A8D-478D-87F8-5F94694A39E2}"/>
              </a:ext>
            </a:extLst>
          </p:cNvPr>
          <p:cNvCxnSpPr/>
          <p:nvPr/>
        </p:nvCxnSpPr>
        <p:spPr>
          <a:xfrm>
            <a:off x="457200" y="9432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2AFA21-1EC9-47D0-AE54-349838002735}"/>
              </a:ext>
            </a:extLst>
          </p:cNvPr>
          <p:cNvSpPr>
            <a:spLocks noGrp="1"/>
          </p:cNvSpPr>
          <p:nvPr>
            <p:ph type="title"/>
          </p:nvPr>
        </p:nvSpPr>
        <p:spPr>
          <a:xfrm>
            <a:off x="539750" y="188913"/>
            <a:ext cx="8229600" cy="503237"/>
          </a:xfrm>
          <a:solidFill>
            <a:schemeClr val="bg2"/>
          </a:solidFill>
        </p:spPr>
        <p:txBody>
          <a:bodyPr>
            <a:normAutofit fontScale="90000"/>
          </a:bodyPr>
          <a:lstStyle/>
          <a:p>
            <a:pPr algn="l">
              <a:defRPr/>
            </a:pPr>
            <a:r>
              <a:rPr lang="pl-PL" sz="28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Definicja mobbingu - art. 94</a:t>
            </a:r>
            <a:r>
              <a:rPr lang="pl-PL" sz="2800" b="1" baseline="30000"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3 </a:t>
            </a:r>
            <a:r>
              <a:rPr lang="pl-PL" sz="28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 2 </a:t>
            </a:r>
            <a:r>
              <a:rPr lang="pl-PL" sz="2800" b="1" dirty="0" err="1">
                <a:solidFill>
                  <a:srgbClr val="002060"/>
                </a:solidFill>
                <a:latin typeface="Calibri bold" panose="020F0702030404030204" pitchFamily="34" charset="0"/>
                <a:ea typeface="Calibri bold" panose="020F0702030404030204" pitchFamily="34" charset="0"/>
                <a:cs typeface="Calibri bold" panose="020F0702030404030204" pitchFamily="34" charset="0"/>
              </a:rPr>
              <a:t>k.p</a:t>
            </a:r>
            <a:r>
              <a:rPr lang="pl-PL" sz="28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 </a:t>
            </a:r>
            <a:endParaRPr lang="pl-PL"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endParaRPr>
          </a:p>
        </p:txBody>
      </p:sp>
      <p:graphicFrame>
        <p:nvGraphicFramePr>
          <p:cNvPr id="9" name="Symbol zastępczy zawartości 4">
            <a:extLst>
              <a:ext uri="{FF2B5EF4-FFF2-40B4-BE49-F238E27FC236}">
                <a16:creationId xmlns:a16="http://schemas.microsoft.com/office/drawing/2014/main" id="{1D0FFEA5-884F-47BD-9ADD-3829AF17FE0E}"/>
              </a:ext>
            </a:extLst>
          </p:cNvPr>
          <p:cNvGraphicFramePr>
            <a:graphicFrameLocks/>
          </p:cNvGraphicFramePr>
          <p:nvPr>
            <p:extLst>
              <p:ext uri="{D42A27DB-BD31-4B8C-83A1-F6EECF244321}">
                <p14:modId xmlns:p14="http://schemas.microsoft.com/office/powerpoint/2010/main" val="3328435587"/>
              </p:ext>
            </p:extLst>
          </p:nvPr>
        </p:nvGraphicFramePr>
        <p:xfrm>
          <a:off x="539552" y="764704"/>
          <a:ext cx="8208912"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ymbol zastępczy zawartości 2">
            <a:extLst>
              <a:ext uri="{FF2B5EF4-FFF2-40B4-BE49-F238E27FC236}">
                <a16:creationId xmlns:a16="http://schemas.microsoft.com/office/drawing/2014/main" id="{56B80C4A-829E-4002-9023-0FEC4B2EB68F}"/>
              </a:ext>
            </a:extLst>
          </p:cNvPr>
          <p:cNvSpPr>
            <a:spLocks noGrp="1"/>
          </p:cNvSpPr>
          <p:nvPr>
            <p:ph idx="1"/>
          </p:nvPr>
        </p:nvSpPr>
        <p:spPr>
          <a:xfrm>
            <a:off x="0" y="-171450"/>
            <a:ext cx="9144000" cy="6480175"/>
          </a:xfrm>
          <a:blipFill dpi="0" rotWithShape="1">
            <a:blip r:embed="rId2">
              <a:lum contrast="10000"/>
            </a:blip>
            <a:srcRect/>
            <a:tile tx="0" ty="0" sx="100000" sy="100000" flip="none" algn="tl"/>
          </a:blipFill>
        </p:spPr>
        <p:txBody>
          <a:bodyPr/>
          <a:lstStyle/>
          <a:p>
            <a:pPr>
              <a:buFont typeface="Arial" panose="020B0604020202020204" pitchFamily="34" charset="0"/>
              <a:buNone/>
            </a:pPr>
            <a:endParaRPr lang="pl-PL" altLang="pl-PL" dirty="0"/>
          </a:p>
          <a:p>
            <a:pPr>
              <a:buFont typeface="Arial" panose="020B0604020202020204" pitchFamily="34" charset="0"/>
              <a:buNone/>
            </a:pPr>
            <a:endParaRPr lang="pl-PL" altLang="pl-PL" dirty="0"/>
          </a:p>
          <a:p>
            <a:pPr algn="just">
              <a:buFont typeface="Arial" panose="020B0604020202020204" pitchFamily="34" charset="0"/>
              <a:buNone/>
            </a:pPr>
            <a:endParaRPr lang="pl-PL" altLang="pl-PL" dirty="0"/>
          </a:p>
          <a:p>
            <a:pPr algn="just">
              <a:buFont typeface="Wingdings" panose="05000000000000000000" pitchFamily="2" charset="2"/>
              <a:buChar char="q"/>
            </a:pPr>
            <a:r>
              <a:rPr lang="pl-PL" altLang="pl-PL" sz="4000" b="1" dirty="0"/>
              <a:t> przesłanki </a:t>
            </a:r>
            <a:r>
              <a:rPr lang="pl-PL" altLang="pl-PL" sz="4000" b="1" dirty="0" err="1"/>
              <a:t>mobbingu</a:t>
            </a:r>
            <a:r>
              <a:rPr lang="pl-PL" altLang="pl-PL" sz="4000" b="1" dirty="0"/>
              <a:t> muszą wystąpić łącznie</a:t>
            </a:r>
          </a:p>
          <a:p>
            <a:pPr algn="just">
              <a:buFont typeface="Wingdings" panose="05000000000000000000" pitchFamily="2" charset="2"/>
              <a:buChar char="q"/>
            </a:pPr>
            <a:endParaRPr lang="pl-PL" altLang="pl-PL" sz="4000" b="1" dirty="0"/>
          </a:p>
          <a:p>
            <a:pPr algn="just">
              <a:buFont typeface="Wingdings" panose="05000000000000000000" pitchFamily="2" charset="2"/>
              <a:buChar char="q"/>
            </a:pPr>
            <a:r>
              <a:rPr lang="pl-PL" altLang="pl-PL" sz="4000" b="1" dirty="0"/>
              <a:t> na pracowniku spoczywa ciężar dowodu – art. 6 k.c. w związku z art. 300 </a:t>
            </a:r>
            <a:r>
              <a:rPr lang="pl-PL" altLang="pl-PL" sz="4000" b="1" dirty="0" err="1"/>
              <a:t>k.p</a:t>
            </a:r>
            <a:r>
              <a:rPr lang="pl-PL" altLang="pl-PL" sz="4000" b="1" dirty="0"/>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AA718A-8773-46BB-9086-D26504593087}"/>
              </a:ext>
            </a:extLst>
          </p:cNvPr>
          <p:cNvSpPr>
            <a:spLocks noGrp="1"/>
          </p:cNvSpPr>
          <p:nvPr>
            <p:ph type="title"/>
          </p:nvPr>
        </p:nvSpPr>
        <p:spPr>
          <a:xfrm>
            <a:off x="457200" y="260350"/>
            <a:ext cx="8229600" cy="576263"/>
          </a:xfrm>
        </p:spPr>
        <p:txBody>
          <a:bodyPr anchor="t">
            <a:normAutofit fontScale="90000"/>
          </a:bodyPr>
          <a:lstStyle/>
          <a:p>
            <a:pPr algn="l">
              <a:defRPr/>
            </a:pPr>
            <a:r>
              <a:rPr lang="pl-PL" sz="34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Aspekt podmiotowy </a:t>
            </a:r>
            <a:br>
              <a:rPr lang="pl-PL" sz="34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br>
            <a:endParaRPr lang="pl-PL" sz="34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endParaRPr>
          </a:p>
        </p:txBody>
      </p:sp>
      <p:sp>
        <p:nvSpPr>
          <p:cNvPr id="22531" name="Symbol zastępczy zawartości 2">
            <a:extLst>
              <a:ext uri="{FF2B5EF4-FFF2-40B4-BE49-F238E27FC236}">
                <a16:creationId xmlns:a16="http://schemas.microsoft.com/office/drawing/2014/main" id="{B80D0D30-B339-40F1-AE6C-B41EA8654D95}"/>
              </a:ext>
            </a:extLst>
          </p:cNvPr>
          <p:cNvSpPr>
            <a:spLocks noGrp="1"/>
          </p:cNvSpPr>
          <p:nvPr>
            <p:ph idx="1"/>
          </p:nvPr>
        </p:nvSpPr>
        <p:spPr>
          <a:xfrm>
            <a:off x="457200" y="1052513"/>
            <a:ext cx="8229600" cy="5073650"/>
          </a:xfrm>
        </p:spPr>
        <p:txBody>
          <a:bodyPr/>
          <a:lstStyle/>
          <a:p>
            <a:pPr marL="0" indent="0" algn="just">
              <a:spcBef>
                <a:spcPct val="0"/>
              </a:spcBef>
              <a:buFont typeface="Arial" panose="020B0604020202020204" pitchFamily="34" charset="0"/>
              <a:buNone/>
            </a:pPr>
            <a:endParaRPr lang="pl-PL" altLang="pl-PL" dirty="0"/>
          </a:p>
          <a:p>
            <a:pPr algn="just">
              <a:spcBef>
                <a:spcPct val="0"/>
              </a:spcBef>
              <a:buFont typeface="Wingdings" panose="05000000000000000000" pitchFamily="2" charset="2"/>
              <a:buChar char="q"/>
            </a:pPr>
            <a:r>
              <a:rPr lang="pl-PL" altLang="pl-PL" dirty="0"/>
              <a:t> </a:t>
            </a:r>
            <a:r>
              <a:rPr lang="pl-PL" altLang="pl-PL" sz="2400" dirty="0"/>
              <a:t>ofiarą może być każdy pracownik bez względu na pełnioną funkcję lub zajmowane stanowisko, </a:t>
            </a:r>
          </a:p>
          <a:p>
            <a:pPr algn="just">
              <a:spcBef>
                <a:spcPct val="0"/>
              </a:spcBef>
              <a:buFont typeface="Wingdings" panose="05000000000000000000" pitchFamily="2" charset="2"/>
              <a:buChar char="q"/>
            </a:pPr>
            <a:endParaRPr lang="pl-PL" altLang="pl-PL" sz="2400" dirty="0"/>
          </a:p>
          <a:p>
            <a:pPr algn="just">
              <a:spcBef>
                <a:spcPct val="0"/>
              </a:spcBef>
              <a:buFont typeface="Wingdings" panose="05000000000000000000" pitchFamily="2" charset="2"/>
              <a:buChar char="q"/>
            </a:pPr>
            <a:r>
              <a:rPr lang="pl-PL" altLang="pl-PL" sz="2400" dirty="0"/>
              <a:t> przepis nie odnosi się do osób zatrudnionych na innej podstawie niż stosunek pracy, np. zleceniobiorców,</a:t>
            </a:r>
          </a:p>
          <a:p>
            <a:pPr algn="just">
              <a:spcBef>
                <a:spcPct val="0"/>
              </a:spcBef>
              <a:buFont typeface="Wingdings" panose="05000000000000000000" pitchFamily="2" charset="2"/>
              <a:buChar char="q"/>
            </a:pPr>
            <a:endParaRPr lang="pl-PL" altLang="pl-PL" sz="2400" dirty="0"/>
          </a:p>
          <a:p>
            <a:pPr algn="just">
              <a:spcBef>
                <a:spcPct val="0"/>
              </a:spcBef>
              <a:buFont typeface="Wingdings" panose="05000000000000000000" pitchFamily="2" charset="2"/>
              <a:buChar char="q"/>
            </a:pPr>
            <a:r>
              <a:rPr lang="pl-PL" altLang="pl-PL" sz="2400" dirty="0"/>
              <a:t> w grę wchodzi odpowiedzialność za naruszenie dóbr osobistych (art. 23 i 24 k.c.)</a:t>
            </a:r>
          </a:p>
          <a:p>
            <a:pPr algn="just">
              <a:spcBef>
                <a:spcPct val="0"/>
              </a:spcBef>
              <a:buFont typeface="Wingdings" panose="05000000000000000000" pitchFamily="2" charset="2"/>
              <a:buChar char="q"/>
            </a:pPr>
            <a:endParaRPr lang="pl-PL" altLang="pl-PL" sz="2400" dirty="0"/>
          </a:p>
          <a:p>
            <a:pPr marL="0" indent="0" algn="just">
              <a:spcBef>
                <a:spcPct val="0"/>
              </a:spcBef>
              <a:buNone/>
            </a:pPr>
            <a:r>
              <a:rPr lang="pl-PL" altLang="pl-PL" sz="2400" dirty="0"/>
              <a:t>   </a:t>
            </a:r>
          </a:p>
          <a:p>
            <a:pPr algn="just">
              <a:spcBef>
                <a:spcPct val="0"/>
              </a:spcBef>
              <a:buFont typeface="Wingdings" panose="05000000000000000000" pitchFamily="2" charset="2"/>
              <a:buChar char="q"/>
            </a:pPr>
            <a:endParaRPr lang="pl-PL" altLang="pl-PL" sz="2400" dirty="0"/>
          </a:p>
          <a:p>
            <a:pPr marL="0" indent="0" algn="just">
              <a:spcBef>
                <a:spcPct val="0"/>
              </a:spcBef>
              <a:buFont typeface="Arial" panose="020B0604020202020204" pitchFamily="34" charset="0"/>
              <a:buNone/>
            </a:pPr>
            <a:endParaRPr lang="pl-PL" altLang="pl-PL" dirty="0"/>
          </a:p>
        </p:txBody>
      </p:sp>
      <p:cxnSp>
        <p:nvCxnSpPr>
          <p:cNvPr id="5" name="Łącznik prosty 4">
            <a:extLst>
              <a:ext uri="{FF2B5EF4-FFF2-40B4-BE49-F238E27FC236}">
                <a16:creationId xmlns:a16="http://schemas.microsoft.com/office/drawing/2014/main" id="{68B90045-083A-49F7-946D-5CE0D98C50F0}"/>
              </a:ext>
            </a:extLst>
          </p:cNvPr>
          <p:cNvCxnSpPr/>
          <p:nvPr/>
        </p:nvCxnSpPr>
        <p:spPr>
          <a:xfrm>
            <a:off x="533400" y="9144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1307BB3-11AE-4C96-BC75-650E38E6AB94}"/>
              </a:ext>
            </a:extLst>
          </p:cNvPr>
          <p:cNvSpPr>
            <a:spLocks noGrp="1"/>
          </p:cNvSpPr>
          <p:nvPr>
            <p:ph type="title"/>
          </p:nvPr>
        </p:nvSpPr>
        <p:spPr>
          <a:xfrm>
            <a:off x="457200" y="274638"/>
            <a:ext cx="8229600" cy="457200"/>
          </a:xfrm>
        </p:spPr>
        <p:txBody>
          <a:bodyPr>
            <a:normAutofit fontScale="90000"/>
          </a:bodyPr>
          <a:lstStyle/>
          <a:p>
            <a:pPr algn="l">
              <a:defRPr/>
            </a:pPr>
            <a:r>
              <a:rPr lang="pl-PL" sz="27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I PZP 2/07 – funkcjonariusz policji</a:t>
            </a:r>
            <a:r>
              <a:rPr lang="pl-PL" sz="2700" b="1" dirty="0">
                <a:solidFill>
                  <a:srgbClr val="002060"/>
                </a:solidFill>
                <a:effectLst>
                  <a:outerShdw blurRad="38100" dist="38100" dir="2700000" algn="tl">
                    <a:srgbClr val="000000">
                      <a:alpha val="43137"/>
                    </a:srgbClr>
                  </a:outerShdw>
                </a:effectLst>
                <a:latin typeface="Calibri bold" panose="020F0702030404030204" pitchFamily="34" charset="0"/>
                <a:ea typeface="Calibri bold" panose="020F0702030404030204" pitchFamily="34" charset="0"/>
                <a:cs typeface="Calibri bold" panose="020F0702030404030204" pitchFamily="34" charset="0"/>
              </a:rPr>
              <a:t> </a:t>
            </a:r>
            <a:br>
              <a:rPr lang="pl-PL" b="1" dirty="0">
                <a:solidFill>
                  <a:schemeClr val="accent3">
                    <a:lumMod val="50000"/>
                  </a:schemeClr>
                </a:solidFill>
                <a:effectLst>
                  <a:outerShdw blurRad="38100" dist="38100" dir="2700000" algn="tl">
                    <a:srgbClr val="000000">
                      <a:alpha val="43137"/>
                    </a:srgbClr>
                  </a:outerShdw>
                </a:effectLst>
              </a:rPr>
            </a:br>
            <a:endParaRPr lang="pl-PL" b="1" dirty="0">
              <a:solidFill>
                <a:schemeClr val="accent3">
                  <a:lumMod val="50000"/>
                </a:schemeClr>
              </a:solidFill>
              <a:effectLst>
                <a:outerShdw blurRad="38100" dist="38100" dir="2700000" algn="tl">
                  <a:srgbClr val="000000">
                    <a:alpha val="43137"/>
                  </a:srgbClr>
                </a:outerShdw>
              </a:effectLst>
            </a:endParaRPr>
          </a:p>
        </p:txBody>
      </p:sp>
      <p:sp>
        <p:nvSpPr>
          <p:cNvPr id="3" name="Symbol zastępczy zawartości 2">
            <a:extLst>
              <a:ext uri="{FF2B5EF4-FFF2-40B4-BE49-F238E27FC236}">
                <a16:creationId xmlns:a16="http://schemas.microsoft.com/office/drawing/2014/main" id="{F6CE4FAC-478C-46EB-B2F1-99D2AC9E1AD6}"/>
              </a:ext>
            </a:extLst>
          </p:cNvPr>
          <p:cNvSpPr>
            <a:spLocks noGrp="1"/>
          </p:cNvSpPr>
          <p:nvPr>
            <p:ph idx="1"/>
          </p:nvPr>
        </p:nvSpPr>
        <p:spPr>
          <a:xfrm>
            <a:off x="360000" y="1285200"/>
            <a:ext cx="8022000" cy="3017309"/>
          </a:xfrm>
        </p:spPr>
        <p:txBody>
          <a:bodyPr>
            <a:normAutofit/>
          </a:bodyPr>
          <a:lstStyle/>
          <a:p>
            <a:pPr marL="0" indent="0" algn="just">
              <a:buFont typeface="Arial" charset="0"/>
              <a:buNone/>
              <a:defRPr/>
            </a:pPr>
            <a:r>
              <a:rPr lang="pl-PL" sz="2000" dirty="0"/>
              <a:t>Dopuszczalna jest droga sądowa w sprawie, w której funkcjonariusz policji dochodzi odszkodowania i innych roszczeń z tytułu długotrwałego izolowania go, poniżania oraz pomijania w awansach i szkoleniach przez przełożonych (art. 1 i 2 § 1 k.p.c.).</a:t>
            </a:r>
          </a:p>
          <a:p>
            <a:pPr marL="0" indent="0" algn="just">
              <a:buFont typeface="Arial" charset="0"/>
              <a:buChar char="•"/>
              <a:defRPr/>
            </a:pPr>
            <a:r>
              <a:rPr lang="pl-PL" sz="2000" dirty="0"/>
              <a:t> właściwy będzie wydział cywilny, a nie wydział pracy,</a:t>
            </a:r>
          </a:p>
          <a:p>
            <a:pPr marL="0" indent="0" algn="just">
              <a:buFont typeface="Arial" charset="0"/>
              <a:buChar char="•"/>
              <a:defRPr/>
            </a:pPr>
            <a:r>
              <a:rPr lang="pl-PL" sz="2000" dirty="0"/>
              <a:t> nie ma tu zastosowania art. 5 </a:t>
            </a:r>
            <a:r>
              <a:rPr lang="pl-PL" sz="2000" dirty="0" err="1"/>
              <a:t>k.p</a:t>
            </a:r>
            <a:r>
              <a:rPr lang="pl-PL" sz="2000" dirty="0"/>
              <a:t>.  </a:t>
            </a:r>
          </a:p>
          <a:p>
            <a:pPr algn="just">
              <a:buFont typeface="Arial" charset="0"/>
              <a:buChar char="•"/>
              <a:defRPr/>
            </a:pPr>
            <a:endParaRPr lang="pl-PL" sz="2000" dirty="0"/>
          </a:p>
        </p:txBody>
      </p:sp>
      <p:cxnSp>
        <p:nvCxnSpPr>
          <p:cNvPr id="5" name="Łącznik prosty 4">
            <a:extLst>
              <a:ext uri="{FF2B5EF4-FFF2-40B4-BE49-F238E27FC236}">
                <a16:creationId xmlns:a16="http://schemas.microsoft.com/office/drawing/2014/main" id="{EF4FB561-189A-48D7-9BE6-7DFAB1C90184}"/>
              </a:ext>
            </a:extLst>
          </p:cNvPr>
          <p:cNvCxnSpPr/>
          <p:nvPr/>
        </p:nvCxnSpPr>
        <p:spPr>
          <a:xfrm>
            <a:off x="533400" y="9144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560F58-426E-40D4-8EFE-0EF514274398}"/>
              </a:ext>
            </a:extLst>
          </p:cNvPr>
          <p:cNvSpPr>
            <a:spLocks noGrp="1"/>
          </p:cNvSpPr>
          <p:nvPr>
            <p:ph type="title"/>
          </p:nvPr>
        </p:nvSpPr>
        <p:spPr>
          <a:xfrm>
            <a:off x="457200" y="260350"/>
            <a:ext cx="8229600" cy="576263"/>
          </a:xfrm>
        </p:spPr>
        <p:txBody>
          <a:bodyPr anchor="t">
            <a:normAutofit fontScale="90000"/>
          </a:bodyPr>
          <a:lstStyle/>
          <a:p>
            <a:pPr algn="l">
              <a:defRPr/>
            </a:pPr>
            <a:r>
              <a:rPr lang="pl-PL" sz="32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Aspekt temporalny </a:t>
            </a:r>
            <a:br>
              <a:rPr lang="pl-PL" sz="3200" b="1" dirty="0">
                <a:solidFill>
                  <a:schemeClr val="accent3">
                    <a:lumMod val="50000"/>
                  </a:schemeClr>
                </a:solidFill>
                <a:effectLst>
                  <a:outerShdw blurRad="38100" dist="38100" dir="2700000" algn="tl">
                    <a:srgbClr val="000000">
                      <a:alpha val="43137"/>
                    </a:srgbClr>
                  </a:outerShdw>
                </a:effectLst>
              </a:rPr>
            </a:br>
            <a:endParaRPr lang="pl-PL" sz="3200" b="1" dirty="0">
              <a:solidFill>
                <a:schemeClr val="accent3">
                  <a:lumMod val="50000"/>
                </a:schemeClr>
              </a:solidFill>
              <a:effectLst>
                <a:outerShdw blurRad="38100" dist="38100" dir="2700000" algn="tl">
                  <a:srgbClr val="000000">
                    <a:alpha val="43137"/>
                  </a:srgbClr>
                </a:outerShdw>
              </a:effectLst>
            </a:endParaRPr>
          </a:p>
        </p:txBody>
      </p:sp>
      <p:graphicFrame>
        <p:nvGraphicFramePr>
          <p:cNvPr id="23" name="Symbol zastępczy zawartości 22">
            <a:extLst>
              <a:ext uri="{FF2B5EF4-FFF2-40B4-BE49-F238E27FC236}">
                <a16:creationId xmlns:a16="http://schemas.microsoft.com/office/drawing/2014/main" id="{D229E6CC-DE5D-4AE2-A9ED-D9C01B23C813}"/>
              </a:ext>
            </a:extLst>
          </p:cNvPr>
          <p:cNvGraphicFramePr>
            <a:graphicFrameLocks noGrp="1"/>
          </p:cNvGraphicFramePr>
          <p:nvPr>
            <p:ph idx="1"/>
            <p:extLst>
              <p:ext uri="{D42A27DB-BD31-4B8C-83A1-F6EECF244321}">
                <p14:modId xmlns:p14="http://schemas.microsoft.com/office/powerpoint/2010/main" val="1706946649"/>
              </p:ext>
            </p:extLst>
          </p:nvPr>
        </p:nvGraphicFramePr>
        <p:xfrm>
          <a:off x="395536" y="1295400"/>
          <a:ext cx="8424936" cy="5302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Łącznik prosty 4">
            <a:extLst>
              <a:ext uri="{FF2B5EF4-FFF2-40B4-BE49-F238E27FC236}">
                <a16:creationId xmlns:a16="http://schemas.microsoft.com/office/drawing/2014/main" id="{8E40291F-1AC7-4258-AF11-00B6018BA4FD}"/>
              </a:ext>
            </a:extLst>
          </p:cNvPr>
          <p:cNvCxnSpPr/>
          <p:nvPr/>
        </p:nvCxnSpPr>
        <p:spPr>
          <a:xfrm>
            <a:off x="533400" y="9144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ytuł 1">
            <a:extLst>
              <a:ext uri="{FF2B5EF4-FFF2-40B4-BE49-F238E27FC236}">
                <a16:creationId xmlns:a16="http://schemas.microsoft.com/office/drawing/2014/main" id="{2DCFAE4C-6345-484D-9CE5-6E34690D920C}"/>
              </a:ext>
            </a:extLst>
          </p:cNvPr>
          <p:cNvSpPr>
            <a:spLocks noGrp="1"/>
          </p:cNvSpPr>
          <p:nvPr>
            <p:ph type="title"/>
          </p:nvPr>
        </p:nvSpPr>
        <p:spPr>
          <a:xfrm>
            <a:off x="457200" y="274638"/>
            <a:ext cx="8229600" cy="633412"/>
          </a:xfrm>
        </p:spPr>
        <p:txBody>
          <a:bodyPr/>
          <a:lstStyle/>
          <a:p>
            <a:pPr algn="l">
              <a:defRPr/>
            </a:pPr>
            <a:r>
              <a:rPr lang="pl-PL"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Uporczywość</a:t>
            </a:r>
          </a:p>
        </p:txBody>
      </p:sp>
      <p:graphicFrame>
        <p:nvGraphicFramePr>
          <p:cNvPr id="5" name="Symbol zastępczy zawartości 4">
            <a:extLst>
              <a:ext uri="{FF2B5EF4-FFF2-40B4-BE49-F238E27FC236}">
                <a16:creationId xmlns:a16="http://schemas.microsoft.com/office/drawing/2014/main" id="{9808FF9E-0B24-49EF-9445-50F6CF612B8B}"/>
              </a:ext>
            </a:extLst>
          </p:cNvPr>
          <p:cNvGraphicFramePr>
            <a:graphicFrameLocks noGrp="1"/>
          </p:cNvGraphicFramePr>
          <p:nvPr>
            <p:ph idx="1"/>
          </p:nvPr>
        </p:nvGraphicFramePr>
        <p:xfrm>
          <a:off x="467544" y="980728"/>
          <a:ext cx="8219256"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Łącznik prosty 5">
            <a:extLst>
              <a:ext uri="{FF2B5EF4-FFF2-40B4-BE49-F238E27FC236}">
                <a16:creationId xmlns:a16="http://schemas.microsoft.com/office/drawing/2014/main" id="{2F70CF3D-25D7-43F4-9111-BA0A85190A9C}"/>
              </a:ext>
            </a:extLst>
          </p:cNvPr>
          <p:cNvCxnSpPr/>
          <p:nvPr/>
        </p:nvCxnSpPr>
        <p:spPr>
          <a:xfrm>
            <a:off x="533400" y="9144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973300-3331-4A76-B6A8-E1CD107BF35D}"/>
              </a:ext>
            </a:extLst>
          </p:cNvPr>
          <p:cNvSpPr>
            <a:spLocks noGrp="1"/>
          </p:cNvSpPr>
          <p:nvPr>
            <p:ph type="title"/>
          </p:nvPr>
        </p:nvSpPr>
        <p:spPr>
          <a:xfrm>
            <a:off x="457200" y="260350"/>
            <a:ext cx="8229600" cy="576263"/>
          </a:xfrm>
        </p:spPr>
        <p:txBody>
          <a:bodyPr anchor="t">
            <a:normAutofit fontScale="90000"/>
          </a:bodyPr>
          <a:lstStyle/>
          <a:p>
            <a:pPr algn="l">
              <a:defRPr/>
            </a:pPr>
            <a:r>
              <a:rPr lang="pl-PL" sz="32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Aspekt przedmiotowy</a:t>
            </a:r>
          </a:p>
        </p:txBody>
      </p:sp>
      <p:graphicFrame>
        <p:nvGraphicFramePr>
          <p:cNvPr id="6" name="Symbol zastępczy zawartości 5">
            <a:extLst>
              <a:ext uri="{FF2B5EF4-FFF2-40B4-BE49-F238E27FC236}">
                <a16:creationId xmlns:a16="http://schemas.microsoft.com/office/drawing/2014/main" id="{2767A5D3-2ACA-48FA-AB15-6B9958B8BB70}"/>
              </a:ext>
            </a:extLst>
          </p:cNvPr>
          <p:cNvGraphicFramePr>
            <a:graphicFrameLocks noGrp="1"/>
          </p:cNvGraphicFramePr>
          <p:nvPr>
            <p:ph idx="1"/>
            <p:extLst>
              <p:ext uri="{D42A27DB-BD31-4B8C-83A1-F6EECF244321}">
                <p14:modId xmlns:p14="http://schemas.microsoft.com/office/powerpoint/2010/main" val="3898088808"/>
              </p:ext>
            </p:extLst>
          </p:nvPr>
        </p:nvGraphicFramePr>
        <p:xfrm>
          <a:off x="395288" y="908720"/>
          <a:ext cx="8435975" cy="5545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Łącznik prosty ze strzałką 8">
            <a:extLst>
              <a:ext uri="{FF2B5EF4-FFF2-40B4-BE49-F238E27FC236}">
                <a16:creationId xmlns:a16="http://schemas.microsoft.com/office/drawing/2014/main" id="{77C9EE76-A3CE-4B23-AB4A-BF1B7C18DE57}"/>
              </a:ext>
            </a:extLst>
          </p:cNvPr>
          <p:cNvCxnSpPr/>
          <p:nvPr/>
        </p:nvCxnSpPr>
        <p:spPr>
          <a:xfrm flipV="1">
            <a:off x="4787900" y="2492375"/>
            <a:ext cx="576263" cy="288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a:extLst>
              <a:ext uri="{FF2B5EF4-FFF2-40B4-BE49-F238E27FC236}">
                <a16:creationId xmlns:a16="http://schemas.microsoft.com/office/drawing/2014/main" id="{AA065A08-9F00-438F-A8CF-988F1B414366}"/>
              </a:ext>
            </a:extLst>
          </p:cNvPr>
          <p:cNvCxnSpPr/>
          <p:nvPr/>
        </p:nvCxnSpPr>
        <p:spPr>
          <a:xfrm>
            <a:off x="4787900" y="4508500"/>
            <a:ext cx="720725"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Łącznik prosty 6">
            <a:extLst>
              <a:ext uri="{FF2B5EF4-FFF2-40B4-BE49-F238E27FC236}">
                <a16:creationId xmlns:a16="http://schemas.microsoft.com/office/drawing/2014/main" id="{02AB0B4F-374D-4145-A8AD-30007677A9C8}"/>
              </a:ext>
            </a:extLst>
          </p:cNvPr>
          <p:cNvCxnSpPr/>
          <p:nvPr/>
        </p:nvCxnSpPr>
        <p:spPr>
          <a:xfrm>
            <a:off x="533400" y="9144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C040D2E-EC9B-4AE2-A258-CAA24FF8CDD9}"/>
              </a:ext>
            </a:extLst>
          </p:cNvPr>
          <p:cNvSpPr>
            <a:spLocks noGrp="1"/>
          </p:cNvSpPr>
          <p:nvPr>
            <p:ph type="title"/>
          </p:nvPr>
        </p:nvSpPr>
        <p:spPr/>
        <p:txBody>
          <a:bodyPr>
            <a:noAutofit/>
          </a:bodyPr>
          <a:lstStyle/>
          <a:p>
            <a:pPr algn="l">
              <a:defRPr/>
            </a:pPr>
            <a:r>
              <a:rPr lang="pl-PL" sz="28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Uprawnienia </a:t>
            </a:r>
            <a:r>
              <a:rPr lang="pl-PL" sz="2800" b="1" dirty="0" err="1">
                <a:solidFill>
                  <a:srgbClr val="002060"/>
                </a:solidFill>
                <a:latin typeface="Calibri bold" panose="020F0702030404030204" pitchFamily="34" charset="0"/>
                <a:ea typeface="Calibri bold" panose="020F0702030404030204" pitchFamily="34" charset="0"/>
                <a:cs typeface="Calibri bold" panose="020F0702030404030204" pitchFamily="34" charset="0"/>
              </a:rPr>
              <a:t>dyrektywalne</a:t>
            </a:r>
            <a:r>
              <a:rPr lang="pl-PL" sz="28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 pracodawcy a </a:t>
            </a:r>
            <a:r>
              <a:rPr lang="pl-PL" sz="2800" b="1" dirty="0" err="1">
                <a:solidFill>
                  <a:srgbClr val="002060"/>
                </a:solidFill>
                <a:latin typeface="Calibri bold" panose="020F0702030404030204" pitchFamily="34" charset="0"/>
                <a:ea typeface="Calibri bold" panose="020F0702030404030204" pitchFamily="34" charset="0"/>
                <a:cs typeface="Calibri bold" panose="020F0702030404030204" pitchFamily="34" charset="0"/>
              </a:rPr>
              <a:t>mobbing</a:t>
            </a:r>
            <a:r>
              <a:rPr lang="pl-PL" sz="28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 - III PK 63/19 </a:t>
            </a:r>
          </a:p>
        </p:txBody>
      </p:sp>
      <p:sp>
        <p:nvSpPr>
          <p:cNvPr id="8" name="Dowolny kształt 7">
            <a:extLst>
              <a:ext uri="{FF2B5EF4-FFF2-40B4-BE49-F238E27FC236}">
                <a16:creationId xmlns:a16="http://schemas.microsoft.com/office/drawing/2014/main" id="{6CF74732-8E1C-4311-9E48-E83AFAB20E19}"/>
              </a:ext>
            </a:extLst>
          </p:cNvPr>
          <p:cNvSpPr/>
          <p:nvPr/>
        </p:nvSpPr>
        <p:spPr bwMode="auto">
          <a:xfrm>
            <a:off x="457200" y="1673225"/>
            <a:ext cx="8229600" cy="3484563"/>
          </a:xfrm>
          <a:custGeom>
            <a:avLst/>
            <a:gdLst>
              <a:gd name="connsiteX0" fmla="*/ 0 w 8229600"/>
              <a:gd name="connsiteY0" fmla="*/ 321171 h 1926990"/>
              <a:gd name="connsiteX1" fmla="*/ 94069 w 8229600"/>
              <a:gd name="connsiteY1" fmla="*/ 94069 h 1926990"/>
              <a:gd name="connsiteX2" fmla="*/ 321171 w 8229600"/>
              <a:gd name="connsiteY2" fmla="*/ 1 h 1926990"/>
              <a:gd name="connsiteX3" fmla="*/ 7908429 w 8229600"/>
              <a:gd name="connsiteY3" fmla="*/ 0 h 1926990"/>
              <a:gd name="connsiteX4" fmla="*/ 8135531 w 8229600"/>
              <a:gd name="connsiteY4" fmla="*/ 94069 h 1926990"/>
              <a:gd name="connsiteX5" fmla="*/ 8229599 w 8229600"/>
              <a:gd name="connsiteY5" fmla="*/ 321171 h 1926990"/>
              <a:gd name="connsiteX6" fmla="*/ 8229600 w 8229600"/>
              <a:gd name="connsiteY6" fmla="*/ 1605819 h 1926990"/>
              <a:gd name="connsiteX7" fmla="*/ 8135531 w 8229600"/>
              <a:gd name="connsiteY7" fmla="*/ 1832921 h 1926990"/>
              <a:gd name="connsiteX8" fmla="*/ 7908429 w 8229600"/>
              <a:gd name="connsiteY8" fmla="*/ 1926990 h 1926990"/>
              <a:gd name="connsiteX9" fmla="*/ 321171 w 8229600"/>
              <a:gd name="connsiteY9" fmla="*/ 1926990 h 1926990"/>
              <a:gd name="connsiteX10" fmla="*/ 94069 w 8229600"/>
              <a:gd name="connsiteY10" fmla="*/ 1832921 h 1926990"/>
              <a:gd name="connsiteX11" fmla="*/ 0 w 8229600"/>
              <a:gd name="connsiteY11" fmla="*/ 1605819 h 1926990"/>
              <a:gd name="connsiteX12" fmla="*/ 0 w 8229600"/>
              <a:gd name="connsiteY12" fmla="*/ 321171 h 192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1926990">
                <a:moveTo>
                  <a:pt x="0" y="321171"/>
                </a:moveTo>
                <a:cubicBezTo>
                  <a:pt x="0" y="235991"/>
                  <a:pt x="33838" y="154300"/>
                  <a:pt x="94069" y="94069"/>
                </a:cubicBezTo>
                <a:cubicBezTo>
                  <a:pt x="154300" y="33838"/>
                  <a:pt x="235992" y="0"/>
                  <a:pt x="321171" y="1"/>
                </a:cubicBezTo>
                <a:lnTo>
                  <a:pt x="7908429" y="0"/>
                </a:lnTo>
                <a:cubicBezTo>
                  <a:pt x="7993609" y="0"/>
                  <a:pt x="8075300" y="33838"/>
                  <a:pt x="8135531" y="94069"/>
                </a:cubicBezTo>
                <a:cubicBezTo>
                  <a:pt x="8195762" y="154300"/>
                  <a:pt x="8229600" y="235992"/>
                  <a:pt x="8229599" y="321171"/>
                </a:cubicBezTo>
                <a:cubicBezTo>
                  <a:pt x="8229599" y="749387"/>
                  <a:pt x="8229600" y="1177603"/>
                  <a:pt x="8229600" y="1605819"/>
                </a:cubicBezTo>
                <a:cubicBezTo>
                  <a:pt x="8229600" y="1690999"/>
                  <a:pt x="8195762" y="1772690"/>
                  <a:pt x="8135531" y="1832921"/>
                </a:cubicBezTo>
                <a:cubicBezTo>
                  <a:pt x="8075300" y="1893152"/>
                  <a:pt x="7993609" y="1926990"/>
                  <a:pt x="7908429" y="1926990"/>
                </a:cubicBezTo>
                <a:lnTo>
                  <a:pt x="321171" y="1926990"/>
                </a:lnTo>
                <a:cubicBezTo>
                  <a:pt x="235991" y="1926990"/>
                  <a:pt x="154300" y="1893152"/>
                  <a:pt x="94069" y="1832921"/>
                </a:cubicBezTo>
                <a:cubicBezTo>
                  <a:pt x="33838" y="1772690"/>
                  <a:pt x="0" y="1690999"/>
                  <a:pt x="0" y="1605819"/>
                </a:cubicBezTo>
                <a:lnTo>
                  <a:pt x="0" y="321171"/>
                </a:lnTo>
                <a:close/>
              </a:path>
            </a:pathLst>
          </a:custGeom>
        </p:spPr>
        <p:style>
          <a:lnRef idx="2">
            <a:schemeClr val="accent1"/>
          </a:lnRef>
          <a:fillRef idx="1">
            <a:schemeClr val="lt1"/>
          </a:fillRef>
          <a:effectRef idx="0">
            <a:schemeClr val="accent1"/>
          </a:effectRef>
          <a:fontRef idx="minor">
            <a:schemeClr val="dk1"/>
          </a:fontRef>
        </p:style>
        <p:txBody>
          <a:bodyPr lIns="196938" tIns="196938" rIns="196938" bIns="196938" spcCol="1270" anchor="ctr"/>
          <a:lstStyle/>
          <a:p>
            <a:pPr algn="just" defTabSz="1200150" eaLnBrk="1" hangingPunct="1">
              <a:lnSpc>
                <a:spcPct val="90000"/>
              </a:lnSpc>
              <a:spcAft>
                <a:spcPct val="35000"/>
              </a:spcAft>
              <a:defRPr/>
            </a:pPr>
            <a:r>
              <a:rPr lang="pl-PL" sz="3200" dirty="0"/>
              <a:t>największy problem tkwi w rozróżnieniu zachowań polegających na dyscyplinowaniu pracownika, na wydawaniu mu poleceń (art. 100 </a:t>
            </a:r>
            <a:r>
              <a:rPr lang="pl-PL" sz="3200" dirty="0" err="1"/>
              <a:t>k.p</a:t>
            </a:r>
            <a:r>
              <a:rPr lang="pl-PL" sz="3200" dirty="0"/>
              <a:t>.) od zachowań będących mobbingiem</a:t>
            </a:r>
          </a:p>
        </p:txBody>
      </p:sp>
      <p:cxnSp>
        <p:nvCxnSpPr>
          <p:cNvPr id="7" name="Łącznik prosty 6">
            <a:extLst>
              <a:ext uri="{FF2B5EF4-FFF2-40B4-BE49-F238E27FC236}">
                <a16:creationId xmlns:a16="http://schemas.microsoft.com/office/drawing/2014/main" id="{B9A72268-076D-44A0-92FD-6C5B093579A5}"/>
              </a:ext>
            </a:extLst>
          </p:cNvPr>
          <p:cNvCxnSpPr/>
          <p:nvPr/>
        </p:nvCxnSpPr>
        <p:spPr>
          <a:xfrm>
            <a:off x="457200" y="12192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158A3B-465C-46F2-AC7D-80D1810C55F2}"/>
              </a:ext>
            </a:extLst>
          </p:cNvPr>
          <p:cNvSpPr>
            <a:spLocks noGrp="1"/>
          </p:cNvSpPr>
          <p:nvPr>
            <p:ph type="title"/>
          </p:nvPr>
        </p:nvSpPr>
        <p:spPr>
          <a:xfrm>
            <a:off x="457200" y="274638"/>
            <a:ext cx="8229600" cy="346075"/>
          </a:xfrm>
        </p:spPr>
        <p:txBody>
          <a:bodyPr>
            <a:normAutofit fontScale="90000"/>
          </a:bodyPr>
          <a:lstStyle/>
          <a:p>
            <a:pPr algn="l">
              <a:defRPr/>
            </a:pPr>
            <a:r>
              <a:rPr lang="pl-PL" sz="36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Korzystanie z uprawnień </a:t>
            </a:r>
            <a:r>
              <a:rPr lang="pl-PL" sz="3600" b="1" dirty="0" err="1">
                <a:solidFill>
                  <a:srgbClr val="002060"/>
                </a:solidFill>
                <a:latin typeface="Calibri bold" panose="020F0702030404030204" pitchFamily="34" charset="0"/>
                <a:ea typeface="Calibri bold" panose="020F0702030404030204" pitchFamily="34" charset="0"/>
                <a:cs typeface="Calibri bold" panose="020F0702030404030204" pitchFamily="34" charset="0"/>
              </a:rPr>
              <a:t>dyrektywalnych</a:t>
            </a:r>
            <a:r>
              <a:rPr lang="pl-PL" sz="36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 </a:t>
            </a:r>
          </a:p>
        </p:txBody>
      </p:sp>
      <p:grpSp>
        <p:nvGrpSpPr>
          <p:cNvPr id="28675" name="Grupa 5">
            <a:extLst>
              <a:ext uri="{FF2B5EF4-FFF2-40B4-BE49-F238E27FC236}">
                <a16:creationId xmlns:a16="http://schemas.microsoft.com/office/drawing/2014/main" id="{898833D3-2202-4A05-A846-E553F5B3F830}"/>
              </a:ext>
            </a:extLst>
          </p:cNvPr>
          <p:cNvGrpSpPr>
            <a:grpSpLocks/>
          </p:cNvGrpSpPr>
          <p:nvPr/>
        </p:nvGrpSpPr>
        <p:grpSpPr bwMode="auto">
          <a:xfrm>
            <a:off x="190500" y="1260475"/>
            <a:ext cx="8496300" cy="5319713"/>
            <a:chOff x="1713235" y="768523"/>
            <a:chExt cx="5738217" cy="5464968"/>
          </a:xfrm>
        </p:grpSpPr>
        <p:sp>
          <p:nvSpPr>
            <p:cNvPr id="7" name="Dowolny kształt 6">
              <a:extLst>
                <a:ext uri="{FF2B5EF4-FFF2-40B4-BE49-F238E27FC236}">
                  <a16:creationId xmlns:a16="http://schemas.microsoft.com/office/drawing/2014/main" id="{D2BEE0C8-00F6-434F-ACCC-DA5D705AAFAE}"/>
                </a:ext>
              </a:extLst>
            </p:cNvPr>
            <p:cNvSpPr/>
            <p:nvPr/>
          </p:nvSpPr>
          <p:spPr>
            <a:xfrm>
              <a:off x="1713235" y="768523"/>
              <a:ext cx="2732943" cy="1639649"/>
            </a:xfrm>
            <a:custGeom>
              <a:avLst/>
              <a:gdLst>
                <a:gd name="connsiteX0" fmla="*/ 0 w 2732484"/>
                <a:gd name="connsiteY0" fmla="*/ 0 h 1639490"/>
                <a:gd name="connsiteX1" fmla="*/ 2732484 w 2732484"/>
                <a:gd name="connsiteY1" fmla="*/ 0 h 1639490"/>
                <a:gd name="connsiteX2" fmla="*/ 2732484 w 2732484"/>
                <a:gd name="connsiteY2" fmla="*/ 1639490 h 1639490"/>
                <a:gd name="connsiteX3" fmla="*/ 0 w 2732484"/>
                <a:gd name="connsiteY3" fmla="*/ 1639490 h 1639490"/>
                <a:gd name="connsiteX4" fmla="*/ 0 w 2732484"/>
                <a:gd name="connsiteY4" fmla="*/ 0 h 1639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484" h="1639490">
                  <a:moveTo>
                    <a:pt x="0" y="0"/>
                  </a:moveTo>
                  <a:lnTo>
                    <a:pt x="2732484" y="0"/>
                  </a:lnTo>
                  <a:lnTo>
                    <a:pt x="2732484" y="1639490"/>
                  </a:lnTo>
                  <a:lnTo>
                    <a:pt x="0" y="1639490"/>
                  </a:lnTo>
                  <a:lnTo>
                    <a:pt x="0" y="0"/>
                  </a:lnTo>
                  <a:close/>
                </a:path>
              </a:pathLst>
            </a:custGeom>
          </p:spPr>
          <p:style>
            <a:lnRef idx="2">
              <a:schemeClr val="accent1"/>
            </a:lnRef>
            <a:fillRef idx="1">
              <a:schemeClr val="lt1"/>
            </a:fillRef>
            <a:effectRef idx="0">
              <a:schemeClr val="accent1"/>
            </a:effectRef>
            <a:fontRef idx="minor">
              <a:schemeClr val="dk1"/>
            </a:fontRef>
          </p:style>
          <p:txBody>
            <a:bodyPr lIns="83820" tIns="83820" rIns="83820" bIns="83820" spcCol="1270" anchor="ctr"/>
            <a:lstStyle/>
            <a:p>
              <a:pPr algn="ctr" defTabSz="977900" eaLnBrk="1" hangingPunct="1">
                <a:lnSpc>
                  <a:spcPct val="90000"/>
                </a:lnSpc>
                <a:spcAft>
                  <a:spcPct val="35000"/>
                </a:spcAft>
                <a:defRPr/>
              </a:pPr>
              <a:r>
                <a:rPr lang="pl-PL" sz="2400" dirty="0"/>
                <a:t>należy kierować się tu zakresem podporządkowania pracownika (rodzaj pracy i zakres autonomii)</a:t>
              </a:r>
            </a:p>
          </p:txBody>
        </p:sp>
        <p:sp>
          <p:nvSpPr>
            <p:cNvPr id="8" name="Dowolny kształt 7">
              <a:extLst>
                <a:ext uri="{FF2B5EF4-FFF2-40B4-BE49-F238E27FC236}">
                  <a16:creationId xmlns:a16="http://schemas.microsoft.com/office/drawing/2014/main" id="{599ACF41-06B1-409E-80C0-55841AF15918}"/>
                </a:ext>
              </a:extLst>
            </p:cNvPr>
            <p:cNvSpPr/>
            <p:nvPr/>
          </p:nvSpPr>
          <p:spPr>
            <a:xfrm>
              <a:off x="4718508" y="768523"/>
              <a:ext cx="2732944" cy="1639649"/>
            </a:xfrm>
            <a:custGeom>
              <a:avLst/>
              <a:gdLst>
                <a:gd name="connsiteX0" fmla="*/ 0 w 2732484"/>
                <a:gd name="connsiteY0" fmla="*/ 0 h 1639490"/>
                <a:gd name="connsiteX1" fmla="*/ 2732484 w 2732484"/>
                <a:gd name="connsiteY1" fmla="*/ 0 h 1639490"/>
                <a:gd name="connsiteX2" fmla="*/ 2732484 w 2732484"/>
                <a:gd name="connsiteY2" fmla="*/ 1639490 h 1639490"/>
                <a:gd name="connsiteX3" fmla="*/ 0 w 2732484"/>
                <a:gd name="connsiteY3" fmla="*/ 1639490 h 1639490"/>
                <a:gd name="connsiteX4" fmla="*/ 0 w 2732484"/>
                <a:gd name="connsiteY4" fmla="*/ 0 h 1639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484" h="1639490">
                  <a:moveTo>
                    <a:pt x="0" y="0"/>
                  </a:moveTo>
                  <a:lnTo>
                    <a:pt x="2732484" y="0"/>
                  </a:lnTo>
                  <a:lnTo>
                    <a:pt x="2732484" y="1639490"/>
                  </a:lnTo>
                  <a:lnTo>
                    <a:pt x="0" y="1639490"/>
                  </a:lnTo>
                  <a:lnTo>
                    <a:pt x="0" y="0"/>
                  </a:lnTo>
                  <a:close/>
                </a:path>
              </a:pathLst>
            </a:custGeom>
          </p:spPr>
          <p:style>
            <a:lnRef idx="2">
              <a:schemeClr val="accent1"/>
            </a:lnRef>
            <a:fillRef idx="1">
              <a:schemeClr val="lt1"/>
            </a:fillRef>
            <a:effectRef idx="0">
              <a:schemeClr val="accent1"/>
            </a:effectRef>
            <a:fontRef idx="minor">
              <a:schemeClr val="dk1"/>
            </a:fontRef>
          </p:style>
          <p:txBody>
            <a:bodyPr lIns="83820" tIns="83820" rIns="83820" bIns="83820" spcCol="1270" anchor="ctr"/>
            <a:lstStyle/>
            <a:p>
              <a:pPr algn="ctr" defTabSz="977900" eaLnBrk="1" hangingPunct="1">
                <a:lnSpc>
                  <a:spcPct val="90000"/>
                </a:lnSpc>
                <a:spcAft>
                  <a:spcPct val="35000"/>
                </a:spcAft>
                <a:defRPr/>
              </a:pPr>
              <a:r>
                <a:rPr lang="pl-PL" sz="2400" dirty="0"/>
                <a:t>pojęcie mobbingu nie obejmuje zachowań pracodawcy dozwolonych prawem</a:t>
              </a:r>
            </a:p>
          </p:txBody>
        </p:sp>
        <p:sp>
          <p:nvSpPr>
            <p:cNvPr id="9" name="Dowolny kształt 8">
              <a:extLst>
                <a:ext uri="{FF2B5EF4-FFF2-40B4-BE49-F238E27FC236}">
                  <a16:creationId xmlns:a16="http://schemas.microsoft.com/office/drawing/2014/main" id="{CBFDC813-675E-47E4-BCCB-C8F1FD024CD0}"/>
                </a:ext>
              </a:extLst>
            </p:cNvPr>
            <p:cNvSpPr/>
            <p:nvPr/>
          </p:nvSpPr>
          <p:spPr>
            <a:xfrm>
              <a:off x="1713235" y="2681183"/>
              <a:ext cx="2732943" cy="1639648"/>
            </a:xfrm>
            <a:custGeom>
              <a:avLst/>
              <a:gdLst>
                <a:gd name="connsiteX0" fmla="*/ 0 w 2732484"/>
                <a:gd name="connsiteY0" fmla="*/ 0 h 1639490"/>
                <a:gd name="connsiteX1" fmla="*/ 2732484 w 2732484"/>
                <a:gd name="connsiteY1" fmla="*/ 0 h 1639490"/>
                <a:gd name="connsiteX2" fmla="*/ 2732484 w 2732484"/>
                <a:gd name="connsiteY2" fmla="*/ 1639490 h 1639490"/>
                <a:gd name="connsiteX3" fmla="*/ 0 w 2732484"/>
                <a:gd name="connsiteY3" fmla="*/ 1639490 h 1639490"/>
                <a:gd name="connsiteX4" fmla="*/ 0 w 2732484"/>
                <a:gd name="connsiteY4" fmla="*/ 0 h 1639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484" h="1639490">
                  <a:moveTo>
                    <a:pt x="0" y="0"/>
                  </a:moveTo>
                  <a:lnTo>
                    <a:pt x="2732484" y="0"/>
                  </a:lnTo>
                  <a:lnTo>
                    <a:pt x="2732484" y="1639490"/>
                  </a:lnTo>
                  <a:lnTo>
                    <a:pt x="0" y="1639490"/>
                  </a:lnTo>
                  <a:lnTo>
                    <a:pt x="0" y="0"/>
                  </a:lnTo>
                  <a:close/>
                </a:path>
              </a:pathLst>
            </a:custGeom>
          </p:spPr>
          <p:style>
            <a:lnRef idx="2">
              <a:schemeClr val="accent1"/>
            </a:lnRef>
            <a:fillRef idx="1">
              <a:schemeClr val="lt1"/>
            </a:fillRef>
            <a:effectRef idx="0">
              <a:schemeClr val="accent1"/>
            </a:effectRef>
            <a:fontRef idx="minor">
              <a:schemeClr val="dk1"/>
            </a:fontRef>
          </p:style>
          <p:txBody>
            <a:bodyPr lIns="83820" tIns="83820" rIns="83820" bIns="83820" spcCol="1270" anchor="ctr"/>
            <a:lstStyle/>
            <a:p>
              <a:pPr algn="ctr" defTabSz="977900" eaLnBrk="1" hangingPunct="1">
                <a:lnSpc>
                  <a:spcPct val="90000"/>
                </a:lnSpc>
                <a:spcAft>
                  <a:spcPct val="35000"/>
                </a:spcAft>
                <a:defRPr/>
              </a:pPr>
              <a:r>
                <a:rPr lang="pl-PL" sz="2400" dirty="0"/>
                <a:t>pracodawca ma prawo korzystać z uprawnień, jakie wynikają z umownego podporządkowania</a:t>
              </a:r>
            </a:p>
          </p:txBody>
        </p:sp>
        <p:sp>
          <p:nvSpPr>
            <p:cNvPr id="10" name="Dowolny kształt 9">
              <a:extLst>
                <a:ext uri="{FF2B5EF4-FFF2-40B4-BE49-F238E27FC236}">
                  <a16:creationId xmlns:a16="http://schemas.microsoft.com/office/drawing/2014/main" id="{62CF3E69-75F6-40A2-8236-A1C9F5275FC9}"/>
                </a:ext>
              </a:extLst>
            </p:cNvPr>
            <p:cNvSpPr/>
            <p:nvPr/>
          </p:nvSpPr>
          <p:spPr>
            <a:xfrm>
              <a:off x="4718508" y="2681183"/>
              <a:ext cx="2732944" cy="1639648"/>
            </a:xfrm>
            <a:custGeom>
              <a:avLst/>
              <a:gdLst>
                <a:gd name="connsiteX0" fmla="*/ 0 w 2732484"/>
                <a:gd name="connsiteY0" fmla="*/ 0 h 1639490"/>
                <a:gd name="connsiteX1" fmla="*/ 2732484 w 2732484"/>
                <a:gd name="connsiteY1" fmla="*/ 0 h 1639490"/>
                <a:gd name="connsiteX2" fmla="*/ 2732484 w 2732484"/>
                <a:gd name="connsiteY2" fmla="*/ 1639490 h 1639490"/>
                <a:gd name="connsiteX3" fmla="*/ 0 w 2732484"/>
                <a:gd name="connsiteY3" fmla="*/ 1639490 h 1639490"/>
                <a:gd name="connsiteX4" fmla="*/ 0 w 2732484"/>
                <a:gd name="connsiteY4" fmla="*/ 0 h 1639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484" h="1639490">
                  <a:moveTo>
                    <a:pt x="0" y="0"/>
                  </a:moveTo>
                  <a:lnTo>
                    <a:pt x="2732484" y="0"/>
                  </a:lnTo>
                  <a:lnTo>
                    <a:pt x="2732484" y="1639490"/>
                  </a:lnTo>
                  <a:lnTo>
                    <a:pt x="0" y="1639490"/>
                  </a:lnTo>
                  <a:lnTo>
                    <a:pt x="0" y="0"/>
                  </a:lnTo>
                  <a:close/>
                </a:path>
              </a:pathLst>
            </a:custGeom>
          </p:spPr>
          <p:style>
            <a:lnRef idx="2">
              <a:schemeClr val="accent1"/>
            </a:lnRef>
            <a:fillRef idx="1">
              <a:schemeClr val="lt1"/>
            </a:fillRef>
            <a:effectRef idx="0">
              <a:schemeClr val="accent1"/>
            </a:effectRef>
            <a:fontRef idx="minor">
              <a:schemeClr val="dk1"/>
            </a:fontRef>
          </p:style>
          <p:txBody>
            <a:bodyPr lIns="83820" tIns="83820" rIns="83820" bIns="83820" spcCol="1270" anchor="ctr"/>
            <a:lstStyle/>
            <a:p>
              <a:pPr algn="ctr" defTabSz="977900" eaLnBrk="1" hangingPunct="1">
                <a:lnSpc>
                  <a:spcPct val="90000"/>
                </a:lnSpc>
                <a:spcAft>
                  <a:spcPct val="35000"/>
                </a:spcAft>
                <a:defRPr/>
              </a:pPr>
              <a:r>
                <a:rPr lang="pl-PL" sz="2400" dirty="0"/>
                <a:t>w szczególności ma prawo do stosowania kontroli i nadzoru nad wykonywaniem pracy przez pracowników</a:t>
              </a:r>
            </a:p>
          </p:txBody>
        </p:sp>
        <p:sp>
          <p:nvSpPr>
            <p:cNvPr id="11" name="Dowolny kształt 10">
              <a:extLst>
                <a:ext uri="{FF2B5EF4-FFF2-40B4-BE49-F238E27FC236}">
                  <a16:creationId xmlns:a16="http://schemas.microsoft.com/office/drawing/2014/main" id="{EA959D8D-E951-42C4-9536-BE9A91ADBD21}"/>
                </a:ext>
              </a:extLst>
            </p:cNvPr>
            <p:cNvSpPr/>
            <p:nvPr/>
          </p:nvSpPr>
          <p:spPr>
            <a:xfrm>
              <a:off x="1713235" y="4593842"/>
              <a:ext cx="2732943" cy="1639649"/>
            </a:xfrm>
            <a:custGeom>
              <a:avLst/>
              <a:gdLst>
                <a:gd name="connsiteX0" fmla="*/ 0 w 2732484"/>
                <a:gd name="connsiteY0" fmla="*/ 0 h 1639490"/>
                <a:gd name="connsiteX1" fmla="*/ 2732484 w 2732484"/>
                <a:gd name="connsiteY1" fmla="*/ 0 h 1639490"/>
                <a:gd name="connsiteX2" fmla="*/ 2732484 w 2732484"/>
                <a:gd name="connsiteY2" fmla="*/ 1639490 h 1639490"/>
                <a:gd name="connsiteX3" fmla="*/ 0 w 2732484"/>
                <a:gd name="connsiteY3" fmla="*/ 1639490 h 1639490"/>
                <a:gd name="connsiteX4" fmla="*/ 0 w 2732484"/>
                <a:gd name="connsiteY4" fmla="*/ 0 h 1639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484" h="1639490">
                  <a:moveTo>
                    <a:pt x="0" y="0"/>
                  </a:moveTo>
                  <a:lnTo>
                    <a:pt x="2732484" y="0"/>
                  </a:lnTo>
                  <a:lnTo>
                    <a:pt x="2732484" y="1639490"/>
                  </a:lnTo>
                  <a:lnTo>
                    <a:pt x="0" y="1639490"/>
                  </a:lnTo>
                  <a:lnTo>
                    <a:pt x="0" y="0"/>
                  </a:lnTo>
                  <a:close/>
                </a:path>
              </a:pathLst>
            </a:custGeom>
          </p:spPr>
          <p:style>
            <a:lnRef idx="2">
              <a:schemeClr val="accent1"/>
            </a:lnRef>
            <a:fillRef idx="1">
              <a:schemeClr val="lt1"/>
            </a:fillRef>
            <a:effectRef idx="0">
              <a:schemeClr val="accent1"/>
            </a:effectRef>
            <a:fontRef idx="minor">
              <a:schemeClr val="dk1"/>
            </a:fontRef>
          </p:style>
          <p:txBody>
            <a:bodyPr lIns="83820" tIns="83820" rIns="83820" bIns="83820" spcCol="1270" anchor="ctr"/>
            <a:lstStyle/>
            <a:p>
              <a:pPr algn="ctr" defTabSz="977900" eaLnBrk="1" hangingPunct="1">
                <a:lnSpc>
                  <a:spcPct val="90000"/>
                </a:lnSpc>
                <a:spcAft>
                  <a:spcPct val="35000"/>
                </a:spcAft>
                <a:defRPr/>
              </a:pPr>
              <a:r>
                <a:rPr lang="pl-PL" sz="2400" dirty="0"/>
                <a:t>ma prawo też formułować opinie na temat pracy pracownika</a:t>
              </a:r>
            </a:p>
          </p:txBody>
        </p:sp>
        <p:sp>
          <p:nvSpPr>
            <p:cNvPr id="12" name="Dowolny kształt 11">
              <a:extLst>
                <a:ext uri="{FF2B5EF4-FFF2-40B4-BE49-F238E27FC236}">
                  <a16:creationId xmlns:a16="http://schemas.microsoft.com/office/drawing/2014/main" id="{5A235EB0-2F35-4B7F-9FD7-ABC35DE6BE87}"/>
                </a:ext>
              </a:extLst>
            </p:cNvPr>
            <p:cNvSpPr/>
            <p:nvPr/>
          </p:nvSpPr>
          <p:spPr>
            <a:xfrm>
              <a:off x="4718508" y="4593842"/>
              <a:ext cx="2732944" cy="1639649"/>
            </a:xfrm>
            <a:custGeom>
              <a:avLst/>
              <a:gdLst>
                <a:gd name="connsiteX0" fmla="*/ 0 w 2732484"/>
                <a:gd name="connsiteY0" fmla="*/ 0 h 1639490"/>
                <a:gd name="connsiteX1" fmla="*/ 2732484 w 2732484"/>
                <a:gd name="connsiteY1" fmla="*/ 0 h 1639490"/>
                <a:gd name="connsiteX2" fmla="*/ 2732484 w 2732484"/>
                <a:gd name="connsiteY2" fmla="*/ 1639490 h 1639490"/>
                <a:gd name="connsiteX3" fmla="*/ 0 w 2732484"/>
                <a:gd name="connsiteY3" fmla="*/ 1639490 h 1639490"/>
                <a:gd name="connsiteX4" fmla="*/ 0 w 2732484"/>
                <a:gd name="connsiteY4" fmla="*/ 0 h 1639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2484" h="1639490">
                  <a:moveTo>
                    <a:pt x="0" y="0"/>
                  </a:moveTo>
                  <a:lnTo>
                    <a:pt x="2732484" y="0"/>
                  </a:lnTo>
                  <a:lnTo>
                    <a:pt x="2732484" y="1639490"/>
                  </a:lnTo>
                  <a:lnTo>
                    <a:pt x="0" y="1639490"/>
                  </a:lnTo>
                  <a:lnTo>
                    <a:pt x="0" y="0"/>
                  </a:lnTo>
                  <a:close/>
                </a:path>
              </a:pathLst>
            </a:custGeom>
          </p:spPr>
          <p:style>
            <a:lnRef idx="2">
              <a:schemeClr val="accent1"/>
            </a:lnRef>
            <a:fillRef idx="1">
              <a:schemeClr val="lt1"/>
            </a:fillRef>
            <a:effectRef idx="0">
              <a:schemeClr val="accent1"/>
            </a:effectRef>
            <a:fontRef idx="minor">
              <a:schemeClr val="dk1"/>
            </a:fontRef>
          </p:style>
          <p:txBody>
            <a:bodyPr lIns="83820" tIns="83820" rIns="83820" bIns="83820" spcCol="1270" anchor="ctr"/>
            <a:lstStyle/>
            <a:p>
              <a:pPr algn="ctr" defTabSz="977900" eaLnBrk="1" hangingPunct="1">
                <a:lnSpc>
                  <a:spcPct val="90000"/>
                </a:lnSpc>
                <a:spcAft>
                  <a:spcPct val="35000"/>
                </a:spcAft>
                <a:defRPr/>
              </a:pPr>
              <a:r>
                <a:rPr lang="pl-PL" sz="2400" b="1" dirty="0"/>
                <a:t>nie może to prowadzić do naruszenia godności pracownika</a:t>
              </a:r>
            </a:p>
          </p:txBody>
        </p:sp>
      </p:grpSp>
      <p:cxnSp>
        <p:nvCxnSpPr>
          <p:cNvPr id="13" name="Łącznik prosty 12">
            <a:extLst>
              <a:ext uri="{FF2B5EF4-FFF2-40B4-BE49-F238E27FC236}">
                <a16:creationId xmlns:a16="http://schemas.microsoft.com/office/drawing/2014/main" id="{A13393BE-5EB0-43BD-BF28-E98340D81977}"/>
              </a:ext>
            </a:extLst>
          </p:cNvPr>
          <p:cNvCxnSpPr/>
          <p:nvPr/>
        </p:nvCxnSpPr>
        <p:spPr>
          <a:xfrm>
            <a:off x="533400" y="9144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571C48C-AE2C-47EF-8861-66EA58B737A1}"/>
              </a:ext>
            </a:extLst>
          </p:cNvPr>
          <p:cNvSpPr>
            <a:spLocks noGrp="1"/>
          </p:cNvSpPr>
          <p:nvPr>
            <p:ph type="title"/>
          </p:nvPr>
        </p:nvSpPr>
        <p:spPr/>
        <p:txBody>
          <a:bodyPr>
            <a:normAutofit/>
          </a:bodyPr>
          <a:lstStyle/>
          <a:p>
            <a:pPr algn="l"/>
            <a:r>
              <a:rPr lang="pl-PL" b="1" dirty="0">
                <a:solidFill>
                  <a:schemeClr val="accent1">
                    <a:lumMod val="50000"/>
                  </a:schemeClr>
                </a:solidFill>
                <a:latin typeface="+mn-lt"/>
                <a:ea typeface="Calibri bold" panose="020F0702030404030204" pitchFamily="34" charset="0"/>
                <a:cs typeface="Calibri bold" panose="020F0702030404030204" pitchFamily="34" charset="0"/>
              </a:rPr>
              <a:t>Projekt – </a:t>
            </a:r>
            <a:r>
              <a:rPr lang="pl-PL" sz="2400" b="1" dirty="0">
                <a:solidFill>
                  <a:schemeClr val="accent1">
                    <a:lumMod val="50000"/>
                  </a:schemeClr>
                </a:solidFill>
                <a:latin typeface="+mn-lt"/>
              </a:rPr>
              <a:t>art. 18</a:t>
            </a:r>
            <a:r>
              <a:rPr lang="pl-PL" sz="2400" b="1" baseline="30000" dirty="0">
                <a:solidFill>
                  <a:schemeClr val="accent1">
                    <a:lumMod val="50000"/>
                  </a:schemeClr>
                </a:solidFill>
                <a:latin typeface="+mn-lt"/>
              </a:rPr>
              <a:t>3f</a:t>
            </a:r>
            <a:r>
              <a:rPr lang="pl-PL" sz="2400" b="1" dirty="0">
                <a:solidFill>
                  <a:schemeClr val="accent1">
                    <a:lumMod val="50000"/>
                  </a:schemeClr>
                </a:solidFill>
                <a:latin typeface="+mn-lt"/>
              </a:rPr>
              <a:t> k.p. </a:t>
            </a:r>
            <a:endParaRPr lang="pl-PL" b="1" dirty="0">
              <a:solidFill>
                <a:schemeClr val="accent1">
                  <a:lumMod val="50000"/>
                </a:schemeClr>
              </a:solidFill>
              <a:latin typeface="+mn-lt"/>
              <a:ea typeface="Calibri bold" panose="020F0702030404030204" pitchFamily="34" charset="0"/>
              <a:cs typeface="Calibri bold" panose="020F0702030404030204" pitchFamily="34" charset="0"/>
            </a:endParaRPr>
          </a:p>
        </p:txBody>
      </p:sp>
      <p:sp>
        <p:nvSpPr>
          <p:cNvPr id="3" name="Symbol zastępczy zawartości 2">
            <a:extLst>
              <a:ext uri="{FF2B5EF4-FFF2-40B4-BE49-F238E27FC236}">
                <a16:creationId xmlns:a16="http://schemas.microsoft.com/office/drawing/2014/main" id="{C280D80A-C692-4103-97DA-47F4CACFECB3}"/>
              </a:ext>
            </a:extLst>
          </p:cNvPr>
          <p:cNvSpPr>
            <a:spLocks noGrp="1"/>
          </p:cNvSpPr>
          <p:nvPr>
            <p:ph idx="1"/>
          </p:nvPr>
        </p:nvSpPr>
        <p:spPr>
          <a:xfrm>
            <a:off x="360000" y="1285200"/>
            <a:ext cx="8098200" cy="5274000"/>
          </a:xfrm>
        </p:spPr>
        <p:txBody>
          <a:bodyPr>
            <a:normAutofit/>
          </a:bodyPr>
          <a:lstStyle/>
          <a:p>
            <a:pPr marL="0" indent="0" algn="just">
              <a:buNone/>
            </a:pPr>
            <a:endParaRPr lang="pl-PL" sz="2000" b="0" i="0" u="none" strike="noStrike" baseline="0" dirty="0">
              <a:latin typeface="TimesNewRomanPSMT"/>
            </a:endParaRPr>
          </a:p>
          <a:p>
            <a:pPr marL="0" indent="0" algn="just">
              <a:buNone/>
            </a:pPr>
            <a:r>
              <a:rPr lang="pl-PL" sz="2000" b="0" i="0" u="none" strike="noStrike" baseline="0" dirty="0">
                <a:latin typeface="TimesNewRomanPSMT"/>
              </a:rPr>
              <a:t>§ 1. W postępowaniach o naruszenie zasady równego traktowania w zakresie </a:t>
            </a:r>
            <a:r>
              <a:rPr lang="pl-PL" sz="2000" b="0" i="0" u="none" strike="noStrike" baseline="0" dirty="0" err="1">
                <a:latin typeface="TimesNewRomanPSMT"/>
              </a:rPr>
              <a:t>zachowań</a:t>
            </a:r>
            <a:r>
              <a:rPr lang="pl-PL" sz="2000" b="0" i="0" u="none" strike="noStrike" baseline="0" dirty="0">
                <a:latin typeface="TimesNewRomanPSMT"/>
              </a:rPr>
              <a:t>, o których mowa w art. 183a § 5 i 6, toczących się w oparciu o przepisy ustawy z dnia 17 listopada 1964 r. — Kodeks postępowania cywilnego (Dz. U. z 2024 r. poz. 1568 i 1841.) lub w ramach postępowań wewnątrzzakładowych, pracownik zarzucający naruszenie zasady równego traktowania uprawdopodobnia fakt jej naruszenia.</a:t>
            </a:r>
          </a:p>
          <a:p>
            <a:pPr marL="0" indent="0" algn="just">
              <a:buNone/>
            </a:pPr>
            <a:r>
              <a:rPr lang="pl-PL" sz="2000" b="0" i="0" u="none" strike="noStrike" baseline="0" dirty="0">
                <a:latin typeface="TimesNewRomanPSMT"/>
              </a:rPr>
              <a:t>§ 2. W przypadku uprawdopodobnienia naruszenia zasady równego traktowania pracodawca, któremu zarzucono naruszenie tej zasady, jest obowiązany wykazać, że nie dopuścił się jej naruszenia.</a:t>
            </a:r>
            <a:endParaRPr lang="pl-PL" sz="2000" dirty="0"/>
          </a:p>
        </p:txBody>
      </p:sp>
      <p:cxnSp>
        <p:nvCxnSpPr>
          <p:cNvPr id="4" name="Łącznik prosty 3">
            <a:extLst>
              <a:ext uri="{FF2B5EF4-FFF2-40B4-BE49-F238E27FC236}">
                <a16:creationId xmlns:a16="http://schemas.microsoft.com/office/drawing/2014/main" id="{6AF4DBBA-6416-4500-B377-90C427DC9BA0}"/>
              </a:ext>
            </a:extLst>
          </p:cNvPr>
          <p:cNvCxnSpPr/>
          <p:nvPr/>
        </p:nvCxnSpPr>
        <p:spPr>
          <a:xfrm>
            <a:off x="457200" y="963416"/>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654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0C245E-4F77-4626-8904-BA0AF54C7278}"/>
              </a:ext>
            </a:extLst>
          </p:cNvPr>
          <p:cNvSpPr>
            <a:spLocks noGrp="1"/>
          </p:cNvSpPr>
          <p:nvPr>
            <p:ph type="title"/>
          </p:nvPr>
        </p:nvSpPr>
        <p:spPr/>
        <p:txBody>
          <a:bodyPr/>
          <a:lstStyle/>
          <a:p>
            <a:pPr algn="l">
              <a:defRPr/>
            </a:pPr>
            <a:r>
              <a:rPr lang="pl-PL" sz="28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Działania w granicach prawa - II PSKP 38/23</a:t>
            </a:r>
          </a:p>
        </p:txBody>
      </p:sp>
      <p:sp>
        <p:nvSpPr>
          <p:cNvPr id="29699" name="Symbol zastępczy zawartości 2">
            <a:extLst>
              <a:ext uri="{FF2B5EF4-FFF2-40B4-BE49-F238E27FC236}">
                <a16:creationId xmlns:a16="http://schemas.microsoft.com/office/drawing/2014/main" id="{8D1C01D1-2290-410F-B6AF-DF49D055F748}"/>
              </a:ext>
            </a:extLst>
          </p:cNvPr>
          <p:cNvSpPr>
            <a:spLocks noGrp="1"/>
          </p:cNvSpPr>
          <p:nvPr>
            <p:ph idx="1"/>
          </p:nvPr>
        </p:nvSpPr>
        <p:spPr>
          <a:xfrm>
            <a:off x="360000" y="1285200"/>
            <a:ext cx="8326800" cy="4125000"/>
          </a:xfrm>
        </p:spPr>
        <p:txBody>
          <a:bodyPr>
            <a:normAutofit/>
          </a:bodyPr>
          <a:lstStyle/>
          <a:p>
            <a:pPr marL="0" indent="0" algn="just">
              <a:buFont typeface="Arial" panose="020B0604020202020204" pitchFamily="34" charset="0"/>
              <a:buNone/>
            </a:pPr>
            <a:endParaRPr lang="pl-PL" altLang="pl-PL" sz="3200" dirty="0"/>
          </a:p>
          <a:p>
            <a:pPr marL="0" indent="0" algn="just">
              <a:buFont typeface="Arial" panose="020B0604020202020204" pitchFamily="34" charset="0"/>
              <a:buNone/>
            </a:pPr>
            <a:r>
              <a:rPr lang="pl-PL" altLang="pl-PL" sz="3200" dirty="0"/>
              <a:t>Stosowanie przez pracodawcę </a:t>
            </a:r>
            <a:r>
              <a:rPr lang="pl-PL" altLang="pl-PL" sz="3200" dirty="0" err="1"/>
              <a:t>mobbingu</a:t>
            </a:r>
            <a:r>
              <a:rPr lang="pl-PL" altLang="pl-PL" sz="3200" dirty="0"/>
              <a:t> może polegać także na podejmowaniu działań w granicach ustawowych uprawnień przełożonego, a więc obejmować zachowania, które są prawem dozwolone (art. 94</a:t>
            </a:r>
            <a:r>
              <a:rPr lang="pl-PL" altLang="pl-PL" sz="3200" baseline="30000" dirty="0"/>
              <a:t>3</a:t>
            </a:r>
            <a:r>
              <a:rPr lang="pl-PL" altLang="pl-PL" sz="3200" dirty="0"/>
              <a:t> § 2 </a:t>
            </a:r>
            <a:r>
              <a:rPr lang="pl-PL" altLang="pl-PL" sz="3200" dirty="0" err="1"/>
              <a:t>k.p</a:t>
            </a:r>
            <a:r>
              <a:rPr lang="pl-PL" altLang="pl-PL" sz="3200" dirty="0"/>
              <a:t>.).</a:t>
            </a:r>
          </a:p>
        </p:txBody>
      </p:sp>
      <p:cxnSp>
        <p:nvCxnSpPr>
          <p:cNvPr id="5" name="Łącznik prosty 4">
            <a:extLst>
              <a:ext uri="{FF2B5EF4-FFF2-40B4-BE49-F238E27FC236}">
                <a16:creationId xmlns:a16="http://schemas.microsoft.com/office/drawing/2014/main" id="{4AE0A06E-F709-491F-8376-3A8363B644D3}"/>
              </a:ext>
            </a:extLst>
          </p:cNvPr>
          <p:cNvCxnSpPr/>
          <p:nvPr/>
        </p:nvCxnSpPr>
        <p:spPr>
          <a:xfrm>
            <a:off x="457200" y="11430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15AE61B-1797-4226-BF06-4987744CC215}"/>
              </a:ext>
            </a:extLst>
          </p:cNvPr>
          <p:cNvSpPr>
            <a:spLocks noGrp="1"/>
          </p:cNvSpPr>
          <p:nvPr>
            <p:ph type="title"/>
          </p:nvPr>
        </p:nvSpPr>
        <p:spPr>
          <a:xfrm>
            <a:off x="457200" y="260350"/>
            <a:ext cx="8229600" cy="576263"/>
          </a:xfrm>
        </p:spPr>
        <p:txBody>
          <a:bodyPr anchor="t">
            <a:normAutofit fontScale="90000"/>
          </a:bodyPr>
          <a:lstStyle/>
          <a:p>
            <a:pPr algn="l">
              <a:defRPr/>
            </a:pPr>
            <a:r>
              <a:rPr lang="pl-PL" sz="31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Aspekt skutku (wywołanie u pracownika zaniżonej oceny przydatności zawodowej)</a:t>
            </a:r>
            <a:br>
              <a:rPr lang="pl-PL" dirty="0"/>
            </a:br>
            <a:r>
              <a:rPr lang="pl-PL" b="1" dirty="0">
                <a:solidFill>
                  <a:schemeClr val="accent3">
                    <a:lumMod val="50000"/>
                  </a:schemeClr>
                </a:solidFill>
                <a:effectLst>
                  <a:outerShdw blurRad="38100" dist="38100" dir="2700000" algn="tl">
                    <a:srgbClr val="000000">
                      <a:alpha val="43137"/>
                    </a:srgbClr>
                  </a:outerShdw>
                </a:effectLst>
              </a:rPr>
              <a:t> </a:t>
            </a:r>
          </a:p>
        </p:txBody>
      </p:sp>
      <p:sp>
        <p:nvSpPr>
          <p:cNvPr id="34820" name="Symbol zastępczy zawartości 4">
            <a:extLst>
              <a:ext uri="{FF2B5EF4-FFF2-40B4-BE49-F238E27FC236}">
                <a16:creationId xmlns:a16="http://schemas.microsoft.com/office/drawing/2014/main" id="{BB472772-1BBD-421C-B3C1-FB639086CC3B}"/>
              </a:ext>
            </a:extLst>
          </p:cNvPr>
          <p:cNvSpPr>
            <a:spLocks noGrp="1"/>
          </p:cNvSpPr>
          <p:nvPr>
            <p:ph idx="1"/>
          </p:nvPr>
        </p:nvSpPr>
        <p:spPr>
          <a:xfrm>
            <a:off x="457200" y="1628775"/>
            <a:ext cx="8229600" cy="4497388"/>
          </a:xfrm>
        </p:spPr>
        <p:txBody>
          <a:bodyPr/>
          <a:lstStyle/>
          <a:p>
            <a:pPr algn="just">
              <a:buFont typeface="Wingdings" panose="05000000000000000000" pitchFamily="2" charset="2"/>
              <a:buChar char="q"/>
              <a:defRPr/>
            </a:pPr>
            <a:r>
              <a:rPr lang="pl-PL" sz="2800" dirty="0"/>
              <a:t>powstaje problem pracowników zbyt wrażliwych, albo nawet nieetycznych, którzy chcą się zemścić oraz tych, którzy wykazują nieprzeciętną odporność psychiczną,  </a:t>
            </a:r>
          </a:p>
          <a:p>
            <a:pPr algn="just">
              <a:buFont typeface="Wingdings" panose="05000000000000000000" pitchFamily="2" charset="2"/>
              <a:buChar char="q"/>
              <a:defRPr/>
            </a:pPr>
            <a:r>
              <a:rPr lang="pl-PL" sz="2800" dirty="0"/>
              <a:t>należy kierować się tu ocenami obiektywnymi (III PK 2/09), </a:t>
            </a:r>
          </a:p>
          <a:p>
            <a:pPr algn="just">
              <a:buFont typeface="Wingdings" panose="05000000000000000000" pitchFamily="2" charset="2"/>
              <a:buChar char="q"/>
              <a:defRPr/>
            </a:pPr>
            <a:r>
              <a:rPr lang="pl-PL" sz="2800" dirty="0"/>
              <a:t>nie można przypisywać zbyt dużej roli subiektywnym odczuciom ofiary,</a:t>
            </a:r>
          </a:p>
          <a:p>
            <a:pPr algn="just">
              <a:buFont typeface="Wingdings" panose="05000000000000000000" pitchFamily="2" charset="2"/>
              <a:buChar char="q"/>
              <a:defRPr/>
            </a:pPr>
            <a:r>
              <a:rPr lang="pl-PL" sz="2800" dirty="0"/>
              <a:t>postuluje się stworzenia </a:t>
            </a:r>
            <a:r>
              <a:rPr lang="pl-PL" sz="2800" b="1" dirty="0">
                <a:solidFill>
                  <a:srgbClr val="002060"/>
                </a:solidFill>
                <a:effectLst>
                  <a:outerShdw blurRad="38100" dist="38100" dir="2700000" algn="tl">
                    <a:srgbClr val="000000">
                      <a:alpha val="43137"/>
                    </a:srgbClr>
                  </a:outerShdw>
                </a:effectLst>
              </a:rPr>
              <a:t>wzorca ofiary rozsądnej  </a:t>
            </a:r>
          </a:p>
          <a:p>
            <a:pPr algn="just">
              <a:buFont typeface="Arial" charset="0"/>
              <a:buBlip>
                <a:blip r:embed="rId2"/>
              </a:buBlip>
              <a:defRPr/>
            </a:pPr>
            <a:endParaRPr lang="pl-PL" dirty="0"/>
          </a:p>
        </p:txBody>
      </p:sp>
      <p:cxnSp>
        <p:nvCxnSpPr>
          <p:cNvPr id="5" name="Łącznik prosty 4">
            <a:extLst>
              <a:ext uri="{FF2B5EF4-FFF2-40B4-BE49-F238E27FC236}">
                <a16:creationId xmlns:a16="http://schemas.microsoft.com/office/drawing/2014/main" id="{D5BDF0F3-71C9-4194-B4CF-EF01AE475234}"/>
              </a:ext>
            </a:extLst>
          </p:cNvPr>
          <p:cNvCxnSpPr/>
          <p:nvPr/>
        </p:nvCxnSpPr>
        <p:spPr>
          <a:xfrm>
            <a:off x="457200" y="12192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6CD668F-0A77-4634-9E54-96B8B7B57C28}"/>
              </a:ext>
            </a:extLst>
          </p:cNvPr>
          <p:cNvSpPr>
            <a:spLocks noGrp="1"/>
          </p:cNvSpPr>
          <p:nvPr>
            <p:ph type="title"/>
          </p:nvPr>
        </p:nvSpPr>
        <p:spPr>
          <a:xfrm>
            <a:off x="457200" y="274638"/>
            <a:ext cx="8229600" cy="561975"/>
          </a:xfrm>
        </p:spPr>
        <p:txBody>
          <a:bodyPr>
            <a:normAutofit fontScale="90000"/>
          </a:bodyPr>
          <a:lstStyle/>
          <a:p>
            <a:pPr algn="l">
              <a:defRPr/>
            </a:pPr>
            <a:r>
              <a:rPr lang="pl-PL" sz="32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Wzorzec ofiary rozsądnej -  III PSKP 11/22</a:t>
            </a:r>
          </a:p>
        </p:txBody>
      </p:sp>
      <p:sp>
        <p:nvSpPr>
          <p:cNvPr id="3" name="Symbol zastępczy zawartości 2">
            <a:extLst>
              <a:ext uri="{FF2B5EF4-FFF2-40B4-BE49-F238E27FC236}">
                <a16:creationId xmlns:a16="http://schemas.microsoft.com/office/drawing/2014/main" id="{43CBED25-B5DA-443E-8FEC-01D6E3299F0D}"/>
              </a:ext>
            </a:extLst>
          </p:cNvPr>
          <p:cNvSpPr>
            <a:spLocks noGrp="1"/>
          </p:cNvSpPr>
          <p:nvPr>
            <p:ph idx="1"/>
          </p:nvPr>
        </p:nvSpPr>
        <p:spPr>
          <a:xfrm>
            <a:off x="457200" y="1371599"/>
            <a:ext cx="8229600" cy="4754564"/>
          </a:xfrm>
        </p:spPr>
        <p:txBody>
          <a:bodyPr/>
          <a:lstStyle/>
          <a:p>
            <a:pPr marL="0" indent="0" algn="just">
              <a:buFont typeface="Arial" panose="020B0604020202020204" pitchFamily="34" charset="0"/>
              <a:buNone/>
              <a:defRPr/>
            </a:pPr>
            <a:r>
              <a:rPr lang="pl-PL" sz="2400" b="1" dirty="0"/>
              <a:t>Gdyby przewidziane w art. 94</a:t>
            </a:r>
            <a:r>
              <a:rPr lang="pl-PL" sz="2400" b="1" baseline="30000" dirty="0"/>
              <a:t>3</a:t>
            </a:r>
            <a:r>
              <a:rPr lang="pl-PL" sz="2400" b="1" dirty="0"/>
              <a:t> § 3 </a:t>
            </a:r>
            <a:r>
              <a:rPr lang="pl-PL" sz="2400" b="1" dirty="0" err="1"/>
              <a:t>k.p</a:t>
            </a:r>
            <a:r>
              <a:rPr lang="pl-PL" sz="2400" b="1" dirty="0"/>
              <a:t>. świadczenie miało przysługiwać tylko pracownikom, którzy potrafili poradzić sobie ze zjawiskiem </a:t>
            </a:r>
            <a:r>
              <a:rPr lang="pl-PL" sz="2400" b="1" dirty="0" err="1"/>
              <a:t>mobbingu</a:t>
            </a:r>
            <a:r>
              <a:rPr lang="pl-PL" sz="2400" b="1" dirty="0"/>
              <a:t>, cytowany przepis byłby martwy. </a:t>
            </a:r>
          </a:p>
          <a:p>
            <a:pPr marL="0" indent="0" algn="just">
              <a:buFont typeface="Arial" panose="020B0604020202020204" pitchFamily="34" charset="0"/>
              <a:buNone/>
              <a:defRPr/>
            </a:pPr>
            <a:r>
              <a:rPr lang="pl-PL" sz="2400" dirty="0"/>
              <a:t>Człowiek o stalowych nerwach, na którym próby szykanowania go przez współpracowników i przełożonych nie robią wrażenia i który potrafi efektywnie przeciwdziałać tym </a:t>
            </a:r>
            <a:r>
              <a:rPr lang="pl-PL" sz="2400" dirty="0" err="1"/>
              <a:t>zachowaniom</a:t>
            </a:r>
            <a:r>
              <a:rPr lang="pl-PL" sz="2400" dirty="0"/>
              <a:t>, wprawdzie jest obiektem </a:t>
            </a:r>
            <a:r>
              <a:rPr lang="pl-PL" sz="2400" dirty="0" err="1"/>
              <a:t>mobbingu</a:t>
            </a:r>
            <a:r>
              <a:rPr lang="pl-PL" sz="2400" dirty="0"/>
              <a:t>, ale nie jego ofiarą. Osoba taka z reguły nie doznaje rozstroju zdrowia z powodu niekorzystnej dla niej atmosfery w zakładzie pracy.</a:t>
            </a:r>
          </a:p>
          <a:p>
            <a:pPr algn="just">
              <a:defRPr/>
            </a:pPr>
            <a:endParaRPr lang="pl-PL" sz="2400" dirty="0"/>
          </a:p>
        </p:txBody>
      </p:sp>
      <p:cxnSp>
        <p:nvCxnSpPr>
          <p:cNvPr id="5" name="Łącznik prosty 4">
            <a:extLst>
              <a:ext uri="{FF2B5EF4-FFF2-40B4-BE49-F238E27FC236}">
                <a16:creationId xmlns:a16="http://schemas.microsoft.com/office/drawing/2014/main" id="{8C585DA9-17E4-40AE-9C31-405AE0F77062}"/>
              </a:ext>
            </a:extLst>
          </p:cNvPr>
          <p:cNvCxnSpPr/>
          <p:nvPr/>
        </p:nvCxnSpPr>
        <p:spPr>
          <a:xfrm>
            <a:off x="533400" y="9144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ABF056-DBF4-4388-A3A8-B0F36026C42F}"/>
              </a:ext>
            </a:extLst>
          </p:cNvPr>
          <p:cNvSpPr>
            <a:spLocks noGrp="1"/>
          </p:cNvSpPr>
          <p:nvPr>
            <p:ph type="title"/>
          </p:nvPr>
        </p:nvSpPr>
        <p:spPr>
          <a:xfrm>
            <a:off x="457200" y="260350"/>
            <a:ext cx="8229600" cy="576263"/>
          </a:xfrm>
        </p:spPr>
        <p:txBody>
          <a:bodyPr anchor="t">
            <a:normAutofit fontScale="90000"/>
          </a:bodyPr>
          <a:lstStyle/>
          <a:p>
            <a:pPr algn="l">
              <a:defRPr/>
            </a:pPr>
            <a:r>
              <a:rPr lang="pl-PL" sz="36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Aspekt celu </a:t>
            </a:r>
          </a:p>
        </p:txBody>
      </p:sp>
      <p:sp>
        <p:nvSpPr>
          <p:cNvPr id="32772" name="Symbol zastępczy zawartości 4">
            <a:extLst>
              <a:ext uri="{FF2B5EF4-FFF2-40B4-BE49-F238E27FC236}">
                <a16:creationId xmlns:a16="http://schemas.microsoft.com/office/drawing/2014/main" id="{A34783DF-6B00-462E-B7E3-D41985D5863F}"/>
              </a:ext>
            </a:extLst>
          </p:cNvPr>
          <p:cNvSpPr>
            <a:spLocks noGrp="1"/>
          </p:cNvSpPr>
          <p:nvPr>
            <p:ph idx="1"/>
          </p:nvPr>
        </p:nvSpPr>
        <p:spPr>
          <a:xfrm>
            <a:off x="457200" y="1052513"/>
            <a:ext cx="8229600" cy="5073650"/>
          </a:xfrm>
        </p:spPr>
        <p:txBody>
          <a:bodyPr>
            <a:normAutofit lnSpcReduction="10000"/>
          </a:bodyPr>
          <a:lstStyle/>
          <a:p>
            <a:pPr algn="just">
              <a:buFont typeface="Wingdings" panose="05000000000000000000" pitchFamily="2" charset="2"/>
              <a:buChar char="q"/>
            </a:pPr>
            <a:r>
              <a:rPr lang="pl-PL" altLang="pl-PL" sz="2800" dirty="0"/>
              <a:t>poniżenie lub ośmieszenie pracownika, izolowanie go lub wyeliminowanie z zespołu współpracowników, </a:t>
            </a:r>
          </a:p>
          <a:p>
            <a:pPr algn="just">
              <a:buFont typeface="Wingdings" panose="05000000000000000000" pitchFamily="2" charset="2"/>
              <a:buChar char="q"/>
            </a:pPr>
            <a:r>
              <a:rPr lang="pl-PL" altLang="pl-PL" sz="2800" dirty="0"/>
              <a:t>ponownie należy uciekać się do ocen obiektywnych,</a:t>
            </a:r>
          </a:p>
          <a:p>
            <a:pPr algn="just">
              <a:buFont typeface="Wingdings" panose="05000000000000000000" pitchFamily="2" charset="2"/>
              <a:buChar char="q"/>
            </a:pPr>
            <a:r>
              <a:rPr lang="pl-PL" altLang="pl-PL" sz="2800" dirty="0"/>
              <a:t>przesłanka jest zrealizowana, jeżeli wskazane stany zaistniały lub </a:t>
            </a:r>
            <a:r>
              <a:rPr lang="pl-PL" altLang="pl-PL" sz="2800" dirty="0" err="1"/>
              <a:t>mobber</a:t>
            </a:r>
            <a:r>
              <a:rPr lang="pl-PL" altLang="pl-PL" sz="2800" dirty="0"/>
              <a:t> swym działaniem do nich zmierzał (etap usiłowania),</a:t>
            </a:r>
          </a:p>
          <a:p>
            <a:pPr algn="just">
              <a:buFont typeface="Wingdings" panose="05000000000000000000" pitchFamily="2" charset="2"/>
              <a:buChar char="q"/>
            </a:pPr>
            <a:r>
              <a:rPr lang="pl-PL" altLang="pl-PL" sz="2800" b="1" dirty="0"/>
              <a:t>nie wymaga się przy tym stwierdzenia po stronie prześladowcy działania ukierunkowanego na osiągnięcie celu. Wystarczy, że pracownik był obiektem oddziaływania, które według obiektywnej miary może być ocenione za wywołujące skutki określone w </a:t>
            </a:r>
            <a:r>
              <a:rPr lang="pl-PL" altLang="pl-PL" sz="2800" b="1" dirty="0">
                <a:hlinkClick r:id="rId2"/>
              </a:rPr>
              <a:t>art. 94</a:t>
            </a:r>
            <a:r>
              <a:rPr lang="pl-PL" altLang="pl-PL" sz="2800" b="1" baseline="30000" dirty="0">
                <a:hlinkClick r:id="rId2"/>
              </a:rPr>
              <a:t>3</a:t>
            </a:r>
            <a:r>
              <a:rPr lang="pl-PL" altLang="pl-PL" sz="2800" b="1" dirty="0"/>
              <a:t> </a:t>
            </a:r>
          </a:p>
        </p:txBody>
      </p:sp>
      <p:cxnSp>
        <p:nvCxnSpPr>
          <p:cNvPr id="5" name="Łącznik prosty 4">
            <a:extLst>
              <a:ext uri="{FF2B5EF4-FFF2-40B4-BE49-F238E27FC236}">
                <a16:creationId xmlns:a16="http://schemas.microsoft.com/office/drawing/2014/main" id="{BB701604-BFF2-48C8-8426-30446B3E2AAF}"/>
              </a:ext>
            </a:extLst>
          </p:cNvPr>
          <p:cNvCxnSpPr/>
          <p:nvPr/>
        </p:nvCxnSpPr>
        <p:spPr>
          <a:xfrm>
            <a:off x="533400" y="9144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288F3D7-C011-4749-97B5-1AE750F0A4F7}"/>
              </a:ext>
            </a:extLst>
          </p:cNvPr>
          <p:cNvSpPr>
            <a:spLocks noGrp="1"/>
          </p:cNvSpPr>
          <p:nvPr>
            <p:ph type="title"/>
          </p:nvPr>
        </p:nvSpPr>
        <p:spPr/>
        <p:txBody>
          <a:bodyPr/>
          <a:lstStyle/>
          <a:p>
            <a:pPr algn="l">
              <a:defRPr/>
            </a:pPr>
            <a:r>
              <a:rPr lang="pl-PL" sz="36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Czy tylko umyślność? (nie – I PK 203/09)</a:t>
            </a:r>
          </a:p>
        </p:txBody>
      </p:sp>
      <p:graphicFrame>
        <p:nvGraphicFramePr>
          <p:cNvPr id="5" name="Symbol zastępczy zawartości 4">
            <a:extLst>
              <a:ext uri="{FF2B5EF4-FFF2-40B4-BE49-F238E27FC236}">
                <a16:creationId xmlns:a16="http://schemas.microsoft.com/office/drawing/2014/main" id="{A3862E96-2C27-440F-9F8E-CD0A15682993}"/>
              </a:ext>
            </a:extLst>
          </p:cNvPr>
          <p:cNvGraphicFramePr>
            <a:graphicFrameLocks noGrp="1"/>
          </p:cNvGraphicFramePr>
          <p:nvPr>
            <p:ph idx="1"/>
            <p:extLst>
              <p:ext uri="{D42A27DB-BD31-4B8C-83A1-F6EECF244321}">
                <p14:modId xmlns:p14="http://schemas.microsoft.com/office/powerpoint/2010/main" val="25879308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Łącznik prosty 5">
            <a:extLst>
              <a:ext uri="{FF2B5EF4-FFF2-40B4-BE49-F238E27FC236}">
                <a16:creationId xmlns:a16="http://schemas.microsoft.com/office/drawing/2014/main" id="{5D9CB707-49D8-498A-BEB5-A1266CDF492A}"/>
              </a:ext>
            </a:extLst>
          </p:cNvPr>
          <p:cNvCxnSpPr/>
          <p:nvPr/>
        </p:nvCxnSpPr>
        <p:spPr>
          <a:xfrm>
            <a:off x="457200" y="11430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DA2D658-FD0E-4A94-A726-A45E47A8D5F5}"/>
              </a:ext>
            </a:extLst>
          </p:cNvPr>
          <p:cNvSpPr>
            <a:spLocks noGrp="1"/>
          </p:cNvSpPr>
          <p:nvPr>
            <p:ph type="title"/>
          </p:nvPr>
        </p:nvSpPr>
        <p:spPr/>
        <p:txBody>
          <a:bodyPr/>
          <a:lstStyle/>
          <a:p>
            <a:pPr algn="l">
              <a:defRPr/>
            </a:pPr>
            <a:r>
              <a:rPr lang="pl-PL" sz="28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Izolowanie pracownika - II PK 88/08</a:t>
            </a:r>
          </a:p>
        </p:txBody>
      </p:sp>
      <p:sp>
        <p:nvSpPr>
          <p:cNvPr id="34819" name="Symbol zastępczy zawartości 2">
            <a:extLst>
              <a:ext uri="{FF2B5EF4-FFF2-40B4-BE49-F238E27FC236}">
                <a16:creationId xmlns:a16="http://schemas.microsoft.com/office/drawing/2014/main" id="{D31DDA10-F0E1-46A4-ACF5-CD5E72083FFE}"/>
              </a:ext>
            </a:extLst>
          </p:cNvPr>
          <p:cNvSpPr>
            <a:spLocks noGrp="1"/>
          </p:cNvSpPr>
          <p:nvPr>
            <p:ph idx="1"/>
          </p:nvPr>
        </p:nvSpPr>
        <p:spPr>
          <a:xfrm>
            <a:off x="360000" y="1285200"/>
            <a:ext cx="7869600" cy="4429800"/>
          </a:xfrm>
        </p:spPr>
        <p:txBody>
          <a:bodyPr>
            <a:normAutofit/>
          </a:bodyPr>
          <a:lstStyle/>
          <a:p>
            <a:pPr marL="0" indent="0" algn="just">
              <a:buFont typeface="Arial" panose="020B0604020202020204" pitchFamily="34" charset="0"/>
              <a:buNone/>
            </a:pPr>
            <a:r>
              <a:rPr lang="pl-PL" altLang="pl-PL" sz="2400" dirty="0"/>
              <a:t>Izolacja pracownika w grupie współpracowników nie stanowi autonomicznej cechy </a:t>
            </a:r>
            <a:r>
              <a:rPr lang="pl-PL" altLang="pl-PL" sz="2400" dirty="0" err="1"/>
              <a:t>mobbingu</a:t>
            </a:r>
            <a:r>
              <a:rPr lang="pl-PL" altLang="pl-PL" sz="2400" dirty="0"/>
              <a:t>. Tylko izolacja w grupie pracowniczej będąca następstwem działań polegających na negatywnych </a:t>
            </a:r>
            <a:r>
              <a:rPr lang="pl-PL" altLang="pl-PL" sz="2400" dirty="0" err="1"/>
              <a:t>zachowaniach</a:t>
            </a:r>
            <a:r>
              <a:rPr lang="pl-PL" altLang="pl-PL" sz="2400" dirty="0"/>
              <a:t> objętych dyspozycją tej normy (nękanie, zastraszanie, poniżanie, ośmieszanie) uzasadnia przyjęcie zaistnienia </a:t>
            </a:r>
            <a:r>
              <a:rPr lang="pl-PL" altLang="pl-PL" sz="2400" dirty="0" err="1"/>
              <a:t>mobbingu</a:t>
            </a:r>
            <a:r>
              <a:rPr lang="pl-PL" altLang="pl-PL" sz="2400" dirty="0"/>
              <a:t>. </a:t>
            </a:r>
            <a:r>
              <a:rPr lang="pl-PL" altLang="pl-PL" sz="2400" b="1" dirty="0"/>
              <a:t>Jeżeli natomiast jest ona reakcją na naganne zachowania pracownika w stosunku do swoich współpracowników, to nie ma podstaw, aby działaniom polegającym na unikaniu kontaktów z takim pracownikiem przypisywać znamiona </a:t>
            </a:r>
            <a:r>
              <a:rPr lang="pl-PL" altLang="pl-PL" sz="2400" b="1" dirty="0" err="1"/>
              <a:t>mobbingu</a:t>
            </a:r>
            <a:r>
              <a:rPr lang="pl-PL" altLang="pl-PL" sz="2400" b="1" dirty="0"/>
              <a:t>.</a:t>
            </a:r>
          </a:p>
        </p:txBody>
      </p:sp>
      <p:cxnSp>
        <p:nvCxnSpPr>
          <p:cNvPr id="5" name="Łącznik prosty 4">
            <a:extLst>
              <a:ext uri="{FF2B5EF4-FFF2-40B4-BE49-F238E27FC236}">
                <a16:creationId xmlns:a16="http://schemas.microsoft.com/office/drawing/2014/main" id="{7FB10CE7-A4C9-41A1-881A-48CFC9F6CB3B}"/>
              </a:ext>
            </a:extLst>
          </p:cNvPr>
          <p:cNvCxnSpPr/>
          <p:nvPr/>
        </p:nvCxnSpPr>
        <p:spPr>
          <a:xfrm>
            <a:off x="533400" y="9144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FC0113F-0854-4652-8A7E-ED914870B29B}"/>
              </a:ext>
            </a:extLst>
          </p:cNvPr>
          <p:cNvSpPr>
            <a:spLocks noGrp="1"/>
          </p:cNvSpPr>
          <p:nvPr>
            <p:ph type="title"/>
          </p:nvPr>
        </p:nvSpPr>
        <p:spPr>
          <a:xfrm>
            <a:off x="457200" y="274638"/>
            <a:ext cx="8229600" cy="850900"/>
          </a:xfrm>
          <a:solidFill>
            <a:schemeClr val="accent5">
              <a:lumMod val="20000"/>
              <a:lumOff val="80000"/>
            </a:schemeClr>
          </a:solidFill>
        </p:spPr>
        <p:txBody>
          <a:bodyPr/>
          <a:lstStyle/>
          <a:p>
            <a:pPr algn="l">
              <a:defRPr/>
            </a:pPr>
            <a:r>
              <a:rPr lang="pl-PL" sz="28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Roszczenia z tytułu </a:t>
            </a:r>
            <a:r>
              <a:rPr lang="pl-PL" sz="2800" b="1" dirty="0" err="1">
                <a:solidFill>
                  <a:srgbClr val="002060"/>
                </a:solidFill>
                <a:latin typeface="Calibri bold" panose="020F0702030404030204" pitchFamily="34" charset="0"/>
                <a:ea typeface="Calibri bold" panose="020F0702030404030204" pitchFamily="34" charset="0"/>
                <a:cs typeface="Calibri bold" panose="020F0702030404030204" pitchFamily="34" charset="0"/>
              </a:rPr>
              <a:t>mobbingu</a:t>
            </a:r>
            <a:r>
              <a:rPr lang="pl-PL" sz="28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 uregulowane w </a:t>
            </a:r>
            <a:r>
              <a:rPr lang="pl-PL" sz="2800" b="1" dirty="0" err="1">
                <a:solidFill>
                  <a:srgbClr val="002060"/>
                </a:solidFill>
                <a:latin typeface="Calibri bold" panose="020F0702030404030204" pitchFamily="34" charset="0"/>
                <a:ea typeface="Calibri bold" panose="020F0702030404030204" pitchFamily="34" charset="0"/>
                <a:cs typeface="Calibri bold" panose="020F0702030404030204" pitchFamily="34" charset="0"/>
              </a:rPr>
              <a:t>k.p</a:t>
            </a:r>
            <a:r>
              <a:rPr lang="pl-PL" sz="28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a:t>
            </a:r>
            <a:endParaRPr lang="pl-PL" sz="3600" b="1" dirty="0">
              <a:solidFill>
                <a:schemeClr val="accent3">
                  <a:lumMod val="50000"/>
                </a:schemeClr>
              </a:solidFill>
              <a:effectLst>
                <a:outerShdw blurRad="38100" dist="38100" dir="2700000" algn="tl">
                  <a:srgbClr val="000000">
                    <a:alpha val="43137"/>
                  </a:srgbClr>
                </a:outerShdw>
              </a:effectLst>
            </a:endParaRPr>
          </a:p>
        </p:txBody>
      </p:sp>
      <p:grpSp>
        <p:nvGrpSpPr>
          <p:cNvPr id="35843" name="Grupa 5">
            <a:extLst>
              <a:ext uri="{FF2B5EF4-FFF2-40B4-BE49-F238E27FC236}">
                <a16:creationId xmlns:a16="http://schemas.microsoft.com/office/drawing/2014/main" id="{4BF29C41-3B4D-4A3A-A6E6-F9EFE3C57A3D}"/>
              </a:ext>
            </a:extLst>
          </p:cNvPr>
          <p:cNvGrpSpPr>
            <a:grpSpLocks/>
          </p:cNvGrpSpPr>
          <p:nvPr/>
        </p:nvGrpSpPr>
        <p:grpSpPr bwMode="auto">
          <a:xfrm>
            <a:off x="457200" y="1773238"/>
            <a:ext cx="8229600" cy="4248150"/>
            <a:chOff x="457200" y="2514979"/>
            <a:chExt cx="8229599" cy="2980169"/>
          </a:xfrm>
        </p:grpSpPr>
        <p:sp>
          <p:nvSpPr>
            <p:cNvPr id="7" name="Dowolny kształt 6">
              <a:extLst>
                <a:ext uri="{FF2B5EF4-FFF2-40B4-BE49-F238E27FC236}">
                  <a16:creationId xmlns:a16="http://schemas.microsoft.com/office/drawing/2014/main" id="{24E14C4F-20E7-4C20-891E-9D3BEA241B36}"/>
                </a:ext>
              </a:extLst>
            </p:cNvPr>
            <p:cNvSpPr/>
            <p:nvPr/>
          </p:nvSpPr>
          <p:spPr>
            <a:xfrm>
              <a:off x="457200" y="2514979"/>
              <a:ext cx="8229599" cy="1296307"/>
            </a:xfrm>
            <a:custGeom>
              <a:avLst/>
              <a:gdLst>
                <a:gd name="connsiteX0" fmla="*/ 0 w 8229599"/>
                <a:gd name="connsiteY0" fmla="*/ 216102 h 1296585"/>
                <a:gd name="connsiteX1" fmla="*/ 63295 w 8229599"/>
                <a:gd name="connsiteY1" fmla="*/ 63295 h 1296585"/>
                <a:gd name="connsiteX2" fmla="*/ 216102 w 8229599"/>
                <a:gd name="connsiteY2" fmla="*/ 0 h 1296585"/>
                <a:gd name="connsiteX3" fmla="*/ 8013497 w 8229599"/>
                <a:gd name="connsiteY3" fmla="*/ 0 h 1296585"/>
                <a:gd name="connsiteX4" fmla="*/ 8166304 w 8229599"/>
                <a:gd name="connsiteY4" fmla="*/ 63295 h 1296585"/>
                <a:gd name="connsiteX5" fmla="*/ 8229599 w 8229599"/>
                <a:gd name="connsiteY5" fmla="*/ 216102 h 1296585"/>
                <a:gd name="connsiteX6" fmla="*/ 8229599 w 8229599"/>
                <a:gd name="connsiteY6" fmla="*/ 1080483 h 1296585"/>
                <a:gd name="connsiteX7" fmla="*/ 8166304 w 8229599"/>
                <a:gd name="connsiteY7" fmla="*/ 1233290 h 1296585"/>
                <a:gd name="connsiteX8" fmla="*/ 8013497 w 8229599"/>
                <a:gd name="connsiteY8" fmla="*/ 1296585 h 1296585"/>
                <a:gd name="connsiteX9" fmla="*/ 216102 w 8229599"/>
                <a:gd name="connsiteY9" fmla="*/ 1296585 h 1296585"/>
                <a:gd name="connsiteX10" fmla="*/ 63295 w 8229599"/>
                <a:gd name="connsiteY10" fmla="*/ 1233290 h 1296585"/>
                <a:gd name="connsiteX11" fmla="*/ 0 w 8229599"/>
                <a:gd name="connsiteY11" fmla="*/ 1080483 h 1296585"/>
                <a:gd name="connsiteX12" fmla="*/ 0 w 8229599"/>
                <a:gd name="connsiteY12" fmla="*/ 216102 h 1296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599" h="1296585">
                  <a:moveTo>
                    <a:pt x="0" y="216102"/>
                  </a:moveTo>
                  <a:cubicBezTo>
                    <a:pt x="0" y="158788"/>
                    <a:pt x="22768" y="103822"/>
                    <a:pt x="63295" y="63295"/>
                  </a:cubicBezTo>
                  <a:cubicBezTo>
                    <a:pt x="103822" y="22768"/>
                    <a:pt x="158789" y="0"/>
                    <a:pt x="216102" y="0"/>
                  </a:cubicBezTo>
                  <a:lnTo>
                    <a:pt x="8013497" y="0"/>
                  </a:lnTo>
                  <a:cubicBezTo>
                    <a:pt x="8070811" y="0"/>
                    <a:pt x="8125777" y="22768"/>
                    <a:pt x="8166304" y="63295"/>
                  </a:cubicBezTo>
                  <a:cubicBezTo>
                    <a:pt x="8206831" y="103822"/>
                    <a:pt x="8229599" y="158789"/>
                    <a:pt x="8229599" y="216102"/>
                  </a:cubicBezTo>
                  <a:lnTo>
                    <a:pt x="8229599" y="1080483"/>
                  </a:lnTo>
                  <a:cubicBezTo>
                    <a:pt x="8229599" y="1137797"/>
                    <a:pt x="8206831" y="1192763"/>
                    <a:pt x="8166304" y="1233290"/>
                  </a:cubicBezTo>
                  <a:cubicBezTo>
                    <a:pt x="8125777" y="1273817"/>
                    <a:pt x="8070811" y="1296585"/>
                    <a:pt x="8013497" y="1296585"/>
                  </a:cubicBezTo>
                  <a:lnTo>
                    <a:pt x="216102" y="1296585"/>
                  </a:lnTo>
                  <a:cubicBezTo>
                    <a:pt x="158788" y="1296585"/>
                    <a:pt x="103822" y="1273817"/>
                    <a:pt x="63295" y="1233290"/>
                  </a:cubicBezTo>
                  <a:cubicBezTo>
                    <a:pt x="22768" y="1192763"/>
                    <a:pt x="0" y="1137797"/>
                    <a:pt x="0" y="1080483"/>
                  </a:cubicBezTo>
                  <a:lnTo>
                    <a:pt x="0" y="216102"/>
                  </a:lnTo>
                  <a:close/>
                </a:path>
              </a:pathLst>
            </a:custGeom>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169974" tIns="169974" rIns="169974" bIns="169974" spcCol="1270" anchor="ctr"/>
            <a:lstStyle/>
            <a:p>
              <a:pPr algn="just" defTabSz="1244600" eaLnBrk="1" hangingPunct="1">
                <a:lnSpc>
                  <a:spcPct val="90000"/>
                </a:lnSpc>
                <a:spcAft>
                  <a:spcPct val="35000"/>
                </a:spcAft>
                <a:defRPr/>
              </a:pPr>
              <a:r>
                <a:rPr lang="pl-PL" sz="2800" dirty="0"/>
                <a:t>roszczenie odszkodowawcze z tytułu </a:t>
              </a:r>
              <a:r>
                <a:rPr lang="pl-PL" sz="2800" dirty="0" err="1"/>
                <a:t>mobbingu</a:t>
              </a:r>
              <a:r>
                <a:rPr lang="pl-PL" sz="2800" dirty="0"/>
                <a:t> (od 7 września 2019 r.) lub rozwiązania umowę o pracę wskutek </a:t>
              </a:r>
              <a:r>
                <a:rPr lang="pl-PL" sz="2800" dirty="0" err="1"/>
                <a:t>mobbingu</a:t>
              </a:r>
              <a:r>
                <a:rPr lang="pl-PL" sz="2800" dirty="0"/>
                <a:t> - art. 94</a:t>
              </a:r>
              <a:r>
                <a:rPr lang="pl-PL" sz="2800" baseline="30000" dirty="0"/>
                <a:t>3 </a:t>
              </a:r>
              <a:r>
                <a:rPr lang="pl-PL" sz="2800" dirty="0"/>
                <a:t>§ 4 </a:t>
              </a:r>
              <a:r>
                <a:rPr lang="pl-PL" sz="2800" dirty="0" err="1"/>
                <a:t>k.p</a:t>
              </a:r>
              <a:r>
                <a:rPr lang="pl-PL" sz="2800" dirty="0"/>
                <a:t>.</a:t>
              </a:r>
            </a:p>
          </p:txBody>
        </p:sp>
        <p:sp>
          <p:nvSpPr>
            <p:cNvPr id="8" name="Dowolny kształt 7">
              <a:extLst>
                <a:ext uri="{FF2B5EF4-FFF2-40B4-BE49-F238E27FC236}">
                  <a16:creationId xmlns:a16="http://schemas.microsoft.com/office/drawing/2014/main" id="{AD61EB97-1CF7-4510-9544-C5C997677A3D}"/>
                </a:ext>
              </a:extLst>
            </p:cNvPr>
            <p:cNvSpPr/>
            <p:nvPr/>
          </p:nvSpPr>
          <p:spPr>
            <a:xfrm>
              <a:off x="457200" y="3998382"/>
              <a:ext cx="8229599" cy="1496766"/>
            </a:xfrm>
            <a:custGeom>
              <a:avLst/>
              <a:gdLst>
                <a:gd name="connsiteX0" fmla="*/ 0 w 8229599"/>
                <a:gd name="connsiteY0" fmla="*/ 249402 h 1496384"/>
                <a:gd name="connsiteX1" fmla="*/ 73048 w 8229599"/>
                <a:gd name="connsiteY1" fmla="*/ 73048 h 1496384"/>
                <a:gd name="connsiteX2" fmla="*/ 249402 w 8229599"/>
                <a:gd name="connsiteY2" fmla="*/ 0 h 1496384"/>
                <a:gd name="connsiteX3" fmla="*/ 7980197 w 8229599"/>
                <a:gd name="connsiteY3" fmla="*/ 0 h 1496384"/>
                <a:gd name="connsiteX4" fmla="*/ 8156551 w 8229599"/>
                <a:gd name="connsiteY4" fmla="*/ 73048 h 1496384"/>
                <a:gd name="connsiteX5" fmla="*/ 8229599 w 8229599"/>
                <a:gd name="connsiteY5" fmla="*/ 249402 h 1496384"/>
                <a:gd name="connsiteX6" fmla="*/ 8229599 w 8229599"/>
                <a:gd name="connsiteY6" fmla="*/ 1246982 h 1496384"/>
                <a:gd name="connsiteX7" fmla="*/ 8156551 w 8229599"/>
                <a:gd name="connsiteY7" fmla="*/ 1423336 h 1496384"/>
                <a:gd name="connsiteX8" fmla="*/ 7980197 w 8229599"/>
                <a:gd name="connsiteY8" fmla="*/ 1496384 h 1496384"/>
                <a:gd name="connsiteX9" fmla="*/ 249402 w 8229599"/>
                <a:gd name="connsiteY9" fmla="*/ 1496384 h 1496384"/>
                <a:gd name="connsiteX10" fmla="*/ 73048 w 8229599"/>
                <a:gd name="connsiteY10" fmla="*/ 1423336 h 1496384"/>
                <a:gd name="connsiteX11" fmla="*/ 0 w 8229599"/>
                <a:gd name="connsiteY11" fmla="*/ 1246982 h 1496384"/>
                <a:gd name="connsiteX12" fmla="*/ 0 w 8229599"/>
                <a:gd name="connsiteY12" fmla="*/ 249402 h 149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599" h="1496384">
                  <a:moveTo>
                    <a:pt x="0" y="249402"/>
                  </a:moveTo>
                  <a:cubicBezTo>
                    <a:pt x="0" y="183256"/>
                    <a:pt x="26276" y="119820"/>
                    <a:pt x="73048" y="73048"/>
                  </a:cubicBezTo>
                  <a:cubicBezTo>
                    <a:pt x="119820" y="26276"/>
                    <a:pt x="183256" y="0"/>
                    <a:pt x="249402" y="0"/>
                  </a:cubicBezTo>
                  <a:lnTo>
                    <a:pt x="7980197" y="0"/>
                  </a:lnTo>
                  <a:cubicBezTo>
                    <a:pt x="8046343" y="0"/>
                    <a:pt x="8109779" y="26276"/>
                    <a:pt x="8156551" y="73048"/>
                  </a:cubicBezTo>
                  <a:cubicBezTo>
                    <a:pt x="8203323" y="119820"/>
                    <a:pt x="8229599" y="183256"/>
                    <a:pt x="8229599" y="249402"/>
                  </a:cubicBezTo>
                  <a:lnTo>
                    <a:pt x="8229599" y="1246982"/>
                  </a:lnTo>
                  <a:cubicBezTo>
                    <a:pt x="8229599" y="1313128"/>
                    <a:pt x="8203323" y="1376564"/>
                    <a:pt x="8156551" y="1423336"/>
                  </a:cubicBezTo>
                  <a:cubicBezTo>
                    <a:pt x="8109779" y="1470108"/>
                    <a:pt x="8046343" y="1496384"/>
                    <a:pt x="7980197" y="1496384"/>
                  </a:cubicBezTo>
                  <a:lnTo>
                    <a:pt x="249402" y="1496384"/>
                  </a:lnTo>
                  <a:cubicBezTo>
                    <a:pt x="183256" y="1496384"/>
                    <a:pt x="119820" y="1470108"/>
                    <a:pt x="73048" y="1423336"/>
                  </a:cubicBezTo>
                  <a:cubicBezTo>
                    <a:pt x="26276" y="1376564"/>
                    <a:pt x="0" y="1313128"/>
                    <a:pt x="0" y="1246982"/>
                  </a:cubicBezTo>
                  <a:lnTo>
                    <a:pt x="0" y="249402"/>
                  </a:lnTo>
                  <a:close/>
                </a:path>
              </a:pathLst>
            </a:custGeom>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179727" tIns="179727" rIns="179727" bIns="179727" spcCol="1270" anchor="ctr"/>
            <a:lstStyle/>
            <a:p>
              <a:pPr algn="just" defTabSz="1244600" eaLnBrk="1" hangingPunct="1">
                <a:lnSpc>
                  <a:spcPct val="90000"/>
                </a:lnSpc>
                <a:spcAft>
                  <a:spcPct val="35000"/>
                </a:spcAft>
                <a:defRPr/>
              </a:pPr>
              <a:r>
                <a:rPr lang="pl-PL" sz="2800" dirty="0"/>
                <a:t>roszczenie o zadośćuczynienie w związku z wystąpieniem rozstroju zdrowia - art. 94</a:t>
              </a:r>
              <a:r>
                <a:rPr lang="pl-PL" sz="2800" baseline="30000" dirty="0"/>
                <a:t>3 </a:t>
              </a:r>
              <a:r>
                <a:rPr lang="pl-PL" sz="2800" dirty="0"/>
                <a:t>§ 3 </a:t>
              </a:r>
              <a:r>
                <a:rPr lang="pl-PL" sz="2800" dirty="0" err="1"/>
                <a:t>k.p</a:t>
              </a:r>
              <a:r>
                <a:rPr lang="pl-PL" sz="2800" dirty="0"/>
                <a:t>.</a:t>
              </a:r>
            </a:p>
          </p:txBody>
        </p:sp>
      </p:grpSp>
      <p:cxnSp>
        <p:nvCxnSpPr>
          <p:cNvPr id="9" name="Łącznik prosty 8">
            <a:extLst>
              <a:ext uri="{FF2B5EF4-FFF2-40B4-BE49-F238E27FC236}">
                <a16:creationId xmlns:a16="http://schemas.microsoft.com/office/drawing/2014/main" id="{D9D0D1A7-B437-47F8-A18C-570A539F2482}"/>
              </a:ext>
            </a:extLst>
          </p:cNvPr>
          <p:cNvCxnSpPr/>
          <p:nvPr/>
        </p:nvCxnSpPr>
        <p:spPr>
          <a:xfrm>
            <a:off x="609600" y="1125538"/>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A83E21-B0F7-4718-951C-329E6B5ABF96}"/>
              </a:ext>
            </a:extLst>
          </p:cNvPr>
          <p:cNvSpPr>
            <a:spLocks noGrp="1"/>
          </p:cNvSpPr>
          <p:nvPr>
            <p:ph type="title"/>
          </p:nvPr>
        </p:nvSpPr>
        <p:spPr/>
        <p:txBody>
          <a:bodyPr>
            <a:normAutofit fontScale="90000"/>
          </a:bodyPr>
          <a:lstStyle/>
          <a:p>
            <a:pPr algn="l">
              <a:defRPr/>
            </a:pPr>
            <a:r>
              <a:rPr lang="pl-PL" sz="40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Szkoda</a:t>
            </a:r>
            <a:r>
              <a:rPr lang="pl-PL" sz="4000" b="1" dirty="0">
                <a:solidFill>
                  <a:schemeClr val="accent3">
                    <a:lumMod val="50000"/>
                  </a:schemeClr>
                </a:solidFill>
                <a:effectLst>
                  <a:outerShdw blurRad="38100" dist="38100" dir="2700000" algn="tl">
                    <a:srgbClr val="000000">
                      <a:alpha val="43137"/>
                    </a:srgbClr>
                  </a:outerShdw>
                </a:effectLst>
              </a:rPr>
              <a:t> </a:t>
            </a:r>
          </a:p>
        </p:txBody>
      </p:sp>
      <p:sp>
        <p:nvSpPr>
          <p:cNvPr id="36867" name="Symbol zastępczy zawartości 2">
            <a:extLst>
              <a:ext uri="{FF2B5EF4-FFF2-40B4-BE49-F238E27FC236}">
                <a16:creationId xmlns:a16="http://schemas.microsoft.com/office/drawing/2014/main" id="{610F43CF-52D1-43FD-838E-B55F74262A5C}"/>
              </a:ext>
            </a:extLst>
          </p:cNvPr>
          <p:cNvSpPr>
            <a:spLocks noGrp="1"/>
          </p:cNvSpPr>
          <p:nvPr>
            <p:ph idx="1"/>
          </p:nvPr>
        </p:nvSpPr>
        <p:spPr>
          <a:xfrm>
            <a:off x="457200" y="1417638"/>
            <a:ext cx="8435975" cy="4708525"/>
          </a:xfrm>
        </p:spPr>
        <p:txBody>
          <a:bodyPr/>
          <a:lstStyle/>
          <a:p>
            <a:pPr algn="just">
              <a:buFont typeface="Wingdings" panose="05000000000000000000" pitchFamily="2" charset="2"/>
              <a:buChar char="q"/>
            </a:pPr>
            <a:r>
              <a:rPr lang="pl-PL" altLang="pl-PL" sz="2800" dirty="0"/>
              <a:t>Do ustalenia wysokości odszkodowania odpowiednio stosuje się przepisy Kodeksu cywilnego (art. 361 k.c. w zw. z art. 300 </a:t>
            </a:r>
            <a:r>
              <a:rPr lang="pl-PL" altLang="pl-PL" sz="2800" dirty="0" err="1"/>
              <a:t>k.p</a:t>
            </a:r>
            <a:r>
              <a:rPr lang="pl-PL" altLang="pl-PL" sz="2800" dirty="0"/>
              <a:t>.). </a:t>
            </a:r>
          </a:p>
          <a:p>
            <a:pPr algn="just">
              <a:buFont typeface="Wingdings" panose="05000000000000000000" pitchFamily="2" charset="2"/>
              <a:buChar char="q"/>
            </a:pPr>
            <a:r>
              <a:rPr lang="pl-PL" altLang="pl-PL" sz="2800" dirty="0"/>
              <a:t>Szkoda nie jest konieczną przesłanką do uzyskania odszkodowania w wysokości minimalnego wynagrodzenia.</a:t>
            </a:r>
          </a:p>
          <a:p>
            <a:pPr algn="just">
              <a:buFont typeface="Wingdings" panose="05000000000000000000" pitchFamily="2" charset="2"/>
              <a:buChar char="q"/>
            </a:pPr>
            <a:r>
              <a:rPr lang="pl-PL" altLang="pl-PL" sz="2800" dirty="0"/>
              <a:t> </a:t>
            </a:r>
            <a:r>
              <a:rPr lang="pl-PL" altLang="pl-PL" sz="2800" b="1" dirty="0"/>
              <a:t>Zasądzając odszkodowanie w wysokości minimalnego wynagrodzenia sąd uwzględnia jego wysokość z chwili orzekania (I PSKP 20/21).</a:t>
            </a:r>
          </a:p>
        </p:txBody>
      </p:sp>
      <p:cxnSp>
        <p:nvCxnSpPr>
          <p:cNvPr id="5" name="Łącznik prosty 4">
            <a:extLst>
              <a:ext uri="{FF2B5EF4-FFF2-40B4-BE49-F238E27FC236}">
                <a16:creationId xmlns:a16="http://schemas.microsoft.com/office/drawing/2014/main" id="{BC1724AE-170C-4B5C-9352-EA8430988BC6}"/>
              </a:ext>
            </a:extLst>
          </p:cNvPr>
          <p:cNvCxnSpPr/>
          <p:nvPr/>
        </p:nvCxnSpPr>
        <p:spPr>
          <a:xfrm>
            <a:off x="457200" y="10668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3EBE2E8-CC85-4508-840D-BFC277034C2F}"/>
              </a:ext>
            </a:extLst>
          </p:cNvPr>
          <p:cNvSpPr>
            <a:spLocks noGrp="1"/>
          </p:cNvSpPr>
          <p:nvPr>
            <p:ph type="title"/>
          </p:nvPr>
        </p:nvSpPr>
        <p:spPr>
          <a:xfrm>
            <a:off x="457200" y="274638"/>
            <a:ext cx="8153400" cy="273619"/>
          </a:xfrm>
        </p:spPr>
        <p:txBody>
          <a:bodyPr>
            <a:normAutofit fontScale="90000"/>
          </a:bodyPr>
          <a:lstStyle/>
          <a:p>
            <a:pPr algn="l">
              <a:defRPr/>
            </a:pPr>
            <a:r>
              <a:rPr lang="pl-PL" sz="20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Roszczenie odszkodowawcze w przypadku rozwiązania umowy o pracę</a:t>
            </a:r>
            <a:r>
              <a:rPr lang="pl-PL" sz="36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 </a:t>
            </a:r>
            <a:r>
              <a:rPr lang="pl-PL" sz="3600" b="1" dirty="0">
                <a:solidFill>
                  <a:schemeClr val="accent3">
                    <a:lumMod val="50000"/>
                  </a:schemeClr>
                </a:solidFill>
                <a:effectLst>
                  <a:outerShdw blurRad="38100" dist="38100" dir="2700000" algn="tl">
                    <a:srgbClr val="000000">
                      <a:alpha val="43137"/>
                    </a:srgbClr>
                  </a:outerShdw>
                </a:effectLst>
              </a:rPr>
              <a:t> </a:t>
            </a:r>
          </a:p>
        </p:txBody>
      </p:sp>
      <p:graphicFrame>
        <p:nvGraphicFramePr>
          <p:cNvPr id="5" name="Symbol zastępczy zawartości 4">
            <a:extLst>
              <a:ext uri="{FF2B5EF4-FFF2-40B4-BE49-F238E27FC236}">
                <a16:creationId xmlns:a16="http://schemas.microsoft.com/office/drawing/2014/main" id="{C54020A6-6BC3-4FD3-AB32-44B41B09FE25}"/>
              </a:ext>
            </a:extLst>
          </p:cNvPr>
          <p:cNvGraphicFramePr>
            <a:graphicFrameLocks noGrp="1"/>
          </p:cNvGraphicFramePr>
          <p:nvPr>
            <p:ph idx="1"/>
            <p:extLst>
              <p:ext uri="{D42A27DB-BD31-4B8C-83A1-F6EECF244321}">
                <p14:modId xmlns:p14="http://schemas.microsoft.com/office/powerpoint/2010/main" val="1820429460"/>
              </p:ext>
            </p:extLst>
          </p:nvPr>
        </p:nvGraphicFramePr>
        <p:xfrm>
          <a:off x="323528" y="990600"/>
          <a:ext cx="8589640" cy="5319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Łącznik prosty 5">
            <a:extLst>
              <a:ext uri="{FF2B5EF4-FFF2-40B4-BE49-F238E27FC236}">
                <a16:creationId xmlns:a16="http://schemas.microsoft.com/office/drawing/2014/main" id="{B31FA645-0938-45B2-8D41-A39145C9728B}"/>
              </a:ext>
            </a:extLst>
          </p:cNvPr>
          <p:cNvCxnSpPr/>
          <p:nvPr/>
        </p:nvCxnSpPr>
        <p:spPr>
          <a:xfrm>
            <a:off x="533400" y="7620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7B8BB5C-D8C8-4F20-8031-9D74F428052F}"/>
              </a:ext>
            </a:extLst>
          </p:cNvPr>
          <p:cNvSpPr>
            <a:spLocks noGrp="1"/>
          </p:cNvSpPr>
          <p:nvPr>
            <p:ph type="title"/>
          </p:nvPr>
        </p:nvSpPr>
        <p:spPr>
          <a:xfrm>
            <a:off x="457200" y="274638"/>
            <a:ext cx="8229600" cy="417512"/>
          </a:xfrm>
        </p:spPr>
        <p:txBody>
          <a:bodyPr>
            <a:noAutofit/>
          </a:bodyPr>
          <a:lstStyle/>
          <a:p>
            <a:pPr algn="l">
              <a:defRPr/>
            </a:pPr>
            <a:r>
              <a:rPr lang="pl-PL" sz="24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Szkoda </a:t>
            </a:r>
          </a:p>
        </p:txBody>
      </p:sp>
      <p:grpSp>
        <p:nvGrpSpPr>
          <p:cNvPr id="38915" name="Grupa 5">
            <a:extLst>
              <a:ext uri="{FF2B5EF4-FFF2-40B4-BE49-F238E27FC236}">
                <a16:creationId xmlns:a16="http://schemas.microsoft.com/office/drawing/2014/main" id="{532CEEA6-84B3-48D2-9AA7-67172A7307D6}"/>
              </a:ext>
            </a:extLst>
          </p:cNvPr>
          <p:cNvGrpSpPr>
            <a:grpSpLocks/>
          </p:cNvGrpSpPr>
          <p:nvPr/>
        </p:nvGrpSpPr>
        <p:grpSpPr bwMode="auto">
          <a:xfrm>
            <a:off x="254000" y="908050"/>
            <a:ext cx="8636000" cy="5473700"/>
            <a:chOff x="254051" y="908720"/>
            <a:chExt cx="8635896" cy="5472608"/>
          </a:xfrm>
        </p:grpSpPr>
        <p:sp>
          <p:nvSpPr>
            <p:cNvPr id="7" name="Strzałka w prawo 6">
              <a:extLst>
                <a:ext uri="{FF2B5EF4-FFF2-40B4-BE49-F238E27FC236}">
                  <a16:creationId xmlns:a16="http://schemas.microsoft.com/office/drawing/2014/main" id="{4ED1A86D-D042-42CC-A0C0-96CE9AEB9C41}"/>
                </a:ext>
              </a:extLst>
            </p:cNvPr>
            <p:cNvSpPr/>
            <p:nvPr/>
          </p:nvSpPr>
          <p:spPr>
            <a:xfrm>
              <a:off x="900156" y="908720"/>
              <a:ext cx="7343687" cy="5472608"/>
            </a:xfrm>
            <a:prstGeom prst="rightArrow">
              <a:avLst/>
            </a:prstGeom>
          </p:spPr>
          <p:style>
            <a:lnRef idx="2">
              <a:schemeClr val="accent1"/>
            </a:lnRef>
            <a:fillRef idx="1">
              <a:schemeClr val="lt1"/>
            </a:fillRef>
            <a:effectRef idx="0">
              <a:schemeClr val="accent1"/>
            </a:effectRef>
            <a:fontRef idx="minor">
              <a:schemeClr val="dk1"/>
            </a:fontRef>
          </p:style>
        </p:sp>
        <p:sp>
          <p:nvSpPr>
            <p:cNvPr id="8" name="Dowolny kształt 7">
              <a:extLst>
                <a:ext uri="{FF2B5EF4-FFF2-40B4-BE49-F238E27FC236}">
                  <a16:creationId xmlns:a16="http://schemas.microsoft.com/office/drawing/2014/main" id="{2D27A129-AF3B-4FC9-A0BD-8B0034EB5B7A}"/>
                </a:ext>
              </a:extLst>
            </p:cNvPr>
            <p:cNvSpPr/>
            <p:nvPr/>
          </p:nvSpPr>
          <p:spPr>
            <a:xfrm>
              <a:off x="254051" y="1916582"/>
              <a:ext cx="1968476" cy="3241028"/>
            </a:xfrm>
            <a:custGeom>
              <a:avLst/>
              <a:gdLst>
                <a:gd name="connsiteX0" fmla="*/ 0 w 1968476"/>
                <a:gd name="connsiteY0" fmla="*/ 328086 h 2189043"/>
                <a:gd name="connsiteX1" fmla="*/ 96095 w 1968476"/>
                <a:gd name="connsiteY1" fmla="*/ 96094 h 2189043"/>
                <a:gd name="connsiteX2" fmla="*/ 328087 w 1968476"/>
                <a:gd name="connsiteY2" fmla="*/ 0 h 2189043"/>
                <a:gd name="connsiteX3" fmla="*/ 1640390 w 1968476"/>
                <a:gd name="connsiteY3" fmla="*/ 0 h 2189043"/>
                <a:gd name="connsiteX4" fmla="*/ 1872382 w 1968476"/>
                <a:gd name="connsiteY4" fmla="*/ 96095 h 2189043"/>
                <a:gd name="connsiteX5" fmla="*/ 1968476 w 1968476"/>
                <a:gd name="connsiteY5" fmla="*/ 328087 h 2189043"/>
                <a:gd name="connsiteX6" fmla="*/ 1968476 w 1968476"/>
                <a:gd name="connsiteY6" fmla="*/ 1860957 h 2189043"/>
                <a:gd name="connsiteX7" fmla="*/ 1872382 w 1968476"/>
                <a:gd name="connsiteY7" fmla="*/ 2092949 h 2189043"/>
                <a:gd name="connsiteX8" fmla="*/ 1640390 w 1968476"/>
                <a:gd name="connsiteY8" fmla="*/ 2189043 h 2189043"/>
                <a:gd name="connsiteX9" fmla="*/ 328086 w 1968476"/>
                <a:gd name="connsiteY9" fmla="*/ 2189043 h 2189043"/>
                <a:gd name="connsiteX10" fmla="*/ 96094 w 1968476"/>
                <a:gd name="connsiteY10" fmla="*/ 2092949 h 2189043"/>
                <a:gd name="connsiteX11" fmla="*/ 0 w 1968476"/>
                <a:gd name="connsiteY11" fmla="*/ 1860957 h 2189043"/>
                <a:gd name="connsiteX12" fmla="*/ 0 w 1968476"/>
                <a:gd name="connsiteY12" fmla="*/ 328086 h 218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8476" h="2189043">
                  <a:moveTo>
                    <a:pt x="0" y="328086"/>
                  </a:moveTo>
                  <a:cubicBezTo>
                    <a:pt x="0" y="241072"/>
                    <a:pt x="34566" y="157622"/>
                    <a:pt x="96095" y="96094"/>
                  </a:cubicBezTo>
                  <a:cubicBezTo>
                    <a:pt x="157623" y="34566"/>
                    <a:pt x="241073" y="0"/>
                    <a:pt x="328087" y="0"/>
                  </a:cubicBezTo>
                  <a:lnTo>
                    <a:pt x="1640390" y="0"/>
                  </a:lnTo>
                  <a:cubicBezTo>
                    <a:pt x="1727404" y="0"/>
                    <a:pt x="1810854" y="34566"/>
                    <a:pt x="1872382" y="96095"/>
                  </a:cubicBezTo>
                  <a:cubicBezTo>
                    <a:pt x="1933910" y="157623"/>
                    <a:pt x="1968476" y="241073"/>
                    <a:pt x="1968476" y="328087"/>
                  </a:cubicBezTo>
                  <a:lnTo>
                    <a:pt x="1968476" y="1860957"/>
                  </a:lnTo>
                  <a:cubicBezTo>
                    <a:pt x="1968476" y="1947971"/>
                    <a:pt x="1933910" y="2031421"/>
                    <a:pt x="1872382" y="2092949"/>
                  </a:cubicBezTo>
                  <a:cubicBezTo>
                    <a:pt x="1810854" y="2154477"/>
                    <a:pt x="1727404" y="2189043"/>
                    <a:pt x="1640390" y="2189043"/>
                  </a:cubicBezTo>
                  <a:lnTo>
                    <a:pt x="328086" y="2189043"/>
                  </a:lnTo>
                  <a:cubicBezTo>
                    <a:pt x="241072" y="2189043"/>
                    <a:pt x="157622" y="2154477"/>
                    <a:pt x="96094" y="2092949"/>
                  </a:cubicBezTo>
                  <a:cubicBezTo>
                    <a:pt x="34566" y="2031421"/>
                    <a:pt x="0" y="1947971"/>
                    <a:pt x="0" y="1860957"/>
                  </a:cubicBezTo>
                  <a:lnTo>
                    <a:pt x="0" y="328086"/>
                  </a:lnTo>
                  <a:close/>
                </a:path>
              </a:pathLst>
            </a:custGeom>
          </p:spPr>
          <p:style>
            <a:lnRef idx="2">
              <a:schemeClr val="accent1"/>
            </a:lnRef>
            <a:fillRef idx="1">
              <a:schemeClr val="lt1"/>
            </a:fillRef>
            <a:effectRef idx="0">
              <a:schemeClr val="accent1"/>
            </a:effectRef>
            <a:fontRef idx="minor">
              <a:schemeClr val="dk1"/>
            </a:fontRef>
          </p:style>
          <p:txBody>
            <a:bodyPr lIns="172293" tIns="172293" rIns="172293" bIns="172293" spcCol="1270" anchor="ctr"/>
            <a:lstStyle/>
            <a:p>
              <a:pPr algn="ctr" defTabSz="889000" eaLnBrk="1" hangingPunct="1">
                <a:lnSpc>
                  <a:spcPct val="90000"/>
                </a:lnSpc>
                <a:spcAft>
                  <a:spcPct val="35000"/>
                </a:spcAft>
                <a:defRPr/>
              </a:pPr>
              <a:r>
                <a:rPr lang="pl-PL" sz="2000" dirty="0"/>
                <a:t>szkoda winna wynikać z braku możliwości kontynuowania zatrudnienia,</a:t>
              </a:r>
            </a:p>
          </p:txBody>
        </p:sp>
        <p:sp>
          <p:nvSpPr>
            <p:cNvPr id="9" name="Dowolny kształt 8">
              <a:extLst>
                <a:ext uri="{FF2B5EF4-FFF2-40B4-BE49-F238E27FC236}">
                  <a16:creationId xmlns:a16="http://schemas.microsoft.com/office/drawing/2014/main" id="{8539208C-920D-4DEB-880A-077775D6FB04}"/>
                </a:ext>
              </a:extLst>
            </p:cNvPr>
            <p:cNvSpPr/>
            <p:nvPr/>
          </p:nvSpPr>
          <p:spPr>
            <a:xfrm>
              <a:off x="2476524" y="1916582"/>
              <a:ext cx="1968476" cy="3241028"/>
            </a:xfrm>
            <a:custGeom>
              <a:avLst/>
              <a:gdLst>
                <a:gd name="connsiteX0" fmla="*/ 0 w 1968476"/>
                <a:gd name="connsiteY0" fmla="*/ 328086 h 2189043"/>
                <a:gd name="connsiteX1" fmla="*/ 96095 w 1968476"/>
                <a:gd name="connsiteY1" fmla="*/ 96094 h 2189043"/>
                <a:gd name="connsiteX2" fmla="*/ 328087 w 1968476"/>
                <a:gd name="connsiteY2" fmla="*/ 0 h 2189043"/>
                <a:gd name="connsiteX3" fmla="*/ 1640390 w 1968476"/>
                <a:gd name="connsiteY3" fmla="*/ 0 h 2189043"/>
                <a:gd name="connsiteX4" fmla="*/ 1872382 w 1968476"/>
                <a:gd name="connsiteY4" fmla="*/ 96095 h 2189043"/>
                <a:gd name="connsiteX5" fmla="*/ 1968476 w 1968476"/>
                <a:gd name="connsiteY5" fmla="*/ 328087 h 2189043"/>
                <a:gd name="connsiteX6" fmla="*/ 1968476 w 1968476"/>
                <a:gd name="connsiteY6" fmla="*/ 1860957 h 2189043"/>
                <a:gd name="connsiteX7" fmla="*/ 1872382 w 1968476"/>
                <a:gd name="connsiteY7" fmla="*/ 2092949 h 2189043"/>
                <a:gd name="connsiteX8" fmla="*/ 1640390 w 1968476"/>
                <a:gd name="connsiteY8" fmla="*/ 2189043 h 2189043"/>
                <a:gd name="connsiteX9" fmla="*/ 328086 w 1968476"/>
                <a:gd name="connsiteY9" fmla="*/ 2189043 h 2189043"/>
                <a:gd name="connsiteX10" fmla="*/ 96094 w 1968476"/>
                <a:gd name="connsiteY10" fmla="*/ 2092949 h 2189043"/>
                <a:gd name="connsiteX11" fmla="*/ 0 w 1968476"/>
                <a:gd name="connsiteY11" fmla="*/ 1860957 h 2189043"/>
                <a:gd name="connsiteX12" fmla="*/ 0 w 1968476"/>
                <a:gd name="connsiteY12" fmla="*/ 328086 h 218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8476" h="2189043">
                  <a:moveTo>
                    <a:pt x="0" y="328086"/>
                  </a:moveTo>
                  <a:cubicBezTo>
                    <a:pt x="0" y="241072"/>
                    <a:pt x="34566" y="157622"/>
                    <a:pt x="96095" y="96094"/>
                  </a:cubicBezTo>
                  <a:cubicBezTo>
                    <a:pt x="157623" y="34566"/>
                    <a:pt x="241073" y="0"/>
                    <a:pt x="328087" y="0"/>
                  </a:cubicBezTo>
                  <a:lnTo>
                    <a:pt x="1640390" y="0"/>
                  </a:lnTo>
                  <a:cubicBezTo>
                    <a:pt x="1727404" y="0"/>
                    <a:pt x="1810854" y="34566"/>
                    <a:pt x="1872382" y="96095"/>
                  </a:cubicBezTo>
                  <a:cubicBezTo>
                    <a:pt x="1933910" y="157623"/>
                    <a:pt x="1968476" y="241073"/>
                    <a:pt x="1968476" y="328087"/>
                  </a:cubicBezTo>
                  <a:lnTo>
                    <a:pt x="1968476" y="1860957"/>
                  </a:lnTo>
                  <a:cubicBezTo>
                    <a:pt x="1968476" y="1947971"/>
                    <a:pt x="1933910" y="2031421"/>
                    <a:pt x="1872382" y="2092949"/>
                  </a:cubicBezTo>
                  <a:cubicBezTo>
                    <a:pt x="1810854" y="2154477"/>
                    <a:pt x="1727404" y="2189043"/>
                    <a:pt x="1640390" y="2189043"/>
                  </a:cubicBezTo>
                  <a:lnTo>
                    <a:pt x="328086" y="2189043"/>
                  </a:lnTo>
                  <a:cubicBezTo>
                    <a:pt x="241072" y="2189043"/>
                    <a:pt x="157622" y="2154477"/>
                    <a:pt x="96094" y="2092949"/>
                  </a:cubicBezTo>
                  <a:cubicBezTo>
                    <a:pt x="34566" y="2031421"/>
                    <a:pt x="0" y="1947971"/>
                    <a:pt x="0" y="1860957"/>
                  </a:cubicBezTo>
                  <a:lnTo>
                    <a:pt x="0" y="328086"/>
                  </a:lnTo>
                  <a:close/>
                </a:path>
              </a:pathLst>
            </a:custGeom>
          </p:spPr>
          <p:style>
            <a:lnRef idx="2">
              <a:schemeClr val="accent1"/>
            </a:lnRef>
            <a:fillRef idx="1">
              <a:schemeClr val="lt1"/>
            </a:fillRef>
            <a:effectRef idx="0">
              <a:schemeClr val="accent1"/>
            </a:effectRef>
            <a:fontRef idx="minor">
              <a:schemeClr val="dk1"/>
            </a:fontRef>
          </p:style>
          <p:txBody>
            <a:bodyPr lIns="172293" tIns="172293" rIns="172293" bIns="172293" spcCol="1270" anchor="ctr"/>
            <a:lstStyle/>
            <a:p>
              <a:pPr algn="ctr" defTabSz="889000" eaLnBrk="1" hangingPunct="1">
                <a:lnSpc>
                  <a:spcPct val="90000"/>
                </a:lnSpc>
                <a:spcAft>
                  <a:spcPct val="35000"/>
                </a:spcAft>
                <a:defRPr/>
              </a:pPr>
              <a:r>
                <a:rPr lang="pl-PL" sz="2000" dirty="0"/>
                <a:t>utracone korzyści  w postaci braku wynagrodzenia za pracę, braku możliwości uzyskania np. nagrody jubileuszowej, odprawy rentowej,  </a:t>
              </a:r>
            </a:p>
          </p:txBody>
        </p:sp>
        <p:sp>
          <p:nvSpPr>
            <p:cNvPr id="10" name="Dowolny kształt 9">
              <a:extLst>
                <a:ext uri="{FF2B5EF4-FFF2-40B4-BE49-F238E27FC236}">
                  <a16:creationId xmlns:a16="http://schemas.microsoft.com/office/drawing/2014/main" id="{C1418A09-844D-4CCE-8124-E07B4E7301BE}"/>
                </a:ext>
              </a:extLst>
            </p:cNvPr>
            <p:cNvSpPr/>
            <p:nvPr/>
          </p:nvSpPr>
          <p:spPr>
            <a:xfrm>
              <a:off x="4698997" y="1916582"/>
              <a:ext cx="1968476" cy="3168018"/>
            </a:xfrm>
            <a:custGeom>
              <a:avLst/>
              <a:gdLst>
                <a:gd name="connsiteX0" fmla="*/ 0 w 1968476"/>
                <a:gd name="connsiteY0" fmla="*/ 328086 h 2189043"/>
                <a:gd name="connsiteX1" fmla="*/ 96095 w 1968476"/>
                <a:gd name="connsiteY1" fmla="*/ 96094 h 2189043"/>
                <a:gd name="connsiteX2" fmla="*/ 328087 w 1968476"/>
                <a:gd name="connsiteY2" fmla="*/ 0 h 2189043"/>
                <a:gd name="connsiteX3" fmla="*/ 1640390 w 1968476"/>
                <a:gd name="connsiteY3" fmla="*/ 0 h 2189043"/>
                <a:gd name="connsiteX4" fmla="*/ 1872382 w 1968476"/>
                <a:gd name="connsiteY4" fmla="*/ 96095 h 2189043"/>
                <a:gd name="connsiteX5" fmla="*/ 1968476 w 1968476"/>
                <a:gd name="connsiteY5" fmla="*/ 328087 h 2189043"/>
                <a:gd name="connsiteX6" fmla="*/ 1968476 w 1968476"/>
                <a:gd name="connsiteY6" fmla="*/ 1860957 h 2189043"/>
                <a:gd name="connsiteX7" fmla="*/ 1872382 w 1968476"/>
                <a:gd name="connsiteY7" fmla="*/ 2092949 h 2189043"/>
                <a:gd name="connsiteX8" fmla="*/ 1640390 w 1968476"/>
                <a:gd name="connsiteY8" fmla="*/ 2189043 h 2189043"/>
                <a:gd name="connsiteX9" fmla="*/ 328086 w 1968476"/>
                <a:gd name="connsiteY9" fmla="*/ 2189043 h 2189043"/>
                <a:gd name="connsiteX10" fmla="*/ 96094 w 1968476"/>
                <a:gd name="connsiteY10" fmla="*/ 2092949 h 2189043"/>
                <a:gd name="connsiteX11" fmla="*/ 0 w 1968476"/>
                <a:gd name="connsiteY11" fmla="*/ 1860957 h 2189043"/>
                <a:gd name="connsiteX12" fmla="*/ 0 w 1968476"/>
                <a:gd name="connsiteY12" fmla="*/ 328086 h 218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8476" h="2189043">
                  <a:moveTo>
                    <a:pt x="0" y="328086"/>
                  </a:moveTo>
                  <a:cubicBezTo>
                    <a:pt x="0" y="241072"/>
                    <a:pt x="34566" y="157622"/>
                    <a:pt x="96095" y="96094"/>
                  </a:cubicBezTo>
                  <a:cubicBezTo>
                    <a:pt x="157623" y="34566"/>
                    <a:pt x="241073" y="0"/>
                    <a:pt x="328087" y="0"/>
                  </a:cubicBezTo>
                  <a:lnTo>
                    <a:pt x="1640390" y="0"/>
                  </a:lnTo>
                  <a:cubicBezTo>
                    <a:pt x="1727404" y="0"/>
                    <a:pt x="1810854" y="34566"/>
                    <a:pt x="1872382" y="96095"/>
                  </a:cubicBezTo>
                  <a:cubicBezTo>
                    <a:pt x="1933910" y="157623"/>
                    <a:pt x="1968476" y="241073"/>
                    <a:pt x="1968476" y="328087"/>
                  </a:cubicBezTo>
                  <a:lnTo>
                    <a:pt x="1968476" y="1860957"/>
                  </a:lnTo>
                  <a:cubicBezTo>
                    <a:pt x="1968476" y="1947971"/>
                    <a:pt x="1933910" y="2031421"/>
                    <a:pt x="1872382" y="2092949"/>
                  </a:cubicBezTo>
                  <a:cubicBezTo>
                    <a:pt x="1810854" y="2154477"/>
                    <a:pt x="1727404" y="2189043"/>
                    <a:pt x="1640390" y="2189043"/>
                  </a:cubicBezTo>
                  <a:lnTo>
                    <a:pt x="328086" y="2189043"/>
                  </a:lnTo>
                  <a:cubicBezTo>
                    <a:pt x="241072" y="2189043"/>
                    <a:pt x="157622" y="2154477"/>
                    <a:pt x="96094" y="2092949"/>
                  </a:cubicBezTo>
                  <a:cubicBezTo>
                    <a:pt x="34566" y="2031421"/>
                    <a:pt x="0" y="1947971"/>
                    <a:pt x="0" y="1860957"/>
                  </a:cubicBezTo>
                  <a:lnTo>
                    <a:pt x="0" y="328086"/>
                  </a:lnTo>
                  <a:close/>
                </a:path>
              </a:pathLst>
            </a:custGeom>
          </p:spPr>
          <p:style>
            <a:lnRef idx="2">
              <a:schemeClr val="accent1"/>
            </a:lnRef>
            <a:fillRef idx="1">
              <a:schemeClr val="lt1"/>
            </a:fillRef>
            <a:effectRef idx="0">
              <a:schemeClr val="accent1"/>
            </a:effectRef>
            <a:fontRef idx="minor">
              <a:schemeClr val="dk1"/>
            </a:fontRef>
          </p:style>
          <p:txBody>
            <a:bodyPr lIns="172293" tIns="172293" rIns="172293" bIns="172293" spcCol="1270" anchor="ctr"/>
            <a:lstStyle/>
            <a:p>
              <a:pPr algn="ctr" defTabSz="889000" eaLnBrk="1" hangingPunct="1">
                <a:lnSpc>
                  <a:spcPct val="90000"/>
                </a:lnSpc>
                <a:spcAft>
                  <a:spcPct val="35000"/>
                </a:spcAft>
                <a:defRPr/>
              </a:pPr>
              <a:r>
                <a:rPr lang="pl-PL" sz="2000" dirty="0"/>
                <a:t>koszty związane z </a:t>
              </a:r>
              <a:r>
                <a:rPr lang="pl-PL" sz="2000" dirty="0" err="1"/>
                <a:t>przekwalifi-kowaniem</a:t>
              </a:r>
              <a:r>
                <a:rPr lang="pl-PL" sz="2000" dirty="0"/>
                <a:t> się,</a:t>
              </a:r>
            </a:p>
          </p:txBody>
        </p:sp>
        <p:sp>
          <p:nvSpPr>
            <p:cNvPr id="11" name="Dowolny kształt 10">
              <a:extLst>
                <a:ext uri="{FF2B5EF4-FFF2-40B4-BE49-F238E27FC236}">
                  <a16:creationId xmlns:a16="http://schemas.microsoft.com/office/drawing/2014/main" id="{17DB6799-BDCC-480F-B709-D93578DB6579}"/>
                </a:ext>
              </a:extLst>
            </p:cNvPr>
            <p:cNvSpPr/>
            <p:nvPr/>
          </p:nvSpPr>
          <p:spPr>
            <a:xfrm>
              <a:off x="6921471" y="1916582"/>
              <a:ext cx="1968476" cy="3168018"/>
            </a:xfrm>
            <a:custGeom>
              <a:avLst/>
              <a:gdLst>
                <a:gd name="connsiteX0" fmla="*/ 0 w 1968476"/>
                <a:gd name="connsiteY0" fmla="*/ 328086 h 2189043"/>
                <a:gd name="connsiteX1" fmla="*/ 96095 w 1968476"/>
                <a:gd name="connsiteY1" fmla="*/ 96094 h 2189043"/>
                <a:gd name="connsiteX2" fmla="*/ 328087 w 1968476"/>
                <a:gd name="connsiteY2" fmla="*/ 0 h 2189043"/>
                <a:gd name="connsiteX3" fmla="*/ 1640390 w 1968476"/>
                <a:gd name="connsiteY3" fmla="*/ 0 h 2189043"/>
                <a:gd name="connsiteX4" fmla="*/ 1872382 w 1968476"/>
                <a:gd name="connsiteY4" fmla="*/ 96095 h 2189043"/>
                <a:gd name="connsiteX5" fmla="*/ 1968476 w 1968476"/>
                <a:gd name="connsiteY5" fmla="*/ 328087 h 2189043"/>
                <a:gd name="connsiteX6" fmla="*/ 1968476 w 1968476"/>
                <a:gd name="connsiteY6" fmla="*/ 1860957 h 2189043"/>
                <a:gd name="connsiteX7" fmla="*/ 1872382 w 1968476"/>
                <a:gd name="connsiteY7" fmla="*/ 2092949 h 2189043"/>
                <a:gd name="connsiteX8" fmla="*/ 1640390 w 1968476"/>
                <a:gd name="connsiteY8" fmla="*/ 2189043 h 2189043"/>
                <a:gd name="connsiteX9" fmla="*/ 328086 w 1968476"/>
                <a:gd name="connsiteY9" fmla="*/ 2189043 h 2189043"/>
                <a:gd name="connsiteX10" fmla="*/ 96094 w 1968476"/>
                <a:gd name="connsiteY10" fmla="*/ 2092949 h 2189043"/>
                <a:gd name="connsiteX11" fmla="*/ 0 w 1968476"/>
                <a:gd name="connsiteY11" fmla="*/ 1860957 h 2189043"/>
                <a:gd name="connsiteX12" fmla="*/ 0 w 1968476"/>
                <a:gd name="connsiteY12" fmla="*/ 328086 h 218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8476" h="2189043">
                  <a:moveTo>
                    <a:pt x="0" y="328086"/>
                  </a:moveTo>
                  <a:cubicBezTo>
                    <a:pt x="0" y="241072"/>
                    <a:pt x="34566" y="157622"/>
                    <a:pt x="96095" y="96094"/>
                  </a:cubicBezTo>
                  <a:cubicBezTo>
                    <a:pt x="157623" y="34566"/>
                    <a:pt x="241073" y="0"/>
                    <a:pt x="328087" y="0"/>
                  </a:cubicBezTo>
                  <a:lnTo>
                    <a:pt x="1640390" y="0"/>
                  </a:lnTo>
                  <a:cubicBezTo>
                    <a:pt x="1727404" y="0"/>
                    <a:pt x="1810854" y="34566"/>
                    <a:pt x="1872382" y="96095"/>
                  </a:cubicBezTo>
                  <a:cubicBezTo>
                    <a:pt x="1933910" y="157623"/>
                    <a:pt x="1968476" y="241073"/>
                    <a:pt x="1968476" y="328087"/>
                  </a:cubicBezTo>
                  <a:lnTo>
                    <a:pt x="1968476" y="1860957"/>
                  </a:lnTo>
                  <a:cubicBezTo>
                    <a:pt x="1968476" y="1947971"/>
                    <a:pt x="1933910" y="2031421"/>
                    <a:pt x="1872382" y="2092949"/>
                  </a:cubicBezTo>
                  <a:cubicBezTo>
                    <a:pt x="1810854" y="2154477"/>
                    <a:pt x="1727404" y="2189043"/>
                    <a:pt x="1640390" y="2189043"/>
                  </a:cubicBezTo>
                  <a:lnTo>
                    <a:pt x="328086" y="2189043"/>
                  </a:lnTo>
                  <a:cubicBezTo>
                    <a:pt x="241072" y="2189043"/>
                    <a:pt x="157622" y="2154477"/>
                    <a:pt x="96094" y="2092949"/>
                  </a:cubicBezTo>
                  <a:cubicBezTo>
                    <a:pt x="34566" y="2031421"/>
                    <a:pt x="0" y="1947971"/>
                    <a:pt x="0" y="1860957"/>
                  </a:cubicBezTo>
                  <a:lnTo>
                    <a:pt x="0" y="328086"/>
                  </a:lnTo>
                  <a:close/>
                </a:path>
              </a:pathLst>
            </a:custGeom>
          </p:spPr>
          <p:style>
            <a:lnRef idx="2">
              <a:schemeClr val="accent1"/>
            </a:lnRef>
            <a:fillRef idx="1">
              <a:schemeClr val="lt1"/>
            </a:fillRef>
            <a:effectRef idx="0">
              <a:schemeClr val="accent1"/>
            </a:effectRef>
            <a:fontRef idx="minor">
              <a:schemeClr val="dk1"/>
            </a:fontRef>
          </p:style>
          <p:txBody>
            <a:bodyPr lIns="172293" tIns="172293" rIns="172293" bIns="172293" spcCol="1270" anchor="ctr"/>
            <a:lstStyle/>
            <a:p>
              <a:pPr algn="ctr" defTabSz="889000" eaLnBrk="1" hangingPunct="1">
                <a:lnSpc>
                  <a:spcPct val="90000"/>
                </a:lnSpc>
                <a:spcAft>
                  <a:spcPct val="35000"/>
                </a:spcAft>
                <a:defRPr/>
              </a:pPr>
              <a:r>
                <a:rPr lang="pl-PL" sz="2000" dirty="0"/>
                <a:t>koszty rozpoczęcia działalności gospodarczej</a:t>
              </a:r>
            </a:p>
          </p:txBody>
        </p:sp>
      </p:grpSp>
      <p:cxnSp>
        <p:nvCxnSpPr>
          <p:cNvPr id="12" name="Łącznik prosty 11">
            <a:extLst>
              <a:ext uri="{FF2B5EF4-FFF2-40B4-BE49-F238E27FC236}">
                <a16:creationId xmlns:a16="http://schemas.microsoft.com/office/drawing/2014/main" id="{C11EA3B1-47A0-45FA-A8C1-70A9F6D57EC4}"/>
              </a:ext>
            </a:extLst>
          </p:cNvPr>
          <p:cNvCxnSpPr/>
          <p:nvPr/>
        </p:nvCxnSpPr>
        <p:spPr>
          <a:xfrm>
            <a:off x="533400" y="9144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571C48C-AE2C-47EF-8861-66EA58B737A1}"/>
              </a:ext>
            </a:extLst>
          </p:cNvPr>
          <p:cNvSpPr>
            <a:spLocks noGrp="1"/>
          </p:cNvSpPr>
          <p:nvPr>
            <p:ph type="title"/>
          </p:nvPr>
        </p:nvSpPr>
        <p:spPr/>
        <p:txBody>
          <a:bodyPr/>
          <a:lstStyle/>
          <a:p>
            <a:pPr algn="l"/>
            <a:r>
              <a:rPr lang="pl-PL" dirty="0">
                <a:solidFill>
                  <a:schemeClr val="accent4">
                    <a:lumMod val="50000"/>
                  </a:schemeClr>
                </a:solidFill>
                <a:latin typeface="Calibri bold" panose="020F0702030404030204" pitchFamily="34" charset="0"/>
                <a:ea typeface="Calibri bold" panose="020F0702030404030204" pitchFamily="34" charset="0"/>
                <a:cs typeface="Calibri bold" panose="020F0702030404030204" pitchFamily="34" charset="0"/>
              </a:rPr>
              <a:t>Projekt – nowe obowiązki pracodawcy  </a:t>
            </a:r>
          </a:p>
        </p:txBody>
      </p:sp>
      <p:sp>
        <p:nvSpPr>
          <p:cNvPr id="3" name="Symbol zastępczy zawartości 2">
            <a:extLst>
              <a:ext uri="{FF2B5EF4-FFF2-40B4-BE49-F238E27FC236}">
                <a16:creationId xmlns:a16="http://schemas.microsoft.com/office/drawing/2014/main" id="{C280D80A-C692-4103-97DA-47F4CACFECB3}"/>
              </a:ext>
            </a:extLst>
          </p:cNvPr>
          <p:cNvSpPr>
            <a:spLocks noGrp="1"/>
          </p:cNvSpPr>
          <p:nvPr>
            <p:ph idx="1"/>
          </p:nvPr>
        </p:nvSpPr>
        <p:spPr>
          <a:xfrm>
            <a:off x="360000" y="1285200"/>
            <a:ext cx="8098200" cy="5274000"/>
          </a:xfrm>
        </p:spPr>
        <p:txBody>
          <a:bodyPr>
            <a:normAutofit/>
          </a:bodyPr>
          <a:lstStyle/>
          <a:p>
            <a:pPr marL="0" indent="0" algn="just">
              <a:buNone/>
            </a:pPr>
            <a:r>
              <a:rPr lang="pl-PL" sz="2000" dirty="0"/>
              <a:t>art. 18</a:t>
            </a:r>
            <a:r>
              <a:rPr lang="pl-PL" sz="2000" baseline="30000" dirty="0"/>
              <a:t>3g</a:t>
            </a:r>
            <a:r>
              <a:rPr lang="pl-PL" sz="2000" dirty="0"/>
              <a:t> </a:t>
            </a:r>
            <a:r>
              <a:rPr lang="pl-PL" sz="2000" dirty="0" err="1"/>
              <a:t>k.p</a:t>
            </a:r>
            <a:r>
              <a:rPr lang="pl-PL" sz="2000" dirty="0"/>
              <a:t>. </a:t>
            </a:r>
          </a:p>
          <a:p>
            <a:pPr marL="0" indent="0" algn="just">
              <a:buNone/>
            </a:pPr>
            <a:endParaRPr lang="pl-PL" sz="2000" dirty="0"/>
          </a:p>
          <a:p>
            <a:pPr marL="0" indent="0" algn="just">
              <a:buNone/>
            </a:pPr>
            <a:r>
              <a:rPr lang="pl-PL" sz="2000" dirty="0"/>
              <a:t>Pracodawca jest obowiązany aktywnie i stale przeciwdziałać naruszaniu zasady równego traktowania przez stosowanie działań prewencyjnych, wykrywanie oraz szybkie i właściwe reagowanie, a także przez działania naprawcze i wsparcie osób dotkniętych nierównym traktowaniem.</a:t>
            </a:r>
          </a:p>
        </p:txBody>
      </p:sp>
      <p:cxnSp>
        <p:nvCxnSpPr>
          <p:cNvPr id="4" name="Łącznik prosty 3">
            <a:extLst>
              <a:ext uri="{FF2B5EF4-FFF2-40B4-BE49-F238E27FC236}">
                <a16:creationId xmlns:a16="http://schemas.microsoft.com/office/drawing/2014/main" id="{6AF4DBBA-6416-4500-B377-90C427DC9BA0}"/>
              </a:ext>
            </a:extLst>
          </p:cNvPr>
          <p:cNvCxnSpPr/>
          <p:nvPr/>
        </p:nvCxnSpPr>
        <p:spPr>
          <a:xfrm>
            <a:off x="457200" y="963416"/>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85557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A83E21-B0F7-4718-951C-329E6B5ABF96}"/>
              </a:ext>
            </a:extLst>
          </p:cNvPr>
          <p:cNvSpPr>
            <a:spLocks noGrp="1"/>
          </p:cNvSpPr>
          <p:nvPr>
            <p:ph type="title"/>
          </p:nvPr>
        </p:nvSpPr>
        <p:spPr/>
        <p:txBody>
          <a:bodyPr>
            <a:normAutofit fontScale="90000"/>
          </a:bodyPr>
          <a:lstStyle/>
          <a:p>
            <a:pPr algn="l">
              <a:defRPr/>
            </a:pPr>
            <a:r>
              <a:rPr lang="pl-PL" sz="40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Zbieg roszczeń  </a:t>
            </a:r>
          </a:p>
        </p:txBody>
      </p:sp>
      <p:sp>
        <p:nvSpPr>
          <p:cNvPr id="39939" name="Symbol zastępczy zawartości 2">
            <a:extLst>
              <a:ext uri="{FF2B5EF4-FFF2-40B4-BE49-F238E27FC236}">
                <a16:creationId xmlns:a16="http://schemas.microsoft.com/office/drawing/2014/main" id="{BE276F1A-5C52-4293-B365-F8CCCFB92643}"/>
              </a:ext>
            </a:extLst>
          </p:cNvPr>
          <p:cNvSpPr>
            <a:spLocks noGrp="1"/>
          </p:cNvSpPr>
          <p:nvPr>
            <p:ph idx="1"/>
          </p:nvPr>
        </p:nvSpPr>
        <p:spPr>
          <a:xfrm>
            <a:off x="457200" y="1844675"/>
            <a:ext cx="8435975" cy="4281488"/>
          </a:xfrm>
        </p:spPr>
        <p:txBody>
          <a:bodyPr/>
          <a:lstStyle/>
          <a:p>
            <a:pPr algn="just">
              <a:buFont typeface="Wingdings" panose="05000000000000000000" pitchFamily="2" charset="2"/>
              <a:buChar char="q"/>
            </a:pPr>
            <a:r>
              <a:rPr lang="pl-PL" altLang="pl-PL" sz="2800" dirty="0"/>
              <a:t>możliwy jest zbieg roszczeń odszkodowawczych z art. 94</a:t>
            </a:r>
            <a:r>
              <a:rPr lang="pl-PL" altLang="pl-PL" sz="2800" baseline="30000" dirty="0"/>
              <a:t>3</a:t>
            </a:r>
            <a:r>
              <a:rPr lang="pl-PL" altLang="pl-PL" sz="2800" dirty="0"/>
              <a:t> § 4</a:t>
            </a:r>
            <a:r>
              <a:rPr lang="pl-PL" altLang="pl-PL" sz="2800" baseline="30000" dirty="0"/>
              <a:t> </a:t>
            </a:r>
            <a:r>
              <a:rPr lang="pl-PL" altLang="pl-PL" sz="2800" dirty="0" err="1"/>
              <a:t>k.p</a:t>
            </a:r>
            <a:r>
              <a:rPr lang="pl-PL" altLang="pl-PL" sz="2800" dirty="0"/>
              <a:t>. i art. 55 § 1</a:t>
            </a:r>
            <a:r>
              <a:rPr lang="pl-PL" altLang="pl-PL" sz="2800" baseline="30000" dirty="0"/>
              <a:t>1</a:t>
            </a:r>
            <a:r>
              <a:rPr lang="pl-PL" altLang="pl-PL" sz="2800" dirty="0"/>
              <a:t>k.p.,</a:t>
            </a:r>
          </a:p>
          <a:p>
            <a:pPr algn="just">
              <a:buFont typeface="Wingdings" panose="05000000000000000000" pitchFamily="2" charset="2"/>
              <a:buChar char="q"/>
            </a:pPr>
            <a:r>
              <a:rPr lang="pl-PL" altLang="pl-PL" sz="2800" dirty="0"/>
              <a:t>Pracownikowi, który rozwiązał umowę o pracę bez wypowiedzenia z powodu ciężkiego naruszenia przez pracodawcę jego obowiązków, </a:t>
            </a:r>
            <a:r>
              <a:rPr lang="pl-PL" altLang="pl-PL" sz="2800" b="1" dirty="0"/>
              <a:t>wśród których znalazło się naruszenie obowiązku przeciwdziałania </a:t>
            </a:r>
            <a:r>
              <a:rPr lang="pl-PL" altLang="pl-PL" sz="2800" b="1" dirty="0" err="1"/>
              <a:t>mobbingowi</a:t>
            </a:r>
            <a:r>
              <a:rPr lang="pl-PL" altLang="pl-PL" sz="2800" b="1" dirty="0"/>
              <a:t>, przysługują obydwa odszkodowania ryczałtowe </a:t>
            </a:r>
            <a:r>
              <a:rPr lang="pl-PL" altLang="pl-PL" sz="2800" dirty="0"/>
              <a:t>z art. 55 § 1</a:t>
            </a:r>
            <a:r>
              <a:rPr lang="pl-PL" altLang="pl-PL" sz="2800" baseline="30000" dirty="0"/>
              <a:t>1</a:t>
            </a:r>
            <a:r>
              <a:rPr lang="pl-PL" altLang="pl-PL" sz="2800" dirty="0"/>
              <a:t> oraz z art. 94</a:t>
            </a:r>
            <a:r>
              <a:rPr lang="pl-PL" altLang="pl-PL" sz="2800" baseline="30000" dirty="0"/>
              <a:t>3</a:t>
            </a:r>
            <a:r>
              <a:rPr lang="pl-PL" altLang="pl-PL" sz="2800" dirty="0"/>
              <a:t> § 4 </a:t>
            </a:r>
            <a:r>
              <a:rPr lang="pl-PL" altLang="pl-PL" sz="2800" dirty="0" err="1"/>
              <a:t>k.p</a:t>
            </a:r>
            <a:r>
              <a:rPr lang="pl-PL" altLang="pl-PL" sz="2800" dirty="0"/>
              <a:t>. – I PSKP 20/21</a:t>
            </a:r>
          </a:p>
          <a:p>
            <a:pPr algn="just">
              <a:buFont typeface="Arial" panose="020B0604020202020204" pitchFamily="34" charset="0"/>
              <a:buBlip>
                <a:blip r:embed="rId2"/>
              </a:buBlip>
            </a:pPr>
            <a:endParaRPr lang="pl-PL" altLang="pl-PL" dirty="0"/>
          </a:p>
        </p:txBody>
      </p:sp>
      <p:cxnSp>
        <p:nvCxnSpPr>
          <p:cNvPr id="5" name="Łącznik prosty 4">
            <a:extLst>
              <a:ext uri="{FF2B5EF4-FFF2-40B4-BE49-F238E27FC236}">
                <a16:creationId xmlns:a16="http://schemas.microsoft.com/office/drawing/2014/main" id="{B5A64F75-FF55-41F6-9960-3CB6D157E77B}"/>
              </a:ext>
            </a:extLst>
          </p:cNvPr>
          <p:cNvCxnSpPr/>
          <p:nvPr/>
        </p:nvCxnSpPr>
        <p:spPr>
          <a:xfrm>
            <a:off x="457200" y="11430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B77FAD-C631-467B-AA66-58B58ED28C91}"/>
              </a:ext>
            </a:extLst>
          </p:cNvPr>
          <p:cNvSpPr>
            <a:spLocks noGrp="1"/>
          </p:cNvSpPr>
          <p:nvPr>
            <p:ph type="title"/>
          </p:nvPr>
        </p:nvSpPr>
        <p:spPr/>
        <p:txBody>
          <a:bodyPr/>
          <a:lstStyle/>
          <a:p>
            <a:pPr>
              <a:defRPr/>
            </a:pPr>
            <a:r>
              <a:rPr lang="pl-PL" sz="3200" b="1" dirty="0">
                <a:solidFill>
                  <a:schemeClr val="accent3">
                    <a:lumMod val="50000"/>
                  </a:schemeClr>
                </a:solidFill>
                <a:effectLst>
                  <a:outerShdw blurRad="38100" dist="38100" dir="2700000" algn="tl">
                    <a:srgbClr val="000000">
                      <a:alpha val="43137"/>
                    </a:srgbClr>
                  </a:outerShdw>
                </a:effectLst>
                <a:latin typeface="+mn-lt"/>
              </a:rPr>
              <a:t>Dalsza szkoda kompensowana z art. 94</a:t>
            </a:r>
            <a:r>
              <a:rPr lang="pl-PL" sz="3200" b="1" baseline="30000" dirty="0">
                <a:solidFill>
                  <a:schemeClr val="accent3">
                    <a:lumMod val="50000"/>
                  </a:schemeClr>
                </a:solidFill>
                <a:effectLst>
                  <a:outerShdw blurRad="38100" dist="38100" dir="2700000" algn="tl">
                    <a:srgbClr val="000000">
                      <a:alpha val="43137"/>
                    </a:srgbClr>
                  </a:outerShdw>
                </a:effectLst>
                <a:latin typeface="+mn-lt"/>
              </a:rPr>
              <a:t>3 </a:t>
            </a:r>
            <a:r>
              <a:rPr lang="pl-PL" sz="3200" b="1" dirty="0">
                <a:solidFill>
                  <a:schemeClr val="accent3">
                    <a:lumMod val="50000"/>
                  </a:schemeClr>
                </a:solidFill>
                <a:effectLst>
                  <a:outerShdw blurRad="38100" dist="38100" dir="2700000" algn="tl">
                    <a:srgbClr val="000000">
                      <a:alpha val="43137"/>
                    </a:srgbClr>
                  </a:outerShdw>
                </a:effectLst>
                <a:latin typeface="+mn-lt"/>
              </a:rPr>
              <a:t>§ 4 </a:t>
            </a:r>
            <a:r>
              <a:rPr lang="pl-PL" sz="3200" b="1" dirty="0" err="1">
                <a:solidFill>
                  <a:schemeClr val="accent3">
                    <a:lumMod val="50000"/>
                  </a:schemeClr>
                </a:solidFill>
                <a:effectLst>
                  <a:outerShdw blurRad="38100" dist="38100" dir="2700000" algn="tl">
                    <a:srgbClr val="000000">
                      <a:alpha val="43137"/>
                    </a:srgbClr>
                  </a:outerShdw>
                </a:effectLst>
                <a:latin typeface="+mn-lt"/>
              </a:rPr>
              <a:t>k.p</a:t>
            </a:r>
            <a:r>
              <a:rPr lang="pl-PL" sz="3200" b="1" dirty="0">
                <a:solidFill>
                  <a:schemeClr val="accent3">
                    <a:lumMod val="50000"/>
                  </a:schemeClr>
                </a:solidFill>
                <a:effectLst>
                  <a:outerShdw blurRad="38100" dist="38100" dir="2700000" algn="tl">
                    <a:srgbClr val="000000">
                      <a:alpha val="43137"/>
                    </a:srgbClr>
                  </a:outerShdw>
                </a:effectLst>
                <a:latin typeface="+mn-lt"/>
              </a:rPr>
              <a:t>. </a:t>
            </a:r>
          </a:p>
        </p:txBody>
      </p:sp>
      <p:sp>
        <p:nvSpPr>
          <p:cNvPr id="3" name="Symbol zastępczy zawartości 2">
            <a:extLst>
              <a:ext uri="{FF2B5EF4-FFF2-40B4-BE49-F238E27FC236}">
                <a16:creationId xmlns:a16="http://schemas.microsoft.com/office/drawing/2014/main" id="{D44210AA-8997-4982-81DD-29DAB3A3FFA9}"/>
              </a:ext>
            </a:extLst>
          </p:cNvPr>
          <p:cNvSpPr>
            <a:spLocks noGrp="1"/>
          </p:cNvSpPr>
          <p:nvPr>
            <p:ph idx="1"/>
          </p:nvPr>
        </p:nvSpPr>
        <p:spPr>
          <a:xfrm>
            <a:off x="457200" y="1268413"/>
            <a:ext cx="8229600" cy="4857750"/>
          </a:xfrm>
        </p:spPr>
        <p:txBody>
          <a:bodyPr>
            <a:normAutofit lnSpcReduction="10000"/>
          </a:bodyPr>
          <a:lstStyle/>
          <a:p>
            <a:pPr algn="just">
              <a:defRPr/>
            </a:pPr>
            <a:r>
              <a:rPr lang="pl-PL" sz="2400" dirty="0"/>
              <a:t>Odszkodowanie dochodzone na podstawie art. 94</a:t>
            </a:r>
            <a:r>
              <a:rPr lang="pl-PL" sz="2400" baseline="30000" dirty="0"/>
              <a:t>3</a:t>
            </a:r>
            <a:r>
              <a:rPr lang="pl-PL" sz="2400" dirty="0"/>
              <a:t> § 4 </a:t>
            </a:r>
            <a:r>
              <a:rPr lang="pl-PL" sz="2400" dirty="0" err="1"/>
              <a:t>k.p</a:t>
            </a:r>
            <a:r>
              <a:rPr lang="pl-PL" sz="2400" dirty="0"/>
              <a:t>. ma skompensować każdą szkodę, która pozostaje w związku przyczynowym z </a:t>
            </a:r>
            <a:r>
              <a:rPr lang="pl-PL" sz="2400" dirty="0" err="1"/>
              <a:t>mobbingiem</a:t>
            </a:r>
            <a:r>
              <a:rPr lang="pl-PL" sz="2400" dirty="0"/>
              <a:t>.</a:t>
            </a:r>
          </a:p>
          <a:p>
            <a:pPr algn="just">
              <a:defRPr/>
            </a:pPr>
            <a:r>
              <a:rPr lang="pl-PL" sz="2400" dirty="0"/>
              <a:t>Odszkodowanie to nie ogranicza się zatem do naprawienia szkody powstałej w związku z rozwiązaniem umowy o pracę z powodu </a:t>
            </a:r>
            <a:r>
              <a:rPr lang="pl-PL" sz="2400" dirty="0" err="1"/>
              <a:t>mobbingu</a:t>
            </a:r>
            <a:r>
              <a:rPr lang="pl-PL" sz="2400" dirty="0"/>
              <a:t> (w postaci na przykład zarobków utraconych po rozwiązaniu umowy o pracę), lecz ma na celu </a:t>
            </a:r>
            <a:r>
              <a:rPr lang="pl-PL" sz="2400" b="1" dirty="0"/>
              <a:t>kompensatę wszelkich negatywnych dla pracownika skutków majątkowych</a:t>
            </a:r>
            <a:r>
              <a:rPr lang="pl-PL" sz="2400" dirty="0"/>
              <a:t>, jakie wywołał stosowany wobec niego </a:t>
            </a:r>
            <a:r>
              <a:rPr lang="pl-PL" sz="2400" dirty="0" err="1"/>
              <a:t>mobbing</a:t>
            </a:r>
            <a:r>
              <a:rPr lang="pl-PL" sz="2400" dirty="0"/>
              <a:t>, w tym wydatków na koszty leczenia związane z rozstrojem zdrowia będącym następstwem </a:t>
            </a:r>
            <a:r>
              <a:rPr lang="pl-PL" sz="2400" dirty="0" err="1"/>
              <a:t>mobbingu</a:t>
            </a:r>
            <a:r>
              <a:rPr lang="pl-PL" sz="2400" dirty="0"/>
              <a:t>.</a:t>
            </a:r>
          </a:p>
          <a:p>
            <a:pPr marL="0" indent="0" algn="just">
              <a:buFont typeface="Arial" panose="020B0604020202020204" pitchFamily="34" charset="0"/>
              <a:buNone/>
              <a:defRPr/>
            </a:pPr>
            <a:r>
              <a:rPr lang="pl-PL" sz="2400" b="1" dirty="0"/>
              <a:t>Pracownik ma więc prawo do pełnego odszkodowania, którego częścią jest minimalne wynagrodzenie ryczałtowe.   </a:t>
            </a:r>
          </a:p>
          <a:p>
            <a:pPr>
              <a:defRPr/>
            </a:pPr>
            <a:endParaRPr lang="pl-PL" dirty="0"/>
          </a:p>
        </p:txBody>
      </p:sp>
      <p:pic>
        <p:nvPicPr>
          <p:cNvPr id="40964" name="Picture 4" descr="C:\Program Files (x86)\Microsoft Office\MEDIA\OFFICE12\Lines\BD10307_.gif">
            <a:extLst>
              <a:ext uri="{FF2B5EF4-FFF2-40B4-BE49-F238E27FC236}">
                <a16:creationId xmlns:a16="http://schemas.microsoft.com/office/drawing/2014/main" id="{F19E27F0-43C0-4864-A41A-90E2C08583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24625"/>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B77FAD-C631-467B-AA66-58B58ED28C91}"/>
              </a:ext>
            </a:extLst>
          </p:cNvPr>
          <p:cNvSpPr>
            <a:spLocks noGrp="1"/>
          </p:cNvSpPr>
          <p:nvPr>
            <p:ph type="title"/>
          </p:nvPr>
        </p:nvSpPr>
        <p:spPr/>
        <p:txBody>
          <a:bodyPr/>
          <a:lstStyle/>
          <a:p>
            <a:pPr algn="l">
              <a:defRPr/>
            </a:pPr>
            <a:r>
              <a:rPr lang="pl-PL" sz="32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Dalsza szkoda kompensowana z art. 94</a:t>
            </a:r>
            <a:r>
              <a:rPr lang="pl-PL" sz="3200" b="1" baseline="30000"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3 </a:t>
            </a:r>
            <a:r>
              <a:rPr lang="pl-PL" sz="32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 4 </a:t>
            </a:r>
            <a:r>
              <a:rPr lang="pl-PL" sz="3200" b="1" dirty="0" err="1">
                <a:solidFill>
                  <a:srgbClr val="002060"/>
                </a:solidFill>
                <a:latin typeface="Calibri bold" panose="020F0702030404030204" pitchFamily="34" charset="0"/>
                <a:ea typeface="Calibri bold" panose="020F0702030404030204" pitchFamily="34" charset="0"/>
                <a:cs typeface="Calibri bold" panose="020F0702030404030204" pitchFamily="34" charset="0"/>
              </a:rPr>
              <a:t>k.p</a:t>
            </a:r>
            <a:r>
              <a:rPr lang="pl-PL" sz="32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 </a:t>
            </a:r>
          </a:p>
        </p:txBody>
      </p:sp>
      <p:graphicFrame>
        <p:nvGraphicFramePr>
          <p:cNvPr id="5" name="Symbol zastępczy zawartości 4">
            <a:extLst>
              <a:ext uri="{FF2B5EF4-FFF2-40B4-BE49-F238E27FC236}">
                <a16:creationId xmlns:a16="http://schemas.microsoft.com/office/drawing/2014/main" id="{43385EEF-D426-4AA0-A8BB-833BF20D0C3F}"/>
              </a:ext>
            </a:extLst>
          </p:cNvPr>
          <p:cNvGraphicFramePr>
            <a:graphicFrameLocks noGrp="1"/>
          </p:cNvGraphicFramePr>
          <p:nvPr>
            <p:ph idx="1"/>
            <p:extLst>
              <p:ext uri="{D42A27DB-BD31-4B8C-83A1-F6EECF244321}">
                <p14:modId xmlns:p14="http://schemas.microsoft.com/office/powerpoint/2010/main" val="1938319699"/>
              </p:ext>
            </p:extLst>
          </p:nvPr>
        </p:nvGraphicFramePr>
        <p:xfrm>
          <a:off x="457200" y="1268760"/>
          <a:ext cx="8507288"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Łącznik prosty 5">
            <a:extLst>
              <a:ext uri="{FF2B5EF4-FFF2-40B4-BE49-F238E27FC236}">
                <a16:creationId xmlns:a16="http://schemas.microsoft.com/office/drawing/2014/main" id="{F771DC04-5322-4A8D-A2AE-1913BAB7553D}"/>
              </a:ext>
            </a:extLst>
          </p:cNvPr>
          <p:cNvCxnSpPr/>
          <p:nvPr/>
        </p:nvCxnSpPr>
        <p:spPr>
          <a:xfrm>
            <a:off x="533400" y="9144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CDF52B0-4F5B-4DF1-8356-BFF5F2974290}"/>
              </a:ext>
            </a:extLst>
          </p:cNvPr>
          <p:cNvSpPr>
            <a:spLocks noGrp="1"/>
          </p:cNvSpPr>
          <p:nvPr>
            <p:ph type="title"/>
          </p:nvPr>
        </p:nvSpPr>
        <p:spPr/>
        <p:txBody>
          <a:bodyPr/>
          <a:lstStyle/>
          <a:p>
            <a:pPr algn="just">
              <a:defRPr/>
            </a:pPr>
            <a:r>
              <a:rPr lang="pl-PL" sz="36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Roszczenie pracodawcy </a:t>
            </a:r>
          </a:p>
        </p:txBody>
      </p:sp>
      <p:sp>
        <p:nvSpPr>
          <p:cNvPr id="44035" name="Symbol zastępczy zawartości 2">
            <a:extLst>
              <a:ext uri="{FF2B5EF4-FFF2-40B4-BE49-F238E27FC236}">
                <a16:creationId xmlns:a16="http://schemas.microsoft.com/office/drawing/2014/main" id="{122D1A9F-3BA9-4006-9565-CA35DA999C70}"/>
              </a:ext>
            </a:extLst>
          </p:cNvPr>
          <p:cNvSpPr>
            <a:spLocks noGrp="1"/>
          </p:cNvSpPr>
          <p:nvPr>
            <p:ph idx="1"/>
          </p:nvPr>
        </p:nvSpPr>
        <p:spPr>
          <a:xfrm>
            <a:off x="457200" y="1196975"/>
            <a:ext cx="8435975" cy="4929188"/>
          </a:xfrm>
        </p:spPr>
        <p:txBody>
          <a:bodyPr/>
          <a:lstStyle/>
          <a:p>
            <a:pPr marL="0" indent="0" algn="just">
              <a:buFont typeface="Arial" panose="020B0604020202020204" pitchFamily="34" charset="0"/>
              <a:buNone/>
            </a:pPr>
            <a:r>
              <a:rPr lang="pl-PL" altLang="pl-PL" sz="2600" b="1"/>
              <a:t>	Art. 61</a:t>
            </a:r>
            <a:r>
              <a:rPr lang="pl-PL" altLang="pl-PL" sz="2600" b="1" baseline="30000"/>
              <a:t>1</a:t>
            </a:r>
            <a:r>
              <a:rPr lang="pl-PL" altLang="pl-PL" sz="2600" b="1"/>
              <a:t> k.p.</a:t>
            </a:r>
            <a:r>
              <a:rPr lang="pl-PL" altLang="pl-PL" sz="2600"/>
              <a:t> </a:t>
            </a:r>
          </a:p>
          <a:p>
            <a:pPr marL="0" indent="0" algn="just">
              <a:buFont typeface="Arial" panose="020B0604020202020204" pitchFamily="34" charset="0"/>
              <a:buNone/>
            </a:pPr>
            <a:r>
              <a:rPr lang="pl-PL" altLang="pl-PL" sz="2600"/>
              <a:t>	W razie nieuzasadnionego rozwiązania przez pracownika umowy o pracę bez wypowiedzenia na podstawie art. 55 § 1</a:t>
            </a:r>
            <a:r>
              <a:rPr lang="pl-PL" altLang="pl-PL" sz="2600" baseline="30000"/>
              <a:t>1</a:t>
            </a:r>
            <a:r>
              <a:rPr lang="pl-PL" altLang="pl-PL" sz="2600"/>
              <a:t>, pracodawcy przysługuje roszczenie o odszkodowanie. O odszkodowaniu orzeka sąd pracy.</a:t>
            </a:r>
          </a:p>
          <a:p>
            <a:pPr marL="0" indent="0">
              <a:buFont typeface="Arial" panose="020B0604020202020204" pitchFamily="34" charset="0"/>
              <a:buNone/>
            </a:pPr>
            <a:r>
              <a:rPr lang="pl-PL" altLang="pl-PL" sz="2600" b="1"/>
              <a:t>	Art. 61</a:t>
            </a:r>
            <a:r>
              <a:rPr lang="pl-PL" altLang="pl-PL" sz="2600" b="1" baseline="30000"/>
              <a:t>2</a:t>
            </a:r>
            <a:r>
              <a:rPr lang="pl-PL" altLang="pl-PL" sz="2600"/>
              <a:t> § 1 k.p. </a:t>
            </a:r>
          </a:p>
          <a:p>
            <a:pPr marL="0" indent="0" algn="just">
              <a:buFont typeface="Arial" panose="020B0604020202020204" pitchFamily="34" charset="0"/>
              <a:buNone/>
            </a:pPr>
            <a:r>
              <a:rPr lang="pl-PL" altLang="pl-PL" sz="2600"/>
              <a:t>	Odszkodowanie, o którym mowa w art. 61</a:t>
            </a:r>
            <a:r>
              <a:rPr lang="pl-PL" altLang="pl-PL" sz="2600" baseline="30000"/>
              <a:t>1</a:t>
            </a:r>
            <a:r>
              <a:rPr lang="pl-PL" altLang="pl-PL" sz="2600"/>
              <a:t>, przysługuje w wysokości wynagrodzenia pracownika za okres wypowiedzenia, a w przypadku rozwiązania umowy o pracę zawartej na czas określony lub na czas wykonania określonej pracy - w wysokości wynagrodzenia za okres 2 tygodni.</a:t>
            </a:r>
          </a:p>
        </p:txBody>
      </p:sp>
      <p:cxnSp>
        <p:nvCxnSpPr>
          <p:cNvPr id="5" name="Łącznik prosty 4">
            <a:extLst>
              <a:ext uri="{FF2B5EF4-FFF2-40B4-BE49-F238E27FC236}">
                <a16:creationId xmlns:a16="http://schemas.microsoft.com/office/drawing/2014/main" id="{CCCCDF31-2E56-4881-A263-57FB3947FD24}"/>
              </a:ext>
            </a:extLst>
          </p:cNvPr>
          <p:cNvCxnSpPr/>
          <p:nvPr/>
        </p:nvCxnSpPr>
        <p:spPr>
          <a:xfrm>
            <a:off x="457200" y="952531"/>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536AE6D-B587-4FD9-831A-C565895E3526}"/>
              </a:ext>
            </a:extLst>
          </p:cNvPr>
          <p:cNvSpPr>
            <a:spLocks noGrp="1"/>
          </p:cNvSpPr>
          <p:nvPr>
            <p:ph type="title"/>
          </p:nvPr>
        </p:nvSpPr>
        <p:spPr>
          <a:xfrm>
            <a:off x="457200" y="274638"/>
            <a:ext cx="8229600" cy="417512"/>
          </a:xfrm>
        </p:spPr>
        <p:txBody>
          <a:bodyPr>
            <a:normAutofit fontScale="90000"/>
          </a:bodyPr>
          <a:lstStyle/>
          <a:p>
            <a:pPr algn="l">
              <a:defRPr/>
            </a:pPr>
            <a:r>
              <a:rPr lang="pl-PL" sz="36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Roszczenie o zadośćuczynienie</a:t>
            </a:r>
          </a:p>
        </p:txBody>
      </p:sp>
      <p:sp>
        <p:nvSpPr>
          <p:cNvPr id="19459" name="Symbol zastępczy zawartości 2">
            <a:extLst>
              <a:ext uri="{FF2B5EF4-FFF2-40B4-BE49-F238E27FC236}">
                <a16:creationId xmlns:a16="http://schemas.microsoft.com/office/drawing/2014/main" id="{B868A797-C53A-4F54-8913-7D7D94EDFB01}"/>
              </a:ext>
            </a:extLst>
          </p:cNvPr>
          <p:cNvSpPr>
            <a:spLocks noGrp="1"/>
          </p:cNvSpPr>
          <p:nvPr>
            <p:ph idx="1"/>
          </p:nvPr>
        </p:nvSpPr>
        <p:spPr>
          <a:xfrm>
            <a:off x="468313" y="1052513"/>
            <a:ext cx="8229600" cy="5113337"/>
          </a:xfrm>
          <a:ln w="38100">
            <a:solidFill>
              <a:schemeClr val="accent3">
                <a:lumMod val="50000"/>
              </a:schemeClr>
            </a:solidFill>
          </a:ln>
        </p:spPr>
        <p:txBody>
          <a:bodyPr>
            <a:normAutofit/>
          </a:bodyPr>
          <a:lstStyle/>
          <a:p>
            <a:pPr algn="just">
              <a:buFont typeface="Wingdings" panose="05000000000000000000" pitchFamily="2" charset="2"/>
              <a:buChar char="q"/>
              <a:defRPr/>
            </a:pPr>
            <a:r>
              <a:rPr lang="pl-PL" sz="3200" dirty="0"/>
              <a:t>podstawą zasądzenie są przepisy </a:t>
            </a:r>
            <a:r>
              <a:rPr lang="pl-PL" sz="3200" dirty="0" err="1"/>
              <a:t>k.p</a:t>
            </a:r>
            <a:r>
              <a:rPr lang="pl-PL" sz="3200" dirty="0"/>
              <a:t>., a nie k.c.,</a:t>
            </a:r>
          </a:p>
          <a:p>
            <a:pPr algn="just">
              <a:buFont typeface="Wingdings" panose="05000000000000000000" pitchFamily="2" charset="2"/>
              <a:buChar char="q"/>
              <a:defRPr/>
            </a:pPr>
            <a:r>
              <a:rPr lang="pl-PL" sz="3200" dirty="0"/>
              <a:t>przesłanką jest wystąpienie rozstroju zdrowia spowodowanego mobbingiem,</a:t>
            </a:r>
          </a:p>
          <a:p>
            <a:pPr algn="just">
              <a:buFont typeface="Wingdings" panose="05000000000000000000" pitchFamily="2" charset="2"/>
              <a:buChar char="q"/>
              <a:defRPr/>
            </a:pPr>
            <a:r>
              <a:rPr lang="pl-PL" sz="3200" dirty="0"/>
              <a:t>ciężar dowodu spoczywa na pracowniku (art. 6 k.c. w związku z art. 300 </a:t>
            </a:r>
            <a:r>
              <a:rPr lang="pl-PL" sz="3200" dirty="0" err="1"/>
              <a:t>k.p</a:t>
            </a:r>
            <a:r>
              <a:rPr lang="pl-PL" sz="3200" dirty="0"/>
              <a:t>.),</a:t>
            </a:r>
          </a:p>
          <a:p>
            <a:pPr algn="just">
              <a:buFont typeface="Wingdings" panose="05000000000000000000" pitchFamily="2" charset="2"/>
              <a:buChar char="q"/>
              <a:defRPr/>
            </a:pPr>
            <a:r>
              <a:rPr lang="pl-PL" sz="3200" dirty="0"/>
              <a:t>zadośćuczynienie według treści przepisu powinno być odpowiednie</a:t>
            </a:r>
            <a:endParaRPr lang="pl-PL" sz="6000" dirty="0"/>
          </a:p>
        </p:txBody>
      </p:sp>
      <p:cxnSp>
        <p:nvCxnSpPr>
          <p:cNvPr id="5" name="Łącznik prosty 4">
            <a:extLst>
              <a:ext uri="{FF2B5EF4-FFF2-40B4-BE49-F238E27FC236}">
                <a16:creationId xmlns:a16="http://schemas.microsoft.com/office/drawing/2014/main" id="{55C31530-B55C-4532-8345-CA38F29009DE}"/>
              </a:ext>
            </a:extLst>
          </p:cNvPr>
          <p:cNvCxnSpPr/>
          <p:nvPr/>
        </p:nvCxnSpPr>
        <p:spPr>
          <a:xfrm>
            <a:off x="533400" y="9144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83D872E-18F1-4255-B245-9C18D5971F63}"/>
              </a:ext>
            </a:extLst>
          </p:cNvPr>
          <p:cNvSpPr>
            <a:spLocks noGrp="1"/>
          </p:cNvSpPr>
          <p:nvPr>
            <p:ph type="title"/>
          </p:nvPr>
        </p:nvSpPr>
        <p:spPr>
          <a:xfrm>
            <a:off x="457200" y="274638"/>
            <a:ext cx="8229600" cy="490537"/>
          </a:xfrm>
        </p:spPr>
        <p:txBody>
          <a:bodyPr>
            <a:normAutofit fontScale="90000"/>
          </a:bodyPr>
          <a:lstStyle/>
          <a:p>
            <a:pPr algn="l">
              <a:defRPr/>
            </a:pPr>
            <a:r>
              <a:rPr lang="pl-PL" sz="36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Pojęcie rozstroju zdrowia </a:t>
            </a:r>
            <a:endParaRPr lang="pl-PL"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endParaRPr>
          </a:p>
        </p:txBody>
      </p:sp>
      <p:grpSp>
        <p:nvGrpSpPr>
          <p:cNvPr id="47107" name="Grupa 7">
            <a:extLst>
              <a:ext uri="{FF2B5EF4-FFF2-40B4-BE49-F238E27FC236}">
                <a16:creationId xmlns:a16="http://schemas.microsoft.com/office/drawing/2014/main" id="{02B438AF-93AB-4E89-9DAE-D932C77DE70E}"/>
              </a:ext>
            </a:extLst>
          </p:cNvPr>
          <p:cNvGrpSpPr>
            <a:grpSpLocks/>
          </p:cNvGrpSpPr>
          <p:nvPr/>
        </p:nvGrpSpPr>
        <p:grpSpPr bwMode="auto">
          <a:xfrm>
            <a:off x="250825" y="836613"/>
            <a:ext cx="8642350" cy="5545137"/>
            <a:chOff x="250831" y="836712"/>
            <a:chExt cx="8642337" cy="5544616"/>
          </a:xfrm>
        </p:grpSpPr>
        <p:sp>
          <p:nvSpPr>
            <p:cNvPr id="9" name="Romb 8">
              <a:extLst>
                <a:ext uri="{FF2B5EF4-FFF2-40B4-BE49-F238E27FC236}">
                  <a16:creationId xmlns:a16="http://schemas.microsoft.com/office/drawing/2014/main" id="{E2DF9599-253E-4064-96DE-91CE84F56928}"/>
                </a:ext>
              </a:extLst>
            </p:cNvPr>
            <p:cNvSpPr/>
            <p:nvPr/>
          </p:nvSpPr>
          <p:spPr>
            <a:xfrm>
              <a:off x="250831" y="836712"/>
              <a:ext cx="8642337" cy="5544616"/>
            </a:xfrm>
            <a:prstGeom prst="diamond">
              <a:avLst/>
            </a:prstGeom>
          </p:spPr>
          <p:style>
            <a:lnRef idx="2">
              <a:schemeClr val="accent1"/>
            </a:lnRef>
            <a:fillRef idx="1">
              <a:schemeClr val="lt1"/>
            </a:fillRef>
            <a:effectRef idx="0">
              <a:schemeClr val="accent1"/>
            </a:effectRef>
            <a:fontRef idx="minor">
              <a:schemeClr val="dk1"/>
            </a:fontRef>
          </p:style>
        </p:sp>
        <p:sp>
          <p:nvSpPr>
            <p:cNvPr id="10" name="Dowolny kształt 9">
              <a:extLst>
                <a:ext uri="{FF2B5EF4-FFF2-40B4-BE49-F238E27FC236}">
                  <a16:creationId xmlns:a16="http://schemas.microsoft.com/office/drawing/2014/main" id="{5032F9C0-96D9-46B9-9607-A32DF0D38AB8}"/>
                </a:ext>
              </a:extLst>
            </p:cNvPr>
            <p:cNvSpPr/>
            <p:nvPr/>
          </p:nvSpPr>
          <p:spPr>
            <a:xfrm>
              <a:off x="250831" y="1363712"/>
              <a:ext cx="4238619" cy="2161972"/>
            </a:xfrm>
            <a:custGeom>
              <a:avLst/>
              <a:gdLst>
                <a:gd name="connsiteX0" fmla="*/ 0 w 2162400"/>
                <a:gd name="connsiteY0" fmla="*/ 360407 h 2162400"/>
                <a:gd name="connsiteX1" fmla="*/ 105561 w 2162400"/>
                <a:gd name="connsiteY1" fmla="*/ 105561 h 2162400"/>
                <a:gd name="connsiteX2" fmla="*/ 360407 w 2162400"/>
                <a:gd name="connsiteY2" fmla="*/ 1 h 2162400"/>
                <a:gd name="connsiteX3" fmla="*/ 1801993 w 2162400"/>
                <a:gd name="connsiteY3" fmla="*/ 0 h 2162400"/>
                <a:gd name="connsiteX4" fmla="*/ 2056839 w 2162400"/>
                <a:gd name="connsiteY4" fmla="*/ 105561 h 2162400"/>
                <a:gd name="connsiteX5" fmla="*/ 2162399 w 2162400"/>
                <a:gd name="connsiteY5" fmla="*/ 360407 h 2162400"/>
                <a:gd name="connsiteX6" fmla="*/ 2162400 w 2162400"/>
                <a:gd name="connsiteY6" fmla="*/ 1801993 h 2162400"/>
                <a:gd name="connsiteX7" fmla="*/ 2056839 w 2162400"/>
                <a:gd name="connsiteY7" fmla="*/ 2056839 h 2162400"/>
                <a:gd name="connsiteX8" fmla="*/ 1801993 w 2162400"/>
                <a:gd name="connsiteY8" fmla="*/ 2162400 h 2162400"/>
                <a:gd name="connsiteX9" fmla="*/ 360407 w 2162400"/>
                <a:gd name="connsiteY9" fmla="*/ 2162400 h 2162400"/>
                <a:gd name="connsiteX10" fmla="*/ 105561 w 2162400"/>
                <a:gd name="connsiteY10" fmla="*/ 2056839 h 2162400"/>
                <a:gd name="connsiteX11" fmla="*/ 0 w 2162400"/>
                <a:gd name="connsiteY11" fmla="*/ 1801993 h 2162400"/>
                <a:gd name="connsiteX12" fmla="*/ 0 w 2162400"/>
                <a:gd name="connsiteY12" fmla="*/ 360407 h 21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2400" h="2162400">
                  <a:moveTo>
                    <a:pt x="0" y="360407"/>
                  </a:moveTo>
                  <a:cubicBezTo>
                    <a:pt x="0" y="264821"/>
                    <a:pt x="37972" y="173150"/>
                    <a:pt x="105561" y="105561"/>
                  </a:cubicBezTo>
                  <a:cubicBezTo>
                    <a:pt x="173151" y="37972"/>
                    <a:pt x="264822" y="0"/>
                    <a:pt x="360407" y="1"/>
                  </a:cubicBezTo>
                  <a:lnTo>
                    <a:pt x="1801993" y="0"/>
                  </a:lnTo>
                  <a:cubicBezTo>
                    <a:pt x="1897579" y="0"/>
                    <a:pt x="1989250" y="37972"/>
                    <a:pt x="2056839" y="105561"/>
                  </a:cubicBezTo>
                  <a:cubicBezTo>
                    <a:pt x="2124428" y="173151"/>
                    <a:pt x="2162400" y="264822"/>
                    <a:pt x="2162399" y="360407"/>
                  </a:cubicBezTo>
                  <a:cubicBezTo>
                    <a:pt x="2162399" y="840936"/>
                    <a:pt x="2162400" y="1321464"/>
                    <a:pt x="2162400" y="1801993"/>
                  </a:cubicBezTo>
                  <a:cubicBezTo>
                    <a:pt x="2162400" y="1897579"/>
                    <a:pt x="2124429" y="1989250"/>
                    <a:pt x="2056839" y="2056839"/>
                  </a:cubicBezTo>
                  <a:cubicBezTo>
                    <a:pt x="1989250" y="2124428"/>
                    <a:pt x="1897579" y="2162400"/>
                    <a:pt x="1801993" y="2162400"/>
                  </a:cubicBezTo>
                  <a:lnTo>
                    <a:pt x="360407" y="2162400"/>
                  </a:lnTo>
                  <a:cubicBezTo>
                    <a:pt x="264821" y="2162400"/>
                    <a:pt x="173150" y="2124429"/>
                    <a:pt x="105561" y="2056839"/>
                  </a:cubicBezTo>
                  <a:cubicBezTo>
                    <a:pt x="37972" y="1989249"/>
                    <a:pt x="0" y="1897578"/>
                    <a:pt x="0" y="1801993"/>
                  </a:cubicBezTo>
                  <a:lnTo>
                    <a:pt x="0" y="360407"/>
                  </a:lnTo>
                  <a:close/>
                </a:path>
              </a:pathLst>
            </a:custGeom>
          </p:spPr>
          <p:style>
            <a:lnRef idx="2">
              <a:schemeClr val="accent1"/>
            </a:lnRef>
            <a:fillRef idx="1">
              <a:schemeClr val="lt1"/>
            </a:fillRef>
            <a:effectRef idx="0">
              <a:schemeClr val="accent1"/>
            </a:effectRef>
            <a:fontRef idx="minor">
              <a:schemeClr val="dk1"/>
            </a:fontRef>
          </p:style>
          <p:txBody>
            <a:bodyPr lIns="155090" tIns="155090" rIns="155090" bIns="155090" spcCol="1270" anchor="ctr"/>
            <a:lstStyle/>
            <a:p>
              <a:pPr algn="just" defTabSz="577850" eaLnBrk="1" hangingPunct="1">
                <a:lnSpc>
                  <a:spcPct val="90000"/>
                </a:lnSpc>
                <a:spcAft>
                  <a:spcPct val="35000"/>
                </a:spcAft>
                <a:defRPr/>
              </a:pPr>
              <a:r>
                <a:rPr lang="pl-PL" sz="2000" dirty="0"/>
                <a:t>rozstrój zdrowia należy kwalifikować w kategoriach medycznych - </a:t>
              </a:r>
              <a:r>
                <a:rPr lang="pl-PL" sz="2000" b="1" dirty="0"/>
                <a:t>III PK 2/09</a:t>
              </a:r>
              <a:r>
                <a:rPr lang="pl-PL" sz="2000" dirty="0"/>
                <a:t> </a:t>
              </a:r>
            </a:p>
          </p:txBody>
        </p:sp>
        <p:sp>
          <p:nvSpPr>
            <p:cNvPr id="11" name="Dowolny kształt 10">
              <a:extLst>
                <a:ext uri="{FF2B5EF4-FFF2-40B4-BE49-F238E27FC236}">
                  <a16:creationId xmlns:a16="http://schemas.microsoft.com/office/drawing/2014/main" id="{C40AFD22-4D24-44B7-8BC4-D3D323240C02}"/>
                </a:ext>
              </a:extLst>
            </p:cNvPr>
            <p:cNvSpPr/>
            <p:nvPr/>
          </p:nvSpPr>
          <p:spPr>
            <a:xfrm>
              <a:off x="4654549" y="1363712"/>
              <a:ext cx="4238619" cy="2161972"/>
            </a:xfrm>
            <a:custGeom>
              <a:avLst/>
              <a:gdLst>
                <a:gd name="connsiteX0" fmla="*/ 0 w 2162400"/>
                <a:gd name="connsiteY0" fmla="*/ 360407 h 2162400"/>
                <a:gd name="connsiteX1" fmla="*/ 105561 w 2162400"/>
                <a:gd name="connsiteY1" fmla="*/ 105561 h 2162400"/>
                <a:gd name="connsiteX2" fmla="*/ 360407 w 2162400"/>
                <a:gd name="connsiteY2" fmla="*/ 1 h 2162400"/>
                <a:gd name="connsiteX3" fmla="*/ 1801993 w 2162400"/>
                <a:gd name="connsiteY3" fmla="*/ 0 h 2162400"/>
                <a:gd name="connsiteX4" fmla="*/ 2056839 w 2162400"/>
                <a:gd name="connsiteY4" fmla="*/ 105561 h 2162400"/>
                <a:gd name="connsiteX5" fmla="*/ 2162399 w 2162400"/>
                <a:gd name="connsiteY5" fmla="*/ 360407 h 2162400"/>
                <a:gd name="connsiteX6" fmla="*/ 2162400 w 2162400"/>
                <a:gd name="connsiteY6" fmla="*/ 1801993 h 2162400"/>
                <a:gd name="connsiteX7" fmla="*/ 2056839 w 2162400"/>
                <a:gd name="connsiteY7" fmla="*/ 2056839 h 2162400"/>
                <a:gd name="connsiteX8" fmla="*/ 1801993 w 2162400"/>
                <a:gd name="connsiteY8" fmla="*/ 2162400 h 2162400"/>
                <a:gd name="connsiteX9" fmla="*/ 360407 w 2162400"/>
                <a:gd name="connsiteY9" fmla="*/ 2162400 h 2162400"/>
                <a:gd name="connsiteX10" fmla="*/ 105561 w 2162400"/>
                <a:gd name="connsiteY10" fmla="*/ 2056839 h 2162400"/>
                <a:gd name="connsiteX11" fmla="*/ 0 w 2162400"/>
                <a:gd name="connsiteY11" fmla="*/ 1801993 h 2162400"/>
                <a:gd name="connsiteX12" fmla="*/ 0 w 2162400"/>
                <a:gd name="connsiteY12" fmla="*/ 360407 h 21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2400" h="2162400">
                  <a:moveTo>
                    <a:pt x="0" y="360407"/>
                  </a:moveTo>
                  <a:cubicBezTo>
                    <a:pt x="0" y="264821"/>
                    <a:pt x="37972" y="173150"/>
                    <a:pt x="105561" y="105561"/>
                  </a:cubicBezTo>
                  <a:cubicBezTo>
                    <a:pt x="173151" y="37972"/>
                    <a:pt x="264822" y="0"/>
                    <a:pt x="360407" y="1"/>
                  </a:cubicBezTo>
                  <a:lnTo>
                    <a:pt x="1801993" y="0"/>
                  </a:lnTo>
                  <a:cubicBezTo>
                    <a:pt x="1897579" y="0"/>
                    <a:pt x="1989250" y="37972"/>
                    <a:pt x="2056839" y="105561"/>
                  </a:cubicBezTo>
                  <a:cubicBezTo>
                    <a:pt x="2124428" y="173151"/>
                    <a:pt x="2162400" y="264822"/>
                    <a:pt x="2162399" y="360407"/>
                  </a:cubicBezTo>
                  <a:cubicBezTo>
                    <a:pt x="2162399" y="840936"/>
                    <a:pt x="2162400" y="1321464"/>
                    <a:pt x="2162400" y="1801993"/>
                  </a:cubicBezTo>
                  <a:cubicBezTo>
                    <a:pt x="2162400" y="1897579"/>
                    <a:pt x="2124429" y="1989250"/>
                    <a:pt x="2056839" y="2056839"/>
                  </a:cubicBezTo>
                  <a:cubicBezTo>
                    <a:pt x="1989250" y="2124428"/>
                    <a:pt x="1897579" y="2162400"/>
                    <a:pt x="1801993" y="2162400"/>
                  </a:cubicBezTo>
                  <a:lnTo>
                    <a:pt x="360407" y="2162400"/>
                  </a:lnTo>
                  <a:cubicBezTo>
                    <a:pt x="264821" y="2162400"/>
                    <a:pt x="173150" y="2124429"/>
                    <a:pt x="105561" y="2056839"/>
                  </a:cubicBezTo>
                  <a:cubicBezTo>
                    <a:pt x="37972" y="1989249"/>
                    <a:pt x="0" y="1897578"/>
                    <a:pt x="0" y="1801993"/>
                  </a:cubicBezTo>
                  <a:lnTo>
                    <a:pt x="0" y="360407"/>
                  </a:lnTo>
                  <a:close/>
                </a:path>
              </a:pathLst>
            </a:custGeom>
          </p:spPr>
          <p:style>
            <a:lnRef idx="2">
              <a:schemeClr val="accent1"/>
            </a:lnRef>
            <a:fillRef idx="1">
              <a:schemeClr val="lt1"/>
            </a:fillRef>
            <a:effectRef idx="0">
              <a:schemeClr val="accent1"/>
            </a:effectRef>
            <a:fontRef idx="minor">
              <a:schemeClr val="dk1"/>
            </a:fontRef>
          </p:style>
          <p:txBody>
            <a:bodyPr lIns="155090" tIns="155090" rIns="155090" bIns="155090" spcCol="1270" anchor="ctr"/>
            <a:lstStyle/>
            <a:p>
              <a:pPr algn="just" defTabSz="577850" eaLnBrk="1" hangingPunct="1">
                <a:lnSpc>
                  <a:spcPct val="90000"/>
                </a:lnSpc>
                <a:spcAft>
                  <a:spcPct val="35000"/>
                </a:spcAft>
                <a:defRPr/>
              </a:pPr>
              <a:r>
                <a:rPr lang="pl-PL" sz="2000" dirty="0"/>
                <a:t>polega na zakłóceniu funkcjonowania organizmu ludzkiego</a:t>
              </a:r>
            </a:p>
          </p:txBody>
        </p:sp>
        <p:sp>
          <p:nvSpPr>
            <p:cNvPr id="12" name="Dowolny kształt 11">
              <a:extLst>
                <a:ext uri="{FF2B5EF4-FFF2-40B4-BE49-F238E27FC236}">
                  <a16:creationId xmlns:a16="http://schemas.microsoft.com/office/drawing/2014/main" id="{EC91E870-C927-4D1B-BDEA-EC280C51F0F7}"/>
                </a:ext>
              </a:extLst>
            </p:cNvPr>
            <p:cNvSpPr/>
            <p:nvPr/>
          </p:nvSpPr>
          <p:spPr>
            <a:xfrm>
              <a:off x="250831" y="3692356"/>
              <a:ext cx="4238619" cy="2161972"/>
            </a:xfrm>
            <a:custGeom>
              <a:avLst/>
              <a:gdLst>
                <a:gd name="connsiteX0" fmla="*/ 0 w 2162400"/>
                <a:gd name="connsiteY0" fmla="*/ 360407 h 2162400"/>
                <a:gd name="connsiteX1" fmla="*/ 105561 w 2162400"/>
                <a:gd name="connsiteY1" fmla="*/ 105561 h 2162400"/>
                <a:gd name="connsiteX2" fmla="*/ 360407 w 2162400"/>
                <a:gd name="connsiteY2" fmla="*/ 1 h 2162400"/>
                <a:gd name="connsiteX3" fmla="*/ 1801993 w 2162400"/>
                <a:gd name="connsiteY3" fmla="*/ 0 h 2162400"/>
                <a:gd name="connsiteX4" fmla="*/ 2056839 w 2162400"/>
                <a:gd name="connsiteY4" fmla="*/ 105561 h 2162400"/>
                <a:gd name="connsiteX5" fmla="*/ 2162399 w 2162400"/>
                <a:gd name="connsiteY5" fmla="*/ 360407 h 2162400"/>
                <a:gd name="connsiteX6" fmla="*/ 2162400 w 2162400"/>
                <a:gd name="connsiteY6" fmla="*/ 1801993 h 2162400"/>
                <a:gd name="connsiteX7" fmla="*/ 2056839 w 2162400"/>
                <a:gd name="connsiteY7" fmla="*/ 2056839 h 2162400"/>
                <a:gd name="connsiteX8" fmla="*/ 1801993 w 2162400"/>
                <a:gd name="connsiteY8" fmla="*/ 2162400 h 2162400"/>
                <a:gd name="connsiteX9" fmla="*/ 360407 w 2162400"/>
                <a:gd name="connsiteY9" fmla="*/ 2162400 h 2162400"/>
                <a:gd name="connsiteX10" fmla="*/ 105561 w 2162400"/>
                <a:gd name="connsiteY10" fmla="*/ 2056839 h 2162400"/>
                <a:gd name="connsiteX11" fmla="*/ 0 w 2162400"/>
                <a:gd name="connsiteY11" fmla="*/ 1801993 h 2162400"/>
                <a:gd name="connsiteX12" fmla="*/ 0 w 2162400"/>
                <a:gd name="connsiteY12" fmla="*/ 360407 h 21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2400" h="2162400">
                  <a:moveTo>
                    <a:pt x="0" y="360407"/>
                  </a:moveTo>
                  <a:cubicBezTo>
                    <a:pt x="0" y="264821"/>
                    <a:pt x="37972" y="173150"/>
                    <a:pt x="105561" y="105561"/>
                  </a:cubicBezTo>
                  <a:cubicBezTo>
                    <a:pt x="173151" y="37972"/>
                    <a:pt x="264822" y="0"/>
                    <a:pt x="360407" y="1"/>
                  </a:cubicBezTo>
                  <a:lnTo>
                    <a:pt x="1801993" y="0"/>
                  </a:lnTo>
                  <a:cubicBezTo>
                    <a:pt x="1897579" y="0"/>
                    <a:pt x="1989250" y="37972"/>
                    <a:pt x="2056839" y="105561"/>
                  </a:cubicBezTo>
                  <a:cubicBezTo>
                    <a:pt x="2124428" y="173151"/>
                    <a:pt x="2162400" y="264822"/>
                    <a:pt x="2162399" y="360407"/>
                  </a:cubicBezTo>
                  <a:cubicBezTo>
                    <a:pt x="2162399" y="840936"/>
                    <a:pt x="2162400" y="1321464"/>
                    <a:pt x="2162400" y="1801993"/>
                  </a:cubicBezTo>
                  <a:cubicBezTo>
                    <a:pt x="2162400" y="1897579"/>
                    <a:pt x="2124429" y="1989250"/>
                    <a:pt x="2056839" y="2056839"/>
                  </a:cubicBezTo>
                  <a:cubicBezTo>
                    <a:pt x="1989250" y="2124428"/>
                    <a:pt x="1897579" y="2162400"/>
                    <a:pt x="1801993" y="2162400"/>
                  </a:cubicBezTo>
                  <a:lnTo>
                    <a:pt x="360407" y="2162400"/>
                  </a:lnTo>
                  <a:cubicBezTo>
                    <a:pt x="264821" y="2162400"/>
                    <a:pt x="173150" y="2124429"/>
                    <a:pt x="105561" y="2056839"/>
                  </a:cubicBezTo>
                  <a:cubicBezTo>
                    <a:pt x="37972" y="1989249"/>
                    <a:pt x="0" y="1897578"/>
                    <a:pt x="0" y="1801993"/>
                  </a:cubicBezTo>
                  <a:lnTo>
                    <a:pt x="0" y="360407"/>
                  </a:lnTo>
                  <a:close/>
                </a:path>
              </a:pathLst>
            </a:custGeom>
          </p:spPr>
          <p:style>
            <a:lnRef idx="2">
              <a:schemeClr val="accent1"/>
            </a:lnRef>
            <a:fillRef idx="1">
              <a:schemeClr val="lt1"/>
            </a:fillRef>
            <a:effectRef idx="0">
              <a:schemeClr val="accent1"/>
            </a:effectRef>
            <a:fontRef idx="minor">
              <a:schemeClr val="dk1"/>
            </a:fontRef>
          </p:style>
          <p:txBody>
            <a:bodyPr lIns="155090" tIns="155090" rIns="155090" bIns="155090" spcCol="1270" anchor="ctr"/>
            <a:lstStyle/>
            <a:p>
              <a:pPr algn="just" defTabSz="577850" eaLnBrk="1" hangingPunct="1">
                <a:lnSpc>
                  <a:spcPct val="90000"/>
                </a:lnSpc>
                <a:spcAft>
                  <a:spcPct val="35000"/>
                </a:spcAft>
                <a:defRPr/>
              </a:pPr>
              <a:r>
                <a:rPr lang="pl-PL" sz="2000" dirty="0"/>
                <a:t>bez widocznego uszkodzenia poszczególnych organów (np. nerwica, choroba psychiczna, obniżenie sprawności intelektualnej)</a:t>
              </a:r>
            </a:p>
          </p:txBody>
        </p:sp>
        <p:sp>
          <p:nvSpPr>
            <p:cNvPr id="13" name="Dowolny kształt 12">
              <a:extLst>
                <a:ext uri="{FF2B5EF4-FFF2-40B4-BE49-F238E27FC236}">
                  <a16:creationId xmlns:a16="http://schemas.microsoft.com/office/drawing/2014/main" id="{A70B6C76-49C1-4BA1-817F-0BB01FDCE886}"/>
                </a:ext>
              </a:extLst>
            </p:cNvPr>
            <p:cNvSpPr/>
            <p:nvPr/>
          </p:nvSpPr>
          <p:spPr>
            <a:xfrm>
              <a:off x="4654549" y="3692356"/>
              <a:ext cx="4238619" cy="2161972"/>
            </a:xfrm>
            <a:custGeom>
              <a:avLst/>
              <a:gdLst>
                <a:gd name="connsiteX0" fmla="*/ 0 w 2162400"/>
                <a:gd name="connsiteY0" fmla="*/ 360407 h 2162400"/>
                <a:gd name="connsiteX1" fmla="*/ 105561 w 2162400"/>
                <a:gd name="connsiteY1" fmla="*/ 105561 h 2162400"/>
                <a:gd name="connsiteX2" fmla="*/ 360407 w 2162400"/>
                <a:gd name="connsiteY2" fmla="*/ 1 h 2162400"/>
                <a:gd name="connsiteX3" fmla="*/ 1801993 w 2162400"/>
                <a:gd name="connsiteY3" fmla="*/ 0 h 2162400"/>
                <a:gd name="connsiteX4" fmla="*/ 2056839 w 2162400"/>
                <a:gd name="connsiteY4" fmla="*/ 105561 h 2162400"/>
                <a:gd name="connsiteX5" fmla="*/ 2162399 w 2162400"/>
                <a:gd name="connsiteY5" fmla="*/ 360407 h 2162400"/>
                <a:gd name="connsiteX6" fmla="*/ 2162400 w 2162400"/>
                <a:gd name="connsiteY6" fmla="*/ 1801993 h 2162400"/>
                <a:gd name="connsiteX7" fmla="*/ 2056839 w 2162400"/>
                <a:gd name="connsiteY7" fmla="*/ 2056839 h 2162400"/>
                <a:gd name="connsiteX8" fmla="*/ 1801993 w 2162400"/>
                <a:gd name="connsiteY8" fmla="*/ 2162400 h 2162400"/>
                <a:gd name="connsiteX9" fmla="*/ 360407 w 2162400"/>
                <a:gd name="connsiteY9" fmla="*/ 2162400 h 2162400"/>
                <a:gd name="connsiteX10" fmla="*/ 105561 w 2162400"/>
                <a:gd name="connsiteY10" fmla="*/ 2056839 h 2162400"/>
                <a:gd name="connsiteX11" fmla="*/ 0 w 2162400"/>
                <a:gd name="connsiteY11" fmla="*/ 1801993 h 2162400"/>
                <a:gd name="connsiteX12" fmla="*/ 0 w 2162400"/>
                <a:gd name="connsiteY12" fmla="*/ 360407 h 21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2400" h="2162400">
                  <a:moveTo>
                    <a:pt x="0" y="360407"/>
                  </a:moveTo>
                  <a:cubicBezTo>
                    <a:pt x="0" y="264821"/>
                    <a:pt x="37972" y="173150"/>
                    <a:pt x="105561" y="105561"/>
                  </a:cubicBezTo>
                  <a:cubicBezTo>
                    <a:pt x="173151" y="37972"/>
                    <a:pt x="264822" y="0"/>
                    <a:pt x="360407" y="1"/>
                  </a:cubicBezTo>
                  <a:lnTo>
                    <a:pt x="1801993" y="0"/>
                  </a:lnTo>
                  <a:cubicBezTo>
                    <a:pt x="1897579" y="0"/>
                    <a:pt x="1989250" y="37972"/>
                    <a:pt x="2056839" y="105561"/>
                  </a:cubicBezTo>
                  <a:cubicBezTo>
                    <a:pt x="2124428" y="173151"/>
                    <a:pt x="2162400" y="264822"/>
                    <a:pt x="2162399" y="360407"/>
                  </a:cubicBezTo>
                  <a:cubicBezTo>
                    <a:pt x="2162399" y="840936"/>
                    <a:pt x="2162400" y="1321464"/>
                    <a:pt x="2162400" y="1801993"/>
                  </a:cubicBezTo>
                  <a:cubicBezTo>
                    <a:pt x="2162400" y="1897579"/>
                    <a:pt x="2124429" y="1989250"/>
                    <a:pt x="2056839" y="2056839"/>
                  </a:cubicBezTo>
                  <a:cubicBezTo>
                    <a:pt x="1989250" y="2124428"/>
                    <a:pt x="1897579" y="2162400"/>
                    <a:pt x="1801993" y="2162400"/>
                  </a:cubicBezTo>
                  <a:lnTo>
                    <a:pt x="360407" y="2162400"/>
                  </a:lnTo>
                  <a:cubicBezTo>
                    <a:pt x="264821" y="2162400"/>
                    <a:pt x="173150" y="2124429"/>
                    <a:pt x="105561" y="2056839"/>
                  </a:cubicBezTo>
                  <a:cubicBezTo>
                    <a:pt x="37972" y="1989249"/>
                    <a:pt x="0" y="1897578"/>
                    <a:pt x="0" y="1801993"/>
                  </a:cubicBezTo>
                  <a:lnTo>
                    <a:pt x="0" y="360407"/>
                  </a:lnTo>
                  <a:close/>
                </a:path>
              </a:pathLst>
            </a:custGeom>
          </p:spPr>
          <p:style>
            <a:lnRef idx="2">
              <a:schemeClr val="accent1"/>
            </a:lnRef>
            <a:fillRef idx="1">
              <a:schemeClr val="lt1"/>
            </a:fillRef>
            <a:effectRef idx="0">
              <a:schemeClr val="accent1"/>
            </a:effectRef>
            <a:fontRef idx="minor">
              <a:schemeClr val="dk1"/>
            </a:fontRef>
          </p:style>
          <p:txBody>
            <a:bodyPr lIns="155090" tIns="155090" rIns="155090" bIns="155090" spcCol="1270" anchor="ctr"/>
            <a:lstStyle/>
            <a:p>
              <a:pPr algn="just" defTabSz="577850" eaLnBrk="1" hangingPunct="1">
                <a:lnSpc>
                  <a:spcPct val="90000"/>
                </a:lnSpc>
                <a:spcAft>
                  <a:spcPct val="35000"/>
                </a:spcAft>
                <a:defRPr/>
              </a:pPr>
              <a:r>
                <a:rPr lang="pl-PL" sz="2000" dirty="0"/>
                <a:t>nie jest w tym wypadku wystarczające wykazanie następstw w sferze psychicznej poszkodowanego, takich jak uczucie smutku, przygnębienia, żalu i innych negatywnych emocji, czy też naruszenia dobra osobistego (III PK 2/09)</a:t>
              </a:r>
            </a:p>
          </p:txBody>
        </p:sp>
      </p:grpSp>
      <p:cxnSp>
        <p:nvCxnSpPr>
          <p:cNvPr id="14" name="Łącznik prosty 13">
            <a:extLst>
              <a:ext uri="{FF2B5EF4-FFF2-40B4-BE49-F238E27FC236}">
                <a16:creationId xmlns:a16="http://schemas.microsoft.com/office/drawing/2014/main" id="{68F72EF7-6457-4520-9D25-CD0F4AB85DAD}"/>
              </a:ext>
            </a:extLst>
          </p:cNvPr>
          <p:cNvCxnSpPr/>
          <p:nvPr/>
        </p:nvCxnSpPr>
        <p:spPr>
          <a:xfrm>
            <a:off x="533400" y="9144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DF048A-97E6-49B3-AADE-8D238D9C141E}"/>
              </a:ext>
            </a:extLst>
          </p:cNvPr>
          <p:cNvSpPr>
            <a:spLocks noGrp="1"/>
          </p:cNvSpPr>
          <p:nvPr>
            <p:ph type="title"/>
          </p:nvPr>
        </p:nvSpPr>
        <p:spPr/>
        <p:txBody>
          <a:bodyPr>
            <a:normAutofit/>
          </a:bodyPr>
          <a:lstStyle/>
          <a:p>
            <a:pPr algn="l">
              <a:defRPr/>
            </a:pPr>
            <a:r>
              <a:rPr lang="pl-PL" sz="24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Związek przyczynowy </a:t>
            </a:r>
          </a:p>
        </p:txBody>
      </p:sp>
      <p:sp>
        <p:nvSpPr>
          <p:cNvPr id="48131" name="Symbol zastępczy zawartości 2">
            <a:extLst>
              <a:ext uri="{FF2B5EF4-FFF2-40B4-BE49-F238E27FC236}">
                <a16:creationId xmlns:a16="http://schemas.microsoft.com/office/drawing/2014/main" id="{388919EA-3847-42BA-AA60-7BCB996066B2}"/>
              </a:ext>
            </a:extLst>
          </p:cNvPr>
          <p:cNvSpPr>
            <a:spLocks noGrp="1"/>
          </p:cNvSpPr>
          <p:nvPr>
            <p:ph idx="1"/>
          </p:nvPr>
        </p:nvSpPr>
        <p:spPr>
          <a:xfrm>
            <a:off x="457200" y="1600200"/>
            <a:ext cx="8435975" cy="4708525"/>
          </a:xfrm>
        </p:spPr>
        <p:txBody>
          <a:bodyPr/>
          <a:lstStyle/>
          <a:p>
            <a:pPr algn="just">
              <a:buFont typeface="Wingdings" panose="05000000000000000000" pitchFamily="2" charset="2"/>
              <a:buChar char="q"/>
            </a:pPr>
            <a:r>
              <a:rPr lang="pl-PL" altLang="pl-PL" sz="2800" dirty="0"/>
              <a:t> między rozstrojem zdrowia a </a:t>
            </a:r>
            <a:r>
              <a:rPr lang="pl-PL" altLang="pl-PL" sz="2800" dirty="0" err="1"/>
              <a:t>mobbingiem</a:t>
            </a:r>
            <a:r>
              <a:rPr lang="pl-PL" altLang="pl-PL" sz="2800" dirty="0"/>
              <a:t> musi wystąpić związek przyczynowy,</a:t>
            </a:r>
          </a:p>
          <a:p>
            <a:pPr algn="just">
              <a:buFont typeface="Wingdings" panose="05000000000000000000" pitchFamily="2" charset="2"/>
              <a:buChar char="q"/>
            </a:pPr>
            <a:r>
              <a:rPr lang="pl-PL" altLang="pl-PL" sz="2800" dirty="0"/>
              <a:t> często związek przyczynowy będzie ustalany za pomocą opinii biegłego,</a:t>
            </a:r>
          </a:p>
          <a:p>
            <a:pPr algn="just">
              <a:buFont typeface="Wingdings" panose="05000000000000000000" pitchFamily="2" charset="2"/>
              <a:buChar char="q"/>
            </a:pPr>
            <a:r>
              <a:rPr lang="pl-PL" altLang="pl-PL" sz="2800" dirty="0"/>
              <a:t> badanie związku przyczynowego ma sens tylko w przypadku stwierdzenia, że pracownik był obiektem </a:t>
            </a:r>
            <a:r>
              <a:rPr lang="pl-PL" altLang="pl-PL" sz="2800" dirty="0" err="1"/>
              <a:t>zachowań</a:t>
            </a:r>
            <a:r>
              <a:rPr lang="pl-PL" altLang="pl-PL" sz="2800" dirty="0"/>
              <a:t> o charakterze </a:t>
            </a:r>
            <a:r>
              <a:rPr lang="pl-PL" altLang="pl-PL" sz="2800" dirty="0" err="1"/>
              <a:t>mobbingu</a:t>
            </a:r>
            <a:r>
              <a:rPr lang="pl-PL" altLang="pl-PL" sz="2800" dirty="0"/>
              <a:t> (np. III </a:t>
            </a:r>
            <a:r>
              <a:rPr lang="pl-PL" altLang="pl-PL" sz="2800" dirty="0" err="1"/>
              <a:t>APa</a:t>
            </a:r>
            <a:r>
              <a:rPr lang="pl-PL" altLang="pl-PL" sz="2800" dirty="0"/>
              <a:t> 39/06)</a:t>
            </a:r>
          </a:p>
        </p:txBody>
      </p:sp>
      <p:cxnSp>
        <p:nvCxnSpPr>
          <p:cNvPr id="5" name="Łącznik prosty 4">
            <a:extLst>
              <a:ext uri="{FF2B5EF4-FFF2-40B4-BE49-F238E27FC236}">
                <a16:creationId xmlns:a16="http://schemas.microsoft.com/office/drawing/2014/main" id="{935344F5-82AC-4CB3-97F7-301C979CB4DA}"/>
              </a:ext>
            </a:extLst>
          </p:cNvPr>
          <p:cNvCxnSpPr/>
          <p:nvPr/>
        </p:nvCxnSpPr>
        <p:spPr>
          <a:xfrm>
            <a:off x="457200" y="9906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DF048A-97E6-49B3-AADE-8D238D9C141E}"/>
              </a:ext>
            </a:extLst>
          </p:cNvPr>
          <p:cNvSpPr>
            <a:spLocks noGrp="1"/>
          </p:cNvSpPr>
          <p:nvPr>
            <p:ph type="title"/>
          </p:nvPr>
        </p:nvSpPr>
        <p:spPr/>
        <p:txBody>
          <a:bodyPr/>
          <a:lstStyle/>
          <a:p>
            <a:pPr algn="l">
              <a:defRPr/>
            </a:pPr>
            <a:r>
              <a:rPr lang="pl-PL" sz="36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Związek </a:t>
            </a:r>
            <a:r>
              <a:rPr lang="pl-PL" sz="3600" b="1" dirty="0" err="1">
                <a:solidFill>
                  <a:srgbClr val="002060"/>
                </a:solidFill>
                <a:latin typeface="Calibri bold" panose="020F0702030404030204" pitchFamily="34" charset="0"/>
                <a:ea typeface="Calibri bold" panose="020F0702030404030204" pitchFamily="34" charset="0"/>
                <a:cs typeface="Calibri bold" panose="020F0702030404030204" pitchFamily="34" charset="0"/>
              </a:rPr>
              <a:t>mobbingiem</a:t>
            </a:r>
            <a:r>
              <a:rPr lang="pl-PL" sz="36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 a nie samą pracą</a:t>
            </a:r>
            <a:r>
              <a:rPr lang="pl-PL"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 </a:t>
            </a:r>
          </a:p>
        </p:txBody>
      </p:sp>
      <p:sp>
        <p:nvSpPr>
          <p:cNvPr id="49155" name="Symbol zastępczy zawartości 2">
            <a:extLst>
              <a:ext uri="{FF2B5EF4-FFF2-40B4-BE49-F238E27FC236}">
                <a16:creationId xmlns:a16="http://schemas.microsoft.com/office/drawing/2014/main" id="{7291B420-3C22-4E52-91EE-09F24F75CDAA}"/>
              </a:ext>
            </a:extLst>
          </p:cNvPr>
          <p:cNvSpPr>
            <a:spLocks noGrp="1"/>
          </p:cNvSpPr>
          <p:nvPr>
            <p:ph idx="1"/>
          </p:nvPr>
        </p:nvSpPr>
        <p:spPr>
          <a:xfrm>
            <a:off x="457200" y="1600200"/>
            <a:ext cx="8435975" cy="4708525"/>
          </a:xfrm>
        </p:spPr>
        <p:txBody>
          <a:bodyPr/>
          <a:lstStyle/>
          <a:p>
            <a:pPr marL="0" indent="0">
              <a:buFont typeface="Arial" panose="020B0604020202020204" pitchFamily="34" charset="0"/>
              <a:buNone/>
            </a:pPr>
            <a:r>
              <a:rPr lang="pl-PL" altLang="pl-PL" sz="2800"/>
              <a:t> II PK 68/12</a:t>
            </a:r>
          </a:p>
          <a:p>
            <a:pPr marL="0" indent="0" algn="just">
              <a:buFont typeface="Arial" panose="020B0604020202020204" pitchFamily="34" charset="0"/>
              <a:buNone/>
            </a:pPr>
            <a:r>
              <a:rPr lang="pl-PL" altLang="pl-PL" sz="2800"/>
              <a:t>Nękanie w rozumieniu art. 94</a:t>
            </a:r>
            <a:r>
              <a:rPr lang="pl-PL" altLang="pl-PL" sz="2800" baseline="30000"/>
              <a:t>3</a:t>
            </a:r>
            <a:r>
              <a:rPr lang="pl-PL" altLang="pl-PL" sz="2800"/>
              <a:t> § 2 k.p. oznacza ustawiczne dręczenie, niepokojenie, czy też dokuczanie pracownikowi. Określone w art. 94</a:t>
            </a:r>
            <a:r>
              <a:rPr lang="pl-PL" altLang="pl-PL" sz="2800" baseline="30000"/>
              <a:t>3 </a:t>
            </a:r>
            <a:r>
              <a:rPr lang="pl-PL" altLang="pl-PL" sz="2800"/>
              <a:t>§ 3 k.p. zadośćuczynienie pieniężne przysługuje pracownikowi z tytułu rozstroju zdrowia wywołanego przez mobbing, a nie z tytułu rozstroju zdrowia jedynie związanego z pracą.</a:t>
            </a:r>
          </a:p>
          <a:p>
            <a:pPr marL="0" indent="0" algn="just">
              <a:buFont typeface="Arial" panose="020B0604020202020204" pitchFamily="34" charset="0"/>
              <a:buBlip>
                <a:blip r:embed="rId2"/>
              </a:buBlip>
            </a:pPr>
            <a:endParaRPr lang="pl-PL" altLang="pl-PL"/>
          </a:p>
        </p:txBody>
      </p:sp>
      <p:cxnSp>
        <p:nvCxnSpPr>
          <p:cNvPr id="5" name="Łącznik prosty 4">
            <a:extLst>
              <a:ext uri="{FF2B5EF4-FFF2-40B4-BE49-F238E27FC236}">
                <a16:creationId xmlns:a16="http://schemas.microsoft.com/office/drawing/2014/main" id="{6D9F7152-A501-49A6-9A2B-7DA512365885}"/>
              </a:ext>
            </a:extLst>
          </p:cNvPr>
          <p:cNvCxnSpPr/>
          <p:nvPr/>
        </p:nvCxnSpPr>
        <p:spPr>
          <a:xfrm>
            <a:off x="457200" y="11430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ytuł 1">
            <a:extLst>
              <a:ext uri="{FF2B5EF4-FFF2-40B4-BE49-F238E27FC236}">
                <a16:creationId xmlns:a16="http://schemas.microsoft.com/office/drawing/2014/main" id="{EF48EB19-F4D7-4B12-BF91-59C0FC2705C3}"/>
              </a:ext>
            </a:extLst>
          </p:cNvPr>
          <p:cNvSpPr>
            <a:spLocks noGrp="1"/>
          </p:cNvSpPr>
          <p:nvPr>
            <p:ph type="title"/>
          </p:nvPr>
        </p:nvSpPr>
        <p:spPr>
          <a:xfrm>
            <a:off x="457200" y="274638"/>
            <a:ext cx="8229600" cy="417512"/>
          </a:xfrm>
        </p:spPr>
        <p:txBody>
          <a:bodyPr>
            <a:normAutofit fontScale="90000"/>
          </a:bodyPr>
          <a:lstStyle/>
          <a:p>
            <a:pPr algn="l">
              <a:defRPr/>
            </a:pPr>
            <a:r>
              <a:rPr lang="pl-PL" sz="36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Zasady ustalenia zadośćuczynienia </a:t>
            </a:r>
            <a:endParaRPr lang="pl-PL"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endParaRPr>
          </a:p>
        </p:txBody>
      </p:sp>
      <p:grpSp>
        <p:nvGrpSpPr>
          <p:cNvPr id="50179" name="Grupa 5">
            <a:extLst>
              <a:ext uri="{FF2B5EF4-FFF2-40B4-BE49-F238E27FC236}">
                <a16:creationId xmlns:a16="http://schemas.microsoft.com/office/drawing/2014/main" id="{FB3F7808-F6E0-4A1C-BB4D-F088A79436A3}"/>
              </a:ext>
            </a:extLst>
          </p:cNvPr>
          <p:cNvGrpSpPr>
            <a:grpSpLocks/>
          </p:cNvGrpSpPr>
          <p:nvPr/>
        </p:nvGrpSpPr>
        <p:grpSpPr bwMode="auto">
          <a:xfrm>
            <a:off x="395288" y="1447800"/>
            <a:ext cx="8569325" cy="4789488"/>
            <a:chOff x="457200" y="3268553"/>
            <a:chExt cx="8229600" cy="199368"/>
          </a:xfrm>
        </p:grpSpPr>
        <p:sp>
          <p:nvSpPr>
            <p:cNvPr id="7" name="Prostokąt 6">
              <a:extLst>
                <a:ext uri="{FF2B5EF4-FFF2-40B4-BE49-F238E27FC236}">
                  <a16:creationId xmlns:a16="http://schemas.microsoft.com/office/drawing/2014/main" id="{0019DC5D-D00C-4DF9-BBE5-1AE0DC5F95CC}"/>
                </a:ext>
              </a:extLst>
            </p:cNvPr>
            <p:cNvSpPr/>
            <p:nvPr/>
          </p:nvSpPr>
          <p:spPr>
            <a:xfrm>
              <a:off x="457200" y="3342255"/>
              <a:ext cx="8229600" cy="125666"/>
            </a:xfrm>
            <a:prstGeom prst="rect">
              <a:avLst/>
            </a:prstGeom>
          </p:spPr>
          <p:style>
            <a:lnRef idx="2">
              <a:schemeClr val="accent1"/>
            </a:lnRef>
            <a:fillRef idx="1">
              <a:schemeClr val="lt1"/>
            </a:fillRef>
            <a:effectRef idx="0">
              <a:schemeClr val="accent1"/>
            </a:effectRef>
            <a:fontRef idx="minor">
              <a:schemeClr val="dk1"/>
            </a:fontRef>
          </p:style>
        </p:sp>
        <p:sp>
          <p:nvSpPr>
            <p:cNvPr id="8" name="Dowolny kształt 7">
              <a:extLst>
                <a:ext uri="{FF2B5EF4-FFF2-40B4-BE49-F238E27FC236}">
                  <a16:creationId xmlns:a16="http://schemas.microsoft.com/office/drawing/2014/main" id="{5BD0FF02-419E-4116-8A5C-C78ED078A813}"/>
                </a:ext>
              </a:extLst>
            </p:cNvPr>
            <p:cNvSpPr/>
            <p:nvPr/>
          </p:nvSpPr>
          <p:spPr>
            <a:xfrm>
              <a:off x="803276" y="3268553"/>
              <a:ext cx="7261502" cy="181725"/>
            </a:xfrm>
            <a:custGeom>
              <a:avLst/>
              <a:gdLst>
                <a:gd name="connsiteX0" fmla="*/ 0 w 5760720"/>
                <a:gd name="connsiteY0" fmla="*/ 24552 h 147311"/>
                <a:gd name="connsiteX1" fmla="*/ 7191 w 5760720"/>
                <a:gd name="connsiteY1" fmla="*/ 7191 h 147311"/>
                <a:gd name="connsiteX2" fmla="*/ 24552 w 5760720"/>
                <a:gd name="connsiteY2" fmla="*/ 0 h 147311"/>
                <a:gd name="connsiteX3" fmla="*/ 5736168 w 5760720"/>
                <a:gd name="connsiteY3" fmla="*/ 0 h 147311"/>
                <a:gd name="connsiteX4" fmla="*/ 5753529 w 5760720"/>
                <a:gd name="connsiteY4" fmla="*/ 7191 h 147311"/>
                <a:gd name="connsiteX5" fmla="*/ 5760720 w 5760720"/>
                <a:gd name="connsiteY5" fmla="*/ 24552 h 147311"/>
                <a:gd name="connsiteX6" fmla="*/ 5760720 w 5760720"/>
                <a:gd name="connsiteY6" fmla="*/ 122759 h 147311"/>
                <a:gd name="connsiteX7" fmla="*/ 5753529 w 5760720"/>
                <a:gd name="connsiteY7" fmla="*/ 140120 h 147311"/>
                <a:gd name="connsiteX8" fmla="*/ 5736168 w 5760720"/>
                <a:gd name="connsiteY8" fmla="*/ 147311 h 147311"/>
                <a:gd name="connsiteX9" fmla="*/ 24552 w 5760720"/>
                <a:gd name="connsiteY9" fmla="*/ 147311 h 147311"/>
                <a:gd name="connsiteX10" fmla="*/ 7191 w 5760720"/>
                <a:gd name="connsiteY10" fmla="*/ 140120 h 147311"/>
                <a:gd name="connsiteX11" fmla="*/ 0 w 5760720"/>
                <a:gd name="connsiteY11" fmla="*/ 122759 h 147311"/>
                <a:gd name="connsiteX12" fmla="*/ 0 w 5760720"/>
                <a:gd name="connsiteY12" fmla="*/ 24552 h 14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0720" h="147311">
                  <a:moveTo>
                    <a:pt x="0" y="24552"/>
                  </a:moveTo>
                  <a:cubicBezTo>
                    <a:pt x="0" y="18040"/>
                    <a:pt x="2587" y="11796"/>
                    <a:pt x="7191" y="7191"/>
                  </a:cubicBezTo>
                  <a:cubicBezTo>
                    <a:pt x="11795" y="2587"/>
                    <a:pt x="18040" y="0"/>
                    <a:pt x="24552" y="0"/>
                  </a:cubicBezTo>
                  <a:lnTo>
                    <a:pt x="5736168" y="0"/>
                  </a:lnTo>
                  <a:cubicBezTo>
                    <a:pt x="5742680" y="0"/>
                    <a:pt x="5748924" y="2587"/>
                    <a:pt x="5753529" y="7191"/>
                  </a:cubicBezTo>
                  <a:cubicBezTo>
                    <a:pt x="5758133" y="11795"/>
                    <a:pt x="5760720" y="18040"/>
                    <a:pt x="5760720" y="24552"/>
                  </a:cubicBezTo>
                  <a:lnTo>
                    <a:pt x="5760720" y="122759"/>
                  </a:lnTo>
                  <a:cubicBezTo>
                    <a:pt x="5760720" y="129271"/>
                    <a:pt x="5758133" y="135515"/>
                    <a:pt x="5753529" y="140120"/>
                  </a:cubicBezTo>
                  <a:cubicBezTo>
                    <a:pt x="5748925" y="144724"/>
                    <a:pt x="5742680" y="147311"/>
                    <a:pt x="5736168" y="147311"/>
                  </a:cubicBezTo>
                  <a:lnTo>
                    <a:pt x="24552" y="147311"/>
                  </a:lnTo>
                  <a:cubicBezTo>
                    <a:pt x="18040" y="147311"/>
                    <a:pt x="11796" y="144724"/>
                    <a:pt x="7191" y="140120"/>
                  </a:cubicBezTo>
                  <a:cubicBezTo>
                    <a:pt x="2587" y="135516"/>
                    <a:pt x="0" y="129271"/>
                    <a:pt x="0" y="122759"/>
                  </a:cubicBezTo>
                  <a:lnTo>
                    <a:pt x="0" y="24552"/>
                  </a:lnTo>
                  <a:close/>
                </a:path>
              </a:pathLst>
            </a:custGeom>
          </p:spPr>
          <p:style>
            <a:lnRef idx="2">
              <a:schemeClr val="accent1"/>
            </a:lnRef>
            <a:fillRef idx="1">
              <a:schemeClr val="lt1"/>
            </a:fillRef>
            <a:effectRef idx="0">
              <a:schemeClr val="accent1"/>
            </a:effectRef>
            <a:fontRef idx="minor">
              <a:schemeClr val="dk1"/>
            </a:fontRef>
          </p:style>
          <p:txBody>
            <a:bodyPr lIns="224933" tIns="7191" rIns="224933" bIns="7191" spcCol="1270" anchor="ctr"/>
            <a:lstStyle/>
            <a:p>
              <a:pPr algn="just" defTabSz="222250" eaLnBrk="1" hangingPunct="1">
                <a:lnSpc>
                  <a:spcPct val="90000"/>
                </a:lnSpc>
                <a:spcAft>
                  <a:spcPct val="35000"/>
                </a:spcAft>
                <a:defRPr/>
              </a:pPr>
              <a:r>
                <a:rPr lang="pl-PL" sz="3200" dirty="0"/>
                <a:t>oceny należy dokonywać przy wykorzystaniu dorobku judykatury w zakresie orzekania na podstawie art. 445 § 1 i art. 448 k.c. oraz art. 444 k.c. (II PK 228/06)</a:t>
              </a:r>
            </a:p>
          </p:txBody>
        </p:sp>
      </p:grpSp>
      <p:cxnSp>
        <p:nvCxnSpPr>
          <p:cNvPr id="9" name="Łącznik prosty 8">
            <a:extLst>
              <a:ext uri="{FF2B5EF4-FFF2-40B4-BE49-F238E27FC236}">
                <a16:creationId xmlns:a16="http://schemas.microsoft.com/office/drawing/2014/main" id="{68CC1E88-0CD4-44E2-8754-C86184035F01}"/>
              </a:ext>
            </a:extLst>
          </p:cNvPr>
          <p:cNvCxnSpPr/>
          <p:nvPr/>
        </p:nvCxnSpPr>
        <p:spPr>
          <a:xfrm>
            <a:off x="533400" y="9144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DF048A-97E6-49B3-AADE-8D238D9C141E}"/>
              </a:ext>
            </a:extLst>
          </p:cNvPr>
          <p:cNvSpPr>
            <a:spLocks noGrp="1"/>
          </p:cNvSpPr>
          <p:nvPr>
            <p:ph type="title"/>
          </p:nvPr>
        </p:nvSpPr>
        <p:spPr/>
        <p:txBody>
          <a:bodyPr>
            <a:normAutofit fontScale="90000"/>
          </a:bodyPr>
          <a:lstStyle/>
          <a:p>
            <a:pPr algn="l">
              <a:defRPr/>
            </a:pPr>
            <a:r>
              <a:rPr lang="pl-PL" sz="32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Ocena całościowa (także na przyszłość) -  I PK 206/16</a:t>
            </a:r>
            <a:endParaRPr lang="pl-PL" sz="40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endParaRPr>
          </a:p>
        </p:txBody>
      </p:sp>
      <p:graphicFrame>
        <p:nvGraphicFramePr>
          <p:cNvPr id="3" name="Symbol zastępczy zawartości 2">
            <a:extLst>
              <a:ext uri="{FF2B5EF4-FFF2-40B4-BE49-F238E27FC236}">
                <a16:creationId xmlns:a16="http://schemas.microsoft.com/office/drawing/2014/main" id="{FE23537B-4040-4011-BB2A-07199110057A}"/>
              </a:ext>
            </a:extLst>
          </p:cNvPr>
          <p:cNvGraphicFramePr>
            <a:graphicFrameLocks noGrp="1"/>
          </p:cNvGraphicFramePr>
          <p:nvPr>
            <p:ph idx="1"/>
            <p:extLst>
              <p:ext uri="{D42A27DB-BD31-4B8C-83A1-F6EECF244321}">
                <p14:modId xmlns:p14="http://schemas.microsoft.com/office/powerpoint/2010/main" val="2009616372"/>
              </p:ext>
            </p:extLst>
          </p:nvPr>
        </p:nvGraphicFramePr>
        <p:xfrm>
          <a:off x="457200" y="1417638"/>
          <a:ext cx="8435975" cy="4891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Łącznik prosty 4">
            <a:extLst>
              <a:ext uri="{FF2B5EF4-FFF2-40B4-BE49-F238E27FC236}">
                <a16:creationId xmlns:a16="http://schemas.microsoft.com/office/drawing/2014/main" id="{B0B974EE-75ED-4244-85CA-54D5C72AA0EF}"/>
              </a:ext>
            </a:extLst>
          </p:cNvPr>
          <p:cNvCxnSpPr/>
          <p:nvPr/>
        </p:nvCxnSpPr>
        <p:spPr>
          <a:xfrm>
            <a:off x="457200" y="11430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24E9FD61-6936-2CD6-2960-D73AD11AAA0E}"/>
              </a:ext>
            </a:extLst>
          </p:cNvPr>
          <p:cNvSpPr/>
          <p:nvPr/>
        </p:nvSpPr>
        <p:spPr>
          <a:xfrm>
            <a:off x="0" y="0"/>
            <a:ext cx="3574716" cy="596087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00" dirty="0"/>
          </a:p>
        </p:txBody>
      </p:sp>
      <p:sp>
        <p:nvSpPr>
          <p:cNvPr id="3" name="Symbol zastępczy zawartości 2">
            <a:extLst>
              <a:ext uri="{FF2B5EF4-FFF2-40B4-BE49-F238E27FC236}">
                <a16:creationId xmlns:a16="http://schemas.microsoft.com/office/drawing/2014/main" id="{DB37F6A9-C429-0A37-C20C-49CD53DBA72D}"/>
              </a:ext>
            </a:extLst>
          </p:cNvPr>
          <p:cNvSpPr>
            <a:spLocks noGrp="1"/>
          </p:cNvSpPr>
          <p:nvPr>
            <p:ph idx="1"/>
          </p:nvPr>
        </p:nvSpPr>
        <p:spPr>
          <a:xfrm>
            <a:off x="3944260" y="931443"/>
            <a:ext cx="4937760" cy="2878557"/>
          </a:xfrm>
        </p:spPr>
        <p:txBody>
          <a:bodyPr>
            <a:noAutofit/>
          </a:bodyPr>
          <a:lstStyle/>
          <a:p>
            <a:pPr marL="0" indent="0">
              <a:buNone/>
            </a:pPr>
            <a:endParaRPr lang="pl-PL" sz="3300" b="1" dirty="0">
              <a:solidFill>
                <a:srgbClr val="002F5D"/>
              </a:solidFill>
              <a:latin typeface="+mj-lt"/>
              <a:ea typeface="Calibri Light" panose="020F0302020204030204" pitchFamily="34" charset="0"/>
              <a:cs typeface="Calibri Light" panose="020F0302020204030204" pitchFamily="34" charset="0"/>
            </a:endParaRPr>
          </a:p>
          <a:p>
            <a:pPr marL="0" indent="0">
              <a:buNone/>
            </a:pPr>
            <a:r>
              <a:rPr lang="pl-PL" sz="2800" b="1" dirty="0">
                <a:solidFill>
                  <a:srgbClr val="002F5D"/>
                </a:solidFill>
                <a:latin typeface="Calibri bold" panose="020F0702030404030204" pitchFamily="34" charset="0"/>
                <a:ea typeface="Calibri bold" panose="020F0702030404030204" pitchFamily="34" charset="0"/>
                <a:cs typeface="Calibri bold" panose="020F0702030404030204" pitchFamily="34" charset="0"/>
              </a:rPr>
              <a:t>Roszczenia z tytułu naruszenia praw pracowniczych spowodowanych </a:t>
            </a:r>
            <a:r>
              <a:rPr lang="pl-PL" sz="2800" b="1" dirty="0" err="1">
                <a:solidFill>
                  <a:srgbClr val="002F5D"/>
                </a:solidFill>
                <a:latin typeface="Calibri bold" panose="020F0702030404030204" pitchFamily="34" charset="0"/>
                <a:ea typeface="Calibri bold" panose="020F0702030404030204" pitchFamily="34" charset="0"/>
                <a:cs typeface="Calibri bold" panose="020F0702030404030204" pitchFamily="34" charset="0"/>
              </a:rPr>
              <a:t>mobbingiem</a:t>
            </a:r>
            <a:r>
              <a:rPr lang="pl-PL" sz="2800" b="1" dirty="0">
                <a:solidFill>
                  <a:srgbClr val="002F5D"/>
                </a:solidFill>
                <a:latin typeface="Calibri bold" panose="020F0702030404030204" pitchFamily="34" charset="0"/>
                <a:ea typeface="Calibri bold" panose="020F0702030404030204" pitchFamily="34" charset="0"/>
                <a:cs typeface="Calibri bold" panose="020F0702030404030204" pitchFamily="34" charset="0"/>
              </a:rPr>
              <a:t> </a:t>
            </a:r>
            <a:endParaRPr lang="pl-PL" sz="1400" b="1" dirty="0">
              <a:solidFill>
                <a:srgbClr val="002F5D"/>
              </a:solidFill>
              <a:latin typeface="+mj-lt"/>
              <a:ea typeface="Calibri Light" panose="020F0302020204030204" pitchFamily="34" charset="0"/>
              <a:cs typeface="Calibri Light" panose="020F0302020204030204" pitchFamily="34" charset="0"/>
            </a:endParaRPr>
          </a:p>
        </p:txBody>
      </p:sp>
      <p:cxnSp>
        <p:nvCxnSpPr>
          <p:cNvPr id="9" name="Łącznik prosty 8">
            <a:extLst>
              <a:ext uri="{FF2B5EF4-FFF2-40B4-BE49-F238E27FC236}">
                <a16:creationId xmlns:a16="http://schemas.microsoft.com/office/drawing/2014/main" id="{AB96734A-90E5-F927-1410-F6ADECF041CD}"/>
              </a:ext>
            </a:extLst>
          </p:cNvPr>
          <p:cNvCxnSpPr/>
          <p:nvPr/>
        </p:nvCxnSpPr>
        <p:spPr>
          <a:xfrm>
            <a:off x="4038600" y="31242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extBox 4">
            <a:extLst>
              <a:ext uri="{FF2B5EF4-FFF2-40B4-BE49-F238E27FC236}">
                <a16:creationId xmlns:a16="http://schemas.microsoft.com/office/drawing/2014/main" id="{53C7760C-7E55-45D4-890A-B90633E73133}"/>
              </a:ext>
            </a:extLst>
          </p:cNvPr>
          <p:cNvSpPr txBox="1"/>
          <p:nvPr/>
        </p:nvSpPr>
        <p:spPr>
          <a:xfrm>
            <a:off x="114300" y="127533"/>
            <a:ext cx="647700" cy="135550"/>
          </a:xfrm>
          <a:prstGeom prst="rect">
            <a:avLst/>
          </a:prstGeom>
        </p:spPr>
        <p:txBody>
          <a:bodyPr wrap="square" lIns="0" tIns="0" rIns="0" bIns="0" rtlCol="0" anchor="t">
            <a:spAutoFit/>
          </a:bodyPr>
          <a:lstStyle/>
          <a:p>
            <a:pPr algn="ctr">
              <a:lnSpc>
                <a:spcPts val="1050"/>
              </a:lnSpc>
            </a:pPr>
            <a:r>
              <a:rPr lang="en-US" sz="900" dirty="0">
                <a:solidFill>
                  <a:schemeClr val="bg1">
                    <a:alpha val="51765"/>
                  </a:schemeClr>
                </a:solidFill>
                <a:latin typeface="Open Sans"/>
              </a:rPr>
              <a:t>fot.Canva</a:t>
            </a:r>
          </a:p>
        </p:txBody>
      </p:sp>
      <p:pic>
        <p:nvPicPr>
          <p:cNvPr id="7" name="Obraz 6"/>
          <p:cNvPicPr>
            <a:picLocks noChangeAspect="1"/>
          </p:cNvPicPr>
          <p:nvPr/>
        </p:nvPicPr>
        <p:blipFill>
          <a:blip r:embed="rId3"/>
          <a:stretch>
            <a:fillRect/>
          </a:stretch>
        </p:blipFill>
        <p:spPr>
          <a:xfrm>
            <a:off x="-1" y="0"/>
            <a:ext cx="3583583" cy="5960874"/>
          </a:xfrm>
          <a:prstGeom prst="rect">
            <a:avLst/>
          </a:prstGeom>
        </p:spPr>
      </p:pic>
    </p:spTree>
    <p:extLst>
      <p:ext uri="{BB962C8B-B14F-4D97-AF65-F5344CB8AC3E}">
        <p14:creationId xmlns:p14="http://schemas.microsoft.com/office/powerpoint/2010/main" val="41621772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DF048A-97E6-49B3-AADE-8D238D9C141E}"/>
              </a:ext>
            </a:extLst>
          </p:cNvPr>
          <p:cNvSpPr>
            <a:spLocks noGrp="1"/>
          </p:cNvSpPr>
          <p:nvPr>
            <p:ph type="title"/>
          </p:nvPr>
        </p:nvSpPr>
        <p:spPr/>
        <p:txBody>
          <a:bodyPr/>
          <a:lstStyle/>
          <a:p>
            <a:pPr algn="l">
              <a:defRPr/>
            </a:pPr>
            <a:r>
              <a:rPr lang="pl-PL" sz="32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Odpowiednia suma -  I PK 206/16</a:t>
            </a:r>
            <a:endParaRPr lang="pl-PL" sz="40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endParaRPr>
          </a:p>
        </p:txBody>
      </p:sp>
      <p:sp>
        <p:nvSpPr>
          <p:cNvPr id="53251" name="Symbol zastępczy zawartości 2">
            <a:extLst>
              <a:ext uri="{FF2B5EF4-FFF2-40B4-BE49-F238E27FC236}">
                <a16:creationId xmlns:a16="http://schemas.microsoft.com/office/drawing/2014/main" id="{609CDFB6-19D2-472A-B1D2-E905F931EE95}"/>
              </a:ext>
            </a:extLst>
          </p:cNvPr>
          <p:cNvSpPr>
            <a:spLocks noGrp="1"/>
          </p:cNvSpPr>
          <p:nvPr>
            <p:ph idx="1"/>
          </p:nvPr>
        </p:nvSpPr>
        <p:spPr>
          <a:xfrm>
            <a:off x="457200" y="1600200"/>
            <a:ext cx="8435975" cy="4708525"/>
          </a:xfrm>
        </p:spPr>
        <p:txBody>
          <a:bodyPr/>
          <a:lstStyle/>
          <a:p>
            <a:pPr marL="0" indent="0" algn="just">
              <a:buFont typeface="Arial" panose="020B0604020202020204" pitchFamily="34" charset="0"/>
              <a:buNone/>
            </a:pPr>
            <a:r>
              <a:rPr lang="pl-PL" altLang="pl-PL" sz="2400"/>
              <a:t>Pojęcie „odpowiednia suma” użyte w art. 94</a:t>
            </a:r>
            <a:r>
              <a:rPr lang="pl-PL" altLang="pl-PL" sz="2400" baseline="30000"/>
              <a:t>3</a:t>
            </a:r>
            <a:r>
              <a:rPr lang="pl-PL" altLang="pl-PL" sz="2400"/>
              <a:t> § 3 k.p., której może domagać się pracownik w przypadku rozstroju zdrowia, jest pojęciem niedookreślonym. W orzecznictwie przyjmuje się, że zadośćuczynienie ma mieć przede wszystkim charakter kompensacyjny, wobec czego jego wysokość </a:t>
            </a:r>
            <a:r>
              <a:rPr lang="pl-PL" altLang="pl-PL" sz="2400" b="1"/>
              <a:t>nie może stanowić zapłaty symbolicznej, lecz musi przedstawiać ekonomicznie odczuwalną wartość.</a:t>
            </a:r>
          </a:p>
        </p:txBody>
      </p:sp>
      <p:cxnSp>
        <p:nvCxnSpPr>
          <p:cNvPr id="5" name="Łącznik prosty 4">
            <a:extLst>
              <a:ext uri="{FF2B5EF4-FFF2-40B4-BE49-F238E27FC236}">
                <a16:creationId xmlns:a16="http://schemas.microsoft.com/office/drawing/2014/main" id="{41960A4E-F526-418B-9A8B-CF7FD851FB61}"/>
              </a:ext>
            </a:extLst>
          </p:cNvPr>
          <p:cNvCxnSpPr/>
          <p:nvPr/>
        </p:nvCxnSpPr>
        <p:spPr>
          <a:xfrm>
            <a:off x="533400" y="9144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DF048A-97E6-49B3-AADE-8D238D9C141E}"/>
              </a:ext>
            </a:extLst>
          </p:cNvPr>
          <p:cNvSpPr>
            <a:spLocks noGrp="1"/>
          </p:cNvSpPr>
          <p:nvPr>
            <p:ph type="title"/>
          </p:nvPr>
        </p:nvSpPr>
        <p:spPr/>
        <p:txBody>
          <a:bodyPr/>
          <a:lstStyle/>
          <a:p>
            <a:pPr algn="l">
              <a:defRPr/>
            </a:pPr>
            <a:r>
              <a:rPr lang="pl-PL" sz="32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Funkcja prewencyjna  -  I PK 206/16</a:t>
            </a:r>
            <a:endParaRPr lang="pl-PL" sz="40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endParaRPr>
          </a:p>
        </p:txBody>
      </p:sp>
      <p:sp>
        <p:nvSpPr>
          <p:cNvPr id="55299" name="Symbol zastępczy zawartości 2">
            <a:extLst>
              <a:ext uri="{FF2B5EF4-FFF2-40B4-BE49-F238E27FC236}">
                <a16:creationId xmlns:a16="http://schemas.microsoft.com/office/drawing/2014/main" id="{9796AAAF-8627-4448-8108-8F8C9E72A86D}"/>
              </a:ext>
            </a:extLst>
          </p:cNvPr>
          <p:cNvSpPr>
            <a:spLocks noGrp="1"/>
          </p:cNvSpPr>
          <p:nvPr>
            <p:ph idx="1"/>
          </p:nvPr>
        </p:nvSpPr>
        <p:spPr>
          <a:xfrm>
            <a:off x="457200" y="1600200"/>
            <a:ext cx="8435975" cy="4708525"/>
          </a:xfrm>
        </p:spPr>
        <p:txBody>
          <a:bodyPr/>
          <a:lstStyle/>
          <a:p>
            <a:pPr marL="0" indent="0" algn="just">
              <a:buFont typeface="Arial" panose="020B0604020202020204" pitchFamily="34" charset="0"/>
              <a:buNone/>
            </a:pPr>
            <a:r>
              <a:rPr lang="pl-PL" altLang="pl-PL" sz="2800" dirty="0"/>
              <a:t>Kwota przyznanego poszkodowanemu pracownikowi zadośćuczynienia za </a:t>
            </a:r>
            <a:r>
              <a:rPr lang="pl-PL" altLang="pl-PL" sz="2800" dirty="0" err="1"/>
              <a:t>mobbing</a:t>
            </a:r>
            <a:r>
              <a:rPr lang="pl-PL" altLang="pl-PL" sz="2800" dirty="0"/>
              <a:t> powinna być ustalona tak, by na przyszłość pracodawca wystrzegał się tolerowania niedopuszczalnych </a:t>
            </a:r>
            <a:r>
              <a:rPr lang="pl-PL" altLang="pl-PL" sz="2800" dirty="0" err="1"/>
              <a:t>zachowań</a:t>
            </a:r>
            <a:r>
              <a:rPr lang="pl-PL" altLang="pl-PL" sz="2800" dirty="0"/>
              <a:t> w zakładzie pracy.</a:t>
            </a:r>
          </a:p>
          <a:p>
            <a:pPr marL="0" indent="0">
              <a:buFont typeface="Arial" panose="020B0604020202020204" pitchFamily="34" charset="0"/>
              <a:buNone/>
            </a:pPr>
            <a:br>
              <a:rPr lang="pl-PL" altLang="pl-PL" dirty="0"/>
            </a:br>
            <a:endParaRPr lang="pl-PL" altLang="pl-PL" b="1" dirty="0"/>
          </a:p>
        </p:txBody>
      </p:sp>
      <p:cxnSp>
        <p:nvCxnSpPr>
          <p:cNvPr id="5" name="Łącznik prosty 4">
            <a:extLst>
              <a:ext uri="{FF2B5EF4-FFF2-40B4-BE49-F238E27FC236}">
                <a16:creationId xmlns:a16="http://schemas.microsoft.com/office/drawing/2014/main" id="{D9A482D7-7B7F-4FE5-859C-A91C0F1268FC}"/>
              </a:ext>
            </a:extLst>
          </p:cNvPr>
          <p:cNvCxnSpPr/>
          <p:nvPr/>
        </p:nvCxnSpPr>
        <p:spPr>
          <a:xfrm>
            <a:off x="533400" y="9144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DC368B5-DCD1-4CDA-90BF-2BD16A98225B}"/>
              </a:ext>
            </a:extLst>
          </p:cNvPr>
          <p:cNvSpPr>
            <a:spLocks noGrp="1"/>
          </p:cNvSpPr>
          <p:nvPr>
            <p:ph type="title"/>
          </p:nvPr>
        </p:nvSpPr>
        <p:spPr>
          <a:xfrm>
            <a:off x="447869" y="274637"/>
            <a:ext cx="8229600" cy="346075"/>
          </a:xfrm>
        </p:spPr>
        <p:txBody>
          <a:bodyPr>
            <a:normAutofit fontScale="90000"/>
          </a:bodyPr>
          <a:lstStyle/>
          <a:p>
            <a:pPr algn="l">
              <a:defRPr/>
            </a:pPr>
            <a:r>
              <a:rPr lang="pl-PL" sz="24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Kryteria ustalenia wysokości zadośćuczynienia - III PSKP 11/22 </a:t>
            </a:r>
          </a:p>
        </p:txBody>
      </p:sp>
      <p:sp>
        <p:nvSpPr>
          <p:cNvPr id="57347" name="Symbol zastępczy zawartości 2">
            <a:extLst>
              <a:ext uri="{FF2B5EF4-FFF2-40B4-BE49-F238E27FC236}">
                <a16:creationId xmlns:a16="http://schemas.microsoft.com/office/drawing/2014/main" id="{25BB72B8-9FED-4AAD-8190-4BABC24D8A1B}"/>
              </a:ext>
            </a:extLst>
          </p:cNvPr>
          <p:cNvSpPr>
            <a:spLocks noGrp="1"/>
          </p:cNvSpPr>
          <p:nvPr>
            <p:ph idx="1"/>
          </p:nvPr>
        </p:nvSpPr>
        <p:spPr>
          <a:xfrm>
            <a:off x="457200" y="1295400"/>
            <a:ext cx="8229600" cy="4941888"/>
          </a:xfrm>
        </p:spPr>
        <p:txBody>
          <a:bodyPr>
            <a:normAutofit fontScale="92500" lnSpcReduction="10000"/>
          </a:bodyPr>
          <a:lstStyle/>
          <a:p>
            <a:pPr algn="just"/>
            <a:r>
              <a:rPr lang="pl-PL" altLang="pl-PL" sz="1800" dirty="0"/>
              <a:t>wiek poszkodowanego (zwykle większą krzywdą jest kalectwo u dziecka lub młodej osoby); </a:t>
            </a:r>
          </a:p>
          <a:p>
            <a:pPr algn="just"/>
            <a:r>
              <a:rPr lang="pl-PL" altLang="pl-PL" sz="1800" dirty="0"/>
              <a:t>rodzaj i rozmiar doznanych uszkodzeń ciała lub rozstroju zdrowia; </a:t>
            </a:r>
          </a:p>
          <a:p>
            <a:pPr algn="just"/>
            <a:r>
              <a:rPr lang="pl-PL" altLang="pl-PL" sz="1800" dirty="0"/>
              <a:t>stopień i rodzaj cierpień fizycznych i psychicznych; </a:t>
            </a:r>
          </a:p>
          <a:p>
            <a:pPr algn="just"/>
            <a:r>
              <a:rPr lang="pl-PL" altLang="pl-PL" sz="1800" dirty="0"/>
              <a:t>intensywność (natężenie, nasilenie) i czas trwania tych cierpień; </a:t>
            </a:r>
          </a:p>
          <a:p>
            <a:pPr algn="just"/>
            <a:r>
              <a:rPr lang="pl-PL" altLang="pl-PL" sz="1800" dirty="0"/>
              <a:t>nieodwracalność następstw uszkodzenia ciała lub wywołania rozstroju zdrowia (trwałe kalectwo, oszpecenie) i konsekwencje z tym związane w dziedzinie życia osobistego i społecznego; </a:t>
            </a:r>
          </a:p>
          <a:p>
            <a:pPr algn="just"/>
            <a:r>
              <a:rPr lang="pl-PL" altLang="pl-PL" sz="1800" dirty="0"/>
              <a:t>skutki uszczerbku zdrowia na przyszłość (utrata możliwości wykonywania ulubionego zawodu, uprawiania sportów, pracy artystycznej, rozwijania swoich zainteresowań i pasji, zawarcia związku małżeńskiego, posiadania dzieci, kontaktów towarzyskich, możliwości chodzenia do teatru, kina, filharmonii, wyjazdu na wycieczki); </a:t>
            </a:r>
          </a:p>
          <a:p>
            <a:pPr algn="just"/>
            <a:r>
              <a:rPr lang="pl-PL" altLang="pl-PL" sz="1800" dirty="0"/>
              <a:t>poczucie nieprzydatności społecznej i bezradność życiowa powstałe na skutek rozstroju zdrowia lub uszkodzenia ciała; </a:t>
            </a:r>
          </a:p>
          <a:p>
            <a:pPr algn="just"/>
            <a:r>
              <a:rPr lang="pl-PL" altLang="pl-PL" sz="1800" dirty="0"/>
              <a:t>konieczność korzystania ze wsparcia innych, w tym najbliższych, przy prostych czynnościach życia codziennego; </a:t>
            </a:r>
          </a:p>
          <a:p>
            <a:pPr algn="just"/>
            <a:r>
              <a:rPr lang="pl-PL" altLang="pl-PL" sz="1800" dirty="0"/>
              <a:t>pozbawienie możliwości osobistego wychowywania dzieci i zajmowania się gospodarstwem domowym </a:t>
            </a:r>
          </a:p>
        </p:txBody>
      </p:sp>
      <p:cxnSp>
        <p:nvCxnSpPr>
          <p:cNvPr id="5" name="Łącznik prosty 4">
            <a:extLst>
              <a:ext uri="{FF2B5EF4-FFF2-40B4-BE49-F238E27FC236}">
                <a16:creationId xmlns:a16="http://schemas.microsoft.com/office/drawing/2014/main" id="{47E5B11B-F443-48BA-916E-6CC4E25BC42B}"/>
              </a:ext>
            </a:extLst>
          </p:cNvPr>
          <p:cNvCxnSpPr/>
          <p:nvPr/>
        </p:nvCxnSpPr>
        <p:spPr>
          <a:xfrm>
            <a:off x="533400" y="9144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412882E-9BFF-4912-9AC8-CE4DD3080106}"/>
              </a:ext>
            </a:extLst>
          </p:cNvPr>
          <p:cNvSpPr>
            <a:spLocks noGrp="1"/>
          </p:cNvSpPr>
          <p:nvPr>
            <p:ph type="title"/>
          </p:nvPr>
        </p:nvSpPr>
        <p:spPr/>
        <p:txBody>
          <a:bodyPr>
            <a:normAutofit fontScale="90000"/>
          </a:bodyPr>
          <a:lstStyle/>
          <a:p>
            <a:pPr algn="l">
              <a:defRPr/>
            </a:pPr>
            <a:r>
              <a:rPr lang="pl-PL" sz="36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Wysokość zadośćuczynienia - III PSKP 11/22 </a:t>
            </a:r>
          </a:p>
        </p:txBody>
      </p:sp>
      <p:sp>
        <p:nvSpPr>
          <p:cNvPr id="58371" name="Symbol zastępczy zawartości 2">
            <a:extLst>
              <a:ext uri="{FF2B5EF4-FFF2-40B4-BE49-F238E27FC236}">
                <a16:creationId xmlns:a16="http://schemas.microsoft.com/office/drawing/2014/main" id="{28DDAFEE-6EE3-4627-A3B7-360044555C0D}"/>
              </a:ext>
            </a:extLst>
          </p:cNvPr>
          <p:cNvSpPr>
            <a:spLocks noGrp="1"/>
          </p:cNvSpPr>
          <p:nvPr>
            <p:ph idx="1"/>
          </p:nvPr>
        </p:nvSpPr>
        <p:spPr>
          <a:xfrm>
            <a:off x="457200" y="1295400"/>
            <a:ext cx="7848600" cy="4343400"/>
          </a:xfrm>
        </p:spPr>
        <p:txBody>
          <a:bodyPr>
            <a:normAutofit/>
          </a:bodyPr>
          <a:lstStyle/>
          <a:p>
            <a:pPr marL="0" indent="0" algn="just">
              <a:buFont typeface="Arial" panose="020B0604020202020204" pitchFamily="34" charset="0"/>
              <a:buNone/>
            </a:pPr>
            <a:r>
              <a:rPr lang="pl-PL" altLang="pl-PL" sz="2800" dirty="0"/>
              <a:t>W przypadku trwających wiele miesięcy praktyk </a:t>
            </a:r>
            <a:r>
              <a:rPr lang="pl-PL" altLang="pl-PL" sz="2800" dirty="0" err="1"/>
              <a:t>mobbingowych</a:t>
            </a:r>
            <a:r>
              <a:rPr lang="pl-PL" altLang="pl-PL" sz="2800" dirty="0"/>
              <a:t> i trwających kilka lat skutków tych praktyk, zadośćuczynienie </a:t>
            </a:r>
            <a:r>
              <a:rPr lang="pl-PL" altLang="pl-PL" sz="2800" b="1" dirty="0"/>
              <a:t>w wymiarze pięciomiesięcznego wynagrodzenia za pracę </a:t>
            </a:r>
            <a:r>
              <a:rPr lang="pl-PL" altLang="pl-PL" sz="2800" dirty="0"/>
              <a:t>mobbowanego pracownika, i to nie z daty orzekania przez sąd, ale sprzed 11 lat, nie spełnia ustawowych celów tego świadczenia.</a:t>
            </a:r>
          </a:p>
        </p:txBody>
      </p:sp>
      <p:cxnSp>
        <p:nvCxnSpPr>
          <p:cNvPr id="5" name="Łącznik prosty 4">
            <a:extLst>
              <a:ext uri="{FF2B5EF4-FFF2-40B4-BE49-F238E27FC236}">
                <a16:creationId xmlns:a16="http://schemas.microsoft.com/office/drawing/2014/main" id="{91E30E2D-953D-497F-A303-B6530A3B8DB7}"/>
              </a:ext>
            </a:extLst>
          </p:cNvPr>
          <p:cNvCxnSpPr/>
          <p:nvPr/>
        </p:nvCxnSpPr>
        <p:spPr>
          <a:xfrm>
            <a:off x="533400" y="9144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412882E-9BFF-4912-9AC8-CE4DD3080106}"/>
              </a:ext>
            </a:extLst>
          </p:cNvPr>
          <p:cNvSpPr>
            <a:spLocks noGrp="1"/>
          </p:cNvSpPr>
          <p:nvPr>
            <p:ph type="title"/>
          </p:nvPr>
        </p:nvSpPr>
        <p:spPr/>
        <p:txBody>
          <a:bodyPr>
            <a:normAutofit fontScale="90000"/>
          </a:bodyPr>
          <a:lstStyle/>
          <a:p>
            <a:pPr algn="l">
              <a:defRPr/>
            </a:pPr>
            <a:r>
              <a:rPr lang="pl-PL" sz="28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Wysokość zadośćuczynienia w przypadku kilku sprawców - III PK 65/14</a:t>
            </a:r>
          </a:p>
        </p:txBody>
      </p:sp>
      <p:sp>
        <p:nvSpPr>
          <p:cNvPr id="59395" name="Symbol zastępczy zawartości 2">
            <a:extLst>
              <a:ext uri="{FF2B5EF4-FFF2-40B4-BE49-F238E27FC236}">
                <a16:creationId xmlns:a16="http://schemas.microsoft.com/office/drawing/2014/main" id="{0E627BC3-4609-4312-81A1-092860D94FCD}"/>
              </a:ext>
            </a:extLst>
          </p:cNvPr>
          <p:cNvSpPr>
            <a:spLocks noGrp="1"/>
          </p:cNvSpPr>
          <p:nvPr>
            <p:ph idx="1"/>
          </p:nvPr>
        </p:nvSpPr>
        <p:spPr>
          <a:xfrm>
            <a:off x="360000" y="1285200"/>
            <a:ext cx="8208000" cy="4658400"/>
          </a:xfrm>
        </p:spPr>
        <p:txBody>
          <a:bodyPr>
            <a:normAutofit/>
          </a:bodyPr>
          <a:lstStyle/>
          <a:p>
            <a:pPr marL="0" indent="0" algn="just">
              <a:buFont typeface="Arial" panose="020B0604020202020204" pitchFamily="34" charset="0"/>
              <a:buNone/>
            </a:pPr>
            <a:r>
              <a:rPr lang="pl-PL" altLang="pl-PL" sz="2000" dirty="0"/>
              <a:t>	</a:t>
            </a:r>
            <a:r>
              <a:rPr lang="pl-PL" altLang="pl-PL" sz="2400" dirty="0"/>
              <a:t>Zadośćuczynienie za krzywdę przysługuje od pracodawcy zawsze w jednej kwocie z konkretnego rozstroju zdrowia spowodowanego </a:t>
            </a:r>
            <a:r>
              <a:rPr lang="pl-PL" altLang="pl-PL" sz="2400" dirty="0" err="1"/>
              <a:t>mobbingiem</a:t>
            </a:r>
            <a:r>
              <a:rPr lang="pl-PL" altLang="pl-PL" sz="2400" dirty="0"/>
              <a:t>. </a:t>
            </a:r>
          </a:p>
          <a:p>
            <a:pPr marL="0" indent="0" algn="just">
              <a:buFont typeface="Arial" panose="020B0604020202020204" pitchFamily="34" charset="0"/>
              <a:buNone/>
            </a:pPr>
            <a:r>
              <a:rPr lang="pl-PL" altLang="pl-PL" sz="2400" dirty="0"/>
              <a:t>	Zawinione </a:t>
            </a:r>
            <a:r>
              <a:rPr lang="pl-PL" altLang="pl-PL" sz="2400" dirty="0" err="1"/>
              <a:t>nieprzeciwdziałanie</a:t>
            </a:r>
            <a:r>
              <a:rPr lang="pl-PL" altLang="pl-PL" sz="2400" dirty="0"/>
              <a:t> </a:t>
            </a:r>
            <a:r>
              <a:rPr lang="pl-PL" altLang="pl-PL" sz="2400" dirty="0" err="1"/>
              <a:t>mobbingowi</a:t>
            </a:r>
            <a:r>
              <a:rPr lang="pl-PL" altLang="pl-PL" sz="2400" dirty="0"/>
              <a:t> przez przełożonych </a:t>
            </a:r>
            <a:r>
              <a:rPr lang="pl-PL" altLang="pl-PL" sz="2400" dirty="0" err="1"/>
              <a:t>mobbera</a:t>
            </a:r>
            <a:r>
              <a:rPr lang="pl-PL" altLang="pl-PL" sz="2400" dirty="0"/>
              <a:t>, które wpływa lub „</a:t>
            </a:r>
            <a:r>
              <a:rPr lang="pl-PL" altLang="pl-PL" sz="2400" dirty="0" err="1"/>
              <a:t>współprzyczynia</a:t>
            </a:r>
            <a:r>
              <a:rPr lang="pl-PL" altLang="pl-PL" sz="2400" dirty="0"/>
              <a:t> się” do ujawnionego rozstroju zdrowia spowodowanego </a:t>
            </a:r>
            <a:r>
              <a:rPr lang="pl-PL" altLang="pl-PL" sz="2400" dirty="0" err="1"/>
              <a:t>mobbingiem</a:t>
            </a:r>
            <a:r>
              <a:rPr lang="pl-PL" altLang="pl-PL" sz="2400" dirty="0"/>
              <a:t>, powinno być ocenione jako zdarzenie zwiększające lub potęgujące poczucie krzywdy pracownika poddanego </a:t>
            </a:r>
            <a:r>
              <a:rPr lang="pl-PL" altLang="pl-PL" sz="2400" dirty="0" err="1"/>
              <a:t>mobbingowi</a:t>
            </a:r>
            <a:r>
              <a:rPr lang="pl-PL" altLang="pl-PL" sz="2400" dirty="0"/>
              <a:t>, która wymaga zrekompensowania przez zasądzenie jednego adekwatnego zadośćuczynienia pieniężnego (art. 94</a:t>
            </a:r>
            <a:r>
              <a:rPr lang="pl-PL" altLang="pl-PL" sz="2400" baseline="30000" dirty="0"/>
              <a:t>3</a:t>
            </a:r>
            <a:r>
              <a:rPr lang="pl-PL" altLang="pl-PL" sz="2400" dirty="0"/>
              <a:t> § 3), </a:t>
            </a:r>
            <a:r>
              <a:rPr lang="pl-PL" altLang="pl-PL" sz="2400" b="1" dirty="0"/>
              <a:t>a nie sumy dwóch tego typu świadczeń przysługujących od </a:t>
            </a:r>
            <a:r>
              <a:rPr lang="pl-PL" altLang="pl-PL" sz="2400" b="1" dirty="0" err="1"/>
              <a:t>mobbera</a:t>
            </a:r>
            <a:r>
              <a:rPr lang="pl-PL" altLang="pl-PL" sz="2400" b="1" dirty="0"/>
              <a:t> oraz od jego przełożonych.</a:t>
            </a:r>
          </a:p>
          <a:p>
            <a:pPr marL="0" indent="0" algn="just">
              <a:buFont typeface="Arial" panose="020B0604020202020204" pitchFamily="34" charset="0"/>
              <a:buNone/>
            </a:pPr>
            <a:endParaRPr lang="pl-PL" altLang="pl-PL" sz="2400" dirty="0"/>
          </a:p>
        </p:txBody>
      </p:sp>
      <p:cxnSp>
        <p:nvCxnSpPr>
          <p:cNvPr id="5" name="Łącznik prosty 4">
            <a:extLst>
              <a:ext uri="{FF2B5EF4-FFF2-40B4-BE49-F238E27FC236}">
                <a16:creationId xmlns:a16="http://schemas.microsoft.com/office/drawing/2014/main" id="{C99056CD-497E-4A39-903E-7AD24D4E59B7}"/>
              </a:ext>
            </a:extLst>
          </p:cNvPr>
          <p:cNvCxnSpPr/>
          <p:nvPr/>
        </p:nvCxnSpPr>
        <p:spPr>
          <a:xfrm>
            <a:off x="457200" y="10668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BB5C529-ED94-4713-91BA-669B034DB1ED}"/>
              </a:ext>
            </a:extLst>
          </p:cNvPr>
          <p:cNvSpPr>
            <a:spLocks noGrp="1"/>
          </p:cNvSpPr>
          <p:nvPr>
            <p:ph type="title"/>
          </p:nvPr>
        </p:nvSpPr>
        <p:spPr>
          <a:xfrm>
            <a:off x="457200" y="274638"/>
            <a:ext cx="8229600" cy="346075"/>
          </a:xfrm>
        </p:spPr>
        <p:txBody>
          <a:bodyPr>
            <a:normAutofit fontScale="90000"/>
          </a:bodyPr>
          <a:lstStyle/>
          <a:p>
            <a:pPr algn="l">
              <a:defRPr/>
            </a:pPr>
            <a:r>
              <a:rPr lang="pl-PL" sz="3000" b="1" dirty="0" err="1">
                <a:solidFill>
                  <a:srgbClr val="002060"/>
                </a:solidFill>
                <a:effectLst>
                  <a:outerShdw blurRad="38100" dist="38100" dir="2700000" algn="tl">
                    <a:srgbClr val="000000">
                      <a:alpha val="43137"/>
                    </a:srgbClr>
                  </a:outerShdw>
                </a:effectLst>
                <a:latin typeface="Calibri bold" panose="020F0702030404030204" pitchFamily="34" charset="0"/>
                <a:ea typeface="Calibri bold" panose="020F0702030404030204" pitchFamily="34" charset="0"/>
                <a:cs typeface="Calibri bold" panose="020F0702030404030204" pitchFamily="34" charset="0"/>
              </a:rPr>
              <a:t>Mobbing</a:t>
            </a:r>
            <a:r>
              <a:rPr lang="pl-PL" sz="3000" b="1" dirty="0">
                <a:solidFill>
                  <a:srgbClr val="002060"/>
                </a:solidFill>
                <a:effectLst>
                  <a:outerShdw blurRad="38100" dist="38100" dir="2700000" algn="tl">
                    <a:srgbClr val="000000">
                      <a:alpha val="43137"/>
                    </a:srgbClr>
                  </a:outerShdw>
                </a:effectLst>
                <a:latin typeface="Calibri bold" panose="020F0702030404030204" pitchFamily="34" charset="0"/>
                <a:ea typeface="Calibri bold" panose="020F0702030404030204" pitchFamily="34" charset="0"/>
                <a:cs typeface="Calibri bold" panose="020F0702030404030204" pitchFamily="34" charset="0"/>
              </a:rPr>
              <a:t> a naruszenie dóbr osobistych </a:t>
            </a:r>
            <a:endParaRPr lang="pl-PL" sz="3000" dirty="0">
              <a:solidFill>
                <a:srgbClr val="002060"/>
              </a:solidFill>
              <a:effectLst>
                <a:outerShdw blurRad="38100" dist="38100" dir="2700000" algn="tl">
                  <a:srgbClr val="000000">
                    <a:alpha val="43137"/>
                  </a:srgbClr>
                </a:outerShdw>
              </a:effectLst>
              <a:latin typeface="Calibri bold" panose="020F0702030404030204" pitchFamily="34" charset="0"/>
              <a:ea typeface="Calibri bold" panose="020F0702030404030204" pitchFamily="34" charset="0"/>
              <a:cs typeface="Calibri bold" panose="020F0702030404030204" pitchFamily="34" charset="0"/>
            </a:endParaRPr>
          </a:p>
        </p:txBody>
      </p:sp>
      <p:sp>
        <p:nvSpPr>
          <p:cNvPr id="60419" name="Symbol zastępczy zawartości 2">
            <a:extLst>
              <a:ext uri="{FF2B5EF4-FFF2-40B4-BE49-F238E27FC236}">
                <a16:creationId xmlns:a16="http://schemas.microsoft.com/office/drawing/2014/main" id="{B849DC24-0AE8-4A3D-9FBE-8BB6C8F029D0}"/>
              </a:ext>
            </a:extLst>
          </p:cNvPr>
          <p:cNvSpPr>
            <a:spLocks noGrp="1"/>
          </p:cNvSpPr>
          <p:nvPr>
            <p:ph idx="1"/>
          </p:nvPr>
        </p:nvSpPr>
        <p:spPr>
          <a:xfrm>
            <a:off x="457200" y="1557338"/>
            <a:ext cx="8229600" cy="4568825"/>
          </a:xfrm>
        </p:spPr>
        <p:txBody>
          <a:bodyPr/>
          <a:lstStyle/>
          <a:p>
            <a:pPr algn="just">
              <a:buFont typeface="Wingdings" panose="05000000000000000000" pitchFamily="2" charset="2"/>
              <a:buChar char="q"/>
            </a:pPr>
            <a:r>
              <a:rPr lang="pl-PL" altLang="pl-PL" sz="2400" dirty="0"/>
              <a:t>Każdy przypadek </a:t>
            </a:r>
            <a:r>
              <a:rPr lang="pl-PL" altLang="pl-PL" sz="2400" dirty="0" err="1"/>
              <a:t>mobbingu</a:t>
            </a:r>
            <a:r>
              <a:rPr lang="pl-PL" altLang="pl-PL" sz="2400" dirty="0"/>
              <a:t> stanowi bowiem naruszenie dóbr osobistych pracownika, ale nie każde naruszenie dóbr osobistych wypełnia znamiona </a:t>
            </a:r>
            <a:r>
              <a:rPr lang="pl-PL" altLang="pl-PL" sz="2400" dirty="0" err="1"/>
              <a:t>mobbingu</a:t>
            </a:r>
            <a:r>
              <a:rPr lang="pl-PL" altLang="pl-PL" sz="2400" dirty="0"/>
              <a:t>. </a:t>
            </a:r>
          </a:p>
          <a:p>
            <a:pPr algn="just">
              <a:buFont typeface="Wingdings" panose="05000000000000000000" pitchFamily="2" charset="2"/>
              <a:buChar char="q"/>
            </a:pPr>
            <a:r>
              <a:rPr lang="pl-PL" altLang="pl-PL" sz="2400" dirty="0"/>
              <a:t>W razie uznania bezpodstawności żądania zadośćuczynienia za </a:t>
            </a:r>
            <a:r>
              <a:rPr lang="pl-PL" altLang="pl-PL" sz="2400" dirty="0" err="1"/>
              <a:t>mobbing</a:t>
            </a:r>
            <a:r>
              <a:rPr lang="pl-PL" altLang="pl-PL" sz="2400" dirty="0"/>
              <a:t>, możliwe jest jego rozpatrzenie ze względu na naruszenie przez pracodawcę dóbr osobistych pracownika chronionych przez art. 111 </a:t>
            </a:r>
            <a:r>
              <a:rPr lang="pl-PL" altLang="pl-PL" sz="2400" dirty="0" err="1"/>
              <a:t>k.p</a:t>
            </a:r>
            <a:r>
              <a:rPr lang="pl-PL" altLang="pl-PL" sz="2400" dirty="0"/>
              <a:t>. i przepisy Kodeksu cywilnego (II PK 291/09,  II PK 226/10, II PK 214/12, I PK 269/17, III PSKP 16/22).</a:t>
            </a:r>
          </a:p>
        </p:txBody>
      </p:sp>
      <p:cxnSp>
        <p:nvCxnSpPr>
          <p:cNvPr id="5" name="Łącznik prosty 4">
            <a:extLst>
              <a:ext uri="{FF2B5EF4-FFF2-40B4-BE49-F238E27FC236}">
                <a16:creationId xmlns:a16="http://schemas.microsoft.com/office/drawing/2014/main" id="{0718D379-FD21-448B-ACE1-D0B3DE337D42}"/>
              </a:ext>
            </a:extLst>
          </p:cNvPr>
          <p:cNvCxnSpPr/>
          <p:nvPr/>
        </p:nvCxnSpPr>
        <p:spPr>
          <a:xfrm>
            <a:off x="533400" y="9144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206DEBC-67E5-47AC-A04F-B6E57B905F65}"/>
              </a:ext>
            </a:extLst>
          </p:cNvPr>
          <p:cNvSpPr>
            <a:spLocks noGrp="1"/>
          </p:cNvSpPr>
          <p:nvPr>
            <p:ph type="title"/>
          </p:nvPr>
        </p:nvSpPr>
        <p:spPr>
          <a:xfrm>
            <a:off x="457200" y="274638"/>
            <a:ext cx="8229600" cy="777875"/>
          </a:xfrm>
        </p:spPr>
        <p:txBody>
          <a:bodyPr/>
          <a:lstStyle/>
          <a:p>
            <a:pPr algn="l">
              <a:defRPr/>
            </a:pPr>
            <a:r>
              <a:rPr lang="pl-PL" sz="32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Roszczenie z art. 24 k.c. (brak res iudicata)</a:t>
            </a:r>
          </a:p>
        </p:txBody>
      </p:sp>
      <p:sp>
        <p:nvSpPr>
          <p:cNvPr id="61443" name="Symbol zastępczy zawartości 2">
            <a:extLst>
              <a:ext uri="{FF2B5EF4-FFF2-40B4-BE49-F238E27FC236}">
                <a16:creationId xmlns:a16="http://schemas.microsoft.com/office/drawing/2014/main" id="{7BDC251C-E572-4515-A68F-84B90E09BE06}"/>
              </a:ext>
            </a:extLst>
          </p:cNvPr>
          <p:cNvSpPr>
            <a:spLocks noGrp="1"/>
          </p:cNvSpPr>
          <p:nvPr>
            <p:ph idx="1"/>
          </p:nvPr>
        </p:nvSpPr>
        <p:spPr>
          <a:xfrm>
            <a:off x="457200" y="1412875"/>
            <a:ext cx="8229600" cy="4713288"/>
          </a:xfrm>
        </p:spPr>
        <p:txBody>
          <a:bodyPr/>
          <a:lstStyle/>
          <a:p>
            <a:pPr marL="0" indent="0" algn="just">
              <a:buFont typeface="Arial" panose="020B0604020202020204" pitchFamily="34" charset="0"/>
              <a:buNone/>
            </a:pPr>
            <a:r>
              <a:rPr lang="pl-PL" altLang="pl-PL" sz="2000"/>
              <a:t>	Dobro osobiste pracownika w postaci zdrowia (bezpośrednio - prawa do bezpiecznych i higienicznych warunków pracy) nie uzasadnia interesu prawnego we wniesieniu powództwa o ustalenie, że wobec pracownika dopuszczono się zachowań mobbingowych, gdyż ochronę prawną tego dobra - obok przepisu art. 94</a:t>
            </a:r>
            <a:r>
              <a:rPr lang="pl-PL" altLang="pl-PL" sz="2000" baseline="30000"/>
              <a:t>3</a:t>
            </a:r>
            <a:r>
              <a:rPr lang="pl-PL" altLang="pl-PL" sz="2000"/>
              <a:t> § 3 k.p., - zapewnia także art. 24 k.c. (w przypadku, gdy nie nastąpił rozstrój zdrowia). </a:t>
            </a:r>
          </a:p>
          <a:p>
            <a:pPr marL="0" indent="0" algn="just">
              <a:buFont typeface="Arial" panose="020B0604020202020204" pitchFamily="34" charset="0"/>
              <a:buNone/>
            </a:pPr>
            <a:r>
              <a:rPr lang="pl-PL" altLang="pl-PL" sz="2000"/>
              <a:t>	Umożliwia on wystąpienie z roszczeniami z niego wynikającymi wobec pracodawcy, który, nie przeciwdziałając praktykom mobbingowym, dopuszcza się działań (a właściwie zaniechań) zagrażających dobru pracownika. </a:t>
            </a:r>
            <a:r>
              <a:rPr lang="pl-PL" altLang="pl-PL" sz="2000" b="1"/>
              <a:t>Jak zatem wynika z powyższego zakres ochrony pracownika na podstawie art. 24 k.c. oraz art. 94</a:t>
            </a:r>
            <a:r>
              <a:rPr lang="pl-PL" altLang="pl-PL" sz="2000" b="1" baseline="30000"/>
              <a:t>3</a:t>
            </a:r>
            <a:r>
              <a:rPr lang="pl-PL" altLang="pl-PL" sz="2000" b="1"/>
              <a:t> § 3 k.p. jest różny, różne są również przesłanki zastosowaniu tych dwóch podstaw ochrony dóbr osobistych pracownika.</a:t>
            </a:r>
          </a:p>
        </p:txBody>
      </p:sp>
      <p:cxnSp>
        <p:nvCxnSpPr>
          <p:cNvPr id="5" name="Łącznik prosty 4">
            <a:extLst>
              <a:ext uri="{FF2B5EF4-FFF2-40B4-BE49-F238E27FC236}">
                <a16:creationId xmlns:a16="http://schemas.microsoft.com/office/drawing/2014/main" id="{125EE51B-E071-40FE-BEEB-D45F1D7B4C88}"/>
              </a:ext>
            </a:extLst>
          </p:cNvPr>
          <p:cNvCxnSpPr/>
          <p:nvPr/>
        </p:nvCxnSpPr>
        <p:spPr>
          <a:xfrm>
            <a:off x="533400" y="11430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3E464B5-DE54-43DD-8B2F-5E72E62DC191}"/>
              </a:ext>
            </a:extLst>
          </p:cNvPr>
          <p:cNvSpPr>
            <a:spLocks noGrp="1"/>
          </p:cNvSpPr>
          <p:nvPr>
            <p:ph type="title"/>
          </p:nvPr>
        </p:nvSpPr>
        <p:spPr>
          <a:xfrm>
            <a:off x="457200" y="274638"/>
            <a:ext cx="8229600" cy="490537"/>
          </a:xfrm>
        </p:spPr>
        <p:txBody>
          <a:bodyPr>
            <a:normAutofit fontScale="90000"/>
          </a:bodyPr>
          <a:lstStyle/>
          <a:p>
            <a:pPr algn="l">
              <a:defRPr/>
            </a:pPr>
            <a:r>
              <a:rPr lang="pl-PL" sz="28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Roszczenia o ustalenie </a:t>
            </a:r>
            <a:r>
              <a:rPr lang="pl-PL" sz="2800" b="1" dirty="0" err="1">
                <a:solidFill>
                  <a:srgbClr val="002060"/>
                </a:solidFill>
                <a:latin typeface="Calibri bold" panose="020F0702030404030204" pitchFamily="34" charset="0"/>
                <a:ea typeface="Calibri bold" panose="020F0702030404030204" pitchFamily="34" charset="0"/>
                <a:cs typeface="Calibri bold" panose="020F0702030404030204" pitchFamily="34" charset="0"/>
              </a:rPr>
              <a:t>mobbingu</a:t>
            </a:r>
            <a:endParaRPr lang="pl-PL" sz="28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endParaRPr>
          </a:p>
        </p:txBody>
      </p:sp>
      <p:sp>
        <p:nvSpPr>
          <p:cNvPr id="3" name="Symbol zastępczy zawartości 2">
            <a:extLst>
              <a:ext uri="{FF2B5EF4-FFF2-40B4-BE49-F238E27FC236}">
                <a16:creationId xmlns:a16="http://schemas.microsoft.com/office/drawing/2014/main" id="{FDFE2C5F-F495-437F-A80F-CC81DA2D9962}"/>
              </a:ext>
            </a:extLst>
          </p:cNvPr>
          <p:cNvSpPr>
            <a:spLocks noGrp="1"/>
          </p:cNvSpPr>
          <p:nvPr>
            <p:ph idx="1"/>
          </p:nvPr>
        </p:nvSpPr>
        <p:spPr>
          <a:xfrm>
            <a:off x="457200" y="1844675"/>
            <a:ext cx="8229600" cy="2520950"/>
          </a:xfrm>
          <a:ln/>
        </p:spPr>
        <p:style>
          <a:lnRef idx="2">
            <a:schemeClr val="accent1"/>
          </a:lnRef>
          <a:fillRef idx="1">
            <a:schemeClr val="lt1"/>
          </a:fillRef>
          <a:effectRef idx="0">
            <a:schemeClr val="accent1"/>
          </a:effectRef>
          <a:fontRef idx="minor">
            <a:schemeClr val="dk1"/>
          </a:fontRef>
        </p:style>
        <p:txBody>
          <a:bodyPr/>
          <a:lstStyle/>
          <a:p>
            <a:pPr marL="0" indent="0" algn="just">
              <a:buFont typeface="Arial" panose="020B0604020202020204" pitchFamily="34" charset="0"/>
              <a:buNone/>
              <a:defRPr/>
            </a:pPr>
            <a:endParaRPr lang="pl-PL" sz="2800" dirty="0"/>
          </a:p>
          <a:p>
            <a:pPr marL="0" indent="0" algn="just">
              <a:buFont typeface="Arial" panose="020B0604020202020204" pitchFamily="34" charset="0"/>
              <a:buNone/>
              <a:defRPr/>
            </a:pPr>
            <a:r>
              <a:rPr lang="pl-PL" sz="2800" dirty="0"/>
              <a:t>odrzuca się roszczenie o ustalenie </a:t>
            </a:r>
            <a:r>
              <a:rPr lang="pl-PL" sz="2800" dirty="0" err="1"/>
              <a:t>mobbingu</a:t>
            </a:r>
            <a:r>
              <a:rPr lang="pl-PL" sz="2800" dirty="0"/>
              <a:t> na podstawie art. 189 k.p.c. z uwagi na brak interesu prawnego  - II PK 291/09</a:t>
            </a:r>
          </a:p>
          <a:p>
            <a:pPr>
              <a:buFont typeface="Arial" charset="0"/>
              <a:buChar char="•"/>
              <a:defRPr/>
            </a:pPr>
            <a:endParaRPr lang="pl-PL" sz="2500" dirty="0"/>
          </a:p>
        </p:txBody>
      </p:sp>
      <p:cxnSp>
        <p:nvCxnSpPr>
          <p:cNvPr id="5" name="Łącznik prosty 4">
            <a:extLst>
              <a:ext uri="{FF2B5EF4-FFF2-40B4-BE49-F238E27FC236}">
                <a16:creationId xmlns:a16="http://schemas.microsoft.com/office/drawing/2014/main" id="{2B9A06B0-5C78-4617-A810-159AD7DD8008}"/>
              </a:ext>
            </a:extLst>
          </p:cNvPr>
          <p:cNvCxnSpPr/>
          <p:nvPr/>
        </p:nvCxnSpPr>
        <p:spPr>
          <a:xfrm>
            <a:off x="533400" y="9144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73889B7-B06D-4A48-A6CF-3642C72D5718}"/>
              </a:ext>
            </a:extLst>
          </p:cNvPr>
          <p:cNvSpPr>
            <a:spLocks noGrp="1"/>
          </p:cNvSpPr>
          <p:nvPr>
            <p:ph type="title"/>
          </p:nvPr>
        </p:nvSpPr>
        <p:spPr/>
        <p:txBody>
          <a:bodyPr>
            <a:noAutofit/>
          </a:bodyPr>
          <a:lstStyle/>
          <a:p>
            <a:pPr algn="l">
              <a:defRPr/>
            </a:pPr>
            <a:r>
              <a:rPr lang="pl-PL" sz="32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Pozew przeciwko sprawcy niebędącym pracodawcą </a:t>
            </a:r>
          </a:p>
        </p:txBody>
      </p:sp>
      <p:sp>
        <p:nvSpPr>
          <p:cNvPr id="63491" name="Symbol zastępczy zawartości 2">
            <a:extLst>
              <a:ext uri="{FF2B5EF4-FFF2-40B4-BE49-F238E27FC236}">
                <a16:creationId xmlns:a16="http://schemas.microsoft.com/office/drawing/2014/main" id="{D686B1C3-FABB-42F1-B976-94F953A95F69}"/>
              </a:ext>
            </a:extLst>
          </p:cNvPr>
          <p:cNvSpPr>
            <a:spLocks noGrp="1"/>
          </p:cNvSpPr>
          <p:nvPr>
            <p:ph idx="1"/>
          </p:nvPr>
        </p:nvSpPr>
        <p:spPr>
          <a:xfrm>
            <a:off x="360000" y="2209800"/>
            <a:ext cx="8208000" cy="2092709"/>
          </a:xfrm>
        </p:spPr>
        <p:txBody>
          <a:bodyPr>
            <a:normAutofit fontScale="77500" lnSpcReduction="20000"/>
          </a:bodyPr>
          <a:lstStyle/>
          <a:p>
            <a:pPr marL="0" indent="0" algn="just">
              <a:buFont typeface="Arial" panose="020B0604020202020204" pitchFamily="34" charset="0"/>
              <a:buNone/>
            </a:pPr>
            <a:endParaRPr lang="pl-PL" altLang="pl-PL" sz="3200" dirty="0"/>
          </a:p>
          <a:p>
            <a:pPr marL="0" indent="0" algn="just">
              <a:buFont typeface="Arial" panose="020B0604020202020204" pitchFamily="34" charset="0"/>
              <a:buNone/>
            </a:pPr>
            <a:r>
              <a:rPr lang="pl-PL" altLang="pl-PL" sz="3200" dirty="0"/>
              <a:t>Nie ma też przeszkód, aby pracownik poddany </a:t>
            </a:r>
            <a:r>
              <a:rPr lang="pl-PL" altLang="pl-PL" sz="3200" dirty="0" err="1"/>
              <a:t>mobbingowi</a:t>
            </a:r>
            <a:r>
              <a:rPr lang="pl-PL" altLang="pl-PL" sz="3200" dirty="0"/>
              <a:t> dochodził w procesie cywilnym stosownego zadośćuczynienia lub odszkodowania bezpośrednio od sprawcy </a:t>
            </a:r>
            <a:r>
              <a:rPr lang="pl-PL" altLang="pl-PL" sz="3200" dirty="0" err="1"/>
              <a:t>mobbingu</a:t>
            </a:r>
            <a:r>
              <a:rPr lang="pl-PL" altLang="pl-PL" sz="3200" dirty="0"/>
              <a:t> (na podstawie art. 24 k.c. w związku z art. 415 k.c., art. 445 k.c. oraz art. 448 k.c.). </a:t>
            </a:r>
          </a:p>
        </p:txBody>
      </p:sp>
      <p:cxnSp>
        <p:nvCxnSpPr>
          <p:cNvPr id="5" name="Łącznik prosty 4">
            <a:extLst>
              <a:ext uri="{FF2B5EF4-FFF2-40B4-BE49-F238E27FC236}">
                <a16:creationId xmlns:a16="http://schemas.microsoft.com/office/drawing/2014/main" id="{176DF429-4945-47FC-9C14-3DD2898AE151}"/>
              </a:ext>
            </a:extLst>
          </p:cNvPr>
          <p:cNvCxnSpPr/>
          <p:nvPr/>
        </p:nvCxnSpPr>
        <p:spPr>
          <a:xfrm>
            <a:off x="457200" y="12852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808455D-8E64-4B2A-86A6-DFEAA790FECE}"/>
              </a:ext>
            </a:extLst>
          </p:cNvPr>
          <p:cNvSpPr>
            <a:spLocks noGrp="1"/>
          </p:cNvSpPr>
          <p:nvPr>
            <p:ph type="title"/>
          </p:nvPr>
        </p:nvSpPr>
        <p:spPr/>
        <p:txBody>
          <a:bodyPr/>
          <a:lstStyle/>
          <a:p>
            <a:pPr algn="l">
              <a:defRPr/>
            </a:pPr>
            <a:r>
              <a:rPr lang="pl-PL" sz="3200" b="1" dirty="0">
                <a:solidFill>
                  <a:srgbClr val="002060"/>
                </a:solidFill>
                <a:effectLst>
                  <a:outerShdw blurRad="38100" dist="38100" dir="2700000" algn="tl">
                    <a:srgbClr val="000000">
                      <a:alpha val="43137"/>
                    </a:srgbClr>
                  </a:outerShdw>
                </a:effectLst>
                <a:latin typeface="Calibri bold" panose="020F0702030404030204" pitchFamily="34" charset="0"/>
                <a:ea typeface="Calibri bold" panose="020F0702030404030204" pitchFamily="34" charset="0"/>
                <a:cs typeface="Calibri bold" panose="020F0702030404030204" pitchFamily="34" charset="0"/>
              </a:rPr>
              <a:t>Projekt - art. 94</a:t>
            </a:r>
            <a:r>
              <a:rPr lang="pl-PL" sz="3200" b="1" baseline="30000" dirty="0">
                <a:solidFill>
                  <a:srgbClr val="002060"/>
                </a:solidFill>
                <a:effectLst>
                  <a:outerShdw blurRad="38100" dist="38100" dir="2700000" algn="tl">
                    <a:srgbClr val="000000">
                      <a:alpha val="43137"/>
                    </a:srgbClr>
                  </a:outerShdw>
                </a:effectLst>
                <a:latin typeface="Calibri bold" panose="020F0702030404030204" pitchFamily="34" charset="0"/>
                <a:ea typeface="Calibri bold" panose="020F0702030404030204" pitchFamily="34" charset="0"/>
                <a:cs typeface="Calibri bold" panose="020F0702030404030204" pitchFamily="34" charset="0"/>
              </a:rPr>
              <a:t>3</a:t>
            </a:r>
            <a:r>
              <a:rPr lang="pl-PL" sz="3200" b="1" dirty="0">
                <a:solidFill>
                  <a:srgbClr val="002060"/>
                </a:solidFill>
                <a:effectLst>
                  <a:outerShdw blurRad="38100" dist="38100" dir="2700000" algn="tl">
                    <a:srgbClr val="000000">
                      <a:alpha val="43137"/>
                    </a:srgbClr>
                  </a:outerShdw>
                </a:effectLst>
                <a:latin typeface="Calibri bold" panose="020F0702030404030204" pitchFamily="34" charset="0"/>
                <a:ea typeface="Calibri bold" panose="020F0702030404030204" pitchFamily="34" charset="0"/>
                <a:cs typeface="Calibri bold" panose="020F0702030404030204" pitchFamily="34" charset="0"/>
              </a:rPr>
              <a:t> § 1</a:t>
            </a:r>
            <a:r>
              <a:rPr lang="pl-PL" sz="3200" b="1" dirty="0">
                <a:effectLst>
                  <a:outerShdw blurRad="38100" dist="38100" dir="2700000" algn="tl">
                    <a:srgbClr val="000000">
                      <a:alpha val="43137"/>
                    </a:srgbClr>
                  </a:outerShdw>
                </a:effectLst>
                <a:latin typeface="+mn-lt"/>
              </a:rPr>
              <a:t>. </a:t>
            </a:r>
          </a:p>
        </p:txBody>
      </p:sp>
      <p:sp>
        <p:nvSpPr>
          <p:cNvPr id="65539" name="Symbol zastępczy zawartości 2">
            <a:extLst>
              <a:ext uri="{FF2B5EF4-FFF2-40B4-BE49-F238E27FC236}">
                <a16:creationId xmlns:a16="http://schemas.microsoft.com/office/drawing/2014/main" id="{8C3169BA-B2E9-466E-BE02-9A49EF854A59}"/>
              </a:ext>
            </a:extLst>
          </p:cNvPr>
          <p:cNvSpPr>
            <a:spLocks noGrp="1"/>
          </p:cNvSpPr>
          <p:nvPr>
            <p:ph idx="1"/>
          </p:nvPr>
        </p:nvSpPr>
        <p:spPr>
          <a:xfrm>
            <a:off x="360000" y="1285200"/>
            <a:ext cx="8098200" cy="4734594"/>
          </a:xfrm>
        </p:spPr>
        <p:txBody>
          <a:bodyPr>
            <a:normAutofit/>
          </a:bodyPr>
          <a:lstStyle/>
          <a:p>
            <a:pPr marL="0" indent="0" algn="just">
              <a:buFont typeface="Arial" panose="020B0604020202020204" pitchFamily="34" charset="0"/>
              <a:buNone/>
            </a:pPr>
            <a:r>
              <a:rPr lang="pl-PL" altLang="pl-PL" sz="2800" dirty="0"/>
              <a:t>Pracodawca jest obowiązany aktywnie i stale przeciwdziałać </a:t>
            </a:r>
            <a:r>
              <a:rPr lang="pl-PL" altLang="pl-PL" sz="2800" dirty="0" err="1"/>
              <a:t>mobbingowi</a:t>
            </a:r>
            <a:r>
              <a:rPr lang="pl-PL" altLang="pl-PL" sz="2800" dirty="0"/>
              <a:t> przez stosowanie działań prewencyjnych, wykrywanie oraz właściwe reagowanie, a także przez działania naprawcze i wsparcie osób dotkniętych </a:t>
            </a:r>
            <a:r>
              <a:rPr lang="pl-PL" altLang="pl-PL" sz="2800" dirty="0" err="1"/>
              <a:t>mobbingiem</a:t>
            </a:r>
            <a:r>
              <a:rPr lang="pl-PL" altLang="pl-PL" sz="2800" dirty="0"/>
              <a:t>.</a:t>
            </a:r>
          </a:p>
        </p:txBody>
      </p:sp>
      <p:cxnSp>
        <p:nvCxnSpPr>
          <p:cNvPr id="5" name="Łącznik prosty 4">
            <a:extLst>
              <a:ext uri="{FF2B5EF4-FFF2-40B4-BE49-F238E27FC236}">
                <a16:creationId xmlns:a16="http://schemas.microsoft.com/office/drawing/2014/main" id="{418B34A8-EA97-45E4-A8D9-7B07E3B771D7}"/>
              </a:ext>
            </a:extLst>
          </p:cNvPr>
          <p:cNvCxnSpPr/>
          <p:nvPr/>
        </p:nvCxnSpPr>
        <p:spPr>
          <a:xfrm>
            <a:off x="457200" y="10668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178FF83-CC0B-4FA5-BA76-CC048F4187FE}"/>
              </a:ext>
            </a:extLst>
          </p:cNvPr>
          <p:cNvSpPr>
            <a:spLocks noGrp="1"/>
          </p:cNvSpPr>
          <p:nvPr>
            <p:ph type="title"/>
          </p:nvPr>
        </p:nvSpPr>
        <p:spPr>
          <a:xfrm>
            <a:off x="457200" y="274638"/>
            <a:ext cx="8229600" cy="490537"/>
          </a:xfrm>
        </p:spPr>
        <p:txBody>
          <a:bodyPr>
            <a:normAutofit fontScale="90000"/>
          </a:bodyPr>
          <a:lstStyle/>
          <a:p>
            <a:pPr algn="l">
              <a:defRPr/>
            </a:pPr>
            <a:r>
              <a:rPr lang="pl-PL" sz="3600" b="1" dirty="0">
                <a:solidFill>
                  <a:srgbClr val="002060"/>
                </a:solidFill>
                <a:effectLst>
                  <a:outerShdw blurRad="38100" dist="38100" dir="2700000" algn="tl">
                    <a:srgbClr val="000000">
                      <a:alpha val="43137"/>
                    </a:srgbClr>
                  </a:outerShdw>
                </a:effectLst>
                <a:latin typeface="Calibri bold" panose="020F0702030404030204" pitchFamily="34" charset="0"/>
                <a:ea typeface="Calibri bold" panose="020F0702030404030204" pitchFamily="34" charset="0"/>
                <a:cs typeface="Calibri bold" panose="020F0702030404030204" pitchFamily="34" charset="0"/>
              </a:rPr>
              <a:t>Mobbing w języku potocznym </a:t>
            </a:r>
            <a:endParaRPr lang="pl-PL" b="1" dirty="0">
              <a:solidFill>
                <a:srgbClr val="002060"/>
              </a:solidFill>
              <a:effectLst>
                <a:outerShdw blurRad="38100" dist="38100" dir="2700000" algn="tl">
                  <a:srgbClr val="000000">
                    <a:alpha val="43137"/>
                  </a:srgbClr>
                </a:outerShdw>
              </a:effectLst>
              <a:latin typeface="Calibri bold" panose="020F0702030404030204" pitchFamily="34" charset="0"/>
              <a:ea typeface="Calibri bold" panose="020F0702030404030204" pitchFamily="34" charset="0"/>
              <a:cs typeface="Calibri bold" panose="020F0702030404030204" pitchFamily="34" charset="0"/>
            </a:endParaRPr>
          </a:p>
        </p:txBody>
      </p:sp>
      <p:graphicFrame>
        <p:nvGraphicFramePr>
          <p:cNvPr id="5" name="Symbol zastępczy zawartości 4">
            <a:extLst>
              <a:ext uri="{FF2B5EF4-FFF2-40B4-BE49-F238E27FC236}">
                <a16:creationId xmlns:a16="http://schemas.microsoft.com/office/drawing/2014/main" id="{9D137B48-8922-422C-9904-1E3B720E0A22}"/>
              </a:ext>
            </a:extLst>
          </p:cNvPr>
          <p:cNvGraphicFramePr>
            <a:graphicFrameLocks noGrp="1"/>
          </p:cNvGraphicFramePr>
          <p:nvPr>
            <p:ph idx="1"/>
            <p:extLst>
              <p:ext uri="{D42A27DB-BD31-4B8C-83A1-F6EECF244321}">
                <p14:modId xmlns:p14="http://schemas.microsoft.com/office/powerpoint/2010/main" val="1353715795"/>
              </p:ext>
            </p:extLst>
          </p:nvPr>
        </p:nvGraphicFramePr>
        <p:xfrm>
          <a:off x="457200" y="1196752"/>
          <a:ext cx="843528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Łącznik prosty 5">
            <a:extLst>
              <a:ext uri="{FF2B5EF4-FFF2-40B4-BE49-F238E27FC236}">
                <a16:creationId xmlns:a16="http://schemas.microsoft.com/office/drawing/2014/main" id="{A46DDB6A-6A4D-470A-ACAA-FBF1344B7C55}"/>
              </a:ext>
            </a:extLst>
          </p:cNvPr>
          <p:cNvCxnSpPr/>
          <p:nvPr/>
        </p:nvCxnSpPr>
        <p:spPr>
          <a:xfrm>
            <a:off x="533400" y="9144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E28249B-C2BC-498C-8BBD-6DC154051394}"/>
              </a:ext>
            </a:extLst>
          </p:cNvPr>
          <p:cNvSpPr>
            <a:spLocks noGrp="1"/>
          </p:cNvSpPr>
          <p:nvPr>
            <p:ph type="title"/>
          </p:nvPr>
        </p:nvSpPr>
        <p:spPr/>
        <p:txBody>
          <a:bodyPr/>
          <a:lstStyle/>
          <a:p>
            <a:pPr algn="l">
              <a:defRPr/>
            </a:pPr>
            <a:r>
              <a:rPr lang="pl-PL" sz="28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Projekt - art. 94</a:t>
            </a:r>
            <a:r>
              <a:rPr lang="pl-PL" sz="2800" b="1" baseline="30000"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3</a:t>
            </a:r>
            <a:r>
              <a:rPr lang="pl-PL" sz="28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 § 2 i 3</a:t>
            </a:r>
            <a:endParaRPr lang="pl-PL" sz="2800" dirty="0">
              <a:solidFill>
                <a:srgbClr val="002060"/>
              </a:solidFill>
              <a:latin typeface="Calibri bold" panose="020F0702030404030204" pitchFamily="34" charset="0"/>
              <a:ea typeface="Calibri bold" panose="020F0702030404030204" pitchFamily="34" charset="0"/>
              <a:cs typeface="Calibri bold" panose="020F0702030404030204" pitchFamily="34" charset="0"/>
            </a:endParaRPr>
          </a:p>
        </p:txBody>
      </p:sp>
      <p:sp>
        <p:nvSpPr>
          <p:cNvPr id="66563" name="Symbol zastępczy zawartości 2">
            <a:extLst>
              <a:ext uri="{FF2B5EF4-FFF2-40B4-BE49-F238E27FC236}">
                <a16:creationId xmlns:a16="http://schemas.microsoft.com/office/drawing/2014/main" id="{765E444F-F5A1-43FA-8C4C-D29C70EDCCDB}"/>
              </a:ext>
            </a:extLst>
          </p:cNvPr>
          <p:cNvSpPr>
            <a:spLocks noGrp="1"/>
          </p:cNvSpPr>
          <p:nvPr>
            <p:ph idx="1"/>
          </p:nvPr>
        </p:nvSpPr>
        <p:spPr>
          <a:xfrm>
            <a:off x="360000" y="1285200"/>
            <a:ext cx="8326800" cy="3017309"/>
          </a:xfrm>
        </p:spPr>
        <p:txBody>
          <a:bodyPr>
            <a:normAutofit/>
          </a:bodyPr>
          <a:lstStyle/>
          <a:p>
            <a:pPr marL="0" indent="0" algn="just">
              <a:buFont typeface="Arial" panose="020B0604020202020204" pitchFamily="34" charset="0"/>
              <a:buNone/>
            </a:pPr>
            <a:endParaRPr lang="pl-PL" altLang="pl-PL" dirty="0"/>
          </a:p>
          <a:p>
            <a:pPr marL="0" indent="0" algn="just">
              <a:buFont typeface="Arial" panose="020B0604020202020204" pitchFamily="34" charset="0"/>
              <a:buNone/>
            </a:pPr>
            <a:r>
              <a:rPr lang="pl-PL" altLang="pl-PL" sz="2800" dirty="0"/>
              <a:t>§ 2. </a:t>
            </a:r>
            <a:r>
              <a:rPr lang="pl-PL" altLang="pl-PL" sz="2800" dirty="0" err="1"/>
              <a:t>Mobbing</a:t>
            </a:r>
            <a:r>
              <a:rPr lang="pl-PL" altLang="pl-PL" sz="2800" dirty="0"/>
              <a:t> oznacza zachowania polegające na uporczywym nękaniu pracownika.</a:t>
            </a:r>
          </a:p>
          <a:p>
            <a:pPr marL="0" indent="0" algn="just">
              <a:buFont typeface="Arial" panose="020B0604020202020204" pitchFamily="34" charset="0"/>
              <a:buNone/>
            </a:pPr>
            <a:r>
              <a:rPr lang="pl-PL" altLang="pl-PL" sz="2800" dirty="0"/>
              <a:t>§ 3. Uporczywość nękania polega na tym, że jest ono powtarzalne, nawracające lub stałe.</a:t>
            </a:r>
          </a:p>
        </p:txBody>
      </p:sp>
      <p:cxnSp>
        <p:nvCxnSpPr>
          <p:cNvPr id="5" name="Łącznik prosty 4">
            <a:extLst>
              <a:ext uri="{FF2B5EF4-FFF2-40B4-BE49-F238E27FC236}">
                <a16:creationId xmlns:a16="http://schemas.microsoft.com/office/drawing/2014/main" id="{7A048A66-6A63-42CD-895F-0B320BCE206A}"/>
              </a:ext>
            </a:extLst>
          </p:cNvPr>
          <p:cNvCxnSpPr/>
          <p:nvPr/>
        </p:nvCxnSpPr>
        <p:spPr>
          <a:xfrm>
            <a:off x="457200" y="11430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E28249B-C2BC-498C-8BBD-6DC154051394}"/>
              </a:ext>
            </a:extLst>
          </p:cNvPr>
          <p:cNvSpPr>
            <a:spLocks noGrp="1"/>
          </p:cNvSpPr>
          <p:nvPr>
            <p:ph type="title"/>
          </p:nvPr>
        </p:nvSpPr>
        <p:spPr/>
        <p:txBody>
          <a:bodyPr/>
          <a:lstStyle/>
          <a:p>
            <a:pPr algn="l">
              <a:defRPr/>
            </a:pPr>
            <a:r>
              <a:rPr lang="pl-PL" sz="28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Projekt - art. 94</a:t>
            </a:r>
            <a:r>
              <a:rPr lang="pl-PL" sz="2800" b="1" baseline="30000"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3</a:t>
            </a:r>
            <a:r>
              <a:rPr lang="pl-PL" sz="28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 § 4 </a:t>
            </a:r>
            <a:endParaRPr lang="pl-PL" sz="2800" dirty="0">
              <a:solidFill>
                <a:srgbClr val="002060"/>
              </a:solidFill>
              <a:latin typeface="Calibri bold" panose="020F0702030404030204" pitchFamily="34" charset="0"/>
              <a:ea typeface="Calibri bold" panose="020F0702030404030204" pitchFamily="34" charset="0"/>
              <a:cs typeface="Calibri bold" panose="020F0702030404030204" pitchFamily="34" charset="0"/>
            </a:endParaRPr>
          </a:p>
        </p:txBody>
      </p:sp>
      <p:sp>
        <p:nvSpPr>
          <p:cNvPr id="67587" name="Symbol zastępczy zawartości 2">
            <a:extLst>
              <a:ext uri="{FF2B5EF4-FFF2-40B4-BE49-F238E27FC236}">
                <a16:creationId xmlns:a16="http://schemas.microsoft.com/office/drawing/2014/main" id="{F1579DD4-6ABB-49CC-9F3B-8DAD16240D31}"/>
              </a:ext>
            </a:extLst>
          </p:cNvPr>
          <p:cNvSpPr>
            <a:spLocks noGrp="1"/>
          </p:cNvSpPr>
          <p:nvPr>
            <p:ph idx="1"/>
          </p:nvPr>
        </p:nvSpPr>
        <p:spPr>
          <a:xfrm>
            <a:off x="360000" y="1285200"/>
            <a:ext cx="8022000" cy="4658400"/>
          </a:xfrm>
        </p:spPr>
        <p:txBody>
          <a:bodyPr>
            <a:normAutofit/>
          </a:bodyPr>
          <a:lstStyle/>
          <a:p>
            <a:pPr marL="0" indent="0" algn="just">
              <a:buFont typeface="Arial" panose="020B0604020202020204" pitchFamily="34" charset="0"/>
              <a:buNone/>
            </a:pPr>
            <a:r>
              <a:rPr lang="pl-PL" altLang="pl-PL" sz="2000" dirty="0"/>
              <a:t>§ 4. Przejawem </a:t>
            </a:r>
            <a:r>
              <a:rPr lang="pl-PL" altLang="pl-PL" sz="2000" dirty="0" err="1"/>
              <a:t>mobbingu</a:t>
            </a:r>
            <a:r>
              <a:rPr lang="pl-PL" altLang="pl-PL" sz="2000" dirty="0"/>
              <a:t> jest w szczególności:</a:t>
            </a:r>
          </a:p>
          <a:p>
            <a:pPr marL="0" indent="0" algn="just">
              <a:buFont typeface="Arial" panose="020B0604020202020204" pitchFamily="34" charset="0"/>
              <a:buNone/>
            </a:pPr>
            <a:r>
              <a:rPr lang="pl-PL" altLang="pl-PL" sz="2000" dirty="0"/>
              <a:t>1) upokarzanie lub uwłaczanie;</a:t>
            </a:r>
          </a:p>
          <a:p>
            <a:pPr marL="0" indent="0" algn="just">
              <a:buFont typeface="Arial" panose="020B0604020202020204" pitchFamily="34" charset="0"/>
              <a:buNone/>
            </a:pPr>
            <a:r>
              <a:rPr lang="pl-PL" altLang="pl-PL" sz="2000" dirty="0"/>
              <a:t>2) zastraszanie;</a:t>
            </a:r>
          </a:p>
          <a:p>
            <a:pPr marL="0" indent="0" algn="just">
              <a:buFont typeface="Arial" panose="020B0604020202020204" pitchFamily="34" charset="0"/>
              <a:buNone/>
            </a:pPr>
            <a:r>
              <a:rPr lang="pl-PL" altLang="pl-PL" sz="2000" dirty="0"/>
              <a:t>3) zaniżanie oceny przydatności zawodowej pracownika;</a:t>
            </a:r>
          </a:p>
          <a:p>
            <a:pPr marL="0" indent="0" algn="just">
              <a:buFont typeface="Arial" panose="020B0604020202020204" pitchFamily="34" charset="0"/>
              <a:buNone/>
            </a:pPr>
            <a:r>
              <a:rPr lang="pl-PL" altLang="pl-PL" sz="2000" dirty="0"/>
              <a:t>4) nieuzasadniona krytyka, poniżanie lub ośmieszanie pracownika,</a:t>
            </a:r>
          </a:p>
          <a:p>
            <a:pPr marL="0" indent="0" algn="just">
              <a:buFont typeface="Arial" panose="020B0604020202020204" pitchFamily="34" charset="0"/>
              <a:buNone/>
            </a:pPr>
            <a:r>
              <a:rPr lang="pl-PL" altLang="pl-PL" sz="2000" dirty="0"/>
              <a:t>5) utrudnianie funkcjonowania w środowisku pracy w zakresie możliwości osiągania efektów pracy, wykonywania zadań służbowych, wykorzystania posiadanych kompetencji, komunikacji ze współpracownikami, dostępu do koniecznych informacji;</a:t>
            </a:r>
          </a:p>
          <a:p>
            <a:pPr marL="0" indent="0" algn="just">
              <a:buFont typeface="Arial" panose="020B0604020202020204" pitchFamily="34" charset="0"/>
              <a:buNone/>
            </a:pPr>
            <a:r>
              <a:rPr lang="pl-PL" altLang="pl-PL" sz="2000" dirty="0"/>
              <a:t>6) izolowanie pracownika lub wyeliminowanie z zespołu.</a:t>
            </a:r>
          </a:p>
          <a:p>
            <a:pPr marL="0" indent="0" algn="just">
              <a:buFont typeface="Arial" panose="020B0604020202020204" pitchFamily="34" charset="0"/>
              <a:buNone/>
            </a:pPr>
            <a:endParaRPr lang="pl-PL" altLang="pl-PL" sz="2000" dirty="0"/>
          </a:p>
        </p:txBody>
      </p:sp>
      <p:cxnSp>
        <p:nvCxnSpPr>
          <p:cNvPr id="5" name="Łącznik prosty 4">
            <a:extLst>
              <a:ext uri="{FF2B5EF4-FFF2-40B4-BE49-F238E27FC236}">
                <a16:creationId xmlns:a16="http://schemas.microsoft.com/office/drawing/2014/main" id="{64E75124-3560-4B81-BA9E-C347714CCA95}"/>
              </a:ext>
            </a:extLst>
          </p:cNvPr>
          <p:cNvCxnSpPr/>
          <p:nvPr/>
        </p:nvCxnSpPr>
        <p:spPr>
          <a:xfrm>
            <a:off x="533400" y="9144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E28249B-C2BC-498C-8BBD-6DC154051394}"/>
              </a:ext>
            </a:extLst>
          </p:cNvPr>
          <p:cNvSpPr>
            <a:spLocks noGrp="1"/>
          </p:cNvSpPr>
          <p:nvPr>
            <p:ph type="title"/>
          </p:nvPr>
        </p:nvSpPr>
        <p:spPr>
          <a:xfrm>
            <a:off x="360000" y="221401"/>
            <a:ext cx="8208000" cy="644400"/>
          </a:xfrm>
        </p:spPr>
        <p:txBody>
          <a:bodyPr/>
          <a:lstStyle/>
          <a:p>
            <a:pPr algn="l">
              <a:defRPr/>
            </a:pPr>
            <a:r>
              <a:rPr lang="pl-PL" sz="28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Projekt - art. 94</a:t>
            </a:r>
            <a:r>
              <a:rPr lang="pl-PL" sz="2800" b="1" baseline="30000"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3</a:t>
            </a:r>
            <a:r>
              <a:rPr lang="pl-PL" sz="28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 § 5 i 6 </a:t>
            </a:r>
            <a:endParaRPr lang="pl-PL" sz="2800" dirty="0">
              <a:solidFill>
                <a:srgbClr val="002060"/>
              </a:solidFill>
              <a:latin typeface="Calibri bold" panose="020F0702030404030204" pitchFamily="34" charset="0"/>
              <a:ea typeface="Calibri bold" panose="020F0702030404030204" pitchFamily="34" charset="0"/>
              <a:cs typeface="Calibri bold" panose="020F0702030404030204" pitchFamily="34" charset="0"/>
            </a:endParaRPr>
          </a:p>
        </p:txBody>
      </p:sp>
      <p:sp>
        <p:nvSpPr>
          <p:cNvPr id="68611" name="Symbol zastępczy zawartości 2">
            <a:extLst>
              <a:ext uri="{FF2B5EF4-FFF2-40B4-BE49-F238E27FC236}">
                <a16:creationId xmlns:a16="http://schemas.microsoft.com/office/drawing/2014/main" id="{FDEC88A2-B61A-45FA-BC9A-357BAACFCA24}"/>
              </a:ext>
            </a:extLst>
          </p:cNvPr>
          <p:cNvSpPr>
            <a:spLocks noGrp="1"/>
          </p:cNvSpPr>
          <p:nvPr>
            <p:ph idx="1"/>
          </p:nvPr>
        </p:nvSpPr>
        <p:spPr>
          <a:xfrm>
            <a:off x="360000" y="1285200"/>
            <a:ext cx="7869600" cy="4734600"/>
          </a:xfrm>
        </p:spPr>
        <p:txBody>
          <a:bodyPr>
            <a:normAutofit/>
          </a:bodyPr>
          <a:lstStyle/>
          <a:p>
            <a:pPr marL="0" indent="0" algn="just">
              <a:buFont typeface="Arial" panose="020B0604020202020204" pitchFamily="34" charset="0"/>
              <a:buNone/>
            </a:pPr>
            <a:r>
              <a:rPr lang="pl-PL" altLang="pl-PL" sz="2800" dirty="0"/>
              <a:t>§ 5. Na zachowania, o których mowa w § 2 i § 4 mogą się składać fizyczne, werbalne lub pozawerbalne elementy.</a:t>
            </a:r>
          </a:p>
          <a:p>
            <a:pPr marL="0" indent="0" algn="just">
              <a:buFont typeface="Arial" panose="020B0604020202020204" pitchFamily="34" charset="0"/>
              <a:buNone/>
            </a:pPr>
            <a:r>
              <a:rPr lang="pl-PL" altLang="pl-PL" sz="2800" dirty="0"/>
              <a:t>§ 6. Za </a:t>
            </a:r>
            <a:r>
              <a:rPr lang="pl-PL" altLang="pl-PL" sz="2800" dirty="0" err="1"/>
              <a:t>mobbing</a:t>
            </a:r>
            <a:r>
              <a:rPr lang="pl-PL" altLang="pl-PL" sz="2800" dirty="0"/>
              <a:t> uważa się także nakazanie innej osobie podejmowania </a:t>
            </a:r>
            <a:r>
              <a:rPr lang="pl-PL" altLang="pl-PL" sz="2800" dirty="0" err="1"/>
              <a:t>zachowań</a:t>
            </a:r>
            <a:r>
              <a:rPr lang="pl-PL" altLang="pl-PL" sz="2800" dirty="0"/>
              <a:t>, o których mowa w § 2 i § 4 wobec pracownika lub zachęcanie do nich innej osoby.</a:t>
            </a:r>
          </a:p>
        </p:txBody>
      </p:sp>
      <p:cxnSp>
        <p:nvCxnSpPr>
          <p:cNvPr id="5" name="Łącznik prosty 4">
            <a:extLst>
              <a:ext uri="{FF2B5EF4-FFF2-40B4-BE49-F238E27FC236}">
                <a16:creationId xmlns:a16="http://schemas.microsoft.com/office/drawing/2014/main" id="{FD16225E-6FEB-4B2F-B19C-5E657E1300C1}"/>
              </a:ext>
            </a:extLst>
          </p:cNvPr>
          <p:cNvCxnSpPr/>
          <p:nvPr/>
        </p:nvCxnSpPr>
        <p:spPr>
          <a:xfrm>
            <a:off x="457200" y="9906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E28249B-C2BC-498C-8BBD-6DC154051394}"/>
              </a:ext>
            </a:extLst>
          </p:cNvPr>
          <p:cNvSpPr>
            <a:spLocks noGrp="1"/>
          </p:cNvSpPr>
          <p:nvPr>
            <p:ph type="title"/>
          </p:nvPr>
        </p:nvSpPr>
        <p:spPr/>
        <p:txBody>
          <a:bodyPr/>
          <a:lstStyle/>
          <a:p>
            <a:pPr algn="l">
              <a:defRPr/>
            </a:pPr>
            <a:r>
              <a:rPr lang="pl-PL" sz="28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Projekt - art. 94</a:t>
            </a:r>
            <a:r>
              <a:rPr lang="pl-PL" sz="2800" b="1" baseline="30000"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3</a:t>
            </a:r>
            <a:r>
              <a:rPr lang="pl-PL" sz="28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 § 7 (nieumyślność)</a:t>
            </a:r>
            <a:endParaRPr lang="pl-PL" sz="2800" dirty="0">
              <a:solidFill>
                <a:srgbClr val="002060"/>
              </a:solidFill>
              <a:latin typeface="Calibri bold" panose="020F0702030404030204" pitchFamily="34" charset="0"/>
              <a:ea typeface="Calibri bold" panose="020F0702030404030204" pitchFamily="34" charset="0"/>
              <a:cs typeface="Calibri bold" panose="020F0702030404030204" pitchFamily="34" charset="0"/>
            </a:endParaRPr>
          </a:p>
        </p:txBody>
      </p:sp>
      <p:sp>
        <p:nvSpPr>
          <p:cNvPr id="69635" name="Symbol zastępczy zawartości 2">
            <a:extLst>
              <a:ext uri="{FF2B5EF4-FFF2-40B4-BE49-F238E27FC236}">
                <a16:creationId xmlns:a16="http://schemas.microsoft.com/office/drawing/2014/main" id="{D7DA0AEC-98CD-43FB-A2D7-6FCD4AA73A43}"/>
              </a:ext>
            </a:extLst>
          </p:cNvPr>
          <p:cNvSpPr>
            <a:spLocks noGrp="1"/>
          </p:cNvSpPr>
          <p:nvPr>
            <p:ph idx="1"/>
          </p:nvPr>
        </p:nvSpPr>
        <p:spPr>
          <a:xfrm>
            <a:off x="360000" y="1285200"/>
            <a:ext cx="8098200" cy="3017309"/>
          </a:xfrm>
        </p:spPr>
        <p:txBody>
          <a:bodyPr>
            <a:normAutofit/>
          </a:bodyPr>
          <a:lstStyle/>
          <a:p>
            <a:pPr marL="0" indent="0" algn="just">
              <a:buFont typeface="Arial" panose="020B0604020202020204" pitchFamily="34" charset="0"/>
              <a:buNone/>
            </a:pPr>
            <a:endParaRPr lang="pl-PL" altLang="pl-PL" sz="2800" dirty="0"/>
          </a:p>
          <a:p>
            <a:pPr marL="0" indent="0" algn="just">
              <a:buFont typeface="Arial" panose="020B0604020202020204" pitchFamily="34" charset="0"/>
              <a:buNone/>
            </a:pPr>
            <a:r>
              <a:rPr lang="pl-PL" altLang="pl-PL" sz="2800" dirty="0"/>
              <a:t>Za </a:t>
            </a:r>
            <a:r>
              <a:rPr lang="pl-PL" altLang="pl-PL" sz="2800" dirty="0" err="1"/>
              <a:t>mobbing</a:t>
            </a:r>
            <a:r>
              <a:rPr lang="pl-PL" altLang="pl-PL" sz="2800" dirty="0"/>
              <a:t> mogą być także uznane nieumyślne zachowania wobec pracownika, które mogłyby wywołać konkretny skutek, niezależnie od faktycznego wystąpienia tego skutku.</a:t>
            </a:r>
          </a:p>
        </p:txBody>
      </p:sp>
      <p:cxnSp>
        <p:nvCxnSpPr>
          <p:cNvPr id="5" name="Łącznik prosty 4">
            <a:extLst>
              <a:ext uri="{FF2B5EF4-FFF2-40B4-BE49-F238E27FC236}">
                <a16:creationId xmlns:a16="http://schemas.microsoft.com/office/drawing/2014/main" id="{1FBEAF4C-97FB-4CF3-B222-36C4F219C2E2}"/>
              </a:ext>
            </a:extLst>
          </p:cNvPr>
          <p:cNvCxnSpPr/>
          <p:nvPr/>
        </p:nvCxnSpPr>
        <p:spPr>
          <a:xfrm>
            <a:off x="360000" y="980522"/>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E28249B-C2BC-498C-8BBD-6DC154051394}"/>
              </a:ext>
            </a:extLst>
          </p:cNvPr>
          <p:cNvSpPr>
            <a:spLocks noGrp="1"/>
          </p:cNvSpPr>
          <p:nvPr>
            <p:ph type="title"/>
          </p:nvPr>
        </p:nvSpPr>
        <p:spPr>
          <a:xfrm>
            <a:off x="360000" y="376540"/>
            <a:ext cx="8208000" cy="566660"/>
          </a:xfrm>
        </p:spPr>
        <p:txBody>
          <a:bodyPr/>
          <a:lstStyle/>
          <a:p>
            <a:pPr algn="l">
              <a:defRPr/>
            </a:pPr>
            <a:r>
              <a:rPr lang="pl-PL" sz="28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Projekt - art. 94</a:t>
            </a:r>
            <a:r>
              <a:rPr lang="pl-PL" sz="2800" b="1" baseline="30000"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3</a:t>
            </a:r>
            <a:r>
              <a:rPr lang="pl-PL" sz="28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 § 8 (sprawca)  </a:t>
            </a:r>
            <a:endParaRPr lang="pl-PL" sz="2800" dirty="0">
              <a:solidFill>
                <a:srgbClr val="002060"/>
              </a:solidFill>
              <a:latin typeface="Calibri bold" panose="020F0702030404030204" pitchFamily="34" charset="0"/>
              <a:ea typeface="Calibri bold" panose="020F0702030404030204" pitchFamily="34" charset="0"/>
              <a:cs typeface="Calibri bold" panose="020F0702030404030204" pitchFamily="34" charset="0"/>
            </a:endParaRPr>
          </a:p>
        </p:txBody>
      </p:sp>
      <p:sp>
        <p:nvSpPr>
          <p:cNvPr id="70659" name="Symbol zastępczy zawartości 2">
            <a:extLst>
              <a:ext uri="{FF2B5EF4-FFF2-40B4-BE49-F238E27FC236}">
                <a16:creationId xmlns:a16="http://schemas.microsoft.com/office/drawing/2014/main" id="{B8347A9C-41CE-4B5C-96C2-8199961F9911}"/>
              </a:ext>
            </a:extLst>
          </p:cNvPr>
          <p:cNvSpPr>
            <a:spLocks noGrp="1"/>
          </p:cNvSpPr>
          <p:nvPr>
            <p:ph idx="1"/>
          </p:nvPr>
        </p:nvSpPr>
        <p:spPr>
          <a:xfrm>
            <a:off x="360000" y="1828800"/>
            <a:ext cx="8022000" cy="3962400"/>
          </a:xfrm>
        </p:spPr>
        <p:txBody>
          <a:bodyPr>
            <a:normAutofit/>
          </a:bodyPr>
          <a:lstStyle/>
          <a:p>
            <a:pPr marL="0" indent="0" algn="just">
              <a:buFont typeface="Arial" panose="020B0604020202020204" pitchFamily="34" charset="0"/>
              <a:buNone/>
            </a:pPr>
            <a:r>
              <a:rPr lang="pl-PL" altLang="pl-PL" sz="2800" dirty="0"/>
              <a:t>Zachowania, o których mowa w § 2, § 4, § 6 i § 7 mogą pochodzić, w szczególności od pracodawcy, przełożonego, osoby zajmującej równorzędne stanowisko, podwładnego, innego pracownika oraz osób zatrudnionych u pracodawcy poza stosunkiem pracy, zarówno od pojedynczej osoby, jak i od grupy osób.</a:t>
            </a:r>
          </a:p>
        </p:txBody>
      </p:sp>
      <p:cxnSp>
        <p:nvCxnSpPr>
          <p:cNvPr id="5" name="Łącznik prosty 4">
            <a:extLst>
              <a:ext uri="{FF2B5EF4-FFF2-40B4-BE49-F238E27FC236}">
                <a16:creationId xmlns:a16="http://schemas.microsoft.com/office/drawing/2014/main" id="{20867FA2-B773-4AD9-B81E-501086641041}"/>
              </a:ext>
            </a:extLst>
          </p:cNvPr>
          <p:cNvCxnSpPr/>
          <p:nvPr/>
        </p:nvCxnSpPr>
        <p:spPr>
          <a:xfrm>
            <a:off x="533400" y="11430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E28249B-C2BC-498C-8BBD-6DC154051394}"/>
              </a:ext>
            </a:extLst>
          </p:cNvPr>
          <p:cNvSpPr>
            <a:spLocks noGrp="1"/>
          </p:cNvSpPr>
          <p:nvPr>
            <p:ph type="title"/>
          </p:nvPr>
        </p:nvSpPr>
        <p:spPr/>
        <p:txBody>
          <a:bodyPr/>
          <a:lstStyle/>
          <a:p>
            <a:pPr algn="l">
              <a:defRPr/>
            </a:pPr>
            <a:r>
              <a:rPr lang="pl-PL" sz="2800" b="1" dirty="0">
                <a:solidFill>
                  <a:srgbClr val="002060"/>
                </a:solidFill>
                <a:effectLst>
                  <a:outerShdw blurRad="38100" dist="38100" dir="2700000" algn="tl">
                    <a:srgbClr val="000000">
                      <a:alpha val="43137"/>
                    </a:srgbClr>
                  </a:outerShdw>
                </a:effectLst>
                <a:latin typeface="Calibri bold" panose="020F0702030404030204" pitchFamily="34" charset="0"/>
                <a:ea typeface="Calibri bold" panose="020F0702030404030204" pitchFamily="34" charset="0"/>
                <a:cs typeface="Calibri bold" panose="020F0702030404030204" pitchFamily="34" charset="0"/>
              </a:rPr>
              <a:t>Projekt - art. 94</a:t>
            </a:r>
            <a:r>
              <a:rPr lang="pl-PL" sz="2800" b="1" baseline="30000" dirty="0">
                <a:solidFill>
                  <a:srgbClr val="002060"/>
                </a:solidFill>
                <a:effectLst>
                  <a:outerShdw blurRad="38100" dist="38100" dir="2700000" algn="tl">
                    <a:srgbClr val="000000">
                      <a:alpha val="43137"/>
                    </a:srgbClr>
                  </a:outerShdw>
                </a:effectLst>
                <a:latin typeface="Calibri bold" panose="020F0702030404030204" pitchFamily="34" charset="0"/>
                <a:ea typeface="Calibri bold" panose="020F0702030404030204" pitchFamily="34" charset="0"/>
                <a:cs typeface="Calibri bold" panose="020F0702030404030204" pitchFamily="34" charset="0"/>
              </a:rPr>
              <a:t>3</a:t>
            </a:r>
            <a:r>
              <a:rPr lang="pl-PL" sz="2800" b="1" dirty="0">
                <a:solidFill>
                  <a:srgbClr val="002060"/>
                </a:solidFill>
                <a:effectLst>
                  <a:outerShdw blurRad="38100" dist="38100" dir="2700000" algn="tl">
                    <a:srgbClr val="000000">
                      <a:alpha val="43137"/>
                    </a:srgbClr>
                  </a:outerShdw>
                </a:effectLst>
                <a:latin typeface="Calibri bold" panose="020F0702030404030204" pitchFamily="34" charset="0"/>
                <a:ea typeface="Calibri bold" panose="020F0702030404030204" pitchFamily="34" charset="0"/>
                <a:cs typeface="Calibri bold" panose="020F0702030404030204" pitchFamily="34" charset="0"/>
              </a:rPr>
              <a:t> § 9 (wzorzec rozsądnej ofiary)</a:t>
            </a:r>
            <a:endParaRPr lang="pl-PL" sz="2800" dirty="0">
              <a:solidFill>
                <a:srgbClr val="002060"/>
              </a:solidFill>
              <a:effectLst>
                <a:outerShdw blurRad="38100" dist="38100" dir="2700000" algn="tl">
                  <a:srgbClr val="000000">
                    <a:alpha val="43137"/>
                  </a:srgbClr>
                </a:outerShdw>
              </a:effectLst>
              <a:latin typeface="Calibri bold" panose="020F0702030404030204" pitchFamily="34" charset="0"/>
              <a:ea typeface="Calibri bold" panose="020F0702030404030204" pitchFamily="34" charset="0"/>
              <a:cs typeface="Calibri bold" panose="020F0702030404030204" pitchFamily="34" charset="0"/>
            </a:endParaRPr>
          </a:p>
        </p:txBody>
      </p:sp>
      <p:sp>
        <p:nvSpPr>
          <p:cNvPr id="71683" name="Symbol zastępczy zawartości 2">
            <a:extLst>
              <a:ext uri="{FF2B5EF4-FFF2-40B4-BE49-F238E27FC236}">
                <a16:creationId xmlns:a16="http://schemas.microsoft.com/office/drawing/2014/main" id="{CD562ECA-01FF-4EBD-BD81-04271501B33F}"/>
              </a:ext>
            </a:extLst>
          </p:cNvPr>
          <p:cNvSpPr>
            <a:spLocks noGrp="1"/>
          </p:cNvSpPr>
          <p:nvPr>
            <p:ph idx="1"/>
          </p:nvPr>
        </p:nvSpPr>
        <p:spPr>
          <a:xfrm>
            <a:off x="360000" y="1524000"/>
            <a:ext cx="7945800" cy="4343400"/>
          </a:xfrm>
        </p:spPr>
        <p:txBody>
          <a:bodyPr>
            <a:normAutofit/>
          </a:bodyPr>
          <a:lstStyle/>
          <a:p>
            <a:pPr marL="0" indent="0" algn="just">
              <a:buFont typeface="Arial" panose="020B0604020202020204" pitchFamily="34" charset="0"/>
              <a:buNone/>
            </a:pPr>
            <a:r>
              <a:rPr lang="pl-PL" altLang="pl-PL" sz="2400" dirty="0"/>
              <a:t>Przy ocenie, czy zachowania, których doświadczył pracownik stanowiły </a:t>
            </a:r>
            <a:r>
              <a:rPr lang="pl-PL" altLang="pl-PL" sz="2400" dirty="0" err="1"/>
              <a:t>mobbing</a:t>
            </a:r>
            <a:r>
              <a:rPr lang="pl-PL" altLang="pl-PL" sz="2400" dirty="0"/>
              <a:t> bierze się pod uwagę zarówno rodzaj obiektywnego oddziaływania na pracownika, jak i </a:t>
            </a:r>
            <a:r>
              <a:rPr lang="pl-PL" altLang="pl-PL" sz="2400" b="1" dirty="0"/>
              <a:t>subiektywne odczucia lub reakcje pracownika, gdy są one racjonalne.</a:t>
            </a:r>
          </a:p>
        </p:txBody>
      </p:sp>
      <p:cxnSp>
        <p:nvCxnSpPr>
          <p:cNvPr id="5" name="Łącznik prosty 4">
            <a:extLst>
              <a:ext uri="{FF2B5EF4-FFF2-40B4-BE49-F238E27FC236}">
                <a16:creationId xmlns:a16="http://schemas.microsoft.com/office/drawing/2014/main" id="{87539D63-C331-4803-AC86-1F572DBC66AF}"/>
              </a:ext>
            </a:extLst>
          </p:cNvPr>
          <p:cNvCxnSpPr/>
          <p:nvPr/>
        </p:nvCxnSpPr>
        <p:spPr>
          <a:xfrm>
            <a:off x="457200" y="1017845"/>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E28249B-C2BC-498C-8BBD-6DC154051394}"/>
              </a:ext>
            </a:extLst>
          </p:cNvPr>
          <p:cNvSpPr>
            <a:spLocks noGrp="1"/>
          </p:cNvSpPr>
          <p:nvPr>
            <p:ph type="title"/>
          </p:nvPr>
        </p:nvSpPr>
        <p:spPr/>
        <p:txBody>
          <a:bodyPr/>
          <a:lstStyle/>
          <a:p>
            <a:pPr algn="l">
              <a:defRPr/>
            </a:pPr>
            <a:r>
              <a:rPr lang="pl-PL" sz="28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Projekt - art. 94</a:t>
            </a:r>
            <a:r>
              <a:rPr lang="pl-PL" sz="2800" b="1" baseline="30000"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3</a:t>
            </a:r>
            <a:r>
              <a:rPr lang="pl-PL" sz="28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 § 10 (roszczenie) </a:t>
            </a:r>
            <a:endParaRPr lang="pl-PL" sz="2800" dirty="0">
              <a:solidFill>
                <a:srgbClr val="002060"/>
              </a:solidFill>
              <a:latin typeface="Calibri bold" panose="020F0702030404030204" pitchFamily="34" charset="0"/>
              <a:ea typeface="Calibri bold" panose="020F0702030404030204" pitchFamily="34" charset="0"/>
              <a:cs typeface="Calibri bold" panose="020F0702030404030204" pitchFamily="34" charset="0"/>
            </a:endParaRPr>
          </a:p>
        </p:txBody>
      </p:sp>
      <p:sp>
        <p:nvSpPr>
          <p:cNvPr id="72707" name="Symbol zastępczy zawartości 2">
            <a:extLst>
              <a:ext uri="{FF2B5EF4-FFF2-40B4-BE49-F238E27FC236}">
                <a16:creationId xmlns:a16="http://schemas.microsoft.com/office/drawing/2014/main" id="{F5344DF3-400F-41E2-899C-216E65E531F2}"/>
              </a:ext>
            </a:extLst>
          </p:cNvPr>
          <p:cNvSpPr>
            <a:spLocks noGrp="1"/>
          </p:cNvSpPr>
          <p:nvPr>
            <p:ph idx="1"/>
          </p:nvPr>
        </p:nvSpPr>
        <p:spPr>
          <a:xfrm>
            <a:off x="491100" y="1371600"/>
            <a:ext cx="7945800" cy="4343400"/>
          </a:xfrm>
        </p:spPr>
        <p:txBody>
          <a:bodyPr>
            <a:normAutofit/>
          </a:bodyPr>
          <a:lstStyle/>
          <a:p>
            <a:pPr marL="0" indent="0" algn="just">
              <a:buFont typeface="Arial" panose="020B0604020202020204" pitchFamily="34" charset="0"/>
              <a:buNone/>
            </a:pPr>
            <a:r>
              <a:rPr lang="pl-PL" altLang="pl-PL" sz="2800" dirty="0"/>
              <a:t>Pracownik, który doznał </a:t>
            </a:r>
            <a:r>
              <a:rPr lang="pl-PL" altLang="pl-PL" sz="2800" dirty="0" err="1"/>
              <a:t>mobbingu</a:t>
            </a:r>
            <a:r>
              <a:rPr lang="pl-PL" altLang="pl-PL" sz="2800" dirty="0"/>
              <a:t> ma prawo dochodzić od pracodawcy zadośćuczynienia w wysokości nie niższej niż wysokość wynagrodzenia za okres 6 miesięcy lub odszkodowania.</a:t>
            </a:r>
          </a:p>
        </p:txBody>
      </p:sp>
      <p:cxnSp>
        <p:nvCxnSpPr>
          <p:cNvPr id="5" name="Łącznik prosty 4">
            <a:extLst>
              <a:ext uri="{FF2B5EF4-FFF2-40B4-BE49-F238E27FC236}">
                <a16:creationId xmlns:a16="http://schemas.microsoft.com/office/drawing/2014/main" id="{CC00E5DF-6A6C-4F4E-BFEC-F907775D05CB}"/>
              </a:ext>
            </a:extLst>
          </p:cNvPr>
          <p:cNvCxnSpPr/>
          <p:nvPr/>
        </p:nvCxnSpPr>
        <p:spPr>
          <a:xfrm>
            <a:off x="491100" y="11430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E28249B-C2BC-498C-8BBD-6DC154051394}"/>
              </a:ext>
            </a:extLst>
          </p:cNvPr>
          <p:cNvSpPr>
            <a:spLocks noGrp="1"/>
          </p:cNvSpPr>
          <p:nvPr>
            <p:ph type="title"/>
          </p:nvPr>
        </p:nvSpPr>
        <p:spPr/>
        <p:txBody>
          <a:bodyPr>
            <a:normAutofit fontScale="90000"/>
          </a:bodyPr>
          <a:lstStyle/>
          <a:p>
            <a:pPr algn="l">
              <a:defRPr/>
            </a:pPr>
            <a:r>
              <a:rPr lang="pl-PL" sz="28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Projekt - art. 94</a:t>
            </a:r>
            <a:r>
              <a:rPr lang="pl-PL" sz="2800" b="1" baseline="30000"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3</a:t>
            </a:r>
            <a:r>
              <a:rPr lang="pl-PL" sz="28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 § 11 (zwolnienie od odpowiedzialności)</a:t>
            </a:r>
            <a:r>
              <a:rPr lang="pl-PL" sz="2800" b="1" dirty="0">
                <a:solidFill>
                  <a:srgbClr val="002060"/>
                </a:solidFill>
                <a:effectLst>
                  <a:outerShdw blurRad="38100" dist="38100" dir="2700000" algn="tl">
                    <a:srgbClr val="000000">
                      <a:alpha val="43137"/>
                    </a:srgbClr>
                  </a:outerShdw>
                </a:effectLst>
              </a:rPr>
              <a:t> </a:t>
            </a:r>
            <a:endParaRPr lang="pl-PL" sz="2800" dirty="0">
              <a:solidFill>
                <a:srgbClr val="002060"/>
              </a:solidFill>
            </a:endParaRPr>
          </a:p>
        </p:txBody>
      </p:sp>
      <p:sp>
        <p:nvSpPr>
          <p:cNvPr id="73731" name="Symbol zastępczy zawartości 2">
            <a:extLst>
              <a:ext uri="{FF2B5EF4-FFF2-40B4-BE49-F238E27FC236}">
                <a16:creationId xmlns:a16="http://schemas.microsoft.com/office/drawing/2014/main" id="{D35A2E77-2306-4275-A832-837EF9DF8B14}"/>
              </a:ext>
            </a:extLst>
          </p:cNvPr>
          <p:cNvSpPr>
            <a:spLocks noGrp="1"/>
          </p:cNvSpPr>
          <p:nvPr>
            <p:ph idx="1"/>
          </p:nvPr>
        </p:nvSpPr>
        <p:spPr>
          <a:xfrm>
            <a:off x="360000" y="1285200"/>
            <a:ext cx="7945800" cy="4449205"/>
          </a:xfrm>
        </p:spPr>
        <p:txBody>
          <a:bodyPr>
            <a:normAutofit/>
          </a:bodyPr>
          <a:lstStyle/>
          <a:p>
            <a:pPr marL="0" indent="0" algn="just">
              <a:buFont typeface="Arial" panose="020B0604020202020204" pitchFamily="34" charset="0"/>
              <a:buNone/>
            </a:pPr>
            <a:r>
              <a:rPr lang="pl-PL" altLang="pl-PL" sz="2400" dirty="0"/>
              <a:t>Pracodawca nie ponosi odpowiedzialności za </a:t>
            </a:r>
            <a:r>
              <a:rPr lang="pl-PL" altLang="pl-PL" sz="2400" dirty="0" err="1"/>
              <a:t>mobbing</a:t>
            </a:r>
            <a:r>
              <a:rPr lang="pl-PL" altLang="pl-PL" sz="2400" dirty="0"/>
              <a:t>, gdy wykaże, że należycie wykonywał obowiązek, o którym mowa w § 1, </a:t>
            </a:r>
            <a:r>
              <a:rPr lang="pl-PL" altLang="pl-PL" sz="2400" b="1" dirty="0"/>
              <a:t>a zachowania, o których mowa w § 2, § 4, § 6 i § 7 pochodziły od osoby, która nie zarządzała pracownikiem lub nie znajdowała się wobec niego w nadrzędnej pozycji służbowej w zakładzie pracy.</a:t>
            </a:r>
          </a:p>
        </p:txBody>
      </p:sp>
      <p:cxnSp>
        <p:nvCxnSpPr>
          <p:cNvPr id="5" name="Łącznik prosty 4">
            <a:extLst>
              <a:ext uri="{FF2B5EF4-FFF2-40B4-BE49-F238E27FC236}">
                <a16:creationId xmlns:a16="http://schemas.microsoft.com/office/drawing/2014/main" id="{A2167059-351B-43B1-AE84-36B83E9362EA}"/>
              </a:ext>
            </a:extLst>
          </p:cNvPr>
          <p:cNvCxnSpPr/>
          <p:nvPr/>
        </p:nvCxnSpPr>
        <p:spPr>
          <a:xfrm>
            <a:off x="457200" y="971192"/>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E28249B-C2BC-498C-8BBD-6DC154051394}"/>
              </a:ext>
            </a:extLst>
          </p:cNvPr>
          <p:cNvSpPr>
            <a:spLocks noGrp="1"/>
          </p:cNvSpPr>
          <p:nvPr>
            <p:ph type="title"/>
          </p:nvPr>
        </p:nvSpPr>
        <p:spPr/>
        <p:txBody>
          <a:bodyPr/>
          <a:lstStyle/>
          <a:p>
            <a:pPr algn="l">
              <a:defRPr/>
            </a:pPr>
            <a:r>
              <a:rPr lang="pl-PL" sz="28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Projekt - art. 94</a:t>
            </a:r>
            <a:r>
              <a:rPr lang="pl-PL" sz="2800" b="1" baseline="30000"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3</a:t>
            </a:r>
            <a:r>
              <a:rPr lang="pl-PL" sz="28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 § 12 (dobra osobiste) </a:t>
            </a:r>
            <a:endParaRPr lang="pl-PL" sz="2800" dirty="0">
              <a:solidFill>
                <a:srgbClr val="002060"/>
              </a:solidFill>
              <a:latin typeface="Calibri bold" panose="020F0702030404030204" pitchFamily="34" charset="0"/>
              <a:ea typeface="Calibri bold" panose="020F0702030404030204" pitchFamily="34" charset="0"/>
              <a:cs typeface="Calibri bold" panose="020F0702030404030204" pitchFamily="34" charset="0"/>
            </a:endParaRPr>
          </a:p>
        </p:txBody>
      </p:sp>
      <p:sp>
        <p:nvSpPr>
          <p:cNvPr id="74755" name="Symbol zastępczy zawartości 2">
            <a:extLst>
              <a:ext uri="{FF2B5EF4-FFF2-40B4-BE49-F238E27FC236}">
                <a16:creationId xmlns:a16="http://schemas.microsoft.com/office/drawing/2014/main" id="{46883E0E-1292-478A-A2F7-512D9079945B}"/>
              </a:ext>
            </a:extLst>
          </p:cNvPr>
          <p:cNvSpPr>
            <a:spLocks noGrp="1"/>
          </p:cNvSpPr>
          <p:nvPr>
            <p:ph idx="1"/>
          </p:nvPr>
        </p:nvSpPr>
        <p:spPr>
          <a:xfrm>
            <a:off x="360000" y="1600200"/>
            <a:ext cx="7869600" cy="4800600"/>
          </a:xfrm>
        </p:spPr>
        <p:txBody>
          <a:bodyPr>
            <a:normAutofit/>
          </a:bodyPr>
          <a:lstStyle/>
          <a:p>
            <a:pPr marL="0" indent="0" algn="just">
              <a:buFont typeface="Arial" panose="020B0604020202020204" pitchFamily="34" charset="0"/>
              <a:buNone/>
            </a:pPr>
            <a:r>
              <a:rPr lang="pl-PL" altLang="pl-PL" sz="2800" dirty="0"/>
              <a:t>W postępowaniu mającym za przedmiot roszczenia z tytułu </a:t>
            </a:r>
            <a:r>
              <a:rPr lang="pl-PL" altLang="pl-PL" sz="2800" dirty="0" err="1"/>
              <a:t>mobbingu</a:t>
            </a:r>
            <a:r>
              <a:rPr lang="pl-PL" altLang="pl-PL" sz="2800" dirty="0"/>
              <a:t>, uznając, że określone zachowanie nie stanowiło </a:t>
            </a:r>
            <a:r>
              <a:rPr lang="pl-PL" altLang="pl-PL" sz="2800" dirty="0" err="1"/>
              <a:t>mobbingu</a:t>
            </a:r>
            <a:r>
              <a:rPr lang="pl-PL" altLang="pl-PL" sz="2800" dirty="0"/>
              <a:t>, sąd dokonuje każdorazowo oceny, czy doszło do naruszenia godności lub innych dóbr osobistych pracownika.</a:t>
            </a:r>
          </a:p>
        </p:txBody>
      </p:sp>
      <p:cxnSp>
        <p:nvCxnSpPr>
          <p:cNvPr id="5" name="Łącznik prosty 4">
            <a:extLst>
              <a:ext uri="{FF2B5EF4-FFF2-40B4-BE49-F238E27FC236}">
                <a16:creationId xmlns:a16="http://schemas.microsoft.com/office/drawing/2014/main" id="{44F25826-8A31-4D0A-8541-60C520DA9952}"/>
              </a:ext>
            </a:extLst>
          </p:cNvPr>
          <p:cNvCxnSpPr/>
          <p:nvPr/>
        </p:nvCxnSpPr>
        <p:spPr>
          <a:xfrm>
            <a:off x="457200" y="10668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E28249B-C2BC-498C-8BBD-6DC154051394}"/>
              </a:ext>
            </a:extLst>
          </p:cNvPr>
          <p:cNvSpPr>
            <a:spLocks noGrp="1"/>
          </p:cNvSpPr>
          <p:nvPr>
            <p:ph type="title"/>
          </p:nvPr>
        </p:nvSpPr>
        <p:spPr/>
        <p:txBody>
          <a:bodyPr/>
          <a:lstStyle/>
          <a:p>
            <a:pPr algn="l">
              <a:defRPr/>
            </a:pPr>
            <a:r>
              <a:rPr lang="pl-PL" sz="28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Projekt - art. 104</a:t>
            </a:r>
            <a:r>
              <a:rPr lang="pl-PL" sz="2800" b="1" baseline="30000"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1</a:t>
            </a:r>
            <a:r>
              <a:rPr lang="pl-PL" sz="28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 § 1  </a:t>
            </a:r>
            <a:endParaRPr lang="pl-PL" sz="2800" dirty="0">
              <a:solidFill>
                <a:srgbClr val="002060"/>
              </a:solidFill>
              <a:latin typeface="Calibri bold" panose="020F0702030404030204" pitchFamily="34" charset="0"/>
              <a:ea typeface="Calibri bold" panose="020F0702030404030204" pitchFamily="34" charset="0"/>
              <a:cs typeface="Calibri bold" panose="020F0702030404030204" pitchFamily="34" charset="0"/>
            </a:endParaRPr>
          </a:p>
        </p:txBody>
      </p:sp>
      <p:sp>
        <p:nvSpPr>
          <p:cNvPr id="3" name="Symbol zastępczy zawartości 2">
            <a:extLst>
              <a:ext uri="{FF2B5EF4-FFF2-40B4-BE49-F238E27FC236}">
                <a16:creationId xmlns:a16="http://schemas.microsoft.com/office/drawing/2014/main" id="{024353CE-524C-4865-BE4C-25D8E56E913C}"/>
              </a:ext>
            </a:extLst>
          </p:cNvPr>
          <p:cNvSpPr>
            <a:spLocks noGrp="1"/>
          </p:cNvSpPr>
          <p:nvPr>
            <p:ph idx="1"/>
          </p:nvPr>
        </p:nvSpPr>
        <p:spPr>
          <a:xfrm>
            <a:off x="457200" y="1920345"/>
            <a:ext cx="7772400" cy="3337455"/>
          </a:xfrm>
        </p:spPr>
        <p:txBody>
          <a:bodyPr>
            <a:normAutofit/>
          </a:bodyPr>
          <a:lstStyle/>
          <a:p>
            <a:pPr marL="0" indent="0" algn="just">
              <a:buFont typeface="Arial" panose="020B0604020202020204" pitchFamily="34" charset="0"/>
              <a:buNone/>
              <a:defRPr/>
            </a:pPr>
            <a:r>
              <a:rPr lang="pl-PL" sz="2400" dirty="0"/>
              <a:t>dodaje się pkt 10 w brzmieniu:</a:t>
            </a:r>
          </a:p>
          <a:p>
            <a:pPr marL="0" indent="0" algn="just">
              <a:buFont typeface="Arial" panose="020B0604020202020204" pitchFamily="34" charset="0"/>
              <a:buNone/>
              <a:defRPr/>
            </a:pPr>
            <a:r>
              <a:rPr lang="pl-PL" sz="2400" dirty="0"/>
              <a:t>10) zasady, tryb oraz częstotliwość działań w obszarze przeciwdziałania:</a:t>
            </a:r>
          </a:p>
          <a:p>
            <a:pPr marL="514350" indent="-514350" algn="just">
              <a:buFont typeface="+mj-lt"/>
              <a:buAutoNum type="alphaLcParenR"/>
              <a:defRPr/>
            </a:pPr>
            <a:r>
              <a:rPr lang="pl-PL" sz="2400" dirty="0"/>
              <a:t>naruszaniu godności oraz innych dóbr osobistych pracowników,</a:t>
            </a:r>
          </a:p>
          <a:p>
            <a:pPr marL="514350" indent="-514350" algn="just">
              <a:buFont typeface="+mj-lt"/>
              <a:buAutoNum type="alphaLcParenR"/>
              <a:defRPr/>
            </a:pPr>
            <a:r>
              <a:rPr lang="pl-PL" sz="2400" dirty="0"/>
              <a:t>naruszaniu zasady równego traktowania w zatrudnieniu oraz dyskryminacji,</a:t>
            </a:r>
          </a:p>
          <a:p>
            <a:pPr marL="514350" indent="-514350" algn="just">
              <a:buFont typeface="+mj-lt"/>
              <a:buAutoNum type="alphaLcParenR"/>
              <a:defRPr/>
            </a:pPr>
            <a:r>
              <a:rPr lang="pl-PL" sz="2400" dirty="0" err="1"/>
              <a:t>mobbingowi</a:t>
            </a:r>
            <a:r>
              <a:rPr lang="pl-PL" sz="2400" dirty="0"/>
              <a:t>.</a:t>
            </a:r>
          </a:p>
        </p:txBody>
      </p:sp>
      <p:cxnSp>
        <p:nvCxnSpPr>
          <p:cNvPr id="5" name="Łącznik prosty 4">
            <a:extLst>
              <a:ext uri="{FF2B5EF4-FFF2-40B4-BE49-F238E27FC236}">
                <a16:creationId xmlns:a16="http://schemas.microsoft.com/office/drawing/2014/main" id="{F03F724C-CFA0-4925-B38E-F61340F584AE}"/>
              </a:ext>
            </a:extLst>
          </p:cNvPr>
          <p:cNvCxnSpPr/>
          <p:nvPr/>
        </p:nvCxnSpPr>
        <p:spPr>
          <a:xfrm>
            <a:off x="457200" y="9432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E4395D19-20B1-460F-B8C5-4C840695198F}"/>
              </a:ext>
            </a:extLst>
          </p:cNvPr>
          <p:cNvSpPr>
            <a:spLocks noGrp="1"/>
          </p:cNvSpPr>
          <p:nvPr>
            <p:ph type="title"/>
          </p:nvPr>
        </p:nvSpPr>
        <p:spPr>
          <a:xfrm>
            <a:off x="457200" y="274638"/>
            <a:ext cx="8229600" cy="633412"/>
          </a:xfrm>
        </p:spPr>
        <p:txBody>
          <a:bodyPr rtlCol="0">
            <a:noAutofit/>
          </a:bodyPr>
          <a:lstStyle/>
          <a:p>
            <a:pPr algn="l" eaLnBrk="1" fontAlgn="auto" hangingPunct="1">
              <a:spcAft>
                <a:spcPts val="0"/>
              </a:spcAft>
              <a:defRPr/>
            </a:pPr>
            <a:r>
              <a:rPr lang="pl-PL" sz="3600" b="1" dirty="0">
                <a:solidFill>
                  <a:srgbClr val="002060"/>
                </a:solidFill>
                <a:effectLst>
                  <a:outerShdw blurRad="38100" dist="38100" dir="2700000" algn="tl">
                    <a:srgbClr val="000000">
                      <a:alpha val="43137"/>
                    </a:srgbClr>
                  </a:outerShdw>
                </a:effectLst>
                <a:latin typeface="Calibri bold" panose="020F0702030404030204" pitchFamily="34" charset="0"/>
                <a:ea typeface="Calibri bold" panose="020F0702030404030204" pitchFamily="34" charset="0"/>
                <a:cs typeface="Calibri bold" panose="020F0702030404030204" pitchFamily="34" charset="0"/>
              </a:rPr>
              <a:t>Sprawca mobbingu - mobber </a:t>
            </a:r>
            <a:endParaRPr lang="pl-PL" sz="3200" b="1" dirty="0">
              <a:solidFill>
                <a:srgbClr val="002060"/>
              </a:solidFill>
              <a:effectLst>
                <a:outerShdw blurRad="38100" dist="38100" dir="2700000" algn="tl">
                  <a:srgbClr val="000000">
                    <a:alpha val="43137"/>
                  </a:srgbClr>
                </a:outerShdw>
              </a:effectLst>
              <a:latin typeface="Calibri bold" panose="020F0702030404030204" pitchFamily="34" charset="0"/>
              <a:ea typeface="Calibri bold" panose="020F0702030404030204" pitchFamily="34" charset="0"/>
              <a:cs typeface="Calibri bold" panose="020F0702030404030204" pitchFamily="34" charset="0"/>
            </a:endParaRPr>
          </a:p>
        </p:txBody>
      </p:sp>
      <p:sp>
        <p:nvSpPr>
          <p:cNvPr id="4099" name="Symbol zastępczy zawartości 2">
            <a:extLst>
              <a:ext uri="{FF2B5EF4-FFF2-40B4-BE49-F238E27FC236}">
                <a16:creationId xmlns:a16="http://schemas.microsoft.com/office/drawing/2014/main" id="{5E69256A-1DCC-497C-992A-B182EB0BE76D}"/>
              </a:ext>
            </a:extLst>
          </p:cNvPr>
          <p:cNvSpPr>
            <a:spLocks noGrp="1"/>
          </p:cNvSpPr>
          <p:nvPr>
            <p:ph idx="1"/>
          </p:nvPr>
        </p:nvSpPr>
        <p:spPr>
          <a:xfrm>
            <a:off x="179388" y="1676402"/>
            <a:ext cx="8785225" cy="4344986"/>
          </a:xfrm>
          <a:blipFill dpi="0" rotWithShape="1">
            <a:blip r:embed="rId2"/>
            <a:srcRect/>
            <a:tile tx="0" ty="0" sx="100000" sy="100000" flip="none" algn="tl"/>
          </a:blipFill>
        </p:spPr>
        <p:txBody>
          <a:bodyPr>
            <a:normAutofit fontScale="92500"/>
          </a:bodyPr>
          <a:lstStyle/>
          <a:p>
            <a:pPr algn="just">
              <a:buFont typeface="Wingdings" panose="05000000000000000000" pitchFamily="2" charset="2"/>
              <a:buChar char="ü"/>
            </a:pPr>
            <a:endParaRPr lang="pl-PL" altLang="pl-PL" sz="2800" dirty="0"/>
          </a:p>
          <a:p>
            <a:pPr algn="just">
              <a:buFont typeface="Wingdings" panose="05000000000000000000" pitchFamily="2" charset="2"/>
              <a:buChar char="ü"/>
            </a:pPr>
            <a:endParaRPr lang="pl-PL" altLang="pl-PL" sz="2800" dirty="0"/>
          </a:p>
          <a:p>
            <a:pPr algn="just">
              <a:buFont typeface="Wingdings" panose="05000000000000000000" pitchFamily="2" charset="2"/>
              <a:buChar char="ü"/>
            </a:pPr>
            <a:r>
              <a:rPr lang="pl-PL" altLang="pl-PL" sz="3600" dirty="0"/>
              <a:t>pracodawca,</a:t>
            </a:r>
          </a:p>
          <a:p>
            <a:pPr algn="just">
              <a:buFont typeface="Wingdings" panose="05000000000000000000" pitchFamily="2" charset="2"/>
              <a:buChar char="ü"/>
            </a:pPr>
            <a:r>
              <a:rPr lang="pl-PL" altLang="pl-PL" sz="3600" dirty="0"/>
              <a:t>przełożony ,</a:t>
            </a:r>
          </a:p>
          <a:p>
            <a:pPr algn="just">
              <a:buFont typeface="Wingdings" panose="05000000000000000000" pitchFamily="2" charset="2"/>
              <a:buChar char="ü"/>
            </a:pPr>
            <a:r>
              <a:rPr lang="pl-PL" altLang="pl-PL" sz="3600" dirty="0"/>
              <a:t>inni pracownicy, </a:t>
            </a:r>
          </a:p>
          <a:p>
            <a:pPr algn="just">
              <a:buFont typeface="Wingdings" panose="05000000000000000000" pitchFamily="2" charset="2"/>
              <a:buChar char="ü"/>
            </a:pPr>
            <a:r>
              <a:rPr lang="pl-PL" altLang="pl-PL" sz="3600" dirty="0"/>
              <a:t>według niektórych poglądów osoby trzecie np. ważni klienci, małżonek, dzieci pracodawcy    </a:t>
            </a:r>
          </a:p>
        </p:txBody>
      </p:sp>
      <p:cxnSp>
        <p:nvCxnSpPr>
          <p:cNvPr id="5" name="Łącznik prosty 4">
            <a:extLst>
              <a:ext uri="{FF2B5EF4-FFF2-40B4-BE49-F238E27FC236}">
                <a16:creationId xmlns:a16="http://schemas.microsoft.com/office/drawing/2014/main" id="{B6867FB9-088E-4B77-8101-A1545C9B9EA8}"/>
              </a:ext>
            </a:extLst>
          </p:cNvPr>
          <p:cNvCxnSpPr/>
          <p:nvPr/>
        </p:nvCxnSpPr>
        <p:spPr>
          <a:xfrm>
            <a:off x="533400" y="1009067"/>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E28249B-C2BC-498C-8BBD-6DC154051394}"/>
              </a:ext>
            </a:extLst>
          </p:cNvPr>
          <p:cNvSpPr>
            <a:spLocks noGrp="1"/>
          </p:cNvSpPr>
          <p:nvPr>
            <p:ph type="title"/>
          </p:nvPr>
        </p:nvSpPr>
        <p:spPr/>
        <p:txBody>
          <a:bodyPr/>
          <a:lstStyle/>
          <a:p>
            <a:pPr algn="l">
              <a:defRPr/>
            </a:pPr>
            <a:r>
              <a:rPr lang="pl-PL" sz="28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Przepisy przejściowe </a:t>
            </a:r>
            <a:endParaRPr lang="pl-PL" sz="2800" dirty="0">
              <a:solidFill>
                <a:srgbClr val="002060"/>
              </a:solidFill>
              <a:latin typeface="Calibri bold" panose="020F0702030404030204" pitchFamily="34" charset="0"/>
              <a:ea typeface="Calibri bold" panose="020F0702030404030204" pitchFamily="34" charset="0"/>
              <a:cs typeface="Calibri bold" panose="020F0702030404030204" pitchFamily="34" charset="0"/>
            </a:endParaRPr>
          </a:p>
        </p:txBody>
      </p:sp>
      <p:sp>
        <p:nvSpPr>
          <p:cNvPr id="74755" name="Symbol zastępczy zawartości 2">
            <a:extLst>
              <a:ext uri="{FF2B5EF4-FFF2-40B4-BE49-F238E27FC236}">
                <a16:creationId xmlns:a16="http://schemas.microsoft.com/office/drawing/2014/main" id="{46883E0E-1292-478A-A2F7-512D9079945B}"/>
              </a:ext>
            </a:extLst>
          </p:cNvPr>
          <p:cNvSpPr>
            <a:spLocks noGrp="1"/>
          </p:cNvSpPr>
          <p:nvPr>
            <p:ph idx="1"/>
          </p:nvPr>
        </p:nvSpPr>
        <p:spPr>
          <a:xfrm>
            <a:off x="360000" y="1600200"/>
            <a:ext cx="7869600" cy="4800600"/>
          </a:xfrm>
        </p:spPr>
        <p:txBody>
          <a:bodyPr>
            <a:normAutofit/>
          </a:bodyPr>
          <a:lstStyle/>
          <a:p>
            <a:pPr marL="0" indent="0" algn="just">
              <a:buNone/>
            </a:pPr>
            <a:r>
              <a:rPr lang="pl-PL" sz="1800" b="1" i="0" u="none" strike="noStrike" baseline="0" dirty="0">
                <a:latin typeface="TimesNewRomanPS-BoldMT"/>
              </a:rPr>
              <a:t>art. 2. </a:t>
            </a:r>
          </a:p>
          <a:p>
            <a:pPr marL="0" indent="0" algn="just">
              <a:buNone/>
            </a:pPr>
            <a:r>
              <a:rPr lang="pl-PL" sz="1800" b="0" i="0" u="none" strike="noStrike" baseline="0" dirty="0">
                <a:latin typeface="TimesNewRomanPSMT"/>
              </a:rPr>
              <a:t>Pracodawcy </a:t>
            </a:r>
            <a:r>
              <a:rPr lang="pl-PL" sz="1800" b="1" i="0" u="none" strike="noStrike" baseline="0" dirty="0">
                <a:latin typeface="TimesNewRomanPSMT"/>
              </a:rPr>
              <a:t>w terminie 3 miesięcy od daty wejścia w życie niniejszej ustawy</a:t>
            </a:r>
            <a:r>
              <a:rPr lang="pl-PL" sz="1800" b="0" i="0" u="none" strike="noStrike" baseline="0" dirty="0">
                <a:latin typeface="TimesNewRomanPSMT"/>
              </a:rPr>
              <a:t>, na zasadach i w trybie określonym w art. 104</a:t>
            </a:r>
            <a:r>
              <a:rPr lang="pl-PL" sz="1800" b="0" i="0" u="none" strike="noStrike" baseline="30000" dirty="0">
                <a:latin typeface="TimesNewRomanPSMT"/>
              </a:rPr>
              <a:t>1</a:t>
            </a:r>
            <a:r>
              <a:rPr lang="pl-PL" sz="1800" b="0" i="0" u="none" strike="noStrike" baseline="0" dirty="0">
                <a:latin typeface="TimesNewRomanPSMT"/>
              </a:rPr>
              <a:t> § 1 i w art. 104</a:t>
            </a:r>
            <a:r>
              <a:rPr lang="pl-PL" sz="1800" b="0" i="0" u="none" strike="noStrike" baseline="30000" dirty="0">
                <a:latin typeface="TimesNewRomanPSMT"/>
              </a:rPr>
              <a:t>1a </a:t>
            </a:r>
            <a:r>
              <a:rPr lang="pl-PL" sz="1800" b="0" i="0" u="none" strike="noStrike" baseline="0" dirty="0">
                <a:latin typeface="TimesNewRomanPSMT"/>
              </a:rPr>
              <a:t>ustawy zmienianej w art. 1 niniejszej ustawy dostosują akty, o których mowa w art. 104</a:t>
            </a:r>
            <a:r>
              <a:rPr lang="pl-PL" sz="1800" b="0" i="0" u="none" strike="noStrike" baseline="30000" dirty="0">
                <a:latin typeface="TimesNewRomanPSMT"/>
              </a:rPr>
              <a:t>1 </a:t>
            </a:r>
            <a:r>
              <a:rPr lang="pl-PL" sz="1800" b="0" i="0" u="none" strike="noStrike" baseline="0" dirty="0">
                <a:latin typeface="TimesNewRomanPSMT"/>
              </a:rPr>
              <a:t>do wymagań określonych w niniejszej ustawie albo wydadzą akty, o których mowa w art. 104</a:t>
            </a:r>
            <a:r>
              <a:rPr lang="pl-PL" sz="1800" b="0" i="0" u="none" strike="noStrike" baseline="30000" dirty="0">
                <a:latin typeface="TimesNewRomanPSMT"/>
              </a:rPr>
              <a:t>1a</a:t>
            </a:r>
            <a:r>
              <a:rPr lang="pl-PL" sz="1800" b="0" i="0" u="none" strike="noStrike" baseline="0" dirty="0">
                <a:latin typeface="TimesNewRomanPSMT"/>
              </a:rPr>
              <a:t> § 1 ustawy zmienianej w art. 1 niniejszej ustawy.</a:t>
            </a:r>
          </a:p>
          <a:p>
            <a:pPr marL="0" indent="0" algn="just">
              <a:buNone/>
            </a:pPr>
            <a:endParaRPr lang="pl-PL" sz="1800" dirty="0">
              <a:latin typeface="TimesNewRomanPSMT"/>
            </a:endParaRPr>
          </a:p>
          <a:p>
            <a:pPr marL="0" indent="0" algn="just">
              <a:buNone/>
            </a:pPr>
            <a:r>
              <a:rPr lang="pl-PL" sz="1800" b="1" dirty="0">
                <a:latin typeface="TimesNewRomanPS-BoldMT"/>
              </a:rPr>
              <a:t>a</a:t>
            </a:r>
            <a:r>
              <a:rPr lang="pl-PL" sz="1800" b="1" i="0" u="none" strike="noStrike" baseline="0" dirty="0">
                <a:latin typeface="TimesNewRomanPS-BoldMT"/>
              </a:rPr>
              <a:t>rt. 3. </a:t>
            </a:r>
            <a:r>
              <a:rPr lang="pl-PL" sz="1800" b="0" i="0" u="none" strike="noStrike" baseline="0" dirty="0">
                <a:latin typeface="TimesNewRomanPSMT"/>
              </a:rPr>
              <a:t>Ustawa wchodzi w życie po upływie 21 dni od dnia ogłoszenia.</a:t>
            </a:r>
            <a:endParaRPr lang="pl-PL" sz="1800" dirty="0"/>
          </a:p>
        </p:txBody>
      </p:sp>
      <p:cxnSp>
        <p:nvCxnSpPr>
          <p:cNvPr id="5" name="Łącznik prosty 4">
            <a:extLst>
              <a:ext uri="{FF2B5EF4-FFF2-40B4-BE49-F238E27FC236}">
                <a16:creationId xmlns:a16="http://schemas.microsoft.com/office/drawing/2014/main" id="{44F25826-8A31-4D0A-8541-60C520DA9952}"/>
              </a:ext>
            </a:extLst>
          </p:cNvPr>
          <p:cNvCxnSpPr/>
          <p:nvPr/>
        </p:nvCxnSpPr>
        <p:spPr>
          <a:xfrm>
            <a:off x="457200" y="10668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083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a:extLst>
              <a:ext uri="{FF2B5EF4-FFF2-40B4-BE49-F238E27FC236}">
                <a16:creationId xmlns:a16="http://schemas.microsoft.com/office/drawing/2014/main" id="{717513EA-49A1-1A09-9EBE-38C8C5986D8D}"/>
              </a:ext>
            </a:extLst>
          </p:cNvPr>
          <p:cNvSpPr txBox="1">
            <a:spLocks/>
          </p:cNvSpPr>
          <p:nvPr/>
        </p:nvSpPr>
        <p:spPr>
          <a:xfrm>
            <a:off x="3944260" y="2021304"/>
            <a:ext cx="4937760" cy="30725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Bef>
                <a:spcPts val="0"/>
              </a:spcBef>
              <a:buNone/>
            </a:pPr>
            <a:r>
              <a:rPr lang="pl-PL" sz="3300" b="1" dirty="0">
                <a:solidFill>
                  <a:srgbClr val="002F5D"/>
                </a:solidFill>
                <a:cs typeface="Arial" panose="020B0604020202020204" pitchFamily="34" charset="0"/>
              </a:rPr>
              <a:t>Dziękuję za uwagę</a:t>
            </a:r>
          </a:p>
          <a:p>
            <a:pPr marL="0" indent="0" fontAlgn="base">
              <a:lnSpc>
                <a:spcPct val="100000"/>
              </a:lnSpc>
              <a:spcBef>
                <a:spcPts val="0"/>
              </a:spcBef>
              <a:buNone/>
            </a:pPr>
            <a:endParaRPr lang="pl-PL" sz="1500" dirty="0">
              <a:solidFill>
                <a:srgbClr val="002F5D"/>
              </a:solidFill>
              <a:latin typeface="+mj-lt"/>
              <a:cs typeface="Arial" panose="020B0604020202020204" pitchFamily="34" charset="0"/>
            </a:endParaRPr>
          </a:p>
        </p:txBody>
      </p:sp>
      <p:cxnSp>
        <p:nvCxnSpPr>
          <p:cNvPr id="3" name="Łącznik prosty 2">
            <a:extLst>
              <a:ext uri="{FF2B5EF4-FFF2-40B4-BE49-F238E27FC236}">
                <a16:creationId xmlns:a16="http://schemas.microsoft.com/office/drawing/2014/main" id="{EEC15924-8715-F86B-A6B4-ACBAC6B31C8D}"/>
              </a:ext>
            </a:extLst>
          </p:cNvPr>
          <p:cNvCxnSpPr/>
          <p:nvPr/>
        </p:nvCxnSpPr>
        <p:spPr>
          <a:xfrm>
            <a:off x="3986467" y="2714126"/>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Prostokąt 3">
            <a:extLst>
              <a:ext uri="{FF2B5EF4-FFF2-40B4-BE49-F238E27FC236}">
                <a16:creationId xmlns:a16="http://schemas.microsoft.com/office/drawing/2014/main" id="{891A2A08-1CF7-0131-C0C1-58C632AC1258}"/>
              </a:ext>
            </a:extLst>
          </p:cNvPr>
          <p:cNvSpPr/>
          <p:nvPr/>
        </p:nvSpPr>
        <p:spPr>
          <a:xfrm>
            <a:off x="1" y="0"/>
            <a:ext cx="3657599" cy="600075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00"/>
          </a:p>
        </p:txBody>
      </p:sp>
      <p:pic>
        <p:nvPicPr>
          <p:cNvPr id="6" name="Obraz 5"/>
          <p:cNvPicPr>
            <a:picLocks noChangeAspect="1"/>
          </p:cNvPicPr>
          <p:nvPr/>
        </p:nvPicPr>
        <p:blipFill>
          <a:blip r:embed="rId3"/>
          <a:stretch>
            <a:fillRect/>
          </a:stretch>
        </p:blipFill>
        <p:spPr>
          <a:xfrm>
            <a:off x="1" y="0"/>
            <a:ext cx="3657599" cy="5960874"/>
          </a:xfrm>
          <a:prstGeom prst="rect">
            <a:avLst/>
          </a:prstGeom>
        </p:spPr>
      </p:pic>
      <p:sp>
        <p:nvSpPr>
          <p:cNvPr id="7" name="TextBox 5">
            <a:extLst>
              <a:ext uri="{FF2B5EF4-FFF2-40B4-BE49-F238E27FC236}">
                <a16:creationId xmlns:a16="http://schemas.microsoft.com/office/drawing/2014/main" id="{76BFECC8-6BA2-5B00-5A0D-E3D139CA4272}"/>
              </a:ext>
            </a:extLst>
          </p:cNvPr>
          <p:cNvSpPr txBox="1"/>
          <p:nvPr/>
        </p:nvSpPr>
        <p:spPr>
          <a:xfrm>
            <a:off x="4035879" y="4495800"/>
            <a:ext cx="4346121" cy="192360"/>
          </a:xfrm>
          <a:prstGeom prst="rect">
            <a:avLst/>
          </a:prstGeom>
        </p:spPr>
        <p:txBody>
          <a:bodyPr wrap="square" lIns="0" tIns="0" rIns="0" bIns="0" rtlCol="0" anchor="t">
            <a:spAutoFit/>
          </a:bodyPr>
          <a:lstStyle/>
          <a:p>
            <a:pPr>
              <a:lnSpc>
                <a:spcPts val="1470"/>
              </a:lnSpc>
            </a:pPr>
            <a:r>
              <a:rPr lang="pl-PL" sz="1500" dirty="0">
                <a:solidFill>
                  <a:srgbClr val="002F5D"/>
                </a:solidFill>
                <a:ea typeface="Calibri Light" panose="020F0302020204030204" pitchFamily="34" charset="0"/>
                <a:cs typeface="Calibri Light" panose="020F0302020204030204" pitchFamily="34" charset="0"/>
              </a:rPr>
              <a:t>Andrzej Kurzych Sędzia Sądu Rejonowego w Toruniu  </a:t>
            </a:r>
            <a:endParaRPr lang="en-US" sz="1500" dirty="0">
              <a:solidFill>
                <a:srgbClr val="002F5D"/>
              </a:solidFill>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27977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A11D85-2822-49EB-A7F5-976C74A97617}"/>
              </a:ext>
            </a:extLst>
          </p:cNvPr>
          <p:cNvSpPr>
            <a:spLocks noGrp="1"/>
          </p:cNvSpPr>
          <p:nvPr>
            <p:ph type="title"/>
          </p:nvPr>
        </p:nvSpPr>
        <p:spPr/>
        <p:txBody>
          <a:bodyPr>
            <a:normAutofit fontScale="90000"/>
          </a:bodyPr>
          <a:lstStyle/>
          <a:p>
            <a:pPr algn="l">
              <a:defRPr/>
            </a:pPr>
            <a:r>
              <a:rPr lang="pl-PL" sz="32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Rodzaje mobbingu (podział według osoby sprawcy)</a:t>
            </a:r>
            <a:r>
              <a:rPr lang="pl-PL" sz="4000"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rPr>
              <a:t> </a:t>
            </a:r>
            <a:endParaRPr lang="pl-PL" b="1" dirty="0">
              <a:solidFill>
                <a:srgbClr val="002060"/>
              </a:solidFill>
              <a:latin typeface="Calibri bold" panose="020F0702030404030204" pitchFamily="34" charset="0"/>
              <a:ea typeface="Calibri bold" panose="020F0702030404030204" pitchFamily="34" charset="0"/>
              <a:cs typeface="Calibri bold" panose="020F0702030404030204" pitchFamily="34" charset="0"/>
            </a:endParaRPr>
          </a:p>
        </p:txBody>
      </p:sp>
      <p:graphicFrame>
        <p:nvGraphicFramePr>
          <p:cNvPr id="6" name="Symbol zastępczy zawartości 5">
            <a:extLst>
              <a:ext uri="{FF2B5EF4-FFF2-40B4-BE49-F238E27FC236}">
                <a16:creationId xmlns:a16="http://schemas.microsoft.com/office/drawing/2014/main" id="{18EFFBFD-A226-4598-AE8E-9F0E002F5B61}"/>
              </a:ext>
            </a:extLst>
          </p:cNvPr>
          <p:cNvGraphicFramePr>
            <a:graphicFrameLocks noGrp="1"/>
          </p:cNvGraphicFramePr>
          <p:nvPr>
            <p:ph idx="1"/>
            <p:extLst>
              <p:ext uri="{D42A27DB-BD31-4B8C-83A1-F6EECF244321}">
                <p14:modId xmlns:p14="http://schemas.microsoft.com/office/powerpoint/2010/main" val="1696836511"/>
              </p:ext>
            </p:extLst>
          </p:nvPr>
        </p:nvGraphicFramePr>
        <p:xfrm>
          <a:off x="457200" y="1600200"/>
          <a:ext cx="8435280" cy="4781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Łącznik prosty 4">
            <a:extLst>
              <a:ext uri="{FF2B5EF4-FFF2-40B4-BE49-F238E27FC236}">
                <a16:creationId xmlns:a16="http://schemas.microsoft.com/office/drawing/2014/main" id="{736AE30F-702B-461C-B120-59BD0FF4710B}"/>
              </a:ext>
            </a:extLst>
          </p:cNvPr>
          <p:cNvCxnSpPr/>
          <p:nvPr/>
        </p:nvCxnSpPr>
        <p:spPr>
          <a:xfrm>
            <a:off x="457200" y="9906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6ECD10-6545-48B1-85D9-07F481EDF9D1}"/>
              </a:ext>
            </a:extLst>
          </p:cNvPr>
          <p:cNvSpPr>
            <a:spLocks noGrp="1"/>
          </p:cNvSpPr>
          <p:nvPr>
            <p:ph type="title"/>
          </p:nvPr>
        </p:nvSpPr>
        <p:spPr>
          <a:xfrm>
            <a:off x="457200" y="274638"/>
            <a:ext cx="8229600" cy="457200"/>
          </a:xfrm>
        </p:spPr>
        <p:txBody>
          <a:bodyPr>
            <a:normAutofit fontScale="90000"/>
          </a:bodyPr>
          <a:lstStyle/>
          <a:p>
            <a:pPr algn="l">
              <a:defRPr/>
            </a:pPr>
            <a:r>
              <a:rPr lang="pl-PL" sz="3200" b="1" dirty="0">
                <a:solidFill>
                  <a:srgbClr val="002060"/>
                </a:solidFill>
              </a:rPr>
              <a:t>Odpowiedzialność pracodawcy </a:t>
            </a:r>
            <a:endParaRPr lang="pl-PL" b="1" dirty="0">
              <a:solidFill>
                <a:srgbClr val="002060"/>
              </a:solidFill>
            </a:endParaRPr>
          </a:p>
        </p:txBody>
      </p:sp>
      <p:graphicFrame>
        <p:nvGraphicFramePr>
          <p:cNvPr id="5" name="Symbol zastępczy zawartości 4">
            <a:extLst>
              <a:ext uri="{FF2B5EF4-FFF2-40B4-BE49-F238E27FC236}">
                <a16:creationId xmlns:a16="http://schemas.microsoft.com/office/drawing/2014/main" id="{E680B7BB-CD62-4A5C-A65E-803072897D8F}"/>
              </a:ext>
            </a:extLst>
          </p:cNvPr>
          <p:cNvGraphicFramePr>
            <a:graphicFrameLocks noGrp="1"/>
          </p:cNvGraphicFramePr>
          <p:nvPr>
            <p:ph idx="1"/>
            <p:extLst>
              <p:ext uri="{D42A27DB-BD31-4B8C-83A1-F6EECF244321}">
                <p14:modId xmlns:p14="http://schemas.microsoft.com/office/powerpoint/2010/main" val="4165491602"/>
              </p:ext>
            </p:extLst>
          </p:nvPr>
        </p:nvGraphicFramePr>
        <p:xfrm>
          <a:off x="457200" y="1371600"/>
          <a:ext cx="8229600" cy="4937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Łącznik prosty 5">
            <a:extLst>
              <a:ext uri="{FF2B5EF4-FFF2-40B4-BE49-F238E27FC236}">
                <a16:creationId xmlns:a16="http://schemas.microsoft.com/office/drawing/2014/main" id="{8E89CF30-D53A-4EBC-924E-3BB8365CBDAB}"/>
              </a:ext>
            </a:extLst>
          </p:cNvPr>
          <p:cNvCxnSpPr/>
          <p:nvPr/>
        </p:nvCxnSpPr>
        <p:spPr>
          <a:xfrm>
            <a:off x="533400" y="914400"/>
            <a:ext cx="1968025"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32434</TotalTime>
  <Words>4968</Words>
  <Application>Microsoft Office PowerPoint</Application>
  <PresentationFormat>Pokaz na ekranie (4:3)</PresentationFormat>
  <Paragraphs>320</Paragraphs>
  <Slides>71</Slides>
  <Notes>10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71</vt:i4>
      </vt:variant>
    </vt:vector>
  </HeadingPairs>
  <TitlesOfParts>
    <vt:vector size="80" baseType="lpstr">
      <vt:lpstr>Open Sans</vt:lpstr>
      <vt:lpstr>Wingdings</vt:lpstr>
      <vt:lpstr>Calibri Light</vt:lpstr>
      <vt:lpstr>TimesNewRomanPSMT</vt:lpstr>
      <vt:lpstr>Arial</vt:lpstr>
      <vt:lpstr>Calibri bold</vt:lpstr>
      <vt:lpstr>Calibri</vt:lpstr>
      <vt:lpstr>TimesNewRomanPS-BoldMT</vt:lpstr>
      <vt:lpstr>Office Theme</vt:lpstr>
      <vt:lpstr>Prezentacja programu PowerPoint</vt:lpstr>
      <vt:lpstr>Projekt - art. 183d k.p. </vt:lpstr>
      <vt:lpstr>Projekt – art. 183f k.p. </vt:lpstr>
      <vt:lpstr>Projekt – nowe obowiązki pracodawcy  </vt:lpstr>
      <vt:lpstr>Prezentacja programu PowerPoint</vt:lpstr>
      <vt:lpstr>Mobbing w języku potocznym </vt:lpstr>
      <vt:lpstr>Sprawca mobbingu - mobber </vt:lpstr>
      <vt:lpstr>Rodzaje mobbingu (podział według osoby sprawcy) </vt:lpstr>
      <vt:lpstr>Odpowiedzialność pracodawcy </vt:lpstr>
      <vt:lpstr>Zasady odpowiedzialność pracodawcy </vt:lpstr>
      <vt:lpstr>mobbing jako delikt prawa pracy – odpowiedzialność na zasadzie ryzyka</vt:lpstr>
      <vt:lpstr>Mobbing jako delikt prawa pracy – odpowiedzialność na zasadzie winy</vt:lpstr>
      <vt:lpstr>Pracodawca sprawcą </vt:lpstr>
      <vt:lpstr>mobbing jako naruszenie kontraktu – odpowiedzialność na zasadzie winy domniemanej </vt:lpstr>
      <vt:lpstr>Obowiązek przeciwdziałania mobbingowi</vt:lpstr>
      <vt:lpstr>Przeciwdziałanie mobbingowi</vt:lpstr>
      <vt:lpstr>Wymagania co do kadry zarządzającej -I PSKP 8/22</vt:lpstr>
      <vt:lpstr>Przeciwdziałanie mobbingowi – metody </vt:lpstr>
      <vt:lpstr>Zewnętrzna komisja antymobbingowa</vt:lpstr>
      <vt:lpstr>Ochrona praw pracownika w procedurze antymobbingowej </vt:lpstr>
      <vt:lpstr>Definicja mobbingu - art. 943 § 2 k.p. </vt:lpstr>
      <vt:lpstr>Prezentacja programu PowerPoint</vt:lpstr>
      <vt:lpstr>Aspekt podmiotowy  </vt:lpstr>
      <vt:lpstr>I PZP 2/07 – funkcjonariusz policji  </vt:lpstr>
      <vt:lpstr>Aspekt temporalny  </vt:lpstr>
      <vt:lpstr>Uporczywość</vt:lpstr>
      <vt:lpstr>Aspekt przedmiotowy</vt:lpstr>
      <vt:lpstr>Uprawnienia dyrektywalne pracodawcy a mobbing - III PK 63/19 </vt:lpstr>
      <vt:lpstr>Korzystanie z uprawnień dyrektywalnych </vt:lpstr>
      <vt:lpstr>Działania w granicach prawa - II PSKP 38/23</vt:lpstr>
      <vt:lpstr>Aspekt skutku (wywołanie u pracownika zaniżonej oceny przydatności zawodowej)  </vt:lpstr>
      <vt:lpstr>Wzorzec ofiary rozsądnej -  III PSKP 11/22</vt:lpstr>
      <vt:lpstr>Aspekt celu </vt:lpstr>
      <vt:lpstr>Czy tylko umyślność? (nie – I PK 203/09)</vt:lpstr>
      <vt:lpstr>Izolowanie pracownika - II PK 88/08</vt:lpstr>
      <vt:lpstr>Roszczenia z tytułu mobbingu uregulowane w k.p.</vt:lpstr>
      <vt:lpstr>Szkoda </vt:lpstr>
      <vt:lpstr>Roszczenie odszkodowawcze w przypadku rozwiązania umowy o pracę  </vt:lpstr>
      <vt:lpstr>Szkoda </vt:lpstr>
      <vt:lpstr>Zbieg roszczeń  </vt:lpstr>
      <vt:lpstr>Dalsza szkoda kompensowana z art. 943 § 4 k.p. </vt:lpstr>
      <vt:lpstr>Dalsza szkoda kompensowana z art. 943 § 4 k.p. </vt:lpstr>
      <vt:lpstr>Roszczenie pracodawcy </vt:lpstr>
      <vt:lpstr>Roszczenie o zadośćuczynienie</vt:lpstr>
      <vt:lpstr>Pojęcie rozstroju zdrowia </vt:lpstr>
      <vt:lpstr>Związek przyczynowy </vt:lpstr>
      <vt:lpstr>Związek mobbingiem a nie samą pracą </vt:lpstr>
      <vt:lpstr>Zasady ustalenia zadośćuczynienia </vt:lpstr>
      <vt:lpstr>Ocena całościowa (także na przyszłość) -  I PK 206/16</vt:lpstr>
      <vt:lpstr>Odpowiednia suma -  I PK 206/16</vt:lpstr>
      <vt:lpstr>Funkcja prewencyjna  -  I PK 206/16</vt:lpstr>
      <vt:lpstr>Kryteria ustalenia wysokości zadośćuczynienia - III PSKP 11/22 </vt:lpstr>
      <vt:lpstr>Wysokość zadośćuczynienia - III PSKP 11/22 </vt:lpstr>
      <vt:lpstr>Wysokość zadośćuczynienia w przypadku kilku sprawców - III PK 65/14</vt:lpstr>
      <vt:lpstr>Mobbing a naruszenie dóbr osobistych </vt:lpstr>
      <vt:lpstr>Roszczenie z art. 24 k.c. (brak res iudicata)</vt:lpstr>
      <vt:lpstr>Roszczenia o ustalenie mobbingu</vt:lpstr>
      <vt:lpstr>Pozew przeciwko sprawcy niebędącym pracodawcą </vt:lpstr>
      <vt:lpstr>Projekt - art. 943 § 1. </vt:lpstr>
      <vt:lpstr>Projekt - art. 943 § 2 i 3</vt:lpstr>
      <vt:lpstr>Projekt - art. 943 § 4 </vt:lpstr>
      <vt:lpstr>Projekt - art. 943 § 5 i 6 </vt:lpstr>
      <vt:lpstr>Projekt - art. 943 § 7 (nieumyślność)</vt:lpstr>
      <vt:lpstr>Projekt - art. 943 § 8 (sprawca)  </vt:lpstr>
      <vt:lpstr>Projekt - art. 943 § 9 (wzorzec rozsądnej ofiary)</vt:lpstr>
      <vt:lpstr>Projekt - art. 943 § 10 (roszczenie) </vt:lpstr>
      <vt:lpstr>Projekt - art. 943 § 11 (zwolnienie od odpowiedzialności) </vt:lpstr>
      <vt:lpstr>Projekt - art. 943 § 12 (dobra osobiste) </vt:lpstr>
      <vt:lpstr>Projekt - art. 1041 § 1  </vt:lpstr>
      <vt:lpstr>Przepisy przejściowe </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komisja aplikacji_2</dc:title>
  <dc:creator>Kasia</dc:creator>
  <cp:lastModifiedBy>Kurzych Andrzej</cp:lastModifiedBy>
  <cp:revision>279</cp:revision>
  <cp:lastPrinted>2025-05-22T13:15:22Z</cp:lastPrinted>
  <dcterms:created xsi:type="dcterms:W3CDTF">2006-08-16T00:00:00Z</dcterms:created>
  <dcterms:modified xsi:type="dcterms:W3CDTF">2025-05-22T20:17:44Z</dcterms:modified>
  <dc:identifier>DAEpfgXKSBI</dc:identifier>
</cp:coreProperties>
</file>