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5">
  <p:sldMasterIdLst>
    <p:sldMasterId id="2147483660" r:id="rId1"/>
  </p:sldMasterIdLst>
  <p:notesMasterIdLst>
    <p:notesMasterId r:id="rId58"/>
  </p:notesMasterIdLst>
  <p:handoutMasterIdLst>
    <p:handoutMasterId r:id="rId59"/>
  </p:handoutMasterIdLst>
  <p:sldIdLst>
    <p:sldId id="679" r:id="rId2"/>
    <p:sldId id="884" r:id="rId3"/>
    <p:sldId id="946" r:id="rId4"/>
    <p:sldId id="885" r:id="rId5"/>
    <p:sldId id="947" r:id="rId6"/>
    <p:sldId id="470" r:id="rId7"/>
    <p:sldId id="513" r:id="rId8"/>
    <p:sldId id="476" r:id="rId9"/>
    <p:sldId id="490" r:id="rId10"/>
    <p:sldId id="481" r:id="rId11"/>
    <p:sldId id="471" r:id="rId12"/>
    <p:sldId id="491" r:id="rId13"/>
    <p:sldId id="504" r:id="rId14"/>
    <p:sldId id="492" r:id="rId15"/>
    <p:sldId id="493" r:id="rId16"/>
    <p:sldId id="500" r:id="rId17"/>
    <p:sldId id="501" r:id="rId18"/>
    <p:sldId id="502" r:id="rId19"/>
    <p:sldId id="477" r:id="rId20"/>
    <p:sldId id="475" r:id="rId21"/>
    <p:sldId id="478" r:id="rId22"/>
    <p:sldId id="482" r:id="rId23"/>
    <p:sldId id="483" r:id="rId24"/>
    <p:sldId id="479" r:id="rId25"/>
    <p:sldId id="508" r:id="rId26"/>
    <p:sldId id="519" r:id="rId27"/>
    <p:sldId id="291" r:id="rId28"/>
    <p:sldId id="520" r:id="rId29"/>
    <p:sldId id="507" r:id="rId30"/>
    <p:sldId id="948" r:id="rId31"/>
    <p:sldId id="949" r:id="rId32"/>
    <p:sldId id="950" r:id="rId33"/>
    <p:sldId id="951" r:id="rId34"/>
    <p:sldId id="974" r:id="rId35"/>
    <p:sldId id="952" r:id="rId36"/>
    <p:sldId id="953" r:id="rId37"/>
    <p:sldId id="954" r:id="rId38"/>
    <p:sldId id="956" r:id="rId39"/>
    <p:sldId id="955" r:id="rId40"/>
    <p:sldId id="957" r:id="rId41"/>
    <p:sldId id="958" r:id="rId42"/>
    <p:sldId id="959" r:id="rId43"/>
    <p:sldId id="960" r:id="rId44"/>
    <p:sldId id="961" r:id="rId45"/>
    <p:sldId id="962" r:id="rId46"/>
    <p:sldId id="963" r:id="rId47"/>
    <p:sldId id="965" r:id="rId48"/>
    <p:sldId id="966" r:id="rId49"/>
    <p:sldId id="967" r:id="rId50"/>
    <p:sldId id="968" r:id="rId51"/>
    <p:sldId id="969" r:id="rId52"/>
    <p:sldId id="970" r:id="rId53"/>
    <p:sldId id="971" r:id="rId54"/>
    <p:sldId id="973" r:id="rId55"/>
    <p:sldId id="972" r:id="rId56"/>
    <p:sldId id="975" r:id="rId5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Styl z motywem 1 — Ak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Styl jasny 1 — Ak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Styl jasny 3 — Ak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63" autoAdjust="0"/>
  </p:normalViewPr>
  <p:slideViewPr>
    <p:cSldViewPr snapToGrid="0">
      <p:cViewPr varScale="1">
        <p:scale>
          <a:sx n="87" d="100"/>
          <a:sy n="87" d="100"/>
        </p:scale>
        <p:origin x="128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191143-20E8-46E5-A552-D666567833CF}" type="doc">
      <dgm:prSet loTypeId="urn:microsoft.com/office/officeart/2005/8/layout/vList2" loCatId="list" qsTypeId="urn:microsoft.com/office/officeart/2005/8/quickstyle/simple2" qsCatId="simple" csTypeId="urn:microsoft.com/office/officeart/2005/8/colors/accent3_1" csCatId="accent3"/>
      <dgm:spPr/>
      <dgm:t>
        <a:bodyPr/>
        <a:lstStyle/>
        <a:p>
          <a:endParaRPr lang="pl-PL"/>
        </a:p>
      </dgm:t>
    </dgm:pt>
    <dgm:pt modelId="{D8B366F9-6488-4FF8-A9C7-CAF1121DF27B}">
      <dgm:prSet/>
      <dgm:spPr/>
      <dgm:t>
        <a:bodyPr/>
        <a:lstStyle/>
        <a:p>
          <a:pPr algn="just" rtl="0"/>
          <a:r>
            <a:rPr lang="pl-PL" dirty="0"/>
            <a:t>Miesięczny termin rozwiązania umowy z § 2 rozpoczyna bieg od uzyskania przez pracodawcę wiadomości o okoliczności uzasadniającej dokonanie tej czynności. </a:t>
          </a:r>
        </a:p>
      </dgm:t>
    </dgm:pt>
    <dgm:pt modelId="{005BEE12-7869-4F5C-8463-B9BF1A3F06A9}" type="parTrans" cxnId="{4BF45932-AD20-40BE-B60C-721C2B98AE7A}">
      <dgm:prSet/>
      <dgm:spPr/>
      <dgm:t>
        <a:bodyPr/>
        <a:lstStyle/>
        <a:p>
          <a:pPr algn="just"/>
          <a:endParaRPr lang="pl-PL"/>
        </a:p>
      </dgm:t>
    </dgm:pt>
    <dgm:pt modelId="{E2BBB866-6CB0-4FAA-81ED-FF77E97C6688}" type="sibTrans" cxnId="{4BF45932-AD20-40BE-B60C-721C2B98AE7A}">
      <dgm:prSet/>
      <dgm:spPr/>
      <dgm:t>
        <a:bodyPr/>
        <a:lstStyle/>
        <a:p>
          <a:pPr algn="just"/>
          <a:endParaRPr lang="pl-PL"/>
        </a:p>
      </dgm:t>
    </dgm:pt>
    <dgm:pt modelId="{1705295C-7133-4CD0-A74A-40F0B2BFEB81}">
      <dgm:prSet/>
      <dgm:spPr/>
      <dgm:t>
        <a:bodyPr/>
        <a:lstStyle/>
        <a:p>
          <a:pPr algn="just" rtl="0"/>
          <a:r>
            <a:rPr lang="pl-PL" dirty="0"/>
            <a:t>Do rozpoczęcia biegu terminu konieczne jest uzyskanie tej wiadomości przez osobę lub organ upoważnione do składania oświadczeń woli pracownikom w imieniu pracodawcy – art. 3</a:t>
          </a:r>
          <a:r>
            <a:rPr lang="pl-PL" baseline="30000" dirty="0"/>
            <a:t>1 </a:t>
          </a:r>
          <a:r>
            <a:rPr lang="pl-PL" dirty="0"/>
            <a:t>k.p. (zob. I PKN 432/97, I PKN 329/99, I PK 198/16, II PK 76/17). </a:t>
          </a:r>
        </a:p>
      </dgm:t>
    </dgm:pt>
    <dgm:pt modelId="{5D3CC0A0-50CA-442A-84B6-94DFF42D6A11}" type="parTrans" cxnId="{12794628-F9B9-49A0-996B-CA7DA5490DBA}">
      <dgm:prSet/>
      <dgm:spPr/>
      <dgm:t>
        <a:bodyPr/>
        <a:lstStyle/>
        <a:p>
          <a:pPr algn="just"/>
          <a:endParaRPr lang="pl-PL"/>
        </a:p>
      </dgm:t>
    </dgm:pt>
    <dgm:pt modelId="{B7F3A522-0ED2-4FA7-BF90-96DBFE480D13}" type="sibTrans" cxnId="{12794628-F9B9-49A0-996B-CA7DA5490DBA}">
      <dgm:prSet/>
      <dgm:spPr/>
      <dgm:t>
        <a:bodyPr/>
        <a:lstStyle/>
        <a:p>
          <a:pPr algn="just"/>
          <a:endParaRPr lang="pl-PL"/>
        </a:p>
      </dgm:t>
    </dgm:pt>
    <dgm:pt modelId="{6EA59E62-8E91-4378-B918-DED95A755F55}">
      <dgm:prSet/>
      <dgm:spPr/>
      <dgm:t>
        <a:bodyPr/>
        <a:lstStyle/>
        <a:p>
          <a:pPr algn="just" rtl="0"/>
          <a:r>
            <a:rPr lang="pl-PL" dirty="0"/>
            <a:t>Względem pracownika zajmującego stanowisko kierownicze termin ten należy liczyć od daty uzyskania wiadomości o jego zachowaniu przez organ uprawniony do rozwiązania stosunku pracy (I PKN 135/99). </a:t>
          </a:r>
        </a:p>
      </dgm:t>
    </dgm:pt>
    <dgm:pt modelId="{3B36B8BE-41BE-4738-BDA2-6DA76EEF61F6}" type="parTrans" cxnId="{1F545882-E825-4728-BBBE-BB81EDAFE4A3}">
      <dgm:prSet/>
      <dgm:spPr/>
      <dgm:t>
        <a:bodyPr/>
        <a:lstStyle/>
        <a:p>
          <a:pPr algn="just"/>
          <a:endParaRPr lang="pl-PL"/>
        </a:p>
      </dgm:t>
    </dgm:pt>
    <dgm:pt modelId="{37B7149D-94B2-4A13-9248-3449475B3FCC}" type="sibTrans" cxnId="{1F545882-E825-4728-BBBE-BB81EDAFE4A3}">
      <dgm:prSet/>
      <dgm:spPr/>
      <dgm:t>
        <a:bodyPr/>
        <a:lstStyle/>
        <a:p>
          <a:pPr algn="just"/>
          <a:endParaRPr lang="pl-PL"/>
        </a:p>
      </dgm:t>
    </dgm:pt>
    <dgm:pt modelId="{E6E7FC19-A9C2-4B11-B688-8F688E5EC8D3}" type="pres">
      <dgm:prSet presAssocID="{0C191143-20E8-46E5-A552-D666567833CF}" presName="linear" presStyleCnt="0">
        <dgm:presLayoutVars>
          <dgm:animLvl val="lvl"/>
          <dgm:resizeHandles val="exact"/>
        </dgm:presLayoutVars>
      </dgm:prSet>
      <dgm:spPr/>
    </dgm:pt>
    <dgm:pt modelId="{1AC7B101-A7DF-42E1-906F-A10D858C82CF}" type="pres">
      <dgm:prSet presAssocID="{D8B366F9-6488-4FF8-A9C7-CAF1121DF27B}" presName="parentText" presStyleLbl="node1" presStyleIdx="0" presStyleCnt="3">
        <dgm:presLayoutVars>
          <dgm:chMax val="0"/>
          <dgm:bulletEnabled val="1"/>
        </dgm:presLayoutVars>
      </dgm:prSet>
      <dgm:spPr/>
    </dgm:pt>
    <dgm:pt modelId="{DC54CD56-CA43-48E1-A1BA-F72C3AD50198}" type="pres">
      <dgm:prSet presAssocID="{E2BBB866-6CB0-4FAA-81ED-FF77E97C6688}" presName="spacer" presStyleCnt="0"/>
      <dgm:spPr/>
    </dgm:pt>
    <dgm:pt modelId="{D8C0F56F-3109-4905-8F83-17314FB55238}" type="pres">
      <dgm:prSet presAssocID="{1705295C-7133-4CD0-A74A-40F0B2BFEB81}" presName="parentText" presStyleLbl="node1" presStyleIdx="1" presStyleCnt="3">
        <dgm:presLayoutVars>
          <dgm:chMax val="0"/>
          <dgm:bulletEnabled val="1"/>
        </dgm:presLayoutVars>
      </dgm:prSet>
      <dgm:spPr/>
    </dgm:pt>
    <dgm:pt modelId="{770E7749-65B3-4837-8E7B-1ED2E1A737AE}" type="pres">
      <dgm:prSet presAssocID="{B7F3A522-0ED2-4FA7-BF90-96DBFE480D13}" presName="spacer" presStyleCnt="0"/>
      <dgm:spPr/>
    </dgm:pt>
    <dgm:pt modelId="{B2767A5E-A847-4F08-9812-E1CD1995865E}" type="pres">
      <dgm:prSet presAssocID="{6EA59E62-8E91-4378-B918-DED95A755F55}" presName="parentText" presStyleLbl="node1" presStyleIdx="2" presStyleCnt="3">
        <dgm:presLayoutVars>
          <dgm:chMax val="0"/>
          <dgm:bulletEnabled val="1"/>
        </dgm:presLayoutVars>
      </dgm:prSet>
      <dgm:spPr/>
    </dgm:pt>
  </dgm:ptLst>
  <dgm:cxnLst>
    <dgm:cxn modelId="{621B3619-BAB3-4974-ABFC-5CECB7DCAF3C}" type="presOf" srcId="{6EA59E62-8E91-4378-B918-DED95A755F55}" destId="{B2767A5E-A847-4F08-9812-E1CD1995865E}" srcOrd="0" destOrd="0" presId="urn:microsoft.com/office/officeart/2005/8/layout/vList2"/>
    <dgm:cxn modelId="{12794628-F9B9-49A0-996B-CA7DA5490DBA}" srcId="{0C191143-20E8-46E5-A552-D666567833CF}" destId="{1705295C-7133-4CD0-A74A-40F0B2BFEB81}" srcOrd="1" destOrd="0" parTransId="{5D3CC0A0-50CA-442A-84B6-94DFF42D6A11}" sibTransId="{B7F3A522-0ED2-4FA7-BF90-96DBFE480D13}"/>
    <dgm:cxn modelId="{4BF45932-AD20-40BE-B60C-721C2B98AE7A}" srcId="{0C191143-20E8-46E5-A552-D666567833CF}" destId="{D8B366F9-6488-4FF8-A9C7-CAF1121DF27B}" srcOrd="0" destOrd="0" parTransId="{005BEE12-7869-4F5C-8463-B9BF1A3F06A9}" sibTransId="{E2BBB866-6CB0-4FAA-81ED-FF77E97C6688}"/>
    <dgm:cxn modelId="{1F545882-E825-4728-BBBE-BB81EDAFE4A3}" srcId="{0C191143-20E8-46E5-A552-D666567833CF}" destId="{6EA59E62-8E91-4378-B918-DED95A755F55}" srcOrd="2" destOrd="0" parTransId="{3B36B8BE-41BE-4738-BDA2-6DA76EEF61F6}" sibTransId="{37B7149D-94B2-4A13-9248-3449475B3FCC}"/>
    <dgm:cxn modelId="{3BB64FB8-5890-4234-BB9D-B644A4DB02E9}" type="presOf" srcId="{D8B366F9-6488-4FF8-A9C7-CAF1121DF27B}" destId="{1AC7B101-A7DF-42E1-906F-A10D858C82CF}" srcOrd="0" destOrd="0" presId="urn:microsoft.com/office/officeart/2005/8/layout/vList2"/>
    <dgm:cxn modelId="{2BC251C1-3B46-4852-961A-8171F80D6EC3}" type="presOf" srcId="{1705295C-7133-4CD0-A74A-40F0B2BFEB81}" destId="{D8C0F56F-3109-4905-8F83-17314FB55238}" srcOrd="0" destOrd="0" presId="urn:microsoft.com/office/officeart/2005/8/layout/vList2"/>
    <dgm:cxn modelId="{484DC9D9-576E-4A92-BAC4-0AA6B3C44321}" type="presOf" srcId="{0C191143-20E8-46E5-A552-D666567833CF}" destId="{E6E7FC19-A9C2-4B11-B688-8F688E5EC8D3}" srcOrd="0" destOrd="0" presId="urn:microsoft.com/office/officeart/2005/8/layout/vList2"/>
    <dgm:cxn modelId="{41DAD667-87AD-4647-A1C3-DC9873102CBD}" type="presParOf" srcId="{E6E7FC19-A9C2-4B11-B688-8F688E5EC8D3}" destId="{1AC7B101-A7DF-42E1-906F-A10D858C82CF}" srcOrd="0" destOrd="0" presId="urn:microsoft.com/office/officeart/2005/8/layout/vList2"/>
    <dgm:cxn modelId="{A574DF4F-4802-4E93-8EF9-DDD2DFD27ABD}" type="presParOf" srcId="{E6E7FC19-A9C2-4B11-B688-8F688E5EC8D3}" destId="{DC54CD56-CA43-48E1-A1BA-F72C3AD50198}" srcOrd="1" destOrd="0" presId="urn:microsoft.com/office/officeart/2005/8/layout/vList2"/>
    <dgm:cxn modelId="{E32974B9-D39A-4AD1-8D4D-114F7D21CBAC}" type="presParOf" srcId="{E6E7FC19-A9C2-4B11-B688-8F688E5EC8D3}" destId="{D8C0F56F-3109-4905-8F83-17314FB55238}" srcOrd="2" destOrd="0" presId="urn:microsoft.com/office/officeart/2005/8/layout/vList2"/>
    <dgm:cxn modelId="{3259B57C-4EA5-4352-895A-28AB6B7A5F1E}" type="presParOf" srcId="{E6E7FC19-A9C2-4B11-B688-8F688E5EC8D3}" destId="{770E7749-65B3-4837-8E7B-1ED2E1A737AE}" srcOrd="3" destOrd="0" presId="urn:microsoft.com/office/officeart/2005/8/layout/vList2"/>
    <dgm:cxn modelId="{529A413A-72D4-4F28-9B01-CC68207E6A61}" type="presParOf" srcId="{E6E7FC19-A9C2-4B11-B688-8F688E5EC8D3}" destId="{B2767A5E-A847-4F08-9812-E1CD1995865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DF65AE-106A-4658-8429-89665A8F3E36}" type="doc">
      <dgm:prSet loTypeId="urn:microsoft.com/office/officeart/2005/8/layout/vList2" loCatId="list" qsTypeId="urn:microsoft.com/office/officeart/2005/8/quickstyle/simple2" qsCatId="simple" csTypeId="urn:microsoft.com/office/officeart/2005/8/colors/accent3_1" csCatId="accent3" phldr="1"/>
      <dgm:spPr/>
      <dgm:t>
        <a:bodyPr/>
        <a:lstStyle/>
        <a:p>
          <a:endParaRPr lang="pl-PL"/>
        </a:p>
      </dgm:t>
    </dgm:pt>
    <dgm:pt modelId="{CA91953A-6EFD-4398-AF4F-477E75682E89}">
      <dgm:prSet/>
      <dgm:spPr/>
      <dgm:t>
        <a:bodyPr/>
        <a:lstStyle/>
        <a:p>
          <a:pPr algn="just"/>
          <a:r>
            <a:rPr lang="pl-PL" dirty="0"/>
            <a:t>termin określony w art. 52 § 2 k.p. rozpoczyna bieg od zakończenia, podjętego niezwłocznie i sprawnie przeprowadzonego, wewnętrznego postępowania sprawdzającego uzyskane przez pracodawcę wiadomości o niewłaściwym zachowaniu pracownika - </a:t>
          </a:r>
          <a:r>
            <a:rPr lang="pl-PL" b="0" dirty="0"/>
            <a:t>I PKN 5/98, </a:t>
          </a:r>
          <a:r>
            <a:rPr lang="pl-PL" b="0" i="0" dirty="0"/>
            <a:t>I PK 44/09</a:t>
          </a:r>
          <a:endParaRPr lang="pl-PL" b="0" dirty="0"/>
        </a:p>
      </dgm:t>
    </dgm:pt>
    <dgm:pt modelId="{18F04BBE-926E-4295-98CC-AE3A03012358}" type="parTrans" cxnId="{50A34639-4CF1-480A-A05B-D7ECC65FBC8A}">
      <dgm:prSet/>
      <dgm:spPr/>
      <dgm:t>
        <a:bodyPr/>
        <a:lstStyle/>
        <a:p>
          <a:endParaRPr lang="pl-PL"/>
        </a:p>
      </dgm:t>
    </dgm:pt>
    <dgm:pt modelId="{5768481D-14EE-4AA8-B212-F4A4C4E79AF2}" type="sibTrans" cxnId="{50A34639-4CF1-480A-A05B-D7ECC65FBC8A}">
      <dgm:prSet/>
      <dgm:spPr/>
      <dgm:t>
        <a:bodyPr/>
        <a:lstStyle/>
        <a:p>
          <a:endParaRPr lang="pl-PL"/>
        </a:p>
      </dgm:t>
    </dgm:pt>
    <dgm:pt modelId="{56AAA8AC-2D1E-4F4C-879F-9E070A5F3E95}">
      <dgm:prSet/>
      <dgm:spPr/>
      <dgm:t>
        <a:bodyPr/>
        <a:lstStyle/>
        <a:p>
          <a:pPr algn="just"/>
          <a:r>
            <a:rPr lang="pl-PL" dirty="0"/>
            <a:t>„uzyskanie przez zakład pracy wiadomości” (art. 52 § 2 k.p.) należy rozumieć wiadomości na tyle sprawdzone, aby kierownik zakładu pracy mógł nabrać uzasadnionego przekonania o nagannym postępowaniu danego pracownika (I PRN 74/76, I PKN 318/99) </a:t>
          </a:r>
        </a:p>
      </dgm:t>
    </dgm:pt>
    <dgm:pt modelId="{4353A77C-87AC-45B1-BCCA-7DE6E47AC348}" type="parTrans" cxnId="{A3149880-6526-47A4-85AC-32846DEF77F8}">
      <dgm:prSet/>
      <dgm:spPr/>
      <dgm:t>
        <a:bodyPr/>
        <a:lstStyle/>
        <a:p>
          <a:endParaRPr lang="pl-PL"/>
        </a:p>
      </dgm:t>
    </dgm:pt>
    <dgm:pt modelId="{4F17D3F0-19E0-424C-8311-8B8499B6176A}" type="sibTrans" cxnId="{A3149880-6526-47A4-85AC-32846DEF77F8}">
      <dgm:prSet/>
      <dgm:spPr/>
      <dgm:t>
        <a:bodyPr/>
        <a:lstStyle/>
        <a:p>
          <a:endParaRPr lang="pl-PL"/>
        </a:p>
      </dgm:t>
    </dgm:pt>
    <dgm:pt modelId="{654B7FD7-2C1C-4DFF-A5C5-3C612277F22D}" type="pres">
      <dgm:prSet presAssocID="{D6DF65AE-106A-4658-8429-89665A8F3E36}" presName="linear" presStyleCnt="0">
        <dgm:presLayoutVars>
          <dgm:animLvl val="lvl"/>
          <dgm:resizeHandles val="exact"/>
        </dgm:presLayoutVars>
      </dgm:prSet>
      <dgm:spPr/>
    </dgm:pt>
    <dgm:pt modelId="{B1DC9E6A-7237-4B85-9338-3114B1681EE6}" type="pres">
      <dgm:prSet presAssocID="{CA91953A-6EFD-4398-AF4F-477E75682E89}" presName="parentText" presStyleLbl="node1" presStyleIdx="0" presStyleCnt="2">
        <dgm:presLayoutVars>
          <dgm:chMax val="0"/>
          <dgm:bulletEnabled val="1"/>
        </dgm:presLayoutVars>
      </dgm:prSet>
      <dgm:spPr/>
    </dgm:pt>
    <dgm:pt modelId="{27215DFE-0D59-4C62-BBDB-B5EAA044E514}" type="pres">
      <dgm:prSet presAssocID="{5768481D-14EE-4AA8-B212-F4A4C4E79AF2}" presName="spacer" presStyleCnt="0"/>
      <dgm:spPr/>
    </dgm:pt>
    <dgm:pt modelId="{E27DE59D-9B56-4B04-9DD8-8DBC811F1DD3}" type="pres">
      <dgm:prSet presAssocID="{56AAA8AC-2D1E-4F4C-879F-9E070A5F3E95}" presName="parentText" presStyleLbl="node1" presStyleIdx="1" presStyleCnt="2">
        <dgm:presLayoutVars>
          <dgm:chMax val="0"/>
          <dgm:bulletEnabled val="1"/>
        </dgm:presLayoutVars>
      </dgm:prSet>
      <dgm:spPr/>
    </dgm:pt>
  </dgm:ptLst>
  <dgm:cxnLst>
    <dgm:cxn modelId="{5D89E932-BC24-4C8E-A0BC-7F3C9765B900}" type="presOf" srcId="{56AAA8AC-2D1E-4F4C-879F-9E070A5F3E95}" destId="{E27DE59D-9B56-4B04-9DD8-8DBC811F1DD3}" srcOrd="0" destOrd="0" presId="urn:microsoft.com/office/officeart/2005/8/layout/vList2"/>
    <dgm:cxn modelId="{50A34639-4CF1-480A-A05B-D7ECC65FBC8A}" srcId="{D6DF65AE-106A-4658-8429-89665A8F3E36}" destId="{CA91953A-6EFD-4398-AF4F-477E75682E89}" srcOrd="0" destOrd="0" parTransId="{18F04BBE-926E-4295-98CC-AE3A03012358}" sibTransId="{5768481D-14EE-4AA8-B212-F4A4C4E79AF2}"/>
    <dgm:cxn modelId="{313B386A-5E01-4F88-8F42-433AE8C1341B}" type="presOf" srcId="{D6DF65AE-106A-4658-8429-89665A8F3E36}" destId="{654B7FD7-2C1C-4DFF-A5C5-3C612277F22D}" srcOrd="0" destOrd="0" presId="urn:microsoft.com/office/officeart/2005/8/layout/vList2"/>
    <dgm:cxn modelId="{C6136475-1ADA-462E-A54E-E61B4907A4B5}" type="presOf" srcId="{CA91953A-6EFD-4398-AF4F-477E75682E89}" destId="{B1DC9E6A-7237-4B85-9338-3114B1681EE6}" srcOrd="0" destOrd="0" presId="urn:microsoft.com/office/officeart/2005/8/layout/vList2"/>
    <dgm:cxn modelId="{A3149880-6526-47A4-85AC-32846DEF77F8}" srcId="{D6DF65AE-106A-4658-8429-89665A8F3E36}" destId="{56AAA8AC-2D1E-4F4C-879F-9E070A5F3E95}" srcOrd="1" destOrd="0" parTransId="{4353A77C-87AC-45B1-BCCA-7DE6E47AC348}" sibTransId="{4F17D3F0-19E0-424C-8311-8B8499B6176A}"/>
    <dgm:cxn modelId="{3616B584-369F-41D0-B803-8688B076B00E}" type="presParOf" srcId="{654B7FD7-2C1C-4DFF-A5C5-3C612277F22D}" destId="{B1DC9E6A-7237-4B85-9338-3114B1681EE6}" srcOrd="0" destOrd="0" presId="urn:microsoft.com/office/officeart/2005/8/layout/vList2"/>
    <dgm:cxn modelId="{B5CFFF80-85A4-466F-B881-888A96CDEF35}" type="presParOf" srcId="{654B7FD7-2C1C-4DFF-A5C5-3C612277F22D}" destId="{27215DFE-0D59-4C62-BBDB-B5EAA044E514}" srcOrd="1" destOrd="0" presId="urn:microsoft.com/office/officeart/2005/8/layout/vList2"/>
    <dgm:cxn modelId="{167A35B0-A8CF-445F-9056-22E021BB3B0F}" type="presParOf" srcId="{654B7FD7-2C1C-4DFF-A5C5-3C612277F22D}" destId="{E27DE59D-9B56-4B04-9DD8-8DBC811F1DD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21FCFF-139A-4ADF-A8B1-C19C4C4BC4A4}" type="doc">
      <dgm:prSet loTypeId="urn:microsoft.com/office/officeart/2005/8/layout/vList2" loCatId="list" qsTypeId="urn:microsoft.com/office/officeart/2005/8/quickstyle/simple2" qsCatId="simple" csTypeId="urn:microsoft.com/office/officeart/2005/8/colors/accent3_1" csCatId="accent3" phldr="1"/>
      <dgm:spPr/>
      <dgm:t>
        <a:bodyPr/>
        <a:lstStyle/>
        <a:p>
          <a:endParaRPr lang="pl-PL"/>
        </a:p>
      </dgm:t>
    </dgm:pt>
    <dgm:pt modelId="{DE60DB73-57BD-4E0E-B15D-8CD37DA51F1C}">
      <dgm:prSet/>
      <dgm:spPr/>
      <dgm:t>
        <a:bodyPr/>
        <a:lstStyle/>
        <a:p>
          <a:pPr algn="just" rtl="0"/>
          <a:r>
            <a:rPr lang="pl-PL" dirty="0"/>
            <a:t>Bieg miesięcznego terminu z art. 52 § 2 k.p. rozpoczyna się dopiero od chwili, w której pracodawca uzyskał w dostatecznym stopniu wiarygodne informacje uzasadniające jego przekonanie, że pracownik dopuścił się czynu nagannego w stopniu usprawiedliwiającym niezwłoczne rozwiązanie umowy o pracę, czyli </a:t>
          </a:r>
          <a:r>
            <a:rPr lang="pl-PL" b="1" dirty="0"/>
            <a:t>od zakończenia, podjętego niezwłocznie i sprawnie przeprowadzonego, wewnętrznego postępowania, sprawdzającego uzyskane przez pracodawcę wiadomości o niewłaściwym zachowaniu pracownika – I PK 44/09</a:t>
          </a:r>
          <a:r>
            <a:rPr lang="pl-PL" dirty="0"/>
            <a:t>.</a:t>
          </a:r>
        </a:p>
      </dgm:t>
    </dgm:pt>
    <dgm:pt modelId="{72144D11-FA71-4D6C-80CE-F8826431A870}" type="parTrans" cxnId="{1E1580CE-E1AE-4D44-B606-8CC1A2CBC6EC}">
      <dgm:prSet/>
      <dgm:spPr/>
      <dgm:t>
        <a:bodyPr/>
        <a:lstStyle/>
        <a:p>
          <a:endParaRPr lang="pl-PL"/>
        </a:p>
      </dgm:t>
    </dgm:pt>
    <dgm:pt modelId="{59D2CA0D-07DF-47CA-ACB8-BF9B7AB9844C}" type="sibTrans" cxnId="{1E1580CE-E1AE-4D44-B606-8CC1A2CBC6EC}">
      <dgm:prSet/>
      <dgm:spPr/>
      <dgm:t>
        <a:bodyPr/>
        <a:lstStyle/>
        <a:p>
          <a:endParaRPr lang="pl-PL"/>
        </a:p>
      </dgm:t>
    </dgm:pt>
    <dgm:pt modelId="{B6FD6610-D3DE-4595-9CE2-5C31B10A4382}">
      <dgm:prSet/>
      <dgm:spPr/>
      <dgm:t>
        <a:bodyPr/>
        <a:lstStyle/>
        <a:p>
          <a:pPr algn="just" rtl="0"/>
          <a:r>
            <a:rPr lang="pl-PL" dirty="0"/>
            <a:t>Postępowanie sprawdzające może zostać wdrożone ze skutkiem odraczającym początek biegu terminu określonego w art. 52 § 2 k.p. tylko wówczas, gdy pracodawca </a:t>
          </a:r>
          <a:r>
            <a:rPr lang="pl-PL" b="1" dirty="0"/>
            <a:t>nie uzyskał wiadomości na tyle pewnych, aby mógł nabrać uzasadnionego przekonania o nagannym postępowaniu pracownika </a:t>
          </a:r>
          <a:r>
            <a:rPr lang="pl-PL" dirty="0"/>
            <a:t>- I PK 301/13 </a:t>
          </a:r>
        </a:p>
      </dgm:t>
    </dgm:pt>
    <dgm:pt modelId="{CD90E95B-30F5-4105-92D5-A841C59298AC}" type="parTrans" cxnId="{4FF868D0-E232-4890-9FD9-3A77C051D58F}">
      <dgm:prSet/>
      <dgm:spPr/>
      <dgm:t>
        <a:bodyPr/>
        <a:lstStyle/>
        <a:p>
          <a:endParaRPr lang="pl-PL"/>
        </a:p>
      </dgm:t>
    </dgm:pt>
    <dgm:pt modelId="{77C535F6-0584-4B26-BBBF-D5C608B56076}" type="sibTrans" cxnId="{4FF868D0-E232-4890-9FD9-3A77C051D58F}">
      <dgm:prSet/>
      <dgm:spPr/>
      <dgm:t>
        <a:bodyPr/>
        <a:lstStyle/>
        <a:p>
          <a:endParaRPr lang="pl-PL"/>
        </a:p>
      </dgm:t>
    </dgm:pt>
    <dgm:pt modelId="{BB35B3B3-58CB-4557-AB08-C6FE3864A888}" type="pres">
      <dgm:prSet presAssocID="{7221FCFF-139A-4ADF-A8B1-C19C4C4BC4A4}" presName="linear" presStyleCnt="0">
        <dgm:presLayoutVars>
          <dgm:animLvl val="lvl"/>
          <dgm:resizeHandles val="exact"/>
        </dgm:presLayoutVars>
      </dgm:prSet>
      <dgm:spPr/>
    </dgm:pt>
    <dgm:pt modelId="{2EC1BCD6-6DDD-4B3E-8F22-5E5216F5CB00}" type="pres">
      <dgm:prSet presAssocID="{DE60DB73-57BD-4E0E-B15D-8CD37DA51F1C}" presName="parentText" presStyleLbl="node1" presStyleIdx="0" presStyleCnt="2" custScaleY="100927">
        <dgm:presLayoutVars>
          <dgm:chMax val="0"/>
          <dgm:bulletEnabled val="1"/>
        </dgm:presLayoutVars>
      </dgm:prSet>
      <dgm:spPr/>
    </dgm:pt>
    <dgm:pt modelId="{A43FC544-7D49-4002-8C02-6339220BE499}" type="pres">
      <dgm:prSet presAssocID="{59D2CA0D-07DF-47CA-ACB8-BF9B7AB9844C}" presName="spacer" presStyleCnt="0"/>
      <dgm:spPr/>
    </dgm:pt>
    <dgm:pt modelId="{DCEC99F2-D5E5-4C16-9DCF-8E4E57BD32EF}" type="pres">
      <dgm:prSet presAssocID="{B6FD6610-D3DE-4595-9CE2-5C31B10A4382}" presName="parentText" presStyleLbl="node1" presStyleIdx="1" presStyleCnt="2">
        <dgm:presLayoutVars>
          <dgm:chMax val="0"/>
          <dgm:bulletEnabled val="1"/>
        </dgm:presLayoutVars>
      </dgm:prSet>
      <dgm:spPr/>
    </dgm:pt>
  </dgm:ptLst>
  <dgm:cxnLst>
    <dgm:cxn modelId="{E8097C60-DFBB-45B2-BF8E-4AF347646643}" type="presOf" srcId="{B6FD6610-D3DE-4595-9CE2-5C31B10A4382}" destId="{DCEC99F2-D5E5-4C16-9DCF-8E4E57BD32EF}" srcOrd="0" destOrd="0" presId="urn:microsoft.com/office/officeart/2005/8/layout/vList2"/>
    <dgm:cxn modelId="{4122E751-C82B-436C-AB3F-2D7A9CDBD26C}" type="presOf" srcId="{DE60DB73-57BD-4E0E-B15D-8CD37DA51F1C}" destId="{2EC1BCD6-6DDD-4B3E-8F22-5E5216F5CB00}" srcOrd="0" destOrd="0" presId="urn:microsoft.com/office/officeart/2005/8/layout/vList2"/>
    <dgm:cxn modelId="{0C7783BF-8E66-4FC6-84AF-CA88F93A5DDF}" type="presOf" srcId="{7221FCFF-139A-4ADF-A8B1-C19C4C4BC4A4}" destId="{BB35B3B3-58CB-4557-AB08-C6FE3864A888}" srcOrd="0" destOrd="0" presId="urn:microsoft.com/office/officeart/2005/8/layout/vList2"/>
    <dgm:cxn modelId="{1E1580CE-E1AE-4D44-B606-8CC1A2CBC6EC}" srcId="{7221FCFF-139A-4ADF-A8B1-C19C4C4BC4A4}" destId="{DE60DB73-57BD-4E0E-B15D-8CD37DA51F1C}" srcOrd="0" destOrd="0" parTransId="{72144D11-FA71-4D6C-80CE-F8826431A870}" sibTransId="{59D2CA0D-07DF-47CA-ACB8-BF9B7AB9844C}"/>
    <dgm:cxn modelId="{4FF868D0-E232-4890-9FD9-3A77C051D58F}" srcId="{7221FCFF-139A-4ADF-A8B1-C19C4C4BC4A4}" destId="{B6FD6610-D3DE-4595-9CE2-5C31B10A4382}" srcOrd="1" destOrd="0" parTransId="{CD90E95B-30F5-4105-92D5-A841C59298AC}" sibTransId="{77C535F6-0584-4B26-BBBF-D5C608B56076}"/>
    <dgm:cxn modelId="{77506F0D-3137-4AA3-88C4-7F8C679A2E3D}" type="presParOf" srcId="{BB35B3B3-58CB-4557-AB08-C6FE3864A888}" destId="{2EC1BCD6-6DDD-4B3E-8F22-5E5216F5CB00}" srcOrd="0" destOrd="0" presId="urn:microsoft.com/office/officeart/2005/8/layout/vList2"/>
    <dgm:cxn modelId="{0802CE7B-5199-4EDD-9142-DFEFDDEAECA0}" type="presParOf" srcId="{BB35B3B3-58CB-4557-AB08-C6FE3864A888}" destId="{A43FC544-7D49-4002-8C02-6339220BE499}" srcOrd="1" destOrd="0" presId="urn:microsoft.com/office/officeart/2005/8/layout/vList2"/>
    <dgm:cxn modelId="{D6520ABF-8C62-4D5A-A2EE-6F996225F846}" type="presParOf" srcId="{BB35B3B3-58CB-4557-AB08-C6FE3864A888}" destId="{DCEC99F2-D5E5-4C16-9DCF-8E4E57BD32E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60375A7-14D4-436E-B69F-00B48EBEC60A}" type="doc">
      <dgm:prSet loTypeId="urn:microsoft.com/office/officeart/2008/layout/LinedList" loCatId="list" qsTypeId="urn:microsoft.com/office/officeart/2005/8/quickstyle/simple1" qsCatId="simple" csTypeId="urn:microsoft.com/office/officeart/2005/8/colors/accent6_4" csCatId="accent6"/>
      <dgm:spPr/>
      <dgm:t>
        <a:bodyPr/>
        <a:lstStyle/>
        <a:p>
          <a:endParaRPr lang="pl-PL"/>
        </a:p>
      </dgm:t>
    </dgm:pt>
    <dgm:pt modelId="{FBC1C0D8-29E5-48C9-B61E-2BBEC2333E52}">
      <dgm:prSet custT="1"/>
      <dgm:spPr/>
      <dgm:t>
        <a:bodyPr/>
        <a:lstStyle/>
        <a:p>
          <a:pPr algn="just" rtl="0"/>
          <a:r>
            <a:rPr lang="pl-PL" sz="2500" dirty="0">
              <a:latin typeface="+mn-lt"/>
            </a:rPr>
            <a:t>Przyczyna zwolnienia będąca przedmiotem konsultacji powinna następnie zostać wskazana w oświadczeniu pracodawcy o wypowiedzeniu umowy (art. 30 § 4 k.p.). </a:t>
          </a:r>
        </a:p>
      </dgm:t>
    </dgm:pt>
    <dgm:pt modelId="{9DF08144-DF0A-47D9-A24C-6F9D42B8D3C6}" type="parTrans" cxnId="{4CEB4FE6-6D66-4D42-9A6C-389E42EA284A}">
      <dgm:prSet/>
      <dgm:spPr/>
      <dgm:t>
        <a:bodyPr/>
        <a:lstStyle/>
        <a:p>
          <a:pPr algn="just"/>
          <a:endParaRPr lang="pl-PL" sz="2500">
            <a:latin typeface="+mn-lt"/>
          </a:endParaRPr>
        </a:p>
      </dgm:t>
    </dgm:pt>
    <dgm:pt modelId="{1AB0D76F-292E-4373-9915-45D8261A5F17}" type="sibTrans" cxnId="{4CEB4FE6-6D66-4D42-9A6C-389E42EA284A}">
      <dgm:prSet/>
      <dgm:spPr/>
      <dgm:t>
        <a:bodyPr/>
        <a:lstStyle/>
        <a:p>
          <a:pPr algn="just"/>
          <a:endParaRPr lang="pl-PL" sz="2500">
            <a:latin typeface="+mn-lt"/>
          </a:endParaRPr>
        </a:p>
      </dgm:t>
    </dgm:pt>
    <dgm:pt modelId="{5EAF2AE2-305A-4501-B626-013ECD979D22}">
      <dgm:prSet custT="1"/>
      <dgm:spPr/>
      <dgm:t>
        <a:bodyPr/>
        <a:lstStyle/>
        <a:p>
          <a:pPr algn="just" rtl="0"/>
          <a:r>
            <a:rPr lang="pl-PL" sz="2500" dirty="0">
              <a:latin typeface="+mn-lt"/>
            </a:rPr>
            <a:t>Między nimi powinna zachodzić tożsamość, choć nie jest konieczne użycie tych samych słów. </a:t>
          </a:r>
        </a:p>
      </dgm:t>
    </dgm:pt>
    <dgm:pt modelId="{6032B1BD-C0D2-4575-8262-54E5D1D702C2}" type="parTrans" cxnId="{247038EA-95FF-4F6F-B26C-36FCF125F49A}">
      <dgm:prSet/>
      <dgm:spPr/>
      <dgm:t>
        <a:bodyPr/>
        <a:lstStyle/>
        <a:p>
          <a:pPr algn="just"/>
          <a:endParaRPr lang="pl-PL" sz="2500">
            <a:latin typeface="+mn-lt"/>
          </a:endParaRPr>
        </a:p>
      </dgm:t>
    </dgm:pt>
    <dgm:pt modelId="{C8D2224E-AA59-426A-9DE0-220B0005E836}" type="sibTrans" cxnId="{247038EA-95FF-4F6F-B26C-36FCF125F49A}">
      <dgm:prSet/>
      <dgm:spPr/>
      <dgm:t>
        <a:bodyPr/>
        <a:lstStyle/>
        <a:p>
          <a:pPr algn="just"/>
          <a:endParaRPr lang="pl-PL" sz="2500">
            <a:latin typeface="+mn-lt"/>
          </a:endParaRPr>
        </a:p>
      </dgm:t>
    </dgm:pt>
    <dgm:pt modelId="{48F4D1AD-B2E1-461B-87AC-73210B764AAE}">
      <dgm:prSet custT="1"/>
      <dgm:spPr/>
      <dgm:t>
        <a:bodyPr/>
        <a:lstStyle/>
        <a:p>
          <a:pPr algn="just" rtl="0"/>
          <a:r>
            <a:rPr lang="pl-PL" sz="2500" dirty="0">
              <a:latin typeface="+mn-lt"/>
            </a:rPr>
            <a:t>Rozbieżności pomiędzy zakresem konsultacji oraz treścią oświadczenia woli pracodawcy są niedopuszczalne, a ich zaistnienie może stanowić jeden z argumentów podnoszonych przez pracownika w razie skierowania sprawy na drogę sądową.</a:t>
          </a:r>
        </a:p>
      </dgm:t>
    </dgm:pt>
    <dgm:pt modelId="{4066E726-311A-4E1A-9723-E690BC45B281}" type="parTrans" cxnId="{20A54AB7-0E53-4515-8FAB-4B62CBE465CB}">
      <dgm:prSet/>
      <dgm:spPr/>
      <dgm:t>
        <a:bodyPr/>
        <a:lstStyle/>
        <a:p>
          <a:pPr algn="just"/>
          <a:endParaRPr lang="pl-PL" sz="2500">
            <a:latin typeface="+mn-lt"/>
          </a:endParaRPr>
        </a:p>
      </dgm:t>
    </dgm:pt>
    <dgm:pt modelId="{42DF2DEA-ED04-48DA-B172-03D056F1DF24}" type="sibTrans" cxnId="{20A54AB7-0E53-4515-8FAB-4B62CBE465CB}">
      <dgm:prSet/>
      <dgm:spPr/>
      <dgm:t>
        <a:bodyPr/>
        <a:lstStyle/>
        <a:p>
          <a:pPr algn="just"/>
          <a:endParaRPr lang="pl-PL" sz="2500">
            <a:latin typeface="+mn-lt"/>
          </a:endParaRPr>
        </a:p>
      </dgm:t>
    </dgm:pt>
    <dgm:pt modelId="{73ED9078-5F47-47B8-8250-DF5BFA399489}" type="pres">
      <dgm:prSet presAssocID="{360375A7-14D4-436E-B69F-00B48EBEC60A}" presName="vert0" presStyleCnt="0">
        <dgm:presLayoutVars>
          <dgm:dir/>
          <dgm:animOne val="branch"/>
          <dgm:animLvl val="lvl"/>
        </dgm:presLayoutVars>
      </dgm:prSet>
      <dgm:spPr/>
    </dgm:pt>
    <dgm:pt modelId="{CF004697-A611-4BB6-ACED-94C1D9D382D0}" type="pres">
      <dgm:prSet presAssocID="{FBC1C0D8-29E5-48C9-B61E-2BBEC2333E52}" presName="thickLine" presStyleLbl="alignNode1" presStyleIdx="0" presStyleCnt="3"/>
      <dgm:spPr/>
    </dgm:pt>
    <dgm:pt modelId="{94B4C717-28A4-4210-B599-6F5C32BC85A6}" type="pres">
      <dgm:prSet presAssocID="{FBC1C0D8-29E5-48C9-B61E-2BBEC2333E52}" presName="horz1" presStyleCnt="0"/>
      <dgm:spPr/>
    </dgm:pt>
    <dgm:pt modelId="{67152FEB-FBE1-4B23-805C-11BE2200DDD9}" type="pres">
      <dgm:prSet presAssocID="{FBC1C0D8-29E5-48C9-B61E-2BBEC2333E52}" presName="tx1" presStyleLbl="revTx" presStyleIdx="0" presStyleCnt="3"/>
      <dgm:spPr/>
    </dgm:pt>
    <dgm:pt modelId="{0B2F7B92-8B17-477C-A204-26EC7837E8FE}" type="pres">
      <dgm:prSet presAssocID="{FBC1C0D8-29E5-48C9-B61E-2BBEC2333E52}" presName="vert1" presStyleCnt="0"/>
      <dgm:spPr/>
    </dgm:pt>
    <dgm:pt modelId="{F1BA1772-807D-4FA4-B7B6-4E345AB76221}" type="pres">
      <dgm:prSet presAssocID="{5EAF2AE2-305A-4501-B626-013ECD979D22}" presName="thickLine" presStyleLbl="alignNode1" presStyleIdx="1" presStyleCnt="3"/>
      <dgm:spPr/>
    </dgm:pt>
    <dgm:pt modelId="{4EF7B38B-4C01-4DBD-97A9-7C9A58276F66}" type="pres">
      <dgm:prSet presAssocID="{5EAF2AE2-305A-4501-B626-013ECD979D22}" presName="horz1" presStyleCnt="0"/>
      <dgm:spPr/>
    </dgm:pt>
    <dgm:pt modelId="{BDDF3E32-C86B-45F6-8FC0-696DB9604AE6}" type="pres">
      <dgm:prSet presAssocID="{5EAF2AE2-305A-4501-B626-013ECD979D22}" presName="tx1" presStyleLbl="revTx" presStyleIdx="1" presStyleCnt="3"/>
      <dgm:spPr/>
    </dgm:pt>
    <dgm:pt modelId="{E6E1EECC-3721-40F8-8218-FB06ECC3D979}" type="pres">
      <dgm:prSet presAssocID="{5EAF2AE2-305A-4501-B626-013ECD979D22}" presName="vert1" presStyleCnt="0"/>
      <dgm:spPr/>
    </dgm:pt>
    <dgm:pt modelId="{118EDF39-54E4-4DF5-BC93-F5C33E6C2B28}" type="pres">
      <dgm:prSet presAssocID="{48F4D1AD-B2E1-461B-87AC-73210B764AAE}" presName="thickLine" presStyleLbl="alignNode1" presStyleIdx="2" presStyleCnt="3"/>
      <dgm:spPr/>
    </dgm:pt>
    <dgm:pt modelId="{6195065E-E23B-428A-8D72-9BBC52A53D2A}" type="pres">
      <dgm:prSet presAssocID="{48F4D1AD-B2E1-461B-87AC-73210B764AAE}" presName="horz1" presStyleCnt="0"/>
      <dgm:spPr/>
    </dgm:pt>
    <dgm:pt modelId="{7FB9222B-CA15-462A-A769-DE5500791470}" type="pres">
      <dgm:prSet presAssocID="{48F4D1AD-B2E1-461B-87AC-73210B764AAE}" presName="tx1" presStyleLbl="revTx" presStyleIdx="2" presStyleCnt="3"/>
      <dgm:spPr/>
    </dgm:pt>
    <dgm:pt modelId="{6EA44109-C3E8-4312-AB91-7DF81FA1186C}" type="pres">
      <dgm:prSet presAssocID="{48F4D1AD-B2E1-461B-87AC-73210B764AAE}" presName="vert1" presStyleCnt="0"/>
      <dgm:spPr/>
    </dgm:pt>
  </dgm:ptLst>
  <dgm:cxnLst>
    <dgm:cxn modelId="{CCA0A72D-C153-49D1-B436-F3BD7992AFFA}" type="presOf" srcId="{5EAF2AE2-305A-4501-B626-013ECD979D22}" destId="{BDDF3E32-C86B-45F6-8FC0-696DB9604AE6}" srcOrd="0" destOrd="0" presId="urn:microsoft.com/office/officeart/2008/layout/LinedList"/>
    <dgm:cxn modelId="{A683EE32-E26B-4ABE-914E-38A5EF035784}" type="presOf" srcId="{FBC1C0D8-29E5-48C9-B61E-2BBEC2333E52}" destId="{67152FEB-FBE1-4B23-805C-11BE2200DDD9}" srcOrd="0" destOrd="0" presId="urn:microsoft.com/office/officeart/2008/layout/LinedList"/>
    <dgm:cxn modelId="{FB633C91-5F65-462B-96D3-D42BDF056BCE}" type="presOf" srcId="{360375A7-14D4-436E-B69F-00B48EBEC60A}" destId="{73ED9078-5F47-47B8-8250-DF5BFA399489}" srcOrd="0" destOrd="0" presId="urn:microsoft.com/office/officeart/2008/layout/LinedList"/>
    <dgm:cxn modelId="{8AC29FA7-F0E4-4CD3-91E6-497F5B5D115C}" type="presOf" srcId="{48F4D1AD-B2E1-461B-87AC-73210B764AAE}" destId="{7FB9222B-CA15-462A-A769-DE5500791470}" srcOrd="0" destOrd="0" presId="urn:microsoft.com/office/officeart/2008/layout/LinedList"/>
    <dgm:cxn modelId="{20A54AB7-0E53-4515-8FAB-4B62CBE465CB}" srcId="{360375A7-14D4-436E-B69F-00B48EBEC60A}" destId="{48F4D1AD-B2E1-461B-87AC-73210B764AAE}" srcOrd="2" destOrd="0" parTransId="{4066E726-311A-4E1A-9723-E690BC45B281}" sibTransId="{42DF2DEA-ED04-48DA-B172-03D056F1DF24}"/>
    <dgm:cxn modelId="{4CEB4FE6-6D66-4D42-9A6C-389E42EA284A}" srcId="{360375A7-14D4-436E-B69F-00B48EBEC60A}" destId="{FBC1C0D8-29E5-48C9-B61E-2BBEC2333E52}" srcOrd="0" destOrd="0" parTransId="{9DF08144-DF0A-47D9-A24C-6F9D42B8D3C6}" sibTransId="{1AB0D76F-292E-4373-9915-45D8261A5F17}"/>
    <dgm:cxn modelId="{247038EA-95FF-4F6F-B26C-36FCF125F49A}" srcId="{360375A7-14D4-436E-B69F-00B48EBEC60A}" destId="{5EAF2AE2-305A-4501-B626-013ECD979D22}" srcOrd="1" destOrd="0" parTransId="{6032B1BD-C0D2-4575-8262-54E5D1D702C2}" sibTransId="{C8D2224E-AA59-426A-9DE0-220B0005E836}"/>
    <dgm:cxn modelId="{9F52A580-F3D3-412F-AC77-938A329543CB}" type="presParOf" srcId="{73ED9078-5F47-47B8-8250-DF5BFA399489}" destId="{CF004697-A611-4BB6-ACED-94C1D9D382D0}" srcOrd="0" destOrd="0" presId="urn:microsoft.com/office/officeart/2008/layout/LinedList"/>
    <dgm:cxn modelId="{66EA585B-55B3-486D-BCAF-A55476675755}" type="presParOf" srcId="{73ED9078-5F47-47B8-8250-DF5BFA399489}" destId="{94B4C717-28A4-4210-B599-6F5C32BC85A6}" srcOrd="1" destOrd="0" presId="urn:microsoft.com/office/officeart/2008/layout/LinedList"/>
    <dgm:cxn modelId="{12A5AF48-08BD-4B1C-8D13-D7DAAF8A37D6}" type="presParOf" srcId="{94B4C717-28A4-4210-B599-6F5C32BC85A6}" destId="{67152FEB-FBE1-4B23-805C-11BE2200DDD9}" srcOrd="0" destOrd="0" presId="urn:microsoft.com/office/officeart/2008/layout/LinedList"/>
    <dgm:cxn modelId="{DDC1605C-F22C-4B96-9545-E6DC50561E67}" type="presParOf" srcId="{94B4C717-28A4-4210-B599-6F5C32BC85A6}" destId="{0B2F7B92-8B17-477C-A204-26EC7837E8FE}" srcOrd="1" destOrd="0" presId="urn:microsoft.com/office/officeart/2008/layout/LinedList"/>
    <dgm:cxn modelId="{C13A78E7-B6FF-4DF8-A56C-5D263378AF0A}" type="presParOf" srcId="{73ED9078-5F47-47B8-8250-DF5BFA399489}" destId="{F1BA1772-807D-4FA4-B7B6-4E345AB76221}" srcOrd="2" destOrd="0" presId="urn:microsoft.com/office/officeart/2008/layout/LinedList"/>
    <dgm:cxn modelId="{92694C01-5DE9-40A9-A5C5-BC1689646F33}" type="presParOf" srcId="{73ED9078-5F47-47B8-8250-DF5BFA399489}" destId="{4EF7B38B-4C01-4DBD-97A9-7C9A58276F66}" srcOrd="3" destOrd="0" presId="urn:microsoft.com/office/officeart/2008/layout/LinedList"/>
    <dgm:cxn modelId="{282B7ADC-A02F-4504-B3F2-921D176141BD}" type="presParOf" srcId="{4EF7B38B-4C01-4DBD-97A9-7C9A58276F66}" destId="{BDDF3E32-C86B-45F6-8FC0-696DB9604AE6}" srcOrd="0" destOrd="0" presId="urn:microsoft.com/office/officeart/2008/layout/LinedList"/>
    <dgm:cxn modelId="{73F9976B-DB0B-4C06-A1A0-227A7B87FE43}" type="presParOf" srcId="{4EF7B38B-4C01-4DBD-97A9-7C9A58276F66}" destId="{E6E1EECC-3721-40F8-8218-FB06ECC3D979}" srcOrd="1" destOrd="0" presId="urn:microsoft.com/office/officeart/2008/layout/LinedList"/>
    <dgm:cxn modelId="{71AF0E41-8BC4-44BD-BABA-DDE52B4EBE6E}" type="presParOf" srcId="{73ED9078-5F47-47B8-8250-DF5BFA399489}" destId="{118EDF39-54E4-4DF5-BC93-F5C33E6C2B28}" srcOrd="4" destOrd="0" presId="urn:microsoft.com/office/officeart/2008/layout/LinedList"/>
    <dgm:cxn modelId="{D2C37A9C-6720-4DCD-9540-FB028B3A2DE7}" type="presParOf" srcId="{73ED9078-5F47-47B8-8250-DF5BFA399489}" destId="{6195065E-E23B-428A-8D72-9BBC52A53D2A}" srcOrd="5" destOrd="0" presId="urn:microsoft.com/office/officeart/2008/layout/LinedList"/>
    <dgm:cxn modelId="{CE321FFA-1469-4E52-B110-663376C0B17F}" type="presParOf" srcId="{6195065E-E23B-428A-8D72-9BBC52A53D2A}" destId="{7FB9222B-CA15-462A-A769-DE5500791470}" srcOrd="0" destOrd="0" presId="urn:microsoft.com/office/officeart/2008/layout/LinedList"/>
    <dgm:cxn modelId="{4AD25083-B67E-416F-A367-AF4CFA42C876}" type="presParOf" srcId="{6195065E-E23B-428A-8D72-9BBC52A53D2A}" destId="{6EA44109-C3E8-4312-AB91-7DF81FA1186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7B101-A7DF-42E1-906F-A10D858C82CF}">
      <dsp:nvSpPr>
        <dsp:cNvPr id="0" name=""/>
        <dsp:cNvSpPr/>
      </dsp:nvSpPr>
      <dsp:spPr>
        <a:xfrm>
          <a:off x="0" y="11004"/>
          <a:ext cx="8238067" cy="1346304"/>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pl-PL" sz="1900" kern="1200" dirty="0"/>
            <a:t>Miesięczny termin rozwiązania umowy z § 2 rozpoczyna bieg od uzyskania przez pracodawcę wiadomości o okoliczności uzasadniającej dokonanie tej czynności. </a:t>
          </a:r>
        </a:p>
      </dsp:txBody>
      <dsp:txXfrm>
        <a:off x="65721" y="76725"/>
        <a:ext cx="8106625" cy="1214862"/>
      </dsp:txXfrm>
    </dsp:sp>
    <dsp:sp modelId="{D8C0F56F-3109-4905-8F83-17314FB55238}">
      <dsp:nvSpPr>
        <dsp:cNvPr id="0" name=""/>
        <dsp:cNvSpPr/>
      </dsp:nvSpPr>
      <dsp:spPr>
        <a:xfrm>
          <a:off x="0" y="1412029"/>
          <a:ext cx="8238067" cy="1346304"/>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pl-PL" sz="1900" kern="1200" dirty="0"/>
            <a:t>Do rozpoczęcia biegu terminu konieczne jest uzyskanie tej wiadomości przez osobę lub organ upoważnione do składania oświadczeń woli pracownikom w imieniu pracodawcy – art. 3</a:t>
          </a:r>
          <a:r>
            <a:rPr lang="pl-PL" sz="1900" kern="1200" baseline="30000" dirty="0"/>
            <a:t>1 </a:t>
          </a:r>
          <a:r>
            <a:rPr lang="pl-PL" sz="1900" kern="1200" dirty="0"/>
            <a:t>k.p. (zob. I PKN 432/97, I PKN 329/99, I PK 198/16, II PK 76/17). </a:t>
          </a:r>
        </a:p>
      </dsp:txBody>
      <dsp:txXfrm>
        <a:off x="65721" y="1477750"/>
        <a:ext cx="8106625" cy="1214862"/>
      </dsp:txXfrm>
    </dsp:sp>
    <dsp:sp modelId="{B2767A5E-A847-4F08-9812-E1CD1995865E}">
      <dsp:nvSpPr>
        <dsp:cNvPr id="0" name=""/>
        <dsp:cNvSpPr/>
      </dsp:nvSpPr>
      <dsp:spPr>
        <a:xfrm>
          <a:off x="0" y="2813053"/>
          <a:ext cx="8238067" cy="1346304"/>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rtl="0">
            <a:lnSpc>
              <a:spcPct val="90000"/>
            </a:lnSpc>
            <a:spcBef>
              <a:spcPct val="0"/>
            </a:spcBef>
            <a:spcAft>
              <a:spcPct val="35000"/>
            </a:spcAft>
            <a:buNone/>
          </a:pPr>
          <a:r>
            <a:rPr lang="pl-PL" sz="1900" kern="1200" dirty="0"/>
            <a:t>Względem pracownika zajmującego stanowisko kierownicze termin ten należy liczyć od daty uzyskania wiadomości o jego zachowaniu przez organ uprawniony do rozwiązania stosunku pracy (I PKN 135/99). </a:t>
          </a:r>
        </a:p>
      </dsp:txBody>
      <dsp:txXfrm>
        <a:off x="65721" y="2878774"/>
        <a:ext cx="8106625" cy="1214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C9E6A-7237-4B85-9338-3114B1681EE6}">
      <dsp:nvSpPr>
        <dsp:cNvPr id="0" name=""/>
        <dsp:cNvSpPr/>
      </dsp:nvSpPr>
      <dsp:spPr>
        <a:xfrm>
          <a:off x="0" y="150501"/>
          <a:ext cx="8229600" cy="207791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pl-PL" sz="2400" kern="1200" dirty="0"/>
            <a:t>termin określony w art. 52 § 2 k.p. rozpoczyna bieg od zakończenia, podjętego niezwłocznie i sprawnie przeprowadzonego, wewnętrznego postępowania sprawdzającego uzyskane przez pracodawcę wiadomości o niewłaściwym zachowaniu pracownika - </a:t>
          </a:r>
          <a:r>
            <a:rPr lang="pl-PL" sz="2400" b="0" kern="1200" dirty="0"/>
            <a:t>I PKN 5/98, </a:t>
          </a:r>
          <a:r>
            <a:rPr lang="pl-PL" sz="2400" b="0" i="0" kern="1200" dirty="0"/>
            <a:t>I PK 44/09</a:t>
          </a:r>
          <a:endParaRPr lang="pl-PL" sz="2400" b="0" kern="1200" dirty="0"/>
        </a:p>
      </dsp:txBody>
      <dsp:txXfrm>
        <a:off x="101436" y="251937"/>
        <a:ext cx="8026728" cy="1875047"/>
      </dsp:txXfrm>
    </dsp:sp>
    <dsp:sp modelId="{E27DE59D-9B56-4B04-9DD8-8DBC811F1DD3}">
      <dsp:nvSpPr>
        <dsp:cNvPr id="0" name=""/>
        <dsp:cNvSpPr/>
      </dsp:nvSpPr>
      <dsp:spPr>
        <a:xfrm>
          <a:off x="0" y="2297541"/>
          <a:ext cx="8229600" cy="207791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just" defTabSz="1066800">
            <a:lnSpc>
              <a:spcPct val="90000"/>
            </a:lnSpc>
            <a:spcBef>
              <a:spcPct val="0"/>
            </a:spcBef>
            <a:spcAft>
              <a:spcPct val="35000"/>
            </a:spcAft>
            <a:buNone/>
          </a:pPr>
          <a:r>
            <a:rPr lang="pl-PL" sz="2400" kern="1200" dirty="0"/>
            <a:t>„uzyskanie przez zakład pracy wiadomości” (art. 52 § 2 k.p.) należy rozumieć wiadomości na tyle sprawdzone, aby kierownik zakładu pracy mógł nabrać uzasadnionego przekonania o nagannym postępowaniu danego pracownika (I PRN 74/76, I PKN 318/99) </a:t>
          </a:r>
        </a:p>
      </dsp:txBody>
      <dsp:txXfrm>
        <a:off x="101436" y="2398977"/>
        <a:ext cx="8026728" cy="18750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1BCD6-6DDD-4B3E-8F22-5E5216F5CB00}">
      <dsp:nvSpPr>
        <dsp:cNvPr id="0" name=""/>
        <dsp:cNvSpPr/>
      </dsp:nvSpPr>
      <dsp:spPr>
        <a:xfrm>
          <a:off x="0" y="113"/>
          <a:ext cx="8568952" cy="2826945"/>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rtl="0">
            <a:lnSpc>
              <a:spcPct val="90000"/>
            </a:lnSpc>
            <a:spcBef>
              <a:spcPct val="0"/>
            </a:spcBef>
            <a:spcAft>
              <a:spcPct val="35000"/>
            </a:spcAft>
            <a:buNone/>
          </a:pPr>
          <a:r>
            <a:rPr lang="pl-PL" sz="2100" kern="1200" dirty="0"/>
            <a:t>Bieg miesięcznego terminu z art. 52 § 2 k.p. rozpoczyna się dopiero od chwili, w której pracodawca uzyskał w dostatecznym stopniu wiarygodne informacje uzasadniające jego przekonanie, że pracownik dopuścił się czynu nagannego w stopniu usprawiedliwiającym niezwłoczne rozwiązanie umowy o pracę, czyli </a:t>
          </a:r>
          <a:r>
            <a:rPr lang="pl-PL" sz="2100" b="1" kern="1200" dirty="0"/>
            <a:t>od zakończenia, podjętego niezwłocznie i sprawnie przeprowadzonego, wewnętrznego postępowania, sprawdzającego uzyskane przez pracodawcę wiadomości o niewłaściwym zachowaniu pracownika – I PK 44/09</a:t>
          </a:r>
          <a:r>
            <a:rPr lang="pl-PL" sz="2100" kern="1200" dirty="0"/>
            <a:t>.</a:t>
          </a:r>
        </a:p>
      </dsp:txBody>
      <dsp:txXfrm>
        <a:off x="138000" y="138113"/>
        <a:ext cx="8292952" cy="2550945"/>
      </dsp:txXfrm>
    </dsp:sp>
    <dsp:sp modelId="{DCEC99F2-D5E5-4C16-9DCF-8E4E57BD32EF}">
      <dsp:nvSpPr>
        <dsp:cNvPr id="0" name=""/>
        <dsp:cNvSpPr/>
      </dsp:nvSpPr>
      <dsp:spPr>
        <a:xfrm>
          <a:off x="0" y="2887538"/>
          <a:ext cx="8568952" cy="280097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rtl="0">
            <a:lnSpc>
              <a:spcPct val="90000"/>
            </a:lnSpc>
            <a:spcBef>
              <a:spcPct val="0"/>
            </a:spcBef>
            <a:spcAft>
              <a:spcPct val="35000"/>
            </a:spcAft>
            <a:buNone/>
          </a:pPr>
          <a:r>
            <a:rPr lang="pl-PL" sz="2100" kern="1200" dirty="0"/>
            <a:t>Postępowanie sprawdzające może zostać wdrożone ze skutkiem odraczającym początek biegu terminu określonego w art. 52 § 2 k.p. tylko wówczas, gdy pracodawca </a:t>
          </a:r>
          <a:r>
            <a:rPr lang="pl-PL" sz="2100" b="1" kern="1200" dirty="0"/>
            <a:t>nie uzyskał wiadomości na tyle pewnych, aby mógł nabrać uzasadnionego przekonania o nagannym postępowaniu pracownika </a:t>
          </a:r>
          <a:r>
            <a:rPr lang="pl-PL" sz="2100" kern="1200" dirty="0"/>
            <a:t>- I PK 301/13 </a:t>
          </a:r>
        </a:p>
      </dsp:txBody>
      <dsp:txXfrm>
        <a:off x="136733" y="3024271"/>
        <a:ext cx="8295486" cy="25275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04697-A611-4BB6-ACED-94C1D9D382D0}">
      <dsp:nvSpPr>
        <dsp:cNvPr id="0" name=""/>
        <dsp:cNvSpPr/>
      </dsp:nvSpPr>
      <dsp:spPr>
        <a:xfrm>
          <a:off x="0" y="2406"/>
          <a:ext cx="8229600" cy="0"/>
        </a:xfrm>
        <a:prstGeom prst="line">
          <a:avLst/>
        </a:prstGeom>
        <a:solidFill>
          <a:schemeClr val="accent6">
            <a:shade val="5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152FEB-FBE1-4B23-805C-11BE2200DDD9}">
      <dsp:nvSpPr>
        <dsp:cNvPr id="0" name=""/>
        <dsp:cNvSpPr/>
      </dsp:nvSpPr>
      <dsp:spPr>
        <a:xfrm>
          <a:off x="0" y="2406"/>
          <a:ext cx="8229600" cy="1641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just" defTabSz="1111250" rtl="0">
            <a:lnSpc>
              <a:spcPct val="90000"/>
            </a:lnSpc>
            <a:spcBef>
              <a:spcPct val="0"/>
            </a:spcBef>
            <a:spcAft>
              <a:spcPct val="35000"/>
            </a:spcAft>
            <a:buNone/>
          </a:pPr>
          <a:r>
            <a:rPr lang="pl-PL" sz="2500" kern="1200" dirty="0">
              <a:latin typeface="+mn-lt"/>
            </a:rPr>
            <a:t>Przyczyna zwolnienia będąca przedmiotem konsultacji powinna następnie zostać wskazana w oświadczeniu pracodawcy o wypowiedzeniu umowy (art. 30 § 4 k.p.). </a:t>
          </a:r>
        </a:p>
      </dsp:txBody>
      <dsp:txXfrm>
        <a:off x="0" y="2406"/>
        <a:ext cx="8229600" cy="1641532"/>
      </dsp:txXfrm>
    </dsp:sp>
    <dsp:sp modelId="{F1BA1772-807D-4FA4-B7B6-4E345AB76221}">
      <dsp:nvSpPr>
        <dsp:cNvPr id="0" name=""/>
        <dsp:cNvSpPr/>
      </dsp:nvSpPr>
      <dsp:spPr>
        <a:xfrm>
          <a:off x="0" y="1643939"/>
          <a:ext cx="8229600" cy="0"/>
        </a:xfrm>
        <a:prstGeom prst="line">
          <a:avLst/>
        </a:prstGeom>
        <a:solidFill>
          <a:schemeClr val="accent6">
            <a:shade val="50000"/>
            <a:hueOff val="245616"/>
            <a:satOff val="-10737"/>
            <a:lumOff val="29307"/>
            <a:alphaOff val="0"/>
          </a:schemeClr>
        </a:solidFill>
        <a:ln w="12700" cap="flat" cmpd="sng" algn="ctr">
          <a:solidFill>
            <a:schemeClr val="accent6">
              <a:shade val="50000"/>
              <a:hueOff val="245616"/>
              <a:satOff val="-10737"/>
              <a:lumOff val="29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DF3E32-C86B-45F6-8FC0-696DB9604AE6}">
      <dsp:nvSpPr>
        <dsp:cNvPr id="0" name=""/>
        <dsp:cNvSpPr/>
      </dsp:nvSpPr>
      <dsp:spPr>
        <a:xfrm>
          <a:off x="0" y="1643939"/>
          <a:ext cx="8229600" cy="1641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just" defTabSz="1111250" rtl="0">
            <a:lnSpc>
              <a:spcPct val="90000"/>
            </a:lnSpc>
            <a:spcBef>
              <a:spcPct val="0"/>
            </a:spcBef>
            <a:spcAft>
              <a:spcPct val="35000"/>
            </a:spcAft>
            <a:buNone/>
          </a:pPr>
          <a:r>
            <a:rPr lang="pl-PL" sz="2500" kern="1200" dirty="0">
              <a:latin typeface="+mn-lt"/>
            </a:rPr>
            <a:t>Między nimi powinna zachodzić tożsamość, choć nie jest konieczne użycie tych samych słów. </a:t>
          </a:r>
        </a:p>
      </dsp:txBody>
      <dsp:txXfrm>
        <a:off x="0" y="1643939"/>
        <a:ext cx="8229600" cy="1641532"/>
      </dsp:txXfrm>
    </dsp:sp>
    <dsp:sp modelId="{118EDF39-54E4-4DF5-BC93-F5C33E6C2B28}">
      <dsp:nvSpPr>
        <dsp:cNvPr id="0" name=""/>
        <dsp:cNvSpPr/>
      </dsp:nvSpPr>
      <dsp:spPr>
        <a:xfrm>
          <a:off x="0" y="3285471"/>
          <a:ext cx="8229600" cy="0"/>
        </a:xfrm>
        <a:prstGeom prst="line">
          <a:avLst/>
        </a:prstGeom>
        <a:solidFill>
          <a:schemeClr val="accent6">
            <a:shade val="50000"/>
            <a:hueOff val="245616"/>
            <a:satOff val="-10737"/>
            <a:lumOff val="29307"/>
            <a:alphaOff val="0"/>
          </a:schemeClr>
        </a:solidFill>
        <a:ln w="12700" cap="flat" cmpd="sng" algn="ctr">
          <a:solidFill>
            <a:schemeClr val="accent6">
              <a:shade val="50000"/>
              <a:hueOff val="245616"/>
              <a:satOff val="-10737"/>
              <a:lumOff val="29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B9222B-CA15-462A-A769-DE5500791470}">
      <dsp:nvSpPr>
        <dsp:cNvPr id="0" name=""/>
        <dsp:cNvSpPr/>
      </dsp:nvSpPr>
      <dsp:spPr>
        <a:xfrm>
          <a:off x="0" y="3285471"/>
          <a:ext cx="8229600" cy="16415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just" defTabSz="1111250" rtl="0">
            <a:lnSpc>
              <a:spcPct val="90000"/>
            </a:lnSpc>
            <a:spcBef>
              <a:spcPct val="0"/>
            </a:spcBef>
            <a:spcAft>
              <a:spcPct val="35000"/>
            </a:spcAft>
            <a:buNone/>
          </a:pPr>
          <a:r>
            <a:rPr lang="pl-PL" sz="2500" kern="1200" dirty="0">
              <a:latin typeface="+mn-lt"/>
            </a:rPr>
            <a:t>Rozbieżności pomiędzy zakresem konsultacji oraz treścią oświadczenia woli pracodawcy są niedopuszczalne, a ich zaistnienie może stanowić jeden z argumentów podnoszonych przez pracownika w razie skierowania sprawy na drogę sądową.</a:t>
          </a:r>
        </a:p>
      </dsp:txBody>
      <dsp:txXfrm>
        <a:off x="0" y="3285471"/>
        <a:ext cx="8229600" cy="16415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83BA20E-4952-4CCE-BF3D-9972AA34C07D}" type="datetimeFigureOut">
              <a:rPr lang="pl-PL" smtClean="0"/>
              <a:t>22.05.2025</a:t>
            </a:fld>
            <a:endParaRPr lang="pl-PL"/>
          </a:p>
        </p:txBody>
      </p:sp>
      <p:sp>
        <p:nvSpPr>
          <p:cNvPr id="4" name="Symbol zastępczy stopki 3"/>
          <p:cNvSpPr>
            <a:spLocks noGrp="1"/>
          </p:cNvSpPr>
          <p:nvPr>
            <p:ph type="ftr" sz="quarter" idx="2"/>
          </p:nvPr>
        </p:nvSpPr>
        <p:spPr>
          <a:xfrm>
            <a:off x="0" y="9428585"/>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5"/>
            <a:ext cx="2945659" cy="498055"/>
          </a:xfrm>
          <a:prstGeom prst="rect">
            <a:avLst/>
          </a:prstGeom>
        </p:spPr>
        <p:txBody>
          <a:bodyPr vert="horz" lIns="91440" tIns="45720" rIns="91440" bIns="45720" rtlCol="0" anchor="b"/>
          <a:lstStyle>
            <a:lvl1pPr algn="r">
              <a:defRPr sz="1200"/>
            </a:lvl1pPr>
          </a:lstStyle>
          <a:p>
            <a:fld id="{E64FB704-2D9D-44A4-8FF3-8DB9D515F1AD}" type="slidenum">
              <a:rPr lang="pl-PL" smtClean="0"/>
              <a:t>‹#›</a:t>
            </a:fld>
            <a:endParaRPr lang="pl-PL"/>
          </a:p>
        </p:txBody>
      </p:sp>
    </p:spTree>
    <p:extLst>
      <p:ext uri="{BB962C8B-B14F-4D97-AF65-F5344CB8AC3E}">
        <p14:creationId xmlns:p14="http://schemas.microsoft.com/office/powerpoint/2010/main" val="3259365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8213034-F0AE-4782-9ACD-E1F971162410}" type="datetimeFigureOut">
              <a:rPr lang="pl-PL" smtClean="0"/>
              <a:t>22.05.2025</a:t>
            </a:fld>
            <a:endParaRPr lang="pl-PL"/>
          </a:p>
        </p:txBody>
      </p:sp>
      <p:sp>
        <p:nvSpPr>
          <p:cNvPr id="4" name="Symbol zastępczy obrazu slajd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E434BA8-5AB1-46E4-AB47-7CB8A8FB764E}" type="slidenum">
              <a:rPr lang="pl-PL" smtClean="0"/>
              <a:t>‹#›</a:t>
            </a:fld>
            <a:endParaRPr lang="pl-PL"/>
          </a:p>
        </p:txBody>
      </p:sp>
    </p:spTree>
    <p:extLst>
      <p:ext uri="{BB962C8B-B14F-4D97-AF65-F5344CB8AC3E}">
        <p14:creationId xmlns:p14="http://schemas.microsoft.com/office/powerpoint/2010/main" val="3326136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a:defRPr/>
            </a:pPr>
            <a:fld id="{D72582F1-A686-4F55-A6FA-FD1A8432B9A7}" type="slidenum">
              <a:rPr lang="pl-PL" smtClean="0"/>
              <a:pPr>
                <a:defRPr/>
              </a:pPr>
              <a:t>20</a:t>
            </a:fld>
            <a:endParaRPr lang="pl-PL" dirty="0"/>
          </a:p>
        </p:txBody>
      </p:sp>
    </p:spTree>
    <p:extLst>
      <p:ext uri="{BB962C8B-B14F-4D97-AF65-F5344CB8AC3E}">
        <p14:creationId xmlns:p14="http://schemas.microsoft.com/office/powerpoint/2010/main" val="2414530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D72582F1-A686-4F55-A6FA-FD1A8432B9A7}" type="slidenum">
              <a:rPr lang="pl-PL" smtClean="0"/>
              <a:pPr>
                <a:defRPr/>
              </a:pPr>
              <a:t>28</a:t>
            </a:fld>
            <a:endParaRPr lang="pl-PL" dirty="0"/>
          </a:p>
        </p:txBody>
      </p:sp>
    </p:spTree>
    <p:extLst>
      <p:ext uri="{BB962C8B-B14F-4D97-AF65-F5344CB8AC3E}">
        <p14:creationId xmlns:p14="http://schemas.microsoft.com/office/powerpoint/2010/main" val="2030343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E434BA8-5AB1-46E4-AB47-7CB8A8FB764E}" type="slidenum">
              <a:rPr lang="pl-PL" smtClean="0"/>
              <a:t>52</a:t>
            </a:fld>
            <a:endParaRPr lang="pl-PL"/>
          </a:p>
        </p:txBody>
      </p:sp>
    </p:spTree>
    <p:extLst>
      <p:ext uri="{BB962C8B-B14F-4D97-AF65-F5344CB8AC3E}">
        <p14:creationId xmlns:p14="http://schemas.microsoft.com/office/powerpoint/2010/main" val="3780994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19E3263-B628-4476-A668-B96118C29082}" type="datetimeFigureOut">
              <a:rPr lang="pl-PL" smtClean="0"/>
              <a:t>22.05.2025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127399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9E3263-B628-4476-A668-B96118C29082}" type="datetimeFigureOut">
              <a:rPr lang="pl-PL" smtClean="0"/>
              <a:t>22.05.2025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197166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9E3263-B628-4476-A668-B96118C29082}" type="datetimeFigureOut">
              <a:rPr lang="pl-PL" smtClean="0"/>
              <a:t>22.05.2025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199720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9E3263-B628-4476-A668-B96118C29082}" type="datetimeFigureOut">
              <a:rPr lang="pl-PL" smtClean="0"/>
              <a:t>22.05.2025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49023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19E3263-B628-4476-A668-B96118C29082}" type="datetimeFigureOut">
              <a:rPr lang="pl-PL" smtClean="0"/>
              <a:t>22.05.2025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51758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19E3263-B628-4476-A668-B96118C29082}" type="datetimeFigureOut">
              <a:rPr lang="pl-PL" smtClean="0"/>
              <a:t>22.05.2025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388672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29842" y="2505075"/>
            <a:ext cx="3868340"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29150" y="2505075"/>
            <a:ext cx="3887391"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19E3263-B628-4476-A668-B96118C29082}" type="datetimeFigureOut">
              <a:rPr lang="pl-PL" smtClean="0"/>
              <a:t>22.05.2025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416297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19E3263-B628-4476-A668-B96118C29082}" type="datetimeFigureOut">
              <a:rPr lang="pl-PL" smtClean="0"/>
              <a:t>22.05.2025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2789511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E3263-B628-4476-A668-B96118C29082}" type="datetimeFigureOut">
              <a:rPr lang="pl-PL" smtClean="0"/>
              <a:t>22.05.2025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3210978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9E3263-B628-4476-A668-B96118C29082}" type="datetimeFigureOut">
              <a:rPr lang="pl-PL" smtClean="0"/>
              <a:t>22.05.2025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151920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9E3263-B628-4476-A668-B96118C29082}" type="datetimeFigureOut">
              <a:rPr lang="pl-PL" smtClean="0"/>
              <a:t>22.05.2025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EC8992-A498-4960-89A6-B69865008CA0}" type="slidenum">
              <a:rPr lang="pl-PL" smtClean="0"/>
              <a:t>‹#›</a:t>
            </a:fld>
            <a:endParaRPr lang="pl-PL"/>
          </a:p>
        </p:txBody>
      </p:sp>
    </p:spTree>
    <p:extLst>
      <p:ext uri="{BB962C8B-B14F-4D97-AF65-F5344CB8AC3E}">
        <p14:creationId xmlns:p14="http://schemas.microsoft.com/office/powerpoint/2010/main" val="54024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E3263-B628-4476-A668-B96118C29082}" type="datetimeFigureOut">
              <a:rPr lang="pl-PL" smtClean="0"/>
              <a:t>22.05.2025</a:t>
            </a:fld>
            <a:endParaRPr lang="pl-P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C8992-A498-4960-89A6-B69865008CA0}" type="slidenum">
              <a:rPr lang="pl-PL" smtClean="0"/>
              <a:t>‹#›</a:t>
            </a:fld>
            <a:endParaRPr lang="pl-PL"/>
          </a:p>
        </p:txBody>
      </p:sp>
    </p:spTree>
    <p:extLst>
      <p:ext uri="{BB962C8B-B14F-4D97-AF65-F5344CB8AC3E}">
        <p14:creationId xmlns:p14="http://schemas.microsoft.com/office/powerpoint/2010/main" val="2590606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sz="4950" b="1" dirty="0">
                <a:solidFill>
                  <a:schemeClr val="accent6">
                    <a:lumMod val="50000"/>
                  </a:schemeClr>
                </a:solidFill>
                <a:effectLst>
                  <a:outerShdw blurRad="38100" dist="38100" dir="2700000" algn="tl">
                    <a:srgbClr val="000000">
                      <a:alpha val="43137"/>
                    </a:srgbClr>
                  </a:outerShdw>
                </a:effectLst>
                <a:latin typeface="+mn-lt"/>
              </a:rPr>
              <a:t>Przegląd orzecznictwa </a:t>
            </a:r>
          </a:p>
        </p:txBody>
      </p:sp>
      <p:sp>
        <p:nvSpPr>
          <p:cNvPr id="3" name="Podtytuł 2"/>
          <p:cNvSpPr>
            <a:spLocks noGrp="1"/>
          </p:cNvSpPr>
          <p:nvPr>
            <p:ph type="subTitle" idx="1"/>
          </p:nvPr>
        </p:nvSpPr>
        <p:spPr/>
        <p:txBody>
          <a:bodyPr/>
          <a:lstStyle/>
          <a:p>
            <a:endParaRPr lang="pl-PL" dirty="0"/>
          </a:p>
          <a:p>
            <a:r>
              <a:rPr lang="pl-PL" dirty="0"/>
              <a:t>						</a:t>
            </a:r>
          </a:p>
          <a:p>
            <a:r>
              <a:rPr lang="pl-PL" dirty="0"/>
              <a:t>						</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112552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7"/>
            <a:ext cx="7886700" cy="327570"/>
          </a:xfrm>
        </p:spPr>
        <p:txBody>
          <a:bodyPr>
            <a:normAutofit fontScale="90000"/>
          </a:bodyPr>
          <a:lstStyle/>
          <a:p>
            <a:r>
              <a:rPr lang="pl-PL" sz="2400" b="1" dirty="0">
                <a:solidFill>
                  <a:schemeClr val="accent3">
                    <a:lumMod val="50000"/>
                  </a:schemeClr>
                </a:solidFill>
                <a:effectLst>
                  <a:outerShdw blurRad="38100" dist="38100" dir="2700000" algn="tl">
                    <a:srgbClr val="000000">
                      <a:alpha val="43137"/>
                    </a:srgbClr>
                  </a:outerShdw>
                </a:effectLst>
                <a:latin typeface="+mn-lt"/>
              </a:rPr>
              <a:t>Upływ znacznego okresu czasu od daty zdarzenia </a:t>
            </a:r>
            <a:br>
              <a:rPr lang="pl-PL" sz="2400" b="1" dirty="0">
                <a:solidFill>
                  <a:schemeClr val="accent3">
                    <a:lumMod val="50000"/>
                  </a:schemeClr>
                </a:solidFill>
                <a:effectLst>
                  <a:outerShdw blurRad="38100" dist="38100" dir="2700000" algn="tl">
                    <a:srgbClr val="000000">
                      <a:alpha val="43137"/>
                    </a:srgbClr>
                  </a:outerShdw>
                </a:effectLst>
                <a:latin typeface="+mn-lt"/>
              </a:rPr>
            </a:br>
            <a:r>
              <a:rPr lang="pl-PL" sz="2400" b="1" dirty="0">
                <a:solidFill>
                  <a:schemeClr val="accent3">
                    <a:lumMod val="50000"/>
                  </a:schemeClr>
                </a:solidFill>
                <a:effectLst>
                  <a:outerShdw blurRad="38100" dist="38100" dir="2700000" algn="tl">
                    <a:srgbClr val="000000">
                      <a:alpha val="43137"/>
                    </a:srgbClr>
                  </a:outerShdw>
                </a:effectLst>
                <a:latin typeface="+mn-lt"/>
              </a:rPr>
              <a:t>– II PK 307/16 (relacja data zdarzenia – data wiedzy)</a:t>
            </a:r>
          </a:p>
        </p:txBody>
      </p:sp>
      <p:grpSp>
        <p:nvGrpSpPr>
          <p:cNvPr id="5" name="Grupa 4"/>
          <p:cNvGrpSpPr/>
          <p:nvPr/>
        </p:nvGrpSpPr>
        <p:grpSpPr>
          <a:xfrm>
            <a:off x="457200" y="1030394"/>
            <a:ext cx="8432800" cy="5134910"/>
            <a:chOff x="457200" y="2739856"/>
            <a:chExt cx="8435280" cy="2621716"/>
          </a:xfrm>
        </p:grpSpPr>
        <p:sp>
          <p:nvSpPr>
            <p:cNvPr id="6" name="Dowolny kształt 5"/>
            <p:cNvSpPr/>
            <p:nvPr/>
          </p:nvSpPr>
          <p:spPr>
            <a:xfrm>
              <a:off x="457200" y="2739856"/>
              <a:ext cx="8435280" cy="1145543"/>
            </a:xfrm>
            <a:custGeom>
              <a:avLst/>
              <a:gdLst>
                <a:gd name="connsiteX0" fmla="*/ 0 w 8435280"/>
                <a:gd name="connsiteY0" fmla="*/ 234492 h 1406924"/>
                <a:gd name="connsiteX1" fmla="*/ 68681 w 8435280"/>
                <a:gd name="connsiteY1" fmla="*/ 68681 h 1406924"/>
                <a:gd name="connsiteX2" fmla="*/ 234492 w 8435280"/>
                <a:gd name="connsiteY2" fmla="*/ 0 h 1406924"/>
                <a:gd name="connsiteX3" fmla="*/ 8200788 w 8435280"/>
                <a:gd name="connsiteY3" fmla="*/ 0 h 1406924"/>
                <a:gd name="connsiteX4" fmla="*/ 8366599 w 8435280"/>
                <a:gd name="connsiteY4" fmla="*/ 68681 h 1406924"/>
                <a:gd name="connsiteX5" fmla="*/ 8435280 w 8435280"/>
                <a:gd name="connsiteY5" fmla="*/ 234492 h 1406924"/>
                <a:gd name="connsiteX6" fmla="*/ 8435280 w 8435280"/>
                <a:gd name="connsiteY6" fmla="*/ 1172432 h 1406924"/>
                <a:gd name="connsiteX7" fmla="*/ 8366599 w 8435280"/>
                <a:gd name="connsiteY7" fmla="*/ 1338243 h 1406924"/>
                <a:gd name="connsiteX8" fmla="*/ 8200788 w 8435280"/>
                <a:gd name="connsiteY8" fmla="*/ 1406924 h 1406924"/>
                <a:gd name="connsiteX9" fmla="*/ 234492 w 8435280"/>
                <a:gd name="connsiteY9" fmla="*/ 1406924 h 1406924"/>
                <a:gd name="connsiteX10" fmla="*/ 68681 w 8435280"/>
                <a:gd name="connsiteY10" fmla="*/ 1338243 h 1406924"/>
                <a:gd name="connsiteX11" fmla="*/ 0 w 8435280"/>
                <a:gd name="connsiteY11" fmla="*/ 1172432 h 1406924"/>
                <a:gd name="connsiteX12" fmla="*/ 0 w 8435280"/>
                <a:gd name="connsiteY12" fmla="*/ 234492 h 140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35280" h="1406924">
                  <a:moveTo>
                    <a:pt x="0" y="234492"/>
                  </a:moveTo>
                  <a:cubicBezTo>
                    <a:pt x="0" y="172301"/>
                    <a:pt x="24705" y="112657"/>
                    <a:pt x="68681" y="68681"/>
                  </a:cubicBezTo>
                  <a:cubicBezTo>
                    <a:pt x="112657" y="24705"/>
                    <a:pt x="172301" y="0"/>
                    <a:pt x="234492" y="0"/>
                  </a:cubicBezTo>
                  <a:lnTo>
                    <a:pt x="8200788" y="0"/>
                  </a:lnTo>
                  <a:cubicBezTo>
                    <a:pt x="8262979" y="0"/>
                    <a:pt x="8322623" y="24705"/>
                    <a:pt x="8366599" y="68681"/>
                  </a:cubicBezTo>
                  <a:cubicBezTo>
                    <a:pt x="8410575" y="112657"/>
                    <a:pt x="8435280" y="172301"/>
                    <a:pt x="8435280" y="234492"/>
                  </a:cubicBezTo>
                  <a:lnTo>
                    <a:pt x="8435280" y="1172432"/>
                  </a:lnTo>
                  <a:cubicBezTo>
                    <a:pt x="8435280" y="1234623"/>
                    <a:pt x="8410575" y="1294267"/>
                    <a:pt x="8366599" y="1338243"/>
                  </a:cubicBezTo>
                  <a:cubicBezTo>
                    <a:pt x="8322623" y="1382219"/>
                    <a:pt x="8262979" y="1406924"/>
                    <a:pt x="8200788" y="1406924"/>
                  </a:cubicBezTo>
                  <a:lnTo>
                    <a:pt x="234492" y="1406924"/>
                  </a:lnTo>
                  <a:cubicBezTo>
                    <a:pt x="172301" y="1406924"/>
                    <a:pt x="112657" y="1382219"/>
                    <a:pt x="68681" y="1338243"/>
                  </a:cubicBezTo>
                  <a:cubicBezTo>
                    <a:pt x="24705" y="1294267"/>
                    <a:pt x="0" y="1234623"/>
                    <a:pt x="0" y="1172432"/>
                  </a:cubicBezTo>
                  <a:lnTo>
                    <a:pt x="0" y="234492"/>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4880" tIns="144880" rIns="144880" bIns="144880" numCol="1" spcCol="1270" anchor="ctr" anchorCtr="0">
              <a:noAutofit/>
            </a:bodyPr>
            <a:lstStyle/>
            <a:p>
              <a:pPr lvl="0" algn="just" defTabSz="889000" rtl="0">
                <a:lnSpc>
                  <a:spcPct val="90000"/>
                </a:lnSpc>
                <a:spcBef>
                  <a:spcPct val="0"/>
                </a:spcBef>
                <a:spcAft>
                  <a:spcPct val="35000"/>
                </a:spcAft>
              </a:pPr>
              <a:r>
                <a:rPr lang="pl-PL" sz="2000" dirty="0"/>
                <a:t>D</a:t>
              </a:r>
              <a:r>
                <a:rPr lang="pl-PL" sz="2000" kern="1200" dirty="0"/>
                <a:t>ługi upływ czasu od zaistnienia tej przyczyny nie oznacza niezgodności z prawem rozwiązania stosunku zatrudnienia, skoro żaden przepis nie określa, po jakim czasie od nagannego zachowania pracownika nie jest dopuszczalne zastosowanie tego trybu rozwiązania umowy o pracę. </a:t>
              </a:r>
            </a:p>
            <a:p>
              <a:pPr lvl="0" algn="just" defTabSz="889000">
                <a:lnSpc>
                  <a:spcPct val="90000"/>
                </a:lnSpc>
                <a:spcAft>
                  <a:spcPct val="35000"/>
                </a:spcAft>
              </a:pPr>
              <a:r>
                <a:rPr lang="pl-PL" sz="1200" dirty="0"/>
                <a:t>pełniąca funkcję kierownika Referatu ds. Podatku VAT, a następnie kierownika Działu Postępowań Podatkowych w Drugim Urzędzie Skarbowym w (...), w latach 2003 - 2009 podejmowała zajęcia zarobkowe prowadzenia spraw księgowych przedsiębiorcom A. i J. W. prowadzącym sieć lombardów pod firmą K., bez wymaganej zgody. W ten sposób spłacała pożyczkę męża. Zwolnienie w 2014 r. </a:t>
              </a:r>
              <a:endParaRPr lang="pl-PL" sz="1200" kern="1200" dirty="0"/>
            </a:p>
          </p:txBody>
        </p:sp>
        <p:sp>
          <p:nvSpPr>
            <p:cNvPr id="7" name="Dowolny kształt 6"/>
            <p:cNvSpPr/>
            <p:nvPr/>
          </p:nvSpPr>
          <p:spPr>
            <a:xfrm>
              <a:off x="457200" y="3954648"/>
              <a:ext cx="8435280" cy="1406924"/>
            </a:xfrm>
            <a:custGeom>
              <a:avLst/>
              <a:gdLst>
                <a:gd name="connsiteX0" fmla="*/ 0 w 8435280"/>
                <a:gd name="connsiteY0" fmla="*/ 234492 h 1406924"/>
                <a:gd name="connsiteX1" fmla="*/ 68681 w 8435280"/>
                <a:gd name="connsiteY1" fmla="*/ 68681 h 1406924"/>
                <a:gd name="connsiteX2" fmla="*/ 234492 w 8435280"/>
                <a:gd name="connsiteY2" fmla="*/ 0 h 1406924"/>
                <a:gd name="connsiteX3" fmla="*/ 8200788 w 8435280"/>
                <a:gd name="connsiteY3" fmla="*/ 0 h 1406924"/>
                <a:gd name="connsiteX4" fmla="*/ 8366599 w 8435280"/>
                <a:gd name="connsiteY4" fmla="*/ 68681 h 1406924"/>
                <a:gd name="connsiteX5" fmla="*/ 8435280 w 8435280"/>
                <a:gd name="connsiteY5" fmla="*/ 234492 h 1406924"/>
                <a:gd name="connsiteX6" fmla="*/ 8435280 w 8435280"/>
                <a:gd name="connsiteY6" fmla="*/ 1172432 h 1406924"/>
                <a:gd name="connsiteX7" fmla="*/ 8366599 w 8435280"/>
                <a:gd name="connsiteY7" fmla="*/ 1338243 h 1406924"/>
                <a:gd name="connsiteX8" fmla="*/ 8200788 w 8435280"/>
                <a:gd name="connsiteY8" fmla="*/ 1406924 h 1406924"/>
                <a:gd name="connsiteX9" fmla="*/ 234492 w 8435280"/>
                <a:gd name="connsiteY9" fmla="*/ 1406924 h 1406924"/>
                <a:gd name="connsiteX10" fmla="*/ 68681 w 8435280"/>
                <a:gd name="connsiteY10" fmla="*/ 1338243 h 1406924"/>
                <a:gd name="connsiteX11" fmla="*/ 0 w 8435280"/>
                <a:gd name="connsiteY11" fmla="*/ 1172432 h 1406924"/>
                <a:gd name="connsiteX12" fmla="*/ 0 w 8435280"/>
                <a:gd name="connsiteY12" fmla="*/ 234492 h 1406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435280" h="1406924">
                  <a:moveTo>
                    <a:pt x="0" y="234492"/>
                  </a:moveTo>
                  <a:cubicBezTo>
                    <a:pt x="0" y="172301"/>
                    <a:pt x="24705" y="112657"/>
                    <a:pt x="68681" y="68681"/>
                  </a:cubicBezTo>
                  <a:cubicBezTo>
                    <a:pt x="112657" y="24705"/>
                    <a:pt x="172301" y="0"/>
                    <a:pt x="234492" y="0"/>
                  </a:cubicBezTo>
                  <a:lnTo>
                    <a:pt x="8200788" y="0"/>
                  </a:lnTo>
                  <a:cubicBezTo>
                    <a:pt x="8262979" y="0"/>
                    <a:pt x="8322623" y="24705"/>
                    <a:pt x="8366599" y="68681"/>
                  </a:cubicBezTo>
                  <a:cubicBezTo>
                    <a:pt x="8410575" y="112657"/>
                    <a:pt x="8435280" y="172301"/>
                    <a:pt x="8435280" y="234492"/>
                  </a:cubicBezTo>
                  <a:lnTo>
                    <a:pt x="8435280" y="1172432"/>
                  </a:lnTo>
                  <a:cubicBezTo>
                    <a:pt x="8435280" y="1234623"/>
                    <a:pt x="8410575" y="1294267"/>
                    <a:pt x="8366599" y="1338243"/>
                  </a:cubicBezTo>
                  <a:cubicBezTo>
                    <a:pt x="8322623" y="1382219"/>
                    <a:pt x="8262979" y="1406924"/>
                    <a:pt x="8200788" y="1406924"/>
                  </a:cubicBezTo>
                  <a:lnTo>
                    <a:pt x="234492" y="1406924"/>
                  </a:lnTo>
                  <a:cubicBezTo>
                    <a:pt x="172301" y="1406924"/>
                    <a:pt x="112657" y="1382219"/>
                    <a:pt x="68681" y="1338243"/>
                  </a:cubicBezTo>
                  <a:cubicBezTo>
                    <a:pt x="24705" y="1294267"/>
                    <a:pt x="0" y="1234623"/>
                    <a:pt x="0" y="1172432"/>
                  </a:cubicBezTo>
                  <a:lnTo>
                    <a:pt x="0" y="234492"/>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44880" tIns="144880" rIns="144880" bIns="144880" numCol="1" spcCol="1270" anchor="ctr" anchorCtr="0">
              <a:noAutofit/>
            </a:bodyPr>
            <a:lstStyle/>
            <a:p>
              <a:pPr lvl="0" algn="just" defTabSz="889000" rtl="0">
                <a:lnSpc>
                  <a:spcPct val="90000"/>
                </a:lnSpc>
                <a:spcBef>
                  <a:spcPct val="0"/>
                </a:spcBef>
                <a:spcAft>
                  <a:spcPct val="35000"/>
                </a:spcAft>
              </a:pPr>
              <a:r>
                <a:rPr lang="pl-PL" sz="2000" kern="1200" dirty="0"/>
                <a:t>Możliwości zakwestionowania decyzji pracodawcy o zwolnieniu pracownika po znacznym upływie czasu od dopuszczenia się przezeń ciężkiego naruszenia podstawowych obowiązków pracowniczych należy upatrywać w instytucji nadużycia prawa w rozumieniu art. 8 k.p.</a:t>
              </a:r>
            </a:p>
          </p:txBody>
        </p:sp>
      </p:grpSp>
      <p:pic>
        <p:nvPicPr>
          <p:cNvPr id="8"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300936"/>
            <a:ext cx="9144000" cy="152400"/>
          </a:xfrm>
          <a:prstGeom prst="rect">
            <a:avLst/>
          </a:prstGeom>
          <a:noFill/>
          <a:ln w="9525">
            <a:noFill/>
            <a:miter lim="800000"/>
            <a:headEnd/>
            <a:tailEnd/>
          </a:ln>
        </p:spPr>
      </p:pic>
    </p:spTree>
    <p:extLst>
      <p:ext uri="{BB962C8B-B14F-4D97-AF65-F5344CB8AC3E}">
        <p14:creationId xmlns:p14="http://schemas.microsoft.com/office/powerpoint/2010/main" val="2916092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400" b="1" dirty="0">
                <a:solidFill>
                  <a:schemeClr val="accent3">
                    <a:lumMod val="50000"/>
                  </a:schemeClr>
                </a:solidFill>
                <a:effectLst>
                  <a:outerShdw blurRad="38100" dist="38100" dir="2700000" algn="tl">
                    <a:srgbClr val="000000">
                      <a:alpha val="43137"/>
                    </a:srgbClr>
                  </a:outerShdw>
                </a:effectLst>
                <a:latin typeface="+mn-lt"/>
              </a:rPr>
              <a:t>Wiedza osoby lub organu upoważnionego do składania oświadczeń woli pracownikom w imieniu pracodawcy – art. 3</a:t>
            </a:r>
            <a:r>
              <a:rPr lang="pl-PL" sz="2400" b="1" baseline="30000" dirty="0">
                <a:solidFill>
                  <a:schemeClr val="accent3">
                    <a:lumMod val="50000"/>
                  </a:schemeClr>
                </a:solidFill>
                <a:effectLst>
                  <a:outerShdw blurRad="38100" dist="38100" dir="2700000" algn="tl">
                    <a:srgbClr val="000000">
                      <a:alpha val="43137"/>
                    </a:srgbClr>
                  </a:outerShdw>
                </a:effectLst>
                <a:latin typeface="+mn-lt"/>
              </a:rPr>
              <a:t>1 </a:t>
            </a:r>
            <a:r>
              <a:rPr lang="pl-PL" sz="2400" b="1" dirty="0">
                <a:solidFill>
                  <a:schemeClr val="accent3">
                    <a:lumMod val="50000"/>
                  </a:schemeClr>
                </a:solidFill>
                <a:effectLst>
                  <a:outerShdw blurRad="38100" dist="38100" dir="2700000" algn="tl">
                    <a:srgbClr val="000000">
                      <a:alpha val="43137"/>
                    </a:srgbClr>
                  </a:outerShdw>
                </a:effectLst>
                <a:latin typeface="+mn-lt"/>
              </a:rPr>
              <a:t>k.p.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823820566"/>
              </p:ext>
            </p:extLst>
          </p:nvPr>
        </p:nvGraphicFramePr>
        <p:xfrm>
          <a:off x="457200" y="1955800"/>
          <a:ext cx="8238067" cy="4170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C:\Program Files (x86)\Microsoft Office\MEDIA\OFFICE12\Lines\BD10307_.gif"/>
          <p:cNvPicPr>
            <a:picLocks noChangeAspect="1" noChangeArrowheads="1"/>
          </p:cNvPicPr>
          <p:nvPr/>
        </p:nvPicPr>
        <p:blipFill>
          <a:blip r:embed="rId7"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51707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6">
                    <a:lumMod val="50000"/>
                  </a:schemeClr>
                </a:solidFill>
                <a:effectLst>
                  <a:outerShdw blurRad="38100" dist="38100" dir="2700000" algn="tl">
                    <a:srgbClr val="000000">
                      <a:alpha val="43137"/>
                    </a:srgbClr>
                  </a:outerShdw>
                </a:effectLst>
                <a:latin typeface="+mn-lt"/>
              </a:rPr>
              <a:t>Zmiana składu</a:t>
            </a:r>
            <a:endParaRPr lang="pl-PL" sz="3600" dirty="0">
              <a:solidFill>
                <a:schemeClr val="accent6">
                  <a:lumMod val="50000"/>
                </a:schemeClr>
              </a:solidFill>
              <a:latin typeface="+mn-lt"/>
            </a:endParaRPr>
          </a:p>
        </p:txBody>
      </p:sp>
      <p:sp>
        <p:nvSpPr>
          <p:cNvPr id="3" name="Symbol zastępczy zawartości 2"/>
          <p:cNvSpPr>
            <a:spLocks noGrp="1"/>
          </p:cNvSpPr>
          <p:nvPr>
            <p:ph idx="1"/>
          </p:nvPr>
        </p:nvSpPr>
        <p:spPr/>
        <p:txBody>
          <a:bodyPr>
            <a:normAutofit/>
          </a:bodyPr>
          <a:lstStyle/>
          <a:p>
            <a:pPr lvl="0" algn="just" defTabSz="977900">
              <a:lnSpc>
                <a:spcPct val="90000"/>
              </a:lnSpc>
              <a:spcAft>
                <a:spcPct val="35000"/>
              </a:spcAft>
              <a:buFont typeface="Wingdings" panose="05000000000000000000" pitchFamily="2" charset="2"/>
              <a:buChar char="q"/>
            </a:pPr>
            <a:r>
              <a:rPr lang="pl-PL" sz="2400" dirty="0"/>
              <a:t>zmiana składu osobowego organu upoważnionego do rozwiązania umowy o pracę nie powoduje rozpoczęcia biegu terminu, o którym mowa w art. 52 § 2 k.p. na nowo (IPKN 439/99, II PK 28/08),</a:t>
            </a:r>
          </a:p>
          <a:p>
            <a:pPr lvl="0" algn="just" defTabSz="977900">
              <a:lnSpc>
                <a:spcPct val="90000"/>
              </a:lnSpc>
              <a:spcAft>
                <a:spcPct val="35000"/>
              </a:spcAft>
              <a:buFont typeface="Wingdings" panose="05000000000000000000" pitchFamily="2" charset="2"/>
              <a:buChar char="q"/>
            </a:pPr>
            <a:r>
              <a:rPr lang="pl-PL" sz="2400" dirty="0"/>
              <a:t>termin ma charakter jednorazowy, a nie kilkakrotny – I PK 389/01</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568063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400" b="1" dirty="0">
                <a:solidFill>
                  <a:schemeClr val="accent6">
                    <a:lumMod val="50000"/>
                  </a:schemeClr>
                </a:solidFill>
                <a:effectLst>
                  <a:outerShdw blurRad="38100" dist="38100" dir="2700000" algn="tl">
                    <a:srgbClr val="000000">
                      <a:alpha val="43137"/>
                    </a:srgbClr>
                  </a:outerShdw>
                </a:effectLst>
                <a:latin typeface="+mn-lt"/>
              </a:rPr>
              <a:t>I PK 207/17 – ważne orzeczenie na tle zmian w samorządach po wyborach (reguły te same)</a:t>
            </a:r>
            <a:r>
              <a:rPr lang="pl-PL" sz="3200" b="1" dirty="0">
                <a:solidFill>
                  <a:schemeClr val="accent6">
                    <a:lumMod val="50000"/>
                  </a:schemeClr>
                </a:solidFill>
                <a:effectLst>
                  <a:outerShdw blurRad="38100" dist="38100" dir="2700000" algn="tl">
                    <a:srgbClr val="000000">
                      <a:alpha val="43137"/>
                    </a:srgbClr>
                  </a:outerShdw>
                </a:effectLst>
                <a:latin typeface="+mn-lt"/>
              </a:rPr>
              <a:t> </a:t>
            </a:r>
            <a:endParaRPr lang="pl-PL" sz="36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a:xfrm>
            <a:off x="179512" y="1600200"/>
            <a:ext cx="8640960" cy="4525963"/>
          </a:xfrm>
        </p:spPr>
        <p:txBody>
          <a:bodyPr/>
          <a:lstStyle/>
          <a:p>
            <a:pPr marL="0" indent="0" algn="just">
              <a:buNone/>
            </a:pPr>
            <a:r>
              <a:rPr lang="pl-PL" sz="2000" dirty="0"/>
              <a:t>	Katarzyna B. była zatrudniona w Urzędzie Gminy na czas nieokreślony, na podstawie umowy o pracę z 1.12.1979 r., ostatnio na stanowisku inspektora ds. zamówień publicznych i inwestycji. Wyrokiem z 30.03.2012 r. Katarzyna B. została skazana za czyn z art. 270 § 1 k.k. Wyrok skazujący uprawomocnił się 19.05.2012 r. O uprawomocnieniu się wyroku skazującego powódka powiadomiła ówczesnego wójta Gminy Edmunda P. jako swojego przełożonego, który na jej pytanie, co teraz dalej z nią będzie, odpowiedział, że musi „zrobić rozeznanie w tym temacie”. Wójt gminy Edmund P., po uzyskaniu tej informacji bezpośrednio od powódki, nie zwrócił się jednak ani do Sądu Rejonowego w T. o nadesłanie odpisu wyroku skazującego, ani do KRK o nadesłanie danych o karalności powódki. </a:t>
            </a:r>
          </a:p>
          <a:p>
            <a:pPr marL="0" indent="0" algn="just">
              <a:buNone/>
            </a:pPr>
            <a:r>
              <a:rPr lang="pl-PL" sz="2000" dirty="0"/>
              <a:t>	Dopiero 4.02.2015 r. nowy wójt Gminy Adam B. zwrócił się do KRK o potwierdzenie danych o karalności powódki za przestępstwo umyślne i w dniu 16.02.2015 r. rozwiązał z Katarzyną B. umowy o pracę bez wypowiedzenia z powodu popełnienia w czasie trwania umowy o pracę przestępstwa, które uniemożliwia dalsze zatrudnianie jej na zajmowanym stanowisku.</a:t>
            </a:r>
          </a:p>
          <a:p>
            <a:endParaRPr lang="pl-PL" sz="36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583615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Organy wieloosobowe</a:t>
            </a:r>
            <a:r>
              <a:rPr lang="pl-PL" sz="3600" dirty="0">
                <a:latin typeface="+mn-lt"/>
              </a:rPr>
              <a:t> </a:t>
            </a:r>
          </a:p>
        </p:txBody>
      </p:sp>
      <p:sp>
        <p:nvSpPr>
          <p:cNvPr id="3" name="Symbol zastępczy zawartości 2"/>
          <p:cNvSpPr>
            <a:spLocks noGrp="1"/>
          </p:cNvSpPr>
          <p:nvPr>
            <p:ph idx="1"/>
          </p:nvPr>
        </p:nvSpPr>
        <p:spPr/>
        <p:txBody>
          <a:bodyPr>
            <a:normAutofit/>
          </a:bodyPr>
          <a:lstStyle/>
          <a:p>
            <a:r>
              <a:rPr lang="pl-PL" sz="2400" dirty="0"/>
              <a:t>I PK 233/04 </a:t>
            </a:r>
          </a:p>
          <a:p>
            <a:pPr marL="0" indent="0" algn="just">
              <a:buNone/>
            </a:pPr>
            <a:r>
              <a:rPr lang="pl-PL" sz="2400" dirty="0"/>
              <a:t>W przypadku wieloosobowych organów zarządzających jednostką organizacyjną będącą pracodawcą (art. 3</a:t>
            </a:r>
            <a:r>
              <a:rPr lang="pl-PL" sz="2400" baseline="30000" dirty="0"/>
              <a:t>1 </a:t>
            </a:r>
            <a:r>
              <a:rPr lang="pl-PL" sz="2400" dirty="0"/>
              <a:t>§ 1 k.p.) do rozpoczęcia biegu terminu z art. 52 § 2 k.p. </a:t>
            </a:r>
            <a:r>
              <a:rPr lang="pl-PL" sz="2400" b="1" dirty="0"/>
              <a:t>wystarczające jest uzyskanie wiadomości o okoliczności uzasadniającej rozwiązanie umowy o pracę przez jednego z członków tego organu. Odnosi się to także do prokurenta spółki z ograniczoną odpowiedzialnością, jeżeli umowa spółki nie stanowi inaczej.</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3141013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chemeClr val="accent3">
                    <a:lumMod val="50000"/>
                  </a:schemeClr>
                </a:solidFill>
                <a:effectLst>
                  <a:outerShdw blurRad="38100" dist="38100" dir="2700000" algn="tl">
                    <a:srgbClr val="000000">
                      <a:alpha val="43137"/>
                    </a:srgbClr>
                  </a:outerShdw>
                </a:effectLst>
                <a:latin typeface="+mn-lt"/>
              </a:rPr>
              <a:t>Zarzuty dotyczące osoby zarządzającej pracodawcą </a:t>
            </a:r>
            <a:r>
              <a:rPr lang="pl-PL" sz="3600" b="1" dirty="0">
                <a:solidFill>
                  <a:schemeClr val="accent3">
                    <a:lumMod val="50000"/>
                  </a:schemeClr>
                </a:solidFill>
                <a:effectLst>
                  <a:outerShdw blurRad="38100" dist="38100" dir="2700000" algn="tl">
                    <a:srgbClr val="000000">
                      <a:alpha val="43137"/>
                    </a:srgbClr>
                  </a:outerShdw>
                </a:effectLst>
                <a:latin typeface="+mn-lt"/>
              </a:rPr>
              <a:t> </a:t>
            </a:r>
            <a:endParaRPr lang="pl-PL" sz="3600" dirty="0"/>
          </a:p>
        </p:txBody>
      </p:sp>
      <p:sp>
        <p:nvSpPr>
          <p:cNvPr id="3" name="Symbol zastępczy zawartości 2"/>
          <p:cNvSpPr>
            <a:spLocks noGrp="1"/>
          </p:cNvSpPr>
          <p:nvPr>
            <p:ph idx="1"/>
          </p:nvPr>
        </p:nvSpPr>
        <p:spPr/>
        <p:txBody>
          <a:bodyPr/>
          <a:lstStyle/>
          <a:p>
            <a:pPr algn="just">
              <a:buFont typeface="Wingdings" panose="05000000000000000000" pitchFamily="2" charset="2"/>
              <a:buChar char="q"/>
            </a:pPr>
            <a:r>
              <a:rPr lang="pl-PL" sz="2000" dirty="0"/>
              <a:t>jej wiedza o swoim własnym nagannym zachowaniu w tym przypadku nie ma znaczenia,</a:t>
            </a:r>
          </a:p>
          <a:p>
            <a:pPr algn="just">
              <a:buFont typeface="Wingdings" panose="05000000000000000000" pitchFamily="2" charset="2"/>
              <a:buChar char="q"/>
            </a:pPr>
            <a:r>
              <a:rPr lang="pl-PL" sz="2000" dirty="0"/>
              <a:t> w przypadku rażącego naruszenia podstawowych obowiązków pracowniczych przez osobę zarządzającą jednostką organizacyjną będącą pracodawcą - art. 3</a:t>
            </a:r>
            <a:r>
              <a:rPr lang="pl-PL" sz="2000" baseline="30000" dirty="0"/>
              <a:t>1</a:t>
            </a:r>
            <a:r>
              <a:rPr lang="pl-PL" sz="2000" dirty="0"/>
              <a:t> § 1 k.p.), dla biegu terminu z art. 52 § 2 k.p. </a:t>
            </a:r>
            <a:r>
              <a:rPr lang="pl-PL" sz="2000" b="1" dirty="0"/>
              <a:t>istotny jest stan świadomości innych osób z „kierownictwa zakładu pracy” </a:t>
            </a:r>
            <a:r>
              <a:rPr lang="pl-PL" sz="2000" dirty="0"/>
              <a:t>o faktach, z których powinny one wyprowadzić wniosek o okolicznościach uzasadniających rozwiązanie umowy o pracę bez wypowiedzenia z winy pracownika,</a:t>
            </a:r>
          </a:p>
          <a:p>
            <a:pPr algn="just">
              <a:buFont typeface="Wingdings" panose="05000000000000000000" pitchFamily="2" charset="2"/>
              <a:buChar char="q"/>
            </a:pPr>
            <a:r>
              <a:rPr lang="pl-PL" sz="2000" dirty="0"/>
              <a:t>I PKN 111/97</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3469393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solidFill>
                  <a:schemeClr val="accent3">
                    <a:lumMod val="50000"/>
                  </a:schemeClr>
                </a:solidFill>
                <a:effectLst>
                  <a:outerShdw blurRad="38100" dist="38100" dir="2700000" algn="tl">
                    <a:srgbClr val="000000">
                      <a:alpha val="43137"/>
                    </a:srgbClr>
                  </a:outerShdw>
                </a:effectLst>
                <a:latin typeface="+mn-lt"/>
              </a:rPr>
              <a:t>Nieobecność przełożonego (konieczność wyznaczenia zastępcy – art. 3</a:t>
            </a:r>
            <a:r>
              <a:rPr lang="pl-PL" sz="2400" b="1" baseline="30000" dirty="0">
                <a:solidFill>
                  <a:schemeClr val="accent3">
                    <a:lumMod val="50000"/>
                  </a:schemeClr>
                </a:solidFill>
                <a:effectLst>
                  <a:outerShdw blurRad="38100" dist="38100" dir="2700000" algn="tl">
                    <a:srgbClr val="000000">
                      <a:alpha val="43137"/>
                    </a:srgbClr>
                  </a:outerShdw>
                </a:effectLst>
                <a:latin typeface="+mn-lt"/>
              </a:rPr>
              <a:t>1</a:t>
            </a:r>
            <a:r>
              <a:rPr lang="pl-PL" sz="2400" b="1" dirty="0">
                <a:solidFill>
                  <a:schemeClr val="accent3">
                    <a:lumMod val="50000"/>
                  </a:schemeClr>
                </a:solidFill>
                <a:effectLst>
                  <a:outerShdw blurRad="38100" dist="38100" dir="2700000" algn="tl">
                    <a:srgbClr val="000000">
                      <a:alpha val="43137"/>
                    </a:srgbClr>
                  </a:outerShdw>
                </a:effectLst>
                <a:latin typeface="+mn-lt"/>
              </a:rPr>
              <a:t> k.p.) - II PK 7/18</a:t>
            </a:r>
          </a:p>
        </p:txBody>
      </p:sp>
      <p:sp>
        <p:nvSpPr>
          <p:cNvPr id="3" name="Symbol zastępczy zawartości 2"/>
          <p:cNvSpPr>
            <a:spLocks noGrp="1"/>
          </p:cNvSpPr>
          <p:nvPr>
            <p:ph idx="1"/>
          </p:nvPr>
        </p:nvSpPr>
        <p:spPr/>
        <p:txBody>
          <a:bodyPr>
            <a:normAutofit/>
          </a:bodyPr>
          <a:lstStyle/>
          <a:p>
            <a:pPr algn="just">
              <a:buFont typeface="Wingdings" panose="05000000000000000000" pitchFamily="2" charset="2"/>
              <a:buChar char="q"/>
            </a:pPr>
            <a:r>
              <a:rPr lang="pl-PL" sz="2000" dirty="0"/>
              <a:t>Czy relatywnie długotrwała nieobecność jedynej osoby uprawnionej do dokonywania czynności z zakresu prawa pracy wstrzymuje „uzyskanie przez pracodawcę wiadomości uzasadniającej rozwiązanie umowy”?</a:t>
            </a:r>
          </a:p>
          <a:p>
            <a:pPr algn="just">
              <a:buFont typeface="Wingdings" panose="05000000000000000000" pitchFamily="2" charset="2"/>
              <a:buChar char="q"/>
            </a:pPr>
            <a:r>
              <a:rPr lang="pl-PL" sz="2000" dirty="0"/>
              <a:t>Niezapewnienie przez niego pracodawcę reprezentacji w sprawach z zakresu prawa pracy nie może rzutować na „przesunięcie” rozpoczęcia miesięcznego terminu z art. 52 § 2 k.p.</a:t>
            </a:r>
          </a:p>
          <a:p>
            <a:pPr algn="just">
              <a:buFont typeface="Wingdings" panose="05000000000000000000" pitchFamily="2" charset="2"/>
              <a:buChar char="q"/>
            </a:pPr>
            <a:r>
              <a:rPr lang="pl-PL" sz="2000" dirty="0"/>
              <a:t>Zaniedbania pracodawcy na niwie organizacyjnej nie mogą negatywnie oddziaływać na sytuację prawną pracownika.</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754992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a:solidFill>
                  <a:schemeClr val="accent3">
                    <a:lumMod val="50000"/>
                  </a:schemeClr>
                </a:solidFill>
                <a:effectLst>
                  <a:outerShdw blurRad="38100" dist="38100" dir="2700000" algn="tl">
                    <a:srgbClr val="000000">
                      <a:alpha val="43137"/>
                    </a:srgbClr>
                  </a:outerShdw>
                </a:effectLst>
                <a:latin typeface="+mn-lt"/>
              </a:rPr>
              <a:t>Brak wiedzy wynikający z elementarnej niestaranności -I PK 117/12 (z tego orzeczenia nie można wywodzić reguły) </a:t>
            </a:r>
          </a:p>
        </p:txBody>
      </p:sp>
      <p:sp>
        <p:nvSpPr>
          <p:cNvPr id="3" name="Symbol zastępczy zawartości 2"/>
          <p:cNvSpPr>
            <a:spLocks noGrp="1"/>
          </p:cNvSpPr>
          <p:nvPr>
            <p:ph idx="1"/>
          </p:nvPr>
        </p:nvSpPr>
        <p:spPr/>
        <p:txBody>
          <a:bodyPr/>
          <a:lstStyle/>
          <a:p>
            <a:pPr marL="0" indent="0" algn="just">
              <a:buNone/>
            </a:pPr>
            <a:r>
              <a:rPr lang="pl-PL" dirty="0"/>
              <a:t>	Nie można uznać, że termin przewidziany w art. 52 § 2 k.p. nie upłynął, </a:t>
            </a:r>
            <a:r>
              <a:rPr lang="pl-PL" b="1" dirty="0"/>
              <a:t>jeżeli kadry pracodawcy i bezpośredni przełożony pracownika wiedzą o przekazywaniu przez pracownika w okresie paru miesięcy niepełnych lub spóźnionych informacji o okresie nieobecności, </a:t>
            </a:r>
            <a:r>
              <a:rPr lang="pl-PL" dirty="0"/>
              <a:t>co wpływa poważnie na dezorganizację pracy, a pomimo tego nie zgłaszają tego faktu osobie uprawnionej do reprezentowania pracodawcy.</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1909979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a:solidFill>
                  <a:schemeClr val="accent3">
                    <a:lumMod val="50000"/>
                  </a:schemeClr>
                </a:solidFill>
                <a:effectLst>
                  <a:outerShdw blurRad="38100" dist="38100" dir="2700000" algn="tl">
                    <a:srgbClr val="000000">
                      <a:alpha val="43137"/>
                    </a:srgbClr>
                  </a:outerShdw>
                </a:effectLst>
                <a:latin typeface="+mn-lt"/>
              </a:rPr>
              <a:t>Brak wiedzy mimo jej dostępności - II PK 76/17 </a:t>
            </a:r>
            <a:r>
              <a:rPr lang="pl-PL" sz="3600" dirty="0">
                <a:latin typeface="+mn-lt"/>
              </a:rPr>
              <a:t> </a:t>
            </a:r>
          </a:p>
        </p:txBody>
      </p:sp>
      <p:sp>
        <p:nvSpPr>
          <p:cNvPr id="3" name="Symbol zastępczy zawartości 2"/>
          <p:cNvSpPr>
            <a:spLocks noGrp="1"/>
          </p:cNvSpPr>
          <p:nvPr>
            <p:ph idx="1"/>
          </p:nvPr>
        </p:nvSpPr>
        <p:spPr>
          <a:xfrm>
            <a:off x="457200" y="1417638"/>
            <a:ext cx="8229600" cy="4708525"/>
          </a:xfrm>
        </p:spPr>
        <p:txBody>
          <a:bodyPr/>
          <a:lstStyle/>
          <a:p>
            <a:pPr marL="0" indent="0" algn="just">
              <a:buNone/>
            </a:pPr>
            <a:endParaRPr lang="pl-PL" sz="2400" dirty="0"/>
          </a:p>
          <a:p>
            <a:pPr marL="0" indent="0" algn="just">
              <a:buNone/>
            </a:pPr>
            <a:r>
              <a:rPr lang="pl-PL" sz="2400" dirty="0"/>
              <a:t>	Termin rozwiązania umowy o pracę bez wypowiedzenia z winy pracownika (art. 52 § 2 k.p.) rozpoczyna bieg od faktycznego uzyskania przez pracodawcę wiadomości o ciężkim naruszeniu przez pracownika jego podstawowych obowiązków (np. od dnia sprawdzenia treści wiadomości wysłanych ze służbowego adresu poczty elektronicznej w okresie trzech miesięcy poprzedzających datę oświadczenia woli o rozwiązaniu stosunku pracy), </a:t>
            </a:r>
            <a:r>
              <a:rPr lang="pl-PL" sz="2400" b="1" dirty="0"/>
              <a:t>a nie od dnia, w którym pracodawca mógł taką wiadomość powziąć (np. od dnia, kiedy służby informatyczne pracodawcy dysponowały możliwością weryfikacji treści wysłanych wiadomości elektronicznych).</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19133330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144A0F-4CE4-4544-B358-E6AC8CEFE0D6}"/>
              </a:ext>
            </a:extLst>
          </p:cNvPr>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Element wiedzy</a:t>
            </a:r>
            <a:r>
              <a:rPr lang="pl-PL" sz="3600" b="1" dirty="0">
                <a:latin typeface="+mn-lt"/>
              </a:rPr>
              <a:t> </a:t>
            </a:r>
          </a:p>
        </p:txBody>
      </p:sp>
      <p:sp>
        <p:nvSpPr>
          <p:cNvPr id="3" name="Symbol zastępczy zawartości 2">
            <a:extLst>
              <a:ext uri="{FF2B5EF4-FFF2-40B4-BE49-F238E27FC236}">
                <a16:creationId xmlns:a16="http://schemas.microsoft.com/office/drawing/2014/main" id="{F8FAE66B-7C0E-45A6-A754-678297B44595}"/>
              </a:ext>
            </a:extLst>
          </p:cNvPr>
          <p:cNvSpPr>
            <a:spLocks noGrp="1"/>
          </p:cNvSpPr>
          <p:nvPr>
            <p:ph idx="1"/>
          </p:nvPr>
        </p:nvSpPr>
        <p:spPr/>
        <p:txBody>
          <a:bodyPr/>
          <a:lstStyle/>
          <a:p>
            <a:pPr algn="just">
              <a:buFont typeface="Wingdings" panose="05000000000000000000" pitchFamily="2" charset="2"/>
              <a:buChar char="q"/>
            </a:pPr>
            <a:r>
              <a:rPr lang="pl-PL" sz="2800" dirty="0"/>
              <a:t>jest to kategoria obiektywna - I PKN 242/01, </a:t>
            </a:r>
          </a:p>
          <a:p>
            <a:pPr algn="just">
              <a:buFont typeface="Wingdings" panose="05000000000000000000" pitchFamily="2" charset="2"/>
              <a:buChar char="q"/>
            </a:pPr>
            <a:r>
              <a:rPr lang="pl-PL" sz="2800" dirty="0"/>
              <a:t>należy ten stan łączyć ze stanem świadomości pracodawcy co do istnienia faktów uzasadniających rozwiązanie umowy (kompletu przesłanek – naruszenie podstawowych obowiązków pracowniczych, wina, naruszenie lub zagrożenie interesów pracodawcy – I PK 5/07),</a:t>
            </a:r>
          </a:p>
          <a:p>
            <a:pPr algn="just">
              <a:buFont typeface="Wingdings" panose="05000000000000000000" pitchFamily="2" charset="2"/>
              <a:buChar char="q"/>
            </a:pPr>
            <a:r>
              <a:rPr lang="pl-PL" sz="2800" dirty="0"/>
              <a:t> należy ustalić, czy stan wiedzy jest taki, że pracodawca może podjąć racjonalną decyzję – I PK 587/01, I PK 183/16</a:t>
            </a:r>
            <a:r>
              <a:rPr lang="pl-PL" dirty="0"/>
              <a:t>     </a:t>
            </a:r>
          </a:p>
          <a:p>
            <a:pPr marL="0" indent="0" algn="just">
              <a:buNone/>
            </a:pPr>
            <a:endParaRPr lang="pl-PL" dirty="0"/>
          </a:p>
          <a:p>
            <a:endParaRPr lang="pl-PL" dirty="0"/>
          </a:p>
        </p:txBody>
      </p:sp>
      <p:pic>
        <p:nvPicPr>
          <p:cNvPr id="4" name="Picture 4" descr="C:\Program Files (x86)\Microsoft Office\MEDIA\OFFICE12\Lines\BD10307_.gif">
            <a:extLst>
              <a:ext uri="{FF2B5EF4-FFF2-40B4-BE49-F238E27FC236}">
                <a16:creationId xmlns:a16="http://schemas.microsoft.com/office/drawing/2014/main" id="{33008363-2488-469D-AC01-D6BE5BB4B736}"/>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3188576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2400" b="1" dirty="0">
                <a:solidFill>
                  <a:schemeClr val="accent6">
                    <a:lumMod val="50000"/>
                  </a:schemeClr>
                </a:solidFill>
                <a:effectLst>
                  <a:outerShdw blurRad="38100" dist="38100" dir="2700000" algn="tl">
                    <a:srgbClr val="000000">
                      <a:alpha val="43137"/>
                    </a:srgbClr>
                  </a:outerShdw>
                </a:effectLst>
                <a:latin typeface="+mn-lt"/>
              </a:rPr>
              <a:t>Treść świadectwa pracy – okresy pracy w szczególnych warunkach / III PZP 5/22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​Czy na podstawie art. 97 § 2 kodeksu pracy w zw. z § 2 ust. 1 pkt 15 rozporządzenia Ministra Rodziny, Pracy i Polityki Społecznej z dnia 30 grudnia 2016 r. w sprawie świadectwa pracy (tekst jedn. w Dz. U. z 2020 r. poz. 1862) w ust. 6 pkt 11 świadectwa pracy należy podać informację o okresie wykonywania pracy w szczególnych warunkach lub w szczególnym charakterze, świadczonej po dniu 31 grudnia 2008 r., o której mowa w ustawie z dnia 19 grudnia 2008 r. o emeryturach pomostowych (tekst jedn. w Dz. U. z 2022 r. poz. 1340), </a:t>
            </a:r>
          </a:p>
          <a:p>
            <a:pPr marL="0" indent="0" algn="just">
              <a:buNone/>
            </a:pPr>
            <a:r>
              <a:rPr lang="pl-PL" dirty="0"/>
              <a:t>czy też - zgodnie z dyrektywami sposobu wypełniania świadectwa pracy, umieszczonymi w załączniku do rozporządzenia - pracodawca może wskazać w świadectwie pracy jedynie okres zatrudnienia pracownika przypadający do dnia 31 grudnia 2008 r., przy wykonywaniu prac, o których mowa w rozporządzeniu Rady Ministrów z dnia 7 lutego 1983 r. w sprawie wieku emerytalnego pracowników zatrudnionych w szczególnych warunkach lub w szczególnym charakterze (Dz. U. poz. 43, ze zm.).</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92874"/>
            <a:ext cx="9144000" cy="152400"/>
          </a:xfrm>
          <a:prstGeom prst="rect">
            <a:avLst/>
          </a:prstGeom>
          <a:noFill/>
          <a:ln w="9525">
            <a:noFill/>
            <a:miter lim="800000"/>
            <a:headEnd/>
            <a:tailEnd/>
          </a:ln>
        </p:spPr>
      </p:pic>
    </p:spTree>
    <p:extLst>
      <p:ext uri="{BB962C8B-B14F-4D97-AF65-F5344CB8AC3E}">
        <p14:creationId xmlns:p14="http://schemas.microsoft.com/office/powerpoint/2010/main" val="1583037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6FA30F-ABB3-4657-8063-6672F604C849}"/>
              </a:ext>
            </a:extLst>
          </p:cNvPr>
          <p:cNvSpPr>
            <a:spLocks noGrp="1"/>
          </p:cNvSpPr>
          <p:nvPr>
            <p:ph type="title"/>
          </p:nvPr>
        </p:nvSpPr>
        <p:spPr/>
        <p:txBody>
          <a:bodyPr>
            <a:normAutofit/>
          </a:bodyPr>
          <a:lstStyle/>
          <a:p>
            <a:r>
              <a:rPr lang="pl-PL" sz="2400" b="1" dirty="0">
                <a:solidFill>
                  <a:schemeClr val="accent3">
                    <a:lumMod val="50000"/>
                  </a:schemeClr>
                </a:solidFill>
                <a:effectLst>
                  <a:outerShdw blurRad="38100" dist="38100" dir="2700000" algn="tl">
                    <a:srgbClr val="000000">
                      <a:alpha val="43137"/>
                    </a:srgbClr>
                  </a:outerShdw>
                </a:effectLst>
                <a:latin typeface="+mn-lt"/>
              </a:rPr>
              <a:t>Działania podjęte w celu weryfikacji zachowania pracownika</a:t>
            </a:r>
            <a:r>
              <a:rPr lang="pl-PL" sz="3600" dirty="0">
                <a:latin typeface="+mn-lt"/>
              </a:rPr>
              <a:t>  </a:t>
            </a:r>
          </a:p>
        </p:txBody>
      </p:sp>
      <p:graphicFrame>
        <p:nvGraphicFramePr>
          <p:cNvPr id="6" name="Symbol zastępczy zawartości 5">
            <a:extLst>
              <a:ext uri="{FF2B5EF4-FFF2-40B4-BE49-F238E27FC236}">
                <a16:creationId xmlns:a16="http://schemas.microsoft.com/office/drawing/2014/main" id="{7E2BE366-1CF2-463E-AFCB-8A1136622680}"/>
              </a:ext>
            </a:extLst>
          </p:cNvPr>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4" descr="C:\Program Files (x86)\Microsoft Office\MEDIA\OFFICE12\Lines\BD10307_.gif">
            <a:extLst>
              <a:ext uri="{FF2B5EF4-FFF2-40B4-BE49-F238E27FC236}">
                <a16:creationId xmlns:a16="http://schemas.microsoft.com/office/drawing/2014/main" id="{3009A469-2C91-4B61-BAA3-D23D085312A5}"/>
              </a:ext>
            </a:extLst>
          </p:cNvPr>
          <p:cNvPicPr>
            <a:picLocks noChangeAspect="1" noChangeArrowheads="1"/>
          </p:cNvPicPr>
          <p:nvPr/>
        </p:nvPicPr>
        <p:blipFill>
          <a:blip r:embed="rId8"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410578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6F625E-2E79-48A4-99C2-AE893245850B}"/>
              </a:ext>
            </a:extLst>
          </p:cNvPr>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Analiza prawna – II PK 193/13</a:t>
            </a:r>
          </a:p>
        </p:txBody>
      </p:sp>
      <p:sp>
        <p:nvSpPr>
          <p:cNvPr id="3" name="Symbol zastępczy zawartości 2">
            <a:extLst>
              <a:ext uri="{FF2B5EF4-FFF2-40B4-BE49-F238E27FC236}">
                <a16:creationId xmlns:a16="http://schemas.microsoft.com/office/drawing/2014/main" id="{4E1B747D-B5BB-4126-BF6B-52EA5EB15182}"/>
              </a:ext>
            </a:extLst>
          </p:cNvPr>
          <p:cNvSpPr>
            <a:spLocks noGrp="1"/>
          </p:cNvSpPr>
          <p:nvPr>
            <p:ph idx="1"/>
          </p:nvPr>
        </p:nvSpPr>
        <p:spPr/>
        <p:txBody>
          <a:bodyPr/>
          <a:lstStyle/>
          <a:p>
            <a:pPr marL="0" indent="0" algn="just">
              <a:buNone/>
            </a:pPr>
            <a:r>
              <a:rPr lang="pl-PL" dirty="0"/>
              <a:t>W ramach niezwłocznie wszczętego i sprawnie prowadzonego postępowania wyjaśniającego, które prowadzi do uzyskania wiadomości o okolicznościach uzasadniających rozwiązanie z pracownikiem stosunku pracy bez wypowiedzenia z jego winy (art. 52 § 2 k.p.) </a:t>
            </a:r>
            <a:r>
              <a:rPr lang="pl-PL" b="1" dirty="0"/>
              <a:t>może mieścić się (także sprawnie przeprowadzona) analiza prawnej dopuszczalności takiej decyzji.</a:t>
            </a:r>
          </a:p>
        </p:txBody>
      </p:sp>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785706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Czasami też ocena skutków </a:t>
            </a:r>
          </a:p>
        </p:txBody>
      </p:sp>
      <p:sp>
        <p:nvSpPr>
          <p:cNvPr id="3" name="Symbol zastępczy zawartości 2"/>
          <p:cNvSpPr>
            <a:spLocks noGrp="1"/>
          </p:cNvSpPr>
          <p:nvPr>
            <p:ph idx="1"/>
          </p:nvPr>
        </p:nvSpPr>
        <p:spPr>
          <a:xfrm>
            <a:off x="457200" y="1972733"/>
            <a:ext cx="8229600" cy="4153430"/>
          </a:xfrm>
        </p:spPr>
        <p:txBody>
          <a:bodyPr/>
          <a:lstStyle/>
          <a:p>
            <a:r>
              <a:rPr lang="pl-PL" dirty="0"/>
              <a:t>II PK 146/14 </a:t>
            </a:r>
          </a:p>
          <a:p>
            <a:pPr algn="just"/>
            <a:r>
              <a:rPr lang="pl-PL" dirty="0"/>
              <a:t>Uzyskanie przez pracodawcę wiadomości, jako momentu rozpoczęcia biegu terminu do rozwiązania z pracownikiem umowy o pracę bez wypowiedzenia z jego winy (art. 52 § 2 k.p.) może wymagać nie tylko informacji o jego zachowaniu, lecz także czasu niezbędnego na ocenę skutków tego zachowania, jeżeli przemawiają za tym ustalone w sprawie okoliczności faktyczne.</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1446857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Miara sprawności </a:t>
            </a:r>
          </a:p>
        </p:txBody>
      </p:sp>
      <p:sp>
        <p:nvSpPr>
          <p:cNvPr id="3" name="Symbol zastępczy zawartości 2"/>
          <p:cNvSpPr>
            <a:spLocks noGrp="1"/>
          </p:cNvSpPr>
          <p:nvPr>
            <p:ph idx="1"/>
          </p:nvPr>
        </p:nvSpPr>
        <p:spPr/>
        <p:txBody>
          <a:bodyPr/>
          <a:lstStyle/>
          <a:p>
            <a:pPr algn="just"/>
            <a:r>
              <a:rPr lang="pl-PL" dirty="0"/>
              <a:t>zależy od okoliczności faktycznych, a przede wszystkim od stopnia skomplikowania materii będącej przedmiotem sprawy,</a:t>
            </a:r>
          </a:p>
          <a:p>
            <a:pPr algn="just"/>
            <a:r>
              <a:rPr lang="pl-PL" dirty="0"/>
              <a:t>w sprawach oczywistych w zasadzie termin biegnie od razu,  </a:t>
            </a:r>
          </a:p>
          <a:p>
            <a:pPr algn="just"/>
            <a:r>
              <a:rPr lang="pl-PL" dirty="0"/>
              <a:t>dłużej w sprawach skomplikowanych lub specjalistycznych</a:t>
            </a:r>
          </a:p>
          <a:p>
            <a:pPr marL="0" indent="0" algn="just">
              <a:buNone/>
            </a:pPr>
            <a:r>
              <a:rPr lang="pl-PL" dirty="0"/>
              <a:t>Zob. I PKN 587/01, I PK 32/08, II PK 372/15</a:t>
            </a:r>
          </a:p>
        </p:txBody>
      </p:sp>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4202471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A6034A-C1CC-4898-9AEC-791B7ACF4433}"/>
              </a:ext>
            </a:extLst>
          </p:cNvPr>
          <p:cNvSpPr>
            <a:spLocks noGrp="1"/>
          </p:cNvSpPr>
          <p:nvPr>
            <p:ph type="title"/>
          </p:nvPr>
        </p:nvSpPr>
        <p:spPr>
          <a:xfrm>
            <a:off x="457200" y="339651"/>
            <a:ext cx="8229600" cy="274042"/>
          </a:xfrm>
        </p:spPr>
        <p:txBody>
          <a:bodyPr>
            <a:noAutofit/>
          </a:bodyPr>
          <a:lstStyle/>
          <a:p>
            <a:r>
              <a:rPr lang="pl-PL" sz="2800" b="1" dirty="0">
                <a:solidFill>
                  <a:schemeClr val="accent6">
                    <a:lumMod val="50000"/>
                  </a:schemeClr>
                </a:solidFill>
                <a:effectLst>
                  <a:outerShdw blurRad="38100" dist="38100" dir="2700000" algn="tl">
                    <a:srgbClr val="000000">
                      <a:alpha val="43137"/>
                    </a:srgbClr>
                  </a:outerShdw>
                </a:effectLst>
                <a:latin typeface="+mn-lt"/>
              </a:rPr>
              <a:t>Ponowienie i przeciąganie kontroli</a:t>
            </a:r>
          </a:p>
        </p:txBody>
      </p:sp>
      <p:graphicFrame>
        <p:nvGraphicFramePr>
          <p:cNvPr id="5" name="Symbol zastępczy zawartości 4"/>
          <p:cNvGraphicFramePr>
            <a:graphicFrameLocks noGrp="1"/>
          </p:cNvGraphicFramePr>
          <p:nvPr>
            <p:ph idx="1"/>
          </p:nvPr>
        </p:nvGraphicFramePr>
        <p:xfrm>
          <a:off x="251520" y="692696"/>
          <a:ext cx="856895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7"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4196287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Zarzut nadużycia prawa – art. 8 k.p.</a:t>
            </a:r>
            <a:r>
              <a:rPr lang="pl-PL" dirty="0">
                <a:latin typeface="+mn-lt"/>
              </a:rPr>
              <a:t> </a:t>
            </a:r>
          </a:p>
        </p:txBody>
      </p:sp>
      <p:grpSp>
        <p:nvGrpSpPr>
          <p:cNvPr id="6" name="Grupa 5"/>
          <p:cNvGrpSpPr/>
          <p:nvPr/>
        </p:nvGrpSpPr>
        <p:grpSpPr>
          <a:xfrm>
            <a:off x="457200" y="1340768"/>
            <a:ext cx="8229600" cy="5112568"/>
            <a:chOff x="457200" y="2042931"/>
            <a:chExt cx="8229600" cy="3640500"/>
          </a:xfrm>
        </p:grpSpPr>
        <p:sp>
          <p:nvSpPr>
            <p:cNvPr id="7" name="Dowolny kształt 6"/>
            <p:cNvSpPr/>
            <p:nvPr/>
          </p:nvSpPr>
          <p:spPr>
            <a:xfrm>
              <a:off x="457200" y="2042931"/>
              <a:ext cx="8229600" cy="1784250"/>
            </a:xfrm>
            <a:custGeom>
              <a:avLst/>
              <a:gdLst>
                <a:gd name="connsiteX0" fmla="*/ 0 w 8229600"/>
                <a:gd name="connsiteY0" fmla="*/ 297381 h 1784250"/>
                <a:gd name="connsiteX1" fmla="*/ 297381 w 8229600"/>
                <a:gd name="connsiteY1" fmla="*/ 0 h 1784250"/>
                <a:gd name="connsiteX2" fmla="*/ 7932219 w 8229600"/>
                <a:gd name="connsiteY2" fmla="*/ 0 h 1784250"/>
                <a:gd name="connsiteX3" fmla="*/ 8229600 w 8229600"/>
                <a:gd name="connsiteY3" fmla="*/ 297381 h 1784250"/>
                <a:gd name="connsiteX4" fmla="*/ 8229600 w 8229600"/>
                <a:gd name="connsiteY4" fmla="*/ 1486869 h 1784250"/>
                <a:gd name="connsiteX5" fmla="*/ 7932219 w 8229600"/>
                <a:gd name="connsiteY5" fmla="*/ 1784250 h 1784250"/>
                <a:gd name="connsiteX6" fmla="*/ 297381 w 8229600"/>
                <a:gd name="connsiteY6" fmla="*/ 1784250 h 1784250"/>
                <a:gd name="connsiteX7" fmla="*/ 0 w 8229600"/>
                <a:gd name="connsiteY7" fmla="*/ 1486869 h 1784250"/>
                <a:gd name="connsiteX8" fmla="*/ 0 w 8229600"/>
                <a:gd name="connsiteY8" fmla="*/ 297381 h 1784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784250">
                  <a:moveTo>
                    <a:pt x="0" y="297381"/>
                  </a:moveTo>
                  <a:cubicBezTo>
                    <a:pt x="0" y="133142"/>
                    <a:pt x="133142" y="0"/>
                    <a:pt x="297381" y="0"/>
                  </a:cubicBezTo>
                  <a:lnTo>
                    <a:pt x="7932219" y="0"/>
                  </a:lnTo>
                  <a:cubicBezTo>
                    <a:pt x="8096458" y="0"/>
                    <a:pt x="8229600" y="133142"/>
                    <a:pt x="8229600" y="297381"/>
                  </a:cubicBezTo>
                  <a:lnTo>
                    <a:pt x="8229600" y="1486869"/>
                  </a:lnTo>
                  <a:cubicBezTo>
                    <a:pt x="8229600" y="1651108"/>
                    <a:pt x="8096458" y="1784250"/>
                    <a:pt x="7932219" y="1784250"/>
                  </a:cubicBezTo>
                  <a:lnTo>
                    <a:pt x="297381" y="1784250"/>
                  </a:lnTo>
                  <a:cubicBezTo>
                    <a:pt x="133142" y="1784250"/>
                    <a:pt x="0" y="1651108"/>
                    <a:pt x="0" y="1486869"/>
                  </a:cubicBezTo>
                  <a:lnTo>
                    <a:pt x="0" y="297381"/>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82350" tIns="182350" rIns="182350" bIns="182350" numCol="1" spcCol="1270" anchor="ctr" anchorCtr="0">
              <a:noAutofit/>
            </a:bodyPr>
            <a:lstStyle/>
            <a:p>
              <a:pPr lvl="0" algn="just" defTabSz="1111250" rtl="0">
                <a:lnSpc>
                  <a:spcPct val="90000"/>
                </a:lnSpc>
                <a:spcBef>
                  <a:spcPct val="0"/>
                </a:spcBef>
                <a:spcAft>
                  <a:spcPct val="35000"/>
                </a:spcAft>
              </a:pPr>
              <a:r>
                <a:rPr lang="pl-PL" sz="2500" kern="1200" dirty="0"/>
                <a:t>Jeżeli rozwiązanie umowy o pracę było uzasadnione, ale nastąpiło z nieznacznym naruszeniem terminu z art. 52 § 2 k.p. sąd może oddalić roszczenie o przywrócenie do pracy lub odszkodowanie, jeżeli stałoby to w sprzeczności z art. 8 k.p. </a:t>
              </a:r>
            </a:p>
          </p:txBody>
        </p:sp>
        <p:sp>
          <p:nvSpPr>
            <p:cNvPr id="8" name="Dowolny kształt 7"/>
            <p:cNvSpPr/>
            <p:nvPr/>
          </p:nvSpPr>
          <p:spPr>
            <a:xfrm>
              <a:off x="457200" y="3899181"/>
              <a:ext cx="8229600" cy="1784250"/>
            </a:xfrm>
            <a:custGeom>
              <a:avLst/>
              <a:gdLst>
                <a:gd name="connsiteX0" fmla="*/ 0 w 8229600"/>
                <a:gd name="connsiteY0" fmla="*/ 297381 h 1784250"/>
                <a:gd name="connsiteX1" fmla="*/ 297381 w 8229600"/>
                <a:gd name="connsiteY1" fmla="*/ 0 h 1784250"/>
                <a:gd name="connsiteX2" fmla="*/ 7932219 w 8229600"/>
                <a:gd name="connsiteY2" fmla="*/ 0 h 1784250"/>
                <a:gd name="connsiteX3" fmla="*/ 8229600 w 8229600"/>
                <a:gd name="connsiteY3" fmla="*/ 297381 h 1784250"/>
                <a:gd name="connsiteX4" fmla="*/ 8229600 w 8229600"/>
                <a:gd name="connsiteY4" fmla="*/ 1486869 h 1784250"/>
                <a:gd name="connsiteX5" fmla="*/ 7932219 w 8229600"/>
                <a:gd name="connsiteY5" fmla="*/ 1784250 h 1784250"/>
                <a:gd name="connsiteX6" fmla="*/ 297381 w 8229600"/>
                <a:gd name="connsiteY6" fmla="*/ 1784250 h 1784250"/>
                <a:gd name="connsiteX7" fmla="*/ 0 w 8229600"/>
                <a:gd name="connsiteY7" fmla="*/ 1486869 h 1784250"/>
                <a:gd name="connsiteX8" fmla="*/ 0 w 8229600"/>
                <a:gd name="connsiteY8" fmla="*/ 297381 h 1784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784250">
                  <a:moveTo>
                    <a:pt x="0" y="297381"/>
                  </a:moveTo>
                  <a:cubicBezTo>
                    <a:pt x="0" y="133142"/>
                    <a:pt x="133142" y="0"/>
                    <a:pt x="297381" y="0"/>
                  </a:cubicBezTo>
                  <a:lnTo>
                    <a:pt x="7932219" y="0"/>
                  </a:lnTo>
                  <a:cubicBezTo>
                    <a:pt x="8096458" y="0"/>
                    <a:pt x="8229600" y="133142"/>
                    <a:pt x="8229600" y="297381"/>
                  </a:cubicBezTo>
                  <a:lnTo>
                    <a:pt x="8229600" y="1486869"/>
                  </a:lnTo>
                  <a:cubicBezTo>
                    <a:pt x="8229600" y="1651108"/>
                    <a:pt x="8096458" y="1784250"/>
                    <a:pt x="7932219" y="1784250"/>
                  </a:cubicBezTo>
                  <a:lnTo>
                    <a:pt x="297381" y="1784250"/>
                  </a:lnTo>
                  <a:cubicBezTo>
                    <a:pt x="133142" y="1784250"/>
                    <a:pt x="0" y="1651108"/>
                    <a:pt x="0" y="1486869"/>
                  </a:cubicBezTo>
                  <a:lnTo>
                    <a:pt x="0" y="297381"/>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182350" tIns="182350" rIns="182350" bIns="182350" numCol="1" spcCol="1270" anchor="ctr" anchorCtr="0">
              <a:noAutofit/>
            </a:bodyPr>
            <a:lstStyle/>
            <a:p>
              <a:pPr lvl="0" algn="just" defTabSz="1111250" rtl="0">
                <a:lnSpc>
                  <a:spcPct val="90000"/>
                </a:lnSpc>
                <a:spcBef>
                  <a:spcPct val="0"/>
                </a:spcBef>
                <a:spcAft>
                  <a:spcPct val="35000"/>
                </a:spcAft>
              </a:pPr>
              <a:r>
                <a:rPr lang="pl-PL" sz="2500" kern="1200" dirty="0"/>
                <a:t>W takim przypadku sąd powinien uzasadnić dlaczego przekroczenie terminu uznano za nieznaczne oraz z jakich przyczyn uwzględnienie powództwa pozostawałoby w sprzeczności z art. 8 k.p.</a:t>
              </a:r>
            </a:p>
          </p:txBody>
        </p:sp>
      </p:grpSp>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6010667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latin typeface="+mn-lt"/>
              </a:rPr>
              <a:t>Zasięgnięcie opinii związku zawodowego - art. 52 § 3 k.p.</a:t>
            </a:r>
            <a:r>
              <a:rPr lang="pl-PL" sz="3600" b="1" dirty="0">
                <a:solidFill>
                  <a:schemeClr val="accent3">
                    <a:lumMod val="50000"/>
                  </a:schemeClr>
                </a:solidFill>
                <a:effectLst>
                  <a:outerShdw blurRad="38100" dist="38100" dir="2700000" algn="tl">
                    <a:srgbClr val="000000">
                      <a:alpha val="43137"/>
                    </a:srgbClr>
                  </a:outerShdw>
                </a:effectLst>
                <a:latin typeface="+mn-lt"/>
              </a:rPr>
              <a:t> </a:t>
            </a:r>
            <a:endParaRPr lang="pl-PL" sz="3600" dirty="0">
              <a:latin typeface="+mn-lt"/>
            </a:endParaRPr>
          </a:p>
        </p:txBody>
      </p:sp>
      <p:sp>
        <p:nvSpPr>
          <p:cNvPr id="3" name="Symbol zastępczy zawartości 2"/>
          <p:cNvSpPr>
            <a:spLocks noGrp="1"/>
          </p:cNvSpPr>
          <p:nvPr>
            <p:ph idx="1"/>
          </p:nvPr>
        </p:nvSpPr>
        <p:spPr/>
        <p:txBody>
          <a:bodyPr/>
          <a:lstStyle/>
          <a:p>
            <a:pPr marL="0" indent="0" algn="just">
              <a:buNone/>
            </a:pPr>
            <a:r>
              <a:rPr lang="pl-PL" sz="2800" dirty="0"/>
              <a:t>	Pracodawca podejmuje decyzję w sprawie rozwiązania umowy po zasięgnięciu opinii reprezentującej pracownika zakładowej organizacji związkowej, którą zawiadamia o przyczynie uzasadniającej rozwiązanie umowy. </a:t>
            </a:r>
          </a:p>
          <a:p>
            <a:pPr marL="0" indent="0" algn="just">
              <a:buNone/>
            </a:pPr>
            <a:r>
              <a:rPr lang="pl-PL" sz="2800" dirty="0"/>
              <a:t>	W razie zastrzeżeń co do zasadności rozwiązania umowy zakładowa organizacja związkowa wyraża swoją opinię niezwłocznie, nie później jednak niż w ciągu 3 dni.</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237288"/>
            <a:ext cx="9144000" cy="288056"/>
          </a:xfrm>
          <a:prstGeom prst="rect">
            <a:avLst/>
          </a:prstGeom>
          <a:noFill/>
          <a:ln w="9525">
            <a:noFill/>
            <a:miter lim="800000"/>
            <a:headEnd/>
            <a:tailEnd/>
          </a:ln>
        </p:spPr>
      </p:pic>
    </p:spTree>
    <p:extLst>
      <p:ext uri="{BB962C8B-B14F-4D97-AF65-F5344CB8AC3E}">
        <p14:creationId xmlns:p14="http://schemas.microsoft.com/office/powerpoint/2010/main" val="3171835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537"/>
          </a:xfrm>
        </p:spPr>
        <p:txBody>
          <a:bodyPr>
            <a:noAutofit/>
          </a:bodyPr>
          <a:lstStyle/>
          <a:p>
            <a:pPr>
              <a:defRPr/>
            </a:pPr>
            <a:r>
              <a:rPr lang="pl-PL" sz="2800" b="1" dirty="0">
                <a:solidFill>
                  <a:schemeClr val="accent3">
                    <a:lumMod val="50000"/>
                  </a:schemeClr>
                </a:solidFill>
                <a:effectLst>
                  <a:outerShdw blurRad="38100" dist="38100" dir="2700000" algn="tl">
                    <a:srgbClr val="000000">
                      <a:alpha val="43137"/>
                    </a:srgbClr>
                  </a:outerShdw>
                </a:effectLst>
                <a:latin typeface="+mn-lt"/>
              </a:rPr>
              <a:t>Zasięgnięcie opinii związku zawodowego </a:t>
            </a:r>
            <a:br>
              <a:rPr lang="pl-PL" sz="2800" b="1" dirty="0">
                <a:solidFill>
                  <a:schemeClr val="accent3">
                    <a:lumMod val="50000"/>
                  </a:schemeClr>
                </a:solidFill>
                <a:effectLst>
                  <a:outerShdw blurRad="38100" dist="38100" dir="2700000" algn="tl">
                    <a:srgbClr val="000000">
                      <a:alpha val="43137"/>
                    </a:srgbClr>
                  </a:outerShdw>
                </a:effectLst>
                <a:latin typeface="+mn-lt"/>
              </a:rPr>
            </a:br>
            <a:r>
              <a:rPr lang="pl-PL" sz="2800" b="1" dirty="0">
                <a:solidFill>
                  <a:schemeClr val="accent3">
                    <a:lumMod val="50000"/>
                  </a:schemeClr>
                </a:solidFill>
                <a:effectLst>
                  <a:outerShdw blurRad="38100" dist="38100" dir="2700000" algn="tl">
                    <a:srgbClr val="000000">
                      <a:alpha val="43137"/>
                    </a:srgbClr>
                  </a:outerShdw>
                </a:effectLst>
                <a:latin typeface="+mn-lt"/>
              </a:rPr>
              <a:t>- art. 52 § 3 k.p.   </a:t>
            </a:r>
          </a:p>
        </p:txBody>
      </p:sp>
      <p:grpSp>
        <p:nvGrpSpPr>
          <p:cNvPr id="3" name="Grupa 4"/>
          <p:cNvGrpSpPr/>
          <p:nvPr/>
        </p:nvGrpSpPr>
        <p:grpSpPr>
          <a:xfrm>
            <a:off x="539553" y="1556792"/>
            <a:ext cx="7992888" cy="4608512"/>
            <a:chOff x="3090671" y="839294"/>
            <a:chExt cx="2962656" cy="3494447"/>
          </a:xfrm>
          <a:solidFill>
            <a:schemeClr val="accent3">
              <a:lumMod val="60000"/>
              <a:lumOff val="40000"/>
            </a:schemeClr>
          </a:solidFill>
        </p:grpSpPr>
        <p:sp>
          <p:nvSpPr>
            <p:cNvPr id="6" name="Dowolny kształt 5"/>
            <p:cNvSpPr/>
            <p:nvPr/>
          </p:nvSpPr>
          <p:spPr>
            <a:xfrm>
              <a:off x="3090671" y="839294"/>
              <a:ext cx="2962656" cy="1704608"/>
            </a:xfrm>
            <a:custGeom>
              <a:avLst/>
              <a:gdLst>
                <a:gd name="connsiteX0" fmla="*/ 0 w 2962656"/>
                <a:gd name="connsiteY0" fmla="*/ 284107 h 1704608"/>
                <a:gd name="connsiteX1" fmla="*/ 83213 w 2962656"/>
                <a:gd name="connsiteY1" fmla="*/ 83213 h 1704608"/>
                <a:gd name="connsiteX2" fmla="*/ 284107 w 2962656"/>
                <a:gd name="connsiteY2" fmla="*/ 0 h 1704608"/>
                <a:gd name="connsiteX3" fmla="*/ 2678549 w 2962656"/>
                <a:gd name="connsiteY3" fmla="*/ 0 h 1704608"/>
                <a:gd name="connsiteX4" fmla="*/ 2879443 w 2962656"/>
                <a:gd name="connsiteY4" fmla="*/ 83213 h 1704608"/>
                <a:gd name="connsiteX5" fmla="*/ 2962656 w 2962656"/>
                <a:gd name="connsiteY5" fmla="*/ 284107 h 1704608"/>
                <a:gd name="connsiteX6" fmla="*/ 2962656 w 2962656"/>
                <a:gd name="connsiteY6" fmla="*/ 1420501 h 1704608"/>
                <a:gd name="connsiteX7" fmla="*/ 2879443 w 2962656"/>
                <a:gd name="connsiteY7" fmla="*/ 1621395 h 1704608"/>
                <a:gd name="connsiteX8" fmla="*/ 2678549 w 2962656"/>
                <a:gd name="connsiteY8" fmla="*/ 1704608 h 1704608"/>
                <a:gd name="connsiteX9" fmla="*/ 284107 w 2962656"/>
                <a:gd name="connsiteY9" fmla="*/ 1704608 h 1704608"/>
                <a:gd name="connsiteX10" fmla="*/ 83213 w 2962656"/>
                <a:gd name="connsiteY10" fmla="*/ 1621395 h 1704608"/>
                <a:gd name="connsiteX11" fmla="*/ 0 w 2962656"/>
                <a:gd name="connsiteY11" fmla="*/ 1420501 h 1704608"/>
                <a:gd name="connsiteX12" fmla="*/ 0 w 2962656"/>
                <a:gd name="connsiteY12" fmla="*/ 284107 h 1704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62656" h="1704608">
                  <a:moveTo>
                    <a:pt x="0" y="284107"/>
                  </a:moveTo>
                  <a:cubicBezTo>
                    <a:pt x="0" y="208757"/>
                    <a:pt x="29933" y="136493"/>
                    <a:pt x="83213" y="83213"/>
                  </a:cubicBezTo>
                  <a:cubicBezTo>
                    <a:pt x="136493" y="29933"/>
                    <a:pt x="208757" y="0"/>
                    <a:pt x="284107" y="0"/>
                  </a:cubicBezTo>
                  <a:lnTo>
                    <a:pt x="2678549" y="0"/>
                  </a:lnTo>
                  <a:cubicBezTo>
                    <a:pt x="2753899" y="0"/>
                    <a:pt x="2826163" y="29933"/>
                    <a:pt x="2879443" y="83213"/>
                  </a:cubicBezTo>
                  <a:cubicBezTo>
                    <a:pt x="2932723" y="136493"/>
                    <a:pt x="2962656" y="208757"/>
                    <a:pt x="2962656" y="284107"/>
                  </a:cubicBezTo>
                  <a:lnTo>
                    <a:pt x="2962656" y="1420501"/>
                  </a:lnTo>
                  <a:cubicBezTo>
                    <a:pt x="2962656" y="1495851"/>
                    <a:pt x="2932723" y="1568115"/>
                    <a:pt x="2879443" y="1621395"/>
                  </a:cubicBezTo>
                  <a:cubicBezTo>
                    <a:pt x="2826163" y="1674675"/>
                    <a:pt x="2753899" y="1704608"/>
                    <a:pt x="2678549" y="1704608"/>
                  </a:cubicBezTo>
                  <a:lnTo>
                    <a:pt x="284107" y="1704608"/>
                  </a:lnTo>
                  <a:cubicBezTo>
                    <a:pt x="208757" y="1704608"/>
                    <a:pt x="136493" y="1674675"/>
                    <a:pt x="83213" y="1621395"/>
                  </a:cubicBezTo>
                  <a:cubicBezTo>
                    <a:pt x="29933" y="1568115"/>
                    <a:pt x="0" y="1495851"/>
                    <a:pt x="0" y="1420501"/>
                  </a:cubicBezTo>
                  <a:lnTo>
                    <a:pt x="0" y="284107"/>
                  </a:lnTo>
                  <a:close/>
                </a:path>
              </a:pathLst>
            </a:custGeom>
          </p:spPr>
          <p:style>
            <a:lnRef idx="2">
              <a:schemeClr val="dk1"/>
            </a:lnRef>
            <a:fillRef idx="1">
              <a:schemeClr val="lt1"/>
            </a:fillRef>
            <a:effectRef idx="0">
              <a:schemeClr val="dk1"/>
            </a:effectRef>
            <a:fontRef idx="minor">
              <a:schemeClr val="dk1"/>
            </a:fontRef>
          </p:style>
          <p:txBody>
            <a:bodyPr lIns="159412" tIns="121312" rIns="159412" bIns="121312" spcCol="1270" anchor="ctr"/>
            <a:lstStyle/>
            <a:p>
              <a:pPr marL="457200" indent="-457200" algn="just" defTabSz="889000">
                <a:lnSpc>
                  <a:spcPct val="90000"/>
                </a:lnSpc>
                <a:spcAft>
                  <a:spcPct val="35000"/>
                </a:spcAft>
                <a:buFont typeface="Wingdings" panose="05000000000000000000" pitchFamily="2" charset="2"/>
                <a:buChar char="q"/>
                <a:defRPr/>
              </a:pPr>
              <a:r>
                <a:rPr lang="pl-PL" sz="2800" dirty="0">
                  <a:ln w="18415" cmpd="sng">
                    <a:solidFill>
                      <a:schemeClr val="tx1"/>
                    </a:solidFill>
                    <a:prstDash val="solid"/>
                  </a:ln>
                  <a:solidFill>
                    <a:schemeClr val="tx1"/>
                  </a:solidFill>
                </a:rPr>
                <a:t>nie ma wymogu formy pisemnej, lecz ze względów dowodowych lepiej ją zachować,</a:t>
              </a:r>
            </a:p>
            <a:p>
              <a:pPr marL="457200" indent="-457200" algn="just" defTabSz="889000">
                <a:lnSpc>
                  <a:spcPct val="90000"/>
                </a:lnSpc>
                <a:spcAft>
                  <a:spcPct val="35000"/>
                </a:spcAft>
                <a:buFont typeface="Wingdings" panose="05000000000000000000" pitchFamily="2" charset="2"/>
                <a:buChar char="q"/>
                <a:defRPr/>
              </a:pPr>
              <a:r>
                <a:rPr lang="pl-PL" sz="2800" dirty="0">
                  <a:ln w="18415" cmpd="sng">
                    <a:solidFill>
                      <a:schemeClr val="tx1"/>
                    </a:solidFill>
                    <a:prstDash val="solid"/>
                  </a:ln>
                  <a:solidFill>
                    <a:schemeClr val="tx1"/>
                  </a:solidFill>
                </a:rPr>
                <a:t>wskazane jest uzyskanie pokwitowania</a:t>
              </a:r>
            </a:p>
          </p:txBody>
        </p:sp>
        <p:sp>
          <p:nvSpPr>
            <p:cNvPr id="7" name="Dowolny kształt 6"/>
            <p:cNvSpPr/>
            <p:nvPr/>
          </p:nvSpPr>
          <p:spPr>
            <a:xfrm>
              <a:off x="3090671" y="2629133"/>
              <a:ext cx="2962656" cy="1704608"/>
            </a:xfrm>
            <a:custGeom>
              <a:avLst/>
              <a:gdLst>
                <a:gd name="connsiteX0" fmla="*/ 0 w 2962656"/>
                <a:gd name="connsiteY0" fmla="*/ 284107 h 1704608"/>
                <a:gd name="connsiteX1" fmla="*/ 83213 w 2962656"/>
                <a:gd name="connsiteY1" fmla="*/ 83213 h 1704608"/>
                <a:gd name="connsiteX2" fmla="*/ 284107 w 2962656"/>
                <a:gd name="connsiteY2" fmla="*/ 0 h 1704608"/>
                <a:gd name="connsiteX3" fmla="*/ 2678549 w 2962656"/>
                <a:gd name="connsiteY3" fmla="*/ 0 h 1704608"/>
                <a:gd name="connsiteX4" fmla="*/ 2879443 w 2962656"/>
                <a:gd name="connsiteY4" fmla="*/ 83213 h 1704608"/>
                <a:gd name="connsiteX5" fmla="*/ 2962656 w 2962656"/>
                <a:gd name="connsiteY5" fmla="*/ 284107 h 1704608"/>
                <a:gd name="connsiteX6" fmla="*/ 2962656 w 2962656"/>
                <a:gd name="connsiteY6" fmla="*/ 1420501 h 1704608"/>
                <a:gd name="connsiteX7" fmla="*/ 2879443 w 2962656"/>
                <a:gd name="connsiteY7" fmla="*/ 1621395 h 1704608"/>
                <a:gd name="connsiteX8" fmla="*/ 2678549 w 2962656"/>
                <a:gd name="connsiteY8" fmla="*/ 1704608 h 1704608"/>
                <a:gd name="connsiteX9" fmla="*/ 284107 w 2962656"/>
                <a:gd name="connsiteY9" fmla="*/ 1704608 h 1704608"/>
                <a:gd name="connsiteX10" fmla="*/ 83213 w 2962656"/>
                <a:gd name="connsiteY10" fmla="*/ 1621395 h 1704608"/>
                <a:gd name="connsiteX11" fmla="*/ 0 w 2962656"/>
                <a:gd name="connsiteY11" fmla="*/ 1420501 h 1704608"/>
                <a:gd name="connsiteX12" fmla="*/ 0 w 2962656"/>
                <a:gd name="connsiteY12" fmla="*/ 284107 h 1704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62656" h="1704608">
                  <a:moveTo>
                    <a:pt x="0" y="284107"/>
                  </a:moveTo>
                  <a:cubicBezTo>
                    <a:pt x="0" y="208757"/>
                    <a:pt x="29933" y="136493"/>
                    <a:pt x="83213" y="83213"/>
                  </a:cubicBezTo>
                  <a:cubicBezTo>
                    <a:pt x="136493" y="29933"/>
                    <a:pt x="208757" y="0"/>
                    <a:pt x="284107" y="0"/>
                  </a:cubicBezTo>
                  <a:lnTo>
                    <a:pt x="2678549" y="0"/>
                  </a:lnTo>
                  <a:cubicBezTo>
                    <a:pt x="2753899" y="0"/>
                    <a:pt x="2826163" y="29933"/>
                    <a:pt x="2879443" y="83213"/>
                  </a:cubicBezTo>
                  <a:cubicBezTo>
                    <a:pt x="2932723" y="136493"/>
                    <a:pt x="2962656" y="208757"/>
                    <a:pt x="2962656" y="284107"/>
                  </a:cubicBezTo>
                  <a:lnTo>
                    <a:pt x="2962656" y="1420501"/>
                  </a:lnTo>
                  <a:cubicBezTo>
                    <a:pt x="2962656" y="1495851"/>
                    <a:pt x="2932723" y="1568115"/>
                    <a:pt x="2879443" y="1621395"/>
                  </a:cubicBezTo>
                  <a:cubicBezTo>
                    <a:pt x="2826163" y="1674675"/>
                    <a:pt x="2753899" y="1704608"/>
                    <a:pt x="2678549" y="1704608"/>
                  </a:cubicBezTo>
                  <a:lnTo>
                    <a:pt x="284107" y="1704608"/>
                  </a:lnTo>
                  <a:cubicBezTo>
                    <a:pt x="208757" y="1704608"/>
                    <a:pt x="136493" y="1674675"/>
                    <a:pt x="83213" y="1621395"/>
                  </a:cubicBezTo>
                  <a:cubicBezTo>
                    <a:pt x="29933" y="1568115"/>
                    <a:pt x="0" y="1495851"/>
                    <a:pt x="0" y="1420501"/>
                  </a:cubicBezTo>
                  <a:lnTo>
                    <a:pt x="0" y="284107"/>
                  </a:lnTo>
                  <a:close/>
                </a:path>
              </a:pathLst>
            </a:custGeom>
          </p:spPr>
          <p:style>
            <a:lnRef idx="2">
              <a:schemeClr val="dk1"/>
            </a:lnRef>
            <a:fillRef idx="1">
              <a:schemeClr val="lt1"/>
            </a:fillRef>
            <a:effectRef idx="0">
              <a:schemeClr val="dk1"/>
            </a:effectRef>
            <a:fontRef idx="minor">
              <a:schemeClr val="dk1"/>
            </a:fontRef>
          </p:style>
          <p:txBody>
            <a:bodyPr lIns="159412" tIns="121312" rIns="159412" bIns="121312" spcCol="1270" anchor="ctr"/>
            <a:lstStyle/>
            <a:p>
              <a:pPr marL="457200" indent="-457200" algn="just" defTabSz="889000">
                <a:lnSpc>
                  <a:spcPct val="90000"/>
                </a:lnSpc>
                <a:spcAft>
                  <a:spcPct val="35000"/>
                </a:spcAft>
                <a:buFont typeface="Arial" panose="020B0604020202020204" pitchFamily="34" charset="0"/>
                <a:buChar char="•"/>
                <a:defRPr/>
              </a:pPr>
              <a:endParaRPr lang="pl-PL" sz="2800" dirty="0">
                <a:ln w="18415" cmpd="sng">
                  <a:solidFill>
                    <a:schemeClr val="tx1"/>
                  </a:solidFill>
                  <a:prstDash val="solid"/>
                </a:ln>
                <a:solidFill>
                  <a:schemeClr val="tx1"/>
                </a:solidFill>
              </a:endParaRPr>
            </a:p>
            <a:p>
              <a:pPr marL="457200" indent="-457200" algn="just" defTabSz="889000">
                <a:lnSpc>
                  <a:spcPct val="90000"/>
                </a:lnSpc>
                <a:spcAft>
                  <a:spcPct val="35000"/>
                </a:spcAft>
                <a:buFont typeface="Arial" panose="020B0604020202020204" pitchFamily="34" charset="0"/>
                <a:buChar char="•"/>
                <a:defRPr/>
              </a:pPr>
              <a:endParaRPr lang="pl-PL" sz="2800" dirty="0">
                <a:ln w="18415" cmpd="sng">
                  <a:solidFill>
                    <a:schemeClr val="tx1"/>
                  </a:solidFill>
                  <a:prstDash val="solid"/>
                </a:ln>
                <a:solidFill>
                  <a:schemeClr val="tx1"/>
                </a:solidFill>
              </a:endParaRPr>
            </a:p>
            <a:p>
              <a:pPr marL="457200" indent="-457200" algn="just" defTabSz="889000">
                <a:lnSpc>
                  <a:spcPct val="90000"/>
                </a:lnSpc>
                <a:spcAft>
                  <a:spcPct val="35000"/>
                </a:spcAft>
                <a:buFont typeface="Wingdings" panose="05000000000000000000" pitchFamily="2" charset="2"/>
                <a:buChar char="q"/>
                <a:defRPr/>
              </a:pPr>
              <a:r>
                <a:rPr lang="pl-PL" sz="2800" dirty="0">
                  <a:ln w="18415" cmpd="sng">
                    <a:solidFill>
                      <a:schemeClr val="tx1"/>
                    </a:solidFill>
                    <a:prstDash val="solid"/>
                  </a:ln>
                  <a:solidFill>
                    <a:schemeClr val="tx1"/>
                  </a:solidFill>
                </a:rPr>
                <a:t>opinia powinna być wyrażona niezwłocznie, nie później niż w ciągu 3 dni,</a:t>
              </a:r>
            </a:p>
            <a:p>
              <a:pPr marL="457200" indent="-457200" algn="just" defTabSz="889000">
                <a:lnSpc>
                  <a:spcPct val="90000"/>
                </a:lnSpc>
                <a:spcAft>
                  <a:spcPct val="35000"/>
                </a:spcAft>
                <a:buFont typeface="Wingdings" panose="05000000000000000000" pitchFamily="2" charset="2"/>
                <a:buChar char="q"/>
                <a:defRPr/>
              </a:pPr>
              <a:r>
                <a:rPr lang="pl-PL" sz="2800" dirty="0">
                  <a:ln w="18415" cmpd="sng">
                    <a:solidFill>
                      <a:schemeClr val="tx1"/>
                    </a:solidFill>
                    <a:prstDash val="solid"/>
                  </a:ln>
                  <a:solidFill>
                    <a:schemeClr val="tx1"/>
                  </a:solidFill>
                </a:rPr>
                <a:t>stosuje się odpowiednio przepisy o oświadczeniach woli (art. 65</a:t>
              </a:r>
              <a:r>
                <a:rPr lang="pl-PL" sz="2800" baseline="30000" dirty="0">
                  <a:ln w="18415" cmpd="sng">
                    <a:solidFill>
                      <a:schemeClr val="tx1"/>
                    </a:solidFill>
                    <a:prstDash val="solid"/>
                  </a:ln>
                  <a:solidFill>
                    <a:schemeClr val="tx1"/>
                  </a:solidFill>
                </a:rPr>
                <a:t>1 </a:t>
              </a:r>
              <a:r>
                <a:rPr lang="pl-PL" sz="2800" dirty="0">
                  <a:ln w="18415" cmpd="sng">
                    <a:solidFill>
                      <a:schemeClr val="tx1"/>
                    </a:solidFill>
                    <a:prstDash val="solid"/>
                  </a:ln>
                  <a:solidFill>
                    <a:schemeClr val="tx1"/>
                  </a:solidFill>
                </a:rPr>
                <a:t> k.c.) </a:t>
              </a:r>
            </a:p>
            <a:p>
              <a:pPr marL="457200" indent="-457200" algn="just" defTabSz="889000">
                <a:lnSpc>
                  <a:spcPct val="90000"/>
                </a:lnSpc>
                <a:spcAft>
                  <a:spcPct val="35000"/>
                </a:spcAft>
                <a:buFont typeface="Arial" panose="020B0604020202020204" pitchFamily="34" charset="0"/>
                <a:buChar char="•"/>
                <a:defRPr/>
              </a:pPr>
              <a:endParaRPr lang="pl-PL" sz="2800" dirty="0">
                <a:ln w="18415" cmpd="sng">
                  <a:solidFill>
                    <a:schemeClr val="tx1"/>
                  </a:solidFill>
                  <a:prstDash val="solid"/>
                </a:ln>
                <a:solidFill>
                  <a:schemeClr val="tx1"/>
                </a:solidFill>
              </a:endParaRPr>
            </a:p>
            <a:p>
              <a:pPr algn="just" defTabSz="889000">
                <a:lnSpc>
                  <a:spcPct val="90000"/>
                </a:lnSpc>
                <a:spcAft>
                  <a:spcPct val="35000"/>
                </a:spcAft>
                <a:defRPr/>
              </a:pPr>
              <a:endParaRPr lang="pl-PL" sz="2800" dirty="0">
                <a:ln w="18415" cmpd="sng">
                  <a:solidFill>
                    <a:schemeClr val="tx1"/>
                  </a:solidFill>
                  <a:prstDash val="solid"/>
                </a:ln>
                <a:solidFill>
                  <a:schemeClr val="tx1"/>
                </a:solidFill>
              </a:endParaRPr>
            </a:p>
          </p:txBody>
        </p:sp>
      </p:grpSp>
      <p:pic>
        <p:nvPicPr>
          <p:cNvPr id="29700"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16960"/>
            <a:ext cx="9144000" cy="1524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28650" y="365126"/>
            <a:ext cx="7886700" cy="576485"/>
          </a:xfrm>
        </p:spPr>
        <p:txBody>
          <a:bodyPr>
            <a:normAutofit fontScale="90000"/>
          </a:bodyPr>
          <a:lstStyle/>
          <a:p>
            <a:r>
              <a:rPr lang="pl-PL" sz="3600" b="1" dirty="0">
                <a:solidFill>
                  <a:schemeClr val="accent3">
                    <a:lumMod val="50000"/>
                  </a:schemeClr>
                </a:solidFill>
                <a:effectLst>
                  <a:outerShdw blurRad="38100" dist="38100" dir="2700000" algn="tl">
                    <a:srgbClr val="000000">
                      <a:alpha val="43137"/>
                    </a:srgbClr>
                  </a:outerShdw>
                </a:effectLst>
                <a:latin typeface="+mn-lt"/>
              </a:rPr>
              <a:t>Przedmiot konsultacji</a:t>
            </a:r>
            <a:r>
              <a:rPr lang="pl-PL" dirty="0">
                <a:latin typeface="+mn-lt"/>
              </a:rPr>
              <a:t> </a:t>
            </a:r>
          </a:p>
        </p:txBody>
      </p:sp>
      <p:graphicFrame>
        <p:nvGraphicFramePr>
          <p:cNvPr id="6" name="Symbol zastępczy zawartości 5"/>
          <p:cNvGraphicFramePr>
            <a:graphicFrameLocks noGrp="1"/>
          </p:cNvGraphicFramePr>
          <p:nvPr>
            <p:ph idx="1"/>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4" descr="C:\Program Files (x86)\Microsoft Office\MEDIA\OFFICE12\Lines\BD10307_.gif"/>
          <p:cNvPicPr>
            <a:picLocks noChangeAspect="1" noChangeArrowheads="1"/>
          </p:cNvPicPr>
          <p:nvPr/>
        </p:nvPicPr>
        <p:blipFill>
          <a:blip r:embed="rId8" cstate="print"/>
          <a:srcRect/>
          <a:stretch>
            <a:fillRect/>
          </a:stretch>
        </p:blipFill>
        <p:spPr bwMode="auto">
          <a:xfrm>
            <a:off x="0" y="6381304"/>
            <a:ext cx="9144000" cy="216048"/>
          </a:xfrm>
          <a:prstGeom prst="rect">
            <a:avLst/>
          </a:prstGeom>
          <a:noFill/>
          <a:ln w="9525">
            <a:noFill/>
            <a:miter lim="800000"/>
            <a:headEnd/>
            <a:tailEnd/>
          </a:ln>
        </p:spPr>
      </p:pic>
    </p:spTree>
    <p:extLst>
      <p:ext uri="{BB962C8B-B14F-4D97-AF65-F5344CB8AC3E}">
        <p14:creationId xmlns:p14="http://schemas.microsoft.com/office/powerpoint/2010/main" val="2596021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latin typeface="+mn-lt"/>
              </a:rPr>
              <a:t>Bieg terminu a konsultacja związkowa</a:t>
            </a:r>
            <a:r>
              <a:rPr lang="pl-PL" sz="3200" dirty="0">
                <a:latin typeface="+mn-lt"/>
              </a:rPr>
              <a:t>  </a:t>
            </a:r>
          </a:p>
        </p:txBody>
      </p:sp>
      <p:sp>
        <p:nvSpPr>
          <p:cNvPr id="3" name="Symbol zastępczy zawartości 2"/>
          <p:cNvSpPr>
            <a:spLocks noGrp="1"/>
          </p:cNvSpPr>
          <p:nvPr>
            <p:ph idx="1"/>
          </p:nvPr>
        </p:nvSpPr>
        <p:spPr/>
        <p:txBody>
          <a:bodyPr/>
          <a:lstStyle/>
          <a:p>
            <a:endParaRPr lang="pl-PL" dirty="0"/>
          </a:p>
          <a:p>
            <a:pPr marL="0" indent="0">
              <a:buNone/>
            </a:pPr>
            <a:endParaRPr lang="pl-PL" dirty="0"/>
          </a:p>
          <a:p>
            <a:pPr marL="0" indent="0" algn="just">
              <a:buNone/>
            </a:pPr>
            <a:r>
              <a:rPr lang="pl-PL" dirty="0"/>
              <a:t>Termin na konsultację związkową nie ma wpływu na bieg jednomiesięcznego terminu z art.  52 § 2 k.p. </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A78B8BFB-5658-4E85-9700-F4971A690A0B}"/>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81366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2100" b="1" dirty="0">
                <a:solidFill>
                  <a:schemeClr val="accent6">
                    <a:lumMod val="50000"/>
                  </a:schemeClr>
                </a:solidFill>
                <a:effectLst>
                  <a:outerShdw blurRad="38100" dist="38100" dir="2700000" algn="tl">
                    <a:srgbClr val="000000">
                      <a:alpha val="43137"/>
                    </a:srgbClr>
                  </a:outerShdw>
                </a:effectLst>
                <a:latin typeface="+mn-lt"/>
              </a:rPr>
              <a:t>Rozporządzenie Ministra Rodziny, Pracy i Polityki Społecznej z dnia 30 grudnia 2016 r. w sprawie świadectwa pracy (</a:t>
            </a:r>
            <a:r>
              <a:rPr lang="pl-PL" sz="2100" b="1" dirty="0" err="1">
                <a:solidFill>
                  <a:schemeClr val="accent6">
                    <a:lumMod val="50000"/>
                  </a:schemeClr>
                </a:solidFill>
                <a:effectLst>
                  <a:outerShdw blurRad="38100" dist="38100" dir="2700000" algn="tl">
                    <a:srgbClr val="000000">
                      <a:alpha val="43137"/>
                    </a:srgbClr>
                  </a:outerShdw>
                </a:effectLst>
                <a:latin typeface="+mn-lt"/>
              </a:rPr>
              <a:t>t.j</a:t>
            </a:r>
            <a:r>
              <a:rPr lang="pl-PL" sz="2100" b="1" dirty="0">
                <a:solidFill>
                  <a:schemeClr val="accent6">
                    <a:lumMod val="50000"/>
                  </a:schemeClr>
                </a:solidFill>
                <a:effectLst>
                  <a:outerShdw blurRad="38100" dist="38100" dir="2700000" algn="tl">
                    <a:srgbClr val="000000">
                      <a:alpha val="43137"/>
                    </a:srgbClr>
                  </a:outerShdw>
                </a:effectLst>
                <a:latin typeface="+mn-lt"/>
              </a:rPr>
              <a:t>. Dz. U. z 2020 r. poz. 1862)</a:t>
            </a:r>
          </a:p>
        </p:txBody>
      </p:sp>
      <p:sp>
        <p:nvSpPr>
          <p:cNvPr id="3" name="Symbol zastępczy zawartości 2"/>
          <p:cNvSpPr>
            <a:spLocks noGrp="1"/>
          </p:cNvSpPr>
          <p:nvPr>
            <p:ph idx="1"/>
          </p:nvPr>
        </p:nvSpPr>
        <p:spPr>
          <a:xfrm>
            <a:off x="452302" y="2125266"/>
            <a:ext cx="7886700" cy="3263504"/>
          </a:xfrm>
        </p:spPr>
        <p:txBody>
          <a:bodyPr>
            <a:normAutofit fontScale="62500" lnSpcReduction="20000"/>
          </a:bodyPr>
          <a:lstStyle/>
          <a:p>
            <a:pPr marL="0" indent="0" algn="just">
              <a:buNone/>
            </a:pPr>
            <a:r>
              <a:rPr lang="pl-PL" dirty="0"/>
              <a:t>§ 2. ust. 1. W świadectwie pracy zamieszcza się informacje niezbędne do ustalenia uprawnień ze stosunku pracy i uprawnień z ubezpieczeń społecznych, dotyczące:</a:t>
            </a:r>
          </a:p>
          <a:p>
            <a:pPr marL="0" indent="0" algn="just">
              <a:buNone/>
            </a:pPr>
            <a:r>
              <a:rPr lang="pl-PL" dirty="0"/>
              <a:t>15) okresu wykonywania pracy w szczególnych warunkach lub w szczególnym charakterze;</a:t>
            </a:r>
          </a:p>
          <a:p>
            <a:pPr marL="0" indent="0">
              <a:buNone/>
            </a:pPr>
            <a:endParaRPr lang="pl-PL" dirty="0"/>
          </a:p>
          <a:p>
            <a:pPr marL="0" indent="0">
              <a:buNone/>
            </a:pPr>
            <a:r>
              <a:rPr lang="pl-PL" dirty="0"/>
              <a:t>pouczenie</a:t>
            </a:r>
          </a:p>
          <a:p>
            <a:pPr marL="0" indent="0" algn="just">
              <a:buNone/>
            </a:pPr>
            <a:r>
              <a:rPr lang="pl-PL" dirty="0"/>
              <a:t>w pkt 11 – pracodawca wskazuje okres zatrudnienia pracownika, przypadający do dnia 31 grudnia 2008 r., przy wykonywaniu prac, o których mowa w rozporządzeniu Rady Ministrów z dnia 7 lutego 1983 r. w sprawie wieku emerytalnego pracowników zatrudnionych w szczególnych warunkach lub w szczególnym charakterze (Dz. U.  poz. 43, z </a:t>
            </a:r>
            <a:r>
              <a:rPr lang="pl-PL" dirty="0" err="1"/>
              <a:t>późn</a:t>
            </a:r>
            <a:r>
              <a:rPr lang="pl-PL" dirty="0"/>
              <a:t>. zm.) – oraz stanowiska, na których te prace były wykonywane, przy uwzględnieniu treści § 1 ust. 2–4 tego rozporządzenia,</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96776"/>
            <a:ext cx="9144000" cy="152400"/>
          </a:xfrm>
          <a:prstGeom prst="rect">
            <a:avLst/>
          </a:prstGeom>
          <a:noFill/>
          <a:ln w="9525">
            <a:noFill/>
            <a:miter lim="800000"/>
            <a:headEnd/>
            <a:tailEnd/>
          </a:ln>
        </p:spPr>
      </p:pic>
    </p:spTree>
    <p:extLst>
      <p:ext uri="{BB962C8B-B14F-4D97-AF65-F5344CB8AC3E}">
        <p14:creationId xmlns:p14="http://schemas.microsoft.com/office/powerpoint/2010/main" val="7692358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6A0814-4C4D-54F3-90C0-BA50BF1224FC}"/>
              </a:ext>
            </a:extLst>
          </p:cNvPr>
          <p:cNvSpPr>
            <a:spLocks noGrp="1"/>
          </p:cNvSpPr>
          <p:nvPr>
            <p:ph type="title"/>
          </p:nvPr>
        </p:nvSpPr>
        <p:spPr/>
        <p:txBody>
          <a:bodyPr>
            <a:normAutofit/>
          </a:bodyPr>
          <a:lstStyle/>
          <a:p>
            <a:pPr algn="just"/>
            <a:r>
              <a:rPr lang="pl-PL" sz="2800" b="1" dirty="0">
                <a:solidFill>
                  <a:schemeClr val="accent6">
                    <a:lumMod val="50000"/>
                  </a:schemeClr>
                </a:solidFill>
                <a:effectLst>
                  <a:outerShdw blurRad="38100" dist="38100" dir="2700000" algn="tl">
                    <a:srgbClr val="000000">
                      <a:alpha val="43137"/>
                    </a:srgbClr>
                  </a:outerShdw>
                </a:effectLst>
                <a:latin typeface="+mn-lt"/>
              </a:rPr>
              <a:t>Przyczyna wypowiedzenia zmieniającego - </a:t>
            </a:r>
            <a:r>
              <a:rPr lang="pl-PL" sz="2800" b="1" i="0" dirty="0">
                <a:solidFill>
                  <a:schemeClr val="accent6">
                    <a:lumMod val="50000"/>
                  </a:schemeClr>
                </a:solidFill>
                <a:effectLst>
                  <a:outerShdw blurRad="38100" dist="38100" dir="2700000" algn="tl">
                    <a:srgbClr val="000000">
                      <a:alpha val="43137"/>
                    </a:srgbClr>
                  </a:outerShdw>
                </a:effectLst>
                <a:latin typeface="+mn-lt"/>
              </a:rPr>
              <a:t>III PSK 70/24</a:t>
            </a:r>
            <a:endParaRPr lang="pl-PL" sz="28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B0EC54D9-9D83-5FA5-D52A-3DAFC10E468F}"/>
              </a:ext>
            </a:extLst>
          </p:cNvPr>
          <p:cNvSpPr>
            <a:spLocks noGrp="1"/>
          </p:cNvSpPr>
          <p:nvPr>
            <p:ph idx="1"/>
          </p:nvPr>
        </p:nvSpPr>
        <p:spPr/>
        <p:txBody>
          <a:bodyPr>
            <a:normAutofit fontScale="70000" lnSpcReduction="20000"/>
          </a:bodyPr>
          <a:lstStyle/>
          <a:p>
            <a:pPr marL="0" indent="0" algn="just">
              <a:buNone/>
            </a:pPr>
            <a:r>
              <a:rPr lang="pl-PL" dirty="0">
                <a:effectLst/>
              </a:rPr>
              <a:t>	Zmiana warunków pracy polegająca wyłącznie na zmianie nazwy stanowiska, przy zachowaniu pozostałych warunków pracy i płacy, mieści się w ramach pracowniczego podporządkowania i nie wymaga wypowiedzenia zmieniającego (art. 42 k.p.), jednak jeżeli strony zgodnie traktują taką zmianę jako element podmiotowo istotny </a:t>
            </a:r>
            <a:r>
              <a:rPr lang="pl-PL" b="1" u="sng" dirty="0">
                <a:effectLst/>
              </a:rPr>
              <a:t>(np. gdy nazwa implikuje prestiż stanowiska)</a:t>
            </a:r>
            <a:r>
              <a:rPr lang="pl-PL" dirty="0">
                <a:effectLst/>
              </a:rPr>
              <a:t>, to może ona wymagać wypowiedzenia warunków pracy. Oznacza to, że należy porównać dotychczasowe warunki pracy wynikające z treści łączącego strony stosunku pracy (umowy o pracę) z nowymi warunkami (np. dotyczącymi rodzaju pracy i miejsca jej świadczenia) i ocenić, czy w tym zakresie następuje zmiana, czy jest ona istotna i następuje na niekorzyść pracownika. </a:t>
            </a:r>
          </a:p>
          <a:p>
            <a:pPr marL="0" indent="0" algn="just">
              <a:buNone/>
            </a:pPr>
            <a:r>
              <a:rPr lang="pl-PL" dirty="0">
                <a:effectLst/>
              </a:rPr>
              <a:t>Jeżeli rodzaj pracy i miejsce jej świadczenia zostały w umowie o pracę określone w sposób ogólny, to utrzymanie się w granicach wyznaczonych takim określeniem oznacza, że nie mamy do czynienia ze zmianą warunków pracy, a jedynie z ich konkretyzacją, dokonywaną w ramach uprawnień kierowniczych pracodawcy, gdyż do istoty stosunku pracy należy jej świadczenie pod kierownictwem pracodawcy oznaczającym podporządkowanie.</a:t>
            </a:r>
          </a:p>
          <a:p>
            <a:pPr marL="0" indent="0">
              <a:buNone/>
            </a:pPr>
            <a:endParaRPr lang="pl-PL" dirty="0"/>
          </a:p>
        </p:txBody>
      </p:sp>
      <p:pic>
        <p:nvPicPr>
          <p:cNvPr id="4" name="Picture 4" descr="C:\Program Files (x86)\Microsoft Office\MEDIA\OFFICE12\Lines\BD10307_.gif">
            <a:extLst>
              <a:ext uri="{FF2B5EF4-FFF2-40B4-BE49-F238E27FC236}">
                <a16:creationId xmlns:a16="http://schemas.microsoft.com/office/drawing/2014/main" id="{AD129A3F-8DA4-9D75-75E2-05C732C5A013}"/>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773861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1FECAD-231F-21D8-2C94-B8A06CF18E0F}"/>
              </a:ext>
            </a:extLst>
          </p:cNvPr>
          <p:cNvSpPr>
            <a:spLocks noGrp="1"/>
          </p:cNvSpPr>
          <p:nvPr>
            <p:ph type="title"/>
          </p:nvPr>
        </p:nvSpPr>
        <p:spPr/>
        <p:txBody>
          <a:bodyPr>
            <a:noAutofit/>
          </a:bodyPr>
          <a:lstStyle/>
          <a:p>
            <a:pPr>
              <a:lnSpc>
                <a:spcPct val="115000"/>
              </a:lnSpc>
              <a:spcAft>
                <a:spcPts val="800"/>
              </a:spcAft>
            </a:pPr>
            <a:br>
              <a:rPr lang="pl-PL" sz="2000" kern="100" dirty="0">
                <a:solidFill>
                  <a:schemeClr val="accent6">
                    <a:lumMod val="50000"/>
                  </a:schemeClr>
                </a:solidFill>
                <a:effectLst/>
                <a:latin typeface="+mn-lt"/>
                <a:ea typeface="Aptos" panose="020B0004020202020204" pitchFamily="34" charset="0"/>
                <a:cs typeface="Times New Roman" panose="02020603050405020304" pitchFamily="18" charset="0"/>
              </a:rPr>
            </a:br>
            <a:r>
              <a:rPr lang="pl-PL" sz="24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Zakaz sądowej oceny zasadności działań organizacyjnych i ekonomicznych podejmowanych przez pracodawcę - II PSK 6/24</a:t>
            </a:r>
            <a:br>
              <a:rPr lang="pl-PL" sz="2800" kern="100" dirty="0">
                <a:effectLst/>
                <a:latin typeface="+mn-lt"/>
                <a:ea typeface="Aptos" panose="020B0004020202020204" pitchFamily="34" charset="0"/>
                <a:cs typeface="Times New Roman" panose="02020603050405020304" pitchFamily="18" charset="0"/>
              </a:rPr>
            </a:br>
            <a:endParaRPr lang="pl-PL" sz="2400" dirty="0">
              <a:latin typeface="+mn-lt"/>
            </a:endParaRPr>
          </a:p>
        </p:txBody>
      </p:sp>
      <p:sp>
        <p:nvSpPr>
          <p:cNvPr id="3" name="Symbol zastępczy zawartości 2">
            <a:extLst>
              <a:ext uri="{FF2B5EF4-FFF2-40B4-BE49-F238E27FC236}">
                <a16:creationId xmlns:a16="http://schemas.microsoft.com/office/drawing/2014/main" id="{2D57F8BE-20CB-584B-9F28-83B2B4A70A69}"/>
              </a:ext>
            </a:extLst>
          </p:cNvPr>
          <p:cNvSpPr>
            <a:spLocks noGrp="1"/>
          </p:cNvSpPr>
          <p:nvPr>
            <p:ph idx="1"/>
          </p:nvPr>
        </p:nvSpPr>
        <p:spPr/>
        <p:txBody>
          <a:bodyPr>
            <a:normAutofit/>
          </a:bodyPr>
          <a:lstStyle/>
          <a:p>
            <a:pPr marL="0" indent="0">
              <a:lnSpc>
                <a:spcPct val="115000"/>
              </a:lnSpc>
              <a:spcAft>
                <a:spcPts val="800"/>
              </a:spcAft>
              <a:buNone/>
            </a:pPr>
            <a:endParaRPr lang="pl-PL" sz="1800" kern="100" dirty="0">
              <a:effectLst/>
              <a:ea typeface="Aptos" panose="020B0004020202020204" pitchFamily="34" charset="0"/>
              <a:cs typeface="Arial" panose="020B0604020202020204" pitchFamily="34" charset="0"/>
            </a:endParaRPr>
          </a:p>
          <a:p>
            <a:pPr marL="0" indent="0" algn="just">
              <a:lnSpc>
                <a:spcPct val="115000"/>
              </a:lnSpc>
              <a:spcAft>
                <a:spcPts val="800"/>
              </a:spcAft>
              <a:buNone/>
            </a:pPr>
            <a:r>
              <a:rPr lang="pl-PL" sz="1800" kern="100" dirty="0">
                <a:effectLst/>
                <a:ea typeface="Aptos" panose="020B0004020202020204" pitchFamily="34" charset="0"/>
                <a:cs typeface="Arial" panose="020B0604020202020204" pitchFamily="34" charset="0"/>
              </a:rPr>
              <a:t>Sąd pracy nie może oceniać zasadności działań organizacyjnych i ekonomicznych podejmowanych przez pracodawcę, natomiast ocena zasadności wypowiedzenia dokonanego z tych przyczyn w stosunku do osób zajmujących te same stanowiska z reguły polega właśnie na kontroli kryteriów doboru pracownika do zwolnienia. </a:t>
            </a:r>
          </a:p>
          <a:p>
            <a:endParaRPr lang="pl-PL" dirty="0"/>
          </a:p>
        </p:txBody>
      </p:sp>
      <p:pic>
        <p:nvPicPr>
          <p:cNvPr id="6" name="Picture 4" descr="C:\Program Files (x86)\Microsoft Office\MEDIA\OFFICE12\Lines\BD10307_.gif">
            <a:extLst>
              <a:ext uri="{FF2B5EF4-FFF2-40B4-BE49-F238E27FC236}">
                <a16:creationId xmlns:a16="http://schemas.microsoft.com/office/drawing/2014/main" id="{53BC1BB0-0CCF-9A25-C3A7-B718E91894A9}"/>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467193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1309E6-F0C7-BC7C-92E5-42E481B6FE66}"/>
              </a:ext>
            </a:extLst>
          </p:cNvPr>
          <p:cNvSpPr>
            <a:spLocks noGrp="1"/>
          </p:cNvSpPr>
          <p:nvPr>
            <p:ph type="title"/>
          </p:nvPr>
        </p:nvSpPr>
        <p:spPr/>
        <p:txBody>
          <a:bodyPr>
            <a:normAutofit/>
          </a:bodyPr>
          <a:lstStyle/>
          <a:p>
            <a:r>
              <a:rPr lang="pl-PL" sz="22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Podstawy ustalania „jednakowej pracy”. Zastosowanie reguły jednakowego wynagrodzenia za jednakową pracę lub za pracę jednakowej wartości do nagród - III PSK 35/24</a:t>
            </a:r>
            <a:endParaRPr lang="pl-PL"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25F7CB2A-DBEC-A797-5302-2E7FB95A1493}"/>
              </a:ext>
            </a:extLst>
          </p:cNvPr>
          <p:cNvSpPr>
            <a:spLocks noGrp="1"/>
          </p:cNvSpPr>
          <p:nvPr>
            <p:ph idx="1"/>
          </p:nvPr>
        </p:nvSpPr>
        <p:spPr/>
        <p:txBody>
          <a:bodyPr>
            <a:normAutofit fontScale="92500" lnSpcReduction="10000"/>
          </a:bodyPr>
          <a:lstStyle/>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Gdy przedmiotem oceny jest nagroda o charakterze uznaniowym, to kryterium "jednakowej pracy" ukryte jest w motywacji pracodawcy przyznającej tego rodzaju świadczenie (np. przyczynienie się do wypracowania zysku, nienaganna praca, motywacja do zaangażowania się w wykonywanie obowiązków pracowniczych). </a:t>
            </a:r>
          </a:p>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Dlatego pracownik, któremu nagrody nie przyznano, może jej skutecznie dochodzić, jeżeli wykaże naruszenie przez pracodawcę art. 94 pkt 9, art. 11</a:t>
            </a:r>
            <a:r>
              <a:rPr lang="pl-PL" sz="1800" kern="100" baseline="30000" dirty="0">
                <a:effectLst/>
                <a:ea typeface="Aptos" panose="020B0004020202020204" pitchFamily="34" charset="0"/>
                <a:cs typeface="Times New Roman" panose="02020603050405020304" pitchFamily="18" charset="0"/>
              </a:rPr>
              <a:t>2</a:t>
            </a:r>
            <a:r>
              <a:rPr lang="pl-PL" sz="1800" kern="100" dirty="0">
                <a:effectLst/>
                <a:ea typeface="Aptos" panose="020B0004020202020204" pitchFamily="34" charset="0"/>
                <a:cs typeface="Times New Roman" panose="02020603050405020304" pitchFamily="18" charset="0"/>
              </a:rPr>
              <a:t> i art. 11</a:t>
            </a:r>
            <a:r>
              <a:rPr lang="pl-PL" sz="1800" kern="100" baseline="30000" dirty="0">
                <a:effectLst/>
                <a:ea typeface="Aptos" panose="020B0004020202020204" pitchFamily="34" charset="0"/>
                <a:cs typeface="Times New Roman" panose="02020603050405020304" pitchFamily="18" charset="0"/>
              </a:rPr>
              <a:t>3 </a:t>
            </a:r>
            <a:r>
              <a:rPr lang="pl-PL" sz="1800" kern="100" dirty="0">
                <a:effectLst/>
                <a:ea typeface="Aptos" panose="020B0004020202020204" pitchFamily="34" charset="0"/>
                <a:cs typeface="Times New Roman" panose="02020603050405020304" pitchFamily="18" charset="0"/>
              </a:rPr>
              <a:t>oraz art. 18</a:t>
            </a:r>
            <a:r>
              <a:rPr lang="pl-PL" sz="1800" kern="100" baseline="30000" dirty="0">
                <a:effectLst/>
                <a:ea typeface="Aptos" panose="020B0004020202020204" pitchFamily="34" charset="0"/>
                <a:cs typeface="Times New Roman" panose="02020603050405020304" pitchFamily="18" charset="0"/>
              </a:rPr>
              <a:t>3a </a:t>
            </a:r>
            <a:r>
              <a:rPr lang="pl-PL" sz="1800" kern="100" dirty="0">
                <a:effectLst/>
                <a:ea typeface="Aptos" panose="020B0004020202020204" pitchFamily="34" charset="0"/>
                <a:cs typeface="Times New Roman" panose="02020603050405020304" pitchFamily="18" charset="0"/>
              </a:rPr>
              <a:t>i art. 18</a:t>
            </a:r>
            <a:r>
              <a:rPr lang="pl-PL" sz="1800" kern="100" baseline="30000" dirty="0">
                <a:effectLst/>
                <a:ea typeface="Aptos" panose="020B0004020202020204" pitchFamily="34" charset="0"/>
                <a:cs typeface="Times New Roman" panose="02020603050405020304" pitchFamily="18" charset="0"/>
              </a:rPr>
              <a:t>3c </a:t>
            </a:r>
            <a:r>
              <a:rPr lang="pl-PL" sz="1800" kern="100" dirty="0">
                <a:effectLst/>
                <a:ea typeface="Aptos" panose="020B0004020202020204" pitchFamily="34" charset="0"/>
                <a:cs typeface="Times New Roman" panose="02020603050405020304" pitchFamily="18" charset="0"/>
              </a:rPr>
              <a:t>k.p. Nagroda jest wynagrodzeniem w rozumieniu art. 18</a:t>
            </a:r>
            <a:r>
              <a:rPr lang="pl-PL" sz="1800" kern="100" baseline="30000" dirty="0">
                <a:effectLst/>
                <a:ea typeface="Aptos" panose="020B0004020202020204" pitchFamily="34" charset="0"/>
                <a:cs typeface="Times New Roman" panose="02020603050405020304" pitchFamily="18" charset="0"/>
              </a:rPr>
              <a:t>3c</a:t>
            </a:r>
            <a:r>
              <a:rPr lang="pl-PL" sz="1800" kern="100" dirty="0">
                <a:effectLst/>
                <a:ea typeface="Aptos" panose="020B0004020202020204" pitchFamily="34" charset="0"/>
                <a:cs typeface="Times New Roman" panose="02020603050405020304" pitchFamily="18" charset="0"/>
              </a:rPr>
              <a:t> k.p., co oznacza, że także do nagrody jako świadczenia przyznawanego pracownikowi na podstawie uznania pracodawcy mają zastosowanie reguły jednakowego wynagrodzenia za jednakową pracę lub za pracę jednakowej wartości (art. 18</a:t>
            </a:r>
            <a:r>
              <a:rPr lang="pl-PL" sz="1800" kern="100" baseline="30000" dirty="0">
                <a:effectLst/>
                <a:ea typeface="Aptos" panose="020B0004020202020204" pitchFamily="34" charset="0"/>
                <a:cs typeface="Times New Roman" panose="02020603050405020304" pitchFamily="18" charset="0"/>
              </a:rPr>
              <a:t>3c</a:t>
            </a:r>
            <a:r>
              <a:rPr lang="pl-PL" sz="1800" kern="100" dirty="0">
                <a:effectLst/>
                <a:ea typeface="Aptos" panose="020B0004020202020204" pitchFamily="34" charset="0"/>
                <a:cs typeface="Times New Roman" panose="02020603050405020304" pitchFamily="18" charset="0"/>
              </a:rPr>
              <a:t> § 1 k.p.), ponieważ wynagrodzenie, o którym mowa w tym przepisie, obejmuje wszystkie składniki wynagrodzenia, bez względu na ich nazwę i charakter, a także inne świadczenia związane z pracą, przyznawane pracownikom w formie pieniężnej lub w innej formie niż pieniężna (art. 18</a:t>
            </a:r>
            <a:r>
              <a:rPr lang="pl-PL" sz="1800" kern="100" baseline="30000" dirty="0">
                <a:effectLst/>
                <a:ea typeface="Aptos" panose="020B0004020202020204" pitchFamily="34" charset="0"/>
                <a:cs typeface="Times New Roman" panose="02020603050405020304" pitchFamily="18" charset="0"/>
              </a:rPr>
              <a:t>3c</a:t>
            </a:r>
            <a:r>
              <a:rPr lang="pl-PL" sz="1800" kern="100" dirty="0">
                <a:effectLst/>
                <a:ea typeface="Aptos" panose="020B0004020202020204" pitchFamily="34" charset="0"/>
                <a:cs typeface="Times New Roman" panose="02020603050405020304" pitchFamily="18" charset="0"/>
              </a:rPr>
              <a:t> § 2 k.p.).</a:t>
            </a:r>
          </a:p>
          <a:p>
            <a:pPr marL="0" indent="0">
              <a:lnSpc>
                <a:spcPct val="115000"/>
              </a:lnSpc>
              <a:spcAft>
                <a:spcPts val="800"/>
              </a:spcAft>
              <a:buNone/>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pic>
        <p:nvPicPr>
          <p:cNvPr id="6" name="Picture 4" descr="C:\Program Files (x86)\Microsoft Office\MEDIA\OFFICE12\Lines\BD10307_.gif">
            <a:extLst>
              <a:ext uri="{FF2B5EF4-FFF2-40B4-BE49-F238E27FC236}">
                <a16:creationId xmlns:a16="http://schemas.microsoft.com/office/drawing/2014/main" id="{A6D84E48-8B98-7281-D60E-44CAEF8CB835}"/>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711577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8E57B7-4AF9-20A0-0C09-C111A46CF535}"/>
              </a:ext>
            </a:extLst>
          </p:cNvPr>
          <p:cNvSpPr>
            <a:spLocks noGrp="1"/>
          </p:cNvSpPr>
          <p:nvPr>
            <p:ph type="title"/>
          </p:nvPr>
        </p:nvSpPr>
        <p:spPr/>
        <p:txBody>
          <a:bodyPr>
            <a:noAutofit/>
          </a:bodyPr>
          <a:lstStyle/>
          <a:p>
            <a:pPr algn="just">
              <a:lnSpc>
                <a:spcPct val="115000"/>
              </a:lnSpc>
              <a:spcAft>
                <a:spcPts val="800"/>
              </a:spcAft>
            </a:pPr>
            <a:r>
              <a:rPr lang="pl-PL" sz="20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Kryteria oceny, czy naruszenie obowiązku pracownika jest ciężkie. Obowiązek pracodawcy skierowania na badania kontrolne pracownika - I PSKP 37/24</a:t>
            </a:r>
            <a:endParaRPr lang="pl-PL" sz="20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F9168899-37FE-6B63-6546-24819D7E2CAB}"/>
              </a:ext>
            </a:extLst>
          </p:cNvPr>
          <p:cNvSpPr>
            <a:spLocks noGrp="1"/>
          </p:cNvSpPr>
          <p:nvPr>
            <p:ph idx="1"/>
          </p:nvPr>
        </p:nvSpPr>
        <p:spPr/>
        <p:txBody>
          <a:bodyPr>
            <a:normAutofit lnSpcReduction="10000"/>
          </a:bodyPr>
          <a:lstStyle/>
          <a:p>
            <a:pPr marL="0" indent="0" algn="just">
              <a:lnSpc>
                <a:spcPct val="115000"/>
              </a:lnSpc>
              <a:spcAft>
                <a:spcPts val="800"/>
              </a:spcAft>
              <a:buNone/>
            </a:pPr>
            <a:r>
              <a:rPr lang="pl-PL" sz="1800" kern="100" dirty="0">
                <a:effectLst/>
                <a:latin typeface="Arial" panose="020B0604020202020204" pitchFamily="34" charset="0"/>
                <a:ea typeface="Aptos" panose="020B0004020202020204" pitchFamily="34" charset="0"/>
                <a:cs typeface="Arial" panose="020B0604020202020204" pitchFamily="34" charset="0"/>
              </a:rPr>
              <a:t>Zgodnie z art. 229 § 4 k.p., pracodawca nie może dopuścić do pracy pracownika bez aktualnego orzeczenia lekarskiego stwierdzającego brak przeciwwskazań do pracy na określonym stanowisku. </a:t>
            </a:r>
            <a:r>
              <a:rPr lang="pl-PL" sz="1800" b="1" kern="100" dirty="0">
                <a:effectLst/>
                <a:latin typeface="Arial" panose="020B0604020202020204" pitchFamily="34" charset="0"/>
                <a:ea typeface="Aptos" panose="020B0004020202020204" pitchFamily="34" charset="0"/>
                <a:cs typeface="Arial" panose="020B0604020202020204" pitchFamily="34" charset="0"/>
              </a:rPr>
              <a:t>Obowiązek pracodawcy skierowania na badania kontrolne po wyczerpaniu okresu zasiłku chorobowego dotyczy pracownika, który po upływie tego okresu stawił się do pracy i zgłosił gotowość jej wykonywania.</a:t>
            </a:r>
          </a:p>
          <a:p>
            <a:pPr marL="0" indent="0" algn="just">
              <a:lnSpc>
                <a:spcPct val="115000"/>
              </a:lnSpc>
              <a:spcAft>
                <a:spcPts val="800"/>
              </a:spcAft>
              <a:buNone/>
            </a:pPr>
            <a:r>
              <a:rPr lang="pl-PL" sz="1800" kern="100" dirty="0">
                <a:effectLst/>
                <a:latin typeface="Arial" panose="020B0604020202020204" pitchFamily="34" charset="0"/>
                <a:ea typeface="Aptos" panose="020B0004020202020204" pitchFamily="34" charset="0"/>
                <a:cs typeface="Arial" panose="020B0604020202020204" pitchFamily="34" charset="0"/>
              </a:rPr>
              <a:t>Przepis art. 52 § 1 pkt 1 k.p. stanowi, że pracodawca może rozwiązać umowę o pracę bez wypowiedzenia w razie ciężkiego naruszenia przez pracownika podstawowych obowiązków pracowniczych. Ocena, czy naruszenie obowiązku jest ciężkie, powinna uwzględniać stopień jego winy oraz zagrożenie lub naruszenie interesów pracodawcy. Pojęcie interesu pracodawcy obejmuje także elementy niematerialne, jak np. dyscyplina pracy czy poszanowanie przez pracowników majątku pracodawcy.</a:t>
            </a:r>
          </a:p>
          <a:p>
            <a:endParaRPr lang="pl-PL" dirty="0">
              <a:latin typeface="Arial" panose="020B0604020202020204" pitchFamily="34" charset="0"/>
              <a:cs typeface="Arial" panose="020B0604020202020204" pitchFamily="34" charset="0"/>
            </a:endParaRPr>
          </a:p>
        </p:txBody>
      </p:sp>
      <p:pic>
        <p:nvPicPr>
          <p:cNvPr id="5" name="Picture 4" descr="C:\Program Files (x86)\Microsoft Office\MEDIA\OFFICE12\Lines\BD10307_.gif">
            <a:extLst>
              <a:ext uri="{FF2B5EF4-FFF2-40B4-BE49-F238E27FC236}">
                <a16:creationId xmlns:a16="http://schemas.microsoft.com/office/drawing/2014/main" id="{0C146410-5F84-A999-3F6A-BD7B07E45B34}"/>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14056554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BC2F9B-EC52-1B34-B997-037C784AD612}"/>
              </a:ext>
            </a:extLst>
          </p:cNvPr>
          <p:cNvSpPr>
            <a:spLocks noGrp="1"/>
          </p:cNvSpPr>
          <p:nvPr>
            <p:ph type="title"/>
          </p:nvPr>
        </p:nvSpPr>
        <p:spPr/>
        <p:txBody>
          <a:bodyPr>
            <a:noAutofit/>
          </a:bodyPr>
          <a:lstStyle/>
          <a:p>
            <a:pPr algn="just"/>
            <a:r>
              <a:rPr lang="pl-PL" sz="2400" b="1" kern="100" dirty="0">
                <a:solidFill>
                  <a:schemeClr val="accent6">
                    <a:lumMod val="50000"/>
                  </a:schemeClr>
                </a:solidFill>
                <a:effectLst>
                  <a:outerShdw blurRad="38100" dist="38100" dir="2700000" algn="tl">
                    <a:srgbClr val="000000">
                      <a:alpha val="43137"/>
                    </a:srgbClr>
                  </a:outerShdw>
                </a:effectLst>
                <a:latin typeface="Calibri" panose="020F0502020204030204" pitchFamily="34" charset="0"/>
                <a:ea typeface="Aptos" panose="020B0004020202020204" pitchFamily="34" charset="0"/>
                <a:cs typeface="Times New Roman" panose="02020603050405020304" pitchFamily="18" charset="0"/>
              </a:rPr>
              <a:t>Istnienie przeciwwskazań lekarskich do wykonywania pracy na określonym stanowisku jako uzasadniona przyczyna wypowiedzenia umowy o pracę - III PSKP 29/22</a:t>
            </a:r>
            <a:br>
              <a:rPr lang="pl-PL" sz="2400" kern="100" dirty="0">
                <a:effectLst/>
                <a:latin typeface="Aptos" panose="020B0004020202020204" pitchFamily="34" charset="0"/>
                <a:ea typeface="Aptos" panose="020B0004020202020204" pitchFamily="34" charset="0"/>
                <a:cs typeface="Times New Roman" panose="02020603050405020304" pitchFamily="18" charset="0"/>
              </a:rPr>
            </a:br>
            <a:endParaRPr lang="pl-PL" sz="2400" dirty="0"/>
          </a:p>
        </p:txBody>
      </p:sp>
      <p:sp>
        <p:nvSpPr>
          <p:cNvPr id="3" name="Symbol zastępczy zawartości 2">
            <a:extLst>
              <a:ext uri="{FF2B5EF4-FFF2-40B4-BE49-F238E27FC236}">
                <a16:creationId xmlns:a16="http://schemas.microsoft.com/office/drawing/2014/main" id="{CC816FEC-9046-04C5-C311-8E1F759B6606}"/>
              </a:ext>
            </a:extLst>
          </p:cNvPr>
          <p:cNvSpPr>
            <a:spLocks noGrp="1"/>
          </p:cNvSpPr>
          <p:nvPr>
            <p:ph idx="1"/>
          </p:nvPr>
        </p:nvSpPr>
        <p:spPr/>
        <p:txBody>
          <a:bodyPr>
            <a:normAutofit/>
          </a:bodyPr>
          <a:lstStyle/>
          <a:p>
            <a:pPr marL="0" indent="0">
              <a:lnSpc>
                <a:spcPct val="115000"/>
              </a:lnSpc>
              <a:spcAft>
                <a:spcPts val="800"/>
              </a:spcAft>
              <a:buNone/>
            </a:pPr>
            <a:endParaRPr lang="pl-PL" sz="1800" kern="100" dirty="0">
              <a:latin typeface="Calibri" panose="020F0502020204030204" pitchFamily="34" charset="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1800" kern="100" dirty="0">
                <a:effectLst/>
                <a:latin typeface="Calibri" panose="020F0502020204030204" pitchFamily="34" charset="0"/>
                <a:ea typeface="Aptos" panose="020B0004020202020204" pitchFamily="34" charset="0"/>
                <a:cs typeface="Times New Roman" panose="02020603050405020304" pitchFamily="18" charset="0"/>
              </a:rPr>
              <a:t>Tylko rzeczywiste istnienie przeciwwskazań lekarskich do wykonywania pracy na określonym stanowisku, a nie błędne orzeczenie lekarskie wydane na podstawie art. 229 § 4 k.p., jest uzasadnioną przyczyną wypowiedzenia umowy o pracę, czego nie zmienia uznanie, że pracodawcy nie można przypisać złej woli, czy niedochowania należytej staranności we wskazaniu nierzeczywistego powodu wypowiedzenia.</a:t>
            </a: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pic>
        <p:nvPicPr>
          <p:cNvPr id="5" name="Picture 4" descr="C:\Program Files (x86)\Microsoft Office\MEDIA\OFFICE12\Lines\BD10307_.gif">
            <a:extLst>
              <a:ext uri="{FF2B5EF4-FFF2-40B4-BE49-F238E27FC236}">
                <a16:creationId xmlns:a16="http://schemas.microsoft.com/office/drawing/2014/main" id="{D650424F-7000-D2F0-91D2-12ED3263F901}"/>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4144717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DF042-8529-3933-8855-F380BECB5375}"/>
              </a:ext>
            </a:extLst>
          </p:cNvPr>
          <p:cNvSpPr>
            <a:spLocks noGrp="1"/>
          </p:cNvSpPr>
          <p:nvPr>
            <p:ph type="title"/>
          </p:nvPr>
        </p:nvSpPr>
        <p:spPr/>
        <p:txBody>
          <a:bodyPr>
            <a:noAutofit/>
          </a:bodyPr>
          <a:lstStyle/>
          <a:p>
            <a:pPr algn="just"/>
            <a:r>
              <a:rPr lang="pl-PL" sz="24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„Wyprowadzanie” z zasobów pracodawcy poufnych dokumentów i gromadzenie ich dla własnych celów pracownika</a:t>
            </a:r>
            <a:endParaRPr lang="pl-PL" sz="2400"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8FFF693D-90B4-0FAA-192C-C3FEDA52A55A}"/>
              </a:ext>
            </a:extLst>
          </p:cNvPr>
          <p:cNvSpPr>
            <a:spLocks noGrp="1"/>
          </p:cNvSpPr>
          <p:nvPr>
            <p:ph idx="1"/>
          </p:nvPr>
        </p:nvSpPr>
        <p:spPr/>
        <p:txBody>
          <a:bodyPr>
            <a:normAutofit/>
          </a:bodyPr>
          <a:lstStyle/>
          <a:p>
            <a:pPr marL="0" indent="0">
              <a:lnSpc>
                <a:spcPct val="115000"/>
              </a:lnSpc>
              <a:spcAft>
                <a:spcPts val="800"/>
              </a:spcAft>
              <a:buNone/>
            </a:pPr>
            <a:r>
              <a:rPr lang="pl-PL" sz="1800" b="1" kern="100" dirty="0">
                <a:effectLst/>
                <a:ea typeface="Aptos" panose="020B0004020202020204" pitchFamily="34" charset="0"/>
                <a:cs typeface="Times New Roman" panose="02020603050405020304" pitchFamily="18" charset="0"/>
              </a:rPr>
              <a:t>II PSK 11/24</a:t>
            </a:r>
            <a:endParaRPr lang="pl-PL" sz="1800" kern="100" dirty="0">
              <a:effectLst/>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"Wyprowadzanie" z zasobów pracodawcy poufnych dokumentów i gromadzenie ich dla własnych celów pracownika pozostaje w sprzeczności z podstawowym obowiązkiem pracownika dbałości o dobro zakładu pracy i ochrony jego mienia (art. 100 § 2 pkt 4 k.p.). Działanie takie stanowi także zagrożenie interesów przedsiębiorcy przez wykorzystanie cudzych informacji stanowiących tajemnicę przedsiębiorstwa. </a:t>
            </a:r>
          </a:p>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Niezwiązane z wykonywaniem obowiązków pracowniczych przesyłanie przez pracownika na swoje prywatne konto mailowe poufnych informacji jest bowiem właśnie wykorzystaniem cudzych informacji stanowiących tajemnicę przedsiębiorstwa.</a:t>
            </a:r>
          </a:p>
        </p:txBody>
      </p:sp>
      <p:pic>
        <p:nvPicPr>
          <p:cNvPr id="5" name="Picture 4" descr="C:\Program Files (x86)\Microsoft Office\MEDIA\OFFICE12\Lines\BD10307_.gif">
            <a:extLst>
              <a:ext uri="{FF2B5EF4-FFF2-40B4-BE49-F238E27FC236}">
                <a16:creationId xmlns:a16="http://schemas.microsoft.com/office/drawing/2014/main" id="{1F28C8CD-E562-4457-B0E2-050F3ABA60BE}"/>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552933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D99C9A-6A5D-63BD-5F5C-126869020549}"/>
              </a:ext>
            </a:extLst>
          </p:cNvPr>
          <p:cNvSpPr>
            <a:spLocks noGrp="1"/>
          </p:cNvSpPr>
          <p:nvPr>
            <p:ph type="title"/>
          </p:nvPr>
        </p:nvSpPr>
        <p:spPr/>
        <p:txBody>
          <a:bodyPr>
            <a:noAutofit/>
          </a:bodyPr>
          <a:lstStyle/>
          <a:p>
            <a:r>
              <a:rPr lang="pl-PL" sz="1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Znaczenie daty, z którą pracodawca zdobył wiedzę o podstawach do złożenia wypowiedzenia dla rozwiązania umowy o pracę za wypowiedzeniem. Zbyt długie „przechowywanie” przyczyny potencjalnego wypowiedzenia umowy o pracę - III PSKP 28/24</a:t>
            </a:r>
            <a:br>
              <a:rPr lang="pl-PL" sz="2000" kern="100" dirty="0">
                <a:effectLst/>
                <a:latin typeface="Aptos" panose="020B0004020202020204" pitchFamily="34" charset="0"/>
                <a:ea typeface="Aptos" panose="020B0004020202020204" pitchFamily="34" charset="0"/>
                <a:cs typeface="Times New Roman" panose="02020603050405020304" pitchFamily="18" charset="0"/>
              </a:rPr>
            </a:br>
            <a:endParaRPr lang="pl-PL" sz="2000" dirty="0"/>
          </a:p>
        </p:txBody>
      </p:sp>
      <p:sp>
        <p:nvSpPr>
          <p:cNvPr id="3" name="Symbol zastępczy zawartości 2">
            <a:extLst>
              <a:ext uri="{FF2B5EF4-FFF2-40B4-BE49-F238E27FC236}">
                <a16:creationId xmlns:a16="http://schemas.microsoft.com/office/drawing/2014/main" id="{DFA02A48-B764-3C73-3987-4A0BEECFDB20}"/>
              </a:ext>
            </a:extLst>
          </p:cNvPr>
          <p:cNvSpPr>
            <a:spLocks noGrp="1"/>
          </p:cNvSpPr>
          <p:nvPr>
            <p:ph idx="1"/>
          </p:nvPr>
        </p:nvSpPr>
        <p:spPr/>
        <p:txBody>
          <a:bodyPr>
            <a:normAutofit/>
          </a:bodyPr>
          <a:lstStyle/>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Dla rozwiązania umowy o pracę za wypowiedzeniem istotne znaczenie ma także data, z którą pracodawca zdobył wiedzę o podstawach do złożenia wypowiedzenia. Innymi słowy, </a:t>
            </a:r>
            <a:r>
              <a:rPr lang="pl-PL" sz="1800" b="1" u="sng" kern="100" dirty="0">
                <a:effectLst/>
                <a:ea typeface="Aptos" panose="020B0004020202020204" pitchFamily="34" charset="0"/>
                <a:cs typeface="Times New Roman" panose="02020603050405020304" pitchFamily="18" charset="0"/>
              </a:rPr>
              <a:t>należy brać pod uwagę moment, w którym pracodawca dowiedział się o okolicznościach uzasadniających wypowiedzenie, bowiem kluczowe dla stwierdzenia, że dana przyczyna wypowiedzenia umowy o pracę zdezaktualizowała się, jest ustalenie, czy pracodawca mógł wcześniej podjąć odpowiednie kroki i zareagować na działania pracowników. </a:t>
            </a:r>
            <a:r>
              <a:rPr lang="pl-PL" sz="1800" kern="100" dirty="0">
                <a:effectLst/>
                <a:ea typeface="Aptos" panose="020B0004020202020204" pitchFamily="34" charset="0"/>
                <a:cs typeface="Times New Roman" panose="02020603050405020304" pitchFamily="18" charset="0"/>
              </a:rPr>
              <a:t>Skoro dla rozwiązania umowy o pracę bez wypowiedzenia, a mianowicie z założenia sytuacji wyjątkowej i dalej idącej niż "zwykłe" wypowiedzenie umowy o pracę kluczowe znaczenie ma data powzięcia przez pracodawcę wiadomości o okolicznościach uzasadniających "zwolnienie dyscyplinarne", to analogicznie należy przyjmować, że również dla rozwiązania umowy o pracę za wypowiedzeniem istotne znaczenie ma data, z którą pracodawca zdobył wiedzę o podstawach do złożenia wypowiedzenia.</a:t>
            </a:r>
          </a:p>
          <a:p>
            <a:pPr marL="0" indent="0">
              <a:lnSpc>
                <a:spcPct val="115000"/>
              </a:lnSpc>
              <a:spcAft>
                <a:spcPts val="800"/>
              </a:spcAft>
              <a:buNone/>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l-PL" dirty="0"/>
          </a:p>
        </p:txBody>
      </p:sp>
      <p:pic>
        <p:nvPicPr>
          <p:cNvPr id="4" name="Picture 4" descr="C:\Program Files (x86)\Microsoft Office\MEDIA\OFFICE12\Lines\BD10307_.gif">
            <a:extLst>
              <a:ext uri="{FF2B5EF4-FFF2-40B4-BE49-F238E27FC236}">
                <a16:creationId xmlns:a16="http://schemas.microsoft.com/office/drawing/2014/main" id="{D911312E-DDE2-8C61-4AA6-DC7907AC885D}"/>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4206261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E98D66-16A6-0470-9A9B-70C02240194B}"/>
              </a:ext>
            </a:extLst>
          </p:cNvPr>
          <p:cNvSpPr>
            <a:spLocks noGrp="1"/>
          </p:cNvSpPr>
          <p:nvPr>
            <p:ph type="title"/>
          </p:nvPr>
        </p:nvSpPr>
        <p:spPr/>
        <p:txBody>
          <a:bodyPr>
            <a:normAutofit/>
          </a:bodyPr>
          <a:lstStyle/>
          <a:p>
            <a:r>
              <a:rPr lang="pl-PL" sz="24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Zakres pojęcia „wynagrodzenie zasadnicze” - II PSK 68/24</a:t>
            </a:r>
            <a:endParaRPr lang="pl-PL" sz="24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D5D89231-EDE0-51D1-EAFB-597DCFC29F54}"/>
              </a:ext>
            </a:extLst>
          </p:cNvPr>
          <p:cNvSpPr>
            <a:spLocks noGrp="1"/>
          </p:cNvSpPr>
          <p:nvPr>
            <p:ph idx="1"/>
          </p:nvPr>
        </p:nvSpPr>
        <p:spPr/>
        <p:txBody>
          <a:bodyPr>
            <a:normAutofit/>
          </a:bodyPr>
          <a:lstStyle/>
          <a:p>
            <a:pPr marL="0" indent="0" algn="just">
              <a:lnSpc>
                <a:spcPct val="115000"/>
              </a:lnSpc>
              <a:spcAft>
                <a:spcPts val="800"/>
              </a:spcAft>
              <a:buNone/>
            </a:pPr>
            <a:endParaRPr lang="pl-PL" sz="1800" kern="100" dirty="0">
              <a:effectLst/>
              <a:ea typeface="Aptos" panose="020B0004020202020204" pitchFamily="34" charset="0"/>
              <a:cs typeface="Times New Roman" panose="02020603050405020304" pitchFamily="18" charset="0"/>
            </a:endParaRPr>
          </a:p>
          <a:p>
            <a:pPr marL="0" indent="0" algn="just">
              <a:lnSpc>
                <a:spcPct val="115000"/>
              </a:lnSpc>
              <a:spcAft>
                <a:spcPts val="800"/>
              </a:spcAft>
              <a:buNone/>
            </a:pPr>
            <a:endParaRPr lang="pl-PL" sz="1800" kern="100" dirty="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2000" kern="100" dirty="0">
                <a:effectLst/>
                <a:ea typeface="Aptos" panose="020B0004020202020204" pitchFamily="34" charset="0"/>
                <a:cs typeface="Times New Roman" panose="02020603050405020304" pitchFamily="18" charset="0"/>
              </a:rPr>
              <a:t>Twierdzenie, iż na gruncie art. 136 ust. 1 pkt 1 ustawy z 2018 r. Prawo o szkolnictwie wyższym i nauce w pojęciu wynagrodzenia zasadniczego mieści się każdy stały, roszczeniowy składnik, niebędący dodatkiem stażowym, do którego prawo pracownik nabywa z pierwszym dniem zatrudnienia bez konieczności spełnienia dodatkowych warunków jest błędne. </a:t>
            </a:r>
          </a:p>
          <a:p>
            <a:pPr marL="0" indent="0">
              <a:lnSpc>
                <a:spcPct val="115000"/>
              </a:lnSpc>
              <a:spcAft>
                <a:spcPts val="800"/>
              </a:spcAft>
              <a:buNone/>
            </a:pPr>
            <a:endParaRPr lang="pl-PL" sz="1800" kern="100" dirty="0">
              <a:effectLst/>
              <a:ea typeface="Aptos" panose="020B0004020202020204" pitchFamily="34" charset="0"/>
              <a:cs typeface="Times New Roman" panose="02020603050405020304" pitchFamily="18" charset="0"/>
            </a:endParaRPr>
          </a:p>
          <a:p>
            <a:endParaRPr lang="pl-PL" dirty="0"/>
          </a:p>
        </p:txBody>
      </p:sp>
      <p:pic>
        <p:nvPicPr>
          <p:cNvPr id="5" name="Picture 4" descr="C:\Program Files (x86)\Microsoft Office\MEDIA\OFFICE12\Lines\BD10307_.gif">
            <a:extLst>
              <a:ext uri="{FF2B5EF4-FFF2-40B4-BE49-F238E27FC236}">
                <a16:creationId xmlns:a16="http://schemas.microsoft.com/office/drawing/2014/main" id="{4D6CDAE4-9592-1C70-E85F-97238131AB25}"/>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2545921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E3C658-AB92-7498-4E33-1A3A70E018C9}"/>
              </a:ext>
            </a:extLst>
          </p:cNvPr>
          <p:cNvSpPr>
            <a:spLocks noGrp="1"/>
          </p:cNvSpPr>
          <p:nvPr>
            <p:ph type="title"/>
          </p:nvPr>
        </p:nvSpPr>
        <p:spPr/>
        <p:txBody>
          <a:bodyPr>
            <a:normAutofit/>
          </a:bodyPr>
          <a:lstStyle/>
          <a:p>
            <a:r>
              <a:rPr lang="pl-PL" sz="2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Zakres pojęcia „wynagrodzenie zasadnicze” - II PSK 68/24</a:t>
            </a:r>
            <a:endParaRPr lang="pl-PL" sz="2800" dirty="0"/>
          </a:p>
        </p:txBody>
      </p:sp>
      <p:sp>
        <p:nvSpPr>
          <p:cNvPr id="3" name="Symbol zastępczy zawartości 2">
            <a:extLst>
              <a:ext uri="{FF2B5EF4-FFF2-40B4-BE49-F238E27FC236}">
                <a16:creationId xmlns:a16="http://schemas.microsoft.com/office/drawing/2014/main" id="{AA584171-AD79-B896-FFD6-25EA2865581E}"/>
              </a:ext>
            </a:extLst>
          </p:cNvPr>
          <p:cNvSpPr>
            <a:spLocks noGrp="1"/>
          </p:cNvSpPr>
          <p:nvPr>
            <p:ph idx="1"/>
          </p:nvPr>
        </p:nvSpPr>
        <p:spPr/>
        <p:txBody>
          <a:bodyPr>
            <a:normAutofit/>
          </a:bodyPr>
          <a:lstStyle/>
          <a:p>
            <a:pPr marL="0" indent="0" algn="just">
              <a:buNone/>
            </a:pPr>
            <a:r>
              <a:rPr lang="pl-PL" sz="2000" b="0" i="0" dirty="0">
                <a:solidFill>
                  <a:srgbClr val="333333"/>
                </a:solidFill>
                <a:effectLst/>
              </a:rPr>
              <a:t>Brak jest jakichkolwiek przesłanek do uznania, że premia regulaminowa stanowi składnik wynagrodzenia zasadniczego, od którego oblicza się m.in. dodatek za staż pracy. Przepisy ustawy o szkolnictwie wyższym, jak i postanowienia regulaminów wynagradzania obowiązujących w okresie objętym pozwem, rozróżniają obydwa te świadczenia. Okoliczność, że premia ma charakter roszczeniowy nie stanowi zaś przesłanki do zaliczenia jej do wynagrodzenia zasadniczego.</a:t>
            </a:r>
            <a:endParaRPr lang="pl-PL" sz="2000" dirty="0"/>
          </a:p>
        </p:txBody>
      </p:sp>
      <p:pic>
        <p:nvPicPr>
          <p:cNvPr id="4" name="Picture 4" descr="C:\Program Files (x86)\Microsoft Office\MEDIA\OFFICE12\Lines\BD10307_.gif">
            <a:extLst>
              <a:ext uri="{FF2B5EF4-FFF2-40B4-BE49-F238E27FC236}">
                <a16:creationId xmlns:a16="http://schemas.microsoft.com/office/drawing/2014/main" id="{BABDC228-7498-D10D-A3B2-DD39D18BF96D}"/>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082353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8FA329-6A4E-0473-0532-BCC179345DD2}"/>
              </a:ext>
            </a:extLst>
          </p:cNvPr>
          <p:cNvSpPr>
            <a:spLocks noGrp="1"/>
          </p:cNvSpPr>
          <p:nvPr>
            <p:ph type="title"/>
          </p:nvPr>
        </p:nvSpPr>
        <p:spPr/>
        <p:txBody>
          <a:bodyPr>
            <a:normAutofit/>
          </a:bodyPr>
          <a:lstStyle/>
          <a:p>
            <a:r>
              <a:rPr lang="pl-PL" sz="2800" b="1" dirty="0">
                <a:solidFill>
                  <a:schemeClr val="accent6">
                    <a:lumMod val="50000"/>
                  </a:schemeClr>
                </a:solidFill>
                <a:effectLst>
                  <a:outerShdw blurRad="38100" dist="38100" dir="2700000" algn="tl">
                    <a:srgbClr val="000000">
                      <a:alpha val="43137"/>
                    </a:srgbClr>
                  </a:outerShdw>
                </a:effectLst>
                <a:latin typeface="+mn-lt"/>
              </a:rPr>
              <a:t>art. 136 </a:t>
            </a:r>
            <a:r>
              <a:rPr lang="pl-PL" sz="2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ustawy - Prawo o szkolnictwie wyższym i nauce</a:t>
            </a:r>
            <a:endParaRPr lang="pl-PL" sz="28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0B4434CC-A1BC-4AEC-3E75-91D54FCA2C58}"/>
              </a:ext>
            </a:extLst>
          </p:cNvPr>
          <p:cNvSpPr>
            <a:spLocks noGrp="1"/>
          </p:cNvSpPr>
          <p:nvPr>
            <p:ph idx="1"/>
          </p:nvPr>
        </p:nvSpPr>
        <p:spPr/>
        <p:txBody>
          <a:bodyPr>
            <a:noAutofit/>
          </a:bodyPr>
          <a:lstStyle/>
          <a:p>
            <a:pPr marL="0" indent="0" algn="just">
              <a:buNone/>
            </a:pPr>
            <a:r>
              <a:rPr lang="pl-PL" sz="1800" dirty="0"/>
              <a:t>1.  Wynagrodzenie pracownika uczelni publicznej składa się z:</a:t>
            </a:r>
          </a:p>
          <a:p>
            <a:pPr marL="457200" lvl="1" indent="0" algn="just">
              <a:buNone/>
            </a:pPr>
            <a:r>
              <a:rPr lang="pl-PL" sz="1800" dirty="0"/>
              <a:t>1) wynagrodzenia zasadniczego,</a:t>
            </a:r>
          </a:p>
          <a:p>
            <a:pPr marL="457200" lvl="1" indent="0" algn="just">
              <a:buNone/>
            </a:pPr>
            <a:r>
              <a:rPr lang="pl-PL" sz="1800" dirty="0"/>
              <a:t>2)  dodatku za staż pracy</a:t>
            </a:r>
          </a:p>
          <a:p>
            <a:pPr marL="0" indent="0" algn="just">
              <a:buNone/>
            </a:pPr>
            <a:r>
              <a:rPr lang="pl-PL" sz="1800" dirty="0"/>
              <a:t>- które stanowią stałe składniki wynagrodzenia.</a:t>
            </a:r>
          </a:p>
          <a:p>
            <a:pPr marL="0" indent="0" algn="just">
              <a:buNone/>
            </a:pPr>
            <a:r>
              <a:rPr lang="pl-PL" sz="1800" dirty="0"/>
              <a:t>2. Pracownik uczelni publicznej może otrzymywać:</a:t>
            </a:r>
          </a:p>
          <a:p>
            <a:pPr marL="457200" lvl="1" indent="0" algn="just">
              <a:buNone/>
            </a:pPr>
            <a:r>
              <a:rPr lang="pl-PL" sz="1800" dirty="0"/>
              <a:t>1) dodatek funkcyjny,</a:t>
            </a:r>
          </a:p>
          <a:p>
            <a:pPr marL="457200" lvl="1" indent="0" algn="just">
              <a:buNone/>
            </a:pPr>
            <a:r>
              <a:rPr lang="pl-PL" sz="1800" dirty="0"/>
              <a:t>2) dodatek zadaniowy,</a:t>
            </a:r>
          </a:p>
          <a:p>
            <a:pPr marL="457200" lvl="1" indent="0" algn="just">
              <a:buNone/>
            </a:pPr>
            <a:r>
              <a:rPr lang="pl-PL" sz="1800" dirty="0"/>
              <a:t>3) wynagrodzenie za godziny ponadwymiarowe albo godziny nadliczbowe,</a:t>
            </a:r>
          </a:p>
          <a:p>
            <a:pPr marL="457200" lvl="1" indent="0" algn="just">
              <a:buNone/>
            </a:pPr>
            <a:r>
              <a:rPr lang="pl-PL" sz="1800" dirty="0"/>
              <a:t>4) dodatek za pracę w warunkach szkodliwych dla zdrowia lub uciążliwych,</a:t>
            </a:r>
          </a:p>
          <a:p>
            <a:pPr marL="457200" lvl="1" indent="0" algn="just">
              <a:buNone/>
            </a:pPr>
            <a:r>
              <a:rPr lang="pl-PL" sz="1800" dirty="0"/>
              <a:t>5) premię - w przypadku pracownika niebędącego nauczycielem akademickim,</a:t>
            </a:r>
          </a:p>
          <a:p>
            <a:pPr marL="457200" lvl="1" indent="0" algn="just">
              <a:buNone/>
            </a:pPr>
            <a:r>
              <a:rPr lang="pl-PL" sz="1800" dirty="0"/>
              <a:t>6) inne dodatki, jeżeli zostały określone w zakładowym układzie zbiorowym pracy albo regulaminie wynagradzania</a:t>
            </a:r>
          </a:p>
          <a:p>
            <a:pPr marL="0" indent="0" algn="just">
              <a:buNone/>
            </a:pPr>
            <a:r>
              <a:rPr lang="pl-PL" sz="1800" dirty="0"/>
              <a:t>- które stanowią zmienne składniki wynagrodzenia.</a:t>
            </a:r>
          </a:p>
        </p:txBody>
      </p:sp>
      <p:pic>
        <p:nvPicPr>
          <p:cNvPr id="4" name="Picture 4" descr="C:\Program Files (x86)\Microsoft Office\MEDIA\OFFICE12\Lines\BD10307_.gif">
            <a:extLst>
              <a:ext uri="{FF2B5EF4-FFF2-40B4-BE49-F238E27FC236}">
                <a16:creationId xmlns:a16="http://schemas.microsoft.com/office/drawing/2014/main" id="{16D897B3-51E3-21E6-492B-6C30CD5DBFDF}"/>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34767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6">
                    <a:lumMod val="50000"/>
                  </a:schemeClr>
                </a:solidFill>
                <a:effectLst>
                  <a:outerShdw blurRad="38100" dist="38100" dir="2700000" algn="tl">
                    <a:srgbClr val="000000">
                      <a:alpha val="43137"/>
                    </a:srgbClr>
                  </a:outerShdw>
                </a:effectLst>
                <a:latin typeface="+mn-lt"/>
              </a:rPr>
              <a:t>III PZP 5/22</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pl-PL" sz="2000" b="0" i="0" dirty="0">
                <a:solidFill>
                  <a:srgbClr val="333333"/>
                </a:solidFill>
                <a:effectLst/>
              </a:rPr>
              <a:t>Pracodawca nie ma obowiązku podania w świadectwie pracy informacji o wykonywaniu przez pracownika pracy w szczególnych warunkach lub o szczególnym charakterze świadczonej po dniu 31 grudnia 2008 r. (art. 97 § 2 i 4 k.p. oraz § 2 ust. 1 pkt 15 rozporządzenia Ministra Rodziny, Pracy i Polityki Społecznej z dnia 30 grudnia 2016 r. w sprawie świadectwa pracy, tekst jedn.: Dz. U. z 2020 r. poz. 1862 z </a:t>
            </a:r>
            <a:r>
              <a:rPr lang="pl-PL" sz="2000" b="0" i="0" dirty="0" err="1">
                <a:solidFill>
                  <a:srgbClr val="333333"/>
                </a:solidFill>
                <a:effectLst/>
              </a:rPr>
              <a:t>późn</a:t>
            </a:r>
            <a:r>
              <a:rPr lang="pl-PL" sz="2000" b="0" i="0" dirty="0">
                <a:solidFill>
                  <a:srgbClr val="333333"/>
                </a:solidFill>
                <a:effectLst/>
              </a:rPr>
              <a:t>. zm.).</a:t>
            </a:r>
            <a:endParaRPr lang="pl-PL" sz="20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48649"/>
            <a:ext cx="9144000" cy="152400"/>
          </a:xfrm>
          <a:prstGeom prst="rect">
            <a:avLst/>
          </a:prstGeom>
          <a:noFill/>
          <a:ln w="9525">
            <a:noFill/>
            <a:miter lim="800000"/>
            <a:headEnd/>
            <a:tailEnd/>
          </a:ln>
        </p:spPr>
      </p:pic>
    </p:spTree>
    <p:extLst>
      <p:ext uri="{BB962C8B-B14F-4D97-AF65-F5344CB8AC3E}">
        <p14:creationId xmlns:p14="http://schemas.microsoft.com/office/powerpoint/2010/main" val="14510973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44219B5-E4A3-03DE-38C9-7DA8AC419348}"/>
              </a:ext>
            </a:extLst>
          </p:cNvPr>
          <p:cNvSpPr>
            <a:spLocks noGrp="1"/>
          </p:cNvSpPr>
          <p:nvPr>
            <p:ph idx="1"/>
          </p:nvPr>
        </p:nvSpPr>
        <p:spPr/>
        <p:txBody>
          <a:bodyPr>
            <a:normAutofit fontScale="77500" lnSpcReduction="20000"/>
          </a:bodyPr>
          <a:lstStyle/>
          <a:p>
            <a:pPr marL="0" indent="0" algn="just">
              <a:buNone/>
            </a:pPr>
            <a:r>
              <a:rPr lang="pl-PL" dirty="0"/>
              <a:t>Prawo pracodawcy do kontrolowania pracownika wynika wprost już tylko z art. 22 k.p., który nakłada na pracownika obowiązek wykonywania pracy określonego rodzaju pod kierownictwem pracodawcy. Natomiast wykładni art. 22</a:t>
            </a:r>
            <a:r>
              <a:rPr lang="pl-PL" baseline="30000" dirty="0"/>
              <a:t>2</a:t>
            </a:r>
            <a:r>
              <a:rPr lang="pl-PL" dirty="0"/>
              <a:t> k.p. należy dokonywać z uwzględnieniem potrzeby wyważenia sprzecznych wartości i interesów obu stron stosunku pracy, co oznacza, że </a:t>
            </a:r>
            <a:r>
              <a:rPr lang="pl-PL" b="1" dirty="0"/>
              <a:t>monitoring jako rodzaj kontroli pracownika przez pracodawcę musi uwzględniać potrzebę poszanowania dóbr osobistych pracowników, w tym prawa do prywatności. Monitoring na terenie lub wokół zakładu pracy jest dopuszczalny, gdy jest to niezbędne do zapewnienia bezpieczeństwa pracowników, ochrony mienia, kontroli produkcji czy też zachowania w tajemnicy informacji, których ujawnienie mogłoby narazić pracodawcę na szkodę. </a:t>
            </a:r>
          </a:p>
          <a:p>
            <a:pPr marL="0" indent="0" algn="just">
              <a:buNone/>
            </a:pPr>
            <a:r>
              <a:rPr lang="pl-PL" b="1" dirty="0"/>
              <a:t>I to na pracodawcy ciąży obowiązek wykazania, że wskazanych powyżej celów nie może osiągnąć w inny sposób niż tylko poprzez wybraną formę monitoringu pracownika.</a:t>
            </a:r>
          </a:p>
          <a:p>
            <a:endParaRPr lang="pl-PL" dirty="0"/>
          </a:p>
        </p:txBody>
      </p:sp>
      <p:sp>
        <p:nvSpPr>
          <p:cNvPr id="4" name="Rectangle 1">
            <a:extLst>
              <a:ext uri="{FF2B5EF4-FFF2-40B4-BE49-F238E27FC236}">
                <a16:creationId xmlns:a16="http://schemas.microsoft.com/office/drawing/2014/main" id="{DD30FC41-5076-DC78-2BBA-F72B5DF05BCD}"/>
              </a:ext>
            </a:extLst>
          </p:cNvPr>
          <p:cNvSpPr>
            <a:spLocks noGrp="1" noChangeArrowheads="1"/>
          </p:cNvSpPr>
          <p:nvPr>
            <p:ph type="title"/>
          </p:nvPr>
        </p:nvSpPr>
        <p:spPr bwMode="auto">
          <a:xfrm>
            <a:off x="628650" y="797075"/>
            <a:ext cx="782900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400" b="1" i="0" u="none" strike="noStrike" cap="none" normalizeH="0" baseline="0" dirty="0">
                <a:ln>
                  <a:noFill/>
                </a:ln>
                <a:solidFill>
                  <a:schemeClr val="accent6">
                    <a:lumMod val="50000"/>
                  </a:schemeClr>
                </a:solidFill>
                <a:effectLst>
                  <a:outerShdw blurRad="38100" dist="38100" dir="2700000" algn="tl">
                    <a:srgbClr val="000000">
                      <a:alpha val="43137"/>
                    </a:srgbClr>
                  </a:outerShdw>
                </a:effectLst>
                <a:latin typeface="+mn-lt"/>
              </a:rPr>
              <a:t>Monitoring - postanowienie SN z 15.10.2024 r., II PSK 110/23</a:t>
            </a:r>
          </a:p>
        </p:txBody>
      </p:sp>
      <p:pic>
        <p:nvPicPr>
          <p:cNvPr id="5" name="Picture 4" descr="C:\Program Files (x86)\Microsoft Office\MEDIA\OFFICE12\Lines\BD10307_.gif">
            <a:extLst>
              <a:ext uri="{FF2B5EF4-FFF2-40B4-BE49-F238E27FC236}">
                <a16:creationId xmlns:a16="http://schemas.microsoft.com/office/drawing/2014/main" id="{8D2A66CB-A281-B079-8B39-A954ED59B9B9}"/>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1538722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404F6-9FF7-2874-685C-886CC2F3C502}"/>
              </a:ext>
            </a:extLst>
          </p:cNvPr>
          <p:cNvSpPr>
            <a:spLocks noGrp="1"/>
          </p:cNvSpPr>
          <p:nvPr>
            <p:ph type="title"/>
          </p:nvPr>
        </p:nvSpPr>
        <p:spPr/>
        <p:txBody>
          <a:bodyPr>
            <a:normAutofit fontScale="90000"/>
          </a:bodyPr>
          <a:lstStyle/>
          <a:p>
            <a:r>
              <a:rPr lang="pl-PL" sz="31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Ochrona przed wypowiedzeniem mowy o pracę w przypadku choroby - III PSKP 10/24</a:t>
            </a:r>
            <a:br>
              <a:rPr lang="pl-PL" sz="4400" kern="100" dirty="0">
                <a:effectLst/>
                <a:latin typeface="Aptos" panose="020B0004020202020204" pitchFamily="34" charset="0"/>
                <a:ea typeface="Aptos" panose="020B0004020202020204" pitchFamily="34" charset="0"/>
                <a:cs typeface="Times New Roman" panose="02020603050405020304" pitchFamily="18" charset="0"/>
              </a:rPr>
            </a:br>
            <a:endParaRPr lang="pl-PL" dirty="0"/>
          </a:p>
        </p:txBody>
      </p:sp>
      <p:sp>
        <p:nvSpPr>
          <p:cNvPr id="3" name="Symbol zastępczy zawartości 2">
            <a:extLst>
              <a:ext uri="{FF2B5EF4-FFF2-40B4-BE49-F238E27FC236}">
                <a16:creationId xmlns:a16="http://schemas.microsoft.com/office/drawing/2014/main" id="{04D40EFF-A197-CB89-67BC-469EDB7CBF53}"/>
              </a:ext>
            </a:extLst>
          </p:cNvPr>
          <p:cNvSpPr>
            <a:spLocks noGrp="1"/>
          </p:cNvSpPr>
          <p:nvPr>
            <p:ph idx="1"/>
          </p:nvPr>
        </p:nvSpPr>
        <p:spPr/>
        <p:txBody>
          <a:bodyPr>
            <a:normAutofit lnSpcReduction="10000"/>
          </a:bodyPr>
          <a:lstStyle/>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Nie można odmówić pracownikowi ochrony przed wypowiedzeniem mu umowy o pracę w sytuacji, gdy jest faktycznie chory i niezdolność do pracy została stwierdzona orzeczeniem lekarskim, ale pracownik pozostał jeszcze w pracy z uwagi na niemożność opuszczenia stanowiska pracy (np. wobec braku zastępcy, czy też do chwili przybycia innego pracownika do obsługi maszyny). </a:t>
            </a:r>
          </a:p>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Bezskuteczność wypowiedzenia umowy o pracę w takiej sytuacji, jak i w okolicznościach przybycia chorego pracownika do pracy w celu załatwienia ważnych spraw dla zakładu pracy, nie wynika jednak z art. 41 k.p., wobec braku przesłanki "nieobecności w pracy", ale powinna być oceniona w kontekście art. 45 § 1 k.p. Taka wykładnia art. 41 k.p. pozwala eliminować przypadki niesprawiedliwego pozbawienia ochrony stosunku pracy gorliwych pracowników, którzy decydują się na wykonywanie swoich obowiązków pracowniczych, mimo choroby.</a:t>
            </a:r>
            <a:r>
              <a:rPr lang="pl-PL"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440AAA33-A537-5180-6271-65CB3DC2CCEE}"/>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1382874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397AAA-C8D4-4949-498F-3F2FA6A71D65}"/>
              </a:ext>
            </a:extLst>
          </p:cNvPr>
          <p:cNvSpPr>
            <a:spLocks noGrp="1"/>
          </p:cNvSpPr>
          <p:nvPr>
            <p:ph type="title"/>
          </p:nvPr>
        </p:nvSpPr>
        <p:spPr/>
        <p:txBody>
          <a:bodyPr>
            <a:normAutofit fontScale="90000"/>
          </a:bodyPr>
          <a:lstStyle/>
          <a:p>
            <a:pPr algn="just"/>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r>
              <a:rPr lang="pl-PL" sz="27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Ograniczenia w zawieraniu umów o pracę na czas określony nauczyciela akademickiego - III PSKP 35/23</a:t>
            </a:r>
            <a:br>
              <a:rPr lang="pl-PL" sz="2700" kern="100" dirty="0">
                <a:effectLst/>
                <a:latin typeface="Aptos" panose="020B0004020202020204" pitchFamily="34" charset="0"/>
                <a:ea typeface="Aptos" panose="020B0004020202020204" pitchFamily="34" charset="0"/>
                <a:cs typeface="Times New Roman" panose="02020603050405020304" pitchFamily="18" charset="0"/>
              </a:rPr>
            </a:br>
            <a:br>
              <a:rPr lang="pl-PL" sz="4000" kern="100" dirty="0">
                <a:effectLst/>
                <a:latin typeface="Aptos" panose="020B0004020202020204" pitchFamily="34" charset="0"/>
                <a:ea typeface="Aptos" panose="020B0004020202020204" pitchFamily="34" charset="0"/>
                <a:cs typeface="Times New Roman" panose="02020603050405020304" pitchFamily="18" charset="0"/>
              </a:rPr>
            </a:br>
            <a:endParaRPr lang="pl-PL" sz="4000" dirty="0"/>
          </a:p>
        </p:txBody>
      </p:sp>
      <p:sp>
        <p:nvSpPr>
          <p:cNvPr id="3" name="Symbol zastępczy zawartości 2">
            <a:extLst>
              <a:ext uri="{FF2B5EF4-FFF2-40B4-BE49-F238E27FC236}">
                <a16:creationId xmlns:a16="http://schemas.microsoft.com/office/drawing/2014/main" id="{DEB51BE6-E1CA-DAE1-3215-4817D403B5E0}"/>
              </a:ext>
            </a:extLst>
          </p:cNvPr>
          <p:cNvSpPr>
            <a:spLocks noGrp="1"/>
          </p:cNvSpPr>
          <p:nvPr>
            <p:ph idx="1"/>
          </p:nvPr>
        </p:nvSpPr>
        <p:spPr/>
        <p:txBody>
          <a:bodyPr/>
          <a:lstStyle/>
          <a:p>
            <a:pPr marL="0" indent="0">
              <a:lnSpc>
                <a:spcPct val="115000"/>
              </a:lnSpc>
              <a:spcAft>
                <a:spcPts val="800"/>
              </a:spcAft>
              <a:buNone/>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2400" kern="100" dirty="0">
                <a:effectLst/>
                <a:ea typeface="Aptos" panose="020B0004020202020204" pitchFamily="34" charset="0"/>
                <a:cs typeface="Times New Roman" panose="02020603050405020304" pitchFamily="18" charset="0"/>
              </a:rPr>
              <a:t>Możliwość zastosowania przepisu art. 25</a:t>
            </a:r>
            <a:r>
              <a:rPr lang="pl-PL" sz="2400" kern="100" baseline="30000" dirty="0">
                <a:effectLst/>
                <a:ea typeface="Aptos" panose="020B0004020202020204" pitchFamily="34" charset="0"/>
                <a:cs typeface="Times New Roman" panose="02020603050405020304" pitchFamily="18" charset="0"/>
              </a:rPr>
              <a:t>1</a:t>
            </a:r>
            <a:r>
              <a:rPr lang="pl-PL" sz="2400" kern="100" dirty="0">
                <a:effectLst/>
                <a:ea typeface="Aptos" panose="020B0004020202020204" pitchFamily="34" charset="0"/>
                <a:cs typeface="Times New Roman" panose="02020603050405020304" pitchFamily="18" charset="0"/>
              </a:rPr>
              <a:t> k.p. w przypadku nauczyciela akademickiego zatrudnionego na czas określony zasadniczo nie budzi wątpliwości.</a:t>
            </a:r>
          </a:p>
          <a:p>
            <a:pPr marL="0" indent="0">
              <a:lnSpc>
                <a:spcPct val="115000"/>
              </a:lnSpc>
              <a:spcAft>
                <a:spcPts val="800"/>
              </a:spcAft>
              <a:buNone/>
            </a:pPr>
            <a:r>
              <a:rPr lang="pl-PL" sz="24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F6EC4207-01C6-9326-2658-248A649B0D9B}"/>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5430452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E5BCFD-6C10-8A10-F736-B927AD3C9767}"/>
              </a:ext>
            </a:extLst>
          </p:cNvPr>
          <p:cNvSpPr>
            <a:spLocks noGrp="1"/>
          </p:cNvSpPr>
          <p:nvPr>
            <p:ph type="title"/>
          </p:nvPr>
        </p:nvSpPr>
        <p:spPr/>
        <p:txBody>
          <a:bodyPr>
            <a:normAutofit/>
          </a:bodyPr>
          <a:lstStyle/>
          <a:p>
            <a:r>
              <a:rPr lang="pl-PL" sz="2800" b="1" dirty="0">
                <a:solidFill>
                  <a:schemeClr val="accent6">
                    <a:lumMod val="50000"/>
                  </a:schemeClr>
                </a:solidFill>
                <a:effectLst>
                  <a:outerShdw blurRad="38100" dist="38100" dir="2700000" algn="tl">
                    <a:srgbClr val="000000">
                      <a:alpha val="43137"/>
                    </a:srgbClr>
                  </a:outerShdw>
                </a:effectLst>
                <a:latin typeface="+mn-lt"/>
              </a:rPr>
              <a:t>Interpretacja regulaminu pracy - I PSKP 15/23</a:t>
            </a:r>
          </a:p>
        </p:txBody>
      </p:sp>
      <p:sp>
        <p:nvSpPr>
          <p:cNvPr id="3" name="Symbol zastępczy zawartości 2">
            <a:extLst>
              <a:ext uri="{FF2B5EF4-FFF2-40B4-BE49-F238E27FC236}">
                <a16:creationId xmlns:a16="http://schemas.microsoft.com/office/drawing/2014/main" id="{A8B221E0-27E0-86E1-3AF9-9FB246133553}"/>
              </a:ext>
            </a:extLst>
          </p:cNvPr>
          <p:cNvSpPr>
            <a:spLocks noGrp="1"/>
          </p:cNvSpPr>
          <p:nvPr>
            <p:ph idx="1"/>
          </p:nvPr>
        </p:nvSpPr>
        <p:spPr/>
        <p:txBody>
          <a:bodyPr>
            <a:normAutofit lnSpcReduction="10000"/>
          </a:bodyPr>
          <a:lstStyle/>
          <a:p>
            <a:pPr marL="0" indent="0" algn="just">
              <a:lnSpc>
                <a:spcPct val="115000"/>
              </a:lnSpc>
              <a:spcAft>
                <a:spcPts val="800"/>
              </a:spcAft>
              <a:buNone/>
            </a:pPr>
            <a:r>
              <a:rPr lang="pl-PL" sz="1800" kern="100" dirty="0">
                <a:effectLst/>
                <a:ea typeface="Aptos" panose="020B0004020202020204" pitchFamily="34" charset="0"/>
                <a:cs typeface="Arial" panose="020B0604020202020204" pitchFamily="34" charset="0"/>
              </a:rPr>
              <a:t>Regulamin wynagradzania jest aktem normatywnym i zaliczany jest do źródeł prawa pracy w rozumieniu art. 9 k.p., co oznacza, że może stanowić podstawę roszczeń pracownika, w tym szczególności co do składników wynagrodzenia jeśli pracownik spełnił przewidziane w nim kryteria nabycia. Jego normatywny charakter powoduje, że do jego interpretacji należy wykorzystywać przede wszystkim metody interpretacji (wykładni) aktów normatywnych, w tym przede wykładnię literalną. </a:t>
            </a:r>
          </a:p>
          <a:p>
            <a:pPr marL="0" indent="0" algn="just">
              <a:lnSpc>
                <a:spcPct val="115000"/>
              </a:lnSpc>
              <a:spcAft>
                <a:spcPts val="800"/>
              </a:spcAft>
              <a:buNone/>
            </a:pPr>
            <a:r>
              <a:rPr lang="pl-PL" sz="1800" kern="100" dirty="0">
                <a:effectLst/>
                <a:ea typeface="Aptos" panose="020B0004020202020204" pitchFamily="34" charset="0"/>
                <a:cs typeface="Arial" panose="020B0604020202020204" pitchFamily="34" charset="0"/>
              </a:rPr>
              <a:t>Gdyby jednak w procesie interpretacji zapisów regulaminu wynagradzania zawiodły metody wykładni właściwe dla aktów prawnych, sąd może, ale tylko w wyjątkowych przypadkach na podstawie art. 65 k.c. w związku z art. 300 k.p., stosować posiłkowo zasady wykładni oświadczeń woli stron czynności prawnych.</a:t>
            </a:r>
          </a:p>
          <a:p>
            <a:pPr marL="0" indent="0">
              <a:lnSpc>
                <a:spcPct val="115000"/>
              </a:lnSpc>
              <a:spcAft>
                <a:spcPts val="800"/>
              </a:spcAft>
              <a:buNone/>
            </a:pPr>
            <a:r>
              <a:rPr lang="pl-PL"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l-PL" dirty="0"/>
          </a:p>
        </p:txBody>
      </p:sp>
      <p:pic>
        <p:nvPicPr>
          <p:cNvPr id="5" name="Picture 4" descr="C:\Program Files (x86)\Microsoft Office\MEDIA\OFFICE12\Lines\BD10307_.gif">
            <a:extLst>
              <a:ext uri="{FF2B5EF4-FFF2-40B4-BE49-F238E27FC236}">
                <a16:creationId xmlns:a16="http://schemas.microsoft.com/office/drawing/2014/main" id="{72580108-F9BC-ED5D-E303-23D6B8570DC7}"/>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124735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9BB435-7B3D-F1E1-8E84-AB3B0B75D737}"/>
              </a:ext>
            </a:extLst>
          </p:cNvPr>
          <p:cNvSpPr>
            <a:spLocks noGrp="1"/>
          </p:cNvSpPr>
          <p:nvPr>
            <p:ph type="title"/>
          </p:nvPr>
        </p:nvSpPr>
        <p:spPr/>
        <p:txBody>
          <a:bodyPr>
            <a:normAutofit/>
          </a:bodyPr>
          <a:lstStyle/>
          <a:p>
            <a:r>
              <a:rPr lang="pl-PL" sz="2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Ocena przekroczenia terminu z art. 52 § 2 k.p. - III PSKP 37/23</a:t>
            </a:r>
            <a:endParaRPr lang="pl-PL" sz="2800"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D9119CE7-A7B5-AC1C-0404-891740F4F4A4}"/>
              </a:ext>
            </a:extLst>
          </p:cNvPr>
          <p:cNvSpPr>
            <a:spLocks noGrp="1"/>
          </p:cNvSpPr>
          <p:nvPr>
            <p:ph idx="1"/>
          </p:nvPr>
        </p:nvSpPr>
        <p:spPr/>
        <p:txBody>
          <a:bodyPr/>
          <a:lstStyle/>
          <a:p>
            <a:pPr marL="0" indent="0" algn="just">
              <a:lnSpc>
                <a:spcPct val="115000"/>
              </a:lnSpc>
              <a:spcAft>
                <a:spcPts val="800"/>
              </a:spcAft>
              <a:buNone/>
            </a:pPr>
            <a:r>
              <a:rPr lang="pl-PL" sz="2400" kern="100" dirty="0">
                <a:effectLst/>
                <a:ea typeface="Aptos" panose="020B0004020202020204" pitchFamily="34" charset="0"/>
                <a:cs typeface="Times New Roman" panose="02020603050405020304" pitchFamily="18" charset="0"/>
              </a:rPr>
              <a:t>Skutek doręczenia - a ściślej domniemanie możliwości zapoznania się z treścią pisemnego oświadczenia woli w przypadku nieodbierania przesyłki pocztowej - następuje z upływem terminu odbioru po drugim awizo.</a:t>
            </a:r>
          </a:p>
          <a:p>
            <a:pPr marL="0" indent="0" algn="just">
              <a:lnSpc>
                <a:spcPct val="115000"/>
              </a:lnSpc>
              <a:spcAft>
                <a:spcPts val="800"/>
              </a:spcAft>
              <a:buNone/>
            </a:pPr>
            <a:r>
              <a:rPr lang="pl-PL" sz="2400" kern="100" dirty="0">
                <a:effectLst/>
                <a:ea typeface="Aptos" panose="020B0004020202020204" pitchFamily="34" charset="0"/>
                <a:cs typeface="Times New Roman" panose="02020603050405020304" pitchFamily="18" charset="0"/>
              </a:rPr>
              <a:t> </a:t>
            </a:r>
          </a:p>
        </p:txBody>
      </p:sp>
      <p:pic>
        <p:nvPicPr>
          <p:cNvPr id="6" name="Picture 4" descr="C:\Program Files (x86)\Microsoft Office\MEDIA\OFFICE12\Lines\BD10307_.gif">
            <a:extLst>
              <a:ext uri="{FF2B5EF4-FFF2-40B4-BE49-F238E27FC236}">
                <a16:creationId xmlns:a16="http://schemas.microsoft.com/office/drawing/2014/main" id="{1F505817-BF8C-5FCF-F633-C9A0A56B56A8}"/>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5118513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121C80-EF8F-D58B-87D0-9AC6B0B0F664}"/>
              </a:ext>
            </a:extLst>
          </p:cNvPr>
          <p:cNvSpPr>
            <a:spLocks noGrp="1"/>
          </p:cNvSpPr>
          <p:nvPr>
            <p:ph type="title"/>
          </p:nvPr>
        </p:nvSpPr>
        <p:spPr/>
        <p:txBody>
          <a:bodyPr>
            <a:normAutofit/>
          </a:bodyPr>
          <a:lstStyle/>
          <a:p>
            <a:r>
              <a:rPr lang="pl-PL" sz="2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Ocena przekroczenia terminu z art. 52 § 2 k.p. - III PSKP 37/23</a:t>
            </a:r>
            <a:endParaRPr lang="pl-PL" sz="2800" b="1" dirty="0"/>
          </a:p>
        </p:txBody>
      </p:sp>
      <p:sp>
        <p:nvSpPr>
          <p:cNvPr id="3" name="Symbol zastępczy zawartości 2">
            <a:extLst>
              <a:ext uri="{FF2B5EF4-FFF2-40B4-BE49-F238E27FC236}">
                <a16:creationId xmlns:a16="http://schemas.microsoft.com/office/drawing/2014/main" id="{4FB4BB7F-0C4A-12FC-228E-6F8A4ED32179}"/>
              </a:ext>
            </a:extLst>
          </p:cNvPr>
          <p:cNvSpPr>
            <a:spLocks noGrp="1"/>
          </p:cNvSpPr>
          <p:nvPr>
            <p:ph idx="1"/>
          </p:nvPr>
        </p:nvSpPr>
        <p:spPr/>
        <p:txBody>
          <a:bodyPr>
            <a:normAutofit/>
          </a:bodyPr>
          <a:lstStyle/>
          <a:p>
            <a:pPr marL="0" indent="0" algn="just">
              <a:buNone/>
            </a:pPr>
            <a:r>
              <a:rPr lang="pl-PL" sz="1800" b="0" i="0" dirty="0">
                <a:solidFill>
                  <a:srgbClr val="333333"/>
                </a:solidFill>
                <a:effectLst/>
              </a:rPr>
              <a:t>Występujący w sprawie problem wiąże się z oceną, kiedy oświadczenie woli pracodawcy o rozwiązaniu umowy o pracę bez wypowiedzenia zostało złożone powodowi wobec jego nieobecności w pracy w okresie od 24 lipca 2018 r. do 19 sierpnia 2018 r. (powód przebywał na zwolnieniu lekarskim). Oświadczenie pracodawcy zostało nadane przesyłką poleconą w dniu 2 sierpnia 2018 r. Przesyłka była dwukrotnie awizowana, pierwsza awizacja miała miejsce 3 sierpnia 2018 r., natomiast druga w dniu 13 sierpnia 2018 r. zaś 17 sierpnia 2018 r. powód odebrał pismo z placówki pocztowej.</a:t>
            </a:r>
            <a:endParaRPr lang="pl-PL" sz="1800" dirty="0"/>
          </a:p>
        </p:txBody>
      </p:sp>
      <p:pic>
        <p:nvPicPr>
          <p:cNvPr id="4" name="Picture 4" descr="C:\Program Files (x86)\Microsoft Office\MEDIA\OFFICE12\Lines\BD10307_.gif">
            <a:extLst>
              <a:ext uri="{FF2B5EF4-FFF2-40B4-BE49-F238E27FC236}">
                <a16:creationId xmlns:a16="http://schemas.microsoft.com/office/drawing/2014/main" id="{259D8984-44A6-B99B-A84F-8817F3786949}"/>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683947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30A299-AC59-075B-D032-1A0E4F677A37}"/>
              </a:ext>
            </a:extLst>
          </p:cNvPr>
          <p:cNvSpPr>
            <a:spLocks noGrp="1"/>
          </p:cNvSpPr>
          <p:nvPr>
            <p:ph type="title"/>
          </p:nvPr>
        </p:nvSpPr>
        <p:spPr/>
        <p:txBody>
          <a:bodyPr>
            <a:normAutofit/>
          </a:bodyPr>
          <a:lstStyle/>
          <a:p>
            <a:r>
              <a:rPr lang="pl-PL" sz="28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Ocena przekroczenia terminu z art. 52 § 2 k.p. - III PSKP 37/23</a:t>
            </a:r>
            <a:endParaRPr lang="pl-PL" sz="2800" dirty="0"/>
          </a:p>
        </p:txBody>
      </p:sp>
      <p:sp>
        <p:nvSpPr>
          <p:cNvPr id="3" name="Symbol zastępczy zawartości 2">
            <a:extLst>
              <a:ext uri="{FF2B5EF4-FFF2-40B4-BE49-F238E27FC236}">
                <a16:creationId xmlns:a16="http://schemas.microsoft.com/office/drawing/2014/main" id="{0E0C2D63-4DD5-32A8-8D05-5DD7632A0D4E}"/>
              </a:ext>
            </a:extLst>
          </p:cNvPr>
          <p:cNvSpPr>
            <a:spLocks noGrp="1"/>
          </p:cNvSpPr>
          <p:nvPr>
            <p:ph idx="1"/>
          </p:nvPr>
        </p:nvSpPr>
        <p:spPr/>
        <p:txBody>
          <a:bodyPr>
            <a:normAutofit/>
          </a:bodyPr>
          <a:lstStyle/>
          <a:p>
            <a:pPr algn="just"/>
            <a:r>
              <a:rPr lang="pl-PL" sz="1800" dirty="0"/>
              <a:t>W rozpoznawanej sprawie jedyną możliwość, aby uznać, że pracodawca zachował termin z art. 52 § 2 k.p. stwarza koncepcja wykładni, że już pierwsze awizo przesyłki pocztowej (jego data decyduje) stwarza możliwość zapoznania się adresata z treścią oświadczenia woli w rozumieniu art. 61 § 1 k.c. (a nie data w niej wyznaczona z upływem siedmiu dni, czy też data drugiego awizo, bądź data upływu terminu wyznaczonego w drugim awizo). </a:t>
            </a:r>
          </a:p>
          <a:p>
            <a:pPr algn="just"/>
            <a:r>
              <a:rPr lang="pl-PL" sz="1800" dirty="0"/>
              <a:t>Ten pogląd nie jest zasadny, co jednoznacznie rozstrzygnął wyrok w sprawie III PSKP 14/23. W orzecznictwie przeważa więc (dominuje) pogląd, że skutek doręczenia - a ściślej domniemanie możliwości zapoznania się z treścią pisemnego oświadczenia woli w przypadku nieodbierania przesyłki pocztowej - następuje z upływem terminu odbioru po drugim awizo</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9C38F156-70D4-A11D-0454-26DD9A6EC95E}"/>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42166139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F7E263-81C4-C587-7C40-8D080B12B215}"/>
              </a:ext>
            </a:extLst>
          </p:cNvPr>
          <p:cNvSpPr>
            <a:spLocks noGrp="1"/>
          </p:cNvSpPr>
          <p:nvPr>
            <p:ph type="title"/>
          </p:nvPr>
        </p:nvSpPr>
        <p:spPr>
          <a:xfrm>
            <a:off x="637117" y="365126"/>
            <a:ext cx="7886700" cy="1325563"/>
          </a:xfrm>
        </p:spPr>
        <p:txBody>
          <a:bodyPr>
            <a:normAutofit fontScale="90000"/>
          </a:bodyPr>
          <a:lstStyle/>
          <a:p>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br>
              <a:rPr lang="pl-PL" sz="3100" b="1" kern="100" dirty="0">
                <a:effectLst/>
                <a:latin typeface="Aptos" panose="020B0004020202020204" pitchFamily="34" charset="0"/>
                <a:ea typeface="Aptos" panose="020B0004020202020204" pitchFamily="34" charset="0"/>
                <a:cs typeface="Times New Roman" panose="02020603050405020304" pitchFamily="18" charset="0"/>
              </a:rPr>
            </a:br>
            <a:r>
              <a:rPr lang="pl-PL" sz="27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Skuteczność oświadczenia o rozwiązaniu umowy o pracę złożonego SMS-em - II PSKP 86/22</a:t>
            </a:r>
            <a:br>
              <a:rPr lang="pl-PL" sz="27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br>
            <a:br>
              <a:rPr lang="pl-PL" sz="40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br>
            <a:endParaRPr lang="pl-PL" sz="40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1E5CA8E4-00CD-8162-ADD0-33562E6261DB}"/>
              </a:ext>
            </a:extLst>
          </p:cNvPr>
          <p:cNvSpPr>
            <a:spLocks noGrp="1"/>
          </p:cNvSpPr>
          <p:nvPr>
            <p:ph idx="1"/>
          </p:nvPr>
        </p:nvSpPr>
        <p:spPr/>
        <p:txBody>
          <a:bodyPr/>
          <a:lstStyle/>
          <a:p>
            <a:pPr marL="0" indent="0">
              <a:lnSpc>
                <a:spcPct val="115000"/>
              </a:lnSpc>
              <a:spcAft>
                <a:spcPts val="800"/>
              </a:spcAft>
              <a:buNone/>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15000"/>
              </a:lnSpc>
              <a:spcAft>
                <a:spcPts val="800"/>
              </a:spcAft>
              <a:buNone/>
            </a:pPr>
            <a:endParaRPr lang="pl-PL" sz="1800" kern="100" dirty="0">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1800" kern="100" dirty="0">
                <a:effectLst/>
                <a:latin typeface="Aptos" panose="020B0004020202020204" pitchFamily="34" charset="0"/>
                <a:ea typeface="Aptos" panose="020B0004020202020204" pitchFamily="34" charset="0"/>
                <a:cs typeface="Times New Roman" panose="02020603050405020304" pitchFamily="18" charset="0"/>
              </a:rPr>
              <a:t>Wysłanie do pracownika oświadczenia pracodawcy o rozwiązaniu umowy o pracę SMS-em nie spełnia wymagania zachowania formy pisemnej, jeśli nie zostało opatrzone bezpiecznym podpisem elektronicznym (art. 30 § 3 k.p.). </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3AEBFF57-0651-4785-98D3-2B25FEC231E0}"/>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836692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572FF0-DEBC-5700-14F0-71816B93887E}"/>
              </a:ext>
            </a:extLst>
          </p:cNvPr>
          <p:cNvSpPr>
            <a:spLocks noGrp="1"/>
          </p:cNvSpPr>
          <p:nvPr>
            <p:ph type="title"/>
          </p:nvPr>
        </p:nvSpPr>
        <p:spPr/>
        <p:txBody>
          <a:bodyPr>
            <a:normAutofit/>
          </a:bodyPr>
          <a:lstStyle/>
          <a:p>
            <a:r>
              <a:rPr lang="pl-PL" sz="2200" b="1" kern="100" dirty="0">
                <a:solidFill>
                  <a:schemeClr val="accent6">
                    <a:lumMod val="50000"/>
                  </a:schemeClr>
                </a:solidFill>
                <a:effectLst>
                  <a:outerShdw blurRad="38100" dist="38100" dir="2700000" algn="tl">
                    <a:srgbClr val="000000">
                      <a:alpha val="43137"/>
                    </a:srgbClr>
                  </a:outerShdw>
                </a:effectLst>
                <a:latin typeface="+mn-lt"/>
                <a:ea typeface="Aptos" panose="020B0004020202020204" pitchFamily="34" charset="0"/>
                <a:cs typeface="Times New Roman" panose="02020603050405020304" pitchFamily="18" charset="0"/>
              </a:rPr>
              <a:t>Rozwiązanie umowy o pracę na czas określony zawieranej w celu zastępstwa pracownika w czasie jego usprawiedliwionej nieobecności w pracy - I PSK 72/23</a:t>
            </a:r>
            <a:endParaRPr lang="pl-PL"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AB18E0F9-F00F-8788-0E4D-86C00B5E0E1F}"/>
              </a:ext>
            </a:extLst>
          </p:cNvPr>
          <p:cNvSpPr>
            <a:spLocks noGrp="1"/>
          </p:cNvSpPr>
          <p:nvPr>
            <p:ph idx="1"/>
          </p:nvPr>
        </p:nvSpPr>
        <p:spPr/>
        <p:txBody>
          <a:bodyPr>
            <a:normAutofit/>
          </a:bodyPr>
          <a:lstStyle/>
          <a:p>
            <a:pPr>
              <a:lnSpc>
                <a:spcPct val="115000"/>
              </a:lnSpc>
              <a:spcAft>
                <a:spcPts val="800"/>
              </a:spcAft>
            </a:pPr>
            <a:endParaRPr lang="pl-PL"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Umowa o pracę na czas określony zawierana w celu zastępstwa pracownika w czasie jego usprawiedliwionej nieobecności w pracy (art. 25</a:t>
            </a:r>
            <a:r>
              <a:rPr lang="pl-PL" sz="1800" kern="100" baseline="30000" dirty="0">
                <a:effectLst/>
                <a:ea typeface="Aptos" panose="020B0004020202020204" pitchFamily="34" charset="0"/>
                <a:cs typeface="Times New Roman" panose="02020603050405020304" pitchFamily="18" charset="0"/>
              </a:rPr>
              <a:t>1</a:t>
            </a:r>
            <a:r>
              <a:rPr lang="pl-PL" sz="1800" kern="100" dirty="0">
                <a:effectLst/>
                <a:ea typeface="Aptos" panose="020B0004020202020204" pitchFamily="34" charset="0"/>
                <a:cs typeface="Times New Roman" panose="02020603050405020304" pitchFamily="18" charset="0"/>
              </a:rPr>
              <a:t> § 4 pkt 1 k.p.), co do zasady ulega rozwiązaniu na skutek podjęcia pracy przez pracownika zastępowanego. Jeżeli termin rozwiązania umowy zawartej na czas określony został oznaczony nie przez wskazanie konkretnej daty kalendarzowej, lecz pośrednio, przez wskazanie zdarzenia, które w przyszłości ma nastąpić w określonym miejscu i czasie, umowa rozwiązuje się w dniu, w którym nastąpiło przewidywane zdarzenie.</a:t>
            </a:r>
          </a:p>
          <a:p>
            <a:pPr marL="0" indent="0" algn="just">
              <a:lnSpc>
                <a:spcPct val="115000"/>
              </a:lnSpc>
              <a:spcAft>
                <a:spcPts val="800"/>
              </a:spcAft>
              <a:buNone/>
            </a:pPr>
            <a:endParaRPr lang="pl-PL" sz="1600" kern="100" dirty="0">
              <a:effectLst/>
              <a:ea typeface="Aptos" panose="020B0004020202020204" pitchFamily="34" charset="0"/>
              <a:cs typeface="Times New Roman" panose="02020603050405020304" pitchFamily="18" charset="0"/>
            </a:endParaRPr>
          </a:p>
          <a:p>
            <a:endParaRPr lang="pl-PL" dirty="0"/>
          </a:p>
        </p:txBody>
      </p:sp>
      <p:pic>
        <p:nvPicPr>
          <p:cNvPr id="4" name="Picture 4" descr="C:\Program Files (x86)\Microsoft Office\MEDIA\OFFICE12\Lines\BD10307_.gif">
            <a:extLst>
              <a:ext uri="{FF2B5EF4-FFF2-40B4-BE49-F238E27FC236}">
                <a16:creationId xmlns:a16="http://schemas.microsoft.com/office/drawing/2014/main" id="{8EB39E14-036D-3BD9-6FAB-EE9EA20F85EE}"/>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431237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50BC7D-E6E8-9B61-F2A2-BB3739CFAF41}"/>
              </a:ext>
            </a:extLst>
          </p:cNvPr>
          <p:cNvSpPr>
            <a:spLocks noGrp="1"/>
          </p:cNvSpPr>
          <p:nvPr>
            <p:ph type="title"/>
          </p:nvPr>
        </p:nvSpPr>
        <p:spPr/>
        <p:txBody>
          <a:bodyPr>
            <a:noAutofit/>
          </a:bodyPr>
          <a:lstStyle/>
          <a:p>
            <a:r>
              <a:rPr lang="pl-PL" sz="1800" b="1" dirty="0">
                <a:solidFill>
                  <a:schemeClr val="accent6">
                    <a:lumMod val="50000"/>
                  </a:schemeClr>
                </a:solidFill>
                <a:effectLst>
                  <a:outerShdw blurRad="38100" dist="38100" dir="2700000" algn="tl">
                    <a:srgbClr val="000000">
                      <a:alpha val="43137"/>
                    </a:srgbClr>
                  </a:outerShdw>
                </a:effectLst>
                <a:latin typeface="+mn-lt"/>
              </a:rPr>
              <a:t>Okoliczność ukarania karą porządkową jako element przyczyny uzasadniającej rozwiązanie stosunku pracy. Brak odwołania od ukarania karą porządkową jako stwarzający domniemanie faktycznego zawinionego przekroczenia obowiązkom pracowniczym - III PSK 111/22  </a:t>
            </a:r>
            <a:br>
              <a:rPr lang="pl-PL" sz="1800" b="1" dirty="0">
                <a:solidFill>
                  <a:schemeClr val="accent6">
                    <a:lumMod val="50000"/>
                  </a:schemeClr>
                </a:solidFill>
                <a:effectLst>
                  <a:outerShdw blurRad="38100" dist="38100" dir="2700000" algn="tl">
                    <a:srgbClr val="000000">
                      <a:alpha val="43137"/>
                    </a:srgbClr>
                  </a:outerShdw>
                </a:effectLst>
                <a:latin typeface="+mn-lt"/>
              </a:rPr>
            </a:br>
            <a:endParaRPr lang="pl-PL" sz="18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8A215A49-650D-40D8-A172-B1809AF5EDA7}"/>
              </a:ext>
            </a:extLst>
          </p:cNvPr>
          <p:cNvSpPr>
            <a:spLocks noGrp="1"/>
          </p:cNvSpPr>
          <p:nvPr>
            <p:ph idx="1"/>
          </p:nvPr>
        </p:nvSpPr>
        <p:spPr/>
        <p:txBody>
          <a:bodyPr>
            <a:normAutofit/>
          </a:bodyPr>
          <a:lstStyle/>
          <a:p>
            <a:pPr marL="0" indent="0" algn="just">
              <a:lnSpc>
                <a:spcPct val="115000"/>
              </a:lnSpc>
              <a:spcAft>
                <a:spcPts val="800"/>
              </a:spcAft>
              <a:buNone/>
            </a:pPr>
            <a:r>
              <a:rPr lang="pl-PL" sz="1800" kern="100" dirty="0">
                <a:effectLst/>
                <a:ea typeface="Aptos" panose="020B0004020202020204" pitchFamily="34" charset="0"/>
                <a:cs typeface="Times New Roman" panose="02020603050405020304" pitchFamily="18" charset="0"/>
              </a:rPr>
              <a:t>Brak odwołania od ukarania karą porządkową nie rodzi domniemania faktycznego zawinionego przekroczenia obowiązkom pracowniczym. Przepis art. 112 k.p. nie daje ku temu podstaw. Brak odwołania, ewentualnie brak sprzeciwu, można oceniać jako okoliczność faktyczną, podobnie jak samo nałożenie kary porządkowej, w kontekście przyczyny uzasadniającej rozwiązanie stosunku pracy.</a:t>
            </a:r>
          </a:p>
          <a:p>
            <a:pPr marL="0" indent="0">
              <a:lnSpc>
                <a:spcPct val="115000"/>
              </a:lnSpc>
              <a:spcAft>
                <a:spcPts val="800"/>
              </a:spcAft>
              <a:buNone/>
            </a:pPr>
            <a:r>
              <a:rPr lang="pl-PL" sz="18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15848356-72B2-8557-DF52-C50C22AC28BE}"/>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401450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8060CC-40C8-74AC-FAD8-17C62A9110AE}"/>
              </a:ext>
            </a:extLst>
          </p:cNvPr>
          <p:cNvSpPr>
            <a:spLocks noGrp="1"/>
          </p:cNvSpPr>
          <p:nvPr>
            <p:ph type="title"/>
          </p:nvPr>
        </p:nvSpPr>
        <p:spPr/>
        <p:txBody>
          <a:bodyPr>
            <a:normAutofit fontScale="90000"/>
          </a:bodyPr>
          <a:lstStyle/>
          <a:p>
            <a:r>
              <a:rPr lang="pl-PL" sz="2025" b="1" dirty="0">
                <a:solidFill>
                  <a:schemeClr val="accent6">
                    <a:lumMod val="50000"/>
                  </a:schemeClr>
                </a:solidFill>
                <a:latin typeface="Open Sans" panose="020B0606030504020204" pitchFamily="34" charset="0"/>
              </a:rPr>
              <a:t>II PSKP 39/24</a:t>
            </a:r>
            <a:br>
              <a:rPr lang="pl-PL" sz="2025" b="1" dirty="0">
                <a:solidFill>
                  <a:schemeClr val="accent6">
                    <a:lumMod val="50000"/>
                  </a:schemeClr>
                </a:solidFill>
                <a:latin typeface="Open Sans" panose="020B0606030504020204" pitchFamily="34" charset="0"/>
              </a:rPr>
            </a:br>
            <a:r>
              <a:rPr lang="pl-PL" sz="2025" b="1" dirty="0">
                <a:solidFill>
                  <a:schemeClr val="accent6">
                    <a:lumMod val="50000"/>
                  </a:schemeClr>
                </a:solidFill>
                <a:latin typeface="Open Sans" panose="020B0606030504020204" pitchFamily="34" charset="0"/>
              </a:rPr>
              <a:t>Termin na rozwiązanie umowy o pracę bez wypowiedzenia z winy pracownika</a:t>
            </a:r>
            <a:br>
              <a:rPr lang="pl-PL" b="1" i="0" dirty="0">
                <a:solidFill>
                  <a:schemeClr val="accent6">
                    <a:lumMod val="50000"/>
                  </a:schemeClr>
                </a:solidFill>
                <a:effectLst/>
                <a:latin typeface="Open Sans" panose="020B0606030504020204" pitchFamily="34" charset="0"/>
              </a:rPr>
            </a:br>
            <a:endParaRPr lang="pl-PL" dirty="0">
              <a:solidFill>
                <a:schemeClr val="accent6">
                  <a:lumMod val="50000"/>
                </a:schemeClr>
              </a:solidFill>
            </a:endParaRPr>
          </a:p>
        </p:txBody>
      </p:sp>
      <p:sp>
        <p:nvSpPr>
          <p:cNvPr id="3" name="Symbol zastępczy zawartości 2">
            <a:extLst>
              <a:ext uri="{FF2B5EF4-FFF2-40B4-BE49-F238E27FC236}">
                <a16:creationId xmlns:a16="http://schemas.microsoft.com/office/drawing/2014/main" id="{AD3F4EE7-3487-69BA-784B-07F24E6320EF}"/>
              </a:ext>
            </a:extLst>
          </p:cNvPr>
          <p:cNvSpPr>
            <a:spLocks noGrp="1"/>
          </p:cNvSpPr>
          <p:nvPr>
            <p:ph idx="1"/>
          </p:nvPr>
        </p:nvSpPr>
        <p:spPr/>
        <p:txBody>
          <a:bodyPr>
            <a:normAutofit/>
          </a:bodyPr>
          <a:lstStyle/>
          <a:p>
            <a:pPr marL="0" indent="0" algn="just">
              <a:buNone/>
            </a:pPr>
            <a:endParaRPr lang="pl-PL" sz="2000" b="0" i="0" dirty="0">
              <a:solidFill>
                <a:srgbClr val="333333"/>
              </a:solidFill>
              <a:effectLst/>
              <a:latin typeface="Open Sans" panose="020B0606030504020204" pitchFamily="34" charset="0"/>
            </a:endParaRPr>
          </a:p>
          <a:p>
            <a:pPr marL="0" indent="0" algn="just">
              <a:buNone/>
            </a:pPr>
            <a:endParaRPr lang="pl-PL" sz="2000" dirty="0">
              <a:solidFill>
                <a:srgbClr val="333333"/>
              </a:solidFill>
              <a:latin typeface="Open Sans" panose="020B0606030504020204" pitchFamily="34" charset="0"/>
            </a:endParaRPr>
          </a:p>
          <a:p>
            <a:pPr marL="0" indent="0" algn="just">
              <a:buNone/>
            </a:pPr>
            <a:r>
              <a:rPr lang="pl-PL" sz="2000" b="0" i="0" dirty="0">
                <a:solidFill>
                  <a:srgbClr val="333333"/>
                </a:solidFill>
                <a:effectLst/>
              </a:rPr>
              <a:t>Przewidziany w art. 52 § 2 k.p. termin zaczyna biec od dnia, w którym osoba upoważniona do rozwiązania stosunku pracy albo inna osoba należąca - w świetle schematu organizacyjnego - do kierownictwa zakładu pracy uzyskała wiadomość o takim postępowaniu pracownika, które uzasadnia zastosowanie wobec niego konsekwencji prawnych w postaci rozwiązania z nim umowy o pracę w trybie art. 52 § 1 pkt 1 k.p.</a:t>
            </a:r>
            <a:endParaRPr lang="pl-PL" sz="2000" dirty="0"/>
          </a:p>
        </p:txBody>
      </p:sp>
      <p:pic>
        <p:nvPicPr>
          <p:cNvPr id="4" name="Picture 4" descr="C:\Program Files (x86)\Microsoft Office\MEDIA\OFFICE12\Lines\BD10307_.gif">
            <a:extLst>
              <a:ext uri="{FF2B5EF4-FFF2-40B4-BE49-F238E27FC236}">
                <a16:creationId xmlns:a16="http://schemas.microsoft.com/office/drawing/2014/main" id="{02EFEA09-4101-BC51-4659-1BBC369B3A44}"/>
              </a:ext>
            </a:extLst>
          </p:cNvPr>
          <p:cNvPicPr>
            <a:picLocks noChangeAspect="1" noChangeArrowheads="1"/>
          </p:cNvPicPr>
          <p:nvPr/>
        </p:nvPicPr>
        <p:blipFill>
          <a:blip r:embed="rId2" cstate="print"/>
          <a:srcRect/>
          <a:stretch>
            <a:fillRect/>
          </a:stretch>
        </p:blipFill>
        <p:spPr bwMode="auto">
          <a:xfrm>
            <a:off x="0" y="6448649"/>
            <a:ext cx="9144000" cy="152400"/>
          </a:xfrm>
          <a:prstGeom prst="rect">
            <a:avLst/>
          </a:prstGeom>
          <a:noFill/>
          <a:ln w="9525">
            <a:noFill/>
            <a:miter lim="800000"/>
            <a:headEnd/>
            <a:tailEnd/>
          </a:ln>
        </p:spPr>
      </p:pic>
    </p:spTree>
    <p:extLst>
      <p:ext uri="{BB962C8B-B14F-4D97-AF65-F5344CB8AC3E}">
        <p14:creationId xmlns:p14="http://schemas.microsoft.com/office/powerpoint/2010/main" val="29455580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113A75-B800-E88F-6062-9F7764DEDFCF}"/>
              </a:ext>
            </a:extLst>
          </p:cNvPr>
          <p:cNvSpPr>
            <a:spLocks noGrp="1"/>
          </p:cNvSpPr>
          <p:nvPr>
            <p:ph type="title"/>
          </p:nvPr>
        </p:nvSpPr>
        <p:spPr/>
        <p:txBody>
          <a:bodyPr>
            <a:noAutofit/>
          </a:bodyPr>
          <a:lstStyle/>
          <a:p>
            <a:r>
              <a:rPr lang="pl-PL" sz="1800" b="1" kern="100" dirty="0">
                <a:solidFill>
                  <a:schemeClr val="accent6">
                    <a:lumMod val="50000"/>
                  </a:schemeClr>
                </a:solidFill>
                <a:effectLst/>
                <a:latin typeface="+mn-lt"/>
                <a:ea typeface="Aptos" panose="020B0004020202020204" pitchFamily="34" charset="0"/>
                <a:cs typeface="Times New Roman" panose="02020603050405020304" pitchFamily="18" charset="0"/>
              </a:rPr>
              <a:t>Korzystanie ze sprzętu należącego do pracodawcy dla celów niemających związku z wykonywaną pracą jako ciężkie naruszenie podstawowych obowiązków pracowniczych. Elementy „ciężkiego naruszenia podstawowych obowiązków pracowniczych” - I PSK 35/23</a:t>
            </a:r>
            <a:br>
              <a:rPr lang="pl-PL" sz="1800" kern="100" dirty="0">
                <a:effectLst/>
                <a:latin typeface="Aptos" panose="020B0004020202020204" pitchFamily="34" charset="0"/>
                <a:ea typeface="Aptos" panose="020B0004020202020204" pitchFamily="34" charset="0"/>
                <a:cs typeface="Times New Roman" panose="02020603050405020304" pitchFamily="18" charset="0"/>
              </a:rPr>
            </a:br>
            <a:endParaRPr lang="pl-PL" sz="1800" dirty="0"/>
          </a:p>
        </p:txBody>
      </p:sp>
      <p:sp>
        <p:nvSpPr>
          <p:cNvPr id="3" name="Symbol zastępczy zawartości 2">
            <a:extLst>
              <a:ext uri="{FF2B5EF4-FFF2-40B4-BE49-F238E27FC236}">
                <a16:creationId xmlns:a16="http://schemas.microsoft.com/office/drawing/2014/main" id="{44BF8E0B-5172-5F8A-1CD4-4748F07AC1AB}"/>
              </a:ext>
            </a:extLst>
          </p:cNvPr>
          <p:cNvSpPr>
            <a:spLocks noGrp="1"/>
          </p:cNvSpPr>
          <p:nvPr>
            <p:ph idx="1"/>
          </p:nvPr>
        </p:nvSpPr>
        <p:spPr/>
        <p:txBody>
          <a:bodyPr>
            <a:normAutofit/>
          </a:bodyPr>
          <a:lstStyle/>
          <a:p>
            <a:pPr marL="0" indent="0">
              <a:lnSpc>
                <a:spcPct val="115000"/>
              </a:lnSpc>
              <a:spcAft>
                <a:spcPts val="800"/>
              </a:spcAft>
              <a:buNone/>
            </a:pPr>
            <a:endParaRPr lang="pl-PL" sz="1800" kern="100" dirty="0">
              <a:effectLst/>
              <a:ea typeface="Aptos" panose="020B0004020202020204" pitchFamily="34" charset="0"/>
              <a:cs typeface="Times New Roman" panose="02020603050405020304" pitchFamily="18" charset="0"/>
            </a:endParaRPr>
          </a:p>
          <a:p>
            <a:pPr marL="0" indent="0">
              <a:lnSpc>
                <a:spcPct val="115000"/>
              </a:lnSpc>
              <a:spcAft>
                <a:spcPts val="800"/>
              </a:spcAft>
              <a:buNone/>
            </a:pPr>
            <a:endParaRPr lang="pl-PL" sz="1800" kern="100" dirty="0">
              <a:ea typeface="Aptos" panose="020B0004020202020204" pitchFamily="34" charset="0"/>
              <a:cs typeface="Times New Roman" panose="02020603050405020304" pitchFamily="18" charset="0"/>
            </a:endParaRPr>
          </a:p>
          <a:p>
            <a:pPr marL="0" indent="0" algn="just">
              <a:lnSpc>
                <a:spcPct val="115000"/>
              </a:lnSpc>
              <a:spcAft>
                <a:spcPts val="800"/>
              </a:spcAft>
              <a:buNone/>
            </a:pPr>
            <a:r>
              <a:rPr lang="pl-PL" sz="2000" kern="100" dirty="0">
                <a:effectLst/>
                <a:ea typeface="Aptos" panose="020B0004020202020204" pitchFamily="34" charset="0"/>
                <a:cs typeface="Times New Roman" panose="02020603050405020304" pitchFamily="18" charset="0"/>
              </a:rPr>
              <a:t>Trudno jest postawiać jakąś jedną generalną tezę uogólniającą czy korzystanie ze sprzętu należącego do pracodawcy dla celów niemających związku z wykonywaną pracą jest ciężkim naruszeniem podstawowych obowiązków pracowniczych, czy też nie, albowiem decydują o tym indywidualne okoliczności sprawy. </a:t>
            </a:r>
          </a:p>
          <a:p>
            <a:endParaRPr lang="pl-PL" dirty="0"/>
          </a:p>
        </p:txBody>
      </p:sp>
      <p:pic>
        <p:nvPicPr>
          <p:cNvPr id="7" name="Picture 4" descr="C:\Program Files (x86)\Microsoft Office\MEDIA\OFFICE12\Lines\BD10307_.gif">
            <a:extLst>
              <a:ext uri="{FF2B5EF4-FFF2-40B4-BE49-F238E27FC236}">
                <a16:creationId xmlns:a16="http://schemas.microsoft.com/office/drawing/2014/main" id="{81EEFFBB-2A5C-393D-686F-E0400B4FABF5}"/>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6866574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A9C8E5-8162-90C2-E99F-555B9D906982}"/>
              </a:ext>
            </a:extLst>
          </p:cNvPr>
          <p:cNvSpPr>
            <a:spLocks noGrp="1"/>
          </p:cNvSpPr>
          <p:nvPr>
            <p:ph type="title"/>
          </p:nvPr>
        </p:nvSpPr>
        <p:spPr/>
        <p:txBody>
          <a:bodyPr>
            <a:normAutofit fontScale="90000"/>
          </a:bodyPr>
          <a:lstStyle/>
          <a:p>
            <a:r>
              <a:rPr lang="pl-PL" sz="3600" b="1" dirty="0">
                <a:solidFill>
                  <a:schemeClr val="accent6">
                    <a:lumMod val="50000"/>
                  </a:schemeClr>
                </a:solidFill>
                <a:effectLst>
                  <a:outerShdw blurRad="38100" dist="38100" dir="2700000" algn="tl">
                    <a:srgbClr val="000000">
                      <a:alpha val="43137"/>
                    </a:srgbClr>
                  </a:outerShdw>
                </a:effectLst>
                <a:latin typeface="+mn-lt"/>
              </a:rPr>
              <a:t>Pojęcie stanowiska pracy - III PSKP 46/22 </a:t>
            </a:r>
            <a:br>
              <a:rPr lang="pl-PL" dirty="0"/>
            </a:br>
            <a:endParaRPr lang="pl-PL" dirty="0"/>
          </a:p>
        </p:txBody>
      </p:sp>
      <p:sp>
        <p:nvSpPr>
          <p:cNvPr id="3" name="Symbol zastępczy zawartości 2">
            <a:extLst>
              <a:ext uri="{FF2B5EF4-FFF2-40B4-BE49-F238E27FC236}">
                <a16:creationId xmlns:a16="http://schemas.microsoft.com/office/drawing/2014/main" id="{93DE4E2A-692B-EC4B-55FF-26DCAAE5D7A0}"/>
              </a:ext>
            </a:extLst>
          </p:cNvPr>
          <p:cNvSpPr>
            <a:spLocks noGrp="1"/>
          </p:cNvSpPr>
          <p:nvPr>
            <p:ph idx="1"/>
          </p:nvPr>
        </p:nvSpPr>
        <p:spPr/>
        <p:txBody>
          <a:bodyPr>
            <a:normAutofit/>
          </a:bodyPr>
          <a:lstStyle/>
          <a:p>
            <a:endParaRPr lang="pl-PL" dirty="0">
              <a:effectLst/>
            </a:endParaRPr>
          </a:p>
          <a:p>
            <a:pPr marL="0" indent="0" algn="just">
              <a:buNone/>
            </a:pPr>
            <a:r>
              <a:rPr lang="pl-PL" dirty="0">
                <a:effectLst/>
              </a:rPr>
              <a:t>Przez "stanowisko pracy", o którym mowa w art. 229 § 4 k.p., należy rozumieć zarówno określenie rodzaju pracy, jak i miejsca (warsztatu) pracy. W skierowaniu pracownika na badania lekarskie podstawowe znaczenie ma określenie czynników zagrożeń dla zdrowia i życia pracownika (charakterystyka stanowiska pracy), a nie nazwa stanowiska pracy.</a:t>
            </a:r>
            <a:br>
              <a:rPr lang="pl-PL" dirty="0"/>
            </a:br>
            <a:endParaRPr lang="pl-PL" dirty="0"/>
          </a:p>
        </p:txBody>
      </p:sp>
      <p:pic>
        <p:nvPicPr>
          <p:cNvPr id="4" name="Picture 4" descr="C:\Program Files (x86)\Microsoft Office\MEDIA\OFFICE12\Lines\BD10307_.gif">
            <a:extLst>
              <a:ext uri="{FF2B5EF4-FFF2-40B4-BE49-F238E27FC236}">
                <a16:creationId xmlns:a16="http://schemas.microsoft.com/office/drawing/2014/main" id="{5AFD5A25-A057-397F-46D4-0FD215E14777}"/>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0927762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869EB3-2128-1B59-DE1A-7FC61F109A8B}"/>
              </a:ext>
            </a:extLst>
          </p:cNvPr>
          <p:cNvSpPr>
            <a:spLocks noGrp="1"/>
          </p:cNvSpPr>
          <p:nvPr>
            <p:ph type="title"/>
          </p:nvPr>
        </p:nvSpPr>
        <p:spPr/>
        <p:txBody>
          <a:bodyPr>
            <a:normAutofit fontScale="90000"/>
          </a:bodyPr>
          <a:lstStyle/>
          <a:p>
            <a:pPr algn="just"/>
            <a:br>
              <a:rPr lang="pl-PL" b="1" i="0" dirty="0">
                <a:solidFill>
                  <a:schemeClr val="accent6">
                    <a:lumMod val="50000"/>
                  </a:schemeClr>
                </a:solidFill>
                <a:effectLst>
                  <a:outerShdw blurRad="38100" dist="38100" dir="2700000" algn="tl">
                    <a:srgbClr val="000000">
                      <a:alpha val="43137"/>
                    </a:srgbClr>
                  </a:outerShdw>
                </a:effectLst>
                <a:latin typeface="+mn-lt"/>
              </a:rPr>
            </a:br>
            <a:r>
              <a:rPr lang="pl-PL" sz="2000" b="1" i="0" dirty="0">
                <a:solidFill>
                  <a:schemeClr val="accent6">
                    <a:lumMod val="50000"/>
                  </a:schemeClr>
                </a:solidFill>
                <a:effectLst>
                  <a:outerShdw blurRad="38100" dist="38100" dir="2700000" algn="tl">
                    <a:srgbClr val="000000">
                      <a:alpha val="43137"/>
                    </a:srgbClr>
                  </a:outerShdw>
                </a:effectLst>
                <a:latin typeface="+mn-lt"/>
              </a:rPr>
              <a:t>Obowiązek konsultacji zamiaru kolejnego wypowiedzenia umowy o pracę z zakładową organizacją związkową. Nadmiernie długi okres między przeprowadzeniem konsultacji zamiaru wypowiedzenia z organizacją związkową a datą wypowiedzenia umowy o pracę - III PSKP 50/22</a:t>
            </a:r>
            <a:br>
              <a:rPr lang="pl-PL" sz="2000" b="1" i="0" dirty="0">
                <a:solidFill>
                  <a:srgbClr val="333333"/>
                </a:solidFill>
                <a:effectLst/>
                <a:latin typeface="Open Sans" panose="020B0606030504020204" pitchFamily="34" charset="0"/>
              </a:rPr>
            </a:br>
            <a:endParaRPr lang="pl-PL" dirty="0"/>
          </a:p>
        </p:txBody>
      </p:sp>
      <p:sp>
        <p:nvSpPr>
          <p:cNvPr id="3" name="Symbol zastępczy zawartości 2">
            <a:extLst>
              <a:ext uri="{FF2B5EF4-FFF2-40B4-BE49-F238E27FC236}">
                <a16:creationId xmlns:a16="http://schemas.microsoft.com/office/drawing/2014/main" id="{0EDCCBFB-62CE-C727-DDFD-CB2316E2BFB1}"/>
              </a:ext>
            </a:extLst>
          </p:cNvPr>
          <p:cNvSpPr>
            <a:spLocks noGrp="1"/>
          </p:cNvSpPr>
          <p:nvPr>
            <p:ph idx="1"/>
          </p:nvPr>
        </p:nvSpPr>
        <p:spPr/>
        <p:txBody>
          <a:bodyPr>
            <a:normAutofit/>
          </a:bodyPr>
          <a:lstStyle/>
          <a:p>
            <a:pPr algn="just"/>
            <a:r>
              <a:rPr lang="pl-PL" sz="2000" dirty="0">
                <a:effectLst/>
              </a:rPr>
              <a:t>Każde kolejne wypowiedzenie umowy o pracę musi być poprzedzone konsultacją w trybie art. 38 § 1 k.p., nawet wówczas, gdy przyczyna wypowiedzenia pozostaje niezmieniona.</a:t>
            </a:r>
          </a:p>
          <a:p>
            <a:pPr algn="just"/>
            <a:r>
              <a:rPr lang="pl-PL" sz="2000" dirty="0">
                <a:effectLst/>
              </a:rPr>
              <a:t>Upływ nadmiernie długiego okresu między przeprowadzeniem konsultacji zamiaru wypowiedzenia z organizacją związkową a datą wypowiedzenia umowy o pracę implikuje ocenę, że brak ponowienia konsultacji związkowej, narusza tryb z art. 38 k.p.</a:t>
            </a:r>
          </a:p>
          <a:p>
            <a:pPr algn="just"/>
            <a:endParaRPr lang="pl-PL" sz="2000" dirty="0"/>
          </a:p>
        </p:txBody>
      </p:sp>
      <p:pic>
        <p:nvPicPr>
          <p:cNvPr id="4" name="Picture 4" descr="C:\Program Files (x86)\Microsoft Office\MEDIA\OFFICE12\Lines\BD10307_.gif">
            <a:extLst>
              <a:ext uri="{FF2B5EF4-FFF2-40B4-BE49-F238E27FC236}">
                <a16:creationId xmlns:a16="http://schemas.microsoft.com/office/drawing/2014/main" id="{A0F65577-194C-35CF-D6D9-64FFCA713DC6}"/>
              </a:ext>
            </a:extLst>
          </p:cNvPr>
          <p:cNvPicPr>
            <a:picLocks noChangeAspect="1" noChangeArrowheads="1"/>
          </p:cNvPicPr>
          <p:nvPr/>
        </p:nvPicPr>
        <p:blipFill>
          <a:blip r:embed="rId3"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746431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0252D6-B075-57F8-D5A3-91B0128D6F74}"/>
              </a:ext>
            </a:extLst>
          </p:cNvPr>
          <p:cNvSpPr>
            <a:spLocks noGrp="1"/>
          </p:cNvSpPr>
          <p:nvPr>
            <p:ph type="title"/>
          </p:nvPr>
        </p:nvSpPr>
        <p:spPr/>
        <p:txBody>
          <a:bodyPr>
            <a:noAutofit/>
          </a:bodyPr>
          <a:lstStyle/>
          <a:p>
            <a:r>
              <a:rPr lang="pl-PL" sz="2800" b="1" dirty="0">
                <a:solidFill>
                  <a:schemeClr val="accent6">
                    <a:lumMod val="50000"/>
                  </a:schemeClr>
                </a:solidFill>
                <a:effectLst>
                  <a:outerShdw blurRad="38100" dist="38100" dir="2700000" algn="tl">
                    <a:srgbClr val="000000">
                      <a:alpha val="43137"/>
                    </a:srgbClr>
                  </a:outerShdw>
                </a:effectLst>
                <a:latin typeface="+mn-lt"/>
              </a:rPr>
              <a:t>Konsultacja zamiaru wypowiedzenia umowy o pracę z zakładową organizacją związkową - II PSK 109/21, III PSKP 2/21</a:t>
            </a:r>
          </a:p>
        </p:txBody>
      </p:sp>
      <p:sp>
        <p:nvSpPr>
          <p:cNvPr id="3" name="Symbol zastępczy zawartości 2">
            <a:extLst>
              <a:ext uri="{FF2B5EF4-FFF2-40B4-BE49-F238E27FC236}">
                <a16:creationId xmlns:a16="http://schemas.microsoft.com/office/drawing/2014/main" id="{DF7206F5-CB75-AC49-92F7-D72DD27EA05D}"/>
              </a:ext>
            </a:extLst>
          </p:cNvPr>
          <p:cNvSpPr>
            <a:spLocks noGrp="1"/>
          </p:cNvSpPr>
          <p:nvPr>
            <p:ph idx="1"/>
          </p:nvPr>
        </p:nvSpPr>
        <p:spPr/>
        <p:txBody>
          <a:bodyPr>
            <a:normAutofit/>
          </a:bodyPr>
          <a:lstStyle/>
          <a:p>
            <a:pPr marL="0" indent="0" algn="just">
              <a:buNone/>
            </a:pPr>
            <a:endParaRPr lang="pl-PL" dirty="0">
              <a:effectLst/>
            </a:endParaRPr>
          </a:p>
          <a:p>
            <a:pPr marL="0" indent="0" algn="just">
              <a:buNone/>
            </a:pPr>
            <a:endParaRPr lang="pl-PL" dirty="0"/>
          </a:p>
          <a:p>
            <a:pPr marL="0" indent="0" algn="just">
              <a:buNone/>
            </a:pPr>
            <a:r>
              <a:rPr lang="pl-PL" dirty="0">
                <a:effectLst/>
              </a:rPr>
              <a:t>Przewidziana w art. 38 § 1 k.p. forma pisemna dotyczy zarówno zawiadomienia o zamiarze wypowiedzenia, jak i podania przyczyny, która uzasadnia, zdaniem pracodawcy, zwolnienie pracownika.</a:t>
            </a:r>
          </a:p>
          <a:p>
            <a:endParaRPr lang="pl-PL" dirty="0"/>
          </a:p>
        </p:txBody>
      </p:sp>
      <p:pic>
        <p:nvPicPr>
          <p:cNvPr id="4" name="Picture 4" descr="C:\Program Files (x86)\Microsoft Office\MEDIA\OFFICE12\Lines\BD10307_.gif">
            <a:extLst>
              <a:ext uri="{FF2B5EF4-FFF2-40B4-BE49-F238E27FC236}">
                <a16:creationId xmlns:a16="http://schemas.microsoft.com/office/drawing/2014/main" id="{8431BB7B-130C-09BB-5DAC-42C9DE50E208}"/>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3655692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8EB611-FEC8-A27C-70A1-33781358EBB5}"/>
              </a:ext>
            </a:extLst>
          </p:cNvPr>
          <p:cNvSpPr>
            <a:spLocks noGrp="1"/>
          </p:cNvSpPr>
          <p:nvPr>
            <p:ph type="title"/>
          </p:nvPr>
        </p:nvSpPr>
        <p:spPr/>
        <p:txBody>
          <a:bodyPr>
            <a:normAutofit/>
          </a:bodyPr>
          <a:lstStyle/>
          <a:p>
            <a:r>
              <a:rPr lang="pl-PL" sz="3200" b="1" dirty="0">
                <a:solidFill>
                  <a:schemeClr val="accent6">
                    <a:lumMod val="50000"/>
                  </a:schemeClr>
                </a:solidFill>
                <a:effectLst>
                  <a:outerShdw blurRad="38100" dist="38100" dir="2700000" algn="tl">
                    <a:srgbClr val="000000">
                      <a:alpha val="43137"/>
                    </a:srgbClr>
                  </a:outerShdw>
                </a:effectLst>
                <a:latin typeface="+mn-lt"/>
              </a:rPr>
              <a:t>art. 151 </a:t>
            </a:r>
            <a:r>
              <a:rPr lang="pl-PL" sz="3200" b="1" i="0" dirty="0">
                <a:solidFill>
                  <a:schemeClr val="accent6">
                    <a:lumMod val="50000"/>
                  </a:schemeClr>
                </a:solidFill>
                <a:effectLst>
                  <a:outerShdw blurRad="38100" dist="38100" dir="2700000" algn="tl">
                    <a:srgbClr val="000000">
                      <a:alpha val="43137"/>
                    </a:srgbClr>
                  </a:outerShdw>
                </a:effectLst>
                <a:latin typeface="+mn-lt"/>
              </a:rPr>
              <a:t>§ 5 k.p.</a:t>
            </a:r>
            <a:endParaRPr lang="pl-PL" sz="3200" b="1" dirty="0">
              <a:solidFill>
                <a:schemeClr val="accent6">
                  <a:lumMod val="50000"/>
                </a:schemeClr>
              </a:solidFill>
              <a:effectLst>
                <a:outerShdw blurRad="38100" dist="38100" dir="2700000" algn="tl">
                  <a:srgbClr val="000000">
                    <a:alpha val="43137"/>
                  </a:srgbClr>
                </a:outerShdw>
              </a:effectLst>
              <a:latin typeface="+mn-lt"/>
            </a:endParaRPr>
          </a:p>
        </p:txBody>
      </p:sp>
      <p:sp>
        <p:nvSpPr>
          <p:cNvPr id="3" name="Symbol zastępczy zawartości 2">
            <a:extLst>
              <a:ext uri="{FF2B5EF4-FFF2-40B4-BE49-F238E27FC236}">
                <a16:creationId xmlns:a16="http://schemas.microsoft.com/office/drawing/2014/main" id="{B48E1C6D-46AC-BD3F-5736-EB80FC84F270}"/>
              </a:ext>
            </a:extLst>
          </p:cNvPr>
          <p:cNvSpPr>
            <a:spLocks noGrp="1"/>
          </p:cNvSpPr>
          <p:nvPr>
            <p:ph idx="1"/>
          </p:nvPr>
        </p:nvSpPr>
        <p:spPr/>
        <p:txBody>
          <a:bodyPr>
            <a:normAutofit/>
          </a:bodyPr>
          <a:lstStyle/>
          <a:p>
            <a:pPr marL="0" indent="0" algn="just">
              <a:buNone/>
            </a:pPr>
            <a:r>
              <a:rPr lang="pl-PL" sz="2000" b="0" i="0" dirty="0">
                <a:solidFill>
                  <a:srgbClr val="333333"/>
                </a:solidFill>
                <a:effectLst/>
              </a:rPr>
              <a:t>Strony ustalają w umowie o pracę dopuszczalną liczbę godzin pracy ponad określony w umowie wymiar czasu pracy pracownika zatrudnionego w niepełnym wymiarze czasu pracy, których przekroczenie uprawnia pracownika, oprócz normalnego wynagrodzenia, do dodatku do wynagrodzenia, o którym mowa w art. 151</a:t>
            </a:r>
            <a:r>
              <a:rPr lang="pl-PL" sz="2000" b="0" i="0" baseline="30000" dirty="0">
                <a:solidFill>
                  <a:srgbClr val="333333"/>
                </a:solidFill>
                <a:effectLst/>
              </a:rPr>
              <a:t>1</a:t>
            </a:r>
            <a:r>
              <a:rPr lang="pl-PL" sz="2000" b="0" i="0" dirty="0">
                <a:solidFill>
                  <a:srgbClr val="333333"/>
                </a:solidFill>
                <a:effectLst/>
              </a:rPr>
              <a:t> § 1.</a:t>
            </a:r>
            <a:endParaRPr lang="pl-PL" sz="2000" dirty="0"/>
          </a:p>
        </p:txBody>
      </p:sp>
      <p:pic>
        <p:nvPicPr>
          <p:cNvPr id="4" name="Picture 4" descr="C:\Program Files (x86)\Microsoft Office\MEDIA\OFFICE12\Lines\BD10307_.gif">
            <a:extLst>
              <a:ext uri="{FF2B5EF4-FFF2-40B4-BE49-F238E27FC236}">
                <a16:creationId xmlns:a16="http://schemas.microsoft.com/office/drawing/2014/main" id="{66F91E97-A6AD-02D0-2729-C95434137F5A}"/>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23821133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B129CB-44BD-5494-7766-355C9E363CB4}"/>
              </a:ext>
            </a:extLst>
          </p:cNvPr>
          <p:cNvSpPr>
            <a:spLocks noGrp="1"/>
          </p:cNvSpPr>
          <p:nvPr>
            <p:ph type="title"/>
          </p:nvPr>
        </p:nvSpPr>
        <p:spPr/>
        <p:txBody>
          <a:bodyPr>
            <a:noAutofit/>
          </a:bodyPr>
          <a:lstStyle/>
          <a:p>
            <a:pPr algn="just"/>
            <a:r>
              <a:rPr lang="pl-PL" sz="2000" b="1" dirty="0">
                <a:solidFill>
                  <a:schemeClr val="accent6">
                    <a:lumMod val="50000"/>
                  </a:schemeClr>
                </a:solidFill>
                <a:effectLst>
                  <a:outerShdw blurRad="38100" dist="38100" dir="2700000" algn="tl">
                    <a:srgbClr val="000000">
                      <a:alpha val="43137"/>
                    </a:srgbClr>
                  </a:outerShdw>
                </a:effectLst>
                <a:latin typeface="+mn-lt"/>
              </a:rPr>
              <a:t>Wyrok TS z 29.07.2024 r., C-184/22, IK I CM PRZECIWKO KFH KURATORIUM FÜR DIALYSE UND NIERENTRANSPLANTATION E.V., LEX nr 3740799.</a:t>
            </a:r>
          </a:p>
        </p:txBody>
      </p:sp>
      <p:sp>
        <p:nvSpPr>
          <p:cNvPr id="3" name="Symbol zastępczy zawartości 2">
            <a:extLst>
              <a:ext uri="{FF2B5EF4-FFF2-40B4-BE49-F238E27FC236}">
                <a16:creationId xmlns:a16="http://schemas.microsoft.com/office/drawing/2014/main" id="{E18406A8-845B-C918-1E94-5BA93B202B8C}"/>
              </a:ext>
            </a:extLst>
          </p:cNvPr>
          <p:cNvSpPr>
            <a:spLocks noGrp="1"/>
          </p:cNvSpPr>
          <p:nvPr>
            <p:ph idx="1"/>
          </p:nvPr>
        </p:nvSpPr>
        <p:spPr/>
        <p:txBody>
          <a:bodyPr>
            <a:normAutofit fontScale="70000" lnSpcReduction="20000"/>
          </a:bodyPr>
          <a:lstStyle/>
          <a:p>
            <a:pPr marL="0" indent="0" algn="just">
              <a:buNone/>
            </a:pPr>
            <a:r>
              <a:rPr lang="pl-PL" dirty="0"/>
              <a:t>Klauzulę 4 pkt 1 i 2 Porozumienia ramowego dotyczącego pracy w niepełnym wymiarze godzin, które stanowi załącznik do dyrektywy 97/81, należy interpretować w ten sposób, że </a:t>
            </a:r>
            <a:r>
              <a:rPr lang="pl-PL" b="1" dirty="0"/>
              <a:t>uregulowanie krajowe, zgodnie z którym dodatek do wynagrodzenia za pracę w godzinach nadliczbowych jest wypłacany pracownikom zatrudnionym w niepełnym wymiarze czasu pracy wyłącznie za pracę wykonywaną przez nich ponad normę czasu pracy obowiązującą pracowników zatrudnionych w pełnym wymiarze czasu pracy znajdujących się w porównywalnej sytuacji, prowadzi do "mniej korzystnego" traktowania pracowników zatrudnionych w niepełnym wymiarze czasu pracy w rozumieniu owej klauzuli 4 pkt 1</a:t>
            </a:r>
            <a:r>
              <a:rPr lang="pl-PL" dirty="0"/>
              <a:t>, którego to traktowania nie można uzasadnić, z jednej strony - celem polegającym na zniechęceniu pracodawcy do nakładania na pracowników obowiązku wykonywania pracy w godzinach nadliczbowych ponad czas pracy uzgodniony indywidualnie w ich umowach o pracę, a z drugiej strony - celem polegającym na uniknięciu sytuacji, w której pracownicy zatrudnieni w pełnym wymiarze czasu pracy byliby traktowani w sposób mniej korzystny niż pracownicy zatrudnieni w niepełnym wymiarze czasu pracy.</a:t>
            </a:r>
          </a:p>
        </p:txBody>
      </p:sp>
      <p:pic>
        <p:nvPicPr>
          <p:cNvPr id="5" name="Picture 4" descr="C:\Program Files (x86)\Microsoft Office\MEDIA\OFFICE12\Lines\BD10307_.gif">
            <a:extLst>
              <a:ext uri="{FF2B5EF4-FFF2-40B4-BE49-F238E27FC236}">
                <a16:creationId xmlns:a16="http://schemas.microsoft.com/office/drawing/2014/main" id="{E62E1AB5-CA28-E986-1F21-ED31E1942797}"/>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39193392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6DCE38-968A-E523-9758-9E8953B86CA5}"/>
              </a:ext>
            </a:extLst>
          </p:cNvPr>
          <p:cNvSpPr>
            <a:spLocks noGrp="1"/>
          </p:cNvSpPr>
          <p:nvPr>
            <p:ph type="title"/>
          </p:nvPr>
        </p:nvSpPr>
        <p:spPr/>
        <p:txBody>
          <a:bodyPr>
            <a:noAutofit/>
          </a:bodyPr>
          <a:lstStyle/>
          <a:p>
            <a:pPr algn="just"/>
            <a:br>
              <a:rPr lang="pl-PL" sz="2400" b="1" dirty="0">
                <a:solidFill>
                  <a:schemeClr val="accent6">
                    <a:lumMod val="50000"/>
                  </a:schemeClr>
                </a:solidFill>
                <a:effectLst>
                  <a:outerShdw blurRad="38100" dist="38100" dir="2700000" algn="tl">
                    <a:srgbClr val="000000">
                      <a:alpha val="43137"/>
                    </a:srgbClr>
                  </a:outerShdw>
                </a:effectLst>
                <a:latin typeface="+mn-lt"/>
              </a:rPr>
            </a:br>
            <a:r>
              <a:rPr lang="pl-PL" sz="2400" b="1" dirty="0">
                <a:solidFill>
                  <a:schemeClr val="accent6">
                    <a:lumMod val="50000"/>
                  </a:schemeClr>
                </a:solidFill>
                <a:effectLst>
                  <a:outerShdw blurRad="38100" dist="38100" dir="2700000" algn="tl">
                    <a:srgbClr val="000000">
                      <a:alpha val="43137"/>
                    </a:srgbClr>
                  </a:outerShdw>
                </a:effectLst>
                <a:latin typeface="+mn-lt"/>
              </a:rPr>
              <a:t>Wychodzenie z miejsca pracy w czasie pracy bez powiadomienia, zgody lub akceptacji pracodawcy - I PK 124/16</a:t>
            </a:r>
          </a:p>
        </p:txBody>
      </p:sp>
      <p:sp>
        <p:nvSpPr>
          <p:cNvPr id="3" name="Symbol zastępczy zawartości 2">
            <a:extLst>
              <a:ext uri="{FF2B5EF4-FFF2-40B4-BE49-F238E27FC236}">
                <a16:creationId xmlns:a16="http://schemas.microsoft.com/office/drawing/2014/main" id="{04F97868-4C39-5B47-A86C-A11B80A9376F}"/>
              </a:ext>
            </a:extLst>
          </p:cNvPr>
          <p:cNvSpPr>
            <a:spLocks noGrp="1"/>
          </p:cNvSpPr>
          <p:nvPr>
            <p:ph idx="1"/>
          </p:nvPr>
        </p:nvSpPr>
        <p:spPr/>
        <p:txBody>
          <a:bodyPr>
            <a:normAutofit/>
          </a:bodyPr>
          <a:lstStyle/>
          <a:p>
            <a:pPr marL="0" indent="0" algn="just">
              <a:buNone/>
            </a:pPr>
            <a:r>
              <a:rPr lang="pl-PL" sz="2400" dirty="0"/>
              <a:t>Pracownik nie może swobodnie decydować o wykorzystaniu poza siedzibą pracodawcy lub innym wyznaczonym w regulaminie pracy miejscem krótkich przerw wliczanych do czasu pracy (art. 104 § 1 i art. 1041 § 1 w związku z art. 128 i art. 134 k.p.).</a:t>
            </a:r>
          </a:p>
        </p:txBody>
      </p:sp>
      <p:pic>
        <p:nvPicPr>
          <p:cNvPr id="5" name="Picture 4" descr="C:\Program Files (x86)\Microsoft Office\MEDIA\OFFICE12\Lines\BD10307_.gif">
            <a:extLst>
              <a:ext uri="{FF2B5EF4-FFF2-40B4-BE49-F238E27FC236}">
                <a16:creationId xmlns:a16="http://schemas.microsoft.com/office/drawing/2014/main" id="{569D6304-3451-5BBB-CDD2-BFEC3F6D4C5F}"/>
              </a:ext>
            </a:extLst>
          </p:cNvPr>
          <p:cNvPicPr>
            <a:picLocks noChangeAspect="1" noChangeArrowheads="1"/>
          </p:cNvPicPr>
          <p:nvPr/>
        </p:nvPicPr>
        <p:blipFill>
          <a:blip r:embed="rId2" cstate="print"/>
          <a:srcRect/>
          <a:stretch>
            <a:fillRect/>
          </a:stretch>
        </p:blipFill>
        <p:spPr bwMode="auto">
          <a:xfrm>
            <a:off x="0" y="6428765"/>
            <a:ext cx="9144000" cy="152400"/>
          </a:xfrm>
          <a:prstGeom prst="rect">
            <a:avLst/>
          </a:prstGeom>
          <a:noFill/>
          <a:ln w="9525">
            <a:noFill/>
            <a:miter lim="800000"/>
            <a:headEnd/>
            <a:tailEnd/>
          </a:ln>
        </p:spPr>
      </p:pic>
    </p:spTree>
    <p:extLst>
      <p:ext uri="{BB962C8B-B14F-4D97-AF65-F5344CB8AC3E}">
        <p14:creationId xmlns:p14="http://schemas.microsoft.com/office/powerpoint/2010/main" val="83529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marL="0" indent="0"/>
            <a:r>
              <a:rPr lang="pl-PL" sz="3600" b="1" dirty="0">
                <a:solidFill>
                  <a:schemeClr val="accent6">
                    <a:lumMod val="50000"/>
                  </a:schemeClr>
                </a:solidFill>
                <a:effectLst>
                  <a:outerShdw blurRad="38100" dist="38100" dir="2700000" algn="tl">
                    <a:srgbClr val="000000">
                      <a:alpha val="43137"/>
                    </a:srgbClr>
                  </a:outerShdw>
                </a:effectLst>
                <a:latin typeface="+mn-lt"/>
              </a:rPr>
              <a:t>Treść art. 52 § 2 k.p. </a:t>
            </a:r>
            <a:endParaRPr lang="pl-PL" sz="4800" dirty="0">
              <a:solidFill>
                <a:schemeClr val="accent6">
                  <a:lumMod val="50000"/>
                </a:schemeClr>
              </a:solidFill>
              <a:latin typeface="+mn-lt"/>
            </a:endParaRPr>
          </a:p>
        </p:txBody>
      </p:sp>
      <p:sp>
        <p:nvSpPr>
          <p:cNvPr id="3" name="Symbol zastępczy zawartości 2"/>
          <p:cNvSpPr>
            <a:spLocks noGrp="1"/>
          </p:cNvSpPr>
          <p:nvPr>
            <p:ph idx="1"/>
          </p:nvPr>
        </p:nvSpPr>
        <p:spPr>
          <a:xfrm>
            <a:off x="457200" y="2060848"/>
            <a:ext cx="8229600" cy="4065315"/>
          </a:xfrm>
        </p:spPr>
        <p:txBody>
          <a:bodyPr/>
          <a:lstStyle/>
          <a:p>
            <a:pPr marL="0" indent="0">
              <a:buNone/>
            </a:pPr>
            <a:endParaRPr lang="pl-PL" b="1" dirty="0">
              <a:solidFill>
                <a:schemeClr val="accent3">
                  <a:lumMod val="50000"/>
                </a:schemeClr>
              </a:solidFill>
              <a:effectLst>
                <a:outerShdw blurRad="38100" dist="38100" dir="2700000" algn="tl">
                  <a:srgbClr val="000000">
                    <a:alpha val="43137"/>
                  </a:srgbClr>
                </a:outerShdw>
              </a:effectLst>
            </a:endParaRPr>
          </a:p>
          <a:p>
            <a:pPr marL="0" indent="0" algn="just">
              <a:buNone/>
            </a:pPr>
            <a:r>
              <a:rPr lang="pl-PL" dirty="0"/>
              <a:t>Rozwiązanie umowy o pracę bez wypowiedzenia z winy pracownika nie może nastąpić po upływie 1 miesiąca od uzyskania przez pracodawcę wiadomości o okoliczności uzasadniającej rozwiązanie umowy.</a:t>
            </a:r>
            <a:endParaRPr lang="pl-PL" sz="36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262862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b="1" dirty="0">
                <a:solidFill>
                  <a:schemeClr val="accent3">
                    <a:lumMod val="50000"/>
                  </a:schemeClr>
                </a:solidFill>
                <a:effectLst>
                  <a:outerShdw blurRad="38100" dist="38100" dir="2700000" algn="tl">
                    <a:srgbClr val="000000">
                      <a:alpha val="43137"/>
                    </a:srgbClr>
                  </a:outerShdw>
                </a:effectLst>
                <a:latin typeface="+mn-lt"/>
              </a:rPr>
              <a:t>Sposób obliczenia terminu – art. 112 k.c. (a nie art. 114 k.c.) </a:t>
            </a:r>
          </a:p>
        </p:txBody>
      </p:sp>
      <p:sp>
        <p:nvSpPr>
          <p:cNvPr id="3" name="Symbol zastępczy zawartości 2"/>
          <p:cNvSpPr>
            <a:spLocks noGrp="1"/>
          </p:cNvSpPr>
          <p:nvPr>
            <p:ph idx="1"/>
          </p:nvPr>
        </p:nvSpPr>
        <p:spPr/>
        <p:txBody>
          <a:bodyPr/>
          <a:lstStyle/>
          <a:p>
            <a:pPr marL="0" indent="0">
              <a:buNone/>
            </a:pPr>
            <a:r>
              <a:rPr lang="pl-PL" dirty="0"/>
              <a:t>art. 112 k.c.  </a:t>
            </a:r>
          </a:p>
          <a:p>
            <a:pPr marL="0" indent="0" algn="just">
              <a:buNone/>
            </a:pPr>
            <a:r>
              <a:rPr lang="pl-PL" dirty="0"/>
              <a:t>Termin oznaczony w tygodniach, miesiącach lub latach kończy się z upływem dnia, który nazwą lub datą odpowiada początkowemu dniowi terminu, a gdyby takiego dnia w ostatnim miesiącu nie było - w ostatnim dniu tego miesiąca. </a:t>
            </a:r>
          </a:p>
          <a:p>
            <a:pPr marL="0" indent="0">
              <a:buNone/>
            </a:pPr>
            <a:r>
              <a:rPr lang="pl-PL" dirty="0"/>
              <a:t>(np. I PK 261/17) </a:t>
            </a:r>
          </a:p>
        </p:txBody>
      </p:sp>
      <p:pic>
        <p:nvPicPr>
          <p:cNvPr id="4" name="Picture 4" descr="C:\Program Files (x86)\Microsoft Office\MEDIA\OFFICE12\Lines\BD10307_.gif">
            <a:extLst>
              <a:ext uri="{FF2B5EF4-FFF2-40B4-BE49-F238E27FC236}">
                <a16:creationId xmlns:a16="http://schemas.microsoft.com/office/drawing/2014/main" id="{0CE2649C-549A-4B4D-8DC8-A408E2019863}"/>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128415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D6E6AA-0727-4716-B9F4-AE937E483F86}"/>
              </a:ext>
            </a:extLst>
          </p:cNvPr>
          <p:cNvSpPr>
            <a:spLocks noGrp="1"/>
          </p:cNvSpPr>
          <p:nvPr>
            <p:ph type="title"/>
          </p:nvPr>
        </p:nvSpPr>
        <p:spPr>
          <a:xfrm>
            <a:off x="457200" y="274638"/>
            <a:ext cx="8229600" cy="1858218"/>
          </a:xfrm>
        </p:spPr>
        <p:txBody>
          <a:bodyPr>
            <a:normAutofit/>
          </a:bodyPr>
          <a:lstStyle/>
          <a:p>
            <a:pPr algn="just"/>
            <a:r>
              <a:rPr lang="pl-PL" sz="2800" b="1" dirty="0">
                <a:solidFill>
                  <a:schemeClr val="accent6">
                    <a:lumMod val="50000"/>
                  </a:schemeClr>
                </a:solidFill>
                <a:effectLst>
                  <a:outerShdw blurRad="38100" dist="38100" dir="2700000" algn="tl">
                    <a:srgbClr val="000000">
                      <a:alpha val="43137"/>
                    </a:srgbClr>
                  </a:outerShdw>
                </a:effectLst>
                <a:latin typeface="+mn-lt"/>
              </a:rPr>
              <a:t>„uzyskanie wiadomości przez pracodawcę”</a:t>
            </a:r>
          </a:p>
        </p:txBody>
      </p:sp>
      <p:sp>
        <p:nvSpPr>
          <p:cNvPr id="3" name="Symbol zastępczy zawartości 2">
            <a:extLst>
              <a:ext uri="{FF2B5EF4-FFF2-40B4-BE49-F238E27FC236}">
                <a16:creationId xmlns:a16="http://schemas.microsoft.com/office/drawing/2014/main" id="{07D3F46A-7E66-4F8F-BD0E-311C105F22BD}"/>
              </a:ext>
            </a:extLst>
          </p:cNvPr>
          <p:cNvSpPr>
            <a:spLocks noGrp="1"/>
          </p:cNvSpPr>
          <p:nvPr>
            <p:ph idx="1"/>
          </p:nvPr>
        </p:nvSpPr>
        <p:spPr>
          <a:xfrm>
            <a:off x="457200" y="1988840"/>
            <a:ext cx="8229600" cy="4137323"/>
          </a:xfrm>
        </p:spPr>
        <p:txBody>
          <a:bodyPr/>
          <a:lstStyle/>
          <a:p>
            <a:pPr marL="0" indent="0">
              <a:buNone/>
            </a:pPr>
            <a:endParaRPr lang="pl-PL" sz="2000" dirty="0"/>
          </a:p>
          <a:p>
            <a:pPr>
              <a:buFont typeface="Wingdings" panose="05000000000000000000" pitchFamily="2" charset="2"/>
              <a:buChar char="q"/>
            </a:pPr>
            <a:r>
              <a:rPr lang="pl-PL" sz="3200" dirty="0"/>
              <a:t>„uzyskanie” (czyli kiedy?)    </a:t>
            </a:r>
          </a:p>
          <a:p>
            <a:pPr>
              <a:buFont typeface="Wingdings" panose="05000000000000000000" pitchFamily="2" charset="2"/>
              <a:buChar char="q"/>
            </a:pPr>
            <a:r>
              <a:rPr lang="pl-PL" sz="3200" dirty="0"/>
              <a:t>wiedza (jaka?) </a:t>
            </a:r>
          </a:p>
          <a:p>
            <a:pPr>
              <a:buFont typeface="Wingdings" panose="05000000000000000000" pitchFamily="2" charset="2"/>
              <a:buChar char="q"/>
            </a:pPr>
            <a:r>
              <a:rPr lang="pl-PL" sz="3200" dirty="0"/>
              <a:t>pracodawca  (czyli kto?)</a:t>
            </a:r>
            <a:endParaRPr lang="pl-PL" sz="3200" b="1" dirty="0"/>
          </a:p>
          <a:p>
            <a:pPr algn="just"/>
            <a:endParaRPr lang="pl-PL" sz="3600" dirty="0"/>
          </a:p>
        </p:txBody>
      </p:sp>
      <p:pic>
        <p:nvPicPr>
          <p:cNvPr id="4" name="Picture 4" descr="C:\Program Files (x86)\Microsoft Office\MEDIA\OFFICE12\Lines\BD10307_.gif">
            <a:extLst>
              <a:ext uri="{FF2B5EF4-FFF2-40B4-BE49-F238E27FC236}">
                <a16:creationId xmlns:a16="http://schemas.microsoft.com/office/drawing/2014/main" id="{0DB3BE84-52B1-46DB-95D4-FA636FFB6253}"/>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191781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solidFill>
                  <a:schemeClr val="accent3">
                    <a:lumMod val="50000"/>
                  </a:schemeClr>
                </a:solidFill>
                <a:effectLst>
                  <a:outerShdw blurRad="38100" dist="38100" dir="2700000" algn="tl">
                    <a:srgbClr val="000000">
                      <a:alpha val="43137"/>
                    </a:srgbClr>
                  </a:outerShdw>
                </a:effectLst>
                <a:latin typeface="+mn-lt"/>
              </a:rPr>
              <a:t>„uzyskanie wiadomości” </a:t>
            </a:r>
            <a:br>
              <a:rPr lang="pl-PL" sz="3200" b="1" dirty="0">
                <a:solidFill>
                  <a:schemeClr val="accent3">
                    <a:lumMod val="50000"/>
                  </a:schemeClr>
                </a:solidFill>
                <a:effectLst>
                  <a:outerShdw blurRad="38100" dist="38100" dir="2700000" algn="tl">
                    <a:srgbClr val="000000">
                      <a:alpha val="43137"/>
                    </a:srgbClr>
                  </a:outerShdw>
                </a:effectLst>
                <a:latin typeface="+mn-lt"/>
              </a:rPr>
            </a:br>
            <a:r>
              <a:rPr lang="pl-PL" sz="3200" b="1" dirty="0">
                <a:solidFill>
                  <a:schemeClr val="accent3">
                    <a:lumMod val="50000"/>
                  </a:schemeClr>
                </a:solidFill>
                <a:effectLst>
                  <a:outerShdw blurRad="38100" dist="38100" dir="2700000" algn="tl">
                    <a:srgbClr val="000000">
                      <a:alpha val="43137"/>
                    </a:srgbClr>
                  </a:outerShdw>
                </a:effectLst>
                <a:latin typeface="+mn-lt"/>
              </a:rPr>
              <a:t>(termin </a:t>
            </a:r>
            <a:r>
              <a:rPr lang="pl-PL" sz="3200" b="1" i="1" dirty="0">
                <a:solidFill>
                  <a:schemeClr val="accent3">
                    <a:lumMod val="50000"/>
                  </a:schemeClr>
                </a:solidFill>
                <a:effectLst>
                  <a:outerShdw blurRad="38100" dist="38100" dir="2700000" algn="tl">
                    <a:srgbClr val="000000">
                      <a:alpha val="43137"/>
                    </a:srgbClr>
                  </a:outerShdw>
                </a:effectLst>
                <a:latin typeface="+mn-lt"/>
              </a:rPr>
              <a:t>a tempore scentiae</a:t>
            </a:r>
            <a:r>
              <a:rPr lang="pl-PL" sz="3200" b="1" dirty="0">
                <a:solidFill>
                  <a:schemeClr val="accent3">
                    <a:lumMod val="50000"/>
                  </a:schemeClr>
                </a:solidFill>
                <a:effectLst>
                  <a:outerShdw blurRad="38100" dist="38100" dir="2700000" algn="tl">
                    <a:srgbClr val="000000">
                      <a:alpha val="43137"/>
                    </a:srgbClr>
                  </a:outerShdw>
                </a:effectLst>
                <a:latin typeface="+mn-lt"/>
              </a:rPr>
              <a:t>)</a:t>
            </a:r>
            <a:endParaRPr lang="pl-PL" sz="3200" dirty="0">
              <a:latin typeface="+mn-lt"/>
            </a:endParaRPr>
          </a:p>
        </p:txBody>
      </p:sp>
      <p:grpSp>
        <p:nvGrpSpPr>
          <p:cNvPr id="6" name="Grupa 5"/>
          <p:cNvGrpSpPr/>
          <p:nvPr/>
        </p:nvGrpSpPr>
        <p:grpSpPr>
          <a:xfrm>
            <a:off x="1259632" y="1600200"/>
            <a:ext cx="6696743" cy="4525962"/>
            <a:chOff x="2753467" y="1600200"/>
            <a:chExt cx="3637064" cy="4525962"/>
          </a:xfrm>
        </p:grpSpPr>
        <p:sp>
          <p:nvSpPr>
            <p:cNvPr id="7" name="Dowolny kształt 6"/>
            <p:cNvSpPr/>
            <p:nvPr/>
          </p:nvSpPr>
          <p:spPr>
            <a:xfrm rot="21600000">
              <a:off x="2753467" y="2408536"/>
              <a:ext cx="1778161" cy="2909742"/>
            </a:xfrm>
            <a:custGeom>
              <a:avLst/>
              <a:gdLst>
                <a:gd name="connsiteX0" fmla="*/ 296419 w 2909741"/>
                <a:gd name="connsiteY0" fmla="*/ 0 h 1778160"/>
                <a:gd name="connsiteX1" fmla="*/ 2613322 w 2909741"/>
                <a:gd name="connsiteY1" fmla="*/ 0 h 1778160"/>
                <a:gd name="connsiteX2" fmla="*/ 2909741 w 2909741"/>
                <a:gd name="connsiteY2" fmla="*/ 296419 h 1778160"/>
                <a:gd name="connsiteX3" fmla="*/ 2909741 w 2909741"/>
                <a:gd name="connsiteY3" fmla="*/ 1778160 h 1778160"/>
                <a:gd name="connsiteX4" fmla="*/ 2909741 w 2909741"/>
                <a:gd name="connsiteY4" fmla="*/ 1778160 h 1778160"/>
                <a:gd name="connsiteX5" fmla="*/ 0 w 2909741"/>
                <a:gd name="connsiteY5" fmla="*/ 1778160 h 1778160"/>
                <a:gd name="connsiteX6" fmla="*/ 0 w 2909741"/>
                <a:gd name="connsiteY6" fmla="*/ 1778160 h 1778160"/>
                <a:gd name="connsiteX7" fmla="*/ 0 w 2909741"/>
                <a:gd name="connsiteY7" fmla="*/ 296419 h 1778160"/>
                <a:gd name="connsiteX8" fmla="*/ 296419 w 2909741"/>
                <a:gd name="connsiteY8" fmla="*/ 0 h 177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9741" h="1778160">
                  <a:moveTo>
                    <a:pt x="1" y="1597016"/>
                  </a:moveTo>
                  <a:lnTo>
                    <a:pt x="1" y="181144"/>
                  </a:lnTo>
                  <a:cubicBezTo>
                    <a:pt x="1" y="81101"/>
                    <a:pt x="217166" y="0"/>
                    <a:pt x="485054" y="0"/>
                  </a:cubicBezTo>
                  <a:lnTo>
                    <a:pt x="2909740" y="0"/>
                  </a:lnTo>
                  <a:lnTo>
                    <a:pt x="2909740" y="0"/>
                  </a:lnTo>
                  <a:lnTo>
                    <a:pt x="2909740" y="1778160"/>
                  </a:lnTo>
                  <a:lnTo>
                    <a:pt x="2909740" y="1778160"/>
                  </a:lnTo>
                  <a:lnTo>
                    <a:pt x="485054" y="1778160"/>
                  </a:lnTo>
                  <a:cubicBezTo>
                    <a:pt x="217166" y="1778160"/>
                    <a:pt x="1" y="1697059"/>
                    <a:pt x="1" y="1597016"/>
                  </a:cubicBezTo>
                  <a:close/>
                </a:path>
              </a:pathLst>
            </a:custGeom>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spcFirstLastPara="0" vert="horz" wrap="square" lIns="178258" tIns="239219" rIns="137161" bIns="239218" numCol="1" spcCol="1270" anchor="t" anchorCtr="0">
              <a:noAutofit/>
            </a:bodyPr>
            <a:lstStyle/>
            <a:p>
              <a:pPr lvl="0" algn="l" defTabSz="1066800">
                <a:lnSpc>
                  <a:spcPct val="90000"/>
                </a:lnSpc>
                <a:spcBef>
                  <a:spcPct val="0"/>
                </a:spcBef>
                <a:spcAft>
                  <a:spcPct val="35000"/>
                </a:spcAft>
              </a:pPr>
              <a:endParaRPr lang="pl-PL" sz="2400" kern="1200" dirty="0"/>
            </a:p>
            <a:p>
              <a:pPr lvl="0" algn="ctr" defTabSz="1066800">
                <a:lnSpc>
                  <a:spcPct val="90000"/>
                </a:lnSpc>
                <a:spcBef>
                  <a:spcPct val="0"/>
                </a:spcBef>
                <a:spcAft>
                  <a:spcPct val="35000"/>
                </a:spcAft>
              </a:pPr>
              <a:r>
                <a:rPr lang="pl-PL" sz="3600" dirty="0">
                  <a:solidFill>
                    <a:schemeClr val="tx1"/>
                  </a:solidFill>
                </a:rPr>
                <a:t>d</a:t>
              </a:r>
              <a:r>
                <a:rPr lang="pl-PL" sz="3600" kern="1200" dirty="0">
                  <a:solidFill>
                    <a:schemeClr val="tx1"/>
                  </a:solidFill>
                </a:rPr>
                <a:t>ata uzyskania wiedzy </a:t>
              </a:r>
            </a:p>
          </p:txBody>
        </p:sp>
        <p:sp>
          <p:nvSpPr>
            <p:cNvPr id="8" name="Dowolny kształt 7"/>
            <p:cNvSpPr/>
            <p:nvPr/>
          </p:nvSpPr>
          <p:spPr>
            <a:xfrm>
              <a:off x="4612370" y="2408536"/>
              <a:ext cx="1778161" cy="2909742"/>
            </a:xfrm>
            <a:custGeom>
              <a:avLst/>
              <a:gdLst>
                <a:gd name="connsiteX0" fmla="*/ 296419 w 2909741"/>
                <a:gd name="connsiteY0" fmla="*/ 0 h 1778160"/>
                <a:gd name="connsiteX1" fmla="*/ 2613322 w 2909741"/>
                <a:gd name="connsiteY1" fmla="*/ 0 h 1778160"/>
                <a:gd name="connsiteX2" fmla="*/ 2909741 w 2909741"/>
                <a:gd name="connsiteY2" fmla="*/ 296419 h 1778160"/>
                <a:gd name="connsiteX3" fmla="*/ 2909741 w 2909741"/>
                <a:gd name="connsiteY3" fmla="*/ 1778160 h 1778160"/>
                <a:gd name="connsiteX4" fmla="*/ 2909741 w 2909741"/>
                <a:gd name="connsiteY4" fmla="*/ 1778160 h 1778160"/>
                <a:gd name="connsiteX5" fmla="*/ 0 w 2909741"/>
                <a:gd name="connsiteY5" fmla="*/ 1778160 h 1778160"/>
                <a:gd name="connsiteX6" fmla="*/ 0 w 2909741"/>
                <a:gd name="connsiteY6" fmla="*/ 1778160 h 1778160"/>
                <a:gd name="connsiteX7" fmla="*/ 0 w 2909741"/>
                <a:gd name="connsiteY7" fmla="*/ 296419 h 1778160"/>
                <a:gd name="connsiteX8" fmla="*/ 296419 w 2909741"/>
                <a:gd name="connsiteY8" fmla="*/ 0 h 177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09741" h="1778160">
                  <a:moveTo>
                    <a:pt x="2909740" y="181144"/>
                  </a:moveTo>
                  <a:lnTo>
                    <a:pt x="2909740" y="1597016"/>
                  </a:lnTo>
                  <a:cubicBezTo>
                    <a:pt x="2909740" y="1697059"/>
                    <a:pt x="2692575" y="1778160"/>
                    <a:pt x="2424687" y="1778160"/>
                  </a:cubicBezTo>
                  <a:lnTo>
                    <a:pt x="1" y="1778160"/>
                  </a:lnTo>
                  <a:lnTo>
                    <a:pt x="1" y="1778160"/>
                  </a:lnTo>
                  <a:lnTo>
                    <a:pt x="1" y="0"/>
                  </a:lnTo>
                  <a:lnTo>
                    <a:pt x="1" y="0"/>
                  </a:lnTo>
                  <a:lnTo>
                    <a:pt x="2424687" y="0"/>
                  </a:lnTo>
                  <a:cubicBezTo>
                    <a:pt x="2692575" y="0"/>
                    <a:pt x="2909740" y="81101"/>
                    <a:pt x="2909740" y="181144"/>
                  </a:cubicBezTo>
                  <a:close/>
                </a:path>
              </a:pathLst>
            </a:custGeom>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spcFirstLastPara="0" vert="horz" wrap="square" lIns="137160" tIns="239219" rIns="178259" bIns="239218" numCol="1" spcCol="1270" anchor="t" anchorCtr="0">
              <a:noAutofit/>
            </a:bodyPr>
            <a:lstStyle/>
            <a:p>
              <a:pPr lvl="0" algn="l" defTabSz="1066800">
                <a:lnSpc>
                  <a:spcPct val="90000"/>
                </a:lnSpc>
                <a:spcBef>
                  <a:spcPct val="0"/>
                </a:spcBef>
                <a:spcAft>
                  <a:spcPct val="35000"/>
                </a:spcAft>
              </a:pPr>
              <a:endParaRPr lang="pl-PL" sz="2400" kern="1200" dirty="0"/>
            </a:p>
            <a:p>
              <a:pPr lvl="0" algn="ctr" defTabSz="1066800">
                <a:lnSpc>
                  <a:spcPct val="90000"/>
                </a:lnSpc>
                <a:spcBef>
                  <a:spcPct val="0"/>
                </a:spcBef>
                <a:spcAft>
                  <a:spcPct val="35000"/>
                </a:spcAft>
              </a:pPr>
              <a:r>
                <a:rPr lang="pl-PL" sz="3200" dirty="0">
                  <a:solidFill>
                    <a:schemeClr val="tx1"/>
                  </a:solidFill>
                </a:rPr>
                <a:t>d</a:t>
              </a:r>
              <a:r>
                <a:rPr lang="pl-PL" sz="3200" kern="1200" dirty="0">
                  <a:solidFill>
                    <a:schemeClr val="tx1"/>
                  </a:solidFill>
                </a:rPr>
                <a:t>ata rozwiązania umowy o pracę </a:t>
              </a:r>
            </a:p>
          </p:txBody>
        </p:sp>
        <p:sp>
          <p:nvSpPr>
            <p:cNvPr id="9" name="Strzałka kolista 8"/>
            <p:cNvSpPr/>
            <p:nvPr/>
          </p:nvSpPr>
          <p:spPr>
            <a:xfrm>
              <a:off x="3642366" y="1600200"/>
              <a:ext cx="1858903" cy="1858813"/>
            </a:xfrm>
            <a:prstGeom prst="circularArrow">
              <a:avLst>
                <a:gd name="adj1" fmla="val 12500"/>
                <a:gd name="adj2" fmla="val 1142322"/>
                <a:gd name="adj3" fmla="val 20457678"/>
                <a:gd name="adj4" fmla="val 108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 name="Strzałka kolista 9"/>
            <p:cNvSpPr/>
            <p:nvPr/>
          </p:nvSpPr>
          <p:spPr>
            <a:xfrm rot="10800000">
              <a:off x="3642366" y="4267349"/>
              <a:ext cx="1858903" cy="1858813"/>
            </a:xfrm>
            <a:prstGeom prst="circularArrow">
              <a:avLst>
                <a:gd name="adj1" fmla="val 12500"/>
                <a:gd name="adj2" fmla="val 1142322"/>
                <a:gd name="adj3" fmla="val 20457678"/>
                <a:gd name="adj4" fmla="val 108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grpSp>
      <p:pic>
        <p:nvPicPr>
          <p:cNvPr id="4" name="Picture 4" descr="C:\Program Files (x86)\Microsoft Office\MEDIA\OFFICE12\Lines\BD10307_.gif">
            <a:extLst>
              <a:ext uri="{FF2B5EF4-FFF2-40B4-BE49-F238E27FC236}">
                <a16:creationId xmlns:a16="http://schemas.microsoft.com/office/drawing/2014/main" id="{0DB3BE84-52B1-46DB-95D4-FA636FFB6253}"/>
              </a:ext>
            </a:extLst>
          </p:cNvPr>
          <p:cNvPicPr>
            <a:picLocks noChangeAspect="1" noChangeArrowheads="1"/>
          </p:cNvPicPr>
          <p:nvPr/>
        </p:nvPicPr>
        <p:blipFill>
          <a:blip r:embed="rId2" cstate="print"/>
          <a:srcRect/>
          <a:stretch>
            <a:fillRect/>
          </a:stretch>
        </p:blipFill>
        <p:spPr bwMode="auto">
          <a:xfrm>
            <a:off x="0" y="6524625"/>
            <a:ext cx="9144000" cy="152400"/>
          </a:xfrm>
          <a:prstGeom prst="rect">
            <a:avLst/>
          </a:prstGeom>
          <a:noFill/>
          <a:ln w="9525">
            <a:noFill/>
            <a:miter lim="800000"/>
            <a:headEnd/>
            <a:tailEnd/>
          </a:ln>
        </p:spPr>
      </p:pic>
    </p:spTree>
    <p:extLst>
      <p:ext uri="{BB962C8B-B14F-4D97-AF65-F5344CB8AC3E}">
        <p14:creationId xmlns:p14="http://schemas.microsoft.com/office/powerpoint/2010/main" val="590925280"/>
      </p:ext>
    </p:extLst>
  </p:cSld>
  <p:clrMapOvr>
    <a:masterClrMapping/>
  </p:clrMapOvr>
</p:sld>
</file>

<file path=ppt/theme/theme1.xml><?xml version="1.0" encoding="utf-8"?>
<a:theme xmlns:a="http://schemas.openxmlformats.org/drawingml/2006/main" name="Motyw pakietu Office 2013–2022">
  <a:themeElements>
    <a:clrScheme name="Motyw pakietu Office 2013–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2013–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2013–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Pakiet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22731</TotalTime>
  <Words>5430</Words>
  <Application>Microsoft Office PowerPoint</Application>
  <PresentationFormat>Pokaz na ekranie (4:3)</PresentationFormat>
  <Paragraphs>202</Paragraphs>
  <Slides>56</Slides>
  <Notes>3</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56</vt:i4>
      </vt:variant>
    </vt:vector>
  </HeadingPairs>
  <TitlesOfParts>
    <vt:vector size="63" baseType="lpstr">
      <vt:lpstr>Aptos</vt:lpstr>
      <vt:lpstr>Arial</vt:lpstr>
      <vt:lpstr>Calibri</vt:lpstr>
      <vt:lpstr>Calibri Light</vt:lpstr>
      <vt:lpstr>Open Sans</vt:lpstr>
      <vt:lpstr>Wingdings</vt:lpstr>
      <vt:lpstr>Motyw pakietu Office 2013–2022</vt:lpstr>
      <vt:lpstr>Przegląd orzecznictwa </vt:lpstr>
      <vt:lpstr>Treść świadectwa pracy – okresy pracy w szczególnych warunkach / III PZP 5/22 </vt:lpstr>
      <vt:lpstr>Rozporządzenie Ministra Rodziny, Pracy i Polityki Społecznej z dnia 30 grudnia 2016 r. w sprawie świadectwa pracy (t.j. Dz. U. z 2020 r. poz. 1862)</vt:lpstr>
      <vt:lpstr>III PZP 5/22</vt:lpstr>
      <vt:lpstr>II PSKP 39/24 Termin na rozwiązanie umowy o pracę bez wypowiedzenia z winy pracownika </vt:lpstr>
      <vt:lpstr>Treść art. 52 § 2 k.p. </vt:lpstr>
      <vt:lpstr>Sposób obliczenia terminu – art. 112 k.c. (a nie art. 114 k.c.) </vt:lpstr>
      <vt:lpstr>„uzyskanie wiadomości przez pracodawcę”</vt:lpstr>
      <vt:lpstr>„uzyskanie wiadomości”  (termin a tempore scentiae)</vt:lpstr>
      <vt:lpstr>Upływ znacznego okresu czasu od daty zdarzenia  – II PK 307/16 (relacja data zdarzenia – data wiedzy)</vt:lpstr>
      <vt:lpstr>Wiedza osoby lub organu upoważnionego do składania oświadczeń woli pracownikom w imieniu pracodawcy – art. 31 k.p. </vt:lpstr>
      <vt:lpstr>Zmiana składu</vt:lpstr>
      <vt:lpstr>I PK 207/17 – ważne orzeczenie na tle zmian w samorządach po wyborach (reguły te same) </vt:lpstr>
      <vt:lpstr>Organy wieloosobowe </vt:lpstr>
      <vt:lpstr>Zarzuty dotyczące osoby zarządzającej pracodawcą  </vt:lpstr>
      <vt:lpstr>Nieobecność przełożonego (konieczność wyznaczenia zastępcy – art. 31 k.p.) - II PK 7/18</vt:lpstr>
      <vt:lpstr>Brak wiedzy wynikający z elementarnej niestaranności -I PK 117/12 (z tego orzeczenia nie można wywodzić reguły) </vt:lpstr>
      <vt:lpstr>Brak wiedzy mimo jej dostępności - II PK 76/17  </vt:lpstr>
      <vt:lpstr>Element wiedzy </vt:lpstr>
      <vt:lpstr>Działania podjęte w celu weryfikacji zachowania pracownika  </vt:lpstr>
      <vt:lpstr>Analiza prawna – II PK 193/13</vt:lpstr>
      <vt:lpstr>Czasami też ocena skutków </vt:lpstr>
      <vt:lpstr>Miara sprawności </vt:lpstr>
      <vt:lpstr>Ponowienie i przeciąganie kontroli</vt:lpstr>
      <vt:lpstr>Zarzut nadużycia prawa – art. 8 k.p. </vt:lpstr>
      <vt:lpstr>Zasięgnięcie opinii związku zawodowego - art. 52 § 3 k.p. </vt:lpstr>
      <vt:lpstr>Zasięgnięcie opinii związku zawodowego  - art. 52 § 3 k.p.   </vt:lpstr>
      <vt:lpstr>Przedmiot konsultacji </vt:lpstr>
      <vt:lpstr>Bieg terminu a konsultacja związkowa  </vt:lpstr>
      <vt:lpstr>Przyczyna wypowiedzenia zmieniającego - III PSK 70/24</vt:lpstr>
      <vt:lpstr> Zakaz sądowej oceny zasadności działań organizacyjnych i ekonomicznych podejmowanych przez pracodawcę - II PSK 6/24 </vt:lpstr>
      <vt:lpstr>Podstawy ustalania „jednakowej pracy”. Zastosowanie reguły jednakowego wynagrodzenia za jednakową pracę lub za pracę jednakowej wartości do nagród - III PSK 35/24</vt:lpstr>
      <vt:lpstr>Kryteria oceny, czy naruszenie obowiązku pracownika jest ciężkie. Obowiązek pracodawcy skierowania na badania kontrolne pracownika - I PSKP 37/24</vt:lpstr>
      <vt:lpstr>Istnienie przeciwwskazań lekarskich do wykonywania pracy na określonym stanowisku jako uzasadniona przyczyna wypowiedzenia umowy o pracę - III PSKP 29/22 </vt:lpstr>
      <vt:lpstr>„Wyprowadzanie” z zasobów pracodawcy poufnych dokumentów i gromadzenie ich dla własnych celów pracownika</vt:lpstr>
      <vt:lpstr>Znaczenie daty, z którą pracodawca zdobył wiedzę o podstawach do złożenia wypowiedzenia dla rozwiązania umowy o pracę za wypowiedzeniem. Zbyt długie „przechowywanie” przyczyny potencjalnego wypowiedzenia umowy o pracę - III PSKP 28/24 </vt:lpstr>
      <vt:lpstr>Zakres pojęcia „wynagrodzenie zasadnicze” - II PSK 68/24</vt:lpstr>
      <vt:lpstr>Zakres pojęcia „wynagrodzenie zasadnicze” - II PSK 68/24</vt:lpstr>
      <vt:lpstr>art. 136 ustawy - Prawo o szkolnictwie wyższym i nauce</vt:lpstr>
      <vt:lpstr>Monitoring - postanowienie SN z 15.10.2024 r., II PSK 110/23</vt:lpstr>
      <vt:lpstr>Ochrona przed wypowiedzeniem mowy o pracę w przypadku choroby - III PSKP 10/24 </vt:lpstr>
      <vt:lpstr>   Ograniczenia w zawieraniu umów o pracę na czas określony nauczyciela akademickiego - III PSKP 35/23  </vt:lpstr>
      <vt:lpstr>Interpretacja regulaminu pracy - I PSKP 15/23</vt:lpstr>
      <vt:lpstr>Ocena przekroczenia terminu z art. 52 § 2 k.p. - III PSKP 37/23</vt:lpstr>
      <vt:lpstr>Ocena przekroczenia terminu z art. 52 § 2 k.p. - III PSKP 37/23</vt:lpstr>
      <vt:lpstr>Ocena przekroczenia terminu z art. 52 § 2 k.p. - III PSKP 37/23</vt:lpstr>
      <vt:lpstr>   Skuteczność oświadczenia o rozwiązaniu umowy o pracę złożonego SMS-em - II PSKP 86/22  </vt:lpstr>
      <vt:lpstr>Rozwiązanie umowy o pracę na czas określony zawieranej w celu zastępstwa pracownika w czasie jego usprawiedliwionej nieobecności w pracy - I PSK 72/23</vt:lpstr>
      <vt:lpstr>Okoliczność ukarania karą porządkową jako element przyczyny uzasadniającej rozwiązanie stosunku pracy. Brak odwołania od ukarania karą porządkową jako stwarzający domniemanie faktycznego zawinionego przekroczenia obowiązkom pracowniczym - III PSK 111/22   </vt:lpstr>
      <vt:lpstr>Korzystanie ze sprzętu należącego do pracodawcy dla celów niemających związku z wykonywaną pracą jako ciężkie naruszenie podstawowych obowiązków pracowniczych. Elementy „ciężkiego naruszenia podstawowych obowiązków pracowniczych” - I PSK 35/23 </vt:lpstr>
      <vt:lpstr>Pojęcie stanowiska pracy - III PSKP 46/22  </vt:lpstr>
      <vt:lpstr> Obowiązek konsultacji zamiaru kolejnego wypowiedzenia umowy o pracę z zakładową organizacją związkową. Nadmiernie długi okres między przeprowadzeniem konsultacji zamiaru wypowiedzenia z organizacją związkową a datą wypowiedzenia umowy o pracę - III PSKP 50/22 </vt:lpstr>
      <vt:lpstr>Konsultacja zamiaru wypowiedzenia umowy o pracę z zakładową organizacją związkową - II PSK 109/21, III PSKP 2/21</vt:lpstr>
      <vt:lpstr>art. 151 § 5 k.p.</vt:lpstr>
      <vt:lpstr>Wyrok TS z 29.07.2024 r., C-184/22, IK I CM PRZECIWKO KFH KURATORIUM FÜR DIALYSE UND NIERENTRANSPLANTATION E.V., LEX nr 3740799.</vt:lpstr>
      <vt:lpstr> Wychodzenie z miejsca pracy w czasie pracy bez powiadomienia, zgody lub akceptacji pracodawcy - I PK 124/16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Andrzej Kurzych</dc:creator>
  <cp:lastModifiedBy>Kurzych Andrzej</cp:lastModifiedBy>
  <cp:revision>524</cp:revision>
  <cp:lastPrinted>2022-11-16T15:45:32Z</cp:lastPrinted>
  <dcterms:created xsi:type="dcterms:W3CDTF">2019-08-26T12:19:43Z</dcterms:created>
  <dcterms:modified xsi:type="dcterms:W3CDTF">2025-05-22T18:09:45Z</dcterms:modified>
</cp:coreProperties>
</file>