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2">
  <p:sldMasterIdLst>
    <p:sldMasterId id="2147483669" r:id="rId1"/>
  </p:sldMasterIdLst>
  <p:notesMasterIdLst>
    <p:notesMasterId r:id="rId49"/>
  </p:notesMasterIdLst>
  <p:handoutMasterIdLst>
    <p:handoutMasterId r:id="rId50"/>
  </p:handoutMasterIdLst>
  <p:sldIdLst>
    <p:sldId id="311" r:id="rId2"/>
    <p:sldId id="614" r:id="rId3"/>
    <p:sldId id="423" r:id="rId4"/>
    <p:sldId id="592" r:id="rId5"/>
    <p:sldId id="788" r:id="rId6"/>
    <p:sldId id="772" r:id="rId7"/>
    <p:sldId id="771" r:id="rId8"/>
    <p:sldId id="774" r:id="rId9"/>
    <p:sldId id="526" r:id="rId10"/>
    <p:sldId id="770" r:id="rId11"/>
    <p:sldId id="773" r:id="rId12"/>
    <p:sldId id="769" r:id="rId13"/>
    <p:sldId id="790" r:id="rId14"/>
    <p:sldId id="791" r:id="rId15"/>
    <p:sldId id="593" r:id="rId16"/>
    <p:sldId id="594" r:id="rId17"/>
    <p:sldId id="595" r:id="rId18"/>
    <p:sldId id="481" r:id="rId19"/>
    <p:sldId id="756" r:id="rId20"/>
    <p:sldId id="764" r:id="rId21"/>
    <p:sldId id="541" r:id="rId22"/>
    <p:sldId id="767" r:id="rId23"/>
    <p:sldId id="768" r:id="rId24"/>
    <p:sldId id="786" r:id="rId25"/>
    <p:sldId id="465" r:id="rId26"/>
    <p:sldId id="763" r:id="rId27"/>
    <p:sldId id="559" r:id="rId28"/>
    <p:sldId id="584" r:id="rId29"/>
    <p:sldId id="528" r:id="rId30"/>
    <p:sldId id="469" r:id="rId31"/>
    <p:sldId id="723" r:id="rId32"/>
    <p:sldId id="775" r:id="rId33"/>
    <p:sldId id="750" r:id="rId34"/>
    <p:sldId id="776" r:id="rId35"/>
    <p:sldId id="471" r:id="rId36"/>
    <p:sldId id="475" r:id="rId37"/>
    <p:sldId id="485" r:id="rId38"/>
    <p:sldId id="777" r:id="rId39"/>
    <p:sldId id="779" r:id="rId40"/>
    <p:sldId id="781" r:id="rId41"/>
    <p:sldId id="782" r:id="rId42"/>
    <p:sldId id="778" r:id="rId43"/>
    <p:sldId id="784" r:id="rId44"/>
    <p:sldId id="785" r:id="rId45"/>
    <p:sldId id="316" r:id="rId46"/>
    <p:sldId id="783" r:id="rId47"/>
    <p:sldId id="789" r:id="rId48"/>
  </p:sldIdLst>
  <p:sldSz cx="18288000" cy="10287000"/>
  <p:notesSz cx="6858000" cy="9144000"/>
  <p:embeddedFontLst>
    <p:embeddedFont>
      <p:font typeface="Open Sans" panose="020B0606030504020204" pitchFamily="34" charset="0"/>
      <p:regular r:id="rId51"/>
      <p:bold r:id="rId52"/>
      <p:italic r:id="rId53"/>
      <p:boldItalic r:id="rId54"/>
    </p:embeddedFont>
  </p:embeddedFont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9" autoAdjust="0"/>
    <p:restoredTop sz="94622" autoAdjust="0"/>
  </p:normalViewPr>
  <p:slideViewPr>
    <p:cSldViewPr>
      <p:cViewPr varScale="1">
        <p:scale>
          <a:sx n="51" d="100"/>
          <a:sy n="51" d="100"/>
        </p:scale>
        <p:origin x="869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font" Target="fonts/font3.fntdata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font" Target="fonts/font1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font" Target="fonts/font2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586DC18-AF3F-4D6C-A2AC-AE35A5E101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86CB894-71EB-4716-A85F-35DB963B14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19D9E-8C9D-46ED-9A6A-11E5F92CF500}" type="datetimeFigureOut">
              <a:rPr lang="pl-PL" smtClean="0"/>
              <a:t>28.05.2025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D6FE00B-9795-4ACB-8F54-E46EDE4ED47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07A6802-3C7B-4C9A-AB3E-6AB98011A1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559E7-E173-40B0-988E-43ED7F87E9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0784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BE724-250D-45C1-8663-F9C40A360654}" type="datetimeFigureOut">
              <a:rPr lang="pl-PL" smtClean="0"/>
              <a:t>28.05.2025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C9868-441A-45FA-9A3E-FEEA00571C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4626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0BEA7A-DD65-1214-630D-C7B72347E5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66C5F247-9036-0920-266B-996FFF2C7A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03EA8E03-5411-CB8E-8A50-B4F3BE8D69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BADDEAC-07A7-36DE-67BE-2B439CD7DB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CEEBD-DEB4-4E57-AA86-1EF1D3BDC548}" type="slidenum">
              <a:rPr lang="pl-PL" smtClean="0">
                <a:solidFill>
                  <a:prstClr val="black"/>
                </a:solidFill>
              </a:rPr>
              <a:pPr/>
              <a:t>20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5835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730A9A-8761-AE98-D473-7E77445D6E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83A8D43-8693-594D-CCC1-92B517094A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2750799B-F635-5B2B-2A5E-C043C17620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9327012-4091-482D-6CCF-256078433B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CC9868-441A-45FA-9A3E-FEEA00571C70}" type="slidenum">
              <a:rPr lang="pl-PL" smtClean="0"/>
              <a:t>43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43730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8414B3-AB5B-7365-A0BA-076EBC5972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BBF57A27-3A79-9994-EC28-C7672DEE9B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B8513182-81CC-4EB1-3973-69903730A2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DEAF927-F5F9-5B42-37DF-DC5BECDF62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CC9868-441A-45FA-9A3E-FEEA00571C70}" type="slidenum">
              <a:rPr lang="pl-PL" smtClean="0"/>
              <a:t>44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05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CEEBD-DEB4-4E57-AA86-1EF1D3BDC548}" type="slidenum">
              <a:rPr lang="pl-PL" smtClean="0">
                <a:solidFill>
                  <a:prstClr val="black"/>
                </a:solidFill>
              </a:rPr>
              <a:pPr/>
              <a:t>21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867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FF9953-77AE-C55F-8C57-27E66FAF7B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425D9EBC-E2A9-BEA0-9B6A-90EFB13ED3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6362127-1960-C1C4-2A86-F5F723E68F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C966234-F946-34CE-315F-13ACBFAAB4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CEEBD-DEB4-4E57-AA86-1EF1D3BDC548}" type="slidenum">
              <a:rPr lang="pl-PL" smtClean="0">
                <a:solidFill>
                  <a:prstClr val="black"/>
                </a:solidFill>
              </a:rPr>
              <a:pPr/>
              <a:t>22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002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1BB3A2-86F7-6919-FC88-FA40EE65B5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01BF71C3-50FF-7399-586F-C879D74910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B6F0B91A-DD24-ECD1-2504-0F21BDFC26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8D1937E-B8E4-04D5-6F51-8A918E7B0F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CEEBD-DEB4-4E57-AA86-1EF1D3BDC548}" type="slidenum">
              <a:rPr lang="pl-PL" smtClean="0">
                <a:solidFill>
                  <a:prstClr val="black"/>
                </a:solidFill>
              </a:rPr>
              <a:pPr/>
              <a:t>23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021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CEF12E-1AA8-52A7-C6E2-6A5D5117C6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9722356A-6CE8-B710-4EBC-34A8258C9E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C7549C15-EAEA-A24C-0A42-AF0E310730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C5BDC78-2529-8F3D-D2D6-53054F75DB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CEEBD-DEB4-4E57-AA86-1EF1D3BDC548}" type="slidenum">
              <a:rPr lang="pl-PL" smtClean="0">
                <a:solidFill>
                  <a:prstClr val="black"/>
                </a:solidFill>
              </a:rPr>
              <a:pPr/>
              <a:t>24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378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41C46-A667-464F-8F42-A70FE3A78FC9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9405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41C46-A667-464F-8F42-A70FE3A78FC9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1470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9E8ADB-00F9-190F-F88B-89CBE19BED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53988B5A-0630-31E0-8653-66102F054A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89CB7E40-863C-9A0D-18D6-014A6E42EE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2F78AAC-59A5-E2B8-897E-1C8CE7A83A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41C46-A667-464F-8F42-A70FE3A78FC9}" type="slidenum">
              <a:rPr lang="pl-PL" smtClean="0"/>
              <a:t>36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83103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CC9868-441A-45FA-9A3E-FEEA00571C70}" type="slidenum">
              <a:rPr lang="pl-PL" smtClean="0"/>
              <a:t>38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4493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503C63-14A8-01B6-5FAA-121855E70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1683545"/>
            <a:ext cx="13716000" cy="35814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9D08DDB-DA17-0411-DF2B-FF9CE354A4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403057"/>
            <a:ext cx="13716000" cy="2483643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45EC55D-9A04-30BD-BA4B-0A8788F80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97AA7F9-D0A9-C192-CF91-AAC1BFBEC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1DE78D9-49FD-9946-B1DA-2827F2885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78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255781-A4D7-FE38-893C-EAAE96DE1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EA74FC5-5519-3535-E365-F64C311A29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4818B20-95FA-FBDC-CFAD-395436077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A70B2E3-D3A4-DABC-DF86-0D6D6EF43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54C566D-724B-8AC9-219E-5813BF840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35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12A534A-06A7-E772-5BC6-D654717D7C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7757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4FBE196-2B66-F86F-7B12-73F22CCAE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01450" cy="871775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92AC572-1D78-9C19-BC18-F53A397D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85FFE4C-F6FC-9B2A-1833-1C5057216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ABA1AF9-0AA1-91E0-50BB-16E0E7580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041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370661" y="916158"/>
            <a:ext cx="15546678" cy="240588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70662" y="6307230"/>
            <a:ext cx="4944614" cy="864393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3300" b="0">
                <a:solidFill>
                  <a:schemeClr val="tx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70662" y="3550640"/>
            <a:ext cx="4944614" cy="2286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  <a:lvl2pPr marL="685800" indent="0">
              <a:buNone/>
              <a:defRPr sz="2400"/>
            </a:lvl2pPr>
            <a:lvl3pPr marL="1371600" indent="0">
              <a:buNone/>
              <a:defRPr sz="2400"/>
            </a:lvl3pPr>
            <a:lvl4pPr marL="2057400" indent="0">
              <a:buNone/>
              <a:defRPr sz="2400"/>
            </a:lvl4pPr>
            <a:lvl5pPr marL="2743200" indent="0">
              <a:buNone/>
              <a:defRPr sz="2400"/>
            </a:lvl5pPr>
            <a:lvl6pPr marL="3429000" indent="0">
              <a:buNone/>
              <a:defRPr sz="2400"/>
            </a:lvl6pPr>
            <a:lvl7pPr marL="4114800" indent="0">
              <a:buNone/>
              <a:defRPr sz="2400"/>
            </a:lvl7pPr>
            <a:lvl8pPr marL="4800600" indent="0">
              <a:buNone/>
              <a:defRPr sz="2400"/>
            </a:lvl8pPr>
            <a:lvl9pPr marL="5486400" indent="0">
              <a:buNone/>
              <a:defRPr sz="24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70662" y="7171623"/>
            <a:ext cx="4944614" cy="1515177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4139" y="6307230"/>
            <a:ext cx="4952742" cy="864393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3300" b="0">
                <a:solidFill>
                  <a:schemeClr val="tx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6662022" y="3550640"/>
            <a:ext cx="4955028" cy="2286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  <a:lvl2pPr marL="685800" indent="0">
              <a:buNone/>
              <a:defRPr sz="2400"/>
            </a:lvl2pPr>
            <a:lvl3pPr marL="1371600" indent="0">
              <a:buNone/>
              <a:defRPr sz="2400"/>
            </a:lvl3pPr>
            <a:lvl4pPr marL="2057400" indent="0">
              <a:buNone/>
              <a:defRPr sz="2400"/>
            </a:lvl4pPr>
            <a:lvl5pPr marL="2743200" indent="0">
              <a:buNone/>
              <a:defRPr sz="2400"/>
            </a:lvl5pPr>
            <a:lvl6pPr marL="3429000" indent="0">
              <a:buNone/>
              <a:defRPr sz="2400"/>
            </a:lvl6pPr>
            <a:lvl7pPr marL="4114800" indent="0">
              <a:buNone/>
              <a:defRPr sz="2400"/>
            </a:lvl7pPr>
            <a:lvl8pPr marL="4800600" indent="0">
              <a:buNone/>
              <a:defRPr sz="2400"/>
            </a:lvl8pPr>
            <a:lvl9pPr marL="5486400" indent="0">
              <a:buNone/>
              <a:defRPr sz="24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6662022" y="7171621"/>
            <a:ext cx="4955028" cy="1515179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1959948" y="6307230"/>
            <a:ext cx="4951022" cy="864393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3300" b="0">
                <a:solidFill>
                  <a:schemeClr val="tx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11959947" y="3550640"/>
            <a:ext cx="4957392" cy="2286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  <a:lvl2pPr marL="685800" indent="0">
              <a:buNone/>
              <a:defRPr sz="2400"/>
            </a:lvl2pPr>
            <a:lvl3pPr marL="1371600" indent="0">
              <a:buNone/>
              <a:defRPr sz="2400"/>
            </a:lvl3pPr>
            <a:lvl4pPr marL="2057400" indent="0">
              <a:buNone/>
              <a:defRPr sz="2400"/>
            </a:lvl4pPr>
            <a:lvl5pPr marL="2743200" indent="0">
              <a:buNone/>
              <a:defRPr sz="2400"/>
            </a:lvl5pPr>
            <a:lvl6pPr marL="3429000" indent="0">
              <a:buNone/>
              <a:defRPr sz="2400"/>
            </a:lvl6pPr>
            <a:lvl7pPr marL="4114800" indent="0">
              <a:buNone/>
              <a:defRPr sz="2400"/>
            </a:lvl7pPr>
            <a:lvl8pPr marL="4800600" indent="0">
              <a:buNone/>
              <a:defRPr sz="2400"/>
            </a:lvl8pPr>
            <a:lvl9pPr marL="5486400" indent="0">
              <a:buNone/>
              <a:defRPr sz="24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11959760" y="7171618"/>
            <a:ext cx="4957580" cy="151518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92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19400" y="3711575"/>
            <a:ext cx="12573000" cy="1470025"/>
          </a:xfrm>
        </p:spPr>
        <p:txBody>
          <a:bodyPr>
            <a:noAutofit/>
          </a:bodyPr>
          <a:lstStyle>
            <a:lvl1pPr>
              <a:defRPr sz="8000" b="1"/>
            </a:lvl1pPr>
          </a:lstStyle>
          <a:p>
            <a:r>
              <a:rPr lang="pl-PL" dirty="0"/>
              <a:t>Temat szkolenia</a:t>
            </a:r>
            <a:endParaRPr lang="en-US" dirty="0"/>
          </a:p>
        </p:txBody>
      </p:sp>
      <p:grpSp>
        <p:nvGrpSpPr>
          <p:cNvPr id="7" name="Grupa 6">
            <a:extLst>
              <a:ext uri="{FF2B5EF4-FFF2-40B4-BE49-F238E27FC236}">
                <a16:creationId xmlns:a16="http://schemas.microsoft.com/office/drawing/2014/main" id="{CC9B3A93-F062-4C71-8F2B-A70EEE5F25C7}"/>
              </a:ext>
            </a:extLst>
          </p:cNvPr>
          <p:cNvGrpSpPr/>
          <p:nvPr userDrawn="1"/>
        </p:nvGrpSpPr>
        <p:grpSpPr>
          <a:xfrm>
            <a:off x="9412" y="8870247"/>
            <a:ext cx="18278588" cy="1416753"/>
            <a:chOff x="9412" y="8870247"/>
            <a:chExt cx="18278588" cy="1416753"/>
          </a:xfrm>
        </p:grpSpPr>
        <p:sp>
          <p:nvSpPr>
            <p:cNvPr id="8" name="AutoShape 2">
              <a:extLst>
                <a:ext uri="{FF2B5EF4-FFF2-40B4-BE49-F238E27FC236}">
                  <a16:creationId xmlns:a16="http://schemas.microsoft.com/office/drawing/2014/main" id="{194EBEF2-B09A-466A-BEF7-D1C9C7F91B24}"/>
                </a:ext>
              </a:extLst>
            </p:cNvPr>
            <p:cNvSpPr/>
            <p:nvPr userDrawn="1"/>
          </p:nvSpPr>
          <p:spPr>
            <a:xfrm>
              <a:off x="9412" y="8870247"/>
              <a:ext cx="18278588" cy="1416753"/>
            </a:xfrm>
            <a:prstGeom prst="rect">
              <a:avLst/>
            </a:prstGeom>
            <a:solidFill>
              <a:srgbClr val="E11B37"/>
            </a:solidFill>
          </p:spPr>
          <p:txBody>
            <a:bodyPr/>
            <a:lstStyle/>
            <a:p>
              <a:endParaRPr lang="pl-PL"/>
            </a:p>
          </p:txBody>
        </p:sp>
        <p:pic>
          <p:nvPicPr>
            <p:cNvPr id="9" name="Picture 11">
              <a:extLst>
                <a:ext uri="{FF2B5EF4-FFF2-40B4-BE49-F238E27FC236}">
                  <a16:creationId xmlns:a16="http://schemas.microsoft.com/office/drawing/2014/main" id="{DF5E9D7B-7982-459D-87C9-88A1B7CA5D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>
            <a:xfrm>
              <a:off x="290606" y="9138016"/>
              <a:ext cx="6668527" cy="796285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81CF15-57A4-4C00-C272-CC31913FD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2BE77A-9F1C-8633-8D05-911A2B342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6042C1B-C7A1-F322-0F6D-E1940FB9F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3C0F3B8-411C-0C8F-2629-9E615C6A0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66DC95E-24D4-F800-33F8-D4E2541AA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68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A66610-409B-AE31-7A87-F50687172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564608"/>
            <a:ext cx="15773400" cy="427910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076DC72-086A-FF2A-AAF7-173709AC2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884195"/>
            <a:ext cx="15773400" cy="225028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82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67B887B-32C0-7653-3FCE-407891D25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DA12F40-5789-025D-FC05-B075E4813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D469AA1-4B8F-2B10-02AB-1A58DBD2B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37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CD4F0F-85ED-A294-3759-EBAB158C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163F8D-3169-E51F-97DA-6FD4C7D38D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772400" cy="65270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9D4B332-5BDE-1FCB-D4C7-D39EA01B0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58300" y="2738438"/>
            <a:ext cx="7772400" cy="65270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5DB6736-287F-A25B-F572-8B54DFDF6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B476EE0-8AF9-6984-CCC4-ED55E70D9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E3A1629-CA83-93E3-33FF-E79DFE6D3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48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B996E5-B7FC-EEB8-0C74-2EA61B1E9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82" y="547688"/>
            <a:ext cx="15773400" cy="198834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479773E-E937-221D-C17B-9A487BA1D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9683" y="2521745"/>
            <a:ext cx="7736681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FE1A403-A873-2596-2794-3FA19A0D2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59683" y="3757613"/>
            <a:ext cx="7736681" cy="55268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862E4DF-B7E2-E59C-2C8B-20E913A5E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58300" y="2521745"/>
            <a:ext cx="7774782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BC8D103-17F9-4E0B-9BB5-9D1808F54D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4782" cy="55268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E30BFFA-05E3-6094-0959-2D06E40DD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FBAB2164-97B2-A906-74F3-5154886D9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8F46133-DE7D-DD1D-83F1-F221DAF65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16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4F69F7-A696-F0FF-5361-4155B2CCC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FEF5DDF-6572-BFAD-DCCB-80336094C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8BBC4D6-3753-DB89-9783-0E8DB6567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466B4AD-3A81-AABE-0ADB-A24CEA6C2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2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2B2C809-3629-733C-D081-E3F5032A1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1E3BBAC-D445-32F5-64AB-F5E9636DE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8E6F599-AF8E-C420-6FDB-482DE541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43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65BDBA-7AA1-330A-FA5F-E01DED4A9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E65CEF-8CAB-6E80-5D25-6640CF47F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4782" y="1481138"/>
            <a:ext cx="9258300" cy="7310438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DB52F93-57EE-8831-615C-2F455C8233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7AE8C93-AF8E-2912-0B20-9BF8F491A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39507A3-DF34-0FEE-7FB9-E70E9B16C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A3FB90B-8F42-BF01-40D1-8C40FA2D6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1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1EDC27-457C-9714-9A2D-DA582CA2C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6EE7154-3785-1F1E-7297-7DE53F7BA2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1481138"/>
            <a:ext cx="9258300" cy="7310438"/>
          </a:xfrm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54CD12A-8AAE-1A6F-6A0D-8FBEDD268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4547078-D7B8-1EF0-32F5-FF6C0A003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EA0EF06-6507-4ACF-F63C-F8DA65F12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5D05B7E-A275-692A-2B07-75D7E073F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12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0C25484-9495-01DD-BE1C-BF9F72DCD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8FD6D0E-578E-A5CD-693C-C8F553628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523778C-55A1-9FAC-BBA7-E4A367FA27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56AE868-A2F1-7066-3106-2E9E126E8F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918A342-3F89-ACB4-B2A2-47648713D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554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49" r:id="rId13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A156A5E0-C7EF-ABB6-85FC-B352D0D47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8700"/>
            <a:ext cx="16611600" cy="5562600"/>
          </a:xfrm>
        </p:spPr>
        <p:txBody>
          <a:bodyPr>
            <a:normAutofit fontScale="90000"/>
          </a:bodyPr>
          <a:lstStyle/>
          <a:p>
            <a:br>
              <a:rPr lang="pl-PL" sz="4400" b="1" dirty="0"/>
            </a:br>
            <a:br>
              <a:rPr lang="pl-PL" sz="4400" b="1" dirty="0"/>
            </a:br>
            <a:br>
              <a:rPr lang="pl-PL" sz="4400" b="1" dirty="0"/>
            </a:br>
            <a:br>
              <a:rPr lang="pl-PL" sz="4400" b="1" dirty="0"/>
            </a:br>
            <a:br>
              <a:rPr lang="pl-PL" sz="4400" b="1" dirty="0"/>
            </a:br>
            <a:br>
              <a:rPr lang="pl-PL" sz="4400" b="1" dirty="0"/>
            </a:br>
            <a:br>
              <a:rPr lang="pl-PL" sz="1000" b="1" dirty="0"/>
            </a:br>
            <a:br>
              <a:rPr lang="pl-PL" sz="4400" b="1" dirty="0"/>
            </a:br>
            <a:br>
              <a:rPr lang="pl-PL" sz="4400" b="1" dirty="0"/>
            </a:br>
            <a:r>
              <a:rPr lang="pl-PL" sz="6700" b="1" dirty="0"/>
              <a:t>UDOSTĘPNIANIE INFORMACJI PUBLICZNEJ </a:t>
            </a:r>
            <a:br>
              <a:rPr lang="pl-PL" sz="6700" b="1" dirty="0"/>
            </a:br>
            <a:r>
              <a:rPr lang="pl-PL" sz="6700" b="1" dirty="0"/>
              <a:t>PRZEZ UCZELNIE </a:t>
            </a:r>
            <a:br>
              <a:rPr lang="pl-PL" sz="6700" b="1" dirty="0"/>
            </a:br>
            <a:r>
              <a:rPr lang="pl-PL" sz="6700" b="1" dirty="0"/>
              <a:t>W ŚWIETLE ORZECZNICTWA </a:t>
            </a:r>
            <a:br>
              <a:rPr lang="pl-PL" sz="6700" b="1" dirty="0"/>
            </a:br>
            <a:r>
              <a:rPr lang="pl-PL" sz="6700" b="1" dirty="0"/>
              <a:t>SĄDÓW ADMINISTRACYJNYCH</a:t>
            </a:r>
            <a:br>
              <a:rPr lang="pl-PL" sz="6000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9B9867-351E-4B7B-98C6-18A43A525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63600" y="7734300"/>
            <a:ext cx="3886200" cy="16764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pl-PL" sz="3600" dirty="0"/>
              <a:t>30 maja 2025 r.</a:t>
            </a:r>
            <a:br>
              <a:rPr lang="pl-PL" sz="3600" dirty="0"/>
            </a:br>
            <a:endParaRPr lang="pl-PL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190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B7EBB2-41A5-33A5-0045-B96F39DD5B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2C9B5C85-A66F-F526-32B5-B9EC53534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700" y="419100"/>
            <a:ext cx="15468600" cy="1143000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/>
              <a:t>SPOSÓB ZAŁATWIENIA SPRAWY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E3F8DDB8-37F3-C456-368E-DF7CDA189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85900"/>
            <a:ext cx="16459200" cy="8534400"/>
          </a:xfrm>
        </p:spPr>
        <p:txBody>
          <a:bodyPr>
            <a:normAutofit/>
          </a:bodyPr>
          <a:lstStyle/>
          <a:p>
            <a:pPr marL="685800" lvl="1" indent="0">
              <a:spcBef>
                <a:spcPts val="0"/>
              </a:spcBef>
              <a:buNone/>
            </a:pPr>
            <a:endParaRPr lang="pl-PL" sz="30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30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3000" dirty="0" err="1"/>
              <a:t>u.d.i.p</a:t>
            </a:r>
            <a:r>
              <a:rPr lang="pl-PL" sz="3000" dirty="0"/>
              <a:t>. określa zamknięty katalog przesłanek pozwalających na wydanie decyzji o odmowie udostępnienia informacji publicznej.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3000" dirty="0"/>
              <a:t>Organ może wydać taką decyzję tylko w dwóch wypadkach. Gdy wniosek dotyczy informacji, do których dostęp jest ograniczony przepisami o ochronie tajemnicy lub prawem do prywatności (art. 5 </a:t>
            </a:r>
            <a:r>
              <a:rPr lang="pl-PL" sz="3000" dirty="0" err="1"/>
              <a:t>u.d.i.p</a:t>
            </a:r>
            <a:r>
              <a:rPr lang="pl-PL" sz="3000" dirty="0"/>
              <a:t>.) lub gdy wnioskodawca wnosi o udostępnienie informacji przetworzonej, ale nie wykazał, że taki dostęp jest szczególnie istotny dla interesu publicznego (art. 3 ust. 1 pkt 1 </a:t>
            </a:r>
            <a:r>
              <a:rPr lang="pl-PL" sz="3000" dirty="0" err="1"/>
              <a:t>u.d.i.p</a:t>
            </a:r>
            <a:r>
              <a:rPr lang="pl-PL" sz="3000" dirty="0"/>
              <a:t>.).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3000" dirty="0"/>
              <a:t>Natomiast, w sytuacji, w której wniosek o udostępnienie informacji publicznej w okolicznościach faktycznych sprawy stanowi w sposób niebudzący wątpliwości nadużycie informacji publicznej - uznać należy, że w istocie nie dotyczy on informacji publicznej (por. wyrok NSA z dnia 14 lutego 2017 r., sygn. I OSK 2642/16).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3000" b="1" dirty="0"/>
              <a:t>Oznacza to, że podmiot zobowiązany powinien w takiej sytuacji jedynie poinformować wnioskodawcę, że jego wniosek nie dotyczy informacji publicznej, co w rozpoznawanej sprawie nastąpiło.</a:t>
            </a:r>
          </a:p>
          <a:p>
            <a:pPr marL="685800" lvl="1" indent="0">
              <a:spcBef>
                <a:spcPts val="0"/>
              </a:spcBef>
              <a:buNone/>
            </a:pPr>
            <a:endParaRPr lang="pl-PL" sz="2200" dirty="0"/>
          </a:p>
          <a:p>
            <a:pPr marL="0" indent="0" algn="r">
              <a:spcBef>
                <a:spcPts val="0"/>
              </a:spcBef>
              <a:buNone/>
            </a:pPr>
            <a:r>
              <a:rPr lang="pl-PL" sz="2800" dirty="0"/>
              <a:t>(Wyrok NSA z 7.07.2023 r., III OSK 938/22)</a:t>
            </a:r>
          </a:p>
        </p:txBody>
      </p:sp>
    </p:spTree>
    <p:extLst>
      <p:ext uri="{BB962C8B-B14F-4D97-AF65-F5344CB8AC3E}">
        <p14:creationId xmlns:p14="http://schemas.microsoft.com/office/powerpoint/2010/main" val="3925492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692EBF-831C-1BFC-C1D9-4203B0BD3A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54F3643B-ED9C-2695-A759-0DEEC0D8A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700" y="419100"/>
            <a:ext cx="15468600" cy="1143000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/>
              <a:t>ZMIANA LINII ORZECZNICZEJ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C98642EB-57C6-2DB8-7197-5A8DA9DB7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85900"/>
            <a:ext cx="16459200" cy="85344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pl-PL" sz="2800" b="1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b="1" dirty="0"/>
              <a:t>w przypadku nadużycia prawa do informacji publicznej zasadnym jest wydanie decyzji odmownej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b="1" dirty="0"/>
              <a:t>zgodnie z art. 16 ust. 1 </a:t>
            </a:r>
            <a:r>
              <a:rPr lang="pl-PL" sz="2800" b="1" dirty="0" err="1"/>
              <a:t>u.d.i.p</a:t>
            </a:r>
            <a:r>
              <a:rPr lang="pl-PL" sz="2800" b="1" dirty="0"/>
              <a:t>. odmowa oraz umorzenie postępowania następują w drodze decyzji.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b="1" dirty="0"/>
              <a:t>w przepisie tym została zatem zawarta norma określająca formę działania organu właściwą w przypadku m.in. odmowy udostępnienia informacji publicznej. Norma ta nie wiąże tej formy z konkretną materialną podstawą odmowy udostępnienia informacji publicznej, a zatem należy przyjąć, że dotyczy wszelkich podstaw odmowy udostępnienia takiej właśnie informacji.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Gwarancji przeprowadzenia postępowania wyjaśniającego i przedstawienia powodów kwalifikacji określonego zachowania jako nadużycia prawa dostępu do informacji publicznej, nie daje forma zwykłego pisma informującego o nieudzieleniu informacji, a daje natomiast zastosowanie formy decyzji administracyjnej, która zgodnie z art. 107 § 1 pkt 6 i § 3 kpa powinna zawierać uzasadnienia faktyczne i prawne (…) Forma decyzji czyni tym samym również realną kontrolę odmowy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b="1" dirty="0"/>
              <a:t>Dotarcie do motywów, jakimi kierował się organ, kwalifikując określone zachowanie jako nadużycie prawa dostępu do informacji publicznej, jest niewątpliwie bardziej realne w przypadku analizy motywów decyzji administracyjnej, niż lektury pisma informującego o nieudzieleniu informacji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28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pl-PL" sz="2800" dirty="0"/>
              <a:t>(wyrok NSA z 24.04.2025 r., III OSK 70/25, wyrok NSA z 6.03.2025 r., III OSK 3154/23, NSA z 13.02.2025 r., III OSK 1810/24, wyrok NSA z 7.06.2024 r., III OSK 2136/22 oraz wyroki NSA z: 29.09.2023 r., III OSK 5517/21; 26.03.2024 r., III OSK 1586/22).</a:t>
            </a:r>
          </a:p>
        </p:txBody>
      </p:sp>
    </p:spTree>
    <p:extLst>
      <p:ext uri="{BB962C8B-B14F-4D97-AF65-F5344CB8AC3E}">
        <p14:creationId xmlns:p14="http://schemas.microsoft.com/office/powerpoint/2010/main" val="715216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ABB4BC-6D25-B6B3-6B9D-AC5C195E9E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3DB536-D0F0-480B-4998-5BEB744AF4F8}"/>
              </a:ext>
            </a:extLst>
          </p:cNvPr>
          <p:cNvSpPr txBox="1">
            <a:spLocks/>
          </p:cNvSpPr>
          <p:nvPr/>
        </p:nvSpPr>
        <p:spPr>
          <a:xfrm>
            <a:off x="2971800" y="114300"/>
            <a:ext cx="12344400" cy="1714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/>
              <a:t>INFORMACJA PRZETWORZONA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6A338068-D860-51AE-7699-C717E8A5A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85900"/>
            <a:ext cx="16459200" cy="8534400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l-PL" sz="2800" b="1" dirty="0"/>
              <a:t>DWIE DEFINICJE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pl-PL" sz="2800" i="1" dirty="0"/>
              <a:t>sensu stricto</a:t>
            </a:r>
            <a:r>
              <a:rPr lang="pl-PL" sz="2800" dirty="0"/>
              <a:t>: brak posiadania informacji w żądanej formie i wymagany dodatkowy intelektualny nakład pracy na potrzeby wniosku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pl-PL" sz="2800" i="1" dirty="0"/>
              <a:t>sensu largo</a:t>
            </a:r>
            <a:r>
              <a:rPr lang="pl-PL" sz="2800" dirty="0"/>
              <a:t>: przygotowanie informacji zakłóca pracę organu, odrywa go od zadań i kompetencji (wyrok NSA z 2.10.2014 r., I OSK 140/14, Wyrok NSA z 9.10.2012 r., I OSK 1737/12) – </a:t>
            </a:r>
            <a:r>
              <a:rPr lang="pl-PL" sz="2800" b="1" dirty="0"/>
              <a:t>zbliżone do nadużycia</a:t>
            </a:r>
          </a:p>
          <a:p>
            <a:pPr marL="0" indent="0">
              <a:spcBef>
                <a:spcPts val="0"/>
              </a:spcBef>
              <a:buNone/>
            </a:pPr>
            <a:endParaRPr lang="pl-PL" sz="2800" dirty="0"/>
          </a:p>
          <a:p>
            <a:pPr marL="0" indent="0" algn="ctr">
              <a:spcBef>
                <a:spcPts val="0"/>
              </a:spcBef>
              <a:buNone/>
            </a:pPr>
            <a:r>
              <a:rPr lang="pl-PL" sz="2800" b="1" dirty="0"/>
              <a:t>CHARAKTERYSTYKA</a:t>
            </a:r>
            <a:endParaRPr lang="pl-PL" sz="28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informacja, której </a:t>
            </a:r>
            <a:r>
              <a:rPr lang="pl-PL" sz="2800" b="1" dirty="0"/>
              <a:t>organ wprost nie posiada w chwili złożenia wniosku</a:t>
            </a:r>
            <a:endParaRPr lang="pl-PL" sz="2800" dirty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dla jej wytworzenia niezbędne jest przeprowadzenie pewnych działań na posiadanych już informacjach </a:t>
            </a:r>
            <a:r>
              <a:rPr lang="pl-PL" sz="2800" b="1" dirty="0"/>
              <a:t>(intelektualne zaangażowanie - czynności techniczne, analityczne, ekspertyzy)</a:t>
            </a:r>
            <a:endParaRPr lang="pl-PL" sz="2800" dirty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b="1" dirty="0"/>
              <a:t>jakościowo nowy typ informacji </a:t>
            </a:r>
            <a:r>
              <a:rPr lang="pl-PL" sz="2800" dirty="0"/>
              <a:t>(informacja przetworzona sensu stricto)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przygotowana od podstaw i na nowo </a:t>
            </a:r>
            <a:r>
              <a:rPr lang="pl-PL" sz="2800" b="1" dirty="0"/>
              <a:t>na zamówienie </a:t>
            </a:r>
            <a:r>
              <a:rPr lang="pl-PL" sz="2800" dirty="0"/>
              <a:t>i </a:t>
            </a:r>
            <a:r>
              <a:rPr lang="pl-PL" sz="2800" b="1" dirty="0"/>
              <a:t>specjalnie dla wnioskodawcy </a:t>
            </a:r>
            <a:r>
              <a:rPr lang="pl-PL" sz="2800" dirty="0"/>
              <a:t>(wyrok NSA z 10.11.2016 r., I OSK 1261/15)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możliwy </a:t>
            </a:r>
            <a:r>
              <a:rPr lang="pl-PL" sz="2800" b="1" dirty="0"/>
              <a:t>czynnik ilościowy bez jakościowego - </a:t>
            </a:r>
            <a:r>
              <a:rPr lang="pl-PL" sz="2800" dirty="0"/>
              <a:t>suma informacji prostych, a przygotowanie wymaga ponadstandardowego nakładu pracy (informacja przetworzona sensu largo) --&gt; gdy wnioski zaburzają pracę urzędu (wyrok NSA z 26.03.2018 r., I OSK 2349/17)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b="1" u="sng" dirty="0"/>
              <a:t>informacja przetworzona = zbiór informacji prostych + nakład pracy + nowa jakość informacji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b="1" u="sng" dirty="0"/>
              <a:t>działania badawcze? </a:t>
            </a:r>
            <a:r>
              <a:rPr lang="pl-PL" sz="2800" dirty="0"/>
              <a:t>prawo dostępu do informacji publicznej oznacza dostęp do informacji już istniejącej, będącej w posiadaniu podmiotu zobowiązanego i nie może być utożsamiane z prawem do inicjowania działań (kontrolnych, badawczych itp.) mających na celu wytworzenie informacji jakościowo nowej i dotychczas nieistniejącej (wyrok NSA z 30.10.2008 r., I OSK 951/08)</a:t>
            </a:r>
            <a:endParaRPr lang="pl-PL" sz="2800" u="sng" dirty="0"/>
          </a:p>
        </p:txBody>
      </p:sp>
    </p:spTree>
    <p:extLst>
      <p:ext uri="{BB962C8B-B14F-4D97-AF65-F5344CB8AC3E}">
        <p14:creationId xmlns:p14="http://schemas.microsoft.com/office/powerpoint/2010/main" val="4199597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0B0D5-D76F-A728-1D52-50817722AA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02F825-13CB-846D-430C-FAA1683CE17F}"/>
              </a:ext>
            </a:extLst>
          </p:cNvPr>
          <p:cNvSpPr txBox="1">
            <a:spLocks/>
          </p:cNvSpPr>
          <p:nvPr/>
        </p:nvSpPr>
        <p:spPr>
          <a:xfrm>
            <a:off x="2971800" y="114300"/>
            <a:ext cx="12344400" cy="1714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/>
              <a:t>Wyrok TK z 18.12.2018 r., SK 27/14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E7700C3A-BC97-24A1-CEE6-15916850D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6992600" cy="85344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pl-PL" sz="28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2800" b="1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b="1" dirty="0"/>
              <a:t>Informacja prosta:</a:t>
            </a:r>
            <a:r>
              <a:rPr lang="pl-PL" sz="2800" dirty="0"/>
              <a:t>: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dirty="0"/>
              <a:t>podmiot zobowiązany już ją ma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dirty="0"/>
              <a:t>jej udostępnienie nie wiąże się z koniecznością wykonania pewnych dodatkowych, ponadprzeciętnych czynności, które z informacji prostych tworzyłyby nową informację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dirty="0"/>
              <a:t>może być od razu udostępniona i udostępnia się ją po wykonaniu pewnych zwykłych, niewymagających większego wysiłku działań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dirty="0"/>
              <a:t>czynności te polegają na przygotowaniu informacji do udostępnienia wnioskodawcy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l-PL" sz="28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b="1" dirty="0"/>
              <a:t>Informacja publiczna przetworzona :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b="1" dirty="0"/>
              <a:t>w chwili złożenia wniosku w zasadzie nie istnieje </a:t>
            </a:r>
            <a:r>
              <a:rPr lang="pl-PL" sz="2800" dirty="0"/>
              <a:t>w kształcie objętym wnioskiem, </a:t>
            </a:r>
            <a:endParaRPr lang="pl-PL" sz="2800" b="1" dirty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b="1" dirty="0"/>
              <a:t>niezbędnym, </a:t>
            </a:r>
            <a:r>
              <a:rPr lang="pl-PL" sz="2800" dirty="0"/>
              <a:t>podstawowym</a:t>
            </a:r>
            <a:r>
              <a:rPr lang="pl-PL" sz="2800" b="1" dirty="0"/>
              <a:t> warunkiem </a:t>
            </a:r>
            <a:r>
              <a:rPr lang="pl-PL" sz="2800" dirty="0"/>
              <a:t>jej wytworzenia jest </a:t>
            </a:r>
            <a:r>
              <a:rPr lang="pl-PL" sz="2800" b="1" dirty="0"/>
              <a:t>przeprowadzenie </a:t>
            </a:r>
            <a:r>
              <a:rPr lang="pl-PL" sz="2800" dirty="0"/>
              <a:t>przez podmiot zobowiązany pewnych </a:t>
            </a:r>
            <a:r>
              <a:rPr lang="pl-PL" sz="2800" b="1" dirty="0"/>
              <a:t>czynności analitycznych, organizacyjnych i intelektualnych </a:t>
            </a:r>
            <a:r>
              <a:rPr lang="pl-PL" sz="2800" dirty="0"/>
              <a:t>na podstawie posiadanych informacji prostych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b="1" dirty="0"/>
              <a:t>może być jakościowo nową informacją </a:t>
            </a:r>
            <a:endParaRPr lang="pl-PL" sz="28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2800" u="sng" dirty="0"/>
          </a:p>
        </p:txBody>
      </p:sp>
    </p:spTree>
    <p:extLst>
      <p:ext uri="{BB962C8B-B14F-4D97-AF65-F5344CB8AC3E}">
        <p14:creationId xmlns:p14="http://schemas.microsoft.com/office/powerpoint/2010/main" val="2265725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6F2137-53F2-281B-568B-0AB3AE596E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00D2FA-C082-2C70-9BD3-555B68A03945}"/>
              </a:ext>
            </a:extLst>
          </p:cNvPr>
          <p:cNvSpPr txBox="1">
            <a:spLocks/>
          </p:cNvSpPr>
          <p:nvPr/>
        </p:nvSpPr>
        <p:spPr>
          <a:xfrm>
            <a:off x="2971800" y="114300"/>
            <a:ext cx="12344400" cy="1714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/>
              <a:t>Wyrok TK z 18.12.2018 r., SK 27/14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E537DDC3-83CC-3058-460B-EF527ECF6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6992600" cy="85344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pl-PL" sz="2800" dirty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l-PL" sz="2800" dirty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l-PL" sz="2800" dirty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dirty="0"/>
              <a:t>może wymagać analiz, obliczeń, zestawień statystycznych, ekspertyz, połączonych z zaangażowaniem w ich pozyskanie określonych środków osobowych i finansowych organu, innych niż te wykorzystywane w bieżącej działalności.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dirty="0"/>
              <a:t>uzyskanie żądanych przez wnioskodawcę informacji wiązać się musi z potrzebą ich odpowiedniego przetworzenia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b="1" dirty="0"/>
              <a:t>suma informacji prostych</a:t>
            </a:r>
            <a:r>
              <a:rPr lang="pl-PL" sz="2800" dirty="0"/>
              <a:t>, których pozyskanie wymaga wysokich nakładów, jakie musi ponieść organ, czasochłonności, dużej liczby zaangażowanych pracowników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dirty="0"/>
              <a:t>jest wynikiem </a:t>
            </a:r>
            <a:r>
              <a:rPr lang="pl-PL" sz="2800" b="1" dirty="0"/>
              <a:t>ponadstandardowego nakładu pracy </a:t>
            </a:r>
            <a:r>
              <a:rPr lang="pl-PL" sz="2800" dirty="0"/>
              <a:t>podmiotu zobowiązanego,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dirty="0"/>
              <a:t>Wymaga użycia </a:t>
            </a:r>
            <a:r>
              <a:rPr lang="pl-PL" sz="2800" b="1" dirty="0"/>
              <a:t>dodatkowych sił i środków oraz zaangażowania intelektualnego </a:t>
            </a:r>
            <a:r>
              <a:rPr lang="pl-PL" sz="2800" dirty="0"/>
              <a:t>w stosunku do posiadanych danych i wyodrębnienia informacji w związku z żądaniem wnioskodawcy oraz na podstawie kryteriów przez niego wskazanych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b="1" dirty="0"/>
              <a:t>informacja przygotowana specjalnie dla wnioskodawcy wedle wskazanych przez niego kryteriów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2800" u="sng" dirty="0"/>
          </a:p>
        </p:txBody>
      </p:sp>
    </p:spTree>
    <p:extLst>
      <p:ext uri="{BB962C8B-B14F-4D97-AF65-F5344CB8AC3E}">
        <p14:creationId xmlns:p14="http://schemas.microsoft.com/office/powerpoint/2010/main" val="2859087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ECA23F-9886-2F0A-B4F6-3194B32EF2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0640378D-5D78-D53E-9613-462D13133D8F}"/>
              </a:ext>
            </a:extLst>
          </p:cNvPr>
          <p:cNvSpPr txBox="1">
            <a:spLocks/>
          </p:cNvSpPr>
          <p:nvPr/>
        </p:nvSpPr>
        <p:spPr>
          <a:xfrm>
            <a:off x="2971800" y="411957"/>
            <a:ext cx="12344400" cy="1714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/>
              <a:t>OCENA ISTNIENIA PRZESŁANKI SZCZEGÓLNEJ ISTOTNOŚCI DLA INTERESU PUBLICZNEGO </a:t>
            </a:r>
          </a:p>
        </p:txBody>
      </p:sp>
      <p:sp>
        <p:nvSpPr>
          <p:cNvPr id="10" name="Symbol zastępczy zawartości 2">
            <a:extLst>
              <a:ext uri="{FF2B5EF4-FFF2-40B4-BE49-F238E27FC236}">
                <a16:creationId xmlns:a16="http://schemas.microsoft.com/office/drawing/2014/main" id="{0F86A450-D9B5-05EF-7804-7A31A8513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4205"/>
            <a:ext cx="15849600" cy="78867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r>
              <a:rPr lang="pl-PL" sz="2800" dirty="0"/>
              <a:t>Sądy administracyjne przewidują </a:t>
            </a:r>
            <a:r>
              <a:rPr lang="pl-PL" sz="2800" b="1" dirty="0"/>
              <a:t>trzy zasadnicze wymogi </a:t>
            </a:r>
            <a:r>
              <a:rPr lang="pl-PL" sz="2800" dirty="0"/>
              <a:t>dla jego wykazania, które muszą być spełnione </a:t>
            </a:r>
            <a:r>
              <a:rPr lang="pl-PL" sz="2800" b="1" dirty="0"/>
              <a:t>łącznie. 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pl-PL" sz="2800" b="1" dirty="0"/>
              <a:t>Po pierwsze,</a:t>
            </a:r>
            <a:r>
              <a:rPr lang="pl-PL" sz="2800" dirty="0"/>
              <a:t> istotna jest </a:t>
            </a:r>
            <a:r>
              <a:rPr lang="pl-PL" sz="2800" b="1" dirty="0"/>
              <a:t>intencja wnioskodawcy i wskazany przez niego cel przetworzenia. 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pl-PL" sz="2800" b="1" dirty="0"/>
              <a:t>Po drugie </a:t>
            </a:r>
            <a:r>
              <a:rPr lang="pl-PL" sz="2800" dirty="0"/>
              <a:t>ważna jest </a:t>
            </a:r>
            <a:r>
              <a:rPr lang="pl-PL" sz="2800" b="1" dirty="0"/>
              <a:t>istota i charakter żądanej informacji</a:t>
            </a:r>
            <a:r>
              <a:rPr lang="pl-PL" sz="2800" dirty="0"/>
              <a:t>, gdyż w przepisie art. 3 ust. 1 pkt 1 </a:t>
            </a:r>
            <a:r>
              <a:rPr lang="pl-PL" sz="2800" dirty="0" err="1"/>
              <a:t>u.d.i.p</a:t>
            </a:r>
            <a:r>
              <a:rPr lang="pl-PL" sz="2800" dirty="0"/>
              <a:t>. chodzi m.in. o to, czy uzyskanie danej informacji przetworzonej może </a:t>
            </a:r>
            <a:r>
              <a:rPr lang="pl-PL" sz="2800" u="sng" dirty="0"/>
              <a:t>mieć </a:t>
            </a:r>
            <a:r>
              <a:rPr lang="pl-PL" sz="2800" b="1" u="sng" dirty="0"/>
              <a:t>realne</a:t>
            </a:r>
            <a:r>
              <a:rPr lang="pl-PL" sz="2800" b="1" dirty="0"/>
              <a:t> znaczenie dla funkcjonowania określonych struktur publicznych w konkretnej dziedzinie życia społecznego </a:t>
            </a:r>
            <a:r>
              <a:rPr lang="pl-PL" sz="2800" dirty="0"/>
              <a:t>i wpływać na </a:t>
            </a:r>
            <a:r>
              <a:rPr lang="pl-PL" sz="2800" b="1" dirty="0"/>
              <a:t>usprawnienie wykonywania zadań publicznych </a:t>
            </a:r>
            <a:r>
              <a:rPr lang="pl-PL" sz="2800" dirty="0"/>
              <a:t>dla dobra wspólnego danej społeczności. 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pl-PL" sz="2800" b="1" dirty="0"/>
              <a:t>Po trzecie </a:t>
            </a:r>
            <a:r>
              <a:rPr lang="pl-PL" sz="2800" dirty="0"/>
              <a:t>zaś, istotne znaczenia ma </a:t>
            </a:r>
            <a:r>
              <a:rPr lang="pl-PL" sz="2800" b="1" dirty="0"/>
              <a:t>charakter lub pozycja podmiotu żądającego udzielenia informacji publicznej</a:t>
            </a:r>
            <a:r>
              <a:rPr lang="pl-PL" sz="2800" dirty="0"/>
              <a:t>, a zwłaszcza </a:t>
            </a:r>
            <a:r>
              <a:rPr lang="pl-PL" sz="2800" b="1" u="sng" dirty="0"/>
              <a:t>realne możliwości wykorzystania uzyskanych przez niego danych</a:t>
            </a:r>
            <a:r>
              <a:rPr lang="pl-PL" sz="2800" b="1" dirty="0"/>
              <a:t> </a:t>
            </a:r>
            <a:r>
              <a:rPr lang="pl-PL" sz="2800" dirty="0"/>
              <a:t>(wyrok NSA z 23.11.2018 r., I OSK 2951/16, CBOSA). </a:t>
            </a:r>
          </a:p>
          <a:p>
            <a:pPr marL="0" indent="0" algn="just">
              <a:buNone/>
            </a:pPr>
            <a:r>
              <a:rPr lang="pl-PL" sz="2800" b="1" dirty="0"/>
              <a:t>Dlatego też, Wnioskodawca żądający informacji publicznej przetworzonej, dla jej uzyskania, powinien wykazać </a:t>
            </a:r>
            <a:r>
              <a:rPr lang="pl-PL" sz="2800" b="1" u="sng" dirty="0"/>
              <a:t>nie tylko, że jest ona ważna dla dużego kręgu potencjalnych odbiorców, lecz także, że jej uzyskanie stwarza realną możliwość wykorzystania danych dla poprawy funkcjonowania np. organu administracji publicznej</a:t>
            </a:r>
            <a:r>
              <a:rPr lang="pl-PL" sz="2800" b="1" dirty="0"/>
              <a:t>, a przez to poprawy ochrony interesu publicznego </a:t>
            </a:r>
            <a:r>
              <a:rPr lang="pl-PL" sz="2800" dirty="0"/>
              <a:t>(wyrok NSA z 5.3.2013 r., I OSK 3097/12, CBOSA).</a:t>
            </a:r>
          </a:p>
          <a:p>
            <a:pPr marL="0" indent="0" algn="just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141234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1F2BBB-C966-7474-2570-11D7DF34A4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389C7075-A030-1EBD-E1E1-E96DA7BD7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4200" y="304800"/>
            <a:ext cx="12344400" cy="1714500"/>
          </a:xfrm>
        </p:spPr>
        <p:txBody>
          <a:bodyPr>
            <a:normAutofit/>
          </a:bodyPr>
          <a:lstStyle/>
          <a:p>
            <a:r>
              <a:rPr lang="pl-PL" sz="4400" b="1" dirty="0"/>
              <a:t>WNIOSEK O UDOSTĘPNIENIE INFORMACJI PRZETWORZONEJ A NADUŻYCIE PRAWA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774974-7FF2-557E-EF4D-61EA06FC9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47900"/>
            <a:ext cx="16764000" cy="73914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wnioskodawca specjalnie dzieli żądaną informację na okresy miesięczne, aby ukryć fakt, iż żąda informacji przetworzonej (wyrok WSA w Poznaniu z 16.12.2021 r., II SAB/Po 126/21);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2800" dirty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przedmiot i zakres żądanych informacji, m.in. liczba i częstotliwość wniosków składanych przez tego samego wnioskodawcę w krótkim odstępie czasu, oraz wpływ składanych przez wnioskodawcę licznych wniosków na normalną pracę sądu, powołanego do rozstrzygania spraw o różnym charakterze, mogą wskazywać na nadużycie prawa do informacji publicznej (wyrok WSA w Krakowie z 9.02.2021 r., II SA/Kr 924/20);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2800" dirty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prawo dostępu do informacji publicznej przetworzonej nie może być rozumiane jako nieograniczony instrument do pozyskiwania informacji o funkcjonowaniu organów administracji publicznej po to, aby na ich podstawie każda zainteresowana osoba mogła przygotować dokumentację przeznaczoną do wykorzystania na własny użytek (wyrok WSA w Gliwicach z 11.03.2021 r., III SA/</a:t>
            </a:r>
            <a:r>
              <a:rPr lang="pl-PL" sz="2800" dirty="0" err="1"/>
              <a:t>Gl</a:t>
            </a:r>
            <a:r>
              <a:rPr lang="pl-PL" sz="2800" dirty="0"/>
              <a:t> 752/20);</a:t>
            </a:r>
          </a:p>
          <a:p>
            <a:pPr marL="400050" lvl="1" indent="0" algn="r">
              <a:buNone/>
            </a:pPr>
            <a:endParaRPr lang="pl-PL" sz="12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400050" lvl="1" indent="0" algn="r">
              <a:buNone/>
            </a:pPr>
            <a:endParaRPr lang="pl-PL" sz="12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400050" lvl="1" indent="0" algn="r">
              <a:buNone/>
            </a:pPr>
            <a:r>
              <a:rPr lang="pl-PL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Zob. też: E. </a:t>
            </a:r>
            <a:r>
              <a:rPr lang="pl-PL" sz="1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Jarzęcka-Siwik</a:t>
            </a:r>
            <a:r>
              <a:rPr lang="pl-PL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 [w:] </a:t>
            </a:r>
            <a:r>
              <a:rPr lang="pl-PL" sz="1400" i="1" dirty="0">
                <a:solidFill>
                  <a:srgbClr val="000000"/>
                </a:solidFill>
                <a:ea typeface="Times New Roman" panose="02020603050405020304" pitchFamily="18" charset="0"/>
              </a:rPr>
              <a:t>Ustawa o dostępie do informacji publicznej. Komentarz, red. A. Piskorz-Ryń, M. Sakowska-Baryła, Warszawa 2023, </a:t>
            </a:r>
            <a:r>
              <a:rPr lang="pl-PL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art. 3.</a:t>
            </a:r>
            <a:endParaRPr lang="pl-PL" sz="1400" dirty="0"/>
          </a:p>
          <a:p>
            <a:pPr>
              <a:buFont typeface="Wingdings" panose="05000000000000000000" pitchFamily="2" charset="2"/>
              <a:buChar char="Ø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070688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8889E4-143A-4C54-1D9A-8CB9FA97A9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B5791D-FEF2-4F5F-BC60-BB88DFE8A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82960"/>
            <a:ext cx="16764000" cy="92801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700" b="1" dirty="0"/>
          </a:p>
          <a:p>
            <a:pPr marL="0" indent="0">
              <a:buNone/>
            </a:pPr>
            <a:endParaRPr lang="pl-PL" sz="2700" i="1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800" b="1" dirty="0"/>
              <a:t>żądanie informacji w związku z przygotowywaniem rozprawy doktorskiej lub innych tego typu opracowań nie jest szczególnie istotne dla interesu publicznego, zwłaszcza gdy autor opracowania nie wykazał, że wyniki pracy naukowej mogą usprawnić funkcjonowanie organów administracji </a:t>
            </a:r>
            <a:r>
              <a:rPr lang="pl-PL" sz="2800" dirty="0"/>
              <a:t>(wyrok NSA z 2.06.2011 r., I OSK 279/11);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800" dirty="0"/>
              <a:t>nadużycie prawa do informacji publicznej (...) nie neguje samego prawa, a jedynie tamuje drogę do jego uzyskania. Ma to miejsce najczęściej w sprawach, w których żądanie składa podmiot będący stroną innego postępowania (sądowego, administracyjnego) lub podmiot przygotowujący się do wszczęcia takiego postępowania, a z treści wniosku o udostępnienie informacji publicznej wynika, że składa go w związku z tym postępowaniem, np. celem zgromadzenia dowodów koniecznych do osiągnięcia korzystnego dla siebie wyniku postępowania (wyrok NSA z 14.06.2022 r., III OSK 4646/21);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800" dirty="0"/>
              <a:t>celem ustawy nie jest zaspokajanie indywidualnych (prywatnych) potrzeb, w postaci uzyskiwania informacji dotyczących wprawdzie kwestii publicznych, lecz przeznaczonych dla celów handlowych, edukacyjnych, zawodowych czy też na potrzeby toczących się postępowań sądowych (wyrok NSA z 29.08.2017 r., I OSK 3017/15).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2400" dirty="0"/>
          </a:p>
          <a:p>
            <a:pPr>
              <a:buFont typeface="Wingdings" panose="05000000000000000000" pitchFamily="2" charset="2"/>
              <a:buChar char="Ø"/>
            </a:pPr>
            <a:endParaRPr lang="pl-PL" sz="2400" dirty="0"/>
          </a:p>
          <a:p>
            <a:pPr>
              <a:buFont typeface="Wingdings" panose="05000000000000000000" pitchFamily="2" charset="2"/>
              <a:buChar char="Ø"/>
            </a:pPr>
            <a:endParaRPr lang="pl-PL" sz="2400" dirty="0"/>
          </a:p>
          <a:p>
            <a:pPr marL="0" indent="0" algn="r">
              <a:buNone/>
            </a:pPr>
            <a:r>
              <a:rPr lang="pl-PL" sz="1400" dirty="0"/>
              <a:t>Zob. też: E. </a:t>
            </a:r>
            <a:r>
              <a:rPr lang="pl-PL" sz="1400" dirty="0" err="1"/>
              <a:t>Jarzęcka-Siwik</a:t>
            </a:r>
            <a:r>
              <a:rPr lang="pl-PL" sz="1400" dirty="0"/>
              <a:t> [w:] Ustawa o dostępie do informacji publicznej. Komentarz, red. A. Piskorz-Ryń, M. Sakowska-Baryła, Warszawa 2023, art. 3.</a:t>
            </a:r>
          </a:p>
          <a:p>
            <a:pPr marL="0" indent="0">
              <a:buNone/>
            </a:pPr>
            <a:endParaRPr lang="pl-PL" sz="2400" dirty="0"/>
          </a:p>
          <a:p>
            <a:pPr marL="400050" lvl="1" indent="0" algn="r">
              <a:buNone/>
            </a:pPr>
            <a:endParaRPr lang="pl-PL" sz="12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400050" lvl="1" indent="0" algn="r">
              <a:buNone/>
            </a:pPr>
            <a:endParaRPr lang="pl-PL" sz="12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400050" lvl="1" indent="0" algn="r">
              <a:buNone/>
            </a:pPr>
            <a:endParaRPr lang="pl-PL" sz="12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103803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02903D-9AE0-8BBB-A91C-119A017E3C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FBE428-6E6C-CB98-3F75-69F9745AD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/>
              <a:t>INFORMACJA PRZETWORZONA – OBSŁUGA WNIOSKU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BD9CE2-07BB-4613-23FD-73F4F962E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659225"/>
            <a:ext cx="15925800" cy="6530021"/>
          </a:xfrm>
        </p:spPr>
        <p:txBody>
          <a:bodyPr>
            <a:normAutofit/>
          </a:bodyPr>
          <a:lstStyle/>
          <a:p>
            <a:pPr marL="771525" indent="-771525">
              <a:buFont typeface="+mj-lt"/>
              <a:buAutoNum type="arabicParenR"/>
            </a:pP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sz="2800" dirty="0"/>
              <a:t>Analiza wniosku – czy wniosek dotyczy informacji prostej, czy przetworzonej?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/>
              <a:t>Jeżeli informacji przetworzonej </a:t>
            </a:r>
            <a:r>
              <a:rPr lang="pl-PL" sz="2800" dirty="0">
                <a:sym typeface="Wingdings" panose="05000000000000000000" pitchFamily="2" charset="2"/>
              </a:rPr>
              <a:t></a:t>
            </a:r>
            <a:r>
              <a:rPr lang="pl-PL" sz="2800" dirty="0"/>
              <a:t> </a:t>
            </a:r>
            <a:r>
              <a:rPr lang="pl-PL" sz="2800" b="1" dirty="0"/>
              <a:t>wezwanie do wykazania </a:t>
            </a:r>
            <a:r>
              <a:rPr lang="pl-PL" sz="2800" b="1" u="sng" dirty="0"/>
              <a:t>przesłanki szczególnej istotności dla interesu publicznego </a:t>
            </a:r>
            <a:r>
              <a:rPr lang="pl-PL" sz="2800" b="1" dirty="0"/>
              <a:t>(art. 3 ust. 1 pkt 1 </a:t>
            </a:r>
            <a:r>
              <a:rPr lang="pl-PL" sz="2800" b="1" dirty="0" err="1"/>
              <a:t>u.d.i.p</a:t>
            </a:r>
            <a:r>
              <a:rPr lang="pl-PL" sz="2800" b="1" dirty="0"/>
              <a:t>.) + w jednym piśmie najprawdopodobniej też wydłużenie terminu rozpatrzenia wniosku do 2 miesięcy (obieg korespondencji + rozpatrzenie sprawy)</a:t>
            </a:r>
            <a:endParaRPr lang="pl-PL" sz="2800" dirty="0"/>
          </a:p>
          <a:p>
            <a:pPr marL="514350" indent="-514350">
              <a:buFont typeface="+mj-lt"/>
              <a:buAutoNum type="arabicPeriod"/>
            </a:pPr>
            <a:r>
              <a:rPr lang="pl-PL" sz="2800" dirty="0"/>
              <a:t>Konieczność </a:t>
            </a:r>
            <a:r>
              <a:rPr lang="pl-PL" sz="2800" b="1" dirty="0"/>
              <a:t>oceny istnienia przesłanki szczególnej istotności dla interesu publicznego </a:t>
            </a:r>
            <a:r>
              <a:rPr lang="pl-PL" sz="2800" b="1" u="sng" dirty="0"/>
              <a:t>z urzędu </a:t>
            </a:r>
            <a:r>
              <a:rPr lang="pl-PL" sz="2800" dirty="0"/>
              <a:t>(</a:t>
            </a:r>
            <a:r>
              <a:rPr lang="pl-PL" sz="2800" b="1" u="sng" dirty="0">
                <a:solidFill>
                  <a:srgbClr val="FF0000"/>
                </a:solidFill>
              </a:rPr>
              <a:t>wezwanie i brak odpowiedzi nie kończy sprawy. Termin realizacji wniosku nie zawiesza się.</a:t>
            </a:r>
            <a:r>
              <a:rPr lang="pl-PL" sz="28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b="1" dirty="0"/>
              <a:t>Udostępnienie </a:t>
            </a:r>
            <a:r>
              <a:rPr lang="pl-PL" sz="2800" dirty="0"/>
              <a:t>(istnieje szczególna przesłanka) </a:t>
            </a:r>
            <a:r>
              <a:rPr lang="pl-PL" sz="2800" b="1" dirty="0"/>
              <a:t>/ Odmowa udostępnienia </a:t>
            </a:r>
            <a:r>
              <a:rPr lang="pl-PL" sz="2800" dirty="0">
                <a:sym typeface="Wingdings" panose="05000000000000000000" pitchFamily="2" charset="2"/>
              </a:rPr>
              <a:t></a:t>
            </a:r>
            <a:r>
              <a:rPr lang="pl-PL" sz="2800" dirty="0"/>
              <a:t> ewentualne drugie wezwanie do złożenia wniosku zgodnie z wymogami KPA (</a:t>
            </a:r>
            <a:r>
              <a:rPr lang="pl-PL" sz="2800" b="1" dirty="0"/>
              <a:t>wymóg podpisania wniosku) </a:t>
            </a:r>
            <a:r>
              <a:rPr lang="pl-PL" sz="2800" dirty="0">
                <a:sym typeface="Wingdings" panose="05000000000000000000" pitchFamily="2" charset="2"/>
              </a:rPr>
              <a:t></a:t>
            </a:r>
            <a:r>
              <a:rPr lang="pl-PL" sz="2800" b="1" dirty="0"/>
              <a:t> decyzja administracyjna</a:t>
            </a:r>
          </a:p>
        </p:txBody>
      </p:sp>
    </p:spTree>
    <p:extLst>
      <p:ext uri="{BB962C8B-B14F-4D97-AF65-F5344CB8AC3E}">
        <p14:creationId xmlns:p14="http://schemas.microsoft.com/office/powerpoint/2010/main" val="518372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E06075-5711-E834-8D10-C936F7D1C8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04D1EB43-7177-6F1D-D381-41A21C0F1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548640"/>
            <a:ext cx="15468600" cy="1443990"/>
          </a:xfrm>
        </p:spPr>
        <p:txBody>
          <a:bodyPr>
            <a:noAutofit/>
          </a:bodyPr>
          <a:lstStyle/>
          <a:p>
            <a:pPr algn="ctr"/>
            <a:r>
              <a:rPr lang="pl-PL" sz="4400" b="1" dirty="0">
                <a:latin typeface="+mj-lt"/>
              </a:rPr>
              <a:t>ODMOWA W SPRAWACH WNIOSKÓW O INFORMACJĘ PRZETWORZONĄ</a:t>
            </a:r>
            <a:endParaRPr lang="pl-PL" sz="44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867884-3616-DCEF-151E-95D39CBB5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3170"/>
            <a:ext cx="16611600" cy="5791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b="1" dirty="0">
                <a:latin typeface="+mj-lt"/>
              </a:rPr>
              <a:t>prawo podmiotowe wnioskodawcy do wypowiedzenia się – </a:t>
            </a:r>
            <a:r>
              <a:rPr lang="pl-PL" sz="2800" dirty="0">
                <a:latin typeface="+mj-lt"/>
              </a:rPr>
              <a:t>wezwanie do wykazania interesu musi poprzedzić ewentualne usunięcie braków formalnych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b="1" dirty="0">
                <a:latin typeface="+mj-lt"/>
              </a:rPr>
              <a:t>ocena spełnienia przesłanki jest obowiązkiem adresata wniosku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b="1" dirty="0">
                <a:latin typeface="+mj-lt"/>
              </a:rPr>
              <a:t>wniosek przed wydaniem decyzji odmownej musi spełniać wymogi formalne zgodnie z kpa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b="1" i="0" u="none" strike="noStrike" baseline="0" dirty="0">
                <a:latin typeface="+mj-lt"/>
              </a:rPr>
              <a:t>jeżeli wnioskodawca nie uzupełni braków formalnych wniosku, następuje skutek w postaci pozostawienia jego wniosku bez rozpoznania (64 par. 2 KPA)</a:t>
            </a:r>
            <a:endParaRPr lang="pl-PL" sz="2800" b="1" dirty="0">
              <a:latin typeface="+mj-lt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b="1" i="0" u="none" strike="noStrike" baseline="0" dirty="0">
                <a:latin typeface="+mj-lt"/>
              </a:rPr>
              <a:t>biegu terminu nie zawiesza się. </a:t>
            </a:r>
            <a:r>
              <a:rPr lang="pl-PL" sz="2800" i="0" u="none" strike="noStrike" baseline="0" dirty="0">
                <a:latin typeface="+mj-lt"/>
              </a:rPr>
              <a:t>Terminy na załatwienie sprawy są określone w art. 13 ust. 1 i 2 </a:t>
            </a:r>
            <a:r>
              <a:rPr lang="pl-PL" sz="2800" i="0" u="none" strike="noStrike" baseline="0" dirty="0" err="1">
                <a:latin typeface="+mj-lt"/>
              </a:rPr>
              <a:t>u.d.i.p</a:t>
            </a:r>
            <a:r>
              <a:rPr lang="pl-PL" sz="2800" i="0" u="none" strike="noStrike" baseline="0" dirty="0">
                <a:latin typeface="+mj-lt"/>
              </a:rPr>
              <a:t>. i stanowią lex </a:t>
            </a:r>
            <a:r>
              <a:rPr lang="pl-PL" sz="2800" i="0" u="none" strike="noStrike" baseline="0" dirty="0" err="1">
                <a:latin typeface="+mj-lt"/>
              </a:rPr>
              <a:t>specialis</a:t>
            </a:r>
            <a:r>
              <a:rPr lang="pl-PL" sz="2800" i="0" u="none" strike="noStrike" baseline="0" dirty="0">
                <a:latin typeface="+mj-lt"/>
              </a:rPr>
              <a:t> wobec treści art. 35 k.p.a. Bez względu na to, czy postępowanie zakończy się wydaniem decyzji, czy też zakończy się podjęciem czynności materialno-technicznej, zawsze na każdym etapie zastosowanie mają terminy określone w art. 13 ust. 1 i 2 </a:t>
            </a:r>
            <a:r>
              <a:rPr lang="pl-PL" sz="2800" i="0" u="none" strike="noStrike" baseline="0" dirty="0" err="1">
                <a:latin typeface="+mj-lt"/>
              </a:rPr>
              <a:t>u.d.i.p</a:t>
            </a:r>
            <a:r>
              <a:rPr lang="pl-PL" sz="2800" i="0" u="none" strike="noStrike" baseline="0" dirty="0">
                <a:latin typeface="+mj-lt"/>
              </a:rPr>
              <a:t>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b="1" i="0" u="none" strike="noStrike" baseline="0" dirty="0">
                <a:latin typeface="+mj-lt"/>
              </a:rPr>
              <a:t>o spełnieniu przesłanki interesu może decydować status wnioskodawcy.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b="1" i="0" u="none" strike="noStrike" baseline="0" dirty="0">
                <a:latin typeface="+mj-lt"/>
              </a:rPr>
              <a:t>o spełnieniu przesłanki interesu decyduje realność wykorzystania informacji.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00462668-3CA4-D962-622C-313B1F365BB7}"/>
              </a:ext>
            </a:extLst>
          </p:cNvPr>
          <p:cNvSpPr txBox="1"/>
          <p:nvPr/>
        </p:nvSpPr>
        <p:spPr>
          <a:xfrm>
            <a:off x="3505200" y="9105900"/>
            <a:ext cx="13792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i="1" dirty="0"/>
              <a:t>(zob. P. </a:t>
            </a:r>
            <a:r>
              <a:rPr lang="pl-PL" sz="1800" i="1" dirty="0" err="1"/>
              <a:t>Sitniewski</a:t>
            </a:r>
            <a:r>
              <a:rPr lang="pl-PL" sz="1800" i="1" dirty="0"/>
              <a:t>, Odmowa dostępu do informacji publicznej. Przesłanki, granice, procedura, Warszawa 2020, s. </a:t>
            </a:r>
            <a:r>
              <a:rPr lang="pl-PL" i="1" dirty="0"/>
              <a:t>286-300</a:t>
            </a:r>
            <a:r>
              <a:rPr lang="pl-PL" sz="1800" i="1" dirty="0"/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491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">
            <a:extLst>
              <a:ext uri="{FF2B5EF4-FFF2-40B4-BE49-F238E27FC236}">
                <a16:creationId xmlns:a16="http://schemas.microsoft.com/office/drawing/2014/main" id="{F6C99EA8-EF5B-DC5F-0073-45A782AF8C76}"/>
              </a:ext>
            </a:extLst>
          </p:cNvPr>
          <p:cNvGrpSpPr/>
          <p:nvPr/>
        </p:nvGrpSpPr>
        <p:grpSpPr>
          <a:xfrm>
            <a:off x="1537862" y="2171700"/>
            <a:ext cx="4754207" cy="5499126"/>
            <a:chOff x="0" y="0"/>
            <a:chExt cx="848641" cy="1176801"/>
          </a:xfrm>
        </p:grpSpPr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E499A79C-AA68-4418-C357-992BDF5C076E}"/>
                </a:ext>
              </a:extLst>
            </p:cNvPr>
            <p:cNvSpPr/>
            <p:nvPr/>
          </p:nvSpPr>
          <p:spPr>
            <a:xfrm>
              <a:off x="0" y="0"/>
              <a:ext cx="848641" cy="1176801"/>
            </a:xfrm>
            <a:custGeom>
              <a:avLst/>
              <a:gdLst/>
              <a:ahLst/>
              <a:cxnLst/>
              <a:rect l="l" t="t" r="r" b="b"/>
              <a:pathLst>
                <a:path w="848641" h="1176801">
                  <a:moveTo>
                    <a:pt x="724181" y="1176801"/>
                  </a:moveTo>
                  <a:lnTo>
                    <a:pt x="124460" y="1176801"/>
                  </a:lnTo>
                  <a:cubicBezTo>
                    <a:pt x="55880" y="1176801"/>
                    <a:pt x="0" y="1120921"/>
                    <a:pt x="0" y="1052341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724181" y="0"/>
                  </a:lnTo>
                  <a:cubicBezTo>
                    <a:pt x="792761" y="0"/>
                    <a:pt x="848641" y="55880"/>
                    <a:pt x="848641" y="124460"/>
                  </a:cubicBezTo>
                  <a:lnTo>
                    <a:pt x="848641" y="1052341"/>
                  </a:lnTo>
                  <a:cubicBezTo>
                    <a:pt x="848641" y="1120921"/>
                    <a:pt x="792761" y="1176801"/>
                    <a:pt x="724181" y="1176801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</p:grpSp>
      <p:grpSp>
        <p:nvGrpSpPr>
          <p:cNvPr id="10" name="Group 5">
            <a:extLst>
              <a:ext uri="{FF2B5EF4-FFF2-40B4-BE49-F238E27FC236}">
                <a16:creationId xmlns:a16="http://schemas.microsoft.com/office/drawing/2014/main" id="{0B2E461E-C3E3-DA4D-A9E3-4C6A6CC8B3EF}"/>
              </a:ext>
            </a:extLst>
          </p:cNvPr>
          <p:cNvGrpSpPr/>
          <p:nvPr/>
        </p:nvGrpSpPr>
        <p:grpSpPr>
          <a:xfrm>
            <a:off x="1143000" y="3016486"/>
            <a:ext cx="5164432" cy="2550981"/>
            <a:chOff x="-539725" y="-76200"/>
            <a:chExt cx="5503725" cy="2408851"/>
          </a:xfrm>
        </p:grpSpPr>
        <p:sp>
          <p:nvSpPr>
            <p:cNvPr id="11" name="TextBox 6">
              <a:extLst>
                <a:ext uri="{FF2B5EF4-FFF2-40B4-BE49-F238E27FC236}">
                  <a16:creationId xmlns:a16="http://schemas.microsoft.com/office/drawing/2014/main" id="{25FB78EA-21B8-C827-13AB-251EEAB6C97B}"/>
                </a:ext>
              </a:extLst>
            </p:cNvPr>
            <p:cNvSpPr txBox="1"/>
            <p:nvPr/>
          </p:nvSpPr>
          <p:spPr>
            <a:xfrm>
              <a:off x="-1" y="-76200"/>
              <a:ext cx="4503472" cy="46155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3919"/>
                </a:lnSpc>
              </a:pPr>
              <a:r>
                <a:rPr lang="pl-PL" sz="3200" b="1" spc="55" dirty="0">
                  <a:solidFill>
                    <a:srgbClr val="14110F"/>
                  </a:solidFill>
                  <a:latin typeface="+mj-lt"/>
                </a:rPr>
                <a:t>Łukasz Nosarzewski</a:t>
              </a:r>
              <a:endParaRPr lang="en-US" sz="3200" b="1" spc="55" dirty="0">
                <a:solidFill>
                  <a:srgbClr val="14110F"/>
                </a:solidFill>
                <a:latin typeface="+mj-lt"/>
              </a:endParaRPr>
            </a:p>
          </p:txBody>
        </p:sp>
        <p:sp>
          <p:nvSpPr>
            <p:cNvPr id="12" name="TextBox 7">
              <a:extLst>
                <a:ext uri="{FF2B5EF4-FFF2-40B4-BE49-F238E27FC236}">
                  <a16:creationId xmlns:a16="http://schemas.microsoft.com/office/drawing/2014/main" id="{F2D39B45-EAC6-1CE5-0D0F-69929CCB1569}"/>
                </a:ext>
              </a:extLst>
            </p:cNvPr>
            <p:cNvSpPr txBox="1"/>
            <p:nvPr/>
          </p:nvSpPr>
          <p:spPr>
            <a:xfrm>
              <a:off x="-539725" y="800735"/>
              <a:ext cx="5503725" cy="1531916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519"/>
                </a:lnSpc>
              </a:pPr>
              <a:r>
                <a:rPr lang="pl-PL" sz="2800" spc="42" dirty="0">
                  <a:solidFill>
                    <a:srgbClr val="14110F"/>
                  </a:solidFill>
                  <a:latin typeface="+mj-lt"/>
                </a:rPr>
                <a:t>Doktor nauk prawnych</a:t>
              </a:r>
            </a:p>
            <a:p>
              <a:pPr algn="ctr">
                <a:lnSpc>
                  <a:spcPts val="2519"/>
                </a:lnSpc>
              </a:pPr>
              <a:r>
                <a:rPr lang="pl-PL" sz="2800" spc="42" dirty="0">
                  <a:solidFill>
                    <a:srgbClr val="14110F"/>
                  </a:solidFill>
                  <a:latin typeface="+mj-lt"/>
                </a:rPr>
                <a:t>Adiunkt na Uczelni Łazarskiego</a:t>
              </a:r>
            </a:p>
            <a:p>
              <a:pPr algn="ctr">
                <a:lnSpc>
                  <a:spcPts val="2519"/>
                </a:lnSpc>
              </a:pPr>
              <a:r>
                <a:rPr lang="pl-PL" sz="2800" spc="42" dirty="0">
                  <a:solidFill>
                    <a:srgbClr val="14110F"/>
                  </a:solidFill>
                  <a:latin typeface="+mj-lt"/>
                </a:rPr>
                <a:t>Radca Prokuratorii Generalnej RP</a:t>
              </a:r>
            </a:p>
            <a:p>
              <a:pPr algn="ctr">
                <a:lnSpc>
                  <a:spcPts val="2519"/>
                </a:lnSpc>
              </a:pPr>
              <a:r>
                <a:rPr lang="pl-PL" sz="2800" spc="42" dirty="0">
                  <a:solidFill>
                    <a:srgbClr val="14110F"/>
                  </a:solidFill>
                  <a:latin typeface="+mj-lt"/>
                </a:rPr>
                <a:t>Radca prawny</a:t>
              </a:r>
              <a:endParaRPr lang="en-US" sz="2800" spc="42" dirty="0">
                <a:solidFill>
                  <a:srgbClr val="14110F"/>
                </a:solidFill>
                <a:latin typeface="+mj-lt"/>
              </a:endParaRPr>
            </a:p>
          </p:txBody>
        </p:sp>
      </p:grpSp>
      <p:grpSp>
        <p:nvGrpSpPr>
          <p:cNvPr id="13" name="Group 8">
            <a:extLst>
              <a:ext uri="{FF2B5EF4-FFF2-40B4-BE49-F238E27FC236}">
                <a16:creationId xmlns:a16="http://schemas.microsoft.com/office/drawing/2014/main" id="{E5F005E4-D8BD-084B-D3CC-A5994BFC0185}"/>
              </a:ext>
            </a:extLst>
          </p:cNvPr>
          <p:cNvGrpSpPr/>
          <p:nvPr/>
        </p:nvGrpSpPr>
        <p:grpSpPr>
          <a:xfrm>
            <a:off x="6719657" y="2171700"/>
            <a:ext cx="9561041" cy="1803061"/>
            <a:chOff x="0" y="-9525"/>
            <a:chExt cx="12748055" cy="2404081"/>
          </a:xfrm>
        </p:grpSpPr>
        <p:sp>
          <p:nvSpPr>
            <p:cNvPr id="14" name="TextBox 9">
              <a:extLst>
                <a:ext uri="{FF2B5EF4-FFF2-40B4-BE49-F238E27FC236}">
                  <a16:creationId xmlns:a16="http://schemas.microsoft.com/office/drawing/2014/main" id="{CC6A3E4D-463B-BE21-03E1-CF2396900DD3}"/>
                </a:ext>
              </a:extLst>
            </p:cNvPr>
            <p:cNvSpPr txBox="1"/>
            <p:nvPr/>
          </p:nvSpPr>
          <p:spPr>
            <a:xfrm>
              <a:off x="0" y="1784744"/>
              <a:ext cx="12748055" cy="60981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640"/>
                </a:lnSpc>
              </a:pPr>
              <a:r>
                <a:rPr lang="pl-PL" sz="2800" spc="55" dirty="0">
                  <a:solidFill>
                    <a:srgbClr val="14110F"/>
                  </a:solidFill>
                  <a:latin typeface="+mj-lt"/>
                </a:rPr>
                <a:t>Moje specjalizacje</a:t>
              </a:r>
              <a:r>
                <a:rPr lang="en-US" sz="2800" spc="55" dirty="0">
                  <a:solidFill>
                    <a:srgbClr val="14110F"/>
                  </a:solidFill>
                  <a:latin typeface="+mj-lt"/>
                </a:rPr>
                <a:t>:</a:t>
              </a:r>
            </a:p>
          </p:txBody>
        </p:sp>
        <p:sp>
          <p:nvSpPr>
            <p:cNvPr id="15" name="TextBox 10">
              <a:extLst>
                <a:ext uri="{FF2B5EF4-FFF2-40B4-BE49-F238E27FC236}">
                  <a16:creationId xmlns:a16="http://schemas.microsoft.com/office/drawing/2014/main" id="{E575FABD-DDEC-A37B-C4DA-B72B777CF73E}"/>
                </a:ext>
              </a:extLst>
            </p:cNvPr>
            <p:cNvSpPr txBox="1"/>
            <p:nvPr/>
          </p:nvSpPr>
          <p:spPr>
            <a:xfrm>
              <a:off x="0" y="-9525"/>
              <a:ext cx="8765142" cy="14657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8640"/>
                </a:lnSpc>
              </a:pPr>
              <a:endParaRPr lang="en-US" sz="7200" spc="-72" dirty="0">
                <a:solidFill>
                  <a:srgbClr val="14110F"/>
                </a:solidFill>
                <a:latin typeface="+mj-lt"/>
              </a:endParaRPr>
            </a:p>
          </p:txBody>
        </p:sp>
      </p:grpSp>
      <p:sp>
        <p:nvSpPr>
          <p:cNvPr id="16" name="TextBox 11">
            <a:extLst>
              <a:ext uri="{FF2B5EF4-FFF2-40B4-BE49-F238E27FC236}">
                <a16:creationId xmlns:a16="http://schemas.microsoft.com/office/drawing/2014/main" id="{11E8AD96-FD37-2A45-0E9E-A37BEC5F9BDE}"/>
              </a:ext>
            </a:extLst>
          </p:cNvPr>
          <p:cNvSpPr txBox="1"/>
          <p:nvPr/>
        </p:nvSpPr>
        <p:spPr>
          <a:xfrm>
            <a:off x="6783512" y="5892854"/>
            <a:ext cx="2579000" cy="10772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>
              <a:lnSpc>
                <a:spcPts val="2800"/>
              </a:lnSpc>
            </a:pPr>
            <a:r>
              <a:rPr lang="pl-PL" sz="2800" spc="40" dirty="0">
                <a:solidFill>
                  <a:srgbClr val="14110F"/>
                </a:solidFill>
                <a:latin typeface="+mj-lt"/>
              </a:rPr>
              <a:t>Prawo i postępowanie administracyjne </a:t>
            </a:r>
            <a:endParaRPr lang="en-US" sz="2800" spc="40" dirty="0">
              <a:solidFill>
                <a:srgbClr val="14110F"/>
              </a:solidFill>
              <a:latin typeface="+mj-lt"/>
            </a:endParaRPr>
          </a:p>
        </p:txBody>
      </p:sp>
      <p:sp>
        <p:nvSpPr>
          <p:cNvPr id="17" name="TextBox 12">
            <a:extLst>
              <a:ext uri="{FF2B5EF4-FFF2-40B4-BE49-F238E27FC236}">
                <a16:creationId xmlns:a16="http://schemas.microsoft.com/office/drawing/2014/main" id="{F471C49D-3189-A721-6225-A6D50CFFE80E}"/>
              </a:ext>
            </a:extLst>
          </p:cNvPr>
          <p:cNvSpPr txBox="1"/>
          <p:nvPr/>
        </p:nvSpPr>
        <p:spPr>
          <a:xfrm>
            <a:off x="10271900" y="5892854"/>
            <a:ext cx="2579000" cy="7278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>
              <a:lnSpc>
                <a:spcPts val="2800"/>
              </a:lnSpc>
            </a:pPr>
            <a:r>
              <a:rPr lang="pl-PL" sz="2800" spc="40" dirty="0">
                <a:solidFill>
                  <a:srgbClr val="14110F"/>
                </a:solidFill>
                <a:latin typeface="+mj-lt"/>
              </a:rPr>
              <a:t>Prawo informacyjne</a:t>
            </a:r>
            <a:endParaRPr lang="en-US" sz="2800" spc="40" dirty="0">
              <a:solidFill>
                <a:srgbClr val="14110F"/>
              </a:solidFill>
              <a:latin typeface="+mj-lt"/>
            </a:endParaRPr>
          </a:p>
        </p:txBody>
      </p:sp>
      <p:sp>
        <p:nvSpPr>
          <p:cNvPr id="18" name="AutoShape 14">
            <a:extLst>
              <a:ext uri="{FF2B5EF4-FFF2-40B4-BE49-F238E27FC236}">
                <a16:creationId xmlns:a16="http://schemas.microsoft.com/office/drawing/2014/main" id="{F1893163-C21B-8EFA-889B-28047F9A7109}"/>
              </a:ext>
            </a:extLst>
          </p:cNvPr>
          <p:cNvSpPr/>
          <p:nvPr/>
        </p:nvSpPr>
        <p:spPr>
          <a:xfrm rot="5400000">
            <a:off x="8922397" y="6461626"/>
            <a:ext cx="1662406" cy="0"/>
          </a:xfrm>
          <a:prstGeom prst="line">
            <a:avLst/>
          </a:prstGeom>
          <a:ln w="9525" cap="rnd">
            <a:solidFill>
              <a:srgbClr val="FF3043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9" name="AutoShape 15">
            <a:extLst>
              <a:ext uri="{FF2B5EF4-FFF2-40B4-BE49-F238E27FC236}">
                <a16:creationId xmlns:a16="http://schemas.microsoft.com/office/drawing/2014/main" id="{D72DC1E7-E3CB-F9BB-1C68-7C7FC04F46F0}"/>
              </a:ext>
            </a:extLst>
          </p:cNvPr>
          <p:cNvSpPr/>
          <p:nvPr/>
        </p:nvSpPr>
        <p:spPr>
          <a:xfrm rot="5400000">
            <a:off x="12460837" y="6461927"/>
            <a:ext cx="1663007" cy="0"/>
          </a:xfrm>
          <a:prstGeom prst="line">
            <a:avLst/>
          </a:prstGeom>
          <a:ln w="9525" cap="rnd">
            <a:solidFill>
              <a:srgbClr val="FF3043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20" name="TextBox 13">
            <a:extLst>
              <a:ext uri="{FF2B5EF4-FFF2-40B4-BE49-F238E27FC236}">
                <a16:creationId xmlns:a16="http://schemas.microsoft.com/office/drawing/2014/main" id="{05EC7AC8-BFA1-2FC9-C7D9-3F30F384D498}"/>
              </a:ext>
            </a:extLst>
          </p:cNvPr>
          <p:cNvSpPr txBox="1"/>
          <p:nvPr/>
        </p:nvSpPr>
        <p:spPr>
          <a:xfrm>
            <a:off x="13733784" y="5892854"/>
            <a:ext cx="3403760" cy="1086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>
              <a:lnSpc>
                <a:spcPts val="2800"/>
              </a:lnSpc>
            </a:pPr>
            <a:r>
              <a:rPr lang="pl-PL" sz="2800" spc="40" dirty="0">
                <a:solidFill>
                  <a:srgbClr val="14110F"/>
                </a:solidFill>
                <a:latin typeface="+mj-lt"/>
              </a:rPr>
              <a:t>Postępowanie cywilne </a:t>
            </a:r>
          </a:p>
          <a:p>
            <a:pPr marL="0" lvl="0" indent="0">
              <a:lnSpc>
                <a:spcPts val="2800"/>
              </a:lnSpc>
            </a:pPr>
            <a:r>
              <a:rPr lang="pl-PL" sz="2800" spc="40" dirty="0">
                <a:solidFill>
                  <a:srgbClr val="14110F"/>
                </a:solidFill>
                <a:latin typeface="+mj-lt"/>
              </a:rPr>
              <a:t>i sądowo-administracyjne</a:t>
            </a:r>
            <a:endParaRPr lang="en-US" sz="2800" spc="40" dirty="0">
              <a:solidFill>
                <a:srgbClr val="14110F"/>
              </a:solidFill>
              <a:latin typeface="+mj-lt"/>
            </a:endParaRPr>
          </a:p>
        </p:txBody>
      </p:sp>
      <p:pic>
        <p:nvPicPr>
          <p:cNvPr id="1026" name="Picture 2" descr="Uczelnia Łazarskiego">
            <a:extLst>
              <a:ext uri="{FF2B5EF4-FFF2-40B4-BE49-F238E27FC236}">
                <a16:creationId xmlns:a16="http://schemas.microsoft.com/office/drawing/2014/main" id="{A6AF12DF-88A6-05C0-E215-7A20C01F4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0110" y="966390"/>
            <a:ext cx="178117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2191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B7DD3E-CAF7-206B-F8E3-7B86C1C75A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0A3CE3-0714-193A-CFD6-6C94621E1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9304" y="282960"/>
            <a:ext cx="12344400" cy="1714500"/>
          </a:xfrm>
        </p:spPr>
        <p:txBody>
          <a:bodyPr>
            <a:normAutofit/>
          </a:bodyPr>
          <a:lstStyle/>
          <a:p>
            <a:r>
              <a:rPr lang="pl-PL" sz="4400" b="1" dirty="0"/>
              <a:t>ASPEKTY PROCEDURALNE. KTO UDOSTĘPNIA?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123180-DA1A-BC7F-7C8D-817393378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0923"/>
            <a:ext cx="16687800" cy="7465977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1200" dirty="0"/>
              <a:t>Do 2018 r. sądy administracyjne wskazywały rektora i dziekana działających w imieniu uczelni jako podmioty zobowiązane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1200" dirty="0"/>
              <a:t>Decydował status organu uczelni (wykluczono prorektora czy kanclerza)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1200" dirty="0"/>
              <a:t>Obecnie organami uczelni: publicznej - są rada uczelni, rektor i senat, niepublicznej - są rektor i senat. Statut uczelni może przewidywać również inne organy uczelni (art. 17 </a:t>
            </a:r>
            <a:r>
              <a:rPr lang="pl-PL" sz="11200" dirty="0" err="1"/>
              <a:t>p.sz.w.n</a:t>
            </a:r>
            <a:r>
              <a:rPr lang="pl-PL" sz="11200" dirty="0"/>
              <a:t>.)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1200" dirty="0"/>
              <a:t>Do zadań rektora należą w szczególności reprezentowanie uczelni oraz zarządzanie uczelnią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1200" dirty="0"/>
              <a:t>Wprowadzono domniemanie kompetencji rektora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1200" b="1" dirty="0"/>
              <a:t>Rektor co do zasady będzie podmiotem zobowiązanym na gruncie </a:t>
            </a:r>
            <a:r>
              <a:rPr lang="pl-PL" sz="11200" b="1" dirty="0" err="1"/>
              <a:t>udip</a:t>
            </a:r>
            <a:r>
              <a:rPr lang="pl-PL" sz="11200" b="1" dirty="0"/>
              <a:t> do udzielenia informacji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1200" dirty="0"/>
              <a:t>analogicznie dyrektor w imieniu instytutów naukowych czy badawczych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1200" dirty="0"/>
              <a:t>Rektor na podstawie art. 268a k.p.a. może upoważnić inne osoby np. prorektorów, rzecznika prasowego do wydawania w jego imieniu decyzji administracyjnych w sprawach dostępu do informacji publicznych.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1200" dirty="0"/>
              <a:t>drugim podmiotem zobowiązanym był dziekan wydziału. Obecnie, statut uczelni może przewidywać również inne organy uczelni.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1200" dirty="0"/>
              <a:t>dziekani mogą w dalszym ciągu być przewidywani przez statut jako organy uczelni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1200" dirty="0"/>
              <a:t>sądy administracyjne na nowo będą musiały ustalać status dziekana wydziału uwzględniając domniemanie kompetencji rektora oraz jednostkowe statuty uczelni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13505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4548" y="529050"/>
            <a:ext cx="15468600" cy="1143000"/>
          </a:xfrm>
        </p:spPr>
        <p:txBody>
          <a:bodyPr>
            <a:normAutofit/>
          </a:bodyPr>
          <a:lstStyle/>
          <a:p>
            <a:r>
              <a:rPr lang="pl-PL" sz="4400" b="1" dirty="0"/>
              <a:t>CO UDOSTĘPNIAMY? - JAWNOŚĆ W PSZWN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07434" y="1790700"/>
            <a:ext cx="15468600" cy="74676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800" dirty="0">
                <a:latin typeface="+mj-lt"/>
              </a:rPr>
              <a:t>Jawne jest wszystko co ma być w BIP (art. 188, 222, 358, </a:t>
            </a:r>
            <a:r>
              <a:rPr lang="pl-PL" sz="2800" dirty="0" err="1">
                <a:latin typeface="+mj-lt"/>
              </a:rPr>
              <a:t>p.sz.w.n</a:t>
            </a:r>
            <a:r>
              <a:rPr lang="pl-PL" sz="2800" dirty="0">
                <a:latin typeface="+mj-lt"/>
              </a:rPr>
              <a:t>.) lub określono jako jawne: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dirty="0">
                <a:latin typeface="+mj-lt"/>
              </a:rPr>
              <a:t>Wyniki postępowania w sprawie przyjęcia na studia są jawne (art. 72 ust. 5 </a:t>
            </a:r>
            <a:r>
              <a:rPr lang="pl-PL" sz="2800" dirty="0" err="1">
                <a:latin typeface="+mj-lt"/>
              </a:rPr>
              <a:t>p.sz.w.n</a:t>
            </a:r>
            <a:r>
              <a:rPr lang="pl-PL" sz="2800" dirty="0">
                <a:latin typeface="+mj-lt"/>
              </a:rPr>
              <a:t>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dirty="0">
                <a:latin typeface="+mj-lt"/>
              </a:rPr>
              <a:t>Recenzje pracy dyplomowej są jawne (art. 76 ust. 5 </a:t>
            </a:r>
            <a:r>
              <a:rPr lang="pl-PL" sz="2800" dirty="0" err="1">
                <a:latin typeface="+mj-lt"/>
              </a:rPr>
              <a:t>p.sz.w.n</a:t>
            </a:r>
            <a:r>
              <a:rPr lang="pl-PL" sz="2800" dirty="0">
                <a:latin typeface="+mj-lt"/>
              </a:rPr>
              <a:t>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dirty="0">
                <a:latin typeface="+mj-lt"/>
              </a:rPr>
              <a:t>Wynagrodzenia rektora i głównego księgowego oraz osób pełniących funkcje organów w uczelni publicznej są jawne (art. 140 ust. 5 </a:t>
            </a:r>
            <a:r>
              <a:rPr lang="pl-PL" sz="2800" dirty="0" err="1">
                <a:latin typeface="+mj-lt"/>
              </a:rPr>
              <a:t>p.sz.w.n</a:t>
            </a:r>
            <a:r>
              <a:rPr lang="pl-PL" sz="2800" dirty="0">
                <a:latin typeface="+mj-lt"/>
              </a:rPr>
              <a:t>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dirty="0">
                <a:latin typeface="+mj-lt"/>
              </a:rPr>
              <a:t>Wyniki konkursu do szkoły doktorskiej są jawne (art. 200 ust. 6 </a:t>
            </a:r>
            <a:r>
              <a:rPr lang="pl-PL" sz="2800" dirty="0" err="1">
                <a:latin typeface="+mj-lt"/>
              </a:rPr>
              <a:t>p.sz.w.n</a:t>
            </a:r>
            <a:r>
              <a:rPr lang="pl-PL" sz="2800" dirty="0">
                <a:latin typeface="+mj-lt"/>
              </a:rPr>
              <a:t>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dirty="0">
                <a:latin typeface="+mj-lt"/>
              </a:rPr>
              <a:t>Wynik oceny śródokresowej indywidualnego planu badawczego z uzasadnieniem jest jawny (art. 202 ust. 3 </a:t>
            </a:r>
            <a:r>
              <a:rPr lang="pl-PL" sz="2800" dirty="0" err="1">
                <a:latin typeface="+mj-lt"/>
              </a:rPr>
              <a:t>p.sz.w.n</a:t>
            </a:r>
            <a:r>
              <a:rPr lang="pl-PL" sz="2800" dirty="0">
                <a:latin typeface="+mj-lt"/>
              </a:rPr>
              <a:t>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dirty="0">
                <a:latin typeface="+mj-lt"/>
              </a:rPr>
              <a:t>W zakresie odpowiedzialności studentów - rozprawa przed komisją dyscyplinarną jest jawna (art. 316 ust. 2 </a:t>
            </a:r>
            <a:r>
              <a:rPr lang="pl-PL" sz="2800" dirty="0" err="1">
                <a:latin typeface="+mj-lt"/>
              </a:rPr>
              <a:t>p.sz.w.n</a:t>
            </a:r>
            <a:r>
              <a:rPr lang="pl-PL" sz="2800" dirty="0">
                <a:latin typeface="+mj-lt"/>
              </a:rPr>
              <a:t>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dirty="0">
                <a:latin typeface="+mj-lt"/>
              </a:rPr>
              <a:t>W zakresie odpowiedzialności nauczycieli akademickich - rozprawa dyscyplinarna jest jawna tylko dla pracowników danej uczelni, przedstawicieli samorządu studentów i doktorantów, jeżeli przewinienie dyscyplinarne dotyczy praw studenta lub doktoranta, pokrzywdzonego, przedstawicieli Rady Głównej Nauki i Szkolnictwa Wyższego, przedstawicieli ministra oraz, za zgodą obwinionego, dla przedstawiciela związku zawodowego, którego obwiniony jest członkiem (art. 293 ust. 5 </a:t>
            </a:r>
            <a:r>
              <a:rPr lang="pl-PL" sz="2800" dirty="0" err="1">
                <a:latin typeface="+mj-lt"/>
              </a:rPr>
              <a:t>p.sz.w.n</a:t>
            </a:r>
            <a:r>
              <a:rPr lang="pl-PL" sz="2800" dirty="0">
                <a:latin typeface="+mj-lt"/>
              </a:rPr>
              <a:t>., zob. też 296 ust. 5 </a:t>
            </a:r>
            <a:r>
              <a:rPr lang="pl-PL" sz="2800" dirty="0" err="1">
                <a:latin typeface="+mj-lt"/>
              </a:rPr>
              <a:t>p.sz.w.n</a:t>
            </a:r>
            <a:r>
              <a:rPr lang="pl-PL" sz="2800" dirty="0">
                <a:latin typeface="+mj-lt"/>
              </a:rPr>
              <a:t>.)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2400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23919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56B04C-5E72-0AFD-28B5-88814E62C0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56A8EB-06F8-0B4D-8AFA-D051F2DD7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800" y="411957"/>
            <a:ext cx="12344400" cy="2247267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/>
              <a:t>CO MAJĄ UDOSTĘPNIAĆ UCZELNIE?</a:t>
            </a:r>
            <a:endParaRPr lang="pl-PL" sz="4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B21900-E7C6-9BB7-F029-6929CD768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628900"/>
            <a:ext cx="15468600" cy="6934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3000" b="1" dirty="0"/>
              <a:t>Zasady funkcjonowania </a:t>
            </a:r>
            <a:r>
              <a:rPr lang="pl-PL" sz="3000" dirty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3000" dirty="0"/>
              <a:t>statut uczelni wyższej – podstawowy dokument regulujący zasady jej działalności,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3000" dirty="0"/>
              <a:t>strategia uczelni,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3000" dirty="0"/>
              <a:t>informacje dotyczące organów uczelni,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3000" dirty="0"/>
              <a:t>regulaminy wewnętrzne: dot. studiów, stypendiów, ale i organizacji uczelni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3000" b="1" dirty="0"/>
              <a:t>Finanse i sprawozdawczość niefinansowa - majątek uczelni i sposoby gospodarowania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3000" dirty="0"/>
              <a:t>sprawozdanie finansowe, sprawozdanie z wykonania planu rzeczowo-finansowego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3000" dirty="0"/>
              <a:t>sprawozdania z realizacji strategii uczelni, roczne sprawozdanie z działalności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3000" dirty="0"/>
              <a:t>treść umów cywilno-prawnych (z uwzględnieniem prawa do prywatności osób niepełniących funkcji publicznych. Nie dotyczy to również samych wniosków konkursowych czy innych wniosków podmiotów aplikujących o dofinansowanie – są to dokumenty prywatne – wyrok NSA z 23.08.2017 r., I OSK 2919/15. Status wniosku ulega jednak zmianie w sytuacji, gdy stanowi on część umowy stypendialnej – wyrok NSA z 28.06.2022 r., III OSK 5148/21)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3000" dirty="0"/>
              <a:t>informacje na temat wydatkowania środków publicznych uzyskanych z dotacji budżetowej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3000" dirty="0"/>
              <a:t>wykorzystania środków na pomoc materialną dla studentów (wyrok WSA w Warszawie z 23.01.2014 r., II SAB/</a:t>
            </a:r>
            <a:r>
              <a:rPr lang="pl-PL" sz="3000" dirty="0" err="1"/>
              <a:t>Wa</a:t>
            </a:r>
            <a:r>
              <a:rPr lang="pl-PL" sz="3000" dirty="0"/>
              <a:t> 311/13).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  <a:p>
            <a:pPr marL="457200" lvl="1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67431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DECDAA-EDFE-7EAA-0E67-8F556A208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6E6B23-49E1-B53F-04FE-92C148F8A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800" y="411957"/>
            <a:ext cx="12344400" cy="2247267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/>
              <a:t>CO MAJĄ UDOSTĘPNIAĆ UCZELNIE?</a:t>
            </a:r>
            <a:endParaRPr lang="pl-PL" sz="4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9FE78B-BAB2-41C3-15AE-EDF1A9C47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2095499"/>
            <a:ext cx="16230600" cy="777954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800" b="1" dirty="0"/>
              <a:t>Sprawy pracownicze</a:t>
            </a:r>
            <a:r>
              <a:rPr lang="pl-PL" sz="2800" dirty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dirty="0"/>
              <a:t>informacje o konkursach i wynikach, z uzasadnieniem – dot. każdego nauczyciela akademickiego (art. 119 ust. 3 </a:t>
            </a:r>
            <a:r>
              <a:rPr lang="pl-PL" sz="2800" dirty="0" err="1"/>
              <a:t>p.sz.w.n</a:t>
            </a:r>
            <a:r>
              <a:rPr lang="pl-PL" sz="2800" dirty="0"/>
              <a:t>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dirty="0"/>
              <a:t>dane z postępowania dyscyplinarnego prowadzonego przeciwko pracownikowi naukowemu (konkretne dokumenty z akt sprawy, a nie akta jako zbiór dokumentów w całości)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dirty="0"/>
              <a:t>informacje o wykształceniu funkcjonariusza publicznego, o ile wskazują na poziom kompetencji - kwalifikacji do sprawowania danej funkcji publicznej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dirty="0"/>
              <a:t>wydatki na wynagrodzenia i nagrody organów uczelni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dirty="0"/>
              <a:t>orzecznictwo sądów administracyjnych rozszerza jawności także na wynagrodzenia wszystkich nauczycieli akademickich uczelni publicznych </a:t>
            </a:r>
          </a:p>
          <a:p>
            <a:pPr marL="685800" lvl="1" indent="0" algn="ctr">
              <a:buNone/>
            </a:pPr>
            <a:r>
              <a:rPr lang="pl-PL" sz="2800" dirty="0"/>
              <a:t>ALE </a:t>
            </a:r>
            <a:endParaRPr lang="pl-PL" sz="2800" b="1" dirty="0"/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pl-PL" sz="2800" b="1" dirty="0"/>
              <a:t>nie wszyscy nauczyciele akademiccy mają bezpośredni wpływ na zarządzanie mieniem publicznym lub rozstrzygnięcia władcze związane z działalnością uczelni 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pl-PL" sz="2800" b="1" dirty="0"/>
              <a:t>nie oznacza to jawności wszystkich składników wynagrodzenia (jawne wynagrodzenie zasadnicze, dodatki – motywacyjny, funkcyjny, stażowy, nagrody)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pl-PL" sz="2800" b="1" dirty="0"/>
              <a:t>zawsze konieczny związek z pełnioną funkcją publiczną na uczelni (kazus studenta-posła)</a:t>
            </a:r>
          </a:p>
        </p:txBody>
      </p:sp>
    </p:spTree>
    <p:extLst>
      <p:ext uri="{BB962C8B-B14F-4D97-AF65-F5344CB8AC3E}">
        <p14:creationId xmlns:p14="http://schemas.microsoft.com/office/powerpoint/2010/main" val="38324632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BEF59-3C84-E294-B142-743F00CCE2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5ECFAE-F686-FEF0-6B5F-F059807A8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800" y="411957"/>
            <a:ext cx="12344400" cy="2247267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/>
              <a:t>CO MAJĄ UDOSTĘPNIAĆ UCZELNIE?</a:t>
            </a:r>
            <a:endParaRPr lang="pl-PL" sz="4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A5BAF0-D90E-0BDB-4220-331C29615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2095499"/>
            <a:ext cx="16230600" cy="777954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pl-PL" sz="2800" b="1" dirty="0"/>
          </a:p>
          <a:p>
            <a:pPr>
              <a:buFont typeface="Wingdings" panose="05000000000000000000" pitchFamily="2" charset="2"/>
              <a:buChar char="Ø"/>
            </a:pPr>
            <a:endParaRPr lang="pl-PL" sz="28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800" b="1" dirty="0"/>
              <a:t>Sprawy dot. organizacji studiów - działalności organizacyjnej i naukowo-dydaktycznej</a:t>
            </a:r>
            <a:r>
              <a:rPr lang="pl-PL" sz="2800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2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dirty="0"/>
              <a:t>plany i programy studiów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dirty="0"/>
              <a:t>efekty kształcenia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dirty="0"/>
              <a:t>treści programowe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dirty="0"/>
              <a:t>metody weryfikacji efektów kształcenia, tzw. sylabus, ale już nie arkusze egzaminacyjne (Wyr. NSA z 21.02.2023 r., III OSK 7096/21)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dirty="0"/>
              <a:t>akty wewnętrzne - regulaminy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dirty="0"/>
              <a:t>protokoły posiedzeń senatu i rad wydziałów, ale już nie ciał doradczych (Wyr. NSA z 5.07.2024 r., III OSK 2763/22)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dirty="0"/>
              <a:t>indywidualne decyzje dotyczące studentów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dirty="0"/>
              <a:t>recenzje wydawnicze</a:t>
            </a:r>
          </a:p>
        </p:txBody>
      </p:sp>
    </p:spTree>
    <p:extLst>
      <p:ext uri="{BB962C8B-B14F-4D97-AF65-F5344CB8AC3E}">
        <p14:creationId xmlns:p14="http://schemas.microsoft.com/office/powerpoint/2010/main" val="38872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79418" y="723900"/>
            <a:ext cx="15468600" cy="1143000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/>
              <a:t>MINIMALNE WYMOGI KAŻDEGO WNIOSKU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22218" y="2171700"/>
            <a:ext cx="15925800" cy="6705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b="1" dirty="0"/>
              <a:t>forma wniosku </a:t>
            </a:r>
            <a:r>
              <a:rPr lang="pl-PL" sz="2800" dirty="0"/>
              <a:t>- ustna, pisemna, za pomocą środków elektronicznych</a:t>
            </a:r>
            <a:endParaRPr lang="pl-PL" sz="2800" b="1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b="1" dirty="0"/>
              <a:t>precyzyjny przedmiot wniosku - </a:t>
            </a:r>
            <a:r>
              <a:rPr lang="pl-PL" sz="2800" dirty="0"/>
              <a:t>jakiej konkretnie informacji żąda wnioskodawca</a:t>
            </a:r>
            <a:endParaRPr lang="pl-PL" sz="2800" b="1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b="1" dirty="0"/>
              <a:t>forma i sposób udostępnienia </a:t>
            </a:r>
            <a:r>
              <a:rPr lang="pl-PL" sz="2800" dirty="0"/>
              <a:t>informacji (udostępnianie informacji publicznej na wniosek następuje w sposób i w formie zgodnych z wnioskiem)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2800" dirty="0"/>
          </a:p>
          <a:p>
            <a:pPr marL="0" indent="0">
              <a:spcBef>
                <a:spcPts val="0"/>
              </a:spcBef>
              <a:buNone/>
            </a:pPr>
            <a:endParaRPr lang="pl-PL" sz="2800" b="1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b="1" dirty="0"/>
              <a:t>Forma udostępnienia informacji publicznej </a:t>
            </a:r>
            <a:r>
              <a:rPr lang="pl-PL" sz="2800" dirty="0"/>
              <a:t>odnosi się do wszelkiego rodzaju działań zmierzających do zmiany nośnika danych, jednak w żaden sposób nieingerujących w treść samej informacji. Formą jest więc wykonanie kserokopii, skanu, fotografii, wydruku, zgranie informacji na pliki elektroniczne, na dyski przenośne, zgranie nagrania wideo na pliki przenośne itp. </a:t>
            </a:r>
            <a:r>
              <a:rPr lang="pl-PL" sz="2800" b="1" dirty="0"/>
              <a:t>Forma</a:t>
            </a:r>
            <a:r>
              <a:rPr lang="pl-PL" sz="2800" dirty="0"/>
              <a:t> - postać, nośnik informacji np. xero, skan dokumentu/zapis na CD, USB</a:t>
            </a:r>
            <a:endParaRPr lang="pl-PL" sz="2800" b="1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2800" b="1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b="1" dirty="0"/>
              <a:t>Sposób udostępnienia informacji publicznej </a:t>
            </a:r>
            <a:r>
              <a:rPr lang="pl-PL" sz="2800" dirty="0"/>
              <a:t>to z kolei wszelkie sposoby, w jakich wnioskujący wejdzie w posiadanie wnioskowanych informacji. Może to być zatem: odbiór na miejscu w siedzibie urzędu, wysyłka pocztą na wskazany adres, wysyłka pocztą elektroniczną na adres e-mailowy itp.” (wyrok WSA w Gdańsku z 21.06.2018 r., II SAB/Gd 38/18). </a:t>
            </a:r>
            <a:r>
              <a:rPr lang="pl-PL" sz="2800" b="1" dirty="0"/>
              <a:t>Sposób </a:t>
            </a:r>
            <a:r>
              <a:rPr lang="pl-PL" sz="2800" dirty="0"/>
              <a:t>(tryb) - np. drogą pocztową/elektroniczną/odbiór osobisty</a:t>
            </a:r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9399978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C3DD96-049C-1DE5-91CF-6F58ECFB3F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7350A-948E-1E85-5DC2-0D296E219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700" y="571500"/>
            <a:ext cx="15468600" cy="1143000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/>
              <a:t>WNIOSKI ANONIMOWE</a:t>
            </a:r>
            <a:endParaRPr lang="pl-PL" sz="4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9302BA-2EE7-54EC-422B-EF148989D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1100" y="1731818"/>
            <a:ext cx="15925800" cy="7239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800" dirty="0"/>
              <a:t>wyrok WSA w Łodzi z 10.01.2019 r., II SAB/</a:t>
            </a:r>
            <a:r>
              <a:rPr lang="pl-PL" sz="2800" dirty="0" err="1"/>
              <a:t>Łd</a:t>
            </a:r>
            <a:r>
              <a:rPr lang="pl-PL" sz="2800" dirty="0"/>
              <a:t> 166/18: </a:t>
            </a:r>
            <a:r>
              <a:rPr lang="pl-PL" sz="2800" b="1" dirty="0"/>
              <a:t>O ile oczywiste jest, że przepisy omawianej ustawy wprowadzają minimum formalizmu w zakresie procedury wnioskowej, o tyle złożony wniosek musi zawierać co najmniej te elementy, które umożliwią udzielenie żądanej informacji względnie – wydanie i doręczenie decyzji administracyjnej w przypadku odmowy udostępnienia żądanej informacji. Oczywiste jest zatem, że wniosek o udostępnienie informacji publicznej nie może być anonimowy</a:t>
            </a:r>
            <a:r>
              <a:rPr lang="pl-PL" sz="2800" dirty="0"/>
              <a:t>. Niezależnie więc od formy jego wniesienia winien zawierać wskazanie imienia i nazwiska (ewentualnie nazwy) wnoszącego oraz jego adres i treść żądania. W przypadku przesłania zapytania pocztą elektroniczną nie jest konieczne użycie podpisu elektronicznego, jednakże nie zwalnia to wnioskodawcy ze wskazania imienia i nazwiska (w przypadku osób fizycznych) oraz adresu, w tym także poczty elektronicznej, na który winna być przesłana informacja (wyroki NSA z 16.03.2009r., I OSK 1277/08 oraz WSA w Łodzi z 26.01.2016 r, II SAB/</a:t>
            </a:r>
            <a:r>
              <a:rPr lang="pl-PL" sz="2800" dirty="0" err="1"/>
              <a:t>Łd</a:t>
            </a:r>
            <a:r>
              <a:rPr lang="pl-PL" sz="2800" dirty="0"/>
              <a:t> 205/15; z 24.06.2016 r., II SAB/</a:t>
            </a:r>
            <a:r>
              <a:rPr lang="pl-PL" sz="2800" dirty="0" err="1"/>
              <a:t>Łd</a:t>
            </a:r>
            <a:r>
              <a:rPr lang="pl-PL" sz="2800" dirty="0"/>
              <a:t> 86/16; z 13.07.2016 r., II SAB/</a:t>
            </a:r>
            <a:r>
              <a:rPr lang="pl-PL" sz="2800" dirty="0" err="1"/>
              <a:t>Łd</a:t>
            </a:r>
            <a:r>
              <a:rPr lang="pl-PL" sz="2800" dirty="0"/>
              <a:t> 149/16; WSA w Gdańsku z 29.06.2016 r., II SAB/Gd 60/16; WSA w Olsztynie z 12.04.2012r., II SAB/Ol 33/12, CBOSA).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800" dirty="0"/>
              <a:t>Pod względem podmiotowym tryb wnioskowy obejmuje każdego, kto jest zainteresowany uzyskaniem informacji publicznej. Zgodnie z art. 2 </a:t>
            </a:r>
            <a:r>
              <a:rPr lang="pl-PL" sz="2800" dirty="0" err="1"/>
              <a:t>u.d.i.p</a:t>
            </a:r>
            <a:r>
              <a:rPr lang="pl-PL" sz="2800" dirty="0"/>
              <a:t>. prawo dostępu do informacji publicznej przysługuje bowiem każdemu, z zastrzeżeniem art. 5 </a:t>
            </a:r>
            <a:r>
              <a:rPr lang="pl-PL" sz="2800" dirty="0" err="1"/>
              <a:t>u.d.i.p</a:t>
            </a:r>
            <a:r>
              <a:rPr lang="pl-PL" sz="2800" dirty="0"/>
              <a:t>., a od osoby wykonującej prawo do informacji publicznej nie wolno żądać wykazania interesu prawnego lub faktycznego. </a:t>
            </a:r>
            <a:r>
              <a:rPr lang="pl-PL" sz="2800" b="1" dirty="0"/>
              <a:t>Wnioskujący nie musi zatem ujawniać żadnych informacji o sobie, tym samym na etapie wniosku może pozostać anonimowy </a:t>
            </a:r>
            <a:r>
              <a:rPr lang="pl-PL" sz="2800" dirty="0"/>
              <a:t>– tak M. </a:t>
            </a:r>
            <a:r>
              <a:rPr lang="pl-PL" sz="2800" dirty="0" err="1"/>
              <a:t>Wilbrandt-Gotowicz</a:t>
            </a:r>
            <a:r>
              <a:rPr lang="pl-PL" sz="2800" dirty="0"/>
              <a:t> [w:] Ustawa o dostępie do informacji publicznej. Komentarz, red. A. Piskorz-Ryń, M. Sakowska-Baryła, Warszawa 2023, art. 10.</a:t>
            </a:r>
          </a:p>
        </p:txBody>
      </p:sp>
    </p:spTree>
    <p:extLst>
      <p:ext uri="{BB962C8B-B14F-4D97-AF65-F5344CB8AC3E}">
        <p14:creationId xmlns:p14="http://schemas.microsoft.com/office/powerpoint/2010/main" val="22665816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21904" y="609600"/>
            <a:ext cx="15468600" cy="1143000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/>
              <a:t>OPŁATY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421904" y="2019300"/>
            <a:ext cx="15799296" cy="67056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2800" b="1" dirty="0"/>
              <a:t>1. ZASADY: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dostęp </a:t>
            </a:r>
            <a:r>
              <a:rPr lang="pl-PL" sz="2800" b="1" dirty="0"/>
              <a:t>bezpłatny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b="1" dirty="0"/>
              <a:t>możliwość</a:t>
            </a:r>
            <a:r>
              <a:rPr lang="pl-PL" sz="2800" dirty="0"/>
              <a:t> </a:t>
            </a:r>
            <a:r>
              <a:rPr lang="pl-PL" sz="2800" b="1" dirty="0"/>
              <a:t>pobrania opłaty</a:t>
            </a:r>
            <a:r>
              <a:rPr lang="pl-PL" sz="2800" dirty="0"/>
              <a:t> - gdy podmiot musiałby ponieść </a:t>
            </a:r>
            <a:r>
              <a:rPr lang="pl-PL" sz="2800" b="1" dirty="0">
                <a:solidFill>
                  <a:srgbClr val="FF0000"/>
                </a:solidFill>
              </a:rPr>
              <a:t>dodatkowe</a:t>
            </a:r>
            <a:r>
              <a:rPr lang="pl-PL" sz="2800" dirty="0"/>
              <a:t> koszty związane:</a:t>
            </a:r>
          </a:p>
          <a:p>
            <a:pPr marL="1371600" lvl="1" indent="-771525">
              <a:spcBef>
                <a:spcPts val="0"/>
              </a:spcBef>
            </a:pPr>
            <a:r>
              <a:rPr lang="pl-PL" sz="2800" b="1" dirty="0"/>
              <a:t>ze sposobem udostępnienia </a:t>
            </a:r>
            <a:r>
              <a:rPr lang="pl-PL" sz="2800" dirty="0"/>
              <a:t>wskazanym we wniosku lub </a:t>
            </a:r>
          </a:p>
          <a:p>
            <a:pPr marL="1371600" lvl="1" indent="-771525">
              <a:spcBef>
                <a:spcPts val="0"/>
              </a:spcBef>
            </a:pPr>
            <a:r>
              <a:rPr lang="pl-PL" sz="2800" b="1" dirty="0"/>
              <a:t>z koniecznością przekształcenia informacji </a:t>
            </a:r>
            <a:r>
              <a:rPr lang="pl-PL" sz="2800" dirty="0"/>
              <a:t>w formę wskazaną we wniosku</a:t>
            </a:r>
          </a:p>
          <a:p>
            <a:pPr marL="342900" lvl="1" indent="-3429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nałożenie opłaty zawsze jest </a:t>
            </a:r>
            <a:r>
              <a:rPr lang="pl-PL" sz="2800" b="1" dirty="0"/>
              <a:t>fakultatywne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nie ma możliwości sporządzenia jednego ogólnego zestawienia opłat czy kosztów ponoszonych przy realizacji wniosków,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opłatę zawsze ustala się do indywidualnej sprawy/wniosku,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opłata musi odzwierciedlać realnie poniesione dodatkowe koszty realizacji wniosku w konkretnej sprawie</a:t>
            </a:r>
          </a:p>
          <a:p>
            <a:pPr marL="0" indent="0">
              <a:spcBef>
                <a:spcPts val="0"/>
              </a:spcBef>
              <a:buNone/>
            </a:pPr>
            <a:endParaRPr lang="pl-PL" sz="2800" dirty="0"/>
          </a:p>
          <a:p>
            <a:pPr marL="0" indent="0">
              <a:spcBef>
                <a:spcPts val="0"/>
              </a:spcBef>
              <a:buNone/>
            </a:pPr>
            <a:r>
              <a:rPr lang="pl-PL" sz="2800" b="1" dirty="0"/>
              <a:t>2. WYSOKOŚĆ:</a:t>
            </a:r>
            <a:r>
              <a:rPr lang="pl-PL" sz="28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800" dirty="0"/>
              <a:t>Opłata powinna odpowiadać: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dodatkowym, rzeczywiście poniesionym kosztom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poniesionym ponad zwykły koszt funkcjonowania podmiotu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nie są to wszelkie koszty związane z udostępnieniem informacji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pl-PL" sz="2400" b="1" dirty="0"/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9650806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244352" y="1409700"/>
            <a:ext cx="15799296" cy="6705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800" b="1" dirty="0"/>
              <a:t>3. PROCEDURA: 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800" b="1" dirty="0"/>
              <a:t>Pismo do wnioskodawcy </a:t>
            </a:r>
            <a:r>
              <a:rPr lang="pl-PL" sz="2800" dirty="0"/>
              <a:t>- informacja o wysokości opłaty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28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b="1" dirty="0"/>
              <a:t>dowolna nazwa, np. „zawiadomienie”, „wezwanie”, „powiadomienie: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b="1" dirty="0"/>
              <a:t>ustalenie wysokości opłaty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b="1" dirty="0"/>
              <a:t>stwierdzenie obowiązku jej poniesienia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b="1" dirty="0"/>
              <a:t>informacja o możliwości zmiany/wycofania wniosku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pl-PL" sz="28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b="1" dirty="0">
                <a:solidFill>
                  <a:srgbClr val="FF0000"/>
                </a:solidFill>
              </a:rPr>
              <a:t>przesłanie do Wnioskodawcy informacji o konieczności uiszczenia opłaty za udostępnienie informacji publicznej nie wstrzymuje realizacji wniosku w przewidzianym w ustawie terminie (14 dni, z możliwością maksymalnego przedłużenia terminu do 2 miesięcy – liczonego od daty wpłynięcia wniosku)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800" b="1" dirty="0">
                <a:solidFill>
                  <a:srgbClr val="FF0000"/>
                </a:solidFill>
              </a:rPr>
              <a:t>brak uiszczenia opłaty nie wstrzymuje realizacji wniosku w przewidzianym w ustawie ww. terminie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pl-PL" sz="2400" b="1" dirty="0"/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pl-PL" sz="2400" b="1" dirty="0"/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5672545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0100" y="362282"/>
            <a:ext cx="12344400" cy="2160240"/>
          </a:xfrm>
        </p:spPr>
        <p:txBody>
          <a:bodyPr/>
          <a:lstStyle/>
          <a:p>
            <a:pPr algn="ctr"/>
            <a:r>
              <a:rPr lang="pl-PL" sz="4400" b="1" dirty="0"/>
              <a:t>FORMY DZIAŁANIA</a:t>
            </a:r>
            <a:endParaRPr lang="pl-PL" sz="4200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47800" y="2551213"/>
            <a:ext cx="15773400" cy="7011887"/>
          </a:xfrm>
        </p:spPr>
        <p:txBody>
          <a:bodyPr>
            <a:normAutofit/>
          </a:bodyPr>
          <a:lstStyle/>
          <a:p>
            <a:pPr marL="771525" indent="-771525">
              <a:spcBef>
                <a:spcPts val="0"/>
              </a:spcBef>
              <a:buFont typeface="+mj-lt"/>
              <a:buAutoNum type="arabicParenR"/>
            </a:pPr>
            <a:r>
              <a:rPr lang="pl-PL" sz="2800" b="1" dirty="0"/>
              <a:t>Udostępnienie </a:t>
            </a:r>
            <a:r>
              <a:rPr lang="pl-PL" sz="2800" dirty="0"/>
              <a:t>informacji publicznej – czynność materialno-techniczna</a:t>
            </a:r>
          </a:p>
          <a:p>
            <a:pPr marL="771525" indent="-771525">
              <a:spcBef>
                <a:spcPts val="0"/>
              </a:spcBef>
              <a:buFont typeface="+mj-lt"/>
              <a:buAutoNum type="arabicParenR"/>
            </a:pPr>
            <a:r>
              <a:rPr lang="pl-PL" sz="2800" b="1" dirty="0"/>
              <a:t>Pismo informacyjne do wnioskodawcy: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b="1" dirty="0"/>
              <a:t>gdy przedmiot żądania nie jest informacją publiczną </a:t>
            </a:r>
            <a:r>
              <a:rPr lang="pl-PL" sz="2800" dirty="0"/>
              <a:t>(wyrok NSA z 22.10.2019 r., I OSK 878/18)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b="1" dirty="0"/>
              <a:t>gdy przedmiot żądania nie jest precyzyjny </a:t>
            </a:r>
            <a:r>
              <a:rPr lang="pl-PL" sz="2800" dirty="0"/>
              <a:t>(wyroki NSA z 25.08.2016 r. I OSK 219/15 i z dnia 18.10.2017 r. I OSK 3521/15)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b="1" dirty="0"/>
              <a:t>gdy istnieją przepisy szczególne, określające odmienne zasady i tryb dostępu do informacji będących informacjami publicznymi,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b="1" dirty="0"/>
              <a:t>gdy organ nie posiada żądanej informacji i to uwiarygodni </a:t>
            </a:r>
            <a:r>
              <a:rPr lang="pl-PL" sz="2800" dirty="0"/>
              <a:t>(wyroki NSA z 4.07.2014 r., I OSK 2822/13, z 11.06.2014 r., I OSK 3033/13, I OSK 15/14),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b="1" dirty="0"/>
              <a:t>gdy informacja już została udostępniona (np. w BIP).</a:t>
            </a:r>
          </a:p>
          <a:p>
            <a:pPr marL="449263"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l-PL" sz="2800" b="1" dirty="0">
                <a:solidFill>
                  <a:srgbClr val="FF0000"/>
                </a:solidFill>
              </a:rPr>
              <a:t>Pismo nie może być polemiką z wnioskodawcą</a:t>
            </a:r>
          </a:p>
          <a:p>
            <a:pPr marL="449263"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l-PL" sz="2800" b="1" dirty="0">
                <a:solidFill>
                  <a:srgbClr val="FF0000"/>
                </a:solidFill>
              </a:rPr>
              <a:t>Odpowiedź rzeczowa i konkretna, udzielona na każde pytanie</a:t>
            </a:r>
          </a:p>
          <a:p>
            <a:pPr marL="449263"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l-PL" sz="2800" b="1" dirty="0">
                <a:solidFill>
                  <a:srgbClr val="FF0000"/>
                </a:solidFill>
              </a:rPr>
              <a:t>Pismo nie może być w rzeczywistości </a:t>
            </a:r>
            <a:r>
              <a:rPr lang="pl-PL" sz="2800" b="1" dirty="0" err="1">
                <a:solidFill>
                  <a:srgbClr val="FF0000"/>
                </a:solidFill>
              </a:rPr>
              <a:t>odmową-decyzją</a:t>
            </a:r>
            <a:endParaRPr lang="pl-PL" sz="2800" b="1" dirty="0">
              <a:solidFill>
                <a:srgbClr val="FF0000"/>
              </a:solidFill>
            </a:endParaRPr>
          </a:p>
          <a:p>
            <a:pPr marL="771525" indent="-771525">
              <a:spcBef>
                <a:spcPts val="0"/>
              </a:spcBef>
              <a:buFont typeface="+mj-lt"/>
              <a:buAutoNum type="arabicParenR" startAt="3"/>
            </a:pPr>
            <a:r>
              <a:rPr lang="pl-PL" sz="2800" b="1" dirty="0"/>
              <a:t>Decyzja administracyjna o odmowie </a:t>
            </a:r>
            <a:r>
              <a:rPr lang="pl-PL" sz="2800" dirty="0"/>
              <a:t>udostępnienia informacji</a:t>
            </a:r>
          </a:p>
          <a:p>
            <a:pPr marL="771525" indent="-771525">
              <a:spcBef>
                <a:spcPts val="0"/>
              </a:spcBef>
              <a:buFont typeface="+mj-lt"/>
              <a:buAutoNum type="arabicParenR" startAt="3"/>
            </a:pPr>
            <a:r>
              <a:rPr lang="pl-PL" sz="2800" b="1" dirty="0"/>
              <a:t>Decyzja administracyjna o umorzeniu </a:t>
            </a:r>
            <a:r>
              <a:rPr lang="pl-PL" sz="2800" dirty="0"/>
              <a:t>postępowania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1861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91403" y="498984"/>
            <a:ext cx="12344400" cy="2808312"/>
          </a:xfrm>
        </p:spPr>
        <p:txBody>
          <a:bodyPr>
            <a:normAutofit/>
          </a:bodyPr>
          <a:lstStyle/>
          <a:p>
            <a:r>
              <a:rPr lang="pl-PL" sz="4400" b="1" dirty="0"/>
              <a:t>CZYM SIĘ ZAJMIEMY?</a:t>
            </a:r>
          </a:p>
        </p:txBody>
      </p:sp>
      <p:sp>
        <p:nvSpPr>
          <p:cNvPr id="4" name="Strzałka w prawo 3"/>
          <p:cNvSpPr/>
          <p:nvPr/>
        </p:nvSpPr>
        <p:spPr>
          <a:xfrm>
            <a:off x="11582400" y="5192329"/>
            <a:ext cx="756084" cy="32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700"/>
          </a:p>
        </p:txBody>
      </p:sp>
      <p:sp>
        <p:nvSpPr>
          <p:cNvPr id="5" name="Prostokąt zaokrąglony 4"/>
          <p:cNvSpPr/>
          <p:nvPr/>
        </p:nvSpPr>
        <p:spPr>
          <a:xfrm>
            <a:off x="1905000" y="3848100"/>
            <a:ext cx="3722483" cy="30124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700" b="1" dirty="0"/>
              <a:t>NADUŻYCIE PRAWA DO INFORMACJI</a:t>
            </a:r>
          </a:p>
        </p:txBody>
      </p:sp>
      <p:sp>
        <p:nvSpPr>
          <p:cNvPr id="8" name="Strzałka w prawo 7"/>
          <p:cNvSpPr/>
          <p:nvPr/>
        </p:nvSpPr>
        <p:spPr>
          <a:xfrm>
            <a:off x="6009398" y="5164221"/>
            <a:ext cx="756084" cy="32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700"/>
          </a:p>
        </p:txBody>
      </p:sp>
      <p:sp>
        <p:nvSpPr>
          <p:cNvPr id="3" name="Prostokąt zaokrąglony 4">
            <a:extLst>
              <a:ext uri="{FF2B5EF4-FFF2-40B4-BE49-F238E27FC236}">
                <a16:creationId xmlns:a16="http://schemas.microsoft.com/office/drawing/2014/main" id="{AD39D367-D50E-AE8B-6F94-0C4931C76007}"/>
              </a:ext>
            </a:extLst>
          </p:cNvPr>
          <p:cNvSpPr/>
          <p:nvPr/>
        </p:nvSpPr>
        <p:spPr>
          <a:xfrm>
            <a:off x="7202361" y="3848099"/>
            <a:ext cx="3722483" cy="30124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700" b="1" dirty="0"/>
              <a:t>INFORMACJA </a:t>
            </a:r>
          </a:p>
          <a:p>
            <a:pPr algn="ctr"/>
            <a:r>
              <a:rPr lang="pl-PL" sz="2700" b="1" dirty="0"/>
              <a:t>PRZETWORZONA</a:t>
            </a:r>
          </a:p>
        </p:txBody>
      </p:sp>
      <p:sp>
        <p:nvSpPr>
          <p:cNvPr id="9" name="Prostokąt zaokrąglony 4">
            <a:extLst>
              <a:ext uri="{FF2B5EF4-FFF2-40B4-BE49-F238E27FC236}">
                <a16:creationId xmlns:a16="http://schemas.microsoft.com/office/drawing/2014/main" id="{FB37A554-9AF2-0D35-8BA4-5721C75DFDD1}"/>
              </a:ext>
            </a:extLst>
          </p:cNvPr>
          <p:cNvSpPr/>
          <p:nvPr/>
        </p:nvSpPr>
        <p:spPr>
          <a:xfrm>
            <a:off x="12996040" y="3819992"/>
            <a:ext cx="3722483" cy="30124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700" b="1" dirty="0"/>
              <a:t>PROCEDURA </a:t>
            </a:r>
          </a:p>
          <a:p>
            <a:pPr algn="ctr"/>
            <a:r>
              <a:rPr lang="pl-PL" sz="2700" b="1" dirty="0"/>
              <a:t>DLA RADCY PRAWNEGO</a:t>
            </a:r>
          </a:p>
        </p:txBody>
      </p:sp>
    </p:spTree>
    <p:extLst>
      <p:ext uri="{BB962C8B-B14F-4D97-AF65-F5344CB8AC3E}">
        <p14:creationId xmlns:p14="http://schemas.microsoft.com/office/powerpoint/2010/main" val="26123886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5900" y="800100"/>
            <a:ext cx="15468600" cy="1143000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/>
              <a:t>TERMIN REALIZACJI WNIOSKU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95400" y="2247900"/>
            <a:ext cx="15849600" cy="65990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l-PL" sz="2800" b="1" dirty="0"/>
              <a:t>rozpoczęcie biegu - od dnia następnego po dniu wpływu wniosku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l-PL" sz="2800" b="1" dirty="0"/>
              <a:t>zakończenie biegu z chwilą udostępnienia informacji publicznej, wysłania pisma informacyjnego, wydania decyzji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l-PL" sz="2800" b="1" dirty="0"/>
              <a:t>termin nie ulega zawieszeniu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l-PL" sz="2800" b="1" dirty="0"/>
              <a:t>termin można przedłużać wiele razy, ale 2 miesiące od wpływu wniosku to nieprzekraczalne maksimum</a:t>
            </a:r>
          </a:p>
          <a:p>
            <a:pPr marL="0" indent="0" algn="ctr">
              <a:spcBef>
                <a:spcPts val="0"/>
              </a:spcBef>
              <a:buNone/>
            </a:pPr>
            <a:endParaRPr lang="pl-PL" sz="2800" dirty="0"/>
          </a:p>
          <a:p>
            <a:pPr marL="0" indent="0" algn="ctr">
              <a:spcBef>
                <a:spcPts val="0"/>
              </a:spcBef>
              <a:buNone/>
            </a:pPr>
            <a:endParaRPr lang="pl-PL" sz="2800" dirty="0"/>
          </a:p>
          <a:p>
            <a:pPr marL="771525" indent="-771525">
              <a:spcBef>
                <a:spcPts val="0"/>
              </a:spcBef>
              <a:buAutoNum type="arabicParenR"/>
            </a:pPr>
            <a:r>
              <a:rPr lang="pl-PL" sz="2800" b="1" dirty="0"/>
              <a:t>Niezwłocznie</a:t>
            </a:r>
            <a:br>
              <a:rPr lang="pl-PL" sz="2800" dirty="0"/>
            </a:br>
            <a:r>
              <a:rPr lang="pl-PL" sz="2800" dirty="0"/>
              <a:t>podmiot dysponuje informacją w wymaganej formie w momencie składania wniosku</a:t>
            </a:r>
          </a:p>
          <a:p>
            <a:pPr marL="771525" indent="-771525">
              <a:spcBef>
                <a:spcPts val="0"/>
              </a:spcBef>
              <a:buFont typeface="+mj-lt"/>
              <a:buAutoNum type="arabicParenR"/>
            </a:pPr>
            <a:r>
              <a:rPr lang="pl-PL" sz="2800" b="1" dirty="0"/>
              <a:t>Do 14 dni</a:t>
            </a:r>
            <a:endParaRPr lang="pl-PL" sz="2800" dirty="0"/>
          </a:p>
          <a:p>
            <a:pPr marL="685800" lvl="1" indent="0">
              <a:spcBef>
                <a:spcPts val="0"/>
              </a:spcBef>
              <a:buNone/>
            </a:pPr>
            <a:r>
              <a:rPr lang="pl-PL" sz="2800" dirty="0"/>
              <a:t>we wszystkich innych przypadkach</a:t>
            </a:r>
          </a:p>
          <a:p>
            <a:pPr marL="771525" indent="-771525">
              <a:spcBef>
                <a:spcPts val="0"/>
              </a:spcBef>
              <a:buFont typeface="+mj-lt"/>
              <a:buAutoNum type="arabicParenR"/>
            </a:pPr>
            <a:r>
              <a:rPr lang="pl-PL" sz="2800" b="1" dirty="0"/>
              <a:t>Do 2 miesięcy od wpływu wniosku</a:t>
            </a:r>
            <a:endParaRPr lang="pl-PL" sz="2800" dirty="0"/>
          </a:p>
          <a:p>
            <a:pPr lvl="1">
              <a:spcBef>
                <a:spcPts val="0"/>
              </a:spcBef>
            </a:pPr>
            <a:r>
              <a:rPr lang="pl-PL" sz="2800" dirty="0"/>
              <a:t>podmiot dysponuje informacją</a:t>
            </a:r>
          </a:p>
          <a:p>
            <a:pPr lvl="1">
              <a:spcBef>
                <a:spcPts val="0"/>
              </a:spcBef>
            </a:pPr>
            <a:r>
              <a:rPr lang="pl-PL" sz="2800" dirty="0"/>
              <a:t>ale nie może zrealizować wniosku w terminie 14-dniowym</a:t>
            </a:r>
          </a:p>
          <a:p>
            <a:pPr marL="457200" lvl="1" indent="0">
              <a:spcBef>
                <a:spcPts val="0"/>
              </a:spcBef>
              <a:buNone/>
            </a:pPr>
            <a:endParaRPr lang="pl-PL" sz="2800" dirty="0"/>
          </a:p>
          <a:p>
            <a:pPr lvl="1">
              <a:spcBef>
                <a:spcPts val="0"/>
              </a:spcBef>
            </a:pPr>
            <a:r>
              <a:rPr lang="pl-PL" sz="2800" dirty="0"/>
              <a:t>podmiot obowiązany do udostępnienia powiadamia w tym terminie o powodach opóźnienia oraz o terminie, w jakim </a:t>
            </a:r>
            <a:r>
              <a:rPr lang="pl-PL" sz="2800" b="1" u="sng" dirty="0"/>
              <a:t>udostępni</a:t>
            </a:r>
            <a:r>
              <a:rPr lang="pl-PL" sz="2800" dirty="0"/>
              <a:t> informację, nie dłuższym jednak niż 2 miesiące od dnia złożenia wniosku (</a:t>
            </a:r>
            <a:r>
              <a:rPr lang="pl-PL" sz="2800" b="1" dirty="0"/>
              <a:t>promesa udostępnienia</a:t>
            </a:r>
            <a:r>
              <a:rPr lang="pl-PL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65248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24000" y="647700"/>
            <a:ext cx="15468600" cy="1143000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/>
              <a:t>BEZCZYNNOŚĆ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19200" y="2476500"/>
            <a:ext cx="16154400" cy="67818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2800" dirty="0"/>
              <a:t>polega na tym, że organ zobowiązany do podjęcia czynności materialno-technicznej w przedmiocie informacji publicznej: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l-PL" sz="2800" dirty="0"/>
              <a:t>takiej czynności nie podejmuje i jednocześnie nie wydaje decyzji o odmowie jej udostępnienia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l-PL" sz="2800" dirty="0"/>
              <a:t>udziela informacji niepełnej lub niezgodnej z wnioskiem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l-PL" sz="2800" dirty="0"/>
              <a:t>odmawia jej udzielenia w nieprzewidzianej do tej czynności formie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l-PL" sz="2800" dirty="0"/>
              <a:t>nie informuje strony o tym, że nie posiada wnioskowanej informacji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l-PL" sz="2800" dirty="0"/>
              <a:t>nie informuje strony o tym, że żądana informacja nie stanowi informacji publicznej </a:t>
            </a:r>
          </a:p>
          <a:p>
            <a:pPr marL="449263" lvl="1" algn="just">
              <a:buFont typeface="Wingdings" panose="05000000000000000000" pitchFamily="2" charset="2"/>
              <a:buChar char="ü"/>
            </a:pPr>
            <a:r>
              <a:rPr lang="pl-PL" sz="2800" dirty="0">
                <a:solidFill>
                  <a:srgbClr val="FF0000"/>
                </a:solidFill>
              </a:rPr>
              <a:t>Nie powinno się odpowiadać na wniosek dopiero po wniesieniu skargi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28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800" b="1" dirty="0"/>
              <a:t>Skarga na bezczynność w przedmiocie informacji publicznej nie musi być poprzedzona żadnym środkiem zaskarżenia na drodze administracyjnej, gdyż ustawa, która w sposób kompleksowy reguluje dostęp do informacji publicznej i której uregulowania decydują o trybie postępowania w tych sprawach, nie przewiduje środka zaskarżenia w tym zakresie.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1460812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5F893D-84D7-7595-FE05-E591A7E087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0D8DF6-FC66-349D-D58F-0E8D8B4F4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100" y="723900"/>
            <a:ext cx="15468600" cy="1143000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/>
              <a:t>BEZCZYNNOŚĆ CD.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298B9E-ADFA-97C7-36B5-E277D8894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485900"/>
            <a:ext cx="16154400" cy="7772400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pl-PL" sz="2600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2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800" dirty="0"/>
              <a:t>W sprawie ze skargi na bezczynność w przedmiocie udzielenia informacji publicznej sąd administracyjny bada: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l-PL" sz="2800" dirty="0"/>
              <a:t>czy żądanie zostało skierowane do podmiotu zobowiązanego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l-PL" sz="2800" dirty="0"/>
              <a:t>czy informacja wskazana we wniosku o jej udostępnienie jest informacją publiczną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l-PL" sz="2800" dirty="0"/>
              <a:t>jakie działania podjęto w celu załatwienia wniosku,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l-PL" sz="2800" dirty="0"/>
              <a:t>czy działania zostały dokonane w prawem wymaganej formie,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l-PL" sz="2800" dirty="0"/>
              <a:t>jeśli udzielono żądanej informacji, czy została ona udzielona w pełni, a więc czy podmiot zobowiązany wywiązał się ze wszystkich obowiązków nałożonych ustawą.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800" b="1" dirty="0"/>
              <a:t>Zaistnienie bezczynności związane jest z brakiem podjęcia przez zobowiązany organ odpowiednich czynności ostatecznie zmierzających do rozpoznania wniosku określonych w ustawie.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800" dirty="0"/>
              <a:t>Dla stwierdzenia bezczynności nie ma znaczenia okoliczność, z jakich powodów określony akt nie został podjęty lub czynność nie została dokonana, a w szczególności, czy bezczynność spowodowana została zawinioną lub niezawinioną opieszałością w ich podjęciu lub dokonaniu, czy też wiąże się z przeświadczeniem, że nie istnieje obowiązek wydania stosowanego aktu lub podjęcia określonej czynności.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94537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9710D8-E94E-5AA0-BD87-02B4222E23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F83BE2-BA08-B58C-6886-B804ECD57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811768"/>
            <a:ext cx="15468600" cy="1143000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/>
              <a:t>DECYZJA O ODMOWIE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2FF2BF-D94C-B402-F6A0-80AAEC154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2552700"/>
            <a:ext cx="16611600" cy="62484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800" dirty="0"/>
              <a:t>ustawodawca przewidział decyzyjny tryb działania organu (podmiotu zobowiązanego) jedynie </a:t>
            </a:r>
            <a:r>
              <a:rPr lang="pl-PL" sz="2800" b="1" dirty="0"/>
              <a:t>w dwóch przypadkach: w razie odmowy oraz umorzenia postępowania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800" b="1" dirty="0"/>
              <a:t>Wydanie decyzji administracyjnej o odmowie </a:t>
            </a:r>
            <a:r>
              <a:rPr lang="pl-PL" sz="2800" dirty="0"/>
              <a:t>udostępnienia informacji publicznej może nastąpić jedynie w przypadku, gdy kumulatywnie spełnione zostaną następujące przesłanki:</a:t>
            </a:r>
          </a:p>
          <a:p>
            <a:pPr marL="400050" lvl="1" indent="0">
              <a:buNone/>
            </a:pPr>
            <a:r>
              <a:rPr lang="pl-PL" sz="2800" dirty="0"/>
              <a:t>1) adresat wniosku należy do katalogu podmiotów zobowiązanych do udostępnienia informacji publicznej (art. 4 ust. 1 i 2 </a:t>
            </a:r>
            <a:r>
              <a:rPr lang="pl-PL" sz="2800" dirty="0" err="1"/>
              <a:t>u.d.i.p</a:t>
            </a:r>
            <a:r>
              <a:rPr lang="pl-PL" sz="2800" dirty="0"/>
              <a:t>.);</a:t>
            </a:r>
          </a:p>
          <a:p>
            <a:pPr marL="400050" lvl="1" indent="0">
              <a:buNone/>
            </a:pPr>
            <a:r>
              <a:rPr lang="pl-PL" sz="2800" dirty="0"/>
              <a:t>2) </a:t>
            </a:r>
            <a:r>
              <a:rPr lang="pl-PL" sz="2800" b="1" dirty="0"/>
              <a:t>żądana informacja stanowi informację publiczną</a:t>
            </a:r>
            <a:r>
              <a:rPr lang="pl-PL" sz="2800" dirty="0"/>
              <a:t>;</a:t>
            </a:r>
          </a:p>
          <a:p>
            <a:pPr marL="400050" lvl="1" indent="0">
              <a:buNone/>
            </a:pPr>
            <a:r>
              <a:rPr lang="pl-PL" sz="2800" dirty="0"/>
              <a:t>3) informacja objęta wnioskiem jest </a:t>
            </a:r>
            <a:r>
              <a:rPr lang="pl-PL" sz="2800" b="1" dirty="0"/>
              <a:t>w posiadaniu </a:t>
            </a:r>
            <a:r>
              <a:rPr lang="pl-PL" sz="2800" dirty="0"/>
              <a:t>adresata wniosku;</a:t>
            </a:r>
          </a:p>
          <a:p>
            <a:pPr marL="400050" lvl="1" indent="0">
              <a:buNone/>
            </a:pPr>
            <a:r>
              <a:rPr lang="pl-PL" sz="2800" dirty="0"/>
              <a:t>4) wnioskowana informacja nie została ogłoszona w BIP (tylko BIP!);</a:t>
            </a:r>
          </a:p>
          <a:p>
            <a:pPr marL="400050" lvl="1" indent="0">
              <a:buNone/>
            </a:pPr>
            <a:endParaRPr lang="pl-PL" sz="2400" dirty="0"/>
          </a:p>
          <a:p>
            <a:pPr marL="400050" lvl="1" indent="0">
              <a:buNone/>
            </a:pPr>
            <a:endParaRPr lang="pl-PL" sz="2400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9928320C-A3DC-6EF1-F6DB-98D6F4595DFD}"/>
              </a:ext>
            </a:extLst>
          </p:cNvPr>
          <p:cNvSpPr txBox="1"/>
          <p:nvPr/>
        </p:nvSpPr>
        <p:spPr>
          <a:xfrm>
            <a:off x="3505200" y="9105900"/>
            <a:ext cx="1333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i="1" dirty="0"/>
              <a:t>(zob. I. Kamińska, M. </a:t>
            </a:r>
            <a:r>
              <a:rPr lang="pl-PL" sz="1800" i="1" dirty="0" err="1"/>
              <a:t>Rozbicka-Ostrowska</a:t>
            </a:r>
            <a:r>
              <a:rPr lang="pl-PL" sz="1800" i="1" dirty="0"/>
              <a:t>, Ochrona danych osobowych a prawo do informacji publicznej, Warszawa 2021, s. 136-137)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64157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7D3E91-4A82-C629-924E-469906F9DA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25B6D3-9074-BE9C-68A4-7F7C6DF79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811768"/>
            <a:ext cx="15468600" cy="1143000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/>
              <a:t>DECYZJA O ODMOWIE CD.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656589-FCBD-32E2-6FA0-82E171C81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2171700"/>
            <a:ext cx="16611600" cy="6629400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pl-PL" sz="2800" dirty="0"/>
              <a:t>5) do udostępnienia żądanej informacji </a:t>
            </a:r>
            <a:r>
              <a:rPr lang="pl-PL" sz="2800" b="1" dirty="0"/>
              <a:t>nie mają zastosowania przepisy innych ustaw </a:t>
            </a:r>
            <a:r>
              <a:rPr lang="pl-PL" sz="2800" dirty="0"/>
              <a:t>(art. 1 ust. 2 </a:t>
            </a:r>
            <a:r>
              <a:rPr lang="pl-PL" sz="2800" dirty="0" err="1"/>
              <a:t>u.d.i.p</a:t>
            </a:r>
            <a:r>
              <a:rPr lang="pl-PL" sz="2800" dirty="0"/>
              <a:t>.);</a:t>
            </a:r>
          </a:p>
          <a:p>
            <a:pPr marL="400050" lvl="1" indent="0">
              <a:buNone/>
            </a:pPr>
            <a:endParaRPr lang="pl-PL" sz="2800" dirty="0"/>
          </a:p>
          <a:p>
            <a:pPr marL="400050" lvl="1" indent="0">
              <a:buNone/>
            </a:pPr>
            <a:r>
              <a:rPr lang="pl-PL" sz="2800" dirty="0"/>
              <a:t>6) </a:t>
            </a:r>
            <a:r>
              <a:rPr lang="pl-PL" sz="2800" b="1" dirty="0"/>
              <a:t>nie zachodzą przesłanki umorzenia </a:t>
            </a:r>
            <a:r>
              <a:rPr lang="pl-PL" sz="2800" dirty="0"/>
              <a:t>postępowania na podstawie art. 14 ust. 2 </a:t>
            </a:r>
            <a:r>
              <a:rPr lang="pl-PL" sz="2800" dirty="0" err="1"/>
              <a:t>u.d.i.p</a:t>
            </a:r>
            <a:r>
              <a:rPr lang="pl-PL" sz="2800" dirty="0"/>
              <a:t>. (jeżeli informacja publiczna nie może być udostępniona w sposób lub w formie określonych we wniosku, podmiot obowiązany do udostępnienia powiadamia pisemnie wnioskodawcę o przyczynach braku możliwości udostępnienia informacji zgodnie z wnioskiem i wskazuje, w jaki sposób lub w jakiej formie informacja może być udostępniona niezwłocznie. W takim przypadku, jeżeli w terminie 14 dni od powiadomienia wnioskodawca nie złoży wniosku o udostępnienie informacji w sposób lub w formie wskazanych w powiadomieniu, postępowanie o udostępnienie informacji umarza się)</a:t>
            </a:r>
          </a:p>
          <a:p>
            <a:pPr marL="400050" lvl="1" indent="0">
              <a:buNone/>
            </a:pPr>
            <a:endParaRPr lang="pl-PL" sz="2800" dirty="0"/>
          </a:p>
          <a:p>
            <a:pPr marL="400050" lvl="1" indent="0">
              <a:buNone/>
            </a:pPr>
            <a:r>
              <a:rPr lang="pl-PL" sz="2800" dirty="0"/>
              <a:t>7) </a:t>
            </a:r>
            <a:r>
              <a:rPr lang="pl-PL" sz="2800" b="1" dirty="0"/>
              <a:t>zachodzą przesłanki odmowy </a:t>
            </a:r>
            <a:r>
              <a:rPr lang="pl-PL" sz="2800" dirty="0"/>
              <a:t>dostępu do informacji publicznej wynikające z art. 5 ust. 1 -2b </a:t>
            </a:r>
            <a:r>
              <a:rPr lang="pl-PL" sz="2800" dirty="0" err="1"/>
              <a:t>u.d.i.p</a:t>
            </a:r>
            <a:r>
              <a:rPr lang="pl-PL" sz="2800" dirty="0"/>
              <a:t>. lub brak szczególnie istotnego interesu publicznego w udostępnieniu informacji publicznej mającej charakter informacji przetworzonej w rozumieniu art. 3 ust. 1 pkt 1 </a:t>
            </a:r>
            <a:r>
              <a:rPr lang="pl-PL" sz="2800" dirty="0" err="1"/>
              <a:t>u.d.i.p</a:t>
            </a:r>
            <a:r>
              <a:rPr lang="pl-PL" sz="2800" dirty="0"/>
              <a:t>.</a:t>
            </a:r>
          </a:p>
          <a:p>
            <a:pPr marL="400050" lvl="1" indent="0">
              <a:buNone/>
            </a:pPr>
            <a:endParaRPr lang="pl-PL" sz="2400" dirty="0"/>
          </a:p>
          <a:p>
            <a:pPr marL="400050" lvl="1" indent="0">
              <a:buNone/>
            </a:pPr>
            <a:endParaRPr lang="pl-PL" sz="2400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1E6B9A2D-DFE8-0EB5-9DE1-8D781D4DC87C}"/>
              </a:ext>
            </a:extLst>
          </p:cNvPr>
          <p:cNvSpPr txBox="1"/>
          <p:nvPr/>
        </p:nvSpPr>
        <p:spPr>
          <a:xfrm>
            <a:off x="3505200" y="9105900"/>
            <a:ext cx="1333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i="1" dirty="0"/>
              <a:t>(zob. I. Kamińska, M. </a:t>
            </a:r>
            <a:r>
              <a:rPr lang="pl-PL" sz="1800" i="1" dirty="0" err="1"/>
              <a:t>Rozbicka-Ostrowska</a:t>
            </a:r>
            <a:r>
              <a:rPr lang="pl-PL" sz="1800" i="1" dirty="0"/>
              <a:t>, Ochrona danych osobowych a prawo do informacji publicznej, Warszawa 2021, s. 136-137)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1892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00435A-9164-F1AA-3E82-0220D6F9FA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4EBC84-DBAC-6B21-6B37-710491D20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0" y="952500"/>
            <a:ext cx="14478000" cy="8077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4400" b="1" dirty="0"/>
              <a:t>PODSUMOWANIE</a:t>
            </a:r>
          </a:p>
          <a:p>
            <a:pPr marL="0" indent="0" algn="just">
              <a:buNone/>
            </a:pPr>
            <a:endParaRPr lang="pl-PL" sz="2800" b="1" dirty="0"/>
          </a:p>
          <a:p>
            <a:pPr marL="0" indent="0" algn="just">
              <a:buNone/>
            </a:pPr>
            <a:r>
              <a:rPr lang="pl-PL" sz="2800" b="1" dirty="0"/>
              <a:t>1) Kiedy organ wydaje decyzję administracyjną?</a:t>
            </a:r>
          </a:p>
          <a:p>
            <a:pPr marL="1285875" lvl="1" indent="-685800" algn="just">
              <a:buFont typeface="Arial" panose="020B0604020202020204" pitchFamily="34" charset="0"/>
              <a:buChar char="•"/>
            </a:pPr>
            <a:r>
              <a:rPr lang="pl-PL" sz="2800" b="1" dirty="0"/>
              <a:t>ograniczenia - </a:t>
            </a:r>
            <a:r>
              <a:rPr lang="pl-PL" sz="2800" b="1" dirty="0">
                <a:solidFill>
                  <a:srgbClr val="FF0000"/>
                </a:solidFill>
              </a:rPr>
              <a:t>art. 5 </a:t>
            </a:r>
            <a:r>
              <a:rPr lang="pl-PL" sz="2800" b="1" dirty="0" err="1">
                <a:solidFill>
                  <a:srgbClr val="FF0000"/>
                </a:solidFill>
              </a:rPr>
              <a:t>u.d.i.p</a:t>
            </a:r>
            <a:r>
              <a:rPr lang="pl-PL" sz="2800" b="1" dirty="0">
                <a:solidFill>
                  <a:srgbClr val="FF0000"/>
                </a:solidFill>
              </a:rPr>
              <a:t>.</a:t>
            </a:r>
          </a:p>
          <a:p>
            <a:pPr marL="1285875" lvl="1" indent="-685800" algn="just">
              <a:buFont typeface="Arial" panose="020B0604020202020204" pitchFamily="34" charset="0"/>
              <a:buChar char="•"/>
            </a:pPr>
            <a:r>
              <a:rPr lang="pl-PL" sz="2800" b="1" dirty="0"/>
              <a:t>przetworzenie informacji - </a:t>
            </a:r>
            <a:r>
              <a:rPr lang="pl-PL" sz="2800" b="1" dirty="0">
                <a:solidFill>
                  <a:srgbClr val="FF0000"/>
                </a:solidFill>
              </a:rPr>
              <a:t>art. 3 ust.1 pkt 1 </a:t>
            </a:r>
            <a:r>
              <a:rPr lang="pl-PL" sz="2800" b="1" dirty="0" err="1">
                <a:solidFill>
                  <a:srgbClr val="FF0000"/>
                </a:solidFill>
              </a:rPr>
              <a:t>u.d.i.p</a:t>
            </a:r>
            <a:r>
              <a:rPr lang="pl-PL" sz="2800" b="1" dirty="0">
                <a:solidFill>
                  <a:srgbClr val="FF0000"/>
                </a:solidFill>
              </a:rPr>
              <a:t>.</a:t>
            </a:r>
            <a:endParaRPr lang="pl-PL" sz="2800" b="1" dirty="0"/>
          </a:p>
          <a:p>
            <a:pPr marL="1285875" lvl="1" indent="-685800" algn="just">
              <a:buFont typeface="Arial" panose="020B0604020202020204" pitchFamily="34" charset="0"/>
              <a:buChar char="•"/>
            </a:pPr>
            <a:r>
              <a:rPr lang="pl-PL" sz="2800" b="1" dirty="0"/>
              <a:t>umorzenie </a:t>
            </a:r>
            <a:r>
              <a:rPr lang="pl-PL" sz="2800" dirty="0"/>
              <a:t>postępowania </a:t>
            </a:r>
            <a:r>
              <a:rPr lang="pl-PL" sz="2800" b="1" dirty="0"/>
              <a:t>- </a:t>
            </a:r>
            <a:r>
              <a:rPr lang="pl-PL" sz="2800" b="1" dirty="0">
                <a:solidFill>
                  <a:srgbClr val="FF0000"/>
                </a:solidFill>
              </a:rPr>
              <a:t>art. 14 ust. 2 </a:t>
            </a:r>
            <a:r>
              <a:rPr lang="pl-PL" sz="2800" b="1" dirty="0" err="1">
                <a:solidFill>
                  <a:srgbClr val="FF0000"/>
                </a:solidFill>
              </a:rPr>
              <a:t>u.d.i.p</a:t>
            </a:r>
            <a:r>
              <a:rPr lang="pl-PL" sz="2800" b="1" dirty="0">
                <a:solidFill>
                  <a:srgbClr val="FF0000"/>
                </a:solidFill>
              </a:rPr>
              <a:t>.</a:t>
            </a:r>
          </a:p>
          <a:p>
            <a:pPr marL="1285875" lvl="1" indent="-685800" algn="just">
              <a:buFont typeface="Arial" panose="020B0604020202020204" pitchFamily="34" charset="0"/>
              <a:buChar char="•"/>
            </a:pPr>
            <a:r>
              <a:rPr lang="pl-PL" sz="2800" b="1" dirty="0">
                <a:solidFill>
                  <a:srgbClr val="FF0000"/>
                </a:solidFill>
              </a:rPr>
              <a:t>NADUŻYCIE PRAWA ?</a:t>
            </a:r>
          </a:p>
          <a:p>
            <a:pPr marL="0" indent="0" algn="just">
              <a:buNone/>
            </a:pPr>
            <a:r>
              <a:rPr lang="pl-PL" sz="2800" b="1" dirty="0"/>
              <a:t>2) Zgodnie z art. 16 UDIP:</a:t>
            </a:r>
          </a:p>
          <a:p>
            <a:pPr marL="0" indent="0" algn="just">
              <a:buNone/>
            </a:pPr>
            <a:r>
              <a:rPr lang="pl-PL" sz="2800" b="1" dirty="0">
                <a:solidFill>
                  <a:srgbClr val="FF0000"/>
                </a:solidFill>
              </a:rPr>
              <a:t>DO DECYZJI – STOSUJEMY KPA – W AKTACH ZNAJDOWAĆ SIĘ MUSI KOMPLETNY I ZGODNY Z WYMOGAMI FORMALNYMI WNIOSEK.</a:t>
            </a:r>
            <a:endParaRPr lang="pl-PL" sz="2800" dirty="0"/>
          </a:p>
          <a:p>
            <a:pPr marL="0" indent="0" algn="just">
              <a:buNone/>
            </a:pPr>
            <a:r>
              <a:rPr lang="pl-PL" sz="2800" b="1" dirty="0"/>
              <a:t>3) Wniosek w chwili wydawania decyzji posiada</a:t>
            </a:r>
            <a:r>
              <a:rPr lang="pl-PL" sz="2800" dirty="0"/>
              <a:t>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l-PL" sz="2800" dirty="0"/>
              <a:t>Precyzyjny przedmiot żądania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l-PL" sz="2800" dirty="0"/>
              <a:t>Adres wnioskodawcy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l-PL" sz="2800" dirty="0"/>
              <a:t>Podpis</a:t>
            </a:r>
          </a:p>
          <a:p>
            <a:pPr marL="457200" lvl="1" indent="0" algn="just">
              <a:buNone/>
            </a:pPr>
            <a:r>
              <a:rPr lang="pl-PL" sz="2800" dirty="0"/>
              <a:t>+ przesłanka szczególnej istotności dla interesu publicznego (tylko przy informacji przetworzonej)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25331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5F32C6-2D16-9CAF-AA66-CFA26FC79B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955F09-FC68-AA67-82F0-92CB5AC99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/>
              <a:t>PROCEDURA ODMOWY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A01C84-E16C-AF7C-3586-26410F5EE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2328374"/>
            <a:ext cx="14935200" cy="72368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800" dirty="0"/>
              <a:t>Jeżeli zaistnieją przesłanki ustawowe:</a:t>
            </a:r>
          </a:p>
          <a:p>
            <a:pPr marL="0" indent="0">
              <a:buNone/>
            </a:pPr>
            <a:r>
              <a:rPr lang="pl-PL" sz="2800" dirty="0"/>
              <a:t>1) </a:t>
            </a:r>
            <a:r>
              <a:rPr lang="pl-PL" sz="2800" u="sng" dirty="0"/>
              <a:t>obowiązek </a:t>
            </a:r>
            <a:r>
              <a:rPr lang="pl-PL" sz="2800" dirty="0"/>
              <a:t>odmowy</a:t>
            </a:r>
          </a:p>
          <a:p>
            <a:pPr marL="600075" lvl="1" indent="0">
              <a:buNone/>
            </a:pPr>
            <a:r>
              <a:rPr lang="pl-PL" sz="2800" dirty="0"/>
              <a:t>w drodze </a:t>
            </a:r>
            <a:r>
              <a:rPr lang="pl-PL" sz="2800" b="1" dirty="0"/>
              <a:t>decyzji administracyjnej</a:t>
            </a:r>
          </a:p>
          <a:p>
            <a:pPr marL="0" indent="0">
              <a:buNone/>
            </a:pPr>
            <a:r>
              <a:rPr lang="pl-PL" sz="2800" dirty="0"/>
              <a:t>2)  </a:t>
            </a:r>
            <a:r>
              <a:rPr lang="pl-PL" sz="2800" b="1" u="sng" dirty="0"/>
              <a:t>odwołanie</a:t>
            </a:r>
            <a:r>
              <a:rPr lang="pl-PL" sz="2800" b="1" dirty="0"/>
              <a:t>/</a:t>
            </a:r>
            <a:r>
              <a:rPr lang="pl-PL" sz="2800" dirty="0"/>
              <a:t>wniosek o ponowne rozpatrzenie sprawy (fakultatywnie):</a:t>
            </a:r>
          </a:p>
          <a:p>
            <a:pPr marL="0" indent="0">
              <a:buNone/>
            </a:pPr>
            <a:endParaRPr lang="pl-PL" sz="2800" b="1" dirty="0"/>
          </a:p>
          <a:p>
            <a:pPr marL="0" indent="0">
              <a:buNone/>
            </a:pPr>
            <a:r>
              <a:rPr lang="pl-PL" sz="2800" b="1" dirty="0"/>
              <a:t>3) decyzja </a:t>
            </a:r>
            <a:r>
              <a:rPr lang="pl-PL" sz="2800" dirty="0"/>
              <a:t>II instancji – </a:t>
            </a:r>
          </a:p>
          <a:p>
            <a:pPr marL="0" indent="0">
              <a:buNone/>
            </a:pPr>
            <a:endParaRPr lang="pl-PL" sz="2800" dirty="0"/>
          </a:p>
          <a:p>
            <a:pPr marL="0" indent="0">
              <a:buNone/>
            </a:pPr>
            <a:r>
              <a:rPr lang="pl-PL" sz="2800" dirty="0"/>
              <a:t>4) </a:t>
            </a:r>
            <a:r>
              <a:rPr lang="pl-PL" sz="2800" b="1" dirty="0"/>
              <a:t>Skarga</a:t>
            </a:r>
            <a:r>
              <a:rPr lang="pl-PL" sz="2800" dirty="0"/>
              <a:t> do wojewódzkiego sądu administracyjnego - </a:t>
            </a:r>
          </a:p>
          <a:p>
            <a:pPr marL="0" indent="0">
              <a:buNone/>
            </a:pPr>
            <a:endParaRPr lang="pl-PL" sz="2800" b="1" dirty="0"/>
          </a:p>
          <a:p>
            <a:pPr marL="0" indent="0">
              <a:buNone/>
            </a:pPr>
            <a:r>
              <a:rPr lang="pl-PL" sz="2800" b="1" dirty="0"/>
              <a:t>5) odpowiedź</a:t>
            </a:r>
            <a:r>
              <a:rPr lang="pl-PL" sz="2800" dirty="0"/>
              <a:t> na skargę - 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1B1B04E8-C3E3-A07C-6308-7AB7219107D4}"/>
              </a:ext>
            </a:extLst>
          </p:cNvPr>
          <p:cNvSpPr/>
          <p:nvPr/>
        </p:nvSpPr>
        <p:spPr>
          <a:xfrm>
            <a:off x="13487400" y="2143609"/>
            <a:ext cx="1836204" cy="1371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dirty="0"/>
              <a:t>14 dni – do 2 miesięcy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DF52410E-54C1-936A-CB55-F8060D74D345}"/>
              </a:ext>
            </a:extLst>
          </p:cNvPr>
          <p:cNvSpPr/>
          <p:nvPr/>
        </p:nvSpPr>
        <p:spPr>
          <a:xfrm>
            <a:off x="13487400" y="4950261"/>
            <a:ext cx="1836204" cy="7560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700" dirty="0"/>
              <a:t>14 dni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96C52323-EF9D-5ADD-E8C5-C316D4D1BD59}"/>
              </a:ext>
            </a:extLst>
          </p:cNvPr>
          <p:cNvSpPr/>
          <p:nvPr/>
        </p:nvSpPr>
        <p:spPr>
          <a:xfrm>
            <a:off x="13498643" y="6065927"/>
            <a:ext cx="1836204" cy="7560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700" dirty="0"/>
              <a:t>30 dni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351A40EB-3042-6A3E-A439-EEC5B0870481}"/>
              </a:ext>
            </a:extLst>
          </p:cNvPr>
          <p:cNvSpPr/>
          <p:nvPr/>
        </p:nvSpPr>
        <p:spPr>
          <a:xfrm>
            <a:off x="13498643" y="7431577"/>
            <a:ext cx="1836204" cy="7560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700" dirty="0"/>
              <a:t>15 dni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DA16EC57-A71B-8D8B-6D4B-990366D99AB0}"/>
              </a:ext>
            </a:extLst>
          </p:cNvPr>
          <p:cNvSpPr/>
          <p:nvPr/>
        </p:nvSpPr>
        <p:spPr>
          <a:xfrm>
            <a:off x="13487400" y="3750662"/>
            <a:ext cx="1836204" cy="7560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700" dirty="0"/>
              <a:t>14 dni</a:t>
            </a:r>
          </a:p>
        </p:txBody>
      </p:sp>
    </p:spTree>
    <p:extLst>
      <p:ext uri="{BB962C8B-B14F-4D97-AF65-F5344CB8AC3E}">
        <p14:creationId xmlns:p14="http://schemas.microsoft.com/office/powerpoint/2010/main" val="30196763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7DE2C0-3B48-ED1F-A1D1-1322E37ACF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51B630-7A69-CF31-4009-97DF0A3D8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723900"/>
            <a:ext cx="15468600" cy="1143000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/>
              <a:t>SĄD ADMINISTRACYJNY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18C19B-6211-C648-1CFB-6910B8924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2400300"/>
            <a:ext cx="15468600" cy="685800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l-PL" sz="2800" dirty="0"/>
              <a:t>Kontrola działalności administracji publicznej przez sądy polega na rozpatrywaniu skarg</a:t>
            </a:r>
          </a:p>
          <a:p>
            <a:pPr marL="0" indent="0" algn="ctr">
              <a:spcBef>
                <a:spcPts val="0"/>
              </a:spcBef>
              <a:buNone/>
            </a:pPr>
            <a:endParaRPr lang="pl-PL" sz="28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pl-PL" sz="2800" b="1" dirty="0"/>
              <a:t>SKARGA NA BEZCZYNNOŚĆ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l-PL" sz="2800" dirty="0"/>
              <a:t>Organ pozostaje w bezczynności jeżeli w ustawowym terminie nie podejmie czynności </a:t>
            </a:r>
          </a:p>
          <a:p>
            <a:pPr marL="0" indent="0" algn="ctr">
              <a:spcBef>
                <a:spcPts val="0"/>
              </a:spcBef>
              <a:buNone/>
            </a:pPr>
            <a:endParaRPr lang="pl-PL" sz="2800" dirty="0"/>
          </a:p>
          <a:p>
            <a:pPr algn="ctr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brak udostępnienia informacji publicznej lub wydania decyzji w terminie (DO 2 MIESIĘCY)</a:t>
            </a:r>
          </a:p>
          <a:p>
            <a:pPr algn="ctr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informacja wbrew twierdzeniom organu jest informacją publiczną</a:t>
            </a:r>
          </a:p>
          <a:p>
            <a:pPr algn="ctr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organ udziela informacji niebędącej przedmiotem wniosku </a:t>
            </a:r>
          </a:p>
          <a:p>
            <a:pPr algn="ctr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organ udziela informacji niepełnej, niejasnej, czy niewiarygodnej </a:t>
            </a:r>
          </a:p>
          <a:p>
            <a:pPr algn="ctr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organ odmawia udzielenia informacji w nieprzewidzianej do tej czynności formie</a:t>
            </a:r>
          </a:p>
          <a:p>
            <a:pPr algn="ctr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informacja wbrew twierdzeniom organu jest w jego posiadaniu</a:t>
            </a:r>
          </a:p>
          <a:p>
            <a:pPr algn="ctr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wniosek dostępowy wbrew twierdzeniom organu jest precyzyjny</a:t>
            </a:r>
          </a:p>
          <a:p>
            <a:pPr algn="ctr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informacja wbrew twierdzeniom organu nie podlega udostępnieniu w odrębnych trybach ustawowych</a:t>
            </a:r>
          </a:p>
          <a:p>
            <a:pPr algn="ctr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organ jest podmiotem zobowiązanym, choć twierdzi, że nie jest</a:t>
            </a:r>
          </a:p>
          <a:p>
            <a:pPr marL="771525" indent="-771525" algn="ctr">
              <a:spcBef>
                <a:spcPts val="0"/>
              </a:spcBef>
              <a:buAutoNum type="arabicParenR" startAt="2"/>
            </a:pPr>
            <a:endParaRPr lang="pl-PL" sz="2800" dirty="0"/>
          </a:p>
          <a:p>
            <a:pPr marL="0" indent="0" algn="ctr">
              <a:spcBef>
                <a:spcPts val="0"/>
              </a:spcBef>
              <a:buNone/>
            </a:pPr>
            <a:r>
              <a:rPr lang="pl-PL" sz="2800" b="1" dirty="0"/>
              <a:t>SKARGA NA DECYZJĘ ADMINISTRACYJNĄ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l-PL" sz="2800" dirty="0"/>
              <a:t>Kwestionowanie przesłanek odmowy udostępnienia informacji publicznej lub umorzenia postępowania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67199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56DB4A-248D-BD0F-6110-333B439912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4A17D9-E884-5F58-799A-65402A6AB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811768"/>
            <a:ext cx="15468600" cy="1143000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/>
              <a:t>SKARGA NA BEZCZYNNOŚĆ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327233-3E81-5B5A-BBD7-1D4955A82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7900"/>
            <a:ext cx="16611600" cy="6629400"/>
          </a:xfrm>
        </p:spPr>
        <p:txBody>
          <a:bodyPr>
            <a:noAutofit/>
          </a:bodyPr>
          <a:lstStyle/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dirty="0"/>
              <a:t>skarga na bezczynność </a:t>
            </a:r>
            <a:r>
              <a:rPr lang="pl-PL" sz="2800" b="1" dirty="0"/>
              <a:t>musi być poprzedzona wnioskiem </a:t>
            </a:r>
            <a:r>
              <a:rPr lang="pl-PL" sz="2800" dirty="0"/>
              <a:t>dostępowym a </a:t>
            </a:r>
            <a:r>
              <a:rPr lang="pl-PL" sz="2800" b="1" dirty="0"/>
              <a:t>nie musi być poprzedzona ponagleniem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dirty="0"/>
              <a:t>skarga na bezczynność może być wniesiona </a:t>
            </a:r>
            <a:r>
              <a:rPr lang="pl-PL" sz="2800" b="1" dirty="0"/>
              <a:t>w każdym czasie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b="1" dirty="0"/>
              <a:t>przekazanie akt i odpowiedzi na skargę następuje w terminie 15 dni </a:t>
            </a:r>
            <a:r>
              <a:rPr lang="pl-PL" sz="2800" dirty="0"/>
              <a:t>od dnia otrzymania skargi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dirty="0"/>
              <a:t>jako akta sprawy należy traktować wszystkie materiały, które organ zgromadził w celu rozpatrzenia wniosku, akta sprawy mają być uporządkowane i kompletne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dirty="0"/>
              <a:t>odpowiedź na skargę jest pismem procesowym w rozumieniu art. 45 </a:t>
            </a:r>
            <a:r>
              <a:rPr lang="pl-PL" sz="2800" dirty="0" err="1"/>
              <a:t>p.p.s.a</a:t>
            </a:r>
            <a:r>
              <a:rPr lang="pl-PL" sz="2800" dirty="0"/>
              <a:t>.,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b="1" dirty="0"/>
              <a:t>w treści odpowiedzi na skargę nie można uzupełniać zaskarżonej decyzji o nowe twierdzenia, oceny itd. </a:t>
            </a:r>
            <a:r>
              <a:rPr lang="pl-PL" sz="2800" dirty="0"/>
              <a:t>w treści odpowiedzi na skargę można tylko dodatkowo uzasadniać podjęte działania lub wydaną decyzję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dirty="0"/>
              <a:t>w razie braku przekazania skargi i akt sąd na wniosek skarżącego może orzec grzywnę. Jeżeli organ nadal nie przekazuje skargi sąd może na żądanie skarżącego rozpoznać sprawę na podstawie nadesłanego odpisu skargi, gdy stan faktyczny i prawny przedstawiony w skardze nie budzi uzasadnionych wątpliwości. O rażących przypadkach naruszenia tych obowiązków skład orzekający lub prezes sądu zawiadamia organy właściwe do rozpatrywania petycji, skarg i wniosków.</a:t>
            </a:r>
          </a:p>
          <a:p>
            <a:pPr marL="400050" lvl="1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4677527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676483-091F-6729-C75A-6B24D8D73F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4E70AB-617C-5F5B-CF11-C46980D0C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500"/>
            <a:ext cx="16611600" cy="7543800"/>
          </a:xfrm>
        </p:spPr>
        <p:txBody>
          <a:bodyPr>
            <a:noAutofit/>
          </a:bodyPr>
          <a:lstStyle/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dirty="0"/>
              <a:t>zakresem rozpoznania sądu I instancji objęte więc są wszystkie czynności i akty wydane w danej sprawie administracyjnej, niezależnie od tego, w jakim stadium postępowania i w jakim trybie zostały podjęte lub wydane, jeżeli tylko dotyczą tej samej sprawy administracyjnej (Wyrok NSA z 15.11.2006 r., II OSK 1353/05)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endParaRPr lang="pl-PL" sz="2800" dirty="0"/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dirty="0"/>
              <a:t>sąd, uwzględniając skargę na bezczynność:</a:t>
            </a:r>
          </a:p>
          <a:p>
            <a:pPr marL="1600200" lvl="2" indent="-514350">
              <a:buFont typeface="Wingdings" panose="05000000000000000000" pitchFamily="2" charset="2"/>
              <a:buChar char="§"/>
            </a:pPr>
            <a:r>
              <a:rPr lang="pl-PL" sz="2800" b="1" dirty="0"/>
              <a:t>zobowiązuje organ do rozpatrzenia wniosku</a:t>
            </a:r>
          </a:p>
          <a:p>
            <a:pPr marL="1600200" lvl="2" indent="-514350">
              <a:buFont typeface="Wingdings" panose="05000000000000000000" pitchFamily="2" charset="2"/>
              <a:buChar char="§"/>
            </a:pPr>
            <a:r>
              <a:rPr lang="pl-PL" sz="2800" b="1" dirty="0"/>
              <a:t>stwierdza, czy organ dopuścił się bezczynności </a:t>
            </a:r>
          </a:p>
          <a:p>
            <a:pPr marL="1600200" lvl="2" indent="-514350">
              <a:buFont typeface="Wingdings" panose="05000000000000000000" pitchFamily="2" charset="2"/>
              <a:buChar char="§"/>
            </a:pPr>
            <a:r>
              <a:rPr lang="pl-PL" sz="2800" dirty="0"/>
              <a:t>stwierdza, czy bezczynność organu miały miejsce z </a:t>
            </a:r>
            <a:r>
              <a:rPr lang="pl-PL" sz="2800" b="1" dirty="0"/>
              <a:t>rażącym naruszeniem prawa</a:t>
            </a:r>
            <a:r>
              <a:rPr lang="pl-PL" sz="2800" dirty="0"/>
              <a:t>.</a:t>
            </a:r>
          </a:p>
          <a:p>
            <a:pPr marL="1600200" lvl="2" indent="-514350">
              <a:buFont typeface="Wingdings" panose="05000000000000000000" pitchFamily="2" charset="2"/>
              <a:buChar char="§"/>
            </a:pPr>
            <a:r>
              <a:rPr lang="pl-PL" sz="2800" dirty="0"/>
              <a:t>sąd może ponadto orzec z urzędu albo na wniosek strony o wymierzeniu organowi grzywny w wysokości określonej w art. 154 § 6 lub przyznać od organu na rzecz skarżącego sumę pieniężną do wysokości </a:t>
            </a:r>
            <a:r>
              <a:rPr lang="pl-PL" sz="2800" b="1" dirty="0"/>
              <a:t>połowy </a:t>
            </a:r>
            <a:r>
              <a:rPr lang="pl-PL" sz="2800" dirty="0"/>
              <a:t>kwoty określonej w art. 154 § 6.</a:t>
            </a:r>
          </a:p>
          <a:p>
            <a:pPr marL="400050" lvl="1" indent="0">
              <a:buNone/>
            </a:pPr>
            <a:r>
              <a:rPr lang="pl-PL" sz="2800" dirty="0"/>
              <a:t>art. 154 § 6 </a:t>
            </a:r>
            <a:r>
              <a:rPr lang="pl-PL" sz="2800" dirty="0" err="1"/>
              <a:t>ppsa</a:t>
            </a:r>
            <a:r>
              <a:rPr lang="pl-PL" sz="2800" dirty="0"/>
              <a:t>: Grzywnę, o której mowa w § 1, wymierza się do wysokości dziesięciokrotnego przeciętnego wynagrodzenia miesięcznego w gospodarce narodowej w roku poprzednim, ogłaszanego przez Prezesa Głównego Urzędu Statystycznego na podstawie odrębnych przepisów.</a:t>
            </a:r>
          </a:p>
          <a:p>
            <a:pPr marL="400050" lvl="1" indent="0">
              <a:buNone/>
            </a:pPr>
            <a:r>
              <a:rPr lang="pl-PL" sz="2800" dirty="0"/>
              <a:t>Obecnie: </a:t>
            </a:r>
            <a:r>
              <a:rPr lang="pl-PL" sz="2800" b="1" dirty="0"/>
              <a:t>grzywna do 10x 8181,72= 81817,20 zł</a:t>
            </a:r>
            <a:r>
              <a:rPr lang="pl-PL" sz="2800" dirty="0"/>
              <a:t>, </a:t>
            </a:r>
            <a:r>
              <a:rPr lang="pl-PL" sz="2800" b="1" dirty="0"/>
              <a:t>suma pieniężna do 40 908,60 zł</a:t>
            </a:r>
          </a:p>
          <a:p>
            <a:pPr marL="400050" lvl="1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033199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2F6703-3C4B-EA09-F669-9AAF62880D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8C2BB-2CA2-F17B-0533-787ADA95145F}"/>
              </a:ext>
            </a:extLst>
          </p:cNvPr>
          <p:cNvSpPr txBox="1">
            <a:spLocks/>
          </p:cNvSpPr>
          <p:nvPr/>
        </p:nvSpPr>
        <p:spPr>
          <a:xfrm>
            <a:off x="2971800" y="411957"/>
            <a:ext cx="12344400" cy="1714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/>
              <a:t>NADUŻYCIE PRAWA DO INFORMACJI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EB554657-2EB6-956E-5439-F1225E50A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11152"/>
            <a:ext cx="16459200" cy="762814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28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3000" dirty="0"/>
              <a:t>działania (w tym formalnie zgodne z prawem), które nie mieszczą się w przyjętych przez ustawodawcę celach lub aksjologii prawa do informacji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3000" dirty="0"/>
              <a:t>wykorzystanie prawa do informacji dla osiągnięcia celu innego niż dbałość o dobro publiczne (przejrzystość państwa, jego struktur, jawność administracji)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3000" dirty="0"/>
              <a:t>korzystanie z UDIP dla zaspokojenia indywidualnych potrzeb, osiągnięcia prywatnych i partykularnych celów, w tym zawodowych, handlowych, edukacyjnych - wnioski w swoich sprawach prywatnych, które nie dotyczą sprawy publicznej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3000" dirty="0"/>
              <a:t>korzystanie z prawa do informacji w celu utrudnienia działania zobowiązanego organu – wnioski </a:t>
            </a:r>
            <a:r>
              <a:rPr lang="pl-PL" sz="3000" dirty="0" err="1"/>
              <a:t>spamowe</a:t>
            </a:r>
            <a:r>
              <a:rPr lang="pl-PL" sz="3000" dirty="0"/>
              <a:t>, wnioski powielane, wnioski masowe,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3000" dirty="0"/>
              <a:t>żądanie nadmiernego przetworzenia informacji publicznej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3000" dirty="0"/>
              <a:t>żądanie informacji na potrzeby innego postępowania z pominięciem procedur (np. </a:t>
            </a:r>
            <a:r>
              <a:rPr lang="pl-PL" sz="3000" dirty="0" err="1"/>
              <a:t>kpc</a:t>
            </a:r>
            <a:r>
              <a:rPr lang="pl-PL" sz="3000" dirty="0"/>
              <a:t>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pl-PL" sz="30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l-PL" sz="3000" dirty="0"/>
              <a:t>dotyczy jednostkowych indywidulanych przypadków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l-PL" sz="3000" dirty="0"/>
              <a:t>ocena działania z perspektywy zakłócania zadań publicznych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l-PL" sz="3000" dirty="0"/>
              <a:t>nie powinna decydować waga sprawy!</a:t>
            </a:r>
          </a:p>
          <a:p>
            <a:pPr marL="0" indent="0">
              <a:spcBef>
                <a:spcPts val="0"/>
              </a:spcBef>
              <a:buNone/>
            </a:pPr>
            <a:endParaRPr lang="pl-PL" sz="3000" b="1" u="sng" dirty="0"/>
          </a:p>
          <a:p>
            <a:pPr marL="0" indent="0">
              <a:spcBef>
                <a:spcPts val="0"/>
              </a:spcBef>
              <a:buNone/>
            </a:pPr>
            <a:r>
              <a:rPr lang="pl-PL" sz="3000" b="1" dirty="0"/>
              <a:t>Zastrzeżenia: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3000" b="1" dirty="0"/>
              <a:t>brak w UDIP konstrukcji nadużycia prawa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3000" b="1" dirty="0"/>
              <a:t>brak możliwości badania interesu prawnego i faktycznego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3000" b="1" dirty="0"/>
              <a:t>niewłaściwe zastosowanie tej konstrukcji może prowadzić do naruszenia prawa do informacji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3000" b="1" dirty="0"/>
              <a:t>nadużycie opiera się na luzach decyzyjnych dopuszczalnych w ramach realizacji konstytucyjnej  zasady proporcjonalności</a:t>
            </a:r>
          </a:p>
        </p:txBody>
      </p:sp>
    </p:spTree>
    <p:extLst>
      <p:ext uri="{BB962C8B-B14F-4D97-AF65-F5344CB8AC3E}">
        <p14:creationId xmlns:p14="http://schemas.microsoft.com/office/powerpoint/2010/main" val="15356802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E424F2-0AE2-298B-C972-B546BE4E5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A08932-263C-7F0E-1615-4E952572C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500"/>
            <a:ext cx="16611600" cy="7543800"/>
          </a:xfrm>
        </p:spPr>
        <p:txBody>
          <a:bodyPr>
            <a:noAutofit/>
          </a:bodyPr>
          <a:lstStyle/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dirty="0"/>
              <a:t>W dotychczasowej praktyce orzeczniczej przyjmuje się, że bezczynność w przedmiocie udostępniania informacji publicznej należy ocenić jako </a:t>
            </a:r>
            <a:r>
              <a:rPr lang="pl-PL" sz="2800" b="1" dirty="0"/>
              <a:t>rażące naruszenie prawa </a:t>
            </a:r>
            <a:r>
              <a:rPr lang="pl-PL" sz="2800" dirty="0"/>
              <a:t>w następujących sytuacjach:</a:t>
            </a:r>
          </a:p>
          <a:p>
            <a:pPr marL="1543050" lvl="2" indent="-457200">
              <a:buFont typeface="Wingdings" panose="05000000000000000000" pitchFamily="2" charset="2"/>
              <a:buChar char="§"/>
            </a:pPr>
            <a:r>
              <a:rPr lang="pl-PL" sz="2800" dirty="0"/>
              <a:t>gdy adresat wniosku pozostawia wniosek bez odpowiedzi w jakiejkolwiek formie bądź przewleka ustosunkowanie się do wniosku (zob. wyrok WSA w Gdańsku z 25.06.2014 r., II SAB/Gd 66/14),</a:t>
            </a:r>
          </a:p>
          <a:p>
            <a:pPr marL="1543050" lvl="2" indent="-457200">
              <a:buFont typeface="Wingdings" panose="05000000000000000000" pitchFamily="2" charset="2"/>
              <a:buChar char="§"/>
            </a:pPr>
            <a:r>
              <a:rPr lang="pl-PL" sz="2800" dirty="0"/>
              <a:t>gdy udostępnienie żądanej informacji publicznej następuje po upływie 3 lat od złożenia wniosku i dopiero po złożeniu skargi do sądu (zob. wyrok WSA w Łodzi z 14.05.2014 r., II SAB/</a:t>
            </a:r>
            <a:r>
              <a:rPr lang="pl-PL" sz="2800" dirty="0" err="1"/>
              <a:t>Łd</a:t>
            </a:r>
            <a:r>
              <a:rPr lang="pl-PL" sz="2800" dirty="0"/>
              <a:t> 47/14),</a:t>
            </a:r>
          </a:p>
          <a:p>
            <a:pPr marL="1543050" lvl="2" indent="-457200">
              <a:buFont typeface="Wingdings" panose="05000000000000000000" pitchFamily="2" charset="2"/>
              <a:buChar char="§"/>
            </a:pPr>
            <a:r>
              <a:rPr lang="pl-PL" sz="2800" dirty="0"/>
              <a:t>gdy stan bezczynności jest oczywisty, widoczny nawet przy wstępnej ocenie akt sprawy (zob. wyrok WSA w Lublinie z 6.05.2014 r., II SAB/Lu 104/14),</a:t>
            </a:r>
          </a:p>
          <a:p>
            <a:pPr marL="1543050" lvl="2" indent="-457200">
              <a:buFont typeface="Wingdings" panose="05000000000000000000" pitchFamily="2" charset="2"/>
              <a:buChar char="§"/>
            </a:pPr>
            <a:r>
              <a:rPr lang="pl-PL" sz="2800" dirty="0"/>
              <a:t>gdy ma miejsce znaczne przekroczenie terminów załatwienia sprawy (wyrok WSA w Krakowie z 24.01.2014 r., II SAB/Kr 313/13).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dirty="0"/>
              <a:t>Jednakże w celu ustalenia, czy naruszenie prawa jest rażące, należy uwzględnić nie tylko proste zestawienie terminów rozpoczęcia postępowania i jego zakończenie, lecz także uwarunkowane okolicznościami materialnoprawnymi sprawy czynności, jakie powinien podjąć adresat wniosku do merytorycznego rozstrzygnięcia konkretnej sprawy (zob. wyrok WSA w Gorzowie Wielkopolskim z 28.05.2014 r., II SAB/Go 32/14).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endParaRPr lang="pl-PL" sz="2800" dirty="0"/>
          </a:p>
          <a:p>
            <a:pPr marL="857250" lvl="1" indent="-457200" algn="r">
              <a:buFont typeface="Wingdings" panose="05000000000000000000" pitchFamily="2" charset="2"/>
              <a:buChar char="Ø"/>
            </a:pPr>
            <a:r>
              <a:rPr lang="pl-PL" sz="1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I. Kamińska, M. </a:t>
            </a:r>
            <a:r>
              <a:rPr lang="pl-PL" sz="14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Rozbicka-Ostrowska</a:t>
            </a:r>
            <a:r>
              <a:rPr lang="pl-PL" sz="1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[w:] I. Kamińska, M. </a:t>
            </a:r>
            <a:r>
              <a:rPr lang="pl-PL" sz="14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Rozbicka-Ostrowska</a:t>
            </a:r>
            <a:r>
              <a:rPr lang="pl-PL" sz="1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lang="pl-PL" sz="1400" b="0" i="1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Ustawa o dostępie do informacji publicznej. Komentarz, wyd. III</a:t>
            </a:r>
            <a:r>
              <a:rPr lang="pl-PL" sz="1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Warszawa 2016, art. 13.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9654744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53F438-0AA4-A2E5-9898-7FB26B5A63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94C26E-AB5A-33C0-47AA-7EE2749BB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23900"/>
            <a:ext cx="16611600" cy="8839200"/>
          </a:xfrm>
        </p:spPr>
        <p:txBody>
          <a:bodyPr>
            <a:noAutofit/>
          </a:bodyPr>
          <a:lstStyle/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dirty="0"/>
              <a:t>Przyznanie od organu na rzecz skarżącego </a:t>
            </a:r>
            <a:r>
              <a:rPr lang="pl-PL" sz="2800" b="1" dirty="0"/>
              <a:t>sumy pieniężnej </a:t>
            </a:r>
            <a:r>
              <a:rPr lang="pl-PL" sz="2800" dirty="0"/>
              <a:t>ma przede wszystkim na celu danie stronie swoistego zadośćuczynienia za ignorowanie jej uzasadnionego interesu w terminowym załatwieniu sprawy. </a:t>
            </a:r>
            <a:r>
              <a:rPr lang="pl-PL" sz="2800" b="1" dirty="0"/>
              <a:t>Środek ten stanowi dodatkowe wzmocnienie ochrony interesów skarżącego. Pełni nie tylko funkcję prewencyjno-represyjną, z uwagi na groźbę konieczności wydatkowania określonej kwoty ze środków publicznych na rzecz strony postępowania, a tym samym wzmacnia gwarancję terminowego załatwiania spraw, ale przede wszystkim funkcję kompensacyjną</a:t>
            </a:r>
            <a:r>
              <a:rPr lang="pl-PL" sz="2800" dirty="0"/>
              <a:t>. Przyznanie stronie sumy pieniężnej pozostaje bez wpływu na przysługujące jej od organu odszkodowanie. Ma być on natomiast swego rodzaju zadośćuczynieniem za wszelkiego rodzaju dolegliwości i niedogodności, jakich strona doznała na skutek opieszałego i przewlekłego sposobu rozpoznawania jej sprawy przez organ (Wyrok NSA z 6.08.2019 r., II OSK 532/19)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endParaRPr lang="pl-PL" sz="2800" dirty="0"/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b="1" dirty="0"/>
              <a:t>Wybór środka (grzywna lub suma pieniężna) należy do sądu</a:t>
            </a:r>
            <a:r>
              <a:rPr lang="pl-PL" sz="2800" dirty="0"/>
              <a:t>, przy czym od razu warto zauważyć, że środki te występują wobec siebie w ramach alternatywy zwykłej. Wybór sądu powinien być w pierwszym rzędzie uwarunkowany celem skargi na bezczynność, którym jest zwalczenie bezczynności i doprowadzenie do zakończenia postępowania, a także zapobieganie bezczynności lub przewlekłemu prowadzeniu postępowania. W tym kontekście widzieć także należy </a:t>
            </a:r>
            <a:r>
              <a:rPr lang="pl-PL" sz="2800" b="1" dirty="0"/>
              <a:t>dyscyplinowanie organu</a:t>
            </a:r>
            <a:r>
              <a:rPr lang="pl-PL" sz="2800" dirty="0"/>
              <a:t>. </a:t>
            </a:r>
            <a:r>
              <a:rPr lang="pl-PL" sz="2800" b="1" dirty="0"/>
              <a:t>Dopiero gdy sąd uzna, że dla realizacji powyższego celu nie wystarczy wymierzenie organowi grzywny, może przyznać skarżącemu sumę pieniężną</a:t>
            </a:r>
            <a:r>
              <a:rPr lang="pl-PL" sz="2800" dirty="0"/>
              <a:t>. To, że przyznanie sumy pieniężnej ma charakter kompensacyjny, nie podważa stanowiska, że może być ona przyznana tylko w sytuacji, gdy to przyznanie jest potrzebne dla osiągnięcia celu orzeczenia rozstrzygającego skargę na bezczynność: zwalczenia bezczynności organu oraz zdyscyplinowania organu (Wyrok NSA z 14.06.2019 r., II OSK 111/19)</a:t>
            </a:r>
          </a:p>
        </p:txBody>
      </p:sp>
    </p:spTree>
    <p:extLst>
      <p:ext uri="{BB962C8B-B14F-4D97-AF65-F5344CB8AC3E}">
        <p14:creationId xmlns:p14="http://schemas.microsoft.com/office/powerpoint/2010/main" val="40787976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7FF475-AE09-684C-2171-87D5398DB1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DFCBE6-EA40-5EFC-F99B-0CD96CF0A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0100"/>
            <a:ext cx="16611600" cy="8077200"/>
          </a:xfrm>
        </p:spPr>
        <p:txBody>
          <a:bodyPr>
            <a:noAutofit/>
          </a:bodyPr>
          <a:lstStyle/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b="1" dirty="0"/>
              <a:t>oceny bezczynności dokonuje się według stanu faktycznego na dzień orzekania, jak też na dzień wniesienia skargi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endParaRPr lang="pl-PL" sz="2800" dirty="0"/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dirty="0"/>
              <a:t>gdy informacja publiczna została udostępniona po wniesieniu skargi na bezczynność, nie znajduje uzasadnienia jedynie zobowiązanie organu do załatwienia wniosku 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endParaRPr lang="pl-PL" sz="2800" dirty="0"/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dirty="0"/>
              <a:t>dalej będzie konieczne stwierdzenie, czy zobowiązany dopuścił się bezczynności, i wskazanie, czy ta bezczynność miała miejsce z rażącym naruszeniem prawa</a:t>
            </a:r>
          </a:p>
          <a:p>
            <a:pPr marL="400050" lvl="1" indent="0">
              <a:buNone/>
            </a:pPr>
            <a:endParaRPr lang="pl-PL" sz="2800" dirty="0"/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dirty="0"/>
              <a:t>Należy pamiętać o: </a:t>
            </a:r>
          </a:p>
          <a:p>
            <a:pPr marL="1543050" lvl="2" indent="-457200">
              <a:buFont typeface="Wingdings" panose="05000000000000000000" pitchFamily="2" charset="2"/>
              <a:buChar char="§"/>
            </a:pPr>
            <a:r>
              <a:rPr lang="pl-PL" sz="2800" b="1" dirty="0"/>
              <a:t>uprawnieniach sygnalizacyjnych</a:t>
            </a:r>
            <a:r>
              <a:rPr lang="pl-PL" sz="2800" dirty="0"/>
              <a:t>: art. 155 par. 1 </a:t>
            </a:r>
            <a:r>
              <a:rPr lang="pl-PL" sz="2800" dirty="0" err="1"/>
              <a:t>ppsa</a:t>
            </a:r>
            <a:r>
              <a:rPr lang="pl-PL" sz="2800" dirty="0"/>
              <a:t> - W razie stwierdzenia w toku rozpoznawania sprawy istotnych naruszeń prawa lub okoliczności mających wpływ na ich powstanie, skład orzekający sądu może, w formie postanowienia, poinformować właściwe organy lub ich organy zwierzchnie o tych uchybieniach.</a:t>
            </a:r>
          </a:p>
          <a:p>
            <a:pPr marL="1543050" lvl="2" indent="-457200">
              <a:buFont typeface="Wingdings" panose="05000000000000000000" pitchFamily="2" charset="2"/>
              <a:buChar char="§"/>
            </a:pPr>
            <a:r>
              <a:rPr lang="pl-PL" sz="2800" b="1" dirty="0"/>
              <a:t>ponownej skardze na bezczynność </a:t>
            </a:r>
            <a:r>
              <a:rPr lang="pl-PL" sz="2800" dirty="0"/>
              <a:t>z art. 154 par. 1 </a:t>
            </a:r>
            <a:r>
              <a:rPr lang="pl-PL" sz="2800" dirty="0" err="1"/>
              <a:t>ppsa</a:t>
            </a:r>
            <a:r>
              <a:rPr lang="pl-PL" sz="2800" dirty="0"/>
              <a:t>: W razie niewykonania wyroku uwzględniającego skargę na bezczynność lub przewlekłe prowadzenie postępowania strona, po uprzednim pisemnym wezwaniu właściwego organu do wykonania wyroku lub załatwienia sprawy, może wnieść skargę w tym przedmiocie, żądając wymierzenia temu organowi grzywny.</a:t>
            </a:r>
          </a:p>
          <a:p>
            <a:pPr marL="400050" lvl="1" indent="0">
              <a:buNone/>
            </a:pPr>
            <a:endParaRPr lang="pl-PL" sz="2400" dirty="0"/>
          </a:p>
          <a:p>
            <a:pPr marL="400050" lvl="1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3641561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1B6ED8-BA71-C802-ED81-BF946077C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1FDAFB-BD8E-6ACE-6869-988418E1D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811768"/>
            <a:ext cx="15468600" cy="1143000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/>
              <a:t>SKARGA KASACYJNA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0F34D-E9CB-5AC0-6C38-3D47E489E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7900"/>
            <a:ext cx="16611600" cy="7467600"/>
          </a:xfrm>
        </p:spPr>
        <p:txBody>
          <a:bodyPr>
            <a:noAutofit/>
          </a:bodyPr>
          <a:lstStyle/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dirty="0"/>
              <a:t>Skargę kasacyjną można oprzeć na następujących podstawach</a:t>
            </a:r>
          </a:p>
          <a:p>
            <a:pPr marL="1085850" lvl="2" indent="0">
              <a:buNone/>
            </a:pPr>
            <a:r>
              <a:rPr lang="pl-PL" sz="2800" dirty="0"/>
              <a:t>1) naruszeniu prawa materialnego przez błędną jego wykładnię lub niewłaściwe zastosowanie;</a:t>
            </a:r>
          </a:p>
          <a:p>
            <a:pPr marL="1085850" lvl="2" indent="0">
              <a:buNone/>
            </a:pPr>
            <a:r>
              <a:rPr lang="pl-PL" sz="2800" dirty="0"/>
              <a:t>2) naruszeniu przepisów postępowania, jeżeli uchybienie to mogło mieć istotny wpływ na wynik sprawy.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dirty="0"/>
              <a:t>naruszenie prawa materialnego może przejawiać się w dwóch postaciach: </a:t>
            </a:r>
            <a:r>
              <a:rPr lang="pl-PL" sz="2800" b="1" dirty="0"/>
              <a:t>jako błędna wykładnia albo jako niewłaściwe zastosowanie</a:t>
            </a:r>
            <a:r>
              <a:rPr lang="pl-PL" sz="2800" dirty="0"/>
              <a:t> określonego przepisu prawa. </a:t>
            </a:r>
            <a:r>
              <a:rPr lang="pl-PL" sz="2800" b="1" dirty="0"/>
              <a:t>Podnosząc zarzut naruszenia prawa materialnego przez jego błędną wykładnię wykazać należy, że sąd mylnie zrozumiał stosowany przepis prawa</a:t>
            </a:r>
            <a:r>
              <a:rPr lang="pl-PL" sz="2800" dirty="0"/>
              <a:t>, natomiast </a:t>
            </a:r>
            <a:r>
              <a:rPr lang="pl-PL" sz="2800" b="1" dirty="0"/>
              <a:t>uzasadniając zarzut niewłaściwego zastosowania przepisu prawa materialnego wykazać należy, że sąd stosując przepis popełnił błąd subsumcji</a:t>
            </a:r>
            <a:r>
              <a:rPr lang="pl-PL" sz="2800" dirty="0"/>
              <a:t>, czyli że niewłaściwie uznał, iż stan faktyczny przyjęty w sprawie odpowiada lub nie odpowiada stanowi faktycznemu zawartemu w hipotezie normy prawnej zawartej w przepisie prawa. W obu tych przypadkach autor skargi kasacyjnej wykazać musi, jak w jego ocenie powinna być rozumiana norma zawarta w stosowanym przepisie prawa, czyli jaka powinna być jego prawidłowa wykładnia. Jednocześnie należy podkreślić, że </a:t>
            </a:r>
            <a:r>
              <a:rPr lang="pl-PL" sz="2800" b="1" dirty="0"/>
              <a:t>ocena zasadności zarzutu naruszenia prawa materialnego może być dokonana wyłącznie na podstawie ustalonego w sprawie stanu faktycznego, nie zaś na podstawie stanu faktycznego, który skarżący uznaje za prawidłowy (wyrok NSA z 11.04.2025 r., III OSK 2684/24)</a:t>
            </a:r>
          </a:p>
        </p:txBody>
      </p:sp>
    </p:spTree>
    <p:extLst>
      <p:ext uri="{BB962C8B-B14F-4D97-AF65-F5344CB8AC3E}">
        <p14:creationId xmlns:p14="http://schemas.microsoft.com/office/powerpoint/2010/main" val="40631898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420E21-7F24-E2F8-DB51-E908E6B437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87865C-67D1-B9DD-4CFC-8352DC1E3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811768"/>
            <a:ext cx="15468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400" b="1" dirty="0"/>
              <a:t>KWALIFIKACJA INFORMACJI TO SFERA USTALEŃ FAKTYCZNYCH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3B123F-1A9A-A3DF-F9B5-49D158343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7900"/>
            <a:ext cx="16611600" cy="7467600"/>
          </a:xfrm>
        </p:spPr>
        <p:txBody>
          <a:bodyPr>
            <a:noAutofit/>
          </a:bodyPr>
          <a:lstStyle/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dirty="0"/>
              <a:t>Jako niezasadny ocenić należy zarzut naruszenia art. 1 ust. 1 i 2 w zw. z art. 6 ust. 2 </a:t>
            </a:r>
            <a:r>
              <a:rPr lang="pl-PL" sz="2800" dirty="0" err="1"/>
              <a:t>u.d.i.p</a:t>
            </a:r>
            <a:r>
              <a:rPr lang="pl-PL" sz="2800" dirty="0"/>
              <a:t>. oraz art. 61 ust. 1 Konstytucji RP poprzez "przypisanie żądanym przez skarżącego informacjom określonym we wniosku (...) przymiotu informacji publicznej„ (…) </a:t>
            </a:r>
            <a:r>
              <a:rPr lang="pl-PL" sz="2800" b="1" dirty="0"/>
              <a:t>strona skarżąca kasacyjnie na podstawie tego zarzutu de facto kwestionuje ustalenia i oceny w zakresie stanu faktycznego sprawy upatrując wadliwości działania Sądu I instancji w niewłaściwej kwalifikacji żądanej informacji jako informacji publicznej. Strona skarżąca kasacyjnie kwestionuje tym samym, w ramach zarzutu naruszenia prawa materialnego, ustalenia odnoszące się do zakwalifikowania żądanych przez skarżącego informacji jako informacji publicznych</a:t>
            </a:r>
            <a:r>
              <a:rPr lang="pl-PL" sz="2800" dirty="0"/>
              <a:t>. W związku z tym należy podkreślić, że zgodnie z ugruntowanymi poglądami prezentowanymi w orzecznictwie Naczelnego Sądu Administracyjnego niedopuszczalne jest zastępowanie zarzutu naruszenia przepisów postępowania, zarzutem naruszenia prawa materialnego i za jego pomocą kwestionowanie ustaleń faktycznych. Próba zwalczenia ustaleń faktycznych poczynionych przez sąd pierwszej instancji nie może nastąpić przez zarzut naruszenia prawa materialnego (zob. wyrok NSA z dnia 29 stycznia 2013 r., I OSK 2747/12; wyrok NSA z dnia 6 marca 2013 r., II GSK 2327/11).</a:t>
            </a:r>
          </a:p>
          <a:p>
            <a:pPr marL="400050" lvl="1" indent="0" algn="r">
              <a:buNone/>
            </a:pPr>
            <a:r>
              <a:rPr lang="pl-PL" sz="2800" b="1" dirty="0"/>
              <a:t>(wyrok NSA z 7.03.2025 r., III OSK 2336/24)</a:t>
            </a:r>
          </a:p>
        </p:txBody>
      </p:sp>
    </p:spTree>
    <p:extLst>
      <p:ext uri="{BB962C8B-B14F-4D97-AF65-F5344CB8AC3E}">
        <p14:creationId xmlns:p14="http://schemas.microsoft.com/office/powerpoint/2010/main" val="20276704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E751DCAD-485F-F49D-4838-38C22F594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661" y="342901"/>
            <a:ext cx="15546678" cy="1912341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/>
              <a:t>DWUINSTANCYJNOŚĆ </a:t>
            </a:r>
            <a:br>
              <a:rPr lang="pl-PL" sz="4400" b="1" dirty="0"/>
            </a:br>
            <a:r>
              <a:rPr lang="pl-PL" sz="4400" b="1" dirty="0"/>
              <a:t>W POSTĘPOWANIU SĄDOWO-ADMINISTRACYJNYM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54A9B1C2-969D-5A56-0373-125B5CA22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3089" y="2625980"/>
            <a:ext cx="6400800" cy="1912341"/>
          </a:xfrm>
          <a:ln>
            <a:gradFill flip="none" rotWithShape="1">
              <a:gsLst>
                <a:gs pos="0">
                  <a:schemeClr val="accent2">
                    <a:lumMod val="89000"/>
                  </a:schemeClr>
                </a:gs>
                <a:gs pos="23000">
                  <a:schemeClr val="accent2">
                    <a:lumMod val="89000"/>
                  </a:schemeClr>
                </a:gs>
                <a:gs pos="69000">
                  <a:schemeClr val="accent2">
                    <a:lumMod val="75000"/>
                  </a:schemeClr>
                </a:gs>
                <a:gs pos="97000">
                  <a:schemeClr val="accent2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z="2800" b="1" dirty="0"/>
              <a:t>BRAK UWZGLĘDNIENIA W PODSTAWACH KASACYJNYCH ZARZUTÓW DOTYCZĄCYCH USTALENIA FAKTÓW LUB OCENY DOWODÓW</a:t>
            </a:r>
          </a:p>
        </p:txBody>
      </p:sp>
      <p:sp>
        <p:nvSpPr>
          <p:cNvPr id="19" name="Symbol zastępczy tekstu 6">
            <a:extLst>
              <a:ext uri="{FF2B5EF4-FFF2-40B4-BE49-F238E27FC236}">
                <a16:creationId xmlns:a16="http://schemas.microsoft.com/office/drawing/2014/main" id="{99DEDD9E-F214-F1C9-06B4-FEA86B82CEEF}"/>
              </a:ext>
            </a:extLst>
          </p:cNvPr>
          <p:cNvSpPr txBox="1">
            <a:spLocks/>
          </p:cNvSpPr>
          <p:nvPr/>
        </p:nvSpPr>
        <p:spPr>
          <a:xfrm>
            <a:off x="1568970" y="6821401"/>
            <a:ext cx="6400800" cy="1402772"/>
          </a:xfrm>
          <a:prstGeom prst="rect">
            <a:avLst/>
          </a:prstGeom>
          <a:ln>
            <a:gradFill flip="none" rotWithShape="1">
              <a:gsLst>
                <a:gs pos="0">
                  <a:schemeClr val="accent2">
                    <a:lumMod val="89000"/>
                  </a:schemeClr>
                </a:gs>
                <a:gs pos="23000">
                  <a:schemeClr val="accent2">
                    <a:lumMod val="89000"/>
                  </a:schemeClr>
                </a:gs>
                <a:gs pos="69000">
                  <a:schemeClr val="accent2">
                    <a:lumMod val="75000"/>
                  </a:schemeClr>
                </a:gs>
                <a:gs pos="97000">
                  <a:schemeClr val="accent2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1371600" rtl="0" eaLnBrk="1" latinLnBrk="0" hangingPunct="1">
              <a:lnSpc>
                <a:spcPct val="85000"/>
              </a:lnSpc>
              <a:spcBef>
                <a:spcPts val="1500"/>
              </a:spcBef>
              <a:buClr>
                <a:schemeClr val="tx1"/>
              </a:buClr>
              <a:buFont typeface="Arial" panose="020B0604020202020204" pitchFamily="34" charset="0"/>
              <a:buNone/>
              <a:defRPr sz="33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30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3716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7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20574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7432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34290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41148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48006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54864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pl-PL" sz="2800" b="1" dirty="0"/>
              <a:t>Model kasacyjny nie merytoryczny (zob. art. 185 par 1 </a:t>
            </a:r>
            <a:r>
              <a:rPr lang="pl-PL" sz="2800" b="1" dirty="0" err="1"/>
              <a:t>ppsa</a:t>
            </a:r>
            <a:r>
              <a:rPr lang="pl-PL" sz="2800" b="1" dirty="0"/>
              <a:t> i 188 </a:t>
            </a:r>
            <a:r>
              <a:rPr lang="pl-PL" sz="2800" b="1" dirty="0" err="1"/>
              <a:t>ppsa</a:t>
            </a:r>
            <a:r>
              <a:rPr lang="pl-PL" sz="2800" b="1" dirty="0"/>
              <a:t>)</a:t>
            </a:r>
          </a:p>
        </p:txBody>
      </p:sp>
      <p:sp>
        <p:nvSpPr>
          <p:cNvPr id="20" name="Symbol zastępczy tekstu 6">
            <a:extLst>
              <a:ext uri="{FF2B5EF4-FFF2-40B4-BE49-F238E27FC236}">
                <a16:creationId xmlns:a16="http://schemas.microsoft.com/office/drawing/2014/main" id="{C87A493F-F4C1-81A0-D7AF-5B0BC1FD2D72}"/>
              </a:ext>
            </a:extLst>
          </p:cNvPr>
          <p:cNvSpPr txBox="1">
            <a:spLocks/>
          </p:cNvSpPr>
          <p:nvPr/>
        </p:nvSpPr>
        <p:spPr>
          <a:xfrm>
            <a:off x="9713089" y="4871786"/>
            <a:ext cx="6400800" cy="1753785"/>
          </a:xfrm>
          <a:prstGeom prst="rect">
            <a:avLst/>
          </a:prstGeom>
          <a:ln>
            <a:gradFill flip="none" rotWithShape="1">
              <a:gsLst>
                <a:gs pos="0">
                  <a:schemeClr val="accent2">
                    <a:lumMod val="89000"/>
                  </a:schemeClr>
                </a:gs>
                <a:gs pos="23000">
                  <a:schemeClr val="accent2">
                    <a:lumMod val="89000"/>
                  </a:schemeClr>
                </a:gs>
                <a:gs pos="69000">
                  <a:schemeClr val="accent2">
                    <a:lumMod val="75000"/>
                  </a:schemeClr>
                </a:gs>
                <a:gs pos="97000">
                  <a:schemeClr val="accent2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1371600" rtl="0" eaLnBrk="1" latinLnBrk="0" hangingPunct="1">
              <a:lnSpc>
                <a:spcPct val="85000"/>
              </a:lnSpc>
              <a:spcBef>
                <a:spcPts val="1500"/>
              </a:spcBef>
              <a:buClr>
                <a:schemeClr val="tx1"/>
              </a:buClr>
              <a:buFont typeface="Arial" panose="020B0604020202020204" pitchFamily="34" charset="0"/>
              <a:buNone/>
              <a:defRPr sz="33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30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3716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7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20574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7432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34290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41148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48006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54864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pl-PL" sz="2800" dirty="0"/>
              <a:t>brak uwzględnienia w podstawach kasacyjnych zarzutów dotyczących prawa ustrojowego</a:t>
            </a:r>
            <a:endParaRPr lang="pl-PL" sz="2800" b="1" dirty="0"/>
          </a:p>
        </p:txBody>
      </p:sp>
      <p:sp>
        <p:nvSpPr>
          <p:cNvPr id="4" name="Symbol zastępczy tekstu 6">
            <a:extLst>
              <a:ext uri="{FF2B5EF4-FFF2-40B4-BE49-F238E27FC236}">
                <a16:creationId xmlns:a16="http://schemas.microsoft.com/office/drawing/2014/main" id="{84DA61B2-1D93-6EAF-7A48-FC38B0E23510}"/>
              </a:ext>
            </a:extLst>
          </p:cNvPr>
          <p:cNvSpPr txBox="1">
            <a:spLocks/>
          </p:cNvSpPr>
          <p:nvPr/>
        </p:nvSpPr>
        <p:spPr>
          <a:xfrm>
            <a:off x="9699234" y="6821400"/>
            <a:ext cx="6400800" cy="1402773"/>
          </a:xfrm>
          <a:prstGeom prst="rect">
            <a:avLst/>
          </a:prstGeom>
          <a:ln>
            <a:gradFill flip="none" rotWithShape="1">
              <a:gsLst>
                <a:gs pos="0">
                  <a:schemeClr val="accent2">
                    <a:lumMod val="89000"/>
                  </a:schemeClr>
                </a:gs>
                <a:gs pos="23000">
                  <a:schemeClr val="accent2">
                    <a:lumMod val="89000"/>
                  </a:schemeClr>
                </a:gs>
                <a:gs pos="69000">
                  <a:schemeClr val="accent2">
                    <a:lumMod val="75000"/>
                  </a:schemeClr>
                </a:gs>
                <a:gs pos="97000">
                  <a:schemeClr val="accent2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1371600" rtl="0" eaLnBrk="1" latinLnBrk="0" hangingPunct="1">
              <a:lnSpc>
                <a:spcPct val="85000"/>
              </a:lnSpc>
              <a:spcBef>
                <a:spcPts val="1500"/>
              </a:spcBef>
              <a:buClr>
                <a:schemeClr val="tx1"/>
              </a:buClr>
              <a:buFont typeface="Arial" panose="020B0604020202020204" pitchFamily="34" charset="0"/>
              <a:buNone/>
              <a:defRPr sz="33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30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3716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7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20574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7432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34290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41148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48006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54864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pl-PL" sz="2800" b="1" dirty="0" err="1"/>
              <a:t>Nsa</a:t>
            </a:r>
            <a:r>
              <a:rPr lang="pl-PL" sz="2800" b="1" dirty="0"/>
              <a:t> kontroluje wyrok </a:t>
            </a:r>
            <a:r>
              <a:rPr lang="pl-PL" sz="2800" b="1" dirty="0" err="1"/>
              <a:t>wsa</a:t>
            </a:r>
            <a:r>
              <a:rPr lang="pl-PL" sz="2800" b="1" dirty="0"/>
              <a:t> a nie akt administracyjny</a:t>
            </a:r>
          </a:p>
        </p:txBody>
      </p:sp>
      <p:sp>
        <p:nvSpPr>
          <p:cNvPr id="2" name="Symbol zastępczy tekstu 6">
            <a:extLst>
              <a:ext uri="{FF2B5EF4-FFF2-40B4-BE49-F238E27FC236}">
                <a16:creationId xmlns:a16="http://schemas.microsoft.com/office/drawing/2014/main" id="{0298832B-253D-ACE7-FB62-FAFF1BBB1701}"/>
              </a:ext>
            </a:extLst>
          </p:cNvPr>
          <p:cNvSpPr txBox="1">
            <a:spLocks/>
          </p:cNvSpPr>
          <p:nvPr/>
        </p:nvSpPr>
        <p:spPr>
          <a:xfrm>
            <a:off x="1568970" y="2625980"/>
            <a:ext cx="6400800" cy="1912341"/>
          </a:xfrm>
          <a:prstGeom prst="rect">
            <a:avLst/>
          </a:prstGeom>
          <a:ln>
            <a:gradFill flip="none" rotWithShape="1">
              <a:gsLst>
                <a:gs pos="0">
                  <a:schemeClr val="accent2">
                    <a:lumMod val="89000"/>
                  </a:schemeClr>
                </a:gs>
                <a:gs pos="23000">
                  <a:schemeClr val="accent2">
                    <a:lumMod val="89000"/>
                  </a:schemeClr>
                </a:gs>
                <a:gs pos="69000">
                  <a:schemeClr val="accent2">
                    <a:lumMod val="75000"/>
                  </a:schemeClr>
                </a:gs>
                <a:gs pos="97000">
                  <a:schemeClr val="accent2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1371600" rtl="0" eaLnBrk="1" latinLnBrk="0" hangingPunct="1">
              <a:lnSpc>
                <a:spcPct val="85000"/>
              </a:lnSpc>
              <a:spcBef>
                <a:spcPts val="1500"/>
              </a:spcBef>
              <a:buClr>
                <a:schemeClr val="tx1"/>
              </a:buClr>
              <a:buFont typeface="Arial" panose="020B0604020202020204" pitchFamily="34" charset="0"/>
              <a:buNone/>
              <a:defRPr sz="33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30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3716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7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20574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7432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34290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41148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48006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54864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pl-PL" sz="2800" b="1" dirty="0"/>
              <a:t>Brak możliwości konwalidacji skargi kasacyjnej (w zakresie podstaw kasacyjnych i ich uzasadnienia) = ograniczenie toku instancji</a:t>
            </a:r>
          </a:p>
        </p:txBody>
      </p:sp>
      <p:sp>
        <p:nvSpPr>
          <p:cNvPr id="3" name="Symbol zastępczy tekstu 6">
            <a:extLst>
              <a:ext uri="{FF2B5EF4-FFF2-40B4-BE49-F238E27FC236}">
                <a16:creationId xmlns:a16="http://schemas.microsoft.com/office/drawing/2014/main" id="{8E172189-87CE-EAF4-6391-3D1CA3ABD0AA}"/>
              </a:ext>
            </a:extLst>
          </p:cNvPr>
          <p:cNvSpPr txBox="1">
            <a:spLocks/>
          </p:cNvSpPr>
          <p:nvPr/>
        </p:nvSpPr>
        <p:spPr>
          <a:xfrm>
            <a:off x="1568970" y="4871787"/>
            <a:ext cx="6400800" cy="1753785"/>
          </a:xfrm>
          <a:prstGeom prst="rect">
            <a:avLst/>
          </a:prstGeom>
          <a:ln>
            <a:gradFill flip="none" rotWithShape="1">
              <a:gsLst>
                <a:gs pos="0">
                  <a:schemeClr val="accent2">
                    <a:lumMod val="89000"/>
                  </a:schemeClr>
                </a:gs>
                <a:gs pos="23000">
                  <a:schemeClr val="accent2">
                    <a:lumMod val="89000"/>
                  </a:schemeClr>
                </a:gs>
                <a:gs pos="69000">
                  <a:schemeClr val="accent2">
                    <a:lumMod val="75000"/>
                  </a:schemeClr>
                </a:gs>
                <a:gs pos="97000">
                  <a:schemeClr val="accent2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1371600" rtl="0" eaLnBrk="1" latinLnBrk="0" hangingPunct="1">
              <a:lnSpc>
                <a:spcPct val="85000"/>
              </a:lnSpc>
              <a:spcBef>
                <a:spcPts val="1500"/>
              </a:spcBef>
              <a:buClr>
                <a:schemeClr val="tx1"/>
              </a:buClr>
              <a:buFont typeface="Arial" panose="020B0604020202020204" pitchFamily="34" charset="0"/>
              <a:buNone/>
              <a:defRPr sz="33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30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3716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7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20574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7432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34290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41148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48006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54864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pl-PL" sz="2800" dirty="0"/>
              <a:t>Przymus adwokacko-radcowski</a:t>
            </a:r>
          </a:p>
        </p:txBody>
      </p:sp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91528D81-8736-DC26-C939-8E134595488F}"/>
              </a:ext>
            </a:extLst>
          </p:cNvPr>
          <p:cNvSpPr txBox="1">
            <a:spLocks/>
          </p:cNvSpPr>
          <p:nvPr/>
        </p:nvSpPr>
        <p:spPr>
          <a:xfrm>
            <a:off x="1568970" y="8420003"/>
            <a:ext cx="6400800" cy="1524096"/>
          </a:xfrm>
          <a:prstGeom prst="rect">
            <a:avLst/>
          </a:prstGeom>
          <a:ln>
            <a:gradFill flip="none" rotWithShape="1">
              <a:gsLst>
                <a:gs pos="0">
                  <a:schemeClr val="accent2">
                    <a:lumMod val="89000"/>
                  </a:schemeClr>
                </a:gs>
                <a:gs pos="23000">
                  <a:schemeClr val="accent2">
                    <a:lumMod val="89000"/>
                  </a:schemeClr>
                </a:gs>
                <a:gs pos="69000">
                  <a:schemeClr val="accent2">
                    <a:lumMod val="75000"/>
                  </a:schemeClr>
                </a:gs>
                <a:gs pos="97000">
                  <a:schemeClr val="accent2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1371600" rtl="0" eaLnBrk="1" latinLnBrk="0" hangingPunct="1">
              <a:lnSpc>
                <a:spcPct val="85000"/>
              </a:lnSpc>
              <a:spcBef>
                <a:spcPts val="1500"/>
              </a:spcBef>
              <a:buClr>
                <a:schemeClr val="tx1"/>
              </a:buClr>
              <a:buFont typeface="Arial" panose="020B0604020202020204" pitchFamily="34" charset="0"/>
              <a:buNone/>
              <a:defRPr sz="33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30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3716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7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20574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7432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34290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41148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48006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54864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pl-PL" sz="2800" b="1" dirty="0"/>
              <a:t>szczegółowe podstawy kasacyjne jak w </a:t>
            </a:r>
            <a:r>
              <a:rPr lang="pl-PL" sz="2800" b="1" dirty="0" err="1"/>
              <a:t>kpc</a:t>
            </a:r>
            <a:r>
              <a:rPr lang="pl-PL" sz="2800" b="1" dirty="0"/>
              <a:t> - </a:t>
            </a:r>
            <a:r>
              <a:rPr lang="pl-PL" sz="2800" b="1" dirty="0" err="1"/>
              <a:t>Nsa</a:t>
            </a:r>
            <a:r>
              <a:rPr lang="pl-PL" sz="2800" b="1" dirty="0"/>
              <a:t> ocenia przede wszystkim skargę kasacyjną</a:t>
            </a:r>
          </a:p>
        </p:txBody>
      </p:sp>
      <p:sp>
        <p:nvSpPr>
          <p:cNvPr id="8" name="Symbol zastępczy tekstu 6">
            <a:extLst>
              <a:ext uri="{FF2B5EF4-FFF2-40B4-BE49-F238E27FC236}">
                <a16:creationId xmlns:a16="http://schemas.microsoft.com/office/drawing/2014/main" id="{233F57FA-79CE-8E4A-3305-BC41FA4E910F}"/>
              </a:ext>
            </a:extLst>
          </p:cNvPr>
          <p:cNvSpPr txBox="1">
            <a:spLocks/>
          </p:cNvSpPr>
          <p:nvPr/>
        </p:nvSpPr>
        <p:spPr>
          <a:xfrm>
            <a:off x="9678452" y="8420001"/>
            <a:ext cx="6400800" cy="1524096"/>
          </a:xfrm>
          <a:prstGeom prst="rect">
            <a:avLst/>
          </a:prstGeom>
          <a:ln>
            <a:gradFill flip="none" rotWithShape="1">
              <a:gsLst>
                <a:gs pos="0">
                  <a:schemeClr val="accent2">
                    <a:lumMod val="89000"/>
                  </a:schemeClr>
                </a:gs>
                <a:gs pos="23000">
                  <a:schemeClr val="accent2">
                    <a:lumMod val="89000"/>
                  </a:schemeClr>
                </a:gs>
                <a:gs pos="69000">
                  <a:schemeClr val="accent2">
                    <a:lumMod val="75000"/>
                  </a:schemeClr>
                </a:gs>
                <a:gs pos="97000">
                  <a:schemeClr val="accent2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1371600" rtl="0" eaLnBrk="1" latinLnBrk="0" hangingPunct="1">
              <a:lnSpc>
                <a:spcPct val="85000"/>
              </a:lnSpc>
              <a:spcBef>
                <a:spcPts val="1500"/>
              </a:spcBef>
              <a:buClr>
                <a:schemeClr val="tx1"/>
              </a:buClr>
              <a:buFont typeface="Arial" panose="020B0604020202020204" pitchFamily="34" charset="0"/>
              <a:buNone/>
              <a:defRPr sz="33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30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3716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7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20574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7432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34290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41148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48006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5486400" indent="0" algn="l" defTabSz="13716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None/>
              <a:defRPr sz="24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pl-PL" sz="2800" b="1" dirty="0"/>
              <a:t>NSA rozpoznaje sprawę w granicach skargi kasacyjnej + nieważność postępowania</a:t>
            </a:r>
          </a:p>
        </p:txBody>
      </p:sp>
    </p:spTree>
    <p:extLst>
      <p:ext uri="{BB962C8B-B14F-4D97-AF65-F5344CB8AC3E}">
        <p14:creationId xmlns:p14="http://schemas.microsoft.com/office/powerpoint/2010/main" val="36424841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BB3262-478E-11AC-9D8C-8E5EF97EB5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57DF3B-7E12-1068-6DC0-4357BF7AD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914400"/>
            <a:ext cx="15468600" cy="1143000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/>
              <a:t>KOSZTY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D29E2D-F0C8-880B-CAD1-9D7ACAA0E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0300"/>
            <a:ext cx="16611600" cy="6400800"/>
          </a:xfrm>
        </p:spPr>
        <p:txBody>
          <a:bodyPr>
            <a:noAutofit/>
          </a:bodyPr>
          <a:lstStyle/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b="1" dirty="0"/>
              <a:t>na gruncie spraw </a:t>
            </a:r>
            <a:r>
              <a:rPr lang="pl-PL" sz="2800" b="1" dirty="0" err="1"/>
              <a:t>sądowoadministracyjnych</a:t>
            </a:r>
            <a:r>
              <a:rPr lang="pl-PL" sz="2800" b="1" dirty="0"/>
              <a:t> z zakresu udostępnienia informacji publicznych, organowi nigdy nie będzie przysługiwać zwrot kosztów postępowania przed sądem pierwszej instancji (200 </a:t>
            </a:r>
            <a:r>
              <a:rPr lang="pl-PL" sz="2800" b="1" dirty="0" err="1"/>
              <a:t>ppsa</a:t>
            </a:r>
            <a:r>
              <a:rPr lang="pl-PL" sz="2800" b="1" dirty="0"/>
              <a:t>)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endParaRPr lang="pl-PL" sz="2800" dirty="0"/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dirty="0"/>
              <a:t>Możliwość dochodzenia zwrotu kosztów postępowania </a:t>
            </a:r>
            <a:r>
              <a:rPr lang="pl-PL" sz="2800" dirty="0" err="1"/>
              <a:t>sądowoadministracyjnego</a:t>
            </a:r>
            <a:r>
              <a:rPr lang="pl-PL" sz="2800" dirty="0"/>
              <a:t> istnieje dopiero w postępowaniu przed NSA (203 i 204 </a:t>
            </a:r>
            <a:r>
              <a:rPr lang="pl-PL" sz="2800" dirty="0" err="1"/>
              <a:t>ppsa</a:t>
            </a:r>
            <a:r>
              <a:rPr lang="pl-PL" sz="2800" dirty="0"/>
              <a:t>)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endParaRPr lang="pl-PL" sz="2800" dirty="0"/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pl-PL" sz="2800" dirty="0"/>
              <a:t>Organ, którego decyzja lub bezczynność jest przedmiotem skargi, może dochodzić zwrotu kosztów postępowania kasacyjnego w dwóch przypadkach:</a:t>
            </a:r>
          </a:p>
          <a:p>
            <a:pPr marL="1085850" lvl="2" indent="0">
              <a:buNone/>
            </a:pPr>
            <a:r>
              <a:rPr lang="pl-PL" sz="2800" dirty="0"/>
              <a:t>1) jeśli to on wniósł skargę kasacyjną, a w wyniku jej uwzględnienia NSA uchylił wyrok WSA uwzględniający skargę. </a:t>
            </a:r>
          </a:p>
          <a:p>
            <a:pPr marL="1085850" lvl="2" indent="0">
              <a:buNone/>
            </a:pPr>
            <a:r>
              <a:rPr lang="pl-PL" sz="2800" dirty="0"/>
              <a:t>2) jeśli oddalono wniesioną przez inną stronę (skarżącego, uczestnika) skargę kasacyjną od wyroku WSA oddalającego skargę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88195275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DB42FF-E489-F221-1FA0-8F96C107F0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CAE38BE3-0394-5D53-EB4C-F58E16EE3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8700"/>
            <a:ext cx="16611600" cy="5562600"/>
          </a:xfrm>
        </p:spPr>
        <p:txBody>
          <a:bodyPr>
            <a:normAutofit fontScale="90000"/>
          </a:bodyPr>
          <a:lstStyle/>
          <a:p>
            <a:br>
              <a:rPr lang="pl-PL" sz="4400" b="1" dirty="0"/>
            </a:br>
            <a:br>
              <a:rPr lang="pl-PL" sz="4400" b="1" dirty="0"/>
            </a:br>
            <a:br>
              <a:rPr lang="pl-PL" sz="4400" b="1" dirty="0"/>
            </a:br>
            <a:br>
              <a:rPr lang="pl-PL" sz="4400" b="1" dirty="0"/>
            </a:br>
            <a:br>
              <a:rPr lang="pl-PL" sz="4400" b="1" dirty="0"/>
            </a:br>
            <a:br>
              <a:rPr lang="pl-PL" sz="4400" b="1" dirty="0"/>
            </a:br>
            <a:br>
              <a:rPr lang="pl-PL" sz="1000" b="1" dirty="0"/>
            </a:br>
            <a:br>
              <a:rPr lang="pl-PL" sz="4400" b="1" dirty="0"/>
            </a:br>
            <a:br>
              <a:rPr lang="pl-PL" sz="4400" b="1" dirty="0"/>
            </a:br>
            <a:r>
              <a:rPr lang="pl-PL" sz="6700" b="1" dirty="0"/>
              <a:t>DZIĘKUJĘ ZA UWAGĘ!</a:t>
            </a:r>
            <a:br>
              <a:rPr lang="pl-PL" sz="6000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95515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D75C0D-15CF-D1E2-57FB-143CDA7825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5B29DE65-D40B-F8AF-CB1D-FE02F9BFF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723900"/>
            <a:ext cx="16459200" cy="92964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pl-PL" sz="2800" b="1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Zasadniczo w doktrynie oraz w orzecznictwie konstrukcja nadużycia prawa do informacji publicznej pojawia się w kontekście:</a:t>
            </a:r>
          </a:p>
          <a:p>
            <a:pPr marL="1200150" lvl="1" indent="-514350">
              <a:spcBef>
                <a:spcPts val="0"/>
              </a:spcBef>
              <a:buAutoNum type="arabicPeriod"/>
            </a:pPr>
            <a:r>
              <a:rPr lang="pl-PL" sz="2800" b="1" dirty="0"/>
              <a:t>wykorzystania prawa do informacji w celu zakłócenia funkcjonowania organów administracji </a:t>
            </a:r>
            <a:r>
              <a:rPr lang="pl-PL" sz="2800" dirty="0"/>
              <a:t>(do swoistego pieniactwa z wykorzystaniem prawa do informacji);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dirty="0"/>
              <a:t>wynikać może z takich okoliczności jak: seryjność i podobieństwo skarg, akcentowanie w treściach pism kwestii kosztów postępowania, model działania skarżącego i jego pełnomocnika, okoliczność czasowa między wniesieniem skargi a zaistnieniem bezczynności w sprawie, sposób wysłania wiadomości w sprawie jako SPAM (post. NSA z 3.11.2015 r., I OSK 1940/15, wyrok NSA z 9.11.2021 r., III OSK 3907/21).</a:t>
            </a:r>
          </a:p>
          <a:p>
            <a:pPr marL="685800" lvl="1" indent="0">
              <a:spcBef>
                <a:spcPts val="0"/>
              </a:spcBef>
              <a:buNone/>
            </a:pPr>
            <a:r>
              <a:rPr lang="pl-PL" sz="2800" dirty="0"/>
              <a:t>2. </a:t>
            </a:r>
            <a:r>
              <a:rPr lang="pl-PL" sz="2800" b="1" dirty="0"/>
              <a:t>wykorzystania dla celów gospodarczych, zawodowych lub na potrzeby prowadzenia indywidualnych sporów prawnych (wyrok NSA z 26.01.2023 r., III OSK 7265/21)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800" dirty="0"/>
              <a:t>przykładowo chęć wykorzystania uzyskanych informacji na potrzeby postępowania cywilnego (wyrok NSA z 14.06.2022 r., III OSK 4712/21). Także duża liczba skarg na bezczynność może świadczyć o chęci uzyskania przez skarżącego korzyści ekonomicznych (Wyrok NSA z 9.11.2021 r., III OSK 3907/21)</a:t>
            </a:r>
          </a:p>
          <a:p>
            <a:pPr marL="685800" lvl="1" indent="0">
              <a:spcBef>
                <a:spcPts val="0"/>
              </a:spcBef>
              <a:buNone/>
            </a:pPr>
            <a:r>
              <a:rPr lang="pl-PL" sz="2800" dirty="0"/>
              <a:t>3. </a:t>
            </a:r>
            <a:r>
              <a:rPr lang="pl-PL" sz="2800" b="1" dirty="0"/>
              <a:t>złożenia wielu wniosków w celu uniknięcia wymogów stawianych dla informacji przetworzonych</a:t>
            </a:r>
            <a:r>
              <a:rPr lang="pl-PL" sz="2800" dirty="0"/>
              <a:t>;</a:t>
            </a:r>
          </a:p>
          <a:p>
            <a:pPr marL="685800" lvl="1" indent="0">
              <a:spcBef>
                <a:spcPts val="0"/>
              </a:spcBef>
              <a:buNone/>
            </a:pPr>
            <a:r>
              <a:rPr lang="pl-PL" sz="2800" dirty="0"/>
              <a:t>4. </a:t>
            </a:r>
            <a:r>
              <a:rPr lang="pl-PL" sz="2800" b="1" dirty="0"/>
              <a:t>wykorzystania dla szykanowania osób piastujących funkcje publiczne</a:t>
            </a:r>
            <a:r>
              <a:rPr lang="pl-PL" sz="2800" dirty="0"/>
              <a:t>, do pozyskiwania informacji o tych osobach nie w celu społecznej kontroli, lecz dla prowadzenia </a:t>
            </a:r>
            <a:r>
              <a:rPr lang="pl-PL" sz="2800" b="1" dirty="0"/>
              <a:t>sporów osobistych, zaspokojenia prywatnych animozji</a:t>
            </a:r>
            <a:r>
              <a:rPr lang="pl-PL" sz="2800" dirty="0"/>
              <a:t>.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pl-PL" sz="2800" dirty="0"/>
              <a:t>Zob. też wyrok NSA z 7.07.2023 r., III OSK 938/22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2800" dirty="0"/>
          </a:p>
          <a:p>
            <a:pPr marL="0" indent="0" algn="just">
              <a:spcBef>
                <a:spcPts val="0"/>
              </a:spcBef>
              <a:buNone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408705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48EA27-C569-1435-04F8-00BC07CBCC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625C0854-5F42-2C77-32FA-7ABF33AB4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571500"/>
            <a:ext cx="16459200" cy="89916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endParaRPr lang="pl-PL" sz="2800" b="1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b="1" dirty="0"/>
              <a:t>UDIP ma zapewniać transparentność działań władzy publicznej, umożliwiać </a:t>
            </a:r>
            <a:r>
              <a:rPr lang="pl-PL" sz="2800" dirty="0"/>
              <a:t>społeczną jej </a:t>
            </a:r>
            <a:r>
              <a:rPr lang="pl-PL" sz="2800" b="1" dirty="0"/>
              <a:t>kontrolę, budować społeczeństwo obywatelskie i rozwijać demokrację uczestniczącą, w której obywatele mają wpływ na podejmowanie dotyczących ich decyzji</a:t>
            </a:r>
            <a:r>
              <a:rPr lang="pl-PL" sz="2800" dirty="0"/>
              <a:t>. Dlatego żądana informacja, aby uzyskała walor informacji publicznej musi dotyczyć zgodnie z art. 1 ust. 1 "</a:t>
            </a:r>
            <a:r>
              <a:rPr lang="pl-PL" sz="2800" b="1" dirty="0"/>
              <a:t>sprawy publicznej</a:t>
            </a:r>
            <a:r>
              <a:rPr lang="pl-PL" sz="2800" dirty="0"/>
              <a:t>".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28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b="1" dirty="0"/>
              <a:t>Przedmiotem takiej informacji jest problem lub kwestie, które mają znaczenie dla większej ilości osób, czy grup obywateli lub też są ważne z punktu widzenia poprawności funkcjonowania organów państwa. Celem ustawy nie jest zatem zaspokajanie indywidualnych (prywatnych) potrzeb</a:t>
            </a:r>
            <a:r>
              <a:rPr lang="pl-PL" sz="2800" dirty="0"/>
              <a:t>, w postaci uzyskiwania informacji dotyczących wprawdzie kwestii publicznych, lecz przeznaczonych dla celów handlowych, edukacyjnych, zawodowych czy też na potrzeby toczących się postępowań sądowych.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28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b="1" dirty="0"/>
              <a:t>UDIP ma służyć uniwersalnemu dobru powszechnemu związanemu z funkcjonowaniem publicznych instytucji</a:t>
            </a:r>
            <a:r>
              <a:rPr lang="pl-PL" sz="2800" dirty="0"/>
              <a:t>. Zarówno w doktrynie jak i w orzecznictwie sądów administracyjnych, utrwalił się wobec tego pogląd, iż </a:t>
            </a:r>
            <a:r>
              <a:rPr lang="pl-PL" sz="2800" b="1" dirty="0"/>
              <a:t>wnioski o udostępnienie informacji publicznej składane przez podmioty, których interesów dotyczą nie są wnioskami o udzielenie informacji publicznej, nie odnoszą się do "sprawy publicznej". </a:t>
            </a:r>
            <a:r>
              <a:rPr lang="pl-PL" sz="2800" dirty="0"/>
              <a:t>Powyższe stanowisko jest ugruntowane w orzecznictwie.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2800" b="1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b="1" dirty="0"/>
              <a:t>Dyrektor szkoły nie ma obowiązku udzielania informacji o prywatnych aspektach życia nauczyciela. Zaspokojenie indywidualnych potrzeb wnioskodawcy w ramach istniejącego między nim a szkołą prywatnego konfliktu, nie jest celem przewidzianym do realizacji w trybie UDIP</a:t>
            </a:r>
          </a:p>
          <a:p>
            <a:pPr marL="0" indent="0">
              <a:spcBef>
                <a:spcPts val="0"/>
              </a:spcBef>
              <a:buNone/>
            </a:pPr>
            <a:endParaRPr lang="pl-PL" sz="2800" dirty="0"/>
          </a:p>
          <a:p>
            <a:pPr marL="0" indent="0" algn="r">
              <a:spcBef>
                <a:spcPts val="0"/>
              </a:spcBef>
              <a:buNone/>
            </a:pPr>
            <a:r>
              <a:rPr lang="pl-PL" sz="2800" dirty="0"/>
              <a:t>(Wyrok NSA z 11.05.2017 r., I OSK 2777/16)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2800" b="1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2800" b="1" u="sng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2800" b="1" u="sng" dirty="0"/>
          </a:p>
        </p:txBody>
      </p:sp>
    </p:spTree>
    <p:extLst>
      <p:ext uri="{BB962C8B-B14F-4D97-AF65-F5344CB8AC3E}">
        <p14:creationId xmlns:p14="http://schemas.microsoft.com/office/powerpoint/2010/main" val="2294204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77888E-B1C6-C02F-592F-9EE8D3E49B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3A297738-F8DA-51F4-34F7-E03B5F775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800100"/>
            <a:ext cx="16459200" cy="8763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b="1" dirty="0"/>
              <a:t>Prawo dostępu do informacji publicznej nie może stanowić instrumentu do poszukiwania dowodów w sprawie indywidualnej. UDIP nie może być nadużywana i wykorzystywana w czysto prywatnych sprawach. </a:t>
            </a:r>
            <a:r>
              <a:rPr lang="pl-PL" sz="2800" dirty="0"/>
              <a:t>Wymaga to obiektywizacji treści wniosku, gdyż niejednokrotnie osoba go składająca może mieć wrażenie, że to co ją interesuje, jest również ważne dla społeczeństwa (wyrok WSA w Warszawie z 27.10.2017 r. II SAB/</a:t>
            </a:r>
            <a:r>
              <a:rPr lang="pl-PL" sz="2800" dirty="0" err="1"/>
              <a:t>Wa</a:t>
            </a:r>
            <a:r>
              <a:rPr lang="pl-PL" sz="2800" dirty="0"/>
              <a:t> 248/17)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2800" b="1" u="sng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b="1" dirty="0"/>
              <a:t>Przedmiotem informacji publicznej może być problem lub kwestie, które mają znaczenie dla większej ilości osób lub grup obywateli, bądź są ważne z punktu widzenia prawidłowości funkcjonowania organów państwa</a:t>
            </a:r>
            <a:r>
              <a:rPr lang="pl-PL" sz="2800" dirty="0"/>
              <a:t>. Prawo do informacji publicznej ma służyć uniwersalnemu dobru powszechnemu. Wykorzystanie UDIP nie może mieć na celu zaspokajania indywidualnych potrzeb poprzez uzyskiwanie informacji, dotyczących własnych interesów i spraw wnioskodawcy, albo informacji wprawdzie dotyczących kwestii publicznych, ale z przeznaczeniem ich wykorzystania wyłącznie dla własnych, prywatnych celów wnioskodawcy (Wyrok WSA w Warszawie z 29.04.2020 r. II SAB/</a:t>
            </a:r>
            <a:r>
              <a:rPr lang="pl-PL" sz="2800" dirty="0" err="1"/>
              <a:t>Wa</a:t>
            </a:r>
            <a:r>
              <a:rPr lang="pl-PL" sz="2800" dirty="0"/>
              <a:t> 861/19)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28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W kwestii nadużycia prawa do informacji należy dodatkowo wyjaśnić, że takiej przesłanki odmowy udostępnienia informacji publicznej nie zna ustawa o dostępie do informacji publicznej. Zatem przy uwzględnieniu takiej okoliczności należy zachować szczególną ostrożność (…) </a:t>
            </a:r>
            <a:r>
              <a:rPr lang="pl-PL" sz="2800" b="1" dirty="0"/>
              <a:t>ewentualne powołanie się na nadużycie prawa do informacji musi być zastrzeżone wyłącznie do przypadków skrajnych</a:t>
            </a:r>
            <a:r>
              <a:rPr lang="pl-PL" sz="2800" dirty="0"/>
              <a:t>, w których wnioskodawca wykazuje się dużą dozą złej woli, a ilość i zakres objętych wnioskami informacji może utrudnić normalne funkcjonowanie i wypełnianie swoich ustawowych kompetencji przez organ administracji publicznej (wyrok NSA z 16 marca 2021 r., III OSK 86/21)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2800" b="1" u="sng" dirty="0"/>
          </a:p>
        </p:txBody>
      </p:sp>
    </p:spTree>
    <p:extLst>
      <p:ext uri="{BB962C8B-B14F-4D97-AF65-F5344CB8AC3E}">
        <p14:creationId xmlns:p14="http://schemas.microsoft.com/office/powerpoint/2010/main" val="893279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59441F-B86B-C8A4-DD22-E1C8466D3A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1D10C0-4B1A-33DD-C7CB-6BA1E3AD1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700" y="419100"/>
            <a:ext cx="15468600" cy="1143000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/>
              <a:t>JAK WYKAZAĆ NADUŻYCIE?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1CBE0A9E-8605-69E3-AA99-E5D85BCBA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35243"/>
            <a:ext cx="16459200" cy="8077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28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istotną przeszkodą w diagnozowaniu nadużycia jest </a:t>
            </a:r>
            <a:r>
              <a:rPr lang="pl-PL" sz="2800" b="1" dirty="0"/>
              <a:t>nieznajomość</a:t>
            </a:r>
            <a:r>
              <a:rPr lang="pl-PL" sz="2800" dirty="0"/>
              <a:t> </a:t>
            </a:r>
            <a:r>
              <a:rPr lang="pl-PL" sz="2800" b="1" dirty="0"/>
              <a:t>motywów</a:t>
            </a:r>
            <a:r>
              <a:rPr lang="pl-PL" sz="2800" dirty="0"/>
              <a:t> wnioskodawcy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brak jest jakichkolwiek podstaw domagania się od wnioskodawcy wyjaśniania powodów wniosku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art. 2 ust. 2 </a:t>
            </a:r>
            <a:r>
              <a:rPr lang="pl-PL" sz="2800" dirty="0" err="1"/>
              <a:t>u.d.i.p</a:t>
            </a:r>
            <a:r>
              <a:rPr lang="pl-PL" sz="2800" dirty="0"/>
              <a:t>. - od osoby wykonującej prawo do informacji publicznej </a:t>
            </a:r>
            <a:r>
              <a:rPr lang="pl-PL" sz="2800" b="1" dirty="0"/>
              <a:t>nie wolno żądać wykazania interesu prawnego lub faktycznego</a:t>
            </a:r>
            <a:r>
              <a:rPr lang="pl-PL" sz="2800" dirty="0"/>
              <a:t>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dla stwierdzenia nadużycia prawa niezbędne jest ustalenie pozorowania realizacji wartości leżących u jego podstaw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konieczne jest poznanie rzeczywistego celu wystąpienia z wnioskiem o udostępnienie konkretnej informacji publicznej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ustaleń można dokonywać w oparciu o </a:t>
            </a:r>
            <a:r>
              <a:rPr lang="pl-PL" sz="2800" b="1" dirty="0"/>
              <a:t>ocenę okoliczności faktycznych danej sprawy</a:t>
            </a:r>
            <a:r>
              <a:rPr lang="pl-PL" sz="2800" dirty="0"/>
              <a:t>, w tym </a:t>
            </a:r>
            <a:r>
              <a:rPr lang="pl-PL" sz="2800" b="1" dirty="0"/>
              <a:t>treści wniosku</a:t>
            </a:r>
            <a:r>
              <a:rPr lang="pl-PL" sz="2800" dirty="0"/>
              <a:t> o udostępnienie informacji publicznej.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pomocne może być stanowisko żądającego prezentowane </a:t>
            </a:r>
            <a:r>
              <a:rPr lang="pl-PL" sz="2800" b="1" dirty="0"/>
              <a:t>w innych pismach </a:t>
            </a:r>
            <a:r>
              <a:rPr lang="pl-PL" sz="2800" dirty="0"/>
              <a:t>kierowanych do podmiotu zobowiązanego.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znaczenie może mieć okoliczność </a:t>
            </a:r>
            <a:r>
              <a:rPr lang="pl-PL" sz="2800" b="1" dirty="0"/>
              <a:t>ponawiania wniosków </a:t>
            </a:r>
            <a:r>
              <a:rPr lang="pl-PL" sz="2800" dirty="0"/>
              <a:t>o udzielenie informacji publicznych już udostępnionych wnioskodawcy albo ogólnodostępnych (wyrok NSA z dnia 30 sierpnia 2012 r., I OSK 799/12, wyrok NSA z 7.06.2024 r., III OSK 2136/22)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28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800" dirty="0"/>
              <a:t>uwzględnić też trzeba sytuację organu: </a:t>
            </a:r>
            <a:r>
              <a:rPr lang="pl-PL" sz="2800" b="1" dirty="0"/>
              <a:t>nakład pracy lub istotne zakłócenie pracy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28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2800" b="1" u="sng" dirty="0"/>
          </a:p>
        </p:txBody>
      </p:sp>
    </p:spTree>
    <p:extLst>
      <p:ext uri="{BB962C8B-B14F-4D97-AF65-F5344CB8AC3E}">
        <p14:creationId xmlns:p14="http://schemas.microsoft.com/office/powerpoint/2010/main" val="3444409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0FCE09-F2F1-4FFF-A016-68F46CD74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700" y="419100"/>
            <a:ext cx="15468600" cy="1143000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/>
              <a:t>WNIOSKI AD PERSONAM – INNA FORMA NADUŻYCIA?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BA7CC8-8AA2-4DF7-8276-82CB69CF4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1062"/>
            <a:ext cx="16611600" cy="86668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l-PL" sz="11200" dirty="0"/>
          </a:p>
          <a:p>
            <a:pPr>
              <a:buFont typeface="Wingdings" panose="05000000000000000000" pitchFamily="2" charset="2"/>
              <a:buChar char="Ø"/>
            </a:pPr>
            <a:endParaRPr lang="pl-PL" sz="112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1200" dirty="0"/>
              <a:t>żądanie udzielenia informacji publicznej dotyczyło </a:t>
            </a:r>
            <a:r>
              <a:rPr lang="pl-PL" sz="11200" b="1" u="sng" dirty="0"/>
              <a:t>ilości i wysokości poszczególnych nagród </a:t>
            </a:r>
            <a:r>
              <a:rPr lang="pl-PL" sz="11200" b="1" dirty="0"/>
              <a:t>finansowych wypłaconych Zastępcy Komendanta [...] Straży Miejskiej [...] </a:t>
            </a:r>
            <a:r>
              <a:rPr lang="pl-PL" sz="11200" dirty="0"/>
              <a:t>– w okresie od 1 stycznia 2009 r. do 30 listopada 2009 r. Uznać zatem należy, że dotyczyło informacji ad personam, a to nie stanowi informacji publicznej (</a:t>
            </a:r>
            <a:r>
              <a:rPr lang="pl-PL" sz="112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wyrok NSA z dnia 14 września 2010 r., I OSK 1035/10)</a:t>
            </a:r>
            <a:endParaRPr lang="pl-PL" sz="112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1200" dirty="0"/>
              <a:t>wniosek (…) dotyczył w istocie </a:t>
            </a:r>
            <a:r>
              <a:rPr lang="pl-PL" sz="11200" u="sng" dirty="0"/>
              <a:t>ujawnienia umowy o pracę </a:t>
            </a:r>
            <a:r>
              <a:rPr lang="pl-PL" sz="11200" dirty="0"/>
              <a:t>oznaczonej z imienia i nazwiska – osoby zatrudnionej w (…). Nie jest to żądanie informacji o działalności organów władzy publicznej, czy też innych w świetle ustawy o dostępie do informacji publicznej zrównanych z nimi podmiotów, lecz informacji o indywidualnej osobie zatrudnionej w podmiocie zobowiązanym co do zasady do udzielenia informacji publicznej. </a:t>
            </a:r>
            <a:r>
              <a:rPr lang="pl-PL" sz="11200" b="1" dirty="0"/>
              <a:t>Wniosek ten dotykał zatem w sposób bezpośredni sfery ad personam (…) Przedmiotem zainteresowania skarżącego okazała się być zatem - nie jawność działalności tego podmiotu, a umowa o pracę konkretnie wskazanej osoby fizycznej</a:t>
            </a:r>
            <a:r>
              <a:rPr lang="pl-PL" sz="11200" dirty="0"/>
              <a:t>. Żądanie ujawnienia takiej umowy o pracę dotyczy prywatnej sfery zatrudnionej osoby i nie jest tożsame z żądaniem niespersonifikowanej informacji o zobowiązanym do udzielenia informacji publicznej podmiocie, zasadach jego funkcjonowania, danych publicznych lub majątku publicznym </a:t>
            </a:r>
            <a:r>
              <a:rPr lang="pl-PL" sz="11200" b="1" dirty="0"/>
              <a:t>(</a:t>
            </a:r>
            <a:r>
              <a:rPr lang="pl-PL" sz="112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wyrok NSA z 27.03.2018 r., I OSK 2487/16)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1200" b="1" dirty="0"/>
              <a:t>Wniosek który dotyczy wskazania kwot wypłacanych konkretnej osobie - oznaczonej z imienia i nazwiska - dotyka w sposób bezpośredni sfery ad personam </a:t>
            </a:r>
            <a:r>
              <a:rPr lang="pl-PL" sz="11200" dirty="0"/>
              <a:t>(...). </a:t>
            </a:r>
            <a:r>
              <a:rPr lang="pl-PL" sz="11200" b="1" dirty="0"/>
              <a:t>Pytanie o informację dotyczącą świadczeń wypłacanych konkretnej osobie, jest pytaniem ad personam (...) Wniosek o udostępnienie informacji o wysokości premii i nagród wypłacanych konkretnym osobom nie dotyczy zatem in genere jawności wydatkowania środków publicznych, lecz zindywidualizowanego świadczenia wypłacanego konkretnej osobie</a:t>
            </a:r>
            <a:r>
              <a:rPr lang="pl-PL" sz="11200" dirty="0"/>
              <a:t> (wyrok NSA z 13.01.2023 r., III OSK 6511/21; wyrok NSA z 10.07.2020 r., I OSK 2623/19).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1200" b="1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531548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2912</TotalTime>
  <Words>7851</Words>
  <Application>Microsoft Office PowerPoint</Application>
  <PresentationFormat>Niestandardowy</PresentationFormat>
  <Paragraphs>465</Paragraphs>
  <Slides>47</Slides>
  <Notes>11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47</vt:i4>
      </vt:variant>
    </vt:vector>
  </HeadingPairs>
  <TitlesOfParts>
    <vt:vector size="55" baseType="lpstr">
      <vt:lpstr>Aptos</vt:lpstr>
      <vt:lpstr>Wingdings</vt:lpstr>
      <vt:lpstr>Open Sans</vt:lpstr>
      <vt:lpstr>Times New Roman</vt:lpstr>
      <vt:lpstr>Arial</vt:lpstr>
      <vt:lpstr>Aptos Display</vt:lpstr>
      <vt:lpstr>Calibri</vt:lpstr>
      <vt:lpstr>Motyw pakietu Office</vt:lpstr>
      <vt:lpstr>         UDOSTĘPNIANIE INFORMACJI PUBLICZNEJ  PRZEZ UCZELNIE  W ŚWIETLE ORZECZNICTWA  SĄDÓW ADMINISTRACYJNYCH       </vt:lpstr>
      <vt:lpstr>Prezentacja programu PowerPoint</vt:lpstr>
      <vt:lpstr>CZYM SIĘ ZAJMIEMY?</vt:lpstr>
      <vt:lpstr>Prezentacja programu PowerPoint</vt:lpstr>
      <vt:lpstr>Prezentacja programu PowerPoint</vt:lpstr>
      <vt:lpstr>Prezentacja programu PowerPoint</vt:lpstr>
      <vt:lpstr>Prezentacja programu PowerPoint</vt:lpstr>
      <vt:lpstr>JAK WYKAZAĆ NADUŻYCIE?</vt:lpstr>
      <vt:lpstr>WNIOSKI AD PERSONAM – INNA FORMA NADUŻYCIA?</vt:lpstr>
      <vt:lpstr>SPOSÓB ZAŁATWIENIA SPRAWY</vt:lpstr>
      <vt:lpstr>ZMIANA LINII ORZECZNICZEJ</vt:lpstr>
      <vt:lpstr>Prezentacja programu PowerPoint</vt:lpstr>
      <vt:lpstr>Prezentacja programu PowerPoint</vt:lpstr>
      <vt:lpstr>Prezentacja programu PowerPoint</vt:lpstr>
      <vt:lpstr>Prezentacja programu PowerPoint</vt:lpstr>
      <vt:lpstr>WNIOSEK O UDOSTĘPNIENIE INFORMACJI PRZETWORZONEJ A NADUŻYCIE PRAWA</vt:lpstr>
      <vt:lpstr>Prezentacja programu PowerPoint</vt:lpstr>
      <vt:lpstr>INFORMACJA PRZETWORZONA – OBSŁUGA WNIOSKU</vt:lpstr>
      <vt:lpstr>ODMOWA W SPRAWACH WNIOSKÓW O INFORMACJĘ PRZETWORZONĄ</vt:lpstr>
      <vt:lpstr>ASPEKTY PROCEDURALNE. KTO UDOSTĘPNIA?</vt:lpstr>
      <vt:lpstr>CO UDOSTĘPNIAMY? - JAWNOŚĆ W PSZWN</vt:lpstr>
      <vt:lpstr>CO MAJĄ UDOSTĘPNIAĆ UCZELNIE?</vt:lpstr>
      <vt:lpstr>CO MAJĄ UDOSTĘPNIAĆ UCZELNIE?</vt:lpstr>
      <vt:lpstr>CO MAJĄ UDOSTĘPNIAĆ UCZELNIE?</vt:lpstr>
      <vt:lpstr>MINIMALNE WYMOGI KAŻDEGO WNIOSKU</vt:lpstr>
      <vt:lpstr>WNIOSKI ANONIMOWE</vt:lpstr>
      <vt:lpstr>OPŁATY </vt:lpstr>
      <vt:lpstr>Prezentacja programu PowerPoint</vt:lpstr>
      <vt:lpstr>FORMY DZIAŁANIA</vt:lpstr>
      <vt:lpstr>TERMIN REALIZACJI WNIOSKU</vt:lpstr>
      <vt:lpstr>BEZCZYNNOŚĆ</vt:lpstr>
      <vt:lpstr>BEZCZYNNOŚĆ CD.</vt:lpstr>
      <vt:lpstr>DECYZJA O ODMOWIE</vt:lpstr>
      <vt:lpstr>DECYZJA O ODMOWIE CD.</vt:lpstr>
      <vt:lpstr>Prezentacja programu PowerPoint</vt:lpstr>
      <vt:lpstr>PROCEDURA ODMOWY</vt:lpstr>
      <vt:lpstr>SĄD ADMINISTRACYJNY</vt:lpstr>
      <vt:lpstr>SKARGA NA BEZCZYNNOŚĆ</vt:lpstr>
      <vt:lpstr>Prezentacja programu PowerPoint</vt:lpstr>
      <vt:lpstr>Prezentacja programu PowerPoint</vt:lpstr>
      <vt:lpstr>Prezentacja programu PowerPoint</vt:lpstr>
      <vt:lpstr>Prezentacja programu PowerPoint</vt:lpstr>
      <vt:lpstr>SKARGA KASACYJNA</vt:lpstr>
      <vt:lpstr>KWALIFIKACJA INFORMACJI TO SFERA USTALEŃ FAKTYCZNYCH</vt:lpstr>
      <vt:lpstr>DWUINSTANCYJNOŚĆ  W POSTĘPOWANIU SĄDOWO-ADMINISTRACYJNYM</vt:lpstr>
      <vt:lpstr>KOSZTY</vt:lpstr>
      <vt:lpstr>         DZIĘKUJĘ ZA UWAGĘ!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Łukasz Nosarzewski Otwarte dane</dc:title>
  <cp:lastModifiedBy>Łukasz Nosarzewski</cp:lastModifiedBy>
  <cp:revision>214</cp:revision>
  <dcterms:created xsi:type="dcterms:W3CDTF">2006-08-16T00:00:00Z</dcterms:created>
  <dcterms:modified xsi:type="dcterms:W3CDTF">2025-05-28T09:33:40Z</dcterms:modified>
  <dc:identifier>DAE8LnyrX20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FCATEGORY">
    <vt:lpwstr>InformacjePubliczneInformacjeSektoraPublicznego</vt:lpwstr>
  </property>
  <property fmtid="{D5CDD505-2E9C-101B-9397-08002B2CF9AE}" pid="3" name="MFClassifiedBy">
    <vt:lpwstr>MF\HTDZ;Krembuszewska Paulina</vt:lpwstr>
  </property>
  <property fmtid="{D5CDD505-2E9C-101B-9397-08002B2CF9AE}" pid="4" name="MFClassificationDate">
    <vt:lpwstr>2022-03-29T11:47:09.0534489+02:00</vt:lpwstr>
  </property>
  <property fmtid="{D5CDD505-2E9C-101B-9397-08002B2CF9AE}" pid="5" name="MFClassifiedBySID">
    <vt:lpwstr>MF\S-1-5-21-1525952054-1005573771-2909822258-496425</vt:lpwstr>
  </property>
  <property fmtid="{D5CDD505-2E9C-101B-9397-08002B2CF9AE}" pid="6" name="MFGRNItemId">
    <vt:lpwstr>GRN-2f925e4e-73da-4536-9069-8a6e9d0e2df9</vt:lpwstr>
  </property>
  <property fmtid="{D5CDD505-2E9C-101B-9397-08002B2CF9AE}" pid="7" name="MFHash">
    <vt:lpwstr>rabxQDd+Ebcq1eAeTzlklz4GzF0qUZjmgVrwa/JWqvU=</vt:lpwstr>
  </property>
  <property fmtid="{D5CDD505-2E9C-101B-9397-08002B2CF9AE}" pid="8" name="DLPManualFileClassification">
    <vt:lpwstr>{2755b7d9-e53d-4779-a40c-03797dcf43b3}</vt:lpwstr>
  </property>
  <property fmtid="{D5CDD505-2E9C-101B-9397-08002B2CF9AE}" pid="9" name="MFRefresh">
    <vt:lpwstr>False</vt:lpwstr>
  </property>
</Properties>
</file>