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3" r:id="rId5"/>
    <p:sldId id="264" r:id="rId6"/>
    <p:sldId id="273" r:id="rId7"/>
    <p:sldId id="265" r:id="rId8"/>
    <p:sldId id="267" r:id="rId9"/>
    <p:sldId id="268" r:id="rId10"/>
    <p:sldId id="269" r:id="rId11"/>
    <p:sldId id="270" r:id="rId12"/>
    <p:sldId id="272" r:id="rId13"/>
    <p:sldId id="271" r:id="rId14"/>
    <p:sldId id="274" r:id="rId15"/>
    <p:sldId id="257" r:id="rId16"/>
    <p:sldId id="275" r:id="rId17"/>
    <p:sldId id="258" r:id="rId18"/>
    <p:sldId id="259" r:id="rId19"/>
    <p:sldId id="276" r:id="rId20"/>
    <p:sldId id="277" r:id="rId21"/>
    <p:sldId id="261" r:id="rId22"/>
    <p:sldId id="285" r:id="rId23"/>
    <p:sldId id="278" r:id="rId24"/>
    <p:sldId id="279" r:id="rId25"/>
    <p:sldId id="280" r:id="rId26"/>
    <p:sldId id="281" r:id="rId27"/>
    <p:sldId id="260" r:id="rId28"/>
    <p:sldId id="282" r:id="rId29"/>
    <p:sldId id="283" r:id="rId30"/>
    <p:sldId id="284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sgm3tana&amp;refSource=hypdec" TargetMode="External"/><Relationship Id="rId2" Type="http://schemas.openxmlformats.org/officeDocument/2006/relationships/hyperlink" Target="https://sip.legalis.pl/document-view.seam?documentId=mfrxilrsgm4dkni&amp;refSource=hypdec" TargetMode="External"/><Relationship Id="rId1" Type="http://schemas.openxmlformats.org/officeDocument/2006/relationships/hyperlink" Target="https://sip.legalis.pl/document-view.seam?documentId=mfrxilrsgm4dknjoobqxalrrga3dsmzq&amp;refSource=hypdec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sgm3tana&amp;refSource=hypdec" TargetMode="External"/><Relationship Id="rId2" Type="http://schemas.openxmlformats.org/officeDocument/2006/relationships/hyperlink" Target="https://sip.legalis.pl/document-view.seam?documentId=mfrxilrsgm4dkni&amp;refSource=hypdec" TargetMode="External"/><Relationship Id="rId1" Type="http://schemas.openxmlformats.org/officeDocument/2006/relationships/hyperlink" Target="https://sip.legalis.pl/document-view.seam?documentId=mfrxilrsgm4dknjoobqxalrrga3dsmzq&amp;refSource=hypdec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5EC831-117E-471D-B734-0B28BD36E2C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2242792-021D-4C19-B84C-86FCF4CB7C53}">
      <dgm:prSet/>
      <dgm:spPr/>
      <dgm:t>
        <a:bodyPr/>
        <a:lstStyle/>
        <a:p>
          <a:r>
            <a:rPr lang="pl-PL" dirty="0"/>
            <a:t>Zagadnienie domniemania decyzyjnej formy załatwienia sprawy prezentowane było w mającym już historyczne znaczenie orzecznictwie NSA, a wydawanym na podstawie przepisów </a:t>
          </a:r>
          <a:r>
            <a:rPr lang="pl-PL" dirty="0">
              <a:hlinkClick xmlns:r="http://schemas.openxmlformats.org/officeDocument/2006/relationships" r:id="rId1"/>
            </a:rPr>
            <a:t>art. 196 § 1 i 2</a:t>
          </a:r>
          <a:r>
            <a:rPr lang="pl-PL" dirty="0"/>
            <a:t> KPA w wersji po nowelizacji z 1980 r. związanej z reaktywacją sądownictwa administracyjnego (Dz.U. z 1980, Nr 9, </a:t>
          </a:r>
          <a:r>
            <a:rPr lang="pl-PL" dirty="0">
              <a:hlinkClick xmlns:r="http://schemas.openxmlformats.org/officeDocument/2006/relationships" r:id="rId2"/>
            </a:rPr>
            <a:t>poz. 26</a:t>
          </a:r>
          <a:r>
            <a:rPr lang="pl-PL" dirty="0"/>
            <a:t>), gdy obowiązywała </a:t>
          </a:r>
          <a:r>
            <a:rPr lang="pl-PL" b="1" dirty="0"/>
            <a:t>tzw. enumeracja pozytywna </a:t>
          </a:r>
          <a:r>
            <a:rPr lang="pl-PL" dirty="0"/>
            <a:t>gdy chodzi o katalog przedmiotowy zaskarżalnych do sądu decyzji administracyjnych. </a:t>
          </a:r>
          <a:endParaRPr lang="en-US" dirty="0"/>
        </a:p>
      </dgm:t>
    </dgm:pt>
    <dgm:pt modelId="{4ED89467-E667-49DE-932F-58A0C701EEA2}" type="parTrans" cxnId="{2C4953DA-36C8-4914-BC80-35BF81121941}">
      <dgm:prSet/>
      <dgm:spPr/>
      <dgm:t>
        <a:bodyPr/>
        <a:lstStyle/>
        <a:p>
          <a:endParaRPr lang="en-US"/>
        </a:p>
      </dgm:t>
    </dgm:pt>
    <dgm:pt modelId="{7BFE6FC0-F336-40B6-BFCC-9AF13844150A}" type="sibTrans" cxnId="{2C4953DA-36C8-4914-BC80-35BF81121941}">
      <dgm:prSet/>
      <dgm:spPr/>
      <dgm:t>
        <a:bodyPr/>
        <a:lstStyle/>
        <a:p>
          <a:endParaRPr lang="en-US"/>
        </a:p>
      </dgm:t>
    </dgm:pt>
    <dgm:pt modelId="{87B17F26-786F-4165-893A-BBB586A94A93}">
      <dgm:prSet/>
      <dgm:spPr/>
      <dgm:t>
        <a:bodyPr/>
        <a:lstStyle/>
        <a:p>
          <a:r>
            <a:rPr lang="pl-PL"/>
            <a:t>Kwalifikowanie działania administracji </a:t>
          </a:r>
          <a:r>
            <a:rPr lang="pl-PL" b="1"/>
            <a:t>jako decyzji stanowiło pewien zabieg jurydyczny, umożliwiający sprawowanie sądowej kontroli </a:t>
          </a:r>
          <a:r>
            <a:rPr lang="pl-PL"/>
            <a:t>w zakresie niezbędnym dla wypełnienia wiążących Polskę zobowiązań traktatowych, a konkretnie Powszechnej Deklaracji Praw Człowieka ONZ z 16 grudnia 1948 r., Europejskiej Konwencji Praw Człowieka, podpisanej w 4 listopada 1950 r. w Rzymie oraz z Międzynarodowego Paktu Praw Obywatelskich i Politycznych (Dz.U. z 1977 r. Nr 38, </a:t>
          </a:r>
          <a:r>
            <a:rPr lang="pl-PL">
              <a:hlinkClick xmlns:r="http://schemas.openxmlformats.org/officeDocument/2006/relationships" r:id="rId3"/>
            </a:rPr>
            <a:t>poz. 167</a:t>
          </a:r>
          <a:r>
            <a:rPr lang="pl-PL"/>
            <a:t>)</a:t>
          </a:r>
          <a:endParaRPr lang="en-US"/>
        </a:p>
      </dgm:t>
    </dgm:pt>
    <dgm:pt modelId="{158DA256-098A-44F6-A2F8-331EF919E315}" type="parTrans" cxnId="{1310C5A2-609A-4508-AA5A-6187294315C8}">
      <dgm:prSet/>
      <dgm:spPr/>
      <dgm:t>
        <a:bodyPr/>
        <a:lstStyle/>
        <a:p>
          <a:endParaRPr lang="en-US"/>
        </a:p>
      </dgm:t>
    </dgm:pt>
    <dgm:pt modelId="{9011FA36-49F7-4755-9F7C-C7A2C77E2220}" type="sibTrans" cxnId="{1310C5A2-609A-4508-AA5A-6187294315C8}">
      <dgm:prSet/>
      <dgm:spPr/>
      <dgm:t>
        <a:bodyPr/>
        <a:lstStyle/>
        <a:p>
          <a:endParaRPr lang="en-US"/>
        </a:p>
      </dgm:t>
    </dgm:pt>
    <dgm:pt modelId="{5B4F7159-1BE4-4D11-81DD-882DDA719604}" type="pres">
      <dgm:prSet presAssocID="{265EC831-117E-471D-B734-0B28BD36E2C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8C30136-FA1C-4A18-AB0A-343E70D3328B}" type="pres">
      <dgm:prSet presAssocID="{72242792-021D-4C19-B84C-86FCF4CB7C53}" presName="hierRoot1" presStyleCnt="0"/>
      <dgm:spPr/>
    </dgm:pt>
    <dgm:pt modelId="{FED1CEB5-DB1D-4972-862E-BA237618ADC8}" type="pres">
      <dgm:prSet presAssocID="{72242792-021D-4C19-B84C-86FCF4CB7C53}" presName="composite" presStyleCnt="0"/>
      <dgm:spPr/>
    </dgm:pt>
    <dgm:pt modelId="{282CC859-8876-475A-BC09-677B7676A529}" type="pres">
      <dgm:prSet presAssocID="{72242792-021D-4C19-B84C-86FCF4CB7C53}" presName="background" presStyleLbl="node0" presStyleIdx="0" presStyleCnt="2"/>
      <dgm:spPr/>
    </dgm:pt>
    <dgm:pt modelId="{55ACE43C-DE49-4F8C-BC33-CBC1BB642882}" type="pres">
      <dgm:prSet presAssocID="{72242792-021D-4C19-B84C-86FCF4CB7C53}" presName="text" presStyleLbl="fgAcc0" presStyleIdx="0" presStyleCnt="2">
        <dgm:presLayoutVars>
          <dgm:chPref val="3"/>
        </dgm:presLayoutVars>
      </dgm:prSet>
      <dgm:spPr/>
    </dgm:pt>
    <dgm:pt modelId="{2282B053-9EB5-4187-9D85-0A324CF03151}" type="pres">
      <dgm:prSet presAssocID="{72242792-021D-4C19-B84C-86FCF4CB7C53}" presName="hierChild2" presStyleCnt="0"/>
      <dgm:spPr/>
    </dgm:pt>
    <dgm:pt modelId="{B2196302-B3CD-432B-AD3F-C052F4B80F7C}" type="pres">
      <dgm:prSet presAssocID="{87B17F26-786F-4165-893A-BBB586A94A93}" presName="hierRoot1" presStyleCnt="0"/>
      <dgm:spPr/>
    </dgm:pt>
    <dgm:pt modelId="{8B89ACCA-4087-481E-9FBE-1FACDE6031CF}" type="pres">
      <dgm:prSet presAssocID="{87B17F26-786F-4165-893A-BBB586A94A93}" presName="composite" presStyleCnt="0"/>
      <dgm:spPr/>
    </dgm:pt>
    <dgm:pt modelId="{0C02202F-B1DB-455E-8299-949C3512B0C4}" type="pres">
      <dgm:prSet presAssocID="{87B17F26-786F-4165-893A-BBB586A94A93}" presName="background" presStyleLbl="node0" presStyleIdx="1" presStyleCnt="2"/>
      <dgm:spPr/>
    </dgm:pt>
    <dgm:pt modelId="{9E774C26-6EEC-43D8-BC1C-5827A0914BCC}" type="pres">
      <dgm:prSet presAssocID="{87B17F26-786F-4165-893A-BBB586A94A93}" presName="text" presStyleLbl="fgAcc0" presStyleIdx="1" presStyleCnt="2">
        <dgm:presLayoutVars>
          <dgm:chPref val="3"/>
        </dgm:presLayoutVars>
      </dgm:prSet>
      <dgm:spPr/>
    </dgm:pt>
    <dgm:pt modelId="{76866A49-3CF0-455B-AEF1-6CDCD36E442D}" type="pres">
      <dgm:prSet presAssocID="{87B17F26-786F-4165-893A-BBB586A94A93}" presName="hierChild2" presStyleCnt="0"/>
      <dgm:spPr/>
    </dgm:pt>
  </dgm:ptLst>
  <dgm:cxnLst>
    <dgm:cxn modelId="{B4C3DF3E-0BBB-419B-8F19-AEEFFFADD6B5}" type="presOf" srcId="{265EC831-117E-471D-B734-0B28BD36E2C4}" destId="{5B4F7159-1BE4-4D11-81DD-882DDA719604}" srcOrd="0" destOrd="0" presId="urn:microsoft.com/office/officeart/2005/8/layout/hierarchy1"/>
    <dgm:cxn modelId="{5014EF61-BB6E-4601-B3AA-1C27B514E629}" type="presOf" srcId="{72242792-021D-4C19-B84C-86FCF4CB7C53}" destId="{55ACE43C-DE49-4F8C-BC33-CBC1BB642882}" srcOrd="0" destOrd="0" presId="urn:microsoft.com/office/officeart/2005/8/layout/hierarchy1"/>
    <dgm:cxn modelId="{448E5498-C2D4-4AF2-82AC-220F371376B5}" type="presOf" srcId="{87B17F26-786F-4165-893A-BBB586A94A93}" destId="{9E774C26-6EEC-43D8-BC1C-5827A0914BCC}" srcOrd="0" destOrd="0" presId="urn:microsoft.com/office/officeart/2005/8/layout/hierarchy1"/>
    <dgm:cxn modelId="{1310C5A2-609A-4508-AA5A-6187294315C8}" srcId="{265EC831-117E-471D-B734-0B28BD36E2C4}" destId="{87B17F26-786F-4165-893A-BBB586A94A93}" srcOrd="1" destOrd="0" parTransId="{158DA256-098A-44F6-A2F8-331EF919E315}" sibTransId="{9011FA36-49F7-4755-9F7C-C7A2C77E2220}"/>
    <dgm:cxn modelId="{2C4953DA-36C8-4914-BC80-35BF81121941}" srcId="{265EC831-117E-471D-B734-0B28BD36E2C4}" destId="{72242792-021D-4C19-B84C-86FCF4CB7C53}" srcOrd="0" destOrd="0" parTransId="{4ED89467-E667-49DE-932F-58A0C701EEA2}" sibTransId="{7BFE6FC0-F336-40B6-BFCC-9AF13844150A}"/>
    <dgm:cxn modelId="{B17B8227-F4C2-47A9-A21B-1ED44CE49E74}" type="presParOf" srcId="{5B4F7159-1BE4-4D11-81DD-882DDA719604}" destId="{A8C30136-FA1C-4A18-AB0A-343E70D3328B}" srcOrd="0" destOrd="0" presId="urn:microsoft.com/office/officeart/2005/8/layout/hierarchy1"/>
    <dgm:cxn modelId="{DAFF06AF-8124-478F-8C75-041AF8FB2872}" type="presParOf" srcId="{A8C30136-FA1C-4A18-AB0A-343E70D3328B}" destId="{FED1CEB5-DB1D-4972-862E-BA237618ADC8}" srcOrd="0" destOrd="0" presId="urn:microsoft.com/office/officeart/2005/8/layout/hierarchy1"/>
    <dgm:cxn modelId="{57F93B8D-777F-4FC4-B565-D1D67F8E6498}" type="presParOf" srcId="{FED1CEB5-DB1D-4972-862E-BA237618ADC8}" destId="{282CC859-8876-475A-BC09-677B7676A529}" srcOrd="0" destOrd="0" presId="urn:microsoft.com/office/officeart/2005/8/layout/hierarchy1"/>
    <dgm:cxn modelId="{5E566195-E9FE-4DD6-8CE6-EC0FFB5EEBE1}" type="presParOf" srcId="{FED1CEB5-DB1D-4972-862E-BA237618ADC8}" destId="{55ACE43C-DE49-4F8C-BC33-CBC1BB642882}" srcOrd="1" destOrd="0" presId="urn:microsoft.com/office/officeart/2005/8/layout/hierarchy1"/>
    <dgm:cxn modelId="{8D3C0247-1896-4E28-BE87-43DC440CC003}" type="presParOf" srcId="{A8C30136-FA1C-4A18-AB0A-343E70D3328B}" destId="{2282B053-9EB5-4187-9D85-0A324CF03151}" srcOrd="1" destOrd="0" presId="urn:microsoft.com/office/officeart/2005/8/layout/hierarchy1"/>
    <dgm:cxn modelId="{8E20DFD6-F132-4F38-BF04-F162E35F9FF6}" type="presParOf" srcId="{5B4F7159-1BE4-4D11-81DD-882DDA719604}" destId="{B2196302-B3CD-432B-AD3F-C052F4B80F7C}" srcOrd="1" destOrd="0" presId="urn:microsoft.com/office/officeart/2005/8/layout/hierarchy1"/>
    <dgm:cxn modelId="{98DFF871-B123-47C3-B621-08A137F3B0D7}" type="presParOf" srcId="{B2196302-B3CD-432B-AD3F-C052F4B80F7C}" destId="{8B89ACCA-4087-481E-9FBE-1FACDE6031CF}" srcOrd="0" destOrd="0" presId="urn:microsoft.com/office/officeart/2005/8/layout/hierarchy1"/>
    <dgm:cxn modelId="{BA2AB28D-2691-4BF5-8772-6ED61B7EC4CE}" type="presParOf" srcId="{8B89ACCA-4087-481E-9FBE-1FACDE6031CF}" destId="{0C02202F-B1DB-455E-8299-949C3512B0C4}" srcOrd="0" destOrd="0" presId="urn:microsoft.com/office/officeart/2005/8/layout/hierarchy1"/>
    <dgm:cxn modelId="{2EA61809-4895-4C7F-B3EC-6A8EDAE6700A}" type="presParOf" srcId="{8B89ACCA-4087-481E-9FBE-1FACDE6031CF}" destId="{9E774C26-6EEC-43D8-BC1C-5827A0914BCC}" srcOrd="1" destOrd="0" presId="urn:microsoft.com/office/officeart/2005/8/layout/hierarchy1"/>
    <dgm:cxn modelId="{CE7FCCEC-E746-4424-9348-E40F970A86B6}" type="presParOf" srcId="{B2196302-B3CD-432B-AD3F-C052F4B80F7C}" destId="{76866A49-3CF0-455B-AEF1-6CDCD36E442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E00025-AD95-4F1F-8E75-8800E9BD90C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D9CEC82-4AB2-49E7-B8FF-6C9ECE8202C2}">
      <dgm:prSet/>
      <dgm:spPr/>
      <dgm:t>
        <a:bodyPr/>
        <a:lstStyle/>
        <a:p>
          <a:r>
            <a:rPr lang="pl-PL"/>
            <a:t>Domniemanie decyzji administracyjnej dotyczy formy działania organu w przypadku jednoznacznego zidentyfikowania w przepisach prawa materialnego wszystkich znamion sprawy administracyjnej.</a:t>
          </a:r>
          <a:endParaRPr lang="en-US"/>
        </a:p>
      </dgm:t>
    </dgm:pt>
    <dgm:pt modelId="{D8BBFBE3-FD75-44B3-9007-75F6D4789213}" type="parTrans" cxnId="{16AEAB48-CFF2-4A3D-B937-47347795EDA3}">
      <dgm:prSet/>
      <dgm:spPr/>
      <dgm:t>
        <a:bodyPr/>
        <a:lstStyle/>
        <a:p>
          <a:endParaRPr lang="en-US"/>
        </a:p>
      </dgm:t>
    </dgm:pt>
    <dgm:pt modelId="{75E667F2-8D52-42E2-B22E-57521A8DB059}" type="sibTrans" cxnId="{16AEAB48-CFF2-4A3D-B937-47347795EDA3}">
      <dgm:prSet/>
      <dgm:spPr/>
      <dgm:t>
        <a:bodyPr/>
        <a:lstStyle/>
        <a:p>
          <a:endParaRPr lang="en-US"/>
        </a:p>
      </dgm:t>
    </dgm:pt>
    <dgm:pt modelId="{C074C6C5-D8D0-4EE3-A3C7-A4E4E4008501}">
      <dgm:prSet/>
      <dgm:spPr/>
      <dgm:t>
        <a:bodyPr/>
        <a:lstStyle/>
        <a:p>
          <a:r>
            <a:rPr lang="pl-PL"/>
            <a:t>Domniemanie sprawy administracyjnej polega natomiast na domniemaniu jej znamion, a wtórnie – na przyjęciu, że skoro jest sprawa, to ma być wydana decyzja administracyjna.</a:t>
          </a:r>
          <a:endParaRPr lang="en-US"/>
        </a:p>
      </dgm:t>
    </dgm:pt>
    <dgm:pt modelId="{440210B7-6E70-4F81-9B83-6D7AD0B23C14}" type="parTrans" cxnId="{D95640F7-C258-43AF-8036-FCE33B5B5BA5}">
      <dgm:prSet/>
      <dgm:spPr/>
      <dgm:t>
        <a:bodyPr/>
        <a:lstStyle/>
        <a:p>
          <a:endParaRPr lang="en-US"/>
        </a:p>
      </dgm:t>
    </dgm:pt>
    <dgm:pt modelId="{476A91D0-B4F2-4FBE-BC0C-8D47C7D039BE}" type="sibTrans" cxnId="{D95640F7-C258-43AF-8036-FCE33B5B5BA5}">
      <dgm:prSet/>
      <dgm:spPr/>
      <dgm:t>
        <a:bodyPr/>
        <a:lstStyle/>
        <a:p>
          <a:endParaRPr lang="en-US"/>
        </a:p>
      </dgm:t>
    </dgm:pt>
    <dgm:pt modelId="{76215B2E-E9B4-4EFF-B07F-84B6EEF7DDB3}" type="pres">
      <dgm:prSet presAssocID="{13E00025-AD95-4F1F-8E75-8800E9BD90C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8522F0-A899-4460-8811-A74A6C410204}" type="pres">
      <dgm:prSet presAssocID="{AD9CEC82-4AB2-49E7-B8FF-6C9ECE8202C2}" presName="hierRoot1" presStyleCnt="0"/>
      <dgm:spPr/>
    </dgm:pt>
    <dgm:pt modelId="{B1C48D62-DBB7-473E-9276-8B4C64228F63}" type="pres">
      <dgm:prSet presAssocID="{AD9CEC82-4AB2-49E7-B8FF-6C9ECE8202C2}" presName="composite" presStyleCnt="0"/>
      <dgm:spPr/>
    </dgm:pt>
    <dgm:pt modelId="{E62517D7-910F-43D7-A8B2-02DC47CB8839}" type="pres">
      <dgm:prSet presAssocID="{AD9CEC82-4AB2-49E7-B8FF-6C9ECE8202C2}" presName="background" presStyleLbl="node0" presStyleIdx="0" presStyleCnt="2"/>
      <dgm:spPr/>
    </dgm:pt>
    <dgm:pt modelId="{EF5F3CAC-DADF-49CA-85B3-94D6B72BFB06}" type="pres">
      <dgm:prSet presAssocID="{AD9CEC82-4AB2-49E7-B8FF-6C9ECE8202C2}" presName="text" presStyleLbl="fgAcc0" presStyleIdx="0" presStyleCnt="2">
        <dgm:presLayoutVars>
          <dgm:chPref val="3"/>
        </dgm:presLayoutVars>
      </dgm:prSet>
      <dgm:spPr/>
    </dgm:pt>
    <dgm:pt modelId="{ECF02B4C-AD3A-46DA-B4DF-0112029ADFC1}" type="pres">
      <dgm:prSet presAssocID="{AD9CEC82-4AB2-49E7-B8FF-6C9ECE8202C2}" presName="hierChild2" presStyleCnt="0"/>
      <dgm:spPr/>
    </dgm:pt>
    <dgm:pt modelId="{399F3BED-1BE1-4D10-96B6-56774E191F1B}" type="pres">
      <dgm:prSet presAssocID="{C074C6C5-D8D0-4EE3-A3C7-A4E4E4008501}" presName="hierRoot1" presStyleCnt="0"/>
      <dgm:spPr/>
    </dgm:pt>
    <dgm:pt modelId="{6B1F7174-66EA-4740-9B7B-D9B0CEA14077}" type="pres">
      <dgm:prSet presAssocID="{C074C6C5-D8D0-4EE3-A3C7-A4E4E4008501}" presName="composite" presStyleCnt="0"/>
      <dgm:spPr/>
    </dgm:pt>
    <dgm:pt modelId="{B4DA8145-6A1A-4653-9BCB-2FEB0896C1B8}" type="pres">
      <dgm:prSet presAssocID="{C074C6C5-D8D0-4EE3-A3C7-A4E4E4008501}" presName="background" presStyleLbl="node0" presStyleIdx="1" presStyleCnt="2"/>
      <dgm:spPr/>
    </dgm:pt>
    <dgm:pt modelId="{C9890EF2-AE44-4662-88F4-9E64AAC72529}" type="pres">
      <dgm:prSet presAssocID="{C074C6C5-D8D0-4EE3-A3C7-A4E4E4008501}" presName="text" presStyleLbl="fgAcc0" presStyleIdx="1" presStyleCnt="2">
        <dgm:presLayoutVars>
          <dgm:chPref val="3"/>
        </dgm:presLayoutVars>
      </dgm:prSet>
      <dgm:spPr/>
    </dgm:pt>
    <dgm:pt modelId="{B1230464-8D8F-4B32-AEEA-4F8C8D72CF99}" type="pres">
      <dgm:prSet presAssocID="{C074C6C5-D8D0-4EE3-A3C7-A4E4E4008501}" presName="hierChild2" presStyleCnt="0"/>
      <dgm:spPr/>
    </dgm:pt>
  </dgm:ptLst>
  <dgm:cxnLst>
    <dgm:cxn modelId="{FB64CC25-E70E-461C-AF86-B7F42441C8A1}" type="presOf" srcId="{13E00025-AD95-4F1F-8E75-8800E9BD90CC}" destId="{76215B2E-E9B4-4EFF-B07F-84B6EEF7DDB3}" srcOrd="0" destOrd="0" presId="urn:microsoft.com/office/officeart/2005/8/layout/hierarchy1"/>
    <dgm:cxn modelId="{CA96F12F-DA77-420F-95AB-FCC0046B41CD}" type="presOf" srcId="{C074C6C5-D8D0-4EE3-A3C7-A4E4E4008501}" destId="{C9890EF2-AE44-4662-88F4-9E64AAC72529}" srcOrd="0" destOrd="0" presId="urn:microsoft.com/office/officeart/2005/8/layout/hierarchy1"/>
    <dgm:cxn modelId="{16AEAB48-CFF2-4A3D-B937-47347795EDA3}" srcId="{13E00025-AD95-4F1F-8E75-8800E9BD90CC}" destId="{AD9CEC82-4AB2-49E7-B8FF-6C9ECE8202C2}" srcOrd="0" destOrd="0" parTransId="{D8BBFBE3-FD75-44B3-9007-75F6D4789213}" sibTransId="{75E667F2-8D52-42E2-B22E-57521A8DB059}"/>
    <dgm:cxn modelId="{B7DA3FE9-0759-4E20-B9E3-AF8EC2E3C4D4}" type="presOf" srcId="{AD9CEC82-4AB2-49E7-B8FF-6C9ECE8202C2}" destId="{EF5F3CAC-DADF-49CA-85B3-94D6B72BFB06}" srcOrd="0" destOrd="0" presId="urn:microsoft.com/office/officeart/2005/8/layout/hierarchy1"/>
    <dgm:cxn modelId="{D95640F7-C258-43AF-8036-FCE33B5B5BA5}" srcId="{13E00025-AD95-4F1F-8E75-8800E9BD90CC}" destId="{C074C6C5-D8D0-4EE3-A3C7-A4E4E4008501}" srcOrd="1" destOrd="0" parTransId="{440210B7-6E70-4F81-9B83-6D7AD0B23C14}" sibTransId="{476A91D0-B4F2-4FBE-BC0C-8D47C7D039BE}"/>
    <dgm:cxn modelId="{F73C0323-E8F9-4960-8B90-E7F013FD6F71}" type="presParOf" srcId="{76215B2E-E9B4-4EFF-B07F-84B6EEF7DDB3}" destId="{E18522F0-A899-4460-8811-A74A6C410204}" srcOrd="0" destOrd="0" presId="urn:microsoft.com/office/officeart/2005/8/layout/hierarchy1"/>
    <dgm:cxn modelId="{7E5A654F-577A-4B2B-AEF6-2ACE9BA32E79}" type="presParOf" srcId="{E18522F0-A899-4460-8811-A74A6C410204}" destId="{B1C48D62-DBB7-473E-9276-8B4C64228F63}" srcOrd="0" destOrd="0" presId="urn:microsoft.com/office/officeart/2005/8/layout/hierarchy1"/>
    <dgm:cxn modelId="{B6C22F06-453F-4A7E-B71C-B83EA83303B0}" type="presParOf" srcId="{B1C48D62-DBB7-473E-9276-8B4C64228F63}" destId="{E62517D7-910F-43D7-A8B2-02DC47CB8839}" srcOrd="0" destOrd="0" presId="urn:microsoft.com/office/officeart/2005/8/layout/hierarchy1"/>
    <dgm:cxn modelId="{E98BE70A-CC62-4619-9110-46E55C63053F}" type="presParOf" srcId="{B1C48D62-DBB7-473E-9276-8B4C64228F63}" destId="{EF5F3CAC-DADF-49CA-85B3-94D6B72BFB06}" srcOrd="1" destOrd="0" presId="urn:microsoft.com/office/officeart/2005/8/layout/hierarchy1"/>
    <dgm:cxn modelId="{6E1CEE12-631E-4243-816A-2A366E597FEA}" type="presParOf" srcId="{E18522F0-A899-4460-8811-A74A6C410204}" destId="{ECF02B4C-AD3A-46DA-B4DF-0112029ADFC1}" srcOrd="1" destOrd="0" presId="urn:microsoft.com/office/officeart/2005/8/layout/hierarchy1"/>
    <dgm:cxn modelId="{02D3F8DE-A98B-4782-ABC1-13553F30C70F}" type="presParOf" srcId="{76215B2E-E9B4-4EFF-B07F-84B6EEF7DDB3}" destId="{399F3BED-1BE1-4D10-96B6-56774E191F1B}" srcOrd="1" destOrd="0" presId="urn:microsoft.com/office/officeart/2005/8/layout/hierarchy1"/>
    <dgm:cxn modelId="{88D45C49-34D0-4CFB-842C-6AC80DA8FFDE}" type="presParOf" srcId="{399F3BED-1BE1-4D10-96B6-56774E191F1B}" destId="{6B1F7174-66EA-4740-9B7B-D9B0CEA14077}" srcOrd="0" destOrd="0" presId="urn:microsoft.com/office/officeart/2005/8/layout/hierarchy1"/>
    <dgm:cxn modelId="{DF609FE4-676A-4FCC-93AE-20BCF905E3D7}" type="presParOf" srcId="{6B1F7174-66EA-4740-9B7B-D9B0CEA14077}" destId="{B4DA8145-6A1A-4653-9BCB-2FEB0896C1B8}" srcOrd="0" destOrd="0" presId="urn:microsoft.com/office/officeart/2005/8/layout/hierarchy1"/>
    <dgm:cxn modelId="{3F8542C6-0879-496C-9FCD-369331E376C4}" type="presParOf" srcId="{6B1F7174-66EA-4740-9B7B-D9B0CEA14077}" destId="{C9890EF2-AE44-4662-88F4-9E64AAC72529}" srcOrd="1" destOrd="0" presId="urn:microsoft.com/office/officeart/2005/8/layout/hierarchy1"/>
    <dgm:cxn modelId="{85248F03-401B-45FA-9230-DEB9A0C801B6}" type="presParOf" srcId="{399F3BED-1BE1-4D10-96B6-56774E191F1B}" destId="{B1230464-8D8F-4B32-AEEA-4F8C8D72CF9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CC859-8876-475A-BC09-677B7676A529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CE43C-DE49-4F8C-BC33-CBC1BB642882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Zagadnienie domniemania decyzyjnej formy załatwienia sprawy prezentowane było w mającym już historyczne znaczenie orzecznictwie NSA, a wydawanym na podstawie przepisów </a:t>
          </a:r>
          <a:r>
            <a:rPr lang="pl-PL" sz="1700" kern="1200" dirty="0">
              <a:hlinkClick xmlns:r="http://schemas.openxmlformats.org/officeDocument/2006/relationships" r:id="rId1"/>
            </a:rPr>
            <a:t>art. 196 § 1 i 2</a:t>
          </a:r>
          <a:r>
            <a:rPr lang="pl-PL" sz="1700" kern="1200" dirty="0"/>
            <a:t> KPA w wersji po nowelizacji z 1980 r. związanej z reaktywacją sądownictwa administracyjnego (Dz.U. z 1980, Nr 9, </a:t>
          </a:r>
          <a:r>
            <a:rPr lang="pl-PL" sz="1700" kern="1200" dirty="0">
              <a:hlinkClick xmlns:r="http://schemas.openxmlformats.org/officeDocument/2006/relationships" r:id="rId2"/>
            </a:rPr>
            <a:t>poz. 26</a:t>
          </a:r>
          <a:r>
            <a:rPr lang="pl-PL" sz="1700" kern="1200" dirty="0"/>
            <a:t>), gdy obowiązywała </a:t>
          </a:r>
          <a:r>
            <a:rPr lang="pl-PL" sz="1700" b="1" kern="1200" dirty="0"/>
            <a:t>tzw. enumeracja pozytywna </a:t>
          </a:r>
          <a:r>
            <a:rPr lang="pl-PL" sz="1700" kern="1200" dirty="0"/>
            <a:t>gdy chodzi o katalog przedmiotowy zaskarżalnych do sądu decyzji administracyjnych. </a:t>
          </a:r>
          <a:endParaRPr lang="en-US" sz="1700" kern="1200" dirty="0"/>
        </a:p>
      </dsp:txBody>
      <dsp:txXfrm>
        <a:off x="608661" y="692298"/>
        <a:ext cx="4508047" cy="2799040"/>
      </dsp:txXfrm>
    </dsp:sp>
    <dsp:sp modelId="{0C02202F-B1DB-455E-8299-949C3512B0C4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74C26-6EEC-43D8-BC1C-5827A0914BCC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Kwalifikowanie działania administracji </a:t>
          </a:r>
          <a:r>
            <a:rPr lang="pl-PL" sz="1700" b="1" kern="1200"/>
            <a:t>jako decyzji stanowiło pewien zabieg jurydyczny, umożliwiający sprawowanie sądowej kontroli </a:t>
          </a:r>
          <a:r>
            <a:rPr lang="pl-PL" sz="1700" kern="1200"/>
            <a:t>w zakresie niezbędnym dla wypełnienia wiążących Polskę zobowiązań traktatowych, a konkretnie Powszechnej Deklaracji Praw Człowieka ONZ z 16 grudnia 1948 r., Europejskiej Konwencji Praw Człowieka, podpisanej w 4 listopada 1950 r. w Rzymie oraz z Międzynarodowego Paktu Praw Obywatelskich i Politycznych (Dz.U. z 1977 r. Nr 38, </a:t>
          </a:r>
          <a:r>
            <a:rPr lang="pl-PL" sz="1700" kern="1200">
              <a:hlinkClick xmlns:r="http://schemas.openxmlformats.org/officeDocument/2006/relationships" r:id="rId3"/>
            </a:rPr>
            <a:t>poz. 167</a:t>
          </a:r>
          <a:r>
            <a:rPr lang="pl-PL" sz="1700" kern="1200"/>
            <a:t>)</a:t>
          </a:r>
          <a:endParaRPr lang="en-US" sz="1700" kern="1200"/>
        </a:p>
      </dsp:txBody>
      <dsp:txXfrm>
        <a:off x="6331365" y="692298"/>
        <a:ext cx="4508047" cy="2799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517D7-910F-43D7-A8B2-02DC47CB8839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5F3CAC-DADF-49CA-85B3-94D6B72BFB06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Domniemanie decyzji administracyjnej dotyczy formy działania organu w przypadku jednoznacznego zidentyfikowania w przepisach prawa materialnego wszystkich znamion sprawy administracyjnej.</a:t>
          </a:r>
          <a:endParaRPr lang="en-US" sz="2400" kern="1200"/>
        </a:p>
      </dsp:txBody>
      <dsp:txXfrm>
        <a:off x="608661" y="692298"/>
        <a:ext cx="4508047" cy="2799040"/>
      </dsp:txXfrm>
    </dsp:sp>
    <dsp:sp modelId="{B4DA8145-6A1A-4653-9BCB-2FEB0896C1B8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90EF2-AE44-4662-88F4-9E64AAC72529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Domniemanie sprawy administracyjnej polega natomiast na domniemaniu jej znamion, a wtórnie – na przyjęciu, że skoro jest sprawa, to ma być wydana decyzja administracyjna.</a:t>
          </a:r>
          <a:endParaRPr lang="en-US" sz="2400" kern="1200"/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BFFF71-E37D-45D0-8F3F-EA514A08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27897B3-369B-4F78-B550-E5B6E7F1D5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D4FE073-B061-41D5-932C-FA8D0D96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954E91-293A-4971-8261-701756259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6B4A36E-2C26-42BD-ACFE-51F5283EA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811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01686F-6E83-430E-91D1-7887C75B5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593AB00-6DA9-49DA-9E89-710527B29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A19B2C3-F93E-4C0E-AB60-05186ACAD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7CEF11-327E-4CC6-A725-B94FD8DB6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ED296D4-879D-4653-BE53-B298F8E11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640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E87C3F4-F93C-4ACF-A345-FF1383DD86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7E01BC4-CD82-46D4-ACC2-3A7199320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43F6BF-0F25-4D02-80B4-E510186FF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2F0987-ADB9-44F3-8B02-7B5166AA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7B66EF-6FDE-4357-9AF0-D102D15B5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681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A0F144-8906-4324-B26F-07005FD48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952A8B-B747-4791-A0B5-6667A5CDA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53E215E-13B6-4931-B2B9-EC7C734E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5C8A63E-C7FF-413E-8D50-2165A2C78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ED0FFA-4C51-4711-A4E0-CD5D2108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069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EB169E-FF65-46C6-A3E5-BE7F981A6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7D763E4-6FB8-42D1-82A7-8D486299D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53BFBC-C908-44C1-9CBE-DB71B0A6C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9A18DF-DFBC-4C00-9646-2FF4CE3D7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828E04-C72A-4A86-AC2E-F0F03C64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27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21A5C8-C42B-4523-9534-166F39CA1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374DCA-9F09-474A-9FAB-3C688D814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1EA8C6D-8D01-4DAD-8246-729A88DEF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7EDD63C-8987-4946-8AF1-A1BC824E2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E52FAC8-03EB-4A70-845B-7D5E38C4C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AADEF1E-7CD1-4AB4-8000-2D4971510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0882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8691F9-B2FA-4299-8B31-5F07B2AA4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82AF8E-7F61-4C51-A4D9-727B2E419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B89AF62-867B-4D59-BF08-07771B843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61F337F-654F-416F-A28C-E5D4468F56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B204BA0-8157-4ADA-93FD-7E6890F7C8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B44659E-E01F-4B03-A193-DB17F7455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4D16D6A-CAFB-4315-BE51-4F44DC27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8F21F78-0DDA-4008-90E6-0A5FBD525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09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A95FE4-3A0D-46C2-8E8B-A5B183D18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6D9F93F-7954-4567-8E30-92E189ED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C572FBB-AE99-4227-956A-44D81A77F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293B076-3F64-43AF-A3B7-7927C29A0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523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83FF6E7-FD77-409F-8710-1D7E71AC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F7D905C-69BF-495E-8DFA-BA582B009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037038F-7E56-467B-AF64-B2CC21EE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214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D7C8CE-2EFA-4477-BABD-AEAAF2DA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83E208-F7B2-49CE-A2B4-0820640C5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AEC874C-92C1-4D90-B521-1E04E8D7B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64CFBF9-C310-4073-A5B8-D65664973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52CED9-9656-49C8-A7F3-D42BC1647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F7FD113-6499-46C3-9315-FA58B7DC0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8007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71D40C-CF8C-42E1-B604-40EDE68CF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283A006-B8F2-4DDC-A2EB-FEA17FE48D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E2783A6-A335-466D-B9FC-929040B01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D559003-CFA2-4707-BE9A-8ED1EC389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020759C-A734-480F-AFDA-18CA514FA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C649B8B-073D-4D20-9ACC-F9A3A8E88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718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21CE3D2-F630-43DD-9D20-6EC384CCD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31645E3-1B24-4C75-AE2D-687E0075E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127CAC-7892-4117-8B63-75DFDF222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62818-070C-436E-B4BF-510C23204D10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E6D882-31D7-41BA-8EEA-A2D3B7E54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8AA8438-DD16-4F9A-A8CA-084ED6A5C8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D296C-C86B-4AFE-BA61-BD5C6559AC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077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wguydomzwgi4q&amp;refSource=hypde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sgu3dgny&amp;refSource=hypdec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sgy2tkna&amp;refSource=hypde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rswglrsgu4dsoa&amp;refSource=hypdec" TargetMode="External"/><Relationship Id="rId2" Type="http://schemas.openxmlformats.org/officeDocument/2006/relationships/hyperlink" Target="https://sip.legalis.pl/document-view.seam?documentId=mfrxilrsgm4dknjoobqxalrsgmydomzygi4a&amp;refSource=hypde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p.legalis.pl/document-view.seam?documentId=mfrxilrsgm4dknjoobqxalrrgezdonrshazq&amp;refSource=hypdec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2C6C1FF-0AE6-4E41-BC16-2C18837F3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pl-PL" sz="4800">
                <a:solidFill>
                  <a:srgbClr val="FFFFFF"/>
                </a:solidFill>
              </a:rPr>
              <a:t>Domniemanie decyzji administracyjnej ws.studencko-doktoranckich</a:t>
            </a:r>
            <a:br>
              <a:rPr lang="pl-PL" sz="4800">
                <a:solidFill>
                  <a:srgbClr val="FFFFFF"/>
                </a:solidFill>
              </a:rPr>
            </a:br>
            <a:r>
              <a:rPr lang="pl-PL" sz="4800">
                <a:solidFill>
                  <a:srgbClr val="FFFFFF"/>
                </a:solidFill>
              </a:rPr>
              <a:t>Studium przypadków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23739C5-F832-49EB-A573-D9E431EE9F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pl-PL" dirty="0"/>
              <a:t>r.pr. dr hab. Agnieszka Ziółkowska, prof. UŚ</a:t>
            </a:r>
          </a:p>
          <a:p>
            <a:pPr algn="l"/>
            <a:r>
              <a:rPr lang="pl-PL" dirty="0"/>
              <a:t>Zespół Badawczy Instytucji Postępowania Administracyjnego i </a:t>
            </a:r>
            <a:r>
              <a:rPr lang="pl-PL" dirty="0" err="1"/>
              <a:t>Sądowoadministarcyjnego</a:t>
            </a:r>
            <a:r>
              <a:rPr lang="pl-PL" dirty="0"/>
              <a:t> WPIA UŚ</a:t>
            </a:r>
          </a:p>
        </p:txBody>
      </p:sp>
    </p:spTree>
    <p:extLst>
      <p:ext uri="{BB962C8B-B14F-4D97-AF65-F5344CB8AC3E}">
        <p14:creationId xmlns:p14="http://schemas.microsoft.com/office/powerpoint/2010/main" val="82264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2CDC767-815F-4771-9744-5E955CA80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Skąd bierze się domniemanie decyzji….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8176F2-A5E7-4713-9C91-23E247E3F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1" y="2318197"/>
            <a:ext cx="10770510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Ustawodawca za pomocą różnych technik legislacyjnych wyznacza formy władczej konkretyzacji norm prawa materialnego. Stanowi np. :</a:t>
            </a:r>
          </a:p>
          <a:p>
            <a:pPr marL="0" indent="0">
              <a:buNone/>
            </a:pPr>
            <a:r>
              <a:rPr lang="pl-PL" sz="2000" dirty="0"/>
              <a:t>-wprost, że rozstrzygnięcie sprawy administracyjnej następuje w formie decyzji administracyjnej albo </a:t>
            </a:r>
          </a:p>
          <a:p>
            <a:pPr marL="0" indent="0">
              <a:buNone/>
            </a:pPr>
            <a:r>
              <a:rPr lang="pl-PL" sz="2000" dirty="0"/>
              <a:t>-nie określa formy rozstrzygnięcia konkretnej sprawy, lecz wskazuje jedynie generalnie, że w danej kategorii spraw </a:t>
            </a:r>
            <a:r>
              <a:rPr lang="pl-PL" sz="2000" u="sng" dirty="0"/>
              <a:t>mają zastosowanie przepisy Kodeksu postępowania administracyjnego</a:t>
            </a:r>
            <a:r>
              <a:rPr lang="pl-PL" sz="2000" dirty="0"/>
              <a:t>, </a:t>
            </a:r>
          </a:p>
          <a:p>
            <a:pPr marL="0" indent="0">
              <a:buNone/>
            </a:pPr>
            <a:r>
              <a:rPr lang="pl-PL" sz="2000" dirty="0"/>
              <a:t>-wreszcie </a:t>
            </a:r>
            <a:r>
              <a:rPr lang="pl-PL" sz="2000" u="sng" dirty="0"/>
              <a:t>w ogóle nie normuje tych kwestii</a:t>
            </a:r>
            <a:r>
              <a:rPr lang="pl-PL" sz="2000" dirty="0"/>
              <a:t>, pozostawiając powstające tu wątpliwości do rozstrzygnięcia orzecznictwu i doktrynie</a:t>
            </a:r>
          </a:p>
        </p:txBody>
      </p:sp>
    </p:spTree>
    <p:extLst>
      <p:ext uri="{BB962C8B-B14F-4D97-AF65-F5344CB8AC3E}">
        <p14:creationId xmlns:p14="http://schemas.microsoft.com/office/powerpoint/2010/main" val="1548375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CC1A42F-31C6-4E21-86B7-017103CE8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Co na to TK…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FC4A98-4A02-458E-A050-1326BB5E5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1" y="1891970"/>
            <a:ext cx="10516510" cy="4109585"/>
          </a:xfrm>
        </p:spPr>
        <p:txBody>
          <a:bodyPr anchor="ctr">
            <a:normAutofit/>
          </a:bodyPr>
          <a:lstStyle/>
          <a:p>
            <a:r>
              <a:rPr lang="pl-PL" sz="2000" dirty="0"/>
              <a:t>"jeżeli (...) istnieje wątpliwość co do formy załatwienia sprawy administracyjnej, należy przyjąć, że istnieje sprawa administracyjna i organ administracji publicznej jest właściwy do jej załatwienia. Nie może zaistnieć sytuacja, że w przepisach ustawy określono właściwość organu administracji publicznej do załatwiania określonej kategorii spraw administracyjnych, a sprawy te nie mogłyby być rozstrzygane </a:t>
            </a:r>
            <a:r>
              <a:rPr lang="pl-PL" sz="2000" u="sng" dirty="0"/>
              <a:t>tylko dlatego, że ustawodawca nie określił wprost formy rozstrzygnięcia</a:t>
            </a:r>
            <a:r>
              <a:rPr lang="pl-PL" sz="2000" dirty="0"/>
              <a:t>”</a:t>
            </a:r>
          </a:p>
          <a:p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(por. wyrok Trybunału Konstytucyjnego z dnia 14 czerwca 2005 r. ,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 18/03</a:t>
            </a:r>
            <a:r>
              <a:rPr lang="pl-PL" sz="2000" dirty="0"/>
              <a:t>; OTK ZU 2005, nr 6A, poz. 63).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89991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3BDDC0C-D119-4857-838A-E8D82E209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Po co domniemanie decyzji administracyjnej 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976513-6986-4388-8033-C62E96402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91970"/>
            <a:ext cx="11153529" cy="4109585"/>
          </a:xfrm>
        </p:spPr>
        <p:txBody>
          <a:bodyPr anchor="ctr">
            <a:normAutofit/>
          </a:bodyPr>
          <a:lstStyle/>
          <a:p>
            <a:r>
              <a:rPr lang="pl-PL" sz="2000" dirty="0"/>
              <a:t>Domniemanie decyzji administracyjnej </a:t>
            </a:r>
            <a:r>
              <a:rPr lang="pl-PL" sz="2000" b="1" dirty="0"/>
              <a:t>nie może służyć wypieraniu innych prawnych form działania </a:t>
            </a:r>
            <a:r>
              <a:rPr lang="pl-PL" sz="2000" dirty="0"/>
              <a:t>administracji w sprawach indywidualnych, ale naprawianiu błędów i niedopatrzeń prawodawczych.</a:t>
            </a:r>
          </a:p>
          <a:p>
            <a:r>
              <a:rPr lang="pl-PL" sz="2000" dirty="0"/>
              <a:t>W konsekwencji chodzi o </a:t>
            </a:r>
            <a:r>
              <a:rPr lang="pl-PL" sz="2000" b="1" dirty="0"/>
              <a:t>zabieg wykładni korygującej</a:t>
            </a:r>
            <a:r>
              <a:rPr lang="pl-PL" sz="2000" dirty="0"/>
              <a:t>, który otwiera drogę nie tylko do samej konkretyzacji prawa lub obowiązku jednostki przez organ administracyjny, ale także zapewnia jej prawo do sprawiedliwego procesu.</a:t>
            </a:r>
          </a:p>
        </p:txBody>
      </p:sp>
    </p:spTree>
    <p:extLst>
      <p:ext uri="{BB962C8B-B14F-4D97-AF65-F5344CB8AC3E}">
        <p14:creationId xmlns:p14="http://schemas.microsoft.com/office/powerpoint/2010/main" val="2440302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B52790F-3920-4E95-BDB3-F21C34FF0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Co stanowi uzasadnienie dla wyboru formy decyzji administracyjnej?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20C010-8738-494F-B621-A9921C405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721" y="1891970"/>
            <a:ext cx="10414910" cy="4109585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Domniemanie formy decyzji administracyjnej jest dopuszczalne, jeżeli istnieją normy administracyjnego prawa materialnego</a:t>
            </a:r>
            <a:r>
              <a:rPr lang="pl-PL" sz="2000" dirty="0"/>
              <a:t>, które określają treść działania organu administracji publicznej. </a:t>
            </a:r>
          </a:p>
          <a:p>
            <a:r>
              <a:rPr lang="pl-PL" sz="2000" dirty="0"/>
              <a:t>Ponadto przyjęcie</a:t>
            </a:r>
            <a:r>
              <a:rPr lang="pl-PL" sz="2000" b="1" dirty="0"/>
              <a:t> domniemania decyzji administracyjnej powinno być uzasadnione pewnymi wartościami</a:t>
            </a:r>
            <a:r>
              <a:rPr lang="pl-PL" sz="2000" dirty="0"/>
              <a:t> np. sprawnym wykonywaniem zadań administracji publicznej, czy ochroną praw jednostki przez zapewnienie jej prawa do procesu i prawa do sądu.</a:t>
            </a:r>
          </a:p>
        </p:txBody>
      </p:sp>
    </p:spTree>
    <p:extLst>
      <p:ext uri="{BB962C8B-B14F-4D97-AF65-F5344CB8AC3E}">
        <p14:creationId xmlns:p14="http://schemas.microsoft.com/office/powerpoint/2010/main" val="1031983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1DEB432-0623-40BE-9468-984590135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Stosowanie k.p.a.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CAE48D-E422-48ED-A940-10155F9BC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3200" dirty="0"/>
              <a:t>Przepisy k.p.a. w sprawach studenckich załatwianych w drodze decyzji administracyjnej, zgodnie z ustawą </a:t>
            </a:r>
            <a:r>
              <a:rPr lang="pl-PL" sz="3200" dirty="0" err="1"/>
              <a:t>pswn</a:t>
            </a:r>
            <a:r>
              <a:rPr lang="pl-PL" sz="3200" dirty="0"/>
              <a:t> z 2018 roku, stosuje się nie odpowiednio </a:t>
            </a:r>
            <a:r>
              <a:rPr lang="pl-PL" sz="3200" b="1" dirty="0"/>
              <a:t>a wprost</a:t>
            </a:r>
          </a:p>
        </p:txBody>
      </p:sp>
    </p:spTree>
    <p:extLst>
      <p:ext uri="{BB962C8B-B14F-4D97-AF65-F5344CB8AC3E}">
        <p14:creationId xmlns:p14="http://schemas.microsoft.com/office/powerpoint/2010/main" val="2215247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81EF026-B490-4C8E-9EF6-BF8BF5569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przeniesienie z innej uczelni (art. 69 ust. 1 pkt 3 pswn)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73AC75-89B7-430D-B980-FE53D3EB8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1" y="2318197"/>
            <a:ext cx="10435230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Art. 69 [Warunki przyjęcia na studia] </a:t>
            </a:r>
          </a:p>
          <a:p>
            <a:pPr marL="0" indent="0">
              <a:buNone/>
            </a:pPr>
            <a:r>
              <a:rPr lang="pl-PL" sz="2000" dirty="0"/>
              <a:t>1. Przyjęcie na studia następuje przez:</a:t>
            </a:r>
          </a:p>
          <a:p>
            <a:pPr marL="0" indent="0">
              <a:buNone/>
            </a:pPr>
            <a:r>
              <a:rPr lang="pl-PL" sz="2000" dirty="0"/>
              <a:t>1)rekrutację;</a:t>
            </a:r>
          </a:p>
          <a:p>
            <a:pPr marL="0" indent="0">
              <a:buNone/>
            </a:pPr>
            <a:r>
              <a:rPr lang="pl-PL" sz="2000" dirty="0"/>
              <a:t>2)potwierdzenie efektów uczenia się;</a:t>
            </a:r>
          </a:p>
          <a:p>
            <a:pPr marL="0" indent="0">
              <a:buNone/>
            </a:pPr>
            <a:r>
              <a:rPr lang="pl-PL" sz="2000" b="1" u="sng" dirty="0"/>
              <a:t>3)przeniesienie z innej uczelni lub uczelni zagranicznej.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68237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ED1FAFE-3018-4596-95CF-176AFE139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3BB9EF-E415-4797-88F6-CB9116F74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1" y="2318197"/>
            <a:ext cx="10313310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Wyrok WSA w Gdańsku z dnia 28 kwietnia 2021 r., III SA/Gd 1221/20</a:t>
            </a:r>
          </a:p>
          <a:p>
            <a:endParaRPr lang="pl-PL" sz="2000" b="1" dirty="0"/>
          </a:p>
          <a:p>
            <a:pPr marL="0" indent="0">
              <a:buNone/>
            </a:pPr>
            <a:r>
              <a:rPr lang="pl-PL" sz="2000" dirty="0"/>
              <a:t>Autonomia szkół wyższych, wynikająca ze specyfiki ich funkcjonowania i działania, pozwala na </a:t>
            </a:r>
            <a:r>
              <a:rPr lang="pl-PL" sz="2000" b="1" u="sng" dirty="0"/>
              <a:t>samodzielnie kształtowanie przez te szkoły warunków przyjęcia na prowadzone przez nie studia</a:t>
            </a:r>
            <a:r>
              <a:rPr lang="pl-PL" sz="2000" dirty="0"/>
              <a:t>, w wyniku czego są na nie przyjmowane osoby odpowiednio do nich przygotowane. 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38646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3BB774D-709B-461E-8DA2-713FB9DA0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 przypisanie studenta do kierunku studiów (art. 69 ust. 4 pswn)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9CECE3-AA72-4863-81FC-DEBF2CAF0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Art.69 Ust 4. Przypisanie studenta do określonego kierunku studiów może nastąpić nie później niż od drugiego roku studiów.</a:t>
            </a:r>
          </a:p>
          <a:p>
            <a:endParaRPr lang="pl-PL" sz="2000" dirty="0"/>
          </a:p>
          <a:p>
            <a:r>
              <a:rPr lang="pl-PL" sz="2000" dirty="0"/>
              <a:t>Rekrutacja jest prowadzona na określone kierunki studiów. Uczelnia może przeprowadzić też rekrutację „</a:t>
            </a:r>
            <a:r>
              <a:rPr lang="pl-PL" sz="2000" b="1" dirty="0"/>
              <a:t>do uczelni”, tj. bez podziału na kierunki</a:t>
            </a:r>
            <a:r>
              <a:rPr lang="pl-PL" sz="2000" dirty="0"/>
              <a:t>; wówczas przypisanie studenta do określonego kierunku studiów może nastąpić nie później niż od drugiego roku studiów</a:t>
            </a:r>
          </a:p>
          <a:p>
            <a:endParaRPr lang="pl-PL" sz="2000" dirty="0"/>
          </a:p>
          <a:p>
            <a:r>
              <a:rPr lang="pl-PL" sz="2000" dirty="0"/>
              <a:t>Decyzja odmawiająca wyrażenia zgody na przypisanie do wybranego kierunku studiów???</a:t>
            </a:r>
          </a:p>
        </p:txBody>
      </p:sp>
    </p:spTree>
    <p:extLst>
      <p:ext uri="{BB962C8B-B14F-4D97-AF65-F5344CB8AC3E}">
        <p14:creationId xmlns:p14="http://schemas.microsoft.com/office/powerpoint/2010/main" val="884232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4CDE2B5-F6B4-4C28-BE4B-D720F4911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700">
                <a:solidFill>
                  <a:srgbClr val="FFFFFF"/>
                </a:solidFill>
              </a:rPr>
              <a:t>udzielenie urlopu od zajęć (art. 85 ust. 1 pkt 3 pswn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E56D84-B79F-45F8-918A-5CFE71865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Art. 85 [Katalog uprawnień studenta] </a:t>
            </a:r>
          </a:p>
          <a:p>
            <a:pPr marL="0" indent="0">
              <a:buNone/>
            </a:pPr>
            <a:r>
              <a:rPr lang="pl-PL" sz="2000" dirty="0"/>
              <a:t>1. Student ma prawo do:</a:t>
            </a:r>
          </a:p>
          <a:p>
            <a:r>
              <a:rPr lang="pl-PL" sz="2000" dirty="0"/>
              <a:t>3)usprawiedliwiania nieobecności na zajęciach, </a:t>
            </a:r>
            <a:r>
              <a:rPr lang="pl-PL" sz="2000" b="1" dirty="0"/>
              <a:t>urlopów</a:t>
            </a:r>
            <a:r>
              <a:rPr lang="pl-PL" sz="2000" dirty="0"/>
              <a:t> od zajęć oraz urlopów od zajęć z możliwością przystąpienia do weryfikacji uzyskanych efektów uczenia się określonych w programie studiów,</a:t>
            </a:r>
          </a:p>
        </p:txBody>
      </p:sp>
    </p:spTree>
    <p:extLst>
      <p:ext uri="{BB962C8B-B14F-4D97-AF65-F5344CB8AC3E}">
        <p14:creationId xmlns:p14="http://schemas.microsoft.com/office/powerpoint/2010/main" val="2267521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D9C10DE-FB47-47DA-B131-73022DD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503C73-5EA2-43E3-88A5-2E78257B1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Postanowienie WSA w Poznaniu z dnia 12 lipca 2022 r., IV SA/Po 371/22</a:t>
            </a:r>
          </a:p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r>
              <a:rPr lang="pl-PL" sz="2000" dirty="0"/>
              <a:t>Rozstrzygnięcie w przedmiocie udzielenia urlopu od zajęć jest aktem opartym na wewnętrznym źródle prawa, które </a:t>
            </a:r>
            <a:r>
              <a:rPr lang="pl-PL" sz="2000" b="1" dirty="0"/>
              <a:t>nie stanowi decyzji administracyjnej </a:t>
            </a:r>
            <a:r>
              <a:rPr lang="pl-PL" sz="2000" dirty="0"/>
              <a:t>podlegającej kontroli sądu.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07497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C14A79E-1D73-4BE3-86CF-FF26CA2A5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Domniemanie formy decyzji administracyjnej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1A0A5ABB-6556-D902-4A94-BD51895D0F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148223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4073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2746883-BFDC-423B-9356-AF2C24FB1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Z uzasadnienia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5A94C1-EF73-47CF-832E-FA5EAA070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1" y="2318197"/>
            <a:ext cx="10303150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W doktrynie i orzecznictwie za utrwalony uznać należy pogląd zgodnie z którym zaskarżeniu do sądu administracyjnego podlegają akty zakładowe zewnętrzne, czyli rozstrzygnięcia, </a:t>
            </a:r>
            <a:r>
              <a:rPr lang="pl-PL" sz="2000" b="1" dirty="0"/>
              <a:t>które mają znaczenie dla praw i obowiązków użytkowników zakładu przesądzające</a:t>
            </a:r>
            <a:r>
              <a:rPr lang="pl-PL" sz="2000" dirty="0"/>
              <a:t>. Od powyżej wymienionych odróżnić należy rozstrzygnięcia organów szkoły wyższej znajdujące postawę prawną w wewnętrznych źródłach prawa, np. statucie uczelni czy w regulaminie studiów, będą to akty zakładowe wewnętrzne, które dotyczą indywidualnie określonego członka zakładu, które jednak nie odnoszą się do nawiązania, bądź rozwiązania stosunku łączącego go z zakładem. Tego rodzaju aktem opartym na wewnętrznym źródle prawa jest rozstrzygnięcie w przedmiocie udzielenia urlopu od zajęć, które nie stanowi decyzji administracyjnej podlegającej kontroli sądu.</a:t>
            </a:r>
          </a:p>
        </p:txBody>
      </p:sp>
    </p:spTree>
    <p:extLst>
      <p:ext uri="{BB962C8B-B14F-4D97-AF65-F5344CB8AC3E}">
        <p14:creationId xmlns:p14="http://schemas.microsoft.com/office/powerpoint/2010/main" val="3771326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5C91D6D-E524-4752-A421-5B90BC21D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Wznowienie studiów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960336-6781-4016-9B4A-6948D7DF2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121" y="2318197"/>
            <a:ext cx="10262510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Do autonomicznej decyzji uczelni należy rozstrzygnięcie, </a:t>
            </a:r>
            <a:r>
              <a:rPr lang="pl-PL" sz="2000" b="1" dirty="0"/>
              <a:t>czy regulaminie studiów </a:t>
            </a:r>
            <a:r>
              <a:rPr lang="pl-PL" sz="2000" dirty="0"/>
              <a:t>znajdą się regulacje dotyczące wznowienia studiów.</a:t>
            </a:r>
          </a:p>
          <a:p>
            <a:r>
              <a:rPr lang="pl-PL" sz="2000" dirty="0"/>
              <a:t>Procedura wznowienia studiów powinna być traktowana wyjątkowo i być stosowana jedynie w szczególnie uzasadnionych przypadkach i tylko w odniesieniu do osób, które uprzednio w uczelni studiowały</a:t>
            </a:r>
          </a:p>
        </p:txBody>
      </p:sp>
    </p:spTree>
    <p:extLst>
      <p:ext uri="{BB962C8B-B14F-4D97-AF65-F5344CB8AC3E}">
        <p14:creationId xmlns:p14="http://schemas.microsoft.com/office/powerpoint/2010/main" val="2400590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F44A994-5BBA-484B-900A-822AA45D7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Skreślenie z listy studenta/doktoranta w sytuacji śmierci studenta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9324D6-2987-4363-9AE7-A15EA081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1" y="2318197"/>
            <a:ext cx="10465710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Brak regulacji expressis verbis odpowiednio w art. 108 i 203 </a:t>
            </a:r>
            <a:r>
              <a:rPr lang="pl-PL" sz="2000" dirty="0" err="1"/>
              <a:t>pswn</a:t>
            </a:r>
            <a:endParaRPr lang="pl-PL" sz="2000" dirty="0"/>
          </a:p>
          <a:p>
            <a:pPr marL="0" indent="0">
              <a:buNone/>
            </a:pPr>
            <a:r>
              <a:rPr lang="pl-PL" sz="2000" dirty="0"/>
              <a:t>Skreślenie z listy studentów następuje również po śmierci studenta.</a:t>
            </a:r>
          </a:p>
          <a:p>
            <a:pPr marL="0" indent="0">
              <a:buNone/>
            </a:pPr>
            <a:r>
              <a:rPr lang="pl-PL" sz="2000" dirty="0"/>
              <a:t>Dziekan w przypadku podejrzenia śmierci studenta i braku aktu zgonu występuje o stosowną informację do właściwego Urzędu Stanu Cywilnego albo organu konsularnego??</a:t>
            </a:r>
          </a:p>
          <a:p>
            <a:pPr marL="0" indent="0">
              <a:buNone/>
            </a:pPr>
            <a:r>
              <a:rPr lang="pl-PL" sz="2000" dirty="0"/>
              <a:t>W przypadku potwierdzenia tej informacji zamieszcza w aktach studenta informację o zgonie i nie wydaje w tej sprawie decyzji administracyjnej??</a:t>
            </a:r>
          </a:p>
          <a:p>
            <a:pPr marL="0" indent="0">
              <a:buNone/>
            </a:pPr>
            <a:r>
              <a:rPr lang="pl-PL" sz="2000" dirty="0"/>
              <a:t>Decyzja??</a:t>
            </a:r>
          </a:p>
        </p:txBody>
      </p:sp>
    </p:spTree>
    <p:extLst>
      <p:ext uri="{BB962C8B-B14F-4D97-AF65-F5344CB8AC3E}">
        <p14:creationId xmlns:p14="http://schemas.microsoft.com/office/powerpoint/2010/main" val="462157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924A74-7559-4B8F-918D-4650F2048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C1C3F9-F134-4020-B124-9F33C879B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ROZPORZĄDZENIE MINISTRA NAUKI I SZKOLNICTWA WYŻSZEGO z dnia 28 września 2018 r. w sprawie nostryfikacji stopni naukowych i stopni w zakresie sztuki nadanych za granicą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 §4. 1. Datą wszczęcia postępowania nostryfikacyjnego </a:t>
            </a:r>
            <a:r>
              <a:rPr lang="pl-PL" sz="2000" b="1" dirty="0"/>
              <a:t>jest dzień doręczenia wniosku podmiotowi nostryfikującemu.</a:t>
            </a:r>
          </a:p>
          <a:p>
            <a:pPr marL="0" indent="0">
              <a:buNone/>
            </a:pPr>
            <a:r>
              <a:rPr lang="pl-PL" sz="2000" dirty="0"/>
              <a:t>2. Podmiot nostryfikujący dokonuje oceny formalnej wniosku. W przypadku stwierdzenia braków formalnych wniosku podmiot nostryfikujący wyznacza wnioskodawcy termin, nie krótszy niż 14 dni, do jego uzupełnienia, pod rygorem pozostawienia wniosku bez rozpoznania.</a:t>
            </a:r>
          </a:p>
        </p:txBody>
      </p:sp>
    </p:spTree>
    <p:extLst>
      <p:ext uri="{BB962C8B-B14F-4D97-AF65-F5344CB8AC3E}">
        <p14:creationId xmlns:p14="http://schemas.microsoft.com/office/powerpoint/2010/main" val="3857840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D5E9A18-8F6B-4883-A09A-89B220AF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11C036-766E-4E12-B657-78FBF0B94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761" y="2318197"/>
            <a:ext cx="10221870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§ 6. 1. W szczególnych przypadkach, uzasadnionych wątpliwościami dotyczącymi osiągnięć stanowiących podstawę nadania wnioskodawcy stopnia naukowego, podmiot nostryfikujący może skierować dokumenty, o których mowa w § 3 ust. 2 pkt 1 lit. a </a:t>
            </a:r>
            <a:r>
              <a:rPr lang="pl-PL" sz="2000" dirty="0" err="1"/>
              <a:t>tiret</a:t>
            </a:r>
            <a:r>
              <a:rPr lang="pl-PL" sz="2000" dirty="0"/>
              <a:t> drugie albo lit. b </a:t>
            </a:r>
            <a:r>
              <a:rPr lang="pl-PL" sz="2000" dirty="0" err="1"/>
              <a:t>tiret</a:t>
            </a:r>
            <a:r>
              <a:rPr lang="pl-PL" sz="2000" dirty="0"/>
              <a:t> drugie, </a:t>
            </a:r>
            <a:r>
              <a:rPr lang="pl-PL" sz="2000" b="1" dirty="0"/>
              <a:t>do recenzji</a:t>
            </a:r>
            <a:r>
              <a:rPr lang="pl-PL" sz="2000" dirty="0"/>
              <a:t>.</a:t>
            </a:r>
          </a:p>
          <a:p>
            <a:pPr marL="0" indent="0">
              <a:buNone/>
            </a:pPr>
            <a:r>
              <a:rPr lang="pl-PL" sz="2000" dirty="0"/>
              <a:t>2. Podmiot nostryfikujący wyznacza nie więcej niż trzech recenzentów spośród swoich pracowników posiadających co najmniej stopień doktora habilitowanego w dyscyplinie, której dotyczy wniosek, oraz określa zakres recenzji i termin jej przedstawienia.</a:t>
            </a:r>
          </a:p>
        </p:txBody>
      </p:sp>
    </p:spTree>
    <p:extLst>
      <p:ext uri="{BB962C8B-B14F-4D97-AF65-F5344CB8AC3E}">
        <p14:creationId xmlns:p14="http://schemas.microsoft.com/office/powerpoint/2010/main" val="4127144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50FD362-AE48-46F5-8134-33C7DB87C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0DDF01-FC4D-48F1-BE37-A8F1CEAB2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241" y="2318197"/>
            <a:ext cx="10191390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§ 7. 1. Podmiot nostryfikujący </a:t>
            </a:r>
            <a:r>
              <a:rPr lang="pl-PL" sz="2000" b="1" dirty="0"/>
              <a:t>uznaje albo odmawia uznania stopnia naukowego </a:t>
            </a:r>
            <a:r>
              <a:rPr lang="pl-PL" sz="2000" dirty="0"/>
              <a:t>za równoważny z odpowiednim polskim stopniem naukowym w terminie 90 dni od dnia złożenia wniosku spełniającego wymagania formalne.</a:t>
            </a:r>
          </a:p>
        </p:txBody>
      </p:sp>
    </p:spTree>
    <p:extLst>
      <p:ext uri="{BB962C8B-B14F-4D97-AF65-F5344CB8AC3E}">
        <p14:creationId xmlns:p14="http://schemas.microsoft.com/office/powerpoint/2010/main" val="40172915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3BC41C9-F850-48A1-A6E8-CB73D371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Wyrok WSA w Lublinie z dnia 22 czerwca 2021 r.</a:t>
            </a:r>
            <a:br>
              <a:rPr lang="pl-PL" sz="3400">
                <a:solidFill>
                  <a:srgbClr val="FFFFFF"/>
                </a:solidFill>
              </a:rPr>
            </a:br>
            <a:r>
              <a:rPr lang="pl-PL" sz="3400">
                <a:solidFill>
                  <a:srgbClr val="FFFFFF"/>
                </a:solidFill>
              </a:rPr>
              <a:t>III SA/Lu 101/21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C9525D-DAD3-4A0B-8ADB-E20982419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841" y="2318197"/>
            <a:ext cx="10343790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Odmowa nostryfikacji powinna nastąpić w </a:t>
            </a:r>
            <a:r>
              <a:rPr lang="pl-PL" sz="2000" b="1" dirty="0"/>
              <a:t>formie decyzji administracyjnej</a:t>
            </a:r>
            <a:r>
              <a:rPr lang="pl-PL" sz="2000" dirty="0"/>
              <a:t>, załatwiającej sprawę indywidulaną i podlegającej sądowej kontroli pod względem legalności. Z treści przepisów regulujących postępowanie nostryfikacyjne wynika, że </a:t>
            </a:r>
            <a:r>
              <a:rPr lang="pl-PL" sz="2000" b="1" dirty="0"/>
              <a:t>uczelnia nostryfikuje stopień naukowy w formie zaświadczenia. </a:t>
            </a:r>
          </a:p>
          <a:p>
            <a:pPr marL="0" indent="0">
              <a:buNone/>
            </a:pPr>
            <a:r>
              <a:rPr lang="pl-PL" sz="2000" u="sng" dirty="0"/>
              <a:t>Nie oznacza to jednak</a:t>
            </a:r>
            <a:r>
              <a:rPr lang="pl-PL" sz="2000" dirty="0"/>
              <a:t>, że w odmowa nostryfikacji jest tożsama z odmową wydania zaświadczenia przybierającą formę postanowienia (art. 219 KPA). Właśnie decyzja administracyjna, daje stronie tego postępowania najszersze gwarancje procesowe dochodzenia swoich praw.</a:t>
            </a:r>
          </a:p>
        </p:txBody>
      </p:sp>
    </p:spTree>
    <p:extLst>
      <p:ext uri="{BB962C8B-B14F-4D97-AF65-F5344CB8AC3E}">
        <p14:creationId xmlns:p14="http://schemas.microsoft.com/office/powerpoint/2010/main" val="2264375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CED3E42-3CBA-49E1-A9C4-42E47D3C5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Jaka decyzja ws.cofnięcia wniosku o nostryfikację dyplomu doktora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7D31BF-3826-40E3-B2E4-2AA084758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endParaRPr lang="pl-PL" sz="3600" dirty="0"/>
          </a:p>
          <a:p>
            <a:r>
              <a:rPr lang="pl-PL" sz="3600" dirty="0"/>
              <a:t>Odmowa nostryfikacji czy  umorzenie postępowania (decyzja merytoryczna czy formalna)???</a:t>
            </a:r>
          </a:p>
        </p:txBody>
      </p:sp>
    </p:spTree>
    <p:extLst>
      <p:ext uri="{BB962C8B-B14F-4D97-AF65-F5344CB8AC3E}">
        <p14:creationId xmlns:p14="http://schemas.microsoft.com/office/powerpoint/2010/main" val="246599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8D9CB6-CE7B-4410-83A6-9752AD7B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Cofnięcie wniosku habilitacyjnego - skutki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BC1449-9FB5-4D18-BB7C-87C2D9D67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1" y="2318196"/>
            <a:ext cx="10636280" cy="39810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Postępowanie habilitacyjne kończące się generalnie podjęciem stosownej uchwały przez radę wydziału, nie jest zwykłym postępowaniem administracyjnym. Przepisy kodeksu postępowania administracyjnego, w tym przepis dotyczący umorzenia postępowania, mogą być zatem stosowane wyłącznie odpowiednio. </a:t>
            </a:r>
            <a:r>
              <a:rPr lang="pl-PL" sz="2000" b="1" dirty="0"/>
              <a:t>Stąd nie można uznać, że cofnięcie wniosku o awans dopuszczalne było w dowolnym momencie. </a:t>
            </a:r>
          </a:p>
          <a:p>
            <a:pPr marL="0" indent="0">
              <a:buNone/>
            </a:pPr>
            <a:r>
              <a:rPr lang="pl-PL" sz="2000" dirty="0"/>
              <a:t>Nie byłoby celowe umorzenie postępowania habilitacyjnego, gdy ze środków Skarbu Państwa poniesione zostały już określone koszty postępowania, </a:t>
            </a:r>
            <a:r>
              <a:rPr lang="pl-PL" sz="2000" b="1" dirty="0"/>
              <a:t>a wycofanie wniosku miałoby służyć uniknięciu surowych konsekwencji prawnych,</a:t>
            </a:r>
            <a:r>
              <a:rPr lang="pl-PL" sz="2000" dirty="0"/>
              <a:t> gdy kandydat wie już o uzyskaniu negatywnych recenzji.</a:t>
            </a:r>
            <a:br>
              <a:rPr lang="pl-PL" sz="2000" dirty="0"/>
            </a:br>
            <a:br>
              <a:rPr lang="pl-PL" sz="2000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09068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0DE2067-BF24-4F1D-9DFB-16729FDF7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solidFill>
                  <a:srgbClr val="FFFFFF"/>
                </a:solidFill>
              </a:rPr>
              <a:t>Wyrok NSA z 20 grudnia 2022 r. III OSK 1790/21</a:t>
            </a:r>
            <a:br>
              <a:rPr lang="pl-PL" sz="2800" dirty="0">
                <a:solidFill>
                  <a:srgbClr val="FFFFFF"/>
                </a:solidFill>
              </a:rPr>
            </a:br>
            <a:br>
              <a:rPr lang="pl-PL" sz="2800" dirty="0">
                <a:solidFill>
                  <a:srgbClr val="FFFFFF"/>
                </a:solidFill>
              </a:rPr>
            </a:br>
            <a:br>
              <a:rPr lang="pl-PL" sz="1600" dirty="0">
                <a:solidFill>
                  <a:srgbClr val="FFFFFF"/>
                </a:solidFill>
              </a:rPr>
            </a:br>
            <a:endParaRPr lang="pl-PL" sz="16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E9CEE5-CBC3-4FD1-A4CF-F2C0CDB25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2318197"/>
            <a:ext cx="10282830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Zdaniem NSA, cofnięcie wniosku o nadanie stopnia naukowego doktora habilitowanego, w sytuacji gdy wszystkie recenzje osiągnięć naukowych habilitanta są negatywne i habilitant miał możliwość zapoznania się z ich treścią, </a:t>
            </a:r>
            <a:r>
              <a:rPr lang="pl-PL" sz="2000" b="1" u="sng" dirty="0"/>
              <a:t>jest sprzeczne interesem społecznym</a:t>
            </a:r>
            <a:r>
              <a:rPr lang="pl-PL" sz="2000" dirty="0"/>
              <a:t>. </a:t>
            </a:r>
          </a:p>
          <a:p>
            <a:pPr marL="0" indent="0">
              <a:buNone/>
            </a:pPr>
            <a:r>
              <a:rPr lang="pl-PL" sz="2000" dirty="0"/>
              <a:t>Właściwa rada jednostki organizacyjnej nie jest związana stanowiskiem wnioskodawcy i na zasadzie uznania </a:t>
            </a:r>
            <a:r>
              <a:rPr lang="pl-PL" sz="2000" b="1" u="sng" dirty="0"/>
              <a:t>może umorzyć prowadzone postępowanie lub je kontynuować w celu zakończenia podjęciem stosownej uchwały</a:t>
            </a:r>
            <a:r>
              <a:rPr lang="pl-PL" sz="2000" dirty="0"/>
              <a:t>. </a:t>
            </a:r>
          </a:p>
          <a:p>
            <a:pPr marL="0" indent="0">
              <a:buNone/>
            </a:pPr>
            <a:r>
              <a:rPr lang="pl-PL" sz="2000" dirty="0"/>
              <a:t>Negatywna ocena osiągnięć naukowych habilitanta przez wszystkich recenzentów powoduje, że w interesie społecznym jest podjęcie przez radę jednostki organizacyjnej uchwały </a:t>
            </a:r>
            <a:r>
              <a:rPr lang="pl-PL" sz="2000" u="sng" dirty="0"/>
              <a:t>o odmowie nadania mu stopnia doktora habilitowanego</a:t>
            </a:r>
            <a:br>
              <a:rPr lang="pl-PL" sz="2000" dirty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2341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5CD47C1-FC18-4655-8E16-55D478C35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EAFFF3-99DF-4EA8-A434-25F516A0A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/>
              <a:t>W początkowym okresie orzecznictwo NSA skłaniało się do możliwie szerokiego postrzegania różnych oświadczeń woli organów administracji publicznej jako decyzji (bez względu na ułomności tychże oświadczeń woli (np. wyrok NSA z 20.7.1981 r. </a:t>
            </a:r>
            <a:r>
              <a:rPr lang="pl-PL" sz="2000">
                <a:hlinkClick r:id="rId2"/>
              </a:rPr>
              <a:t>SA 1163/81</a:t>
            </a:r>
            <a:r>
              <a:rPr lang="pl-PL" sz="2000"/>
              <a:t>, OSPiKA 1982/9-10/169).</a:t>
            </a:r>
          </a:p>
        </p:txBody>
      </p:sp>
    </p:spTree>
    <p:extLst>
      <p:ext uri="{BB962C8B-B14F-4D97-AF65-F5344CB8AC3E}">
        <p14:creationId xmlns:p14="http://schemas.microsoft.com/office/powerpoint/2010/main" val="15034346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92F2676-0152-41BA-AF14-8910A7962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Skutki wycofania wniosku…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0EEAB6-F29C-4B4C-8C03-8438A3232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881" y="1891970"/>
            <a:ext cx="10150750" cy="4109585"/>
          </a:xfrm>
        </p:spPr>
        <p:txBody>
          <a:bodyPr anchor="ctr">
            <a:normAutofit/>
          </a:bodyPr>
          <a:lstStyle/>
          <a:p>
            <a:r>
              <a:rPr lang="pl-PL" sz="2000" b="0" dirty="0">
                <a:effectLst/>
              </a:rPr>
              <a:t>Kandydat może na piśmie wycofać wniosek w sprawie nadania stopnia doktora habilitowanego. W przypadku wycofania wniosku Rada Naukowa podejmuje uchwałę w sprawie umorzenia postępowania w sprawie nadania stopnia doktora habilitowanego. Uchwałę Przewodniczący Rady doręcza RDN</a:t>
            </a:r>
            <a:r>
              <a:rPr lang="pl-PL" sz="2000" b="0">
                <a:effectLst/>
              </a:rPr>
              <a:t>. 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b="0" i="1" dirty="0">
                <a:effectLst/>
              </a:rPr>
              <a:t>W przypadku wycofania wniosku po powołaniu komisji habilitacyjnej: 1) ten sam wniosek nie może być podstawą ubiegania się o nadanie stopnia doktora habilitowanego w innym podmiocie habilitującym; 2) wnioskodawca nie może ubiegać się o nadanie stopnia doktora habilitowanego przez okres 2 lat. (art. 221 ust. 13 </a:t>
            </a:r>
            <a:r>
              <a:rPr lang="pl-PL" sz="2000" b="0" i="1" dirty="0" err="1">
                <a:effectLst/>
              </a:rPr>
              <a:t>pswn</a:t>
            </a:r>
            <a:r>
              <a:rPr lang="pl-PL" sz="2000" b="0" i="1" dirty="0">
                <a:effectLst/>
              </a:rPr>
              <a:t>)</a:t>
            </a:r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522016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DE21D13-E3E1-417E-B06D-D995368F1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78C48B-43A9-4DD9-AD46-D4436CEA3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/>
              <a:t>Uprawnienie strony powstające w wyniku konkretyzacji normy prawnej wymaga formy decyzji administracyjnej, ale pod warunkiem że uprawnienie to nie powstaje bezpośrednio z mocy prawa, a przepisy prawa nie przewidują innej formy działania administracji (zob. wyrok NSA z 31.08.1984 r., </a:t>
            </a:r>
            <a:r>
              <a:rPr lang="pl-PL" sz="2000">
                <a:hlinkClick r:id="rId2"/>
              </a:rPr>
              <a:t>SA/Wr 430/84</a:t>
            </a:r>
            <a:r>
              <a:rPr lang="pl-PL" sz="2000"/>
              <a:t>, OSPiKA 1986/9-10/176, s. 381) np. czynność cywilnoprawną lub czynność materialno-technicznej</a:t>
            </a:r>
          </a:p>
        </p:txBody>
      </p:sp>
    </p:spTree>
    <p:extLst>
      <p:ext uri="{BB962C8B-B14F-4D97-AF65-F5344CB8AC3E}">
        <p14:creationId xmlns:p14="http://schemas.microsoft.com/office/powerpoint/2010/main" val="2254311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18CA48F-40C2-4FD6-8C33-419FCE8F4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Domniemanie decyzji administracyjna a domniemanie sprawy administracyjnej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11C21662-E224-C5F3-8117-D72404F72A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13834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3178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163B5DF-A789-44A9-8EE2-61EFA44F5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Kiedy dopuszczalne jest zastosowanie domniemania formy decyzji administracyjnej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CD67E3-3E1C-4BA9-92D2-C83AA6F89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40" y="1767840"/>
            <a:ext cx="10637519" cy="4907280"/>
          </a:xfrm>
        </p:spPr>
        <p:txBody>
          <a:bodyPr anchor="ctr">
            <a:normAutofit/>
          </a:bodyPr>
          <a:lstStyle/>
          <a:p>
            <a:r>
              <a:rPr lang="pl-PL" sz="2000" dirty="0"/>
              <a:t>Domniemanie formy  decyzji administracyjnej jest dopuszczalne tylko wówczas, </a:t>
            </a:r>
            <a:r>
              <a:rPr lang="pl-PL" sz="2000" u="sng" dirty="0"/>
              <a:t>gdy określony akt nie spełnia wszystkich warunków formalnych decyzji administracyjnej</a:t>
            </a:r>
            <a:r>
              <a:rPr lang="pl-PL" sz="2000" dirty="0"/>
              <a:t>, jednakże dotyczy (rozstrzyga) sprawę administracyjną rozumieniu </a:t>
            </a:r>
            <a:r>
              <a:rPr lang="pl-PL" sz="2000" dirty="0">
                <a:hlinkClick r:id="rId2"/>
              </a:rPr>
              <a:t>art. 1 pkt 1</a:t>
            </a:r>
            <a:r>
              <a:rPr lang="pl-PL" sz="2000" dirty="0"/>
              <a:t> KPA</a:t>
            </a:r>
          </a:p>
          <a:p>
            <a:r>
              <a:rPr lang="pl-PL" sz="2000" dirty="0"/>
              <a:t>W wyroku Naczelnego Sądu Administracyjnego z 7 września 1982 r., </a:t>
            </a:r>
            <a:r>
              <a:rPr lang="pl-PL" sz="2000" dirty="0">
                <a:hlinkClick r:id="rId3"/>
              </a:rPr>
              <a:t>SA/</a:t>
            </a:r>
            <a:r>
              <a:rPr lang="pl-PL" sz="2000" dirty="0" err="1">
                <a:hlinkClick r:id="rId3"/>
              </a:rPr>
              <a:t>Wr</a:t>
            </a:r>
            <a:r>
              <a:rPr lang="pl-PL" sz="2000" dirty="0">
                <a:hlinkClick r:id="rId3"/>
              </a:rPr>
              <a:t> 363/82</a:t>
            </a:r>
            <a:r>
              <a:rPr lang="pl-PL" sz="2000" dirty="0"/>
              <a:t>, ONSA 1982, nr 2, poz. 82, przyjęto, że "organy administracji (...) załatwiają sprawę przez wydanie decyzji, o których mowa w </a:t>
            </a:r>
            <a:r>
              <a:rPr lang="pl-PL" sz="2000" dirty="0">
                <a:hlinkClick r:id="rId4"/>
              </a:rPr>
              <a:t>art. 104</a:t>
            </a:r>
            <a:r>
              <a:rPr lang="pl-PL" sz="2000" dirty="0"/>
              <a:t> KPA, ale tylko "w należących </a:t>
            </a:r>
            <a:r>
              <a:rPr lang="pl-PL" sz="2000" b="1" dirty="0"/>
              <a:t>do właściwości tych organów </a:t>
            </a:r>
            <a:r>
              <a:rPr lang="pl-PL" sz="2000" dirty="0"/>
              <a:t>sprawach indywidualnych" (art. 1 § 1 pkt 1 KPA), co znaczy, że forma działania organów </a:t>
            </a:r>
            <a:r>
              <a:rPr lang="pl-PL" sz="2000" b="1" dirty="0"/>
              <a:t>ma wynikać z prawa materialnego w sposób niepozostawiający wątpliwości, że rozstrzygnięcie ma charakter decyzji, to jest jednostronnego ustalenia praw lub obowiązków skonkretyzowanego podmiotu w indywidualnej sprawie</a:t>
            </a:r>
            <a:r>
              <a:rPr lang="pl-PL" sz="2000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2061486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1921C8E-875A-44D6-BA45-3042F10FB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700">
                <a:solidFill>
                  <a:srgbClr val="FFFFFF"/>
                </a:solidFill>
              </a:rPr>
              <a:t>Decyzja administracyjna – skutki formy 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7124D9-6651-43B6-9E32-241E69BA5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Decyzja - </a:t>
            </a:r>
            <a:r>
              <a:rPr lang="pl-PL" sz="2000" dirty="0"/>
              <a:t>jako akt administracyjny w formie procesowej – wydawana jest bowiem w prawnie unormowanym postępowaniu, z zespołem gwarancji procesowych i zawarowaniem drogi weryfikacji rozstrzygnięcia sprawy w trybie administracyjnym i kontroli sądowej</a:t>
            </a:r>
          </a:p>
        </p:txBody>
      </p:sp>
    </p:spTree>
    <p:extLst>
      <p:ext uri="{BB962C8B-B14F-4D97-AF65-F5344CB8AC3E}">
        <p14:creationId xmlns:p14="http://schemas.microsoft.com/office/powerpoint/2010/main" val="2906584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7DC6CA6-78A4-4B98-B369-EECBEF2DB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59C4E-1E78-4767-AAC6-ED34FE079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1" y="1885279"/>
            <a:ext cx="10272670" cy="41162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b="1" dirty="0"/>
              <a:t>Decyzja administracyjna </a:t>
            </a:r>
            <a:r>
              <a:rPr lang="pl-PL" sz="2000" dirty="0"/>
              <a:t>jest to oświadczenie woli kompetentnego organu administrującego, podjęte w wyniku zastosowania normy materialnego prawa administracyjnego lub w określonym zakresie normy prawa procesowego do ustalonego stanu faktycznego, w trybie, formie, strukturze uregulowanej prawem procesowym, zakomunikowany stronie, w celu wywołania skutku prawnego w sferze stosunku materialnoprawnego (decyzja rozstrzygająca sprawie co do jej istoty w całości lub części) bądź w sferze stosunku procesowego (decyzja w inny sposób kończąca sprawę w danej instancji )</a:t>
            </a:r>
          </a:p>
          <a:p>
            <a:pPr marL="0" indent="0">
              <a:buNone/>
            </a:pPr>
            <a:r>
              <a:rPr lang="pl-PL" sz="2000" dirty="0"/>
              <a:t>(B. Adamiak, Wadliwość decyzji administracyjnej, Wrocław 1986, s. 22-23; Borkowski/Adamiak w: B. Adamiak, J. Borkowski, Kodeks postępowania administracyjnego. Komentarz, C.H. Beck 2017, s. 542-543, </a:t>
            </a:r>
            <a:r>
              <a:rPr lang="pl-PL" sz="2000" dirty="0" err="1"/>
              <a:t>nb</a:t>
            </a:r>
            <a:r>
              <a:rPr lang="pl-PL" sz="2000" dirty="0"/>
              <a:t> 5)</a:t>
            </a:r>
          </a:p>
        </p:txBody>
      </p:sp>
    </p:spTree>
    <p:extLst>
      <p:ext uri="{BB962C8B-B14F-4D97-AF65-F5344CB8AC3E}">
        <p14:creationId xmlns:p14="http://schemas.microsoft.com/office/powerpoint/2010/main" val="2952734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CE67066-317E-49A3-BEC4-4A0EECCEF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Przesłanki domniemania formy decyzji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3811B1-66C2-44D0-9F45-3E172C82B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1" y="1778000"/>
            <a:ext cx="10353950" cy="4223555"/>
          </a:xfrm>
        </p:spPr>
        <p:txBody>
          <a:bodyPr anchor="ctr">
            <a:normAutofit/>
          </a:bodyPr>
          <a:lstStyle/>
          <a:p>
            <a:r>
              <a:rPr lang="pl-PL" sz="2000" dirty="0"/>
              <a:t>Organ administracji publicznej stosuje </a:t>
            </a:r>
            <a:r>
              <a:rPr lang="pl-PL" sz="2000" b="1" dirty="0"/>
              <a:t>normę prawa materialnego znajdującą oparcie w przepisach prawa powszechnie obowiązującego</a:t>
            </a:r>
            <a:r>
              <a:rPr lang="pl-PL" sz="2000" dirty="0"/>
              <a:t>. Domniemanie formy decyzji administracyjnej nie obejmuje bowiem domniemania podstaw działania organu administracji publicznej. </a:t>
            </a:r>
          </a:p>
          <a:p>
            <a:r>
              <a:rPr lang="pl-PL" sz="2000" dirty="0"/>
              <a:t>Norma ta </a:t>
            </a:r>
            <a:r>
              <a:rPr lang="pl-PL" sz="2000" b="1" dirty="0"/>
              <a:t>nie kształtuje stosunku materialnoprawnego bezpośrednio</a:t>
            </a:r>
            <a:r>
              <a:rPr lang="pl-PL" sz="2000" dirty="0"/>
              <a:t>, w sposób niewymagający autorytatywnej konkretyzacji. </a:t>
            </a:r>
          </a:p>
          <a:p>
            <a:r>
              <a:rPr lang="pl-PL" sz="2000" dirty="0"/>
              <a:t>Norma ta </a:t>
            </a:r>
            <a:r>
              <a:rPr lang="pl-PL" sz="2000" b="1" dirty="0"/>
              <a:t>nie wskazuje innej niż decyzja prawnej formy</a:t>
            </a:r>
            <a:r>
              <a:rPr lang="pl-PL" sz="2000" dirty="0"/>
              <a:t> działania administracji jako właściwej do zastosowania w tej sprawie </a:t>
            </a:r>
          </a:p>
          <a:p>
            <a:pPr marL="0" indent="0">
              <a:buNone/>
            </a:pPr>
            <a:r>
              <a:rPr lang="pl-PL" sz="2000" dirty="0"/>
              <a:t>(por. B. Adamiak, Zagadnienie domniemania decyzji administracyjnej (w:) Podmioty administracji i prawne formy ich działania. Studia i materiały z konferencji jubileuszowej Profesora Eugeniusza </a:t>
            </a:r>
            <a:r>
              <a:rPr lang="pl-PL" sz="2000" dirty="0" err="1"/>
              <a:t>Ochendowskiego</a:t>
            </a:r>
            <a:r>
              <a:rPr lang="pl-PL" sz="2000" dirty="0"/>
              <a:t>, Toruń 2005 r., s. 17-18).</a:t>
            </a:r>
          </a:p>
        </p:txBody>
      </p:sp>
    </p:spTree>
    <p:extLst>
      <p:ext uri="{BB962C8B-B14F-4D97-AF65-F5344CB8AC3E}">
        <p14:creationId xmlns:p14="http://schemas.microsoft.com/office/powerpoint/2010/main" val="17071771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2263</Words>
  <Application>Microsoft Office PowerPoint</Application>
  <PresentationFormat>Panoramiczny</PresentationFormat>
  <Paragraphs>98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Motyw pakietu Office</vt:lpstr>
      <vt:lpstr>Domniemanie decyzji administracyjnej ws.studencko-doktoranckich Studium przypadków</vt:lpstr>
      <vt:lpstr>Domniemanie formy decyzji administracyjnej</vt:lpstr>
      <vt:lpstr>Prezentacja programu PowerPoint</vt:lpstr>
      <vt:lpstr>Prezentacja programu PowerPoint</vt:lpstr>
      <vt:lpstr>Domniemanie decyzji administracyjna a domniemanie sprawy administracyjnej</vt:lpstr>
      <vt:lpstr>Kiedy dopuszczalne jest zastosowanie domniemania formy decyzji administracyjnej</vt:lpstr>
      <vt:lpstr>Decyzja administracyjna – skutki formy działania</vt:lpstr>
      <vt:lpstr>Prezentacja programu PowerPoint</vt:lpstr>
      <vt:lpstr>Przesłanki domniemania formy decyzji</vt:lpstr>
      <vt:lpstr>Skąd bierze się domniemanie decyzji….</vt:lpstr>
      <vt:lpstr>Co na to TK…</vt:lpstr>
      <vt:lpstr>Po co domniemanie decyzji administracyjnej ?</vt:lpstr>
      <vt:lpstr>Co stanowi uzasadnienie dla wyboru formy decyzji administracyjnej?</vt:lpstr>
      <vt:lpstr>Stosowanie k.p.a.</vt:lpstr>
      <vt:lpstr>przeniesienie z innej uczelni (art. 69 ust. 1 pkt 3 pswn)</vt:lpstr>
      <vt:lpstr>Prezentacja programu PowerPoint</vt:lpstr>
      <vt:lpstr> przypisanie studenta do kierunku studiów (art. 69 ust. 4 pswn)</vt:lpstr>
      <vt:lpstr>udzielenie urlopu od zajęć (art. 85 ust. 1 pkt 3 pswn</vt:lpstr>
      <vt:lpstr>Prezentacja programu PowerPoint</vt:lpstr>
      <vt:lpstr>Z uzasadnienia</vt:lpstr>
      <vt:lpstr>Wznowienie studiów</vt:lpstr>
      <vt:lpstr>Skreślenie z listy studenta/doktoranta w sytuacji śmierci studenta</vt:lpstr>
      <vt:lpstr>Prezentacja programu PowerPoint</vt:lpstr>
      <vt:lpstr>Prezentacja programu PowerPoint</vt:lpstr>
      <vt:lpstr>Prezentacja programu PowerPoint</vt:lpstr>
      <vt:lpstr>Wyrok WSA w Lublinie z dnia 22 czerwca 2021 r. III SA/Lu 101/21</vt:lpstr>
      <vt:lpstr>Jaka decyzja ws.cofnięcia wniosku o nostryfikację dyplomu doktora</vt:lpstr>
      <vt:lpstr>Cofnięcie wniosku habilitacyjnego - skutki</vt:lpstr>
      <vt:lpstr>Wyrok NSA z 20 grudnia 2022 r. III OSK 1790/21   </vt:lpstr>
      <vt:lpstr>Skutki wycofania wniosku…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(Nie)decyzje w sprawach studencko-doktorskich</dc:title>
  <dc:creator>Agnieszka Ziółkowska</dc:creator>
  <cp:lastModifiedBy>Agnieszka Ziółkowska</cp:lastModifiedBy>
  <cp:revision>19</cp:revision>
  <dcterms:created xsi:type="dcterms:W3CDTF">2025-05-23T14:17:08Z</dcterms:created>
  <dcterms:modified xsi:type="dcterms:W3CDTF">2025-06-03T11:43:51Z</dcterms:modified>
</cp:coreProperties>
</file>