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5"/>
  </p:notesMasterIdLst>
  <p:sldIdLst>
    <p:sldId id="256" r:id="rId2"/>
    <p:sldId id="258" r:id="rId3"/>
    <p:sldId id="272" r:id="rId4"/>
    <p:sldId id="275" r:id="rId5"/>
    <p:sldId id="259" r:id="rId6"/>
    <p:sldId id="269" r:id="rId7"/>
    <p:sldId id="257" r:id="rId8"/>
    <p:sldId id="271" r:id="rId9"/>
    <p:sldId id="273" r:id="rId10"/>
    <p:sldId id="274" r:id="rId11"/>
    <p:sldId id="260" r:id="rId12"/>
    <p:sldId id="268" r:id="rId13"/>
    <p:sldId id="266" r:id="rId14"/>
    <p:sldId id="278" r:id="rId15"/>
    <p:sldId id="270" r:id="rId16"/>
    <p:sldId id="311" r:id="rId17"/>
    <p:sldId id="277" r:id="rId18"/>
    <p:sldId id="261" r:id="rId19"/>
    <p:sldId id="282" r:id="rId20"/>
    <p:sldId id="262" r:id="rId21"/>
    <p:sldId id="312" r:id="rId22"/>
    <p:sldId id="281" r:id="rId23"/>
    <p:sldId id="280" r:id="rId24"/>
    <p:sldId id="263" r:id="rId25"/>
    <p:sldId id="279" r:id="rId26"/>
    <p:sldId id="264" r:id="rId27"/>
    <p:sldId id="265" r:id="rId28"/>
    <p:sldId id="276" r:id="rId29"/>
    <p:sldId id="267" r:id="rId30"/>
    <p:sldId id="283" r:id="rId31"/>
    <p:sldId id="292" r:id="rId32"/>
    <p:sldId id="315" r:id="rId33"/>
    <p:sldId id="314" r:id="rId34"/>
    <p:sldId id="294" r:id="rId35"/>
    <p:sldId id="296" r:id="rId36"/>
    <p:sldId id="284" r:id="rId37"/>
    <p:sldId id="313" r:id="rId38"/>
    <p:sldId id="317" r:id="rId39"/>
    <p:sldId id="316" r:id="rId40"/>
    <p:sldId id="285" r:id="rId41"/>
    <p:sldId id="295" r:id="rId42"/>
    <p:sldId id="286" r:id="rId43"/>
    <p:sldId id="287" r:id="rId44"/>
    <p:sldId id="298" r:id="rId45"/>
    <p:sldId id="297" r:id="rId46"/>
    <p:sldId id="288" r:id="rId47"/>
    <p:sldId id="293" r:id="rId48"/>
    <p:sldId id="299" r:id="rId49"/>
    <p:sldId id="318" r:id="rId50"/>
    <p:sldId id="289" r:id="rId51"/>
    <p:sldId id="290" r:id="rId52"/>
    <p:sldId id="291" r:id="rId53"/>
    <p:sldId id="300" r:id="rId54"/>
    <p:sldId id="301" r:id="rId55"/>
    <p:sldId id="310" r:id="rId56"/>
    <p:sldId id="308" r:id="rId57"/>
    <p:sldId id="309" r:id="rId58"/>
    <p:sldId id="302" r:id="rId59"/>
    <p:sldId id="303" r:id="rId60"/>
    <p:sldId id="307" r:id="rId61"/>
    <p:sldId id="305" r:id="rId62"/>
    <p:sldId id="304" r:id="rId63"/>
    <p:sldId id="306" r:id="rId6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86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426E83-F877-4400-B3A5-906F9E02C42B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5C91A30-CFF2-4561-A908-E37C69C8F091}">
      <dgm:prSet custT="1"/>
      <dgm:spPr/>
      <dgm:t>
        <a:bodyPr/>
        <a:lstStyle/>
        <a:p>
          <a:r>
            <a:rPr lang="pl-PL" sz="2000" dirty="0"/>
            <a:t>Brak</a:t>
          </a:r>
          <a:r>
            <a:rPr lang="pl-PL" sz="2000" b="0" i="0" dirty="0"/>
            <a:t> powołania się na </a:t>
          </a:r>
          <a:r>
            <a:rPr lang="pl-PL" sz="2000" dirty="0"/>
            <a:t>upoważnienie</a:t>
          </a:r>
          <a:r>
            <a:rPr lang="pl-PL" sz="2000" b="0" i="0" dirty="0"/>
            <a:t> </a:t>
          </a:r>
          <a:r>
            <a:rPr lang="pl-PL" sz="2000" dirty="0"/>
            <a:t>do</a:t>
          </a:r>
          <a:r>
            <a:rPr lang="pl-PL" sz="2000" b="0" i="0" dirty="0"/>
            <a:t> podpisania </a:t>
          </a:r>
          <a:r>
            <a:rPr lang="pl-PL" sz="2000" dirty="0"/>
            <a:t>decyzji</a:t>
          </a:r>
          <a:r>
            <a:rPr lang="pl-PL" sz="2000" b="0" i="0" dirty="0"/>
            <a:t> </a:t>
          </a:r>
          <a:r>
            <a:rPr lang="pl-PL" sz="2000" dirty="0"/>
            <a:t>nie</a:t>
          </a:r>
          <a:r>
            <a:rPr lang="pl-PL" sz="2000" b="0" i="0" dirty="0"/>
            <a:t> uzasadnia uchylenia </a:t>
          </a:r>
          <a:r>
            <a:rPr lang="pl-PL" sz="2000" dirty="0"/>
            <a:t>decyzji</a:t>
          </a:r>
          <a:r>
            <a:rPr lang="pl-PL" sz="2000" b="0" i="0" dirty="0"/>
            <a:t>, gdyż tego rodzaju naruszenie przepisów postępowania </a:t>
          </a:r>
          <a:r>
            <a:rPr lang="pl-PL" sz="2000" dirty="0"/>
            <a:t>nie</a:t>
          </a:r>
          <a:r>
            <a:rPr lang="pl-PL" sz="2000" b="0" i="0" dirty="0"/>
            <a:t> może mieć istotnego wpływu na wynik </a:t>
          </a:r>
          <a:r>
            <a:rPr lang="pl-PL" sz="2000" dirty="0"/>
            <a:t>sprawy</a:t>
          </a:r>
          <a:r>
            <a:rPr lang="pl-PL" sz="2000" b="0" i="0" dirty="0"/>
            <a:t>. </a:t>
          </a:r>
          <a:endParaRPr lang="en-US" sz="2000" dirty="0"/>
        </a:p>
      </dgm:t>
    </dgm:pt>
    <dgm:pt modelId="{3FFCDA7F-0E41-42A7-9F7E-B736204F7D2F}" type="parTrans" cxnId="{1600B8C9-36E3-47F1-8C76-8759402B13CB}">
      <dgm:prSet/>
      <dgm:spPr/>
      <dgm:t>
        <a:bodyPr/>
        <a:lstStyle/>
        <a:p>
          <a:endParaRPr lang="en-US"/>
        </a:p>
      </dgm:t>
    </dgm:pt>
    <dgm:pt modelId="{619AC583-EF26-4E34-8041-6C69E3A88F4C}" type="sibTrans" cxnId="{1600B8C9-36E3-47F1-8C76-8759402B13CB}">
      <dgm:prSet/>
      <dgm:spPr/>
      <dgm:t>
        <a:bodyPr/>
        <a:lstStyle/>
        <a:p>
          <a:endParaRPr lang="en-US"/>
        </a:p>
      </dgm:t>
    </dgm:pt>
    <dgm:pt modelId="{F44929BF-2FEE-4E82-8B32-A48491D8475F}">
      <dgm:prSet custT="1"/>
      <dgm:spPr/>
      <dgm:t>
        <a:bodyPr/>
        <a:lstStyle/>
        <a:p>
          <a:r>
            <a:rPr lang="pl-PL" sz="2000" b="0" i="0" dirty="0"/>
            <a:t>Z </a:t>
          </a:r>
          <a:r>
            <a:rPr lang="pl-PL" sz="2000" dirty="0"/>
            <a:t>art</a:t>
          </a:r>
          <a:r>
            <a:rPr lang="pl-PL" sz="2000" b="0" i="0" dirty="0"/>
            <a:t>. 268a </a:t>
          </a:r>
          <a:r>
            <a:rPr lang="pl-PL" sz="2000" dirty="0"/>
            <a:t>KPA</a:t>
          </a:r>
          <a:r>
            <a:rPr lang="pl-PL" sz="2000" b="0" i="0" dirty="0"/>
            <a:t> </a:t>
          </a:r>
          <a:r>
            <a:rPr lang="pl-PL" sz="2000" dirty="0"/>
            <a:t>nie</a:t>
          </a:r>
          <a:r>
            <a:rPr lang="pl-PL" sz="2000" b="0" i="0" dirty="0"/>
            <a:t> wynika wprost obowiązek włączenia dokumentu </a:t>
          </a:r>
          <a:r>
            <a:rPr lang="pl-PL" sz="2000" dirty="0"/>
            <a:t>upoważnienia</a:t>
          </a:r>
          <a:r>
            <a:rPr lang="pl-PL" sz="2000" b="0" i="0" dirty="0"/>
            <a:t> </a:t>
          </a:r>
          <a:r>
            <a:rPr lang="pl-PL" sz="2000" dirty="0"/>
            <a:t>do</a:t>
          </a:r>
          <a:r>
            <a:rPr lang="pl-PL" sz="2000" b="0" i="0" dirty="0"/>
            <a:t> wydania </a:t>
          </a:r>
          <a:r>
            <a:rPr lang="pl-PL" sz="2000" dirty="0"/>
            <a:t>decyzji</a:t>
          </a:r>
          <a:r>
            <a:rPr lang="pl-PL" sz="2000" b="0" i="0" dirty="0"/>
            <a:t>, które funkcjonuje </a:t>
          </a:r>
          <a:r>
            <a:rPr lang="pl-PL" sz="2000" dirty="0"/>
            <a:t>w</a:t>
          </a:r>
          <a:r>
            <a:rPr lang="pl-PL" sz="2000" b="0" i="0" dirty="0"/>
            <a:t> obrocie prawnym, </a:t>
          </a:r>
          <a:r>
            <a:rPr lang="pl-PL" sz="2000" dirty="0"/>
            <a:t>do</a:t>
          </a:r>
          <a:r>
            <a:rPr lang="pl-PL" sz="2000" b="0" i="0" dirty="0"/>
            <a:t> </a:t>
          </a:r>
          <a:r>
            <a:rPr lang="pl-PL" sz="2000" dirty="0"/>
            <a:t>akt</a:t>
          </a:r>
          <a:r>
            <a:rPr lang="pl-PL" sz="2000" b="0" i="0" dirty="0"/>
            <a:t> każdej </a:t>
          </a:r>
          <a:r>
            <a:rPr lang="pl-PL" sz="2000" dirty="0"/>
            <a:t>sprawy</a:t>
          </a:r>
          <a:r>
            <a:rPr lang="pl-PL" sz="2000" b="0" i="0" dirty="0"/>
            <a:t>. </a:t>
          </a:r>
          <a:endParaRPr lang="en-US" sz="2000" dirty="0"/>
        </a:p>
      </dgm:t>
    </dgm:pt>
    <dgm:pt modelId="{4B93D76C-3A94-43DF-9BB4-89BB7D8521A3}" type="parTrans" cxnId="{B38ABB8B-2097-4BBE-B116-C68D86727E8C}">
      <dgm:prSet/>
      <dgm:spPr/>
      <dgm:t>
        <a:bodyPr/>
        <a:lstStyle/>
        <a:p>
          <a:endParaRPr lang="en-US"/>
        </a:p>
      </dgm:t>
    </dgm:pt>
    <dgm:pt modelId="{489ECE14-C2C7-4593-A28F-E3B4EDB2D273}" type="sibTrans" cxnId="{B38ABB8B-2097-4BBE-B116-C68D86727E8C}">
      <dgm:prSet/>
      <dgm:spPr/>
      <dgm:t>
        <a:bodyPr/>
        <a:lstStyle/>
        <a:p>
          <a:endParaRPr lang="en-US"/>
        </a:p>
      </dgm:t>
    </dgm:pt>
    <dgm:pt modelId="{A772F541-35D9-4444-86CE-F1CA8D202823}" type="pres">
      <dgm:prSet presAssocID="{74426E83-F877-4400-B3A5-906F9E02C42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73D37F0-D1C6-4C38-A2DB-85937B4FD0A9}" type="pres">
      <dgm:prSet presAssocID="{15C91A30-CFF2-4561-A908-E37C69C8F091}" presName="hierRoot1" presStyleCnt="0"/>
      <dgm:spPr/>
    </dgm:pt>
    <dgm:pt modelId="{543AB6E3-5580-4002-85BF-252E81701394}" type="pres">
      <dgm:prSet presAssocID="{15C91A30-CFF2-4561-A908-E37C69C8F091}" presName="composite" presStyleCnt="0"/>
      <dgm:spPr/>
    </dgm:pt>
    <dgm:pt modelId="{F6832C1C-B645-45C2-AE5A-81F3A5B7D757}" type="pres">
      <dgm:prSet presAssocID="{15C91A30-CFF2-4561-A908-E37C69C8F091}" presName="background" presStyleLbl="node0" presStyleIdx="0" presStyleCnt="2"/>
      <dgm:spPr/>
    </dgm:pt>
    <dgm:pt modelId="{7776C952-1CCC-4579-AE3E-2045F25795DD}" type="pres">
      <dgm:prSet presAssocID="{15C91A30-CFF2-4561-A908-E37C69C8F091}" presName="text" presStyleLbl="fgAcc0" presStyleIdx="0" presStyleCnt="2">
        <dgm:presLayoutVars>
          <dgm:chPref val="3"/>
        </dgm:presLayoutVars>
      </dgm:prSet>
      <dgm:spPr/>
    </dgm:pt>
    <dgm:pt modelId="{5D916B07-8453-4F85-8DEC-1D7D8944BC61}" type="pres">
      <dgm:prSet presAssocID="{15C91A30-CFF2-4561-A908-E37C69C8F091}" presName="hierChild2" presStyleCnt="0"/>
      <dgm:spPr/>
    </dgm:pt>
    <dgm:pt modelId="{07DCBCD1-5103-43F8-8F7C-00A855ACEEA8}" type="pres">
      <dgm:prSet presAssocID="{F44929BF-2FEE-4E82-8B32-A48491D8475F}" presName="hierRoot1" presStyleCnt="0"/>
      <dgm:spPr/>
    </dgm:pt>
    <dgm:pt modelId="{5930E6BA-059D-4C14-8F7A-F2BF29896425}" type="pres">
      <dgm:prSet presAssocID="{F44929BF-2FEE-4E82-8B32-A48491D8475F}" presName="composite" presStyleCnt="0"/>
      <dgm:spPr/>
    </dgm:pt>
    <dgm:pt modelId="{62444E89-C4FC-40A2-A576-B223443AF148}" type="pres">
      <dgm:prSet presAssocID="{F44929BF-2FEE-4E82-8B32-A48491D8475F}" presName="background" presStyleLbl="node0" presStyleIdx="1" presStyleCnt="2"/>
      <dgm:spPr/>
    </dgm:pt>
    <dgm:pt modelId="{8980003F-A951-44CA-B311-5159793326AA}" type="pres">
      <dgm:prSet presAssocID="{F44929BF-2FEE-4E82-8B32-A48491D8475F}" presName="text" presStyleLbl="fgAcc0" presStyleIdx="1" presStyleCnt="2" custScaleX="115696">
        <dgm:presLayoutVars>
          <dgm:chPref val="3"/>
        </dgm:presLayoutVars>
      </dgm:prSet>
      <dgm:spPr/>
    </dgm:pt>
    <dgm:pt modelId="{3C606858-5ED2-48FF-80B5-C2F100165913}" type="pres">
      <dgm:prSet presAssocID="{F44929BF-2FEE-4E82-8B32-A48491D8475F}" presName="hierChild2" presStyleCnt="0"/>
      <dgm:spPr/>
    </dgm:pt>
  </dgm:ptLst>
  <dgm:cxnLst>
    <dgm:cxn modelId="{EEA43C46-2763-42C3-83C8-ABC1D45E5622}" type="presOf" srcId="{74426E83-F877-4400-B3A5-906F9E02C42B}" destId="{A772F541-35D9-4444-86CE-F1CA8D202823}" srcOrd="0" destOrd="0" presId="urn:microsoft.com/office/officeart/2005/8/layout/hierarchy1"/>
    <dgm:cxn modelId="{B38ABB8B-2097-4BBE-B116-C68D86727E8C}" srcId="{74426E83-F877-4400-B3A5-906F9E02C42B}" destId="{F44929BF-2FEE-4E82-8B32-A48491D8475F}" srcOrd="1" destOrd="0" parTransId="{4B93D76C-3A94-43DF-9BB4-89BB7D8521A3}" sibTransId="{489ECE14-C2C7-4593-A28F-E3B4EDB2D273}"/>
    <dgm:cxn modelId="{1600B8C9-36E3-47F1-8C76-8759402B13CB}" srcId="{74426E83-F877-4400-B3A5-906F9E02C42B}" destId="{15C91A30-CFF2-4561-A908-E37C69C8F091}" srcOrd="0" destOrd="0" parTransId="{3FFCDA7F-0E41-42A7-9F7E-B736204F7D2F}" sibTransId="{619AC583-EF26-4E34-8041-6C69E3A88F4C}"/>
    <dgm:cxn modelId="{478A39F6-9B9B-4288-A15E-62F6D6B6B157}" type="presOf" srcId="{15C91A30-CFF2-4561-A908-E37C69C8F091}" destId="{7776C952-1CCC-4579-AE3E-2045F25795DD}" srcOrd="0" destOrd="0" presId="urn:microsoft.com/office/officeart/2005/8/layout/hierarchy1"/>
    <dgm:cxn modelId="{360E0FFF-52E8-48F3-8B27-64D0501A9BA1}" type="presOf" srcId="{F44929BF-2FEE-4E82-8B32-A48491D8475F}" destId="{8980003F-A951-44CA-B311-5159793326AA}" srcOrd="0" destOrd="0" presId="urn:microsoft.com/office/officeart/2005/8/layout/hierarchy1"/>
    <dgm:cxn modelId="{84930899-3D22-43FF-85D8-CB0555A2A87E}" type="presParOf" srcId="{A772F541-35D9-4444-86CE-F1CA8D202823}" destId="{D73D37F0-D1C6-4C38-A2DB-85937B4FD0A9}" srcOrd="0" destOrd="0" presId="urn:microsoft.com/office/officeart/2005/8/layout/hierarchy1"/>
    <dgm:cxn modelId="{697FD063-64BA-4F00-909F-4B2AEACC86F2}" type="presParOf" srcId="{D73D37F0-D1C6-4C38-A2DB-85937B4FD0A9}" destId="{543AB6E3-5580-4002-85BF-252E81701394}" srcOrd="0" destOrd="0" presId="urn:microsoft.com/office/officeart/2005/8/layout/hierarchy1"/>
    <dgm:cxn modelId="{837DB400-F08E-48BD-9A81-B804E962F51F}" type="presParOf" srcId="{543AB6E3-5580-4002-85BF-252E81701394}" destId="{F6832C1C-B645-45C2-AE5A-81F3A5B7D757}" srcOrd="0" destOrd="0" presId="urn:microsoft.com/office/officeart/2005/8/layout/hierarchy1"/>
    <dgm:cxn modelId="{9FDBDCF2-7777-4020-99DF-F65A63341613}" type="presParOf" srcId="{543AB6E3-5580-4002-85BF-252E81701394}" destId="{7776C952-1CCC-4579-AE3E-2045F25795DD}" srcOrd="1" destOrd="0" presId="urn:microsoft.com/office/officeart/2005/8/layout/hierarchy1"/>
    <dgm:cxn modelId="{BFBAFB67-BE29-4B43-9970-648428343796}" type="presParOf" srcId="{D73D37F0-D1C6-4C38-A2DB-85937B4FD0A9}" destId="{5D916B07-8453-4F85-8DEC-1D7D8944BC61}" srcOrd="1" destOrd="0" presId="urn:microsoft.com/office/officeart/2005/8/layout/hierarchy1"/>
    <dgm:cxn modelId="{15C6F242-61E2-43AC-B426-9F8A066CF30F}" type="presParOf" srcId="{A772F541-35D9-4444-86CE-F1CA8D202823}" destId="{07DCBCD1-5103-43F8-8F7C-00A855ACEEA8}" srcOrd="1" destOrd="0" presId="urn:microsoft.com/office/officeart/2005/8/layout/hierarchy1"/>
    <dgm:cxn modelId="{43DDA8CC-10F0-4E6A-BF6B-BE2F0795F506}" type="presParOf" srcId="{07DCBCD1-5103-43F8-8F7C-00A855ACEEA8}" destId="{5930E6BA-059D-4C14-8F7A-F2BF29896425}" srcOrd="0" destOrd="0" presId="urn:microsoft.com/office/officeart/2005/8/layout/hierarchy1"/>
    <dgm:cxn modelId="{B9F3806E-47F8-4300-99D3-12F6CF8D7C5D}" type="presParOf" srcId="{5930E6BA-059D-4C14-8F7A-F2BF29896425}" destId="{62444E89-C4FC-40A2-A576-B223443AF148}" srcOrd="0" destOrd="0" presId="urn:microsoft.com/office/officeart/2005/8/layout/hierarchy1"/>
    <dgm:cxn modelId="{192C45A3-1185-48C7-A545-2A780574A80E}" type="presParOf" srcId="{5930E6BA-059D-4C14-8F7A-F2BF29896425}" destId="{8980003F-A951-44CA-B311-5159793326AA}" srcOrd="1" destOrd="0" presId="urn:microsoft.com/office/officeart/2005/8/layout/hierarchy1"/>
    <dgm:cxn modelId="{B3CA7C89-A9DB-4A6F-891A-60312A201D97}" type="presParOf" srcId="{07DCBCD1-5103-43F8-8F7C-00A855ACEEA8}" destId="{3C606858-5ED2-48FF-80B5-C2F10016591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832C1C-B645-45C2-AE5A-81F3A5B7D757}">
      <dsp:nvSpPr>
        <dsp:cNvPr id="0" name=""/>
        <dsp:cNvSpPr/>
      </dsp:nvSpPr>
      <dsp:spPr>
        <a:xfrm>
          <a:off x="4604" y="221230"/>
          <a:ext cx="4384471" cy="27841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76C952-1CCC-4579-AE3E-2045F25795DD}">
      <dsp:nvSpPr>
        <dsp:cNvPr id="0" name=""/>
        <dsp:cNvSpPr/>
      </dsp:nvSpPr>
      <dsp:spPr>
        <a:xfrm>
          <a:off x="491768" y="684035"/>
          <a:ext cx="4384471" cy="27841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Brak</a:t>
          </a:r>
          <a:r>
            <a:rPr lang="pl-PL" sz="2000" b="0" i="0" kern="1200" dirty="0"/>
            <a:t> powołania się na </a:t>
          </a:r>
          <a:r>
            <a:rPr lang="pl-PL" sz="2000" kern="1200" dirty="0"/>
            <a:t>upoważnienie</a:t>
          </a:r>
          <a:r>
            <a:rPr lang="pl-PL" sz="2000" b="0" i="0" kern="1200" dirty="0"/>
            <a:t> </a:t>
          </a:r>
          <a:r>
            <a:rPr lang="pl-PL" sz="2000" kern="1200" dirty="0"/>
            <a:t>do</a:t>
          </a:r>
          <a:r>
            <a:rPr lang="pl-PL" sz="2000" b="0" i="0" kern="1200" dirty="0"/>
            <a:t> podpisania </a:t>
          </a:r>
          <a:r>
            <a:rPr lang="pl-PL" sz="2000" kern="1200" dirty="0"/>
            <a:t>decyzji</a:t>
          </a:r>
          <a:r>
            <a:rPr lang="pl-PL" sz="2000" b="0" i="0" kern="1200" dirty="0"/>
            <a:t> </a:t>
          </a:r>
          <a:r>
            <a:rPr lang="pl-PL" sz="2000" kern="1200" dirty="0"/>
            <a:t>nie</a:t>
          </a:r>
          <a:r>
            <a:rPr lang="pl-PL" sz="2000" b="0" i="0" kern="1200" dirty="0"/>
            <a:t> uzasadnia uchylenia </a:t>
          </a:r>
          <a:r>
            <a:rPr lang="pl-PL" sz="2000" kern="1200" dirty="0"/>
            <a:t>decyzji</a:t>
          </a:r>
          <a:r>
            <a:rPr lang="pl-PL" sz="2000" b="0" i="0" kern="1200" dirty="0"/>
            <a:t>, gdyż tego rodzaju naruszenie przepisów postępowania </a:t>
          </a:r>
          <a:r>
            <a:rPr lang="pl-PL" sz="2000" kern="1200" dirty="0"/>
            <a:t>nie</a:t>
          </a:r>
          <a:r>
            <a:rPr lang="pl-PL" sz="2000" b="0" i="0" kern="1200" dirty="0"/>
            <a:t> może mieć istotnego wpływu na wynik </a:t>
          </a:r>
          <a:r>
            <a:rPr lang="pl-PL" sz="2000" kern="1200" dirty="0"/>
            <a:t>sprawy</a:t>
          </a:r>
          <a:r>
            <a:rPr lang="pl-PL" sz="2000" b="0" i="0" kern="1200" dirty="0"/>
            <a:t>. </a:t>
          </a:r>
          <a:endParaRPr lang="en-US" sz="2000" kern="1200" dirty="0"/>
        </a:p>
      </dsp:txBody>
      <dsp:txXfrm>
        <a:off x="573313" y="765580"/>
        <a:ext cx="4221381" cy="2621049"/>
      </dsp:txXfrm>
    </dsp:sp>
    <dsp:sp modelId="{62444E89-C4FC-40A2-A576-B223443AF148}">
      <dsp:nvSpPr>
        <dsp:cNvPr id="0" name=""/>
        <dsp:cNvSpPr/>
      </dsp:nvSpPr>
      <dsp:spPr>
        <a:xfrm>
          <a:off x="5363402" y="221230"/>
          <a:ext cx="5072657" cy="27841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80003F-A951-44CA-B311-5159793326AA}">
      <dsp:nvSpPr>
        <dsp:cNvPr id="0" name=""/>
        <dsp:cNvSpPr/>
      </dsp:nvSpPr>
      <dsp:spPr>
        <a:xfrm>
          <a:off x="5850566" y="684035"/>
          <a:ext cx="5072657" cy="27841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0" i="0" kern="1200" dirty="0"/>
            <a:t>Z </a:t>
          </a:r>
          <a:r>
            <a:rPr lang="pl-PL" sz="2000" kern="1200" dirty="0"/>
            <a:t>art</a:t>
          </a:r>
          <a:r>
            <a:rPr lang="pl-PL" sz="2000" b="0" i="0" kern="1200" dirty="0"/>
            <a:t>. 268a </a:t>
          </a:r>
          <a:r>
            <a:rPr lang="pl-PL" sz="2000" kern="1200" dirty="0"/>
            <a:t>KPA</a:t>
          </a:r>
          <a:r>
            <a:rPr lang="pl-PL" sz="2000" b="0" i="0" kern="1200" dirty="0"/>
            <a:t> </a:t>
          </a:r>
          <a:r>
            <a:rPr lang="pl-PL" sz="2000" kern="1200" dirty="0"/>
            <a:t>nie</a:t>
          </a:r>
          <a:r>
            <a:rPr lang="pl-PL" sz="2000" b="0" i="0" kern="1200" dirty="0"/>
            <a:t> wynika wprost obowiązek włączenia dokumentu </a:t>
          </a:r>
          <a:r>
            <a:rPr lang="pl-PL" sz="2000" kern="1200" dirty="0"/>
            <a:t>upoważnienia</a:t>
          </a:r>
          <a:r>
            <a:rPr lang="pl-PL" sz="2000" b="0" i="0" kern="1200" dirty="0"/>
            <a:t> </a:t>
          </a:r>
          <a:r>
            <a:rPr lang="pl-PL" sz="2000" kern="1200" dirty="0"/>
            <a:t>do</a:t>
          </a:r>
          <a:r>
            <a:rPr lang="pl-PL" sz="2000" b="0" i="0" kern="1200" dirty="0"/>
            <a:t> wydania </a:t>
          </a:r>
          <a:r>
            <a:rPr lang="pl-PL" sz="2000" kern="1200" dirty="0"/>
            <a:t>decyzji</a:t>
          </a:r>
          <a:r>
            <a:rPr lang="pl-PL" sz="2000" b="0" i="0" kern="1200" dirty="0"/>
            <a:t>, które funkcjonuje </a:t>
          </a:r>
          <a:r>
            <a:rPr lang="pl-PL" sz="2000" kern="1200" dirty="0"/>
            <a:t>w</a:t>
          </a:r>
          <a:r>
            <a:rPr lang="pl-PL" sz="2000" b="0" i="0" kern="1200" dirty="0"/>
            <a:t> obrocie prawnym, </a:t>
          </a:r>
          <a:r>
            <a:rPr lang="pl-PL" sz="2000" kern="1200" dirty="0"/>
            <a:t>do</a:t>
          </a:r>
          <a:r>
            <a:rPr lang="pl-PL" sz="2000" b="0" i="0" kern="1200" dirty="0"/>
            <a:t> </a:t>
          </a:r>
          <a:r>
            <a:rPr lang="pl-PL" sz="2000" kern="1200" dirty="0"/>
            <a:t>akt</a:t>
          </a:r>
          <a:r>
            <a:rPr lang="pl-PL" sz="2000" b="0" i="0" kern="1200" dirty="0"/>
            <a:t> każdej </a:t>
          </a:r>
          <a:r>
            <a:rPr lang="pl-PL" sz="2000" kern="1200" dirty="0"/>
            <a:t>sprawy</a:t>
          </a:r>
          <a:r>
            <a:rPr lang="pl-PL" sz="2000" b="0" i="0" kern="1200" dirty="0"/>
            <a:t>. </a:t>
          </a:r>
          <a:endParaRPr lang="en-US" sz="2000" kern="1200" dirty="0"/>
        </a:p>
      </dsp:txBody>
      <dsp:txXfrm>
        <a:off x="5932111" y="765580"/>
        <a:ext cx="4909567" cy="26210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4D0029-B75B-4D88-A2F9-CB2457A8FFF3}" type="datetimeFigureOut">
              <a:rPr lang="pl-PL" smtClean="0"/>
              <a:t>2025-06-03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DD8DDB-A461-48E6-9B7B-445F7CCA2BE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2198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DD8DDB-A461-48E6-9B7B-445F7CCA2BED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428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C037A2-4345-4E63-BE88-66C86FD909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2E4918C-8A72-4D03-BD7A-3194E7D060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A3EE468-F2D2-4AC5-8591-B64A57CB1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E945-102D-4F45-AFFB-59C7DB2E8D4F}" type="datetimeFigureOut">
              <a:rPr lang="pl-PL" smtClean="0"/>
              <a:t>2025-06-03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FA07389-F893-4399-A447-241F0D6A8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6DDF281-4538-42C2-834F-DD2CE312D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1C5B-538A-4359-8E06-E7F3A2A44A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5166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BBA86B-4059-4D28-B2EE-F2F2CA90F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7CCD861-7D14-4A0F-8F62-34BC4DAB5D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792A67C-FD69-4D99-8D4D-03E3811D0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E945-102D-4F45-AFFB-59C7DB2E8D4F}" type="datetimeFigureOut">
              <a:rPr lang="pl-PL" smtClean="0"/>
              <a:t>2025-06-03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0341BAC-F8A8-464E-84E5-9B3645389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381A2A4-4AD4-47A2-8A87-9E74CECC9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1C5B-538A-4359-8E06-E7F3A2A44A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1571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A9B97AF5-279D-4493-A8B5-F418BF8D6E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230AA5F-0B0E-4329-A8CF-2EBEE5EF3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970EB9D-E44E-41DC-8139-63B60AAEE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E945-102D-4F45-AFFB-59C7DB2E8D4F}" type="datetimeFigureOut">
              <a:rPr lang="pl-PL" smtClean="0"/>
              <a:t>2025-06-03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9A7B2FB-84EF-467E-BC72-55DB5BC9D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AA4EAFE-7398-4DD9-BD1A-46268AEDB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1C5B-538A-4359-8E06-E7F3A2A44A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9541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C4BB79-BE3E-4849-B111-D02234229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E080BB6-6B0D-4B4B-A984-3903D7942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52510AC-C6A3-4235-B0E3-62A316B9B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E945-102D-4F45-AFFB-59C7DB2E8D4F}" type="datetimeFigureOut">
              <a:rPr lang="pl-PL" smtClean="0"/>
              <a:t>2025-06-03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5BD22ED-B2ED-419D-9A07-1F7B5738A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D5F5B7D-A484-46B0-9F31-80D2482DE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1C5B-538A-4359-8E06-E7F3A2A44A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931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49303A-ABCB-4ACC-A01B-F08E04BF9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D85FE84-C1E2-449B-A4BE-BF323967A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A4520EB-7969-4026-9C10-45099CABF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E945-102D-4F45-AFFB-59C7DB2E8D4F}" type="datetimeFigureOut">
              <a:rPr lang="pl-PL" smtClean="0"/>
              <a:t>2025-06-03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78C643C-1301-41F8-B80B-47739C9C7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EFAE222-28F5-42A2-AD16-F2328224D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1C5B-538A-4359-8E06-E7F3A2A44A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3286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BCE0F3-9CC8-4C79-993A-02AD6BD55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67E02F9-D14B-4AA2-9E64-32D17B67CD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47C86DB-21DB-4DC2-A135-10A17AEA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F7C8594-C072-459A-ABD6-A5B5FEB88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E945-102D-4F45-AFFB-59C7DB2E8D4F}" type="datetimeFigureOut">
              <a:rPr lang="pl-PL" smtClean="0"/>
              <a:t>2025-06-03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D353CFB-D26D-4FB0-9D45-254FE2567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17CE899-7BC5-4C9D-A958-B38050A5C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1C5B-538A-4359-8E06-E7F3A2A44A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8169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D0E30C-3C6A-4709-B8AD-44BD5CE6D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199B7F0-00CD-495C-9693-BF0F14CC6B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830E4AF-C63F-4301-9939-2EED7DDED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ABE1F2FB-35DE-4255-BF21-EBDEC9F5FD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6809CB62-1C85-4347-A5B8-FC19738071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A324C3BB-ADD6-4EB1-9CA1-23B5EE35B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E945-102D-4F45-AFFB-59C7DB2E8D4F}" type="datetimeFigureOut">
              <a:rPr lang="pl-PL" smtClean="0"/>
              <a:t>2025-06-03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AEA79D41-9D93-4681-BF1B-E59EFC612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3A7ECC10-7208-4BAF-85FB-FCACF59B3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1C5B-538A-4359-8E06-E7F3A2A44A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5780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AE67A2-132A-458C-9EEB-76B361F82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B64DB3C3-00EF-4E8F-B9F4-FC8622A0E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E945-102D-4F45-AFFB-59C7DB2E8D4F}" type="datetimeFigureOut">
              <a:rPr lang="pl-PL" smtClean="0"/>
              <a:t>2025-06-03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6C83AF3-E54A-4579-88C0-777856AB3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BDF18EE4-BAD3-4A35-B620-7EA405F33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1C5B-538A-4359-8E06-E7F3A2A44A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1350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417D9A04-A252-4AD4-B9EE-1CF1758F9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E945-102D-4F45-AFFB-59C7DB2E8D4F}" type="datetimeFigureOut">
              <a:rPr lang="pl-PL" smtClean="0"/>
              <a:t>2025-06-03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E5232137-7E8D-4168-82CD-34F0427C9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97ACDF0-CBD7-4A58-8D80-495DD033D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1C5B-538A-4359-8E06-E7F3A2A44A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4106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EB3C6C-75FE-47C8-A198-435F0B7BA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48F37B6-1450-469B-ABD6-74C581FC9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2D737E2-7CFB-43CA-BE56-A3B9EFABFB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BA58626-7675-4766-A020-327FAE530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E945-102D-4F45-AFFB-59C7DB2E8D4F}" type="datetimeFigureOut">
              <a:rPr lang="pl-PL" smtClean="0"/>
              <a:t>2025-06-03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2F6532A-9AC7-433E-B8F0-28D87A084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C614BEE-B0E0-4367-9B80-EDB2311CD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1C5B-538A-4359-8E06-E7F3A2A44A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8433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890E05-7985-46E6-8167-726837E15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FCBE6FC3-FAD4-4C8B-98B0-F0E5CB9749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49AD6B0-E83E-4FC6-923F-0D5A030895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B26763D-8ECE-4E43-B2B3-07528D21D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6E945-102D-4F45-AFFB-59C7DB2E8D4F}" type="datetimeFigureOut">
              <a:rPr lang="pl-PL" smtClean="0"/>
              <a:t>2025-06-03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A9D4FDB-52C1-473A-9082-32ED0F3F2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ED3B8AC-A1A7-424E-9853-DF1F3443A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1C5B-538A-4359-8E06-E7F3A2A44A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4362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8EF1C93A-F191-4406-9E51-6493DE7E5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1FCC3E6-1B49-4E39-BB51-C7E533815A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BE16A9C-8421-4FBE-9715-22794A27DD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6E945-102D-4F45-AFFB-59C7DB2E8D4F}" type="datetimeFigureOut">
              <a:rPr lang="pl-PL" smtClean="0"/>
              <a:t>2025-06-03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984EC8C-E9AD-4535-A7B5-ECA0FD87DD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2F053F8-E308-4F65-AA19-62879B0505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11C5B-538A-4359-8E06-E7F3A2A44A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0598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galis.pl/document-view.seam?documentId=mrswglrtgy3tsnzzge2ts&amp;refSource=hyp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galis.pl/document-view.seam?documentId=mrswglrtgy3doobyhayde&amp;refSource=hyp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galis.pl/document-view.seam?documentId=mrswglrshaydemq&amp;refSource=hyp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galis.pl/document-view.seam?documentId=mrswglrtgy3tqnbyga4di&amp;refSource=hyp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sip.legalis.pl/document-view.seam?documentId=mrswglrtgy3dkmzygi3di&amp;refSource=hyp" TargetMode="External"/><Relationship Id="rId2" Type="http://schemas.openxmlformats.org/officeDocument/2006/relationships/hyperlink" Target="https://sip.legalis.pl/document-view.seam?documentId=mfrxilrsgm4dknjoobqxalrsgmydonbsgq4q&amp;refSource=hyp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sip.legalis.pl/document-view.seam?documentId=mfrxilrsgm4dknjoobqxalrsgmydonbugm4q&amp;refSource=hyp" TargetMode="External"/><Relationship Id="rId2" Type="http://schemas.openxmlformats.org/officeDocument/2006/relationships/hyperlink" Target="https://sip.legalis.pl/document-view.seam?documentId=mrswglrtgy3tmmbyhe2te&amp;refSource=hyp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galis.pl/document-view.seam?documentId=mfrxilrsgm4dknjoobqxalrrgezdonrsgm3q&amp;refSource=hyp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galis.pl/document-view.seam?documentId=mrswglrshe2dini&amp;refSource=hyp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sip.legalis.pl/document-view.seam?documentId=mfrxilrtg4yteobxge3doltqmfyc4nbvgy2tanbsge&amp;refSource=hyp" TargetMode="External"/><Relationship Id="rId2" Type="http://schemas.openxmlformats.org/officeDocument/2006/relationships/hyperlink" Target="https://sip.legalis.pl/document-view.seam?documentId=mfrxilrtg4yteobxge3doltqmfyc4nbvgy2tanbqha&amp;refSource=hy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ip.legalis.pl/document-view.seam?documentId=mfrxilrtg4yteobxge3doltqmfyc4nbvgy2tanbtgu&amp;refSource=hyp" TargetMode="Externa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galis.pl/document-view.seam?documentId=mfrxilrsgm4dknjoobqxalrrgezdonrqgm4q&amp;refSource=hyp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sip.legalis.pl/document-view.seam?documentId=mfrxilrsgm4dknjoobqxalrrgezdonrsg42q&amp;refSource=hyp" TargetMode="External"/><Relationship Id="rId2" Type="http://schemas.openxmlformats.org/officeDocument/2006/relationships/hyperlink" Target="https://sip.legalis.pl/document-view.seam?documentId=mfrxilrtg4yteobxge3doltqmfyc4nbvgy2taobvgu&amp;refSource=hyp" TargetMode="Externa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sip-1lex-1pl-15d274siy214d.han.bg.us.edu.pl/#/document/18750400?unitId=art(91)ust(3)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s://sip.legalis.pl/document-view.seam?documentId=mfrxilrtg4ytmmjqgaydaltqmfyc4njyga4dgobtgq&amp;refSource=hyp" TargetMode="External"/><Relationship Id="rId2" Type="http://schemas.openxmlformats.org/officeDocument/2006/relationships/hyperlink" Target="https://sip.legalis.pl/document-view.seam?documentId=mfrxilrtg4ytmmjqgaydaltqmfyc4njyga4dgnzygq&amp;refSource=hyp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galis.pl/document-view.seam?documentId=mrswglrwguytcmjrga4q&amp;refSource=hyp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80243E6-ECC9-4BD0-92DB-181ACF9020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6596245" cy="3268520"/>
          </a:xfrm>
        </p:spPr>
        <p:txBody>
          <a:bodyPr>
            <a:normAutofit/>
          </a:bodyPr>
          <a:lstStyle/>
          <a:p>
            <a:pPr algn="r"/>
            <a:r>
              <a:rPr lang="pl-PL" sz="4800">
                <a:solidFill>
                  <a:srgbClr val="FFFFFF"/>
                </a:solidFill>
              </a:rPr>
              <a:t>Administracyjne tryby nadzwyczajne ws.studenckich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B52FBF3-5202-4082-8D31-11A196675A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1874" y="4797188"/>
            <a:ext cx="6051236" cy="124182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pl-PL" dirty="0">
                <a:solidFill>
                  <a:schemeClr val="bg1"/>
                </a:solidFill>
              </a:rPr>
              <a:t>r.pr. dr hab. Agnieszka Ziółkowska, prof. UŚ</a:t>
            </a:r>
          </a:p>
          <a:p>
            <a:pPr algn="l"/>
            <a:r>
              <a:rPr lang="pl-PL" dirty="0">
                <a:solidFill>
                  <a:schemeClr val="bg1"/>
                </a:solidFill>
              </a:rPr>
              <a:t>Zespół Badawczy Instytucji Postępowania Administracyjnego i </a:t>
            </a:r>
            <a:r>
              <a:rPr lang="pl-PL" dirty="0" err="1">
                <a:solidFill>
                  <a:schemeClr val="bg1"/>
                </a:solidFill>
              </a:rPr>
              <a:t>Sądowoadministarcyjnego</a:t>
            </a:r>
            <a:r>
              <a:rPr lang="pl-PL" dirty="0">
                <a:solidFill>
                  <a:schemeClr val="bg1"/>
                </a:solidFill>
              </a:rPr>
              <a:t> WPIA UŚ</a:t>
            </a:r>
          </a:p>
          <a:p>
            <a:pPr algn="r"/>
            <a:endParaRPr lang="pl-PL" dirty="0">
              <a:solidFill>
                <a:srgbClr val="FFFFFF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661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072606B-84D5-4033-BF13-281CE0DAC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3400">
                <a:solidFill>
                  <a:srgbClr val="FFFFFF"/>
                </a:solidFill>
              </a:rPr>
              <a:t>Wyrok WSA w Warszawie z dnia 28 czerwca </a:t>
            </a:r>
            <a:r>
              <a:rPr lang="pl-PL" sz="3400" b="1">
                <a:solidFill>
                  <a:srgbClr val="FFFFFF"/>
                </a:solidFill>
              </a:rPr>
              <a:t>2017 r.(!!) </a:t>
            </a:r>
            <a:r>
              <a:rPr lang="pl-PL" sz="3400">
                <a:solidFill>
                  <a:srgbClr val="FFFFFF"/>
                </a:solidFill>
              </a:rPr>
              <a:t>II SA/Wa 2245/16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D0BB30B-ECE4-422A-B543-C7BD9A390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pl-PL" sz="2000"/>
              <a:t>W przypadku decyzji organu kolegialnego, jakim jest komisja rekrutacyjna wydziału, podpis powinien zostać złożony przez wszystkich członków tego organu. Decyzje organu kolegialnego, któremu powierzono wykonywanie kompetencji z zakresu przyjęcia na studia, stanowią bowiem decyzje wydane przez organ administracji w znaczeniu ustrojowym.</a:t>
            </a:r>
          </a:p>
          <a:p>
            <a:r>
              <a:rPr lang="pl-PL" sz="2000" b="1" u="sng"/>
              <a:t>Obecnie:przewodniczący komisji</a:t>
            </a:r>
          </a:p>
        </p:txBody>
      </p:sp>
    </p:spTree>
    <p:extLst>
      <p:ext uri="{BB962C8B-B14F-4D97-AF65-F5344CB8AC3E}">
        <p14:creationId xmlns:p14="http://schemas.microsoft.com/office/powerpoint/2010/main" val="2552317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2EA4043-49D1-4302-B421-74B8CE167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3400">
                <a:solidFill>
                  <a:srgbClr val="FFFFFF"/>
                </a:solidFill>
              </a:rPr>
              <a:t>Decyzja wydana została bez podstawy prawnej lub z rażącym naruszeniem prawa (pkt 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ABC8EE2-68D3-44BB-871A-7BB5F01387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pl-PL" sz="2000" dirty="0"/>
              <a:t>Rażące naruszenie prawa będzie miało miejsce w sytuacji, gdy </a:t>
            </a:r>
            <a:r>
              <a:rPr lang="pl-PL" sz="2000" b="1" dirty="0"/>
              <a:t>w stanie prawnym niebudzącym wątpliwości </a:t>
            </a:r>
            <a:r>
              <a:rPr lang="pl-PL" sz="2000" dirty="0"/>
              <a:t>co do jego zrozumienia zostaje wydana decyzja, która treścią swego rozstrzygnięcia stanowi </a:t>
            </a:r>
            <a:r>
              <a:rPr lang="pl-PL" sz="2000" b="1" dirty="0"/>
              <a:t>negację całości lub części obowiązujących przepisów</a:t>
            </a:r>
            <a:r>
              <a:rPr lang="pl-PL" sz="2000" dirty="0"/>
              <a:t>. </a:t>
            </a:r>
          </a:p>
          <a:p>
            <a:r>
              <a:rPr lang="pl-PL" sz="2000" dirty="0"/>
              <a:t>Cechą rażącego naruszenia prawa jest to, że treść decyzji </a:t>
            </a:r>
            <a:r>
              <a:rPr lang="pl-PL" sz="2000" b="1" dirty="0"/>
              <a:t>pozostaje w wyraźnej sprzeczności z treścią przepisu przez ich proste zestawienie ze sobą</a:t>
            </a:r>
            <a:r>
              <a:rPr lang="pl-PL" sz="2000" dirty="0"/>
              <a:t>, </a:t>
            </a:r>
            <a:r>
              <a:rPr lang="pl-PL" sz="2000" u="sng" dirty="0"/>
              <a:t>przy czym nie chodzi tu o błędy w wykładni prawa, a o przekroczenie prawa w sposób jasny i niedwuznaczny</a:t>
            </a:r>
            <a:r>
              <a:rPr lang="pl-PL" sz="2000" dirty="0"/>
              <a:t>. 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074678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0FF427D-9612-4944-AEDE-AF48CC3F4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F7043C-1374-4903-BC87-09A439B38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281" y="1971040"/>
            <a:ext cx="10760350" cy="4030515"/>
          </a:xfrm>
        </p:spPr>
        <p:txBody>
          <a:bodyPr anchor="ctr">
            <a:normAutofit/>
          </a:bodyPr>
          <a:lstStyle/>
          <a:p>
            <a:r>
              <a:rPr lang="pl-PL" sz="1700" b="1" dirty="0"/>
              <a:t>Nie każde naruszenie prawa </a:t>
            </a:r>
            <a:r>
              <a:rPr lang="pl-PL" sz="1700" dirty="0"/>
              <a:t>zasługuje na to, aby zakwalifikować je jako </a:t>
            </a:r>
            <a:r>
              <a:rPr lang="pl-PL" sz="1700" b="1" dirty="0"/>
              <a:t>"rażące". </a:t>
            </a:r>
          </a:p>
          <a:p>
            <a:r>
              <a:rPr lang="pl-PL" sz="1700" dirty="0"/>
              <a:t>Muszą być spełnione łącznie trzy przesłanki: </a:t>
            </a:r>
          </a:p>
          <a:p>
            <a:pPr marL="0" indent="0">
              <a:buNone/>
            </a:pPr>
            <a:r>
              <a:rPr lang="pl-PL" sz="1700" b="1" dirty="0"/>
              <a:t>(1) naruszenie prawa jest oczywiste</a:t>
            </a:r>
            <a:r>
              <a:rPr lang="pl-PL" sz="1700" dirty="0"/>
              <a:t>, tzn. że przepis stanowiący normatywną podstawę rozstrzygnięcia nie wymaga wyszukanej wykładni prawa, a jego sens nie budzi wątpliwości w tzw. bezpośrednim rozumieniu tekstu aktu normatywnego; </a:t>
            </a:r>
          </a:p>
          <a:p>
            <a:pPr marL="0" indent="0">
              <a:buNone/>
            </a:pPr>
            <a:r>
              <a:rPr lang="pl-PL" sz="1700" b="1" dirty="0"/>
              <a:t>(2) przepis, który miał zostać naruszony ma jednoznacznie imperatywny charakter</a:t>
            </a:r>
            <a:r>
              <a:rPr lang="pl-PL" sz="1700" dirty="0"/>
              <a:t>, tj. </a:t>
            </a:r>
            <a:r>
              <a:rPr lang="pl-PL" sz="1700" u="sng" dirty="0"/>
              <a:t>wynika z niego obowiązek działania w ściśle określony sposób</a:t>
            </a:r>
            <a:r>
              <a:rPr lang="pl-PL" sz="1700" dirty="0"/>
              <a:t>, a nie np. uprawnienie, upoważnienie, bądź fakultatywna kompetencja, </a:t>
            </a:r>
            <a:r>
              <a:rPr lang="pl-PL" sz="1700" u="sng" dirty="0"/>
              <a:t>przy czym powinien to być przepis prawa materialnego,</a:t>
            </a:r>
            <a:r>
              <a:rPr lang="pl-PL" sz="1700" dirty="0"/>
              <a:t> a nie przepis postępowania; </a:t>
            </a:r>
          </a:p>
          <a:p>
            <a:pPr marL="0" indent="0">
              <a:buNone/>
            </a:pPr>
            <a:r>
              <a:rPr lang="pl-PL" sz="1700" b="1" dirty="0"/>
              <a:t>(3) racje ekonomiczne lub społeczne</a:t>
            </a:r>
            <a:r>
              <a:rPr lang="pl-PL" sz="1700" dirty="0"/>
              <a:t>, które uniemożliwiają zaakceptowanie w praworządnym państwie skutków społecznych lub ekonomicznych powodowanych przez kwestionowaną decyzję. </a:t>
            </a:r>
          </a:p>
          <a:p>
            <a:pPr marL="0" indent="0">
              <a:buNone/>
            </a:pPr>
            <a:endParaRPr lang="pl-PL" sz="1700" dirty="0"/>
          </a:p>
          <a:p>
            <a:pPr marL="0" indent="0">
              <a:buNone/>
            </a:pPr>
            <a:r>
              <a:rPr lang="pl-PL" sz="1700" dirty="0"/>
              <a:t>Wyrok NSA z dnia 20 stycznia 2022 r., II OSK 1575/19</a:t>
            </a:r>
          </a:p>
        </p:txBody>
      </p:sp>
    </p:spTree>
    <p:extLst>
      <p:ext uri="{BB962C8B-B14F-4D97-AF65-F5344CB8AC3E}">
        <p14:creationId xmlns:p14="http://schemas.microsoft.com/office/powerpoint/2010/main" val="4157722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0EF6CE8-2471-4734-B654-A18344B0B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DA1BB7C-43A0-4681-BA11-21625B89A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pl-PL" dirty="0"/>
              <a:t>Możliwe jest więc przyjęcie rażącego naruszenia przepisów postępowania, gdy organ wydaje decyzję </a:t>
            </a:r>
            <a:r>
              <a:rPr lang="pl-PL" b="1" dirty="0"/>
              <a:t>bez przeprowadzenia jakiegokolwiek postępowania wyjaśniającego </a:t>
            </a:r>
            <a:r>
              <a:rPr lang="pl-PL" dirty="0"/>
              <a:t>odnoszącego się do przedmiotu postępowania, a zatem podejmuje określone rozstrzygnięcie bez jakichkolwiek ustaleń faktycznych i zgromadzenia jakichkolwiek dowodów, jeżeli oczywiście było to w danej sprawie konieczne.</a:t>
            </a:r>
          </a:p>
        </p:txBody>
      </p:sp>
    </p:spTree>
    <p:extLst>
      <p:ext uri="{BB962C8B-B14F-4D97-AF65-F5344CB8AC3E}">
        <p14:creationId xmlns:p14="http://schemas.microsoft.com/office/powerpoint/2010/main" val="29327298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539E9B3-B742-40B7-A5C1-AD36A729A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52961D8-D997-41AF-BEB2-076A62E7B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7761" y="1717040"/>
            <a:ext cx="9967870" cy="4284515"/>
          </a:xfrm>
        </p:spPr>
        <p:txBody>
          <a:bodyPr anchor="ctr">
            <a:normAutofit/>
          </a:bodyPr>
          <a:lstStyle/>
          <a:p>
            <a:r>
              <a:rPr lang="pl-PL" sz="2400" dirty="0"/>
              <a:t>(…) w orzecznictwie sądów administracyjnych aktualny pozostaje pogląd, iż charakter strony postępowania administracyjnego przysługujący osobie fizycznej wygasa z chwilą jej śmierci. Prowadzi to do konkluzji, </a:t>
            </a:r>
            <a:r>
              <a:rPr lang="pl-PL" sz="2400" u="sng" dirty="0"/>
              <a:t>że w stosunku do osoby, która nie żyje nie można wszcząć i prowadzić postępowania, a w konsekwencji wydać decyzji administracyjnej.</a:t>
            </a:r>
            <a:r>
              <a:rPr lang="pl-PL" sz="2400" dirty="0"/>
              <a:t> Naruszenie prawa w powyższym zakresie, prowadzące do rozstrzygnięcie decyzją administracyjną o prawach lub obowiązkach osoby zmarłej, odpowiada przesłance nieważności decyzji, o której mowa w art. 156 § 1 pkt 2 KPA, tj. rażącemu naruszeniu prawa.</a:t>
            </a:r>
          </a:p>
          <a:p>
            <a:pPr marL="0" indent="0">
              <a:buNone/>
            </a:pPr>
            <a:r>
              <a:rPr lang="pl-PL" sz="2000" dirty="0"/>
              <a:t>NSA w wyr. z 10.1.2024 r. (</a:t>
            </a:r>
            <a:r>
              <a:rPr lang="pl-PL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 OSK 1829/20</a:t>
            </a:r>
            <a:r>
              <a:rPr lang="pl-PL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33712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FF8E2A2-658F-4D97-AFB5-9A8B663B0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F3C7183-353E-44B0-A35B-F51630F4F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pl-PL" sz="2400" dirty="0"/>
              <a:t>podpisanie decyzji przez osobę nieupoważnioną powinno być kwalifikowane jako rażące naruszenie prawa, gdyż brak upoważnienia, o którym mowa w art. 268a KPA, skutkuje naruszeniem przepisów o właściwości.</a:t>
            </a:r>
          </a:p>
          <a:p>
            <a:r>
              <a:rPr lang="pl-PL" sz="2400" dirty="0"/>
              <a:t>Nie można podzielić poglądu, że brak w aktach administracyjnych danej sprawy upoważnienia do wydawania decyzji w imieniu organu stanowi wadę z art. 156 § 1 pkt 1 KPA.</a:t>
            </a:r>
          </a:p>
          <a:p>
            <a:endParaRPr lang="pl-PL" sz="2400" dirty="0"/>
          </a:p>
          <a:p>
            <a:pPr marL="0" indent="0">
              <a:buNone/>
            </a:pPr>
            <a:r>
              <a:rPr lang="pl-PL" sz="1600" b="0" i="0" dirty="0">
                <a:solidFill>
                  <a:srgbClr val="333333"/>
                </a:solidFill>
                <a:effectLst/>
                <a:latin typeface="Noto Serif" panose="02020600060500020200" pitchFamily="18" charset="0"/>
              </a:rPr>
              <a:t>Wyrok WSA w Olsztynie z dnia 13 października 2022 r., II SA/Ol 412/22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5656927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E78B305-DD27-1DA1-8F2B-4F33C2DF7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pl-PL" sz="4000">
                <a:solidFill>
                  <a:srgbClr val="FFFFFF"/>
                </a:solidFill>
              </a:rPr>
              <a:t>I dalej..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132BA127-FFCA-EA1E-485F-F417BF1B4E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6407850"/>
              </p:ext>
            </p:extLst>
          </p:nvPr>
        </p:nvGraphicFramePr>
        <p:xfrm>
          <a:off x="257976" y="2170031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47552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FA79834-6A05-47C8-844F-B0AAE6DD3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4000">
                <a:solidFill>
                  <a:srgbClr val="FFFFFF"/>
                </a:solidFill>
              </a:rPr>
              <a:t>Brak podstawy prawnej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644B3ED-3143-442E-A1CF-2ECC7DF48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pl-PL" sz="2400" dirty="0"/>
              <a:t>1) obowiązek</a:t>
            </a:r>
            <a:r>
              <a:rPr lang="pl-PL" sz="2000" dirty="0"/>
              <a:t>, </a:t>
            </a:r>
            <a:r>
              <a:rPr lang="pl-PL" sz="2400" dirty="0"/>
              <a:t>uprawnienie, inny skutek prawny (np. wygaśnięcie decyzji) powstaje z mocy samego prawa;</a:t>
            </a:r>
          </a:p>
          <a:p>
            <a:r>
              <a:rPr lang="pl-PL" sz="2400" dirty="0"/>
              <a:t>2) prawo nie wymaga określenia albo ustalenia praw lub obowiązków w drodze decyzji;</a:t>
            </a:r>
          </a:p>
          <a:p>
            <a:r>
              <a:rPr lang="pl-PL" sz="2400" dirty="0"/>
              <a:t>3) brak przepisu prawnego powszechnie obowiązującego</a:t>
            </a:r>
          </a:p>
        </p:txBody>
      </p:sp>
    </p:spTree>
    <p:extLst>
      <p:ext uri="{BB962C8B-B14F-4D97-AF65-F5344CB8AC3E}">
        <p14:creationId xmlns:p14="http://schemas.microsoft.com/office/powerpoint/2010/main" val="10447362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3889229-876B-4101-9B42-A4C7252B5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2800">
                <a:solidFill>
                  <a:srgbClr val="FFFFFF"/>
                </a:solidFill>
              </a:rPr>
              <a:t>Decyzja dotyczy sprawy już poprzednio rozstrzygniętej inną decyzją ostateczną albo sprawy, którą załatwiono milcząco (pkt 3)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FB7A9D-5A47-454E-A2CC-076613C7D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4721" y="1597432"/>
            <a:ext cx="10160910" cy="4404123"/>
          </a:xfrm>
        </p:spPr>
        <p:txBody>
          <a:bodyPr anchor="ctr">
            <a:normAutofit/>
          </a:bodyPr>
          <a:lstStyle/>
          <a:p>
            <a:r>
              <a:rPr lang="pl-PL" sz="2000" dirty="0"/>
              <a:t>Granice wyłączenia ponownego wszczęcia postępowania są wyznaczone podmiotowo i przedmiotowo. </a:t>
            </a:r>
          </a:p>
          <a:p>
            <a:r>
              <a:rPr lang="pl-PL" sz="2000" dirty="0"/>
              <a:t>Organy administracji publicznej nie mogą wszcząć postępowania w sprawie tożsamej podmiotowo, a zatem wobec jednostki, której dane uprawnienie lub obowiązek został ukształtowany decyzją ostateczną. Tożsamość podmiotową ustala się z uwzględnieniem następstwa prawnego po zakończeniu sprawy decyzją ostateczną. Tożsamość w aspekcie podmiotowym </a:t>
            </a:r>
            <a:r>
              <a:rPr lang="pl-PL" sz="2000" b="1" dirty="0"/>
              <a:t>wobec organu administracji </a:t>
            </a:r>
            <a:r>
              <a:rPr lang="pl-PL" sz="2000" dirty="0"/>
              <a:t>publicznej należy ujmować szerzej, a zatem nie ograniczając do tożsamości organu, który decyzję wydał. Decyzją ostateczną związane są wszystkie organy administracji publicznej, a zatem w razie skierowania przez jednostkę żądania wszczęcia postępowania do innego organu administracji publicznej, wyłącza dopuszczalność wszczęcia postępowania, a w razie podjęcia postępowania i wydania decyzji decyzja jest obwarowana sankcją nieważności. </a:t>
            </a:r>
          </a:p>
          <a:p>
            <a:r>
              <a:rPr lang="pl-PL" sz="2000" dirty="0"/>
              <a:t>Granice przedmiotowe wyznacza tożsamość podstawy faktycznej i prawnej rozstrzygnięcia. </a:t>
            </a:r>
          </a:p>
        </p:txBody>
      </p:sp>
    </p:spTree>
    <p:extLst>
      <p:ext uri="{BB962C8B-B14F-4D97-AF65-F5344CB8AC3E}">
        <p14:creationId xmlns:p14="http://schemas.microsoft.com/office/powerpoint/2010/main" val="1252537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11086D0-D05C-4D54-9652-1DABEBFF0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 fontScale="90000"/>
          </a:bodyPr>
          <a:lstStyle/>
          <a:p>
            <a:r>
              <a:rPr lang="pl-PL" sz="4000" dirty="0">
                <a:solidFill>
                  <a:srgbClr val="FFFFFF"/>
                </a:solidFill>
              </a:rPr>
              <a:t>Brak jednolitości poglądów w przypadku fakultatywnego umorzenia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F2A6D0E-83F9-488C-BA52-386A45867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801" y="2318197"/>
            <a:ext cx="10536830" cy="3683358"/>
          </a:xfrm>
        </p:spPr>
        <p:txBody>
          <a:bodyPr anchor="ctr">
            <a:normAutofit/>
          </a:bodyPr>
          <a:lstStyle/>
          <a:p>
            <a:r>
              <a:rPr lang="pl-PL" sz="2000" dirty="0"/>
              <a:t>W przypadku umorzenia fakultatywnego, które nastąpiło na skutek wystąpienia strony, </a:t>
            </a:r>
            <a:r>
              <a:rPr lang="pl-PL" sz="2000" b="1" dirty="0"/>
              <a:t>ponowne wszczęcie postępowania w sprawie będzie możliwe</a:t>
            </a:r>
            <a:r>
              <a:rPr lang="pl-PL" sz="2000" dirty="0"/>
              <a:t>, ponieważ decyzja o umorzeniu postępowania ma skutek procesowy, a odstąpienie strony od żądania rozstrzygnięcia decyzją o istocie sprawy dotyczącej jej interesu prawnego lub obowiązku nie oznacza, że ten interes prawny lub obowiązek przestaje istnieć</a:t>
            </a:r>
          </a:p>
        </p:txBody>
      </p:sp>
    </p:spTree>
    <p:extLst>
      <p:ext uri="{BB962C8B-B14F-4D97-AF65-F5344CB8AC3E}">
        <p14:creationId xmlns:p14="http://schemas.microsoft.com/office/powerpoint/2010/main" val="3374578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748D1EF-E67A-4B04-AECB-A9FD669FB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4000">
                <a:solidFill>
                  <a:srgbClr val="FFFFFF"/>
                </a:solidFill>
              </a:rPr>
              <a:t>Istota postępowania nieważnościowego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09B32A6-5CBA-4030-9014-984A30F826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pl-PL" sz="2000"/>
              <a:t>Postępowanie administracyjne w sprawie stwierdzenia nieważności decyzji ostatecznej ma na celu wyjaśnienie jej kwalifikowanej niezgodności z prawem, </a:t>
            </a:r>
            <a:r>
              <a:rPr lang="pl-PL" sz="2000" b="1"/>
              <a:t>a nie ponowne rozpoznanie zakończonej sprawy. </a:t>
            </a:r>
          </a:p>
          <a:p>
            <a:r>
              <a:rPr lang="pl-PL" sz="2000"/>
              <a:t>W postępowaniu nieważnościowym organ orzekający </a:t>
            </a:r>
            <a:r>
              <a:rPr lang="pl-PL" sz="2000" b="1"/>
              <a:t>ogranicza się jedynie do poszukiwania uchybień i wadliwości</a:t>
            </a:r>
            <a:r>
              <a:rPr lang="pl-PL" sz="2000"/>
              <a:t>, tak proceduralnych, jak i dotyczących prawa materialnego, opierając się na dowodach zgromadzonych w poprzedzającym tę decyzję postępowaniu administracyjnym. </a:t>
            </a:r>
          </a:p>
          <a:p>
            <a:pPr marL="0" indent="0">
              <a:buNone/>
            </a:pPr>
            <a:r>
              <a:rPr lang="pl-PL" sz="2000"/>
              <a:t>Wyrok NSA z dnia 28 czerwca 2024 r., I OSK 740/21</a:t>
            </a:r>
          </a:p>
        </p:txBody>
      </p:sp>
    </p:spTree>
    <p:extLst>
      <p:ext uri="{BB962C8B-B14F-4D97-AF65-F5344CB8AC3E}">
        <p14:creationId xmlns:p14="http://schemas.microsoft.com/office/powerpoint/2010/main" val="20251707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DFD3ECA-2A9D-4ED9-BD7D-C448D1BC0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3400">
                <a:solidFill>
                  <a:srgbClr val="FFFFFF"/>
                </a:solidFill>
              </a:rPr>
              <a:t>Decyzja została skierowana do osoby niebędącej stroną w sprawie (pkt 4)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BDAFAF0-7B06-4DDE-9AD4-6DFF0341FA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pl-PL" sz="2000" dirty="0"/>
              <a:t>organ kieruje decyzję do podmiotu, który nie jest stroną postępowania administracyjnego, przy czym słowo "kieruje" należy rozumieć jako kształtowanie sytuacji prawnej tego podmiotu, nałożenie na niego określonych praw lub obowiązków</a:t>
            </a:r>
          </a:p>
          <a:p>
            <a:endParaRPr lang="pl-PL" sz="2000" dirty="0"/>
          </a:p>
          <a:p>
            <a:pPr marL="0" indent="0">
              <a:buNone/>
            </a:pPr>
            <a:r>
              <a:rPr lang="pl-PL" sz="2000" dirty="0"/>
              <a:t>W wyr. NSA z dnia 22.11.2018 r. (</a:t>
            </a:r>
            <a:r>
              <a:rPr lang="pl-PL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 OSK 4034/18</a:t>
            </a:r>
            <a:r>
              <a:rPr lang="pl-PL" sz="2000" dirty="0"/>
              <a:t>)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45190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89BD9FE-ED47-50EE-4923-B76ED28D2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B179A82-DFB8-5B2D-7EAD-6792ABD7D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pl-PL" sz="2000" dirty="0"/>
              <a:t>Przepis ten znajduje zastosowanie w razie błędnego ukształtowania stosunku prawnego, tj. wyznaczenia praw i obowiązków podmiotu, którego takie </a:t>
            </a:r>
            <a:r>
              <a:rPr lang="pl-PL" sz="2000" b="1" dirty="0"/>
              <a:t>rozstrzygnięcie w ogóle nie dotyczy.</a:t>
            </a:r>
          </a:p>
          <a:p>
            <a:endParaRPr lang="pl-PL" sz="2000" b="0" i="0" dirty="0">
              <a:effectLst/>
              <a:latin typeface="Exo 2"/>
            </a:endParaRPr>
          </a:p>
          <a:p>
            <a:r>
              <a:rPr lang="pl-PL" sz="2000" b="0" i="0" dirty="0">
                <a:effectLst/>
                <a:latin typeface="Exo 2"/>
              </a:rPr>
              <a:t>Konieczne jest natomiast, by decyzja administracyjna kształtowała sytuację prawną podmiotów, którzy nie powinni być jej adresatami (por. wyrok NSA z 2 września 2022 r., sygn. akt I OSK 275/22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5146274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236A106-7B70-45D3-A81D-4CD7640B1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3700">
                <a:solidFill>
                  <a:srgbClr val="FFFFFF"/>
                </a:solidFill>
              </a:rPr>
              <a:t>Wyłączenie istnienia przesłanki art.156 par1 pkt 4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660E21C-B7F9-4391-9EB6-88961643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 b="0" i="0" dirty="0">
                <a:effectLst/>
                <a:latin typeface="Exo 2"/>
              </a:rPr>
              <a:t>Do stwierdzenia nieważności decyzji na podstawie art. 156 § 1 pkt 4 KPA nie wystarczy:</a:t>
            </a:r>
          </a:p>
          <a:p>
            <a:r>
              <a:rPr lang="pl-PL" sz="2000" b="0" i="0" dirty="0">
                <a:effectLst/>
                <a:latin typeface="Exo 2"/>
              </a:rPr>
              <a:t> nieprawidłowe oznaczenie strony, takie jak błędna pisownia imienia, nazwiska </a:t>
            </a:r>
          </a:p>
          <a:p>
            <a:r>
              <a:rPr lang="pl-PL" sz="2000" b="0" i="0" dirty="0">
                <a:effectLst/>
                <a:latin typeface="Exo 2"/>
              </a:rPr>
              <a:t>doręczenie decyzji uczestnikom postępowania administracyjnego </a:t>
            </a:r>
          </a:p>
          <a:p>
            <a:r>
              <a:rPr lang="pl-PL" sz="2000" dirty="0"/>
              <a:t>omyłka odnosząca się do nazwiska czy adresu danej osoby</a:t>
            </a:r>
          </a:p>
          <a:p>
            <a:r>
              <a:rPr lang="pl-PL" sz="2000" dirty="0"/>
              <a:t>decyzja, w której nastąpiło niepełne określenie strony</a:t>
            </a:r>
          </a:p>
        </p:txBody>
      </p:sp>
    </p:spTree>
    <p:extLst>
      <p:ext uri="{BB962C8B-B14F-4D97-AF65-F5344CB8AC3E}">
        <p14:creationId xmlns:p14="http://schemas.microsoft.com/office/powerpoint/2010/main" val="17305885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466164F-7181-4301-ADC5-57695242E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51789D-25EE-45C3-9A5C-293F8B997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pl-PL" sz="3200" dirty="0"/>
              <a:t>Błąd wobec osoby wywołuje natomiast </a:t>
            </a:r>
            <a:r>
              <a:rPr lang="pl-PL" sz="3200" b="1" dirty="0"/>
              <a:t>nieważność z powodu rażącego naruszenia prawa, gdy nie mogło być wątpliwości, że dana osoba nie może być podmiotem danych praw i obowiązków z uwagi na brak spełnienia materialnych przesłanek wynikających z ustawy</a:t>
            </a:r>
            <a:r>
              <a:rPr lang="pl-PL" sz="3200" dirty="0"/>
              <a:t> (zob. wyr. NSA z 5.10.1989 r., </a:t>
            </a:r>
            <a:r>
              <a:rPr lang="pl-PL" sz="32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II SA 973/89</a:t>
            </a:r>
            <a:r>
              <a:rPr lang="pl-PL" sz="3200" dirty="0"/>
              <a:t>, ONSA 1989, Nr 2, poz. 90)</a:t>
            </a:r>
          </a:p>
        </p:txBody>
      </p:sp>
    </p:spTree>
    <p:extLst>
      <p:ext uri="{BB962C8B-B14F-4D97-AF65-F5344CB8AC3E}">
        <p14:creationId xmlns:p14="http://schemas.microsoft.com/office/powerpoint/2010/main" val="4745280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AA3A8CF-520B-46A9-A881-776FD1101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3400">
                <a:solidFill>
                  <a:srgbClr val="FFFFFF"/>
                </a:solidFill>
              </a:rPr>
              <a:t>Decyzja była niewykonalna w dniu jej wydania i jej niewykonalność ma charakter trwały (pkt 5)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DC0A0B-977D-409B-B1D7-A6BFF20F6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pl-PL" sz="2000" dirty="0"/>
              <a:t>Niewykonalność decyzji powinna być spowodowana istnieniem przeszkód w jej wykonaniu, które znamionują </a:t>
            </a:r>
            <a:r>
              <a:rPr lang="pl-PL" sz="2000" b="1" dirty="0"/>
              <a:t>dwie cechy: istniały już w dacie wydania decyzji i są nieusuwalne przez cały czas</a:t>
            </a:r>
            <a:r>
              <a:rPr lang="pl-PL" sz="2000" dirty="0"/>
              <a:t>. </a:t>
            </a:r>
          </a:p>
          <a:p>
            <a:r>
              <a:rPr lang="pl-PL" sz="2000" dirty="0"/>
              <a:t>Istotne jest przy tym, że jako miarodajny należy przyjąć stan rzeczy istniejący w dacie wydania kwestionowanej decyzji. Oznacza to, że w postępowaniu w przedmiocie stwierdzenia istnienia przesłanek nieważności ocenić należy, </a:t>
            </a:r>
            <a:r>
              <a:rPr lang="pl-PL" sz="2000" u="sng" dirty="0"/>
              <a:t>czy w dniu wydania decyzji istniały okoliczności uniemożliwiające wykonanie decyzji, czyniące ją niewykonalną, które nie ustąpiły i decyzja w dalszym ciągu nie może ulec wykonaniu. </a:t>
            </a:r>
          </a:p>
          <a:p>
            <a:pPr marL="0" indent="0">
              <a:buNone/>
            </a:pPr>
            <a:r>
              <a:rPr lang="pl-PL" sz="2000" dirty="0"/>
              <a:t>Wyrok NSA z dnia 27 kwietnia 2022 r., II OSK 1092/19</a:t>
            </a:r>
            <a:endParaRPr lang="pl-PL" sz="2000" u="sng" dirty="0"/>
          </a:p>
        </p:txBody>
      </p:sp>
    </p:spTree>
    <p:extLst>
      <p:ext uri="{BB962C8B-B14F-4D97-AF65-F5344CB8AC3E}">
        <p14:creationId xmlns:p14="http://schemas.microsoft.com/office/powerpoint/2010/main" val="20065791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C8851BA-501E-4BA3-9DEB-03324C7AE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A4953A-EA6C-427B-A44C-22681A6E6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3761" y="2318197"/>
            <a:ext cx="10221870" cy="3683358"/>
          </a:xfrm>
        </p:spPr>
        <p:txBody>
          <a:bodyPr anchor="ctr">
            <a:normAutofit/>
          </a:bodyPr>
          <a:lstStyle/>
          <a:p>
            <a:r>
              <a:rPr lang="pl-PL" sz="2000" dirty="0"/>
              <a:t>Niewykonalność decyzji obejmuje zarówno niewykonalność faktyczną, jak i prawną. </a:t>
            </a:r>
          </a:p>
          <a:p>
            <a:r>
              <a:rPr lang="pl-PL" sz="2000" dirty="0"/>
              <a:t>Niewykonalność decyzji ma </a:t>
            </a:r>
            <a:r>
              <a:rPr lang="pl-PL" sz="2000" b="1" dirty="0"/>
              <a:t>charakter faktyczny</a:t>
            </a:r>
            <a:r>
              <a:rPr lang="pl-PL" sz="2000" dirty="0"/>
              <a:t>, kiedy już w momencie wydania decyzji istnieje przeszkoda o charakterze faktycznym, obiektywnie wykluczająca określone działanie (m.in. ze względu na poziom wiedzy technicznej, rozwój technologii). </a:t>
            </a:r>
          </a:p>
          <a:p>
            <a:r>
              <a:rPr lang="pl-PL" sz="2000" b="1" dirty="0"/>
              <a:t>Niewykonalność prawna </a:t>
            </a:r>
            <a:r>
              <a:rPr lang="pl-PL" sz="2000" dirty="0"/>
              <a:t>pojawia się wtedy, gdy istnieją prawne zakazy lub nakazy, które stanowią nieusuwalną przeszkodę w wykonaniu praw lub obowiązków ustanowionych w decyzji. O niewykonalności w tym znaczeniu można mówić również wtedy, gdy wykonanie decyzji wiązałoby się z dokonaniem np. czynu niedozwolonego w rozumieniu przepisów prawa cywilnego.</a:t>
            </a:r>
          </a:p>
          <a:p>
            <a:pPr marL="0" indent="0">
              <a:buNone/>
            </a:pPr>
            <a:r>
              <a:rPr lang="pl-PL" sz="2000" dirty="0"/>
              <a:t>NSA w wyr. z 3.3.2023 r. (</a:t>
            </a:r>
            <a:r>
              <a:rPr lang="pl-PL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II OSK 616/20</a:t>
            </a:r>
            <a:r>
              <a:rPr lang="pl-PL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774029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20423DA-6B75-4C6F-9A12-3D1991A0B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3400">
                <a:solidFill>
                  <a:srgbClr val="FFFFFF"/>
                </a:solidFill>
              </a:rPr>
              <a:t>W razie wykonania decyzji wywołałaby czyn zagrożony karą (pkt 6)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AD1942-4CF2-4933-B12C-E6727761E3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pl-PL" sz="2400" b="1" dirty="0"/>
              <a:t>To szczególny przypadek </a:t>
            </a:r>
            <a:r>
              <a:rPr lang="pl-PL" sz="2400" b="1" u="sng" dirty="0"/>
              <a:t>niewykonalności decyzji, która ma charakter prawny</a:t>
            </a:r>
            <a:r>
              <a:rPr lang="pl-PL" sz="2400" u="sng" dirty="0"/>
              <a:t>. </a:t>
            </a:r>
          </a:p>
          <a:p>
            <a:r>
              <a:rPr lang="pl-PL" sz="2400" dirty="0"/>
              <a:t>Podjęcie wykonania decyzji miałoby znamiona czynu zagrożonego sankcją karną przepisami KK, KKS, KW lub innych pozakodeksowych przepisów karnych a także </a:t>
            </a:r>
            <a:r>
              <a:rPr lang="pl-PL" sz="2400" b="1" dirty="0"/>
              <a:t>karami administracyjnymi</a:t>
            </a:r>
            <a:r>
              <a:rPr lang="pl-PL" sz="2400" dirty="0"/>
              <a:t>, </a:t>
            </a:r>
            <a:r>
              <a:rPr lang="pl-PL" sz="2400" b="1" dirty="0"/>
              <a:t>odpowiedzialnością dyscyplinarną </a:t>
            </a:r>
            <a:r>
              <a:rPr lang="pl-PL" sz="2400" dirty="0"/>
              <a:t>( delikty dyscyplinarne)- pewne wątpliwości - </a:t>
            </a:r>
            <a:r>
              <a:rPr lang="pl-PL" sz="2400" i="1" dirty="0"/>
              <a:t>M. Jaśkowska</a:t>
            </a:r>
            <a:r>
              <a:rPr lang="pl-PL" sz="2400" dirty="0"/>
              <a:t>, w: </a:t>
            </a:r>
            <a:r>
              <a:rPr lang="pl-PL" sz="2400" i="1" dirty="0"/>
              <a:t>M. Jaśkowska</a:t>
            </a:r>
            <a:r>
              <a:rPr lang="pl-PL" sz="2400" dirty="0"/>
              <a:t>, </a:t>
            </a:r>
            <a:r>
              <a:rPr lang="pl-PL" sz="2400" i="1" dirty="0"/>
              <a:t>A. Wróbel</a:t>
            </a:r>
            <a:r>
              <a:rPr lang="pl-PL" sz="2400" dirty="0"/>
              <a:t>, KPA. Komentarz, 2005, s. 919</a:t>
            </a:r>
          </a:p>
        </p:txBody>
      </p:sp>
    </p:spTree>
    <p:extLst>
      <p:ext uri="{BB962C8B-B14F-4D97-AF65-F5344CB8AC3E}">
        <p14:creationId xmlns:p14="http://schemas.microsoft.com/office/powerpoint/2010/main" val="40721694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737DCCA-CA95-4AD3-B0B8-B090D6816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3400">
                <a:solidFill>
                  <a:srgbClr val="FFFFFF"/>
                </a:solidFill>
              </a:rPr>
              <a:t>Decyzja zawiera wadę powodującą jej nieważność z mocy prawa (pkt 7).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3C3F2B8-E915-4CB7-9BA2-8E9A511D9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pl-PL" sz="2400" dirty="0"/>
              <a:t>Odesłanie to sprawia, że katalog przesłanek stwierdzenia nieważności określony w art. 156 § 1 KPA ma charakter otwarty ( </a:t>
            </a:r>
            <a:r>
              <a:rPr lang="pl-PL" sz="2400" dirty="0" err="1"/>
              <a:t>nieenumeratywny</a:t>
            </a:r>
            <a:r>
              <a:rPr lang="pl-PL" sz="2400" dirty="0"/>
              <a:t>)</a:t>
            </a:r>
          </a:p>
          <a:p>
            <a:r>
              <a:rPr lang="pl-PL" sz="2400" dirty="0"/>
              <a:t>Do stwierdzenia nieważności decyzji na mocy przepisów odrębnych, do których odesłano w art. 156 § 1 pkt 7 KPA, należy stosować te same reguły co do wad decyzji wprost wymienionych w art. 156 § 1, w braku odmiennych regulacji ustawy późniejszej.</a:t>
            </a:r>
          </a:p>
        </p:txBody>
      </p:sp>
    </p:spTree>
    <p:extLst>
      <p:ext uri="{BB962C8B-B14F-4D97-AF65-F5344CB8AC3E}">
        <p14:creationId xmlns:p14="http://schemas.microsoft.com/office/powerpoint/2010/main" val="24555218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FDE80FB-566D-4498-B9D6-19D54C6C1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2500" b="1">
                <a:solidFill>
                  <a:srgbClr val="FFFFFF"/>
                </a:solidFill>
              </a:rPr>
              <a:t>Postępowanie sądowe w toku a dopuszczalność wszczęcia postępowania w sprawie stwierdzenia nieważności decyzji na drodze administracyjnej</a:t>
            </a:r>
            <a:endParaRPr lang="pl-PL" sz="25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04EB28-B209-48B7-A2F6-0F94BFDE8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 fontScale="92500" lnSpcReduction="10000"/>
          </a:bodyPr>
          <a:lstStyle/>
          <a:p>
            <a:endParaRPr lang="pl-PL" dirty="0"/>
          </a:p>
          <a:p>
            <a:r>
              <a:rPr lang="pl-PL" dirty="0"/>
              <a:t>W trakcie postępowania </a:t>
            </a:r>
            <a:r>
              <a:rPr lang="pl-PL" dirty="0" err="1"/>
              <a:t>sądowoadministracyjnego</a:t>
            </a:r>
            <a:r>
              <a:rPr lang="pl-PL" dirty="0"/>
              <a:t> można wszcząć postępowanie administracyjne w celu zmiany, uchylenia, stwierdzenia nieważności aktu lub wznowienia postępowania w sprawie kontrolowanego przez sąd rozstrzygnięcia, jednakże organ administracji publicznej obowiązany </a:t>
            </a:r>
            <a:r>
              <a:rPr lang="pl-PL" u="sng" dirty="0"/>
              <a:t>jest zawiesić to postępowanie na podstawie </a:t>
            </a:r>
            <a:r>
              <a:rPr lang="pl-PL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97 § 1 pkt 4</a:t>
            </a:r>
            <a:r>
              <a:rPr lang="pl-PL" u="sng" dirty="0"/>
              <a:t> KPA</a:t>
            </a:r>
            <a:r>
              <a:rPr lang="pl-PL" dirty="0"/>
              <a:t> do czasu prawomocnego zakończenia postępowania </a:t>
            </a:r>
            <a:r>
              <a:rPr lang="pl-PL" dirty="0" err="1"/>
              <a:t>sądowoadministracyjnego</a:t>
            </a:r>
            <a:endParaRPr lang="pl-PL" dirty="0"/>
          </a:p>
          <a:p>
            <a:endParaRPr lang="pl-PL" sz="2000" dirty="0"/>
          </a:p>
          <a:p>
            <a:pPr marL="0" indent="0">
              <a:buNone/>
            </a:pPr>
            <a:r>
              <a:rPr lang="pl-PL" sz="2000" dirty="0" err="1"/>
              <a:t>uchw</a:t>
            </a:r>
            <a:r>
              <a:rPr lang="pl-PL" sz="2000" dirty="0"/>
              <a:t>. NSA z  dnia 5.6.2017 r. (</a:t>
            </a:r>
            <a:r>
              <a:rPr lang="pl-PL" sz="20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II GPS 1/17</a:t>
            </a:r>
            <a:r>
              <a:rPr lang="pl-PL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199161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39DF670-6BEE-41BB-B7F1-A686C076C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3400">
                <a:solidFill>
                  <a:srgbClr val="FFFFFF"/>
                </a:solidFill>
              </a:rPr>
              <a:t>Złożenie wniosku o stwierdzenie nieważności decyzji po oddaleniu skargi przez wsa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3D749AB-F101-4457-9AD4-1DB120D1C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3982" y="1885279"/>
            <a:ext cx="9724031" cy="3683358"/>
          </a:xfrm>
        </p:spPr>
        <p:txBody>
          <a:bodyPr anchor="ctr">
            <a:normAutofit/>
          </a:bodyPr>
          <a:lstStyle/>
          <a:p>
            <a:r>
              <a:rPr lang="pl-PL" sz="2000" b="1" dirty="0"/>
              <a:t>Nie jest dopuszczalne wszczęcie </a:t>
            </a:r>
            <a:r>
              <a:rPr lang="pl-PL" sz="2000" dirty="0"/>
              <a:t>przez organ administracji publicznej postępowania w sprawie stwierdzenia nieważności decyzji, gdy na tę decyzję została uprzednio złożona skarga do sądu administracyjnego i skarga ta została oddalona, względnie sąd orzekł o wydaniu decyzji z naruszeniem prawa. </a:t>
            </a:r>
          </a:p>
          <a:p>
            <a:r>
              <a:rPr lang="pl-PL" sz="2000" dirty="0"/>
              <a:t>Zgodnie z art. 170 </a:t>
            </a:r>
            <a:r>
              <a:rPr lang="pl-PL" sz="2000" dirty="0" err="1"/>
              <a:t>ppsa</a:t>
            </a:r>
            <a:r>
              <a:rPr lang="pl-PL" sz="2000" dirty="0"/>
              <a:t> orzeczenie prawomocne wiąże nie tylko strony i sąd, który je wydał, lecz również inne sądy i inne organy państwowe, a w przypadkach w ustawie przewidzianych także inne osoby. Wynikająca z tego przepisu tzw. </a:t>
            </a:r>
            <a:r>
              <a:rPr lang="pl-PL" sz="2000" b="1" dirty="0"/>
              <a:t>prawomocność materialna zamyka </a:t>
            </a:r>
            <a:r>
              <a:rPr lang="pl-PL" sz="2000" dirty="0"/>
              <a:t>- co do zasady - możliwość wszczęcia postępowania w sprawie stwierdzenia nieważności decyzji (art. 156 § 1 KPA), na którą złożona skarga została wcześniej oddalona prawomocnym wyrokiem sądu administracyjnego.</a:t>
            </a:r>
          </a:p>
        </p:txBody>
      </p:sp>
    </p:spTree>
    <p:extLst>
      <p:ext uri="{BB962C8B-B14F-4D97-AF65-F5344CB8AC3E}">
        <p14:creationId xmlns:p14="http://schemas.microsoft.com/office/powerpoint/2010/main" val="3290292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57C17BA-4FDC-49DD-BF47-FA99B5393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4000">
                <a:solidFill>
                  <a:srgbClr val="FFFFFF"/>
                </a:solidFill>
              </a:rPr>
              <a:t>Strona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41A9A71-FC42-4FDA-979C-8C9A0BF6F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pl-PL" sz="2000" dirty="0"/>
              <a:t>Nie zawsze musi zachodzić tożsamość pomiędzy stronami postępowania w trybie nadzwyczajnym a stronami postępowania zwykłego, choć </a:t>
            </a:r>
            <a:r>
              <a:rPr lang="pl-PL" sz="2000" b="1" dirty="0"/>
              <a:t>przedmiot decyzji objętej wnioskiem o stwierdzenie nieważności wyznacza krąg stron obu tych postępowań</a:t>
            </a:r>
            <a:r>
              <a:rPr lang="pl-PL" sz="2000" dirty="0"/>
              <a:t>. </a:t>
            </a:r>
          </a:p>
          <a:p>
            <a:r>
              <a:rPr lang="pl-PL" sz="2000" dirty="0"/>
              <a:t>Stroną postępowania nadzwyczajnego może być każdy, czyjego interesu prawnego lub obowiązku dotyczyć mogą skutki stwierdzenia nieważności decyzji, a zatem także osoba, która nie posiadała takiego statusu w postępowaniu zwykłym. </a:t>
            </a:r>
          </a:p>
          <a:p>
            <a:r>
              <a:rPr lang="pl-PL" sz="2000" dirty="0"/>
              <a:t>W każdej sprawie dotyczącej stwierdzenia nieważności decyzji konieczne będzie jednak badanie, czyjego interesu prawnego lub obowiązku </a:t>
            </a:r>
            <a:r>
              <a:rPr lang="pl-PL" sz="2000" b="1" dirty="0"/>
              <a:t>poza stronami postępowania głównego dotyczyć mogą skutki stwierdzenia nieważności decyzji</a:t>
            </a:r>
            <a:r>
              <a:rPr lang="pl-PL" sz="2000" dirty="0"/>
              <a:t>, bowiem może zdarzyć się, że skutki stwierdzenia nieważności decyzji będą dotyczyły podmiotów, które nie brały udziału w postępowaniu głównym i podmioty takie staną się stronami postępowania w sprawie stwierdzenia nieważności decyzji.</a:t>
            </a:r>
          </a:p>
        </p:txBody>
      </p:sp>
    </p:spTree>
    <p:extLst>
      <p:ext uri="{BB962C8B-B14F-4D97-AF65-F5344CB8AC3E}">
        <p14:creationId xmlns:p14="http://schemas.microsoft.com/office/powerpoint/2010/main" val="17492931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F0A1F4D-34A6-4ED2-ABE2-15AD836A1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4000">
                <a:solidFill>
                  <a:srgbClr val="FFFFFF"/>
                </a:solidFill>
              </a:rPr>
              <a:t>Wznowienie postępowania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A494F4-5A58-4053-AA58-06CF9BBD2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761" y="2318197"/>
            <a:ext cx="10475870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 dirty="0"/>
              <a:t>W sprawie zakończonej decyzją (postanowieniem) ostateczną/</a:t>
            </a:r>
            <a:r>
              <a:rPr lang="pl-PL" sz="2000" dirty="0" err="1"/>
              <a:t>ym</a:t>
            </a:r>
            <a:r>
              <a:rPr lang="pl-PL" sz="2000" dirty="0"/>
              <a:t> wznawia się postępowanie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dirty="0"/>
              <a:t>Tryb wznowieniowy odnosi się do wad określonych w art. 145 § 1, art. 145a § 1, art. 145aa § 1 i art. 145b § 1 KPA, które są </a:t>
            </a:r>
            <a:r>
              <a:rPr lang="pl-PL" sz="2000" b="1" dirty="0"/>
              <a:t>istotnymi wadami postępowania, które mogły mieć wpływ na decyzję administracyjną lub postanowienie,</a:t>
            </a:r>
            <a:r>
              <a:rPr lang="pl-PL" sz="2000" dirty="0"/>
              <a:t> co oznacza, że wady te mogą spowodować jedynie wzruszalność decyzji lub postanowienia i dlatego też właśnie wznowienie postępowania polega </a:t>
            </a:r>
            <a:r>
              <a:rPr lang="pl-PL" sz="2000" b="1" dirty="0"/>
              <a:t>na ponownym rozpatrzeniu sprawy w celu sprawdzenia, czy dana wada postępowania nie wpłynęła na treść rozstrzygnięcia</a:t>
            </a:r>
            <a:r>
              <a:rPr lang="pl-PL" sz="2000" dirty="0"/>
              <a:t>, co powoduje, że skutki prawne decyzji wzruszalnych są uznane przez prawo, a nowym aktem </a:t>
            </a:r>
            <a:r>
              <a:rPr lang="pl-PL" sz="2000" u="sng" dirty="0"/>
              <a:t>pozbawia się jedynie zdolności ich wywoływania w przyszłości</a:t>
            </a:r>
          </a:p>
          <a:p>
            <a:pPr marL="0" indent="0">
              <a:buNone/>
            </a:pPr>
            <a:r>
              <a:rPr lang="pl-PL" sz="2000" dirty="0"/>
              <a:t>Wyrok NSA z dnia 3 grudnia 2024 r., II GSK 2207/23</a:t>
            </a:r>
          </a:p>
        </p:txBody>
      </p:sp>
    </p:spTree>
    <p:extLst>
      <p:ext uri="{BB962C8B-B14F-4D97-AF65-F5344CB8AC3E}">
        <p14:creationId xmlns:p14="http://schemas.microsoft.com/office/powerpoint/2010/main" val="39102428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1AE4A7B-1A3E-4678-965B-C0E5D5D72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3400">
                <a:solidFill>
                  <a:srgbClr val="FFFFFF"/>
                </a:solidFill>
              </a:rPr>
              <a:t>Etapy postępowania wznowieniowego – wszczęte na wniosek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5EF6DF-68C6-4294-B801-053855270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50" y="1717040"/>
            <a:ext cx="10636281" cy="4284515"/>
          </a:xfrm>
        </p:spPr>
        <p:txBody>
          <a:bodyPr anchor="ctr">
            <a:normAutofit/>
          </a:bodyPr>
          <a:lstStyle/>
          <a:p>
            <a:r>
              <a:rPr lang="pl-PL" sz="1700" dirty="0"/>
              <a:t>We wstępnej fazie postępowania, obejmującej </a:t>
            </a:r>
            <a:r>
              <a:rPr lang="pl-PL" sz="1700" b="1" dirty="0"/>
              <a:t>badanie dopuszczalności wznowienia </a:t>
            </a:r>
            <a:r>
              <a:rPr lang="pl-PL" sz="1700" dirty="0"/>
              <a:t>postępowania, organ bada wyłącznie, czy podanie o wznowienie </a:t>
            </a:r>
            <a:r>
              <a:rPr lang="pl-PL" sz="1700" b="1" dirty="0"/>
              <a:t>opiera się na którejś z ustawowych </a:t>
            </a:r>
            <a:r>
              <a:rPr lang="pl-PL" sz="1700" dirty="0"/>
              <a:t>przyczyn wznowienia określonych w art. 145 - 145b KPA, czy osoba </a:t>
            </a:r>
            <a:r>
              <a:rPr lang="pl-PL" sz="1700" b="1" dirty="0"/>
              <a:t>wnosząca podanie ma przymiot strony </a:t>
            </a:r>
            <a:r>
              <a:rPr lang="pl-PL" sz="1700" dirty="0"/>
              <a:t>w postępowaniu zakończonym ostateczną decyzją (badanie kwestii oczywistego braku interesu prawnego), a także czy </a:t>
            </a:r>
            <a:r>
              <a:rPr lang="pl-PL" sz="1700" b="1" dirty="0"/>
              <a:t>został zachowany termin </a:t>
            </a:r>
            <a:r>
              <a:rPr lang="pl-PL" sz="1700" dirty="0"/>
              <a:t>do wniesienia podania określony w art. 148 § 1 i 2, art. 145a § 2, art. 145aa § 2 i art. 145b § 2 KPA. </a:t>
            </a:r>
          </a:p>
          <a:p>
            <a:r>
              <a:rPr lang="pl-PL" sz="1700" dirty="0"/>
              <a:t>Tylko gdy z twierdzeń zawartych w podaniu o wznowienie wynika, że brak jest ustawowej przyczyny wznowienia lub gdy oczywiste jest, że osoba wnosząca podanie nie ma przymiotu strony albo termin do złożenia podania nie został zachowany, organ wydaje </a:t>
            </a:r>
            <a:r>
              <a:rPr lang="pl-PL" sz="1700" b="1" i="1" u="sng" dirty="0"/>
              <a:t>postanowienie o odmowie wznowienia postępowania </a:t>
            </a:r>
            <a:r>
              <a:rPr lang="pl-PL" sz="1700" b="1" dirty="0"/>
              <a:t>(</a:t>
            </a:r>
            <a:r>
              <a:rPr lang="pl-PL" sz="1700" dirty="0"/>
              <a:t>art. 149 § 3 KPA). </a:t>
            </a:r>
          </a:p>
          <a:p>
            <a:r>
              <a:rPr lang="pl-PL" sz="1700" dirty="0"/>
              <a:t>W przeciwnym przypadku organ musi </a:t>
            </a:r>
            <a:r>
              <a:rPr lang="pl-PL" sz="1700" i="1" u="sng" dirty="0"/>
              <a:t>wznowić postępowanie w drodze postanowienia</a:t>
            </a:r>
            <a:r>
              <a:rPr lang="pl-PL" sz="1700" dirty="0"/>
              <a:t> (art. 149 § 1 KPA) i przeprowadzić je co do przyczyn wznowienia oraz wyjaśnić i ocenić czy podmiot wnoszący podanie ma przymiot strony w postępowaniu zakończonym kwestionowaną decyzją, a także </a:t>
            </a:r>
            <a:r>
              <a:rPr lang="pl-PL" sz="1700" b="1" u="sng" dirty="0"/>
              <a:t>przeprowadzić postępowanie co do rozstrzygnięcia istoty sprawy </a:t>
            </a:r>
            <a:r>
              <a:rPr lang="pl-PL" sz="1700" dirty="0"/>
              <a:t>(art. 149 § 2 KPA). </a:t>
            </a:r>
          </a:p>
        </p:txBody>
      </p:sp>
    </p:spTree>
    <p:extLst>
      <p:ext uri="{BB962C8B-B14F-4D97-AF65-F5344CB8AC3E}">
        <p14:creationId xmlns:p14="http://schemas.microsoft.com/office/powerpoint/2010/main" val="15481408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FAF3E2E-B349-3E73-F300-BF1393F28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4000" dirty="0">
                <a:solidFill>
                  <a:srgbClr val="FFFFFF"/>
                </a:solidFill>
              </a:rPr>
              <a:t>Etapy..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F6058B-E125-93B1-552A-C816D613E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755" y="1730477"/>
            <a:ext cx="10377875" cy="4271078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pl-PL" sz="2400" b="0" i="0" dirty="0">
                <a:effectLst/>
                <a:latin typeface="+mj-lt"/>
              </a:rPr>
              <a:t>Drugi etap obejmuje </a:t>
            </a:r>
            <a:r>
              <a:rPr lang="pl-PL" sz="2400" b="1" i="0" dirty="0">
                <a:effectLst/>
                <a:latin typeface="+mj-lt"/>
              </a:rPr>
              <a:t>kontrolę merytoryczną</a:t>
            </a:r>
            <a:r>
              <a:rPr lang="pl-PL" sz="2400" b="0" i="0" dirty="0">
                <a:effectLst/>
                <a:latin typeface="+mj-lt"/>
              </a:rPr>
              <a:t>, tj. postępowanie co do przyczyn wznowienia oraz co do rozstrzygnięcia co do istoty sprawy. </a:t>
            </a:r>
          </a:p>
          <a:p>
            <a:pPr marL="0" indent="0">
              <a:buNone/>
            </a:pPr>
            <a:r>
              <a:rPr lang="pl-PL" sz="2400" b="0" i="0" dirty="0">
                <a:effectLst/>
                <a:latin typeface="+mj-lt"/>
              </a:rPr>
              <a:t>W orzecznictwie dominujący jest pogląd, że przesłanką odmowy wznowienia postępowania nie może być negatywny wynik ustaleń co do przyczyn wznowienia. </a:t>
            </a:r>
          </a:p>
          <a:p>
            <a:pPr marL="0" indent="0">
              <a:buNone/>
            </a:pPr>
            <a:r>
              <a:rPr lang="pl-PL" sz="2400" b="0" i="0" dirty="0">
                <a:solidFill>
                  <a:srgbClr val="333333"/>
                </a:solidFill>
                <a:effectLst/>
                <a:latin typeface="+mj-lt"/>
              </a:rPr>
              <a:t>Skuteczne wznowienie postępowania prowadzi do zbadania, </a:t>
            </a:r>
            <a:r>
              <a:rPr lang="pl-PL" sz="2400" b="1" i="0" dirty="0">
                <a:solidFill>
                  <a:srgbClr val="333333"/>
                </a:solidFill>
                <a:effectLst/>
                <a:latin typeface="+mj-lt"/>
              </a:rPr>
              <a:t>czy zachodzi podstawa do uchylenia</a:t>
            </a:r>
            <a:r>
              <a:rPr lang="pl-PL" sz="2400" b="0" i="0" dirty="0">
                <a:solidFill>
                  <a:srgbClr val="333333"/>
                </a:solidFill>
                <a:effectLst/>
                <a:latin typeface="+mj-lt"/>
              </a:rPr>
              <a:t> decyzji dotychczasowej na podstawie art. 145 § 1, art. 145a lub art. 145b KPA. Po zbadaniu tych okoliczności organ (art. 151 § 1 pkt 1 KPA) lub </a:t>
            </a:r>
            <a:r>
              <a:rPr lang="pl-PL" sz="2400" b="1" i="0" dirty="0">
                <a:solidFill>
                  <a:srgbClr val="333333"/>
                </a:solidFill>
                <a:effectLst/>
                <a:latin typeface="+mj-lt"/>
              </a:rPr>
              <a:t>uchyla decyzje dotychczasową i wydaje nowa </a:t>
            </a:r>
            <a:r>
              <a:rPr lang="pl-PL" sz="2400" b="1" dirty="0">
                <a:solidFill>
                  <a:srgbClr val="333333"/>
                </a:solidFill>
                <a:latin typeface="+mj-lt"/>
              </a:rPr>
              <a:t>decyzję odmawia uchylenia decyzji dotychczasowej rozstrzygającą </a:t>
            </a:r>
            <a:r>
              <a:rPr lang="pl-PL" sz="2400" b="1" i="0" dirty="0">
                <a:solidFill>
                  <a:srgbClr val="333333"/>
                </a:solidFill>
                <a:effectLst/>
                <a:latin typeface="+mj-lt"/>
              </a:rPr>
              <a:t>o istocie sprawy </a:t>
            </a:r>
            <a:r>
              <a:rPr lang="pl-PL" sz="2400" b="0" i="0" dirty="0">
                <a:solidFill>
                  <a:srgbClr val="333333"/>
                </a:solidFill>
                <a:effectLst/>
                <a:latin typeface="+mj-lt"/>
              </a:rPr>
              <a:t>(art. 151 § 1 pkt 2)</a:t>
            </a:r>
            <a:endParaRPr lang="pl-PL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466238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64D279B-E386-CFC8-7B9F-4FEB266E8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4000">
                <a:solidFill>
                  <a:srgbClr val="FFFFFF"/>
                </a:solidFill>
              </a:rPr>
              <a:t>Związanie wnioskiem o wznowienie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29AC7A7-BBD1-BEEB-75C4-30D9AF39F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pl-PL" sz="2000" b="0" i="0" dirty="0">
                <a:effectLst/>
              </a:rPr>
              <a:t>W sytuacji, gdy postępowanie wznowieniowe prowadzone jest na wniosek strony, organ jest związany podstawami wznowieniowymi zawartymi we wniosku inicjującym takie postępowanie i nie może odnosić się do innych podstaw nie wskazanych przez stronę. Podana przez stronę w podaniu o wznowienie postępowania podstawa tego wznowienia wiążąco wyznacza granice tego nadzwyczajnego postępowania</a:t>
            </a:r>
          </a:p>
          <a:p>
            <a:pPr marL="0" indent="0">
              <a:buNone/>
            </a:pPr>
            <a:r>
              <a:rPr lang="pl-PL" sz="2000" b="0" i="0" dirty="0">
                <a:effectLst/>
              </a:rPr>
              <a:t>Wyrok NSA z dnia 14 czerwca 2022 r., I OSK 2396/20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7634714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BC011A8-E8F5-40D8-BBBC-90C23A030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2200">
                <a:solidFill>
                  <a:srgbClr val="FFFFFF"/>
                </a:solidFill>
              </a:rPr>
              <a:t>dowody, na których podstawie ustalono istotne dla sprawy okoliczności faktyczne, okazały się fałszywe </a:t>
            </a:r>
            <a:br>
              <a:rPr lang="pl-PL" sz="2200">
                <a:solidFill>
                  <a:srgbClr val="FFFFFF"/>
                </a:solidFill>
              </a:rPr>
            </a:br>
            <a:r>
              <a:rPr lang="pl-PL" sz="2200">
                <a:solidFill>
                  <a:srgbClr val="FFFFFF"/>
                </a:solidFill>
              </a:rPr>
              <a:t>(pkt 1)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4DAEC5-2E31-4C6F-887A-C0EE62047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pl-PL" sz="2000" dirty="0"/>
              <a:t>Zgodnie z utrwaloną linia orzeczniczą sądów administracyjnych ustalenie faktu, że dowody, na których zostało oparte rozstrzygnięcie, zostały sfałszowane, nie należy do właściwości organu rozpatrującego wniosek o wznowienie postępowania. </a:t>
            </a:r>
          </a:p>
          <a:p>
            <a:endParaRPr lang="pl-PL" sz="2000" dirty="0"/>
          </a:p>
          <a:p>
            <a:pPr marL="0" indent="0">
              <a:buNone/>
            </a:pPr>
            <a:r>
              <a:rPr lang="pl-PL" sz="2000" dirty="0"/>
              <a:t>NSA w wyr. z 16.2.2022 r. (</a:t>
            </a:r>
            <a:r>
              <a:rPr lang="pl-PL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 OSK 664/19</a:t>
            </a:r>
            <a:r>
              <a:rPr lang="pl-PL" sz="2000" dirty="0"/>
              <a:t>)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dirty="0"/>
              <a:t>Zasadniczo naruszenie tego warunku stanowi rażące naruszenie prawa będące podstawą do stwierdzenia nieważności decyzji wydanej we wznowionym postępowaniu (</a:t>
            </a:r>
            <a:r>
              <a:rPr lang="pl-PL" sz="2000" dirty="0">
                <a:hlinkClick r:id="rId3"/>
              </a:rPr>
              <a:t>art. 156 § 1 pkt 2</a:t>
            </a:r>
            <a:r>
              <a:rPr lang="pl-PL" sz="2000" dirty="0"/>
              <a:t> KPA).</a:t>
            </a:r>
          </a:p>
        </p:txBody>
      </p:sp>
    </p:spTree>
    <p:extLst>
      <p:ext uri="{BB962C8B-B14F-4D97-AF65-F5344CB8AC3E}">
        <p14:creationId xmlns:p14="http://schemas.microsoft.com/office/powerpoint/2010/main" val="24697475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E8E1D62-79C3-4ED7-85F1-0F68BFC8B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4000" dirty="0">
                <a:solidFill>
                  <a:srgbClr val="FFFFFF"/>
                </a:solidFill>
              </a:rPr>
              <a:t>Przykłady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A14E55-4FF7-4C1D-AB60-8D10E91E93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143" y="2318196"/>
            <a:ext cx="10869488" cy="3935119"/>
          </a:xfrm>
        </p:spPr>
        <p:txBody>
          <a:bodyPr anchor="ctr">
            <a:normAutofit/>
          </a:bodyPr>
          <a:lstStyle/>
          <a:p>
            <a:r>
              <a:rPr lang="pl-PL" sz="2000" b="1" dirty="0"/>
              <a:t>Zeznania złożone pod wpływem błędu zeznania strony</a:t>
            </a:r>
            <a:r>
              <a:rPr lang="pl-PL" sz="2000" dirty="0"/>
              <a:t> (w trybie </a:t>
            </a:r>
            <a:r>
              <a:rPr lang="pl-PL" sz="2000" dirty="0">
                <a:hlinkClick r:id="rId2"/>
              </a:rPr>
              <a:t>art. 86</a:t>
            </a:r>
            <a:r>
              <a:rPr lang="pl-PL" sz="2000" dirty="0"/>
              <a:t> KPA), a także </a:t>
            </a:r>
            <a:r>
              <a:rPr lang="pl-PL" sz="2000" b="1" dirty="0"/>
              <a:t>złożone pod wpływem błędu oświadczenie strony</a:t>
            </a:r>
            <a:r>
              <a:rPr lang="pl-PL" sz="2000" dirty="0"/>
              <a:t>,</a:t>
            </a:r>
          </a:p>
          <a:p>
            <a:r>
              <a:rPr lang="pl-PL" sz="2000" dirty="0"/>
              <a:t>Fałszywe oświadczenie</a:t>
            </a:r>
          </a:p>
          <a:p>
            <a:r>
              <a:rPr lang="pl-PL" sz="2000" dirty="0"/>
              <a:t>Fałsz dokumentów</a:t>
            </a:r>
          </a:p>
          <a:p>
            <a:pPr marL="0" indent="0">
              <a:buNone/>
            </a:pPr>
            <a:r>
              <a:rPr lang="pl-PL" sz="2000" b="1" u="sng" dirty="0"/>
              <a:t>Nie można traktować ewentualnego błędu w uzasadnieniu decyzji </a:t>
            </a:r>
            <a:r>
              <a:rPr lang="pl-PL" sz="2000" dirty="0"/>
              <a:t>administracyjnej jako fałszerstwa </a:t>
            </a:r>
            <a:r>
              <a:rPr lang="pl-PL" sz="1800" dirty="0"/>
              <a:t>dowodu - podlegającego odpowiedzialności karnej. Błędna rekonstrukcja stanu faktycznego sprawy dokonana w decyzji administracyjnej może lec u podstaw jej zaskarżenia w trybie odwoławczym lub do sądu administracyjnego (wyr. NSA z 24.1.2019 r., I OSK 1691/18).</a:t>
            </a:r>
          </a:p>
          <a:p>
            <a:pPr marL="0" indent="0">
              <a:buNone/>
            </a:pPr>
            <a:r>
              <a:rPr lang="pl-PL" sz="1800" b="1" i="0" dirty="0">
                <a:solidFill>
                  <a:srgbClr val="333333"/>
                </a:solidFill>
                <a:effectLst/>
              </a:rPr>
              <a:t>Fałszywość oświadczeń, jako oświadczeń nieskładanych pod rygorem odpowiedzialności karnej </a:t>
            </a:r>
            <a:r>
              <a:rPr lang="pl-PL" sz="1800" b="0" i="0" dirty="0">
                <a:solidFill>
                  <a:srgbClr val="333333"/>
                </a:solidFill>
                <a:effectLst/>
              </a:rPr>
              <a:t>za składanie fałszywych zeznań, nie może być uznana za oczywistą fałszywość, o której mowa w art. 145 § 2 KPA (Wyrok WSA w Lublinie z dnia 20 marca 2008 r., III SA/Lu 518/07)</a:t>
            </a: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39662468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6E98505-209C-4D61-8B8A-2F45C8F25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2200">
                <a:solidFill>
                  <a:srgbClr val="FFFFFF"/>
                </a:solidFill>
              </a:rPr>
              <a:t>dowody, na których podstawie ustalono istotne dla sprawy okoliczności faktyczne, okazały się fałszywe </a:t>
            </a:r>
            <a:br>
              <a:rPr lang="pl-PL" sz="2200">
                <a:solidFill>
                  <a:srgbClr val="FFFFFF"/>
                </a:solidFill>
              </a:rPr>
            </a:br>
            <a:r>
              <a:rPr lang="pl-PL" sz="2200">
                <a:solidFill>
                  <a:srgbClr val="FFFFFF"/>
                </a:solidFill>
              </a:rPr>
              <a:t>(pkt 1)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FDEFB0-C971-4C40-AEC0-317F0594E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4881" y="1885279"/>
            <a:ext cx="10150750" cy="4116276"/>
          </a:xfrm>
        </p:spPr>
        <p:txBody>
          <a:bodyPr anchor="ctr">
            <a:normAutofit/>
          </a:bodyPr>
          <a:lstStyle/>
          <a:p>
            <a:r>
              <a:rPr lang="pl-PL" sz="2000" dirty="0"/>
              <a:t>Zgodnie z art. 145 § 2 KPA istnieje możliwość wznowienia postępowania </a:t>
            </a:r>
            <a:r>
              <a:rPr lang="pl-PL" sz="2000" b="1" dirty="0"/>
              <a:t>jeszcze przed stwierdzeniem sfałszowania dowodu</a:t>
            </a:r>
            <a:r>
              <a:rPr lang="pl-PL" sz="2000" dirty="0"/>
              <a:t>, jeżeli jest ono oczywiste, a wznowienie jest niezbędne dla uniknięcia niebezpieczeństwa dla życia lub zdrowia ludzkiego albo poważnej szkody dla interesu społecznego. </a:t>
            </a:r>
          </a:p>
          <a:p>
            <a:r>
              <a:rPr lang="pl-PL" sz="2000" dirty="0"/>
              <a:t>Do zastosowania tego przepisu konieczne jest łączne wystąpienie obu przesłanek, tj. </a:t>
            </a:r>
            <a:r>
              <a:rPr lang="pl-PL" sz="2000" b="1" dirty="0"/>
              <a:t>oczywistość fałszu oraz niebezpieczeństwo dla życia lub zdrowia ludzkiego albo poważnej szkody dla interesu społecznego</a:t>
            </a:r>
            <a:r>
              <a:rPr lang="pl-PL" sz="2000" dirty="0"/>
              <a:t>. Fałszerstwo dowodu musi być bezsporne, pewne, nie może budzić jakichkolwiek wątpliwości.</a:t>
            </a:r>
          </a:p>
          <a:p>
            <a:r>
              <a:rPr lang="pl-PL" sz="2000" b="0" i="0" dirty="0">
                <a:solidFill>
                  <a:srgbClr val="333333"/>
                </a:solidFill>
                <a:effectLst/>
              </a:rPr>
              <a:t>fałszywy dowód powinien stanowić podstawę ustalenia okoliczności faktycznych </a:t>
            </a:r>
            <a:r>
              <a:rPr lang="pl-PL" sz="2000" b="1" i="0" dirty="0">
                <a:solidFill>
                  <a:srgbClr val="333333"/>
                </a:solidFill>
                <a:effectLst/>
              </a:rPr>
              <a:t>istotnych dla sprawy.</a:t>
            </a:r>
          </a:p>
        </p:txBody>
      </p:sp>
    </p:spTree>
    <p:extLst>
      <p:ext uri="{BB962C8B-B14F-4D97-AF65-F5344CB8AC3E}">
        <p14:creationId xmlns:p14="http://schemas.microsoft.com/office/powerpoint/2010/main" val="9848770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F929E5A-66FC-4ADB-9F6D-4EEEA3C7C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AC505B-AEF4-B832-703F-31D3A3BA6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pl-PL" sz="2400" b="0" i="0" dirty="0">
                <a:effectLst/>
                <a:latin typeface="+mj-lt"/>
              </a:rPr>
              <a:t>Oczywistość powinna dotyczyć </a:t>
            </a:r>
            <a:r>
              <a:rPr lang="pl-PL" sz="2400" b="1" i="0" u="sng" dirty="0">
                <a:effectLst/>
                <a:latin typeface="+mj-lt"/>
              </a:rPr>
              <a:t>cech zewnętrznych fałszu</a:t>
            </a:r>
            <a:r>
              <a:rPr lang="pl-PL" sz="2400" b="0" i="0" dirty="0">
                <a:effectLst/>
                <a:latin typeface="+mj-lt"/>
              </a:rPr>
              <a:t>.</a:t>
            </a:r>
          </a:p>
          <a:p>
            <a:r>
              <a:rPr lang="pl-PL" sz="2400" b="0" i="0" dirty="0">
                <a:effectLst/>
                <a:latin typeface="+mj-lt"/>
              </a:rPr>
              <a:t> Przesłanka niebezpieczeństwa lub szkody dla interesu społecznego musi zaś być wynikiem przeprowadzonej </a:t>
            </a:r>
            <a:r>
              <a:rPr lang="pl-PL" sz="2400" b="1" i="0" u="sng" dirty="0">
                <a:effectLst/>
                <a:latin typeface="+mj-lt"/>
              </a:rPr>
              <a:t>oceny stopnia zagrożenia tych wartości</a:t>
            </a:r>
            <a:r>
              <a:rPr lang="pl-PL" sz="2400" b="0" i="0" dirty="0">
                <a:effectLst/>
                <a:latin typeface="+mj-lt"/>
              </a:rPr>
              <a:t>. </a:t>
            </a:r>
          </a:p>
          <a:p>
            <a:r>
              <a:rPr lang="pl-PL" sz="2400" b="0" i="0" dirty="0">
                <a:effectLst/>
                <a:latin typeface="+mj-lt"/>
              </a:rPr>
              <a:t>Zarówno oczywistość fałszerstwa, jak i wystąpienie określonego niebezpieczeństwa powinny być </a:t>
            </a:r>
            <a:r>
              <a:rPr lang="pl-PL" sz="2400" b="1" i="0" u="sng" dirty="0">
                <a:effectLst/>
                <a:latin typeface="+mj-lt"/>
              </a:rPr>
              <a:t>przytoczone i wykazane w uzasadnieniu decyzji.</a:t>
            </a:r>
            <a:endParaRPr lang="pl-PL" sz="2400" b="1" u="sng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296038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8D5DB20-E3B8-3A0B-A965-EDC917101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4000">
                <a:solidFill>
                  <a:srgbClr val="FFFFFF"/>
                </a:solidFill>
              </a:rPr>
              <a:t>Interes społeczny, czyli…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C0ED9E-1B1A-E7CD-0B6D-AE8F57F45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601" y="1622745"/>
            <a:ext cx="10232030" cy="4378810"/>
          </a:xfrm>
        </p:spPr>
        <p:txBody>
          <a:bodyPr anchor="ctr">
            <a:normAutofit/>
          </a:bodyPr>
          <a:lstStyle/>
          <a:p>
            <a:pPr>
              <a:buNone/>
            </a:pPr>
            <a:r>
              <a:rPr lang="pl-PL" sz="2000" b="1" i="0" dirty="0">
                <a:effectLst/>
                <a:latin typeface="Exo 2"/>
              </a:rPr>
              <a:t>Interes społeczny </a:t>
            </a:r>
            <a:r>
              <a:rPr lang="pl-PL" sz="2000" b="0" i="0" dirty="0">
                <a:effectLst/>
                <a:latin typeface="Exo 2"/>
              </a:rPr>
              <a:t>(określany w literaturze zamiennie - w pewnym uproszczeniu - również jako państwowy lub publiczny) nie może być traktowany w sposób abstrakcyjny, w oderwaniu od stanu faktycznego konkretnej sprawy administracyjnej, gdyż </a:t>
            </a:r>
            <a:r>
              <a:rPr lang="pl-PL" sz="2000" b="1" i="0" dirty="0">
                <a:effectLst/>
                <a:latin typeface="Exo 2"/>
              </a:rPr>
              <a:t>nie jest pojęciem stałym i jednolitym. </a:t>
            </a:r>
          </a:p>
          <a:p>
            <a:pPr>
              <a:buNone/>
            </a:pPr>
            <a:r>
              <a:rPr lang="pl-PL" sz="2000" b="0" i="0" dirty="0">
                <a:effectLst/>
                <a:latin typeface="Exo 2"/>
              </a:rPr>
              <a:t>Należy podzielić pogląd, że "</a:t>
            </a:r>
            <a:r>
              <a:rPr lang="pl-PL" sz="2000" b="1" i="0" dirty="0">
                <a:effectLst/>
                <a:latin typeface="Exo 2"/>
              </a:rPr>
              <a:t>jest to kategoria zmienna, zarówno w czasie, jak i różna w różnych obszarach prawa administracyjnego, dodatkowo silnie zabarwiona politycznie</a:t>
            </a:r>
            <a:r>
              <a:rPr lang="pl-PL" sz="2000" b="0" i="0" dirty="0">
                <a:effectLst/>
                <a:latin typeface="Exo 2"/>
              </a:rPr>
              <a:t>".</a:t>
            </a:r>
          </a:p>
          <a:p>
            <a:pPr>
              <a:buNone/>
            </a:pPr>
            <a:r>
              <a:rPr lang="pl-PL" sz="2000" b="0" i="0" dirty="0">
                <a:effectLst/>
                <a:latin typeface="Exo 2"/>
              </a:rPr>
              <a:t> Decyzja ta wydana na podstawie sfałszowanych dokumentów jest jawnie sprzeczna z porządkiem prawnym i zasadami demokratycznego państw prawnego.</a:t>
            </a:r>
          </a:p>
          <a:p>
            <a:pPr>
              <a:buNone/>
            </a:pPr>
            <a:r>
              <a:rPr lang="pl-PL" sz="2000" b="1" i="0" dirty="0">
                <a:solidFill>
                  <a:srgbClr val="333333"/>
                </a:solidFill>
                <a:effectLst/>
                <a:latin typeface="Exo 2"/>
              </a:rPr>
              <a:t>Zastosowanie pojęcia nieostrego </a:t>
            </a:r>
            <a:r>
              <a:rPr lang="pl-PL" sz="2000" b="0" i="0" dirty="0">
                <a:solidFill>
                  <a:srgbClr val="333333"/>
                </a:solidFill>
                <a:effectLst/>
                <a:latin typeface="Exo 2"/>
              </a:rPr>
              <a:t>wymaga wskazania nie tylko jego uwarunkowań zewnętrznych wynikających z chronionych wartości zawartych w całym systemie prawa, ale i jego uwarunkowań wynikających z wartości i zasad leżących u podstaw aktu normatywnego, w którym zastosowano dane pojęcie nieostre</a:t>
            </a:r>
            <a:endParaRPr lang="pl-PL" sz="3200" b="1" dirty="0"/>
          </a:p>
          <a:p>
            <a:pPr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6740414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9204746-EFEB-6991-5D10-5A430EBBD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4000" dirty="0">
                <a:solidFill>
                  <a:srgbClr val="FFFFFF"/>
                </a:solidFill>
              </a:rPr>
              <a:t>Etapowość zastosowania podstawy wznowienie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787B02-C95B-60E7-1297-B39CC79BC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2161" y="1622745"/>
            <a:ext cx="10323470" cy="4378810"/>
          </a:xfrm>
        </p:spPr>
        <p:txBody>
          <a:bodyPr anchor="ctr">
            <a:normAutofit/>
          </a:bodyPr>
          <a:lstStyle/>
          <a:p>
            <a:r>
              <a:rPr lang="pl-PL" sz="1900" b="0" i="0" dirty="0">
                <a:effectLst/>
                <a:latin typeface="Exo 2"/>
              </a:rPr>
              <a:t>Przepisy art. 145 § 2 i § 3 KPA </a:t>
            </a:r>
            <a:r>
              <a:rPr lang="pl-PL" sz="1900" b="1" i="0" dirty="0">
                <a:effectLst/>
                <a:latin typeface="Exo 2"/>
              </a:rPr>
              <a:t>nie stanowią samodzielnej podstawy wznowienia postępowania </a:t>
            </a:r>
            <a:r>
              <a:rPr lang="pl-PL" sz="1900" b="0" i="0" dirty="0">
                <a:effectLst/>
                <a:latin typeface="Exo 2"/>
              </a:rPr>
              <a:t>i powinny podlegać wykładni wspólnie z § 1 pkt 1 i 2 tego przepisu, a zatem nie można pomijać w przypadku § 2, że oczywista fałszywość dowodu i niezbędność wznowienia postępowania uzasadniona niebezpieczeństwem dla życia lub zdrowia ludzkiego, albo powstaniem poważnej szkody dla interesu społecznego musi dotyczyć dowodów, w oparciu o które ustalono istotne dla sprawy ustalenia faktyczne. Podobnie rzecz się ma w przypadku art. 145 § 3 KPA.</a:t>
            </a:r>
          </a:p>
          <a:p>
            <a:r>
              <a:rPr lang="pl-PL" sz="1900" b="0" i="0" dirty="0">
                <a:effectLst/>
                <a:latin typeface="Exo 2"/>
              </a:rPr>
              <a:t> Skoro tak, to uznać należy, że powołanie przez organ w podstawie prawnej wznowienia art. 145 § 1 pkt 1 KPA </a:t>
            </a:r>
            <a:r>
              <a:rPr lang="pl-PL" sz="1900" b="1" i="0" dirty="0">
                <a:effectLst/>
                <a:latin typeface="Exo 2"/>
              </a:rPr>
              <a:t>obliguje organ I instancji do przeprowadzenia postępowania wyjaśniającego etapowo</a:t>
            </a:r>
            <a:r>
              <a:rPr lang="pl-PL" sz="1900" b="0" i="0" dirty="0">
                <a:effectLst/>
                <a:latin typeface="Exo 2"/>
              </a:rPr>
              <a:t>, tzn. najpierw w zakresie stwierdzenia fałszerstwa dowodu istotnego dla sprawy prawomocnym orzeczeniem sądu lub innego organu, a następnie także w zakresie zaistnienia okoliczności z § 2 i ewentualnie 3 tego przepisu, pomimo braku wskazania tych unormowań w podstawie prawnej postanowienia o wznowieniu.</a:t>
            </a:r>
            <a:endParaRPr lang="pl-PL" sz="1900" dirty="0"/>
          </a:p>
        </p:txBody>
      </p:sp>
    </p:spTree>
    <p:extLst>
      <p:ext uri="{BB962C8B-B14F-4D97-AF65-F5344CB8AC3E}">
        <p14:creationId xmlns:p14="http://schemas.microsoft.com/office/powerpoint/2010/main" val="708204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C0497A4-EBF6-4341-9AF0-91A5623C9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4000">
                <a:solidFill>
                  <a:srgbClr val="FFFFFF"/>
                </a:solidFill>
              </a:rPr>
              <a:t>Przedmiot postępowania nieważnościowego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D8A3F3-A6FA-4C48-99EA-24540A771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441" y="2318197"/>
            <a:ext cx="10496190" cy="3683358"/>
          </a:xfrm>
        </p:spPr>
        <p:txBody>
          <a:bodyPr anchor="ctr">
            <a:normAutofit/>
          </a:bodyPr>
          <a:lstStyle/>
          <a:p>
            <a:r>
              <a:rPr lang="pl-PL" sz="2000" dirty="0"/>
              <a:t>Decyzje (</a:t>
            </a:r>
            <a:r>
              <a:rPr lang="pl-PL" sz="2000" b="1" dirty="0"/>
              <a:t>decyzje nieostateczne</a:t>
            </a:r>
            <a:r>
              <a:rPr lang="pl-PL" sz="2000" dirty="0"/>
              <a:t> – np. na wniosek strony złożony przed upływem terminu do wniesienia odwołania - oraz </a:t>
            </a:r>
            <a:r>
              <a:rPr lang="pl-PL" sz="2000" b="1" dirty="0"/>
              <a:t>ostateczne)</a:t>
            </a:r>
            <a:endParaRPr lang="pl-PL" sz="2000" dirty="0"/>
          </a:p>
          <a:p>
            <a:r>
              <a:rPr lang="pl-PL" sz="2000" dirty="0"/>
              <a:t>Postanowienia ( vide art.126 kpa) -jak w przypadku decyzji - zarówno w terminie do wniesienia zażalenia, jak i po ich weryfikacji na skutek zażalenia. </a:t>
            </a:r>
          </a:p>
          <a:p>
            <a:r>
              <a:rPr lang="pl-PL" sz="2000" dirty="0"/>
              <a:t>Przesłanki oraz tryb stwierdzenia nieważności decyzji </a:t>
            </a:r>
            <a:r>
              <a:rPr lang="pl-PL" sz="2000" b="1" dirty="0"/>
              <a:t>nie mają </a:t>
            </a:r>
            <a:r>
              <a:rPr lang="pl-PL" sz="2000" dirty="0"/>
              <a:t>zastosowania do czynności materialno-technicznych organów administracyjnych ani do rejestracji faktów w ewidencji (por. wyr. NSA z 9.2.1993 r., </a:t>
            </a:r>
            <a:r>
              <a:rPr lang="pl-PL" sz="2000" dirty="0">
                <a:hlinkClick r:id="rId2"/>
              </a:rPr>
              <a:t>SA/Lu 1187/92</a:t>
            </a:r>
            <a:r>
              <a:rPr lang="pl-PL" sz="2000" dirty="0"/>
              <a:t>, ST 1993, Nr 11, s. 68) ani też podejmowanych w formie wystawiania zaświadczeń.</a:t>
            </a:r>
          </a:p>
        </p:txBody>
      </p:sp>
    </p:spTree>
    <p:extLst>
      <p:ext uri="{BB962C8B-B14F-4D97-AF65-F5344CB8AC3E}">
        <p14:creationId xmlns:p14="http://schemas.microsoft.com/office/powerpoint/2010/main" val="214264438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D43FA8E-8278-40CC-B0FA-9C6A14570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3400">
                <a:solidFill>
                  <a:srgbClr val="FFFFFF"/>
                </a:solidFill>
              </a:rPr>
              <a:t>decyzja wydana została w wyniku przestępstwa (pkt 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24E48D-23A3-43DC-B77A-4A27513AA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451" y="1328207"/>
            <a:ext cx="10171180" cy="4673348"/>
          </a:xfrm>
        </p:spPr>
        <p:txBody>
          <a:bodyPr anchor="ctr">
            <a:normAutofit/>
          </a:bodyPr>
          <a:lstStyle/>
          <a:p>
            <a:r>
              <a:rPr lang="pl-PL" sz="2400" dirty="0"/>
              <a:t>Pojęcie przestępstwa należy interpretować w takim znaczeniu, jakie nadaje mu prawo karne, które pojęciem przestępstwa obejmuje </a:t>
            </a:r>
            <a:r>
              <a:rPr lang="pl-PL" sz="2400" b="1" u="sng" dirty="0"/>
              <a:t>zbrodnie i występki,</a:t>
            </a:r>
            <a:r>
              <a:rPr lang="pl-PL" sz="2400" dirty="0"/>
              <a:t> nigdy zaś wykroczenia.</a:t>
            </a:r>
          </a:p>
          <a:p>
            <a:r>
              <a:rPr lang="pl-PL" sz="2400" dirty="0"/>
              <a:t>Nawet jeżeli decyzja administracyjna zostałaby wydana w wyniku przestępstwa, to dopóki nie zostanie wyeliminowana w trybie nadzwyczajnym z obrotu prawnego, w obrocie tym pozostaje. </a:t>
            </a:r>
          </a:p>
          <a:p>
            <a:r>
              <a:rPr lang="pl-PL" sz="2400" dirty="0"/>
              <a:t>Wydanie decyzji w wyniku przestępstwa stanowi </a:t>
            </a:r>
            <a:r>
              <a:rPr lang="pl-PL" sz="2400" b="1" u="sng" dirty="0"/>
              <a:t>przesłankę do wznowienia postępowania.</a:t>
            </a:r>
            <a:r>
              <a:rPr lang="pl-PL" sz="2400" dirty="0"/>
              <a:t> Nie sprawia jednak, że decyzja automatycznie przestaje istnieć.</a:t>
            </a:r>
          </a:p>
        </p:txBody>
      </p:sp>
    </p:spTree>
    <p:extLst>
      <p:ext uri="{BB962C8B-B14F-4D97-AF65-F5344CB8AC3E}">
        <p14:creationId xmlns:p14="http://schemas.microsoft.com/office/powerpoint/2010/main" val="151621069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31509D7-9EF4-449A-90B0-D63316068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4000" dirty="0">
                <a:solidFill>
                  <a:srgbClr val="FFFFFF"/>
                </a:solidFill>
              </a:rPr>
              <a:t>Warunki zastosowania pkt 2</a:t>
            </a:r>
            <a:r>
              <a:rPr lang="pl-PL" sz="4000" dirty="0"/>
              <a:t> </a:t>
            </a:r>
            <a:r>
              <a:rPr lang="pl-PL" sz="4000" dirty="0">
                <a:solidFill>
                  <a:schemeClr val="bg1"/>
                </a:solidFill>
              </a:rPr>
              <a:t>art. 145 § 1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D15670-CF6C-49B8-9834-3B0B4DEC19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622745"/>
            <a:ext cx="10486030" cy="437881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 dirty="0"/>
              <a:t>1.musi mieć miejsce fakt popełnienia przestępstwa;</a:t>
            </a:r>
          </a:p>
          <a:p>
            <a:pPr marL="0" indent="0">
              <a:buNone/>
            </a:pPr>
            <a:r>
              <a:rPr lang="pl-PL" sz="2000" dirty="0"/>
              <a:t>2.stwierdzony został prawomocnym orzeczeniem sądu lub innego organu z wyj. art. 145 § 3 KPA;</a:t>
            </a:r>
          </a:p>
          <a:p>
            <a:pPr marL="0" indent="0">
              <a:buNone/>
            </a:pPr>
            <a:r>
              <a:rPr lang="pl-PL" sz="2000" dirty="0"/>
              <a:t>3.pomiędzy wydaniem decyzji a popełnieniem przestępstw istnieje związek przyczynowy.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dirty="0"/>
              <a:t>Zasadniczo popełnienie przestępstwa powinno być stwierdzone orzeczeniem. Istnieją jednak od tego wyjątki wynikające z art. 145 § 2 i 3 KPA.</a:t>
            </a:r>
          </a:p>
        </p:txBody>
      </p:sp>
    </p:spTree>
    <p:extLst>
      <p:ext uri="{BB962C8B-B14F-4D97-AF65-F5344CB8AC3E}">
        <p14:creationId xmlns:p14="http://schemas.microsoft.com/office/powerpoint/2010/main" val="35971789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0367679-F031-4CA9-954F-31B80EEA2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2500">
                <a:solidFill>
                  <a:srgbClr val="FFFFFF"/>
                </a:solidFill>
              </a:rPr>
              <a:t>decyzja wydana została przez pracownika lub organ administracji publicznej, który podlega wyłączeniu stosownie do </a:t>
            </a:r>
            <a:r>
              <a:rPr lang="pl-PL" sz="2500">
                <a:solidFill>
                  <a:srgbClr val="FFFFFF"/>
                </a:solidFill>
                <a:hlinkClick r:id="rId2"/>
              </a:rPr>
              <a:t>art. 24</a:t>
            </a:r>
            <a:r>
              <a:rPr lang="pl-PL" sz="2500">
                <a:solidFill>
                  <a:srgbClr val="FFFFFF"/>
                </a:solidFill>
              </a:rPr>
              <a:t>, </a:t>
            </a:r>
            <a:r>
              <a:rPr lang="pl-PL" sz="2500">
                <a:solidFill>
                  <a:srgbClr val="FFFFFF"/>
                </a:solidFill>
                <a:hlinkClick r:id="rId3"/>
              </a:rPr>
              <a:t>25</a:t>
            </a:r>
            <a:r>
              <a:rPr lang="pl-PL" sz="2500">
                <a:solidFill>
                  <a:srgbClr val="FFFFFF"/>
                </a:solidFill>
              </a:rPr>
              <a:t> i </a:t>
            </a:r>
            <a:r>
              <a:rPr lang="pl-PL" sz="2500">
                <a:solidFill>
                  <a:srgbClr val="FFFFFF"/>
                </a:solidFill>
                <a:hlinkClick r:id="rId4"/>
              </a:rPr>
              <a:t>27</a:t>
            </a:r>
            <a:r>
              <a:rPr lang="pl-PL" sz="2500">
                <a:solidFill>
                  <a:srgbClr val="FFFFFF"/>
                </a:solidFill>
              </a:rPr>
              <a:t> (pkt 3)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70E6B55-150B-41E3-BF05-90A02C7D6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921" y="1590741"/>
            <a:ext cx="10465710" cy="4410814"/>
          </a:xfrm>
        </p:spPr>
        <p:txBody>
          <a:bodyPr anchor="ctr">
            <a:normAutofit/>
          </a:bodyPr>
          <a:lstStyle/>
          <a:p>
            <a:endParaRPr lang="pl-PL" sz="2000" dirty="0"/>
          </a:p>
          <a:p>
            <a:r>
              <a:rPr lang="pl-PL" sz="2000" dirty="0"/>
              <a:t>Sankcja wzruszalności decyzji została ograniczona tylko do przypadków </a:t>
            </a:r>
            <a:r>
              <a:rPr lang="pl-PL" sz="2000" b="1" dirty="0"/>
              <a:t>wydania decyzji </a:t>
            </a:r>
            <a:r>
              <a:rPr lang="pl-PL" sz="2000" dirty="0"/>
              <a:t>przez pracownika organu administracji publicznej. Udział natomiast wyłączonego pracownika w czynnościach postępowania wyjaśniającego ulega sanacji.</a:t>
            </a:r>
          </a:p>
          <a:p>
            <a:r>
              <a:rPr lang="pl-PL" sz="2000" dirty="0"/>
              <a:t>Art. 24 § 1 pkt 5 KPA dotyczy zarówno urzędników, którzy jako osoby piastujące funkcje organu, czy jako osoby działające na podstawie upoważnienia administracyjnego (udzielonego np. na podstawie art. 268a KPA), </a:t>
            </a:r>
            <a:r>
              <a:rPr lang="pl-PL" sz="2000" b="1" dirty="0"/>
              <a:t>wydają decyzje. </a:t>
            </a:r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99144300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9808A02-53D8-4687-B934-A2D2468B1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3400">
                <a:solidFill>
                  <a:srgbClr val="FFFFFF"/>
                </a:solidFill>
              </a:rPr>
              <a:t>strona bez własnej winy nie brała udziału w postępowaniu (pkt 4)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314746A-9734-4129-871E-C1F2FD2B63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641" y="2092960"/>
            <a:ext cx="10292990" cy="390859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 dirty="0"/>
              <a:t>Przepisy KPA nie wyjaśniają, czy brak udziału w postępowaniu, o którym stanowi art. 145 § 1 pkt 4 KPA </a:t>
            </a:r>
            <a:r>
              <a:rPr lang="pl-PL" sz="2000" b="1" dirty="0"/>
              <a:t>dotyczy całego postępowania, czy tylko pewnych jego fragmentów</a:t>
            </a:r>
            <a:r>
              <a:rPr lang="pl-PL" sz="2000" dirty="0"/>
              <a:t>.</a:t>
            </a:r>
          </a:p>
          <a:p>
            <a:pPr marL="0" indent="0">
              <a:buNone/>
            </a:pPr>
            <a:r>
              <a:rPr lang="pl-PL" sz="2000" dirty="0"/>
              <a:t>Obejmuje:</a:t>
            </a:r>
          </a:p>
          <a:p>
            <a:pPr marL="0" indent="0">
              <a:buNone/>
            </a:pPr>
            <a:r>
              <a:rPr lang="pl-PL" sz="2000" dirty="0"/>
              <a:t>1.</a:t>
            </a:r>
            <a:r>
              <a:rPr lang="pl-PL" sz="2000" u="sng" dirty="0"/>
              <a:t>pominięcie strony w prowadzonym postępowaniu- </a:t>
            </a:r>
            <a:r>
              <a:rPr lang="pl-PL" sz="2000" dirty="0"/>
              <a:t>gdy organ administracji publicznej, prowadząc postępowanie w sprawie, nie zawiadomi o wszczęciu postępowania strony (stron);</a:t>
            </a:r>
          </a:p>
          <a:p>
            <a:pPr marL="0" indent="0">
              <a:buNone/>
            </a:pPr>
            <a:r>
              <a:rPr lang="pl-PL" sz="2000" dirty="0"/>
              <a:t>2</a:t>
            </a:r>
            <a:r>
              <a:rPr lang="pl-PL" sz="2000" u="sng" dirty="0"/>
              <a:t>.pominięcie strony przez niezawiadomienie oraz niezapewnienie prawa do czynnego udziału </a:t>
            </a:r>
            <a:r>
              <a:rPr lang="pl-PL" sz="2000" dirty="0"/>
              <a:t>w czynnościach postępowania wyjaśniającego oraz ocenie materiału dowodowego.</a:t>
            </a:r>
          </a:p>
          <a:p>
            <a:pPr marL="0" indent="0">
              <a:buNone/>
            </a:pPr>
            <a:r>
              <a:rPr lang="pl-PL" sz="2000" dirty="0"/>
              <a:t>3. </a:t>
            </a:r>
            <a:r>
              <a:rPr lang="pl-PL" sz="2000" u="sng" dirty="0"/>
              <a:t>pominięcie przy doręczeniu </a:t>
            </a:r>
            <a:r>
              <a:rPr lang="pl-PL" sz="2000" dirty="0"/>
              <a:t>-gdy stronie nie doręczono decyzji (</a:t>
            </a:r>
            <a:r>
              <a:rPr lang="pl-PL" sz="2000" dirty="0" err="1"/>
              <a:t>B.Adamiak</a:t>
            </a:r>
            <a:r>
              <a:rPr lang="pl-PL" sz="2000" dirty="0"/>
              <a:t>)</a:t>
            </a:r>
          </a:p>
          <a:p>
            <a:pPr marL="0" indent="0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21980111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B21380E-B9E3-4B52-A862-3F3043390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DE5ECB-88D6-4468-80BE-EA1117C2F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2161" y="2062480"/>
            <a:ext cx="10323470" cy="3939075"/>
          </a:xfrm>
        </p:spPr>
        <p:txBody>
          <a:bodyPr anchor="ctr">
            <a:normAutofit/>
          </a:bodyPr>
          <a:lstStyle/>
          <a:p>
            <a:r>
              <a:rPr lang="pl-PL" sz="2000" b="1" dirty="0"/>
              <a:t>Strona w ogóle nie brała udziału w postępowaniu, jak i gdy nie brała udziału w istotnych czynnościach przygotowawczych organu</a:t>
            </a:r>
            <a:r>
              <a:rPr lang="pl-PL" sz="2000" dirty="0"/>
              <a:t>. Przy tym, to nie strona powinna wykazać dostateczną aktywność, aby zapewnić dla siebie czynny udział w postępowaniu, lecz stosownie do </a:t>
            </a:r>
            <a:r>
              <a:rPr lang="pl-PL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10 § 1</a:t>
            </a:r>
            <a:r>
              <a:rPr lang="pl-PL" sz="2000" dirty="0"/>
              <a:t> KPA taki obowiązek spoczywa na organach administracji publicznej (wyr. NSA z 1.7.1999 r., IV SA 595/99)</a:t>
            </a:r>
          </a:p>
        </p:txBody>
      </p:sp>
    </p:spTree>
    <p:extLst>
      <p:ext uri="{BB962C8B-B14F-4D97-AF65-F5344CB8AC3E}">
        <p14:creationId xmlns:p14="http://schemas.microsoft.com/office/powerpoint/2010/main" val="79077458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271837C-901E-4846-BF03-9143A01C8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9A37F8-2793-4708-9967-D76592351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1" y="1747520"/>
            <a:ext cx="10455550" cy="4254035"/>
          </a:xfrm>
        </p:spPr>
        <p:txBody>
          <a:bodyPr anchor="ctr">
            <a:normAutofit/>
          </a:bodyPr>
          <a:lstStyle/>
          <a:p>
            <a:r>
              <a:rPr lang="pl-PL" sz="2000"/>
              <a:t>Sam fakt braku udziału strony w postępowaniu bądź w jego części bez jej winy stanowi powód do wznowienia postępowania, gdyż art. 145 § 1 pkt 4 KPA </a:t>
            </a:r>
            <a:r>
              <a:rPr lang="pl-PL" sz="2000" b="1"/>
              <a:t>nie wymaga stwierdzenia, że udział strony spowodowałby inne załatwienie sprawy</a:t>
            </a:r>
            <a:r>
              <a:rPr lang="pl-PL" sz="2000"/>
              <a:t> (wyr. NSA z 13.5.1998 r., I SA 2189/97).</a:t>
            </a:r>
          </a:p>
        </p:txBody>
      </p:sp>
    </p:spTree>
    <p:extLst>
      <p:ext uri="{BB962C8B-B14F-4D97-AF65-F5344CB8AC3E}">
        <p14:creationId xmlns:p14="http://schemas.microsoft.com/office/powerpoint/2010/main" val="425449930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FB6AA8D-F78C-44FA-B7F9-D8F0B6066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2200">
                <a:solidFill>
                  <a:srgbClr val="FFFFFF"/>
                </a:solidFill>
              </a:rPr>
              <a:t>wyjdą na jaw istotne dla sprawy nowe okoliczności faktyczne lub nowe dowody istniejące w dniu wydania decyzji, nieznane organowi, który wydał decyzję (pkt 5)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2FCE60-AA1D-4A2F-89B9-C1E9E3319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1" y="1885279"/>
            <a:ext cx="10384430" cy="4116276"/>
          </a:xfrm>
        </p:spPr>
        <p:txBody>
          <a:bodyPr anchor="ctr">
            <a:normAutofit/>
          </a:bodyPr>
          <a:lstStyle/>
          <a:p>
            <a:r>
              <a:rPr lang="pl-PL" sz="2000" dirty="0"/>
              <a:t>Nowe dowody wytworzone po wydaniu decyzji mogą jednakże stanowić podstawę wznowienia postępowania, gdy ujawnione równocześnie zostaną wynikające z nich nowe istotne dla sprawy okoliczności faktyczne, o których </a:t>
            </a:r>
            <a:r>
              <a:rPr lang="pl-PL" sz="2000" b="1" u="sng" dirty="0"/>
              <a:t>organ w chwili wydawania decyzji nie wiedział</a:t>
            </a:r>
            <a:r>
              <a:rPr lang="pl-PL" sz="2000" dirty="0"/>
              <a:t>.</a:t>
            </a:r>
          </a:p>
          <a:p>
            <a:endParaRPr lang="pl-PL" sz="2000" dirty="0"/>
          </a:p>
          <a:p>
            <a:r>
              <a:rPr lang="pl-PL" sz="2000" dirty="0"/>
              <a:t>Nie jest istotne, czy ujawnione nowe okoliczności nie były znane organowi prowadzącemu postępowanie pierwotne w wyniku zaniedbań (np. niedokładnego wyjaśnienia stanu faktycznego), czy z innych powodów.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19769078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DCFFCC0-F8E1-4059-9DE2-037639C0B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333520-7B4E-4C5A-8CA2-0E29D3EEAE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3281" y="1891970"/>
            <a:ext cx="10252350" cy="410958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 dirty="0"/>
              <a:t>Wymaga się wystąpienia łącznie </a:t>
            </a:r>
            <a:r>
              <a:rPr lang="pl-PL" sz="2000" b="1" dirty="0"/>
              <a:t>trzech warunków</a:t>
            </a:r>
            <a:r>
              <a:rPr lang="pl-PL" sz="2000" dirty="0"/>
              <a:t>:</a:t>
            </a:r>
          </a:p>
          <a:p>
            <a:pPr marL="0" indent="0">
              <a:buNone/>
            </a:pPr>
            <a:r>
              <a:rPr lang="pl-PL" sz="2000" dirty="0"/>
              <a:t>1.zgłoszone okoliczności faktyczne lub dowody są nowe, a zatem nie były znane organowi rozpoznającemu sprawę w postępowaniu zwykłym. </a:t>
            </a:r>
          </a:p>
          <a:p>
            <a:pPr marL="0" indent="0">
              <a:buNone/>
            </a:pPr>
            <a:r>
              <a:rPr lang="pl-PL" sz="2000" dirty="0"/>
              <a:t>2.nowe okoliczności faktyczne, nowe dowody miały istotne znaczenie dla sprawy. Występuje tu związek z regulacją materialnoprawną. </a:t>
            </a:r>
          </a:p>
          <a:p>
            <a:pPr marL="0" indent="0">
              <a:buNone/>
            </a:pPr>
            <a:r>
              <a:rPr lang="pl-PL" sz="2000" dirty="0"/>
              <a:t>3.istnienie okoliczności faktycznej, istnienie dowodu w dniu wydania decyzji objętej żądaniem wznowienia postępowania.</a:t>
            </a:r>
          </a:p>
        </p:txBody>
      </p:sp>
    </p:spTree>
    <p:extLst>
      <p:ext uri="{BB962C8B-B14F-4D97-AF65-F5344CB8AC3E}">
        <p14:creationId xmlns:p14="http://schemas.microsoft.com/office/powerpoint/2010/main" val="180869715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CADE1EB-2F32-45CF-901E-C3FC455FE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A36CA3-4664-4FF1-97DA-D8A29A3C0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281" y="1622745"/>
            <a:ext cx="10506350" cy="4378810"/>
          </a:xfrm>
        </p:spPr>
        <p:txBody>
          <a:bodyPr anchor="ctr">
            <a:normAutofit/>
          </a:bodyPr>
          <a:lstStyle/>
          <a:p>
            <a:r>
              <a:rPr lang="pl-PL" sz="2000" b="1" dirty="0"/>
              <a:t>Nie jest</a:t>
            </a:r>
            <a:r>
              <a:rPr lang="pl-PL" sz="2000" dirty="0"/>
              <a:t> nową okolicznością faktyczną ani nowym dowodem, który uzasadniałby wznowienie postępowania, </a:t>
            </a:r>
            <a:r>
              <a:rPr lang="pl-PL" sz="2000" b="1" dirty="0"/>
              <a:t>nowa wykładnia</a:t>
            </a:r>
            <a:r>
              <a:rPr lang="pl-PL" sz="2000" dirty="0"/>
              <a:t> przepisów prawnych dokonana przez organ lub doktrynę</a:t>
            </a:r>
          </a:p>
          <a:p>
            <a:r>
              <a:rPr lang="pl-PL" sz="2000" b="1" dirty="0"/>
              <a:t>Zmiana stanu prawnego nie jest ani nowym dowodem ani nową okolicznością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21719700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2CC4E06-155A-4167-85A4-7FA5AD045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468A13F-0E8D-F111-34EF-FBA8F2A62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481" y="1432560"/>
            <a:ext cx="10557150" cy="4568995"/>
          </a:xfrm>
        </p:spPr>
        <p:txBody>
          <a:bodyPr anchor="ctr">
            <a:normAutofit/>
          </a:bodyPr>
          <a:lstStyle/>
          <a:p>
            <a:r>
              <a:rPr lang="pl-PL" sz="2000" b="1" i="0" dirty="0">
                <a:effectLst/>
                <a:latin typeface="Exo 2"/>
              </a:rPr>
              <a:t>Nie można utożsamiać nowej okoliczności faktycznej z nowym dowodem</a:t>
            </a:r>
            <a:r>
              <a:rPr lang="pl-PL" sz="2000" b="0" i="0" dirty="0">
                <a:effectLst/>
                <a:latin typeface="Exo 2"/>
              </a:rPr>
              <a:t>.</a:t>
            </a:r>
          </a:p>
          <a:p>
            <a:r>
              <a:rPr lang="pl-PL" sz="2000" b="0" i="0" dirty="0">
                <a:effectLst/>
                <a:latin typeface="Exo 2"/>
              </a:rPr>
              <a:t> Opinia biegłego, wydana po wykonaniu decyzji w postępowaniu zwykłym nie może być uznana za nowy dowód stanowiący podstawę do wznowienia postępowania</a:t>
            </a:r>
            <a:r>
              <a:rPr lang="pl-PL" sz="2000" b="1" i="0" dirty="0">
                <a:effectLst/>
                <a:latin typeface="Exo 2"/>
              </a:rPr>
              <a:t>, gdyż nie istniał on w dniu wydania decyzji</a:t>
            </a:r>
            <a:r>
              <a:rPr lang="pl-PL" sz="2000" b="0" i="0" dirty="0">
                <a:effectLst/>
                <a:latin typeface="Exo 2"/>
              </a:rPr>
              <a:t>. Jeśli natomiast w ocenie strony żądającej wznowienia postępowania w sprawie wyszły na jaw nowe okoliczności faktyczne, to okolicznością taką nie może być sam fakt wydania opinii, </a:t>
            </a:r>
            <a:r>
              <a:rPr lang="pl-PL" sz="2000" b="1" i="0" dirty="0">
                <a:effectLst/>
                <a:latin typeface="Exo 2"/>
              </a:rPr>
              <a:t>lecz fakty z opinii tej wynikające</a:t>
            </a:r>
            <a:r>
              <a:rPr lang="pl-PL" sz="2000" b="0" i="0" dirty="0">
                <a:effectLst/>
                <a:latin typeface="Exo 2"/>
              </a:rPr>
              <a:t>. </a:t>
            </a:r>
          </a:p>
          <a:p>
            <a:pPr marL="0" indent="0">
              <a:buNone/>
            </a:pPr>
            <a:r>
              <a:rPr lang="pl-PL" sz="2000" dirty="0">
                <a:latin typeface="Exo 2"/>
              </a:rPr>
              <a:t>Okoliczność istotna dla sprawy, </a:t>
            </a:r>
            <a:r>
              <a:rPr lang="pl-PL" sz="2000" b="0" i="0" dirty="0">
                <a:effectLst/>
                <a:latin typeface="Exo 2"/>
              </a:rPr>
              <a:t>to taka, która mogła mieć wpływ na odmienne rozstrzygnięcie sprawy, co oznacza, że w sprawie zapadłaby decyzja co do swej istoty odmienna od rozstrzygnięcia dotychczasowego, przy czym wystarczające jest </a:t>
            </a:r>
            <a:r>
              <a:rPr lang="pl-PL" sz="2000" b="1" i="0" dirty="0">
                <a:effectLst/>
                <a:latin typeface="Exo 2"/>
              </a:rPr>
              <a:t>prawdopodobieństwo wydania takiej decyzji</a:t>
            </a:r>
            <a:r>
              <a:rPr lang="pl-PL" sz="2000" b="0" i="0" dirty="0">
                <a:effectLst/>
                <a:latin typeface="Exo 2"/>
              </a:rPr>
              <a:t>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078088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5118196-E327-4707-8ECA-325A5CAF3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3400">
                <a:solidFill>
                  <a:srgbClr val="FFFFFF"/>
                </a:solidFill>
              </a:rPr>
              <a:t>Rozstrzygnięcia kończące postępowanie nieważnościowe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EF76D7-0C88-49C2-BF31-59C6A9916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 dirty="0"/>
              <a:t>Rozstrzygnięcia się w formie decyzji o: </a:t>
            </a:r>
          </a:p>
          <a:p>
            <a:r>
              <a:rPr lang="pl-PL" sz="2000" dirty="0"/>
              <a:t>stwierdzeniu nieważności decyzji, </a:t>
            </a:r>
          </a:p>
          <a:p>
            <a:r>
              <a:rPr lang="pl-PL" sz="2000" dirty="0"/>
              <a:t>odmowie stwierdzenia nieważności decyzji oraz </a:t>
            </a:r>
          </a:p>
          <a:p>
            <a:r>
              <a:rPr lang="pl-PL" sz="2000" dirty="0"/>
              <a:t>stwierdzeniu wydania zaskarżonej decyzji z naruszeniem prawa połączonym ze wskazaniem okoliczności, z powodu których nie nastąpiło stwierdzenie jej nieważności</a:t>
            </a:r>
          </a:p>
        </p:txBody>
      </p:sp>
    </p:spTree>
    <p:extLst>
      <p:ext uri="{BB962C8B-B14F-4D97-AF65-F5344CB8AC3E}">
        <p14:creationId xmlns:p14="http://schemas.microsoft.com/office/powerpoint/2010/main" val="423828565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BCBB7BD-E95D-4ABC-AFE5-23C39779F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3400">
                <a:solidFill>
                  <a:srgbClr val="FFFFFF"/>
                </a:solidFill>
              </a:rPr>
              <a:t>decyzja wydana została bez uzyskania wymaganego prawem stanowiska innego organu ( pkt 6)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24419F-C630-4F72-BB95-679E2E30B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481" y="1622745"/>
            <a:ext cx="10303150" cy="4378810"/>
          </a:xfrm>
        </p:spPr>
        <p:txBody>
          <a:bodyPr anchor="ctr">
            <a:normAutofit/>
          </a:bodyPr>
          <a:lstStyle/>
          <a:p>
            <a:r>
              <a:rPr lang="pl-PL" sz="2000" dirty="0"/>
              <a:t>Niezasięgnięcie, przed wydaniem decyzji, wymaganego prawem stanowiska innego organu nie stanowi rażącego naruszenia prawa lecz jedynie może uzasadniać wznowienie postępowania administracyjnego w sprawie - art. 145 § 1 pkt 6 KPA.</a:t>
            </a:r>
          </a:p>
          <a:p>
            <a:endParaRPr lang="pl-PL" sz="2000" dirty="0"/>
          </a:p>
          <a:p>
            <a:r>
              <a:rPr lang="pl-PL" sz="2000" dirty="0"/>
              <a:t>Wznowienie postępowania na tej podstawie następuje </a:t>
            </a:r>
            <a:r>
              <a:rPr lang="pl-PL" sz="2000" b="1" u="sng" dirty="0"/>
              <a:t>niezależnie od tego, czy brak współdziałania miał wpływ na treść decyzji.</a:t>
            </a:r>
          </a:p>
        </p:txBody>
      </p:sp>
    </p:spTree>
    <p:extLst>
      <p:ext uri="{BB962C8B-B14F-4D97-AF65-F5344CB8AC3E}">
        <p14:creationId xmlns:p14="http://schemas.microsoft.com/office/powerpoint/2010/main" val="2026398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4D0F18D-68A2-437D-A474-D004E16CC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2500">
                <a:solidFill>
                  <a:srgbClr val="FFFFFF"/>
                </a:solidFill>
              </a:rPr>
              <a:t>zagadnienie wstępne zostało rozstrzygnięte przez właściwy organ lub sąd odmiennie od oceny przyjętej przy wydaniu decyzji (</a:t>
            </a:r>
            <a:r>
              <a:rPr lang="pl-PL" sz="2500">
                <a:solidFill>
                  <a:srgbClr val="FFFF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100 § 2</a:t>
            </a:r>
            <a:r>
              <a:rPr lang="pl-PL" sz="2500">
                <a:solidFill>
                  <a:srgbClr val="FFFFFF"/>
                </a:solidFill>
              </a:rPr>
              <a:t>) ( pkt 7)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39F27F-763D-4734-91DB-718DDEF81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401" y="1590741"/>
            <a:ext cx="10435230" cy="441081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 b="1" dirty="0"/>
              <a:t>Trzy elementy spełnione łącznie</a:t>
            </a:r>
            <a:r>
              <a:rPr lang="pl-PL" sz="2000" dirty="0"/>
              <a:t>:</a:t>
            </a:r>
          </a:p>
          <a:p>
            <a:pPr marL="0" indent="0">
              <a:buNone/>
            </a:pPr>
            <a:r>
              <a:rPr lang="pl-PL" sz="2000" dirty="0"/>
              <a:t>1.w sprawie wystąpiło zagadnienie wstępne, którego rozstrzygnięcie należało do właściwości sądu lub innego organu administracji publicznej. </a:t>
            </a:r>
          </a:p>
          <a:p>
            <a:pPr marL="0" indent="0">
              <a:buNone/>
            </a:pPr>
            <a:r>
              <a:rPr lang="pl-PL" sz="2000" dirty="0"/>
              <a:t>2.</a:t>
            </a:r>
            <a:r>
              <a:rPr lang="pl-PL" sz="2000" b="1" dirty="0"/>
              <a:t>zastosowano w sprawie tryb ekstraordynaryjny </a:t>
            </a:r>
            <a:r>
              <a:rPr lang="pl-PL" sz="2000" dirty="0"/>
              <a:t>rozstrzygnięcia zagadnienia wstępnego (</a:t>
            </a:r>
            <a:r>
              <a:rPr lang="pl-PL" sz="20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100 § 2 i </a:t>
            </a:r>
            <a:r>
              <a:rPr lang="pl-PL" sz="2000" u="sng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pl-PL" sz="2000" u="sng" dirty="0"/>
              <a:t> KPA</a:t>
            </a:r>
            <a:r>
              <a:rPr lang="pl-PL" sz="2000" dirty="0"/>
              <a:t>);</a:t>
            </a:r>
          </a:p>
          <a:p>
            <a:pPr marL="0" indent="0">
              <a:buNone/>
            </a:pPr>
            <a:r>
              <a:rPr lang="pl-PL" sz="2000" dirty="0"/>
              <a:t>3. pomiędzy rozstrzygnięciem zagadnienia wstępnego przez kompetentny organ a rozstrzygnięciem przyjętym przez organ wydający decyzję (w wypadku gdy zastosował on tryb nadzwyczajny) </a:t>
            </a:r>
            <a:r>
              <a:rPr lang="pl-PL" sz="2000" b="1" dirty="0"/>
              <a:t>zachodzi różnica w istotnych punktach</a:t>
            </a:r>
            <a:r>
              <a:rPr lang="pl-PL" sz="2000" dirty="0"/>
              <a:t>, stanowi to podstawę wznowienia postępowania. </a:t>
            </a:r>
          </a:p>
          <a:p>
            <a:pPr marL="0" indent="0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5093228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184909B-43F4-41CD-8802-778BA554F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2800">
                <a:solidFill>
                  <a:srgbClr val="FFFFFF"/>
                </a:solidFill>
              </a:rPr>
              <a:t>decyzja została wydana w oparciu o inną decyzję lub orzeczenie sądu, które zostało następnie uchylone lub zmienione ( pkt 8)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1CA8FBF-69CD-4B41-8143-ACDFD7258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1" y="1107440"/>
            <a:ext cx="10546990" cy="4894115"/>
          </a:xfrm>
        </p:spPr>
        <p:txBody>
          <a:bodyPr anchor="ctr">
            <a:normAutofit/>
          </a:bodyPr>
          <a:lstStyle/>
          <a:p>
            <a:r>
              <a:rPr lang="pl-PL" sz="2000" b="1" dirty="0"/>
              <a:t>Nie stanowi podstawy </a:t>
            </a:r>
            <a:r>
              <a:rPr lang="pl-PL" sz="2000" dirty="0"/>
              <a:t>do wznowienia postępowania uchylenie (zmiana) </a:t>
            </a:r>
            <a:r>
              <a:rPr lang="pl-PL" sz="2000" b="1" dirty="0"/>
              <a:t>postanowienia,</a:t>
            </a:r>
            <a:r>
              <a:rPr lang="pl-PL" sz="2000" dirty="0"/>
              <a:t> które wchodziło w zakres ustaleń stanu faktycznego sprawy (np. postanowień wydawanych w trybie współdziałania przy rozpoznaniu i rozstrzygnięciu sprawy lub w postępowaniu dowodowym). </a:t>
            </a:r>
          </a:p>
          <a:p>
            <a:r>
              <a:rPr lang="pl-PL" sz="2000" dirty="0"/>
              <a:t>Wzruszenie orzeczenia sądowego lub innej decyzji organu administracji publicznej </a:t>
            </a:r>
            <a:r>
              <a:rPr lang="pl-PL" sz="2000" b="1" dirty="0"/>
              <a:t>nie wywołuje skutku automatycznie</a:t>
            </a:r>
            <a:r>
              <a:rPr lang="pl-PL" sz="2000" dirty="0"/>
              <a:t>, a daje jedynie podstawę do rozpoznania znaczenia dla mocy decyzji zależnej.</a:t>
            </a:r>
          </a:p>
        </p:txBody>
      </p:sp>
    </p:spTree>
    <p:extLst>
      <p:ext uri="{BB962C8B-B14F-4D97-AF65-F5344CB8AC3E}">
        <p14:creationId xmlns:p14="http://schemas.microsoft.com/office/powerpoint/2010/main" val="315698519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4C5DEAC-0B6C-4551-BC37-A6D514AB0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736A6CE-9AA9-47FA-913A-0E2806531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47" y="1328207"/>
            <a:ext cx="10636284" cy="4673348"/>
          </a:xfrm>
        </p:spPr>
        <p:txBody>
          <a:bodyPr anchor="ctr">
            <a:normAutofit/>
          </a:bodyPr>
          <a:lstStyle/>
          <a:p>
            <a:r>
              <a:rPr lang="pl-PL" sz="2000" dirty="0"/>
              <a:t>Stwierdzenie nieważności decyzji, w oparciu o którą została wydana decyzja w innej sprawie, stanowi podstawę wznowienia postępowania (art. 145 § 1 pkt 8 KPA), nie uzasadnia natomiast stwierdzenia nieważności tej drugiej decyzji</a:t>
            </a:r>
          </a:p>
        </p:txBody>
      </p:sp>
    </p:spTree>
    <p:extLst>
      <p:ext uri="{BB962C8B-B14F-4D97-AF65-F5344CB8AC3E}">
        <p14:creationId xmlns:p14="http://schemas.microsoft.com/office/powerpoint/2010/main" val="413395386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4661E2C-6C73-4F2A-B63E-2615FA57A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3400" dirty="0">
                <a:solidFill>
                  <a:srgbClr val="FFFFFF"/>
                </a:solidFill>
              </a:rPr>
              <a:t>Uchylenie decyzji w trybie pozakodeksowym (nadzoru)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E2575B-3E78-4A2C-A2BA-678903224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401" y="1622745"/>
            <a:ext cx="10435230" cy="4378810"/>
          </a:xfrm>
        </p:spPr>
        <p:txBody>
          <a:bodyPr anchor="ctr">
            <a:normAutofit/>
          </a:bodyPr>
          <a:lstStyle/>
          <a:p>
            <a:r>
              <a:rPr lang="pl-PL" sz="2000" b="1" dirty="0"/>
              <a:t>Art. 86 ust 4 </a:t>
            </a:r>
            <a:r>
              <a:rPr lang="pl-PL" sz="2000" b="1" dirty="0" err="1"/>
              <a:t>pswn</a:t>
            </a:r>
            <a:r>
              <a:rPr lang="pl-PL" sz="2000" b="1" dirty="0"/>
              <a:t> </a:t>
            </a:r>
            <a:r>
              <a:rPr lang="pl-PL" sz="2000" dirty="0"/>
              <a:t>-Rektor, w drodze decyzji administracyjnej, uchyla decyzję komisji stypendialnej lub odwoławczej komisji stypendialnej </a:t>
            </a:r>
            <a:r>
              <a:rPr lang="pl-PL" sz="2000" b="1" u="sng" dirty="0"/>
              <a:t>niezgodną z przepisami prawa</a:t>
            </a:r>
          </a:p>
          <a:p>
            <a:endParaRPr lang="pl-PL" sz="2000" i="1" dirty="0"/>
          </a:p>
          <a:p>
            <a:r>
              <a:rPr lang="pl-PL" sz="2000" dirty="0"/>
              <a:t>Przepis ten należy rozumieć jako </a:t>
            </a:r>
            <a:r>
              <a:rPr lang="pl-PL" sz="2000" b="1" dirty="0"/>
              <a:t>nakaz podjęcia przez rektora decyzji o uchyleniu decyzji komisji stypendialnej lub odwoławczej komisji stypendialnej </a:t>
            </a:r>
            <a:r>
              <a:rPr lang="pl-PL" sz="2000" dirty="0"/>
              <a:t>w przypadku wydania przez którąkolwiek z nich decyzji niezgodnej z przepisami prawa. Rektor może działać w tym zakresie z urzędu. Uprawnienie Rektora w tym zakresie jest pozakodeksową formą eliminacji rozstrzygnięcia komisji stypendialnej, wynikającą z  przepisu prawa materialnego</a:t>
            </a:r>
          </a:p>
          <a:p>
            <a:pPr marL="0" indent="0">
              <a:buNone/>
            </a:pPr>
            <a:r>
              <a:rPr lang="pl-PL" sz="2000" dirty="0"/>
              <a:t>Wyrok WSA w Poznaniu z 29.05.2024 r., II SA/Po 221/24</a:t>
            </a:r>
          </a:p>
        </p:txBody>
      </p:sp>
    </p:spTree>
    <p:extLst>
      <p:ext uri="{BB962C8B-B14F-4D97-AF65-F5344CB8AC3E}">
        <p14:creationId xmlns:p14="http://schemas.microsoft.com/office/powerpoint/2010/main" val="76607720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775AFF8-B74E-4F3C-BC69-C2974FF4E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E04087-12FE-4283-B05A-959D41AC4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1" y="1590741"/>
            <a:ext cx="10282830" cy="441081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odniesieniu do ostatecznych decyzji stypendialnych podstawą uchylenia jest art. 86 ust.4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pnsw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oraz art.163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k,p.a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., który – jako przepis blankietowy- dopuszcza zmianę lub uchylenie decyzji, na mocy której strona nabyła prawo, w innych przypadkach oraz na innych zasadach niż określone w k.p.a. </a:t>
            </a:r>
          </a:p>
          <a:p>
            <a:pPr marL="0" indent="0"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Podkreślenia przy tym wymaga, </a:t>
            </a: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że przepis art.163 kpa nie może stanowić samodzielnej podstawy u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chylenia czy zmiany decyzji ostatecznej stypendialnej, gdyż jest przepisem odsyłającym. </a:t>
            </a:r>
          </a:p>
          <a:p>
            <a:pPr marL="0" indent="0"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Wzruszenie decyzji stypendialnej w trybie powołanych przepisów wymaga: stwierdzenia, że decyzja tworzy dla stron prawa nabyte (tj. przyznano stypendium), rozstrzygnięcie, czy w istniejącym stanie prawnym i faktycznym można zastosować szczególny tryb wzruszenia decyzji, ponieważ są podstawy do zastosowania regulacji 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przepisów odrębnych.</a:t>
            </a:r>
          </a:p>
          <a:p>
            <a:pPr marL="0" indent="0">
              <a:buNone/>
            </a:pPr>
            <a:endParaRPr lang="pl-PL" sz="1400" dirty="0">
              <a:effectLst/>
            </a:endParaRPr>
          </a:p>
          <a:p>
            <a:pPr marL="0" indent="0">
              <a:buNone/>
            </a:pPr>
            <a:r>
              <a:rPr lang="pl-PL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Zob. np. Wyrok NSA z dnia 29 lipca 2022 r., I GSK 2764/18.</a:t>
            </a:r>
          </a:p>
          <a:p>
            <a:pPr marL="0" indent="0">
              <a:buNone/>
            </a:pPr>
            <a:r>
              <a:rPr lang="pl-PL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 temat nabycia prawa zob. np.</a:t>
            </a:r>
            <a:r>
              <a:rPr lang="pl-PL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A.Ziółkowska</a:t>
            </a:r>
            <a:r>
              <a:rPr lang="pl-PL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l-PL" sz="1400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Zmiana i uchylenie decyzji administracyjnej na podstawie art. 154 i 155 k.p.a</a:t>
            </a:r>
            <a:r>
              <a:rPr lang="pl-PL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(w:) </a:t>
            </a:r>
            <a:r>
              <a:rPr lang="pl-PL" sz="14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J.Niczyporuk</a:t>
            </a:r>
            <a:r>
              <a:rPr lang="pl-PL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(red.) </a:t>
            </a:r>
            <a:r>
              <a:rPr lang="pl-PL" sz="1400" i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Kodyfikacja postępowania administracyjnego na 50-lecie K.P..A</a:t>
            </a:r>
            <a:r>
              <a:rPr lang="pl-PL" sz="14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Lublin 2010, s.961.</a:t>
            </a:r>
            <a:endParaRPr lang="pl-PL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152940312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1313D76-7FB9-4B65-BADE-FC19B8163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4000" dirty="0">
                <a:solidFill>
                  <a:srgbClr val="FFFFFF"/>
                </a:solidFill>
              </a:rPr>
              <a:t>Przykłady naruszeń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FC2B166-3471-406F-B1A8-DF3837688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1" y="1402080"/>
            <a:ext cx="10821310" cy="459947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Niezgodność z przepisami prawa decyzji wydanej przez komisję stypendialną lub odwoławczą komisję stypendialną, w szczególności może polegać na:</a:t>
            </a:r>
          </a:p>
          <a:p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naruszeniu art. 93 ust. 4 </a:t>
            </a:r>
            <a:r>
              <a:rPr lang="pl-PL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pswn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który odnosi się do kwestii </a:t>
            </a:r>
            <a:r>
              <a:rPr lang="pl-PL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okresu przysługiwania studentowi prawa do stypendium rektora i innych świadczeń-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tj. błędna wykładnia prawa mająca istotny wpływ na wynik postępowania stypendialnego, naruszeniu przepisu regulaminu świadczeń dla studentów ( np. poprzez nie zaliczenie w wymaganym terminie wszystkich zajęć dydaktycznych obowiązujących na danym roku studiów), </a:t>
            </a:r>
          </a:p>
          <a:p>
            <a:r>
              <a:rPr lang="pl-PL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nieprawidłowym ustaleniu liczby punktów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zaniechaniu zbadania przez komisje stypendialne, czy studentowi wnioskującemu o stypendium przysługuje stypendium rektora na zasadach wyznaczonych w </a:t>
            </a:r>
            <a:r>
              <a:rPr lang="pl-PL" sz="18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art. 91 ust. 3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pswn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ale także </a:t>
            </a:r>
            <a:r>
              <a:rPr lang="pl-PL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wadach formalnych (konstrukcyjnych) decyzji stypendialnej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jak np. braku oznaczenia organu, braku uzasadnienia faktycznego i prawnego w przypadku decyzji odmowych lub </a:t>
            </a:r>
            <a:r>
              <a:rPr lang="pl-PL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drugoinstancyjnych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oraz inne </a:t>
            </a:r>
            <a:r>
              <a:rPr lang="pl-PL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naruszenia przepisów proceduralnych przede wszystkim odnoszące się do ustaleń stanu faktycznego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czyli naruszenie art. 7, art. 77, art. 78, art.80 </a:t>
            </a:r>
            <a:r>
              <a:rPr lang="pl-PL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k.p.a</a:t>
            </a: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116125460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693DF42-9606-4229-BB14-5D541C7F2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46DC41-8E0C-415A-980C-5E85BC6E9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Uchylenie decyzji stypendialnej przez rektora oznacza zasadniczo </a:t>
            </a:r>
            <a:r>
              <a:rPr lang="pl-PL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powrót danej sprawy do komisji, której decyzja została uchylona.</a:t>
            </a: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W razie wydania nowego rozstrzygnięcia przez komisje, po uchyleniu decyzji w trybie art. 86 ust. 4 </a:t>
            </a:r>
            <a:r>
              <a:rPr lang="pl-PL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pswn</a:t>
            </a: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służy na nie środek zaskarżenia tj. odwołanie oraz skarga do sądu administracyjnego</a:t>
            </a:r>
            <a:r>
              <a:rPr lang="pl-PL" sz="2000" dirty="0">
                <a:effectLst/>
              </a:rPr>
              <a:t> 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endParaRPr lang="pl-PL" sz="2000" dirty="0">
              <a:effectLst/>
            </a:endParaRPr>
          </a:p>
          <a:p>
            <a:pPr marL="0" indent="0">
              <a:buNone/>
            </a:pPr>
            <a:r>
              <a:rPr lang="pl-PL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Por.J</a:t>
            </a: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M. Zieliński (w:) H. Izdebski, J. M. Zieliński, Prawo o szkolnictwie wyższym i nauce. Komentarz, wyd. II, LEX/el. 2021, art. </a:t>
            </a:r>
            <a:r>
              <a:rPr lang="pl-PL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86.</a:t>
            </a:r>
            <a:endParaRPr lang="pl-PL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87137426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875F43D-1131-4803-BD26-831210CA7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4000">
                <a:solidFill>
                  <a:srgbClr val="FFFFFF"/>
                </a:solidFill>
              </a:rPr>
              <a:t>Wygaśnięcie decyzji – art. 94 ust. 2 pswn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C3E768-5545-4045-8E5C-C4314800F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/>
              <a:t>(…) Ust.2. Decyzja o przyznaniu świadczenia, o którym mowa w </a:t>
            </a:r>
            <a:r>
              <a:rPr lang="pl-PL" sz="200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86 ust. 1 pkt 1-4</a:t>
            </a:r>
            <a:r>
              <a:rPr lang="pl-PL" sz="2000"/>
              <a:t>, wygasa z ostatnim dniem miesiąca, w którym student utracił prawo do świadczenia z powodu uzyskania tytułu zawodowego, o którym mowa w </a:t>
            </a:r>
            <a:r>
              <a:rPr lang="pl-PL" sz="200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art. 93 ust. 3 i 8</a:t>
            </a:r>
            <a:r>
              <a:rPr lang="pl-PL" sz="2000"/>
              <a:t>.....</a:t>
            </a:r>
          </a:p>
        </p:txBody>
      </p:sp>
    </p:spTree>
    <p:extLst>
      <p:ext uri="{BB962C8B-B14F-4D97-AF65-F5344CB8AC3E}">
        <p14:creationId xmlns:p14="http://schemas.microsoft.com/office/powerpoint/2010/main" val="390382883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A36ACBE-6B73-4307-B749-6D0C74E73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893DBD-8165-4750-8F1D-D8C75CD4AD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/>
              <a:t>art.162 kpa</a:t>
            </a:r>
          </a:p>
          <a:p>
            <a:pPr marL="0" indent="0">
              <a:buNone/>
            </a:pPr>
            <a:r>
              <a:rPr lang="pl-PL" sz="2000"/>
              <a:t>§ 1. Organ administracji publicznej, który wydał decyzję w pierwszej instancji, stwierdza jej wygaśnięcie, jeżeli decyzja:</a:t>
            </a:r>
          </a:p>
          <a:p>
            <a:pPr marL="0" indent="0">
              <a:buNone/>
            </a:pPr>
            <a:r>
              <a:rPr lang="pl-PL" sz="2000"/>
              <a:t>1) stała się bezprzedmiotowa, a stwierdzenie wygaśnięcia takiej decyzji nakazuje przepis prawa a</a:t>
            </a:r>
            <a:r>
              <a:rPr lang="pl-PL" sz="2000" u="sng">
                <a:effectLst/>
              </a:rPr>
              <a:t>lbo gdy leży to w interesie społecznym lub w interesie strony;</a:t>
            </a:r>
            <a:endParaRPr lang="pl-PL" sz="2000"/>
          </a:p>
          <a:p>
            <a:endParaRPr lang="pl-PL" sz="2000"/>
          </a:p>
          <a:p>
            <a:r>
              <a:rPr lang="pl-PL" sz="2000"/>
              <a:t>Bezprzedmiotowość decyzji należy wiązać nie ze zmianą przepisów prawa a ze </a:t>
            </a:r>
            <a:r>
              <a:rPr lang="pl-PL" sz="2000" u="sng"/>
              <a:t>zdarzeniami, które powodują niemożliwość wykonania decyzji</a:t>
            </a:r>
          </a:p>
        </p:txBody>
      </p:sp>
    </p:spTree>
    <p:extLst>
      <p:ext uri="{BB962C8B-B14F-4D97-AF65-F5344CB8AC3E}">
        <p14:creationId xmlns:p14="http://schemas.microsoft.com/office/powerpoint/2010/main" val="3561027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4033636-4EA5-4A26-AE29-4F660B54A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A9DA72-D054-4CE7-961C-490B0DD74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pl-PL" sz="2000" dirty="0"/>
              <a:t>Postępowanie w sprawie stwierdzenia nieważności decyzji wszczyna się </a:t>
            </a:r>
            <a:r>
              <a:rPr lang="pl-PL" sz="2000" b="1" dirty="0"/>
              <a:t>na żądanie strony lub z urzędu</a:t>
            </a:r>
            <a:r>
              <a:rPr lang="pl-PL" sz="2000" dirty="0"/>
              <a:t>. W odniesieniu więc co jest przedmiotem postępowania (która decyzja), zasadniczo decyduje wniosek strony. Jednakże pamiętać należy, że ocena co jest przedmiotem postępowania, </a:t>
            </a:r>
            <a:r>
              <a:rPr lang="pl-PL" sz="2000" b="1" dirty="0"/>
              <a:t>czy decyzje organów administracji obu instancji, czy jedynie decyzja organu I instancji zależy od treści wniosku strony</a:t>
            </a:r>
            <a:r>
              <a:rPr lang="pl-PL" sz="2000" dirty="0"/>
              <a:t>, który powinien zostać poddany analizie organu </a:t>
            </a:r>
          </a:p>
        </p:txBody>
      </p:sp>
    </p:spTree>
    <p:extLst>
      <p:ext uri="{BB962C8B-B14F-4D97-AF65-F5344CB8AC3E}">
        <p14:creationId xmlns:p14="http://schemas.microsoft.com/office/powerpoint/2010/main" val="186954695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8149716-CE6C-4BBE-BF07-9564311DC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7C9D1CB-F385-460E-9443-B254E00E3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241" y="1328207"/>
            <a:ext cx="10445390" cy="4673348"/>
          </a:xfrm>
        </p:spPr>
        <p:txBody>
          <a:bodyPr anchor="ctr">
            <a:normAutofit/>
          </a:bodyPr>
          <a:lstStyle/>
          <a:p>
            <a:r>
              <a:rPr lang="pl-PL" sz="2000" dirty="0"/>
              <a:t>Według W. Jakimowicza kategoria interesu publicznego należy do tego typu klauzul generalnych – „nie przekreślając elastyczności w stosowaniu prawa, ograniczają subiektywizm organu to prawo stosującego poprzez konieczność </a:t>
            </a:r>
            <a:r>
              <a:rPr lang="pl-PL" sz="2000" u="sng" dirty="0"/>
              <a:t>uwzględniania pozaprawnych, ogólnych standardów rozstrzygania sprawy, tj. zwłaszcza dokonywania interpretacji w duchu wartości, na których opiera się dany system prawny określonych w konstytucji</a:t>
            </a:r>
            <a:r>
              <a:rPr lang="pl-PL" sz="2000" dirty="0"/>
              <a:t>. Podstawy aksjologiczne przy odmiennym traktowaniu każdego konkretnego wypadku umożliwiają zbliżone traktowanie określonych typów sytuacji (…)”</a:t>
            </a:r>
          </a:p>
          <a:p>
            <a:endParaRPr lang="pl-PL" sz="2000" dirty="0"/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dirty="0"/>
              <a:t>W. Jakimowicz, </a:t>
            </a:r>
            <a:r>
              <a:rPr lang="pl-PL" sz="2000" i="1" dirty="0"/>
              <a:t>Wykładnia w prawie administracyjnym</a:t>
            </a:r>
            <a:r>
              <a:rPr lang="pl-PL" sz="2000" dirty="0"/>
              <a:t>,2006, s. 124–125.</a:t>
            </a:r>
          </a:p>
        </p:txBody>
      </p:sp>
    </p:spTree>
    <p:extLst>
      <p:ext uri="{BB962C8B-B14F-4D97-AF65-F5344CB8AC3E}">
        <p14:creationId xmlns:p14="http://schemas.microsoft.com/office/powerpoint/2010/main" val="415863904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E159CE7-3FEB-4DE2-9489-E163ADA20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 fontScale="90000"/>
          </a:bodyPr>
          <a:lstStyle/>
          <a:p>
            <a:r>
              <a:rPr lang="pl-PL" sz="4000" dirty="0">
                <a:solidFill>
                  <a:schemeClr val="bg1"/>
                </a:solidFill>
              </a:rPr>
              <a:t>Wyrok WSA z dnia 26 stycznia 2022, II </a:t>
            </a:r>
            <a:r>
              <a:rPr lang="pl-PL" sz="4000" dirty="0" err="1">
                <a:solidFill>
                  <a:schemeClr val="bg1"/>
                </a:solidFill>
              </a:rPr>
              <a:t>Sa</a:t>
            </a:r>
            <a:r>
              <a:rPr lang="pl-PL" sz="4000" dirty="0">
                <a:solidFill>
                  <a:schemeClr val="bg1"/>
                </a:solidFill>
              </a:rPr>
              <a:t>/</a:t>
            </a:r>
            <a:r>
              <a:rPr lang="pl-PL" sz="4000" dirty="0" err="1">
                <a:solidFill>
                  <a:schemeClr val="bg1"/>
                </a:solidFill>
              </a:rPr>
              <a:t>Łd</a:t>
            </a:r>
            <a:r>
              <a:rPr lang="pl-PL" sz="4000" dirty="0">
                <a:solidFill>
                  <a:schemeClr val="bg1"/>
                </a:solidFill>
              </a:rPr>
              <a:t> 670/21</a:t>
            </a:r>
            <a:br>
              <a:rPr lang="pl-PL" sz="4000" dirty="0">
                <a:solidFill>
                  <a:schemeClr val="bg1"/>
                </a:solidFill>
              </a:rPr>
            </a:br>
            <a:endParaRPr lang="pl-PL" sz="4000" dirty="0">
              <a:solidFill>
                <a:schemeClr val="bg1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10BDD0D-CBC3-4A1F-93CC-E6A91DA578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161" y="1622745"/>
            <a:ext cx="10049150" cy="391875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1700" dirty="0"/>
              <a:t>Zgodnie z treścią art. 162 § 1 pkt 1 KPA organ administracji publicznej, który wydał decyzję w pierwszej instancji, stwierdza jej wygaśnięcie, jeżeli decyzja stała się bezprzedmiotowa, a stwierdzenie wygaśnięcia takiej decyzji nakazuje przepis prawa albo gdy leży to w interesie społecznym lub w interesie strony. Z powołanego przepisu można wprowadzić dwie normy prawne. Pierwsza z nich wskazuje, że organ stwierdza wygaśnięcie mocy prawnej decyzji, która stała się </a:t>
            </a:r>
            <a:r>
              <a:rPr lang="pl-PL" sz="1700" b="1" dirty="0"/>
              <a:t>bezprzedmiotowa,</a:t>
            </a:r>
            <a:r>
              <a:rPr lang="pl-PL" sz="1700" dirty="0"/>
              <a:t> i czyni to </a:t>
            </a:r>
            <a:r>
              <a:rPr lang="pl-PL" sz="1700" b="1" u="sng" dirty="0"/>
              <a:t>z wyraźnego nakazu przepisu prawa</a:t>
            </a:r>
            <a:r>
              <a:rPr lang="pl-PL" sz="1700" dirty="0"/>
              <a:t>, zaś druga, że organ stwierdza wygaśnięcie mocy prawnej decyzji, która stała się </a:t>
            </a:r>
            <a:r>
              <a:rPr lang="pl-PL" sz="1700" b="1" dirty="0"/>
              <a:t>bezprzedmiotowa</a:t>
            </a:r>
            <a:r>
              <a:rPr lang="pl-PL" sz="1700" dirty="0"/>
              <a:t>, a </a:t>
            </a:r>
            <a:r>
              <a:rPr lang="pl-PL" sz="1700" b="1" u="sng" dirty="0"/>
              <a:t>czyni to z uwagi na wymaganie interesu społecznego lub interesu strony</a:t>
            </a:r>
            <a:r>
              <a:rPr lang="pl-PL" sz="1700" dirty="0"/>
              <a:t>. </a:t>
            </a:r>
          </a:p>
          <a:p>
            <a:pPr marL="0" indent="0">
              <a:buNone/>
            </a:pPr>
            <a:r>
              <a:rPr lang="pl-PL" sz="1700" dirty="0"/>
              <a:t>Wskazane w tych normach przesłanki muszą być spełnione łącznie tj. bezprzedmiotowości i istnienie przepisu nakazującego wygaszenie decyzji lub bezprzedmiotowości i istnienie interesu społecznego lub interesu strony. Zasadniczą przesłanką stwierdzenia wygaśnięcia decyzji na podstawie art. 162 § 1 pkt 1 KPA jest bezprzedmiotowość decyzji, która powstała już po jej wydaniu. </a:t>
            </a:r>
          </a:p>
          <a:p>
            <a:endParaRPr lang="pl-PL" sz="1700" dirty="0"/>
          </a:p>
        </p:txBody>
      </p:sp>
    </p:spTree>
    <p:extLst>
      <p:ext uri="{BB962C8B-B14F-4D97-AF65-F5344CB8AC3E}">
        <p14:creationId xmlns:p14="http://schemas.microsoft.com/office/powerpoint/2010/main" val="101595339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800FABF-C2C0-4CE4-82B4-475DB82A0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 fontScale="90000"/>
          </a:bodyPr>
          <a:lstStyle/>
          <a:p>
            <a:r>
              <a:rPr lang="pl-PL" sz="4000" dirty="0">
                <a:solidFill>
                  <a:schemeClr val="bg1"/>
                </a:solidFill>
              </a:rPr>
              <a:t>Wyrok NSA z dnia 22 października 2022, III OSK 2032/21</a:t>
            </a:r>
            <a:br>
              <a:rPr lang="pl-PL" sz="4000" dirty="0"/>
            </a:br>
            <a:endParaRPr lang="pl-PL" sz="4000" dirty="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224771-D013-439C-916D-9A3290AAA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921" y="1891970"/>
            <a:ext cx="10465710" cy="410958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 dirty="0"/>
              <a:t>Decyzja administracja jest bezprzedmiotowa w rozumieniu art. 162 § 1 pkt 1 KPA, jeżeli wynika to z ustania prawnego bytu elementu stosunku materialnoprawnego nawiązanego na jej podstawie z powodu </a:t>
            </a:r>
            <a:r>
              <a:rPr lang="pl-PL" sz="2000" b="1" dirty="0"/>
              <a:t>zgaśnięcia podmiotu</a:t>
            </a:r>
            <a:r>
              <a:rPr lang="pl-PL" sz="2000" dirty="0"/>
              <a:t>, zniszczenia lub przekształcenia rzeczy, </a:t>
            </a:r>
            <a:r>
              <a:rPr lang="pl-PL" sz="2000" b="1" dirty="0"/>
              <a:t>rezygnacji z uprawnień przez stronę</a:t>
            </a:r>
            <a:r>
              <a:rPr lang="pl-PL" sz="2000" dirty="0"/>
              <a:t>, </a:t>
            </a:r>
            <a:r>
              <a:rPr lang="pl-PL" sz="2000" u="sng" dirty="0">
                <a:effectLst/>
              </a:rPr>
              <a:t>na skutek zmiany stanu czy faktycznego uniemożliwiającego wykonanie decyzji albo z powodu zmiany w stanie prawnym, ale tylko w przypadku, gdy spowoduje ona taki skutek.</a:t>
            </a:r>
          </a:p>
          <a:p>
            <a:pPr marL="0" indent="0">
              <a:buNone/>
            </a:pPr>
            <a:r>
              <a:rPr lang="pl-PL" sz="2000" dirty="0">
                <a:effectLst/>
              </a:rPr>
              <a:t>Zaistnienie nowych</a:t>
            </a:r>
            <a:r>
              <a:rPr lang="pl-PL" sz="2000" dirty="0"/>
              <a:t> przesłanek faktycznych - które czynią poprzednią decyzję nieodpowiadającą rzeczywistości - powoduje, że przestaje istnieć stosunek prawny w postaci skonkretyzowanej w tej decyzji i sama decyzja staje się bezprzedmiotowa wraz ze zmianą tych okoliczności, na których uregulowanie była skierowana.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97205146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6E214F7-D962-4B8C-B0A7-5E56A8E2D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C46F484-59D1-40EC-B26D-605B4F241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0161" y="2042160"/>
            <a:ext cx="9815470" cy="3959395"/>
          </a:xfrm>
        </p:spPr>
        <p:txBody>
          <a:bodyPr anchor="ctr">
            <a:normAutofit/>
          </a:bodyPr>
          <a:lstStyle/>
          <a:p>
            <a:r>
              <a:rPr lang="pl-PL" sz="2000" dirty="0"/>
              <a:t>Decyzja stwierdzająca wygaśnięcie ma </a:t>
            </a:r>
            <a:r>
              <a:rPr lang="pl-PL" sz="2000" b="1" dirty="0"/>
              <a:t>deklaratoryjny charakter</a:t>
            </a:r>
            <a:r>
              <a:rPr lang="pl-PL" sz="2000" dirty="0"/>
              <a:t> - wywołuje ona skutki prawne </a:t>
            </a:r>
            <a:r>
              <a:rPr lang="pl-PL" sz="2000" i="1" dirty="0"/>
              <a:t>ex </a:t>
            </a:r>
            <a:r>
              <a:rPr lang="pl-PL" sz="2000" i="1" dirty="0" err="1"/>
              <a:t>tunc</a:t>
            </a:r>
            <a:r>
              <a:rPr lang="pl-PL" sz="2000" dirty="0"/>
              <a:t> od dnia, w którym decyzja stała się bezprzedmiotowa (zob. wyr. WSA w Warszawie z 10.11.2006 r., </a:t>
            </a:r>
            <a:r>
              <a:rPr lang="pl-PL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 SA/</a:t>
            </a:r>
            <a:r>
              <a:rPr lang="pl-PL" sz="20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</a:t>
            </a:r>
            <a:r>
              <a:rPr lang="pl-PL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1589/06</a:t>
            </a:r>
            <a:r>
              <a:rPr lang="pl-PL" sz="2000" dirty="0"/>
              <a:t>). Porządkuje sytuację prawną przez wyeliminowanie z obrotu prawnego decyzji, która przestała istnieć i przez to nie nadaje się do wykonania.</a:t>
            </a:r>
          </a:p>
          <a:p>
            <a:r>
              <a:rPr lang="pl-PL" sz="2000" dirty="0"/>
              <a:t>Decyzja organu administracji stwierdzająca jej wygaśnięcie jest jedną z decyzji wydawanych w trybie </a:t>
            </a:r>
            <a:r>
              <a:rPr lang="pl-PL" sz="2000" b="1" dirty="0"/>
              <a:t>nadzwyczajnym</a:t>
            </a:r>
            <a:r>
              <a:rPr lang="pl-PL" sz="2000" dirty="0"/>
              <a:t>, które są traktowane jako decyzje wydane w pierwszej instancji. Przysługuje od nich odwołanie 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194984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9FDA092-FEB5-456A-B1C9-20458F5E8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3400">
                <a:solidFill>
                  <a:srgbClr val="FFFFFF"/>
                </a:solidFill>
              </a:rPr>
              <a:t>Decyzja wydana została z naruszeniem przepisów o właściwości (art.156 § 1 pkt 1 kpa)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9B81E9-F696-4876-80B3-A60C41411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pl-PL" sz="2000"/>
              <a:t>Bezsprzecznie naruszenie przepisów o właściwości przez organ prowadzący postępowanie stanowi podstawę do stwierdzenia nieważności decyzji wydanej w takim postępowaniu. Nieważność takiej decyzji jest przy tym skutkiem naruszenia któregokolwiek rodzaju właściwości - miejscowej, rzeczowej, czy instancyjnej.</a:t>
            </a:r>
          </a:p>
          <a:p>
            <a:endParaRPr lang="pl-PL" sz="2000"/>
          </a:p>
          <a:p>
            <a:pPr marL="0" indent="0">
              <a:buNone/>
            </a:pPr>
            <a:r>
              <a:rPr lang="pl-PL" sz="2000"/>
              <a:t>Wyrok NSA z dnia 25 stycznia 2023 r., I OSK 1226/22</a:t>
            </a:r>
          </a:p>
        </p:txBody>
      </p:sp>
    </p:spTree>
    <p:extLst>
      <p:ext uri="{BB962C8B-B14F-4D97-AF65-F5344CB8AC3E}">
        <p14:creationId xmlns:p14="http://schemas.microsoft.com/office/powerpoint/2010/main" val="3812497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A5E7F34-EF6A-4747-85A5-6EE5E3EB8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570F8F4-5FD1-4848-8F89-E29022871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121" y="2318197"/>
            <a:ext cx="10516510" cy="3683358"/>
          </a:xfrm>
        </p:spPr>
        <p:txBody>
          <a:bodyPr anchor="ctr">
            <a:normAutofit/>
          </a:bodyPr>
          <a:lstStyle/>
          <a:p>
            <a:r>
              <a:rPr lang="pl-PL" sz="2000" dirty="0"/>
              <a:t>Każdy przypadek naruszenia właściwości - czy to rzeczowej, czy to miejscowej, niezależnie od podstaw tego naruszenia – będzie jak to wskazano wyżej przesłanką stwierdzenia nieważności decyzji, powodującą konieczność wyeliminowania jej z obrotu prawnego i to </a:t>
            </a:r>
            <a:r>
              <a:rPr lang="pl-PL" sz="2000" b="1" i="1" dirty="0"/>
              <a:t>niezależnie od trafności/bądź nie jej merytorycznego rozstrzygnięcia.</a:t>
            </a:r>
          </a:p>
          <a:p>
            <a:r>
              <a:rPr lang="pl-PL" sz="2000" dirty="0"/>
              <a:t>Przepisy o właściwości mają charakter przepisów bezwzględnie obowiązujących, organ zaś z urzędu musi przestrzegać swojej właściwości. </a:t>
            </a:r>
            <a:endParaRPr lang="pl-PL" sz="2000" b="1" i="1" dirty="0"/>
          </a:p>
        </p:txBody>
      </p:sp>
    </p:spTree>
    <p:extLst>
      <p:ext uri="{BB962C8B-B14F-4D97-AF65-F5344CB8AC3E}">
        <p14:creationId xmlns:p14="http://schemas.microsoft.com/office/powerpoint/2010/main" val="3788646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40F16FC-1F7E-4B6D-AC97-619C5803F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8DCF63-E31D-402E-B8A8-084474DA4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pl-PL" sz="2000" dirty="0"/>
              <a:t>Samego niepowołania się w decyzji na posiadane upoważnienie do wydawania decyzji nie należy jednak utożsamiać z podpisaniem decyzji przez osobę nieupoważnioną, a co za tym idzie nie pociąga to za sobą skutków w postaci nieważności decyzji, </a:t>
            </a:r>
            <a:r>
              <a:rPr lang="pl-PL" sz="2000" b="1" dirty="0"/>
              <a:t>o ile upoważnienie takie istniało w dacie wydania tej decyzji.</a:t>
            </a:r>
          </a:p>
          <a:p>
            <a:endParaRPr lang="pl-PL" sz="2000" dirty="0"/>
          </a:p>
          <a:p>
            <a:pPr marL="0" indent="0">
              <a:buNone/>
            </a:pPr>
            <a:r>
              <a:rPr lang="pl-PL" sz="2000" dirty="0"/>
              <a:t>Wyrok NSA z dnia 20 lutego 2019 r., II OSK 823/17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dirty="0"/>
              <a:t>Działanie pracownika bez upoważnienia właściwego organu administracji publicznej pociąga za sobą nieważność decyzji z mocy art. 156 § 1 pkt 1 KPA. </a:t>
            </a:r>
          </a:p>
        </p:txBody>
      </p:sp>
    </p:spTree>
    <p:extLst>
      <p:ext uri="{BB962C8B-B14F-4D97-AF65-F5344CB8AC3E}">
        <p14:creationId xmlns:p14="http://schemas.microsoft.com/office/powerpoint/2010/main" val="74560576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5934</Words>
  <Application>Microsoft Office PowerPoint</Application>
  <PresentationFormat>Panoramiczny</PresentationFormat>
  <Paragraphs>234</Paragraphs>
  <Slides>63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63</vt:i4>
      </vt:variant>
    </vt:vector>
  </HeadingPairs>
  <TitlesOfParts>
    <vt:vector size="69" baseType="lpstr">
      <vt:lpstr>Arial</vt:lpstr>
      <vt:lpstr>Calibri</vt:lpstr>
      <vt:lpstr>Calibri Light</vt:lpstr>
      <vt:lpstr>Exo 2</vt:lpstr>
      <vt:lpstr>Noto Serif</vt:lpstr>
      <vt:lpstr>Motyw pakietu Office</vt:lpstr>
      <vt:lpstr>Administracyjne tryby nadzwyczajne ws.studenckich</vt:lpstr>
      <vt:lpstr>Istota postępowania nieważnościowego</vt:lpstr>
      <vt:lpstr>Strona</vt:lpstr>
      <vt:lpstr>Przedmiot postępowania nieważnościowego</vt:lpstr>
      <vt:lpstr>Rozstrzygnięcia kończące postępowanie nieważnościowe</vt:lpstr>
      <vt:lpstr>Prezentacja programu PowerPoint</vt:lpstr>
      <vt:lpstr>Decyzja wydana została z naruszeniem przepisów o właściwości (art.156 § 1 pkt 1 kpa)</vt:lpstr>
      <vt:lpstr>Prezentacja programu PowerPoint</vt:lpstr>
      <vt:lpstr>Prezentacja programu PowerPoint</vt:lpstr>
      <vt:lpstr>Wyrok WSA w Warszawie z dnia 28 czerwca 2017 r.(!!) II SA/Wa 2245/16</vt:lpstr>
      <vt:lpstr>Decyzja wydana została bez podstawy prawnej lub z rażącym naruszeniem prawa (pkt 2)</vt:lpstr>
      <vt:lpstr>Prezentacja programu PowerPoint</vt:lpstr>
      <vt:lpstr>Prezentacja programu PowerPoint</vt:lpstr>
      <vt:lpstr>Prezentacja programu PowerPoint</vt:lpstr>
      <vt:lpstr>Prezentacja programu PowerPoint</vt:lpstr>
      <vt:lpstr>I dalej..</vt:lpstr>
      <vt:lpstr>Brak podstawy prawnej</vt:lpstr>
      <vt:lpstr>Decyzja dotyczy sprawy już poprzednio rozstrzygniętej inną decyzją ostateczną albo sprawy, którą załatwiono milcząco (pkt 3)</vt:lpstr>
      <vt:lpstr>Brak jednolitości poglądów w przypadku fakultatywnego umorzenia</vt:lpstr>
      <vt:lpstr>Decyzja została skierowana do osoby niebędącej stroną w sprawie (pkt 4)</vt:lpstr>
      <vt:lpstr>Prezentacja programu PowerPoint</vt:lpstr>
      <vt:lpstr>Wyłączenie istnienia przesłanki art.156 par1 pkt 4</vt:lpstr>
      <vt:lpstr>Prezentacja programu PowerPoint</vt:lpstr>
      <vt:lpstr>Decyzja była niewykonalna w dniu jej wydania i jej niewykonalność ma charakter trwały (pkt 5)</vt:lpstr>
      <vt:lpstr>Prezentacja programu PowerPoint</vt:lpstr>
      <vt:lpstr>W razie wykonania decyzji wywołałaby czyn zagrożony karą (pkt 6)</vt:lpstr>
      <vt:lpstr>Decyzja zawiera wadę powodującą jej nieważność z mocy prawa (pkt 7).</vt:lpstr>
      <vt:lpstr>Postępowanie sądowe w toku a dopuszczalność wszczęcia postępowania w sprawie stwierdzenia nieważności decyzji na drodze administracyjnej</vt:lpstr>
      <vt:lpstr>Złożenie wniosku o stwierdzenie nieważności decyzji po oddaleniu skargi przez wsa</vt:lpstr>
      <vt:lpstr>Wznowienie postępowania </vt:lpstr>
      <vt:lpstr>Etapy postępowania wznowieniowego – wszczęte na wniosek</vt:lpstr>
      <vt:lpstr>Etapy..</vt:lpstr>
      <vt:lpstr>Związanie wnioskiem o wznowienie</vt:lpstr>
      <vt:lpstr>dowody, na których podstawie ustalono istotne dla sprawy okoliczności faktyczne, okazały się fałszywe  (pkt 1)</vt:lpstr>
      <vt:lpstr>Przykłady</vt:lpstr>
      <vt:lpstr>dowody, na których podstawie ustalono istotne dla sprawy okoliczności faktyczne, okazały się fałszywe  (pkt 1)</vt:lpstr>
      <vt:lpstr>Prezentacja programu PowerPoint</vt:lpstr>
      <vt:lpstr>Interes społeczny, czyli…</vt:lpstr>
      <vt:lpstr>Etapowość zastosowania podstawy wznowienie</vt:lpstr>
      <vt:lpstr>decyzja wydana została w wyniku przestępstwa (pkt 2)</vt:lpstr>
      <vt:lpstr>Warunki zastosowania pkt 2 art. 145 § 1 </vt:lpstr>
      <vt:lpstr>decyzja wydana została przez pracownika lub organ administracji publicznej, który podlega wyłączeniu stosownie do art. 24, 25 i 27 (pkt 3)</vt:lpstr>
      <vt:lpstr>strona bez własnej winy nie brała udziału w postępowaniu (pkt 4)</vt:lpstr>
      <vt:lpstr>Prezentacja programu PowerPoint</vt:lpstr>
      <vt:lpstr>Prezentacja programu PowerPoint</vt:lpstr>
      <vt:lpstr>wyjdą na jaw istotne dla sprawy nowe okoliczności faktyczne lub nowe dowody istniejące w dniu wydania decyzji, nieznane organowi, który wydał decyzję (pkt 5)</vt:lpstr>
      <vt:lpstr>Prezentacja programu PowerPoint</vt:lpstr>
      <vt:lpstr>Prezentacja programu PowerPoint</vt:lpstr>
      <vt:lpstr>Prezentacja programu PowerPoint</vt:lpstr>
      <vt:lpstr>decyzja wydana została bez uzyskania wymaganego prawem stanowiska innego organu ( pkt 6)</vt:lpstr>
      <vt:lpstr>zagadnienie wstępne zostało rozstrzygnięte przez właściwy organ lub sąd odmiennie od oceny przyjętej przy wydaniu decyzji (art. 100 § 2) ( pkt 7)</vt:lpstr>
      <vt:lpstr>decyzja została wydana w oparciu o inną decyzję lub orzeczenie sądu, które zostało następnie uchylone lub zmienione ( pkt 8)</vt:lpstr>
      <vt:lpstr>Prezentacja programu PowerPoint</vt:lpstr>
      <vt:lpstr>Uchylenie decyzji w trybie pozakodeksowym (nadzoru)</vt:lpstr>
      <vt:lpstr>Prezentacja programu PowerPoint</vt:lpstr>
      <vt:lpstr>Przykłady naruszeń</vt:lpstr>
      <vt:lpstr>Prezentacja programu PowerPoint</vt:lpstr>
      <vt:lpstr>Wygaśnięcie decyzji – art. 94 ust. 2 pswn</vt:lpstr>
      <vt:lpstr>Prezentacja programu PowerPoint</vt:lpstr>
      <vt:lpstr>Prezentacja programu PowerPoint</vt:lpstr>
      <vt:lpstr>Wyrok WSA z dnia 26 stycznia 2022, II Sa/Łd 670/21 </vt:lpstr>
      <vt:lpstr>Wyrok NSA z dnia 22 października 2022, III OSK 2032/21 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Tryby nadzwyczajne ws.studenckich</dc:title>
  <dc:creator>Agnieszka Ziółkowska</dc:creator>
  <cp:lastModifiedBy>Agnieszka Ziółkowska</cp:lastModifiedBy>
  <cp:revision>30</cp:revision>
  <dcterms:created xsi:type="dcterms:W3CDTF">2025-05-24T12:42:01Z</dcterms:created>
  <dcterms:modified xsi:type="dcterms:W3CDTF">2025-06-03T11:43:23Z</dcterms:modified>
</cp:coreProperties>
</file>