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71" r:id="rId7"/>
    <p:sldId id="272" r:id="rId8"/>
    <p:sldId id="273" r:id="rId9"/>
    <p:sldId id="257" r:id="rId10"/>
    <p:sldId id="258" r:id="rId11"/>
    <p:sldId id="259" r:id="rId12"/>
    <p:sldId id="261" r:id="rId13"/>
    <p:sldId id="262" r:id="rId14"/>
    <p:sldId id="263" r:id="rId15"/>
    <p:sldId id="264" r:id="rId16"/>
    <p:sldId id="265" r:id="rId17"/>
    <p:sldId id="274" r:id="rId18"/>
    <p:sldId id="275" r:id="rId19"/>
    <p:sldId id="276" r:id="rId20"/>
    <p:sldId id="278" r:id="rId21"/>
    <p:sldId id="279" r:id="rId22"/>
    <p:sldId id="260" r:id="rId23"/>
    <p:sldId id="280" r:id="rId24"/>
    <p:sldId id="266" r:id="rId25"/>
    <p:sldId id="281"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37C5F9-8999-4269-8E40-9E2239896B62}"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41173516-2FDE-42B0-878B-00DA1A7134B6}">
      <dgm:prSet/>
      <dgm:spPr/>
      <dgm:t>
        <a:bodyPr/>
        <a:lstStyle/>
        <a:p>
          <a:r>
            <a:rPr lang="pl-PL" b="1" i="0"/>
            <a:t>Zyskanie uwagi i budowanie zaufania</a:t>
          </a:r>
          <a:endParaRPr lang="en-US"/>
        </a:p>
      </dgm:t>
    </dgm:pt>
    <dgm:pt modelId="{2C6B4328-30CD-4368-A101-9B470536171D}" type="parTrans" cxnId="{5E34B123-FF6C-462E-842B-777ED6DD10D3}">
      <dgm:prSet/>
      <dgm:spPr/>
      <dgm:t>
        <a:bodyPr/>
        <a:lstStyle/>
        <a:p>
          <a:endParaRPr lang="en-US"/>
        </a:p>
      </dgm:t>
    </dgm:pt>
    <dgm:pt modelId="{6F0A807D-7072-4CAC-AF9D-FD127ADC8D85}" type="sibTrans" cxnId="{5E34B123-FF6C-462E-842B-777ED6DD10D3}">
      <dgm:prSet/>
      <dgm:spPr/>
      <dgm:t>
        <a:bodyPr/>
        <a:lstStyle/>
        <a:p>
          <a:endParaRPr lang="en-US"/>
        </a:p>
      </dgm:t>
    </dgm:pt>
    <dgm:pt modelId="{71A467A0-D813-44D8-AC9B-F14E8A725280}">
      <dgm:prSet/>
      <dgm:spPr/>
      <dgm:t>
        <a:bodyPr/>
        <a:lstStyle/>
        <a:p>
          <a:r>
            <a:rPr lang="pl-PL" b="0" i="0" dirty="0"/>
            <a:t>Utrzymuj kontakt wzrokowy i przyjazną mimikę, co pomaga nawiązać pozytywną relację</a:t>
          </a:r>
          <a:endParaRPr lang="en-US" dirty="0"/>
        </a:p>
      </dgm:t>
    </dgm:pt>
    <dgm:pt modelId="{4EE86657-4403-47D1-A727-5371685A4970}" type="parTrans" cxnId="{8D38537C-301A-4B32-83FA-A21191444B37}">
      <dgm:prSet/>
      <dgm:spPr/>
      <dgm:t>
        <a:bodyPr/>
        <a:lstStyle/>
        <a:p>
          <a:endParaRPr lang="en-US"/>
        </a:p>
      </dgm:t>
    </dgm:pt>
    <dgm:pt modelId="{0C9150B2-48A7-4005-AC43-8C5819D2C6AD}" type="sibTrans" cxnId="{8D38537C-301A-4B32-83FA-A21191444B37}">
      <dgm:prSet/>
      <dgm:spPr/>
      <dgm:t>
        <a:bodyPr/>
        <a:lstStyle/>
        <a:p>
          <a:endParaRPr lang="en-US"/>
        </a:p>
      </dgm:t>
    </dgm:pt>
    <dgm:pt modelId="{79B0BE3B-8D6D-4C53-BC44-9A4B1725EBFA}">
      <dgm:prSet/>
      <dgm:spPr/>
      <dgm:t>
        <a:bodyPr/>
        <a:lstStyle/>
        <a:p>
          <a:r>
            <a:rPr lang="pl-PL" b="0" i="0"/>
            <a:t>Okazuj empatię i zrozumienie dla emocji studenta, np. „Widzę, że ta sytuacja jest dla Pana/Pani trudna”</a:t>
          </a:r>
          <a:endParaRPr lang="en-US"/>
        </a:p>
      </dgm:t>
    </dgm:pt>
    <dgm:pt modelId="{2D7E6AB8-3589-40A2-A131-8C62759B542B}" type="parTrans" cxnId="{8C52F67D-8B2E-4931-9217-DF0D3BBD5750}">
      <dgm:prSet/>
      <dgm:spPr/>
      <dgm:t>
        <a:bodyPr/>
        <a:lstStyle/>
        <a:p>
          <a:endParaRPr lang="en-US"/>
        </a:p>
      </dgm:t>
    </dgm:pt>
    <dgm:pt modelId="{72709F17-E306-4A7B-81DA-59CF5C0D53B7}" type="sibTrans" cxnId="{8C52F67D-8B2E-4931-9217-DF0D3BBD5750}">
      <dgm:prSet/>
      <dgm:spPr/>
      <dgm:t>
        <a:bodyPr/>
        <a:lstStyle/>
        <a:p>
          <a:endParaRPr lang="en-US"/>
        </a:p>
      </dgm:t>
    </dgm:pt>
    <dgm:pt modelId="{A0FEEEEF-6DE5-4ECB-B6F3-2ADA87B80536}" type="pres">
      <dgm:prSet presAssocID="{0F37C5F9-8999-4269-8E40-9E2239896B62}" presName="hierChild1" presStyleCnt="0">
        <dgm:presLayoutVars>
          <dgm:chPref val="1"/>
          <dgm:dir/>
          <dgm:animOne val="branch"/>
          <dgm:animLvl val="lvl"/>
          <dgm:resizeHandles/>
        </dgm:presLayoutVars>
      </dgm:prSet>
      <dgm:spPr/>
    </dgm:pt>
    <dgm:pt modelId="{0FCEBB3F-CE67-4E3D-98ED-619A7F3C697A}" type="pres">
      <dgm:prSet presAssocID="{41173516-2FDE-42B0-878B-00DA1A7134B6}" presName="hierRoot1" presStyleCnt="0"/>
      <dgm:spPr/>
    </dgm:pt>
    <dgm:pt modelId="{FAD61F35-5548-4858-9F12-59155C2E3D7C}" type="pres">
      <dgm:prSet presAssocID="{41173516-2FDE-42B0-878B-00DA1A7134B6}" presName="composite" presStyleCnt="0"/>
      <dgm:spPr/>
    </dgm:pt>
    <dgm:pt modelId="{7D281E99-07B1-44DF-BD4A-054705F67CAA}" type="pres">
      <dgm:prSet presAssocID="{41173516-2FDE-42B0-878B-00DA1A7134B6}" presName="background" presStyleLbl="node0" presStyleIdx="0" presStyleCnt="3"/>
      <dgm:spPr/>
    </dgm:pt>
    <dgm:pt modelId="{8A55C42A-E14E-4F04-8F7D-5BDD083033C8}" type="pres">
      <dgm:prSet presAssocID="{41173516-2FDE-42B0-878B-00DA1A7134B6}" presName="text" presStyleLbl="fgAcc0" presStyleIdx="0" presStyleCnt="3">
        <dgm:presLayoutVars>
          <dgm:chPref val="3"/>
        </dgm:presLayoutVars>
      </dgm:prSet>
      <dgm:spPr/>
    </dgm:pt>
    <dgm:pt modelId="{A43F2EF6-2051-4349-A512-F7E6584AA27A}" type="pres">
      <dgm:prSet presAssocID="{41173516-2FDE-42B0-878B-00DA1A7134B6}" presName="hierChild2" presStyleCnt="0"/>
      <dgm:spPr/>
    </dgm:pt>
    <dgm:pt modelId="{F03FA0F1-E20D-4F92-950C-26E209DC89B9}" type="pres">
      <dgm:prSet presAssocID="{71A467A0-D813-44D8-AC9B-F14E8A725280}" presName="hierRoot1" presStyleCnt="0"/>
      <dgm:spPr/>
    </dgm:pt>
    <dgm:pt modelId="{0880C9CA-F716-4278-8EF5-C8A579297464}" type="pres">
      <dgm:prSet presAssocID="{71A467A0-D813-44D8-AC9B-F14E8A725280}" presName="composite" presStyleCnt="0"/>
      <dgm:spPr/>
    </dgm:pt>
    <dgm:pt modelId="{7F1DDFD5-26DD-4A96-AEB2-11C6FBB4CD51}" type="pres">
      <dgm:prSet presAssocID="{71A467A0-D813-44D8-AC9B-F14E8A725280}" presName="background" presStyleLbl="node0" presStyleIdx="1" presStyleCnt="3"/>
      <dgm:spPr/>
    </dgm:pt>
    <dgm:pt modelId="{6E261F00-008A-4D52-A86E-04EFC78CBDBD}" type="pres">
      <dgm:prSet presAssocID="{71A467A0-D813-44D8-AC9B-F14E8A725280}" presName="text" presStyleLbl="fgAcc0" presStyleIdx="1" presStyleCnt="3">
        <dgm:presLayoutVars>
          <dgm:chPref val="3"/>
        </dgm:presLayoutVars>
      </dgm:prSet>
      <dgm:spPr/>
    </dgm:pt>
    <dgm:pt modelId="{2B8B6B92-5327-4A8B-AD2A-75C1FA8E285B}" type="pres">
      <dgm:prSet presAssocID="{71A467A0-D813-44D8-AC9B-F14E8A725280}" presName="hierChild2" presStyleCnt="0"/>
      <dgm:spPr/>
    </dgm:pt>
    <dgm:pt modelId="{8FE25963-3BF2-4601-9DDF-03DDFE29147F}" type="pres">
      <dgm:prSet presAssocID="{79B0BE3B-8D6D-4C53-BC44-9A4B1725EBFA}" presName="hierRoot1" presStyleCnt="0"/>
      <dgm:spPr/>
    </dgm:pt>
    <dgm:pt modelId="{24B3EB5C-1340-4482-9E85-9C096D6BB62C}" type="pres">
      <dgm:prSet presAssocID="{79B0BE3B-8D6D-4C53-BC44-9A4B1725EBFA}" presName="composite" presStyleCnt="0"/>
      <dgm:spPr/>
    </dgm:pt>
    <dgm:pt modelId="{F858B214-718C-4A1C-8732-42E605723045}" type="pres">
      <dgm:prSet presAssocID="{79B0BE3B-8D6D-4C53-BC44-9A4B1725EBFA}" presName="background" presStyleLbl="node0" presStyleIdx="2" presStyleCnt="3"/>
      <dgm:spPr/>
    </dgm:pt>
    <dgm:pt modelId="{0BC622B8-7DC3-4C49-AA74-E4C8B5144FC5}" type="pres">
      <dgm:prSet presAssocID="{79B0BE3B-8D6D-4C53-BC44-9A4B1725EBFA}" presName="text" presStyleLbl="fgAcc0" presStyleIdx="2" presStyleCnt="3">
        <dgm:presLayoutVars>
          <dgm:chPref val="3"/>
        </dgm:presLayoutVars>
      </dgm:prSet>
      <dgm:spPr/>
    </dgm:pt>
    <dgm:pt modelId="{20F974EC-29BF-4350-87D3-B5DC7D48886F}" type="pres">
      <dgm:prSet presAssocID="{79B0BE3B-8D6D-4C53-BC44-9A4B1725EBFA}" presName="hierChild2" presStyleCnt="0"/>
      <dgm:spPr/>
    </dgm:pt>
  </dgm:ptLst>
  <dgm:cxnLst>
    <dgm:cxn modelId="{5E34B123-FF6C-462E-842B-777ED6DD10D3}" srcId="{0F37C5F9-8999-4269-8E40-9E2239896B62}" destId="{41173516-2FDE-42B0-878B-00DA1A7134B6}" srcOrd="0" destOrd="0" parTransId="{2C6B4328-30CD-4368-A101-9B470536171D}" sibTransId="{6F0A807D-7072-4CAC-AF9D-FD127ADC8D85}"/>
    <dgm:cxn modelId="{67BD876B-1811-404A-A549-0D40D360B7A7}" type="presOf" srcId="{41173516-2FDE-42B0-878B-00DA1A7134B6}" destId="{8A55C42A-E14E-4F04-8F7D-5BDD083033C8}" srcOrd="0" destOrd="0" presId="urn:microsoft.com/office/officeart/2005/8/layout/hierarchy1"/>
    <dgm:cxn modelId="{5FE3AD59-B097-4FE7-A3CB-0D8138F7AAF4}" type="presOf" srcId="{71A467A0-D813-44D8-AC9B-F14E8A725280}" destId="{6E261F00-008A-4D52-A86E-04EFC78CBDBD}" srcOrd="0" destOrd="0" presId="urn:microsoft.com/office/officeart/2005/8/layout/hierarchy1"/>
    <dgm:cxn modelId="{8D38537C-301A-4B32-83FA-A21191444B37}" srcId="{0F37C5F9-8999-4269-8E40-9E2239896B62}" destId="{71A467A0-D813-44D8-AC9B-F14E8A725280}" srcOrd="1" destOrd="0" parTransId="{4EE86657-4403-47D1-A727-5371685A4970}" sibTransId="{0C9150B2-48A7-4005-AC43-8C5819D2C6AD}"/>
    <dgm:cxn modelId="{8C52F67D-8B2E-4931-9217-DF0D3BBD5750}" srcId="{0F37C5F9-8999-4269-8E40-9E2239896B62}" destId="{79B0BE3B-8D6D-4C53-BC44-9A4B1725EBFA}" srcOrd="2" destOrd="0" parTransId="{2D7E6AB8-3589-40A2-A131-8C62759B542B}" sibTransId="{72709F17-E306-4A7B-81DA-59CF5C0D53B7}"/>
    <dgm:cxn modelId="{E1A16AEB-10B6-4C2B-AB42-91C80FAB6216}" type="presOf" srcId="{79B0BE3B-8D6D-4C53-BC44-9A4B1725EBFA}" destId="{0BC622B8-7DC3-4C49-AA74-E4C8B5144FC5}" srcOrd="0" destOrd="0" presId="urn:microsoft.com/office/officeart/2005/8/layout/hierarchy1"/>
    <dgm:cxn modelId="{5DF151FC-871C-4B54-AC66-F6B29496F1A8}" type="presOf" srcId="{0F37C5F9-8999-4269-8E40-9E2239896B62}" destId="{A0FEEEEF-6DE5-4ECB-B6F3-2ADA87B80536}" srcOrd="0" destOrd="0" presId="urn:microsoft.com/office/officeart/2005/8/layout/hierarchy1"/>
    <dgm:cxn modelId="{CE4EF918-25A0-4509-828D-B0E6EA7D9966}" type="presParOf" srcId="{A0FEEEEF-6DE5-4ECB-B6F3-2ADA87B80536}" destId="{0FCEBB3F-CE67-4E3D-98ED-619A7F3C697A}" srcOrd="0" destOrd="0" presId="urn:microsoft.com/office/officeart/2005/8/layout/hierarchy1"/>
    <dgm:cxn modelId="{32966220-BD35-46C0-A64A-B10AEA08EE36}" type="presParOf" srcId="{0FCEBB3F-CE67-4E3D-98ED-619A7F3C697A}" destId="{FAD61F35-5548-4858-9F12-59155C2E3D7C}" srcOrd="0" destOrd="0" presId="urn:microsoft.com/office/officeart/2005/8/layout/hierarchy1"/>
    <dgm:cxn modelId="{1EECD1A6-0D19-4D9C-9D3B-573128F564CA}" type="presParOf" srcId="{FAD61F35-5548-4858-9F12-59155C2E3D7C}" destId="{7D281E99-07B1-44DF-BD4A-054705F67CAA}" srcOrd="0" destOrd="0" presId="urn:microsoft.com/office/officeart/2005/8/layout/hierarchy1"/>
    <dgm:cxn modelId="{04CC311C-8168-4E0C-89A1-DD96B2A837C2}" type="presParOf" srcId="{FAD61F35-5548-4858-9F12-59155C2E3D7C}" destId="{8A55C42A-E14E-4F04-8F7D-5BDD083033C8}" srcOrd="1" destOrd="0" presId="urn:microsoft.com/office/officeart/2005/8/layout/hierarchy1"/>
    <dgm:cxn modelId="{7021239A-A186-4FA3-9B00-83CA480B4648}" type="presParOf" srcId="{0FCEBB3F-CE67-4E3D-98ED-619A7F3C697A}" destId="{A43F2EF6-2051-4349-A512-F7E6584AA27A}" srcOrd="1" destOrd="0" presId="urn:microsoft.com/office/officeart/2005/8/layout/hierarchy1"/>
    <dgm:cxn modelId="{F3BC6BE2-2718-476D-AF06-2EBBCA24826F}" type="presParOf" srcId="{A0FEEEEF-6DE5-4ECB-B6F3-2ADA87B80536}" destId="{F03FA0F1-E20D-4F92-950C-26E209DC89B9}" srcOrd="1" destOrd="0" presId="urn:microsoft.com/office/officeart/2005/8/layout/hierarchy1"/>
    <dgm:cxn modelId="{B40A26AD-1113-49B4-8542-6FC174D28515}" type="presParOf" srcId="{F03FA0F1-E20D-4F92-950C-26E209DC89B9}" destId="{0880C9CA-F716-4278-8EF5-C8A579297464}" srcOrd="0" destOrd="0" presId="urn:microsoft.com/office/officeart/2005/8/layout/hierarchy1"/>
    <dgm:cxn modelId="{CEC3C367-D536-4630-A0F0-D525B2AA160F}" type="presParOf" srcId="{0880C9CA-F716-4278-8EF5-C8A579297464}" destId="{7F1DDFD5-26DD-4A96-AEB2-11C6FBB4CD51}" srcOrd="0" destOrd="0" presId="urn:microsoft.com/office/officeart/2005/8/layout/hierarchy1"/>
    <dgm:cxn modelId="{D5AAF962-BA60-40E6-886C-2C915FD40B62}" type="presParOf" srcId="{0880C9CA-F716-4278-8EF5-C8A579297464}" destId="{6E261F00-008A-4D52-A86E-04EFC78CBDBD}" srcOrd="1" destOrd="0" presId="urn:microsoft.com/office/officeart/2005/8/layout/hierarchy1"/>
    <dgm:cxn modelId="{EB2BC83D-14A3-4933-B69A-416D13D81B39}" type="presParOf" srcId="{F03FA0F1-E20D-4F92-950C-26E209DC89B9}" destId="{2B8B6B92-5327-4A8B-AD2A-75C1FA8E285B}" srcOrd="1" destOrd="0" presId="urn:microsoft.com/office/officeart/2005/8/layout/hierarchy1"/>
    <dgm:cxn modelId="{EC51F995-DBC2-4270-9B72-60953B5F9117}" type="presParOf" srcId="{A0FEEEEF-6DE5-4ECB-B6F3-2ADA87B80536}" destId="{8FE25963-3BF2-4601-9DDF-03DDFE29147F}" srcOrd="2" destOrd="0" presId="urn:microsoft.com/office/officeart/2005/8/layout/hierarchy1"/>
    <dgm:cxn modelId="{FF6F160A-C1C1-481D-BF1B-5ACDA30C07F0}" type="presParOf" srcId="{8FE25963-3BF2-4601-9DDF-03DDFE29147F}" destId="{24B3EB5C-1340-4482-9E85-9C096D6BB62C}" srcOrd="0" destOrd="0" presId="urn:microsoft.com/office/officeart/2005/8/layout/hierarchy1"/>
    <dgm:cxn modelId="{E0EF1773-FFF0-4452-8E23-5F2D0DB7C711}" type="presParOf" srcId="{24B3EB5C-1340-4482-9E85-9C096D6BB62C}" destId="{F858B214-718C-4A1C-8732-42E605723045}" srcOrd="0" destOrd="0" presId="urn:microsoft.com/office/officeart/2005/8/layout/hierarchy1"/>
    <dgm:cxn modelId="{7D6692C4-9859-493D-8530-C078B14AFABB}" type="presParOf" srcId="{24B3EB5C-1340-4482-9E85-9C096D6BB62C}" destId="{0BC622B8-7DC3-4C49-AA74-E4C8B5144FC5}" srcOrd="1" destOrd="0" presId="urn:microsoft.com/office/officeart/2005/8/layout/hierarchy1"/>
    <dgm:cxn modelId="{614F6536-6F21-4C14-9CA6-4CB040B55519}" type="presParOf" srcId="{8FE25963-3BF2-4601-9DDF-03DDFE29147F}" destId="{20F974EC-29BF-4350-87D3-B5DC7D48886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1FC0BE-4EAB-438C-AD06-A495AA625B9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9D4BC17-2831-4E78-8224-94CFBD74D6F1}">
      <dgm:prSet/>
      <dgm:spPr/>
      <dgm:t>
        <a:bodyPr/>
        <a:lstStyle/>
        <a:p>
          <a:r>
            <a:rPr lang="pl-PL" b="1" i="0" dirty="0"/>
            <a:t>Postacie</a:t>
          </a:r>
          <a:r>
            <a:rPr lang="pl-PL" b="0" i="0" dirty="0"/>
            <a:t>:</a:t>
          </a:r>
          <a:endParaRPr lang="en-US" dirty="0"/>
        </a:p>
      </dgm:t>
    </dgm:pt>
    <dgm:pt modelId="{13572494-FA11-4C3E-847D-6E36C4854019}" type="parTrans" cxnId="{49F537F1-8F5C-4026-8089-0D6437D46DBD}">
      <dgm:prSet/>
      <dgm:spPr/>
      <dgm:t>
        <a:bodyPr/>
        <a:lstStyle/>
        <a:p>
          <a:endParaRPr lang="en-US"/>
        </a:p>
      </dgm:t>
    </dgm:pt>
    <dgm:pt modelId="{F1DA56FA-06A1-499F-AAA2-8B7B58E3B0A0}" type="sibTrans" cxnId="{49F537F1-8F5C-4026-8089-0D6437D46DBD}">
      <dgm:prSet/>
      <dgm:spPr/>
      <dgm:t>
        <a:bodyPr/>
        <a:lstStyle/>
        <a:p>
          <a:endParaRPr lang="en-US"/>
        </a:p>
      </dgm:t>
    </dgm:pt>
    <dgm:pt modelId="{C31EF229-F20C-4714-B825-1730C6A98999}">
      <dgm:prSet/>
      <dgm:spPr/>
      <dgm:t>
        <a:bodyPr/>
        <a:lstStyle/>
        <a:p>
          <a:r>
            <a:rPr lang="pl-PL" b="0" i="0" dirty="0"/>
            <a:t>Student – roszczeniowy, pewny siebie, niecierpliwy, czasem agresywny</a:t>
          </a:r>
          <a:endParaRPr lang="en-US" dirty="0"/>
        </a:p>
      </dgm:t>
    </dgm:pt>
    <dgm:pt modelId="{8C8EC062-B7B5-451A-BB93-0136458EB567}" type="parTrans" cxnId="{39693A98-8F3E-4AA9-B8FB-8EE951AA76AD}">
      <dgm:prSet/>
      <dgm:spPr/>
      <dgm:t>
        <a:bodyPr/>
        <a:lstStyle/>
        <a:p>
          <a:endParaRPr lang="en-US"/>
        </a:p>
      </dgm:t>
    </dgm:pt>
    <dgm:pt modelId="{BB2AF4DA-4600-4C59-B65E-8A68DBA0B420}" type="sibTrans" cxnId="{39693A98-8F3E-4AA9-B8FB-8EE951AA76AD}">
      <dgm:prSet/>
      <dgm:spPr/>
      <dgm:t>
        <a:bodyPr/>
        <a:lstStyle/>
        <a:p>
          <a:endParaRPr lang="en-US"/>
        </a:p>
      </dgm:t>
    </dgm:pt>
    <dgm:pt modelId="{3F51B30B-479D-48DA-9536-5F4191D3588F}">
      <dgm:prSet/>
      <dgm:spPr/>
      <dgm:t>
        <a:bodyPr/>
        <a:lstStyle/>
        <a:p>
          <a:r>
            <a:rPr lang="pl-PL" b="0" i="0" dirty="0"/>
            <a:t>Pracownik dziekanatu/działu – uprzejmy, profesjonalny, cierpliwy</a:t>
          </a:r>
          <a:endParaRPr lang="en-US" dirty="0"/>
        </a:p>
      </dgm:t>
    </dgm:pt>
    <dgm:pt modelId="{04D8CFBF-0A17-4EF0-8A80-200723DAA02B}" type="parTrans" cxnId="{9A706B24-1951-474A-9258-BD1095536192}">
      <dgm:prSet/>
      <dgm:spPr/>
      <dgm:t>
        <a:bodyPr/>
        <a:lstStyle/>
        <a:p>
          <a:endParaRPr lang="en-US"/>
        </a:p>
      </dgm:t>
    </dgm:pt>
    <dgm:pt modelId="{476E0A94-2E91-4450-A2A1-16162355CFF5}" type="sibTrans" cxnId="{9A706B24-1951-474A-9258-BD1095536192}">
      <dgm:prSet/>
      <dgm:spPr/>
      <dgm:t>
        <a:bodyPr/>
        <a:lstStyle/>
        <a:p>
          <a:endParaRPr lang="en-US"/>
        </a:p>
      </dgm:t>
    </dgm:pt>
    <dgm:pt modelId="{55C8E8BF-812A-4854-B332-1BB370BB0970}">
      <dgm:prSet/>
      <dgm:spPr/>
      <dgm:t>
        <a:bodyPr/>
        <a:lstStyle/>
        <a:p>
          <a:r>
            <a:rPr lang="pl-PL" b="1" i="0" dirty="0"/>
            <a:t>Miejsce akcji</a:t>
          </a:r>
          <a:r>
            <a:rPr lang="pl-PL" b="0" i="0" dirty="0"/>
            <a:t>:</a:t>
          </a:r>
          <a:endParaRPr lang="en-US" dirty="0"/>
        </a:p>
      </dgm:t>
    </dgm:pt>
    <dgm:pt modelId="{1D66B09B-580E-4975-BD5B-90403546CE01}" type="parTrans" cxnId="{9FBEC8B8-8748-4D39-9ADF-2E72F3C43EA5}">
      <dgm:prSet/>
      <dgm:spPr/>
      <dgm:t>
        <a:bodyPr/>
        <a:lstStyle/>
        <a:p>
          <a:endParaRPr lang="en-US"/>
        </a:p>
      </dgm:t>
    </dgm:pt>
    <dgm:pt modelId="{54080CDF-7C25-4F36-84DF-A816ED54AE2E}" type="sibTrans" cxnId="{9FBEC8B8-8748-4D39-9ADF-2E72F3C43EA5}">
      <dgm:prSet/>
      <dgm:spPr/>
      <dgm:t>
        <a:bodyPr/>
        <a:lstStyle/>
        <a:p>
          <a:endParaRPr lang="en-US"/>
        </a:p>
      </dgm:t>
    </dgm:pt>
    <dgm:pt modelId="{D516D163-CC08-474B-99E4-280E34F8A195}">
      <dgm:prSet/>
      <dgm:spPr/>
      <dgm:t>
        <a:bodyPr/>
        <a:lstStyle/>
        <a:p>
          <a:r>
            <a:rPr lang="pl-PL" b="0" i="0" dirty="0"/>
            <a:t>Biuro dziekanatu/dział stypendiów</a:t>
          </a:r>
          <a:endParaRPr lang="en-US" dirty="0"/>
        </a:p>
      </dgm:t>
    </dgm:pt>
    <dgm:pt modelId="{BD1518BD-EA86-4FFA-9EEF-29CBFD18894C}" type="parTrans" cxnId="{A8BF09C2-32EF-41EE-A1EA-C1A766668D3D}">
      <dgm:prSet/>
      <dgm:spPr/>
      <dgm:t>
        <a:bodyPr/>
        <a:lstStyle/>
        <a:p>
          <a:endParaRPr lang="en-US"/>
        </a:p>
      </dgm:t>
    </dgm:pt>
    <dgm:pt modelId="{771F1B8A-2398-4241-A252-3BD4834E21F5}" type="sibTrans" cxnId="{A8BF09C2-32EF-41EE-A1EA-C1A766668D3D}">
      <dgm:prSet/>
      <dgm:spPr/>
      <dgm:t>
        <a:bodyPr/>
        <a:lstStyle/>
        <a:p>
          <a:endParaRPr lang="en-US"/>
        </a:p>
      </dgm:t>
    </dgm:pt>
    <dgm:pt modelId="{B5BCADFA-6E72-4317-8752-C8D61E9A04F7}" type="pres">
      <dgm:prSet presAssocID="{0A1FC0BE-4EAB-438C-AD06-A495AA625B98}" presName="linear" presStyleCnt="0">
        <dgm:presLayoutVars>
          <dgm:animLvl val="lvl"/>
          <dgm:resizeHandles val="exact"/>
        </dgm:presLayoutVars>
      </dgm:prSet>
      <dgm:spPr/>
    </dgm:pt>
    <dgm:pt modelId="{5894197B-2C7C-4865-AA5A-124ECD447F9E}" type="pres">
      <dgm:prSet presAssocID="{09D4BC17-2831-4E78-8224-94CFBD74D6F1}" presName="parentText" presStyleLbl="node1" presStyleIdx="0" presStyleCnt="5">
        <dgm:presLayoutVars>
          <dgm:chMax val="0"/>
          <dgm:bulletEnabled val="1"/>
        </dgm:presLayoutVars>
      </dgm:prSet>
      <dgm:spPr/>
    </dgm:pt>
    <dgm:pt modelId="{72247C06-0E7F-4250-9937-118791304111}" type="pres">
      <dgm:prSet presAssocID="{F1DA56FA-06A1-499F-AAA2-8B7B58E3B0A0}" presName="spacer" presStyleCnt="0"/>
      <dgm:spPr/>
    </dgm:pt>
    <dgm:pt modelId="{16A4FCA3-B3DE-4887-9DCC-85AB4E6B6BBF}" type="pres">
      <dgm:prSet presAssocID="{C31EF229-F20C-4714-B825-1730C6A98999}" presName="parentText" presStyleLbl="node1" presStyleIdx="1" presStyleCnt="5">
        <dgm:presLayoutVars>
          <dgm:chMax val="0"/>
          <dgm:bulletEnabled val="1"/>
        </dgm:presLayoutVars>
      </dgm:prSet>
      <dgm:spPr/>
    </dgm:pt>
    <dgm:pt modelId="{ED4E9C3E-7D70-48EE-87C8-7E15F0839373}" type="pres">
      <dgm:prSet presAssocID="{BB2AF4DA-4600-4C59-B65E-8A68DBA0B420}" presName="spacer" presStyleCnt="0"/>
      <dgm:spPr/>
    </dgm:pt>
    <dgm:pt modelId="{886B2CF5-7615-451D-9336-259BE4BDF39D}" type="pres">
      <dgm:prSet presAssocID="{3F51B30B-479D-48DA-9536-5F4191D3588F}" presName="parentText" presStyleLbl="node1" presStyleIdx="2" presStyleCnt="5">
        <dgm:presLayoutVars>
          <dgm:chMax val="0"/>
          <dgm:bulletEnabled val="1"/>
        </dgm:presLayoutVars>
      </dgm:prSet>
      <dgm:spPr/>
    </dgm:pt>
    <dgm:pt modelId="{DDA25F55-D5EC-4419-94BB-B19B8955684D}" type="pres">
      <dgm:prSet presAssocID="{476E0A94-2E91-4450-A2A1-16162355CFF5}" presName="spacer" presStyleCnt="0"/>
      <dgm:spPr/>
    </dgm:pt>
    <dgm:pt modelId="{C59FD1EF-53AC-49B6-A47A-729327C9D50E}" type="pres">
      <dgm:prSet presAssocID="{55C8E8BF-812A-4854-B332-1BB370BB0970}" presName="parentText" presStyleLbl="node1" presStyleIdx="3" presStyleCnt="5">
        <dgm:presLayoutVars>
          <dgm:chMax val="0"/>
          <dgm:bulletEnabled val="1"/>
        </dgm:presLayoutVars>
      </dgm:prSet>
      <dgm:spPr/>
    </dgm:pt>
    <dgm:pt modelId="{3137D0BB-2057-44DA-BF24-D3B17DEA2DC4}" type="pres">
      <dgm:prSet presAssocID="{54080CDF-7C25-4F36-84DF-A816ED54AE2E}" presName="spacer" presStyleCnt="0"/>
      <dgm:spPr/>
    </dgm:pt>
    <dgm:pt modelId="{318460D0-829F-4B0B-A6E5-AB1823F9A0DD}" type="pres">
      <dgm:prSet presAssocID="{D516D163-CC08-474B-99E4-280E34F8A195}" presName="parentText" presStyleLbl="node1" presStyleIdx="4" presStyleCnt="5">
        <dgm:presLayoutVars>
          <dgm:chMax val="0"/>
          <dgm:bulletEnabled val="1"/>
        </dgm:presLayoutVars>
      </dgm:prSet>
      <dgm:spPr/>
    </dgm:pt>
  </dgm:ptLst>
  <dgm:cxnLst>
    <dgm:cxn modelId="{9A706B24-1951-474A-9258-BD1095536192}" srcId="{0A1FC0BE-4EAB-438C-AD06-A495AA625B98}" destId="{3F51B30B-479D-48DA-9536-5F4191D3588F}" srcOrd="2" destOrd="0" parTransId="{04D8CFBF-0A17-4EF0-8A80-200723DAA02B}" sibTransId="{476E0A94-2E91-4450-A2A1-16162355CFF5}"/>
    <dgm:cxn modelId="{42087628-A2FC-4459-811B-8C536754FCB7}" type="presOf" srcId="{09D4BC17-2831-4E78-8224-94CFBD74D6F1}" destId="{5894197B-2C7C-4865-AA5A-124ECD447F9E}" srcOrd="0" destOrd="0" presId="urn:microsoft.com/office/officeart/2005/8/layout/vList2"/>
    <dgm:cxn modelId="{2521C33E-5EF6-41F5-83A2-05F73E989610}" type="presOf" srcId="{3F51B30B-479D-48DA-9536-5F4191D3588F}" destId="{886B2CF5-7615-451D-9336-259BE4BDF39D}" srcOrd="0" destOrd="0" presId="urn:microsoft.com/office/officeart/2005/8/layout/vList2"/>
    <dgm:cxn modelId="{BFB76E6A-21AC-4D8F-99B0-A308F652A845}" type="presOf" srcId="{0A1FC0BE-4EAB-438C-AD06-A495AA625B98}" destId="{B5BCADFA-6E72-4317-8752-C8D61E9A04F7}" srcOrd="0" destOrd="0" presId="urn:microsoft.com/office/officeart/2005/8/layout/vList2"/>
    <dgm:cxn modelId="{1FE8904C-FB0E-4795-814D-F966C31AE33A}" type="presOf" srcId="{C31EF229-F20C-4714-B825-1730C6A98999}" destId="{16A4FCA3-B3DE-4887-9DCC-85AB4E6B6BBF}" srcOrd="0" destOrd="0" presId="urn:microsoft.com/office/officeart/2005/8/layout/vList2"/>
    <dgm:cxn modelId="{C0E3A370-F840-4981-92A6-96628F7993E3}" type="presOf" srcId="{D516D163-CC08-474B-99E4-280E34F8A195}" destId="{318460D0-829F-4B0B-A6E5-AB1823F9A0DD}" srcOrd="0" destOrd="0" presId="urn:microsoft.com/office/officeart/2005/8/layout/vList2"/>
    <dgm:cxn modelId="{39693A98-8F3E-4AA9-B8FB-8EE951AA76AD}" srcId="{0A1FC0BE-4EAB-438C-AD06-A495AA625B98}" destId="{C31EF229-F20C-4714-B825-1730C6A98999}" srcOrd="1" destOrd="0" parTransId="{8C8EC062-B7B5-451A-BB93-0136458EB567}" sibTransId="{BB2AF4DA-4600-4C59-B65E-8A68DBA0B420}"/>
    <dgm:cxn modelId="{9FBEC8B8-8748-4D39-9ADF-2E72F3C43EA5}" srcId="{0A1FC0BE-4EAB-438C-AD06-A495AA625B98}" destId="{55C8E8BF-812A-4854-B332-1BB370BB0970}" srcOrd="3" destOrd="0" parTransId="{1D66B09B-580E-4975-BD5B-90403546CE01}" sibTransId="{54080CDF-7C25-4F36-84DF-A816ED54AE2E}"/>
    <dgm:cxn modelId="{A8BF09C2-32EF-41EE-A1EA-C1A766668D3D}" srcId="{0A1FC0BE-4EAB-438C-AD06-A495AA625B98}" destId="{D516D163-CC08-474B-99E4-280E34F8A195}" srcOrd="4" destOrd="0" parTransId="{BD1518BD-EA86-4FFA-9EEF-29CBFD18894C}" sibTransId="{771F1B8A-2398-4241-A252-3BD4834E21F5}"/>
    <dgm:cxn modelId="{E3C2E6EA-197E-487F-99D9-0E91DF29D028}" type="presOf" srcId="{55C8E8BF-812A-4854-B332-1BB370BB0970}" destId="{C59FD1EF-53AC-49B6-A47A-729327C9D50E}" srcOrd="0" destOrd="0" presId="urn:microsoft.com/office/officeart/2005/8/layout/vList2"/>
    <dgm:cxn modelId="{49F537F1-8F5C-4026-8089-0D6437D46DBD}" srcId="{0A1FC0BE-4EAB-438C-AD06-A495AA625B98}" destId="{09D4BC17-2831-4E78-8224-94CFBD74D6F1}" srcOrd="0" destOrd="0" parTransId="{13572494-FA11-4C3E-847D-6E36C4854019}" sibTransId="{F1DA56FA-06A1-499F-AAA2-8B7B58E3B0A0}"/>
    <dgm:cxn modelId="{25638651-BD63-4B84-A883-C2F070C341C1}" type="presParOf" srcId="{B5BCADFA-6E72-4317-8752-C8D61E9A04F7}" destId="{5894197B-2C7C-4865-AA5A-124ECD447F9E}" srcOrd="0" destOrd="0" presId="urn:microsoft.com/office/officeart/2005/8/layout/vList2"/>
    <dgm:cxn modelId="{C5D2059A-0DA0-4231-8E4E-0FAFC7FB357F}" type="presParOf" srcId="{B5BCADFA-6E72-4317-8752-C8D61E9A04F7}" destId="{72247C06-0E7F-4250-9937-118791304111}" srcOrd="1" destOrd="0" presId="urn:microsoft.com/office/officeart/2005/8/layout/vList2"/>
    <dgm:cxn modelId="{4E6B933A-63F1-44AC-99EC-B04758976E70}" type="presParOf" srcId="{B5BCADFA-6E72-4317-8752-C8D61E9A04F7}" destId="{16A4FCA3-B3DE-4887-9DCC-85AB4E6B6BBF}" srcOrd="2" destOrd="0" presId="urn:microsoft.com/office/officeart/2005/8/layout/vList2"/>
    <dgm:cxn modelId="{079A134E-5F6B-4729-B619-19A15F33FDD1}" type="presParOf" srcId="{B5BCADFA-6E72-4317-8752-C8D61E9A04F7}" destId="{ED4E9C3E-7D70-48EE-87C8-7E15F0839373}" srcOrd="3" destOrd="0" presId="urn:microsoft.com/office/officeart/2005/8/layout/vList2"/>
    <dgm:cxn modelId="{2B753045-C61D-4050-8F12-74ED511E254E}" type="presParOf" srcId="{B5BCADFA-6E72-4317-8752-C8D61E9A04F7}" destId="{886B2CF5-7615-451D-9336-259BE4BDF39D}" srcOrd="4" destOrd="0" presId="urn:microsoft.com/office/officeart/2005/8/layout/vList2"/>
    <dgm:cxn modelId="{348005F4-A226-4055-A453-57993A509342}" type="presParOf" srcId="{B5BCADFA-6E72-4317-8752-C8D61E9A04F7}" destId="{DDA25F55-D5EC-4419-94BB-B19B8955684D}" srcOrd="5" destOrd="0" presId="urn:microsoft.com/office/officeart/2005/8/layout/vList2"/>
    <dgm:cxn modelId="{DE6D6769-10C0-44BE-AEFD-F5439970EC4F}" type="presParOf" srcId="{B5BCADFA-6E72-4317-8752-C8D61E9A04F7}" destId="{C59FD1EF-53AC-49B6-A47A-729327C9D50E}" srcOrd="6" destOrd="0" presId="urn:microsoft.com/office/officeart/2005/8/layout/vList2"/>
    <dgm:cxn modelId="{06BA11C0-06E1-4BDE-A252-C722633235D8}" type="presParOf" srcId="{B5BCADFA-6E72-4317-8752-C8D61E9A04F7}" destId="{3137D0BB-2057-44DA-BF24-D3B17DEA2DC4}" srcOrd="7" destOrd="0" presId="urn:microsoft.com/office/officeart/2005/8/layout/vList2"/>
    <dgm:cxn modelId="{573B3399-44CD-4B4A-AA7E-CB699B549911}" type="presParOf" srcId="{B5BCADFA-6E72-4317-8752-C8D61E9A04F7}" destId="{318460D0-829F-4B0B-A6E5-AB1823F9A0D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8BCE75D-BAE0-4B2D-A243-425DCAF4150B}" type="doc">
      <dgm:prSet loTypeId="urn:microsoft.com/office/officeart/2018/2/layout/IconCircle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75B7DDE8-DC67-4C4C-B229-413B135AB602}">
      <dgm:prSet/>
      <dgm:spPr/>
      <dgm:t>
        <a:bodyPr/>
        <a:lstStyle/>
        <a:p>
          <a:r>
            <a:rPr lang="pl-PL" b="0" i="0" dirty="0"/>
            <a:t>Pracownicy dziekanatu/działu  powinni być uprzejmi, ale stanowczy.</a:t>
          </a:r>
          <a:endParaRPr lang="en-US" dirty="0"/>
        </a:p>
      </dgm:t>
    </dgm:pt>
    <dgm:pt modelId="{79ACF0E7-9B16-4CC4-884A-803249E7F8BE}" type="parTrans" cxnId="{78F7D94F-02A9-4E50-BEC7-7956C4466291}">
      <dgm:prSet/>
      <dgm:spPr/>
      <dgm:t>
        <a:bodyPr/>
        <a:lstStyle/>
        <a:p>
          <a:endParaRPr lang="en-US"/>
        </a:p>
      </dgm:t>
    </dgm:pt>
    <dgm:pt modelId="{1E142D13-6BF3-48FF-934C-4C21E7D4B49A}" type="sibTrans" cxnId="{78F7D94F-02A9-4E50-BEC7-7956C4466291}">
      <dgm:prSet/>
      <dgm:spPr/>
      <dgm:t>
        <a:bodyPr/>
        <a:lstStyle/>
        <a:p>
          <a:endParaRPr lang="en-US"/>
        </a:p>
      </dgm:t>
    </dgm:pt>
    <dgm:pt modelId="{EAAAE89B-EBDB-4B9C-A9DD-F55BB305D896}">
      <dgm:prSet/>
      <dgm:spPr/>
      <dgm:t>
        <a:bodyPr/>
        <a:lstStyle/>
        <a:p>
          <a:r>
            <a:rPr lang="pl-PL" b="0" i="0"/>
            <a:t>Udziel wsparcia i wysłuchaj studenta. Pozwól studentowi wyrazić swoje emocje i frustracje, pokazując, że rozumiesz jego trudną sytuację. Możesz powiedzieć np.: „Rozumiem, że to dla Pana/Pani trudna sytuacja”</a:t>
          </a:r>
          <a:endParaRPr lang="en-US"/>
        </a:p>
      </dgm:t>
    </dgm:pt>
    <dgm:pt modelId="{8854EB2F-C986-4188-A927-B75BDBB25F1E}" type="parTrans" cxnId="{33F17B15-57FE-44FF-97EB-E70AEB831BAE}">
      <dgm:prSet/>
      <dgm:spPr/>
      <dgm:t>
        <a:bodyPr/>
        <a:lstStyle/>
        <a:p>
          <a:endParaRPr lang="en-US"/>
        </a:p>
      </dgm:t>
    </dgm:pt>
    <dgm:pt modelId="{B1C87870-DF2B-4753-9665-5A864FAD9332}" type="sibTrans" cxnId="{33F17B15-57FE-44FF-97EB-E70AEB831BAE}">
      <dgm:prSet/>
      <dgm:spPr/>
      <dgm:t>
        <a:bodyPr/>
        <a:lstStyle/>
        <a:p>
          <a:endParaRPr lang="en-US"/>
        </a:p>
      </dgm:t>
    </dgm:pt>
    <dgm:pt modelId="{89FEFE4A-E954-499E-AAC1-172216F02D7A}">
      <dgm:prSet/>
      <dgm:spPr/>
      <dgm:t>
        <a:bodyPr/>
        <a:lstStyle/>
        <a:p>
          <a:r>
            <a:rPr lang="pl-PL" b="0" i="0"/>
            <a:t>Student może pokazać frustrację, ale powinien zakończyć spotkanie z pracownikiem z poczuciem, że otrzymał wsparcie.</a:t>
          </a:r>
          <a:endParaRPr lang="en-US"/>
        </a:p>
      </dgm:t>
    </dgm:pt>
    <dgm:pt modelId="{C0AA0B9E-187F-4C87-BF32-45019DAFC9A7}" type="parTrans" cxnId="{302D2B04-AC43-4FA0-B098-34C0520F81B7}">
      <dgm:prSet/>
      <dgm:spPr/>
      <dgm:t>
        <a:bodyPr/>
        <a:lstStyle/>
        <a:p>
          <a:endParaRPr lang="en-US"/>
        </a:p>
      </dgm:t>
    </dgm:pt>
    <dgm:pt modelId="{E17EF673-FC53-4102-97F6-BB65A4C401E9}" type="sibTrans" cxnId="{302D2B04-AC43-4FA0-B098-34C0520F81B7}">
      <dgm:prSet/>
      <dgm:spPr/>
      <dgm:t>
        <a:bodyPr/>
        <a:lstStyle/>
        <a:p>
          <a:endParaRPr lang="en-US"/>
        </a:p>
      </dgm:t>
    </dgm:pt>
    <dgm:pt modelId="{661C14DF-2BC2-4FDA-967D-60BD1D1213A4}">
      <dgm:prSet/>
      <dgm:spPr/>
      <dgm:t>
        <a:bodyPr/>
        <a:lstStyle/>
        <a:p>
          <a:r>
            <a:rPr lang="pl-PL" b="0" i="0" dirty="0"/>
            <a:t>Pracownik dziekanatu/ działu wyjaśnia procedury, podkreśla obowiązki studenta i proponuje konkretne rozwiązania, aby rozwiązać problem szybko i efektywnie</a:t>
          </a:r>
          <a:endParaRPr lang="en-US" dirty="0"/>
        </a:p>
      </dgm:t>
    </dgm:pt>
    <dgm:pt modelId="{5653CADB-594A-4379-B834-DD2FDDFDA94B}" type="parTrans" cxnId="{9FEA3F09-0795-4B19-AA30-6AF268925B38}">
      <dgm:prSet/>
      <dgm:spPr/>
      <dgm:t>
        <a:bodyPr/>
        <a:lstStyle/>
        <a:p>
          <a:endParaRPr lang="en-US"/>
        </a:p>
      </dgm:t>
    </dgm:pt>
    <dgm:pt modelId="{42D1B842-244C-4F11-B86B-3C5857AA7992}" type="sibTrans" cxnId="{9FEA3F09-0795-4B19-AA30-6AF268925B38}">
      <dgm:prSet/>
      <dgm:spPr/>
      <dgm:t>
        <a:bodyPr/>
        <a:lstStyle/>
        <a:p>
          <a:endParaRPr lang="en-US"/>
        </a:p>
      </dgm:t>
    </dgm:pt>
    <dgm:pt modelId="{85764B17-7AD0-4EF1-92BA-FAF18C55E429}">
      <dgm:prSet/>
      <dgm:spPr/>
      <dgm:t>
        <a:bodyPr/>
        <a:lstStyle/>
        <a:p>
          <a:r>
            <a:rPr lang="pl-PL"/>
            <a:t>Pracownik w</a:t>
          </a:r>
          <a:r>
            <a:rPr lang="pl-PL" b="0" i="0"/>
            <a:t> sytuacji konfliktowej musi zachować profesjonalizm, empatię i jasność komunikacji, jednocześnie wyjaśniając obowiązujące zasady i procedury.</a:t>
          </a:r>
          <a:endParaRPr lang="en-US"/>
        </a:p>
      </dgm:t>
    </dgm:pt>
    <dgm:pt modelId="{ADE9B0D4-4985-4AD3-A34D-BABCE2121BEF}" type="parTrans" cxnId="{56FD1375-47F3-430A-99A0-931F9BAD26EE}">
      <dgm:prSet/>
      <dgm:spPr/>
      <dgm:t>
        <a:bodyPr/>
        <a:lstStyle/>
        <a:p>
          <a:endParaRPr lang="en-US"/>
        </a:p>
      </dgm:t>
    </dgm:pt>
    <dgm:pt modelId="{D97385C8-9847-45AC-B70A-0B3ADD49ACAE}" type="sibTrans" cxnId="{56FD1375-47F3-430A-99A0-931F9BAD26EE}">
      <dgm:prSet/>
      <dgm:spPr/>
      <dgm:t>
        <a:bodyPr/>
        <a:lstStyle/>
        <a:p>
          <a:endParaRPr lang="en-US"/>
        </a:p>
      </dgm:t>
    </dgm:pt>
    <dgm:pt modelId="{641858DD-2C7F-48B8-B955-18FC07824B36}" type="pres">
      <dgm:prSet presAssocID="{38BCE75D-BAE0-4B2D-A243-425DCAF4150B}" presName="root" presStyleCnt="0">
        <dgm:presLayoutVars>
          <dgm:dir/>
          <dgm:resizeHandles val="exact"/>
        </dgm:presLayoutVars>
      </dgm:prSet>
      <dgm:spPr/>
    </dgm:pt>
    <dgm:pt modelId="{D52077FA-39DB-4475-9F8D-4D99F1EAC40A}" type="pres">
      <dgm:prSet presAssocID="{38BCE75D-BAE0-4B2D-A243-425DCAF4150B}" presName="container" presStyleCnt="0">
        <dgm:presLayoutVars>
          <dgm:dir/>
          <dgm:resizeHandles val="exact"/>
        </dgm:presLayoutVars>
      </dgm:prSet>
      <dgm:spPr/>
    </dgm:pt>
    <dgm:pt modelId="{5AE22FCB-3F0B-4360-8F9B-0D2076C3DFAA}" type="pres">
      <dgm:prSet presAssocID="{75B7DDE8-DC67-4C4C-B229-413B135AB602}" presName="compNode" presStyleCnt="0"/>
      <dgm:spPr/>
    </dgm:pt>
    <dgm:pt modelId="{3D0EF4C8-C699-4579-BD4F-2E4F7F4B6224}" type="pres">
      <dgm:prSet presAssocID="{75B7DDE8-DC67-4C4C-B229-413B135AB602}" presName="iconBgRect" presStyleLbl="bgShp" presStyleIdx="0" presStyleCnt="5"/>
      <dgm:spPr/>
    </dgm:pt>
    <dgm:pt modelId="{FC2A7F9E-AD77-4DAC-9E15-1B8CC1E93169}" type="pres">
      <dgm:prSet presAssocID="{75B7DDE8-DC67-4C4C-B229-413B135AB60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of People"/>
        </a:ext>
      </dgm:extLst>
    </dgm:pt>
    <dgm:pt modelId="{2AD6F50F-9339-41F7-8ED6-74754E633DC1}" type="pres">
      <dgm:prSet presAssocID="{75B7DDE8-DC67-4C4C-B229-413B135AB602}" presName="spaceRect" presStyleCnt="0"/>
      <dgm:spPr/>
    </dgm:pt>
    <dgm:pt modelId="{BCCD90C2-9A7E-49CA-9A70-2C7AC3CFBC62}" type="pres">
      <dgm:prSet presAssocID="{75B7DDE8-DC67-4C4C-B229-413B135AB602}" presName="textRect" presStyleLbl="revTx" presStyleIdx="0" presStyleCnt="5">
        <dgm:presLayoutVars>
          <dgm:chMax val="1"/>
          <dgm:chPref val="1"/>
        </dgm:presLayoutVars>
      </dgm:prSet>
      <dgm:spPr/>
    </dgm:pt>
    <dgm:pt modelId="{90FE88B2-F478-45EE-AAE2-7833352007EF}" type="pres">
      <dgm:prSet presAssocID="{1E142D13-6BF3-48FF-934C-4C21E7D4B49A}" presName="sibTrans" presStyleLbl="sibTrans2D1" presStyleIdx="0" presStyleCnt="0"/>
      <dgm:spPr/>
    </dgm:pt>
    <dgm:pt modelId="{F8CB70AF-0ED8-4808-BFD3-E6F26249039A}" type="pres">
      <dgm:prSet presAssocID="{EAAAE89B-EBDB-4B9C-A9DD-F55BB305D896}" presName="compNode" presStyleCnt="0"/>
      <dgm:spPr/>
    </dgm:pt>
    <dgm:pt modelId="{A1D6F7F4-A63C-4DD3-855C-4D8ADF327D9C}" type="pres">
      <dgm:prSet presAssocID="{EAAAE89B-EBDB-4B9C-A9DD-F55BB305D896}" presName="iconBgRect" presStyleLbl="bgShp" presStyleIdx="1" presStyleCnt="5"/>
      <dgm:spPr/>
    </dgm:pt>
    <dgm:pt modelId="{F9680BA5-E49A-42C6-A04F-EA40308E184C}" type="pres">
      <dgm:prSet presAssocID="{EAAAE89B-EBDB-4B9C-A9DD-F55BB305D89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Angel Face Outline"/>
        </a:ext>
      </dgm:extLst>
    </dgm:pt>
    <dgm:pt modelId="{64EABDAA-DACD-41C2-A2D7-FD4040DCE810}" type="pres">
      <dgm:prSet presAssocID="{EAAAE89B-EBDB-4B9C-A9DD-F55BB305D896}" presName="spaceRect" presStyleCnt="0"/>
      <dgm:spPr/>
    </dgm:pt>
    <dgm:pt modelId="{4A5E31DB-D658-4498-9F82-CB9004F69486}" type="pres">
      <dgm:prSet presAssocID="{EAAAE89B-EBDB-4B9C-A9DD-F55BB305D896}" presName="textRect" presStyleLbl="revTx" presStyleIdx="1" presStyleCnt="5">
        <dgm:presLayoutVars>
          <dgm:chMax val="1"/>
          <dgm:chPref val="1"/>
        </dgm:presLayoutVars>
      </dgm:prSet>
      <dgm:spPr/>
    </dgm:pt>
    <dgm:pt modelId="{D5EE9769-E64E-43F8-A410-F14E3414DA31}" type="pres">
      <dgm:prSet presAssocID="{B1C87870-DF2B-4753-9665-5A864FAD9332}" presName="sibTrans" presStyleLbl="sibTrans2D1" presStyleIdx="0" presStyleCnt="0"/>
      <dgm:spPr/>
    </dgm:pt>
    <dgm:pt modelId="{5841AE86-472A-449D-B7EF-C750A6314376}" type="pres">
      <dgm:prSet presAssocID="{89FEFE4A-E954-499E-AAC1-172216F02D7A}" presName="compNode" presStyleCnt="0"/>
      <dgm:spPr/>
    </dgm:pt>
    <dgm:pt modelId="{90244227-6A39-4DF3-803A-D84307A85462}" type="pres">
      <dgm:prSet presAssocID="{89FEFE4A-E954-499E-AAC1-172216F02D7A}" presName="iconBgRect" presStyleLbl="bgShp" presStyleIdx="2" presStyleCnt="5"/>
      <dgm:spPr/>
    </dgm:pt>
    <dgm:pt modelId="{201A7C4A-F7DF-42BF-AEF4-2E528C7FBA44}" type="pres">
      <dgm:prSet presAssocID="{89FEFE4A-E954-499E-AAC1-172216F02D7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ffice Worker"/>
        </a:ext>
      </dgm:extLst>
    </dgm:pt>
    <dgm:pt modelId="{42612AFA-4819-4308-BC59-D05625088D52}" type="pres">
      <dgm:prSet presAssocID="{89FEFE4A-E954-499E-AAC1-172216F02D7A}" presName="spaceRect" presStyleCnt="0"/>
      <dgm:spPr/>
    </dgm:pt>
    <dgm:pt modelId="{632CC62D-7A16-422A-BDB3-3B4AE19324FC}" type="pres">
      <dgm:prSet presAssocID="{89FEFE4A-E954-499E-AAC1-172216F02D7A}" presName="textRect" presStyleLbl="revTx" presStyleIdx="2" presStyleCnt="5">
        <dgm:presLayoutVars>
          <dgm:chMax val="1"/>
          <dgm:chPref val="1"/>
        </dgm:presLayoutVars>
      </dgm:prSet>
      <dgm:spPr/>
    </dgm:pt>
    <dgm:pt modelId="{7D8366AD-C47B-4576-8275-D04DEED8F319}" type="pres">
      <dgm:prSet presAssocID="{E17EF673-FC53-4102-97F6-BB65A4C401E9}" presName="sibTrans" presStyleLbl="sibTrans2D1" presStyleIdx="0" presStyleCnt="0"/>
      <dgm:spPr/>
    </dgm:pt>
    <dgm:pt modelId="{EE86F883-CA3A-4067-9114-2865B063202D}" type="pres">
      <dgm:prSet presAssocID="{661C14DF-2BC2-4FDA-967D-60BD1D1213A4}" presName="compNode" presStyleCnt="0"/>
      <dgm:spPr/>
    </dgm:pt>
    <dgm:pt modelId="{1060E8E5-479D-456E-AEC2-0955C5606E8B}" type="pres">
      <dgm:prSet presAssocID="{661C14DF-2BC2-4FDA-967D-60BD1D1213A4}" presName="iconBgRect" presStyleLbl="bgShp" presStyleIdx="3" presStyleCnt="5"/>
      <dgm:spPr/>
    </dgm:pt>
    <dgm:pt modelId="{1E5741F6-3D82-47F6-8938-B29D38DAC9B9}" type="pres">
      <dgm:prSet presAssocID="{661C14DF-2BC2-4FDA-967D-60BD1D1213A4}"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Znacznik wyboru"/>
        </a:ext>
      </dgm:extLst>
    </dgm:pt>
    <dgm:pt modelId="{CF490D9A-D937-476C-8ACE-B0F53034AB12}" type="pres">
      <dgm:prSet presAssocID="{661C14DF-2BC2-4FDA-967D-60BD1D1213A4}" presName="spaceRect" presStyleCnt="0"/>
      <dgm:spPr/>
    </dgm:pt>
    <dgm:pt modelId="{8D03A102-FEC9-41D7-A9DC-69A85E1FD803}" type="pres">
      <dgm:prSet presAssocID="{661C14DF-2BC2-4FDA-967D-60BD1D1213A4}" presName="textRect" presStyleLbl="revTx" presStyleIdx="3" presStyleCnt="5" custScaleX="117239">
        <dgm:presLayoutVars>
          <dgm:chMax val="1"/>
          <dgm:chPref val="1"/>
        </dgm:presLayoutVars>
      </dgm:prSet>
      <dgm:spPr/>
    </dgm:pt>
    <dgm:pt modelId="{B6FC1E2E-461F-4C31-B69B-F053BA30E522}" type="pres">
      <dgm:prSet presAssocID="{42D1B842-244C-4F11-B86B-3C5857AA7992}" presName="sibTrans" presStyleLbl="sibTrans2D1" presStyleIdx="0" presStyleCnt="0"/>
      <dgm:spPr/>
    </dgm:pt>
    <dgm:pt modelId="{D64423E9-A2A6-4C30-8841-323F052FCA6E}" type="pres">
      <dgm:prSet presAssocID="{85764B17-7AD0-4EF1-92BA-FAF18C55E429}" presName="compNode" presStyleCnt="0"/>
      <dgm:spPr/>
    </dgm:pt>
    <dgm:pt modelId="{D6445F49-E61D-4434-A599-597E0F40D1B9}" type="pres">
      <dgm:prSet presAssocID="{85764B17-7AD0-4EF1-92BA-FAF18C55E429}" presName="iconBgRect" presStyleLbl="bgShp" presStyleIdx="4" presStyleCnt="5"/>
      <dgm:spPr/>
    </dgm:pt>
    <dgm:pt modelId="{F39C6F7B-AB7D-4B85-974C-8467F33F3C24}" type="pres">
      <dgm:prSet presAssocID="{85764B17-7AD0-4EF1-92BA-FAF18C55E42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zat"/>
        </a:ext>
      </dgm:extLst>
    </dgm:pt>
    <dgm:pt modelId="{9E0F1F2C-DDA6-4E41-A4C4-1476F8F757C6}" type="pres">
      <dgm:prSet presAssocID="{85764B17-7AD0-4EF1-92BA-FAF18C55E429}" presName="spaceRect" presStyleCnt="0"/>
      <dgm:spPr/>
    </dgm:pt>
    <dgm:pt modelId="{18B85D7C-189E-4F83-8978-65BE21535DA9}" type="pres">
      <dgm:prSet presAssocID="{85764B17-7AD0-4EF1-92BA-FAF18C55E429}" presName="textRect" presStyleLbl="revTx" presStyleIdx="4" presStyleCnt="5">
        <dgm:presLayoutVars>
          <dgm:chMax val="1"/>
          <dgm:chPref val="1"/>
        </dgm:presLayoutVars>
      </dgm:prSet>
      <dgm:spPr/>
    </dgm:pt>
  </dgm:ptLst>
  <dgm:cxnLst>
    <dgm:cxn modelId="{302D2B04-AC43-4FA0-B098-34C0520F81B7}" srcId="{38BCE75D-BAE0-4B2D-A243-425DCAF4150B}" destId="{89FEFE4A-E954-499E-AAC1-172216F02D7A}" srcOrd="2" destOrd="0" parTransId="{C0AA0B9E-187F-4C87-BF32-45019DAFC9A7}" sibTransId="{E17EF673-FC53-4102-97F6-BB65A4C401E9}"/>
    <dgm:cxn modelId="{9FEA3F09-0795-4B19-AA30-6AF268925B38}" srcId="{38BCE75D-BAE0-4B2D-A243-425DCAF4150B}" destId="{661C14DF-2BC2-4FDA-967D-60BD1D1213A4}" srcOrd="3" destOrd="0" parTransId="{5653CADB-594A-4379-B834-DD2FDDFDA94B}" sibTransId="{42D1B842-244C-4F11-B86B-3C5857AA7992}"/>
    <dgm:cxn modelId="{33F17B15-57FE-44FF-97EB-E70AEB831BAE}" srcId="{38BCE75D-BAE0-4B2D-A243-425DCAF4150B}" destId="{EAAAE89B-EBDB-4B9C-A9DD-F55BB305D896}" srcOrd="1" destOrd="0" parTransId="{8854EB2F-C986-4188-A927-B75BDBB25F1E}" sibTransId="{B1C87870-DF2B-4753-9665-5A864FAD9332}"/>
    <dgm:cxn modelId="{1047A71F-C81A-4767-8F38-364F90D536FF}" type="presOf" srcId="{B1C87870-DF2B-4753-9665-5A864FAD9332}" destId="{D5EE9769-E64E-43F8-A410-F14E3414DA31}" srcOrd="0" destOrd="0" presId="urn:microsoft.com/office/officeart/2018/2/layout/IconCircleList"/>
    <dgm:cxn modelId="{6E3BE133-D83A-4C0B-8567-781DD696CE6C}" type="presOf" srcId="{661C14DF-2BC2-4FDA-967D-60BD1D1213A4}" destId="{8D03A102-FEC9-41D7-A9DC-69A85E1FD803}" srcOrd="0" destOrd="0" presId="urn:microsoft.com/office/officeart/2018/2/layout/IconCircleList"/>
    <dgm:cxn modelId="{D5026B65-ED57-416B-A27A-90976D7A6600}" type="presOf" srcId="{89FEFE4A-E954-499E-AAC1-172216F02D7A}" destId="{632CC62D-7A16-422A-BDB3-3B4AE19324FC}" srcOrd="0" destOrd="0" presId="urn:microsoft.com/office/officeart/2018/2/layout/IconCircleList"/>
    <dgm:cxn modelId="{2878184C-CAA1-4979-B5C5-782C8DDFAA32}" type="presOf" srcId="{85764B17-7AD0-4EF1-92BA-FAF18C55E429}" destId="{18B85D7C-189E-4F83-8978-65BE21535DA9}" srcOrd="0" destOrd="0" presId="urn:microsoft.com/office/officeart/2018/2/layout/IconCircleList"/>
    <dgm:cxn modelId="{E136454E-F3A3-4D9D-BD1B-A384095369CB}" type="presOf" srcId="{75B7DDE8-DC67-4C4C-B229-413B135AB602}" destId="{BCCD90C2-9A7E-49CA-9A70-2C7AC3CFBC62}" srcOrd="0" destOrd="0" presId="urn:microsoft.com/office/officeart/2018/2/layout/IconCircleList"/>
    <dgm:cxn modelId="{78F7D94F-02A9-4E50-BEC7-7956C4466291}" srcId="{38BCE75D-BAE0-4B2D-A243-425DCAF4150B}" destId="{75B7DDE8-DC67-4C4C-B229-413B135AB602}" srcOrd="0" destOrd="0" parTransId="{79ACF0E7-9B16-4CC4-884A-803249E7F8BE}" sibTransId="{1E142D13-6BF3-48FF-934C-4C21E7D4B49A}"/>
    <dgm:cxn modelId="{4714B950-190A-4FFB-8F6C-771F928A524E}" type="presOf" srcId="{42D1B842-244C-4F11-B86B-3C5857AA7992}" destId="{B6FC1E2E-461F-4C31-B69B-F053BA30E522}" srcOrd="0" destOrd="0" presId="urn:microsoft.com/office/officeart/2018/2/layout/IconCircleList"/>
    <dgm:cxn modelId="{56FD1375-47F3-430A-99A0-931F9BAD26EE}" srcId="{38BCE75D-BAE0-4B2D-A243-425DCAF4150B}" destId="{85764B17-7AD0-4EF1-92BA-FAF18C55E429}" srcOrd="4" destOrd="0" parTransId="{ADE9B0D4-4985-4AD3-A34D-BABCE2121BEF}" sibTransId="{D97385C8-9847-45AC-B70A-0B3ADD49ACAE}"/>
    <dgm:cxn modelId="{6922787B-DDB3-4A93-9253-AF343ABC24EE}" type="presOf" srcId="{1E142D13-6BF3-48FF-934C-4C21E7D4B49A}" destId="{90FE88B2-F478-45EE-AAE2-7833352007EF}" srcOrd="0" destOrd="0" presId="urn:microsoft.com/office/officeart/2018/2/layout/IconCircleList"/>
    <dgm:cxn modelId="{D58659BC-FECB-4F93-93B8-9005FAD98F40}" type="presOf" srcId="{E17EF673-FC53-4102-97F6-BB65A4C401E9}" destId="{7D8366AD-C47B-4576-8275-D04DEED8F319}" srcOrd="0" destOrd="0" presId="urn:microsoft.com/office/officeart/2018/2/layout/IconCircleList"/>
    <dgm:cxn modelId="{1DF3D0CE-919F-48E0-B6F2-E1D84DEE9E0B}" type="presOf" srcId="{38BCE75D-BAE0-4B2D-A243-425DCAF4150B}" destId="{641858DD-2C7F-48B8-B955-18FC07824B36}" srcOrd="0" destOrd="0" presId="urn:microsoft.com/office/officeart/2018/2/layout/IconCircleList"/>
    <dgm:cxn modelId="{7AB232F4-2DF0-4BDD-99FF-6A2D4840F62C}" type="presOf" srcId="{EAAAE89B-EBDB-4B9C-A9DD-F55BB305D896}" destId="{4A5E31DB-D658-4498-9F82-CB9004F69486}" srcOrd="0" destOrd="0" presId="urn:microsoft.com/office/officeart/2018/2/layout/IconCircleList"/>
    <dgm:cxn modelId="{EFFA6DD9-736F-460A-939C-18DF5B3E6FF0}" type="presParOf" srcId="{641858DD-2C7F-48B8-B955-18FC07824B36}" destId="{D52077FA-39DB-4475-9F8D-4D99F1EAC40A}" srcOrd="0" destOrd="0" presId="urn:microsoft.com/office/officeart/2018/2/layout/IconCircleList"/>
    <dgm:cxn modelId="{2CE51E66-1C35-4DA9-99FA-E1872D7920C3}" type="presParOf" srcId="{D52077FA-39DB-4475-9F8D-4D99F1EAC40A}" destId="{5AE22FCB-3F0B-4360-8F9B-0D2076C3DFAA}" srcOrd="0" destOrd="0" presId="urn:microsoft.com/office/officeart/2018/2/layout/IconCircleList"/>
    <dgm:cxn modelId="{DC502163-20FB-4B28-9E01-41A1361C31B6}" type="presParOf" srcId="{5AE22FCB-3F0B-4360-8F9B-0D2076C3DFAA}" destId="{3D0EF4C8-C699-4579-BD4F-2E4F7F4B6224}" srcOrd="0" destOrd="0" presId="urn:microsoft.com/office/officeart/2018/2/layout/IconCircleList"/>
    <dgm:cxn modelId="{64E81A3B-B9F9-4ED9-B551-6EDB6809BE3C}" type="presParOf" srcId="{5AE22FCB-3F0B-4360-8F9B-0D2076C3DFAA}" destId="{FC2A7F9E-AD77-4DAC-9E15-1B8CC1E93169}" srcOrd="1" destOrd="0" presId="urn:microsoft.com/office/officeart/2018/2/layout/IconCircleList"/>
    <dgm:cxn modelId="{0715511A-AFB3-4B3A-BF0F-B58408D06541}" type="presParOf" srcId="{5AE22FCB-3F0B-4360-8F9B-0D2076C3DFAA}" destId="{2AD6F50F-9339-41F7-8ED6-74754E633DC1}" srcOrd="2" destOrd="0" presId="urn:microsoft.com/office/officeart/2018/2/layout/IconCircleList"/>
    <dgm:cxn modelId="{315F90F7-7C81-42C0-A941-32DB3809609B}" type="presParOf" srcId="{5AE22FCB-3F0B-4360-8F9B-0D2076C3DFAA}" destId="{BCCD90C2-9A7E-49CA-9A70-2C7AC3CFBC62}" srcOrd="3" destOrd="0" presId="urn:microsoft.com/office/officeart/2018/2/layout/IconCircleList"/>
    <dgm:cxn modelId="{84A03D85-A8C6-4627-88E0-99A7DDD855C5}" type="presParOf" srcId="{D52077FA-39DB-4475-9F8D-4D99F1EAC40A}" destId="{90FE88B2-F478-45EE-AAE2-7833352007EF}" srcOrd="1" destOrd="0" presId="urn:microsoft.com/office/officeart/2018/2/layout/IconCircleList"/>
    <dgm:cxn modelId="{622F64AF-6B72-422A-A3A7-2EEA19B90B90}" type="presParOf" srcId="{D52077FA-39DB-4475-9F8D-4D99F1EAC40A}" destId="{F8CB70AF-0ED8-4808-BFD3-E6F26249039A}" srcOrd="2" destOrd="0" presId="urn:microsoft.com/office/officeart/2018/2/layout/IconCircleList"/>
    <dgm:cxn modelId="{6CBD236C-0A17-4589-8D0E-BDABDDC2E983}" type="presParOf" srcId="{F8CB70AF-0ED8-4808-BFD3-E6F26249039A}" destId="{A1D6F7F4-A63C-4DD3-855C-4D8ADF327D9C}" srcOrd="0" destOrd="0" presId="urn:microsoft.com/office/officeart/2018/2/layout/IconCircleList"/>
    <dgm:cxn modelId="{E878A22B-27F2-4A2E-88B4-A920286F5D20}" type="presParOf" srcId="{F8CB70AF-0ED8-4808-BFD3-E6F26249039A}" destId="{F9680BA5-E49A-42C6-A04F-EA40308E184C}" srcOrd="1" destOrd="0" presId="urn:microsoft.com/office/officeart/2018/2/layout/IconCircleList"/>
    <dgm:cxn modelId="{75941EC9-F78F-4C57-BBCD-DCF068CE75D7}" type="presParOf" srcId="{F8CB70AF-0ED8-4808-BFD3-E6F26249039A}" destId="{64EABDAA-DACD-41C2-A2D7-FD4040DCE810}" srcOrd="2" destOrd="0" presId="urn:microsoft.com/office/officeart/2018/2/layout/IconCircleList"/>
    <dgm:cxn modelId="{6268FCB4-782D-4CC2-94EF-1A9CBC4013A1}" type="presParOf" srcId="{F8CB70AF-0ED8-4808-BFD3-E6F26249039A}" destId="{4A5E31DB-D658-4498-9F82-CB9004F69486}" srcOrd="3" destOrd="0" presId="urn:microsoft.com/office/officeart/2018/2/layout/IconCircleList"/>
    <dgm:cxn modelId="{AA685AAF-2C44-4782-812F-BA31634CBA8C}" type="presParOf" srcId="{D52077FA-39DB-4475-9F8D-4D99F1EAC40A}" destId="{D5EE9769-E64E-43F8-A410-F14E3414DA31}" srcOrd="3" destOrd="0" presId="urn:microsoft.com/office/officeart/2018/2/layout/IconCircleList"/>
    <dgm:cxn modelId="{32AA98A5-2E9F-4FCA-B780-A790F5BAA25C}" type="presParOf" srcId="{D52077FA-39DB-4475-9F8D-4D99F1EAC40A}" destId="{5841AE86-472A-449D-B7EF-C750A6314376}" srcOrd="4" destOrd="0" presId="urn:microsoft.com/office/officeart/2018/2/layout/IconCircleList"/>
    <dgm:cxn modelId="{DCE18836-3AD0-43F7-9860-9B4931D0E81F}" type="presParOf" srcId="{5841AE86-472A-449D-B7EF-C750A6314376}" destId="{90244227-6A39-4DF3-803A-D84307A85462}" srcOrd="0" destOrd="0" presId="urn:microsoft.com/office/officeart/2018/2/layout/IconCircleList"/>
    <dgm:cxn modelId="{4DB83009-268A-49C2-A511-30269DB27421}" type="presParOf" srcId="{5841AE86-472A-449D-B7EF-C750A6314376}" destId="{201A7C4A-F7DF-42BF-AEF4-2E528C7FBA44}" srcOrd="1" destOrd="0" presId="urn:microsoft.com/office/officeart/2018/2/layout/IconCircleList"/>
    <dgm:cxn modelId="{75821C9D-96DB-43D4-85EB-4C19AA1BEF1D}" type="presParOf" srcId="{5841AE86-472A-449D-B7EF-C750A6314376}" destId="{42612AFA-4819-4308-BC59-D05625088D52}" srcOrd="2" destOrd="0" presId="urn:microsoft.com/office/officeart/2018/2/layout/IconCircleList"/>
    <dgm:cxn modelId="{79892996-05B5-4A17-93E3-819773926649}" type="presParOf" srcId="{5841AE86-472A-449D-B7EF-C750A6314376}" destId="{632CC62D-7A16-422A-BDB3-3B4AE19324FC}" srcOrd="3" destOrd="0" presId="urn:microsoft.com/office/officeart/2018/2/layout/IconCircleList"/>
    <dgm:cxn modelId="{10B426E6-672F-4187-9987-C9AD4D3DE2D4}" type="presParOf" srcId="{D52077FA-39DB-4475-9F8D-4D99F1EAC40A}" destId="{7D8366AD-C47B-4576-8275-D04DEED8F319}" srcOrd="5" destOrd="0" presId="urn:microsoft.com/office/officeart/2018/2/layout/IconCircleList"/>
    <dgm:cxn modelId="{F02B1F5F-1A68-4CDC-9F6B-CF0034F2DB5D}" type="presParOf" srcId="{D52077FA-39DB-4475-9F8D-4D99F1EAC40A}" destId="{EE86F883-CA3A-4067-9114-2865B063202D}" srcOrd="6" destOrd="0" presId="urn:microsoft.com/office/officeart/2018/2/layout/IconCircleList"/>
    <dgm:cxn modelId="{3EB22C8A-057A-4FB3-9B88-33D171626E05}" type="presParOf" srcId="{EE86F883-CA3A-4067-9114-2865B063202D}" destId="{1060E8E5-479D-456E-AEC2-0955C5606E8B}" srcOrd="0" destOrd="0" presId="urn:microsoft.com/office/officeart/2018/2/layout/IconCircleList"/>
    <dgm:cxn modelId="{0D53E96B-5B34-4F81-BB50-3B69156D758E}" type="presParOf" srcId="{EE86F883-CA3A-4067-9114-2865B063202D}" destId="{1E5741F6-3D82-47F6-8938-B29D38DAC9B9}" srcOrd="1" destOrd="0" presId="urn:microsoft.com/office/officeart/2018/2/layout/IconCircleList"/>
    <dgm:cxn modelId="{61A92376-ED0A-48E7-931F-01DE48256C95}" type="presParOf" srcId="{EE86F883-CA3A-4067-9114-2865B063202D}" destId="{CF490D9A-D937-476C-8ACE-B0F53034AB12}" srcOrd="2" destOrd="0" presId="urn:microsoft.com/office/officeart/2018/2/layout/IconCircleList"/>
    <dgm:cxn modelId="{1DFBFD1C-81A2-4AA2-AC44-3D15E3F86DCC}" type="presParOf" srcId="{EE86F883-CA3A-4067-9114-2865B063202D}" destId="{8D03A102-FEC9-41D7-A9DC-69A85E1FD803}" srcOrd="3" destOrd="0" presId="urn:microsoft.com/office/officeart/2018/2/layout/IconCircleList"/>
    <dgm:cxn modelId="{84B735D8-FEDB-4F0B-85C8-A4B4B17F3DE1}" type="presParOf" srcId="{D52077FA-39DB-4475-9F8D-4D99F1EAC40A}" destId="{B6FC1E2E-461F-4C31-B69B-F053BA30E522}" srcOrd="7" destOrd="0" presId="urn:microsoft.com/office/officeart/2018/2/layout/IconCircleList"/>
    <dgm:cxn modelId="{E1962224-3EAE-4060-8E62-7A391B1C52CE}" type="presParOf" srcId="{D52077FA-39DB-4475-9F8D-4D99F1EAC40A}" destId="{D64423E9-A2A6-4C30-8841-323F052FCA6E}" srcOrd="8" destOrd="0" presId="urn:microsoft.com/office/officeart/2018/2/layout/IconCircleList"/>
    <dgm:cxn modelId="{B8BDEEA2-CC24-4B37-B0EE-452AED82DD6E}" type="presParOf" srcId="{D64423E9-A2A6-4C30-8841-323F052FCA6E}" destId="{D6445F49-E61D-4434-A599-597E0F40D1B9}" srcOrd="0" destOrd="0" presId="urn:microsoft.com/office/officeart/2018/2/layout/IconCircleList"/>
    <dgm:cxn modelId="{218D5B35-EA7A-4570-BFCB-98E8CAC99DCB}" type="presParOf" srcId="{D64423E9-A2A6-4C30-8841-323F052FCA6E}" destId="{F39C6F7B-AB7D-4B85-974C-8467F33F3C24}" srcOrd="1" destOrd="0" presId="urn:microsoft.com/office/officeart/2018/2/layout/IconCircleList"/>
    <dgm:cxn modelId="{3239B175-F463-4ED9-BCF5-6BA7974CF0E9}" type="presParOf" srcId="{D64423E9-A2A6-4C30-8841-323F052FCA6E}" destId="{9E0F1F2C-DDA6-4E41-A4C4-1476F8F757C6}" srcOrd="2" destOrd="0" presId="urn:microsoft.com/office/officeart/2018/2/layout/IconCircleList"/>
    <dgm:cxn modelId="{E138AF5E-6B6D-4D6F-9452-B250B560B8A7}" type="presParOf" srcId="{D64423E9-A2A6-4C30-8841-323F052FCA6E}" destId="{18B85D7C-189E-4F83-8978-65BE21535DA9}"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FDD85B-478D-4597-BE59-9798C379B78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5A09771-1CB3-4378-A75B-F984823E2820}">
      <dgm:prSet/>
      <dgm:spPr/>
      <dgm:t>
        <a:bodyPr/>
        <a:lstStyle/>
        <a:p>
          <a:r>
            <a:rPr lang="pl-PL" b="0" i="0"/>
            <a:t>Zachowaj spokój i profesjonalizm. Nie odpowiadaj emocjonalnie na krzyk, mów spokojnym, opanowanym tonem, co pomoże uspokoić sytuację i zapobiegnie eskalacji konfliktu</a:t>
          </a:r>
          <a:endParaRPr lang="en-US"/>
        </a:p>
      </dgm:t>
    </dgm:pt>
    <dgm:pt modelId="{6C6D1290-080B-49ED-BAC0-392F7042DBBD}" type="parTrans" cxnId="{4B03070B-E109-49FF-8793-857290A47358}">
      <dgm:prSet/>
      <dgm:spPr/>
      <dgm:t>
        <a:bodyPr/>
        <a:lstStyle/>
        <a:p>
          <a:endParaRPr lang="en-US"/>
        </a:p>
      </dgm:t>
    </dgm:pt>
    <dgm:pt modelId="{797348C0-EF1A-468F-8B94-EA5F5ECFDBA1}" type="sibTrans" cxnId="{4B03070B-E109-49FF-8793-857290A47358}">
      <dgm:prSet/>
      <dgm:spPr/>
      <dgm:t>
        <a:bodyPr/>
        <a:lstStyle/>
        <a:p>
          <a:endParaRPr lang="en-US"/>
        </a:p>
      </dgm:t>
    </dgm:pt>
    <dgm:pt modelId="{ADD96D5F-F26B-49E7-BC5A-988F282F438E}">
      <dgm:prSet/>
      <dgm:spPr/>
      <dgm:t>
        <a:bodyPr/>
        <a:lstStyle/>
        <a:p>
          <a:r>
            <a:rPr lang="pl-PL" b="0" i="0"/>
            <a:t>W razie potrzeby angażuj innych pracowników lub doradców.</a:t>
          </a:r>
          <a:endParaRPr lang="en-US"/>
        </a:p>
      </dgm:t>
    </dgm:pt>
    <dgm:pt modelId="{09DDF966-D8AE-4815-BEF1-91E205EB852E}" type="parTrans" cxnId="{0E7BEEA1-5DE0-4425-9801-0D5E2C1BE955}">
      <dgm:prSet/>
      <dgm:spPr/>
      <dgm:t>
        <a:bodyPr/>
        <a:lstStyle/>
        <a:p>
          <a:endParaRPr lang="en-US"/>
        </a:p>
      </dgm:t>
    </dgm:pt>
    <dgm:pt modelId="{B98CCF1F-1DA7-4509-B444-B8857753E7E2}" type="sibTrans" cxnId="{0E7BEEA1-5DE0-4425-9801-0D5E2C1BE955}">
      <dgm:prSet/>
      <dgm:spPr/>
      <dgm:t>
        <a:bodyPr/>
        <a:lstStyle/>
        <a:p>
          <a:endParaRPr lang="en-US"/>
        </a:p>
      </dgm:t>
    </dgm:pt>
    <dgm:pt modelId="{13785146-DCA3-4903-AADB-93FEF0FEAFC3}">
      <dgm:prSet/>
      <dgm:spPr/>
      <dgm:t>
        <a:bodyPr/>
        <a:lstStyle/>
        <a:p>
          <a:r>
            <a:rPr lang="pl-PL" b="0" i="0"/>
            <a:t>Dbaj o bezpieczeństwo swoje i innych, a w przypadku agresji stosuj odpowiednie procedury.</a:t>
          </a:r>
          <a:endParaRPr lang="en-US"/>
        </a:p>
      </dgm:t>
    </dgm:pt>
    <dgm:pt modelId="{83C56BBD-CD07-4DCD-A1FF-85C75F2D1B70}" type="parTrans" cxnId="{7346BE3E-19A8-4010-BE2B-6130DD50AB69}">
      <dgm:prSet/>
      <dgm:spPr/>
      <dgm:t>
        <a:bodyPr/>
        <a:lstStyle/>
        <a:p>
          <a:endParaRPr lang="en-US"/>
        </a:p>
      </dgm:t>
    </dgm:pt>
    <dgm:pt modelId="{C4ECB7B1-579D-41E1-B528-7CAC45F190C7}" type="sibTrans" cxnId="{7346BE3E-19A8-4010-BE2B-6130DD50AB69}">
      <dgm:prSet/>
      <dgm:spPr/>
      <dgm:t>
        <a:bodyPr/>
        <a:lstStyle/>
        <a:p>
          <a:endParaRPr lang="en-US"/>
        </a:p>
      </dgm:t>
    </dgm:pt>
    <dgm:pt modelId="{FF3A42C0-6A71-4AE9-9FC1-E5B9D14014DA}">
      <dgm:prSet/>
      <dgm:spPr/>
      <dgm:t>
        <a:bodyPr/>
        <a:lstStyle/>
        <a:p>
          <a:r>
            <a:rPr lang="pl-PL" b="0" i="0"/>
            <a:t>Dokumentuj zdarzenie. Sporządź notatkę służbową z przebiegu sytuacji, co może być przydatne w dalszym postępowaniu.</a:t>
          </a:r>
          <a:endParaRPr lang="en-US"/>
        </a:p>
      </dgm:t>
    </dgm:pt>
    <dgm:pt modelId="{1AA4824E-B718-451C-9DAE-2BB2D37A3FDE}" type="parTrans" cxnId="{49CD8A4A-1933-4C59-A2E8-F8860FA3F7AB}">
      <dgm:prSet/>
      <dgm:spPr/>
      <dgm:t>
        <a:bodyPr/>
        <a:lstStyle/>
        <a:p>
          <a:endParaRPr lang="en-US"/>
        </a:p>
      </dgm:t>
    </dgm:pt>
    <dgm:pt modelId="{871A4117-E6C1-4803-8063-730458E66A59}" type="sibTrans" cxnId="{49CD8A4A-1933-4C59-A2E8-F8860FA3F7AB}">
      <dgm:prSet/>
      <dgm:spPr/>
      <dgm:t>
        <a:bodyPr/>
        <a:lstStyle/>
        <a:p>
          <a:endParaRPr lang="en-US"/>
        </a:p>
      </dgm:t>
    </dgm:pt>
    <dgm:pt modelId="{A68661FB-566B-44F1-B6E7-6E9DF28C16F8}" type="pres">
      <dgm:prSet presAssocID="{EBFDD85B-478D-4597-BE59-9798C379B786}" presName="linear" presStyleCnt="0">
        <dgm:presLayoutVars>
          <dgm:animLvl val="lvl"/>
          <dgm:resizeHandles val="exact"/>
        </dgm:presLayoutVars>
      </dgm:prSet>
      <dgm:spPr/>
    </dgm:pt>
    <dgm:pt modelId="{293437DE-5613-4DF9-8710-19C789910D2B}" type="pres">
      <dgm:prSet presAssocID="{15A09771-1CB3-4378-A75B-F984823E2820}" presName="parentText" presStyleLbl="node1" presStyleIdx="0" presStyleCnt="4">
        <dgm:presLayoutVars>
          <dgm:chMax val="0"/>
          <dgm:bulletEnabled val="1"/>
        </dgm:presLayoutVars>
      </dgm:prSet>
      <dgm:spPr/>
    </dgm:pt>
    <dgm:pt modelId="{BA596114-5E0E-4A08-8D98-31666667BB57}" type="pres">
      <dgm:prSet presAssocID="{797348C0-EF1A-468F-8B94-EA5F5ECFDBA1}" presName="spacer" presStyleCnt="0"/>
      <dgm:spPr/>
    </dgm:pt>
    <dgm:pt modelId="{902045AC-27E3-4AA3-B8FB-2CDA8205B80B}" type="pres">
      <dgm:prSet presAssocID="{ADD96D5F-F26B-49E7-BC5A-988F282F438E}" presName="parentText" presStyleLbl="node1" presStyleIdx="1" presStyleCnt="4">
        <dgm:presLayoutVars>
          <dgm:chMax val="0"/>
          <dgm:bulletEnabled val="1"/>
        </dgm:presLayoutVars>
      </dgm:prSet>
      <dgm:spPr/>
    </dgm:pt>
    <dgm:pt modelId="{666ABFDA-6F49-44D5-ABE5-88501E2DB47B}" type="pres">
      <dgm:prSet presAssocID="{B98CCF1F-1DA7-4509-B444-B8857753E7E2}" presName="spacer" presStyleCnt="0"/>
      <dgm:spPr/>
    </dgm:pt>
    <dgm:pt modelId="{6FCC2D61-1D87-4F56-A760-94BD93B6BD84}" type="pres">
      <dgm:prSet presAssocID="{13785146-DCA3-4903-AADB-93FEF0FEAFC3}" presName="parentText" presStyleLbl="node1" presStyleIdx="2" presStyleCnt="4">
        <dgm:presLayoutVars>
          <dgm:chMax val="0"/>
          <dgm:bulletEnabled val="1"/>
        </dgm:presLayoutVars>
      </dgm:prSet>
      <dgm:spPr/>
    </dgm:pt>
    <dgm:pt modelId="{0ED172C8-1F77-4D87-846E-B90AE8AB8319}" type="pres">
      <dgm:prSet presAssocID="{C4ECB7B1-579D-41E1-B528-7CAC45F190C7}" presName="spacer" presStyleCnt="0"/>
      <dgm:spPr/>
    </dgm:pt>
    <dgm:pt modelId="{DD859438-754E-42A7-9E07-333A25E5213F}" type="pres">
      <dgm:prSet presAssocID="{FF3A42C0-6A71-4AE9-9FC1-E5B9D14014DA}" presName="parentText" presStyleLbl="node1" presStyleIdx="3" presStyleCnt="4">
        <dgm:presLayoutVars>
          <dgm:chMax val="0"/>
          <dgm:bulletEnabled val="1"/>
        </dgm:presLayoutVars>
      </dgm:prSet>
      <dgm:spPr/>
    </dgm:pt>
  </dgm:ptLst>
  <dgm:cxnLst>
    <dgm:cxn modelId="{4B03070B-E109-49FF-8793-857290A47358}" srcId="{EBFDD85B-478D-4597-BE59-9798C379B786}" destId="{15A09771-1CB3-4378-A75B-F984823E2820}" srcOrd="0" destOrd="0" parTransId="{6C6D1290-080B-49ED-BAC0-392F7042DBBD}" sibTransId="{797348C0-EF1A-468F-8B94-EA5F5ECFDBA1}"/>
    <dgm:cxn modelId="{6822D73D-46D8-4878-AC55-35F329778719}" type="presOf" srcId="{ADD96D5F-F26B-49E7-BC5A-988F282F438E}" destId="{902045AC-27E3-4AA3-B8FB-2CDA8205B80B}" srcOrd="0" destOrd="0" presId="urn:microsoft.com/office/officeart/2005/8/layout/vList2"/>
    <dgm:cxn modelId="{7346BE3E-19A8-4010-BE2B-6130DD50AB69}" srcId="{EBFDD85B-478D-4597-BE59-9798C379B786}" destId="{13785146-DCA3-4903-AADB-93FEF0FEAFC3}" srcOrd="2" destOrd="0" parTransId="{83C56BBD-CD07-4DCD-A1FF-85C75F2D1B70}" sibTransId="{C4ECB7B1-579D-41E1-B528-7CAC45F190C7}"/>
    <dgm:cxn modelId="{49CD8A4A-1933-4C59-A2E8-F8860FA3F7AB}" srcId="{EBFDD85B-478D-4597-BE59-9798C379B786}" destId="{FF3A42C0-6A71-4AE9-9FC1-E5B9D14014DA}" srcOrd="3" destOrd="0" parTransId="{1AA4824E-B718-451C-9DAE-2BB2D37A3FDE}" sibTransId="{871A4117-E6C1-4803-8063-730458E66A59}"/>
    <dgm:cxn modelId="{F8C24381-B142-423D-81C8-1B8FEF101772}" type="presOf" srcId="{13785146-DCA3-4903-AADB-93FEF0FEAFC3}" destId="{6FCC2D61-1D87-4F56-A760-94BD93B6BD84}" srcOrd="0" destOrd="0" presId="urn:microsoft.com/office/officeart/2005/8/layout/vList2"/>
    <dgm:cxn modelId="{E6C2BE99-5FBA-48E6-AC8B-FEFE4E931241}" type="presOf" srcId="{15A09771-1CB3-4378-A75B-F984823E2820}" destId="{293437DE-5613-4DF9-8710-19C789910D2B}" srcOrd="0" destOrd="0" presId="urn:microsoft.com/office/officeart/2005/8/layout/vList2"/>
    <dgm:cxn modelId="{0E7BEEA1-5DE0-4425-9801-0D5E2C1BE955}" srcId="{EBFDD85B-478D-4597-BE59-9798C379B786}" destId="{ADD96D5F-F26B-49E7-BC5A-988F282F438E}" srcOrd="1" destOrd="0" parTransId="{09DDF966-D8AE-4815-BEF1-91E205EB852E}" sibTransId="{B98CCF1F-1DA7-4509-B444-B8857753E7E2}"/>
    <dgm:cxn modelId="{1C1D53CB-DBD2-4179-A312-AE449DB28C6F}" type="presOf" srcId="{FF3A42C0-6A71-4AE9-9FC1-E5B9D14014DA}" destId="{DD859438-754E-42A7-9E07-333A25E5213F}" srcOrd="0" destOrd="0" presId="urn:microsoft.com/office/officeart/2005/8/layout/vList2"/>
    <dgm:cxn modelId="{1BDFA4F7-54C2-47E6-B01C-B7AE848C2627}" type="presOf" srcId="{EBFDD85B-478D-4597-BE59-9798C379B786}" destId="{A68661FB-566B-44F1-B6E7-6E9DF28C16F8}" srcOrd="0" destOrd="0" presId="urn:microsoft.com/office/officeart/2005/8/layout/vList2"/>
    <dgm:cxn modelId="{7BB97385-E9DD-4020-90D4-403CF4634FF4}" type="presParOf" srcId="{A68661FB-566B-44F1-B6E7-6E9DF28C16F8}" destId="{293437DE-5613-4DF9-8710-19C789910D2B}" srcOrd="0" destOrd="0" presId="urn:microsoft.com/office/officeart/2005/8/layout/vList2"/>
    <dgm:cxn modelId="{B017ABEE-9550-4B63-B431-1FFA1D0223F6}" type="presParOf" srcId="{A68661FB-566B-44F1-B6E7-6E9DF28C16F8}" destId="{BA596114-5E0E-4A08-8D98-31666667BB57}" srcOrd="1" destOrd="0" presId="urn:microsoft.com/office/officeart/2005/8/layout/vList2"/>
    <dgm:cxn modelId="{D15CAB64-B577-425E-B17D-86D70473CCD2}" type="presParOf" srcId="{A68661FB-566B-44F1-B6E7-6E9DF28C16F8}" destId="{902045AC-27E3-4AA3-B8FB-2CDA8205B80B}" srcOrd="2" destOrd="0" presId="urn:microsoft.com/office/officeart/2005/8/layout/vList2"/>
    <dgm:cxn modelId="{F3B0FEC3-6335-4087-B9DF-0470CF516643}" type="presParOf" srcId="{A68661FB-566B-44F1-B6E7-6E9DF28C16F8}" destId="{666ABFDA-6F49-44D5-ABE5-88501E2DB47B}" srcOrd="3" destOrd="0" presId="urn:microsoft.com/office/officeart/2005/8/layout/vList2"/>
    <dgm:cxn modelId="{F345B0F9-CE13-4E52-9271-ADDF74DD9772}" type="presParOf" srcId="{A68661FB-566B-44F1-B6E7-6E9DF28C16F8}" destId="{6FCC2D61-1D87-4F56-A760-94BD93B6BD84}" srcOrd="4" destOrd="0" presId="urn:microsoft.com/office/officeart/2005/8/layout/vList2"/>
    <dgm:cxn modelId="{B795F753-C825-46ED-B9F7-3CE010941049}" type="presParOf" srcId="{A68661FB-566B-44F1-B6E7-6E9DF28C16F8}" destId="{0ED172C8-1F77-4D87-846E-B90AE8AB8319}" srcOrd="5" destOrd="0" presId="urn:microsoft.com/office/officeart/2005/8/layout/vList2"/>
    <dgm:cxn modelId="{B09500BA-6FAC-4FBB-9B07-1E48F90F77DA}" type="presParOf" srcId="{A68661FB-566B-44F1-B6E7-6E9DF28C16F8}" destId="{DD859438-754E-42A7-9E07-333A25E5213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81E99-07B1-44DF-BD4A-054705F67CAA}">
      <dsp:nvSpPr>
        <dsp:cNvPr id="0" name=""/>
        <dsp:cNvSpPr/>
      </dsp:nvSpPr>
      <dsp:spPr>
        <a:xfrm>
          <a:off x="0" y="706671"/>
          <a:ext cx="3073451" cy="195164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55C42A-E14E-4F04-8F7D-5BDD083033C8}">
      <dsp:nvSpPr>
        <dsp:cNvPr id="0" name=""/>
        <dsp:cNvSpPr/>
      </dsp:nvSpPr>
      <dsp:spPr>
        <a:xfrm>
          <a:off x="341494" y="1031091"/>
          <a:ext cx="3073451" cy="1951641"/>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b="1" i="0" kern="1200"/>
            <a:t>Zyskanie uwagi i budowanie zaufania</a:t>
          </a:r>
          <a:endParaRPr lang="en-US" sz="2300" kern="1200"/>
        </a:p>
      </dsp:txBody>
      <dsp:txXfrm>
        <a:off x="398656" y="1088253"/>
        <a:ext cx="2959127" cy="1837317"/>
      </dsp:txXfrm>
    </dsp:sp>
    <dsp:sp modelId="{7F1DDFD5-26DD-4A96-AEB2-11C6FBB4CD51}">
      <dsp:nvSpPr>
        <dsp:cNvPr id="0" name=""/>
        <dsp:cNvSpPr/>
      </dsp:nvSpPr>
      <dsp:spPr>
        <a:xfrm>
          <a:off x="3756441" y="706671"/>
          <a:ext cx="3073451" cy="195164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261F00-008A-4D52-A86E-04EFC78CBDBD}">
      <dsp:nvSpPr>
        <dsp:cNvPr id="0" name=""/>
        <dsp:cNvSpPr/>
      </dsp:nvSpPr>
      <dsp:spPr>
        <a:xfrm>
          <a:off x="4097935" y="1031091"/>
          <a:ext cx="3073451" cy="1951641"/>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b="0" i="0" kern="1200" dirty="0"/>
            <a:t>Utrzymuj kontakt wzrokowy i przyjazną mimikę, co pomaga nawiązać pozytywną relację</a:t>
          </a:r>
          <a:endParaRPr lang="en-US" sz="2300" kern="1200" dirty="0"/>
        </a:p>
      </dsp:txBody>
      <dsp:txXfrm>
        <a:off x="4155097" y="1088253"/>
        <a:ext cx="2959127" cy="1837317"/>
      </dsp:txXfrm>
    </dsp:sp>
    <dsp:sp modelId="{F858B214-718C-4A1C-8732-42E605723045}">
      <dsp:nvSpPr>
        <dsp:cNvPr id="0" name=""/>
        <dsp:cNvSpPr/>
      </dsp:nvSpPr>
      <dsp:spPr>
        <a:xfrm>
          <a:off x="7512882" y="706671"/>
          <a:ext cx="3073451" cy="195164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C622B8-7DC3-4C49-AA74-E4C8B5144FC5}">
      <dsp:nvSpPr>
        <dsp:cNvPr id="0" name=""/>
        <dsp:cNvSpPr/>
      </dsp:nvSpPr>
      <dsp:spPr>
        <a:xfrm>
          <a:off x="7854377" y="1031091"/>
          <a:ext cx="3073451" cy="1951641"/>
        </a:xfrm>
        <a:prstGeom prst="roundRect">
          <a:avLst>
            <a:gd name="adj" fmla="val 10000"/>
          </a:avLst>
        </a:prstGeom>
        <a:solidFill>
          <a:schemeClr val="lt2">
            <a:alpha val="90000"/>
            <a:hueOff val="0"/>
            <a:satOff val="0"/>
            <a:lumOff val="0"/>
            <a:alphaOff val="0"/>
          </a:schemeClr>
        </a:solidFill>
        <a:ln w="1905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pl-PL" sz="2300" b="0" i="0" kern="1200"/>
            <a:t>Okazuj empatię i zrozumienie dla emocji studenta, np. „Widzę, że ta sytuacja jest dla Pana/Pani trudna”</a:t>
          </a:r>
          <a:endParaRPr lang="en-US" sz="2300" kern="1200"/>
        </a:p>
      </dsp:txBody>
      <dsp:txXfrm>
        <a:off x="7911539" y="1088253"/>
        <a:ext cx="2959127" cy="18373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4197B-2C7C-4865-AA5A-124ECD447F9E}">
      <dsp:nvSpPr>
        <dsp:cNvPr id="0" name=""/>
        <dsp:cNvSpPr/>
      </dsp:nvSpPr>
      <dsp:spPr>
        <a:xfrm>
          <a:off x="0" y="335439"/>
          <a:ext cx="10515600" cy="6715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1" i="0" kern="1200" dirty="0"/>
            <a:t>Postacie</a:t>
          </a:r>
          <a:r>
            <a:rPr lang="pl-PL" sz="2800" b="0" i="0" kern="1200" dirty="0"/>
            <a:t>:</a:t>
          </a:r>
          <a:endParaRPr lang="en-US" sz="2800" kern="1200" dirty="0"/>
        </a:p>
      </dsp:txBody>
      <dsp:txXfrm>
        <a:off x="32784" y="368223"/>
        <a:ext cx="10450032" cy="606012"/>
      </dsp:txXfrm>
    </dsp:sp>
    <dsp:sp modelId="{16A4FCA3-B3DE-4887-9DCC-85AB4E6B6BBF}">
      <dsp:nvSpPr>
        <dsp:cNvPr id="0" name=""/>
        <dsp:cNvSpPr/>
      </dsp:nvSpPr>
      <dsp:spPr>
        <a:xfrm>
          <a:off x="0" y="1087659"/>
          <a:ext cx="10515600" cy="6715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0" i="0" kern="1200" dirty="0"/>
            <a:t>Student – roszczeniowy, pewny siebie, niecierpliwy, czasem agresywny</a:t>
          </a:r>
          <a:endParaRPr lang="en-US" sz="2800" kern="1200" dirty="0"/>
        </a:p>
      </dsp:txBody>
      <dsp:txXfrm>
        <a:off x="32784" y="1120443"/>
        <a:ext cx="10450032" cy="606012"/>
      </dsp:txXfrm>
    </dsp:sp>
    <dsp:sp modelId="{886B2CF5-7615-451D-9336-259BE4BDF39D}">
      <dsp:nvSpPr>
        <dsp:cNvPr id="0" name=""/>
        <dsp:cNvSpPr/>
      </dsp:nvSpPr>
      <dsp:spPr>
        <a:xfrm>
          <a:off x="0" y="1839879"/>
          <a:ext cx="10515600" cy="6715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0" i="0" kern="1200" dirty="0"/>
            <a:t>Pracownik dziekanatu/działu – uprzejmy, profesjonalny, cierpliwy</a:t>
          </a:r>
          <a:endParaRPr lang="en-US" sz="2800" kern="1200" dirty="0"/>
        </a:p>
      </dsp:txBody>
      <dsp:txXfrm>
        <a:off x="32784" y="1872663"/>
        <a:ext cx="10450032" cy="606012"/>
      </dsp:txXfrm>
    </dsp:sp>
    <dsp:sp modelId="{C59FD1EF-53AC-49B6-A47A-729327C9D50E}">
      <dsp:nvSpPr>
        <dsp:cNvPr id="0" name=""/>
        <dsp:cNvSpPr/>
      </dsp:nvSpPr>
      <dsp:spPr>
        <a:xfrm>
          <a:off x="0" y="2592099"/>
          <a:ext cx="10515600" cy="6715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1" i="0" kern="1200" dirty="0"/>
            <a:t>Miejsce akcji</a:t>
          </a:r>
          <a:r>
            <a:rPr lang="pl-PL" sz="2800" b="0" i="0" kern="1200" dirty="0"/>
            <a:t>:</a:t>
          </a:r>
          <a:endParaRPr lang="en-US" sz="2800" kern="1200" dirty="0"/>
        </a:p>
      </dsp:txBody>
      <dsp:txXfrm>
        <a:off x="32784" y="2624883"/>
        <a:ext cx="10450032" cy="606012"/>
      </dsp:txXfrm>
    </dsp:sp>
    <dsp:sp modelId="{318460D0-829F-4B0B-A6E5-AB1823F9A0DD}">
      <dsp:nvSpPr>
        <dsp:cNvPr id="0" name=""/>
        <dsp:cNvSpPr/>
      </dsp:nvSpPr>
      <dsp:spPr>
        <a:xfrm>
          <a:off x="0" y="3344319"/>
          <a:ext cx="10515600" cy="67158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pl-PL" sz="2800" b="0" i="0" kern="1200" dirty="0"/>
            <a:t>Biuro dziekanatu/dział stypendiów</a:t>
          </a:r>
          <a:endParaRPr lang="en-US" sz="2800" kern="1200" dirty="0"/>
        </a:p>
      </dsp:txBody>
      <dsp:txXfrm>
        <a:off x="32784" y="3377103"/>
        <a:ext cx="10450032" cy="6060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0EF4C8-C699-4579-BD4F-2E4F7F4B6224}">
      <dsp:nvSpPr>
        <dsp:cNvPr id="0" name=""/>
        <dsp:cNvSpPr/>
      </dsp:nvSpPr>
      <dsp:spPr>
        <a:xfrm>
          <a:off x="1554818" y="86638"/>
          <a:ext cx="1104399" cy="1104399"/>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2A7F9E-AD77-4DAC-9E15-1B8CC1E93169}">
      <dsp:nvSpPr>
        <dsp:cNvPr id="0" name=""/>
        <dsp:cNvSpPr/>
      </dsp:nvSpPr>
      <dsp:spPr>
        <a:xfrm>
          <a:off x="1786742" y="318562"/>
          <a:ext cx="640551" cy="6405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CD90C2-9A7E-49CA-9A70-2C7AC3CFBC62}">
      <dsp:nvSpPr>
        <dsp:cNvPr id="0" name=""/>
        <dsp:cNvSpPr/>
      </dsp:nvSpPr>
      <dsp:spPr>
        <a:xfrm>
          <a:off x="2895875" y="86638"/>
          <a:ext cx="2603227" cy="11043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pl-PL" sz="1300" b="0" i="0" kern="1200" dirty="0"/>
            <a:t>Pracownicy dziekanatu/działu  powinni być uprzejmi, ale stanowczy.</a:t>
          </a:r>
          <a:endParaRPr lang="en-US" sz="1300" kern="1200" dirty="0"/>
        </a:p>
      </dsp:txBody>
      <dsp:txXfrm>
        <a:off x="2895875" y="86638"/>
        <a:ext cx="2603227" cy="1104399"/>
      </dsp:txXfrm>
    </dsp:sp>
    <dsp:sp modelId="{A1D6F7F4-A63C-4DD3-855C-4D8ADF327D9C}">
      <dsp:nvSpPr>
        <dsp:cNvPr id="0" name=""/>
        <dsp:cNvSpPr/>
      </dsp:nvSpPr>
      <dsp:spPr>
        <a:xfrm>
          <a:off x="5952696" y="86638"/>
          <a:ext cx="1104399" cy="1104399"/>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680BA5-E49A-42C6-A04F-EA40308E184C}">
      <dsp:nvSpPr>
        <dsp:cNvPr id="0" name=""/>
        <dsp:cNvSpPr/>
      </dsp:nvSpPr>
      <dsp:spPr>
        <a:xfrm>
          <a:off x="6184620" y="318562"/>
          <a:ext cx="640551" cy="6405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A5E31DB-D658-4498-9F82-CB9004F69486}">
      <dsp:nvSpPr>
        <dsp:cNvPr id="0" name=""/>
        <dsp:cNvSpPr/>
      </dsp:nvSpPr>
      <dsp:spPr>
        <a:xfrm>
          <a:off x="7293753" y="86638"/>
          <a:ext cx="2603227" cy="11043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pl-PL" sz="1300" b="0" i="0" kern="1200"/>
            <a:t>Udziel wsparcia i wysłuchaj studenta. Pozwól studentowi wyrazić swoje emocje i frustracje, pokazując, że rozumiesz jego trudną sytuację. Możesz powiedzieć np.: „Rozumiem, że to dla Pana/Pani trudna sytuacja”</a:t>
          </a:r>
          <a:endParaRPr lang="en-US" sz="1300" kern="1200"/>
        </a:p>
      </dsp:txBody>
      <dsp:txXfrm>
        <a:off x="7293753" y="86638"/>
        <a:ext cx="2603227" cy="1104399"/>
      </dsp:txXfrm>
    </dsp:sp>
    <dsp:sp modelId="{90244227-6A39-4DF3-803A-D84307A85462}">
      <dsp:nvSpPr>
        <dsp:cNvPr id="0" name=""/>
        <dsp:cNvSpPr/>
      </dsp:nvSpPr>
      <dsp:spPr>
        <a:xfrm>
          <a:off x="1554818" y="2089070"/>
          <a:ext cx="1104399" cy="1104399"/>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1A7C4A-F7DF-42BF-AEF4-2E528C7FBA44}">
      <dsp:nvSpPr>
        <dsp:cNvPr id="0" name=""/>
        <dsp:cNvSpPr/>
      </dsp:nvSpPr>
      <dsp:spPr>
        <a:xfrm>
          <a:off x="1786742" y="2320994"/>
          <a:ext cx="640551" cy="6405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32CC62D-7A16-422A-BDB3-3B4AE19324FC}">
      <dsp:nvSpPr>
        <dsp:cNvPr id="0" name=""/>
        <dsp:cNvSpPr/>
      </dsp:nvSpPr>
      <dsp:spPr>
        <a:xfrm>
          <a:off x="2895875" y="2089070"/>
          <a:ext cx="2603227" cy="11043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pl-PL" sz="1300" b="0" i="0" kern="1200"/>
            <a:t>Student może pokazać frustrację, ale powinien zakończyć spotkanie z pracownikiem z poczuciem, że otrzymał wsparcie.</a:t>
          </a:r>
          <a:endParaRPr lang="en-US" sz="1300" kern="1200"/>
        </a:p>
      </dsp:txBody>
      <dsp:txXfrm>
        <a:off x="2895875" y="2089070"/>
        <a:ext cx="2603227" cy="1104399"/>
      </dsp:txXfrm>
    </dsp:sp>
    <dsp:sp modelId="{1060E8E5-479D-456E-AEC2-0955C5606E8B}">
      <dsp:nvSpPr>
        <dsp:cNvPr id="0" name=""/>
        <dsp:cNvSpPr/>
      </dsp:nvSpPr>
      <dsp:spPr>
        <a:xfrm>
          <a:off x="5952696" y="2089070"/>
          <a:ext cx="1104399" cy="1104399"/>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5741F6-3D82-47F6-8938-B29D38DAC9B9}">
      <dsp:nvSpPr>
        <dsp:cNvPr id="0" name=""/>
        <dsp:cNvSpPr/>
      </dsp:nvSpPr>
      <dsp:spPr>
        <a:xfrm>
          <a:off x="6184620" y="2320994"/>
          <a:ext cx="640551" cy="6405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03A102-FEC9-41D7-A9DC-69A85E1FD803}">
      <dsp:nvSpPr>
        <dsp:cNvPr id="0" name=""/>
        <dsp:cNvSpPr/>
      </dsp:nvSpPr>
      <dsp:spPr>
        <a:xfrm>
          <a:off x="7069367" y="2089070"/>
          <a:ext cx="3051998" cy="11043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pl-PL" sz="1300" b="0" i="0" kern="1200" dirty="0"/>
            <a:t>Pracownik dziekanatu/ działu wyjaśnia procedury, podkreśla obowiązki studenta i proponuje konkretne rozwiązania, aby rozwiązać problem szybko i efektywnie</a:t>
          </a:r>
          <a:endParaRPr lang="en-US" sz="1300" kern="1200" dirty="0"/>
        </a:p>
      </dsp:txBody>
      <dsp:txXfrm>
        <a:off x="7069367" y="2089070"/>
        <a:ext cx="3051998" cy="1104399"/>
      </dsp:txXfrm>
    </dsp:sp>
    <dsp:sp modelId="{D6445F49-E61D-4434-A599-597E0F40D1B9}">
      <dsp:nvSpPr>
        <dsp:cNvPr id="0" name=""/>
        <dsp:cNvSpPr/>
      </dsp:nvSpPr>
      <dsp:spPr>
        <a:xfrm>
          <a:off x="1554818" y="4091502"/>
          <a:ext cx="1104399" cy="1104399"/>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9C6F7B-AB7D-4B85-974C-8467F33F3C24}">
      <dsp:nvSpPr>
        <dsp:cNvPr id="0" name=""/>
        <dsp:cNvSpPr/>
      </dsp:nvSpPr>
      <dsp:spPr>
        <a:xfrm>
          <a:off x="1786742" y="4323426"/>
          <a:ext cx="640551" cy="64055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B85D7C-189E-4F83-8978-65BE21535DA9}">
      <dsp:nvSpPr>
        <dsp:cNvPr id="0" name=""/>
        <dsp:cNvSpPr/>
      </dsp:nvSpPr>
      <dsp:spPr>
        <a:xfrm>
          <a:off x="2895875" y="4091502"/>
          <a:ext cx="2603227" cy="11043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pl-PL" sz="1300" kern="1200"/>
            <a:t>Pracownik w</a:t>
          </a:r>
          <a:r>
            <a:rPr lang="pl-PL" sz="1300" b="0" i="0" kern="1200"/>
            <a:t> sytuacji konfliktowej musi zachować profesjonalizm, empatię i jasność komunikacji, jednocześnie wyjaśniając obowiązujące zasady i procedury.</a:t>
          </a:r>
          <a:endParaRPr lang="en-US" sz="1300" kern="1200"/>
        </a:p>
      </dsp:txBody>
      <dsp:txXfrm>
        <a:off x="2895875" y="4091502"/>
        <a:ext cx="2603227" cy="11043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437DE-5613-4DF9-8710-19C789910D2B}">
      <dsp:nvSpPr>
        <dsp:cNvPr id="0" name=""/>
        <dsp:cNvSpPr/>
      </dsp:nvSpPr>
      <dsp:spPr>
        <a:xfrm>
          <a:off x="0" y="251042"/>
          <a:ext cx="10927829" cy="87516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b="0" i="0" kern="1200"/>
            <a:t>Zachowaj spokój i profesjonalizm. Nie odpowiadaj emocjonalnie na krzyk, mów spokojnym, opanowanym tonem, co pomoże uspokoić sytuację i zapobiegnie eskalacji konfliktu</a:t>
          </a:r>
          <a:endParaRPr lang="en-US" sz="2200" kern="1200"/>
        </a:p>
      </dsp:txBody>
      <dsp:txXfrm>
        <a:off x="42722" y="293764"/>
        <a:ext cx="10842385" cy="789716"/>
      </dsp:txXfrm>
    </dsp:sp>
    <dsp:sp modelId="{902045AC-27E3-4AA3-B8FB-2CDA8205B80B}">
      <dsp:nvSpPr>
        <dsp:cNvPr id="0" name=""/>
        <dsp:cNvSpPr/>
      </dsp:nvSpPr>
      <dsp:spPr>
        <a:xfrm>
          <a:off x="0" y="1189562"/>
          <a:ext cx="10927829" cy="875160"/>
        </a:xfrm>
        <a:prstGeom prst="roundRect">
          <a:avLst/>
        </a:prstGeom>
        <a:solidFill>
          <a:schemeClr val="accent5">
            <a:hueOff val="-5720238"/>
            <a:satOff val="7661"/>
            <a:lumOff val="522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b="0" i="0" kern="1200"/>
            <a:t>W razie potrzeby angażuj innych pracowników lub doradców.</a:t>
          </a:r>
          <a:endParaRPr lang="en-US" sz="2200" kern="1200"/>
        </a:p>
      </dsp:txBody>
      <dsp:txXfrm>
        <a:off x="42722" y="1232284"/>
        <a:ext cx="10842385" cy="789716"/>
      </dsp:txXfrm>
    </dsp:sp>
    <dsp:sp modelId="{6FCC2D61-1D87-4F56-A760-94BD93B6BD84}">
      <dsp:nvSpPr>
        <dsp:cNvPr id="0" name=""/>
        <dsp:cNvSpPr/>
      </dsp:nvSpPr>
      <dsp:spPr>
        <a:xfrm>
          <a:off x="0" y="2128082"/>
          <a:ext cx="10927829" cy="875160"/>
        </a:xfrm>
        <a:prstGeom prst="roundRect">
          <a:avLst/>
        </a:prstGeom>
        <a:solidFill>
          <a:schemeClr val="accent5">
            <a:hueOff val="-11440476"/>
            <a:satOff val="15322"/>
            <a:lumOff val="10458"/>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b="0" i="0" kern="1200"/>
            <a:t>Dbaj o bezpieczeństwo swoje i innych, a w przypadku agresji stosuj odpowiednie procedury.</a:t>
          </a:r>
          <a:endParaRPr lang="en-US" sz="2200" kern="1200"/>
        </a:p>
      </dsp:txBody>
      <dsp:txXfrm>
        <a:off x="42722" y="2170804"/>
        <a:ext cx="10842385" cy="789716"/>
      </dsp:txXfrm>
    </dsp:sp>
    <dsp:sp modelId="{DD859438-754E-42A7-9E07-333A25E5213F}">
      <dsp:nvSpPr>
        <dsp:cNvPr id="0" name=""/>
        <dsp:cNvSpPr/>
      </dsp:nvSpPr>
      <dsp:spPr>
        <a:xfrm>
          <a:off x="0" y="3066602"/>
          <a:ext cx="10927829" cy="875160"/>
        </a:xfrm>
        <a:prstGeom prst="roundRect">
          <a:avLst/>
        </a:prstGeom>
        <a:solidFill>
          <a:schemeClr val="accent5">
            <a:hueOff val="-17160714"/>
            <a:satOff val="22983"/>
            <a:lumOff val="1568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pl-PL" sz="2200" b="0" i="0" kern="1200"/>
            <a:t>Dokumentuj zdarzenie. Sporządź notatkę służbową z przebiegu sytuacji, co może być przydatne w dalszym postępowaniu.</a:t>
          </a:r>
          <a:endParaRPr lang="en-US" sz="2200" kern="1200"/>
        </a:p>
      </dsp:txBody>
      <dsp:txXfrm>
        <a:off x="42722" y="3109324"/>
        <a:ext cx="10842385" cy="7897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CA969F7C-F78C-4D6B-8AFF-AF02407D2DB9}" type="datetimeFigureOut">
              <a:rPr lang="pl-PL" smtClean="0"/>
              <a:t>2025-06-14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2678083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A969F7C-F78C-4D6B-8AFF-AF02407D2DB9}" type="datetimeFigureOut">
              <a:rPr lang="pl-PL" smtClean="0"/>
              <a:t>2025-06-14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2124779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A969F7C-F78C-4D6B-8AFF-AF02407D2DB9}" type="datetimeFigureOut">
              <a:rPr lang="pl-PL" smtClean="0"/>
              <a:t>2025-06-14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3486519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A969F7C-F78C-4D6B-8AFF-AF02407D2DB9}" type="datetimeFigureOut">
              <a:rPr lang="pl-PL" smtClean="0"/>
              <a:t>2025-06-14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173929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CA969F7C-F78C-4D6B-8AFF-AF02407D2DB9}" type="datetimeFigureOut">
              <a:rPr lang="pl-PL" smtClean="0"/>
              <a:t>2025-06-14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2691710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A969F7C-F78C-4D6B-8AFF-AF02407D2DB9}" type="datetimeFigureOut">
              <a:rPr lang="pl-PL" smtClean="0"/>
              <a:t>2025-06-14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2525651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CA969F7C-F78C-4D6B-8AFF-AF02407D2DB9}" type="datetimeFigureOut">
              <a:rPr lang="pl-PL" smtClean="0"/>
              <a:t>2025-06-14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2117224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A969F7C-F78C-4D6B-8AFF-AF02407D2DB9}" type="datetimeFigureOut">
              <a:rPr lang="pl-PL" smtClean="0"/>
              <a:t>2025-06-14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326404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69F7C-F78C-4D6B-8AFF-AF02407D2DB9}" type="datetimeFigureOut">
              <a:rPr lang="pl-PL" smtClean="0"/>
              <a:t>2025-06-14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134702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A969F7C-F78C-4D6B-8AFF-AF02407D2DB9}" type="datetimeFigureOut">
              <a:rPr lang="pl-PL" smtClean="0"/>
              <a:t>2025-06-14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492206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CA969F7C-F78C-4D6B-8AFF-AF02407D2DB9}" type="datetimeFigureOut">
              <a:rPr lang="pl-PL" smtClean="0"/>
              <a:t>2025-06-14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25875E8-7A93-4296-B139-5D371F624BDE}" type="slidenum">
              <a:rPr lang="pl-PL" smtClean="0"/>
              <a:t>‹#›</a:t>
            </a:fld>
            <a:endParaRPr lang="pl-PL"/>
          </a:p>
        </p:txBody>
      </p:sp>
    </p:spTree>
    <p:extLst>
      <p:ext uri="{BB962C8B-B14F-4D97-AF65-F5344CB8AC3E}">
        <p14:creationId xmlns:p14="http://schemas.microsoft.com/office/powerpoint/2010/main" val="364486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CA969F7C-F78C-4D6B-8AFF-AF02407D2DB9}" type="datetimeFigureOut">
              <a:rPr lang="pl-PL" smtClean="0"/>
              <a:t>2025-06-14</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A25875E8-7A93-4296-B139-5D371F624BDE}" type="slidenum">
              <a:rPr lang="pl-PL" smtClean="0"/>
              <a:t>‹#›</a:t>
            </a:fld>
            <a:endParaRPr lang="pl-PL"/>
          </a:p>
        </p:txBody>
      </p:sp>
    </p:spTree>
    <p:extLst>
      <p:ext uri="{BB962C8B-B14F-4D97-AF65-F5344CB8AC3E}">
        <p14:creationId xmlns:p14="http://schemas.microsoft.com/office/powerpoint/2010/main" val="248482111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ytuł 1">
            <a:extLst>
              <a:ext uri="{FF2B5EF4-FFF2-40B4-BE49-F238E27FC236}">
                <a16:creationId xmlns:a16="http://schemas.microsoft.com/office/drawing/2014/main" id="{1765AC79-4826-B611-B62E-D3B6CC9E7769}"/>
              </a:ext>
            </a:extLst>
          </p:cNvPr>
          <p:cNvSpPr>
            <a:spLocks noGrp="1"/>
          </p:cNvSpPr>
          <p:nvPr>
            <p:ph type="ctrTitle"/>
          </p:nvPr>
        </p:nvSpPr>
        <p:spPr>
          <a:xfrm>
            <a:off x="1314824" y="735106"/>
            <a:ext cx="10053763" cy="2928470"/>
          </a:xfrm>
        </p:spPr>
        <p:txBody>
          <a:bodyPr anchor="b">
            <a:normAutofit/>
          </a:bodyPr>
          <a:lstStyle/>
          <a:p>
            <a:pPr algn="l"/>
            <a:r>
              <a:rPr lang="pl-PL" sz="4800">
                <a:solidFill>
                  <a:srgbClr val="FFFFFF"/>
                </a:solidFill>
              </a:rPr>
              <a:t>Roszczeniowy student a stoicki pracownik odpowiedzialny za pomoc materialną</a:t>
            </a:r>
          </a:p>
        </p:txBody>
      </p:sp>
      <p:sp>
        <p:nvSpPr>
          <p:cNvPr id="3" name="Podtytuł 2">
            <a:extLst>
              <a:ext uri="{FF2B5EF4-FFF2-40B4-BE49-F238E27FC236}">
                <a16:creationId xmlns:a16="http://schemas.microsoft.com/office/drawing/2014/main" id="{B170ADBE-4E97-2095-00EA-1B6E7A8CFA27}"/>
              </a:ext>
            </a:extLst>
          </p:cNvPr>
          <p:cNvSpPr>
            <a:spLocks noGrp="1"/>
          </p:cNvSpPr>
          <p:nvPr>
            <p:ph type="subTitle" idx="1"/>
          </p:nvPr>
        </p:nvSpPr>
        <p:spPr>
          <a:xfrm>
            <a:off x="1350682" y="4870824"/>
            <a:ext cx="10005951" cy="1458258"/>
          </a:xfrm>
        </p:spPr>
        <p:txBody>
          <a:bodyPr anchor="ctr">
            <a:normAutofit/>
          </a:bodyPr>
          <a:lstStyle/>
          <a:p>
            <a:pPr algn="l"/>
            <a:r>
              <a:rPr lang="pl-PL" dirty="0"/>
              <a:t>r.pr. dr hab. Agnieszka Ziółkowska, prof. UŚ</a:t>
            </a:r>
          </a:p>
          <a:p>
            <a:pPr algn="l"/>
            <a:r>
              <a:rPr lang="pl-PL" dirty="0"/>
              <a:t>Zespół Badawczy Instytucji Postępowania Administracyjnego i </a:t>
            </a:r>
            <a:r>
              <a:rPr lang="pl-PL" dirty="0" err="1"/>
              <a:t>Sądowoadministracyjnego</a:t>
            </a:r>
            <a:r>
              <a:rPr lang="pl-PL" dirty="0"/>
              <a:t> WPIA UŚ</a:t>
            </a:r>
          </a:p>
          <a:p>
            <a:pPr algn="l"/>
            <a:endParaRPr lang="pl-PL" dirty="0"/>
          </a:p>
        </p:txBody>
      </p:sp>
    </p:spTree>
    <p:extLst>
      <p:ext uri="{BB962C8B-B14F-4D97-AF65-F5344CB8AC3E}">
        <p14:creationId xmlns:p14="http://schemas.microsoft.com/office/powerpoint/2010/main" val="2134174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703D89-9949-0112-02AE-D85E8EC46301}"/>
              </a:ext>
            </a:extLst>
          </p:cNvPr>
          <p:cNvSpPr>
            <a:spLocks noGrp="1"/>
          </p:cNvSpPr>
          <p:nvPr>
            <p:ph type="title"/>
          </p:nvPr>
        </p:nvSpPr>
        <p:spPr/>
        <p:txBody>
          <a:bodyPr/>
          <a:lstStyle/>
          <a:p>
            <a:r>
              <a:rPr lang="pl-PL" dirty="0"/>
              <a:t>Scenka nr 1</a:t>
            </a:r>
          </a:p>
        </p:txBody>
      </p:sp>
      <p:sp>
        <p:nvSpPr>
          <p:cNvPr id="3" name="Symbol zastępczy zawartości 2">
            <a:extLst>
              <a:ext uri="{FF2B5EF4-FFF2-40B4-BE49-F238E27FC236}">
                <a16:creationId xmlns:a16="http://schemas.microsoft.com/office/drawing/2014/main" id="{FD2DF514-6710-1BAF-D13A-B21B80A31378}"/>
              </a:ext>
            </a:extLst>
          </p:cNvPr>
          <p:cNvSpPr>
            <a:spLocks noGrp="1"/>
          </p:cNvSpPr>
          <p:nvPr>
            <p:ph idx="1"/>
          </p:nvPr>
        </p:nvSpPr>
        <p:spPr/>
        <p:txBody>
          <a:bodyPr>
            <a:normAutofit fontScale="92500" lnSpcReduction="10000"/>
          </a:bodyPr>
          <a:lstStyle/>
          <a:p>
            <a:pPr algn="l">
              <a:buNone/>
            </a:pPr>
            <a:r>
              <a:rPr lang="pl-PL" b="0" i="0" dirty="0">
                <a:effectLst/>
                <a:latin typeface="fkGroteskNeue"/>
              </a:rPr>
              <a:t>Student:</a:t>
            </a:r>
            <a:br>
              <a:rPr lang="pl-PL" b="0" i="0" dirty="0">
                <a:effectLst/>
                <a:latin typeface="fkGroteskNeue"/>
              </a:rPr>
            </a:br>
            <a:r>
              <a:rPr lang="pl-PL" b="0" i="0" dirty="0">
                <a:effectLst/>
                <a:latin typeface="fkGroteskNeue"/>
              </a:rPr>
              <a:t>(Denerwuje się, podchodzi do lady) Dzień dobry! Chciałbym natychmiast wyjaśnić sprawę mojego stypendium. To niedopuszczalne, że jeszcze nie dostałem odpowiedzi!</a:t>
            </a:r>
          </a:p>
          <a:p>
            <a:pPr algn="l">
              <a:buNone/>
            </a:pPr>
            <a:r>
              <a:rPr lang="pl-PL" b="0" i="0" dirty="0">
                <a:effectLst/>
                <a:latin typeface="fkGroteskNeue"/>
              </a:rPr>
              <a:t>Pracownik dziekanatu:</a:t>
            </a:r>
            <a:br>
              <a:rPr lang="pl-PL" b="0" i="0" dirty="0">
                <a:effectLst/>
                <a:latin typeface="fkGroteskNeue"/>
              </a:rPr>
            </a:br>
            <a:r>
              <a:rPr lang="pl-PL" b="0" i="0" dirty="0">
                <a:effectLst/>
                <a:latin typeface="fkGroteskNeue"/>
              </a:rPr>
              <a:t>(Delikatnie uśmiecha się) Dzień dobry! Proszę się nie denerwować, postaram się pomóc. Czy ma Pan przy sobie dokumenty dotyczące wniosku o stypendium?</a:t>
            </a:r>
          </a:p>
          <a:p>
            <a:pPr algn="l"/>
            <a:r>
              <a:rPr lang="pl-PL" b="0" i="0" dirty="0">
                <a:effectLst/>
                <a:latin typeface="fkGroteskNeue"/>
              </a:rPr>
              <a:t>Student:</a:t>
            </a:r>
            <a:br>
              <a:rPr lang="pl-PL" b="0" i="0" dirty="0">
                <a:effectLst/>
                <a:latin typeface="fkGroteskNeue"/>
              </a:rPr>
            </a:br>
            <a:r>
              <a:rPr lang="pl-PL" b="0" i="0" dirty="0">
                <a:effectLst/>
                <a:latin typeface="fkGroteskNeue"/>
              </a:rPr>
              <a:t>Oczywiście! (Wyciąga teczkę) Wniosek złożyłem dwa tygodnie temu i do tej pory cisza. Uważam, że to zbyt długo, zwłaszcza że spełniam wszystkie warunki.</a:t>
            </a:r>
          </a:p>
          <a:p>
            <a:endParaRPr lang="pl-PL" dirty="0"/>
          </a:p>
        </p:txBody>
      </p:sp>
    </p:spTree>
    <p:extLst>
      <p:ext uri="{BB962C8B-B14F-4D97-AF65-F5344CB8AC3E}">
        <p14:creationId xmlns:p14="http://schemas.microsoft.com/office/powerpoint/2010/main" val="1208029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D7EC21-7484-00B5-F5C9-2B30B7F3B9BB}"/>
              </a:ext>
            </a:extLst>
          </p:cNvPr>
          <p:cNvSpPr>
            <a:spLocks noGrp="1"/>
          </p:cNvSpPr>
          <p:nvPr>
            <p:ph type="title"/>
          </p:nvPr>
        </p:nvSpPr>
        <p:spPr/>
        <p:txBody>
          <a:bodyPr/>
          <a:lstStyle/>
          <a:p>
            <a:r>
              <a:rPr lang="pl-PL" dirty="0"/>
              <a:t>Scenka nr 2</a:t>
            </a:r>
          </a:p>
        </p:txBody>
      </p:sp>
      <p:sp>
        <p:nvSpPr>
          <p:cNvPr id="3" name="Symbol zastępczy zawartości 2">
            <a:extLst>
              <a:ext uri="{FF2B5EF4-FFF2-40B4-BE49-F238E27FC236}">
                <a16:creationId xmlns:a16="http://schemas.microsoft.com/office/drawing/2014/main" id="{EC4C546B-4674-0BE8-85C3-605DE2A72FEC}"/>
              </a:ext>
            </a:extLst>
          </p:cNvPr>
          <p:cNvSpPr>
            <a:spLocks noGrp="1"/>
          </p:cNvSpPr>
          <p:nvPr>
            <p:ph idx="1"/>
          </p:nvPr>
        </p:nvSpPr>
        <p:spPr/>
        <p:txBody>
          <a:bodyPr/>
          <a:lstStyle/>
          <a:p>
            <a:pPr algn="l">
              <a:buNone/>
            </a:pPr>
            <a:r>
              <a:rPr lang="pl-PL" b="0" i="0" dirty="0">
                <a:effectLst/>
                <a:latin typeface="fkGroteskNeue"/>
              </a:rPr>
              <a:t>Student:</a:t>
            </a:r>
            <a:br>
              <a:rPr lang="pl-PL" b="0" i="0" dirty="0">
                <a:effectLst/>
                <a:latin typeface="fkGroteskNeue"/>
              </a:rPr>
            </a:br>
            <a:r>
              <a:rPr lang="pl-PL" b="0" i="0" dirty="0">
                <a:effectLst/>
                <a:latin typeface="fkGroteskNeue"/>
              </a:rPr>
              <a:t>Dzień dobry! Przyniosłem wniosek o stypendium, ale wiem, że jest trochę spóźniony. Proszę, przyjmijcie go, bo naprawdę go potrzebuję!</a:t>
            </a:r>
          </a:p>
          <a:p>
            <a:pPr algn="l">
              <a:buNone/>
            </a:pPr>
            <a:r>
              <a:rPr lang="pl-PL" b="0" i="0" dirty="0">
                <a:effectLst/>
                <a:latin typeface="fkGroteskNeue"/>
              </a:rPr>
              <a:t>Pracownik dziekanatu 1:</a:t>
            </a:r>
            <a:br>
              <a:rPr lang="pl-PL" b="0" i="0" dirty="0">
                <a:effectLst/>
                <a:latin typeface="fkGroteskNeue"/>
              </a:rPr>
            </a:br>
            <a:r>
              <a:rPr lang="pl-PL" b="0" i="0" dirty="0">
                <a:effectLst/>
                <a:latin typeface="fkGroteskNeue"/>
              </a:rPr>
              <a:t>Dzień dobry! Rozumiem, że sytuacja jest dla Pana ważna. Niestety, termin składania wniosków już minął i zgodnie z regulaminem nie możemy przyjąć dokumentów po terminie.</a:t>
            </a:r>
          </a:p>
          <a:p>
            <a:pPr algn="l"/>
            <a:r>
              <a:rPr lang="pl-PL" b="0" i="0" dirty="0">
                <a:effectLst/>
                <a:latin typeface="fkGroteskNeue"/>
              </a:rPr>
              <a:t>Student:</a:t>
            </a:r>
            <a:br>
              <a:rPr lang="pl-PL" b="0" i="0" dirty="0">
                <a:effectLst/>
                <a:latin typeface="fkGroteskNeue"/>
              </a:rPr>
            </a:br>
            <a:r>
              <a:rPr lang="pl-PL" b="0" i="0" dirty="0">
                <a:effectLst/>
                <a:latin typeface="fkGroteskNeue"/>
              </a:rPr>
              <a:t>Ale to niesprawiedliwe! Inni studenci zdążyli, a ja miałem problemy rodzinne. Proszę, zróbcie wyjątek!</a:t>
            </a:r>
          </a:p>
          <a:p>
            <a:endParaRPr lang="pl-PL" dirty="0"/>
          </a:p>
        </p:txBody>
      </p:sp>
    </p:spTree>
    <p:extLst>
      <p:ext uri="{BB962C8B-B14F-4D97-AF65-F5344CB8AC3E}">
        <p14:creationId xmlns:p14="http://schemas.microsoft.com/office/powerpoint/2010/main" val="1309515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C22EBC-F930-085A-88B5-CC9AC357E520}"/>
              </a:ext>
            </a:extLst>
          </p:cNvPr>
          <p:cNvSpPr>
            <a:spLocks noGrp="1"/>
          </p:cNvSpPr>
          <p:nvPr>
            <p:ph type="title"/>
          </p:nvPr>
        </p:nvSpPr>
        <p:spPr/>
        <p:txBody>
          <a:bodyPr/>
          <a:lstStyle/>
          <a:p>
            <a:r>
              <a:rPr lang="pl-PL" dirty="0"/>
              <a:t>Scenka 3</a:t>
            </a:r>
          </a:p>
        </p:txBody>
      </p:sp>
      <p:sp>
        <p:nvSpPr>
          <p:cNvPr id="3" name="Symbol zastępczy zawartości 2">
            <a:extLst>
              <a:ext uri="{FF2B5EF4-FFF2-40B4-BE49-F238E27FC236}">
                <a16:creationId xmlns:a16="http://schemas.microsoft.com/office/drawing/2014/main" id="{C8AFCA05-5A3B-D041-582E-DA600163D765}"/>
              </a:ext>
            </a:extLst>
          </p:cNvPr>
          <p:cNvSpPr>
            <a:spLocks noGrp="1"/>
          </p:cNvSpPr>
          <p:nvPr>
            <p:ph idx="1"/>
          </p:nvPr>
        </p:nvSpPr>
        <p:spPr/>
        <p:txBody>
          <a:bodyPr>
            <a:normAutofit fontScale="92500" lnSpcReduction="20000"/>
          </a:bodyPr>
          <a:lstStyle/>
          <a:p>
            <a:pPr algn="l">
              <a:buNone/>
            </a:pPr>
            <a:r>
              <a:rPr lang="pl-PL" dirty="0">
                <a:latin typeface="fkGroteskNeue"/>
              </a:rPr>
              <a:t>Student – Marek (z</a:t>
            </a:r>
            <a:r>
              <a:rPr lang="pl-PL" b="0" i="0" dirty="0">
                <a:effectLst/>
                <a:latin typeface="fkGroteskNeue"/>
              </a:rPr>
              <a:t> wyraźną irytacją):</a:t>
            </a:r>
            <a:br>
              <a:rPr lang="pl-PL" b="0" i="0" dirty="0">
                <a:effectLst/>
                <a:latin typeface="fkGroteskNeue"/>
              </a:rPr>
            </a:br>
            <a:r>
              <a:rPr lang="pl-PL" b="0" i="0" dirty="0">
                <a:effectLst/>
                <a:latin typeface="fkGroteskNeue"/>
              </a:rPr>
              <a:t>Dzień dobry! Chciałem się dowiedzieć, dlaczego mój wniosek o stypendium jeszcze nie został rozpatrzony? Czekam już od dwóch tygodni i to jest naprawdę nie do przyjęcia!</a:t>
            </a:r>
          </a:p>
          <a:p>
            <a:pPr algn="l">
              <a:buNone/>
            </a:pPr>
            <a:r>
              <a:rPr lang="pl-PL" dirty="0">
                <a:latin typeface="fkGroteskNeue"/>
              </a:rPr>
              <a:t>Pracownik</a:t>
            </a:r>
            <a:r>
              <a:rPr lang="pl-PL" b="0" i="0" dirty="0">
                <a:effectLst/>
                <a:latin typeface="fkGroteskNeue"/>
              </a:rPr>
              <a:t>:</a:t>
            </a:r>
            <a:br>
              <a:rPr lang="pl-PL" b="0" i="0" dirty="0">
                <a:effectLst/>
                <a:latin typeface="fkGroteskNeue"/>
              </a:rPr>
            </a:br>
            <a:r>
              <a:rPr lang="pl-PL" b="0" i="0" dirty="0">
                <a:effectLst/>
                <a:latin typeface="fkGroteskNeue"/>
              </a:rPr>
              <a:t>Dzień dobry, Panie Marku. Sprawdzę to od razu. (przegląda dokumenty na komputerze) Widzę, że wniosek jest niestety niekompletny. Zgodnie z regulaminem brakuje zaświadczenia o dochodach oraz potwierdzenia średniej ocen z ostatniego semestru.</a:t>
            </a:r>
          </a:p>
          <a:p>
            <a:pPr algn="l"/>
            <a:r>
              <a:rPr lang="pl-PL" b="0" i="0" dirty="0">
                <a:effectLst/>
                <a:latin typeface="fkGroteskNeue"/>
              </a:rPr>
              <a:t>Student- Marek:</a:t>
            </a:r>
            <a:br>
              <a:rPr lang="pl-PL" b="0" i="0" dirty="0">
                <a:effectLst/>
                <a:latin typeface="fkGroteskNeue"/>
              </a:rPr>
            </a:br>
            <a:r>
              <a:rPr lang="pl-PL" b="0" i="0" dirty="0">
                <a:effectLst/>
                <a:latin typeface="fkGroteskNeue"/>
              </a:rPr>
              <a:t>Regulamin? Pewnie go nie znacie, a ja tu codziennie płacę za studia i zasługuję na wsparcie! Złożyłem wszystko, co było wymagane! To wasz problem, że nie potraficie tego ogarnąć!</a:t>
            </a:r>
          </a:p>
          <a:p>
            <a:endParaRPr lang="pl-PL" dirty="0"/>
          </a:p>
        </p:txBody>
      </p:sp>
    </p:spTree>
    <p:extLst>
      <p:ext uri="{BB962C8B-B14F-4D97-AF65-F5344CB8AC3E}">
        <p14:creationId xmlns:p14="http://schemas.microsoft.com/office/powerpoint/2010/main" val="1333718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59A776-17E9-0A52-E8C4-D0063A8F6469}"/>
              </a:ext>
            </a:extLst>
          </p:cNvPr>
          <p:cNvSpPr>
            <a:spLocks noGrp="1"/>
          </p:cNvSpPr>
          <p:nvPr>
            <p:ph type="title"/>
          </p:nvPr>
        </p:nvSpPr>
        <p:spPr/>
        <p:txBody>
          <a:bodyPr/>
          <a:lstStyle/>
          <a:p>
            <a:r>
              <a:rPr lang="pl-PL" dirty="0"/>
              <a:t>Scenka 4</a:t>
            </a:r>
          </a:p>
        </p:txBody>
      </p:sp>
      <p:sp>
        <p:nvSpPr>
          <p:cNvPr id="3" name="Symbol zastępczy zawartości 2">
            <a:extLst>
              <a:ext uri="{FF2B5EF4-FFF2-40B4-BE49-F238E27FC236}">
                <a16:creationId xmlns:a16="http://schemas.microsoft.com/office/drawing/2014/main" id="{BF414A50-072B-692E-C7A8-E3127026335E}"/>
              </a:ext>
            </a:extLst>
          </p:cNvPr>
          <p:cNvSpPr>
            <a:spLocks noGrp="1"/>
          </p:cNvSpPr>
          <p:nvPr>
            <p:ph idx="1"/>
          </p:nvPr>
        </p:nvSpPr>
        <p:spPr/>
        <p:txBody>
          <a:bodyPr>
            <a:normAutofit fontScale="92500" lnSpcReduction="20000"/>
          </a:bodyPr>
          <a:lstStyle/>
          <a:p>
            <a:pPr algn="l">
              <a:buNone/>
            </a:pPr>
            <a:r>
              <a:rPr lang="pl-PL" b="0" i="0" dirty="0">
                <a:effectLst/>
                <a:latin typeface="fkGroteskNeue"/>
              </a:rPr>
              <a:t>Student- Marek:</a:t>
            </a:r>
            <a:br>
              <a:rPr lang="pl-PL" b="0" i="0" dirty="0">
                <a:effectLst/>
                <a:latin typeface="fkGroteskNeue"/>
              </a:rPr>
            </a:br>
            <a:r>
              <a:rPr lang="pl-PL" b="0" i="0" dirty="0">
                <a:effectLst/>
                <a:latin typeface="fkGroteskNeue"/>
              </a:rPr>
              <a:t>Dzień dobry, chciałbym porozmawiać o moim wniosku o stypendium. Dostałem odpowiedź, że nie przysługuje mi stypendium, ale uważam, że to niesprawiedliwe!</a:t>
            </a:r>
          </a:p>
          <a:p>
            <a:pPr algn="l">
              <a:buNone/>
            </a:pPr>
            <a:r>
              <a:rPr lang="pl-PL" b="0" i="0" dirty="0">
                <a:effectLst/>
                <a:latin typeface="fkGroteskNeue"/>
              </a:rPr>
              <a:t>Pracownik :</a:t>
            </a:r>
            <a:br>
              <a:rPr lang="pl-PL" b="0" i="0" dirty="0">
                <a:effectLst/>
                <a:latin typeface="fkGroteskNeue"/>
              </a:rPr>
            </a:br>
            <a:r>
              <a:rPr lang="pl-PL" b="0" i="0" dirty="0">
                <a:effectLst/>
                <a:latin typeface="fkGroteskNeue"/>
              </a:rPr>
              <a:t>Dzień dobry, Marku. Proszę usiąść. Sprawdzę jeszcze raz Twoją sprawę. (przegląda dokumenty) Widzę tutaj, że Twój dochód rodzinny przekracza limit określony w regulaminie stypendialnym.</a:t>
            </a:r>
          </a:p>
          <a:p>
            <a:pPr marL="0" indent="0" algn="l">
              <a:buNone/>
            </a:pPr>
            <a:r>
              <a:rPr lang="pl-PL" b="0" i="0" dirty="0">
                <a:effectLst/>
                <a:latin typeface="fkGroteskNeue"/>
              </a:rPr>
              <a:t>Student- Marek:</a:t>
            </a:r>
            <a:br>
              <a:rPr lang="pl-PL" b="0" i="0" dirty="0">
                <a:effectLst/>
                <a:latin typeface="fkGroteskNeue"/>
              </a:rPr>
            </a:br>
            <a:r>
              <a:rPr lang="pl-PL" b="0" i="0" dirty="0">
                <a:effectLst/>
                <a:latin typeface="fkGroteskNeue"/>
              </a:rPr>
              <a:t>Ale to nieprawda! Moi rodzice mają różne źródła dochodu, czasami jest gorzej, czasami lepiej. To niesprawiedliwe, że decydujecie na podstawie jednej liczby! Czy nie da się tego jakoś inaczej rozpatrzyć? Może jakieś odwołanie, bo naprawdę potrzebuję tego wsparcia</a:t>
            </a:r>
          </a:p>
          <a:p>
            <a:endParaRPr lang="pl-PL" dirty="0"/>
          </a:p>
        </p:txBody>
      </p:sp>
    </p:spTree>
    <p:extLst>
      <p:ext uri="{BB962C8B-B14F-4D97-AF65-F5344CB8AC3E}">
        <p14:creationId xmlns:p14="http://schemas.microsoft.com/office/powerpoint/2010/main" val="3266899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FA96A5-50CE-C01B-2369-73ABF7836D86}"/>
              </a:ext>
            </a:extLst>
          </p:cNvPr>
          <p:cNvSpPr>
            <a:spLocks noGrp="1"/>
          </p:cNvSpPr>
          <p:nvPr>
            <p:ph type="title"/>
          </p:nvPr>
        </p:nvSpPr>
        <p:spPr/>
        <p:txBody>
          <a:bodyPr/>
          <a:lstStyle/>
          <a:p>
            <a:r>
              <a:rPr lang="pl-PL" dirty="0"/>
              <a:t>Scenka 5</a:t>
            </a:r>
          </a:p>
        </p:txBody>
      </p:sp>
      <p:sp>
        <p:nvSpPr>
          <p:cNvPr id="3" name="Symbol zastępczy zawartości 2">
            <a:extLst>
              <a:ext uri="{FF2B5EF4-FFF2-40B4-BE49-F238E27FC236}">
                <a16:creationId xmlns:a16="http://schemas.microsoft.com/office/drawing/2014/main" id="{FF7851F1-839E-2ADE-B73D-4ED23BDE4BB9}"/>
              </a:ext>
            </a:extLst>
          </p:cNvPr>
          <p:cNvSpPr>
            <a:spLocks noGrp="1"/>
          </p:cNvSpPr>
          <p:nvPr>
            <p:ph idx="1"/>
          </p:nvPr>
        </p:nvSpPr>
        <p:spPr/>
        <p:txBody>
          <a:bodyPr>
            <a:normAutofit fontScale="92500" lnSpcReduction="10000"/>
          </a:bodyPr>
          <a:lstStyle/>
          <a:p>
            <a:pPr algn="l">
              <a:buNone/>
            </a:pPr>
            <a:r>
              <a:rPr lang="pl-PL" b="0" i="0" dirty="0">
                <a:effectLst/>
                <a:latin typeface="fkGroteskNeue"/>
              </a:rPr>
              <a:t>Student:</a:t>
            </a:r>
            <a:br>
              <a:rPr lang="pl-PL" b="0" i="0" dirty="0">
                <a:effectLst/>
                <a:latin typeface="fkGroteskNeue"/>
              </a:rPr>
            </a:br>
            <a:r>
              <a:rPr lang="pl-PL" b="0" i="0" dirty="0">
                <a:effectLst/>
                <a:latin typeface="fkGroteskNeue"/>
              </a:rPr>
              <a:t>Dzień dobry, przyszedłem złożyć wniosek o stypendium. Proszę o szybkie rozpatrzenie, bardzo mi na tym zależy!</a:t>
            </a:r>
          </a:p>
          <a:p>
            <a:pPr algn="l">
              <a:buNone/>
            </a:pPr>
            <a:r>
              <a:rPr lang="pl-PL" b="0" i="0" dirty="0">
                <a:effectLst/>
                <a:latin typeface="fkGroteskNeue"/>
              </a:rPr>
              <a:t>Pracownik:</a:t>
            </a:r>
            <a:br>
              <a:rPr lang="pl-PL" b="0" i="0" dirty="0">
                <a:effectLst/>
                <a:latin typeface="fkGroteskNeue"/>
              </a:rPr>
            </a:br>
            <a:r>
              <a:rPr lang="pl-PL" b="0" i="0" dirty="0">
                <a:effectLst/>
                <a:latin typeface="fkGroteskNeue"/>
              </a:rPr>
              <a:t>Dzień dobry. Sprawdzimy dokumenty i warunki przyznania stypendium. Niestety, muszę Pana poinformować, że nie może Pan otrzymać stypendium, ponieważ przekroczył Pan dopuszczalną liczbę semestrów studiów, które uprawniają do stypendium.</a:t>
            </a:r>
          </a:p>
          <a:p>
            <a:pPr algn="l">
              <a:buNone/>
            </a:pPr>
            <a:r>
              <a:rPr lang="pl-PL" dirty="0">
                <a:latin typeface="fkGroteskNeue"/>
              </a:rPr>
              <a:t>Student:</a:t>
            </a:r>
          </a:p>
          <a:p>
            <a:pPr algn="l">
              <a:buNone/>
            </a:pPr>
            <a:r>
              <a:rPr lang="pl-PL" b="0" i="0" dirty="0">
                <a:effectLst/>
                <a:latin typeface="fkGroteskNeue"/>
              </a:rPr>
              <a:t>Ale to niesprawiedliwe! Przecież płacę za studia, uczę się, mam prawo do stypendium! Proszę jeszcze raz to sprawdzić! To jest dyskryminacja! Znajdę kogoś, kto mi pomoże to załatwić! Nie odpuszczę!</a:t>
            </a:r>
          </a:p>
          <a:p>
            <a:endParaRPr lang="pl-PL" dirty="0"/>
          </a:p>
        </p:txBody>
      </p:sp>
    </p:spTree>
    <p:extLst>
      <p:ext uri="{BB962C8B-B14F-4D97-AF65-F5344CB8AC3E}">
        <p14:creationId xmlns:p14="http://schemas.microsoft.com/office/powerpoint/2010/main" val="3576053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7506FC-6792-A742-6C90-695ECEAEC716}"/>
              </a:ext>
            </a:extLst>
          </p:cNvPr>
          <p:cNvSpPr>
            <a:spLocks noGrp="1"/>
          </p:cNvSpPr>
          <p:nvPr>
            <p:ph type="title"/>
          </p:nvPr>
        </p:nvSpPr>
        <p:spPr/>
        <p:txBody>
          <a:bodyPr/>
          <a:lstStyle/>
          <a:p>
            <a:r>
              <a:rPr lang="pl-PL" dirty="0"/>
              <a:t>Scenka 6</a:t>
            </a:r>
          </a:p>
        </p:txBody>
      </p:sp>
      <p:sp>
        <p:nvSpPr>
          <p:cNvPr id="3" name="Symbol zastępczy zawartości 2">
            <a:extLst>
              <a:ext uri="{FF2B5EF4-FFF2-40B4-BE49-F238E27FC236}">
                <a16:creationId xmlns:a16="http://schemas.microsoft.com/office/drawing/2014/main" id="{80CB6560-553B-B5A8-E3DB-ADEC5B158B91}"/>
              </a:ext>
            </a:extLst>
          </p:cNvPr>
          <p:cNvSpPr>
            <a:spLocks noGrp="1"/>
          </p:cNvSpPr>
          <p:nvPr>
            <p:ph idx="1"/>
          </p:nvPr>
        </p:nvSpPr>
        <p:spPr/>
        <p:txBody>
          <a:bodyPr>
            <a:normAutofit lnSpcReduction="10000"/>
          </a:bodyPr>
          <a:lstStyle/>
          <a:p>
            <a:pPr algn="l">
              <a:buNone/>
            </a:pPr>
            <a:r>
              <a:rPr lang="pl-PL" b="0" i="0" dirty="0">
                <a:effectLst/>
                <a:latin typeface="fkGroteskNeue"/>
              </a:rPr>
              <a:t>Student (zniecierpliwiony, podniesionym tonem):</a:t>
            </a:r>
            <a:br>
              <a:rPr lang="pl-PL" b="0" i="0" dirty="0">
                <a:effectLst/>
                <a:latin typeface="fkGroteskNeue"/>
              </a:rPr>
            </a:br>
            <a:r>
              <a:rPr lang="pl-PL" b="0" i="0" dirty="0">
                <a:effectLst/>
                <a:latin typeface="fkGroteskNeue"/>
              </a:rPr>
              <a:t>Dzień dobry! Chcę złożyć skargę na decyzję o moim wniosku o stypendium! Odwołanie złożyłem, a i tak zostało odrzucone! Co to ma znaczyć?! To jakaś kpina!</a:t>
            </a:r>
          </a:p>
          <a:p>
            <a:pPr algn="l">
              <a:buNone/>
            </a:pPr>
            <a:r>
              <a:rPr lang="pl-PL" b="0" i="0" dirty="0">
                <a:effectLst/>
                <a:latin typeface="fkGroteskNeue"/>
              </a:rPr>
              <a:t>Pracownik dziekanatu (spokojnie, uprzejmie):</a:t>
            </a:r>
            <a:br>
              <a:rPr lang="pl-PL" b="0" i="0" dirty="0">
                <a:effectLst/>
                <a:latin typeface="fkGroteskNeue"/>
              </a:rPr>
            </a:br>
            <a:r>
              <a:rPr lang="pl-PL" b="0" i="0" dirty="0">
                <a:effectLst/>
                <a:latin typeface="fkGroteskNeue"/>
              </a:rPr>
              <a:t>Dzień dobry! Rozumiem Pana frustrację. Proszę, opowiedzmy dokładnie, na czym polega problem. Czy mogę prosić o dokumenty dotyczące Pana wniosku i odwołania?</a:t>
            </a:r>
          </a:p>
          <a:p>
            <a:pPr algn="l"/>
            <a:r>
              <a:rPr lang="pl-PL" b="0" i="0" dirty="0">
                <a:effectLst/>
                <a:latin typeface="fkGroteskNeue"/>
              </a:rPr>
              <a:t>Student (podając dokumenty, nieco agresywnie):</a:t>
            </a:r>
            <a:br>
              <a:rPr lang="pl-PL" b="0" i="0" dirty="0">
                <a:effectLst/>
                <a:latin typeface="fkGroteskNeue"/>
              </a:rPr>
            </a:br>
            <a:r>
              <a:rPr lang="pl-PL" b="0" i="0" dirty="0">
                <a:effectLst/>
                <a:latin typeface="fkGroteskNeue"/>
              </a:rPr>
              <a:t>Proszę bardzo. Wniosek złożyłem zgodnie z terminem, a odwołanie też. Nie rozumiem, dlaczego zostałem odrzucony!</a:t>
            </a:r>
          </a:p>
          <a:p>
            <a:endParaRPr lang="pl-PL" dirty="0"/>
          </a:p>
        </p:txBody>
      </p:sp>
    </p:spTree>
    <p:extLst>
      <p:ext uri="{BB962C8B-B14F-4D97-AF65-F5344CB8AC3E}">
        <p14:creationId xmlns:p14="http://schemas.microsoft.com/office/powerpoint/2010/main" val="2218546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A354FA-5F8C-6D28-EFD3-63924FB97EED}"/>
              </a:ext>
            </a:extLst>
          </p:cNvPr>
          <p:cNvSpPr>
            <a:spLocks noGrp="1"/>
          </p:cNvSpPr>
          <p:nvPr>
            <p:ph type="title"/>
          </p:nvPr>
        </p:nvSpPr>
        <p:spPr/>
        <p:txBody>
          <a:bodyPr/>
          <a:lstStyle/>
          <a:p>
            <a:r>
              <a:rPr lang="pl-PL" dirty="0"/>
              <a:t>Scenka 7</a:t>
            </a:r>
          </a:p>
        </p:txBody>
      </p:sp>
      <p:sp>
        <p:nvSpPr>
          <p:cNvPr id="3" name="Symbol zastępczy zawartości 2">
            <a:extLst>
              <a:ext uri="{FF2B5EF4-FFF2-40B4-BE49-F238E27FC236}">
                <a16:creationId xmlns:a16="http://schemas.microsoft.com/office/drawing/2014/main" id="{BCAFD7D0-327F-49BF-0A1F-E804D7AD9216}"/>
              </a:ext>
            </a:extLst>
          </p:cNvPr>
          <p:cNvSpPr>
            <a:spLocks noGrp="1"/>
          </p:cNvSpPr>
          <p:nvPr>
            <p:ph idx="1"/>
          </p:nvPr>
        </p:nvSpPr>
        <p:spPr/>
        <p:txBody>
          <a:bodyPr>
            <a:normAutofit fontScale="70000" lnSpcReduction="20000"/>
          </a:bodyPr>
          <a:lstStyle/>
          <a:p>
            <a:pPr algn="l">
              <a:buNone/>
            </a:pPr>
            <a:r>
              <a:rPr lang="pl-PL" b="0" i="0" dirty="0">
                <a:effectLst/>
                <a:latin typeface="fkGroteskNeue"/>
              </a:rPr>
              <a:t>Student :</a:t>
            </a:r>
            <a:br>
              <a:rPr lang="pl-PL" b="0" i="0" dirty="0">
                <a:effectLst/>
                <a:latin typeface="fkGroteskNeue"/>
              </a:rPr>
            </a:br>
            <a:r>
              <a:rPr lang="pl-PL" b="0" i="0" dirty="0">
                <a:effectLst/>
                <a:latin typeface="fkGroteskNeue"/>
              </a:rPr>
              <a:t>(gniewnie) Dzień dobry! Chcę złożyć wniosek o stypendium, bo nie przyznali mi zapomogi! To niesprawiedliwe!</a:t>
            </a:r>
          </a:p>
          <a:p>
            <a:pPr algn="l">
              <a:buNone/>
            </a:pPr>
            <a:r>
              <a:rPr lang="pl-PL" b="0" i="0" dirty="0">
                <a:effectLst/>
                <a:latin typeface="fkGroteskNeue"/>
              </a:rPr>
              <a:t>Pracownik:</a:t>
            </a:r>
            <a:br>
              <a:rPr lang="pl-PL" b="0" i="0" dirty="0">
                <a:effectLst/>
                <a:latin typeface="fkGroteskNeue"/>
              </a:rPr>
            </a:br>
            <a:r>
              <a:rPr lang="pl-PL" b="0" i="0" dirty="0">
                <a:effectLst/>
                <a:latin typeface="fkGroteskNeue"/>
              </a:rPr>
              <a:t>(spokojnie) Dzień dobry, proszę usiąść i opowiedzieć dokładnie, co się stało. Postaram się pomóc.</a:t>
            </a:r>
          </a:p>
          <a:p>
            <a:pPr algn="l"/>
            <a:r>
              <a:rPr lang="pl-PL" b="0" i="0" dirty="0">
                <a:effectLst/>
                <a:latin typeface="fkGroteskNeue"/>
              </a:rPr>
              <a:t>Student:</a:t>
            </a:r>
            <a:br>
              <a:rPr lang="pl-PL" b="0" i="0" dirty="0">
                <a:effectLst/>
                <a:latin typeface="fkGroteskNeue"/>
              </a:rPr>
            </a:br>
            <a:r>
              <a:rPr lang="pl-PL" b="0" i="0" dirty="0">
                <a:effectLst/>
                <a:latin typeface="fkGroteskNeue"/>
              </a:rPr>
              <a:t>(nerwowo) Nie ma co opowiadać! To jest błąd, ja potrzebuję tej pomocy! Bez zapomogi nie mam jak opłacić mieszkania!</a:t>
            </a:r>
          </a:p>
          <a:p>
            <a:pPr algn="l">
              <a:buNone/>
            </a:pPr>
            <a:r>
              <a:rPr lang="pl-PL" b="0" i="0" dirty="0">
                <a:effectLst/>
                <a:latin typeface="fkGroteskNeue"/>
              </a:rPr>
              <a:t>Pracownik:</a:t>
            </a:r>
            <a:br>
              <a:rPr lang="pl-PL" b="0" i="0" dirty="0">
                <a:effectLst/>
                <a:latin typeface="fkGroteskNeue"/>
              </a:rPr>
            </a:br>
            <a:r>
              <a:rPr lang="pl-PL" b="0" i="0" dirty="0">
                <a:effectLst/>
                <a:latin typeface="fkGroteskNeue"/>
              </a:rPr>
              <a:t>(profesjonalnie) Rozumiem, że sytuacja jest trudna. Zapomoga i stypendium to dwa różne świadczenia. Zapomoga jest przyznawana w wyjątkowych sytuacjach losowych, a stypendium – na podstawie wyników w nauce i sytuacji materialnej.</a:t>
            </a:r>
          </a:p>
          <a:p>
            <a:pPr algn="l"/>
            <a:r>
              <a:rPr lang="pl-PL" b="0" i="0" dirty="0">
                <a:effectLst/>
                <a:latin typeface="fkGroteskNeue"/>
              </a:rPr>
              <a:t>Student:</a:t>
            </a:r>
            <a:br>
              <a:rPr lang="pl-PL" b="0" i="0" dirty="0">
                <a:effectLst/>
                <a:latin typeface="fkGroteskNeue"/>
              </a:rPr>
            </a:br>
            <a:r>
              <a:rPr lang="pl-PL" b="0" i="0" dirty="0">
                <a:effectLst/>
                <a:latin typeface="fkGroteskNeue"/>
              </a:rPr>
              <a:t>(zniecierpliwiony) Ale ja mam kiepskie wyniki, bo muszę pracować, żeby przeżyć! Dlatego chcę stypendium socjalne! To jest żart! Wy tylko odsyłacie ludzi z kwitkiem! Ja chcę, żeby ktoś wreszcie wziął pod uwagę moją sytuację!</a:t>
            </a:r>
          </a:p>
          <a:p>
            <a:pPr algn="l"/>
            <a:endParaRPr lang="pl-PL" b="0" i="0" dirty="0">
              <a:effectLst/>
              <a:latin typeface="fkGroteskNeue"/>
            </a:endParaRPr>
          </a:p>
          <a:p>
            <a:endParaRPr lang="pl-PL" dirty="0"/>
          </a:p>
        </p:txBody>
      </p:sp>
    </p:spTree>
    <p:extLst>
      <p:ext uri="{BB962C8B-B14F-4D97-AF65-F5344CB8AC3E}">
        <p14:creationId xmlns:p14="http://schemas.microsoft.com/office/powerpoint/2010/main" val="3413573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2D3D50-EAB1-B3A1-5261-CBA6FC6F8B5E}"/>
              </a:ext>
            </a:extLst>
          </p:cNvPr>
          <p:cNvSpPr>
            <a:spLocks noGrp="1"/>
          </p:cNvSpPr>
          <p:nvPr>
            <p:ph type="title"/>
          </p:nvPr>
        </p:nvSpPr>
        <p:spPr/>
        <p:txBody>
          <a:bodyPr/>
          <a:lstStyle/>
          <a:p>
            <a:r>
              <a:rPr lang="pl-PL" dirty="0"/>
              <a:t>Scenka 8</a:t>
            </a:r>
          </a:p>
        </p:txBody>
      </p:sp>
      <p:sp>
        <p:nvSpPr>
          <p:cNvPr id="3" name="Symbol zastępczy zawartości 2">
            <a:extLst>
              <a:ext uri="{FF2B5EF4-FFF2-40B4-BE49-F238E27FC236}">
                <a16:creationId xmlns:a16="http://schemas.microsoft.com/office/drawing/2014/main" id="{8E4624BD-115D-F1BF-9A58-13BBFDC86647}"/>
              </a:ext>
            </a:extLst>
          </p:cNvPr>
          <p:cNvSpPr>
            <a:spLocks noGrp="1"/>
          </p:cNvSpPr>
          <p:nvPr>
            <p:ph idx="1"/>
          </p:nvPr>
        </p:nvSpPr>
        <p:spPr>
          <a:xfrm>
            <a:off x="838200" y="1376516"/>
            <a:ext cx="10515600" cy="4800447"/>
          </a:xfrm>
        </p:spPr>
        <p:txBody>
          <a:bodyPr>
            <a:normAutofit fontScale="70000" lnSpcReduction="20000"/>
          </a:bodyPr>
          <a:lstStyle/>
          <a:p>
            <a:pPr marL="0" indent="0">
              <a:buNone/>
            </a:pPr>
            <a:r>
              <a:rPr lang="pl-PL" b="0" i="0" dirty="0">
                <a:effectLst/>
                <a:latin typeface="fkGroteskNeue"/>
              </a:rPr>
              <a:t>Student:</a:t>
            </a:r>
            <a:br>
              <a:rPr lang="pl-PL" dirty="0"/>
            </a:br>
            <a:r>
              <a:rPr lang="pl-PL" b="0" i="0" dirty="0">
                <a:effectLst/>
                <a:latin typeface="fkGroteskNeue"/>
              </a:rPr>
              <a:t>Dlaczego mój wniosek o stypendium sportowe został odrzucony?! To niesprawiedliwe! Przecież jestem najlepszy w </a:t>
            </a:r>
            <a:r>
              <a:rPr lang="pl-PL" b="0" i="0" dirty="0" err="1">
                <a:effectLst/>
                <a:latin typeface="fkGroteskNeue"/>
              </a:rPr>
              <a:t>snowbordzie</a:t>
            </a:r>
            <a:r>
              <a:rPr lang="pl-PL" b="0" i="0" dirty="0">
                <a:effectLst/>
                <a:latin typeface="fkGroteskNeue"/>
              </a:rPr>
              <a:t>!</a:t>
            </a:r>
          </a:p>
          <a:p>
            <a:pPr marL="0" indent="0">
              <a:buNone/>
            </a:pPr>
            <a:r>
              <a:rPr lang="pl-PL" b="0" i="0" dirty="0">
                <a:effectLst/>
                <a:latin typeface="fkGroteskNeue"/>
              </a:rPr>
              <a:t>Pracownik :</a:t>
            </a:r>
            <a:br>
              <a:rPr lang="pl-PL" dirty="0"/>
            </a:br>
            <a:r>
              <a:rPr lang="pl-PL" b="0" i="0" dirty="0">
                <a:effectLst/>
                <a:latin typeface="fkGroteskNeue"/>
              </a:rPr>
              <a:t>Proszę się uspokoić, rozumiemy, że to dla Pana ważna sprawa. Decyzja została podjęta na podstawie regulaminu i oceny komisji.</a:t>
            </a:r>
          </a:p>
          <a:p>
            <a:pPr marL="0" indent="0">
              <a:buNone/>
            </a:pPr>
            <a:r>
              <a:rPr lang="pl-PL" b="0" i="0" dirty="0">
                <a:effectLst/>
                <a:latin typeface="fkGroteskNeue"/>
              </a:rPr>
              <a:t>Student:</a:t>
            </a:r>
            <a:br>
              <a:rPr lang="pl-PL" dirty="0"/>
            </a:br>
            <a:r>
              <a:rPr lang="pl-PL" b="0" i="0" dirty="0">
                <a:effectLst/>
                <a:latin typeface="fkGroteskNeue"/>
              </a:rPr>
              <a:t>Jakiej komisji?! Kto tam decyduje?! Nie zgadzam się z nimi! Chcę, żebyście to zmienili natychmiast!</a:t>
            </a:r>
          </a:p>
          <a:p>
            <a:pPr algn="l">
              <a:buNone/>
            </a:pPr>
            <a:r>
              <a:rPr lang="pl-PL" b="0" i="0" dirty="0">
                <a:effectLst/>
                <a:latin typeface="fkGroteskNeue"/>
              </a:rPr>
              <a:t>(Student zaczyna gestykulować gwałtownie, podnosi głos, widać, że jest pod wpływem środków.)</a:t>
            </a:r>
          </a:p>
          <a:p>
            <a:pPr algn="l">
              <a:buNone/>
            </a:pPr>
            <a:r>
              <a:rPr lang="pl-PL" b="0" i="0" dirty="0">
                <a:effectLst/>
                <a:latin typeface="fkGroteskNeue"/>
              </a:rPr>
              <a:t>Pracownik :</a:t>
            </a:r>
            <a:br>
              <a:rPr lang="pl-PL" b="0" i="0" dirty="0">
                <a:effectLst/>
                <a:latin typeface="fkGroteskNeue"/>
              </a:rPr>
            </a:br>
            <a:r>
              <a:rPr lang="pl-PL" b="0" i="0" dirty="0">
                <a:effectLst/>
                <a:latin typeface="fkGroteskNeue"/>
              </a:rPr>
              <a:t>(Podchodzi spokojnie, z wyczuciem)</a:t>
            </a:r>
            <a:br>
              <a:rPr lang="pl-PL" b="0" i="0" dirty="0">
                <a:effectLst/>
                <a:latin typeface="fkGroteskNeue"/>
              </a:rPr>
            </a:br>
            <a:r>
              <a:rPr lang="pl-PL" b="0" i="0" dirty="0">
                <a:effectLst/>
                <a:latin typeface="fkGroteskNeue"/>
              </a:rPr>
              <a:t>Proszę pana, proszę się uspokoić. Jesteśmy tu, żeby pomóc, ale musimy rozmawiać spokojnie.</a:t>
            </a:r>
          </a:p>
          <a:p>
            <a:pPr marL="0" indent="0" algn="l">
              <a:buNone/>
            </a:pPr>
            <a:r>
              <a:rPr lang="pl-PL" b="0" i="0" dirty="0">
                <a:effectLst/>
                <a:latin typeface="fkGroteskNeue"/>
              </a:rPr>
              <a:t>Student:</a:t>
            </a:r>
            <a:br>
              <a:rPr lang="pl-PL" b="0" i="0" dirty="0">
                <a:effectLst/>
                <a:latin typeface="fkGroteskNeue"/>
              </a:rPr>
            </a:br>
            <a:r>
              <a:rPr lang="pl-PL" b="0" i="0" dirty="0">
                <a:effectLst/>
                <a:latin typeface="fkGroteskNeue"/>
              </a:rPr>
              <a:t>Nie będę spokojny! To moja przyszłość, a wy mi ją niszczycie! Okradacie mnie z należnych środków! To jest uczelnia?!! A gdzie promowanie najlepszych!!! Skandal ! Złożę skargę do ministra! Popamiętacie mnie!</a:t>
            </a:r>
          </a:p>
          <a:p>
            <a:pPr marL="0" indent="0">
              <a:buNone/>
            </a:pPr>
            <a:r>
              <a:rPr lang="pl-PL" b="0" i="0" dirty="0">
                <a:effectLst/>
                <a:latin typeface="fkGroteskNeue"/>
              </a:rPr>
              <a:t>(Student zaczyna się zbliżać agresywnie do pracowników, którzy cofają się powoli.)</a:t>
            </a:r>
            <a:endParaRPr lang="pl-PL" dirty="0"/>
          </a:p>
        </p:txBody>
      </p:sp>
    </p:spTree>
    <p:extLst>
      <p:ext uri="{BB962C8B-B14F-4D97-AF65-F5344CB8AC3E}">
        <p14:creationId xmlns:p14="http://schemas.microsoft.com/office/powerpoint/2010/main" val="1652863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E14727-2123-68C4-82B0-E1FE7B4BD744}"/>
              </a:ext>
            </a:extLst>
          </p:cNvPr>
          <p:cNvSpPr>
            <a:spLocks noGrp="1"/>
          </p:cNvSpPr>
          <p:nvPr>
            <p:ph type="title"/>
          </p:nvPr>
        </p:nvSpPr>
        <p:spPr/>
        <p:txBody>
          <a:bodyPr/>
          <a:lstStyle/>
          <a:p>
            <a:r>
              <a:rPr lang="pl-PL" dirty="0"/>
              <a:t>Scenka 9</a:t>
            </a:r>
          </a:p>
        </p:txBody>
      </p:sp>
      <p:sp>
        <p:nvSpPr>
          <p:cNvPr id="3" name="Symbol zastępczy zawartości 2">
            <a:extLst>
              <a:ext uri="{FF2B5EF4-FFF2-40B4-BE49-F238E27FC236}">
                <a16:creationId xmlns:a16="http://schemas.microsoft.com/office/drawing/2014/main" id="{D206337A-AA89-A7AE-E65C-C107621597DD}"/>
              </a:ext>
            </a:extLst>
          </p:cNvPr>
          <p:cNvSpPr>
            <a:spLocks noGrp="1"/>
          </p:cNvSpPr>
          <p:nvPr>
            <p:ph idx="1"/>
          </p:nvPr>
        </p:nvSpPr>
        <p:spPr/>
        <p:txBody>
          <a:bodyPr>
            <a:normAutofit fontScale="85000" lnSpcReduction="20000"/>
          </a:bodyPr>
          <a:lstStyle/>
          <a:p>
            <a:pPr algn="l">
              <a:buNone/>
            </a:pPr>
            <a:r>
              <a:rPr lang="pl-PL" b="0" i="0" dirty="0">
                <a:effectLst/>
                <a:latin typeface="fkGroteskNeue"/>
              </a:rPr>
              <a:t>Pracownik:</a:t>
            </a:r>
            <a:br>
              <a:rPr lang="pl-PL" b="0" i="0" dirty="0">
                <a:effectLst/>
                <a:latin typeface="fkGroteskNeue"/>
              </a:rPr>
            </a:br>
            <a:r>
              <a:rPr lang="pl-PL" b="0" i="0" dirty="0">
                <a:effectLst/>
                <a:latin typeface="fkGroteskNeue"/>
              </a:rPr>
              <a:t>Dzień dobry. Niestety, po dokładnym rozpatrzeniu Twojego wniosku o stypendium naukowe, komisja zdecydowała, że nie spełniasz wszystkich kryteriów.</a:t>
            </a:r>
          </a:p>
          <a:p>
            <a:pPr algn="l">
              <a:buNone/>
            </a:pPr>
            <a:r>
              <a:rPr lang="pl-PL" b="0" i="0" dirty="0">
                <a:effectLst/>
                <a:latin typeface="fkGroteskNeue"/>
              </a:rPr>
              <a:t>Student : </a:t>
            </a:r>
            <a:r>
              <a:rPr lang="pl-PL" b="0" i="1" dirty="0">
                <a:effectLst/>
                <a:latin typeface="fkGroteskNeue"/>
              </a:rPr>
              <a:t>(nerwowo)</a:t>
            </a:r>
            <a:br>
              <a:rPr lang="pl-PL" b="0" i="0" dirty="0">
                <a:effectLst/>
                <a:latin typeface="fkGroteskNeue"/>
              </a:rPr>
            </a:br>
            <a:r>
              <a:rPr lang="pl-PL" b="0" i="0" dirty="0">
                <a:effectLst/>
                <a:latin typeface="fkGroteskNeue"/>
              </a:rPr>
              <a:t>Słucham?! Jakie nie spełniam?!Pracowałem bardzo ciężko! </a:t>
            </a:r>
            <a:r>
              <a:rPr lang="pl-PL" dirty="0">
                <a:latin typeface="fkGroteskNeue"/>
              </a:rPr>
              <a:t>Żądam</a:t>
            </a:r>
            <a:r>
              <a:rPr lang="pl-PL" b="0" i="0" dirty="0">
                <a:effectLst/>
                <a:latin typeface="fkGroteskNeue"/>
              </a:rPr>
              <a:t>, żebyście to jeszcze raz przemyśleli! I nie jutro czy pojutrze – teraz!!</a:t>
            </a:r>
          </a:p>
          <a:p>
            <a:pPr algn="l">
              <a:buNone/>
            </a:pPr>
            <a:r>
              <a:rPr lang="pl-PL" b="0" i="0" dirty="0">
                <a:effectLst/>
                <a:latin typeface="fkGroteskNeue"/>
              </a:rPr>
              <a:t>Pracownik:</a:t>
            </a:r>
            <a:br>
              <a:rPr lang="pl-PL" b="0" i="0" dirty="0">
                <a:effectLst/>
                <a:latin typeface="fkGroteskNeue"/>
              </a:rPr>
            </a:br>
            <a:r>
              <a:rPr lang="pl-PL" b="0" i="0" dirty="0">
                <a:effectLst/>
                <a:latin typeface="fkGroteskNeue"/>
              </a:rPr>
              <a:t>Rozumiemy Twoje rozczarowanie, ale decyzja jest ostateczna. Możemy pomóc Ci przygotować się na kolejny nabór lub zaproponować inne formy wsparcia.</a:t>
            </a:r>
          </a:p>
          <a:p>
            <a:pPr>
              <a:buNone/>
            </a:pPr>
            <a:r>
              <a:rPr lang="pl-PL" b="0" i="0" dirty="0">
                <a:effectLst/>
                <a:latin typeface="fkGroteskNeue"/>
              </a:rPr>
              <a:t>Student:</a:t>
            </a:r>
          </a:p>
          <a:p>
            <a:pPr>
              <a:buNone/>
            </a:pPr>
            <a:r>
              <a:rPr lang="pl-PL" b="0" i="0" dirty="0">
                <a:effectLst/>
                <a:latin typeface="fkGroteskNeue"/>
              </a:rPr>
              <a:t>Inne formy? ! W wstydu nie macie!! Nie chcę tego słuchać! Wy tu nic nie robicie a studenta macie za zło konieczne!! To jest mój ostatni rok i potrzebuję tego stypendium! Od teraz!! </a:t>
            </a:r>
            <a:r>
              <a:rPr lang="pl-PL" b="0" i="1" dirty="0">
                <a:effectLst/>
                <a:latin typeface="fkGroteskNeue"/>
              </a:rPr>
              <a:t>(wyciąga nóż)</a:t>
            </a:r>
            <a:br>
              <a:rPr lang="pl-PL" dirty="0"/>
            </a:br>
            <a:endParaRPr lang="pl-PL" dirty="0"/>
          </a:p>
        </p:txBody>
      </p:sp>
    </p:spTree>
    <p:extLst>
      <p:ext uri="{BB962C8B-B14F-4D97-AF65-F5344CB8AC3E}">
        <p14:creationId xmlns:p14="http://schemas.microsoft.com/office/powerpoint/2010/main" val="1485409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847DAF-F49A-1EE3-614F-DE172CD274DB}"/>
              </a:ext>
            </a:extLst>
          </p:cNvPr>
          <p:cNvSpPr>
            <a:spLocks noGrp="1"/>
          </p:cNvSpPr>
          <p:nvPr>
            <p:ph type="title"/>
          </p:nvPr>
        </p:nvSpPr>
        <p:spPr/>
        <p:txBody>
          <a:bodyPr/>
          <a:lstStyle/>
          <a:p>
            <a:r>
              <a:rPr lang="pl-PL" dirty="0"/>
              <a:t>Scenka 10</a:t>
            </a:r>
          </a:p>
        </p:txBody>
      </p:sp>
      <p:sp>
        <p:nvSpPr>
          <p:cNvPr id="3" name="Symbol zastępczy zawartości 2">
            <a:extLst>
              <a:ext uri="{FF2B5EF4-FFF2-40B4-BE49-F238E27FC236}">
                <a16:creationId xmlns:a16="http://schemas.microsoft.com/office/drawing/2014/main" id="{5FB1A10C-C803-4861-FC01-73AE1F8021E6}"/>
              </a:ext>
            </a:extLst>
          </p:cNvPr>
          <p:cNvSpPr>
            <a:spLocks noGrp="1"/>
          </p:cNvSpPr>
          <p:nvPr>
            <p:ph idx="1"/>
          </p:nvPr>
        </p:nvSpPr>
        <p:spPr/>
        <p:txBody>
          <a:bodyPr>
            <a:normAutofit fontScale="92500" lnSpcReduction="20000"/>
          </a:bodyPr>
          <a:lstStyle/>
          <a:p>
            <a:pPr algn="l">
              <a:buNone/>
            </a:pPr>
            <a:r>
              <a:rPr lang="pl-PL" b="0" i="1" dirty="0">
                <a:effectLst/>
                <a:latin typeface="fkGroteskNeue"/>
              </a:rPr>
              <a:t>Student wchodzi gwałtownie do dziekanatu, trzymając w ręku dokumenty</a:t>
            </a:r>
            <a:endParaRPr lang="pl-PL" b="0" i="0" dirty="0">
              <a:effectLst/>
              <a:latin typeface="fkGroteskNeue"/>
            </a:endParaRPr>
          </a:p>
          <a:p>
            <a:pPr algn="l">
              <a:buNone/>
            </a:pPr>
            <a:r>
              <a:rPr lang="pl-PL" b="0" i="0" dirty="0">
                <a:effectLst/>
                <a:latin typeface="fkGroteskNeue"/>
              </a:rPr>
              <a:t>Student:</a:t>
            </a:r>
            <a:br>
              <a:rPr lang="pl-PL" b="0" i="0" dirty="0">
                <a:effectLst/>
                <a:latin typeface="fkGroteskNeue"/>
              </a:rPr>
            </a:br>
            <a:r>
              <a:rPr lang="pl-PL" b="0" i="0" dirty="0">
                <a:effectLst/>
                <a:latin typeface="fkGroteskNeue"/>
              </a:rPr>
              <a:t>(gniewnie) Dlaczego mój wniosek o zapomogę został odrzucony?! </a:t>
            </a:r>
          </a:p>
          <a:p>
            <a:pPr algn="l">
              <a:buNone/>
            </a:pPr>
            <a:r>
              <a:rPr lang="pl-PL" b="0" i="0" dirty="0">
                <a:effectLst/>
                <a:latin typeface="fkGroteskNeue"/>
              </a:rPr>
              <a:t>Pracownik :</a:t>
            </a:r>
            <a:br>
              <a:rPr lang="pl-PL" b="0" i="0" dirty="0">
                <a:effectLst/>
                <a:latin typeface="fkGroteskNeue"/>
              </a:rPr>
            </a:br>
            <a:r>
              <a:rPr lang="pl-PL" b="0" i="0" dirty="0">
                <a:effectLst/>
                <a:latin typeface="fkGroteskNeue"/>
              </a:rPr>
              <a:t>(spokojnie) Proszę się uspokoić, proszę usiąść. Chętnie wyjaśnimy, dlaczego decyzja była negatywna.</a:t>
            </a:r>
          </a:p>
          <a:p>
            <a:pPr algn="l">
              <a:buNone/>
            </a:pPr>
            <a:r>
              <a:rPr lang="pl-PL" b="0" i="0" dirty="0">
                <a:effectLst/>
                <a:latin typeface="fkGroteskNeue"/>
              </a:rPr>
              <a:t>Student:</a:t>
            </a:r>
            <a:br>
              <a:rPr lang="pl-PL" b="0" i="0" dirty="0">
                <a:effectLst/>
                <a:latin typeface="fkGroteskNeue"/>
              </a:rPr>
            </a:br>
            <a:r>
              <a:rPr lang="pl-PL" b="0" i="0" dirty="0">
                <a:effectLst/>
                <a:latin typeface="fkGroteskNeue"/>
              </a:rPr>
              <a:t>(krzyczy) Spokojnie? Jak mam być spokojny?!Nie chcę słuchać tłumaczeń! Nie mam co jeść, gdzie spać!! Jeżeli nie zmienicie decyzji, to rzucę się pod pociąg! I to będzie Wasza wina!!</a:t>
            </a:r>
          </a:p>
          <a:p>
            <a:pPr algn="l"/>
            <a:r>
              <a:rPr lang="pl-PL" b="0" i="0" dirty="0">
                <a:effectLst/>
                <a:latin typeface="fkGroteskNeue"/>
              </a:rPr>
              <a:t>Pracownik :</a:t>
            </a:r>
            <a:br>
              <a:rPr lang="pl-PL" b="0" i="0" dirty="0">
                <a:effectLst/>
                <a:latin typeface="fkGroteskNeue"/>
              </a:rPr>
            </a:br>
            <a:r>
              <a:rPr lang="pl-PL" b="0" i="0" dirty="0">
                <a:effectLst/>
                <a:latin typeface="fkGroteskNeue"/>
              </a:rPr>
              <a:t>(zdecydowanie, ale spokojnie) Proszę, nie używaj agresji. Jesteśmy tu, żeby pomóc, ale musimy rozmawiać kulturalnie.</a:t>
            </a:r>
          </a:p>
          <a:p>
            <a:pPr algn="l"/>
            <a:endParaRPr lang="pl-PL" dirty="0"/>
          </a:p>
        </p:txBody>
      </p:sp>
    </p:spTree>
    <p:extLst>
      <p:ext uri="{BB962C8B-B14F-4D97-AF65-F5344CB8AC3E}">
        <p14:creationId xmlns:p14="http://schemas.microsoft.com/office/powerpoint/2010/main" val="594129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09C32387-619D-1084-92ED-AD6105F656A9}"/>
              </a:ext>
            </a:extLst>
          </p:cNvPr>
          <p:cNvSpPr>
            <a:spLocks noGrp="1"/>
          </p:cNvSpPr>
          <p:nvPr>
            <p:ph type="title"/>
          </p:nvPr>
        </p:nvSpPr>
        <p:spPr>
          <a:xfrm>
            <a:off x="1383564" y="348865"/>
            <a:ext cx="9718111" cy="1576446"/>
          </a:xfrm>
        </p:spPr>
        <p:txBody>
          <a:bodyPr anchor="ctr">
            <a:normAutofit/>
          </a:bodyPr>
          <a:lstStyle/>
          <a:p>
            <a:r>
              <a:rPr lang="pl-PL" sz="4000">
                <a:solidFill>
                  <a:srgbClr val="FFFFFF"/>
                </a:solidFill>
              </a:rPr>
              <a:t>Kilka uwag o skutecznej komunikacji</a:t>
            </a:r>
          </a:p>
        </p:txBody>
      </p:sp>
      <p:graphicFrame>
        <p:nvGraphicFramePr>
          <p:cNvPr id="5" name="Symbol zastępczy zawartości 2">
            <a:extLst>
              <a:ext uri="{FF2B5EF4-FFF2-40B4-BE49-F238E27FC236}">
                <a16:creationId xmlns:a16="http://schemas.microsoft.com/office/drawing/2014/main" id="{A0C00458-BCE8-7FB1-04F2-DF6A313E6FAE}"/>
              </a:ext>
            </a:extLst>
          </p:cNvPr>
          <p:cNvGraphicFramePr>
            <a:graphicFrameLocks noGrp="1"/>
          </p:cNvGraphicFramePr>
          <p:nvPr>
            <p:ph idx="1"/>
            <p:extLst>
              <p:ext uri="{D42A27DB-BD31-4B8C-83A1-F6EECF244321}">
                <p14:modId xmlns:p14="http://schemas.microsoft.com/office/powerpoint/2010/main" val="363851279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3778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2F1BE1-1DF1-4BDC-BDF5-210670E64421}"/>
              </a:ext>
            </a:extLst>
          </p:cNvPr>
          <p:cNvSpPr>
            <a:spLocks noGrp="1"/>
          </p:cNvSpPr>
          <p:nvPr>
            <p:ph type="title"/>
          </p:nvPr>
        </p:nvSpPr>
        <p:spPr/>
        <p:txBody>
          <a:bodyPr/>
          <a:lstStyle/>
          <a:p>
            <a:r>
              <a:rPr lang="pl-PL" dirty="0"/>
              <a:t>Scenka 11</a:t>
            </a:r>
          </a:p>
        </p:txBody>
      </p:sp>
      <p:sp>
        <p:nvSpPr>
          <p:cNvPr id="3" name="Symbol zastępczy zawartości 2">
            <a:extLst>
              <a:ext uri="{FF2B5EF4-FFF2-40B4-BE49-F238E27FC236}">
                <a16:creationId xmlns:a16="http://schemas.microsoft.com/office/drawing/2014/main" id="{839B95DE-EC09-4230-AFB4-EF98925B704E}"/>
              </a:ext>
            </a:extLst>
          </p:cNvPr>
          <p:cNvSpPr>
            <a:spLocks noGrp="1"/>
          </p:cNvSpPr>
          <p:nvPr>
            <p:ph idx="1"/>
          </p:nvPr>
        </p:nvSpPr>
        <p:spPr/>
        <p:txBody>
          <a:bodyPr>
            <a:normAutofit fontScale="70000" lnSpcReduction="20000"/>
          </a:bodyPr>
          <a:lstStyle/>
          <a:p>
            <a:pPr marL="0" indent="0">
              <a:buNone/>
            </a:pPr>
            <a:r>
              <a:rPr lang="pl-PL" dirty="0"/>
              <a:t>Student dzwoni do działu stypendialnego</a:t>
            </a:r>
            <a:endParaRPr lang="pl-PL" b="1" dirty="0"/>
          </a:p>
          <a:p>
            <a:r>
              <a:rPr lang="pl-PL" b="1" dirty="0"/>
              <a:t>PA:</a:t>
            </a:r>
            <a:r>
              <a:rPr lang="pl-PL" dirty="0"/>
              <a:t> Dzień dobry, Biuro ds. Stypendiów, w czym mogę pomóc?</a:t>
            </a:r>
          </a:p>
          <a:p>
            <a:r>
              <a:rPr lang="pl-PL" b="1" dirty="0"/>
              <a:t>S:</a:t>
            </a:r>
            <a:r>
              <a:rPr lang="pl-PL" dirty="0"/>
              <a:t> D-d-dzień dobry… Y-y-</a:t>
            </a:r>
            <a:r>
              <a:rPr lang="pl-PL" dirty="0" err="1"/>
              <a:t>yo</a:t>
            </a:r>
            <a:r>
              <a:rPr lang="pl-PL" dirty="0"/>
              <a:t>-ja… ja chciałem zapytać o… o to stypendium dla… dla niepełnosprawnych. N-nie d-dostałem go, a… a p-p-powinienem.</a:t>
            </a:r>
          </a:p>
          <a:p>
            <a:r>
              <a:rPr lang="pl-PL" b="1" dirty="0"/>
              <a:t>PA:</a:t>
            </a:r>
            <a:r>
              <a:rPr lang="pl-PL" dirty="0"/>
              <a:t> Rozumiem, proszę się nie denerwować, postaram się pomóc. Czy mogę prosić o Pana imię i nazwisko oraz numer albumu?</a:t>
            </a:r>
          </a:p>
          <a:p>
            <a:r>
              <a:rPr lang="pl-PL" b="1" dirty="0"/>
              <a:t>S:</a:t>
            </a:r>
            <a:r>
              <a:rPr lang="pl-PL" dirty="0"/>
              <a:t> T-t-tak, to… Jan Kowalski, numer… 123456.</a:t>
            </a:r>
          </a:p>
          <a:p>
            <a:r>
              <a:rPr lang="pl-PL" b="1" dirty="0"/>
              <a:t>PA:</a:t>
            </a:r>
            <a:r>
              <a:rPr lang="pl-PL" dirty="0"/>
              <a:t> Dziękuję, Panie Janie. Sprawdzę teraz Pana wniosek. Proszę chwilę poczeka</a:t>
            </a:r>
          </a:p>
          <a:p>
            <a:r>
              <a:rPr lang="pl-PL" b="1" dirty="0"/>
              <a:t>Krótka pauza]</a:t>
            </a:r>
            <a:endParaRPr lang="pl-PL" dirty="0"/>
          </a:p>
          <a:p>
            <a:r>
              <a:rPr lang="pl-PL" b="1" dirty="0"/>
              <a:t>PA:</a:t>
            </a:r>
            <a:r>
              <a:rPr lang="pl-PL" dirty="0"/>
              <a:t> Widzę tutaj, że wniosek został złożony, ale niestety nie został przyznany z powodu braku wymaganego zaświadczenia potwierdzającego stopień niepełnosprawności. Czy był Pan o tym informowany?</a:t>
            </a:r>
          </a:p>
          <a:p>
            <a:r>
              <a:rPr lang="pl-PL" b="1" dirty="0"/>
              <a:t>S:</a:t>
            </a:r>
            <a:r>
              <a:rPr lang="pl-PL" dirty="0"/>
              <a:t> N-nie, nikt mi nie powiedział, że czegoś brakuje! Ja… ja wysłałem wszystko, co miałem. Too s-s-s-</a:t>
            </a:r>
            <a:r>
              <a:rPr lang="pl-PL" dirty="0" err="1"/>
              <a:t>typendium</a:t>
            </a:r>
            <a:r>
              <a:rPr lang="pl-PL" dirty="0"/>
              <a:t> </a:t>
            </a:r>
            <a:r>
              <a:rPr lang="pl-PL" dirty="0" err="1"/>
              <a:t>too</a:t>
            </a:r>
            <a:r>
              <a:rPr lang="pl-PL" dirty="0"/>
              <a:t> dla mnie </a:t>
            </a:r>
            <a:r>
              <a:rPr lang="pl-PL" dirty="0" err="1"/>
              <a:t>ws</a:t>
            </a:r>
            <a:r>
              <a:rPr lang="pl-PL" dirty="0"/>
              <a:t>-s-s-</a:t>
            </a:r>
            <a:r>
              <a:rPr lang="pl-PL" dirty="0" err="1"/>
              <a:t>zystko</a:t>
            </a:r>
            <a:r>
              <a:rPr lang="pl-PL" dirty="0"/>
              <a:t>!!</a:t>
            </a:r>
          </a:p>
          <a:p>
            <a:endParaRPr lang="pl-PL" dirty="0"/>
          </a:p>
          <a:p>
            <a:endParaRPr lang="pl-PL" dirty="0"/>
          </a:p>
        </p:txBody>
      </p:sp>
    </p:spTree>
    <p:extLst>
      <p:ext uri="{BB962C8B-B14F-4D97-AF65-F5344CB8AC3E}">
        <p14:creationId xmlns:p14="http://schemas.microsoft.com/office/powerpoint/2010/main" val="136734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487494-2F54-461F-A844-CC31B49C49A5}"/>
              </a:ext>
            </a:extLst>
          </p:cNvPr>
          <p:cNvSpPr>
            <a:spLocks noGrp="1"/>
          </p:cNvSpPr>
          <p:nvPr>
            <p:ph type="title"/>
          </p:nvPr>
        </p:nvSpPr>
        <p:spPr/>
        <p:txBody>
          <a:bodyPr/>
          <a:lstStyle/>
          <a:p>
            <a:r>
              <a:rPr lang="pl-PL" dirty="0"/>
              <a:t>Scenka 12</a:t>
            </a:r>
          </a:p>
        </p:txBody>
      </p:sp>
      <p:sp>
        <p:nvSpPr>
          <p:cNvPr id="3" name="Symbol zastępczy zawartości 2">
            <a:extLst>
              <a:ext uri="{FF2B5EF4-FFF2-40B4-BE49-F238E27FC236}">
                <a16:creationId xmlns:a16="http://schemas.microsoft.com/office/drawing/2014/main" id="{AC5F8293-2220-448A-A87A-2D77B835A017}"/>
              </a:ext>
            </a:extLst>
          </p:cNvPr>
          <p:cNvSpPr>
            <a:spLocks noGrp="1"/>
          </p:cNvSpPr>
          <p:nvPr>
            <p:ph idx="1"/>
          </p:nvPr>
        </p:nvSpPr>
        <p:spPr/>
        <p:txBody>
          <a:bodyPr>
            <a:normAutofit/>
          </a:bodyPr>
          <a:lstStyle/>
          <a:p>
            <a:pPr marL="0" indent="0">
              <a:buNone/>
            </a:pPr>
            <a:r>
              <a:rPr lang="pl-PL" dirty="0"/>
              <a:t>Student wysyła e-mail do działu stypendialnego z pretensjami, że nie otrzymał stypendium rektora:</a:t>
            </a:r>
          </a:p>
          <a:p>
            <a:pPr marL="0" indent="0">
              <a:buNone/>
            </a:pPr>
            <a:r>
              <a:rPr lang="pl-PL" dirty="0"/>
              <a:t>Witam!!!</a:t>
            </a:r>
          </a:p>
          <a:p>
            <a:pPr marL="0" indent="0">
              <a:buNone/>
            </a:pPr>
            <a:r>
              <a:rPr lang="pl-PL" dirty="0"/>
              <a:t>Żądam informacji, dlaczego nie dostałem stypendium rektora! To jest totalna niesprawiedliwość i żałosne, że ignorujecie moje prawa. 3 miejsce w olimpiadzie to nic? Fakt, że jestem gejem wpływa na moje prawa? Homofobia to znak rozpoznawczy tej uczelni! Wstyd!! Żądam natychmiastowego wyjaśnienia i przyznanie mi tego, co mi się należy! </a:t>
            </a:r>
          </a:p>
        </p:txBody>
      </p:sp>
    </p:spTree>
    <p:extLst>
      <p:ext uri="{BB962C8B-B14F-4D97-AF65-F5344CB8AC3E}">
        <p14:creationId xmlns:p14="http://schemas.microsoft.com/office/powerpoint/2010/main" val="2759051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8ACCFF3E-5DB6-3B7B-0694-A4683A0389CB}"/>
              </a:ext>
            </a:extLst>
          </p:cNvPr>
          <p:cNvSpPr>
            <a:spLocks noGrp="1"/>
          </p:cNvSpPr>
          <p:nvPr>
            <p:ph type="title"/>
          </p:nvPr>
        </p:nvSpPr>
        <p:spPr>
          <a:xfrm>
            <a:off x="1371597" y="348865"/>
            <a:ext cx="10044023" cy="877729"/>
          </a:xfrm>
        </p:spPr>
        <p:txBody>
          <a:bodyPr anchor="ctr">
            <a:normAutofit/>
          </a:bodyPr>
          <a:lstStyle/>
          <a:p>
            <a:r>
              <a:rPr lang="pl-PL" sz="4000">
                <a:solidFill>
                  <a:srgbClr val="FFFFFF"/>
                </a:solidFill>
              </a:rPr>
              <a:t>Wskazówki dla pracowników</a:t>
            </a:r>
          </a:p>
        </p:txBody>
      </p:sp>
      <p:graphicFrame>
        <p:nvGraphicFramePr>
          <p:cNvPr id="5" name="Symbol zastępczy zawartości 2">
            <a:extLst>
              <a:ext uri="{FF2B5EF4-FFF2-40B4-BE49-F238E27FC236}">
                <a16:creationId xmlns:a16="http://schemas.microsoft.com/office/drawing/2014/main" id="{FC5B042C-7032-0D73-EE7F-6CA0C04E6F27}"/>
              </a:ext>
            </a:extLst>
          </p:cNvPr>
          <p:cNvGraphicFramePr>
            <a:graphicFrameLocks noGrp="1"/>
          </p:cNvGraphicFramePr>
          <p:nvPr>
            <p:ph idx="1"/>
            <p:extLst>
              <p:ext uri="{D42A27DB-BD31-4B8C-83A1-F6EECF244321}">
                <p14:modId xmlns:p14="http://schemas.microsoft.com/office/powerpoint/2010/main" val="636555695"/>
              </p:ext>
            </p:extLst>
          </p:nvPr>
        </p:nvGraphicFramePr>
        <p:xfrm>
          <a:off x="328246" y="1575459"/>
          <a:ext cx="11676185" cy="52825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8839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976E6AD-33A8-FF8B-15B3-A83ADA86A1A0}"/>
              </a:ext>
            </a:extLst>
          </p:cNvPr>
          <p:cNvSpPr>
            <a:spLocks noGrp="1"/>
          </p:cNvSpPr>
          <p:nvPr>
            <p:ph type="title"/>
          </p:nvPr>
        </p:nvSpPr>
        <p:spPr>
          <a:xfrm>
            <a:off x="1371599" y="294538"/>
            <a:ext cx="9895951" cy="1033669"/>
          </a:xfrm>
        </p:spPr>
        <p:txBody>
          <a:bodyPr>
            <a:normAutofit/>
          </a:bodyPr>
          <a:lstStyle/>
          <a:p>
            <a:r>
              <a:rPr lang="pl-PL" sz="4000">
                <a:solidFill>
                  <a:srgbClr val="FFFFFF"/>
                </a:solidFill>
              </a:rPr>
              <a:t>Dlatego ważne jest…</a:t>
            </a:r>
          </a:p>
        </p:txBody>
      </p:sp>
      <p:sp>
        <p:nvSpPr>
          <p:cNvPr id="3" name="Symbol zastępczy zawartości 2">
            <a:extLst>
              <a:ext uri="{FF2B5EF4-FFF2-40B4-BE49-F238E27FC236}">
                <a16:creationId xmlns:a16="http://schemas.microsoft.com/office/drawing/2014/main" id="{EF02DB98-3394-BE0D-7783-318998F9F05D}"/>
              </a:ext>
            </a:extLst>
          </p:cNvPr>
          <p:cNvSpPr>
            <a:spLocks noGrp="1"/>
          </p:cNvSpPr>
          <p:nvPr>
            <p:ph idx="1"/>
          </p:nvPr>
        </p:nvSpPr>
        <p:spPr>
          <a:xfrm>
            <a:off x="1371599" y="2318197"/>
            <a:ext cx="9724031" cy="3683358"/>
          </a:xfrm>
        </p:spPr>
        <p:txBody>
          <a:bodyPr anchor="ctr">
            <a:normAutofit/>
          </a:bodyPr>
          <a:lstStyle/>
          <a:p>
            <a:r>
              <a:rPr lang="pl-PL" sz="2000" dirty="0"/>
              <a:t>Znajomość i stosowanie przepisów prawa oraz regulaminów</a:t>
            </a:r>
          </a:p>
          <a:p>
            <a:r>
              <a:rPr lang="pl-PL" sz="2000" dirty="0"/>
              <a:t>Profesjonalne prowadzenie postępowania administracyjnego</a:t>
            </a:r>
          </a:p>
          <a:p>
            <a:r>
              <a:rPr lang="pl-PL" sz="2000" dirty="0"/>
              <a:t>Szkolenia i rozwijanie kompetencji</a:t>
            </a:r>
          </a:p>
          <a:p>
            <a:r>
              <a:rPr lang="pl-PL" sz="2000" dirty="0"/>
              <a:t>Współpraca z samorządem studenckim i komisjami stypendialnymi ( dotyczy osób na wydziałach, nie będących członkami komisji)</a:t>
            </a:r>
          </a:p>
          <a:p>
            <a:r>
              <a:rPr lang="pl-PL" sz="2000" dirty="0"/>
              <a:t>Empatia i komunikacja interpersonalna</a:t>
            </a:r>
            <a:br>
              <a:rPr lang="pl-PL" sz="2000" dirty="0"/>
            </a:br>
            <a:endParaRPr lang="pl-PL" sz="2000" dirty="0"/>
          </a:p>
        </p:txBody>
      </p:sp>
    </p:spTree>
    <p:extLst>
      <p:ext uri="{BB962C8B-B14F-4D97-AF65-F5344CB8AC3E}">
        <p14:creationId xmlns:p14="http://schemas.microsoft.com/office/powerpoint/2010/main" val="2149781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7DB1CE0-3128-B01A-78C7-A2F400A4734E}"/>
              </a:ext>
            </a:extLst>
          </p:cNvPr>
          <p:cNvSpPr>
            <a:spLocks noGrp="1"/>
          </p:cNvSpPr>
          <p:nvPr>
            <p:ph type="title"/>
          </p:nvPr>
        </p:nvSpPr>
        <p:spPr>
          <a:xfrm>
            <a:off x="1371597" y="348865"/>
            <a:ext cx="10044023" cy="877729"/>
          </a:xfrm>
        </p:spPr>
        <p:txBody>
          <a:bodyPr anchor="ctr">
            <a:normAutofit/>
          </a:bodyPr>
          <a:lstStyle/>
          <a:p>
            <a:r>
              <a:rPr lang="pl-PL" sz="4000">
                <a:solidFill>
                  <a:srgbClr val="FFFFFF"/>
                </a:solidFill>
              </a:rPr>
              <a:t>A gdy sytuacja eskaluje…</a:t>
            </a:r>
          </a:p>
        </p:txBody>
      </p:sp>
      <p:graphicFrame>
        <p:nvGraphicFramePr>
          <p:cNvPr id="5" name="Symbol zastępczy zawartości 2">
            <a:extLst>
              <a:ext uri="{FF2B5EF4-FFF2-40B4-BE49-F238E27FC236}">
                <a16:creationId xmlns:a16="http://schemas.microsoft.com/office/drawing/2014/main" id="{9E9EB1E9-B038-ACD1-0CC5-FDCAE33F9B3F}"/>
              </a:ext>
            </a:extLst>
          </p:cNvPr>
          <p:cNvGraphicFramePr>
            <a:graphicFrameLocks noGrp="1"/>
          </p:cNvGraphicFramePr>
          <p:nvPr>
            <p:ph idx="1"/>
            <p:extLst>
              <p:ext uri="{D42A27DB-BD31-4B8C-83A1-F6EECF244321}">
                <p14:modId xmlns:p14="http://schemas.microsoft.com/office/powerpoint/2010/main" val="214652564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28814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4584C3A8-99F6-1A8F-62B6-FA37086F2022}"/>
              </a:ext>
            </a:extLst>
          </p:cNvPr>
          <p:cNvSpPr>
            <a:spLocks noGrp="1"/>
          </p:cNvSpPr>
          <p:nvPr>
            <p:ph type="title"/>
          </p:nvPr>
        </p:nvSpPr>
        <p:spPr>
          <a:xfrm>
            <a:off x="826396" y="586855"/>
            <a:ext cx="4230100" cy="3387497"/>
          </a:xfrm>
        </p:spPr>
        <p:txBody>
          <a:bodyPr anchor="b">
            <a:normAutofit/>
          </a:bodyPr>
          <a:lstStyle/>
          <a:p>
            <a:pPr algn="r"/>
            <a:r>
              <a:rPr lang="pl-PL" sz="4000" dirty="0">
                <a:solidFill>
                  <a:srgbClr val="FFFFFF"/>
                </a:solidFill>
              </a:rPr>
              <a:t>Gdzie zgłaszać niepokojące zachowanie/ incydenty:</a:t>
            </a:r>
            <a:br>
              <a:rPr lang="pl-PL" sz="4000" dirty="0">
                <a:solidFill>
                  <a:srgbClr val="FFFFFF"/>
                </a:solidFill>
              </a:rPr>
            </a:br>
            <a:endParaRPr lang="pl-PL" sz="4000" dirty="0">
              <a:solidFill>
                <a:srgbClr val="FFFFFF"/>
              </a:solidFill>
            </a:endParaRPr>
          </a:p>
        </p:txBody>
      </p:sp>
      <p:sp>
        <p:nvSpPr>
          <p:cNvPr id="3" name="Symbol zastępczy zawartości 2">
            <a:extLst>
              <a:ext uri="{FF2B5EF4-FFF2-40B4-BE49-F238E27FC236}">
                <a16:creationId xmlns:a16="http://schemas.microsoft.com/office/drawing/2014/main" id="{EDD7C504-797D-E44F-8966-C20855322D89}"/>
              </a:ext>
            </a:extLst>
          </p:cNvPr>
          <p:cNvSpPr>
            <a:spLocks noGrp="1"/>
          </p:cNvSpPr>
          <p:nvPr>
            <p:ph idx="1"/>
          </p:nvPr>
        </p:nvSpPr>
        <p:spPr>
          <a:xfrm>
            <a:off x="6503158" y="649480"/>
            <a:ext cx="4862447" cy="5546047"/>
          </a:xfrm>
        </p:spPr>
        <p:txBody>
          <a:bodyPr anchor="ctr">
            <a:normAutofit/>
          </a:bodyPr>
          <a:lstStyle/>
          <a:p>
            <a:pPr marL="0" indent="0">
              <a:buNone/>
            </a:pPr>
            <a:r>
              <a:rPr lang="pl-PL" sz="2000"/>
              <a:t>Do władz uczelni:</a:t>
            </a:r>
          </a:p>
          <a:p>
            <a:pPr lvl="1"/>
            <a:r>
              <a:rPr lang="pl-PL" sz="2000"/>
              <a:t>Pracownik, który zauważył lub do którego zgłoszono agresję, niezwłocznie informuje przełożonego, np. kierownika działu, dziekana lub rektora.</a:t>
            </a:r>
          </a:p>
          <a:p>
            <a:pPr lvl="1"/>
            <a:r>
              <a:rPr lang="pl-PL" sz="2000"/>
              <a:t>Sporządza pisemną notatkę służbową dokumentującą zdarzenie, opisując przebieg i podjęte działania.</a:t>
            </a:r>
          </a:p>
          <a:p>
            <a:pPr lvl="1"/>
            <a:r>
              <a:rPr lang="pl-PL" sz="2000"/>
              <a:t>Władze uczelni mogą następnie podjąć decyzje o dalszych krokach, np. wszczęciu postępowania dyscyplinarnego wobec studenta.</a:t>
            </a:r>
          </a:p>
          <a:p>
            <a:endParaRPr lang="pl-PL" sz="2000"/>
          </a:p>
        </p:txBody>
      </p:sp>
    </p:spTree>
    <p:extLst>
      <p:ext uri="{BB962C8B-B14F-4D97-AF65-F5344CB8AC3E}">
        <p14:creationId xmlns:p14="http://schemas.microsoft.com/office/powerpoint/2010/main" val="1419534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31CD4437-54F9-0241-1BD7-1FBC7FDB8A94}"/>
              </a:ext>
            </a:extLst>
          </p:cNvPr>
          <p:cNvSpPr>
            <a:spLocks noGrp="1"/>
          </p:cNvSpPr>
          <p:nvPr>
            <p:ph type="title"/>
          </p:nvPr>
        </p:nvSpPr>
        <p:spPr>
          <a:xfrm>
            <a:off x="826396" y="586855"/>
            <a:ext cx="4230100" cy="3387497"/>
          </a:xfrm>
        </p:spPr>
        <p:txBody>
          <a:bodyPr anchor="b">
            <a:normAutofit/>
          </a:bodyPr>
          <a:lstStyle/>
          <a:p>
            <a:pPr algn="r"/>
            <a:r>
              <a:rPr lang="pl-PL" sz="4000" dirty="0">
                <a:solidFill>
                  <a:srgbClr val="FFFFFF"/>
                </a:solidFill>
              </a:rPr>
              <a:t>Gdzie zgłaszać</a:t>
            </a:r>
          </a:p>
        </p:txBody>
      </p:sp>
      <p:sp>
        <p:nvSpPr>
          <p:cNvPr id="3" name="Symbol zastępczy zawartości 2">
            <a:extLst>
              <a:ext uri="{FF2B5EF4-FFF2-40B4-BE49-F238E27FC236}">
                <a16:creationId xmlns:a16="http://schemas.microsoft.com/office/drawing/2014/main" id="{2717D30A-A2FF-7FE8-446E-4D6C9AF4A198}"/>
              </a:ext>
            </a:extLst>
          </p:cNvPr>
          <p:cNvSpPr>
            <a:spLocks noGrp="1"/>
          </p:cNvSpPr>
          <p:nvPr>
            <p:ph idx="1"/>
          </p:nvPr>
        </p:nvSpPr>
        <p:spPr>
          <a:xfrm>
            <a:off x="6503158" y="649480"/>
            <a:ext cx="4862447" cy="5546047"/>
          </a:xfrm>
        </p:spPr>
        <p:txBody>
          <a:bodyPr anchor="ctr">
            <a:normAutofit/>
          </a:bodyPr>
          <a:lstStyle/>
          <a:p>
            <a:pPr marL="0" indent="0">
              <a:buNone/>
            </a:pPr>
            <a:r>
              <a:rPr lang="pl-PL" sz="2000"/>
              <a:t>Do służb porządkowych (np. ochrona uczelni):</a:t>
            </a:r>
          </a:p>
          <a:p>
            <a:r>
              <a:rPr lang="pl-PL" sz="2000"/>
              <a:t>W sytuacji bezpośredniego zagrożenia życia, zdrowia lub mienia, lub gdy agresja jest bardzo nasilona (np. napaść fizyczna, groźby karalne), należy natychmiast wezwać ochronę uczelni lub policję.</a:t>
            </a:r>
          </a:p>
          <a:p>
            <a:r>
              <a:rPr lang="pl-PL" sz="2000"/>
              <a:t>W przypadku niemożności uspokojenia studenta lub gdy istnieje ryzyko eskalacji, pracownik ma prawo i obowiązek wezwać służby porządkowe.</a:t>
            </a:r>
          </a:p>
          <a:p>
            <a:r>
              <a:rPr lang="pl-PL" sz="2000"/>
              <a:t>W sytuacjach nagłych można także wezwać pogotowie ratunkowe, jeśli istnieje potrzeba udzielenia pomocy medycznej</a:t>
            </a:r>
          </a:p>
          <a:p>
            <a:endParaRPr lang="pl-PL" sz="2000"/>
          </a:p>
        </p:txBody>
      </p:sp>
    </p:spTree>
    <p:extLst>
      <p:ext uri="{BB962C8B-B14F-4D97-AF65-F5344CB8AC3E}">
        <p14:creationId xmlns:p14="http://schemas.microsoft.com/office/powerpoint/2010/main" val="346813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6C29D91-1387-0DFE-69F9-50CC0A269248}"/>
              </a:ext>
            </a:extLst>
          </p:cNvPr>
          <p:cNvSpPr>
            <a:spLocks noGrp="1"/>
          </p:cNvSpPr>
          <p:nvPr>
            <p:ph type="title"/>
          </p:nvPr>
        </p:nvSpPr>
        <p:spPr>
          <a:xfrm>
            <a:off x="1371599" y="294538"/>
            <a:ext cx="9895951" cy="1033669"/>
          </a:xfrm>
        </p:spPr>
        <p:txBody>
          <a:bodyPr>
            <a:normAutofit fontScale="90000"/>
          </a:bodyPr>
          <a:lstStyle/>
          <a:p>
            <a:r>
              <a:rPr lang="pl-PL" sz="4000" dirty="0">
                <a:solidFill>
                  <a:srgbClr val="FFFFFF"/>
                </a:solidFill>
              </a:rPr>
              <a:t>Uwag kilka o komunikacji (nie tylko) ze studentem..</a:t>
            </a:r>
          </a:p>
        </p:txBody>
      </p:sp>
      <p:sp>
        <p:nvSpPr>
          <p:cNvPr id="3" name="Symbol zastępczy zawartości 2">
            <a:extLst>
              <a:ext uri="{FF2B5EF4-FFF2-40B4-BE49-F238E27FC236}">
                <a16:creationId xmlns:a16="http://schemas.microsoft.com/office/drawing/2014/main" id="{00519F43-4471-0CE7-A01E-A9578CB6A0A8}"/>
              </a:ext>
            </a:extLst>
          </p:cNvPr>
          <p:cNvSpPr>
            <a:spLocks noGrp="1"/>
          </p:cNvSpPr>
          <p:nvPr>
            <p:ph idx="1"/>
          </p:nvPr>
        </p:nvSpPr>
        <p:spPr>
          <a:xfrm>
            <a:off x="1371599" y="2318197"/>
            <a:ext cx="9724031" cy="3683358"/>
          </a:xfrm>
        </p:spPr>
        <p:txBody>
          <a:bodyPr anchor="ctr">
            <a:normAutofit/>
          </a:bodyPr>
          <a:lstStyle/>
          <a:p>
            <a:pPr marL="0" indent="0">
              <a:buNone/>
            </a:pPr>
            <a:r>
              <a:rPr lang="pl-PL" sz="2000" b="0" i="0">
                <a:effectLst/>
                <a:latin typeface="fkGroteskNeue"/>
              </a:rPr>
              <a:t>Komunikacja dwustronna (dialog)</a:t>
            </a:r>
          </a:p>
          <a:p>
            <a:pPr marL="742950" lvl="1" indent="-285750">
              <a:buFont typeface="+mj-lt"/>
              <a:buAutoNum type="arabicPeriod"/>
            </a:pPr>
            <a:r>
              <a:rPr lang="pl-PL" sz="2000" b="0" i="0">
                <a:effectLst/>
                <a:latin typeface="fkGroteskNeue"/>
              </a:rPr>
              <a:t>Zachęcaj studenta do wyrażenia swoich wątpliwości i pytań, co pozwala lepiej zrozumieć jego punkt widzenia i dostosować odpowiedź.</a:t>
            </a:r>
          </a:p>
          <a:p>
            <a:pPr marL="742950" lvl="1" indent="-285750">
              <a:buFont typeface="+mj-lt"/>
              <a:buAutoNum type="arabicPeriod"/>
            </a:pPr>
            <a:r>
              <a:rPr lang="pl-PL" sz="2000" b="0" i="0">
                <a:effectLst/>
                <a:latin typeface="fkGroteskNeue"/>
              </a:rPr>
              <a:t>Stosuj pytania otwarte, które pomagają studentowi wyrazić swoje potrzeby i uczucia.</a:t>
            </a:r>
          </a:p>
          <a:p>
            <a:endParaRPr lang="pl-PL" sz="2000"/>
          </a:p>
        </p:txBody>
      </p:sp>
    </p:spTree>
    <p:extLst>
      <p:ext uri="{BB962C8B-B14F-4D97-AF65-F5344CB8AC3E}">
        <p14:creationId xmlns:p14="http://schemas.microsoft.com/office/powerpoint/2010/main" val="226358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24F87A2E-A4A7-CF7D-F44A-899CAEE36020}"/>
              </a:ext>
            </a:extLst>
          </p:cNvPr>
          <p:cNvSpPr>
            <a:spLocks noGrp="1"/>
          </p:cNvSpPr>
          <p:nvPr>
            <p:ph type="title"/>
          </p:nvPr>
        </p:nvSpPr>
        <p:spPr>
          <a:xfrm>
            <a:off x="1371599" y="294538"/>
            <a:ext cx="9895951" cy="1033669"/>
          </a:xfrm>
        </p:spPr>
        <p:txBody>
          <a:bodyPr>
            <a:normAutofit/>
          </a:bodyPr>
          <a:lstStyle/>
          <a:p>
            <a:endParaRPr lang="pl-PL" sz="4000">
              <a:solidFill>
                <a:srgbClr val="FFFFFF"/>
              </a:solidFill>
            </a:endParaRPr>
          </a:p>
        </p:txBody>
      </p:sp>
      <p:sp>
        <p:nvSpPr>
          <p:cNvPr id="3" name="Symbol zastępczy zawartości 2">
            <a:extLst>
              <a:ext uri="{FF2B5EF4-FFF2-40B4-BE49-F238E27FC236}">
                <a16:creationId xmlns:a16="http://schemas.microsoft.com/office/drawing/2014/main" id="{A446AA56-5AAC-A68F-17FB-3DFE1A23D51A}"/>
              </a:ext>
            </a:extLst>
          </p:cNvPr>
          <p:cNvSpPr>
            <a:spLocks noGrp="1"/>
          </p:cNvSpPr>
          <p:nvPr>
            <p:ph idx="1"/>
          </p:nvPr>
        </p:nvSpPr>
        <p:spPr>
          <a:xfrm>
            <a:off x="1371599" y="2318197"/>
            <a:ext cx="9724031" cy="3683358"/>
          </a:xfrm>
        </p:spPr>
        <p:txBody>
          <a:bodyPr anchor="ctr">
            <a:normAutofit/>
          </a:bodyPr>
          <a:lstStyle/>
          <a:p>
            <a:r>
              <a:rPr lang="pl-PL" sz="2000" b="0" i="0">
                <a:effectLst/>
                <a:latin typeface="fkGroteskNeue"/>
              </a:rPr>
              <a:t>Jasność i prostota przekazu</a:t>
            </a:r>
          </a:p>
          <a:p>
            <a:pPr marL="0" indent="0">
              <a:buNone/>
            </a:pPr>
            <a:endParaRPr lang="pl-PL" sz="2000" b="0" i="0">
              <a:effectLst/>
              <a:latin typeface="fkGroteskNeue"/>
            </a:endParaRPr>
          </a:p>
          <a:p>
            <a:pPr marL="742950" lvl="1" indent="-285750">
              <a:buFont typeface="+mj-lt"/>
              <a:buAutoNum type="arabicPeriod"/>
            </a:pPr>
            <a:r>
              <a:rPr lang="pl-PL" sz="2000" b="0" i="0">
                <a:effectLst/>
                <a:latin typeface="fkGroteskNeue"/>
              </a:rPr>
              <a:t>Używaj prostych, zrozumiałych słów, unikaj żargonu i skomplikowanych wyrażeń.</a:t>
            </a:r>
          </a:p>
          <a:p>
            <a:pPr marL="742950" lvl="1" indent="-285750">
              <a:buFont typeface="+mj-lt"/>
              <a:buAutoNum type="arabicPeriod"/>
            </a:pPr>
            <a:r>
              <a:rPr lang="pl-PL" sz="2000" b="0" i="0">
                <a:effectLst/>
                <a:latin typeface="fkGroteskNeue"/>
              </a:rPr>
              <a:t>Przekaz powinien być zwarty i konkretny, co ułatwia zrozumienie i akceptację informacji.</a:t>
            </a:r>
          </a:p>
          <a:p>
            <a:pPr>
              <a:buNone/>
            </a:pPr>
            <a:br>
              <a:rPr lang="pl-PL" sz="2000"/>
            </a:br>
            <a:endParaRPr lang="pl-PL" sz="2000"/>
          </a:p>
        </p:txBody>
      </p:sp>
    </p:spTree>
    <p:extLst>
      <p:ext uri="{BB962C8B-B14F-4D97-AF65-F5344CB8AC3E}">
        <p14:creationId xmlns:p14="http://schemas.microsoft.com/office/powerpoint/2010/main" val="165567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432F22B-B9B2-C7EE-DBC7-A0AFE3F2A199}"/>
              </a:ext>
            </a:extLst>
          </p:cNvPr>
          <p:cNvSpPr>
            <a:spLocks noGrp="1"/>
          </p:cNvSpPr>
          <p:nvPr>
            <p:ph type="title"/>
          </p:nvPr>
        </p:nvSpPr>
        <p:spPr>
          <a:xfrm>
            <a:off x="1371599" y="294538"/>
            <a:ext cx="9895951" cy="1033669"/>
          </a:xfrm>
        </p:spPr>
        <p:txBody>
          <a:bodyPr>
            <a:normAutofit/>
          </a:bodyPr>
          <a:lstStyle/>
          <a:p>
            <a:endParaRPr lang="pl-PL" sz="4000">
              <a:solidFill>
                <a:srgbClr val="FFFFFF"/>
              </a:solidFill>
            </a:endParaRPr>
          </a:p>
        </p:txBody>
      </p:sp>
      <p:sp>
        <p:nvSpPr>
          <p:cNvPr id="3" name="Symbol zastępczy zawartości 2">
            <a:extLst>
              <a:ext uri="{FF2B5EF4-FFF2-40B4-BE49-F238E27FC236}">
                <a16:creationId xmlns:a16="http://schemas.microsoft.com/office/drawing/2014/main" id="{68E8813C-3EFE-542C-4CDE-0A721962A88B}"/>
              </a:ext>
            </a:extLst>
          </p:cNvPr>
          <p:cNvSpPr>
            <a:spLocks noGrp="1"/>
          </p:cNvSpPr>
          <p:nvPr>
            <p:ph idx="1"/>
          </p:nvPr>
        </p:nvSpPr>
        <p:spPr>
          <a:xfrm>
            <a:off x="1371599" y="2318197"/>
            <a:ext cx="9724031" cy="3683358"/>
          </a:xfrm>
        </p:spPr>
        <p:txBody>
          <a:bodyPr anchor="ctr">
            <a:normAutofit/>
          </a:bodyPr>
          <a:lstStyle/>
          <a:p>
            <a:pPr>
              <a:buNone/>
            </a:pPr>
            <a:r>
              <a:rPr lang="pl-PL" sz="2000" b="0" i="0">
                <a:effectLst/>
                <a:latin typeface="fkGroteskNeue"/>
              </a:rPr>
              <a:t>Parafrazowanie i potwierdzanie zrozumienia</a:t>
            </a:r>
          </a:p>
          <a:p>
            <a:pPr>
              <a:buFont typeface="Arial" panose="020B0604020202020204" pitchFamily="34" charset="0"/>
              <a:buChar char="•"/>
            </a:pPr>
            <a:r>
              <a:rPr lang="pl-PL" sz="2000" b="0" i="0">
                <a:effectLst/>
                <a:latin typeface="fkGroteskNeue"/>
              </a:rPr>
              <a:t>Powtarzaj własnymi słowami to, co powiedział student, aby pokazać, że go słuchasz i rozumiesz.</a:t>
            </a:r>
          </a:p>
          <a:p>
            <a:pPr>
              <a:buFont typeface="Arial" panose="020B0604020202020204" pitchFamily="34" charset="0"/>
              <a:buChar char="•"/>
            </a:pPr>
            <a:r>
              <a:rPr lang="pl-PL" sz="2000" b="0" i="0">
                <a:effectLst/>
                <a:latin typeface="fkGroteskNeue"/>
              </a:rPr>
              <a:t>To także pozwala wyjaśnić ewentualne nieporozumienia</a:t>
            </a:r>
          </a:p>
          <a:p>
            <a:endParaRPr lang="pl-PL" sz="2000"/>
          </a:p>
        </p:txBody>
      </p:sp>
    </p:spTree>
    <p:extLst>
      <p:ext uri="{BB962C8B-B14F-4D97-AF65-F5344CB8AC3E}">
        <p14:creationId xmlns:p14="http://schemas.microsoft.com/office/powerpoint/2010/main" val="414933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DAA3DC-1645-9ED4-9591-BB5E26D17B0C}"/>
              </a:ext>
            </a:extLst>
          </p:cNvPr>
          <p:cNvSpPr>
            <a:spLocks noGrp="1"/>
          </p:cNvSpPr>
          <p:nvPr>
            <p:ph type="title"/>
          </p:nvPr>
        </p:nvSpPr>
        <p:spPr>
          <a:xfrm>
            <a:off x="1371599" y="294538"/>
            <a:ext cx="9895951" cy="1033669"/>
          </a:xfrm>
        </p:spPr>
        <p:txBody>
          <a:bodyPr>
            <a:normAutofit/>
          </a:bodyPr>
          <a:lstStyle/>
          <a:p>
            <a:endParaRPr lang="pl-PL" sz="4000">
              <a:solidFill>
                <a:srgbClr val="FFFFFF"/>
              </a:solidFill>
            </a:endParaRPr>
          </a:p>
        </p:txBody>
      </p:sp>
      <p:sp>
        <p:nvSpPr>
          <p:cNvPr id="3" name="Symbol zastępczy zawartości 2">
            <a:extLst>
              <a:ext uri="{FF2B5EF4-FFF2-40B4-BE49-F238E27FC236}">
                <a16:creationId xmlns:a16="http://schemas.microsoft.com/office/drawing/2014/main" id="{D70515E1-A896-F3BE-03DE-66062F20DC5C}"/>
              </a:ext>
            </a:extLst>
          </p:cNvPr>
          <p:cNvSpPr>
            <a:spLocks noGrp="1"/>
          </p:cNvSpPr>
          <p:nvPr>
            <p:ph idx="1"/>
          </p:nvPr>
        </p:nvSpPr>
        <p:spPr>
          <a:xfrm>
            <a:off x="1371599" y="2318197"/>
            <a:ext cx="9724031" cy="3683358"/>
          </a:xfrm>
        </p:spPr>
        <p:txBody>
          <a:bodyPr anchor="ctr">
            <a:normAutofit/>
          </a:bodyPr>
          <a:lstStyle/>
          <a:p>
            <a:pPr marL="0" indent="0">
              <a:buNone/>
            </a:pPr>
            <a:r>
              <a:rPr lang="pl-PL" sz="2000" b="0" i="0" dirty="0">
                <a:effectLst/>
                <a:latin typeface="fkGroteskNeue"/>
              </a:rPr>
              <a:t>Aktywne słuchanie</a:t>
            </a:r>
          </a:p>
          <a:p>
            <a:pPr marL="457200" lvl="1" indent="0">
              <a:buNone/>
            </a:pPr>
            <a:r>
              <a:rPr lang="pl-PL" sz="2000" b="0" i="0" dirty="0">
                <a:effectLst/>
                <a:latin typeface="fkGroteskNeue"/>
              </a:rPr>
              <a:t>	Skup się na tym, co mówi student, nie przerywaj, okazuj zainteresowanie i potwierdzaj słowami lub gestami, że słyszysz jego obawy.</a:t>
            </a:r>
          </a:p>
          <a:p>
            <a:pPr marL="457200" lvl="1" indent="0">
              <a:buNone/>
            </a:pPr>
            <a:endParaRPr lang="pl-PL" sz="2000" b="0" i="0" dirty="0">
              <a:effectLst/>
              <a:latin typeface="fkGroteskNeue"/>
            </a:endParaRPr>
          </a:p>
          <a:p>
            <a:pPr marL="457200" lvl="1" indent="0">
              <a:buNone/>
            </a:pPr>
            <a:r>
              <a:rPr lang="pl-PL" sz="2000" b="0" i="0" dirty="0">
                <a:effectLst/>
                <a:latin typeface="fkGroteskNeue"/>
              </a:rPr>
              <a:t>Zachowanie spokoju i kontrola emocji</a:t>
            </a:r>
          </a:p>
          <a:p>
            <a:pPr marL="457200" lvl="1" indent="0">
              <a:buNone/>
            </a:pPr>
            <a:r>
              <a:rPr lang="pl-PL" sz="2000" b="0" i="0" dirty="0">
                <a:effectLst/>
                <a:latin typeface="fkGroteskNeue"/>
              </a:rPr>
              <a:t>	Utrzymuj spokojny, opanowany ton głosu, co pomaga uspokoić emocje studenta i zapobiega eskalacji konfliktu</a:t>
            </a:r>
          </a:p>
          <a:p>
            <a:endParaRPr lang="pl-PL" sz="2000" dirty="0"/>
          </a:p>
        </p:txBody>
      </p:sp>
    </p:spTree>
    <p:extLst>
      <p:ext uri="{BB962C8B-B14F-4D97-AF65-F5344CB8AC3E}">
        <p14:creationId xmlns:p14="http://schemas.microsoft.com/office/powerpoint/2010/main" val="264827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96A07E3-E098-4A36-78A0-215DEFD621E9}"/>
              </a:ext>
            </a:extLst>
          </p:cNvPr>
          <p:cNvSpPr>
            <a:spLocks noGrp="1"/>
          </p:cNvSpPr>
          <p:nvPr>
            <p:ph type="title"/>
          </p:nvPr>
        </p:nvSpPr>
        <p:spPr>
          <a:xfrm>
            <a:off x="1371599" y="294538"/>
            <a:ext cx="9895951" cy="1033669"/>
          </a:xfrm>
        </p:spPr>
        <p:txBody>
          <a:bodyPr>
            <a:normAutofit/>
          </a:bodyPr>
          <a:lstStyle/>
          <a:p>
            <a:endParaRPr lang="pl-PL" sz="4000">
              <a:solidFill>
                <a:srgbClr val="FFFFFF"/>
              </a:solidFill>
            </a:endParaRPr>
          </a:p>
        </p:txBody>
      </p:sp>
      <p:sp>
        <p:nvSpPr>
          <p:cNvPr id="3" name="Symbol zastępczy zawartości 2">
            <a:extLst>
              <a:ext uri="{FF2B5EF4-FFF2-40B4-BE49-F238E27FC236}">
                <a16:creationId xmlns:a16="http://schemas.microsoft.com/office/drawing/2014/main" id="{8F1F2726-96AA-69E9-1D9D-FF6549A0A7BB}"/>
              </a:ext>
            </a:extLst>
          </p:cNvPr>
          <p:cNvSpPr>
            <a:spLocks noGrp="1"/>
          </p:cNvSpPr>
          <p:nvPr>
            <p:ph idx="1"/>
          </p:nvPr>
        </p:nvSpPr>
        <p:spPr>
          <a:xfrm>
            <a:off x="1371599" y="2318197"/>
            <a:ext cx="9724031" cy="3683358"/>
          </a:xfrm>
        </p:spPr>
        <p:txBody>
          <a:bodyPr anchor="ctr">
            <a:normAutofit/>
          </a:bodyPr>
          <a:lstStyle/>
          <a:p>
            <a:pPr>
              <a:buNone/>
            </a:pPr>
            <a:r>
              <a:rPr lang="pl-PL" sz="2000" b="0" i="0">
                <a:effectLst/>
                <a:latin typeface="fkGroteskNeue"/>
              </a:rPr>
              <a:t>Unikanie zachowań utrudniających komunikację</a:t>
            </a:r>
          </a:p>
          <a:p>
            <a:pPr>
              <a:buFont typeface="Arial" panose="020B0604020202020204" pitchFamily="34" charset="0"/>
              <a:buChar char="•"/>
            </a:pPr>
            <a:r>
              <a:rPr lang="pl-PL" sz="2000" b="0" i="0">
                <a:effectLst/>
                <a:latin typeface="fkGroteskNeue"/>
              </a:rPr>
              <a:t>Nie ignoruj, nie groź, nie pomijaj pytań studenta.</a:t>
            </a:r>
          </a:p>
          <a:p>
            <a:pPr>
              <a:buFont typeface="Arial" panose="020B0604020202020204" pitchFamily="34" charset="0"/>
              <a:buChar char="•"/>
            </a:pPr>
            <a:r>
              <a:rPr lang="pl-PL" sz="2000" b="0" i="0">
                <a:effectLst/>
                <a:latin typeface="fkGroteskNeue"/>
              </a:rPr>
              <a:t>Unikaj nieuprzejmych lub niejasnych komunikatów</a:t>
            </a:r>
          </a:p>
          <a:p>
            <a:endParaRPr lang="pl-PL" sz="2000"/>
          </a:p>
        </p:txBody>
      </p:sp>
    </p:spTree>
    <p:extLst>
      <p:ext uri="{BB962C8B-B14F-4D97-AF65-F5344CB8AC3E}">
        <p14:creationId xmlns:p14="http://schemas.microsoft.com/office/powerpoint/2010/main" val="4026860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B86B0D4D-ED9A-AE33-6793-843B5D601963}"/>
              </a:ext>
            </a:extLst>
          </p:cNvPr>
          <p:cNvSpPr>
            <a:spLocks noGrp="1"/>
          </p:cNvSpPr>
          <p:nvPr>
            <p:ph type="title"/>
          </p:nvPr>
        </p:nvSpPr>
        <p:spPr>
          <a:xfrm>
            <a:off x="1371599" y="294538"/>
            <a:ext cx="9895951" cy="1033669"/>
          </a:xfrm>
        </p:spPr>
        <p:txBody>
          <a:bodyPr>
            <a:normAutofit/>
          </a:bodyPr>
          <a:lstStyle/>
          <a:p>
            <a:endParaRPr lang="pl-PL" sz="4000">
              <a:solidFill>
                <a:srgbClr val="FFFFFF"/>
              </a:solidFill>
            </a:endParaRPr>
          </a:p>
        </p:txBody>
      </p:sp>
      <p:sp>
        <p:nvSpPr>
          <p:cNvPr id="3" name="Symbol zastępczy zawartości 2">
            <a:extLst>
              <a:ext uri="{FF2B5EF4-FFF2-40B4-BE49-F238E27FC236}">
                <a16:creationId xmlns:a16="http://schemas.microsoft.com/office/drawing/2014/main" id="{A4B190A7-4DB6-63F8-99CB-47D5ECE64495}"/>
              </a:ext>
            </a:extLst>
          </p:cNvPr>
          <p:cNvSpPr>
            <a:spLocks noGrp="1"/>
          </p:cNvSpPr>
          <p:nvPr>
            <p:ph idx="1"/>
          </p:nvPr>
        </p:nvSpPr>
        <p:spPr>
          <a:xfrm>
            <a:off x="1371599" y="2318197"/>
            <a:ext cx="9724031" cy="3683358"/>
          </a:xfrm>
        </p:spPr>
        <p:txBody>
          <a:bodyPr anchor="ctr">
            <a:normAutofit/>
          </a:bodyPr>
          <a:lstStyle/>
          <a:p>
            <a:pPr>
              <a:buNone/>
            </a:pPr>
            <a:r>
              <a:rPr lang="pl-PL" sz="2000" b="0" i="0">
                <a:effectLst/>
                <a:latin typeface="fkGroteskNeue"/>
              </a:rPr>
              <a:t>Proponowanie rozwiązań i dalszych kroków</a:t>
            </a:r>
          </a:p>
          <a:p>
            <a:pPr>
              <a:buFont typeface="Arial" panose="020B0604020202020204" pitchFamily="34" charset="0"/>
              <a:buChar char="•"/>
            </a:pPr>
            <a:r>
              <a:rPr lang="pl-PL" sz="2000" b="0" i="0">
                <a:effectLst/>
                <a:latin typeface="fkGroteskNeue"/>
              </a:rPr>
              <a:t>Informuj o możliwościach odwołania się lub innych formach wsparcia.</a:t>
            </a:r>
          </a:p>
          <a:p>
            <a:pPr>
              <a:buFont typeface="Arial" panose="020B0604020202020204" pitchFamily="34" charset="0"/>
              <a:buChar char="•"/>
            </a:pPr>
            <a:r>
              <a:rPr lang="pl-PL" sz="2000" b="0" i="0">
                <a:effectLst/>
                <a:latin typeface="fkGroteskNeue"/>
              </a:rPr>
              <a:t>Pokazuj konkretne sposoby działania, które student może podjąć, co zwiększa poczucie kontroli i zmniejsza frustrację</a:t>
            </a:r>
          </a:p>
          <a:p>
            <a:endParaRPr lang="pl-PL" sz="2000"/>
          </a:p>
        </p:txBody>
      </p:sp>
    </p:spTree>
    <p:extLst>
      <p:ext uri="{BB962C8B-B14F-4D97-AF65-F5344CB8AC3E}">
        <p14:creationId xmlns:p14="http://schemas.microsoft.com/office/powerpoint/2010/main" val="2495095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A2870E-3430-472B-EB90-CFF848CB3ED3}"/>
              </a:ext>
            </a:extLst>
          </p:cNvPr>
          <p:cNvSpPr>
            <a:spLocks noGrp="1"/>
          </p:cNvSpPr>
          <p:nvPr>
            <p:ph type="title"/>
          </p:nvPr>
        </p:nvSpPr>
        <p:spPr/>
        <p:txBody>
          <a:bodyPr/>
          <a:lstStyle/>
          <a:p>
            <a:endParaRPr lang="pl-PL"/>
          </a:p>
        </p:txBody>
      </p:sp>
      <p:graphicFrame>
        <p:nvGraphicFramePr>
          <p:cNvPr id="5" name="Symbol zastępczy zawartości 2">
            <a:extLst>
              <a:ext uri="{FF2B5EF4-FFF2-40B4-BE49-F238E27FC236}">
                <a16:creationId xmlns:a16="http://schemas.microsoft.com/office/drawing/2014/main" id="{566AD543-7703-69DD-C690-0AE26CEEAF81}"/>
              </a:ext>
            </a:extLst>
          </p:cNvPr>
          <p:cNvGraphicFramePr>
            <a:graphicFrameLocks noGrp="1"/>
          </p:cNvGraphicFramePr>
          <p:nvPr>
            <p:ph idx="1"/>
            <p:extLst>
              <p:ext uri="{D42A27DB-BD31-4B8C-83A1-F6EECF244321}">
                <p14:modId xmlns:p14="http://schemas.microsoft.com/office/powerpoint/2010/main" val="36421657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5237185"/>
      </p:ext>
    </p:extLst>
  </p:cSld>
  <p:clrMapOvr>
    <a:masterClrMapping/>
  </p:clrMapOvr>
</p:sld>
</file>

<file path=ppt/theme/theme1.xml><?xml version="1.0" encoding="utf-8"?>
<a:theme xmlns:a="http://schemas.openxmlformats.org/drawingml/2006/main" name="Office Theme">
  <a:themeElements>
    <a:clrScheme name="Motyw pakietu Offic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538D9D"/>
      </a:hlink>
      <a:folHlink>
        <a:srgbClr val="A5738E"/>
      </a:folHlink>
    </a:clrScheme>
    <a:fontScheme name="Motyw pakietu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C0A3E416-13B0-4CFE-8B85-8989D8AEFB51}"/>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2161</Words>
  <Application>Microsoft Office PowerPoint</Application>
  <PresentationFormat>Panoramiczny</PresentationFormat>
  <Paragraphs>127</Paragraphs>
  <Slides>26</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26</vt:i4>
      </vt:variant>
    </vt:vector>
  </HeadingPairs>
  <TitlesOfParts>
    <vt:vector size="31" baseType="lpstr">
      <vt:lpstr>Aptos</vt:lpstr>
      <vt:lpstr>Aptos Display</vt:lpstr>
      <vt:lpstr>Arial</vt:lpstr>
      <vt:lpstr>fkGroteskNeue</vt:lpstr>
      <vt:lpstr>Office Theme</vt:lpstr>
      <vt:lpstr>Roszczeniowy student a stoicki pracownik odpowiedzialny za pomoc materialną</vt:lpstr>
      <vt:lpstr>Kilka uwag o skutecznej komunikacji</vt:lpstr>
      <vt:lpstr>Uwag kilka o komunikacji (nie tylko) ze studentem..</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Scenka nr 1</vt:lpstr>
      <vt:lpstr>Scenka nr 2</vt:lpstr>
      <vt:lpstr>Scenka 3</vt:lpstr>
      <vt:lpstr>Scenka 4</vt:lpstr>
      <vt:lpstr>Scenka 5</vt:lpstr>
      <vt:lpstr>Scenka 6</vt:lpstr>
      <vt:lpstr>Scenka 7</vt:lpstr>
      <vt:lpstr>Scenka 8</vt:lpstr>
      <vt:lpstr>Scenka 9</vt:lpstr>
      <vt:lpstr>Scenka 10</vt:lpstr>
      <vt:lpstr>Scenka 11</vt:lpstr>
      <vt:lpstr>Scenka 12</vt:lpstr>
      <vt:lpstr>Wskazówki dla pracowników</vt:lpstr>
      <vt:lpstr>Dlatego ważne jest…</vt:lpstr>
      <vt:lpstr>A gdy sytuacja eskaluje…</vt:lpstr>
      <vt:lpstr>Gdzie zgłaszać niepokojące zachowanie/ incydenty: </vt:lpstr>
      <vt:lpstr>Gdzie zgłaszać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Roszczeniowy student a stoicki pracownik odpowiedzialny za pomoc materialną</dc:title>
  <dc:creator>Agnieszka Ziółkowska</dc:creator>
  <cp:lastModifiedBy>Agnieszka Ziółkowska</cp:lastModifiedBy>
  <cp:revision>10</cp:revision>
  <dcterms:created xsi:type="dcterms:W3CDTF">2025-06-04T11:03:53Z</dcterms:created>
  <dcterms:modified xsi:type="dcterms:W3CDTF">2025-06-14T14:40:50Z</dcterms:modified>
</cp:coreProperties>
</file>