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787" r:id="rId1"/>
  </p:sldMasterIdLst>
  <p:sldIdLst>
    <p:sldId id="256" r:id="rId2"/>
    <p:sldId id="293" r:id="rId3"/>
    <p:sldId id="257" r:id="rId4"/>
    <p:sldId id="274" r:id="rId5"/>
    <p:sldId id="294" r:id="rId6"/>
    <p:sldId id="277" r:id="rId7"/>
    <p:sldId id="275" r:id="rId8"/>
    <p:sldId id="288" r:id="rId9"/>
    <p:sldId id="258" r:id="rId10"/>
    <p:sldId id="286" r:id="rId11"/>
    <p:sldId id="296" r:id="rId12"/>
    <p:sldId id="287" r:id="rId13"/>
    <p:sldId id="297" r:id="rId14"/>
    <p:sldId id="298" r:id="rId15"/>
    <p:sldId id="270" r:id="rId16"/>
    <p:sldId id="271" r:id="rId17"/>
    <p:sldId id="269" r:id="rId18"/>
    <p:sldId id="264" r:id="rId19"/>
    <p:sldId id="265" r:id="rId20"/>
    <p:sldId id="263" r:id="rId21"/>
    <p:sldId id="259" r:id="rId22"/>
    <p:sldId id="260" r:id="rId23"/>
    <p:sldId id="261" r:id="rId24"/>
    <p:sldId id="267" r:id="rId25"/>
    <p:sldId id="262" r:id="rId26"/>
    <p:sldId id="268" r:id="rId27"/>
    <p:sldId id="273" r:id="rId28"/>
    <p:sldId id="272" r:id="rId29"/>
    <p:sldId id="276" r:id="rId30"/>
    <p:sldId id="278" r:id="rId31"/>
    <p:sldId id="279" r:id="rId32"/>
    <p:sldId id="280" r:id="rId33"/>
    <p:sldId id="290" r:id="rId34"/>
    <p:sldId id="284" r:id="rId35"/>
    <p:sldId id="285" r:id="rId36"/>
    <p:sldId id="281" r:id="rId37"/>
    <p:sldId id="282" r:id="rId38"/>
    <p:sldId id="295" r:id="rId39"/>
    <p:sldId id="291" r:id="rId40"/>
    <p:sldId id="292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662089-2885-48D1-8DA1-B0F2332987C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0DB8C40-2190-4990-996E-F29C254545A9}">
      <dgm:prSet/>
      <dgm:spPr/>
      <dgm:t>
        <a:bodyPr/>
        <a:lstStyle/>
        <a:p>
          <a:r>
            <a:rPr lang="pl-PL" dirty="0"/>
            <a:t>Od 2013 r. liczba programów wzrosła z 355 do 888, a organizatorów – z 309 do 671 (samorządy i organizacje pozarządowe)</a:t>
          </a:r>
          <a:endParaRPr lang="en-US" dirty="0"/>
        </a:p>
      </dgm:t>
    </dgm:pt>
    <dgm:pt modelId="{A4992E4A-8740-4A30-A6C5-29AA54F237D0}" type="parTrans" cxnId="{4CF0EB9B-3276-46A3-80CF-F4729E91A9FA}">
      <dgm:prSet/>
      <dgm:spPr/>
      <dgm:t>
        <a:bodyPr/>
        <a:lstStyle/>
        <a:p>
          <a:endParaRPr lang="en-US"/>
        </a:p>
      </dgm:t>
    </dgm:pt>
    <dgm:pt modelId="{405928D6-971B-4CFA-9644-FDAF305DDFF4}" type="sibTrans" cxnId="{4CF0EB9B-3276-46A3-80CF-F4729E91A9FA}">
      <dgm:prSet/>
      <dgm:spPr/>
      <dgm:t>
        <a:bodyPr/>
        <a:lstStyle/>
        <a:p>
          <a:endParaRPr lang="en-US"/>
        </a:p>
      </dgm:t>
    </dgm:pt>
    <dgm:pt modelId="{02EE4DD6-24C8-4008-B824-0D65232E9C8C}">
      <dgm:prSet/>
      <dgm:spPr/>
      <dgm:t>
        <a:bodyPr/>
        <a:lstStyle/>
        <a:p>
          <a:r>
            <a:rPr lang="pl-PL"/>
            <a:t>Programy nie ograniczają się już do tylko do finansowego wsparcia, lecz uwzględniają szkolenia, networking, integrację czy doradztwo zawodowe. </a:t>
          </a:r>
          <a:endParaRPr lang="en-US"/>
        </a:p>
      </dgm:t>
    </dgm:pt>
    <dgm:pt modelId="{96829938-CE13-40FD-B598-1C55853FC159}" type="parTrans" cxnId="{9D573CBC-1D5A-45B3-9F3F-BF99BEA24D11}">
      <dgm:prSet/>
      <dgm:spPr/>
      <dgm:t>
        <a:bodyPr/>
        <a:lstStyle/>
        <a:p>
          <a:endParaRPr lang="en-US"/>
        </a:p>
      </dgm:t>
    </dgm:pt>
    <dgm:pt modelId="{2B64860A-5F95-4F80-A526-CA9A35A5C1D2}" type="sibTrans" cxnId="{9D573CBC-1D5A-45B3-9F3F-BF99BEA24D11}">
      <dgm:prSet/>
      <dgm:spPr/>
      <dgm:t>
        <a:bodyPr/>
        <a:lstStyle/>
        <a:p>
          <a:endParaRPr lang="en-US"/>
        </a:p>
      </dgm:t>
    </dgm:pt>
    <dgm:pt modelId="{672BFF82-E213-4643-AF96-A46BB02C2A51}">
      <dgm:prSet/>
      <dgm:spPr/>
      <dgm:t>
        <a:bodyPr/>
        <a:lstStyle/>
        <a:p>
          <a:r>
            <a:rPr lang="pl-PL"/>
            <a:t>Rośnie popularność stypendiów wspierających rozwój talentów, a maleje liczna programów socjalnych.</a:t>
          </a:r>
          <a:endParaRPr lang="en-US"/>
        </a:p>
      </dgm:t>
    </dgm:pt>
    <dgm:pt modelId="{0683D4B6-4A39-452C-88D9-2D17BCAE3221}" type="parTrans" cxnId="{598A1DF4-9F55-4751-8AA8-7E23143E2A79}">
      <dgm:prSet/>
      <dgm:spPr/>
      <dgm:t>
        <a:bodyPr/>
        <a:lstStyle/>
        <a:p>
          <a:endParaRPr lang="en-US"/>
        </a:p>
      </dgm:t>
    </dgm:pt>
    <dgm:pt modelId="{56D988C2-CA08-43B2-B305-C6DA63D4D05E}" type="sibTrans" cxnId="{598A1DF4-9F55-4751-8AA8-7E23143E2A79}">
      <dgm:prSet/>
      <dgm:spPr/>
      <dgm:t>
        <a:bodyPr/>
        <a:lstStyle/>
        <a:p>
          <a:endParaRPr lang="en-US"/>
        </a:p>
      </dgm:t>
    </dgm:pt>
    <dgm:pt modelId="{6864C262-85CE-4958-96A4-4CD4393E94C8}" type="pres">
      <dgm:prSet presAssocID="{18662089-2885-48D1-8DA1-B0F2332987CE}" presName="root" presStyleCnt="0">
        <dgm:presLayoutVars>
          <dgm:dir/>
          <dgm:resizeHandles val="exact"/>
        </dgm:presLayoutVars>
      </dgm:prSet>
      <dgm:spPr/>
    </dgm:pt>
    <dgm:pt modelId="{09AD1F8C-D2DC-477E-9FFD-134F6C32BF27}" type="pres">
      <dgm:prSet presAssocID="{40DB8C40-2190-4990-996E-F29C254545A9}" presName="compNode" presStyleCnt="0"/>
      <dgm:spPr/>
    </dgm:pt>
    <dgm:pt modelId="{69AFE09E-97A9-4868-97AD-03F87008D40A}" type="pres">
      <dgm:prSet presAssocID="{40DB8C40-2190-4990-996E-F29C254545A9}" presName="bgRect" presStyleLbl="bgShp" presStyleIdx="0" presStyleCnt="3"/>
      <dgm:spPr/>
    </dgm:pt>
    <dgm:pt modelId="{99DD5E9D-18C7-4A52-B533-89DC834F9418}" type="pres">
      <dgm:prSet presAssocID="{40DB8C40-2190-4990-996E-F29C254545A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a"/>
        </a:ext>
      </dgm:extLst>
    </dgm:pt>
    <dgm:pt modelId="{BF70B996-C91F-4E91-8265-7DD92E4F9440}" type="pres">
      <dgm:prSet presAssocID="{40DB8C40-2190-4990-996E-F29C254545A9}" presName="spaceRect" presStyleCnt="0"/>
      <dgm:spPr/>
    </dgm:pt>
    <dgm:pt modelId="{6D4E4CCD-AEE1-451A-9B23-C070603CBEB4}" type="pres">
      <dgm:prSet presAssocID="{40DB8C40-2190-4990-996E-F29C254545A9}" presName="parTx" presStyleLbl="revTx" presStyleIdx="0" presStyleCnt="3">
        <dgm:presLayoutVars>
          <dgm:chMax val="0"/>
          <dgm:chPref val="0"/>
        </dgm:presLayoutVars>
      </dgm:prSet>
      <dgm:spPr/>
    </dgm:pt>
    <dgm:pt modelId="{2B74B866-7A7E-4C7E-BBE9-2EC00CCF02D7}" type="pres">
      <dgm:prSet presAssocID="{405928D6-971B-4CFA-9644-FDAF305DDFF4}" presName="sibTrans" presStyleCnt="0"/>
      <dgm:spPr/>
    </dgm:pt>
    <dgm:pt modelId="{12194BFC-3439-44E0-BDD1-D965C04939D6}" type="pres">
      <dgm:prSet presAssocID="{02EE4DD6-24C8-4008-B824-0D65232E9C8C}" presName="compNode" presStyleCnt="0"/>
      <dgm:spPr/>
    </dgm:pt>
    <dgm:pt modelId="{EF5CD5C0-EE8A-459C-8AB9-06BFF3811290}" type="pres">
      <dgm:prSet presAssocID="{02EE4DD6-24C8-4008-B824-0D65232E9C8C}" presName="bgRect" presStyleLbl="bgShp" presStyleIdx="1" presStyleCnt="3"/>
      <dgm:spPr/>
    </dgm:pt>
    <dgm:pt modelId="{53E0D2C7-13ED-49EE-8481-592E972636E3}" type="pres">
      <dgm:prSet presAssocID="{02EE4DD6-24C8-4008-B824-0D65232E9C8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408671F8-3375-49BF-BA1B-7BE99D40ED0D}" type="pres">
      <dgm:prSet presAssocID="{02EE4DD6-24C8-4008-B824-0D65232E9C8C}" presName="spaceRect" presStyleCnt="0"/>
      <dgm:spPr/>
    </dgm:pt>
    <dgm:pt modelId="{78A836B3-0C38-480F-A408-93C048053E47}" type="pres">
      <dgm:prSet presAssocID="{02EE4DD6-24C8-4008-B824-0D65232E9C8C}" presName="parTx" presStyleLbl="revTx" presStyleIdx="1" presStyleCnt="3">
        <dgm:presLayoutVars>
          <dgm:chMax val="0"/>
          <dgm:chPref val="0"/>
        </dgm:presLayoutVars>
      </dgm:prSet>
      <dgm:spPr/>
    </dgm:pt>
    <dgm:pt modelId="{59D2197F-BE1B-4623-A94E-70491CE93CCC}" type="pres">
      <dgm:prSet presAssocID="{2B64860A-5F95-4F80-A526-CA9A35A5C1D2}" presName="sibTrans" presStyleCnt="0"/>
      <dgm:spPr/>
    </dgm:pt>
    <dgm:pt modelId="{81F5AAC3-DCC2-444E-A34F-DCE72D8818FA}" type="pres">
      <dgm:prSet presAssocID="{672BFF82-E213-4643-AF96-A46BB02C2A51}" presName="compNode" presStyleCnt="0"/>
      <dgm:spPr/>
    </dgm:pt>
    <dgm:pt modelId="{402845B5-7C10-4881-9FAC-E2EBC9EC112D}" type="pres">
      <dgm:prSet presAssocID="{672BFF82-E213-4643-AF96-A46BB02C2A51}" presName="bgRect" presStyleLbl="bgShp" presStyleIdx="2" presStyleCnt="3"/>
      <dgm:spPr/>
    </dgm:pt>
    <dgm:pt modelId="{D5722021-6512-4ADB-8D66-4B21D329E8B9}" type="pres">
      <dgm:prSet presAssocID="{672BFF82-E213-4643-AF96-A46BB02C2A5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B61E5A1F-EF73-4C7D-B549-0424B4EC203A}" type="pres">
      <dgm:prSet presAssocID="{672BFF82-E213-4643-AF96-A46BB02C2A51}" presName="spaceRect" presStyleCnt="0"/>
      <dgm:spPr/>
    </dgm:pt>
    <dgm:pt modelId="{5D7F84AF-ACCE-458E-BE25-4F92116E1272}" type="pres">
      <dgm:prSet presAssocID="{672BFF82-E213-4643-AF96-A46BB02C2A5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893D71F-BAB2-4FE0-9586-64D93F5C1232}" type="presOf" srcId="{40DB8C40-2190-4990-996E-F29C254545A9}" destId="{6D4E4CCD-AEE1-451A-9B23-C070603CBEB4}" srcOrd="0" destOrd="0" presId="urn:microsoft.com/office/officeart/2018/2/layout/IconVerticalSolidList"/>
    <dgm:cxn modelId="{B44F6084-3248-4475-A81B-742326052BDD}" type="presOf" srcId="{672BFF82-E213-4643-AF96-A46BB02C2A51}" destId="{5D7F84AF-ACCE-458E-BE25-4F92116E1272}" srcOrd="0" destOrd="0" presId="urn:microsoft.com/office/officeart/2018/2/layout/IconVerticalSolidList"/>
    <dgm:cxn modelId="{4CF0EB9B-3276-46A3-80CF-F4729E91A9FA}" srcId="{18662089-2885-48D1-8DA1-B0F2332987CE}" destId="{40DB8C40-2190-4990-996E-F29C254545A9}" srcOrd="0" destOrd="0" parTransId="{A4992E4A-8740-4A30-A6C5-29AA54F237D0}" sibTransId="{405928D6-971B-4CFA-9644-FDAF305DDFF4}"/>
    <dgm:cxn modelId="{B61B44AC-5F46-4EA7-884F-D0B7C427C12E}" type="presOf" srcId="{18662089-2885-48D1-8DA1-B0F2332987CE}" destId="{6864C262-85CE-4958-96A4-4CD4393E94C8}" srcOrd="0" destOrd="0" presId="urn:microsoft.com/office/officeart/2018/2/layout/IconVerticalSolidList"/>
    <dgm:cxn modelId="{9D573CBC-1D5A-45B3-9F3F-BF99BEA24D11}" srcId="{18662089-2885-48D1-8DA1-B0F2332987CE}" destId="{02EE4DD6-24C8-4008-B824-0D65232E9C8C}" srcOrd="1" destOrd="0" parTransId="{96829938-CE13-40FD-B598-1C55853FC159}" sibTransId="{2B64860A-5F95-4F80-A526-CA9A35A5C1D2}"/>
    <dgm:cxn modelId="{480CC4E7-5F09-4E21-B9D7-D0716A00C875}" type="presOf" srcId="{02EE4DD6-24C8-4008-B824-0D65232E9C8C}" destId="{78A836B3-0C38-480F-A408-93C048053E47}" srcOrd="0" destOrd="0" presId="urn:microsoft.com/office/officeart/2018/2/layout/IconVerticalSolidList"/>
    <dgm:cxn modelId="{598A1DF4-9F55-4751-8AA8-7E23143E2A79}" srcId="{18662089-2885-48D1-8DA1-B0F2332987CE}" destId="{672BFF82-E213-4643-AF96-A46BB02C2A51}" srcOrd="2" destOrd="0" parTransId="{0683D4B6-4A39-452C-88D9-2D17BCAE3221}" sibTransId="{56D988C2-CA08-43B2-B305-C6DA63D4D05E}"/>
    <dgm:cxn modelId="{221DDF69-BFE5-48E1-8C75-03B42B1FB096}" type="presParOf" srcId="{6864C262-85CE-4958-96A4-4CD4393E94C8}" destId="{09AD1F8C-D2DC-477E-9FFD-134F6C32BF27}" srcOrd="0" destOrd="0" presId="urn:microsoft.com/office/officeart/2018/2/layout/IconVerticalSolidList"/>
    <dgm:cxn modelId="{113B6C03-1A00-4C6C-838E-A36137BC77DD}" type="presParOf" srcId="{09AD1F8C-D2DC-477E-9FFD-134F6C32BF27}" destId="{69AFE09E-97A9-4868-97AD-03F87008D40A}" srcOrd="0" destOrd="0" presId="urn:microsoft.com/office/officeart/2018/2/layout/IconVerticalSolidList"/>
    <dgm:cxn modelId="{12DF9382-C4D8-4A2A-91C8-229CD57460BE}" type="presParOf" srcId="{09AD1F8C-D2DC-477E-9FFD-134F6C32BF27}" destId="{99DD5E9D-18C7-4A52-B533-89DC834F9418}" srcOrd="1" destOrd="0" presId="urn:microsoft.com/office/officeart/2018/2/layout/IconVerticalSolidList"/>
    <dgm:cxn modelId="{3F4CF910-B33C-41EB-B7EF-29DD114B6E48}" type="presParOf" srcId="{09AD1F8C-D2DC-477E-9FFD-134F6C32BF27}" destId="{BF70B996-C91F-4E91-8265-7DD92E4F9440}" srcOrd="2" destOrd="0" presId="urn:microsoft.com/office/officeart/2018/2/layout/IconVerticalSolidList"/>
    <dgm:cxn modelId="{9A14C660-5A91-4817-A2E2-5DFCFF514712}" type="presParOf" srcId="{09AD1F8C-D2DC-477E-9FFD-134F6C32BF27}" destId="{6D4E4CCD-AEE1-451A-9B23-C070603CBEB4}" srcOrd="3" destOrd="0" presId="urn:microsoft.com/office/officeart/2018/2/layout/IconVerticalSolidList"/>
    <dgm:cxn modelId="{DE822C8F-C009-4D98-AF9D-0CD84C139A79}" type="presParOf" srcId="{6864C262-85CE-4958-96A4-4CD4393E94C8}" destId="{2B74B866-7A7E-4C7E-BBE9-2EC00CCF02D7}" srcOrd="1" destOrd="0" presId="urn:microsoft.com/office/officeart/2018/2/layout/IconVerticalSolidList"/>
    <dgm:cxn modelId="{9B78F6E2-9006-48EF-BC55-6F027E91B0B3}" type="presParOf" srcId="{6864C262-85CE-4958-96A4-4CD4393E94C8}" destId="{12194BFC-3439-44E0-BDD1-D965C04939D6}" srcOrd="2" destOrd="0" presId="urn:microsoft.com/office/officeart/2018/2/layout/IconVerticalSolidList"/>
    <dgm:cxn modelId="{B4B1059D-E73A-45B8-AABF-9D21834A4FDE}" type="presParOf" srcId="{12194BFC-3439-44E0-BDD1-D965C04939D6}" destId="{EF5CD5C0-EE8A-459C-8AB9-06BFF3811290}" srcOrd="0" destOrd="0" presId="urn:microsoft.com/office/officeart/2018/2/layout/IconVerticalSolidList"/>
    <dgm:cxn modelId="{6D67B566-E32D-483D-B639-FDBF29710FF5}" type="presParOf" srcId="{12194BFC-3439-44E0-BDD1-D965C04939D6}" destId="{53E0D2C7-13ED-49EE-8481-592E972636E3}" srcOrd="1" destOrd="0" presId="urn:microsoft.com/office/officeart/2018/2/layout/IconVerticalSolidList"/>
    <dgm:cxn modelId="{A38AFF99-A81B-4623-80C2-32BA3D01E918}" type="presParOf" srcId="{12194BFC-3439-44E0-BDD1-D965C04939D6}" destId="{408671F8-3375-49BF-BA1B-7BE99D40ED0D}" srcOrd="2" destOrd="0" presId="urn:microsoft.com/office/officeart/2018/2/layout/IconVerticalSolidList"/>
    <dgm:cxn modelId="{C20FA9CC-EE7B-4224-8E06-12FE1F2AAF3E}" type="presParOf" srcId="{12194BFC-3439-44E0-BDD1-D965C04939D6}" destId="{78A836B3-0C38-480F-A408-93C048053E47}" srcOrd="3" destOrd="0" presId="urn:microsoft.com/office/officeart/2018/2/layout/IconVerticalSolidList"/>
    <dgm:cxn modelId="{7F7F88DD-E966-406B-AD36-A5028C025FC2}" type="presParOf" srcId="{6864C262-85CE-4958-96A4-4CD4393E94C8}" destId="{59D2197F-BE1B-4623-A94E-70491CE93CCC}" srcOrd="3" destOrd="0" presId="urn:microsoft.com/office/officeart/2018/2/layout/IconVerticalSolidList"/>
    <dgm:cxn modelId="{3E83034D-0E80-4AA5-BB49-02C8ED2ABD6E}" type="presParOf" srcId="{6864C262-85CE-4958-96A4-4CD4393E94C8}" destId="{81F5AAC3-DCC2-444E-A34F-DCE72D8818FA}" srcOrd="4" destOrd="0" presId="urn:microsoft.com/office/officeart/2018/2/layout/IconVerticalSolidList"/>
    <dgm:cxn modelId="{91430D76-94B2-44E8-9457-D2392477B885}" type="presParOf" srcId="{81F5AAC3-DCC2-444E-A34F-DCE72D8818FA}" destId="{402845B5-7C10-4881-9FAC-E2EBC9EC112D}" srcOrd="0" destOrd="0" presId="urn:microsoft.com/office/officeart/2018/2/layout/IconVerticalSolidList"/>
    <dgm:cxn modelId="{448BCD53-D622-4C5A-BF1B-680212D2C9EE}" type="presParOf" srcId="{81F5AAC3-DCC2-444E-A34F-DCE72D8818FA}" destId="{D5722021-6512-4ADB-8D66-4B21D329E8B9}" srcOrd="1" destOrd="0" presId="urn:microsoft.com/office/officeart/2018/2/layout/IconVerticalSolidList"/>
    <dgm:cxn modelId="{24C99DFC-A61B-4C5A-A438-D5EBC647D482}" type="presParOf" srcId="{81F5AAC3-DCC2-444E-A34F-DCE72D8818FA}" destId="{B61E5A1F-EF73-4C7D-B549-0424B4EC203A}" srcOrd="2" destOrd="0" presId="urn:microsoft.com/office/officeart/2018/2/layout/IconVerticalSolidList"/>
    <dgm:cxn modelId="{58B0923A-BCAE-4B22-8E5E-184310F39C8D}" type="presParOf" srcId="{81F5AAC3-DCC2-444E-A34F-DCE72D8818FA}" destId="{5D7F84AF-ACCE-458E-BE25-4F92116E127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4DE98C-15E2-4D98-9FDD-E1ECE24082D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4F5EFA4-E1C5-4494-AF88-6243239A0DBB}">
      <dgm:prSet/>
      <dgm:spPr/>
      <dgm:t>
        <a:bodyPr/>
        <a:lstStyle/>
        <a:p>
          <a:r>
            <a:rPr lang="pl-PL"/>
            <a:t>Podmioty krajowe</a:t>
          </a:r>
          <a:endParaRPr lang="en-US"/>
        </a:p>
      </dgm:t>
    </dgm:pt>
    <dgm:pt modelId="{1AE7D473-BE7C-4AEF-A4AF-DCD6CC4C0A8E}" type="parTrans" cxnId="{670D0F91-2477-42FB-AAC5-802DB905CAF2}">
      <dgm:prSet/>
      <dgm:spPr/>
      <dgm:t>
        <a:bodyPr/>
        <a:lstStyle/>
        <a:p>
          <a:endParaRPr lang="en-US"/>
        </a:p>
      </dgm:t>
    </dgm:pt>
    <dgm:pt modelId="{43867E0F-19DF-41B7-82FB-A6515A798DC7}" type="sibTrans" cxnId="{670D0F91-2477-42FB-AAC5-802DB905CAF2}">
      <dgm:prSet/>
      <dgm:spPr/>
      <dgm:t>
        <a:bodyPr/>
        <a:lstStyle/>
        <a:p>
          <a:endParaRPr lang="en-US"/>
        </a:p>
      </dgm:t>
    </dgm:pt>
    <dgm:pt modelId="{9B006E9C-6A29-44AB-9847-14BF38A816C8}">
      <dgm:prSet/>
      <dgm:spPr/>
      <dgm:t>
        <a:bodyPr/>
        <a:lstStyle/>
        <a:p>
          <a:r>
            <a:rPr lang="pl-PL"/>
            <a:t>Podmioty zagraniczne</a:t>
          </a:r>
          <a:endParaRPr lang="en-US"/>
        </a:p>
      </dgm:t>
    </dgm:pt>
    <dgm:pt modelId="{A22580E5-915E-4BC7-B3C2-25AEAAE4DC62}" type="parTrans" cxnId="{AF571897-586E-46D3-9C7D-D7A3F12855DD}">
      <dgm:prSet/>
      <dgm:spPr/>
      <dgm:t>
        <a:bodyPr/>
        <a:lstStyle/>
        <a:p>
          <a:endParaRPr lang="en-US"/>
        </a:p>
      </dgm:t>
    </dgm:pt>
    <dgm:pt modelId="{C0D044E3-2D91-41E9-9B7D-D4D4B5198E71}" type="sibTrans" cxnId="{AF571897-586E-46D3-9C7D-D7A3F12855DD}">
      <dgm:prSet/>
      <dgm:spPr/>
      <dgm:t>
        <a:bodyPr/>
        <a:lstStyle/>
        <a:p>
          <a:endParaRPr lang="en-US"/>
        </a:p>
      </dgm:t>
    </dgm:pt>
    <dgm:pt modelId="{ABFCC100-8C82-4140-930B-D9E90D41BC69}" type="pres">
      <dgm:prSet presAssocID="{864DE98C-15E2-4D98-9FDD-E1ECE24082D4}" presName="root" presStyleCnt="0">
        <dgm:presLayoutVars>
          <dgm:dir/>
          <dgm:resizeHandles val="exact"/>
        </dgm:presLayoutVars>
      </dgm:prSet>
      <dgm:spPr/>
    </dgm:pt>
    <dgm:pt modelId="{81B89869-583C-493A-A9D3-08789FF01A91}" type="pres">
      <dgm:prSet presAssocID="{14F5EFA4-E1C5-4494-AF88-6243239A0DBB}" presName="compNode" presStyleCnt="0"/>
      <dgm:spPr/>
    </dgm:pt>
    <dgm:pt modelId="{1CCFA62E-8EFD-4843-A7A6-9425057422DD}" type="pres">
      <dgm:prSet presAssocID="{14F5EFA4-E1C5-4494-AF88-6243239A0DBB}" presName="bgRect" presStyleLbl="bgShp" presStyleIdx="0" presStyleCnt="2"/>
      <dgm:spPr/>
    </dgm:pt>
    <dgm:pt modelId="{DA0B3146-E1DB-4E2D-A006-29ED2CB4E10C}" type="pres">
      <dgm:prSet presAssocID="{14F5EFA4-E1C5-4494-AF88-6243239A0DB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asto"/>
        </a:ext>
      </dgm:extLst>
    </dgm:pt>
    <dgm:pt modelId="{7624B8B7-3E2D-4992-BB55-ADF050A904BE}" type="pres">
      <dgm:prSet presAssocID="{14F5EFA4-E1C5-4494-AF88-6243239A0DBB}" presName="spaceRect" presStyleCnt="0"/>
      <dgm:spPr/>
    </dgm:pt>
    <dgm:pt modelId="{7494E6CD-D6D5-435A-B864-01CC5A520C50}" type="pres">
      <dgm:prSet presAssocID="{14F5EFA4-E1C5-4494-AF88-6243239A0DBB}" presName="parTx" presStyleLbl="revTx" presStyleIdx="0" presStyleCnt="2">
        <dgm:presLayoutVars>
          <dgm:chMax val="0"/>
          <dgm:chPref val="0"/>
        </dgm:presLayoutVars>
      </dgm:prSet>
      <dgm:spPr/>
    </dgm:pt>
    <dgm:pt modelId="{36BD7026-E864-45BF-87F0-B619AAF34952}" type="pres">
      <dgm:prSet presAssocID="{43867E0F-19DF-41B7-82FB-A6515A798DC7}" presName="sibTrans" presStyleCnt="0"/>
      <dgm:spPr/>
    </dgm:pt>
    <dgm:pt modelId="{CF6C8B0F-2946-4418-9CED-9948722AF337}" type="pres">
      <dgm:prSet presAssocID="{9B006E9C-6A29-44AB-9847-14BF38A816C8}" presName="compNode" presStyleCnt="0"/>
      <dgm:spPr/>
    </dgm:pt>
    <dgm:pt modelId="{7320D034-D08A-4EB2-B724-58A83A9B4B77}" type="pres">
      <dgm:prSet presAssocID="{9B006E9C-6A29-44AB-9847-14BF38A816C8}" presName="bgRect" presStyleLbl="bgShp" presStyleIdx="1" presStyleCnt="2"/>
      <dgm:spPr/>
    </dgm:pt>
    <dgm:pt modelId="{E865CBBD-CDB0-4C87-B063-FD9D5123E1C2}" type="pres">
      <dgm:prSet presAssocID="{9B006E9C-6A29-44AB-9847-14BF38A816C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ężarówka"/>
        </a:ext>
      </dgm:extLst>
    </dgm:pt>
    <dgm:pt modelId="{AD1BDC7C-515C-48BE-82C7-D0BAA739C1B1}" type="pres">
      <dgm:prSet presAssocID="{9B006E9C-6A29-44AB-9847-14BF38A816C8}" presName="spaceRect" presStyleCnt="0"/>
      <dgm:spPr/>
    </dgm:pt>
    <dgm:pt modelId="{60391141-C3D1-45F1-9B8A-E79C82316227}" type="pres">
      <dgm:prSet presAssocID="{9B006E9C-6A29-44AB-9847-14BF38A816C8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C089134-7B4D-4458-8127-000FEC9C3872}" type="presOf" srcId="{14F5EFA4-E1C5-4494-AF88-6243239A0DBB}" destId="{7494E6CD-D6D5-435A-B864-01CC5A520C50}" srcOrd="0" destOrd="0" presId="urn:microsoft.com/office/officeart/2018/2/layout/IconVerticalSolidList"/>
    <dgm:cxn modelId="{C893265A-D974-423C-8377-955C54B0998E}" type="presOf" srcId="{9B006E9C-6A29-44AB-9847-14BF38A816C8}" destId="{60391141-C3D1-45F1-9B8A-E79C82316227}" srcOrd="0" destOrd="0" presId="urn:microsoft.com/office/officeart/2018/2/layout/IconVerticalSolidList"/>
    <dgm:cxn modelId="{670D0F91-2477-42FB-AAC5-802DB905CAF2}" srcId="{864DE98C-15E2-4D98-9FDD-E1ECE24082D4}" destId="{14F5EFA4-E1C5-4494-AF88-6243239A0DBB}" srcOrd="0" destOrd="0" parTransId="{1AE7D473-BE7C-4AEF-A4AF-DCD6CC4C0A8E}" sibTransId="{43867E0F-19DF-41B7-82FB-A6515A798DC7}"/>
    <dgm:cxn modelId="{AF571897-586E-46D3-9C7D-D7A3F12855DD}" srcId="{864DE98C-15E2-4D98-9FDD-E1ECE24082D4}" destId="{9B006E9C-6A29-44AB-9847-14BF38A816C8}" srcOrd="1" destOrd="0" parTransId="{A22580E5-915E-4BC7-B3C2-25AEAAE4DC62}" sibTransId="{C0D044E3-2D91-41E9-9B7D-D4D4B5198E71}"/>
    <dgm:cxn modelId="{FDE0DFBF-2C88-4ABF-BB0E-AC0B790A5B4F}" type="presOf" srcId="{864DE98C-15E2-4D98-9FDD-E1ECE24082D4}" destId="{ABFCC100-8C82-4140-930B-D9E90D41BC69}" srcOrd="0" destOrd="0" presId="urn:microsoft.com/office/officeart/2018/2/layout/IconVerticalSolidList"/>
    <dgm:cxn modelId="{7097BEB3-0FCC-4AD1-B186-56BFDF479BF0}" type="presParOf" srcId="{ABFCC100-8C82-4140-930B-D9E90D41BC69}" destId="{81B89869-583C-493A-A9D3-08789FF01A91}" srcOrd="0" destOrd="0" presId="urn:microsoft.com/office/officeart/2018/2/layout/IconVerticalSolidList"/>
    <dgm:cxn modelId="{68105E74-8B2D-47CC-8D91-559E6DF52EA9}" type="presParOf" srcId="{81B89869-583C-493A-A9D3-08789FF01A91}" destId="{1CCFA62E-8EFD-4843-A7A6-9425057422DD}" srcOrd="0" destOrd="0" presId="urn:microsoft.com/office/officeart/2018/2/layout/IconVerticalSolidList"/>
    <dgm:cxn modelId="{20B73486-AFE9-480A-AF27-CD7FEE149ACC}" type="presParOf" srcId="{81B89869-583C-493A-A9D3-08789FF01A91}" destId="{DA0B3146-E1DB-4E2D-A006-29ED2CB4E10C}" srcOrd="1" destOrd="0" presId="urn:microsoft.com/office/officeart/2018/2/layout/IconVerticalSolidList"/>
    <dgm:cxn modelId="{12FB11DB-1F48-46C5-80F4-059747241E65}" type="presParOf" srcId="{81B89869-583C-493A-A9D3-08789FF01A91}" destId="{7624B8B7-3E2D-4992-BB55-ADF050A904BE}" srcOrd="2" destOrd="0" presId="urn:microsoft.com/office/officeart/2018/2/layout/IconVerticalSolidList"/>
    <dgm:cxn modelId="{2BF00C73-B714-402D-ABAD-76539A2B90A9}" type="presParOf" srcId="{81B89869-583C-493A-A9D3-08789FF01A91}" destId="{7494E6CD-D6D5-435A-B864-01CC5A520C50}" srcOrd="3" destOrd="0" presId="urn:microsoft.com/office/officeart/2018/2/layout/IconVerticalSolidList"/>
    <dgm:cxn modelId="{A49F5B6F-BA8C-4E92-B3C1-1D49B86CFE83}" type="presParOf" srcId="{ABFCC100-8C82-4140-930B-D9E90D41BC69}" destId="{36BD7026-E864-45BF-87F0-B619AAF34952}" srcOrd="1" destOrd="0" presId="urn:microsoft.com/office/officeart/2018/2/layout/IconVerticalSolidList"/>
    <dgm:cxn modelId="{78D559F6-40B9-49B9-B698-B29DA41030F9}" type="presParOf" srcId="{ABFCC100-8C82-4140-930B-D9E90D41BC69}" destId="{CF6C8B0F-2946-4418-9CED-9948722AF337}" srcOrd="2" destOrd="0" presId="urn:microsoft.com/office/officeart/2018/2/layout/IconVerticalSolidList"/>
    <dgm:cxn modelId="{9C99CDB5-C1A8-42C4-91B8-F1BE597125CB}" type="presParOf" srcId="{CF6C8B0F-2946-4418-9CED-9948722AF337}" destId="{7320D034-D08A-4EB2-B724-58A83A9B4B77}" srcOrd="0" destOrd="0" presId="urn:microsoft.com/office/officeart/2018/2/layout/IconVerticalSolidList"/>
    <dgm:cxn modelId="{16B354F2-71F5-4066-9011-30010D3BB549}" type="presParOf" srcId="{CF6C8B0F-2946-4418-9CED-9948722AF337}" destId="{E865CBBD-CDB0-4C87-B063-FD9D5123E1C2}" srcOrd="1" destOrd="0" presId="urn:microsoft.com/office/officeart/2018/2/layout/IconVerticalSolidList"/>
    <dgm:cxn modelId="{7F1F5F44-C4A6-42C7-8C55-ADAD2C8E34AB}" type="presParOf" srcId="{CF6C8B0F-2946-4418-9CED-9948722AF337}" destId="{AD1BDC7C-515C-48BE-82C7-D0BAA739C1B1}" srcOrd="2" destOrd="0" presId="urn:microsoft.com/office/officeart/2018/2/layout/IconVerticalSolidList"/>
    <dgm:cxn modelId="{147EF8B9-1C6C-4F9A-B1A8-8DED3A7A10AA}" type="presParOf" srcId="{CF6C8B0F-2946-4418-9CED-9948722AF337}" destId="{60391141-C3D1-45F1-9B8A-E79C8231622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240893-2830-488D-A1FD-7EC51934D2E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FB730F7-8A57-440C-AC4E-C6C32A2D891F}">
      <dgm:prSet/>
      <dgm:spPr/>
      <dgm:t>
        <a:bodyPr/>
        <a:lstStyle/>
        <a:p>
          <a:r>
            <a:rPr lang="pl-PL" dirty="0"/>
            <a:t>Organy jednostek samorządu terytorialnego mają przyznaną dowolność w zakresie kreowania rodzajów stypendium (vide:  Wyrok WSA w Olsztynie z dnia 10.02.2022r., II SA/Ol 818/21)</a:t>
          </a:r>
          <a:endParaRPr lang="en-US" dirty="0"/>
        </a:p>
      </dgm:t>
    </dgm:pt>
    <dgm:pt modelId="{FBB7C413-09F4-49C9-A2A3-6D9A1E0A11F0}" type="parTrans" cxnId="{0F0FCE61-EF10-474B-8695-AA04F0337BB1}">
      <dgm:prSet/>
      <dgm:spPr/>
      <dgm:t>
        <a:bodyPr/>
        <a:lstStyle/>
        <a:p>
          <a:endParaRPr lang="en-US"/>
        </a:p>
      </dgm:t>
    </dgm:pt>
    <dgm:pt modelId="{BC5E30E9-7C80-4FEE-A77F-88A2EE2F79F8}" type="sibTrans" cxnId="{0F0FCE61-EF10-474B-8695-AA04F0337BB1}">
      <dgm:prSet/>
      <dgm:spPr/>
      <dgm:t>
        <a:bodyPr/>
        <a:lstStyle/>
        <a:p>
          <a:endParaRPr lang="en-US"/>
        </a:p>
      </dgm:t>
    </dgm:pt>
    <dgm:pt modelId="{4A5E788B-C23E-4EC0-A211-F7B7F4DD2C09}">
      <dgm:prSet/>
      <dgm:spPr/>
      <dgm:t>
        <a:bodyPr/>
        <a:lstStyle/>
        <a:p>
          <a:r>
            <a:rPr lang="pl-PL" dirty="0"/>
            <a:t>Określają w drodze uchwały kryteria i sposoby przyznawania stypendium, maksymalną wysokość stypendium, o którą może ubiegać się student oraz warunki wypłacania stypendium.  Są to akty prawa miejscowego.</a:t>
          </a:r>
          <a:endParaRPr lang="en-US" dirty="0"/>
        </a:p>
      </dgm:t>
    </dgm:pt>
    <dgm:pt modelId="{E4A81E47-51EE-45CC-98D5-C2263123C60D}" type="parTrans" cxnId="{39F5C81D-C275-4E54-B923-A7642D333844}">
      <dgm:prSet/>
      <dgm:spPr/>
      <dgm:t>
        <a:bodyPr/>
        <a:lstStyle/>
        <a:p>
          <a:endParaRPr lang="en-US"/>
        </a:p>
      </dgm:t>
    </dgm:pt>
    <dgm:pt modelId="{EE7CADFB-FBFE-4071-B1EB-411376B04008}" type="sibTrans" cxnId="{39F5C81D-C275-4E54-B923-A7642D333844}">
      <dgm:prSet/>
      <dgm:spPr/>
      <dgm:t>
        <a:bodyPr/>
        <a:lstStyle/>
        <a:p>
          <a:endParaRPr lang="en-US"/>
        </a:p>
      </dgm:t>
    </dgm:pt>
    <dgm:pt modelId="{65A8EDD0-1272-40EF-A13A-B33AEDEDFD4E}" type="pres">
      <dgm:prSet presAssocID="{14240893-2830-488D-A1FD-7EC51934D2EC}" presName="root" presStyleCnt="0">
        <dgm:presLayoutVars>
          <dgm:dir/>
          <dgm:resizeHandles val="exact"/>
        </dgm:presLayoutVars>
      </dgm:prSet>
      <dgm:spPr/>
    </dgm:pt>
    <dgm:pt modelId="{CF2396BC-3BF8-42BD-8D8E-DE0A33D84A0A}" type="pres">
      <dgm:prSet presAssocID="{3FB730F7-8A57-440C-AC4E-C6C32A2D891F}" presName="compNode" presStyleCnt="0"/>
      <dgm:spPr/>
    </dgm:pt>
    <dgm:pt modelId="{5AB0941D-6716-4AAC-BEE5-9C960EE1DFDD}" type="pres">
      <dgm:prSet presAssocID="{3FB730F7-8A57-440C-AC4E-C6C32A2D891F}" presName="bgRect" presStyleLbl="bgShp" presStyleIdx="0" presStyleCnt="2"/>
      <dgm:spPr/>
    </dgm:pt>
    <dgm:pt modelId="{52066F6D-2BB1-4680-8002-C7EBC2C37220}" type="pres">
      <dgm:prSet presAssocID="{3FB730F7-8A57-440C-AC4E-C6C32A2D891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nacznik wyboru"/>
        </a:ext>
      </dgm:extLst>
    </dgm:pt>
    <dgm:pt modelId="{7DAC9C56-9645-4EC4-B68C-F49978556555}" type="pres">
      <dgm:prSet presAssocID="{3FB730F7-8A57-440C-AC4E-C6C32A2D891F}" presName="spaceRect" presStyleCnt="0"/>
      <dgm:spPr/>
    </dgm:pt>
    <dgm:pt modelId="{FAF19907-58A7-451F-91BE-CAEC98445AEF}" type="pres">
      <dgm:prSet presAssocID="{3FB730F7-8A57-440C-AC4E-C6C32A2D891F}" presName="parTx" presStyleLbl="revTx" presStyleIdx="0" presStyleCnt="2">
        <dgm:presLayoutVars>
          <dgm:chMax val="0"/>
          <dgm:chPref val="0"/>
        </dgm:presLayoutVars>
      </dgm:prSet>
      <dgm:spPr/>
    </dgm:pt>
    <dgm:pt modelId="{F6D5BB7B-FC3B-459A-BD40-755E188695F8}" type="pres">
      <dgm:prSet presAssocID="{BC5E30E9-7C80-4FEE-A77F-88A2EE2F79F8}" presName="sibTrans" presStyleCnt="0"/>
      <dgm:spPr/>
    </dgm:pt>
    <dgm:pt modelId="{2B9A0181-CF5F-4054-A816-5D77E8BCFD14}" type="pres">
      <dgm:prSet presAssocID="{4A5E788B-C23E-4EC0-A211-F7B7F4DD2C09}" presName="compNode" presStyleCnt="0"/>
      <dgm:spPr/>
    </dgm:pt>
    <dgm:pt modelId="{1E9616D9-750C-4B9E-BF69-DA5F26BA5A1E}" type="pres">
      <dgm:prSet presAssocID="{4A5E788B-C23E-4EC0-A211-F7B7F4DD2C09}" presName="bgRect" presStyleLbl="bgShp" presStyleIdx="1" presStyleCnt="2"/>
      <dgm:spPr/>
    </dgm:pt>
    <dgm:pt modelId="{63C1A474-78ED-4D67-AD32-A7B5C7AB2F74}" type="pres">
      <dgm:prSet presAssocID="{4A5E788B-C23E-4EC0-A211-F7B7F4DD2C0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siążki"/>
        </a:ext>
      </dgm:extLst>
    </dgm:pt>
    <dgm:pt modelId="{0A440788-E4A1-4A8E-AA7A-9AB729B560E1}" type="pres">
      <dgm:prSet presAssocID="{4A5E788B-C23E-4EC0-A211-F7B7F4DD2C09}" presName="spaceRect" presStyleCnt="0"/>
      <dgm:spPr/>
    </dgm:pt>
    <dgm:pt modelId="{780D42ED-77AB-455D-AB8E-AE8EA5363F23}" type="pres">
      <dgm:prSet presAssocID="{4A5E788B-C23E-4EC0-A211-F7B7F4DD2C09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39F5C81D-C275-4E54-B923-A7642D333844}" srcId="{14240893-2830-488D-A1FD-7EC51934D2EC}" destId="{4A5E788B-C23E-4EC0-A211-F7B7F4DD2C09}" srcOrd="1" destOrd="0" parTransId="{E4A81E47-51EE-45CC-98D5-C2263123C60D}" sibTransId="{EE7CADFB-FBFE-4071-B1EB-411376B04008}"/>
    <dgm:cxn modelId="{0F0FCE61-EF10-474B-8695-AA04F0337BB1}" srcId="{14240893-2830-488D-A1FD-7EC51934D2EC}" destId="{3FB730F7-8A57-440C-AC4E-C6C32A2D891F}" srcOrd="0" destOrd="0" parTransId="{FBB7C413-09F4-49C9-A2A3-6D9A1E0A11F0}" sibTransId="{BC5E30E9-7C80-4FEE-A77F-88A2EE2F79F8}"/>
    <dgm:cxn modelId="{ED58C545-1D73-49CC-A4D8-CE41F30A05A0}" type="presOf" srcId="{14240893-2830-488D-A1FD-7EC51934D2EC}" destId="{65A8EDD0-1272-40EF-A13A-B33AEDEDFD4E}" srcOrd="0" destOrd="0" presId="urn:microsoft.com/office/officeart/2018/2/layout/IconVerticalSolidList"/>
    <dgm:cxn modelId="{1F3C4AB7-745E-47AC-BD7B-7402983D5EFB}" type="presOf" srcId="{4A5E788B-C23E-4EC0-A211-F7B7F4DD2C09}" destId="{780D42ED-77AB-455D-AB8E-AE8EA5363F23}" srcOrd="0" destOrd="0" presId="urn:microsoft.com/office/officeart/2018/2/layout/IconVerticalSolidList"/>
    <dgm:cxn modelId="{905B04DC-7F1F-4155-8799-E44CE6BFC9DF}" type="presOf" srcId="{3FB730F7-8A57-440C-AC4E-C6C32A2D891F}" destId="{FAF19907-58A7-451F-91BE-CAEC98445AEF}" srcOrd="0" destOrd="0" presId="urn:microsoft.com/office/officeart/2018/2/layout/IconVerticalSolidList"/>
    <dgm:cxn modelId="{6EA77CA8-2113-40CD-8A77-9F670C752455}" type="presParOf" srcId="{65A8EDD0-1272-40EF-A13A-B33AEDEDFD4E}" destId="{CF2396BC-3BF8-42BD-8D8E-DE0A33D84A0A}" srcOrd="0" destOrd="0" presId="urn:microsoft.com/office/officeart/2018/2/layout/IconVerticalSolidList"/>
    <dgm:cxn modelId="{895BE513-380E-410C-855D-8F37D5377A86}" type="presParOf" srcId="{CF2396BC-3BF8-42BD-8D8E-DE0A33D84A0A}" destId="{5AB0941D-6716-4AAC-BEE5-9C960EE1DFDD}" srcOrd="0" destOrd="0" presId="urn:microsoft.com/office/officeart/2018/2/layout/IconVerticalSolidList"/>
    <dgm:cxn modelId="{74FCDA2E-1D2F-4109-A2B0-C5CD620D0654}" type="presParOf" srcId="{CF2396BC-3BF8-42BD-8D8E-DE0A33D84A0A}" destId="{52066F6D-2BB1-4680-8002-C7EBC2C37220}" srcOrd="1" destOrd="0" presId="urn:microsoft.com/office/officeart/2018/2/layout/IconVerticalSolidList"/>
    <dgm:cxn modelId="{92FB390C-B4DD-4218-9463-B5DF46DB7547}" type="presParOf" srcId="{CF2396BC-3BF8-42BD-8D8E-DE0A33D84A0A}" destId="{7DAC9C56-9645-4EC4-B68C-F49978556555}" srcOrd="2" destOrd="0" presId="urn:microsoft.com/office/officeart/2018/2/layout/IconVerticalSolidList"/>
    <dgm:cxn modelId="{43EA5169-A3CB-448F-B807-8BF0B0957657}" type="presParOf" srcId="{CF2396BC-3BF8-42BD-8D8E-DE0A33D84A0A}" destId="{FAF19907-58A7-451F-91BE-CAEC98445AEF}" srcOrd="3" destOrd="0" presId="urn:microsoft.com/office/officeart/2018/2/layout/IconVerticalSolidList"/>
    <dgm:cxn modelId="{15BBBFDD-D650-46B1-A948-12449075E7BB}" type="presParOf" srcId="{65A8EDD0-1272-40EF-A13A-B33AEDEDFD4E}" destId="{F6D5BB7B-FC3B-459A-BD40-755E188695F8}" srcOrd="1" destOrd="0" presId="urn:microsoft.com/office/officeart/2018/2/layout/IconVerticalSolidList"/>
    <dgm:cxn modelId="{E8476E75-D031-4F37-9371-13C598B4AA15}" type="presParOf" srcId="{65A8EDD0-1272-40EF-A13A-B33AEDEDFD4E}" destId="{2B9A0181-CF5F-4054-A816-5D77E8BCFD14}" srcOrd="2" destOrd="0" presId="urn:microsoft.com/office/officeart/2018/2/layout/IconVerticalSolidList"/>
    <dgm:cxn modelId="{2BB05FDF-F1CD-49EA-95B7-B07176FC9717}" type="presParOf" srcId="{2B9A0181-CF5F-4054-A816-5D77E8BCFD14}" destId="{1E9616D9-750C-4B9E-BF69-DA5F26BA5A1E}" srcOrd="0" destOrd="0" presId="urn:microsoft.com/office/officeart/2018/2/layout/IconVerticalSolidList"/>
    <dgm:cxn modelId="{0FCEAB4B-4F07-4EC4-9CE7-8B737FF75998}" type="presParOf" srcId="{2B9A0181-CF5F-4054-A816-5D77E8BCFD14}" destId="{63C1A474-78ED-4D67-AD32-A7B5C7AB2F74}" srcOrd="1" destOrd="0" presId="urn:microsoft.com/office/officeart/2018/2/layout/IconVerticalSolidList"/>
    <dgm:cxn modelId="{6DF134F8-45D1-46B4-AA7F-2798DBC70EDB}" type="presParOf" srcId="{2B9A0181-CF5F-4054-A816-5D77E8BCFD14}" destId="{0A440788-E4A1-4A8E-AA7A-9AB729B560E1}" srcOrd="2" destOrd="0" presId="urn:microsoft.com/office/officeart/2018/2/layout/IconVerticalSolidList"/>
    <dgm:cxn modelId="{4240B3A1-57E3-497F-BA12-8AC23D8D2ED7}" type="presParOf" srcId="{2B9A0181-CF5F-4054-A816-5D77E8BCFD14}" destId="{780D42ED-77AB-455D-AB8E-AE8EA5363F2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AFE09E-97A9-4868-97AD-03F87008D40A}">
      <dsp:nvSpPr>
        <dsp:cNvPr id="0" name=""/>
        <dsp:cNvSpPr/>
      </dsp:nvSpPr>
      <dsp:spPr>
        <a:xfrm>
          <a:off x="0" y="417"/>
          <a:ext cx="9783763" cy="9758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DD5E9D-18C7-4A52-B533-89DC834F9418}">
      <dsp:nvSpPr>
        <dsp:cNvPr id="0" name=""/>
        <dsp:cNvSpPr/>
      </dsp:nvSpPr>
      <dsp:spPr>
        <a:xfrm>
          <a:off x="295185" y="219976"/>
          <a:ext cx="536701" cy="53670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4E4CCD-AEE1-451A-9B23-C070603CBEB4}">
      <dsp:nvSpPr>
        <dsp:cNvPr id="0" name=""/>
        <dsp:cNvSpPr/>
      </dsp:nvSpPr>
      <dsp:spPr>
        <a:xfrm>
          <a:off x="1127072" y="417"/>
          <a:ext cx="8656690" cy="975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274" tIns="103274" rIns="103274" bIns="103274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Od 2013 r. liczba programów wzrosła z 355 do 888, a organizatorów – z 309 do 671 (samorządy i organizacje pozarządowe)</a:t>
          </a:r>
          <a:endParaRPr lang="en-US" sz="2100" kern="1200" dirty="0"/>
        </a:p>
      </dsp:txBody>
      <dsp:txXfrm>
        <a:off x="1127072" y="417"/>
        <a:ext cx="8656690" cy="975820"/>
      </dsp:txXfrm>
    </dsp:sp>
    <dsp:sp modelId="{EF5CD5C0-EE8A-459C-8AB9-06BFF3811290}">
      <dsp:nvSpPr>
        <dsp:cNvPr id="0" name=""/>
        <dsp:cNvSpPr/>
      </dsp:nvSpPr>
      <dsp:spPr>
        <a:xfrm>
          <a:off x="0" y="1220192"/>
          <a:ext cx="9783763" cy="9758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E0D2C7-13ED-49EE-8481-592E972636E3}">
      <dsp:nvSpPr>
        <dsp:cNvPr id="0" name=""/>
        <dsp:cNvSpPr/>
      </dsp:nvSpPr>
      <dsp:spPr>
        <a:xfrm>
          <a:off x="295185" y="1439751"/>
          <a:ext cx="536701" cy="53670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836B3-0C38-480F-A408-93C048053E47}">
      <dsp:nvSpPr>
        <dsp:cNvPr id="0" name=""/>
        <dsp:cNvSpPr/>
      </dsp:nvSpPr>
      <dsp:spPr>
        <a:xfrm>
          <a:off x="1127072" y="1220192"/>
          <a:ext cx="8656690" cy="975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274" tIns="103274" rIns="103274" bIns="103274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Programy nie ograniczają się już do tylko do finansowego wsparcia, lecz uwzględniają szkolenia, networking, integrację czy doradztwo zawodowe. </a:t>
          </a:r>
          <a:endParaRPr lang="en-US" sz="2100" kern="1200"/>
        </a:p>
      </dsp:txBody>
      <dsp:txXfrm>
        <a:off x="1127072" y="1220192"/>
        <a:ext cx="8656690" cy="975820"/>
      </dsp:txXfrm>
    </dsp:sp>
    <dsp:sp modelId="{402845B5-7C10-4881-9FAC-E2EBC9EC112D}">
      <dsp:nvSpPr>
        <dsp:cNvPr id="0" name=""/>
        <dsp:cNvSpPr/>
      </dsp:nvSpPr>
      <dsp:spPr>
        <a:xfrm>
          <a:off x="0" y="2439967"/>
          <a:ext cx="9783763" cy="9758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722021-6512-4ADB-8D66-4B21D329E8B9}">
      <dsp:nvSpPr>
        <dsp:cNvPr id="0" name=""/>
        <dsp:cNvSpPr/>
      </dsp:nvSpPr>
      <dsp:spPr>
        <a:xfrm>
          <a:off x="295185" y="2659527"/>
          <a:ext cx="536701" cy="53670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7F84AF-ACCE-458E-BE25-4F92116E1272}">
      <dsp:nvSpPr>
        <dsp:cNvPr id="0" name=""/>
        <dsp:cNvSpPr/>
      </dsp:nvSpPr>
      <dsp:spPr>
        <a:xfrm>
          <a:off x="1127072" y="2439967"/>
          <a:ext cx="8656690" cy="975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274" tIns="103274" rIns="103274" bIns="103274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Rośnie popularność stypendiów wspierających rozwój talentów, a maleje liczna programów socjalnych.</a:t>
          </a:r>
          <a:endParaRPr lang="en-US" sz="2100" kern="1200"/>
        </a:p>
      </dsp:txBody>
      <dsp:txXfrm>
        <a:off x="1127072" y="2439967"/>
        <a:ext cx="8656690" cy="9758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FA62E-8EFD-4843-A7A6-9425057422DD}">
      <dsp:nvSpPr>
        <dsp:cNvPr id="0" name=""/>
        <dsp:cNvSpPr/>
      </dsp:nvSpPr>
      <dsp:spPr>
        <a:xfrm>
          <a:off x="0" y="555133"/>
          <a:ext cx="9783763" cy="102486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0B3146-E1DB-4E2D-A006-29ED2CB4E10C}">
      <dsp:nvSpPr>
        <dsp:cNvPr id="0" name=""/>
        <dsp:cNvSpPr/>
      </dsp:nvSpPr>
      <dsp:spPr>
        <a:xfrm>
          <a:off x="310020" y="785727"/>
          <a:ext cx="563673" cy="5636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94E6CD-D6D5-435A-B864-01CC5A520C50}">
      <dsp:nvSpPr>
        <dsp:cNvPr id="0" name=""/>
        <dsp:cNvSpPr/>
      </dsp:nvSpPr>
      <dsp:spPr>
        <a:xfrm>
          <a:off x="1183715" y="555133"/>
          <a:ext cx="8600047" cy="1024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465" tIns="108465" rIns="108465" bIns="10846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Podmioty krajowe</a:t>
          </a:r>
          <a:endParaRPr lang="en-US" sz="2500" kern="1200"/>
        </a:p>
      </dsp:txBody>
      <dsp:txXfrm>
        <a:off x="1183715" y="555133"/>
        <a:ext cx="8600047" cy="1024861"/>
      </dsp:txXfrm>
    </dsp:sp>
    <dsp:sp modelId="{7320D034-D08A-4EB2-B724-58A83A9B4B77}">
      <dsp:nvSpPr>
        <dsp:cNvPr id="0" name=""/>
        <dsp:cNvSpPr/>
      </dsp:nvSpPr>
      <dsp:spPr>
        <a:xfrm>
          <a:off x="0" y="1836210"/>
          <a:ext cx="9783763" cy="102486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65CBBD-CDB0-4C87-B063-FD9D5123E1C2}">
      <dsp:nvSpPr>
        <dsp:cNvPr id="0" name=""/>
        <dsp:cNvSpPr/>
      </dsp:nvSpPr>
      <dsp:spPr>
        <a:xfrm>
          <a:off x="310020" y="2066804"/>
          <a:ext cx="563673" cy="5636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391141-C3D1-45F1-9B8A-E79C82316227}">
      <dsp:nvSpPr>
        <dsp:cNvPr id="0" name=""/>
        <dsp:cNvSpPr/>
      </dsp:nvSpPr>
      <dsp:spPr>
        <a:xfrm>
          <a:off x="1183715" y="1836210"/>
          <a:ext cx="8600047" cy="1024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465" tIns="108465" rIns="108465" bIns="10846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Podmioty zagraniczne</a:t>
          </a:r>
          <a:endParaRPr lang="en-US" sz="2500" kern="1200"/>
        </a:p>
      </dsp:txBody>
      <dsp:txXfrm>
        <a:off x="1183715" y="1836210"/>
        <a:ext cx="8600047" cy="10248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B0941D-6716-4AAC-BEE5-9C960EE1DFDD}">
      <dsp:nvSpPr>
        <dsp:cNvPr id="0" name=""/>
        <dsp:cNvSpPr/>
      </dsp:nvSpPr>
      <dsp:spPr>
        <a:xfrm>
          <a:off x="0" y="555133"/>
          <a:ext cx="9783763" cy="10248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066F6D-2BB1-4680-8002-C7EBC2C37220}">
      <dsp:nvSpPr>
        <dsp:cNvPr id="0" name=""/>
        <dsp:cNvSpPr/>
      </dsp:nvSpPr>
      <dsp:spPr>
        <a:xfrm>
          <a:off x="310020" y="785727"/>
          <a:ext cx="563673" cy="5636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19907-58A7-451F-91BE-CAEC98445AEF}">
      <dsp:nvSpPr>
        <dsp:cNvPr id="0" name=""/>
        <dsp:cNvSpPr/>
      </dsp:nvSpPr>
      <dsp:spPr>
        <a:xfrm>
          <a:off x="1183715" y="555133"/>
          <a:ext cx="8600047" cy="1024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465" tIns="108465" rIns="108465" bIns="10846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Organy jednostek samorządu terytorialnego mają przyznaną dowolność w zakresie kreowania rodzajów stypendium (vide:  Wyrok WSA w Olsztynie z dnia 10.02.2022r., II SA/Ol 818/21)</a:t>
          </a:r>
          <a:endParaRPr lang="en-US" sz="1900" kern="1200" dirty="0"/>
        </a:p>
      </dsp:txBody>
      <dsp:txXfrm>
        <a:off x="1183715" y="555133"/>
        <a:ext cx="8600047" cy="1024861"/>
      </dsp:txXfrm>
    </dsp:sp>
    <dsp:sp modelId="{1E9616D9-750C-4B9E-BF69-DA5F26BA5A1E}">
      <dsp:nvSpPr>
        <dsp:cNvPr id="0" name=""/>
        <dsp:cNvSpPr/>
      </dsp:nvSpPr>
      <dsp:spPr>
        <a:xfrm>
          <a:off x="0" y="1836210"/>
          <a:ext cx="9783763" cy="10248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C1A474-78ED-4D67-AD32-A7B5C7AB2F74}">
      <dsp:nvSpPr>
        <dsp:cNvPr id="0" name=""/>
        <dsp:cNvSpPr/>
      </dsp:nvSpPr>
      <dsp:spPr>
        <a:xfrm>
          <a:off x="310020" y="2066804"/>
          <a:ext cx="563673" cy="5636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0D42ED-77AB-455D-AB8E-AE8EA5363F23}">
      <dsp:nvSpPr>
        <dsp:cNvPr id="0" name=""/>
        <dsp:cNvSpPr/>
      </dsp:nvSpPr>
      <dsp:spPr>
        <a:xfrm>
          <a:off x="1183715" y="1836210"/>
          <a:ext cx="8600047" cy="1024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465" tIns="108465" rIns="108465" bIns="10846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Określają w drodze uchwały kryteria i sposoby przyznawania stypendium, maksymalną wysokość stypendium, o którą może ubiegać się student oraz warunki wypłacania stypendium.  Są to akty prawa miejscowego.</a:t>
          </a:r>
          <a:endParaRPr lang="en-US" sz="1900" kern="1200" dirty="0"/>
        </a:p>
      </dsp:txBody>
      <dsp:txXfrm>
        <a:off x="1183715" y="1836210"/>
        <a:ext cx="8600047" cy="1024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6CBE87-2EA9-4E29-87A0-EEB94E17A95E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EBB27F-BC8B-4C08-9B7E-2BC5799F4A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63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E87-2EA9-4E29-87A0-EEB94E17A95E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B27F-BC8B-4C08-9B7E-2BC5799F4A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4840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486CBE87-2EA9-4E29-87A0-EEB94E17A95E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74EBB27F-BC8B-4C08-9B7E-2BC5799F4A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183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E87-2EA9-4E29-87A0-EEB94E17A95E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B27F-BC8B-4C08-9B7E-2BC5799F4A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4208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6CBE87-2EA9-4E29-87A0-EEB94E17A95E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EBB27F-BC8B-4C08-9B7E-2BC5799F4A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0525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E87-2EA9-4E29-87A0-EEB94E17A95E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B27F-BC8B-4C08-9B7E-2BC5799F4A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463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E87-2EA9-4E29-87A0-EEB94E17A95E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B27F-BC8B-4C08-9B7E-2BC5799F4A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4082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E87-2EA9-4E29-87A0-EEB94E17A95E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B27F-BC8B-4C08-9B7E-2BC5799F4A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857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E87-2EA9-4E29-87A0-EEB94E17A95E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B27F-BC8B-4C08-9B7E-2BC5799F4A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9414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E87-2EA9-4E29-87A0-EEB94E17A95E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B27F-BC8B-4C08-9B7E-2BC5799F4A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05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E87-2EA9-4E29-87A0-EEB94E17A95E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B27F-BC8B-4C08-9B7E-2BC5799F4A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19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86CBE87-2EA9-4E29-87A0-EEB94E17A95E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74EBB27F-BC8B-4C08-9B7E-2BC5799F4A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85985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frxilrtg4ytenrugaytqltqmfyc4nbuga4tcnjsga&amp;refSource=hy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frxilrsgq4doma&amp;refSource=hyp" TargetMode="External"/><Relationship Id="rId2" Type="http://schemas.openxmlformats.org/officeDocument/2006/relationships/hyperlink" Target="https://sip.legalis.pl/document-view.seam?documentId=mfrxilrsgq4domboobqxalrrgy4tmnbthe3q&amp;refSource=hyp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4BDB57D-9C42-4148-AEAD-00F8B0BC9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2411"/>
            <a:ext cx="12192000" cy="39948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Graphic 6" descr="Książki">
            <a:extLst>
              <a:ext uri="{FF2B5EF4-FFF2-40B4-BE49-F238E27FC236}">
                <a16:creationId xmlns:a16="http://schemas.microsoft.com/office/drawing/2014/main" id="{787A0E69-F6CD-BBD4-0743-B9F641C973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36412" y="932016"/>
            <a:ext cx="2506511" cy="250651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92F4851-CE6A-4F3A-A7D8-59FC6CA34B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3657600"/>
            <a:ext cx="12188952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78B77B7-61B5-647E-3D0A-A848F7A9A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59" y="3657599"/>
            <a:ext cx="11471565" cy="1739347"/>
          </a:xfrm>
        </p:spPr>
        <p:txBody>
          <a:bodyPr>
            <a:normAutofit/>
          </a:bodyPr>
          <a:lstStyle/>
          <a:p>
            <a:r>
              <a:rPr lang="pl-PL" sz="4700" dirty="0"/>
              <a:t>Stypendia zewnętrzne i inne formy wsparcia finansowego studentów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E0C411A-B5AD-4324-A9E9-0ABF7CD8E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5473573"/>
            <a:ext cx="12188952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ECCC520-F0DF-B93A-A20E-5B216FE74E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59" y="5516544"/>
            <a:ext cx="10302241" cy="1250016"/>
          </a:xfrm>
        </p:spPr>
        <p:txBody>
          <a:bodyPr>
            <a:normAutofit/>
          </a:bodyPr>
          <a:lstStyle/>
          <a:p>
            <a:r>
              <a:rPr lang="pl-PL" dirty="0"/>
              <a:t>r.pr. dr hab. Agnieszka Ziółkowska, prof. UŚ</a:t>
            </a:r>
          </a:p>
          <a:p>
            <a:r>
              <a:rPr lang="pl-PL" dirty="0"/>
              <a:t>Zespół Badawczy Instytucji Postępowania Administracyjnego i </a:t>
            </a:r>
            <a:r>
              <a:rPr lang="pl-PL" dirty="0" err="1"/>
              <a:t>Sądowoadministracyjnego</a:t>
            </a:r>
            <a:r>
              <a:rPr lang="pl-PL" dirty="0"/>
              <a:t> WPIA UŚ</a:t>
            </a:r>
          </a:p>
          <a:p>
            <a:endParaRPr lang="pl-PL" sz="500" dirty="0"/>
          </a:p>
        </p:txBody>
      </p:sp>
    </p:spTree>
    <p:extLst>
      <p:ext uri="{BB962C8B-B14F-4D97-AF65-F5344CB8AC3E}">
        <p14:creationId xmlns:p14="http://schemas.microsoft.com/office/powerpoint/2010/main" val="587999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0A204D-6151-4F98-AAFE-6899DB3AE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</p:spPr>
        <p:txBody>
          <a:bodyPr>
            <a:normAutofit/>
          </a:bodyPr>
          <a:lstStyle/>
          <a:p>
            <a:r>
              <a:rPr lang="pl-PL" dirty="0"/>
              <a:t>Stypendia jednostek samorządu terytorialnego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4BF0A323-B6DA-AD93-32D2-64D652EDE8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442221"/>
              </p:ext>
            </p:extLst>
          </p:nvPr>
        </p:nvGraphicFramePr>
        <p:xfrm>
          <a:off x="1203325" y="2476595"/>
          <a:ext cx="9783763" cy="3416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9869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E26178-A851-456E-AB39-FADECFBB5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stypendiów samorządowych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7815DC-AA85-48AE-864E-0F554F48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Stypendia socjalne</a:t>
            </a:r>
          </a:p>
          <a:p>
            <a:r>
              <a:rPr lang="pl-PL" dirty="0"/>
              <a:t>Stypendia motywacyjne</a:t>
            </a:r>
          </a:p>
          <a:p>
            <a:r>
              <a:rPr lang="pl-PL" dirty="0"/>
              <a:t>Stypendia aktywizujące (studentom, którzy wykazują się aktywnością społeczną i angażują się w działania na rzecz lokalnej społeczności –np.</a:t>
            </a:r>
            <a:r>
              <a:rPr lang="pl-PL" b="1" dirty="0"/>
              <a:t> Stypendium Prezydenta Miasta Sopotu</a:t>
            </a:r>
            <a:r>
              <a:rPr lang="pl-PL" dirty="0"/>
              <a:t>)</a:t>
            </a:r>
          </a:p>
          <a:p>
            <a:r>
              <a:rPr lang="pl-PL" dirty="0"/>
              <a:t>Stypendia wspierające </a:t>
            </a:r>
          </a:p>
          <a:p>
            <a:r>
              <a:rPr lang="pl-PL" dirty="0"/>
              <a:t>Inne stypendia ( </a:t>
            </a:r>
            <a:r>
              <a:rPr lang="pl-PL" dirty="0" err="1"/>
              <a:t>np.na</a:t>
            </a:r>
            <a:r>
              <a:rPr lang="pl-PL" dirty="0"/>
              <a:t> założenie działalności gospodarczej)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0443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4F2C96-AD41-4A1B-8CA8-C6CFF8DCE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Dopuszczalny zakres regulacji stypendium samorządowego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0AF95D-77AC-4133-961A-6A72447C6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8" y="2011680"/>
            <a:ext cx="10250527" cy="4206240"/>
          </a:xfrm>
        </p:spPr>
        <p:txBody>
          <a:bodyPr>
            <a:normAutofit lnSpcReduction="10000"/>
          </a:bodyPr>
          <a:lstStyle/>
          <a:p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Dopuszczalne jest też wymaganie zobowiązania na etapie wnioskowania, że w przypadku otrzymania stypendium jego laureat odbędzie szkolenie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rezydenckie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w placówkach w JST ustanawiającej stypendium, jeżeli jednostka ta zapewnia możliwość wykonania tego zobowiązania (vide: wyr. WSA w Olsztynie z 10.2.2022 r., II SA/Ol 81821)</a:t>
            </a:r>
            <a:endParaRPr lang="pl-PL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</a:t>
            </a:r>
            <a:r>
              <a:rPr lang="pl-PL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chwały organów stanowiących jednostek samorządu terytorialnego nie mogą wprowadzać ograniczenia w postaci prawa studentów do ubiegania się o stypendia poprzez zawężenie katalogu poprzez wskazanie adresatów studiujących w konkretnej uczelni bądź grupy uczelni, kierunku ?????</a:t>
            </a:r>
            <a:endParaRPr lang="pl-PL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681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4458EB-29AA-46B7-9EF3-BC1898E08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można ograniczyć uzyskanie stypendium z różnych źródeł?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F6428C-B8DF-4895-8411-17D817C4E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przypadku niewystarczających środków finansowych pierwszeństwo w przyznaniu stypendium będą mieli studenci, który nie otrzymują stypendium naukowego z innych źródeł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vide. rozstrzygnięcie nadzorcze Wojewody Mazowieckiego z 25.1.2022 r., WNP-I.4131.10.22.DK, </a:t>
            </a:r>
            <a:r>
              <a:rPr lang="pl-PL" dirty="0" err="1"/>
              <a:t>Dz.Urz</a:t>
            </a:r>
            <a:r>
              <a:rPr lang="pl-PL" dirty="0"/>
              <a:t>. Woj. </a:t>
            </a:r>
            <a:r>
              <a:rPr lang="pl-PL" dirty="0" err="1"/>
              <a:t>Maz</a:t>
            </a:r>
            <a:r>
              <a:rPr lang="pl-PL" dirty="0"/>
              <a:t>. z 2022 r. poz.942</a:t>
            </a:r>
          </a:p>
        </p:txBody>
      </p:sp>
    </p:spTree>
    <p:extLst>
      <p:ext uri="{BB962C8B-B14F-4D97-AF65-F5344CB8AC3E}">
        <p14:creationId xmlns:p14="http://schemas.microsoft.com/office/powerpoint/2010/main" val="1224498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8718EB-3D2F-4DBC-A842-7B23C6D6F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Zwrot stypendium?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CE3EEC-EC62-422B-A9E7-53D46FD9E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fałszywa dokumentacja od wnioskodawcy</a:t>
            </a:r>
          </a:p>
          <a:p>
            <a:r>
              <a:rPr lang="pl-PL" dirty="0"/>
              <a:t>brak sprawozdania  - gdy stypendium było celowe</a:t>
            </a:r>
          </a:p>
          <a:p>
            <a:r>
              <a:rPr lang="pl-PL" dirty="0"/>
              <a:t>rezygnacja ze studiów, na których zostało przyznane; </a:t>
            </a:r>
          </a:p>
          <a:p>
            <a:r>
              <a:rPr lang="pl-PL" dirty="0"/>
              <a:t>niepodjęcie zatrudnienia po studiach na terenie JST ustanawiającej stypendium ( np. w szkole podstawowej, przedszkolu, szpitalu </a:t>
            </a:r>
            <a:r>
              <a:rPr lang="pl-PL" dirty="0" err="1"/>
              <a:t>miesjkim</a:t>
            </a:r>
            <a:r>
              <a:rPr lang="pl-PL" dirty="0"/>
              <a:t>, urzędzie miejskim)</a:t>
            </a:r>
          </a:p>
          <a:p>
            <a:r>
              <a:rPr lang="pl-PL" dirty="0"/>
              <a:t>zmiana miejsca zamieszkania w okresie…</a:t>
            </a:r>
          </a:p>
        </p:txBody>
      </p:sp>
    </p:spTree>
    <p:extLst>
      <p:ext uri="{BB962C8B-B14F-4D97-AF65-F5344CB8AC3E}">
        <p14:creationId xmlns:p14="http://schemas.microsoft.com/office/powerpoint/2010/main" val="4010400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FAC681-9916-F473-4674-777CE6BEF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Stypendium Fundacji Edukacyjnej Jerzego </a:t>
            </a:r>
            <a:r>
              <a:rPr lang="pl-PL" dirty="0" err="1"/>
              <a:t>Juzonia</a:t>
            </a:r>
            <a:r>
              <a:rPr lang="pl-PL" dirty="0"/>
              <a:t> 2025/2026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CD439B-C51A-DAA1-8353-4ADBDFE3D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Fundacja Jerzego </a:t>
            </a:r>
            <a:r>
              <a:rPr lang="pl-PL" dirty="0" err="1"/>
              <a:t>Juzonia</a:t>
            </a:r>
            <a:r>
              <a:rPr lang="pl-PL" dirty="0"/>
              <a:t> przyznaje stypendium przeznaczone dla osób rozpoczynających pierwszy rok studiów stacjonarnych na polskich uczelniach akademickich. Stypendium obejmuje wyłącznie pierwszy rok nauki i jest dostępne dla studentów podejmujących studia po raz pierwszy. stypendia osobom z obszarów wiejskich i małych miejscowości, które rozpoczynają naukę na polskich uczelniach akademickich</a:t>
            </a:r>
          </a:p>
          <a:p>
            <a:r>
              <a:rPr lang="pl-PL" dirty="0"/>
              <a:t>W 2024/2025 Fundacja przyznała  400 stypendiów</a:t>
            </a:r>
          </a:p>
          <a:p>
            <a:r>
              <a:rPr lang="pl-PL" dirty="0"/>
              <a:t>Łączna wartość stypendium wynosi 6000 PLN i jest wypłacana w dziesięciu ratach miesięcznych:</a:t>
            </a:r>
          </a:p>
          <a:p>
            <a:pPr marL="0" indent="0">
              <a:buNone/>
            </a:pPr>
            <a:r>
              <a:rPr lang="pl-PL" dirty="0"/>
              <a:t>październik – 900 PLN;</a:t>
            </a:r>
          </a:p>
          <a:p>
            <a:pPr marL="0" indent="0">
              <a:buNone/>
            </a:pPr>
            <a:r>
              <a:rPr lang="pl-PL" dirty="0"/>
              <a:t>listopad i grudzień – po 800 PLN;</a:t>
            </a:r>
          </a:p>
          <a:p>
            <a:pPr marL="0" indent="0">
              <a:buNone/>
            </a:pPr>
            <a:r>
              <a:rPr lang="pl-PL" dirty="0"/>
              <a:t>styczeń–lipiec – po 500 PLN.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8723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EB4B29-4925-594C-7E6E-78FC24494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898F6B-731A-DB5E-9925-BBC625EB1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Kandydat/ka:</a:t>
            </a:r>
          </a:p>
          <a:p>
            <a:r>
              <a:rPr lang="pl-PL" dirty="0"/>
              <a:t>Ukończył/-a szkołę średnią i zdał/-a maturę w 2024 lub 2025 roku.</a:t>
            </a:r>
          </a:p>
          <a:p>
            <a:r>
              <a:rPr lang="pl-PL" dirty="0"/>
              <a:t>W roku akademickim 2025/2026 został/-a przyjęty/-a na pierwszy rok studiów stacjonarnych na polskiej uczelni akademickiej.</a:t>
            </a:r>
          </a:p>
          <a:p>
            <a:r>
              <a:rPr lang="pl-PL" dirty="0"/>
              <a:t>Jest zameldowany/-a na stałe na terenach wiejskich lub w mieście do 30 tys. mieszkańców przez co najmniej 6 miesięcy.</a:t>
            </a:r>
          </a:p>
          <a:p>
            <a:r>
              <a:rPr lang="pl-PL" dirty="0"/>
              <a:t>Średni miesięczny dochód na jednego członka rodziny w 2024 roku nie przekroczył 1700 PLN netto.</a:t>
            </a:r>
          </a:p>
          <a:p>
            <a:r>
              <a:rPr lang="pl-PL" dirty="0"/>
              <a:t>Posiada obywatelstwo polskie.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9266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FE9821-6A20-234F-0C56-449296484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Stypendium Zagraniczne Fundacji Stypendialnej SEKA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D86227-373C-6240-F6B1-321FACACA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Fundacja planuje wesprzeć młodzież pochodzącą z województwa lubelskiego, która rozpoczyna studia </a:t>
            </a:r>
            <a:r>
              <a:rPr lang="pl-PL" b="1" u="sng" dirty="0"/>
              <a:t>w kraju (poza województwem lubelskim) lub za granicą. </a:t>
            </a:r>
            <a:r>
              <a:rPr lang="pl-PL" dirty="0"/>
              <a:t>Bierze pod uwagę kryterium dochodowe -nie przekroczenie równowartości 2.600,00 zł brutto (kryterium dochodowe); oraz wyniki z 2 przedmiotów zdanych na maturze na poziomie rozszerzonym.</a:t>
            </a:r>
          </a:p>
          <a:p>
            <a:br>
              <a:rPr lang="pl-PL" dirty="0"/>
            </a:br>
            <a:r>
              <a:rPr lang="pl-PL" dirty="0"/>
              <a:t>Do rozdania 53 stypendia, które po 1800 zł będą trafiały co miesiąc (przez 10 miesięcy roku akademickiego) i przez 3 lata studiów do studentów.</a:t>
            </a:r>
          </a:p>
          <a:p>
            <a:r>
              <a:rPr lang="pl-PL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8143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7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45861A8-289F-6567-6236-6F4B9A9E5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pl-PL" sz="3200">
                <a:solidFill>
                  <a:schemeClr val="tx1"/>
                </a:solidFill>
              </a:rPr>
              <a:t>Stypendia fundacji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F839E6-90BC-D94F-CC0D-9E74C7A39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1126067"/>
            <a:ext cx="6605331" cy="4605866"/>
          </a:xfrm>
        </p:spPr>
        <p:txBody>
          <a:bodyPr anchor="ctr">
            <a:normAutofit/>
          </a:bodyPr>
          <a:lstStyle/>
          <a:p>
            <a:r>
              <a:rPr lang="pl-PL" sz="1800"/>
              <a:t>Fundacja Polsko-Amerykańska Komisja Fulbrighta, przyznaje stypendia w ramach programów stypendialnych skierowanych do obywateli polskich i amerykańskich.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0751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9018A0-5B18-715D-C0B2-E944DD4F1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Program Fulbrighta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A4CB4A-E611-3C01-D271-6A9366227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To największy program wymiany naukowej i kulturowej Stanów Zjednoczonych założony w 1946 r.</a:t>
            </a:r>
          </a:p>
          <a:p>
            <a:r>
              <a:rPr lang="pl-PL" dirty="0"/>
              <a:t>Program Fulbrighta ma dwa wymiary :</a:t>
            </a:r>
          </a:p>
          <a:p>
            <a:pPr marL="0" indent="0">
              <a:buNone/>
            </a:pPr>
            <a:r>
              <a:rPr lang="pl-PL" dirty="0" err="1"/>
              <a:t>a.praktyczny</a:t>
            </a:r>
            <a:r>
              <a:rPr lang="pl-PL" dirty="0"/>
              <a:t>: umożliwia osobom z polskim obywatelstwem rozpoczęcie studiów II lub III stopnia oraz realizację projektów badawczych i/lub dydaktycznych w USA oraz</a:t>
            </a:r>
          </a:p>
          <a:p>
            <a:pPr marL="0" indent="0">
              <a:buNone/>
            </a:pPr>
            <a:r>
              <a:rPr lang="pl-PL" dirty="0"/>
              <a:t>b. ideowy: promuje relacje i dialog między USA i Polską dzięki długofalowej współpracy na rzecz rozwoju nauki i kultury.</a:t>
            </a:r>
          </a:p>
        </p:txBody>
      </p:sp>
    </p:spTree>
    <p:extLst>
      <p:ext uri="{BB962C8B-B14F-4D97-AF65-F5344CB8AC3E}">
        <p14:creationId xmlns:p14="http://schemas.microsoft.com/office/powerpoint/2010/main" val="3808764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1DD14A-8506-4C2D-AB4B-3D5BE74D7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</p:spPr>
        <p:txBody>
          <a:bodyPr>
            <a:normAutofit fontScale="90000"/>
          </a:bodyPr>
          <a:lstStyle/>
          <a:p>
            <a:r>
              <a:rPr lang="pl-PL" dirty="0"/>
              <a:t>Trendy i tendencje w stypendiach studenckich – badania fundacji Dobra Sieć (2024)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DADC1281-7BD4-20E2-5098-6EE446967B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721120"/>
              </p:ext>
            </p:extLst>
          </p:nvPr>
        </p:nvGraphicFramePr>
        <p:xfrm>
          <a:off x="1203325" y="2476595"/>
          <a:ext cx="9783763" cy="3416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95373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01FF28-7226-796F-1653-6DB8E73CC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FULBRIGHT GRADUATE STUDENT AWARD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FD1D60-76B6-EC95-6A6B-40A24850E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Celem programu jest umożliwienie absolwentom studiów pierwszego stopnia, drugiego stopnia lub jednolitych studiów magisterskich odbycia w Stanach Zjednoczonych Ameryki studiów magisterskich, doktoranckich lub innych programów na poziomie </a:t>
            </a:r>
            <a:r>
              <a:rPr lang="pl-PL" dirty="0" err="1"/>
              <a:t>graduate</a:t>
            </a:r>
            <a:r>
              <a:rPr lang="pl-PL" dirty="0"/>
              <a:t> kończących się uzyskaniem dyplomu uczelni amerykańskiej. </a:t>
            </a:r>
          </a:p>
          <a:p>
            <a:r>
              <a:rPr lang="pl-PL" i="1" dirty="0"/>
              <a:t>Następujące kierunki są wyłączone z naboru: studia medyczne wymagające bezpośredniego kontaktu z pacjentem, programy LLM (Master of </a:t>
            </a:r>
            <a:r>
              <a:rPr lang="pl-PL" i="1" dirty="0" err="1"/>
              <a:t>Laws</a:t>
            </a:r>
            <a:r>
              <a:rPr lang="pl-PL" i="1" dirty="0"/>
              <a:t>) oraz MBA (Master of Business Administration). </a:t>
            </a:r>
          </a:p>
        </p:txBody>
      </p:sp>
    </p:spTree>
    <p:extLst>
      <p:ext uri="{BB962C8B-B14F-4D97-AF65-F5344CB8AC3E}">
        <p14:creationId xmlns:p14="http://schemas.microsoft.com/office/powerpoint/2010/main" val="930604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1D6790-77FA-9F78-E526-F83124187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Stypendia </a:t>
            </a:r>
            <a:r>
              <a:rPr lang="pl-PL" dirty="0" err="1"/>
              <a:t>Fullbrigta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6E913F-8352-CB36-AA24-E5BAD8EFC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Wysokość stypendium zależy od lokalizacji instytucji goszczącej w Stanach Zjednoczonych Ameryki (koszt szacowany przez IIE lub instytucję goszczącą), </a:t>
            </a:r>
            <a:r>
              <a:rPr lang="pl-PL" b="1" dirty="0"/>
              <a:t>realnych potrzeb stypendysty oraz dostępnych środków finansowych</a:t>
            </a:r>
            <a:r>
              <a:rPr lang="pl-PL" dirty="0"/>
              <a:t>. </a:t>
            </a:r>
          </a:p>
          <a:p>
            <a:endParaRPr lang="pl-PL" dirty="0"/>
          </a:p>
          <a:p>
            <a:r>
              <a:rPr lang="pl-PL" dirty="0"/>
              <a:t>Wysokość stypendium przyznanego przez Komisję Fulbrighta </a:t>
            </a:r>
            <a:r>
              <a:rPr lang="pl-PL" b="1" u="sng" dirty="0"/>
              <a:t>nie może przekroczyć 47 000 USD. </a:t>
            </a:r>
          </a:p>
        </p:txBody>
      </p:sp>
    </p:spTree>
    <p:extLst>
      <p:ext uri="{BB962C8B-B14F-4D97-AF65-F5344CB8AC3E}">
        <p14:creationId xmlns:p14="http://schemas.microsoft.com/office/powerpoint/2010/main" val="6233830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62D93B-6FAE-FADB-7EE7-DA6324E38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Przeznaczenie stypendium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5276AA-8C5C-0C2A-E700-97A014A21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Stypendium jest przeznaczone na pokrycie </a:t>
            </a:r>
            <a:r>
              <a:rPr lang="pl-PL" b="1" u="sng" dirty="0"/>
              <a:t>kosztów pierwszego roku studiów </a:t>
            </a:r>
            <a:r>
              <a:rPr lang="pl-PL" dirty="0"/>
              <a:t>w instytucji goszczącej w Stanach Zjednoczonych Ameryki. </a:t>
            </a:r>
          </a:p>
          <a:p>
            <a:r>
              <a:rPr lang="pl-PL" dirty="0"/>
              <a:t> Stypendyści, którzy kontynuują naukę na drugim roku studiów w Stanach Zjednoczonych Ameryki, </a:t>
            </a:r>
            <a:r>
              <a:rPr lang="pl-PL" b="1" u="sng" dirty="0"/>
              <a:t>mogą wnioskować o odnowienie stypendium w kwocie nie wyższej niż stypendium przyznane na pierwszy rok studiów</a:t>
            </a:r>
            <a:r>
              <a:rPr lang="pl-PL" dirty="0"/>
              <a:t>, pomniejszone o ryczałt na koszty podróży stypendysty do i ze Stanów Zjednoczonych Ameryki. Dofinansowanie drugiego roku może zostać przyznane decyzją Rady pod </a:t>
            </a:r>
            <a:r>
              <a:rPr lang="pl-PL" b="1" u="sng" dirty="0"/>
              <a:t>warunkiem uzyskania wysokiej średniej </a:t>
            </a:r>
            <a:r>
              <a:rPr lang="pl-PL" dirty="0"/>
              <a:t>z toku studiów w pierwszym semestrze pierwszego roku oraz dostępności środków finansowych. </a:t>
            </a:r>
          </a:p>
        </p:txBody>
      </p:sp>
    </p:spTree>
    <p:extLst>
      <p:ext uri="{BB962C8B-B14F-4D97-AF65-F5344CB8AC3E}">
        <p14:creationId xmlns:p14="http://schemas.microsoft.com/office/powerpoint/2010/main" val="12221864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BB3BC1-890E-35AF-4E9C-FEC6F0CE4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756E83-A2D9-5545-2991-3E3B3517B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587" y="1278194"/>
            <a:ext cx="10626213" cy="4898769"/>
          </a:xfrm>
        </p:spPr>
        <p:txBody>
          <a:bodyPr>
            <a:normAutofit/>
          </a:bodyPr>
          <a:lstStyle/>
          <a:p>
            <a:r>
              <a:rPr lang="pl-PL" dirty="0"/>
              <a:t>Stypendium jest przeznaczone w pierwszej kolejności na koszty utrzymania stypendysty. </a:t>
            </a:r>
          </a:p>
          <a:p>
            <a:r>
              <a:rPr lang="pl-PL" dirty="0"/>
              <a:t>Może ono również obejmować: </a:t>
            </a:r>
          </a:p>
          <a:p>
            <a:r>
              <a:rPr lang="pl-PL" dirty="0"/>
              <a:t>a. Częściowe lub całkowite pokrycie kosztów czesnego i/lub opłat wymaganych przez instytucję goszczącą; </a:t>
            </a:r>
          </a:p>
          <a:p>
            <a:r>
              <a:rPr lang="pl-PL" dirty="0"/>
              <a:t>b. Ryczałt na koszty podróży stypendysty do oraz ze Stanów Zjednoczonych Ameryki; </a:t>
            </a:r>
          </a:p>
          <a:p>
            <a:r>
              <a:rPr lang="pl-PL" dirty="0"/>
              <a:t>c. Jednorazowy dodatek na przeprowadzkę oraz zagospodarowanie w Stanach Zjednoczonych Ameryki; </a:t>
            </a:r>
          </a:p>
          <a:p>
            <a:r>
              <a:rPr lang="pl-PL" dirty="0"/>
              <a:t>d. Jednorazowy dodatek na pokrycie kosztów związanych z udziałem w konferencjach lub zakup pomocy naukowych; </a:t>
            </a:r>
          </a:p>
          <a:p>
            <a:r>
              <a:rPr lang="pl-PL" dirty="0"/>
              <a:t>e. Bezpłatną wizę J-1 dla stypendysty oraz J-2 dla towarzyszących mu członków rodziny; </a:t>
            </a:r>
          </a:p>
          <a:p>
            <a:r>
              <a:rPr lang="pl-PL" dirty="0"/>
              <a:t>f. Podstawowy plan opieki medycznej dla stypendysty.</a:t>
            </a:r>
          </a:p>
        </p:txBody>
      </p:sp>
    </p:spTree>
    <p:extLst>
      <p:ext uri="{BB962C8B-B14F-4D97-AF65-F5344CB8AC3E}">
        <p14:creationId xmlns:p14="http://schemas.microsoft.com/office/powerpoint/2010/main" val="481682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BD1915-2A7D-24D6-B281-2C070E49C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Stypendium „</a:t>
            </a:r>
            <a:r>
              <a:rPr lang="pl-PL" dirty="0" err="1"/>
              <a:t>Study</a:t>
            </a:r>
            <a:r>
              <a:rPr lang="pl-PL" dirty="0"/>
              <a:t> a </a:t>
            </a:r>
            <a:r>
              <a:rPr lang="pl-PL" dirty="0" err="1"/>
              <a:t>Bachelor’s</a:t>
            </a:r>
            <a:r>
              <a:rPr lang="pl-PL" dirty="0"/>
              <a:t> in the USA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16626D-011F-FF3E-0494-3E8E7CD2E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Stypendium „</a:t>
            </a:r>
            <a:r>
              <a:rPr lang="pl-PL" dirty="0" err="1"/>
              <a:t>Study</a:t>
            </a:r>
            <a:r>
              <a:rPr lang="pl-PL" dirty="0"/>
              <a:t> a </a:t>
            </a:r>
            <a:r>
              <a:rPr lang="pl-PL" dirty="0" err="1"/>
              <a:t>Bachelor’s</a:t>
            </a:r>
            <a:r>
              <a:rPr lang="pl-PL" dirty="0"/>
              <a:t> in the USA” to szansa dla studentów z całego świata, w tym z Polski, na uzyskanie wsparcia finansowego w wysokości do    </a:t>
            </a:r>
            <a:r>
              <a:rPr lang="pl-PL" b="1" u="sng" dirty="0"/>
              <a:t>5 000 USD na studia licencjackie w Stanach Zjednoczonych.</a:t>
            </a:r>
          </a:p>
          <a:p>
            <a:r>
              <a:rPr lang="pl-PL" i="1" dirty="0"/>
              <a:t>Nie ma ograniczeń co do kierunku studiów – można aplikować na dowolny program licencjacki oferowany przez uczelnie w Stanach Zjednoczonych.</a:t>
            </a:r>
          </a:p>
        </p:txBody>
      </p:sp>
    </p:spTree>
    <p:extLst>
      <p:ext uri="{BB962C8B-B14F-4D97-AF65-F5344CB8AC3E}">
        <p14:creationId xmlns:p14="http://schemas.microsoft.com/office/powerpoint/2010/main" val="2347017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314678-30E9-F90C-12CF-26016FE10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</p:spPr>
        <p:txBody>
          <a:bodyPr>
            <a:normAutofit/>
          </a:bodyPr>
          <a:lstStyle/>
          <a:p>
            <a:r>
              <a:rPr lang="pl-PL" sz="3400" dirty="0"/>
              <a:t>DADD- </a:t>
            </a:r>
            <a:r>
              <a:rPr lang="pl-PL" sz="3400" b="1" i="1" dirty="0" err="1"/>
              <a:t>Deutscher</a:t>
            </a:r>
            <a:r>
              <a:rPr lang="pl-PL" sz="3400" b="1" i="1" dirty="0"/>
              <a:t> </a:t>
            </a:r>
            <a:r>
              <a:rPr lang="pl-PL" sz="3400" b="1" i="1" dirty="0" err="1"/>
              <a:t>Akademischer</a:t>
            </a:r>
            <a:r>
              <a:rPr lang="pl-PL" sz="3400" b="1" i="1" dirty="0"/>
              <a:t> </a:t>
            </a:r>
            <a:r>
              <a:rPr lang="pl-PL" sz="3400" b="1" i="1" dirty="0" err="1"/>
              <a:t>Austauschdienst</a:t>
            </a:r>
            <a:r>
              <a:rPr lang="pl-PL" sz="3400" b="1" i="1" dirty="0"/>
              <a:t> </a:t>
            </a:r>
            <a:r>
              <a:rPr lang="pl-PL" sz="3400" b="1" dirty="0"/>
              <a:t>-</a:t>
            </a:r>
            <a:r>
              <a:rPr lang="pl-PL" sz="3400" dirty="0"/>
              <a:t>Niemiecka Centrala Wymiany Akademickiej</a:t>
            </a:r>
          </a:p>
        </p:txBody>
      </p:sp>
      <p:pic>
        <p:nvPicPr>
          <p:cNvPr id="5" name="Picture 4" descr="Tylny zrzut szeregu stopni">
            <a:extLst>
              <a:ext uri="{FF2B5EF4-FFF2-40B4-BE49-F238E27FC236}">
                <a16:creationId xmlns:a16="http://schemas.microsoft.com/office/drawing/2014/main" id="{A6030DF1-CE7B-98E6-82DF-F095A9025C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6724" r="25718" b="-2"/>
          <a:stretch>
            <a:fillRect/>
          </a:stretch>
        </p:blipFill>
        <p:spPr>
          <a:xfrm>
            <a:off x="483" y="1822028"/>
            <a:ext cx="4342417" cy="5035972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0AFD30-BE9B-2EBA-862C-171F7B4A3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2025" y="2011680"/>
            <a:ext cx="6524625" cy="4206240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Oferta stypendialna DAAD skierowana jest do polskich studentów i absolwentów, doktorantów i młodych naukowców, naukowców i nauczycieli akademickich oraz dla byłych stypendystów DAAD. </a:t>
            </a:r>
          </a:p>
          <a:p>
            <a:pPr marL="0" indent="0">
              <a:buNone/>
            </a:pPr>
            <a:r>
              <a:rPr lang="pl-PL" dirty="0"/>
              <a:t>W tym:</a:t>
            </a:r>
          </a:p>
          <a:p>
            <a:pPr marL="0" indent="0">
              <a:buNone/>
            </a:pPr>
            <a:r>
              <a:rPr lang="pl-PL" b="1" dirty="0"/>
              <a:t>stypendia na studia: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skierowane do studentów i absolwentów studiów I </a:t>
            </a:r>
            <a:r>
              <a:rPr lang="pl-PL" dirty="0" err="1"/>
              <a:t>i</a:t>
            </a:r>
            <a:r>
              <a:rPr lang="pl-PL" dirty="0"/>
              <a:t> II stopnia, w tym stypendia </a:t>
            </a:r>
            <a:r>
              <a:rPr lang="pl-PL" b="1" u="sng" dirty="0"/>
              <a:t>na studia magisterskie i letnie kursy językowe</a:t>
            </a:r>
          </a:p>
          <a:p>
            <a:pPr marL="0" indent="0">
              <a:buNone/>
            </a:pPr>
            <a:r>
              <a:rPr lang="pl-PL" dirty="0"/>
              <a:t>s</a:t>
            </a:r>
            <a:r>
              <a:rPr lang="pl-PL" b="1" dirty="0"/>
              <a:t>typendia dla byłych stypendystów:</a:t>
            </a:r>
            <a:endParaRPr lang="pl-PL" dirty="0"/>
          </a:p>
          <a:p>
            <a:r>
              <a:rPr lang="pl-PL" dirty="0"/>
              <a:t>umożliwiają powrót do Niemiec w celu kontynuacji studiów 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21023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B8BA58-FC1B-ED5C-4EE2-A137C77B1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MATSUMAE International Foundation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5B009C-2227-67CA-A2C0-0FDA455DF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Stypendium może odbywać się w dowolnym ośrodku naukowym w Japonii</a:t>
            </a:r>
          </a:p>
          <a:p>
            <a:pPr marL="0" indent="0">
              <a:buNone/>
            </a:pPr>
            <a:r>
              <a:rPr lang="pl-PL" i="1" u="sng" dirty="0"/>
              <a:t>Preferowane dziedziny badań to nauki przyrodnicze, inżynieria i medycyna. </a:t>
            </a:r>
          </a:p>
          <a:p>
            <a:pPr marL="0" indent="0">
              <a:buNone/>
            </a:pPr>
            <a:r>
              <a:rPr lang="pl-PL" b="1" dirty="0"/>
              <a:t>Szczegóły finansowe:</a:t>
            </a:r>
            <a:endParaRPr lang="pl-PL" dirty="0"/>
          </a:p>
          <a:p>
            <a:r>
              <a:rPr lang="pl-PL" dirty="0"/>
              <a:t>Miesięczne stypendium: 220 000 JPY na pokrycie kosztów badań i utrzymania w Japonii.​</a:t>
            </a:r>
          </a:p>
          <a:p>
            <a:r>
              <a:rPr lang="pl-PL" dirty="0"/>
              <a:t>Jednorazowa kwota na start: 120 000 JPY na pokrycie początkowych kosztów życia w Japonii.​</a:t>
            </a:r>
          </a:p>
          <a:p>
            <a:r>
              <a:rPr lang="pl-PL" dirty="0"/>
              <a:t>Transport lotniczy: Bilet w obie strony w klasie ekonomicznej między najbliższym międzynarodowym lotniskiem miejsca zamieszkania a Tokio.​</a:t>
            </a:r>
          </a:p>
          <a:p>
            <a:r>
              <a:rPr lang="pl-PL" dirty="0"/>
              <a:t>Ubezpieczenie: Ubezpieczenie podróżne obejmujące leczenie medyczne i świadczenia na wypadek śmierci.</a:t>
            </a:r>
          </a:p>
          <a:p>
            <a:r>
              <a:rPr lang="pl-PL" dirty="0"/>
              <a:t> 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54404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A9C6F2-7118-C8FA-F967-8ED38DB6E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Program CEEPUS – Środkowoeuropejski Program Wymiany Uniwersyteckiej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3C5BE9-8054-7F4C-BDC5-3B4106446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Porozumienie CEEPUS ("Central </a:t>
            </a:r>
            <a:r>
              <a:rPr lang="pl-PL" dirty="0" err="1"/>
              <a:t>European</a:t>
            </a:r>
            <a:r>
              <a:rPr lang="pl-PL" dirty="0"/>
              <a:t> Exchange Program for University </a:t>
            </a:r>
            <a:r>
              <a:rPr lang="pl-PL" dirty="0" err="1"/>
              <a:t>Studies</a:t>
            </a:r>
            <a:r>
              <a:rPr lang="pl-PL" dirty="0"/>
              <a:t>")  wspiera wymianę akademicką w zakresie kształcenia oraz doskonalenia zawodowego studentów i nauczycieli akademickich.</a:t>
            </a:r>
          </a:p>
          <a:p>
            <a:pPr marL="0" indent="0">
              <a:buNone/>
            </a:pPr>
            <a:r>
              <a:rPr lang="pl-PL" b="1" dirty="0"/>
              <a:t>O stypendia zagraniczne w ramach CEEPUS aplikować mogą:</a:t>
            </a:r>
            <a:endParaRPr lang="pl-PL" dirty="0"/>
          </a:p>
          <a:p>
            <a:r>
              <a:rPr lang="pl-PL" dirty="0"/>
              <a:t>studenci,</a:t>
            </a:r>
          </a:p>
          <a:p>
            <a:r>
              <a:rPr lang="pl-PL" dirty="0"/>
              <a:t>studenci doktoranci,</a:t>
            </a:r>
          </a:p>
          <a:p>
            <a:r>
              <a:rPr lang="pl-PL" dirty="0"/>
              <a:t>pracownicy naukowi.</a:t>
            </a:r>
          </a:p>
          <a:p>
            <a:pPr marL="0" indent="0">
              <a:buNone/>
            </a:pPr>
            <a:r>
              <a:rPr lang="pl-PL" b="1" dirty="0"/>
              <a:t>Obecnie sygnatariuszami Porozumienia są:</a:t>
            </a:r>
            <a:endParaRPr lang="pl-PL" dirty="0"/>
          </a:p>
          <a:p>
            <a:r>
              <a:rPr lang="pl-PL" dirty="0"/>
              <a:t>Albania, Austria, Bułgaria, Chorwacja, Czarnogóra, Czechy, Macedonia, Mołdawia, Rumunia, Polska, Słowacja, Słowenia, Serbia, Węgry, Bośnia i Hercegowina oraz Kosowo – Uniwersytet w Prisztinie.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91455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D73D1C-6069-AAFB-C4CB-322B69320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Stypendium startowe </a:t>
            </a:r>
            <a:r>
              <a:rPr lang="pl-PL" dirty="0" err="1"/>
              <a:t>Viadrina</a:t>
            </a:r>
            <a:r>
              <a:rPr lang="pl-PL" dirty="0"/>
              <a:t> dla studentów I roku z Polski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F37189-ED15-C057-A756-3ABBDC5B5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Wymagania:</a:t>
            </a:r>
            <a:endParaRPr lang="pl-PL" dirty="0"/>
          </a:p>
          <a:p>
            <a:r>
              <a:rPr lang="pl-PL" dirty="0"/>
              <a:t>Zapis na jeden z kierunków studiów na Europejskim Uniwersytecie </a:t>
            </a:r>
            <a:r>
              <a:rPr lang="pl-PL" dirty="0" err="1"/>
              <a:t>Viadrina</a:t>
            </a:r>
            <a:r>
              <a:rPr lang="pl-PL" dirty="0"/>
              <a:t> ( Niemcy) w semestrze zimowym 2025/2026 (</a:t>
            </a:r>
            <a:r>
              <a:rPr lang="pl-PL" i="1" dirty="0"/>
              <a:t>z wyłączeniem programów magisterskich opartych na opłatach oraz wizyt gościnnych</a:t>
            </a:r>
            <a:r>
              <a:rPr lang="pl-PL" dirty="0"/>
              <a:t>);</a:t>
            </a:r>
          </a:p>
          <a:p>
            <a:endParaRPr lang="pl-PL" dirty="0"/>
          </a:p>
          <a:p>
            <a:r>
              <a:rPr lang="pl-PL" dirty="0"/>
              <a:t>Kwota stypendium wynosi </a:t>
            </a:r>
            <a:r>
              <a:rPr lang="pl-PL" b="1" u="sng" dirty="0"/>
              <a:t>300 euro/miesiąc przez 10 miesięcy w roku akademickim 2025/2026.</a:t>
            </a:r>
          </a:p>
        </p:txBody>
      </p:sp>
    </p:spTree>
    <p:extLst>
      <p:ext uri="{BB962C8B-B14F-4D97-AF65-F5344CB8AC3E}">
        <p14:creationId xmlns:p14="http://schemas.microsoft.com/office/powerpoint/2010/main" val="26815797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4CF30A-3B03-380F-DE45-4FD88AD6E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pl-PL" sz="3200">
                <a:solidFill>
                  <a:schemeClr val="tx1"/>
                </a:solidFill>
              </a:rPr>
              <a:t>Wsparcie finansowe- kredyty studenckie…..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25FF698-B311-90B5-5B54-CA5DE33E58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360986" y="1325879"/>
            <a:ext cx="6626014" cy="440605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63480" rIns="91440" bIns="111090" numCol="1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 98 [Kredyt studencki, instytucja kredytująca]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0" indent="-45720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Student, który nie ukończył 30. roku życia oraz którego przeciętny miesięczny dochód na osobę w rodzinie z roku poprzedzającego rok złożenia wniosku jest niższy lub równy kwocie określonej na podstawie ust. 4, może otrzymać kredyt studencki.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Wysokość dochodu ustala się zgodnie z 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art. 88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Kredyt studencki jest udzielany przez </a:t>
            </a:r>
            <a:r>
              <a:rPr kumimoji="0" lang="pl-PL" altLang="pl-PL" sz="1800" b="1" i="0" u="sng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bank lub spółdzielczą kasę oszczędnościowo-kredytową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zwane dalej "instytucją kredytującą", które zawarły z Bankiem Gospodarstwa Krajowego,  umowę określającą zasady korzystania ze środków Funduszu Kredytów Studenckich.</a:t>
            </a:r>
          </a:p>
        </p:txBody>
      </p:sp>
    </p:spTree>
    <p:extLst>
      <p:ext uri="{BB962C8B-B14F-4D97-AF65-F5344CB8AC3E}">
        <p14:creationId xmlns:p14="http://schemas.microsoft.com/office/powerpoint/2010/main" val="40391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2B5FC9-DBEE-803C-53CC-915DB394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219" y="741420"/>
            <a:ext cx="10515600" cy="1325563"/>
          </a:xfrm>
        </p:spPr>
        <p:txBody>
          <a:bodyPr/>
          <a:lstStyle/>
          <a:p>
            <a:r>
              <a:rPr lang="pl-PL" dirty="0"/>
              <a:t>Podstawa prawna stypendiów zewnętrznych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358DD-A050-C42F-7C5F-0B7D03237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219" y="2066983"/>
            <a:ext cx="11353800" cy="6027270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Art.86 ust.1 pkt. 5-6 </a:t>
            </a:r>
            <a:r>
              <a:rPr lang="pl-PL" dirty="0" err="1"/>
              <a:t>pswn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Student ma prawo ubiegać się o :</a:t>
            </a:r>
          </a:p>
          <a:p>
            <a:pPr marL="0" indent="0">
              <a:buNone/>
            </a:pPr>
            <a:r>
              <a:rPr lang="pl-PL" dirty="0"/>
              <a:t>5)stypendium finansowane przez </a:t>
            </a:r>
            <a:r>
              <a:rPr lang="pl-PL" b="1" u="sng" dirty="0"/>
              <a:t>jednostkę samorządu terytorialnego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6) stypendium za wyniki </a:t>
            </a:r>
            <a:r>
              <a:rPr lang="pl-PL" b="1" u="sng" dirty="0"/>
              <a:t>w nauce lub w sporcie </a:t>
            </a:r>
            <a:r>
              <a:rPr lang="pl-PL" dirty="0"/>
              <a:t>finansowane przez osobę fizyczną lub osobę prawną niebędącą państwową ani samorządową osobą prawną.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25377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AE53F8-F0D2-0524-6A11-A7B5E4878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endParaRPr lang="pl-PL" sz="3200">
              <a:solidFill>
                <a:schemeClr val="tx1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4DF513F-B5D2-998C-6265-196094417D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381668" y="1126067"/>
            <a:ext cx="6605331" cy="460586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63480" rIns="91440" bIns="111090" numCol="1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 99 [Jednorazowe udzielenie kredytu]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Kredyt studencki jest udzielany na okres studiów </a:t>
            </a:r>
            <a:r>
              <a:rPr kumimoji="0" lang="pl-PL" altLang="pl-PL" sz="1800" b="1" i="0" u="sng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tylko raz, nie dłużej niż na 6 lat.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Na tym samym poziomie studiów kredyt studencki jest udzielany raz.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Jeżeli </a:t>
            </a:r>
            <a:r>
              <a:rPr kumimoji="0" lang="pl-PL" altLang="pl-PL" sz="1800" b="0" i="0" u="sng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okresie 2 lat od ukończenia studiów pierwszego stopnia student rozpocznie studia drugiego stopnia  lub jednolite studia magisterskie, kredyt studencki może być wypłacany na tych studiach bez konieczności ponownego  składania wniosku 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kredyt, przy czym łączny okres otrzymywania kredytu studenckiego nie może przekroczyć 6 lat.</a:t>
            </a:r>
          </a:p>
        </p:txBody>
      </p:sp>
    </p:spTree>
    <p:extLst>
      <p:ext uri="{BB962C8B-B14F-4D97-AF65-F5344CB8AC3E}">
        <p14:creationId xmlns:p14="http://schemas.microsoft.com/office/powerpoint/2010/main" val="8813391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7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828ECBB-A1D5-17B3-E7DC-D9009D1D4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endParaRPr lang="pl-PL" sz="320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">
            <a:extLst>
              <a:ext uri="{FF2B5EF4-FFF2-40B4-BE49-F238E27FC236}">
                <a16:creationId xmlns:a16="http://schemas.microsoft.com/office/drawing/2014/main" id="{FBB63DF6-9713-9F9F-A2EB-4E6F3171A5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381668" y="1126067"/>
            <a:ext cx="7646208" cy="460586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63480" rIns="91440" bIns="111090" numCol="1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 100 [Wypłaty miesięcznych transz kredytu studenckiego, zaprzestanie wypłat]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lvl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Kredyt studencki jest wypłacany w miesięcznych transzach </a:t>
            </a:r>
            <a:r>
              <a:rPr kumimoji="0" lang="pl-PL" altLang="pl-PL" sz="1800" b="1" i="0" u="sng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przez okres do 10 miesięcy roku akademickiego, z wyłączeniem okresów urlopów od zajęć lub innych przerw udzielonych zgodnie z regulaminem studiów.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Instytucja kredytująca 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zaprzestaje wypłaty miesięcznych 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transz kredytu studenckiego w przypadku: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 skreślenia z listy studentów;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 urlopu od zajęć w uczelni lub innej przerwy zgodnej z regulaminem studiów;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 zawieszenia w prawach studenta;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4) ukończenia studiów;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5) ujawnienia zatajonych istotnych informacji mających wpływ na udzielenie kredytu studenckiego lub jego wysokość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51245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7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395C2E3-3DF5-9811-297A-44F19EA42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endParaRPr lang="pl-PL" sz="320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">
            <a:extLst>
              <a:ext uri="{FF2B5EF4-FFF2-40B4-BE49-F238E27FC236}">
                <a16:creationId xmlns:a16="http://schemas.microsoft.com/office/drawing/2014/main" id="{2F7319B1-CAB9-2DAB-C1C6-ABF79F5654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056268" y="589280"/>
            <a:ext cx="7627732" cy="57858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63480" rIns="91440" bIns="111090" numCol="1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 102 [Zawieszenie spłaty, warunki umorzenia]</a:t>
            </a:r>
            <a:endParaRPr kumimoji="0" lang="pl-PL" altLang="pl-PL" sz="1600" b="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wniosek kredytobiorcy w przypadku trudnej sytuacji życiowej spłata kredytu studenckiego wraz z odsetkami może </a:t>
            </a:r>
            <a:r>
              <a:rPr kumimoji="0" lang="pl-PL" altLang="pl-PL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być zawieszona na okres nie dłuższy niż 12 miesięcy.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Kredyt studencki może </a:t>
            </a:r>
            <a:r>
              <a:rPr kumimoji="0" lang="pl-PL" altLang="pl-PL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być umorzony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 </a:t>
            </a:r>
            <a:r>
              <a:rPr kumimoji="0" lang="pl-PL" altLang="pl-PL" sz="1600" b="1" i="0" u="sng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częściowo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w przypadku: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 wyróżniającego wyniku ukończenia studiów przez kredytobiorcę,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 szczególnie trudnej sytuacji życiowej kredytobiorcy;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 </a:t>
            </a:r>
            <a:r>
              <a:rPr kumimoji="0" lang="pl-PL" altLang="pl-PL" sz="1600" b="1" i="0" u="sng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całości - 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przypadku: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 trwałej utraty przez kredytobiorcę zdolności do spłaty zobowiązań,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 braku prawnych możliwości dochodzenia roszczeń od kredytobiorcy,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c) śmierci kredytobiorcy.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Kredyt studencki może być umorzony przez: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 </a:t>
            </a:r>
            <a:r>
              <a:rPr kumimoji="0" lang="pl-PL" altLang="pl-PL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instytucję kredytującą 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w przypadku, o którym mowa w ust. 2 pkt 1 lit. a oraz pkt 2 lit. b i c;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 </a:t>
            </a:r>
            <a:r>
              <a:rPr kumimoji="0" lang="pl-PL" altLang="pl-PL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ministra 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w przypadku, o którym mowa w ust. 2 pkt 1 lit. b oraz pkt 2 lit. a.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Jeżeli odzyskanie wierzytelności powstałej z tytułu poręczenia spłaty kredytu studenckiego udzielonego w ramach Funduszu Kredytów Studenckich nie jest możliwe, poręczyciel może umorzyć tę wierzytelność w całości albo w części.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28428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AC640D-89E7-4BC5-A2E8-7AED46876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Kilka słów o kredycie studenckim…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5B4E6D-596B-41CF-BD0A-5F4526985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To preferencyjny kredyt, który można otrzymać niezależnie od innych świadczeń stypendialnych. </a:t>
            </a:r>
          </a:p>
          <a:p>
            <a:r>
              <a:rPr lang="pl-PL" dirty="0"/>
              <a:t>Kwota wsparcia może wynosić od 400 do 1000 zł miesięcznie, a spłata zaczyna się dopiero dwa lata po ukończeniu studiów.</a:t>
            </a:r>
          </a:p>
          <a:p>
            <a:r>
              <a:rPr lang="pl-PL" dirty="0"/>
              <a:t> Dodatkowo 10% najlepszych studentów może liczyć na umorzenie do 50% wartości kredytu. </a:t>
            </a:r>
          </a:p>
          <a:p>
            <a:r>
              <a:rPr lang="pl-PL" dirty="0"/>
              <a:t>W trudnej sytuacji materialnej możliwe jest także umorzenie części lub całości kredytu</a:t>
            </a:r>
          </a:p>
        </p:txBody>
      </p:sp>
    </p:spTree>
    <p:extLst>
      <p:ext uri="{BB962C8B-B14F-4D97-AF65-F5344CB8AC3E}">
        <p14:creationId xmlns:p14="http://schemas.microsoft.com/office/powerpoint/2010/main" val="131124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2E815F-8C62-D03D-BEBA-A274AF36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Wyrok WSA w Warszawie z dnia 21 grudnia 2021 r., II SA/</a:t>
            </a:r>
            <a:r>
              <a:rPr lang="pl-PL" dirty="0" err="1"/>
              <a:t>Wa</a:t>
            </a:r>
            <a:r>
              <a:rPr lang="pl-PL" dirty="0"/>
              <a:t> 3187/21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60CFBB-076C-0A46-4E86-DEA5F22F7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Częściowe umorzenie kredytu studenckiego </a:t>
            </a:r>
            <a:r>
              <a:rPr lang="pl-PL" b="1" u="sng" dirty="0"/>
              <a:t>w każdej sytuacji utraty stałego źródła dochodu stanowiłoby nieuzasadnione wyręczanie kredytobiorców </a:t>
            </a:r>
            <a:r>
              <a:rPr lang="pl-PL" dirty="0"/>
              <a:t>w spłacie priorytetowego zobowiązania, a zarazem byłoby sprzeczne z interesem społecznym i niesprawiedliwe wobec innych, którzy pomimo tymczasowych trudności spłacają swoje zobowiązania.</a:t>
            </a:r>
          </a:p>
          <a:p>
            <a:pPr marL="0" indent="0">
              <a:buNone/>
            </a:pPr>
            <a:r>
              <a:rPr lang="pl-PL" dirty="0"/>
              <a:t>Absolwent powinien dołożyć wszelkich starań celem podjęcia zatrudnienia, aby móc wywiązać się z zaciągniętego zobowiązania, co powinno mu ułatwiać (a nie utrudniać) posiadane wykształcenie.</a:t>
            </a:r>
          </a:p>
        </p:txBody>
      </p:sp>
    </p:spTree>
    <p:extLst>
      <p:ext uri="{BB962C8B-B14F-4D97-AF65-F5344CB8AC3E}">
        <p14:creationId xmlns:p14="http://schemas.microsoft.com/office/powerpoint/2010/main" val="31536301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A50DE6-E0AA-B0E4-F67C-35064AEF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Wyrok WSA w Warszawie z dnia 14 lutego 2020 r.</a:t>
            </a:r>
            <a:br>
              <a:rPr lang="pl-PL" dirty="0"/>
            </a:br>
            <a:r>
              <a:rPr lang="pl-PL" dirty="0"/>
              <a:t>II SA/</a:t>
            </a:r>
            <a:r>
              <a:rPr lang="pl-PL" dirty="0" err="1"/>
              <a:t>Wa</a:t>
            </a:r>
            <a:r>
              <a:rPr lang="pl-PL" dirty="0"/>
              <a:t> 2032/19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BE831D-9922-56E4-A170-07205387B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(…)przyznawane umorzenie nie powinno być utożsamiane z wyręczeniem z obowiązku dalszego uczestniczenia w regulowaniu spłaty kredytu studenckiego. </a:t>
            </a:r>
          </a:p>
          <a:p>
            <a:pPr marL="0" indent="0">
              <a:buNone/>
            </a:pP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Umorzenie kredytu </a:t>
            </a:r>
            <a:r>
              <a:rPr lang="pl-PL" sz="28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 przynieść realną ulgę w comiesięcznym regulowaniu zobowiązania przez znaczne zmniejszenie jego obciążenia do akceptowalnej wysokości</a:t>
            </a: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183010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7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75C1C5-101F-7F21-5B0D-6EE19EDDA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endParaRPr lang="pl-PL" sz="320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5B1B3C-6D8A-AD63-325C-00CFC3831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8510" y="482600"/>
            <a:ext cx="7843490" cy="5816600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pl-PL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 103d [Umorzenie kredytu]</a:t>
            </a:r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Kredyt </a:t>
            </a:r>
            <a:r>
              <a:rPr lang="pl-PL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studia medyczne umarza się w całości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 przypadku gdy kredytobiorca po ukończeniu studiów:</a:t>
            </a:r>
          </a:p>
          <a:p>
            <a:pPr marL="0" indent="0">
              <a:buNone/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 wykonywał zawód lekarza na terytorium Rzeczypospolitej Polskiej, w ramach praktyki zawodowej lub w podmiocie leczniczym udzielających świadczeń opieki zdrowotnej finansowanych ze środków publicznych, </a:t>
            </a:r>
            <a:r>
              <a:rPr lang="pl-PL" sz="14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przez 10 lat w okresie 12 kolejnych lat liczonych 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 dnia ukończenia studiów, w łącznym wymiarze czasu pracy odpowiadającym co najmniej równoważnikowi jednego etatu oraz</a:t>
            </a:r>
          </a:p>
          <a:p>
            <a:pPr marL="0" indent="0">
              <a:buNone/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 w okresie, o którym mowa w pkt 1, </a:t>
            </a:r>
            <a:r>
              <a:rPr lang="pl-PL" sz="14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uzyskał tytuł specjalisty w dziedzinie medycyny uznanej za priorytetową 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dniu rozpoczęcia przez niego szkolenia specjalizacyjnego, w rozumieniu przepisów wydanych na podstawie 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art. 16g ust. 4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ustawy z dnia 5 grudnia 1996 r. o zawodach lekarza i lekarza dentysty (Dz.U. z 2024 r. 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poz. 1287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0" indent="0">
              <a:buNone/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Kredyt na studia medyczne może być także umorzony:</a:t>
            </a:r>
          </a:p>
          <a:p>
            <a:pPr marL="0" indent="0">
              <a:buNone/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 częściowo - w przypadku:</a:t>
            </a:r>
          </a:p>
          <a:p>
            <a:pPr marL="0" indent="0">
              <a:buNone/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 szczególnie trudnej sytuacji życiowej kredytobiorcy lub</a:t>
            </a:r>
          </a:p>
          <a:p>
            <a:pPr marL="0" indent="0">
              <a:buNone/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 gdy kredytobiorca kontynuuje szkolenie specjalizacyjne, o którym mowa w ust. 1 pkt 2, ale w okresie, o którym mowa w ust. 1 pkt 1, nie ukończył tego szkolenia lub nie uzyskał tytułu specjalisty z przyczyn od niego niezależnych;</a:t>
            </a:r>
          </a:p>
          <a:p>
            <a:pPr marL="0" indent="0">
              <a:buNone/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 w całości - w przypadku:</a:t>
            </a:r>
          </a:p>
          <a:p>
            <a:pPr marL="0" indent="0">
              <a:buNone/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 trwałej utraty przez kredytobiorcę zdolności do spłaty zobowiązań lub</a:t>
            </a:r>
          </a:p>
          <a:p>
            <a:pPr marL="0" indent="0">
              <a:buNone/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 braku prawnych możliwości dochodzenia roszczeń od kredytobiorcy, lub</a:t>
            </a:r>
          </a:p>
          <a:p>
            <a:pPr marL="0" indent="0">
              <a:buNone/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c) śmierci kredytobiorcy.</a:t>
            </a:r>
          </a:p>
          <a:p>
            <a:endParaRPr lang="pl-PL" sz="1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45197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4966B0-FD2A-B6E3-A6FD-D7F884990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39CA82-94F8-4DD2-001F-81B292E25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Decyzję w sprawie umorzenia kredytu na studia medyczne podejmuje:</a:t>
            </a:r>
          </a:p>
          <a:p>
            <a:r>
              <a:rPr lang="pl-PL" dirty="0"/>
              <a:t>1) bank - w przypadkach, o których mowa w ust. 2 pkt 2 lit. b i c, w terminie 14 dni odpowiednio od dnia stwierdzenia wyczerpania środków prawnych dochodzenia roszczeń albo od dnia otrzymania aktu zgonu, albo</a:t>
            </a:r>
          </a:p>
          <a:p>
            <a:r>
              <a:rPr lang="pl-PL" dirty="0"/>
              <a:t>2) minister właściwy do spraw zdrowia - w przypadkach, o których mowa w ust. 1, ust. 2 pkt 1 i pkt 2 lit. a oraz ust. 3, w terminie 30 dni od dnia otrzymania wniosku, o którym mowa w ust. 5, wraz z dokumentacją.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91144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726EC6-4E29-41E9-9347-0A35A3B94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Popularność kredytów studenckich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C6E302-2F5E-46F4-A77A-FAD086E33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W 2016 roku z kredytów studenckich korzystało około </a:t>
            </a:r>
            <a:r>
              <a:rPr lang="pl-PL" u="sng" dirty="0"/>
              <a:t>119 tysięcy </a:t>
            </a:r>
            <a:r>
              <a:rPr lang="pl-PL" dirty="0"/>
              <a:t>osób, a do tego czasu łącznie spłacono około 275 tysięcy kredytów</a:t>
            </a:r>
          </a:p>
          <a:p>
            <a:r>
              <a:rPr lang="pl-PL" dirty="0"/>
              <a:t>W 2023 roku banki udzieliły </a:t>
            </a:r>
            <a:r>
              <a:rPr lang="pl-PL" b="1" u="sng" dirty="0"/>
              <a:t>1 087 umów </a:t>
            </a:r>
            <a:r>
              <a:rPr lang="pl-PL" dirty="0"/>
              <a:t>kredytowych studentom i doktorantom, co stanowiło 88,3% liczby wnioskodawców spełniających kryteria dochodowe (dochód na osobę w rodzinie nie przekroczył 3 500 zł netto)</a:t>
            </a:r>
          </a:p>
          <a:p>
            <a:r>
              <a:rPr lang="pl-PL" dirty="0"/>
              <a:t>W ciągu ostatnich 10 lat można zauważyć </a:t>
            </a:r>
            <a:r>
              <a:rPr lang="pl-PL" b="1" u="sng" dirty="0"/>
              <a:t>spadek liczby wniosków i korzystających z kredytów studenckich</a:t>
            </a:r>
            <a:r>
              <a:rPr lang="pl-PL" dirty="0"/>
              <a:t>. Na przykład w roku akademickim 2017/2018 z kredytów skorzystało 3 747 osób (dane z BGK), co jest znacznie mniej niż w 2016 roku. W 2023 roku liczba udzielonych kredytów była na poziomie około 1 000 rocznie…. </a:t>
            </a:r>
          </a:p>
          <a:p>
            <a:r>
              <a:rPr lang="pl-PL" dirty="0"/>
              <a:t>Brak jest publicznie dostępnych danych statystycznych dotyczących łącznej liczby umorzonych kredytów studenckich w Polsce w ostatniej dekadzie.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65067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7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A7515F9-3A63-4DF6-9672-A3EED7038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pl-PL" sz="3200">
                <a:solidFill>
                  <a:schemeClr val="tx1"/>
                </a:solidFill>
              </a:rPr>
              <a:t>Zapomoga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3A4BC4-DC63-47E1-9B58-91FE78638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482600"/>
            <a:ext cx="7515692" cy="605027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Jednorazowa, bezzwrotne wsparcie finansowe przyznawane studentowi, który znalazł się przejściowo w trudnej sytuacji życiowej</a:t>
            </a:r>
          </a:p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Przez trudną sytuację życiową rozumie się zdarzenia niezależne od studenta, które powodują naruszenie podstawowych potrzeb bytowych i krótkotrwałe trudności w studiowaniu, np.: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nieszczęśliwy wypadek studenta lub członka jego rodziny,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ciężka choroba studenta lub bliskiego członka rodziny,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śmierć członka najbliższej rodziny (ojciec, matka, brat, siostra, współmałżonek, dziecko własne),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urodzenie dziecka,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skutki epidemii,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kradzież na szkodę studenta,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inne zdarzenia losowe, takie jak pożar czy klęska żywiołowa</a:t>
            </a:r>
          </a:p>
          <a:p>
            <a:pPr>
              <a:buFont typeface="Arial" panose="020B0604020202020204" pitchFamily="34" charset="0"/>
              <a:buChar char="•"/>
            </a:pP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Może być przyznawane </a:t>
            </a:r>
            <a:r>
              <a:rPr lang="pl-PL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 częściej niż 2 razy w roku akademickim</a:t>
            </a:r>
          </a:p>
          <a:p>
            <a:endParaRPr lang="pl-PL" sz="13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562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7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A629C34-6801-0D6F-04D3-320BE6C3D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pl-PL" sz="3200">
                <a:solidFill>
                  <a:schemeClr val="tx1"/>
                </a:solidFill>
              </a:rPr>
              <a:t>Podstawa prawna dla jst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">
            <a:extLst>
              <a:ext uri="{FF2B5EF4-FFF2-40B4-BE49-F238E27FC236}">
                <a16:creationId xmlns:a16="http://schemas.microsoft.com/office/drawing/2014/main" id="{E50D6595-6524-D81B-9A0D-A170F883CD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381668" y="1126067"/>
            <a:ext cx="6605331" cy="460586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63480" rIns="91440" bIns="111090" numCol="1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 96 [Warunki przyznania stypendium przez jednostkę samorządu terytorialnego]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Stypendium może być przyznane studentowi przez jednostkę samorządu terytorialnego.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sng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Organ stanowiący jednostki samorządu terytorialnego </a:t>
            </a:r>
            <a:r>
              <a:rPr kumimoji="0" lang="pl-PL" altLang="pl-PL" sz="1800" b="1" i="0" u="sng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określa: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sng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 rodzaj stypendium;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sng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 kryteria i sposób przyznawania stypendium;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sng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 maksymalną wysokość stypendium, o którą może ubiegać się student;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sng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4) warunki wypłacania stypendium.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Organ stanowiący jednostki samorządu terytorialnego </a:t>
            </a:r>
            <a:r>
              <a:rPr kumimoji="0" lang="pl-PL" altLang="pl-PL" sz="1800" b="0" i="0" u="sng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może również określić warunki zwrotu stypendium i odstąpienia od żądania jego zwrotu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35990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05E6A7-081C-4795-BB6D-5439BDB54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Zamiast podsumowania: Czy finansowe formy wsparcia zewnętrznego są potrzebne?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A0E985-08E7-4393-AFF9-435F8F15A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pomagają studentom pokryć koszty edukacji, które często są wysokie i mogą stanowić barierę w realizacji planów naukowych i zawodowych</a:t>
            </a:r>
          </a:p>
          <a:p>
            <a:r>
              <a:rPr lang="pl-PL" dirty="0"/>
              <a:t>motywują studentów do dalszej pracy </a:t>
            </a:r>
          </a:p>
          <a:p>
            <a:r>
              <a:rPr lang="pl-PL" dirty="0"/>
              <a:t>umożliwiają wyjazdy na studia za granicę, co pozwala na zdobycie cennego doświadczenia, poznanie innych kultur i rozwój osobisty</a:t>
            </a:r>
          </a:p>
          <a:p>
            <a:r>
              <a:rPr lang="pl-PL" dirty="0"/>
              <a:t>pomagają wyrównać szanse edukacyjne studentów z różnych środowisk</a:t>
            </a:r>
          </a:p>
        </p:txBody>
      </p:sp>
    </p:spTree>
    <p:extLst>
      <p:ext uri="{BB962C8B-B14F-4D97-AF65-F5344CB8AC3E}">
        <p14:creationId xmlns:p14="http://schemas.microsoft.com/office/powerpoint/2010/main" val="215818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9D40223-8E46-46BF-9C75-589B2E053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62" y="774550"/>
            <a:ext cx="2696285" cy="5443369"/>
          </a:xfrm>
        </p:spPr>
        <p:txBody>
          <a:bodyPr>
            <a:normAutofit/>
          </a:bodyPr>
          <a:lstStyle/>
          <a:p>
            <a:r>
              <a:rPr lang="pl-PL" sz="2000"/>
              <a:t>Czy w samorządzie terytorialnym jest zainteresowanie studentami?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C9183E-7C5E-4902-8EAA-CB528338B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523" y="774551"/>
            <a:ext cx="6287476" cy="544336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Przykładowo</a:t>
            </a:r>
          </a:p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konkurs stypendialny Marszałka Województwa Warmińsko-Mazurskiego, gdzie w 2025 roku wpłynęło 124 wnioski, a stypendia otrzymały 22 osoby</a:t>
            </a:r>
          </a:p>
          <a:p>
            <a:r>
              <a:rPr lang="pl-PL" sz="1800" b="1" dirty="0">
                <a:latin typeface="Calibri" panose="020F0502020204030204" pitchFamily="34" charset="0"/>
                <a:cs typeface="Calibri" panose="020F0502020204030204" pitchFamily="34" charset="0"/>
              </a:rPr>
              <a:t>Stypendium Prezydenta Miasta Gdańska im. Daniela Gabriela Fahrenheita (jednorazowe stypendium</a:t>
            </a: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 Prezydenta Miasta Gdańska im. D. G. Fahrenheita w wysokości </a:t>
            </a:r>
            <a:r>
              <a:rPr lang="pl-PL" sz="1800" b="1" dirty="0">
                <a:latin typeface="Calibri" panose="020F0502020204030204" pitchFamily="34" charset="0"/>
                <a:cs typeface="Calibri" panose="020F0502020204030204" pitchFamily="34" charset="0"/>
              </a:rPr>
              <a:t>od 10 000 zł do 20 000 zł)</a:t>
            </a:r>
            <a:endParaRPr lang="pl-PL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Stypendium „Śląskie. Inwestujemy w talenty PLUS” ( do 7.000zł)</a:t>
            </a:r>
          </a:p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Stypendia Starosty Mikołowskiego ( jednorazowo 2000zł)</a:t>
            </a:r>
          </a:p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Stypendia artystyczne Marszałka Województwa Kujawsko-Pomorskiego ( w 2024- 10 stypendiów na łączną kwotę ponad 81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tys.zł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68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712B2E-3FC8-DAF0-2FFC-02A8C40D8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Stypendium w nauce lub w sporcie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10D16-C275-EA47-610D-D18C60537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art. 97 [Stypendium za wyniki w nauce lub w sporcie]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1. </a:t>
            </a:r>
            <a:r>
              <a:rPr lang="pl-PL" b="1" u="sng" dirty="0"/>
              <a:t>Stypendium za wyniki </a:t>
            </a:r>
            <a:r>
              <a:rPr lang="pl-PL" dirty="0"/>
              <a:t>( a nie za osiągnięcia –por.91 </a:t>
            </a:r>
            <a:r>
              <a:rPr lang="pl-PL" dirty="0" err="1"/>
              <a:t>pswn</a:t>
            </a:r>
            <a:r>
              <a:rPr lang="pl-PL" dirty="0"/>
              <a:t> – stypendium rektora) w nauce lub w sporcie może być przyznane studentowi przez osobę fizyczną lub osobę prawną niebędącą państwową ani samorządową osobą prawną.</a:t>
            </a:r>
          </a:p>
          <a:p>
            <a:pPr marL="0" indent="0">
              <a:buNone/>
            </a:pPr>
            <a:r>
              <a:rPr lang="pl-PL" dirty="0"/>
              <a:t>2. </a:t>
            </a:r>
            <a:r>
              <a:rPr lang="pl-PL" b="1" i="1" u="sng" dirty="0"/>
              <a:t>Na wniosek osoby przyznającej stypendium, o której mowa w ust. 1, minister zatwierdza zasady jego przyznawania </a:t>
            </a:r>
            <a:r>
              <a:rPr lang="pl-PL" i="1" u="sng" dirty="0"/>
              <a:t>( po analizie zasad, kryteriów oraz umowy, wydaje decyzję administracyjną)</a:t>
            </a:r>
          </a:p>
          <a:p>
            <a:pPr marL="0" indent="0">
              <a:buNone/>
            </a:pPr>
            <a:endParaRPr lang="pl-PL" i="1" u="sng" dirty="0"/>
          </a:p>
          <a:p>
            <a:pPr marL="0" indent="0">
              <a:buNone/>
            </a:pPr>
            <a:endParaRPr lang="pl-PL" b="1" i="1" u="sng" dirty="0"/>
          </a:p>
          <a:p>
            <a:r>
              <a:rPr lang="pl-PL" dirty="0"/>
              <a:t>Stypendium takie podlega zwolnieniu od podatku dochodowego od osób fizycznych (art.213 </a:t>
            </a:r>
            <a:r>
              <a:rPr lang="pl-PL" dirty="0" err="1"/>
              <a:t>pswn</a:t>
            </a:r>
            <a:r>
              <a:rPr lang="pl-PL" dirty="0"/>
              <a:t>) w przypadku zatwierdzenia przez ministra!!</a:t>
            </a:r>
          </a:p>
          <a:p>
            <a:r>
              <a:rPr lang="pl-PL" dirty="0"/>
              <a:t>Ryzyko nadużyć podatkowych</a:t>
            </a:r>
          </a:p>
        </p:txBody>
      </p:sp>
    </p:spTree>
    <p:extLst>
      <p:ext uri="{BB962C8B-B14F-4D97-AF65-F5344CB8AC3E}">
        <p14:creationId xmlns:p14="http://schemas.microsoft.com/office/powerpoint/2010/main" val="1028202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C7F92BB-C103-6D50-8ACA-4597CA9AB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62" y="774550"/>
            <a:ext cx="2696285" cy="5443369"/>
          </a:xfrm>
        </p:spPr>
        <p:txBody>
          <a:bodyPr>
            <a:normAutofit/>
          </a:bodyPr>
          <a:lstStyle/>
          <a:p>
            <a:r>
              <a:rPr lang="pl-PL" sz="3300"/>
              <a:t>Forma prawna stypendium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BDBDD7-F90C-AA03-C3D4-E9606531D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523" y="774551"/>
            <a:ext cx="6287476" cy="5443369"/>
          </a:xfrm>
        </p:spPr>
        <p:txBody>
          <a:bodyPr anchor="ctr">
            <a:normAutofit/>
          </a:bodyPr>
          <a:lstStyle/>
          <a:p>
            <a:r>
              <a:rPr lang="pl-PL" sz="2000" dirty="0"/>
              <a:t>Decyzja administracyjna</a:t>
            </a:r>
          </a:p>
          <a:p>
            <a:r>
              <a:rPr lang="pl-PL" sz="2000" dirty="0"/>
              <a:t>Umowa stypendialna</a:t>
            </a:r>
          </a:p>
          <a:p>
            <a:r>
              <a:rPr lang="pl-PL" sz="2000" dirty="0"/>
              <a:t>Nie-decyzja administracyjna</a:t>
            </a:r>
          </a:p>
          <a:p>
            <a:r>
              <a:rPr lang="pl-PL" sz="2000" dirty="0"/>
              <a:t>Zarządzenie wójta</a:t>
            </a:r>
          </a:p>
          <a:p>
            <a:r>
              <a:rPr lang="pl-PL" sz="2000" dirty="0"/>
              <a:t>Uchwała zarządu województwa</a:t>
            </a:r>
          </a:p>
          <a:p>
            <a:r>
              <a:rPr lang="pl-PL" sz="2000" dirty="0"/>
              <a:t>Czynność materialno-techniczna</a:t>
            </a:r>
          </a:p>
        </p:txBody>
      </p:sp>
    </p:spTree>
    <p:extLst>
      <p:ext uri="{BB962C8B-B14F-4D97-AF65-F5344CB8AC3E}">
        <p14:creationId xmlns:p14="http://schemas.microsoft.com/office/powerpoint/2010/main" val="2005564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143311-E6F1-44D4-A98C-A384E578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Jaka prawna forma jest optymalna?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2C4CA1-D4E1-496E-BAD5-37FC98F4D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 decyzji winna znaleźć zastosowane generalnie do rozstrzygnięć o przyznaniu lub o odmowie przyznania konkretnej osobie stypendium finansowanego ze środków publicznych na podstawie przepisów prawa miejscowego</a:t>
            </a:r>
          </a:p>
          <a:p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Forma decyzji administracyjnej w przypadku podmiotów spoza struktury administracji publicznej nie jest możliwa, gdy nie są podmiotami administrującymi !</a:t>
            </a:r>
          </a:p>
        </p:txBody>
      </p:sp>
    </p:spTree>
    <p:extLst>
      <p:ext uri="{BB962C8B-B14F-4D97-AF65-F5344CB8AC3E}">
        <p14:creationId xmlns:p14="http://schemas.microsoft.com/office/powerpoint/2010/main" val="1792483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1B4EBD-58F4-5829-B388-FA4CA239E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</p:spPr>
        <p:txBody>
          <a:bodyPr>
            <a:normAutofit/>
          </a:bodyPr>
          <a:lstStyle/>
          <a:p>
            <a:r>
              <a:rPr lang="pl-PL" dirty="0"/>
              <a:t>Rodzaje stypendiów (podmiot finansujący)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F684DEE5-2FB3-31F6-2932-6A2789186F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025066"/>
              </p:ext>
            </p:extLst>
          </p:nvPr>
        </p:nvGraphicFramePr>
        <p:xfrm>
          <a:off x="1203325" y="2476595"/>
          <a:ext cx="9783763" cy="3416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2214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ski">
  <a:themeElements>
    <a:clrScheme name="Paski">
      <a:dk1>
        <a:srgbClr val="2C2C2C"/>
      </a:dk1>
      <a:lt1>
        <a:srgbClr val="FFFFFF"/>
      </a:lt1>
      <a:dk2>
        <a:srgbClr val="606060"/>
      </a:dk2>
      <a:lt2>
        <a:srgbClr val="EDEDED"/>
      </a:lt2>
      <a:accent1>
        <a:srgbClr val="FFC000"/>
      </a:accent1>
      <a:accent2>
        <a:srgbClr val="A5D028"/>
      </a:accent2>
      <a:accent3>
        <a:srgbClr val="0CC978"/>
      </a:accent3>
      <a:accent4>
        <a:srgbClr val="099BDD"/>
      </a:accent4>
      <a:accent5>
        <a:srgbClr val="47BFCD"/>
      </a:accent5>
      <a:accent6>
        <a:srgbClr val="DD7C15"/>
      </a:accent6>
      <a:hlink>
        <a:srgbClr val="FF9933"/>
      </a:hlink>
      <a:folHlink>
        <a:srgbClr val="B2B2B2"/>
      </a:folHlink>
    </a:clrScheme>
    <a:fontScheme name="Paski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aski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TM03090430[[fn=Paski]]</Template>
  <TotalTime>382</TotalTime>
  <Words>3285</Words>
  <Application>Microsoft Office PowerPoint</Application>
  <PresentationFormat>Panoramiczny</PresentationFormat>
  <Paragraphs>226</Paragraphs>
  <Slides>40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40</vt:i4>
      </vt:variant>
    </vt:vector>
  </HeadingPairs>
  <TitlesOfParts>
    <vt:vector size="45" baseType="lpstr">
      <vt:lpstr>Arial</vt:lpstr>
      <vt:lpstr>Calibri</vt:lpstr>
      <vt:lpstr>Corbel</vt:lpstr>
      <vt:lpstr>Wingdings</vt:lpstr>
      <vt:lpstr>Paski</vt:lpstr>
      <vt:lpstr>Stypendia zewnętrzne i inne formy wsparcia finansowego studentów</vt:lpstr>
      <vt:lpstr>Trendy i tendencje w stypendiach studenckich – badania fundacji Dobra Sieć (2024)</vt:lpstr>
      <vt:lpstr>Podstawa prawna stypendiów zewnętrznych</vt:lpstr>
      <vt:lpstr>Podstawa prawna dla jst</vt:lpstr>
      <vt:lpstr>Czy w samorządzie terytorialnym jest zainteresowanie studentami?</vt:lpstr>
      <vt:lpstr>Stypendium w nauce lub w sporcie</vt:lpstr>
      <vt:lpstr>Forma prawna stypendium</vt:lpstr>
      <vt:lpstr>Jaka prawna forma jest optymalna?</vt:lpstr>
      <vt:lpstr>Rodzaje stypendiów (podmiot finansujący)</vt:lpstr>
      <vt:lpstr>Stypendia jednostek samorządu terytorialnego</vt:lpstr>
      <vt:lpstr>Rodzaje stypendiów samorządowych</vt:lpstr>
      <vt:lpstr>Dopuszczalny zakres regulacji stypendium samorządowego</vt:lpstr>
      <vt:lpstr>Czy można ograniczyć uzyskanie stypendium z różnych źródeł?</vt:lpstr>
      <vt:lpstr>Zwrot stypendium?</vt:lpstr>
      <vt:lpstr>Stypendium Fundacji Edukacyjnej Jerzego Juzonia 2025/2026 </vt:lpstr>
      <vt:lpstr>Warunki</vt:lpstr>
      <vt:lpstr>Stypendium Zagraniczne Fundacji Stypendialnej SEKA </vt:lpstr>
      <vt:lpstr>Stypendia fundacji</vt:lpstr>
      <vt:lpstr>Program Fulbrighta </vt:lpstr>
      <vt:lpstr>FULBRIGHT GRADUATE STUDENT AWARD </vt:lpstr>
      <vt:lpstr>Stypendia Fullbrigta</vt:lpstr>
      <vt:lpstr>Przeznaczenie stypendium</vt:lpstr>
      <vt:lpstr>Prezentacja programu PowerPoint</vt:lpstr>
      <vt:lpstr>Stypendium „Study a Bachelor’s in the USA</vt:lpstr>
      <vt:lpstr>DADD- Deutscher Akademischer Austauschdienst -Niemiecka Centrala Wymiany Akademickiej</vt:lpstr>
      <vt:lpstr>MATSUMAE International Foundation </vt:lpstr>
      <vt:lpstr>Program CEEPUS – Środkowoeuropejski Program Wymiany Uniwersyteckiej</vt:lpstr>
      <vt:lpstr>Stypendium startowe Viadrina dla studentów I roku z Polski </vt:lpstr>
      <vt:lpstr>Wsparcie finansowe- kredyty studenckie…..</vt:lpstr>
      <vt:lpstr>Prezentacja programu PowerPoint</vt:lpstr>
      <vt:lpstr>Prezentacja programu PowerPoint</vt:lpstr>
      <vt:lpstr>Prezentacja programu PowerPoint</vt:lpstr>
      <vt:lpstr>Kilka słów o kredycie studenckim…</vt:lpstr>
      <vt:lpstr>Wyrok WSA w Warszawie z dnia 21 grudnia 2021 r., II SA/Wa 3187/21</vt:lpstr>
      <vt:lpstr>Wyrok WSA w Warszawie z dnia 14 lutego 2020 r. II SA/Wa 2032/19</vt:lpstr>
      <vt:lpstr>Prezentacja programu PowerPoint</vt:lpstr>
      <vt:lpstr>Prezentacja programu PowerPoint</vt:lpstr>
      <vt:lpstr>Popularność kredytów studenckich</vt:lpstr>
      <vt:lpstr>Zapomoga </vt:lpstr>
      <vt:lpstr>Zamiast podsumowania: Czy finansowe formy wsparcia zewnętrznego są potrzebne?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Stypendia zewnętrzne</dc:title>
  <dc:creator>Agnieszka Ziółkowska</dc:creator>
  <cp:lastModifiedBy>Agnieszka Ziółkowska</cp:lastModifiedBy>
  <cp:revision>31</cp:revision>
  <dcterms:created xsi:type="dcterms:W3CDTF">2025-06-09T06:40:02Z</dcterms:created>
  <dcterms:modified xsi:type="dcterms:W3CDTF">2025-06-17T15:43:26Z</dcterms:modified>
</cp:coreProperties>
</file>