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6" r:id="rId7"/>
    <p:sldId id="286" r:id="rId8"/>
    <p:sldId id="278" r:id="rId9"/>
    <p:sldId id="288" r:id="rId10"/>
    <p:sldId id="282" r:id="rId11"/>
    <p:sldId id="279" r:id="rId12"/>
    <p:sldId id="280" r:id="rId13"/>
    <p:sldId id="281" r:id="rId14"/>
    <p:sldId id="285" r:id="rId15"/>
    <p:sldId id="264" r:id="rId16"/>
    <p:sldId id="266" r:id="rId17"/>
    <p:sldId id="267" r:id="rId18"/>
    <p:sldId id="265" r:id="rId19"/>
    <p:sldId id="263" r:id="rId20"/>
    <p:sldId id="261" r:id="rId21"/>
    <p:sldId id="260" r:id="rId22"/>
    <p:sldId id="268" r:id="rId23"/>
    <p:sldId id="270" r:id="rId24"/>
    <p:sldId id="272" r:id="rId25"/>
    <p:sldId id="274" r:id="rId26"/>
    <p:sldId id="273" r:id="rId27"/>
    <p:sldId id="262" r:id="rId28"/>
    <p:sldId id="284" r:id="rId29"/>
    <p:sldId id="275" r:id="rId30"/>
    <p:sldId id="283" r:id="rId31"/>
    <p:sldId id="289" r:id="rId32"/>
    <p:sldId id="290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8EB2A-2160-459F-87C7-8E891745470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F7F909-3921-439E-9A34-AA3C4124A3E9}">
      <dgm:prSet/>
      <dgm:spPr/>
      <dgm:t>
        <a:bodyPr/>
        <a:lstStyle/>
        <a:p>
          <a:r>
            <a:rPr lang="pl-PL"/>
            <a:t>Perspektywa nauczyciela akademickiego</a:t>
          </a:r>
          <a:endParaRPr lang="en-US"/>
        </a:p>
      </dgm:t>
    </dgm:pt>
    <dgm:pt modelId="{F0C37F51-9E3C-474C-AB63-A43037396A04}" type="parTrans" cxnId="{579FCA64-86A0-4BE9-BC09-4E9A353C8233}">
      <dgm:prSet/>
      <dgm:spPr/>
      <dgm:t>
        <a:bodyPr/>
        <a:lstStyle/>
        <a:p>
          <a:endParaRPr lang="en-US"/>
        </a:p>
      </dgm:t>
    </dgm:pt>
    <dgm:pt modelId="{B8C6D5B1-8096-448F-BB73-0C43FB75509E}" type="sibTrans" cxnId="{579FCA64-86A0-4BE9-BC09-4E9A353C8233}">
      <dgm:prSet/>
      <dgm:spPr/>
      <dgm:t>
        <a:bodyPr/>
        <a:lstStyle/>
        <a:p>
          <a:endParaRPr lang="en-US"/>
        </a:p>
      </dgm:t>
    </dgm:pt>
    <dgm:pt modelId="{BAEE6BAF-71CF-44EA-A12A-66F2015CB078}">
      <dgm:prSet/>
      <dgm:spPr/>
      <dgm:t>
        <a:bodyPr/>
        <a:lstStyle/>
        <a:p>
          <a:r>
            <a:rPr lang="pl-PL"/>
            <a:t>Perspektywa władz uczelni/wydziału</a:t>
          </a:r>
          <a:endParaRPr lang="en-US"/>
        </a:p>
      </dgm:t>
    </dgm:pt>
    <dgm:pt modelId="{CA005F36-02E8-4117-835B-E4F723086098}" type="parTrans" cxnId="{D7103B5E-6E3B-45E8-8EA6-0541DBAD0E85}">
      <dgm:prSet/>
      <dgm:spPr/>
      <dgm:t>
        <a:bodyPr/>
        <a:lstStyle/>
        <a:p>
          <a:endParaRPr lang="en-US"/>
        </a:p>
      </dgm:t>
    </dgm:pt>
    <dgm:pt modelId="{A3006698-F744-4171-A1E8-FD9AFCAEFF2E}" type="sibTrans" cxnId="{D7103B5E-6E3B-45E8-8EA6-0541DBAD0E85}">
      <dgm:prSet/>
      <dgm:spPr/>
      <dgm:t>
        <a:bodyPr/>
        <a:lstStyle/>
        <a:p>
          <a:endParaRPr lang="en-US"/>
        </a:p>
      </dgm:t>
    </dgm:pt>
    <dgm:pt modelId="{DC723444-7E24-497D-A3F8-2992F0032D81}">
      <dgm:prSet/>
      <dgm:spPr/>
      <dgm:t>
        <a:bodyPr/>
        <a:lstStyle/>
        <a:p>
          <a:r>
            <a:rPr lang="pl-PL"/>
            <a:t>Perspektywa osoby studiującej </a:t>
          </a:r>
          <a:endParaRPr lang="en-US"/>
        </a:p>
      </dgm:t>
    </dgm:pt>
    <dgm:pt modelId="{8E47EE26-7555-419E-BDFC-F806CD57BCC2}" type="parTrans" cxnId="{EE3CD906-303D-43C5-9B67-486BBEADC43B}">
      <dgm:prSet/>
      <dgm:spPr/>
      <dgm:t>
        <a:bodyPr/>
        <a:lstStyle/>
        <a:p>
          <a:endParaRPr lang="en-US"/>
        </a:p>
      </dgm:t>
    </dgm:pt>
    <dgm:pt modelId="{1EEE2D2A-6678-4CA2-B725-6F1223560194}" type="sibTrans" cxnId="{EE3CD906-303D-43C5-9B67-486BBEADC43B}">
      <dgm:prSet/>
      <dgm:spPr/>
      <dgm:t>
        <a:bodyPr/>
        <a:lstStyle/>
        <a:p>
          <a:endParaRPr lang="en-US"/>
        </a:p>
      </dgm:t>
    </dgm:pt>
    <dgm:pt modelId="{DD7F0A9A-922C-45F1-B9B8-7F8E2EB80929}" type="pres">
      <dgm:prSet presAssocID="{84D8EB2A-2160-459F-87C7-8E891745470F}" presName="diagram" presStyleCnt="0">
        <dgm:presLayoutVars>
          <dgm:dir/>
          <dgm:resizeHandles val="exact"/>
        </dgm:presLayoutVars>
      </dgm:prSet>
      <dgm:spPr/>
    </dgm:pt>
    <dgm:pt modelId="{C70A6586-9417-40C9-938E-EFAB38546A58}" type="pres">
      <dgm:prSet presAssocID="{67F7F909-3921-439E-9A34-AA3C4124A3E9}" presName="node" presStyleLbl="node1" presStyleIdx="0" presStyleCnt="3">
        <dgm:presLayoutVars>
          <dgm:bulletEnabled val="1"/>
        </dgm:presLayoutVars>
      </dgm:prSet>
      <dgm:spPr/>
    </dgm:pt>
    <dgm:pt modelId="{C45FF437-F9B8-4240-8E01-BA8D0BE61A8F}" type="pres">
      <dgm:prSet presAssocID="{B8C6D5B1-8096-448F-BB73-0C43FB75509E}" presName="sibTrans" presStyleCnt="0"/>
      <dgm:spPr/>
    </dgm:pt>
    <dgm:pt modelId="{B2C393D0-0CB1-42D3-9ED9-786E74B5CEB3}" type="pres">
      <dgm:prSet presAssocID="{BAEE6BAF-71CF-44EA-A12A-66F2015CB078}" presName="node" presStyleLbl="node1" presStyleIdx="1" presStyleCnt="3">
        <dgm:presLayoutVars>
          <dgm:bulletEnabled val="1"/>
        </dgm:presLayoutVars>
      </dgm:prSet>
      <dgm:spPr/>
    </dgm:pt>
    <dgm:pt modelId="{503F2DE4-FCE4-46F8-8B79-33BF1F7E5534}" type="pres">
      <dgm:prSet presAssocID="{A3006698-F744-4171-A1E8-FD9AFCAEFF2E}" presName="sibTrans" presStyleCnt="0"/>
      <dgm:spPr/>
    </dgm:pt>
    <dgm:pt modelId="{D594C3C4-BA0B-4451-94BE-3365AE36D0CF}" type="pres">
      <dgm:prSet presAssocID="{DC723444-7E24-497D-A3F8-2992F0032D81}" presName="node" presStyleLbl="node1" presStyleIdx="2" presStyleCnt="3">
        <dgm:presLayoutVars>
          <dgm:bulletEnabled val="1"/>
        </dgm:presLayoutVars>
      </dgm:prSet>
      <dgm:spPr/>
    </dgm:pt>
  </dgm:ptLst>
  <dgm:cxnLst>
    <dgm:cxn modelId="{EE3CD906-303D-43C5-9B67-486BBEADC43B}" srcId="{84D8EB2A-2160-459F-87C7-8E891745470F}" destId="{DC723444-7E24-497D-A3F8-2992F0032D81}" srcOrd="2" destOrd="0" parTransId="{8E47EE26-7555-419E-BDFC-F806CD57BCC2}" sibTransId="{1EEE2D2A-6678-4CA2-B725-6F1223560194}"/>
    <dgm:cxn modelId="{A7AC6B1A-0E29-44D8-8AF1-0711CD01347C}" type="presOf" srcId="{67F7F909-3921-439E-9A34-AA3C4124A3E9}" destId="{C70A6586-9417-40C9-938E-EFAB38546A58}" srcOrd="0" destOrd="0" presId="urn:microsoft.com/office/officeart/2005/8/layout/default"/>
    <dgm:cxn modelId="{028C6024-F280-4AAB-9E96-B13D3696A39D}" type="presOf" srcId="{BAEE6BAF-71CF-44EA-A12A-66F2015CB078}" destId="{B2C393D0-0CB1-42D3-9ED9-786E74B5CEB3}" srcOrd="0" destOrd="0" presId="urn:microsoft.com/office/officeart/2005/8/layout/default"/>
    <dgm:cxn modelId="{D7103B5E-6E3B-45E8-8EA6-0541DBAD0E85}" srcId="{84D8EB2A-2160-459F-87C7-8E891745470F}" destId="{BAEE6BAF-71CF-44EA-A12A-66F2015CB078}" srcOrd="1" destOrd="0" parTransId="{CA005F36-02E8-4117-835B-E4F723086098}" sibTransId="{A3006698-F744-4171-A1E8-FD9AFCAEFF2E}"/>
    <dgm:cxn modelId="{579FCA64-86A0-4BE9-BC09-4E9A353C8233}" srcId="{84D8EB2A-2160-459F-87C7-8E891745470F}" destId="{67F7F909-3921-439E-9A34-AA3C4124A3E9}" srcOrd="0" destOrd="0" parTransId="{F0C37F51-9E3C-474C-AB63-A43037396A04}" sibTransId="{B8C6D5B1-8096-448F-BB73-0C43FB75509E}"/>
    <dgm:cxn modelId="{D7F92F65-5BF7-4804-A0B9-948E80F0C17C}" type="presOf" srcId="{DC723444-7E24-497D-A3F8-2992F0032D81}" destId="{D594C3C4-BA0B-4451-94BE-3365AE36D0CF}" srcOrd="0" destOrd="0" presId="urn:microsoft.com/office/officeart/2005/8/layout/default"/>
    <dgm:cxn modelId="{86518F72-397C-4B78-9587-9B9A73ECE164}" type="presOf" srcId="{84D8EB2A-2160-459F-87C7-8E891745470F}" destId="{DD7F0A9A-922C-45F1-B9B8-7F8E2EB80929}" srcOrd="0" destOrd="0" presId="urn:microsoft.com/office/officeart/2005/8/layout/default"/>
    <dgm:cxn modelId="{B52E0D14-4538-4AF2-B90E-8A6A70FCF7D6}" type="presParOf" srcId="{DD7F0A9A-922C-45F1-B9B8-7F8E2EB80929}" destId="{C70A6586-9417-40C9-938E-EFAB38546A58}" srcOrd="0" destOrd="0" presId="urn:microsoft.com/office/officeart/2005/8/layout/default"/>
    <dgm:cxn modelId="{72280881-036F-4F1B-BD8D-05B6226F7977}" type="presParOf" srcId="{DD7F0A9A-922C-45F1-B9B8-7F8E2EB80929}" destId="{C45FF437-F9B8-4240-8E01-BA8D0BE61A8F}" srcOrd="1" destOrd="0" presId="urn:microsoft.com/office/officeart/2005/8/layout/default"/>
    <dgm:cxn modelId="{D87B64BD-051D-4ED1-84D6-74BDA5090F53}" type="presParOf" srcId="{DD7F0A9A-922C-45F1-B9B8-7F8E2EB80929}" destId="{B2C393D0-0CB1-42D3-9ED9-786E74B5CEB3}" srcOrd="2" destOrd="0" presId="urn:microsoft.com/office/officeart/2005/8/layout/default"/>
    <dgm:cxn modelId="{94936809-BF9C-4800-9DDD-F78CF44EA592}" type="presParOf" srcId="{DD7F0A9A-922C-45F1-B9B8-7F8E2EB80929}" destId="{503F2DE4-FCE4-46F8-8B79-33BF1F7E5534}" srcOrd="3" destOrd="0" presId="urn:microsoft.com/office/officeart/2005/8/layout/default"/>
    <dgm:cxn modelId="{80B51DF5-7397-4C72-ABD9-6D2898C1844D}" type="presParOf" srcId="{DD7F0A9A-922C-45F1-B9B8-7F8E2EB80929}" destId="{D594C3C4-BA0B-4451-94BE-3365AE36D0C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62E97-4C4A-44C2-88F8-9CC3BB62BF3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BBF173-1449-43A4-9ABE-6884479F3A71}">
      <dgm:prSet/>
      <dgm:spPr/>
      <dgm:t>
        <a:bodyPr/>
        <a:lstStyle/>
        <a:p>
          <a:r>
            <a:rPr lang="pl-PL"/>
            <a:t>Ćwiczenia</a:t>
          </a:r>
          <a:endParaRPr lang="en-US"/>
        </a:p>
      </dgm:t>
    </dgm:pt>
    <dgm:pt modelId="{46279BA3-CA74-4456-8FCE-5C2F81BCD494}" type="parTrans" cxnId="{49BE2CDE-AE0E-421A-AB87-3B437BD80B8E}">
      <dgm:prSet/>
      <dgm:spPr/>
      <dgm:t>
        <a:bodyPr/>
        <a:lstStyle/>
        <a:p>
          <a:endParaRPr lang="en-US"/>
        </a:p>
      </dgm:t>
    </dgm:pt>
    <dgm:pt modelId="{F957998B-5797-4ABF-B1C7-F3FD33FB53B9}" type="sibTrans" cxnId="{49BE2CDE-AE0E-421A-AB87-3B437BD80B8E}">
      <dgm:prSet/>
      <dgm:spPr/>
      <dgm:t>
        <a:bodyPr/>
        <a:lstStyle/>
        <a:p>
          <a:endParaRPr lang="en-US"/>
        </a:p>
      </dgm:t>
    </dgm:pt>
    <dgm:pt modelId="{402E85D1-4BAA-4F84-855E-354EF2229FA2}">
      <dgm:prSet/>
      <dgm:spPr/>
      <dgm:t>
        <a:bodyPr/>
        <a:lstStyle/>
        <a:p>
          <a:r>
            <a:rPr lang="pl-PL"/>
            <a:t>Seminaria</a:t>
          </a:r>
          <a:endParaRPr lang="en-US"/>
        </a:p>
      </dgm:t>
    </dgm:pt>
    <dgm:pt modelId="{66190EAF-2EB7-4697-A797-3FEAC6D6BA6D}" type="parTrans" cxnId="{862F8C6B-A533-4EE1-A6C6-B7D6C22C1221}">
      <dgm:prSet/>
      <dgm:spPr/>
      <dgm:t>
        <a:bodyPr/>
        <a:lstStyle/>
        <a:p>
          <a:endParaRPr lang="en-US"/>
        </a:p>
      </dgm:t>
    </dgm:pt>
    <dgm:pt modelId="{82ADD438-B79E-4318-871B-B6A79DFD527A}" type="sibTrans" cxnId="{862F8C6B-A533-4EE1-A6C6-B7D6C22C1221}">
      <dgm:prSet/>
      <dgm:spPr/>
      <dgm:t>
        <a:bodyPr/>
        <a:lstStyle/>
        <a:p>
          <a:endParaRPr lang="en-US"/>
        </a:p>
      </dgm:t>
    </dgm:pt>
    <dgm:pt modelId="{944BA56C-1D84-4018-BD2A-D00CBDB5F813}">
      <dgm:prSet/>
      <dgm:spPr/>
      <dgm:t>
        <a:bodyPr/>
        <a:lstStyle/>
        <a:p>
          <a:r>
            <a:rPr lang="pl-PL"/>
            <a:t>Lektoraty</a:t>
          </a:r>
          <a:endParaRPr lang="en-US"/>
        </a:p>
      </dgm:t>
    </dgm:pt>
    <dgm:pt modelId="{6E4399AF-7447-4D1C-AF48-4462FA831F21}" type="parTrans" cxnId="{109E73EF-C621-4519-B30F-05D9EA48ADE9}">
      <dgm:prSet/>
      <dgm:spPr/>
      <dgm:t>
        <a:bodyPr/>
        <a:lstStyle/>
        <a:p>
          <a:endParaRPr lang="en-US"/>
        </a:p>
      </dgm:t>
    </dgm:pt>
    <dgm:pt modelId="{043C279D-E035-4D24-8823-E431CFCA7210}" type="sibTrans" cxnId="{109E73EF-C621-4519-B30F-05D9EA48ADE9}">
      <dgm:prSet/>
      <dgm:spPr/>
      <dgm:t>
        <a:bodyPr/>
        <a:lstStyle/>
        <a:p>
          <a:endParaRPr lang="en-US"/>
        </a:p>
      </dgm:t>
    </dgm:pt>
    <dgm:pt modelId="{58F5CCCD-0FC7-49D4-8E42-0FFB7DD3E915}">
      <dgm:prSet/>
      <dgm:spPr/>
      <dgm:t>
        <a:bodyPr/>
        <a:lstStyle/>
        <a:p>
          <a:r>
            <a:rPr lang="pl-PL"/>
            <a:t>Warsztaty</a:t>
          </a:r>
          <a:endParaRPr lang="en-US"/>
        </a:p>
      </dgm:t>
    </dgm:pt>
    <dgm:pt modelId="{0010FC02-0BB7-4043-8358-2C8F0C8E50E9}" type="parTrans" cxnId="{2CCF9B50-4B02-44F9-8667-BD15481E17B9}">
      <dgm:prSet/>
      <dgm:spPr/>
      <dgm:t>
        <a:bodyPr/>
        <a:lstStyle/>
        <a:p>
          <a:endParaRPr lang="en-US"/>
        </a:p>
      </dgm:t>
    </dgm:pt>
    <dgm:pt modelId="{E2739EE1-EE11-4A0B-B9EF-6D1A4DE1DAEF}" type="sibTrans" cxnId="{2CCF9B50-4B02-44F9-8667-BD15481E17B9}">
      <dgm:prSet/>
      <dgm:spPr/>
      <dgm:t>
        <a:bodyPr/>
        <a:lstStyle/>
        <a:p>
          <a:endParaRPr lang="en-US"/>
        </a:p>
      </dgm:t>
    </dgm:pt>
    <dgm:pt modelId="{2C4E47FE-789F-46D5-B62D-5E6871A550FD}">
      <dgm:prSet/>
      <dgm:spPr/>
      <dgm:t>
        <a:bodyPr/>
        <a:lstStyle/>
        <a:p>
          <a:r>
            <a:rPr lang="pl-PL"/>
            <a:t>Laboratoria</a:t>
          </a:r>
          <a:endParaRPr lang="en-US"/>
        </a:p>
      </dgm:t>
    </dgm:pt>
    <dgm:pt modelId="{FB6F2CF3-43AB-4D68-AB74-AEEEF5F22923}" type="parTrans" cxnId="{E68E00E4-DB99-49A0-BFF3-A0F6BA787AAD}">
      <dgm:prSet/>
      <dgm:spPr/>
      <dgm:t>
        <a:bodyPr/>
        <a:lstStyle/>
        <a:p>
          <a:endParaRPr lang="en-US"/>
        </a:p>
      </dgm:t>
    </dgm:pt>
    <dgm:pt modelId="{D40DE59A-DCD9-41C8-9496-2A5AC5237597}" type="sibTrans" cxnId="{E68E00E4-DB99-49A0-BFF3-A0F6BA787AAD}">
      <dgm:prSet/>
      <dgm:spPr/>
      <dgm:t>
        <a:bodyPr/>
        <a:lstStyle/>
        <a:p>
          <a:endParaRPr lang="en-US"/>
        </a:p>
      </dgm:t>
    </dgm:pt>
    <dgm:pt modelId="{27CF2995-96FB-4D14-8C43-4BAFDAF24100}">
      <dgm:prSet/>
      <dgm:spPr/>
      <dgm:t>
        <a:bodyPr/>
        <a:lstStyle/>
        <a:p>
          <a:r>
            <a:rPr lang="pl-PL" dirty="0"/>
            <a:t>Wykłady ???</a:t>
          </a:r>
        </a:p>
        <a:p>
          <a:r>
            <a:rPr lang="pl-PL" dirty="0"/>
            <a:t>( konwencjonalne czy konwersacyjne/</a:t>
          </a:r>
          <a:r>
            <a:rPr lang="pl-PL" dirty="0" err="1"/>
            <a:t>case</a:t>
          </a:r>
          <a:r>
            <a:rPr lang="pl-PL" dirty="0"/>
            <a:t> </a:t>
          </a:r>
          <a:r>
            <a:rPr lang="pl-PL" dirty="0" err="1"/>
            <a:t>study</a:t>
          </a:r>
          <a:r>
            <a:rPr lang="pl-PL" dirty="0"/>
            <a:t>)</a:t>
          </a:r>
          <a:endParaRPr lang="en-US" dirty="0"/>
        </a:p>
      </dgm:t>
    </dgm:pt>
    <dgm:pt modelId="{3904356A-B40E-426F-B216-4E0E0916FC69}" type="parTrans" cxnId="{CA84215B-3E87-49C0-8CD8-0035B8160ED2}">
      <dgm:prSet/>
      <dgm:spPr/>
      <dgm:t>
        <a:bodyPr/>
        <a:lstStyle/>
        <a:p>
          <a:endParaRPr lang="en-US"/>
        </a:p>
      </dgm:t>
    </dgm:pt>
    <dgm:pt modelId="{E8A81E76-8059-4832-BDF0-A62CA38F045A}" type="sibTrans" cxnId="{CA84215B-3E87-49C0-8CD8-0035B8160ED2}">
      <dgm:prSet/>
      <dgm:spPr/>
      <dgm:t>
        <a:bodyPr/>
        <a:lstStyle/>
        <a:p>
          <a:endParaRPr lang="en-US"/>
        </a:p>
      </dgm:t>
    </dgm:pt>
    <dgm:pt modelId="{B12AB15F-BD1E-478B-8A24-C0404AD4EDE8}" type="pres">
      <dgm:prSet presAssocID="{AE862E97-4C4A-44C2-88F8-9CC3BB62BF38}" presName="diagram" presStyleCnt="0">
        <dgm:presLayoutVars>
          <dgm:dir/>
          <dgm:resizeHandles val="exact"/>
        </dgm:presLayoutVars>
      </dgm:prSet>
      <dgm:spPr/>
    </dgm:pt>
    <dgm:pt modelId="{4E657CD5-A1AE-40B2-9EBF-EB0290491080}" type="pres">
      <dgm:prSet presAssocID="{E1BBF173-1449-43A4-9ABE-6884479F3A71}" presName="node" presStyleLbl="node1" presStyleIdx="0" presStyleCnt="6">
        <dgm:presLayoutVars>
          <dgm:bulletEnabled val="1"/>
        </dgm:presLayoutVars>
      </dgm:prSet>
      <dgm:spPr/>
    </dgm:pt>
    <dgm:pt modelId="{FCF07636-912D-4B58-AF19-301024B3D3BD}" type="pres">
      <dgm:prSet presAssocID="{F957998B-5797-4ABF-B1C7-F3FD33FB53B9}" presName="sibTrans" presStyleCnt="0"/>
      <dgm:spPr/>
    </dgm:pt>
    <dgm:pt modelId="{55F789E4-35B6-4B0E-BDD9-B2EC00BA6FF1}" type="pres">
      <dgm:prSet presAssocID="{402E85D1-4BAA-4F84-855E-354EF2229FA2}" presName="node" presStyleLbl="node1" presStyleIdx="1" presStyleCnt="6">
        <dgm:presLayoutVars>
          <dgm:bulletEnabled val="1"/>
        </dgm:presLayoutVars>
      </dgm:prSet>
      <dgm:spPr/>
    </dgm:pt>
    <dgm:pt modelId="{9E0332E1-F8BF-4BCD-AE7E-DFFE07238AB0}" type="pres">
      <dgm:prSet presAssocID="{82ADD438-B79E-4318-871B-B6A79DFD527A}" presName="sibTrans" presStyleCnt="0"/>
      <dgm:spPr/>
    </dgm:pt>
    <dgm:pt modelId="{6DB61AB5-8C11-4777-87DD-43ACCFE704E1}" type="pres">
      <dgm:prSet presAssocID="{944BA56C-1D84-4018-BD2A-D00CBDB5F813}" presName="node" presStyleLbl="node1" presStyleIdx="2" presStyleCnt="6">
        <dgm:presLayoutVars>
          <dgm:bulletEnabled val="1"/>
        </dgm:presLayoutVars>
      </dgm:prSet>
      <dgm:spPr/>
    </dgm:pt>
    <dgm:pt modelId="{88614E88-DA2A-4D0B-B039-4B994DF3CAF0}" type="pres">
      <dgm:prSet presAssocID="{043C279D-E035-4D24-8823-E431CFCA7210}" presName="sibTrans" presStyleCnt="0"/>
      <dgm:spPr/>
    </dgm:pt>
    <dgm:pt modelId="{60B96134-16C4-4321-B820-2F5F3B736F97}" type="pres">
      <dgm:prSet presAssocID="{58F5CCCD-0FC7-49D4-8E42-0FFB7DD3E915}" presName="node" presStyleLbl="node1" presStyleIdx="3" presStyleCnt="6">
        <dgm:presLayoutVars>
          <dgm:bulletEnabled val="1"/>
        </dgm:presLayoutVars>
      </dgm:prSet>
      <dgm:spPr/>
    </dgm:pt>
    <dgm:pt modelId="{E319EFC4-F29D-4939-9415-8B6871699F2B}" type="pres">
      <dgm:prSet presAssocID="{E2739EE1-EE11-4A0B-B9EF-6D1A4DE1DAEF}" presName="sibTrans" presStyleCnt="0"/>
      <dgm:spPr/>
    </dgm:pt>
    <dgm:pt modelId="{07750123-2D56-4611-B95C-5720AC353920}" type="pres">
      <dgm:prSet presAssocID="{2C4E47FE-789F-46D5-B62D-5E6871A550FD}" presName="node" presStyleLbl="node1" presStyleIdx="4" presStyleCnt="6">
        <dgm:presLayoutVars>
          <dgm:bulletEnabled val="1"/>
        </dgm:presLayoutVars>
      </dgm:prSet>
      <dgm:spPr/>
    </dgm:pt>
    <dgm:pt modelId="{53CCD58D-5328-4BEC-A4EF-1156C95993EB}" type="pres">
      <dgm:prSet presAssocID="{D40DE59A-DCD9-41C8-9496-2A5AC5237597}" presName="sibTrans" presStyleCnt="0"/>
      <dgm:spPr/>
    </dgm:pt>
    <dgm:pt modelId="{A10D513C-7F90-46AC-9D1F-8C287AFA30B2}" type="pres">
      <dgm:prSet presAssocID="{27CF2995-96FB-4D14-8C43-4BAFDAF24100}" presName="node" presStyleLbl="node1" presStyleIdx="5" presStyleCnt="6">
        <dgm:presLayoutVars>
          <dgm:bulletEnabled val="1"/>
        </dgm:presLayoutVars>
      </dgm:prSet>
      <dgm:spPr/>
    </dgm:pt>
  </dgm:ptLst>
  <dgm:cxnLst>
    <dgm:cxn modelId="{9FAF5E2B-860F-4744-8C51-BD19B00476D6}" type="presOf" srcId="{402E85D1-4BAA-4F84-855E-354EF2229FA2}" destId="{55F789E4-35B6-4B0E-BDD9-B2EC00BA6FF1}" srcOrd="0" destOrd="0" presId="urn:microsoft.com/office/officeart/2005/8/layout/default"/>
    <dgm:cxn modelId="{CA84215B-3E87-49C0-8CD8-0035B8160ED2}" srcId="{AE862E97-4C4A-44C2-88F8-9CC3BB62BF38}" destId="{27CF2995-96FB-4D14-8C43-4BAFDAF24100}" srcOrd="5" destOrd="0" parTransId="{3904356A-B40E-426F-B216-4E0E0916FC69}" sibTransId="{E8A81E76-8059-4832-BDF0-A62CA38F045A}"/>
    <dgm:cxn modelId="{862F8C6B-A533-4EE1-A6C6-B7D6C22C1221}" srcId="{AE862E97-4C4A-44C2-88F8-9CC3BB62BF38}" destId="{402E85D1-4BAA-4F84-855E-354EF2229FA2}" srcOrd="1" destOrd="0" parTransId="{66190EAF-2EB7-4697-A797-3FEAC6D6BA6D}" sibTransId="{82ADD438-B79E-4318-871B-B6A79DFD527A}"/>
    <dgm:cxn modelId="{2CCF9B50-4B02-44F9-8667-BD15481E17B9}" srcId="{AE862E97-4C4A-44C2-88F8-9CC3BB62BF38}" destId="{58F5CCCD-0FC7-49D4-8E42-0FFB7DD3E915}" srcOrd="3" destOrd="0" parTransId="{0010FC02-0BB7-4043-8358-2C8F0C8E50E9}" sibTransId="{E2739EE1-EE11-4A0B-B9EF-6D1A4DE1DAEF}"/>
    <dgm:cxn modelId="{AE84DC95-C288-4069-9F51-CD3F4F7C439F}" type="presOf" srcId="{2C4E47FE-789F-46D5-B62D-5E6871A550FD}" destId="{07750123-2D56-4611-B95C-5720AC353920}" srcOrd="0" destOrd="0" presId="urn:microsoft.com/office/officeart/2005/8/layout/default"/>
    <dgm:cxn modelId="{318978CE-8713-44ED-8B79-91BA186B8689}" type="presOf" srcId="{58F5CCCD-0FC7-49D4-8E42-0FFB7DD3E915}" destId="{60B96134-16C4-4321-B820-2F5F3B736F97}" srcOrd="0" destOrd="0" presId="urn:microsoft.com/office/officeart/2005/8/layout/default"/>
    <dgm:cxn modelId="{7F4786D0-0E5D-4894-9A95-79BD5F89FBFC}" type="presOf" srcId="{AE862E97-4C4A-44C2-88F8-9CC3BB62BF38}" destId="{B12AB15F-BD1E-478B-8A24-C0404AD4EDE8}" srcOrd="0" destOrd="0" presId="urn:microsoft.com/office/officeart/2005/8/layout/default"/>
    <dgm:cxn modelId="{97F044DB-322D-4DB8-9079-762C747D794E}" type="presOf" srcId="{944BA56C-1D84-4018-BD2A-D00CBDB5F813}" destId="{6DB61AB5-8C11-4777-87DD-43ACCFE704E1}" srcOrd="0" destOrd="0" presId="urn:microsoft.com/office/officeart/2005/8/layout/default"/>
    <dgm:cxn modelId="{49BE2CDE-AE0E-421A-AB87-3B437BD80B8E}" srcId="{AE862E97-4C4A-44C2-88F8-9CC3BB62BF38}" destId="{E1BBF173-1449-43A4-9ABE-6884479F3A71}" srcOrd="0" destOrd="0" parTransId="{46279BA3-CA74-4456-8FCE-5C2F81BCD494}" sibTransId="{F957998B-5797-4ABF-B1C7-F3FD33FB53B9}"/>
    <dgm:cxn modelId="{E68E00E4-DB99-49A0-BFF3-A0F6BA787AAD}" srcId="{AE862E97-4C4A-44C2-88F8-9CC3BB62BF38}" destId="{2C4E47FE-789F-46D5-B62D-5E6871A550FD}" srcOrd="4" destOrd="0" parTransId="{FB6F2CF3-43AB-4D68-AB74-AEEEF5F22923}" sibTransId="{D40DE59A-DCD9-41C8-9496-2A5AC5237597}"/>
    <dgm:cxn modelId="{109E73EF-C621-4519-B30F-05D9EA48ADE9}" srcId="{AE862E97-4C4A-44C2-88F8-9CC3BB62BF38}" destId="{944BA56C-1D84-4018-BD2A-D00CBDB5F813}" srcOrd="2" destOrd="0" parTransId="{6E4399AF-7447-4D1C-AF48-4462FA831F21}" sibTransId="{043C279D-E035-4D24-8823-E431CFCA7210}"/>
    <dgm:cxn modelId="{6DDFF1F4-1A57-40D1-BFC9-139E1DD2DBFC}" type="presOf" srcId="{27CF2995-96FB-4D14-8C43-4BAFDAF24100}" destId="{A10D513C-7F90-46AC-9D1F-8C287AFA30B2}" srcOrd="0" destOrd="0" presId="urn:microsoft.com/office/officeart/2005/8/layout/default"/>
    <dgm:cxn modelId="{8882EFFB-DDC7-4E90-9BDF-1A3F6450FA2B}" type="presOf" srcId="{E1BBF173-1449-43A4-9ABE-6884479F3A71}" destId="{4E657CD5-A1AE-40B2-9EBF-EB0290491080}" srcOrd="0" destOrd="0" presId="urn:microsoft.com/office/officeart/2005/8/layout/default"/>
    <dgm:cxn modelId="{638B576E-B26D-4772-AB78-C3E81DE66F64}" type="presParOf" srcId="{B12AB15F-BD1E-478B-8A24-C0404AD4EDE8}" destId="{4E657CD5-A1AE-40B2-9EBF-EB0290491080}" srcOrd="0" destOrd="0" presId="urn:microsoft.com/office/officeart/2005/8/layout/default"/>
    <dgm:cxn modelId="{B239EB48-5A6F-4E83-AAD5-8C2E0E4C4C63}" type="presParOf" srcId="{B12AB15F-BD1E-478B-8A24-C0404AD4EDE8}" destId="{FCF07636-912D-4B58-AF19-301024B3D3BD}" srcOrd="1" destOrd="0" presId="urn:microsoft.com/office/officeart/2005/8/layout/default"/>
    <dgm:cxn modelId="{374ECA4A-7366-422C-9EA6-3C34F40E6855}" type="presParOf" srcId="{B12AB15F-BD1E-478B-8A24-C0404AD4EDE8}" destId="{55F789E4-35B6-4B0E-BDD9-B2EC00BA6FF1}" srcOrd="2" destOrd="0" presId="urn:microsoft.com/office/officeart/2005/8/layout/default"/>
    <dgm:cxn modelId="{BDEEBD80-F759-425C-9ED8-7673E6AA70DF}" type="presParOf" srcId="{B12AB15F-BD1E-478B-8A24-C0404AD4EDE8}" destId="{9E0332E1-F8BF-4BCD-AE7E-DFFE07238AB0}" srcOrd="3" destOrd="0" presId="urn:microsoft.com/office/officeart/2005/8/layout/default"/>
    <dgm:cxn modelId="{8CDD4ADE-ED3A-4983-B241-B9BDBE7BC12D}" type="presParOf" srcId="{B12AB15F-BD1E-478B-8A24-C0404AD4EDE8}" destId="{6DB61AB5-8C11-4777-87DD-43ACCFE704E1}" srcOrd="4" destOrd="0" presId="urn:microsoft.com/office/officeart/2005/8/layout/default"/>
    <dgm:cxn modelId="{7396992B-A0A1-4B7D-ACDD-102F3B028941}" type="presParOf" srcId="{B12AB15F-BD1E-478B-8A24-C0404AD4EDE8}" destId="{88614E88-DA2A-4D0B-B039-4B994DF3CAF0}" srcOrd="5" destOrd="0" presId="urn:microsoft.com/office/officeart/2005/8/layout/default"/>
    <dgm:cxn modelId="{84B6C3B1-15EB-4D3B-AADE-3C6CED74BE56}" type="presParOf" srcId="{B12AB15F-BD1E-478B-8A24-C0404AD4EDE8}" destId="{60B96134-16C4-4321-B820-2F5F3B736F97}" srcOrd="6" destOrd="0" presId="urn:microsoft.com/office/officeart/2005/8/layout/default"/>
    <dgm:cxn modelId="{B8C482B4-69B9-4446-8F54-5361A1F63BC3}" type="presParOf" srcId="{B12AB15F-BD1E-478B-8A24-C0404AD4EDE8}" destId="{E319EFC4-F29D-4939-9415-8B6871699F2B}" srcOrd="7" destOrd="0" presId="urn:microsoft.com/office/officeart/2005/8/layout/default"/>
    <dgm:cxn modelId="{E8FF4DE0-F6BE-46E3-9269-BE9A29BEF78E}" type="presParOf" srcId="{B12AB15F-BD1E-478B-8A24-C0404AD4EDE8}" destId="{07750123-2D56-4611-B95C-5720AC353920}" srcOrd="8" destOrd="0" presId="urn:microsoft.com/office/officeart/2005/8/layout/default"/>
    <dgm:cxn modelId="{6E3A7849-1D2A-4D34-910F-2971919853DB}" type="presParOf" srcId="{B12AB15F-BD1E-478B-8A24-C0404AD4EDE8}" destId="{53CCD58D-5328-4BEC-A4EF-1156C95993EB}" srcOrd="9" destOrd="0" presId="urn:microsoft.com/office/officeart/2005/8/layout/default"/>
    <dgm:cxn modelId="{0A70252D-1F47-4F1C-A95F-B0979ADA7B01}" type="presParOf" srcId="{B12AB15F-BD1E-478B-8A24-C0404AD4EDE8}" destId="{A10D513C-7F90-46AC-9D1F-8C287AFA30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6586-9417-40C9-938E-EFAB38546A5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Perspektywa nauczyciela akademickiego</a:t>
          </a:r>
          <a:endParaRPr lang="en-US" sz="3500" kern="1200"/>
        </a:p>
      </dsp:txBody>
      <dsp:txXfrm>
        <a:off x="1748064" y="2975"/>
        <a:ext cx="3342605" cy="2005563"/>
      </dsp:txXfrm>
    </dsp:sp>
    <dsp:sp modelId="{B2C393D0-0CB1-42D3-9ED9-786E74B5CEB3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Perspektywa władz uczelni/wydziału</a:t>
          </a:r>
          <a:endParaRPr lang="en-US" sz="3500" kern="1200"/>
        </a:p>
      </dsp:txBody>
      <dsp:txXfrm>
        <a:off x="5424930" y="2975"/>
        <a:ext cx="3342605" cy="2005563"/>
      </dsp:txXfrm>
    </dsp:sp>
    <dsp:sp modelId="{D594C3C4-BA0B-4451-94BE-3365AE36D0CF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Perspektywa osoby studiującej </a:t>
          </a:r>
          <a:endParaRPr lang="en-US" sz="3500" kern="120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57CD5-A1AE-40B2-9EBF-EB029049108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Ćwiczenia</a:t>
          </a:r>
          <a:endParaRPr lang="en-US" sz="2700" kern="1200"/>
        </a:p>
      </dsp:txBody>
      <dsp:txXfrm>
        <a:off x="0" y="39687"/>
        <a:ext cx="3286125" cy="1971675"/>
      </dsp:txXfrm>
    </dsp:sp>
    <dsp:sp modelId="{55F789E4-35B6-4B0E-BDD9-B2EC00BA6FF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Seminaria</a:t>
          </a:r>
          <a:endParaRPr lang="en-US" sz="2700" kern="1200"/>
        </a:p>
      </dsp:txBody>
      <dsp:txXfrm>
        <a:off x="3614737" y="39687"/>
        <a:ext cx="3286125" cy="1971675"/>
      </dsp:txXfrm>
    </dsp:sp>
    <dsp:sp modelId="{6DB61AB5-8C11-4777-87DD-43ACCFE704E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Lektoraty</a:t>
          </a:r>
          <a:endParaRPr lang="en-US" sz="2700" kern="1200"/>
        </a:p>
      </dsp:txBody>
      <dsp:txXfrm>
        <a:off x="7229475" y="39687"/>
        <a:ext cx="3286125" cy="1971675"/>
      </dsp:txXfrm>
    </dsp:sp>
    <dsp:sp modelId="{60B96134-16C4-4321-B820-2F5F3B736F97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Warsztaty</a:t>
          </a:r>
          <a:endParaRPr lang="en-US" sz="2700" kern="1200"/>
        </a:p>
      </dsp:txBody>
      <dsp:txXfrm>
        <a:off x="0" y="2339975"/>
        <a:ext cx="3286125" cy="1971675"/>
      </dsp:txXfrm>
    </dsp:sp>
    <dsp:sp modelId="{07750123-2D56-4611-B95C-5720AC35392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Laboratoria</a:t>
          </a:r>
          <a:endParaRPr lang="en-US" sz="2700" kern="1200"/>
        </a:p>
      </dsp:txBody>
      <dsp:txXfrm>
        <a:off x="3614737" y="2339975"/>
        <a:ext cx="3286125" cy="1971675"/>
      </dsp:txXfrm>
    </dsp:sp>
    <dsp:sp modelId="{A10D513C-7F90-46AC-9D1F-8C287AFA30B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Wykłady ???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( konwencjonalne czy konwersacyjne/</a:t>
          </a:r>
          <a:r>
            <a:rPr lang="pl-PL" sz="2700" kern="1200" dirty="0" err="1"/>
            <a:t>case</a:t>
          </a:r>
          <a:r>
            <a:rPr lang="pl-PL" sz="2700" kern="1200" dirty="0"/>
            <a:t> </a:t>
          </a:r>
          <a:r>
            <a:rPr lang="pl-PL" sz="2700" kern="1200" dirty="0" err="1"/>
            <a:t>study</a:t>
          </a:r>
          <a:r>
            <a:rPr lang="pl-PL" sz="2700" kern="1200" dirty="0"/>
            <a:t>)</a:t>
          </a:r>
          <a:endParaRPr lang="en-US" sz="2700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542AE-CD4D-4182-857E-6BF9B1E4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5C175E-C741-465B-8E2B-FBB2D0C4C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365335-D12F-4B62-B82B-5EECCF8F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31463C-6124-4E0C-8A8A-8A48F033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CE3F01-4CF0-4170-857C-460F42F2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42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E714-60CF-41AB-86C0-A490150E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4D24A3-602F-4B2B-8A99-975DF5B0D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9E5A1E-0720-4278-A8F1-C738FA65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5A0D7D-88CA-42D2-AD3C-AECD4AEE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C60B83-69E0-4B00-A3E0-4DFC30D8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3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AB3FAB-C955-4F71-ABA4-1E285AA4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12BDD9-E53D-4069-8D0D-BEA81A994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D9EBF6-5C7F-43B8-8EC0-33E785D5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559C5B-5A89-4A03-A6B3-7CE47FBA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404D81-B79A-4932-BB66-176F86DC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7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CF3718-A8AF-4CCC-B1C2-D64AFFA1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3F842B-D54F-483E-A58A-44601309C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77F2AA-EA98-471A-8A62-7034D5CC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D6E644-40C6-4EFD-A449-25709CD9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749191-755B-41BF-AD06-6BA5AFFA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47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CE528-8E33-451B-8C14-0233CE5D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BE197E-A939-47A5-89EF-ED44D8F7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F35897-29B7-40D7-8D1E-F7D92CCA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8BE4A5-CB5F-4DEF-8F25-BB7E1BAF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A3D97B-66C7-45DE-97EC-FF9E73BF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25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36232-C181-445B-8AB2-E22CDC4D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0A7A92-7F89-4AA5-8649-9FF02751B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E1D05E-5391-4613-A853-709B0F98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09ECBB-A155-473C-839F-2721E9ED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CB6C7F-0B05-4D40-A54B-2BD74093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024602-95C6-4F3D-B5B4-08CF9E02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03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44FFB-4EB8-4B88-92EE-7F50764C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4B3766-8C0D-4769-8424-C15FFD4BF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E6B237-D5B2-4C1C-9698-5CC011730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A1E813-0316-44BB-B71D-9ECD9B539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9C79FBC-5BA6-4B11-A005-B1248E5F8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74F677B-2F35-46E8-9D7B-BB7C88CC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D989F01-9EA3-4E36-B4BD-C0CFFC71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AF54D13-A88A-4806-A5EA-74AD4D7F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03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3E1AE-056E-43B1-802E-854DE7D3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9194FB-54A9-4AE5-AB48-F74B41F0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BD2127-4619-477D-BA7A-D781ADC2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66A611B-463D-4DE6-BC39-D1F4D4F1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6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D3E44E2-6FF6-4E32-AAB3-BBF0C1C8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D15E4B-4D33-4292-8069-35061EA2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322E4B-AC12-4B51-8533-FF2DCBFD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6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4AA5A0-E45E-415E-8335-1F9E5007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5EFFE7-9D1B-4216-A59E-1D9A4BCC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FE6D16-7EA4-4A6F-B85A-94EFD3351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4AFDA4-1EC5-4A57-AB95-0DCA2845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46B5CB-45CD-462E-9B89-2611C0FE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9159D2-ED05-42F7-8749-DFE6539E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90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C9411-A3BA-4467-A921-3A513251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DFE9955-516D-4DD5-AA2C-C36175E29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15B36A-697E-4C5D-BAEB-FEFDE4F5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78CA65-4A09-4FA2-8B11-6AFF16CC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1C71C3-104D-4430-A556-FA6ABD22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9E3357-7DEF-47CC-BDB2-15CDFD9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88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D9663C-3D0E-4D8E-AB44-71E4AB84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6C9A7F-DB4E-42FC-998B-3E897101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4D475D-6428-4550-A4CB-FD221C5F5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2E20-E0FB-42E1-BB44-9942CD1F7E5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A1060F-285C-442B-B55D-ED2EA2D2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A69880-3B81-47C2-9396-EF0AE3278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674C-5BA7-4E0A-9E88-DD0B1629CB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3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pl" TargetMode="External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sport/aktywny-student-rusza-nowy-program-ministerstwa-sportu-i-turystyk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8E0834-4522-47AB-9B9D-E59A4B871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pl-PL" sz="7200" b="1"/>
              <a:t>Student aktywny czy pasywny w procesie kształcenia?</a:t>
            </a:r>
            <a:endParaRPr lang="pl-PL" sz="72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D3B602-2DC3-4D2D-8820-D5FAF026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3278"/>
            <a:ext cx="9144000" cy="1082684"/>
          </a:xfrm>
        </p:spPr>
        <p:txBody>
          <a:bodyPr anchor="ctr">
            <a:normAutofit fontScale="92500" lnSpcReduction="10000"/>
          </a:bodyPr>
          <a:lstStyle/>
          <a:p>
            <a:r>
              <a:rPr lang="pl-PL" dirty="0"/>
              <a:t>r.pr. dr hab. Agnieszka Ziółkowska, prof. UŚ</a:t>
            </a:r>
          </a:p>
          <a:p>
            <a:r>
              <a:rPr lang="pl-PL" dirty="0"/>
              <a:t>Zespół Badawczy Instytucji Postępowania Administracyjnego i </a:t>
            </a:r>
            <a:r>
              <a:rPr lang="pl-PL" dirty="0" err="1"/>
              <a:t>Sądowoadministracyjnego</a:t>
            </a:r>
            <a:r>
              <a:rPr lang="pl-PL" dirty="0"/>
              <a:t> WPIA UŚ</a:t>
            </a:r>
          </a:p>
          <a:p>
            <a:endParaRPr lang="pl-P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518AE7-4917-19B9-52DB-B2BFDA41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Metody aktywizujące - pojęcie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83794-6AFD-5466-F740-A8066DAC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62" y="2988604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„jest to działanie, uwzględniające emocjonalny aspekt procesu uczenia się, wykorzystujące aktywizującą technikę w odpowiednim momencie i w odpowiedni sposób”</a:t>
            </a:r>
          </a:p>
          <a:p>
            <a:pPr marL="0" indent="0">
              <a:buNone/>
            </a:pPr>
            <a:r>
              <a:rPr lang="pl-PL" sz="2000" dirty="0"/>
              <a:t>L. Trzaska, M. Wojciechowski, Metody aktywne w pracy z grupą. Problemy realizacji, Warszawa 1997.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„grupa metod nauczania charakteryzująca się tym, że w procesie kształcenia aktywność podmiotu uczącego się przewyższa aktywność podmiotu nauczającego”</a:t>
            </a:r>
          </a:p>
          <a:p>
            <a:pPr marL="0" indent="0">
              <a:buNone/>
            </a:pPr>
            <a:r>
              <a:rPr lang="pl-PL" sz="2000" dirty="0"/>
              <a:t>J. Krzyżewska, Aktywizujące metody i techniki w edukacji, Warszawa 1998, s.10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0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CB4AC-830C-EA3E-4FAE-A96AD891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FC4049-7916-41EE-F791-778CB9D4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Miejsce aktywizacji w dydaktyce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A496C0A-51FA-D7DB-9E74-5AC7F0E06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08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42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8466D3-0C66-1630-62E8-7FA29658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3700"/>
              <a:t>Typowe środki dydaktyczne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563C02-31E2-6BAB-DD85-7FE70A12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l-PL" sz="2000"/>
              <a:t>prezentacje multimedialne, </a:t>
            </a:r>
          </a:p>
          <a:p>
            <a:r>
              <a:rPr lang="pl-PL" sz="2000"/>
              <a:t>Quizy,</a:t>
            </a:r>
          </a:p>
          <a:p>
            <a:r>
              <a:rPr lang="pl-PL" sz="2000"/>
              <a:t>filmy dydaktyczne, </a:t>
            </a:r>
          </a:p>
          <a:p>
            <a:r>
              <a:rPr lang="pl-PL" sz="2000"/>
              <a:t>programy telewizyjne ,</a:t>
            </a:r>
          </a:p>
          <a:p>
            <a:r>
              <a:rPr lang="pl-PL" sz="2000"/>
              <a:t>tablice schematyczne</a:t>
            </a:r>
          </a:p>
          <a:p>
            <a:r>
              <a:rPr lang="pl-PL" sz="2000"/>
              <a:t>diagramy,</a:t>
            </a:r>
          </a:p>
          <a:p>
            <a:r>
              <a:rPr lang="pl-PL" sz="2000"/>
              <a:t>materiały drukowane…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śma filmowa i klaps">
            <a:extLst>
              <a:ext uri="{FF2B5EF4-FFF2-40B4-BE49-F238E27FC236}">
                <a16:creationId xmlns:a16="http://schemas.microsoft.com/office/drawing/2014/main" id="{DBA914C8-3B59-81C0-6EDC-99B46720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2" r="25340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9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D69A66-CCA9-33E5-6589-F70DFE83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Funkcje środków dydaktycznych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46241-FAD0-A762-8FFE-C693A3DF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1900" dirty="0"/>
              <a:t>Poznawcza </a:t>
            </a:r>
          </a:p>
          <a:p>
            <a:r>
              <a:rPr lang="pl-PL" sz="1900" dirty="0"/>
              <a:t>Kształcąca</a:t>
            </a:r>
          </a:p>
          <a:p>
            <a:r>
              <a:rPr lang="pl-PL" sz="1900" dirty="0"/>
              <a:t>Dydaktyczna </a:t>
            </a:r>
          </a:p>
          <a:p>
            <a:r>
              <a:rPr lang="pl-PL" sz="1900" dirty="0"/>
              <a:t>Wychowawcza</a:t>
            </a:r>
          </a:p>
          <a:p>
            <a:r>
              <a:rPr lang="pl-PL" sz="1900" dirty="0"/>
              <a:t>Motywacyjna</a:t>
            </a:r>
          </a:p>
          <a:p>
            <a:endParaRPr lang="pl-PL" sz="1900" dirty="0"/>
          </a:p>
          <a:p>
            <a:endParaRPr lang="pl-PL" sz="1900" dirty="0"/>
          </a:p>
          <a:p>
            <a:pPr marL="0" indent="0">
              <a:buNone/>
            </a:pPr>
            <a:r>
              <a:rPr lang="pl-PL" sz="1900" dirty="0"/>
              <a:t>F. Bereźnicki, Dydaktyka kształcenia ogólnego, Kraków 2007, s. 374.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0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237B8B-1D4C-022A-DEE0-B05DFDB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Typy stylów uczenia się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8E7956-027D-D3CB-086D-3211B2AE7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000"/>
              <a:t>Aktywny uczestnik (podejmuje wyzwania, chce wszystkiego spróbować)</a:t>
            </a:r>
          </a:p>
          <a:p>
            <a:r>
              <a:rPr lang="pl-PL" sz="2000"/>
              <a:t>Obserwator (analizuje własne i cudze doświadczenia)</a:t>
            </a:r>
          </a:p>
          <a:p>
            <a:r>
              <a:rPr lang="pl-PL" sz="2000"/>
              <a:t>Teoretyk (lubi syntezy, reguły, aksjomaty, modele, myślenie systemowe)</a:t>
            </a:r>
          </a:p>
          <a:p>
            <a:r>
              <a:rPr lang="pl-PL" sz="2000"/>
              <a:t>Pragmatyk (eksperymentu je, wdraża)</a:t>
            </a:r>
          </a:p>
          <a:p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H. Hammer, Podstawowe aktywizujące metody nauczania studentów , </a:t>
            </a:r>
            <a:r>
              <a:rPr lang="pl-PL" sz="2000" b="0" i="0">
                <a:effectLst/>
              </a:rPr>
              <a:t>Zeszyty Naukowe SGGW-Ekonomika i Organizacja, 1997</a:t>
            </a:r>
            <a:endParaRPr lang="pl-PL" sz="2000"/>
          </a:p>
          <a:p>
            <a:endParaRPr lang="pl-PL" sz="20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1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68BEA0-318E-4436-810B-77E35A2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Typologia studentów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234FAA-699D-437E-A27B-724CA84C4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b="1"/>
              <a:t>Student aktywny </a:t>
            </a:r>
            <a:endParaRPr lang="pl-PL" sz="2000"/>
          </a:p>
          <a:p>
            <a:pPr marL="0" indent="0">
              <a:buNone/>
            </a:pPr>
            <a:r>
              <a:rPr lang="pl-PL" sz="2000" b="1"/>
              <a:t>1.Zangażowanie w proces kształcenia </a:t>
            </a:r>
            <a:r>
              <a:rPr lang="pl-PL" sz="2000"/>
              <a:t>-uczestniczy w zajęciach i dyskusjach. Zadaje pytania i wyraża swoje zdanie</a:t>
            </a:r>
          </a:p>
          <a:p>
            <a:pPr marL="0" indent="0">
              <a:buNone/>
            </a:pPr>
            <a:r>
              <a:rPr lang="pl-PL" sz="2000" b="1"/>
              <a:t>2.Wykazuje się inicjatywą i samodzielnością - n</a:t>
            </a:r>
            <a:r>
              <a:rPr lang="pl-PL" sz="2000"/>
              <a:t>ie czeka tylko na polecenia wykładowców, ale sam podejmuje działania, takie jak udział w projektach badawczych, organizacja wydarzeń czy tworzenie grup studyjnych.</a:t>
            </a:r>
          </a:p>
          <a:p>
            <a:pPr marL="0" indent="0">
              <a:buNone/>
            </a:pPr>
            <a:r>
              <a:rPr lang="pl-PL" sz="2000" b="1"/>
              <a:t>3.Angażuje się w działalność studenckich organizacji i wydarzeń - </a:t>
            </a:r>
            <a:r>
              <a:rPr lang="pl-PL" sz="2000"/>
              <a:t>często działa w organizacjach studenckich, kołach naukowych, klubach sportowych lub wolontariacie. </a:t>
            </a:r>
          </a:p>
          <a:p>
            <a:pPr marL="0" indent="0">
              <a:buNone/>
            </a:pPr>
            <a:r>
              <a:rPr lang="pl-PL" sz="2000"/>
              <a:t>4.</a:t>
            </a:r>
            <a:r>
              <a:rPr lang="pl-PL" sz="2000" b="1"/>
              <a:t> Otwartość na nowe wyzwania -</a:t>
            </a:r>
            <a:r>
              <a:rPr lang="pl-PL" sz="2000"/>
              <a:t>bierze udział w konkursach i projektach….</a:t>
            </a:r>
          </a:p>
          <a:p>
            <a:endParaRPr lang="pl-PL" sz="2000"/>
          </a:p>
          <a:p>
            <a:endParaRPr lang="pl-PL" sz="2000" b="1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4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828BA-7028-4ADB-A834-6BB45CE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9EC78-A3AA-450C-9437-7DD1A8AB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2" y="2364378"/>
            <a:ext cx="9942716" cy="377780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Student pasywny</a:t>
            </a:r>
          </a:p>
          <a:p>
            <a:pPr>
              <a:buFont typeface="+mj-lt"/>
              <a:buAutoNum type="arabicPeriod"/>
            </a:pPr>
            <a:r>
              <a:rPr lang="pl-PL" sz="2000" b="1" dirty="0"/>
              <a:t>Brak inicjatywy</a:t>
            </a:r>
            <a:br>
              <a:rPr lang="pl-PL" sz="2000" dirty="0"/>
            </a:br>
            <a:endParaRPr lang="pl-PL" sz="2000" dirty="0"/>
          </a:p>
          <a:p>
            <a:pPr>
              <a:buFont typeface="+mj-lt"/>
              <a:buAutoNum type="arabicPeriod"/>
            </a:pPr>
            <a:r>
              <a:rPr lang="pl-PL" sz="2000" b="1" dirty="0"/>
              <a:t>Minimalne zaangażowanie</a:t>
            </a:r>
            <a:br>
              <a:rPr lang="pl-PL" sz="2000" dirty="0"/>
            </a:br>
            <a:r>
              <a:rPr lang="pl-PL" sz="2000" dirty="0"/>
              <a:t>Jego udział w zajęciach ogranicza się do obecności i wykonywania podstawowych zadań, bez większego zainteresowania tematem.</a:t>
            </a:r>
          </a:p>
          <a:p>
            <a:pPr>
              <a:buFont typeface="+mj-lt"/>
              <a:buAutoNum type="arabicPeriod"/>
            </a:pPr>
            <a:r>
              <a:rPr lang="pl-PL" sz="2000" b="1" dirty="0"/>
              <a:t>Brak aktywnego myślenia</a:t>
            </a:r>
            <a:br>
              <a:rPr lang="pl-PL" sz="2000" dirty="0"/>
            </a:br>
            <a:r>
              <a:rPr lang="pl-PL" sz="2000" dirty="0"/>
              <a:t>Często przyjmuje informacje bez krytycznej analizy czy refleksji, co utrudnia głębsze zrozumienie materiału.</a:t>
            </a:r>
          </a:p>
          <a:p>
            <a:pPr>
              <a:buFont typeface="+mj-lt"/>
              <a:buAutoNum type="arabicPeriod"/>
            </a:pPr>
            <a:r>
              <a:rPr lang="pl-PL" sz="2000" b="1" dirty="0"/>
              <a:t>Unikanie wyzwań</a:t>
            </a:r>
            <a:br>
              <a:rPr lang="pl-PL" sz="2000" dirty="0"/>
            </a:br>
            <a:r>
              <a:rPr lang="pl-PL" sz="2000" dirty="0"/>
              <a:t>Student pasywny może unikać trudniejszych zadań lub projektów, które wymagają większego wysiłku i samodzielności….</a:t>
            </a:r>
          </a:p>
          <a:p>
            <a:endParaRPr lang="pl-PL" sz="15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6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9426E8-93DB-406F-BBAF-6CD402E4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5B367A-FC98-43AF-B69B-BC6A7BDE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b="1"/>
              <a:t>Student aktywno-pasywny</a:t>
            </a:r>
          </a:p>
          <a:p>
            <a:pPr marL="0" indent="0">
              <a:buNone/>
            </a:pPr>
            <a:r>
              <a:rPr lang="pl-PL" sz="2200" b="1"/>
              <a:t>1. Umiarkowane zaangażowanie. </a:t>
            </a:r>
            <a:r>
              <a:rPr lang="pl-PL" sz="2200"/>
              <a:t>Bierze udział w zajęciach i projektach, ale często robi to tylko wtedy, gdy jest to konieczne lub gdy widzi bezpośrednią korzyść.</a:t>
            </a:r>
            <a:endParaRPr lang="pl-PL" sz="2200" b="1"/>
          </a:p>
          <a:p>
            <a:pPr marL="0" indent="0">
              <a:buNone/>
            </a:pPr>
            <a:r>
              <a:rPr lang="pl-PL" sz="2200" b="1"/>
              <a:t>2.Reagowanie na bodźce zewnętrzne. </a:t>
            </a:r>
            <a:r>
              <a:rPr lang="pl-PL" sz="2200"/>
              <a:t>Działa głównie pod wpływem zewnętrznych motywatorów, takich jak oceny, terminy, wymagania wykładowców czy presja grupy.</a:t>
            </a:r>
          </a:p>
          <a:p>
            <a:pPr marL="0" indent="0">
              <a:buNone/>
            </a:pPr>
            <a:r>
              <a:rPr lang="pl-PL" sz="2200"/>
              <a:t>3.</a:t>
            </a:r>
            <a:r>
              <a:rPr lang="pl-PL" sz="2200" b="1"/>
              <a:t> Wybiórcze podejście do nauki. </a:t>
            </a:r>
            <a:r>
              <a:rPr lang="pl-PL" sz="2200"/>
              <a:t>Skupia się na tych aspektach nauki, które uważa za najbardziej istotne lub które są łatwe do opanowania.</a:t>
            </a:r>
          </a:p>
          <a:p>
            <a:pPr marL="0" indent="0">
              <a:buNone/>
            </a:pPr>
            <a:r>
              <a:rPr lang="pl-PL" sz="2200"/>
              <a:t>4.</a:t>
            </a:r>
            <a:r>
              <a:rPr lang="pl-PL" sz="2200" b="1"/>
              <a:t> Potencjał do rozwoju</a:t>
            </a:r>
            <a:endParaRPr lang="pl-PL" sz="2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2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8B74C4-C518-4986-A9B5-D0128EDB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Przyczyny bierności studentów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17A7A-0441-41C7-AA3E-DA4F1A4ED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1900"/>
              <a:t>Przytłoczenie obowiązkami (uczelnia, dom, praca)</a:t>
            </a:r>
          </a:p>
          <a:p>
            <a:r>
              <a:rPr lang="pl-PL" sz="1900"/>
              <a:t>Cechy osobowościowe</a:t>
            </a:r>
          </a:p>
          <a:p>
            <a:r>
              <a:rPr lang="pl-PL" sz="1900"/>
              <a:t>Niezadowolenie z kierunku studiów</a:t>
            </a:r>
          </a:p>
          <a:p>
            <a:r>
              <a:rPr lang="pl-PL" sz="1900"/>
              <a:t>Doznana krzywda ( ze strony uczelni, środowiska grupy)= wycofanie</a:t>
            </a:r>
          </a:p>
          <a:p>
            <a:r>
              <a:rPr lang="pl-PL" sz="1900"/>
              <a:t>Brak zainteresowania treściami programowymi</a:t>
            </a:r>
          </a:p>
          <a:p>
            <a:r>
              <a:rPr lang="pl-PL" sz="1900"/>
              <a:t>Brak wsparcia</a:t>
            </a:r>
          </a:p>
          <a:p>
            <a:r>
              <a:rPr lang="pl-PL" sz="1900"/>
              <a:t>Instrumentalne podejście do studiowania</a:t>
            </a:r>
          </a:p>
          <a:p>
            <a:r>
              <a:rPr lang="pl-PL" sz="1900"/>
              <a:t>Problemy osobiste, w tym zdrowotne…..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4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FFE5A0-E0F0-4130-9A1E-692CB202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3700"/>
              <a:t>Różne formy prowadzenia zajęć obowiązkowych i ich wpływ na postawy studenta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8EF5E9-E9BD-4EF0-BD3E-CA23D0DC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2" y="2508070"/>
            <a:ext cx="9942716" cy="3634110"/>
          </a:xfrm>
        </p:spPr>
        <p:txBody>
          <a:bodyPr anchor="ctr">
            <a:normAutofit/>
          </a:bodyPr>
          <a:lstStyle/>
          <a:p>
            <a:r>
              <a:rPr lang="pl-PL" sz="2000" b="1" dirty="0"/>
              <a:t>Stacjonarne </a:t>
            </a:r>
            <a:r>
              <a:rPr lang="pl-PL" sz="2000" dirty="0"/>
              <a:t>– nie zawsze oznacza aktywność</a:t>
            </a:r>
          </a:p>
          <a:p>
            <a:r>
              <a:rPr lang="pl-PL" sz="2000" b="1" dirty="0"/>
              <a:t>Zdalne </a:t>
            </a:r>
            <a:r>
              <a:rPr lang="pl-PL" sz="2000" b="1" i="1" dirty="0"/>
              <a:t>( synchronicznie </a:t>
            </a:r>
            <a:r>
              <a:rPr lang="pl-PL" sz="2000" dirty="0"/>
              <a:t>przez transmisję- względna aktywność lub </a:t>
            </a:r>
            <a:r>
              <a:rPr lang="pl-PL" sz="2000" b="1" i="1" dirty="0"/>
              <a:t>asynchronicznie</a:t>
            </a:r>
            <a:r>
              <a:rPr lang="pl-PL" sz="2000" dirty="0"/>
              <a:t> przez odsłuchanie – pasywność chyba że dodatkowo zadania i materiały oraz konsultacje z prowadzącym)</a:t>
            </a:r>
          </a:p>
          <a:p>
            <a:r>
              <a:rPr lang="pl-PL" sz="2000" b="1" dirty="0"/>
              <a:t>Hybrydowe (</a:t>
            </a:r>
            <a:r>
              <a:rPr lang="pl-PL" sz="2000" b="1" i="1" dirty="0" err="1"/>
              <a:t>blended</a:t>
            </a:r>
            <a:r>
              <a:rPr lang="pl-PL" sz="2000" b="1" i="1" dirty="0"/>
              <a:t> learning</a:t>
            </a:r>
            <a:r>
              <a:rPr lang="pl-PL" sz="2000" dirty="0"/>
              <a:t>)- </a:t>
            </a:r>
            <a:r>
              <a:rPr lang="pl-PL" sz="2000" dirty="0" err="1"/>
              <a:t>cz.zdalna</a:t>
            </a:r>
            <a:r>
              <a:rPr lang="pl-PL" sz="2000" dirty="0"/>
              <a:t> ( można wykorzystać formułę </a:t>
            </a:r>
            <a:r>
              <a:rPr lang="pl-PL" sz="2000" i="1" u="sng" dirty="0" err="1"/>
              <a:t>flipped</a:t>
            </a:r>
            <a:r>
              <a:rPr lang="pl-PL" sz="2000" i="1" u="sng" dirty="0"/>
              <a:t> </a:t>
            </a:r>
            <a:r>
              <a:rPr lang="pl-PL" sz="2000" i="1" u="sng" dirty="0" err="1"/>
              <a:t>classroom</a:t>
            </a:r>
            <a:r>
              <a:rPr lang="pl-PL" sz="2000" dirty="0"/>
              <a:t>, gdzie główna treści wykładu w formie zdalnej ale zawsze z elementem weryfikacji wiedzy (quizem (platforma </a:t>
            </a:r>
            <a:r>
              <a:rPr lang="pl-PL" sz="2000" dirty="0" err="1">
                <a:hlinkClick r:id="rId2"/>
              </a:rPr>
              <a:t>Kahoot</a:t>
            </a:r>
            <a:r>
              <a:rPr lang="pl-PL" sz="2000" dirty="0">
                <a:hlinkClick r:id="rId2"/>
              </a:rPr>
              <a:t>!</a:t>
            </a:r>
            <a:r>
              <a:rPr lang="pl-PL" sz="2000" dirty="0"/>
              <a:t> lub </a:t>
            </a:r>
            <a:r>
              <a:rPr lang="pl-PL" sz="2000" dirty="0" err="1">
                <a:hlinkClick r:id="rId3"/>
              </a:rPr>
              <a:t>Quizlet</a:t>
            </a:r>
            <a:r>
              <a:rPr lang="pl-PL" sz="2000" dirty="0"/>
              <a:t>) zadaniem/ćwiczeniem itp.). Pozostała aktywność ze studentami polega na pracy w sali zajęciowej – </a:t>
            </a:r>
            <a:r>
              <a:rPr lang="pl-PL" sz="2000" dirty="0" err="1"/>
              <a:t>cz.stacjonarna</a:t>
            </a:r>
            <a:endParaRPr lang="pl-PL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3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E4EB10-7D23-4DC9-8F69-CCDA7A7A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5400"/>
              <a:t>Od tego się zaczyna….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D634A-BBBF-4BE7-B9E1-90F8DD47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l-PL" sz="2400"/>
              <a:t>Wychowanie </a:t>
            </a:r>
          </a:p>
          <a:p>
            <a:r>
              <a:rPr lang="pl-PL" sz="2400"/>
              <a:t>Zainteresowania </a:t>
            </a:r>
          </a:p>
          <a:p>
            <a:r>
              <a:rPr lang="pl-PL" sz="2400"/>
              <a:t>Presja otoczenia</a:t>
            </a:r>
          </a:p>
          <a:p>
            <a:r>
              <a:rPr lang="pl-PL" sz="2400"/>
              <a:t>Cechy charakteru i predyspozycje</a:t>
            </a:r>
          </a:p>
          <a:p>
            <a:r>
              <a:rPr lang="pl-PL" sz="2400"/>
              <a:t>Kandydaci na studia ( profil kandydata studiów stacjonarnych i niestacjonarnych – np. perspektywy zawodowe, reputacja uczelni, atrakcyjność kierunku (novum), rynek pracy, lokalizacja, wysokość stypendium, etc…)</a:t>
            </a:r>
          </a:p>
        </p:txBody>
      </p:sp>
    </p:spTree>
    <p:extLst>
      <p:ext uri="{BB962C8B-B14F-4D97-AF65-F5344CB8AC3E}">
        <p14:creationId xmlns:p14="http://schemas.microsoft.com/office/powerpoint/2010/main" val="291728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3E1FC1-60A1-4F12-80FF-F182A4E2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Afirmacja postaw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1E96B5-15CC-4C72-986D-FBBF1F6D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2" y="2560322"/>
            <a:ext cx="9942716" cy="3581858"/>
          </a:xfrm>
        </p:spPr>
        <p:txBody>
          <a:bodyPr anchor="ctr">
            <a:normAutofit/>
          </a:bodyPr>
          <a:lstStyle/>
          <a:p>
            <a:r>
              <a:rPr lang="pl-PL" sz="2000" dirty="0"/>
              <a:t>Interdyscyplinarność</a:t>
            </a:r>
          </a:p>
          <a:p>
            <a:endParaRPr lang="pl-PL" sz="2000" dirty="0"/>
          </a:p>
          <a:p>
            <a:r>
              <a:rPr lang="pl-PL" sz="2000" dirty="0"/>
              <a:t>koncepcja ciągłego uczenia się (ang. </a:t>
            </a:r>
            <a:r>
              <a:rPr lang="pl-PL" sz="2000" i="1" dirty="0" err="1"/>
              <a:t>lifelong</a:t>
            </a:r>
            <a:r>
              <a:rPr lang="pl-PL" sz="2000" i="1" dirty="0"/>
              <a:t> learning</a:t>
            </a:r>
            <a:r>
              <a:rPr lang="pl-PL" sz="2000" dirty="0"/>
              <a:t>)</a:t>
            </a:r>
          </a:p>
          <a:p>
            <a:endParaRPr lang="pl-PL" sz="2000" dirty="0"/>
          </a:p>
          <a:p>
            <a:r>
              <a:rPr lang="pl-PL" sz="2000" dirty="0"/>
              <a:t>zwinność uczenia się (</a:t>
            </a:r>
            <a:r>
              <a:rPr lang="pl-PL" sz="2000" i="1" dirty="0"/>
              <a:t>learning </a:t>
            </a:r>
            <a:r>
              <a:rPr lang="pl-PL" sz="2000" i="1" dirty="0" err="1"/>
              <a:t>agility</a:t>
            </a:r>
            <a:r>
              <a:rPr lang="pl-PL" sz="2000" dirty="0"/>
              <a:t>) - "jedyną rzeczą, która jest stała, jest zmiana”-Heraklit</a:t>
            </a:r>
          </a:p>
          <a:p>
            <a:endParaRPr lang="pl-PL" sz="2000" dirty="0"/>
          </a:p>
          <a:p>
            <a:r>
              <a:rPr lang="pl-PL" sz="2000" dirty="0"/>
              <a:t>Kultura ciągłego doskonalenia</a:t>
            </a:r>
          </a:p>
          <a:p>
            <a:endParaRPr lang="pl-PL" sz="2000" dirty="0"/>
          </a:p>
          <a:p>
            <a:r>
              <a:rPr lang="pl-PL" sz="2000" dirty="0" err="1"/>
              <a:t>networking</a:t>
            </a:r>
            <a:r>
              <a:rPr lang="pl-PL" sz="2000" dirty="0"/>
              <a:t>, czyli budowanie sieci kontaktów zawodowych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0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C53772-8724-4F88-A7BD-1470D712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Jak uczyć żeby nie zanudzić….rozwiązania generalne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2351B-2045-4FEC-9BF6-1138D56E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1900"/>
              <a:t>pracą nad studium przypadku </a:t>
            </a:r>
          </a:p>
          <a:p>
            <a:r>
              <a:rPr lang="pl-PL" sz="1900"/>
              <a:t>metody dyskusyjne – debaty, dyskusje panelowe, okrągły stół, które uczą argumentacji i wyrażania własnego zdania.</a:t>
            </a:r>
          </a:p>
          <a:p>
            <a:r>
              <a:rPr lang="pl-PL" sz="1900"/>
              <a:t>praca warsztatowa</a:t>
            </a:r>
          </a:p>
          <a:p>
            <a:r>
              <a:rPr lang="pl-PL" sz="1900"/>
              <a:t>laboratoria przemysłowe, </a:t>
            </a:r>
          </a:p>
          <a:p>
            <a:r>
              <a:rPr lang="pl-PL" sz="1900"/>
              <a:t>symulacje – np. symulacje medyczne, sądowe, które angażują studentów w praktyczne działania</a:t>
            </a:r>
          </a:p>
          <a:p>
            <a:r>
              <a:rPr lang="pl-PL" sz="1900"/>
              <a:t>projekty badawcze </a:t>
            </a:r>
          </a:p>
          <a:p>
            <a:r>
              <a:rPr lang="pl-PL" sz="1900"/>
              <a:t>staże w firmach partnerskich ( często płatne)</a:t>
            </a:r>
          </a:p>
          <a:p>
            <a:endParaRPr lang="pl-PL" sz="19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6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AFAE65-E5D2-42A9-92A8-4D74193E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Formy indywidualnego wsparcia studentów pasywnych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40AFDC-3381-474E-B0E4-1E10C758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Zachęcanie do aktywnego udziału w zajęciach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Stosowanie metod angażujących, np. pracy w grupach, dyskusji, projektów praktycznych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Budowanie pozytywnej atmosfery i wsparcia emocjonalnego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Pomoc w organizacji czasu i planowaniu nauki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Indywidualne podejście do potrzeb i zainteresowań studenta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Doradztwo zawodowe</a:t>
            </a:r>
          </a:p>
          <a:p>
            <a:endParaRPr lang="pl-PL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0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9EEA9E-1687-4EF9-B220-38D9E02F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E8360-8140-458D-AA5D-062F9974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400" b="1"/>
              <a:t>stworzenie jasnych celów i oczekiwań</a:t>
            </a:r>
            <a:r>
              <a:rPr lang="pl-PL" sz="2400"/>
              <a:t> – pomaga to zrozumieć, co jest ważne i na czym warto się skupić.</a:t>
            </a:r>
          </a:p>
          <a:p>
            <a:r>
              <a:rPr lang="pl-PL" sz="2400" b="1"/>
              <a:t>motywowanie przez pozytywne wzmocnienia</a:t>
            </a:r>
            <a:r>
              <a:rPr lang="pl-PL" sz="2400"/>
              <a:t> – nagrody, pochwały i uznanie mogą zwiększyć zaangażowanie</a:t>
            </a:r>
          </a:p>
          <a:p>
            <a:r>
              <a:rPr lang="pl-PL" sz="2400" b="1"/>
              <a:t>stopniowe zwiększanie odpowiedzialności</a:t>
            </a:r>
            <a:r>
              <a:rPr lang="pl-PL" sz="2400"/>
              <a:t> – zachęcanie do podejmowania małych inicjatyw, które budują pewność siebie.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99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61F922-26BD-4E85-B005-59A549BC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Przegląd rozwiązań aktywizujących oczami studiujących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F3B8CA-6EB0-4522-977A-C146D39B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2" y="2508070"/>
            <a:ext cx="9942716" cy="3634110"/>
          </a:xfrm>
        </p:spPr>
        <p:txBody>
          <a:bodyPr anchor="ctr">
            <a:normAutofit/>
          </a:bodyPr>
          <a:lstStyle/>
          <a:p>
            <a:r>
              <a:rPr lang="pl-PL" sz="2000" dirty="0"/>
              <a:t>Atrakcyjne metody prowadzenia zajęć z wykorzystaniem narzędzi cyfrowych</a:t>
            </a:r>
          </a:p>
          <a:p>
            <a:r>
              <a:rPr lang="pl-PL" sz="2000" dirty="0"/>
              <a:t>Wysokie stypendia</a:t>
            </a:r>
          </a:p>
          <a:p>
            <a:r>
              <a:rPr lang="pl-PL" sz="2000" dirty="0"/>
              <a:t>Lepsza atmosfera w społeczności akademickiej</a:t>
            </a:r>
          </a:p>
          <a:p>
            <a:r>
              <a:rPr lang="pl-PL" sz="2000" dirty="0"/>
              <a:t>Zwiększenie roli studentów w strategicznych decyzjach</a:t>
            </a:r>
          </a:p>
          <a:p>
            <a:r>
              <a:rPr lang="pl-PL" sz="2000" dirty="0"/>
              <a:t>Większe zaangażowanie nauczycieli akademickich </a:t>
            </a:r>
          </a:p>
          <a:p>
            <a:r>
              <a:rPr lang="pl-PL" sz="2000" dirty="0"/>
              <a:t>Zwiększenie lub dostęp do miejsc w akademikach</a:t>
            </a:r>
          </a:p>
          <a:p>
            <a:r>
              <a:rPr lang="pl-PL" sz="2000" dirty="0"/>
              <a:t>Organizacja płatnych staży</a:t>
            </a:r>
          </a:p>
          <a:p>
            <a:r>
              <a:rPr lang="pl-PL" sz="2000" dirty="0"/>
              <a:t>Stosowanie metod aktywizujących</a:t>
            </a:r>
          </a:p>
          <a:p>
            <a:r>
              <a:rPr lang="pl-PL" sz="2000" dirty="0"/>
              <a:t>Elastyczność harmonogramów zajęć</a:t>
            </a:r>
          </a:p>
          <a:p>
            <a:endParaRPr lang="pl-PL" sz="15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1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8F9DF3-FD84-411D-AAB2-9B554BF9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Mikropoświadczenia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34F07D-78B8-491C-B0DE-6B23F970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000"/>
              <a:t>16 czerwca 2022 roku Rada Unii Europejskiej (Rada ds. Zatrudnienia, Polityki Społecznej, Zdrowia i Ochrony Konsumentów) przyjęła zbiór zaleceń, które mają na celu pomóc państwom członkowskim we wprowadzeniu wspólnego europejskiego podejścia do systemu mikropoświadczeń na potrzeby uczenia się przez całe życie i zdolności do zatrudnienia</a:t>
            </a:r>
          </a:p>
          <a:p>
            <a:r>
              <a:rPr lang="pl-PL" sz="2000"/>
              <a:t>Aktywności edukacyjne prowadzące do uzyskania mikropoświadczeń są opracowywane tak, aby osoba ucząca się zdobyła konkretną wiedzę, umiejętności i kompetencje, które odpowiadają na potrzeby społeczne, osobiste i kulturowe lub na potrzeby rynku pracy.</a:t>
            </a:r>
          </a:p>
          <a:p>
            <a:r>
              <a:rPr lang="pl-PL" sz="2000"/>
              <a:t>Np. Politechnika Koszalińska, Politechnika Śląska czy Uniwersytet Medyczny w Łodzi, Uniwersytet Wrocławski, Uniwersytet Łódzki oferują krótkie, specjalistyczne kursy, które potwierdzają zdobycie konkretnych kompetencji poprzez wystawienie mikropoświadczeń. </a:t>
            </a:r>
          </a:p>
          <a:p>
            <a:endParaRPr lang="pl-PL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5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B5A1E8-7E02-47E5-AB89-A99779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Mikropoświadczenia jako forma (pro)aktywności studenta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990D61-1D71-4788-8F68-13E5AEDC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/>
              <a:t>Mikropoświadczenia mogą być wydawane:</a:t>
            </a:r>
          </a:p>
          <a:p>
            <a:pPr marL="0" indent="0">
              <a:buNone/>
            </a:pPr>
            <a:r>
              <a:rPr lang="pl-PL" sz="1900"/>
              <a:t>- za ukończone moduły/ścieżki powstałe z połączenia kilku kursów – w kształceniu formalnym i pozaformalnym, a także za kursy realizowane przez studentów na innych wydziałach poza programem studiów (np.podstawy edukacji w zakresie przedsiębiorczości, wykorzystywanie narzędzi AI);</a:t>
            </a:r>
          </a:p>
          <a:p>
            <a:pPr marL="0" indent="0">
              <a:buNone/>
            </a:pPr>
            <a:r>
              <a:rPr lang="pl-PL" sz="1900"/>
              <a:t>-potwierdzenie krótkotrwałej mobilności studenta ( art. 162 pswn??).</a:t>
            </a:r>
          </a:p>
          <a:p>
            <a:pPr marL="0" indent="0">
              <a:buNone/>
            </a:pPr>
            <a:r>
              <a:rPr lang="pl-PL" sz="1900" b="1" u="sng"/>
              <a:t>A dodatkowo mogłyby być wydawane:</a:t>
            </a:r>
          </a:p>
          <a:p>
            <a:pPr marL="0" indent="0">
              <a:buNone/>
            </a:pPr>
            <a:r>
              <a:rPr lang="pl-PL" sz="1900"/>
              <a:t>- za udział w stażach i praktykach byłyby, jako forma wiarygodnych referencji;</a:t>
            </a:r>
          </a:p>
          <a:p>
            <a:pPr marL="0" indent="0">
              <a:buNone/>
            </a:pPr>
            <a:r>
              <a:rPr lang="pl-PL" sz="1900"/>
              <a:t>-za działalność w kołach naukowych -mogłyby zachęcić do tego rodzaju aktywności.</a:t>
            </a:r>
          </a:p>
          <a:p>
            <a:pPr marL="0" indent="0">
              <a:buNone/>
            </a:pPr>
            <a:endParaRPr lang="pl-PL" sz="19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49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1DCBA0-C56A-4E91-8711-D73EEB32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Informowanie studentów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5D8380-B017-498A-A220-70B2AEB5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8070"/>
            <a:ext cx="10148147" cy="3634110"/>
          </a:xfrm>
        </p:spPr>
        <p:txBody>
          <a:bodyPr anchor="ctr">
            <a:normAutofit/>
          </a:bodyPr>
          <a:lstStyle/>
          <a:p>
            <a:r>
              <a:rPr lang="pl-PL" sz="2000" dirty="0"/>
              <a:t>Programy: np. Ministerstwa Sportu i Turystyki – „Aktywny Student”- </a:t>
            </a:r>
            <a:r>
              <a:rPr lang="pl-PL" sz="2000" dirty="0">
                <a:hlinkClick r:id="rId2"/>
              </a:rPr>
              <a:t>https://www.gov.pl/web/sport/aktywny-student-rusza-nowy-program-ministerstwa-sportu-i-turystyki</a:t>
            </a:r>
            <a:r>
              <a:rPr lang="pl-PL" sz="2000" dirty="0"/>
              <a:t>, </a:t>
            </a:r>
            <a:r>
              <a:rPr lang="pl-PL" sz="2000" b="1" dirty="0"/>
              <a:t>Program „Studenckie koła naukowe tworzą innowacje” -https://www.gov.pl/web/nauka/program-studenckie-kola-naukowe-tworza-innowacje……</a:t>
            </a:r>
          </a:p>
          <a:p>
            <a:r>
              <a:rPr lang="pl-PL" sz="2000" dirty="0"/>
              <a:t>Konkursy prac dyplomowych</a:t>
            </a:r>
          </a:p>
          <a:p>
            <a:r>
              <a:rPr lang="pl-PL" sz="2000" dirty="0"/>
              <a:t>Konkursy tematyczne</a:t>
            </a:r>
          </a:p>
          <a:p>
            <a:r>
              <a:rPr lang="pl-PL" sz="2000" dirty="0"/>
              <a:t>Współorganizacja i uczestnictwo w konferencjach</a:t>
            </a:r>
          </a:p>
          <a:p>
            <a:r>
              <a:rPr lang="pl-PL" sz="2000" dirty="0"/>
              <a:t>Szkolenia kompetencji miękkich</a:t>
            </a:r>
          </a:p>
          <a:p>
            <a:r>
              <a:rPr lang="pl-PL" sz="2000" dirty="0"/>
              <a:t>Stypendia ministrów</a:t>
            </a:r>
          </a:p>
          <a:p>
            <a:endParaRPr lang="pl-PL" sz="1900" dirty="0"/>
          </a:p>
          <a:p>
            <a:endParaRPr lang="pl-PL" sz="19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0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CD512F-3FEC-3252-4783-13DB2215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Zalety metod aktywizujących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3E94C6-A71F-CFAE-8C27-CFF51F11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200"/>
              <a:t>Zwiększa się motywacja do nauki</a:t>
            </a:r>
          </a:p>
          <a:p>
            <a:r>
              <a:rPr lang="pl-PL" sz="2200"/>
              <a:t>Zwiększa się otwartość na elastyczne formy działania/rozwiązywania problemów</a:t>
            </a:r>
          </a:p>
          <a:p>
            <a:r>
              <a:rPr lang="pl-PL" sz="2200"/>
              <a:t>Zwiększa się poczucie własnej wartości</a:t>
            </a:r>
          </a:p>
          <a:p>
            <a:r>
              <a:rPr lang="pl-PL" sz="2200"/>
              <a:t>Rozwija się umiejętność logicznego myślenia i krytycznego myślenia</a:t>
            </a:r>
          </a:p>
          <a:p>
            <a:r>
              <a:rPr lang="pl-PL" sz="2200"/>
              <a:t>Rozwija się umiejętność argumentacji i wyrażania poglądów z poszanowaniem innych stanowisk</a:t>
            </a:r>
          </a:p>
          <a:p>
            <a:r>
              <a:rPr lang="pl-PL" sz="2200"/>
              <a:t>Rozwijają się kompetencje społeczne, w tym współpracy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19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2FE636-0456-4F38-9EEF-426CC875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Idealny, aktywny student…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D6E650-9229-425C-B914-C69E6D4B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1900"/>
              <a:t>Zaangażowany w procesie nauczania, angażuje się w zajęcia dodatkowe, uczestniczy w seminariach, konferencjach i projektach badawczych;</a:t>
            </a:r>
          </a:p>
          <a:p>
            <a:r>
              <a:rPr lang="pl-PL" sz="1900"/>
              <a:t>Partycypuje w publikacjach z pracownikami naukowymi;</a:t>
            </a:r>
          </a:p>
          <a:p>
            <a:r>
              <a:rPr lang="pl-PL" sz="1900"/>
              <a:t> Aktywny w organizacjach studenckich i wolontariacie;</a:t>
            </a:r>
          </a:p>
          <a:p>
            <a:r>
              <a:rPr lang="pl-PL" sz="1900"/>
              <a:t>Uczestniczy w programach wymiany zagranicznej, np. Erasmus+, co daje możliwość studiowania na zagranicznych uczelniach i rozwijania umiejętności językowych i kulturowych;</a:t>
            </a:r>
          </a:p>
          <a:p>
            <a:r>
              <a:rPr lang="pl-PL" sz="1900"/>
              <a:t>Korzysta z mikropoświadczeń;</a:t>
            </a:r>
          </a:p>
          <a:p>
            <a:r>
              <a:rPr lang="pl-PL" sz="1900"/>
              <a:t>Współuczestniczy w  życiu uczelni co stanowi formę wsparcia dla uczelni, jej reputacji i rozwoju…..</a:t>
            </a:r>
          </a:p>
          <a:p>
            <a:endParaRPr lang="pl-PL" sz="19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3EAE66-B742-4B25-AE3E-673BC31C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5400"/>
              <a:t>Pokolenie Z po maturze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5B7C9C-9BCA-4B19-BE2E-D88C9F26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l-PL" sz="2400"/>
              <a:t>w 2018 r. studiować chciało aż </a:t>
            </a:r>
            <a:r>
              <a:rPr lang="pl-PL" sz="2400" b="1"/>
              <a:t>95 % </a:t>
            </a:r>
            <a:r>
              <a:rPr lang="pl-PL" sz="2400"/>
              <a:t>maturzystów</a:t>
            </a:r>
          </a:p>
          <a:p>
            <a:endParaRPr lang="pl-PL" sz="2400"/>
          </a:p>
          <a:p>
            <a:endParaRPr lang="pl-PL" sz="2400"/>
          </a:p>
          <a:p>
            <a:r>
              <a:rPr lang="pl-PL" sz="2400"/>
              <a:t>Z raportu BIG InfoMonitor „Świadomość ekonomiczna maturzystów 2024” wynika, że około </a:t>
            </a:r>
            <a:r>
              <a:rPr lang="pl-PL" sz="2400" b="1"/>
              <a:t>56% </a:t>
            </a:r>
            <a:r>
              <a:rPr lang="pl-PL" sz="2400"/>
              <a:t>tegorocznych absolwentów planowało rozpocząć studia, w tym 36 % chciało studiować na uczelniach stacjonarnych, a 20 % planowało studia zaoczne. </a:t>
            </a:r>
            <a:br>
              <a:rPr lang="pl-PL" sz="2400"/>
            </a:b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274117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ADE0C3-EF6C-AC25-F3DE-DC6C89B9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Ważne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E75516-CFF1-2C6C-1F7E-BDDBA6CA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200" b="0" i="0">
                <a:effectLst/>
              </a:rPr>
              <a:t>Stosowanie polimetodyczności sprzyja wielostronności kształcenia studentów.</a:t>
            </a:r>
          </a:p>
          <a:p>
            <a:endParaRPr lang="pl-PL" sz="2200" b="0" i="0">
              <a:effectLst/>
            </a:endParaRPr>
          </a:p>
          <a:p>
            <a:r>
              <a:rPr lang="pl-PL" sz="2200"/>
              <a:t>Studiowanie z wykorzystaniem form i metod aktywizujących wymaga zaangażowania zarówno studenta jak i nauczyciela akademickiego. Wymaga także wzajemnego poszanowania.</a:t>
            </a:r>
          </a:p>
          <a:p>
            <a:endParaRPr lang="pl-PL" sz="2200"/>
          </a:p>
          <a:p>
            <a:r>
              <a:rPr lang="pl-PL" sz="2200"/>
              <a:t>Barierą może być konformizm – po obu stronach.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2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668740-2145-1A57-B3FE-ED799E25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Scenka rodzajowa </a:t>
            </a:r>
            <a:r>
              <a:rPr lang="pl-PL" sz="4800">
                <a:sym typeface="Wingdings" panose="05000000000000000000" pitchFamily="2" charset="2"/>
              </a:rPr>
              <a:t></a:t>
            </a:r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23C824-B272-EB60-0C6E-215C397C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1500" b="0" i="0">
                <a:effectLst/>
                <a:latin typeface="fkGroteskNeue"/>
              </a:rPr>
              <a:t>Dr. Kowalski:</a:t>
            </a:r>
            <a:br>
              <a:rPr lang="pl-PL" sz="1500" b="0" i="0">
                <a:effectLst/>
                <a:latin typeface="fkGroteskNeue"/>
              </a:rPr>
            </a:br>
            <a:r>
              <a:rPr lang="pl-PL" sz="1500" b="0" i="0">
                <a:effectLst/>
                <a:latin typeface="fkGroteskNeue"/>
              </a:rPr>
              <a:t>Dzień dobry wszystkim! Dzisiaj zajmiemy się strukturą i właściwościami cząsteczek organicznych. Ale zamiast tradycyjnego wykładu, proponuję coś innego – podzielimy się na małe grupy i rozwiążemy wspólnie zadania praktyczne.</a:t>
            </a:r>
          </a:p>
          <a:p>
            <a:pPr>
              <a:buNone/>
            </a:pPr>
            <a:r>
              <a:rPr lang="pl-PL" sz="1500" b="0" i="0">
                <a:effectLst/>
                <a:latin typeface="fkGroteskNeue"/>
              </a:rPr>
              <a:t>Anna (nieśmiało):</a:t>
            </a:r>
            <a:br>
              <a:rPr lang="pl-PL" sz="1500" b="0" i="0">
                <a:effectLst/>
                <a:latin typeface="fkGroteskNeue"/>
              </a:rPr>
            </a:br>
            <a:r>
              <a:rPr lang="pl-PL" sz="1500" b="0" i="0">
                <a:effectLst/>
                <a:latin typeface="fkGroteskNeue"/>
              </a:rPr>
              <a:t>Czy to coś trudnego? Bo czasem mam problem z teorią.</a:t>
            </a:r>
          </a:p>
          <a:p>
            <a:pPr>
              <a:buNone/>
            </a:pPr>
            <a:r>
              <a:rPr lang="pl-PL" sz="1500" b="0" i="0">
                <a:effectLst/>
                <a:latin typeface="fkGroteskNeue"/>
              </a:rPr>
              <a:t>Dr. Kowalski:</a:t>
            </a:r>
            <a:br>
              <a:rPr lang="pl-PL" sz="1500" b="0" i="0">
                <a:effectLst/>
                <a:latin typeface="fkGroteskNeue"/>
              </a:rPr>
            </a:br>
            <a:r>
              <a:rPr lang="pl-PL" sz="1500" b="0" i="0">
                <a:effectLst/>
                <a:latin typeface="fkGroteskNeue"/>
              </a:rPr>
              <a:t>Spokojnie, Anna. Zadania będą tak dobrane, żeby każdy mógł się zaangażować. Na przykład, każda grupa dostanie model molekularny i będzie musiała zidentyfikować wiązania oraz zaproponować reakcję chemiczną, w której ta cząsteczka bierze udział.</a:t>
            </a:r>
          </a:p>
          <a:p>
            <a:r>
              <a:rPr lang="pl-PL" sz="1500" b="0" i="0">
                <a:effectLst/>
                <a:latin typeface="fkGroteskNeue"/>
              </a:rPr>
              <a:t>Marek (z entuzjazmem):</a:t>
            </a:r>
            <a:br>
              <a:rPr lang="pl-PL" sz="1500" b="0" i="0">
                <a:effectLst/>
                <a:latin typeface="fkGroteskNeue"/>
              </a:rPr>
            </a:br>
            <a:r>
              <a:rPr lang="pl-PL" sz="1500" b="0" i="0">
                <a:effectLst/>
                <a:latin typeface="fkGroteskNeue"/>
              </a:rPr>
              <a:t>Super! Możemy też porównać nasze rozwiązania i dyskutować, co jest lepsze?</a:t>
            </a:r>
          </a:p>
          <a:p>
            <a:endParaRPr lang="pl-PL" sz="15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5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627C00-181C-BE1B-61D4-7475FAFE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endParaRPr lang="pl-PL" sz="4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329DB-4097-30DE-0FAB-95F49972E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2200" b="0" i="0">
                <a:effectLst/>
                <a:latin typeface="fkGroteskNeue"/>
              </a:rPr>
              <a:t>Dr. Kowalski:</a:t>
            </a:r>
            <a:br>
              <a:rPr lang="pl-PL" sz="2200" b="0" i="0">
                <a:effectLst/>
                <a:latin typeface="fkGroteskNeue"/>
              </a:rPr>
            </a:br>
            <a:r>
              <a:rPr lang="pl-PL" sz="2200" b="0" i="0">
                <a:effectLst/>
                <a:latin typeface="fkGroteskNeue"/>
              </a:rPr>
              <a:t>Dokładnie! Po 20 minutach każda grupa zaprezentuje swoje wyniki, a my wspólnie omówimy różne podejścia. To świetna okazja, by aktywnie uczyć się od siebie nawzajem.</a:t>
            </a:r>
          </a:p>
          <a:p>
            <a:pPr>
              <a:buNone/>
            </a:pPr>
            <a:r>
              <a:rPr lang="pl-PL" sz="2200" b="0" i="0">
                <a:effectLst/>
                <a:latin typeface="fkGroteskNeue"/>
              </a:rPr>
              <a:t>Ewa (z wahaniem):</a:t>
            </a:r>
            <a:br>
              <a:rPr lang="pl-PL" sz="2200" b="0" i="0">
                <a:effectLst/>
                <a:latin typeface="fkGroteskNeue"/>
              </a:rPr>
            </a:br>
            <a:r>
              <a:rPr lang="pl-PL" sz="2200" b="0" i="0">
                <a:effectLst/>
                <a:latin typeface="fkGroteskNeue"/>
              </a:rPr>
              <a:t>A co jeśli popełnimy błąd?</a:t>
            </a:r>
          </a:p>
          <a:p>
            <a:r>
              <a:rPr lang="pl-PL" sz="2200" b="0" i="0">
                <a:effectLst/>
                <a:latin typeface="fkGroteskNeue"/>
              </a:rPr>
              <a:t>Dr. Kowalski:</a:t>
            </a:r>
            <a:br>
              <a:rPr lang="pl-PL" sz="2200" b="0" i="0">
                <a:effectLst/>
                <a:latin typeface="fkGroteskNeue"/>
              </a:rPr>
            </a:br>
            <a:r>
              <a:rPr lang="pl-PL" sz="2200" b="0" i="0">
                <a:effectLst/>
                <a:latin typeface="fkGroteskNeue"/>
              </a:rPr>
              <a:t>Błędy to naturalna część nauki, Ewo. Ważne, żeby je zidentyfikować i zrozumieć, dlaczego tak się stało. Dzięki temu wiedza zostanie z nami na dłużej.</a:t>
            </a:r>
          </a:p>
          <a:p>
            <a:endParaRPr lang="pl-PL" sz="2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1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96E3-3171-4149-A05B-16ED5212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5400"/>
              <a:t>Motywacja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891F18-500D-4CEA-93A9-B5E0F3D7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l-PL" sz="2400"/>
              <a:t>Motywacja heterostatyczna – nie jest związana z potrzebą przywracania równowagi wewnętrznej organizmu ale wynika z dążenia do nowych doświadczeń, celów czy bodźców.</a:t>
            </a:r>
          </a:p>
          <a:p>
            <a:endParaRPr lang="pl-PL" sz="2400"/>
          </a:p>
          <a:p>
            <a:r>
              <a:rPr lang="pl-PL" sz="2400"/>
              <a:t>Motywacja hubrystyczna – polega na dążeniu do potwierdzania i zwiększania własnej wartości jako osoby, jednocześnie ujmując chęć dorównywania innym lub ich przewyższenia, w celu dowartościowania się </a:t>
            </a:r>
          </a:p>
          <a:p>
            <a:pPr marL="0" indent="0">
              <a:buNone/>
            </a:pPr>
            <a:r>
              <a:rPr lang="pl-PL" sz="2400"/>
              <a:t>[J.Kozielecki, Koncepcja transgresyjna człowieka analiza psychologiczna, PWN,Warszawa. 1987]</a:t>
            </a:r>
          </a:p>
        </p:txBody>
      </p:sp>
    </p:spTree>
    <p:extLst>
      <p:ext uri="{BB962C8B-B14F-4D97-AF65-F5344CB8AC3E}">
        <p14:creationId xmlns:p14="http://schemas.microsoft.com/office/powerpoint/2010/main" val="33369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B31A20-0CCC-09AA-FDF1-E537A548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E1FF41-B8AA-4496-A516-7E346BE8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/>
              <a:t>Studiowanie to różne perspektywy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B590936-77D6-2B4E-4583-0DE817686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4292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454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E94378-C7D0-59CC-5C37-91DFAC1D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 dirty="0"/>
              <a:t>Nauczyciel- dydaktyk- właściwości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B95D9-051D-7EEF-0791-143EBBE9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400" dirty="0"/>
              <a:t>Kompetencje merytoryczne</a:t>
            </a:r>
          </a:p>
          <a:p>
            <a:r>
              <a:rPr lang="pl-PL" sz="2400" dirty="0"/>
              <a:t>Kompetencje dydaktyczne</a:t>
            </a:r>
          </a:p>
          <a:p>
            <a:r>
              <a:rPr lang="pl-PL" sz="2400" dirty="0"/>
              <a:t>Kompetencje społeczne (wrażliwość społeczna)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2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EABB87-F4DD-28B0-A971-849AE30A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Etapy cyklu uczenia się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4A6AE-201B-D163-A69D-491660E2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l-PL" sz="1700">
                <a:latin typeface="Times New Roman" panose="02020603050405020304" pitchFamily="18" charset="0"/>
              </a:rPr>
              <a:t>1</a:t>
            </a:r>
            <a:r>
              <a:rPr lang="pl-PL" sz="1700" b="1">
                <a:latin typeface="Times New Roman" panose="02020603050405020304" pitchFamily="18" charset="0"/>
              </a:rPr>
              <a:t>.</a:t>
            </a:r>
            <a:r>
              <a:rPr lang="pl-PL" sz="1700" b="1" i="0">
                <a:effectLst/>
                <a:latin typeface="Times New Roman" panose="02020603050405020304" pitchFamily="18" charset="0"/>
              </a:rPr>
              <a:t> doświadczanie </a:t>
            </a:r>
            <a:r>
              <a:rPr lang="pl-PL" sz="1700" b="0" i="0">
                <a:effectLst/>
                <a:latin typeface="Times New Roman" panose="02020603050405020304" pitchFamily="18" charset="0"/>
              </a:rPr>
              <a:t>– w którym uczący się, wykonując zadanie, odwołują się do własnej wiedzy, doświadczeń i przeżyć;</a:t>
            </a:r>
          </a:p>
          <a:p>
            <a:pPr>
              <a:buNone/>
            </a:pPr>
            <a:r>
              <a:rPr lang="pl-PL" sz="1700">
                <a:latin typeface="Times New Roman" panose="02020603050405020304" pitchFamily="18" charset="0"/>
              </a:rPr>
              <a:t>2.</a:t>
            </a:r>
            <a:r>
              <a:rPr lang="pl-PL" sz="1700" b="0" i="0">
                <a:effectLst/>
                <a:latin typeface="Times New Roman" panose="02020603050405020304" pitchFamily="18" charset="0"/>
              </a:rPr>
              <a:t> </a:t>
            </a:r>
            <a:r>
              <a:rPr lang="pl-PL" sz="1700" b="1" i="0">
                <a:effectLst/>
                <a:latin typeface="Times New Roman" panose="02020603050405020304" pitchFamily="18" charset="0"/>
              </a:rPr>
              <a:t>refleksja i dyskusja </a:t>
            </a:r>
            <a:r>
              <a:rPr lang="pl-PL" sz="1700" b="0" i="0">
                <a:effectLst/>
                <a:latin typeface="Times New Roman" panose="02020603050405020304" pitchFamily="18" charset="0"/>
              </a:rPr>
              <a:t>– autorefleksja oraz wymiana opinii prowadzona w ramach pracy grupowej;</a:t>
            </a:r>
          </a:p>
          <a:p>
            <a:pPr>
              <a:buNone/>
            </a:pPr>
            <a:r>
              <a:rPr lang="pl-PL" sz="1700">
                <a:latin typeface="Times New Roman" panose="02020603050405020304" pitchFamily="18" charset="0"/>
              </a:rPr>
              <a:t>3.</a:t>
            </a:r>
            <a:r>
              <a:rPr lang="pl-PL" sz="1700" b="1" i="0">
                <a:effectLst/>
                <a:latin typeface="Times New Roman" panose="02020603050405020304" pitchFamily="18" charset="0"/>
              </a:rPr>
              <a:t>pogłębianie, porządkowanie lub korekta wiedzy </a:t>
            </a:r>
            <a:r>
              <a:rPr lang="pl-PL" sz="1700" b="0" i="0">
                <a:effectLst/>
                <a:latin typeface="Times New Roman" panose="02020603050405020304" pitchFamily="18" charset="0"/>
              </a:rPr>
              <a:t>– dzięki wykładom i studiowaniu literatury,</a:t>
            </a:r>
          </a:p>
          <a:p>
            <a:pPr marL="0" indent="0">
              <a:buNone/>
            </a:pPr>
            <a:r>
              <a:rPr lang="pl-PL" sz="1700">
                <a:latin typeface="Times New Roman" panose="02020603050405020304" pitchFamily="18" charset="0"/>
              </a:rPr>
              <a:t>4.</a:t>
            </a:r>
            <a:r>
              <a:rPr lang="pl-PL" sz="1700" b="1" i="0">
                <a:effectLst/>
                <a:latin typeface="Times New Roman" panose="02020603050405020304" pitchFamily="18" charset="0"/>
              </a:rPr>
              <a:t>własne eksperymentowanie </a:t>
            </a:r>
            <a:r>
              <a:rPr lang="pl-PL" sz="1700" b="0" i="0">
                <a:effectLst/>
                <a:latin typeface="Times New Roman" panose="02020603050405020304" pitchFamily="18" charset="0"/>
              </a:rPr>
              <a:t>– próba przeniesienia zdobytej wiedzy i umiejętności do codziennego życia, co implikuje nowe potrzeby i problemy, a zatem skłania do rozpoczynania cyklu uczenia się od początku</a:t>
            </a:r>
          </a:p>
          <a:p>
            <a:pPr marL="0" indent="0">
              <a:buNone/>
            </a:pPr>
            <a:endParaRPr lang="pl-PL" sz="1700" b="0" i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b="0" i="0">
                <a:effectLst/>
                <a:latin typeface="Times New Roman" panose="02020603050405020304" pitchFamily="18" charset="0"/>
              </a:rPr>
              <a:t>D.A. Kolb, Experiential learning. Experience as the source of learning and development, Prentice- Hall, Toronto 1984, s. 21–22</a:t>
            </a:r>
            <a:r>
              <a:rPr lang="pl-PL" sz="1700">
                <a:latin typeface="Times New Roman" panose="02020603050405020304" pitchFamily="18" charset="0"/>
              </a:rPr>
              <a:t>.</a:t>
            </a:r>
            <a:endParaRPr lang="pl-PL" sz="17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2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A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zrzut ekranu, Czcionka, diagram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EEFB147-DD55-ED13-67AC-A08102E9C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25" y="643467"/>
            <a:ext cx="72351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96E3-3171-4149-A05B-16ED5212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/>
              <a:t>Współczesne dążenie do upodmiotowienie studenta w procesie kształcenia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891F18-500D-4CEA-93A9-B5E0F3D7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l-PL" sz="2400" dirty="0"/>
              <a:t>kształtowanie poczucia współodpowiedzialności za wyniki swojego uczenia się, </a:t>
            </a:r>
          </a:p>
          <a:p>
            <a:r>
              <a:rPr lang="pl-PL" sz="2400" dirty="0"/>
              <a:t>wzmacnianie poczucia sprawczości,</a:t>
            </a:r>
          </a:p>
          <a:p>
            <a:r>
              <a:rPr lang="pl-PL" sz="2400" dirty="0"/>
              <a:t>zrozumienie i przyjęcie postawy konieczności uczenia się przez całe życie,</a:t>
            </a:r>
          </a:p>
          <a:p>
            <a:r>
              <a:rPr lang="pl-PL" sz="2400" dirty="0"/>
              <a:t>student, jako ekspert własnego rozwoju,</a:t>
            </a:r>
          </a:p>
          <a:p>
            <a:r>
              <a:rPr lang="pl-PL" sz="2400" dirty="0"/>
              <a:t>zmiana paradygmatu z podawania wiedzy na podążanie za zainteresowaniem studentów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23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1908</Words>
  <Application>Microsoft Office PowerPoint</Application>
  <PresentationFormat>Panoramiczny</PresentationFormat>
  <Paragraphs>192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fkGroteskNeue</vt:lpstr>
      <vt:lpstr>Times New Roman</vt:lpstr>
      <vt:lpstr>Wingdings</vt:lpstr>
      <vt:lpstr>Motyw pakietu Office</vt:lpstr>
      <vt:lpstr>Student aktywny czy pasywny w procesie kształcenia?</vt:lpstr>
      <vt:lpstr>Od tego się zaczyna….</vt:lpstr>
      <vt:lpstr>Pokolenie Z po maturze</vt:lpstr>
      <vt:lpstr>Motywacja</vt:lpstr>
      <vt:lpstr>Studiowanie to różne perspektywy</vt:lpstr>
      <vt:lpstr>Nauczyciel- dydaktyk- właściwości</vt:lpstr>
      <vt:lpstr>Etapy cyklu uczenia się</vt:lpstr>
      <vt:lpstr>Prezentacja programu PowerPoint</vt:lpstr>
      <vt:lpstr>Współczesne dążenie do upodmiotowienie studenta w procesie kształcenia</vt:lpstr>
      <vt:lpstr>Metody aktywizujące - pojęcie</vt:lpstr>
      <vt:lpstr>Miejsce aktywizacji w dydaktyce</vt:lpstr>
      <vt:lpstr>Typowe środki dydaktyczne</vt:lpstr>
      <vt:lpstr>Funkcje środków dydaktycznych</vt:lpstr>
      <vt:lpstr>Typy stylów uczenia się</vt:lpstr>
      <vt:lpstr>Typologia studentów</vt:lpstr>
      <vt:lpstr>Prezentacja programu PowerPoint</vt:lpstr>
      <vt:lpstr>Prezentacja programu PowerPoint</vt:lpstr>
      <vt:lpstr>Przyczyny bierności studentów</vt:lpstr>
      <vt:lpstr>Różne formy prowadzenia zajęć obowiązkowych i ich wpływ na postawy studenta</vt:lpstr>
      <vt:lpstr>Afirmacja postaw </vt:lpstr>
      <vt:lpstr>Jak uczyć żeby nie zanudzić….rozwiązania generalne</vt:lpstr>
      <vt:lpstr>Formy indywidualnego wsparcia studentów pasywnych</vt:lpstr>
      <vt:lpstr>Prezentacja programu PowerPoint</vt:lpstr>
      <vt:lpstr>Przegląd rozwiązań aktywizujących oczami studiujących</vt:lpstr>
      <vt:lpstr>Mikropoświadczenia</vt:lpstr>
      <vt:lpstr>Mikropoświadczenia jako forma (pro)aktywności studenta</vt:lpstr>
      <vt:lpstr>Informowanie studentów</vt:lpstr>
      <vt:lpstr>Zalety metod aktywizujących</vt:lpstr>
      <vt:lpstr>Idealny, aktywny student…</vt:lpstr>
      <vt:lpstr>Ważne</vt:lpstr>
      <vt:lpstr>Scenka rodzajowa 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aktywny czy pasywny w procesie kształcenia?</dc:title>
  <dc:creator>Agnieszka Ziółkowska</dc:creator>
  <cp:lastModifiedBy>Agnieszka Ziółkowska</cp:lastModifiedBy>
  <cp:revision>23</cp:revision>
  <dcterms:created xsi:type="dcterms:W3CDTF">2025-05-25T08:47:57Z</dcterms:created>
  <dcterms:modified xsi:type="dcterms:W3CDTF">2025-06-17T15:47:41Z</dcterms:modified>
</cp:coreProperties>
</file>