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7" r:id="rId9"/>
    <p:sldId id="298" r:id="rId10"/>
    <p:sldId id="299" r:id="rId11"/>
    <p:sldId id="300" r:id="rId12"/>
    <p:sldId id="301" r:id="rId13"/>
    <p:sldId id="302" r:id="rId14"/>
    <p:sldId id="309" r:id="rId15"/>
    <p:sldId id="310" r:id="rId16"/>
    <p:sldId id="311" r:id="rId17"/>
    <p:sldId id="312" r:id="rId18"/>
    <p:sldId id="313" r:id="rId19"/>
    <p:sldId id="315" r:id="rId20"/>
    <p:sldId id="316" r:id="rId21"/>
    <p:sldId id="263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14" r:id="rId30"/>
    <p:sldId id="446" r:id="rId31"/>
    <p:sldId id="448" r:id="rId32"/>
    <p:sldId id="443" r:id="rId33"/>
    <p:sldId id="449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1B80BA-FC77-45A9-85F6-E5B3F4565BF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7A9B04C-F85F-462E-A8A8-9C3AFEA9D8E6}">
      <dgm:prSet/>
      <dgm:spPr/>
      <dgm:t>
        <a:bodyPr/>
        <a:lstStyle/>
        <a:p>
          <a:r>
            <a:rPr lang="pl-PL"/>
            <a:t>Wartości w szkolnictwie wyższym pełnią funkcję:</a:t>
          </a:r>
          <a:endParaRPr lang="en-US"/>
        </a:p>
      </dgm:t>
    </dgm:pt>
    <dgm:pt modelId="{D161D140-A0E1-4506-99FE-59F65FF04D95}" type="parTrans" cxnId="{A92E5B7C-8F9A-4473-A39D-986A43B1BCC1}">
      <dgm:prSet/>
      <dgm:spPr/>
      <dgm:t>
        <a:bodyPr/>
        <a:lstStyle/>
        <a:p>
          <a:endParaRPr lang="en-US"/>
        </a:p>
      </dgm:t>
    </dgm:pt>
    <dgm:pt modelId="{9740F54A-9BAE-46AB-A039-0B2B98B5E2CA}" type="sibTrans" cxnId="{A92E5B7C-8F9A-4473-A39D-986A43B1BCC1}">
      <dgm:prSet/>
      <dgm:spPr/>
      <dgm:t>
        <a:bodyPr/>
        <a:lstStyle/>
        <a:p>
          <a:endParaRPr lang="en-US"/>
        </a:p>
      </dgm:t>
    </dgm:pt>
    <dgm:pt modelId="{4FD54423-1A3F-493E-A8A2-4456436F82E3}">
      <dgm:prSet/>
      <dgm:spPr/>
      <dgm:t>
        <a:bodyPr/>
        <a:lstStyle/>
        <a:p>
          <a:r>
            <a:rPr lang="pl-PL"/>
            <a:t>porządkującą, </a:t>
          </a:r>
          <a:endParaRPr lang="en-US"/>
        </a:p>
      </dgm:t>
    </dgm:pt>
    <dgm:pt modelId="{BE5C9F91-63B8-4A22-A301-A2B6202AECEE}" type="parTrans" cxnId="{03D808AE-DAE3-443F-A38E-27F7DCB49CA5}">
      <dgm:prSet/>
      <dgm:spPr/>
      <dgm:t>
        <a:bodyPr/>
        <a:lstStyle/>
        <a:p>
          <a:endParaRPr lang="en-US"/>
        </a:p>
      </dgm:t>
    </dgm:pt>
    <dgm:pt modelId="{5FABC4A0-F4C4-4196-B292-8C15F0408DB7}" type="sibTrans" cxnId="{03D808AE-DAE3-443F-A38E-27F7DCB49CA5}">
      <dgm:prSet/>
      <dgm:spPr/>
      <dgm:t>
        <a:bodyPr/>
        <a:lstStyle/>
        <a:p>
          <a:endParaRPr lang="en-US"/>
        </a:p>
      </dgm:t>
    </dgm:pt>
    <dgm:pt modelId="{F09DEB4D-1C71-43CD-A98F-7B44CA658E14}">
      <dgm:prSet/>
      <dgm:spPr/>
      <dgm:t>
        <a:bodyPr/>
        <a:lstStyle/>
        <a:p>
          <a:r>
            <a:rPr lang="pl-PL"/>
            <a:t>wyznaczają ramy działań, </a:t>
          </a:r>
          <a:endParaRPr lang="en-US"/>
        </a:p>
      </dgm:t>
    </dgm:pt>
    <dgm:pt modelId="{891EA34C-7C64-4F20-81A0-63249AB0A987}" type="parTrans" cxnId="{75EF8CF6-1380-4BA5-AC64-92C165D5D9F2}">
      <dgm:prSet/>
      <dgm:spPr/>
      <dgm:t>
        <a:bodyPr/>
        <a:lstStyle/>
        <a:p>
          <a:endParaRPr lang="en-US"/>
        </a:p>
      </dgm:t>
    </dgm:pt>
    <dgm:pt modelId="{5DD6057A-5740-48A6-A7A2-DC1A124871B7}" type="sibTrans" cxnId="{75EF8CF6-1380-4BA5-AC64-92C165D5D9F2}">
      <dgm:prSet/>
      <dgm:spPr/>
      <dgm:t>
        <a:bodyPr/>
        <a:lstStyle/>
        <a:p>
          <a:endParaRPr lang="en-US"/>
        </a:p>
      </dgm:t>
    </dgm:pt>
    <dgm:pt modelId="{39FE10D4-25C9-40DA-95BC-44FC76FBFC31}">
      <dgm:prSet/>
      <dgm:spPr/>
      <dgm:t>
        <a:bodyPr/>
        <a:lstStyle/>
        <a:p>
          <a:r>
            <a:rPr lang="pl-PL"/>
            <a:t>pełnią funkcję konsolidacyjną środowiska akademickiego, </a:t>
          </a:r>
          <a:endParaRPr lang="en-US"/>
        </a:p>
      </dgm:t>
    </dgm:pt>
    <dgm:pt modelId="{B397B992-D508-4B27-94D0-8CDB6702C7BD}" type="parTrans" cxnId="{48538CEF-FF41-46FE-BCAC-5EEFF7541528}">
      <dgm:prSet/>
      <dgm:spPr/>
      <dgm:t>
        <a:bodyPr/>
        <a:lstStyle/>
        <a:p>
          <a:endParaRPr lang="en-US"/>
        </a:p>
      </dgm:t>
    </dgm:pt>
    <dgm:pt modelId="{304A57E5-3C1A-4DFC-B769-A25B6FD40910}" type="sibTrans" cxnId="{48538CEF-FF41-46FE-BCAC-5EEFF7541528}">
      <dgm:prSet/>
      <dgm:spPr/>
      <dgm:t>
        <a:bodyPr/>
        <a:lstStyle/>
        <a:p>
          <a:endParaRPr lang="en-US"/>
        </a:p>
      </dgm:t>
    </dgm:pt>
    <dgm:pt modelId="{A43568BA-1B96-4B5F-9181-6221CA0764A7}">
      <dgm:prSet/>
      <dgm:spPr/>
      <dgm:t>
        <a:bodyPr/>
        <a:lstStyle/>
        <a:p>
          <a:r>
            <a:rPr lang="pl-PL"/>
            <a:t>stabilizującą,</a:t>
          </a:r>
          <a:endParaRPr lang="en-US"/>
        </a:p>
      </dgm:t>
    </dgm:pt>
    <dgm:pt modelId="{44434840-DC8D-4F83-98A7-9A59ABB2980E}" type="parTrans" cxnId="{DCA51FDC-2B69-4F83-AFFC-E4AC927DC13F}">
      <dgm:prSet/>
      <dgm:spPr/>
      <dgm:t>
        <a:bodyPr/>
        <a:lstStyle/>
        <a:p>
          <a:endParaRPr lang="en-US"/>
        </a:p>
      </dgm:t>
    </dgm:pt>
    <dgm:pt modelId="{7C5927F4-3590-42B9-802C-A5C71D8769D8}" type="sibTrans" cxnId="{DCA51FDC-2B69-4F83-AFFC-E4AC927DC13F}">
      <dgm:prSet/>
      <dgm:spPr/>
      <dgm:t>
        <a:bodyPr/>
        <a:lstStyle/>
        <a:p>
          <a:endParaRPr lang="en-US"/>
        </a:p>
      </dgm:t>
    </dgm:pt>
    <dgm:pt modelId="{E0B6DFA6-9DFD-478E-92DF-F54364487D24}">
      <dgm:prSet/>
      <dgm:spPr/>
      <dgm:t>
        <a:bodyPr/>
        <a:lstStyle/>
        <a:p>
          <a:r>
            <a:rPr lang="pl-PL"/>
            <a:t>ukierunkowują motywując do aktywności</a:t>
          </a:r>
          <a:endParaRPr lang="en-US"/>
        </a:p>
      </dgm:t>
    </dgm:pt>
    <dgm:pt modelId="{1BF1CD8D-1ADC-41C5-8C2D-4A5397D63E7C}" type="parTrans" cxnId="{5184ED5E-98A9-4EEB-AF36-67C2C999E9FD}">
      <dgm:prSet/>
      <dgm:spPr/>
      <dgm:t>
        <a:bodyPr/>
        <a:lstStyle/>
        <a:p>
          <a:endParaRPr lang="en-US"/>
        </a:p>
      </dgm:t>
    </dgm:pt>
    <dgm:pt modelId="{18513A37-0DE1-43CA-9B26-C13193FABB93}" type="sibTrans" cxnId="{5184ED5E-98A9-4EEB-AF36-67C2C999E9FD}">
      <dgm:prSet/>
      <dgm:spPr/>
      <dgm:t>
        <a:bodyPr/>
        <a:lstStyle/>
        <a:p>
          <a:endParaRPr lang="en-US"/>
        </a:p>
      </dgm:t>
    </dgm:pt>
    <dgm:pt modelId="{2C569577-2A50-424D-BAE5-4AB80F942D63}" type="pres">
      <dgm:prSet presAssocID="{F81B80BA-FC77-45A9-85F6-E5B3F4565BFC}" presName="linear" presStyleCnt="0">
        <dgm:presLayoutVars>
          <dgm:animLvl val="lvl"/>
          <dgm:resizeHandles val="exact"/>
        </dgm:presLayoutVars>
      </dgm:prSet>
      <dgm:spPr/>
    </dgm:pt>
    <dgm:pt modelId="{3C391F52-3F7E-4669-AE4F-6DC0EA06B64B}" type="pres">
      <dgm:prSet presAssocID="{47A9B04C-F85F-462E-A8A8-9C3AFEA9D8E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A078706-9DAD-4318-9A27-3BAC1890FB7B}" type="pres">
      <dgm:prSet presAssocID="{47A9B04C-F85F-462E-A8A8-9C3AFEA9D8E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377BD28-90B7-4D66-867A-D7C18DF7AB55}" type="presOf" srcId="{4FD54423-1A3F-493E-A8A2-4456436F82E3}" destId="{EA078706-9DAD-4318-9A27-3BAC1890FB7B}" srcOrd="0" destOrd="0" presId="urn:microsoft.com/office/officeart/2005/8/layout/vList2"/>
    <dgm:cxn modelId="{7161D25D-5185-480A-84CC-4C4878A35FC2}" type="presOf" srcId="{A43568BA-1B96-4B5F-9181-6221CA0764A7}" destId="{EA078706-9DAD-4318-9A27-3BAC1890FB7B}" srcOrd="0" destOrd="3" presId="urn:microsoft.com/office/officeart/2005/8/layout/vList2"/>
    <dgm:cxn modelId="{5184ED5E-98A9-4EEB-AF36-67C2C999E9FD}" srcId="{47A9B04C-F85F-462E-A8A8-9C3AFEA9D8E6}" destId="{E0B6DFA6-9DFD-478E-92DF-F54364487D24}" srcOrd="4" destOrd="0" parTransId="{1BF1CD8D-1ADC-41C5-8C2D-4A5397D63E7C}" sibTransId="{18513A37-0DE1-43CA-9B26-C13193FABB93}"/>
    <dgm:cxn modelId="{DCEC6456-4A62-49A2-A216-8D28AB5D7514}" type="presOf" srcId="{F81B80BA-FC77-45A9-85F6-E5B3F4565BFC}" destId="{2C569577-2A50-424D-BAE5-4AB80F942D63}" srcOrd="0" destOrd="0" presId="urn:microsoft.com/office/officeart/2005/8/layout/vList2"/>
    <dgm:cxn modelId="{A92E5B7C-8F9A-4473-A39D-986A43B1BCC1}" srcId="{F81B80BA-FC77-45A9-85F6-E5B3F4565BFC}" destId="{47A9B04C-F85F-462E-A8A8-9C3AFEA9D8E6}" srcOrd="0" destOrd="0" parTransId="{D161D140-A0E1-4506-99FE-59F65FF04D95}" sibTransId="{9740F54A-9BAE-46AB-A039-0B2B98B5E2CA}"/>
    <dgm:cxn modelId="{88426A83-26EA-4F73-89F6-770A510121E7}" type="presOf" srcId="{F09DEB4D-1C71-43CD-A98F-7B44CA658E14}" destId="{EA078706-9DAD-4318-9A27-3BAC1890FB7B}" srcOrd="0" destOrd="1" presId="urn:microsoft.com/office/officeart/2005/8/layout/vList2"/>
    <dgm:cxn modelId="{03D808AE-DAE3-443F-A38E-27F7DCB49CA5}" srcId="{47A9B04C-F85F-462E-A8A8-9C3AFEA9D8E6}" destId="{4FD54423-1A3F-493E-A8A2-4456436F82E3}" srcOrd="0" destOrd="0" parTransId="{BE5C9F91-63B8-4A22-A301-A2B6202AECEE}" sibTransId="{5FABC4A0-F4C4-4196-B292-8C15F0408DB7}"/>
    <dgm:cxn modelId="{DCA51FDC-2B69-4F83-AFFC-E4AC927DC13F}" srcId="{47A9B04C-F85F-462E-A8A8-9C3AFEA9D8E6}" destId="{A43568BA-1B96-4B5F-9181-6221CA0764A7}" srcOrd="3" destOrd="0" parTransId="{44434840-DC8D-4F83-98A7-9A59ABB2980E}" sibTransId="{7C5927F4-3590-42B9-802C-A5C71D8769D8}"/>
    <dgm:cxn modelId="{708EA5E2-8E14-4477-BD51-743BA23EFBE3}" type="presOf" srcId="{39FE10D4-25C9-40DA-95BC-44FC76FBFC31}" destId="{EA078706-9DAD-4318-9A27-3BAC1890FB7B}" srcOrd="0" destOrd="2" presId="urn:microsoft.com/office/officeart/2005/8/layout/vList2"/>
    <dgm:cxn modelId="{AB7E7CE6-F169-49A0-B920-8849AFCB7FE6}" type="presOf" srcId="{E0B6DFA6-9DFD-478E-92DF-F54364487D24}" destId="{EA078706-9DAD-4318-9A27-3BAC1890FB7B}" srcOrd="0" destOrd="4" presId="urn:microsoft.com/office/officeart/2005/8/layout/vList2"/>
    <dgm:cxn modelId="{28A4D3EC-E554-482F-AB9F-F91DA9A6B430}" type="presOf" srcId="{47A9B04C-F85F-462E-A8A8-9C3AFEA9D8E6}" destId="{3C391F52-3F7E-4669-AE4F-6DC0EA06B64B}" srcOrd="0" destOrd="0" presId="urn:microsoft.com/office/officeart/2005/8/layout/vList2"/>
    <dgm:cxn modelId="{48538CEF-FF41-46FE-BCAC-5EEFF7541528}" srcId="{47A9B04C-F85F-462E-A8A8-9C3AFEA9D8E6}" destId="{39FE10D4-25C9-40DA-95BC-44FC76FBFC31}" srcOrd="2" destOrd="0" parTransId="{B397B992-D508-4B27-94D0-8CDB6702C7BD}" sibTransId="{304A57E5-3C1A-4DFC-B769-A25B6FD40910}"/>
    <dgm:cxn modelId="{75EF8CF6-1380-4BA5-AC64-92C165D5D9F2}" srcId="{47A9B04C-F85F-462E-A8A8-9C3AFEA9D8E6}" destId="{F09DEB4D-1C71-43CD-A98F-7B44CA658E14}" srcOrd="1" destOrd="0" parTransId="{891EA34C-7C64-4F20-81A0-63249AB0A987}" sibTransId="{5DD6057A-5740-48A6-A7A2-DC1A124871B7}"/>
    <dgm:cxn modelId="{96C8AB3B-8DF2-4015-AA1E-BECA04DBEEB5}" type="presParOf" srcId="{2C569577-2A50-424D-BAE5-4AB80F942D63}" destId="{3C391F52-3F7E-4669-AE4F-6DC0EA06B64B}" srcOrd="0" destOrd="0" presId="urn:microsoft.com/office/officeart/2005/8/layout/vList2"/>
    <dgm:cxn modelId="{8900736B-ECC0-4E0E-A7D8-9242ED938B77}" type="presParOf" srcId="{2C569577-2A50-424D-BAE5-4AB80F942D63}" destId="{EA078706-9DAD-4318-9A27-3BAC1890FB7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9492DE-1876-4DC3-A1B7-A2104B192E5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CDEA4EB-9B18-4577-B227-4B77EF84A4D3}">
      <dgm:prSet/>
      <dgm:spPr/>
      <dgm:t>
        <a:bodyPr/>
        <a:lstStyle/>
        <a:p>
          <a:r>
            <a:rPr lang="pl-PL"/>
            <a:t>art. 73 Konstytucji RP „</a:t>
          </a:r>
          <a:r>
            <a:rPr lang="pl-PL" b="1"/>
            <a:t>Każdemu zapewnia się wolność twórczości artystycznej, badań naukowych oraz ogłaszania ich wyników, wolność nauczania, a także wolność korzystania z dóbr kultury”</a:t>
          </a:r>
          <a:endParaRPr lang="en-US"/>
        </a:p>
      </dgm:t>
    </dgm:pt>
    <dgm:pt modelId="{D8642C74-20BB-48D7-84A5-C87032A37D1E}" type="parTrans" cxnId="{4D206598-C268-4B99-A2D2-F11646E6CB60}">
      <dgm:prSet/>
      <dgm:spPr/>
      <dgm:t>
        <a:bodyPr/>
        <a:lstStyle/>
        <a:p>
          <a:endParaRPr lang="en-US"/>
        </a:p>
      </dgm:t>
    </dgm:pt>
    <dgm:pt modelId="{61029BD1-8366-466A-8EAB-863233FFB238}" type="sibTrans" cxnId="{4D206598-C268-4B99-A2D2-F11646E6CB60}">
      <dgm:prSet/>
      <dgm:spPr/>
      <dgm:t>
        <a:bodyPr/>
        <a:lstStyle/>
        <a:p>
          <a:endParaRPr lang="en-US"/>
        </a:p>
      </dgm:t>
    </dgm:pt>
    <dgm:pt modelId="{097F06B2-AFF8-4AF3-871A-377F180BFF80}">
      <dgm:prSet/>
      <dgm:spPr/>
      <dgm:t>
        <a:bodyPr/>
        <a:lstStyle/>
        <a:p>
          <a:r>
            <a:rPr lang="pl-PL"/>
            <a:t>Preambuła do ustawy p.s.w.n., gwarantuje swobodę w kształceniu i działalności naukowej, </a:t>
          </a:r>
          <a:r>
            <a:rPr lang="pl-PL" b="1"/>
            <a:t>bez ingerencji zewnętrznych</a:t>
          </a:r>
          <a:endParaRPr lang="en-US"/>
        </a:p>
      </dgm:t>
    </dgm:pt>
    <dgm:pt modelId="{4C3DA635-7A04-4E66-AB50-CAA1D12A2DDB}" type="parTrans" cxnId="{5D30E4CE-DE08-47B2-B2BD-94A4745E1F45}">
      <dgm:prSet/>
      <dgm:spPr/>
      <dgm:t>
        <a:bodyPr/>
        <a:lstStyle/>
        <a:p>
          <a:endParaRPr lang="en-US"/>
        </a:p>
      </dgm:t>
    </dgm:pt>
    <dgm:pt modelId="{6EFF756D-4C93-46E0-9534-615B950E1F65}" type="sibTrans" cxnId="{5D30E4CE-DE08-47B2-B2BD-94A4745E1F45}">
      <dgm:prSet/>
      <dgm:spPr/>
      <dgm:t>
        <a:bodyPr/>
        <a:lstStyle/>
        <a:p>
          <a:endParaRPr lang="en-US"/>
        </a:p>
      </dgm:t>
    </dgm:pt>
    <dgm:pt modelId="{A9B4D9C8-B98B-485F-AF41-804049467232}" type="pres">
      <dgm:prSet presAssocID="{649492DE-1876-4DC3-A1B7-A2104B192E5C}" presName="linear" presStyleCnt="0">
        <dgm:presLayoutVars>
          <dgm:animLvl val="lvl"/>
          <dgm:resizeHandles val="exact"/>
        </dgm:presLayoutVars>
      </dgm:prSet>
      <dgm:spPr/>
    </dgm:pt>
    <dgm:pt modelId="{0501B0D8-2E4C-43DB-9A9F-C7C9FDE9743D}" type="pres">
      <dgm:prSet presAssocID="{9CDEA4EB-9B18-4577-B227-4B77EF84A4D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C8B166A-7E4C-4F3A-A992-0B250A22CF2A}" type="pres">
      <dgm:prSet presAssocID="{61029BD1-8366-466A-8EAB-863233FFB238}" presName="spacer" presStyleCnt="0"/>
      <dgm:spPr/>
    </dgm:pt>
    <dgm:pt modelId="{CC21F631-C31F-475F-B680-F1CD1DCCBDAA}" type="pres">
      <dgm:prSet presAssocID="{097F06B2-AFF8-4AF3-871A-377F180BFF8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096660A-7B93-4910-AEBE-175F592FED45}" type="presOf" srcId="{9CDEA4EB-9B18-4577-B227-4B77EF84A4D3}" destId="{0501B0D8-2E4C-43DB-9A9F-C7C9FDE9743D}" srcOrd="0" destOrd="0" presId="urn:microsoft.com/office/officeart/2005/8/layout/vList2"/>
    <dgm:cxn modelId="{D0AEBD33-CA57-48B8-A450-94384A9B66EA}" type="presOf" srcId="{649492DE-1876-4DC3-A1B7-A2104B192E5C}" destId="{A9B4D9C8-B98B-485F-AF41-804049467232}" srcOrd="0" destOrd="0" presId="urn:microsoft.com/office/officeart/2005/8/layout/vList2"/>
    <dgm:cxn modelId="{EF3C6B46-CC1F-4A11-9948-FEB987FE57CA}" type="presOf" srcId="{097F06B2-AFF8-4AF3-871A-377F180BFF80}" destId="{CC21F631-C31F-475F-B680-F1CD1DCCBDAA}" srcOrd="0" destOrd="0" presId="urn:microsoft.com/office/officeart/2005/8/layout/vList2"/>
    <dgm:cxn modelId="{4D206598-C268-4B99-A2D2-F11646E6CB60}" srcId="{649492DE-1876-4DC3-A1B7-A2104B192E5C}" destId="{9CDEA4EB-9B18-4577-B227-4B77EF84A4D3}" srcOrd="0" destOrd="0" parTransId="{D8642C74-20BB-48D7-84A5-C87032A37D1E}" sibTransId="{61029BD1-8366-466A-8EAB-863233FFB238}"/>
    <dgm:cxn modelId="{5D30E4CE-DE08-47B2-B2BD-94A4745E1F45}" srcId="{649492DE-1876-4DC3-A1B7-A2104B192E5C}" destId="{097F06B2-AFF8-4AF3-871A-377F180BFF80}" srcOrd="1" destOrd="0" parTransId="{4C3DA635-7A04-4E66-AB50-CAA1D12A2DDB}" sibTransId="{6EFF756D-4C93-46E0-9534-615B950E1F65}"/>
    <dgm:cxn modelId="{2DF1CD6A-CC8C-43E9-8EF4-DA1305794406}" type="presParOf" srcId="{A9B4D9C8-B98B-485F-AF41-804049467232}" destId="{0501B0D8-2E4C-43DB-9A9F-C7C9FDE9743D}" srcOrd="0" destOrd="0" presId="urn:microsoft.com/office/officeart/2005/8/layout/vList2"/>
    <dgm:cxn modelId="{2E996F4E-255C-4FA9-9995-5817F69DAFE1}" type="presParOf" srcId="{A9B4D9C8-B98B-485F-AF41-804049467232}" destId="{AC8B166A-7E4C-4F3A-A992-0B250A22CF2A}" srcOrd="1" destOrd="0" presId="urn:microsoft.com/office/officeart/2005/8/layout/vList2"/>
    <dgm:cxn modelId="{54368E36-A3F9-4798-B583-D0EC0EAB4CE1}" type="presParOf" srcId="{A9B4D9C8-B98B-485F-AF41-804049467232}" destId="{CC21F631-C31F-475F-B680-F1CD1DCCBDA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7779B7-E751-4808-A83D-32227C3AC4A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41647F5-98AE-47FF-8570-5D21EC28AC0D}">
      <dgm:prSet/>
      <dgm:spPr/>
      <dgm:t>
        <a:bodyPr/>
        <a:lstStyle/>
        <a:p>
          <a:r>
            <a:rPr lang="pl-PL"/>
            <a:t>1. Odpowiedzialność dyscyplinarna: nauczycieli akademickich, studentów i doktorantów, regulowana w pswn w dziale VII ustawy (skutek personalny)</a:t>
          </a:r>
          <a:endParaRPr lang="en-US"/>
        </a:p>
      </dgm:t>
    </dgm:pt>
    <dgm:pt modelId="{CD499D12-5B2D-48B3-94F1-E98A579866F8}" type="parTrans" cxnId="{BA25513E-B938-4096-AF98-75EA647798A5}">
      <dgm:prSet/>
      <dgm:spPr/>
      <dgm:t>
        <a:bodyPr/>
        <a:lstStyle/>
        <a:p>
          <a:endParaRPr lang="en-US"/>
        </a:p>
      </dgm:t>
    </dgm:pt>
    <dgm:pt modelId="{EA6637AE-EAAB-4C45-81FB-CBA712D8AD9D}" type="sibTrans" cxnId="{BA25513E-B938-4096-AF98-75EA647798A5}">
      <dgm:prSet/>
      <dgm:spPr/>
      <dgm:t>
        <a:bodyPr/>
        <a:lstStyle/>
        <a:p>
          <a:endParaRPr lang="en-US"/>
        </a:p>
      </dgm:t>
    </dgm:pt>
    <dgm:pt modelId="{38E349F5-045B-4830-9210-6AAADF639B81}">
      <dgm:prSet/>
      <dgm:spPr/>
      <dgm:t>
        <a:bodyPr/>
        <a:lstStyle/>
        <a:p>
          <a:r>
            <a:rPr lang="pl-PL"/>
            <a:t>2.Utrata zaufania w środowisku akademickim (skutki personalne)</a:t>
          </a:r>
          <a:endParaRPr lang="en-US"/>
        </a:p>
      </dgm:t>
    </dgm:pt>
    <dgm:pt modelId="{3301CFD4-E64E-46F4-B466-DFE31DA0F145}" type="parTrans" cxnId="{68649BE1-DA28-442F-BDFA-85B719EE02E4}">
      <dgm:prSet/>
      <dgm:spPr/>
      <dgm:t>
        <a:bodyPr/>
        <a:lstStyle/>
        <a:p>
          <a:endParaRPr lang="en-US"/>
        </a:p>
      </dgm:t>
    </dgm:pt>
    <dgm:pt modelId="{F99D884D-D9A8-477C-94EF-DA37E1E16889}" type="sibTrans" cxnId="{68649BE1-DA28-442F-BDFA-85B719EE02E4}">
      <dgm:prSet/>
      <dgm:spPr/>
      <dgm:t>
        <a:bodyPr/>
        <a:lstStyle/>
        <a:p>
          <a:endParaRPr lang="en-US"/>
        </a:p>
      </dgm:t>
    </dgm:pt>
    <dgm:pt modelId="{EB9B75A3-AC4F-49F8-AC44-BFB632D4B514}">
      <dgm:prSet/>
      <dgm:spPr/>
      <dgm:t>
        <a:bodyPr/>
        <a:lstStyle/>
        <a:p>
          <a:r>
            <a:rPr lang="pl-PL"/>
            <a:t>3.Negatywny wizerunek uczelni/ środowiska akademickiego (skutek generalny)</a:t>
          </a:r>
          <a:endParaRPr lang="en-US"/>
        </a:p>
      </dgm:t>
    </dgm:pt>
    <dgm:pt modelId="{7DE62655-5211-4014-B8C8-DDE21BF6E7B0}" type="parTrans" cxnId="{220F83EE-C64F-4FB5-8FFC-F533DD1A1BC0}">
      <dgm:prSet/>
      <dgm:spPr/>
      <dgm:t>
        <a:bodyPr/>
        <a:lstStyle/>
        <a:p>
          <a:endParaRPr lang="en-US"/>
        </a:p>
      </dgm:t>
    </dgm:pt>
    <dgm:pt modelId="{18C67065-32C1-4616-8872-9B544807D42A}" type="sibTrans" cxnId="{220F83EE-C64F-4FB5-8FFC-F533DD1A1BC0}">
      <dgm:prSet/>
      <dgm:spPr/>
      <dgm:t>
        <a:bodyPr/>
        <a:lstStyle/>
        <a:p>
          <a:endParaRPr lang="en-US"/>
        </a:p>
      </dgm:t>
    </dgm:pt>
    <dgm:pt modelId="{576FFF5B-B6F5-44AF-8789-DD8E5764E3CE}" type="pres">
      <dgm:prSet presAssocID="{707779B7-E751-4808-A83D-32227C3AC4A3}" presName="linear" presStyleCnt="0">
        <dgm:presLayoutVars>
          <dgm:animLvl val="lvl"/>
          <dgm:resizeHandles val="exact"/>
        </dgm:presLayoutVars>
      </dgm:prSet>
      <dgm:spPr/>
    </dgm:pt>
    <dgm:pt modelId="{785EED07-6F9F-4D2E-A2F7-7323654330EA}" type="pres">
      <dgm:prSet presAssocID="{941647F5-98AE-47FF-8570-5D21EC28AC0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35F7FD5-6467-47A1-8E09-B4A1CFED8361}" type="pres">
      <dgm:prSet presAssocID="{EA6637AE-EAAB-4C45-81FB-CBA712D8AD9D}" presName="spacer" presStyleCnt="0"/>
      <dgm:spPr/>
    </dgm:pt>
    <dgm:pt modelId="{623C79DE-5F05-451E-92D3-FEBB276A1D76}" type="pres">
      <dgm:prSet presAssocID="{38E349F5-045B-4830-9210-6AAADF639B8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96D37CA-9E49-4E84-9F6F-856E1277208C}" type="pres">
      <dgm:prSet presAssocID="{F99D884D-D9A8-477C-94EF-DA37E1E16889}" presName="spacer" presStyleCnt="0"/>
      <dgm:spPr/>
    </dgm:pt>
    <dgm:pt modelId="{A0EB1C68-4CAC-4986-86D6-48C27757E4AF}" type="pres">
      <dgm:prSet presAssocID="{EB9B75A3-AC4F-49F8-AC44-BFB632D4B51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A25513E-B938-4096-AF98-75EA647798A5}" srcId="{707779B7-E751-4808-A83D-32227C3AC4A3}" destId="{941647F5-98AE-47FF-8570-5D21EC28AC0D}" srcOrd="0" destOrd="0" parTransId="{CD499D12-5B2D-48B3-94F1-E98A579866F8}" sibTransId="{EA6637AE-EAAB-4C45-81FB-CBA712D8AD9D}"/>
    <dgm:cxn modelId="{4AE9468C-606E-4D8F-9F02-B153120848D5}" type="presOf" srcId="{941647F5-98AE-47FF-8570-5D21EC28AC0D}" destId="{785EED07-6F9F-4D2E-A2F7-7323654330EA}" srcOrd="0" destOrd="0" presId="urn:microsoft.com/office/officeart/2005/8/layout/vList2"/>
    <dgm:cxn modelId="{8D2B3A92-47D1-4813-96C0-FC19701625ED}" type="presOf" srcId="{EB9B75A3-AC4F-49F8-AC44-BFB632D4B514}" destId="{A0EB1C68-4CAC-4986-86D6-48C27757E4AF}" srcOrd="0" destOrd="0" presId="urn:microsoft.com/office/officeart/2005/8/layout/vList2"/>
    <dgm:cxn modelId="{D267C093-6DD1-4862-9F21-9263CF0C709A}" type="presOf" srcId="{707779B7-E751-4808-A83D-32227C3AC4A3}" destId="{576FFF5B-B6F5-44AF-8789-DD8E5764E3CE}" srcOrd="0" destOrd="0" presId="urn:microsoft.com/office/officeart/2005/8/layout/vList2"/>
    <dgm:cxn modelId="{68649BE1-DA28-442F-BDFA-85B719EE02E4}" srcId="{707779B7-E751-4808-A83D-32227C3AC4A3}" destId="{38E349F5-045B-4830-9210-6AAADF639B81}" srcOrd="1" destOrd="0" parTransId="{3301CFD4-E64E-46F4-B466-DFE31DA0F145}" sibTransId="{F99D884D-D9A8-477C-94EF-DA37E1E16889}"/>
    <dgm:cxn modelId="{220F83EE-C64F-4FB5-8FFC-F533DD1A1BC0}" srcId="{707779B7-E751-4808-A83D-32227C3AC4A3}" destId="{EB9B75A3-AC4F-49F8-AC44-BFB632D4B514}" srcOrd="2" destOrd="0" parTransId="{7DE62655-5211-4014-B8C8-DDE21BF6E7B0}" sibTransId="{18C67065-32C1-4616-8872-9B544807D42A}"/>
    <dgm:cxn modelId="{98BE60F5-99A5-44EF-B355-6A24D79612AA}" type="presOf" srcId="{38E349F5-045B-4830-9210-6AAADF639B81}" destId="{623C79DE-5F05-451E-92D3-FEBB276A1D76}" srcOrd="0" destOrd="0" presId="urn:microsoft.com/office/officeart/2005/8/layout/vList2"/>
    <dgm:cxn modelId="{4BCD0717-9031-4CC9-8F07-B48EBFD4E190}" type="presParOf" srcId="{576FFF5B-B6F5-44AF-8789-DD8E5764E3CE}" destId="{785EED07-6F9F-4D2E-A2F7-7323654330EA}" srcOrd="0" destOrd="0" presId="urn:microsoft.com/office/officeart/2005/8/layout/vList2"/>
    <dgm:cxn modelId="{37B39992-F764-432F-A933-0438F34CD1F5}" type="presParOf" srcId="{576FFF5B-B6F5-44AF-8789-DD8E5764E3CE}" destId="{335F7FD5-6467-47A1-8E09-B4A1CFED8361}" srcOrd="1" destOrd="0" presId="urn:microsoft.com/office/officeart/2005/8/layout/vList2"/>
    <dgm:cxn modelId="{9254A6A8-0BDB-4957-AF34-38290F815829}" type="presParOf" srcId="{576FFF5B-B6F5-44AF-8789-DD8E5764E3CE}" destId="{623C79DE-5F05-451E-92D3-FEBB276A1D76}" srcOrd="2" destOrd="0" presId="urn:microsoft.com/office/officeart/2005/8/layout/vList2"/>
    <dgm:cxn modelId="{46B10ED5-2514-4F4E-BCC7-07749CFD0612}" type="presParOf" srcId="{576FFF5B-B6F5-44AF-8789-DD8E5764E3CE}" destId="{096D37CA-9E49-4E84-9F6F-856E1277208C}" srcOrd="3" destOrd="0" presId="urn:microsoft.com/office/officeart/2005/8/layout/vList2"/>
    <dgm:cxn modelId="{63543591-8377-439F-AF78-EC6B3CA20B30}" type="presParOf" srcId="{576FFF5B-B6F5-44AF-8789-DD8E5764E3CE}" destId="{A0EB1C68-4CAC-4986-86D6-48C27757E4A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C0EDDF-1589-4CF4-BC7E-CF448599C2B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455766B-5D5C-4336-8338-867AFC6D1B50}">
      <dgm:prSet/>
      <dgm:spPr/>
      <dgm:t>
        <a:bodyPr/>
        <a:lstStyle/>
        <a:p>
          <a:r>
            <a:rPr lang="pl-PL"/>
            <a:t>Negacja wartości aksjologicznych oznacza nie tylko zaprzeczenie idei uniwersytetu ale także wpływa ujemnie na jakość kształcenia i pracy naukowej. </a:t>
          </a:r>
          <a:endParaRPr lang="en-US"/>
        </a:p>
      </dgm:t>
    </dgm:pt>
    <dgm:pt modelId="{0DD533BC-7A81-45D0-AAAE-A83DC8CA13F9}" type="parTrans" cxnId="{A9A55011-5106-41AA-9F3D-4B1E6C4A99A9}">
      <dgm:prSet/>
      <dgm:spPr/>
      <dgm:t>
        <a:bodyPr/>
        <a:lstStyle/>
        <a:p>
          <a:endParaRPr lang="en-US"/>
        </a:p>
      </dgm:t>
    </dgm:pt>
    <dgm:pt modelId="{30C9018B-05E7-4A9D-9C20-B67D0EAE8733}" type="sibTrans" cxnId="{A9A55011-5106-41AA-9F3D-4B1E6C4A99A9}">
      <dgm:prSet/>
      <dgm:spPr/>
      <dgm:t>
        <a:bodyPr/>
        <a:lstStyle/>
        <a:p>
          <a:endParaRPr lang="en-US"/>
        </a:p>
      </dgm:t>
    </dgm:pt>
    <dgm:pt modelId="{CA1CE957-2778-4354-8B83-D1E523EADF31}">
      <dgm:prSet/>
      <dgm:spPr/>
      <dgm:t>
        <a:bodyPr/>
        <a:lstStyle/>
        <a:p>
          <a:r>
            <a:rPr lang="pl-PL"/>
            <a:t>Afirmacja wartości pozwala na ich poznanie, respektowanie oraz trwałe czerpanie z nich inspiracji. </a:t>
          </a:r>
          <a:endParaRPr lang="en-US"/>
        </a:p>
      </dgm:t>
    </dgm:pt>
    <dgm:pt modelId="{C79442BE-9414-4F60-B1BB-6618135AD1F2}" type="parTrans" cxnId="{5EBE1965-298B-4263-A280-1FF0A99E225D}">
      <dgm:prSet/>
      <dgm:spPr/>
      <dgm:t>
        <a:bodyPr/>
        <a:lstStyle/>
        <a:p>
          <a:endParaRPr lang="en-US"/>
        </a:p>
      </dgm:t>
    </dgm:pt>
    <dgm:pt modelId="{6FFA04D9-0295-4AA0-8212-C4E9F90005DF}" type="sibTrans" cxnId="{5EBE1965-298B-4263-A280-1FF0A99E225D}">
      <dgm:prSet/>
      <dgm:spPr/>
      <dgm:t>
        <a:bodyPr/>
        <a:lstStyle/>
        <a:p>
          <a:endParaRPr lang="en-US"/>
        </a:p>
      </dgm:t>
    </dgm:pt>
    <dgm:pt modelId="{2AF250B2-606A-4830-AF3C-BED506B02CE5}">
      <dgm:prSet/>
      <dgm:spPr/>
      <dgm:t>
        <a:bodyPr/>
        <a:lstStyle/>
        <a:p>
          <a:r>
            <a:rPr lang="pl-PL"/>
            <a:t>Nie mogą pozostać jedynie abstrakcyjnymi wymogami, stąd ważne jest odwoływanie się do nich ale także informowanie i wykładnia wartości akademickich. </a:t>
          </a:r>
          <a:endParaRPr lang="en-US"/>
        </a:p>
      </dgm:t>
    </dgm:pt>
    <dgm:pt modelId="{2F04DF5C-08C0-4D53-9468-E50197514900}" type="parTrans" cxnId="{A5B0C694-4712-416E-B9AA-BEBA17ABE477}">
      <dgm:prSet/>
      <dgm:spPr/>
      <dgm:t>
        <a:bodyPr/>
        <a:lstStyle/>
        <a:p>
          <a:endParaRPr lang="en-US"/>
        </a:p>
      </dgm:t>
    </dgm:pt>
    <dgm:pt modelId="{5F124C68-1B6D-41D6-A8E3-C8CE2FA1AAF8}" type="sibTrans" cxnId="{A5B0C694-4712-416E-B9AA-BEBA17ABE477}">
      <dgm:prSet/>
      <dgm:spPr/>
      <dgm:t>
        <a:bodyPr/>
        <a:lstStyle/>
        <a:p>
          <a:endParaRPr lang="en-US"/>
        </a:p>
      </dgm:t>
    </dgm:pt>
    <dgm:pt modelId="{6E071BA5-FE7E-418E-AD3E-77C2E7AB84A3}" type="pres">
      <dgm:prSet presAssocID="{5AC0EDDF-1589-4CF4-BC7E-CF448599C2B1}" presName="linear" presStyleCnt="0">
        <dgm:presLayoutVars>
          <dgm:animLvl val="lvl"/>
          <dgm:resizeHandles val="exact"/>
        </dgm:presLayoutVars>
      </dgm:prSet>
      <dgm:spPr/>
    </dgm:pt>
    <dgm:pt modelId="{FBD13169-3D45-4C4C-99D5-382616AF7D13}" type="pres">
      <dgm:prSet presAssocID="{D455766B-5D5C-4336-8338-867AFC6D1B5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B18A990-1BDB-475F-916C-6E6D0AD2D691}" type="pres">
      <dgm:prSet presAssocID="{30C9018B-05E7-4A9D-9C20-B67D0EAE8733}" presName="spacer" presStyleCnt="0"/>
      <dgm:spPr/>
    </dgm:pt>
    <dgm:pt modelId="{F2AD7819-7F55-45E0-B740-E1A2FEB67464}" type="pres">
      <dgm:prSet presAssocID="{CA1CE957-2778-4354-8B83-D1E523EADF3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B547227-5653-4ABC-ABC6-81054B8BC06B}" type="pres">
      <dgm:prSet presAssocID="{6FFA04D9-0295-4AA0-8212-C4E9F90005DF}" presName="spacer" presStyleCnt="0"/>
      <dgm:spPr/>
    </dgm:pt>
    <dgm:pt modelId="{4D1168D2-12B1-4DD5-8D7B-2C19ECC3F577}" type="pres">
      <dgm:prSet presAssocID="{2AF250B2-606A-4830-AF3C-BED506B02CE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9A55011-5106-41AA-9F3D-4B1E6C4A99A9}" srcId="{5AC0EDDF-1589-4CF4-BC7E-CF448599C2B1}" destId="{D455766B-5D5C-4336-8338-867AFC6D1B50}" srcOrd="0" destOrd="0" parTransId="{0DD533BC-7A81-45D0-AAAE-A83DC8CA13F9}" sibTransId="{30C9018B-05E7-4A9D-9C20-B67D0EAE8733}"/>
    <dgm:cxn modelId="{DF860C3C-12C2-4F66-80E8-69E127CEC7FA}" type="presOf" srcId="{5AC0EDDF-1589-4CF4-BC7E-CF448599C2B1}" destId="{6E071BA5-FE7E-418E-AD3E-77C2E7AB84A3}" srcOrd="0" destOrd="0" presId="urn:microsoft.com/office/officeart/2005/8/layout/vList2"/>
    <dgm:cxn modelId="{5EBE1965-298B-4263-A280-1FF0A99E225D}" srcId="{5AC0EDDF-1589-4CF4-BC7E-CF448599C2B1}" destId="{CA1CE957-2778-4354-8B83-D1E523EADF31}" srcOrd="1" destOrd="0" parTransId="{C79442BE-9414-4F60-B1BB-6618135AD1F2}" sibTransId="{6FFA04D9-0295-4AA0-8212-C4E9F90005DF}"/>
    <dgm:cxn modelId="{5F62A067-A224-4831-BE3F-9E75354EBE7F}" type="presOf" srcId="{CA1CE957-2778-4354-8B83-D1E523EADF31}" destId="{F2AD7819-7F55-45E0-B740-E1A2FEB67464}" srcOrd="0" destOrd="0" presId="urn:microsoft.com/office/officeart/2005/8/layout/vList2"/>
    <dgm:cxn modelId="{A5B0C694-4712-416E-B9AA-BEBA17ABE477}" srcId="{5AC0EDDF-1589-4CF4-BC7E-CF448599C2B1}" destId="{2AF250B2-606A-4830-AF3C-BED506B02CE5}" srcOrd="2" destOrd="0" parTransId="{2F04DF5C-08C0-4D53-9468-E50197514900}" sibTransId="{5F124C68-1B6D-41D6-A8E3-C8CE2FA1AAF8}"/>
    <dgm:cxn modelId="{C1B3DD98-6E72-4CF7-8BC5-93EC0F6886A4}" type="presOf" srcId="{2AF250B2-606A-4830-AF3C-BED506B02CE5}" destId="{4D1168D2-12B1-4DD5-8D7B-2C19ECC3F577}" srcOrd="0" destOrd="0" presId="urn:microsoft.com/office/officeart/2005/8/layout/vList2"/>
    <dgm:cxn modelId="{F4711DCC-03A5-45B7-8FB7-E5B26514A24A}" type="presOf" srcId="{D455766B-5D5C-4336-8338-867AFC6D1B50}" destId="{FBD13169-3D45-4C4C-99D5-382616AF7D13}" srcOrd="0" destOrd="0" presId="urn:microsoft.com/office/officeart/2005/8/layout/vList2"/>
    <dgm:cxn modelId="{7EEF4D90-593E-49BE-B89D-8CEEFC1A8C3C}" type="presParOf" srcId="{6E071BA5-FE7E-418E-AD3E-77C2E7AB84A3}" destId="{FBD13169-3D45-4C4C-99D5-382616AF7D13}" srcOrd="0" destOrd="0" presId="urn:microsoft.com/office/officeart/2005/8/layout/vList2"/>
    <dgm:cxn modelId="{773653CB-4691-4507-8DE9-D2B92363DB76}" type="presParOf" srcId="{6E071BA5-FE7E-418E-AD3E-77C2E7AB84A3}" destId="{1B18A990-1BDB-475F-916C-6E6D0AD2D691}" srcOrd="1" destOrd="0" presId="urn:microsoft.com/office/officeart/2005/8/layout/vList2"/>
    <dgm:cxn modelId="{E6642C08-56E2-4C46-8936-6A9B7106E07F}" type="presParOf" srcId="{6E071BA5-FE7E-418E-AD3E-77C2E7AB84A3}" destId="{F2AD7819-7F55-45E0-B740-E1A2FEB67464}" srcOrd="2" destOrd="0" presId="urn:microsoft.com/office/officeart/2005/8/layout/vList2"/>
    <dgm:cxn modelId="{ECC5CCE5-97A7-4455-A219-0F187ABC9451}" type="presParOf" srcId="{6E071BA5-FE7E-418E-AD3E-77C2E7AB84A3}" destId="{4B547227-5653-4ABC-ABC6-81054B8BC06B}" srcOrd="3" destOrd="0" presId="urn:microsoft.com/office/officeart/2005/8/layout/vList2"/>
    <dgm:cxn modelId="{B8B0CC2A-E620-47B5-98AA-3C603070838D}" type="presParOf" srcId="{6E071BA5-FE7E-418E-AD3E-77C2E7AB84A3}" destId="{4D1168D2-12B1-4DD5-8D7B-2C19ECC3F57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91F52-3F7E-4669-AE4F-6DC0EA06B64B}">
      <dsp:nvSpPr>
        <dsp:cNvPr id="0" name=""/>
        <dsp:cNvSpPr/>
      </dsp:nvSpPr>
      <dsp:spPr>
        <a:xfrm>
          <a:off x="0" y="86765"/>
          <a:ext cx="6666833" cy="16309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Wartości w szkolnictwie wyższym pełnią funkcję:</a:t>
          </a:r>
          <a:endParaRPr lang="en-US" sz="4100" kern="1200"/>
        </a:p>
      </dsp:txBody>
      <dsp:txXfrm>
        <a:off x="79618" y="166383"/>
        <a:ext cx="6507597" cy="1471744"/>
      </dsp:txXfrm>
    </dsp:sp>
    <dsp:sp modelId="{EA078706-9DAD-4318-9A27-3BAC1890FB7B}">
      <dsp:nvSpPr>
        <dsp:cNvPr id="0" name=""/>
        <dsp:cNvSpPr/>
      </dsp:nvSpPr>
      <dsp:spPr>
        <a:xfrm>
          <a:off x="0" y="1717745"/>
          <a:ext cx="6666833" cy="36494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/>
            <a:t>porządkującą, 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/>
            <a:t>wyznaczają ramy działań, 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/>
            <a:t>pełnią funkcję konsolidacyjną środowiska akademickiego, 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/>
            <a:t>stabilizującą,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/>
            <a:t>ukierunkowują motywując do aktywności</a:t>
          </a:r>
          <a:endParaRPr lang="en-US" sz="3200" kern="1200"/>
        </a:p>
      </dsp:txBody>
      <dsp:txXfrm>
        <a:off x="0" y="1717745"/>
        <a:ext cx="6666833" cy="36494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1B0D8-2E4C-43DB-9A9F-C7C9FDE9743D}">
      <dsp:nvSpPr>
        <dsp:cNvPr id="0" name=""/>
        <dsp:cNvSpPr/>
      </dsp:nvSpPr>
      <dsp:spPr>
        <a:xfrm>
          <a:off x="0" y="262399"/>
          <a:ext cx="6666833" cy="2424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/>
            <a:t>art. 73 Konstytucji RP „</a:t>
          </a:r>
          <a:r>
            <a:rPr lang="pl-PL" sz="2800" b="1" kern="1200"/>
            <a:t>Każdemu zapewnia się wolność twórczości artystycznej, badań naukowych oraz ogłaszania ich wyników, wolność nauczania, a także wolność korzystania z dóbr kultury”</a:t>
          </a:r>
          <a:endParaRPr lang="en-US" sz="2800" kern="1200"/>
        </a:p>
      </dsp:txBody>
      <dsp:txXfrm>
        <a:off x="118342" y="380741"/>
        <a:ext cx="6430149" cy="2187556"/>
      </dsp:txXfrm>
    </dsp:sp>
    <dsp:sp modelId="{CC21F631-C31F-475F-B680-F1CD1DCCBDAA}">
      <dsp:nvSpPr>
        <dsp:cNvPr id="0" name=""/>
        <dsp:cNvSpPr/>
      </dsp:nvSpPr>
      <dsp:spPr>
        <a:xfrm>
          <a:off x="0" y="2767279"/>
          <a:ext cx="6666833" cy="242424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/>
            <a:t>Preambuła do ustawy p.s.w.n., gwarantuje swobodę w kształceniu i działalności naukowej, </a:t>
          </a:r>
          <a:r>
            <a:rPr lang="pl-PL" sz="2800" b="1" kern="1200"/>
            <a:t>bez ingerencji zewnętrznych</a:t>
          </a:r>
          <a:endParaRPr lang="en-US" sz="2800" kern="1200"/>
        </a:p>
      </dsp:txBody>
      <dsp:txXfrm>
        <a:off x="118342" y="2885621"/>
        <a:ext cx="6430149" cy="2187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EED07-6F9F-4D2E-A2F7-7323654330EA}">
      <dsp:nvSpPr>
        <dsp:cNvPr id="0" name=""/>
        <dsp:cNvSpPr/>
      </dsp:nvSpPr>
      <dsp:spPr>
        <a:xfrm>
          <a:off x="0" y="88520"/>
          <a:ext cx="6666833" cy="17128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1. Odpowiedzialność dyscyplinarna: nauczycieli akademickich, studentów i doktorantów, regulowana w pswn w dziale VII ustawy (skutek personalny)</a:t>
          </a:r>
          <a:endParaRPr lang="en-US" sz="2400" kern="1200"/>
        </a:p>
      </dsp:txBody>
      <dsp:txXfrm>
        <a:off x="83616" y="172136"/>
        <a:ext cx="6499601" cy="1545648"/>
      </dsp:txXfrm>
    </dsp:sp>
    <dsp:sp modelId="{623C79DE-5F05-451E-92D3-FEBB276A1D76}">
      <dsp:nvSpPr>
        <dsp:cNvPr id="0" name=""/>
        <dsp:cNvSpPr/>
      </dsp:nvSpPr>
      <dsp:spPr>
        <a:xfrm>
          <a:off x="0" y="1870520"/>
          <a:ext cx="6666833" cy="171288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2.Utrata zaufania w środowisku akademickim (skutki personalne)</a:t>
          </a:r>
          <a:endParaRPr lang="en-US" sz="2400" kern="1200"/>
        </a:p>
      </dsp:txBody>
      <dsp:txXfrm>
        <a:off x="83616" y="1954136"/>
        <a:ext cx="6499601" cy="1545648"/>
      </dsp:txXfrm>
    </dsp:sp>
    <dsp:sp modelId="{A0EB1C68-4CAC-4986-86D6-48C27757E4AF}">
      <dsp:nvSpPr>
        <dsp:cNvPr id="0" name=""/>
        <dsp:cNvSpPr/>
      </dsp:nvSpPr>
      <dsp:spPr>
        <a:xfrm>
          <a:off x="0" y="3652520"/>
          <a:ext cx="6666833" cy="171288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3.Negatywny wizerunek uczelni/ środowiska akademickiego (skutek generalny)</a:t>
          </a:r>
          <a:endParaRPr lang="en-US" sz="2400" kern="1200"/>
        </a:p>
      </dsp:txBody>
      <dsp:txXfrm>
        <a:off x="83616" y="3736136"/>
        <a:ext cx="6499601" cy="15456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13169-3D45-4C4C-99D5-382616AF7D13}">
      <dsp:nvSpPr>
        <dsp:cNvPr id="0" name=""/>
        <dsp:cNvSpPr/>
      </dsp:nvSpPr>
      <dsp:spPr>
        <a:xfrm>
          <a:off x="0" y="121426"/>
          <a:ext cx="6666833" cy="169094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Negacja wartości aksjologicznych oznacza nie tylko zaprzeczenie idei uniwersytetu ale także wpływa ujemnie na jakość kształcenia i pracy naukowej. </a:t>
          </a:r>
          <a:endParaRPr lang="en-US" sz="2400" kern="1200"/>
        </a:p>
      </dsp:txBody>
      <dsp:txXfrm>
        <a:off x="82545" y="203971"/>
        <a:ext cx="6501743" cy="1525852"/>
      </dsp:txXfrm>
    </dsp:sp>
    <dsp:sp modelId="{F2AD7819-7F55-45E0-B740-E1A2FEB67464}">
      <dsp:nvSpPr>
        <dsp:cNvPr id="0" name=""/>
        <dsp:cNvSpPr/>
      </dsp:nvSpPr>
      <dsp:spPr>
        <a:xfrm>
          <a:off x="0" y="1881488"/>
          <a:ext cx="6666833" cy="1690942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Afirmacja wartości pozwala na ich poznanie, respektowanie oraz trwałe czerpanie z nich inspiracji. </a:t>
          </a:r>
          <a:endParaRPr lang="en-US" sz="2400" kern="1200"/>
        </a:p>
      </dsp:txBody>
      <dsp:txXfrm>
        <a:off x="82545" y="1964033"/>
        <a:ext cx="6501743" cy="1525852"/>
      </dsp:txXfrm>
    </dsp:sp>
    <dsp:sp modelId="{4D1168D2-12B1-4DD5-8D7B-2C19ECC3F577}">
      <dsp:nvSpPr>
        <dsp:cNvPr id="0" name=""/>
        <dsp:cNvSpPr/>
      </dsp:nvSpPr>
      <dsp:spPr>
        <a:xfrm>
          <a:off x="0" y="3641551"/>
          <a:ext cx="6666833" cy="1690942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Nie mogą pozostać jedynie abstrakcyjnymi wymogami, stąd ważne jest odwoływanie się do nich ale także informowanie i wykładnia wartości akademickich. </a:t>
          </a:r>
          <a:endParaRPr lang="en-US" sz="2400" kern="1200"/>
        </a:p>
      </dsp:txBody>
      <dsp:txXfrm>
        <a:off x="82545" y="3724096"/>
        <a:ext cx="6501743" cy="152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678240-8CBE-45D8-B3BB-33F985CE9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CA05758-3854-4A6F-8C29-81B30F726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223F823-779C-4C0B-BE90-88507951B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A5423E-614E-4E97-9092-0E1F1C165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569D2E-27AB-4D59-8591-72214C0B9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23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7CE076-9921-47CB-AFF3-CA0ACCBCE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2EEB3F5-2A13-405D-9847-69013F9A0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1BCCC2-19E9-4B85-9CA3-975D16A77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002B38-209F-4FDB-BCDE-AF47D2971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F93AAD-F045-4B14-94D0-DE1837B5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732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095D977-CD79-4067-A416-12E0D13D1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65D4A26-B2AF-49CB-B6A8-878306124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62B947-9758-448A-9EA8-8BEECAB49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3310A07-9383-423A-8D5D-14A9E75F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7C0F8B-70E7-40D3-A548-B8845EC9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632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8BBF75-220F-409C-BEBE-91C26CCFB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1130F5-EC43-4750-A945-94C30E3AA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C5EF3D-E103-447A-8AF8-F9AFF853A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997926-4711-47AF-920F-A4A92567D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799801-D5E2-4832-BE30-F958BFBE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1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724D30-F6B8-46C6-8A9F-01ADC8CDF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79921D-ED84-499F-B928-CE02D972A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3DAC29-E123-4781-8CD0-C83093DB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AAC1B7-A339-4811-A2D4-CF7D0533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B32FAC9-19F6-4C82-8CB3-6F4C3A73F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0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0C8F63-A0A6-45B8-987A-F81B471B5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1B6059-7C80-497A-830C-26DF88E0A4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1EE46DE-E25A-43C6-B994-319C98281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C338D4A-26F8-4C40-94A6-D844CDAC3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5DA16E-DBE0-4747-B521-DE533B166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DF93F9D-600D-440D-B6B8-192DAFE80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701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77153E-0AE8-4B5B-AE39-1F62CD25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8878F01-7AA6-4526-A6C3-8A920CB1D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02109CE-04DB-4B6C-86F1-AAA382B30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7977A1D-52A7-4B0C-B77F-DEC5B82F1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C604E32-6CA2-4046-A19A-CE68013257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1B85044-3733-4E38-A2D7-0E3FDC8F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5191870-D31C-4BB0-BB15-30844EA8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7D1C0F5-06C9-4DD0-8FEB-CA8DE00EF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60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9DBDD4-349D-41CE-8DCA-7056112A0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D6B0769-CDD7-44E9-AC03-CDEAEE0E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35E593F-FBD5-4A06-A6D1-976E4FB7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CE01351-88F9-4EB7-BE70-705BB7CB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222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1EA4375-DE01-41BD-9C54-FF5A88AAF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F329C85-2C5D-4A15-9992-623D810F8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1432FE1-5746-4849-BFD9-40292474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242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B9527D-0BAD-4923-A534-78C1B2BAE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CC4E55-2E1E-4504-A3B5-377DACA81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34062FF-28CF-420A-9718-F00F116C8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F9A66D8-9144-473E-AC73-1131B616F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4C4210C-0E68-4FAD-98DC-69A8FF9D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517A719-9212-48C1-A028-0BFEC7AA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662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A3A241-3B72-4431-AE98-D9415BD8B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3A8D2EF-5BC7-4745-B2CD-7AC226935B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46565D0-D83C-44DF-AA7A-DD52E1A5A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4C150BD-F4E5-48D4-83B0-414B4CE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6DE348B-811F-4B20-ACF9-CDB556E67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18DDFCA-7013-4826-9EA9-58B4432D7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35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5463852-B69C-42E9-B91C-50C587AA2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CBB8CA-EB7C-4107-9531-4732FBBE8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E7D414F-BFB9-4581-BC47-A57157BECC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B3F4-2838-414E-8751-5865AEA18547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7980851-A7A6-4C79-BA72-901B27ABF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B6B52D-8D40-4103-9A06-590CCCC18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46A53-7B12-4480-B5AB-C1C41A8BE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amu.edu.pl/__data/assets/pdf_file/0025/250828/Strategia_UAM_2020-2030.pdf" TargetMode="External"/><Relationship Id="rId2" Type="http://schemas.openxmlformats.org/officeDocument/2006/relationships/hyperlink" Target="https://uwr.edu.pl/o-uniwersytecie/misja-i-strategia/strategia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tg4ytonrwhe2dqltcmfzwsy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asp.org.pl/files/public/dokumenty/KRASP_Kodeks_Dobre_praktyki_PL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6D63398-EEE4-4E6A-BEF3-E92924A28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023" y="0"/>
            <a:ext cx="12226755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804B24-17AC-406D-9636-1332F5DF9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03156" y="-2460574"/>
            <a:ext cx="6859919" cy="1177723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023" y="-864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8000"/>
                </a:schemeClr>
              </a:gs>
              <a:gs pos="99000">
                <a:srgbClr val="000000">
                  <a:alpha val="46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626703">
            <a:off x="1164940" y="1025588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70DF94D-F28F-435E-AD56-C40FC99AF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2409782"/>
            <a:ext cx="12221732" cy="444325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11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4F952EE-9AAE-4D81-BF98-35DF71334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942096" y="-2872097"/>
            <a:ext cx="6407535" cy="12151737"/>
          </a:xfrm>
          <a:prstGeom prst="rect">
            <a:avLst/>
          </a:prstGeom>
          <a:gradFill>
            <a:gsLst>
              <a:gs pos="1000">
                <a:srgbClr val="000000">
                  <a:alpha val="33000"/>
                </a:srgb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DE9E016-6259-40AA-B639-325F65C2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4454" y="3006586"/>
            <a:ext cx="7284935" cy="2732297"/>
          </a:xfrm>
        </p:spPr>
        <p:txBody>
          <a:bodyPr anchor="t">
            <a:normAutofit/>
          </a:bodyPr>
          <a:lstStyle/>
          <a:p>
            <a:pPr algn="l"/>
            <a:r>
              <a:rPr lang="pl-PL" sz="4800" b="1">
                <a:solidFill>
                  <a:srgbClr val="FFFFFF"/>
                </a:solidFill>
              </a:rPr>
              <a:t>Nowe spojrzenie na stare sprawy – o wartościach społeczności akademickiej</a:t>
            </a:r>
            <a:endParaRPr lang="pl-PL" sz="480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68039A6-607B-40C1-BBC9-F81A660EC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4454" y="667911"/>
            <a:ext cx="6755642" cy="1296368"/>
          </a:xfrm>
        </p:spPr>
        <p:txBody>
          <a:bodyPr anchor="b">
            <a:normAutofit fontScale="92500"/>
          </a:bodyPr>
          <a:lstStyle/>
          <a:p>
            <a:r>
              <a:rPr lang="pl-PL" dirty="0"/>
              <a:t>r.pr. dr hab. Agnieszka Ziółkowska, prof. UŚ</a:t>
            </a:r>
          </a:p>
          <a:p>
            <a:r>
              <a:rPr lang="pl-PL" dirty="0"/>
              <a:t>Zespół Badawczy Instytucji Postępowania Administracyjnego i </a:t>
            </a:r>
            <a:r>
              <a:rPr lang="pl-PL" dirty="0" err="1"/>
              <a:t>Sądowoadministracyjnego</a:t>
            </a:r>
            <a:r>
              <a:rPr lang="pl-PL" dirty="0"/>
              <a:t> WPIA UŚ</a:t>
            </a:r>
          </a:p>
          <a:p>
            <a:pPr algn="l"/>
            <a:endParaRPr lang="pl-P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29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81936DE-6A1F-47CE-A734-4ACE72F1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Wartości uzupełniające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4F0B21-A526-4872-875D-CD23F4C3B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900">
                <a:effectLst/>
                <a:ea typeface="Calibri" panose="020F0502020204030204" pitchFamily="34" charset="0"/>
              </a:rPr>
              <a:t>Do innych zaliczyć można :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życzliwość i uprzejmość w stosunku do innych członków społeczności akademickiej,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krzewienie więzi solidarności w całej społeczności akademickiej, 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postawa życzliwego krytycyzmu, 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tolerancja rozumiana – w szczególności – jako przeciwieństwo dyskryminacji ludzi różnych narodów, wyznań, ras, płci i wieku oraz jako poszanowanie innych punktów widzenia, postaw badawczych, światopoglądów i tradycji kulturowej,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godność,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wolność nauki, 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samodzielność w działalności badawczej i dydaktycznej, 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nowoczesność,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 doskonałość, </a:t>
            </a:r>
          </a:p>
          <a:p>
            <a:r>
              <a:rPr lang="pl-PL" sz="1900">
                <a:effectLst/>
                <a:ea typeface="Calibri" panose="020F0502020204030204" pitchFamily="34" charset="0"/>
              </a:rPr>
              <a:t>rzetelność</a:t>
            </a:r>
            <a:endParaRPr lang="pl-PL" sz="1900"/>
          </a:p>
        </p:txBody>
      </p:sp>
    </p:spTree>
    <p:extLst>
      <p:ext uri="{BB962C8B-B14F-4D97-AF65-F5344CB8AC3E}">
        <p14:creationId xmlns:p14="http://schemas.microsoft.com/office/powerpoint/2010/main" val="1635082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FAF8090-43FB-4A66-8949-73E01BB56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pl-PL" sz="28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Wolność nauczania, twórczości artystycznej i badań naukowych - źródła</a:t>
            </a:r>
            <a:endParaRPr lang="pl-PL" sz="2800">
              <a:solidFill>
                <a:srgbClr val="FFFFFF"/>
              </a:solidFill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CAA75E7-5F8A-862B-9320-C3A1CA6609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35332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238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369F1C8-A802-4A31-9E2B-0515E6313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34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Wolność nauczania, twórczości artystycznej i badań naukowych - istota</a:t>
            </a:r>
            <a:endParaRPr lang="pl-PL" sz="34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F47229-9689-42F4-826E-643F2A4B2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prawa człowieka</a:t>
            </a:r>
          </a:p>
          <a:p>
            <a:pPr>
              <a:spcAft>
                <a:spcPts val="800"/>
              </a:spcAft>
            </a:pP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Obowiązkiem władzy publicznej 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jest tworzenie optymalnych warunków dla wolności badań naukowych i twórczości artystycznej, wolności nauczania.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Ale……..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„(…)podstawą systemu szkolnictwa wyższego i nauki jest wolność nauczania, twórczości artystycznej, badań naukowych i ogłaszania ich wyników oraz autonomia uczelni. Ustawodawca w ustawie Prawo o szkolnictwie wyższym i nauce przyznając organom uczelni możliwość uregulowania organizacji uczelni i toku studiów, nie poddał kontroli sądów administracyjnych wszystkich rozstrzygnięć podejmowanych przez organy uczelni” – Postanowienie WSA w Łodzi z dnia 27 listopada 2024 r., III SA/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Łd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794/24.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61076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7C1D317-C928-4EEF-9668-A200E65BF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CABE62-8164-4DBC-8DB2-ED9486DD2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Uczelnie wyższe d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ziałają one jako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samodzielne i niezależne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jednostki organizacyjne (posiadające osobowość prawną), które z punktu widzenia zasad ich organizacji i funkcjonowania, w tym także trybu powoływania organów, mają charakter samorządowy i korporacyjny, a tworzone są w celu realizacji zadań publicznych w zakresie badań naukowych i szkolnictwa wyższego.</a:t>
            </a:r>
          </a:p>
          <a:p>
            <a:pPr>
              <a:spcAft>
                <a:spcPts val="800"/>
              </a:spcAft>
            </a:pPr>
            <a:endParaRPr lang="pl-PL" sz="2000">
              <a:effectLst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pl-PL" sz="2000" b="1">
                <a:effectLst/>
                <a:ea typeface="Calibri" panose="020F0502020204030204" pitchFamily="34" charset="0"/>
              </a:rPr>
              <a:t>Ważne:</a:t>
            </a:r>
            <a:r>
              <a:rPr lang="pl-PL" sz="2000">
                <a:effectLst/>
                <a:ea typeface="Calibri" panose="020F0502020204030204" pitchFamily="34" charset="0"/>
              </a:rPr>
              <a:t> Nie stanowi przewinienia dyscyplinarnego wyrażanie przekonań religijnych, światopoglądowych lub filozoficznych ( art. 275 ust.</a:t>
            </a:r>
            <a:r>
              <a:rPr lang="pl-PL" sz="2000"/>
              <a:t> 1a pswn)</a:t>
            </a:r>
            <a:endParaRPr lang="pl-PL" sz="2000">
              <a:effectLst/>
              <a:ea typeface="Calibri" panose="020F0502020204030204" pitchFamily="34" charset="0"/>
            </a:endParaRP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3113463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4F2460F-5397-4D7B-9566-827D865D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3100" b="1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Odpowiedzialność nauczycieli akademickich za jakość badań i wychowanie studentów</a:t>
            </a:r>
            <a:br>
              <a:rPr lang="pl-PL" sz="3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pl-PL" sz="31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695290-0A74-45F2-8218-AF49AEFA8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Kodeks etyki pracownika naukowego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przyjęty przez Zgromadzenie Ogólne Polskiej Akademii Nauk, na 153. sesji w dniu 5 grudnia 2024 r., w tym w szczególności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„§ 2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Podstawowe wartości i zasady pracy naukowej: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1)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rzetelność 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prezentowaniu celów i intencji planowanych lub prowadzonych badań, w przedstawianiu metod i procedur badawczych oraz interpretacji uzyskanych wyników, a także w przekazywaniu informacji na temat możliwych zagrożeń oraz uzasadnionych przewidywań odnośnie do korzyści i możliwych zastosowań uzyskanych wyników;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2)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uczciwość 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prowadzeniu badań, krytycyzm wobec uzyskanych wyników, skrupulatność, dbałość o szczegóły i staranność w przedstawianiu wyników badań;</a:t>
            </a: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4080875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E58EECB-109B-40AE-A207-2D412DE5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FCE6CA-6E08-461A-A06F-01936A281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3)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obiektywizm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tj. opieranie interpretacji i wniosków na rozumowaniu uwzględniającym dane, które mogą zostać zweryfikowane przez innych pracowników nauki tej samej dyscypliny;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4)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niezależność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od nacisków politycznych, ideologicznych, światopoglądowych lub gospodarczych, a także od wpływów podmiotów zlecających badania lub ekspertyzy;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5)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otwartość 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dyskusjach z innymi pracownikami nauki na temat własnych badań m.in. przez publikowanie wyników badań, kształcenie i rzetelne przekazywanie wiedzy społeczeństwu;</a:t>
            </a:r>
          </a:p>
          <a:p>
            <a:pPr marL="0" indent="0"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6)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przejrzystość 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dokumentacji badań naukowych zapewniająca dostępność danych po opublikowaniu wyników badań;</a:t>
            </a: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1541590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DFA279A-B0B6-471F-A24E-2B873B752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D9F480-1E33-448F-9121-63968BF93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7) </a:t>
            </a: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odpowiedzialność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wobec uczestników oraz obiektów badań; badania, których przedmiotem są ludzie lub zwierzęta wolno prowadzić tylko wtedy, gdy jest to jedyna droga uzyskania wiedzy o istotnej wartości społecznej i zawsze z poszanowaniem godności człowieka i innych istot żywych, po uzyskaniu opinii odpowiedniej komisji ds. etyki badań naukowych;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8) </a:t>
            </a: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odpowiedzialność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 społeczno-gospodarcze i środowiskowe konsekwencje uzyskanych wniosków naukowych;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9) </a:t>
            </a: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bezstronność, uczciwość i rzetelność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 ocenie pracy innych badaczy oraz w opiniowaniu i uznawaniu ich osiągnięć naukowych wyrażająca się w podawaniu źródeł i uznawaniu autorstwa;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10) </a:t>
            </a: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niewykorzystywanie swojego naukowego autorytetu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 wypowiedziach na tematy spoza obszaru własnych kompetencji naukowych;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11) </a:t>
            </a: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odwaga w sprzeciwianiu się poglądom sprzecznym z aktualną wiedzą naukową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oraz praktykom niezgodnym z zasadami rzetelności naukowej;</a:t>
            </a:r>
          </a:p>
          <a:p>
            <a:endParaRPr lang="pl-PL" sz="1700"/>
          </a:p>
        </p:txBody>
      </p:sp>
    </p:spTree>
    <p:extLst>
      <p:ext uri="{BB962C8B-B14F-4D97-AF65-F5344CB8AC3E}">
        <p14:creationId xmlns:p14="http://schemas.microsoft.com/office/powerpoint/2010/main" val="3991262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2E6FDBF-7A01-43F0-A7CB-930CB21F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77F33D-BF6D-4206-B4FF-39C131DA0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troska o przyszłe pokolenia naukowców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przejawiająca się w poszanowaniu i uczciwym traktowaniu współpracowników, otwartości wobec osób ubiegających się o awans naukowy, merytorycznej pomocy w reprezentowanej przez siebie dyscyplinie oraz w zaznajamianiu ich z obowiązującymi zasadami i wartościami etyki badań naukowych i rzetelności w nauce;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13)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niewykorzystywanie –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przez m.in. mobbing, dyskryminację, molestowanie seksualne – swojego stanowiska, pełnionej funkcji lub innych relacji hierarchicznych do osiągania nienależnych korzyści osobistych czy zawodowych.”</a:t>
            </a: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910374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F30BA95-4039-4A0E-B363-C910CFBBE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Pracownik naukowy a student w kontekście wartości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FAC503-CBB7-47C5-B688-37CEB33A2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700" b="1">
                <a:latin typeface="Calibri" panose="020F0502020204030204" pitchFamily="34" charset="0"/>
                <a:ea typeface="Calibri" panose="020F0502020204030204" pitchFamily="34" charset="0"/>
              </a:rPr>
              <a:t>K</a:t>
            </a: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odeks etyki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 32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„ Pracownicy naukowi pełniący role nauczycieli mają obowiązek traktowania studentów w sposób podmiotowy i partnerski”,</a:t>
            </a:r>
          </a:p>
          <a:p>
            <a:pPr marL="0" indent="0">
              <a:buNone/>
            </a:pP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 36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: Opiekunowi osoby prowadzącej badania nie wolno wykorzystywać swojej wiedzy, stanowiska pracy lub innej przewagi nad osobą przygotowującą pracę dyplomową lub rozprawę doktorską w celu osiągnięcia korzyści osobistych. Opiekun osoby prowadzącej badania ma obowiązek kierowania się dobrymi praktykami badań naukowych w zakresie swojej specjalności, zgodnie z posiadanymi kompetencjami i doświadczeniem oraz unikania konfliktów interesów</a:t>
            </a:r>
          </a:p>
          <a:p>
            <a:pPr marL="0" indent="0">
              <a:buNone/>
            </a:pP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§ 37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: Pracownik naukowy sprawujący opiekę nad pracą dyplomową lub doktorską powinien stanowić wzór postępowania zgodnego z zasadami etyki w nauce i dbać o zaznajomienie osoby, nad której pracą sprawuje opiekę, z wartościami i zasadami etycznymi prowadzenia badań naukowych, </a:t>
            </a:r>
          </a:p>
          <a:p>
            <a:pPr marL="0" indent="0">
              <a:buNone/>
            </a:pPr>
            <a:r>
              <a:rPr lang="pl-PL" sz="17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 38</a:t>
            </a:r>
            <a:r>
              <a:rPr lang="pl-PL" sz="17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: Ze sprawowania opieki naukowej nad pracą dyplomową lub doktorską nie wynika współautorstwo pracy naukowej lub opracowań publikowanych przez osobę, nad którą sprawowana jest opieka”</a:t>
            </a:r>
          </a:p>
          <a:p>
            <a:pPr marL="0" indent="0">
              <a:buNone/>
            </a:pPr>
            <a:endParaRPr lang="pl-PL" sz="1700"/>
          </a:p>
        </p:txBody>
      </p:sp>
    </p:spTree>
    <p:extLst>
      <p:ext uri="{BB962C8B-B14F-4D97-AF65-F5344CB8AC3E}">
        <p14:creationId xmlns:p14="http://schemas.microsoft.com/office/powerpoint/2010/main" val="3605018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803715-2DEF-43C6-A523-EEB25613B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3100">
                <a:solidFill>
                  <a:srgbClr val="FFFFFF"/>
                </a:solidFill>
              </a:rPr>
              <a:t>odpowiedzialność uczelni za naruszenie zasad etyki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43DC13-F09C-40AB-A33D-7E1175696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51 Kodeksu etyki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Instytucjonalną odpowiedzialność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 postępowanie z ujawnionymi przypadkami naruszeń  zasad etyki pracownika naukowego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ponoszą pracodawcy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(w szczególności uczelnie, instytuty naukowe oraz publiczne i niepubliczne ośrodki badawcze), których obowiązkiem jest dbanie o rzetelność i przestrzeganie właściwych procedur w postępowaniach wyjaśniających i dyscyplinarnych”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104296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F8D5BE2-6CF8-4879-8B95-5482D567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3700">
                <a:solidFill>
                  <a:srgbClr val="FFFFFF"/>
                </a:solidFill>
              </a:rPr>
              <a:t>Zmiana paradygmatów w szkolnictwie wyższym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3A18FE-EFE5-4BC5-BDC8-FF2CB6BCA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pl-PL" sz="2000"/>
              <a:t>Ustawa Prawo o szkolnictwie wyższym i nauce </a:t>
            </a:r>
            <a:r>
              <a:rPr lang="pl-PL" sz="2000">
                <a:effectLst/>
                <a:ea typeface="Calibri" panose="020F0502020204030204" pitchFamily="34" charset="0"/>
              </a:rPr>
              <a:t>odchodzi w nim od modelu posthumboltowskiego</a:t>
            </a:r>
            <a:r>
              <a:rPr lang="pl-PL" sz="2000">
                <a:ea typeface="Calibri" panose="020F0502020204030204" pitchFamily="34" charset="0"/>
              </a:rPr>
              <a:t> </a:t>
            </a:r>
            <a:r>
              <a:rPr lang="pl-PL" sz="2000">
                <a:effectLst/>
                <a:ea typeface="Calibri" panose="020F0502020204030204" pitchFamily="34" charset="0"/>
              </a:rPr>
              <a:t>w kierunku uniwersytetu przedsiębiorczego. Widoczne to jest przekształceniem uniwersytetu nie tylko w sferze obejmującej funkcjonowanie samego systemu szkolnictwa wyższego, ale także jego zarządzania, finansowania jak i oceny jakości działalności uczelni.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2880209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BE400A-894B-42EC-8737-291CCDA51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0C787-1CD2-4CE3-AE5D-24C232CBC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52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Kodeksu etyki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Pracodawcy mają obowiązek zapewnić ochronę sygnalistów naruszeń zasad etyki pracownika naukowego przed niechcianym ujawnieniem lub odwetem.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54</a:t>
            </a: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Kodeksu etyki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Reakcja na naruszenia zasad etyki pracownika naukowego powinna być proporcjonalna do wagi nadużycia, uwzględniać to, czy zostało ono popełnione umyślnie, jaka jest waga jego skutków, z uwzględnieniem okoliczności obciążających lub łagodzących.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1666583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53E512-0BC6-4DA2-8C0E-49E5E5EFC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Afirmacja wartości akademickich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8877D5-3771-4201-A3FF-0580BE405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pl-PL" sz="1900">
                <a:effectLst/>
                <a:ea typeface="Calibri" panose="020F0502020204030204" pitchFamily="34" charset="0"/>
              </a:rPr>
              <a:t>Pierwsze próby sformułowania katalogu wartości aksjologicznych sięgają początków XX wieku, kiedy T.Zamoyski i E.Krzemieniewski opracowali </a:t>
            </a:r>
            <a:r>
              <a:rPr lang="pl-PL" sz="1900" b="1">
                <a:effectLst/>
                <a:ea typeface="Calibri" panose="020F0502020204030204" pitchFamily="34" charset="0"/>
              </a:rPr>
              <a:t>Kodeks honorowy </a:t>
            </a:r>
            <a:r>
              <a:rPr lang="pl-PL" sz="1900">
                <a:effectLst/>
                <a:ea typeface="Calibri" panose="020F0502020204030204" pitchFamily="34" charset="0"/>
              </a:rPr>
              <a:t>(1924), który jednak nie stał się oficjalnym kodeksem honorowym Związku Polskich Korporacji Akademickich w przeciwieństwie do </a:t>
            </a:r>
            <a:r>
              <a:rPr lang="pl-PL" sz="1900" b="1">
                <a:effectLst/>
                <a:ea typeface="Calibri" panose="020F0502020204030204" pitchFamily="34" charset="0"/>
              </a:rPr>
              <a:t>Akademickiego Kodeksu Honorowy </a:t>
            </a:r>
            <a:r>
              <a:rPr lang="pl-PL" sz="1900">
                <a:effectLst/>
                <a:ea typeface="Calibri" panose="020F0502020204030204" pitchFamily="34" charset="0"/>
              </a:rPr>
              <a:t>J. Sas-Wisłockiego (1934)</a:t>
            </a:r>
          </a:p>
          <a:p>
            <a:endParaRPr lang="pl-PL" sz="1900"/>
          </a:p>
          <a:p>
            <a:r>
              <a:rPr lang="pl-PL" sz="1900" b="1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19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reambuła</a:t>
            </a: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ustawy Prawo o szkolnictwie wyższym i nauce, tiret drugie wskazuje się, że nauczyciele akademiccy spełniają fundamentalną rolę w społeczeństwie a „każdy uczony ponosi odpowiedzialność za jakość i rzetelność prowadzonych badań oraz za wychowanie młodego pokolenia”. </a:t>
            </a:r>
          </a:p>
          <a:p>
            <a:r>
              <a:rPr lang="pl-PL" sz="190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yspozycja </a:t>
            </a:r>
            <a:r>
              <a:rPr lang="pl-PL" sz="19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art. 3 ust.2 p.s.w.n. </a:t>
            </a: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wprost nakazuje „poszanowanie standardów międzynarodowych, zasad etycznych i dobrych praktyk w zakresie kształcenia i działalności naukowej oraz z uwzględnieniem szczególnego znaczenia społecznej odpowiedzialności nauki”. </a:t>
            </a:r>
          </a:p>
          <a:p>
            <a:endParaRPr lang="pl-PL" sz="1900"/>
          </a:p>
        </p:txBody>
      </p:sp>
    </p:spTree>
    <p:extLst>
      <p:ext uri="{BB962C8B-B14F-4D97-AF65-F5344CB8AC3E}">
        <p14:creationId xmlns:p14="http://schemas.microsoft.com/office/powerpoint/2010/main" val="2517389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2D9F5C-16C4-4D38-9055-BC7D96E5D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3400" b="1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</a:rPr>
              <a:t>Europejska Karta Naukowca i Kodeks postępowania przy rekrutacji pracowników naukowych</a:t>
            </a:r>
            <a:endParaRPr lang="pl-PL" sz="3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7B655B-71E6-4810-B85A-7BC605C0B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>
                <a:effectLst/>
                <a:ea typeface="Calibri" panose="020F0502020204030204" pitchFamily="34" charset="0"/>
              </a:rPr>
              <a:t>Zawarto w niej 20 kluczowych zasad, a na pierwszym miejscu wymieniono etykę i rzetelność badawczą podkreślając, że naukowcy powinni podchodzić do swojej pracy z: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 uczciwością,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 rzetelnością,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obiektywnością,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bezstronnością i niezależnością,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 otwartą komunikacją,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należytą starannością,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 sprawiedliwością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 i odpowiedzialnością wobec przyszłych pokoleń zajmujących się nauką.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4139874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1E4CEAB-3B4C-4EA8-90DD-2D5F1FC6A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3700" b="1">
                <a:solidFill>
                  <a:srgbClr val="FFFFFF"/>
                </a:solidFill>
                <a:latin typeface="+mn-lt"/>
                <a:ea typeface="Calibri" panose="020F0502020204030204" pitchFamily="34" charset="0"/>
              </a:rPr>
              <a:t>U</a:t>
            </a:r>
            <a:r>
              <a:rPr lang="pl-PL" sz="3700" b="1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</a:rPr>
              <a:t>niwersyteckie kodeksy etyczne</a:t>
            </a:r>
            <a:endParaRPr lang="pl-PL" sz="37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4A4E05-1434-4B05-8A7B-7B6771892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pl-PL" sz="2000" dirty="0">
                <a:effectLst/>
                <a:ea typeface="SimSun" panose="02010600030101010101" pitchFamily="2" charset="-122"/>
              </a:rPr>
              <a:t>Akademickie Kodeksy Wartości Nauczycieli Akademickich</a:t>
            </a:r>
          </a:p>
          <a:p>
            <a:r>
              <a:rPr lang="pl-PL" sz="2000" dirty="0">
                <a:ea typeface="SimSun" panose="02010600030101010101" pitchFamily="2" charset="-122"/>
              </a:rPr>
              <a:t>Kodeksy wartości/etyki studentów</a:t>
            </a:r>
          </a:p>
          <a:p>
            <a:r>
              <a:rPr lang="pl-PL" sz="2000" dirty="0">
                <a:ea typeface="SimSun" panose="02010600030101010101" pitchFamily="2" charset="-122"/>
              </a:rPr>
              <a:t>Kodeksy etyki doktorantów</a:t>
            </a:r>
          </a:p>
          <a:p>
            <a:endParaRPr lang="pl-PL" sz="2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pl-PL" sz="2000" dirty="0">
                <a:ea typeface="SimSun" panose="02010600030101010101" pitchFamily="2" charset="-122"/>
              </a:rPr>
              <a:t>Dwa stanowiska na temat potrzeby ich tworzenia:</a:t>
            </a:r>
          </a:p>
          <a:p>
            <a:pPr marL="0" indent="0">
              <a:buNone/>
            </a:pPr>
            <a:r>
              <a:rPr lang="pl-PL" sz="2000" b="1" dirty="0">
                <a:effectLst/>
                <a:ea typeface="Calibri" panose="020F0502020204030204" pitchFamily="34" charset="0"/>
              </a:rPr>
              <a:t>zwolennicy</a:t>
            </a:r>
            <a:r>
              <a:rPr lang="pl-PL" sz="2000" dirty="0">
                <a:effectLst/>
                <a:ea typeface="Calibri" panose="020F0502020204030204" pitchFamily="34" charset="0"/>
              </a:rPr>
              <a:t> podnoszą, że dzięki nim poszczególne grupy społeczności akademickiej podejmą podobne działania bądź będą się kierować podobnymi wartościami przy podejmowaniu decyzji</a:t>
            </a:r>
          </a:p>
          <a:p>
            <a:pPr marL="0" indent="0">
              <a:buNone/>
            </a:pPr>
            <a:r>
              <a:rPr lang="pl-PL" sz="2000" b="1" dirty="0">
                <a:effectLst/>
                <a:ea typeface="Calibri" panose="020F0502020204030204" pitchFamily="34" charset="0"/>
              </a:rPr>
              <a:t>przeciwnicy</a:t>
            </a:r>
            <a:r>
              <a:rPr lang="pl-PL" sz="2000" dirty="0">
                <a:effectLst/>
                <a:ea typeface="Calibri" panose="020F0502020204030204" pitchFamily="34" charset="0"/>
              </a:rPr>
              <a:t> stoją na stanowisku, że tworzenie etyk zawodowych może nadmiernie relatywizować wartości i w istocie stanowić ucieczkę od samodzielnego decydowania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86214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5520CBD-C7F8-4B7A-AEE2-F1F8F72E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Afirmacja w aktach wewnętrznych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42D019-5D63-4009-8AF7-079343002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l-PL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7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Strategiach</a:t>
            </a:r>
            <a:r>
              <a:rPr lang="pl-PL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wskazuje wartości uniwersalne ( prawda, dobro, piękno), akademickie (autonomia uniwersytetu, wolność badań i kształcenia, uczciwość badań i kształcenia, odpowiedzialność w sferze badań i kształcenia) oraz wartości społeczne (dialog, otwartość, aktywność, współpraca, solidarność, dostępność). </a:t>
            </a:r>
          </a:p>
          <a:p>
            <a:pPr indent="0">
              <a:spcAft>
                <a:spcPts val="800"/>
              </a:spcAft>
              <a:buNone/>
            </a:pPr>
            <a:r>
              <a:rPr lang="pl-PL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Niektóre strategie uniwersytetów zawierają katalogi istotnych dla nich wartości, wymieniając wśród nich m.in.: wspólnotowość, wolność, autorytet nauki, etyczność, odpowiedzialność, profesjonalizm, zaufanie, pasję, równowagę, różnorodność. </a:t>
            </a:r>
          </a:p>
          <a:p>
            <a:pPr indent="0">
              <a:spcAft>
                <a:spcPts val="800"/>
              </a:spcAft>
              <a:buNone/>
            </a:pPr>
            <a:r>
              <a:rPr lang="pl-PL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Zawarcie aksjomatów w strategii pozwala zrewidować dotychczasowe oraz wskazać na nowe, które w związku ze zmianami prawnymi, społeczno-kulturowymi, gospodarczymi etc. wymagają uwzględnienia w codzienności akademickiej. </a:t>
            </a:r>
          </a:p>
          <a:p>
            <a:pPr marL="0" indent="0">
              <a:buNone/>
            </a:pPr>
            <a:r>
              <a:rPr lang="pl-PL" sz="17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l-PL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 Strategia rozwoju Uniwersytetu Wrocławskiego na lata 2021–2030 - </a:t>
            </a:r>
            <a:r>
              <a:rPr lang="pl-PL" sz="1700" u="none" strike="noStrike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https://uwr.edu.pl/o-uniwersytecie/misja-i-strategia/strategia/</a:t>
            </a:r>
            <a:r>
              <a:rPr lang="pl-PL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(dostęp: 04.06.2025).</a:t>
            </a:r>
          </a:p>
          <a:p>
            <a:pPr marL="0" indent="0">
              <a:buNone/>
            </a:pPr>
            <a:r>
              <a:rPr lang="pl-PL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Np. Strategia UAM na lata 2020-2030 - </a:t>
            </a:r>
            <a:r>
              <a:rPr lang="pl-PL" sz="1700" u="none" strike="noStrike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https://amu.edu.pl/__data/assets/pdf_file/0025/250828/Strategia_UAM_2020-2030.pdf</a:t>
            </a:r>
            <a:r>
              <a:rPr lang="pl-PL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(dostęp: 04.06.2025).</a:t>
            </a:r>
          </a:p>
          <a:p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2827177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88D0492-862A-4969-AE8B-116C596C5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3700">
                <a:solidFill>
                  <a:srgbClr val="FFFFFF"/>
                </a:solidFill>
              </a:rPr>
              <a:t>Ślubowania destynatariuszy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2A401A-F9BF-4CE2-9CA1-AE5F03041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/>
              <a:t>Podkreśla się wartości takie jak: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dążenie do prawdy,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przestrzeganie norm,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zasady współżycia i zwyczajów uniwersyteckich,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wierność ideałom humanizmu i tradycjom tolerancji.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zobowiązanie do działania zgodnie z prawem, zasadami rzetelności, poszanowania dorobku naukowego innych badaczy  a także szacunku do władz uczelni i wszystkich członków jej społeczności (doktoranci)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125580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FE01350-483A-41A4-95A6-7A053D400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 b="1">
                <a:solidFill>
                  <a:srgbClr val="FFFFFF"/>
                </a:solidFill>
                <a:latin typeface="+mn-lt"/>
                <a:ea typeface="Calibri" panose="020F0502020204030204" pitchFamily="34" charset="0"/>
              </a:rPr>
              <a:t>R</a:t>
            </a:r>
            <a:r>
              <a:rPr lang="pl-PL" sz="4000" b="1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</a:rPr>
              <a:t>zecznicy praw i wartości akademickich </a:t>
            </a:r>
            <a:endParaRPr lang="pl-PL" sz="40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8E870D-8958-44A1-ACEC-6EBCC86B6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pl-PL" sz="2000">
                <a:effectLst/>
                <a:ea typeface="Calibri" panose="020F0502020204030204" pitchFamily="34" charset="0"/>
              </a:rPr>
              <a:t>Stoi on na straży praw i wartościakademickich wynikających z prawa powszechnie obowiązującego i aktów wewnętrznych uniwersytetu bądź jest strażnikiem prawa lub godności, m. in. w zakresie nierównego traktowania, mobbingu, molestowania studenta, doktoranta, pracownika badawczego, badawczo-dydaktycznego, dydaktycznego bądź administracyjnego.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Do zakresu ich zadań należy monitorowanie naruszeń praw i wartości akademickich</a:t>
            </a:r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Czasem do ich zadań należy prowadzenie mediacji w sprawach dotyczących sporów pomiędzy pracownikami a uczelnią.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Mogą kontaktować się z organami wykonującymi zadania w zakresie ochrony praw i wartości akademickich w innych uczelniach ( np. z Europejską Sieci Rzeczników Akademickich - European Network of Academic Ombudsmen)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2122826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83F71CF-0D4A-4D63-8210-87539366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 b="1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</a:rPr>
              <a:t>komisja etyki w nauce przy PAN</a:t>
            </a:r>
            <a:endParaRPr lang="pl-PL" sz="40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18491C-124A-406E-9550-3AD1F941F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>
                <a:effectLst/>
                <a:ea typeface="Calibri" panose="020F0502020204030204" pitchFamily="34" charset="0"/>
              </a:rPr>
              <a:t>Analiza dostępnych sprawozdań wskazuje, że do najczęstszych naruszeń w których opiniowała komisja należą: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 naruszenia praw autorskich,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naruszanie zasad etyki w trakcie przeprowadzania przewodów lub postępowań o nadanie stopni naukowych lub tytułu naukowego ( np. w postaci  rewanżyzmu na opiniodawcy za negatywną ocenę wniosku awansowego,</a:t>
            </a:r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>
                <a:effectLst/>
                <a:ea typeface="Calibri" panose="020F0502020204030204" pitchFamily="34" charset="0"/>
              </a:rPr>
              <a:t>nieetycznego zachowania przewodniczącego komisji doktorskiej),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naruszanie dobrych obyczajów w środowisku naukowym ( np. poprzez nieuczciwych zachowań blokujących rozwój naukowy),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fałszowanie wyników badań,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konflikty interesów.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1352309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FB650CD-F0C8-41F2-846B-3B35A5295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pl-PL" sz="3100" b="1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Skutki uchybienia wartości akademickich</a:t>
            </a:r>
            <a:br>
              <a:rPr lang="pl-PL" sz="3100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10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D91B51B9-60C8-725B-D82A-30995F520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70738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9856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2B58BA-E823-4A7D-97B7-A7A7D763E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2500">
                <a:solidFill>
                  <a:srgbClr val="FFFFFF"/>
                </a:solidFill>
              </a:rPr>
              <a:t>Skutki działania/zaniechania naruszającego wartości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A93826-BCF2-4628-BC12-0ECF8886B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b="1" kern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Postępowanie dyscyplinarne</a:t>
            </a:r>
            <a:r>
              <a:rPr lang="pl-PL" sz="2000" b="0" kern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prowadzone według d</a:t>
            </a:r>
            <a:r>
              <a:rPr lang="pl-PL" sz="2000" b="0" kern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ziału  VII. Odpowiedzialność dyscyplinarna </a:t>
            </a:r>
            <a:r>
              <a:rPr lang="pl-PL" sz="2000" b="0" kern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pswn</a:t>
            </a:r>
            <a:r>
              <a:rPr lang="pl-PL" sz="2000" b="0" kern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oraz rozporządzenia wykonawczego ( Rozporządzenie Ministra Edukacji i Nauki w sprawie szczegółowego trybu prowadzenia mediacji, postępowania wyjaśniającego i postępowania dyscyplinarnego w sprawach odpowiedzialności dyscyplinarnej nauczycieli akademickich, a także sposobu wykonywania kar dyscyplinarnych i ich zatarcia </a:t>
            </a:r>
            <a:r>
              <a:rPr lang="pl-PL" sz="2000" b="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dnia 8 czerwca 2022 r. </a:t>
            </a:r>
            <a:r>
              <a:rPr lang="pl-PL" sz="2000" b="0" u="none" strike="noStrike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(Dz.U. z 2022 r. poz. 1236)</a:t>
            </a:r>
            <a:endParaRPr lang="pl-PL" sz="2000" b="0" u="none" strike="noStrike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pl-PL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000" b="1" kern="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Ważne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Ustanie zatrudnienia w uczelni nie wyłącza odpowiedzialności dyscyplinarnej za przewinienie dyscyplinarne popełnione w trakcie tego zatrudnienia.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8311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67D5F18-2300-4EE3-9CED-59D430410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Rola uniwersytetów w zmienionej rzeczywistości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5EAAD5-655B-426C-963B-0DF411E55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l-PL" sz="200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niwersytet nadal może pozostać miejscem, w którym nie tylko kształtuje się świadomość i postawy, ale także w którym respektowane wartości oddziałują w sposób proaktywny na użytkowników, pracowników oraz podmioty zewnętrzne. </a:t>
            </a:r>
          </a:p>
          <a:p>
            <a:pPr marL="0" indent="0">
              <a:buNone/>
            </a:pPr>
            <a:r>
              <a:rPr lang="pl-PL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Por. np.D.Ward, Academic Values, Institutional Management and Public Policiess W: </a:t>
            </a:r>
            <a:r>
              <a:rPr lang="pl-PL" sz="2000" i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Higher Education Management and Policy</a:t>
            </a:r>
            <a:r>
              <a:rPr lang="pl-PL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Volume 19, No. 2, 2007, s.20-22.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8228830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43AFB60-B074-42F8-9AD6-D761BCF9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3400">
                <a:solidFill>
                  <a:srgbClr val="FFFFFF"/>
                </a:solidFill>
              </a:rPr>
              <a:t>TK o podstawach oceny deliktu dyscyplinarnego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79C1F8-DEE4-42FA-9ED4-A360F0119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i="1">
                <a:effectLst/>
                <a:ea typeface="Calibri" panose="020F0502020204030204" pitchFamily="34" charset="0"/>
              </a:rPr>
              <a:t>„(…)odpowiedzialność dyscyplinarna związana jest z postępowaniem sprzecznym z zasadami deontologii zawodowej, powagą i godnością wykonywanego zawodu, z czynami godzącymi w prestiż zawodu albo uchybiającymi obowiązkom nauczyciela akademickiego</a:t>
            </a:r>
            <a:r>
              <a:rPr lang="pl-PL" sz="2000">
                <a:effectLst/>
                <a:ea typeface="Calibri" panose="020F0502020204030204" pitchFamily="34" charset="0"/>
              </a:rPr>
              <a:t>” dlatego przewinienie dyscyplinarne musi być oceniane </a:t>
            </a:r>
            <a:r>
              <a:rPr lang="pl-PL" sz="2000" b="1">
                <a:effectLst/>
                <a:ea typeface="Calibri" panose="020F0502020204030204" pitchFamily="34" charset="0"/>
              </a:rPr>
              <a:t>nie tylko w płaszczyźnie normatywnej</a:t>
            </a:r>
            <a:r>
              <a:rPr lang="pl-PL" sz="2000">
                <a:effectLst/>
                <a:ea typeface="Calibri" panose="020F0502020204030204" pitchFamily="34" charset="0"/>
              </a:rPr>
              <a:t>, ale także zawodowej i etycznej </a:t>
            </a:r>
          </a:p>
          <a:p>
            <a:endParaRPr lang="pl-PL" sz="2000"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Wyrok TK z dnia 27 lutego 2001 r., SK 22/00, Dz.U. z 2002 r., nr 23, poz. 241.</a:t>
            </a: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49397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F98FFF3-8C2E-4D90-974F-F0C86AD9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Czy we współczesnej uczelni są wartości…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E9A85E-6EAA-49CF-87D1-D87851C2C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695" y="649480"/>
            <a:ext cx="7357583" cy="61069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Obecnie obserwuje się e</a:t>
            </a:r>
            <a:r>
              <a:rPr lang="pl-PL" sz="1600" kern="100" dirty="0">
                <a:effectLst/>
                <a:ea typeface="Calibri" panose="020F0502020204030204" pitchFamily="34" charset="0"/>
              </a:rPr>
              <a:t>rozję wartości i </a:t>
            </a:r>
            <a:r>
              <a:rPr lang="pl-PL" sz="1600" dirty="0">
                <a:effectLst/>
                <a:ea typeface="Calibri" panose="020F0502020204030204" pitchFamily="34" charset="0"/>
              </a:rPr>
              <a:t>zanik wspólnoty akademickiej przejawiający się w akceptacji i przyzwoleniu na naganne zjawiska i postawy:</a:t>
            </a:r>
          </a:p>
          <a:p>
            <a:pPr marL="0" indent="0">
              <a:buNone/>
            </a:pPr>
            <a:r>
              <a:rPr lang="pl-PL" sz="1600" dirty="0"/>
              <a:t>-</a:t>
            </a:r>
            <a:r>
              <a:rPr lang="pl-PL" sz="1600" dirty="0">
                <a:effectLst/>
                <a:ea typeface="Calibri" panose="020F0502020204030204" pitchFamily="34" charset="0"/>
              </a:rPr>
              <a:t>odejściu od dotychczasowej idei uniwersytetu opartej na relacji mistrz - uczeń w kierunku uniwersytetu przedsiębiorczego,</a:t>
            </a:r>
          </a:p>
          <a:p>
            <a:pPr>
              <a:buFontTx/>
              <a:buChar char="-"/>
            </a:pPr>
            <a:r>
              <a:rPr lang="pl-PL" sz="1600" dirty="0" err="1">
                <a:effectLst/>
                <a:ea typeface="Calibri" panose="020F0502020204030204" pitchFamily="34" charset="0"/>
              </a:rPr>
              <a:t>punktoza</a:t>
            </a:r>
            <a:r>
              <a:rPr lang="pl-PL" sz="1600" dirty="0">
                <a:effectLst/>
                <a:ea typeface="Calibri" panose="020F0502020204030204" pitchFamily="34" charset="0"/>
              </a:rPr>
              <a:t> zamiast wartości jakościowej pracy naukowej, rozwój </a:t>
            </a:r>
            <a:r>
              <a:rPr lang="pl-PL" sz="1600" dirty="0" err="1">
                <a:effectLst/>
                <a:ea typeface="Calibri" panose="020F0502020204030204" pitchFamily="34" charset="0"/>
              </a:rPr>
              <a:t>paper</a:t>
            </a:r>
            <a:r>
              <a:rPr lang="pl-PL" sz="1600" dirty="0">
                <a:effectLst/>
                <a:ea typeface="Calibri" panose="020F0502020204030204" pitchFamily="34" charset="0"/>
              </a:rPr>
              <a:t>- </a:t>
            </a:r>
            <a:r>
              <a:rPr lang="pl-PL" sz="1600" dirty="0" err="1">
                <a:effectLst/>
                <a:ea typeface="Calibri" panose="020F0502020204030204" pitchFamily="34" charset="0"/>
              </a:rPr>
              <a:t>mills</a:t>
            </a:r>
            <a:r>
              <a:rPr lang="pl-PL" sz="1600" dirty="0">
                <a:effectLst/>
                <a:ea typeface="Calibri" panose="020F0502020204030204" pitchFamily="34" charset="0"/>
              </a:rPr>
              <a:t> zamiast uczciwości naukowej, konkurencja zamiast współpracy, autorstwo honorowe zamiast rzetelnej, uczciwej pracy naukowej,</a:t>
            </a:r>
          </a:p>
          <a:p>
            <a:pPr>
              <a:buFontTx/>
              <a:buChar char="-"/>
            </a:pPr>
            <a:r>
              <a:rPr lang="pl-PL" sz="1600" dirty="0">
                <a:effectLst/>
                <a:ea typeface="Calibri" panose="020F0502020204030204" pitchFamily="34" charset="0"/>
              </a:rPr>
              <a:t>nieprecyzyjność przesłanek awansu naukowego, niskie wynagrodzenia oraz presja w dążeniu do uzyskania grantów badawczych,</a:t>
            </a:r>
          </a:p>
          <a:p>
            <a:pPr>
              <a:buFontTx/>
              <a:buChar char="-"/>
            </a:pPr>
            <a:r>
              <a:rPr lang="pl-PL" sz="1600" dirty="0">
                <a:effectLst/>
                <a:ea typeface="Calibri" panose="020F0502020204030204" pitchFamily="34" charset="0"/>
              </a:rPr>
              <a:t>nacisk na bezduszne </a:t>
            </a:r>
            <a:r>
              <a:rPr lang="pl-PL" sz="1600" dirty="0" err="1">
                <a:effectLst/>
                <a:ea typeface="Calibri" panose="020F0502020204030204" pitchFamily="34" charset="0"/>
              </a:rPr>
              <a:t>technikalia</a:t>
            </a:r>
            <a:r>
              <a:rPr lang="pl-PL" sz="1600" dirty="0">
                <a:effectLst/>
                <a:ea typeface="Calibri" panose="020F0502020204030204" pitchFamily="34" charset="0"/>
              </a:rPr>
              <a:t> oraz tzw. ”praktykę” zapominając o potrzebie kształcenia w sposób pełny, kompletny, uwrażliwiający i promujących uczciwość poznawczą, krytycyzm, tolerancję i inne wartości uniwersalne,</a:t>
            </a:r>
          </a:p>
          <a:p>
            <a:pPr>
              <a:buFontTx/>
              <a:buChar char="-"/>
            </a:pP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ignorowania niepokojących sygnałów, akceptowanie niewłaściwych 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zachowań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 postaw jako niegodzących w etos (nauczyciela, studenta, doktoranta) czy też uzależnienia wszczęcia postępowania wyjaśniającego, potem dyscyplinarnego i sankcji dyscyplinarnej od stopnia lub tytułu naukowego obwinionego lub jego powiązań czy kontaktów uczelnianych i innych,</a:t>
            </a:r>
          </a:p>
          <a:p>
            <a:pPr>
              <a:buFontTx/>
              <a:buChar char="-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przyzwolenie na ścieranie się partykularnych wpływów i interesów,</a:t>
            </a:r>
          </a:p>
          <a:p>
            <a:pPr>
              <a:buFontTx/>
              <a:buChar char="-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„p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ozorowanie” pracy dydaktycznej……..</a:t>
            </a:r>
          </a:p>
          <a:p>
            <a:pPr>
              <a:buFontTx/>
              <a:buChar char="-"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8672890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3C0287-AC9C-4F8E-BDE7-4350C37C7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Wartości akademickie : były, są i będą…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CEB2ED0-2A26-887A-0CFD-A5BC6C34A9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26418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74706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4FAF50F-D6D4-4943-B7D9-1E6CF14E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3700">
                <a:solidFill>
                  <a:srgbClr val="FFFFFF"/>
                </a:solidFill>
              </a:rPr>
              <a:t>Wartości akademickie to trzon funkcjonowania w społeczności…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31F20B-3F17-4192-8DBB-AA1BFB1B9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endParaRPr lang="pl-PL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Aksjologiczny kręgosłup każdego z członków społeczności akademickiej nie może stać przejawem heroizmu dla jednych i naiwności dla drugich!!!!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89238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D2995AA-CE0E-4280-AB24-4342F9802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Znaczenie wartości akademickich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B783CC-E15B-4FF2-9D6C-E3322B297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pl-PL" sz="2000">
                <a:effectLst/>
                <a:ea typeface="Calibri" panose="020F0502020204030204" pitchFamily="34" charset="0"/>
              </a:rPr>
              <a:t>Komisja Europejska w komunikacie z 18 stycznia 2022 r. do Parlamentu UE, Rady, Europejskiego Komitetu Ekonomiczno-Społecznego i Komitetu Regionów ws. europejskiej Strategii na rzecz szkół wyższych w pierwszej kolejności podkreśliła,  że podstawowe wartości akademickie nie mogą być uważane za rzecz oczywistą i są one zagrożone nawet w UE</a:t>
            </a:r>
          </a:p>
          <a:p>
            <a:endParaRPr lang="pl-PL" sz="2000"/>
          </a:p>
          <a:p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Poszanowanie wartości akademickich rezonuje dwukierunkowo: na całe społeczeństwo, gdyż powoduje sprzeniewierzenie się społecznej odpowiedzialności uczelni oraz indywidualnie - stanowiąc przede wszystkim </a:t>
            </a:r>
            <a:r>
              <a:rPr lang="pl-PL" sz="20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delikt dyscyplinarny.</a:t>
            </a: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405338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F24ABD8-3D89-454E-A583-F4C10E100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Wartości w szkolnictwie wyższym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1ED786-5534-418B-A0B6-D63F1AB9D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pl-PL" sz="2000">
                <a:ea typeface="Calibri" panose="020F0502020204030204" pitchFamily="34" charset="0"/>
              </a:rPr>
              <a:t>W</a:t>
            </a:r>
            <a:r>
              <a:rPr lang="pl-PL" sz="2000">
                <a:effectLst/>
                <a:ea typeface="Calibri" panose="020F0502020204030204" pitchFamily="34" charset="0"/>
              </a:rPr>
              <a:t>artość to przekonania, które kierują oceną zachowań i zdarzeń. Najczęściej mają charakter uniwersalny ( jak np. dążenie do prawdy) ale mogą się różnić znaczeniem dla poszczególnych jednostek lub grup społecznych.</a:t>
            </a:r>
          </a:p>
          <a:p>
            <a:endParaRPr lang="pl-PL" sz="2000"/>
          </a:p>
          <a:p>
            <a:r>
              <a:rPr lang="pl-PL" sz="2000">
                <a:effectLst/>
                <a:ea typeface="Calibri" panose="020F0502020204030204" pitchFamily="34" charset="0"/>
              </a:rPr>
              <a:t>Wartości określają potrzeby i sposoby ich zaspokajania. Sprzężenie wartości i postaw determinuje zachowania społeczne.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3601437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02E0201-32BE-4B5F-B1CF-42FADCDB5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Funkcje wartości w szkolnictwie wyższym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E2C9388B-DC8B-FF6C-0AE4-5D633CE82F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56698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112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658D730-EBC5-4733-A53F-BF0BB18A2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Zakres podmiotowy wartości akademickich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6EE5BF-3B38-4093-9AEB-D4B63E9DD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Podmiotami obowiązanymi do ich respektowania są destynatariusze uczelni: od nauczycieli akademickich przez doktorantów po studentów. </a:t>
            </a:r>
          </a:p>
          <a:p>
            <a:pPr indent="0">
              <a:spcAft>
                <a:spcPts val="800"/>
              </a:spcAft>
              <a:buNone/>
            </a:pP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System aksjologiczny każdej ze wskazanych grup może być właściwy tylko dla nich ( np.dla nauczycieli akademickich w ich działaniach edukacyjnych, naukowych lub dla studentów) tworząc etos wokół wartości ( np. etos nauczyciela akademickiego) albo mieć charakter uniwersalny (tj. odnoszą się do członków wspólnoty akademickiej w ich wzajemnych relacjach). </a:t>
            </a:r>
          </a:p>
          <a:p>
            <a:pPr marL="0" indent="0">
              <a:buNone/>
            </a:pP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Szerzej zob. np. A.Węgrzecki, </a:t>
            </a:r>
            <a:r>
              <a:rPr lang="pl-PL" sz="1900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Sylwetka aksjologiczna nauczyciela akademickiego</a:t>
            </a: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W: </a:t>
            </a:r>
            <a:r>
              <a:rPr lang="pl-PL" sz="1900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Dobre obyczaje w kształceniu akademickim </a:t>
            </a: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(red.) K. Kloc, E. Chmielecka, Warszawa 2004, s.35,  M.Śmierciak, </a:t>
            </a:r>
            <a:r>
              <a:rPr lang="pl-PL" sz="1900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Sylwetka aksjologiczna studenta</a:t>
            </a: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W: </a:t>
            </a:r>
            <a:r>
              <a:rPr lang="pl-PL" sz="1900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Dobre obyczaje w kształceniu akademickim</a:t>
            </a: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(red.) K. Kloc, E. Chmielecka, Warszawa 2004, s. 39-41, T.Czakon, Etos nauki naukowców a etos nauki w kodeksach etycznych wyższych uczelni. "</a:t>
            </a:r>
            <a:r>
              <a:rPr lang="pl-PL" sz="1900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Analecta. Studia i Materiały z Dziejów Nauki</a:t>
            </a:r>
            <a:r>
              <a:rPr lang="pl-PL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" R. 27, z. 2 (2018), s. 99-113.</a:t>
            </a:r>
          </a:p>
          <a:p>
            <a:endParaRPr lang="pl-PL" sz="1900"/>
          </a:p>
        </p:txBody>
      </p:sp>
    </p:spTree>
    <p:extLst>
      <p:ext uri="{BB962C8B-B14F-4D97-AF65-F5344CB8AC3E}">
        <p14:creationId xmlns:p14="http://schemas.microsoft.com/office/powerpoint/2010/main" val="81162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BB2851-AD25-47E1-A784-2226CEBD1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>
                <a:solidFill>
                  <a:srgbClr val="FFFFFF"/>
                </a:solidFill>
              </a:rPr>
              <a:t>Podstawowy kanon aksjologiczny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11D2F-EB60-4500-ACB9-12565234B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>
                <a:effectLst/>
                <a:ea typeface="Calibri" panose="020F0502020204030204" pitchFamily="34" charset="0"/>
              </a:rPr>
              <a:t>Zgodnie z </a:t>
            </a:r>
            <a:r>
              <a:rPr lang="pl-PL" sz="2000" i="1">
                <a:effectLst/>
                <a:ea typeface="Calibri" panose="020F0502020204030204" pitchFamily="34" charset="0"/>
              </a:rPr>
              <a:t>Kodeksem: Dobre praktyki w szkołach wyższych</a:t>
            </a:r>
            <a:r>
              <a:rPr lang="pl-PL" sz="2000">
                <a:effectLst/>
                <a:ea typeface="Calibri" panose="020F0502020204030204" pitchFamily="34" charset="0"/>
              </a:rPr>
              <a:t> z 26 kwietnia 2007 roku uchwalonym przez Zgromadzenie Plenarne Konferencji Rektorów Akademickich Szkół Polskich podstawową wartością etosu akademickiego jest </a:t>
            </a:r>
            <a:r>
              <a:rPr lang="pl-PL" sz="2000" b="1">
                <a:effectLst/>
                <a:ea typeface="Calibri" panose="020F0502020204030204" pitchFamily="34" charset="0"/>
              </a:rPr>
              <a:t>prawda</a:t>
            </a:r>
            <a:r>
              <a:rPr lang="pl-PL" sz="2000">
                <a:effectLst/>
                <a:ea typeface="Calibri" panose="020F0502020204030204" pitchFamily="34" charset="0"/>
              </a:rPr>
              <a:t>, która ma znaczeniu uniwersalne obok dobra i piękna.</a:t>
            </a:r>
          </a:p>
          <a:p>
            <a:endParaRPr lang="pl-PL" sz="2000"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u="none" strike="noStrike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https://www.krasp.org.pl/files/public/dokumenty/KRASP_Kodeks_Dobre_praktyki</a:t>
            </a:r>
            <a:r>
              <a:rPr lang="pl-PL" sz="2000" u="none" strike="noStrike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_PL.pdf</a:t>
            </a:r>
            <a:r>
              <a:rPr lang="pl-PL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(dostęp: 03.05.2025).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1273054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AE2EA74-C1FE-45EC-B933-C28DA71B3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09ED6E-11F0-46F6-B30F-030592684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>
                <a:effectLst/>
                <a:ea typeface="Calibri" panose="020F0502020204030204" pitchFamily="34" charset="0"/>
              </a:rPr>
              <a:t>Do fundamentalnych zasad zaliczono także: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zasadę służby publicznej,</a:t>
            </a:r>
          </a:p>
          <a:p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>
                <a:effectLst/>
                <a:ea typeface="Calibri" panose="020F0502020204030204" pitchFamily="34" charset="0"/>
              </a:rPr>
              <a:t>zasadę bezstronności w sprawach publicznych,</a:t>
            </a:r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zasadę legalizmu,</a:t>
            </a:r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zasadę autonomii i odpowiedzialności,</a:t>
            </a:r>
          </a:p>
          <a:p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lang="pl-PL" sz="2000">
                <a:effectLst/>
                <a:ea typeface="Calibri" panose="020F0502020204030204" pitchFamily="34" charset="0"/>
              </a:rPr>
              <a:t>asadę podziału i równowagi władzy w uczelni,</a:t>
            </a:r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zasadę kreatywności,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zasadę przejrzystości,</a:t>
            </a:r>
          </a:p>
          <a:p>
            <a:r>
              <a:rPr lang="pl-PL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lang="pl-PL" sz="2000">
                <a:effectLst/>
                <a:ea typeface="Calibri" panose="020F0502020204030204" pitchFamily="34" charset="0"/>
              </a:rPr>
              <a:t>asadę subsydiarności,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 zasadę poszanowania godności i tolerancji </a:t>
            </a:r>
          </a:p>
          <a:p>
            <a:r>
              <a:rPr lang="pl-PL" sz="2000">
                <a:effectLst/>
                <a:ea typeface="Calibri" panose="020F0502020204030204" pitchFamily="34" charset="0"/>
              </a:rPr>
              <a:t>oraz zasadę uniwersalizmu badań i kształcenia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3122375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2887</Words>
  <Application>Microsoft Office PowerPoint</Application>
  <PresentationFormat>Panoramiczny</PresentationFormat>
  <Paragraphs>173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9" baseType="lpstr">
      <vt:lpstr>SimSun</vt:lpstr>
      <vt:lpstr>Arial</vt:lpstr>
      <vt:lpstr>Calibri</vt:lpstr>
      <vt:lpstr>Calibri Light</vt:lpstr>
      <vt:lpstr>Times New Roman</vt:lpstr>
      <vt:lpstr>Motyw pakietu Office</vt:lpstr>
      <vt:lpstr>Nowe spojrzenie na stare sprawy – o wartościach społeczności akademickiej</vt:lpstr>
      <vt:lpstr>Zmiana paradygmatów w szkolnictwie wyższym</vt:lpstr>
      <vt:lpstr>Rola uniwersytetów w zmienionej rzeczywistości</vt:lpstr>
      <vt:lpstr>Znaczenie wartości akademickich</vt:lpstr>
      <vt:lpstr>Wartości w szkolnictwie wyższym</vt:lpstr>
      <vt:lpstr>Funkcje wartości w szkolnictwie wyższym</vt:lpstr>
      <vt:lpstr>Zakres podmiotowy wartości akademickich</vt:lpstr>
      <vt:lpstr>Podstawowy kanon aksjologiczny</vt:lpstr>
      <vt:lpstr>Prezentacja programu PowerPoint</vt:lpstr>
      <vt:lpstr>Wartości uzupełniające</vt:lpstr>
      <vt:lpstr>Wolność nauczania, twórczości artystycznej i badań naukowych - źródła</vt:lpstr>
      <vt:lpstr>Wolność nauczania, twórczości artystycznej i badań naukowych - istota</vt:lpstr>
      <vt:lpstr>Prezentacja programu PowerPoint</vt:lpstr>
      <vt:lpstr>Odpowiedzialność nauczycieli akademickich za jakość badań i wychowanie studentów </vt:lpstr>
      <vt:lpstr>Prezentacja programu PowerPoint</vt:lpstr>
      <vt:lpstr>Prezentacja programu PowerPoint</vt:lpstr>
      <vt:lpstr>Prezentacja programu PowerPoint</vt:lpstr>
      <vt:lpstr>Pracownik naukowy a student w kontekście wartości </vt:lpstr>
      <vt:lpstr>odpowiedzialność uczelni za naruszenie zasad etyki</vt:lpstr>
      <vt:lpstr>Prezentacja programu PowerPoint</vt:lpstr>
      <vt:lpstr>Afirmacja wartości akademickich</vt:lpstr>
      <vt:lpstr>Europejska Karta Naukowca i Kodeks postępowania przy rekrutacji pracowników naukowych</vt:lpstr>
      <vt:lpstr>Uniwersyteckie kodeksy etyczne</vt:lpstr>
      <vt:lpstr>Afirmacja w aktach wewnętrznych</vt:lpstr>
      <vt:lpstr>Ślubowania destynatariuszy </vt:lpstr>
      <vt:lpstr>Rzecznicy praw i wartości akademickich </vt:lpstr>
      <vt:lpstr>komisja etyki w nauce przy PAN</vt:lpstr>
      <vt:lpstr>Skutki uchybienia wartości akademickich </vt:lpstr>
      <vt:lpstr>Skutki działania/zaniechania naruszającego wartości</vt:lpstr>
      <vt:lpstr>TK o podstawach oceny deliktu dyscyplinarnego</vt:lpstr>
      <vt:lpstr>Czy we współczesnej uczelni są wartości…</vt:lpstr>
      <vt:lpstr>Wartości akademickie : były, są i będą…</vt:lpstr>
      <vt:lpstr>Wartości akademickie to trzon funkcjonowania w społeczności…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Nowe spojrzenie na stare sprawy – o wartościach społeczności akademickiej</dc:title>
  <dc:creator>Agnieszka Ziółkowska</dc:creator>
  <cp:lastModifiedBy>Agnieszka Ziółkowska</cp:lastModifiedBy>
  <cp:revision>9</cp:revision>
  <dcterms:created xsi:type="dcterms:W3CDTF">2025-05-25T08:48:34Z</dcterms:created>
  <dcterms:modified xsi:type="dcterms:W3CDTF">2025-06-17T15:47:19Z</dcterms:modified>
</cp:coreProperties>
</file>