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8" r:id="rId4"/>
    <p:sldId id="273" r:id="rId5"/>
    <p:sldId id="289" r:id="rId6"/>
    <p:sldId id="257" r:id="rId7"/>
    <p:sldId id="258" r:id="rId8"/>
    <p:sldId id="266" r:id="rId9"/>
    <p:sldId id="259" r:id="rId10"/>
    <p:sldId id="260" r:id="rId11"/>
    <p:sldId id="261" r:id="rId12"/>
    <p:sldId id="262" r:id="rId13"/>
    <p:sldId id="271" r:id="rId14"/>
    <p:sldId id="263" r:id="rId15"/>
    <p:sldId id="264" r:id="rId16"/>
    <p:sldId id="272" r:id="rId17"/>
    <p:sldId id="267" r:id="rId18"/>
    <p:sldId id="268" r:id="rId19"/>
    <p:sldId id="269" r:id="rId20"/>
    <p:sldId id="270" r:id="rId21"/>
    <p:sldId id="285" r:id="rId22"/>
    <p:sldId id="286" r:id="rId23"/>
    <p:sldId id="290" r:id="rId24"/>
    <p:sldId id="284" r:id="rId25"/>
    <p:sldId id="287" r:id="rId26"/>
    <p:sldId id="276" r:id="rId27"/>
    <p:sldId id="275" r:id="rId28"/>
    <p:sldId id="280" r:id="rId29"/>
    <p:sldId id="274" r:id="rId30"/>
    <p:sldId id="281" r:id="rId31"/>
    <p:sldId id="282" r:id="rId32"/>
    <p:sldId id="283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12CE31-2D13-4A2E-9FFC-0730469FF4B1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11A740B-FD78-452D-99E8-272D9C8D63BE}">
      <dgm:prSet/>
      <dgm:spPr/>
      <dgm:t>
        <a:bodyPr/>
        <a:lstStyle/>
        <a:p>
          <a:r>
            <a:rPr lang="pl-PL"/>
            <a:t>Dla uczelni – obowiązek</a:t>
          </a:r>
          <a:endParaRPr lang="en-US"/>
        </a:p>
      </dgm:t>
    </dgm:pt>
    <dgm:pt modelId="{A50616F7-81A2-4A80-97E7-CB71CCDE6366}" type="parTrans" cxnId="{11416D00-6FEA-4475-8788-8A205F697155}">
      <dgm:prSet/>
      <dgm:spPr/>
      <dgm:t>
        <a:bodyPr/>
        <a:lstStyle/>
        <a:p>
          <a:endParaRPr lang="en-US"/>
        </a:p>
      </dgm:t>
    </dgm:pt>
    <dgm:pt modelId="{CC6DFC65-ED02-4EDC-BF49-A0A990B76552}" type="sibTrans" cxnId="{11416D00-6FEA-4475-8788-8A205F697155}">
      <dgm:prSet/>
      <dgm:spPr/>
      <dgm:t>
        <a:bodyPr/>
        <a:lstStyle/>
        <a:p>
          <a:endParaRPr lang="en-US"/>
        </a:p>
      </dgm:t>
    </dgm:pt>
    <dgm:pt modelId="{90C1A295-D9D6-4CF0-907F-4A7F0CA3DC5C}">
      <dgm:prSet/>
      <dgm:spPr/>
      <dgm:t>
        <a:bodyPr/>
        <a:lstStyle/>
        <a:p>
          <a:r>
            <a:rPr lang="pl-PL"/>
            <a:t>Dla studenta – obowiązek ( np. UMCS -§ 13 Regulaminu Studiów ) /prawo</a:t>
          </a:r>
          <a:endParaRPr lang="en-US"/>
        </a:p>
      </dgm:t>
    </dgm:pt>
    <dgm:pt modelId="{B43FE204-0550-4A12-BCC8-9171BD2CBCE6}" type="parTrans" cxnId="{5EECD750-399D-4804-A00F-579ABD1DEB27}">
      <dgm:prSet/>
      <dgm:spPr/>
      <dgm:t>
        <a:bodyPr/>
        <a:lstStyle/>
        <a:p>
          <a:endParaRPr lang="en-US"/>
        </a:p>
      </dgm:t>
    </dgm:pt>
    <dgm:pt modelId="{0CFD6636-1FFD-4399-9DF4-B0A8748F02BA}" type="sibTrans" cxnId="{5EECD750-399D-4804-A00F-579ABD1DEB27}">
      <dgm:prSet/>
      <dgm:spPr/>
      <dgm:t>
        <a:bodyPr/>
        <a:lstStyle/>
        <a:p>
          <a:endParaRPr lang="en-US"/>
        </a:p>
      </dgm:t>
    </dgm:pt>
    <dgm:pt modelId="{C858A4E2-141A-4F1E-BAFB-A15F4D50BE99}">
      <dgm:prSet/>
      <dgm:spPr/>
      <dgm:t>
        <a:bodyPr/>
        <a:lstStyle/>
        <a:p>
          <a:r>
            <a:rPr lang="pl-PL"/>
            <a:t>Dla pracownika - obowiązek</a:t>
          </a:r>
          <a:endParaRPr lang="en-US"/>
        </a:p>
      </dgm:t>
    </dgm:pt>
    <dgm:pt modelId="{2C85AD11-2B19-4741-BB72-23B063F1025C}" type="parTrans" cxnId="{FE4754C0-14D8-48B0-9467-4BAF70B54357}">
      <dgm:prSet/>
      <dgm:spPr/>
      <dgm:t>
        <a:bodyPr/>
        <a:lstStyle/>
        <a:p>
          <a:endParaRPr lang="en-US"/>
        </a:p>
      </dgm:t>
    </dgm:pt>
    <dgm:pt modelId="{A00E4AF2-AF02-487A-8951-F07417A214CD}" type="sibTrans" cxnId="{FE4754C0-14D8-48B0-9467-4BAF70B54357}">
      <dgm:prSet/>
      <dgm:spPr/>
      <dgm:t>
        <a:bodyPr/>
        <a:lstStyle/>
        <a:p>
          <a:endParaRPr lang="en-US"/>
        </a:p>
      </dgm:t>
    </dgm:pt>
    <dgm:pt modelId="{648FA005-385E-4F9D-ABAD-E6C3C0D3E7E4}" type="pres">
      <dgm:prSet presAssocID="{D812CE31-2D13-4A2E-9FFC-0730469FF4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F97A5ED-0229-4506-8E39-9559E0730BB8}" type="pres">
      <dgm:prSet presAssocID="{511A740B-FD78-452D-99E8-272D9C8D63BE}" presName="hierRoot1" presStyleCnt="0"/>
      <dgm:spPr/>
    </dgm:pt>
    <dgm:pt modelId="{E00597A7-0B2D-4F05-A9D9-A9E8388E7661}" type="pres">
      <dgm:prSet presAssocID="{511A740B-FD78-452D-99E8-272D9C8D63BE}" presName="composite" presStyleCnt="0"/>
      <dgm:spPr/>
    </dgm:pt>
    <dgm:pt modelId="{122C6444-96F4-47DB-9585-7F597769EC23}" type="pres">
      <dgm:prSet presAssocID="{511A740B-FD78-452D-99E8-272D9C8D63BE}" presName="background" presStyleLbl="node0" presStyleIdx="0" presStyleCnt="3"/>
      <dgm:spPr/>
    </dgm:pt>
    <dgm:pt modelId="{BAC46ADD-542D-4BA4-820C-97B28C813D7C}" type="pres">
      <dgm:prSet presAssocID="{511A740B-FD78-452D-99E8-272D9C8D63BE}" presName="text" presStyleLbl="fgAcc0" presStyleIdx="0" presStyleCnt="3">
        <dgm:presLayoutVars>
          <dgm:chPref val="3"/>
        </dgm:presLayoutVars>
      </dgm:prSet>
      <dgm:spPr/>
    </dgm:pt>
    <dgm:pt modelId="{8681CCBB-DFF5-48FE-99DC-EED46453139E}" type="pres">
      <dgm:prSet presAssocID="{511A740B-FD78-452D-99E8-272D9C8D63BE}" presName="hierChild2" presStyleCnt="0"/>
      <dgm:spPr/>
    </dgm:pt>
    <dgm:pt modelId="{E6615F18-E341-47A4-8645-C0FA40DEE400}" type="pres">
      <dgm:prSet presAssocID="{90C1A295-D9D6-4CF0-907F-4A7F0CA3DC5C}" presName="hierRoot1" presStyleCnt="0"/>
      <dgm:spPr/>
    </dgm:pt>
    <dgm:pt modelId="{3CC210ED-3303-44DB-9DF7-4A43C9C97671}" type="pres">
      <dgm:prSet presAssocID="{90C1A295-D9D6-4CF0-907F-4A7F0CA3DC5C}" presName="composite" presStyleCnt="0"/>
      <dgm:spPr/>
    </dgm:pt>
    <dgm:pt modelId="{DD66101C-8BAC-48B1-93A8-7D05DC8D20A7}" type="pres">
      <dgm:prSet presAssocID="{90C1A295-D9D6-4CF0-907F-4A7F0CA3DC5C}" presName="background" presStyleLbl="node0" presStyleIdx="1" presStyleCnt="3"/>
      <dgm:spPr/>
    </dgm:pt>
    <dgm:pt modelId="{9AF5B7F8-599B-4B91-BAF5-8776F6114075}" type="pres">
      <dgm:prSet presAssocID="{90C1A295-D9D6-4CF0-907F-4A7F0CA3DC5C}" presName="text" presStyleLbl="fgAcc0" presStyleIdx="1" presStyleCnt="3">
        <dgm:presLayoutVars>
          <dgm:chPref val="3"/>
        </dgm:presLayoutVars>
      </dgm:prSet>
      <dgm:spPr/>
    </dgm:pt>
    <dgm:pt modelId="{43A8EA9A-F97B-4F35-BC7F-EC56F35D9A51}" type="pres">
      <dgm:prSet presAssocID="{90C1A295-D9D6-4CF0-907F-4A7F0CA3DC5C}" presName="hierChild2" presStyleCnt="0"/>
      <dgm:spPr/>
    </dgm:pt>
    <dgm:pt modelId="{7C88FA7A-0406-4614-920E-DD70F0A6D69E}" type="pres">
      <dgm:prSet presAssocID="{C858A4E2-141A-4F1E-BAFB-A15F4D50BE99}" presName="hierRoot1" presStyleCnt="0"/>
      <dgm:spPr/>
    </dgm:pt>
    <dgm:pt modelId="{C4FE92C5-BD3B-406A-B889-4043C5CAA3DF}" type="pres">
      <dgm:prSet presAssocID="{C858A4E2-141A-4F1E-BAFB-A15F4D50BE99}" presName="composite" presStyleCnt="0"/>
      <dgm:spPr/>
    </dgm:pt>
    <dgm:pt modelId="{D299AE1C-C60F-42B0-9D7A-DC8432468E67}" type="pres">
      <dgm:prSet presAssocID="{C858A4E2-141A-4F1E-BAFB-A15F4D50BE99}" presName="background" presStyleLbl="node0" presStyleIdx="2" presStyleCnt="3"/>
      <dgm:spPr/>
    </dgm:pt>
    <dgm:pt modelId="{7CA99820-2583-4D0B-A098-DD4050F9A272}" type="pres">
      <dgm:prSet presAssocID="{C858A4E2-141A-4F1E-BAFB-A15F4D50BE99}" presName="text" presStyleLbl="fgAcc0" presStyleIdx="2" presStyleCnt="3">
        <dgm:presLayoutVars>
          <dgm:chPref val="3"/>
        </dgm:presLayoutVars>
      </dgm:prSet>
      <dgm:spPr/>
    </dgm:pt>
    <dgm:pt modelId="{400BD2FB-7D2A-47AB-B52A-8F99D57BD81A}" type="pres">
      <dgm:prSet presAssocID="{C858A4E2-141A-4F1E-BAFB-A15F4D50BE99}" presName="hierChild2" presStyleCnt="0"/>
      <dgm:spPr/>
    </dgm:pt>
  </dgm:ptLst>
  <dgm:cxnLst>
    <dgm:cxn modelId="{11416D00-6FEA-4475-8788-8A205F697155}" srcId="{D812CE31-2D13-4A2E-9FFC-0730469FF4B1}" destId="{511A740B-FD78-452D-99E8-272D9C8D63BE}" srcOrd="0" destOrd="0" parTransId="{A50616F7-81A2-4A80-97E7-CB71CCDE6366}" sibTransId="{CC6DFC65-ED02-4EDC-BF49-A0A990B76552}"/>
    <dgm:cxn modelId="{5EECD750-399D-4804-A00F-579ABD1DEB27}" srcId="{D812CE31-2D13-4A2E-9FFC-0730469FF4B1}" destId="{90C1A295-D9D6-4CF0-907F-4A7F0CA3DC5C}" srcOrd="1" destOrd="0" parTransId="{B43FE204-0550-4A12-BCC8-9171BD2CBCE6}" sibTransId="{0CFD6636-1FFD-4399-9DF4-B0A8748F02BA}"/>
    <dgm:cxn modelId="{55736593-3A92-4484-ADF5-5B88B404CBC8}" type="presOf" srcId="{D812CE31-2D13-4A2E-9FFC-0730469FF4B1}" destId="{648FA005-385E-4F9D-ABAD-E6C3C0D3E7E4}" srcOrd="0" destOrd="0" presId="urn:microsoft.com/office/officeart/2005/8/layout/hierarchy1"/>
    <dgm:cxn modelId="{FE4754C0-14D8-48B0-9467-4BAF70B54357}" srcId="{D812CE31-2D13-4A2E-9FFC-0730469FF4B1}" destId="{C858A4E2-141A-4F1E-BAFB-A15F4D50BE99}" srcOrd="2" destOrd="0" parTransId="{2C85AD11-2B19-4741-BB72-23B063F1025C}" sibTransId="{A00E4AF2-AF02-487A-8951-F07417A214CD}"/>
    <dgm:cxn modelId="{7E1209E1-45FD-47F0-B42B-5CABD2B7D42A}" type="presOf" srcId="{511A740B-FD78-452D-99E8-272D9C8D63BE}" destId="{BAC46ADD-542D-4BA4-820C-97B28C813D7C}" srcOrd="0" destOrd="0" presId="urn:microsoft.com/office/officeart/2005/8/layout/hierarchy1"/>
    <dgm:cxn modelId="{755AF1E5-E5A4-4D4E-918E-14568F159916}" type="presOf" srcId="{C858A4E2-141A-4F1E-BAFB-A15F4D50BE99}" destId="{7CA99820-2583-4D0B-A098-DD4050F9A272}" srcOrd="0" destOrd="0" presId="urn:microsoft.com/office/officeart/2005/8/layout/hierarchy1"/>
    <dgm:cxn modelId="{C40F02EE-C454-4B26-AE2C-25EC17789659}" type="presOf" srcId="{90C1A295-D9D6-4CF0-907F-4A7F0CA3DC5C}" destId="{9AF5B7F8-599B-4B91-BAF5-8776F6114075}" srcOrd="0" destOrd="0" presId="urn:microsoft.com/office/officeart/2005/8/layout/hierarchy1"/>
    <dgm:cxn modelId="{4572299B-58B1-4A1D-B82D-5DD524F8F537}" type="presParOf" srcId="{648FA005-385E-4F9D-ABAD-E6C3C0D3E7E4}" destId="{0F97A5ED-0229-4506-8E39-9559E0730BB8}" srcOrd="0" destOrd="0" presId="urn:microsoft.com/office/officeart/2005/8/layout/hierarchy1"/>
    <dgm:cxn modelId="{2CD27E39-A5FC-4412-A3AA-C2AF29587413}" type="presParOf" srcId="{0F97A5ED-0229-4506-8E39-9559E0730BB8}" destId="{E00597A7-0B2D-4F05-A9D9-A9E8388E7661}" srcOrd="0" destOrd="0" presId="urn:microsoft.com/office/officeart/2005/8/layout/hierarchy1"/>
    <dgm:cxn modelId="{032A58D2-F5C4-48C5-A3A8-13337B2B5052}" type="presParOf" srcId="{E00597A7-0B2D-4F05-A9D9-A9E8388E7661}" destId="{122C6444-96F4-47DB-9585-7F597769EC23}" srcOrd="0" destOrd="0" presId="urn:microsoft.com/office/officeart/2005/8/layout/hierarchy1"/>
    <dgm:cxn modelId="{1ED8FD6E-3A51-4E23-8AB1-258EF5B45D4F}" type="presParOf" srcId="{E00597A7-0B2D-4F05-A9D9-A9E8388E7661}" destId="{BAC46ADD-542D-4BA4-820C-97B28C813D7C}" srcOrd="1" destOrd="0" presId="urn:microsoft.com/office/officeart/2005/8/layout/hierarchy1"/>
    <dgm:cxn modelId="{4E804CDD-185F-4EA0-ABAD-1A7C61F19BBA}" type="presParOf" srcId="{0F97A5ED-0229-4506-8E39-9559E0730BB8}" destId="{8681CCBB-DFF5-48FE-99DC-EED46453139E}" srcOrd="1" destOrd="0" presId="urn:microsoft.com/office/officeart/2005/8/layout/hierarchy1"/>
    <dgm:cxn modelId="{1C86B437-8192-41ED-91D3-84E0B43922A3}" type="presParOf" srcId="{648FA005-385E-4F9D-ABAD-E6C3C0D3E7E4}" destId="{E6615F18-E341-47A4-8645-C0FA40DEE400}" srcOrd="1" destOrd="0" presId="urn:microsoft.com/office/officeart/2005/8/layout/hierarchy1"/>
    <dgm:cxn modelId="{4B1E92C1-70FF-4BF3-A27C-DF12A76748DE}" type="presParOf" srcId="{E6615F18-E341-47A4-8645-C0FA40DEE400}" destId="{3CC210ED-3303-44DB-9DF7-4A43C9C97671}" srcOrd="0" destOrd="0" presId="urn:microsoft.com/office/officeart/2005/8/layout/hierarchy1"/>
    <dgm:cxn modelId="{90C589EE-DAF5-45AF-83AB-6E61191EF03F}" type="presParOf" srcId="{3CC210ED-3303-44DB-9DF7-4A43C9C97671}" destId="{DD66101C-8BAC-48B1-93A8-7D05DC8D20A7}" srcOrd="0" destOrd="0" presId="urn:microsoft.com/office/officeart/2005/8/layout/hierarchy1"/>
    <dgm:cxn modelId="{0BA76AA9-BE5F-4009-91F8-7CB6FD62553B}" type="presParOf" srcId="{3CC210ED-3303-44DB-9DF7-4A43C9C97671}" destId="{9AF5B7F8-599B-4B91-BAF5-8776F6114075}" srcOrd="1" destOrd="0" presId="urn:microsoft.com/office/officeart/2005/8/layout/hierarchy1"/>
    <dgm:cxn modelId="{6223AD33-BEBE-4F80-92CE-3C6840E525E8}" type="presParOf" srcId="{E6615F18-E341-47A4-8645-C0FA40DEE400}" destId="{43A8EA9A-F97B-4F35-BC7F-EC56F35D9A51}" srcOrd="1" destOrd="0" presId="urn:microsoft.com/office/officeart/2005/8/layout/hierarchy1"/>
    <dgm:cxn modelId="{7484FE81-6552-4EC5-9CEF-342F0DBEBCAC}" type="presParOf" srcId="{648FA005-385E-4F9D-ABAD-E6C3C0D3E7E4}" destId="{7C88FA7A-0406-4614-920E-DD70F0A6D69E}" srcOrd="2" destOrd="0" presId="urn:microsoft.com/office/officeart/2005/8/layout/hierarchy1"/>
    <dgm:cxn modelId="{35165B5B-D974-47E3-948A-328C1E1DE6F5}" type="presParOf" srcId="{7C88FA7A-0406-4614-920E-DD70F0A6D69E}" destId="{C4FE92C5-BD3B-406A-B889-4043C5CAA3DF}" srcOrd="0" destOrd="0" presId="urn:microsoft.com/office/officeart/2005/8/layout/hierarchy1"/>
    <dgm:cxn modelId="{201DEBA6-6DA2-47AB-A50E-95185A61DAA6}" type="presParOf" srcId="{C4FE92C5-BD3B-406A-B889-4043C5CAA3DF}" destId="{D299AE1C-C60F-42B0-9D7A-DC8432468E67}" srcOrd="0" destOrd="0" presId="urn:microsoft.com/office/officeart/2005/8/layout/hierarchy1"/>
    <dgm:cxn modelId="{4349BDFF-918F-405F-9B44-A4DC67704460}" type="presParOf" srcId="{C4FE92C5-BD3B-406A-B889-4043C5CAA3DF}" destId="{7CA99820-2583-4D0B-A098-DD4050F9A272}" srcOrd="1" destOrd="0" presId="urn:microsoft.com/office/officeart/2005/8/layout/hierarchy1"/>
    <dgm:cxn modelId="{3C968705-5C6F-4CAB-BC37-F4D35E68C0D3}" type="presParOf" srcId="{7C88FA7A-0406-4614-920E-DD70F0A6D69E}" destId="{400BD2FB-7D2A-47AB-B52A-8F99D57BD81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6CC81C-925C-4D02-8005-03A8B6E058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C85233-909F-468B-B8F3-2639DEAC863D}">
      <dgm:prSet/>
      <dgm:spPr/>
      <dgm:t>
        <a:bodyPr/>
        <a:lstStyle/>
        <a:p>
          <a:r>
            <a:rPr lang="pl-PL" b="1"/>
            <a:t>Dobre strony:</a:t>
          </a:r>
          <a:endParaRPr lang="en-US"/>
        </a:p>
      </dgm:t>
    </dgm:pt>
    <dgm:pt modelId="{14418B41-8472-4532-BC5B-3C3351326203}" type="parTrans" cxnId="{8CE0D73A-7269-4E17-8072-CA1AB1B0E7B5}">
      <dgm:prSet/>
      <dgm:spPr/>
      <dgm:t>
        <a:bodyPr/>
        <a:lstStyle/>
        <a:p>
          <a:endParaRPr lang="en-US"/>
        </a:p>
      </dgm:t>
    </dgm:pt>
    <dgm:pt modelId="{188E65FD-3109-4F19-A2EC-F022490CFEF1}" type="sibTrans" cxnId="{8CE0D73A-7269-4E17-8072-CA1AB1B0E7B5}">
      <dgm:prSet/>
      <dgm:spPr/>
      <dgm:t>
        <a:bodyPr/>
        <a:lstStyle/>
        <a:p>
          <a:endParaRPr lang="en-US"/>
        </a:p>
      </dgm:t>
    </dgm:pt>
    <dgm:pt modelId="{4DCE299D-43BE-459F-B5B1-1FECEDDDFC87}">
      <dgm:prSet/>
      <dgm:spPr/>
      <dgm:t>
        <a:bodyPr/>
        <a:lstStyle/>
        <a:p>
          <a:r>
            <a:rPr lang="pl-PL"/>
            <a:t>Pomoc nauczycielom w udoskonalaniu nauczania</a:t>
          </a:r>
          <a:endParaRPr lang="en-US"/>
        </a:p>
      </dgm:t>
    </dgm:pt>
    <dgm:pt modelId="{D2053B4B-ECE0-4224-9391-62490D94F1E5}" type="parTrans" cxnId="{FE6B12F3-C321-4C57-9FAC-A1477BBF2FBF}">
      <dgm:prSet/>
      <dgm:spPr/>
      <dgm:t>
        <a:bodyPr/>
        <a:lstStyle/>
        <a:p>
          <a:endParaRPr lang="en-US"/>
        </a:p>
      </dgm:t>
    </dgm:pt>
    <dgm:pt modelId="{2815642D-1D3C-4D7C-9D89-0EB96F0E72C6}" type="sibTrans" cxnId="{FE6B12F3-C321-4C57-9FAC-A1477BBF2FBF}">
      <dgm:prSet/>
      <dgm:spPr/>
      <dgm:t>
        <a:bodyPr/>
        <a:lstStyle/>
        <a:p>
          <a:endParaRPr lang="en-US"/>
        </a:p>
      </dgm:t>
    </dgm:pt>
    <dgm:pt modelId="{AFA61F9A-7F87-4E98-8C3F-CD1E91C5E230}">
      <dgm:prSet/>
      <dgm:spPr/>
      <dgm:t>
        <a:bodyPr/>
        <a:lstStyle/>
        <a:p>
          <a:r>
            <a:rPr lang="pl-PL"/>
            <a:t>Narzędzie informacji o jakości zajęć</a:t>
          </a:r>
          <a:endParaRPr lang="en-US"/>
        </a:p>
      </dgm:t>
    </dgm:pt>
    <dgm:pt modelId="{5FE9CC81-81C5-4503-9A18-4473A96A0C4E}" type="parTrans" cxnId="{AC4AC74B-4A4A-450A-BEA1-96EF29B025A8}">
      <dgm:prSet/>
      <dgm:spPr/>
      <dgm:t>
        <a:bodyPr/>
        <a:lstStyle/>
        <a:p>
          <a:endParaRPr lang="en-US"/>
        </a:p>
      </dgm:t>
    </dgm:pt>
    <dgm:pt modelId="{34E131F2-DB92-4D2D-AB38-0B9A71D6B811}" type="sibTrans" cxnId="{AC4AC74B-4A4A-450A-BEA1-96EF29B025A8}">
      <dgm:prSet/>
      <dgm:spPr/>
      <dgm:t>
        <a:bodyPr/>
        <a:lstStyle/>
        <a:p>
          <a:endParaRPr lang="en-US"/>
        </a:p>
      </dgm:t>
    </dgm:pt>
    <dgm:pt modelId="{8EC8E96A-425B-4941-98A7-CF75027588EF}">
      <dgm:prSet/>
      <dgm:spPr/>
      <dgm:t>
        <a:bodyPr/>
        <a:lstStyle/>
        <a:p>
          <a:r>
            <a:rPr lang="pl-PL" b="1"/>
            <a:t>Złe strony:</a:t>
          </a:r>
          <a:endParaRPr lang="en-US"/>
        </a:p>
      </dgm:t>
    </dgm:pt>
    <dgm:pt modelId="{BB886E24-2D39-469C-82EE-7C37EDE67BDE}" type="parTrans" cxnId="{1A867300-E327-43AA-AE53-95F2B466FABB}">
      <dgm:prSet/>
      <dgm:spPr/>
      <dgm:t>
        <a:bodyPr/>
        <a:lstStyle/>
        <a:p>
          <a:endParaRPr lang="en-US"/>
        </a:p>
      </dgm:t>
    </dgm:pt>
    <dgm:pt modelId="{19FE9502-EC34-4755-9E1A-33B4B0A53879}" type="sibTrans" cxnId="{1A867300-E327-43AA-AE53-95F2B466FABB}">
      <dgm:prSet/>
      <dgm:spPr/>
      <dgm:t>
        <a:bodyPr/>
        <a:lstStyle/>
        <a:p>
          <a:endParaRPr lang="en-US"/>
        </a:p>
      </dgm:t>
    </dgm:pt>
    <dgm:pt modelId="{E489503A-F30E-480F-90CD-3AE525A22DD4}">
      <dgm:prSet/>
      <dgm:spPr/>
      <dgm:t>
        <a:bodyPr/>
        <a:lstStyle/>
        <a:p>
          <a:r>
            <a:rPr lang="pl-PL"/>
            <a:t>Przeciążenie nauczyciela ilością ocen</a:t>
          </a:r>
          <a:endParaRPr lang="en-US"/>
        </a:p>
      </dgm:t>
    </dgm:pt>
    <dgm:pt modelId="{B39E2FC5-803D-48DF-9289-E912B8CF51E8}" type="parTrans" cxnId="{4D17C076-9B12-4D0E-94DF-EE4F195FB64D}">
      <dgm:prSet/>
      <dgm:spPr/>
      <dgm:t>
        <a:bodyPr/>
        <a:lstStyle/>
        <a:p>
          <a:endParaRPr lang="en-US"/>
        </a:p>
      </dgm:t>
    </dgm:pt>
    <dgm:pt modelId="{F308D6DC-7064-47C1-8317-47020223C4B0}" type="sibTrans" cxnId="{4D17C076-9B12-4D0E-94DF-EE4F195FB64D}">
      <dgm:prSet/>
      <dgm:spPr/>
      <dgm:t>
        <a:bodyPr/>
        <a:lstStyle/>
        <a:p>
          <a:endParaRPr lang="en-US"/>
        </a:p>
      </dgm:t>
    </dgm:pt>
    <dgm:pt modelId="{47FA21C7-FEF2-470D-A903-4659C536B1EB}">
      <dgm:prSet/>
      <dgm:spPr/>
      <dgm:t>
        <a:bodyPr/>
        <a:lstStyle/>
        <a:p>
          <a:r>
            <a:rPr lang="pl-PL"/>
            <a:t>Wrażenie ciągłej kontroli</a:t>
          </a:r>
          <a:endParaRPr lang="en-US"/>
        </a:p>
      </dgm:t>
    </dgm:pt>
    <dgm:pt modelId="{756AED80-71AA-4334-92BB-E63D602984AD}" type="parTrans" cxnId="{88836D15-C48E-4E55-9DC2-44590F24B165}">
      <dgm:prSet/>
      <dgm:spPr/>
      <dgm:t>
        <a:bodyPr/>
        <a:lstStyle/>
        <a:p>
          <a:endParaRPr lang="en-US"/>
        </a:p>
      </dgm:t>
    </dgm:pt>
    <dgm:pt modelId="{DCE2F9AE-3E57-4A15-94EA-D03E5CEB3FC1}" type="sibTrans" cxnId="{88836D15-C48E-4E55-9DC2-44590F24B165}">
      <dgm:prSet/>
      <dgm:spPr/>
      <dgm:t>
        <a:bodyPr/>
        <a:lstStyle/>
        <a:p>
          <a:endParaRPr lang="en-US"/>
        </a:p>
      </dgm:t>
    </dgm:pt>
    <dgm:pt modelId="{003EA796-0990-4C45-B85D-0EC981EB65F1}">
      <dgm:prSet/>
      <dgm:spPr/>
      <dgm:t>
        <a:bodyPr/>
        <a:lstStyle/>
        <a:p>
          <a:r>
            <a:rPr lang="pl-PL"/>
            <a:t>Przypadki złośliwości studenckiej</a:t>
          </a:r>
          <a:endParaRPr lang="en-US"/>
        </a:p>
      </dgm:t>
    </dgm:pt>
    <dgm:pt modelId="{0326B60E-5211-4570-BFFF-A4D85F3F04ED}" type="parTrans" cxnId="{5604A74C-9BB2-4D92-A904-683B1030D522}">
      <dgm:prSet/>
      <dgm:spPr/>
      <dgm:t>
        <a:bodyPr/>
        <a:lstStyle/>
        <a:p>
          <a:endParaRPr lang="en-US"/>
        </a:p>
      </dgm:t>
    </dgm:pt>
    <dgm:pt modelId="{F9C5CA25-90D6-4BA4-A37B-42A17A45EC9F}" type="sibTrans" cxnId="{5604A74C-9BB2-4D92-A904-683B1030D522}">
      <dgm:prSet/>
      <dgm:spPr/>
      <dgm:t>
        <a:bodyPr/>
        <a:lstStyle/>
        <a:p>
          <a:endParaRPr lang="en-US"/>
        </a:p>
      </dgm:t>
    </dgm:pt>
    <dgm:pt modelId="{0B2C6EDE-6F64-4A46-8907-9260CBADFF3B}">
      <dgm:prSet/>
      <dgm:spPr/>
      <dgm:t>
        <a:bodyPr/>
        <a:lstStyle/>
        <a:p>
          <a:r>
            <a:rPr lang="pl-PL"/>
            <a:t>Wykorzystywanie ankiet do podejmowania decyzji personalnych wobec pracowników</a:t>
          </a:r>
          <a:endParaRPr lang="en-US"/>
        </a:p>
      </dgm:t>
    </dgm:pt>
    <dgm:pt modelId="{DC6D33B5-576A-4C8C-B076-BDA24F0A60F9}" type="parTrans" cxnId="{80B52262-B9CA-487E-9E51-640BBCCF0458}">
      <dgm:prSet/>
      <dgm:spPr/>
      <dgm:t>
        <a:bodyPr/>
        <a:lstStyle/>
        <a:p>
          <a:endParaRPr lang="en-US"/>
        </a:p>
      </dgm:t>
    </dgm:pt>
    <dgm:pt modelId="{05BB71A8-6AF9-4789-A1FD-C2D1A6EF1F2B}" type="sibTrans" cxnId="{80B52262-B9CA-487E-9E51-640BBCCF0458}">
      <dgm:prSet/>
      <dgm:spPr/>
      <dgm:t>
        <a:bodyPr/>
        <a:lstStyle/>
        <a:p>
          <a:endParaRPr lang="en-US"/>
        </a:p>
      </dgm:t>
    </dgm:pt>
    <dgm:pt modelId="{3E5FC7E4-F6D5-4BC9-9D55-63CBBD9DECD5}">
      <dgm:prSet/>
      <dgm:spPr/>
      <dgm:t>
        <a:bodyPr/>
        <a:lstStyle/>
        <a:p>
          <a:r>
            <a:rPr lang="pl-PL"/>
            <a:t>Narzędzie odwetu/rewanżu studentów za trudy egzaminu/zaliczenia</a:t>
          </a:r>
          <a:endParaRPr lang="en-US"/>
        </a:p>
      </dgm:t>
    </dgm:pt>
    <dgm:pt modelId="{293BF82B-7157-4D08-9327-F24C4ED3192F}" type="parTrans" cxnId="{CB7E01A1-B81C-4C91-A67C-0928DFE517B2}">
      <dgm:prSet/>
      <dgm:spPr/>
      <dgm:t>
        <a:bodyPr/>
        <a:lstStyle/>
        <a:p>
          <a:endParaRPr lang="en-US"/>
        </a:p>
      </dgm:t>
    </dgm:pt>
    <dgm:pt modelId="{3B0E160D-7FA2-4EBA-9F6C-FD3AD795FF8A}" type="sibTrans" cxnId="{CB7E01A1-B81C-4C91-A67C-0928DFE517B2}">
      <dgm:prSet/>
      <dgm:spPr/>
      <dgm:t>
        <a:bodyPr/>
        <a:lstStyle/>
        <a:p>
          <a:endParaRPr lang="en-US"/>
        </a:p>
      </dgm:t>
    </dgm:pt>
    <dgm:pt modelId="{A9E22CA3-62AB-4058-8D66-0C8ACC9C362B}" type="pres">
      <dgm:prSet presAssocID="{B06CC81C-925C-4D02-8005-03A8B6E05842}" presName="linear" presStyleCnt="0">
        <dgm:presLayoutVars>
          <dgm:animLvl val="lvl"/>
          <dgm:resizeHandles val="exact"/>
        </dgm:presLayoutVars>
      </dgm:prSet>
      <dgm:spPr/>
    </dgm:pt>
    <dgm:pt modelId="{EF62A7D7-03E7-4702-8B92-8F2189B59BED}" type="pres">
      <dgm:prSet presAssocID="{BDC85233-909F-468B-B8F3-2639DEAC86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BDB1CF2-5BB9-417F-95B6-1A61E0CA2742}" type="pres">
      <dgm:prSet presAssocID="{188E65FD-3109-4F19-A2EC-F022490CFEF1}" presName="spacer" presStyleCnt="0"/>
      <dgm:spPr/>
    </dgm:pt>
    <dgm:pt modelId="{34F2CEFB-1BDB-48E1-ACA5-0DCF197CB026}" type="pres">
      <dgm:prSet presAssocID="{4DCE299D-43BE-459F-B5B1-1FECEDDDFC8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11D313D-72B8-4D88-9870-4384D715D87B}" type="pres">
      <dgm:prSet presAssocID="{4DCE299D-43BE-459F-B5B1-1FECEDDDFC87}" presName="childText" presStyleLbl="revTx" presStyleIdx="0" presStyleCnt="2">
        <dgm:presLayoutVars>
          <dgm:bulletEnabled val="1"/>
        </dgm:presLayoutVars>
      </dgm:prSet>
      <dgm:spPr/>
    </dgm:pt>
    <dgm:pt modelId="{D756469C-6BF3-4AFC-AA7E-EDD3B0497B92}" type="pres">
      <dgm:prSet presAssocID="{8EC8E96A-425B-4941-98A7-CF75027588E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E6D8D1F-068F-481B-BBF6-BDDC7DA7817D}" type="pres">
      <dgm:prSet presAssocID="{19FE9502-EC34-4755-9E1A-33B4B0A53879}" presName="spacer" presStyleCnt="0"/>
      <dgm:spPr/>
    </dgm:pt>
    <dgm:pt modelId="{FD7C275E-220E-4EB5-A52A-6890512194E0}" type="pres">
      <dgm:prSet presAssocID="{E489503A-F30E-480F-90CD-3AE525A22DD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17E1674-B617-46D6-B10E-A1F113D0159F}" type="pres">
      <dgm:prSet presAssocID="{E489503A-F30E-480F-90CD-3AE525A22DD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A867300-E327-43AA-AE53-95F2B466FABB}" srcId="{B06CC81C-925C-4D02-8005-03A8B6E05842}" destId="{8EC8E96A-425B-4941-98A7-CF75027588EF}" srcOrd="2" destOrd="0" parTransId="{BB886E24-2D39-469C-82EE-7C37EDE67BDE}" sibTransId="{19FE9502-EC34-4755-9E1A-33B4B0A53879}"/>
    <dgm:cxn modelId="{88836D15-C48E-4E55-9DC2-44590F24B165}" srcId="{E489503A-F30E-480F-90CD-3AE525A22DD4}" destId="{47FA21C7-FEF2-470D-A903-4659C536B1EB}" srcOrd="0" destOrd="0" parTransId="{756AED80-71AA-4334-92BB-E63D602984AD}" sibTransId="{DCE2F9AE-3E57-4A15-94EA-D03E5CEB3FC1}"/>
    <dgm:cxn modelId="{45AD7923-7C9D-453D-B80A-027720555E4E}" type="presOf" srcId="{B06CC81C-925C-4D02-8005-03A8B6E05842}" destId="{A9E22CA3-62AB-4058-8D66-0C8ACC9C362B}" srcOrd="0" destOrd="0" presId="urn:microsoft.com/office/officeart/2005/8/layout/vList2"/>
    <dgm:cxn modelId="{2F03752D-7814-41D6-9935-5BFA0536A105}" type="presOf" srcId="{4DCE299D-43BE-459F-B5B1-1FECEDDDFC87}" destId="{34F2CEFB-1BDB-48E1-ACA5-0DCF197CB026}" srcOrd="0" destOrd="0" presId="urn:microsoft.com/office/officeart/2005/8/layout/vList2"/>
    <dgm:cxn modelId="{CBD10532-E89E-4863-9CA9-0D33B5312005}" type="presOf" srcId="{BDC85233-909F-468B-B8F3-2639DEAC863D}" destId="{EF62A7D7-03E7-4702-8B92-8F2189B59BED}" srcOrd="0" destOrd="0" presId="urn:microsoft.com/office/officeart/2005/8/layout/vList2"/>
    <dgm:cxn modelId="{A07C7837-F085-4040-9928-54CA75A4458D}" type="presOf" srcId="{AFA61F9A-7F87-4E98-8C3F-CD1E91C5E230}" destId="{F11D313D-72B8-4D88-9870-4384D715D87B}" srcOrd="0" destOrd="0" presId="urn:microsoft.com/office/officeart/2005/8/layout/vList2"/>
    <dgm:cxn modelId="{8CE0D73A-7269-4E17-8072-CA1AB1B0E7B5}" srcId="{B06CC81C-925C-4D02-8005-03A8B6E05842}" destId="{BDC85233-909F-468B-B8F3-2639DEAC863D}" srcOrd="0" destOrd="0" parTransId="{14418B41-8472-4532-BC5B-3C3351326203}" sibTransId="{188E65FD-3109-4F19-A2EC-F022490CFEF1}"/>
    <dgm:cxn modelId="{FCE11942-BA16-48A7-A6D8-ECD29A8849A0}" type="presOf" srcId="{8EC8E96A-425B-4941-98A7-CF75027588EF}" destId="{D756469C-6BF3-4AFC-AA7E-EDD3B0497B92}" srcOrd="0" destOrd="0" presId="urn:microsoft.com/office/officeart/2005/8/layout/vList2"/>
    <dgm:cxn modelId="{80B52262-B9CA-487E-9E51-640BBCCF0458}" srcId="{E489503A-F30E-480F-90CD-3AE525A22DD4}" destId="{0B2C6EDE-6F64-4A46-8907-9260CBADFF3B}" srcOrd="2" destOrd="0" parTransId="{DC6D33B5-576A-4C8C-B076-BDA24F0A60F9}" sibTransId="{05BB71A8-6AF9-4789-A1FD-C2D1A6EF1F2B}"/>
    <dgm:cxn modelId="{FFE66066-81EF-485A-B803-306ED4C8C136}" type="presOf" srcId="{0B2C6EDE-6F64-4A46-8907-9260CBADFF3B}" destId="{617E1674-B617-46D6-B10E-A1F113D0159F}" srcOrd="0" destOrd="2" presId="urn:microsoft.com/office/officeart/2005/8/layout/vList2"/>
    <dgm:cxn modelId="{AC4AC74B-4A4A-450A-BEA1-96EF29B025A8}" srcId="{4DCE299D-43BE-459F-B5B1-1FECEDDDFC87}" destId="{AFA61F9A-7F87-4E98-8C3F-CD1E91C5E230}" srcOrd="0" destOrd="0" parTransId="{5FE9CC81-81C5-4503-9A18-4473A96A0C4E}" sibTransId="{34E131F2-DB92-4D2D-AB38-0B9A71D6B811}"/>
    <dgm:cxn modelId="{5604A74C-9BB2-4D92-A904-683B1030D522}" srcId="{E489503A-F30E-480F-90CD-3AE525A22DD4}" destId="{003EA796-0990-4C45-B85D-0EC981EB65F1}" srcOrd="1" destOrd="0" parTransId="{0326B60E-5211-4570-BFFF-A4D85F3F04ED}" sibTransId="{F9C5CA25-90D6-4BA4-A37B-42A17A45EC9F}"/>
    <dgm:cxn modelId="{5350F850-95A9-4A88-885C-3F6D20347D40}" type="presOf" srcId="{E489503A-F30E-480F-90CD-3AE525A22DD4}" destId="{FD7C275E-220E-4EB5-A52A-6890512194E0}" srcOrd="0" destOrd="0" presId="urn:microsoft.com/office/officeart/2005/8/layout/vList2"/>
    <dgm:cxn modelId="{4D17C076-9B12-4D0E-94DF-EE4F195FB64D}" srcId="{B06CC81C-925C-4D02-8005-03A8B6E05842}" destId="{E489503A-F30E-480F-90CD-3AE525A22DD4}" srcOrd="3" destOrd="0" parTransId="{B39E2FC5-803D-48DF-9289-E912B8CF51E8}" sibTransId="{F308D6DC-7064-47C1-8317-47020223C4B0}"/>
    <dgm:cxn modelId="{0BAD78A0-A1A6-44CD-BB71-A7B2ED691A96}" type="presOf" srcId="{003EA796-0990-4C45-B85D-0EC981EB65F1}" destId="{617E1674-B617-46D6-B10E-A1F113D0159F}" srcOrd="0" destOrd="1" presId="urn:microsoft.com/office/officeart/2005/8/layout/vList2"/>
    <dgm:cxn modelId="{CB7E01A1-B81C-4C91-A67C-0928DFE517B2}" srcId="{E489503A-F30E-480F-90CD-3AE525A22DD4}" destId="{3E5FC7E4-F6D5-4BC9-9D55-63CBBD9DECD5}" srcOrd="3" destOrd="0" parTransId="{293BF82B-7157-4D08-9327-F24C4ED3192F}" sibTransId="{3B0E160D-7FA2-4EBA-9F6C-FD3AD795FF8A}"/>
    <dgm:cxn modelId="{661157AA-6973-4A74-A32F-6DDCCAE0B15D}" type="presOf" srcId="{3E5FC7E4-F6D5-4BC9-9D55-63CBBD9DECD5}" destId="{617E1674-B617-46D6-B10E-A1F113D0159F}" srcOrd="0" destOrd="3" presId="urn:microsoft.com/office/officeart/2005/8/layout/vList2"/>
    <dgm:cxn modelId="{7B95F8BA-1992-4E2D-BAA2-7519593CFA98}" type="presOf" srcId="{47FA21C7-FEF2-470D-A903-4659C536B1EB}" destId="{617E1674-B617-46D6-B10E-A1F113D0159F}" srcOrd="0" destOrd="0" presId="urn:microsoft.com/office/officeart/2005/8/layout/vList2"/>
    <dgm:cxn modelId="{FE6B12F3-C321-4C57-9FAC-A1477BBF2FBF}" srcId="{B06CC81C-925C-4D02-8005-03A8B6E05842}" destId="{4DCE299D-43BE-459F-B5B1-1FECEDDDFC87}" srcOrd="1" destOrd="0" parTransId="{D2053B4B-ECE0-4224-9391-62490D94F1E5}" sibTransId="{2815642D-1D3C-4D7C-9D89-0EB96F0E72C6}"/>
    <dgm:cxn modelId="{770324B0-8E08-459B-B634-E610DA9540AD}" type="presParOf" srcId="{A9E22CA3-62AB-4058-8D66-0C8ACC9C362B}" destId="{EF62A7D7-03E7-4702-8B92-8F2189B59BED}" srcOrd="0" destOrd="0" presId="urn:microsoft.com/office/officeart/2005/8/layout/vList2"/>
    <dgm:cxn modelId="{53C98442-6447-4F11-9749-B3130150FC6A}" type="presParOf" srcId="{A9E22CA3-62AB-4058-8D66-0C8ACC9C362B}" destId="{8BDB1CF2-5BB9-417F-95B6-1A61E0CA2742}" srcOrd="1" destOrd="0" presId="urn:microsoft.com/office/officeart/2005/8/layout/vList2"/>
    <dgm:cxn modelId="{1AFA80B7-AFA7-4E81-A392-C7B024CC8281}" type="presParOf" srcId="{A9E22CA3-62AB-4058-8D66-0C8ACC9C362B}" destId="{34F2CEFB-1BDB-48E1-ACA5-0DCF197CB026}" srcOrd="2" destOrd="0" presId="urn:microsoft.com/office/officeart/2005/8/layout/vList2"/>
    <dgm:cxn modelId="{C67BC4D1-4C4F-4DCE-8FFA-1480F5E2CC3F}" type="presParOf" srcId="{A9E22CA3-62AB-4058-8D66-0C8ACC9C362B}" destId="{F11D313D-72B8-4D88-9870-4384D715D87B}" srcOrd="3" destOrd="0" presId="urn:microsoft.com/office/officeart/2005/8/layout/vList2"/>
    <dgm:cxn modelId="{02D86F76-AA8E-4D26-AB37-DF8B8163CE24}" type="presParOf" srcId="{A9E22CA3-62AB-4058-8D66-0C8ACC9C362B}" destId="{D756469C-6BF3-4AFC-AA7E-EDD3B0497B92}" srcOrd="4" destOrd="0" presId="urn:microsoft.com/office/officeart/2005/8/layout/vList2"/>
    <dgm:cxn modelId="{11A9FAA3-C80E-49A1-8F01-53E04F9587F9}" type="presParOf" srcId="{A9E22CA3-62AB-4058-8D66-0C8ACC9C362B}" destId="{3E6D8D1F-068F-481B-BBF6-BDDC7DA7817D}" srcOrd="5" destOrd="0" presId="urn:microsoft.com/office/officeart/2005/8/layout/vList2"/>
    <dgm:cxn modelId="{C956D9B1-CB95-4F49-B450-252321D771A3}" type="presParOf" srcId="{A9E22CA3-62AB-4058-8D66-0C8ACC9C362B}" destId="{FD7C275E-220E-4EB5-A52A-6890512194E0}" srcOrd="6" destOrd="0" presId="urn:microsoft.com/office/officeart/2005/8/layout/vList2"/>
    <dgm:cxn modelId="{A5DB188E-C021-43B6-A343-696295DB0A00}" type="presParOf" srcId="{A9E22CA3-62AB-4058-8D66-0C8ACC9C362B}" destId="{617E1674-B617-46D6-B10E-A1F113D0159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C6444-96F4-47DB-9585-7F597769EC23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C46ADD-542D-4BA4-820C-97B28C813D7C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Dla uczelni – obowiązek</a:t>
          </a:r>
          <a:endParaRPr lang="en-US" sz="2200" kern="1200"/>
        </a:p>
      </dsp:txBody>
      <dsp:txXfrm>
        <a:off x="378614" y="886531"/>
        <a:ext cx="2810360" cy="1744948"/>
      </dsp:txXfrm>
    </dsp:sp>
    <dsp:sp modelId="{DD66101C-8BAC-48B1-93A8-7D05DC8D20A7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5B7F8-599B-4B91-BAF5-8776F6114075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Dla studenta – obowiązek ( np. UMCS -§ 13 Regulaminu Studiów ) /prawo</a:t>
          </a:r>
          <a:endParaRPr lang="en-US" sz="2200" kern="1200"/>
        </a:p>
      </dsp:txBody>
      <dsp:txXfrm>
        <a:off x="3946203" y="886531"/>
        <a:ext cx="2810360" cy="1744948"/>
      </dsp:txXfrm>
    </dsp:sp>
    <dsp:sp modelId="{D299AE1C-C60F-42B0-9D7A-DC8432468E67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99820-2583-4D0B-A098-DD4050F9A272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Dla pracownika - obowiązek</a:t>
          </a:r>
          <a:endParaRPr lang="en-US" sz="2200" kern="1200"/>
        </a:p>
      </dsp:txBody>
      <dsp:txXfrm>
        <a:off x="7513791" y="886531"/>
        <a:ext cx="2810360" cy="174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2A7D7-03E7-4702-8B92-8F2189B59BED}">
      <dsp:nvSpPr>
        <dsp:cNvPr id="0" name=""/>
        <dsp:cNvSpPr/>
      </dsp:nvSpPr>
      <dsp:spPr>
        <a:xfrm>
          <a:off x="0" y="11731"/>
          <a:ext cx="10515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/>
            <a:t>Dobre strony:</a:t>
          </a:r>
          <a:endParaRPr lang="en-US" sz="2500" kern="1200"/>
        </a:p>
      </dsp:txBody>
      <dsp:txXfrm>
        <a:off x="29271" y="41002"/>
        <a:ext cx="10457058" cy="541083"/>
      </dsp:txXfrm>
    </dsp:sp>
    <dsp:sp modelId="{34F2CEFB-1BDB-48E1-ACA5-0DCF197CB026}">
      <dsp:nvSpPr>
        <dsp:cNvPr id="0" name=""/>
        <dsp:cNvSpPr/>
      </dsp:nvSpPr>
      <dsp:spPr>
        <a:xfrm>
          <a:off x="0" y="683356"/>
          <a:ext cx="10515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Pomoc nauczycielom w udoskonalaniu nauczania</a:t>
          </a:r>
          <a:endParaRPr lang="en-US" sz="2500" kern="1200"/>
        </a:p>
      </dsp:txBody>
      <dsp:txXfrm>
        <a:off x="29271" y="712627"/>
        <a:ext cx="10457058" cy="541083"/>
      </dsp:txXfrm>
    </dsp:sp>
    <dsp:sp modelId="{F11D313D-72B8-4D88-9870-4384D715D87B}">
      <dsp:nvSpPr>
        <dsp:cNvPr id="0" name=""/>
        <dsp:cNvSpPr/>
      </dsp:nvSpPr>
      <dsp:spPr>
        <a:xfrm>
          <a:off x="0" y="1282981"/>
          <a:ext cx="10515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/>
            <a:t>Narzędzie informacji o jakości zajęć</a:t>
          </a:r>
          <a:endParaRPr lang="en-US" sz="2000" kern="1200"/>
        </a:p>
      </dsp:txBody>
      <dsp:txXfrm>
        <a:off x="0" y="1282981"/>
        <a:ext cx="10515600" cy="414000"/>
      </dsp:txXfrm>
    </dsp:sp>
    <dsp:sp modelId="{D756469C-6BF3-4AFC-AA7E-EDD3B0497B92}">
      <dsp:nvSpPr>
        <dsp:cNvPr id="0" name=""/>
        <dsp:cNvSpPr/>
      </dsp:nvSpPr>
      <dsp:spPr>
        <a:xfrm>
          <a:off x="0" y="1696981"/>
          <a:ext cx="10515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/>
            <a:t>Złe strony:</a:t>
          </a:r>
          <a:endParaRPr lang="en-US" sz="2500" kern="1200"/>
        </a:p>
      </dsp:txBody>
      <dsp:txXfrm>
        <a:off x="29271" y="1726252"/>
        <a:ext cx="10457058" cy="541083"/>
      </dsp:txXfrm>
    </dsp:sp>
    <dsp:sp modelId="{FD7C275E-220E-4EB5-A52A-6890512194E0}">
      <dsp:nvSpPr>
        <dsp:cNvPr id="0" name=""/>
        <dsp:cNvSpPr/>
      </dsp:nvSpPr>
      <dsp:spPr>
        <a:xfrm>
          <a:off x="0" y="2368606"/>
          <a:ext cx="10515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Przeciążenie nauczyciela ilością ocen</a:t>
          </a:r>
          <a:endParaRPr lang="en-US" sz="2500" kern="1200"/>
        </a:p>
      </dsp:txBody>
      <dsp:txXfrm>
        <a:off x="29271" y="2397877"/>
        <a:ext cx="10457058" cy="541083"/>
      </dsp:txXfrm>
    </dsp:sp>
    <dsp:sp modelId="{617E1674-B617-46D6-B10E-A1F113D0159F}">
      <dsp:nvSpPr>
        <dsp:cNvPr id="0" name=""/>
        <dsp:cNvSpPr/>
      </dsp:nvSpPr>
      <dsp:spPr>
        <a:xfrm>
          <a:off x="0" y="2968231"/>
          <a:ext cx="10515600" cy="13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/>
            <a:t>Wrażenie ciągłej kontroli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/>
            <a:t>Przypadki złośliwości studenckiej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/>
            <a:t>Wykorzystywanie ankiet do podejmowania decyzji personalnych wobec pracowników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000" kern="1200"/>
            <a:t>Narzędzie odwetu/rewanżu studentów za trudy egzaminu/zaliczenia</a:t>
          </a:r>
          <a:endParaRPr lang="en-US" sz="2000" kern="1200"/>
        </a:p>
      </dsp:txBody>
      <dsp:txXfrm>
        <a:off x="0" y="2968231"/>
        <a:ext cx="10515600" cy="1371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3AFA41-433A-4365-ABC3-C326F09A4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10CF952-A1EC-4DB1-B91D-11426DDDB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BA6CB5-E874-4B76-A32C-3E4A51AF0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EB207E-91B0-4DF5-9DA0-A1D131BCF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2668CD-1419-4AEC-92B6-9ECC510F8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599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4C8AFE-C07E-4DD9-9286-9D81772DB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1A350C2-58E2-4C29-8A59-1F2EDC7B0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9553D54-C9CB-4843-9259-41EBD9CD3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4B9AE5-E14B-4DFB-9A9D-7597F11F9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42AE4D-5C22-4306-84DB-7BF12B94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890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4D96045-56A7-4F10-8839-0C9E06752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BF6118-1594-449F-9975-7D1E65E36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768814C-5548-4A3C-8AE6-329411EB3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E975B2-9FC0-4229-AD1A-21F64DC2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4254D5-43A6-4958-815E-53016BB04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012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D9339C-422A-4B4A-9143-860E6B3D9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361456-FC0E-47CE-9E9E-0334EBA89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4993875-EF39-4907-A18B-7B8FEE5B8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AA8E3F-E187-4072-A735-A238A47F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2EA7D0-83B8-4351-BEA9-9B797954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476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9A13B9-F1F9-41C6-A411-7CFE47FDA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269C3B0-FAD5-417E-9CBA-D434BE65F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7FB549-DBAE-4336-B603-E664B1E9B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6FBCAC5-533D-4B46-B7BD-5C8DFF4B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C7DB41-F779-404C-9A4D-6C954811B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444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295507-CD2A-4D50-979C-EA8011D40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5B8F01-D75D-412F-8935-A91EA34F1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0B40A4-69BC-41D8-88DC-8537C00F2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1FC02CF-C480-435C-A317-ACF057582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C2B2371-AF66-4FCF-B512-F3880BAED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81A8660-2BAA-437A-8DBF-2C504D387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948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E04939-BD3C-4C96-AAB4-16F2ABB09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2650747-796D-4D1D-9739-168F22691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A0911C0-7D57-4A63-B0D0-64AD13EC6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B032C5B-4CAA-42B9-89A7-3CE0BA214F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55B2C70-593A-4071-94F4-917AB8C32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8BE9395-21C8-4BEC-BC5E-EF4DBC72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5CE0CFE-DD07-416B-AF06-D61599CD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F7CBAEE-5DDE-4933-9B92-5881A826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85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7F0C2A-E008-438B-93A0-0E80D881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53488FF-1AAF-4E6C-88B8-921EB487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DECE720-3492-4B4F-8EE1-59201B37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31039AE-8C07-4439-BD05-343451B3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39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D520768-6855-4DBD-9779-7D66F41AD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5FCEE00-F1B6-44FC-B7D5-99F11A2D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AE82C0-AD91-4A3A-8BA3-CBF6E88E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290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28A4E3-A43E-440F-9922-65FA7C07E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3284C0-ED15-4D5E-952C-428D6685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04C68FF-08CA-4661-B7B4-21305CDC7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5B6FDEB-7981-4A4E-848C-8C1C1E8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BD55306-DCB9-4BFF-B56E-8AE291DF5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A504AF-70E3-4356-91D0-74C7175C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330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84B6C-8402-4374-B264-F42FC098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E9E774B-B37D-45F6-885A-1E6353FFD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BFFFA3E-C8C8-4BD8-8BFC-28DD865A7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672DF3D-D14D-4F05-A529-D693E8A3F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D7DF80-5AEA-4050-B5F8-495AF55C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23F443-F65F-45FC-8FF0-6D1ADC7A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185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824EECE-5FEB-4A93-9B57-23E6AFA90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20312A-91CB-4489-B49C-11510CBAF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DBE1A2-D83A-4AFB-B2C7-048B18E96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25701-E928-4D01-B174-CBDC9DC07858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FF8F30-65A4-46A7-817E-1373DDC11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4471B5-824E-4E3C-91A4-0CD756481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D193-9B72-4034-8701-6EB1402F86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12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sca_esv=03f9ee6b68f1e878&amp;cs=0&amp;sxsrf=AE3TifOCj3JwVnZ-rQhqxBrA4GYCzcpWtg%3A1748778485593&amp;q=800+70+2222&amp;sa=X&amp;ved=2ahUKEwj8pO3Ck9CNAxXmVPEDHd40MEQQxccNegQIKBAC&amp;mstk=AUtExfBzQXnDv69H1XSojfip2qfYxhCoim6GCxm_knR6UVnslkPM5JHDD_xUxIdpgifz8XgIaCLDJORrKNQg_d1AL2KClZPXl9x5ou3wD60Q72hs36pSYkjgt7pU43NSpj9_MLXmWvfDRMbWX7ZEfLNDolLGY78PYCcBXYz4YZ5vbJy43LU&amp;csui=3" TargetMode="External"/><Relationship Id="rId2" Type="http://schemas.openxmlformats.org/officeDocument/2006/relationships/hyperlink" Target="https://www.google.com/search?sca_esv=03f9ee6b68f1e878&amp;cs=0&amp;sxsrf=AE3TifOCj3JwVnZ-rQhqxBrA4GYCzcpWtg%3A1748778485593&amp;q=116+123&amp;sa=X&amp;ved=2ahUKEwj8pO3Ck9CNAxXmVPEDHd40MEQQxccNegQIKBAB&amp;mstk=AUtExfBzQXnDv69H1XSojfip2qfYxhCoim6GCxm_knR6UVnslkPM5JHDD_xUxIdpgifz8XgIaCLDJORrKNQg_d1AL2KClZPXl9x5ou3wD60Q72hs36pSYkjgt7pU43NSpj9_MLXmWvfDRMbWX7ZEfLNDolLGY78PYCcBXYz4YZ5vbJy43LU&amp;csui=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search?sca_esv=03f9ee6b68f1e878&amp;cs=0&amp;sxsrf=AE3TifOCj3JwVnZ-rQhqxBrA4GYCzcpWtg%3A1748778485593&amp;q=Centra+Pomocy+Psychologicznej&amp;sa=X&amp;ved=2ahUKEwj8pO3Ck9CNAxXmVPEDHd40MEQQxccNegQIDBAB&amp;mstk=AUtExfBzQXnDv69H1XSojfip2qfYxhCoim6GCxm_knR6UVnslkPM5JHDD_xUxIdpgifz8XgIaCLDJORrKNQg_d1AL2KClZPXl9x5ou3wD60Q72hs36pSYkjgt7pU43NSpj9_MLXmWvfDRMbWX7ZEfLNDolLGY78PYCcBXYz4YZ5vbJy43LU&amp;csui=3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9917A82-4B33-47C3-AB24-59684BB25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pl-PL" sz="2800" b="1">
                <a:solidFill>
                  <a:schemeClr val="tx2"/>
                </a:solidFill>
              </a:rPr>
              <a:t>Relacja student – pracownik na przykładzie ankiet oceny jakości zajęć dydaktycznych</a:t>
            </a:r>
            <a:endParaRPr lang="pl-PL" sz="2800">
              <a:solidFill>
                <a:schemeClr val="tx2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D3B9CA0-B44A-42D9-A744-3AFA88C35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8052" y="1293053"/>
            <a:ext cx="4248605" cy="1687703"/>
          </a:xfrm>
        </p:spPr>
        <p:txBody>
          <a:bodyPr anchor="b">
            <a:normAutofit/>
          </a:bodyPr>
          <a:lstStyle/>
          <a:p>
            <a:r>
              <a:rPr lang="pl-PL" sz="2000" dirty="0"/>
              <a:t>r.pr. dr hab. Agnieszka Ziółkowska, prof. UŚ</a:t>
            </a:r>
          </a:p>
          <a:p>
            <a:r>
              <a:rPr lang="pl-PL" sz="2000" dirty="0"/>
              <a:t>Zespół Badawczy Instytucji Postępowania Administracyjnego i </a:t>
            </a:r>
            <a:r>
              <a:rPr lang="pl-PL" sz="2000" dirty="0" err="1"/>
              <a:t>Sądowoadministracyjnego</a:t>
            </a:r>
            <a:r>
              <a:rPr lang="pl-PL" sz="2000" dirty="0"/>
              <a:t> WPIA UŚ</a:t>
            </a:r>
          </a:p>
          <a:p>
            <a:pPr algn="l"/>
            <a:endParaRPr lang="pl-PL" sz="2000" dirty="0">
              <a:solidFill>
                <a:schemeClr val="tx2"/>
              </a:solidFill>
            </a:endParaRPr>
          </a:p>
        </p:txBody>
      </p:sp>
      <p:pic>
        <p:nvPicPr>
          <p:cNvPr id="7" name="Graphic 6" descr="Office Worker">
            <a:extLst>
              <a:ext uri="{FF2B5EF4-FFF2-40B4-BE49-F238E27FC236}">
                <a16:creationId xmlns:a16="http://schemas.microsoft.com/office/drawing/2014/main" id="{028ECE7D-B019-6A4B-8ABA-215E6C411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938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6279F3-8A8A-4F4A-91A7-C8371BDA3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 u="sng" dirty="0"/>
              <a:t>Formy i metody kształcenia</a:t>
            </a:r>
            <a:br>
              <a:rPr lang="pl-PL" sz="4800" b="1" u="sng" dirty="0"/>
            </a:b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687A0E-03F9-482C-95D0-41F3E890E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900" dirty="0"/>
              <a:t>-sposób prezentowania treści</a:t>
            </a:r>
          </a:p>
          <a:p>
            <a:pPr marL="0" indent="0">
              <a:buNone/>
            </a:pPr>
            <a:r>
              <a:rPr lang="pl-PL" sz="1900" dirty="0"/>
              <a:t>-zachęcanie do pogłębienia treści</a:t>
            </a:r>
          </a:p>
          <a:p>
            <a:pPr marL="0" indent="0">
              <a:buNone/>
            </a:pPr>
            <a:r>
              <a:rPr lang="pl-PL" sz="1900" dirty="0"/>
              <a:t>-zainteresowanie tematyką studenta</a:t>
            </a:r>
          </a:p>
          <a:p>
            <a:pPr marL="0" indent="0">
              <a:buNone/>
            </a:pPr>
            <a:r>
              <a:rPr lang="pl-PL" sz="1900" dirty="0"/>
              <a:t>-tempo zajęć było dostosowane do możliwości studentów</a:t>
            </a:r>
          </a:p>
          <a:p>
            <a:pPr marL="0" indent="0">
              <a:buNone/>
            </a:pPr>
            <a:r>
              <a:rPr lang="pl-PL" sz="1900" dirty="0"/>
              <a:t>-mobilizowanie studentów do pracy własnej</a:t>
            </a:r>
          </a:p>
          <a:p>
            <a:pPr marL="0" indent="0">
              <a:buNone/>
            </a:pPr>
            <a:r>
              <a:rPr lang="pl-PL" sz="1900" dirty="0"/>
              <a:t>-zajęcia inspirowały do samodzielnego myślenia</a:t>
            </a:r>
          </a:p>
          <a:p>
            <a:pPr marL="0" indent="0">
              <a:buNone/>
            </a:pPr>
            <a:r>
              <a:rPr lang="pl-PL" sz="1900" dirty="0"/>
              <a:t>-interesujące przykłady do analizowanych treści</a:t>
            </a:r>
          </a:p>
          <a:p>
            <a:pPr marL="0" indent="0">
              <a:buNone/>
            </a:pPr>
            <a:endParaRPr lang="pl-PL" sz="19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53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5BADAC5-68F7-4C5C-9BC1-B9BC4F694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 u="sng" dirty="0"/>
              <a:t>Ocena osiągnięcia celów dydaktycznych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08240A-1C30-4040-8D9A-BA6BA4866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pl-PL" sz="2400" b="1" u="sng" dirty="0"/>
          </a:p>
          <a:p>
            <a:pPr marL="0" indent="0">
              <a:buNone/>
            </a:pPr>
            <a:r>
              <a:rPr lang="pl-PL" sz="2400" dirty="0"/>
              <a:t>-poziom osiągnięcia wiedzy</a:t>
            </a:r>
          </a:p>
          <a:p>
            <a:pPr marL="0" indent="0">
              <a:buNone/>
            </a:pPr>
            <a:r>
              <a:rPr lang="pl-PL" sz="2400" dirty="0"/>
              <a:t>-poziom osiągnięcia umiejętności</a:t>
            </a:r>
          </a:p>
          <a:p>
            <a:pPr marL="0" indent="0">
              <a:buNone/>
            </a:pPr>
            <a:r>
              <a:rPr lang="pl-PL" sz="2400" dirty="0"/>
              <a:t>-poziom osiągnięcia kompetencji społecznych</a:t>
            </a:r>
          </a:p>
          <a:p>
            <a:pPr marL="0" indent="0">
              <a:buNone/>
            </a:pPr>
            <a:r>
              <a:rPr lang="pl-PL" sz="2400" dirty="0"/>
              <a:t>-przydatność zdobytej wiedzy w życiu osobistym i zawodowym</a:t>
            </a:r>
          </a:p>
          <a:p>
            <a:pPr marL="0" indent="0">
              <a:buNone/>
            </a:pPr>
            <a:r>
              <a:rPr lang="pl-PL" sz="2400" dirty="0"/>
              <a:t>-zajęcia niepotrzebnie powtarzały treści, które były już przekazywane w ramach innych kursów.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78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84E31ED-28FA-43B4-8858-02E3BE5A2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 fontScale="90000"/>
          </a:bodyPr>
          <a:lstStyle/>
          <a:p>
            <a:r>
              <a:rPr lang="pl-PL" sz="4800" b="1" u="sng" dirty="0"/>
              <a:t>Relacja nauczyciel – student / klimat społeczny</a:t>
            </a:r>
            <a:br>
              <a:rPr lang="pl-PL" sz="4800" b="1" u="sng" dirty="0"/>
            </a:b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AD98AA-A4E8-40C8-B15A-9ED0E1FCB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2" y="2560322"/>
            <a:ext cx="9942716" cy="35818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700" dirty="0"/>
              <a:t>-</a:t>
            </a:r>
            <a:r>
              <a:rPr lang="pl-PL" sz="1800" dirty="0"/>
              <a:t>szacunek (traktowanie studentów w sposób równy/respektujący ich</a:t>
            </a:r>
          </a:p>
          <a:p>
            <a:pPr marL="0" indent="0">
              <a:buNone/>
            </a:pPr>
            <a:r>
              <a:rPr lang="pl-PL" sz="1800" dirty="0"/>
              <a:t>podmiotowość i godność)</a:t>
            </a:r>
          </a:p>
          <a:p>
            <a:pPr marL="0" indent="0">
              <a:buNone/>
            </a:pPr>
            <a:r>
              <a:rPr lang="pl-PL" sz="1800" dirty="0"/>
              <a:t>-kultura (obowiązkowość (np.  punktualność, informowanie o odwołaniu zajęć itp.)</a:t>
            </a:r>
          </a:p>
          <a:p>
            <a:pPr marL="0" indent="0">
              <a:buNone/>
            </a:pPr>
            <a:r>
              <a:rPr lang="pl-PL" sz="1800" dirty="0"/>
              <a:t>-sprawiedliwe podejście ( jasne kryteria oceniania, czy poziom wymagań stawiany studentowi jest wysoki?)</a:t>
            </a:r>
          </a:p>
          <a:p>
            <a:pPr marL="0" indent="0">
              <a:buNone/>
            </a:pPr>
            <a:r>
              <a:rPr lang="pl-PL" sz="1800" dirty="0"/>
              <a:t>-atmosfera zajęć (np. nauczyciel zachęcał do zadawania pytań, wyrażania własnych poglądów, dyskusji, zgłaszania i wyjaśniania wątpliwości, poczucie bezpieczeństwa, komfort psychiczny, studenci punktualnie przychodzą na zajęcia, )</a:t>
            </a:r>
          </a:p>
          <a:p>
            <a:pPr marL="0" indent="0">
              <a:buNone/>
            </a:pPr>
            <a:r>
              <a:rPr lang="pl-PL" sz="1800" dirty="0"/>
              <a:t>-czy o prowadzącym zajęcia można powiedzieć, że jest dobrym nauczycielem?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466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40BF200-DFBA-41D6-BFAE-68196BF3C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5419ED-132E-427C-B3DA-89A0FE356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200" dirty="0"/>
              <a:t>udzielanie informacji zwrotnej (dotyczącej np. zaliczeń, wykonanych zadań, pytań do omawianych zagadnień)</a:t>
            </a:r>
          </a:p>
          <a:p>
            <a:r>
              <a:rPr lang="pl-PL" sz="2200" dirty="0"/>
              <a:t>konsultacje ( dostępność)</a:t>
            </a:r>
          </a:p>
          <a:p>
            <a:r>
              <a:rPr lang="pl-PL" sz="2200" dirty="0"/>
              <a:t>uwzględnianie zaleceń dotyczących wsparcia edukacyjnego dla studentów z niepełnosprawnością i problemami zdrowotnym</a:t>
            </a:r>
          </a:p>
          <a:p>
            <a:r>
              <a:rPr lang="pl-PL" sz="2200" dirty="0"/>
              <a:t>stopień zadowolenia z długości przerwy miedzy zajęciami, czasu na odpoczynek i posiłek, sekwencji i liczby godzin grup zajęć prowadzonych w jednym ciągu, rozplanowania zajęć w czasie dnia/semestru, liczebności studentów w grupach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108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251A00C-9D13-46A9-B47C-221EC4BFD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 u="sng" dirty="0"/>
              <a:t>Realizacja obowiązków przez pracownika</a:t>
            </a:r>
            <a:br>
              <a:rPr lang="pl-PL" sz="4800" b="1" u="sng" dirty="0"/>
            </a:b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A9F630-D709-48F6-9047-52403412E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/>
              <a:t>-zgodność z harmonogramem</a:t>
            </a:r>
          </a:p>
          <a:p>
            <a:pPr marL="0" indent="0">
              <a:buNone/>
            </a:pPr>
            <a:r>
              <a:rPr lang="pl-PL" sz="2400"/>
              <a:t>-stopień zaangażowania</a:t>
            </a:r>
          </a:p>
          <a:p>
            <a:pPr marL="0" indent="0">
              <a:buNone/>
            </a:pPr>
            <a:r>
              <a:rPr lang="pl-PL" sz="2400"/>
              <a:t>-różnorodność metod</a:t>
            </a:r>
          </a:p>
          <a:p>
            <a:pPr marL="0" indent="0">
              <a:buNone/>
            </a:pPr>
            <a:r>
              <a:rPr lang="pl-PL" sz="2400"/>
              <a:t>-udostępnianie dodatkowych materiałów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563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9AAACA-1039-4F9B-B8E7-DAF2CEBAD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 b="1" u="sng"/>
              <a:t>Dodatkowe informacje:</a:t>
            </a:r>
            <a:br>
              <a:rPr lang="pl-PL" sz="4800" b="1" u="sng"/>
            </a:br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735DE6-93FE-455B-836D-129B5301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 b="1" u="sng"/>
              <a:t>Na temat zajęć</a:t>
            </a:r>
          </a:p>
          <a:p>
            <a:pPr marL="0" indent="0">
              <a:buNone/>
            </a:pPr>
            <a:r>
              <a:rPr lang="pl-PL" sz="2400"/>
              <a:t>Mocne i słabe strony ocenianych zajęć</a:t>
            </a:r>
          </a:p>
          <a:p>
            <a:pPr marL="0" indent="0">
              <a:buNone/>
            </a:pPr>
            <a:r>
              <a:rPr lang="pl-PL" sz="2400"/>
              <a:t>Polecenie zajęć innym studentom</a:t>
            </a:r>
          </a:p>
          <a:p>
            <a:pPr marL="0" indent="0">
              <a:buNone/>
            </a:pPr>
            <a:r>
              <a:rPr lang="pl-PL" sz="2400"/>
              <a:t>Ocena liczby godzin zajęć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512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0F89401-344E-4DBA-AD2F-68524EAC3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608DE4-7066-47F0-B774-8B7BCAE7E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2" y="2265680"/>
            <a:ext cx="9942716" cy="38765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b="1" u="sng" dirty="0"/>
              <a:t>Na temat </a:t>
            </a:r>
            <a:r>
              <a:rPr lang="pl-PL" sz="2000" b="1" u="sng" dirty="0" err="1"/>
              <a:t>infrastuktury</a:t>
            </a:r>
            <a:endParaRPr lang="pl-PL" sz="2000" b="1" u="sng" dirty="0"/>
          </a:p>
          <a:p>
            <a:pPr marL="0" indent="0">
              <a:buNone/>
            </a:pPr>
            <a:r>
              <a:rPr lang="pl-PL" sz="2000" dirty="0"/>
              <a:t>-Wyposażenie stanowisk laboratoryjnych jest wystarczające do zdobycia</a:t>
            </a:r>
          </a:p>
          <a:p>
            <a:pPr marL="0" indent="0">
              <a:buNone/>
            </a:pPr>
            <a:r>
              <a:rPr lang="pl-PL" sz="2000" dirty="0"/>
              <a:t>wiedzy i umiejętności,</a:t>
            </a:r>
          </a:p>
          <a:p>
            <a:pPr marL="0" indent="0">
              <a:buNone/>
            </a:pPr>
            <a:r>
              <a:rPr lang="pl-PL" sz="2000" dirty="0"/>
              <a:t>-Instrukcje do stanowisk laboratoryjnych zawierają wystarczającą ilość</a:t>
            </a:r>
          </a:p>
          <a:p>
            <a:pPr marL="0" indent="0">
              <a:buNone/>
            </a:pPr>
            <a:r>
              <a:rPr lang="pl-PL" sz="2000" dirty="0"/>
              <a:t>informacji i umożliwiają przygotowanie się do zajęć</a:t>
            </a:r>
          </a:p>
          <a:p>
            <a:pPr marL="0" indent="0">
              <a:buNone/>
            </a:pPr>
            <a:r>
              <a:rPr lang="pl-PL" sz="2000" dirty="0"/>
              <a:t>-Zapewnienie miejsc do odpoczynku, spędzenia wolnego czasu między zajęciami</a:t>
            </a:r>
          </a:p>
          <a:p>
            <a:pPr marL="0" indent="0">
              <a:buNone/>
            </a:pPr>
            <a:r>
              <a:rPr lang="pl-PL" sz="2000" dirty="0"/>
              <a:t>-Komfort sali (hałas, temperatura, czystość) </a:t>
            </a:r>
          </a:p>
          <a:p>
            <a:pPr marL="0" indent="0">
              <a:buNone/>
            </a:pPr>
            <a:r>
              <a:rPr lang="pl-PL" sz="2000" dirty="0"/>
              <a:t>-Ocena sposobu przekazywana informacji na poziomie wydziału/instytutu/</a:t>
            </a:r>
          </a:p>
          <a:p>
            <a:pPr marL="0" indent="0">
              <a:buNone/>
            </a:pPr>
            <a:r>
              <a:rPr lang="pl-PL" sz="2000" dirty="0"/>
              <a:t>sekretariatu/strony internetowej</a:t>
            </a:r>
          </a:p>
          <a:p>
            <a:endParaRPr lang="pl-PL" sz="15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206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A75AF5C-FE21-4E62-A767-04C5CEB6F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Problemy związane z ankietowaniem zajęć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810E4F-ECEE-4E3E-AE30-8A31224ED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Niska zwrotność= niereprezentatywność – monitoring przyczyn</a:t>
            </a:r>
          </a:p>
          <a:p>
            <a:r>
              <a:rPr lang="pl-PL" sz="2400"/>
              <a:t>Nierzetelność ocen</a:t>
            </a:r>
          </a:p>
          <a:p>
            <a:r>
              <a:rPr lang="pl-PL" sz="2400"/>
              <a:t>Ocena wydana w wyniku omyłki ( co do osoby lub przedmiotu)</a:t>
            </a:r>
          </a:p>
          <a:p>
            <a:r>
              <a:rPr lang="pl-PL" sz="2400"/>
              <a:t>Dostępność ankiet</a:t>
            </a:r>
          </a:p>
          <a:p>
            <a:r>
              <a:rPr lang="pl-PL" sz="2400"/>
              <a:t>Rozpoczęcie procesu ankietyzacji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145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620DB54-D85A-4B53-84E8-06C5D4FCC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Zachęcanie do udziału w ankietach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1802C1-4CFD-461A-9D5B-0CA4510ED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Wprowadzenie benefitów o charakterze pieniężnym lub niepieniężnym – czy to dobra droga do osiągnięcia celów ??</a:t>
            </a:r>
          </a:p>
          <a:p>
            <a:endParaRPr lang="pl-PL" sz="2400"/>
          </a:p>
          <a:p>
            <a:r>
              <a:rPr lang="pl-PL" sz="2400"/>
              <a:t>Upowszechnianie znaczenia ankiet wśród nauczycieli akademickich i studentów</a:t>
            </a:r>
          </a:p>
          <a:p>
            <a:endParaRPr lang="pl-PL" sz="2400"/>
          </a:p>
          <a:p>
            <a:r>
              <a:rPr lang="pl-PL" sz="2400"/>
              <a:t>Uproszczenie formularza pytań……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345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D8BC8E3-8A68-40FA-90B3-2F489A5BE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Wyniki ankiet a ocena okresowa nauczycieli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1C8D1B-345C-4963-BA7C-1F37AF9F8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200"/>
              <a:t>Ocena przeprowadzana jest raz na cztery lata a jej wynik może być pozytywny lub negatywny ( art. 128 pswn)</a:t>
            </a:r>
          </a:p>
          <a:p>
            <a:r>
              <a:rPr lang="pl-PL" sz="2200"/>
              <a:t>Dwukrotne otrzymanie oceny negatywnej skutkuje rozwiązaniem stosunku pracy. </a:t>
            </a:r>
          </a:p>
          <a:p>
            <a:r>
              <a:rPr lang="pl-PL" sz="2200"/>
              <a:t>W ocenie okresowej uwzględnia się wyniki oceny studentów i doktorantów pracy nauczyciela akademickiego. </a:t>
            </a:r>
          </a:p>
          <a:p>
            <a:r>
              <a:rPr lang="pl-PL" sz="2200"/>
              <a:t>Uczelnia jest zobligowana do umożliwienia, co najmniej raz w roku akademickim, oceny nauczyciela akademickiego w zakresie wypełniania przez niego obowiązków związanych z kształceniem.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10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58E0F7D-91CD-45F2-B707-79E2FA31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Ankietowanie – obowiązek czy prawo?</a:t>
            </a:r>
            <a:br>
              <a:rPr lang="pl-PL" sz="4800"/>
            </a:br>
            <a:endParaRPr lang="pl-PL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F50D2E9-15F5-02BF-B950-C950D4ABCC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951252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408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1756C33-6D17-4DBD-81FF-016E9E524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Opiniowanie kryteriów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0FDBD6-90A5-414B-9D06-B07C9D958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Kryteria oceny okresowej dla poszczególnych grup pracowników i rodzajów stanowisk oraz tryb i podmiot dokonujący oceny okresowej określa rektor </a:t>
            </a:r>
            <a:r>
              <a:rPr lang="pl-PL" sz="2400" b="1" u="sng"/>
              <a:t>po zasięgnięciu opinii senatu, związków zawodowych, samorządu studenckiego oraz samorządu doktorantów</a:t>
            </a:r>
            <a:r>
              <a:rPr lang="pl-PL" sz="2400"/>
              <a:t>. Opinia jest przedstawiana w terminie wskazanym we wniosku o jej wyrażenie, nie krótszym niż 30 dni.</a:t>
            </a:r>
          </a:p>
          <a:p>
            <a:r>
              <a:rPr lang="pl-PL" sz="2400"/>
              <a:t>Statuty uczelni</a:t>
            </a:r>
          </a:p>
          <a:p>
            <a:r>
              <a:rPr lang="pl-PL" sz="2400"/>
              <a:t>Regulaminy pracy w uczelni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768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0B8AA2-F697-4BB8-89FD-0F019BE55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71" y="809898"/>
            <a:ext cx="9882576" cy="1232262"/>
          </a:xfrm>
        </p:spPr>
        <p:txBody>
          <a:bodyPr anchor="ctr">
            <a:normAutofit/>
          </a:bodyPr>
          <a:lstStyle/>
          <a:p>
            <a:r>
              <a:rPr lang="pl-PL" sz="4800" dirty="0"/>
              <a:t>Co wynika z ankiet?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2126C4-0568-4802-B8B9-B6A6C6273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200" b="1" dirty="0"/>
              <a:t>Dobre:</a:t>
            </a:r>
            <a:r>
              <a:rPr lang="pl-PL" sz="2200" dirty="0"/>
              <a:t> docenienie dobrej atmosfery na zajęciach, wysokiej kultury osobistej prowadzących, ich życzliwość oraz otwartej postawy, dostarczanie osobom studiującym wartościowych i ciekawych materiałów dodatkowych, organizowanie wybranych zajęć w nieszablonowy sposób i w niestandardowych przestrzeniach (np. sala kinowa, wyjście do galerii, muzeum czy kina), wizyty studyjne, spotkania z praktykami, cierpliwość i zrozumienie dla różnych kłopotów, które napotykają studenci, (np. problemy techniczne), indywidualne podejście do studentów</a:t>
            </a:r>
          </a:p>
          <a:p>
            <a:r>
              <a:rPr lang="pl-PL" sz="2200" b="1" dirty="0"/>
              <a:t>Inne</a:t>
            </a:r>
            <a:r>
              <a:rPr lang="pl-PL" sz="2200" dirty="0"/>
              <a:t>: potrzeba modyfikacji programów studiów, podstawa do opracowywania planów doskonalenia metod dydaktycznych lub/ i angażujących form zajęć.</a:t>
            </a:r>
          </a:p>
          <a:p>
            <a:endParaRPr lang="pl-PL" sz="2200" dirty="0"/>
          </a:p>
          <a:p>
            <a:endParaRPr lang="pl-PL" sz="2200" dirty="0"/>
          </a:p>
          <a:p>
            <a:endParaRPr lang="pl-PL" sz="2200" dirty="0"/>
          </a:p>
          <a:p>
            <a:pPr marL="0" indent="0">
              <a:buNone/>
            </a:pPr>
            <a:endParaRPr lang="pl-PL" sz="2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576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B0B3460-ADD5-4EE9-B0AA-2D399FBD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2621D2-922F-4063-BF2C-2DE862233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 b="1" dirty="0"/>
              <a:t>Złe:</a:t>
            </a:r>
            <a:r>
              <a:rPr lang="pl-PL" sz="2400" dirty="0"/>
              <a:t> nieuzasadnione zmiany zasad zaliczenia, zmiany kryteriów oceny (np. w porównaniu do określonych na początku semestru, wprowadzanie kryteriów innych niż w sylabusie, wpisywanie ocen bez podania ich uzasadnienia), postawą prowadzących (niestosowne komentarze, niepotrzebne generowanie stresujących sytuacji na zajęciach, nieodpowiadanie na maile), brak informowania o odwołaniu zajęć oraz nieustalanie wraz ze studentami sposobów ich odpracowania</a:t>
            </a:r>
          </a:p>
          <a:p>
            <a:r>
              <a:rPr lang="pl-PL" sz="2400" dirty="0"/>
              <a:t>Osobna kategoria to </a:t>
            </a:r>
            <a:r>
              <a:rPr lang="pl-PL" sz="2400" b="1" dirty="0"/>
              <a:t>bezpodstawne oskarżenia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988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2510E51-F7E4-49F7-81BE-DC6FE26F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Złe praktyki nauczyciel- student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8A98CE-AF43-4796-ABFA-0B3EC59D2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nierówne traktowanie studentów (wyłanianie „ulubieńców”)</a:t>
            </a:r>
          </a:p>
          <a:p>
            <a:r>
              <a:rPr lang="pl-PL" sz="2400"/>
              <a:t>niewłaściwe komentarze (np. „jest pan irytujący” , „bredzi pani”, „kobiety mają rozum meduzy” , „pielęgniarstwo nie jest dla prawdziwych facetów” )</a:t>
            </a:r>
          </a:p>
          <a:p>
            <a:r>
              <a:rPr lang="pl-PL" sz="2400"/>
              <a:t>gubienie prac studentów,</a:t>
            </a:r>
          </a:p>
          <a:p>
            <a:r>
              <a:rPr lang="pl-PL" sz="2400"/>
              <a:t> niedotrzymywanie wcześniejszych ustaleń (np. co do zakresu materiału obowiązującego na egzaminie)</a:t>
            </a:r>
          </a:p>
          <a:p>
            <a:r>
              <a:rPr lang="pl-PL" sz="2400"/>
              <a:t>brak odniesień do praktycznego zastosowania zdobywanej wiedzy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347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9208787-324B-40A1-885E-83F888A2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Źródła konfliktów student - pracownik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7B179E-456D-449A-9F5A-44A9C6966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Przyczyny osobowościowe stron ( studenta i pracownika)</a:t>
            </a:r>
          </a:p>
          <a:p>
            <a:r>
              <a:rPr lang="pl-PL" sz="2400"/>
              <a:t>Realizacja obowiązków stron</a:t>
            </a:r>
          </a:p>
          <a:p>
            <a:r>
              <a:rPr lang="pl-PL" sz="2400"/>
              <a:t>Rozbieżne interesy stron</a:t>
            </a:r>
          </a:p>
          <a:p>
            <a:r>
              <a:rPr lang="pl-PL" sz="2400"/>
              <a:t>Problemy osobiste stron</a:t>
            </a:r>
          </a:p>
          <a:p>
            <a:r>
              <a:rPr lang="pl-PL" sz="2400"/>
              <a:t>Przyczyny związane z wyborem studiów/pracy w uczelni</a:t>
            </a:r>
          </a:p>
          <a:p>
            <a:r>
              <a:rPr lang="pl-PL" sz="2400"/>
              <a:t>Bezpodstawne oskarżenia/pomówienia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177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86669D4-0867-4C9A-9242-3BD8210FF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Eskalacja konfliktów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9588A1-FF26-4F11-A73F-E282C7A99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Lekceważenie </a:t>
            </a:r>
          </a:p>
          <a:p>
            <a:r>
              <a:rPr lang="pl-PL" sz="2400"/>
              <a:t>Marginalizowanie problemów</a:t>
            </a:r>
          </a:p>
          <a:p>
            <a:r>
              <a:rPr lang="pl-PL" sz="2400"/>
              <a:t>Przyzwolenie na przekraczanie granic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45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089A1EE-2629-937B-DE93-70948B2C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Rozwiązanie sporu wynikającego z ankiety przez samych zainteresowanych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9165D6-E1C3-3A18-D4F2-FEC86200F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1900"/>
              <a:t>Relacje pracownik -student- – działania </a:t>
            </a:r>
            <a:r>
              <a:rPr lang="pl-PL" sz="1900" b="1"/>
              <a:t>mogą mieć charakter wielopoziomowy</a:t>
            </a:r>
          </a:p>
          <a:p>
            <a:pPr marL="0" indent="0">
              <a:buNone/>
            </a:pPr>
            <a:r>
              <a:rPr lang="pl-PL" sz="1900" u="sng"/>
              <a:t>I.Model</a:t>
            </a:r>
          </a:p>
          <a:p>
            <a:pPr marL="0" indent="0">
              <a:buNone/>
            </a:pPr>
            <a:r>
              <a:rPr lang="pl-PL" sz="1900"/>
              <a:t>1.Zgłoszenie nauczycielowi</a:t>
            </a:r>
          </a:p>
          <a:p>
            <a:pPr marL="0" indent="0">
              <a:buNone/>
            </a:pPr>
            <a:r>
              <a:rPr lang="pl-PL" sz="1900"/>
              <a:t>2.Rozmowa w obecności arbitra/ów</a:t>
            </a:r>
          </a:p>
          <a:p>
            <a:pPr marL="0" indent="0">
              <a:buNone/>
            </a:pPr>
            <a:r>
              <a:rPr lang="pl-PL" sz="1900"/>
              <a:t>3.Rozwiązanie regulaminowe</a:t>
            </a:r>
          </a:p>
          <a:p>
            <a:pPr marL="0" indent="0">
              <a:buNone/>
            </a:pPr>
            <a:r>
              <a:rPr lang="pl-PL" sz="1900" u="sng"/>
              <a:t>II.Model</a:t>
            </a:r>
          </a:p>
          <a:p>
            <a:pPr marL="0" indent="0">
              <a:buNone/>
            </a:pPr>
            <a:r>
              <a:rPr lang="pl-PL" sz="1900"/>
              <a:t>1.Zgłoszenie : staroście/opiekunowi/samorządowi/prodziekanowi/rzecznikowi/ dziekanowi</a:t>
            </a:r>
          </a:p>
          <a:p>
            <a:pPr marL="0" indent="0">
              <a:buNone/>
            </a:pPr>
            <a:r>
              <a:rPr lang="pl-PL" sz="1900"/>
              <a:t>2.Rozmowa i opracowanie sposobu zakończenia sporu z poszanowaniem stron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539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9F651E7-B74F-1380-3126-BF2CC268E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100"/>
              <a:t>Rozwiązanie sporu na tle ankiety oceny zajęć przez osoby funkcyjne jako decydentów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518EA1-A2C2-40EB-D01A-89AB97611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Relacje student- pracownik</a:t>
            </a:r>
          </a:p>
          <a:p>
            <a:pPr marL="0" indent="0">
              <a:buNone/>
            </a:pPr>
            <a:r>
              <a:rPr lang="pl-PL" sz="2400"/>
              <a:t>1.Monitorowanie </a:t>
            </a:r>
          </a:p>
          <a:p>
            <a:pPr marL="0" indent="0">
              <a:buNone/>
            </a:pPr>
            <a:r>
              <a:rPr lang="pl-PL" sz="2400"/>
              <a:t>2. Interwencja /Zgłoszenie</a:t>
            </a:r>
          </a:p>
          <a:p>
            <a:pPr marL="0" indent="0">
              <a:buNone/>
            </a:pPr>
            <a:r>
              <a:rPr lang="pl-PL" sz="2400"/>
              <a:t>3.Rozmowa</a:t>
            </a:r>
          </a:p>
          <a:p>
            <a:pPr marL="0" indent="0">
              <a:buNone/>
            </a:pPr>
            <a:r>
              <a:rPr lang="pl-PL" sz="2400"/>
              <a:t>4.Konfrontacja</a:t>
            </a:r>
          </a:p>
          <a:p>
            <a:pPr marL="0" indent="0">
              <a:buNone/>
            </a:pPr>
            <a:r>
              <a:rPr lang="pl-PL" sz="2400"/>
              <a:t>5.Rozwiązania regulaminowe i/lub ustawowe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642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C5207A2-2EFD-E1C3-B176-235D7559A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Instytucjonalne wsparcie w sporze nauczyciel akademicki- student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1ABCA1-C3C4-B3C7-AB8F-0385C422F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Rzecznik Praw i Wartości Akademickich/ Rzecznik Praw Studenta</a:t>
            </a:r>
          </a:p>
          <a:p>
            <a:endParaRPr lang="pl-PL" sz="2400"/>
          </a:p>
          <a:p>
            <a:r>
              <a:rPr lang="pl-PL" sz="2400"/>
              <a:t>Mężowie / Rzecznicy Zaufania</a:t>
            </a:r>
          </a:p>
          <a:p>
            <a:endParaRPr lang="pl-PL" sz="2400"/>
          </a:p>
          <a:p>
            <a:r>
              <a:rPr lang="pl-PL" sz="2400"/>
              <a:t>Inni,  w tym mediator sądowy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521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D230CE0-3108-4372-BA36-6784DABB1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Skutki sporów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1AF619-F133-4E82-A8AC-FA9342BB6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Rozwiązania organizacyjne ( zmiana prowadzącego, grupy ćwiczeniowej);</a:t>
            </a:r>
          </a:p>
          <a:p>
            <a:r>
              <a:rPr lang="pl-PL" sz="2400"/>
              <a:t>Szkolenia ;</a:t>
            </a:r>
          </a:p>
          <a:p>
            <a:r>
              <a:rPr lang="pl-PL" sz="2400"/>
              <a:t>Działania naprawcze i zaradcze;</a:t>
            </a:r>
          </a:p>
          <a:p>
            <a:r>
              <a:rPr lang="pl-PL" sz="2400"/>
              <a:t>Postępowanie dyscyplinarne, o ile zachowania stron wypełniają znamiona deliktu dyscyplinarnego.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43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C890155-A5E1-40BF-8857-013B852B6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Podstawy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A3AE6D-5941-4A06-BD54-A260CEEC2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Pswn ( art. 115, 128)</a:t>
            </a:r>
          </a:p>
          <a:p>
            <a:r>
              <a:rPr lang="pl-PL" sz="2400"/>
              <a:t>Regulaminy studiów</a:t>
            </a:r>
          </a:p>
          <a:p>
            <a:r>
              <a:rPr lang="pl-PL" sz="2400"/>
              <a:t>Regulaminy określające tryb i zasady przeprowadzania ankiety dotyczącej wypełniania obowiązków dydaktycznych przez nauczyciela akademickiego lub inną osobę prowadzącą zajęcia</a:t>
            </a:r>
          </a:p>
          <a:p>
            <a:r>
              <a:rPr lang="pl-PL" sz="2400"/>
              <a:t>Zarządzenia ws. wprowadzenia Polityki Jakości Kształcenia oraz Uczelnianego Systemu Zapewnienia Jakości Kształcenia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859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939C409-C07F-4AF7-A4EE-03D2A7FCA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Wsparcie psychologiczne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4C9552-99EA-4787-B18B-486CBB1F7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 b="1"/>
              <a:t>Infolinie wsparcia:</a:t>
            </a:r>
            <a:r>
              <a:rPr lang="pl-PL" sz="2400"/>
              <a:t> Istnieją ogólnopolskie infolinie, takie jak </a:t>
            </a:r>
            <a:r>
              <a:rPr lang="pl-PL" sz="2400">
                <a:hlinkClick r:id="rId2"/>
              </a:rPr>
              <a:t>116 123</a:t>
            </a:r>
            <a:r>
              <a:rPr lang="pl-PL" sz="2400"/>
              <a:t> (Ogólnopolska Poradnia Telefoniczna dla Osób Przeżywających Kryzys Emocjonalny) i </a:t>
            </a:r>
            <a:r>
              <a:rPr lang="pl-PL" sz="2400">
                <a:hlinkClick r:id="rId3"/>
              </a:rPr>
              <a:t>800 70 2222</a:t>
            </a:r>
            <a:r>
              <a:rPr lang="pl-PL" sz="2400"/>
              <a:t> (Telefoniczne Centrum Wsparcia), gdzie można uzyskać pomoc w sytuacjach kryzysowych.</a:t>
            </a:r>
          </a:p>
          <a:p>
            <a:r>
              <a:rPr lang="pl-PL" sz="2400" b="1">
                <a:hlinkClick r:id="rId4"/>
              </a:rPr>
              <a:t>Centra Pomocy Psychologicznej</a:t>
            </a:r>
            <a:r>
              <a:rPr lang="pl-PL" sz="2400" b="1"/>
              <a:t>:</a:t>
            </a:r>
            <a:r>
              <a:rPr lang="pl-PL" sz="2400"/>
              <a:t> Większość uczelni oferuje bezpłatne konsultacje psychologiczne dla studentów oraz pracowników, często prowadzone przez specjalistów zatrudnionych na uczelni.</a:t>
            </a:r>
          </a:p>
          <a:p>
            <a:pPr marL="0" indent="0">
              <a:buNone/>
            </a:pPr>
            <a:r>
              <a:rPr lang="pl-PL" sz="2400"/>
              <a:t>CPP oferują konsultacje, terapie, warsztaty i inne formy pomocy.</a:t>
            </a:r>
          </a:p>
          <a:p>
            <a:pPr marL="0" indent="0">
              <a:buNone/>
            </a:pPr>
            <a:endParaRPr lang="pl-PL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8007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EEB0EC9-2F5A-4681-9502-D42788BCF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Inne formy wsparcia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267F58-396B-469A-86CA-9F45F851D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000"/>
              <a:t>Np.Uniwersytet Warszawski organizuje ankiety, aby zbierać informacje na temat odczuwanego stresu i postrzegania trudności przez nauczycieli</a:t>
            </a:r>
          </a:p>
          <a:p>
            <a:r>
              <a:rPr lang="pl-PL" sz="2000"/>
              <a:t>Grupy wsparcia mogą być dobrym sposobem na dzielenie się doświadczeniami i otrzymywanie wsparcia od innych nauczycieli akademickich</a:t>
            </a:r>
          </a:p>
          <a:p>
            <a:r>
              <a:rPr lang="pl-PL" sz="2000"/>
              <a:t>Edukacja prozdrowotna</a:t>
            </a:r>
          </a:p>
          <a:p>
            <a:r>
              <a:rPr lang="pl-PL" sz="2000"/>
              <a:t>Oferowanie pomocy specjalistycznej: np. psychologa, psychoterapeuty, psychiatry</a:t>
            </a:r>
          </a:p>
          <a:p>
            <a:r>
              <a:rPr lang="pl-PL" sz="2000"/>
              <a:t>Przychylne rozpatrywanie wniosków studentów o studiowanie w trybie indywidualnej organizacji studiów; udzielanie urlopów od zajęć; przedłużanie terminów składania egzaminów/zaliczeń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282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666EF5F-FCCE-4585-B7CE-6AF28071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endParaRPr lang="pl-PL" sz="48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463F14-D515-4248-9E5A-645119B0F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/>
              <a:t>Uczelnie powinny wypracować </a:t>
            </a:r>
            <a:r>
              <a:rPr lang="pl-PL" sz="2400" b="1"/>
              <a:t>wzorzec postępowania w sytuacjach konfliktowych</a:t>
            </a:r>
            <a:r>
              <a:rPr lang="pl-PL" sz="2400"/>
              <a:t>, </a:t>
            </a:r>
            <a:r>
              <a:rPr lang="pl-PL" sz="2400" b="1"/>
              <a:t>ustalić efektywne formy komunikacji, procedury bezpieczeństwa w sytuacjach zagrożenia oraz rozwiązania</a:t>
            </a:r>
            <a:r>
              <a:rPr lang="pl-PL" sz="2400"/>
              <a:t>, które przyczynią się do budowania systemowego wsparcia wszystkich członków społeczności akademickiej.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09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449B01-94F8-4C35-A3CF-864D340B2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1538288"/>
          </a:xfrm>
        </p:spPr>
        <p:txBody>
          <a:bodyPr>
            <a:normAutofit/>
          </a:bodyPr>
          <a:lstStyle/>
          <a:p>
            <a:r>
              <a:rPr lang="pl-PL" sz="2800" dirty="0"/>
              <a:t>Dobre i złe strony ankiet </a:t>
            </a:r>
            <a:r>
              <a:rPr lang="pl-PL" sz="2800" b="1" dirty="0"/>
              <a:t>( z perspektywy nauczyciela akademickiego)</a:t>
            </a:r>
            <a:br>
              <a:rPr lang="pl-PL" sz="2800" b="1" dirty="0"/>
            </a:br>
            <a:endParaRPr lang="pl-PL" sz="2800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73D2471-7DD9-1378-6715-D9C0A03283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588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9E004BF-F75E-446D-990F-5E24AE3F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Wykorzystanie informacji z ankiet w ujęciu szerszym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4A5881-56D8-4C4E-AA56-74B5EAC3F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000"/>
              <a:t>Pomocniczy (!) element oceny pracowniczej</a:t>
            </a:r>
          </a:p>
          <a:p>
            <a:endParaRPr lang="pl-PL" sz="2000"/>
          </a:p>
          <a:p>
            <a:r>
              <a:rPr lang="pl-PL" sz="2000"/>
              <a:t>Narzędzie informacji o jakości zajęć na danym kierunku</a:t>
            </a:r>
          </a:p>
          <a:p>
            <a:endParaRPr lang="pl-PL" sz="2000"/>
          </a:p>
          <a:p>
            <a:r>
              <a:rPr lang="pl-PL" sz="2000"/>
              <a:t>Źródło wiedzy o przypadkach skrajnych czy nawet patologicznych</a:t>
            </a:r>
          </a:p>
          <a:p>
            <a:endParaRPr lang="pl-PL" sz="2000"/>
          </a:p>
          <a:p>
            <a:r>
              <a:rPr lang="pl-PL" sz="2000"/>
              <a:t>Źródło informacji o jakości zajęć w innych celach pracowniczych (polityka kadrowa, wynagrodzenia)</a:t>
            </a:r>
          </a:p>
          <a:p>
            <a:endParaRPr lang="pl-PL" sz="2000"/>
          </a:p>
          <a:p>
            <a:endParaRPr lang="pl-PL" sz="20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32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604CDE5-56B4-4AA0-A0F9-1E53E8F5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Cel ankietowania zajęć dydaktycznych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72EBB-0AC4-4ACF-ADB0-F3F10E4A2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2" y="2364378"/>
            <a:ext cx="9942716" cy="3777802"/>
          </a:xfrm>
        </p:spPr>
        <p:txBody>
          <a:bodyPr anchor="ctr">
            <a:normAutofit/>
          </a:bodyPr>
          <a:lstStyle/>
          <a:p>
            <a:r>
              <a:rPr lang="pl-PL" sz="2000" dirty="0"/>
              <a:t>Celem jest ocena:</a:t>
            </a:r>
          </a:p>
          <a:p>
            <a:pPr marL="0" indent="0">
              <a:buNone/>
            </a:pPr>
            <a:r>
              <a:rPr lang="pl-PL" sz="2000" dirty="0"/>
              <a:t>-prowadzenia zajęć dydaktycznych, </a:t>
            </a:r>
          </a:p>
          <a:p>
            <a:pPr marL="0" indent="0">
              <a:buNone/>
            </a:pPr>
            <a:r>
              <a:rPr lang="pl-PL" sz="2000" dirty="0"/>
              <a:t>-stosowanych form i metod kształcenia; </a:t>
            </a:r>
          </a:p>
          <a:p>
            <a:pPr marL="0" indent="0">
              <a:buNone/>
            </a:pPr>
            <a:r>
              <a:rPr lang="pl-PL" sz="2000" dirty="0"/>
              <a:t>-uzyskanie informacji na temat relacji interpersonalnych pomiędzy nauczycielem akademickim i interesariuszami procesu dydaktycznego</a:t>
            </a:r>
          </a:p>
          <a:p>
            <a:pPr marL="0" indent="0">
              <a:buNone/>
            </a:pPr>
            <a:r>
              <a:rPr lang="pl-PL" sz="2000" dirty="0"/>
              <a:t>-stosunku nauczyciela akademickiego do obowiązków</a:t>
            </a:r>
          </a:p>
          <a:p>
            <a:pPr marL="0" indent="0">
              <a:buNone/>
            </a:pPr>
            <a:r>
              <a:rPr lang="pl-PL" sz="2000" dirty="0"/>
              <a:t>-bieżąca i systematyczna procesu kształcenia i zapewnienia jego właściwej jakości.</a:t>
            </a:r>
          </a:p>
          <a:p>
            <a:pPr marL="0" indent="0">
              <a:buNone/>
            </a:pPr>
            <a:r>
              <a:rPr lang="pl-PL" sz="2000" b="1" dirty="0"/>
              <a:t>Skutek: wskazanie konieczności podejmowania inicjatyw naprawczych oraz realizowanie polityki kadrowej uczelni.</a:t>
            </a:r>
            <a:endParaRPr lang="pl-PL" sz="20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336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A74FB02-3769-4A2C-8355-E6C264C1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Dodatkowe informacje z ankiet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FB7B80-173E-453A-A5E8-AEFAB8E91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 dirty="0"/>
              <a:t>Badania ankietowe służą również gromadzeniu opinii na temat:</a:t>
            </a:r>
          </a:p>
          <a:p>
            <a:r>
              <a:rPr lang="pl-PL" sz="2400" dirty="0"/>
              <a:t> sposobu realizacji danego przedmiotu, </a:t>
            </a:r>
          </a:p>
          <a:p>
            <a:r>
              <a:rPr lang="pl-PL" sz="2400" dirty="0"/>
              <a:t>doboru treści </a:t>
            </a:r>
          </a:p>
          <a:p>
            <a:r>
              <a:rPr lang="pl-PL" sz="2400" dirty="0"/>
              <a:t>metod dydaktycznych</a:t>
            </a:r>
          </a:p>
          <a:p>
            <a:r>
              <a:rPr lang="pl-PL" sz="2400" dirty="0"/>
              <a:t>postawy nauczyciela akademickiego (komunikatywności, dyscypliny realizacji przedmiotu)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32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45B13F9-481B-44BF-980B-C3EE59422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Podmioty zaangażowane w proces ankietyzacji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A5BBB8-F89F-4948-A129-CDFD9B69C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400"/>
              <a:t>Wyniki otrzymują:</a:t>
            </a:r>
          </a:p>
          <a:p>
            <a:r>
              <a:rPr lang="pl-PL" sz="2400"/>
              <a:t> Rektor, Prorektor właściwy do spraw jakości kształcenia,</a:t>
            </a:r>
          </a:p>
          <a:p>
            <a:r>
              <a:rPr lang="pl-PL" sz="2400"/>
              <a:t> dziekani/dyrektorzy instytutów/dyrektorzy szkół doktorskich/kierownicy jednostek ogólnouczelnianych - w zakresie prowadzonych w jednostce zajęć dydaktycznych lub zatrudnionych osób, </a:t>
            </a:r>
          </a:p>
          <a:p>
            <a:r>
              <a:rPr lang="pl-PL" sz="2400"/>
              <a:t>nauczyciele akademiccy, których zajęcia były oceniane oraz bezpośredni przełożeni ocenianych nauczycieli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707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EFBDA13-7117-4F9C-8D7C-3A2732A39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l-PL" sz="4800"/>
              <a:t>Treści ankiet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CC8917-A85F-4B9D-AEDA-046236BB6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pl-PL" sz="2400" b="1" u="sng"/>
              <a:t>Informacje na temat:</a:t>
            </a:r>
          </a:p>
          <a:p>
            <a:pPr marL="0" indent="0">
              <a:buNone/>
            </a:pPr>
            <a:r>
              <a:rPr lang="pl-PL" sz="2400"/>
              <a:t>-przedstawienia na pierwszych zajęciach sylabusa</a:t>
            </a:r>
          </a:p>
          <a:p>
            <a:pPr marL="0" indent="0">
              <a:buNone/>
            </a:pPr>
            <a:r>
              <a:rPr lang="pl-PL" sz="2400"/>
              <a:t>-realizacja zajęć zgodnie z sylabusem</a:t>
            </a:r>
          </a:p>
          <a:p>
            <a:pPr marL="0" indent="0">
              <a:buNone/>
            </a:pPr>
            <a:r>
              <a:rPr lang="pl-PL" sz="2400"/>
              <a:t>-efektywne wykorzystanie czasu zajęć</a:t>
            </a:r>
          </a:p>
          <a:p>
            <a:pPr marL="0" indent="0">
              <a:buNone/>
            </a:pPr>
            <a:endParaRPr lang="pl-PL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79019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1580</Words>
  <Application>Microsoft Office PowerPoint</Application>
  <PresentationFormat>Panoramiczny</PresentationFormat>
  <Paragraphs>182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Motyw pakietu Office</vt:lpstr>
      <vt:lpstr>Relacja student – pracownik na przykładzie ankiet oceny jakości zajęć dydaktycznych</vt:lpstr>
      <vt:lpstr>Ankietowanie – obowiązek czy prawo? </vt:lpstr>
      <vt:lpstr>Podstawy prawne</vt:lpstr>
      <vt:lpstr>Dobre i złe strony ankiet ( z perspektywy nauczyciela akademickiego) </vt:lpstr>
      <vt:lpstr>Wykorzystanie informacji z ankiet w ujęciu szerszym</vt:lpstr>
      <vt:lpstr>Cel ankietowania zajęć dydaktycznych</vt:lpstr>
      <vt:lpstr>Dodatkowe informacje z ankiet</vt:lpstr>
      <vt:lpstr>Podmioty zaangażowane w proces ankietyzacji</vt:lpstr>
      <vt:lpstr>Treści ankiet </vt:lpstr>
      <vt:lpstr>Formy i metody kształcenia </vt:lpstr>
      <vt:lpstr>Ocena osiągnięcia celów dydaktycznych</vt:lpstr>
      <vt:lpstr>Relacja nauczyciel – student / klimat społeczny </vt:lpstr>
      <vt:lpstr>Prezentacja programu PowerPoint</vt:lpstr>
      <vt:lpstr>Realizacja obowiązków przez pracownika </vt:lpstr>
      <vt:lpstr>Dodatkowe informacje: </vt:lpstr>
      <vt:lpstr>Prezentacja programu PowerPoint</vt:lpstr>
      <vt:lpstr>Problemy związane z ankietowaniem zajęć</vt:lpstr>
      <vt:lpstr>Zachęcanie do udziału w ankietach</vt:lpstr>
      <vt:lpstr>Wyniki ankiet a ocena okresowa nauczycieli</vt:lpstr>
      <vt:lpstr>Opiniowanie kryteriów oceny</vt:lpstr>
      <vt:lpstr>Co wynika z ankiet? Dla nauczyciela</vt:lpstr>
      <vt:lpstr>Prezentacja programu PowerPoint</vt:lpstr>
      <vt:lpstr>Złe praktyki nauczyciel- student</vt:lpstr>
      <vt:lpstr>Źródła konfliktów student - pracownik</vt:lpstr>
      <vt:lpstr>Eskalacja konfliktów</vt:lpstr>
      <vt:lpstr>Rozwiązanie sporu wynikającego z ankiety przez samych zainteresowanych</vt:lpstr>
      <vt:lpstr>Rozwiązanie sporu na tle ankiety oceny zajęć przez osoby funkcyjne jako decydentów</vt:lpstr>
      <vt:lpstr>Instytucjonalne wsparcie w sporze nauczyciel akademicki- student</vt:lpstr>
      <vt:lpstr>Skutki sporów</vt:lpstr>
      <vt:lpstr>Wsparcie psychologiczne</vt:lpstr>
      <vt:lpstr>Inne formy wsparcia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Relacja student – pracownik na przykładzie ankiet oceny jakości zajęć dydaktycznych</dc:title>
  <dc:creator>Agnieszka Ziółkowska</dc:creator>
  <cp:lastModifiedBy>Agnieszka Ziółkowska</cp:lastModifiedBy>
  <cp:revision>24</cp:revision>
  <dcterms:created xsi:type="dcterms:W3CDTF">2025-05-25T08:49:03Z</dcterms:created>
  <dcterms:modified xsi:type="dcterms:W3CDTF">2025-06-17T15:48:08Z</dcterms:modified>
</cp:coreProperties>
</file>