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95" r:id="rId5"/>
    <p:sldId id="296" r:id="rId6"/>
    <p:sldId id="258" r:id="rId7"/>
    <p:sldId id="259" r:id="rId8"/>
    <p:sldId id="260" r:id="rId9"/>
    <p:sldId id="261" r:id="rId10"/>
    <p:sldId id="264" r:id="rId11"/>
    <p:sldId id="262" r:id="rId12"/>
    <p:sldId id="272" r:id="rId13"/>
    <p:sldId id="276" r:id="rId14"/>
    <p:sldId id="277" r:id="rId15"/>
    <p:sldId id="278" r:id="rId16"/>
    <p:sldId id="279" r:id="rId17"/>
    <p:sldId id="273" r:id="rId18"/>
    <p:sldId id="274" r:id="rId19"/>
    <p:sldId id="275" r:id="rId20"/>
    <p:sldId id="285" r:id="rId21"/>
    <p:sldId id="281" r:id="rId22"/>
    <p:sldId id="282" r:id="rId23"/>
    <p:sldId id="283" r:id="rId24"/>
    <p:sldId id="284" r:id="rId25"/>
    <p:sldId id="286" r:id="rId26"/>
    <p:sldId id="287" r:id="rId27"/>
    <p:sldId id="280" r:id="rId28"/>
    <p:sldId id="289" r:id="rId29"/>
    <p:sldId id="290" r:id="rId30"/>
    <p:sldId id="291" r:id="rId31"/>
    <p:sldId id="292" r:id="rId32"/>
    <p:sldId id="293" r:id="rId33"/>
    <p:sldId id="263" r:id="rId34"/>
    <p:sldId id="266" r:id="rId35"/>
    <p:sldId id="265" r:id="rId36"/>
    <p:sldId id="269" r:id="rId37"/>
    <p:sldId id="270" r:id="rId38"/>
    <p:sldId id="267" r:id="rId39"/>
    <p:sldId id="271" r:id="rId40"/>
    <p:sldId id="268" r:id="rId4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nieszka Ziółkowska" initials="AZ" lastIdx="1" clrIdx="0">
    <p:extLst>
      <p:ext uri="{19B8F6BF-5375-455C-9EA6-DF929625EA0E}">
        <p15:presenceInfo xmlns:p15="http://schemas.microsoft.com/office/powerpoint/2012/main" userId="Agnieszka Ziółkows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_rels/data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A446D0-2730-4250-9B01-466BF7F358CA}"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9B900B54-FADF-4AE8-845D-F503046609BC}">
      <dgm:prSet/>
      <dgm:spPr/>
      <dgm:t>
        <a:bodyPr/>
        <a:lstStyle/>
        <a:p>
          <a:r>
            <a:rPr lang="pl-PL"/>
            <a:t>Akty indywidualne (nominacje, kary dyscyplinarne, decyzje administracyjne, rozstrzygnięcia)</a:t>
          </a:r>
          <a:endParaRPr lang="en-US"/>
        </a:p>
      </dgm:t>
    </dgm:pt>
    <dgm:pt modelId="{A8F40075-50C0-45D3-9D82-52E13B2A672F}" type="parTrans" cxnId="{9AA74E7E-D730-441B-BE28-4EC77EF26407}">
      <dgm:prSet/>
      <dgm:spPr/>
      <dgm:t>
        <a:bodyPr/>
        <a:lstStyle/>
        <a:p>
          <a:endParaRPr lang="en-US"/>
        </a:p>
      </dgm:t>
    </dgm:pt>
    <dgm:pt modelId="{355F5120-569F-4FEA-A1CD-5ABB09CA76A3}" type="sibTrans" cxnId="{9AA74E7E-D730-441B-BE28-4EC77EF26407}">
      <dgm:prSet/>
      <dgm:spPr/>
      <dgm:t>
        <a:bodyPr/>
        <a:lstStyle/>
        <a:p>
          <a:endParaRPr lang="en-US"/>
        </a:p>
      </dgm:t>
    </dgm:pt>
    <dgm:pt modelId="{C743A1D0-CD1D-4CC6-B6A9-4795CA771B5E}">
      <dgm:prSet/>
      <dgm:spPr/>
      <dgm:t>
        <a:bodyPr/>
        <a:lstStyle/>
        <a:p>
          <a:r>
            <a:rPr lang="pl-PL"/>
            <a:t>Akty generalne (zarządzenia, uchwały, regulaminy, statuty, polityki, strategie)</a:t>
          </a:r>
          <a:endParaRPr lang="en-US"/>
        </a:p>
      </dgm:t>
    </dgm:pt>
    <dgm:pt modelId="{96044A41-C6D9-4D9C-A20C-A3CB69119B5A}" type="parTrans" cxnId="{84F36539-43B3-4C99-8335-E5043657F061}">
      <dgm:prSet/>
      <dgm:spPr/>
      <dgm:t>
        <a:bodyPr/>
        <a:lstStyle/>
        <a:p>
          <a:endParaRPr lang="en-US"/>
        </a:p>
      </dgm:t>
    </dgm:pt>
    <dgm:pt modelId="{EA1968D6-8480-45BC-9F73-37D15F305210}" type="sibTrans" cxnId="{84F36539-43B3-4C99-8335-E5043657F061}">
      <dgm:prSet/>
      <dgm:spPr/>
      <dgm:t>
        <a:bodyPr/>
        <a:lstStyle/>
        <a:p>
          <a:endParaRPr lang="en-US"/>
        </a:p>
      </dgm:t>
    </dgm:pt>
    <dgm:pt modelId="{8DC0EC9A-23E2-4BC7-AE31-441F2B1EAB2B}">
      <dgm:prSet/>
      <dgm:spPr/>
      <dgm:t>
        <a:bodyPr/>
        <a:lstStyle/>
        <a:p>
          <a:r>
            <a:rPr lang="pl-PL"/>
            <a:t>Pozostałe akty: wytyczne, instrukcje, pisma okólne (tzw.generalne akty kierownictwa wewnętrznego), komunikaty, obwieszczenia, stanowiska, decyzje (nieadministracyjne)</a:t>
          </a:r>
          <a:endParaRPr lang="en-US"/>
        </a:p>
      </dgm:t>
    </dgm:pt>
    <dgm:pt modelId="{E45F6F26-8CAD-4EE0-9BFA-8A6C17175FFA}" type="parTrans" cxnId="{CE5D2020-2007-4672-87D3-A10B48981156}">
      <dgm:prSet/>
      <dgm:spPr/>
      <dgm:t>
        <a:bodyPr/>
        <a:lstStyle/>
        <a:p>
          <a:endParaRPr lang="en-US"/>
        </a:p>
      </dgm:t>
    </dgm:pt>
    <dgm:pt modelId="{82E0F650-BBFB-43BF-B99A-825D8751D4D7}" type="sibTrans" cxnId="{CE5D2020-2007-4672-87D3-A10B48981156}">
      <dgm:prSet/>
      <dgm:spPr/>
      <dgm:t>
        <a:bodyPr/>
        <a:lstStyle/>
        <a:p>
          <a:endParaRPr lang="en-US"/>
        </a:p>
      </dgm:t>
    </dgm:pt>
    <dgm:pt modelId="{B5EDB244-D02D-40AC-8C31-92D47451B4D5}" type="pres">
      <dgm:prSet presAssocID="{72A446D0-2730-4250-9B01-466BF7F358CA}" presName="outerComposite" presStyleCnt="0">
        <dgm:presLayoutVars>
          <dgm:chMax val="5"/>
          <dgm:dir/>
          <dgm:resizeHandles val="exact"/>
        </dgm:presLayoutVars>
      </dgm:prSet>
      <dgm:spPr/>
    </dgm:pt>
    <dgm:pt modelId="{3C6BAB12-8CFE-4E13-AB23-0CD85599845D}" type="pres">
      <dgm:prSet presAssocID="{72A446D0-2730-4250-9B01-466BF7F358CA}" presName="dummyMaxCanvas" presStyleCnt="0">
        <dgm:presLayoutVars/>
      </dgm:prSet>
      <dgm:spPr/>
    </dgm:pt>
    <dgm:pt modelId="{D737E5B0-A502-4DAD-9536-D0B0AE67A24D}" type="pres">
      <dgm:prSet presAssocID="{72A446D0-2730-4250-9B01-466BF7F358CA}" presName="ThreeNodes_1" presStyleLbl="node1" presStyleIdx="0" presStyleCnt="3">
        <dgm:presLayoutVars>
          <dgm:bulletEnabled val="1"/>
        </dgm:presLayoutVars>
      </dgm:prSet>
      <dgm:spPr/>
    </dgm:pt>
    <dgm:pt modelId="{9E470DBA-ABC7-46E1-811D-B433CF2F2AEC}" type="pres">
      <dgm:prSet presAssocID="{72A446D0-2730-4250-9B01-466BF7F358CA}" presName="ThreeNodes_2" presStyleLbl="node1" presStyleIdx="1" presStyleCnt="3">
        <dgm:presLayoutVars>
          <dgm:bulletEnabled val="1"/>
        </dgm:presLayoutVars>
      </dgm:prSet>
      <dgm:spPr/>
    </dgm:pt>
    <dgm:pt modelId="{CAF36198-1720-4FCE-BA02-A48A42224E22}" type="pres">
      <dgm:prSet presAssocID="{72A446D0-2730-4250-9B01-466BF7F358CA}" presName="ThreeNodes_3" presStyleLbl="node1" presStyleIdx="2" presStyleCnt="3">
        <dgm:presLayoutVars>
          <dgm:bulletEnabled val="1"/>
        </dgm:presLayoutVars>
      </dgm:prSet>
      <dgm:spPr/>
    </dgm:pt>
    <dgm:pt modelId="{01CD2555-98B5-4B95-B4BC-E7B627141826}" type="pres">
      <dgm:prSet presAssocID="{72A446D0-2730-4250-9B01-466BF7F358CA}" presName="ThreeConn_1-2" presStyleLbl="fgAccFollowNode1" presStyleIdx="0" presStyleCnt="2">
        <dgm:presLayoutVars>
          <dgm:bulletEnabled val="1"/>
        </dgm:presLayoutVars>
      </dgm:prSet>
      <dgm:spPr/>
    </dgm:pt>
    <dgm:pt modelId="{30657B5F-8650-4CCA-9859-D99B8F3308B6}" type="pres">
      <dgm:prSet presAssocID="{72A446D0-2730-4250-9B01-466BF7F358CA}" presName="ThreeConn_2-3" presStyleLbl="fgAccFollowNode1" presStyleIdx="1" presStyleCnt="2">
        <dgm:presLayoutVars>
          <dgm:bulletEnabled val="1"/>
        </dgm:presLayoutVars>
      </dgm:prSet>
      <dgm:spPr/>
    </dgm:pt>
    <dgm:pt modelId="{1CF426CA-4020-42F4-B2CF-6764C84B62D3}" type="pres">
      <dgm:prSet presAssocID="{72A446D0-2730-4250-9B01-466BF7F358CA}" presName="ThreeNodes_1_text" presStyleLbl="node1" presStyleIdx="2" presStyleCnt="3">
        <dgm:presLayoutVars>
          <dgm:bulletEnabled val="1"/>
        </dgm:presLayoutVars>
      </dgm:prSet>
      <dgm:spPr/>
    </dgm:pt>
    <dgm:pt modelId="{D20556CC-0CD3-484E-84AC-F48C93A35EA4}" type="pres">
      <dgm:prSet presAssocID="{72A446D0-2730-4250-9B01-466BF7F358CA}" presName="ThreeNodes_2_text" presStyleLbl="node1" presStyleIdx="2" presStyleCnt="3">
        <dgm:presLayoutVars>
          <dgm:bulletEnabled val="1"/>
        </dgm:presLayoutVars>
      </dgm:prSet>
      <dgm:spPr/>
    </dgm:pt>
    <dgm:pt modelId="{F470982B-DE5F-4E48-9934-1FDC4F0AE203}" type="pres">
      <dgm:prSet presAssocID="{72A446D0-2730-4250-9B01-466BF7F358CA}" presName="ThreeNodes_3_text" presStyleLbl="node1" presStyleIdx="2" presStyleCnt="3">
        <dgm:presLayoutVars>
          <dgm:bulletEnabled val="1"/>
        </dgm:presLayoutVars>
      </dgm:prSet>
      <dgm:spPr/>
    </dgm:pt>
  </dgm:ptLst>
  <dgm:cxnLst>
    <dgm:cxn modelId="{54AB2702-5127-4036-9467-8ED1B736E45B}" type="presOf" srcId="{72A446D0-2730-4250-9B01-466BF7F358CA}" destId="{B5EDB244-D02D-40AC-8C31-92D47451B4D5}" srcOrd="0" destOrd="0" presId="urn:microsoft.com/office/officeart/2005/8/layout/vProcess5"/>
    <dgm:cxn modelId="{B2CF5F14-E1F8-434E-A335-9E0E021B7E36}" type="presOf" srcId="{C743A1D0-CD1D-4CC6-B6A9-4795CA771B5E}" destId="{9E470DBA-ABC7-46E1-811D-B433CF2F2AEC}" srcOrd="0" destOrd="0" presId="urn:microsoft.com/office/officeart/2005/8/layout/vProcess5"/>
    <dgm:cxn modelId="{CE5D2020-2007-4672-87D3-A10B48981156}" srcId="{72A446D0-2730-4250-9B01-466BF7F358CA}" destId="{8DC0EC9A-23E2-4BC7-AE31-441F2B1EAB2B}" srcOrd="2" destOrd="0" parTransId="{E45F6F26-8CAD-4EE0-9BFA-8A6C17175FFA}" sibTransId="{82E0F650-BBFB-43BF-B99A-825D8751D4D7}"/>
    <dgm:cxn modelId="{42431A27-1E5C-4247-BB41-B13A9E5A6502}" type="presOf" srcId="{9B900B54-FADF-4AE8-845D-F503046609BC}" destId="{1CF426CA-4020-42F4-B2CF-6764C84B62D3}" srcOrd="1" destOrd="0" presId="urn:microsoft.com/office/officeart/2005/8/layout/vProcess5"/>
    <dgm:cxn modelId="{84F36539-43B3-4C99-8335-E5043657F061}" srcId="{72A446D0-2730-4250-9B01-466BF7F358CA}" destId="{C743A1D0-CD1D-4CC6-B6A9-4795CA771B5E}" srcOrd="1" destOrd="0" parTransId="{96044A41-C6D9-4D9C-A20C-A3CB69119B5A}" sibTransId="{EA1968D6-8480-45BC-9F73-37D15F305210}"/>
    <dgm:cxn modelId="{F1DE1D5D-5CDA-4715-988B-F5ADD955DB11}" type="presOf" srcId="{355F5120-569F-4FEA-A1CD-5ABB09CA76A3}" destId="{01CD2555-98B5-4B95-B4BC-E7B627141826}" srcOrd="0" destOrd="0" presId="urn:microsoft.com/office/officeart/2005/8/layout/vProcess5"/>
    <dgm:cxn modelId="{9AA74E7E-D730-441B-BE28-4EC77EF26407}" srcId="{72A446D0-2730-4250-9B01-466BF7F358CA}" destId="{9B900B54-FADF-4AE8-845D-F503046609BC}" srcOrd="0" destOrd="0" parTransId="{A8F40075-50C0-45D3-9D82-52E13B2A672F}" sibTransId="{355F5120-569F-4FEA-A1CD-5ABB09CA76A3}"/>
    <dgm:cxn modelId="{DDEB5DA2-6179-4CB1-9357-7E0D4160DE4D}" type="presOf" srcId="{8DC0EC9A-23E2-4BC7-AE31-441F2B1EAB2B}" destId="{F470982B-DE5F-4E48-9934-1FDC4F0AE203}" srcOrd="1" destOrd="0" presId="urn:microsoft.com/office/officeart/2005/8/layout/vProcess5"/>
    <dgm:cxn modelId="{999BAFA7-40A8-438D-A260-39B7B74EDD65}" type="presOf" srcId="{C743A1D0-CD1D-4CC6-B6A9-4795CA771B5E}" destId="{D20556CC-0CD3-484E-84AC-F48C93A35EA4}" srcOrd="1" destOrd="0" presId="urn:microsoft.com/office/officeart/2005/8/layout/vProcess5"/>
    <dgm:cxn modelId="{D1F2F9CE-CB86-45CB-B35A-14275200A11B}" type="presOf" srcId="{9B900B54-FADF-4AE8-845D-F503046609BC}" destId="{D737E5B0-A502-4DAD-9536-D0B0AE67A24D}" srcOrd="0" destOrd="0" presId="urn:microsoft.com/office/officeart/2005/8/layout/vProcess5"/>
    <dgm:cxn modelId="{3B389FDC-7B34-4EFC-A45D-129EB1CD9568}" type="presOf" srcId="{8DC0EC9A-23E2-4BC7-AE31-441F2B1EAB2B}" destId="{CAF36198-1720-4FCE-BA02-A48A42224E22}" srcOrd="0" destOrd="0" presId="urn:microsoft.com/office/officeart/2005/8/layout/vProcess5"/>
    <dgm:cxn modelId="{63D3F8FF-74E2-4BDA-8291-6E9A6CBD0EEF}" type="presOf" srcId="{EA1968D6-8480-45BC-9F73-37D15F305210}" destId="{30657B5F-8650-4CCA-9859-D99B8F3308B6}" srcOrd="0" destOrd="0" presId="urn:microsoft.com/office/officeart/2005/8/layout/vProcess5"/>
    <dgm:cxn modelId="{DEC216FC-960F-4536-B905-AA2810DBB81F}" type="presParOf" srcId="{B5EDB244-D02D-40AC-8C31-92D47451B4D5}" destId="{3C6BAB12-8CFE-4E13-AB23-0CD85599845D}" srcOrd="0" destOrd="0" presId="urn:microsoft.com/office/officeart/2005/8/layout/vProcess5"/>
    <dgm:cxn modelId="{EC4D101A-2360-49A0-8219-CA3A031F2D73}" type="presParOf" srcId="{B5EDB244-D02D-40AC-8C31-92D47451B4D5}" destId="{D737E5B0-A502-4DAD-9536-D0B0AE67A24D}" srcOrd="1" destOrd="0" presId="urn:microsoft.com/office/officeart/2005/8/layout/vProcess5"/>
    <dgm:cxn modelId="{44DFFFA4-91B1-4448-B6A4-3B7F659B98C3}" type="presParOf" srcId="{B5EDB244-D02D-40AC-8C31-92D47451B4D5}" destId="{9E470DBA-ABC7-46E1-811D-B433CF2F2AEC}" srcOrd="2" destOrd="0" presId="urn:microsoft.com/office/officeart/2005/8/layout/vProcess5"/>
    <dgm:cxn modelId="{37EA310A-F542-428E-9988-E1D9D13105B2}" type="presParOf" srcId="{B5EDB244-D02D-40AC-8C31-92D47451B4D5}" destId="{CAF36198-1720-4FCE-BA02-A48A42224E22}" srcOrd="3" destOrd="0" presId="urn:microsoft.com/office/officeart/2005/8/layout/vProcess5"/>
    <dgm:cxn modelId="{B538712E-14DC-4728-9A80-6B305AD3ED39}" type="presParOf" srcId="{B5EDB244-D02D-40AC-8C31-92D47451B4D5}" destId="{01CD2555-98B5-4B95-B4BC-E7B627141826}" srcOrd="4" destOrd="0" presId="urn:microsoft.com/office/officeart/2005/8/layout/vProcess5"/>
    <dgm:cxn modelId="{9F426561-3E8B-4C83-BBE6-C8907E8F4FC5}" type="presParOf" srcId="{B5EDB244-D02D-40AC-8C31-92D47451B4D5}" destId="{30657B5F-8650-4CCA-9859-D99B8F3308B6}" srcOrd="5" destOrd="0" presId="urn:microsoft.com/office/officeart/2005/8/layout/vProcess5"/>
    <dgm:cxn modelId="{C2EE552A-7115-42B7-A277-67C009E092EB}" type="presParOf" srcId="{B5EDB244-D02D-40AC-8C31-92D47451B4D5}" destId="{1CF426CA-4020-42F4-B2CF-6764C84B62D3}" srcOrd="6" destOrd="0" presId="urn:microsoft.com/office/officeart/2005/8/layout/vProcess5"/>
    <dgm:cxn modelId="{B9F9E8AC-D325-4D20-AA38-F04B89E26C9F}" type="presParOf" srcId="{B5EDB244-D02D-40AC-8C31-92D47451B4D5}" destId="{D20556CC-0CD3-484E-84AC-F48C93A35EA4}" srcOrd="7" destOrd="0" presId="urn:microsoft.com/office/officeart/2005/8/layout/vProcess5"/>
    <dgm:cxn modelId="{3283258F-2A2E-4577-930E-05B638B8E4B2}" type="presParOf" srcId="{B5EDB244-D02D-40AC-8C31-92D47451B4D5}" destId="{F470982B-DE5F-4E48-9934-1FDC4F0AE203}"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A72A4-04BA-49DD-BD14-6FF63E986F3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5354EB3-D504-41BE-8B50-11E56012C540}">
      <dgm:prSet/>
      <dgm:spPr/>
      <dgm:t>
        <a:bodyPr/>
        <a:lstStyle/>
        <a:p>
          <a:r>
            <a:rPr lang="pl-PL"/>
            <a:t>Organy uczelni</a:t>
          </a:r>
          <a:endParaRPr lang="en-US"/>
        </a:p>
      </dgm:t>
    </dgm:pt>
    <dgm:pt modelId="{C463E79A-E8EF-4BF1-911E-EBDDDB8661D7}" type="parTrans" cxnId="{C2E841BD-BF21-40FA-B7AA-917D4EAC4EFC}">
      <dgm:prSet/>
      <dgm:spPr/>
      <dgm:t>
        <a:bodyPr/>
        <a:lstStyle/>
        <a:p>
          <a:endParaRPr lang="en-US"/>
        </a:p>
      </dgm:t>
    </dgm:pt>
    <dgm:pt modelId="{58B492A5-79E6-47AC-AC4B-6C0DFF091D61}" type="sibTrans" cxnId="{C2E841BD-BF21-40FA-B7AA-917D4EAC4EFC}">
      <dgm:prSet/>
      <dgm:spPr/>
      <dgm:t>
        <a:bodyPr/>
        <a:lstStyle/>
        <a:p>
          <a:endParaRPr lang="en-US"/>
        </a:p>
      </dgm:t>
    </dgm:pt>
    <dgm:pt modelId="{119C8B7D-2C9C-48D1-8C11-0B088E25B6C1}">
      <dgm:prSet/>
      <dgm:spPr/>
      <dgm:t>
        <a:bodyPr/>
        <a:lstStyle/>
        <a:p>
          <a:r>
            <a:rPr lang="pl-PL"/>
            <a:t>Osoby funkcyjne</a:t>
          </a:r>
          <a:endParaRPr lang="en-US"/>
        </a:p>
      </dgm:t>
    </dgm:pt>
    <dgm:pt modelId="{2734D820-4A9E-4B27-A7DD-EAC685A9B3CE}" type="parTrans" cxnId="{1E175EBC-B728-4F54-918B-B55952908903}">
      <dgm:prSet/>
      <dgm:spPr/>
      <dgm:t>
        <a:bodyPr/>
        <a:lstStyle/>
        <a:p>
          <a:endParaRPr lang="en-US"/>
        </a:p>
      </dgm:t>
    </dgm:pt>
    <dgm:pt modelId="{F4B06F6A-B81E-46CA-82E5-22D8FDFDB490}" type="sibTrans" cxnId="{1E175EBC-B728-4F54-918B-B55952908903}">
      <dgm:prSet/>
      <dgm:spPr/>
      <dgm:t>
        <a:bodyPr/>
        <a:lstStyle/>
        <a:p>
          <a:endParaRPr lang="en-US"/>
        </a:p>
      </dgm:t>
    </dgm:pt>
    <dgm:pt modelId="{1B30FD7D-0BBE-43BB-8831-49E4A60F8167}" type="pres">
      <dgm:prSet presAssocID="{A70A72A4-04BA-49DD-BD14-6FF63E986F3A}" presName="linear" presStyleCnt="0">
        <dgm:presLayoutVars>
          <dgm:animLvl val="lvl"/>
          <dgm:resizeHandles val="exact"/>
        </dgm:presLayoutVars>
      </dgm:prSet>
      <dgm:spPr/>
    </dgm:pt>
    <dgm:pt modelId="{1870B2C3-AAEC-4253-93AF-851BA3A21AC2}" type="pres">
      <dgm:prSet presAssocID="{A5354EB3-D504-41BE-8B50-11E56012C540}" presName="parentText" presStyleLbl="node1" presStyleIdx="0" presStyleCnt="2">
        <dgm:presLayoutVars>
          <dgm:chMax val="0"/>
          <dgm:bulletEnabled val="1"/>
        </dgm:presLayoutVars>
      </dgm:prSet>
      <dgm:spPr/>
    </dgm:pt>
    <dgm:pt modelId="{47936E12-F077-4715-A733-88560C9D5CFC}" type="pres">
      <dgm:prSet presAssocID="{58B492A5-79E6-47AC-AC4B-6C0DFF091D61}" presName="spacer" presStyleCnt="0"/>
      <dgm:spPr/>
    </dgm:pt>
    <dgm:pt modelId="{BB6BFBE5-9DB9-4894-9E42-52978C211927}" type="pres">
      <dgm:prSet presAssocID="{119C8B7D-2C9C-48D1-8C11-0B088E25B6C1}" presName="parentText" presStyleLbl="node1" presStyleIdx="1" presStyleCnt="2">
        <dgm:presLayoutVars>
          <dgm:chMax val="0"/>
          <dgm:bulletEnabled val="1"/>
        </dgm:presLayoutVars>
      </dgm:prSet>
      <dgm:spPr/>
    </dgm:pt>
  </dgm:ptLst>
  <dgm:cxnLst>
    <dgm:cxn modelId="{AD9F5E21-64A1-4F71-81E8-876460882D08}" type="presOf" srcId="{119C8B7D-2C9C-48D1-8C11-0B088E25B6C1}" destId="{BB6BFBE5-9DB9-4894-9E42-52978C211927}" srcOrd="0" destOrd="0" presId="urn:microsoft.com/office/officeart/2005/8/layout/vList2"/>
    <dgm:cxn modelId="{F544BD27-BB29-425F-A78A-26F0219A7D92}" type="presOf" srcId="{A70A72A4-04BA-49DD-BD14-6FF63E986F3A}" destId="{1B30FD7D-0BBE-43BB-8831-49E4A60F8167}" srcOrd="0" destOrd="0" presId="urn:microsoft.com/office/officeart/2005/8/layout/vList2"/>
    <dgm:cxn modelId="{CCA391A0-0CBD-46B3-9C43-F23B85FE687D}" type="presOf" srcId="{A5354EB3-D504-41BE-8B50-11E56012C540}" destId="{1870B2C3-AAEC-4253-93AF-851BA3A21AC2}" srcOrd="0" destOrd="0" presId="urn:microsoft.com/office/officeart/2005/8/layout/vList2"/>
    <dgm:cxn modelId="{1E175EBC-B728-4F54-918B-B55952908903}" srcId="{A70A72A4-04BA-49DD-BD14-6FF63E986F3A}" destId="{119C8B7D-2C9C-48D1-8C11-0B088E25B6C1}" srcOrd="1" destOrd="0" parTransId="{2734D820-4A9E-4B27-A7DD-EAC685A9B3CE}" sibTransId="{F4B06F6A-B81E-46CA-82E5-22D8FDFDB490}"/>
    <dgm:cxn modelId="{C2E841BD-BF21-40FA-B7AA-917D4EAC4EFC}" srcId="{A70A72A4-04BA-49DD-BD14-6FF63E986F3A}" destId="{A5354EB3-D504-41BE-8B50-11E56012C540}" srcOrd="0" destOrd="0" parTransId="{C463E79A-E8EF-4BF1-911E-EBDDDB8661D7}" sibTransId="{58B492A5-79E6-47AC-AC4B-6C0DFF091D61}"/>
    <dgm:cxn modelId="{0A22342A-8A53-4976-9C54-10CA6A1B2962}" type="presParOf" srcId="{1B30FD7D-0BBE-43BB-8831-49E4A60F8167}" destId="{1870B2C3-AAEC-4253-93AF-851BA3A21AC2}" srcOrd="0" destOrd="0" presId="urn:microsoft.com/office/officeart/2005/8/layout/vList2"/>
    <dgm:cxn modelId="{98D6B901-B8C4-4A76-A0D4-B6C83DEF67F1}" type="presParOf" srcId="{1B30FD7D-0BBE-43BB-8831-49E4A60F8167}" destId="{47936E12-F077-4715-A733-88560C9D5CFC}" srcOrd="1" destOrd="0" presId="urn:microsoft.com/office/officeart/2005/8/layout/vList2"/>
    <dgm:cxn modelId="{2AECA478-6AE7-48A0-A997-99BF195A7DE5}" type="presParOf" srcId="{1B30FD7D-0BBE-43BB-8831-49E4A60F8167}" destId="{BB6BFBE5-9DB9-4894-9E42-52978C21192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1B562B-62E6-4D84-A907-C2EDDC3B5C60}"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AF204CD2-F2F2-4C60-97B8-4690185AAAA1}">
      <dgm:prSet/>
      <dgm:spPr/>
      <dgm:t>
        <a:bodyPr/>
        <a:lstStyle/>
        <a:p>
          <a:r>
            <a:rPr lang="pl-PL" b="1" i="0"/>
            <a:t>Przestrzeganie prawa:</a:t>
          </a:r>
          <a:r>
            <a:rPr lang="pl-PL" b="0" i="0"/>
            <a:t> Akty generalne muszą być zgodne z prawem krajowym ( Konstytucja, pswn, rozporządzenia, inne przepisy wewnętrzne)</a:t>
          </a:r>
          <a:endParaRPr lang="en-US"/>
        </a:p>
      </dgm:t>
    </dgm:pt>
    <dgm:pt modelId="{172D6A7A-56F1-4803-86B4-0386A1BD0360}" type="parTrans" cxnId="{3EF7DAB8-32B6-49C9-9DD0-757ADD5BEE2B}">
      <dgm:prSet/>
      <dgm:spPr/>
      <dgm:t>
        <a:bodyPr/>
        <a:lstStyle/>
        <a:p>
          <a:endParaRPr lang="en-US"/>
        </a:p>
      </dgm:t>
    </dgm:pt>
    <dgm:pt modelId="{208874E7-A935-4EEF-A6BC-863993B264D4}" type="sibTrans" cxnId="{3EF7DAB8-32B6-49C9-9DD0-757ADD5BEE2B}">
      <dgm:prSet/>
      <dgm:spPr/>
      <dgm:t>
        <a:bodyPr/>
        <a:lstStyle/>
        <a:p>
          <a:endParaRPr lang="en-US"/>
        </a:p>
      </dgm:t>
    </dgm:pt>
    <dgm:pt modelId="{FDC8E151-BF38-4257-B618-B8F3D9CD73D5}">
      <dgm:prSet/>
      <dgm:spPr/>
      <dgm:t>
        <a:bodyPr/>
        <a:lstStyle/>
        <a:p>
          <a:r>
            <a:rPr lang="pl-PL" b="1"/>
            <a:t>Zachowanie procedury stanowienia </a:t>
          </a:r>
          <a:r>
            <a:rPr lang="pl-PL"/>
            <a:t>( inicjatywa, konsultacje, publikacja)</a:t>
          </a:r>
          <a:endParaRPr lang="en-US"/>
        </a:p>
      </dgm:t>
    </dgm:pt>
    <dgm:pt modelId="{3C5F2905-F8EF-4802-8937-99F63EE034B7}" type="parTrans" cxnId="{BC5A4BA7-E9B8-407D-9934-85C6739E8511}">
      <dgm:prSet/>
      <dgm:spPr/>
      <dgm:t>
        <a:bodyPr/>
        <a:lstStyle/>
        <a:p>
          <a:endParaRPr lang="en-US"/>
        </a:p>
      </dgm:t>
    </dgm:pt>
    <dgm:pt modelId="{5E09444E-8EF3-48BB-95FD-9F8879A78B8A}" type="sibTrans" cxnId="{BC5A4BA7-E9B8-407D-9934-85C6739E8511}">
      <dgm:prSet/>
      <dgm:spPr/>
      <dgm:t>
        <a:bodyPr/>
        <a:lstStyle/>
        <a:p>
          <a:endParaRPr lang="en-US"/>
        </a:p>
      </dgm:t>
    </dgm:pt>
    <dgm:pt modelId="{B44438E7-6E51-44B8-A256-42677C7B3728}">
      <dgm:prSet/>
      <dgm:spPr/>
      <dgm:t>
        <a:bodyPr/>
        <a:lstStyle/>
        <a:p>
          <a:r>
            <a:rPr lang="pl-PL" b="1" i="0"/>
            <a:t>Przejrzystość:</a:t>
          </a:r>
          <a:r>
            <a:rPr lang="pl-PL" b="0" i="0"/>
            <a:t> Akty generalne powinny być jasne i łatwe do zrozumienia dla wszystkich zainteresowanych stron</a:t>
          </a:r>
          <a:endParaRPr lang="en-US"/>
        </a:p>
      </dgm:t>
    </dgm:pt>
    <dgm:pt modelId="{B08DDFFE-9C0A-4975-AA90-5778C9392712}" type="parTrans" cxnId="{CC770C60-A9BB-4CFF-B6AE-18A7D167CD17}">
      <dgm:prSet/>
      <dgm:spPr/>
      <dgm:t>
        <a:bodyPr/>
        <a:lstStyle/>
        <a:p>
          <a:endParaRPr lang="en-US"/>
        </a:p>
      </dgm:t>
    </dgm:pt>
    <dgm:pt modelId="{BEC158C3-8E3A-40AC-AD5D-2EEFCE334C8C}" type="sibTrans" cxnId="{CC770C60-A9BB-4CFF-B6AE-18A7D167CD17}">
      <dgm:prSet/>
      <dgm:spPr/>
      <dgm:t>
        <a:bodyPr/>
        <a:lstStyle/>
        <a:p>
          <a:endParaRPr lang="en-US"/>
        </a:p>
      </dgm:t>
    </dgm:pt>
    <dgm:pt modelId="{90ADFE1E-48FA-4EE6-937D-DD75D90E6B4B}">
      <dgm:prSet/>
      <dgm:spPr/>
      <dgm:t>
        <a:bodyPr/>
        <a:lstStyle/>
        <a:p>
          <a:r>
            <a:rPr lang="pl-PL" b="1" i="0"/>
            <a:t>Aktualność:</a:t>
          </a:r>
          <a:r>
            <a:rPr lang="pl-PL" b="0" i="0"/>
            <a:t> Uczelnie powinny regularnie przeglądać i aktualizować swoje akty generalne, aby były zgodne z bieżącą sytuacją i przepisami prawa. </a:t>
          </a:r>
          <a:endParaRPr lang="en-US"/>
        </a:p>
      </dgm:t>
    </dgm:pt>
    <dgm:pt modelId="{1AD92F8C-B4AD-4BFE-8971-6C3DDD78EE5C}" type="parTrans" cxnId="{6B4F818D-EBDD-4F48-AD08-C270B1078097}">
      <dgm:prSet/>
      <dgm:spPr/>
      <dgm:t>
        <a:bodyPr/>
        <a:lstStyle/>
        <a:p>
          <a:endParaRPr lang="en-US"/>
        </a:p>
      </dgm:t>
    </dgm:pt>
    <dgm:pt modelId="{FE221B8D-5B14-4BFD-94B7-8B1415D7B8ED}" type="sibTrans" cxnId="{6B4F818D-EBDD-4F48-AD08-C270B1078097}">
      <dgm:prSet/>
      <dgm:spPr/>
      <dgm:t>
        <a:bodyPr/>
        <a:lstStyle/>
        <a:p>
          <a:endParaRPr lang="en-US"/>
        </a:p>
      </dgm:t>
    </dgm:pt>
    <dgm:pt modelId="{3437D050-327D-45A1-98FD-16565847875C}" type="pres">
      <dgm:prSet presAssocID="{721B562B-62E6-4D84-A907-C2EDDC3B5C60}" presName="vert0" presStyleCnt="0">
        <dgm:presLayoutVars>
          <dgm:dir/>
          <dgm:animOne val="branch"/>
          <dgm:animLvl val="lvl"/>
        </dgm:presLayoutVars>
      </dgm:prSet>
      <dgm:spPr/>
    </dgm:pt>
    <dgm:pt modelId="{4BA444F0-A43B-4113-A261-67E5009D24E0}" type="pres">
      <dgm:prSet presAssocID="{AF204CD2-F2F2-4C60-97B8-4690185AAAA1}" presName="thickLine" presStyleLbl="alignNode1" presStyleIdx="0" presStyleCnt="4"/>
      <dgm:spPr/>
    </dgm:pt>
    <dgm:pt modelId="{6A7E065C-2330-48F7-B178-695DE8E4516F}" type="pres">
      <dgm:prSet presAssocID="{AF204CD2-F2F2-4C60-97B8-4690185AAAA1}" presName="horz1" presStyleCnt="0"/>
      <dgm:spPr/>
    </dgm:pt>
    <dgm:pt modelId="{09F743B5-CAF4-407B-AB7C-8D32B4F76167}" type="pres">
      <dgm:prSet presAssocID="{AF204CD2-F2F2-4C60-97B8-4690185AAAA1}" presName="tx1" presStyleLbl="revTx" presStyleIdx="0" presStyleCnt="4"/>
      <dgm:spPr/>
    </dgm:pt>
    <dgm:pt modelId="{76449016-CCD9-4EBE-8B5D-2E2598CC11E8}" type="pres">
      <dgm:prSet presAssocID="{AF204CD2-F2F2-4C60-97B8-4690185AAAA1}" presName="vert1" presStyleCnt="0"/>
      <dgm:spPr/>
    </dgm:pt>
    <dgm:pt modelId="{EA454905-602B-4104-9B32-082A495A2F47}" type="pres">
      <dgm:prSet presAssocID="{FDC8E151-BF38-4257-B618-B8F3D9CD73D5}" presName="thickLine" presStyleLbl="alignNode1" presStyleIdx="1" presStyleCnt="4"/>
      <dgm:spPr/>
    </dgm:pt>
    <dgm:pt modelId="{3DAE849C-AF03-41AC-88E9-6AC1FC9967D0}" type="pres">
      <dgm:prSet presAssocID="{FDC8E151-BF38-4257-B618-B8F3D9CD73D5}" presName="horz1" presStyleCnt="0"/>
      <dgm:spPr/>
    </dgm:pt>
    <dgm:pt modelId="{19540C66-BC15-43CD-A1B2-CA15B12B4122}" type="pres">
      <dgm:prSet presAssocID="{FDC8E151-BF38-4257-B618-B8F3D9CD73D5}" presName="tx1" presStyleLbl="revTx" presStyleIdx="1" presStyleCnt="4"/>
      <dgm:spPr/>
    </dgm:pt>
    <dgm:pt modelId="{708F5325-75AD-4B6E-AFB5-BC7D8039D62C}" type="pres">
      <dgm:prSet presAssocID="{FDC8E151-BF38-4257-B618-B8F3D9CD73D5}" presName="vert1" presStyleCnt="0"/>
      <dgm:spPr/>
    </dgm:pt>
    <dgm:pt modelId="{41A898AE-4B07-4C63-B510-1ED2EDAD38A7}" type="pres">
      <dgm:prSet presAssocID="{B44438E7-6E51-44B8-A256-42677C7B3728}" presName="thickLine" presStyleLbl="alignNode1" presStyleIdx="2" presStyleCnt="4"/>
      <dgm:spPr/>
    </dgm:pt>
    <dgm:pt modelId="{5468A6A3-4987-439A-BA8D-DFE0F1B3F8E3}" type="pres">
      <dgm:prSet presAssocID="{B44438E7-6E51-44B8-A256-42677C7B3728}" presName="horz1" presStyleCnt="0"/>
      <dgm:spPr/>
    </dgm:pt>
    <dgm:pt modelId="{A7674A92-40E1-468E-9348-932754C49396}" type="pres">
      <dgm:prSet presAssocID="{B44438E7-6E51-44B8-A256-42677C7B3728}" presName="tx1" presStyleLbl="revTx" presStyleIdx="2" presStyleCnt="4"/>
      <dgm:spPr/>
    </dgm:pt>
    <dgm:pt modelId="{18DE39E4-6F18-4DE9-BDB2-40AF1051EC58}" type="pres">
      <dgm:prSet presAssocID="{B44438E7-6E51-44B8-A256-42677C7B3728}" presName="vert1" presStyleCnt="0"/>
      <dgm:spPr/>
    </dgm:pt>
    <dgm:pt modelId="{D450120B-DF12-4351-8D56-FCDC83B0EFE7}" type="pres">
      <dgm:prSet presAssocID="{90ADFE1E-48FA-4EE6-937D-DD75D90E6B4B}" presName="thickLine" presStyleLbl="alignNode1" presStyleIdx="3" presStyleCnt="4"/>
      <dgm:spPr/>
    </dgm:pt>
    <dgm:pt modelId="{FA4408BB-20AE-4377-A087-EB3F9CC12700}" type="pres">
      <dgm:prSet presAssocID="{90ADFE1E-48FA-4EE6-937D-DD75D90E6B4B}" presName="horz1" presStyleCnt="0"/>
      <dgm:spPr/>
    </dgm:pt>
    <dgm:pt modelId="{37DC5329-CB8F-4AE8-A034-3B9A8E4FA8AA}" type="pres">
      <dgm:prSet presAssocID="{90ADFE1E-48FA-4EE6-937D-DD75D90E6B4B}" presName="tx1" presStyleLbl="revTx" presStyleIdx="3" presStyleCnt="4"/>
      <dgm:spPr/>
    </dgm:pt>
    <dgm:pt modelId="{45F23E0D-993B-4F2D-8D88-2B0273AA8D84}" type="pres">
      <dgm:prSet presAssocID="{90ADFE1E-48FA-4EE6-937D-DD75D90E6B4B}" presName="vert1" presStyleCnt="0"/>
      <dgm:spPr/>
    </dgm:pt>
  </dgm:ptLst>
  <dgm:cxnLst>
    <dgm:cxn modelId="{CC770C60-A9BB-4CFF-B6AE-18A7D167CD17}" srcId="{721B562B-62E6-4D84-A907-C2EDDC3B5C60}" destId="{B44438E7-6E51-44B8-A256-42677C7B3728}" srcOrd="2" destOrd="0" parTransId="{B08DDFFE-9C0A-4975-AA90-5778C9392712}" sibTransId="{BEC158C3-8E3A-40AC-AD5D-2EEFCE334C8C}"/>
    <dgm:cxn modelId="{4E602744-C1DE-4C76-A766-5E9E4DC79D80}" type="presOf" srcId="{721B562B-62E6-4D84-A907-C2EDDC3B5C60}" destId="{3437D050-327D-45A1-98FD-16565847875C}" srcOrd="0" destOrd="0" presId="urn:microsoft.com/office/officeart/2008/layout/LinedList"/>
    <dgm:cxn modelId="{DAB46B58-ECDD-4A5C-826C-DF24B39993A7}" type="presOf" srcId="{FDC8E151-BF38-4257-B618-B8F3D9CD73D5}" destId="{19540C66-BC15-43CD-A1B2-CA15B12B4122}" srcOrd="0" destOrd="0" presId="urn:microsoft.com/office/officeart/2008/layout/LinedList"/>
    <dgm:cxn modelId="{24A23381-BD68-4A7A-9D8A-41BD58E81402}" type="presOf" srcId="{AF204CD2-F2F2-4C60-97B8-4690185AAAA1}" destId="{09F743B5-CAF4-407B-AB7C-8D32B4F76167}" srcOrd="0" destOrd="0" presId="urn:microsoft.com/office/officeart/2008/layout/LinedList"/>
    <dgm:cxn modelId="{6B4F818D-EBDD-4F48-AD08-C270B1078097}" srcId="{721B562B-62E6-4D84-A907-C2EDDC3B5C60}" destId="{90ADFE1E-48FA-4EE6-937D-DD75D90E6B4B}" srcOrd="3" destOrd="0" parTransId="{1AD92F8C-B4AD-4BFE-8971-6C3DDD78EE5C}" sibTransId="{FE221B8D-5B14-4BFD-94B7-8B1415D7B8ED}"/>
    <dgm:cxn modelId="{BC5A4BA7-E9B8-407D-9934-85C6739E8511}" srcId="{721B562B-62E6-4D84-A907-C2EDDC3B5C60}" destId="{FDC8E151-BF38-4257-B618-B8F3D9CD73D5}" srcOrd="1" destOrd="0" parTransId="{3C5F2905-F8EF-4802-8937-99F63EE034B7}" sibTransId="{5E09444E-8EF3-48BB-95FD-9F8879A78B8A}"/>
    <dgm:cxn modelId="{EAB997B6-F019-47DB-9FED-F7084B9952EB}" type="presOf" srcId="{90ADFE1E-48FA-4EE6-937D-DD75D90E6B4B}" destId="{37DC5329-CB8F-4AE8-A034-3B9A8E4FA8AA}" srcOrd="0" destOrd="0" presId="urn:microsoft.com/office/officeart/2008/layout/LinedList"/>
    <dgm:cxn modelId="{3EF7DAB8-32B6-49C9-9DD0-757ADD5BEE2B}" srcId="{721B562B-62E6-4D84-A907-C2EDDC3B5C60}" destId="{AF204CD2-F2F2-4C60-97B8-4690185AAAA1}" srcOrd="0" destOrd="0" parTransId="{172D6A7A-56F1-4803-86B4-0386A1BD0360}" sibTransId="{208874E7-A935-4EEF-A6BC-863993B264D4}"/>
    <dgm:cxn modelId="{B338F7D9-AF34-4792-AEC4-8B61D2FE7DEA}" type="presOf" srcId="{B44438E7-6E51-44B8-A256-42677C7B3728}" destId="{A7674A92-40E1-468E-9348-932754C49396}" srcOrd="0" destOrd="0" presId="urn:microsoft.com/office/officeart/2008/layout/LinedList"/>
    <dgm:cxn modelId="{A90C498C-E067-498F-9938-4B0729A1D12E}" type="presParOf" srcId="{3437D050-327D-45A1-98FD-16565847875C}" destId="{4BA444F0-A43B-4113-A261-67E5009D24E0}" srcOrd="0" destOrd="0" presId="urn:microsoft.com/office/officeart/2008/layout/LinedList"/>
    <dgm:cxn modelId="{504CA199-FD10-4139-8BB3-3D6A44859088}" type="presParOf" srcId="{3437D050-327D-45A1-98FD-16565847875C}" destId="{6A7E065C-2330-48F7-B178-695DE8E4516F}" srcOrd="1" destOrd="0" presId="urn:microsoft.com/office/officeart/2008/layout/LinedList"/>
    <dgm:cxn modelId="{A64F3028-AB66-48E4-9C6F-1A6858666233}" type="presParOf" srcId="{6A7E065C-2330-48F7-B178-695DE8E4516F}" destId="{09F743B5-CAF4-407B-AB7C-8D32B4F76167}" srcOrd="0" destOrd="0" presId="urn:microsoft.com/office/officeart/2008/layout/LinedList"/>
    <dgm:cxn modelId="{85C8438E-B2D9-4198-8252-8B1EA2D47815}" type="presParOf" srcId="{6A7E065C-2330-48F7-B178-695DE8E4516F}" destId="{76449016-CCD9-4EBE-8B5D-2E2598CC11E8}" srcOrd="1" destOrd="0" presId="urn:microsoft.com/office/officeart/2008/layout/LinedList"/>
    <dgm:cxn modelId="{09412B66-9B15-4695-A2E0-1153C08A4C9C}" type="presParOf" srcId="{3437D050-327D-45A1-98FD-16565847875C}" destId="{EA454905-602B-4104-9B32-082A495A2F47}" srcOrd="2" destOrd="0" presId="urn:microsoft.com/office/officeart/2008/layout/LinedList"/>
    <dgm:cxn modelId="{A74C1C8F-1AC4-466C-9998-843F581895C2}" type="presParOf" srcId="{3437D050-327D-45A1-98FD-16565847875C}" destId="{3DAE849C-AF03-41AC-88E9-6AC1FC9967D0}" srcOrd="3" destOrd="0" presId="urn:microsoft.com/office/officeart/2008/layout/LinedList"/>
    <dgm:cxn modelId="{E417066C-2E34-45FE-A4F1-E51D61A41384}" type="presParOf" srcId="{3DAE849C-AF03-41AC-88E9-6AC1FC9967D0}" destId="{19540C66-BC15-43CD-A1B2-CA15B12B4122}" srcOrd="0" destOrd="0" presId="urn:microsoft.com/office/officeart/2008/layout/LinedList"/>
    <dgm:cxn modelId="{3D79BEC1-AC8E-450B-B922-B1364318AB5B}" type="presParOf" srcId="{3DAE849C-AF03-41AC-88E9-6AC1FC9967D0}" destId="{708F5325-75AD-4B6E-AFB5-BC7D8039D62C}" srcOrd="1" destOrd="0" presId="urn:microsoft.com/office/officeart/2008/layout/LinedList"/>
    <dgm:cxn modelId="{56665B3C-E9FD-4EC2-9CBF-84E485C16A64}" type="presParOf" srcId="{3437D050-327D-45A1-98FD-16565847875C}" destId="{41A898AE-4B07-4C63-B510-1ED2EDAD38A7}" srcOrd="4" destOrd="0" presId="urn:microsoft.com/office/officeart/2008/layout/LinedList"/>
    <dgm:cxn modelId="{AE61E2DC-F9A4-4AAA-BD7C-A0A824DB2DB2}" type="presParOf" srcId="{3437D050-327D-45A1-98FD-16565847875C}" destId="{5468A6A3-4987-439A-BA8D-DFE0F1B3F8E3}" srcOrd="5" destOrd="0" presId="urn:microsoft.com/office/officeart/2008/layout/LinedList"/>
    <dgm:cxn modelId="{8D5DA098-0EF0-4953-B095-C84AADE0F552}" type="presParOf" srcId="{5468A6A3-4987-439A-BA8D-DFE0F1B3F8E3}" destId="{A7674A92-40E1-468E-9348-932754C49396}" srcOrd="0" destOrd="0" presId="urn:microsoft.com/office/officeart/2008/layout/LinedList"/>
    <dgm:cxn modelId="{1303BFB5-87A2-405F-AEC9-61B4F8EB02C8}" type="presParOf" srcId="{5468A6A3-4987-439A-BA8D-DFE0F1B3F8E3}" destId="{18DE39E4-6F18-4DE9-BDB2-40AF1051EC58}" srcOrd="1" destOrd="0" presId="urn:microsoft.com/office/officeart/2008/layout/LinedList"/>
    <dgm:cxn modelId="{8504FD62-BFCE-4573-BC44-718CDD5EB9C6}" type="presParOf" srcId="{3437D050-327D-45A1-98FD-16565847875C}" destId="{D450120B-DF12-4351-8D56-FCDC83B0EFE7}" srcOrd="6" destOrd="0" presId="urn:microsoft.com/office/officeart/2008/layout/LinedList"/>
    <dgm:cxn modelId="{7CE87FEA-9768-42AB-9A6E-A6092AFF2E8B}" type="presParOf" srcId="{3437D050-327D-45A1-98FD-16565847875C}" destId="{FA4408BB-20AE-4377-A087-EB3F9CC12700}" srcOrd="7" destOrd="0" presId="urn:microsoft.com/office/officeart/2008/layout/LinedList"/>
    <dgm:cxn modelId="{419E3A82-B433-44A6-A60F-D17A16CC4123}" type="presParOf" srcId="{FA4408BB-20AE-4377-A087-EB3F9CC12700}" destId="{37DC5329-CB8F-4AE8-A034-3B9A8E4FA8AA}" srcOrd="0" destOrd="0" presId="urn:microsoft.com/office/officeart/2008/layout/LinedList"/>
    <dgm:cxn modelId="{A5794660-1CDD-4A58-9CA4-35F62519ECCF}" type="presParOf" srcId="{FA4408BB-20AE-4377-A087-EB3F9CC12700}" destId="{45F23E0D-993B-4F2D-8D88-2B0273AA8D8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73DA6A-9DD9-4553-9397-3D76939DE41C}"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69FEC046-DA83-494E-8DE2-3DEF7BCC8616}">
      <dgm:prSet/>
      <dgm:spPr/>
      <dgm:t>
        <a:bodyPr/>
        <a:lstStyle/>
        <a:p>
          <a:r>
            <a:rPr lang="pl-PL" b="1"/>
            <a:t>Wady związane z wejściem w życie:</a:t>
          </a:r>
          <a:endParaRPr lang="en-US"/>
        </a:p>
      </dgm:t>
    </dgm:pt>
    <dgm:pt modelId="{7BE2C436-8E9E-4369-B319-6C3848CB54F0}" type="parTrans" cxnId="{26265F48-B405-45D4-97BC-2F9DCE044E74}">
      <dgm:prSet/>
      <dgm:spPr/>
      <dgm:t>
        <a:bodyPr/>
        <a:lstStyle/>
        <a:p>
          <a:endParaRPr lang="en-US"/>
        </a:p>
      </dgm:t>
    </dgm:pt>
    <dgm:pt modelId="{31991C7F-9277-40EB-B762-EABAAED0D130}" type="sibTrans" cxnId="{26265F48-B405-45D4-97BC-2F9DCE044E74}">
      <dgm:prSet/>
      <dgm:spPr/>
      <dgm:t>
        <a:bodyPr/>
        <a:lstStyle/>
        <a:p>
          <a:endParaRPr lang="en-US"/>
        </a:p>
      </dgm:t>
    </dgm:pt>
    <dgm:pt modelId="{A7236737-435C-4D44-A278-7788C821021D}">
      <dgm:prSet/>
      <dgm:spPr/>
      <dgm:t>
        <a:bodyPr/>
        <a:lstStyle/>
        <a:p>
          <a:r>
            <a:rPr lang="pl-PL"/>
            <a:t>Naruszenie obowiązku publikacji</a:t>
          </a:r>
          <a:endParaRPr lang="en-US"/>
        </a:p>
      </dgm:t>
    </dgm:pt>
    <dgm:pt modelId="{65F8F2A6-1CFE-4ED8-A130-60F8C6444E04}" type="parTrans" cxnId="{CD038E4E-D3DA-4887-AA9D-765DDD60B19C}">
      <dgm:prSet/>
      <dgm:spPr/>
      <dgm:t>
        <a:bodyPr/>
        <a:lstStyle/>
        <a:p>
          <a:endParaRPr lang="en-US"/>
        </a:p>
      </dgm:t>
    </dgm:pt>
    <dgm:pt modelId="{B7B0F3F6-7733-4B64-A9AA-42925A179E70}" type="sibTrans" cxnId="{CD038E4E-D3DA-4887-AA9D-765DDD60B19C}">
      <dgm:prSet/>
      <dgm:spPr/>
      <dgm:t>
        <a:bodyPr/>
        <a:lstStyle/>
        <a:p>
          <a:endParaRPr lang="en-US"/>
        </a:p>
      </dgm:t>
    </dgm:pt>
    <dgm:pt modelId="{8678C35E-B5E1-4A55-AFCD-4CDA03755E34}">
      <dgm:prSet/>
      <dgm:spPr/>
      <dgm:t>
        <a:bodyPr/>
        <a:lstStyle/>
        <a:p>
          <a:r>
            <a:rPr lang="pl-PL"/>
            <a:t>Naruszenie zakazu retroakcji prawa</a:t>
          </a:r>
          <a:endParaRPr lang="en-US"/>
        </a:p>
      </dgm:t>
    </dgm:pt>
    <dgm:pt modelId="{37DDF4F3-F1E1-4788-96E9-34A6E74B6F46}" type="parTrans" cxnId="{F6024CE1-6AD7-46C0-A800-1AC8FAB1681B}">
      <dgm:prSet/>
      <dgm:spPr/>
      <dgm:t>
        <a:bodyPr/>
        <a:lstStyle/>
        <a:p>
          <a:endParaRPr lang="en-US"/>
        </a:p>
      </dgm:t>
    </dgm:pt>
    <dgm:pt modelId="{84FB7CAA-34E2-4CE0-8F4E-5C848AA4B52A}" type="sibTrans" cxnId="{F6024CE1-6AD7-46C0-A800-1AC8FAB1681B}">
      <dgm:prSet/>
      <dgm:spPr/>
      <dgm:t>
        <a:bodyPr/>
        <a:lstStyle/>
        <a:p>
          <a:endParaRPr lang="en-US"/>
        </a:p>
      </dgm:t>
    </dgm:pt>
    <dgm:pt modelId="{39A88870-08EF-4425-8615-FB01F5C8E869}">
      <dgm:prSet/>
      <dgm:spPr/>
      <dgm:t>
        <a:bodyPr/>
        <a:lstStyle/>
        <a:p>
          <a:r>
            <a:rPr lang="pl-PL"/>
            <a:t>Brak vacatio legis</a:t>
          </a:r>
          <a:endParaRPr lang="en-US"/>
        </a:p>
      </dgm:t>
    </dgm:pt>
    <dgm:pt modelId="{8D8B2183-51D5-4B40-8BA6-C9F012850B85}" type="parTrans" cxnId="{1503FFED-97B0-4E26-83F1-025BFF3A7E0F}">
      <dgm:prSet/>
      <dgm:spPr/>
      <dgm:t>
        <a:bodyPr/>
        <a:lstStyle/>
        <a:p>
          <a:endParaRPr lang="en-US"/>
        </a:p>
      </dgm:t>
    </dgm:pt>
    <dgm:pt modelId="{0795600F-3F31-4F3E-8913-F7D77A0F3731}" type="sibTrans" cxnId="{1503FFED-97B0-4E26-83F1-025BFF3A7E0F}">
      <dgm:prSet/>
      <dgm:spPr/>
      <dgm:t>
        <a:bodyPr/>
        <a:lstStyle/>
        <a:p>
          <a:endParaRPr lang="en-US"/>
        </a:p>
      </dgm:t>
    </dgm:pt>
    <dgm:pt modelId="{44ECE751-BBC9-4665-88C1-DAAC412434E2}">
      <dgm:prSet/>
      <dgm:spPr/>
      <dgm:t>
        <a:bodyPr/>
        <a:lstStyle/>
        <a:p>
          <a:r>
            <a:rPr lang="pl-PL"/>
            <a:t>Źle formułowane przepisy uchylające </a:t>
          </a:r>
          <a:endParaRPr lang="en-US"/>
        </a:p>
      </dgm:t>
    </dgm:pt>
    <dgm:pt modelId="{BFD606E5-11B8-49BA-918A-2350DCEFE159}" type="parTrans" cxnId="{AB9F7BC5-78A9-4C20-BD9B-598517F0300F}">
      <dgm:prSet/>
      <dgm:spPr/>
      <dgm:t>
        <a:bodyPr/>
        <a:lstStyle/>
        <a:p>
          <a:endParaRPr lang="en-US"/>
        </a:p>
      </dgm:t>
    </dgm:pt>
    <dgm:pt modelId="{12E2880F-470D-4062-AEDE-5B0A56311FB7}" type="sibTrans" cxnId="{AB9F7BC5-78A9-4C20-BD9B-598517F0300F}">
      <dgm:prSet/>
      <dgm:spPr/>
      <dgm:t>
        <a:bodyPr/>
        <a:lstStyle/>
        <a:p>
          <a:endParaRPr lang="en-US"/>
        </a:p>
      </dgm:t>
    </dgm:pt>
    <dgm:pt modelId="{1E246E65-A0B1-46C7-B0BA-17B343DE33F6}">
      <dgm:prSet/>
      <dgm:spPr/>
      <dgm:t>
        <a:bodyPr/>
        <a:lstStyle/>
        <a:p>
          <a:r>
            <a:rPr lang="pl-PL"/>
            <a:t>Braki w przepisach przejściowych</a:t>
          </a:r>
          <a:endParaRPr lang="en-US"/>
        </a:p>
      </dgm:t>
    </dgm:pt>
    <dgm:pt modelId="{7C00E6FD-979A-4962-B56D-C6DF6524880C}" type="parTrans" cxnId="{04C6F1F7-049F-4A57-A739-0975E562CEA8}">
      <dgm:prSet/>
      <dgm:spPr/>
      <dgm:t>
        <a:bodyPr/>
        <a:lstStyle/>
        <a:p>
          <a:endParaRPr lang="en-US"/>
        </a:p>
      </dgm:t>
    </dgm:pt>
    <dgm:pt modelId="{2838E9D4-1979-40AA-AF16-8DE3ACF30655}" type="sibTrans" cxnId="{04C6F1F7-049F-4A57-A739-0975E562CEA8}">
      <dgm:prSet/>
      <dgm:spPr/>
      <dgm:t>
        <a:bodyPr/>
        <a:lstStyle/>
        <a:p>
          <a:endParaRPr lang="en-US"/>
        </a:p>
      </dgm:t>
    </dgm:pt>
    <dgm:pt modelId="{76FA9D1A-754A-4DE7-A297-15E0D077BFD2}" type="pres">
      <dgm:prSet presAssocID="{F673DA6A-9DD9-4553-9397-3D76939DE41C}" presName="linear" presStyleCnt="0">
        <dgm:presLayoutVars>
          <dgm:animLvl val="lvl"/>
          <dgm:resizeHandles val="exact"/>
        </dgm:presLayoutVars>
      </dgm:prSet>
      <dgm:spPr/>
    </dgm:pt>
    <dgm:pt modelId="{2BD2B235-D331-4818-91FD-129AC958DEB5}" type="pres">
      <dgm:prSet presAssocID="{69FEC046-DA83-494E-8DE2-3DEF7BCC8616}" presName="parentText" presStyleLbl="node1" presStyleIdx="0" presStyleCnt="6">
        <dgm:presLayoutVars>
          <dgm:chMax val="0"/>
          <dgm:bulletEnabled val="1"/>
        </dgm:presLayoutVars>
      </dgm:prSet>
      <dgm:spPr/>
    </dgm:pt>
    <dgm:pt modelId="{D0750354-18C3-4E4F-A828-399E32295F75}" type="pres">
      <dgm:prSet presAssocID="{31991C7F-9277-40EB-B762-EABAAED0D130}" presName="spacer" presStyleCnt="0"/>
      <dgm:spPr/>
    </dgm:pt>
    <dgm:pt modelId="{E0CABB08-394B-4E5B-B81F-D20CA1041BDF}" type="pres">
      <dgm:prSet presAssocID="{A7236737-435C-4D44-A278-7788C821021D}" presName="parentText" presStyleLbl="node1" presStyleIdx="1" presStyleCnt="6">
        <dgm:presLayoutVars>
          <dgm:chMax val="0"/>
          <dgm:bulletEnabled val="1"/>
        </dgm:presLayoutVars>
      </dgm:prSet>
      <dgm:spPr/>
    </dgm:pt>
    <dgm:pt modelId="{8202D887-8FE4-4EC7-8D49-5AD4B901B53F}" type="pres">
      <dgm:prSet presAssocID="{B7B0F3F6-7733-4B64-A9AA-42925A179E70}" presName="spacer" presStyleCnt="0"/>
      <dgm:spPr/>
    </dgm:pt>
    <dgm:pt modelId="{67170B11-EA8B-4C8D-A679-122F044CA462}" type="pres">
      <dgm:prSet presAssocID="{8678C35E-B5E1-4A55-AFCD-4CDA03755E34}" presName="parentText" presStyleLbl="node1" presStyleIdx="2" presStyleCnt="6">
        <dgm:presLayoutVars>
          <dgm:chMax val="0"/>
          <dgm:bulletEnabled val="1"/>
        </dgm:presLayoutVars>
      </dgm:prSet>
      <dgm:spPr/>
    </dgm:pt>
    <dgm:pt modelId="{3BAC62F1-E5D0-4F89-BFB8-07FDC15F1EC7}" type="pres">
      <dgm:prSet presAssocID="{84FB7CAA-34E2-4CE0-8F4E-5C848AA4B52A}" presName="spacer" presStyleCnt="0"/>
      <dgm:spPr/>
    </dgm:pt>
    <dgm:pt modelId="{940CF826-ADBE-444E-B2A0-A60009BCE7F2}" type="pres">
      <dgm:prSet presAssocID="{39A88870-08EF-4425-8615-FB01F5C8E869}" presName="parentText" presStyleLbl="node1" presStyleIdx="3" presStyleCnt="6">
        <dgm:presLayoutVars>
          <dgm:chMax val="0"/>
          <dgm:bulletEnabled val="1"/>
        </dgm:presLayoutVars>
      </dgm:prSet>
      <dgm:spPr/>
    </dgm:pt>
    <dgm:pt modelId="{F46723EE-9C12-4D43-BF28-326694B2E3D7}" type="pres">
      <dgm:prSet presAssocID="{0795600F-3F31-4F3E-8913-F7D77A0F3731}" presName="spacer" presStyleCnt="0"/>
      <dgm:spPr/>
    </dgm:pt>
    <dgm:pt modelId="{B37E705E-2E5D-46F2-AEA0-62FB66B72EDE}" type="pres">
      <dgm:prSet presAssocID="{44ECE751-BBC9-4665-88C1-DAAC412434E2}" presName="parentText" presStyleLbl="node1" presStyleIdx="4" presStyleCnt="6">
        <dgm:presLayoutVars>
          <dgm:chMax val="0"/>
          <dgm:bulletEnabled val="1"/>
        </dgm:presLayoutVars>
      </dgm:prSet>
      <dgm:spPr/>
    </dgm:pt>
    <dgm:pt modelId="{8CB6CDAB-A54A-4C36-8412-F8F4C968F52A}" type="pres">
      <dgm:prSet presAssocID="{12E2880F-470D-4062-AEDE-5B0A56311FB7}" presName="spacer" presStyleCnt="0"/>
      <dgm:spPr/>
    </dgm:pt>
    <dgm:pt modelId="{52495176-D950-42AA-B649-3765AC1E22B2}" type="pres">
      <dgm:prSet presAssocID="{1E246E65-A0B1-46C7-B0BA-17B343DE33F6}" presName="parentText" presStyleLbl="node1" presStyleIdx="5" presStyleCnt="6">
        <dgm:presLayoutVars>
          <dgm:chMax val="0"/>
          <dgm:bulletEnabled val="1"/>
        </dgm:presLayoutVars>
      </dgm:prSet>
      <dgm:spPr/>
    </dgm:pt>
  </dgm:ptLst>
  <dgm:cxnLst>
    <dgm:cxn modelId="{3A406226-8121-407B-AD60-FF1784BB8BCE}" type="presOf" srcId="{69FEC046-DA83-494E-8DE2-3DEF7BCC8616}" destId="{2BD2B235-D331-4818-91FD-129AC958DEB5}" srcOrd="0" destOrd="0" presId="urn:microsoft.com/office/officeart/2005/8/layout/vList2"/>
    <dgm:cxn modelId="{4306AA60-88BF-46CC-98BC-05A43B22A8B5}" type="presOf" srcId="{1E246E65-A0B1-46C7-B0BA-17B343DE33F6}" destId="{52495176-D950-42AA-B649-3765AC1E22B2}" srcOrd="0" destOrd="0" presId="urn:microsoft.com/office/officeart/2005/8/layout/vList2"/>
    <dgm:cxn modelId="{9EF4D267-407A-407C-BC57-E2BF8644C507}" type="presOf" srcId="{44ECE751-BBC9-4665-88C1-DAAC412434E2}" destId="{B37E705E-2E5D-46F2-AEA0-62FB66B72EDE}" srcOrd="0" destOrd="0" presId="urn:microsoft.com/office/officeart/2005/8/layout/vList2"/>
    <dgm:cxn modelId="{26265F48-B405-45D4-97BC-2F9DCE044E74}" srcId="{F673DA6A-9DD9-4553-9397-3D76939DE41C}" destId="{69FEC046-DA83-494E-8DE2-3DEF7BCC8616}" srcOrd="0" destOrd="0" parTransId="{7BE2C436-8E9E-4369-B319-6C3848CB54F0}" sibTransId="{31991C7F-9277-40EB-B762-EABAAED0D130}"/>
    <dgm:cxn modelId="{CD038E4E-D3DA-4887-AA9D-765DDD60B19C}" srcId="{F673DA6A-9DD9-4553-9397-3D76939DE41C}" destId="{A7236737-435C-4D44-A278-7788C821021D}" srcOrd="1" destOrd="0" parTransId="{65F8F2A6-1CFE-4ED8-A130-60F8C6444E04}" sibTransId="{B7B0F3F6-7733-4B64-A9AA-42925A179E70}"/>
    <dgm:cxn modelId="{3A42918B-9ED2-462B-A300-8C67FB1149A5}" type="presOf" srcId="{F673DA6A-9DD9-4553-9397-3D76939DE41C}" destId="{76FA9D1A-754A-4DE7-A297-15E0D077BFD2}" srcOrd="0" destOrd="0" presId="urn:microsoft.com/office/officeart/2005/8/layout/vList2"/>
    <dgm:cxn modelId="{37F9CD8B-40A0-475E-BB7E-82133C4FFAE4}" type="presOf" srcId="{8678C35E-B5E1-4A55-AFCD-4CDA03755E34}" destId="{67170B11-EA8B-4C8D-A679-122F044CA462}" srcOrd="0" destOrd="0" presId="urn:microsoft.com/office/officeart/2005/8/layout/vList2"/>
    <dgm:cxn modelId="{0110019B-D98B-457B-833D-6E0D20E64AA9}" type="presOf" srcId="{39A88870-08EF-4425-8615-FB01F5C8E869}" destId="{940CF826-ADBE-444E-B2A0-A60009BCE7F2}" srcOrd="0" destOrd="0" presId="urn:microsoft.com/office/officeart/2005/8/layout/vList2"/>
    <dgm:cxn modelId="{CC32579B-DA57-411B-A730-DDCE63971650}" type="presOf" srcId="{A7236737-435C-4D44-A278-7788C821021D}" destId="{E0CABB08-394B-4E5B-B81F-D20CA1041BDF}" srcOrd="0" destOrd="0" presId="urn:microsoft.com/office/officeart/2005/8/layout/vList2"/>
    <dgm:cxn modelId="{AB9F7BC5-78A9-4C20-BD9B-598517F0300F}" srcId="{F673DA6A-9DD9-4553-9397-3D76939DE41C}" destId="{44ECE751-BBC9-4665-88C1-DAAC412434E2}" srcOrd="4" destOrd="0" parTransId="{BFD606E5-11B8-49BA-918A-2350DCEFE159}" sibTransId="{12E2880F-470D-4062-AEDE-5B0A56311FB7}"/>
    <dgm:cxn modelId="{F6024CE1-6AD7-46C0-A800-1AC8FAB1681B}" srcId="{F673DA6A-9DD9-4553-9397-3D76939DE41C}" destId="{8678C35E-B5E1-4A55-AFCD-4CDA03755E34}" srcOrd="2" destOrd="0" parTransId="{37DDF4F3-F1E1-4788-96E9-34A6E74B6F46}" sibTransId="{84FB7CAA-34E2-4CE0-8F4E-5C848AA4B52A}"/>
    <dgm:cxn modelId="{1503FFED-97B0-4E26-83F1-025BFF3A7E0F}" srcId="{F673DA6A-9DD9-4553-9397-3D76939DE41C}" destId="{39A88870-08EF-4425-8615-FB01F5C8E869}" srcOrd="3" destOrd="0" parTransId="{8D8B2183-51D5-4B40-8BA6-C9F012850B85}" sibTransId="{0795600F-3F31-4F3E-8913-F7D77A0F3731}"/>
    <dgm:cxn modelId="{04C6F1F7-049F-4A57-A739-0975E562CEA8}" srcId="{F673DA6A-9DD9-4553-9397-3D76939DE41C}" destId="{1E246E65-A0B1-46C7-B0BA-17B343DE33F6}" srcOrd="5" destOrd="0" parTransId="{7C00E6FD-979A-4962-B56D-C6DF6524880C}" sibTransId="{2838E9D4-1979-40AA-AF16-8DE3ACF30655}"/>
    <dgm:cxn modelId="{F37A043B-82AC-4ECE-83D3-35389EAFE126}" type="presParOf" srcId="{76FA9D1A-754A-4DE7-A297-15E0D077BFD2}" destId="{2BD2B235-D331-4818-91FD-129AC958DEB5}" srcOrd="0" destOrd="0" presId="urn:microsoft.com/office/officeart/2005/8/layout/vList2"/>
    <dgm:cxn modelId="{588D8169-1E55-4CEF-BC23-136080FD503F}" type="presParOf" srcId="{76FA9D1A-754A-4DE7-A297-15E0D077BFD2}" destId="{D0750354-18C3-4E4F-A828-399E32295F75}" srcOrd="1" destOrd="0" presId="urn:microsoft.com/office/officeart/2005/8/layout/vList2"/>
    <dgm:cxn modelId="{99ABCF7A-BF1B-4A77-AB90-C8771610BA1E}" type="presParOf" srcId="{76FA9D1A-754A-4DE7-A297-15E0D077BFD2}" destId="{E0CABB08-394B-4E5B-B81F-D20CA1041BDF}" srcOrd="2" destOrd="0" presId="urn:microsoft.com/office/officeart/2005/8/layout/vList2"/>
    <dgm:cxn modelId="{EFB028C3-9B4C-4716-A0E1-8675733CEF46}" type="presParOf" srcId="{76FA9D1A-754A-4DE7-A297-15E0D077BFD2}" destId="{8202D887-8FE4-4EC7-8D49-5AD4B901B53F}" srcOrd="3" destOrd="0" presId="urn:microsoft.com/office/officeart/2005/8/layout/vList2"/>
    <dgm:cxn modelId="{BB5B7A50-9846-4A4B-A7D6-9EDDC770204E}" type="presParOf" srcId="{76FA9D1A-754A-4DE7-A297-15E0D077BFD2}" destId="{67170B11-EA8B-4C8D-A679-122F044CA462}" srcOrd="4" destOrd="0" presId="urn:microsoft.com/office/officeart/2005/8/layout/vList2"/>
    <dgm:cxn modelId="{F22832F4-F53E-48E1-B81B-41B29052726C}" type="presParOf" srcId="{76FA9D1A-754A-4DE7-A297-15E0D077BFD2}" destId="{3BAC62F1-E5D0-4F89-BFB8-07FDC15F1EC7}" srcOrd="5" destOrd="0" presId="urn:microsoft.com/office/officeart/2005/8/layout/vList2"/>
    <dgm:cxn modelId="{2FEF5F2C-D532-4E3A-9141-A3EA63985822}" type="presParOf" srcId="{76FA9D1A-754A-4DE7-A297-15E0D077BFD2}" destId="{940CF826-ADBE-444E-B2A0-A60009BCE7F2}" srcOrd="6" destOrd="0" presId="urn:microsoft.com/office/officeart/2005/8/layout/vList2"/>
    <dgm:cxn modelId="{E57E8727-C1FC-4848-8DD3-6A9E396160B6}" type="presParOf" srcId="{76FA9D1A-754A-4DE7-A297-15E0D077BFD2}" destId="{F46723EE-9C12-4D43-BF28-326694B2E3D7}" srcOrd="7" destOrd="0" presId="urn:microsoft.com/office/officeart/2005/8/layout/vList2"/>
    <dgm:cxn modelId="{A22C3544-5EC9-4C61-B8D9-C4127C396104}" type="presParOf" srcId="{76FA9D1A-754A-4DE7-A297-15E0D077BFD2}" destId="{B37E705E-2E5D-46F2-AEA0-62FB66B72EDE}" srcOrd="8" destOrd="0" presId="urn:microsoft.com/office/officeart/2005/8/layout/vList2"/>
    <dgm:cxn modelId="{688B8AF0-9EA2-48CE-A753-9EDE00FD9FB1}" type="presParOf" srcId="{76FA9D1A-754A-4DE7-A297-15E0D077BFD2}" destId="{8CB6CDAB-A54A-4C36-8412-F8F4C968F52A}" srcOrd="9" destOrd="0" presId="urn:microsoft.com/office/officeart/2005/8/layout/vList2"/>
    <dgm:cxn modelId="{8F99160D-3D2D-4852-BF82-C30D9FC0DA15}" type="presParOf" srcId="{76FA9D1A-754A-4DE7-A297-15E0D077BFD2}" destId="{52495176-D950-42AA-B649-3765AC1E22B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059C31-7696-4B85-9B99-0749A96188BF}"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53528830-B82C-456A-BE9E-9EB1353BC98D}">
      <dgm:prSet/>
      <dgm:spPr/>
      <dgm:t>
        <a:bodyPr/>
        <a:lstStyle/>
        <a:p>
          <a:r>
            <a:rPr lang="pl-PL"/>
            <a:t>Ma ono charakter informacyjny lub instrukcyjny i może dotyczyć różnych spraw, np. zmian w harmonogramie zajęć, regulaminów, ważnych wydarzeń, procedur. </a:t>
          </a:r>
          <a:endParaRPr lang="en-US"/>
        </a:p>
      </dgm:t>
    </dgm:pt>
    <dgm:pt modelId="{5BFBB02A-6ACC-4A1D-B29B-B45E99098348}" type="parTrans" cxnId="{AE0628BC-6120-481E-8D33-D9C316BE2107}">
      <dgm:prSet/>
      <dgm:spPr/>
      <dgm:t>
        <a:bodyPr/>
        <a:lstStyle/>
        <a:p>
          <a:endParaRPr lang="en-US"/>
        </a:p>
      </dgm:t>
    </dgm:pt>
    <dgm:pt modelId="{C40CD607-BA33-49AA-AFFD-CA739E5FEFAA}" type="sibTrans" cxnId="{AE0628BC-6120-481E-8D33-D9C316BE2107}">
      <dgm:prSet/>
      <dgm:spPr/>
      <dgm:t>
        <a:bodyPr/>
        <a:lstStyle/>
        <a:p>
          <a:endParaRPr lang="en-US"/>
        </a:p>
      </dgm:t>
    </dgm:pt>
    <dgm:pt modelId="{252A48F5-A59A-4AE8-B0BE-FFAF13D629D5}">
      <dgm:prSet/>
      <dgm:spPr/>
      <dgm:t>
        <a:bodyPr/>
        <a:lstStyle/>
        <a:p>
          <a:r>
            <a:rPr lang="pl-PL"/>
            <a:t>Np. dziekan może poinformować pracowników i studentów o wprowadzeniu nowego regulaminu poprzez pismo okólne.</a:t>
          </a:r>
          <a:endParaRPr lang="en-US"/>
        </a:p>
      </dgm:t>
    </dgm:pt>
    <dgm:pt modelId="{92F0C1FC-662A-4CA3-AA7F-42D93319DBD3}" type="parTrans" cxnId="{516D2780-B17F-46C7-B2A7-85009315A8FD}">
      <dgm:prSet/>
      <dgm:spPr/>
      <dgm:t>
        <a:bodyPr/>
        <a:lstStyle/>
        <a:p>
          <a:endParaRPr lang="en-US"/>
        </a:p>
      </dgm:t>
    </dgm:pt>
    <dgm:pt modelId="{5C7E0D5E-E552-4221-B315-57B8E389C697}" type="sibTrans" cxnId="{516D2780-B17F-46C7-B2A7-85009315A8FD}">
      <dgm:prSet/>
      <dgm:spPr/>
      <dgm:t>
        <a:bodyPr/>
        <a:lstStyle/>
        <a:p>
          <a:endParaRPr lang="en-US"/>
        </a:p>
      </dgm:t>
    </dgm:pt>
    <dgm:pt modelId="{5DB366CB-2D6C-4797-B016-640309B8749B}" type="pres">
      <dgm:prSet presAssocID="{10059C31-7696-4B85-9B99-0749A96188BF}" presName="hierChild1" presStyleCnt="0">
        <dgm:presLayoutVars>
          <dgm:chPref val="1"/>
          <dgm:dir/>
          <dgm:animOne val="branch"/>
          <dgm:animLvl val="lvl"/>
          <dgm:resizeHandles/>
        </dgm:presLayoutVars>
      </dgm:prSet>
      <dgm:spPr/>
    </dgm:pt>
    <dgm:pt modelId="{F5747A1A-5DC1-4825-9A02-CA7DF3FB092F}" type="pres">
      <dgm:prSet presAssocID="{53528830-B82C-456A-BE9E-9EB1353BC98D}" presName="hierRoot1" presStyleCnt="0"/>
      <dgm:spPr/>
    </dgm:pt>
    <dgm:pt modelId="{4DF9E792-ED8F-4576-8273-C95624EE7E3A}" type="pres">
      <dgm:prSet presAssocID="{53528830-B82C-456A-BE9E-9EB1353BC98D}" presName="composite" presStyleCnt="0"/>
      <dgm:spPr/>
    </dgm:pt>
    <dgm:pt modelId="{13FD0269-A713-456E-8D68-AA0A213BEF4F}" type="pres">
      <dgm:prSet presAssocID="{53528830-B82C-456A-BE9E-9EB1353BC98D}" presName="background" presStyleLbl="node0" presStyleIdx="0" presStyleCnt="2"/>
      <dgm:spPr/>
    </dgm:pt>
    <dgm:pt modelId="{9FCD8046-B021-4894-A681-3281E2E55C98}" type="pres">
      <dgm:prSet presAssocID="{53528830-B82C-456A-BE9E-9EB1353BC98D}" presName="text" presStyleLbl="fgAcc0" presStyleIdx="0" presStyleCnt="2">
        <dgm:presLayoutVars>
          <dgm:chPref val="3"/>
        </dgm:presLayoutVars>
      </dgm:prSet>
      <dgm:spPr/>
    </dgm:pt>
    <dgm:pt modelId="{D5E63E31-914B-4147-9C8D-AB5654E890BD}" type="pres">
      <dgm:prSet presAssocID="{53528830-B82C-456A-BE9E-9EB1353BC98D}" presName="hierChild2" presStyleCnt="0"/>
      <dgm:spPr/>
    </dgm:pt>
    <dgm:pt modelId="{CC3F048D-1A57-4BE5-A8D5-903C7E7F84E0}" type="pres">
      <dgm:prSet presAssocID="{252A48F5-A59A-4AE8-B0BE-FFAF13D629D5}" presName="hierRoot1" presStyleCnt="0"/>
      <dgm:spPr/>
    </dgm:pt>
    <dgm:pt modelId="{3D0164AF-4576-4694-BABF-C47368DB95DE}" type="pres">
      <dgm:prSet presAssocID="{252A48F5-A59A-4AE8-B0BE-FFAF13D629D5}" presName="composite" presStyleCnt="0"/>
      <dgm:spPr/>
    </dgm:pt>
    <dgm:pt modelId="{E27F9D05-2A93-46FE-BD21-8AC029A40BF2}" type="pres">
      <dgm:prSet presAssocID="{252A48F5-A59A-4AE8-B0BE-FFAF13D629D5}" presName="background" presStyleLbl="node0" presStyleIdx="1" presStyleCnt="2"/>
      <dgm:spPr/>
    </dgm:pt>
    <dgm:pt modelId="{58E3286D-F847-4A7F-91BD-154C5A496D65}" type="pres">
      <dgm:prSet presAssocID="{252A48F5-A59A-4AE8-B0BE-FFAF13D629D5}" presName="text" presStyleLbl="fgAcc0" presStyleIdx="1" presStyleCnt="2">
        <dgm:presLayoutVars>
          <dgm:chPref val="3"/>
        </dgm:presLayoutVars>
      </dgm:prSet>
      <dgm:spPr/>
    </dgm:pt>
    <dgm:pt modelId="{9726DF87-BC00-44BF-85E1-7BADB023CF6E}" type="pres">
      <dgm:prSet presAssocID="{252A48F5-A59A-4AE8-B0BE-FFAF13D629D5}" presName="hierChild2" presStyleCnt="0"/>
      <dgm:spPr/>
    </dgm:pt>
  </dgm:ptLst>
  <dgm:cxnLst>
    <dgm:cxn modelId="{16E52127-1991-4DE6-A0A1-51326EB949F6}" type="presOf" srcId="{10059C31-7696-4B85-9B99-0749A96188BF}" destId="{5DB366CB-2D6C-4797-B016-640309B8749B}" srcOrd="0" destOrd="0" presId="urn:microsoft.com/office/officeart/2005/8/layout/hierarchy1"/>
    <dgm:cxn modelId="{43F05464-868D-4A7B-80EE-6816027C69A5}" type="presOf" srcId="{53528830-B82C-456A-BE9E-9EB1353BC98D}" destId="{9FCD8046-B021-4894-A681-3281E2E55C98}" srcOrd="0" destOrd="0" presId="urn:microsoft.com/office/officeart/2005/8/layout/hierarchy1"/>
    <dgm:cxn modelId="{516D2780-B17F-46C7-B2A7-85009315A8FD}" srcId="{10059C31-7696-4B85-9B99-0749A96188BF}" destId="{252A48F5-A59A-4AE8-B0BE-FFAF13D629D5}" srcOrd="1" destOrd="0" parTransId="{92F0C1FC-662A-4CA3-AA7F-42D93319DBD3}" sibTransId="{5C7E0D5E-E552-4221-B315-57B8E389C697}"/>
    <dgm:cxn modelId="{AE0628BC-6120-481E-8D33-D9C316BE2107}" srcId="{10059C31-7696-4B85-9B99-0749A96188BF}" destId="{53528830-B82C-456A-BE9E-9EB1353BC98D}" srcOrd="0" destOrd="0" parTransId="{5BFBB02A-6ACC-4A1D-B29B-B45E99098348}" sibTransId="{C40CD607-BA33-49AA-AFFD-CA739E5FEFAA}"/>
    <dgm:cxn modelId="{28A40EFD-5A21-4739-8AD5-5889DCCA003C}" type="presOf" srcId="{252A48F5-A59A-4AE8-B0BE-FFAF13D629D5}" destId="{58E3286D-F847-4A7F-91BD-154C5A496D65}" srcOrd="0" destOrd="0" presId="urn:microsoft.com/office/officeart/2005/8/layout/hierarchy1"/>
    <dgm:cxn modelId="{B00D83E3-2368-4B64-A460-CF7AE0AEAF62}" type="presParOf" srcId="{5DB366CB-2D6C-4797-B016-640309B8749B}" destId="{F5747A1A-5DC1-4825-9A02-CA7DF3FB092F}" srcOrd="0" destOrd="0" presId="urn:microsoft.com/office/officeart/2005/8/layout/hierarchy1"/>
    <dgm:cxn modelId="{D3A829D5-F03F-49A8-8C3E-B05644C60B37}" type="presParOf" srcId="{F5747A1A-5DC1-4825-9A02-CA7DF3FB092F}" destId="{4DF9E792-ED8F-4576-8273-C95624EE7E3A}" srcOrd="0" destOrd="0" presId="urn:microsoft.com/office/officeart/2005/8/layout/hierarchy1"/>
    <dgm:cxn modelId="{44592FF7-9BFB-47DE-93EE-8BCA3D17D710}" type="presParOf" srcId="{4DF9E792-ED8F-4576-8273-C95624EE7E3A}" destId="{13FD0269-A713-456E-8D68-AA0A213BEF4F}" srcOrd="0" destOrd="0" presId="urn:microsoft.com/office/officeart/2005/8/layout/hierarchy1"/>
    <dgm:cxn modelId="{0352EDBA-B16C-4B8A-817C-30DA94204A50}" type="presParOf" srcId="{4DF9E792-ED8F-4576-8273-C95624EE7E3A}" destId="{9FCD8046-B021-4894-A681-3281E2E55C98}" srcOrd="1" destOrd="0" presId="urn:microsoft.com/office/officeart/2005/8/layout/hierarchy1"/>
    <dgm:cxn modelId="{4ADFCCB6-709B-44FF-805C-62BF96431AFE}" type="presParOf" srcId="{F5747A1A-5DC1-4825-9A02-CA7DF3FB092F}" destId="{D5E63E31-914B-4147-9C8D-AB5654E890BD}" srcOrd="1" destOrd="0" presId="urn:microsoft.com/office/officeart/2005/8/layout/hierarchy1"/>
    <dgm:cxn modelId="{F9602B4D-3E46-4CDE-8090-8BFB62617B78}" type="presParOf" srcId="{5DB366CB-2D6C-4797-B016-640309B8749B}" destId="{CC3F048D-1A57-4BE5-A8D5-903C7E7F84E0}" srcOrd="1" destOrd="0" presId="urn:microsoft.com/office/officeart/2005/8/layout/hierarchy1"/>
    <dgm:cxn modelId="{AE9C60C4-B73F-4834-9CCE-73977D0C17AB}" type="presParOf" srcId="{CC3F048D-1A57-4BE5-A8D5-903C7E7F84E0}" destId="{3D0164AF-4576-4694-BABF-C47368DB95DE}" srcOrd="0" destOrd="0" presId="urn:microsoft.com/office/officeart/2005/8/layout/hierarchy1"/>
    <dgm:cxn modelId="{B8FD1FBE-253D-41EE-817C-285D218E3AA7}" type="presParOf" srcId="{3D0164AF-4576-4694-BABF-C47368DB95DE}" destId="{E27F9D05-2A93-46FE-BD21-8AC029A40BF2}" srcOrd="0" destOrd="0" presId="urn:microsoft.com/office/officeart/2005/8/layout/hierarchy1"/>
    <dgm:cxn modelId="{9A81DA0D-0DB3-4283-8E9B-FFBCDD2761F0}" type="presParOf" srcId="{3D0164AF-4576-4694-BABF-C47368DB95DE}" destId="{58E3286D-F847-4A7F-91BD-154C5A496D65}" srcOrd="1" destOrd="0" presId="urn:microsoft.com/office/officeart/2005/8/layout/hierarchy1"/>
    <dgm:cxn modelId="{9F95C7CA-426E-457C-AAC5-CE99946436E0}" type="presParOf" srcId="{CC3F048D-1A57-4BE5-A8D5-903C7E7F84E0}" destId="{9726DF87-BC00-44BF-85E1-7BADB023CF6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0A4A8F-D171-4F0C-B25D-284D722E939C}"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7E79D74A-EBC8-4683-9A41-0552D91BD47B}">
      <dgm:prSet/>
      <dgm:spPr/>
      <dgm:t>
        <a:bodyPr/>
        <a:lstStyle/>
        <a:p>
          <a:r>
            <a:rPr lang="pl-PL"/>
            <a:t>moment publikacji aktu –zasadniczo przed wejściem aktu w życie</a:t>
          </a:r>
          <a:endParaRPr lang="en-US"/>
        </a:p>
      </dgm:t>
    </dgm:pt>
    <dgm:pt modelId="{0526BD3E-13C2-4BFA-856A-CBB364D71C95}" type="parTrans" cxnId="{09500D97-A274-45F5-B9C2-A8FF11B276DE}">
      <dgm:prSet/>
      <dgm:spPr/>
      <dgm:t>
        <a:bodyPr/>
        <a:lstStyle/>
        <a:p>
          <a:endParaRPr lang="en-US"/>
        </a:p>
      </dgm:t>
    </dgm:pt>
    <dgm:pt modelId="{BA1D044B-5DD8-4FAE-B171-72E90E4594E5}" type="sibTrans" cxnId="{09500D97-A274-45F5-B9C2-A8FF11B276DE}">
      <dgm:prSet/>
      <dgm:spPr/>
      <dgm:t>
        <a:bodyPr/>
        <a:lstStyle/>
        <a:p>
          <a:endParaRPr lang="en-US"/>
        </a:p>
      </dgm:t>
    </dgm:pt>
    <dgm:pt modelId="{0A5D21E5-B56B-417D-A5F6-EC5C15625774}">
      <dgm:prSet/>
      <dgm:spPr/>
      <dgm:t>
        <a:bodyPr/>
        <a:lstStyle/>
        <a:p>
          <a:r>
            <a:rPr lang="pl-PL"/>
            <a:t>mimo braku obowiązku publikowania aktów prawa wewnętrznego, postuluje się ich publikowanie ze względu na treść w nich zawartą</a:t>
          </a:r>
          <a:endParaRPr lang="en-US"/>
        </a:p>
      </dgm:t>
    </dgm:pt>
    <dgm:pt modelId="{4D2909E5-FFD6-4934-A86E-B606B6005771}" type="parTrans" cxnId="{B8DDD370-92A9-4BD2-8ACE-25FAE44A252A}">
      <dgm:prSet/>
      <dgm:spPr/>
      <dgm:t>
        <a:bodyPr/>
        <a:lstStyle/>
        <a:p>
          <a:endParaRPr lang="en-US"/>
        </a:p>
      </dgm:t>
    </dgm:pt>
    <dgm:pt modelId="{B40056FC-C733-48EC-81AA-04F1949E663D}" type="sibTrans" cxnId="{B8DDD370-92A9-4BD2-8ACE-25FAE44A252A}">
      <dgm:prSet/>
      <dgm:spPr/>
      <dgm:t>
        <a:bodyPr/>
        <a:lstStyle/>
        <a:p>
          <a:endParaRPr lang="en-US"/>
        </a:p>
      </dgm:t>
    </dgm:pt>
    <dgm:pt modelId="{D22FB6D6-87E8-4ED6-9755-1EB29B190344}">
      <dgm:prSet/>
      <dgm:spPr/>
      <dgm:t>
        <a:bodyPr/>
        <a:lstStyle/>
        <a:p>
          <a:r>
            <a:rPr lang="pl-PL"/>
            <a:t>minimalny obowiązek to przesłanie wewnętrznymi kanałami</a:t>
          </a:r>
          <a:endParaRPr lang="en-US"/>
        </a:p>
      </dgm:t>
    </dgm:pt>
    <dgm:pt modelId="{E6660050-9A1D-4A19-AFED-5BB6C7AA58C2}" type="parTrans" cxnId="{1562B91D-C4BD-469D-ACAF-C351EC08AFB3}">
      <dgm:prSet/>
      <dgm:spPr/>
      <dgm:t>
        <a:bodyPr/>
        <a:lstStyle/>
        <a:p>
          <a:endParaRPr lang="en-US"/>
        </a:p>
      </dgm:t>
    </dgm:pt>
    <dgm:pt modelId="{7D33CB56-8C48-4209-BB9B-D693DE15B632}" type="sibTrans" cxnId="{1562B91D-C4BD-469D-ACAF-C351EC08AFB3}">
      <dgm:prSet/>
      <dgm:spPr/>
      <dgm:t>
        <a:bodyPr/>
        <a:lstStyle/>
        <a:p>
          <a:endParaRPr lang="en-US"/>
        </a:p>
      </dgm:t>
    </dgm:pt>
    <dgm:pt modelId="{0F1DEB9E-E451-4F34-8EFE-06689350DE4B}" type="pres">
      <dgm:prSet presAssocID="{170A4A8F-D171-4F0C-B25D-284D722E939C}" presName="hierChild1" presStyleCnt="0">
        <dgm:presLayoutVars>
          <dgm:chPref val="1"/>
          <dgm:dir/>
          <dgm:animOne val="branch"/>
          <dgm:animLvl val="lvl"/>
          <dgm:resizeHandles/>
        </dgm:presLayoutVars>
      </dgm:prSet>
      <dgm:spPr/>
    </dgm:pt>
    <dgm:pt modelId="{5AEB26C2-5FBC-4BCE-ADCD-56D6F7C41107}" type="pres">
      <dgm:prSet presAssocID="{7E79D74A-EBC8-4683-9A41-0552D91BD47B}" presName="hierRoot1" presStyleCnt="0"/>
      <dgm:spPr/>
    </dgm:pt>
    <dgm:pt modelId="{CA4930BB-878E-4C86-AA5E-FF1BC199E338}" type="pres">
      <dgm:prSet presAssocID="{7E79D74A-EBC8-4683-9A41-0552D91BD47B}" presName="composite" presStyleCnt="0"/>
      <dgm:spPr/>
    </dgm:pt>
    <dgm:pt modelId="{3B43D44D-92A2-4247-A0FF-78329E1B744D}" type="pres">
      <dgm:prSet presAssocID="{7E79D74A-EBC8-4683-9A41-0552D91BD47B}" presName="background" presStyleLbl="node0" presStyleIdx="0" presStyleCnt="3"/>
      <dgm:spPr/>
    </dgm:pt>
    <dgm:pt modelId="{D3350D2B-AF0D-4BCE-AAAF-D9FECBC720B8}" type="pres">
      <dgm:prSet presAssocID="{7E79D74A-EBC8-4683-9A41-0552D91BD47B}" presName="text" presStyleLbl="fgAcc0" presStyleIdx="0" presStyleCnt="3">
        <dgm:presLayoutVars>
          <dgm:chPref val="3"/>
        </dgm:presLayoutVars>
      </dgm:prSet>
      <dgm:spPr/>
    </dgm:pt>
    <dgm:pt modelId="{D9C704BE-AD57-43F3-A01C-617BA938E77C}" type="pres">
      <dgm:prSet presAssocID="{7E79D74A-EBC8-4683-9A41-0552D91BD47B}" presName="hierChild2" presStyleCnt="0"/>
      <dgm:spPr/>
    </dgm:pt>
    <dgm:pt modelId="{598A9F12-41D2-40F7-BCD0-38B34ED8D0CD}" type="pres">
      <dgm:prSet presAssocID="{0A5D21E5-B56B-417D-A5F6-EC5C15625774}" presName="hierRoot1" presStyleCnt="0"/>
      <dgm:spPr/>
    </dgm:pt>
    <dgm:pt modelId="{88131EBB-996B-44C9-A1EE-E89F712E3804}" type="pres">
      <dgm:prSet presAssocID="{0A5D21E5-B56B-417D-A5F6-EC5C15625774}" presName="composite" presStyleCnt="0"/>
      <dgm:spPr/>
    </dgm:pt>
    <dgm:pt modelId="{094DBB7F-EF59-4D83-AF38-82AC105D9BC4}" type="pres">
      <dgm:prSet presAssocID="{0A5D21E5-B56B-417D-A5F6-EC5C15625774}" presName="background" presStyleLbl="node0" presStyleIdx="1" presStyleCnt="3"/>
      <dgm:spPr/>
    </dgm:pt>
    <dgm:pt modelId="{BC0C7E53-1FBD-4380-BE8E-2040E4C672C2}" type="pres">
      <dgm:prSet presAssocID="{0A5D21E5-B56B-417D-A5F6-EC5C15625774}" presName="text" presStyleLbl="fgAcc0" presStyleIdx="1" presStyleCnt="3">
        <dgm:presLayoutVars>
          <dgm:chPref val="3"/>
        </dgm:presLayoutVars>
      </dgm:prSet>
      <dgm:spPr/>
    </dgm:pt>
    <dgm:pt modelId="{66639536-02AC-437A-BBC1-0A090323FB39}" type="pres">
      <dgm:prSet presAssocID="{0A5D21E5-B56B-417D-A5F6-EC5C15625774}" presName="hierChild2" presStyleCnt="0"/>
      <dgm:spPr/>
    </dgm:pt>
    <dgm:pt modelId="{4E73E4D1-8A5B-431A-AD61-E5D876918F30}" type="pres">
      <dgm:prSet presAssocID="{D22FB6D6-87E8-4ED6-9755-1EB29B190344}" presName="hierRoot1" presStyleCnt="0"/>
      <dgm:spPr/>
    </dgm:pt>
    <dgm:pt modelId="{1573F629-42F6-4942-9F46-A10058E568E9}" type="pres">
      <dgm:prSet presAssocID="{D22FB6D6-87E8-4ED6-9755-1EB29B190344}" presName="composite" presStyleCnt="0"/>
      <dgm:spPr/>
    </dgm:pt>
    <dgm:pt modelId="{3B60EAC8-F6F7-4AB1-9F20-B858751005F9}" type="pres">
      <dgm:prSet presAssocID="{D22FB6D6-87E8-4ED6-9755-1EB29B190344}" presName="background" presStyleLbl="node0" presStyleIdx="2" presStyleCnt="3"/>
      <dgm:spPr/>
    </dgm:pt>
    <dgm:pt modelId="{2A073F17-8DB7-48EF-B30D-6E43E9ED22F0}" type="pres">
      <dgm:prSet presAssocID="{D22FB6D6-87E8-4ED6-9755-1EB29B190344}" presName="text" presStyleLbl="fgAcc0" presStyleIdx="2" presStyleCnt="3">
        <dgm:presLayoutVars>
          <dgm:chPref val="3"/>
        </dgm:presLayoutVars>
      </dgm:prSet>
      <dgm:spPr/>
    </dgm:pt>
    <dgm:pt modelId="{F5A3E06E-6FF9-4FE6-B981-245CB41A556D}" type="pres">
      <dgm:prSet presAssocID="{D22FB6D6-87E8-4ED6-9755-1EB29B190344}" presName="hierChild2" presStyleCnt="0"/>
      <dgm:spPr/>
    </dgm:pt>
  </dgm:ptLst>
  <dgm:cxnLst>
    <dgm:cxn modelId="{C7265D03-33B5-4C40-A8C2-C3EEC058C0B8}" type="presOf" srcId="{170A4A8F-D171-4F0C-B25D-284D722E939C}" destId="{0F1DEB9E-E451-4F34-8EFE-06689350DE4B}" srcOrd="0" destOrd="0" presId="urn:microsoft.com/office/officeart/2005/8/layout/hierarchy1"/>
    <dgm:cxn modelId="{1562B91D-C4BD-469D-ACAF-C351EC08AFB3}" srcId="{170A4A8F-D171-4F0C-B25D-284D722E939C}" destId="{D22FB6D6-87E8-4ED6-9755-1EB29B190344}" srcOrd="2" destOrd="0" parTransId="{E6660050-9A1D-4A19-AFED-5BB6C7AA58C2}" sibTransId="{7D33CB56-8C48-4209-BB9B-D693DE15B632}"/>
    <dgm:cxn modelId="{9533C637-45FC-49CF-9E14-8CB6499ED944}" type="presOf" srcId="{D22FB6D6-87E8-4ED6-9755-1EB29B190344}" destId="{2A073F17-8DB7-48EF-B30D-6E43E9ED22F0}" srcOrd="0" destOrd="0" presId="urn:microsoft.com/office/officeart/2005/8/layout/hierarchy1"/>
    <dgm:cxn modelId="{B8DDD370-92A9-4BD2-8ACE-25FAE44A252A}" srcId="{170A4A8F-D171-4F0C-B25D-284D722E939C}" destId="{0A5D21E5-B56B-417D-A5F6-EC5C15625774}" srcOrd="1" destOrd="0" parTransId="{4D2909E5-FFD6-4934-A86E-B606B6005771}" sibTransId="{B40056FC-C733-48EC-81AA-04F1949E663D}"/>
    <dgm:cxn modelId="{09500D97-A274-45F5-B9C2-A8FF11B276DE}" srcId="{170A4A8F-D171-4F0C-B25D-284D722E939C}" destId="{7E79D74A-EBC8-4683-9A41-0552D91BD47B}" srcOrd="0" destOrd="0" parTransId="{0526BD3E-13C2-4BFA-856A-CBB364D71C95}" sibTransId="{BA1D044B-5DD8-4FAE-B171-72E90E4594E5}"/>
    <dgm:cxn modelId="{D1CAC7C5-83BD-46E7-9A91-3240C269BBC7}" type="presOf" srcId="{7E79D74A-EBC8-4683-9A41-0552D91BD47B}" destId="{D3350D2B-AF0D-4BCE-AAAF-D9FECBC720B8}" srcOrd="0" destOrd="0" presId="urn:microsoft.com/office/officeart/2005/8/layout/hierarchy1"/>
    <dgm:cxn modelId="{DEB3DADC-496C-4E9B-AFDE-E76B68C6D666}" type="presOf" srcId="{0A5D21E5-B56B-417D-A5F6-EC5C15625774}" destId="{BC0C7E53-1FBD-4380-BE8E-2040E4C672C2}" srcOrd="0" destOrd="0" presId="urn:microsoft.com/office/officeart/2005/8/layout/hierarchy1"/>
    <dgm:cxn modelId="{8BE1EE89-CEE0-4146-AEFD-DF0CDC8C3CD4}" type="presParOf" srcId="{0F1DEB9E-E451-4F34-8EFE-06689350DE4B}" destId="{5AEB26C2-5FBC-4BCE-ADCD-56D6F7C41107}" srcOrd="0" destOrd="0" presId="urn:microsoft.com/office/officeart/2005/8/layout/hierarchy1"/>
    <dgm:cxn modelId="{A972A0F8-9AF6-4B0E-BF45-CE1E6AAD1E63}" type="presParOf" srcId="{5AEB26C2-5FBC-4BCE-ADCD-56D6F7C41107}" destId="{CA4930BB-878E-4C86-AA5E-FF1BC199E338}" srcOrd="0" destOrd="0" presId="urn:microsoft.com/office/officeart/2005/8/layout/hierarchy1"/>
    <dgm:cxn modelId="{201CB562-E258-4EA6-88F8-EFD905BE4DD1}" type="presParOf" srcId="{CA4930BB-878E-4C86-AA5E-FF1BC199E338}" destId="{3B43D44D-92A2-4247-A0FF-78329E1B744D}" srcOrd="0" destOrd="0" presId="urn:microsoft.com/office/officeart/2005/8/layout/hierarchy1"/>
    <dgm:cxn modelId="{93CF2D51-55A9-4FAC-B617-1DA9FA5E8763}" type="presParOf" srcId="{CA4930BB-878E-4C86-AA5E-FF1BC199E338}" destId="{D3350D2B-AF0D-4BCE-AAAF-D9FECBC720B8}" srcOrd="1" destOrd="0" presId="urn:microsoft.com/office/officeart/2005/8/layout/hierarchy1"/>
    <dgm:cxn modelId="{D1664AE3-E61D-4E64-8401-FB7F260ACA5C}" type="presParOf" srcId="{5AEB26C2-5FBC-4BCE-ADCD-56D6F7C41107}" destId="{D9C704BE-AD57-43F3-A01C-617BA938E77C}" srcOrd="1" destOrd="0" presId="urn:microsoft.com/office/officeart/2005/8/layout/hierarchy1"/>
    <dgm:cxn modelId="{876AF611-069F-4543-959D-642BE29AB896}" type="presParOf" srcId="{0F1DEB9E-E451-4F34-8EFE-06689350DE4B}" destId="{598A9F12-41D2-40F7-BCD0-38B34ED8D0CD}" srcOrd="1" destOrd="0" presId="urn:microsoft.com/office/officeart/2005/8/layout/hierarchy1"/>
    <dgm:cxn modelId="{CB05B777-A03F-4448-9EAD-A6DFC61F1B8F}" type="presParOf" srcId="{598A9F12-41D2-40F7-BCD0-38B34ED8D0CD}" destId="{88131EBB-996B-44C9-A1EE-E89F712E3804}" srcOrd="0" destOrd="0" presId="urn:microsoft.com/office/officeart/2005/8/layout/hierarchy1"/>
    <dgm:cxn modelId="{98B29895-9110-4F3D-B5DE-9C00B75070EB}" type="presParOf" srcId="{88131EBB-996B-44C9-A1EE-E89F712E3804}" destId="{094DBB7F-EF59-4D83-AF38-82AC105D9BC4}" srcOrd="0" destOrd="0" presId="urn:microsoft.com/office/officeart/2005/8/layout/hierarchy1"/>
    <dgm:cxn modelId="{6C9DCFD9-A7DA-498B-9D6A-C83106FB9683}" type="presParOf" srcId="{88131EBB-996B-44C9-A1EE-E89F712E3804}" destId="{BC0C7E53-1FBD-4380-BE8E-2040E4C672C2}" srcOrd="1" destOrd="0" presId="urn:microsoft.com/office/officeart/2005/8/layout/hierarchy1"/>
    <dgm:cxn modelId="{BF2998FE-9D97-41B4-8E1B-9CCC61BB3D90}" type="presParOf" srcId="{598A9F12-41D2-40F7-BCD0-38B34ED8D0CD}" destId="{66639536-02AC-437A-BBC1-0A090323FB39}" srcOrd="1" destOrd="0" presId="urn:microsoft.com/office/officeart/2005/8/layout/hierarchy1"/>
    <dgm:cxn modelId="{2491297C-643E-4589-9FD0-A1C4B0982B91}" type="presParOf" srcId="{0F1DEB9E-E451-4F34-8EFE-06689350DE4B}" destId="{4E73E4D1-8A5B-431A-AD61-E5D876918F30}" srcOrd="2" destOrd="0" presId="urn:microsoft.com/office/officeart/2005/8/layout/hierarchy1"/>
    <dgm:cxn modelId="{D54F1412-88A7-4473-B24C-5360D86F0FA9}" type="presParOf" srcId="{4E73E4D1-8A5B-431A-AD61-E5D876918F30}" destId="{1573F629-42F6-4942-9F46-A10058E568E9}" srcOrd="0" destOrd="0" presId="urn:microsoft.com/office/officeart/2005/8/layout/hierarchy1"/>
    <dgm:cxn modelId="{D04E68CF-7FE2-4593-A4CD-9828AD23DB09}" type="presParOf" srcId="{1573F629-42F6-4942-9F46-A10058E568E9}" destId="{3B60EAC8-F6F7-4AB1-9F20-B858751005F9}" srcOrd="0" destOrd="0" presId="urn:microsoft.com/office/officeart/2005/8/layout/hierarchy1"/>
    <dgm:cxn modelId="{05A9EF71-A402-4ECA-BDCE-DD2C525602D8}" type="presParOf" srcId="{1573F629-42F6-4942-9F46-A10058E568E9}" destId="{2A073F17-8DB7-48EF-B30D-6E43E9ED22F0}" srcOrd="1" destOrd="0" presId="urn:microsoft.com/office/officeart/2005/8/layout/hierarchy1"/>
    <dgm:cxn modelId="{3E8F9C72-ABC1-4B37-854A-491CD14402C8}" type="presParOf" srcId="{4E73E4D1-8A5B-431A-AD61-E5D876918F30}" destId="{F5A3E06E-6FF9-4FE6-B981-245CB41A556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9CBA77-17D0-40C9-8BDE-23EC2E0AC6C1}"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6902A98-FCDC-4558-B755-4BCC86B7DF1E}">
      <dgm:prSet/>
      <dgm:spPr/>
      <dgm:t>
        <a:bodyPr/>
        <a:lstStyle/>
        <a:p>
          <a:pPr>
            <a:defRPr cap="all"/>
          </a:pPr>
          <a:r>
            <a:rPr lang="pl-PL"/>
            <a:t>Rektor i senat</a:t>
          </a:r>
          <a:endParaRPr lang="en-US"/>
        </a:p>
      </dgm:t>
    </dgm:pt>
    <dgm:pt modelId="{791AA546-6924-46E1-980D-A450D026DF24}" type="parTrans" cxnId="{3B46914F-C6E3-4E62-8606-D9D6198762F4}">
      <dgm:prSet/>
      <dgm:spPr/>
      <dgm:t>
        <a:bodyPr/>
        <a:lstStyle/>
        <a:p>
          <a:endParaRPr lang="en-US"/>
        </a:p>
      </dgm:t>
    </dgm:pt>
    <dgm:pt modelId="{01DD7B2E-0124-420C-B1F6-50E285E1F0F2}" type="sibTrans" cxnId="{3B46914F-C6E3-4E62-8606-D9D6198762F4}">
      <dgm:prSet/>
      <dgm:spPr/>
      <dgm:t>
        <a:bodyPr/>
        <a:lstStyle/>
        <a:p>
          <a:endParaRPr lang="en-US"/>
        </a:p>
      </dgm:t>
    </dgm:pt>
    <dgm:pt modelId="{C134EBEF-157D-4060-83EA-C367DC4A10EC}">
      <dgm:prSet/>
      <dgm:spPr/>
      <dgm:t>
        <a:bodyPr/>
        <a:lstStyle/>
        <a:p>
          <a:pPr>
            <a:defRPr cap="all"/>
          </a:pPr>
          <a:r>
            <a:rPr lang="pl-PL"/>
            <a:t>Komisja senacka/ zespoły ds.nadzoru nad aktami wewnętrznymi</a:t>
          </a:r>
          <a:endParaRPr lang="en-US"/>
        </a:p>
      </dgm:t>
    </dgm:pt>
    <dgm:pt modelId="{8636A109-ACB5-4583-8305-C81E140D4B06}" type="parTrans" cxnId="{B659DFF0-BFAE-49B3-9813-CD6CC862132A}">
      <dgm:prSet/>
      <dgm:spPr/>
      <dgm:t>
        <a:bodyPr/>
        <a:lstStyle/>
        <a:p>
          <a:endParaRPr lang="en-US"/>
        </a:p>
      </dgm:t>
    </dgm:pt>
    <dgm:pt modelId="{47A550F6-BA8B-4D9A-8467-BB8C872AB1F3}" type="sibTrans" cxnId="{B659DFF0-BFAE-49B3-9813-CD6CC862132A}">
      <dgm:prSet/>
      <dgm:spPr/>
      <dgm:t>
        <a:bodyPr/>
        <a:lstStyle/>
        <a:p>
          <a:endParaRPr lang="en-US"/>
        </a:p>
      </dgm:t>
    </dgm:pt>
    <dgm:pt modelId="{BF2040F4-368A-4C60-A22E-4849860DB8C2}">
      <dgm:prSet/>
      <dgm:spPr/>
      <dgm:t>
        <a:bodyPr/>
        <a:lstStyle/>
        <a:p>
          <a:pPr>
            <a:defRPr cap="all"/>
          </a:pPr>
          <a:r>
            <a:rPr lang="pl-PL"/>
            <a:t>Związki zawodowe</a:t>
          </a:r>
          <a:endParaRPr lang="en-US"/>
        </a:p>
      </dgm:t>
    </dgm:pt>
    <dgm:pt modelId="{613261BE-206B-4B6C-B317-518A2AB2FAB8}" type="parTrans" cxnId="{190330F5-1247-4EF5-B725-AEA20FEE69BE}">
      <dgm:prSet/>
      <dgm:spPr/>
      <dgm:t>
        <a:bodyPr/>
        <a:lstStyle/>
        <a:p>
          <a:endParaRPr lang="en-US"/>
        </a:p>
      </dgm:t>
    </dgm:pt>
    <dgm:pt modelId="{9EEE0FC4-553D-4949-8017-921F30D92971}" type="sibTrans" cxnId="{190330F5-1247-4EF5-B725-AEA20FEE69BE}">
      <dgm:prSet/>
      <dgm:spPr/>
      <dgm:t>
        <a:bodyPr/>
        <a:lstStyle/>
        <a:p>
          <a:endParaRPr lang="en-US"/>
        </a:p>
      </dgm:t>
    </dgm:pt>
    <dgm:pt modelId="{4395352A-EB45-41A1-A0D5-827AA0342863}">
      <dgm:prSet/>
      <dgm:spPr/>
      <dgm:t>
        <a:bodyPr/>
        <a:lstStyle/>
        <a:p>
          <a:pPr>
            <a:defRPr cap="all"/>
          </a:pPr>
          <a:r>
            <a:rPr lang="pl-PL"/>
            <a:t>Rzecznik praw i wartości akademickich </a:t>
          </a:r>
          <a:endParaRPr lang="en-US"/>
        </a:p>
      </dgm:t>
    </dgm:pt>
    <dgm:pt modelId="{21B2005A-DCC8-4363-AE41-EBA427021CF2}" type="parTrans" cxnId="{FD15A542-B8E3-42EA-9E23-3F5CBF1B8322}">
      <dgm:prSet/>
      <dgm:spPr/>
      <dgm:t>
        <a:bodyPr/>
        <a:lstStyle/>
        <a:p>
          <a:endParaRPr lang="en-US"/>
        </a:p>
      </dgm:t>
    </dgm:pt>
    <dgm:pt modelId="{DFDB0689-FE0E-42E2-8697-742CC5853AD6}" type="sibTrans" cxnId="{FD15A542-B8E3-42EA-9E23-3F5CBF1B8322}">
      <dgm:prSet/>
      <dgm:spPr/>
      <dgm:t>
        <a:bodyPr/>
        <a:lstStyle/>
        <a:p>
          <a:endParaRPr lang="en-US"/>
        </a:p>
      </dgm:t>
    </dgm:pt>
    <dgm:pt modelId="{A1E82DFB-97ED-4924-A795-141775968DC9}">
      <dgm:prSet/>
      <dgm:spPr/>
      <dgm:t>
        <a:bodyPr/>
        <a:lstStyle/>
        <a:p>
          <a:pPr>
            <a:defRPr cap="all"/>
          </a:pPr>
          <a:r>
            <a:rPr lang="pl-PL"/>
            <a:t>Kontrola społeczna wspólnoty akademickiej</a:t>
          </a:r>
          <a:endParaRPr lang="en-US"/>
        </a:p>
      </dgm:t>
    </dgm:pt>
    <dgm:pt modelId="{DAFC3991-3452-4E86-B801-7C73FB47D59B}" type="parTrans" cxnId="{9B9688F3-FFEE-4C85-9C99-68E3204C506A}">
      <dgm:prSet/>
      <dgm:spPr/>
      <dgm:t>
        <a:bodyPr/>
        <a:lstStyle/>
        <a:p>
          <a:endParaRPr lang="en-US"/>
        </a:p>
      </dgm:t>
    </dgm:pt>
    <dgm:pt modelId="{C9BD1EC4-6DB5-4157-8FDC-E8794B9FD5B0}" type="sibTrans" cxnId="{9B9688F3-FFEE-4C85-9C99-68E3204C506A}">
      <dgm:prSet/>
      <dgm:spPr/>
      <dgm:t>
        <a:bodyPr/>
        <a:lstStyle/>
        <a:p>
          <a:endParaRPr lang="en-US"/>
        </a:p>
      </dgm:t>
    </dgm:pt>
    <dgm:pt modelId="{514EFC8D-FAD3-40F7-912C-053C6E69429C}" type="pres">
      <dgm:prSet presAssocID="{CB9CBA77-17D0-40C9-8BDE-23EC2E0AC6C1}" presName="root" presStyleCnt="0">
        <dgm:presLayoutVars>
          <dgm:dir/>
          <dgm:resizeHandles val="exact"/>
        </dgm:presLayoutVars>
      </dgm:prSet>
      <dgm:spPr/>
    </dgm:pt>
    <dgm:pt modelId="{B3251EB0-623E-4CBA-925A-4E8DBCC8BE90}" type="pres">
      <dgm:prSet presAssocID="{96902A98-FCDC-4558-B755-4BCC86B7DF1E}" presName="compNode" presStyleCnt="0"/>
      <dgm:spPr/>
    </dgm:pt>
    <dgm:pt modelId="{05A047D9-0F97-4216-B6F7-5D8E5CA0CED3}" type="pres">
      <dgm:prSet presAssocID="{96902A98-FCDC-4558-B755-4BCC86B7DF1E}" presName="iconBgRect" presStyleLbl="bgShp" presStyleIdx="0" presStyleCnt="5"/>
      <dgm:spPr>
        <a:prstGeom prst="round2DiagRect">
          <a:avLst>
            <a:gd name="adj1" fmla="val 29727"/>
            <a:gd name="adj2" fmla="val 0"/>
          </a:avLst>
        </a:prstGeom>
      </dgm:spPr>
    </dgm:pt>
    <dgm:pt modelId="{9F817935-A438-41CF-9423-B746971D335E}" type="pres">
      <dgm:prSet presAssocID="{96902A98-FCDC-4558-B755-4BCC86B7DF1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ykładowca"/>
        </a:ext>
      </dgm:extLst>
    </dgm:pt>
    <dgm:pt modelId="{FADFCEA2-25A1-467F-860D-44EA0F876BDA}" type="pres">
      <dgm:prSet presAssocID="{96902A98-FCDC-4558-B755-4BCC86B7DF1E}" presName="spaceRect" presStyleCnt="0"/>
      <dgm:spPr/>
    </dgm:pt>
    <dgm:pt modelId="{2C6D71C5-E0F9-4DAF-A7B2-31B57E087D9C}" type="pres">
      <dgm:prSet presAssocID="{96902A98-FCDC-4558-B755-4BCC86B7DF1E}" presName="textRect" presStyleLbl="revTx" presStyleIdx="0" presStyleCnt="5">
        <dgm:presLayoutVars>
          <dgm:chMax val="1"/>
          <dgm:chPref val="1"/>
        </dgm:presLayoutVars>
      </dgm:prSet>
      <dgm:spPr/>
    </dgm:pt>
    <dgm:pt modelId="{E136A488-D33D-415B-92CD-17E6B75FF79B}" type="pres">
      <dgm:prSet presAssocID="{01DD7B2E-0124-420C-B1F6-50E285E1F0F2}" presName="sibTrans" presStyleCnt="0"/>
      <dgm:spPr/>
    </dgm:pt>
    <dgm:pt modelId="{56E4D4FB-1333-4836-B281-E9A75D0DB0C4}" type="pres">
      <dgm:prSet presAssocID="{C134EBEF-157D-4060-83EA-C367DC4A10EC}" presName="compNode" presStyleCnt="0"/>
      <dgm:spPr/>
    </dgm:pt>
    <dgm:pt modelId="{F29E00EB-436E-4894-8714-BDA66669646C}" type="pres">
      <dgm:prSet presAssocID="{C134EBEF-157D-4060-83EA-C367DC4A10EC}" presName="iconBgRect" presStyleLbl="bgShp" presStyleIdx="1" presStyleCnt="5"/>
      <dgm:spPr>
        <a:prstGeom prst="round2DiagRect">
          <a:avLst>
            <a:gd name="adj1" fmla="val 29727"/>
            <a:gd name="adj2" fmla="val 0"/>
          </a:avLst>
        </a:prstGeom>
      </dgm:spPr>
    </dgm:pt>
    <dgm:pt modelId="{35E05B0B-0668-4ED0-885F-4170538C24BF}" type="pres">
      <dgm:prSet presAssocID="{C134EBEF-157D-4060-83EA-C367DC4A10E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otkanie"/>
        </a:ext>
      </dgm:extLst>
    </dgm:pt>
    <dgm:pt modelId="{C47E54F0-056F-4DF1-97C1-D36895EEAC9A}" type="pres">
      <dgm:prSet presAssocID="{C134EBEF-157D-4060-83EA-C367DC4A10EC}" presName="spaceRect" presStyleCnt="0"/>
      <dgm:spPr/>
    </dgm:pt>
    <dgm:pt modelId="{5BF33391-957E-4A90-B5A6-C9184380B8E7}" type="pres">
      <dgm:prSet presAssocID="{C134EBEF-157D-4060-83EA-C367DC4A10EC}" presName="textRect" presStyleLbl="revTx" presStyleIdx="1" presStyleCnt="5">
        <dgm:presLayoutVars>
          <dgm:chMax val="1"/>
          <dgm:chPref val="1"/>
        </dgm:presLayoutVars>
      </dgm:prSet>
      <dgm:spPr/>
    </dgm:pt>
    <dgm:pt modelId="{DA422257-30E7-4FEC-86F1-59B12D07B16E}" type="pres">
      <dgm:prSet presAssocID="{47A550F6-BA8B-4D9A-8467-BB8C872AB1F3}" presName="sibTrans" presStyleCnt="0"/>
      <dgm:spPr/>
    </dgm:pt>
    <dgm:pt modelId="{15D40412-1522-40F4-9A21-C88327B1F409}" type="pres">
      <dgm:prSet presAssocID="{BF2040F4-368A-4C60-A22E-4849860DB8C2}" presName="compNode" presStyleCnt="0"/>
      <dgm:spPr/>
    </dgm:pt>
    <dgm:pt modelId="{51814743-79DA-492B-8858-D16AD3390833}" type="pres">
      <dgm:prSet presAssocID="{BF2040F4-368A-4C60-A22E-4849860DB8C2}" presName="iconBgRect" presStyleLbl="bgShp" presStyleIdx="2" presStyleCnt="5"/>
      <dgm:spPr>
        <a:prstGeom prst="round2DiagRect">
          <a:avLst>
            <a:gd name="adj1" fmla="val 29727"/>
            <a:gd name="adj2" fmla="val 0"/>
          </a:avLst>
        </a:prstGeom>
      </dgm:spPr>
    </dgm:pt>
    <dgm:pt modelId="{F5CC5264-8BD5-4FD4-84BD-D115B275662F}" type="pres">
      <dgm:prSet presAssocID="{BF2040F4-368A-4C60-A22E-4849860DB8C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ścisk dłoni"/>
        </a:ext>
      </dgm:extLst>
    </dgm:pt>
    <dgm:pt modelId="{C94C5DD0-AEB5-45B1-BE63-BD687FDB7D30}" type="pres">
      <dgm:prSet presAssocID="{BF2040F4-368A-4C60-A22E-4849860DB8C2}" presName="spaceRect" presStyleCnt="0"/>
      <dgm:spPr/>
    </dgm:pt>
    <dgm:pt modelId="{2E423616-D8DF-49A0-8E66-83D8B1EDA393}" type="pres">
      <dgm:prSet presAssocID="{BF2040F4-368A-4C60-A22E-4849860DB8C2}" presName="textRect" presStyleLbl="revTx" presStyleIdx="2" presStyleCnt="5">
        <dgm:presLayoutVars>
          <dgm:chMax val="1"/>
          <dgm:chPref val="1"/>
        </dgm:presLayoutVars>
      </dgm:prSet>
      <dgm:spPr/>
    </dgm:pt>
    <dgm:pt modelId="{C7990C5D-932F-42E5-B645-D455661B7159}" type="pres">
      <dgm:prSet presAssocID="{9EEE0FC4-553D-4949-8017-921F30D92971}" presName="sibTrans" presStyleCnt="0"/>
      <dgm:spPr/>
    </dgm:pt>
    <dgm:pt modelId="{10FD7FC9-E289-4AE4-B8C4-7620467FEBB5}" type="pres">
      <dgm:prSet presAssocID="{4395352A-EB45-41A1-A0D5-827AA0342863}" presName="compNode" presStyleCnt="0"/>
      <dgm:spPr/>
    </dgm:pt>
    <dgm:pt modelId="{63F9E306-684C-4D7A-AEDB-F7D222D88DB0}" type="pres">
      <dgm:prSet presAssocID="{4395352A-EB45-41A1-A0D5-827AA0342863}" presName="iconBgRect" presStyleLbl="bgShp" presStyleIdx="3" presStyleCnt="5"/>
      <dgm:spPr>
        <a:prstGeom prst="round2DiagRect">
          <a:avLst>
            <a:gd name="adj1" fmla="val 29727"/>
            <a:gd name="adj2" fmla="val 0"/>
          </a:avLst>
        </a:prstGeom>
      </dgm:spPr>
    </dgm:pt>
    <dgm:pt modelId="{4A4B9D99-BD32-48AC-BF2F-97E1655071ED}" type="pres">
      <dgm:prSet presAssocID="{4395352A-EB45-41A1-A0D5-827AA034286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żytkownik"/>
        </a:ext>
      </dgm:extLst>
    </dgm:pt>
    <dgm:pt modelId="{AFD11EDB-63AE-4D12-9086-1ABC537984BA}" type="pres">
      <dgm:prSet presAssocID="{4395352A-EB45-41A1-A0D5-827AA0342863}" presName="spaceRect" presStyleCnt="0"/>
      <dgm:spPr/>
    </dgm:pt>
    <dgm:pt modelId="{C72F4981-8DF5-43CA-AECC-1A9877807D49}" type="pres">
      <dgm:prSet presAssocID="{4395352A-EB45-41A1-A0D5-827AA0342863}" presName="textRect" presStyleLbl="revTx" presStyleIdx="3" presStyleCnt="5">
        <dgm:presLayoutVars>
          <dgm:chMax val="1"/>
          <dgm:chPref val="1"/>
        </dgm:presLayoutVars>
      </dgm:prSet>
      <dgm:spPr/>
    </dgm:pt>
    <dgm:pt modelId="{F71CC084-21C9-4D7A-BA94-376164203FC8}" type="pres">
      <dgm:prSet presAssocID="{DFDB0689-FE0E-42E2-8697-742CC5853AD6}" presName="sibTrans" presStyleCnt="0"/>
      <dgm:spPr/>
    </dgm:pt>
    <dgm:pt modelId="{63D7AE33-DBEF-4B84-BC3D-6B5CD6DD6917}" type="pres">
      <dgm:prSet presAssocID="{A1E82DFB-97ED-4924-A795-141775968DC9}" presName="compNode" presStyleCnt="0"/>
      <dgm:spPr/>
    </dgm:pt>
    <dgm:pt modelId="{5255560E-39B8-40D7-BAC2-72061E9EB097}" type="pres">
      <dgm:prSet presAssocID="{A1E82DFB-97ED-4924-A795-141775968DC9}" presName="iconBgRect" presStyleLbl="bgShp" presStyleIdx="4" presStyleCnt="5"/>
      <dgm:spPr>
        <a:prstGeom prst="round2DiagRect">
          <a:avLst>
            <a:gd name="adj1" fmla="val 29727"/>
            <a:gd name="adj2" fmla="val 0"/>
          </a:avLst>
        </a:prstGeom>
      </dgm:spPr>
    </dgm:pt>
    <dgm:pt modelId="{4EA588D1-D1B8-40F2-85A1-E53923D7A683}" type="pres">
      <dgm:prSet presAssocID="{A1E82DFB-97ED-4924-A795-141775968DC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upa"/>
        </a:ext>
      </dgm:extLst>
    </dgm:pt>
    <dgm:pt modelId="{DE1B3E55-F55E-4390-A90A-A938FE0F2A2C}" type="pres">
      <dgm:prSet presAssocID="{A1E82DFB-97ED-4924-A795-141775968DC9}" presName="spaceRect" presStyleCnt="0"/>
      <dgm:spPr/>
    </dgm:pt>
    <dgm:pt modelId="{D31EB552-BAED-40D2-98E1-BD48D873A1B6}" type="pres">
      <dgm:prSet presAssocID="{A1E82DFB-97ED-4924-A795-141775968DC9}" presName="textRect" presStyleLbl="revTx" presStyleIdx="4" presStyleCnt="5">
        <dgm:presLayoutVars>
          <dgm:chMax val="1"/>
          <dgm:chPref val="1"/>
        </dgm:presLayoutVars>
      </dgm:prSet>
      <dgm:spPr/>
    </dgm:pt>
  </dgm:ptLst>
  <dgm:cxnLst>
    <dgm:cxn modelId="{2073B81B-5DBC-4309-8176-2723591BA088}" type="presOf" srcId="{4395352A-EB45-41A1-A0D5-827AA0342863}" destId="{C72F4981-8DF5-43CA-AECC-1A9877807D49}" srcOrd="0" destOrd="0" presId="urn:microsoft.com/office/officeart/2018/5/layout/IconLeafLabelList"/>
    <dgm:cxn modelId="{5DA74220-6E47-476C-A3D9-EA065082F04B}" type="presOf" srcId="{CB9CBA77-17D0-40C9-8BDE-23EC2E0AC6C1}" destId="{514EFC8D-FAD3-40F7-912C-053C6E69429C}" srcOrd="0" destOrd="0" presId="urn:microsoft.com/office/officeart/2018/5/layout/IconLeafLabelList"/>
    <dgm:cxn modelId="{FD15A542-B8E3-42EA-9E23-3F5CBF1B8322}" srcId="{CB9CBA77-17D0-40C9-8BDE-23EC2E0AC6C1}" destId="{4395352A-EB45-41A1-A0D5-827AA0342863}" srcOrd="3" destOrd="0" parTransId="{21B2005A-DCC8-4363-AE41-EBA427021CF2}" sibTransId="{DFDB0689-FE0E-42E2-8697-742CC5853AD6}"/>
    <dgm:cxn modelId="{3B46914F-C6E3-4E62-8606-D9D6198762F4}" srcId="{CB9CBA77-17D0-40C9-8BDE-23EC2E0AC6C1}" destId="{96902A98-FCDC-4558-B755-4BCC86B7DF1E}" srcOrd="0" destOrd="0" parTransId="{791AA546-6924-46E1-980D-A450D026DF24}" sibTransId="{01DD7B2E-0124-420C-B1F6-50E285E1F0F2}"/>
    <dgm:cxn modelId="{2C132253-A083-41DF-AB84-DD3B1A25C17A}" type="presOf" srcId="{A1E82DFB-97ED-4924-A795-141775968DC9}" destId="{D31EB552-BAED-40D2-98E1-BD48D873A1B6}" srcOrd="0" destOrd="0" presId="urn:microsoft.com/office/officeart/2018/5/layout/IconLeafLabelList"/>
    <dgm:cxn modelId="{041E2F57-0761-41B2-9A5D-DFC33A059011}" type="presOf" srcId="{C134EBEF-157D-4060-83EA-C367DC4A10EC}" destId="{5BF33391-957E-4A90-B5A6-C9184380B8E7}" srcOrd="0" destOrd="0" presId="urn:microsoft.com/office/officeart/2018/5/layout/IconLeafLabelList"/>
    <dgm:cxn modelId="{6D55F978-1718-4BFA-9A04-3C6D957BF170}" type="presOf" srcId="{96902A98-FCDC-4558-B755-4BCC86B7DF1E}" destId="{2C6D71C5-E0F9-4DAF-A7B2-31B57E087D9C}" srcOrd="0" destOrd="0" presId="urn:microsoft.com/office/officeart/2018/5/layout/IconLeafLabelList"/>
    <dgm:cxn modelId="{B659DFF0-BFAE-49B3-9813-CD6CC862132A}" srcId="{CB9CBA77-17D0-40C9-8BDE-23EC2E0AC6C1}" destId="{C134EBEF-157D-4060-83EA-C367DC4A10EC}" srcOrd="1" destOrd="0" parTransId="{8636A109-ACB5-4583-8305-C81E140D4B06}" sibTransId="{47A550F6-BA8B-4D9A-8467-BB8C872AB1F3}"/>
    <dgm:cxn modelId="{6A8786F3-235E-4A3B-9FD7-3670D728488C}" type="presOf" srcId="{BF2040F4-368A-4C60-A22E-4849860DB8C2}" destId="{2E423616-D8DF-49A0-8E66-83D8B1EDA393}" srcOrd="0" destOrd="0" presId="urn:microsoft.com/office/officeart/2018/5/layout/IconLeafLabelList"/>
    <dgm:cxn modelId="{9B9688F3-FFEE-4C85-9C99-68E3204C506A}" srcId="{CB9CBA77-17D0-40C9-8BDE-23EC2E0AC6C1}" destId="{A1E82DFB-97ED-4924-A795-141775968DC9}" srcOrd="4" destOrd="0" parTransId="{DAFC3991-3452-4E86-B801-7C73FB47D59B}" sibTransId="{C9BD1EC4-6DB5-4157-8FDC-E8794B9FD5B0}"/>
    <dgm:cxn modelId="{190330F5-1247-4EF5-B725-AEA20FEE69BE}" srcId="{CB9CBA77-17D0-40C9-8BDE-23EC2E0AC6C1}" destId="{BF2040F4-368A-4C60-A22E-4849860DB8C2}" srcOrd="2" destOrd="0" parTransId="{613261BE-206B-4B6C-B317-518A2AB2FAB8}" sibTransId="{9EEE0FC4-553D-4949-8017-921F30D92971}"/>
    <dgm:cxn modelId="{2F19B9EF-4758-4D73-8043-6C1D4C794F83}" type="presParOf" srcId="{514EFC8D-FAD3-40F7-912C-053C6E69429C}" destId="{B3251EB0-623E-4CBA-925A-4E8DBCC8BE90}" srcOrd="0" destOrd="0" presId="urn:microsoft.com/office/officeart/2018/5/layout/IconLeafLabelList"/>
    <dgm:cxn modelId="{4F4169A3-64A6-47A8-92ED-551122D7864B}" type="presParOf" srcId="{B3251EB0-623E-4CBA-925A-4E8DBCC8BE90}" destId="{05A047D9-0F97-4216-B6F7-5D8E5CA0CED3}" srcOrd="0" destOrd="0" presId="urn:microsoft.com/office/officeart/2018/5/layout/IconLeafLabelList"/>
    <dgm:cxn modelId="{6081C462-8183-4AFE-86A8-006B7213BE28}" type="presParOf" srcId="{B3251EB0-623E-4CBA-925A-4E8DBCC8BE90}" destId="{9F817935-A438-41CF-9423-B746971D335E}" srcOrd="1" destOrd="0" presId="urn:microsoft.com/office/officeart/2018/5/layout/IconLeafLabelList"/>
    <dgm:cxn modelId="{C8F04C87-53BB-42BE-9523-FECE22CFDF34}" type="presParOf" srcId="{B3251EB0-623E-4CBA-925A-4E8DBCC8BE90}" destId="{FADFCEA2-25A1-467F-860D-44EA0F876BDA}" srcOrd="2" destOrd="0" presId="urn:microsoft.com/office/officeart/2018/5/layout/IconLeafLabelList"/>
    <dgm:cxn modelId="{4568024C-2C16-4BED-87B9-C7B1B55BF8FE}" type="presParOf" srcId="{B3251EB0-623E-4CBA-925A-4E8DBCC8BE90}" destId="{2C6D71C5-E0F9-4DAF-A7B2-31B57E087D9C}" srcOrd="3" destOrd="0" presId="urn:microsoft.com/office/officeart/2018/5/layout/IconLeafLabelList"/>
    <dgm:cxn modelId="{056E9EC3-D952-4F26-9CE3-485004C42417}" type="presParOf" srcId="{514EFC8D-FAD3-40F7-912C-053C6E69429C}" destId="{E136A488-D33D-415B-92CD-17E6B75FF79B}" srcOrd="1" destOrd="0" presId="urn:microsoft.com/office/officeart/2018/5/layout/IconLeafLabelList"/>
    <dgm:cxn modelId="{C080B4A6-C7E4-41D3-842C-1DF0F38DDCA8}" type="presParOf" srcId="{514EFC8D-FAD3-40F7-912C-053C6E69429C}" destId="{56E4D4FB-1333-4836-B281-E9A75D0DB0C4}" srcOrd="2" destOrd="0" presId="urn:microsoft.com/office/officeart/2018/5/layout/IconLeafLabelList"/>
    <dgm:cxn modelId="{590BA83C-DED4-4D82-99FD-60163D06B3EC}" type="presParOf" srcId="{56E4D4FB-1333-4836-B281-E9A75D0DB0C4}" destId="{F29E00EB-436E-4894-8714-BDA66669646C}" srcOrd="0" destOrd="0" presId="urn:microsoft.com/office/officeart/2018/5/layout/IconLeafLabelList"/>
    <dgm:cxn modelId="{41219B3D-CC86-47D7-8180-047D42DE2B2E}" type="presParOf" srcId="{56E4D4FB-1333-4836-B281-E9A75D0DB0C4}" destId="{35E05B0B-0668-4ED0-885F-4170538C24BF}" srcOrd="1" destOrd="0" presId="urn:microsoft.com/office/officeart/2018/5/layout/IconLeafLabelList"/>
    <dgm:cxn modelId="{CB11B265-4EF3-4525-8A62-AD05AB5BFE38}" type="presParOf" srcId="{56E4D4FB-1333-4836-B281-E9A75D0DB0C4}" destId="{C47E54F0-056F-4DF1-97C1-D36895EEAC9A}" srcOrd="2" destOrd="0" presId="urn:microsoft.com/office/officeart/2018/5/layout/IconLeafLabelList"/>
    <dgm:cxn modelId="{8209C40B-E1F8-420D-A970-EC9FB29CA7B0}" type="presParOf" srcId="{56E4D4FB-1333-4836-B281-E9A75D0DB0C4}" destId="{5BF33391-957E-4A90-B5A6-C9184380B8E7}" srcOrd="3" destOrd="0" presId="urn:microsoft.com/office/officeart/2018/5/layout/IconLeafLabelList"/>
    <dgm:cxn modelId="{B4C612A7-5A65-454B-852F-D3F5E15D5C08}" type="presParOf" srcId="{514EFC8D-FAD3-40F7-912C-053C6E69429C}" destId="{DA422257-30E7-4FEC-86F1-59B12D07B16E}" srcOrd="3" destOrd="0" presId="urn:microsoft.com/office/officeart/2018/5/layout/IconLeafLabelList"/>
    <dgm:cxn modelId="{0D6D7D5A-B21C-467F-9660-30297DEA2AE9}" type="presParOf" srcId="{514EFC8D-FAD3-40F7-912C-053C6E69429C}" destId="{15D40412-1522-40F4-9A21-C88327B1F409}" srcOrd="4" destOrd="0" presId="urn:microsoft.com/office/officeart/2018/5/layout/IconLeafLabelList"/>
    <dgm:cxn modelId="{02EC89E2-3DE1-40C6-B64C-71E0B2E8955C}" type="presParOf" srcId="{15D40412-1522-40F4-9A21-C88327B1F409}" destId="{51814743-79DA-492B-8858-D16AD3390833}" srcOrd="0" destOrd="0" presId="urn:microsoft.com/office/officeart/2018/5/layout/IconLeafLabelList"/>
    <dgm:cxn modelId="{EE668953-CA1A-4CF9-9636-774FCB288D4D}" type="presParOf" srcId="{15D40412-1522-40F4-9A21-C88327B1F409}" destId="{F5CC5264-8BD5-4FD4-84BD-D115B275662F}" srcOrd="1" destOrd="0" presId="urn:microsoft.com/office/officeart/2018/5/layout/IconLeafLabelList"/>
    <dgm:cxn modelId="{3D8862C8-F24E-49B6-8B40-A55DC4953606}" type="presParOf" srcId="{15D40412-1522-40F4-9A21-C88327B1F409}" destId="{C94C5DD0-AEB5-45B1-BE63-BD687FDB7D30}" srcOrd="2" destOrd="0" presId="urn:microsoft.com/office/officeart/2018/5/layout/IconLeafLabelList"/>
    <dgm:cxn modelId="{68DFF420-4468-4639-B3AE-9FFBA87FF17E}" type="presParOf" srcId="{15D40412-1522-40F4-9A21-C88327B1F409}" destId="{2E423616-D8DF-49A0-8E66-83D8B1EDA393}" srcOrd="3" destOrd="0" presId="urn:microsoft.com/office/officeart/2018/5/layout/IconLeafLabelList"/>
    <dgm:cxn modelId="{86066CED-9C39-4E54-86C6-839151E8B9BB}" type="presParOf" srcId="{514EFC8D-FAD3-40F7-912C-053C6E69429C}" destId="{C7990C5D-932F-42E5-B645-D455661B7159}" srcOrd="5" destOrd="0" presId="urn:microsoft.com/office/officeart/2018/5/layout/IconLeafLabelList"/>
    <dgm:cxn modelId="{472BE802-1A0F-46DD-A5E6-79908527B2B1}" type="presParOf" srcId="{514EFC8D-FAD3-40F7-912C-053C6E69429C}" destId="{10FD7FC9-E289-4AE4-B8C4-7620467FEBB5}" srcOrd="6" destOrd="0" presId="urn:microsoft.com/office/officeart/2018/5/layout/IconLeafLabelList"/>
    <dgm:cxn modelId="{ED028548-B2F2-456C-8A8A-557E5C2FAD90}" type="presParOf" srcId="{10FD7FC9-E289-4AE4-B8C4-7620467FEBB5}" destId="{63F9E306-684C-4D7A-AEDB-F7D222D88DB0}" srcOrd="0" destOrd="0" presId="urn:microsoft.com/office/officeart/2018/5/layout/IconLeafLabelList"/>
    <dgm:cxn modelId="{127702A9-68FC-4850-A4BC-21A2143F9526}" type="presParOf" srcId="{10FD7FC9-E289-4AE4-B8C4-7620467FEBB5}" destId="{4A4B9D99-BD32-48AC-BF2F-97E1655071ED}" srcOrd="1" destOrd="0" presId="urn:microsoft.com/office/officeart/2018/5/layout/IconLeafLabelList"/>
    <dgm:cxn modelId="{72C7B721-C2ED-4716-9B64-958AD85920B8}" type="presParOf" srcId="{10FD7FC9-E289-4AE4-B8C4-7620467FEBB5}" destId="{AFD11EDB-63AE-4D12-9086-1ABC537984BA}" srcOrd="2" destOrd="0" presId="urn:microsoft.com/office/officeart/2018/5/layout/IconLeafLabelList"/>
    <dgm:cxn modelId="{B9BD1082-5FCD-4E4B-88F8-E7BD7C290AC6}" type="presParOf" srcId="{10FD7FC9-E289-4AE4-B8C4-7620467FEBB5}" destId="{C72F4981-8DF5-43CA-AECC-1A9877807D49}" srcOrd="3" destOrd="0" presId="urn:microsoft.com/office/officeart/2018/5/layout/IconLeafLabelList"/>
    <dgm:cxn modelId="{18DE91C5-55C4-40F5-9496-54C50FB6E747}" type="presParOf" srcId="{514EFC8D-FAD3-40F7-912C-053C6E69429C}" destId="{F71CC084-21C9-4D7A-BA94-376164203FC8}" srcOrd="7" destOrd="0" presId="urn:microsoft.com/office/officeart/2018/5/layout/IconLeafLabelList"/>
    <dgm:cxn modelId="{6F9E595E-747E-46BF-B500-34A2EB5C0D91}" type="presParOf" srcId="{514EFC8D-FAD3-40F7-912C-053C6E69429C}" destId="{63D7AE33-DBEF-4B84-BC3D-6B5CD6DD6917}" srcOrd="8" destOrd="0" presId="urn:microsoft.com/office/officeart/2018/5/layout/IconLeafLabelList"/>
    <dgm:cxn modelId="{2B22D2AD-4FA4-46F0-8114-2F84446F7B2C}" type="presParOf" srcId="{63D7AE33-DBEF-4B84-BC3D-6B5CD6DD6917}" destId="{5255560E-39B8-40D7-BAC2-72061E9EB097}" srcOrd="0" destOrd="0" presId="urn:microsoft.com/office/officeart/2018/5/layout/IconLeafLabelList"/>
    <dgm:cxn modelId="{1D6C5C87-F8CC-4BA7-B954-E9D5D73DBE29}" type="presParOf" srcId="{63D7AE33-DBEF-4B84-BC3D-6B5CD6DD6917}" destId="{4EA588D1-D1B8-40F2-85A1-E53923D7A683}" srcOrd="1" destOrd="0" presId="urn:microsoft.com/office/officeart/2018/5/layout/IconLeafLabelList"/>
    <dgm:cxn modelId="{4DE8B783-826C-45E5-AC71-E271265B954A}" type="presParOf" srcId="{63D7AE33-DBEF-4B84-BC3D-6B5CD6DD6917}" destId="{DE1B3E55-F55E-4390-A90A-A938FE0F2A2C}" srcOrd="2" destOrd="0" presId="urn:microsoft.com/office/officeart/2018/5/layout/IconLeafLabelList"/>
    <dgm:cxn modelId="{E1785863-D289-4802-A1EA-60780B86BC21}" type="presParOf" srcId="{63D7AE33-DBEF-4B84-BC3D-6B5CD6DD6917}" destId="{D31EB552-BAED-40D2-98E1-BD48D873A1B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EFB255-BC39-447D-AD81-6E09C114FE12}"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52F61763-9F05-459E-9136-E25AAC7A1449}">
      <dgm:prSet/>
      <dgm:spPr/>
      <dgm:t>
        <a:bodyPr/>
        <a:lstStyle/>
        <a:p>
          <a:r>
            <a:rPr lang="pl-PL"/>
            <a:t>legalność, </a:t>
          </a:r>
          <a:endParaRPr lang="en-US"/>
        </a:p>
      </dgm:t>
    </dgm:pt>
    <dgm:pt modelId="{46047E8F-C34B-43C1-A61E-6C0BE81E9161}" type="parTrans" cxnId="{9951781C-EFE7-4FD0-B918-4771C172D886}">
      <dgm:prSet/>
      <dgm:spPr/>
      <dgm:t>
        <a:bodyPr/>
        <a:lstStyle/>
        <a:p>
          <a:endParaRPr lang="en-US"/>
        </a:p>
      </dgm:t>
    </dgm:pt>
    <dgm:pt modelId="{C9945238-7248-482D-832F-CF6E61E6E947}" type="sibTrans" cxnId="{9951781C-EFE7-4FD0-B918-4771C172D886}">
      <dgm:prSet/>
      <dgm:spPr/>
      <dgm:t>
        <a:bodyPr/>
        <a:lstStyle/>
        <a:p>
          <a:endParaRPr lang="en-US"/>
        </a:p>
      </dgm:t>
    </dgm:pt>
    <dgm:pt modelId="{0E025ECA-DC6F-4539-86A7-249AE057B82D}">
      <dgm:prSet/>
      <dgm:spPr/>
      <dgm:t>
        <a:bodyPr/>
        <a:lstStyle/>
        <a:p>
          <a:r>
            <a:rPr lang="pl-PL"/>
            <a:t>celowość, </a:t>
          </a:r>
          <a:endParaRPr lang="en-US"/>
        </a:p>
      </dgm:t>
    </dgm:pt>
    <dgm:pt modelId="{A5A82FA3-8046-4120-824A-455E39FBBAA1}" type="parTrans" cxnId="{F93F9D04-B83B-40DF-A376-CF2BDE4BB4A3}">
      <dgm:prSet/>
      <dgm:spPr/>
      <dgm:t>
        <a:bodyPr/>
        <a:lstStyle/>
        <a:p>
          <a:endParaRPr lang="en-US"/>
        </a:p>
      </dgm:t>
    </dgm:pt>
    <dgm:pt modelId="{559050D9-B696-4A0A-959B-EE9A0EDC191A}" type="sibTrans" cxnId="{F93F9D04-B83B-40DF-A376-CF2BDE4BB4A3}">
      <dgm:prSet/>
      <dgm:spPr/>
      <dgm:t>
        <a:bodyPr/>
        <a:lstStyle/>
        <a:p>
          <a:endParaRPr lang="en-US"/>
        </a:p>
      </dgm:t>
    </dgm:pt>
    <dgm:pt modelId="{023CD8E0-3E7C-4EEC-BA3B-46A03DAEE0DD}">
      <dgm:prSet/>
      <dgm:spPr/>
      <dgm:t>
        <a:bodyPr/>
        <a:lstStyle/>
        <a:p>
          <a:r>
            <a:rPr lang="pl-PL"/>
            <a:t>rzetelność,</a:t>
          </a:r>
          <a:endParaRPr lang="en-US"/>
        </a:p>
      </dgm:t>
    </dgm:pt>
    <dgm:pt modelId="{BEBA48FD-D81F-4509-92CA-4C07FDC3B45A}" type="parTrans" cxnId="{2CF56ADC-CCEF-42AA-A7EB-275582D75B6B}">
      <dgm:prSet/>
      <dgm:spPr/>
      <dgm:t>
        <a:bodyPr/>
        <a:lstStyle/>
        <a:p>
          <a:endParaRPr lang="en-US"/>
        </a:p>
      </dgm:t>
    </dgm:pt>
    <dgm:pt modelId="{849F6E01-6031-45AA-BBD7-A63671936E0E}" type="sibTrans" cxnId="{2CF56ADC-CCEF-42AA-A7EB-275582D75B6B}">
      <dgm:prSet/>
      <dgm:spPr/>
      <dgm:t>
        <a:bodyPr/>
        <a:lstStyle/>
        <a:p>
          <a:endParaRPr lang="en-US"/>
        </a:p>
      </dgm:t>
    </dgm:pt>
    <dgm:pt modelId="{169A93B9-DD27-4139-80E7-A9D94E839D2D}">
      <dgm:prSet/>
      <dgm:spPr/>
      <dgm:t>
        <a:bodyPr/>
        <a:lstStyle/>
        <a:p>
          <a:r>
            <a:rPr lang="pl-PL"/>
            <a:t>gospodarność,</a:t>
          </a:r>
          <a:endParaRPr lang="en-US"/>
        </a:p>
      </dgm:t>
    </dgm:pt>
    <dgm:pt modelId="{90770FA6-7489-4548-B0AC-25F66BBBF68C}" type="parTrans" cxnId="{3A480064-2C2B-4E36-B065-6D5D202CBA8E}">
      <dgm:prSet/>
      <dgm:spPr/>
      <dgm:t>
        <a:bodyPr/>
        <a:lstStyle/>
        <a:p>
          <a:endParaRPr lang="en-US"/>
        </a:p>
      </dgm:t>
    </dgm:pt>
    <dgm:pt modelId="{F125E1A3-71F7-4511-8390-503A91C1B843}" type="sibTrans" cxnId="{3A480064-2C2B-4E36-B065-6D5D202CBA8E}">
      <dgm:prSet/>
      <dgm:spPr/>
      <dgm:t>
        <a:bodyPr/>
        <a:lstStyle/>
        <a:p>
          <a:endParaRPr lang="en-US"/>
        </a:p>
      </dgm:t>
    </dgm:pt>
    <dgm:pt modelId="{019A066F-D9BB-4F46-BD33-4FB52AAAF340}">
      <dgm:prSet/>
      <dgm:spPr/>
      <dgm:t>
        <a:bodyPr/>
        <a:lstStyle/>
        <a:p>
          <a:r>
            <a:rPr lang="pl-PL"/>
            <a:t>zgodności ze strategią,</a:t>
          </a:r>
          <a:endParaRPr lang="en-US"/>
        </a:p>
      </dgm:t>
    </dgm:pt>
    <dgm:pt modelId="{E37DE466-A3FD-43AA-AF19-78A139FF368B}" type="parTrans" cxnId="{C2FF5925-1183-42C3-8182-0791A2975C70}">
      <dgm:prSet/>
      <dgm:spPr/>
      <dgm:t>
        <a:bodyPr/>
        <a:lstStyle/>
        <a:p>
          <a:endParaRPr lang="en-US"/>
        </a:p>
      </dgm:t>
    </dgm:pt>
    <dgm:pt modelId="{60537CF8-F884-4147-AFCD-5EB2DDA249FC}" type="sibTrans" cxnId="{C2FF5925-1183-42C3-8182-0791A2975C70}">
      <dgm:prSet/>
      <dgm:spPr/>
      <dgm:t>
        <a:bodyPr/>
        <a:lstStyle/>
        <a:p>
          <a:endParaRPr lang="en-US"/>
        </a:p>
      </dgm:t>
    </dgm:pt>
    <dgm:pt modelId="{A56D9C9E-313A-4DDE-A2F2-132E1A403004}">
      <dgm:prSet/>
      <dgm:spPr/>
      <dgm:t>
        <a:bodyPr/>
        <a:lstStyle/>
        <a:p>
          <a:r>
            <a:rPr lang="pl-PL"/>
            <a:t>zgodność z ważnym interesem uczelni</a:t>
          </a:r>
          <a:endParaRPr lang="en-US"/>
        </a:p>
      </dgm:t>
    </dgm:pt>
    <dgm:pt modelId="{A57BF31F-7969-494F-934E-4FD5172228E4}" type="parTrans" cxnId="{2DA89091-E70D-43D5-AD12-636A0258FDF2}">
      <dgm:prSet/>
      <dgm:spPr/>
      <dgm:t>
        <a:bodyPr/>
        <a:lstStyle/>
        <a:p>
          <a:endParaRPr lang="en-US"/>
        </a:p>
      </dgm:t>
    </dgm:pt>
    <dgm:pt modelId="{826E8F8E-C8CF-43B6-BD08-A3459FC6F19C}" type="sibTrans" cxnId="{2DA89091-E70D-43D5-AD12-636A0258FDF2}">
      <dgm:prSet/>
      <dgm:spPr/>
      <dgm:t>
        <a:bodyPr/>
        <a:lstStyle/>
        <a:p>
          <a:endParaRPr lang="en-US"/>
        </a:p>
      </dgm:t>
    </dgm:pt>
    <dgm:pt modelId="{04948B8E-0793-4ED4-8ABD-6D0DF2804E0B}" type="pres">
      <dgm:prSet presAssocID="{0AEFB255-BC39-447D-AD81-6E09C114FE12}" presName="diagram" presStyleCnt="0">
        <dgm:presLayoutVars>
          <dgm:dir/>
          <dgm:resizeHandles val="exact"/>
        </dgm:presLayoutVars>
      </dgm:prSet>
      <dgm:spPr/>
    </dgm:pt>
    <dgm:pt modelId="{2CC9BF9F-7F3A-4A50-9B18-431F368DE1A5}" type="pres">
      <dgm:prSet presAssocID="{52F61763-9F05-459E-9136-E25AAC7A1449}" presName="node" presStyleLbl="node1" presStyleIdx="0" presStyleCnt="6">
        <dgm:presLayoutVars>
          <dgm:bulletEnabled val="1"/>
        </dgm:presLayoutVars>
      </dgm:prSet>
      <dgm:spPr/>
    </dgm:pt>
    <dgm:pt modelId="{64E89FD2-BFFE-4FB2-A5D1-6818A05A669C}" type="pres">
      <dgm:prSet presAssocID="{C9945238-7248-482D-832F-CF6E61E6E947}" presName="sibTrans" presStyleCnt="0"/>
      <dgm:spPr/>
    </dgm:pt>
    <dgm:pt modelId="{B4C989C7-B591-45FD-9472-02D5609FB263}" type="pres">
      <dgm:prSet presAssocID="{0E025ECA-DC6F-4539-86A7-249AE057B82D}" presName="node" presStyleLbl="node1" presStyleIdx="1" presStyleCnt="6">
        <dgm:presLayoutVars>
          <dgm:bulletEnabled val="1"/>
        </dgm:presLayoutVars>
      </dgm:prSet>
      <dgm:spPr/>
    </dgm:pt>
    <dgm:pt modelId="{379B7DEE-D234-402B-A924-25093A065256}" type="pres">
      <dgm:prSet presAssocID="{559050D9-B696-4A0A-959B-EE9A0EDC191A}" presName="sibTrans" presStyleCnt="0"/>
      <dgm:spPr/>
    </dgm:pt>
    <dgm:pt modelId="{08AD27D6-C506-4D7B-85E7-CF45057CB5DB}" type="pres">
      <dgm:prSet presAssocID="{023CD8E0-3E7C-4EEC-BA3B-46A03DAEE0DD}" presName="node" presStyleLbl="node1" presStyleIdx="2" presStyleCnt="6">
        <dgm:presLayoutVars>
          <dgm:bulletEnabled val="1"/>
        </dgm:presLayoutVars>
      </dgm:prSet>
      <dgm:spPr/>
    </dgm:pt>
    <dgm:pt modelId="{FF478C69-0703-46E0-A26C-67B3BF34E8B2}" type="pres">
      <dgm:prSet presAssocID="{849F6E01-6031-45AA-BBD7-A63671936E0E}" presName="sibTrans" presStyleCnt="0"/>
      <dgm:spPr/>
    </dgm:pt>
    <dgm:pt modelId="{B36506CF-49BD-4E7C-9711-60CC731C7956}" type="pres">
      <dgm:prSet presAssocID="{169A93B9-DD27-4139-80E7-A9D94E839D2D}" presName="node" presStyleLbl="node1" presStyleIdx="3" presStyleCnt="6">
        <dgm:presLayoutVars>
          <dgm:bulletEnabled val="1"/>
        </dgm:presLayoutVars>
      </dgm:prSet>
      <dgm:spPr/>
    </dgm:pt>
    <dgm:pt modelId="{C436C233-B5B3-4231-BE8F-D7877ECF2A1A}" type="pres">
      <dgm:prSet presAssocID="{F125E1A3-71F7-4511-8390-503A91C1B843}" presName="sibTrans" presStyleCnt="0"/>
      <dgm:spPr/>
    </dgm:pt>
    <dgm:pt modelId="{51E72AE6-810E-4E43-942E-59ACDD203E02}" type="pres">
      <dgm:prSet presAssocID="{019A066F-D9BB-4F46-BD33-4FB52AAAF340}" presName="node" presStyleLbl="node1" presStyleIdx="4" presStyleCnt="6">
        <dgm:presLayoutVars>
          <dgm:bulletEnabled val="1"/>
        </dgm:presLayoutVars>
      </dgm:prSet>
      <dgm:spPr/>
    </dgm:pt>
    <dgm:pt modelId="{C6F8BCAB-0C31-47F6-8311-6BF86AEDF7AD}" type="pres">
      <dgm:prSet presAssocID="{60537CF8-F884-4147-AFCD-5EB2DDA249FC}" presName="sibTrans" presStyleCnt="0"/>
      <dgm:spPr/>
    </dgm:pt>
    <dgm:pt modelId="{931DDFBA-E612-4CA1-BC9B-DCC6DC8AE8BC}" type="pres">
      <dgm:prSet presAssocID="{A56D9C9E-313A-4DDE-A2F2-132E1A403004}" presName="node" presStyleLbl="node1" presStyleIdx="5" presStyleCnt="6">
        <dgm:presLayoutVars>
          <dgm:bulletEnabled val="1"/>
        </dgm:presLayoutVars>
      </dgm:prSet>
      <dgm:spPr/>
    </dgm:pt>
  </dgm:ptLst>
  <dgm:cxnLst>
    <dgm:cxn modelId="{F93F9D04-B83B-40DF-A376-CF2BDE4BB4A3}" srcId="{0AEFB255-BC39-447D-AD81-6E09C114FE12}" destId="{0E025ECA-DC6F-4539-86A7-249AE057B82D}" srcOrd="1" destOrd="0" parTransId="{A5A82FA3-8046-4120-824A-455E39FBBAA1}" sibTransId="{559050D9-B696-4A0A-959B-EE9A0EDC191A}"/>
    <dgm:cxn modelId="{9951781C-EFE7-4FD0-B918-4771C172D886}" srcId="{0AEFB255-BC39-447D-AD81-6E09C114FE12}" destId="{52F61763-9F05-459E-9136-E25AAC7A1449}" srcOrd="0" destOrd="0" parTransId="{46047E8F-C34B-43C1-A61E-6C0BE81E9161}" sibTransId="{C9945238-7248-482D-832F-CF6E61E6E947}"/>
    <dgm:cxn modelId="{C2FF5925-1183-42C3-8182-0791A2975C70}" srcId="{0AEFB255-BC39-447D-AD81-6E09C114FE12}" destId="{019A066F-D9BB-4F46-BD33-4FB52AAAF340}" srcOrd="4" destOrd="0" parTransId="{E37DE466-A3FD-43AA-AF19-78A139FF368B}" sibTransId="{60537CF8-F884-4147-AFCD-5EB2DDA249FC}"/>
    <dgm:cxn modelId="{30FA2C36-AA0A-48EA-9A54-6513709AB527}" type="presOf" srcId="{52F61763-9F05-459E-9136-E25AAC7A1449}" destId="{2CC9BF9F-7F3A-4A50-9B18-431F368DE1A5}" srcOrd="0" destOrd="0" presId="urn:microsoft.com/office/officeart/2005/8/layout/default"/>
    <dgm:cxn modelId="{3A480064-2C2B-4E36-B065-6D5D202CBA8E}" srcId="{0AEFB255-BC39-447D-AD81-6E09C114FE12}" destId="{169A93B9-DD27-4139-80E7-A9D94E839D2D}" srcOrd="3" destOrd="0" parTransId="{90770FA6-7489-4548-B0AC-25F66BBBF68C}" sibTransId="{F125E1A3-71F7-4511-8390-503A91C1B843}"/>
    <dgm:cxn modelId="{BB92EF6E-5B96-4FC0-B09F-534F9BBCE456}" type="presOf" srcId="{023CD8E0-3E7C-4EEC-BA3B-46A03DAEE0DD}" destId="{08AD27D6-C506-4D7B-85E7-CF45057CB5DB}" srcOrd="0" destOrd="0" presId="urn:microsoft.com/office/officeart/2005/8/layout/default"/>
    <dgm:cxn modelId="{C24AC177-7306-4910-8B66-1D54CB6B6846}" type="presOf" srcId="{0AEFB255-BC39-447D-AD81-6E09C114FE12}" destId="{04948B8E-0793-4ED4-8ABD-6D0DF2804E0B}" srcOrd="0" destOrd="0" presId="urn:microsoft.com/office/officeart/2005/8/layout/default"/>
    <dgm:cxn modelId="{2564FB7C-F421-486A-8D44-E0B5DBEEFB03}" type="presOf" srcId="{169A93B9-DD27-4139-80E7-A9D94E839D2D}" destId="{B36506CF-49BD-4E7C-9711-60CC731C7956}" srcOrd="0" destOrd="0" presId="urn:microsoft.com/office/officeart/2005/8/layout/default"/>
    <dgm:cxn modelId="{BA0B717F-B014-4538-BB7D-D227E8954899}" type="presOf" srcId="{0E025ECA-DC6F-4539-86A7-249AE057B82D}" destId="{B4C989C7-B591-45FD-9472-02D5609FB263}" srcOrd="0" destOrd="0" presId="urn:microsoft.com/office/officeart/2005/8/layout/default"/>
    <dgm:cxn modelId="{2DA89091-E70D-43D5-AD12-636A0258FDF2}" srcId="{0AEFB255-BC39-447D-AD81-6E09C114FE12}" destId="{A56D9C9E-313A-4DDE-A2F2-132E1A403004}" srcOrd="5" destOrd="0" parTransId="{A57BF31F-7969-494F-934E-4FD5172228E4}" sibTransId="{826E8F8E-C8CF-43B6-BD08-A3459FC6F19C}"/>
    <dgm:cxn modelId="{2D2B66A7-4ECD-4552-BA38-BE22D2538C03}" type="presOf" srcId="{019A066F-D9BB-4F46-BD33-4FB52AAAF340}" destId="{51E72AE6-810E-4E43-942E-59ACDD203E02}" srcOrd="0" destOrd="0" presId="urn:microsoft.com/office/officeart/2005/8/layout/default"/>
    <dgm:cxn modelId="{207089AE-A465-47CC-85DC-358AF0347C5B}" type="presOf" srcId="{A56D9C9E-313A-4DDE-A2F2-132E1A403004}" destId="{931DDFBA-E612-4CA1-BC9B-DCC6DC8AE8BC}" srcOrd="0" destOrd="0" presId="urn:microsoft.com/office/officeart/2005/8/layout/default"/>
    <dgm:cxn modelId="{2CF56ADC-CCEF-42AA-A7EB-275582D75B6B}" srcId="{0AEFB255-BC39-447D-AD81-6E09C114FE12}" destId="{023CD8E0-3E7C-4EEC-BA3B-46A03DAEE0DD}" srcOrd="2" destOrd="0" parTransId="{BEBA48FD-D81F-4509-92CA-4C07FDC3B45A}" sibTransId="{849F6E01-6031-45AA-BBD7-A63671936E0E}"/>
    <dgm:cxn modelId="{34CCD1EF-2BB6-4FF1-88DF-39818D02C2B0}" type="presParOf" srcId="{04948B8E-0793-4ED4-8ABD-6D0DF2804E0B}" destId="{2CC9BF9F-7F3A-4A50-9B18-431F368DE1A5}" srcOrd="0" destOrd="0" presId="urn:microsoft.com/office/officeart/2005/8/layout/default"/>
    <dgm:cxn modelId="{1A6AD79C-CA27-4425-BE0E-F4D3A96AAB7E}" type="presParOf" srcId="{04948B8E-0793-4ED4-8ABD-6D0DF2804E0B}" destId="{64E89FD2-BFFE-4FB2-A5D1-6818A05A669C}" srcOrd="1" destOrd="0" presId="urn:microsoft.com/office/officeart/2005/8/layout/default"/>
    <dgm:cxn modelId="{5DE0D01C-EC2C-4B6E-9900-CD7DE6CB37D5}" type="presParOf" srcId="{04948B8E-0793-4ED4-8ABD-6D0DF2804E0B}" destId="{B4C989C7-B591-45FD-9472-02D5609FB263}" srcOrd="2" destOrd="0" presId="urn:microsoft.com/office/officeart/2005/8/layout/default"/>
    <dgm:cxn modelId="{62C5E396-C109-455F-85B9-A928448F9450}" type="presParOf" srcId="{04948B8E-0793-4ED4-8ABD-6D0DF2804E0B}" destId="{379B7DEE-D234-402B-A924-25093A065256}" srcOrd="3" destOrd="0" presId="urn:microsoft.com/office/officeart/2005/8/layout/default"/>
    <dgm:cxn modelId="{94FE5277-B3AE-4051-B586-CDD834D6971F}" type="presParOf" srcId="{04948B8E-0793-4ED4-8ABD-6D0DF2804E0B}" destId="{08AD27D6-C506-4D7B-85E7-CF45057CB5DB}" srcOrd="4" destOrd="0" presId="urn:microsoft.com/office/officeart/2005/8/layout/default"/>
    <dgm:cxn modelId="{604150C3-0E69-4E43-85EA-4A9645094E26}" type="presParOf" srcId="{04948B8E-0793-4ED4-8ABD-6D0DF2804E0B}" destId="{FF478C69-0703-46E0-A26C-67B3BF34E8B2}" srcOrd="5" destOrd="0" presId="urn:microsoft.com/office/officeart/2005/8/layout/default"/>
    <dgm:cxn modelId="{F3F14AF7-69DD-4328-99E0-155C646A8920}" type="presParOf" srcId="{04948B8E-0793-4ED4-8ABD-6D0DF2804E0B}" destId="{B36506CF-49BD-4E7C-9711-60CC731C7956}" srcOrd="6" destOrd="0" presId="urn:microsoft.com/office/officeart/2005/8/layout/default"/>
    <dgm:cxn modelId="{E0D4C72D-3C28-4A3F-B2A7-C0C87B982376}" type="presParOf" srcId="{04948B8E-0793-4ED4-8ABD-6D0DF2804E0B}" destId="{C436C233-B5B3-4231-BE8F-D7877ECF2A1A}" srcOrd="7" destOrd="0" presId="urn:microsoft.com/office/officeart/2005/8/layout/default"/>
    <dgm:cxn modelId="{AA35B7CC-B75C-43E0-93FF-A73122B2B615}" type="presParOf" srcId="{04948B8E-0793-4ED4-8ABD-6D0DF2804E0B}" destId="{51E72AE6-810E-4E43-942E-59ACDD203E02}" srcOrd="8" destOrd="0" presId="urn:microsoft.com/office/officeart/2005/8/layout/default"/>
    <dgm:cxn modelId="{4D8F4A28-A07C-43AB-80D3-D0898384DC7C}" type="presParOf" srcId="{04948B8E-0793-4ED4-8ABD-6D0DF2804E0B}" destId="{C6F8BCAB-0C31-47F6-8311-6BF86AEDF7AD}" srcOrd="9" destOrd="0" presId="urn:microsoft.com/office/officeart/2005/8/layout/default"/>
    <dgm:cxn modelId="{2D5929D3-F6F6-4C28-9177-66DF4DEC8A94}" type="presParOf" srcId="{04948B8E-0793-4ED4-8ABD-6D0DF2804E0B}" destId="{931DDFBA-E612-4CA1-BC9B-DCC6DC8AE8BC}"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7E5B0-A502-4DAD-9536-D0B0AE67A24D}">
      <dsp:nvSpPr>
        <dsp:cNvPr id="0" name=""/>
        <dsp:cNvSpPr/>
      </dsp:nvSpPr>
      <dsp:spPr>
        <a:xfrm>
          <a:off x="0" y="0"/>
          <a:ext cx="9288654" cy="1257841"/>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kern="1200"/>
            <a:t>Akty indywidualne (nominacje, kary dyscyplinarne, decyzje administracyjne, rozstrzygnięcia)</a:t>
          </a:r>
          <a:endParaRPr lang="en-US" sz="2100" kern="1200"/>
        </a:p>
      </dsp:txBody>
      <dsp:txXfrm>
        <a:off x="36841" y="36841"/>
        <a:ext cx="7931345" cy="1184159"/>
      </dsp:txXfrm>
    </dsp:sp>
    <dsp:sp modelId="{9E470DBA-ABC7-46E1-811D-B433CF2F2AEC}">
      <dsp:nvSpPr>
        <dsp:cNvPr id="0" name=""/>
        <dsp:cNvSpPr/>
      </dsp:nvSpPr>
      <dsp:spPr>
        <a:xfrm>
          <a:off x="819587" y="1467481"/>
          <a:ext cx="9288654" cy="1257841"/>
        </a:xfrm>
        <a:prstGeom prst="roundRect">
          <a:avLst>
            <a:gd name="adj" fmla="val 10000"/>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kern="1200"/>
            <a:t>Akty generalne (zarządzenia, uchwały, regulaminy, statuty, polityki, strategie)</a:t>
          </a:r>
          <a:endParaRPr lang="en-US" sz="2100" kern="1200"/>
        </a:p>
      </dsp:txBody>
      <dsp:txXfrm>
        <a:off x="856428" y="1504322"/>
        <a:ext cx="7577788" cy="1184159"/>
      </dsp:txXfrm>
    </dsp:sp>
    <dsp:sp modelId="{CAF36198-1720-4FCE-BA02-A48A42224E22}">
      <dsp:nvSpPr>
        <dsp:cNvPr id="0" name=""/>
        <dsp:cNvSpPr/>
      </dsp:nvSpPr>
      <dsp:spPr>
        <a:xfrm>
          <a:off x="1639174" y="2934963"/>
          <a:ext cx="9288654" cy="1257841"/>
        </a:xfrm>
        <a:prstGeom prst="roundRect">
          <a:avLst>
            <a:gd name="adj" fmla="val 10000"/>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kern="1200"/>
            <a:t>Pozostałe akty: wytyczne, instrukcje, pisma okólne (tzw.generalne akty kierownictwa wewnętrznego), komunikaty, obwieszczenia, stanowiska, decyzje (nieadministracyjne)</a:t>
          </a:r>
          <a:endParaRPr lang="en-US" sz="2100" kern="1200"/>
        </a:p>
      </dsp:txBody>
      <dsp:txXfrm>
        <a:off x="1676015" y="2971804"/>
        <a:ext cx="7577788" cy="1184159"/>
      </dsp:txXfrm>
    </dsp:sp>
    <dsp:sp modelId="{01CD2555-98B5-4B95-B4BC-E7B627141826}">
      <dsp:nvSpPr>
        <dsp:cNvPr id="0" name=""/>
        <dsp:cNvSpPr/>
      </dsp:nvSpPr>
      <dsp:spPr>
        <a:xfrm>
          <a:off x="8471057" y="953863"/>
          <a:ext cx="817596" cy="817596"/>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55016" y="953863"/>
        <a:ext cx="449678" cy="615241"/>
      </dsp:txXfrm>
    </dsp:sp>
    <dsp:sp modelId="{30657B5F-8650-4CCA-9859-D99B8F3308B6}">
      <dsp:nvSpPr>
        <dsp:cNvPr id="0" name=""/>
        <dsp:cNvSpPr/>
      </dsp:nvSpPr>
      <dsp:spPr>
        <a:xfrm>
          <a:off x="9290644" y="2412959"/>
          <a:ext cx="817596" cy="817596"/>
        </a:xfrm>
        <a:prstGeom prst="downArrow">
          <a:avLst>
            <a:gd name="adj1" fmla="val 55000"/>
            <a:gd name="adj2" fmla="val 45000"/>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74603" y="2412959"/>
        <a:ext cx="449678" cy="615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0B2C3-AAEC-4253-93AF-851BA3A21AC2}">
      <dsp:nvSpPr>
        <dsp:cNvPr id="0" name=""/>
        <dsp:cNvSpPr/>
      </dsp:nvSpPr>
      <dsp:spPr>
        <a:xfrm>
          <a:off x="0" y="1036309"/>
          <a:ext cx="6666833" cy="159705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a:t>Organy uczelni</a:t>
          </a:r>
          <a:endParaRPr lang="en-US" sz="6500" kern="1200"/>
        </a:p>
      </dsp:txBody>
      <dsp:txXfrm>
        <a:off x="77962" y="1114271"/>
        <a:ext cx="6510909" cy="1441126"/>
      </dsp:txXfrm>
    </dsp:sp>
    <dsp:sp modelId="{BB6BFBE5-9DB9-4894-9E42-52978C211927}">
      <dsp:nvSpPr>
        <dsp:cNvPr id="0" name=""/>
        <dsp:cNvSpPr/>
      </dsp:nvSpPr>
      <dsp:spPr>
        <a:xfrm>
          <a:off x="0" y="2820560"/>
          <a:ext cx="6666833" cy="159705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a:t>Osoby funkcyjne</a:t>
          </a:r>
          <a:endParaRPr lang="en-US" sz="6500" kern="1200"/>
        </a:p>
      </dsp:txBody>
      <dsp:txXfrm>
        <a:off x="77962" y="2898522"/>
        <a:ext cx="6510909" cy="1441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444F0-A43B-4113-A261-67E5009D24E0}">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9F743B5-CAF4-407B-AB7C-8D32B4F76167}">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b="1" i="0" kern="1200"/>
            <a:t>Przestrzeganie prawa:</a:t>
          </a:r>
          <a:r>
            <a:rPr lang="pl-PL" sz="2300" b="0" i="0" kern="1200"/>
            <a:t> Akty generalne muszą być zgodne z prawem krajowym ( Konstytucja, pswn, rozporządzenia, inne przepisy wewnętrzne)</a:t>
          </a:r>
          <a:endParaRPr lang="en-US" sz="2300" kern="1200"/>
        </a:p>
      </dsp:txBody>
      <dsp:txXfrm>
        <a:off x="0" y="0"/>
        <a:ext cx="6666833" cy="1363480"/>
      </dsp:txXfrm>
    </dsp:sp>
    <dsp:sp modelId="{EA454905-602B-4104-9B32-082A495A2F47}">
      <dsp:nvSpPr>
        <dsp:cNvPr id="0" name=""/>
        <dsp:cNvSpPr/>
      </dsp:nvSpPr>
      <dsp:spPr>
        <a:xfrm>
          <a:off x="0" y="1363480"/>
          <a:ext cx="6666833" cy="0"/>
        </a:xfrm>
        <a:prstGeom prst="line">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w="12700" cap="flat" cmpd="sng" algn="ctr">
          <a:solidFill>
            <a:schemeClr val="accent2">
              <a:hueOff val="2147871"/>
              <a:satOff val="-6164"/>
              <a:lumOff val="-987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9540C66-BC15-43CD-A1B2-CA15B12B4122}">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b="1" kern="1200"/>
            <a:t>Zachowanie procedury stanowienia </a:t>
          </a:r>
          <a:r>
            <a:rPr lang="pl-PL" sz="2300" kern="1200"/>
            <a:t>( inicjatywa, konsultacje, publikacja)</a:t>
          </a:r>
          <a:endParaRPr lang="en-US" sz="2300" kern="1200"/>
        </a:p>
      </dsp:txBody>
      <dsp:txXfrm>
        <a:off x="0" y="1363480"/>
        <a:ext cx="6666833" cy="1363480"/>
      </dsp:txXfrm>
    </dsp:sp>
    <dsp:sp modelId="{41A898AE-4B07-4C63-B510-1ED2EDAD38A7}">
      <dsp:nvSpPr>
        <dsp:cNvPr id="0" name=""/>
        <dsp:cNvSpPr/>
      </dsp:nvSpPr>
      <dsp:spPr>
        <a:xfrm>
          <a:off x="0" y="2726960"/>
          <a:ext cx="6666833" cy="0"/>
        </a:xfrm>
        <a:prstGeom prst="line">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w="12700" cap="flat" cmpd="sng" algn="ctr">
          <a:solidFill>
            <a:schemeClr val="accent2">
              <a:hueOff val="4295743"/>
              <a:satOff val="-12329"/>
              <a:lumOff val="-1973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7674A92-40E1-468E-9348-932754C49396}">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b="1" i="0" kern="1200"/>
            <a:t>Przejrzystość:</a:t>
          </a:r>
          <a:r>
            <a:rPr lang="pl-PL" sz="2300" b="0" i="0" kern="1200"/>
            <a:t> Akty generalne powinny być jasne i łatwe do zrozumienia dla wszystkich zainteresowanych stron</a:t>
          </a:r>
          <a:endParaRPr lang="en-US" sz="2300" kern="1200"/>
        </a:p>
      </dsp:txBody>
      <dsp:txXfrm>
        <a:off x="0" y="2726960"/>
        <a:ext cx="6666833" cy="1363480"/>
      </dsp:txXfrm>
    </dsp:sp>
    <dsp:sp modelId="{D450120B-DF12-4351-8D56-FCDC83B0EFE7}">
      <dsp:nvSpPr>
        <dsp:cNvPr id="0" name=""/>
        <dsp:cNvSpPr/>
      </dsp:nvSpPr>
      <dsp:spPr>
        <a:xfrm>
          <a:off x="0" y="4090440"/>
          <a:ext cx="6666833" cy="0"/>
        </a:xfrm>
        <a:prstGeom prst="line">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w="12700" cap="flat" cmpd="sng" algn="ctr">
          <a:solidFill>
            <a:schemeClr val="accent2">
              <a:hueOff val="6443614"/>
              <a:satOff val="-18493"/>
              <a:lumOff val="-2960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7DC5329-CB8F-4AE8-A034-3B9A8E4FA8AA}">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b="1" i="0" kern="1200"/>
            <a:t>Aktualność:</a:t>
          </a:r>
          <a:r>
            <a:rPr lang="pl-PL" sz="2300" b="0" i="0" kern="1200"/>
            <a:t> Uczelnie powinny regularnie przeglądać i aktualizować swoje akty generalne, aby były zgodne z bieżącą sytuacją i przepisami prawa. </a:t>
          </a:r>
          <a:endParaRPr lang="en-US" sz="2300" kern="1200"/>
        </a:p>
      </dsp:txBody>
      <dsp:txXfrm>
        <a:off x="0" y="4090440"/>
        <a:ext cx="6666833" cy="1363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2B235-D331-4818-91FD-129AC958DEB5}">
      <dsp:nvSpPr>
        <dsp:cNvPr id="0" name=""/>
        <dsp:cNvSpPr/>
      </dsp:nvSpPr>
      <dsp:spPr>
        <a:xfrm>
          <a:off x="0" y="218749"/>
          <a:ext cx="6666833" cy="76167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b="1" kern="1200"/>
            <a:t>Wady związane z wejściem w życie:</a:t>
          </a:r>
          <a:endParaRPr lang="en-US" sz="3100" kern="1200"/>
        </a:p>
      </dsp:txBody>
      <dsp:txXfrm>
        <a:off x="37182" y="255931"/>
        <a:ext cx="6592469" cy="687306"/>
      </dsp:txXfrm>
    </dsp:sp>
    <dsp:sp modelId="{E0CABB08-394B-4E5B-B81F-D20CA1041BDF}">
      <dsp:nvSpPr>
        <dsp:cNvPr id="0" name=""/>
        <dsp:cNvSpPr/>
      </dsp:nvSpPr>
      <dsp:spPr>
        <a:xfrm>
          <a:off x="0" y="1069699"/>
          <a:ext cx="6666833" cy="761670"/>
        </a:xfrm>
        <a:prstGeom prst="roundRect">
          <a:avLst/>
        </a:prstGeom>
        <a:gradFill rotWithShape="0">
          <a:gsLst>
            <a:gs pos="0">
              <a:schemeClr val="accent5">
                <a:hueOff val="-2430430"/>
                <a:satOff val="-165"/>
                <a:lumOff val="392"/>
                <a:alphaOff val="0"/>
                <a:satMod val="103000"/>
                <a:lumMod val="102000"/>
                <a:tint val="94000"/>
              </a:schemeClr>
            </a:gs>
            <a:gs pos="50000">
              <a:schemeClr val="accent5">
                <a:hueOff val="-2430430"/>
                <a:satOff val="-165"/>
                <a:lumOff val="392"/>
                <a:alphaOff val="0"/>
                <a:satMod val="110000"/>
                <a:lumMod val="100000"/>
                <a:shade val="100000"/>
              </a:schemeClr>
            </a:gs>
            <a:gs pos="100000">
              <a:schemeClr val="accent5">
                <a:hueOff val="-2430430"/>
                <a:satOff val="-165"/>
                <a:lumOff val="39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Naruszenie obowiązku publikacji</a:t>
          </a:r>
          <a:endParaRPr lang="en-US" sz="3100" kern="1200"/>
        </a:p>
      </dsp:txBody>
      <dsp:txXfrm>
        <a:off x="37182" y="1106881"/>
        <a:ext cx="6592469" cy="687306"/>
      </dsp:txXfrm>
    </dsp:sp>
    <dsp:sp modelId="{67170B11-EA8B-4C8D-A679-122F044CA462}">
      <dsp:nvSpPr>
        <dsp:cNvPr id="0" name=""/>
        <dsp:cNvSpPr/>
      </dsp:nvSpPr>
      <dsp:spPr>
        <a:xfrm>
          <a:off x="0" y="1920649"/>
          <a:ext cx="6666833" cy="761670"/>
        </a:xfrm>
        <a:prstGeom prst="roundRect">
          <a:avLst/>
        </a:prstGeom>
        <a:gradFill rotWithShape="0">
          <a:gsLst>
            <a:gs pos="0">
              <a:schemeClr val="accent5">
                <a:hueOff val="-4860860"/>
                <a:satOff val="-330"/>
                <a:lumOff val="784"/>
                <a:alphaOff val="0"/>
                <a:satMod val="103000"/>
                <a:lumMod val="102000"/>
                <a:tint val="94000"/>
              </a:schemeClr>
            </a:gs>
            <a:gs pos="50000">
              <a:schemeClr val="accent5">
                <a:hueOff val="-4860860"/>
                <a:satOff val="-330"/>
                <a:lumOff val="784"/>
                <a:alphaOff val="0"/>
                <a:satMod val="110000"/>
                <a:lumMod val="100000"/>
                <a:shade val="100000"/>
              </a:schemeClr>
            </a:gs>
            <a:gs pos="100000">
              <a:schemeClr val="accent5">
                <a:hueOff val="-4860860"/>
                <a:satOff val="-330"/>
                <a:lumOff val="7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Naruszenie zakazu retroakcji prawa</a:t>
          </a:r>
          <a:endParaRPr lang="en-US" sz="3100" kern="1200"/>
        </a:p>
      </dsp:txBody>
      <dsp:txXfrm>
        <a:off x="37182" y="1957831"/>
        <a:ext cx="6592469" cy="687306"/>
      </dsp:txXfrm>
    </dsp:sp>
    <dsp:sp modelId="{940CF826-ADBE-444E-B2A0-A60009BCE7F2}">
      <dsp:nvSpPr>
        <dsp:cNvPr id="0" name=""/>
        <dsp:cNvSpPr/>
      </dsp:nvSpPr>
      <dsp:spPr>
        <a:xfrm>
          <a:off x="0" y="2771599"/>
          <a:ext cx="6666833" cy="761670"/>
        </a:xfrm>
        <a:prstGeom prst="roundRect">
          <a:avLst/>
        </a:prstGeom>
        <a:gradFill rotWithShape="0">
          <a:gsLst>
            <a:gs pos="0">
              <a:schemeClr val="accent5">
                <a:hueOff val="-7291290"/>
                <a:satOff val="-496"/>
                <a:lumOff val="1177"/>
                <a:alphaOff val="0"/>
                <a:satMod val="103000"/>
                <a:lumMod val="102000"/>
                <a:tint val="94000"/>
              </a:schemeClr>
            </a:gs>
            <a:gs pos="50000">
              <a:schemeClr val="accent5">
                <a:hueOff val="-7291290"/>
                <a:satOff val="-496"/>
                <a:lumOff val="1177"/>
                <a:alphaOff val="0"/>
                <a:satMod val="110000"/>
                <a:lumMod val="100000"/>
                <a:shade val="100000"/>
              </a:schemeClr>
            </a:gs>
            <a:gs pos="100000">
              <a:schemeClr val="accent5">
                <a:hueOff val="-7291290"/>
                <a:satOff val="-496"/>
                <a:lumOff val="117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Brak vacatio legis</a:t>
          </a:r>
          <a:endParaRPr lang="en-US" sz="3100" kern="1200"/>
        </a:p>
      </dsp:txBody>
      <dsp:txXfrm>
        <a:off x="37182" y="2808781"/>
        <a:ext cx="6592469" cy="687306"/>
      </dsp:txXfrm>
    </dsp:sp>
    <dsp:sp modelId="{B37E705E-2E5D-46F2-AEA0-62FB66B72EDE}">
      <dsp:nvSpPr>
        <dsp:cNvPr id="0" name=""/>
        <dsp:cNvSpPr/>
      </dsp:nvSpPr>
      <dsp:spPr>
        <a:xfrm>
          <a:off x="0" y="3622550"/>
          <a:ext cx="6666833" cy="761670"/>
        </a:xfrm>
        <a:prstGeom prst="roundRect">
          <a:avLst/>
        </a:prstGeom>
        <a:gradFill rotWithShape="0">
          <a:gsLst>
            <a:gs pos="0">
              <a:schemeClr val="accent5">
                <a:hueOff val="-9721720"/>
                <a:satOff val="-661"/>
                <a:lumOff val="1569"/>
                <a:alphaOff val="0"/>
                <a:satMod val="103000"/>
                <a:lumMod val="102000"/>
                <a:tint val="94000"/>
              </a:schemeClr>
            </a:gs>
            <a:gs pos="50000">
              <a:schemeClr val="accent5">
                <a:hueOff val="-9721720"/>
                <a:satOff val="-661"/>
                <a:lumOff val="1569"/>
                <a:alphaOff val="0"/>
                <a:satMod val="110000"/>
                <a:lumMod val="100000"/>
                <a:shade val="100000"/>
              </a:schemeClr>
            </a:gs>
            <a:gs pos="100000">
              <a:schemeClr val="accent5">
                <a:hueOff val="-9721720"/>
                <a:satOff val="-661"/>
                <a:lumOff val="15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Źle formułowane przepisy uchylające </a:t>
          </a:r>
          <a:endParaRPr lang="en-US" sz="3100" kern="1200"/>
        </a:p>
      </dsp:txBody>
      <dsp:txXfrm>
        <a:off x="37182" y="3659732"/>
        <a:ext cx="6592469" cy="687306"/>
      </dsp:txXfrm>
    </dsp:sp>
    <dsp:sp modelId="{52495176-D950-42AA-B649-3765AC1E22B2}">
      <dsp:nvSpPr>
        <dsp:cNvPr id="0" name=""/>
        <dsp:cNvSpPr/>
      </dsp:nvSpPr>
      <dsp:spPr>
        <a:xfrm>
          <a:off x="0" y="4473500"/>
          <a:ext cx="6666833" cy="76167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Braki w przepisach przejściowych</a:t>
          </a:r>
          <a:endParaRPr lang="en-US" sz="3100" kern="1200"/>
        </a:p>
      </dsp:txBody>
      <dsp:txXfrm>
        <a:off x="37182" y="4510682"/>
        <a:ext cx="6592469" cy="6873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D0269-A713-456E-8D68-AA0A213BEF4F}">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CD8046-B021-4894-A681-3281E2E55C98}">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kern="1200"/>
            <a:t>Ma ono charakter informacyjny lub instrukcyjny i może dotyczyć różnych spraw, np. zmian w harmonogramie zajęć, regulaminów, ważnych wydarzeń, procedur. </a:t>
          </a:r>
          <a:endParaRPr lang="en-US" sz="2600" kern="1200"/>
        </a:p>
      </dsp:txBody>
      <dsp:txXfrm>
        <a:off x="608661" y="692298"/>
        <a:ext cx="4508047" cy="2799040"/>
      </dsp:txXfrm>
    </dsp:sp>
    <dsp:sp modelId="{E27F9D05-2A93-46FE-BD21-8AC029A40BF2}">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E3286D-F847-4A7F-91BD-154C5A496D65}">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kern="1200"/>
            <a:t>Np. dziekan może poinformować pracowników i studentów o wprowadzeniu nowego regulaminu poprzez pismo okólne.</a:t>
          </a:r>
          <a:endParaRPr lang="en-US" sz="2600" kern="1200"/>
        </a:p>
      </dsp:txBody>
      <dsp:txXfrm>
        <a:off x="6331365" y="692298"/>
        <a:ext cx="4508047" cy="27990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3D44D-92A2-4247-A0FF-78329E1B744D}">
      <dsp:nvSpPr>
        <dsp:cNvPr id="0" name=""/>
        <dsp:cNvSpPr/>
      </dsp:nvSpPr>
      <dsp:spPr>
        <a:xfrm>
          <a:off x="0" y="524133"/>
          <a:ext cx="2918936" cy="185352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350D2B-AF0D-4BCE-AAAF-D9FECBC720B8}">
      <dsp:nvSpPr>
        <dsp:cNvPr id="0" name=""/>
        <dsp:cNvSpPr/>
      </dsp:nvSpPr>
      <dsp:spPr>
        <a:xfrm>
          <a:off x="324326" y="832243"/>
          <a:ext cx="2918936" cy="185352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a:t>moment publikacji aktu –zasadniczo przed wejściem aktu w życie</a:t>
          </a:r>
          <a:endParaRPr lang="en-US" sz="1900" kern="1200"/>
        </a:p>
      </dsp:txBody>
      <dsp:txXfrm>
        <a:off x="378614" y="886531"/>
        <a:ext cx="2810360" cy="1744948"/>
      </dsp:txXfrm>
    </dsp:sp>
    <dsp:sp modelId="{094DBB7F-EF59-4D83-AF38-82AC105D9BC4}">
      <dsp:nvSpPr>
        <dsp:cNvPr id="0" name=""/>
        <dsp:cNvSpPr/>
      </dsp:nvSpPr>
      <dsp:spPr>
        <a:xfrm>
          <a:off x="3567588" y="524133"/>
          <a:ext cx="2918936" cy="185352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0C7E53-1FBD-4380-BE8E-2040E4C672C2}">
      <dsp:nvSpPr>
        <dsp:cNvPr id="0" name=""/>
        <dsp:cNvSpPr/>
      </dsp:nvSpPr>
      <dsp:spPr>
        <a:xfrm>
          <a:off x="3891915" y="832243"/>
          <a:ext cx="2918936" cy="185352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a:t>mimo braku obowiązku publikowania aktów prawa wewnętrznego, postuluje się ich publikowanie ze względu na treść w nich zawartą</a:t>
          </a:r>
          <a:endParaRPr lang="en-US" sz="1900" kern="1200"/>
        </a:p>
      </dsp:txBody>
      <dsp:txXfrm>
        <a:off x="3946203" y="886531"/>
        <a:ext cx="2810360" cy="1744948"/>
      </dsp:txXfrm>
    </dsp:sp>
    <dsp:sp modelId="{3B60EAC8-F6F7-4AB1-9F20-B858751005F9}">
      <dsp:nvSpPr>
        <dsp:cNvPr id="0" name=""/>
        <dsp:cNvSpPr/>
      </dsp:nvSpPr>
      <dsp:spPr>
        <a:xfrm>
          <a:off x="7135177" y="524133"/>
          <a:ext cx="2918936" cy="185352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073F17-8DB7-48EF-B30D-6E43E9ED22F0}">
      <dsp:nvSpPr>
        <dsp:cNvPr id="0" name=""/>
        <dsp:cNvSpPr/>
      </dsp:nvSpPr>
      <dsp:spPr>
        <a:xfrm>
          <a:off x="7459503" y="832243"/>
          <a:ext cx="2918936" cy="185352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a:t>minimalny obowiązek to przesłanie wewnętrznymi kanałami</a:t>
          </a:r>
          <a:endParaRPr lang="en-US" sz="1900" kern="1200"/>
        </a:p>
      </dsp:txBody>
      <dsp:txXfrm>
        <a:off x="7513791" y="886531"/>
        <a:ext cx="2810360" cy="17449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047D9-0F97-4216-B6F7-5D8E5CA0CED3}">
      <dsp:nvSpPr>
        <dsp:cNvPr id="0" name=""/>
        <dsp:cNvSpPr/>
      </dsp:nvSpPr>
      <dsp:spPr>
        <a:xfrm>
          <a:off x="684914" y="764702"/>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817935-A438-41CF-9423-B746971D335E}">
      <dsp:nvSpPr>
        <dsp:cNvPr id="0" name=""/>
        <dsp:cNvSpPr/>
      </dsp:nvSpPr>
      <dsp:spPr>
        <a:xfrm>
          <a:off x="918914" y="998702"/>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6D71C5-E0F9-4DAF-A7B2-31B57E087D9C}">
      <dsp:nvSpPr>
        <dsp:cNvPr id="0" name=""/>
        <dsp:cNvSpPr/>
      </dsp:nvSpPr>
      <dsp:spPr>
        <a:xfrm>
          <a:off x="333914" y="22047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Rektor i senat</a:t>
          </a:r>
          <a:endParaRPr lang="en-US" sz="1200" kern="1200"/>
        </a:p>
      </dsp:txBody>
      <dsp:txXfrm>
        <a:off x="333914" y="2204702"/>
        <a:ext cx="1800000" cy="720000"/>
      </dsp:txXfrm>
    </dsp:sp>
    <dsp:sp modelId="{F29E00EB-436E-4894-8714-BDA66669646C}">
      <dsp:nvSpPr>
        <dsp:cNvPr id="0" name=""/>
        <dsp:cNvSpPr/>
      </dsp:nvSpPr>
      <dsp:spPr>
        <a:xfrm>
          <a:off x="2799914" y="764702"/>
          <a:ext cx="1098000" cy="1098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E05B0B-0668-4ED0-885F-4170538C24BF}">
      <dsp:nvSpPr>
        <dsp:cNvPr id="0" name=""/>
        <dsp:cNvSpPr/>
      </dsp:nvSpPr>
      <dsp:spPr>
        <a:xfrm>
          <a:off x="3033914" y="998702"/>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F33391-957E-4A90-B5A6-C9184380B8E7}">
      <dsp:nvSpPr>
        <dsp:cNvPr id="0" name=""/>
        <dsp:cNvSpPr/>
      </dsp:nvSpPr>
      <dsp:spPr>
        <a:xfrm>
          <a:off x="2448914" y="22047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Komisja senacka/ zespoły ds.nadzoru nad aktami wewnętrznymi</a:t>
          </a:r>
          <a:endParaRPr lang="en-US" sz="1200" kern="1200"/>
        </a:p>
      </dsp:txBody>
      <dsp:txXfrm>
        <a:off x="2448914" y="2204702"/>
        <a:ext cx="1800000" cy="720000"/>
      </dsp:txXfrm>
    </dsp:sp>
    <dsp:sp modelId="{51814743-79DA-492B-8858-D16AD3390833}">
      <dsp:nvSpPr>
        <dsp:cNvPr id="0" name=""/>
        <dsp:cNvSpPr/>
      </dsp:nvSpPr>
      <dsp:spPr>
        <a:xfrm>
          <a:off x="4914914" y="764702"/>
          <a:ext cx="1098000" cy="10980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CC5264-8BD5-4FD4-84BD-D115B275662F}">
      <dsp:nvSpPr>
        <dsp:cNvPr id="0" name=""/>
        <dsp:cNvSpPr/>
      </dsp:nvSpPr>
      <dsp:spPr>
        <a:xfrm>
          <a:off x="5148914" y="998702"/>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423616-D8DF-49A0-8E66-83D8B1EDA393}">
      <dsp:nvSpPr>
        <dsp:cNvPr id="0" name=""/>
        <dsp:cNvSpPr/>
      </dsp:nvSpPr>
      <dsp:spPr>
        <a:xfrm>
          <a:off x="4563914" y="22047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Związki zawodowe</a:t>
          </a:r>
          <a:endParaRPr lang="en-US" sz="1200" kern="1200"/>
        </a:p>
      </dsp:txBody>
      <dsp:txXfrm>
        <a:off x="4563914" y="2204702"/>
        <a:ext cx="1800000" cy="720000"/>
      </dsp:txXfrm>
    </dsp:sp>
    <dsp:sp modelId="{63F9E306-684C-4D7A-AEDB-F7D222D88DB0}">
      <dsp:nvSpPr>
        <dsp:cNvPr id="0" name=""/>
        <dsp:cNvSpPr/>
      </dsp:nvSpPr>
      <dsp:spPr>
        <a:xfrm>
          <a:off x="7029914" y="764702"/>
          <a:ext cx="1098000" cy="109800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4B9D99-BD32-48AC-BF2F-97E1655071ED}">
      <dsp:nvSpPr>
        <dsp:cNvPr id="0" name=""/>
        <dsp:cNvSpPr/>
      </dsp:nvSpPr>
      <dsp:spPr>
        <a:xfrm>
          <a:off x="7263914" y="998702"/>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2F4981-8DF5-43CA-AECC-1A9877807D49}">
      <dsp:nvSpPr>
        <dsp:cNvPr id="0" name=""/>
        <dsp:cNvSpPr/>
      </dsp:nvSpPr>
      <dsp:spPr>
        <a:xfrm>
          <a:off x="6678914" y="22047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Rzecznik praw i wartości akademickich </a:t>
          </a:r>
          <a:endParaRPr lang="en-US" sz="1200" kern="1200"/>
        </a:p>
      </dsp:txBody>
      <dsp:txXfrm>
        <a:off x="6678914" y="2204702"/>
        <a:ext cx="1800000" cy="720000"/>
      </dsp:txXfrm>
    </dsp:sp>
    <dsp:sp modelId="{5255560E-39B8-40D7-BAC2-72061E9EB097}">
      <dsp:nvSpPr>
        <dsp:cNvPr id="0" name=""/>
        <dsp:cNvSpPr/>
      </dsp:nvSpPr>
      <dsp:spPr>
        <a:xfrm>
          <a:off x="9144914" y="764702"/>
          <a:ext cx="1098000" cy="1098000"/>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A588D1-D1B8-40F2-85A1-E53923D7A683}">
      <dsp:nvSpPr>
        <dsp:cNvPr id="0" name=""/>
        <dsp:cNvSpPr/>
      </dsp:nvSpPr>
      <dsp:spPr>
        <a:xfrm>
          <a:off x="9378914" y="998702"/>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1EB552-BAED-40D2-98E1-BD48D873A1B6}">
      <dsp:nvSpPr>
        <dsp:cNvPr id="0" name=""/>
        <dsp:cNvSpPr/>
      </dsp:nvSpPr>
      <dsp:spPr>
        <a:xfrm>
          <a:off x="8793914" y="22047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Kontrola społeczna wspólnoty akademickiej</a:t>
          </a:r>
          <a:endParaRPr lang="en-US" sz="1200" kern="1200"/>
        </a:p>
      </dsp:txBody>
      <dsp:txXfrm>
        <a:off x="8793914" y="2204702"/>
        <a:ext cx="180000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C9BF9F-7F3A-4A50-9B18-431F368DE1A5}">
      <dsp:nvSpPr>
        <dsp:cNvPr id="0" name=""/>
        <dsp:cNvSpPr/>
      </dsp:nvSpPr>
      <dsp:spPr>
        <a:xfrm>
          <a:off x="930572" y="3032"/>
          <a:ext cx="2833338" cy="170000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legalność, </a:t>
          </a:r>
          <a:endParaRPr lang="en-US" sz="2700" kern="1200"/>
        </a:p>
      </dsp:txBody>
      <dsp:txXfrm>
        <a:off x="930572" y="3032"/>
        <a:ext cx="2833338" cy="1700003"/>
      </dsp:txXfrm>
    </dsp:sp>
    <dsp:sp modelId="{B4C989C7-B591-45FD-9472-02D5609FB263}">
      <dsp:nvSpPr>
        <dsp:cNvPr id="0" name=""/>
        <dsp:cNvSpPr/>
      </dsp:nvSpPr>
      <dsp:spPr>
        <a:xfrm>
          <a:off x="4047245" y="3032"/>
          <a:ext cx="2833338" cy="1700003"/>
        </a:xfrm>
        <a:prstGeom prst="rect">
          <a:avLst/>
        </a:prstGeom>
        <a:solidFill>
          <a:schemeClr val="accent5">
            <a:hueOff val="-2430430"/>
            <a:satOff val="-165"/>
            <a:lumOff val="39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celowość, </a:t>
          </a:r>
          <a:endParaRPr lang="en-US" sz="2700" kern="1200"/>
        </a:p>
      </dsp:txBody>
      <dsp:txXfrm>
        <a:off x="4047245" y="3032"/>
        <a:ext cx="2833338" cy="1700003"/>
      </dsp:txXfrm>
    </dsp:sp>
    <dsp:sp modelId="{08AD27D6-C506-4D7B-85E7-CF45057CB5DB}">
      <dsp:nvSpPr>
        <dsp:cNvPr id="0" name=""/>
        <dsp:cNvSpPr/>
      </dsp:nvSpPr>
      <dsp:spPr>
        <a:xfrm>
          <a:off x="7163917" y="3032"/>
          <a:ext cx="2833338" cy="1700003"/>
        </a:xfrm>
        <a:prstGeom prst="rect">
          <a:avLst/>
        </a:prstGeom>
        <a:solidFill>
          <a:schemeClr val="accent5">
            <a:hueOff val="-4860860"/>
            <a:satOff val="-330"/>
            <a:lumOff val="78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rzetelność,</a:t>
          </a:r>
          <a:endParaRPr lang="en-US" sz="2700" kern="1200"/>
        </a:p>
      </dsp:txBody>
      <dsp:txXfrm>
        <a:off x="7163917" y="3032"/>
        <a:ext cx="2833338" cy="1700003"/>
      </dsp:txXfrm>
    </dsp:sp>
    <dsp:sp modelId="{B36506CF-49BD-4E7C-9711-60CC731C7956}">
      <dsp:nvSpPr>
        <dsp:cNvPr id="0" name=""/>
        <dsp:cNvSpPr/>
      </dsp:nvSpPr>
      <dsp:spPr>
        <a:xfrm>
          <a:off x="930572" y="1986369"/>
          <a:ext cx="2833338" cy="1700003"/>
        </a:xfrm>
        <a:prstGeom prst="rect">
          <a:avLst/>
        </a:prstGeom>
        <a:solidFill>
          <a:schemeClr val="accent5">
            <a:hueOff val="-7291290"/>
            <a:satOff val="-496"/>
            <a:lumOff val="11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gospodarność,</a:t>
          </a:r>
          <a:endParaRPr lang="en-US" sz="2700" kern="1200"/>
        </a:p>
      </dsp:txBody>
      <dsp:txXfrm>
        <a:off x="930572" y="1986369"/>
        <a:ext cx="2833338" cy="1700003"/>
      </dsp:txXfrm>
    </dsp:sp>
    <dsp:sp modelId="{51E72AE6-810E-4E43-942E-59ACDD203E02}">
      <dsp:nvSpPr>
        <dsp:cNvPr id="0" name=""/>
        <dsp:cNvSpPr/>
      </dsp:nvSpPr>
      <dsp:spPr>
        <a:xfrm>
          <a:off x="4047245" y="1986369"/>
          <a:ext cx="2833338" cy="1700003"/>
        </a:xfrm>
        <a:prstGeom prst="rect">
          <a:avLst/>
        </a:prstGeom>
        <a:solidFill>
          <a:schemeClr val="accent5">
            <a:hueOff val="-9721720"/>
            <a:satOff val="-661"/>
            <a:lumOff val="156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zgodności ze strategią,</a:t>
          </a:r>
          <a:endParaRPr lang="en-US" sz="2700" kern="1200"/>
        </a:p>
      </dsp:txBody>
      <dsp:txXfrm>
        <a:off x="4047245" y="1986369"/>
        <a:ext cx="2833338" cy="1700003"/>
      </dsp:txXfrm>
    </dsp:sp>
    <dsp:sp modelId="{931DDFBA-E612-4CA1-BC9B-DCC6DC8AE8BC}">
      <dsp:nvSpPr>
        <dsp:cNvPr id="0" name=""/>
        <dsp:cNvSpPr/>
      </dsp:nvSpPr>
      <dsp:spPr>
        <a:xfrm>
          <a:off x="7163917" y="1986369"/>
          <a:ext cx="2833338" cy="1700003"/>
        </a:xfrm>
        <a:prstGeom prst="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a:t>zgodność z ważnym interesem uczelni</a:t>
          </a:r>
          <a:endParaRPr lang="en-US" sz="2700" kern="1200"/>
        </a:p>
      </dsp:txBody>
      <dsp:txXfrm>
        <a:off x="7163917" y="1986369"/>
        <a:ext cx="2833338" cy="170000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6E5E6F-A3FF-D1B2-C829-A718E058B85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E46FB29C-6BDC-83B4-6E16-4FCA537675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AAFBF027-3588-0245-DFBD-A596E52D21D9}"/>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BC9680C0-DEC3-FB99-9726-E0C39A1C28E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363C51B-9AB7-7422-311B-3ADB3159FE9D}"/>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181515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5D88B0-BFF2-A09C-82F2-E6B04ABAF2A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4E473B65-6584-257C-CC2D-D3D7F13D66A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7BD40D6-C30D-49F1-ADC9-8617E387592A}"/>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AE4B9D51-554E-49E5-85DD-056592E94DB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79E0F04-99FF-5BD9-861F-037BCD83A031}"/>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38668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65DF655-FB9D-65C7-A551-A43E534440A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BA52B197-80B6-AC6F-CA31-87746DC93415}"/>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06C6B32-0F72-4FFC-7963-7DD513BE6756}"/>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B97CBEA8-E80C-222E-D66B-C0D5E79751C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6867925-50F0-FDE3-48D6-FEB0559DCF6B}"/>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123689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CA4AF-3429-D7F9-E428-ADD4F4831B1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92B3C64-6CF6-E873-B804-DCFC4407EDC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77C315F-4BEC-59A0-C148-89644A0A7806}"/>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F3EAF4B3-44F3-3D88-33CE-5A19C42013B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8E8181F-986E-6D14-6F0E-2E6C771C0A20}"/>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57398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7120EC-F05C-0681-21C4-0CC7722E303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92FC2AE6-A3DE-3253-8117-A5C9C498D82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1B2EFD68-4C86-1A74-53AA-BCCD7406FAB5}"/>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1022C5AC-C7BA-0ABC-D8F4-FAD794C47EC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3C2B9F3-42D7-A74F-3D95-D62A5F37F0D8}"/>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10482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439701-587E-9BE2-8EFF-86106E7B10C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CB9DEFD-283A-5653-CF5B-D27FA105901D}"/>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FA09B15C-701B-6B29-5290-01A8DFA5200D}"/>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CF2342F-2AC0-7BBE-FA0A-DABA4FF5DBA0}"/>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6" name="Symbol zastępczy stopki 5">
            <a:extLst>
              <a:ext uri="{FF2B5EF4-FFF2-40B4-BE49-F238E27FC236}">
                <a16:creationId xmlns:a16="http://schemas.microsoft.com/office/drawing/2014/main" id="{DB8B6902-91F8-4A93-9C40-F35B8AC0542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D48E140-1E87-E993-FE62-EBEA0D9B1689}"/>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1757862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A1115-F395-C70E-64A2-2569F6D2D12B}"/>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6198F26-87D3-C7CB-8EC2-549D2516F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31D0323-C186-7D44-33A6-EE6051AFDD6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F809ABC-5A3F-0979-D66B-6E36A74EEC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B04FC10C-78F3-79D3-43FC-866CE242347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4ABAD5D-8E30-8BCE-A3D4-731AD23AF7BB}"/>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8" name="Symbol zastępczy stopki 7">
            <a:extLst>
              <a:ext uri="{FF2B5EF4-FFF2-40B4-BE49-F238E27FC236}">
                <a16:creationId xmlns:a16="http://schemas.microsoft.com/office/drawing/2014/main" id="{BDCA9BB0-31EA-4D27-9A35-2817BFB23C4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F2E9F26-74BD-6ACD-3949-8C97E0C4170F}"/>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3673676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DAD55F-646D-DA9B-EEE8-9B050B4AABD9}"/>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CE3FF2C-CB9A-6C33-26F3-DB2F20F29DFE}"/>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4" name="Symbol zastępczy stopki 3">
            <a:extLst>
              <a:ext uri="{FF2B5EF4-FFF2-40B4-BE49-F238E27FC236}">
                <a16:creationId xmlns:a16="http://schemas.microsoft.com/office/drawing/2014/main" id="{CB2013EB-2136-3239-03A8-30BE8D7CF29F}"/>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0080F5FB-52F1-B418-69EC-BDA7E24E9885}"/>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76048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9E80C9DA-0B3D-3C66-8EC0-2134D7583105}"/>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3" name="Symbol zastępczy stopki 2">
            <a:extLst>
              <a:ext uri="{FF2B5EF4-FFF2-40B4-BE49-F238E27FC236}">
                <a16:creationId xmlns:a16="http://schemas.microsoft.com/office/drawing/2014/main" id="{303BCD7A-E996-6036-C727-96A0A9CB67E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006FD61-45F5-FAAE-B909-0F4293CE13A7}"/>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3315746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C71B47-BCA8-0C37-3DF6-1B47A5023B0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D0B4EA4-8761-99A3-58E5-833425EEFA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4046C1E-E7F0-DCC7-80D5-380612563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7E94C8A-ABDD-0F6F-23C3-4A2D83EC4BD4}"/>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6" name="Symbol zastępczy stopki 5">
            <a:extLst>
              <a:ext uri="{FF2B5EF4-FFF2-40B4-BE49-F238E27FC236}">
                <a16:creationId xmlns:a16="http://schemas.microsoft.com/office/drawing/2014/main" id="{A704DB74-DFAF-3A0B-AD3E-05B8700E912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6F8E47C-4370-ADB1-6BF7-A597733A6C1F}"/>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3861096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8C0219-4ACE-2131-07F9-0B6EE064CF2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F7BFEB5-A0F1-AE37-766C-9FCC0A2BD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18D795E-DD54-C32C-7330-A532B4D538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079A56B-DA41-F766-112D-86D1D6208794}"/>
              </a:ext>
            </a:extLst>
          </p:cNvPr>
          <p:cNvSpPr>
            <a:spLocks noGrp="1"/>
          </p:cNvSpPr>
          <p:nvPr>
            <p:ph type="dt" sz="half" idx="10"/>
          </p:nvPr>
        </p:nvSpPr>
        <p:spPr/>
        <p:txBody>
          <a:bodyPr/>
          <a:lstStyle/>
          <a:p>
            <a:fld id="{26DD8E9C-8998-4BC9-B6CB-7088A0C46166}" type="datetimeFigureOut">
              <a:rPr lang="pl-PL" smtClean="0"/>
              <a:t>17.06.2025</a:t>
            </a:fld>
            <a:endParaRPr lang="pl-PL"/>
          </a:p>
        </p:txBody>
      </p:sp>
      <p:sp>
        <p:nvSpPr>
          <p:cNvPr id="6" name="Symbol zastępczy stopki 5">
            <a:extLst>
              <a:ext uri="{FF2B5EF4-FFF2-40B4-BE49-F238E27FC236}">
                <a16:creationId xmlns:a16="http://schemas.microsoft.com/office/drawing/2014/main" id="{ACF2E987-0797-687F-BC7B-164A0DA22D7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1D97D37-C085-CC07-04A5-703B8ACF2D78}"/>
              </a:ext>
            </a:extLst>
          </p:cNvPr>
          <p:cNvSpPr>
            <a:spLocks noGrp="1"/>
          </p:cNvSpPr>
          <p:nvPr>
            <p:ph type="sldNum" sz="quarter" idx="12"/>
          </p:nvPr>
        </p:nvSpPr>
        <p:spPr/>
        <p:txBody>
          <a:bodyPr/>
          <a:lstStyle/>
          <a:p>
            <a:fld id="{18F90FA7-841D-4AEE-B7A8-312A95B4F637}" type="slidenum">
              <a:rPr lang="pl-PL" smtClean="0"/>
              <a:t>‹#›</a:t>
            </a:fld>
            <a:endParaRPr lang="pl-PL"/>
          </a:p>
        </p:txBody>
      </p:sp>
    </p:spTree>
    <p:extLst>
      <p:ext uri="{BB962C8B-B14F-4D97-AF65-F5344CB8AC3E}">
        <p14:creationId xmlns:p14="http://schemas.microsoft.com/office/powerpoint/2010/main" val="40721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42FC168-325E-6CFD-AE01-A09E7DE565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D001DFC-1D47-AC6C-569C-5B769829B3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F993589-CA7E-7730-9EC6-DB2B5BC338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DD8E9C-8998-4BC9-B6CB-7088A0C46166}" type="datetimeFigureOut">
              <a:rPr lang="pl-PL" smtClean="0"/>
              <a:t>17.06.2025</a:t>
            </a:fld>
            <a:endParaRPr lang="pl-PL"/>
          </a:p>
        </p:txBody>
      </p:sp>
      <p:sp>
        <p:nvSpPr>
          <p:cNvPr id="5" name="Symbol zastępczy stopki 4">
            <a:extLst>
              <a:ext uri="{FF2B5EF4-FFF2-40B4-BE49-F238E27FC236}">
                <a16:creationId xmlns:a16="http://schemas.microsoft.com/office/drawing/2014/main" id="{10C6CB8C-3002-EBA9-9159-DDBAB187C5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ymbol zastępczy numeru slajdu 5">
            <a:extLst>
              <a:ext uri="{FF2B5EF4-FFF2-40B4-BE49-F238E27FC236}">
                <a16:creationId xmlns:a16="http://schemas.microsoft.com/office/drawing/2014/main" id="{813EB7F3-6630-938C-4F68-78EAEC1197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8F90FA7-841D-4AEE-B7A8-312A95B4F637}" type="slidenum">
              <a:rPr lang="pl-PL" smtClean="0"/>
              <a:t>‹#›</a:t>
            </a:fld>
            <a:endParaRPr lang="pl-PL"/>
          </a:p>
        </p:txBody>
      </p:sp>
    </p:spTree>
    <p:extLst>
      <p:ext uri="{BB962C8B-B14F-4D97-AF65-F5344CB8AC3E}">
        <p14:creationId xmlns:p14="http://schemas.microsoft.com/office/powerpoint/2010/main" val="2668282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58668A-3411-4A6E-1762-03446E3734A2}"/>
              </a:ext>
            </a:extLst>
          </p:cNvPr>
          <p:cNvSpPr>
            <a:spLocks noGrp="1"/>
          </p:cNvSpPr>
          <p:nvPr>
            <p:ph type="ctrTitle"/>
          </p:nvPr>
        </p:nvSpPr>
        <p:spPr>
          <a:xfrm>
            <a:off x="6590662" y="4267832"/>
            <a:ext cx="4805996" cy="1297115"/>
          </a:xfrm>
        </p:spPr>
        <p:txBody>
          <a:bodyPr anchor="t">
            <a:normAutofit/>
          </a:bodyPr>
          <a:lstStyle/>
          <a:p>
            <a:pPr algn="l"/>
            <a:r>
              <a:rPr lang="pl-PL" sz="3700" b="1" dirty="0">
                <a:solidFill>
                  <a:schemeClr val="tx2"/>
                </a:solidFill>
              </a:rPr>
              <a:t>Generalne akty prawa zakładowego w uczelni</a:t>
            </a:r>
            <a:endParaRPr lang="pl-PL" sz="3700" dirty="0">
              <a:solidFill>
                <a:schemeClr val="tx2"/>
              </a:solidFill>
            </a:endParaRPr>
          </a:p>
        </p:txBody>
      </p:sp>
      <p:sp>
        <p:nvSpPr>
          <p:cNvPr id="3" name="Podtytuł 2">
            <a:extLst>
              <a:ext uri="{FF2B5EF4-FFF2-40B4-BE49-F238E27FC236}">
                <a16:creationId xmlns:a16="http://schemas.microsoft.com/office/drawing/2014/main" id="{EFF2FA33-3335-0EC5-F38C-75390F1B5E56}"/>
              </a:ext>
            </a:extLst>
          </p:cNvPr>
          <p:cNvSpPr>
            <a:spLocks noGrp="1"/>
          </p:cNvSpPr>
          <p:nvPr>
            <p:ph type="subTitle" idx="1"/>
          </p:nvPr>
        </p:nvSpPr>
        <p:spPr>
          <a:xfrm>
            <a:off x="6676103" y="1293054"/>
            <a:ext cx="4720554" cy="1469812"/>
          </a:xfrm>
        </p:spPr>
        <p:txBody>
          <a:bodyPr anchor="b">
            <a:normAutofit lnSpcReduction="10000"/>
          </a:bodyPr>
          <a:lstStyle/>
          <a:p>
            <a:r>
              <a:rPr lang="pl-PL" sz="2000" dirty="0"/>
              <a:t>r.pr. dr hab. Agnieszka Ziółkowska, prof. UŚ</a:t>
            </a:r>
          </a:p>
          <a:p>
            <a:r>
              <a:rPr lang="pl-PL" sz="2000" dirty="0"/>
              <a:t>Zespół Badawczy Instytucji Postępowania Administracyjnego i </a:t>
            </a:r>
            <a:r>
              <a:rPr lang="pl-PL" sz="2000" dirty="0" err="1"/>
              <a:t>Sądowoadministracyjnego</a:t>
            </a:r>
            <a:r>
              <a:rPr lang="pl-PL" sz="2000" dirty="0"/>
              <a:t> WPIA UŚ</a:t>
            </a:r>
          </a:p>
          <a:p>
            <a:pPr algn="l"/>
            <a:endParaRPr lang="pl-PL" sz="2000" dirty="0">
              <a:solidFill>
                <a:schemeClr val="tx2"/>
              </a:solidFill>
            </a:endParaRPr>
          </a:p>
        </p:txBody>
      </p:sp>
      <p:pic>
        <p:nvPicPr>
          <p:cNvPr id="7" name="Graphic 6" descr="Scales of Justice">
            <a:extLst>
              <a:ext uri="{FF2B5EF4-FFF2-40B4-BE49-F238E27FC236}">
                <a16:creationId xmlns:a16="http://schemas.microsoft.com/office/drawing/2014/main" id="{82F58D1A-136B-8FB4-1767-1C7856C163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2390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1A25C3B8-DD73-20AB-A3A0-4EFDC3EABE74}"/>
              </a:ext>
            </a:extLst>
          </p:cNvPr>
          <p:cNvSpPr>
            <a:spLocks noGrp="1"/>
          </p:cNvSpPr>
          <p:nvPr>
            <p:ph type="title"/>
          </p:nvPr>
        </p:nvSpPr>
        <p:spPr>
          <a:xfrm>
            <a:off x="826396" y="586855"/>
            <a:ext cx="4230100"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1C10398C-BC6C-C819-93F8-AB35106692C1}"/>
              </a:ext>
            </a:extLst>
          </p:cNvPr>
          <p:cNvSpPr>
            <a:spLocks noGrp="1"/>
          </p:cNvSpPr>
          <p:nvPr>
            <p:ph idx="1"/>
          </p:nvPr>
        </p:nvSpPr>
        <p:spPr>
          <a:xfrm>
            <a:off x="6503158" y="649480"/>
            <a:ext cx="4862447" cy="5546047"/>
          </a:xfrm>
        </p:spPr>
        <p:txBody>
          <a:bodyPr anchor="ctr">
            <a:normAutofit/>
          </a:bodyPr>
          <a:lstStyle/>
          <a:p>
            <a:pPr marL="0" indent="0">
              <a:buNone/>
            </a:pPr>
            <a:r>
              <a:rPr lang="pl-PL" sz="2000" b="1">
                <a:latin typeface="Calibri" panose="020F0502020204030204" pitchFamily="34" charset="0"/>
                <a:cs typeface="Calibri" panose="020F0502020204030204" pitchFamily="34" charset="0"/>
              </a:rPr>
              <a:t>Wady procesu stanowienia</a:t>
            </a:r>
            <a:r>
              <a:rPr lang="pl-PL" sz="2000">
                <a:latin typeface="Calibri" panose="020F0502020204030204" pitchFamily="34" charset="0"/>
                <a:cs typeface="Calibri" panose="020F0502020204030204" pitchFamily="34" charset="0"/>
              </a:rPr>
              <a:t>:</a:t>
            </a:r>
          </a:p>
          <a:p>
            <a:pPr marL="0" indent="0">
              <a:buNone/>
            </a:pPr>
            <a:r>
              <a:rPr lang="pl-PL" sz="2000">
                <a:latin typeface="Calibri" panose="020F0502020204030204" pitchFamily="34" charset="0"/>
                <a:cs typeface="Calibri" panose="020F0502020204030204" pitchFamily="34" charset="0"/>
              </a:rPr>
              <a:t>-pominięcie konsultacji z interesariuszami: zewnętrznymi/ wewnętrznymi;</a:t>
            </a:r>
          </a:p>
          <a:p>
            <a:pPr marL="0" indent="0">
              <a:buNone/>
            </a:pPr>
            <a:r>
              <a:rPr lang="pl-PL" sz="2000">
                <a:latin typeface="Calibri" panose="020F0502020204030204" pitchFamily="34" charset="0"/>
                <a:cs typeface="Calibri" panose="020F0502020204030204" pitchFamily="34" charset="0"/>
              </a:rPr>
              <a:t>-brak opinii/zgód;</a:t>
            </a:r>
          </a:p>
          <a:p>
            <a:pPr marL="0" indent="0">
              <a:buNone/>
            </a:pPr>
            <a:r>
              <a:rPr lang="pl-PL" sz="2000">
                <a:latin typeface="Calibri" panose="020F0502020204030204" pitchFamily="34" charset="0"/>
                <a:cs typeface="Calibri" panose="020F0502020204030204" pitchFamily="34" charset="0"/>
              </a:rPr>
              <a:t>-procedowania poza trybem</a:t>
            </a:r>
          </a:p>
          <a:p>
            <a:endParaRPr lang="pl-PL" sz="20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749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39DB5A6-0B88-CC30-9CA8-26F9D7F3D466}"/>
              </a:ext>
            </a:extLst>
          </p:cNvPr>
          <p:cNvSpPr>
            <a:spLocks noGrp="1"/>
          </p:cNvSpPr>
          <p:nvPr>
            <p:ph type="title"/>
          </p:nvPr>
        </p:nvSpPr>
        <p:spPr>
          <a:xfrm>
            <a:off x="586478" y="1683756"/>
            <a:ext cx="3115265" cy="2396359"/>
          </a:xfrm>
        </p:spPr>
        <p:txBody>
          <a:bodyPr anchor="b">
            <a:normAutofit/>
          </a:bodyPr>
          <a:lstStyle/>
          <a:p>
            <a:pPr algn="r"/>
            <a:endParaRPr lang="pl-PL" sz="4000">
              <a:solidFill>
                <a:srgbClr val="FFFFFF"/>
              </a:solidFill>
            </a:endParaRPr>
          </a:p>
        </p:txBody>
      </p:sp>
      <p:graphicFrame>
        <p:nvGraphicFramePr>
          <p:cNvPr id="5" name="Symbol zastępczy zawartości 2">
            <a:extLst>
              <a:ext uri="{FF2B5EF4-FFF2-40B4-BE49-F238E27FC236}">
                <a16:creationId xmlns:a16="http://schemas.microsoft.com/office/drawing/2014/main" id="{8E12760C-502F-8621-C4AA-5580CA2BF24A}"/>
              </a:ext>
            </a:extLst>
          </p:cNvPr>
          <p:cNvGraphicFramePr>
            <a:graphicFrameLocks noGrp="1"/>
          </p:cNvGraphicFramePr>
          <p:nvPr>
            <p:ph idx="1"/>
            <p:extLst>
              <p:ext uri="{D42A27DB-BD31-4B8C-83A1-F6EECF244321}">
                <p14:modId xmlns:p14="http://schemas.microsoft.com/office/powerpoint/2010/main" val="178727718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4864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DD37AE06-5F16-4716-9077-946C8810EF3E}"/>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Konstruowania aktu wewnętrznego</a:t>
            </a:r>
          </a:p>
        </p:txBody>
      </p:sp>
      <p:sp>
        <p:nvSpPr>
          <p:cNvPr id="3" name="Symbol zastępczy zawartości 2">
            <a:extLst>
              <a:ext uri="{FF2B5EF4-FFF2-40B4-BE49-F238E27FC236}">
                <a16:creationId xmlns:a16="http://schemas.microsoft.com/office/drawing/2014/main" id="{0E2CDC10-6A0E-40B5-873C-DFF81F0AA62F}"/>
              </a:ext>
            </a:extLst>
          </p:cNvPr>
          <p:cNvSpPr>
            <a:spLocks noGrp="1"/>
          </p:cNvSpPr>
          <p:nvPr>
            <p:ph idx="1"/>
          </p:nvPr>
        </p:nvSpPr>
        <p:spPr>
          <a:xfrm>
            <a:off x="6503158" y="649480"/>
            <a:ext cx="4862447" cy="5546047"/>
          </a:xfrm>
        </p:spPr>
        <p:txBody>
          <a:bodyPr anchor="ctr">
            <a:normAutofit/>
          </a:bodyPr>
          <a:lstStyle/>
          <a:p>
            <a:r>
              <a:rPr lang="pl-PL" sz="2000"/>
              <a:t>Właściwa nomenklatura , kolejny numer, organ/podmiot, ( ew.data)</a:t>
            </a:r>
          </a:p>
          <a:p>
            <a:r>
              <a:rPr lang="pl-PL" sz="2000"/>
              <a:t>Tytuł </a:t>
            </a:r>
          </a:p>
          <a:p>
            <a:r>
              <a:rPr lang="pl-PL" sz="2000"/>
              <a:t>Podstawa prawna (powinna wskazywać organ upoważniony do wydania aktu prawa wewnętrznego, brak podstawy prawnej może służyć „pozorowaniu” prawotwórczego charakteru aktu)</a:t>
            </a:r>
          </a:p>
          <a:p>
            <a:r>
              <a:rPr lang="pl-PL" sz="2000"/>
              <a:t>Zakres podmiotowy</a:t>
            </a:r>
          </a:p>
          <a:p>
            <a:r>
              <a:rPr lang="pl-PL" sz="2000"/>
              <a:t>Treść (nie mogą dotyczyć praw i obowiązków podmiotów zew. (co do zasady).Regulują kwestie organizacyjne i proceduralne, jak i sprawy związane wykonywaniem zadań. Mogą nakładać na jednostki organizacyjnie obowiązki)</a:t>
            </a:r>
          </a:p>
          <a:p>
            <a:r>
              <a:rPr lang="pl-PL" sz="2000"/>
              <a:t>Moment wejścia w życie</a:t>
            </a:r>
          </a:p>
          <a:p>
            <a:r>
              <a:rPr lang="pl-PL" sz="2000"/>
              <a:t>Podpis podmiotu upoważnionego</a:t>
            </a:r>
          </a:p>
        </p:txBody>
      </p:sp>
    </p:spTree>
    <p:extLst>
      <p:ext uri="{BB962C8B-B14F-4D97-AF65-F5344CB8AC3E}">
        <p14:creationId xmlns:p14="http://schemas.microsoft.com/office/powerpoint/2010/main" val="2407779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13B290A-6253-4B75-BEAA-97726057D480}"/>
              </a:ext>
            </a:extLst>
          </p:cNvPr>
          <p:cNvSpPr>
            <a:spLocks noGrp="1"/>
          </p:cNvSpPr>
          <p:nvPr>
            <p:ph type="title"/>
          </p:nvPr>
        </p:nvSpPr>
        <p:spPr>
          <a:xfrm>
            <a:off x="1043631" y="809898"/>
            <a:ext cx="9942716" cy="1554480"/>
          </a:xfrm>
        </p:spPr>
        <p:txBody>
          <a:bodyPr anchor="ctr">
            <a:normAutofit/>
          </a:bodyPr>
          <a:lstStyle/>
          <a:p>
            <a:r>
              <a:rPr lang="pl-PL" sz="4800"/>
              <a:t>Przykład - zarządzenie</a:t>
            </a:r>
          </a:p>
        </p:txBody>
      </p:sp>
      <p:sp>
        <p:nvSpPr>
          <p:cNvPr id="3" name="Symbol zastępczy zawartości 2">
            <a:extLst>
              <a:ext uri="{FF2B5EF4-FFF2-40B4-BE49-F238E27FC236}">
                <a16:creationId xmlns:a16="http://schemas.microsoft.com/office/drawing/2014/main" id="{B5639284-BC3F-4639-8281-B4D8F16F8BDB}"/>
              </a:ext>
            </a:extLst>
          </p:cNvPr>
          <p:cNvSpPr>
            <a:spLocks noGrp="1"/>
          </p:cNvSpPr>
          <p:nvPr>
            <p:ph idx="1"/>
          </p:nvPr>
        </p:nvSpPr>
        <p:spPr>
          <a:xfrm>
            <a:off x="1045028" y="3017522"/>
            <a:ext cx="9941319" cy="3124658"/>
          </a:xfrm>
        </p:spPr>
        <p:txBody>
          <a:bodyPr anchor="ctr">
            <a:normAutofit/>
          </a:bodyPr>
          <a:lstStyle/>
          <a:p>
            <a:pPr marL="0" indent="0">
              <a:buNone/>
            </a:pPr>
            <a:r>
              <a:rPr lang="pl-PL" sz="2000" dirty="0"/>
              <a:t>	Zarządzenie nr 26/2025 Dziekana Wydziału….. (</a:t>
            </a:r>
            <a:r>
              <a:rPr lang="pl-PL" sz="2000" dirty="0" err="1"/>
              <a:t>ew.data</a:t>
            </a:r>
            <a:r>
              <a:rPr lang="pl-PL" sz="2000" dirty="0"/>
              <a:t>)</a:t>
            </a:r>
          </a:p>
          <a:p>
            <a:pPr marL="0" indent="0">
              <a:buNone/>
            </a:pPr>
            <a:r>
              <a:rPr lang="pl-PL" sz="2000" dirty="0"/>
              <a:t>w sprawie powołania Wydziałowej Komisji ds. opracowania III kryterium ewaluacji</a:t>
            </a:r>
          </a:p>
          <a:p>
            <a:pPr marL="0" indent="0">
              <a:buNone/>
            </a:pPr>
            <a:r>
              <a:rPr lang="pl-PL" sz="2000" dirty="0"/>
              <a:t>	Na podstawie § 26 ust. 1 pkt 16 Statutu Uniwersytetu … z dnia 16 kwietnia 2019 r.</a:t>
            </a:r>
          </a:p>
          <a:p>
            <a:pPr marL="0" indent="0">
              <a:buNone/>
            </a:pPr>
            <a:r>
              <a:rPr lang="pl-PL" sz="2000" dirty="0"/>
              <a:t>			zarządza się, co następuje:</a:t>
            </a:r>
          </a:p>
          <a:p>
            <a:pPr marL="0" indent="0">
              <a:buNone/>
            </a:pPr>
            <a:r>
              <a:rPr lang="pl-PL" sz="2000" dirty="0"/>
              <a:t>§ 1 Powołuje się Wydziałową Komisję ds. opracowania III kryterium ewaluacji w składzie….</a:t>
            </a:r>
          </a:p>
          <a:p>
            <a:pPr marL="0" indent="0">
              <a:buNone/>
            </a:pPr>
            <a:r>
              <a:rPr lang="pl-PL" sz="2000" dirty="0"/>
              <a:t>§ 2 Zarządzenie wchodzi w życie z dniem</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639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BF2484-C6D1-450F-86DE-F035A5E16BAD}"/>
              </a:ext>
            </a:extLst>
          </p:cNvPr>
          <p:cNvSpPr>
            <a:spLocks noGrp="1"/>
          </p:cNvSpPr>
          <p:nvPr>
            <p:ph type="title"/>
          </p:nvPr>
        </p:nvSpPr>
        <p:spPr>
          <a:xfrm>
            <a:off x="1043631" y="809898"/>
            <a:ext cx="9942716" cy="1554480"/>
          </a:xfrm>
        </p:spPr>
        <p:txBody>
          <a:bodyPr anchor="ctr">
            <a:normAutofit/>
          </a:bodyPr>
          <a:lstStyle/>
          <a:p>
            <a:r>
              <a:rPr lang="pl-PL" sz="4800"/>
              <a:t>Przykład - zarządzenie</a:t>
            </a:r>
          </a:p>
        </p:txBody>
      </p:sp>
      <p:sp>
        <p:nvSpPr>
          <p:cNvPr id="3" name="Symbol zastępczy zawartości 2">
            <a:extLst>
              <a:ext uri="{FF2B5EF4-FFF2-40B4-BE49-F238E27FC236}">
                <a16:creationId xmlns:a16="http://schemas.microsoft.com/office/drawing/2014/main" id="{06F57A96-2146-4FFE-BEE3-48F983AF8DE7}"/>
              </a:ext>
            </a:extLst>
          </p:cNvPr>
          <p:cNvSpPr>
            <a:spLocks noGrp="1"/>
          </p:cNvSpPr>
          <p:nvPr>
            <p:ph idx="1"/>
          </p:nvPr>
        </p:nvSpPr>
        <p:spPr>
          <a:xfrm>
            <a:off x="1045028" y="3017522"/>
            <a:ext cx="9941319" cy="3124658"/>
          </a:xfrm>
        </p:spPr>
        <p:txBody>
          <a:bodyPr anchor="ctr">
            <a:normAutofit/>
          </a:bodyPr>
          <a:lstStyle/>
          <a:p>
            <a:pPr marL="0" indent="0">
              <a:buNone/>
            </a:pPr>
            <a:r>
              <a:rPr lang="pl-PL" sz="1500"/>
              <a:t>	Zarządzenie nr 26/2025 Dziekana Wydziału….. (ew.data)</a:t>
            </a:r>
          </a:p>
          <a:p>
            <a:pPr marL="0" indent="0">
              <a:buNone/>
            </a:pPr>
            <a:r>
              <a:rPr lang="pl-PL" sz="1500"/>
              <a:t>w sprawie powołania zespołu naukowego o nazwie „Zespół badawczy..”</a:t>
            </a:r>
          </a:p>
          <a:p>
            <a:pPr marL="0" indent="0">
              <a:buNone/>
            </a:pPr>
            <a:r>
              <a:rPr lang="pl-PL" sz="1500"/>
              <a:t>	Na podstawie § 27 ust. 5 Statutu Uniwersytetu …w ..z dnia 16</a:t>
            </a:r>
          </a:p>
          <a:p>
            <a:pPr marL="0" indent="0">
              <a:buNone/>
            </a:pPr>
            <a:r>
              <a:rPr lang="pl-PL" sz="1500"/>
              <a:t>kwietnia 2019 r. </a:t>
            </a:r>
          </a:p>
          <a:p>
            <a:pPr marL="0" indent="0">
              <a:buNone/>
            </a:pPr>
            <a:r>
              <a:rPr lang="pl-PL" sz="1500"/>
              <a:t>			Zarządza się̨, co następuje:</a:t>
            </a:r>
          </a:p>
          <a:p>
            <a:pPr marL="0" indent="0">
              <a:buNone/>
            </a:pPr>
            <a:r>
              <a:rPr lang="pl-PL" sz="1500"/>
              <a:t>§1</a:t>
            </a:r>
          </a:p>
          <a:p>
            <a:pPr marL="514350" indent="-514350">
              <a:buAutoNum type="arabicPeriod"/>
            </a:pPr>
            <a:r>
              <a:rPr lang="pl-PL" sz="1500"/>
              <a:t>Powołuje się zespół naukowy o nazwie „Zespół badawczy..”</a:t>
            </a:r>
          </a:p>
          <a:p>
            <a:pPr marL="0" indent="0">
              <a:buNone/>
            </a:pPr>
            <a:r>
              <a:rPr lang="pl-PL" sz="1500"/>
              <a:t>§ 2 Traci moc zarządzenie nr 10/2022 Dziekana…</a:t>
            </a:r>
          </a:p>
          <a:p>
            <a:pPr marL="0" indent="0">
              <a:buNone/>
            </a:pPr>
            <a:r>
              <a:rPr lang="pl-PL" sz="1500"/>
              <a:t>§ 3 Zarządzenie wchodzi w życie z dniem podjęcia.</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123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43E1727-465C-4A8A-A43F-DEF4E6F2A546}"/>
              </a:ext>
            </a:extLst>
          </p:cNvPr>
          <p:cNvSpPr>
            <a:spLocks noGrp="1"/>
          </p:cNvSpPr>
          <p:nvPr>
            <p:ph type="title"/>
          </p:nvPr>
        </p:nvSpPr>
        <p:spPr>
          <a:xfrm>
            <a:off x="1043631" y="809898"/>
            <a:ext cx="9942716" cy="1554480"/>
          </a:xfrm>
        </p:spPr>
        <p:txBody>
          <a:bodyPr anchor="ctr">
            <a:normAutofit/>
          </a:bodyPr>
          <a:lstStyle/>
          <a:p>
            <a:r>
              <a:rPr lang="pl-PL" sz="4800"/>
              <a:t>Przykład - zarządzenie</a:t>
            </a:r>
          </a:p>
        </p:txBody>
      </p:sp>
      <p:sp>
        <p:nvSpPr>
          <p:cNvPr id="3" name="Symbol zastępczy zawartości 2">
            <a:extLst>
              <a:ext uri="{FF2B5EF4-FFF2-40B4-BE49-F238E27FC236}">
                <a16:creationId xmlns:a16="http://schemas.microsoft.com/office/drawing/2014/main" id="{6995B42E-B9BA-4569-8504-C84B050414F3}"/>
              </a:ext>
            </a:extLst>
          </p:cNvPr>
          <p:cNvSpPr>
            <a:spLocks noGrp="1"/>
          </p:cNvSpPr>
          <p:nvPr>
            <p:ph idx="1"/>
          </p:nvPr>
        </p:nvSpPr>
        <p:spPr>
          <a:xfrm>
            <a:off x="1045028" y="3017522"/>
            <a:ext cx="10515600" cy="3124658"/>
          </a:xfrm>
        </p:spPr>
        <p:txBody>
          <a:bodyPr anchor="ctr">
            <a:normAutofit/>
          </a:bodyPr>
          <a:lstStyle/>
          <a:p>
            <a:pPr marL="0" indent="0">
              <a:buNone/>
            </a:pPr>
            <a:r>
              <a:rPr lang="pl-PL" sz="2400" dirty="0"/>
              <a:t>Zarządzenie nr 26/2025 Dziekana Wydziału….. (</a:t>
            </a:r>
            <a:r>
              <a:rPr lang="pl-PL" sz="2400" dirty="0" err="1"/>
              <a:t>ew.data</a:t>
            </a:r>
            <a:r>
              <a:rPr lang="pl-PL" sz="2400" dirty="0"/>
              <a:t>)</a:t>
            </a:r>
          </a:p>
          <a:p>
            <a:pPr marL="0" indent="0">
              <a:buNone/>
            </a:pPr>
            <a:r>
              <a:rPr lang="pl-PL" sz="2400" dirty="0"/>
              <a:t>w sprawie przyznania tytułu najlepszego absolwenta Wydziału….</a:t>
            </a:r>
          </a:p>
          <a:p>
            <a:pPr marL="0" indent="0">
              <a:buNone/>
            </a:pPr>
            <a:r>
              <a:rPr lang="pl-PL" sz="2400" dirty="0"/>
              <a:t>Na podstawie § 3 ust. 2 Załącznika nr 1 do uchwały nr 39 Senatu U…w z dnia 30 kwietnia 2019 r. Regulamin studiów Uniwersytetu….</a:t>
            </a:r>
          </a:p>
          <a:p>
            <a:pPr marL="0" indent="0">
              <a:buNone/>
            </a:pPr>
            <a:r>
              <a:rPr lang="pl-PL" sz="2400" dirty="0"/>
              <a:t>		zarządzam, co następuje:</a:t>
            </a:r>
          </a:p>
          <a:p>
            <a:pPr marL="0" indent="0">
              <a:buNone/>
            </a:pPr>
            <a:r>
              <a:rPr lang="pl-PL" sz="2400" dirty="0"/>
              <a:t>§ 1</a:t>
            </a:r>
          </a:p>
          <a:p>
            <a:pPr marL="0" indent="0">
              <a:buNone/>
            </a:pPr>
            <a:r>
              <a:rPr lang="pl-PL" sz="2400" dirty="0"/>
              <a:t>Przyznaję tytuł najlepszego absolwenta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924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7EC588B-1CFA-4738-BF1A-1336409D6B1C}"/>
              </a:ext>
            </a:extLst>
          </p:cNvPr>
          <p:cNvSpPr>
            <a:spLocks noGrp="1"/>
          </p:cNvSpPr>
          <p:nvPr>
            <p:ph type="title"/>
          </p:nvPr>
        </p:nvSpPr>
        <p:spPr>
          <a:xfrm>
            <a:off x="1043631" y="809898"/>
            <a:ext cx="9942716" cy="1554480"/>
          </a:xfrm>
        </p:spPr>
        <p:txBody>
          <a:bodyPr anchor="ctr">
            <a:normAutofit/>
          </a:bodyPr>
          <a:lstStyle/>
          <a:p>
            <a:r>
              <a:rPr lang="pl-PL" sz="4800"/>
              <a:t>Przykład - zarządzenie</a:t>
            </a:r>
          </a:p>
        </p:txBody>
      </p:sp>
      <p:sp>
        <p:nvSpPr>
          <p:cNvPr id="3" name="Symbol zastępczy zawartości 2">
            <a:extLst>
              <a:ext uri="{FF2B5EF4-FFF2-40B4-BE49-F238E27FC236}">
                <a16:creationId xmlns:a16="http://schemas.microsoft.com/office/drawing/2014/main" id="{D4121713-60C8-41DC-BBA7-6A24F2A47265}"/>
              </a:ext>
            </a:extLst>
          </p:cNvPr>
          <p:cNvSpPr>
            <a:spLocks noGrp="1"/>
          </p:cNvSpPr>
          <p:nvPr>
            <p:ph idx="1"/>
          </p:nvPr>
        </p:nvSpPr>
        <p:spPr>
          <a:xfrm>
            <a:off x="1043632" y="2704014"/>
            <a:ext cx="9942716" cy="3438166"/>
          </a:xfrm>
        </p:spPr>
        <p:txBody>
          <a:bodyPr anchor="ctr">
            <a:normAutofit/>
          </a:bodyPr>
          <a:lstStyle/>
          <a:p>
            <a:pPr marL="0" indent="0">
              <a:buNone/>
            </a:pPr>
            <a:r>
              <a:rPr lang="pl-PL" sz="1700" dirty="0"/>
              <a:t>	Zarządzenie nr 26/2025 Dziekana Wydziału….. (</a:t>
            </a:r>
            <a:r>
              <a:rPr lang="pl-PL" sz="1700" dirty="0" err="1"/>
              <a:t>ew.data</a:t>
            </a:r>
            <a:r>
              <a:rPr lang="pl-PL" sz="1700" dirty="0"/>
              <a:t>)</a:t>
            </a:r>
          </a:p>
          <a:p>
            <a:pPr marL="0" indent="0">
              <a:buNone/>
            </a:pPr>
            <a:r>
              <a:rPr lang="pl-PL" sz="1700" dirty="0"/>
              <a:t>w sprawie zatwierdzenia planu niestacjonarnych jednolitych magisterskich studiów na kierunku </a:t>
            </a:r>
          </a:p>
          <a:p>
            <a:pPr marL="0" indent="0">
              <a:buNone/>
            </a:pPr>
            <a:r>
              <a:rPr lang="pl-PL" sz="1700" dirty="0"/>
              <a:t>	Na podstawie § 7 ust. 3 uchwały nr 139 Senatu Uniwersytetu w… z dnia 29 października 2019 r. w sprawie wytycznych dotyczących programów studiów na Uniwersytecie…</a:t>
            </a:r>
          </a:p>
          <a:p>
            <a:pPr marL="0" indent="0">
              <a:buNone/>
            </a:pPr>
            <a:r>
              <a:rPr lang="pl-PL" sz="1700" dirty="0"/>
              <a:t>			zarządza się, co następuje:</a:t>
            </a:r>
          </a:p>
          <a:p>
            <a:pPr marL="0" indent="0">
              <a:buNone/>
            </a:pPr>
            <a:r>
              <a:rPr lang="pl-PL" sz="1700" dirty="0"/>
              <a:t>§ 1</a:t>
            </a:r>
          </a:p>
          <a:p>
            <a:pPr marL="0" indent="0">
              <a:buNone/>
            </a:pPr>
            <a:r>
              <a:rPr lang="pl-PL" sz="1700" dirty="0"/>
              <a:t>Zatwierdza się plan niestacjonarnych jednolitych magisterskich studiów na kierunku…</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517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A6D9F0C-2B5C-463E-8F1A-0DD134D6DCE8}"/>
              </a:ext>
            </a:extLst>
          </p:cNvPr>
          <p:cNvSpPr>
            <a:spLocks noGrp="1"/>
          </p:cNvSpPr>
          <p:nvPr>
            <p:ph type="title"/>
          </p:nvPr>
        </p:nvSpPr>
        <p:spPr>
          <a:xfrm>
            <a:off x="1043631" y="809898"/>
            <a:ext cx="9942716" cy="1554480"/>
          </a:xfrm>
        </p:spPr>
        <p:txBody>
          <a:bodyPr anchor="ctr">
            <a:normAutofit/>
          </a:bodyPr>
          <a:lstStyle/>
          <a:p>
            <a:r>
              <a:rPr lang="pl-PL" sz="4800"/>
              <a:t>Przykład - zarządzenie</a:t>
            </a:r>
          </a:p>
        </p:txBody>
      </p:sp>
      <p:sp>
        <p:nvSpPr>
          <p:cNvPr id="3" name="Symbol zastępczy zawartości 2">
            <a:extLst>
              <a:ext uri="{FF2B5EF4-FFF2-40B4-BE49-F238E27FC236}">
                <a16:creationId xmlns:a16="http://schemas.microsoft.com/office/drawing/2014/main" id="{1E217EAC-B94F-4DB2-9922-6754D91BB51A}"/>
              </a:ext>
            </a:extLst>
          </p:cNvPr>
          <p:cNvSpPr>
            <a:spLocks noGrp="1"/>
          </p:cNvSpPr>
          <p:nvPr>
            <p:ph idx="1"/>
          </p:nvPr>
        </p:nvSpPr>
        <p:spPr>
          <a:xfrm>
            <a:off x="1043632" y="2560322"/>
            <a:ext cx="9942716" cy="3581858"/>
          </a:xfrm>
        </p:spPr>
        <p:txBody>
          <a:bodyPr anchor="ctr">
            <a:normAutofit/>
          </a:bodyPr>
          <a:lstStyle/>
          <a:p>
            <a:pPr marL="0" indent="0">
              <a:buNone/>
            </a:pPr>
            <a:r>
              <a:rPr lang="pl-PL" sz="1500" dirty="0"/>
              <a:t>	</a:t>
            </a:r>
            <a:r>
              <a:rPr lang="pl-PL" sz="2000" dirty="0">
                <a:latin typeface="Calibri" panose="020F0502020204030204" pitchFamily="34" charset="0"/>
                <a:ea typeface="Calibri" panose="020F0502020204030204" pitchFamily="34" charset="0"/>
                <a:cs typeface="Calibri" panose="020F0502020204030204" pitchFamily="34" charset="0"/>
              </a:rPr>
              <a:t>Zarządzenie nr 26/2025 Dziekana Wydziału….. (</a:t>
            </a:r>
            <a:r>
              <a:rPr lang="pl-PL" sz="2000" dirty="0" err="1">
                <a:latin typeface="Calibri" panose="020F0502020204030204" pitchFamily="34" charset="0"/>
                <a:ea typeface="Calibri" panose="020F0502020204030204" pitchFamily="34" charset="0"/>
                <a:cs typeface="Calibri" panose="020F0502020204030204" pitchFamily="34" charset="0"/>
              </a:rPr>
              <a:t>ew.data</a:t>
            </a:r>
            <a:r>
              <a:rPr lang="pl-PL" sz="2000" dirty="0">
                <a:latin typeface="Calibri" panose="020F0502020204030204" pitchFamily="34" charset="0"/>
                <a:ea typeface="Calibri" panose="020F0502020204030204" pitchFamily="34" charset="0"/>
                <a:cs typeface="Calibri" panose="020F0502020204030204" pitchFamily="34" charset="0"/>
              </a:rPr>
              <a:t>)</a:t>
            </a:r>
          </a:p>
          <a:p>
            <a:pPr marL="0" indent="0">
              <a:buNone/>
            </a:pPr>
            <a:r>
              <a:rPr lang="pl-PL" sz="2000" dirty="0">
                <a:latin typeface="Calibri" panose="020F0502020204030204" pitchFamily="34" charset="0"/>
                <a:ea typeface="Calibri" panose="020F0502020204030204" pitchFamily="34" charset="0"/>
                <a:cs typeface="Calibri" panose="020F0502020204030204" pitchFamily="34" charset="0"/>
              </a:rPr>
              <a:t>w sprawie zmiany wymiaru i formy odbywania konsultacji na Wydziale..</a:t>
            </a:r>
          </a:p>
          <a:p>
            <a:pPr marL="0" indent="0">
              <a:buNone/>
            </a:pPr>
            <a:endParaRPr lang="pl-PL"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pl-PL" sz="2000" dirty="0">
                <a:latin typeface="Calibri" panose="020F0502020204030204" pitchFamily="34" charset="0"/>
                <a:ea typeface="Calibri" panose="020F0502020204030204" pitchFamily="34" charset="0"/>
                <a:cs typeface="Calibri" panose="020F0502020204030204" pitchFamily="34" charset="0"/>
              </a:rPr>
              <a:t>Nauczyciel akademicki obowiązany jest….</a:t>
            </a:r>
          </a:p>
          <a:p>
            <a:pPr marL="0" indent="0">
              <a:buNone/>
            </a:pPr>
            <a:r>
              <a:rPr lang="pl-PL" sz="2000" dirty="0">
                <a:latin typeface="Calibri" panose="020F0502020204030204" pitchFamily="34" charset="0"/>
                <a:ea typeface="Calibri" panose="020F0502020204030204" pitchFamily="34" charset="0"/>
                <a:cs typeface="Calibri" panose="020F0502020204030204" pitchFamily="34" charset="0"/>
              </a:rPr>
              <a:t>…….</a:t>
            </a:r>
          </a:p>
          <a:p>
            <a:pPr marL="0" indent="0">
              <a:buNone/>
            </a:pPr>
            <a:endParaRPr lang="pl-PL"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pl-PL" sz="2000" dirty="0">
                <a:latin typeface="Calibri" panose="020F0502020204030204" pitchFamily="34" charset="0"/>
                <a:ea typeface="Calibri" panose="020F0502020204030204" pitchFamily="34" charset="0"/>
                <a:cs typeface="Calibri" panose="020F0502020204030204" pitchFamily="34" charset="0"/>
              </a:rPr>
              <a:t>Zarządzenie wchodzi w życie …(data dzienna, w ciągu …dni, z dniem podjęcia)</a:t>
            </a:r>
          </a:p>
          <a:p>
            <a:pPr marL="0" indent="0">
              <a:buNone/>
            </a:pPr>
            <a:endParaRPr lang="pl-PL"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pl-PL" sz="2000" dirty="0">
                <a:latin typeface="Calibri" panose="020F0502020204030204" pitchFamily="34" charset="0"/>
                <a:ea typeface="Calibri" panose="020F0502020204030204" pitchFamily="34" charset="0"/>
                <a:cs typeface="Calibri" panose="020F0502020204030204" pitchFamily="34" charset="0"/>
              </a:rPr>
              <a:t>Podpis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046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9C8938A-9B69-4E64-AD21-C8A635BD4354}"/>
              </a:ext>
            </a:extLst>
          </p:cNvPr>
          <p:cNvSpPr>
            <a:spLocks noGrp="1"/>
          </p:cNvSpPr>
          <p:nvPr>
            <p:ph type="title"/>
          </p:nvPr>
        </p:nvSpPr>
        <p:spPr>
          <a:xfrm>
            <a:off x="1043631" y="809898"/>
            <a:ext cx="9942716" cy="1554480"/>
          </a:xfrm>
        </p:spPr>
        <p:txBody>
          <a:bodyPr anchor="ctr">
            <a:normAutofit/>
          </a:bodyPr>
          <a:lstStyle/>
          <a:p>
            <a:r>
              <a:rPr lang="pl-PL" sz="4800"/>
              <a:t>Komunikat</a:t>
            </a:r>
          </a:p>
        </p:txBody>
      </p:sp>
      <p:sp>
        <p:nvSpPr>
          <p:cNvPr id="3" name="Symbol zastępczy zawartości 2">
            <a:extLst>
              <a:ext uri="{FF2B5EF4-FFF2-40B4-BE49-F238E27FC236}">
                <a16:creationId xmlns:a16="http://schemas.microsoft.com/office/drawing/2014/main" id="{6A6E3186-C4B3-4FE2-B649-18F9285E0948}"/>
              </a:ext>
            </a:extLst>
          </p:cNvPr>
          <p:cNvSpPr>
            <a:spLocks noGrp="1"/>
          </p:cNvSpPr>
          <p:nvPr>
            <p:ph idx="1"/>
          </p:nvPr>
        </p:nvSpPr>
        <p:spPr>
          <a:xfrm>
            <a:off x="1045028" y="3017522"/>
            <a:ext cx="9941319" cy="3124658"/>
          </a:xfrm>
        </p:spPr>
        <p:txBody>
          <a:bodyPr anchor="ctr">
            <a:normAutofit/>
          </a:bodyPr>
          <a:lstStyle/>
          <a:p>
            <a:pPr marL="0" indent="0">
              <a:buNone/>
            </a:pPr>
            <a:r>
              <a:rPr lang="pl-PL" sz="2000"/>
              <a:t>	Komunikat nr 29/2025 Dziekana Wydziału….. (ew.data)</a:t>
            </a:r>
          </a:p>
          <a:p>
            <a:pPr marL="0" indent="0">
              <a:buNone/>
            </a:pPr>
            <a:r>
              <a:rPr lang="pl-PL" sz="2000"/>
              <a:t>w sprawie wysokości opłaty za przeprowadzenie postępowania nostryfikacyjnego dyplomów ukończenia studiów za granicą oraz postępowania w sprawie potwierdzenia ukończenia studiów na określonym poziomie, w roku akademickim 2024/2025</a:t>
            </a:r>
          </a:p>
          <a:p>
            <a:pPr marL="0" indent="0">
              <a:buNone/>
            </a:pPr>
            <a:r>
              <a:rPr lang="pl-PL" sz="2000"/>
              <a:t>	Na podstawie art. 327 ust. 6 ustawy z dnia 20 lipca 2018 r. – Prawo o szkolnictwie wyższym i nauce (</a:t>
            </a:r>
            <a:r>
              <a:rPr lang="pl-PL" sz="2000" b="1" u="sng"/>
              <a:t>Dz. U. z 2020 r. poz. 85</a:t>
            </a:r>
            <a:r>
              <a:rPr lang="pl-PL" sz="2000"/>
              <a:t>, </a:t>
            </a:r>
            <a:r>
              <a:rPr lang="pl-PL" sz="2000" b="1" u="sng"/>
              <a:t>z późn. zm</a:t>
            </a:r>
            <a:r>
              <a:rPr lang="pl-PL" sz="2000"/>
              <a:t>.!!) oraz §2 ust. 1 zarządzenia nr 7 Rektora Uniwersytetu … z dnia 26 stycznia 2021 r., ustalam, co następuje</a:t>
            </a:r>
          </a:p>
          <a:p>
            <a:pPr marL="0" indent="0">
              <a:buNone/>
            </a:pPr>
            <a:endParaRPr lang="pl-PL" sz="2000"/>
          </a:p>
          <a:p>
            <a:pPr marL="0" indent="0">
              <a:buNone/>
            </a:pPr>
            <a:r>
              <a:rPr lang="pl-PL" sz="2000"/>
              <a:t>Traci moc Komunikat nr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31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9BE85D7-8D71-4924-9994-08B60C0BD3DA}"/>
              </a:ext>
            </a:extLst>
          </p:cNvPr>
          <p:cNvSpPr>
            <a:spLocks noGrp="1"/>
          </p:cNvSpPr>
          <p:nvPr>
            <p:ph type="title"/>
          </p:nvPr>
        </p:nvSpPr>
        <p:spPr>
          <a:xfrm>
            <a:off x="1043631" y="809898"/>
            <a:ext cx="9942716" cy="1554480"/>
          </a:xfrm>
        </p:spPr>
        <p:txBody>
          <a:bodyPr anchor="ctr">
            <a:normAutofit/>
          </a:bodyPr>
          <a:lstStyle/>
          <a:p>
            <a:r>
              <a:rPr lang="pl-PL" sz="4800"/>
              <a:t>Komunikat</a:t>
            </a:r>
          </a:p>
        </p:txBody>
      </p:sp>
      <p:sp>
        <p:nvSpPr>
          <p:cNvPr id="3" name="Symbol zastępczy zawartości 2">
            <a:extLst>
              <a:ext uri="{FF2B5EF4-FFF2-40B4-BE49-F238E27FC236}">
                <a16:creationId xmlns:a16="http://schemas.microsoft.com/office/drawing/2014/main" id="{1B9CAB99-1405-4601-BDA2-B2056A896A54}"/>
              </a:ext>
            </a:extLst>
          </p:cNvPr>
          <p:cNvSpPr>
            <a:spLocks noGrp="1"/>
          </p:cNvSpPr>
          <p:nvPr>
            <p:ph idx="1"/>
          </p:nvPr>
        </p:nvSpPr>
        <p:spPr>
          <a:xfrm>
            <a:off x="1045028" y="3017522"/>
            <a:ext cx="9941319" cy="3124658"/>
          </a:xfrm>
        </p:spPr>
        <p:txBody>
          <a:bodyPr anchor="ctr">
            <a:normAutofit/>
          </a:bodyPr>
          <a:lstStyle/>
          <a:p>
            <a:pPr marL="0" indent="0">
              <a:buNone/>
            </a:pPr>
            <a:r>
              <a:rPr lang="pl-PL" sz="2000"/>
              <a:t>	Komunikat nr 20/2025 Dziekana Wydziału….. (ew.data)</a:t>
            </a:r>
          </a:p>
          <a:p>
            <a:pPr marL="0" indent="0">
              <a:buNone/>
            </a:pPr>
            <a:r>
              <a:rPr lang="pl-PL" sz="2000"/>
              <a:t>w sprawie określenia zasad składania wniosków w sprawach niewymagających wydania decyzji administracyjnych na Wydziale….</a:t>
            </a:r>
          </a:p>
          <a:p>
            <a:pPr marL="0" indent="0">
              <a:buNone/>
            </a:pPr>
            <a:r>
              <a:rPr lang="pl-PL" sz="2000"/>
              <a:t>	Działając na podstawie § 2 ust. 12 Regulaminu studiów pierwszego stopnia, drugiego stopnia oraz jednolitych studiów magisterskich (przyjętego uchwałą nr …/2020 Senatu Uniwersytetu… z dnia …. r. ze zm.) określam zasady składania wniosków w sprawach niewymagających wydania decyzji administracyjnych na Wydziale…..</a:t>
            </a:r>
          </a:p>
          <a:p>
            <a:pPr marL="0" indent="0">
              <a:buNone/>
            </a:pPr>
            <a:endParaRPr lang="pl-PL" sz="2000"/>
          </a:p>
          <a:p>
            <a:pPr marL="0" indent="0">
              <a:buNone/>
            </a:pPr>
            <a:r>
              <a:rPr lang="pl-PL" sz="2000" b="1" u="sng"/>
              <a:t>Zarządzenie(!!)</a:t>
            </a:r>
            <a:r>
              <a:rPr lang="pl-PL" sz="2000"/>
              <a:t> wchodzi w życie z dniem podpisania i obowiązuje od dnia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2450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93400A5-DA5C-6898-FACD-63B63E94D1BF}"/>
              </a:ext>
            </a:extLst>
          </p:cNvPr>
          <p:cNvSpPr>
            <a:spLocks noGrp="1"/>
          </p:cNvSpPr>
          <p:nvPr>
            <p:ph type="title"/>
          </p:nvPr>
        </p:nvSpPr>
        <p:spPr>
          <a:xfrm>
            <a:off x="1371597" y="348865"/>
            <a:ext cx="10044023" cy="877729"/>
          </a:xfrm>
        </p:spPr>
        <p:txBody>
          <a:bodyPr anchor="ctr">
            <a:normAutofit/>
          </a:bodyPr>
          <a:lstStyle/>
          <a:p>
            <a:r>
              <a:rPr lang="pl-PL" sz="4000">
                <a:solidFill>
                  <a:srgbClr val="FFFFFF"/>
                </a:solidFill>
              </a:rPr>
              <a:t>Klasyfikacja aktów wewnątrzuczelnianych</a:t>
            </a:r>
          </a:p>
        </p:txBody>
      </p:sp>
      <p:graphicFrame>
        <p:nvGraphicFramePr>
          <p:cNvPr id="24" name="Symbol zastępczy zawartości 2">
            <a:extLst>
              <a:ext uri="{FF2B5EF4-FFF2-40B4-BE49-F238E27FC236}">
                <a16:creationId xmlns:a16="http://schemas.microsoft.com/office/drawing/2014/main" id="{2338FAFF-3E7C-4BEE-AADD-E27126C3B24E}"/>
              </a:ext>
            </a:extLst>
          </p:cNvPr>
          <p:cNvGraphicFramePr>
            <a:graphicFrameLocks noGrp="1"/>
          </p:cNvGraphicFramePr>
          <p:nvPr>
            <p:ph idx="1"/>
            <p:extLst>
              <p:ext uri="{D42A27DB-BD31-4B8C-83A1-F6EECF244321}">
                <p14:modId xmlns:p14="http://schemas.microsoft.com/office/powerpoint/2010/main" val="163932548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7563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57C4949-7EDF-449A-95A7-A8FFD5DC34BD}"/>
              </a:ext>
            </a:extLst>
          </p:cNvPr>
          <p:cNvSpPr>
            <a:spLocks noGrp="1"/>
          </p:cNvSpPr>
          <p:nvPr>
            <p:ph type="title"/>
          </p:nvPr>
        </p:nvSpPr>
        <p:spPr>
          <a:xfrm>
            <a:off x="1043631" y="809898"/>
            <a:ext cx="9942716" cy="1554480"/>
          </a:xfrm>
        </p:spPr>
        <p:txBody>
          <a:bodyPr anchor="ctr">
            <a:normAutofit/>
          </a:bodyPr>
          <a:lstStyle/>
          <a:p>
            <a:r>
              <a:rPr lang="pl-PL" sz="4800"/>
              <a:t>Komunikat</a:t>
            </a:r>
          </a:p>
        </p:txBody>
      </p:sp>
      <p:sp>
        <p:nvSpPr>
          <p:cNvPr id="3" name="Symbol zastępczy zawartości 2">
            <a:extLst>
              <a:ext uri="{FF2B5EF4-FFF2-40B4-BE49-F238E27FC236}">
                <a16:creationId xmlns:a16="http://schemas.microsoft.com/office/drawing/2014/main" id="{5F0675C0-16AB-46E2-B59C-C2DAB6C3F9C1}"/>
              </a:ext>
            </a:extLst>
          </p:cNvPr>
          <p:cNvSpPr>
            <a:spLocks noGrp="1"/>
          </p:cNvSpPr>
          <p:nvPr>
            <p:ph idx="1"/>
          </p:nvPr>
        </p:nvSpPr>
        <p:spPr>
          <a:xfrm>
            <a:off x="1045028" y="3017522"/>
            <a:ext cx="9941319" cy="3124658"/>
          </a:xfrm>
        </p:spPr>
        <p:txBody>
          <a:bodyPr anchor="ctr">
            <a:normAutofit/>
          </a:bodyPr>
          <a:lstStyle/>
          <a:p>
            <a:pPr marL="0" indent="0">
              <a:buNone/>
            </a:pPr>
            <a:r>
              <a:rPr lang="pl-PL" sz="2400"/>
              <a:t>			Komunikat nr 1/2023</a:t>
            </a:r>
          </a:p>
          <a:p>
            <a:pPr marL="0" indent="0">
              <a:buNone/>
            </a:pPr>
            <a:r>
              <a:rPr lang="pl-PL" sz="2400"/>
              <a:t>			Dziekana Wydziału …..Uniwersytetu …..</a:t>
            </a:r>
          </a:p>
          <a:p>
            <a:pPr marL="0" indent="0">
              <a:buNone/>
            </a:pPr>
            <a:r>
              <a:rPr lang="pl-PL" sz="2400"/>
              <a:t>			z dnia 8 maja 2023 r.</a:t>
            </a:r>
          </a:p>
          <a:p>
            <a:pPr marL="0" indent="0">
              <a:buNone/>
            </a:pPr>
            <a:r>
              <a:rPr lang="pl-PL" sz="2400"/>
              <a:t>w sprawie warunków przystąpienia do egzaminu dyplomowego</a:t>
            </a:r>
          </a:p>
          <a:p>
            <a:pPr marL="0" indent="0">
              <a:buNone/>
            </a:pPr>
            <a:r>
              <a:rPr lang="pl-PL" sz="2400"/>
              <a:t>§ 1</a:t>
            </a:r>
          </a:p>
          <a:p>
            <a:pPr marL="0" indent="0">
              <a:buNone/>
            </a:pPr>
            <a:r>
              <a:rPr lang="pl-PL" sz="2400"/>
              <a:t>Studenci przed przystąpieniem do egzaminu dyplomowego powinni….</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799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826E9-A403-4235-872F-91584F85EDE6}"/>
              </a:ext>
            </a:extLst>
          </p:cNvPr>
          <p:cNvSpPr>
            <a:spLocks noGrp="1"/>
          </p:cNvSpPr>
          <p:nvPr>
            <p:ph type="title"/>
          </p:nvPr>
        </p:nvSpPr>
        <p:spPr>
          <a:xfrm>
            <a:off x="1043631" y="809898"/>
            <a:ext cx="9942716" cy="1554480"/>
          </a:xfrm>
        </p:spPr>
        <p:txBody>
          <a:bodyPr anchor="ctr">
            <a:normAutofit/>
          </a:bodyPr>
          <a:lstStyle/>
          <a:p>
            <a:r>
              <a:rPr lang="pl-PL" sz="4800"/>
              <a:t>Komunikat</a:t>
            </a:r>
          </a:p>
        </p:txBody>
      </p:sp>
      <p:sp>
        <p:nvSpPr>
          <p:cNvPr id="3" name="Symbol zastępczy zawartości 2">
            <a:extLst>
              <a:ext uri="{FF2B5EF4-FFF2-40B4-BE49-F238E27FC236}">
                <a16:creationId xmlns:a16="http://schemas.microsoft.com/office/drawing/2014/main" id="{AEC152F4-010C-43BA-9E70-1226F985710A}"/>
              </a:ext>
            </a:extLst>
          </p:cNvPr>
          <p:cNvSpPr>
            <a:spLocks noGrp="1"/>
          </p:cNvSpPr>
          <p:nvPr>
            <p:ph idx="1"/>
          </p:nvPr>
        </p:nvSpPr>
        <p:spPr>
          <a:xfrm>
            <a:off x="1045028" y="3017522"/>
            <a:ext cx="9941319" cy="3124658"/>
          </a:xfrm>
        </p:spPr>
        <p:txBody>
          <a:bodyPr anchor="ctr">
            <a:normAutofit/>
          </a:bodyPr>
          <a:lstStyle/>
          <a:p>
            <a:pPr marL="0" indent="0">
              <a:buNone/>
            </a:pPr>
            <a:r>
              <a:rPr lang="pl-PL" sz="2400"/>
              <a:t>	Komunikat nr 26/2025 Dziekana Wydziału….. (ew.data)</a:t>
            </a:r>
          </a:p>
          <a:p>
            <a:pPr marL="0" indent="0">
              <a:buNone/>
            </a:pPr>
            <a:r>
              <a:rPr lang="pl-PL" sz="2400"/>
              <a:t>w sprawie określenia zasad wydawania studentom i absolwentom uprawnień instruktora i trenera </a:t>
            </a:r>
          </a:p>
          <a:p>
            <a:pPr marL="0" indent="0">
              <a:buNone/>
            </a:pPr>
            <a:r>
              <a:rPr lang="pl-PL" sz="2400"/>
              <a:t>	Na podstawie zarządzenia Rektora ….</a:t>
            </a:r>
          </a:p>
          <a:p>
            <a:pPr marL="0" indent="0">
              <a:buNone/>
            </a:pPr>
            <a:r>
              <a:rPr lang="pl-PL" sz="2400"/>
              <a:t>Studenci mogą ubiegać się o następujące uprawnienia:</a:t>
            </a:r>
          </a:p>
          <a:p>
            <a:pPr marL="0" indent="0">
              <a:buNone/>
            </a:pPr>
            <a:r>
              <a:rPr lang="pl-PL" sz="2400"/>
              <a:t>-……, w celu otrzymania legitymacji instruktora z certyfikatem należy….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4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0A34D864-DCCA-49FF-844A-9558BE587634}"/>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Pisma okólne</a:t>
            </a:r>
          </a:p>
        </p:txBody>
      </p:sp>
      <p:graphicFrame>
        <p:nvGraphicFramePr>
          <p:cNvPr id="5" name="Symbol zastępczy zawartości 2">
            <a:extLst>
              <a:ext uri="{FF2B5EF4-FFF2-40B4-BE49-F238E27FC236}">
                <a16:creationId xmlns:a16="http://schemas.microsoft.com/office/drawing/2014/main" id="{71FCE848-88DF-D534-0624-B82464BD1C56}"/>
              </a:ext>
            </a:extLst>
          </p:cNvPr>
          <p:cNvGraphicFramePr>
            <a:graphicFrameLocks noGrp="1"/>
          </p:cNvGraphicFramePr>
          <p:nvPr>
            <p:ph idx="1"/>
            <p:extLst>
              <p:ext uri="{D42A27DB-BD31-4B8C-83A1-F6EECF244321}">
                <p14:modId xmlns:p14="http://schemas.microsoft.com/office/powerpoint/2010/main" val="135723783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121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2A7B5A1-E9A4-4031-B6CD-5D9E3D762100}"/>
              </a:ext>
            </a:extLst>
          </p:cNvPr>
          <p:cNvSpPr>
            <a:spLocks noGrp="1"/>
          </p:cNvSpPr>
          <p:nvPr>
            <p:ph type="title"/>
          </p:nvPr>
        </p:nvSpPr>
        <p:spPr>
          <a:xfrm>
            <a:off x="1043631" y="809898"/>
            <a:ext cx="9942716" cy="1554480"/>
          </a:xfrm>
        </p:spPr>
        <p:txBody>
          <a:bodyPr anchor="ctr">
            <a:normAutofit/>
          </a:bodyPr>
          <a:lstStyle/>
          <a:p>
            <a:r>
              <a:rPr lang="pl-PL" sz="4800"/>
              <a:t>Przykład</a:t>
            </a:r>
          </a:p>
        </p:txBody>
      </p:sp>
      <p:sp>
        <p:nvSpPr>
          <p:cNvPr id="3" name="Symbol zastępczy zawartości 2">
            <a:extLst>
              <a:ext uri="{FF2B5EF4-FFF2-40B4-BE49-F238E27FC236}">
                <a16:creationId xmlns:a16="http://schemas.microsoft.com/office/drawing/2014/main" id="{675D34E5-4A30-4E0D-802C-B37F326ADC40}"/>
              </a:ext>
            </a:extLst>
          </p:cNvPr>
          <p:cNvSpPr>
            <a:spLocks noGrp="1"/>
          </p:cNvSpPr>
          <p:nvPr>
            <p:ph idx="1"/>
          </p:nvPr>
        </p:nvSpPr>
        <p:spPr>
          <a:xfrm>
            <a:off x="1043632" y="2364378"/>
            <a:ext cx="9942716" cy="3777802"/>
          </a:xfrm>
        </p:spPr>
        <p:txBody>
          <a:bodyPr anchor="ctr">
            <a:normAutofit/>
          </a:bodyPr>
          <a:lstStyle/>
          <a:p>
            <a:pPr marL="0" indent="0">
              <a:buNone/>
            </a:pPr>
            <a:r>
              <a:rPr lang="pl-PL" sz="1700" dirty="0"/>
              <a:t>			Pismo Okólne 12/2024</a:t>
            </a:r>
          </a:p>
          <a:p>
            <a:pPr marL="0" indent="0">
              <a:buNone/>
            </a:pPr>
            <a:r>
              <a:rPr lang="pl-PL" sz="1700" dirty="0"/>
              <a:t>			Dziekana Wydziału … Uniwersytetu ….</a:t>
            </a:r>
          </a:p>
          <a:p>
            <a:pPr marL="0" indent="0">
              <a:buNone/>
            </a:pPr>
            <a:r>
              <a:rPr lang="pl-PL" sz="1700" dirty="0"/>
              <a:t>			z dnia 21 listopada 2024 r.</a:t>
            </a:r>
          </a:p>
          <a:p>
            <a:pPr marL="0" indent="0">
              <a:buNone/>
            </a:pPr>
            <a:r>
              <a:rPr lang="pl-PL" sz="1700" dirty="0"/>
              <a:t>w sprawie zasad odwoływania i przekładania oraz ustalania zastępstw zajęć dydaktycznych realizowanych na Wydziale….</a:t>
            </a:r>
          </a:p>
          <a:p>
            <a:pPr marL="0" indent="0">
              <a:buNone/>
            </a:pPr>
            <a:r>
              <a:rPr lang="pl-PL" sz="1700" dirty="0"/>
              <a:t>Na podstawie § 54 ust. 5 Regulaminu Pracy Uniwersytetu…. wskazuję, co następuje:</a:t>
            </a:r>
          </a:p>
          <a:p>
            <a:pPr marL="0" indent="0">
              <a:buNone/>
            </a:pPr>
            <a:r>
              <a:rPr lang="pl-PL" sz="1700" dirty="0"/>
              <a:t>§ 1</a:t>
            </a:r>
          </a:p>
          <a:p>
            <a:pPr marL="0" indent="0">
              <a:buNone/>
            </a:pPr>
            <a:r>
              <a:rPr lang="pl-PL" sz="1700" dirty="0"/>
              <a:t>Zasady odwoływania i przekładania oraz ustalania zastępstw zajęć</a:t>
            </a:r>
          </a:p>
          <a:p>
            <a:pPr marL="0" indent="0">
              <a:buNone/>
            </a:pPr>
            <a:r>
              <a:rPr lang="pl-PL" sz="1700" dirty="0"/>
              <a:t>dydaktycznych mają zastosowanie do…</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9736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2" name="Rectangle 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42000DE-83D6-40FC-91FB-6A97BE1503FE}"/>
              </a:ext>
            </a:extLst>
          </p:cNvPr>
          <p:cNvSpPr>
            <a:spLocks noGrp="1"/>
          </p:cNvSpPr>
          <p:nvPr>
            <p:ph type="title"/>
          </p:nvPr>
        </p:nvSpPr>
        <p:spPr>
          <a:xfrm>
            <a:off x="1043631" y="809898"/>
            <a:ext cx="9942716" cy="1554480"/>
          </a:xfrm>
        </p:spPr>
        <p:txBody>
          <a:bodyPr anchor="ctr">
            <a:normAutofit/>
          </a:bodyPr>
          <a:lstStyle/>
          <a:p>
            <a:r>
              <a:rPr lang="pl-PL" sz="4800"/>
              <a:t>Przykład</a:t>
            </a:r>
          </a:p>
        </p:txBody>
      </p:sp>
      <p:sp>
        <p:nvSpPr>
          <p:cNvPr id="3" name="Symbol zastępczy zawartości 2">
            <a:extLst>
              <a:ext uri="{FF2B5EF4-FFF2-40B4-BE49-F238E27FC236}">
                <a16:creationId xmlns:a16="http://schemas.microsoft.com/office/drawing/2014/main" id="{01D0D590-B49B-4571-8214-A4873A51E05C}"/>
              </a:ext>
            </a:extLst>
          </p:cNvPr>
          <p:cNvSpPr>
            <a:spLocks noGrp="1"/>
          </p:cNvSpPr>
          <p:nvPr>
            <p:ph idx="1"/>
          </p:nvPr>
        </p:nvSpPr>
        <p:spPr>
          <a:xfrm>
            <a:off x="1045028" y="3017522"/>
            <a:ext cx="9941319" cy="3124658"/>
          </a:xfrm>
        </p:spPr>
        <p:txBody>
          <a:bodyPr anchor="ctr">
            <a:normAutofit/>
          </a:bodyPr>
          <a:lstStyle/>
          <a:p>
            <a:pPr marL="0" indent="0">
              <a:buNone/>
            </a:pPr>
            <a:r>
              <a:rPr lang="pl-PL" sz="1500"/>
              <a:t>				Pismo Okólne 19/2024</a:t>
            </a:r>
          </a:p>
          <a:p>
            <a:pPr marL="0" indent="0">
              <a:buNone/>
            </a:pPr>
            <a:r>
              <a:rPr lang="pl-PL" sz="1500"/>
              <a:t>				dnia 22 listopada 2024 r.</a:t>
            </a:r>
          </a:p>
          <a:p>
            <a:pPr marL="0" indent="0">
              <a:buNone/>
            </a:pPr>
            <a:r>
              <a:rPr lang="pl-PL" sz="1500"/>
              <a:t>			Dziekana Wydziału … Uniwersytetu</a:t>
            </a:r>
          </a:p>
          <a:p>
            <a:pPr marL="0" indent="0">
              <a:buNone/>
            </a:pPr>
            <a:r>
              <a:rPr lang="pl-PL" sz="1500"/>
              <a:t>w sprawie zasad reagowania na konflikty, dyskryminację i przemoc</a:t>
            </a:r>
          </a:p>
          <a:p>
            <a:pPr marL="0" indent="0">
              <a:buNone/>
            </a:pPr>
            <a:r>
              <a:rPr lang="pl-PL" sz="1500"/>
              <a:t>oraz zagrożenia lub naruszenia bezpieczeństwa  na Wydziale</a:t>
            </a:r>
          </a:p>
          <a:p>
            <a:pPr marL="0" indent="0">
              <a:buNone/>
            </a:pPr>
            <a:r>
              <a:rPr lang="pl-PL" sz="1500"/>
              <a:t>Na podstawie § 57 ust. 2 pkt 1 Statutu Uniwersytetu …ustalam, co następuje:</a:t>
            </a:r>
          </a:p>
          <a:p>
            <a:pPr marL="0" indent="0">
              <a:buNone/>
            </a:pPr>
            <a:r>
              <a:rPr lang="pl-PL" sz="1500"/>
              <a:t>§ 1</a:t>
            </a:r>
          </a:p>
          <a:p>
            <a:pPr marL="0" indent="0">
              <a:buNone/>
            </a:pPr>
            <a:r>
              <a:rPr lang="pl-PL" sz="1500"/>
              <a:t>Na Wydziale … Uniwersytetu …wprowadza się następujące zasady</a:t>
            </a:r>
          </a:p>
          <a:p>
            <a:pPr marL="0" indent="0">
              <a:buNone/>
            </a:pPr>
            <a:r>
              <a:rPr lang="pl-PL" sz="1500"/>
              <a:t>reagowania na konflikty, dyskryminację i przemoc oraz zagrożenia lub naruszenia bezpieczeństwa…</a:t>
            </a:r>
          </a:p>
        </p:txBody>
      </p:sp>
      <p:cxnSp>
        <p:nvCxnSpPr>
          <p:cNvPr id="28" name="Straight Connector 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015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2" name="Rectangle 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7DB9B39-C9FB-4EF1-8751-DC30EA7F9C62}"/>
              </a:ext>
            </a:extLst>
          </p:cNvPr>
          <p:cNvSpPr>
            <a:spLocks noGrp="1"/>
          </p:cNvSpPr>
          <p:nvPr>
            <p:ph type="title"/>
          </p:nvPr>
        </p:nvSpPr>
        <p:spPr>
          <a:xfrm>
            <a:off x="1043631" y="809898"/>
            <a:ext cx="9942716" cy="1554480"/>
          </a:xfrm>
        </p:spPr>
        <p:txBody>
          <a:bodyPr anchor="ctr">
            <a:normAutofit/>
          </a:bodyPr>
          <a:lstStyle/>
          <a:p>
            <a:r>
              <a:rPr lang="pl-PL" sz="4800"/>
              <a:t>Decyzje - nieadministracyjne</a:t>
            </a:r>
          </a:p>
        </p:txBody>
      </p:sp>
      <p:sp>
        <p:nvSpPr>
          <p:cNvPr id="3" name="Symbol zastępczy zawartości 2">
            <a:extLst>
              <a:ext uri="{FF2B5EF4-FFF2-40B4-BE49-F238E27FC236}">
                <a16:creationId xmlns:a16="http://schemas.microsoft.com/office/drawing/2014/main" id="{F606A238-D2B7-4638-98FD-1A780DB67FBE}"/>
              </a:ext>
            </a:extLst>
          </p:cNvPr>
          <p:cNvSpPr>
            <a:spLocks noGrp="1"/>
          </p:cNvSpPr>
          <p:nvPr>
            <p:ph idx="1"/>
          </p:nvPr>
        </p:nvSpPr>
        <p:spPr>
          <a:xfrm>
            <a:off x="1045028" y="3017522"/>
            <a:ext cx="9941319" cy="3124658"/>
          </a:xfrm>
        </p:spPr>
        <p:txBody>
          <a:bodyPr anchor="ctr">
            <a:normAutofit/>
          </a:bodyPr>
          <a:lstStyle/>
          <a:p>
            <a:pPr marL="0" indent="0">
              <a:buNone/>
            </a:pPr>
            <a:r>
              <a:rPr lang="pl-PL" sz="1700"/>
              <a:t>			Decyzja nr 3/2025</a:t>
            </a:r>
          </a:p>
          <a:p>
            <a:pPr marL="0" indent="0">
              <a:buNone/>
            </a:pPr>
            <a:r>
              <a:rPr lang="pl-PL" sz="1700"/>
              <a:t>			Dziekana Wydziału …w …</a:t>
            </a:r>
          </a:p>
          <a:p>
            <a:pPr marL="0" indent="0">
              <a:buNone/>
            </a:pPr>
            <a:r>
              <a:rPr lang="pl-PL" sz="1700"/>
              <a:t>			z dnia 15 stycznia 2025 r.</a:t>
            </a:r>
          </a:p>
          <a:p>
            <a:pPr marL="0" indent="0">
              <a:buNone/>
            </a:pPr>
            <a:r>
              <a:rPr lang="pl-PL" sz="1700"/>
              <a:t>w sprawie jednorazowego dodatku za działania projakościowe</a:t>
            </a:r>
          </a:p>
          <a:p>
            <a:pPr marL="0" indent="0">
              <a:buNone/>
            </a:pPr>
            <a:r>
              <a:rPr lang="pl-PL" sz="1700"/>
              <a:t>Na podstawie § 57 ust. 2 pkt. 2 Statutu Uniwersytetu …w związku z Regulaminem wynagradzania pracowników Uniwersytetu …stanowiącym załącznik do Zarządzenia nr 47 Rektora Uniwersytetu … z dnia 17 lipca 2024 r. (z późn. zm.) </a:t>
            </a:r>
            <a:r>
              <a:rPr lang="pl-PL" sz="1700" b="1" u="sng"/>
              <a:t>postanawiam,</a:t>
            </a:r>
            <a:r>
              <a:rPr lang="pl-PL" sz="1700"/>
              <a:t> co następuje:</a:t>
            </a:r>
          </a:p>
          <a:p>
            <a:pPr marL="0" indent="0">
              <a:buNone/>
            </a:pPr>
            <a:r>
              <a:rPr lang="pl-PL" sz="1700"/>
              <a:t>§ 1</a:t>
            </a:r>
          </a:p>
          <a:p>
            <a:pPr marL="0" indent="0">
              <a:buNone/>
            </a:pPr>
            <a:r>
              <a:rPr lang="pl-PL" sz="1700"/>
              <a:t>1. W roku 2025 ustanawiam jednorazowy dodatek za działania projakościowe na rzecz Wydziału…..</a:t>
            </a:r>
          </a:p>
        </p:txBody>
      </p:sp>
      <p:cxnSp>
        <p:nvCxnSpPr>
          <p:cNvPr id="28" name="Straight Connector 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529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2" name="Rectangle 2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91B529D-57F2-485A-967B-7B551DD75D71}"/>
              </a:ext>
            </a:extLst>
          </p:cNvPr>
          <p:cNvSpPr>
            <a:spLocks noGrp="1"/>
          </p:cNvSpPr>
          <p:nvPr>
            <p:ph type="title"/>
          </p:nvPr>
        </p:nvSpPr>
        <p:spPr>
          <a:xfrm>
            <a:off x="1043631" y="809898"/>
            <a:ext cx="9942716" cy="1554480"/>
          </a:xfrm>
        </p:spPr>
        <p:txBody>
          <a:bodyPr anchor="ctr">
            <a:normAutofit/>
          </a:bodyPr>
          <a:lstStyle/>
          <a:p>
            <a:r>
              <a:rPr lang="pl-PL" sz="4800"/>
              <a:t>Decyzje – nieadministracyjne - przykład</a:t>
            </a:r>
          </a:p>
        </p:txBody>
      </p:sp>
      <p:sp>
        <p:nvSpPr>
          <p:cNvPr id="3" name="Symbol zastępczy zawartości 2">
            <a:extLst>
              <a:ext uri="{FF2B5EF4-FFF2-40B4-BE49-F238E27FC236}">
                <a16:creationId xmlns:a16="http://schemas.microsoft.com/office/drawing/2014/main" id="{C5DA2649-E9D7-45B9-86D4-87913617A35F}"/>
              </a:ext>
            </a:extLst>
          </p:cNvPr>
          <p:cNvSpPr>
            <a:spLocks noGrp="1"/>
          </p:cNvSpPr>
          <p:nvPr>
            <p:ph idx="1"/>
          </p:nvPr>
        </p:nvSpPr>
        <p:spPr>
          <a:xfrm>
            <a:off x="1117600" y="2364378"/>
            <a:ext cx="9868747" cy="3777802"/>
          </a:xfrm>
        </p:spPr>
        <p:txBody>
          <a:bodyPr anchor="ctr">
            <a:normAutofit/>
          </a:bodyPr>
          <a:lstStyle/>
          <a:p>
            <a:pPr marL="0" indent="0">
              <a:buNone/>
            </a:pPr>
            <a:r>
              <a:rPr lang="pl-PL" sz="1100" dirty="0"/>
              <a:t>			</a:t>
            </a:r>
            <a:r>
              <a:rPr lang="pl-PL" sz="1400" dirty="0"/>
              <a:t>Decyzja nr 3/2025</a:t>
            </a:r>
          </a:p>
          <a:p>
            <a:pPr marL="0" indent="0">
              <a:buNone/>
            </a:pPr>
            <a:r>
              <a:rPr lang="pl-PL" sz="1400" dirty="0"/>
              <a:t>			Dziekana Wydziału …w …</a:t>
            </a:r>
          </a:p>
          <a:p>
            <a:pPr marL="0" indent="0">
              <a:buNone/>
            </a:pPr>
            <a:r>
              <a:rPr lang="pl-PL" sz="1400" dirty="0"/>
              <a:t>			z dnia 1 kwietnia 2025 r.</a:t>
            </a:r>
          </a:p>
          <a:p>
            <a:pPr marL="0" indent="0">
              <a:buNone/>
            </a:pPr>
            <a:r>
              <a:rPr lang="pl-PL" sz="1400" dirty="0"/>
              <a:t>w sprawie formy prowadzenia zajęć dydaktycznych w dniu 12 kwietnia 2025 r.</a:t>
            </a:r>
          </a:p>
          <a:p>
            <a:pPr marL="0" indent="0">
              <a:buNone/>
            </a:pPr>
            <a:endParaRPr lang="pl-PL" sz="1400" dirty="0"/>
          </a:p>
          <a:p>
            <a:pPr marL="0" indent="0">
              <a:buNone/>
            </a:pPr>
            <a:r>
              <a:rPr lang="pl-PL" sz="1400" dirty="0"/>
              <a:t>Na podstawie § 2 i § 7 ust. 1 Zarządzenia nr 67 Rektora Uniwersytetu …</a:t>
            </a:r>
          </a:p>
          <a:p>
            <a:pPr marL="0" indent="0">
              <a:buNone/>
            </a:pPr>
            <a:r>
              <a:rPr lang="pl-PL" sz="1400" dirty="0"/>
              <a:t>z dnia 30 września 2024 r. w sprawie prowadzenia zajęć dydaktycznych z wykorzystaniem metod i technik kształcenia na odległość oraz weryfikacji osiągniętych efektów uczenia się poza siedzibą uczelni w Uniwersytecie …, w związku z § 3 Decyzji nr 4/2024 Dziekana Wydziału … Uniwersytetu z dnia 12 lipca 2024 r. w sprawie formy prowadzenia zajęć dydaktycznych na Wydziale …w roku akademickim 2024/2025 </a:t>
            </a:r>
            <a:r>
              <a:rPr lang="pl-PL" sz="1400" b="1" dirty="0"/>
              <a:t>postanawiam,</a:t>
            </a:r>
            <a:r>
              <a:rPr lang="pl-PL" sz="1400" dirty="0"/>
              <a:t> co następuje</a:t>
            </a:r>
          </a:p>
          <a:p>
            <a:pPr marL="0" indent="0">
              <a:buNone/>
            </a:pPr>
            <a:r>
              <a:rPr lang="pl-PL" sz="1400" dirty="0"/>
              <a:t>§ 1 Zajęcia dydaktyczne przewidziane do realizacji w dniu 12 kwietnia 2025 r. w formie</a:t>
            </a:r>
          </a:p>
          <a:p>
            <a:pPr marL="0" indent="0">
              <a:buNone/>
            </a:pPr>
            <a:r>
              <a:rPr lang="pl-PL" sz="1400" dirty="0"/>
              <a:t>kontaktu bezpośredniego prowadzone są w formie zdalnej synchronicznej.</a:t>
            </a:r>
          </a:p>
          <a:p>
            <a:pPr marL="0" indent="0">
              <a:buNone/>
            </a:pPr>
            <a:r>
              <a:rPr lang="pl-PL" sz="1400" dirty="0"/>
              <a:t>§ 2 Decyzja wchodzi w życie z dniem podpisania</a:t>
            </a:r>
          </a:p>
        </p:txBody>
      </p:sp>
      <p:cxnSp>
        <p:nvCxnSpPr>
          <p:cNvPr id="28" name="Straight Connector 2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221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3ACD9BB-4304-4928-885F-BB22B2DB3EC8}"/>
              </a:ext>
            </a:extLst>
          </p:cNvPr>
          <p:cNvSpPr>
            <a:spLocks noGrp="1"/>
          </p:cNvSpPr>
          <p:nvPr>
            <p:ph type="title"/>
          </p:nvPr>
        </p:nvSpPr>
        <p:spPr>
          <a:xfrm>
            <a:off x="1043631" y="809898"/>
            <a:ext cx="9942716" cy="1554480"/>
          </a:xfrm>
        </p:spPr>
        <p:txBody>
          <a:bodyPr anchor="ctr">
            <a:normAutofit/>
          </a:bodyPr>
          <a:lstStyle/>
          <a:p>
            <a:r>
              <a:rPr lang="pl-PL" sz="4800"/>
              <a:t>Obwieszczenia</a:t>
            </a:r>
          </a:p>
        </p:txBody>
      </p:sp>
      <p:sp>
        <p:nvSpPr>
          <p:cNvPr id="3" name="Symbol zastępczy zawartości 2">
            <a:extLst>
              <a:ext uri="{FF2B5EF4-FFF2-40B4-BE49-F238E27FC236}">
                <a16:creationId xmlns:a16="http://schemas.microsoft.com/office/drawing/2014/main" id="{56367082-476F-4162-ADD2-D73E92503115}"/>
              </a:ext>
            </a:extLst>
          </p:cNvPr>
          <p:cNvSpPr>
            <a:spLocks noGrp="1"/>
          </p:cNvSpPr>
          <p:nvPr>
            <p:ph idx="1"/>
          </p:nvPr>
        </p:nvSpPr>
        <p:spPr>
          <a:xfrm>
            <a:off x="1158240" y="2508070"/>
            <a:ext cx="9828107" cy="3634110"/>
          </a:xfrm>
        </p:spPr>
        <p:txBody>
          <a:bodyPr anchor="ctr">
            <a:normAutofit lnSpcReduction="10000"/>
          </a:bodyPr>
          <a:lstStyle/>
          <a:p>
            <a:pPr marL="0" indent="0">
              <a:buNone/>
            </a:pPr>
            <a:r>
              <a:rPr lang="pl-PL" sz="1800" dirty="0"/>
              <a:t>Ustawa o ogłaszaniu aktów normatywnych i niektórych innych aktów prawnych</a:t>
            </a:r>
          </a:p>
          <a:p>
            <a:pPr marL="0" indent="0">
              <a:buNone/>
            </a:pPr>
            <a:r>
              <a:rPr lang="pl-PL" sz="1800" dirty="0"/>
              <a:t>Art.16 ust.3. Teksty jednolite aktów normatywnych innych niż ustawa ogłasza organ właściwy do wydania aktu normatywnego, a w przypadku:</a:t>
            </a:r>
          </a:p>
          <a:p>
            <a:pPr marL="0" indent="0">
              <a:buNone/>
            </a:pPr>
            <a:r>
              <a:rPr lang="pl-PL" sz="1800" dirty="0"/>
              <a:t>1)regulaminów Sejmu i Senatu - odpowiednio Marszałek Sejmu i Marszałek Senatu;</a:t>
            </a:r>
          </a:p>
          <a:p>
            <a:pPr marL="0" indent="0">
              <a:buNone/>
            </a:pPr>
            <a:r>
              <a:rPr lang="pl-PL" sz="1800" dirty="0"/>
              <a:t>2)aktów normatywnych Rady Ministrów - Prezes Rady Ministrów;</a:t>
            </a:r>
          </a:p>
          <a:p>
            <a:pPr marL="0" indent="0">
              <a:buNone/>
            </a:pPr>
            <a:r>
              <a:rPr lang="pl-PL" sz="1800" dirty="0"/>
              <a:t>3)aktów normatywnych Krajowej Rady Radiofonii i Telewizji - Przewodniczący Krajowej Rady Radiofonii i Telewizji.</a:t>
            </a:r>
          </a:p>
          <a:p>
            <a:pPr marL="0" indent="0">
              <a:buNone/>
            </a:pPr>
            <a:r>
              <a:rPr lang="pl-PL" sz="1800" u="sng" dirty="0"/>
              <a:t>Tekst jednolity aktu normatywnego innego niż ustawa ogłasza się nie rzadziej niż raz na 12 miesięcy, jeżeli był on nowelizowany. Akt normatywny może określić termin ogłoszenia tekstu jednolitego</a:t>
            </a:r>
            <a:r>
              <a:rPr lang="pl-PL" sz="1800" dirty="0"/>
              <a:t>.</a:t>
            </a:r>
          </a:p>
          <a:p>
            <a:pPr marL="0" indent="0">
              <a:buNone/>
            </a:pPr>
            <a:r>
              <a:rPr lang="pl-PL" sz="1800" dirty="0"/>
              <a:t>4</a:t>
            </a:r>
            <a:r>
              <a:rPr lang="pl-PL" sz="1800" u="sng" dirty="0"/>
              <a:t>. Tekst jednolity ogłasza się w formie obwieszczenia w dzienniku urzędowym, w którym dany akt normatywny ogłoszono.</a:t>
            </a:r>
          </a:p>
          <a:p>
            <a:endParaRPr lang="pl-PL" sz="15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761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0FE6DB6-9455-4FC8-B022-314D8E4657F9}"/>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Instrukcje </a:t>
            </a:r>
          </a:p>
        </p:txBody>
      </p:sp>
      <p:sp>
        <p:nvSpPr>
          <p:cNvPr id="3" name="Symbol zastępczy zawartości 2">
            <a:extLst>
              <a:ext uri="{FF2B5EF4-FFF2-40B4-BE49-F238E27FC236}">
                <a16:creationId xmlns:a16="http://schemas.microsoft.com/office/drawing/2014/main" id="{40F315CB-20AD-40ED-91A5-606FA7AF056E}"/>
              </a:ext>
            </a:extLst>
          </p:cNvPr>
          <p:cNvSpPr>
            <a:spLocks noGrp="1"/>
          </p:cNvSpPr>
          <p:nvPr>
            <p:ph idx="1"/>
          </p:nvPr>
        </p:nvSpPr>
        <p:spPr>
          <a:xfrm>
            <a:off x="6503158" y="649480"/>
            <a:ext cx="4862447" cy="5546047"/>
          </a:xfrm>
        </p:spPr>
        <p:txBody>
          <a:bodyPr anchor="ctr">
            <a:normAutofit/>
          </a:bodyPr>
          <a:lstStyle/>
          <a:p>
            <a:r>
              <a:rPr lang="pl-PL" sz="2000"/>
              <a:t>To zbiór zasad, instrukcji i procedur, które mają na celu ułatwienie funkcjonowania dziekanatu i wsparcie studentów. </a:t>
            </a:r>
          </a:p>
          <a:p>
            <a:r>
              <a:rPr lang="pl-PL" sz="2000"/>
              <a:t>Mogą dotyczyć różnych aspektów, takich jak rejestracja, składanie podań, logowanie do indywidualnych kont, czy też informowanie o ważnych wydarzeniach, korzystania z infrastruktury, organizacji zajęć, obiegu dokumentów….</a:t>
            </a:r>
          </a:p>
        </p:txBody>
      </p:sp>
    </p:spTree>
    <p:extLst>
      <p:ext uri="{BB962C8B-B14F-4D97-AF65-F5344CB8AC3E}">
        <p14:creationId xmlns:p14="http://schemas.microsoft.com/office/powerpoint/2010/main" val="1974280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9EDED9-00B8-4650-9588-BF046AB62296}"/>
              </a:ext>
            </a:extLst>
          </p:cNvPr>
          <p:cNvSpPr>
            <a:spLocks noGrp="1"/>
          </p:cNvSpPr>
          <p:nvPr>
            <p:ph type="title"/>
          </p:nvPr>
        </p:nvSpPr>
        <p:spPr>
          <a:xfrm>
            <a:off x="1043631" y="809898"/>
            <a:ext cx="9942716" cy="1554480"/>
          </a:xfrm>
        </p:spPr>
        <p:txBody>
          <a:bodyPr anchor="ctr">
            <a:normAutofit/>
          </a:bodyPr>
          <a:lstStyle/>
          <a:p>
            <a:r>
              <a:rPr lang="pl-PL" sz="4800"/>
              <a:t>Przykład</a:t>
            </a:r>
          </a:p>
        </p:txBody>
      </p:sp>
      <p:sp>
        <p:nvSpPr>
          <p:cNvPr id="3" name="Symbol zastępczy zawartości 2">
            <a:extLst>
              <a:ext uri="{FF2B5EF4-FFF2-40B4-BE49-F238E27FC236}">
                <a16:creationId xmlns:a16="http://schemas.microsoft.com/office/drawing/2014/main" id="{C006B957-483A-48D0-B3E4-04ACBFD49D04}"/>
              </a:ext>
            </a:extLst>
          </p:cNvPr>
          <p:cNvSpPr>
            <a:spLocks noGrp="1"/>
          </p:cNvSpPr>
          <p:nvPr>
            <p:ph idx="1"/>
          </p:nvPr>
        </p:nvSpPr>
        <p:spPr>
          <a:xfrm>
            <a:off x="1045028" y="3017522"/>
            <a:ext cx="9941319" cy="3124658"/>
          </a:xfrm>
        </p:spPr>
        <p:txBody>
          <a:bodyPr anchor="ctr">
            <a:normAutofit/>
          </a:bodyPr>
          <a:lstStyle/>
          <a:p>
            <a:pPr marL="0" indent="0">
              <a:buNone/>
            </a:pPr>
            <a:r>
              <a:rPr lang="pl-PL" sz="2000"/>
              <a:t>		Instrukcja nr 9 Dziekana Wydziału …</a:t>
            </a:r>
          </a:p>
          <a:p>
            <a:pPr marL="0" indent="0">
              <a:buNone/>
            </a:pPr>
            <a:r>
              <a:rPr lang="pl-PL" sz="2000"/>
              <a:t>w sprawie organizacji zajęć dydaktycznych prowadzonych w semestrze zimowym roku akademickiego 2024/2025 na Wydziale …Uniwersytetu z dnia 22 września 2020 r.</a:t>
            </a:r>
          </a:p>
          <a:p>
            <a:pPr marL="0" indent="0">
              <a:buNone/>
            </a:pPr>
            <a:r>
              <a:rPr lang="pl-PL" sz="2000"/>
              <a:t>Na podstawie Zarządzenia nr 139/2023 Rektora Uniwersytetu …z dnia 10 września 2023, ustalam zasady organizacji zajęć dydaktycznych realizowanych na kierunkach studiów …w semestrze zimowym roku akademickiego 2024/2025:</a:t>
            </a:r>
          </a:p>
          <a:p>
            <a:r>
              <a:rPr lang="pl-PL" sz="2000"/>
              <a:t>1/ Zajęcia w semestrze zimowym roku akademickiego 2024/2025 rozpoczynają się…..</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891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AB23686-E1BE-49BC-AA3F-8154A525816E}"/>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Akty kierownictwa wewnętrznego a akty prawa wewnętrznego</a:t>
            </a:r>
          </a:p>
        </p:txBody>
      </p:sp>
      <p:sp>
        <p:nvSpPr>
          <p:cNvPr id="3" name="Symbol zastępczy zawartości 2">
            <a:extLst>
              <a:ext uri="{FF2B5EF4-FFF2-40B4-BE49-F238E27FC236}">
                <a16:creationId xmlns:a16="http://schemas.microsoft.com/office/drawing/2014/main" id="{3C7244A8-49F4-4AFC-9F1F-78EB2775BB93}"/>
              </a:ext>
            </a:extLst>
          </p:cNvPr>
          <p:cNvSpPr>
            <a:spLocks noGrp="1"/>
          </p:cNvSpPr>
          <p:nvPr>
            <p:ph idx="1"/>
          </p:nvPr>
        </p:nvSpPr>
        <p:spPr>
          <a:xfrm>
            <a:off x="6503158" y="649480"/>
            <a:ext cx="4862447" cy="5546047"/>
          </a:xfrm>
        </p:spPr>
        <p:txBody>
          <a:bodyPr anchor="ctr">
            <a:normAutofit/>
          </a:bodyPr>
          <a:lstStyle/>
          <a:p>
            <a:r>
              <a:rPr lang="pl-PL" sz="2000">
                <a:latin typeface="Calibri" panose="020F0502020204030204" pitchFamily="34" charset="0"/>
                <a:ea typeface="Calibri" panose="020F0502020204030204" pitchFamily="34" charset="0"/>
                <a:cs typeface="Calibri" panose="020F0502020204030204" pitchFamily="34" charset="0"/>
              </a:rPr>
              <a:t>Akty kierownictwa stanowią szerszą kategorię pojęciową od aktów wewnętrznych</a:t>
            </a:r>
          </a:p>
          <a:p>
            <a:r>
              <a:rPr lang="pl-PL" sz="2000">
                <a:latin typeface="Calibri" panose="020F0502020204030204" pitchFamily="34" charset="0"/>
                <a:ea typeface="Calibri" panose="020F0502020204030204" pitchFamily="34" charset="0"/>
                <a:cs typeface="Calibri" panose="020F0502020204030204" pitchFamily="34" charset="0"/>
              </a:rPr>
              <a:t>Mają charakter abstrakcyjno-generalny</a:t>
            </a:r>
          </a:p>
          <a:p>
            <a:r>
              <a:rPr lang="pl-PL" sz="2000">
                <a:latin typeface="Calibri" panose="020F0502020204030204" pitchFamily="34" charset="0"/>
                <a:ea typeface="Calibri" panose="020F0502020204030204" pitchFamily="34" charset="0"/>
                <a:cs typeface="Calibri" panose="020F0502020204030204" pitchFamily="34" charset="0"/>
              </a:rPr>
              <a:t>Są wydawane w ramach struktury wewnętrznej np. uczelni i służą sprawowaniu bieżącego kierownictwa</a:t>
            </a:r>
          </a:p>
          <a:p>
            <a:r>
              <a:rPr lang="pl-PL" sz="2000">
                <a:latin typeface="Calibri" panose="020F0502020204030204" pitchFamily="34" charset="0"/>
                <a:ea typeface="Calibri" panose="020F0502020204030204" pitchFamily="34" charset="0"/>
                <a:cs typeface="Calibri" panose="020F0502020204030204" pitchFamily="34" charset="0"/>
              </a:rPr>
              <a:t>niekoniecznie tworzą nowe normy prawne, a jedynie mogą wyjaśniać już istniejące albo rozwijać je</a:t>
            </a:r>
          </a:p>
        </p:txBody>
      </p:sp>
    </p:spTree>
    <p:extLst>
      <p:ext uri="{BB962C8B-B14F-4D97-AF65-F5344CB8AC3E}">
        <p14:creationId xmlns:p14="http://schemas.microsoft.com/office/powerpoint/2010/main" val="3768240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757E9E-3A49-4367-9A07-A1DBE812C974}"/>
              </a:ext>
            </a:extLst>
          </p:cNvPr>
          <p:cNvSpPr>
            <a:spLocks noGrp="1"/>
          </p:cNvSpPr>
          <p:nvPr>
            <p:ph type="title"/>
          </p:nvPr>
        </p:nvSpPr>
        <p:spPr>
          <a:xfrm>
            <a:off x="1043631" y="809898"/>
            <a:ext cx="9942716" cy="1554480"/>
          </a:xfrm>
        </p:spPr>
        <p:txBody>
          <a:bodyPr anchor="ctr">
            <a:normAutofit/>
          </a:bodyPr>
          <a:lstStyle/>
          <a:p>
            <a:r>
              <a:rPr lang="pl-PL" sz="4800"/>
              <a:t>przykład</a:t>
            </a:r>
          </a:p>
        </p:txBody>
      </p:sp>
      <p:sp>
        <p:nvSpPr>
          <p:cNvPr id="3" name="Symbol zastępczy zawartości 2">
            <a:extLst>
              <a:ext uri="{FF2B5EF4-FFF2-40B4-BE49-F238E27FC236}">
                <a16:creationId xmlns:a16="http://schemas.microsoft.com/office/drawing/2014/main" id="{2EFA58E4-CBAB-47B5-BB63-50B3E9B8E079}"/>
              </a:ext>
            </a:extLst>
          </p:cNvPr>
          <p:cNvSpPr>
            <a:spLocks noGrp="1"/>
          </p:cNvSpPr>
          <p:nvPr>
            <p:ph idx="1"/>
          </p:nvPr>
        </p:nvSpPr>
        <p:spPr>
          <a:xfrm>
            <a:off x="1045028" y="3017522"/>
            <a:ext cx="9941319" cy="3124658"/>
          </a:xfrm>
        </p:spPr>
        <p:txBody>
          <a:bodyPr anchor="ctr">
            <a:normAutofit/>
          </a:bodyPr>
          <a:lstStyle/>
          <a:p>
            <a:pPr marL="0" indent="0">
              <a:buNone/>
            </a:pPr>
            <a:r>
              <a:rPr lang="pl-PL" sz="2400"/>
              <a:t>	Instrukcja nr 9 Dziekana Wydziału …</a:t>
            </a:r>
          </a:p>
          <a:p>
            <a:pPr marL="0" indent="0">
              <a:buNone/>
            </a:pPr>
            <a:r>
              <a:rPr lang="pl-PL" sz="2400"/>
              <a:t>w sprawie Odbywania studiów według Indywidualnej Organizacji Studiów (IOS) na Wydziale….</a:t>
            </a:r>
          </a:p>
          <a:p>
            <a:pPr marL="0" indent="0">
              <a:buNone/>
            </a:pPr>
            <a:r>
              <a:rPr lang="pl-PL" sz="2400"/>
              <a:t>…..</a:t>
            </a:r>
          </a:p>
          <a:p>
            <a:pPr marL="0" indent="0">
              <a:buNone/>
            </a:pPr>
            <a:r>
              <a:rPr lang="pl-PL" sz="2400"/>
              <a:t>Załącznik Karta potwierdzająca ustalenie szczegółowych zasad uczestnictwa w zajęciach i warunków zaliczeń oraz egzaminów</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813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226EA-231E-4DB3-8871-E0B091E3F04B}"/>
              </a:ext>
            </a:extLst>
          </p:cNvPr>
          <p:cNvSpPr>
            <a:spLocks noGrp="1"/>
          </p:cNvSpPr>
          <p:nvPr>
            <p:ph type="title"/>
          </p:nvPr>
        </p:nvSpPr>
        <p:spPr/>
        <p:txBody>
          <a:bodyPr/>
          <a:lstStyle/>
          <a:p>
            <a:r>
              <a:rPr lang="pl-PL" dirty="0"/>
              <a:t>Przykład/wzór </a:t>
            </a:r>
          </a:p>
        </p:txBody>
      </p:sp>
      <p:pic>
        <p:nvPicPr>
          <p:cNvPr id="5" name="Symbol zastępczy zawartości 4">
            <a:extLst>
              <a:ext uri="{FF2B5EF4-FFF2-40B4-BE49-F238E27FC236}">
                <a16:creationId xmlns:a16="http://schemas.microsoft.com/office/drawing/2014/main" id="{CE0B89F4-B6BA-415F-9AFD-52C71EC828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0644" y="1825625"/>
            <a:ext cx="6170712" cy="4351338"/>
          </a:xfrm>
        </p:spPr>
      </p:pic>
    </p:spTree>
    <p:extLst>
      <p:ext uri="{BB962C8B-B14F-4D97-AF65-F5344CB8AC3E}">
        <p14:creationId xmlns:p14="http://schemas.microsoft.com/office/powerpoint/2010/main" val="3224199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CF2B06B-BCA2-4FDF-9A0D-EDC0846A4424}"/>
              </a:ext>
            </a:extLst>
          </p:cNvPr>
          <p:cNvSpPr>
            <a:spLocks noGrp="1"/>
          </p:cNvSpPr>
          <p:nvPr>
            <p:ph type="title"/>
          </p:nvPr>
        </p:nvSpPr>
        <p:spPr>
          <a:xfrm>
            <a:off x="1043631" y="809898"/>
            <a:ext cx="10173010" cy="1554480"/>
          </a:xfrm>
        </p:spPr>
        <p:txBody>
          <a:bodyPr anchor="ctr">
            <a:normAutofit/>
          </a:bodyPr>
          <a:lstStyle/>
          <a:p>
            <a:r>
              <a:rPr lang="pl-PL" sz="4800"/>
              <a:t>Publikacja/ podanie do wiadomości</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F7997062-42AD-8207-2C4D-4CBE970ABE9B}"/>
              </a:ext>
            </a:extLst>
          </p:cNvPr>
          <p:cNvGraphicFramePr>
            <a:graphicFrameLocks noGrp="1"/>
          </p:cNvGraphicFramePr>
          <p:nvPr>
            <p:ph idx="1"/>
            <p:extLst>
              <p:ext uri="{D42A27DB-BD31-4B8C-83A1-F6EECF244321}">
                <p14:modId xmlns:p14="http://schemas.microsoft.com/office/powerpoint/2010/main" val="215507042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0534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5070024F-AE9E-29A7-8500-B87EB8A20E3B}"/>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Wewnętrzna kontrola aktów uczelnianych</a:t>
            </a:r>
          </a:p>
        </p:txBody>
      </p:sp>
      <p:graphicFrame>
        <p:nvGraphicFramePr>
          <p:cNvPr id="5" name="Symbol zastępczy zawartości 2">
            <a:extLst>
              <a:ext uri="{FF2B5EF4-FFF2-40B4-BE49-F238E27FC236}">
                <a16:creationId xmlns:a16="http://schemas.microsoft.com/office/drawing/2014/main" id="{F1AF1F0C-40E1-15C1-EE0F-4C0649DBEB4B}"/>
              </a:ext>
            </a:extLst>
          </p:cNvPr>
          <p:cNvGraphicFramePr>
            <a:graphicFrameLocks noGrp="1"/>
          </p:cNvGraphicFramePr>
          <p:nvPr>
            <p:ph idx="1"/>
            <p:extLst>
              <p:ext uri="{D42A27DB-BD31-4B8C-83A1-F6EECF244321}">
                <p14:modId xmlns:p14="http://schemas.microsoft.com/office/powerpoint/2010/main" val="411541719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9728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051B4DA1-DD94-4473-AAD7-C72C646FD7CF}"/>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Kryteria kontroli</a:t>
            </a:r>
          </a:p>
        </p:txBody>
      </p:sp>
      <p:graphicFrame>
        <p:nvGraphicFramePr>
          <p:cNvPr id="5" name="Symbol zastępczy zawartości 2">
            <a:extLst>
              <a:ext uri="{FF2B5EF4-FFF2-40B4-BE49-F238E27FC236}">
                <a16:creationId xmlns:a16="http://schemas.microsoft.com/office/drawing/2014/main" id="{A3D2896E-0F6F-C659-090D-71C25464C9AB}"/>
              </a:ext>
            </a:extLst>
          </p:cNvPr>
          <p:cNvGraphicFramePr>
            <a:graphicFrameLocks noGrp="1"/>
          </p:cNvGraphicFramePr>
          <p:nvPr>
            <p:ph idx="1"/>
            <p:extLst>
              <p:ext uri="{D42A27DB-BD31-4B8C-83A1-F6EECF244321}">
                <p14:modId xmlns:p14="http://schemas.microsoft.com/office/powerpoint/2010/main" val="324496637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0391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99E1BAA-E622-BD01-1427-730F6B7E6E79}"/>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Skutki wadliwości aktów wewnętrznych</a:t>
            </a:r>
          </a:p>
        </p:txBody>
      </p:sp>
      <p:sp>
        <p:nvSpPr>
          <p:cNvPr id="3" name="Symbol zastępczy zawartości 2">
            <a:extLst>
              <a:ext uri="{FF2B5EF4-FFF2-40B4-BE49-F238E27FC236}">
                <a16:creationId xmlns:a16="http://schemas.microsoft.com/office/drawing/2014/main" id="{638554BB-2D2A-8A42-B6EA-A76381CEB444}"/>
              </a:ext>
            </a:extLst>
          </p:cNvPr>
          <p:cNvSpPr>
            <a:spLocks noGrp="1"/>
          </p:cNvSpPr>
          <p:nvPr>
            <p:ph idx="1"/>
          </p:nvPr>
        </p:nvSpPr>
        <p:spPr>
          <a:xfrm>
            <a:off x="6503158" y="649480"/>
            <a:ext cx="4862447" cy="5546047"/>
          </a:xfrm>
        </p:spPr>
        <p:txBody>
          <a:bodyPr anchor="ctr">
            <a:normAutofit/>
          </a:bodyPr>
          <a:lstStyle/>
          <a:p>
            <a:r>
              <a:rPr lang="pl-PL" sz="2000"/>
              <a:t>Rektor </a:t>
            </a:r>
            <a:r>
              <a:rPr lang="pl-PL" sz="2000" b="1"/>
              <a:t>wstrzymuje wykonanie aktu organu uczelni</a:t>
            </a:r>
            <a:r>
              <a:rPr lang="pl-PL" sz="2000"/>
              <a:t>, niezgodnego z przepisami powszechnie obowiązującego prawa, statutem lub innymi przepisami obowiązującymi w uczelni.</a:t>
            </a:r>
          </a:p>
          <a:p>
            <a:r>
              <a:rPr lang="pl-PL" sz="2000"/>
              <a:t>Zarządzenie rektora powinno zawierać uzasadnienie wskazujące zakres i rodzaj niezgodności oraz wezwanie organu do usunięcia niezgodności w określonym terminie, nie krótszym niż 2 miesiące od jego doręczenia. W razie </a:t>
            </a:r>
            <a:r>
              <a:rPr lang="pl-PL" sz="2000" b="1"/>
              <a:t>nieusunięcia niezgodności w wyznaczonym terminie akt organu uczelni traci moc</a:t>
            </a:r>
            <a:r>
              <a:rPr lang="pl-PL" sz="2000"/>
              <a:t>. Utratę mocy stwierdza rektor. (UŚ)</a:t>
            </a:r>
          </a:p>
        </p:txBody>
      </p:sp>
    </p:spTree>
    <p:extLst>
      <p:ext uri="{BB962C8B-B14F-4D97-AF65-F5344CB8AC3E}">
        <p14:creationId xmlns:p14="http://schemas.microsoft.com/office/powerpoint/2010/main" val="3249885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FC4EF1-459A-41EE-AAA4-3F1ECE67C13E}"/>
              </a:ext>
            </a:extLst>
          </p:cNvPr>
          <p:cNvSpPr>
            <a:spLocks noGrp="1"/>
          </p:cNvSpPr>
          <p:nvPr>
            <p:ph type="title"/>
          </p:nvPr>
        </p:nvSpPr>
        <p:spPr>
          <a:xfrm>
            <a:off x="466722" y="586855"/>
            <a:ext cx="3201366"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CAA9F13C-BC6A-4253-A3FF-C557C2084119}"/>
              </a:ext>
            </a:extLst>
          </p:cNvPr>
          <p:cNvSpPr>
            <a:spLocks noGrp="1"/>
          </p:cNvSpPr>
          <p:nvPr>
            <p:ph idx="1"/>
          </p:nvPr>
        </p:nvSpPr>
        <p:spPr>
          <a:xfrm>
            <a:off x="4810259" y="649480"/>
            <a:ext cx="6555347" cy="5546047"/>
          </a:xfrm>
        </p:spPr>
        <p:txBody>
          <a:bodyPr anchor="ctr">
            <a:normAutofit/>
          </a:bodyPr>
          <a:lstStyle/>
          <a:p>
            <a:pPr marL="0" indent="0">
              <a:buNone/>
            </a:pPr>
            <a:r>
              <a:rPr lang="pl-PL" sz="2000"/>
              <a:t>Rektor </a:t>
            </a:r>
            <a:r>
              <a:rPr lang="pl-PL" sz="2000" b="1"/>
              <a:t>zawiesza wykonanie uchwały </a:t>
            </a:r>
            <a:r>
              <a:rPr lang="pl-PL" sz="2000"/>
              <a:t>organów uczelni naruszającej przepisy ustawy lub Statutu Uniwersytetu lub naruszającej ważny interes Uniwersytetu i w terminie 14 dni od  zawieszenia wykonania uchwały zwołuje posiedzenie organu, który wydał zawieszoną uchwałę w celu jej ponownego rozpatrzenia.</a:t>
            </a:r>
          </a:p>
          <a:p>
            <a:pPr marL="0" indent="0">
              <a:buNone/>
            </a:pPr>
            <a:r>
              <a:rPr lang="pl-PL" sz="2000"/>
              <a:t>Uchwała wchodzi w życie, jeżeli po ponownym rozpatrzeniu organ uczelni ponownie uchwali uchwałę większością 2/3 głosów w obecności co najmniej połowy swojego statutowego składu.</a:t>
            </a:r>
          </a:p>
          <a:p>
            <a:pPr marL="0" indent="0">
              <a:buNone/>
            </a:pPr>
            <a:r>
              <a:rPr lang="pl-PL" sz="2000"/>
              <a:t>W przypadku podjęcia przez organ uczelni ponownie uchwały naruszającej ustawę, Rektor zawiadamia </a:t>
            </a:r>
            <a:r>
              <a:rPr lang="pl-PL" sz="2000" b="1"/>
              <a:t>niezwłocznie o tym fakcie ministra, przekazując mu zawieszoną uchwałę.</a:t>
            </a:r>
          </a:p>
          <a:p>
            <a:pPr marL="0" indent="0">
              <a:buNone/>
            </a:pPr>
            <a:r>
              <a:rPr lang="pl-PL" sz="2000"/>
              <a:t> Organy Uczelni w drodze uchwały (w przypadku Rektora – w drodze zarządzenia) prostują oczywiste błędy pisarskie i techniczne w podejmowanych przez siebie uchwałach (zarządzeniach)- U.Kaliski</a:t>
            </a:r>
          </a:p>
        </p:txBody>
      </p:sp>
    </p:spTree>
    <p:extLst>
      <p:ext uri="{BB962C8B-B14F-4D97-AF65-F5344CB8AC3E}">
        <p14:creationId xmlns:p14="http://schemas.microsoft.com/office/powerpoint/2010/main" val="3077003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DE6C9FF-3114-4055-A257-0B724E4F8B5A}"/>
              </a:ext>
            </a:extLst>
          </p:cNvPr>
          <p:cNvSpPr>
            <a:spLocks noGrp="1"/>
          </p:cNvSpPr>
          <p:nvPr>
            <p:ph type="title"/>
          </p:nvPr>
        </p:nvSpPr>
        <p:spPr>
          <a:xfrm>
            <a:off x="466722" y="586855"/>
            <a:ext cx="3201366"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5ED34455-1FE0-4830-A421-6D125EB8D67E}"/>
              </a:ext>
            </a:extLst>
          </p:cNvPr>
          <p:cNvSpPr>
            <a:spLocks noGrp="1"/>
          </p:cNvSpPr>
          <p:nvPr>
            <p:ph idx="1"/>
          </p:nvPr>
        </p:nvSpPr>
        <p:spPr>
          <a:xfrm>
            <a:off x="4810259" y="649480"/>
            <a:ext cx="6555347" cy="5546047"/>
          </a:xfrm>
        </p:spPr>
        <p:txBody>
          <a:bodyPr anchor="ctr">
            <a:normAutofit/>
          </a:bodyPr>
          <a:lstStyle/>
          <a:p>
            <a:r>
              <a:rPr lang="pl-PL" sz="2400" dirty="0">
                <a:effectLst/>
                <a:latin typeface="Calibri" panose="020F0502020204030204" pitchFamily="34" charset="0"/>
                <a:ea typeface="Calibri" panose="020F0502020204030204" pitchFamily="34" charset="0"/>
                <a:cs typeface="Calibri" panose="020F0502020204030204" pitchFamily="34" charset="0"/>
              </a:rPr>
              <a:t>Rektor </a:t>
            </a:r>
            <a:r>
              <a:rPr lang="pl-PL" sz="2400" b="1" dirty="0">
                <a:effectLst/>
                <a:latin typeface="Calibri" panose="020F0502020204030204" pitchFamily="34" charset="0"/>
                <a:ea typeface="Calibri" panose="020F0502020204030204" pitchFamily="34" charset="0"/>
                <a:cs typeface="Calibri" panose="020F0502020204030204" pitchFamily="34" charset="0"/>
              </a:rPr>
              <a:t>zawiesza wykonanie </a:t>
            </a:r>
            <a:r>
              <a:rPr lang="pl-PL" sz="2400" dirty="0">
                <a:effectLst/>
                <a:latin typeface="Calibri" panose="020F0502020204030204" pitchFamily="34" charset="0"/>
                <a:ea typeface="Calibri" panose="020F0502020204030204" pitchFamily="34" charset="0"/>
                <a:cs typeface="Calibri" panose="020F0502020204030204" pitchFamily="34" charset="0"/>
              </a:rPr>
              <a:t>uchwały senatu oraz rady naukowej dyscypliny sprzecznej z przepisami ustawy lub statutem. Zawieszając wykonanie uchwały, rektor wskazuje </a:t>
            </a:r>
            <a:r>
              <a:rPr lang="pl-PL" sz="2400" u="sng" dirty="0">
                <a:effectLst/>
                <a:latin typeface="Calibri" panose="020F0502020204030204" pitchFamily="34" charset="0"/>
                <a:ea typeface="Calibri" panose="020F0502020204030204" pitchFamily="34" charset="0"/>
                <a:cs typeface="Calibri" panose="020F0502020204030204" pitchFamily="34" charset="0"/>
              </a:rPr>
              <a:t>zakres naruszenia oraz formułuje wniosek co do dalszego postępowania.</a:t>
            </a:r>
            <a:r>
              <a:rPr lang="pl-PL" sz="2400" dirty="0">
                <a:effectLst/>
                <a:latin typeface="Calibri" panose="020F0502020204030204" pitchFamily="34" charset="0"/>
                <a:ea typeface="Calibri" panose="020F0502020204030204" pitchFamily="34" charset="0"/>
                <a:cs typeface="Calibri" panose="020F0502020204030204" pitchFamily="34" charset="0"/>
              </a:rPr>
              <a:t> Jeżeli organ, który podjął uchwałę, nie ustosunkuje się do wniosku rektora w terminie dwóch miesięcy od jego skierowania, zawieszona uchwała traci moc. (UAM)</a:t>
            </a:r>
            <a:endParaRPr lang="pl-PL"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16812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180839-6301-4286-B535-0337B2B018FF}"/>
              </a:ext>
            </a:extLst>
          </p:cNvPr>
          <p:cNvSpPr>
            <a:spLocks noGrp="1"/>
          </p:cNvSpPr>
          <p:nvPr>
            <p:ph type="title"/>
          </p:nvPr>
        </p:nvSpPr>
        <p:spPr>
          <a:xfrm>
            <a:off x="466722" y="586855"/>
            <a:ext cx="3201366"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34A591DD-4D3E-4F44-B406-6D1332CC13AD}"/>
              </a:ext>
            </a:extLst>
          </p:cNvPr>
          <p:cNvSpPr>
            <a:spLocks noGrp="1"/>
          </p:cNvSpPr>
          <p:nvPr>
            <p:ph idx="1"/>
          </p:nvPr>
        </p:nvSpPr>
        <p:spPr>
          <a:xfrm>
            <a:off x="4810259" y="649480"/>
            <a:ext cx="6555347" cy="5546047"/>
          </a:xfrm>
        </p:spPr>
        <p:txBody>
          <a:bodyPr anchor="ctr">
            <a:normAutofit/>
          </a:bodyPr>
          <a:lstStyle/>
          <a:p>
            <a:r>
              <a:rPr lang="pl-PL" dirty="0">
                <a:latin typeface="Calibri" panose="020F0502020204030204" pitchFamily="34" charset="0"/>
                <a:ea typeface="Calibri" panose="020F0502020204030204" pitchFamily="34" charset="0"/>
                <a:cs typeface="Calibri" panose="020F0502020204030204" pitchFamily="34" charset="0"/>
              </a:rPr>
              <a:t>Rektor może </a:t>
            </a:r>
            <a:r>
              <a:rPr lang="pl-PL" b="1" dirty="0">
                <a:latin typeface="Calibri" panose="020F0502020204030204" pitchFamily="34" charset="0"/>
                <a:ea typeface="Calibri" panose="020F0502020204030204" pitchFamily="34" charset="0"/>
                <a:cs typeface="Calibri" panose="020F0502020204030204" pitchFamily="34" charset="0"/>
              </a:rPr>
              <a:t>uchylić lub zmienić </a:t>
            </a:r>
            <a:r>
              <a:rPr lang="pl-PL" dirty="0">
                <a:latin typeface="Calibri" panose="020F0502020204030204" pitchFamily="34" charset="0"/>
                <a:ea typeface="Calibri" panose="020F0502020204030204" pitchFamily="34" charset="0"/>
                <a:cs typeface="Calibri" panose="020F0502020204030204" pitchFamily="34" charset="0"/>
              </a:rPr>
              <a:t>decyzję podjętą przez osobę pełniącą funkcję kierowniczą w uczelni oraz </a:t>
            </a:r>
            <a:r>
              <a:rPr lang="pl-PL" b="1" dirty="0">
                <a:latin typeface="Calibri" panose="020F0502020204030204" pitchFamily="34" charset="0"/>
                <a:ea typeface="Calibri" panose="020F0502020204030204" pitchFamily="34" charset="0"/>
                <a:cs typeface="Calibri" panose="020F0502020204030204" pitchFamily="34" charset="0"/>
              </a:rPr>
              <a:t>uchwałę podjętą przez organ kolegialny niebędący organem uczelni</a:t>
            </a:r>
            <a:r>
              <a:rPr lang="pl-PL" dirty="0">
                <a:latin typeface="Calibri" panose="020F0502020204030204" pitchFamily="34" charset="0"/>
                <a:ea typeface="Calibri" panose="020F0502020204030204" pitchFamily="34" charset="0"/>
                <a:cs typeface="Calibri" panose="020F0502020204030204" pitchFamily="34" charset="0"/>
              </a:rPr>
              <a:t>, jeśli są one niezgodne z przepisami prawa, w tym ze statutem lub innym aktem organu uczelni, a także są sprzeczne ze strategią albo naruszają ważny interes uczelni.</a:t>
            </a:r>
          </a:p>
        </p:txBody>
      </p:sp>
    </p:spTree>
    <p:extLst>
      <p:ext uri="{BB962C8B-B14F-4D97-AF65-F5344CB8AC3E}">
        <p14:creationId xmlns:p14="http://schemas.microsoft.com/office/powerpoint/2010/main" val="16187501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CABC78-1CB8-4995-A454-20FFE7807472}"/>
              </a:ext>
            </a:extLst>
          </p:cNvPr>
          <p:cNvSpPr>
            <a:spLocks noGrp="1"/>
          </p:cNvSpPr>
          <p:nvPr>
            <p:ph type="title"/>
          </p:nvPr>
        </p:nvSpPr>
        <p:spPr>
          <a:xfrm>
            <a:off x="466722" y="586855"/>
            <a:ext cx="3201366"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C485CEB5-4DF5-4A90-A09A-ECD594FCBD14}"/>
              </a:ext>
            </a:extLst>
          </p:cNvPr>
          <p:cNvSpPr>
            <a:spLocks noGrp="1"/>
          </p:cNvSpPr>
          <p:nvPr>
            <p:ph idx="1"/>
          </p:nvPr>
        </p:nvSpPr>
        <p:spPr>
          <a:xfrm>
            <a:off x="4810259" y="649480"/>
            <a:ext cx="6555347" cy="5546047"/>
          </a:xfrm>
        </p:spPr>
        <p:txBody>
          <a:bodyPr anchor="ctr">
            <a:normAutofit/>
          </a:bodyPr>
          <a:lstStyle/>
          <a:p>
            <a:r>
              <a:rPr lang="pl-PL" dirty="0">
                <a:effectLst/>
                <a:latin typeface="Calibri" panose="020F0502020204030204" pitchFamily="34" charset="0"/>
                <a:ea typeface="Calibri" panose="020F0502020204030204" pitchFamily="34" charset="0"/>
                <a:cs typeface="Calibri" panose="020F0502020204030204" pitchFamily="34" charset="0"/>
              </a:rPr>
              <a:t>Rektor może </a:t>
            </a:r>
            <a:r>
              <a:rPr lang="pl-PL" b="1" dirty="0">
                <a:effectLst/>
                <a:latin typeface="Calibri" panose="020F0502020204030204" pitchFamily="34" charset="0"/>
                <a:ea typeface="Calibri" panose="020F0502020204030204" pitchFamily="34" charset="0"/>
                <a:cs typeface="Calibri" panose="020F0502020204030204" pitchFamily="34" charset="0"/>
              </a:rPr>
              <a:t>uchylić uchwałę </a:t>
            </a:r>
            <a:r>
              <a:rPr lang="pl-PL" dirty="0">
                <a:effectLst/>
                <a:latin typeface="Calibri" panose="020F0502020204030204" pitchFamily="34" charset="0"/>
                <a:ea typeface="Calibri" panose="020F0502020204030204" pitchFamily="34" charset="0"/>
                <a:cs typeface="Calibri" panose="020F0502020204030204" pitchFamily="34" charset="0"/>
              </a:rPr>
              <a:t>rady lub innego ciała doradczego niebędącego organem Uniwersytetu, jeżeli uchwała jest sprzeczna z przepisami ustawy, statutem, uchwałą lub zarządzeniem organu Uniwersytetu, innymi przepisami wewnętrznymi Uniwersytetu, lub jeżeli narusza ważny interes Uniwersytetu (UAM)</a:t>
            </a:r>
            <a:endParaRPr lang="pl-P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4508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26">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8">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3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3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152BFBB2-D4F1-4D8F-B31A-B20D300E4B8F}"/>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Wyrok TK z dnia 7 czerwca 1989 r., U 15/88</a:t>
            </a:r>
          </a:p>
        </p:txBody>
      </p:sp>
      <p:sp>
        <p:nvSpPr>
          <p:cNvPr id="3" name="Symbol zastępczy zawartości 2">
            <a:extLst>
              <a:ext uri="{FF2B5EF4-FFF2-40B4-BE49-F238E27FC236}">
                <a16:creationId xmlns:a16="http://schemas.microsoft.com/office/drawing/2014/main" id="{20A87F05-BEF7-4E18-BD7D-8BA0B6FA0843}"/>
              </a:ext>
            </a:extLst>
          </p:cNvPr>
          <p:cNvSpPr>
            <a:spLocks noGrp="1"/>
          </p:cNvSpPr>
          <p:nvPr>
            <p:ph idx="1"/>
          </p:nvPr>
        </p:nvSpPr>
        <p:spPr>
          <a:xfrm>
            <a:off x="6503158" y="649480"/>
            <a:ext cx="4862447" cy="5546047"/>
          </a:xfrm>
        </p:spPr>
        <p:txBody>
          <a:bodyPr anchor="ctr">
            <a:normAutofit/>
          </a:bodyPr>
          <a:lstStyle/>
          <a:p>
            <a:pPr marL="0" indent="0">
              <a:buNone/>
            </a:pPr>
            <a:endParaRPr lang="pl-PL" sz="2000">
              <a:latin typeface="Calibri" panose="020F0502020204030204" pitchFamily="34" charset="0"/>
              <a:ea typeface="Calibri" panose="020F0502020204030204" pitchFamily="34" charset="0"/>
              <a:cs typeface="Calibri" panose="020F0502020204030204" pitchFamily="34" charset="0"/>
            </a:endParaRPr>
          </a:p>
          <a:p>
            <a:pPr marL="0" indent="0">
              <a:buNone/>
            </a:pPr>
            <a:r>
              <a:rPr lang="pl-PL" sz="2000">
                <a:latin typeface="Calibri" panose="020F0502020204030204" pitchFamily="34" charset="0"/>
                <a:ea typeface="Calibri" panose="020F0502020204030204" pitchFamily="34" charset="0"/>
                <a:cs typeface="Calibri" panose="020F0502020204030204" pitchFamily="34" charset="0"/>
              </a:rPr>
              <a:t>[…] akty o treści normatywnej, wydawane jako akty kierownictwa wewnętrznego, muszą być traktowane jako akty normatywne mimo ich wadliwości, tym bardziej, jeśli na ich podstawie są podejmowane decyzje stosowania prawa w określonych sprawach[…]</a:t>
            </a:r>
          </a:p>
        </p:txBody>
      </p:sp>
    </p:spTree>
    <p:extLst>
      <p:ext uri="{BB962C8B-B14F-4D97-AF65-F5344CB8AC3E}">
        <p14:creationId xmlns:p14="http://schemas.microsoft.com/office/powerpoint/2010/main" val="5116827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1E0F25-F917-4D3C-911D-593093EBD386}"/>
              </a:ext>
            </a:extLst>
          </p:cNvPr>
          <p:cNvSpPr>
            <a:spLocks noGrp="1"/>
          </p:cNvSpPr>
          <p:nvPr>
            <p:ph type="title"/>
          </p:nvPr>
        </p:nvSpPr>
        <p:spPr>
          <a:xfrm>
            <a:off x="466722" y="586855"/>
            <a:ext cx="3201366"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FE93DFB4-D483-4EC1-8E09-6549256D0E6A}"/>
              </a:ext>
            </a:extLst>
          </p:cNvPr>
          <p:cNvSpPr>
            <a:spLocks noGrp="1"/>
          </p:cNvSpPr>
          <p:nvPr>
            <p:ph idx="1"/>
          </p:nvPr>
        </p:nvSpPr>
        <p:spPr>
          <a:xfrm>
            <a:off x="4810259" y="649480"/>
            <a:ext cx="6555347" cy="5546047"/>
          </a:xfrm>
        </p:spPr>
        <p:txBody>
          <a:bodyPr anchor="ctr">
            <a:normAutofit/>
          </a:bodyPr>
          <a:lstStyle/>
          <a:p>
            <a:r>
              <a:rPr lang="pl-PL" dirty="0"/>
              <a:t>Rektor stwierdza </a:t>
            </a:r>
            <a:r>
              <a:rPr lang="pl-PL" b="1" dirty="0"/>
              <a:t>nieważność </a:t>
            </a:r>
            <a:r>
              <a:rPr lang="pl-PL" dirty="0"/>
              <a:t>uchwał senatu, wewnętrznych aktów prawnych jednostek organizacyjnych sprzecznych z ustawą, statutem lub wewnętrznymi aktami prawnymi albo jeśli naruszają ważny interes Uniwersytetu.</a:t>
            </a:r>
          </a:p>
          <a:p>
            <a:r>
              <a:rPr lang="pl-PL" dirty="0"/>
              <a:t>Senat stwierdza, na wniosek rektora, </a:t>
            </a:r>
            <a:r>
              <a:rPr lang="pl-PL" b="1" dirty="0"/>
              <a:t>nieważność uchwały rady uczelni </a:t>
            </a:r>
            <a:r>
              <a:rPr lang="pl-PL" dirty="0"/>
              <a:t>sprzecznej z ustawą, statutem lub wewnętrznymi aktami prawnymi albo jeśli narusza ona ważny interes Uniwersytetu (UB).</a:t>
            </a:r>
          </a:p>
        </p:txBody>
      </p:sp>
    </p:spTree>
    <p:extLst>
      <p:ext uri="{BB962C8B-B14F-4D97-AF65-F5344CB8AC3E}">
        <p14:creationId xmlns:p14="http://schemas.microsoft.com/office/powerpoint/2010/main" val="252719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E205691B-93A8-4520-9C46-284D638BB682}"/>
              </a:ext>
            </a:extLst>
          </p:cNvPr>
          <p:cNvSpPr>
            <a:spLocks noGrp="1"/>
          </p:cNvSpPr>
          <p:nvPr>
            <p:ph type="title"/>
          </p:nvPr>
        </p:nvSpPr>
        <p:spPr>
          <a:xfrm>
            <a:off x="826396" y="586855"/>
            <a:ext cx="4230100" cy="3387497"/>
          </a:xfrm>
        </p:spPr>
        <p:txBody>
          <a:bodyPr anchor="b">
            <a:normAutofit/>
          </a:bodyPr>
          <a:lstStyle/>
          <a:p>
            <a:pPr algn="r"/>
            <a:r>
              <a:rPr lang="pl-PL" sz="4000">
                <a:solidFill>
                  <a:srgbClr val="FFFFFF"/>
                </a:solidFill>
              </a:rPr>
              <a:t>Wyrok TK z 28 czerwca 2000 r. (sygn. K</a:t>
            </a:r>
            <a:br>
              <a:rPr lang="pl-PL" sz="4000">
                <a:solidFill>
                  <a:srgbClr val="FFFFFF"/>
                </a:solidFill>
              </a:rPr>
            </a:br>
            <a:r>
              <a:rPr lang="pl-PL" sz="4000">
                <a:solidFill>
                  <a:srgbClr val="FFFFFF"/>
                </a:solidFill>
              </a:rPr>
              <a:t>25/99, OTK ZU nr 5/2000, poz. 141)</a:t>
            </a:r>
          </a:p>
        </p:txBody>
      </p:sp>
      <p:sp>
        <p:nvSpPr>
          <p:cNvPr id="3" name="Symbol zastępczy zawartości 2">
            <a:extLst>
              <a:ext uri="{FF2B5EF4-FFF2-40B4-BE49-F238E27FC236}">
                <a16:creationId xmlns:a16="http://schemas.microsoft.com/office/drawing/2014/main" id="{FB3FA3B4-4C54-4328-BC11-E298A1B2CBD7}"/>
              </a:ext>
            </a:extLst>
          </p:cNvPr>
          <p:cNvSpPr>
            <a:spLocks noGrp="1"/>
          </p:cNvSpPr>
          <p:nvPr>
            <p:ph idx="1"/>
          </p:nvPr>
        </p:nvSpPr>
        <p:spPr>
          <a:xfrm>
            <a:off x="6503158" y="649480"/>
            <a:ext cx="4862447" cy="5546047"/>
          </a:xfrm>
        </p:spPr>
        <p:txBody>
          <a:bodyPr anchor="ctr">
            <a:normAutofit/>
          </a:bodyPr>
          <a:lstStyle/>
          <a:p>
            <a:pPr marL="0" indent="0">
              <a:buNone/>
            </a:pPr>
            <a:r>
              <a:rPr lang="pl-PL" sz="2000">
                <a:latin typeface="Calibri" panose="020F0502020204030204" pitchFamily="34" charset="0"/>
                <a:ea typeface="Calibri" panose="020F0502020204030204" pitchFamily="34" charset="0"/>
                <a:cs typeface="Calibri" panose="020F0502020204030204" pitchFamily="34" charset="0"/>
              </a:rPr>
              <a:t>„kryterium «organizacyjnej podległości», (…) od spełnienia którego zależy dopuszczalność stanowienia aktów prawa wewnętrznego, należy rozumieć szerzej niż »hierarchiczne podporządkowanie« w znaczeniu przyjętym w prawie administracyjnym”.</a:t>
            </a:r>
          </a:p>
        </p:txBody>
      </p:sp>
    </p:spTree>
    <p:extLst>
      <p:ext uri="{BB962C8B-B14F-4D97-AF65-F5344CB8AC3E}">
        <p14:creationId xmlns:p14="http://schemas.microsoft.com/office/powerpoint/2010/main" val="237833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BB5A99-0239-0E8B-50FA-C55F7D16D717}"/>
              </a:ext>
            </a:extLst>
          </p:cNvPr>
          <p:cNvSpPr>
            <a:spLocks noGrp="1"/>
          </p:cNvSpPr>
          <p:nvPr>
            <p:ph type="title"/>
          </p:nvPr>
        </p:nvSpPr>
        <p:spPr>
          <a:xfrm>
            <a:off x="586478" y="1683756"/>
            <a:ext cx="3115265" cy="2396359"/>
          </a:xfrm>
        </p:spPr>
        <p:txBody>
          <a:bodyPr anchor="b">
            <a:normAutofit/>
          </a:bodyPr>
          <a:lstStyle/>
          <a:p>
            <a:pPr algn="r"/>
            <a:r>
              <a:rPr lang="pl-PL" sz="3100">
                <a:solidFill>
                  <a:srgbClr val="FFFFFF"/>
                </a:solidFill>
              </a:rPr>
              <a:t>Podmioty legitymowane do wydawania aktów uczelnianych</a:t>
            </a:r>
          </a:p>
        </p:txBody>
      </p:sp>
      <p:graphicFrame>
        <p:nvGraphicFramePr>
          <p:cNvPr id="8" name="Symbol zastępczy zawartości 2">
            <a:extLst>
              <a:ext uri="{FF2B5EF4-FFF2-40B4-BE49-F238E27FC236}">
                <a16:creationId xmlns:a16="http://schemas.microsoft.com/office/drawing/2014/main" id="{21D92A88-E6E4-D215-B710-6D8F26C379F1}"/>
              </a:ext>
            </a:extLst>
          </p:cNvPr>
          <p:cNvGraphicFramePr>
            <a:graphicFrameLocks noGrp="1"/>
          </p:cNvGraphicFramePr>
          <p:nvPr>
            <p:ph idx="1"/>
            <p:extLst>
              <p:ext uri="{D42A27DB-BD31-4B8C-83A1-F6EECF244321}">
                <p14:modId xmlns:p14="http://schemas.microsoft.com/office/powerpoint/2010/main" val="38877867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5762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BC45899-77EA-F3CB-8507-6116FEAD0DB0}"/>
              </a:ext>
            </a:extLst>
          </p:cNvPr>
          <p:cNvSpPr>
            <a:spLocks noGrp="1"/>
          </p:cNvSpPr>
          <p:nvPr>
            <p:ph type="title"/>
          </p:nvPr>
        </p:nvSpPr>
        <p:spPr>
          <a:xfrm>
            <a:off x="586478" y="1683756"/>
            <a:ext cx="3115265" cy="2396359"/>
          </a:xfrm>
        </p:spPr>
        <p:txBody>
          <a:bodyPr anchor="b">
            <a:normAutofit/>
          </a:bodyPr>
          <a:lstStyle/>
          <a:p>
            <a:pPr algn="r"/>
            <a:r>
              <a:rPr lang="pl-PL" sz="2500">
                <a:solidFill>
                  <a:srgbClr val="FFFFFF"/>
                </a:solidFill>
              </a:rPr>
              <a:t>Zasady tworzenia prawa wewnątrzuczelnianego</a:t>
            </a:r>
          </a:p>
        </p:txBody>
      </p:sp>
      <p:graphicFrame>
        <p:nvGraphicFramePr>
          <p:cNvPr id="5" name="Symbol zastępczy zawartości 2">
            <a:extLst>
              <a:ext uri="{FF2B5EF4-FFF2-40B4-BE49-F238E27FC236}">
                <a16:creationId xmlns:a16="http://schemas.microsoft.com/office/drawing/2014/main" id="{8B63FB93-7715-85BF-6975-6422216A45C5}"/>
              </a:ext>
            </a:extLst>
          </p:cNvPr>
          <p:cNvGraphicFramePr>
            <a:graphicFrameLocks noGrp="1"/>
          </p:cNvGraphicFramePr>
          <p:nvPr>
            <p:ph idx="1"/>
            <p:extLst>
              <p:ext uri="{D42A27DB-BD31-4B8C-83A1-F6EECF244321}">
                <p14:modId xmlns:p14="http://schemas.microsoft.com/office/powerpoint/2010/main" val="132618603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790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C29A390-3430-041D-3A17-974C7DEF99BF}"/>
              </a:ext>
            </a:extLst>
          </p:cNvPr>
          <p:cNvSpPr>
            <a:spLocks noGrp="1"/>
          </p:cNvSpPr>
          <p:nvPr>
            <p:ph type="title"/>
          </p:nvPr>
        </p:nvSpPr>
        <p:spPr>
          <a:xfrm>
            <a:off x="466722" y="586855"/>
            <a:ext cx="3201366" cy="3387497"/>
          </a:xfrm>
        </p:spPr>
        <p:txBody>
          <a:bodyPr anchor="b">
            <a:normAutofit/>
          </a:bodyPr>
          <a:lstStyle/>
          <a:p>
            <a:pPr algn="r"/>
            <a:r>
              <a:rPr lang="pl-PL" sz="4000">
                <a:solidFill>
                  <a:srgbClr val="FFFFFF"/>
                </a:solidFill>
              </a:rPr>
              <a:t>Usterki w zakresie legislacji aktów wewnętrznych</a:t>
            </a:r>
          </a:p>
        </p:txBody>
      </p:sp>
      <p:sp>
        <p:nvSpPr>
          <p:cNvPr id="3" name="Symbol zastępczy zawartości 2">
            <a:extLst>
              <a:ext uri="{FF2B5EF4-FFF2-40B4-BE49-F238E27FC236}">
                <a16:creationId xmlns:a16="http://schemas.microsoft.com/office/drawing/2014/main" id="{5650146E-DFC2-499F-FD00-17BFBB775FCC}"/>
              </a:ext>
            </a:extLst>
          </p:cNvPr>
          <p:cNvSpPr>
            <a:spLocks noGrp="1"/>
          </p:cNvSpPr>
          <p:nvPr>
            <p:ph idx="1"/>
          </p:nvPr>
        </p:nvSpPr>
        <p:spPr>
          <a:xfrm>
            <a:off x="4810259" y="649480"/>
            <a:ext cx="6555347" cy="5546047"/>
          </a:xfrm>
        </p:spPr>
        <p:txBody>
          <a:bodyPr anchor="ctr">
            <a:normAutofit/>
          </a:bodyPr>
          <a:lstStyle/>
          <a:p>
            <a:pPr marL="0" indent="0">
              <a:spcBef>
                <a:spcPts val="525"/>
              </a:spcBef>
              <a:spcAft>
                <a:spcPts val="525"/>
              </a:spcAft>
              <a:buNone/>
            </a:pPr>
            <a:r>
              <a:rPr lang="pl-PL" sz="2000" b="1" i="0">
                <a:effectLst/>
                <a:latin typeface="Raleway" pitchFamily="2" charset="-18"/>
              </a:rPr>
              <a:t>Podstawa prawna</a:t>
            </a:r>
            <a:r>
              <a:rPr lang="pl-PL" sz="2000" b="0" i="0">
                <a:effectLst/>
                <a:latin typeface="Raleway" pitchFamily="2" charset="-18"/>
              </a:rPr>
              <a:t>: </a:t>
            </a:r>
          </a:p>
          <a:p>
            <a:pPr marL="0" indent="0">
              <a:spcBef>
                <a:spcPts val="525"/>
              </a:spcBef>
              <a:spcAft>
                <a:spcPts val="525"/>
              </a:spcAft>
              <a:buNone/>
            </a:pPr>
            <a:r>
              <a:rPr lang="pl-PL" sz="2000" b="0" i="0">
                <a:effectLst/>
                <a:latin typeface="Raleway" pitchFamily="2" charset="-18"/>
              </a:rPr>
              <a:t>-</a:t>
            </a:r>
            <a:r>
              <a:rPr lang="pl-PL" sz="2000" b="0" i="0">
                <a:effectLst/>
                <a:latin typeface="Calibri" panose="020F0502020204030204" pitchFamily="34" charset="0"/>
                <a:cs typeface="Calibri" panose="020F0502020204030204" pitchFamily="34" charset="0"/>
              </a:rPr>
              <a:t>nieprecyzyjna albo wadliwa podstawa prawna (np. brak dokładnego odesłania do jednostki redakcyjnej będącej podstawą prawną, najczęściej ustępu lub punktu, albo wskazanie zbyt wielu przepisów, podczas gdy właściwy jest tylko jeden ze wskazanych); </a:t>
            </a:r>
          </a:p>
          <a:p>
            <a:pPr marL="0" indent="0">
              <a:spcBef>
                <a:spcPts val="525"/>
              </a:spcBef>
              <a:spcAft>
                <a:spcPts val="525"/>
              </a:spcAft>
              <a:buNone/>
            </a:pPr>
            <a:r>
              <a:rPr lang="pl-PL" sz="2000">
                <a:latin typeface="Calibri" panose="020F0502020204030204" pitchFamily="34" charset="0"/>
                <a:cs typeface="Calibri" panose="020F0502020204030204" pitchFamily="34" charset="0"/>
              </a:rPr>
              <a:t>-w</a:t>
            </a:r>
            <a:r>
              <a:rPr lang="pl-PL" sz="2000" b="0" i="0">
                <a:effectLst/>
                <a:latin typeface="Calibri" panose="020F0502020204030204" pitchFamily="34" charset="0"/>
                <a:cs typeface="Calibri" panose="020F0502020204030204" pitchFamily="34" charset="0"/>
              </a:rPr>
              <a:t>adliwa  kolejność przepisów w obrębie tego aktu i ich nieadekwatna treść (najczęściej wymieszanie przepisów stanowiących podstawę z przepisami zmieniającymi lub przepisami przejściowymi ); </a:t>
            </a:r>
          </a:p>
          <a:p>
            <a:pPr marL="0" indent="0">
              <a:spcBef>
                <a:spcPts val="525"/>
              </a:spcBef>
              <a:spcAft>
                <a:spcPts val="525"/>
              </a:spcAft>
              <a:buNone/>
            </a:pPr>
            <a:r>
              <a:rPr lang="pl-PL" sz="2000">
                <a:latin typeface="Calibri" panose="020F0502020204030204" pitchFamily="34" charset="0"/>
                <a:cs typeface="Calibri" panose="020F0502020204030204" pitchFamily="34" charset="0"/>
              </a:rPr>
              <a:t>-nadużycie</a:t>
            </a:r>
            <a:r>
              <a:rPr lang="pl-PL" sz="2000" b="0" i="0">
                <a:effectLst/>
                <a:latin typeface="Calibri" panose="020F0502020204030204" pitchFamily="34" charset="0"/>
                <a:cs typeface="Calibri" panose="020F0502020204030204" pitchFamily="34" charset="0"/>
              </a:rPr>
              <a:t> upoważnienia;</a:t>
            </a:r>
          </a:p>
          <a:p>
            <a:endParaRPr lang="pl-PL" sz="2000"/>
          </a:p>
        </p:txBody>
      </p:sp>
    </p:spTree>
    <p:extLst>
      <p:ext uri="{BB962C8B-B14F-4D97-AF65-F5344CB8AC3E}">
        <p14:creationId xmlns:p14="http://schemas.microsoft.com/office/powerpoint/2010/main" val="96412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87A8A406-FAE1-FE74-766E-3C8158C9DAB6}"/>
              </a:ext>
            </a:extLst>
          </p:cNvPr>
          <p:cNvSpPr>
            <a:spLocks noGrp="1"/>
          </p:cNvSpPr>
          <p:nvPr>
            <p:ph type="title"/>
          </p:nvPr>
        </p:nvSpPr>
        <p:spPr>
          <a:xfrm>
            <a:off x="826396" y="586855"/>
            <a:ext cx="4230100" cy="3387497"/>
          </a:xfrm>
        </p:spPr>
        <p:txBody>
          <a:bodyPr anchor="b">
            <a:normAutofit/>
          </a:bodyPr>
          <a:lstStyle/>
          <a:p>
            <a:pPr algn="r"/>
            <a:endParaRPr lang="pl-PL" sz="4000">
              <a:solidFill>
                <a:srgbClr val="FFFFFF"/>
              </a:solidFill>
            </a:endParaRPr>
          </a:p>
        </p:txBody>
      </p:sp>
      <p:sp>
        <p:nvSpPr>
          <p:cNvPr id="3" name="Symbol zastępczy zawartości 2">
            <a:extLst>
              <a:ext uri="{FF2B5EF4-FFF2-40B4-BE49-F238E27FC236}">
                <a16:creationId xmlns:a16="http://schemas.microsoft.com/office/drawing/2014/main" id="{E15BDC0F-4357-4135-9149-F19EEA0F4CF4}"/>
              </a:ext>
            </a:extLst>
          </p:cNvPr>
          <p:cNvSpPr>
            <a:spLocks noGrp="1"/>
          </p:cNvSpPr>
          <p:nvPr>
            <p:ph idx="1"/>
          </p:nvPr>
        </p:nvSpPr>
        <p:spPr>
          <a:xfrm>
            <a:off x="6503158" y="649480"/>
            <a:ext cx="4862447" cy="5546047"/>
          </a:xfrm>
        </p:spPr>
        <p:txBody>
          <a:bodyPr anchor="ctr">
            <a:normAutofit/>
          </a:bodyPr>
          <a:lstStyle/>
          <a:p>
            <a:pPr marL="0" indent="0">
              <a:spcBef>
                <a:spcPts val="525"/>
              </a:spcBef>
              <a:spcAft>
                <a:spcPts val="525"/>
              </a:spcAft>
              <a:buNone/>
            </a:pPr>
            <a:r>
              <a:rPr lang="pl-PL" sz="2000" b="1">
                <a:latin typeface="Calibri" panose="020F0502020204030204" pitchFamily="34" charset="0"/>
                <a:cs typeface="Calibri" panose="020F0502020204030204" pitchFamily="34" charset="0"/>
              </a:rPr>
              <a:t>Wady konstrukcyjne :</a:t>
            </a:r>
          </a:p>
          <a:p>
            <a:pPr marL="0" indent="0">
              <a:spcBef>
                <a:spcPts val="525"/>
              </a:spcBef>
              <a:spcAft>
                <a:spcPts val="525"/>
              </a:spcAft>
              <a:buNone/>
            </a:pPr>
            <a:endParaRPr lang="pl-PL" sz="2000" b="1">
              <a:latin typeface="Calibri" panose="020F0502020204030204" pitchFamily="34" charset="0"/>
              <a:cs typeface="Calibri" panose="020F0502020204030204" pitchFamily="34" charset="0"/>
            </a:endParaRPr>
          </a:p>
          <a:p>
            <a:pPr>
              <a:spcBef>
                <a:spcPts val="525"/>
              </a:spcBef>
              <a:spcAft>
                <a:spcPts val="525"/>
              </a:spcAft>
              <a:buFont typeface="Arial" panose="020B0604020202020204" pitchFamily="34" charset="0"/>
              <a:buChar char="•"/>
            </a:pPr>
            <a:r>
              <a:rPr lang="pl-PL" sz="2000" b="0" i="0">
                <a:effectLst/>
                <a:latin typeface="Calibri" panose="020F0502020204030204" pitchFamily="34" charset="0"/>
                <a:cs typeface="Calibri" panose="020F0502020204030204" pitchFamily="34" charset="0"/>
              </a:rPr>
              <a:t>naruszenie zasady wyłączności ustawy ;</a:t>
            </a:r>
          </a:p>
          <a:p>
            <a:pPr>
              <a:spcBef>
                <a:spcPts val="525"/>
              </a:spcBef>
              <a:spcAft>
                <a:spcPts val="525"/>
              </a:spcAft>
              <a:buFont typeface="Arial" panose="020B0604020202020204" pitchFamily="34" charset="0"/>
              <a:buChar char="•"/>
            </a:pPr>
            <a:r>
              <a:rPr lang="pl-PL" sz="2000">
                <a:latin typeface="Calibri" panose="020F0502020204030204" pitchFamily="34" charset="0"/>
                <a:cs typeface="Calibri" panose="020F0502020204030204" pitchFamily="34" charset="0"/>
              </a:rPr>
              <a:t>b</a:t>
            </a:r>
            <a:r>
              <a:rPr lang="pl-PL" sz="2000" b="0" i="0">
                <a:effectLst/>
                <a:latin typeface="Calibri" panose="020F0502020204030204" pitchFamily="34" charset="0"/>
                <a:cs typeface="Calibri" panose="020F0502020204030204" pitchFamily="34" charset="0"/>
              </a:rPr>
              <a:t>łędna nomenklatura aktów;</a:t>
            </a:r>
          </a:p>
          <a:p>
            <a:pPr>
              <a:spcBef>
                <a:spcPts val="525"/>
              </a:spcBef>
              <a:spcAft>
                <a:spcPts val="525"/>
              </a:spcAft>
              <a:buFont typeface="Arial" panose="020B0604020202020204" pitchFamily="34" charset="0"/>
              <a:buChar char="•"/>
            </a:pPr>
            <a:r>
              <a:rPr lang="pl-PL" sz="2000">
                <a:latin typeface="Calibri" panose="020F0502020204030204" pitchFamily="34" charset="0"/>
                <a:cs typeface="Calibri" panose="020F0502020204030204" pitchFamily="34" charset="0"/>
              </a:rPr>
              <a:t>o</a:t>
            </a:r>
            <a:r>
              <a:rPr lang="pl-PL" sz="2000" b="0" i="0">
                <a:effectLst/>
                <a:latin typeface="Calibri" panose="020F0502020204030204" pitchFamily="34" charset="0"/>
                <a:cs typeface="Calibri" panose="020F0502020204030204" pitchFamily="34" charset="0"/>
              </a:rPr>
              <a:t>dmienne definiowanie pojęć ustawowych;</a:t>
            </a:r>
          </a:p>
          <a:p>
            <a:pPr>
              <a:spcBef>
                <a:spcPts val="525"/>
              </a:spcBef>
              <a:spcAft>
                <a:spcPts val="525"/>
              </a:spcAft>
              <a:buFont typeface="Arial" panose="020B0604020202020204" pitchFamily="34" charset="0"/>
              <a:buChar char="•"/>
            </a:pPr>
            <a:r>
              <a:rPr lang="pl-PL" sz="2000" b="0" i="0">
                <a:effectLst/>
                <a:latin typeface="Calibri" panose="020F0502020204030204" pitchFamily="34" charset="0"/>
                <a:cs typeface="Calibri" panose="020F0502020204030204" pitchFamily="34" charset="0"/>
              </a:rPr>
              <a:t>niewłaściwe oznaczenie przepisów i ich systematyzacja</a:t>
            </a:r>
            <a:endParaRPr lang="pl-PL" sz="20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053192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381</TotalTime>
  <Words>2472</Words>
  <Application>Microsoft Office PowerPoint</Application>
  <PresentationFormat>Panoramiczny</PresentationFormat>
  <Paragraphs>212</Paragraphs>
  <Slides>40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40</vt:i4>
      </vt:variant>
    </vt:vector>
  </HeadingPairs>
  <TitlesOfParts>
    <vt:vector size="46" baseType="lpstr">
      <vt:lpstr>Aptos</vt:lpstr>
      <vt:lpstr>Aptos Display</vt:lpstr>
      <vt:lpstr>Arial</vt:lpstr>
      <vt:lpstr>Calibri</vt:lpstr>
      <vt:lpstr>Raleway</vt:lpstr>
      <vt:lpstr>Motyw pakietu Office</vt:lpstr>
      <vt:lpstr>Generalne akty prawa zakładowego w uczelni</vt:lpstr>
      <vt:lpstr>Klasyfikacja aktów wewnątrzuczelnianych</vt:lpstr>
      <vt:lpstr>Akty kierownictwa wewnętrznego a akty prawa wewnętrznego</vt:lpstr>
      <vt:lpstr>Wyrok TK z dnia 7 czerwca 1989 r., U 15/88</vt:lpstr>
      <vt:lpstr>Wyrok TK z 28 czerwca 2000 r. (sygn. K 25/99, OTK ZU nr 5/2000, poz. 141)</vt:lpstr>
      <vt:lpstr>Podmioty legitymowane do wydawania aktów uczelnianych</vt:lpstr>
      <vt:lpstr>Zasady tworzenia prawa wewnątrzuczelnianego</vt:lpstr>
      <vt:lpstr>Usterki w zakresie legislacji aktów wewnętrznych</vt:lpstr>
      <vt:lpstr>Prezentacja programu PowerPoint</vt:lpstr>
      <vt:lpstr>Prezentacja programu PowerPoint</vt:lpstr>
      <vt:lpstr>Prezentacja programu PowerPoint</vt:lpstr>
      <vt:lpstr>Konstruowania aktu wewnętrznego</vt:lpstr>
      <vt:lpstr>Przykład - zarządzenie</vt:lpstr>
      <vt:lpstr>Przykład - zarządzenie</vt:lpstr>
      <vt:lpstr>Przykład - zarządzenie</vt:lpstr>
      <vt:lpstr>Przykład - zarządzenie</vt:lpstr>
      <vt:lpstr>Przykład - zarządzenie</vt:lpstr>
      <vt:lpstr>Komunikat</vt:lpstr>
      <vt:lpstr>Komunikat</vt:lpstr>
      <vt:lpstr>Komunikat</vt:lpstr>
      <vt:lpstr>Komunikat</vt:lpstr>
      <vt:lpstr>Pisma okólne</vt:lpstr>
      <vt:lpstr>Przykład</vt:lpstr>
      <vt:lpstr>Przykład</vt:lpstr>
      <vt:lpstr>Decyzje - nieadministracyjne</vt:lpstr>
      <vt:lpstr>Decyzje – nieadministracyjne - przykład</vt:lpstr>
      <vt:lpstr>Obwieszczenia</vt:lpstr>
      <vt:lpstr>Instrukcje </vt:lpstr>
      <vt:lpstr>Przykład</vt:lpstr>
      <vt:lpstr>przykład</vt:lpstr>
      <vt:lpstr>Przykład/wzór </vt:lpstr>
      <vt:lpstr>Publikacja/ podanie do wiadomości</vt:lpstr>
      <vt:lpstr>Wewnętrzna kontrola aktów uczelnianych</vt:lpstr>
      <vt:lpstr>Kryteria kontroli</vt:lpstr>
      <vt:lpstr>Skutki wadliwości aktów wewnętrznych</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Generalne akty prawa zakładowego w uczelni</dc:title>
  <dc:creator>Agnieszka Ziółkowska</dc:creator>
  <cp:lastModifiedBy>Agnieszka Ziółkowska</cp:lastModifiedBy>
  <cp:revision>24</cp:revision>
  <dcterms:created xsi:type="dcterms:W3CDTF">2025-06-02T07:27:10Z</dcterms:created>
  <dcterms:modified xsi:type="dcterms:W3CDTF">2025-06-17T15:48:30Z</dcterms:modified>
</cp:coreProperties>
</file>