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79" r:id="rId1"/>
  </p:sldMasterIdLst>
  <p:notesMasterIdLst>
    <p:notesMasterId r:id="rId25"/>
  </p:notesMasterIdLst>
  <p:handoutMasterIdLst>
    <p:handoutMasterId r:id="rId26"/>
  </p:handoutMasterIdLst>
  <p:sldIdLst>
    <p:sldId id="256" r:id="rId2"/>
    <p:sldId id="257" r:id="rId3"/>
    <p:sldId id="259" r:id="rId4"/>
    <p:sldId id="258" r:id="rId5"/>
    <p:sldId id="260" r:id="rId6"/>
    <p:sldId id="261" r:id="rId7"/>
    <p:sldId id="309" r:id="rId8"/>
    <p:sldId id="307" r:id="rId9"/>
    <p:sldId id="308" r:id="rId10"/>
    <p:sldId id="262" r:id="rId11"/>
    <p:sldId id="263" r:id="rId12"/>
    <p:sldId id="310" r:id="rId13"/>
    <p:sldId id="264" r:id="rId14"/>
    <p:sldId id="265" r:id="rId15"/>
    <p:sldId id="266" r:id="rId16"/>
    <p:sldId id="267" r:id="rId17"/>
    <p:sldId id="268" r:id="rId18"/>
    <p:sldId id="269" r:id="rId19"/>
    <p:sldId id="270" r:id="rId20"/>
    <p:sldId id="271" r:id="rId21"/>
    <p:sldId id="272" r:id="rId22"/>
    <p:sldId id="273" r:id="rId23"/>
    <p:sldId id="274" r:id="rId24"/>
  </p:sldIdLst>
  <p:sldSz cx="12192000" cy="6858000"/>
  <p:notesSz cx="6797675" cy="99298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E8A29114-12F6-4E11-BD89-8EA48A809E71}">
          <p14:sldIdLst>
            <p14:sldId id="256"/>
            <p14:sldId id="257"/>
            <p14:sldId id="259"/>
            <p14:sldId id="258"/>
            <p14:sldId id="260"/>
            <p14:sldId id="261"/>
            <p14:sldId id="309"/>
            <p14:sldId id="307"/>
            <p14:sldId id="308"/>
            <p14:sldId id="262"/>
            <p14:sldId id="263"/>
            <p14:sldId id="310"/>
            <p14:sldId id="264"/>
            <p14:sldId id="265"/>
            <p14:sldId id="266"/>
            <p14:sldId id="267"/>
            <p14:sldId id="268"/>
            <p14:sldId id="269"/>
            <p14:sldId id="270"/>
            <p14:sldId id="271"/>
            <p14:sldId id="272"/>
            <p14:sldId id="273"/>
            <p14:sldId id="27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D0EC"/>
    <a:srgbClr val="C7D7EE"/>
    <a:srgbClr val="E7F0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9" d="100"/>
          <a:sy n="119" d="100"/>
        </p:scale>
        <p:origin x="156" y="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7047"/>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49688" y="0"/>
            <a:ext cx="2946400" cy="497047"/>
          </a:xfrm>
          <a:prstGeom prst="rect">
            <a:avLst/>
          </a:prstGeom>
        </p:spPr>
        <p:txBody>
          <a:bodyPr vert="horz" lIns="91440" tIns="45720" rIns="91440" bIns="45720" rtlCol="0"/>
          <a:lstStyle>
            <a:lvl1pPr algn="r">
              <a:defRPr sz="1200"/>
            </a:lvl1pPr>
          </a:lstStyle>
          <a:p>
            <a:fld id="{B79CD32E-95BF-4605-9FC8-61B7C694D6CB}" type="datetimeFigureOut">
              <a:rPr lang="pl-PL" smtClean="0"/>
              <a:t>2025-06-16</a:t>
            </a:fld>
            <a:endParaRPr lang="pl-PL"/>
          </a:p>
        </p:txBody>
      </p:sp>
      <p:sp>
        <p:nvSpPr>
          <p:cNvPr id="4" name="Symbol zastępczy stopki 3"/>
          <p:cNvSpPr>
            <a:spLocks noGrp="1"/>
          </p:cNvSpPr>
          <p:nvPr>
            <p:ph type="ftr" sz="quarter" idx="2"/>
          </p:nvPr>
        </p:nvSpPr>
        <p:spPr>
          <a:xfrm>
            <a:off x="0" y="9432766"/>
            <a:ext cx="2946400" cy="497047"/>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49688" y="9432766"/>
            <a:ext cx="2946400" cy="497047"/>
          </a:xfrm>
          <a:prstGeom prst="rect">
            <a:avLst/>
          </a:prstGeom>
        </p:spPr>
        <p:txBody>
          <a:bodyPr vert="horz" lIns="91440" tIns="45720" rIns="91440" bIns="45720" rtlCol="0" anchor="b"/>
          <a:lstStyle>
            <a:lvl1pPr algn="r">
              <a:defRPr sz="1200"/>
            </a:lvl1pPr>
          </a:lstStyle>
          <a:p>
            <a:fld id="{173568A0-AD2E-4A84-9C49-142918BC25A9}" type="slidenum">
              <a:rPr lang="pl-PL" smtClean="0"/>
              <a:t>‹#›</a:t>
            </a:fld>
            <a:endParaRPr lang="pl-PL"/>
          </a:p>
        </p:txBody>
      </p:sp>
    </p:spTree>
    <p:extLst>
      <p:ext uri="{BB962C8B-B14F-4D97-AF65-F5344CB8AC3E}">
        <p14:creationId xmlns:p14="http://schemas.microsoft.com/office/powerpoint/2010/main" val="6832802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8087"/>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49688" y="0"/>
            <a:ext cx="2946400" cy="498087"/>
          </a:xfrm>
          <a:prstGeom prst="rect">
            <a:avLst/>
          </a:prstGeom>
        </p:spPr>
        <p:txBody>
          <a:bodyPr vert="horz" lIns="91440" tIns="45720" rIns="91440" bIns="45720" rtlCol="0"/>
          <a:lstStyle>
            <a:lvl1pPr algn="r">
              <a:defRPr sz="1200"/>
            </a:lvl1pPr>
          </a:lstStyle>
          <a:p>
            <a:fld id="{331BDCC4-4C62-407A-AF4B-8D442D8A37D9}" type="datetimeFigureOut">
              <a:rPr lang="pl-PL" smtClean="0"/>
              <a:t>2025-06-16</a:t>
            </a:fld>
            <a:endParaRPr lang="pl-PL"/>
          </a:p>
        </p:txBody>
      </p:sp>
      <p:sp>
        <p:nvSpPr>
          <p:cNvPr id="4" name="Symbol zastępczy obrazu slajdu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450" y="4778125"/>
            <a:ext cx="5438775" cy="3911261"/>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31726"/>
            <a:ext cx="2946400" cy="4980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49688" y="9431726"/>
            <a:ext cx="2946400" cy="498087"/>
          </a:xfrm>
          <a:prstGeom prst="rect">
            <a:avLst/>
          </a:prstGeom>
        </p:spPr>
        <p:txBody>
          <a:bodyPr vert="horz" lIns="91440" tIns="45720" rIns="91440" bIns="45720" rtlCol="0" anchor="b"/>
          <a:lstStyle>
            <a:lvl1pPr algn="r">
              <a:defRPr sz="1200"/>
            </a:lvl1pPr>
          </a:lstStyle>
          <a:p>
            <a:fld id="{79FBBC40-0755-405A-B0CB-1E3060DDB6CF}" type="slidenum">
              <a:rPr lang="pl-PL" smtClean="0"/>
              <a:t>‹#›</a:t>
            </a:fld>
            <a:endParaRPr lang="pl-PL"/>
          </a:p>
        </p:txBody>
      </p:sp>
    </p:spTree>
    <p:extLst>
      <p:ext uri="{BB962C8B-B14F-4D97-AF65-F5344CB8AC3E}">
        <p14:creationId xmlns:p14="http://schemas.microsoft.com/office/powerpoint/2010/main" val="657050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79FBBC40-0755-405A-B0CB-1E3060DDB6CF}" type="slidenum">
              <a:rPr lang="pl-PL" smtClean="0"/>
              <a:t>15</a:t>
            </a:fld>
            <a:endParaRPr lang="pl-PL"/>
          </a:p>
        </p:txBody>
      </p:sp>
    </p:spTree>
    <p:extLst>
      <p:ext uri="{BB962C8B-B14F-4D97-AF65-F5344CB8AC3E}">
        <p14:creationId xmlns:p14="http://schemas.microsoft.com/office/powerpoint/2010/main" val="185459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945E54-0D63-42E2-A389-42F59D35BBB6}"/>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5AB362FE-8A11-4AC4-9233-DE84E674A8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DCF6A797-0C91-4A63-905E-3B24B68ED906}"/>
              </a:ext>
            </a:extLst>
          </p:cNvPr>
          <p:cNvSpPr>
            <a:spLocks noGrp="1"/>
          </p:cNvSpPr>
          <p:nvPr>
            <p:ph type="dt" sz="half" idx="10"/>
          </p:nvPr>
        </p:nvSpPr>
        <p:spPr/>
        <p:txBody>
          <a:bodyPr/>
          <a:lstStyle/>
          <a:p>
            <a:fld id="{AC50EF66-0557-4782-87C3-CBF8D5B116A4}" type="datetime1">
              <a:rPr lang="pl-PL" smtClean="0"/>
              <a:t>2025-06-16</a:t>
            </a:fld>
            <a:endParaRPr lang="pl-PL"/>
          </a:p>
        </p:txBody>
      </p:sp>
      <p:sp>
        <p:nvSpPr>
          <p:cNvPr id="5" name="Symbol zastępczy stopki 4">
            <a:extLst>
              <a:ext uri="{FF2B5EF4-FFF2-40B4-BE49-F238E27FC236}">
                <a16:creationId xmlns:a16="http://schemas.microsoft.com/office/drawing/2014/main" id="{55395C9B-C10F-4316-8786-6D96AB96474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AF66875-27C0-4CA9-AA1E-0B0832F9B2CE}"/>
              </a:ext>
            </a:extLst>
          </p:cNvPr>
          <p:cNvSpPr>
            <a:spLocks noGrp="1"/>
          </p:cNvSpPr>
          <p:nvPr>
            <p:ph type="sldNum" sz="quarter" idx="12"/>
          </p:nvPr>
        </p:nvSpPr>
        <p:spPr/>
        <p:txBody>
          <a:bodyPr/>
          <a:lstStyle/>
          <a:p>
            <a:fld id="{715BACC8-EFC8-477F-AC20-4351AEA1AC2C}" type="slidenum">
              <a:rPr lang="pl-PL" smtClean="0"/>
              <a:t>‹#›</a:t>
            </a:fld>
            <a:endParaRPr lang="pl-PL"/>
          </a:p>
        </p:txBody>
      </p:sp>
    </p:spTree>
    <p:extLst>
      <p:ext uri="{BB962C8B-B14F-4D97-AF65-F5344CB8AC3E}">
        <p14:creationId xmlns:p14="http://schemas.microsoft.com/office/powerpoint/2010/main" val="4136477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3180C7-A11C-43FF-907B-E76220904365}"/>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0519DE0D-17C4-4CA4-AD53-DF1472D19840}"/>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E21CBC6-B521-4B05-B373-D850A184FF8C}"/>
              </a:ext>
            </a:extLst>
          </p:cNvPr>
          <p:cNvSpPr>
            <a:spLocks noGrp="1"/>
          </p:cNvSpPr>
          <p:nvPr>
            <p:ph type="dt" sz="half" idx="10"/>
          </p:nvPr>
        </p:nvSpPr>
        <p:spPr/>
        <p:txBody>
          <a:bodyPr/>
          <a:lstStyle/>
          <a:p>
            <a:fld id="{C272D30D-E39F-48BE-BA50-4066FAB28D63}" type="datetime1">
              <a:rPr lang="pl-PL" smtClean="0"/>
              <a:t>2025-06-16</a:t>
            </a:fld>
            <a:endParaRPr lang="pl-PL"/>
          </a:p>
        </p:txBody>
      </p:sp>
      <p:sp>
        <p:nvSpPr>
          <p:cNvPr id="5" name="Symbol zastępczy stopki 4">
            <a:extLst>
              <a:ext uri="{FF2B5EF4-FFF2-40B4-BE49-F238E27FC236}">
                <a16:creationId xmlns:a16="http://schemas.microsoft.com/office/drawing/2014/main" id="{BDA59FBC-50B4-4754-9A5A-6F2DDE88DDC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E6FE871-897D-45CE-8DC1-3002EA31FF3F}"/>
              </a:ext>
            </a:extLst>
          </p:cNvPr>
          <p:cNvSpPr>
            <a:spLocks noGrp="1"/>
          </p:cNvSpPr>
          <p:nvPr>
            <p:ph type="sldNum" sz="quarter" idx="12"/>
          </p:nvPr>
        </p:nvSpPr>
        <p:spPr/>
        <p:txBody>
          <a:bodyPr/>
          <a:lstStyle/>
          <a:p>
            <a:fld id="{715BACC8-EFC8-477F-AC20-4351AEA1AC2C}" type="slidenum">
              <a:rPr lang="pl-PL" smtClean="0"/>
              <a:t>‹#›</a:t>
            </a:fld>
            <a:endParaRPr lang="pl-PL"/>
          </a:p>
        </p:txBody>
      </p:sp>
    </p:spTree>
    <p:extLst>
      <p:ext uri="{BB962C8B-B14F-4D97-AF65-F5344CB8AC3E}">
        <p14:creationId xmlns:p14="http://schemas.microsoft.com/office/powerpoint/2010/main" val="2544532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5E7AA8B3-8105-406F-88A9-793E5A149DBE}"/>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581C6081-3B2A-43B8-A965-552B06E48E9E}"/>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17B46B3-CE04-4BAD-A72B-3DB36E4A0AB1}"/>
              </a:ext>
            </a:extLst>
          </p:cNvPr>
          <p:cNvSpPr>
            <a:spLocks noGrp="1"/>
          </p:cNvSpPr>
          <p:nvPr>
            <p:ph type="dt" sz="half" idx="10"/>
          </p:nvPr>
        </p:nvSpPr>
        <p:spPr/>
        <p:txBody>
          <a:bodyPr/>
          <a:lstStyle/>
          <a:p>
            <a:fld id="{9749DE4F-4D5C-49E8-B69E-BB36403ED304}" type="datetime1">
              <a:rPr lang="pl-PL" smtClean="0"/>
              <a:t>2025-06-16</a:t>
            </a:fld>
            <a:endParaRPr lang="pl-PL"/>
          </a:p>
        </p:txBody>
      </p:sp>
      <p:sp>
        <p:nvSpPr>
          <p:cNvPr id="5" name="Symbol zastępczy stopki 4">
            <a:extLst>
              <a:ext uri="{FF2B5EF4-FFF2-40B4-BE49-F238E27FC236}">
                <a16:creationId xmlns:a16="http://schemas.microsoft.com/office/drawing/2014/main" id="{663384FD-10F2-45BE-AEE2-F5024CFE62D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631FDE6-B2CE-4056-9DFA-FD9408F2C7BC}"/>
              </a:ext>
            </a:extLst>
          </p:cNvPr>
          <p:cNvSpPr>
            <a:spLocks noGrp="1"/>
          </p:cNvSpPr>
          <p:nvPr>
            <p:ph type="sldNum" sz="quarter" idx="12"/>
          </p:nvPr>
        </p:nvSpPr>
        <p:spPr/>
        <p:txBody>
          <a:bodyPr/>
          <a:lstStyle/>
          <a:p>
            <a:fld id="{715BACC8-EFC8-477F-AC20-4351AEA1AC2C}" type="slidenum">
              <a:rPr lang="pl-PL" smtClean="0"/>
              <a:t>‹#›</a:t>
            </a:fld>
            <a:endParaRPr lang="pl-PL"/>
          </a:p>
        </p:txBody>
      </p:sp>
    </p:spTree>
    <p:extLst>
      <p:ext uri="{BB962C8B-B14F-4D97-AF65-F5344CB8AC3E}">
        <p14:creationId xmlns:p14="http://schemas.microsoft.com/office/powerpoint/2010/main" val="2542681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045123A-B181-4A9C-B620-A27D450F5A4B}"/>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016E463B-AB40-4DE1-A12A-8F7116C481D8}"/>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6A2C8671-EA13-4A44-8452-EF536D26D9BD}"/>
              </a:ext>
            </a:extLst>
          </p:cNvPr>
          <p:cNvSpPr>
            <a:spLocks noGrp="1"/>
          </p:cNvSpPr>
          <p:nvPr>
            <p:ph type="dt" sz="half" idx="10"/>
          </p:nvPr>
        </p:nvSpPr>
        <p:spPr/>
        <p:txBody>
          <a:bodyPr/>
          <a:lstStyle/>
          <a:p>
            <a:fld id="{3BE2F0AA-7B50-484C-9D91-49D17225010E}" type="datetime1">
              <a:rPr lang="pl-PL" smtClean="0"/>
              <a:t>2025-06-16</a:t>
            </a:fld>
            <a:endParaRPr lang="pl-PL"/>
          </a:p>
        </p:txBody>
      </p:sp>
      <p:sp>
        <p:nvSpPr>
          <p:cNvPr id="5" name="Symbol zastępczy stopki 4">
            <a:extLst>
              <a:ext uri="{FF2B5EF4-FFF2-40B4-BE49-F238E27FC236}">
                <a16:creationId xmlns:a16="http://schemas.microsoft.com/office/drawing/2014/main" id="{EB358729-FAE9-4C71-8290-8E74AC75379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EBB9663-73D9-470D-A586-9F0491B60223}"/>
              </a:ext>
            </a:extLst>
          </p:cNvPr>
          <p:cNvSpPr>
            <a:spLocks noGrp="1"/>
          </p:cNvSpPr>
          <p:nvPr>
            <p:ph type="sldNum" sz="quarter" idx="12"/>
          </p:nvPr>
        </p:nvSpPr>
        <p:spPr/>
        <p:txBody>
          <a:bodyPr/>
          <a:lstStyle/>
          <a:p>
            <a:fld id="{715BACC8-EFC8-477F-AC20-4351AEA1AC2C}" type="slidenum">
              <a:rPr lang="pl-PL" smtClean="0"/>
              <a:t>‹#›</a:t>
            </a:fld>
            <a:endParaRPr lang="pl-PL"/>
          </a:p>
        </p:txBody>
      </p:sp>
    </p:spTree>
    <p:extLst>
      <p:ext uri="{BB962C8B-B14F-4D97-AF65-F5344CB8AC3E}">
        <p14:creationId xmlns:p14="http://schemas.microsoft.com/office/powerpoint/2010/main" val="3633612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082F1D-D975-4BC1-AC39-ABE17175ECD4}"/>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EBE899DB-0C5E-40BF-8D10-94AA033F83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12D4E19F-9974-4FA8-9880-31E4F6602AF9}"/>
              </a:ext>
            </a:extLst>
          </p:cNvPr>
          <p:cNvSpPr>
            <a:spLocks noGrp="1"/>
          </p:cNvSpPr>
          <p:nvPr>
            <p:ph type="dt" sz="half" idx="10"/>
          </p:nvPr>
        </p:nvSpPr>
        <p:spPr/>
        <p:txBody>
          <a:bodyPr/>
          <a:lstStyle/>
          <a:p>
            <a:fld id="{F494A6D4-D5FB-47C5-8727-A04FC11436A8}" type="datetime1">
              <a:rPr lang="pl-PL" smtClean="0"/>
              <a:t>2025-06-16</a:t>
            </a:fld>
            <a:endParaRPr lang="pl-PL"/>
          </a:p>
        </p:txBody>
      </p:sp>
      <p:sp>
        <p:nvSpPr>
          <p:cNvPr id="5" name="Symbol zastępczy stopki 4">
            <a:extLst>
              <a:ext uri="{FF2B5EF4-FFF2-40B4-BE49-F238E27FC236}">
                <a16:creationId xmlns:a16="http://schemas.microsoft.com/office/drawing/2014/main" id="{7B7AD6A9-D937-4536-A86B-5A0EE507B4B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8BCD726-49EC-4B4A-8D6D-14F5A44FE665}"/>
              </a:ext>
            </a:extLst>
          </p:cNvPr>
          <p:cNvSpPr>
            <a:spLocks noGrp="1"/>
          </p:cNvSpPr>
          <p:nvPr>
            <p:ph type="sldNum" sz="quarter" idx="12"/>
          </p:nvPr>
        </p:nvSpPr>
        <p:spPr/>
        <p:txBody>
          <a:bodyPr/>
          <a:lstStyle/>
          <a:p>
            <a:fld id="{715BACC8-EFC8-477F-AC20-4351AEA1AC2C}" type="slidenum">
              <a:rPr lang="pl-PL" smtClean="0"/>
              <a:t>‹#›</a:t>
            </a:fld>
            <a:endParaRPr lang="pl-PL"/>
          </a:p>
        </p:txBody>
      </p:sp>
    </p:spTree>
    <p:extLst>
      <p:ext uri="{BB962C8B-B14F-4D97-AF65-F5344CB8AC3E}">
        <p14:creationId xmlns:p14="http://schemas.microsoft.com/office/powerpoint/2010/main" val="1359205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8F9B67-F4F7-4E2E-A49B-8B654DE589ED}"/>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2FA398D-595A-4EDF-99E1-97CD56B5E4B6}"/>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29131736-35D6-474D-BBCA-117ABB2C335C}"/>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CF4F0EC5-360B-422C-B659-313A9E9C6615}"/>
              </a:ext>
            </a:extLst>
          </p:cNvPr>
          <p:cNvSpPr>
            <a:spLocks noGrp="1"/>
          </p:cNvSpPr>
          <p:nvPr>
            <p:ph type="dt" sz="half" idx="10"/>
          </p:nvPr>
        </p:nvSpPr>
        <p:spPr/>
        <p:txBody>
          <a:bodyPr/>
          <a:lstStyle/>
          <a:p>
            <a:fld id="{44A8CF72-AFF3-49B2-A885-F2361A0851F9}" type="datetime1">
              <a:rPr lang="pl-PL" smtClean="0"/>
              <a:t>2025-06-16</a:t>
            </a:fld>
            <a:endParaRPr lang="pl-PL"/>
          </a:p>
        </p:txBody>
      </p:sp>
      <p:sp>
        <p:nvSpPr>
          <p:cNvPr id="6" name="Symbol zastępczy stopki 5">
            <a:extLst>
              <a:ext uri="{FF2B5EF4-FFF2-40B4-BE49-F238E27FC236}">
                <a16:creationId xmlns:a16="http://schemas.microsoft.com/office/drawing/2014/main" id="{6821A24D-92AC-4014-8B3C-8D189538FEC1}"/>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D47BE449-9D98-4A2A-8CEC-10D15C3544E8}"/>
              </a:ext>
            </a:extLst>
          </p:cNvPr>
          <p:cNvSpPr>
            <a:spLocks noGrp="1"/>
          </p:cNvSpPr>
          <p:nvPr>
            <p:ph type="sldNum" sz="quarter" idx="12"/>
          </p:nvPr>
        </p:nvSpPr>
        <p:spPr/>
        <p:txBody>
          <a:bodyPr/>
          <a:lstStyle/>
          <a:p>
            <a:fld id="{715BACC8-EFC8-477F-AC20-4351AEA1AC2C}" type="slidenum">
              <a:rPr lang="pl-PL" smtClean="0"/>
              <a:t>‹#›</a:t>
            </a:fld>
            <a:endParaRPr lang="pl-PL"/>
          </a:p>
        </p:txBody>
      </p:sp>
    </p:spTree>
    <p:extLst>
      <p:ext uri="{BB962C8B-B14F-4D97-AF65-F5344CB8AC3E}">
        <p14:creationId xmlns:p14="http://schemas.microsoft.com/office/powerpoint/2010/main" val="2489536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88AA499-489E-459D-81D7-67E381E36169}"/>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CCD9F21A-3238-41B3-A3EE-4C417BF9F8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B70A6DAE-0869-45AC-B9D1-CD03ED116EBE}"/>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9BDD4BE2-A416-487A-8E1F-A75F9484CD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4512FBDB-4093-4284-876E-CC98DC88EF83}"/>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65586E88-79AC-453B-AAD6-798DFD6C945E}"/>
              </a:ext>
            </a:extLst>
          </p:cNvPr>
          <p:cNvSpPr>
            <a:spLocks noGrp="1"/>
          </p:cNvSpPr>
          <p:nvPr>
            <p:ph type="dt" sz="half" idx="10"/>
          </p:nvPr>
        </p:nvSpPr>
        <p:spPr/>
        <p:txBody>
          <a:bodyPr/>
          <a:lstStyle/>
          <a:p>
            <a:fld id="{BBA1BA77-2120-4641-AC22-9711DDA084B2}" type="datetime1">
              <a:rPr lang="pl-PL" smtClean="0"/>
              <a:t>2025-06-16</a:t>
            </a:fld>
            <a:endParaRPr lang="pl-PL"/>
          </a:p>
        </p:txBody>
      </p:sp>
      <p:sp>
        <p:nvSpPr>
          <p:cNvPr id="8" name="Symbol zastępczy stopki 7">
            <a:extLst>
              <a:ext uri="{FF2B5EF4-FFF2-40B4-BE49-F238E27FC236}">
                <a16:creationId xmlns:a16="http://schemas.microsoft.com/office/drawing/2014/main" id="{AA10C8E6-C7FD-4A95-8EED-E655C4DF9E54}"/>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76305B60-B1CA-4501-80F5-188D6AFB178B}"/>
              </a:ext>
            </a:extLst>
          </p:cNvPr>
          <p:cNvSpPr>
            <a:spLocks noGrp="1"/>
          </p:cNvSpPr>
          <p:nvPr>
            <p:ph type="sldNum" sz="quarter" idx="12"/>
          </p:nvPr>
        </p:nvSpPr>
        <p:spPr/>
        <p:txBody>
          <a:bodyPr/>
          <a:lstStyle/>
          <a:p>
            <a:fld id="{715BACC8-EFC8-477F-AC20-4351AEA1AC2C}" type="slidenum">
              <a:rPr lang="pl-PL" smtClean="0"/>
              <a:t>‹#›</a:t>
            </a:fld>
            <a:endParaRPr lang="pl-PL"/>
          </a:p>
        </p:txBody>
      </p:sp>
    </p:spTree>
    <p:extLst>
      <p:ext uri="{BB962C8B-B14F-4D97-AF65-F5344CB8AC3E}">
        <p14:creationId xmlns:p14="http://schemas.microsoft.com/office/powerpoint/2010/main" val="1234625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699CC0-457A-479D-92AE-BFD9EF6FE864}"/>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06B84A0C-6ED7-4BF1-8430-8CAFCF1AE475}"/>
              </a:ext>
            </a:extLst>
          </p:cNvPr>
          <p:cNvSpPr>
            <a:spLocks noGrp="1"/>
          </p:cNvSpPr>
          <p:nvPr>
            <p:ph type="dt" sz="half" idx="10"/>
          </p:nvPr>
        </p:nvSpPr>
        <p:spPr/>
        <p:txBody>
          <a:bodyPr/>
          <a:lstStyle/>
          <a:p>
            <a:fld id="{18FAC5DC-A758-455B-88D4-991764B9774C}" type="datetime1">
              <a:rPr lang="pl-PL" smtClean="0"/>
              <a:t>2025-06-16</a:t>
            </a:fld>
            <a:endParaRPr lang="pl-PL"/>
          </a:p>
        </p:txBody>
      </p:sp>
      <p:sp>
        <p:nvSpPr>
          <p:cNvPr id="4" name="Symbol zastępczy stopki 3">
            <a:extLst>
              <a:ext uri="{FF2B5EF4-FFF2-40B4-BE49-F238E27FC236}">
                <a16:creationId xmlns:a16="http://schemas.microsoft.com/office/drawing/2014/main" id="{9B0F5538-CFE0-405D-ACB7-76D642493B28}"/>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40EFF546-1E3F-452D-BAF5-48A365680216}"/>
              </a:ext>
            </a:extLst>
          </p:cNvPr>
          <p:cNvSpPr>
            <a:spLocks noGrp="1"/>
          </p:cNvSpPr>
          <p:nvPr>
            <p:ph type="sldNum" sz="quarter" idx="12"/>
          </p:nvPr>
        </p:nvSpPr>
        <p:spPr/>
        <p:txBody>
          <a:bodyPr/>
          <a:lstStyle/>
          <a:p>
            <a:fld id="{715BACC8-EFC8-477F-AC20-4351AEA1AC2C}" type="slidenum">
              <a:rPr lang="pl-PL" smtClean="0"/>
              <a:t>‹#›</a:t>
            </a:fld>
            <a:endParaRPr lang="pl-PL"/>
          </a:p>
        </p:txBody>
      </p:sp>
    </p:spTree>
    <p:extLst>
      <p:ext uri="{BB962C8B-B14F-4D97-AF65-F5344CB8AC3E}">
        <p14:creationId xmlns:p14="http://schemas.microsoft.com/office/powerpoint/2010/main" val="2052342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7E46FA89-94C9-4C38-83FB-57A4629F6ACE}"/>
              </a:ext>
            </a:extLst>
          </p:cNvPr>
          <p:cNvSpPr>
            <a:spLocks noGrp="1"/>
          </p:cNvSpPr>
          <p:nvPr>
            <p:ph type="dt" sz="half" idx="10"/>
          </p:nvPr>
        </p:nvSpPr>
        <p:spPr/>
        <p:txBody>
          <a:bodyPr/>
          <a:lstStyle/>
          <a:p>
            <a:fld id="{BDCA2EB7-9B41-48A4-98C1-B7B83D1B8F01}" type="datetime1">
              <a:rPr lang="pl-PL" smtClean="0"/>
              <a:t>2025-06-16</a:t>
            </a:fld>
            <a:endParaRPr lang="pl-PL"/>
          </a:p>
        </p:txBody>
      </p:sp>
      <p:sp>
        <p:nvSpPr>
          <p:cNvPr id="3" name="Symbol zastępczy stopki 2">
            <a:extLst>
              <a:ext uri="{FF2B5EF4-FFF2-40B4-BE49-F238E27FC236}">
                <a16:creationId xmlns:a16="http://schemas.microsoft.com/office/drawing/2014/main" id="{733678DE-EFAE-487A-8B7A-ED3B5BF451F4}"/>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217307E1-84CA-486F-9C0B-9CDE8A770914}"/>
              </a:ext>
            </a:extLst>
          </p:cNvPr>
          <p:cNvSpPr>
            <a:spLocks noGrp="1"/>
          </p:cNvSpPr>
          <p:nvPr>
            <p:ph type="sldNum" sz="quarter" idx="12"/>
          </p:nvPr>
        </p:nvSpPr>
        <p:spPr/>
        <p:txBody>
          <a:bodyPr/>
          <a:lstStyle/>
          <a:p>
            <a:fld id="{715BACC8-EFC8-477F-AC20-4351AEA1AC2C}" type="slidenum">
              <a:rPr lang="pl-PL" smtClean="0"/>
              <a:t>‹#›</a:t>
            </a:fld>
            <a:endParaRPr lang="pl-PL"/>
          </a:p>
        </p:txBody>
      </p:sp>
    </p:spTree>
    <p:extLst>
      <p:ext uri="{BB962C8B-B14F-4D97-AF65-F5344CB8AC3E}">
        <p14:creationId xmlns:p14="http://schemas.microsoft.com/office/powerpoint/2010/main" val="3425578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53639F-5C22-4A4A-8263-5E60E3738F3E}"/>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57B30ABA-B443-4D38-A27E-4A6218DCD0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5DC931D5-A544-4B93-AAD2-C46D9DB92B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BB0CB8ED-288B-4942-AEFB-573CCFF95A1D}"/>
              </a:ext>
            </a:extLst>
          </p:cNvPr>
          <p:cNvSpPr>
            <a:spLocks noGrp="1"/>
          </p:cNvSpPr>
          <p:nvPr>
            <p:ph type="dt" sz="half" idx="10"/>
          </p:nvPr>
        </p:nvSpPr>
        <p:spPr/>
        <p:txBody>
          <a:bodyPr/>
          <a:lstStyle/>
          <a:p>
            <a:fld id="{703B31EF-EFB9-4321-A0F7-61F7DACE5F8C}" type="datetime1">
              <a:rPr lang="pl-PL" smtClean="0"/>
              <a:t>2025-06-16</a:t>
            </a:fld>
            <a:endParaRPr lang="pl-PL"/>
          </a:p>
        </p:txBody>
      </p:sp>
      <p:sp>
        <p:nvSpPr>
          <p:cNvPr id="6" name="Symbol zastępczy stopki 5">
            <a:extLst>
              <a:ext uri="{FF2B5EF4-FFF2-40B4-BE49-F238E27FC236}">
                <a16:creationId xmlns:a16="http://schemas.microsoft.com/office/drawing/2014/main" id="{A3E2CF26-A2F6-47D6-9ADB-49DE241DFFC0}"/>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0FA88D78-3E12-43BF-9044-99C0F1B512F4}"/>
              </a:ext>
            </a:extLst>
          </p:cNvPr>
          <p:cNvSpPr>
            <a:spLocks noGrp="1"/>
          </p:cNvSpPr>
          <p:nvPr>
            <p:ph type="sldNum" sz="quarter" idx="12"/>
          </p:nvPr>
        </p:nvSpPr>
        <p:spPr/>
        <p:txBody>
          <a:bodyPr/>
          <a:lstStyle/>
          <a:p>
            <a:fld id="{715BACC8-EFC8-477F-AC20-4351AEA1AC2C}" type="slidenum">
              <a:rPr lang="pl-PL" smtClean="0"/>
              <a:t>‹#›</a:t>
            </a:fld>
            <a:endParaRPr lang="pl-PL"/>
          </a:p>
        </p:txBody>
      </p:sp>
    </p:spTree>
    <p:extLst>
      <p:ext uri="{BB962C8B-B14F-4D97-AF65-F5344CB8AC3E}">
        <p14:creationId xmlns:p14="http://schemas.microsoft.com/office/powerpoint/2010/main" val="2251703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51275A-F99D-4331-8305-ECE102C29FE8}"/>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4FE23F88-659E-42AB-9BC7-FCF9D66672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DA3C8525-F47A-414C-98A8-133466BAFE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9BA687CB-B705-4A0A-AC18-8A6C107309CA}"/>
              </a:ext>
            </a:extLst>
          </p:cNvPr>
          <p:cNvSpPr>
            <a:spLocks noGrp="1"/>
          </p:cNvSpPr>
          <p:nvPr>
            <p:ph type="dt" sz="half" idx="10"/>
          </p:nvPr>
        </p:nvSpPr>
        <p:spPr/>
        <p:txBody>
          <a:bodyPr/>
          <a:lstStyle/>
          <a:p>
            <a:fld id="{38CBC8E9-63C1-4ED9-AD7F-94D66AA03D2F}" type="datetime1">
              <a:rPr lang="pl-PL" smtClean="0"/>
              <a:t>2025-06-16</a:t>
            </a:fld>
            <a:endParaRPr lang="pl-PL"/>
          </a:p>
        </p:txBody>
      </p:sp>
      <p:sp>
        <p:nvSpPr>
          <p:cNvPr id="6" name="Symbol zastępczy stopki 5">
            <a:extLst>
              <a:ext uri="{FF2B5EF4-FFF2-40B4-BE49-F238E27FC236}">
                <a16:creationId xmlns:a16="http://schemas.microsoft.com/office/drawing/2014/main" id="{98642FD0-4635-47DD-B395-BAA25D2B07D1}"/>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556A238-2EB4-4F4A-A03E-B9BCB075C56E}"/>
              </a:ext>
            </a:extLst>
          </p:cNvPr>
          <p:cNvSpPr>
            <a:spLocks noGrp="1"/>
          </p:cNvSpPr>
          <p:nvPr>
            <p:ph type="sldNum" sz="quarter" idx="12"/>
          </p:nvPr>
        </p:nvSpPr>
        <p:spPr/>
        <p:txBody>
          <a:bodyPr/>
          <a:lstStyle/>
          <a:p>
            <a:fld id="{715BACC8-EFC8-477F-AC20-4351AEA1AC2C}" type="slidenum">
              <a:rPr lang="pl-PL" smtClean="0"/>
              <a:t>‹#›</a:t>
            </a:fld>
            <a:endParaRPr lang="pl-PL"/>
          </a:p>
        </p:txBody>
      </p:sp>
    </p:spTree>
    <p:extLst>
      <p:ext uri="{BB962C8B-B14F-4D97-AF65-F5344CB8AC3E}">
        <p14:creationId xmlns:p14="http://schemas.microsoft.com/office/powerpoint/2010/main" val="3575035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CA4A42A6-2D64-4A8C-8FE0-2F9AED9BA6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B92FADE1-8F41-4C3E-95A0-140FE286A4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B0DBAB6-786D-48BD-BCCF-4C08EC00B3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2B0517-5450-427B-A111-9C568F8CDB2B}" type="datetime1">
              <a:rPr lang="pl-PL" smtClean="0"/>
              <a:t>2025-06-16</a:t>
            </a:fld>
            <a:endParaRPr lang="pl-PL"/>
          </a:p>
        </p:txBody>
      </p:sp>
      <p:sp>
        <p:nvSpPr>
          <p:cNvPr id="5" name="Symbol zastępczy stopki 4">
            <a:extLst>
              <a:ext uri="{FF2B5EF4-FFF2-40B4-BE49-F238E27FC236}">
                <a16:creationId xmlns:a16="http://schemas.microsoft.com/office/drawing/2014/main" id="{D3E1C5A0-2EA7-4887-AB77-BE3201E916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88B4A31F-BAF3-43B9-8606-28CAB711A4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5BACC8-EFC8-477F-AC20-4351AEA1AC2C}" type="slidenum">
              <a:rPr lang="pl-PL" smtClean="0"/>
              <a:t>‹#›</a:t>
            </a:fld>
            <a:endParaRPr lang="pl-PL"/>
          </a:p>
        </p:txBody>
      </p:sp>
    </p:spTree>
    <p:extLst>
      <p:ext uri="{BB962C8B-B14F-4D97-AF65-F5344CB8AC3E}">
        <p14:creationId xmlns:p14="http://schemas.microsoft.com/office/powerpoint/2010/main" val="2970458433"/>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 id="2147484389" r:id="rId10"/>
    <p:sldLayoutId id="2147484390"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050683-DCBC-478B-B569-EC2286665410}"/>
              </a:ext>
            </a:extLst>
          </p:cNvPr>
          <p:cNvSpPr>
            <a:spLocks noGrp="1"/>
          </p:cNvSpPr>
          <p:nvPr>
            <p:ph type="ctrTitle"/>
          </p:nvPr>
        </p:nvSpPr>
        <p:spPr>
          <a:xfrm>
            <a:off x="1242390" y="924339"/>
            <a:ext cx="10048461" cy="4350192"/>
          </a:xfrm>
        </p:spPr>
        <p:txBody>
          <a:bodyPr anchor="t">
            <a:normAutofit fontScale="90000"/>
          </a:bodyPr>
          <a:lstStyle/>
          <a:p>
            <a:pPr>
              <a:lnSpc>
                <a:spcPct val="100000"/>
              </a:lnSpc>
              <a:spcAft>
                <a:spcPts val="1200"/>
              </a:spcAft>
            </a:pPr>
            <a:r>
              <a:rPr lang="pl-PL" sz="1800" dirty="0">
                <a:latin typeface="Arial" panose="020B0604020202020204" pitchFamily="34" charset="0"/>
                <a:cs typeface="Arial" panose="020B0604020202020204" pitchFamily="34" charset="0"/>
              </a:rPr>
              <a:t>XII Ogólnopolska Konferencja Naukowo-Szkoleniowa </a:t>
            </a:r>
            <a:br>
              <a:rPr lang="pl-PL" sz="1800" dirty="0">
                <a:latin typeface="Arial" panose="020B0604020202020204" pitchFamily="34" charset="0"/>
                <a:cs typeface="Arial" panose="020B0604020202020204" pitchFamily="34" charset="0"/>
              </a:rPr>
            </a:br>
            <a:r>
              <a:rPr lang="pl-PL" sz="1800" dirty="0">
                <a:latin typeface="Arial" panose="020B0604020202020204" pitchFamily="34" charset="0"/>
                <a:cs typeface="Arial" panose="020B0604020202020204" pitchFamily="34" charset="0"/>
              </a:rPr>
              <a:t>Pomoc materialna dla studentów i doktorantów </a:t>
            </a:r>
            <a:br>
              <a:rPr lang="pl-PL" sz="1800" dirty="0"/>
            </a:br>
            <a:br>
              <a:rPr lang="pl-PL" sz="1600" dirty="0"/>
            </a:br>
            <a:br>
              <a:rPr lang="pl-PL" sz="1600" dirty="0"/>
            </a:br>
            <a:br>
              <a:rPr lang="pl-PL" sz="1600" dirty="0"/>
            </a:br>
            <a:br>
              <a:rPr lang="pl-PL" sz="1600" dirty="0"/>
            </a:br>
            <a:br>
              <a:rPr lang="pl-PL" sz="3600" b="1" dirty="0"/>
            </a:br>
            <a:r>
              <a:rPr lang="pl-PL" sz="3600" b="1" spc="300" dirty="0">
                <a:latin typeface="Arial" panose="020B0604020202020204" pitchFamily="34" charset="0"/>
                <a:cs typeface="Arial" panose="020B0604020202020204" pitchFamily="34" charset="0"/>
              </a:rPr>
              <a:t>Stypendium socjalne </a:t>
            </a:r>
            <a:br>
              <a:rPr lang="pl-PL" sz="3600" b="1" spc="300" dirty="0">
                <a:latin typeface="Arial" panose="020B0604020202020204" pitchFamily="34" charset="0"/>
                <a:cs typeface="Arial" panose="020B0604020202020204" pitchFamily="34" charset="0"/>
              </a:rPr>
            </a:br>
            <a:br>
              <a:rPr lang="pl-PL" sz="3600" b="1" spc="300" dirty="0">
                <a:latin typeface="Arial" panose="020B0604020202020204" pitchFamily="34" charset="0"/>
                <a:cs typeface="Arial" panose="020B0604020202020204" pitchFamily="34" charset="0"/>
              </a:rPr>
            </a:br>
            <a:r>
              <a:rPr lang="pl-PL" sz="2200" b="1" spc="300" dirty="0">
                <a:latin typeface="Arial" panose="020B0604020202020204" pitchFamily="34" charset="0"/>
                <a:cs typeface="Arial" panose="020B0604020202020204" pitchFamily="34" charset="0"/>
              </a:rPr>
              <a:t>Wybrane zagadnienia związane z ustawą </a:t>
            </a:r>
            <a:br>
              <a:rPr lang="pl-PL" sz="2200" b="1" spc="300" dirty="0">
                <a:latin typeface="Arial" panose="020B0604020202020204" pitchFamily="34" charset="0"/>
                <a:cs typeface="Arial" panose="020B0604020202020204" pitchFamily="34" charset="0"/>
              </a:rPr>
            </a:br>
            <a:r>
              <a:rPr lang="pl-PL" sz="2200" b="1" spc="300" dirty="0">
                <a:latin typeface="Arial" panose="020B0604020202020204" pitchFamily="34" charset="0"/>
                <a:cs typeface="Arial" panose="020B0604020202020204" pitchFamily="34" charset="0"/>
              </a:rPr>
              <a:t>o świadczeniach rodzinnych</a:t>
            </a:r>
            <a:br>
              <a:rPr lang="pl-PL" sz="2200" b="1" spc="300" dirty="0">
                <a:latin typeface="Arial" panose="020B0604020202020204" pitchFamily="34" charset="0"/>
                <a:cs typeface="Arial" panose="020B0604020202020204" pitchFamily="34" charset="0"/>
              </a:rPr>
            </a:br>
            <a:r>
              <a:rPr lang="pl-PL" sz="2200" b="1" spc="300" dirty="0">
                <a:latin typeface="Arial" panose="020B0604020202020204" pitchFamily="34" charset="0"/>
                <a:cs typeface="Arial" panose="020B0604020202020204" pitchFamily="34" charset="0"/>
              </a:rPr>
              <a:t>i stypendium socjalnym</a:t>
            </a:r>
            <a:br>
              <a:rPr lang="pl-PL" spc="300" dirty="0"/>
            </a:br>
            <a:endParaRPr lang="pl-PL" spc="300" dirty="0"/>
          </a:p>
        </p:txBody>
      </p:sp>
      <p:sp>
        <p:nvSpPr>
          <p:cNvPr id="3" name="Podtytuł 2">
            <a:extLst>
              <a:ext uri="{FF2B5EF4-FFF2-40B4-BE49-F238E27FC236}">
                <a16:creationId xmlns:a16="http://schemas.microsoft.com/office/drawing/2014/main" id="{761A74FE-08FB-46A1-B5AB-1EDDB266B68B}"/>
              </a:ext>
            </a:extLst>
          </p:cNvPr>
          <p:cNvSpPr>
            <a:spLocks noGrp="1"/>
          </p:cNvSpPr>
          <p:nvPr>
            <p:ph type="subTitle" idx="1"/>
          </p:nvPr>
        </p:nvSpPr>
        <p:spPr>
          <a:xfrm>
            <a:off x="1586522" y="5274531"/>
            <a:ext cx="9773903" cy="751131"/>
          </a:xfrm>
        </p:spPr>
        <p:txBody>
          <a:bodyPr>
            <a:normAutofit fontScale="92500"/>
          </a:bodyPr>
          <a:lstStyle/>
          <a:p>
            <a:endParaRPr lang="pl-PL" sz="1600" dirty="0"/>
          </a:p>
          <a:p>
            <a:pPr algn="l"/>
            <a:r>
              <a:rPr lang="pl-PL" sz="1400" dirty="0">
                <a:latin typeface="Arial" panose="020B0604020202020204" pitchFamily="34" charset="0"/>
                <a:cs typeface="Arial" panose="020B0604020202020204" pitchFamily="34" charset="0"/>
              </a:rPr>
              <a:t>Agnieszka Miernik SWSA					                            Toruń, 17 czerwca 2025 r.</a:t>
            </a:r>
          </a:p>
          <a:p>
            <a:endParaRPr lang="pl-PL" dirty="0"/>
          </a:p>
        </p:txBody>
      </p:sp>
    </p:spTree>
    <p:extLst>
      <p:ext uri="{BB962C8B-B14F-4D97-AF65-F5344CB8AC3E}">
        <p14:creationId xmlns:p14="http://schemas.microsoft.com/office/powerpoint/2010/main" val="2866833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10</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778042" y="681038"/>
            <a:ext cx="10575758" cy="706604"/>
          </a:xfrm>
        </p:spPr>
        <p:txBody>
          <a:bodyPr>
            <a:normAutofit/>
          </a:bodyPr>
          <a:lstStyle/>
          <a:p>
            <a:pPr>
              <a:lnSpc>
                <a:spcPct val="150000"/>
              </a:lnSpc>
            </a:pPr>
            <a:r>
              <a:rPr lang="pl-PL" sz="2200" dirty="0">
                <a:latin typeface="+mn-lt"/>
              </a:rPr>
              <a:t>II. Bezczynność, przewlekłość w sprawach o stypendium socjalne </a:t>
            </a:r>
          </a:p>
        </p:txBody>
      </p:sp>
      <p:sp>
        <p:nvSpPr>
          <p:cNvPr id="8" name="Symbol zastępczy zawartości 7">
            <a:extLst>
              <a:ext uri="{FF2B5EF4-FFF2-40B4-BE49-F238E27FC236}">
                <a16:creationId xmlns:a16="http://schemas.microsoft.com/office/drawing/2014/main" id="{8A255809-7FA1-432D-8202-8AF273EE4570}"/>
              </a:ext>
            </a:extLst>
          </p:cNvPr>
          <p:cNvSpPr>
            <a:spLocks noGrp="1"/>
          </p:cNvSpPr>
          <p:nvPr>
            <p:ph sz="half" idx="1"/>
          </p:nvPr>
        </p:nvSpPr>
        <p:spPr>
          <a:xfrm>
            <a:off x="778042" y="1402933"/>
            <a:ext cx="10590997" cy="836154"/>
          </a:xfrm>
        </p:spPr>
        <p:txBody>
          <a:bodyPr>
            <a:normAutofit/>
          </a:bodyPr>
          <a:lstStyle/>
          <a:p>
            <a:pPr marL="0" indent="0">
              <a:buNone/>
            </a:pPr>
            <a:endParaRPr lang="pl-PL" sz="2000" dirty="0"/>
          </a:p>
          <a:p>
            <a:pPr marL="0" indent="0">
              <a:buNone/>
            </a:pPr>
            <a:r>
              <a:rPr lang="pl-PL" sz="2000" dirty="0"/>
              <a:t>II.3. ORZECZENIA SĄDOWE</a:t>
            </a: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778042" y="286604"/>
            <a:ext cx="10377638"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400" dirty="0"/>
              <a:t>XII Ogólnopolska Konferencja Naukowo-Szkoleniowa pt. Pomoc materialna dla studentów i doktorantów </a:t>
            </a:r>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778042" y="2239087"/>
            <a:ext cx="10765612" cy="3737946"/>
          </a:xfrm>
          <a:prstGeom prst="rect">
            <a:avLst/>
          </a:prstGeom>
          <a:noFill/>
        </p:spPr>
        <p:txBody>
          <a:bodyPr wrap="square" rtlCol="0">
            <a:spAutoFit/>
          </a:bodyPr>
          <a:lstStyle>
            <a:defPPr>
              <a:defRPr lang="pl-PL"/>
            </a:defPPr>
            <a:lvl1pPr>
              <a:lnSpc>
                <a:spcPct val="114000"/>
              </a:lnSpc>
              <a:spcBef>
                <a:spcPts val="1800"/>
              </a:spcBef>
              <a:defRPr sz="2000" b="1"/>
            </a:lvl1pPr>
          </a:lstStyle>
          <a:p>
            <a:pPr>
              <a:lnSpc>
                <a:spcPct val="150000"/>
              </a:lnSpc>
              <a:spcBef>
                <a:spcPts val="0"/>
              </a:spcBef>
            </a:pPr>
            <a:r>
              <a:rPr lang="pl-PL" dirty="0"/>
              <a:t>II.3. 1. wyrok WSA w Lublinie z 26 września 2024 r. sygn. akt III SAB/Lu 5/24, wyrok NSA z 15 kwietnia 2025 r. sygn. akt III OSK 2968/24 </a:t>
            </a:r>
          </a:p>
          <a:p>
            <a:pPr marL="342900" indent="-342900">
              <a:lnSpc>
                <a:spcPct val="150000"/>
              </a:lnSpc>
              <a:spcBef>
                <a:spcPts val="0"/>
              </a:spcBef>
              <a:buFontTx/>
              <a:buChar char="-"/>
            </a:pPr>
            <a:r>
              <a:rPr lang="pl-PL" b="0" dirty="0"/>
              <a:t>stwierdzono bezczynność pomimo wydania decyzji </a:t>
            </a:r>
          </a:p>
          <a:p>
            <a:pPr marL="342900" indent="-342900">
              <a:lnSpc>
                <a:spcPct val="150000"/>
              </a:lnSpc>
              <a:spcBef>
                <a:spcPts val="0"/>
              </a:spcBef>
              <a:buFontTx/>
              <a:buChar char="-"/>
            </a:pPr>
            <a:r>
              <a:rPr lang="pl-PL" b="0" dirty="0"/>
              <a:t>Odwoławcza Komisja Stypendialna dopuściła się bezczynności w rozpatrzeniu odwołania studenta</a:t>
            </a:r>
          </a:p>
          <a:p>
            <a:pPr marL="342900" indent="-342900">
              <a:lnSpc>
                <a:spcPct val="150000"/>
              </a:lnSpc>
              <a:spcBef>
                <a:spcPts val="0"/>
              </a:spcBef>
              <a:buFontTx/>
              <a:buChar char="-"/>
            </a:pPr>
            <a:r>
              <a:rPr lang="pl-PL" b="0" dirty="0"/>
              <a:t>bezczynność nie miała miejsca z rażącym naruszeniem prawa</a:t>
            </a:r>
          </a:p>
          <a:p>
            <a:pPr marL="342900" indent="-342900">
              <a:lnSpc>
                <a:spcPct val="150000"/>
              </a:lnSpc>
              <a:spcBef>
                <a:spcPts val="0"/>
              </a:spcBef>
              <a:buFontTx/>
              <a:buChar char="-"/>
            </a:pPr>
            <a:r>
              <a:rPr lang="pl-PL" b="0" dirty="0"/>
              <a:t>WSA umorzył postępowanie w zakresie zobowiązania do wydania decyzji– art. 161 § 1 pkt 3 P.p.s.a.</a:t>
            </a:r>
          </a:p>
          <a:p>
            <a:pPr marL="342900" indent="-342900">
              <a:lnSpc>
                <a:spcPct val="150000"/>
              </a:lnSpc>
              <a:spcBef>
                <a:spcPts val="0"/>
              </a:spcBef>
              <a:buFontTx/>
              <a:buChar char="-"/>
            </a:pPr>
            <a:r>
              <a:rPr lang="pl-PL" b="0" dirty="0"/>
              <a:t> WSA oddalił skargę w pozostałej części (wniosek o wymierzenie grzywny)</a:t>
            </a:r>
          </a:p>
          <a:p>
            <a:pPr>
              <a:lnSpc>
                <a:spcPct val="150000"/>
              </a:lnSpc>
              <a:spcBef>
                <a:spcPts val="0"/>
              </a:spcBef>
            </a:pPr>
            <a:endParaRPr lang="pl-PL" b="0" dirty="0"/>
          </a:p>
        </p:txBody>
      </p:sp>
    </p:spTree>
    <p:extLst>
      <p:ext uri="{BB962C8B-B14F-4D97-AF65-F5344CB8AC3E}">
        <p14:creationId xmlns:p14="http://schemas.microsoft.com/office/powerpoint/2010/main" val="681754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11</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53439" y="672945"/>
            <a:ext cx="10515600" cy="471142"/>
          </a:xfrm>
        </p:spPr>
        <p:txBody>
          <a:bodyPr>
            <a:normAutofit fontScale="90000"/>
          </a:bodyPr>
          <a:lstStyle/>
          <a:p>
            <a:pPr>
              <a:lnSpc>
                <a:spcPct val="150000"/>
              </a:lnSpc>
            </a:pPr>
            <a:r>
              <a:rPr lang="pl-PL" sz="2200" dirty="0">
                <a:latin typeface="+mn-lt"/>
              </a:rPr>
              <a:t>II. Bezczynność, przewlekłość w sprawach o stypendium socjalne </a:t>
            </a:r>
          </a:p>
        </p:txBody>
      </p:sp>
      <p:sp>
        <p:nvSpPr>
          <p:cNvPr id="8" name="Symbol zastępczy zawartości 7">
            <a:extLst>
              <a:ext uri="{FF2B5EF4-FFF2-40B4-BE49-F238E27FC236}">
                <a16:creationId xmlns:a16="http://schemas.microsoft.com/office/drawing/2014/main" id="{8A255809-7FA1-432D-8202-8AF273EE4570}"/>
              </a:ext>
            </a:extLst>
          </p:cNvPr>
          <p:cNvSpPr>
            <a:spLocks noGrp="1"/>
          </p:cNvSpPr>
          <p:nvPr>
            <p:ph sz="half" idx="1"/>
          </p:nvPr>
        </p:nvSpPr>
        <p:spPr>
          <a:xfrm>
            <a:off x="909586" y="1342020"/>
            <a:ext cx="10515599" cy="365125"/>
          </a:xfrm>
        </p:spPr>
        <p:txBody>
          <a:bodyPr>
            <a:normAutofit lnSpcReduction="10000"/>
          </a:bodyPr>
          <a:lstStyle/>
          <a:p>
            <a:pPr marL="0" indent="0">
              <a:buNone/>
            </a:pPr>
            <a:r>
              <a:rPr lang="pl-PL" sz="2000" dirty="0"/>
              <a:t>orzeczenia sądowe</a:t>
            </a: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922421" y="286604"/>
            <a:ext cx="10233259"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400" dirty="0"/>
              <a:t>XII Ogólnopolska Konferencja Naukowo-Szkoleniowa pt. Pomoc materialna dla studentów i doktorantów </a:t>
            </a:r>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887929" y="1707145"/>
            <a:ext cx="10485120" cy="4892108"/>
          </a:xfrm>
          <a:prstGeom prst="rect">
            <a:avLst/>
          </a:prstGeom>
          <a:noFill/>
        </p:spPr>
        <p:txBody>
          <a:bodyPr wrap="square" rtlCol="0">
            <a:spAutoFit/>
          </a:bodyPr>
          <a:lstStyle>
            <a:defPPr>
              <a:defRPr lang="pl-PL"/>
            </a:defPPr>
            <a:lvl1pPr>
              <a:lnSpc>
                <a:spcPct val="114000"/>
              </a:lnSpc>
              <a:spcBef>
                <a:spcPts val="1800"/>
              </a:spcBef>
              <a:defRPr sz="2000" b="1"/>
            </a:lvl1pPr>
          </a:lstStyle>
          <a:p>
            <a:pPr>
              <a:lnSpc>
                <a:spcPct val="150000"/>
              </a:lnSpc>
              <a:spcBef>
                <a:spcPts val="0"/>
              </a:spcBef>
            </a:pPr>
            <a:r>
              <a:rPr lang="pl-PL" dirty="0"/>
              <a:t>II.3.2. wyrok WSA w Gdańsku z 10 stycznia 2025 r. sygn. akt III SA/Gd 236/24 </a:t>
            </a:r>
            <a:r>
              <a:rPr lang="pl-PL" b="0" dirty="0"/>
              <a:t>- zobowiązano Komisję Stypendialną do rozpoznania wniosku o przyznanie stypendium socjalnego i stwierdzono, że bezczynność organu miała miejsce z rażącym naruszeniem prawa</a:t>
            </a:r>
          </a:p>
          <a:p>
            <a:pPr marL="342900" indent="-342900">
              <a:lnSpc>
                <a:spcPct val="150000"/>
              </a:lnSpc>
              <a:spcBef>
                <a:spcPts val="0"/>
              </a:spcBef>
              <a:spcAft>
                <a:spcPts val="600"/>
              </a:spcAft>
              <a:buFontTx/>
              <a:buChar char="-"/>
            </a:pPr>
            <a:r>
              <a:rPr lang="pl-PL" b="0" dirty="0"/>
              <a:t>wezwanie do usunięcia braków formalnych podania (art. 64 § 2 K.p.a.) a nieudokumentowanie sytuacji dochodowej przez stronę; </a:t>
            </a:r>
          </a:p>
          <a:p>
            <a:pPr marL="342900" indent="-342900">
              <a:lnSpc>
                <a:spcPct val="150000"/>
              </a:lnSpc>
              <a:spcBef>
                <a:spcPts val="0"/>
              </a:spcBef>
              <a:spcAft>
                <a:spcPts val="600"/>
              </a:spcAft>
              <a:buFontTx/>
              <a:buChar char="-"/>
            </a:pPr>
            <a:r>
              <a:rPr lang="pl-PL" sz="1600" b="0" dirty="0"/>
              <a:t>K.p.a. - art. 64 §  1. Jeżeli w podaniu nie wskazano adresu wnoszącego i nie ma możności ustalenia tego adresu na podstawie posiadanych danych, podanie pozostawia się bez rozpoznania.</a:t>
            </a:r>
          </a:p>
          <a:p>
            <a:pPr marL="342900" indent="-342900">
              <a:lnSpc>
                <a:spcPct val="150000"/>
              </a:lnSpc>
              <a:spcBef>
                <a:spcPts val="0"/>
              </a:spcBef>
              <a:spcAft>
                <a:spcPts val="600"/>
              </a:spcAft>
              <a:buFontTx/>
              <a:buChar char="-"/>
            </a:pPr>
            <a:r>
              <a:rPr lang="pl-PL" sz="1600" b="0" dirty="0"/>
              <a:t>§  2. Jeżeli podanie nie spełnia innych wymagań ustalonych w przepisach prawa, należy wezwać wnoszącego do usunięcia braków w wyznaczonym terminie, nie krótszym niż siedem dni, z pouczeniem, że nieusunięcie tych braków spowoduje pozostawienie podania bez rozpoznania.</a:t>
            </a:r>
          </a:p>
          <a:p>
            <a:pPr>
              <a:lnSpc>
                <a:spcPct val="150000"/>
              </a:lnSpc>
              <a:spcBef>
                <a:spcPts val="0"/>
              </a:spcBef>
              <a:spcAft>
                <a:spcPts val="600"/>
              </a:spcAft>
            </a:pPr>
            <a:r>
              <a:rPr lang="pl-PL" b="0" dirty="0"/>
              <a:t>- kolizja norm zakładowych i prawa powszechnie obowiązującego</a:t>
            </a:r>
            <a:endParaRPr lang="pl-PL" dirty="0"/>
          </a:p>
        </p:txBody>
      </p:sp>
    </p:spTree>
    <p:extLst>
      <p:ext uri="{BB962C8B-B14F-4D97-AF65-F5344CB8AC3E}">
        <p14:creationId xmlns:p14="http://schemas.microsoft.com/office/powerpoint/2010/main" val="366119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6" name="Tytuł 5">
            <a:extLst>
              <a:ext uri="{FF2B5EF4-FFF2-40B4-BE49-F238E27FC236}">
                <a16:creationId xmlns:a16="http://schemas.microsoft.com/office/drawing/2014/main" id="{34CA125F-E1D3-41D5-84CA-C881BAEA8A86}"/>
              </a:ext>
            </a:extLst>
          </p:cNvPr>
          <p:cNvSpPr>
            <a:spLocks noGrp="1"/>
          </p:cNvSpPr>
          <p:nvPr>
            <p:ph type="title"/>
          </p:nvPr>
        </p:nvSpPr>
        <p:spPr>
          <a:xfrm>
            <a:off x="838200" y="365126"/>
            <a:ext cx="10515600" cy="252496"/>
          </a:xfrm>
        </p:spPr>
        <p:txBody>
          <a:bodyPr>
            <a:normAutofit fontScale="90000"/>
          </a:bodyPr>
          <a:lstStyle/>
          <a:p>
            <a:r>
              <a:rPr lang="pl-PL" sz="1600" dirty="0"/>
              <a:t>XII Ogólnopolska Konferencja Naukowo-Szkoleniowa pt. Pomoc materialna dla studentów i doktorantów </a:t>
            </a:r>
          </a:p>
        </p:txBody>
      </p:sp>
      <p:sp>
        <p:nvSpPr>
          <p:cNvPr id="7" name="Symbol zastępczy zawartości 6">
            <a:extLst>
              <a:ext uri="{FF2B5EF4-FFF2-40B4-BE49-F238E27FC236}">
                <a16:creationId xmlns:a16="http://schemas.microsoft.com/office/drawing/2014/main" id="{8C81A468-F7AD-42CE-B2C8-013F79BC5E43}"/>
              </a:ext>
            </a:extLst>
          </p:cNvPr>
          <p:cNvSpPr>
            <a:spLocks noGrp="1"/>
          </p:cNvSpPr>
          <p:nvPr>
            <p:ph idx="1"/>
          </p:nvPr>
        </p:nvSpPr>
        <p:spPr>
          <a:xfrm>
            <a:off x="838200" y="1524000"/>
            <a:ext cx="10515600" cy="4652963"/>
          </a:xfrm>
        </p:spPr>
        <p:txBody>
          <a:bodyPr>
            <a:normAutofit/>
          </a:bodyPr>
          <a:lstStyle/>
          <a:p>
            <a:pPr marL="0" indent="0">
              <a:spcAft>
                <a:spcPts val="600"/>
              </a:spcAft>
              <a:buNone/>
            </a:pPr>
            <a:r>
              <a:rPr lang="pl-PL" sz="2000" b="1" dirty="0"/>
              <a:t>Ustawa o świadczeniach rodzinnych</a:t>
            </a:r>
          </a:p>
          <a:p>
            <a:pPr marL="0" indent="0">
              <a:lnSpc>
                <a:spcPct val="150000"/>
              </a:lnSpc>
              <a:buNone/>
            </a:pPr>
            <a:r>
              <a:rPr lang="pl-PL" sz="1800" dirty="0"/>
              <a:t>art.  24a. [Wezwanie do uzupełnienia wniosku]</a:t>
            </a:r>
          </a:p>
          <a:p>
            <a:pPr marL="0" indent="0">
              <a:lnSpc>
                <a:spcPct val="150000"/>
              </a:lnSpc>
              <a:buNone/>
            </a:pPr>
            <a:r>
              <a:rPr lang="pl-PL" sz="1800" dirty="0"/>
              <a:t>1. W przypadku złożenia nieprawidłowo wypełnionego wniosku podmiot realizujący świadczenia wzywa pisemnie osobę ubiegającą się o świadczenia do poprawienia lub uzupełnienia wniosku w terminie 14 dni od dnia otrzymania wezwania. Niezastosowanie się do wezwania skutkuje pozostawieniem wniosku bez rozpatrzenia.</a:t>
            </a:r>
          </a:p>
          <a:p>
            <a:pPr marL="0" indent="0">
              <a:lnSpc>
                <a:spcPct val="150000"/>
              </a:lnSpc>
              <a:buNone/>
            </a:pPr>
            <a:r>
              <a:rPr lang="pl-PL" sz="1800" dirty="0"/>
              <a:t>2. W przypadku gdy osoba złoży wniosek bez wymaganych dokumentów, podmiot realizujący świadczenia przyjmuje wniosek i wyznacza termin nie krótszy niż 14 dni i nie dłuższy niż 30 dni na uzupełnienie brakujących dokumentów. Niezastosowanie się do wezwania skutkuje pozostawieniem wniosku bez rozpatrzenia.</a:t>
            </a:r>
          </a:p>
          <a:p>
            <a:pPr marL="0" indent="0">
              <a:buNone/>
            </a:pPr>
            <a:r>
              <a:rPr lang="pl-PL" dirty="0"/>
              <a:t>(…)</a:t>
            </a:r>
          </a:p>
        </p:txBody>
      </p:sp>
      <p:sp>
        <p:nvSpPr>
          <p:cNvPr id="5" name="Symbol zastępczy numeru slajdu 4">
            <a:extLst>
              <a:ext uri="{FF2B5EF4-FFF2-40B4-BE49-F238E27FC236}">
                <a16:creationId xmlns:a16="http://schemas.microsoft.com/office/drawing/2014/main" id="{FD5362C9-8BAF-4160-9E0C-35162CAD6FA9}"/>
              </a:ext>
            </a:extLst>
          </p:cNvPr>
          <p:cNvSpPr>
            <a:spLocks noGrp="1"/>
          </p:cNvSpPr>
          <p:nvPr>
            <p:ph type="sldNum" sz="quarter" idx="12"/>
          </p:nvPr>
        </p:nvSpPr>
        <p:spPr/>
        <p:txBody>
          <a:bodyPr/>
          <a:lstStyle/>
          <a:p>
            <a:fld id="{715BACC8-EFC8-477F-AC20-4351AEA1AC2C}" type="slidenum">
              <a:rPr lang="pl-PL" smtClean="0"/>
              <a:t>12</a:t>
            </a:fld>
            <a:endParaRPr lang="pl-PL" dirty="0"/>
          </a:p>
        </p:txBody>
      </p:sp>
      <p:sp>
        <p:nvSpPr>
          <p:cNvPr id="8" name="Prostokąt 7">
            <a:extLst>
              <a:ext uri="{FF2B5EF4-FFF2-40B4-BE49-F238E27FC236}">
                <a16:creationId xmlns:a16="http://schemas.microsoft.com/office/drawing/2014/main" id="{81DB1218-507C-4726-857D-51A087ED2EBC}"/>
              </a:ext>
            </a:extLst>
          </p:cNvPr>
          <p:cNvSpPr/>
          <p:nvPr/>
        </p:nvSpPr>
        <p:spPr>
          <a:xfrm>
            <a:off x="898359" y="795772"/>
            <a:ext cx="9761620" cy="369332"/>
          </a:xfrm>
          <a:prstGeom prst="rect">
            <a:avLst/>
          </a:prstGeom>
        </p:spPr>
        <p:txBody>
          <a:bodyPr wrap="square">
            <a:spAutoFit/>
          </a:bodyPr>
          <a:lstStyle/>
          <a:p>
            <a:r>
              <a:rPr lang="pl-PL" dirty="0"/>
              <a:t>II. Bezczynność, przewlekłość w sprawach o stypendium socjalne </a:t>
            </a:r>
          </a:p>
        </p:txBody>
      </p:sp>
    </p:spTree>
    <p:extLst>
      <p:ext uri="{BB962C8B-B14F-4D97-AF65-F5344CB8AC3E}">
        <p14:creationId xmlns:p14="http://schemas.microsoft.com/office/powerpoint/2010/main" val="3039776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13</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696349" y="681038"/>
            <a:ext cx="10657451" cy="385762"/>
          </a:xfrm>
        </p:spPr>
        <p:txBody>
          <a:bodyPr>
            <a:normAutofit fontScale="90000"/>
          </a:bodyPr>
          <a:lstStyle/>
          <a:p>
            <a:pPr algn="ctr">
              <a:lnSpc>
                <a:spcPct val="150000"/>
              </a:lnSpc>
            </a:pPr>
            <a:r>
              <a:rPr lang="pl-PL" sz="2400" dirty="0"/>
              <a:t>III. Postępowanie dowodowe, zaświadczenie, udokumentowanie źródeł utrzymania rodziny</a:t>
            </a:r>
            <a:endParaRPr lang="pl-PL" sz="2200" dirty="0">
              <a:latin typeface="+mn-lt"/>
            </a:endParaRPr>
          </a:p>
        </p:txBody>
      </p:sp>
      <p:sp>
        <p:nvSpPr>
          <p:cNvPr id="8" name="Symbol zastępczy zawartości 7">
            <a:extLst>
              <a:ext uri="{FF2B5EF4-FFF2-40B4-BE49-F238E27FC236}">
                <a16:creationId xmlns:a16="http://schemas.microsoft.com/office/drawing/2014/main" id="{8A255809-7FA1-432D-8202-8AF273EE4570}"/>
              </a:ext>
            </a:extLst>
          </p:cNvPr>
          <p:cNvSpPr>
            <a:spLocks noGrp="1"/>
          </p:cNvSpPr>
          <p:nvPr>
            <p:ph sz="half" idx="1"/>
          </p:nvPr>
        </p:nvSpPr>
        <p:spPr>
          <a:xfrm>
            <a:off x="930442" y="1299412"/>
            <a:ext cx="10515599" cy="5173578"/>
          </a:xfrm>
        </p:spPr>
        <p:txBody>
          <a:bodyPr>
            <a:normAutofit fontScale="70000" lnSpcReduction="20000"/>
          </a:bodyPr>
          <a:lstStyle/>
          <a:p>
            <a:pPr marL="0" indent="0">
              <a:spcBef>
                <a:spcPts val="600"/>
              </a:spcBef>
              <a:spcAft>
                <a:spcPts val="600"/>
              </a:spcAft>
              <a:buNone/>
            </a:pPr>
            <a:r>
              <a:rPr lang="pl-PL" sz="2300" dirty="0"/>
              <a:t>III. 1. </a:t>
            </a:r>
            <a:r>
              <a:rPr lang="pl-PL" sz="2300" b="1" dirty="0"/>
              <a:t>STUDENT SAMODZIELNY FINANSOWO </a:t>
            </a:r>
          </a:p>
          <a:p>
            <a:pPr marL="0" indent="0">
              <a:spcBef>
                <a:spcPts val="600"/>
              </a:spcBef>
              <a:spcAft>
                <a:spcPts val="600"/>
              </a:spcAft>
              <a:buNone/>
            </a:pPr>
            <a:r>
              <a:rPr lang="pl-PL" sz="2000" b="1" dirty="0"/>
              <a:t> </a:t>
            </a:r>
            <a:r>
              <a:rPr lang="pl-PL" sz="2300" dirty="0"/>
              <a:t>student nie prowadzi wspólnego gospodarstwa domowego z żadnych rodziców i spełnia jeden z dodatkowych warunków – art. 88 ust. 2 PSWN</a:t>
            </a:r>
          </a:p>
          <a:p>
            <a:pPr marL="0" indent="0">
              <a:lnSpc>
                <a:spcPct val="110000"/>
              </a:lnSpc>
              <a:spcBef>
                <a:spcPts val="0"/>
              </a:spcBef>
              <a:buNone/>
            </a:pPr>
            <a:r>
              <a:rPr lang="pl-PL" sz="2300" b="1" dirty="0"/>
              <a:t>III.1.1. wyrok WSA w Warszawie z 21 listopada 2024 r. sygn. akt VII SA/</a:t>
            </a:r>
            <a:r>
              <a:rPr lang="pl-PL" sz="2300" b="1" dirty="0" err="1"/>
              <a:t>Wa</a:t>
            </a:r>
            <a:r>
              <a:rPr lang="pl-PL" sz="2300" b="1" dirty="0"/>
              <a:t> 1399/24</a:t>
            </a:r>
          </a:p>
          <a:p>
            <a:pPr>
              <a:lnSpc>
                <a:spcPct val="110000"/>
              </a:lnSpc>
              <a:buFontTx/>
              <a:buChar char="-"/>
            </a:pPr>
            <a:r>
              <a:rPr lang="pl-PL" sz="2300" dirty="0"/>
              <a:t>pkt 5 - posiadanie stałego źródła  dochodów i osiąganie minimum określonego w ustawie - przeciętny miesięczny dochód w poprzednim roku podatkowym oraz w roku bieżącym w miesiącach poprzedzających miesiąc złożenia oświadczenia, o którym mowa w ust. 3, jest wyższy lub równy:</a:t>
            </a:r>
          </a:p>
          <a:p>
            <a:pPr lvl="1">
              <a:lnSpc>
                <a:spcPct val="110000"/>
              </a:lnSpc>
              <a:buFontTx/>
              <a:buChar char="-"/>
            </a:pPr>
            <a:r>
              <a:rPr lang="pl-PL" sz="2300" dirty="0"/>
              <a:t> 1,15 sumy kwot określonych w art. 5 ust. 1 i art. 6 ust. 2 pkt 3 ustawy z dnia 28 listopada  2003 r. o świadczeniach rodzinnych </a:t>
            </a:r>
          </a:p>
          <a:p>
            <a:pPr lvl="1">
              <a:lnSpc>
                <a:spcPct val="110000"/>
              </a:lnSpc>
              <a:buFontTx/>
              <a:buChar char="-"/>
            </a:pPr>
            <a:r>
              <a:rPr lang="pl-PL" sz="2300" dirty="0"/>
              <a:t>obecnie: 40% minimalnego wynagrodzenia za pracę ustalonego od dnia 1 stycznia roku poprzedzającego rok akademicki, na który przyznawane jest stypendium socjalne, na podstawie ustawy z dnia 10 października 2002 r. o minimalnym wynagrodzeniu za pracę</a:t>
            </a:r>
          </a:p>
          <a:p>
            <a:pPr>
              <a:lnSpc>
                <a:spcPct val="110000"/>
              </a:lnSpc>
              <a:spcBef>
                <a:spcPts val="600"/>
              </a:spcBef>
              <a:buFontTx/>
              <a:buChar char="-"/>
            </a:pPr>
            <a:r>
              <a:rPr lang="pl-PL" sz="2300" dirty="0"/>
              <a:t>w jaki sposób należy ustalić minimum określone w art. 88 ust. 2 pkt 5 PSWN w sytuacji złożenia wniosku w kwietniu 2023 r. na semestr letni 2022/2023 - przeciętny miesięczny dochód w miesiącach poprzedzających miesiąc złożenia oświadczenia?</a:t>
            </a:r>
          </a:p>
          <a:p>
            <a:pPr>
              <a:lnSpc>
                <a:spcPct val="110000"/>
              </a:lnSpc>
              <a:buFontTx/>
              <a:buChar char="-"/>
            </a:pPr>
            <a:r>
              <a:rPr lang="pl-PL" sz="2300" b="1" dirty="0"/>
              <a:t>wyrok WSA w Gorzowie Wielkopolskim z 15 czerwca 2023 r. sygn. akt II SA/Go 220/23 - </a:t>
            </a:r>
            <a:r>
              <a:rPr lang="pl-PL" sz="2300" dirty="0"/>
              <a:t>stałe źródło dochodu należy uznać takie źródło, które przynosi studentowi periodyczne środki utrzymania. Ponadto musi się ono cechować nieprzerywalnością. O ile wysokość przeciętnego miesięcznego dochodu wskazanego w tym przepisie należy wykazać za okres poprzedniego roku podatkowego oraz za miesiące poprzedzające miesiąc złożenia oświadczenia, o tyle warunek „stałości źródła dochodów” musi być kontynuowany po tym okresie i niewątpliwie spełniony również co najmniej na dzień złożenia wniosku o przyznanie stypendium, aby można mówić o wspomnianej nieprzerywalności i cykliczności. </a:t>
            </a:r>
          </a:p>
          <a:p>
            <a:pPr marL="0" indent="0">
              <a:buNone/>
            </a:pPr>
            <a:endParaRPr lang="pl-PL" sz="2000" dirty="0"/>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930442" y="286604"/>
            <a:ext cx="10225238"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400" dirty="0"/>
              <a:t>XII Ogólnopolska Konferencja Naukowo-Szkoleniowa pt. Pomoc materialna dla studentów i doktorantów </a:t>
            </a:r>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930442" y="2207003"/>
            <a:ext cx="10799301" cy="506292"/>
          </a:xfrm>
          <a:prstGeom prst="rect">
            <a:avLst/>
          </a:prstGeom>
          <a:noFill/>
        </p:spPr>
        <p:txBody>
          <a:bodyPr wrap="square" rtlCol="0">
            <a:spAutoFit/>
          </a:bodyPr>
          <a:lstStyle>
            <a:defPPr>
              <a:defRPr lang="pl-PL"/>
            </a:defPPr>
            <a:lvl1pPr>
              <a:lnSpc>
                <a:spcPct val="150000"/>
              </a:lnSpc>
              <a:spcBef>
                <a:spcPts val="1800"/>
              </a:spcBef>
              <a:defRPr sz="2000" b="1"/>
            </a:lvl1pPr>
          </a:lstStyle>
          <a:p>
            <a:endParaRPr lang="pl-PL" b="0" dirty="0"/>
          </a:p>
        </p:txBody>
      </p:sp>
    </p:spTree>
    <p:extLst>
      <p:ext uri="{BB962C8B-B14F-4D97-AF65-F5344CB8AC3E}">
        <p14:creationId xmlns:p14="http://schemas.microsoft.com/office/powerpoint/2010/main" val="2266994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14</a:t>
            </a:fld>
            <a:endParaRPr lang="pl-PL"/>
          </a:p>
        </p:txBody>
      </p:sp>
      <p:sp>
        <p:nvSpPr>
          <p:cNvPr id="8" name="Symbol zastępczy zawartości 7">
            <a:extLst>
              <a:ext uri="{FF2B5EF4-FFF2-40B4-BE49-F238E27FC236}">
                <a16:creationId xmlns:a16="http://schemas.microsoft.com/office/drawing/2014/main" id="{8A255809-7FA1-432D-8202-8AF273EE4570}"/>
              </a:ext>
            </a:extLst>
          </p:cNvPr>
          <p:cNvSpPr>
            <a:spLocks noGrp="1"/>
          </p:cNvSpPr>
          <p:nvPr>
            <p:ph sz="half" idx="1"/>
          </p:nvPr>
        </p:nvSpPr>
        <p:spPr>
          <a:xfrm>
            <a:off x="853440" y="665748"/>
            <a:ext cx="10515599" cy="441158"/>
          </a:xfrm>
        </p:spPr>
        <p:txBody>
          <a:bodyPr>
            <a:normAutofit/>
          </a:bodyPr>
          <a:lstStyle/>
          <a:p>
            <a:pPr marL="0" indent="0">
              <a:buNone/>
            </a:pPr>
            <a:r>
              <a:rPr lang="pl-PL" sz="1400" dirty="0">
                <a:latin typeface="Arial" panose="020B0604020202020204" pitchFamily="34" charset="0"/>
                <a:cs typeface="Arial" panose="020B0604020202020204" pitchFamily="34" charset="0"/>
              </a:rPr>
              <a:t>III. Postępowanie dowodowe, zaświadczenie, udokumentowanie źródeł utrzymania rodziny</a:t>
            </a:r>
            <a:endParaRPr lang="pl-PL" sz="1400" dirty="0"/>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400" dirty="0"/>
              <a:t>XII Ogólnopolska Konferencja Naukowo-Szkoleniowa pt. Pomoc materialna dla studentów i doktorantów </a:t>
            </a:r>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822961" y="1106906"/>
            <a:ext cx="10658129" cy="5650906"/>
          </a:xfrm>
          <a:prstGeom prst="rect">
            <a:avLst/>
          </a:prstGeom>
          <a:noFill/>
        </p:spPr>
        <p:txBody>
          <a:bodyPr wrap="square" rtlCol="0">
            <a:spAutoFit/>
          </a:bodyPr>
          <a:lstStyle>
            <a:defPPr>
              <a:defRPr lang="pl-PL"/>
            </a:defPPr>
            <a:lvl1pPr>
              <a:lnSpc>
                <a:spcPct val="150000"/>
              </a:lnSpc>
              <a:spcBef>
                <a:spcPts val="1800"/>
              </a:spcBef>
              <a:defRPr sz="2000" b="1"/>
            </a:lvl1pPr>
          </a:lstStyle>
          <a:p>
            <a:pPr>
              <a:spcAft>
                <a:spcPts val="600"/>
              </a:spcAft>
            </a:pPr>
            <a:r>
              <a:rPr lang="pl-PL" sz="1800" dirty="0"/>
              <a:t>III. 1. STUDENT SAMODZIELNY FINANSOWO</a:t>
            </a:r>
          </a:p>
          <a:p>
            <a:pPr>
              <a:spcBef>
                <a:spcPts val="0"/>
              </a:spcBef>
              <a:spcAft>
                <a:spcPts val="600"/>
              </a:spcAft>
            </a:pPr>
            <a:r>
              <a:rPr lang="pl-PL" dirty="0"/>
              <a:t>III.1.2. wyrok WSA w Rzeszowie z 23 stycznia 2025 r. sygn. akt II SA/</a:t>
            </a:r>
            <a:r>
              <a:rPr lang="pl-PL" dirty="0" err="1"/>
              <a:t>Rz</a:t>
            </a:r>
            <a:r>
              <a:rPr lang="pl-PL" dirty="0"/>
              <a:t> 1095/24 </a:t>
            </a:r>
            <a:r>
              <a:rPr lang="pl-PL" b="0" dirty="0"/>
              <a:t>(prawomocny)</a:t>
            </a:r>
          </a:p>
          <a:p>
            <a:pPr marL="285750" indent="-285750">
              <a:spcBef>
                <a:spcPts val="0"/>
              </a:spcBef>
              <a:buFontTx/>
              <a:buChar char="-"/>
            </a:pPr>
            <a:r>
              <a:rPr lang="pl-PL" sz="1800" b="0" dirty="0"/>
              <a:t>w art. 88 ust. 2 pkt 5 PSWN jest mowa o posiadaniu stałego źródła dochodów (przy ubieganiu się o stypendium, a więc w dacie składania wniosku o jego przyznanie) oraz o przeciętnym miesięcznym dochodzie w poprzednim roku podatkowym oraz w roku bieżącym w miesiącach poprzedzających miesiąc złożenia oświadczenia, o którym mowa w ust. 3, co w przypadku studenta oznaczało wymóg przeprowadzenia stosownych obliczeń w odniesieniu do roku 2023 i pierwszych trzech miesięcy roku 2024 (rok akademicki 2023/2024, wniosek z kwietnia 2024 r.);</a:t>
            </a:r>
          </a:p>
          <a:p>
            <a:pPr marL="285750" indent="-285750">
              <a:spcBef>
                <a:spcPts val="0"/>
              </a:spcBef>
              <a:buFontTx/>
              <a:buChar char="-"/>
            </a:pPr>
            <a:r>
              <a:rPr lang="pl-PL" sz="1800" b="0" dirty="0"/>
              <a:t>błędna ocena wniosku studenta przez brak uwzględnienia okoliczności dotyczących sytuacji osobistej i materialnej studenta w kontekście oświadczenia o nieprowadzeniu wspólnego gospodarstwa domowego z żadnym z rodziców, w rezultacie zastosowanie kryterium dochodowego 1294,40 zł (na osobę w rodzinie), zamiast 930,35 zł (odnoszące się do studenta samodzielnego finansowo).</a:t>
            </a:r>
          </a:p>
          <a:p>
            <a:pPr marL="285750" indent="-285750">
              <a:spcBef>
                <a:spcPts val="0"/>
              </a:spcBef>
              <a:buFontTx/>
              <a:buChar char="-"/>
            </a:pPr>
            <a:endParaRPr lang="pl-PL" sz="1800" b="0" dirty="0"/>
          </a:p>
        </p:txBody>
      </p:sp>
    </p:spTree>
    <p:extLst>
      <p:ext uri="{BB962C8B-B14F-4D97-AF65-F5344CB8AC3E}">
        <p14:creationId xmlns:p14="http://schemas.microsoft.com/office/powerpoint/2010/main" val="2052656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15</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681038"/>
            <a:ext cx="10515600" cy="768672"/>
          </a:xfrm>
        </p:spPr>
        <p:txBody>
          <a:bodyPr>
            <a:normAutofit/>
          </a:bodyPr>
          <a:lstStyle/>
          <a:p>
            <a:pPr>
              <a:lnSpc>
                <a:spcPct val="150000"/>
              </a:lnSpc>
            </a:pPr>
            <a:r>
              <a:rPr lang="pl-PL" sz="2000" dirty="0">
                <a:latin typeface="+mn-lt"/>
              </a:rPr>
              <a:t>III. Postępowanie dowodowe, zaświadczenie, udokumentowanie źródeł utrzymania rodziny</a:t>
            </a: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987949" y="286604"/>
            <a:ext cx="10167731"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400" dirty="0"/>
              <a:t>XII Ogólnopolska Konferencja Naukowo-Szkoleniowa pt. Pomoc materialna dla studentów i doktorantów </a:t>
            </a:r>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838200" y="1701677"/>
            <a:ext cx="10634869" cy="3968779"/>
          </a:xfrm>
          <a:prstGeom prst="rect">
            <a:avLst/>
          </a:prstGeom>
          <a:noFill/>
        </p:spPr>
        <p:txBody>
          <a:bodyPr wrap="square" rtlCol="0">
            <a:spAutoFit/>
          </a:bodyPr>
          <a:lstStyle>
            <a:defPPr>
              <a:defRPr lang="pl-PL"/>
            </a:defPPr>
            <a:lvl1pPr>
              <a:lnSpc>
                <a:spcPct val="150000"/>
              </a:lnSpc>
              <a:spcBef>
                <a:spcPts val="1800"/>
              </a:spcBef>
              <a:defRPr sz="2000" b="1"/>
            </a:lvl1pPr>
          </a:lstStyle>
          <a:p>
            <a:pPr>
              <a:spcBef>
                <a:spcPts val="0"/>
              </a:spcBef>
              <a:spcAft>
                <a:spcPts val="600"/>
              </a:spcAft>
            </a:pPr>
            <a:r>
              <a:rPr lang="pl-PL" b="0" dirty="0"/>
              <a:t>c.d. III.1.2. wyrok WSA w Rzeszowie z 23 stycznia 2025 r. sygn. akt II SA/</a:t>
            </a:r>
            <a:r>
              <a:rPr lang="pl-PL" b="0" dirty="0" err="1"/>
              <a:t>Rz</a:t>
            </a:r>
            <a:r>
              <a:rPr lang="pl-PL" b="0" dirty="0"/>
              <a:t> 1095/24</a:t>
            </a:r>
          </a:p>
          <a:p>
            <a:pPr marL="342900" indent="-342900">
              <a:spcBef>
                <a:spcPts val="0"/>
              </a:spcBef>
              <a:buFontTx/>
              <a:buChar char="-"/>
            </a:pPr>
            <a:r>
              <a:rPr lang="pl-PL" b="0" dirty="0"/>
              <a:t>naruszono art. 138 § 1 K.p.a. przez sformułowanie sentencji decyzji: </a:t>
            </a:r>
          </a:p>
          <a:p>
            <a:pPr marL="457200" indent="-457200">
              <a:spcBef>
                <a:spcPts val="0"/>
              </a:spcBef>
              <a:buAutoNum type="arabicParenR"/>
            </a:pPr>
            <a:r>
              <a:rPr lang="pl-PL" b="0" dirty="0"/>
              <a:t>utrzymanie w mocy decyzji I instancji oraz </a:t>
            </a:r>
          </a:p>
          <a:p>
            <a:pPr marL="457200" indent="-457200">
              <a:spcBef>
                <a:spcPts val="0"/>
              </a:spcBef>
              <a:spcAft>
                <a:spcPts val="1200"/>
              </a:spcAft>
              <a:buAutoNum type="arabicParenR"/>
            </a:pPr>
            <a:r>
              <a:rPr lang="pl-PL" b="0" dirty="0"/>
              <a:t>odmowę przyznania wnioskodawczyni stypendium socjalnego </a:t>
            </a:r>
          </a:p>
          <a:p>
            <a:pPr marL="342900" indent="-342900">
              <a:spcBef>
                <a:spcPts val="0"/>
              </a:spcBef>
              <a:buFontTx/>
              <a:buChar char="-"/>
            </a:pPr>
            <a:r>
              <a:rPr lang="pl-PL" b="0" dirty="0"/>
              <a:t>art. 138 § 1 K.p.a.: organ odwoławczy wydaje decyzję, w której: </a:t>
            </a:r>
          </a:p>
          <a:p>
            <a:pPr>
              <a:spcBef>
                <a:spcPts val="0"/>
              </a:spcBef>
            </a:pPr>
            <a:r>
              <a:rPr lang="pl-PL" b="0" dirty="0"/>
              <a:t>1) utrzymuje w mocy zaskarżoną decyzję, albo </a:t>
            </a:r>
          </a:p>
          <a:p>
            <a:pPr>
              <a:spcBef>
                <a:spcPts val="0"/>
              </a:spcBef>
            </a:pPr>
            <a:r>
              <a:rPr lang="pl-PL" b="0" dirty="0"/>
              <a:t>2)  uchyla zaskarżoną decyzję w całości albo w części i w tym zakresie orzeka co do istoty sprawy albo uchylając tę decyzję - umarza postępowanie pierwszej instancji w całości albo w części </a:t>
            </a:r>
          </a:p>
        </p:txBody>
      </p:sp>
    </p:spTree>
    <p:extLst>
      <p:ext uri="{BB962C8B-B14F-4D97-AF65-F5344CB8AC3E}">
        <p14:creationId xmlns:p14="http://schemas.microsoft.com/office/powerpoint/2010/main" val="33836366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16</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681038"/>
            <a:ext cx="10515600" cy="768672"/>
          </a:xfrm>
        </p:spPr>
        <p:txBody>
          <a:bodyPr>
            <a:normAutofit/>
          </a:bodyPr>
          <a:lstStyle/>
          <a:p>
            <a:pPr>
              <a:lnSpc>
                <a:spcPct val="150000"/>
              </a:lnSpc>
            </a:pPr>
            <a:r>
              <a:rPr lang="pl-PL" sz="2000" dirty="0">
                <a:latin typeface="+mn-lt"/>
              </a:rPr>
              <a:t>III. Postępowanie dowodowe, zaświadczenie, udokumentowanie źródeł utrzymania rodziny</a:t>
            </a:r>
          </a:p>
        </p:txBody>
      </p:sp>
      <p:sp>
        <p:nvSpPr>
          <p:cNvPr id="8" name="Symbol zastępczy zawartości 7">
            <a:extLst>
              <a:ext uri="{FF2B5EF4-FFF2-40B4-BE49-F238E27FC236}">
                <a16:creationId xmlns:a16="http://schemas.microsoft.com/office/drawing/2014/main" id="{8A255809-7FA1-432D-8202-8AF273EE4570}"/>
              </a:ext>
            </a:extLst>
          </p:cNvPr>
          <p:cNvSpPr>
            <a:spLocks noGrp="1"/>
          </p:cNvSpPr>
          <p:nvPr>
            <p:ph sz="half" idx="1"/>
          </p:nvPr>
        </p:nvSpPr>
        <p:spPr>
          <a:xfrm>
            <a:off x="853440" y="1488361"/>
            <a:ext cx="10515599" cy="365125"/>
          </a:xfrm>
        </p:spPr>
        <p:txBody>
          <a:bodyPr>
            <a:normAutofit lnSpcReduction="10000"/>
          </a:bodyPr>
          <a:lstStyle/>
          <a:p>
            <a:pPr marL="0" indent="0">
              <a:buNone/>
            </a:pPr>
            <a:r>
              <a:rPr lang="pl-PL" sz="2000" b="1" dirty="0"/>
              <a:t>III.2. ZAŚWIADCZENIE (opiekun faktyczny)</a:t>
            </a: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66800" y="323392"/>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400" dirty="0"/>
              <a:t>XII Ogólnopolska Konferencja Naukowo-Szkoleniowa pt. Pomoc materialna dla studentów i doktorantów </a:t>
            </a:r>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957470" y="1957137"/>
            <a:ext cx="10515599" cy="4892108"/>
          </a:xfrm>
          <a:prstGeom prst="rect">
            <a:avLst/>
          </a:prstGeom>
          <a:noFill/>
        </p:spPr>
        <p:txBody>
          <a:bodyPr wrap="square" rtlCol="0">
            <a:spAutoFit/>
          </a:bodyPr>
          <a:lstStyle>
            <a:defPPr>
              <a:defRPr lang="pl-PL"/>
            </a:defPPr>
            <a:lvl1pPr>
              <a:lnSpc>
                <a:spcPct val="150000"/>
              </a:lnSpc>
              <a:spcBef>
                <a:spcPts val="1800"/>
              </a:spcBef>
              <a:defRPr sz="2000" b="1"/>
            </a:lvl1pPr>
          </a:lstStyle>
          <a:p>
            <a:pPr>
              <a:spcBef>
                <a:spcPts val="0"/>
              </a:spcBef>
            </a:pPr>
            <a:r>
              <a:rPr lang="pl-PL" dirty="0"/>
              <a:t>III.2.1. wyrok WSA w Warszawie z 17 lipca 2024 r. sygn. akt VII SA/</a:t>
            </a:r>
            <a:r>
              <a:rPr lang="pl-PL" dirty="0" err="1"/>
              <a:t>Wa</a:t>
            </a:r>
            <a:r>
              <a:rPr lang="pl-PL" dirty="0"/>
              <a:t> 1178/24 </a:t>
            </a:r>
          </a:p>
          <a:p>
            <a:pPr marL="342900" indent="-342900">
              <a:spcBef>
                <a:spcPts val="600"/>
              </a:spcBef>
              <a:spcAft>
                <a:spcPts val="600"/>
              </a:spcAft>
              <a:buFont typeface="Symbol" panose="05050102010706020507" pitchFamily="18" charset="2"/>
              <a:buChar char="-"/>
            </a:pPr>
            <a:r>
              <a:rPr lang="pl-PL" b="0" dirty="0"/>
              <a:t>dochody z art. 88 ust. 1 pkt 1 lit. c PSWN a</a:t>
            </a:r>
            <a:r>
              <a:rPr lang="pl-PL" dirty="0"/>
              <a:t> </a:t>
            </a:r>
            <a:r>
              <a:rPr lang="pl-PL" b="0" dirty="0"/>
              <a:t>opiekun tymczasowy dla małoletniego obywatela Ukrainy ustanowiony na podstawie ustawy z dnia 12 marca 2022 r. o pomocy obywatelom Ukrainy w związku z konfliktem zbrojnym na terenie tego państwa (Dz. U. z 2024 r. poz. 167);</a:t>
            </a:r>
          </a:p>
          <a:p>
            <a:pPr marL="342900" indent="-342900">
              <a:spcBef>
                <a:spcPts val="600"/>
              </a:spcBef>
              <a:buFont typeface="Symbol" panose="05050102010706020507" pitchFamily="18" charset="2"/>
              <a:buChar char="-"/>
            </a:pPr>
            <a:r>
              <a:rPr lang="pl-PL" b="0" dirty="0"/>
              <a:t> art. 88 ust. 4 PSWN – dokonując oceny co do konieczności złożenia zaświadczenia o korzystaniu ze świadczeń z pomocy społecznej  organ błędnie nie uwzględnił art. 88 ust. 5 PSWN; nie wziął pod uwagę dokumentów załączonych przez skarżącego do wniosku, a mających potwierdzać źródła dochodów jego rodziców, nie przedstawił żadnej analizy w tym zakresie i nie wyjaśnił tym samym m.in., z jakich przyczyn dokonując oceny w oparciu o art. 88 ust. 4, nie odstąpił od jego zastosowania.</a:t>
            </a:r>
          </a:p>
        </p:txBody>
      </p:sp>
    </p:spTree>
    <p:extLst>
      <p:ext uri="{BB962C8B-B14F-4D97-AF65-F5344CB8AC3E}">
        <p14:creationId xmlns:p14="http://schemas.microsoft.com/office/powerpoint/2010/main" val="1024007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17</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681038"/>
            <a:ext cx="10515600" cy="768672"/>
          </a:xfrm>
        </p:spPr>
        <p:txBody>
          <a:bodyPr>
            <a:normAutofit/>
          </a:bodyPr>
          <a:lstStyle/>
          <a:p>
            <a:pPr>
              <a:lnSpc>
                <a:spcPct val="150000"/>
              </a:lnSpc>
            </a:pPr>
            <a:r>
              <a:rPr lang="pl-PL" sz="1800" dirty="0">
                <a:latin typeface="+mn-lt"/>
              </a:rPr>
              <a:t>III. Postępowanie dowodowe, zaświadczenie, udokumentowanie źródeł utrzymania rodziny</a:t>
            </a:r>
          </a:p>
        </p:txBody>
      </p:sp>
      <p:sp>
        <p:nvSpPr>
          <p:cNvPr id="8" name="Symbol zastępczy zawartości 7">
            <a:extLst>
              <a:ext uri="{FF2B5EF4-FFF2-40B4-BE49-F238E27FC236}">
                <a16:creationId xmlns:a16="http://schemas.microsoft.com/office/drawing/2014/main" id="{8A255809-7FA1-432D-8202-8AF273EE4570}"/>
              </a:ext>
            </a:extLst>
          </p:cNvPr>
          <p:cNvSpPr>
            <a:spLocks noGrp="1"/>
          </p:cNvSpPr>
          <p:nvPr>
            <p:ph sz="half" idx="1"/>
          </p:nvPr>
        </p:nvSpPr>
        <p:spPr>
          <a:xfrm>
            <a:off x="853440" y="1488361"/>
            <a:ext cx="10515599" cy="365125"/>
          </a:xfrm>
        </p:spPr>
        <p:txBody>
          <a:bodyPr>
            <a:normAutofit/>
          </a:bodyPr>
          <a:lstStyle/>
          <a:p>
            <a:pPr marL="0" indent="0">
              <a:buNone/>
            </a:pPr>
            <a:r>
              <a:rPr lang="pl-PL" sz="1800" dirty="0">
                <a:latin typeface="Arial" panose="020B0604020202020204" pitchFamily="34" charset="0"/>
                <a:cs typeface="Arial" panose="020B0604020202020204" pitchFamily="34" charset="0"/>
              </a:rPr>
              <a:t>III.2. ZAŚWIADCZENIE</a:t>
            </a: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981533" y="286604"/>
            <a:ext cx="10174147"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400" dirty="0"/>
              <a:t>XII Ogólnopolska Konferencja Naukowo-Szkoleniowa pt. Pomoc materialna dla studentów i doktorantów </a:t>
            </a:r>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981533" y="1892138"/>
            <a:ext cx="10515599" cy="4809265"/>
          </a:xfrm>
          <a:prstGeom prst="rect">
            <a:avLst/>
          </a:prstGeom>
          <a:noFill/>
        </p:spPr>
        <p:txBody>
          <a:bodyPr wrap="square" rtlCol="0">
            <a:spAutoFit/>
          </a:bodyPr>
          <a:lstStyle>
            <a:defPPr>
              <a:defRPr lang="pl-PL"/>
            </a:defPPr>
            <a:lvl1pPr>
              <a:lnSpc>
                <a:spcPct val="150000"/>
              </a:lnSpc>
              <a:spcBef>
                <a:spcPts val="1800"/>
              </a:spcBef>
              <a:defRPr sz="2000" b="1"/>
            </a:lvl1pPr>
          </a:lstStyle>
          <a:p>
            <a:r>
              <a:rPr lang="pl-PL" dirty="0"/>
              <a:t>III.2.2. wyrok NSA z 11 marca 2025 r. sygn. akt III OSK 478/22</a:t>
            </a:r>
          </a:p>
          <a:p>
            <a:r>
              <a:rPr lang="pl-PL" sz="1600" b="0" dirty="0"/>
              <a:t>- zaświadczenie o niekorzystaniu z pomocy społecznej -  okoliczność, że takie zaświadczenie nie przedstawia sytuacji dochodowej i majątkowej studenta i jego rodziny nie oznacza, że przesłanka w postaci złożenia zaświadczenia nie została zrealizowana; z treści art. 88 ust. 4 PSWN wynika tylko to, że brak złożenia zaświadczenia z </a:t>
            </a:r>
            <a:r>
              <a:rPr lang="pl-PL" sz="1600" b="0" dirty="0" err="1"/>
              <a:t>o.p.s</a:t>
            </a:r>
            <a:r>
              <a:rPr lang="pl-PL" sz="1600" b="0" dirty="0"/>
              <a:t>. uzasadnia odmowę pozytywnego rozpoznania wniosku. Natomiast okoliczność, że z treści zaświadczenia nie wynika sytuacja dochodowa i majątkowa danej osoby nie przesądza o obowiązku wydawania decyzji odmownej; niewątpliwie celem art. 88 ust. 4 było uznanie przez ustawodawcę, że osoby mające niskie dochody mogą korzystać z pomocy ośrodków pomocy społecznej, a tym samym takie ośrodki będą dysponowały wiedzą na temat ich sytuacji majątkowej i dochodowej. Nie oznacza to jednak przymusu korzystania ze wsparcia w postaci świadczeń z ośrodków pomocy społecznej każdej osoby mającej niskie dochody. Jest to tylko prawo takiej osoby, a nie jej obowiązek. Nie może stanowić negatywnej przesłanki sam fakt, że osoby mające nawet niskie dochody starają się we własnym zakresie uzyskać środki utrzymania i nie korzystają z pomocy ze środków publicznych (świadczeń z ośrodka pomocy społecznej). Pogląd ten potwierdza treść art. 88 ust. 5 </a:t>
            </a:r>
          </a:p>
        </p:txBody>
      </p:sp>
    </p:spTree>
    <p:extLst>
      <p:ext uri="{BB962C8B-B14F-4D97-AF65-F5344CB8AC3E}">
        <p14:creationId xmlns:p14="http://schemas.microsoft.com/office/powerpoint/2010/main" val="452268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18</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729916" y="681038"/>
            <a:ext cx="10623884" cy="768672"/>
          </a:xfrm>
        </p:spPr>
        <p:txBody>
          <a:bodyPr>
            <a:normAutofit/>
          </a:bodyPr>
          <a:lstStyle/>
          <a:p>
            <a:pPr>
              <a:lnSpc>
                <a:spcPct val="150000"/>
              </a:lnSpc>
            </a:pPr>
            <a:r>
              <a:rPr lang="pl-PL" sz="1800" dirty="0">
                <a:latin typeface="+mn-lt"/>
              </a:rPr>
              <a:t>III. Postępowanie dowodowe, zaświadczenie, udokumentowanie źródeł utrzymania rodziny</a:t>
            </a:r>
          </a:p>
        </p:txBody>
      </p:sp>
      <p:sp>
        <p:nvSpPr>
          <p:cNvPr id="8" name="Symbol zastępczy zawartości 7">
            <a:extLst>
              <a:ext uri="{FF2B5EF4-FFF2-40B4-BE49-F238E27FC236}">
                <a16:creationId xmlns:a16="http://schemas.microsoft.com/office/drawing/2014/main" id="{8A255809-7FA1-432D-8202-8AF273EE4570}"/>
              </a:ext>
            </a:extLst>
          </p:cNvPr>
          <p:cNvSpPr>
            <a:spLocks noGrp="1"/>
          </p:cNvSpPr>
          <p:nvPr>
            <p:ph sz="half" idx="1"/>
          </p:nvPr>
        </p:nvSpPr>
        <p:spPr>
          <a:xfrm>
            <a:off x="745156" y="1488361"/>
            <a:ext cx="10623883" cy="365125"/>
          </a:xfrm>
        </p:spPr>
        <p:txBody>
          <a:bodyPr>
            <a:normAutofit lnSpcReduction="10000"/>
          </a:bodyPr>
          <a:lstStyle/>
          <a:p>
            <a:pPr marL="0" indent="0">
              <a:buNone/>
            </a:pPr>
            <a:r>
              <a:rPr lang="pl-PL" sz="2000" b="1" dirty="0"/>
              <a:t>III.3. Dochód </a:t>
            </a: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987949" y="286604"/>
            <a:ext cx="10167731"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400" dirty="0"/>
              <a:t>XII Ogólnopolska Konferencja Naukowo-Szkoleniowa pt. Pomoc materialna dla studentów i doktorantów </a:t>
            </a:r>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724423" y="1959490"/>
            <a:ext cx="10743153" cy="4290855"/>
          </a:xfrm>
          <a:prstGeom prst="rect">
            <a:avLst/>
          </a:prstGeom>
          <a:noFill/>
        </p:spPr>
        <p:txBody>
          <a:bodyPr wrap="square" rtlCol="0">
            <a:spAutoFit/>
          </a:bodyPr>
          <a:lstStyle>
            <a:defPPr>
              <a:defRPr lang="pl-PL"/>
            </a:defPPr>
            <a:lvl1pPr>
              <a:lnSpc>
                <a:spcPct val="150000"/>
              </a:lnSpc>
              <a:spcBef>
                <a:spcPts val="1800"/>
              </a:spcBef>
              <a:defRPr sz="2000" b="1"/>
            </a:lvl1pPr>
          </a:lstStyle>
          <a:p>
            <a:pPr>
              <a:spcBef>
                <a:spcPts val="600"/>
              </a:spcBef>
            </a:pPr>
            <a:r>
              <a:rPr lang="pl-PL" dirty="0"/>
              <a:t>III.3.1. wyrok WSA we Wrocławiu z 27 sierpnia 2024 r. sygn. akt IV SA/</a:t>
            </a:r>
            <a:r>
              <a:rPr lang="pl-PL" dirty="0" err="1"/>
              <a:t>Wr</a:t>
            </a:r>
            <a:r>
              <a:rPr lang="pl-PL" dirty="0"/>
              <a:t> 593/23</a:t>
            </a:r>
            <a:br>
              <a:rPr lang="pl-PL" b="0" dirty="0"/>
            </a:br>
            <a:r>
              <a:rPr lang="pl-PL" b="0" dirty="0"/>
              <a:t>- </a:t>
            </a:r>
            <a:r>
              <a:rPr lang="pl-PL" sz="1400" b="0" dirty="0"/>
              <a:t>dochód utracony w rozumieniu art. 3 pkt 21 </a:t>
            </a:r>
            <a:r>
              <a:rPr lang="pl-PL" sz="1400" b="0" dirty="0" err="1"/>
              <a:t>u.ś.r</a:t>
            </a:r>
            <a:r>
              <a:rPr lang="pl-PL" sz="1400" b="0" dirty="0"/>
              <a:t>. – w sytuacji, gdy zatrudnienie ustało w 2020 r., ale część wynagrodzenia wypłacono w 2021 r.; rok poprzedzający okres, na który przyznaje się stypendium to 2021 r.; dochód ten należy uznać za dochód utracony, którego nie uwzględnia się ustalając dochód rodziny studenta dla potrzeb przyznania stypendium socjalnego. Regulamin świadczeń dla studentów rozstrzyga bowiem wątpliwości co skutków utraty zatrudnienia w okresie, który co do zasady jest brany pod uwagę przy ustalaniu dochodu w rodzinie studenta. Zarówno ustawodawca w </a:t>
            </a:r>
            <a:r>
              <a:rPr lang="pl-PL" sz="1400" b="0" dirty="0" err="1"/>
              <a:t>u.ś.r</a:t>
            </a:r>
            <a:r>
              <a:rPr lang="pl-PL" sz="1400" b="0" dirty="0"/>
              <a:t>., jak i uczelnia, zdecydowali, że dochody w roku (miesiącu) utraty zatrudnienia poprzedzającego okres zasiłkowy nie wliczają się do dochodu uprawniającego do świadczenia. Tym bardziej więc, dochody, które wynikają z zatrudnienia, które zostało utracone wcześniej (przed okresem poprzedzającym okres zasiłkowy) są dochodami utraconymi.</a:t>
            </a:r>
          </a:p>
          <a:p>
            <a:pPr>
              <a:spcBef>
                <a:spcPts val="600"/>
              </a:spcBef>
            </a:pPr>
            <a:r>
              <a:rPr lang="pl-PL" sz="1400" b="0" dirty="0"/>
              <a:t>- nie ma podstaw prawnych, by dochód rodzica studenta z tytułu wypłaconego zasiłku chorobowego był pomniejszony o składki na ubezpieczenie społeczne i składki na ubezpieczenie zdrowotne. Zasiłek chorobowy jest wyłączony z podstawy wymiaru składek na ubezpieczenia społeczne oraz ubezpieczenie zdrowotne, co należy odróżnić od obowiązku ponoszenia ciężaru tych składek w związku z prowadzeniem działalności gospodarczej. Nie jest też pomniejszany o koszty uzyskania przychodu w rozumieniu ustawy o podatku dochodowym od osób fizycznych</a:t>
            </a:r>
          </a:p>
        </p:txBody>
      </p:sp>
    </p:spTree>
    <p:extLst>
      <p:ext uri="{BB962C8B-B14F-4D97-AF65-F5344CB8AC3E}">
        <p14:creationId xmlns:p14="http://schemas.microsoft.com/office/powerpoint/2010/main" val="507203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19</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681038"/>
            <a:ext cx="10515600" cy="441909"/>
          </a:xfrm>
        </p:spPr>
        <p:txBody>
          <a:bodyPr>
            <a:normAutofit fontScale="90000"/>
          </a:bodyPr>
          <a:lstStyle/>
          <a:p>
            <a:pPr>
              <a:lnSpc>
                <a:spcPct val="150000"/>
              </a:lnSpc>
            </a:pPr>
            <a:r>
              <a:rPr lang="pl-PL" sz="1800" dirty="0">
                <a:latin typeface="+mn-lt"/>
              </a:rPr>
              <a:t>III. Postępowanie dowodowe, zaświadczenie, udokumentowanie źródeł utrzymania rodziny</a:t>
            </a: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400" dirty="0"/>
              <a:t>XII Ogólnopolska Konferencja Naukowo-Szkoleniowa pt. Pomoc materialna dla studentów i doktorantów </a:t>
            </a:r>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838200" y="2010209"/>
            <a:ext cx="10485120" cy="4435189"/>
          </a:xfrm>
          <a:prstGeom prst="rect">
            <a:avLst/>
          </a:prstGeom>
          <a:noFill/>
        </p:spPr>
        <p:txBody>
          <a:bodyPr wrap="square" rtlCol="0">
            <a:spAutoFit/>
          </a:bodyPr>
          <a:lstStyle>
            <a:defPPr>
              <a:defRPr lang="pl-PL"/>
            </a:defPPr>
            <a:lvl1pPr>
              <a:lnSpc>
                <a:spcPct val="150000"/>
              </a:lnSpc>
              <a:spcBef>
                <a:spcPts val="1800"/>
              </a:spcBef>
              <a:defRPr sz="2000" b="1"/>
            </a:lvl1pPr>
          </a:lstStyle>
          <a:p>
            <a:pPr>
              <a:spcAft>
                <a:spcPts val="600"/>
              </a:spcAft>
            </a:pPr>
            <a:r>
              <a:rPr lang="pl-PL" sz="1800" b="0" dirty="0"/>
              <a:t>III.3.2. </a:t>
            </a:r>
            <a:r>
              <a:rPr lang="pl-PL" sz="1800" dirty="0"/>
              <a:t>wyrok WSA w Gliwicach z 19 listopada 2024 r. sygn. akt III SA/</a:t>
            </a:r>
            <a:r>
              <a:rPr lang="pl-PL" sz="1800" dirty="0" err="1"/>
              <a:t>Gl</a:t>
            </a:r>
            <a:r>
              <a:rPr lang="pl-PL" sz="1800" dirty="0"/>
              <a:t> 325/24 </a:t>
            </a:r>
            <a:br>
              <a:rPr lang="pl-PL" sz="1800" b="0" dirty="0"/>
            </a:br>
            <a:r>
              <a:rPr lang="pl-PL" sz="1800" b="0" dirty="0"/>
              <a:t>- naruszenie art. 107 § 3 K.p.a.;</a:t>
            </a:r>
            <a:endParaRPr lang="pl-PL" sz="1800" dirty="0"/>
          </a:p>
          <a:p>
            <a:pPr>
              <a:spcBef>
                <a:spcPts val="0"/>
              </a:spcBef>
            </a:pPr>
            <a:r>
              <a:rPr lang="pl-PL" sz="1800" b="0" dirty="0"/>
              <a:t>III.3.3. </a:t>
            </a:r>
            <a:r>
              <a:rPr lang="pl-PL" sz="1800" dirty="0"/>
              <a:t>wyrok WSA w Warszawie z 16 stycznia 2025 r. sygn. akt VII SA/</a:t>
            </a:r>
            <a:r>
              <a:rPr lang="pl-PL" sz="1800" dirty="0" err="1"/>
              <a:t>Wa</a:t>
            </a:r>
            <a:r>
              <a:rPr lang="pl-PL" sz="1800" dirty="0"/>
              <a:t> 1440/24 </a:t>
            </a:r>
            <a:br>
              <a:rPr lang="pl-PL" sz="1800" dirty="0"/>
            </a:br>
            <a:r>
              <a:rPr lang="pl-PL" sz="1800" b="0" dirty="0"/>
              <a:t> - dochód 0,00 zł,</a:t>
            </a:r>
          </a:p>
          <a:p>
            <a:pPr>
              <a:spcBef>
                <a:spcPts val="0"/>
              </a:spcBef>
            </a:pPr>
            <a:r>
              <a:rPr lang="pl-PL" sz="1800" b="0" dirty="0"/>
              <a:t> - art. 8 § 2 K.p.a. – brak naruszenia zasady nieodstępowania od utrwalanej praktyki rozstrzygania sprawy,</a:t>
            </a:r>
          </a:p>
          <a:p>
            <a:pPr>
              <a:spcBef>
                <a:spcPts val="0"/>
              </a:spcBef>
              <a:spcAft>
                <a:spcPts val="600"/>
              </a:spcAft>
            </a:pPr>
            <a:r>
              <a:rPr lang="pl-PL" sz="1800" b="0" dirty="0"/>
              <a:t> - wyrok NSA z 10 kwietnia 2024 r. sygn. akt III OSK 1610/22;</a:t>
            </a:r>
          </a:p>
          <a:p>
            <a:pPr>
              <a:spcBef>
                <a:spcPts val="0"/>
              </a:spcBef>
            </a:pPr>
            <a:r>
              <a:rPr lang="pl-PL" sz="1800" b="0" dirty="0"/>
              <a:t>III.3.4. </a:t>
            </a:r>
            <a:r>
              <a:rPr lang="pl-PL" sz="1800" dirty="0"/>
              <a:t>wyrok NSA z 16 stycznia 2025 r. sygn. akt III OSK 2515/24</a:t>
            </a:r>
          </a:p>
          <a:p>
            <a:pPr marL="342900" indent="-342900">
              <a:spcBef>
                <a:spcPts val="0"/>
              </a:spcBef>
              <a:buFontTx/>
              <a:buChar char="-"/>
            </a:pPr>
            <a:r>
              <a:rPr lang="pl-PL" sz="1800" b="0" dirty="0"/>
              <a:t>pełnomocnictwo do działania w imieniu organu,</a:t>
            </a:r>
          </a:p>
          <a:p>
            <a:pPr marL="342900" indent="-342900">
              <a:spcBef>
                <a:spcPts val="0"/>
              </a:spcBef>
              <a:buFontTx/>
              <a:buChar char="-"/>
            </a:pPr>
            <a:r>
              <a:rPr lang="pl-PL" sz="1800" b="0" dirty="0"/>
              <a:t>wykładnia dochodu utraconego,</a:t>
            </a:r>
          </a:p>
          <a:p>
            <a:pPr marL="342900" indent="-342900">
              <a:spcBef>
                <a:spcPts val="0"/>
              </a:spcBef>
              <a:buFontTx/>
              <a:buChar char="-"/>
            </a:pPr>
            <a:r>
              <a:rPr lang="pl-PL" sz="1800" b="0" dirty="0"/>
              <a:t>naruszenie art. 107 § 3 K.p.a.;</a:t>
            </a:r>
          </a:p>
        </p:txBody>
      </p:sp>
      <p:sp>
        <p:nvSpPr>
          <p:cNvPr id="7" name="Symbol zastępczy zawartości 7">
            <a:extLst>
              <a:ext uri="{FF2B5EF4-FFF2-40B4-BE49-F238E27FC236}">
                <a16:creationId xmlns:a16="http://schemas.microsoft.com/office/drawing/2014/main" id="{3A4D6B8F-4035-4E8F-8B3E-3A1990DE9F66}"/>
              </a:ext>
            </a:extLst>
          </p:cNvPr>
          <p:cNvSpPr txBox="1">
            <a:spLocks/>
          </p:cNvSpPr>
          <p:nvPr/>
        </p:nvSpPr>
        <p:spPr>
          <a:xfrm>
            <a:off x="868680" y="1269699"/>
            <a:ext cx="10515599" cy="8959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Font typeface="Arial" panose="020B0604020202020204" pitchFamily="34" charset="0"/>
              <a:buNone/>
            </a:pPr>
            <a:endParaRPr lang="pl-PL" sz="2000" dirty="0"/>
          </a:p>
        </p:txBody>
      </p:sp>
      <p:sp>
        <p:nvSpPr>
          <p:cNvPr id="2" name="Prostokąt 1">
            <a:extLst>
              <a:ext uri="{FF2B5EF4-FFF2-40B4-BE49-F238E27FC236}">
                <a16:creationId xmlns:a16="http://schemas.microsoft.com/office/drawing/2014/main" id="{E03617B7-4580-4002-BD50-9356E7F3B740}"/>
              </a:ext>
            </a:extLst>
          </p:cNvPr>
          <p:cNvSpPr/>
          <p:nvPr/>
        </p:nvSpPr>
        <p:spPr>
          <a:xfrm>
            <a:off x="868680" y="1439899"/>
            <a:ext cx="1595309" cy="400110"/>
          </a:xfrm>
          <a:prstGeom prst="rect">
            <a:avLst/>
          </a:prstGeom>
        </p:spPr>
        <p:txBody>
          <a:bodyPr wrap="none">
            <a:spAutoFit/>
          </a:bodyPr>
          <a:lstStyle/>
          <a:p>
            <a:r>
              <a:rPr lang="pl-PL" sz="2000" b="1" dirty="0"/>
              <a:t>III.3. Dochód</a:t>
            </a:r>
          </a:p>
        </p:txBody>
      </p:sp>
    </p:spTree>
    <p:extLst>
      <p:ext uri="{BB962C8B-B14F-4D97-AF65-F5344CB8AC3E}">
        <p14:creationId xmlns:p14="http://schemas.microsoft.com/office/powerpoint/2010/main" val="4007758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38B737-AC26-49CF-8064-1DE896051160}"/>
              </a:ext>
            </a:extLst>
          </p:cNvPr>
          <p:cNvSpPr>
            <a:spLocks noGrp="1"/>
          </p:cNvSpPr>
          <p:nvPr>
            <p:ph type="title"/>
          </p:nvPr>
        </p:nvSpPr>
        <p:spPr>
          <a:xfrm>
            <a:off x="553453" y="286604"/>
            <a:ext cx="10602227" cy="307366"/>
          </a:xfrm>
        </p:spPr>
        <p:txBody>
          <a:bodyPr>
            <a:noAutofit/>
          </a:bodyPr>
          <a:lstStyle/>
          <a:p>
            <a:r>
              <a:rPr lang="pl-PL" sz="1400" dirty="0"/>
              <a:t>XII Ogólnopolska Konferencja Naukowo-Szkoleniowa pt. Pomoc materialna dla studentów i doktorantów </a:t>
            </a:r>
          </a:p>
        </p:txBody>
      </p:sp>
      <p:sp>
        <p:nvSpPr>
          <p:cNvPr id="3" name="Symbol zastępczy zawartości 2">
            <a:extLst>
              <a:ext uri="{FF2B5EF4-FFF2-40B4-BE49-F238E27FC236}">
                <a16:creationId xmlns:a16="http://schemas.microsoft.com/office/drawing/2014/main" id="{7EB55AA4-F626-4A95-B432-238A23C4DFBB}"/>
              </a:ext>
            </a:extLst>
          </p:cNvPr>
          <p:cNvSpPr>
            <a:spLocks noGrp="1"/>
          </p:cNvSpPr>
          <p:nvPr>
            <p:ph idx="1"/>
          </p:nvPr>
        </p:nvSpPr>
        <p:spPr>
          <a:xfrm>
            <a:off x="467139" y="787274"/>
            <a:ext cx="11519451" cy="5569076"/>
          </a:xfrm>
          <a:noFill/>
        </p:spPr>
        <p:txBody>
          <a:bodyPr>
            <a:noAutofit/>
          </a:bodyPr>
          <a:lstStyle/>
          <a:p>
            <a:pPr marL="0" indent="0">
              <a:lnSpc>
                <a:spcPct val="150000"/>
              </a:lnSpc>
              <a:buNone/>
            </a:pPr>
            <a:r>
              <a:rPr lang="pl-PL" sz="1600" dirty="0">
                <a:latin typeface="Arial" panose="020B0604020202020204" pitchFamily="34" charset="0"/>
                <a:cs typeface="Arial" panose="020B0604020202020204" pitchFamily="34" charset="0"/>
              </a:rPr>
              <a:t>Wykaz skrótów:</a:t>
            </a:r>
          </a:p>
          <a:p>
            <a:pPr>
              <a:lnSpc>
                <a:spcPct val="150000"/>
              </a:lnSpc>
            </a:pPr>
            <a:r>
              <a:rPr lang="pl-PL" sz="1600" dirty="0">
                <a:latin typeface="Arial" panose="020B0604020202020204" pitchFamily="34" charset="0"/>
                <a:cs typeface="Arial" panose="020B0604020202020204" pitchFamily="34" charset="0"/>
              </a:rPr>
              <a:t>PSWN	ustawa z dnia 20 lipca 2018 r. Prawo o szkolnictwie wyższym i nauce (Dz. U. z 2024 r. poz. 1571 ze zm.)</a:t>
            </a:r>
          </a:p>
          <a:p>
            <a:pPr>
              <a:lnSpc>
                <a:spcPct val="150000"/>
              </a:lnSpc>
            </a:pPr>
            <a:r>
              <a:rPr lang="pl-PL" sz="1600" dirty="0">
                <a:latin typeface="Arial" panose="020B0604020202020204" pitchFamily="34" charset="0"/>
                <a:cs typeface="Arial" panose="020B0604020202020204" pitchFamily="34" charset="0"/>
              </a:rPr>
              <a:t>K.p.a.	ustawa z dnia 14 czerwca 1960 r. Kodeks postępowania administracyjnego (Dz. U. z 2024 r. poz. 572)</a:t>
            </a:r>
          </a:p>
          <a:p>
            <a:pPr>
              <a:lnSpc>
                <a:spcPct val="150000"/>
              </a:lnSpc>
            </a:pPr>
            <a:r>
              <a:rPr lang="pl-PL" sz="1600" dirty="0" err="1">
                <a:latin typeface="Arial" panose="020B0604020202020204" pitchFamily="34" charset="0"/>
                <a:cs typeface="Arial" panose="020B0604020202020204" pitchFamily="34" charset="0"/>
              </a:rPr>
              <a:t>u.ś.r</a:t>
            </a:r>
            <a:r>
              <a:rPr lang="pl-PL" sz="1600" dirty="0">
                <a:latin typeface="Arial" panose="020B0604020202020204" pitchFamily="34" charset="0"/>
                <a:cs typeface="Arial" panose="020B0604020202020204" pitchFamily="34" charset="0"/>
              </a:rPr>
              <a:t>.	ustawa z dnia 28 listopada 2003 r. o świadczeniach rodzinnych (Dz. U. z 2024 r. poz. 323 ze zm.)</a:t>
            </a:r>
          </a:p>
          <a:p>
            <a:pPr>
              <a:lnSpc>
                <a:spcPct val="150000"/>
              </a:lnSpc>
            </a:pPr>
            <a:r>
              <a:rPr lang="pl-PL" sz="1600" dirty="0" err="1">
                <a:latin typeface="Arial" panose="020B0604020202020204" pitchFamily="34" charset="0"/>
                <a:cs typeface="Arial" panose="020B0604020202020204" pitchFamily="34" charset="0"/>
              </a:rPr>
              <a:t>u.p.s</a:t>
            </a:r>
            <a:r>
              <a:rPr lang="pl-PL" sz="1600" dirty="0">
                <a:latin typeface="Arial" panose="020B0604020202020204" pitchFamily="34" charset="0"/>
                <a:cs typeface="Arial" panose="020B0604020202020204" pitchFamily="34" charset="0"/>
              </a:rPr>
              <a:t>.	ustawa z dnia 12 marca 2004 r. o pomocy społecznej (Dz. U. z 2024 r. poz. 1283 ze zm.)</a:t>
            </a:r>
          </a:p>
          <a:p>
            <a:pPr>
              <a:lnSpc>
                <a:spcPct val="150000"/>
              </a:lnSpc>
              <a:spcAft>
                <a:spcPts val="600"/>
              </a:spcAft>
            </a:pPr>
            <a:r>
              <a:rPr lang="pl-PL" sz="1600" dirty="0" err="1">
                <a:latin typeface="Arial" panose="020B0604020202020204" pitchFamily="34" charset="0"/>
                <a:cs typeface="Arial" panose="020B0604020202020204" pitchFamily="34" charset="0"/>
              </a:rPr>
              <a:t>o.p.s</a:t>
            </a:r>
            <a:r>
              <a:rPr lang="pl-PL" sz="1600" dirty="0">
                <a:latin typeface="Arial" panose="020B0604020202020204" pitchFamily="34" charset="0"/>
                <a:cs typeface="Arial" panose="020B0604020202020204" pitchFamily="34" charset="0"/>
              </a:rPr>
              <a:t>.	ośrodek pomocy społecznej, centrum usług społecznych działające na podstawie przepisów ustawy z dnia 19 lipca 2019 r. o realizowaniu usług społecznych przez centrum usług społecznych (Dz. U. poz. 1818 ze zm.) </a:t>
            </a:r>
          </a:p>
          <a:p>
            <a:pPr marL="0" lvl="2" indent="0">
              <a:lnSpc>
                <a:spcPct val="150000"/>
              </a:lnSpc>
              <a:spcAft>
                <a:spcPts val="600"/>
              </a:spcAft>
              <a:buNone/>
            </a:pPr>
            <a:r>
              <a:rPr lang="pl-PL" sz="1600" dirty="0">
                <a:latin typeface="Arial" panose="020B0604020202020204" pitchFamily="34" charset="0"/>
                <a:cs typeface="Arial" panose="020B0604020202020204" pitchFamily="34" charset="0"/>
              </a:rPr>
              <a:t>orzeczenia sądów administracyjnych - dostępne w internetowej Centralnej Bazie Orzeczeń Sądów Administracyjnych - http://orzeczenia.nsa.gov.pl.</a:t>
            </a:r>
          </a:p>
          <a:p>
            <a:pPr marL="0" lvl="2" indent="0">
              <a:lnSpc>
                <a:spcPct val="150000"/>
              </a:lnSpc>
              <a:buNone/>
            </a:pPr>
            <a:r>
              <a:rPr lang="pl-PL" sz="1600" dirty="0">
                <a:latin typeface="Arial" panose="020B0604020202020204" pitchFamily="34" charset="0"/>
                <a:cs typeface="Arial" panose="020B0604020202020204" pitchFamily="34" charset="0"/>
              </a:rPr>
              <a:t>Naczelny Sąd Administracyjny Izba </a:t>
            </a:r>
            <a:r>
              <a:rPr lang="pl-PL" sz="1600" dirty="0" err="1">
                <a:latin typeface="Arial" panose="020B0604020202020204" pitchFamily="34" charset="0"/>
                <a:cs typeface="Arial" panose="020B0604020202020204" pitchFamily="34" charset="0"/>
              </a:rPr>
              <a:t>Ogólnoadministracyjna</a:t>
            </a:r>
            <a:r>
              <a:rPr lang="pl-PL" sz="1600" dirty="0">
                <a:latin typeface="Arial" panose="020B0604020202020204" pitchFamily="34" charset="0"/>
                <a:cs typeface="Arial" panose="020B0604020202020204" pitchFamily="34" charset="0"/>
              </a:rPr>
              <a:t> Wydział III; symbol 6143 sprawy kandydatów na studia </a:t>
            </a:r>
          </a:p>
          <a:p>
            <a:pPr marL="0" lvl="2" indent="0">
              <a:lnSpc>
                <a:spcPct val="150000"/>
              </a:lnSpc>
              <a:buNone/>
            </a:pPr>
            <a:r>
              <a:rPr lang="pl-PL" sz="1600" dirty="0">
                <a:latin typeface="Arial" panose="020B0604020202020204" pitchFamily="34" charset="0"/>
                <a:cs typeface="Arial" panose="020B0604020202020204" pitchFamily="34" charset="0"/>
              </a:rPr>
              <a:t>i studentów</a:t>
            </a:r>
          </a:p>
          <a:p>
            <a:pPr marL="87313" lvl="2" indent="0">
              <a:lnSpc>
                <a:spcPct val="150000"/>
              </a:lnSpc>
              <a:buNone/>
            </a:pPr>
            <a:endParaRPr lang="pl-PL" sz="1600" i="1" dirty="0">
              <a:latin typeface="Arial" panose="020B0604020202020204" pitchFamily="34" charset="0"/>
              <a:cs typeface="Arial" panose="020B0604020202020204" pitchFamily="34" charset="0"/>
            </a:endParaRPr>
          </a:p>
          <a:p>
            <a:endParaRPr lang="pl-PL" sz="1600" dirty="0"/>
          </a:p>
        </p:txBody>
      </p:sp>
      <p:sp>
        <p:nvSpPr>
          <p:cNvPr id="4" name="Symbol zastępczy numeru slajdu 3">
            <a:extLst>
              <a:ext uri="{FF2B5EF4-FFF2-40B4-BE49-F238E27FC236}">
                <a16:creationId xmlns:a16="http://schemas.microsoft.com/office/drawing/2014/main" id="{87841D75-B2D6-4A77-BD79-A8F3480E4AEE}"/>
              </a:ext>
            </a:extLst>
          </p:cNvPr>
          <p:cNvSpPr>
            <a:spLocks noGrp="1"/>
          </p:cNvSpPr>
          <p:nvPr>
            <p:ph type="sldNum" sz="quarter" idx="12"/>
          </p:nvPr>
        </p:nvSpPr>
        <p:spPr/>
        <p:txBody>
          <a:bodyPr/>
          <a:lstStyle/>
          <a:p>
            <a:fld id="{715BACC8-EFC8-477F-AC20-4351AEA1AC2C}" type="slidenum">
              <a:rPr lang="pl-PL" smtClean="0"/>
              <a:t>2</a:t>
            </a:fld>
            <a:endParaRPr lang="pl-PL" dirty="0"/>
          </a:p>
        </p:txBody>
      </p:sp>
    </p:spTree>
    <p:extLst>
      <p:ext uri="{BB962C8B-B14F-4D97-AF65-F5344CB8AC3E}">
        <p14:creationId xmlns:p14="http://schemas.microsoft.com/office/powerpoint/2010/main" val="41617658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20</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681038"/>
            <a:ext cx="10515600" cy="441909"/>
          </a:xfrm>
        </p:spPr>
        <p:txBody>
          <a:bodyPr>
            <a:normAutofit/>
          </a:bodyPr>
          <a:lstStyle/>
          <a:p>
            <a:pPr>
              <a:lnSpc>
                <a:spcPct val="150000"/>
              </a:lnSpc>
            </a:pPr>
            <a:r>
              <a:rPr lang="pl-PL" sz="1600" dirty="0">
                <a:solidFill>
                  <a:prstClr val="black"/>
                </a:solidFill>
                <a:latin typeface="Calibri" panose="020F0502020204030204"/>
              </a:rPr>
              <a:t>III. Postępowanie dowodowe, zaświadczenie, udokumentowanie źródeł utrzymania rodziny</a:t>
            </a:r>
            <a:endParaRPr lang="pl-PL" sz="2200" dirty="0">
              <a:latin typeface="+mn-lt"/>
            </a:endParaRP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400" dirty="0"/>
              <a:t>XII Ogólnopolska Konferencja Naukowo-Szkoleniowa pt. Pomoc materialna dla studentów i doktorantów </a:t>
            </a:r>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978010" y="2501340"/>
            <a:ext cx="10485120" cy="1891287"/>
          </a:xfrm>
          <a:prstGeom prst="rect">
            <a:avLst/>
          </a:prstGeom>
          <a:noFill/>
        </p:spPr>
        <p:txBody>
          <a:bodyPr wrap="square" rtlCol="0">
            <a:spAutoFit/>
          </a:bodyPr>
          <a:lstStyle>
            <a:defPPr>
              <a:defRPr lang="pl-PL"/>
            </a:defPPr>
            <a:lvl1pPr>
              <a:lnSpc>
                <a:spcPct val="150000"/>
              </a:lnSpc>
              <a:spcBef>
                <a:spcPts val="1800"/>
              </a:spcBef>
              <a:defRPr sz="2000" b="1"/>
            </a:lvl1pPr>
          </a:lstStyle>
          <a:p>
            <a:r>
              <a:rPr lang="pl-PL" b="0" dirty="0"/>
              <a:t>III.3. 5. </a:t>
            </a:r>
            <a:r>
              <a:rPr lang="pl-PL" dirty="0"/>
              <a:t>wyrok NSA z 27 sierpnia 2024 r. sygn. akt III OSK 247/23</a:t>
            </a:r>
          </a:p>
          <a:p>
            <a:pPr marL="342900" indent="-342900">
              <a:spcBef>
                <a:spcPts val="0"/>
              </a:spcBef>
              <a:buFontTx/>
              <a:buChar char="-"/>
            </a:pPr>
            <a:r>
              <a:rPr lang="pl-PL" b="0" dirty="0"/>
              <a:t>uzyskanie dochodu - art. 5 ust. 4b </a:t>
            </a:r>
            <a:r>
              <a:rPr lang="pl-PL" b="0" dirty="0" err="1"/>
              <a:t>u.ś.r</a:t>
            </a:r>
            <a:r>
              <a:rPr lang="pl-PL" b="0" dirty="0"/>
              <a:t>. i sposób jego doliczenia ,</a:t>
            </a:r>
          </a:p>
          <a:p>
            <a:pPr marL="342900" indent="-342900">
              <a:spcBef>
                <a:spcPts val="0"/>
              </a:spcBef>
              <a:buFontTx/>
              <a:buChar char="-"/>
            </a:pPr>
            <a:r>
              <a:rPr lang="pl-PL" b="0" dirty="0"/>
              <a:t>inicjatywa dowodowa strony i sposób udokumentowania źródeł dochodu,</a:t>
            </a:r>
          </a:p>
          <a:p>
            <a:pPr marL="342900" indent="-342900">
              <a:spcBef>
                <a:spcPts val="0"/>
              </a:spcBef>
              <a:buFontTx/>
              <a:buChar char="-"/>
            </a:pPr>
            <a:r>
              <a:rPr lang="pl-PL" b="0" dirty="0"/>
              <a:t>dowód z przesłuchania strony, świadków, przeprowadzenie rozprawy administracyjnej,</a:t>
            </a:r>
          </a:p>
        </p:txBody>
      </p:sp>
      <p:sp>
        <p:nvSpPr>
          <p:cNvPr id="10" name="Symbol zastępczy zawartości 7">
            <a:extLst>
              <a:ext uri="{FF2B5EF4-FFF2-40B4-BE49-F238E27FC236}">
                <a16:creationId xmlns:a16="http://schemas.microsoft.com/office/drawing/2014/main" id="{19487808-9D6F-4961-B833-86F909494DF7}"/>
              </a:ext>
            </a:extLst>
          </p:cNvPr>
          <p:cNvSpPr txBox="1">
            <a:spLocks/>
          </p:cNvSpPr>
          <p:nvPr/>
        </p:nvSpPr>
        <p:spPr>
          <a:xfrm>
            <a:off x="868680" y="1304823"/>
            <a:ext cx="10515599" cy="8959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Font typeface="Arial" panose="020B0604020202020204" pitchFamily="34" charset="0"/>
              <a:buNone/>
            </a:pPr>
            <a:endParaRPr lang="pl-PL" sz="2000" dirty="0"/>
          </a:p>
        </p:txBody>
      </p:sp>
      <p:sp>
        <p:nvSpPr>
          <p:cNvPr id="2" name="Prostokąt 1">
            <a:extLst>
              <a:ext uri="{FF2B5EF4-FFF2-40B4-BE49-F238E27FC236}">
                <a16:creationId xmlns:a16="http://schemas.microsoft.com/office/drawing/2014/main" id="{3F634CD3-9D93-47AB-AFB5-537B8E7217FF}"/>
              </a:ext>
            </a:extLst>
          </p:cNvPr>
          <p:cNvSpPr/>
          <p:nvPr/>
        </p:nvSpPr>
        <p:spPr>
          <a:xfrm>
            <a:off x="868680" y="1319978"/>
            <a:ext cx="1407339" cy="369332"/>
          </a:xfrm>
          <a:prstGeom prst="rect">
            <a:avLst/>
          </a:prstGeom>
        </p:spPr>
        <p:txBody>
          <a:bodyPr wrap="square">
            <a:spAutoFit/>
          </a:bodyPr>
          <a:lstStyle/>
          <a:p>
            <a:r>
              <a:rPr lang="pl-PL" dirty="0"/>
              <a:t>III.3. Dochód</a:t>
            </a:r>
          </a:p>
        </p:txBody>
      </p:sp>
    </p:spTree>
    <p:extLst>
      <p:ext uri="{BB962C8B-B14F-4D97-AF65-F5344CB8AC3E}">
        <p14:creationId xmlns:p14="http://schemas.microsoft.com/office/powerpoint/2010/main" val="38885533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21</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593970"/>
            <a:ext cx="10515600" cy="365125"/>
          </a:xfrm>
        </p:spPr>
        <p:txBody>
          <a:bodyPr>
            <a:normAutofit fontScale="90000"/>
          </a:bodyPr>
          <a:lstStyle/>
          <a:p>
            <a:pPr>
              <a:lnSpc>
                <a:spcPct val="150000"/>
              </a:lnSpc>
            </a:pPr>
            <a:r>
              <a:rPr lang="pl-PL" sz="2000" b="1" dirty="0">
                <a:latin typeface="+mn-lt"/>
              </a:rPr>
              <a:t>IV. Problemy różne w sprawach o stypendium socjalne</a:t>
            </a: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400" dirty="0"/>
              <a:t>XII Ogólnopolska Konferencja Naukowo-Szkoleniowa pt. Pomoc materialna dla studentów i doktorantów </a:t>
            </a:r>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807720" y="1133231"/>
            <a:ext cx="10485120" cy="4619854"/>
          </a:xfrm>
          <a:prstGeom prst="rect">
            <a:avLst/>
          </a:prstGeom>
          <a:noFill/>
        </p:spPr>
        <p:txBody>
          <a:bodyPr wrap="square" rtlCol="0">
            <a:spAutoFit/>
          </a:bodyPr>
          <a:lstStyle>
            <a:defPPr>
              <a:defRPr lang="pl-PL"/>
            </a:defPPr>
            <a:lvl1pPr>
              <a:lnSpc>
                <a:spcPct val="150000"/>
              </a:lnSpc>
              <a:spcBef>
                <a:spcPts val="1800"/>
              </a:spcBef>
              <a:defRPr sz="2000" b="1"/>
            </a:lvl1pPr>
          </a:lstStyle>
          <a:p>
            <a:pPr>
              <a:spcBef>
                <a:spcPts val="0"/>
              </a:spcBef>
            </a:pPr>
            <a:r>
              <a:rPr lang="pl-PL" sz="1600" b="0" dirty="0"/>
              <a:t>IV. 1.</a:t>
            </a:r>
            <a:r>
              <a:rPr lang="pl-PL" sz="1600" dirty="0"/>
              <a:t> wyrok WSA w Poznaniu z 5 grudnia 2024 r. sygn. akt IV SA/Po 710/24</a:t>
            </a:r>
            <a:br>
              <a:rPr lang="pl-PL" sz="1600" b="0" dirty="0"/>
            </a:br>
            <a:r>
              <a:rPr lang="pl-PL" sz="1600" b="0" dirty="0"/>
              <a:t>- data początkowa przyznania stypendium socjalnego w razie uzupełnienia wniosku, </a:t>
            </a:r>
          </a:p>
          <a:p>
            <a:pPr>
              <a:spcBef>
                <a:spcPts val="0"/>
              </a:spcBef>
            </a:pPr>
            <a:r>
              <a:rPr lang="pl-PL" sz="1600" b="0" dirty="0"/>
              <a:t>- kolizja norm zakładowych i prawa powszechnie obowiązującego – regulamin stanowił, że wniosek poprawiony lub uzupełniony w terminie wywołuje skutki od chwili jego wniesienia, ale równocześnie - że świadczenia są wypłacane co miesiąc przez okres do 9 miesięcy od złożenia kompletnego wniosku, po jego uzupełnieniu na wezwanie Komisji;</a:t>
            </a:r>
          </a:p>
          <a:p>
            <a:pPr>
              <a:spcBef>
                <a:spcPts val="600"/>
              </a:spcBef>
              <a:spcAft>
                <a:spcPts val="600"/>
              </a:spcAft>
            </a:pPr>
            <a:r>
              <a:rPr lang="pl-PL" sz="1600" dirty="0"/>
              <a:t>art. 92 ust. 1 PSWN.  </a:t>
            </a:r>
            <a:r>
              <a:rPr lang="pl-PL" sz="1600" b="0" dirty="0"/>
              <a:t>Stypendia, o których mowa w art. 86 ust. 1 pkt 1, 2 i 4, są przyznawane na semestr lub na rok akademicki i wypłacane co miesiąc przez okres do 10 miesięcy, a gdy kształcenie trwa semestr - przez okres do 5 miesięcy.</a:t>
            </a:r>
          </a:p>
          <a:p>
            <a:pPr>
              <a:spcBef>
                <a:spcPts val="600"/>
              </a:spcBef>
            </a:pPr>
            <a:r>
              <a:rPr lang="pl-PL" sz="1600" b="0" dirty="0"/>
              <a:t>IV. 2. </a:t>
            </a:r>
            <a:r>
              <a:rPr lang="pl-PL" sz="1600" dirty="0"/>
              <a:t>wyrok NSA z 17 stycznia 2025 r. sygn. akt III OSK 2446/23</a:t>
            </a:r>
          </a:p>
          <a:p>
            <a:pPr>
              <a:spcBef>
                <a:spcPts val="600"/>
              </a:spcBef>
            </a:pPr>
            <a:r>
              <a:rPr lang="pl-PL" sz="1600" b="0" dirty="0"/>
              <a:t>- data złożenia wniosku o stypendium socjalne a okres, na który przyznano stypendium,</a:t>
            </a:r>
          </a:p>
          <a:p>
            <a:pPr>
              <a:spcBef>
                <a:spcPts val="600"/>
              </a:spcBef>
            </a:pPr>
            <a:r>
              <a:rPr lang="pl-PL" sz="1600" b="0" dirty="0"/>
              <a:t>- wniosek złożony elektronicznie i w wersji papierowej</a:t>
            </a:r>
          </a:p>
          <a:p>
            <a:pPr>
              <a:spcBef>
                <a:spcPts val="600"/>
              </a:spcBef>
            </a:pPr>
            <a:endParaRPr lang="pl-PL" sz="1800" b="0" dirty="0"/>
          </a:p>
        </p:txBody>
      </p:sp>
    </p:spTree>
    <p:extLst>
      <p:ext uri="{BB962C8B-B14F-4D97-AF65-F5344CB8AC3E}">
        <p14:creationId xmlns:p14="http://schemas.microsoft.com/office/powerpoint/2010/main" val="39884968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22</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748748" y="684017"/>
            <a:ext cx="10715743" cy="307366"/>
          </a:xfrm>
        </p:spPr>
        <p:txBody>
          <a:bodyPr>
            <a:normAutofit fontScale="90000"/>
          </a:bodyPr>
          <a:lstStyle/>
          <a:p>
            <a:pPr>
              <a:lnSpc>
                <a:spcPct val="150000"/>
              </a:lnSpc>
            </a:pPr>
            <a:r>
              <a:rPr lang="pl-PL" sz="1800" dirty="0">
                <a:latin typeface="+mn-lt"/>
              </a:rPr>
              <a:t>IV. Problemy różne w sprawach o stypendium socjalne</a:t>
            </a: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748748" y="286604"/>
            <a:ext cx="10406932"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400" dirty="0"/>
              <a:t>XII Ogólnopolska Konferencja Naukowo-Szkoleniowa pt. Pomoc materialna dla studentów i doktorantów </a:t>
            </a:r>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670560" y="1634883"/>
            <a:ext cx="10485120" cy="4270656"/>
          </a:xfrm>
          <a:prstGeom prst="rect">
            <a:avLst/>
          </a:prstGeom>
          <a:noFill/>
        </p:spPr>
        <p:txBody>
          <a:bodyPr wrap="square" rtlCol="0">
            <a:spAutoFit/>
          </a:bodyPr>
          <a:lstStyle>
            <a:defPPr>
              <a:defRPr lang="pl-PL"/>
            </a:defPPr>
            <a:lvl1pPr>
              <a:lnSpc>
                <a:spcPct val="150000"/>
              </a:lnSpc>
              <a:spcBef>
                <a:spcPts val="1800"/>
              </a:spcBef>
              <a:defRPr sz="2000" b="1"/>
            </a:lvl1pPr>
          </a:lstStyle>
          <a:p>
            <a:pPr>
              <a:spcBef>
                <a:spcPts val="0"/>
              </a:spcBef>
              <a:spcAft>
                <a:spcPts val="600"/>
              </a:spcAft>
            </a:pPr>
            <a:r>
              <a:rPr lang="pl-PL" sz="1600" b="0" dirty="0"/>
              <a:t>IV.3. </a:t>
            </a:r>
            <a:r>
              <a:rPr lang="pl-PL" sz="1600" dirty="0"/>
              <a:t>wyrok WSA w Krakowie z 31 października 2024 r. sygn. akt III SA/Kr 1461/24</a:t>
            </a:r>
          </a:p>
          <a:p>
            <a:pPr marL="285750" indent="-285750">
              <a:spcBef>
                <a:spcPts val="0"/>
              </a:spcBef>
              <a:buFontTx/>
              <a:buChar char="-"/>
            </a:pPr>
            <a:r>
              <a:rPr lang="pl-PL" sz="1600" b="0" dirty="0"/>
              <a:t>art. 145 § 1 pkt 5 K.p.a. W sprawie zakończonej decyzją ostateczną wznawia się postępowanie, jeżeli wyjdą na jaw istotne dla sprawy nowe </a:t>
            </a:r>
            <a:r>
              <a:rPr lang="pl-PL" sz="1600" b="0" u="sng" dirty="0"/>
              <a:t>okoliczności</a:t>
            </a:r>
            <a:r>
              <a:rPr lang="pl-PL" sz="1600" b="0" dirty="0"/>
              <a:t> faktyczne lub nowe dowody istniejące w dniu wydania decyzji, </a:t>
            </a:r>
            <a:r>
              <a:rPr lang="pl-PL" sz="1600" b="0" u="sng" dirty="0"/>
              <a:t>nieznane</a:t>
            </a:r>
            <a:r>
              <a:rPr lang="pl-PL" sz="1600" b="0" dirty="0"/>
              <a:t> </a:t>
            </a:r>
            <a:r>
              <a:rPr lang="pl-PL" sz="1600" b="0" u="sng" dirty="0"/>
              <a:t>organowi</a:t>
            </a:r>
            <a:r>
              <a:rPr lang="pl-PL" sz="1600" b="0" dirty="0"/>
              <a:t>, który wydał decyzję;</a:t>
            </a:r>
          </a:p>
          <a:p>
            <a:pPr marL="285750" indent="-285750">
              <a:spcBef>
                <a:spcPts val="0"/>
              </a:spcBef>
              <a:buFontTx/>
              <a:buChar char="-"/>
            </a:pPr>
            <a:r>
              <a:rPr lang="pl-PL" sz="1600" b="0" dirty="0"/>
              <a:t>błędy w postępowaniu dowodowym mogą uzasadniać wznowienie postępowania, ale tylko takie, które wynikają z braku wiedzy o istotnych dla sprawy okolicznościach, a nie z wadliwego ustalenia tych okoliczności;</a:t>
            </a:r>
          </a:p>
          <a:p>
            <a:pPr marL="285750" indent="-285750">
              <a:spcBef>
                <a:spcPts val="0"/>
              </a:spcBef>
              <a:spcAft>
                <a:spcPts val="600"/>
              </a:spcAft>
              <a:buFontTx/>
              <a:buChar char="-"/>
            </a:pPr>
            <a:r>
              <a:rPr lang="pl-PL" sz="1600" b="0" dirty="0"/>
              <a:t>problem prawidłowo zebranego materiału dowodowy pozwalający na zweryfikowanie twierdzeń organu, czy okoliczność uzyskania tytułu zawodowego magistra nie była znana organowi oraz braku ujawnienia tej okoliczności przez studenta</a:t>
            </a:r>
          </a:p>
          <a:p>
            <a:pPr marL="285750" indent="-285750">
              <a:spcBef>
                <a:spcPts val="0"/>
              </a:spcBef>
              <a:spcAft>
                <a:spcPts val="600"/>
              </a:spcAft>
              <a:buFontTx/>
              <a:buChar char="-"/>
            </a:pPr>
            <a:r>
              <a:rPr lang="pl-PL" sz="1600" b="0" dirty="0"/>
              <a:t>podobnie </a:t>
            </a:r>
            <a:r>
              <a:rPr lang="pl-PL" sz="1600" dirty="0"/>
              <a:t>wyrok  WSA w Łodzi z 21 maja 2025 r. sygn. akt III SA/</a:t>
            </a:r>
            <a:r>
              <a:rPr lang="pl-PL" sz="1600" dirty="0" err="1"/>
              <a:t>Łd</a:t>
            </a:r>
            <a:r>
              <a:rPr lang="pl-PL" sz="1600" dirty="0"/>
              <a:t> 98/25 </a:t>
            </a:r>
            <a:r>
              <a:rPr lang="pl-PL" sz="1600" b="0" dirty="0"/>
              <a:t>- fakt dokonania nierzetelnej analizy akt i okoliczności sprawy ujawniony po wydaniu ostatecznej decyzji, nie oznacza, iż były one organowi podejmującemu decyzję "nieznane"</a:t>
            </a:r>
          </a:p>
        </p:txBody>
      </p:sp>
    </p:spTree>
    <p:extLst>
      <p:ext uri="{BB962C8B-B14F-4D97-AF65-F5344CB8AC3E}">
        <p14:creationId xmlns:p14="http://schemas.microsoft.com/office/powerpoint/2010/main" val="13960116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23</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756455" y="605259"/>
            <a:ext cx="10515600" cy="365125"/>
          </a:xfrm>
        </p:spPr>
        <p:txBody>
          <a:bodyPr>
            <a:normAutofit fontScale="90000"/>
          </a:bodyPr>
          <a:lstStyle/>
          <a:p>
            <a:pPr>
              <a:lnSpc>
                <a:spcPct val="150000"/>
              </a:lnSpc>
            </a:pPr>
            <a:r>
              <a:rPr lang="pl-PL" sz="1800" dirty="0">
                <a:latin typeface="+mn-lt"/>
              </a:rPr>
              <a:t>IV. Problemy różne w sprawach o stypendium socjalne</a:t>
            </a: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724231" y="286604"/>
            <a:ext cx="10431449"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400" dirty="0"/>
              <a:t>XII Ogólnopolska Konferencja Naukowo-Szkoleniowa pt. Pomoc materialna dla studentów i doktorantów </a:t>
            </a:r>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752305" y="1169853"/>
            <a:ext cx="10485120" cy="5834802"/>
          </a:xfrm>
          <a:prstGeom prst="rect">
            <a:avLst/>
          </a:prstGeom>
          <a:noFill/>
        </p:spPr>
        <p:txBody>
          <a:bodyPr wrap="square" rtlCol="0">
            <a:spAutoFit/>
          </a:bodyPr>
          <a:lstStyle>
            <a:defPPr>
              <a:defRPr lang="pl-PL"/>
            </a:defPPr>
            <a:lvl1pPr>
              <a:lnSpc>
                <a:spcPct val="150000"/>
              </a:lnSpc>
              <a:spcBef>
                <a:spcPts val="1800"/>
              </a:spcBef>
              <a:defRPr sz="2000" b="1"/>
            </a:lvl1pPr>
          </a:lstStyle>
          <a:p>
            <a:pPr>
              <a:lnSpc>
                <a:spcPct val="120000"/>
              </a:lnSpc>
              <a:spcBef>
                <a:spcPts val="0"/>
              </a:spcBef>
            </a:pPr>
            <a:r>
              <a:rPr lang="pl-PL" sz="1600" b="0" dirty="0"/>
              <a:t>IV.4. </a:t>
            </a:r>
            <a:r>
              <a:rPr lang="pl-PL" sz="1600" dirty="0"/>
              <a:t>wyrok WSA w Białymstoku z 17 października 2024 r. sygn. akt II SA/Bk 456/24</a:t>
            </a:r>
          </a:p>
          <a:p>
            <a:pPr>
              <a:lnSpc>
                <a:spcPct val="120000"/>
              </a:lnSpc>
              <a:spcBef>
                <a:spcPts val="0"/>
              </a:spcBef>
            </a:pPr>
            <a:r>
              <a:rPr lang="pl-PL" sz="1600" b="0" dirty="0"/>
              <a:t>art. 145 § 1 pkt 5 K.p.a.  - nowe fakty i dowody – takimi nie mogą być braki dowodowe w postępowaniu głównym zakończonym decyzją ostateczną polegające na niewyjaśnieniu okoliczności związanych z wysokością dochodów uzyskanych po roku kalendarzowym poprzedzającym okres stypendialny w sytuacji wskazania przez studenta miejsc zatrudnienia rodziców,</a:t>
            </a:r>
          </a:p>
          <a:p>
            <a:pPr>
              <a:lnSpc>
                <a:spcPct val="120000"/>
              </a:lnSpc>
              <a:spcBef>
                <a:spcPts val="0"/>
              </a:spcBef>
            </a:pPr>
            <a:r>
              <a:rPr lang="pl-PL" sz="1600" b="0" dirty="0"/>
              <a:t>wadliwa osnowa decyzji przez połączenie rozstrzygnięcia w sprawie przyznania stypendium z ustaleniem o wysokości  nienależnie pobranego stypendium socjalnego i w uzasadnieniu decyzji - wezwaniem do zwrotu nienależnie pobranego stypendium,</a:t>
            </a:r>
          </a:p>
          <a:p>
            <a:pPr>
              <a:lnSpc>
                <a:spcPct val="120000"/>
              </a:lnSpc>
              <a:spcBef>
                <a:spcPts val="0"/>
              </a:spcBef>
              <a:spcAft>
                <a:spcPts val="600"/>
              </a:spcAft>
            </a:pPr>
            <a:r>
              <a:rPr lang="pl-PL" sz="1600" b="0" dirty="0"/>
              <a:t>brak w PSWN przepisu pozwalającego na decyzyjne wykreowanie obowiązku zwrotu nienależnie pobranego przez stypendium socjalnego oraz brak upoważnienia do ustalenia przesłanek wykreowania takiego obowiązku w przepisach regulaminu świadczeń dla studentów, dlatego przepis Regulaminu, że „nienależnie pobrane świadczenia z funduszu socjalnego podlegają zwrotowi” nie może być stosowany.</a:t>
            </a:r>
          </a:p>
          <a:p>
            <a:pPr>
              <a:lnSpc>
                <a:spcPct val="120000"/>
              </a:lnSpc>
              <a:spcBef>
                <a:spcPts val="0"/>
              </a:spcBef>
            </a:pPr>
            <a:r>
              <a:rPr lang="pl-PL" sz="1600" b="0" dirty="0"/>
              <a:t>IV.5. </a:t>
            </a:r>
            <a:r>
              <a:rPr lang="pl-PL" sz="1600" dirty="0"/>
              <a:t>wyrok NSA z 23 stycznia 2024 r. sygn. akt III OSK 3586/21</a:t>
            </a:r>
          </a:p>
          <a:p>
            <a:pPr marL="285750" indent="-285750">
              <a:lnSpc>
                <a:spcPct val="120000"/>
              </a:lnSpc>
              <a:spcBef>
                <a:spcPts val="0"/>
              </a:spcBef>
              <a:buFontTx/>
              <a:buChar char="-"/>
            </a:pPr>
            <a:r>
              <a:rPr lang="pl-PL" sz="1600" b="0" dirty="0"/>
              <a:t>prawidłowy skład organu właściwego do podejmowania decyzji o stypendium socjalnym</a:t>
            </a:r>
          </a:p>
          <a:p>
            <a:pPr marL="285750" indent="-285750">
              <a:lnSpc>
                <a:spcPct val="120000"/>
              </a:lnSpc>
              <a:spcBef>
                <a:spcPts val="0"/>
              </a:spcBef>
              <a:buFontTx/>
              <a:buChar char="-"/>
            </a:pPr>
            <a:r>
              <a:rPr lang="pl-PL" sz="1600" b="0" dirty="0"/>
              <a:t>regulaminu stanowi, że Odwoławcza Komisja Stypendialna składa się co najmniej z siedmiu osób, w tym co najmniej trzech pracowników delegowanych przez Rektora oraz studentów delegowanych przez właściwy organ Samorządu Studentów</a:t>
            </a:r>
          </a:p>
          <a:p>
            <a:pPr marL="285750" indent="-285750">
              <a:lnSpc>
                <a:spcPct val="120000"/>
              </a:lnSpc>
              <a:spcBef>
                <a:spcPts val="0"/>
              </a:spcBef>
              <a:buFontTx/>
              <a:buChar char="-"/>
            </a:pPr>
            <a:r>
              <a:rPr lang="pl-PL" sz="1800" b="0" dirty="0"/>
              <a:t>kolejno regulamin stanowi, że Komisje podejmują decyzje w obecności co najmniej połowy ich członków,</a:t>
            </a:r>
          </a:p>
          <a:p>
            <a:pPr>
              <a:lnSpc>
                <a:spcPct val="120000"/>
              </a:lnSpc>
              <a:spcBef>
                <a:spcPts val="0"/>
              </a:spcBef>
            </a:pPr>
            <a:r>
              <a:rPr lang="pl-PL" sz="1800" b="0" dirty="0"/>
              <a:t> </a:t>
            </a:r>
          </a:p>
        </p:txBody>
      </p:sp>
    </p:spTree>
    <p:extLst>
      <p:ext uri="{BB962C8B-B14F-4D97-AF65-F5344CB8AC3E}">
        <p14:creationId xmlns:p14="http://schemas.microsoft.com/office/powerpoint/2010/main" val="178947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38B737-AC26-49CF-8064-1DE896051160}"/>
              </a:ext>
            </a:extLst>
          </p:cNvPr>
          <p:cNvSpPr>
            <a:spLocks noGrp="1"/>
          </p:cNvSpPr>
          <p:nvPr>
            <p:ph type="title"/>
          </p:nvPr>
        </p:nvSpPr>
        <p:spPr>
          <a:xfrm>
            <a:off x="970547" y="286604"/>
            <a:ext cx="10185133" cy="307366"/>
          </a:xfrm>
        </p:spPr>
        <p:txBody>
          <a:bodyPr>
            <a:noAutofit/>
          </a:bodyPr>
          <a:lstStyle/>
          <a:p>
            <a:r>
              <a:rPr lang="pl-PL" sz="1400" dirty="0"/>
              <a:t>XII Ogólnopolska Konferencja Naukowo-Szkoleniowa pt. Pomoc materialna dla studentów i doktorantów </a:t>
            </a:r>
          </a:p>
        </p:txBody>
      </p:sp>
      <p:sp>
        <p:nvSpPr>
          <p:cNvPr id="3" name="Symbol zastępczy zawartości 2">
            <a:extLst>
              <a:ext uri="{FF2B5EF4-FFF2-40B4-BE49-F238E27FC236}">
                <a16:creationId xmlns:a16="http://schemas.microsoft.com/office/drawing/2014/main" id="{7EB55AA4-F626-4A95-B432-238A23C4DFBB}"/>
              </a:ext>
            </a:extLst>
          </p:cNvPr>
          <p:cNvSpPr>
            <a:spLocks noGrp="1"/>
          </p:cNvSpPr>
          <p:nvPr>
            <p:ph idx="1"/>
          </p:nvPr>
        </p:nvSpPr>
        <p:spPr>
          <a:xfrm>
            <a:off x="446267" y="794083"/>
            <a:ext cx="11360426" cy="5562267"/>
          </a:xfrm>
          <a:noFill/>
        </p:spPr>
        <p:txBody>
          <a:bodyPr anchor="ctr" anchorCtr="1">
            <a:normAutofit/>
          </a:bodyPr>
          <a:lstStyle/>
          <a:p>
            <a:pPr marL="487363" lvl="2" indent="-400050" algn="just">
              <a:lnSpc>
                <a:spcPct val="114000"/>
              </a:lnSpc>
              <a:buAutoNum type="romanUcPeriod"/>
            </a:pPr>
            <a:endParaRPr lang="pl-PL" sz="2400" dirty="0">
              <a:latin typeface="Arial" panose="020B0604020202020204" pitchFamily="34" charset="0"/>
              <a:cs typeface="Arial" panose="020B0604020202020204" pitchFamily="34" charset="0"/>
            </a:endParaRPr>
          </a:p>
          <a:p>
            <a:pPr marL="87313" lvl="2" indent="0" algn="ctr">
              <a:lnSpc>
                <a:spcPct val="170000"/>
              </a:lnSpc>
              <a:buNone/>
            </a:pPr>
            <a:endParaRPr lang="pl-PL" sz="2200" dirty="0">
              <a:latin typeface="Arial" panose="020B0604020202020204" pitchFamily="34" charset="0"/>
              <a:cs typeface="Arial" panose="020B0604020202020204" pitchFamily="34" charset="0"/>
            </a:endParaRPr>
          </a:p>
          <a:p>
            <a:pPr marL="87313" lvl="2" indent="0" algn="ctr">
              <a:lnSpc>
                <a:spcPct val="170000"/>
              </a:lnSpc>
              <a:buNone/>
            </a:pPr>
            <a:r>
              <a:rPr lang="pl-PL" sz="2200" dirty="0">
                <a:latin typeface="Arial" panose="020B0604020202020204" pitchFamily="34" charset="0"/>
                <a:cs typeface="Arial" panose="020B0604020202020204" pitchFamily="34" charset="0"/>
              </a:rPr>
              <a:t>Przegląd orzecznictwa w sprawach dotyczących stypendium socjalnego </a:t>
            </a:r>
            <a:br>
              <a:rPr lang="pl-PL" sz="2200" dirty="0">
                <a:latin typeface="Arial" panose="020B0604020202020204" pitchFamily="34" charset="0"/>
                <a:cs typeface="Arial" panose="020B0604020202020204" pitchFamily="34" charset="0"/>
              </a:rPr>
            </a:br>
            <a:r>
              <a:rPr lang="pl-PL" sz="2200" dirty="0">
                <a:latin typeface="Arial" panose="020B0604020202020204" pitchFamily="34" charset="0"/>
                <a:cs typeface="Arial" panose="020B0604020202020204" pitchFamily="34" charset="0"/>
              </a:rPr>
              <a:t>i zapomogi (maj 2024 r. – czerwiec 2025 r.)</a:t>
            </a:r>
          </a:p>
          <a:p>
            <a:pPr marL="904875" lvl="2" indent="-457200" algn="just">
              <a:lnSpc>
                <a:spcPct val="114000"/>
              </a:lnSpc>
              <a:spcBef>
                <a:spcPts val="1200"/>
              </a:spcBef>
              <a:buFont typeface="+mj-lt"/>
              <a:buAutoNum type="romanUcPeriod"/>
            </a:pPr>
            <a:r>
              <a:rPr lang="pl-PL" sz="1800" dirty="0">
                <a:latin typeface="Arial" panose="020B0604020202020204" pitchFamily="34" charset="0"/>
                <a:cs typeface="Arial" panose="020B0604020202020204" pitchFamily="34" charset="0"/>
              </a:rPr>
              <a:t>Zapomoga</a:t>
            </a:r>
          </a:p>
          <a:p>
            <a:pPr marL="904875" lvl="2" indent="-457200" algn="just">
              <a:lnSpc>
                <a:spcPct val="114000"/>
              </a:lnSpc>
              <a:spcBef>
                <a:spcPts val="1200"/>
              </a:spcBef>
              <a:buFont typeface="+mj-lt"/>
              <a:buAutoNum type="romanUcPeriod"/>
            </a:pPr>
            <a:r>
              <a:rPr lang="pl-PL" sz="1800" dirty="0">
                <a:latin typeface="Arial" panose="020B0604020202020204" pitchFamily="34" charset="0"/>
                <a:cs typeface="Arial" panose="020B0604020202020204" pitchFamily="34" charset="0"/>
              </a:rPr>
              <a:t>Bezczynność, przewlekłość w sprawach o stypendium socjalne </a:t>
            </a:r>
          </a:p>
          <a:p>
            <a:pPr marL="904875" lvl="2" indent="-457200" algn="just">
              <a:lnSpc>
                <a:spcPct val="114000"/>
              </a:lnSpc>
              <a:spcBef>
                <a:spcPts val="1200"/>
              </a:spcBef>
              <a:buFont typeface="+mj-lt"/>
              <a:buAutoNum type="romanUcPeriod"/>
            </a:pPr>
            <a:r>
              <a:rPr lang="pl-PL" sz="1800" dirty="0">
                <a:latin typeface="Arial" panose="020B0604020202020204" pitchFamily="34" charset="0"/>
                <a:cs typeface="Arial" panose="020B0604020202020204" pitchFamily="34" charset="0"/>
              </a:rPr>
              <a:t>Postępowanie dowodowe, zaświadczenie, udokumentowanie źródeł utrzymania rodziny</a:t>
            </a:r>
          </a:p>
          <a:p>
            <a:pPr marL="1362075" lvl="3" indent="-457200" algn="just">
              <a:lnSpc>
                <a:spcPct val="114000"/>
              </a:lnSpc>
              <a:spcBef>
                <a:spcPts val="1200"/>
              </a:spcBef>
              <a:buFont typeface="+mj-lt"/>
              <a:buAutoNum type="arabicPeriod"/>
            </a:pPr>
            <a:r>
              <a:rPr lang="pl-PL" sz="1600" dirty="0">
                <a:latin typeface="Arial" panose="020B0604020202020204" pitchFamily="34" charset="0"/>
                <a:cs typeface="Arial" panose="020B0604020202020204" pitchFamily="34" charset="0"/>
              </a:rPr>
              <a:t>Student samodzielny finansowo</a:t>
            </a:r>
          </a:p>
          <a:p>
            <a:pPr marL="1362075" lvl="3" indent="-457200" algn="just">
              <a:lnSpc>
                <a:spcPct val="114000"/>
              </a:lnSpc>
              <a:spcBef>
                <a:spcPts val="1200"/>
              </a:spcBef>
              <a:buFont typeface="+mj-lt"/>
              <a:buAutoNum type="arabicPeriod"/>
            </a:pPr>
            <a:r>
              <a:rPr lang="pl-PL" sz="1600" dirty="0">
                <a:latin typeface="Arial" panose="020B0604020202020204" pitchFamily="34" charset="0"/>
                <a:cs typeface="Arial" panose="020B0604020202020204" pitchFamily="34" charset="0"/>
              </a:rPr>
              <a:t>Zaświadczenie</a:t>
            </a:r>
          </a:p>
          <a:p>
            <a:pPr marL="1362075" lvl="3" indent="-457200" algn="just">
              <a:lnSpc>
                <a:spcPct val="114000"/>
              </a:lnSpc>
              <a:spcBef>
                <a:spcPts val="1200"/>
              </a:spcBef>
              <a:buFont typeface="+mj-lt"/>
              <a:buAutoNum type="arabicPeriod"/>
            </a:pPr>
            <a:r>
              <a:rPr lang="pl-PL" sz="1600" dirty="0">
                <a:latin typeface="Arial" panose="020B0604020202020204" pitchFamily="34" charset="0"/>
                <a:cs typeface="Arial" panose="020B0604020202020204" pitchFamily="34" charset="0"/>
              </a:rPr>
              <a:t>Dochód </a:t>
            </a:r>
          </a:p>
          <a:p>
            <a:pPr marL="904875" lvl="2" indent="-457200" algn="just">
              <a:lnSpc>
                <a:spcPct val="114000"/>
              </a:lnSpc>
              <a:spcBef>
                <a:spcPts val="1200"/>
              </a:spcBef>
              <a:buFont typeface="+mj-lt"/>
              <a:buAutoNum type="romanUcPeriod"/>
            </a:pPr>
            <a:r>
              <a:rPr lang="pl-PL" sz="1800" dirty="0">
                <a:latin typeface="Arial" panose="020B0604020202020204" pitchFamily="34" charset="0"/>
                <a:cs typeface="Arial" panose="020B0604020202020204" pitchFamily="34" charset="0"/>
              </a:rPr>
              <a:t>Problemy różne w sprawach o stypendium socjalne </a:t>
            </a:r>
          </a:p>
          <a:p>
            <a:pPr marL="447675" lvl="2" indent="0" algn="just">
              <a:lnSpc>
                <a:spcPct val="114000"/>
              </a:lnSpc>
              <a:spcBef>
                <a:spcPts val="1200"/>
              </a:spcBef>
              <a:buNone/>
            </a:pPr>
            <a:endParaRPr lang="pl-PL" dirty="0">
              <a:latin typeface="Arial" panose="020B0604020202020204" pitchFamily="34" charset="0"/>
              <a:cs typeface="Arial" panose="020B0604020202020204" pitchFamily="34" charset="0"/>
            </a:endParaRPr>
          </a:p>
          <a:p>
            <a:pPr marL="87313" lvl="2" indent="0">
              <a:lnSpc>
                <a:spcPct val="114000"/>
              </a:lnSpc>
              <a:spcBef>
                <a:spcPts val="1200"/>
              </a:spcBef>
              <a:buNone/>
            </a:pPr>
            <a:endParaRPr lang="pl-PL" sz="2000" dirty="0">
              <a:latin typeface="Arial" panose="020B0604020202020204" pitchFamily="34" charset="0"/>
              <a:cs typeface="Arial" panose="020B0604020202020204" pitchFamily="34" charset="0"/>
            </a:endParaRPr>
          </a:p>
          <a:p>
            <a:pPr marL="487363" lvl="2" indent="-400050">
              <a:lnSpc>
                <a:spcPct val="114000"/>
              </a:lnSpc>
              <a:spcBef>
                <a:spcPts val="1200"/>
              </a:spcBef>
              <a:buAutoNum type="romanUcPeriod" startAt="2"/>
            </a:pPr>
            <a:endParaRPr lang="pl-PL" sz="2400" dirty="0">
              <a:latin typeface="Arial" panose="020B0604020202020204" pitchFamily="34" charset="0"/>
              <a:cs typeface="Arial" panose="020B0604020202020204" pitchFamily="34" charset="0"/>
            </a:endParaRPr>
          </a:p>
          <a:p>
            <a:pPr>
              <a:lnSpc>
                <a:spcPct val="114000"/>
              </a:lnSpc>
            </a:pPr>
            <a:endParaRPr lang="pl-PL" sz="2400" dirty="0"/>
          </a:p>
        </p:txBody>
      </p:sp>
      <p:sp>
        <p:nvSpPr>
          <p:cNvPr id="4" name="Symbol zastępczy numeru slajdu 3">
            <a:extLst>
              <a:ext uri="{FF2B5EF4-FFF2-40B4-BE49-F238E27FC236}">
                <a16:creationId xmlns:a16="http://schemas.microsoft.com/office/drawing/2014/main" id="{87841D75-B2D6-4A77-BD79-A8F3480E4AEE}"/>
              </a:ext>
            </a:extLst>
          </p:cNvPr>
          <p:cNvSpPr>
            <a:spLocks noGrp="1"/>
          </p:cNvSpPr>
          <p:nvPr>
            <p:ph type="sldNum" sz="quarter" idx="12"/>
          </p:nvPr>
        </p:nvSpPr>
        <p:spPr/>
        <p:txBody>
          <a:bodyPr/>
          <a:lstStyle/>
          <a:p>
            <a:fld id="{715BACC8-EFC8-477F-AC20-4351AEA1AC2C}" type="slidenum">
              <a:rPr lang="pl-PL" smtClean="0"/>
              <a:t>3</a:t>
            </a:fld>
            <a:endParaRPr lang="pl-PL"/>
          </a:p>
        </p:txBody>
      </p:sp>
    </p:spTree>
    <p:extLst>
      <p:ext uri="{BB962C8B-B14F-4D97-AF65-F5344CB8AC3E}">
        <p14:creationId xmlns:p14="http://schemas.microsoft.com/office/powerpoint/2010/main" val="2090051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4</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681038"/>
            <a:ext cx="10515600" cy="449930"/>
          </a:xfrm>
        </p:spPr>
        <p:txBody>
          <a:bodyPr>
            <a:normAutofit fontScale="90000"/>
          </a:bodyPr>
          <a:lstStyle/>
          <a:p>
            <a:pPr algn="ctr">
              <a:lnSpc>
                <a:spcPct val="150000"/>
              </a:lnSpc>
            </a:pPr>
            <a:r>
              <a:rPr lang="pl-PL" sz="1200" dirty="0">
                <a:latin typeface="+mn-lt"/>
              </a:rPr>
              <a:t>Przegląd orzecznictwa w sprawach dotyczących stypendium socjalnego i zapomogi</a:t>
            </a:r>
            <a:br>
              <a:rPr lang="pl-PL" sz="1200" b="1" dirty="0"/>
            </a:br>
            <a:endParaRPr lang="pl-PL" sz="1200" dirty="0">
              <a:latin typeface="+mn-lt"/>
            </a:endParaRPr>
          </a:p>
        </p:txBody>
      </p:sp>
      <p:sp>
        <p:nvSpPr>
          <p:cNvPr id="8" name="Symbol zastępczy zawartości 7">
            <a:extLst>
              <a:ext uri="{FF2B5EF4-FFF2-40B4-BE49-F238E27FC236}">
                <a16:creationId xmlns:a16="http://schemas.microsoft.com/office/drawing/2014/main" id="{8A255809-7FA1-432D-8202-8AF273EE4570}"/>
              </a:ext>
            </a:extLst>
          </p:cNvPr>
          <p:cNvSpPr>
            <a:spLocks noGrp="1"/>
          </p:cNvSpPr>
          <p:nvPr>
            <p:ph sz="half" idx="1"/>
          </p:nvPr>
        </p:nvSpPr>
        <p:spPr>
          <a:xfrm>
            <a:off x="665747" y="1066800"/>
            <a:ext cx="10515600" cy="1187116"/>
          </a:xfrm>
        </p:spPr>
        <p:txBody>
          <a:bodyPr>
            <a:normAutofit fontScale="47500" lnSpcReduction="20000"/>
          </a:bodyPr>
          <a:lstStyle/>
          <a:p>
            <a:pPr marL="0" indent="0">
              <a:lnSpc>
                <a:spcPct val="150000"/>
              </a:lnSpc>
              <a:spcBef>
                <a:spcPts val="600"/>
              </a:spcBef>
              <a:buNone/>
            </a:pPr>
            <a:r>
              <a:rPr lang="pl-PL" sz="3600" b="1" dirty="0"/>
              <a:t>I. ZAPOMOGA</a:t>
            </a:r>
          </a:p>
          <a:p>
            <a:pPr marL="0" indent="0">
              <a:lnSpc>
                <a:spcPct val="150000"/>
              </a:lnSpc>
              <a:spcBef>
                <a:spcPts val="600"/>
              </a:spcBef>
              <a:buNone/>
            </a:pPr>
            <a:r>
              <a:rPr lang="pl-PL" sz="3600" dirty="0"/>
              <a:t>art. 90 PSWN - może ją otrzymać student, który znalazł się przejściowo w trudnej sytuacji życiowej </a:t>
            </a:r>
          </a:p>
          <a:p>
            <a:pPr marL="0" indent="0">
              <a:buNone/>
            </a:pPr>
            <a:r>
              <a:rPr lang="pl-PL" sz="2900" dirty="0"/>
              <a:t>art. 183 PSW - zapomoga może być przyznana studentowi, który z przyczyn losowych znalazł się przejściowo w trudnej sytuacji materialnej.</a:t>
            </a: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1097280" y="286604"/>
            <a:ext cx="1005840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400" dirty="0"/>
              <a:t>XII Ogólnopolska Konferencja Naukowo-Szkoleniowa pt. Pomoc materialna dla studentów i doktorantów </a:t>
            </a:r>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665747" y="2343097"/>
            <a:ext cx="10788114" cy="4378378"/>
          </a:xfrm>
          <a:prstGeom prst="rect">
            <a:avLst/>
          </a:prstGeom>
          <a:noFill/>
        </p:spPr>
        <p:txBody>
          <a:bodyPr wrap="square" rtlCol="0">
            <a:spAutoFit/>
          </a:bodyPr>
          <a:lstStyle/>
          <a:p>
            <a:pPr>
              <a:lnSpc>
                <a:spcPct val="150000"/>
              </a:lnSpc>
              <a:spcBef>
                <a:spcPts val="1800"/>
              </a:spcBef>
              <a:spcAft>
                <a:spcPts val="600"/>
              </a:spcAft>
            </a:pPr>
            <a:r>
              <a:rPr lang="pl-PL" sz="2000" b="1" dirty="0"/>
              <a:t>I.1. wyrok WSA w Gliwicach z 16 stycznia 2025 r. sygn. akt III SA/</a:t>
            </a:r>
            <a:r>
              <a:rPr lang="pl-PL" sz="2000" b="1" dirty="0" err="1"/>
              <a:t>Gl</a:t>
            </a:r>
            <a:r>
              <a:rPr lang="pl-PL" sz="2000" b="1" dirty="0"/>
              <a:t> 522/24</a:t>
            </a:r>
            <a:r>
              <a:rPr lang="pl-PL" sz="2000" dirty="0"/>
              <a:t> – przejściowo trudna sytuacja życiowa a okoliczność spowodowania jej zdarzeniem losowym; wzrost kosztów utrzymania;</a:t>
            </a:r>
          </a:p>
          <a:p>
            <a:pPr marL="342900" indent="-342900">
              <a:lnSpc>
                <a:spcPct val="150000"/>
              </a:lnSpc>
              <a:buFont typeface="Arial" panose="020B0604020202020204" pitchFamily="34" charset="0"/>
              <a:buChar char="•"/>
            </a:pPr>
            <a:r>
              <a:rPr lang="pl-PL" sz="1600" dirty="0"/>
              <a:t>wyrok WSA w Gliwicach z 7 listopada 2023 r. sygn. akt. III SA/</a:t>
            </a:r>
            <a:r>
              <a:rPr lang="pl-PL" sz="1600" dirty="0" err="1"/>
              <a:t>Gl</a:t>
            </a:r>
            <a:r>
              <a:rPr lang="pl-PL" sz="1600" dirty="0"/>
              <a:t> 407/23 – RPO zakwestionował takie rozumienie przesłanki ustawowej, które zakłada jej ziszczenie wyłącznie w sytuacji spowodowania jej zdarzeniem losowym</a:t>
            </a:r>
          </a:p>
          <a:p>
            <a:pPr marL="800100" lvl="1" indent="-342900">
              <a:lnSpc>
                <a:spcPct val="150000"/>
              </a:lnSpc>
              <a:buFont typeface="Arial" panose="020B0604020202020204" pitchFamily="34" charset="0"/>
              <a:buChar char="•"/>
            </a:pPr>
            <a:r>
              <a:rPr lang="pl-PL" sz="1600" dirty="0"/>
              <a:t>regulamin określił co zalicza się do przejściowo trudnych sytuacji życiowych stanowiąc, że </a:t>
            </a:r>
            <a:r>
              <a:rPr lang="pl-PL" sz="1600" u="sng" dirty="0"/>
              <a:t>w szczególności </a:t>
            </a:r>
            <a:r>
              <a:rPr lang="pl-PL" sz="1600" dirty="0"/>
              <a:t>jest to nieszczęśliwy wypadek studenta, choroba studenta, jego rodziców, dziecka lub współmałżonka, jeżeli wymaga zakupu kosztownych leków, utrata rodziców, opiekunów dziecka lub współmałżonka, zniszczenie mieszkania domu lub gospodarstwa na skutek pożaru, powodzi lub klęski żywiołowej;</a:t>
            </a:r>
          </a:p>
          <a:p>
            <a:pPr marL="800100" lvl="1" indent="-342900">
              <a:lnSpc>
                <a:spcPct val="150000"/>
              </a:lnSpc>
              <a:buFont typeface="Arial" panose="020B0604020202020204" pitchFamily="34" charset="0"/>
              <a:buChar char="•"/>
            </a:pPr>
            <a:r>
              <a:rPr lang="pl-PL" sz="1600" dirty="0"/>
              <a:t>jedynymi przesłankami, które upoważniają do ubiegania się o zapomogę są posiadanie statusu studenta oraz znalezienie się w trudnej sytuacji życiowej o charakterze przejściowym;</a:t>
            </a:r>
            <a:br>
              <a:rPr lang="pl-PL" sz="1600" dirty="0"/>
            </a:br>
            <a:endParaRPr lang="pl-PL" sz="1600" dirty="0"/>
          </a:p>
        </p:txBody>
      </p:sp>
    </p:spTree>
    <p:extLst>
      <p:ext uri="{BB962C8B-B14F-4D97-AF65-F5344CB8AC3E}">
        <p14:creationId xmlns:p14="http://schemas.microsoft.com/office/powerpoint/2010/main" val="3181835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5</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681038"/>
            <a:ext cx="10515600" cy="303589"/>
          </a:xfrm>
        </p:spPr>
        <p:txBody>
          <a:bodyPr>
            <a:noAutofit/>
          </a:bodyPr>
          <a:lstStyle/>
          <a:p>
            <a:pPr algn="ctr">
              <a:lnSpc>
                <a:spcPct val="150000"/>
              </a:lnSpc>
            </a:pPr>
            <a:r>
              <a:rPr lang="pl-PL" sz="1200" dirty="0">
                <a:latin typeface="+mn-lt"/>
              </a:rPr>
              <a:t>Przegląd orzecznictwa w sprawach dotyczących stypendium socjalnego i zapomogi</a:t>
            </a:r>
          </a:p>
        </p:txBody>
      </p:sp>
      <p:sp>
        <p:nvSpPr>
          <p:cNvPr id="8" name="Symbol zastępczy zawartości 7">
            <a:extLst>
              <a:ext uri="{FF2B5EF4-FFF2-40B4-BE49-F238E27FC236}">
                <a16:creationId xmlns:a16="http://schemas.microsoft.com/office/drawing/2014/main" id="{8A255809-7FA1-432D-8202-8AF273EE4570}"/>
              </a:ext>
            </a:extLst>
          </p:cNvPr>
          <p:cNvSpPr>
            <a:spLocks noGrp="1"/>
          </p:cNvSpPr>
          <p:nvPr>
            <p:ph sz="half" idx="1"/>
          </p:nvPr>
        </p:nvSpPr>
        <p:spPr>
          <a:xfrm>
            <a:off x="853440" y="1488361"/>
            <a:ext cx="10515599" cy="365125"/>
          </a:xfrm>
        </p:spPr>
        <p:txBody>
          <a:bodyPr>
            <a:noAutofit/>
          </a:bodyPr>
          <a:lstStyle/>
          <a:p>
            <a:pPr marL="0" indent="0">
              <a:buNone/>
            </a:pPr>
            <a:r>
              <a:rPr lang="pl-PL" sz="1800" b="1" dirty="0"/>
              <a:t>I. ZAPOMOGA</a:t>
            </a: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914400" y="286604"/>
            <a:ext cx="1024128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400" dirty="0"/>
              <a:t>XII Ogólnopolska Konferencja Naukowo-Szkoleniowa pt. Pomoc materialna dla studentów i doktorantów </a:t>
            </a:r>
          </a:p>
        </p:txBody>
      </p:sp>
      <p:sp>
        <p:nvSpPr>
          <p:cNvPr id="11" name="pole tekstowe 10">
            <a:extLst>
              <a:ext uri="{FF2B5EF4-FFF2-40B4-BE49-F238E27FC236}">
                <a16:creationId xmlns:a16="http://schemas.microsoft.com/office/drawing/2014/main" id="{2B6BB888-367C-4618-B019-658B0C8AE9AE}"/>
              </a:ext>
            </a:extLst>
          </p:cNvPr>
          <p:cNvSpPr txBox="1"/>
          <p:nvPr/>
        </p:nvSpPr>
        <p:spPr>
          <a:xfrm>
            <a:off x="1028054" y="2207003"/>
            <a:ext cx="10485120" cy="3645613"/>
          </a:xfrm>
          <a:prstGeom prst="rect">
            <a:avLst/>
          </a:prstGeom>
          <a:noFill/>
        </p:spPr>
        <p:txBody>
          <a:bodyPr wrap="square" rtlCol="0">
            <a:spAutoFit/>
          </a:bodyPr>
          <a:lstStyle>
            <a:defPPr>
              <a:defRPr lang="pl-PL"/>
            </a:defPPr>
            <a:lvl1pPr>
              <a:lnSpc>
                <a:spcPct val="114000"/>
              </a:lnSpc>
              <a:spcBef>
                <a:spcPts val="1800"/>
              </a:spcBef>
              <a:defRPr sz="2000" b="1"/>
            </a:lvl1pPr>
          </a:lstStyle>
          <a:p>
            <a:pPr>
              <a:lnSpc>
                <a:spcPct val="150000"/>
              </a:lnSpc>
              <a:spcBef>
                <a:spcPts val="0"/>
              </a:spcBef>
            </a:pPr>
            <a:r>
              <a:rPr lang="pl-PL" dirty="0"/>
              <a:t>I.2. wyrok WSA w Szczecinie z 21 marca 2024 r. sygn. akt II SA/</a:t>
            </a:r>
            <a:r>
              <a:rPr lang="pl-PL" dirty="0" err="1"/>
              <a:t>Sz</a:t>
            </a:r>
            <a:r>
              <a:rPr lang="pl-PL" dirty="0"/>
              <a:t> 19/24   -  zapomoga  i  student          z niepełnosprawnością </a:t>
            </a:r>
            <a:br>
              <a:rPr lang="pl-PL" b="0" dirty="0"/>
            </a:br>
            <a:r>
              <a:rPr lang="pl-PL" sz="1600" b="0" dirty="0"/>
              <a:t>istotą zapomogi jest finansowe wsparcie studenta, który niespodziewanie i przejściowo popada w trudną sytuację życiową i z tego właśnie powodu potrzebuje </a:t>
            </a:r>
            <a:r>
              <a:rPr lang="pl-PL" sz="1600" b="0" u="sng" dirty="0"/>
              <a:t>aktualnej i doraźnej, ale jednorazowej</a:t>
            </a:r>
            <a:r>
              <a:rPr lang="pl-PL" sz="1600" b="0" dirty="0"/>
              <a:t> bezzwrotnej pomocy. Zapomoga jest zatem kierowana do studentów, którzy z uwagi na zaistnienie nagłego zdarzenia wymagają krótkotrwale (przejściowo) pomocy pieniężnej. Koszty ponoszone w związku z niepełnosprawnością skarżącego nie dają się pogodzić z przejściowością trudnej sytuacji życiowej, gdyż jego niepełnosprawność istnieje od urodzenia, a koszty leczenia, rehabilitacji i badań są ponoszone stale. Wydanie nowego orzeczenia o stopniu niepełnosprawności, które jest kontynuacją poprzednich orzeczeń o stopniu niepełnosprawności, nie jest nowym zdarzeniem powodującym przejściowo trudną sytuację życiową</a:t>
            </a:r>
            <a:r>
              <a:rPr lang="pl-PL" b="0" dirty="0"/>
              <a:t>.</a:t>
            </a:r>
          </a:p>
        </p:txBody>
      </p:sp>
    </p:spTree>
    <p:extLst>
      <p:ext uri="{BB962C8B-B14F-4D97-AF65-F5344CB8AC3E}">
        <p14:creationId xmlns:p14="http://schemas.microsoft.com/office/powerpoint/2010/main" val="2172721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DE8C666B-99F9-475A-804C-747C9AAFFFE6}"/>
              </a:ext>
            </a:extLst>
          </p:cNvPr>
          <p:cNvSpPr>
            <a:spLocks noGrp="1"/>
          </p:cNvSpPr>
          <p:nvPr>
            <p:ph type="sldNum" sz="quarter" idx="12"/>
          </p:nvPr>
        </p:nvSpPr>
        <p:spPr/>
        <p:txBody>
          <a:bodyPr/>
          <a:lstStyle/>
          <a:p>
            <a:fld id="{715BACC8-EFC8-477F-AC20-4351AEA1AC2C}" type="slidenum">
              <a:rPr lang="pl-PL" smtClean="0"/>
              <a:t>6</a:t>
            </a:fld>
            <a:endParaRPr lang="pl-PL"/>
          </a:p>
        </p:txBody>
      </p:sp>
      <p:sp>
        <p:nvSpPr>
          <p:cNvPr id="6" name="Tytuł 5">
            <a:extLst>
              <a:ext uri="{FF2B5EF4-FFF2-40B4-BE49-F238E27FC236}">
                <a16:creationId xmlns:a16="http://schemas.microsoft.com/office/drawing/2014/main" id="{F0EE36A2-C952-492C-BE34-AD4034D74F30}"/>
              </a:ext>
            </a:extLst>
          </p:cNvPr>
          <p:cNvSpPr>
            <a:spLocks noGrp="1"/>
          </p:cNvSpPr>
          <p:nvPr>
            <p:ph type="title"/>
          </p:nvPr>
        </p:nvSpPr>
        <p:spPr>
          <a:xfrm>
            <a:off x="838200" y="681038"/>
            <a:ext cx="10515600" cy="768672"/>
          </a:xfrm>
        </p:spPr>
        <p:txBody>
          <a:bodyPr>
            <a:normAutofit fontScale="90000"/>
          </a:bodyPr>
          <a:lstStyle/>
          <a:p>
            <a:pPr>
              <a:lnSpc>
                <a:spcPct val="150000"/>
              </a:lnSpc>
            </a:pPr>
            <a:r>
              <a:rPr lang="pl-PL" sz="2400" b="1" dirty="0"/>
              <a:t>II. Bezczynność, przewlekłość w sprawach o stypendium socjalne </a:t>
            </a:r>
            <a:br>
              <a:rPr lang="pl-PL" sz="2400" dirty="0"/>
            </a:br>
            <a:endParaRPr lang="pl-PL" sz="2200" dirty="0">
              <a:latin typeface="+mn-lt"/>
            </a:endParaRPr>
          </a:p>
        </p:txBody>
      </p:sp>
      <p:sp>
        <p:nvSpPr>
          <p:cNvPr id="8" name="Symbol zastępczy zawartości 7">
            <a:extLst>
              <a:ext uri="{FF2B5EF4-FFF2-40B4-BE49-F238E27FC236}">
                <a16:creationId xmlns:a16="http://schemas.microsoft.com/office/drawing/2014/main" id="{8A255809-7FA1-432D-8202-8AF273EE4570}"/>
              </a:ext>
            </a:extLst>
          </p:cNvPr>
          <p:cNvSpPr>
            <a:spLocks noGrp="1"/>
          </p:cNvSpPr>
          <p:nvPr>
            <p:ph sz="half" idx="1"/>
          </p:nvPr>
        </p:nvSpPr>
        <p:spPr>
          <a:xfrm>
            <a:off x="853440" y="1488361"/>
            <a:ext cx="10515599" cy="4867989"/>
          </a:xfrm>
        </p:spPr>
        <p:txBody>
          <a:bodyPr>
            <a:normAutofit/>
          </a:bodyPr>
          <a:lstStyle/>
          <a:p>
            <a:pPr marL="0" indent="0">
              <a:lnSpc>
                <a:spcPct val="150000"/>
              </a:lnSpc>
              <a:spcBef>
                <a:spcPts val="0"/>
              </a:spcBef>
              <a:spcAft>
                <a:spcPts val="600"/>
              </a:spcAft>
              <a:buNone/>
            </a:pPr>
            <a:r>
              <a:rPr lang="pl-PL" sz="2000" dirty="0"/>
              <a:t> II.1. PRZEPISY PRAWA</a:t>
            </a:r>
          </a:p>
          <a:p>
            <a:pPr marL="0" indent="0">
              <a:lnSpc>
                <a:spcPct val="150000"/>
              </a:lnSpc>
              <a:spcBef>
                <a:spcPts val="0"/>
              </a:spcBef>
              <a:buNone/>
            </a:pPr>
            <a:r>
              <a:rPr lang="pl-PL" sz="2000" b="1" dirty="0"/>
              <a:t>Kodeks postępowania administracyjnego</a:t>
            </a:r>
          </a:p>
          <a:p>
            <a:pPr marL="0" indent="0">
              <a:lnSpc>
                <a:spcPct val="150000"/>
              </a:lnSpc>
              <a:spcBef>
                <a:spcPts val="0"/>
              </a:spcBef>
              <a:buNone/>
            </a:pPr>
            <a:r>
              <a:rPr lang="pl-PL" sz="2000" dirty="0"/>
              <a:t>art. 37. </a:t>
            </a:r>
          </a:p>
          <a:p>
            <a:pPr marL="0" indent="0">
              <a:lnSpc>
                <a:spcPct val="150000"/>
              </a:lnSpc>
              <a:spcBef>
                <a:spcPts val="0"/>
              </a:spcBef>
              <a:buNone/>
            </a:pPr>
            <a:r>
              <a:rPr lang="pl-PL" sz="2000" dirty="0"/>
              <a:t>§ 1. Stronie służy prawo do wniesienia ponaglenia, jeżeli:</a:t>
            </a:r>
          </a:p>
          <a:p>
            <a:pPr marL="0" indent="0">
              <a:lnSpc>
                <a:spcPct val="150000"/>
              </a:lnSpc>
              <a:buNone/>
            </a:pPr>
            <a:r>
              <a:rPr lang="pl-PL" sz="2000" dirty="0"/>
              <a:t>1) nie załatwiono sprawy w terminie określonym w art. 35 lub przepisach szczególnych ani w terminie wskazanym zgodnie z art. 36 § 1 (</a:t>
            </a:r>
            <a:r>
              <a:rPr lang="pl-PL" sz="2000" b="1" dirty="0"/>
              <a:t>bezczynność</a:t>
            </a:r>
            <a:r>
              <a:rPr lang="pl-PL" sz="2000" dirty="0"/>
              <a:t>);</a:t>
            </a:r>
          </a:p>
          <a:p>
            <a:pPr marL="0" indent="0">
              <a:lnSpc>
                <a:spcPct val="150000"/>
              </a:lnSpc>
              <a:spcAft>
                <a:spcPts val="600"/>
              </a:spcAft>
              <a:buNone/>
            </a:pPr>
            <a:r>
              <a:rPr lang="pl-PL" sz="2000" dirty="0"/>
              <a:t>2) postępowanie jest prowadzone dłużej niż jest to niezbędne do załatwienia sprawy (</a:t>
            </a:r>
            <a:r>
              <a:rPr lang="pl-PL" sz="2000" b="1" dirty="0"/>
              <a:t>przewlekłość</a:t>
            </a:r>
            <a:r>
              <a:rPr lang="pl-PL" sz="2000" dirty="0"/>
              <a:t>)</a:t>
            </a:r>
          </a:p>
          <a:p>
            <a:pPr>
              <a:lnSpc>
                <a:spcPct val="100000"/>
              </a:lnSpc>
              <a:buFontTx/>
              <a:buChar char="-"/>
            </a:pPr>
            <a:r>
              <a:rPr lang="pl-PL" sz="2000" dirty="0"/>
              <a:t>uchwały NSA z 3 września 2013 r. sygn. akt I OPS 2/13, z 22 czerwca 2020 r. sygn. akt II OPS 5/19 oraz z 7 marca 2022 r. o sygn. akt II OPS 1/21</a:t>
            </a:r>
          </a:p>
        </p:txBody>
      </p:sp>
      <p:sp>
        <p:nvSpPr>
          <p:cNvPr id="9" name="Tytuł 1">
            <a:extLst>
              <a:ext uri="{FF2B5EF4-FFF2-40B4-BE49-F238E27FC236}">
                <a16:creationId xmlns:a16="http://schemas.microsoft.com/office/drawing/2014/main" id="{83939FAE-A3DB-408A-BF6D-138DCEB5A76B}"/>
              </a:ext>
            </a:extLst>
          </p:cNvPr>
          <p:cNvSpPr txBox="1">
            <a:spLocks/>
          </p:cNvSpPr>
          <p:nvPr/>
        </p:nvSpPr>
        <p:spPr>
          <a:xfrm>
            <a:off x="853440" y="286604"/>
            <a:ext cx="10302240" cy="3073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sz="1400" dirty="0"/>
              <a:t>XII Ogólnopolska Konferencja Naukowo-Szkoleniowa pt. Pomoc materialna dla studentów i doktorantów </a:t>
            </a:r>
          </a:p>
        </p:txBody>
      </p:sp>
    </p:spTree>
    <p:extLst>
      <p:ext uri="{BB962C8B-B14F-4D97-AF65-F5344CB8AC3E}">
        <p14:creationId xmlns:p14="http://schemas.microsoft.com/office/powerpoint/2010/main" val="4044044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3000">
              <a:schemeClr val="accent5">
                <a:lumMod val="5000"/>
                <a:lumOff val="95000"/>
              </a:schemeClr>
            </a:gs>
            <a:gs pos="67000">
              <a:schemeClr val="accent5">
                <a:lumMod val="45000"/>
                <a:lumOff val="55000"/>
              </a:schemeClr>
            </a:gs>
            <a:gs pos="50000">
              <a:schemeClr val="accent5">
                <a:lumMod val="45000"/>
                <a:lumOff val="55000"/>
              </a:schemeClr>
            </a:gs>
            <a:gs pos="87000">
              <a:schemeClr val="accent5">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Tytuł 5">
            <a:extLst>
              <a:ext uri="{FF2B5EF4-FFF2-40B4-BE49-F238E27FC236}">
                <a16:creationId xmlns:a16="http://schemas.microsoft.com/office/drawing/2014/main" id="{2E543F79-2997-4E8D-B183-289F7DC59E5E}"/>
              </a:ext>
            </a:extLst>
          </p:cNvPr>
          <p:cNvSpPr>
            <a:spLocks noGrp="1"/>
          </p:cNvSpPr>
          <p:nvPr>
            <p:ph type="title"/>
          </p:nvPr>
        </p:nvSpPr>
        <p:spPr>
          <a:xfrm>
            <a:off x="838200" y="365125"/>
            <a:ext cx="10515600" cy="710049"/>
          </a:xfrm>
        </p:spPr>
        <p:txBody>
          <a:bodyPr anchor="t">
            <a:normAutofit fontScale="90000"/>
          </a:bodyPr>
          <a:lstStyle/>
          <a:p>
            <a:r>
              <a:rPr lang="pl-PL" sz="1300" dirty="0"/>
              <a:t>XII Ogólnopolska Konferencja Naukowo-Szkoleniowa pt. Pomoc materialna dla studentów i doktorantów </a:t>
            </a:r>
            <a:br>
              <a:rPr lang="pl-PL" sz="1300" dirty="0"/>
            </a:br>
            <a:br>
              <a:rPr lang="pl-PL" sz="1300" dirty="0"/>
            </a:br>
            <a:r>
              <a:rPr lang="pl-PL" sz="2000" dirty="0"/>
              <a:t>II. Bezczynność, przewlekłość w sprawach o stypendium socjalne </a:t>
            </a:r>
            <a:br>
              <a:rPr lang="pl-PL" sz="2000" dirty="0"/>
            </a:br>
            <a:br>
              <a:rPr lang="pl-PL" sz="2000" dirty="0"/>
            </a:br>
            <a:br>
              <a:rPr lang="pl-PL" sz="1300" dirty="0"/>
            </a:br>
            <a:br>
              <a:rPr lang="pl-PL" dirty="0"/>
            </a:br>
            <a:endParaRPr lang="pl-PL" dirty="0"/>
          </a:p>
        </p:txBody>
      </p:sp>
      <p:sp>
        <p:nvSpPr>
          <p:cNvPr id="7" name="Symbol zastępczy zawartości 6">
            <a:extLst>
              <a:ext uri="{FF2B5EF4-FFF2-40B4-BE49-F238E27FC236}">
                <a16:creationId xmlns:a16="http://schemas.microsoft.com/office/drawing/2014/main" id="{29436482-A30C-4F70-AFFD-DA0E7C7C989E}"/>
              </a:ext>
            </a:extLst>
          </p:cNvPr>
          <p:cNvSpPr>
            <a:spLocks noGrp="1"/>
          </p:cNvSpPr>
          <p:nvPr>
            <p:ph idx="1"/>
          </p:nvPr>
        </p:nvSpPr>
        <p:spPr>
          <a:xfrm>
            <a:off x="838200" y="1075174"/>
            <a:ext cx="10515600" cy="5417702"/>
          </a:xfrm>
        </p:spPr>
        <p:txBody>
          <a:bodyPr anchor="ctr">
            <a:noAutofit/>
          </a:bodyPr>
          <a:lstStyle/>
          <a:p>
            <a:pPr marL="0" indent="0">
              <a:spcBef>
                <a:spcPts val="0"/>
              </a:spcBef>
              <a:buNone/>
            </a:pPr>
            <a:r>
              <a:rPr lang="pl-PL" sz="1800" b="1" dirty="0"/>
              <a:t>art.  35 KPA </a:t>
            </a:r>
            <a:r>
              <a:rPr lang="pl-PL" sz="1800" dirty="0"/>
              <a:t>[Terminy załatwiania spraw administracyjnych]</a:t>
            </a:r>
          </a:p>
          <a:p>
            <a:pPr marL="0" indent="0">
              <a:buNone/>
            </a:pPr>
            <a:r>
              <a:rPr lang="pl-PL" sz="1800" dirty="0"/>
              <a:t>§  1.  Organy administracji publicznej obowiązane są załatwiać sprawy bez zbędnej zwłoki.</a:t>
            </a:r>
          </a:p>
          <a:p>
            <a:pPr marL="0" indent="0">
              <a:buNone/>
            </a:pPr>
            <a:r>
              <a:rPr lang="pl-PL" sz="1800" dirty="0"/>
              <a:t>§  2.  </a:t>
            </a:r>
            <a:r>
              <a:rPr lang="pl-PL" sz="1800" b="1" dirty="0"/>
              <a:t>Niezwłocznie</a:t>
            </a:r>
            <a:r>
              <a:rPr lang="pl-PL" sz="1800" dirty="0"/>
              <a:t> powinny być załatwiane sprawy, które mogą być rozpatrzone w oparciu o dowody przedstawione przez stronę łącznie z żądaniem wszczęcia postępowania lub w oparciu o fakty i dowody powszechnie znane albo znane z urzędu organowi, przed którym toczy się postępowanie, bądź możliwe do ustalenia na podstawie danych, którymi rozporządza ten organ.</a:t>
            </a:r>
          </a:p>
          <a:p>
            <a:pPr marL="0" indent="0">
              <a:spcAft>
                <a:spcPts val="600"/>
              </a:spcAft>
              <a:buNone/>
            </a:pPr>
            <a:r>
              <a:rPr lang="pl-PL" sz="1800" dirty="0"/>
              <a:t>§  3.  Załatwienie sprawy wymagającej postępowania wyjaśniającego powinno nastąpić nie później niż w ciągu </a:t>
            </a:r>
            <a:r>
              <a:rPr lang="pl-PL" sz="1800" b="1" dirty="0"/>
              <a:t>miesiąca</a:t>
            </a:r>
            <a:r>
              <a:rPr lang="pl-PL" sz="1800" dirty="0"/>
              <a:t>, a sprawy szczególnie skomplikowanej - nie później niż w ciągu </a:t>
            </a:r>
            <a:r>
              <a:rPr lang="pl-PL" sz="1800" b="1" dirty="0"/>
              <a:t>dwóch miesięcy </a:t>
            </a:r>
            <a:r>
              <a:rPr lang="pl-PL" sz="1800" dirty="0"/>
              <a:t>od dnia wszczęcia postępowania, zaś w postępowaniu odwoławczym - w ciągu </a:t>
            </a:r>
            <a:r>
              <a:rPr lang="pl-PL" sz="1800" b="1" dirty="0"/>
              <a:t>miesiąca</a:t>
            </a:r>
            <a:r>
              <a:rPr lang="pl-PL" sz="1800" dirty="0"/>
              <a:t> od dnia otrzymania odwołania.</a:t>
            </a:r>
          </a:p>
          <a:p>
            <a:pPr marL="0" indent="0">
              <a:buNone/>
            </a:pPr>
            <a:r>
              <a:rPr lang="pl-PL" sz="1800" b="1" dirty="0"/>
              <a:t>art.  36 KPA </a:t>
            </a:r>
            <a:r>
              <a:rPr lang="pl-PL" sz="1800" dirty="0"/>
              <a:t>[Obowiązek organu po upływie terminu załatwienia sprawy administracyjnej]</a:t>
            </a:r>
          </a:p>
          <a:p>
            <a:pPr marL="0" indent="0">
              <a:buNone/>
            </a:pPr>
            <a:r>
              <a:rPr lang="pl-PL" sz="1800" dirty="0"/>
              <a:t>§  1.  O każdym przypadku niezałatwienia sprawy w terminie organ administracji publicznej jest obowiązany zawiadomić strony, podając przyczyny zwłoki, wskazując nowy termin załatwienia sprawy oraz pouczając o prawie do wniesienia ponaglenia.</a:t>
            </a:r>
          </a:p>
          <a:p>
            <a:pPr marL="0" indent="0">
              <a:spcBef>
                <a:spcPts val="0"/>
              </a:spcBef>
              <a:buNone/>
            </a:pPr>
            <a:r>
              <a:rPr lang="pl-PL" sz="1800" dirty="0"/>
              <a:t>§  2.  Ten sam obowiązek ciąży na organie administracji publicznej również w przypadku zwłoki w załatwieniu sprawy z przyczyn niezależnych od organu.</a:t>
            </a:r>
          </a:p>
        </p:txBody>
      </p:sp>
      <p:sp>
        <p:nvSpPr>
          <p:cNvPr id="5" name="Symbol zastępczy numeru slajdu 4">
            <a:extLst>
              <a:ext uri="{FF2B5EF4-FFF2-40B4-BE49-F238E27FC236}">
                <a16:creationId xmlns:a16="http://schemas.microsoft.com/office/drawing/2014/main" id="{6F2B70A8-72AC-45C3-89ED-01945348FDBB}"/>
              </a:ext>
            </a:extLst>
          </p:cNvPr>
          <p:cNvSpPr>
            <a:spLocks noGrp="1"/>
          </p:cNvSpPr>
          <p:nvPr>
            <p:ph type="sldNum" sz="quarter" idx="12"/>
          </p:nvPr>
        </p:nvSpPr>
        <p:spPr/>
        <p:txBody>
          <a:bodyPr/>
          <a:lstStyle/>
          <a:p>
            <a:fld id="{715BACC8-EFC8-477F-AC20-4351AEA1AC2C}" type="slidenum">
              <a:rPr lang="pl-PL" smtClean="0"/>
              <a:t>7</a:t>
            </a:fld>
            <a:endParaRPr lang="pl-PL"/>
          </a:p>
        </p:txBody>
      </p:sp>
    </p:spTree>
    <p:extLst>
      <p:ext uri="{BB962C8B-B14F-4D97-AF65-F5344CB8AC3E}">
        <p14:creationId xmlns:p14="http://schemas.microsoft.com/office/powerpoint/2010/main" val="3312057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9000">
              <a:schemeClr val="accent5">
                <a:lumMod val="5000"/>
                <a:lumOff val="95000"/>
              </a:schemeClr>
            </a:gs>
            <a:gs pos="58000">
              <a:schemeClr val="accent5">
                <a:lumMod val="45000"/>
                <a:lumOff val="55000"/>
              </a:schemeClr>
            </a:gs>
            <a:gs pos="36000">
              <a:schemeClr val="accent5">
                <a:lumMod val="45000"/>
                <a:lumOff val="55000"/>
              </a:schemeClr>
            </a:gs>
            <a:gs pos="63000">
              <a:schemeClr val="accent5">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B6F7E0-D16E-4815-B5B3-1F758C288973}"/>
              </a:ext>
            </a:extLst>
          </p:cNvPr>
          <p:cNvSpPr>
            <a:spLocks noGrp="1"/>
          </p:cNvSpPr>
          <p:nvPr>
            <p:ph type="title"/>
          </p:nvPr>
        </p:nvSpPr>
        <p:spPr>
          <a:xfrm>
            <a:off x="838200" y="300956"/>
            <a:ext cx="10515600" cy="846055"/>
          </a:xfrm>
        </p:spPr>
        <p:txBody>
          <a:bodyPr>
            <a:normAutofit/>
          </a:bodyPr>
          <a:lstStyle/>
          <a:p>
            <a:pPr>
              <a:spcBef>
                <a:spcPts val="1200"/>
              </a:spcBef>
              <a:spcAft>
                <a:spcPts val="1200"/>
              </a:spcAft>
            </a:pPr>
            <a:r>
              <a:rPr lang="pl-PL" sz="1400" dirty="0"/>
              <a:t>XII Ogólnopolska Konferencja Naukowo-Szkoleniowa pt. Pomoc materialna dla studentów i doktorantów </a:t>
            </a:r>
            <a:br>
              <a:rPr lang="pl-PL" sz="1600" dirty="0"/>
            </a:br>
            <a:br>
              <a:rPr lang="pl-PL" sz="1600" dirty="0"/>
            </a:br>
            <a:r>
              <a:rPr lang="pl-PL" sz="2200" dirty="0"/>
              <a:t>II. Bezczynność, przewlekłość w sprawach o stypendium socjalne </a:t>
            </a:r>
          </a:p>
        </p:txBody>
      </p:sp>
      <p:sp>
        <p:nvSpPr>
          <p:cNvPr id="3" name="Symbol zastępczy zawartości 2">
            <a:extLst>
              <a:ext uri="{FF2B5EF4-FFF2-40B4-BE49-F238E27FC236}">
                <a16:creationId xmlns:a16="http://schemas.microsoft.com/office/drawing/2014/main" id="{0496D053-2F3E-40FB-967E-0476B62B6B41}"/>
              </a:ext>
            </a:extLst>
          </p:cNvPr>
          <p:cNvSpPr>
            <a:spLocks noGrp="1"/>
          </p:cNvSpPr>
          <p:nvPr>
            <p:ph idx="1"/>
          </p:nvPr>
        </p:nvSpPr>
        <p:spPr>
          <a:xfrm>
            <a:off x="838200" y="1371600"/>
            <a:ext cx="10515600" cy="4805363"/>
          </a:xfrm>
        </p:spPr>
        <p:txBody>
          <a:bodyPr>
            <a:noAutofit/>
          </a:bodyPr>
          <a:lstStyle/>
          <a:p>
            <a:pPr marL="0" indent="0">
              <a:lnSpc>
                <a:spcPct val="100000"/>
              </a:lnSpc>
              <a:spcAft>
                <a:spcPts val="600"/>
              </a:spcAft>
              <a:buNone/>
            </a:pPr>
            <a:r>
              <a:rPr lang="pl-PL" sz="1600" dirty="0"/>
              <a:t>II.2. PRZEPISY PRAWA</a:t>
            </a:r>
          </a:p>
          <a:p>
            <a:pPr marL="0" indent="0">
              <a:lnSpc>
                <a:spcPct val="100000"/>
              </a:lnSpc>
              <a:buNone/>
            </a:pPr>
            <a:r>
              <a:rPr lang="pl-PL" sz="1600" b="1" dirty="0"/>
              <a:t>art. 149 ustawy – Prawo o postępowaniu przed sądami administracyjnymi</a:t>
            </a:r>
          </a:p>
          <a:p>
            <a:pPr marL="0" indent="0">
              <a:lnSpc>
                <a:spcPct val="100000"/>
              </a:lnSpc>
              <a:buNone/>
            </a:pPr>
            <a:r>
              <a:rPr lang="pl-PL" sz="1600" dirty="0"/>
              <a:t>§ 1 Sąd, uwzględniając skargę na bezczynność lub przewlekłe prowadzenie postępowania przez organy w sprawach określonych w art. 3 § 2 pkt 1-4 albo na przewlekłe prowadzenie postępowania w sprawach określonych w art. 3 § 2 pkt 4a:</a:t>
            </a:r>
          </a:p>
          <a:p>
            <a:pPr marL="176213" indent="0">
              <a:lnSpc>
                <a:spcPct val="100000"/>
              </a:lnSpc>
              <a:buNone/>
            </a:pPr>
            <a:r>
              <a:rPr lang="pl-PL" sz="1600" dirty="0"/>
              <a:t>1) zobowiązuje organ do wydania w określonym terminie aktu, interpretacji albo do dokonania czynności;</a:t>
            </a:r>
          </a:p>
          <a:p>
            <a:pPr marL="176213" indent="0">
              <a:lnSpc>
                <a:spcPct val="100000"/>
              </a:lnSpc>
              <a:buNone/>
            </a:pPr>
            <a:r>
              <a:rPr lang="pl-PL" sz="1600" dirty="0"/>
              <a:t>2) zobowiązuje organ do stwierdzenia albo uznania uprawnienia lub obowiązku wynikających z przepisów prawa;</a:t>
            </a:r>
          </a:p>
          <a:p>
            <a:pPr marL="176213" indent="0">
              <a:lnSpc>
                <a:spcPct val="100000"/>
              </a:lnSpc>
              <a:buNone/>
            </a:pPr>
            <a:r>
              <a:rPr lang="pl-PL" sz="1600" dirty="0"/>
              <a:t>3) stwierdza, że organ dopuścił się bezczynności lub przewlekłego prowadzenia postępowania.</a:t>
            </a:r>
          </a:p>
          <a:p>
            <a:pPr marL="0" indent="0">
              <a:lnSpc>
                <a:spcPct val="100000"/>
              </a:lnSpc>
              <a:buNone/>
            </a:pPr>
            <a:r>
              <a:rPr lang="pl-PL" sz="1600" dirty="0"/>
              <a:t>§  1a. Jednocześnie sąd stwierdza, czy bezczynność organu lub przewlekłe prowadzenie postępowania przez organ miały miejsce z rażącym naruszeniem prawa.</a:t>
            </a:r>
          </a:p>
          <a:p>
            <a:pPr marL="0" indent="0">
              <a:lnSpc>
                <a:spcPct val="100000"/>
              </a:lnSpc>
              <a:buNone/>
            </a:pPr>
            <a:r>
              <a:rPr lang="pl-PL" sz="1600" dirty="0"/>
              <a:t>§  1b.  Sąd, w przypadku, o którym mowa w § 1 pkt 1 i 2, może ponadto orzec o istnieniu lub nieistnieniu uprawnienia lub obowiązku, jeżeli pozwala na to charakter sprawy oraz niebudzące uzasadnionych wątpliwości okoliczności jej stanu faktycznego i prawnego.</a:t>
            </a:r>
          </a:p>
          <a:p>
            <a:pPr marL="0" indent="0">
              <a:lnSpc>
                <a:spcPct val="100000"/>
              </a:lnSpc>
              <a:buNone/>
            </a:pPr>
            <a:r>
              <a:rPr lang="pl-PL" sz="1600" dirty="0"/>
              <a:t>§  2. Sąd, w przypadku, o którym mowa w § 1, może ponadto orzec z urzędu albo na wniosek strony o wymierzeniu organowi grzywny w wysokości określonej w art. 154 § 6 lub przyznać od organu na rzecz skarżącego sumę pieniężną do wysokości połowy kwoty określonej w art. 154 § 6.</a:t>
            </a:r>
          </a:p>
        </p:txBody>
      </p:sp>
      <p:sp>
        <p:nvSpPr>
          <p:cNvPr id="4" name="Symbol zastępczy numeru slajdu 3">
            <a:extLst>
              <a:ext uri="{FF2B5EF4-FFF2-40B4-BE49-F238E27FC236}">
                <a16:creationId xmlns:a16="http://schemas.microsoft.com/office/drawing/2014/main" id="{F0B5DD4F-6D23-4D76-B4A9-17722ABAED3F}"/>
              </a:ext>
            </a:extLst>
          </p:cNvPr>
          <p:cNvSpPr>
            <a:spLocks noGrp="1"/>
          </p:cNvSpPr>
          <p:nvPr>
            <p:ph type="sldNum" sz="quarter" idx="12"/>
          </p:nvPr>
        </p:nvSpPr>
        <p:spPr/>
        <p:txBody>
          <a:bodyPr/>
          <a:lstStyle/>
          <a:p>
            <a:fld id="{715BACC8-EFC8-477F-AC20-4351AEA1AC2C}" type="slidenum">
              <a:rPr lang="pl-PL" smtClean="0"/>
              <a:t>8</a:t>
            </a:fld>
            <a:endParaRPr lang="pl-PL"/>
          </a:p>
        </p:txBody>
      </p:sp>
    </p:spTree>
    <p:extLst>
      <p:ext uri="{BB962C8B-B14F-4D97-AF65-F5344CB8AC3E}">
        <p14:creationId xmlns:p14="http://schemas.microsoft.com/office/powerpoint/2010/main" val="416866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9000">
              <a:schemeClr val="accent5">
                <a:lumMod val="5000"/>
                <a:lumOff val="95000"/>
              </a:schemeClr>
            </a:gs>
            <a:gs pos="58000">
              <a:schemeClr val="accent5">
                <a:lumMod val="45000"/>
                <a:lumOff val="55000"/>
              </a:schemeClr>
            </a:gs>
            <a:gs pos="36000">
              <a:schemeClr val="accent5">
                <a:lumMod val="45000"/>
                <a:lumOff val="55000"/>
              </a:schemeClr>
            </a:gs>
            <a:gs pos="63000">
              <a:schemeClr val="accent5">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6AC753-8950-44B4-99BF-D594DBB715EE}"/>
              </a:ext>
            </a:extLst>
          </p:cNvPr>
          <p:cNvSpPr>
            <a:spLocks noGrp="1"/>
          </p:cNvSpPr>
          <p:nvPr>
            <p:ph type="title"/>
          </p:nvPr>
        </p:nvSpPr>
        <p:spPr>
          <a:xfrm>
            <a:off x="838200" y="365126"/>
            <a:ext cx="10515600" cy="878138"/>
          </a:xfrm>
        </p:spPr>
        <p:txBody>
          <a:bodyPr anchor="t">
            <a:normAutofit/>
          </a:bodyPr>
          <a:lstStyle/>
          <a:p>
            <a:r>
              <a:rPr lang="pl-PL" sz="1200" dirty="0"/>
              <a:t>XII Ogólnopolska Konferencja Naukowo-Szkoleniowa pt. Pomoc materialna dla studentów i doktorantów </a:t>
            </a:r>
            <a:br>
              <a:rPr lang="pl-PL" sz="1600" dirty="0"/>
            </a:br>
            <a:br>
              <a:rPr lang="pl-PL" sz="1600" dirty="0"/>
            </a:br>
            <a:r>
              <a:rPr lang="pl-PL" sz="2000" dirty="0"/>
              <a:t>II. Bezczynność, przewlekłość w sprawach o stypendium socjalne </a:t>
            </a:r>
          </a:p>
        </p:txBody>
      </p:sp>
      <p:sp>
        <p:nvSpPr>
          <p:cNvPr id="3" name="Symbol zastępczy zawartości 2">
            <a:extLst>
              <a:ext uri="{FF2B5EF4-FFF2-40B4-BE49-F238E27FC236}">
                <a16:creationId xmlns:a16="http://schemas.microsoft.com/office/drawing/2014/main" id="{40028E5D-7B81-4DE9-9049-0FE783374F8D}"/>
              </a:ext>
            </a:extLst>
          </p:cNvPr>
          <p:cNvSpPr>
            <a:spLocks noGrp="1"/>
          </p:cNvSpPr>
          <p:nvPr>
            <p:ph idx="1"/>
          </p:nvPr>
        </p:nvSpPr>
        <p:spPr>
          <a:xfrm>
            <a:off x="838200" y="1307432"/>
            <a:ext cx="10515600" cy="4837447"/>
          </a:xfrm>
        </p:spPr>
        <p:txBody>
          <a:bodyPr>
            <a:normAutofit/>
          </a:bodyPr>
          <a:lstStyle/>
          <a:p>
            <a:pPr marL="0" indent="0">
              <a:lnSpc>
                <a:spcPct val="100000"/>
              </a:lnSpc>
              <a:spcAft>
                <a:spcPts val="600"/>
              </a:spcAft>
              <a:buNone/>
            </a:pPr>
            <a:r>
              <a:rPr lang="pl-PL" sz="2000" dirty="0"/>
              <a:t>II.2. PRZEPISY PRAWA</a:t>
            </a:r>
          </a:p>
          <a:p>
            <a:pPr marL="0" indent="0">
              <a:lnSpc>
                <a:spcPct val="100000"/>
              </a:lnSpc>
              <a:buNone/>
            </a:pPr>
            <a:r>
              <a:rPr lang="pl-PL" sz="2000" b="1" dirty="0"/>
              <a:t>art.  286</a:t>
            </a:r>
            <a:r>
              <a:rPr lang="pl-PL" sz="2000" dirty="0"/>
              <a:t> </a:t>
            </a:r>
            <a:r>
              <a:rPr lang="pl-PL" sz="2000" b="1" dirty="0"/>
              <a:t>ustawy - Prawo o postępowaniu przed sądami administracyjnymi</a:t>
            </a:r>
          </a:p>
          <a:p>
            <a:pPr marL="0" indent="0">
              <a:lnSpc>
                <a:spcPct val="100000"/>
              </a:lnSpc>
              <a:buNone/>
            </a:pPr>
            <a:r>
              <a:rPr lang="pl-PL" sz="2000" dirty="0"/>
              <a:t>§  1.  Po uprawomocnieniu się orzeczenia sądu pierwszej instancji kończącego postępowanie akta administracyjne sprawy zwraca się organowi administracji publicznej, załączając odpis orzeczenia ze stwierdzeniem jego prawomocności. Zarządzenie o zwrocie akt może wydać referendarz sądowy.</a:t>
            </a:r>
          </a:p>
          <a:p>
            <a:pPr marL="0" indent="0">
              <a:lnSpc>
                <a:spcPct val="100000"/>
              </a:lnSpc>
              <a:buNone/>
            </a:pPr>
            <a:r>
              <a:rPr lang="pl-PL" sz="2000" dirty="0"/>
              <a:t>§  1a. Przepisu § 1 nie stosuje się, jeżeli akta administracyjne sprawy są prowadzone w postaci elektronicznej. Organowi administracji publicznej doręcza się odpis orzeczenia ze stwierdzeniem jego prawomocności.</a:t>
            </a:r>
          </a:p>
          <a:p>
            <a:pPr marL="0" indent="0">
              <a:lnSpc>
                <a:spcPct val="100000"/>
              </a:lnSpc>
              <a:buNone/>
            </a:pPr>
            <a:r>
              <a:rPr lang="pl-PL" sz="2000" dirty="0"/>
              <a:t>§  2. Termin do załatwienia sprawy przez organ administracji określony w przepisach prawa lub wyznaczony przez sąd liczy się od dnia doręczenia organowi akt albo, w przypadku, o którym mowa w § 1a, odpisu orzeczenia.</a:t>
            </a:r>
          </a:p>
        </p:txBody>
      </p:sp>
      <p:sp>
        <p:nvSpPr>
          <p:cNvPr id="4" name="Symbol zastępczy numeru slajdu 3">
            <a:extLst>
              <a:ext uri="{FF2B5EF4-FFF2-40B4-BE49-F238E27FC236}">
                <a16:creationId xmlns:a16="http://schemas.microsoft.com/office/drawing/2014/main" id="{3FDB5B37-0DB2-492A-B0E5-4EF4373C86DA}"/>
              </a:ext>
            </a:extLst>
          </p:cNvPr>
          <p:cNvSpPr>
            <a:spLocks noGrp="1"/>
          </p:cNvSpPr>
          <p:nvPr>
            <p:ph type="sldNum" sz="quarter" idx="12"/>
          </p:nvPr>
        </p:nvSpPr>
        <p:spPr/>
        <p:txBody>
          <a:bodyPr/>
          <a:lstStyle/>
          <a:p>
            <a:fld id="{715BACC8-EFC8-477F-AC20-4351AEA1AC2C}" type="slidenum">
              <a:rPr lang="pl-PL" smtClean="0"/>
              <a:t>9</a:t>
            </a:fld>
            <a:endParaRPr lang="pl-PL"/>
          </a:p>
        </p:txBody>
      </p:sp>
    </p:spTree>
    <p:extLst>
      <p:ext uri="{BB962C8B-B14F-4D97-AF65-F5344CB8AC3E}">
        <p14:creationId xmlns:p14="http://schemas.microsoft.com/office/powerpoint/2010/main" val="1548500017"/>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4066</TotalTime>
  <Words>4314</Words>
  <Application>Microsoft Office PowerPoint</Application>
  <PresentationFormat>Panoramiczny</PresentationFormat>
  <Paragraphs>205</Paragraphs>
  <Slides>23</Slides>
  <Notes>1</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23</vt:i4>
      </vt:variant>
    </vt:vector>
  </HeadingPairs>
  <TitlesOfParts>
    <vt:vector size="28" baseType="lpstr">
      <vt:lpstr>Arial</vt:lpstr>
      <vt:lpstr>Calibri</vt:lpstr>
      <vt:lpstr>Calibri Light</vt:lpstr>
      <vt:lpstr>Symbol</vt:lpstr>
      <vt:lpstr>Motyw pakietu Office</vt:lpstr>
      <vt:lpstr>XII Ogólnopolska Konferencja Naukowo-Szkoleniowa  Pomoc materialna dla studentów i doktorantów       Stypendium socjalne   Wybrane zagadnienia związane z ustawą  o świadczeniach rodzinnych i stypendium socjalnym </vt:lpstr>
      <vt:lpstr>XII Ogólnopolska Konferencja Naukowo-Szkoleniowa pt. Pomoc materialna dla studentów i doktorantów </vt:lpstr>
      <vt:lpstr>XII Ogólnopolska Konferencja Naukowo-Szkoleniowa pt. Pomoc materialna dla studentów i doktorantów </vt:lpstr>
      <vt:lpstr>Przegląd orzecznictwa w sprawach dotyczących stypendium socjalnego i zapomogi </vt:lpstr>
      <vt:lpstr>Przegląd orzecznictwa w sprawach dotyczących stypendium socjalnego i zapomogi</vt:lpstr>
      <vt:lpstr>II. Bezczynność, przewlekłość w sprawach o stypendium socjalne  </vt:lpstr>
      <vt:lpstr>XII Ogólnopolska Konferencja Naukowo-Szkoleniowa pt. Pomoc materialna dla studentów i doktorantów   II. Bezczynność, przewlekłość w sprawach o stypendium socjalne     </vt:lpstr>
      <vt:lpstr>XII Ogólnopolska Konferencja Naukowo-Szkoleniowa pt. Pomoc materialna dla studentów i doktorantów   II. Bezczynność, przewlekłość w sprawach o stypendium socjalne </vt:lpstr>
      <vt:lpstr>XII Ogólnopolska Konferencja Naukowo-Szkoleniowa pt. Pomoc materialna dla studentów i doktorantów   II. Bezczynność, przewlekłość w sprawach o stypendium socjalne </vt:lpstr>
      <vt:lpstr>II. Bezczynność, przewlekłość w sprawach o stypendium socjalne </vt:lpstr>
      <vt:lpstr>II. Bezczynność, przewlekłość w sprawach o stypendium socjalne </vt:lpstr>
      <vt:lpstr>XII Ogólnopolska Konferencja Naukowo-Szkoleniowa pt. Pomoc materialna dla studentów i doktorantów </vt:lpstr>
      <vt:lpstr>III. Postępowanie dowodowe, zaświadczenie, udokumentowanie źródeł utrzymania rodziny</vt:lpstr>
      <vt:lpstr>Prezentacja programu PowerPoint</vt:lpstr>
      <vt:lpstr>III. Postępowanie dowodowe, zaświadczenie, udokumentowanie źródeł utrzymania rodziny</vt:lpstr>
      <vt:lpstr>III. Postępowanie dowodowe, zaświadczenie, udokumentowanie źródeł utrzymania rodziny</vt:lpstr>
      <vt:lpstr>III. Postępowanie dowodowe, zaświadczenie, udokumentowanie źródeł utrzymania rodziny</vt:lpstr>
      <vt:lpstr>III. Postępowanie dowodowe, zaświadczenie, udokumentowanie źródeł utrzymania rodziny</vt:lpstr>
      <vt:lpstr>III. Postępowanie dowodowe, zaświadczenie, udokumentowanie źródeł utrzymania rodziny</vt:lpstr>
      <vt:lpstr>III. Postępowanie dowodowe, zaświadczenie, udokumentowanie źródeł utrzymania rodziny</vt:lpstr>
      <vt:lpstr>IV. Problemy różne w sprawach o stypendium socjalne</vt:lpstr>
      <vt:lpstr>IV. Problemy różne w sprawach o stypendium socjalne</vt:lpstr>
      <vt:lpstr>IV. Problemy różne w sprawach o stypendium socjalne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IX Ogólnopolska Konferencja Naukowo-Szkoleniowa pt. Pomoc materialna dla studentów i  doktorantów     Wykładnia art. 88 PSWiN  w orzecznictwie  sądów administracyjnych   wybrane zagadnienia</dc:title>
  <dc:creator>Agnieszka Miernik</dc:creator>
  <cp:lastModifiedBy>Agnieszka Miernik</cp:lastModifiedBy>
  <cp:revision>216</cp:revision>
  <cp:lastPrinted>2025-06-16T06:37:05Z</cp:lastPrinted>
  <dcterms:created xsi:type="dcterms:W3CDTF">2022-06-13T08:25:49Z</dcterms:created>
  <dcterms:modified xsi:type="dcterms:W3CDTF">2025-06-16T21:32:21Z</dcterms:modified>
</cp:coreProperties>
</file>