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bookmarkIdSeed="3">
  <p:sldMasterIdLst>
    <p:sldMasterId id="2147483648" r:id="rId1"/>
  </p:sldMasterIdLst>
  <p:notesMasterIdLst>
    <p:notesMasterId r:id="rId63"/>
  </p:notesMasterIdLst>
  <p:sldIdLst>
    <p:sldId id="290" r:id="rId2"/>
    <p:sldId id="311" r:id="rId3"/>
    <p:sldId id="313" r:id="rId4"/>
    <p:sldId id="295" r:id="rId5"/>
    <p:sldId id="296" r:id="rId6"/>
    <p:sldId id="299" r:id="rId7"/>
    <p:sldId id="318" r:id="rId8"/>
    <p:sldId id="301" r:id="rId9"/>
    <p:sldId id="314" r:id="rId10"/>
    <p:sldId id="303" r:id="rId11"/>
    <p:sldId id="305" r:id="rId12"/>
    <p:sldId id="304" r:id="rId13"/>
    <p:sldId id="306" r:id="rId14"/>
    <p:sldId id="334" r:id="rId15"/>
    <p:sldId id="279" r:id="rId16"/>
    <p:sldId id="280" r:id="rId17"/>
    <p:sldId id="284" r:id="rId18"/>
    <p:sldId id="335" r:id="rId19"/>
    <p:sldId id="268" r:id="rId20"/>
    <p:sldId id="273" r:id="rId21"/>
    <p:sldId id="294" r:id="rId22"/>
    <p:sldId id="336" r:id="rId23"/>
    <p:sldId id="291" r:id="rId24"/>
    <p:sldId id="337" r:id="rId25"/>
    <p:sldId id="338" r:id="rId26"/>
    <p:sldId id="339" r:id="rId27"/>
    <p:sldId id="264" r:id="rId28"/>
    <p:sldId id="266" r:id="rId29"/>
    <p:sldId id="267" r:id="rId30"/>
    <p:sldId id="340" r:id="rId31"/>
    <p:sldId id="269" r:id="rId32"/>
    <p:sldId id="341" r:id="rId33"/>
    <p:sldId id="342" r:id="rId34"/>
    <p:sldId id="343" r:id="rId35"/>
    <p:sldId id="345" r:id="rId36"/>
    <p:sldId id="344" r:id="rId37"/>
    <p:sldId id="315" r:id="rId38"/>
    <p:sldId id="310" r:id="rId39"/>
    <p:sldId id="317" r:id="rId40"/>
    <p:sldId id="322" r:id="rId41"/>
    <p:sldId id="319" r:id="rId42"/>
    <p:sldId id="323" r:id="rId43"/>
    <p:sldId id="308" r:id="rId44"/>
    <p:sldId id="320" r:id="rId45"/>
    <p:sldId id="346" r:id="rId46"/>
    <p:sldId id="347" r:id="rId47"/>
    <p:sldId id="348" r:id="rId48"/>
    <p:sldId id="349" r:id="rId49"/>
    <p:sldId id="350" r:id="rId50"/>
    <p:sldId id="351" r:id="rId51"/>
    <p:sldId id="321" r:id="rId52"/>
    <p:sldId id="327" r:id="rId53"/>
    <p:sldId id="326" r:id="rId54"/>
    <p:sldId id="328" r:id="rId55"/>
    <p:sldId id="324" r:id="rId56"/>
    <p:sldId id="333" r:id="rId57"/>
    <p:sldId id="329" r:id="rId58"/>
    <p:sldId id="330" r:id="rId59"/>
    <p:sldId id="331" r:id="rId60"/>
    <p:sldId id="332" r:id="rId61"/>
    <p:sldId id="292"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Styl z motywem 2 — Ak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825" autoAdjust="0"/>
    <p:restoredTop sz="94660"/>
  </p:normalViewPr>
  <p:slideViewPr>
    <p:cSldViewPr snapToGrid="0">
      <p:cViewPr varScale="1">
        <p:scale>
          <a:sx n="62" d="100"/>
          <a:sy n="62" d="100"/>
        </p:scale>
        <p:origin x="22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5A3CA0-97CA-42CE-8292-F42ED96E64BB}"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pl-PL"/>
        </a:p>
      </dgm:t>
    </dgm:pt>
    <dgm:pt modelId="{EAC656F4-FE10-4B41-B5D8-4E6D66CB861A}">
      <dgm:prSet phldrT="[Tekst]" custT="1"/>
      <dgm:spPr>
        <a:solidFill>
          <a:srgbClr val="002060"/>
        </a:solidFill>
      </dgm:spPr>
      <dgm:t>
        <a:bodyPr/>
        <a:lstStyle/>
        <a:p>
          <a:r>
            <a:rPr lang="pl-PL" sz="3200" b="1" dirty="0"/>
            <a:t>Uczelnia </a:t>
          </a:r>
        </a:p>
      </dgm:t>
    </dgm:pt>
    <dgm:pt modelId="{3FF18255-1426-4212-8C41-414CFD8142CF}" type="parTrans" cxnId="{48317808-B3F2-4581-A3D6-E79F0736A0C8}">
      <dgm:prSet/>
      <dgm:spPr/>
      <dgm:t>
        <a:bodyPr/>
        <a:lstStyle/>
        <a:p>
          <a:endParaRPr lang="pl-PL"/>
        </a:p>
      </dgm:t>
    </dgm:pt>
    <dgm:pt modelId="{FC70E9F8-2E9E-4D12-AC53-2EB97A1B3CE8}" type="sibTrans" cxnId="{48317808-B3F2-4581-A3D6-E79F0736A0C8}">
      <dgm:prSet/>
      <dgm:spPr/>
      <dgm:t>
        <a:bodyPr/>
        <a:lstStyle/>
        <a:p>
          <a:endParaRPr lang="pl-PL"/>
        </a:p>
      </dgm:t>
    </dgm:pt>
    <dgm:pt modelId="{C96EECCD-D0BC-4643-8A98-326AFE754460}">
      <dgm:prSet phldrT="[Tekst]"/>
      <dgm:spPr/>
      <dgm:t>
        <a:bodyPr/>
        <a:lstStyle/>
        <a:p>
          <a:r>
            <a:rPr lang="pl-PL" b="1" dirty="0"/>
            <a:t>Podmiot, którego jakość działalności naukowej podlega ewaluacji </a:t>
          </a:r>
        </a:p>
      </dgm:t>
    </dgm:pt>
    <dgm:pt modelId="{91EB9124-F6C3-415F-9C9B-560A549F8301}" type="parTrans" cxnId="{EC778743-B3BB-409E-A498-258CE3AE6408}">
      <dgm:prSet/>
      <dgm:spPr/>
      <dgm:t>
        <a:bodyPr/>
        <a:lstStyle/>
        <a:p>
          <a:endParaRPr lang="pl-PL"/>
        </a:p>
      </dgm:t>
    </dgm:pt>
    <dgm:pt modelId="{B00B75D6-D421-488E-856E-AEDE031AFD9B}" type="sibTrans" cxnId="{EC778743-B3BB-409E-A498-258CE3AE6408}">
      <dgm:prSet/>
      <dgm:spPr/>
      <dgm:t>
        <a:bodyPr/>
        <a:lstStyle/>
        <a:p>
          <a:endParaRPr lang="pl-PL"/>
        </a:p>
      </dgm:t>
    </dgm:pt>
    <dgm:pt modelId="{AEDCB9CB-7AAC-4609-A8E4-717DFF8DAC66}" type="pres">
      <dgm:prSet presAssocID="{5D5A3CA0-97CA-42CE-8292-F42ED96E64BB}" presName="Name0" presStyleCnt="0">
        <dgm:presLayoutVars>
          <dgm:dir/>
          <dgm:resizeHandles val="exact"/>
        </dgm:presLayoutVars>
      </dgm:prSet>
      <dgm:spPr/>
    </dgm:pt>
    <dgm:pt modelId="{C33D67FF-D8D8-4787-8D1C-BF400938A90E}" type="pres">
      <dgm:prSet presAssocID="{EAC656F4-FE10-4B41-B5D8-4E6D66CB861A}" presName="node" presStyleLbl="node1" presStyleIdx="0" presStyleCnt="2">
        <dgm:presLayoutVars>
          <dgm:bulletEnabled val="1"/>
        </dgm:presLayoutVars>
      </dgm:prSet>
      <dgm:spPr/>
    </dgm:pt>
    <dgm:pt modelId="{095BB441-3B84-4F65-AB58-71959D41D630}" type="pres">
      <dgm:prSet presAssocID="{FC70E9F8-2E9E-4D12-AC53-2EB97A1B3CE8}" presName="sibTrans" presStyleLbl="sibTrans2D1" presStyleIdx="0" presStyleCnt="2"/>
      <dgm:spPr/>
    </dgm:pt>
    <dgm:pt modelId="{99CBCA54-E663-4285-8267-0D9A1400891A}" type="pres">
      <dgm:prSet presAssocID="{FC70E9F8-2E9E-4D12-AC53-2EB97A1B3CE8}" presName="connectorText" presStyleLbl="sibTrans2D1" presStyleIdx="0" presStyleCnt="2"/>
      <dgm:spPr/>
    </dgm:pt>
    <dgm:pt modelId="{A8D70D98-006F-46CE-9C84-8CA9B53F86EE}" type="pres">
      <dgm:prSet presAssocID="{C96EECCD-D0BC-4643-8A98-326AFE754460}" presName="node" presStyleLbl="node1" presStyleIdx="1" presStyleCnt="2">
        <dgm:presLayoutVars>
          <dgm:bulletEnabled val="1"/>
        </dgm:presLayoutVars>
      </dgm:prSet>
      <dgm:spPr/>
    </dgm:pt>
    <dgm:pt modelId="{BB0C269F-3469-4DDA-817B-8A82D00F45B4}" type="pres">
      <dgm:prSet presAssocID="{B00B75D6-D421-488E-856E-AEDE031AFD9B}" presName="sibTrans" presStyleLbl="sibTrans2D1" presStyleIdx="1" presStyleCnt="2"/>
      <dgm:spPr/>
    </dgm:pt>
    <dgm:pt modelId="{479079E4-B308-4DF3-9121-7A40B9F28F8A}" type="pres">
      <dgm:prSet presAssocID="{B00B75D6-D421-488E-856E-AEDE031AFD9B}" presName="connectorText" presStyleLbl="sibTrans2D1" presStyleIdx="1" presStyleCnt="2"/>
      <dgm:spPr/>
    </dgm:pt>
  </dgm:ptLst>
  <dgm:cxnLst>
    <dgm:cxn modelId="{48317808-B3F2-4581-A3D6-E79F0736A0C8}" srcId="{5D5A3CA0-97CA-42CE-8292-F42ED96E64BB}" destId="{EAC656F4-FE10-4B41-B5D8-4E6D66CB861A}" srcOrd="0" destOrd="0" parTransId="{3FF18255-1426-4212-8C41-414CFD8142CF}" sibTransId="{FC70E9F8-2E9E-4D12-AC53-2EB97A1B3CE8}"/>
    <dgm:cxn modelId="{60AB4323-FEEC-4545-AD52-F8FDCBD670D6}" type="presOf" srcId="{B00B75D6-D421-488E-856E-AEDE031AFD9B}" destId="{479079E4-B308-4DF3-9121-7A40B9F28F8A}" srcOrd="1" destOrd="0" presId="urn:microsoft.com/office/officeart/2005/8/layout/cycle7"/>
    <dgm:cxn modelId="{5E10D930-0F17-4201-A425-7DADC56B61AB}" type="presOf" srcId="{B00B75D6-D421-488E-856E-AEDE031AFD9B}" destId="{BB0C269F-3469-4DDA-817B-8A82D00F45B4}" srcOrd="0" destOrd="0" presId="urn:microsoft.com/office/officeart/2005/8/layout/cycle7"/>
    <dgm:cxn modelId="{BC914633-3CF1-4F38-A0A8-DB8E72FBC352}" type="presOf" srcId="{FC70E9F8-2E9E-4D12-AC53-2EB97A1B3CE8}" destId="{095BB441-3B84-4F65-AB58-71959D41D630}" srcOrd="0" destOrd="0" presId="urn:microsoft.com/office/officeart/2005/8/layout/cycle7"/>
    <dgm:cxn modelId="{EC778743-B3BB-409E-A498-258CE3AE6408}" srcId="{5D5A3CA0-97CA-42CE-8292-F42ED96E64BB}" destId="{C96EECCD-D0BC-4643-8A98-326AFE754460}" srcOrd="1" destOrd="0" parTransId="{91EB9124-F6C3-415F-9C9B-560A549F8301}" sibTransId="{B00B75D6-D421-488E-856E-AEDE031AFD9B}"/>
    <dgm:cxn modelId="{1F40708E-86C8-4118-B32A-8C95E3EE1D36}" type="presOf" srcId="{EAC656F4-FE10-4B41-B5D8-4E6D66CB861A}" destId="{C33D67FF-D8D8-4787-8D1C-BF400938A90E}" srcOrd="0" destOrd="0" presId="urn:microsoft.com/office/officeart/2005/8/layout/cycle7"/>
    <dgm:cxn modelId="{25B302CE-A677-4AF9-A564-807EB58B115B}" type="presOf" srcId="{FC70E9F8-2E9E-4D12-AC53-2EB97A1B3CE8}" destId="{99CBCA54-E663-4285-8267-0D9A1400891A}" srcOrd="1" destOrd="0" presId="urn:microsoft.com/office/officeart/2005/8/layout/cycle7"/>
    <dgm:cxn modelId="{666C92F0-D56E-4B3A-A64A-C1CBBADC3A10}" type="presOf" srcId="{5D5A3CA0-97CA-42CE-8292-F42ED96E64BB}" destId="{AEDCB9CB-7AAC-4609-A8E4-717DFF8DAC66}" srcOrd="0" destOrd="0" presId="urn:microsoft.com/office/officeart/2005/8/layout/cycle7"/>
    <dgm:cxn modelId="{6B4967F7-D7B2-4F1D-B295-250BDE94870D}" type="presOf" srcId="{C96EECCD-D0BC-4643-8A98-326AFE754460}" destId="{A8D70D98-006F-46CE-9C84-8CA9B53F86EE}" srcOrd="0" destOrd="0" presId="urn:microsoft.com/office/officeart/2005/8/layout/cycle7"/>
    <dgm:cxn modelId="{80E8BE3D-7F10-4B0F-8B13-9178A3B0D92E}" type="presParOf" srcId="{AEDCB9CB-7AAC-4609-A8E4-717DFF8DAC66}" destId="{C33D67FF-D8D8-4787-8D1C-BF400938A90E}" srcOrd="0" destOrd="0" presId="urn:microsoft.com/office/officeart/2005/8/layout/cycle7"/>
    <dgm:cxn modelId="{5D2158E0-72A3-41D0-8A99-8820240B7981}" type="presParOf" srcId="{AEDCB9CB-7AAC-4609-A8E4-717DFF8DAC66}" destId="{095BB441-3B84-4F65-AB58-71959D41D630}" srcOrd="1" destOrd="0" presId="urn:microsoft.com/office/officeart/2005/8/layout/cycle7"/>
    <dgm:cxn modelId="{A1C87B93-252A-4293-81C1-6359F0A33D7C}" type="presParOf" srcId="{095BB441-3B84-4F65-AB58-71959D41D630}" destId="{99CBCA54-E663-4285-8267-0D9A1400891A}" srcOrd="0" destOrd="0" presId="urn:microsoft.com/office/officeart/2005/8/layout/cycle7"/>
    <dgm:cxn modelId="{2D3960C7-F2FD-4029-9D31-96083C887643}" type="presParOf" srcId="{AEDCB9CB-7AAC-4609-A8E4-717DFF8DAC66}" destId="{A8D70D98-006F-46CE-9C84-8CA9B53F86EE}" srcOrd="2" destOrd="0" presId="urn:microsoft.com/office/officeart/2005/8/layout/cycle7"/>
    <dgm:cxn modelId="{61FFD189-0095-4ACD-81BF-3C0748E9A0AA}" type="presParOf" srcId="{AEDCB9CB-7AAC-4609-A8E4-717DFF8DAC66}" destId="{BB0C269F-3469-4DDA-817B-8A82D00F45B4}" srcOrd="3" destOrd="0" presId="urn:microsoft.com/office/officeart/2005/8/layout/cycle7"/>
    <dgm:cxn modelId="{D7DB97F3-3489-4021-A746-8D0F4D4C3923}" type="presParOf" srcId="{BB0C269F-3469-4DDA-817B-8A82D00F45B4}" destId="{479079E4-B308-4DF3-9121-7A40B9F28F8A}"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0C66C1-F594-4D20-B99F-18FC3609F8E0}" type="doc">
      <dgm:prSet loTypeId="urn:microsoft.com/office/officeart/2005/8/layout/cycle7" loCatId="cycle" qsTypeId="urn:microsoft.com/office/officeart/2005/8/quickstyle/simple1" qsCatId="simple" csTypeId="urn:microsoft.com/office/officeart/2005/8/colors/colorful1" csCatId="colorful" phldr="1"/>
      <dgm:spPr/>
      <dgm:t>
        <a:bodyPr/>
        <a:lstStyle/>
        <a:p>
          <a:endParaRPr lang="pl-PL"/>
        </a:p>
      </dgm:t>
    </dgm:pt>
    <dgm:pt modelId="{3F3DC20B-15F6-4BC9-BCEE-DEB0DD6E17F9}">
      <dgm:prSet phldrT="[Tekst]"/>
      <dgm:spPr>
        <a:solidFill>
          <a:srgbClr val="002060"/>
        </a:solidFill>
      </dgm:spPr>
      <dgm:t>
        <a:bodyPr/>
        <a:lstStyle/>
        <a:p>
          <a:r>
            <a:rPr lang="pl-PL" b="1" dirty="0"/>
            <a:t>Uczelnia [pracodawca</a:t>
          </a:r>
          <a:r>
            <a:rPr lang="pl-PL" dirty="0"/>
            <a:t>]</a:t>
          </a:r>
        </a:p>
      </dgm:t>
    </dgm:pt>
    <dgm:pt modelId="{EB657F64-3504-47C2-92E4-5FDA19287F5C}" type="parTrans" cxnId="{AEF60732-3968-42E6-89CC-6497B11EF17F}">
      <dgm:prSet/>
      <dgm:spPr/>
      <dgm:t>
        <a:bodyPr/>
        <a:lstStyle/>
        <a:p>
          <a:endParaRPr lang="pl-PL"/>
        </a:p>
      </dgm:t>
    </dgm:pt>
    <dgm:pt modelId="{15CB3521-9C6E-4535-A015-859730EB4D6A}" type="sibTrans" cxnId="{AEF60732-3968-42E6-89CC-6497B11EF17F}">
      <dgm:prSet/>
      <dgm:spPr>
        <a:solidFill>
          <a:srgbClr val="002060"/>
        </a:solidFill>
      </dgm:spPr>
      <dgm:t>
        <a:bodyPr/>
        <a:lstStyle/>
        <a:p>
          <a:endParaRPr lang="pl-PL"/>
        </a:p>
      </dgm:t>
    </dgm:pt>
    <dgm:pt modelId="{17D5161B-472A-4A3B-8A4D-6DB6592BE50C}">
      <dgm:prSet phldrT="[Tekst]" custT="1"/>
      <dgm:spPr>
        <a:solidFill>
          <a:srgbClr val="C00000"/>
        </a:solidFill>
      </dgm:spPr>
      <dgm:t>
        <a:bodyPr/>
        <a:lstStyle/>
        <a:p>
          <a:r>
            <a:rPr lang="pl-PL" sz="1600" b="1" dirty="0"/>
            <a:t>Pracownicy niebędący nauczycielami akademickimi </a:t>
          </a:r>
        </a:p>
      </dgm:t>
    </dgm:pt>
    <dgm:pt modelId="{4C8F17FE-D785-48C9-90B5-E32D1C213E62}" type="parTrans" cxnId="{0B22BDA3-CB80-444D-B979-0969BA869117}">
      <dgm:prSet/>
      <dgm:spPr/>
      <dgm:t>
        <a:bodyPr/>
        <a:lstStyle/>
        <a:p>
          <a:endParaRPr lang="pl-PL"/>
        </a:p>
      </dgm:t>
    </dgm:pt>
    <dgm:pt modelId="{ADE89F72-F762-4D6B-B2F3-7CD694A37374}" type="sibTrans" cxnId="{0B22BDA3-CB80-444D-B979-0969BA869117}">
      <dgm:prSet/>
      <dgm:spPr>
        <a:solidFill>
          <a:schemeClr val="bg1"/>
        </a:solidFill>
      </dgm:spPr>
      <dgm:t>
        <a:bodyPr/>
        <a:lstStyle/>
        <a:p>
          <a:endParaRPr lang="pl-PL"/>
        </a:p>
      </dgm:t>
    </dgm:pt>
    <dgm:pt modelId="{7219B244-2D85-45B6-961F-8D74DE5B412B}">
      <dgm:prSet phldrT="[Tekst]" custT="1"/>
      <dgm:spPr>
        <a:solidFill>
          <a:schemeClr val="accent1">
            <a:lumMod val="50000"/>
          </a:schemeClr>
        </a:solidFill>
      </dgm:spPr>
      <dgm:t>
        <a:bodyPr/>
        <a:lstStyle/>
        <a:p>
          <a:r>
            <a:rPr lang="pl-PL" sz="2000" b="1" dirty="0"/>
            <a:t>Nauczyciele akademiccy </a:t>
          </a:r>
        </a:p>
      </dgm:t>
    </dgm:pt>
    <dgm:pt modelId="{9580D7D9-B9BA-439D-A31C-DFA0982606A9}" type="parTrans" cxnId="{A9BA3F13-A84F-42AB-BB3D-918648DED25C}">
      <dgm:prSet/>
      <dgm:spPr/>
      <dgm:t>
        <a:bodyPr/>
        <a:lstStyle/>
        <a:p>
          <a:endParaRPr lang="pl-PL"/>
        </a:p>
      </dgm:t>
    </dgm:pt>
    <dgm:pt modelId="{43BCE9C7-03CA-462B-A1F9-C6259640104F}" type="sibTrans" cxnId="{A9BA3F13-A84F-42AB-BB3D-918648DED25C}">
      <dgm:prSet/>
      <dgm:spPr>
        <a:solidFill>
          <a:srgbClr val="002060"/>
        </a:solidFill>
      </dgm:spPr>
      <dgm:t>
        <a:bodyPr/>
        <a:lstStyle/>
        <a:p>
          <a:endParaRPr lang="pl-PL"/>
        </a:p>
      </dgm:t>
    </dgm:pt>
    <dgm:pt modelId="{A25E1A3E-DDCE-4239-8E8F-CABF7DCC9432}" type="pres">
      <dgm:prSet presAssocID="{530C66C1-F594-4D20-B99F-18FC3609F8E0}" presName="Name0" presStyleCnt="0">
        <dgm:presLayoutVars>
          <dgm:dir/>
          <dgm:resizeHandles val="exact"/>
        </dgm:presLayoutVars>
      </dgm:prSet>
      <dgm:spPr/>
    </dgm:pt>
    <dgm:pt modelId="{BBE0072F-72A9-4F2C-B748-3DE568CFA46F}" type="pres">
      <dgm:prSet presAssocID="{3F3DC20B-15F6-4BC9-BCEE-DEB0DD6E17F9}" presName="node" presStyleLbl="node1" presStyleIdx="0" presStyleCnt="3">
        <dgm:presLayoutVars>
          <dgm:bulletEnabled val="1"/>
        </dgm:presLayoutVars>
      </dgm:prSet>
      <dgm:spPr/>
    </dgm:pt>
    <dgm:pt modelId="{1656C5BA-8CA2-48C4-85B1-872F4263F2F5}" type="pres">
      <dgm:prSet presAssocID="{15CB3521-9C6E-4535-A015-859730EB4D6A}" presName="sibTrans" presStyleLbl="sibTrans2D1" presStyleIdx="0" presStyleCnt="3"/>
      <dgm:spPr/>
    </dgm:pt>
    <dgm:pt modelId="{35A27684-4142-481E-85D7-A614BAF00C18}" type="pres">
      <dgm:prSet presAssocID="{15CB3521-9C6E-4535-A015-859730EB4D6A}" presName="connectorText" presStyleLbl="sibTrans2D1" presStyleIdx="0" presStyleCnt="3"/>
      <dgm:spPr/>
    </dgm:pt>
    <dgm:pt modelId="{7C72AB78-14C9-48BC-BF78-7186CB341A11}" type="pres">
      <dgm:prSet presAssocID="{17D5161B-472A-4A3B-8A4D-6DB6592BE50C}" presName="node" presStyleLbl="node1" presStyleIdx="1" presStyleCnt="3" custScaleY="144613">
        <dgm:presLayoutVars>
          <dgm:bulletEnabled val="1"/>
        </dgm:presLayoutVars>
      </dgm:prSet>
      <dgm:spPr/>
    </dgm:pt>
    <dgm:pt modelId="{68E347CB-1C51-4F20-9B5F-71816AEECE98}" type="pres">
      <dgm:prSet presAssocID="{ADE89F72-F762-4D6B-B2F3-7CD694A37374}" presName="sibTrans" presStyleLbl="sibTrans2D1" presStyleIdx="1" presStyleCnt="3"/>
      <dgm:spPr/>
    </dgm:pt>
    <dgm:pt modelId="{3AE6327E-1434-4DD5-9136-BBE6A00097F5}" type="pres">
      <dgm:prSet presAssocID="{ADE89F72-F762-4D6B-B2F3-7CD694A37374}" presName="connectorText" presStyleLbl="sibTrans2D1" presStyleIdx="1" presStyleCnt="3"/>
      <dgm:spPr/>
    </dgm:pt>
    <dgm:pt modelId="{AFFC1B55-A6ED-46D6-BC1D-B04A1A2E0610}" type="pres">
      <dgm:prSet presAssocID="{7219B244-2D85-45B6-961F-8D74DE5B412B}" presName="node" presStyleLbl="node1" presStyleIdx="2" presStyleCnt="3" custScaleY="139768">
        <dgm:presLayoutVars>
          <dgm:bulletEnabled val="1"/>
        </dgm:presLayoutVars>
      </dgm:prSet>
      <dgm:spPr/>
    </dgm:pt>
    <dgm:pt modelId="{2378B444-2109-4B11-95C4-94ED61D80469}" type="pres">
      <dgm:prSet presAssocID="{43BCE9C7-03CA-462B-A1F9-C6259640104F}" presName="sibTrans" presStyleLbl="sibTrans2D1" presStyleIdx="2" presStyleCnt="3"/>
      <dgm:spPr/>
    </dgm:pt>
    <dgm:pt modelId="{CEF87455-BA72-45BB-9E28-CFC658CBDDAF}" type="pres">
      <dgm:prSet presAssocID="{43BCE9C7-03CA-462B-A1F9-C6259640104F}" presName="connectorText" presStyleLbl="sibTrans2D1" presStyleIdx="2" presStyleCnt="3"/>
      <dgm:spPr/>
    </dgm:pt>
  </dgm:ptLst>
  <dgm:cxnLst>
    <dgm:cxn modelId="{0513630F-B5FC-4FED-96D7-2FA63CCDE713}" type="presOf" srcId="{7219B244-2D85-45B6-961F-8D74DE5B412B}" destId="{AFFC1B55-A6ED-46D6-BC1D-B04A1A2E0610}" srcOrd="0" destOrd="0" presId="urn:microsoft.com/office/officeart/2005/8/layout/cycle7"/>
    <dgm:cxn modelId="{A9BA3F13-A84F-42AB-BB3D-918648DED25C}" srcId="{530C66C1-F594-4D20-B99F-18FC3609F8E0}" destId="{7219B244-2D85-45B6-961F-8D74DE5B412B}" srcOrd="2" destOrd="0" parTransId="{9580D7D9-B9BA-439D-A31C-DFA0982606A9}" sibTransId="{43BCE9C7-03CA-462B-A1F9-C6259640104F}"/>
    <dgm:cxn modelId="{AEF60732-3968-42E6-89CC-6497B11EF17F}" srcId="{530C66C1-F594-4D20-B99F-18FC3609F8E0}" destId="{3F3DC20B-15F6-4BC9-BCEE-DEB0DD6E17F9}" srcOrd="0" destOrd="0" parTransId="{EB657F64-3504-47C2-92E4-5FDA19287F5C}" sibTransId="{15CB3521-9C6E-4535-A015-859730EB4D6A}"/>
    <dgm:cxn modelId="{168C4041-BE24-4819-BEC0-9228CFDE0AE5}" type="presOf" srcId="{43BCE9C7-03CA-462B-A1F9-C6259640104F}" destId="{2378B444-2109-4B11-95C4-94ED61D80469}" srcOrd="0" destOrd="0" presId="urn:microsoft.com/office/officeart/2005/8/layout/cycle7"/>
    <dgm:cxn modelId="{4B7A1D4D-2810-462F-BE4E-A45BF5D9B33B}" type="presOf" srcId="{15CB3521-9C6E-4535-A015-859730EB4D6A}" destId="{1656C5BA-8CA2-48C4-85B1-872F4263F2F5}" srcOrd="0" destOrd="0" presId="urn:microsoft.com/office/officeart/2005/8/layout/cycle7"/>
    <dgm:cxn modelId="{C4F4FA52-944C-4319-8332-C23C711F757C}" type="presOf" srcId="{ADE89F72-F762-4D6B-B2F3-7CD694A37374}" destId="{3AE6327E-1434-4DD5-9136-BBE6A00097F5}" srcOrd="1" destOrd="0" presId="urn:microsoft.com/office/officeart/2005/8/layout/cycle7"/>
    <dgm:cxn modelId="{359F887B-BCBE-4B89-9677-B30EA8E9F3A6}" type="presOf" srcId="{530C66C1-F594-4D20-B99F-18FC3609F8E0}" destId="{A25E1A3E-DDCE-4239-8E8F-CABF7DCC9432}" srcOrd="0" destOrd="0" presId="urn:microsoft.com/office/officeart/2005/8/layout/cycle7"/>
    <dgm:cxn modelId="{5CE00D82-751F-458E-955F-EBF5D0E068A1}" type="presOf" srcId="{43BCE9C7-03CA-462B-A1F9-C6259640104F}" destId="{CEF87455-BA72-45BB-9E28-CFC658CBDDAF}" srcOrd="1" destOrd="0" presId="urn:microsoft.com/office/officeart/2005/8/layout/cycle7"/>
    <dgm:cxn modelId="{0B22BDA3-CB80-444D-B979-0969BA869117}" srcId="{530C66C1-F594-4D20-B99F-18FC3609F8E0}" destId="{17D5161B-472A-4A3B-8A4D-6DB6592BE50C}" srcOrd="1" destOrd="0" parTransId="{4C8F17FE-D785-48C9-90B5-E32D1C213E62}" sibTransId="{ADE89F72-F762-4D6B-B2F3-7CD694A37374}"/>
    <dgm:cxn modelId="{477989A4-C798-4AFF-A791-EA862A87EB27}" type="presOf" srcId="{ADE89F72-F762-4D6B-B2F3-7CD694A37374}" destId="{68E347CB-1C51-4F20-9B5F-71816AEECE98}" srcOrd="0" destOrd="0" presId="urn:microsoft.com/office/officeart/2005/8/layout/cycle7"/>
    <dgm:cxn modelId="{9A55CEB8-F05E-4608-A056-27EF06B74700}" type="presOf" srcId="{17D5161B-472A-4A3B-8A4D-6DB6592BE50C}" destId="{7C72AB78-14C9-48BC-BF78-7186CB341A11}" srcOrd="0" destOrd="0" presId="urn:microsoft.com/office/officeart/2005/8/layout/cycle7"/>
    <dgm:cxn modelId="{EB7890C5-81C0-4820-A97D-4C9FEF2A769C}" type="presOf" srcId="{15CB3521-9C6E-4535-A015-859730EB4D6A}" destId="{35A27684-4142-481E-85D7-A614BAF00C18}" srcOrd="1" destOrd="0" presId="urn:microsoft.com/office/officeart/2005/8/layout/cycle7"/>
    <dgm:cxn modelId="{D2889BFC-02AB-43CB-B0D5-EBF4A80CA90D}" type="presOf" srcId="{3F3DC20B-15F6-4BC9-BCEE-DEB0DD6E17F9}" destId="{BBE0072F-72A9-4F2C-B748-3DE568CFA46F}" srcOrd="0" destOrd="0" presId="urn:microsoft.com/office/officeart/2005/8/layout/cycle7"/>
    <dgm:cxn modelId="{0981508E-F27A-4058-AED5-E15CA2D473AD}" type="presParOf" srcId="{A25E1A3E-DDCE-4239-8E8F-CABF7DCC9432}" destId="{BBE0072F-72A9-4F2C-B748-3DE568CFA46F}" srcOrd="0" destOrd="0" presId="urn:microsoft.com/office/officeart/2005/8/layout/cycle7"/>
    <dgm:cxn modelId="{ED6235B5-F8E8-4CDA-A49A-FD549D58F5F0}" type="presParOf" srcId="{A25E1A3E-DDCE-4239-8E8F-CABF7DCC9432}" destId="{1656C5BA-8CA2-48C4-85B1-872F4263F2F5}" srcOrd="1" destOrd="0" presId="urn:microsoft.com/office/officeart/2005/8/layout/cycle7"/>
    <dgm:cxn modelId="{E30A5620-CC53-472B-8473-F831A8ADB570}" type="presParOf" srcId="{1656C5BA-8CA2-48C4-85B1-872F4263F2F5}" destId="{35A27684-4142-481E-85D7-A614BAF00C18}" srcOrd="0" destOrd="0" presId="urn:microsoft.com/office/officeart/2005/8/layout/cycle7"/>
    <dgm:cxn modelId="{BEB061E6-995C-4CD4-B100-F263BE8858CA}" type="presParOf" srcId="{A25E1A3E-DDCE-4239-8E8F-CABF7DCC9432}" destId="{7C72AB78-14C9-48BC-BF78-7186CB341A11}" srcOrd="2" destOrd="0" presId="urn:microsoft.com/office/officeart/2005/8/layout/cycle7"/>
    <dgm:cxn modelId="{C8C131BF-BB29-4B52-ABEC-7EF49FCD9E57}" type="presParOf" srcId="{A25E1A3E-DDCE-4239-8E8F-CABF7DCC9432}" destId="{68E347CB-1C51-4F20-9B5F-71816AEECE98}" srcOrd="3" destOrd="0" presId="urn:microsoft.com/office/officeart/2005/8/layout/cycle7"/>
    <dgm:cxn modelId="{37C6FB93-3DA7-4313-B071-244F4E00FE33}" type="presParOf" srcId="{68E347CB-1C51-4F20-9B5F-71816AEECE98}" destId="{3AE6327E-1434-4DD5-9136-BBE6A00097F5}" srcOrd="0" destOrd="0" presId="urn:microsoft.com/office/officeart/2005/8/layout/cycle7"/>
    <dgm:cxn modelId="{E93FF067-E3A7-4822-AC96-3C6E094470EC}" type="presParOf" srcId="{A25E1A3E-DDCE-4239-8E8F-CABF7DCC9432}" destId="{AFFC1B55-A6ED-46D6-BC1D-B04A1A2E0610}" srcOrd="4" destOrd="0" presId="urn:microsoft.com/office/officeart/2005/8/layout/cycle7"/>
    <dgm:cxn modelId="{FB355634-BA02-47D5-95DA-7A8AAB25C22E}" type="presParOf" srcId="{A25E1A3E-DDCE-4239-8E8F-CABF7DCC9432}" destId="{2378B444-2109-4B11-95C4-94ED61D80469}" srcOrd="5" destOrd="0" presId="urn:microsoft.com/office/officeart/2005/8/layout/cycle7"/>
    <dgm:cxn modelId="{D442A9D9-BDD0-4890-878F-B03C24787E7B}" type="presParOf" srcId="{2378B444-2109-4B11-95C4-94ED61D80469}" destId="{CEF87455-BA72-45BB-9E28-CFC658CBDDAF}" srcOrd="0" destOrd="0" presId="urn:microsoft.com/office/officeart/2005/8/layout/cycle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EF9343-8DFA-4DB2-A392-D3B6EFDA639E}" type="doc">
      <dgm:prSet loTypeId="urn:microsoft.com/office/officeart/2005/8/layout/default" loCatId="list" qsTypeId="urn:microsoft.com/office/officeart/2005/8/quickstyle/3d5" qsCatId="3D" csTypeId="urn:microsoft.com/office/officeart/2005/8/colors/accent1_2" csCatId="accent1" phldr="1"/>
      <dgm:spPr/>
      <dgm:t>
        <a:bodyPr/>
        <a:lstStyle/>
        <a:p>
          <a:endParaRPr lang="pl-PL"/>
        </a:p>
      </dgm:t>
    </dgm:pt>
    <dgm:pt modelId="{94AF70D3-5EE9-4552-9C62-8456CB8F90B6}">
      <dgm:prSet phldrT="[Tekst]"/>
      <dgm:spPr/>
      <dgm:t>
        <a:bodyPr/>
        <a:lstStyle/>
        <a:p>
          <a:r>
            <a:rPr lang="pl-PL" dirty="0"/>
            <a:t>Pracownicy uprawnieni do elastycznej organizacji czasu pracy </a:t>
          </a:r>
        </a:p>
      </dgm:t>
    </dgm:pt>
    <dgm:pt modelId="{B3C96214-0C13-478B-B976-A36ED60722A1}" type="parTrans" cxnId="{B26B52A5-F54A-4161-8936-895AB6569752}">
      <dgm:prSet/>
      <dgm:spPr/>
      <dgm:t>
        <a:bodyPr/>
        <a:lstStyle/>
        <a:p>
          <a:endParaRPr lang="pl-PL"/>
        </a:p>
      </dgm:t>
    </dgm:pt>
    <dgm:pt modelId="{77983411-2AD6-4D91-9402-AFCD470C8C46}" type="sibTrans" cxnId="{B26B52A5-F54A-4161-8936-895AB6569752}">
      <dgm:prSet/>
      <dgm:spPr/>
      <dgm:t>
        <a:bodyPr/>
        <a:lstStyle/>
        <a:p>
          <a:endParaRPr lang="pl-PL"/>
        </a:p>
      </dgm:t>
    </dgm:pt>
    <dgm:pt modelId="{8899E192-99B7-459E-99A4-C625941206F6}">
      <dgm:prSet phldrT="[Tekst]"/>
      <dgm:spPr>
        <a:solidFill>
          <a:srgbClr val="002060"/>
        </a:solidFill>
      </dgm:spPr>
      <dgm:t>
        <a:bodyPr/>
        <a:lstStyle/>
        <a:p>
          <a:r>
            <a:rPr lang="pl-PL" dirty="0"/>
            <a:t>Pracownicy mający obowiązki rodzinne </a:t>
          </a:r>
        </a:p>
      </dgm:t>
    </dgm:pt>
    <dgm:pt modelId="{31D59D3A-9A41-4F92-8663-BCE629BB23D9}" type="parTrans" cxnId="{77249235-B5EC-4813-82D6-C628A50E5361}">
      <dgm:prSet/>
      <dgm:spPr/>
      <dgm:t>
        <a:bodyPr/>
        <a:lstStyle/>
        <a:p>
          <a:endParaRPr lang="pl-PL"/>
        </a:p>
      </dgm:t>
    </dgm:pt>
    <dgm:pt modelId="{0374C440-D593-42DF-9172-399363B9C77B}" type="sibTrans" cxnId="{77249235-B5EC-4813-82D6-C628A50E5361}">
      <dgm:prSet/>
      <dgm:spPr/>
      <dgm:t>
        <a:bodyPr/>
        <a:lstStyle/>
        <a:p>
          <a:endParaRPr lang="pl-PL"/>
        </a:p>
      </dgm:t>
    </dgm:pt>
    <dgm:pt modelId="{2C547AC1-141B-4489-89BA-13D819E7B856}">
      <dgm:prSet phldrT="[Tekst]"/>
      <dgm:spPr>
        <a:solidFill>
          <a:schemeClr val="accent4">
            <a:lumMod val="50000"/>
          </a:schemeClr>
        </a:solidFill>
      </dgm:spPr>
      <dgm:t>
        <a:bodyPr/>
        <a:lstStyle/>
        <a:p>
          <a:r>
            <a:rPr lang="pl-PL" dirty="0"/>
            <a:t>Pracownicy z orzeczeniem o niepełnosprawności oraz opiekunowie osób z  niepełnosprawnością </a:t>
          </a:r>
        </a:p>
      </dgm:t>
    </dgm:pt>
    <dgm:pt modelId="{431F4B58-AA91-486E-958E-2F59123494DB}" type="parTrans" cxnId="{EEF0ADD6-93BB-4B34-8875-2BBD7B945C3B}">
      <dgm:prSet/>
      <dgm:spPr/>
      <dgm:t>
        <a:bodyPr/>
        <a:lstStyle/>
        <a:p>
          <a:endParaRPr lang="pl-PL"/>
        </a:p>
      </dgm:t>
    </dgm:pt>
    <dgm:pt modelId="{3E7E07AE-2A11-43C1-9C09-CC1638F3E6A7}" type="sibTrans" cxnId="{EEF0ADD6-93BB-4B34-8875-2BBD7B945C3B}">
      <dgm:prSet/>
      <dgm:spPr/>
      <dgm:t>
        <a:bodyPr/>
        <a:lstStyle/>
        <a:p>
          <a:endParaRPr lang="pl-PL"/>
        </a:p>
      </dgm:t>
    </dgm:pt>
    <dgm:pt modelId="{61B370D8-BFB4-4E8D-B552-E7E8B01160FD}">
      <dgm:prSet phldrT="[Tekst]"/>
      <dgm:spPr>
        <a:solidFill>
          <a:schemeClr val="accent1">
            <a:lumMod val="50000"/>
          </a:schemeClr>
        </a:solidFill>
      </dgm:spPr>
      <dgm:t>
        <a:bodyPr/>
        <a:lstStyle/>
        <a:p>
          <a:r>
            <a:rPr lang="pl-PL" dirty="0"/>
            <a:t>Kobiety w ciąży oraz karmiące dziecko piersią </a:t>
          </a:r>
        </a:p>
      </dgm:t>
    </dgm:pt>
    <dgm:pt modelId="{ECBAF9A0-0878-44AF-A9F3-1E93B4CCDF74}" type="parTrans" cxnId="{4AB81B9F-88EE-4368-B028-389AB4FEBCB4}">
      <dgm:prSet/>
      <dgm:spPr/>
      <dgm:t>
        <a:bodyPr/>
        <a:lstStyle/>
        <a:p>
          <a:endParaRPr lang="pl-PL"/>
        </a:p>
      </dgm:t>
    </dgm:pt>
    <dgm:pt modelId="{5A5BB2EB-45A3-4E38-9105-965494AE5081}" type="sibTrans" cxnId="{4AB81B9F-88EE-4368-B028-389AB4FEBCB4}">
      <dgm:prSet/>
      <dgm:spPr/>
      <dgm:t>
        <a:bodyPr/>
        <a:lstStyle/>
        <a:p>
          <a:endParaRPr lang="pl-PL"/>
        </a:p>
      </dgm:t>
    </dgm:pt>
    <dgm:pt modelId="{7F76537B-5683-4FD6-8A11-77AD19CB2FFA}">
      <dgm:prSet phldrT="[Tekst]"/>
      <dgm:spPr>
        <a:solidFill>
          <a:schemeClr val="accent6">
            <a:lumMod val="50000"/>
          </a:schemeClr>
        </a:solidFill>
      </dgm:spPr>
      <dgm:t>
        <a:bodyPr/>
        <a:lstStyle/>
        <a:p>
          <a:r>
            <a:rPr lang="pl-PL" dirty="0"/>
            <a:t>Pracownicy – działacze związkowi </a:t>
          </a:r>
        </a:p>
      </dgm:t>
    </dgm:pt>
    <dgm:pt modelId="{A15BE4B8-63A7-49B6-8ECF-C3B0523CCB98}" type="parTrans" cxnId="{8A5EF41F-4F3F-4C5B-8CEB-AAF80F7D9489}">
      <dgm:prSet/>
      <dgm:spPr/>
      <dgm:t>
        <a:bodyPr/>
        <a:lstStyle/>
        <a:p>
          <a:endParaRPr lang="pl-PL"/>
        </a:p>
      </dgm:t>
    </dgm:pt>
    <dgm:pt modelId="{D952F770-098E-42BC-9C21-770AFE1F60A5}" type="sibTrans" cxnId="{8A5EF41F-4F3F-4C5B-8CEB-AAF80F7D9489}">
      <dgm:prSet/>
      <dgm:spPr/>
      <dgm:t>
        <a:bodyPr/>
        <a:lstStyle/>
        <a:p>
          <a:endParaRPr lang="pl-PL"/>
        </a:p>
      </dgm:t>
    </dgm:pt>
    <dgm:pt modelId="{CD2EEFB3-9906-4D18-BE7C-1A91AE55D3A9}" type="pres">
      <dgm:prSet presAssocID="{7AEF9343-8DFA-4DB2-A392-D3B6EFDA639E}" presName="diagram" presStyleCnt="0">
        <dgm:presLayoutVars>
          <dgm:dir/>
          <dgm:resizeHandles val="exact"/>
        </dgm:presLayoutVars>
      </dgm:prSet>
      <dgm:spPr/>
    </dgm:pt>
    <dgm:pt modelId="{38539E9F-4E19-4136-8DB5-BA0A8C0B9CD1}" type="pres">
      <dgm:prSet presAssocID="{94AF70D3-5EE9-4552-9C62-8456CB8F90B6}" presName="node" presStyleLbl="node1" presStyleIdx="0" presStyleCnt="5">
        <dgm:presLayoutVars>
          <dgm:bulletEnabled val="1"/>
        </dgm:presLayoutVars>
      </dgm:prSet>
      <dgm:spPr/>
    </dgm:pt>
    <dgm:pt modelId="{6ED7A993-2B22-487C-916B-16734A76D30D}" type="pres">
      <dgm:prSet presAssocID="{77983411-2AD6-4D91-9402-AFCD470C8C46}" presName="sibTrans" presStyleCnt="0"/>
      <dgm:spPr/>
    </dgm:pt>
    <dgm:pt modelId="{7C81E08A-4336-4A96-8988-1D7501903B13}" type="pres">
      <dgm:prSet presAssocID="{8899E192-99B7-459E-99A4-C625941206F6}" presName="node" presStyleLbl="node1" presStyleIdx="1" presStyleCnt="5">
        <dgm:presLayoutVars>
          <dgm:bulletEnabled val="1"/>
        </dgm:presLayoutVars>
      </dgm:prSet>
      <dgm:spPr/>
    </dgm:pt>
    <dgm:pt modelId="{17FE1C55-5D25-498B-8259-1EEAFE6D0F54}" type="pres">
      <dgm:prSet presAssocID="{0374C440-D593-42DF-9172-399363B9C77B}" presName="sibTrans" presStyleCnt="0"/>
      <dgm:spPr/>
    </dgm:pt>
    <dgm:pt modelId="{BA3CDE2F-056D-420B-B446-9860B60C6C81}" type="pres">
      <dgm:prSet presAssocID="{2C547AC1-141B-4489-89BA-13D819E7B856}" presName="node" presStyleLbl="node1" presStyleIdx="2" presStyleCnt="5">
        <dgm:presLayoutVars>
          <dgm:bulletEnabled val="1"/>
        </dgm:presLayoutVars>
      </dgm:prSet>
      <dgm:spPr/>
    </dgm:pt>
    <dgm:pt modelId="{0B118A56-BA4D-4B9B-B48A-B74F46BD81A1}" type="pres">
      <dgm:prSet presAssocID="{3E7E07AE-2A11-43C1-9C09-CC1638F3E6A7}" presName="sibTrans" presStyleCnt="0"/>
      <dgm:spPr/>
    </dgm:pt>
    <dgm:pt modelId="{D871AF9A-9F0F-4C99-B0B8-731259E574B4}" type="pres">
      <dgm:prSet presAssocID="{61B370D8-BFB4-4E8D-B552-E7E8B01160FD}" presName="node" presStyleLbl="node1" presStyleIdx="3" presStyleCnt="5">
        <dgm:presLayoutVars>
          <dgm:bulletEnabled val="1"/>
        </dgm:presLayoutVars>
      </dgm:prSet>
      <dgm:spPr/>
    </dgm:pt>
    <dgm:pt modelId="{023AC520-B794-4B6A-944F-9530B2E60F20}" type="pres">
      <dgm:prSet presAssocID="{5A5BB2EB-45A3-4E38-9105-965494AE5081}" presName="sibTrans" presStyleCnt="0"/>
      <dgm:spPr/>
    </dgm:pt>
    <dgm:pt modelId="{CFFD0F3C-1AFB-4C2E-854B-47457615FB83}" type="pres">
      <dgm:prSet presAssocID="{7F76537B-5683-4FD6-8A11-77AD19CB2FFA}" presName="node" presStyleLbl="node1" presStyleIdx="4" presStyleCnt="5">
        <dgm:presLayoutVars>
          <dgm:bulletEnabled val="1"/>
        </dgm:presLayoutVars>
      </dgm:prSet>
      <dgm:spPr/>
    </dgm:pt>
  </dgm:ptLst>
  <dgm:cxnLst>
    <dgm:cxn modelId="{8A5EF41F-4F3F-4C5B-8CEB-AAF80F7D9489}" srcId="{7AEF9343-8DFA-4DB2-A392-D3B6EFDA639E}" destId="{7F76537B-5683-4FD6-8A11-77AD19CB2FFA}" srcOrd="4" destOrd="0" parTransId="{A15BE4B8-63A7-49B6-8ECF-C3B0523CCB98}" sibTransId="{D952F770-098E-42BC-9C21-770AFE1F60A5}"/>
    <dgm:cxn modelId="{77249235-B5EC-4813-82D6-C628A50E5361}" srcId="{7AEF9343-8DFA-4DB2-A392-D3B6EFDA639E}" destId="{8899E192-99B7-459E-99A4-C625941206F6}" srcOrd="1" destOrd="0" parTransId="{31D59D3A-9A41-4F92-8663-BCE629BB23D9}" sibTransId="{0374C440-D593-42DF-9172-399363B9C77B}"/>
    <dgm:cxn modelId="{43C45F75-4B13-4C92-B1A0-1052810D4D61}" type="presOf" srcId="{2C547AC1-141B-4489-89BA-13D819E7B856}" destId="{BA3CDE2F-056D-420B-B446-9860B60C6C81}" srcOrd="0" destOrd="0" presId="urn:microsoft.com/office/officeart/2005/8/layout/default"/>
    <dgm:cxn modelId="{90E3487B-EB49-4840-851A-B61DE5133565}" type="presOf" srcId="{7AEF9343-8DFA-4DB2-A392-D3B6EFDA639E}" destId="{CD2EEFB3-9906-4D18-BE7C-1A91AE55D3A9}" srcOrd="0" destOrd="0" presId="urn:microsoft.com/office/officeart/2005/8/layout/default"/>
    <dgm:cxn modelId="{4CD1E386-7603-4CD0-9BA5-CAAD3FCA7A6C}" type="presOf" srcId="{7F76537B-5683-4FD6-8A11-77AD19CB2FFA}" destId="{CFFD0F3C-1AFB-4C2E-854B-47457615FB83}" srcOrd="0" destOrd="0" presId="urn:microsoft.com/office/officeart/2005/8/layout/default"/>
    <dgm:cxn modelId="{0CD2FF91-16F8-4C7D-B100-4B88FC0DC359}" type="presOf" srcId="{94AF70D3-5EE9-4552-9C62-8456CB8F90B6}" destId="{38539E9F-4E19-4136-8DB5-BA0A8C0B9CD1}" srcOrd="0" destOrd="0" presId="urn:microsoft.com/office/officeart/2005/8/layout/default"/>
    <dgm:cxn modelId="{4AB81B9F-88EE-4368-B028-389AB4FEBCB4}" srcId="{7AEF9343-8DFA-4DB2-A392-D3B6EFDA639E}" destId="{61B370D8-BFB4-4E8D-B552-E7E8B01160FD}" srcOrd="3" destOrd="0" parTransId="{ECBAF9A0-0878-44AF-A9F3-1E93B4CCDF74}" sibTransId="{5A5BB2EB-45A3-4E38-9105-965494AE5081}"/>
    <dgm:cxn modelId="{B26B52A5-F54A-4161-8936-895AB6569752}" srcId="{7AEF9343-8DFA-4DB2-A392-D3B6EFDA639E}" destId="{94AF70D3-5EE9-4552-9C62-8456CB8F90B6}" srcOrd="0" destOrd="0" parTransId="{B3C96214-0C13-478B-B976-A36ED60722A1}" sibTransId="{77983411-2AD6-4D91-9402-AFCD470C8C46}"/>
    <dgm:cxn modelId="{7E597CD5-1B46-4630-BC81-55EE18FA8E31}" type="presOf" srcId="{8899E192-99B7-459E-99A4-C625941206F6}" destId="{7C81E08A-4336-4A96-8988-1D7501903B13}" srcOrd="0" destOrd="0" presId="urn:microsoft.com/office/officeart/2005/8/layout/default"/>
    <dgm:cxn modelId="{EEF0ADD6-93BB-4B34-8875-2BBD7B945C3B}" srcId="{7AEF9343-8DFA-4DB2-A392-D3B6EFDA639E}" destId="{2C547AC1-141B-4489-89BA-13D819E7B856}" srcOrd="2" destOrd="0" parTransId="{431F4B58-AA91-486E-958E-2F59123494DB}" sibTransId="{3E7E07AE-2A11-43C1-9C09-CC1638F3E6A7}"/>
    <dgm:cxn modelId="{8E1B9BF2-A514-47AF-959F-BAA8C2833D9C}" type="presOf" srcId="{61B370D8-BFB4-4E8D-B552-E7E8B01160FD}" destId="{D871AF9A-9F0F-4C99-B0B8-731259E574B4}" srcOrd="0" destOrd="0" presId="urn:microsoft.com/office/officeart/2005/8/layout/default"/>
    <dgm:cxn modelId="{88128A43-A0E8-4C4A-870E-593A03FBBAE8}" type="presParOf" srcId="{CD2EEFB3-9906-4D18-BE7C-1A91AE55D3A9}" destId="{38539E9F-4E19-4136-8DB5-BA0A8C0B9CD1}" srcOrd="0" destOrd="0" presId="urn:microsoft.com/office/officeart/2005/8/layout/default"/>
    <dgm:cxn modelId="{836D673B-A43C-4758-B945-4717B758257E}" type="presParOf" srcId="{CD2EEFB3-9906-4D18-BE7C-1A91AE55D3A9}" destId="{6ED7A993-2B22-487C-916B-16734A76D30D}" srcOrd="1" destOrd="0" presId="urn:microsoft.com/office/officeart/2005/8/layout/default"/>
    <dgm:cxn modelId="{06828ACF-F3E0-44DA-B137-128FFF586B5C}" type="presParOf" srcId="{CD2EEFB3-9906-4D18-BE7C-1A91AE55D3A9}" destId="{7C81E08A-4336-4A96-8988-1D7501903B13}" srcOrd="2" destOrd="0" presId="urn:microsoft.com/office/officeart/2005/8/layout/default"/>
    <dgm:cxn modelId="{B985A69F-9005-4FAA-A062-DEC8AB77855C}" type="presParOf" srcId="{CD2EEFB3-9906-4D18-BE7C-1A91AE55D3A9}" destId="{17FE1C55-5D25-498B-8259-1EEAFE6D0F54}" srcOrd="3" destOrd="0" presId="urn:microsoft.com/office/officeart/2005/8/layout/default"/>
    <dgm:cxn modelId="{260C53BB-8E3F-404E-B6D9-B0C19AAD2FD6}" type="presParOf" srcId="{CD2EEFB3-9906-4D18-BE7C-1A91AE55D3A9}" destId="{BA3CDE2F-056D-420B-B446-9860B60C6C81}" srcOrd="4" destOrd="0" presId="urn:microsoft.com/office/officeart/2005/8/layout/default"/>
    <dgm:cxn modelId="{900757CB-790F-43CA-9511-9DC6C6E8AA8B}" type="presParOf" srcId="{CD2EEFB3-9906-4D18-BE7C-1A91AE55D3A9}" destId="{0B118A56-BA4D-4B9B-B48A-B74F46BD81A1}" srcOrd="5" destOrd="0" presId="urn:microsoft.com/office/officeart/2005/8/layout/default"/>
    <dgm:cxn modelId="{38F04F91-F266-4C1E-8969-2623F6868E23}" type="presParOf" srcId="{CD2EEFB3-9906-4D18-BE7C-1A91AE55D3A9}" destId="{D871AF9A-9F0F-4C99-B0B8-731259E574B4}" srcOrd="6" destOrd="0" presId="urn:microsoft.com/office/officeart/2005/8/layout/default"/>
    <dgm:cxn modelId="{E8652DDC-D5C2-4726-AA6C-78065DE238D8}" type="presParOf" srcId="{CD2EEFB3-9906-4D18-BE7C-1A91AE55D3A9}" destId="{023AC520-B794-4B6A-944F-9530B2E60F20}" srcOrd="7" destOrd="0" presId="urn:microsoft.com/office/officeart/2005/8/layout/default"/>
    <dgm:cxn modelId="{CA9F075A-080F-43B4-8796-E8916D748672}" type="presParOf" srcId="{CD2EEFB3-9906-4D18-BE7C-1A91AE55D3A9}" destId="{CFFD0F3C-1AFB-4C2E-854B-47457615FB83}"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B48BEE-20D9-4D99-B9E8-19DF40219B1C}" type="doc">
      <dgm:prSet loTypeId="urn:microsoft.com/office/officeart/2005/8/layout/process1" loCatId="process" qsTypeId="urn:microsoft.com/office/officeart/2005/8/quickstyle/simple1" qsCatId="simple" csTypeId="urn:microsoft.com/office/officeart/2005/8/colors/accent1_2" csCatId="accent1" phldr="1"/>
      <dgm:spPr/>
    </dgm:pt>
    <dgm:pt modelId="{6622946E-90A8-4402-B4AF-900AD549D2B8}">
      <dgm:prSet phldrT="[Tekst]"/>
      <dgm:spPr/>
      <dgm:t>
        <a:bodyPr/>
        <a:lstStyle/>
        <a:p>
          <a:r>
            <a:rPr lang="pl-PL" dirty="0"/>
            <a:t>Pracownik odmówił przyjęcia nowych warunków pracy i płacy. </a:t>
          </a:r>
        </a:p>
      </dgm:t>
    </dgm:pt>
    <dgm:pt modelId="{ACF3E215-7197-47AD-A15A-4ECE4E3D0417}" type="parTrans" cxnId="{636752C7-5F5D-4565-A81A-FB7E9FC1F3D0}">
      <dgm:prSet/>
      <dgm:spPr/>
      <dgm:t>
        <a:bodyPr/>
        <a:lstStyle/>
        <a:p>
          <a:endParaRPr lang="pl-PL"/>
        </a:p>
      </dgm:t>
    </dgm:pt>
    <dgm:pt modelId="{01168F8E-8D04-4D54-95DE-8034A0B00B49}" type="sibTrans" cxnId="{636752C7-5F5D-4565-A81A-FB7E9FC1F3D0}">
      <dgm:prSet/>
      <dgm:spPr/>
      <dgm:t>
        <a:bodyPr/>
        <a:lstStyle/>
        <a:p>
          <a:endParaRPr lang="pl-PL"/>
        </a:p>
      </dgm:t>
    </dgm:pt>
    <dgm:pt modelId="{D1200233-41D6-47FC-8B5A-24DF19BDA996}">
      <dgm:prSet phldrT="[Tekst]"/>
      <dgm:spPr>
        <a:solidFill>
          <a:srgbClr val="C00000"/>
        </a:solidFill>
      </dgm:spPr>
      <dgm:t>
        <a:bodyPr/>
        <a:lstStyle/>
        <a:p>
          <a:r>
            <a:rPr lang="pl-PL" dirty="0"/>
            <a:t>Umowa o pracę ulega rozwiązaniu z upływem okresu wypowiedzenia. </a:t>
          </a:r>
        </a:p>
      </dgm:t>
    </dgm:pt>
    <dgm:pt modelId="{71DFD242-E041-4CA7-B7C0-FE12CE44C329}" type="parTrans" cxnId="{16F87F5D-4601-42F3-A983-A9BA89516C09}">
      <dgm:prSet/>
      <dgm:spPr/>
      <dgm:t>
        <a:bodyPr/>
        <a:lstStyle/>
        <a:p>
          <a:endParaRPr lang="pl-PL"/>
        </a:p>
      </dgm:t>
    </dgm:pt>
    <dgm:pt modelId="{CE9C0C9A-F6AE-4920-A734-88F0FB0063D1}" type="sibTrans" cxnId="{16F87F5D-4601-42F3-A983-A9BA89516C09}">
      <dgm:prSet/>
      <dgm:spPr/>
      <dgm:t>
        <a:bodyPr/>
        <a:lstStyle/>
        <a:p>
          <a:endParaRPr lang="pl-PL"/>
        </a:p>
      </dgm:t>
    </dgm:pt>
    <dgm:pt modelId="{85976BFE-1F9A-4314-825E-F1561FBAF06D}" type="pres">
      <dgm:prSet presAssocID="{E2B48BEE-20D9-4D99-B9E8-19DF40219B1C}" presName="Name0" presStyleCnt="0">
        <dgm:presLayoutVars>
          <dgm:dir/>
          <dgm:resizeHandles val="exact"/>
        </dgm:presLayoutVars>
      </dgm:prSet>
      <dgm:spPr/>
    </dgm:pt>
    <dgm:pt modelId="{96C6DE49-90AE-4C4A-A843-04796465BDFD}" type="pres">
      <dgm:prSet presAssocID="{6622946E-90A8-4402-B4AF-900AD549D2B8}" presName="node" presStyleLbl="node1" presStyleIdx="0" presStyleCnt="2">
        <dgm:presLayoutVars>
          <dgm:bulletEnabled val="1"/>
        </dgm:presLayoutVars>
      </dgm:prSet>
      <dgm:spPr/>
    </dgm:pt>
    <dgm:pt modelId="{300BD64D-AD25-43AC-BA8A-F1D3EEB89134}" type="pres">
      <dgm:prSet presAssocID="{01168F8E-8D04-4D54-95DE-8034A0B00B49}" presName="sibTrans" presStyleLbl="sibTrans2D1" presStyleIdx="0" presStyleCnt="1"/>
      <dgm:spPr/>
    </dgm:pt>
    <dgm:pt modelId="{CB970390-9279-45AD-AF79-1AD8DA3A7F38}" type="pres">
      <dgm:prSet presAssocID="{01168F8E-8D04-4D54-95DE-8034A0B00B49}" presName="connectorText" presStyleLbl="sibTrans2D1" presStyleIdx="0" presStyleCnt="1"/>
      <dgm:spPr/>
    </dgm:pt>
    <dgm:pt modelId="{F0FCAEDF-FA95-4FD1-8109-C09B1EE8D144}" type="pres">
      <dgm:prSet presAssocID="{D1200233-41D6-47FC-8B5A-24DF19BDA996}" presName="node" presStyleLbl="node1" presStyleIdx="1" presStyleCnt="2">
        <dgm:presLayoutVars>
          <dgm:bulletEnabled val="1"/>
        </dgm:presLayoutVars>
      </dgm:prSet>
      <dgm:spPr/>
    </dgm:pt>
  </dgm:ptLst>
  <dgm:cxnLst>
    <dgm:cxn modelId="{16F87F5D-4601-42F3-A983-A9BA89516C09}" srcId="{E2B48BEE-20D9-4D99-B9E8-19DF40219B1C}" destId="{D1200233-41D6-47FC-8B5A-24DF19BDA996}" srcOrd="1" destOrd="0" parTransId="{71DFD242-E041-4CA7-B7C0-FE12CE44C329}" sibTransId="{CE9C0C9A-F6AE-4920-A734-88F0FB0063D1}"/>
    <dgm:cxn modelId="{7F20D66F-1788-4214-A2D6-ABE0DD878CAA}" type="presOf" srcId="{6622946E-90A8-4402-B4AF-900AD549D2B8}" destId="{96C6DE49-90AE-4C4A-A843-04796465BDFD}" srcOrd="0" destOrd="0" presId="urn:microsoft.com/office/officeart/2005/8/layout/process1"/>
    <dgm:cxn modelId="{2E449D9F-B6FE-489A-B993-8C94A3B358E5}" type="presOf" srcId="{D1200233-41D6-47FC-8B5A-24DF19BDA996}" destId="{F0FCAEDF-FA95-4FD1-8109-C09B1EE8D144}" srcOrd="0" destOrd="0" presId="urn:microsoft.com/office/officeart/2005/8/layout/process1"/>
    <dgm:cxn modelId="{9DFAA5A5-44E7-4084-8B94-507C68966F40}" type="presOf" srcId="{E2B48BEE-20D9-4D99-B9E8-19DF40219B1C}" destId="{85976BFE-1F9A-4314-825E-F1561FBAF06D}" srcOrd="0" destOrd="0" presId="urn:microsoft.com/office/officeart/2005/8/layout/process1"/>
    <dgm:cxn modelId="{2DDD31B4-1035-4347-896E-C19F35F4B121}" type="presOf" srcId="{01168F8E-8D04-4D54-95DE-8034A0B00B49}" destId="{CB970390-9279-45AD-AF79-1AD8DA3A7F38}" srcOrd="1" destOrd="0" presId="urn:microsoft.com/office/officeart/2005/8/layout/process1"/>
    <dgm:cxn modelId="{636752C7-5F5D-4565-A81A-FB7E9FC1F3D0}" srcId="{E2B48BEE-20D9-4D99-B9E8-19DF40219B1C}" destId="{6622946E-90A8-4402-B4AF-900AD549D2B8}" srcOrd="0" destOrd="0" parTransId="{ACF3E215-7197-47AD-A15A-4ECE4E3D0417}" sibTransId="{01168F8E-8D04-4D54-95DE-8034A0B00B49}"/>
    <dgm:cxn modelId="{630718E7-2C0F-43D8-9871-2508EC74AA2A}" type="presOf" srcId="{01168F8E-8D04-4D54-95DE-8034A0B00B49}" destId="{300BD64D-AD25-43AC-BA8A-F1D3EEB89134}" srcOrd="0" destOrd="0" presId="urn:microsoft.com/office/officeart/2005/8/layout/process1"/>
    <dgm:cxn modelId="{FD48AEF1-F76A-482C-9133-42CD5D979596}" type="presParOf" srcId="{85976BFE-1F9A-4314-825E-F1561FBAF06D}" destId="{96C6DE49-90AE-4C4A-A843-04796465BDFD}" srcOrd="0" destOrd="0" presId="urn:microsoft.com/office/officeart/2005/8/layout/process1"/>
    <dgm:cxn modelId="{9C333706-8549-43EF-920C-50C49C5CD579}" type="presParOf" srcId="{85976BFE-1F9A-4314-825E-F1561FBAF06D}" destId="{300BD64D-AD25-43AC-BA8A-F1D3EEB89134}" srcOrd="1" destOrd="0" presId="urn:microsoft.com/office/officeart/2005/8/layout/process1"/>
    <dgm:cxn modelId="{7DE8827C-1A56-4839-8D95-B6174DE530D4}" type="presParOf" srcId="{300BD64D-AD25-43AC-BA8A-F1D3EEB89134}" destId="{CB970390-9279-45AD-AF79-1AD8DA3A7F38}" srcOrd="0" destOrd="0" presId="urn:microsoft.com/office/officeart/2005/8/layout/process1"/>
    <dgm:cxn modelId="{2FAF0EF8-C349-4598-A40C-D67C30FF0151}" type="presParOf" srcId="{85976BFE-1F9A-4314-825E-F1561FBAF06D}" destId="{F0FCAEDF-FA95-4FD1-8109-C09B1EE8D144}"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3EE2E4-39EA-4B08-B1BD-44B4DCE4EC6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l-PL"/>
        </a:p>
      </dgm:t>
    </dgm:pt>
    <dgm:pt modelId="{60A7F2E2-A716-46B5-9A12-07BC36894FD4}">
      <dgm:prSet phldrT="[Tekst]" custT="1"/>
      <dgm:spPr/>
      <dgm:t>
        <a:bodyPr/>
        <a:lstStyle/>
        <a:p>
          <a:r>
            <a:rPr lang="pl-PL" sz="2400" b="1" dirty="0"/>
            <a:t>Prawo do odprawy</a:t>
          </a:r>
          <a:r>
            <a:rPr lang="pl-PL" sz="1700" b="1" dirty="0"/>
            <a:t> </a:t>
          </a:r>
          <a:r>
            <a:rPr lang="pl-PL" sz="1700" dirty="0"/>
            <a:t>z tytułu rozwiązania stosunku pracy z przyczyn niedotyczących pracowników.</a:t>
          </a:r>
        </a:p>
      </dgm:t>
    </dgm:pt>
    <dgm:pt modelId="{74067003-0F6B-4806-B304-C2DDA5B89BCA}" type="parTrans" cxnId="{EC2144D7-D14A-4291-886E-3F293E32392E}">
      <dgm:prSet/>
      <dgm:spPr/>
      <dgm:t>
        <a:bodyPr/>
        <a:lstStyle/>
        <a:p>
          <a:endParaRPr lang="pl-PL"/>
        </a:p>
      </dgm:t>
    </dgm:pt>
    <dgm:pt modelId="{989083E3-E840-4A25-B02B-07FB65FB0787}" type="sibTrans" cxnId="{EC2144D7-D14A-4291-886E-3F293E32392E}">
      <dgm:prSet/>
      <dgm:spPr/>
      <dgm:t>
        <a:bodyPr/>
        <a:lstStyle/>
        <a:p>
          <a:endParaRPr lang="pl-PL"/>
        </a:p>
      </dgm:t>
    </dgm:pt>
    <dgm:pt modelId="{2CC32831-93F2-484F-B2C0-91F2C68CAED8}">
      <dgm:prSet phldrT="[Tekst]"/>
      <dgm:spPr/>
      <dgm:t>
        <a:bodyPr/>
        <a:lstStyle/>
        <a:p>
          <a:r>
            <a:rPr lang="pl-PL" dirty="0"/>
            <a:t>Wypowiedzenie zmieniające nastąpiło wyłącznie z  przyczyn niedotyczących pracowników.</a:t>
          </a:r>
        </a:p>
      </dgm:t>
    </dgm:pt>
    <dgm:pt modelId="{151D8D91-53D4-431E-94BA-384531F48C11}" type="parTrans" cxnId="{36B82376-AF87-43EA-BA91-CFCEFDE811F7}">
      <dgm:prSet/>
      <dgm:spPr/>
      <dgm:t>
        <a:bodyPr/>
        <a:lstStyle/>
        <a:p>
          <a:endParaRPr lang="pl-PL"/>
        </a:p>
      </dgm:t>
    </dgm:pt>
    <dgm:pt modelId="{BAAF12D1-B36E-40E9-B971-0FED1F5284AC}" type="sibTrans" cxnId="{36B82376-AF87-43EA-BA91-CFCEFDE811F7}">
      <dgm:prSet/>
      <dgm:spPr/>
      <dgm:t>
        <a:bodyPr/>
        <a:lstStyle/>
        <a:p>
          <a:endParaRPr lang="pl-PL"/>
        </a:p>
      </dgm:t>
    </dgm:pt>
    <dgm:pt modelId="{4F2291F4-0803-4403-A40A-F706B8B96412}">
      <dgm:prSet phldrT="[Tekst]"/>
      <dgm:spPr>
        <a:solidFill>
          <a:srgbClr val="C00000"/>
        </a:solidFill>
      </dgm:spPr>
      <dgm:t>
        <a:bodyPr/>
        <a:lstStyle/>
        <a:p>
          <a:r>
            <a:rPr lang="pl-PL" dirty="0"/>
            <a:t>Przyczyny wypowiedzenia zmieniającego: przyczyny niedotyczące pracowników + przyczyny dotyczące pracownika (np. </a:t>
          </a:r>
          <a:r>
            <a:rPr lang="pl-PL" dirty="0" err="1"/>
            <a:t>konfikt</a:t>
          </a:r>
          <a:r>
            <a:rPr lang="pl-PL" dirty="0"/>
            <a:t> pomiędzy współpracownikami)</a:t>
          </a:r>
        </a:p>
      </dgm:t>
    </dgm:pt>
    <dgm:pt modelId="{CF0829C2-A4F1-44BF-A26F-8A83189B732B}" type="parTrans" cxnId="{C853C588-C8C2-4BE6-80F7-463306855B09}">
      <dgm:prSet/>
      <dgm:spPr/>
      <dgm:t>
        <a:bodyPr/>
        <a:lstStyle/>
        <a:p>
          <a:endParaRPr lang="pl-PL"/>
        </a:p>
      </dgm:t>
    </dgm:pt>
    <dgm:pt modelId="{D6E41FFF-C4DC-4DB5-9472-7C8D0B243846}" type="sibTrans" cxnId="{C853C588-C8C2-4BE6-80F7-463306855B09}">
      <dgm:prSet/>
      <dgm:spPr/>
      <dgm:t>
        <a:bodyPr/>
        <a:lstStyle/>
        <a:p>
          <a:endParaRPr lang="pl-PL"/>
        </a:p>
      </dgm:t>
    </dgm:pt>
    <dgm:pt modelId="{62B3E815-9D5C-4FDB-8BD6-014FB39E1E5E}" type="pres">
      <dgm:prSet presAssocID="{983EE2E4-39EA-4B08-B1BD-44B4DCE4EC6B}" presName="hierChild1" presStyleCnt="0">
        <dgm:presLayoutVars>
          <dgm:orgChart val="1"/>
          <dgm:chPref val="1"/>
          <dgm:dir/>
          <dgm:animOne val="branch"/>
          <dgm:animLvl val="lvl"/>
          <dgm:resizeHandles/>
        </dgm:presLayoutVars>
      </dgm:prSet>
      <dgm:spPr/>
    </dgm:pt>
    <dgm:pt modelId="{997B98E5-D973-4ADF-B1DE-B1924AA1C931}" type="pres">
      <dgm:prSet presAssocID="{60A7F2E2-A716-46B5-9A12-07BC36894FD4}" presName="hierRoot1" presStyleCnt="0">
        <dgm:presLayoutVars>
          <dgm:hierBranch val="init"/>
        </dgm:presLayoutVars>
      </dgm:prSet>
      <dgm:spPr/>
    </dgm:pt>
    <dgm:pt modelId="{86621C6E-745A-4F78-AB9B-357EE89D3DAE}" type="pres">
      <dgm:prSet presAssocID="{60A7F2E2-A716-46B5-9A12-07BC36894FD4}" presName="rootComposite1" presStyleCnt="0"/>
      <dgm:spPr/>
    </dgm:pt>
    <dgm:pt modelId="{C4ACBCA0-1545-42B2-84FB-4BE0C8F9BFBE}" type="pres">
      <dgm:prSet presAssocID="{60A7F2E2-A716-46B5-9A12-07BC36894FD4}" presName="rootText1" presStyleLbl="node0" presStyleIdx="0" presStyleCnt="1">
        <dgm:presLayoutVars>
          <dgm:chPref val="3"/>
        </dgm:presLayoutVars>
      </dgm:prSet>
      <dgm:spPr/>
    </dgm:pt>
    <dgm:pt modelId="{B190513A-58AB-43D6-B8AE-4593671F9114}" type="pres">
      <dgm:prSet presAssocID="{60A7F2E2-A716-46B5-9A12-07BC36894FD4}" presName="rootConnector1" presStyleLbl="node1" presStyleIdx="0" presStyleCnt="0"/>
      <dgm:spPr/>
    </dgm:pt>
    <dgm:pt modelId="{6872E6DA-15A3-4AF9-BB97-0FFCB915DDFD}" type="pres">
      <dgm:prSet presAssocID="{60A7F2E2-A716-46B5-9A12-07BC36894FD4}" presName="hierChild2" presStyleCnt="0"/>
      <dgm:spPr/>
    </dgm:pt>
    <dgm:pt modelId="{9EED64BF-B7C8-4DF4-94F7-724B5FDA3004}" type="pres">
      <dgm:prSet presAssocID="{151D8D91-53D4-431E-94BA-384531F48C11}" presName="Name37" presStyleLbl="parChTrans1D2" presStyleIdx="0" presStyleCnt="2"/>
      <dgm:spPr/>
    </dgm:pt>
    <dgm:pt modelId="{E8C813C8-0BA2-4370-8FC9-2A08826327A4}" type="pres">
      <dgm:prSet presAssocID="{2CC32831-93F2-484F-B2C0-91F2C68CAED8}" presName="hierRoot2" presStyleCnt="0">
        <dgm:presLayoutVars>
          <dgm:hierBranch val="init"/>
        </dgm:presLayoutVars>
      </dgm:prSet>
      <dgm:spPr/>
    </dgm:pt>
    <dgm:pt modelId="{C829D0BB-6EAA-4755-9035-1B38EE05BD7E}" type="pres">
      <dgm:prSet presAssocID="{2CC32831-93F2-484F-B2C0-91F2C68CAED8}" presName="rootComposite" presStyleCnt="0"/>
      <dgm:spPr/>
    </dgm:pt>
    <dgm:pt modelId="{B75D11D0-327A-4A8E-98CC-4C4DAD989779}" type="pres">
      <dgm:prSet presAssocID="{2CC32831-93F2-484F-B2C0-91F2C68CAED8}" presName="rootText" presStyleLbl="node2" presStyleIdx="0" presStyleCnt="2">
        <dgm:presLayoutVars>
          <dgm:chPref val="3"/>
        </dgm:presLayoutVars>
      </dgm:prSet>
      <dgm:spPr/>
    </dgm:pt>
    <dgm:pt modelId="{33CC8E83-1288-43AC-830D-9CF1DA504575}" type="pres">
      <dgm:prSet presAssocID="{2CC32831-93F2-484F-B2C0-91F2C68CAED8}" presName="rootConnector" presStyleLbl="node2" presStyleIdx="0" presStyleCnt="2"/>
      <dgm:spPr/>
    </dgm:pt>
    <dgm:pt modelId="{FB313F91-99EE-49A7-AC19-9CDE245A97A9}" type="pres">
      <dgm:prSet presAssocID="{2CC32831-93F2-484F-B2C0-91F2C68CAED8}" presName="hierChild4" presStyleCnt="0"/>
      <dgm:spPr/>
    </dgm:pt>
    <dgm:pt modelId="{63A1B5AC-11F1-4D77-ADB3-2412FC1F104F}" type="pres">
      <dgm:prSet presAssocID="{2CC32831-93F2-484F-B2C0-91F2C68CAED8}" presName="hierChild5" presStyleCnt="0"/>
      <dgm:spPr/>
    </dgm:pt>
    <dgm:pt modelId="{798DC393-C406-4F4A-8BD8-7856FB582AF2}" type="pres">
      <dgm:prSet presAssocID="{CF0829C2-A4F1-44BF-A26F-8A83189B732B}" presName="Name37" presStyleLbl="parChTrans1D2" presStyleIdx="1" presStyleCnt="2"/>
      <dgm:spPr/>
    </dgm:pt>
    <dgm:pt modelId="{7E43AFDD-9C8D-41D6-8369-4BBBE071AD50}" type="pres">
      <dgm:prSet presAssocID="{4F2291F4-0803-4403-A40A-F706B8B96412}" presName="hierRoot2" presStyleCnt="0">
        <dgm:presLayoutVars>
          <dgm:hierBranch val="init"/>
        </dgm:presLayoutVars>
      </dgm:prSet>
      <dgm:spPr/>
    </dgm:pt>
    <dgm:pt modelId="{0ECDE112-8705-42F8-AD38-C37F8F339FC1}" type="pres">
      <dgm:prSet presAssocID="{4F2291F4-0803-4403-A40A-F706B8B96412}" presName="rootComposite" presStyleCnt="0"/>
      <dgm:spPr/>
    </dgm:pt>
    <dgm:pt modelId="{1FB13923-EA17-4360-8CE7-6074799564D0}" type="pres">
      <dgm:prSet presAssocID="{4F2291F4-0803-4403-A40A-F706B8B96412}" presName="rootText" presStyleLbl="node2" presStyleIdx="1" presStyleCnt="2">
        <dgm:presLayoutVars>
          <dgm:chPref val="3"/>
        </dgm:presLayoutVars>
      </dgm:prSet>
      <dgm:spPr/>
    </dgm:pt>
    <dgm:pt modelId="{D44EC311-8E72-4EEF-8A5E-DA08ADDC8284}" type="pres">
      <dgm:prSet presAssocID="{4F2291F4-0803-4403-A40A-F706B8B96412}" presName="rootConnector" presStyleLbl="node2" presStyleIdx="1" presStyleCnt="2"/>
      <dgm:spPr/>
    </dgm:pt>
    <dgm:pt modelId="{00EC511A-CC83-47DD-9AC2-21D4C9387194}" type="pres">
      <dgm:prSet presAssocID="{4F2291F4-0803-4403-A40A-F706B8B96412}" presName="hierChild4" presStyleCnt="0"/>
      <dgm:spPr/>
    </dgm:pt>
    <dgm:pt modelId="{742CD258-28D9-49E2-A491-D07EA76957D7}" type="pres">
      <dgm:prSet presAssocID="{4F2291F4-0803-4403-A40A-F706B8B96412}" presName="hierChild5" presStyleCnt="0"/>
      <dgm:spPr/>
    </dgm:pt>
    <dgm:pt modelId="{0DC2DAFC-A6F3-4D64-9E7A-A99D6AC98BA2}" type="pres">
      <dgm:prSet presAssocID="{60A7F2E2-A716-46B5-9A12-07BC36894FD4}" presName="hierChild3" presStyleCnt="0"/>
      <dgm:spPr/>
    </dgm:pt>
  </dgm:ptLst>
  <dgm:cxnLst>
    <dgm:cxn modelId="{6133C70D-3017-4EFA-8784-E88ACDA464BC}" type="presOf" srcId="{2CC32831-93F2-484F-B2C0-91F2C68CAED8}" destId="{33CC8E83-1288-43AC-830D-9CF1DA504575}" srcOrd="1" destOrd="0" presId="urn:microsoft.com/office/officeart/2005/8/layout/orgChart1"/>
    <dgm:cxn modelId="{27F17C1B-F583-43EE-B8EB-D9A299B0F08C}" type="presOf" srcId="{60A7F2E2-A716-46B5-9A12-07BC36894FD4}" destId="{C4ACBCA0-1545-42B2-84FB-4BE0C8F9BFBE}" srcOrd="0" destOrd="0" presId="urn:microsoft.com/office/officeart/2005/8/layout/orgChart1"/>
    <dgm:cxn modelId="{DDA70650-2B01-4C31-A995-29CB41E08AFD}" type="presOf" srcId="{2CC32831-93F2-484F-B2C0-91F2C68CAED8}" destId="{B75D11D0-327A-4A8E-98CC-4C4DAD989779}" srcOrd="0" destOrd="0" presId="urn:microsoft.com/office/officeart/2005/8/layout/orgChart1"/>
    <dgm:cxn modelId="{36B82376-AF87-43EA-BA91-CFCEFDE811F7}" srcId="{60A7F2E2-A716-46B5-9A12-07BC36894FD4}" destId="{2CC32831-93F2-484F-B2C0-91F2C68CAED8}" srcOrd="0" destOrd="0" parTransId="{151D8D91-53D4-431E-94BA-384531F48C11}" sibTransId="{BAAF12D1-B36E-40E9-B971-0FED1F5284AC}"/>
    <dgm:cxn modelId="{C853C588-C8C2-4BE6-80F7-463306855B09}" srcId="{60A7F2E2-A716-46B5-9A12-07BC36894FD4}" destId="{4F2291F4-0803-4403-A40A-F706B8B96412}" srcOrd="1" destOrd="0" parTransId="{CF0829C2-A4F1-44BF-A26F-8A83189B732B}" sibTransId="{D6E41FFF-C4DC-4DB5-9472-7C8D0B243846}"/>
    <dgm:cxn modelId="{63873FA3-4E02-4A62-A864-5C7D77EE966A}" type="presOf" srcId="{4F2291F4-0803-4403-A40A-F706B8B96412}" destId="{D44EC311-8E72-4EEF-8A5E-DA08ADDC8284}" srcOrd="1" destOrd="0" presId="urn:microsoft.com/office/officeart/2005/8/layout/orgChart1"/>
    <dgm:cxn modelId="{ABA06ABF-9634-423C-B193-5352195BB845}" type="presOf" srcId="{60A7F2E2-A716-46B5-9A12-07BC36894FD4}" destId="{B190513A-58AB-43D6-B8AE-4593671F9114}" srcOrd="1" destOrd="0" presId="urn:microsoft.com/office/officeart/2005/8/layout/orgChart1"/>
    <dgm:cxn modelId="{EF090CC5-E733-4B7D-8E72-9FC9F1FBB3B2}" type="presOf" srcId="{151D8D91-53D4-431E-94BA-384531F48C11}" destId="{9EED64BF-B7C8-4DF4-94F7-724B5FDA3004}" srcOrd="0" destOrd="0" presId="urn:microsoft.com/office/officeart/2005/8/layout/orgChart1"/>
    <dgm:cxn modelId="{EC2144D7-D14A-4291-886E-3F293E32392E}" srcId="{983EE2E4-39EA-4B08-B1BD-44B4DCE4EC6B}" destId="{60A7F2E2-A716-46B5-9A12-07BC36894FD4}" srcOrd="0" destOrd="0" parTransId="{74067003-0F6B-4806-B304-C2DDA5B89BCA}" sibTransId="{989083E3-E840-4A25-B02B-07FB65FB0787}"/>
    <dgm:cxn modelId="{4D0F9BDE-E788-4F59-9349-E3679978DB35}" type="presOf" srcId="{CF0829C2-A4F1-44BF-A26F-8A83189B732B}" destId="{798DC393-C406-4F4A-8BD8-7856FB582AF2}" srcOrd="0" destOrd="0" presId="urn:microsoft.com/office/officeart/2005/8/layout/orgChart1"/>
    <dgm:cxn modelId="{31AAF0E1-A064-417A-B75A-2B93C3B92A84}" type="presOf" srcId="{4F2291F4-0803-4403-A40A-F706B8B96412}" destId="{1FB13923-EA17-4360-8CE7-6074799564D0}" srcOrd="0" destOrd="0" presId="urn:microsoft.com/office/officeart/2005/8/layout/orgChart1"/>
    <dgm:cxn modelId="{D03E89FC-911B-4069-9A57-C9C82850B1AD}" type="presOf" srcId="{983EE2E4-39EA-4B08-B1BD-44B4DCE4EC6B}" destId="{62B3E815-9D5C-4FDB-8BD6-014FB39E1E5E}" srcOrd="0" destOrd="0" presId="urn:microsoft.com/office/officeart/2005/8/layout/orgChart1"/>
    <dgm:cxn modelId="{40D9C8CA-F08D-4D63-B848-AE8806D16D99}" type="presParOf" srcId="{62B3E815-9D5C-4FDB-8BD6-014FB39E1E5E}" destId="{997B98E5-D973-4ADF-B1DE-B1924AA1C931}" srcOrd="0" destOrd="0" presId="urn:microsoft.com/office/officeart/2005/8/layout/orgChart1"/>
    <dgm:cxn modelId="{0D17459B-E171-407A-9CCA-DF42D09F77E3}" type="presParOf" srcId="{997B98E5-D973-4ADF-B1DE-B1924AA1C931}" destId="{86621C6E-745A-4F78-AB9B-357EE89D3DAE}" srcOrd="0" destOrd="0" presId="urn:microsoft.com/office/officeart/2005/8/layout/orgChart1"/>
    <dgm:cxn modelId="{87433C0C-2719-4D08-A228-F7EB3695C07C}" type="presParOf" srcId="{86621C6E-745A-4F78-AB9B-357EE89D3DAE}" destId="{C4ACBCA0-1545-42B2-84FB-4BE0C8F9BFBE}" srcOrd="0" destOrd="0" presId="urn:microsoft.com/office/officeart/2005/8/layout/orgChart1"/>
    <dgm:cxn modelId="{21CB75D6-D361-40A6-8C31-D4183B1DC319}" type="presParOf" srcId="{86621C6E-745A-4F78-AB9B-357EE89D3DAE}" destId="{B190513A-58AB-43D6-B8AE-4593671F9114}" srcOrd="1" destOrd="0" presId="urn:microsoft.com/office/officeart/2005/8/layout/orgChart1"/>
    <dgm:cxn modelId="{B5B3642D-7585-4F7A-AF3F-BE96545A1583}" type="presParOf" srcId="{997B98E5-D973-4ADF-B1DE-B1924AA1C931}" destId="{6872E6DA-15A3-4AF9-BB97-0FFCB915DDFD}" srcOrd="1" destOrd="0" presId="urn:microsoft.com/office/officeart/2005/8/layout/orgChart1"/>
    <dgm:cxn modelId="{2D278B25-2AC2-429F-A633-100737BFC5A8}" type="presParOf" srcId="{6872E6DA-15A3-4AF9-BB97-0FFCB915DDFD}" destId="{9EED64BF-B7C8-4DF4-94F7-724B5FDA3004}" srcOrd="0" destOrd="0" presId="urn:microsoft.com/office/officeart/2005/8/layout/orgChart1"/>
    <dgm:cxn modelId="{80EC2CBD-D323-4B57-9AF4-51D6C9B8D098}" type="presParOf" srcId="{6872E6DA-15A3-4AF9-BB97-0FFCB915DDFD}" destId="{E8C813C8-0BA2-4370-8FC9-2A08826327A4}" srcOrd="1" destOrd="0" presId="urn:microsoft.com/office/officeart/2005/8/layout/orgChart1"/>
    <dgm:cxn modelId="{C9AF96C3-F645-45C7-B2F0-2AABA6011257}" type="presParOf" srcId="{E8C813C8-0BA2-4370-8FC9-2A08826327A4}" destId="{C829D0BB-6EAA-4755-9035-1B38EE05BD7E}" srcOrd="0" destOrd="0" presId="urn:microsoft.com/office/officeart/2005/8/layout/orgChart1"/>
    <dgm:cxn modelId="{0A5ADF0F-714C-4D9E-A84D-42B7DE284EAC}" type="presParOf" srcId="{C829D0BB-6EAA-4755-9035-1B38EE05BD7E}" destId="{B75D11D0-327A-4A8E-98CC-4C4DAD989779}" srcOrd="0" destOrd="0" presId="urn:microsoft.com/office/officeart/2005/8/layout/orgChart1"/>
    <dgm:cxn modelId="{7A96AA89-0B70-4248-AC4B-C814A594FAFE}" type="presParOf" srcId="{C829D0BB-6EAA-4755-9035-1B38EE05BD7E}" destId="{33CC8E83-1288-43AC-830D-9CF1DA504575}" srcOrd="1" destOrd="0" presId="urn:microsoft.com/office/officeart/2005/8/layout/orgChart1"/>
    <dgm:cxn modelId="{F04C6514-17D6-463B-ABCA-966DF13F87BB}" type="presParOf" srcId="{E8C813C8-0BA2-4370-8FC9-2A08826327A4}" destId="{FB313F91-99EE-49A7-AC19-9CDE245A97A9}" srcOrd="1" destOrd="0" presId="urn:microsoft.com/office/officeart/2005/8/layout/orgChart1"/>
    <dgm:cxn modelId="{27B275FC-B566-4A09-BEFD-2F0BDFAD2249}" type="presParOf" srcId="{E8C813C8-0BA2-4370-8FC9-2A08826327A4}" destId="{63A1B5AC-11F1-4D77-ADB3-2412FC1F104F}" srcOrd="2" destOrd="0" presId="urn:microsoft.com/office/officeart/2005/8/layout/orgChart1"/>
    <dgm:cxn modelId="{B6180D05-0F4F-4B29-A585-D3E71E67E1D7}" type="presParOf" srcId="{6872E6DA-15A3-4AF9-BB97-0FFCB915DDFD}" destId="{798DC393-C406-4F4A-8BD8-7856FB582AF2}" srcOrd="2" destOrd="0" presId="urn:microsoft.com/office/officeart/2005/8/layout/orgChart1"/>
    <dgm:cxn modelId="{B0842413-1CC8-4FB5-910E-75DE63035E9B}" type="presParOf" srcId="{6872E6DA-15A3-4AF9-BB97-0FFCB915DDFD}" destId="{7E43AFDD-9C8D-41D6-8369-4BBBE071AD50}" srcOrd="3" destOrd="0" presId="urn:microsoft.com/office/officeart/2005/8/layout/orgChart1"/>
    <dgm:cxn modelId="{7D078F53-B64F-4CB7-9B19-56689B9C5575}" type="presParOf" srcId="{7E43AFDD-9C8D-41D6-8369-4BBBE071AD50}" destId="{0ECDE112-8705-42F8-AD38-C37F8F339FC1}" srcOrd="0" destOrd="0" presId="urn:microsoft.com/office/officeart/2005/8/layout/orgChart1"/>
    <dgm:cxn modelId="{C954B18E-C8B0-47F5-ACEA-5DCD8281D3D0}" type="presParOf" srcId="{0ECDE112-8705-42F8-AD38-C37F8F339FC1}" destId="{1FB13923-EA17-4360-8CE7-6074799564D0}" srcOrd="0" destOrd="0" presId="urn:microsoft.com/office/officeart/2005/8/layout/orgChart1"/>
    <dgm:cxn modelId="{C388C62E-29BD-4110-97AD-7728C478351B}" type="presParOf" srcId="{0ECDE112-8705-42F8-AD38-C37F8F339FC1}" destId="{D44EC311-8E72-4EEF-8A5E-DA08ADDC8284}" srcOrd="1" destOrd="0" presId="urn:microsoft.com/office/officeart/2005/8/layout/orgChart1"/>
    <dgm:cxn modelId="{1B767558-3BEB-44F9-A709-C1AB2DCFC5A5}" type="presParOf" srcId="{7E43AFDD-9C8D-41D6-8369-4BBBE071AD50}" destId="{00EC511A-CC83-47DD-9AC2-21D4C9387194}" srcOrd="1" destOrd="0" presId="urn:microsoft.com/office/officeart/2005/8/layout/orgChart1"/>
    <dgm:cxn modelId="{8167A52F-FE88-41BE-98F7-FB2547C56C28}" type="presParOf" srcId="{7E43AFDD-9C8D-41D6-8369-4BBBE071AD50}" destId="{742CD258-28D9-49E2-A491-D07EA76957D7}" srcOrd="2" destOrd="0" presId="urn:microsoft.com/office/officeart/2005/8/layout/orgChart1"/>
    <dgm:cxn modelId="{7AA9F995-5303-4C91-AC03-DD0124D83E48}" type="presParOf" srcId="{997B98E5-D973-4ADF-B1DE-B1924AA1C931}" destId="{0DC2DAFC-A6F3-4D64-9E7A-A99D6AC98BA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75DAE5-CEE6-4D4A-9BAD-C7E6AA467F2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pl-PL"/>
        </a:p>
      </dgm:t>
    </dgm:pt>
    <dgm:pt modelId="{D518EE87-860E-46F8-A767-D3C0166432E3}">
      <dgm:prSet phldrT="[Tekst]"/>
      <dgm:spPr/>
      <dgm:t>
        <a:bodyPr/>
        <a:lstStyle/>
        <a:p>
          <a:r>
            <a:rPr lang="pl-PL" dirty="0"/>
            <a:t>Nauczyciele akademiccy </a:t>
          </a:r>
        </a:p>
      </dgm:t>
    </dgm:pt>
    <dgm:pt modelId="{64F210BC-D1B5-4CCE-BD32-D0207E58FFF6}" type="parTrans" cxnId="{696BB6ED-2899-4F19-A99B-4C553FD93E7E}">
      <dgm:prSet/>
      <dgm:spPr/>
      <dgm:t>
        <a:bodyPr/>
        <a:lstStyle/>
        <a:p>
          <a:endParaRPr lang="pl-PL"/>
        </a:p>
      </dgm:t>
    </dgm:pt>
    <dgm:pt modelId="{E76D9152-8262-4BD3-B546-EF1DE792DCE2}" type="sibTrans" cxnId="{696BB6ED-2899-4F19-A99B-4C553FD93E7E}">
      <dgm:prSet/>
      <dgm:spPr/>
      <dgm:t>
        <a:bodyPr/>
        <a:lstStyle/>
        <a:p>
          <a:endParaRPr lang="pl-PL"/>
        </a:p>
      </dgm:t>
    </dgm:pt>
    <dgm:pt modelId="{FBA16935-9055-416C-B877-8C391F74E574}">
      <dgm:prSet phldrT="[Tekst]"/>
      <dgm:spPr/>
      <dgm:t>
        <a:bodyPr/>
        <a:lstStyle/>
        <a:p>
          <a:r>
            <a:rPr lang="pl-PL" b="1" dirty="0"/>
            <a:t>Pracownicy dydaktyczni </a:t>
          </a:r>
        </a:p>
      </dgm:t>
    </dgm:pt>
    <dgm:pt modelId="{A932C80C-74F0-4529-A46E-99F60F976B87}" type="parTrans" cxnId="{F0D25953-C5BA-4A87-9384-30E9A488513A}">
      <dgm:prSet/>
      <dgm:spPr/>
      <dgm:t>
        <a:bodyPr/>
        <a:lstStyle/>
        <a:p>
          <a:endParaRPr lang="pl-PL"/>
        </a:p>
      </dgm:t>
    </dgm:pt>
    <dgm:pt modelId="{47767256-9BE2-4EF4-82FD-B31A9F0FF6AE}" type="sibTrans" cxnId="{F0D25953-C5BA-4A87-9384-30E9A488513A}">
      <dgm:prSet/>
      <dgm:spPr/>
      <dgm:t>
        <a:bodyPr/>
        <a:lstStyle/>
        <a:p>
          <a:endParaRPr lang="pl-PL"/>
        </a:p>
      </dgm:t>
    </dgm:pt>
    <dgm:pt modelId="{472EFD61-85B7-4AC2-A876-C3427D81F311}">
      <dgm:prSet phldrT="[Tekst]"/>
      <dgm:spPr>
        <a:solidFill>
          <a:schemeClr val="accent2">
            <a:lumMod val="50000"/>
          </a:schemeClr>
        </a:solidFill>
      </dgm:spPr>
      <dgm:t>
        <a:bodyPr/>
        <a:lstStyle/>
        <a:p>
          <a:r>
            <a:rPr lang="pl-PL" b="1" dirty="0"/>
            <a:t>Pracownicy badawczy </a:t>
          </a:r>
        </a:p>
      </dgm:t>
    </dgm:pt>
    <dgm:pt modelId="{19A24B7A-588F-4B47-971E-A354B156BD06}" type="parTrans" cxnId="{8B6934D2-F6B7-47B2-AE69-E43FED9B6C32}">
      <dgm:prSet/>
      <dgm:spPr/>
      <dgm:t>
        <a:bodyPr/>
        <a:lstStyle/>
        <a:p>
          <a:endParaRPr lang="pl-PL"/>
        </a:p>
      </dgm:t>
    </dgm:pt>
    <dgm:pt modelId="{C087D7EE-CAB7-4933-A776-09791ECD5E02}" type="sibTrans" cxnId="{8B6934D2-F6B7-47B2-AE69-E43FED9B6C32}">
      <dgm:prSet/>
      <dgm:spPr/>
      <dgm:t>
        <a:bodyPr/>
        <a:lstStyle/>
        <a:p>
          <a:endParaRPr lang="pl-PL"/>
        </a:p>
      </dgm:t>
    </dgm:pt>
    <dgm:pt modelId="{1201A785-0B52-4E4C-BE1D-907AA8631194}">
      <dgm:prSet phldrT="[Tekst]"/>
      <dgm:spPr>
        <a:solidFill>
          <a:srgbClr val="002060"/>
        </a:solidFill>
      </dgm:spPr>
      <dgm:t>
        <a:bodyPr/>
        <a:lstStyle/>
        <a:p>
          <a:r>
            <a:rPr lang="pl-PL" b="1" dirty="0"/>
            <a:t>Pracownicy badawczo-dydaktyczni </a:t>
          </a:r>
        </a:p>
      </dgm:t>
    </dgm:pt>
    <dgm:pt modelId="{B0F458FC-8EAD-4403-83E1-202D9750BDB7}" type="parTrans" cxnId="{FE98FBE6-6FB3-4EE7-A1BD-323E79EC0F97}">
      <dgm:prSet/>
      <dgm:spPr/>
      <dgm:t>
        <a:bodyPr/>
        <a:lstStyle/>
        <a:p>
          <a:endParaRPr lang="pl-PL"/>
        </a:p>
      </dgm:t>
    </dgm:pt>
    <dgm:pt modelId="{06DD9BEC-C9DE-4567-858E-D067FD63D511}" type="sibTrans" cxnId="{FE98FBE6-6FB3-4EE7-A1BD-323E79EC0F97}">
      <dgm:prSet/>
      <dgm:spPr/>
      <dgm:t>
        <a:bodyPr/>
        <a:lstStyle/>
        <a:p>
          <a:endParaRPr lang="pl-PL"/>
        </a:p>
      </dgm:t>
    </dgm:pt>
    <dgm:pt modelId="{2CC147B0-D817-4D2A-9F6F-C01CA4111E1E}" type="pres">
      <dgm:prSet presAssocID="{9F75DAE5-CEE6-4D4A-9BAD-C7E6AA467F23}" presName="Name0" presStyleCnt="0">
        <dgm:presLayoutVars>
          <dgm:chPref val="1"/>
          <dgm:dir/>
          <dgm:animOne val="branch"/>
          <dgm:animLvl val="lvl"/>
          <dgm:resizeHandles val="exact"/>
        </dgm:presLayoutVars>
      </dgm:prSet>
      <dgm:spPr/>
    </dgm:pt>
    <dgm:pt modelId="{8275D014-EA80-4878-A490-F17E14DC8DF8}" type="pres">
      <dgm:prSet presAssocID="{D518EE87-860E-46F8-A767-D3C0166432E3}" presName="root1" presStyleCnt="0"/>
      <dgm:spPr/>
    </dgm:pt>
    <dgm:pt modelId="{D72274C3-5458-461A-8E28-E4DE1B8E6F3C}" type="pres">
      <dgm:prSet presAssocID="{D518EE87-860E-46F8-A767-D3C0166432E3}" presName="LevelOneTextNode" presStyleLbl="node0" presStyleIdx="0" presStyleCnt="1">
        <dgm:presLayoutVars>
          <dgm:chPref val="3"/>
        </dgm:presLayoutVars>
      </dgm:prSet>
      <dgm:spPr/>
    </dgm:pt>
    <dgm:pt modelId="{81014131-9861-4A71-980E-981A92C98FE8}" type="pres">
      <dgm:prSet presAssocID="{D518EE87-860E-46F8-A767-D3C0166432E3}" presName="level2hierChild" presStyleCnt="0"/>
      <dgm:spPr/>
    </dgm:pt>
    <dgm:pt modelId="{B653AB01-5DE9-4B0D-8713-77DA9882F9D9}" type="pres">
      <dgm:prSet presAssocID="{A932C80C-74F0-4529-A46E-99F60F976B87}" presName="conn2-1" presStyleLbl="parChTrans1D2" presStyleIdx="0" presStyleCnt="3"/>
      <dgm:spPr/>
    </dgm:pt>
    <dgm:pt modelId="{7ECE06D5-D9AF-434A-B86D-BA78D3442955}" type="pres">
      <dgm:prSet presAssocID="{A932C80C-74F0-4529-A46E-99F60F976B87}" presName="connTx" presStyleLbl="parChTrans1D2" presStyleIdx="0" presStyleCnt="3"/>
      <dgm:spPr/>
    </dgm:pt>
    <dgm:pt modelId="{6E967364-46B7-470D-B110-E5E59DD4A92F}" type="pres">
      <dgm:prSet presAssocID="{FBA16935-9055-416C-B877-8C391F74E574}" presName="root2" presStyleCnt="0"/>
      <dgm:spPr/>
    </dgm:pt>
    <dgm:pt modelId="{49239B5B-5D06-40C9-BFB6-FC84ABCE01C5}" type="pres">
      <dgm:prSet presAssocID="{FBA16935-9055-416C-B877-8C391F74E574}" presName="LevelTwoTextNode" presStyleLbl="node2" presStyleIdx="0" presStyleCnt="3">
        <dgm:presLayoutVars>
          <dgm:chPref val="3"/>
        </dgm:presLayoutVars>
      </dgm:prSet>
      <dgm:spPr/>
    </dgm:pt>
    <dgm:pt modelId="{CB878BF9-5C85-4567-A215-36785938A443}" type="pres">
      <dgm:prSet presAssocID="{FBA16935-9055-416C-B877-8C391F74E574}" presName="level3hierChild" presStyleCnt="0"/>
      <dgm:spPr/>
    </dgm:pt>
    <dgm:pt modelId="{FB1404EB-7213-472D-AF4B-7685472AD2F7}" type="pres">
      <dgm:prSet presAssocID="{19A24B7A-588F-4B47-971E-A354B156BD06}" presName="conn2-1" presStyleLbl="parChTrans1D2" presStyleIdx="1" presStyleCnt="3"/>
      <dgm:spPr/>
    </dgm:pt>
    <dgm:pt modelId="{C15FD5F9-8122-4CA8-BEBF-DA8EB1285EE1}" type="pres">
      <dgm:prSet presAssocID="{19A24B7A-588F-4B47-971E-A354B156BD06}" presName="connTx" presStyleLbl="parChTrans1D2" presStyleIdx="1" presStyleCnt="3"/>
      <dgm:spPr/>
    </dgm:pt>
    <dgm:pt modelId="{B0840498-8862-4D45-A7A0-F7F1E233771C}" type="pres">
      <dgm:prSet presAssocID="{472EFD61-85B7-4AC2-A876-C3427D81F311}" presName="root2" presStyleCnt="0"/>
      <dgm:spPr/>
    </dgm:pt>
    <dgm:pt modelId="{AD9A78FF-AA4A-422D-9525-3C7FED12C67A}" type="pres">
      <dgm:prSet presAssocID="{472EFD61-85B7-4AC2-A876-C3427D81F311}" presName="LevelTwoTextNode" presStyleLbl="node2" presStyleIdx="1" presStyleCnt="3">
        <dgm:presLayoutVars>
          <dgm:chPref val="3"/>
        </dgm:presLayoutVars>
      </dgm:prSet>
      <dgm:spPr/>
    </dgm:pt>
    <dgm:pt modelId="{FC4B6081-B9DF-4DA2-9498-CCCDCE35BE4E}" type="pres">
      <dgm:prSet presAssocID="{472EFD61-85B7-4AC2-A876-C3427D81F311}" presName="level3hierChild" presStyleCnt="0"/>
      <dgm:spPr/>
    </dgm:pt>
    <dgm:pt modelId="{228641F1-F700-4D1C-8DA5-E318E74B7DFD}" type="pres">
      <dgm:prSet presAssocID="{B0F458FC-8EAD-4403-83E1-202D9750BDB7}" presName="conn2-1" presStyleLbl="parChTrans1D2" presStyleIdx="2" presStyleCnt="3"/>
      <dgm:spPr/>
    </dgm:pt>
    <dgm:pt modelId="{82FEB497-9ACF-4BB9-BA4E-8AD37FF6EA9A}" type="pres">
      <dgm:prSet presAssocID="{B0F458FC-8EAD-4403-83E1-202D9750BDB7}" presName="connTx" presStyleLbl="parChTrans1D2" presStyleIdx="2" presStyleCnt="3"/>
      <dgm:spPr/>
    </dgm:pt>
    <dgm:pt modelId="{0959EA86-A1F1-4ADE-BB6E-9EACB5BD57AC}" type="pres">
      <dgm:prSet presAssocID="{1201A785-0B52-4E4C-BE1D-907AA8631194}" presName="root2" presStyleCnt="0"/>
      <dgm:spPr/>
    </dgm:pt>
    <dgm:pt modelId="{AA1017F9-CA28-4731-9EF4-1152F3F07C46}" type="pres">
      <dgm:prSet presAssocID="{1201A785-0B52-4E4C-BE1D-907AA8631194}" presName="LevelTwoTextNode" presStyleLbl="node2" presStyleIdx="2" presStyleCnt="3">
        <dgm:presLayoutVars>
          <dgm:chPref val="3"/>
        </dgm:presLayoutVars>
      </dgm:prSet>
      <dgm:spPr/>
    </dgm:pt>
    <dgm:pt modelId="{2CC11700-3138-41E9-A7A6-6D35321D6A38}" type="pres">
      <dgm:prSet presAssocID="{1201A785-0B52-4E4C-BE1D-907AA8631194}" presName="level3hierChild" presStyleCnt="0"/>
      <dgm:spPr/>
    </dgm:pt>
  </dgm:ptLst>
  <dgm:cxnLst>
    <dgm:cxn modelId="{60D11E08-208A-4B4F-AAF0-0D260D2D95D2}" type="presOf" srcId="{472EFD61-85B7-4AC2-A876-C3427D81F311}" destId="{AD9A78FF-AA4A-422D-9525-3C7FED12C67A}" srcOrd="0" destOrd="0" presId="urn:microsoft.com/office/officeart/2008/layout/HorizontalMultiLevelHierarchy"/>
    <dgm:cxn modelId="{6A4FE208-E79C-4B72-8173-32411820BBEE}" type="presOf" srcId="{A932C80C-74F0-4529-A46E-99F60F976B87}" destId="{7ECE06D5-D9AF-434A-B86D-BA78D3442955}" srcOrd="1" destOrd="0" presId="urn:microsoft.com/office/officeart/2008/layout/HorizontalMultiLevelHierarchy"/>
    <dgm:cxn modelId="{ADD1B02F-53B6-4F80-BA55-201D955FF20F}" type="presOf" srcId="{B0F458FC-8EAD-4403-83E1-202D9750BDB7}" destId="{228641F1-F700-4D1C-8DA5-E318E74B7DFD}" srcOrd="0" destOrd="0" presId="urn:microsoft.com/office/officeart/2008/layout/HorizontalMultiLevelHierarchy"/>
    <dgm:cxn modelId="{2E22AB62-5E60-488C-9C06-B32918A3BE5E}" type="presOf" srcId="{FBA16935-9055-416C-B877-8C391F74E574}" destId="{49239B5B-5D06-40C9-BFB6-FC84ABCE01C5}" srcOrd="0" destOrd="0" presId="urn:microsoft.com/office/officeart/2008/layout/HorizontalMultiLevelHierarchy"/>
    <dgm:cxn modelId="{7506E650-A2DB-459B-8C3F-0B8DA3D74980}" type="presOf" srcId="{A932C80C-74F0-4529-A46E-99F60F976B87}" destId="{B653AB01-5DE9-4B0D-8713-77DA9882F9D9}" srcOrd="0" destOrd="0" presId="urn:microsoft.com/office/officeart/2008/layout/HorizontalMultiLevelHierarchy"/>
    <dgm:cxn modelId="{8EA96372-8B8C-4027-B1BA-268123437E94}" type="presOf" srcId="{19A24B7A-588F-4B47-971E-A354B156BD06}" destId="{C15FD5F9-8122-4CA8-BEBF-DA8EB1285EE1}" srcOrd="1" destOrd="0" presId="urn:microsoft.com/office/officeart/2008/layout/HorizontalMultiLevelHierarchy"/>
    <dgm:cxn modelId="{F0D25953-C5BA-4A87-9384-30E9A488513A}" srcId="{D518EE87-860E-46F8-A767-D3C0166432E3}" destId="{FBA16935-9055-416C-B877-8C391F74E574}" srcOrd="0" destOrd="0" parTransId="{A932C80C-74F0-4529-A46E-99F60F976B87}" sibTransId="{47767256-9BE2-4EF4-82FD-B31A9F0FF6AE}"/>
    <dgm:cxn modelId="{900D5974-DF75-404D-836A-71828C7E940F}" type="presOf" srcId="{B0F458FC-8EAD-4403-83E1-202D9750BDB7}" destId="{82FEB497-9ACF-4BB9-BA4E-8AD37FF6EA9A}" srcOrd="1" destOrd="0" presId="urn:microsoft.com/office/officeart/2008/layout/HorizontalMultiLevelHierarchy"/>
    <dgm:cxn modelId="{48DC28BD-5173-4884-B6FC-85BC0ACADDDB}" type="presOf" srcId="{9F75DAE5-CEE6-4D4A-9BAD-C7E6AA467F23}" destId="{2CC147B0-D817-4D2A-9F6F-C01CA4111E1E}" srcOrd="0" destOrd="0" presId="urn:microsoft.com/office/officeart/2008/layout/HorizontalMultiLevelHierarchy"/>
    <dgm:cxn modelId="{667442C9-7CB5-4538-ACA3-5272DEC0B45A}" type="presOf" srcId="{19A24B7A-588F-4B47-971E-A354B156BD06}" destId="{FB1404EB-7213-472D-AF4B-7685472AD2F7}" srcOrd="0" destOrd="0" presId="urn:microsoft.com/office/officeart/2008/layout/HorizontalMultiLevelHierarchy"/>
    <dgm:cxn modelId="{8B6934D2-F6B7-47B2-AE69-E43FED9B6C32}" srcId="{D518EE87-860E-46F8-A767-D3C0166432E3}" destId="{472EFD61-85B7-4AC2-A876-C3427D81F311}" srcOrd="1" destOrd="0" parTransId="{19A24B7A-588F-4B47-971E-A354B156BD06}" sibTransId="{C087D7EE-CAB7-4933-A776-09791ECD5E02}"/>
    <dgm:cxn modelId="{EE59F6D2-D803-48DF-B750-F74CC13B0476}" type="presOf" srcId="{D518EE87-860E-46F8-A767-D3C0166432E3}" destId="{D72274C3-5458-461A-8E28-E4DE1B8E6F3C}" srcOrd="0" destOrd="0" presId="urn:microsoft.com/office/officeart/2008/layout/HorizontalMultiLevelHierarchy"/>
    <dgm:cxn modelId="{58E13FE6-0399-4DE0-8685-EF2E842215F7}" type="presOf" srcId="{1201A785-0B52-4E4C-BE1D-907AA8631194}" destId="{AA1017F9-CA28-4731-9EF4-1152F3F07C46}" srcOrd="0" destOrd="0" presId="urn:microsoft.com/office/officeart/2008/layout/HorizontalMultiLevelHierarchy"/>
    <dgm:cxn modelId="{FE98FBE6-6FB3-4EE7-A1BD-323E79EC0F97}" srcId="{D518EE87-860E-46F8-A767-D3C0166432E3}" destId="{1201A785-0B52-4E4C-BE1D-907AA8631194}" srcOrd="2" destOrd="0" parTransId="{B0F458FC-8EAD-4403-83E1-202D9750BDB7}" sibTransId="{06DD9BEC-C9DE-4567-858E-D067FD63D511}"/>
    <dgm:cxn modelId="{696BB6ED-2899-4F19-A99B-4C553FD93E7E}" srcId="{9F75DAE5-CEE6-4D4A-9BAD-C7E6AA467F23}" destId="{D518EE87-860E-46F8-A767-D3C0166432E3}" srcOrd="0" destOrd="0" parTransId="{64F210BC-D1B5-4CCE-BD32-D0207E58FFF6}" sibTransId="{E76D9152-8262-4BD3-B546-EF1DE792DCE2}"/>
    <dgm:cxn modelId="{02A6A4C5-F27B-4CA8-91FD-AB16E134393B}" type="presParOf" srcId="{2CC147B0-D817-4D2A-9F6F-C01CA4111E1E}" destId="{8275D014-EA80-4878-A490-F17E14DC8DF8}" srcOrd="0" destOrd="0" presId="urn:microsoft.com/office/officeart/2008/layout/HorizontalMultiLevelHierarchy"/>
    <dgm:cxn modelId="{D3BAB10D-D40A-4478-B929-9D0EDAE2AFDA}" type="presParOf" srcId="{8275D014-EA80-4878-A490-F17E14DC8DF8}" destId="{D72274C3-5458-461A-8E28-E4DE1B8E6F3C}" srcOrd="0" destOrd="0" presId="urn:microsoft.com/office/officeart/2008/layout/HorizontalMultiLevelHierarchy"/>
    <dgm:cxn modelId="{E5CDF436-B529-45A3-B649-EBF0C1FF4F29}" type="presParOf" srcId="{8275D014-EA80-4878-A490-F17E14DC8DF8}" destId="{81014131-9861-4A71-980E-981A92C98FE8}" srcOrd="1" destOrd="0" presId="urn:microsoft.com/office/officeart/2008/layout/HorizontalMultiLevelHierarchy"/>
    <dgm:cxn modelId="{FDED5CFE-6911-4481-A992-6B3B3FC8986F}" type="presParOf" srcId="{81014131-9861-4A71-980E-981A92C98FE8}" destId="{B653AB01-5DE9-4B0D-8713-77DA9882F9D9}" srcOrd="0" destOrd="0" presId="urn:microsoft.com/office/officeart/2008/layout/HorizontalMultiLevelHierarchy"/>
    <dgm:cxn modelId="{CA73ADEE-CE10-447F-AFBF-A922CC0DDEB4}" type="presParOf" srcId="{B653AB01-5DE9-4B0D-8713-77DA9882F9D9}" destId="{7ECE06D5-D9AF-434A-B86D-BA78D3442955}" srcOrd="0" destOrd="0" presId="urn:microsoft.com/office/officeart/2008/layout/HorizontalMultiLevelHierarchy"/>
    <dgm:cxn modelId="{96A9B677-2115-49CE-83C2-DE99DD5B8E60}" type="presParOf" srcId="{81014131-9861-4A71-980E-981A92C98FE8}" destId="{6E967364-46B7-470D-B110-E5E59DD4A92F}" srcOrd="1" destOrd="0" presId="urn:microsoft.com/office/officeart/2008/layout/HorizontalMultiLevelHierarchy"/>
    <dgm:cxn modelId="{AEFF681F-7BB3-4433-B581-4DE3574FB3CA}" type="presParOf" srcId="{6E967364-46B7-470D-B110-E5E59DD4A92F}" destId="{49239B5B-5D06-40C9-BFB6-FC84ABCE01C5}" srcOrd="0" destOrd="0" presId="urn:microsoft.com/office/officeart/2008/layout/HorizontalMultiLevelHierarchy"/>
    <dgm:cxn modelId="{231E8790-409A-4ECB-98F3-102BC5FB09E7}" type="presParOf" srcId="{6E967364-46B7-470D-B110-E5E59DD4A92F}" destId="{CB878BF9-5C85-4567-A215-36785938A443}" srcOrd="1" destOrd="0" presId="urn:microsoft.com/office/officeart/2008/layout/HorizontalMultiLevelHierarchy"/>
    <dgm:cxn modelId="{AC407412-0BD6-4919-9BC5-A543B0C82D87}" type="presParOf" srcId="{81014131-9861-4A71-980E-981A92C98FE8}" destId="{FB1404EB-7213-472D-AF4B-7685472AD2F7}" srcOrd="2" destOrd="0" presId="urn:microsoft.com/office/officeart/2008/layout/HorizontalMultiLevelHierarchy"/>
    <dgm:cxn modelId="{CA6F1D9F-555D-41E1-AF81-F8EBBAB9A422}" type="presParOf" srcId="{FB1404EB-7213-472D-AF4B-7685472AD2F7}" destId="{C15FD5F9-8122-4CA8-BEBF-DA8EB1285EE1}" srcOrd="0" destOrd="0" presId="urn:microsoft.com/office/officeart/2008/layout/HorizontalMultiLevelHierarchy"/>
    <dgm:cxn modelId="{E482ECA2-6BED-4E0E-BB3C-FC120D71AF0C}" type="presParOf" srcId="{81014131-9861-4A71-980E-981A92C98FE8}" destId="{B0840498-8862-4D45-A7A0-F7F1E233771C}" srcOrd="3" destOrd="0" presId="urn:microsoft.com/office/officeart/2008/layout/HorizontalMultiLevelHierarchy"/>
    <dgm:cxn modelId="{2E2FEF90-E7BE-4C18-A76C-EDD23EEC2E8F}" type="presParOf" srcId="{B0840498-8862-4D45-A7A0-F7F1E233771C}" destId="{AD9A78FF-AA4A-422D-9525-3C7FED12C67A}" srcOrd="0" destOrd="0" presId="urn:microsoft.com/office/officeart/2008/layout/HorizontalMultiLevelHierarchy"/>
    <dgm:cxn modelId="{73B888B6-D82A-4586-A0F0-2E1DAF79DD9E}" type="presParOf" srcId="{B0840498-8862-4D45-A7A0-F7F1E233771C}" destId="{FC4B6081-B9DF-4DA2-9498-CCCDCE35BE4E}" srcOrd="1" destOrd="0" presId="urn:microsoft.com/office/officeart/2008/layout/HorizontalMultiLevelHierarchy"/>
    <dgm:cxn modelId="{602F3220-B1E3-4E2C-BDFA-E3112CD531A8}" type="presParOf" srcId="{81014131-9861-4A71-980E-981A92C98FE8}" destId="{228641F1-F700-4D1C-8DA5-E318E74B7DFD}" srcOrd="4" destOrd="0" presId="urn:microsoft.com/office/officeart/2008/layout/HorizontalMultiLevelHierarchy"/>
    <dgm:cxn modelId="{95620F64-8895-4FF2-9EFB-460C5071DB99}" type="presParOf" srcId="{228641F1-F700-4D1C-8DA5-E318E74B7DFD}" destId="{82FEB497-9ACF-4BB9-BA4E-8AD37FF6EA9A}" srcOrd="0" destOrd="0" presId="urn:microsoft.com/office/officeart/2008/layout/HorizontalMultiLevelHierarchy"/>
    <dgm:cxn modelId="{2D024132-BE19-4088-867D-135544B40292}" type="presParOf" srcId="{81014131-9861-4A71-980E-981A92C98FE8}" destId="{0959EA86-A1F1-4ADE-BB6E-9EACB5BD57AC}" srcOrd="5" destOrd="0" presId="urn:microsoft.com/office/officeart/2008/layout/HorizontalMultiLevelHierarchy"/>
    <dgm:cxn modelId="{FC5A28A5-4632-40C1-A035-B9F9BF90E216}" type="presParOf" srcId="{0959EA86-A1F1-4ADE-BB6E-9EACB5BD57AC}" destId="{AA1017F9-CA28-4731-9EF4-1152F3F07C46}" srcOrd="0" destOrd="0" presId="urn:microsoft.com/office/officeart/2008/layout/HorizontalMultiLevelHierarchy"/>
    <dgm:cxn modelId="{E9DE0D4D-1628-4F03-81AE-8594F819C232}" type="presParOf" srcId="{0959EA86-A1F1-4ADE-BB6E-9EACB5BD57AC}" destId="{2CC11700-3138-41E9-A7A6-6D35321D6A3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E4D1DF-E020-466F-9FFB-FD78C71376B6}"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pl-PL"/>
        </a:p>
      </dgm:t>
    </dgm:pt>
    <dgm:pt modelId="{82D87DC1-C8E3-465D-B9CF-45B430CA3288}">
      <dgm:prSet phldrT="[Tekst]" custT="1"/>
      <dgm:spPr>
        <a:solidFill>
          <a:srgbClr val="00B050"/>
        </a:solidFill>
      </dgm:spPr>
      <dgm:t>
        <a:bodyPr/>
        <a:lstStyle/>
        <a:p>
          <a:r>
            <a:rPr lang="pl-PL" sz="2800" b="1" dirty="0"/>
            <a:t>Pracownicy prowadzący działalność naukową </a:t>
          </a:r>
        </a:p>
      </dgm:t>
    </dgm:pt>
    <dgm:pt modelId="{C1DD4E50-72CD-47F3-81DC-EF5FC324D147}" type="parTrans" cxnId="{7DB33BCC-33C8-49EA-B534-928ADD86AEFC}">
      <dgm:prSet/>
      <dgm:spPr/>
      <dgm:t>
        <a:bodyPr/>
        <a:lstStyle/>
        <a:p>
          <a:endParaRPr lang="pl-PL"/>
        </a:p>
      </dgm:t>
    </dgm:pt>
    <dgm:pt modelId="{B8C00517-EBC9-452F-BB9F-5D468C8D56F1}" type="sibTrans" cxnId="{7DB33BCC-33C8-49EA-B534-928ADD86AEFC}">
      <dgm:prSet/>
      <dgm:spPr/>
      <dgm:t>
        <a:bodyPr/>
        <a:lstStyle/>
        <a:p>
          <a:endParaRPr lang="pl-PL"/>
        </a:p>
      </dgm:t>
    </dgm:pt>
    <dgm:pt modelId="{76785E37-9A3A-42FF-94AC-DA31CDF77383}">
      <dgm:prSet phldrT="[Tekst]"/>
      <dgm:spPr>
        <a:solidFill>
          <a:srgbClr val="C00000"/>
        </a:solidFill>
      </dgm:spPr>
      <dgm:t>
        <a:bodyPr/>
        <a:lstStyle/>
        <a:p>
          <a:r>
            <a:rPr lang="pl-PL" b="1" dirty="0"/>
            <a:t>Nauczyciele akademiccy zatrudnieni na stanowiskach badawczy oraz badawczo-dydaktycznych </a:t>
          </a:r>
        </a:p>
      </dgm:t>
    </dgm:pt>
    <dgm:pt modelId="{BA2FF09D-8BE8-461D-BE52-CFE1F5EFA20F}" type="parTrans" cxnId="{41A47A33-FF82-41D0-95E8-7B093EE2C784}">
      <dgm:prSet/>
      <dgm:spPr/>
      <dgm:t>
        <a:bodyPr/>
        <a:lstStyle/>
        <a:p>
          <a:endParaRPr lang="pl-PL"/>
        </a:p>
      </dgm:t>
    </dgm:pt>
    <dgm:pt modelId="{FF67C5D7-7FEA-406A-91B6-C93D3C85EA97}" type="sibTrans" cxnId="{41A47A33-FF82-41D0-95E8-7B093EE2C784}">
      <dgm:prSet/>
      <dgm:spPr/>
      <dgm:t>
        <a:bodyPr/>
        <a:lstStyle/>
        <a:p>
          <a:endParaRPr lang="pl-PL"/>
        </a:p>
      </dgm:t>
    </dgm:pt>
    <dgm:pt modelId="{C864E8E5-F80F-4547-9713-749C69A4F778}" type="pres">
      <dgm:prSet presAssocID="{16E4D1DF-E020-466F-9FFB-FD78C71376B6}" presName="diagram" presStyleCnt="0">
        <dgm:presLayoutVars>
          <dgm:dir/>
          <dgm:resizeHandles val="exact"/>
        </dgm:presLayoutVars>
      </dgm:prSet>
      <dgm:spPr/>
    </dgm:pt>
    <dgm:pt modelId="{081B28EA-66E3-4303-8A5A-553DDC901773}" type="pres">
      <dgm:prSet presAssocID="{82D87DC1-C8E3-465D-B9CF-45B430CA3288}" presName="arrow" presStyleLbl="node1" presStyleIdx="0" presStyleCnt="2">
        <dgm:presLayoutVars>
          <dgm:bulletEnabled val="1"/>
        </dgm:presLayoutVars>
      </dgm:prSet>
      <dgm:spPr/>
    </dgm:pt>
    <dgm:pt modelId="{D2DA717E-E728-4E36-A71C-B73D081BD985}" type="pres">
      <dgm:prSet presAssocID="{76785E37-9A3A-42FF-94AC-DA31CDF77383}" presName="arrow" presStyleLbl="node1" presStyleIdx="1" presStyleCnt="2">
        <dgm:presLayoutVars>
          <dgm:bulletEnabled val="1"/>
        </dgm:presLayoutVars>
      </dgm:prSet>
      <dgm:spPr/>
    </dgm:pt>
  </dgm:ptLst>
  <dgm:cxnLst>
    <dgm:cxn modelId="{41A47A33-FF82-41D0-95E8-7B093EE2C784}" srcId="{16E4D1DF-E020-466F-9FFB-FD78C71376B6}" destId="{76785E37-9A3A-42FF-94AC-DA31CDF77383}" srcOrd="1" destOrd="0" parTransId="{BA2FF09D-8BE8-461D-BE52-CFE1F5EFA20F}" sibTransId="{FF67C5D7-7FEA-406A-91B6-C93D3C85EA97}"/>
    <dgm:cxn modelId="{87167638-EE1B-4029-BC14-8C2EFAF265D7}" type="presOf" srcId="{76785E37-9A3A-42FF-94AC-DA31CDF77383}" destId="{D2DA717E-E728-4E36-A71C-B73D081BD985}" srcOrd="0" destOrd="0" presId="urn:microsoft.com/office/officeart/2005/8/layout/arrow5"/>
    <dgm:cxn modelId="{6866903F-917E-4C76-B527-3BE09A834840}" type="presOf" srcId="{16E4D1DF-E020-466F-9FFB-FD78C71376B6}" destId="{C864E8E5-F80F-4547-9713-749C69A4F778}" srcOrd="0" destOrd="0" presId="urn:microsoft.com/office/officeart/2005/8/layout/arrow5"/>
    <dgm:cxn modelId="{7DB33BCC-33C8-49EA-B534-928ADD86AEFC}" srcId="{16E4D1DF-E020-466F-9FFB-FD78C71376B6}" destId="{82D87DC1-C8E3-465D-B9CF-45B430CA3288}" srcOrd="0" destOrd="0" parTransId="{C1DD4E50-72CD-47F3-81DC-EF5FC324D147}" sibTransId="{B8C00517-EBC9-452F-BB9F-5D468C8D56F1}"/>
    <dgm:cxn modelId="{01DCE7EA-78A2-4156-9325-8C755D8703D3}" type="presOf" srcId="{82D87DC1-C8E3-465D-B9CF-45B430CA3288}" destId="{081B28EA-66E3-4303-8A5A-553DDC901773}" srcOrd="0" destOrd="0" presId="urn:microsoft.com/office/officeart/2005/8/layout/arrow5"/>
    <dgm:cxn modelId="{103B1E0D-AECD-4B69-B23F-E2780502D951}" type="presParOf" srcId="{C864E8E5-F80F-4547-9713-749C69A4F778}" destId="{081B28EA-66E3-4303-8A5A-553DDC901773}" srcOrd="0" destOrd="0" presId="urn:microsoft.com/office/officeart/2005/8/layout/arrow5"/>
    <dgm:cxn modelId="{866C6166-CDBE-415E-83CD-385B66273DAB}" type="presParOf" srcId="{C864E8E5-F80F-4547-9713-749C69A4F778}" destId="{D2DA717E-E728-4E36-A71C-B73D081BD985}"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8BB819E-6D4A-4F78-81D0-23DAEDA2914F}" type="doc">
      <dgm:prSet loTypeId="urn:microsoft.com/office/officeart/2005/8/layout/hProcess9" loCatId="process" qsTypeId="urn:microsoft.com/office/officeart/2005/8/quickstyle/3d5" qsCatId="3D" csTypeId="urn:microsoft.com/office/officeart/2005/8/colors/accent1_2" csCatId="accent1" phldr="1"/>
      <dgm:spPr/>
    </dgm:pt>
    <dgm:pt modelId="{D4C6D208-F7A0-4677-8506-629B7AE58AAC}">
      <dgm:prSet phldrT="[Tekst]"/>
      <dgm:spPr>
        <a:solidFill>
          <a:srgbClr val="002060"/>
        </a:solidFill>
      </dgm:spPr>
      <dgm:t>
        <a:bodyPr/>
        <a:lstStyle/>
        <a:p>
          <a:r>
            <a:rPr lang="pl-PL" dirty="0"/>
            <a:t>Art. 265 ust. 2 </a:t>
          </a:r>
          <a:r>
            <a:rPr lang="pl-PL" dirty="0" err="1"/>
            <a:t>P.sz.w</a:t>
          </a:r>
          <a:r>
            <a:rPr lang="pl-PL" dirty="0"/>
            <a:t>.</a:t>
          </a:r>
        </a:p>
      </dgm:t>
    </dgm:pt>
    <dgm:pt modelId="{DE33CF75-7F89-471E-8C05-F3E8AD17A4B6}" type="parTrans" cxnId="{2AA2F0F8-7D3D-42F2-9A1E-94E30992551E}">
      <dgm:prSet/>
      <dgm:spPr/>
      <dgm:t>
        <a:bodyPr/>
        <a:lstStyle/>
        <a:p>
          <a:endParaRPr lang="pl-PL"/>
        </a:p>
      </dgm:t>
    </dgm:pt>
    <dgm:pt modelId="{44C787C9-6F93-4640-9E5B-2325BCB4946E}" type="sibTrans" cxnId="{2AA2F0F8-7D3D-42F2-9A1E-94E30992551E}">
      <dgm:prSet/>
      <dgm:spPr/>
      <dgm:t>
        <a:bodyPr/>
        <a:lstStyle/>
        <a:p>
          <a:endParaRPr lang="pl-PL"/>
        </a:p>
      </dgm:t>
    </dgm:pt>
    <dgm:pt modelId="{23B5AD4C-6F17-4214-A983-02D4CF2079B1}">
      <dgm:prSet phldrT="[Tekst]"/>
      <dgm:spPr>
        <a:solidFill>
          <a:srgbClr val="C00000"/>
        </a:solidFill>
      </dgm:spPr>
      <dgm:t>
        <a:bodyPr/>
        <a:lstStyle/>
        <a:p>
          <a:r>
            <a:rPr lang="pl-PL" dirty="0"/>
            <a:t>Art. 265 ust. 13 </a:t>
          </a:r>
          <a:r>
            <a:rPr lang="pl-PL" dirty="0" err="1"/>
            <a:t>P.sz.w</a:t>
          </a:r>
          <a:r>
            <a:rPr lang="pl-PL" dirty="0"/>
            <a:t>.</a:t>
          </a:r>
        </a:p>
      </dgm:t>
    </dgm:pt>
    <dgm:pt modelId="{462E1737-57CE-45E1-8C18-D9A33F470F21}" type="parTrans" cxnId="{31EA2796-6085-4664-BABF-561A29B71961}">
      <dgm:prSet/>
      <dgm:spPr/>
      <dgm:t>
        <a:bodyPr/>
        <a:lstStyle/>
        <a:p>
          <a:endParaRPr lang="pl-PL"/>
        </a:p>
      </dgm:t>
    </dgm:pt>
    <dgm:pt modelId="{9C8335C0-84B1-4D65-AF82-FF0407DE528F}" type="sibTrans" cxnId="{31EA2796-6085-4664-BABF-561A29B71961}">
      <dgm:prSet/>
      <dgm:spPr/>
      <dgm:t>
        <a:bodyPr/>
        <a:lstStyle/>
        <a:p>
          <a:endParaRPr lang="pl-PL"/>
        </a:p>
      </dgm:t>
    </dgm:pt>
    <dgm:pt modelId="{9782B28E-506D-4299-B44E-C251A7AD2FF1}">
      <dgm:prSet phldrT="[Tekst]"/>
      <dgm:spPr>
        <a:solidFill>
          <a:schemeClr val="accent1">
            <a:lumMod val="50000"/>
          </a:schemeClr>
        </a:solidFill>
      </dgm:spPr>
      <dgm:t>
        <a:bodyPr/>
        <a:lstStyle/>
        <a:p>
          <a:r>
            <a:rPr lang="pl-PL" dirty="0"/>
            <a:t>Art. 342 ust. 7</a:t>
          </a:r>
        </a:p>
      </dgm:t>
    </dgm:pt>
    <dgm:pt modelId="{B1CF7167-B4AC-4B64-B248-75FF933D8BE7}" type="parTrans" cxnId="{979E6239-B155-4F6A-A677-FA25EF0151EC}">
      <dgm:prSet/>
      <dgm:spPr/>
      <dgm:t>
        <a:bodyPr/>
        <a:lstStyle/>
        <a:p>
          <a:endParaRPr lang="pl-PL"/>
        </a:p>
      </dgm:t>
    </dgm:pt>
    <dgm:pt modelId="{89AE7504-0B7F-4A57-99EA-EBC95AFC1B3B}" type="sibTrans" cxnId="{979E6239-B155-4F6A-A677-FA25EF0151EC}">
      <dgm:prSet/>
      <dgm:spPr/>
      <dgm:t>
        <a:bodyPr/>
        <a:lstStyle/>
        <a:p>
          <a:endParaRPr lang="pl-PL"/>
        </a:p>
      </dgm:t>
    </dgm:pt>
    <dgm:pt modelId="{C42E0C26-4D0C-4CF5-90AC-FEBB77559249}" type="pres">
      <dgm:prSet presAssocID="{38BB819E-6D4A-4F78-81D0-23DAEDA2914F}" presName="CompostProcess" presStyleCnt="0">
        <dgm:presLayoutVars>
          <dgm:dir/>
          <dgm:resizeHandles val="exact"/>
        </dgm:presLayoutVars>
      </dgm:prSet>
      <dgm:spPr/>
    </dgm:pt>
    <dgm:pt modelId="{414F0ED8-0307-4F9B-9707-E09043A8E864}" type="pres">
      <dgm:prSet presAssocID="{38BB819E-6D4A-4F78-81D0-23DAEDA2914F}" presName="arrow" presStyleLbl="bgShp" presStyleIdx="0" presStyleCnt="1"/>
      <dgm:spPr/>
    </dgm:pt>
    <dgm:pt modelId="{DBB558AA-03AB-44A2-B1D4-180F69254A31}" type="pres">
      <dgm:prSet presAssocID="{38BB819E-6D4A-4F78-81D0-23DAEDA2914F}" presName="linearProcess" presStyleCnt="0"/>
      <dgm:spPr/>
    </dgm:pt>
    <dgm:pt modelId="{6299487B-76BD-4243-B4A5-53EE4703D0FA}" type="pres">
      <dgm:prSet presAssocID="{D4C6D208-F7A0-4677-8506-629B7AE58AAC}" presName="textNode" presStyleLbl="node1" presStyleIdx="0" presStyleCnt="3">
        <dgm:presLayoutVars>
          <dgm:bulletEnabled val="1"/>
        </dgm:presLayoutVars>
      </dgm:prSet>
      <dgm:spPr/>
    </dgm:pt>
    <dgm:pt modelId="{ACEE4386-16C2-4469-B0D4-A5BE60C5D66B}" type="pres">
      <dgm:prSet presAssocID="{44C787C9-6F93-4640-9E5B-2325BCB4946E}" presName="sibTrans" presStyleCnt="0"/>
      <dgm:spPr/>
    </dgm:pt>
    <dgm:pt modelId="{913F6FCD-77B2-4C9B-A36C-00F1855A15F1}" type="pres">
      <dgm:prSet presAssocID="{23B5AD4C-6F17-4214-A983-02D4CF2079B1}" presName="textNode" presStyleLbl="node1" presStyleIdx="1" presStyleCnt="3">
        <dgm:presLayoutVars>
          <dgm:bulletEnabled val="1"/>
        </dgm:presLayoutVars>
      </dgm:prSet>
      <dgm:spPr/>
    </dgm:pt>
    <dgm:pt modelId="{1F01630C-D6EA-4B61-B43A-9B3E0E296136}" type="pres">
      <dgm:prSet presAssocID="{9C8335C0-84B1-4D65-AF82-FF0407DE528F}" presName="sibTrans" presStyleCnt="0"/>
      <dgm:spPr/>
    </dgm:pt>
    <dgm:pt modelId="{B004BEC4-138F-4E13-9644-4FAB174C4AC0}" type="pres">
      <dgm:prSet presAssocID="{9782B28E-506D-4299-B44E-C251A7AD2FF1}" presName="textNode" presStyleLbl="node1" presStyleIdx="2" presStyleCnt="3">
        <dgm:presLayoutVars>
          <dgm:bulletEnabled val="1"/>
        </dgm:presLayoutVars>
      </dgm:prSet>
      <dgm:spPr/>
    </dgm:pt>
  </dgm:ptLst>
  <dgm:cxnLst>
    <dgm:cxn modelId="{A06FA52A-6D0A-4404-924E-63749257E670}" type="presOf" srcId="{23B5AD4C-6F17-4214-A983-02D4CF2079B1}" destId="{913F6FCD-77B2-4C9B-A36C-00F1855A15F1}" srcOrd="0" destOrd="0" presId="urn:microsoft.com/office/officeart/2005/8/layout/hProcess9"/>
    <dgm:cxn modelId="{5449D12F-4892-490C-8F75-10C64DA29902}" type="presOf" srcId="{D4C6D208-F7A0-4677-8506-629B7AE58AAC}" destId="{6299487B-76BD-4243-B4A5-53EE4703D0FA}" srcOrd="0" destOrd="0" presId="urn:microsoft.com/office/officeart/2005/8/layout/hProcess9"/>
    <dgm:cxn modelId="{979E6239-B155-4F6A-A677-FA25EF0151EC}" srcId="{38BB819E-6D4A-4F78-81D0-23DAEDA2914F}" destId="{9782B28E-506D-4299-B44E-C251A7AD2FF1}" srcOrd="2" destOrd="0" parTransId="{B1CF7167-B4AC-4B64-B248-75FF933D8BE7}" sibTransId="{89AE7504-0B7F-4A57-99EA-EBC95AFC1B3B}"/>
    <dgm:cxn modelId="{655C7B6A-4106-4743-8832-6DAC048C479E}" type="presOf" srcId="{38BB819E-6D4A-4F78-81D0-23DAEDA2914F}" destId="{C42E0C26-4D0C-4CF5-90AC-FEBB77559249}" srcOrd="0" destOrd="0" presId="urn:microsoft.com/office/officeart/2005/8/layout/hProcess9"/>
    <dgm:cxn modelId="{31EA2796-6085-4664-BABF-561A29B71961}" srcId="{38BB819E-6D4A-4F78-81D0-23DAEDA2914F}" destId="{23B5AD4C-6F17-4214-A983-02D4CF2079B1}" srcOrd="1" destOrd="0" parTransId="{462E1737-57CE-45E1-8C18-D9A33F470F21}" sibTransId="{9C8335C0-84B1-4D65-AF82-FF0407DE528F}"/>
    <dgm:cxn modelId="{0D7EB8E8-8EC9-4EEC-920D-862E1A5C614D}" type="presOf" srcId="{9782B28E-506D-4299-B44E-C251A7AD2FF1}" destId="{B004BEC4-138F-4E13-9644-4FAB174C4AC0}" srcOrd="0" destOrd="0" presId="urn:microsoft.com/office/officeart/2005/8/layout/hProcess9"/>
    <dgm:cxn modelId="{2AA2F0F8-7D3D-42F2-9A1E-94E30992551E}" srcId="{38BB819E-6D4A-4F78-81D0-23DAEDA2914F}" destId="{D4C6D208-F7A0-4677-8506-629B7AE58AAC}" srcOrd="0" destOrd="0" parTransId="{DE33CF75-7F89-471E-8C05-F3E8AD17A4B6}" sibTransId="{44C787C9-6F93-4640-9E5B-2325BCB4946E}"/>
    <dgm:cxn modelId="{1B7A6C64-722F-4104-9C88-B2E2189C440C}" type="presParOf" srcId="{C42E0C26-4D0C-4CF5-90AC-FEBB77559249}" destId="{414F0ED8-0307-4F9B-9707-E09043A8E864}" srcOrd="0" destOrd="0" presId="urn:microsoft.com/office/officeart/2005/8/layout/hProcess9"/>
    <dgm:cxn modelId="{673B9E8D-779C-4275-B5A5-061141093B95}" type="presParOf" srcId="{C42E0C26-4D0C-4CF5-90AC-FEBB77559249}" destId="{DBB558AA-03AB-44A2-B1D4-180F69254A31}" srcOrd="1" destOrd="0" presId="urn:microsoft.com/office/officeart/2005/8/layout/hProcess9"/>
    <dgm:cxn modelId="{635CB6E9-58FD-45DF-B743-69A842D4C69C}" type="presParOf" srcId="{DBB558AA-03AB-44A2-B1D4-180F69254A31}" destId="{6299487B-76BD-4243-B4A5-53EE4703D0FA}" srcOrd="0" destOrd="0" presId="urn:microsoft.com/office/officeart/2005/8/layout/hProcess9"/>
    <dgm:cxn modelId="{B869B61B-5313-4FA5-8DA7-EDE3BE0AC466}" type="presParOf" srcId="{DBB558AA-03AB-44A2-B1D4-180F69254A31}" destId="{ACEE4386-16C2-4469-B0D4-A5BE60C5D66B}" srcOrd="1" destOrd="0" presId="urn:microsoft.com/office/officeart/2005/8/layout/hProcess9"/>
    <dgm:cxn modelId="{41D831A3-A2A1-4C67-A058-4A43AC085EFE}" type="presParOf" srcId="{DBB558AA-03AB-44A2-B1D4-180F69254A31}" destId="{913F6FCD-77B2-4C9B-A36C-00F1855A15F1}" srcOrd="2" destOrd="0" presId="urn:microsoft.com/office/officeart/2005/8/layout/hProcess9"/>
    <dgm:cxn modelId="{B64D466A-8C00-4047-8503-206C877ABF23}" type="presParOf" srcId="{DBB558AA-03AB-44A2-B1D4-180F69254A31}" destId="{1F01630C-D6EA-4B61-B43A-9B3E0E296136}" srcOrd="3" destOrd="0" presId="urn:microsoft.com/office/officeart/2005/8/layout/hProcess9"/>
    <dgm:cxn modelId="{F4185431-1869-422C-A16E-348EDB1A0D0A}" type="presParOf" srcId="{DBB558AA-03AB-44A2-B1D4-180F69254A31}" destId="{B004BEC4-138F-4E13-9644-4FAB174C4AC0}"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D67FF-D8D8-4787-8D1C-BF400938A90E}">
      <dsp:nvSpPr>
        <dsp:cNvPr id="0" name=""/>
        <dsp:cNvSpPr/>
      </dsp:nvSpPr>
      <dsp:spPr>
        <a:xfrm>
          <a:off x="1356900" y="474"/>
          <a:ext cx="2004249" cy="1002124"/>
        </a:xfrm>
        <a:prstGeom prst="roundRect">
          <a:avLst>
            <a:gd name="adj" fmla="val 10000"/>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pl-PL" sz="3200" b="1" kern="1200" dirty="0"/>
            <a:t>Uczelnia </a:t>
          </a:r>
        </a:p>
      </dsp:txBody>
      <dsp:txXfrm>
        <a:off x="1386251" y="29825"/>
        <a:ext cx="1945547" cy="943422"/>
      </dsp:txXfrm>
    </dsp:sp>
    <dsp:sp modelId="{095BB441-3B84-4F65-AB58-71959D41D630}">
      <dsp:nvSpPr>
        <dsp:cNvPr id="0" name=""/>
        <dsp:cNvSpPr/>
      </dsp:nvSpPr>
      <dsp:spPr>
        <a:xfrm rot="5400000">
          <a:off x="1837129" y="1479596"/>
          <a:ext cx="1043790" cy="35074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pl-PL" sz="1200" kern="1200"/>
        </a:p>
      </dsp:txBody>
      <dsp:txXfrm>
        <a:off x="1942352" y="1549745"/>
        <a:ext cx="833344" cy="210445"/>
      </dsp:txXfrm>
    </dsp:sp>
    <dsp:sp modelId="{A8D70D98-006F-46CE-9C84-8CA9B53F86EE}">
      <dsp:nvSpPr>
        <dsp:cNvPr id="0" name=""/>
        <dsp:cNvSpPr/>
      </dsp:nvSpPr>
      <dsp:spPr>
        <a:xfrm>
          <a:off x="1356900" y="2307337"/>
          <a:ext cx="2004249" cy="100212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b="1" kern="1200" dirty="0"/>
            <a:t>Podmiot, którego jakość działalności naukowej podlega ewaluacji </a:t>
          </a:r>
        </a:p>
      </dsp:txBody>
      <dsp:txXfrm>
        <a:off x="1386251" y="2336688"/>
        <a:ext cx="1945547" cy="943422"/>
      </dsp:txXfrm>
    </dsp:sp>
    <dsp:sp modelId="{BB0C269F-3469-4DDA-817B-8A82D00F45B4}">
      <dsp:nvSpPr>
        <dsp:cNvPr id="0" name=""/>
        <dsp:cNvSpPr/>
      </dsp:nvSpPr>
      <dsp:spPr>
        <a:xfrm rot="16200000">
          <a:off x="1837129" y="1479596"/>
          <a:ext cx="1043790" cy="35074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pl-PL" sz="1200" kern="1200"/>
        </a:p>
      </dsp:txBody>
      <dsp:txXfrm>
        <a:off x="1942352" y="1549745"/>
        <a:ext cx="833344" cy="210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0072F-72A9-4F2C-B748-3DE568CFA46F}">
      <dsp:nvSpPr>
        <dsp:cNvPr id="0" name=""/>
        <dsp:cNvSpPr/>
      </dsp:nvSpPr>
      <dsp:spPr>
        <a:xfrm>
          <a:off x="1502035" y="-94644"/>
          <a:ext cx="1713979" cy="856989"/>
        </a:xfrm>
        <a:prstGeom prst="roundRect">
          <a:avLst>
            <a:gd name="adj" fmla="val 10000"/>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b="1" kern="1200" dirty="0"/>
            <a:t>Uczelnia [pracodawca</a:t>
          </a:r>
          <a:r>
            <a:rPr lang="pl-PL" sz="2000" kern="1200" dirty="0"/>
            <a:t>]</a:t>
          </a:r>
        </a:p>
      </dsp:txBody>
      <dsp:txXfrm>
        <a:off x="1527135" y="-69544"/>
        <a:ext cx="1663779" cy="806789"/>
      </dsp:txXfrm>
    </dsp:sp>
    <dsp:sp modelId="{1656C5BA-8CA2-48C4-85B1-872F4263F2F5}">
      <dsp:nvSpPr>
        <dsp:cNvPr id="0" name=""/>
        <dsp:cNvSpPr/>
      </dsp:nvSpPr>
      <dsp:spPr>
        <a:xfrm rot="3600000">
          <a:off x="2564894" y="1313830"/>
          <a:ext cx="893019" cy="299946"/>
        </a:xfrm>
        <a:prstGeom prst="lef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pl-PL" sz="1300" kern="1200"/>
        </a:p>
      </dsp:txBody>
      <dsp:txXfrm>
        <a:off x="2654878" y="1373819"/>
        <a:ext cx="713051" cy="179968"/>
      </dsp:txXfrm>
    </dsp:sp>
    <dsp:sp modelId="{7C72AB78-14C9-48BC-BF78-7186CB341A11}">
      <dsp:nvSpPr>
        <dsp:cNvPr id="0" name=""/>
        <dsp:cNvSpPr/>
      </dsp:nvSpPr>
      <dsp:spPr>
        <a:xfrm>
          <a:off x="2917162" y="2165263"/>
          <a:ext cx="1713979" cy="1239318"/>
        </a:xfrm>
        <a:prstGeom prst="roundRect">
          <a:avLst>
            <a:gd name="adj" fmla="val 10000"/>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b="1" kern="1200" dirty="0"/>
            <a:t>Pracownicy niebędący nauczycielami akademickimi </a:t>
          </a:r>
        </a:p>
      </dsp:txBody>
      <dsp:txXfrm>
        <a:off x="2953460" y="2201561"/>
        <a:ext cx="1641383" cy="1166722"/>
      </dsp:txXfrm>
    </dsp:sp>
    <dsp:sp modelId="{68E347CB-1C51-4F20-9B5F-71816AEECE98}">
      <dsp:nvSpPr>
        <dsp:cNvPr id="0" name=""/>
        <dsp:cNvSpPr/>
      </dsp:nvSpPr>
      <dsp:spPr>
        <a:xfrm rot="10800000">
          <a:off x="1912515" y="2634949"/>
          <a:ext cx="893019" cy="299946"/>
        </a:xfrm>
        <a:prstGeom prst="lef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pl-PL" sz="1300" kern="1200"/>
        </a:p>
      </dsp:txBody>
      <dsp:txXfrm rot="10800000">
        <a:off x="2002499" y="2694938"/>
        <a:ext cx="713051" cy="179968"/>
      </dsp:txXfrm>
    </dsp:sp>
    <dsp:sp modelId="{AFFC1B55-A6ED-46D6-BC1D-B04A1A2E0610}">
      <dsp:nvSpPr>
        <dsp:cNvPr id="0" name=""/>
        <dsp:cNvSpPr/>
      </dsp:nvSpPr>
      <dsp:spPr>
        <a:xfrm>
          <a:off x="86908" y="2186023"/>
          <a:ext cx="1713979" cy="1197797"/>
        </a:xfrm>
        <a:prstGeom prst="roundRect">
          <a:avLst>
            <a:gd name="adj" fmla="val 10000"/>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b="1" kern="1200" dirty="0"/>
            <a:t>Nauczyciele akademiccy </a:t>
          </a:r>
        </a:p>
      </dsp:txBody>
      <dsp:txXfrm>
        <a:off x="121990" y="2221105"/>
        <a:ext cx="1643815" cy="1127633"/>
      </dsp:txXfrm>
    </dsp:sp>
    <dsp:sp modelId="{2378B444-2109-4B11-95C4-94ED61D80469}">
      <dsp:nvSpPr>
        <dsp:cNvPr id="0" name=""/>
        <dsp:cNvSpPr/>
      </dsp:nvSpPr>
      <dsp:spPr>
        <a:xfrm rot="18000000">
          <a:off x="1254142" y="1324211"/>
          <a:ext cx="893019" cy="299946"/>
        </a:xfrm>
        <a:prstGeom prst="lef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pl-PL" sz="1300" kern="1200"/>
        </a:p>
      </dsp:txBody>
      <dsp:txXfrm>
        <a:off x="1344126" y="1384200"/>
        <a:ext cx="713051" cy="1799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39E9F-4E19-4136-8DB5-BA0A8C0B9CD1}">
      <dsp:nvSpPr>
        <dsp:cNvPr id="0" name=""/>
        <dsp:cNvSpPr/>
      </dsp:nvSpPr>
      <dsp:spPr>
        <a:xfrm>
          <a:off x="720090" y="1230"/>
          <a:ext cx="2550318" cy="1530191"/>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Pracownicy uprawnieni do elastycznej organizacji czasu pracy </a:t>
          </a:r>
        </a:p>
      </dsp:txBody>
      <dsp:txXfrm>
        <a:off x="720090" y="1230"/>
        <a:ext cx="2550318" cy="1530191"/>
      </dsp:txXfrm>
    </dsp:sp>
    <dsp:sp modelId="{7C81E08A-4336-4A96-8988-1D7501903B13}">
      <dsp:nvSpPr>
        <dsp:cNvPr id="0" name=""/>
        <dsp:cNvSpPr/>
      </dsp:nvSpPr>
      <dsp:spPr>
        <a:xfrm>
          <a:off x="3525440" y="1230"/>
          <a:ext cx="2550318" cy="1530191"/>
        </a:xfrm>
        <a:prstGeom prst="rect">
          <a:avLst/>
        </a:prstGeom>
        <a:solidFill>
          <a:srgbClr val="00206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Pracownicy mający obowiązki rodzinne </a:t>
          </a:r>
        </a:p>
      </dsp:txBody>
      <dsp:txXfrm>
        <a:off x="3525440" y="1230"/>
        <a:ext cx="2550318" cy="1530191"/>
      </dsp:txXfrm>
    </dsp:sp>
    <dsp:sp modelId="{BA3CDE2F-056D-420B-B446-9860B60C6C81}">
      <dsp:nvSpPr>
        <dsp:cNvPr id="0" name=""/>
        <dsp:cNvSpPr/>
      </dsp:nvSpPr>
      <dsp:spPr>
        <a:xfrm>
          <a:off x="6330791" y="1230"/>
          <a:ext cx="2550318" cy="1530191"/>
        </a:xfrm>
        <a:prstGeom prst="rect">
          <a:avLst/>
        </a:prstGeom>
        <a:solidFill>
          <a:schemeClr val="accent4">
            <a:lumMod val="5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Pracownicy z orzeczeniem o niepełnosprawności oraz opiekunowie osób z  niepełnosprawnością </a:t>
          </a:r>
        </a:p>
      </dsp:txBody>
      <dsp:txXfrm>
        <a:off x="6330791" y="1230"/>
        <a:ext cx="2550318" cy="1530191"/>
      </dsp:txXfrm>
    </dsp:sp>
    <dsp:sp modelId="{D871AF9A-9F0F-4C99-B0B8-731259E574B4}">
      <dsp:nvSpPr>
        <dsp:cNvPr id="0" name=""/>
        <dsp:cNvSpPr/>
      </dsp:nvSpPr>
      <dsp:spPr>
        <a:xfrm>
          <a:off x="2122765" y="1786453"/>
          <a:ext cx="2550318" cy="1530191"/>
        </a:xfrm>
        <a:prstGeom prst="rect">
          <a:avLst/>
        </a:prstGeom>
        <a:solidFill>
          <a:schemeClr val="accent1">
            <a:lumMod val="5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Kobiety w ciąży oraz karmiące dziecko piersią </a:t>
          </a:r>
        </a:p>
      </dsp:txBody>
      <dsp:txXfrm>
        <a:off x="2122765" y="1786453"/>
        <a:ext cx="2550318" cy="1530191"/>
      </dsp:txXfrm>
    </dsp:sp>
    <dsp:sp modelId="{CFFD0F3C-1AFB-4C2E-854B-47457615FB83}">
      <dsp:nvSpPr>
        <dsp:cNvPr id="0" name=""/>
        <dsp:cNvSpPr/>
      </dsp:nvSpPr>
      <dsp:spPr>
        <a:xfrm>
          <a:off x="4928115" y="1786453"/>
          <a:ext cx="2550318" cy="1530191"/>
        </a:xfrm>
        <a:prstGeom prst="rect">
          <a:avLst/>
        </a:prstGeom>
        <a:solidFill>
          <a:schemeClr val="accent6">
            <a:lumMod val="5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Pracownicy – działacze związkowi </a:t>
          </a:r>
        </a:p>
      </dsp:txBody>
      <dsp:txXfrm>
        <a:off x="4928115" y="1786453"/>
        <a:ext cx="2550318" cy="15301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6DE49-90AE-4C4A-A843-04796465BDFD}">
      <dsp:nvSpPr>
        <dsp:cNvPr id="0" name=""/>
        <dsp:cNvSpPr/>
      </dsp:nvSpPr>
      <dsp:spPr>
        <a:xfrm>
          <a:off x="1875" y="459256"/>
          <a:ext cx="3998937" cy="239936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pl-PL" sz="3800" kern="1200" dirty="0"/>
            <a:t>Pracownik odmówił przyjęcia nowych warunków pracy i płacy. </a:t>
          </a:r>
        </a:p>
      </dsp:txBody>
      <dsp:txXfrm>
        <a:off x="72150" y="529531"/>
        <a:ext cx="3858387" cy="2258812"/>
      </dsp:txXfrm>
    </dsp:sp>
    <dsp:sp modelId="{300BD64D-AD25-43AC-BA8A-F1D3EEB89134}">
      <dsp:nvSpPr>
        <dsp:cNvPr id="0" name=""/>
        <dsp:cNvSpPr/>
      </dsp:nvSpPr>
      <dsp:spPr>
        <a:xfrm>
          <a:off x="4400706" y="1163069"/>
          <a:ext cx="847774" cy="9917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pl-PL" sz="3000" kern="1200"/>
        </a:p>
      </dsp:txBody>
      <dsp:txXfrm>
        <a:off x="4400706" y="1361416"/>
        <a:ext cx="593442" cy="595042"/>
      </dsp:txXfrm>
    </dsp:sp>
    <dsp:sp modelId="{F0FCAEDF-FA95-4FD1-8109-C09B1EE8D144}">
      <dsp:nvSpPr>
        <dsp:cNvPr id="0" name=""/>
        <dsp:cNvSpPr/>
      </dsp:nvSpPr>
      <dsp:spPr>
        <a:xfrm>
          <a:off x="5600387" y="459256"/>
          <a:ext cx="3998937" cy="2399362"/>
        </a:xfrm>
        <a:prstGeom prst="roundRect">
          <a:avLst>
            <a:gd name="adj" fmla="val 10000"/>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pl-PL" sz="3800" kern="1200" dirty="0"/>
            <a:t>Umowa o pracę ulega rozwiązaniu z upływem okresu wypowiedzenia. </a:t>
          </a:r>
        </a:p>
      </dsp:txBody>
      <dsp:txXfrm>
        <a:off x="5670662" y="529531"/>
        <a:ext cx="3858387" cy="22588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DC393-C406-4F4A-8BD8-7856FB582AF2}">
      <dsp:nvSpPr>
        <dsp:cNvPr id="0" name=""/>
        <dsp:cNvSpPr/>
      </dsp:nvSpPr>
      <dsp:spPr>
        <a:xfrm>
          <a:off x="4800600" y="1371279"/>
          <a:ext cx="1657458" cy="575316"/>
        </a:xfrm>
        <a:custGeom>
          <a:avLst/>
          <a:gdLst/>
          <a:ahLst/>
          <a:cxnLst/>
          <a:rect l="0" t="0" r="0" b="0"/>
          <a:pathLst>
            <a:path>
              <a:moveTo>
                <a:pt x="0" y="0"/>
              </a:moveTo>
              <a:lnTo>
                <a:pt x="0" y="287658"/>
              </a:lnTo>
              <a:lnTo>
                <a:pt x="1657458" y="287658"/>
              </a:lnTo>
              <a:lnTo>
                <a:pt x="1657458" y="57531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ED64BF-B7C8-4DF4-94F7-724B5FDA3004}">
      <dsp:nvSpPr>
        <dsp:cNvPr id="0" name=""/>
        <dsp:cNvSpPr/>
      </dsp:nvSpPr>
      <dsp:spPr>
        <a:xfrm>
          <a:off x="3143141" y="1371279"/>
          <a:ext cx="1657458" cy="575316"/>
        </a:xfrm>
        <a:custGeom>
          <a:avLst/>
          <a:gdLst/>
          <a:ahLst/>
          <a:cxnLst/>
          <a:rect l="0" t="0" r="0" b="0"/>
          <a:pathLst>
            <a:path>
              <a:moveTo>
                <a:pt x="1657458" y="0"/>
              </a:moveTo>
              <a:lnTo>
                <a:pt x="1657458" y="287658"/>
              </a:lnTo>
              <a:lnTo>
                <a:pt x="0" y="287658"/>
              </a:lnTo>
              <a:lnTo>
                <a:pt x="0" y="57531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ACBCA0-1545-42B2-84FB-4BE0C8F9BFBE}">
      <dsp:nvSpPr>
        <dsp:cNvPr id="0" name=""/>
        <dsp:cNvSpPr/>
      </dsp:nvSpPr>
      <dsp:spPr>
        <a:xfrm>
          <a:off x="3430799" y="1479"/>
          <a:ext cx="2739600" cy="13698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l-PL" sz="2400" b="1" kern="1200" dirty="0"/>
            <a:t>Prawo do odprawy</a:t>
          </a:r>
          <a:r>
            <a:rPr lang="pl-PL" sz="1700" b="1" kern="1200" dirty="0"/>
            <a:t> </a:t>
          </a:r>
          <a:r>
            <a:rPr lang="pl-PL" sz="1700" kern="1200" dirty="0"/>
            <a:t>z tytułu rozwiązania stosunku pracy z przyczyn niedotyczących pracowników.</a:t>
          </a:r>
        </a:p>
      </dsp:txBody>
      <dsp:txXfrm>
        <a:off x="3430799" y="1479"/>
        <a:ext cx="2739600" cy="1369800"/>
      </dsp:txXfrm>
    </dsp:sp>
    <dsp:sp modelId="{B75D11D0-327A-4A8E-98CC-4C4DAD989779}">
      <dsp:nvSpPr>
        <dsp:cNvPr id="0" name=""/>
        <dsp:cNvSpPr/>
      </dsp:nvSpPr>
      <dsp:spPr>
        <a:xfrm>
          <a:off x="1773341" y="1946595"/>
          <a:ext cx="2739600" cy="13698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l-PL" sz="1700" kern="1200" dirty="0"/>
            <a:t>Wypowiedzenie zmieniające nastąpiło wyłącznie z  przyczyn niedotyczących pracowników.</a:t>
          </a:r>
        </a:p>
      </dsp:txBody>
      <dsp:txXfrm>
        <a:off x="1773341" y="1946595"/>
        <a:ext cx="2739600" cy="1369800"/>
      </dsp:txXfrm>
    </dsp:sp>
    <dsp:sp modelId="{1FB13923-EA17-4360-8CE7-6074799564D0}">
      <dsp:nvSpPr>
        <dsp:cNvPr id="0" name=""/>
        <dsp:cNvSpPr/>
      </dsp:nvSpPr>
      <dsp:spPr>
        <a:xfrm>
          <a:off x="5088258" y="1946595"/>
          <a:ext cx="2739600" cy="1369800"/>
        </a:xfrm>
        <a:prstGeom prst="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l-PL" sz="1700" kern="1200" dirty="0"/>
            <a:t>Przyczyny wypowiedzenia zmieniającego: przyczyny niedotyczące pracowników + przyczyny dotyczące pracownika (np. </a:t>
          </a:r>
          <a:r>
            <a:rPr lang="pl-PL" sz="1700" kern="1200" dirty="0" err="1"/>
            <a:t>konfikt</a:t>
          </a:r>
          <a:r>
            <a:rPr lang="pl-PL" sz="1700" kern="1200" dirty="0"/>
            <a:t> pomiędzy współpracownikami)</a:t>
          </a:r>
        </a:p>
      </dsp:txBody>
      <dsp:txXfrm>
        <a:off x="5088258" y="1946595"/>
        <a:ext cx="2739600" cy="13698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641F1-F700-4D1C-8DA5-E318E74B7DFD}">
      <dsp:nvSpPr>
        <dsp:cNvPr id="0" name=""/>
        <dsp:cNvSpPr/>
      </dsp:nvSpPr>
      <dsp:spPr>
        <a:xfrm>
          <a:off x="3875178" y="1658937"/>
          <a:ext cx="413539" cy="787995"/>
        </a:xfrm>
        <a:custGeom>
          <a:avLst/>
          <a:gdLst/>
          <a:ahLst/>
          <a:cxnLst/>
          <a:rect l="0" t="0" r="0" b="0"/>
          <a:pathLst>
            <a:path>
              <a:moveTo>
                <a:pt x="0" y="0"/>
              </a:moveTo>
              <a:lnTo>
                <a:pt x="206769" y="0"/>
              </a:lnTo>
              <a:lnTo>
                <a:pt x="206769" y="787995"/>
              </a:lnTo>
              <a:lnTo>
                <a:pt x="413539" y="78799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4059700" y="2030687"/>
        <a:ext cx="44495" cy="44495"/>
      </dsp:txXfrm>
    </dsp:sp>
    <dsp:sp modelId="{FB1404EB-7213-472D-AF4B-7685472AD2F7}">
      <dsp:nvSpPr>
        <dsp:cNvPr id="0" name=""/>
        <dsp:cNvSpPr/>
      </dsp:nvSpPr>
      <dsp:spPr>
        <a:xfrm>
          <a:off x="3875178" y="1613217"/>
          <a:ext cx="413539" cy="91440"/>
        </a:xfrm>
        <a:custGeom>
          <a:avLst/>
          <a:gdLst/>
          <a:ahLst/>
          <a:cxnLst/>
          <a:rect l="0" t="0" r="0" b="0"/>
          <a:pathLst>
            <a:path>
              <a:moveTo>
                <a:pt x="0" y="45720"/>
              </a:moveTo>
              <a:lnTo>
                <a:pt x="413539" y="4572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4071609" y="1648599"/>
        <a:ext cx="20676" cy="20676"/>
      </dsp:txXfrm>
    </dsp:sp>
    <dsp:sp modelId="{B653AB01-5DE9-4B0D-8713-77DA9882F9D9}">
      <dsp:nvSpPr>
        <dsp:cNvPr id="0" name=""/>
        <dsp:cNvSpPr/>
      </dsp:nvSpPr>
      <dsp:spPr>
        <a:xfrm>
          <a:off x="3875178" y="870942"/>
          <a:ext cx="413539" cy="787995"/>
        </a:xfrm>
        <a:custGeom>
          <a:avLst/>
          <a:gdLst/>
          <a:ahLst/>
          <a:cxnLst/>
          <a:rect l="0" t="0" r="0" b="0"/>
          <a:pathLst>
            <a:path>
              <a:moveTo>
                <a:pt x="0" y="787995"/>
              </a:moveTo>
              <a:lnTo>
                <a:pt x="206769" y="787995"/>
              </a:lnTo>
              <a:lnTo>
                <a:pt x="206769" y="0"/>
              </a:lnTo>
              <a:lnTo>
                <a:pt x="413539"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4059700" y="1242691"/>
        <a:ext cx="44495" cy="44495"/>
      </dsp:txXfrm>
    </dsp:sp>
    <dsp:sp modelId="{D72274C3-5458-461A-8E28-E4DE1B8E6F3C}">
      <dsp:nvSpPr>
        <dsp:cNvPr id="0" name=""/>
        <dsp:cNvSpPr/>
      </dsp:nvSpPr>
      <dsp:spPr>
        <a:xfrm rot="16200000">
          <a:off x="1901042" y="1343739"/>
          <a:ext cx="3317875" cy="63039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pl-PL" sz="2700" kern="1200" dirty="0"/>
            <a:t>Nauczyciele akademiccy </a:t>
          </a:r>
        </a:p>
      </dsp:txBody>
      <dsp:txXfrm>
        <a:off x="1901042" y="1343739"/>
        <a:ext cx="3317875" cy="630396"/>
      </dsp:txXfrm>
    </dsp:sp>
    <dsp:sp modelId="{49239B5B-5D06-40C9-BFB6-FC84ABCE01C5}">
      <dsp:nvSpPr>
        <dsp:cNvPr id="0" name=""/>
        <dsp:cNvSpPr/>
      </dsp:nvSpPr>
      <dsp:spPr>
        <a:xfrm>
          <a:off x="4288718" y="555744"/>
          <a:ext cx="2067699" cy="63039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b="1" kern="1200" dirty="0"/>
            <a:t>Pracownicy dydaktyczni </a:t>
          </a:r>
        </a:p>
      </dsp:txBody>
      <dsp:txXfrm>
        <a:off x="4288718" y="555744"/>
        <a:ext cx="2067699" cy="630396"/>
      </dsp:txXfrm>
    </dsp:sp>
    <dsp:sp modelId="{AD9A78FF-AA4A-422D-9525-3C7FED12C67A}">
      <dsp:nvSpPr>
        <dsp:cNvPr id="0" name=""/>
        <dsp:cNvSpPr/>
      </dsp:nvSpPr>
      <dsp:spPr>
        <a:xfrm>
          <a:off x="4288718" y="1343739"/>
          <a:ext cx="2067699" cy="630396"/>
        </a:xfrm>
        <a:prstGeom prst="rect">
          <a:avLst/>
        </a:prstGeom>
        <a:solidFill>
          <a:schemeClr val="accent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b="1" kern="1200" dirty="0"/>
            <a:t>Pracownicy badawczy </a:t>
          </a:r>
        </a:p>
      </dsp:txBody>
      <dsp:txXfrm>
        <a:off x="4288718" y="1343739"/>
        <a:ext cx="2067699" cy="630396"/>
      </dsp:txXfrm>
    </dsp:sp>
    <dsp:sp modelId="{AA1017F9-CA28-4731-9EF4-1152F3F07C46}">
      <dsp:nvSpPr>
        <dsp:cNvPr id="0" name=""/>
        <dsp:cNvSpPr/>
      </dsp:nvSpPr>
      <dsp:spPr>
        <a:xfrm>
          <a:off x="4288718" y="2131734"/>
          <a:ext cx="2067699" cy="630396"/>
        </a:xfrm>
        <a:prstGeom prst="rect">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b="1" kern="1200" dirty="0"/>
            <a:t>Pracownicy badawczo-dydaktyczni </a:t>
          </a:r>
        </a:p>
      </dsp:txBody>
      <dsp:txXfrm>
        <a:off x="4288718" y="2131734"/>
        <a:ext cx="2067699" cy="6303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B28EA-66E3-4303-8A5A-553DDC901773}">
      <dsp:nvSpPr>
        <dsp:cNvPr id="0" name=""/>
        <dsp:cNvSpPr/>
      </dsp:nvSpPr>
      <dsp:spPr>
        <a:xfrm rot="16200000">
          <a:off x="3488" y="1699"/>
          <a:ext cx="3314476" cy="3314476"/>
        </a:xfrm>
        <a:prstGeom prst="downArrow">
          <a:avLst>
            <a:gd name="adj1" fmla="val 50000"/>
            <a:gd name="adj2" fmla="val 35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pl-PL" sz="2800" b="1" kern="1200" dirty="0"/>
            <a:t>Pracownicy prowadzący działalność naukową </a:t>
          </a:r>
        </a:p>
      </dsp:txBody>
      <dsp:txXfrm rot="5400000">
        <a:off x="3489" y="830317"/>
        <a:ext cx="2734443" cy="1657238"/>
      </dsp:txXfrm>
    </dsp:sp>
    <dsp:sp modelId="{D2DA717E-E728-4E36-A71C-B73D081BD985}">
      <dsp:nvSpPr>
        <dsp:cNvPr id="0" name=""/>
        <dsp:cNvSpPr/>
      </dsp:nvSpPr>
      <dsp:spPr>
        <a:xfrm rot="5400000">
          <a:off x="6283234" y="1699"/>
          <a:ext cx="3314476" cy="3314476"/>
        </a:xfrm>
        <a:prstGeom prst="downArrow">
          <a:avLst>
            <a:gd name="adj1" fmla="val 50000"/>
            <a:gd name="adj2" fmla="val 35000"/>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pl-PL" sz="1800" b="1" kern="1200" dirty="0"/>
            <a:t>Nauczyciele akademiccy zatrudnieni na stanowiskach badawczy oraz badawczo-dydaktycznych </a:t>
          </a:r>
        </a:p>
      </dsp:txBody>
      <dsp:txXfrm rot="-5400000">
        <a:off x="6863268" y="830318"/>
        <a:ext cx="2734443" cy="16572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F0ED8-0307-4F9B-9707-E09043A8E864}">
      <dsp:nvSpPr>
        <dsp:cNvPr id="0" name=""/>
        <dsp:cNvSpPr/>
      </dsp:nvSpPr>
      <dsp:spPr>
        <a:xfrm>
          <a:off x="720089" y="0"/>
          <a:ext cx="8161020" cy="3317875"/>
        </a:xfrm>
        <a:prstGeom prst="rightArrow">
          <a:avLst/>
        </a:prstGeom>
        <a:solidFill>
          <a:schemeClr val="accent1">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6299487B-76BD-4243-B4A5-53EE4703D0FA}">
      <dsp:nvSpPr>
        <dsp:cNvPr id="0" name=""/>
        <dsp:cNvSpPr/>
      </dsp:nvSpPr>
      <dsp:spPr>
        <a:xfrm>
          <a:off x="283629" y="995362"/>
          <a:ext cx="2880360" cy="1327150"/>
        </a:xfrm>
        <a:prstGeom prst="roundRect">
          <a:avLst/>
        </a:prstGeom>
        <a:solidFill>
          <a:srgbClr val="00206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pl-PL" sz="3500" kern="1200" dirty="0"/>
            <a:t>Art. 265 ust. 2 </a:t>
          </a:r>
          <a:r>
            <a:rPr lang="pl-PL" sz="3500" kern="1200" dirty="0" err="1"/>
            <a:t>P.sz.w</a:t>
          </a:r>
          <a:r>
            <a:rPr lang="pl-PL" sz="3500" kern="1200" dirty="0"/>
            <a:t>.</a:t>
          </a:r>
        </a:p>
      </dsp:txBody>
      <dsp:txXfrm>
        <a:off x="348415" y="1060148"/>
        <a:ext cx="2750788" cy="1197578"/>
      </dsp:txXfrm>
    </dsp:sp>
    <dsp:sp modelId="{913F6FCD-77B2-4C9B-A36C-00F1855A15F1}">
      <dsp:nvSpPr>
        <dsp:cNvPr id="0" name=""/>
        <dsp:cNvSpPr/>
      </dsp:nvSpPr>
      <dsp:spPr>
        <a:xfrm>
          <a:off x="3360420" y="995362"/>
          <a:ext cx="2880360" cy="1327150"/>
        </a:xfrm>
        <a:prstGeom prst="roundRect">
          <a:avLst/>
        </a:prstGeom>
        <a:solidFill>
          <a:srgbClr val="C00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pl-PL" sz="3500" kern="1200" dirty="0"/>
            <a:t>Art. 265 ust. 13 </a:t>
          </a:r>
          <a:r>
            <a:rPr lang="pl-PL" sz="3500" kern="1200" dirty="0" err="1"/>
            <a:t>P.sz.w</a:t>
          </a:r>
          <a:r>
            <a:rPr lang="pl-PL" sz="3500" kern="1200" dirty="0"/>
            <a:t>.</a:t>
          </a:r>
        </a:p>
      </dsp:txBody>
      <dsp:txXfrm>
        <a:off x="3425206" y="1060148"/>
        <a:ext cx="2750788" cy="1197578"/>
      </dsp:txXfrm>
    </dsp:sp>
    <dsp:sp modelId="{B004BEC4-138F-4E13-9644-4FAB174C4AC0}">
      <dsp:nvSpPr>
        <dsp:cNvPr id="0" name=""/>
        <dsp:cNvSpPr/>
      </dsp:nvSpPr>
      <dsp:spPr>
        <a:xfrm>
          <a:off x="6437210" y="995362"/>
          <a:ext cx="2880360" cy="1327150"/>
        </a:xfrm>
        <a:prstGeom prst="roundRect">
          <a:avLst/>
        </a:prstGeom>
        <a:solidFill>
          <a:schemeClr val="accent1">
            <a:lumMod val="5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pl-PL" sz="3500" kern="1200" dirty="0"/>
            <a:t>Art. 342 ust. 7</a:t>
          </a:r>
        </a:p>
      </dsp:txBody>
      <dsp:txXfrm>
        <a:off x="6501996" y="1060148"/>
        <a:ext cx="2750788" cy="1197578"/>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DBAB7A-7502-48A2-8CD8-50134B5A8E32}" type="datetimeFigureOut">
              <a:rPr lang="pl-PL" smtClean="0"/>
              <a:t>06.11.2025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33EB66-63D2-4563-B452-A392510B9D4C}" type="slidenum">
              <a:rPr lang="pl-PL" smtClean="0"/>
              <a:t>‹#›</a:t>
            </a:fld>
            <a:endParaRPr lang="pl-PL"/>
          </a:p>
        </p:txBody>
      </p:sp>
    </p:spTree>
    <p:extLst>
      <p:ext uri="{BB962C8B-B14F-4D97-AF65-F5344CB8AC3E}">
        <p14:creationId xmlns:p14="http://schemas.microsoft.com/office/powerpoint/2010/main" val="1004197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l-PL"/>
              <a:t>Kliknij, aby edytować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31C0E46-3DC1-4137-8E22-D96B0F4CF88F}" type="datetime1">
              <a:rPr lang="en-US" smtClean="0"/>
              <a:t>11/6/2025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140B94DF-3C20-46EF-80AD-9871B3028F15}" type="datetime1">
              <a:rPr lang="en-US" smtClean="0"/>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A5E2231-37A0-4E3A-969E-F48366ABE46B}" type="datetime1">
              <a:rPr lang="en-US" smtClean="0"/>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75A28EE3-CADF-4363-AC3C-57C43F77B381}" type="datetime1">
              <a:rPr lang="en-US" smtClean="0"/>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00BBF449-C1ED-445D-84FD-A3877C827863}" type="datetime1">
              <a:rPr lang="en-US" smtClean="0"/>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6C941FB8-0DBD-41CC-8408-64112A8115E9}" type="datetime1">
              <a:rPr lang="en-US" smtClean="0"/>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6C7F1B1B-E04D-4DB7-9D37-D2B6633DD4B1}" type="datetime1">
              <a:rPr lang="en-US" smtClean="0"/>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08F918D-6A58-4606-B5BB-F0A9FFDDA566}" type="datetime1">
              <a:rPr lang="en-US" smtClean="0"/>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8101E35-D60A-454A-B82B-A83C9E15BF1C}" type="datetime1">
              <a:rPr lang="en-US" smtClean="0"/>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5F5A1E0-4CCB-4DC8-B69D-5C823602F3DA}" type="datetime1">
              <a:rPr lang="en-US" smtClean="0"/>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l-PL"/>
              <a:t>Kliknij, aby edytować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E0723890-AE21-4B9C-BAEC-303EB391BBBF}" type="datetime1">
              <a:rPr lang="en-US" smtClean="0"/>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A1B1B3E0-1CDD-497C-8430-9FD633017DF7}" type="datetime1">
              <a:rPr lang="en-US" smtClean="0"/>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47129340-BB0E-4F10-8B27-462664096487}" type="datetime1">
              <a:rPr lang="en-US" smtClean="0"/>
              <a:t>11/6/2025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45BF2E49-01FC-4AC4-B0AD-1E9D616E2897}" type="datetime1">
              <a:rPr lang="en-US" smtClean="0"/>
              <a:t>11/6/2025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CF7D8-EBEA-4E91-A75E-BE7570B53482}" type="datetime1">
              <a:rPr lang="en-US" smtClean="0"/>
              <a:t>11/6/2025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l-PL"/>
              <a:t>Kliknij, aby edytować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9CB3458D-014A-4E00-9890-FCDA76E387BE}" type="datetime1">
              <a:rPr lang="en-US" smtClean="0"/>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l-PL"/>
              <a:t>Kliknij, aby edytować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0A449A22-1242-4E70-A17A-E629D39F3DEA}" type="datetime1">
              <a:rPr lang="en-US" smtClean="0"/>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112BE9-C76B-421F-876A-434D8649783B}" type="datetime1">
              <a:rPr lang="en-US" smtClean="0"/>
              <a:t>11/6/2025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bing.com/search?pglt=41&amp;q=przewodnik+po+ewaluacji+dzia&#322;alno&#347;ci+naukowej+uczelni&amp;cvid=1a7cea941c0344a885b79978bb615e1c&amp;gs_lcrp=EgRlZGdlKgYIABBFGDkyBggAEEUYOTIHCAEQ6wcYQNIBCTE2NzAxajBqMagCCLACAQ&amp;FORM=ANSPA1&amp;PC=ASTS"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106FE5-6340-F442-9AF9-5ADFC5A6F5AC}"/>
              </a:ext>
            </a:extLst>
          </p:cNvPr>
          <p:cNvSpPr>
            <a:spLocks noGrp="1"/>
          </p:cNvSpPr>
          <p:nvPr>
            <p:ph type="title"/>
          </p:nvPr>
        </p:nvSpPr>
        <p:spPr>
          <a:xfrm>
            <a:off x="770562" y="1041401"/>
            <a:ext cx="6766653" cy="1922693"/>
          </a:xfrm>
        </p:spPr>
        <p:txBody>
          <a:bodyPr>
            <a:noAutofit/>
          </a:bodyPr>
          <a:lstStyle/>
          <a:p>
            <a:pPr algn="l"/>
            <a:r>
              <a:rPr lang="pl-PL" sz="3600" b="1" dirty="0"/>
              <a:t>Akademickie prawo zatrudnienia a ewaluacja i polityka naukowa </a:t>
            </a:r>
          </a:p>
        </p:txBody>
      </p:sp>
      <p:pic>
        <p:nvPicPr>
          <p:cNvPr id="7" name="Symbol zastępczy obrazu 6">
            <a:extLst>
              <a:ext uri="{FF2B5EF4-FFF2-40B4-BE49-F238E27FC236}">
                <a16:creationId xmlns:a16="http://schemas.microsoft.com/office/drawing/2014/main" id="{5E8D19B8-6847-58B2-3600-3DD90939F4DD}"/>
              </a:ext>
            </a:extLst>
          </p:cNvPr>
          <p:cNvPicPr>
            <a:picLocks noGrp="1" noChangeAspect="1"/>
          </p:cNvPicPr>
          <p:nvPr>
            <p:ph type="pic" idx="1"/>
          </p:nvPr>
        </p:nvPicPr>
        <p:blipFill>
          <a:blip r:embed="rId2"/>
          <a:srcRect l="25939" r="25939"/>
          <a:stretch>
            <a:fillRect/>
          </a:stretch>
        </p:blipFill>
        <p:spPr>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Symbol zastępczy tekstu 3">
            <a:extLst>
              <a:ext uri="{FF2B5EF4-FFF2-40B4-BE49-F238E27FC236}">
                <a16:creationId xmlns:a16="http://schemas.microsoft.com/office/drawing/2014/main" id="{4D87199E-A1DA-2593-4C8E-7699314A2E78}"/>
              </a:ext>
            </a:extLst>
          </p:cNvPr>
          <p:cNvSpPr>
            <a:spLocks noGrp="1"/>
          </p:cNvSpPr>
          <p:nvPr>
            <p:ph type="body" sz="half" idx="2"/>
          </p:nvPr>
        </p:nvSpPr>
        <p:spPr>
          <a:xfrm>
            <a:off x="1295399" y="3893906"/>
            <a:ext cx="6241816" cy="1190326"/>
          </a:xfrm>
        </p:spPr>
        <p:txBody>
          <a:bodyPr>
            <a:normAutofit/>
          </a:bodyPr>
          <a:lstStyle/>
          <a:p>
            <a:pPr algn="l"/>
            <a:r>
              <a:rPr lang="pl-PL" sz="1600" dirty="0"/>
              <a:t>Dr hab. Marzena Szabłowska-Juckiewicz, prof. UMK</a:t>
            </a:r>
          </a:p>
          <a:p>
            <a:pPr algn="l"/>
            <a:r>
              <a:rPr lang="pl-PL" sz="1600" dirty="0"/>
              <a:t>Katedra Prawa Pracy </a:t>
            </a:r>
          </a:p>
          <a:p>
            <a:pPr algn="l"/>
            <a:r>
              <a:rPr lang="pl-PL" sz="1600" dirty="0"/>
              <a:t>Wydział Prawa i Administracji UMK w Toruniu </a:t>
            </a:r>
          </a:p>
        </p:txBody>
      </p:sp>
      <p:sp>
        <p:nvSpPr>
          <p:cNvPr id="5" name="Symbol zastępczy numeru slajdu 4">
            <a:extLst>
              <a:ext uri="{FF2B5EF4-FFF2-40B4-BE49-F238E27FC236}">
                <a16:creationId xmlns:a16="http://schemas.microsoft.com/office/drawing/2014/main" id="{D15C13FF-1292-59F2-4558-DC1906EE65E6}"/>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115047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CE445F-4175-E8B5-5D73-AEBE2D0950E6}"/>
              </a:ext>
            </a:extLst>
          </p:cNvPr>
          <p:cNvSpPr>
            <a:spLocks noGrp="1"/>
          </p:cNvSpPr>
          <p:nvPr>
            <p:ph type="title"/>
          </p:nvPr>
        </p:nvSpPr>
        <p:spPr/>
        <p:txBody>
          <a:bodyPr>
            <a:normAutofit fontScale="90000"/>
          </a:bodyPr>
          <a:lstStyle/>
          <a:p>
            <a:r>
              <a:rPr lang="pl-PL" dirty="0"/>
              <a:t>Pracownicy uczelni niebędący nauczycielami akademickimi </a:t>
            </a:r>
          </a:p>
        </p:txBody>
      </p:sp>
      <p:sp>
        <p:nvSpPr>
          <p:cNvPr id="3" name="Symbol zastępczy zawartości 2">
            <a:extLst>
              <a:ext uri="{FF2B5EF4-FFF2-40B4-BE49-F238E27FC236}">
                <a16:creationId xmlns:a16="http://schemas.microsoft.com/office/drawing/2014/main" id="{AD506001-F9AA-741F-664B-9293F2B7740D}"/>
              </a:ext>
            </a:extLst>
          </p:cNvPr>
          <p:cNvSpPr>
            <a:spLocks noGrp="1"/>
          </p:cNvSpPr>
          <p:nvPr>
            <p:ph sz="half" idx="1"/>
          </p:nvPr>
        </p:nvSpPr>
        <p:spPr/>
        <p:txBody>
          <a:bodyPr>
            <a:normAutofit fontScale="77500" lnSpcReduction="20000"/>
          </a:bodyPr>
          <a:lstStyle/>
          <a:p>
            <a:pPr marL="0" indent="0">
              <a:buNone/>
            </a:pPr>
            <a:r>
              <a:rPr lang="pl-PL" b="1" dirty="0"/>
              <a:t>Pracownicy, do których obowiązków </a:t>
            </a:r>
            <a:r>
              <a:rPr lang="pl-PL" b="1" u="sng" dirty="0"/>
              <a:t>należy</a:t>
            </a:r>
            <a:r>
              <a:rPr lang="pl-PL" b="1" dirty="0"/>
              <a:t> podejmowanie działań w związku z ewaluacją jakości działalności naukowej</a:t>
            </a:r>
            <a:r>
              <a:rPr lang="pl-PL" dirty="0"/>
              <a:t>, w szczególności:</a:t>
            </a:r>
          </a:p>
          <a:p>
            <a:r>
              <a:rPr lang="pl-PL" dirty="0"/>
              <a:t>czynności techniczno-organizacyjnych związanych z gromadzeniem oświadczeń,</a:t>
            </a:r>
          </a:p>
          <a:p>
            <a:r>
              <a:rPr lang="pl-PL" dirty="0"/>
              <a:t>działań informacyjno-edukacyjnych,</a:t>
            </a:r>
          </a:p>
          <a:p>
            <a:r>
              <a:rPr lang="pl-PL" dirty="0"/>
              <a:t>monitorowanie osiągnięć istotnych z punktu widzenia ewaluacji jakości kształcenia,</a:t>
            </a:r>
          </a:p>
          <a:p>
            <a:r>
              <a:rPr lang="pl-PL" dirty="0"/>
              <a:t>zapewnienie obsługi informatycznej.</a:t>
            </a:r>
          </a:p>
          <a:p>
            <a:endParaRPr lang="pl-PL" dirty="0"/>
          </a:p>
        </p:txBody>
      </p:sp>
      <p:sp>
        <p:nvSpPr>
          <p:cNvPr id="4" name="Symbol zastępczy zawartości 3">
            <a:extLst>
              <a:ext uri="{FF2B5EF4-FFF2-40B4-BE49-F238E27FC236}">
                <a16:creationId xmlns:a16="http://schemas.microsoft.com/office/drawing/2014/main" id="{ACE48DCE-9438-4723-D853-CAC3971B13FA}"/>
              </a:ext>
            </a:extLst>
          </p:cNvPr>
          <p:cNvSpPr>
            <a:spLocks noGrp="1"/>
          </p:cNvSpPr>
          <p:nvPr>
            <p:ph sz="half" idx="2"/>
          </p:nvPr>
        </p:nvSpPr>
        <p:spPr/>
        <p:txBody>
          <a:bodyPr>
            <a:normAutofit fontScale="77500" lnSpcReduction="20000"/>
          </a:bodyPr>
          <a:lstStyle/>
          <a:p>
            <a:r>
              <a:rPr lang="pl-PL" b="1" dirty="0"/>
              <a:t>Pracownicy, do których obowiązków </a:t>
            </a:r>
            <a:r>
              <a:rPr lang="pl-PL" b="1" dirty="0">
                <a:solidFill>
                  <a:srgbClr val="FF0000"/>
                </a:solidFill>
              </a:rPr>
              <a:t>nie  </a:t>
            </a:r>
            <a:r>
              <a:rPr lang="pl-PL" b="1" u="sng" dirty="0">
                <a:solidFill>
                  <a:srgbClr val="FF0000"/>
                </a:solidFill>
              </a:rPr>
              <a:t>należy</a:t>
            </a:r>
            <a:r>
              <a:rPr lang="pl-PL" b="1" dirty="0"/>
              <a:t> podejmowanie działań w związku z ewaluacją jakości działalności naukowej.</a:t>
            </a:r>
          </a:p>
          <a:p>
            <a:endParaRPr lang="pl-PL" b="1" dirty="0"/>
          </a:p>
          <a:p>
            <a:endParaRPr lang="pl-PL" b="1" dirty="0"/>
          </a:p>
          <a:p>
            <a:pPr algn="ctr"/>
            <a:r>
              <a:rPr lang="pl-PL" sz="3100" b="1" dirty="0">
                <a:highlight>
                  <a:srgbClr val="FFFF00"/>
                </a:highlight>
              </a:rPr>
              <a:t>Umowa o pracę [rodzaj pracy] + zakres obowiązków (zakres czynności) </a:t>
            </a:r>
            <a:endParaRPr lang="pl-PL" sz="3100" dirty="0">
              <a:highlight>
                <a:srgbClr val="FFFF00"/>
              </a:highlight>
            </a:endParaRPr>
          </a:p>
        </p:txBody>
      </p:sp>
      <p:sp>
        <p:nvSpPr>
          <p:cNvPr id="5" name="Symbol zastępczy numeru slajdu 4">
            <a:extLst>
              <a:ext uri="{FF2B5EF4-FFF2-40B4-BE49-F238E27FC236}">
                <a16:creationId xmlns:a16="http://schemas.microsoft.com/office/drawing/2014/main" id="{A27625BC-B7E7-7153-07ED-0847FCCAF980}"/>
              </a:ext>
            </a:extLst>
          </p:cNvPr>
          <p:cNvSpPr>
            <a:spLocks noGrp="1"/>
          </p:cNvSpPr>
          <p:nvPr>
            <p:ph type="sldNum" sz="quarter" idx="12"/>
          </p:nvPr>
        </p:nvSpPr>
        <p:spPr/>
        <p:txBody>
          <a:bodyPr/>
          <a:lstStyle/>
          <a:p>
            <a:fld id="{5D84065D-F351-4B03-BD91-D8A6B8D4B362}" type="slidenum">
              <a:rPr lang="en-US" smtClean="0"/>
              <a:t>10</a:t>
            </a:fld>
            <a:endParaRPr lang="en-US" dirty="0"/>
          </a:p>
        </p:txBody>
      </p:sp>
      <p:sp>
        <p:nvSpPr>
          <p:cNvPr id="6" name="Strzałka: w górę 5">
            <a:extLst>
              <a:ext uri="{FF2B5EF4-FFF2-40B4-BE49-F238E27FC236}">
                <a16:creationId xmlns:a16="http://schemas.microsoft.com/office/drawing/2014/main" id="{95D7051B-3B6A-3DC1-878E-2025AD5CC052}"/>
              </a:ext>
            </a:extLst>
          </p:cNvPr>
          <p:cNvSpPr/>
          <p:nvPr/>
        </p:nvSpPr>
        <p:spPr>
          <a:xfrm>
            <a:off x="8219326" y="3678148"/>
            <a:ext cx="195209" cy="63699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Strzałka: w lewo i w górę 7">
            <a:extLst>
              <a:ext uri="{FF2B5EF4-FFF2-40B4-BE49-F238E27FC236}">
                <a16:creationId xmlns:a16="http://schemas.microsoft.com/office/drawing/2014/main" id="{919FA5C2-1F3A-F177-9368-E3ADC6820336}"/>
              </a:ext>
            </a:extLst>
          </p:cNvPr>
          <p:cNvSpPr/>
          <p:nvPr/>
        </p:nvSpPr>
        <p:spPr>
          <a:xfrm>
            <a:off x="5753528" y="5229546"/>
            <a:ext cx="698643" cy="523982"/>
          </a:xfrm>
          <a:prstGeom prst="lef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208847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3BA61-8567-5225-C0C8-495024D8472D}"/>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8AA7D461-F0E7-2913-18DA-52E9686AC189}"/>
              </a:ext>
            </a:extLst>
          </p:cNvPr>
          <p:cNvSpPr>
            <a:spLocks noGrp="1"/>
          </p:cNvSpPr>
          <p:nvPr>
            <p:ph type="title"/>
          </p:nvPr>
        </p:nvSpPr>
        <p:spPr/>
        <p:txBody>
          <a:bodyPr>
            <a:normAutofit fontScale="90000"/>
          </a:bodyPr>
          <a:lstStyle/>
          <a:p>
            <a:r>
              <a:rPr lang="pl-PL" dirty="0"/>
              <a:t>W jaki sposób ewaluacja wpływa na stosunki pracy pracowników uczelni? </a:t>
            </a:r>
          </a:p>
        </p:txBody>
      </p:sp>
      <p:sp>
        <p:nvSpPr>
          <p:cNvPr id="3" name="Symbol zastępczy zawartości 2">
            <a:extLst>
              <a:ext uri="{FF2B5EF4-FFF2-40B4-BE49-F238E27FC236}">
                <a16:creationId xmlns:a16="http://schemas.microsoft.com/office/drawing/2014/main" id="{227DFE66-E92D-8265-8D75-DD2B5251C737}"/>
              </a:ext>
            </a:extLst>
          </p:cNvPr>
          <p:cNvSpPr>
            <a:spLocks noGrp="1"/>
          </p:cNvSpPr>
          <p:nvPr>
            <p:ph idx="1"/>
          </p:nvPr>
        </p:nvSpPr>
        <p:spPr/>
        <p:txBody>
          <a:bodyPr/>
          <a:lstStyle/>
          <a:p>
            <a:pPr algn="just"/>
            <a:r>
              <a:rPr lang="pl-PL" dirty="0"/>
              <a:t>1) Czasowe powierzenie wykonywania pracy innego rodzaju oraz inne czynności prawne mające na celu zmianę warunków pracy lub płacy.</a:t>
            </a:r>
          </a:p>
          <a:p>
            <a:pPr algn="just"/>
            <a:r>
              <a:rPr lang="pl-PL" dirty="0"/>
              <a:t>2) Zmiana miejsca wykonywania pracy (jednostki organizacyjnej, w ramach której jest wykonywana praca)</a:t>
            </a:r>
          </a:p>
          <a:p>
            <a:pPr algn="just"/>
            <a:r>
              <a:rPr lang="pl-PL" dirty="0"/>
              <a:t>3) Zobowiązanie pracownika do podnoszenia kwalifikacji zawodowych. </a:t>
            </a:r>
          </a:p>
          <a:p>
            <a:pPr algn="just"/>
            <a:r>
              <a:rPr lang="pl-PL" dirty="0"/>
              <a:t>4) Polecenia odbycia podróży służbowej.</a:t>
            </a:r>
          </a:p>
          <a:p>
            <a:endParaRPr lang="pl-PL" dirty="0"/>
          </a:p>
        </p:txBody>
      </p:sp>
      <p:sp>
        <p:nvSpPr>
          <p:cNvPr id="4" name="Symbol zastępczy numeru slajdu 3">
            <a:extLst>
              <a:ext uri="{FF2B5EF4-FFF2-40B4-BE49-F238E27FC236}">
                <a16:creationId xmlns:a16="http://schemas.microsoft.com/office/drawing/2014/main" id="{0C253B87-B437-BF30-CBF3-06E7A9134962}"/>
              </a:ext>
            </a:extLst>
          </p:cNvPr>
          <p:cNvSpPr>
            <a:spLocks noGrp="1"/>
          </p:cNvSpPr>
          <p:nvPr>
            <p:ph type="sldNum" sz="quarter" idx="12"/>
          </p:nvPr>
        </p:nvSpPr>
        <p:spPr/>
        <p:txBody>
          <a:bodyPr/>
          <a:lstStyle/>
          <a:p>
            <a:fld id="{E97799C9-84D9-46D2-A11E-BCF8A720529D}" type="slidenum">
              <a:rPr lang="en-US" smtClean="0"/>
              <a:t>11</a:t>
            </a:fld>
            <a:endParaRPr lang="en-US" dirty="0"/>
          </a:p>
        </p:txBody>
      </p:sp>
    </p:spTree>
    <p:extLst>
      <p:ext uri="{BB962C8B-B14F-4D97-AF65-F5344CB8AC3E}">
        <p14:creationId xmlns:p14="http://schemas.microsoft.com/office/powerpoint/2010/main" val="3688116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55B3FE3-004E-0768-5857-CBBFFEDEB654}"/>
              </a:ext>
            </a:extLst>
          </p:cNvPr>
          <p:cNvSpPr>
            <a:spLocks noGrp="1"/>
          </p:cNvSpPr>
          <p:nvPr>
            <p:ph type="title"/>
          </p:nvPr>
        </p:nvSpPr>
        <p:spPr/>
        <p:txBody>
          <a:bodyPr>
            <a:normAutofit fontScale="90000"/>
          </a:bodyPr>
          <a:lstStyle/>
          <a:p>
            <a:r>
              <a:rPr lang="pl-PL" dirty="0"/>
              <a:t>W jaki sposób ewaluacja wpływa na stosunki pracy pracowników uczelni? </a:t>
            </a:r>
          </a:p>
        </p:txBody>
      </p:sp>
      <p:sp>
        <p:nvSpPr>
          <p:cNvPr id="3" name="Symbol zastępczy zawartości 2">
            <a:extLst>
              <a:ext uri="{FF2B5EF4-FFF2-40B4-BE49-F238E27FC236}">
                <a16:creationId xmlns:a16="http://schemas.microsoft.com/office/drawing/2014/main" id="{B308F369-B1E0-E4F7-A449-F6CC0DF2C14B}"/>
              </a:ext>
            </a:extLst>
          </p:cNvPr>
          <p:cNvSpPr>
            <a:spLocks noGrp="1"/>
          </p:cNvSpPr>
          <p:nvPr>
            <p:ph idx="1"/>
          </p:nvPr>
        </p:nvSpPr>
        <p:spPr/>
        <p:txBody>
          <a:bodyPr/>
          <a:lstStyle/>
          <a:p>
            <a:pPr marL="0" indent="0">
              <a:buNone/>
            </a:pPr>
            <a:r>
              <a:rPr lang="pl-PL" dirty="0"/>
              <a:t>5) Praca w godzinach nadliczbowych.</a:t>
            </a:r>
          </a:p>
          <a:p>
            <a:pPr marL="0" indent="0">
              <a:buNone/>
            </a:pPr>
            <a:r>
              <a:rPr lang="pl-PL" dirty="0"/>
              <a:t>6) Praca w porze nocnej.</a:t>
            </a:r>
          </a:p>
          <a:p>
            <a:pPr marL="0" indent="0">
              <a:buNone/>
            </a:pPr>
            <a:r>
              <a:rPr lang="pl-PL" dirty="0"/>
              <a:t>7) Praca w niedziele i święta. </a:t>
            </a:r>
          </a:p>
          <a:p>
            <a:pPr marL="0" indent="0">
              <a:buNone/>
            </a:pPr>
            <a:r>
              <a:rPr lang="pl-PL" dirty="0"/>
              <a:t>8) Bieżąca i okresowa ocena pracy pracownika. </a:t>
            </a:r>
          </a:p>
          <a:p>
            <a:pPr marL="0" indent="0">
              <a:buNone/>
            </a:pPr>
            <a:r>
              <a:rPr lang="pl-PL" dirty="0"/>
              <a:t>9) Nagrody. </a:t>
            </a:r>
          </a:p>
          <a:p>
            <a:pPr marL="0" indent="0">
              <a:buNone/>
            </a:pPr>
            <a:r>
              <a:rPr lang="pl-PL" dirty="0"/>
              <a:t>10) Sankcje z zakresu prawa pracy. </a:t>
            </a:r>
          </a:p>
        </p:txBody>
      </p:sp>
      <p:sp>
        <p:nvSpPr>
          <p:cNvPr id="4" name="Symbol zastępczy numeru slajdu 3">
            <a:extLst>
              <a:ext uri="{FF2B5EF4-FFF2-40B4-BE49-F238E27FC236}">
                <a16:creationId xmlns:a16="http://schemas.microsoft.com/office/drawing/2014/main" id="{FED47238-3687-92D0-82AC-E79976128089}"/>
              </a:ext>
            </a:extLst>
          </p:cNvPr>
          <p:cNvSpPr>
            <a:spLocks noGrp="1"/>
          </p:cNvSpPr>
          <p:nvPr>
            <p:ph type="sldNum" sz="quarter" idx="12"/>
          </p:nvPr>
        </p:nvSpPr>
        <p:spPr/>
        <p:txBody>
          <a:bodyPr/>
          <a:lstStyle/>
          <a:p>
            <a:fld id="{E97799C9-84D9-46D2-A11E-BCF8A720529D}" type="slidenum">
              <a:rPr lang="en-US" smtClean="0"/>
              <a:t>12</a:t>
            </a:fld>
            <a:endParaRPr lang="en-US" dirty="0"/>
          </a:p>
        </p:txBody>
      </p:sp>
    </p:spTree>
    <p:extLst>
      <p:ext uri="{BB962C8B-B14F-4D97-AF65-F5344CB8AC3E}">
        <p14:creationId xmlns:p14="http://schemas.microsoft.com/office/powerpoint/2010/main" val="547790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CF804A-9CE3-9C73-87D0-AD1833502C5E}"/>
              </a:ext>
            </a:extLst>
          </p:cNvPr>
          <p:cNvSpPr>
            <a:spLocks noGrp="1"/>
          </p:cNvSpPr>
          <p:nvPr>
            <p:ph type="title"/>
          </p:nvPr>
        </p:nvSpPr>
        <p:spPr/>
        <p:txBody>
          <a:bodyPr>
            <a:normAutofit fontScale="90000"/>
          </a:bodyPr>
          <a:lstStyle/>
          <a:p>
            <a:r>
              <a:rPr lang="pl-PL" dirty="0"/>
              <a:t>Pracownicy uczelni niebędący nauczycielami akademickimi </a:t>
            </a:r>
          </a:p>
        </p:txBody>
      </p:sp>
      <p:graphicFrame>
        <p:nvGraphicFramePr>
          <p:cNvPr id="6" name="Symbol zastępczy zawartości 5">
            <a:extLst>
              <a:ext uri="{FF2B5EF4-FFF2-40B4-BE49-F238E27FC236}">
                <a16:creationId xmlns:a16="http://schemas.microsoft.com/office/drawing/2014/main" id="{7565AC43-F4E9-74A7-EEF6-27F70EE1D77B}"/>
              </a:ext>
            </a:extLst>
          </p:cNvPr>
          <p:cNvGraphicFramePr>
            <a:graphicFrameLocks noGrp="1"/>
          </p:cNvGraphicFramePr>
          <p:nvPr>
            <p:ph idx="1"/>
            <p:extLst>
              <p:ext uri="{D42A27DB-BD31-4B8C-83A1-F6EECF244321}">
                <p14:modId xmlns:p14="http://schemas.microsoft.com/office/powerpoint/2010/main" val="512309288"/>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ymbol zastępczy numeru slajdu 3">
            <a:extLst>
              <a:ext uri="{FF2B5EF4-FFF2-40B4-BE49-F238E27FC236}">
                <a16:creationId xmlns:a16="http://schemas.microsoft.com/office/drawing/2014/main" id="{60ECFBE7-B4EC-6195-5F71-59857DCE755E}"/>
              </a:ext>
            </a:extLst>
          </p:cNvPr>
          <p:cNvSpPr>
            <a:spLocks noGrp="1"/>
          </p:cNvSpPr>
          <p:nvPr>
            <p:ph type="sldNum" sz="quarter" idx="12"/>
          </p:nvPr>
        </p:nvSpPr>
        <p:spPr/>
        <p:txBody>
          <a:bodyPr/>
          <a:lstStyle/>
          <a:p>
            <a:fld id="{E97799C9-84D9-46D2-A11E-BCF8A720529D}" type="slidenum">
              <a:rPr lang="en-US" smtClean="0"/>
              <a:t>13</a:t>
            </a:fld>
            <a:endParaRPr lang="en-US" dirty="0"/>
          </a:p>
        </p:txBody>
      </p:sp>
    </p:spTree>
    <p:extLst>
      <p:ext uri="{BB962C8B-B14F-4D97-AF65-F5344CB8AC3E}">
        <p14:creationId xmlns:p14="http://schemas.microsoft.com/office/powerpoint/2010/main" val="1042189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9C1486C-B02A-BE4F-C7CA-C033D054A1C2}"/>
              </a:ext>
            </a:extLst>
          </p:cNvPr>
          <p:cNvSpPr>
            <a:spLocks noGrp="1"/>
          </p:cNvSpPr>
          <p:nvPr>
            <p:ph type="title"/>
          </p:nvPr>
        </p:nvSpPr>
        <p:spPr>
          <a:xfrm>
            <a:off x="770563" y="982132"/>
            <a:ext cx="10531010" cy="1303867"/>
          </a:xfrm>
        </p:spPr>
        <p:txBody>
          <a:bodyPr>
            <a:noAutofit/>
          </a:bodyPr>
          <a:lstStyle/>
          <a:p>
            <a:r>
              <a:rPr lang="pl-PL" sz="3600" dirty="0"/>
              <a:t>Czasowe powierzenie pracy innego rodzaju [działania w związku ewaluacją jakości działalności naukowej]</a:t>
            </a:r>
          </a:p>
        </p:txBody>
      </p:sp>
      <p:sp>
        <p:nvSpPr>
          <p:cNvPr id="3" name="Symbol zastępczy numeru slajdu 2">
            <a:extLst>
              <a:ext uri="{FF2B5EF4-FFF2-40B4-BE49-F238E27FC236}">
                <a16:creationId xmlns:a16="http://schemas.microsoft.com/office/drawing/2014/main" id="{5E6080A3-6E86-1A5D-E85D-135CB889B5F2}"/>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1031363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ytuł 1">
            <a:extLst>
              <a:ext uri="{FF2B5EF4-FFF2-40B4-BE49-F238E27FC236}">
                <a16:creationId xmlns:a16="http://schemas.microsoft.com/office/drawing/2014/main" id="{5949ACF7-A353-6092-3813-56A387390179}"/>
              </a:ext>
            </a:extLst>
          </p:cNvPr>
          <p:cNvSpPr>
            <a:spLocks noGrp="1" noChangeArrowheads="1"/>
          </p:cNvSpPr>
          <p:nvPr>
            <p:ph type="title"/>
          </p:nvPr>
        </p:nvSpPr>
        <p:spPr>
          <a:solidFill>
            <a:srgbClr val="92D050"/>
          </a:solidFill>
        </p:spPr>
        <p:txBody>
          <a:bodyPr/>
          <a:lstStyle/>
          <a:p>
            <a:pPr>
              <a:defRPr/>
            </a:pPr>
            <a:r>
              <a:rPr lang="pl-PL" altLang="pl-PL" b="1" dirty="0">
                <a:solidFill>
                  <a:schemeClr val="tx1">
                    <a:lumMod val="75000"/>
                    <a:lumOff val="25000"/>
                  </a:schemeClr>
                </a:solidFill>
                <a:latin typeface="+mn-lt"/>
                <a:cs typeface="Calibri" panose="020F0502020204030204" pitchFamily="34" charset="0"/>
              </a:rPr>
              <a:t>Art. 42§4 </a:t>
            </a:r>
            <a:r>
              <a:rPr lang="pl-PL" altLang="pl-PL" b="1" dirty="0" err="1">
                <a:solidFill>
                  <a:schemeClr val="tx1">
                    <a:lumMod val="75000"/>
                    <a:lumOff val="25000"/>
                  </a:schemeClr>
                </a:solidFill>
                <a:latin typeface="+mn-lt"/>
                <a:cs typeface="Calibri" panose="020F0502020204030204" pitchFamily="34" charset="0"/>
              </a:rPr>
              <a:t>k.p</a:t>
            </a:r>
            <a:r>
              <a:rPr lang="pl-PL" altLang="pl-PL" b="1" dirty="0">
                <a:solidFill>
                  <a:schemeClr val="tx1">
                    <a:lumMod val="75000"/>
                    <a:lumOff val="25000"/>
                  </a:schemeClr>
                </a:solidFill>
                <a:latin typeface="+mn-lt"/>
                <a:cs typeface="Calibri" panose="020F0502020204030204" pitchFamily="34" charset="0"/>
              </a:rPr>
              <a:t>.</a:t>
            </a:r>
          </a:p>
        </p:txBody>
      </p:sp>
      <p:sp>
        <p:nvSpPr>
          <p:cNvPr id="25603" name="Symbol zastępczy zawartości 2">
            <a:extLst>
              <a:ext uri="{FF2B5EF4-FFF2-40B4-BE49-F238E27FC236}">
                <a16:creationId xmlns:a16="http://schemas.microsoft.com/office/drawing/2014/main" id="{28D6DBAF-8CF6-7F8B-4562-0C5461F5E00A}"/>
              </a:ext>
            </a:extLst>
          </p:cNvPr>
          <p:cNvSpPr>
            <a:spLocks noGrp="1"/>
          </p:cNvSpPr>
          <p:nvPr>
            <p:ph idx="1"/>
          </p:nvPr>
        </p:nvSpPr>
        <p:spPr>
          <a:xfrm>
            <a:off x="811657" y="2373329"/>
            <a:ext cx="10623479" cy="3595671"/>
          </a:xfrm>
          <a:solidFill>
            <a:schemeClr val="accent6">
              <a:lumMod val="20000"/>
              <a:lumOff val="80000"/>
            </a:schemeClr>
          </a:solidFill>
        </p:spPr>
        <p:txBody>
          <a:bodyPr rtlCol="0">
            <a:noAutofit/>
          </a:bodyPr>
          <a:lstStyle/>
          <a:p>
            <a:pPr marL="91440" indent="-91440" algn="just">
              <a:lnSpc>
                <a:spcPct val="150000"/>
              </a:lnSpc>
              <a:buNone/>
              <a:defRPr/>
            </a:pPr>
            <a:r>
              <a:rPr lang="pl-PL" sz="2800" dirty="0">
                <a:solidFill>
                  <a:schemeClr val="tx1">
                    <a:lumMod val="75000"/>
                    <a:lumOff val="25000"/>
                  </a:schemeClr>
                </a:solidFill>
                <a:cs typeface="Calibri" pitchFamily="34" charset="0"/>
              </a:rPr>
              <a:t>Wypowiedzenie  dotychczasowych warunków pracy lub płacy nie jest wymagane w razie powierzenia pracownikowi, w przypadkach </a:t>
            </a:r>
            <a:r>
              <a:rPr lang="pl-PL" sz="2800" u="sng" dirty="0">
                <a:solidFill>
                  <a:schemeClr val="tx1">
                    <a:lumMod val="75000"/>
                    <a:lumOff val="25000"/>
                  </a:schemeClr>
                </a:solidFill>
                <a:cs typeface="Calibri" pitchFamily="34" charset="0"/>
              </a:rPr>
              <a:t>uzasadnionych </a:t>
            </a:r>
            <a:r>
              <a:rPr lang="pl-PL" sz="2800" b="1" u="sng" dirty="0">
                <a:solidFill>
                  <a:schemeClr val="tx1">
                    <a:lumMod val="75000"/>
                    <a:lumOff val="25000"/>
                  </a:schemeClr>
                </a:solidFill>
                <a:cs typeface="Calibri" pitchFamily="34" charset="0"/>
              </a:rPr>
              <a:t>potrzebami pracodawcy</a:t>
            </a:r>
            <a:r>
              <a:rPr lang="pl-PL" sz="2800" dirty="0">
                <a:solidFill>
                  <a:schemeClr val="tx1">
                    <a:lumMod val="75000"/>
                    <a:lumOff val="25000"/>
                  </a:schemeClr>
                </a:solidFill>
                <a:cs typeface="Calibri" pitchFamily="34" charset="0"/>
              </a:rPr>
              <a:t>, innej pracy niż określona w umowie o pracę </a:t>
            </a:r>
            <a:r>
              <a:rPr lang="pl-PL" sz="2800" u="sng" dirty="0">
                <a:solidFill>
                  <a:schemeClr val="tx1">
                    <a:lumMod val="75000"/>
                    <a:lumOff val="25000"/>
                  </a:schemeClr>
                </a:solidFill>
                <a:cs typeface="Calibri" pitchFamily="34" charset="0"/>
              </a:rPr>
              <a:t>na okres </a:t>
            </a:r>
            <a:r>
              <a:rPr lang="pl-PL" sz="2800" b="1" u="sng" dirty="0">
                <a:solidFill>
                  <a:schemeClr val="tx1">
                    <a:lumMod val="75000"/>
                    <a:lumOff val="25000"/>
                  </a:schemeClr>
                </a:solidFill>
                <a:cs typeface="Calibri" pitchFamily="34" charset="0"/>
              </a:rPr>
              <a:t>nieprzekraczający 3 miesięcy</a:t>
            </a:r>
            <a:r>
              <a:rPr lang="pl-PL" sz="2800" u="sng" dirty="0">
                <a:solidFill>
                  <a:schemeClr val="tx1">
                    <a:lumMod val="75000"/>
                    <a:lumOff val="25000"/>
                  </a:schemeClr>
                </a:solidFill>
                <a:cs typeface="Calibri" pitchFamily="34" charset="0"/>
              </a:rPr>
              <a:t> w roku kalendarzowym</a:t>
            </a:r>
            <a:r>
              <a:rPr lang="pl-PL" sz="2800" dirty="0">
                <a:solidFill>
                  <a:schemeClr val="tx1">
                    <a:lumMod val="75000"/>
                    <a:lumOff val="25000"/>
                  </a:schemeClr>
                </a:solidFill>
                <a:cs typeface="Calibri" pitchFamily="34" charset="0"/>
              </a:rPr>
              <a:t>, jeżeli </a:t>
            </a:r>
            <a:r>
              <a:rPr lang="pl-PL" sz="2800" u="sng" dirty="0">
                <a:solidFill>
                  <a:schemeClr val="tx1">
                    <a:lumMod val="75000"/>
                    <a:lumOff val="25000"/>
                  </a:schemeClr>
                </a:solidFill>
                <a:cs typeface="Calibri" pitchFamily="34" charset="0"/>
              </a:rPr>
              <a:t>nie powoduje to obniżenia wynagrodzenia </a:t>
            </a:r>
            <a:r>
              <a:rPr lang="pl-PL" sz="2800" b="1" u="sng" dirty="0">
                <a:solidFill>
                  <a:schemeClr val="tx1">
                    <a:lumMod val="75000"/>
                    <a:lumOff val="25000"/>
                  </a:schemeClr>
                </a:solidFill>
                <a:cs typeface="Calibri" pitchFamily="34" charset="0"/>
              </a:rPr>
              <a:t>i</a:t>
            </a:r>
            <a:r>
              <a:rPr lang="pl-PL" sz="2800" u="sng" dirty="0">
                <a:solidFill>
                  <a:schemeClr val="tx1">
                    <a:lumMod val="75000"/>
                    <a:lumOff val="25000"/>
                  </a:schemeClr>
                </a:solidFill>
                <a:cs typeface="Calibri" pitchFamily="34" charset="0"/>
              </a:rPr>
              <a:t> odpowiada kwalifikacjom pracownika. </a:t>
            </a:r>
          </a:p>
        </p:txBody>
      </p:sp>
      <p:sp>
        <p:nvSpPr>
          <p:cNvPr id="10244" name="Symbol zastępczy numeru slajdu 3">
            <a:extLst>
              <a:ext uri="{FF2B5EF4-FFF2-40B4-BE49-F238E27FC236}">
                <a16:creationId xmlns:a16="http://schemas.microsoft.com/office/drawing/2014/main" id="{D3F3062D-7432-FB67-0362-56BBF378415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AE1B2B-AA8B-4F1F-9B98-7640E94ABE17}" type="slidenum">
              <a:rPr lang="pl-PL" altLang="pl-PL" sz="1400">
                <a:latin typeface="Tahoma" panose="020B0604030504040204" pitchFamily="34" charset="0"/>
              </a:rPr>
              <a:pPr fontAlgn="base">
                <a:spcBef>
                  <a:spcPct val="0"/>
                </a:spcBef>
                <a:spcAft>
                  <a:spcPct val="0"/>
                </a:spcAft>
              </a:pPr>
              <a:t>15</a:t>
            </a:fld>
            <a:endParaRPr lang="pl-PL" altLang="pl-PL" sz="1400">
              <a:latin typeface="Tahoma" panose="020B060403050404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ytuł 1">
            <a:extLst>
              <a:ext uri="{FF2B5EF4-FFF2-40B4-BE49-F238E27FC236}">
                <a16:creationId xmlns:a16="http://schemas.microsoft.com/office/drawing/2014/main" id="{7502800C-1368-C454-C5B4-DDABF781C3E3}"/>
              </a:ext>
            </a:extLst>
          </p:cNvPr>
          <p:cNvSpPr>
            <a:spLocks noGrp="1" noChangeArrowheads="1"/>
          </p:cNvSpPr>
          <p:nvPr>
            <p:ph type="title"/>
          </p:nvPr>
        </p:nvSpPr>
        <p:spPr>
          <a:xfrm>
            <a:off x="2351089" y="617538"/>
            <a:ext cx="8116887" cy="1143000"/>
          </a:xfrm>
          <a:solidFill>
            <a:srgbClr val="92D050"/>
          </a:solidFill>
        </p:spPr>
        <p:txBody>
          <a:bodyPr/>
          <a:lstStyle/>
          <a:p>
            <a:pPr>
              <a:defRPr/>
            </a:pPr>
            <a:r>
              <a:rPr lang="pl-PL" altLang="pl-PL" sz="3200" b="1" dirty="0">
                <a:solidFill>
                  <a:schemeClr val="tx1">
                    <a:lumMod val="75000"/>
                    <a:lumOff val="25000"/>
                  </a:schemeClr>
                </a:solidFill>
                <a:latin typeface="+mn-lt"/>
                <a:cs typeface="Calibri" panose="020F0502020204030204" pitchFamily="34" charset="0"/>
              </a:rPr>
              <a:t>Warunki czasowego powierzenia pracownikowi innej pracy niż umówiona:</a:t>
            </a:r>
            <a:endParaRPr lang="pl-PL" altLang="pl-PL" sz="3200" dirty="0">
              <a:solidFill>
                <a:schemeClr val="tx1">
                  <a:lumMod val="75000"/>
                  <a:lumOff val="25000"/>
                </a:schemeClr>
              </a:solidFill>
              <a:latin typeface="+mn-lt"/>
              <a:cs typeface="Calibri" panose="020F0502020204030204" pitchFamily="34" charset="0"/>
            </a:endParaRPr>
          </a:p>
        </p:txBody>
      </p:sp>
      <p:sp>
        <p:nvSpPr>
          <p:cNvPr id="4099" name="Symbol zastępczy zawartości 2">
            <a:extLst>
              <a:ext uri="{FF2B5EF4-FFF2-40B4-BE49-F238E27FC236}">
                <a16:creationId xmlns:a16="http://schemas.microsoft.com/office/drawing/2014/main" id="{0C2E2506-DB90-FB5E-2E2C-11A08B763060}"/>
              </a:ext>
            </a:extLst>
          </p:cNvPr>
          <p:cNvSpPr>
            <a:spLocks noGrp="1"/>
          </p:cNvSpPr>
          <p:nvPr>
            <p:ph idx="1"/>
          </p:nvPr>
        </p:nvSpPr>
        <p:spPr>
          <a:xfrm>
            <a:off x="770562" y="2198670"/>
            <a:ext cx="10705672" cy="4049730"/>
          </a:xfrm>
          <a:solidFill>
            <a:schemeClr val="accent6">
              <a:lumMod val="20000"/>
              <a:lumOff val="80000"/>
            </a:schemeClr>
          </a:solidFill>
        </p:spPr>
        <p:txBody>
          <a:bodyPr rtlCol="0">
            <a:normAutofit fontScale="92500"/>
          </a:bodyPr>
          <a:lstStyle/>
          <a:p>
            <a:pPr marL="457200" indent="-457200" algn="just">
              <a:lnSpc>
                <a:spcPct val="150000"/>
              </a:lnSpc>
              <a:buFontTx/>
              <a:buAutoNum type="arabicPeriod"/>
              <a:defRPr/>
            </a:pPr>
            <a:r>
              <a:rPr lang="pl-PL" sz="2500" dirty="0">
                <a:solidFill>
                  <a:schemeClr val="tx1">
                    <a:lumMod val="75000"/>
                    <a:lumOff val="25000"/>
                  </a:schemeClr>
                </a:solidFill>
                <a:cs typeface="Calibri" pitchFamily="34" charset="0"/>
              </a:rPr>
              <a:t>Wystąpiły </a:t>
            </a:r>
            <a:r>
              <a:rPr lang="pl-PL" sz="2500" u="sng" dirty="0">
                <a:solidFill>
                  <a:schemeClr val="tx1">
                    <a:lumMod val="75000"/>
                    <a:lumOff val="25000"/>
                  </a:schemeClr>
                </a:solidFill>
                <a:cs typeface="Calibri" pitchFamily="34" charset="0"/>
              </a:rPr>
              <a:t>uzasadnione potrzeby pracodawcy</a:t>
            </a:r>
            <a:r>
              <a:rPr lang="pl-PL" sz="2500" dirty="0">
                <a:solidFill>
                  <a:schemeClr val="tx1">
                    <a:lumMod val="75000"/>
                    <a:lumOff val="25000"/>
                  </a:schemeClr>
                </a:solidFill>
                <a:cs typeface="Calibri" pitchFamily="34" charset="0"/>
              </a:rPr>
              <a:t>;</a:t>
            </a:r>
          </a:p>
          <a:p>
            <a:pPr marL="457200" indent="-457200" algn="just">
              <a:lnSpc>
                <a:spcPct val="150000"/>
              </a:lnSpc>
              <a:buFontTx/>
              <a:buAutoNum type="arabicPeriod"/>
              <a:defRPr/>
            </a:pPr>
            <a:r>
              <a:rPr lang="pl-PL" sz="2500" dirty="0">
                <a:solidFill>
                  <a:schemeClr val="tx1">
                    <a:lumMod val="75000"/>
                    <a:lumOff val="25000"/>
                  </a:schemeClr>
                </a:solidFill>
                <a:cs typeface="Calibri" pitchFamily="34" charset="0"/>
              </a:rPr>
              <a:t>Powierzenie następuje </a:t>
            </a:r>
            <a:r>
              <a:rPr lang="pl-PL" sz="2500" u="sng" dirty="0">
                <a:solidFill>
                  <a:schemeClr val="tx1">
                    <a:lumMod val="75000"/>
                    <a:lumOff val="25000"/>
                  </a:schemeClr>
                </a:solidFill>
                <a:cs typeface="Calibri" pitchFamily="34" charset="0"/>
              </a:rPr>
              <a:t>na okres nie dłuższy niż 3 miesiące w roku kalendarzowym</a:t>
            </a:r>
            <a:r>
              <a:rPr lang="pl-PL" sz="2500" dirty="0">
                <a:solidFill>
                  <a:schemeClr val="tx1">
                    <a:lumMod val="75000"/>
                    <a:lumOff val="25000"/>
                  </a:schemeClr>
                </a:solidFill>
                <a:cs typeface="Calibri" pitchFamily="34" charset="0"/>
              </a:rPr>
              <a:t>;</a:t>
            </a:r>
          </a:p>
          <a:p>
            <a:pPr marL="457200" indent="-457200" algn="just">
              <a:lnSpc>
                <a:spcPct val="150000"/>
              </a:lnSpc>
              <a:buFontTx/>
              <a:buAutoNum type="arabicPeriod"/>
              <a:defRPr/>
            </a:pPr>
            <a:r>
              <a:rPr lang="pl-PL" sz="2500" dirty="0">
                <a:solidFill>
                  <a:schemeClr val="tx1">
                    <a:lumMod val="75000"/>
                    <a:lumOff val="25000"/>
                  </a:schemeClr>
                </a:solidFill>
                <a:cs typeface="Calibri" pitchFamily="34" charset="0"/>
              </a:rPr>
              <a:t>Powierzenie innej pracy </a:t>
            </a:r>
            <a:r>
              <a:rPr lang="pl-PL" sz="2500" u="sng" dirty="0">
                <a:solidFill>
                  <a:schemeClr val="tx1">
                    <a:lumMod val="75000"/>
                    <a:lumOff val="25000"/>
                  </a:schemeClr>
                </a:solidFill>
                <a:cs typeface="Calibri" pitchFamily="34" charset="0"/>
              </a:rPr>
              <a:t>nie może powodować obniżenia wynagrodzenia za pracę</a:t>
            </a:r>
            <a:r>
              <a:rPr lang="pl-PL" sz="2500" dirty="0">
                <a:solidFill>
                  <a:schemeClr val="tx1">
                    <a:lumMod val="75000"/>
                    <a:lumOff val="25000"/>
                  </a:schemeClr>
                </a:solidFill>
                <a:cs typeface="Calibri" pitchFamily="34" charset="0"/>
              </a:rPr>
              <a:t>;</a:t>
            </a:r>
          </a:p>
          <a:p>
            <a:pPr marL="457200" indent="-457200" algn="just">
              <a:lnSpc>
                <a:spcPct val="150000"/>
              </a:lnSpc>
              <a:buFontTx/>
              <a:buAutoNum type="arabicPeriod"/>
              <a:defRPr/>
            </a:pPr>
            <a:r>
              <a:rPr lang="pl-PL" sz="2500" dirty="0">
                <a:solidFill>
                  <a:schemeClr val="tx1">
                    <a:lumMod val="75000"/>
                    <a:lumOff val="25000"/>
                  </a:schemeClr>
                </a:solidFill>
                <a:cs typeface="Calibri" pitchFamily="34" charset="0"/>
              </a:rPr>
              <a:t>Inna praca musi </a:t>
            </a:r>
            <a:r>
              <a:rPr lang="pl-PL" sz="2500" u="sng" dirty="0">
                <a:solidFill>
                  <a:schemeClr val="tx1">
                    <a:lumMod val="75000"/>
                    <a:lumOff val="25000"/>
                  </a:schemeClr>
                </a:solidFill>
                <a:cs typeface="Calibri" pitchFamily="34" charset="0"/>
              </a:rPr>
              <a:t>odpowiadać kwalifikacjom pracownika.</a:t>
            </a:r>
          </a:p>
          <a:p>
            <a:pPr marL="457200" indent="-457200" algn="ctr">
              <a:buNone/>
              <a:defRPr/>
            </a:pPr>
            <a:endParaRPr lang="pl-PL" sz="800" b="1" u="sng" dirty="0">
              <a:solidFill>
                <a:schemeClr val="tx1">
                  <a:lumMod val="75000"/>
                  <a:lumOff val="25000"/>
                </a:schemeClr>
              </a:solidFill>
              <a:cs typeface="Calibri" pitchFamily="34" charset="0"/>
            </a:endParaRPr>
          </a:p>
          <a:p>
            <a:pPr marL="457200" indent="-457200" algn="ctr">
              <a:buNone/>
              <a:defRPr/>
            </a:pPr>
            <a:r>
              <a:rPr lang="pl-PL" b="1" dirty="0">
                <a:solidFill>
                  <a:schemeClr val="tx1">
                    <a:lumMod val="75000"/>
                    <a:lumOff val="25000"/>
                  </a:schemeClr>
                </a:solidFill>
                <a:cs typeface="Calibri" pitchFamily="34" charset="0"/>
              </a:rPr>
              <a:t>!!! w/w warunki czasowego  powierzenia pracownikowi innej pracy niż umówiona muszą być spełnione </a:t>
            </a:r>
            <a:r>
              <a:rPr lang="pl-PL" b="1" dirty="0">
                <a:solidFill>
                  <a:srgbClr val="00B050"/>
                </a:solidFill>
                <a:cs typeface="Calibri" pitchFamily="34" charset="0"/>
              </a:rPr>
              <a:t>ŁĄCZNIE </a:t>
            </a:r>
          </a:p>
          <a:p>
            <a:pPr marL="457200" indent="-457200">
              <a:buNone/>
              <a:defRPr/>
            </a:pPr>
            <a:endParaRPr lang="pl-PL" b="1" dirty="0">
              <a:solidFill>
                <a:schemeClr val="tx1">
                  <a:lumMod val="75000"/>
                  <a:lumOff val="25000"/>
                </a:schemeClr>
              </a:solidFill>
              <a:latin typeface="Arial" charset="0"/>
              <a:cs typeface="Arial" charset="0"/>
            </a:endParaRPr>
          </a:p>
        </p:txBody>
      </p:sp>
      <p:sp>
        <p:nvSpPr>
          <p:cNvPr id="11268" name="Symbol zastępczy numeru slajdu 3">
            <a:extLst>
              <a:ext uri="{FF2B5EF4-FFF2-40B4-BE49-F238E27FC236}">
                <a16:creationId xmlns:a16="http://schemas.microsoft.com/office/drawing/2014/main" id="{A7F654C4-37BD-9468-4406-87C1F165DBB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01C852-D21B-4AF7-B7F5-F1C253DB0B66}" type="slidenum">
              <a:rPr lang="pl-PL" altLang="pl-PL" sz="1400">
                <a:latin typeface="Tahoma" panose="020B0604030504040204" pitchFamily="34" charset="0"/>
              </a:rPr>
              <a:pPr fontAlgn="base">
                <a:spcBef>
                  <a:spcPct val="0"/>
                </a:spcBef>
                <a:spcAft>
                  <a:spcPct val="0"/>
                </a:spcAft>
              </a:pPr>
              <a:t>16</a:t>
            </a:fld>
            <a:endParaRPr lang="pl-PL" altLang="pl-PL" sz="1400">
              <a:latin typeface="Tahoma" panose="020B060403050404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ytuł 1">
            <a:extLst>
              <a:ext uri="{FF2B5EF4-FFF2-40B4-BE49-F238E27FC236}">
                <a16:creationId xmlns:a16="http://schemas.microsoft.com/office/drawing/2014/main" id="{842B91A1-FE03-40E5-4385-AC76CA8939E4}"/>
              </a:ext>
            </a:extLst>
          </p:cNvPr>
          <p:cNvSpPr>
            <a:spLocks noGrp="1" noChangeArrowheads="1"/>
          </p:cNvSpPr>
          <p:nvPr>
            <p:ph type="title"/>
          </p:nvPr>
        </p:nvSpPr>
        <p:spPr>
          <a:solidFill>
            <a:srgbClr val="92D050"/>
          </a:solidFill>
        </p:spPr>
        <p:txBody>
          <a:bodyPr/>
          <a:lstStyle/>
          <a:p>
            <a:pPr>
              <a:defRPr/>
            </a:pPr>
            <a:r>
              <a:rPr lang="pl-PL" altLang="pl-PL" sz="3200" b="1" dirty="0">
                <a:solidFill>
                  <a:schemeClr val="tx1">
                    <a:lumMod val="75000"/>
                    <a:lumOff val="25000"/>
                  </a:schemeClr>
                </a:solidFill>
                <a:latin typeface="+mn-lt"/>
                <a:cs typeface="Calibri" panose="020F0502020204030204" pitchFamily="34" charset="0"/>
              </a:rPr>
              <a:t>Czasowe powierzenie pracownikowi wykonywania innej pracy </a:t>
            </a:r>
          </a:p>
        </p:txBody>
      </p:sp>
      <p:sp>
        <p:nvSpPr>
          <p:cNvPr id="30723" name="Symbol zastępczy zawartości 2">
            <a:extLst>
              <a:ext uri="{FF2B5EF4-FFF2-40B4-BE49-F238E27FC236}">
                <a16:creationId xmlns:a16="http://schemas.microsoft.com/office/drawing/2014/main" id="{0C9A3F07-9D3A-CA02-0A0E-31BC72ACD64F}"/>
              </a:ext>
            </a:extLst>
          </p:cNvPr>
          <p:cNvSpPr>
            <a:spLocks noGrp="1"/>
          </p:cNvSpPr>
          <p:nvPr>
            <p:ph idx="1"/>
          </p:nvPr>
        </p:nvSpPr>
        <p:spPr>
          <a:xfrm>
            <a:off x="742954" y="2414427"/>
            <a:ext cx="10784650" cy="3554574"/>
          </a:xfrm>
          <a:solidFill>
            <a:schemeClr val="accent6">
              <a:lumMod val="20000"/>
              <a:lumOff val="80000"/>
            </a:schemeClr>
          </a:solidFill>
        </p:spPr>
        <p:txBody>
          <a:bodyPr rtlCol="0">
            <a:normAutofit/>
          </a:bodyPr>
          <a:lstStyle/>
          <a:p>
            <a:pPr marL="91440" indent="-91440" algn="just">
              <a:lnSpc>
                <a:spcPct val="150000"/>
              </a:lnSpc>
              <a:buNone/>
              <a:defRPr/>
            </a:pPr>
            <a:endParaRPr lang="pl-PL" sz="3100" dirty="0">
              <a:solidFill>
                <a:schemeClr val="tx1">
                  <a:lumMod val="75000"/>
                  <a:lumOff val="25000"/>
                </a:schemeClr>
              </a:solidFill>
              <a:latin typeface="Cambria" pitchFamily="18" charset="0"/>
              <a:cs typeface="Calibri" pitchFamily="34" charset="0"/>
            </a:endParaRPr>
          </a:p>
          <a:p>
            <a:pPr marL="91440" indent="-91440" algn="just">
              <a:lnSpc>
                <a:spcPct val="150000"/>
              </a:lnSpc>
              <a:buNone/>
              <a:defRPr/>
            </a:pPr>
            <a:r>
              <a:rPr lang="pl-PL" sz="3100" dirty="0">
                <a:solidFill>
                  <a:schemeClr val="tx1">
                    <a:lumMod val="75000"/>
                    <a:lumOff val="25000"/>
                  </a:schemeClr>
                </a:solidFill>
                <a:cs typeface="Calibri" pitchFamily="34" charset="0"/>
              </a:rPr>
              <a:t>Powierzenie pracownikowi innej pracy na okres przejściowy jest </a:t>
            </a:r>
            <a:r>
              <a:rPr lang="pl-PL" sz="3100" b="1" u="sng" dirty="0">
                <a:solidFill>
                  <a:schemeClr val="tx1">
                    <a:lumMod val="75000"/>
                    <a:lumOff val="25000"/>
                  </a:schemeClr>
                </a:solidFill>
                <a:cs typeface="Calibri" pitchFamily="34" charset="0"/>
              </a:rPr>
              <a:t>jednostronną </a:t>
            </a:r>
            <a:r>
              <a:rPr lang="pl-PL" sz="3100" b="1" dirty="0">
                <a:solidFill>
                  <a:schemeClr val="tx1">
                    <a:lumMod val="75000"/>
                    <a:lumOff val="25000"/>
                  </a:schemeClr>
                </a:solidFill>
                <a:cs typeface="Calibri" pitchFamily="34" charset="0"/>
              </a:rPr>
              <a:t>czynnością pracodawcy</a:t>
            </a:r>
            <a:r>
              <a:rPr lang="pl-PL" sz="3100" dirty="0">
                <a:solidFill>
                  <a:schemeClr val="tx1">
                    <a:lumMod val="75000"/>
                    <a:lumOff val="25000"/>
                  </a:schemeClr>
                </a:solidFill>
                <a:cs typeface="Calibri" pitchFamily="34" charset="0"/>
              </a:rPr>
              <a:t>, dla pracownika wiążącą </a:t>
            </a:r>
            <a:r>
              <a:rPr lang="pl-PL" sz="3100" u="sng" dirty="0">
                <a:solidFill>
                  <a:schemeClr val="tx1">
                    <a:lumMod val="75000"/>
                    <a:lumOff val="25000"/>
                  </a:schemeClr>
                </a:solidFill>
                <a:cs typeface="Calibri" pitchFamily="34" charset="0"/>
              </a:rPr>
              <a:t>na równi z </a:t>
            </a:r>
            <a:r>
              <a:rPr lang="pl-PL" sz="3100" b="1" u="sng" dirty="0">
                <a:solidFill>
                  <a:schemeClr val="tx1">
                    <a:lumMod val="75000"/>
                    <a:lumOff val="25000"/>
                  </a:schemeClr>
                </a:solidFill>
                <a:cs typeface="Calibri" pitchFamily="34" charset="0"/>
              </a:rPr>
              <a:t>poleceniem</a:t>
            </a:r>
            <a:r>
              <a:rPr lang="pl-PL" sz="3100" u="sng" dirty="0">
                <a:solidFill>
                  <a:schemeClr val="tx1">
                    <a:lumMod val="75000"/>
                    <a:lumOff val="25000"/>
                  </a:schemeClr>
                </a:solidFill>
                <a:cs typeface="Calibri" pitchFamily="34" charset="0"/>
              </a:rPr>
              <a:t> wydanym w procesie pracy.</a:t>
            </a:r>
            <a:endParaRPr lang="pl-PL" sz="3100" dirty="0">
              <a:solidFill>
                <a:schemeClr val="tx1">
                  <a:lumMod val="75000"/>
                  <a:lumOff val="25000"/>
                </a:schemeClr>
              </a:solidFill>
              <a:cs typeface="Calibri" pitchFamily="34" charset="0"/>
            </a:endParaRPr>
          </a:p>
          <a:p>
            <a:pPr marL="91440" indent="-91440">
              <a:lnSpc>
                <a:spcPct val="150000"/>
              </a:lnSpc>
              <a:defRPr/>
            </a:pPr>
            <a:endParaRPr lang="pl-PL" sz="2800" dirty="0">
              <a:solidFill>
                <a:schemeClr val="tx1">
                  <a:lumMod val="75000"/>
                  <a:lumOff val="25000"/>
                </a:schemeClr>
              </a:solidFill>
              <a:latin typeface="Arial" charset="0"/>
              <a:cs typeface="Arial" charset="0"/>
            </a:endParaRPr>
          </a:p>
          <a:p>
            <a:pPr marL="91440" indent="-91440">
              <a:defRPr/>
            </a:pPr>
            <a:endParaRPr lang="pl-PL" dirty="0">
              <a:solidFill>
                <a:schemeClr val="tx1">
                  <a:lumMod val="75000"/>
                  <a:lumOff val="25000"/>
                </a:schemeClr>
              </a:solidFill>
            </a:endParaRPr>
          </a:p>
        </p:txBody>
      </p:sp>
      <p:sp>
        <p:nvSpPr>
          <p:cNvPr id="12292" name="Symbol zastępczy numeru slajdu 3">
            <a:extLst>
              <a:ext uri="{FF2B5EF4-FFF2-40B4-BE49-F238E27FC236}">
                <a16:creationId xmlns:a16="http://schemas.microsoft.com/office/drawing/2014/main" id="{8E2A2CCA-099A-26D3-9AEA-70263EFBF68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476AA25-99E5-42AB-8F2B-9070296AA772}" type="slidenum">
              <a:rPr lang="pl-PL" altLang="pl-PL" sz="1400">
                <a:latin typeface="Tahoma" panose="020B0604030504040204" pitchFamily="34" charset="0"/>
              </a:rPr>
              <a:pPr fontAlgn="base">
                <a:spcBef>
                  <a:spcPct val="0"/>
                </a:spcBef>
                <a:spcAft>
                  <a:spcPct val="0"/>
                </a:spcAft>
              </a:pPr>
              <a:t>17</a:t>
            </a:fld>
            <a:endParaRPr lang="pl-PL" altLang="pl-PL" sz="1400">
              <a:latin typeface="Tahoma" panose="020B060403050404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5A0F2A3-BDAA-F9F3-85E8-B7F52EAD0477}"/>
              </a:ext>
            </a:extLst>
          </p:cNvPr>
          <p:cNvSpPr>
            <a:spLocks noGrp="1"/>
          </p:cNvSpPr>
          <p:nvPr>
            <p:ph type="title"/>
          </p:nvPr>
        </p:nvSpPr>
        <p:spPr/>
        <p:txBody>
          <a:bodyPr>
            <a:normAutofit fontScale="90000"/>
          </a:bodyPr>
          <a:lstStyle/>
          <a:p>
            <a:r>
              <a:rPr lang="pl-PL" b="1" dirty="0"/>
              <a:t>Wypowiedzenie warunków pracy lub płacy (wypowiedzenie zmieniające)</a:t>
            </a:r>
          </a:p>
        </p:txBody>
      </p:sp>
      <p:sp>
        <p:nvSpPr>
          <p:cNvPr id="3" name="Symbol zastępczy tekstu 2">
            <a:extLst>
              <a:ext uri="{FF2B5EF4-FFF2-40B4-BE49-F238E27FC236}">
                <a16:creationId xmlns:a16="http://schemas.microsoft.com/office/drawing/2014/main" id="{C39721EA-DCCC-BF0B-A389-C98A865938D3}"/>
              </a:ext>
            </a:extLst>
          </p:cNvPr>
          <p:cNvSpPr>
            <a:spLocks noGrp="1"/>
          </p:cNvSpPr>
          <p:nvPr>
            <p:ph type="body" idx="1"/>
          </p:nvPr>
        </p:nvSpPr>
        <p:spPr>
          <a:xfrm>
            <a:off x="2015067" y="3846051"/>
            <a:ext cx="8158690" cy="1280753"/>
          </a:xfrm>
        </p:spPr>
        <p:txBody>
          <a:bodyPr>
            <a:noAutofit/>
          </a:bodyPr>
          <a:lstStyle/>
          <a:p>
            <a:r>
              <a:rPr lang="pl-PL" sz="3600" dirty="0"/>
              <a:t>Przyczyna: ewaluacja jakości działalności naukowej </a:t>
            </a:r>
          </a:p>
        </p:txBody>
      </p:sp>
      <p:sp>
        <p:nvSpPr>
          <p:cNvPr id="4" name="Symbol zastępczy numeru slajdu 3">
            <a:extLst>
              <a:ext uri="{FF2B5EF4-FFF2-40B4-BE49-F238E27FC236}">
                <a16:creationId xmlns:a16="http://schemas.microsoft.com/office/drawing/2014/main" id="{069AEF9B-4C1A-3A8C-D401-8220DCF7F2E9}"/>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4062356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ytuł 1">
            <a:extLst>
              <a:ext uri="{FF2B5EF4-FFF2-40B4-BE49-F238E27FC236}">
                <a16:creationId xmlns:a16="http://schemas.microsoft.com/office/drawing/2014/main" id="{90672E3E-9564-3088-D95A-00AF55464342}"/>
              </a:ext>
            </a:extLst>
          </p:cNvPr>
          <p:cNvSpPr>
            <a:spLocks noGrp="1" noChangeArrowheads="1"/>
          </p:cNvSpPr>
          <p:nvPr>
            <p:ph type="title"/>
          </p:nvPr>
        </p:nvSpPr>
        <p:spPr>
          <a:xfrm>
            <a:off x="616448" y="609600"/>
            <a:ext cx="11034445" cy="1671263"/>
          </a:xfrm>
          <a:solidFill>
            <a:srgbClr val="92D050"/>
          </a:solidFill>
        </p:spPr>
        <p:txBody>
          <a:bodyPr>
            <a:normAutofit/>
          </a:bodyPr>
          <a:lstStyle/>
          <a:p>
            <a:pPr>
              <a:defRPr/>
            </a:pPr>
            <a:r>
              <a:rPr lang="pl-PL" altLang="pl-PL" sz="4000" b="1" dirty="0">
                <a:solidFill>
                  <a:schemeClr val="tx1">
                    <a:lumMod val="75000"/>
                    <a:lumOff val="25000"/>
                  </a:schemeClr>
                </a:solidFill>
                <a:latin typeface="+mn-lt"/>
                <a:cs typeface="Calibri" panose="020F0502020204030204" pitchFamily="34" charset="0"/>
              </a:rPr>
              <a:t>Konstrukcja prawna </a:t>
            </a:r>
            <a:r>
              <a:rPr lang="pl-PL" altLang="pl-PL" sz="2800" b="1" dirty="0">
                <a:solidFill>
                  <a:schemeClr val="tx1">
                    <a:lumMod val="75000"/>
                    <a:lumOff val="25000"/>
                  </a:schemeClr>
                </a:solidFill>
                <a:latin typeface="+mn-lt"/>
                <a:cs typeface="Calibri" panose="020F0502020204030204" pitchFamily="34" charset="0"/>
              </a:rPr>
              <a:t>wypowiedzenia warunków pracy i płacy </a:t>
            </a:r>
            <a:br>
              <a:rPr lang="pl-PL" altLang="pl-PL" sz="2800" b="1" dirty="0">
                <a:solidFill>
                  <a:schemeClr val="tx1">
                    <a:lumMod val="75000"/>
                    <a:lumOff val="25000"/>
                  </a:schemeClr>
                </a:solidFill>
                <a:latin typeface="+mn-lt"/>
                <a:cs typeface="Calibri" panose="020F0502020204030204" pitchFamily="34" charset="0"/>
              </a:rPr>
            </a:br>
            <a:r>
              <a:rPr lang="pl-PL" altLang="pl-PL" sz="2800" b="1" dirty="0">
                <a:solidFill>
                  <a:schemeClr val="tx1">
                    <a:lumMod val="75000"/>
                    <a:lumOff val="25000"/>
                  </a:schemeClr>
                </a:solidFill>
                <a:latin typeface="+mn-lt"/>
                <a:cs typeface="Calibri" panose="020F0502020204030204" pitchFamily="34" charset="0"/>
              </a:rPr>
              <a:t>(WYPOWIEDZENIA ZMIENIAJĄCEGO)</a:t>
            </a:r>
            <a:endParaRPr lang="pl-PL" altLang="pl-PL" sz="2800" dirty="0">
              <a:solidFill>
                <a:schemeClr val="tx1">
                  <a:lumMod val="75000"/>
                  <a:lumOff val="25000"/>
                </a:schemeClr>
              </a:solidFill>
              <a:latin typeface="+mn-lt"/>
              <a:cs typeface="Calibri" panose="020F0502020204030204" pitchFamily="34" charset="0"/>
            </a:endParaRPr>
          </a:p>
        </p:txBody>
      </p:sp>
      <p:sp>
        <p:nvSpPr>
          <p:cNvPr id="16387" name="Symbol zastępczy zawartości 2">
            <a:extLst>
              <a:ext uri="{FF2B5EF4-FFF2-40B4-BE49-F238E27FC236}">
                <a16:creationId xmlns:a16="http://schemas.microsoft.com/office/drawing/2014/main" id="{7885508B-3D60-FD55-AB2A-C19A625E9611}"/>
              </a:ext>
            </a:extLst>
          </p:cNvPr>
          <p:cNvSpPr>
            <a:spLocks noGrp="1"/>
          </p:cNvSpPr>
          <p:nvPr>
            <p:ph idx="1"/>
          </p:nvPr>
        </p:nvSpPr>
        <p:spPr>
          <a:xfrm>
            <a:off x="708917" y="2017714"/>
            <a:ext cx="10736493" cy="4435475"/>
          </a:xfrm>
          <a:solidFill>
            <a:schemeClr val="accent6">
              <a:lumMod val="20000"/>
              <a:lumOff val="80000"/>
            </a:schemeClr>
          </a:solidFill>
        </p:spPr>
        <p:txBody>
          <a:bodyPr rtlCol="0">
            <a:normAutofit/>
          </a:bodyPr>
          <a:lstStyle/>
          <a:p>
            <a:pPr marL="91440" indent="-91440">
              <a:lnSpc>
                <a:spcPct val="150000"/>
              </a:lnSpc>
              <a:defRPr/>
            </a:pPr>
            <a:endParaRPr lang="pl-PL" altLang="pl-PL" sz="800" b="1" dirty="0">
              <a:solidFill>
                <a:schemeClr val="tx1">
                  <a:lumMod val="75000"/>
                  <a:lumOff val="25000"/>
                </a:schemeClr>
              </a:solidFill>
            </a:endParaRPr>
          </a:p>
          <a:p>
            <a:pPr marL="91440" indent="-91440" algn="just">
              <a:lnSpc>
                <a:spcPct val="150000"/>
              </a:lnSpc>
              <a:defRPr/>
            </a:pPr>
            <a:r>
              <a:rPr lang="pl-PL" altLang="pl-PL" b="1" dirty="0">
                <a:solidFill>
                  <a:schemeClr val="tx1">
                    <a:lumMod val="75000"/>
                    <a:lumOff val="25000"/>
                  </a:schemeClr>
                </a:solidFill>
                <a:cs typeface="Calibri" panose="020F0502020204030204" pitchFamily="34" charset="0"/>
              </a:rPr>
              <a:t>JEDNOSTRONNA</a:t>
            </a:r>
            <a:r>
              <a:rPr lang="pl-PL" altLang="pl-PL" dirty="0">
                <a:solidFill>
                  <a:schemeClr val="tx1">
                    <a:lumMod val="75000"/>
                    <a:lumOff val="25000"/>
                  </a:schemeClr>
                </a:solidFill>
                <a:cs typeface="Calibri" panose="020F0502020204030204" pitchFamily="34" charset="0"/>
              </a:rPr>
              <a:t> czynność prawna – mająca na celu zmianę </a:t>
            </a:r>
            <a:r>
              <a:rPr lang="pl-PL" altLang="pl-PL" b="1" dirty="0">
                <a:solidFill>
                  <a:schemeClr val="tx1">
                    <a:lumMod val="75000"/>
                    <a:lumOff val="25000"/>
                  </a:schemeClr>
                </a:solidFill>
                <a:cs typeface="Calibri" panose="020F0502020204030204" pitchFamily="34" charset="0"/>
              </a:rPr>
              <a:t>istotnych</a:t>
            </a:r>
            <a:r>
              <a:rPr lang="pl-PL" altLang="pl-PL" dirty="0">
                <a:solidFill>
                  <a:schemeClr val="tx1">
                    <a:lumMod val="75000"/>
                    <a:lumOff val="25000"/>
                  </a:schemeClr>
                </a:solidFill>
                <a:cs typeface="Calibri" panose="020F0502020204030204" pitchFamily="34" charset="0"/>
              </a:rPr>
              <a:t> warunków pracy i płacy</a:t>
            </a:r>
            <a:r>
              <a:rPr lang="pl-PL" altLang="pl-PL" u="sng" dirty="0">
                <a:solidFill>
                  <a:schemeClr val="tx1">
                    <a:lumMod val="75000"/>
                    <a:lumOff val="25000"/>
                  </a:schemeClr>
                </a:solidFill>
                <a:cs typeface="Calibri" panose="020F0502020204030204" pitchFamily="34" charset="0"/>
              </a:rPr>
              <a:t> z upływem okresu wypowiedzenia</a:t>
            </a:r>
            <a:r>
              <a:rPr lang="pl-PL" altLang="pl-PL" dirty="0">
                <a:solidFill>
                  <a:schemeClr val="tx1">
                    <a:lumMod val="75000"/>
                    <a:lumOff val="25000"/>
                  </a:schemeClr>
                </a:solidFill>
                <a:cs typeface="Calibri" panose="020F0502020204030204" pitchFamily="34" charset="0"/>
              </a:rPr>
              <a:t>. </a:t>
            </a:r>
          </a:p>
          <a:p>
            <a:pPr marL="91440" indent="-91440" algn="just">
              <a:lnSpc>
                <a:spcPct val="150000"/>
              </a:lnSpc>
              <a:buNone/>
              <a:defRPr/>
            </a:pPr>
            <a:r>
              <a:rPr lang="pl-PL" altLang="pl-PL" sz="800" dirty="0">
                <a:solidFill>
                  <a:schemeClr val="tx1">
                    <a:lumMod val="75000"/>
                    <a:lumOff val="25000"/>
                  </a:schemeClr>
                </a:solidFill>
                <a:cs typeface="Calibri" panose="020F0502020204030204" pitchFamily="34" charset="0"/>
              </a:rPr>
              <a:t>…………………………………………………………………………………………………………………………………………………………………………………………………………………………………………………………………………………….</a:t>
            </a:r>
          </a:p>
          <a:p>
            <a:pPr marL="91440" indent="-91440" algn="ctr">
              <a:buNone/>
              <a:defRPr/>
            </a:pPr>
            <a:r>
              <a:rPr lang="pl-PL" altLang="pl-PL" b="1" dirty="0">
                <a:solidFill>
                  <a:schemeClr val="tx1">
                    <a:lumMod val="75000"/>
                    <a:lumOff val="25000"/>
                  </a:schemeClr>
                </a:solidFill>
                <a:cs typeface="Calibri" panose="020F0502020204030204" pitchFamily="34" charset="0"/>
              </a:rPr>
              <a:t>DWA oświadczenia woli pracodawcy</a:t>
            </a:r>
          </a:p>
          <a:p>
            <a:pPr marL="91440" indent="-91440" algn="just">
              <a:lnSpc>
                <a:spcPct val="150000"/>
              </a:lnSpc>
              <a:buNone/>
              <a:defRPr/>
            </a:pPr>
            <a:r>
              <a:rPr lang="pl-PL" altLang="pl-PL" dirty="0">
                <a:solidFill>
                  <a:schemeClr val="tx1">
                    <a:lumMod val="75000"/>
                    <a:lumOff val="25000"/>
                  </a:schemeClr>
                </a:solidFill>
                <a:cs typeface="Calibri" panose="020F0502020204030204" pitchFamily="34" charset="0"/>
              </a:rPr>
              <a:t>1) oświadczenie woli </a:t>
            </a:r>
            <a:r>
              <a:rPr lang="pl-PL" altLang="pl-PL" b="1" dirty="0">
                <a:solidFill>
                  <a:schemeClr val="tx1">
                    <a:lumMod val="75000"/>
                    <a:lumOff val="25000"/>
                  </a:schemeClr>
                </a:solidFill>
                <a:cs typeface="Calibri" panose="020F0502020204030204" pitchFamily="34" charset="0"/>
              </a:rPr>
              <a:t>o wypowiedzeniu </a:t>
            </a:r>
            <a:r>
              <a:rPr lang="pl-PL" altLang="pl-PL" b="1" u="sng" dirty="0">
                <a:solidFill>
                  <a:schemeClr val="tx1">
                    <a:lumMod val="75000"/>
                    <a:lumOff val="25000"/>
                  </a:schemeClr>
                </a:solidFill>
                <a:cs typeface="Calibri" panose="020F0502020204030204" pitchFamily="34" charset="0"/>
              </a:rPr>
              <a:t>dotychczasowych </a:t>
            </a:r>
            <a:r>
              <a:rPr lang="pl-PL" altLang="pl-PL" b="1" dirty="0">
                <a:solidFill>
                  <a:schemeClr val="tx1">
                    <a:lumMod val="75000"/>
                    <a:lumOff val="25000"/>
                  </a:schemeClr>
                </a:solidFill>
                <a:cs typeface="Calibri" panose="020F0502020204030204" pitchFamily="34" charset="0"/>
              </a:rPr>
              <a:t>warunków</a:t>
            </a:r>
            <a:r>
              <a:rPr lang="pl-PL" altLang="pl-PL" dirty="0">
                <a:solidFill>
                  <a:schemeClr val="tx1">
                    <a:lumMod val="75000"/>
                    <a:lumOff val="25000"/>
                  </a:schemeClr>
                </a:solidFill>
                <a:cs typeface="Calibri" panose="020F0502020204030204" pitchFamily="34" charset="0"/>
              </a:rPr>
              <a:t> pracy i płacy</a:t>
            </a:r>
          </a:p>
          <a:p>
            <a:pPr marL="91440" indent="-91440" algn="just">
              <a:lnSpc>
                <a:spcPct val="150000"/>
              </a:lnSpc>
              <a:buNone/>
              <a:defRPr/>
            </a:pPr>
            <a:r>
              <a:rPr lang="pl-PL" altLang="pl-PL" dirty="0">
                <a:solidFill>
                  <a:schemeClr val="tx1">
                    <a:lumMod val="75000"/>
                    <a:lumOff val="25000"/>
                  </a:schemeClr>
                </a:solidFill>
                <a:cs typeface="Calibri" panose="020F0502020204030204" pitchFamily="34" charset="0"/>
              </a:rPr>
              <a:t>2)</a:t>
            </a:r>
            <a:r>
              <a:rPr lang="pl-PL" altLang="pl-PL" b="1" dirty="0">
                <a:solidFill>
                  <a:schemeClr val="tx1">
                    <a:lumMod val="75000"/>
                    <a:lumOff val="25000"/>
                  </a:schemeClr>
                </a:solidFill>
                <a:cs typeface="Calibri" panose="020F0502020204030204" pitchFamily="34" charset="0"/>
              </a:rPr>
              <a:t> </a:t>
            </a:r>
            <a:r>
              <a:rPr lang="pl-PL" altLang="pl-PL" b="1" u="sng" dirty="0">
                <a:solidFill>
                  <a:schemeClr val="tx1">
                    <a:lumMod val="75000"/>
                    <a:lumOff val="25000"/>
                  </a:schemeClr>
                </a:solidFill>
                <a:cs typeface="Calibri" panose="020F0502020204030204" pitchFamily="34" charset="0"/>
              </a:rPr>
              <a:t>propozycja nowych </a:t>
            </a:r>
            <a:r>
              <a:rPr lang="pl-PL" altLang="pl-PL" u="sng" dirty="0">
                <a:solidFill>
                  <a:schemeClr val="tx1">
                    <a:lumMod val="75000"/>
                    <a:lumOff val="25000"/>
                  </a:schemeClr>
                </a:solidFill>
                <a:cs typeface="Calibri" panose="020F0502020204030204" pitchFamily="34" charset="0"/>
              </a:rPr>
              <a:t>warunków</a:t>
            </a:r>
            <a:r>
              <a:rPr lang="pl-PL" altLang="pl-PL" dirty="0">
                <a:solidFill>
                  <a:schemeClr val="tx1">
                    <a:lumMod val="75000"/>
                    <a:lumOff val="25000"/>
                  </a:schemeClr>
                </a:solidFill>
                <a:cs typeface="Calibri" panose="020F0502020204030204" pitchFamily="34" charset="0"/>
              </a:rPr>
              <a:t> pracy i płacy</a:t>
            </a:r>
          </a:p>
          <a:p>
            <a:pPr marL="91440" indent="-91440" algn="just">
              <a:lnSpc>
                <a:spcPct val="150000"/>
              </a:lnSpc>
              <a:defRPr/>
            </a:pPr>
            <a:endParaRPr lang="pl-PL" altLang="pl-PL" sz="3600" dirty="0">
              <a:solidFill>
                <a:schemeClr val="tx1">
                  <a:lumMod val="75000"/>
                  <a:lumOff val="25000"/>
                </a:schemeClr>
              </a:solidFill>
              <a:latin typeface="Cambria" panose="02040503050406030204" pitchFamily="18" charset="0"/>
              <a:cs typeface="Calibri" panose="020F0502020204030204" pitchFamily="34" charset="0"/>
            </a:endParaRPr>
          </a:p>
        </p:txBody>
      </p:sp>
      <p:sp>
        <p:nvSpPr>
          <p:cNvPr id="11268" name="Symbol zastępczy numeru slajdu 3">
            <a:extLst>
              <a:ext uri="{FF2B5EF4-FFF2-40B4-BE49-F238E27FC236}">
                <a16:creationId xmlns:a16="http://schemas.microsoft.com/office/drawing/2014/main" id="{D38060F9-6AF8-C638-68D2-57A1A74624A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80C1670-B14D-45E1-86AA-3870F3989041}" type="slidenum">
              <a:rPr lang="pl-PL" altLang="pl-PL" sz="1400">
                <a:latin typeface="Tahoma" panose="020B0604030504040204" pitchFamily="34" charset="0"/>
              </a:rPr>
              <a:pPr fontAlgn="base">
                <a:spcBef>
                  <a:spcPct val="0"/>
                </a:spcBef>
                <a:spcAft>
                  <a:spcPct val="0"/>
                </a:spcAft>
              </a:pPr>
              <a:t>19</a:t>
            </a:fld>
            <a:endParaRPr lang="pl-PL" altLang="pl-PL" sz="1400">
              <a:latin typeface="Tahoma" panose="020B060403050404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832C1F-48AA-E433-E537-0917232BDA32}"/>
              </a:ext>
            </a:extLst>
          </p:cNvPr>
          <p:cNvSpPr>
            <a:spLocks noGrp="1"/>
          </p:cNvSpPr>
          <p:nvPr>
            <p:ph type="title"/>
          </p:nvPr>
        </p:nvSpPr>
        <p:spPr/>
        <p:txBody>
          <a:bodyPr/>
          <a:lstStyle/>
          <a:p>
            <a:r>
              <a:rPr lang="pl-PL" dirty="0"/>
              <a:t>Plan wykładu  </a:t>
            </a:r>
          </a:p>
        </p:txBody>
      </p:sp>
      <p:sp>
        <p:nvSpPr>
          <p:cNvPr id="3" name="Symbol zastępczy zawartości 2">
            <a:extLst>
              <a:ext uri="{FF2B5EF4-FFF2-40B4-BE49-F238E27FC236}">
                <a16:creationId xmlns:a16="http://schemas.microsoft.com/office/drawing/2014/main" id="{7D5315F8-C850-C4B1-851A-597C81089414}"/>
              </a:ext>
            </a:extLst>
          </p:cNvPr>
          <p:cNvSpPr>
            <a:spLocks noGrp="1"/>
          </p:cNvSpPr>
          <p:nvPr>
            <p:ph idx="1"/>
          </p:nvPr>
        </p:nvSpPr>
        <p:spPr/>
        <p:txBody>
          <a:bodyPr>
            <a:normAutofit fontScale="92500" lnSpcReduction="10000"/>
          </a:bodyPr>
          <a:lstStyle/>
          <a:p>
            <a:r>
              <a:rPr lang="pl-PL" dirty="0"/>
              <a:t>1. W jaki sposób ewaluacja jakości działalności naukowej wpływa na sytuację pracowników?</a:t>
            </a:r>
          </a:p>
          <a:p>
            <a:r>
              <a:rPr lang="pl-PL" dirty="0"/>
              <a:t>1.1. Uwagi wprowadzające. </a:t>
            </a:r>
          </a:p>
          <a:p>
            <a:r>
              <a:rPr lang="pl-PL" dirty="0"/>
              <a:t>1.2. Stosunki pracy pracowników niebędących nauczycielami akademickimi. </a:t>
            </a:r>
          </a:p>
          <a:p>
            <a:r>
              <a:rPr lang="pl-PL" dirty="0"/>
              <a:t>1.3. Stosunki pracy nauczycieli akademickich. </a:t>
            </a:r>
          </a:p>
          <a:p>
            <a:r>
              <a:rPr lang="pl-PL" dirty="0"/>
              <a:t>2. Ewaluacja jakości działalności naukowej a akty należące do autonomicznych źródeł prawa pracy. </a:t>
            </a:r>
          </a:p>
          <a:p>
            <a:r>
              <a:rPr lang="pl-PL" dirty="0"/>
              <a:t>3. Wykładnia przepisów ustawy –Prawo o szkolnictwie wyższym i nauce. </a:t>
            </a:r>
          </a:p>
        </p:txBody>
      </p:sp>
      <p:sp>
        <p:nvSpPr>
          <p:cNvPr id="4" name="Symbol zastępczy numeru slajdu 3">
            <a:extLst>
              <a:ext uri="{FF2B5EF4-FFF2-40B4-BE49-F238E27FC236}">
                <a16:creationId xmlns:a16="http://schemas.microsoft.com/office/drawing/2014/main" id="{34FBEF18-76FB-0F00-591B-BBBDEBC22127}"/>
              </a:ext>
            </a:extLst>
          </p:cNvPr>
          <p:cNvSpPr>
            <a:spLocks noGrp="1"/>
          </p:cNvSpPr>
          <p:nvPr>
            <p:ph type="sldNum" sz="quarter" idx="12"/>
          </p:nvPr>
        </p:nvSpPr>
        <p:spPr/>
        <p:txBody>
          <a:bodyPr/>
          <a:lstStyle/>
          <a:p>
            <a:fld id="{E97799C9-84D9-46D2-A11E-BCF8A720529D}" type="slidenum">
              <a:rPr lang="en-US" smtClean="0"/>
              <a:t>2</a:t>
            </a:fld>
            <a:endParaRPr lang="en-US" dirty="0"/>
          </a:p>
        </p:txBody>
      </p:sp>
    </p:spTree>
    <p:extLst>
      <p:ext uri="{BB962C8B-B14F-4D97-AF65-F5344CB8AC3E}">
        <p14:creationId xmlns:p14="http://schemas.microsoft.com/office/powerpoint/2010/main" val="3546735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ytuł 1">
            <a:extLst>
              <a:ext uri="{FF2B5EF4-FFF2-40B4-BE49-F238E27FC236}">
                <a16:creationId xmlns:a16="http://schemas.microsoft.com/office/drawing/2014/main" id="{9D7328A1-CE6F-C344-3450-88A5A60DE695}"/>
              </a:ext>
            </a:extLst>
          </p:cNvPr>
          <p:cNvSpPr>
            <a:spLocks noGrp="1" noChangeArrowheads="1"/>
          </p:cNvSpPr>
          <p:nvPr>
            <p:ph type="title"/>
          </p:nvPr>
        </p:nvSpPr>
        <p:spPr>
          <a:xfrm>
            <a:off x="2444661" y="549276"/>
            <a:ext cx="8043862" cy="1895973"/>
          </a:xfrm>
          <a:solidFill>
            <a:srgbClr val="92D050"/>
          </a:solidFill>
        </p:spPr>
        <p:txBody>
          <a:bodyPr>
            <a:normAutofit/>
          </a:bodyPr>
          <a:lstStyle/>
          <a:p>
            <a:pPr>
              <a:defRPr/>
            </a:pPr>
            <a:r>
              <a:rPr lang="pl-PL" altLang="pl-PL" sz="3800" b="1" dirty="0">
                <a:solidFill>
                  <a:schemeClr val="tx1">
                    <a:lumMod val="75000"/>
                    <a:lumOff val="25000"/>
                  </a:schemeClr>
                </a:solidFill>
                <a:latin typeface="+mn-lt"/>
                <a:cs typeface="Calibri" panose="020F0502020204030204" pitchFamily="34" charset="0"/>
              </a:rPr>
              <a:t>FORMA wypowiedzenia zmieniającego</a:t>
            </a:r>
            <a:endParaRPr lang="pl-PL" altLang="pl-PL" sz="3800" dirty="0">
              <a:solidFill>
                <a:schemeClr val="tx1">
                  <a:lumMod val="75000"/>
                  <a:lumOff val="25000"/>
                </a:schemeClr>
              </a:solidFill>
              <a:latin typeface="+mn-lt"/>
              <a:cs typeface="Calibri" panose="020F0502020204030204" pitchFamily="34" charset="0"/>
            </a:endParaRPr>
          </a:p>
        </p:txBody>
      </p:sp>
      <p:sp>
        <p:nvSpPr>
          <p:cNvPr id="21507" name="Symbol zastępczy zawartości 2">
            <a:extLst>
              <a:ext uri="{FF2B5EF4-FFF2-40B4-BE49-F238E27FC236}">
                <a16:creationId xmlns:a16="http://schemas.microsoft.com/office/drawing/2014/main" id="{2F020ABE-29BC-606B-432C-C5EC009D435D}"/>
              </a:ext>
            </a:extLst>
          </p:cNvPr>
          <p:cNvSpPr>
            <a:spLocks noGrp="1"/>
          </p:cNvSpPr>
          <p:nvPr>
            <p:ph idx="1"/>
          </p:nvPr>
        </p:nvSpPr>
        <p:spPr>
          <a:xfrm>
            <a:off x="852755" y="2445249"/>
            <a:ext cx="10644027" cy="3687264"/>
          </a:xfrm>
          <a:solidFill>
            <a:schemeClr val="accent6">
              <a:lumMod val="20000"/>
              <a:lumOff val="80000"/>
            </a:schemeClr>
          </a:solidFill>
        </p:spPr>
        <p:txBody>
          <a:bodyPr rtlCol="0">
            <a:normAutofit/>
          </a:bodyPr>
          <a:lstStyle/>
          <a:p>
            <a:pPr marL="91440" indent="-91440" algn="just">
              <a:lnSpc>
                <a:spcPct val="150000"/>
              </a:lnSpc>
              <a:buNone/>
              <a:defRPr/>
            </a:pPr>
            <a:endParaRPr lang="pl-PL" altLang="pl-PL" b="1" dirty="0">
              <a:solidFill>
                <a:schemeClr val="tx1">
                  <a:lumMod val="75000"/>
                  <a:lumOff val="25000"/>
                </a:schemeClr>
              </a:solidFill>
              <a:cs typeface="Calibri" panose="020F0502020204030204" pitchFamily="34" charset="0"/>
            </a:endParaRPr>
          </a:p>
          <a:p>
            <a:pPr marL="91440" indent="-91440" algn="just">
              <a:lnSpc>
                <a:spcPct val="150000"/>
              </a:lnSpc>
              <a:defRPr/>
            </a:pPr>
            <a:r>
              <a:rPr lang="pl-PL" altLang="pl-PL" sz="4000" dirty="0">
                <a:solidFill>
                  <a:schemeClr val="tx1">
                    <a:lumMod val="75000"/>
                    <a:lumOff val="25000"/>
                  </a:schemeClr>
                </a:solidFill>
                <a:cs typeface="Calibri" panose="020F0502020204030204" pitchFamily="34" charset="0"/>
              </a:rPr>
              <a:t>,,wymaga formy </a:t>
            </a:r>
            <a:r>
              <a:rPr lang="pl-PL" altLang="pl-PL" sz="4000" b="1" dirty="0">
                <a:solidFill>
                  <a:schemeClr val="tx1">
                    <a:lumMod val="75000"/>
                    <a:lumOff val="25000"/>
                  </a:schemeClr>
                </a:solidFill>
                <a:cs typeface="Calibri" panose="020F0502020204030204" pitchFamily="34" charset="0"/>
              </a:rPr>
              <a:t>PISEMNEJ</a:t>
            </a:r>
            <a:r>
              <a:rPr lang="pl-PL" altLang="pl-PL" sz="4000" dirty="0">
                <a:solidFill>
                  <a:schemeClr val="tx1">
                    <a:lumMod val="75000"/>
                    <a:lumOff val="25000"/>
                  </a:schemeClr>
                </a:solidFill>
                <a:cs typeface="Calibri" panose="020F0502020204030204" pitchFamily="34" charset="0"/>
              </a:rPr>
              <a:t>”</a:t>
            </a:r>
          </a:p>
          <a:p>
            <a:pPr marL="91440" indent="-91440" algn="just">
              <a:lnSpc>
                <a:spcPct val="150000"/>
              </a:lnSpc>
              <a:defRPr/>
            </a:pPr>
            <a:r>
              <a:rPr lang="pl-PL" altLang="pl-PL" sz="4000" dirty="0">
                <a:solidFill>
                  <a:schemeClr val="tx1">
                    <a:lumMod val="75000"/>
                    <a:lumOff val="25000"/>
                  </a:schemeClr>
                </a:solidFill>
                <a:cs typeface="Calibri" panose="020F0502020204030204" pitchFamily="34" charset="0"/>
              </a:rPr>
              <a:t>Por. art. </a:t>
            </a:r>
            <a:r>
              <a:rPr lang="pl-PL" altLang="pl-PL" sz="4000" b="1" dirty="0">
                <a:solidFill>
                  <a:schemeClr val="tx1">
                    <a:lumMod val="75000"/>
                    <a:lumOff val="25000"/>
                  </a:schemeClr>
                </a:solidFill>
                <a:cs typeface="Calibri" panose="020F0502020204030204" pitchFamily="34" charset="0"/>
              </a:rPr>
              <a:t>29 § 4 </a:t>
            </a:r>
            <a:r>
              <a:rPr lang="pl-PL" altLang="pl-PL" sz="4000" b="1" dirty="0" err="1">
                <a:solidFill>
                  <a:schemeClr val="tx1">
                    <a:lumMod val="75000"/>
                    <a:lumOff val="25000"/>
                  </a:schemeClr>
                </a:solidFill>
                <a:cs typeface="Calibri" panose="020F0502020204030204" pitchFamily="34" charset="0"/>
              </a:rPr>
              <a:t>k.p</a:t>
            </a:r>
            <a:r>
              <a:rPr lang="pl-PL" altLang="pl-PL" sz="4000" b="1" dirty="0">
                <a:solidFill>
                  <a:schemeClr val="tx1">
                    <a:lumMod val="75000"/>
                    <a:lumOff val="25000"/>
                  </a:schemeClr>
                </a:solidFill>
                <a:cs typeface="Calibri" panose="020F0502020204030204" pitchFamily="34" charset="0"/>
              </a:rPr>
              <a:t>.</a:t>
            </a:r>
          </a:p>
          <a:p>
            <a:pPr marL="91440" indent="-91440">
              <a:defRPr/>
            </a:pPr>
            <a:endParaRPr lang="pl-PL" altLang="pl-PL" dirty="0">
              <a:solidFill>
                <a:schemeClr val="tx1">
                  <a:lumMod val="75000"/>
                  <a:lumOff val="25000"/>
                </a:schemeClr>
              </a:solidFill>
            </a:endParaRPr>
          </a:p>
        </p:txBody>
      </p:sp>
      <p:sp>
        <p:nvSpPr>
          <p:cNvPr id="12292" name="Symbol zastępczy numeru slajdu 3">
            <a:extLst>
              <a:ext uri="{FF2B5EF4-FFF2-40B4-BE49-F238E27FC236}">
                <a16:creationId xmlns:a16="http://schemas.microsoft.com/office/drawing/2014/main" id="{EA09820E-5D71-CF2A-CDE7-182862235F9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37A0F6E-5564-4246-AAD4-9C4A9983514F}" type="slidenum">
              <a:rPr lang="pl-PL" altLang="pl-PL" sz="1400">
                <a:latin typeface="Tahoma" panose="020B0604030504040204" pitchFamily="34" charset="0"/>
              </a:rPr>
              <a:pPr fontAlgn="base">
                <a:spcBef>
                  <a:spcPct val="0"/>
                </a:spcBef>
                <a:spcAft>
                  <a:spcPct val="0"/>
                </a:spcAft>
              </a:pPr>
              <a:t>20</a:t>
            </a:fld>
            <a:endParaRPr lang="pl-PL" altLang="pl-PL" sz="1400">
              <a:latin typeface="Tahoma" panose="020B060403050404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ytuł 1">
            <a:extLst>
              <a:ext uri="{FF2B5EF4-FFF2-40B4-BE49-F238E27FC236}">
                <a16:creationId xmlns:a16="http://schemas.microsoft.com/office/drawing/2014/main" id="{306C3D29-5889-7DF3-7A40-7C417CBCFE68}"/>
              </a:ext>
            </a:extLst>
          </p:cNvPr>
          <p:cNvSpPr>
            <a:spLocks noGrp="1" noChangeArrowheads="1"/>
          </p:cNvSpPr>
          <p:nvPr>
            <p:ph type="title"/>
          </p:nvPr>
        </p:nvSpPr>
        <p:spPr>
          <a:xfrm>
            <a:off x="2424113" y="609600"/>
            <a:ext cx="8064500" cy="1578796"/>
          </a:xfrm>
          <a:solidFill>
            <a:srgbClr val="92D050"/>
          </a:solidFill>
        </p:spPr>
        <p:txBody>
          <a:bodyPr/>
          <a:lstStyle/>
          <a:p>
            <a:pPr>
              <a:defRPr/>
            </a:pPr>
            <a:r>
              <a:rPr lang="pl-PL" altLang="pl-PL" sz="3600" b="1" dirty="0">
                <a:solidFill>
                  <a:schemeClr val="tx1">
                    <a:lumMod val="75000"/>
                    <a:lumOff val="25000"/>
                  </a:schemeClr>
                </a:solidFill>
                <a:latin typeface="+mn-lt"/>
                <a:cs typeface="Calibri" panose="020F0502020204030204" pitchFamily="34" charset="0"/>
              </a:rPr>
              <a:t>TREŚĆ wypowiedzenia zmieniającego (po nowelizacji)</a:t>
            </a:r>
            <a:endParaRPr lang="pl-PL" altLang="pl-PL" sz="3600" dirty="0">
              <a:solidFill>
                <a:schemeClr val="tx1">
                  <a:lumMod val="75000"/>
                  <a:lumOff val="25000"/>
                </a:schemeClr>
              </a:solidFill>
              <a:latin typeface="+mn-lt"/>
              <a:cs typeface="Calibri" panose="020F0502020204030204" pitchFamily="34" charset="0"/>
            </a:endParaRPr>
          </a:p>
        </p:txBody>
      </p:sp>
      <p:sp>
        <p:nvSpPr>
          <p:cNvPr id="22531" name="Symbol zastępczy zawartości 2">
            <a:extLst>
              <a:ext uri="{FF2B5EF4-FFF2-40B4-BE49-F238E27FC236}">
                <a16:creationId xmlns:a16="http://schemas.microsoft.com/office/drawing/2014/main" id="{155FA18B-2181-C996-CE3D-73BA0073DBE1}"/>
              </a:ext>
            </a:extLst>
          </p:cNvPr>
          <p:cNvSpPr>
            <a:spLocks noGrp="1"/>
          </p:cNvSpPr>
          <p:nvPr>
            <p:ph idx="1"/>
          </p:nvPr>
        </p:nvSpPr>
        <p:spPr>
          <a:xfrm>
            <a:off x="739739" y="1972638"/>
            <a:ext cx="10777591" cy="4275762"/>
          </a:xfrm>
          <a:solidFill>
            <a:schemeClr val="accent6">
              <a:lumMod val="20000"/>
              <a:lumOff val="80000"/>
            </a:schemeClr>
          </a:solidFill>
        </p:spPr>
        <p:txBody>
          <a:bodyPr rtlCol="0">
            <a:normAutofit lnSpcReduction="10000"/>
          </a:bodyPr>
          <a:lstStyle/>
          <a:p>
            <a:pPr marL="91440" indent="-91440" algn="just">
              <a:buNone/>
              <a:defRPr/>
            </a:pPr>
            <a:endParaRPr lang="pl-PL" altLang="pl-PL" sz="800" b="1" dirty="0">
              <a:solidFill>
                <a:schemeClr val="tx1">
                  <a:lumMod val="75000"/>
                  <a:lumOff val="25000"/>
                </a:schemeClr>
              </a:solidFill>
              <a:cs typeface="Calibri" panose="020F0502020204030204" pitchFamily="34" charset="0"/>
            </a:endParaRPr>
          </a:p>
          <a:p>
            <a:pPr marL="91440" indent="-91440" algn="just">
              <a:defRPr/>
            </a:pPr>
            <a:r>
              <a:rPr lang="pl-PL" altLang="pl-PL" sz="2300" dirty="0">
                <a:solidFill>
                  <a:schemeClr val="tx1">
                    <a:lumMod val="75000"/>
                    <a:lumOff val="25000"/>
                  </a:schemeClr>
                </a:solidFill>
                <a:cs typeface="Calibri" panose="020F0502020204030204" pitchFamily="34" charset="0"/>
              </a:rPr>
              <a:t> </a:t>
            </a:r>
            <a:r>
              <a:rPr lang="pl-PL" altLang="pl-PL" sz="2300" b="1" dirty="0">
                <a:solidFill>
                  <a:schemeClr val="tx1">
                    <a:lumMod val="75000"/>
                    <a:lumOff val="25000"/>
                  </a:schemeClr>
                </a:solidFill>
                <a:cs typeface="Calibri" panose="020F0502020204030204" pitchFamily="34" charset="0"/>
              </a:rPr>
              <a:t>Dwa</a:t>
            </a:r>
            <a:r>
              <a:rPr lang="pl-PL" altLang="pl-PL" sz="2300" dirty="0">
                <a:solidFill>
                  <a:schemeClr val="tx1">
                    <a:lumMod val="75000"/>
                    <a:lumOff val="25000"/>
                  </a:schemeClr>
                </a:solidFill>
                <a:cs typeface="Calibri" panose="020F0502020204030204" pitchFamily="34" charset="0"/>
              </a:rPr>
              <a:t> oświadczenia woli pracodawcy.</a:t>
            </a:r>
          </a:p>
          <a:p>
            <a:pPr marL="91440" indent="-91440" algn="just">
              <a:buNone/>
              <a:defRPr/>
            </a:pPr>
            <a:endParaRPr lang="pl-PL" altLang="pl-PL" sz="2300" dirty="0">
              <a:solidFill>
                <a:schemeClr val="tx1">
                  <a:lumMod val="75000"/>
                  <a:lumOff val="25000"/>
                </a:schemeClr>
              </a:solidFill>
              <a:cs typeface="Calibri" panose="020F0502020204030204" pitchFamily="34" charset="0"/>
            </a:endParaRPr>
          </a:p>
          <a:p>
            <a:pPr marL="91440" indent="-91440" algn="just">
              <a:defRPr/>
            </a:pPr>
            <a:r>
              <a:rPr lang="pl-PL" altLang="pl-PL" sz="2300" b="1" dirty="0">
                <a:solidFill>
                  <a:schemeClr val="tx1">
                    <a:lumMod val="75000"/>
                    <a:lumOff val="25000"/>
                  </a:schemeClr>
                </a:solidFill>
                <a:cs typeface="Calibri" panose="020F0502020204030204" pitchFamily="34" charset="0"/>
              </a:rPr>
              <a:t>Pouczenie</a:t>
            </a:r>
            <a:r>
              <a:rPr lang="pl-PL" altLang="pl-PL" sz="2300" dirty="0">
                <a:solidFill>
                  <a:schemeClr val="tx1">
                    <a:lumMod val="75000"/>
                    <a:lumOff val="25000"/>
                  </a:schemeClr>
                </a:solidFill>
                <a:cs typeface="Calibri" panose="020F0502020204030204" pitchFamily="34" charset="0"/>
              </a:rPr>
              <a:t> pracownika o terminie, w którym może złożyć oświadczenie woli o odmowie przyjęcia zaproponowanych warunków pracy i płacy, a także o skutkach niezłożenia takiego oświadczenia woli przed upływem połowy okresu wypowiedzenia.</a:t>
            </a:r>
          </a:p>
          <a:p>
            <a:pPr marL="91440" indent="-91440" algn="just">
              <a:buNone/>
              <a:defRPr/>
            </a:pPr>
            <a:endParaRPr lang="pl-PL" altLang="pl-PL" sz="800" dirty="0">
              <a:solidFill>
                <a:schemeClr val="tx1">
                  <a:lumMod val="75000"/>
                  <a:lumOff val="25000"/>
                </a:schemeClr>
              </a:solidFill>
              <a:cs typeface="Calibri" panose="020F0502020204030204" pitchFamily="34" charset="0"/>
            </a:endParaRPr>
          </a:p>
          <a:p>
            <a:pPr marL="91440" indent="-91440" algn="just">
              <a:defRPr/>
            </a:pPr>
            <a:r>
              <a:rPr lang="pl-PL" altLang="pl-PL" dirty="0">
                <a:solidFill>
                  <a:srgbClr val="008000"/>
                </a:solidFill>
                <a:cs typeface="Calibri" panose="020F0502020204030204" pitchFamily="34" charset="0"/>
              </a:rPr>
              <a:t> </a:t>
            </a:r>
            <a:r>
              <a:rPr lang="pl-PL" altLang="pl-PL" b="1" dirty="0">
                <a:solidFill>
                  <a:srgbClr val="008000"/>
                </a:solidFill>
                <a:cs typeface="Calibri" panose="020F0502020204030204" pitchFamily="34" charset="0"/>
              </a:rPr>
              <a:t>Wskazanie przyczyny uzasadniającej </a:t>
            </a:r>
            <a:r>
              <a:rPr lang="pl-PL" altLang="pl-PL" dirty="0">
                <a:solidFill>
                  <a:srgbClr val="008000"/>
                </a:solidFill>
                <a:cs typeface="Calibri" panose="020F0502020204030204" pitchFamily="34" charset="0"/>
              </a:rPr>
              <a:t>wypowiedzenie warunków pracy i płacy – umowa o pracę </a:t>
            </a:r>
            <a:r>
              <a:rPr lang="pl-PL" altLang="pl-PL" u="sng" dirty="0">
                <a:solidFill>
                  <a:srgbClr val="008000"/>
                </a:solidFill>
                <a:cs typeface="Calibri" panose="020F0502020204030204" pitchFamily="34" charset="0"/>
              </a:rPr>
              <a:t>na czas nieokreślony </a:t>
            </a:r>
            <a:r>
              <a:rPr lang="pl-PL" altLang="pl-PL" dirty="0">
                <a:solidFill>
                  <a:srgbClr val="008000"/>
                </a:solidFill>
                <a:cs typeface="Calibri" panose="020F0502020204030204" pitchFamily="34" charset="0"/>
              </a:rPr>
              <a:t>oraz umowa o pracę </a:t>
            </a:r>
            <a:r>
              <a:rPr lang="pl-PL" altLang="pl-PL" u="sng" dirty="0">
                <a:solidFill>
                  <a:srgbClr val="008000"/>
                </a:solidFill>
                <a:cs typeface="Calibri" panose="020F0502020204030204" pitchFamily="34" charset="0"/>
              </a:rPr>
              <a:t>na czas określony.</a:t>
            </a:r>
          </a:p>
          <a:p>
            <a:pPr marL="91440" indent="-91440" algn="just">
              <a:buNone/>
              <a:defRPr/>
            </a:pPr>
            <a:endParaRPr lang="pl-PL" altLang="pl-PL" sz="800" u="sng" dirty="0">
              <a:solidFill>
                <a:schemeClr val="tx1">
                  <a:lumMod val="75000"/>
                  <a:lumOff val="25000"/>
                </a:schemeClr>
              </a:solidFill>
              <a:cs typeface="Calibri" panose="020F0502020204030204" pitchFamily="34" charset="0"/>
            </a:endParaRPr>
          </a:p>
          <a:p>
            <a:pPr marL="91440" indent="-91440" algn="just">
              <a:defRPr/>
            </a:pPr>
            <a:r>
              <a:rPr lang="pl-PL" altLang="pl-PL" sz="2300" b="1" dirty="0">
                <a:solidFill>
                  <a:schemeClr val="tx1">
                    <a:lumMod val="75000"/>
                    <a:lumOff val="25000"/>
                  </a:schemeClr>
                </a:solidFill>
                <a:cs typeface="Calibri" panose="020F0502020204030204" pitchFamily="34" charset="0"/>
              </a:rPr>
              <a:t>Pouczenie o przysługującym pracownikowi </a:t>
            </a:r>
            <a:r>
              <a:rPr lang="pl-PL" altLang="pl-PL" sz="2300" b="1" u="sng" dirty="0">
                <a:solidFill>
                  <a:schemeClr val="tx1">
                    <a:lumMod val="75000"/>
                    <a:lumOff val="25000"/>
                  </a:schemeClr>
                </a:solidFill>
                <a:cs typeface="Calibri" panose="020F0502020204030204" pitchFamily="34" charset="0"/>
              </a:rPr>
              <a:t>prawie odwołania się do sądu pracy.</a:t>
            </a:r>
          </a:p>
          <a:p>
            <a:pPr marL="91440" indent="-91440">
              <a:defRPr/>
            </a:pPr>
            <a:endParaRPr lang="pl-PL" altLang="pl-PL" dirty="0">
              <a:solidFill>
                <a:schemeClr val="tx1">
                  <a:lumMod val="75000"/>
                  <a:lumOff val="25000"/>
                </a:schemeClr>
              </a:solidFill>
            </a:endParaRPr>
          </a:p>
        </p:txBody>
      </p:sp>
      <p:sp>
        <p:nvSpPr>
          <p:cNvPr id="14340" name="Symbol zastępczy numeru slajdu 3">
            <a:extLst>
              <a:ext uri="{FF2B5EF4-FFF2-40B4-BE49-F238E27FC236}">
                <a16:creationId xmlns:a16="http://schemas.microsoft.com/office/drawing/2014/main" id="{C05397ED-6E0A-9BB2-1A0D-F24CD855A3C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0EF26F7-4F31-4211-80EC-CC16181ECD73}" type="slidenum">
              <a:rPr lang="pl-PL" altLang="pl-PL" sz="1400">
                <a:latin typeface="Tahoma" panose="020B0604030504040204" pitchFamily="34" charset="0"/>
              </a:rPr>
              <a:pPr fontAlgn="base">
                <a:spcBef>
                  <a:spcPct val="0"/>
                </a:spcBef>
                <a:spcAft>
                  <a:spcPct val="0"/>
                </a:spcAft>
              </a:pPr>
              <a:t>21</a:t>
            </a:fld>
            <a:endParaRPr lang="pl-PL" altLang="pl-PL" sz="1400">
              <a:latin typeface="Tahoma" panose="020B060403050404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ytuł 1">
            <a:extLst>
              <a:ext uri="{FF2B5EF4-FFF2-40B4-BE49-F238E27FC236}">
                <a16:creationId xmlns:a16="http://schemas.microsoft.com/office/drawing/2014/main" id="{782128E9-7D8A-0BFB-7644-29A8538CD0F6}"/>
              </a:ext>
            </a:extLst>
          </p:cNvPr>
          <p:cNvSpPr>
            <a:spLocks noGrp="1" noChangeArrowheads="1"/>
          </p:cNvSpPr>
          <p:nvPr>
            <p:ph type="title"/>
          </p:nvPr>
        </p:nvSpPr>
        <p:spPr>
          <a:xfrm>
            <a:off x="606175" y="476250"/>
            <a:ext cx="11065268" cy="1284288"/>
          </a:xfrm>
          <a:solidFill>
            <a:srgbClr val="92D050"/>
          </a:solidFill>
        </p:spPr>
        <p:txBody>
          <a:bodyPr>
            <a:normAutofit fontScale="90000"/>
          </a:bodyPr>
          <a:lstStyle/>
          <a:p>
            <a:pPr>
              <a:defRPr/>
            </a:pPr>
            <a:r>
              <a:rPr lang="pl-PL" altLang="pl-PL" sz="4000" b="1" dirty="0">
                <a:solidFill>
                  <a:schemeClr val="tx1">
                    <a:lumMod val="75000"/>
                    <a:lumOff val="25000"/>
                  </a:schemeClr>
                </a:solidFill>
                <a:latin typeface="+mn-lt"/>
                <a:cs typeface="Calibri" panose="020F0502020204030204" pitchFamily="34" charset="0"/>
              </a:rPr>
              <a:t>TRYB wypowiedzenia zmieniającego (po nowelizacji)</a:t>
            </a:r>
            <a:endParaRPr lang="pl-PL" altLang="pl-PL" sz="4000" dirty="0">
              <a:solidFill>
                <a:schemeClr val="tx1">
                  <a:lumMod val="75000"/>
                  <a:lumOff val="25000"/>
                </a:schemeClr>
              </a:solidFill>
              <a:latin typeface="+mn-lt"/>
              <a:cs typeface="Calibri" panose="020F0502020204030204" pitchFamily="34" charset="0"/>
            </a:endParaRPr>
          </a:p>
        </p:txBody>
      </p:sp>
      <p:sp>
        <p:nvSpPr>
          <p:cNvPr id="23555" name="Symbol zastępczy zawartości 2">
            <a:extLst>
              <a:ext uri="{FF2B5EF4-FFF2-40B4-BE49-F238E27FC236}">
                <a16:creationId xmlns:a16="http://schemas.microsoft.com/office/drawing/2014/main" id="{254C5876-C6D1-3923-9A47-9977D76B3F4D}"/>
              </a:ext>
            </a:extLst>
          </p:cNvPr>
          <p:cNvSpPr>
            <a:spLocks noGrp="1"/>
          </p:cNvSpPr>
          <p:nvPr>
            <p:ph idx="1"/>
          </p:nvPr>
        </p:nvSpPr>
        <p:spPr>
          <a:xfrm>
            <a:off x="780836" y="2424701"/>
            <a:ext cx="10715946" cy="3698697"/>
          </a:xfrm>
          <a:solidFill>
            <a:schemeClr val="accent6">
              <a:lumMod val="20000"/>
              <a:lumOff val="80000"/>
            </a:schemeClr>
          </a:solidFill>
        </p:spPr>
        <p:txBody>
          <a:bodyPr rtlCol="0">
            <a:normAutofit/>
          </a:bodyPr>
          <a:lstStyle/>
          <a:p>
            <a:pPr marL="91440" indent="-91440" algn="just">
              <a:lnSpc>
                <a:spcPct val="150000"/>
              </a:lnSpc>
              <a:defRPr/>
            </a:pPr>
            <a:r>
              <a:rPr lang="pl-PL" altLang="pl-PL" sz="2800" dirty="0">
                <a:solidFill>
                  <a:schemeClr val="tx1">
                    <a:lumMod val="75000"/>
                    <a:lumOff val="25000"/>
                  </a:schemeClr>
                </a:solidFill>
                <a:cs typeface="Calibri" panose="020F0502020204030204" pitchFamily="34" charset="0"/>
              </a:rPr>
              <a:t>Jeżeli przedmiotem wypowiedzenia zmieniającego są składniki treści umowy o pracę </a:t>
            </a:r>
            <a:r>
              <a:rPr lang="pl-PL" altLang="pl-PL" sz="2800" b="1" dirty="0">
                <a:solidFill>
                  <a:schemeClr val="tx1">
                    <a:lumMod val="75000"/>
                    <a:lumOff val="25000"/>
                  </a:schemeClr>
                </a:solidFill>
                <a:cs typeface="Calibri" panose="020F0502020204030204" pitchFamily="34" charset="0"/>
              </a:rPr>
              <a:t>na czas </a:t>
            </a:r>
            <a:r>
              <a:rPr lang="pl-PL" altLang="pl-PL" sz="2800" b="1" u="sng" dirty="0">
                <a:solidFill>
                  <a:schemeClr val="tx1">
                    <a:lumMod val="75000"/>
                    <a:lumOff val="25000"/>
                  </a:schemeClr>
                </a:solidFill>
                <a:cs typeface="Calibri" panose="020F0502020204030204" pitchFamily="34" charset="0"/>
              </a:rPr>
              <a:t>nieokreślony </a:t>
            </a:r>
            <a:r>
              <a:rPr lang="pl-PL" altLang="pl-PL" sz="2800" dirty="0">
                <a:solidFill>
                  <a:schemeClr val="tx1">
                    <a:lumMod val="75000"/>
                    <a:lumOff val="25000"/>
                  </a:schemeClr>
                </a:solidFill>
                <a:cs typeface="Calibri" panose="020F0502020204030204" pitchFamily="34" charset="0"/>
              </a:rPr>
              <a:t>oraz umowy o pracę</a:t>
            </a:r>
            <a:r>
              <a:rPr lang="pl-PL" altLang="pl-PL" sz="2800" b="1" dirty="0">
                <a:solidFill>
                  <a:schemeClr val="tx1">
                    <a:lumMod val="75000"/>
                    <a:lumOff val="25000"/>
                  </a:schemeClr>
                </a:solidFill>
                <a:cs typeface="Calibri" panose="020F0502020204030204" pitchFamily="34" charset="0"/>
              </a:rPr>
              <a:t> na czas </a:t>
            </a:r>
            <a:r>
              <a:rPr lang="pl-PL" altLang="pl-PL" sz="2800" b="1" u="sng" dirty="0">
                <a:solidFill>
                  <a:schemeClr val="tx1">
                    <a:lumMod val="75000"/>
                    <a:lumOff val="25000"/>
                  </a:schemeClr>
                </a:solidFill>
                <a:cs typeface="Calibri" panose="020F0502020204030204" pitchFamily="34" charset="0"/>
              </a:rPr>
              <a:t>określony</a:t>
            </a:r>
            <a:r>
              <a:rPr lang="pl-PL" altLang="pl-PL" sz="2800" dirty="0">
                <a:solidFill>
                  <a:schemeClr val="tx1">
                    <a:lumMod val="75000"/>
                    <a:lumOff val="25000"/>
                  </a:schemeClr>
                </a:solidFill>
                <a:cs typeface="Calibri" panose="020F0502020204030204" pitchFamily="34" charset="0"/>
              </a:rPr>
              <a:t>, pracodawca powinien skonsultować zamiar wypowiedzenia warunków umowy o pracę z reprezentującą pracownika zakładową organizacją związkową. </a:t>
            </a:r>
          </a:p>
        </p:txBody>
      </p:sp>
      <p:sp>
        <p:nvSpPr>
          <p:cNvPr id="16388" name="Symbol zastępczy numeru slajdu 3">
            <a:extLst>
              <a:ext uri="{FF2B5EF4-FFF2-40B4-BE49-F238E27FC236}">
                <a16:creationId xmlns:a16="http://schemas.microsoft.com/office/drawing/2014/main" id="{C437DB31-4ABB-4BEC-A6C1-42EFF60717A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1CA31A0-2F1C-4E37-973C-6DF86CFBADD4}" type="slidenum">
              <a:rPr lang="pl-PL" altLang="pl-PL" sz="1400">
                <a:latin typeface="Tahoma" panose="020B0604030504040204" pitchFamily="34" charset="0"/>
              </a:rPr>
              <a:pPr fontAlgn="base">
                <a:spcBef>
                  <a:spcPct val="0"/>
                </a:spcBef>
                <a:spcAft>
                  <a:spcPct val="0"/>
                </a:spcAft>
              </a:pPr>
              <a:t>22</a:t>
            </a:fld>
            <a:endParaRPr lang="pl-PL" altLang="pl-PL" sz="1400">
              <a:latin typeface="Tahoma" panose="020B060403050404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ytuł 1">
            <a:extLst>
              <a:ext uri="{FF2B5EF4-FFF2-40B4-BE49-F238E27FC236}">
                <a16:creationId xmlns:a16="http://schemas.microsoft.com/office/drawing/2014/main" id="{9E261BD8-411B-C6BA-AFBB-89E7E9ACACEB}"/>
              </a:ext>
            </a:extLst>
          </p:cNvPr>
          <p:cNvSpPr>
            <a:spLocks noGrp="1" noChangeArrowheads="1"/>
          </p:cNvSpPr>
          <p:nvPr>
            <p:ph type="title"/>
          </p:nvPr>
        </p:nvSpPr>
        <p:spPr>
          <a:xfrm>
            <a:off x="2351089" y="476250"/>
            <a:ext cx="8116887" cy="1284288"/>
          </a:xfrm>
          <a:solidFill>
            <a:srgbClr val="92D050"/>
          </a:solidFill>
        </p:spPr>
        <p:txBody>
          <a:bodyPr>
            <a:normAutofit fontScale="90000"/>
          </a:bodyPr>
          <a:lstStyle/>
          <a:p>
            <a:pPr>
              <a:defRPr/>
            </a:pPr>
            <a:r>
              <a:rPr lang="pl-PL" altLang="pl-PL" sz="4000" b="1" dirty="0">
                <a:solidFill>
                  <a:schemeClr val="tx1">
                    <a:lumMod val="75000"/>
                    <a:lumOff val="25000"/>
                  </a:schemeClr>
                </a:solidFill>
                <a:latin typeface="+mn-lt"/>
                <a:cs typeface="Calibri" panose="020F0502020204030204" pitchFamily="34" charset="0"/>
              </a:rPr>
              <a:t>SZCZEGÓLNA ochrona przed wypowiedzeniem zmieniającym</a:t>
            </a:r>
            <a:endParaRPr lang="pl-PL" altLang="pl-PL" sz="4000" dirty="0">
              <a:solidFill>
                <a:schemeClr val="tx1">
                  <a:lumMod val="75000"/>
                  <a:lumOff val="25000"/>
                </a:schemeClr>
              </a:solidFill>
              <a:latin typeface="+mn-lt"/>
            </a:endParaRPr>
          </a:p>
        </p:txBody>
      </p:sp>
      <p:sp>
        <p:nvSpPr>
          <p:cNvPr id="3" name="Symbol zastępczy zawartości 2">
            <a:extLst>
              <a:ext uri="{FF2B5EF4-FFF2-40B4-BE49-F238E27FC236}">
                <a16:creationId xmlns:a16="http://schemas.microsoft.com/office/drawing/2014/main" id="{71EB4237-05A6-67E2-C73B-0DBDCA3DA6B1}"/>
              </a:ext>
            </a:extLst>
          </p:cNvPr>
          <p:cNvSpPr>
            <a:spLocks noGrp="1"/>
          </p:cNvSpPr>
          <p:nvPr>
            <p:ph idx="1"/>
          </p:nvPr>
        </p:nvSpPr>
        <p:spPr>
          <a:xfrm>
            <a:off x="739739" y="2332233"/>
            <a:ext cx="10767317" cy="4192391"/>
          </a:xfrm>
          <a:solidFill>
            <a:schemeClr val="accent6">
              <a:lumMod val="20000"/>
              <a:lumOff val="80000"/>
            </a:schemeClr>
          </a:solidFill>
        </p:spPr>
        <p:txBody>
          <a:bodyPr rtlCol="0">
            <a:normAutofit/>
          </a:bodyPr>
          <a:lstStyle/>
          <a:p>
            <a:pPr marL="0" indent="0" algn="just">
              <a:lnSpc>
                <a:spcPct val="150000"/>
              </a:lnSpc>
              <a:buNone/>
              <a:defRPr/>
            </a:pPr>
            <a:r>
              <a:rPr lang="pl-PL" altLang="pl-PL" sz="2600" b="1" dirty="0">
                <a:solidFill>
                  <a:schemeClr val="tx1">
                    <a:lumMod val="75000"/>
                    <a:lumOff val="25000"/>
                  </a:schemeClr>
                </a:solidFill>
                <a:cs typeface="Calibri" panose="020F0502020204030204" pitchFamily="34" charset="0"/>
              </a:rPr>
              <a:t>Szczególna</a:t>
            </a:r>
            <a:r>
              <a:rPr lang="pl-PL" altLang="pl-PL" sz="2600" dirty="0">
                <a:solidFill>
                  <a:schemeClr val="tx1">
                    <a:lumMod val="75000"/>
                    <a:lumOff val="25000"/>
                  </a:schemeClr>
                </a:solidFill>
                <a:cs typeface="Calibri" panose="020F0502020204030204" pitchFamily="34" charset="0"/>
              </a:rPr>
              <a:t> ochrona przed wypowiedzeniem polega na </a:t>
            </a:r>
            <a:r>
              <a:rPr lang="pl-PL" altLang="pl-PL" sz="2600" b="1" u="sng" dirty="0">
                <a:solidFill>
                  <a:srgbClr val="000033"/>
                </a:solidFill>
                <a:cs typeface="Calibri" panose="020F0502020204030204" pitchFamily="34" charset="0"/>
              </a:rPr>
              <a:t>OGRANICZENIU dopuszczalności wypowiedzenia zmieniającego na niekorzyść pracownika </a:t>
            </a:r>
            <a:r>
              <a:rPr lang="pl-PL" altLang="pl-PL" sz="2600" dirty="0">
                <a:solidFill>
                  <a:schemeClr val="tx1">
                    <a:lumMod val="75000"/>
                    <a:lumOff val="25000"/>
                  </a:schemeClr>
                </a:solidFill>
                <a:cs typeface="Calibri" panose="020F0502020204030204" pitchFamily="34" charset="0"/>
              </a:rPr>
              <a:t>ze względu na:</a:t>
            </a:r>
          </a:p>
          <a:p>
            <a:pPr marL="0" indent="0">
              <a:lnSpc>
                <a:spcPct val="150000"/>
              </a:lnSpc>
              <a:buNone/>
              <a:defRPr/>
            </a:pPr>
            <a:endParaRPr lang="pl-PL" altLang="pl-PL" sz="800" dirty="0">
              <a:solidFill>
                <a:schemeClr val="tx1">
                  <a:lumMod val="75000"/>
                  <a:lumOff val="25000"/>
                </a:schemeClr>
              </a:solidFill>
              <a:cs typeface="Calibri" panose="020F0502020204030204" pitchFamily="34" charset="0"/>
            </a:endParaRPr>
          </a:p>
          <a:p>
            <a:pPr marL="0" indent="0">
              <a:lnSpc>
                <a:spcPct val="150000"/>
              </a:lnSpc>
              <a:buFont typeface="Wingdings 2" panose="05020102010507070707" pitchFamily="18" charset="2"/>
              <a:buChar char=""/>
              <a:defRPr/>
            </a:pPr>
            <a:r>
              <a:rPr lang="pl-PL" altLang="pl-PL" sz="2800" dirty="0">
                <a:solidFill>
                  <a:schemeClr val="tx1">
                    <a:lumMod val="75000"/>
                    <a:lumOff val="25000"/>
                  </a:schemeClr>
                </a:solidFill>
                <a:cs typeface="Calibri" panose="020F0502020204030204" pitchFamily="34" charset="0"/>
              </a:rPr>
              <a:t>1) </a:t>
            </a:r>
            <a:r>
              <a:rPr lang="pl-PL" altLang="pl-PL" sz="2800" b="1" u="sng" dirty="0">
                <a:solidFill>
                  <a:schemeClr val="tx1">
                    <a:lumMod val="75000"/>
                    <a:lumOff val="25000"/>
                  </a:schemeClr>
                </a:solidFill>
                <a:cs typeface="Calibri" panose="020F0502020204030204" pitchFamily="34" charset="0"/>
              </a:rPr>
              <a:t>sytuację osobistą lub rodzinną </a:t>
            </a:r>
            <a:r>
              <a:rPr lang="pl-PL" altLang="pl-PL" sz="2800" dirty="0">
                <a:solidFill>
                  <a:schemeClr val="tx1">
                    <a:lumMod val="75000"/>
                    <a:lumOff val="25000"/>
                  </a:schemeClr>
                </a:solidFill>
                <a:cs typeface="Calibri" panose="020F0502020204030204" pitchFamily="34" charset="0"/>
              </a:rPr>
              <a:t>pracownika </a:t>
            </a:r>
          </a:p>
          <a:p>
            <a:pPr marL="0" indent="0">
              <a:lnSpc>
                <a:spcPct val="150000"/>
              </a:lnSpc>
              <a:buFont typeface="Wingdings 2" panose="05020102010507070707" pitchFamily="18" charset="2"/>
              <a:buChar char=""/>
              <a:defRPr/>
            </a:pPr>
            <a:r>
              <a:rPr lang="pl-PL" altLang="pl-PL" sz="2800" dirty="0">
                <a:solidFill>
                  <a:schemeClr val="tx1">
                    <a:lumMod val="75000"/>
                    <a:lumOff val="25000"/>
                  </a:schemeClr>
                </a:solidFill>
                <a:cs typeface="Calibri" panose="020F0502020204030204" pitchFamily="34" charset="0"/>
              </a:rPr>
              <a:t>2) pełnione przez pracownika </a:t>
            </a:r>
            <a:r>
              <a:rPr lang="pl-PL" altLang="pl-PL" sz="2800" b="1" dirty="0">
                <a:solidFill>
                  <a:schemeClr val="tx1">
                    <a:lumMod val="75000"/>
                    <a:lumOff val="25000"/>
                  </a:schemeClr>
                </a:solidFill>
                <a:cs typeface="Calibri" panose="020F0502020204030204" pitchFamily="34" charset="0"/>
              </a:rPr>
              <a:t>FUNKCJE</a:t>
            </a:r>
            <a:r>
              <a:rPr lang="pl-PL" altLang="pl-PL" sz="2800" dirty="0">
                <a:solidFill>
                  <a:schemeClr val="tx1">
                    <a:lumMod val="75000"/>
                    <a:lumOff val="25000"/>
                  </a:schemeClr>
                </a:solidFill>
                <a:cs typeface="Calibri" panose="020F0502020204030204" pitchFamily="34" charset="0"/>
              </a:rPr>
              <a:t> </a:t>
            </a:r>
          </a:p>
          <a:p>
            <a:pPr marL="0" indent="0">
              <a:defRPr/>
            </a:pPr>
            <a:endParaRPr lang="pl-PL" altLang="pl-PL" dirty="0">
              <a:solidFill>
                <a:schemeClr val="tx1">
                  <a:lumMod val="75000"/>
                  <a:lumOff val="25000"/>
                </a:schemeClr>
              </a:solidFill>
              <a:cs typeface="Calibri" panose="020F0502020204030204" pitchFamily="34" charset="0"/>
            </a:endParaRPr>
          </a:p>
        </p:txBody>
      </p:sp>
      <p:sp>
        <p:nvSpPr>
          <p:cNvPr id="17412" name="Symbol zastępczy numeru slajdu 3">
            <a:extLst>
              <a:ext uri="{FF2B5EF4-FFF2-40B4-BE49-F238E27FC236}">
                <a16:creationId xmlns:a16="http://schemas.microsoft.com/office/drawing/2014/main" id="{193B1842-CB35-72A5-E038-18B80FF98F3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3CB45C5-42C0-48B6-A36B-AEEBC3BF5D61}" type="slidenum">
              <a:rPr lang="pl-PL" altLang="pl-PL" sz="1400">
                <a:latin typeface="Tahoma" panose="020B0604030504040204" pitchFamily="34" charset="0"/>
              </a:rPr>
              <a:pPr fontAlgn="base">
                <a:spcBef>
                  <a:spcPct val="0"/>
                </a:spcBef>
                <a:spcAft>
                  <a:spcPct val="0"/>
                </a:spcAft>
              </a:pPr>
              <a:t>23</a:t>
            </a:fld>
            <a:endParaRPr lang="pl-PL" altLang="pl-PL" sz="1400">
              <a:latin typeface="Tahoma" panose="020B060403050404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682C1AA-3B54-54E0-742A-3AF24F12EBA4}"/>
              </a:ext>
            </a:extLst>
          </p:cNvPr>
          <p:cNvSpPr>
            <a:spLocks noGrp="1"/>
          </p:cNvSpPr>
          <p:nvPr>
            <p:ph type="title"/>
          </p:nvPr>
        </p:nvSpPr>
        <p:spPr/>
        <p:txBody>
          <a:bodyPr>
            <a:normAutofit fontScale="90000"/>
          </a:bodyPr>
          <a:lstStyle/>
          <a:p>
            <a:r>
              <a:rPr lang="pl-PL" dirty="0"/>
              <a:t>Wypowiedzenie warunków pracy lub płacy (wypowiedzenie zmieniające)</a:t>
            </a:r>
          </a:p>
        </p:txBody>
      </p:sp>
      <p:graphicFrame>
        <p:nvGraphicFramePr>
          <p:cNvPr id="5" name="Symbol zastępczy zawartości 4">
            <a:extLst>
              <a:ext uri="{FF2B5EF4-FFF2-40B4-BE49-F238E27FC236}">
                <a16:creationId xmlns:a16="http://schemas.microsoft.com/office/drawing/2014/main" id="{70343C4A-8630-B8B8-8E14-3D7D6E237B4F}"/>
              </a:ext>
            </a:extLst>
          </p:cNvPr>
          <p:cNvGraphicFramePr>
            <a:graphicFrameLocks noGrp="1"/>
          </p:cNvGraphicFramePr>
          <p:nvPr>
            <p:ph idx="1"/>
            <p:extLst>
              <p:ext uri="{D42A27DB-BD31-4B8C-83A1-F6EECF244321}">
                <p14:modId xmlns:p14="http://schemas.microsoft.com/office/powerpoint/2010/main" val="1793368542"/>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ymbol zastępczy numeru slajdu 3">
            <a:extLst>
              <a:ext uri="{FF2B5EF4-FFF2-40B4-BE49-F238E27FC236}">
                <a16:creationId xmlns:a16="http://schemas.microsoft.com/office/drawing/2014/main" id="{B8C9E233-BB20-BE6A-07C8-9AB2748CBF4C}"/>
              </a:ext>
            </a:extLst>
          </p:cNvPr>
          <p:cNvSpPr>
            <a:spLocks noGrp="1"/>
          </p:cNvSpPr>
          <p:nvPr>
            <p:ph type="sldNum" sz="quarter" idx="12"/>
          </p:nvPr>
        </p:nvSpPr>
        <p:spPr/>
        <p:txBody>
          <a:bodyPr/>
          <a:lstStyle/>
          <a:p>
            <a:fld id="{E97799C9-84D9-46D2-A11E-BCF8A720529D}" type="slidenum">
              <a:rPr lang="en-US" smtClean="0"/>
              <a:t>24</a:t>
            </a:fld>
            <a:endParaRPr lang="en-US" dirty="0"/>
          </a:p>
        </p:txBody>
      </p:sp>
    </p:spTree>
    <p:extLst>
      <p:ext uri="{BB962C8B-B14F-4D97-AF65-F5344CB8AC3E}">
        <p14:creationId xmlns:p14="http://schemas.microsoft.com/office/powerpoint/2010/main" val="742553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2F3A2-04EE-EB0F-6B53-E691C405308D}"/>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539CA034-7731-949A-A27B-6FEE92BEDF3F}"/>
              </a:ext>
            </a:extLst>
          </p:cNvPr>
          <p:cNvSpPr>
            <a:spLocks noGrp="1"/>
          </p:cNvSpPr>
          <p:nvPr>
            <p:ph type="title"/>
          </p:nvPr>
        </p:nvSpPr>
        <p:spPr/>
        <p:txBody>
          <a:bodyPr>
            <a:normAutofit fontScale="90000"/>
          </a:bodyPr>
          <a:lstStyle/>
          <a:p>
            <a:r>
              <a:rPr lang="pl-PL" dirty="0"/>
              <a:t>Wypowiedzenie warunków pracy lub płacy (wypowiedzenie zmieniające)</a:t>
            </a:r>
          </a:p>
        </p:txBody>
      </p:sp>
      <p:sp>
        <p:nvSpPr>
          <p:cNvPr id="4" name="Symbol zastępczy numeru slajdu 3">
            <a:extLst>
              <a:ext uri="{FF2B5EF4-FFF2-40B4-BE49-F238E27FC236}">
                <a16:creationId xmlns:a16="http://schemas.microsoft.com/office/drawing/2014/main" id="{C58A1C3B-0228-3F15-E026-339F8CA417C7}"/>
              </a:ext>
            </a:extLst>
          </p:cNvPr>
          <p:cNvSpPr>
            <a:spLocks noGrp="1"/>
          </p:cNvSpPr>
          <p:nvPr>
            <p:ph type="sldNum" sz="quarter" idx="12"/>
          </p:nvPr>
        </p:nvSpPr>
        <p:spPr/>
        <p:txBody>
          <a:bodyPr/>
          <a:lstStyle/>
          <a:p>
            <a:fld id="{E97799C9-84D9-46D2-A11E-BCF8A720529D}" type="slidenum">
              <a:rPr lang="en-US" smtClean="0"/>
              <a:t>25</a:t>
            </a:fld>
            <a:endParaRPr lang="en-US" dirty="0"/>
          </a:p>
        </p:txBody>
      </p:sp>
      <p:graphicFrame>
        <p:nvGraphicFramePr>
          <p:cNvPr id="7" name="Symbol zastępczy zawartości 6">
            <a:extLst>
              <a:ext uri="{FF2B5EF4-FFF2-40B4-BE49-F238E27FC236}">
                <a16:creationId xmlns:a16="http://schemas.microsoft.com/office/drawing/2014/main" id="{02D1229D-6659-51CF-114B-98B0C5F5CEDD}"/>
              </a:ext>
            </a:extLst>
          </p:cNvPr>
          <p:cNvGraphicFramePr>
            <a:graphicFrameLocks noGrp="1"/>
          </p:cNvGraphicFramePr>
          <p:nvPr>
            <p:ph idx="1"/>
            <p:extLst>
              <p:ext uri="{D42A27DB-BD31-4B8C-83A1-F6EECF244321}">
                <p14:modId xmlns:p14="http://schemas.microsoft.com/office/powerpoint/2010/main" val="1783576871"/>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Łącznik prosty 8">
            <a:extLst>
              <a:ext uri="{FF2B5EF4-FFF2-40B4-BE49-F238E27FC236}">
                <a16:creationId xmlns:a16="http://schemas.microsoft.com/office/drawing/2014/main" id="{CC2FC3C3-515C-B54E-5A44-A4C7E01DC989}"/>
              </a:ext>
            </a:extLst>
          </p:cNvPr>
          <p:cNvCxnSpPr/>
          <p:nvPr/>
        </p:nvCxnSpPr>
        <p:spPr>
          <a:xfrm>
            <a:off x="6421348" y="4510355"/>
            <a:ext cx="2763749" cy="1325366"/>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07690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9A705-A722-7757-0404-EB99A9F2181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F6CA60B5-10FA-3B20-B5DB-7D9C151A0009}"/>
              </a:ext>
            </a:extLst>
          </p:cNvPr>
          <p:cNvSpPr>
            <a:spLocks noGrp="1"/>
          </p:cNvSpPr>
          <p:nvPr>
            <p:ph type="title"/>
          </p:nvPr>
        </p:nvSpPr>
        <p:spPr/>
        <p:txBody>
          <a:bodyPr>
            <a:normAutofit fontScale="90000"/>
          </a:bodyPr>
          <a:lstStyle/>
          <a:p>
            <a:r>
              <a:rPr lang="pl-PL" b="1" dirty="0"/>
              <a:t>Porozumienie w sprawie zmiany warunków pracy lub płacy (porozumienie zmieniające)</a:t>
            </a:r>
          </a:p>
        </p:txBody>
      </p:sp>
      <p:sp>
        <p:nvSpPr>
          <p:cNvPr id="3" name="Symbol zastępczy tekstu 2">
            <a:extLst>
              <a:ext uri="{FF2B5EF4-FFF2-40B4-BE49-F238E27FC236}">
                <a16:creationId xmlns:a16="http://schemas.microsoft.com/office/drawing/2014/main" id="{80D0E710-A310-295B-3CBF-005BB81B2A36}"/>
              </a:ext>
            </a:extLst>
          </p:cNvPr>
          <p:cNvSpPr>
            <a:spLocks noGrp="1"/>
          </p:cNvSpPr>
          <p:nvPr>
            <p:ph type="body" idx="1"/>
          </p:nvPr>
        </p:nvSpPr>
        <p:spPr>
          <a:xfrm>
            <a:off x="2015067" y="3846051"/>
            <a:ext cx="8158690" cy="1280753"/>
          </a:xfrm>
        </p:spPr>
        <p:txBody>
          <a:bodyPr>
            <a:noAutofit/>
          </a:bodyPr>
          <a:lstStyle/>
          <a:p>
            <a:r>
              <a:rPr lang="pl-PL" sz="3600" dirty="0"/>
              <a:t>Przyczyna: ewaluacja jakości działalności naukowej </a:t>
            </a:r>
          </a:p>
        </p:txBody>
      </p:sp>
      <p:sp>
        <p:nvSpPr>
          <p:cNvPr id="4" name="Symbol zastępczy numeru slajdu 3">
            <a:extLst>
              <a:ext uri="{FF2B5EF4-FFF2-40B4-BE49-F238E27FC236}">
                <a16:creationId xmlns:a16="http://schemas.microsoft.com/office/drawing/2014/main" id="{7CC40CBC-EB51-A05C-2439-BBFE24903EB0}"/>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2652921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ytuł 1">
            <a:extLst>
              <a:ext uri="{FF2B5EF4-FFF2-40B4-BE49-F238E27FC236}">
                <a16:creationId xmlns:a16="http://schemas.microsoft.com/office/drawing/2014/main" id="{DF4F0167-90D4-53B7-CCCE-241054723CCD}"/>
              </a:ext>
            </a:extLst>
          </p:cNvPr>
          <p:cNvSpPr>
            <a:spLocks noGrp="1" noChangeArrowheads="1"/>
          </p:cNvSpPr>
          <p:nvPr>
            <p:ph type="title"/>
          </p:nvPr>
        </p:nvSpPr>
        <p:spPr>
          <a:xfrm>
            <a:off x="554804" y="333376"/>
            <a:ext cx="11044720" cy="1427163"/>
          </a:xfrm>
          <a:solidFill>
            <a:srgbClr val="92D050"/>
          </a:solidFill>
        </p:spPr>
        <p:txBody>
          <a:bodyPr>
            <a:normAutofit/>
          </a:bodyPr>
          <a:lstStyle/>
          <a:p>
            <a:pPr>
              <a:defRPr/>
            </a:pPr>
            <a:r>
              <a:rPr lang="pl-PL" altLang="pl-PL" sz="3200" b="1" dirty="0">
                <a:solidFill>
                  <a:schemeClr val="tx1">
                    <a:lumMod val="75000"/>
                    <a:lumOff val="25000"/>
                  </a:schemeClr>
                </a:solidFill>
                <a:latin typeface="+mn-lt"/>
                <a:cs typeface="Calibri" panose="020F0502020204030204" pitchFamily="34" charset="0"/>
              </a:rPr>
              <a:t>Porozumienie w sprawie zmiany warunków pracy lub płacy </a:t>
            </a:r>
            <a:br>
              <a:rPr lang="pl-PL" altLang="pl-PL" sz="2800" b="1" dirty="0">
                <a:solidFill>
                  <a:schemeClr val="tx1">
                    <a:lumMod val="75000"/>
                    <a:lumOff val="25000"/>
                  </a:schemeClr>
                </a:solidFill>
                <a:latin typeface="+mn-lt"/>
                <a:cs typeface="Calibri" panose="020F0502020204030204" pitchFamily="34" charset="0"/>
              </a:rPr>
            </a:br>
            <a:r>
              <a:rPr lang="pl-PL" altLang="pl-PL" sz="2400" b="1" dirty="0">
                <a:solidFill>
                  <a:schemeClr val="tx1">
                    <a:lumMod val="75000"/>
                    <a:lumOff val="25000"/>
                  </a:schemeClr>
                </a:solidFill>
                <a:latin typeface="+mn-lt"/>
                <a:cs typeface="Calibri" panose="020F0502020204030204" pitchFamily="34" charset="0"/>
              </a:rPr>
              <a:t>(POROZUMIENIE ZMIENIAJĄCE)</a:t>
            </a:r>
            <a:endParaRPr lang="pl-PL" altLang="pl-PL" sz="2400" dirty="0">
              <a:solidFill>
                <a:schemeClr val="tx1">
                  <a:lumMod val="75000"/>
                  <a:lumOff val="25000"/>
                </a:schemeClr>
              </a:solidFill>
              <a:latin typeface="+mn-lt"/>
              <a:cs typeface="Calibri" panose="020F0502020204030204" pitchFamily="34" charset="0"/>
            </a:endParaRPr>
          </a:p>
        </p:txBody>
      </p:sp>
      <p:sp>
        <p:nvSpPr>
          <p:cNvPr id="11267" name="Symbol zastępczy zawartości 2">
            <a:extLst>
              <a:ext uri="{FF2B5EF4-FFF2-40B4-BE49-F238E27FC236}">
                <a16:creationId xmlns:a16="http://schemas.microsoft.com/office/drawing/2014/main" id="{40AC0931-D83C-E186-CFFA-BEE83D7F557D}"/>
              </a:ext>
            </a:extLst>
          </p:cNvPr>
          <p:cNvSpPr>
            <a:spLocks noGrp="1"/>
          </p:cNvSpPr>
          <p:nvPr>
            <p:ph idx="1"/>
          </p:nvPr>
        </p:nvSpPr>
        <p:spPr>
          <a:xfrm>
            <a:off x="791109" y="2133601"/>
            <a:ext cx="10654301" cy="4175125"/>
          </a:xfrm>
          <a:solidFill>
            <a:schemeClr val="accent2">
              <a:lumMod val="20000"/>
              <a:lumOff val="80000"/>
            </a:schemeClr>
          </a:solidFill>
        </p:spPr>
        <p:txBody>
          <a:bodyPr rtlCol="0">
            <a:normAutofit/>
          </a:bodyPr>
          <a:lstStyle/>
          <a:p>
            <a:pPr marL="91440" indent="-91440" algn="just">
              <a:lnSpc>
                <a:spcPct val="150000"/>
              </a:lnSpc>
              <a:buNone/>
              <a:defRPr/>
            </a:pPr>
            <a:endParaRPr lang="pl-PL" altLang="pl-PL" sz="800" dirty="0">
              <a:solidFill>
                <a:schemeClr val="tx1">
                  <a:lumMod val="75000"/>
                  <a:lumOff val="25000"/>
                </a:schemeClr>
              </a:solidFill>
              <a:cs typeface="Calibri" panose="020F0502020204030204" pitchFamily="34" charset="0"/>
            </a:endParaRPr>
          </a:p>
          <a:p>
            <a:pPr marL="91440" indent="-91440" algn="just">
              <a:lnSpc>
                <a:spcPct val="150000"/>
              </a:lnSpc>
              <a:defRPr/>
            </a:pPr>
            <a:r>
              <a:rPr lang="pl-PL" altLang="pl-PL" sz="3200" dirty="0">
                <a:solidFill>
                  <a:schemeClr val="tx1">
                    <a:lumMod val="75000"/>
                    <a:lumOff val="25000"/>
                  </a:schemeClr>
                </a:solidFill>
                <a:cs typeface="Calibri" panose="020F0502020204030204" pitchFamily="34" charset="0"/>
              </a:rPr>
              <a:t>Jest </a:t>
            </a:r>
            <a:r>
              <a:rPr lang="pl-PL" altLang="pl-PL" sz="3200" b="1" dirty="0">
                <a:solidFill>
                  <a:schemeClr val="tx1">
                    <a:lumMod val="75000"/>
                    <a:lumOff val="25000"/>
                  </a:schemeClr>
                </a:solidFill>
                <a:cs typeface="Calibri" panose="020F0502020204030204" pitchFamily="34" charset="0"/>
              </a:rPr>
              <a:t>DWUSTRONNĄ</a:t>
            </a:r>
            <a:r>
              <a:rPr lang="pl-PL" altLang="pl-PL" sz="3200" dirty="0">
                <a:solidFill>
                  <a:schemeClr val="tx1">
                    <a:lumMod val="75000"/>
                    <a:lumOff val="25000"/>
                  </a:schemeClr>
                </a:solidFill>
                <a:cs typeface="Calibri" panose="020F0502020204030204" pitchFamily="34" charset="0"/>
              </a:rPr>
              <a:t> czynnością prawną – obejmującą zgodne oświadczenie woli pracodawcy i pracownika </a:t>
            </a:r>
            <a:r>
              <a:rPr lang="pl-PL" altLang="pl-PL" sz="3200" u="sng" dirty="0">
                <a:solidFill>
                  <a:schemeClr val="tx1">
                    <a:lumMod val="75000"/>
                    <a:lumOff val="25000"/>
                  </a:schemeClr>
                </a:solidFill>
                <a:cs typeface="Calibri" panose="020F0502020204030204" pitchFamily="34" charset="0"/>
              </a:rPr>
              <a:t>w przedmiocie </a:t>
            </a:r>
            <a:r>
              <a:rPr lang="pl-PL" altLang="pl-PL" sz="3200" b="1" u="sng" dirty="0">
                <a:solidFill>
                  <a:schemeClr val="tx1">
                    <a:lumMod val="75000"/>
                    <a:lumOff val="25000"/>
                  </a:schemeClr>
                </a:solidFill>
                <a:cs typeface="Calibri" panose="020F0502020204030204" pitchFamily="34" charset="0"/>
              </a:rPr>
              <a:t>zmiany warunków pracy lub płacy</a:t>
            </a:r>
            <a:r>
              <a:rPr lang="pl-PL" altLang="pl-PL" sz="3200" u="sng" dirty="0">
                <a:solidFill>
                  <a:schemeClr val="tx1">
                    <a:lumMod val="75000"/>
                    <a:lumOff val="25000"/>
                  </a:schemeClr>
                </a:solidFill>
                <a:cs typeface="Calibri" panose="020F0502020204030204" pitchFamily="34" charset="0"/>
              </a:rPr>
              <a:t> = zmiany </a:t>
            </a:r>
            <a:r>
              <a:rPr lang="pl-PL" altLang="pl-PL" sz="3200" b="1" u="sng" dirty="0">
                <a:solidFill>
                  <a:schemeClr val="tx1">
                    <a:lumMod val="75000"/>
                    <a:lumOff val="25000"/>
                  </a:schemeClr>
                </a:solidFill>
                <a:cs typeface="Calibri" panose="020F0502020204030204" pitchFamily="34" charset="0"/>
              </a:rPr>
              <a:t>TREŚCI</a:t>
            </a:r>
            <a:r>
              <a:rPr lang="pl-PL" altLang="pl-PL" sz="3200" u="sng" dirty="0">
                <a:solidFill>
                  <a:schemeClr val="tx1">
                    <a:lumMod val="75000"/>
                    <a:lumOff val="25000"/>
                  </a:schemeClr>
                </a:solidFill>
                <a:cs typeface="Calibri" panose="020F0502020204030204" pitchFamily="34" charset="0"/>
              </a:rPr>
              <a:t> stosunku pracy. </a:t>
            </a:r>
          </a:p>
          <a:p>
            <a:pPr marL="91440" indent="-91440">
              <a:defRPr/>
            </a:pPr>
            <a:endParaRPr lang="pl-PL" altLang="pl-PL" dirty="0">
              <a:solidFill>
                <a:schemeClr val="tx1">
                  <a:lumMod val="75000"/>
                  <a:lumOff val="25000"/>
                </a:schemeClr>
              </a:solidFill>
            </a:endParaRPr>
          </a:p>
        </p:txBody>
      </p:sp>
      <p:sp>
        <p:nvSpPr>
          <p:cNvPr id="11268" name="Symbol zastępczy numeru slajdu 3">
            <a:extLst>
              <a:ext uri="{FF2B5EF4-FFF2-40B4-BE49-F238E27FC236}">
                <a16:creationId xmlns:a16="http://schemas.microsoft.com/office/drawing/2014/main" id="{5285B174-9A36-3C4B-888D-05D0110B4BA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C2C94F5-28D8-4429-BDEF-10B0A5DC93C8}" type="slidenum">
              <a:rPr lang="pl-PL" altLang="pl-PL" sz="1400">
                <a:latin typeface="Tahoma" panose="020B0604030504040204" pitchFamily="34" charset="0"/>
              </a:rPr>
              <a:pPr fontAlgn="base">
                <a:spcBef>
                  <a:spcPct val="0"/>
                </a:spcBef>
                <a:spcAft>
                  <a:spcPct val="0"/>
                </a:spcAft>
              </a:pPr>
              <a:t>27</a:t>
            </a:fld>
            <a:endParaRPr lang="pl-PL" altLang="pl-PL" sz="1400">
              <a:latin typeface="Tahoma" panose="020B060403050404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ytuł 1">
            <a:extLst>
              <a:ext uri="{FF2B5EF4-FFF2-40B4-BE49-F238E27FC236}">
                <a16:creationId xmlns:a16="http://schemas.microsoft.com/office/drawing/2014/main" id="{D89A7BC5-878B-1CBB-B6C5-91F9D46496B6}"/>
              </a:ext>
            </a:extLst>
          </p:cNvPr>
          <p:cNvSpPr>
            <a:spLocks noGrp="1" noChangeArrowheads="1"/>
          </p:cNvSpPr>
          <p:nvPr>
            <p:ph type="title"/>
          </p:nvPr>
        </p:nvSpPr>
        <p:spPr>
          <a:xfrm>
            <a:off x="636999" y="725486"/>
            <a:ext cx="11024170" cy="1606748"/>
          </a:xfrm>
          <a:solidFill>
            <a:srgbClr val="92D050"/>
          </a:solidFill>
        </p:spPr>
        <p:txBody>
          <a:bodyPr>
            <a:normAutofit/>
          </a:bodyPr>
          <a:lstStyle/>
          <a:p>
            <a:pPr>
              <a:defRPr/>
            </a:pPr>
            <a:r>
              <a:rPr lang="pl-PL" altLang="pl-PL" sz="3200" b="1" dirty="0">
                <a:solidFill>
                  <a:schemeClr val="tx1">
                    <a:lumMod val="75000"/>
                    <a:lumOff val="25000"/>
                  </a:schemeClr>
                </a:solidFill>
                <a:latin typeface="+mn-lt"/>
                <a:cs typeface="Calibri" panose="020F0502020204030204" pitchFamily="34" charset="0"/>
              </a:rPr>
              <a:t>Porozumienie w sprawie zmiany warunków pracy lub płacy </a:t>
            </a:r>
            <a:br>
              <a:rPr lang="pl-PL" altLang="pl-PL" sz="3200" b="1" dirty="0">
                <a:solidFill>
                  <a:schemeClr val="tx1">
                    <a:lumMod val="75000"/>
                    <a:lumOff val="25000"/>
                  </a:schemeClr>
                </a:solidFill>
                <a:latin typeface="+mn-lt"/>
                <a:cs typeface="Calibri" panose="020F0502020204030204" pitchFamily="34" charset="0"/>
              </a:rPr>
            </a:br>
            <a:r>
              <a:rPr lang="pl-PL" altLang="pl-PL" sz="2400" b="1" dirty="0">
                <a:solidFill>
                  <a:schemeClr val="tx1">
                    <a:lumMod val="75000"/>
                    <a:lumOff val="25000"/>
                  </a:schemeClr>
                </a:solidFill>
                <a:latin typeface="+mn-lt"/>
                <a:cs typeface="Calibri" panose="020F0502020204030204" pitchFamily="34" charset="0"/>
              </a:rPr>
              <a:t>(POROZUMIENIE ZMIENIAJĄCE)</a:t>
            </a:r>
            <a:endParaRPr lang="pl-PL" altLang="pl-PL" sz="2400" dirty="0">
              <a:solidFill>
                <a:schemeClr val="tx1">
                  <a:lumMod val="75000"/>
                  <a:lumOff val="25000"/>
                </a:schemeClr>
              </a:solidFill>
              <a:latin typeface="+mn-lt"/>
              <a:cs typeface="Calibri" panose="020F0502020204030204" pitchFamily="34" charset="0"/>
            </a:endParaRPr>
          </a:p>
        </p:txBody>
      </p:sp>
      <p:sp>
        <p:nvSpPr>
          <p:cNvPr id="13315" name="Symbol zastępczy zawartości 2">
            <a:extLst>
              <a:ext uri="{FF2B5EF4-FFF2-40B4-BE49-F238E27FC236}">
                <a16:creationId xmlns:a16="http://schemas.microsoft.com/office/drawing/2014/main" id="{90DA1D70-890E-AC9B-3BB0-4590FA4325BF}"/>
              </a:ext>
            </a:extLst>
          </p:cNvPr>
          <p:cNvSpPr>
            <a:spLocks noGrp="1"/>
          </p:cNvSpPr>
          <p:nvPr>
            <p:ph idx="1"/>
          </p:nvPr>
        </p:nvSpPr>
        <p:spPr>
          <a:xfrm>
            <a:off x="708918" y="2671281"/>
            <a:ext cx="10685122" cy="3461233"/>
          </a:xfrm>
          <a:solidFill>
            <a:schemeClr val="accent2">
              <a:lumMod val="20000"/>
              <a:lumOff val="80000"/>
            </a:schemeClr>
          </a:solidFill>
        </p:spPr>
        <p:txBody>
          <a:bodyPr rtlCol="0">
            <a:normAutofit/>
          </a:bodyPr>
          <a:lstStyle/>
          <a:p>
            <a:pPr marL="91440" indent="-91440" algn="just">
              <a:buNone/>
              <a:defRPr/>
            </a:pPr>
            <a:r>
              <a:rPr lang="pl-PL" altLang="pl-PL" sz="2800" dirty="0">
                <a:solidFill>
                  <a:schemeClr val="tx1">
                    <a:lumMod val="75000"/>
                    <a:lumOff val="25000"/>
                  </a:schemeClr>
                </a:solidFill>
                <a:cs typeface="Calibri" panose="020F0502020204030204" pitchFamily="34" charset="0"/>
              </a:rPr>
              <a:t>Wywiera zamierzony </a:t>
            </a:r>
            <a:r>
              <a:rPr lang="pl-PL" altLang="pl-PL" sz="2800" b="1" dirty="0">
                <a:solidFill>
                  <a:schemeClr val="tx1">
                    <a:lumMod val="75000"/>
                    <a:lumOff val="25000"/>
                  </a:schemeClr>
                </a:solidFill>
                <a:cs typeface="Calibri" panose="020F0502020204030204" pitchFamily="34" charset="0"/>
              </a:rPr>
              <a:t>skutek prawny</a:t>
            </a:r>
            <a:r>
              <a:rPr lang="pl-PL" altLang="pl-PL" sz="2800" dirty="0">
                <a:solidFill>
                  <a:schemeClr val="tx1">
                    <a:lumMod val="75000"/>
                    <a:lumOff val="25000"/>
                  </a:schemeClr>
                </a:solidFill>
                <a:cs typeface="Calibri" panose="020F0502020204030204" pitchFamily="34" charset="0"/>
              </a:rPr>
              <a:t> ...</a:t>
            </a:r>
          </a:p>
          <a:p>
            <a:pPr marL="91440" indent="-91440" algn="just">
              <a:lnSpc>
                <a:spcPct val="150000"/>
              </a:lnSpc>
              <a:defRPr/>
            </a:pPr>
            <a:r>
              <a:rPr lang="pl-PL" altLang="pl-PL" sz="2800" b="1" dirty="0">
                <a:solidFill>
                  <a:schemeClr val="tx1">
                    <a:lumMod val="75000"/>
                    <a:lumOff val="25000"/>
                  </a:schemeClr>
                </a:solidFill>
                <a:cs typeface="Calibri" panose="020F0502020204030204" pitchFamily="34" charset="0"/>
              </a:rPr>
              <a:t>*** z nadejściem ustalonego przez strony terminu</a:t>
            </a:r>
            <a:r>
              <a:rPr lang="pl-PL" altLang="pl-PL" sz="2800" dirty="0">
                <a:solidFill>
                  <a:schemeClr val="tx1">
                    <a:lumMod val="75000"/>
                    <a:lumOff val="25000"/>
                  </a:schemeClr>
                </a:solidFill>
                <a:cs typeface="Calibri" panose="020F0502020204030204" pitchFamily="34" charset="0"/>
              </a:rPr>
              <a:t>, a jeżeli strony nie ustaliły takiego terminu, to ....</a:t>
            </a:r>
          </a:p>
          <a:p>
            <a:pPr marL="91440" indent="-91440" algn="just">
              <a:lnSpc>
                <a:spcPct val="150000"/>
              </a:lnSpc>
              <a:defRPr/>
            </a:pPr>
            <a:r>
              <a:rPr lang="pl-PL" altLang="pl-PL" sz="2800" b="1" dirty="0">
                <a:solidFill>
                  <a:schemeClr val="tx1">
                    <a:lumMod val="75000"/>
                    <a:lumOff val="25000"/>
                  </a:schemeClr>
                </a:solidFill>
                <a:cs typeface="Calibri" panose="020F0502020204030204" pitchFamily="34" charset="0"/>
              </a:rPr>
              <a:t>*** z chwilą zawarcia porozumienia</a:t>
            </a:r>
            <a:r>
              <a:rPr lang="pl-PL" altLang="pl-PL" sz="2800" dirty="0">
                <a:solidFill>
                  <a:schemeClr val="tx1">
                    <a:lumMod val="75000"/>
                    <a:lumOff val="25000"/>
                  </a:schemeClr>
                </a:solidFill>
                <a:cs typeface="Calibri" panose="020F0502020204030204" pitchFamily="34" charset="0"/>
              </a:rPr>
              <a:t> </a:t>
            </a:r>
          </a:p>
          <a:p>
            <a:pPr marL="91440" indent="-91440">
              <a:defRPr/>
            </a:pPr>
            <a:endParaRPr lang="pl-PL" altLang="pl-PL" dirty="0">
              <a:solidFill>
                <a:schemeClr val="tx1">
                  <a:lumMod val="75000"/>
                  <a:lumOff val="25000"/>
                </a:schemeClr>
              </a:solidFill>
            </a:endParaRPr>
          </a:p>
        </p:txBody>
      </p:sp>
      <p:sp>
        <p:nvSpPr>
          <p:cNvPr id="12292" name="Symbol zastępczy numeru slajdu 3">
            <a:extLst>
              <a:ext uri="{FF2B5EF4-FFF2-40B4-BE49-F238E27FC236}">
                <a16:creationId xmlns:a16="http://schemas.microsoft.com/office/drawing/2014/main" id="{F70F4714-3596-A847-D274-7D520733916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5339F45-11AC-4CF2-9D91-819B2646358D}" type="slidenum">
              <a:rPr lang="pl-PL" altLang="pl-PL" sz="1400">
                <a:latin typeface="Tahoma" panose="020B0604030504040204" pitchFamily="34" charset="0"/>
              </a:rPr>
              <a:pPr fontAlgn="base">
                <a:spcBef>
                  <a:spcPct val="0"/>
                </a:spcBef>
                <a:spcAft>
                  <a:spcPct val="0"/>
                </a:spcAft>
              </a:pPr>
              <a:t>28</a:t>
            </a:fld>
            <a:endParaRPr lang="pl-PL" altLang="pl-PL" sz="1400">
              <a:latin typeface="Tahoma" panose="020B060403050404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ytuł 1">
            <a:extLst>
              <a:ext uri="{FF2B5EF4-FFF2-40B4-BE49-F238E27FC236}">
                <a16:creationId xmlns:a16="http://schemas.microsoft.com/office/drawing/2014/main" id="{BDDDDDAD-697C-2F76-9EFF-94CAFCA3AC88}"/>
              </a:ext>
            </a:extLst>
          </p:cNvPr>
          <p:cNvSpPr>
            <a:spLocks noGrp="1" noChangeArrowheads="1"/>
          </p:cNvSpPr>
          <p:nvPr>
            <p:ph type="title"/>
          </p:nvPr>
        </p:nvSpPr>
        <p:spPr>
          <a:xfrm>
            <a:off x="575352" y="609600"/>
            <a:ext cx="11024171" cy="1506876"/>
          </a:xfrm>
          <a:solidFill>
            <a:srgbClr val="92D050"/>
          </a:solidFill>
        </p:spPr>
        <p:txBody>
          <a:bodyPr>
            <a:normAutofit/>
          </a:bodyPr>
          <a:lstStyle/>
          <a:p>
            <a:pPr>
              <a:defRPr/>
            </a:pPr>
            <a:r>
              <a:rPr lang="pl-PL" altLang="pl-PL" sz="3200" b="1" dirty="0">
                <a:solidFill>
                  <a:schemeClr val="tx1">
                    <a:lumMod val="75000"/>
                    <a:lumOff val="25000"/>
                  </a:schemeClr>
                </a:solidFill>
                <a:latin typeface="+mn-lt"/>
                <a:cs typeface="Calibri" panose="020F0502020204030204" pitchFamily="34" charset="0"/>
              </a:rPr>
              <a:t>Porozumienie w sprawie zmiany warunków pracy lub płacy </a:t>
            </a:r>
            <a:br>
              <a:rPr lang="pl-PL" altLang="pl-PL" sz="2800" b="1" dirty="0">
                <a:solidFill>
                  <a:schemeClr val="tx1">
                    <a:lumMod val="75000"/>
                    <a:lumOff val="25000"/>
                  </a:schemeClr>
                </a:solidFill>
                <a:latin typeface="+mn-lt"/>
                <a:cs typeface="Calibri" panose="020F0502020204030204" pitchFamily="34" charset="0"/>
              </a:rPr>
            </a:br>
            <a:r>
              <a:rPr lang="pl-PL" altLang="pl-PL" sz="2400" b="1" dirty="0">
                <a:solidFill>
                  <a:schemeClr val="tx1">
                    <a:lumMod val="75000"/>
                    <a:lumOff val="25000"/>
                  </a:schemeClr>
                </a:solidFill>
                <a:latin typeface="+mn-lt"/>
                <a:cs typeface="Calibri" panose="020F0502020204030204" pitchFamily="34" charset="0"/>
              </a:rPr>
              <a:t>(POROZUMIENIE ZMIENIAJĄCE)</a:t>
            </a:r>
            <a:endParaRPr lang="pl-PL" altLang="pl-PL" sz="2400" dirty="0">
              <a:solidFill>
                <a:schemeClr val="tx1">
                  <a:lumMod val="75000"/>
                  <a:lumOff val="25000"/>
                </a:schemeClr>
              </a:solidFill>
              <a:latin typeface="+mn-lt"/>
              <a:cs typeface="Calibri" panose="020F0502020204030204" pitchFamily="34" charset="0"/>
            </a:endParaRPr>
          </a:p>
        </p:txBody>
      </p:sp>
      <p:sp>
        <p:nvSpPr>
          <p:cNvPr id="14339" name="Symbol zastępczy zawartości 2">
            <a:extLst>
              <a:ext uri="{FF2B5EF4-FFF2-40B4-BE49-F238E27FC236}">
                <a16:creationId xmlns:a16="http://schemas.microsoft.com/office/drawing/2014/main" id="{9BBDFC0D-EE7A-E50F-11C0-E7CE84EEC18A}"/>
              </a:ext>
            </a:extLst>
          </p:cNvPr>
          <p:cNvSpPr>
            <a:spLocks noGrp="1"/>
          </p:cNvSpPr>
          <p:nvPr>
            <p:ph idx="1"/>
          </p:nvPr>
        </p:nvSpPr>
        <p:spPr>
          <a:xfrm>
            <a:off x="698644" y="2198669"/>
            <a:ext cx="10787864" cy="4049731"/>
          </a:xfrm>
          <a:solidFill>
            <a:schemeClr val="accent2">
              <a:lumMod val="20000"/>
              <a:lumOff val="80000"/>
            </a:schemeClr>
          </a:solidFill>
        </p:spPr>
        <p:txBody>
          <a:bodyPr rtlCol="0">
            <a:normAutofit/>
          </a:bodyPr>
          <a:lstStyle/>
          <a:p>
            <a:pPr marL="91440" indent="-91440" algn="just">
              <a:lnSpc>
                <a:spcPct val="150000"/>
              </a:lnSpc>
              <a:buNone/>
              <a:defRPr/>
            </a:pPr>
            <a:r>
              <a:rPr lang="pl-PL" altLang="pl-PL" sz="3600" b="1" dirty="0">
                <a:solidFill>
                  <a:schemeClr val="tx1">
                    <a:lumMod val="75000"/>
                    <a:lumOff val="25000"/>
                  </a:schemeClr>
                </a:solidFill>
                <a:cs typeface="Calibri" panose="020F0502020204030204" pitchFamily="34" charset="0"/>
              </a:rPr>
              <a:t>FORMA:</a:t>
            </a:r>
          </a:p>
          <a:p>
            <a:pPr marL="91440" indent="-91440" algn="just">
              <a:lnSpc>
                <a:spcPct val="150000"/>
              </a:lnSpc>
              <a:buNone/>
              <a:defRPr/>
            </a:pPr>
            <a:endParaRPr lang="pl-PL" altLang="pl-PL" sz="2800" b="1" dirty="0">
              <a:solidFill>
                <a:schemeClr val="tx1">
                  <a:lumMod val="75000"/>
                  <a:lumOff val="25000"/>
                </a:schemeClr>
              </a:solidFill>
              <a:cs typeface="Calibri" panose="020F0502020204030204" pitchFamily="34" charset="0"/>
            </a:endParaRPr>
          </a:p>
          <a:p>
            <a:pPr marL="91440" indent="-91440" algn="just">
              <a:lnSpc>
                <a:spcPct val="150000"/>
              </a:lnSpc>
              <a:defRPr/>
            </a:pPr>
            <a:r>
              <a:rPr lang="pl-PL" altLang="pl-PL" sz="2800" dirty="0">
                <a:solidFill>
                  <a:schemeClr val="tx1">
                    <a:lumMod val="75000"/>
                    <a:lumOff val="25000"/>
                  </a:schemeClr>
                </a:solidFill>
                <a:cs typeface="Calibri" panose="020F0502020204030204" pitchFamily="34" charset="0"/>
              </a:rPr>
              <a:t>,,wymaga formy </a:t>
            </a:r>
            <a:r>
              <a:rPr lang="pl-PL" altLang="pl-PL" sz="2800" b="1" dirty="0">
                <a:solidFill>
                  <a:schemeClr val="tx1">
                    <a:lumMod val="75000"/>
                    <a:lumOff val="25000"/>
                  </a:schemeClr>
                </a:solidFill>
                <a:cs typeface="Calibri" panose="020F0502020204030204" pitchFamily="34" charset="0"/>
              </a:rPr>
              <a:t>PISEMNEJ</a:t>
            </a:r>
            <a:r>
              <a:rPr lang="pl-PL" altLang="pl-PL" sz="2800" dirty="0">
                <a:solidFill>
                  <a:schemeClr val="tx1">
                    <a:lumMod val="75000"/>
                    <a:lumOff val="25000"/>
                  </a:schemeClr>
                </a:solidFill>
                <a:cs typeface="Calibri" panose="020F0502020204030204" pitchFamily="34" charset="0"/>
              </a:rPr>
              <a:t>”</a:t>
            </a:r>
          </a:p>
          <a:p>
            <a:pPr marL="91440" indent="-91440" algn="just">
              <a:lnSpc>
                <a:spcPct val="150000"/>
              </a:lnSpc>
              <a:defRPr/>
            </a:pPr>
            <a:r>
              <a:rPr lang="pl-PL" altLang="pl-PL" sz="2800" dirty="0">
                <a:solidFill>
                  <a:schemeClr val="tx1">
                    <a:lumMod val="75000"/>
                    <a:lumOff val="25000"/>
                  </a:schemeClr>
                </a:solidFill>
                <a:cs typeface="Calibri" panose="020F0502020204030204" pitchFamily="34" charset="0"/>
              </a:rPr>
              <a:t>art. </a:t>
            </a:r>
            <a:r>
              <a:rPr lang="pl-PL" altLang="pl-PL" sz="2800" b="1" dirty="0">
                <a:solidFill>
                  <a:schemeClr val="tx1">
                    <a:lumMod val="75000"/>
                    <a:lumOff val="25000"/>
                  </a:schemeClr>
                </a:solidFill>
                <a:cs typeface="Calibri" panose="020F0502020204030204" pitchFamily="34" charset="0"/>
              </a:rPr>
              <a:t>29 § 4 </a:t>
            </a:r>
            <a:r>
              <a:rPr lang="pl-PL" altLang="pl-PL" sz="2800" b="1" dirty="0" err="1">
                <a:solidFill>
                  <a:schemeClr val="tx1">
                    <a:lumMod val="75000"/>
                    <a:lumOff val="25000"/>
                  </a:schemeClr>
                </a:solidFill>
                <a:cs typeface="Calibri" panose="020F0502020204030204" pitchFamily="34" charset="0"/>
              </a:rPr>
              <a:t>k.p</a:t>
            </a:r>
            <a:r>
              <a:rPr lang="pl-PL" altLang="pl-PL" sz="2800" b="1" dirty="0">
                <a:solidFill>
                  <a:schemeClr val="tx1">
                    <a:lumMod val="75000"/>
                    <a:lumOff val="25000"/>
                  </a:schemeClr>
                </a:solidFill>
                <a:cs typeface="Calibri" panose="020F0502020204030204" pitchFamily="34" charset="0"/>
              </a:rPr>
              <a:t>.</a:t>
            </a:r>
          </a:p>
          <a:p>
            <a:pPr marL="91440" indent="-91440">
              <a:defRPr/>
            </a:pPr>
            <a:endParaRPr lang="pl-PL" altLang="pl-PL" b="1" dirty="0">
              <a:solidFill>
                <a:schemeClr val="tx1">
                  <a:lumMod val="75000"/>
                  <a:lumOff val="25000"/>
                </a:schemeClr>
              </a:solidFill>
            </a:endParaRPr>
          </a:p>
        </p:txBody>
      </p:sp>
      <p:sp>
        <p:nvSpPr>
          <p:cNvPr id="13316" name="Symbol zastępczy numeru slajdu 3">
            <a:extLst>
              <a:ext uri="{FF2B5EF4-FFF2-40B4-BE49-F238E27FC236}">
                <a16:creationId xmlns:a16="http://schemas.microsoft.com/office/drawing/2014/main" id="{129A71B3-5F7B-6CC4-C5D7-1BE02F4CABD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F343F66-C0C0-4A74-B99B-6CCA878A0B2C}" type="slidenum">
              <a:rPr lang="pl-PL" altLang="pl-PL" sz="1400">
                <a:latin typeface="Tahoma" panose="020B0604030504040204" pitchFamily="34" charset="0"/>
              </a:rPr>
              <a:pPr fontAlgn="base">
                <a:spcBef>
                  <a:spcPct val="0"/>
                </a:spcBef>
                <a:spcAft>
                  <a:spcPct val="0"/>
                </a:spcAft>
              </a:pPr>
              <a:t>29</a:t>
            </a:fld>
            <a:endParaRPr lang="pl-PL" altLang="pl-PL" sz="1400">
              <a:latin typeface="Tahoma" panose="020B060403050404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1C8C084-9F74-6632-3BCE-B678FDBEE186}"/>
              </a:ext>
            </a:extLst>
          </p:cNvPr>
          <p:cNvSpPr>
            <a:spLocks noGrp="1"/>
          </p:cNvSpPr>
          <p:nvPr>
            <p:ph type="title"/>
          </p:nvPr>
        </p:nvSpPr>
        <p:spPr/>
        <p:txBody>
          <a:bodyPr>
            <a:normAutofit fontScale="90000"/>
          </a:bodyPr>
          <a:lstStyle/>
          <a:p>
            <a:r>
              <a:rPr lang="pl-PL" dirty="0"/>
              <a:t>W jaki sposób ewaluacja jakości działalności naukowej wpływa na sytuację pracowników?</a:t>
            </a:r>
          </a:p>
        </p:txBody>
      </p:sp>
      <p:sp>
        <p:nvSpPr>
          <p:cNvPr id="3" name="Symbol zastępczy tekstu 2">
            <a:extLst>
              <a:ext uri="{FF2B5EF4-FFF2-40B4-BE49-F238E27FC236}">
                <a16:creationId xmlns:a16="http://schemas.microsoft.com/office/drawing/2014/main" id="{3135CF58-1778-3A51-DD2E-618DDBCAC6A5}"/>
              </a:ext>
            </a:extLst>
          </p:cNvPr>
          <p:cNvSpPr>
            <a:spLocks noGrp="1"/>
          </p:cNvSpPr>
          <p:nvPr>
            <p:ph type="body" idx="1"/>
          </p:nvPr>
        </p:nvSpPr>
        <p:spPr/>
        <p:txBody>
          <a:bodyPr>
            <a:normAutofit/>
          </a:bodyPr>
          <a:lstStyle/>
          <a:p>
            <a:r>
              <a:rPr lang="pl-PL" sz="4000" b="1" dirty="0"/>
              <a:t>Uwagi wprowadzające</a:t>
            </a:r>
          </a:p>
        </p:txBody>
      </p:sp>
      <p:sp>
        <p:nvSpPr>
          <p:cNvPr id="4" name="Symbol zastępczy numeru slajdu 3">
            <a:extLst>
              <a:ext uri="{FF2B5EF4-FFF2-40B4-BE49-F238E27FC236}">
                <a16:creationId xmlns:a16="http://schemas.microsoft.com/office/drawing/2014/main" id="{57F2BF03-DABD-2E15-23DD-2B8E281BAA15}"/>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857148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ytuł 1">
            <a:extLst>
              <a:ext uri="{FF2B5EF4-FFF2-40B4-BE49-F238E27FC236}">
                <a16:creationId xmlns:a16="http://schemas.microsoft.com/office/drawing/2014/main" id="{1502F0E5-0787-E067-4216-27B970AAD73E}"/>
              </a:ext>
            </a:extLst>
          </p:cNvPr>
          <p:cNvSpPr>
            <a:spLocks noGrp="1" noChangeArrowheads="1"/>
          </p:cNvSpPr>
          <p:nvPr>
            <p:ph type="title"/>
          </p:nvPr>
        </p:nvSpPr>
        <p:spPr>
          <a:xfrm>
            <a:off x="575353" y="523982"/>
            <a:ext cx="11003622" cy="1797978"/>
          </a:xfrm>
          <a:solidFill>
            <a:srgbClr val="92D050"/>
          </a:solidFill>
        </p:spPr>
        <p:txBody>
          <a:bodyPr>
            <a:normAutofit/>
          </a:bodyPr>
          <a:lstStyle/>
          <a:p>
            <a:pPr>
              <a:defRPr/>
            </a:pPr>
            <a:r>
              <a:rPr lang="pl-PL" altLang="pl-PL" sz="3200" b="1" dirty="0">
                <a:solidFill>
                  <a:schemeClr val="tx1">
                    <a:lumMod val="75000"/>
                    <a:lumOff val="25000"/>
                  </a:schemeClr>
                </a:solidFill>
                <a:latin typeface="+mn-lt"/>
                <a:cs typeface="Calibri" panose="020F0502020204030204" pitchFamily="34" charset="0"/>
              </a:rPr>
              <a:t>Porozumienie w sprawie zmiany warunków pracy lub płacy </a:t>
            </a:r>
            <a:br>
              <a:rPr lang="pl-PL" altLang="pl-PL" sz="3200" b="1" dirty="0">
                <a:solidFill>
                  <a:schemeClr val="tx1">
                    <a:lumMod val="75000"/>
                    <a:lumOff val="25000"/>
                  </a:schemeClr>
                </a:solidFill>
                <a:latin typeface="+mn-lt"/>
                <a:cs typeface="Calibri" panose="020F0502020204030204" pitchFamily="34" charset="0"/>
              </a:rPr>
            </a:br>
            <a:r>
              <a:rPr lang="pl-PL" altLang="pl-PL" sz="2400" b="1" dirty="0">
                <a:solidFill>
                  <a:schemeClr val="tx1">
                    <a:lumMod val="75000"/>
                    <a:lumOff val="25000"/>
                  </a:schemeClr>
                </a:solidFill>
                <a:latin typeface="+mn-lt"/>
                <a:cs typeface="Calibri" panose="020F0502020204030204" pitchFamily="34" charset="0"/>
              </a:rPr>
              <a:t>(POROZUMIENIE ZMIENIAJĄCE)</a:t>
            </a:r>
            <a:endParaRPr lang="pl-PL" altLang="pl-PL" sz="2400" dirty="0">
              <a:solidFill>
                <a:schemeClr val="tx1">
                  <a:lumMod val="75000"/>
                  <a:lumOff val="25000"/>
                </a:schemeClr>
              </a:solidFill>
              <a:latin typeface="+mn-lt"/>
              <a:cs typeface="Calibri" panose="020F0502020204030204" pitchFamily="34" charset="0"/>
            </a:endParaRPr>
          </a:p>
        </p:txBody>
      </p:sp>
      <p:sp>
        <p:nvSpPr>
          <p:cNvPr id="12291" name="Symbol zastępczy zawartości 2">
            <a:extLst>
              <a:ext uri="{FF2B5EF4-FFF2-40B4-BE49-F238E27FC236}">
                <a16:creationId xmlns:a16="http://schemas.microsoft.com/office/drawing/2014/main" id="{01A49F84-90A6-5BE4-FB81-89472A3D3FD5}"/>
              </a:ext>
            </a:extLst>
          </p:cNvPr>
          <p:cNvSpPr>
            <a:spLocks noGrp="1"/>
          </p:cNvSpPr>
          <p:nvPr>
            <p:ph idx="1"/>
          </p:nvPr>
        </p:nvSpPr>
        <p:spPr>
          <a:xfrm>
            <a:off x="739739" y="2640459"/>
            <a:ext cx="10757043" cy="3607942"/>
          </a:xfrm>
          <a:solidFill>
            <a:schemeClr val="accent2">
              <a:lumMod val="20000"/>
              <a:lumOff val="80000"/>
            </a:schemeClr>
          </a:solidFill>
        </p:spPr>
        <p:txBody>
          <a:bodyPr rtlCol="0">
            <a:normAutofit/>
          </a:bodyPr>
          <a:lstStyle/>
          <a:p>
            <a:pPr marL="91440" indent="-91440" algn="ctr">
              <a:lnSpc>
                <a:spcPct val="150000"/>
              </a:lnSpc>
              <a:defRPr/>
            </a:pPr>
            <a:r>
              <a:rPr lang="pl-PL" altLang="pl-PL" sz="3400" b="1" dirty="0">
                <a:solidFill>
                  <a:srgbClr val="FF0000"/>
                </a:solidFill>
                <a:cs typeface="Calibri" panose="020F0502020204030204" pitchFamily="34" charset="0"/>
              </a:rPr>
              <a:t>NIE podlega takim ograniczeniom, jak wypowiedzenie zmieniające:</a:t>
            </a:r>
          </a:p>
          <a:p>
            <a:pPr marL="91440" indent="-91440" algn="just">
              <a:lnSpc>
                <a:spcPct val="150000"/>
              </a:lnSpc>
              <a:defRPr/>
            </a:pPr>
            <a:r>
              <a:rPr lang="pl-PL" altLang="pl-PL" dirty="0">
                <a:solidFill>
                  <a:schemeClr val="tx1">
                    <a:lumMod val="75000"/>
                    <a:lumOff val="25000"/>
                  </a:schemeClr>
                </a:solidFill>
                <a:cs typeface="Calibri" panose="020F0502020204030204" pitchFamily="34" charset="0"/>
              </a:rPr>
              <a:t>A) powszechna i szczególna ochrona przed wypowiedzeniem zmieniającym na niekorzyść pracownika;</a:t>
            </a:r>
          </a:p>
          <a:p>
            <a:pPr marL="91440" indent="-91440" algn="just">
              <a:lnSpc>
                <a:spcPct val="150000"/>
              </a:lnSpc>
              <a:defRPr/>
            </a:pPr>
            <a:r>
              <a:rPr lang="pl-PL" altLang="pl-PL" dirty="0">
                <a:solidFill>
                  <a:schemeClr val="tx1">
                    <a:lumMod val="75000"/>
                    <a:lumOff val="25000"/>
                  </a:schemeClr>
                </a:solidFill>
                <a:cs typeface="Calibri" panose="020F0502020204030204" pitchFamily="34" charset="0"/>
              </a:rPr>
              <a:t>B) wymogi co do treści.</a:t>
            </a:r>
          </a:p>
        </p:txBody>
      </p:sp>
      <p:sp>
        <p:nvSpPr>
          <p:cNvPr id="14340" name="Symbol zastępczy numeru slajdu 3">
            <a:extLst>
              <a:ext uri="{FF2B5EF4-FFF2-40B4-BE49-F238E27FC236}">
                <a16:creationId xmlns:a16="http://schemas.microsoft.com/office/drawing/2014/main" id="{B029AB4D-E996-7787-8A66-53ADED3E214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4C967B1-EB72-4872-B7BC-856DB008E483}" type="slidenum">
              <a:rPr lang="pl-PL" altLang="pl-PL" sz="1400">
                <a:latin typeface="Tahoma" panose="020B0604030504040204" pitchFamily="34" charset="0"/>
              </a:rPr>
              <a:pPr fontAlgn="base">
                <a:spcBef>
                  <a:spcPct val="0"/>
                </a:spcBef>
                <a:spcAft>
                  <a:spcPct val="0"/>
                </a:spcAft>
              </a:pPr>
              <a:t>30</a:t>
            </a:fld>
            <a:endParaRPr lang="pl-PL" altLang="pl-PL" sz="1400">
              <a:latin typeface="Tahoma" panose="020B060403050404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ytuł 1">
            <a:extLst>
              <a:ext uri="{FF2B5EF4-FFF2-40B4-BE49-F238E27FC236}">
                <a16:creationId xmlns:a16="http://schemas.microsoft.com/office/drawing/2014/main" id="{4A6CDC11-17BB-A916-6761-3904D9C14B06}"/>
              </a:ext>
            </a:extLst>
          </p:cNvPr>
          <p:cNvSpPr>
            <a:spLocks noGrp="1" noChangeArrowheads="1"/>
          </p:cNvSpPr>
          <p:nvPr>
            <p:ph type="title"/>
          </p:nvPr>
        </p:nvSpPr>
        <p:spPr>
          <a:xfrm>
            <a:off x="513709" y="357188"/>
            <a:ext cx="11147460" cy="1403350"/>
          </a:xfrm>
          <a:solidFill>
            <a:srgbClr val="92D050"/>
          </a:solidFill>
        </p:spPr>
        <p:txBody>
          <a:bodyPr>
            <a:normAutofit/>
          </a:bodyPr>
          <a:lstStyle/>
          <a:p>
            <a:pPr>
              <a:defRPr/>
            </a:pPr>
            <a:r>
              <a:rPr lang="pl-PL" altLang="pl-PL" sz="3200" b="1" dirty="0">
                <a:solidFill>
                  <a:schemeClr val="tx1">
                    <a:lumMod val="75000"/>
                    <a:lumOff val="25000"/>
                  </a:schemeClr>
                </a:solidFill>
                <a:latin typeface="+mn-lt"/>
                <a:cs typeface="Calibri" panose="020F0502020204030204" pitchFamily="34" charset="0"/>
              </a:rPr>
              <a:t>Porozumienie w sprawie zmiany warunków pracy lub płacy </a:t>
            </a:r>
            <a:br>
              <a:rPr lang="pl-PL" altLang="pl-PL" sz="3200" b="1" dirty="0">
                <a:solidFill>
                  <a:schemeClr val="tx1">
                    <a:lumMod val="75000"/>
                    <a:lumOff val="25000"/>
                  </a:schemeClr>
                </a:solidFill>
                <a:latin typeface="+mn-lt"/>
                <a:cs typeface="Calibri" panose="020F0502020204030204" pitchFamily="34" charset="0"/>
              </a:rPr>
            </a:br>
            <a:r>
              <a:rPr lang="pl-PL" altLang="pl-PL" sz="2400" b="1" dirty="0">
                <a:solidFill>
                  <a:schemeClr val="tx1">
                    <a:lumMod val="75000"/>
                    <a:lumOff val="25000"/>
                  </a:schemeClr>
                </a:solidFill>
                <a:latin typeface="+mn-lt"/>
                <a:cs typeface="Calibri" panose="020F0502020204030204" pitchFamily="34" charset="0"/>
              </a:rPr>
              <a:t>(POROZUMIENIE ZMIENIAJĄCE)</a:t>
            </a:r>
            <a:endParaRPr lang="pl-PL" altLang="pl-PL" sz="2400" dirty="0">
              <a:solidFill>
                <a:schemeClr val="tx1">
                  <a:lumMod val="75000"/>
                  <a:lumOff val="25000"/>
                </a:schemeClr>
              </a:solidFill>
              <a:latin typeface="+mn-lt"/>
              <a:cs typeface="Calibri" panose="020F0502020204030204" pitchFamily="34" charset="0"/>
            </a:endParaRPr>
          </a:p>
        </p:txBody>
      </p:sp>
      <p:sp>
        <p:nvSpPr>
          <p:cNvPr id="12291" name="Symbol zastępczy zawartości 2">
            <a:extLst>
              <a:ext uri="{FF2B5EF4-FFF2-40B4-BE49-F238E27FC236}">
                <a16:creationId xmlns:a16="http://schemas.microsoft.com/office/drawing/2014/main" id="{E7954A76-19C2-DAD9-1910-29A6C24BEAA7}"/>
              </a:ext>
            </a:extLst>
          </p:cNvPr>
          <p:cNvSpPr>
            <a:spLocks noGrp="1"/>
          </p:cNvSpPr>
          <p:nvPr>
            <p:ph idx="1"/>
          </p:nvPr>
        </p:nvSpPr>
        <p:spPr>
          <a:xfrm>
            <a:off x="770562" y="2017714"/>
            <a:ext cx="10726220" cy="4435475"/>
          </a:xfrm>
          <a:solidFill>
            <a:schemeClr val="accent2">
              <a:lumMod val="20000"/>
              <a:lumOff val="80000"/>
            </a:schemeClr>
          </a:solidFill>
        </p:spPr>
        <p:txBody>
          <a:bodyPr rtlCol="0">
            <a:normAutofit/>
          </a:bodyPr>
          <a:lstStyle/>
          <a:p>
            <a:pPr marL="91440" indent="-91440" algn="just">
              <a:lnSpc>
                <a:spcPct val="150000"/>
              </a:lnSpc>
              <a:defRPr/>
            </a:pPr>
            <a:r>
              <a:rPr lang="pl-PL" altLang="pl-PL" sz="2800" b="1" dirty="0">
                <a:solidFill>
                  <a:srgbClr val="FF0000"/>
                </a:solidFill>
                <a:cs typeface="Calibri" panose="020F0502020204030204" pitchFamily="34" charset="0"/>
              </a:rPr>
              <a:t>Nie może zawierać:</a:t>
            </a:r>
          </a:p>
          <a:p>
            <a:pPr marL="91440" indent="-91440" algn="just">
              <a:buNone/>
              <a:defRPr/>
            </a:pPr>
            <a:r>
              <a:rPr lang="pl-PL" altLang="pl-PL" sz="2800" dirty="0">
                <a:solidFill>
                  <a:schemeClr val="tx1">
                    <a:lumMod val="75000"/>
                    <a:lumOff val="25000"/>
                  </a:schemeClr>
                </a:solidFill>
                <a:cs typeface="Calibri" panose="020F0502020204030204" pitchFamily="34" charset="0"/>
              </a:rPr>
              <a:t>	1) postanowień mniej korzystnych dla pracownika niż przepisy prawa pracy oraz</a:t>
            </a:r>
          </a:p>
          <a:p>
            <a:pPr marL="91440" indent="-91440" algn="just">
              <a:buNone/>
              <a:defRPr/>
            </a:pPr>
            <a:r>
              <a:rPr lang="pl-PL" altLang="pl-PL" sz="2800" dirty="0">
                <a:solidFill>
                  <a:schemeClr val="tx1">
                    <a:lumMod val="75000"/>
                    <a:lumOff val="25000"/>
                  </a:schemeClr>
                </a:solidFill>
                <a:cs typeface="Calibri" panose="020F0502020204030204" pitchFamily="34" charset="0"/>
              </a:rPr>
              <a:t>	2) postanowień naruszających zasadę równego traktowania w zatrudnieniu. </a:t>
            </a:r>
          </a:p>
          <a:p>
            <a:pPr marL="91440" indent="-91440" algn="just">
              <a:lnSpc>
                <a:spcPct val="150000"/>
              </a:lnSpc>
              <a:defRPr/>
            </a:pPr>
            <a:r>
              <a:rPr lang="pl-PL" altLang="pl-PL" sz="2800" b="1" dirty="0">
                <a:solidFill>
                  <a:srgbClr val="FF0000"/>
                </a:solidFill>
                <a:cs typeface="Calibri" panose="020F0502020204030204" pitchFamily="34" charset="0"/>
              </a:rPr>
              <a:t>Takie postanowienia są NIEWAŻNE.</a:t>
            </a:r>
          </a:p>
          <a:p>
            <a:pPr marL="91440" indent="-91440" algn="just">
              <a:lnSpc>
                <a:spcPct val="150000"/>
              </a:lnSpc>
              <a:defRPr/>
            </a:pPr>
            <a:r>
              <a:rPr lang="pl-PL" altLang="pl-PL" sz="3400" b="1" dirty="0">
                <a:solidFill>
                  <a:schemeClr val="tx1">
                    <a:lumMod val="75000"/>
                    <a:lumOff val="25000"/>
                  </a:schemeClr>
                </a:solidFill>
                <a:cs typeface="Calibri" panose="020F0502020204030204" pitchFamily="34" charset="0"/>
              </a:rPr>
              <a:t>art. 18 </a:t>
            </a:r>
            <a:r>
              <a:rPr lang="pl-PL" altLang="pl-PL" sz="3400" b="1" dirty="0" err="1">
                <a:solidFill>
                  <a:schemeClr val="tx1">
                    <a:lumMod val="75000"/>
                    <a:lumOff val="25000"/>
                  </a:schemeClr>
                </a:solidFill>
                <a:cs typeface="Calibri" panose="020F0502020204030204" pitchFamily="34" charset="0"/>
              </a:rPr>
              <a:t>k.p</a:t>
            </a:r>
            <a:r>
              <a:rPr lang="pl-PL" altLang="pl-PL" sz="3400" b="1" dirty="0">
                <a:solidFill>
                  <a:schemeClr val="tx1">
                    <a:lumMod val="75000"/>
                    <a:lumOff val="25000"/>
                  </a:schemeClr>
                </a:solidFill>
                <a:cs typeface="Calibri" panose="020F0502020204030204" pitchFamily="34" charset="0"/>
              </a:rPr>
              <a:t>.</a:t>
            </a:r>
          </a:p>
          <a:p>
            <a:pPr marL="91440" indent="-91440">
              <a:defRPr/>
            </a:pPr>
            <a:endParaRPr lang="pl-PL" altLang="pl-PL" dirty="0">
              <a:solidFill>
                <a:schemeClr val="tx1">
                  <a:lumMod val="75000"/>
                  <a:lumOff val="25000"/>
                </a:schemeClr>
              </a:solidFill>
            </a:endParaRPr>
          </a:p>
        </p:txBody>
      </p:sp>
      <p:sp>
        <p:nvSpPr>
          <p:cNvPr id="15364" name="Symbol zastępczy numeru slajdu 3">
            <a:extLst>
              <a:ext uri="{FF2B5EF4-FFF2-40B4-BE49-F238E27FC236}">
                <a16:creationId xmlns:a16="http://schemas.microsoft.com/office/drawing/2014/main" id="{F6D9C95F-EA73-915F-F45A-E1155A2F378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8D83398-7BCF-419F-BE36-F3C4B73F0792}" type="slidenum">
              <a:rPr lang="pl-PL" altLang="pl-PL" sz="1400">
                <a:latin typeface="Tahoma" panose="020B0604030504040204" pitchFamily="34" charset="0"/>
              </a:rPr>
              <a:pPr fontAlgn="base">
                <a:spcBef>
                  <a:spcPct val="0"/>
                </a:spcBef>
                <a:spcAft>
                  <a:spcPct val="0"/>
                </a:spcAft>
              </a:pPr>
              <a:t>31</a:t>
            </a:fld>
            <a:endParaRPr lang="pl-PL" altLang="pl-PL" sz="1400">
              <a:latin typeface="Tahoma" panose="020B060403050404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A3B8BE9-8619-86B8-C7F1-7F4A2498CBCC}"/>
              </a:ext>
            </a:extLst>
          </p:cNvPr>
          <p:cNvSpPr>
            <a:spLocks noGrp="1"/>
          </p:cNvSpPr>
          <p:nvPr>
            <p:ph type="title"/>
          </p:nvPr>
        </p:nvSpPr>
        <p:spPr/>
        <p:txBody>
          <a:bodyPr/>
          <a:lstStyle/>
          <a:p>
            <a:r>
              <a:rPr lang="pl-PL" dirty="0"/>
              <a:t>Praca w godzinach nadliczbowych </a:t>
            </a:r>
          </a:p>
        </p:txBody>
      </p:sp>
      <p:sp>
        <p:nvSpPr>
          <p:cNvPr id="3" name="Symbol zastępczy numeru slajdu 2">
            <a:extLst>
              <a:ext uri="{FF2B5EF4-FFF2-40B4-BE49-F238E27FC236}">
                <a16:creationId xmlns:a16="http://schemas.microsoft.com/office/drawing/2014/main" id="{5C6224CE-4C2A-EA6A-5563-59B6CCD70EFD}"/>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2485352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72CAC34-B2B7-FC3A-5933-12D937387579}"/>
              </a:ext>
            </a:extLst>
          </p:cNvPr>
          <p:cNvSpPr>
            <a:spLocks noGrp="1"/>
          </p:cNvSpPr>
          <p:nvPr>
            <p:ph type="title"/>
          </p:nvPr>
        </p:nvSpPr>
        <p:spPr/>
        <p:txBody>
          <a:bodyPr>
            <a:normAutofit fontScale="90000"/>
          </a:bodyPr>
          <a:lstStyle/>
          <a:p>
            <a:r>
              <a:rPr lang="pl-PL" dirty="0"/>
              <a:t>Przyczyny polecenia wykonywania pracy w godzinach nadliczbowych </a:t>
            </a:r>
          </a:p>
        </p:txBody>
      </p:sp>
      <p:sp>
        <p:nvSpPr>
          <p:cNvPr id="3" name="Symbol zastępczy zawartości 2">
            <a:extLst>
              <a:ext uri="{FF2B5EF4-FFF2-40B4-BE49-F238E27FC236}">
                <a16:creationId xmlns:a16="http://schemas.microsoft.com/office/drawing/2014/main" id="{1D8EC778-BF1D-4C15-94F9-CC1E9EC66BD5}"/>
              </a:ext>
            </a:extLst>
          </p:cNvPr>
          <p:cNvSpPr>
            <a:spLocks noGrp="1"/>
          </p:cNvSpPr>
          <p:nvPr>
            <p:ph idx="1"/>
          </p:nvPr>
        </p:nvSpPr>
        <p:spPr/>
        <p:txBody>
          <a:bodyPr/>
          <a:lstStyle/>
          <a:p>
            <a:r>
              <a:rPr lang="pl-PL" dirty="0"/>
              <a:t>Art. 151 § 1 pkt 2 Kodeksu pracy</a:t>
            </a:r>
          </a:p>
          <a:p>
            <a:endParaRPr lang="pl-PL" dirty="0"/>
          </a:p>
          <a:p>
            <a:r>
              <a:rPr lang="pl-PL" dirty="0"/>
              <a:t>Szczególne potrzeby pracodawcy. </a:t>
            </a:r>
          </a:p>
        </p:txBody>
      </p:sp>
      <p:sp>
        <p:nvSpPr>
          <p:cNvPr id="4" name="Symbol zastępczy numeru slajdu 3">
            <a:extLst>
              <a:ext uri="{FF2B5EF4-FFF2-40B4-BE49-F238E27FC236}">
                <a16:creationId xmlns:a16="http://schemas.microsoft.com/office/drawing/2014/main" id="{DF7619A7-704F-BAC9-5C89-7DDE2E4A3E09}"/>
              </a:ext>
            </a:extLst>
          </p:cNvPr>
          <p:cNvSpPr>
            <a:spLocks noGrp="1"/>
          </p:cNvSpPr>
          <p:nvPr>
            <p:ph type="sldNum" sz="quarter" idx="12"/>
          </p:nvPr>
        </p:nvSpPr>
        <p:spPr/>
        <p:txBody>
          <a:bodyPr/>
          <a:lstStyle/>
          <a:p>
            <a:fld id="{E97799C9-84D9-46D2-A11E-BCF8A720529D}" type="slidenum">
              <a:rPr lang="en-US" smtClean="0"/>
              <a:t>33</a:t>
            </a:fld>
            <a:endParaRPr lang="en-US" dirty="0"/>
          </a:p>
        </p:txBody>
      </p:sp>
    </p:spTree>
    <p:extLst>
      <p:ext uri="{BB962C8B-B14F-4D97-AF65-F5344CB8AC3E}">
        <p14:creationId xmlns:p14="http://schemas.microsoft.com/office/powerpoint/2010/main" val="923188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5AE5A41-A34B-51D2-DAF6-EDB469374765}"/>
              </a:ext>
            </a:extLst>
          </p:cNvPr>
          <p:cNvSpPr>
            <a:spLocks noGrp="1"/>
          </p:cNvSpPr>
          <p:nvPr>
            <p:ph type="title"/>
          </p:nvPr>
        </p:nvSpPr>
        <p:spPr/>
        <p:txBody>
          <a:bodyPr>
            <a:normAutofit fontScale="90000"/>
          </a:bodyPr>
          <a:lstStyle/>
          <a:p>
            <a:r>
              <a:rPr lang="pl-PL" dirty="0"/>
              <a:t>Dokumentowanie pracy w godzinach nadliczbowych </a:t>
            </a:r>
          </a:p>
        </p:txBody>
      </p:sp>
      <p:sp>
        <p:nvSpPr>
          <p:cNvPr id="3" name="Symbol zastępczy zawartości 2">
            <a:extLst>
              <a:ext uri="{FF2B5EF4-FFF2-40B4-BE49-F238E27FC236}">
                <a16:creationId xmlns:a16="http://schemas.microsoft.com/office/drawing/2014/main" id="{64A59202-94D3-0756-ECAA-B98731567AFA}"/>
              </a:ext>
            </a:extLst>
          </p:cNvPr>
          <p:cNvSpPr>
            <a:spLocks noGrp="1"/>
          </p:cNvSpPr>
          <p:nvPr>
            <p:ph idx="1"/>
          </p:nvPr>
        </p:nvSpPr>
        <p:spPr/>
        <p:txBody>
          <a:bodyPr>
            <a:normAutofit/>
          </a:bodyPr>
          <a:lstStyle/>
          <a:p>
            <a:r>
              <a:rPr lang="pl-PL" sz="2800" dirty="0"/>
              <a:t>Ewidencja czasu pracy. </a:t>
            </a:r>
          </a:p>
        </p:txBody>
      </p:sp>
      <p:sp>
        <p:nvSpPr>
          <p:cNvPr id="4" name="Symbol zastępczy numeru slajdu 3">
            <a:extLst>
              <a:ext uri="{FF2B5EF4-FFF2-40B4-BE49-F238E27FC236}">
                <a16:creationId xmlns:a16="http://schemas.microsoft.com/office/drawing/2014/main" id="{9F09488A-AEE0-F761-FA8A-D7E79AA67F55}"/>
              </a:ext>
            </a:extLst>
          </p:cNvPr>
          <p:cNvSpPr>
            <a:spLocks noGrp="1"/>
          </p:cNvSpPr>
          <p:nvPr>
            <p:ph type="sldNum" sz="quarter" idx="12"/>
          </p:nvPr>
        </p:nvSpPr>
        <p:spPr/>
        <p:txBody>
          <a:bodyPr/>
          <a:lstStyle/>
          <a:p>
            <a:fld id="{E97799C9-84D9-46D2-A11E-BCF8A720529D}" type="slidenum">
              <a:rPr lang="en-US" smtClean="0"/>
              <a:t>34</a:t>
            </a:fld>
            <a:endParaRPr lang="en-US" dirty="0"/>
          </a:p>
        </p:txBody>
      </p:sp>
    </p:spTree>
    <p:extLst>
      <p:ext uri="{BB962C8B-B14F-4D97-AF65-F5344CB8AC3E}">
        <p14:creationId xmlns:p14="http://schemas.microsoft.com/office/powerpoint/2010/main" val="3303166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5088CE-7F41-A9AC-F556-9CA12B7875CA}"/>
              </a:ext>
            </a:extLst>
          </p:cNvPr>
          <p:cNvSpPr>
            <a:spLocks noGrp="1"/>
          </p:cNvSpPr>
          <p:nvPr>
            <p:ph type="title"/>
          </p:nvPr>
        </p:nvSpPr>
        <p:spPr/>
        <p:txBody>
          <a:bodyPr>
            <a:normAutofit fontScale="90000"/>
          </a:bodyPr>
          <a:lstStyle/>
          <a:p>
            <a:r>
              <a:rPr lang="pl-PL" dirty="0"/>
              <a:t>Ograniczenia pracy w godzinach nadliczbowych </a:t>
            </a:r>
          </a:p>
        </p:txBody>
      </p:sp>
      <p:sp>
        <p:nvSpPr>
          <p:cNvPr id="3" name="Symbol zastępczy zawartości 2">
            <a:extLst>
              <a:ext uri="{FF2B5EF4-FFF2-40B4-BE49-F238E27FC236}">
                <a16:creationId xmlns:a16="http://schemas.microsoft.com/office/drawing/2014/main" id="{1311CDF4-0AF7-8C85-23E3-6D16471ADBF7}"/>
              </a:ext>
            </a:extLst>
          </p:cNvPr>
          <p:cNvSpPr>
            <a:spLocks noGrp="1"/>
          </p:cNvSpPr>
          <p:nvPr>
            <p:ph idx="1"/>
          </p:nvPr>
        </p:nvSpPr>
        <p:spPr/>
        <p:txBody>
          <a:bodyPr>
            <a:normAutofit/>
          </a:bodyPr>
          <a:lstStyle/>
          <a:p>
            <a:pPr algn="just">
              <a:lnSpc>
                <a:spcPct val="150000"/>
              </a:lnSpc>
            </a:pPr>
            <a:r>
              <a:rPr lang="pl-PL" sz="2800" dirty="0"/>
              <a:t>1. Limity pracy w godzinach nadliczbowych ze względu.</a:t>
            </a:r>
          </a:p>
          <a:p>
            <a:pPr algn="just">
              <a:lnSpc>
                <a:spcPct val="150000"/>
              </a:lnSpc>
            </a:pPr>
            <a:r>
              <a:rPr lang="pl-PL" sz="2800" dirty="0"/>
              <a:t>2. Względne i bezwzględne zakazy pracy w godzinach nadliczbowych. </a:t>
            </a:r>
          </a:p>
        </p:txBody>
      </p:sp>
      <p:sp>
        <p:nvSpPr>
          <p:cNvPr id="4" name="Symbol zastępczy numeru slajdu 3">
            <a:extLst>
              <a:ext uri="{FF2B5EF4-FFF2-40B4-BE49-F238E27FC236}">
                <a16:creationId xmlns:a16="http://schemas.microsoft.com/office/drawing/2014/main" id="{438673B0-F803-1DA1-8EF1-02B53A96F1BE}"/>
              </a:ext>
            </a:extLst>
          </p:cNvPr>
          <p:cNvSpPr>
            <a:spLocks noGrp="1"/>
          </p:cNvSpPr>
          <p:nvPr>
            <p:ph type="sldNum" sz="quarter" idx="12"/>
          </p:nvPr>
        </p:nvSpPr>
        <p:spPr/>
        <p:txBody>
          <a:bodyPr/>
          <a:lstStyle/>
          <a:p>
            <a:fld id="{E97799C9-84D9-46D2-A11E-BCF8A720529D}" type="slidenum">
              <a:rPr lang="en-US" smtClean="0"/>
              <a:t>35</a:t>
            </a:fld>
            <a:endParaRPr lang="en-US" dirty="0"/>
          </a:p>
        </p:txBody>
      </p:sp>
    </p:spTree>
    <p:extLst>
      <p:ext uri="{BB962C8B-B14F-4D97-AF65-F5344CB8AC3E}">
        <p14:creationId xmlns:p14="http://schemas.microsoft.com/office/powerpoint/2010/main" val="2276261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B05C236-E6FB-E6B7-63D0-72281A5E922C}"/>
              </a:ext>
            </a:extLst>
          </p:cNvPr>
          <p:cNvSpPr>
            <a:spLocks noGrp="1"/>
          </p:cNvSpPr>
          <p:nvPr>
            <p:ph type="title"/>
          </p:nvPr>
        </p:nvSpPr>
        <p:spPr/>
        <p:txBody>
          <a:bodyPr>
            <a:normAutofit fontScale="90000"/>
          </a:bodyPr>
          <a:lstStyle/>
          <a:p>
            <a:r>
              <a:rPr lang="pl-PL" dirty="0"/>
              <a:t>Rekompensowanie pracy w godzinach nadliczbowych</a:t>
            </a:r>
          </a:p>
        </p:txBody>
      </p:sp>
      <p:sp>
        <p:nvSpPr>
          <p:cNvPr id="3" name="Symbol zastępczy zawartości 2">
            <a:extLst>
              <a:ext uri="{FF2B5EF4-FFF2-40B4-BE49-F238E27FC236}">
                <a16:creationId xmlns:a16="http://schemas.microsoft.com/office/drawing/2014/main" id="{82BE9510-6CC9-1CBB-8A75-B3E444167B5E}"/>
              </a:ext>
            </a:extLst>
          </p:cNvPr>
          <p:cNvSpPr>
            <a:spLocks noGrp="1"/>
          </p:cNvSpPr>
          <p:nvPr>
            <p:ph idx="1"/>
          </p:nvPr>
        </p:nvSpPr>
        <p:spPr/>
        <p:txBody>
          <a:bodyPr>
            <a:normAutofit/>
          </a:bodyPr>
          <a:lstStyle/>
          <a:p>
            <a:r>
              <a:rPr lang="pl-PL" sz="3600" dirty="0"/>
              <a:t>1. wynagrodzenie </a:t>
            </a:r>
          </a:p>
          <a:p>
            <a:r>
              <a:rPr lang="pl-PL" sz="3600" dirty="0"/>
              <a:t>2. czas wolny </a:t>
            </a:r>
          </a:p>
        </p:txBody>
      </p:sp>
      <p:sp>
        <p:nvSpPr>
          <p:cNvPr id="4" name="Symbol zastępczy numeru slajdu 3">
            <a:extLst>
              <a:ext uri="{FF2B5EF4-FFF2-40B4-BE49-F238E27FC236}">
                <a16:creationId xmlns:a16="http://schemas.microsoft.com/office/drawing/2014/main" id="{96D8BA61-EDC4-74EC-52A1-C77C16C2FC78}"/>
              </a:ext>
            </a:extLst>
          </p:cNvPr>
          <p:cNvSpPr>
            <a:spLocks noGrp="1"/>
          </p:cNvSpPr>
          <p:nvPr>
            <p:ph type="sldNum" sz="quarter" idx="12"/>
          </p:nvPr>
        </p:nvSpPr>
        <p:spPr/>
        <p:txBody>
          <a:bodyPr/>
          <a:lstStyle/>
          <a:p>
            <a:fld id="{E97799C9-84D9-46D2-A11E-BCF8A720529D}" type="slidenum">
              <a:rPr lang="en-US" smtClean="0"/>
              <a:t>36</a:t>
            </a:fld>
            <a:endParaRPr lang="en-US" dirty="0"/>
          </a:p>
        </p:txBody>
      </p:sp>
    </p:spTree>
    <p:extLst>
      <p:ext uri="{BB962C8B-B14F-4D97-AF65-F5344CB8AC3E}">
        <p14:creationId xmlns:p14="http://schemas.microsoft.com/office/powerpoint/2010/main" val="2153878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C280F-263E-1069-9C69-68763DCB501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E5EA88CA-502E-0C04-DBE1-139B245DD0E3}"/>
              </a:ext>
            </a:extLst>
          </p:cNvPr>
          <p:cNvSpPr>
            <a:spLocks noGrp="1"/>
          </p:cNvSpPr>
          <p:nvPr>
            <p:ph type="title"/>
          </p:nvPr>
        </p:nvSpPr>
        <p:spPr/>
        <p:txBody>
          <a:bodyPr>
            <a:normAutofit fontScale="90000"/>
          </a:bodyPr>
          <a:lstStyle/>
          <a:p>
            <a:r>
              <a:rPr lang="pl-PL" dirty="0"/>
              <a:t>W jaki sposób ewaluacja jakości działalności naukowej wpływa na sytuację pracowników?</a:t>
            </a:r>
          </a:p>
        </p:txBody>
      </p:sp>
      <p:sp>
        <p:nvSpPr>
          <p:cNvPr id="3" name="Symbol zastępczy tekstu 2">
            <a:extLst>
              <a:ext uri="{FF2B5EF4-FFF2-40B4-BE49-F238E27FC236}">
                <a16:creationId xmlns:a16="http://schemas.microsoft.com/office/drawing/2014/main" id="{5D04B7A0-6E2D-589D-2C84-A9B4B285C242}"/>
              </a:ext>
            </a:extLst>
          </p:cNvPr>
          <p:cNvSpPr>
            <a:spLocks noGrp="1"/>
          </p:cNvSpPr>
          <p:nvPr>
            <p:ph type="body" idx="1"/>
          </p:nvPr>
        </p:nvSpPr>
        <p:spPr/>
        <p:txBody>
          <a:bodyPr>
            <a:normAutofit/>
          </a:bodyPr>
          <a:lstStyle/>
          <a:p>
            <a:r>
              <a:rPr lang="pl-PL" sz="4000" b="1" dirty="0"/>
              <a:t>Nauczyciele akademiccy </a:t>
            </a:r>
          </a:p>
        </p:txBody>
      </p:sp>
      <p:sp>
        <p:nvSpPr>
          <p:cNvPr id="4" name="Symbol zastępczy numeru slajdu 3">
            <a:extLst>
              <a:ext uri="{FF2B5EF4-FFF2-40B4-BE49-F238E27FC236}">
                <a16:creationId xmlns:a16="http://schemas.microsoft.com/office/drawing/2014/main" id="{BD9E9EC6-AF3D-8F91-1C73-07BBF09F2F94}"/>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1630126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E38BACD-CF51-CECE-A290-3B1471158BF4}"/>
              </a:ext>
            </a:extLst>
          </p:cNvPr>
          <p:cNvSpPr>
            <a:spLocks noGrp="1"/>
          </p:cNvSpPr>
          <p:nvPr>
            <p:ph type="title"/>
          </p:nvPr>
        </p:nvSpPr>
        <p:spPr/>
        <p:txBody>
          <a:bodyPr/>
          <a:lstStyle/>
          <a:p>
            <a:r>
              <a:rPr lang="pl-PL" dirty="0"/>
              <a:t>Nauczyciele akademiccy </a:t>
            </a:r>
          </a:p>
        </p:txBody>
      </p:sp>
      <p:graphicFrame>
        <p:nvGraphicFramePr>
          <p:cNvPr id="5" name="Symbol zastępczy zawartości 4">
            <a:extLst>
              <a:ext uri="{FF2B5EF4-FFF2-40B4-BE49-F238E27FC236}">
                <a16:creationId xmlns:a16="http://schemas.microsoft.com/office/drawing/2014/main" id="{E4E6FC79-F3A4-53DF-5100-9B81E6D261CE}"/>
              </a:ext>
            </a:extLst>
          </p:cNvPr>
          <p:cNvGraphicFramePr>
            <a:graphicFrameLocks noGrp="1"/>
          </p:cNvGraphicFramePr>
          <p:nvPr>
            <p:ph idx="1"/>
            <p:extLst>
              <p:ext uri="{D42A27DB-BD31-4B8C-83A1-F6EECF244321}">
                <p14:modId xmlns:p14="http://schemas.microsoft.com/office/powerpoint/2010/main" val="2891411081"/>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ymbol zastępczy numeru slajdu 3">
            <a:extLst>
              <a:ext uri="{FF2B5EF4-FFF2-40B4-BE49-F238E27FC236}">
                <a16:creationId xmlns:a16="http://schemas.microsoft.com/office/drawing/2014/main" id="{F95BB110-E232-D1D0-6AFF-483A2FEFAFFE}"/>
              </a:ext>
            </a:extLst>
          </p:cNvPr>
          <p:cNvSpPr>
            <a:spLocks noGrp="1"/>
          </p:cNvSpPr>
          <p:nvPr>
            <p:ph type="sldNum" sz="quarter" idx="12"/>
          </p:nvPr>
        </p:nvSpPr>
        <p:spPr/>
        <p:txBody>
          <a:bodyPr/>
          <a:lstStyle/>
          <a:p>
            <a:fld id="{E97799C9-84D9-46D2-A11E-BCF8A720529D}" type="slidenum">
              <a:rPr lang="en-US" smtClean="0"/>
              <a:t>38</a:t>
            </a:fld>
            <a:endParaRPr lang="en-US" dirty="0"/>
          </a:p>
        </p:txBody>
      </p:sp>
    </p:spTree>
    <p:extLst>
      <p:ext uri="{BB962C8B-B14F-4D97-AF65-F5344CB8AC3E}">
        <p14:creationId xmlns:p14="http://schemas.microsoft.com/office/powerpoint/2010/main" val="3959156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551F37-EBDF-88D8-3897-CD0509F98B3F}"/>
              </a:ext>
            </a:extLst>
          </p:cNvPr>
          <p:cNvSpPr>
            <a:spLocks noGrp="1"/>
          </p:cNvSpPr>
          <p:nvPr>
            <p:ph type="title"/>
          </p:nvPr>
        </p:nvSpPr>
        <p:spPr/>
        <p:txBody>
          <a:bodyPr>
            <a:normAutofit fontScale="90000"/>
          </a:bodyPr>
          <a:lstStyle/>
          <a:p>
            <a:r>
              <a:rPr lang="pl-PL" dirty="0"/>
              <a:t>Podstawowe obowiązki nauczycieli akademickich – art. 115 </a:t>
            </a:r>
            <a:r>
              <a:rPr lang="pl-PL" dirty="0" err="1"/>
              <a:t>P.sz.w</a:t>
            </a:r>
            <a:r>
              <a:rPr lang="pl-PL" dirty="0"/>
              <a:t>.</a:t>
            </a:r>
          </a:p>
        </p:txBody>
      </p:sp>
      <p:graphicFrame>
        <p:nvGraphicFramePr>
          <p:cNvPr id="5" name="Symbol zastępczy zawartości 4">
            <a:extLst>
              <a:ext uri="{FF2B5EF4-FFF2-40B4-BE49-F238E27FC236}">
                <a16:creationId xmlns:a16="http://schemas.microsoft.com/office/drawing/2014/main" id="{AC50DA01-5F00-77C8-5611-D5E2E5B35193}"/>
              </a:ext>
            </a:extLst>
          </p:cNvPr>
          <p:cNvGraphicFramePr>
            <a:graphicFrameLocks noGrp="1"/>
          </p:cNvGraphicFramePr>
          <p:nvPr>
            <p:ph idx="1"/>
            <p:extLst>
              <p:ext uri="{D42A27DB-BD31-4B8C-83A1-F6EECF244321}">
                <p14:modId xmlns:p14="http://schemas.microsoft.com/office/powerpoint/2010/main" val="746482501"/>
              </p:ext>
            </p:extLst>
          </p:nvPr>
        </p:nvGraphicFramePr>
        <p:xfrm>
          <a:off x="410966" y="2424701"/>
          <a:ext cx="11322121" cy="4247561"/>
        </p:xfrm>
        <a:graphic>
          <a:graphicData uri="http://schemas.openxmlformats.org/drawingml/2006/table">
            <a:tbl>
              <a:tblPr firstRow="1" bandRow="1">
                <a:tableStyleId>{D113A9D2-9D6B-4929-AA2D-F23B5EE8CBE7}</a:tableStyleId>
              </a:tblPr>
              <a:tblGrid>
                <a:gridCol w="2238838">
                  <a:extLst>
                    <a:ext uri="{9D8B030D-6E8A-4147-A177-3AD203B41FA5}">
                      <a16:colId xmlns:a16="http://schemas.microsoft.com/office/drawing/2014/main" val="3691438537"/>
                    </a:ext>
                  </a:extLst>
                </a:gridCol>
                <a:gridCol w="4554436">
                  <a:extLst>
                    <a:ext uri="{9D8B030D-6E8A-4147-A177-3AD203B41FA5}">
                      <a16:colId xmlns:a16="http://schemas.microsoft.com/office/drawing/2014/main" val="2613075250"/>
                    </a:ext>
                  </a:extLst>
                </a:gridCol>
                <a:gridCol w="2253642">
                  <a:extLst>
                    <a:ext uri="{9D8B030D-6E8A-4147-A177-3AD203B41FA5}">
                      <a16:colId xmlns:a16="http://schemas.microsoft.com/office/drawing/2014/main" val="614322796"/>
                    </a:ext>
                  </a:extLst>
                </a:gridCol>
                <a:gridCol w="2275205">
                  <a:extLst>
                    <a:ext uri="{9D8B030D-6E8A-4147-A177-3AD203B41FA5}">
                      <a16:colId xmlns:a16="http://schemas.microsoft.com/office/drawing/2014/main" val="1611560127"/>
                    </a:ext>
                  </a:extLst>
                </a:gridCol>
              </a:tblGrid>
              <a:tr h="151024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l-PL" sz="2000" b="1" dirty="0">
                          <a:solidFill>
                            <a:srgbClr val="C00000"/>
                          </a:solidFill>
                        </a:rPr>
                        <a:t>Pracownicy dydaktyczni </a:t>
                      </a:r>
                    </a:p>
                    <a:p>
                      <a:endParaRPr lang="pl-PL" sz="2000" dirty="0"/>
                    </a:p>
                  </a:txBody>
                  <a:tcPr/>
                </a:tc>
                <a:tc>
                  <a:txBody>
                    <a:bodyPr/>
                    <a:lstStyle/>
                    <a:p>
                      <a:r>
                        <a:rPr lang="pl-PL" sz="1800" b="1" i="0" kern="1200" dirty="0">
                          <a:solidFill>
                            <a:schemeClr val="lt1"/>
                          </a:solidFill>
                          <a:effectLst/>
                          <a:latin typeface="+mn-lt"/>
                          <a:ea typeface="+mn-ea"/>
                          <a:cs typeface="+mn-cs"/>
                        </a:rPr>
                        <a:t>kształcenie i wychowywanie studentów lub uczestniczenie w kształceniu doktorantów</a:t>
                      </a:r>
                      <a:endParaRPr lang="pl-PL" b="1" dirty="0"/>
                    </a:p>
                  </a:txBody>
                  <a:tcPr/>
                </a:tc>
                <a:tc rowSpan="3">
                  <a:txBody>
                    <a:bodyPr/>
                    <a:lstStyle/>
                    <a:p>
                      <a:endParaRPr lang="pl-PL" sz="2000" b="1" i="0" kern="1200" dirty="0">
                        <a:solidFill>
                          <a:schemeClr val="lt1"/>
                        </a:solidFill>
                        <a:effectLst/>
                        <a:latin typeface="+mn-lt"/>
                        <a:ea typeface="+mn-ea"/>
                        <a:cs typeface="+mn-cs"/>
                      </a:endParaRPr>
                    </a:p>
                    <a:p>
                      <a:endParaRPr lang="pl-PL" sz="2000" b="1" i="0" kern="1200" dirty="0">
                        <a:solidFill>
                          <a:schemeClr val="lt1"/>
                        </a:solidFill>
                        <a:effectLst/>
                        <a:latin typeface="+mn-lt"/>
                        <a:ea typeface="+mn-ea"/>
                        <a:cs typeface="+mn-cs"/>
                      </a:endParaRPr>
                    </a:p>
                    <a:p>
                      <a:endParaRPr lang="pl-PL" sz="2000" b="1" i="0" kern="1200" dirty="0">
                        <a:solidFill>
                          <a:schemeClr val="lt1"/>
                        </a:solidFill>
                        <a:effectLst/>
                        <a:latin typeface="+mn-lt"/>
                        <a:ea typeface="+mn-ea"/>
                        <a:cs typeface="+mn-cs"/>
                      </a:endParaRPr>
                    </a:p>
                    <a:p>
                      <a:endParaRPr lang="pl-PL" sz="2000" b="1" i="0" kern="1200" dirty="0">
                        <a:solidFill>
                          <a:schemeClr val="lt1"/>
                        </a:solidFill>
                        <a:effectLst/>
                        <a:latin typeface="+mn-lt"/>
                        <a:ea typeface="+mn-ea"/>
                        <a:cs typeface="+mn-cs"/>
                      </a:endParaRPr>
                    </a:p>
                    <a:p>
                      <a:r>
                        <a:rPr lang="pl-PL" sz="2000" b="1" i="0" kern="1200" dirty="0">
                          <a:solidFill>
                            <a:schemeClr val="lt1"/>
                          </a:solidFill>
                          <a:effectLst/>
                          <a:latin typeface="+mn-lt"/>
                          <a:ea typeface="+mn-ea"/>
                          <a:cs typeface="+mn-cs"/>
                        </a:rPr>
                        <a:t>uczestniczenie w pracach organizacyjnych na rzecz uczelni</a:t>
                      </a:r>
                      <a:endParaRPr lang="pl-PL" sz="2000" b="1" dirty="0"/>
                    </a:p>
                  </a:txBody>
                  <a:tcPr>
                    <a:solidFill>
                      <a:srgbClr val="00B050"/>
                    </a:solidFill>
                  </a:tcPr>
                </a:tc>
                <a:tc rowSpan="3">
                  <a:txBody>
                    <a:bodyPr/>
                    <a:lstStyle/>
                    <a:p>
                      <a:endParaRPr lang="pl-PL" sz="2000" b="1" i="0" kern="1200" dirty="0">
                        <a:solidFill>
                          <a:schemeClr val="lt1"/>
                        </a:solidFill>
                        <a:effectLst/>
                        <a:latin typeface="+mn-lt"/>
                        <a:ea typeface="+mn-ea"/>
                        <a:cs typeface="+mn-cs"/>
                      </a:endParaRPr>
                    </a:p>
                    <a:p>
                      <a:endParaRPr lang="pl-PL" sz="2000" b="1" i="0" kern="1200" dirty="0">
                        <a:solidFill>
                          <a:schemeClr val="lt1"/>
                        </a:solidFill>
                        <a:effectLst/>
                        <a:latin typeface="+mn-lt"/>
                        <a:ea typeface="+mn-ea"/>
                        <a:cs typeface="+mn-cs"/>
                      </a:endParaRPr>
                    </a:p>
                    <a:p>
                      <a:endParaRPr lang="pl-PL" sz="2000" b="1" i="0" kern="1200" dirty="0">
                        <a:solidFill>
                          <a:schemeClr val="lt1"/>
                        </a:solidFill>
                        <a:effectLst/>
                        <a:latin typeface="+mn-lt"/>
                        <a:ea typeface="+mn-ea"/>
                        <a:cs typeface="+mn-cs"/>
                      </a:endParaRPr>
                    </a:p>
                    <a:p>
                      <a:endParaRPr lang="pl-PL" sz="2000" b="1" i="0" kern="1200" dirty="0">
                        <a:solidFill>
                          <a:schemeClr val="lt1"/>
                        </a:solidFill>
                        <a:effectLst/>
                        <a:latin typeface="+mn-lt"/>
                        <a:ea typeface="+mn-ea"/>
                        <a:cs typeface="+mn-cs"/>
                      </a:endParaRPr>
                    </a:p>
                    <a:p>
                      <a:r>
                        <a:rPr lang="pl-PL" sz="2000" b="1" i="0" kern="1200" dirty="0">
                          <a:solidFill>
                            <a:schemeClr val="lt1"/>
                          </a:solidFill>
                          <a:effectLst/>
                          <a:latin typeface="+mn-lt"/>
                          <a:ea typeface="+mn-ea"/>
                          <a:cs typeface="+mn-cs"/>
                        </a:rPr>
                        <a:t>stałe podnoszenie kompetencji zawodowych</a:t>
                      </a:r>
                      <a:endParaRPr lang="pl-PL" sz="2000" b="1" dirty="0"/>
                    </a:p>
                  </a:txBody>
                  <a:tcPr>
                    <a:solidFill>
                      <a:schemeClr val="accent4">
                        <a:lumMod val="50000"/>
                      </a:schemeClr>
                    </a:solidFill>
                  </a:tcPr>
                </a:tc>
                <a:extLst>
                  <a:ext uri="{0D108BD9-81ED-4DB2-BD59-A6C34878D82A}">
                    <a16:rowId xmlns:a16="http://schemas.microsoft.com/office/drawing/2014/main" val="2451573242"/>
                  </a:ext>
                </a:extLst>
              </a:tr>
              <a:tr h="12270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l-PL" sz="2000" b="1" dirty="0">
                          <a:solidFill>
                            <a:srgbClr val="00B0F0"/>
                          </a:solidFill>
                        </a:rPr>
                        <a:t>Pracownicy badawczy </a:t>
                      </a:r>
                    </a:p>
                    <a:p>
                      <a:endParaRPr lang="pl-PL" sz="2000" dirty="0"/>
                    </a:p>
                  </a:txBody>
                  <a:tcPr>
                    <a:solidFill>
                      <a:srgbClr val="002060"/>
                    </a:solidFill>
                  </a:tcPr>
                </a:tc>
                <a:tc>
                  <a:txBody>
                    <a:bodyPr/>
                    <a:lstStyle/>
                    <a:p>
                      <a:r>
                        <a:rPr lang="pl-PL" sz="1800" b="1" i="0" kern="1200" dirty="0">
                          <a:solidFill>
                            <a:schemeClr val="lt1"/>
                          </a:solidFill>
                          <a:effectLst/>
                          <a:latin typeface="+mn-lt"/>
                          <a:ea typeface="+mn-ea"/>
                          <a:cs typeface="+mn-cs"/>
                        </a:rPr>
                        <a:t>prowadzenie działalności naukowej lub uczestniczenie w kształceniu doktorantów</a:t>
                      </a:r>
                      <a:endParaRPr lang="pl-PL" b="1" dirty="0"/>
                    </a:p>
                  </a:txBody>
                  <a:tcPr>
                    <a:solidFill>
                      <a:srgbClr val="002060"/>
                    </a:solidFill>
                  </a:tcPr>
                </a:tc>
                <a:tc vMerge="1">
                  <a:txBody>
                    <a:bodyPr/>
                    <a:lstStyle/>
                    <a:p>
                      <a:endParaRPr lang="pl-PL" dirty="0"/>
                    </a:p>
                  </a:txBody>
                  <a:tcPr>
                    <a:solidFill>
                      <a:schemeClr val="accent2">
                        <a:lumMod val="50000"/>
                        <a:alpha val="20000"/>
                      </a:schemeClr>
                    </a:solidFill>
                  </a:tcPr>
                </a:tc>
                <a:tc vMerge="1">
                  <a:txBody>
                    <a:bodyPr/>
                    <a:lstStyle/>
                    <a:p>
                      <a:endParaRPr lang="pl-PL" dirty="0"/>
                    </a:p>
                  </a:txBody>
                  <a:tcPr>
                    <a:solidFill>
                      <a:schemeClr val="accent2">
                        <a:lumMod val="50000"/>
                        <a:alpha val="20000"/>
                      </a:schemeClr>
                    </a:solidFill>
                  </a:tcPr>
                </a:tc>
                <a:extLst>
                  <a:ext uri="{0D108BD9-81ED-4DB2-BD59-A6C34878D82A}">
                    <a16:rowId xmlns:a16="http://schemas.microsoft.com/office/drawing/2014/main" val="2336444487"/>
                  </a:ext>
                </a:extLst>
              </a:tr>
              <a:tr h="151024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l-PL" sz="2000" b="1">
                          <a:solidFill>
                            <a:srgbClr val="00B0F0"/>
                          </a:solidFill>
                        </a:rPr>
                        <a:t>Pracownicy badawczo-dydaktyczni </a:t>
                      </a:r>
                      <a:endParaRPr lang="pl-PL" sz="2000" b="1" dirty="0">
                        <a:solidFill>
                          <a:srgbClr val="00B0F0"/>
                        </a:solidFill>
                      </a:endParaRPr>
                    </a:p>
                    <a:p>
                      <a:endParaRPr lang="pl-PL" sz="2000" dirty="0"/>
                    </a:p>
                  </a:txBody>
                  <a:tcPr>
                    <a:solidFill>
                      <a:srgbClr val="002060"/>
                    </a:solidFill>
                  </a:tcPr>
                </a:tc>
                <a:tc>
                  <a:txBody>
                    <a:bodyPr/>
                    <a:lstStyle/>
                    <a:p>
                      <a:r>
                        <a:rPr lang="pl-PL" sz="1800" b="1" i="0" kern="1200" dirty="0">
                          <a:solidFill>
                            <a:schemeClr val="lt1"/>
                          </a:solidFill>
                          <a:effectLst/>
                          <a:latin typeface="+mn-lt"/>
                          <a:ea typeface="+mn-ea"/>
                          <a:cs typeface="+mn-cs"/>
                        </a:rPr>
                        <a:t>prowadzenie działalności naukowej, kształcenie i wychowywanie studentów lub uczestniczenie w kształceniu doktorantów</a:t>
                      </a:r>
                      <a:endParaRPr lang="pl-PL" b="1" dirty="0"/>
                    </a:p>
                  </a:txBody>
                  <a:tcPr>
                    <a:solidFill>
                      <a:srgbClr val="002060"/>
                    </a:solidFill>
                  </a:tcPr>
                </a:tc>
                <a:tc vMerge="1">
                  <a:txBody>
                    <a:bodyPr/>
                    <a:lstStyle/>
                    <a:p>
                      <a:endParaRPr lang="pl-PL" dirty="0"/>
                    </a:p>
                  </a:txBody>
                  <a:tcPr>
                    <a:solidFill>
                      <a:schemeClr val="accent3">
                        <a:lumMod val="50000"/>
                      </a:schemeClr>
                    </a:solidFill>
                  </a:tcPr>
                </a:tc>
                <a:tc vMerge="1">
                  <a:txBody>
                    <a:bodyPr/>
                    <a:lstStyle/>
                    <a:p>
                      <a:endParaRPr lang="pl-PL" dirty="0"/>
                    </a:p>
                  </a:txBody>
                  <a:tcPr>
                    <a:solidFill>
                      <a:schemeClr val="accent3">
                        <a:lumMod val="50000"/>
                      </a:schemeClr>
                    </a:solidFill>
                  </a:tcPr>
                </a:tc>
                <a:extLst>
                  <a:ext uri="{0D108BD9-81ED-4DB2-BD59-A6C34878D82A}">
                    <a16:rowId xmlns:a16="http://schemas.microsoft.com/office/drawing/2014/main" val="1739046461"/>
                  </a:ext>
                </a:extLst>
              </a:tr>
            </a:tbl>
          </a:graphicData>
        </a:graphic>
      </p:graphicFrame>
      <p:sp>
        <p:nvSpPr>
          <p:cNvPr id="4" name="Symbol zastępczy numeru slajdu 3">
            <a:extLst>
              <a:ext uri="{FF2B5EF4-FFF2-40B4-BE49-F238E27FC236}">
                <a16:creationId xmlns:a16="http://schemas.microsoft.com/office/drawing/2014/main" id="{BDE9A888-B37F-0075-918C-0C0AEEC198A2}"/>
              </a:ext>
            </a:extLst>
          </p:cNvPr>
          <p:cNvSpPr>
            <a:spLocks noGrp="1"/>
          </p:cNvSpPr>
          <p:nvPr>
            <p:ph type="sldNum" sz="quarter" idx="12"/>
          </p:nvPr>
        </p:nvSpPr>
        <p:spPr/>
        <p:txBody>
          <a:bodyPr/>
          <a:lstStyle/>
          <a:p>
            <a:fld id="{E97799C9-84D9-46D2-A11E-BCF8A720529D}" type="slidenum">
              <a:rPr lang="en-US" smtClean="0"/>
              <a:t>39</a:t>
            </a:fld>
            <a:endParaRPr lang="en-US" dirty="0"/>
          </a:p>
        </p:txBody>
      </p:sp>
    </p:spTree>
    <p:extLst>
      <p:ext uri="{BB962C8B-B14F-4D97-AF65-F5344CB8AC3E}">
        <p14:creationId xmlns:p14="http://schemas.microsoft.com/office/powerpoint/2010/main" val="369162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6923594-7C15-0EA3-8A8E-E3B658980A24}"/>
              </a:ext>
            </a:extLst>
          </p:cNvPr>
          <p:cNvSpPr>
            <a:spLocks noGrp="1"/>
          </p:cNvSpPr>
          <p:nvPr>
            <p:ph type="title"/>
          </p:nvPr>
        </p:nvSpPr>
        <p:spPr/>
        <p:txBody>
          <a:bodyPr>
            <a:normAutofit fontScale="90000"/>
          </a:bodyPr>
          <a:lstStyle/>
          <a:p>
            <a:r>
              <a:rPr lang="pl-PL" dirty="0"/>
              <a:t>W jaki sposób ewaluacja wpływa na stosunki pracy pracowników uczelni? </a:t>
            </a:r>
          </a:p>
        </p:txBody>
      </p:sp>
      <p:graphicFrame>
        <p:nvGraphicFramePr>
          <p:cNvPr id="7" name="Symbol zastępczy zawartości 6">
            <a:extLst>
              <a:ext uri="{FF2B5EF4-FFF2-40B4-BE49-F238E27FC236}">
                <a16:creationId xmlns:a16="http://schemas.microsoft.com/office/drawing/2014/main" id="{5109BC6E-97EA-D2BB-A114-C6CBB2FA25B2}"/>
              </a:ext>
            </a:extLst>
          </p:cNvPr>
          <p:cNvGraphicFramePr>
            <a:graphicFrameLocks noGrp="1"/>
          </p:cNvGraphicFramePr>
          <p:nvPr>
            <p:ph sz="half" idx="1"/>
            <p:extLst>
              <p:ext uri="{D42A27DB-BD31-4B8C-83A1-F6EECF244321}">
                <p14:modId xmlns:p14="http://schemas.microsoft.com/office/powerpoint/2010/main" val="2325917456"/>
              </p:ext>
            </p:extLst>
          </p:nvPr>
        </p:nvGraphicFramePr>
        <p:xfrm>
          <a:off x="1298575" y="2560638"/>
          <a:ext cx="4718050" cy="3309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ymbol zastępczy numeru slajdu 4">
            <a:extLst>
              <a:ext uri="{FF2B5EF4-FFF2-40B4-BE49-F238E27FC236}">
                <a16:creationId xmlns:a16="http://schemas.microsoft.com/office/drawing/2014/main" id="{9026E5C1-65CB-4196-0253-2BDCFF446BC0}"/>
              </a:ext>
            </a:extLst>
          </p:cNvPr>
          <p:cNvSpPr>
            <a:spLocks noGrp="1"/>
          </p:cNvSpPr>
          <p:nvPr>
            <p:ph type="sldNum" sz="quarter" idx="12"/>
          </p:nvPr>
        </p:nvSpPr>
        <p:spPr/>
        <p:txBody>
          <a:bodyPr/>
          <a:lstStyle/>
          <a:p>
            <a:fld id="{5D84065D-F351-4B03-BD91-D8A6B8D4B362}" type="slidenum">
              <a:rPr lang="en-US" smtClean="0"/>
              <a:t>4</a:t>
            </a:fld>
            <a:endParaRPr lang="en-US" dirty="0"/>
          </a:p>
        </p:txBody>
      </p:sp>
      <p:graphicFrame>
        <p:nvGraphicFramePr>
          <p:cNvPr id="6" name="Symbol zastępczy zawartości 5">
            <a:extLst>
              <a:ext uri="{FF2B5EF4-FFF2-40B4-BE49-F238E27FC236}">
                <a16:creationId xmlns:a16="http://schemas.microsoft.com/office/drawing/2014/main" id="{F1CC291B-244A-243B-1B3C-16D008D5F224}"/>
              </a:ext>
            </a:extLst>
          </p:cNvPr>
          <p:cNvGraphicFramePr>
            <a:graphicFrameLocks noGrp="1"/>
          </p:cNvGraphicFramePr>
          <p:nvPr>
            <p:ph sz="half" idx="2"/>
            <p:extLst>
              <p:ext uri="{D42A27DB-BD31-4B8C-83A1-F6EECF244321}">
                <p14:modId xmlns:p14="http://schemas.microsoft.com/office/powerpoint/2010/main" val="523428856"/>
              </p:ext>
            </p:extLst>
          </p:nvPr>
        </p:nvGraphicFramePr>
        <p:xfrm>
          <a:off x="6181725" y="2560638"/>
          <a:ext cx="4718050" cy="33099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39347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8BA2B2-C517-A16A-9F59-2448F0F5408D}"/>
              </a:ext>
            </a:extLst>
          </p:cNvPr>
          <p:cNvSpPr>
            <a:spLocks noGrp="1"/>
          </p:cNvSpPr>
          <p:nvPr>
            <p:ph type="title"/>
          </p:nvPr>
        </p:nvSpPr>
        <p:spPr/>
        <p:txBody>
          <a:bodyPr>
            <a:noAutofit/>
          </a:bodyPr>
          <a:lstStyle/>
          <a:p>
            <a:r>
              <a:rPr lang="pl-PL" sz="2000" dirty="0"/>
              <a:t>Wyrok</a:t>
            </a:r>
            <a:br>
              <a:rPr lang="pl-PL" sz="2000" dirty="0"/>
            </a:br>
            <a:r>
              <a:rPr lang="pl-PL" sz="2000" dirty="0"/>
              <a:t>Sądu Okręgowego w Lublinie - VIII Wydział Pracy i Ubezpieczeń Społecznych</a:t>
            </a:r>
            <a:br>
              <a:rPr lang="pl-PL" sz="2000" dirty="0"/>
            </a:br>
            <a:r>
              <a:rPr lang="pl-PL" sz="2000" dirty="0"/>
              <a:t>z dnia 28 października 2024 r.</a:t>
            </a:r>
            <a:br>
              <a:rPr lang="pl-PL" sz="2000" dirty="0"/>
            </a:br>
            <a:r>
              <a:rPr lang="pl-PL" sz="2000" dirty="0"/>
              <a:t>VIII Pa 54/24</a:t>
            </a:r>
          </a:p>
        </p:txBody>
      </p:sp>
      <p:sp>
        <p:nvSpPr>
          <p:cNvPr id="3" name="Symbol zastępczy zawartości 2">
            <a:extLst>
              <a:ext uri="{FF2B5EF4-FFF2-40B4-BE49-F238E27FC236}">
                <a16:creationId xmlns:a16="http://schemas.microsoft.com/office/drawing/2014/main" id="{C0FB0C65-77E5-3041-9EAC-95A598DA6CCA}"/>
              </a:ext>
            </a:extLst>
          </p:cNvPr>
          <p:cNvSpPr>
            <a:spLocks noGrp="1"/>
          </p:cNvSpPr>
          <p:nvPr>
            <p:ph idx="1"/>
          </p:nvPr>
        </p:nvSpPr>
        <p:spPr>
          <a:xfrm>
            <a:off x="863029" y="2383604"/>
            <a:ext cx="10459092" cy="3864796"/>
          </a:xfrm>
        </p:spPr>
        <p:txBody>
          <a:bodyPr>
            <a:normAutofit fontScale="92500" lnSpcReduction="20000"/>
          </a:bodyPr>
          <a:lstStyle/>
          <a:p>
            <a:pPr algn="just"/>
            <a:r>
              <a:rPr lang="pl-PL" sz="2000" dirty="0"/>
              <a:t>1. Powiązania świadczeń zdrowotnych z zadaniami dydaktycznymi i badawczymi nie można uzasadnić samą potrzebą podnoszenia kwalifikacji nauczycieli akademickich. Udzielanie tych świadczeń służy realizacji takich zadań i jest mu podporządkowane, a nie odwrotnie. Udzielanie jak największej liczby, jak najbardziej zróżnicowanych świadczeń służy rozwojowi, jednak nie oznacza to automatycznie, że służą one realizacji zadań dydaktycznych i badawczych.</a:t>
            </a:r>
          </a:p>
          <a:p>
            <a:pPr algn="just"/>
            <a:r>
              <a:rPr lang="pl-PL" sz="2000" dirty="0"/>
              <a:t>2. </a:t>
            </a:r>
            <a:r>
              <a:rPr lang="pl-PL" sz="2000" b="1" dirty="0"/>
              <a:t>Nakładanie dodatkowych obowiązków ze strony uczelni polegających wyłącznie na realizowaniu usług komercyjnych w jednostce organizacyjnej prowadzonej przez pracodawcę nie służy samoistnie podnoszeniu kompetencji zawodowych. </a:t>
            </a:r>
            <a:r>
              <a:rPr lang="pl-PL" sz="2000" dirty="0"/>
              <a:t>Nie chodzi o to, że pracodawca nie mógł wymagać od powódki zwiększania kompetencji, w tym poprzez zdobywanie umiejętności praktycznych na rynku usług stomatologicznych. Chodzi o to, że powódka była uprawniona do odmowy zawarcia umowy nakładającej na nią tego rodzaju obowiązek przekraczający wymogi ustawowe, bo bez powiązania z zadaniami dydaktycznymi lub badawczymi. Skoro zaś powódka była uprawniona do odmowy zawarcia umowy w takim kształcie, to pracodawca nie mógł z tego powodu dokonać wypowiedzenia jej umowy o pracę. Działalność legalna, w granicach prawa, nie powinna spotykać się z negatywnymi konsekwencjami prawnymi.</a:t>
            </a:r>
          </a:p>
          <a:p>
            <a:endParaRPr lang="pl-PL" dirty="0"/>
          </a:p>
        </p:txBody>
      </p:sp>
      <p:sp>
        <p:nvSpPr>
          <p:cNvPr id="4" name="Symbol zastępczy numeru slajdu 3">
            <a:extLst>
              <a:ext uri="{FF2B5EF4-FFF2-40B4-BE49-F238E27FC236}">
                <a16:creationId xmlns:a16="http://schemas.microsoft.com/office/drawing/2014/main" id="{3A99067D-2938-A79F-FD8C-EDFD21A862EC}"/>
              </a:ext>
            </a:extLst>
          </p:cNvPr>
          <p:cNvSpPr>
            <a:spLocks noGrp="1"/>
          </p:cNvSpPr>
          <p:nvPr>
            <p:ph type="sldNum" sz="quarter" idx="12"/>
          </p:nvPr>
        </p:nvSpPr>
        <p:spPr/>
        <p:txBody>
          <a:bodyPr/>
          <a:lstStyle/>
          <a:p>
            <a:fld id="{E97799C9-84D9-46D2-A11E-BCF8A720529D}" type="slidenum">
              <a:rPr lang="en-US" smtClean="0"/>
              <a:t>40</a:t>
            </a:fld>
            <a:endParaRPr lang="en-US" dirty="0"/>
          </a:p>
        </p:txBody>
      </p:sp>
    </p:spTree>
    <p:extLst>
      <p:ext uri="{BB962C8B-B14F-4D97-AF65-F5344CB8AC3E}">
        <p14:creationId xmlns:p14="http://schemas.microsoft.com/office/powerpoint/2010/main" val="895581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EBE293-3F55-8A17-AA95-9C4F68AC98DD}"/>
              </a:ext>
            </a:extLst>
          </p:cNvPr>
          <p:cNvSpPr>
            <a:spLocks noGrp="1"/>
          </p:cNvSpPr>
          <p:nvPr>
            <p:ph type="title"/>
          </p:nvPr>
        </p:nvSpPr>
        <p:spPr/>
        <p:txBody>
          <a:bodyPr/>
          <a:lstStyle/>
          <a:p>
            <a:r>
              <a:rPr lang="pl-PL" dirty="0"/>
              <a:t>Obowiązki nauczyciela </a:t>
            </a:r>
          </a:p>
        </p:txBody>
      </p:sp>
      <p:sp>
        <p:nvSpPr>
          <p:cNvPr id="3" name="Symbol zastępczy zawartości 2">
            <a:extLst>
              <a:ext uri="{FF2B5EF4-FFF2-40B4-BE49-F238E27FC236}">
                <a16:creationId xmlns:a16="http://schemas.microsoft.com/office/drawing/2014/main" id="{409CA774-4D5A-6A80-31AC-BBDAE5ED3534}"/>
              </a:ext>
            </a:extLst>
          </p:cNvPr>
          <p:cNvSpPr>
            <a:spLocks noGrp="1"/>
          </p:cNvSpPr>
          <p:nvPr>
            <p:ph idx="1"/>
          </p:nvPr>
        </p:nvSpPr>
        <p:spPr/>
        <p:txBody>
          <a:bodyPr/>
          <a:lstStyle/>
          <a:p>
            <a:pPr marL="0" indent="0">
              <a:buNone/>
            </a:pPr>
            <a:r>
              <a:rPr lang="pl-PL" b="1" dirty="0"/>
              <a:t>Art. 115 </a:t>
            </a:r>
            <a:r>
              <a:rPr lang="pl-PL" b="1" dirty="0" err="1"/>
              <a:t>P.sz.w</a:t>
            </a:r>
            <a:r>
              <a:rPr lang="pl-PL" b="1" dirty="0"/>
              <a:t>.</a:t>
            </a:r>
          </a:p>
          <a:p>
            <a:pPr marL="0" indent="0" algn="just">
              <a:lnSpc>
                <a:spcPct val="150000"/>
              </a:lnSpc>
              <a:buNone/>
            </a:pPr>
            <a:br>
              <a:rPr lang="pl-PL" dirty="0"/>
            </a:br>
            <a:r>
              <a:rPr lang="pl-PL" dirty="0"/>
              <a:t>5. Szczegółowy zakres obowiązków nauczyciela akademickiego ustala rektor.</a:t>
            </a:r>
          </a:p>
          <a:p>
            <a:pPr marL="0" indent="0" algn="just">
              <a:lnSpc>
                <a:spcPct val="150000"/>
              </a:lnSpc>
              <a:buNone/>
            </a:pPr>
            <a:r>
              <a:rPr lang="pl-PL" dirty="0"/>
              <a:t>6. Obowiązki nauczyciela akademickiego mogą być wykonywane również poza uczelnią na zasadach oraz w jednostkach określonych w regulaminie pracy.</a:t>
            </a:r>
          </a:p>
          <a:p>
            <a:endParaRPr lang="pl-PL" dirty="0"/>
          </a:p>
        </p:txBody>
      </p:sp>
      <p:sp>
        <p:nvSpPr>
          <p:cNvPr id="4" name="Symbol zastępczy numeru slajdu 3">
            <a:extLst>
              <a:ext uri="{FF2B5EF4-FFF2-40B4-BE49-F238E27FC236}">
                <a16:creationId xmlns:a16="http://schemas.microsoft.com/office/drawing/2014/main" id="{B3DDA0A1-80BE-A8B3-EF89-6AE2C86EBA7A}"/>
              </a:ext>
            </a:extLst>
          </p:cNvPr>
          <p:cNvSpPr>
            <a:spLocks noGrp="1"/>
          </p:cNvSpPr>
          <p:nvPr>
            <p:ph type="sldNum" sz="quarter" idx="12"/>
          </p:nvPr>
        </p:nvSpPr>
        <p:spPr/>
        <p:txBody>
          <a:bodyPr/>
          <a:lstStyle/>
          <a:p>
            <a:fld id="{E97799C9-84D9-46D2-A11E-BCF8A720529D}" type="slidenum">
              <a:rPr lang="en-US" smtClean="0"/>
              <a:t>41</a:t>
            </a:fld>
            <a:endParaRPr lang="en-US" dirty="0"/>
          </a:p>
        </p:txBody>
      </p:sp>
    </p:spTree>
    <p:extLst>
      <p:ext uri="{BB962C8B-B14F-4D97-AF65-F5344CB8AC3E}">
        <p14:creationId xmlns:p14="http://schemas.microsoft.com/office/powerpoint/2010/main" val="4044205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6E9557A-F0A2-3377-84B0-90C6966FE26A}"/>
              </a:ext>
            </a:extLst>
          </p:cNvPr>
          <p:cNvSpPr>
            <a:spLocks noGrp="1"/>
          </p:cNvSpPr>
          <p:nvPr>
            <p:ph type="title"/>
          </p:nvPr>
        </p:nvSpPr>
        <p:spPr/>
        <p:txBody>
          <a:bodyPr>
            <a:normAutofit fontScale="90000"/>
          </a:bodyPr>
          <a:lstStyle/>
          <a:p>
            <a:r>
              <a:rPr lang="pl-PL" dirty="0"/>
              <a:t>Obowiązki nauczyciela – możliwość realizowania poza uczelnią </a:t>
            </a:r>
          </a:p>
        </p:txBody>
      </p:sp>
      <p:sp>
        <p:nvSpPr>
          <p:cNvPr id="3" name="Symbol zastępczy zawartości 2">
            <a:extLst>
              <a:ext uri="{FF2B5EF4-FFF2-40B4-BE49-F238E27FC236}">
                <a16:creationId xmlns:a16="http://schemas.microsoft.com/office/drawing/2014/main" id="{070F09C1-730E-4BE5-462E-56C32D200775}"/>
              </a:ext>
            </a:extLst>
          </p:cNvPr>
          <p:cNvSpPr>
            <a:spLocks noGrp="1"/>
          </p:cNvSpPr>
          <p:nvPr>
            <p:ph idx="1"/>
          </p:nvPr>
        </p:nvSpPr>
        <p:spPr>
          <a:xfrm>
            <a:off x="1295401" y="2556931"/>
            <a:ext cx="9601196" cy="3535643"/>
          </a:xfrm>
        </p:spPr>
        <p:txBody>
          <a:bodyPr>
            <a:normAutofit fontScale="92500"/>
          </a:bodyPr>
          <a:lstStyle/>
          <a:p>
            <a:pPr algn="just">
              <a:lnSpc>
                <a:spcPct val="150000"/>
              </a:lnSpc>
            </a:pPr>
            <a:r>
              <a:rPr lang="pl-PL" dirty="0"/>
              <a:t>Obecna regulacja stwarza większą możliwość realizacji obowiązków poza uczelnią niż ustawa z 2005 r. </a:t>
            </a:r>
          </a:p>
          <a:p>
            <a:pPr algn="just">
              <a:lnSpc>
                <a:spcPct val="150000"/>
              </a:lnSpc>
            </a:pPr>
            <a:r>
              <a:rPr lang="pl-PL" dirty="0"/>
              <a:t>Poza uczelnią mogą być realizowane obowiązki dydaktyczne, obowiązki o charakterze naukowym i organizacyjnym. </a:t>
            </a:r>
          </a:p>
          <a:p>
            <a:pPr algn="just">
              <a:lnSpc>
                <a:spcPct val="150000"/>
              </a:lnSpc>
            </a:pPr>
            <a:r>
              <a:rPr lang="pl-PL" dirty="0"/>
              <a:t>Zasady realizacji obowiązków pracowniczych oraz jednostki poza uczelnią, w których nauczyciel akademicki może je realizować, określa regulamin pracy.</a:t>
            </a:r>
          </a:p>
          <a:p>
            <a:endParaRPr lang="pl-PL" dirty="0"/>
          </a:p>
        </p:txBody>
      </p:sp>
      <p:sp>
        <p:nvSpPr>
          <p:cNvPr id="4" name="Symbol zastępczy numeru slajdu 3">
            <a:extLst>
              <a:ext uri="{FF2B5EF4-FFF2-40B4-BE49-F238E27FC236}">
                <a16:creationId xmlns:a16="http://schemas.microsoft.com/office/drawing/2014/main" id="{C4BF0B9F-8E07-1486-733C-66B33E17BDBA}"/>
              </a:ext>
            </a:extLst>
          </p:cNvPr>
          <p:cNvSpPr>
            <a:spLocks noGrp="1"/>
          </p:cNvSpPr>
          <p:nvPr>
            <p:ph type="sldNum" sz="quarter" idx="12"/>
          </p:nvPr>
        </p:nvSpPr>
        <p:spPr/>
        <p:txBody>
          <a:bodyPr/>
          <a:lstStyle/>
          <a:p>
            <a:fld id="{E97799C9-84D9-46D2-A11E-BCF8A720529D}" type="slidenum">
              <a:rPr lang="en-US" smtClean="0"/>
              <a:t>42</a:t>
            </a:fld>
            <a:endParaRPr lang="en-US" dirty="0"/>
          </a:p>
        </p:txBody>
      </p:sp>
    </p:spTree>
    <p:extLst>
      <p:ext uri="{BB962C8B-B14F-4D97-AF65-F5344CB8AC3E}">
        <p14:creationId xmlns:p14="http://schemas.microsoft.com/office/powerpoint/2010/main" val="1500187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B639837-EB71-D5B3-3ED3-211DD77EDC82}"/>
              </a:ext>
            </a:extLst>
          </p:cNvPr>
          <p:cNvSpPr>
            <a:spLocks noGrp="1"/>
          </p:cNvSpPr>
          <p:nvPr>
            <p:ph type="title"/>
          </p:nvPr>
        </p:nvSpPr>
        <p:spPr/>
        <p:txBody>
          <a:bodyPr>
            <a:normAutofit fontScale="90000"/>
          </a:bodyPr>
          <a:lstStyle/>
          <a:p>
            <a:r>
              <a:rPr lang="pl-PL" dirty="0"/>
              <a:t>W jaki sposób ewaluacja wpływa na stosunki pracy pracowników uczelni? </a:t>
            </a:r>
          </a:p>
        </p:txBody>
      </p:sp>
      <p:sp>
        <p:nvSpPr>
          <p:cNvPr id="3" name="Symbol zastępczy zawartości 2">
            <a:extLst>
              <a:ext uri="{FF2B5EF4-FFF2-40B4-BE49-F238E27FC236}">
                <a16:creationId xmlns:a16="http://schemas.microsoft.com/office/drawing/2014/main" id="{996FDAAF-92C1-B02C-BFC7-D08A16A47848}"/>
              </a:ext>
            </a:extLst>
          </p:cNvPr>
          <p:cNvSpPr>
            <a:spLocks noGrp="1"/>
          </p:cNvSpPr>
          <p:nvPr>
            <p:ph idx="1"/>
          </p:nvPr>
        </p:nvSpPr>
        <p:spPr>
          <a:xfrm>
            <a:off x="1295401" y="2556931"/>
            <a:ext cx="9601196" cy="3535643"/>
          </a:xfrm>
        </p:spPr>
        <p:txBody>
          <a:bodyPr>
            <a:normAutofit fontScale="92500" lnSpcReduction="10000"/>
          </a:bodyPr>
          <a:lstStyle/>
          <a:p>
            <a:r>
              <a:rPr lang="pl-PL" dirty="0"/>
              <a:t>1) Obowiązki w zakresie prowadzenia działalności naukowej.</a:t>
            </a:r>
          </a:p>
          <a:p>
            <a:r>
              <a:rPr lang="pl-PL" dirty="0"/>
              <a:t>2) Indywidualny plan rozwoju naukowego a ewaluacja jakości działalności naukowej.</a:t>
            </a:r>
          </a:p>
          <a:p>
            <a:r>
              <a:rPr lang="pl-PL" dirty="0"/>
              <a:t>3) Obowiązki w zakresie uczestniczenia w pracach organizacyjnych na rzecz uczelni. </a:t>
            </a:r>
          </a:p>
          <a:p>
            <a:r>
              <a:rPr lang="pl-PL" dirty="0"/>
              <a:t>4) Obowiązki w zakresie stałego podnoszenia kompetencji zawodowych. </a:t>
            </a:r>
          </a:p>
          <a:p>
            <a:r>
              <a:rPr lang="pl-PL" dirty="0"/>
              <a:t>5) Czynności prawne mające na celu zmianę warunków pracy lub płacy. </a:t>
            </a:r>
          </a:p>
          <a:p>
            <a:r>
              <a:rPr lang="pl-PL" dirty="0"/>
              <a:t>6) Bieżąca i okresowa ocena. </a:t>
            </a:r>
          </a:p>
          <a:p>
            <a:r>
              <a:rPr lang="pl-PL" dirty="0"/>
              <a:t>7) Nagrody.</a:t>
            </a:r>
          </a:p>
          <a:p>
            <a:r>
              <a:rPr lang="pl-PL" dirty="0"/>
              <a:t>8) Sankcje z zakresu prawa pracy. </a:t>
            </a:r>
          </a:p>
        </p:txBody>
      </p:sp>
      <p:sp>
        <p:nvSpPr>
          <p:cNvPr id="4" name="Symbol zastępczy numeru slajdu 3">
            <a:extLst>
              <a:ext uri="{FF2B5EF4-FFF2-40B4-BE49-F238E27FC236}">
                <a16:creationId xmlns:a16="http://schemas.microsoft.com/office/drawing/2014/main" id="{C6CD2BD0-E663-2535-148F-42284C46BBA9}"/>
              </a:ext>
            </a:extLst>
          </p:cNvPr>
          <p:cNvSpPr>
            <a:spLocks noGrp="1"/>
          </p:cNvSpPr>
          <p:nvPr>
            <p:ph type="sldNum" sz="quarter" idx="12"/>
          </p:nvPr>
        </p:nvSpPr>
        <p:spPr/>
        <p:txBody>
          <a:bodyPr/>
          <a:lstStyle/>
          <a:p>
            <a:fld id="{E97799C9-84D9-46D2-A11E-BCF8A720529D}" type="slidenum">
              <a:rPr lang="en-US" smtClean="0"/>
              <a:t>43</a:t>
            </a:fld>
            <a:endParaRPr lang="en-US" dirty="0"/>
          </a:p>
        </p:txBody>
      </p:sp>
    </p:spTree>
    <p:extLst>
      <p:ext uri="{BB962C8B-B14F-4D97-AF65-F5344CB8AC3E}">
        <p14:creationId xmlns:p14="http://schemas.microsoft.com/office/powerpoint/2010/main" val="1617922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52A6D-494E-91FA-A704-3C21E961F6A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B6E100E9-45D0-1D3C-FF60-B2090CDB6C61}"/>
              </a:ext>
            </a:extLst>
          </p:cNvPr>
          <p:cNvSpPr>
            <a:spLocks noGrp="1"/>
          </p:cNvSpPr>
          <p:nvPr>
            <p:ph type="title"/>
          </p:nvPr>
        </p:nvSpPr>
        <p:spPr/>
        <p:txBody>
          <a:bodyPr>
            <a:normAutofit fontScale="90000"/>
          </a:bodyPr>
          <a:lstStyle/>
          <a:p>
            <a:r>
              <a:rPr lang="pl-PL" dirty="0"/>
              <a:t>W jaki sposób ewaluacja jakości działalności naukowej wpływa na sytuację pracowników?</a:t>
            </a:r>
          </a:p>
        </p:txBody>
      </p:sp>
      <p:sp>
        <p:nvSpPr>
          <p:cNvPr id="3" name="Symbol zastępczy tekstu 2">
            <a:extLst>
              <a:ext uri="{FF2B5EF4-FFF2-40B4-BE49-F238E27FC236}">
                <a16:creationId xmlns:a16="http://schemas.microsoft.com/office/drawing/2014/main" id="{FD28AC5E-03F2-68B9-E2B9-5985FDAAB3FC}"/>
              </a:ext>
            </a:extLst>
          </p:cNvPr>
          <p:cNvSpPr>
            <a:spLocks noGrp="1"/>
          </p:cNvSpPr>
          <p:nvPr>
            <p:ph type="body" idx="1"/>
          </p:nvPr>
        </p:nvSpPr>
        <p:spPr>
          <a:xfrm>
            <a:off x="2015067" y="3846051"/>
            <a:ext cx="8158690" cy="1822514"/>
          </a:xfrm>
        </p:spPr>
        <p:txBody>
          <a:bodyPr>
            <a:normAutofit fontScale="70000" lnSpcReduction="20000"/>
          </a:bodyPr>
          <a:lstStyle/>
          <a:p>
            <a:pPr>
              <a:lnSpc>
                <a:spcPct val="170000"/>
              </a:lnSpc>
            </a:pPr>
            <a:r>
              <a:rPr lang="pl-PL" sz="4000" b="1" dirty="0"/>
              <a:t>Ewaluacja jakości działalności naukowej a akty należące do autonomicznych źródeł prawa pracy</a:t>
            </a:r>
            <a:r>
              <a:rPr lang="pl-PL" sz="4000" dirty="0"/>
              <a:t>. </a:t>
            </a:r>
          </a:p>
        </p:txBody>
      </p:sp>
      <p:sp>
        <p:nvSpPr>
          <p:cNvPr id="4" name="Symbol zastępczy numeru slajdu 3">
            <a:extLst>
              <a:ext uri="{FF2B5EF4-FFF2-40B4-BE49-F238E27FC236}">
                <a16:creationId xmlns:a16="http://schemas.microsoft.com/office/drawing/2014/main" id="{228608DB-FF9D-5953-22D4-692E3455EAF1}"/>
              </a:ext>
            </a:extLst>
          </p:cNvPr>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3721374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B9C242-CF42-A8A8-E34B-F97992CB2273}"/>
              </a:ext>
            </a:extLst>
          </p:cNvPr>
          <p:cNvSpPr>
            <a:spLocks noGrp="1"/>
          </p:cNvSpPr>
          <p:nvPr>
            <p:ph type="title"/>
          </p:nvPr>
        </p:nvSpPr>
        <p:spPr/>
        <p:txBody>
          <a:bodyPr/>
          <a:lstStyle/>
          <a:p>
            <a:r>
              <a:rPr lang="pl-PL" dirty="0"/>
              <a:t>Warto uregulować w Regulaminie pracy</a:t>
            </a:r>
          </a:p>
        </p:txBody>
      </p:sp>
      <p:sp>
        <p:nvSpPr>
          <p:cNvPr id="3" name="Symbol zastępczy zawartości 2">
            <a:extLst>
              <a:ext uri="{FF2B5EF4-FFF2-40B4-BE49-F238E27FC236}">
                <a16:creationId xmlns:a16="http://schemas.microsoft.com/office/drawing/2014/main" id="{8BFC9925-24F3-8EFB-3773-36A05C30A5AD}"/>
              </a:ext>
            </a:extLst>
          </p:cNvPr>
          <p:cNvSpPr>
            <a:spLocks noGrp="1"/>
          </p:cNvSpPr>
          <p:nvPr>
            <p:ph idx="1"/>
          </p:nvPr>
        </p:nvSpPr>
        <p:spPr/>
        <p:txBody>
          <a:bodyPr/>
          <a:lstStyle/>
          <a:p>
            <a:pPr algn="just">
              <a:lnSpc>
                <a:spcPct val="150000"/>
              </a:lnSpc>
            </a:pPr>
            <a:r>
              <a:rPr lang="pl-PL" dirty="0"/>
              <a:t>Obowiązki w zakresie składania oświadczeń na potrzeby ewaluacji jakości działalności naukowej. </a:t>
            </a:r>
          </a:p>
          <a:p>
            <a:pPr algn="just">
              <a:lnSpc>
                <a:spcPct val="150000"/>
              </a:lnSpc>
            </a:pPr>
            <a:r>
              <a:rPr lang="pl-PL" dirty="0"/>
              <a:t>Obowiązki natury organizacyjnej, które mogą być powierzone pracownikom w związku z ewaluacją jakości działalności naukowej.</a:t>
            </a:r>
          </a:p>
          <a:p>
            <a:pPr algn="just"/>
            <a:endParaRPr lang="pl-PL" dirty="0"/>
          </a:p>
        </p:txBody>
      </p:sp>
      <p:sp>
        <p:nvSpPr>
          <p:cNvPr id="4" name="Symbol zastępczy numeru slajdu 3">
            <a:extLst>
              <a:ext uri="{FF2B5EF4-FFF2-40B4-BE49-F238E27FC236}">
                <a16:creationId xmlns:a16="http://schemas.microsoft.com/office/drawing/2014/main" id="{16ADCF50-2864-C1AA-40B5-F7FBCB3B76B7}"/>
              </a:ext>
            </a:extLst>
          </p:cNvPr>
          <p:cNvSpPr>
            <a:spLocks noGrp="1"/>
          </p:cNvSpPr>
          <p:nvPr>
            <p:ph type="sldNum" sz="quarter" idx="12"/>
          </p:nvPr>
        </p:nvSpPr>
        <p:spPr/>
        <p:txBody>
          <a:bodyPr/>
          <a:lstStyle/>
          <a:p>
            <a:fld id="{E97799C9-84D9-46D2-A11E-BCF8A720529D}" type="slidenum">
              <a:rPr lang="en-US" smtClean="0"/>
              <a:t>45</a:t>
            </a:fld>
            <a:endParaRPr lang="en-US" dirty="0"/>
          </a:p>
        </p:txBody>
      </p:sp>
    </p:spTree>
    <p:extLst>
      <p:ext uri="{BB962C8B-B14F-4D97-AF65-F5344CB8AC3E}">
        <p14:creationId xmlns:p14="http://schemas.microsoft.com/office/powerpoint/2010/main" val="790628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C1D15A5-2611-22A3-1F6C-9B266A1378BB}"/>
              </a:ext>
            </a:extLst>
          </p:cNvPr>
          <p:cNvSpPr>
            <a:spLocks noGrp="1"/>
          </p:cNvSpPr>
          <p:nvPr>
            <p:ph type="title"/>
          </p:nvPr>
        </p:nvSpPr>
        <p:spPr/>
        <p:txBody>
          <a:bodyPr>
            <a:normAutofit fontScale="90000"/>
          </a:bodyPr>
          <a:lstStyle/>
          <a:p>
            <a:r>
              <a:rPr lang="pl-PL" dirty="0"/>
              <a:t>Regulamin okresowej oceny nauczycieli akademickich </a:t>
            </a:r>
          </a:p>
        </p:txBody>
      </p:sp>
      <p:sp>
        <p:nvSpPr>
          <p:cNvPr id="3" name="Symbol zastępczy zawartości 2">
            <a:extLst>
              <a:ext uri="{FF2B5EF4-FFF2-40B4-BE49-F238E27FC236}">
                <a16:creationId xmlns:a16="http://schemas.microsoft.com/office/drawing/2014/main" id="{A9B6EAF2-01B8-0192-DA38-25F936D33506}"/>
              </a:ext>
            </a:extLst>
          </p:cNvPr>
          <p:cNvSpPr>
            <a:spLocks noGrp="1"/>
          </p:cNvSpPr>
          <p:nvPr>
            <p:ph idx="1"/>
          </p:nvPr>
        </p:nvSpPr>
        <p:spPr/>
        <p:txBody>
          <a:bodyPr>
            <a:normAutofit/>
          </a:bodyPr>
          <a:lstStyle/>
          <a:p>
            <a:r>
              <a:rPr lang="pl-PL" sz="3200" dirty="0"/>
              <a:t>Osiągniecia naukowe o wartości ewaluacyjnej. </a:t>
            </a:r>
          </a:p>
        </p:txBody>
      </p:sp>
      <p:sp>
        <p:nvSpPr>
          <p:cNvPr id="4" name="Symbol zastępczy numeru slajdu 3">
            <a:extLst>
              <a:ext uri="{FF2B5EF4-FFF2-40B4-BE49-F238E27FC236}">
                <a16:creationId xmlns:a16="http://schemas.microsoft.com/office/drawing/2014/main" id="{3494F183-27B6-AF6F-BE43-74C708F18B29}"/>
              </a:ext>
            </a:extLst>
          </p:cNvPr>
          <p:cNvSpPr>
            <a:spLocks noGrp="1"/>
          </p:cNvSpPr>
          <p:nvPr>
            <p:ph type="sldNum" sz="quarter" idx="12"/>
          </p:nvPr>
        </p:nvSpPr>
        <p:spPr/>
        <p:txBody>
          <a:bodyPr/>
          <a:lstStyle/>
          <a:p>
            <a:fld id="{E97799C9-84D9-46D2-A11E-BCF8A720529D}" type="slidenum">
              <a:rPr lang="en-US" smtClean="0"/>
              <a:t>46</a:t>
            </a:fld>
            <a:endParaRPr lang="en-US" dirty="0"/>
          </a:p>
        </p:txBody>
      </p:sp>
    </p:spTree>
    <p:extLst>
      <p:ext uri="{BB962C8B-B14F-4D97-AF65-F5344CB8AC3E}">
        <p14:creationId xmlns:p14="http://schemas.microsoft.com/office/powerpoint/2010/main" val="3357102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55303E8-4E4B-F416-24E1-AF61FE0B4AF3}"/>
              </a:ext>
            </a:extLst>
          </p:cNvPr>
          <p:cNvSpPr>
            <a:spLocks noGrp="1"/>
          </p:cNvSpPr>
          <p:nvPr>
            <p:ph type="title"/>
          </p:nvPr>
        </p:nvSpPr>
        <p:spPr/>
        <p:txBody>
          <a:bodyPr/>
          <a:lstStyle/>
          <a:p>
            <a:r>
              <a:rPr lang="pl-PL" dirty="0"/>
              <a:t>Przykłady </a:t>
            </a:r>
          </a:p>
        </p:txBody>
      </p:sp>
      <p:sp>
        <p:nvSpPr>
          <p:cNvPr id="3" name="Symbol zastępczy numeru slajdu 2">
            <a:extLst>
              <a:ext uri="{FF2B5EF4-FFF2-40B4-BE49-F238E27FC236}">
                <a16:creationId xmlns:a16="http://schemas.microsoft.com/office/drawing/2014/main" id="{27501AF8-732E-2DE0-4005-608E7D581BE6}"/>
              </a:ext>
            </a:extLst>
          </p:cNvPr>
          <p:cNvSpPr>
            <a:spLocks noGrp="1"/>
          </p:cNvSpPr>
          <p:nvPr>
            <p:ph type="sldNum" sz="quarter" idx="12"/>
          </p:nvPr>
        </p:nvSpPr>
        <p:spPr/>
        <p:txBody>
          <a:bodyPr/>
          <a:lstStyle/>
          <a:p>
            <a:fld id="{D57F1E4F-1CFF-5643-939E-217C01CDF565}" type="slidenum">
              <a:rPr lang="en-US" smtClean="0"/>
              <a:pPr/>
              <a:t>47</a:t>
            </a:fld>
            <a:endParaRPr lang="en-US" dirty="0"/>
          </a:p>
        </p:txBody>
      </p:sp>
    </p:spTree>
    <p:extLst>
      <p:ext uri="{BB962C8B-B14F-4D97-AF65-F5344CB8AC3E}">
        <p14:creationId xmlns:p14="http://schemas.microsoft.com/office/powerpoint/2010/main" val="1486202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EF03C63-742B-773B-C097-0C712223173E}"/>
              </a:ext>
            </a:extLst>
          </p:cNvPr>
          <p:cNvSpPr>
            <a:spLocks noGrp="1"/>
          </p:cNvSpPr>
          <p:nvPr>
            <p:ph type="title"/>
          </p:nvPr>
        </p:nvSpPr>
        <p:spPr/>
        <p:txBody>
          <a:bodyPr/>
          <a:lstStyle/>
          <a:p>
            <a:r>
              <a:rPr lang="pl-PL" dirty="0"/>
              <a:t>Przykład 1 </a:t>
            </a:r>
          </a:p>
        </p:txBody>
      </p:sp>
      <p:sp>
        <p:nvSpPr>
          <p:cNvPr id="3" name="Symbol zastępczy zawartości 2">
            <a:extLst>
              <a:ext uri="{FF2B5EF4-FFF2-40B4-BE49-F238E27FC236}">
                <a16:creationId xmlns:a16="http://schemas.microsoft.com/office/drawing/2014/main" id="{06D8550D-376C-06BA-F21D-A5C2DA08816D}"/>
              </a:ext>
            </a:extLst>
          </p:cNvPr>
          <p:cNvSpPr>
            <a:spLocks noGrp="1"/>
          </p:cNvSpPr>
          <p:nvPr>
            <p:ph sz="half" idx="1"/>
          </p:nvPr>
        </p:nvSpPr>
        <p:spPr/>
        <p:txBody>
          <a:bodyPr/>
          <a:lstStyle/>
          <a:p>
            <a:r>
              <a:rPr lang="pl-PL" dirty="0"/>
              <a:t>REGULAMIN OCENY NAUCZYCIELI AKADEMICKICH ZATRUDNIONYCH W AKADEMII POMORSKIEJ w SŁUPSKU </a:t>
            </a:r>
          </a:p>
        </p:txBody>
      </p:sp>
      <p:sp>
        <p:nvSpPr>
          <p:cNvPr id="4" name="Symbol zastępczy zawartości 3">
            <a:extLst>
              <a:ext uri="{FF2B5EF4-FFF2-40B4-BE49-F238E27FC236}">
                <a16:creationId xmlns:a16="http://schemas.microsoft.com/office/drawing/2014/main" id="{B68646BD-CAAF-B232-E5EE-6728BF740D55}"/>
              </a:ext>
            </a:extLst>
          </p:cNvPr>
          <p:cNvSpPr>
            <a:spLocks noGrp="1"/>
          </p:cNvSpPr>
          <p:nvPr>
            <p:ph sz="half" idx="2"/>
          </p:nvPr>
        </p:nvSpPr>
        <p:spPr>
          <a:solidFill>
            <a:schemeClr val="accent3">
              <a:lumMod val="20000"/>
              <a:lumOff val="80000"/>
            </a:schemeClr>
          </a:solidFill>
        </p:spPr>
        <p:txBody>
          <a:bodyPr>
            <a:normAutofit/>
          </a:bodyPr>
          <a:lstStyle/>
          <a:p>
            <a:r>
              <a:rPr lang="pl-PL" sz="3200" dirty="0"/>
              <a:t>§ 12 </a:t>
            </a:r>
          </a:p>
          <a:p>
            <a:r>
              <a:rPr lang="pl-PL" sz="3200" dirty="0"/>
              <a:t>Publikacje </a:t>
            </a:r>
          </a:p>
          <a:p>
            <a:r>
              <a:rPr lang="pl-PL" sz="3200" dirty="0"/>
              <a:t>Składanie wniosków grantowych </a:t>
            </a:r>
          </a:p>
        </p:txBody>
      </p:sp>
      <p:sp>
        <p:nvSpPr>
          <p:cNvPr id="5" name="Symbol zastępczy numeru slajdu 4">
            <a:extLst>
              <a:ext uri="{FF2B5EF4-FFF2-40B4-BE49-F238E27FC236}">
                <a16:creationId xmlns:a16="http://schemas.microsoft.com/office/drawing/2014/main" id="{03739557-85DF-EDBA-4E7E-5346E0C56B0D}"/>
              </a:ext>
            </a:extLst>
          </p:cNvPr>
          <p:cNvSpPr>
            <a:spLocks noGrp="1"/>
          </p:cNvSpPr>
          <p:nvPr>
            <p:ph type="sldNum" sz="quarter" idx="12"/>
          </p:nvPr>
        </p:nvSpPr>
        <p:spPr/>
        <p:txBody>
          <a:bodyPr/>
          <a:lstStyle/>
          <a:p>
            <a:fld id="{5D84065D-F351-4B03-BD91-D8A6B8D4B362}" type="slidenum">
              <a:rPr lang="en-US" smtClean="0"/>
              <a:t>48</a:t>
            </a:fld>
            <a:endParaRPr lang="en-US" dirty="0"/>
          </a:p>
        </p:txBody>
      </p:sp>
    </p:spTree>
    <p:extLst>
      <p:ext uri="{BB962C8B-B14F-4D97-AF65-F5344CB8AC3E}">
        <p14:creationId xmlns:p14="http://schemas.microsoft.com/office/powerpoint/2010/main" val="2609273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A07732A-1289-7D72-8ED0-80634FF52B83}"/>
              </a:ext>
            </a:extLst>
          </p:cNvPr>
          <p:cNvSpPr>
            <a:spLocks noGrp="1"/>
          </p:cNvSpPr>
          <p:nvPr>
            <p:ph type="title"/>
          </p:nvPr>
        </p:nvSpPr>
        <p:spPr/>
        <p:txBody>
          <a:bodyPr/>
          <a:lstStyle/>
          <a:p>
            <a:r>
              <a:rPr lang="pl-PL" dirty="0"/>
              <a:t>Przykład 2 </a:t>
            </a:r>
          </a:p>
        </p:txBody>
      </p:sp>
      <p:sp>
        <p:nvSpPr>
          <p:cNvPr id="3" name="Symbol zastępczy zawartości 2">
            <a:extLst>
              <a:ext uri="{FF2B5EF4-FFF2-40B4-BE49-F238E27FC236}">
                <a16:creationId xmlns:a16="http://schemas.microsoft.com/office/drawing/2014/main" id="{A8DAC6E4-421F-3FCB-78FA-69C10E25C662}"/>
              </a:ext>
            </a:extLst>
          </p:cNvPr>
          <p:cNvSpPr>
            <a:spLocks noGrp="1"/>
          </p:cNvSpPr>
          <p:nvPr>
            <p:ph sz="half" idx="1"/>
          </p:nvPr>
        </p:nvSpPr>
        <p:spPr/>
        <p:txBody>
          <a:bodyPr>
            <a:normAutofit fontScale="77500" lnSpcReduction="20000"/>
          </a:bodyPr>
          <a:lstStyle/>
          <a:p>
            <a:r>
              <a:rPr lang="pl-PL" dirty="0"/>
              <a:t>Regulamin oceny nauczyciela akademickiego w Szkole Głównej Gospodarstwa Wiejskiego w Warszawie</a:t>
            </a:r>
          </a:p>
        </p:txBody>
      </p:sp>
      <p:sp>
        <p:nvSpPr>
          <p:cNvPr id="4" name="Symbol zastępczy zawartości 3">
            <a:extLst>
              <a:ext uri="{FF2B5EF4-FFF2-40B4-BE49-F238E27FC236}">
                <a16:creationId xmlns:a16="http://schemas.microsoft.com/office/drawing/2014/main" id="{C7F6CE2F-CD44-AA04-574D-33F5BB5FC21A}"/>
              </a:ext>
            </a:extLst>
          </p:cNvPr>
          <p:cNvSpPr>
            <a:spLocks noGrp="1"/>
          </p:cNvSpPr>
          <p:nvPr>
            <p:ph sz="half" idx="2"/>
          </p:nvPr>
        </p:nvSpPr>
        <p:spPr/>
        <p:txBody>
          <a:bodyPr>
            <a:normAutofit fontScale="77500" lnSpcReduction="20000"/>
          </a:bodyPr>
          <a:lstStyle/>
          <a:p>
            <a:r>
              <a:rPr lang="pl-PL" u="sng" dirty="0"/>
              <a:t>Kryteria oceny </a:t>
            </a:r>
          </a:p>
          <a:p>
            <a:r>
              <a:rPr lang="pl-PL" dirty="0"/>
              <a:t>1) autorstwo albo współautorstwo publikacji naukowych</a:t>
            </a:r>
          </a:p>
          <a:p>
            <a:r>
              <a:rPr lang="pl-PL" dirty="0"/>
              <a:t>2) liczbę </a:t>
            </a:r>
            <a:r>
              <a:rPr lang="pl-PL" dirty="0" err="1"/>
              <a:t>cytowań</a:t>
            </a:r>
            <a:r>
              <a:rPr lang="pl-PL" dirty="0"/>
              <a:t> publikacji naukowych według bazy ISI Web of Science, których autorem lub współautorem jest nauczyciel akademicki podlegający ocenie; </a:t>
            </a:r>
          </a:p>
          <a:p>
            <a:r>
              <a:rPr lang="pl-PL" dirty="0"/>
              <a:t>3) aktywność w pozyskiwaniu środków finansowych na badania naukowe i prace rozwojowe</a:t>
            </a:r>
          </a:p>
          <a:p>
            <a:r>
              <a:rPr lang="pl-PL" i="1" dirty="0"/>
              <a:t>Inne </a:t>
            </a:r>
          </a:p>
        </p:txBody>
      </p:sp>
      <p:sp>
        <p:nvSpPr>
          <p:cNvPr id="5" name="Symbol zastępczy numeru slajdu 4">
            <a:extLst>
              <a:ext uri="{FF2B5EF4-FFF2-40B4-BE49-F238E27FC236}">
                <a16:creationId xmlns:a16="http://schemas.microsoft.com/office/drawing/2014/main" id="{D4E619D7-F033-4F94-FB69-E74D6279A1FD}"/>
              </a:ext>
            </a:extLst>
          </p:cNvPr>
          <p:cNvSpPr>
            <a:spLocks noGrp="1"/>
          </p:cNvSpPr>
          <p:nvPr>
            <p:ph type="sldNum" sz="quarter" idx="12"/>
          </p:nvPr>
        </p:nvSpPr>
        <p:spPr/>
        <p:txBody>
          <a:bodyPr/>
          <a:lstStyle/>
          <a:p>
            <a:fld id="{5D84065D-F351-4B03-BD91-D8A6B8D4B362}" type="slidenum">
              <a:rPr lang="en-US" smtClean="0"/>
              <a:t>49</a:t>
            </a:fld>
            <a:endParaRPr lang="en-US" dirty="0"/>
          </a:p>
        </p:txBody>
      </p:sp>
    </p:spTree>
    <p:extLst>
      <p:ext uri="{BB962C8B-B14F-4D97-AF65-F5344CB8AC3E}">
        <p14:creationId xmlns:p14="http://schemas.microsoft.com/office/powerpoint/2010/main" val="2224406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B1AC8C9-75C9-F83D-A634-DDDA010668B0}"/>
              </a:ext>
            </a:extLst>
          </p:cNvPr>
          <p:cNvSpPr>
            <a:spLocks noGrp="1"/>
          </p:cNvSpPr>
          <p:nvPr>
            <p:ph type="title"/>
          </p:nvPr>
        </p:nvSpPr>
        <p:spPr/>
        <p:txBody>
          <a:bodyPr>
            <a:normAutofit fontScale="90000"/>
          </a:bodyPr>
          <a:lstStyle/>
          <a:p>
            <a:r>
              <a:rPr lang="pl-PL" dirty="0"/>
              <a:t>W jaki sposób ewaluacja wpływa na stosunki pracy pracowników uczelni? </a:t>
            </a:r>
          </a:p>
        </p:txBody>
      </p:sp>
      <p:sp>
        <p:nvSpPr>
          <p:cNvPr id="3" name="Symbol zastępczy tekstu 2">
            <a:extLst>
              <a:ext uri="{FF2B5EF4-FFF2-40B4-BE49-F238E27FC236}">
                <a16:creationId xmlns:a16="http://schemas.microsoft.com/office/drawing/2014/main" id="{9BD91624-8B5F-2D40-9E7F-9E146B97E02A}"/>
              </a:ext>
            </a:extLst>
          </p:cNvPr>
          <p:cNvSpPr>
            <a:spLocks noGrp="1"/>
          </p:cNvSpPr>
          <p:nvPr>
            <p:ph type="body" idx="1"/>
          </p:nvPr>
        </p:nvSpPr>
        <p:spPr>
          <a:xfrm>
            <a:off x="1295400" y="2424701"/>
            <a:ext cx="4718304" cy="576262"/>
          </a:xfrm>
          <a:solidFill>
            <a:schemeClr val="accent3">
              <a:lumMod val="20000"/>
              <a:lumOff val="80000"/>
            </a:schemeClr>
          </a:solidFill>
        </p:spPr>
        <p:txBody>
          <a:bodyPr/>
          <a:lstStyle/>
          <a:p>
            <a:r>
              <a:rPr lang="pl-PL" b="1" dirty="0">
                <a:solidFill>
                  <a:schemeClr val="accent3">
                    <a:lumMod val="50000"/>
                  </a:schemeClr>
                </a:solidFill>
              </a:rPr>
              <a:t>Ewaluacja</a:t>
            </a:r>
            <a:r>
              <a:rPr lang="pl-PL" dirty="0"/>
              <a:t> </a:t>
            </a:r>
          </a:p>
        </p:txBody>
      </p:sp>
      <p:sp>
        <p:nvSpPr>
          <p:cNvPr id="4" name="Symbol zastępczy zawartości 3">
            <a:extLst>
              <a:ext uri="{FF2B5EF4-FFF2-40B4-BE49-F238E27FC236}">
                <a16:creationId xmlns:a16="http://schemas.microsoft.com/office/drawing/2014/main" id="{FC45CB33-C3FF-F4FB-165F-ADFA6F7DFAB7}"/>
              </a:ext>
            </a:extLst>
          </p:cNvPr>
          <p:cNvSpPr>
            <a:spLocks noGrp="1"/>
          </p:cNvSpPr>
          <p:nvPr>
            <p:ph sz="half" idx="2"/>
          </p:nvPr>
        </p:nvSpPr>
        <p:spPr>
          <a:xfrm>
            <a:off x="873303" y="3000963"/>
            <a:ext cx="5140401" cy="3163531"/>
          </a:xfrm>
        </p:spPr>
        <p:txBody>
          <a:bodyPr>
            <a:normAutofit fontScale="25000" lnSpcReduction="20000"/>
          </a:bodyPr>
          <a:lstStyle/>
          <a:p>
            <a:pPr>
              <a:lnSpc>
                <a:spcPct val="120000"/>
              </a:lnSpc>
            </a:pPr>
            <a:r>
              <a:rPr lang="pl-PL" sz="9600" b="1" dirty="0"/>
              <a:t>Prawo o szkolnictwie wyższym i nauce </a:t>
            </a:r>
          </a:p>
          <a:p>
            <a:pPr>
              <a:lnSpc>
                <a:spcPct val="120000"/>
              </a:lnSpc>
            </a:pPr>
            <a:r>
              <a:rPr lang="pl-PL" sz="6400" b="1" dirty="0"/>
              <a:t>Rozdział 3. </a:t>
            </a:r>
            <a:r>
              <a:rPr lang="pl-PL" sz="6400" b="1" i="1" dirty="0"/>
              <a:t>Ewaluacja jakości działalności naukowej</a:t>
            </a:r>
            <a:r>
              <a:rPr lang="pl-PL" sz="6400" b="1" dirty="0"/>
              <a:t> w Dziale VI. Ewaluacja jakości kształcenia, ewaluacja szkół doktorskich i ewaluacja jakości działalności naukowej</a:t>
            </a:r>
            <a:endParaRPr lang="pl-PL" sz="6400" dirty="0"/>
          </a:p>
          <a:p>
            <a:pPr>
              <a:lnSpc>
                <a:spcPct val="120000"/>
              </a:lnSpc>
            </a:pPr>
            <a:r>
              <a:rPr lang="pl-PL" sz="9600" dirty="0"/>
              <a:t>Rozporządzenie</a:t>
            </a:r>
            <a:r>
              <a:rPr lang="pl-PL" sz="6200" dirty="0"/>
              <a:t> </a:t>
            </a:r>
            <a:r>
              <a:rPr lang="pl-PL" sz="6400" dirty="0"/>
              <a:t>Ministra Nauki i Szkolnictwa Wyższego z dnia 22 lutego 2019 r. w sprawie ewaluacji działalności naukowej </a:t>
            </a:r>
          </a:p>
          <a:p>
            <a:endParaRPr lang="pl-PL" dirty="0"/>
          </a:p>
        </p:txBody>
      </p:sp>
      <p:sp>
        <p:nvSpPr>
          <p:cNvPr id="5" name="Symbol zastępczy tekstu 4">
            <a:extLst>
              <a:ext uri="{FF2B5EF4-FFF2-40B4-BE49-F238E27FC236}">
                <a16:creationId xmlns:a16="http://schemas.microsoft.com/office/drawing/2014/main" id="{EBB45523-7924-9FCB-C4FC-AD122C7285D1}"/>
              </a:ext>
            </a:extLst>
          </p:cNvPr>
          <p:cNvSpPr>
            <a:spLocks noGrp="1"/>
          </p:cNvSpPr>
          <p:nvPr>
            <p:ph type="body" sz="quarter" idx="3"/>
          </p:nvPr>
        </p:nvSpPr>
        <p:spPr>
          <a:xfrm>
            <a:off x="6180670" y="2424701"/>
            <a:ext cx="4718304" cy="576262"/>
          </a:xfrm>
          <a:solidFill>
            <a:schemeClr val="accent4">
              <a:lumMod val="20000"/>
              <a:lumOff val="80000"/>
            </a:schemeClr>
          </a:solidFill>
        </p:spPr>
        <p:txBody>
          <a:bodyPr/>
          <a:lstStyle/>
          <a:p>
            <a:r>
              <a:rPr lang="pl-PL" b="1" dirty="0">
                <a:solidFill>
                  <a:srgbClr val="C00000"/>
                </a:solidFill>
              </a:rPr>
              <a:t>Stosunki pracy </a:t>
            </a:r>
          </a:p>
        </p:txBody>
      </p:sp>
      <p:sp>
        <p:nvSpPr>
          <p:cNvPr id="6" name="Symbol zastępczy zawartości 5">
            <a:extLst>
              <a:ext uri="{FF2B5EF4-FFF2-40B4-BE49-F238E27FC236}">
                <a16:creationId xmlns:a16="http://schemas.microsoft.com/office/drawing/2014/main" id="{F649DDB1-77D8-D255-80C3-1D6640C94E7F}"/>
              </a:ext>
            </a:extLst>
          </p:cNvPr>
          <p:cNvSpPr>
            <a:spLocks noGrp="1"/>
          </p:cNvSpPr>
          <p:nvPr>
            <p:ph sz="quarter" idx="4"/>
          </p:nvPr>
        </p:nvSpPr>
        <p:spPr>
          <a:xfrm>
            <a:off x="6180669" y="3000962"/>
            <a:ext cx="5254467" cy="3163531"/>
          </a:xfrm>
        </p:spPr>
        <p:txBody>
          <a:bodyPr>
            <a:normAutofit fontScale="25000" lnSpcReduction="20000"/>
          </a:bodyPr>
          <a:lstStyle/>
          <a:p>
            <a:pPr>
              <a:lnSpc>
                <a:spcPct val="120000"/>
              </a:lnSpc>
            </a:pPr>
            <a:r>
              <a:rPr lang="pl-PL" sz="9600" u="sng" dirty="0"/>
              <a:t>1. Powszechne </a:t>
            </a:r>
            <a:r>
              <a:rPr lang="pl-PL" sz="9600" dirty="0"/>
              <a:t>źródła prawa pracy </a:t>
            </a:r>
          </a:p>
          <a:p>
            <a:pPr>
              <a:lnSpc>
                <a:spcPct val="120000"/>
              </a:lnSpc>
            </a:pPr>
            <a:r>
              <a:rPr lang="pl-PL" sz="9600" dirty="0"/>
              <a:t>Kodeks pracy</a:t>
            </a:r>
          </a:p>
          <a:p>
            <a:pPr>
              <a:lnSpc>
                <a:spcPct val="120000"/>
              </a:lnSpc>
            </a:pPr>
            <a:r>
              <a:rPr lang="pl-PL" sz="9600" dirty="0"/>
              <a:t>Prawo o szkolnictwie wyższym i nauce (pracownicza pragmatyka służbowa) </a:t>
            </a:r>
          </a:p>
          <a:p>
            <a:pPr>
              <a:lnSpc>
                <a:spcPct val="120000"/>
              </a:lnSpc>
            </a:pPr>
            <a:r>
              <a:rPr lang="pl-PL" sz="9600" dirty="0"/>
              <a:t>Inne ustawy i akty wykonawcze </a:t>
            </a:r>
          </a:p>
          <a:p>
            <a:pPr>
              <a:lnSpc>
                <a:spcPct val="120000"/>
              </a:lnSpc>
            </a:pPr>
            <a:r>
              <a:rPr lang="pl-PL" sz="9600" u="sng" dirty="0"/>
              <a:t>2. Autonomiczne </a:t>
            </a:r>
            <a:r>
              <a:rPr lang="pl-PL" sz="9600" dirty="0"/>
              <a:t>źródła prawa pracy </a:t>
            </a:r>
          </a:p>
          <a:p>
            <a:endParaRPr lang="pl-PL" dirty="0"/>
          </a:p>
        </p:txBody>
      </p:sp>
      <p:sp>
        <p:nvSpPr>
          <p:cNvPr id="7" name="Symbol zastępczy numeru slajdu 6">
            <a:extLst>
              <a:ext uri="{FF2B5EF4-FFF2-40B4-BE49-F238E27FC236}">
                <a16:creationId xmlns:a16="http://schemas.microsoft.com/office/drawing/2014/main" id="{BE35E58F-3358-018A-2159-630287CA8D9C}"/>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84833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5642FB8-FD1D-63CA-969A-1661B0136747}"/>
              </a:ext>
            </a:extLst>
          </p:cNvPr>
          <p:cNvSpPr>
            <a:spLocks noGrp="1"/>
          </p:cNvSpPr>
          <p:nvPr>
            <p:ph type="title"/>
          </p:nvPr>
        </p:nvSpPr>
        <p:spPr/>
        <p:txBody>
          <a:bodyPr/>
          <a:lstStyle/>
          <a:p>
            <a:r>
              <a:rPr lang="pl-PL" dirty="0"/>
              <a:t>Przykład 3 </a:t>
            </a:r>
          </a:p>
        </p:txBody>
      </p:sp>
      <p:sp>
        <p:nvSpPr>
          <p:cNvPr id="3" name="Symbol zastępczy zawartości 2">
            <a:extLst>
              <a:ext uri="{FF2B5EF4-FFF2-40B4-BE49-F238E27FC236}">
                <a16:creationId xmlns:a16="http://schemas.microsoft.com/office/drawing/2014/main" id="{2F6196E3-AEF8-374D-42AA-ED41DE204FA8}"/>
              </a:ext>
            </a:extLst>
          </p:cNvPr>
          <p:cNvSpPr>
            <a:spLocks noGrp="1"/>
          </p:cNvSpPr>
          <p:nvPr>
            <p:ph sz="half" idx="1"/>
          </p:nvPr>
        </p:nvSpPr>
        <p:spPr/>
        <p:txBody>
          <a:bodyPr>
            <a:normAutofit fontScale="77500" lnSpcReduction="20000"/>
          </a:bodyPr>
          <a:lstStyle/>
          <a:p>
            <a:r>
              <a:rPr lang="pl-PL" dirty="0"/>
              <a:t>ZASADY DOKONYWANIA OKRESOWEJ OCENY NAUCZYCIELI AKADEMICKICH w Uniwersytecie Pedagogicznym im. Komisji Edukacji Narodowej w Krakowie</a:t>
            </a:r>
          </a:p>
        </p:txBody>
      </p:sp>
      <p:sp>
        <p:nvSpPr>
          <p:cNvPr id="4" name="Symbol zastępczy zawartości 3">
            <a:extLst>
              <a:ext uri="{FF2B5EF4-FFF2-40B4-BE49-F238E27FC236}">
                <a16:creationId xmlns:a16="http://schemas.microsoft.com/office/drawing/2014/main" id="{412100C6-B737-0D8E-D676-48FC0F01D3C5}"/>
              </a:ext>
            </a:extLst>
          </p:cNvPr>
          <p:cNvSpPr>
            <a:spLocks noGrp="1"/>
          </p:cNvSpPr>
          <p:nvPr>
            <p:ph sz="half" idx="2"/>
          </p:nvPr>
        </p:nvSpPr>
        <p:spPr>
          <a:xfrm>
            <a:off x="6181343" y="2560320"/>
            <a:ext cx="5120229" cy="3688080"/>
          </a:xfrm>
        </p:spPr>
        <p:txBody>
          <a:bodyPr>
            <a:normAutofit fontScale="77500" lnSpcReduction="20000"/>
          </a:bodyPr>
          <a:lstStyle/>
          <a:p>
            <a:r>
              <a:rPr lang="pl-PL" dirty="0"/>
              <a:t>Zasady oceniania poszczególnych elementów dorobku pracownika:</a:t>
            </a:r>
          </a:p>
          <a:p>
            <a:r>
              <a:rPr lang="pl-PL" dirty="0"/>
              <a:t> 3.1. Ocena działalności badawczej lub artystycznej </a:t>
            </a:r>
          </a:p>
          <a:p>
            <a:r>
              <a:rPr lang="pl-PL" dirty="0"/>
              <a:t>Ta część ankiety zawiera </a:t>
            </a:r>
            <a:r>
              <a:rPr lang="pl-PL" b="1" dirty="0"/>
              <a:t>zarówno elementy istotne z punktu widzenia ewaluacji jednostek, jak i istotne dla Uczelni</a:t>
            </a:r>
            <a:r>
              <a:rPr lang="pl-PL" dirty="0"/>
              <a:t>. Pożądane jest premiowanie intensywnego rozwoju działalności w zakresie publikacyjnym, ale także premiowane punktowo są działania skierowane na pozyskiwanie projektów badawczych krajowych i zagranicznych, kształcenie młodej kadry, działalność ekspercką czy mobilność kadry. </a:t>
            </a:r>
          </a:p>
        </p:txBody>
      </p:sp>
      <p:sp>
        <p:nvSpPr>
          <p:cNvPr id="5" name="Symbol zastępczy numeru slajdu 4">
            <a:extLst>
              <a:ext uri="{FF2B5EF4-FFF2-40B4-BE49-F238E27FC236}">
                <a16:creationId xmlns:a16="http://schemas.microsoft.com/office/drawing/2014/main" id="{0E26A676-E113-556C-B6A9-E75DF61EC56E}"/>
              </a:ext>
            </a:extLst>
          </p:cNvPr>
          <p:cNvSpPr>
            <a:spLocks noGrp="1"/>
          </p:cNvSpPr>
          <p:nvPr>
            <p:ph type="sldNum" sz="quarter" idx="12"/>
          </p:nvPr>
        </p:nvSpPr>
        <p:spPr/>
        <p:txBody>
          <a:bodyPr/>
          <a:lstStyle/>
          <a:p>
            <a:fld id="{5D84065D-F351-4B03-BD91-D8A6B8D4B362}" type="slidenum">
              <a:rPr lang="en-US" smtClean="0"/>
              <a:t>50</a:t>
            </a:fld>
            <a:endParaRPr lang="en-US" dirty="0"/>
          </a:p>
        </p:txBody>
      </p:sp>
    </p:spTree>
    <p:extLst>
      <p:ext uri="{BB962C8B-B14F-4D97-AF65-F5344CB8AC3E}">
        <p14:creationId xmlns:p14="http://schemas.microsoft.com/office/powerpoint/2010/main" val="3335135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3EF14-7AA9-B07B-8046-BD933D7EBE6B}"/>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57C5263F-462E-9BF4-BC34-D695881C7CD9}"/>
              </a:ext>
            </a:extLst>
          </p:cNvPr>
          <p:cNvSpPr>
            <a:spLocks noGrp="1"/>
          </p:cNvSpPr>
          <p:nvPr>
            <p:ph type="title"/>
          </p:nvPr>
        </p:nvSpPr>
        <p:spPr/>
        <p:txBody>
          <a:bodyPr>
            <a:normAutofit fontScale="90000"/>
          </a:bodyPr>
          <a:lstStyle/>
          <a:p>
            <a:r>
              <a:rPr lang="pl-PL" dirty="0"/>
              <a:t>W jaki sposób ewaluacja jakości działalności naukowej wpływa na sytuację pracowników?</a:t>
            </a:r>
          </a:p>
        </p:txBody>
      </p:sp>
      <p:sp>
        <p:nvSpPr>
          <p:cNvPr id="3" name="Symbol zastępczy tekstu 2">
            <a:extLst>
              <a:ext uri="{FF2B5EF4-FFF2-40B4-BE49-F238E27FC236}">
                <a16:creationId xmlns:a16="http://schemas.microsoft.com/office/drawing/2014/main" id="{5C7207BE-0937-14A1-0896-78957A460932}"/>
              </a:ext>
            </a:extLst>
          </p:cNvPr>
          <p:cNvSpPr>
            <a:spLocks noGrp="1"/>
          </p:cNvSpPr>
          <p:nvPr>
            <p:ph type="body" idx="1"/>
          </p:nvPr>
        </p:nvSpPr>
        <p:spPr/>
        <p:txBody>
          <a:bodyPr>
            <a:normAutofit fontScale="92500"/>
          </a:bodyPr>
          <a:lstStyle/>
          <a:p>
            <a:r>
              <a:rPr lang="pl-PL" sz="4000" b="1" dirty="0"/>
              <a:t>Wykładnia przepisów ustawy – </a:t>
            </a:r>
            <a:r>
              <a:rPr lang="pl-PL" sz="4000" b="1" dirty="0" err="1"/>
              <a:t>P.sz.w</a:t>
            </a:r>
            <a:r>
              <a:rPr lang="pl-PL" sz="4000" b="1" dirty="0"/>
              <a:t>.</a:t>
            </a:r>
          </a:p>
        </p:txBody>
      </p:sp>
      <p:sp>
        <p:nvSpPr>
          <p:cNvPr id="4" name="Symbol zastępczy numeru slajdu 3">
            <a:extLst>
              <a:ext uri="{FF2B5EF4-FFF2-40B4-BE49-F238E27FC236}">
                <a16:creationId xmlns:a16="http://schemas.microsoft.com/office/drawing/2014/main" id="{89BF0984-5040-9508-45D0-90DAC37D1DB8}"/>
              </a:ext>
            </a:extLst>
          </p:cNvPr>
          <p:cNvSpPr>
            <a:spLocks noGrp="1"/>
          </p:cNvSpPr>
          <p:nvPr>
            <p:ph type="sldNum" sz="quarter" idx="12"/>
          </p:nvPr>
        </p:nvSpPr>
        <p:spPr/>
        <p:txBody>
          <a:bodyPr/>
          <a:lstStyle/>
          <a:p>
            <a:fld id="{D57F1E4F-1CFF-5643-939E-217C01CDF565}" type="slidenum">
              <a:rPr lang="en-US" smtClean="0"/>
              <a:pPr/>
              <a:t>51</a:t>
            </a:fld>
            <a:endParaRPr lang="en-US" dirty="0"/>
          </a:p>
        </p:txBody>
      </p:sp>
    </p:spTree>
    <p:extLst>
      <p:ext uri="{BB962C8B-B14F-4D97-AF65-F5344CB8AC3E}">
        <p14:creationId xmlns:p14="http://schemas.microsoft.com/office/powerpoint/2010/main" val="3876669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802F3BD-F1F1-8805-D21C-0E6E161CDB02}"/>
              </a:ext>
            </a:extLst>
          </p:cNvPr>
          <p:cNvSpPr>
            <a:spLocks noGrp="1"/>
          </p:cNvSpPr>
          <p:nvPr>
            <p:ph type="title"/>
          </p:nvPr>
        </p:nvSpPr>
        <p:spPr/>
        <p:txBody>
          <a:bodyPr/>
          <a:lstStyle/>
          <a:p>
            <a:r>
              <a:rPr lang="pl-PL" dirty="0"/>
              <a:t>Zakres ewaluacji </a:t>
            </a:r>
          </a:p>
        </p:txBody>
      </p:sp>
      <p:sp>
        <p:nvSpPr>
          <p:cNvPr id="3" name="Symbol zastępczy zawartości 2">
            <a:extLst>
              <a:ext uri="{FF2B5EF4-FFF2-40B4-BE49-F238E27FC236}">
                <a16:creationId xmlns:a16="http://schemas.microsoft.com/office/drawing/2014/main" id="{AA800E6D-050D-130D-F626-1B272D50E84A}"/>
              </a:ext>
            </a:extLst>
          </p:cNvPr>
          <p:cNvSpPr>
            <a:spLocks noGrp="1"/>
          </p:cNvSpPr>
          <p:nvPr>
            <p:ph idx="1"/>
          </p:nvPr>
        </p:nvSpPr>
        <p:spPr/>
        <p:txBody>
          <a:bodyPr/>
          <a:lstStyle/>
          <a:p>
            <a:pPr algn="just">
              <a:lnSpc>
                <a:spcPct val="200000"/>
              </a:lnSpc>
            </a:pPr>
            <a:r>
              <a:rPr lang="pl-PL" b="1" dirty="0"/>
              <a:t>Art. 265 ust. 2 </a:t>
            </a:r>
            <a:r>
              <a:rPr lang="pl-PL" b="1" dirty="0" err="1"/>
              <a:t>P.sz.w</a:t>
            </a:r>
            <a:r>
              <a:rPr lang="pl-PL" b="1" dirty="0"/>
              <a:t>.</a:t>
            </a:r>
          </a:p>
          <a:p>
            <a:pPr algn="just">
              <a:lnSpc>
                <a:spcPct val="200000"/>
              </a:lnSpc>
            </a:pPr>
            <a:r>
              <a:rPr lang="pl-PL" dirty="0"/>
              <a:t>Ewaluacja obejmuje osiągnięcia </a:t>
            </a:r>
            <a:r>
              <a:rPr lang="pl-PL" b="1" dirty="0"/>
              <a:t>wszystkich </a:t>
            </a:r>
            <a:r>
              <a:rPr lang="pl-PL" b="1" u="sng" dirty="0"/>
              <a:t>pracowników prowadzących działalność naukową</a:t>
            </a:r>
            <a:r>
              <a:rPr lang="pl-PL" b="1" dirty="0"/>
              <a:t> </a:t>
            </a:r>
            <a:r>
              <a:rPr lang="pl-PL" dirty="0"/>
              <a:t>w podmiotach, o których mowa w ust. 1.</a:t>
            </a:r>
          </a:p>
        </p:txBody>
      </p:sp>
      <p:sp>
        <p:nvSpPr>
          <p:cNvPr id="4" name="Symbol zastępczy numeru slajdu 3">
            <a:extLst>
              <a:ext uri="{FF2B5EF4-FFF2-40B4-BE49-F238E27FC236}">
                <a16:creationId xmlns:a16="http://schemas.microsoft.com/office/drawing/2014/main" id="{E25FC35C-7761-28C7-EE35-6C9D2F0BBF1E}"/>
              </a:ext>
            </a:extLst>
          </p:cNvPr>
          <p:cNvSpPr>
            <a:spLocks noGrp="1"/>
          </p:cNvSpPr>
          <p:nvPr>
            <p:ph type="sldNum" sz="quarter" idx="12"/>
          </p:nvPr>
        </p:nvSpPr>
        <p:spPr/>
        <p:txBody>
          <a:bodyPr/>
          <a:lstStyle/>
          <a:p>
            <a:fld id="{E97799C9-84D9-46D2-A11E-BCF8A720529D}" type="slidenum">
              <a:rPr lang="en-US" smtClean="0"/>
              <a:t>52</a:t>
            </a:fld>
            <a:endParaRPr lang="en-US" dirty="0"/>
          </a:p>
        </p:txBody>
      </p:sp>
    </p:spTree>
    <p:extLst>
      <p:ext uri="{BB962C8B-B14F-4D97-AF65-F5344CB8AC3E}">
        <p14:creationId xmlns:p14="http://schemas.microsoft.com/office/powerpoint/2010/main" val="2465286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4E92DE-96B8-8EC4-06FB-5CF31E605F31}"/>
              </a:ext>
            </a:extLst>
          </p:cNvPr>
          <p:cNvSpPr>
            <a:spLocks noGrp="1"/>
          </p:cNvSpPr>
          <p:nvPr>
            <p:ph type="title"/>
          </p:nvPr>
        </p:nvSpPr>
        <p:spPr/>
        <p:txBody>
          <a:bodyPr/>
          <a:lstStyle/>
          <a:p>
            <a:r>
              <a:rPr lang="pl-PL" b="1" dirty="0"/>
              <a:t>Pracownicy</a:t>
            </a:r>
            <a:r>
              <a:rPr lang="pl-PL" dirty="0"/>
              <a:t> </a:t>
            </a:r>
          </a:p>
        </p:txBody>
      </p:sp>
      <p:sp>
        <p:nvSpPr>
          <p:cNvPr id="3" name="Symbol zastępczy zawartości 2">
            <a:extLst>
              <a:ext uri="{FF2B5EF4-FFF2-40B4-BE49-F238E27FC236}">
                <a16:creationId xmlns:a16="http://schemas.microsoft.com/office/drawing/2014/main" id="{45DC05C7-C1D2-50E6-41FB-6889F22D7C70}"/>
              </a:ext>
            </a:extLst>
          </p:cNvPr>
          <p:cNvSpPr>
            <a:spLocks noGrp="1"/>
          </p:cNvSpPr>
          <p:nvPr>
            <p:ph sz="half" idx="1"/>
          </p:nvPr>
        </p:nvSpPr>
        <p:spPr>
          <a:solidFill>
            <a:schemeClr val="accent6">
              <a:lumMod val="20000"/>
              <a:lumOff val="80000"/>
            </a:schemeClr>
          </a:solidFill>
        </p:spPr>
        <p:txBody>
          <a:bodyPr>
            <a:normAutofit/>
          </a:bodyPr>
          <a:lstStyle/>
          <a:p>
            <a:pPr algn="ctr">
              <a:lnSpc>
                <a:spcPct val="150000"/>
              </a:lnSpc>
            </a:pPr>
            <a:r>
              <a:rPr lang="pl-PL" sz="3200" b="1" dirty="0"/>
              <a:t>Pracownicy prowadzący działalność naukową. </a:t>
            </a:r>
          </a:p>
        </p:txBody>
      </p:sp>
      <p:sp>
        <p:nvSpPr>
          <p:cNvPr id="4" name="Symbol zastępczy zawartości 3">
            <a:extLst>
              <a:ext uri="{FF2B5EF4-FFF2-40B4-BE49-F238E27FC236}">
                <a16:creationId xmlns:a16="http://schemas.microsoft.com/office/drawing/2014/main" id="{A29AAF19-34B5-50AD-5BD2-17EC3A380AC5}"/>
              </a:ext>
            </a:extLst>
          </p:cNvPr>
          <p:cNvSpPr>
            <a:spLocks noGrp="1"/>
          </p:cNvSpPr>
          <p:nvPr>
            <p:ph sz="half" idx="2"/>
          </p:nvPr>
        </p:nvSpPr>
        <p:spPr/>
        <p:txBody>
          <a:bodyPr>
            <a:normAutofit/>
          </a:bodyPr>
          <a:lstStyle/>
          <a:p>
            <a:pPr algn="ctr">
              <a:lnSpc>
                <a:spcPct val="150000"/>
              </a:lnSpc>
            </a:pPr>
            <a:r>
              <a:rPr lang="pl-PL" sz="3200" dirty="0"/>
              <a:t>Pracownicy nieprowadzący działalności naukowej.</a:t>
            </a:r>
          </a:p>
        </p:txBody>
      </p:sp>
      <p:sp>
        <p:nvSpPr>
          <p:cNvPr id="5" name="Symbol zastępczy numeru slajdu 4">
            <a:extLst>
              <a:ext uri="{FF2B5EF4-FFF2-40B4-BE49-F238E27FC236}">
                <a16:creationId xmlns:a16="http://schemas.microsoft.com/office/drawing/2014/main" id="{8C40C86A-1638-CC3B-D79A-7D4062C2B21E}"/>
              </a:ext>
            </a:extLst>
          </p:cNvPr>
          <p:cNvSpPr>
            <a:spLocks noGrp="1"/>
          </p:cNvSpPr>
          <p:nvPr>
            <p:ph type="sldNum" sz="quarter" idx="12"/>
          </p:nvPr>
        </p:nvSpPr>
        <p:spPr/>
        <p:txBody>
          <a:bodyPr/>
          <a:lstStyle/>
          <a:p>
            <a:fld id="{5D84065D-F351-4B03-BD91-D8A6B8D4B362}" type="slidenum">
              <a:rPr lang="en-US" smtClean="0"/>
              <a:t>53</a:t>
            </a:fld>
            <a:endParaRPr lang="en-US" dirty="0"/>
          </a:p>
        </p:txBody>
      </p:sp>
    </p:spTree>
    <p:extLst>
      <p:ext uri="{BB962C8B-B14F-4D97-AF65-F5344CB8AC3E}">
        <p14:creationId xmlns:p14="http://schemas.microsoft.com/office/powerpoint/2010/main" val="3604488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F00904-6DBB-F46B-A352-063AC06E1686}"/>
              </a:ext>
            </a:extLst>
          </p:cNvPr>
          <p:cNvSpPr>
            <a:spLocks noGrp="1"/>
          </p:cNvSpPr>
          <p:nvPr>
            <p:ph type="title"/>
          </p:nvPr>
        </p:nvSpPr>
        <p:spPr/>
        <p:txBody>
          <a:bodyPr/>
          <a:lstStyle/>
          <a:p>
            <a:r>
              <a:rPr lang="pl-PL" dirty="0"/>
              <a:t>Pracownicy </a:t>
            </a:r>
          </a:p>
        </p:txBody>
      </p:sp>
      <p:graphicFrame>
        <p:nvGraphicFramePr>
          <p:cNvPr id="5" name="Symbol zastępczy zawartości 4">
            <a:extLst>
              <a:ext uri="{FF2B5EF4-FFF2-40B4-BE49-F238E27FC236}">
                <a16:creationId xmlns:a16="http://schemas.microsoft.com/office/drawing/2014/main" id="{356A196F-2118-11CF-8DC8-95761AB4A2B7}"/>
              </a:ext>
            </a:extLst>
          </p:cNvPr>
          <p:cNvGraphicFramePr>
            <a:graphicFrameLocks noGrp="1"/>
          </p:cNvGraphicFramePr>
          <p:nvPr>
            <p:ph idx="1"/>
            <p:extLst>
              <p:ext uri="{D42A27DB-BD31-4B8C-83A1-F6EECF244321}">
                <p14:modId xmlns:p14="http://schemas.microsoft.com/office/powerpoint/2010/main" val="4261389554"/>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ymbol zastępczy numeru slajdu 3">
            <a:extLst>
              <a:ext uri="{FF2B5EF4-FFF2-40B4-BE49-F238E27FC236}">
                <a16:creationId xmlns:a16="http://schemas.microsoft.com/office/drawing/2014/main" id="{E357A2D6-0E20-236E-077F-2D30529520D4}"/>
              </a:ext>
            </a:extLst>
          </p:cNvPr>
          <p:cNvSpPr>
            <a:spLocks noGrp="1"/>
          </p:cNvSpPr>
          <p:nvPr>
            <p:ph type="sldNum" sz="quarter" idx="12"/>
          </p:nvPr>
        </p:nvSpPr>
        <p:spPr/>
        <p:txBody>
          <a:bodyPr/>
          <a:lstStyle/>
          <a:p>
            <a:fld id="{E97799C9-84D9-46D2-A11E-BCF8A720529D}" type="slidenum">
              <a:rPr lang="en-US" smtClean="0"/>
              <a:t>54</a:t>
            </a:fld>
            <a:endParaRPr lang="en-US" dirty="0"/>
          </a:p>
        </p:txBody>
      </p:sp>
    </p:spTree>
    <p:extLst>
      <p:ext uri="{BB962C8B-B14F-4D97-AF65-F5344CB8AC3E}">
        <p14:creationId xmlns:p14="http://schemas.microsoft.com/office/powerpoint/2010/main" val="3610059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A5BFA9-815D-FA96-EDB2-6C6A276610C4}"/>
              </a:ext>
            </a:extLst>
          </p:cNvPr>
          <p:cNvSpPr>
            <a:spLocks noGrp="1"/>
          </p:cNvSpPr>
          <p:nvPr>
            <p:ph type="title"/>
          </p:nvPr>
        </p:nvSpPr>
        <p:spPr/>
        <p:txBody>
          <a:bodyPr/>
          <a:lstStyle/>
          <a:p>
            <a:r>
              <a:rPr lang="pl-PL" dirty="0"/>
              <a:t>Przedmiot ewaluacji </a:t>
            </a:r>
          </a:p>
        </p:txBody>
      </p:sp>
      <p:sp>
        <p:nvSpPr>
          <p:cNvPr id="3" name="Symbol zastępczy zawartości 2">
            <a:extLst>
              <a:ext uri="{FF2B5EF4-FFF2-40B4-BE49-F238E27FC236}">
                <a16:creationId xmlns:a16="http://schemas.microsoft.com/office/drawing/2014/main" id="{29508D68-BC87-7F25-F2D6-4687C9D94ABC}"/>
              </a:ext>
            </a:extLst>
          </p:cNvPr>
          <p:cNvSpPr>
            <a:spLocks noGrp="1"/>
          </p:cNvSpPr>
          <p:nvPr>
            <p:ph idx="1"/>
          </p:nvPr>
        </p:nvSpPr>
        <p:spPr/>
        <p:txBody>
          <a:bodyPr>
            <a:normAutofit/>
          </a:bodyPr>
          <a:lstStyle/>
          <a:p>
            <a:pPr algn="just">
              <a:lnSpc>
                <a:spcPct val="150000"/>
              </a:lnSpc>
            </a:pPr>
            <a:r>
              <a:rPr lang="pl-PL" sz="3200" dirty="0"/>
              <a:t>Art. 265 ust. 6 </a:t>
            </a:r>
            <a:r>
              <a:rPr lang="pl-PL" sz="3200" dirty="0" err="1"/>
              <a:t>P.sz.w</a:t>
            </a:r>
            <a:r>
              <a:rPr lang="pl-PL" sz="3200" dirty="0"/>
              <a:t>. </a:t>
            </a:r>
          </a:p>
          <a:p>
            <a:pPr algn="just">
              <a:lnSpc>
                <a:spcPct val="150000"/>
              </a:lnSpc>
            </a:pPr>
            <a:r>
              <a:rPr lang="pl-PL" sz="3200" dirty="0"/>
              <a:t>Ewaluacją obejmuje się </a:t>
            </a:r>
            <a:r>
              <a:rPr lang="pl-PL" sz="3200" u="sng" dirty="0"/>
              <a:t>osiągnięcia, które powstały w związku z zatrudnieniem lub odbywaniem kształcenia w podmiocie.</a:t>
            </a:r>
          </a:p>
        </p:txBody>
      </p:sp>
      <p:sp>
        <p:nvSpPr>
          <p:cNvPr id="4" name="Symbol zastępczy numeru slajdu 3">
            <a:extLst>
              <a:ext uri="{FF2B5EF4-FFF2-40B4-BE49-F238E27FC236}">
                <a16:creationId xmlns:a16="http://schemas.microsoft.com/office/drawing/2014/main" id="{21A60790-38B5-D20C-A0F2-970909BC1089}"/>
              </a:ext>
            </a:extLst>
          </p:cNvPr>
          <p:cNvSpPr>
            <a:spLocks noGrp="1"/>
          </p:cNvSpPr>
          <p:nvPr>
            <p:ph type="sldNum" sz="quarter" idx="12"/>
          </p:nvPr>
        </p:nvSpPr>
        <p:spPr/>
        <p:txBody>
          <a:bodyPr/>
          <a:lstStyle/>
          <a:p>
            <a:fld id="{E97799C9-84D9-46D2-A11E-BCF8A720529D}" type="slidenum">
              <a:rPr lang="en-US" smtClean="0"/>
              <a:t>55</a:t>
            </a:fld>
            <a:endParaRPr lang="en-US" dirty="0"/>
          </a:p>
        </p:txBody>
      </p:sp>
    </p:spTree>
    <p:extLst>
      <p:ext uri="{BB962C8B-B14F-4D97-AF65-F5344CB8AC3E}">
        <p14:creationId xmlns:p14="http://schemas.microsoft.com/office/powerpoint/2010/main" val="4089649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7BF0F18-DB9F-0800-0530-8FDE11CB3977}"/>
              </a:ext>
            </a:extLst>
          </p:cNvPr>
          <p:cNvSpPr>
            <a:spLocks noGrp="1"/>
          </p:cNvSpPr>
          <p:nvPr>
            <p:ph type="title"/>
          </p:nvPr>
        </p:nvSpPr>
        <p:spPr/>
        <p:txBody>
          <a:bodyPr>
            <a:normAutofit fontScale="90000"/>
          </a:bodyPr>
          <a:lstStyle/>
          <a:p>
            <a:r>
              <a:rPr lang="pl-PL" dirty="0"/>
              <a:t>Związek z zatrudnieniem lub odbywaniem kształcenia </a:t>
            </a:r>
          </a:p>
        </p:txBody>
      </p:sp>
      <p:sp>
        <p:nvSpPr>
          <p:cNvPr id="3" name="Symbol zastępczy zawartości 2">
            <a:extLst>
              <a:ext uri="{FF2B5EF4-FFF2-40B4-BE49-F238E27FC236}">
                <a16:creationId xmlns:a16="http://schemas.microsoft.com/office/drawing/2014/main" id="{8E559B85-D719-AD13-563B-EE221D72BFF9}"/>
              </a:ext>
            </a:extLst>
          </p:cNvPr>
          <p:cNvSpPr>
            <a:spLocks noGrp="1"/>
          </p:cNvSpPr>
          <p:nvPr>
            <p:ph idx="1"/>
          </p:nvPr>
        </p:nvSpPr>
        <p:spPr/>
        <p:txBody>
          <a:bodyPr>
            <a:normAutofit fontScale="92500" lnSpcReduction="20000"/>
          </a:bodyPr>
          <a:lstStyle/>
          <a:p>
            <a:pPr algn="just"/>
            <a:r>
              <a:rPr lang="pl-PL" dirty="0"/>
              <a:t>,,</a:t>
            </a:r>
            <a:r>
              <a:rPr lang="pl-PL" b="1" dirty="0"/>
              <a:t>Ustawa nie wskazuje, kiedy osiągnięcie powstaje bez związku z zatrudnieniem lub odbywaniem kształcenia w podmiocie. </a:t>
            </a:r>
            <a:r>
              <a:rPr lang="pl-PL" dirty="0"/>
              <a:t>Uznać należy, że sytuacja taka nastąpi w szczególności wówczas, gdy osiągnięcie powstało w związku z działalnością wykonywaną odpłatnie (np. w ramach zatrudnienia na innej uczelni, na podstawie umowy zlecenia czy umowy o dzieło) lub nieodpłatnie w innym podmiocie (np. w ramach działalności naukowej świadczonej </a:t>
            </a:r>
            <a:r>
              <a:rPr lang="pl-PL" i="1" dirty="0"/>
              <a:t>pro bono</a:t>
            </a:r>
            <a:r>
              <a:rPr lang="pl-PL" dirty="0"/>
              <a:t> na rzecz stowarzyszeń lub fundacji). W praktyce związek osiągnięcia naukowego z podmiotem deklaruje autor, określając afiliację w artykule lub monografii naukowej. Oświadczenie to może być jednak zakwestionowane przez Komisję Ewaluacji Nauki”.</a:t>
            </a:r>
          </a:p>
          <a:p>
            <a:pPr algn="just"/>
            <a:r>
              <a:rPr lang="pl-PL" sz="1300" dirty="0"/>
              <a:t>P. Iżycki, Komentarz do art. 265 ustawy – Prawo o szkolnictwie wyższym i nauce, (w:) Prawo o szkolnictwie wyższym i nauce. Komentarz, A. Jakubowski (red.), Warszawa 2023, </a:t>
            </a:r>
            <a:r>
              <a:rPr lang="pl-PL" sz="1300" dirty="0" err="1"/>
              <a:t>Legalis</a:t>
            </a:r>
            <a:r>
              <a:rPr lang="pl-PL" sz="1300" dirty="0"/>
              <a:t>. </a:t>
            </a:r>
          </a:p>
          <a:p>
            <a:endParaRPr lang="pl-PL" dirty="0"/>
          </a:p>
        </p:txBody>
      </p:sp>
      <p:sp>
        <p:nvSpPr>
          <p:cNvPr id="4" name="Symbol zastępczy numeru slajdu 3">
            <a:extLst>
              <a:ext uri="{FF2B5EF4-FFF2-40B4-BE49-F238E27FC236}">
                <a16:creationId xmlns:a16="http://schemas.microsoft.com/office/drawing/2014/main" id="{FFB50B59-54FA-7668-DABA-29AD5FB24D6E}"/>
              </a:ext>
            </a:extLst>
          </p:cNvPr>
          <p:cNvSpPr>
            <a:spLocks noGrp="1"/>
          </p:cNvSpPr>
          <p:nvPr>
            <p:ph type="sldNum" sz="quarter" idx="12"/>
          </p:nvPr>
        </p:nvSpPr>
        <p:spPr/>
        <p:txBody>
          <a:bodyPr/>
          <a:lstStyle/>
          <a:p>
            <a:fld id="{E97799C9-84D9-46D2-A11E-BCF8A720529D}" type="slidenum">
              <a:rPr lang="en-US" smtClean="0"/>
              <a:t>56</a:t>
            </a:fld>
            <a:endParaRPr lang="en-US" dirty="0"/>
          </a:p>
        </p:txBody>
      </p:sp>
    </p:spTree>
    <p:extLst>
      <p:ext uri="{BB962C8B-B14F-4D97-AF65-F5344CB8AC3E}">
        <p14:creationId xmlns:p14="http://schemas.microsoft.com/office/powerpoint/2010/main" val="2666413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5E1DC78-945D-1C82-59DB-22AADAD7BAF0}"/>
              </a:ext>
            </a:extLst>
          </p:cNvPr>
          <p:cNvSpPr>
            <a:spLocks noGrp="1"/>
          </p:cNvSpPr>
          <p:nvPr>
            <p:ph type="title"/>
          </p:nvPr>
        </p:nvSpPr>
        <p:spPr/>
        <p:txBody>
          <a:bodyPr/>
          <a:lstStyle/>
          <a:p>
            <a:r>
              <a:rPr lang="pl-PL" dirty="0"/>
              <a:t>Oświadczenia </a:t>
            </a:r>
          </a:p>
        </p:txBody>
      </p:sp>
      <p:graphicFrame>
        <p:nvGraphicFramePr>
          <p:cNvPr id="5" name="Symbol zastępczy zawartości 4">
            <a:extLst>
              <a:ext uri="{FF2B5EF4-FFF2-40B4-BE49-F238E27FC236}">
                <a16:creationId xmlns:a16="http://schemas.microsoft.com/office/drawing/2014/main" id="{53A8E504-C161-7AF7-DF58-F28156F945C6}"/>
              </a:ext>
            </a:extLst>
          </p:cNvPr>
          <p:cNvGraphicFramePr>
            <a:graphicFrameLocks noGrp="1"/>
          </p:cNvGraphicFramePr>
          <p:nvPr>
            <p:ph idx="1"/>
            <p:extLst>
              <p:ext uri="{D42A27DB-BD31-4B8C-83A1-F6EECF244321}">
                <p14:modId xmlns:p14="http://schemas.microsoft.com/office/powerpoint/2010/main" val="4063561707"/>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ymbol zastępczy numeru slajdu 3">
            <a:extLst>
              <a:ext uri="{FF2B5EF4-FFF2-40B4-BE49-F238E27FC236}">
                <a16:creationId xmlns:a16="http://schemas.microsoft.com/office/drawing/2014/main" id="{58BE88CB-3400-9C6A-B015-5C65427C65F7}"/>
              </a:ext>
            </a:extLst>
          </p:cNvPr>
          <p:cNvSpPr>
            <a:spLocks noGrp="1"/>
          </p:cNvSpPr>
          <p:nvPr>
            <p:ph type="sldNum" sz="quarter" idx="12"/>
          </p:nvPr>
        </p:nvSpPr>
        <p:spPr/>
        <p:txBody>
          <a:bodyPr/>
          <a:lstStyle/>
          <a:p>
            <a:fld id="{E97799C9-84D9-46D2-A11E-BCF8A720529D}" type="slidenum">
              <a:rPr lang="en-US" smtClean="0"/>
              <a:t>57</a:t>
            </a:fld>
            <a:endParaRPr lang="en-US" dirty="0"/>
          </a:p>
        </p:txBody>
      </p:sp>
    </p:spTree>
    <p:extLst>
      <p:ext uri="{BB962C8B-B14F-4D97-AF65-F5344CB8AC3E}">
        <p14:creationId xmlns:p14="http://schemas.microsoft.com/office/powerpoint/2010/main" val="1844061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82851B5-508F-E92B-85BE-C13D36744309}"/>
              </a:ext>
            </a:extLst>
          </p:cNvPr>
          <p:cNvSpPr>
            <a:spLocks noGrp="1"/>
          </p:cNvSpPr>
          <p:nvPr>
            <p:ph type="title"/>
          </p:nvPr>
        </p:nvSpPr>
        <p:spPr/>
        <p:txBody>
          <a:bodyPr/>
          <a:lstStyle/>
          <a:p>
            <a:r>
              <a:rPr lang="pl-PL" dirty="0"/>
              <a:t>Art. 265 ust. 5 </a:t>
            </a:r>
            <a:r>
              <a:rPr lang="pl-PL" dirty="0" err="1"/>
              <a:t>P.sz.w</a:t>
            </a:r>
            <a:r>
              <a:rPr lang="pl-PL" dirty="0"/>
              <a:t>.</a:t>
            </a:r>
          </a:p>
        </p:txBody>
      </p:sp>
      <p:sp>
        <p:nvSpPr>
          <p:cNvPr id="3" name="Symbol zastępczy zawartości 2">
            <a:extLst>
              <a:ext uri="{FF2B5EF4-FFF2-40B4-BE49-F238E27FC236}">
                <a16:creationId xmlns:a16="http://schemas.microsoft.com/office/drawing/2014/main" id="{30F0409D-2947-A0C7-6A90-8DF736E756BB}"/>
              </a:ext>
            </a:extLst>
          </p:cNvPr>
          <p:cNvSpPr>
            <a:spLocks noGrp="1"/>
          </p:cNvSpPr>
          <p:nvPr>
            <p:ph idx="1"/>
          </p:nvPr>
        </p:nvSpPr>
        <p:spPr>
          <a:xfrm>
            <a:off x="1295401" y="2556932"/>
            <a:ext cx="9601196" cy="3691468"/>
          </a:xfrm>
        </p:spPr>
        <p:txBody>
          <a:bodyPr>
            <a:normAutofit lnSpcReduction="10000"/>
          </a:bodyPr>
          <a:lstStyle/>
          <a:p>
            <a:pPr algn="just">
              <a:lnSpc>
                <a:spcPct val="150000"/>
              </a:lnSpc>
            </a:pPr>
            <a:r>
              <a:rPr lang="pl-PL" b="1" dirty="0">
                <a:solidFill>
                  <a:schemeClr val="tx1"/>
                </a:solidFill>
              </a:rPr>
              <a:t>Pracownik prowadzący działalność naukową</a:t>
            </a:r>
            <a:r>
              <a:rPr lang="pl-PL" dirty="0">
                <a:solidFill>
                  <a:schemeClr val="tx1"/>
                </a:solidFill>
              </a:rPr>
              <a:t>, w terminie 14 dni od dnia zatrudnienia, nie później niż do dnia 31 grudnia roku, w którym został zatrudniony, składa </a:t>
            </a:r>
            <a:r>
              <a:rPr lang="pl-PL" b="1" dirty="0">
                <a:solidFill>
                  <a:schemeClr val="tx1"/>
                </a:solidFill>
              </a:rPr>
              <a:t>oświadczenie upoważniające zatrudniający go podmiot do zaliczenia go do liczby pracowników, o których mowa w ust. 4</a:t>
            </a:r>
            <a:r>
              <a:rPr lang="pl-PL" dirty="0">
                <a:solidFill>
                  <a:schemeClr val="tx1"/>
                </a:solidFill>
              </a:rPr>
              <a:t>. W przypadku zmiany dyscypliny oświadczenie składa się niezwłocznie. Oświadczenie można złożyć tylko w jednym podmiocie i w nie więcej niż 2 dyscyplinach, o których mowa w art. 343 ust. 7 i 8.</a:t>
            </a:r>
            <a:endParaRPr lang="pl-PL" u="sng" dirty="0">
              <a:solidFill>
                <a:schemeClr val="tx1"/>
              </a:solidFill>
            </a:endParaRPr>
          </a:p>
        </p:txBody>
      </p:sp>
      <p:sp>
        <p:nvSpPr>
          <p:cNvPr id="4" name="Symbol zastępczy numeru slajdu 3">
            <a:extLst>
              <a:ext uri="{FF2B5EF4-FFF2-40B4-BE49-F238E27FC236}">
                <a16:creationId xmlns:a16="http://schemas.microsoft.com/office/drawing/2014/main" id="{A8257FF4-3E3A-991B-FA28-0EF9B102AAAD}"/>
              </a:ext>
            </a:extLst>
          </p:cNvPr>
          <p:cNvSpPr>
            <a:spLocks noGrp="1"/>
          </p:cNvSpPr>
          <p:nvPr>
            <p:ph type="sldNum" sz="quarter" idx="12"/>
          </p:nvPr>
        </p:nvSpPr>
        <p:spPr/>
        <p:txBody>
          <a:bodyPr/>
          <a:lstStyle/>
          <a:p>
            <a:fld id="{E97799C9-84D9-46D2-A11E-BCF8A720529D}" type="slidenum">
              <a:rPr lang="en-US" smtClean="0"/>
              <a:t>58</a:t>
            </a:fld>
            <a:endParaRPr lang="en-US" dirty="0"/>
          </a:p>
        </p:txBody>
      </p:sp>
    </p:spTree>
    <p:extLst>
      <p:ext uri="{BB962C8B-B14F-4D97-AF65-F5344CB8AC3E}">
        <p14:creationId xmlns:p14="http://schemas.microsoft.com/office/powerpoint/2010/main" val="1411913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174EC9-E6A7-A030-0D96-E4BB4556620B}"/>
              </a:ext>
            </a:extLst>
          </p:cNvPr>
          <p:cNvSpPr>
            <a:spLocks noGrp="1"/>
          </p:cNvSpPr>
          <p:nvPr>
            <p:ph type="title"/>
          </p:nvPr>
        </p:nvSpPr>
        <p:spPr/>
        <p:txBody>
          <a:bodyPr/>
          <a:lstStyle/>
          <a:p>
            <a:r>
              <a:rPr lang="pl-PL" dirty="0"/>
              <a:t>Art. 265 ust. 13 </a:t>
            </a:r>
            <a:r>
              <a:rPr lang="pl-PL" dirty="0" err="1"/>
              <a:t>P.sz.w</a:t>
            </a:r>
            <a:r>
              <a:rPr lang="pl-PL" dirty="0"/>
              <a:t>. </a:t>
            </a:r>
          </a:p>
        </p:txBody>
      </p:sp>
      <p:sp>
        <p:nvSpPr>
          <p:cNvPr id="3" name="Symbol zastępczy zawartości 2">
            <a:extLst>
              <a:ext uri="{FF2B5EF4-FFF2-40B4-BE49-F238E27FC236}">
                <a16:creationId xmlns:a16="http://schemas.microsoft.com/office/drawing/2014/main" id="{53763C6D-1E1B-8474-DA72-0E5F5BE47AA0}"/>
              </a:ext>
            </a:extLst>
          </p:cNvPr>
          <p:cNvSpPr>
            <a:spLocks noGrp="1"/>
          </p:cNvSpPr>
          <p:nvPr>
            <p:ph idx="1"/>
          </p:nvPr>
        </p:nvSpPr>
        <p:spPr>
          <a:xfrm>
            <a:off x="1295401" y="2556932"/>
            <a:ext cx="9601196" cy="3587014"/>
          </a:xfrm>
        </p:spPr>
        <p:txBody>
          <a:bodyPr>
            <a:normAutofit fontScale="92500" lnSpcReduction="20000"/>
          </a:bodyPr>
          <a:lstStyle/>
          <a:p>
            <a:pPr algn="just">
              <a:lnSpc>
                <a:spcPct val="150000"/>
              </a:lnSpc>
            </a:pPr>
            <a:r>
              <a:rPr lang="pl-PL" dirty="0"/>
              <a:t>Osoba, której osiągnięcia są wykazywane na potrzeby ewaluacji, składa </a:t>
            </a:r>
            <a:r>
              <a:rPr lang="pl-PL" b="1" dirty="0"/>
              <a:t>oświadczenie upoważniające dany podmiot do wykazania tych osiągnięć w ramach poszczególnych dyscyplin</a:t>
            </a:r>
            <a:r>
              <a:rPr lang="pl-PL" dirty="0"/>
              <a:t>, o których mowa w art. 343 ust. 7 i 8, a w przypadku doktoranta:</a:t>
            </a:r>
          </a:p>
          <a:p>
            <a:pPr algn="just">
              <a:lnSpc>
                <a:spcPct val="150000"/>
              </a:lnSpc>
            </a:pPr>
            <a:r>
              <a:rPr lang="pl-PL" dirty="0"/>
              <a:t>1) w dyscyplinie, w której jest przygotowywana rozprawa doktorska, albo</a:t>
            </a:r>
          </a:p>
          <a:p>
            <a:pPr algn="just">
              <a:lnSpc>
                <a:spcPct val="150000"/>
              </a:lnSpc>
            </a:pPr>
            <a:r>
              <a:rPr lang="pl-PL" dirty="0"/>
              <a:t>2) w jednej z dyscyplin zawierających się w dziedzinie, w której jest przygotowywana rozprawa doktorska.</a:t>
            </a:r>
          </a:p>
          <a:p>
            <a:endParaRPr lang="pl-PL" dirty="0"/>
          </a:p>
        </p:txBody>
      </p:sp>
      <p:sp>
        <p:nvSpPr>
          <p:cNvPr id="4" name="Symbol zastępczy numeru slajdu 3">
            <a:extLst>
              <a:ext uri="{FF2B5EF4-FFF2-40B4-BE49-F238E27FC236}">
                <a16:creationId xmlns:a16="http://schemas.microsoft.com/office/drawing/2014/main" id="{A384EF4D-C7D3-4CDE-06E0-36284277C003}"/>
              </a:ext>
            </a:extLst>
          </p:cNvPr>
          <p:cNvSpPr>
            <a:spLocks noGrp="1"/>
          </p:cNvSpPr>
          <p:nvPr>
            <p:ph type="sldNum" sz="quarter" idx="12"/>
          </p:nvPr>
        </p:nvSpPr>
        <p:spPr/>
        <p:txBody>
          <a:bodyPr/>
          <a:lstStyle/>
          <a:p>
            <a:fld id="{E97799C9-84D9-46D2-A11E-BCF8A720529D}" type="slidenum">
              <a:rPr lang="en-US" smtClean="0"/>
              <a:t>59</a:t>
            </a:fld>
            <a:endParaRPr lang="en-US" dirty="0"/>
          </a:p>
        </p:txBody>
      </p:sp>
    </p:spTree>
    <p:extLst>
      <p:ext uri="{BB962C8B-B14F-4D97-AF65-F5344CB8AC3E}">
        <p14:creationId xmlns:p14="http://schemas.microsoft.com/office/powerpoint/2010/main" val="1703252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2934077-46F6-E957-8F07-A8AB54F49C61}"/>
              </a:ext>
            </a:extLst>
          </p:cNvPr>
          <p:cNvSpPr>
            <a:spLocks noGrp="1"/>
          </p:cNvSpPr>
          <p:nvPr>
            <p:ph type="title"/>
          </p:nvPr>
        </p:nvSpPr>
        <p:spPr/>
        <p:txBody>
          <a:bodyPr>
            <a:normAutofit fontScale="90000"/>
          </a:bodyPr>
          <a:lstStyle/>
          <a:p>
            <a:r>
              <a:rPr lang="pl-PL" dirty="0"/>
              <a:t>Ewaluacja jakości działalności naukowej. Przewodnik </a:t>
            </a:r>
            <a:br>
              <a:rPr lang="pl-PL" dirty="0"/>
            </a:br>
            <a:r>
              <a:rPr lang="pl-PL" sz="1000" u="sng" dirty="0">
                <a:hlinkClick r:id="rId2"/>
              </a:rPr>
              <a:t>bing.com/</a:t>
            </a:r>
            <a:r>
              <a:rPr lang="pl-PL" sz="1000" u="sng" dirty="0" err="1">
                <a:hlinkClick r:id="rId2"/>
              </a:rPr>
              <a:t>ck</a:t>
            </a:r>
            <a:r>
              <a:rPr lang="pl-PL" sz="1000" u="sng" dirty="0">
                <a:hlinkClick r:id="rId2"/>
              </a:rPr>
              <a:t>/a?!&amp;&amp;p=c5fa9300f68a4ddccc900e8f95bce3ac1fea53256318720820a5bdd6735dc26cJmltdHM9MTc2MjIxNDQwMA&amp;ptn=3&amp;ver=2&amp;hsh=4&amp;fclid=05aca7e0-490c-6fea-0cc6-b17a487f6e94&amp;psq=</a:t>
            </a:r>
            <a:r>
              <a:rPr lang="pl-PL" sz="1000" u="sng" dirty="0" err="1">
                <a:hlinkClick r:id="rId2"/>
              </a:rPr>
              <a:t>przewodnik+po+ewaluacji+działalności+naukowej+uczelni&amp;u</a:t>
            </a:r>
            <a:r>
              <a:rPr lang="pl-PL" sz="1000" u="sng" dirty="0">
                <a:hlinkClick r:id="rId2"/>
              </a:rPr>
              <a:t>=a1aHR0cHM6Ly93d3cuZ292LnBsL2F0dGFjaG1lbnQvYzI4ZDRjNzUtYTE0ZS00NmM1LWJmNDEtOTEyZWEyOGNkYTVi&amp;ntb=1</a:t>
            </a:r>
            <a:br>
              <a:rPr lang="pl-PL" sz="1000" dirty="0"/>
            </a:br>
            <a:endParaRPr lang="pl-PL" sz="1000" dirty="0"/>
          </a:p>
        </p:txBody>
      </p:sp>
      <p:sp>
        <p:nvSpPr>
          <p:cNvPr id="3" name="Symbol zastępczy zawartości 2">
            <a:extLst>
              <a:ext uri="{FF2B5EF4-FFF2-40B4-BE49-F238E27FC236}">
                <a16:creationId xmlns:a16="http://schemas.microsoft.com/office/drawing/2014/main" id="{FA6B7EC3-1CB0-47A7-E66A-F2DEB17CB0D2}"/>
              </a:ext>
            </a:extLst>
          </p:cNvPr>
          <p:cNvSpPr>
            <a:spLocks noGrp="1"/>
          </p:cNvSpPr>
          <p:nvPr>
            <p:ph idx="1"/>
          </p:nvPr>
        </p:nvSpPr>
        <p:spPr/>
        <p:txBody>
          <a:bodyPr>
            <a:normAutofit fontScale="92500"/>
          </a:bodyPr>
          <a:lstStyle/>
          <a:p>
            <a:pPr algn="just"/>
            <a:r>
              <a:rPr lang="pl-PL" i="1" dirty="0"/>
              <a:t>Należy jednak wyraźnie podkreślić, że </a:t>
            </a:r>
            <a:r>
              <a:rPr lang="pl-PL" b="1" i="1" dirty="0"/>
              <a:t>systemu oceny jakości działalności naukowej działalności naukowej prowadzonej przez podmioty nie należy absolutnie utożsamiać z oceną działalności naukowej poszczególnych naukowców</a:t>
            </a:r>
            <a:r>
              <a:rPr lang="pl-PL" i="1" dirty="0"/>
              <a:t>. Zaprezentowane rozwiązania służą tylko i wyłącznie ocenie instytucjonalnej i nie powinny być przenoszone do kryteriów ocen indywidualnych. Szczególnie dotyczy to zastosowanych mechanizmów oceny punktowej publikacji. Trzeba bowiem podkreślić, że przy ocenie instytucjonalnej, której dotyczy ten właśnie przewodnik, nie jest możliwa kompletna ocena merytoryczna jakości prowadzonych badań naukowych i prac rozwojowych czy też jakości osiągnięć artystycznych poszczególnych naukowców.</a:t>
            </a:r>
          </a:p>
          <a:p>
            <a:endParaRPr lang="pl-PL" dirty="0"/>
          </a:p>
        </p:txBody>
      </p:sp>
      <p:sp>
        <p:nvSpPr>
          <p:cNvPr id="4" name="Symbol zastępczy numeru slajdu 3">
            <a:extLst>
              <a:ext uri="{FF2B5EF4-FFF2-40B4-BE49-F238E27FC236}">
                <a16:creationId xmlns:a16="http://schemas.microsoft.com/office/drawing/2014/main" id="{318F9E26-5F1A-F655-D978-BB7DF49FD4C8}"/>
              </a:ext>
            </a:extLst>
          </p:cNvPr>
          <p:cNvSpPr>
            <a:spLocks noGrp="1"/>
          </p:cNvSpPr>
          <p:nvPr>
            <p:ph type="sldNum" sz="quarter" idx="12"/>
          </p:nvPr>
        </p:nvSpPr>
        <p:spPr/>
        <p:txBody>
          <a:bodyPr/>
          <a:lstStyle/>
          <a:p>
            <a:fld id="{E97799C9-84D9-46D2-A11E-BCF8A720529D}" type="slidenum">
              <a:rPr lang="en-US" smtClean="0"/>
              <a:t>6</a:t>
            </a:fld>
            <a:endParaRPr lang="en-US" dirty="0"/>
          </a:p>
        </p:txBody>
      </p:sp>
    </p:spTree>
    <p:extLst>
      <p:ext uri="{BB962C8B-B14F-4D97-AF65-F5344CB8AC3E}">
        <p14:creationId xmlns:p14="http://schemas.microsoft.com/office/powerpoint/2010/main" val="58468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836FE74-189D-C01F-F7D5-8E47E149272C}"/>
              </a:ext>
            </a:extLst>
          </p:cNvPr>
          <p:cNvSpPr>
            <a:spLocks noGrp="1"/>
          </p:cNvSpPr>
          <p:nvPr>
            <p:ph type="title"/>
          </p:nvPr>
        </p:nvSpPr>
        <p:spPr/>
        <p:txBody>
          <a:bodyPr/>
          <a:lstStyle/>
          <a:p>
            <a:r>
              <a:rPr lang="pl-PL" dirty="0"/>
              <a:t>Art. 343 ust. 7 </a:t>
            </a:r>
            <a:r>
              <a:rPr lang="pl-PL" dirty="0" err="1"/>
              <a:t>P.sz.w</a:t>
            </a:r>
            <a:r>
              <a:rPr lang="pl-PL" dirty="0"/>
              <a:t>. </a:t>
            </a:r>
          </a:p>
        </p:txBody>
      </p:sp>
      <p:sp>
        <p:nvSpPr>
          <p:cNvPr id="3" name="Symbol zastępczy zawartości 2">
            <a:extLst>
              <a:ext uri="{FF2B5EF4-FFF2-40B4-BE49-F238E27FC236}">
                <a16:creationId xmlns:a16="http://schemas.microsoft.com/office/drawing/2014/main" id="{3D04C9D5-E85C-664D-2113-F08487FD6238}"/>
              </a:ext>
            </a:extLst>
          </p:cNvPr>
          <p:cNvSpPr>
            <a:spLocks noGrp="1"/>
          </p:cNvSpPr>
          <p:nvPr>
            <p:ph idx="1"/>
          </p:nvPr>
        </p:nvSpPr>
        <p:spPr/>
        <p:txBody>
          <a:bodyPr>
            <a:normAutofit lnSpcReduction="10000"/>
          </a:bodyPr>
          <a:lstStyle/>
          <a:p>
            <a:pPr algn="just">
              <a:lnSpc>
                <a:spcPct val="150000"/>
              </a:lnSpc>
            </a:pPr>
            <a:r>
              <a:rPr lang="pl-PL" b="1" dirty="0"/>
              <a:t>Osoba prowadząca działalność naukową i osoba biorąca udział w prowadzeniu działalności naukowej</a:t>
            </a:r>
            <a:r>
              <a:rPr lang="pl-PL" dirty="0"/>
              <a:t> </a:t>
            </a:r>
            <a:r>
              <a:rPr lang="pl-PL" u="sng" dirty="0"/>
              <a:t>nie częściej niż raz na 2 lata</a:t>
            </a:r>
            <a:r>
              <a:rPr lang="pl-PL" dirty="0"/>
              <a:t> składa rektorowi, dyrektorowi instytutu PAN, dyrektorowi instytutu badawczego, dyrektorowi instytutu międzynarodowego lub osobie kierującej podmiotem, o którym mowa w art. 7 ust. 1 pkt 8, </a:t>
            </a:r>
            <a:r>
              <a:rPr lang="pl-PL" b="1" dirty="0"/>
              <a:t>oświadczenie o dziedzinie i dyscyplinie, którą reprezentuje</a:t>
            </a:r>
            <a:r>
              <a:rPr lang="pl-PL" dirty="0"/>
              <a:t>.</a:t>
            </a:r>
          </a:p>
          <a:p>
            <a:endParaRPr lang="pl-PL" dirty="0"/>
          </a:p>
        </p:txBody>
      </p:sp>
      <p:sp>
        <p:nvSpPr>
          <p:cNvPr id="4" name="Symbol zastępczy numeru slajdu 3">
            <a:extLst>
              <a:ext uri="{FF2B5EF4-FFF2-40B4-BE49-F238E27FC236}">
                <a16:creationId xmlns:a16="http://schemas.microsoft.com/office/drawing/2014/main" id="{5FE93D78-64B6-8762-86CB-E2B97702EBD7}"/>
              </a:ext>
            </a:extLst>
          </p:cNvPr>
          <p:cNvSpPr>
            <a:spLocks noGrp="1"/>
          </p:cNvSpPr>
          <p:nvPr>
            <p:ph type="sldNum" sz="quarter" idx="12"/>
          </p:nvPr>
        </p:nvSpPr>
        <p:spPr/>
        <p:txBody>
          <a:bodyPr/>
          <a:lstStyle/>
          <a:p>
            <a:fld id="{E97799C9-84D9-46D2-A11E-BCF8A720529D}" type="slidenum">
              <a:rPr lang="en-US" smtClean="0"/>
              <a:t>60</a:t>
            </a:fld>
            <a:endParaRPr lang="en-US" dirty="0"/>
          </a:p>
        </p:txBody>
      </p:sp>
    </p:spTree>
    <p:extLst>
      <p:ext uri="{BB962C8B-B14F-4D97-AF65-F5344CB8AC3E}">
        <p14:creationId xmlns:p14="http://schemas.microsoft.com/office/powerpoint/2010/main" val="2797157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obrazu 6">
            <a:extLst>
              <a:ext uri="{FF2B5EF4-FFF2-40B4-BE49-F238E27FC236}">
                <a16:creationId xmlns:a16="http://schemas.microsoft.com/office/drawing/2014/main" id="{DDBB0903-0BB7-E079-336F-7D92728C5FA6}"/>
              </a:ext>
            </a:extLst>
          </p:cNvPr>
          <p:cNvPicPr>
            <a:picLocks noGrp="1" noChangeAspect="1"/>
          </p:cNvPicPr>
          <p:nvPr>
            <p:ph type="pic" idx="1"/>
          </p:nvPr>
        </p:nvPicPr>
        <p:blipFill>
          <a:blip r:embed="rId2"/>
          <a:srcRect l="25939" r="25939"/>
          <a:stretch>
            <a:fillRect/>
          </a:stretch>
        </p:blipFill>
        <p:spPr>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Symbol zastępczy tekstu 3">
            <a:extLst>
              <a:ext uri="{FF2B5EF4-FFF2-40B4-BE49-F238E27FC236}">
                <a16:creationId xmlns:a16="http://schemas.microsoft.com/office/drawing/2014/main" id="{B63AE6AC-C563-5661-DEB1-E0F414F2D261}"/>
              </a:ext>
            </a:extLst>
          </p:cNvPr>
          <p:cNvSpPr>
            <a:spLocks noGrp="1"/>
          </p:cNvSpPr>
          <p:nvPr>
            <p:ph type="body" sz="half" idx="2"/>
          </p:nvPr>
        </p:nvSpPr>
        <p:spPr/>
        <p:txBody>
          <a:bodyPr>
            <a:normAutofit/>
          </a:bodyPr>
          <a:lstStyle/>
          <a:p>
            <a:r>
              <a:rPr lang="pl-PL" sz="4000" b="1" dirty="0"/>
              <a:t>Dziękuję za uwagę. </a:t>
            </a:r>
          </a:p>
        </p:txBody>
      </p:sp>
      <p:sp>
        <p:nvSpPr>
          <p:cNvPr id="5" name="Symbol zastępczy numeru slajdu 4">
            <a:extLst>
              <a:ext uri="{FF2B5EF4-FFF2-40B4-BE49-F238E27FC236}">
                <a16:creationId xmlns:a16="http://schemas.microsoft.com/office/drawing/2014/main" id="{A6CD6821-2087-A723-5F90-6DE54D4E395C}"/>
              </a:ext>
            </a:extLst>
          </p:cNvPr>
          <p:cNvSpPr>
            <a:spLocks noGrp="1"/>
          </p:cNvSpPr>
          <p:nvPr>
            <p:ph type="sldNum" sz="quarter" idx="12"/>
          </p:nvPr>
        </p:nvSpPr>
        <p:spPr/>
        <p:txBody>
          <a:bodyPr/>
          <a:lstStyle/>
          <a:p>
            <a:fld id="{D57F1E4F-1CFF-5643-939E-217C01CDF565}" type="slidenum">
              <a:rPr lang="en-US" smtClean="0"/>
              <a:pPr/>
              <a:t>61</a:t>
            </a:fld>
            <a:endParaRPr lang="en-US" dirty="0"/>
          </a:p>
        </p:txBody>
      </p:sp>
    </p:spTree>
    <p:extLst>
      <p:ext uri="{BB962C8B-B14F-4D97-AF65-F5344CB8AC3E}">
        <p14:creationId xmlns:p14="http://schemas.microsoft.com/office/powerpoint/2010/main" val="117051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6B867-C682-CF66-5417-AEA15A6E1DE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301960EE-7779-0EC9-9F6B-7F504130289F}"/>
              </a:ext>
            </a:extLst>
          </p:cNvPr>
          <p:cNvSpPr>
            <a:spLocks noGrp="1"/>
          </p:cNvSpPr>
          <p:nvPr>
            <p:ph type="title"/>
          </p:nvPr>
        </p:nvSpPr>
        <p:spPr/>
        <p:txBody>
          <a:bodyPr>
            <a:normAutofit fontScale="90000"/>
          </a:bodyPr>
          <a:lstStyle/>
          <a:p>
            <a:r>
              <a:rPr lang="pl-PL" dirty="0"/>
              <a:t>W jaki sposób ewaluacja wpływa na stosunki pracy pracowników uczelni? </a:t>
            </a:r>
          </a:p>
        </p:txBody>
      </p:sp>
      <p:sp>
        <p:nvSpPr>
          <p:cNvPr id="3" name="Symbol zastępczy zawartości 2">
            <a:extLst>
              <a:ext uri="{FF2B5EF4-FFF2-40B4-BE49-F238E27FC236}">
                <a16:creationId xmlns:a16="http://schemas.microsoft.com/office/drawing/2014/main" id="{0E468EFE-BFAC-3BF0-7444-09C440BC7925}"/>
              </a:ext>
            </a:extLst>
          </p:cNvPr>
          <p:cNvSpPr>
            <a:spLocks noGrp="1"/>
          </p:cNvSpPr>
          <p:nvPr>
            <p:ph idx="1"/>
          </p:nvPr>
        </p:nvSpPr>
        <p:spPr/>
        <p:txBody>
          <a:bodyPr/>
          <a:lstStyle/>
          <a:p>
            <a:pPr marL="0" lvl="0" indent="0" algn="just" defTabSz="914400" eaLnBrk="0" fontAlgn="base" hangingPunct="0">
              <a:lnSpc>
                <a:spcPct val="150000"/>
              </a:lnSpc>
              <a:spcBef>
                <a:spcPct val="0"/>
              </a:spcBef>
              <a:spcAft>
                <a:spcPct val="0"/>
              </a:spcAft>
              <a:buClrTx/>
              <a:buSzTx/>
              <a:buNone/>
            </a:pPr>
            <a:r>
              <a:rPr lang="pl-PL" altLang="pl-PL" b="1" dirty="0">
                <a:solidFill>
                  <a:srgbClr val="333333"/>
                </a:solidFill>
                <a:cs typeface="Noto Serif" panose="02020600060500020200" pitchFamily="18" charset="0"/>
              </a:rPr>
              <a:t>Art. 100 § 1 Kodeksu pracy</a:t>
            </a:r>
          </a:p>
          <a:p>
            <a:pPr marL="0" lvl="0" indent="0" algn="just" defTabSz="914400" eaLnBrk="0" fontAlgn="base" hangingPunct="0">
              <a:lnSpc>
                <a:spcPct val="150000"/>
              </a:lnSpc>
              <a:spcBef>
                <a:spcPct val="0"/>
              </a:spcBef>
              <a:spcAft>
                <a:spcPct val="0"/>
              </a:spcAft>
              <a:buClrTx/>
              <a:buSzTx/>
              <a:buNone/>
            </a:pPr>
            <a:r>
              <a:rPr lang="pl-PL" altLang="pl-PL" dirty="0">
                <a:solidFill>
                  <a:srgbClr val="333333"/>
                </a:solidFill>
                <a:cs typeface="Noto Serif" panose="02020600060500020200" pitchFamily="18" charset="0"/>
              </a:rPr>
              <a:t> </a:t>
            </a:r>
          </a:p>
          <a:p>
            <a:pPr marL="0" lvl="0" indent="0" algn="just" defTabSz="914400" eaLnBrk="0" fontAlgn="base" hangingPunct="0">
              <a:lnSpc>
                <a:spcPct val="150000"/>
              </a:lnSpc>
              <a:spcBef>
                <a:spcPct val="0"/>
              </a:spcBef>
              <a:spcAft>
                <a:spcPct val="0"/>
              </a:spcAft>
              <a:buClrTx/>
              <a:buSzTx/>
              <a:buNone/>
            </a:pPr>
            <a:r>
              <a:rPr lang="pl-PL" dirty="0"/>
              <a:t>Pracownik jest obowiązany wykonywać pracę sumiennie i starannie oraz </a:t>
            </a:r>
            <a:r>
              <a:rPr lang="pl-PL" b="1" dirty="0"/>
              <a:t>stosować się do poleceń przełożonych, które dotyczą pracy, jeżeli nie są one sprzeczne z przepisami prawa lub umową o pracę</a:t>
            </a:r>
            <a:r>
              <a:rPr lang="pl-PL" dirty="0"/>
              <a:t>.</a:t>
            </a:r>
            <a:endParaRPr lang="pl-PL" altLang="pl-PL" sz="3600" dirty="0">
              <a:solidFill>
                <a:schemeClr val="tx1"/>
              </a:solidFill>
            </a:endParaRPr>
          </a:p>
          <a:p>
            <a:endParaRPr lang="pl-PL" dirty="0"/>
          </a:p>
        </p:txBody>
      </p:sp>
      <p:sp>
        <p:nvSpPr>
          <p:cNvPr id="4" name="Symbol zastępczy numeru slajdu 3">
            <a:extLst>
              <a:ext uri="{FF2B5EF4-FFF2-40B4-BE49-F238E27FC236}">
                <a16:creationId xmlns:a16="http://schemas.microsoft.com/office/drawing/2014/main" id="{1AB3B5FD-A4FC-228A-8DD4-7E97D7CB2291}"/>
              </a:ext>
            </a:extLst>
          </p:cNvPr>
          <p:cNvSpPr>
            <a:spLocks noGrp="1"/>
          </p:cNvSpPr>
          <p:nvPr>
            <p:ph type="sldNum" sz="quarter" idx="12"/>
          </p:nvPr>
        </p:nvSpPr>
        <p:spPr/>
        <p:txBody>
          <a:bodyPr/>
          <a:lstStyle/>
          <a:p>
            <a:fld id="{E97799C9-84D9-46D2-A11E-BCF8A720529D}" type="slidenum">
              <a:rPr lang="en-US" smtClean="0"/>
              <a:t>7</a:t>
            </a:fld>
            <a:endParaRPr lang="en-US" dirty="0"/>
          </a:p>
        </p:txBody>
      </p:sp>
    </p:spTree>
    <p:extLst>
      <p:ext uri="{BB962C8B-B14F-4D97-AF65-F5344CB8AC3E}">
        <p14:creationId xmlns:p14="http://schemas.microsoft.com/office/powerpoint/2010/main" val="3674391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F65043D-F212-3C5F-9E08-D3B495A28FC4}"/>
              </a:ext>
            </a:extLst>
          </p:cNvPr>
          <p:cNvSpPr>
            <a:spLocks noGrp="1"/>
          </p:cNvSpPr>
          <p:nvPr>
            <p:ph type="title"/>
          </p:nvPr>
        </p:nvSpPr>
        <p:spPr/>
        <p:txBody>
          <a:bodyPr>
            <a:normAutofit fontScale="90000"/>
          </a:bodyPr>
          <a:lstStyle/>
          <a:p>
            <a:r>
              <a:rPr lang="pl-PL" dirty="0"/>
              <a:t>W jaki sposób ewaluacja wpływa na stosunki pracy pracowników uczelni? </a:t>
            </a:r>
          </a:p>
        </p:txBody>
      </p:sp>
      <p:sp>
        <p:nvSpPr>
          <p:cNvPr id="3" name="Symbol zastępczy zawartości 2">
            <a:extLst>
              <a:ext uri="{FF2B5EF4-FFF2-40B4-BE49-F238E27FC236}">
                <a16:creationId xmlns:a16="http://schemas.microsoft.com/office/drawing/2014/main" id="{F42FD507-CC41-06B4-5918-EAFCBFBEEA9A}"/>
              </a:ext>
            </a:extLst>
          </p:cNvPr>
          <p:cNvSpPr>
            <a:spLocks noGrp="1"/>
          </p:cNvSpPr>
          <p:nvPr>
            <p:ph idx="1"/>
          </p:nvPr>
        </p:nvSpPr>
        <p:spPr/>
        <p:txBody>
          <a:bodyPr/>
          <a:lstStyle/>
          <a:p>
            <a:pPr marL="0" lvl="0" indent="0" algn="just" defTabSz="914400" eaLnBrk="0" fontAlgn="base" hangingPunct="0">
              <a:lnSpc>
                <a:spcPct val="150000"/>
              </a:lnSpc>
              <a:spcBef>
                <a:spcPct val="0"/>
              </a:spcBef>
              <a:spcAft>
                <a:spcPct val="0"/>
              </a:spcAft>
              <a:buClrTx/>
              <a:buSzTx/>
              <a:buNone/>
            </a:pPr>
            <a:r>
              <a:rPr lang="pl-PL" altLang="pl-PL" b="1" dirty="0">
                <a:solidFill>
                  <a:srgbClr val="333333"/>
                </a:solidFill>
                <a:cs typeface="Noto Serif" panose="02020600060500020200" pitchFamily="18" charset="0"/>
              </a:rPr>
              <a:t>Art. 100 § 2 pkt 4 Kodeksu pracy</a:t>
            </a:r>
          </a:p>
          <a:p>
            <a:pPr marL="0" lvl="0" indent="0" algn="just" defTabSz="914400" eaLnBrk="0" fontAlgn="base" hangingPunct="0">
              <a:lnSpc>
                <a:spcPct val="150000"/>
              </a:lnSpc>
              <a:spcBef>
                <a:spcPct val="0"/>
              </a:spcBef>
              <a:spcAft>
                <a:spcPct val="0"/>
              </a:spcAft>
              <a:buClrTx/>
              <a:buSzTx/>
              <a:buNone/>
            </a:pPr>
            <a:r>
              <a:rPr lang="pl-PL" altLang="pl-PL" dirty="0">
                <a:solidFill>
                  <a:srgbClr val="333333"/>
                </a:solidFill>
                <a:cs typeface="Noto Serif" panose="02020600060500020200" pitchFamily="18" charset="0"/>
              </a:rPr>
              <a:t> </a:t>
            </a:r>
          </a:p>
          <a:p>
            <a:pPr marL="0" lvl="0" indent="0" algn="just" defTabSz="914400" eaLnBrk="0" fontAlgn="base" hangingPunct="0">
              <a:lnSpc>
                <a:spcPct val="150000"/>
              </a:lnSpc>
              <a:spcBef>
                <a:spcPct val="0"/>
              </a:spcBef>
              <a:spcAft>
                <a:spcPct val="0"/>
              </a:spcAft>
              <a:buClrTx/>
              <a:buSzTx/>
              <a:buNone/>
            </a:pPr>
            <a:r>
              <a:rPr lang="pl-PL" altLang="pl-PL" sz="3600" dirty="0">
                <a:solidFill>
                  <a:srgbClr val="333333"/>
                </a:solidFill>
                <a:cs typeface="Noto Serif" panose="02020600060500020200" pitchFamily="18" charset="0"/>
              </a:rPr>
              <a:t>Pracownik jest obowiązany w szczególności dbać o dobro zakładu pracy.</a:t>
            </a:r>
            <a:endParaRPr lang="pl-PL" altLang="pl-PL" sz="3600" dirty="0">
              <a:solidFill>
                <a:schemeClr val="tx1"/>
              </a:solidFill>
            </a:endParaRPr>
          </a:p>
          <a:p>
            <a:endParaRPr lang="pl-PL" dirty="0"/>
          </a:p>
        </p:txBody>
      </p:sp>
      <p:sp>
        <p:nvSpPr>
          <p:cNvPr id="4" name="Symbol zastępczy numeru slajdu 3">
            <a:extLst>
              <a:ext uri="{FF2B5EF4-FFF2-40B4-BE49-F238E27FC236}">
                <a16:creationId xmlns:a16="http://schemas.microsoft.com/office/drawing/2014/main" id="{72F50869-D54E-5164-AA57-8AC9DC6A7FD4}"/>
              </a:ext>
            </a:extLst>
          </p:cNvPr>
          <p:cNvSpPr>
            <a:spLocks noGrp="1"/>
          </p:cNvSpPr>
          <p:nvPr>
            <p:ph type="sldNum" sz="quarter" idx="12"/>
          </p:nvPr>
        </p:nvSpPr>
        <p:spPr/>
        <p:txBody>
          <a:bodyPr/>
          <a:lstStyle/>
          <a:p>
            <a:fld id="{E97799C9-84D9-46D2-A11E-BCF8A720529D}" type="slidenum">
              <a:rPr lang="en-US" smtClean="0"/>
              <a:t>8</a:t>
            </a:fld>
            <a:endParaRPr lang="en-US" dirty="0"/>
          </a:p>
        </p:txBody>
      </p:sp>
    </p:spTree>
    <p:extLst>
      <p:ext uri="{BB962C8B-B14F-4D97-AF65-F5344CB8AC3E}">
        <p14:creationId xmlns:p14="http://schemas.microsoft.com/office/powerpoint/2010/main" val="2485396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2014F-494E-0ABE-5A3E-B59CDDBFA148}"/>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4FB7CF34-CD1E-116E-D3C6-85E941C1A080}"/>
              </a:ext>
            </a:extLst>
          </p:cNvPr>
          <p:cNvSpPr>
            <a:spLocks noGrp="1"/>
          </p:cNvSpPr>
          <p:nvPr>
            <p:ph type="title"/>
          </p:nvPr>
        </p:nvSpPr>
        <p:spPr/>
        <p:txBody>
          <a:bodyPr>
            <a:normAutofit fontScale="90000"/>
          </a:bodyPr>
          <a:lstStyle/>
          <a:p>
            <a:r>
              <a:rPr lang="pl-PL" dirty="0"/>
              <a:t>W jaki sposób ewaluacja jakości działalności naukowej wpływa na sytuację pracowników?</a:t>
            </a:r>
          </a:p>
        </p:txBody>
      </p:sp>
      <p:sp>
        <p:nvSpPr>
          <p:cNvPr id="3" name="Symbol zastępczy tekstu 2">
            <a:extLst>
              <a:ext uri="{FF2B5EF4-FFF2-40B4-BE49-F238E27FC236}">
                <a16:creationId xmlns:a16="http://schemas.microsoft.com/office/drawing/2014/main" id="{94FD0C4F-7EAA-6353-8C1C-7D4FCB31AF3C}"/>
              </a:ext>
            </a:extLst>
          </p:cNvPr>
          <p:cNvSpPr>
            <a:spLocks noGrp="1"/>
          </p:cNvSpPr>
          <p:nvPr>
            <p:ph type="body" idx="1"/>
          </p:nvPr>
        </p:nvSpPr>
        <p:spPr/>
        <p:txBody>
          <a:bodyPr>
            <a:normAutofit fontScale="85000" lnSpcReduction="20000"/>
          </a:bodyPr>
          <a:lstStyle/>
          <a:p>
            <a:r>
              <a:rPr lang="pl-PL" sz="4000" b="1" dirty="0"/>
              <a:t>Pracownicy niebędący nauczycielami akademickimi </a:t>
            </a:r>
          </a:p>
        </p:txBody>
      </p:sp>
      <p:sp>
        <p:nvSpPr>
          <p:cNvPr id="4" name="Symbol zastępczy numeru slajdu 3">
            <a:extLst>
              <a:ext uri="{FF2B5EF4-FFF2-40B4-BE49-F238E27FC236}">
                <a16:creationId xmlns:a16="http://schemas.microsoft.com/office/drawing/2014/main" id="{7B0C80C2-F01E-E59D-D55F-1C9D3CE9A3DF}"/>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500436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zny">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871</TotalTime>
  <Words>2823</Words>
  <Application>Microsoft Office PowerPoint</Application>
  <PresentationFormat>Panoramiczny</PresentationFormat>
  <Paragraphs>316</Paragraphs>
  <Slides>61</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61</vt:i4>
      </vt:variant>
    </vt:vector>
  </HeadingPairs>
  <TitlesOfParts>
    <vt:vector size="69" baseType="lpstr">
      <vt:lpstr>Arial</vt:lpstr>
      <vt:lpstr>Calibri</vt:lpstr>
      <vt:lpstr>Cambria</vt:lpstr>
      <vt:lpstr>Garamond</vt:lpstr>
      <vt:lpstr>Noto Serif</vt:lpstr>
      <vt:lpstr>Tahoma</vt:lpstr>
      <vt:lpstr>Wingdings 2</vt:lpstr>
      <vt:lpstr>Organiczny</vt:lpstr>
      <vt:lpstr>Akademickie prawo zatrudnienia a ewaluacja i polityka naukowa </vt:lpstr>
      <vt:lpstr>Plan wykładu  </vt:lpstr>
      <vt:lpstr>W jaki sposób ewaluacja jakości działalności naukowej wpływa na sytuację pracowników?</vt:lpstr>
      <vt:lpstr>W jaki sposób ewaluacja wpływa na stosunki pracy pracowników uczelni? </vt:lpstr>
      <vt:lpstr>W jaki sposób ewaluacja wpływa na stosunki pracy pracowników uczelni? </vt:lpstr>
      <vt:lpstr>Ewaluacja jakości działalności naukowej. Przewodnik  bing.com/ck/a?!&amp;&amp;p=c5fa9300f68a4ddccc900e8f95bce3ac1fea53256318720820a5bdd6735dc26cJmltdHM9MTc2MjIxNDQwMA&amp;ptn=3&amp;ver=2&amp;hsh=4&amp;fclid=05aca7e0-490c-6fea-0cc6-b17a487f6e94&amp;psq=przewodnik+po+ewaluacji+działalności+naukowej+uczelni&amp;u=a1aHR0cHM6Ly93d3cuZ292LnBsL2F0dGFjaG1lbnQvYzI4ZDRjNzUtYTE0ZS00NmM1LWJmNDEtOTEyZWEyOGNkYTVi&amp;ntb=1 </vt:lpstr>
      <vt:lpstr>W jaki sposób ewaluacja wpływa na stosunki pracy pracowników uczelni? </vt:lpstr>
      <vt:lpstr>W jaki sposób ewaluacja wpływa na stosunki pracy pracowników uczelni? </vt:lpstr>
      <vt:lpstr>W jaki sposób ewaluacja jakości działalności naukowej wpływa na sytuację pracowników?</vt:lpstr>
      <vt:lpstr>Pracownicy uczelni niebędący nauczycielami akademickimi </vt:lpstr>
      <vt:lpstr>W jaki sposób ewaluacja wpływa na stosunki pracy pracowników uczelni? </vt:lpstr>
      <vt:lpstr>W jaki sposób ewaluacja wpływa na stosunki pracy pracowników uczelni? </vt:lpstr>
      <vt:lpstr>Pracownicy uczelni niebędący nauczycielami akademickimi </vt:lpstr>
      <vt:lpstr>Czasowe powierzenie pracy innego rodzaju [działania w związku ewaluacją jakości działalności naukowej]</vt:lpstr>
      <vt:lpstr>Art. 42§4 k.p.</vt:lpstr>
      <vt:lpstr>Warunki czasowego powierzenia pracownikowi innej pracy niż umówiona:</vt:lpstr>
      <vt:lpstr>Czasowe powierzenie pracownikowi wykonywania innej pracy </vt:lpstr>
      <vt:lpstr>Wypowiedzenie warunków pracy lub płacy (wypowiedzenie zmieniające)</vt:lpstr>
      <vt:lpstr>Konstrukcja prawna wypowiedzenia warunków pracy i płacy  (WYPOWIEDZENIA ZMIENIAJĄCEGO)</vt:lpstr>
      <vt:lpstr>FORMA wypowiedzenia zmieniającego</vt:lpstr>
      <vt:lpstr>TREŚĆ wypowiedzenia zmieniającego (po nowelizacji)</vt:lpstr>
      <vt:lpstr>TRYB wypowiedzenia zmieniającego (po nowelizacji)</vt:lpstr>
      <vt:lpstr>SZCZEGÓLNA ochrona przed wypowiedzeniem zmieniającym</vt:lpstr>
      <vt:lpstr>Wypowiedzenie warunków pracy lub płacy (wypowiedzenie zmieniające)</vt:lpstr>
      <vt:lpstr>Wypowiedzenie warunków pracy lub płacy (wypowiedzenie zmieniające)</vt:lpstr>
      <vt:lpstr>Porozumienie w sprawie zmiany warunków pracy lub płacy (porozumienie zmieniające)</vt:lpstr>
      <vt:lpstr>Porozumienie w sprawie zmiany warunków pracy lub płacy  (POROZUMIENIE ZMIENIAJĄCE)</vt:lpstr>
      <vt:lpstr>Porozumienie w sprawie zmiany warunków pracy lub płacy  (POROZUMIENIE ZMIENIAJĄCE)</vt:lpstr>
      <vt:lpstr>Porozumienie w sprawie zmiany warunków pracy lub płacy  (POROZUMIENIE ZMIENIAJĄCE)</vt:lpstr>
      <vt:lpstr>Porozumienie w sprawie zmiany warunków pracy lub płacy  (POROZUMIENIE ZMIENIAJĄCE)</vt:lpstr>
      <vt:lpstr>Porozumienie w sprawie zmiany warunków pracy lub płacy  (POROZUMIENIE ZMIENIAJĄCE)</vt:lpstr>
      <vt:lpstr>Praca w godzinach nadliczbowych </vt:lpstr>
      <vt:lpstr>Przyczyny polecenia wykonywania pracy w godzinach nadliczbowych </vt:lpstr>
      <vt:lpstr>Dokumentowanie pracy w godzinach nadliczbowych </vt:lpstr>
      <vt:lpstr>Ograniczenia pracy w godzinach nadliczbowych </vt:lpstr>
      <vt:lpstr>Rekompensowanie pracy w godzinach nadliczbowych</vt:lpstr>
      <vt:lpstr>W jaki sposób ewaluacja jakości działalności naukowej wpływa na sytuację pracowników?</vt:lpstr>
      <vt:lpstr>Nauczyciele akademiccy </vt:lpstr>
      <vt:lpstr>Podstawowe obowiązki nauczycieli akademickich – art. 115 P.sz.w.</vt:lpstr>
      <vt:lpstr>Wyrok Sądu Okręgowego w Lublinie - VIII Wydział Pracy i Ubezpieczeń Społecznych z dnia 28 października 2024 r. VIII Pa 54/24</vt:lpstr>
      <vt:lpstr>Obowiązki nauczyciela </vt:lpstr>
      <vt:lpstr>Obowiązki nauczyciela – możliwość realizowania poza uczelnią </vt:lpstr>
      <vt:lpstr>W jaki sposób ewaluacja wpływa na stosunki pracy pracowników uczelni? </vt:lpstr>
      <vt:lpstr>W jaki sposób ewaluacja jakości działalności naukowej wpływa na sytuację pracowników?</vt:lpstr>
      <vt:lpstr>Warto uregulować w Regulaminie pracy</vt:lpstr>
      <vt:lpstr>Regulamin okresowej oceny nauczycieli akademickich </vt:lpstr>
      <vt:lpstr>Przykłady </vt:lpstr>
      <vt:lpstr>Przykład 1 </vt:lpstr>
      <vt:lpstr>Przykład 2 </vt:lpstr>
      <vt:lpstr>Przykład 3 </vt:lpstr>
      <vt:lpstr>W jaki sposób ewaluacja jakości działalności naukowej wpływa na sytuację pracowników?</vt:lpstr>
      <vt:lpstr>Zakres ewaluacji </vt:lpstr>
      <vt:lpstr>Pracownicy </vt:lpstr>
      <vt:lpstr>Pracownicy </vt:lpstr>
      <vt:lpstr>Przedmiot ewaluacji </vt:lpstr>
      <vt:lpstr>Związek z zatrudnieniem lub odbywaniem kształcenia </vt:lpstr>
      <vt:lpstr>Oświadczenia </vt:lpstr>
      <vt:lpstr>Art. 265 ust. 5 P.sz.w.</vt:lpstr>
      <vt:lpstr>Art. 265 ust. 13 P.sz.w. </vt:lpstr>
      <vt:lpstr>Art. 343 ust. 7 P.sz.w. </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Ochrona danych osobowych w szkole wyższej – wybrane zagadnienia</dc:title>
  <dc:creator>UMK</dc:creator>
  <cp:lastModifiedBy>Marzena Szabłowska-Juckiewicz (m_sz)</cp:lastModifiedBy>
  <cp:revision>24</cp:revision>
  <dcterms:created xsi:type="dcterms:W3CDTF">2025-03-23T12:00:48Z</dcterms:created>
  <dcterms:modified xsi:type="dcterms:W3CDTF">2025-11-06T15:59:01Z</dcterms:modified>
</cp:coreProperties>
</file>