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3">
  <p:sldMasterIdLst>
    <p:sldMasterId id="2147483648" r:id="rId1"/>
  </p:sldMasterIdLst>
  <p:notesMasterIdLst>
    <p:notesMasterId r:id="rId71"/>
  </p:notesMasterIdLst>
  <p:sldIdLst>
    <p:sldId id="290" r:id="rId2"/>
    <p:sldId id="311" r:id="rId3"/>
    <p:sldId id="403" r:id="rId4"/>
    <p:sldId id="313" r:id="rId5"/>
    <p:sldId id="353" r:id="rId6"/>
    <p:sldId id="372" r:id="rId7"/>
    <p:sldId id="377" r:id="rId8"/>
    <p:sldId id="376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8" r:id="rId18"/>
    <p:sldId id="387" r:id="rId19"/>
    <p:sldId id="389" r:id="rId20"/>
    <p:sldId id="390" r:id="rId21"/>
    <p:sldId id="391" r:id="rId22"/>
    <p:sldId id="393" r:id="rId23"/>
    <p:sldId id="392" r:id="rId24"/>
    <p:sldId id="394" r:id="rId25"/>
    <p:sldId id="412" r:id="rId26"/>
    <p:sldId id="411" r:id="rId27"/>
    <p:sldId id="395" r:id="rId28"/>
    <p:sldId id="396" r:id="rId29"/>
    <p:sldId id="397" r:id="rId30"/>
    <p:sldId id="399" r:id="rId31"/>
    <p:sldId id="398" r:id="rId32"/>
    <p:sldId id="400" r:id="rId33"/>
    <p:sldId id="405" r:id="rId34"/>
    <p:sldId id="406" r:id="rId35"/>
    <p:sldId id="404" r:id="rId36"/>
    <p:sldId id="371" r:id="rId37"/>
    <p:sldId id="357" r:id="rId38"/>
    <p:sldId id="419" r:id="rId39"/>
    <p:sldId id="420" r:id="rId40"/>
    <p:sldId id="416" r:id="rId41"/>
    <p:sldId id="354" r:id="rId42"/>
    <p:sldId id="361" r:id="rId43"/>
    <p:sldId id="360" r:id="rId44"/>
    <p:sldId id="358" r:id="rId45"/>
    <p:sldId id="364" r:id="rId46"/>
    <p:sldId id="365" r:id="rId47"/>
    <p:sldId id="363" r:id="rId48"/>
    <p:sldId id="362" r:id="rId49"/>
    <p:sldId id="355" r:id="rId50"/>
    <p:sldId id="356" r:id="rId51"/>
    <p:sldId id="368" r:id="rId52"/>
    <p:sldId id="408" r:id="rId53"/>
    <p:sldId id="409" r:id="rId54"/>
    <p:sldId id="369" r:id="rId55"/>
    <p:sldId id="410" r:id="rId56"/>
    <p:sldId id="413" r:id="rId57"/>
    <p:sldId id="414" r:id="rId58"/>
    <p:sldId id="415" r:id="rId59"/>
    <p:sldId id="421" r:id="rId60"/>
    <p:sldId id="422" r:id="rId61"/>
    <p:sldId id="423" r:id="rId62"/>
    <p:sldId id="424" r:id="rId63"/>
    <p:sldId id="366" r:id="rId64"/>
    <p:sldId id="295" r:id="rId65"/>
    <p:sldId id="352" r:id="rId66"/>
    <p:sldId id="407" r:id="rId67"/>
    <p:sldId id="425" r:id="rId68"/>
    <p:sldId id="426" r:id="rId69"/>
    <p:sldId id="292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90" autoAdjust="0"/>
    <p:restoredTop sz="94660"/>
  </p:normalViewPr>
  <p:slideViewPr>
    <p:cSldViewPr snapToGrid="0">
      <p:cViewPr>
        <p:scale>
          <a:sx n="81" d="100"/>
          <a:sy n="81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5DAE5-CEE6-4D4A-9BAD-C7E6AA467F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518EE87-860E-46F8-A767-D3C0166432E3}">
      <dgm:prSet phldrT="[Tekst]"/>
      <dgm:spPr/>
      <dgm:t>
        <a:bodyPr/>
        <a:lstStyle/>
        <a:p>
          <a:r>
            <a:rPr lang="pl-PL" dirty="0"/>
            <a:t>Nauczyciele akademiccy </a:t>
          </a:r>
        </a:p>
      </dgm:t>
    </dgm:pt>
    <dgm:pt modelId="{64F210BC-D1B5-4CCE-BD32-D0207E58FFF6}" type="parTrans" cxnId="{696BB6ED-2899-4F19-A99B-4C553FD93E7E}">
      <dgm:prSet/>
      <dgm:spPr/>
      <dgm:t>
        <a:bodyPr/>
        <a:lstStyle/>
        <a:p>
          <a:endParaRPr lang="pl-PL"/>
        </a:p>
      </dgm:t>
    </dgm:pt>
    <dgm:pt modelId="{E76D9152-8262-4BD3-B546-EF1DE792DCE2}" type="sibTrans" cxnId="{696BB6ED-2899-4F19-A99B-4C553FD93E7E}">
      <dgm:prSet/>
      <dgm:spPr/>
      <dgm:t>
        <a:bodyPr/>
        <a:lstStyle/>
        <a:p>
          <a:endParaRPr lang="pl-PL"/>
        </a:p>
      </dgm:t>
    </dgm:pt>
    <dgm:pt modelId="{FBA16935-9055-416C-B877-8C391F74E574}">
      <dgm:prSet phldrT="[Tekst]"/>
      <dgm:spPr/>
      <dgm:t>
        <a:bodyPr/>
        <a:lstStyle/>
        <a:p>
          <a:r>
            <a:rPr lang="pl-PL" b="1" dirty="0"/>
            <a:t>Pracownicy dydaktyczni </a:t>
          </a:r>
        </a:p>
      </dgm:t>
    </dgm:pt>
    <dgm:pt modelId="{A932C80C-74F0-4529-A46E-99F60F976B87}" type="parTrans" cxnId="{F0D25953-C5BA-4A87-9384-30E9A488513A}">
      <dgm:prSet/>
      <dgm:spPr/>
      <dgm:t>
        <a:bodyPr/>
        <a:lstStyle/>
        <a:p>
          <a:endParaRPr lang="pl-PL"/>
        </a:p>
      </dgm:t>
    </dgm:pt>
    <dgm:pt modelId="{47767256-9BE2-4EF4-82FD-B31A9F0FF6AE}" type="sibTrans" cxnId="{F0D25953-C5BA-4A87-9384-30E9A488513A}">
      <dgm:prSet/>
      <dgm:spPr/>
      <dgm:t>
        <a:bodyPr/>
        <a:lstStyle/>
        <a:p>
          <a:endParaRPr lang="pl-PL"/>
        </a:p>
      </dgm:t>
    </dgm:pt>
    <dgm:pt modelId="{472EFD61-85B7-4AC2-A876-C3427D81F311}">
      <dgm:prSet phldrT="[Teks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b="1" dirty="0"/>
            <a:t>Pracownicy badawczy </a:t>
          </a:r>
        </a:p>
      </dgm:t>
    </dgm:pt>
    <dgm:pt modelId="{19A24B7A-588F-4B47-971E-A354B156BD06}" type="parTrans" cxnId="{8B6934D2-F6B7-47B2-AE69-E43FED9B6C32}">
      <dgm:prSet/>
      <dgm:spPr/>
      <dgm:t>
        <a:bodyPr/>
        <a:lstStyle/>
        <a:p>
          <a:endParaRPr lang="pl-PL"/>
        </a:p>
      </dgm:t>
    </dgm:pt>
    <dgm:pt modelId="{C087D7EE-CAB7-4933-A776-09791ECD5E02}" type="sibTrans" cxnId="{8B6934D2-F6B7-47B2-AE69-E43FED9B6C32}">
      <dgm:prSet/>
      <dgm:spPr/>
      <dgm:t>
        <a:bodyPr/>
        <a:lstStyle/>
        <a:p>
          <a:endParaRPr lang="pl-PL"/>
        </a:p>
      </dgm:t>
    </dgm:pt>
    <dgm:pt modelId="{1201A785-0B52-4E4C-BE1D-907AA8631194}">
      <dgm:prSet phldrT="[Tekst]"/>
      <dgm:spPr>
        <a:solidFill>
          <a:srgbClr val="002060"/>
        </a:solidFill>
      </dgm:spPr>
      <dgm:t>
        <a:bodyPr/>
        <a:lstStyle/>
        <a:p>
          <a:r>
            <a:rPr lang="pl-PL" b="1" dirty="0"/>
            <a:t>Pracownicy badawczo-dydaktyczni </a:t>
          </a:r>
        </a:p>
      </dgm:t>
    </dgm:pt>
    <dgm:pt modelId="{B0F458FC-8EAD-4403-83E1-202D9750BDB7}" type="parTrans" cxnId="{FE98FBE6-6FB3-4EE7-A1BD-323E79EC0F97}">
      <dgm:prSet/>
      <dgm:spPr/>
      <dgm:t>
        <a:bodyPr/>
        <a:lstStyle/>
        <a:p>
          <a:endParaRPr lang="pl-PL"/>
        </a:p>
      </dgm:t>
    </dgm:pt>
    <dgm:pt modelId="{06DD9BEC-C9DE-4567-858E-D067FD63D511}" type="sibTrans" cxnId="{FE98FBE6-6FB3-4EE7-A1BD-323E79EC0F97}">
      <dgm:prSet/>
      <dgm:spPr/>
      <dgm:t>
        <a:bodyPr/>
        <a:lstStyle/>
        <a:p>
          <a:endParaRPr lang="pl-PL"/>
        </a:p>
      </dgm:t>
    </dgm:pt>
    <dgm:pt modelId="{2CC147B0-D817-4D2A-9F6F-C01CA4111E1E}" type="pres">
      <dgm:prSet presAssocID="{9F75DAE5-CEE6-4D4A-9BAD-C7E6AA467F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75D014-EA80-4878-A490-F17E14DC8DF8}" type="pres">
      <dgm:prSet presAssocID="{D518EE87-860E-46F8-A767-D3C0166432E3}" presName="root1" presStyleCnt="0"/>
      <dgm:spPr/>
    </dgm:pt>
    <dgm:pt modelId="{D72274C3-5458-461A-8E28-E4DE1B8E6F3C}" type="pres">
      <dgm:prSet presAssocID="{D518EE87-860E-46F8-A767-D3C0166432E3}" presName="LevelOneTextNode" presStyleLbl="node0" presStyleIdx="0" presStyleCnt="1">
        <dgm:presLayoutVars>
          <dgm:chPref val="3"/>
        </dgm:presLayoutVars>
      </dgm:prSet>
      <dgm:spPr/>
    </dgm:pt>
    <dgm:pt modelId="{81014131-9861-4A71-980E-981A92C98FE8}" type="pres">
      <dgm:prSet presAssocID="{D518EE87-860E-46F8-A767-D3C0166432E3}" presName="level2hierChild" presStyleCnt="0"/>
      <dgm:spPr/>
    </dgm:pt>
    <dgm:pt modelId="{B653AB01-5DE9-4B0D-8713-77DA9882F9D9}" type="pres">
      <dgm:prSet presAssocID="{A932C80C-74F0-4529-A46E-99F60F976B87}" presName="conn2-1" presStyleLbl="parChTrans1D2" presStyleIdx="0" presStyleCnt="3"/>
      <dgm:spPr/>
    </dgm:pt>
    <dgm:pt modelId="{7ECE06D5-D9AF-434A-B86D-BA78D3442955}" type="pres">
      <dgm:prSet presAssocID="{A932C80C-74F0-4529-A46E-99F60F976B87}" presName="connTx" presStyleLbl="parChTrans1D2" presStyleIdx="0" presStyleCnt="3"/>
      <dgm:spPr/>
    </dgm:pt>
    <dgm:pt modelId="{6E967364-46B7-470D-B110-E5E59DD4A92F}" type="pres">
      <dgm:prSet presAssocID="{FBA16935-9055-416C-B877-8C391F74E574}" presName="root2" presStyleCnt="0"/>
      <dgm:spPr/>
    </dgm:pt>
    <dgm:pt modelId="{49239B5B-5D06-40C9-BFB6-FC84ABCE01C5}" type="pres">
      <dgm:prSet presAssocID="{FBA16935-9055-416C-B877-8C391F74E574}" presName="LevelTwoTextNode" presStyleLbl="node2" presStyleIdx="0" presStyleCnt="3">
        <dgm:presLayoutVars>
          <dgm:chPref val="3"/>
        </dgm:presLayoutVars>
      </dgm:prSet>
      <dgm:spPr/>
    </dgm:pt>
    <dgm:pt modelId="{CB878BF9-5C85-4567-A215-36785938A443}" type="pres">
      <dgm:prSet presAssocID="{FBA16935-9055-416C-B877-8C391F74E574}" presName="level3hierChild" presStyleCnt="0"/>
      <dgm:spPr/>
    </dgm:pt>
    <dgm:pt modelId="{FB1404EB-7213-472D-AF4B-7685472AD2F7}" type="pres">
      <dgm:prSet presAssocID="{19A24B7A-588F-4B47-971E-A354B156BD06}" presName="conn2-1" presStyleLbl="parChTrans1D2" presStyleIdx="1" presStyleCnt="3"/>
      <dgm:spPr/>
    </dgm:pt>
    <dgm:pt modelId="{C15FD5F9-8122-4CA8-BEBF-DA8EB1285EE1}" type="pres">
      <dgm:prSet presAssocID="{19A24B7A-588F-4B47-971E-A354B156BD06}" presName="connTx" presStyleLbl="parChTrans1D2" presStyleIdx="1" presStyleCnt="3"/>
      <dgm:spPr/>
    </dgm:pt>
    <dgm:pt modelId="{B0840498-8862-4D45-A7A0-F7F1E233771C}" type="pres">
      <dgm:prSet presAssocID="{472EFD61-85B7-4AC2-A876-C3427D81F311}" presName="root2" presStyleCnt="0"/>
      <dgm:spPr/>
    </dgm:pt>
    <dgm:pt modelId="{AD9A78FF-AA4A-422D-9525-3C7FED12C67A}" type="pres">
      <dgm:prSet presAssocID="{472EFD61-85B7-4AC2-A876-C3427D81F311}" presName="LevelTwoTextNode" presStyleLbl="node2" presStyleIdx="1" presStyleCnt="3">
        <dgm:presLayoutVars>
          <dgm:chPref val="3"/>
        </dgm:presLayoutVars>
      </dgm:prSet>
      <dgm:spPr/>
    </dgm:pt>
    <dgm:pt modelId="{FC4B6081-B9DF-4DA2-9498-CCCDCE35BE4E}" type="pres">
      <dgm:prSet presAssocID="{472EFD61-85B7-4AC2-A876-C3427D81F311}" presName="level3hierChild" presStyleCnt="0"/>
      <dgm:spPr/>
    </dgm:pt>
    <dgm:pt modelId="{228641F1-F700-4D1C-8DA5-E318E74B7DFD}" type="pres">
      <dgm:prSet presAssocID="{B0F458FC-8EAD-4403-83E1-202D9750BDB7}" presName="conn2-1" presStyleLbl="parChTrans1D2" presStyleIdx="2" presStyleCnt="3"/>
      <dgm:spPr/>
    </dgm:pt>
    <dgm:pt modelId="{82FEB497-9ACF-4BB9-BA4E-8AD37FF6EA9A}" type="pres">
      <dgm:prSet presAssocID="{B0F458FC-8EAD-4403-83E1-202D9750BDB7}" presName="connTx" presStyleLbl="parChTrans1D2" presStyleIdx="2" presStyleCnt="3"/>
      <dgm:spPr/>
    </dgm:pt>
    <dgm:pt modelId="{0959EA86-A1F1-4ADE-BB6E-9EACB5BD57AC}" type="pres">
      <dgm:prSet presAssocID="{1201A785-0B52-4E4C-BE1D-907AA8631194}" presName="root2" presStyleCnt="0"/>
      <dgm:spPr/>
    </dgm:pt>
    <dgm:pt modelId="{AA1017F9-CA28-4731-9EF4-1152F3F07C46}" type="pres">
      <dgm:prSet presAssocID="{1201A785-0B52-4E4C-BE1D-907AA8631194}" presName="LevelTwoTextNode" presStyleLbl="node2" presStyleIdx="2" presStyleCnt="3">
        <dgm:presLayoutVars>
          <dgm:chPref val="3"/>
        </dgm:presLayoutVars>
      </dgm:prSet>
      <dgm:spPr/>
    </dgm:pt>
    <dgm:pt modelId="{2CC11700-3138-41E9-A7A6-6D35321D6A38}" type="pres">
      <dgm:prSet presAssocID="{1201A785-0B52-4E4C-BE1D-907AA8631194}" presName="level3hierChild" presStyleCnt="0"/>
      <dgm:spPr/>
    </dgm:pt>
  </dgm:ptLst>
  <dgm:cxnLst>
    <dgm:cxn modelId="{60D11E08-208A-4B4F-AAF0-0D260D2D95D2}" type="presOf" srcId="{472EFD61-85B7-4AC2-A876-C3427D81F311}" destId="{AD9A78FF-AA4A-422D-9525-3C7FED12C67A}" srcOrd="0" destOrd="0" presId="urn:microsoft.com/office/officeart/2008/layout/HorizontalMultiLevelHierarchy"/>
    <dgm:cxn modelId="{6A4FE208-E79C-4B72-8173-32411820BBEE}" type="presOf" srcId="{A932C80C-74F0-4529-A46E-99F60F976B87}" destId="{7ECE06D5-D9AF-434A-B86D-BA78D3442955}" srcOrd="1" destOrd="0" presId="urn:microsoft.com/office/officeart/2008/layout/HorizontalMultiLevelHierarchy"/>
    <dgm:cxn modelId="{ADD1B02F-53B6-4F80-BA55-201D955FF20F}" type="presOf" srcId="{B0F458FC-8EAD-4403-83E1-202D9750BDB7}" destId="{228641F1-F700-4D1C-8DA5-E318E74B7DFD}" srcOrd="0" destOrd="0" presId="urn:microsoft.com/office/officeart/2008/layout/HorizontalMultiLevelHierarchy"/>
    <dgm:cxn modelId="{2E22AB62-5E60-488C-9C06-B32918A3BE5E}" type="presOf" srcId="{FBA16935-9055-416C-B877-8C391F74E574}" destId="{49239B5B-5D06-40C9-BFB6-FC84ABCE01C5}" srcOrd="0" destOrd="0" presId="urn:microsoft.com/office/officeart/2008/layout/HorizontalMultiLevelHierarchy"/>
    <dgm:cxn modelId="{7506E650-A2DB-459B-8C3F-0B8DA3D74980}" type="presOf" srcId="{A932C80C-74F0-4529-A46E-99F60F976B87}" destId="{B653AB01-5DE9-4B0D-8713-77DA9882F9D9}" srcOrd="0" destOrd="0" presId="urn:microsoft.com/office/officeart/2008/layout/HorizontalMultiLevelHierarchy"/>
    <dgm:cxn modelId="{8EA96372-8B8C-4027-B1BA-268123437E94}" type="presOf" srcId="{19A24B7A-588F-4B47-971E-A354B156BD06}" destId="{C15FD5F9-8122-4CA8-BEBF-DA8EB1285EE1}" srcOrd="1" destOrd="0" presId="urn:microsoft.com/office/officeart/2008/layout/HorizontalMultiLevelHierarchy"/>
    <dgm:cxn modelId="{F0D25953-C5BA-4A87-9384-30E9A488513A}" srcId="{D518EE87-860E-46F8-A767-D3C0166432E3}" destId="{FBA16935-9055-416C-B877-8C391F74E574}" srcOrd="0" destOrd="0" parTransId="{A932C80C-74F0-4529-A46E-99F60F976B87}" sibTransId="{47767256-9BE2-4EF4-82FD-B31A9F0FF6AE}"/>
    <dgm:cxn modelId="{900D5974-DF75-404D-836A-71828C7E940F}" type="presOf" srcId="{B0F458FC-8EAD-4403-83E1-202D9750BDB7}" destId="{82FEB497-9ACF-4BB9-BA4E-8AD37FF6EA9A}" srcOrd="1" destOrd="0" presId="urn:microsoft.com/office/officeart/2008/layout/HorizontalMultiLevelHierarchy"/>
    <dgm:cxn modelId="{48DC28BD-5173-4884-B6FC-85BC0ACADDDB}" type="presOf" srcId="{9F75DAE5-CEE6-4D4A-9BAD-C7E6AA467F23}" destId="{2CC147B0-D817-4D2A-9F6F-C01CA4111E1E}" srcOrd="0" destOrd="0" presId="urn:microsoft.com/office/officeart/2008/layout/HorizontalMultiLevelHierarchy"/>
    <dgm:cxn modelId="{667442C9-7CB5-4538-ACA3-5272DEC0B45A}" type="presOf" srcId="{19A24B7A-588F-4B47-971E-A354B156BD06}" destId="{FB1404EB-7213-472D-AF4B-7685472AD2F7}" srcOrd="0" destOrd="0" presId="urn:microsoft.com/office/officeart/2008/layout/HorizontalMultiLevelHierarchy"/>
    <dgm:cxn modelId="{8B6934D2-F6B7-47B2-AE69-E43FED9B6C32}" srcId="{D518EE87-860E-46F8-A767-D3C0166432E3}" destId="{472EFD61-85B7-4AC2-A876-C3427D81F311}" srcOrd="1" destOrd="0" parTransId="{19A24B7A-588F-4B47-971E-A354B156BD06}" sibTransId="{C087D7EE-CAB7-4933-A776-09791ECD5E02}"/>
    <dgm:cxn modelId="{EE59F6D2-D803-48DF-B750-F74CC13B0476}" type="presOf" srcId="{D518EE87-860E-46F8-A767-D3C0166432E3}" destId="{D72274C3-5458-461A-8E28-E4DE1B8E6F3C}" srcOrd="0" destOrd="0" presId="urn:microsoft.com/office/officeart/2008/layout/HorizontalMultiLevelHierarchy"/>
    <dgm:cxn modelId="{58E13FE6-0399-4DE0-8685-EF2E842215F7}" type="presOf" srcId="{1201A785-0B52-4E4C-BE1D-907AA8631194}" destId="{AA1017F9-CA28-4731-9EF4-1152F3F07C46}" srcOrd="0" destOrd="0" presId="urn:microsoft.com/office/officeart/2008/layout/HorizontalMultiLevelHierarchy"/>
    <dgm:cxn modelId="{FE98FBE6-6FB3-4EE7-A1BD-323E79EC0F97}" srcId="{D518EE87-860E-46F8-A767-D3C0166432E3}" destId="{1201A785-0B52-4E4C-BE1D-907AA8631194}" srcOrd="2" destOrd="0" parTransId="{B0F458FC-8EAD-4403-83E1-202D9750BDB7}" sibTransId="{06DD9BEC-C9DE-4567-858E-D067FD63D511}"/>
    <dgm:cxn modelId="{696BB6ED-2899-4F19-A99B-4C553FD93E7E}" srcId="{9F75DAE5-CEE6-4D4A-9BAD-C7E6AA467F23}" destId="{D518EE87-860E-46F8-A767-D3C0166432E3}" srcOrd="0" destOrd="0" parTransId="{64F210BC-D1B5-4CCE-BD32-D0207E58FFF6}" sibTransId="{E76D9152-8262-4BD3-B546-EF1DE792DCE2}"/>
    <dgm:cxn modelId="{02A6A4C5-F27B-4CA8-91FD-AB16E134393B}" type="presParOf" srcId="{2CC147B0-D817-4D2A-9F6F-C01CA4111E1E}" destId="{8275D014-EA80-4878-A490-F17E14DC8DF8}" srcOrd="0" destOrd="0" presId="urn:microsoft.com/office/officeart/2008/layout/HorizontalMultiLevelHierarchy"/>
    <dgm:cxn modelId="{D3BAB10D-D40A-4478-B929-9D0EDAE2AFDA}" type="presParOf" srcId="{8275D014-EA80-4878-A490-F17E14DC8DF8}" destId="{D72274C3-5458-461A-8E28-E4DE1B8E6F3C}" srcOrd="0" destOrd="0" presId="urn:microsoft.com/office/officeart/2008/layout/HorizontalMultiLevelHierarchy"/>
    <dgm:cxn modelId="{E5CDF436-B529-45A3-B649-EBF0C1FF4F29}" type="presParOf" srcId="{8275D014-EA80-4878-A490-F17E14DC8DF8}" destId="{81014131-9861-4A71-980E-981A92C98FE8}" srcOrd="1" destOrd="0" presId="urn:microsoft.com/office/officeart/2008/layout/HorizontalMultiLevelHierarchy"/>
    <dgm:cxn modelId="{FDED5CFE-6911-4481-A992-6B3B3FC8986F}" type="presParOf" srcId="{81014131-9861-4A71-980E-981A92C98FE8}" destId="{B653AB01-5DE9-4B0D-8713-77DA9882F9D9}" srcOrd="0" destOrd="0" presId="urn:microsoft.com/office/officeart/2008/layout/HorizontalMultiLevelHierarchy"/>
    <dgm:cxn modelId="{CA73ADEE-CE10-447F-AFBF-A922CC0DDEB4}" type="presParOf" srcId="{B653AB01-5DE9-4B0D-8713-77DA9882F9D9}" destId="{7ECE06D5-D9AF-434A-B86D-BA78D3442955}" srcOrd="0" destOrd="0" presId="urn:microsoft.com/office/officeart/2008/layout/HorizontalMultiLevelHierarchy"/>
    <dgm:cxn modelId="{96A9B677-2115-49CE-83C2-DE99DD5B8E60}" type="presParOf" srcId="{81014131-9861-4A71-980E-981A92C98FE8}" destId="{6E967364-46B7-470D-B110-E5E59DD4A92F}" srcOrd="1" destOrd="0" presId="urn:microsoft.com/office/officeart/2008/layout/HorizontalMultiLevelHierarchy"/>
    <dgm:cxn modelId="{AEFF681F-7BB3-4433-B581-4DE3574FB3CA}" type="presParOf" srcId="{6E967364-46B7-470D-B110-E5E59DD4A92F}" destId="{49239B5B-5D06-40C9-BFB6-FC84ABCE01C5}" srcOrd="0" destOrd="0" presId="urn:microsoft.com/office/officeart/2008/layout/HorizontalMultiLevelHierarchy"/>
    <dgm:cxn modelId="{231E8790-409A-4ECB-98F3-102BC5FB09E7}" type="presParOf" srcId="{6E967364-46B7-470D-B110-E5E59DD4A92F}" destId="{CB878BF9-5C85-4567-A215-36785938A443}" srcOrd="1" destOrd="0" presId="urn:microsoft.com/office/officeart/2008/layout/HorizontalMultiLevelHierarchy"/>
    <dgm:cxn modelId="{AC407412-0BD6-4919-9BC5-A543B0C82D87}" type="presParOf" srcId="{81014131-9861-4A71-980E-981A92C98FE8}" destId="{FB1404EB-7213-472D-AF4B-7685472AD2F7}" srcOrd="2" destOrd="0" presId="urn:microsoft.com/office/officeart/2008/layout/HorizontalMultiLevelHierarchy"/>
    <dgm:cxn modelId="{CA6F1D9F-555D-41E1-AF81-F8EBBAB9A422}" type="presParOf" srcId="{FB1404EB-7213-472D-AF4B-7685472AD2F7}" destId="{C15FD5F9-8122-4CA8-BEBF-DA8EB1285EE1}" srcOrd="0" destOrd="0" presId="urn:microsoft.com/office/officeart/2008/layout/HorizontalMultiLevelHierarchy"/>
    <dgm:cxn modelId="{E482ECA2-6BED-4E0E-BB3C-FC120D71AF0C}" type="presParOf" srcId="{81014131-9861-4A71-980E-981A92C98FE8}" destId="{B0840498-8862-4D45-A7A0-F7F1E233771C}" srcOrd="3" destOrd="0" presId="urn:microsoft.com/office/officeart/2008/layout/HorizontalMultiLevelHierarchy"/>
    <dgm:cxn modelId="{2E2FEF90-E7BE-4C18-A76C-EDD23EEC2E8F}" type="presParOf" srcId="{B0840498-8862-4D45-A7A0-F7F1E233771C}" destId="{AD9A78FF-AA4A-422D-9525-3C7FED12C67A}" srcOrd="0" destOrd="0" presId="urn:microsoft.com/office/officeart/2008/layout/HorizontalMultiLevelHierarchy"/>
    <dgm:cxn modelId="{73B888B6-D82A-4586-A0F0-2E1DAF79DD9E}" type="presParOf" srcId="{B0840498-8862-4D45-A7A0-F7F1E233771C}" destId="{FC4B6081-B9DF-4DA2-9498-CCCDCE35BE4E}" srcOrd="1" destOrd="0" presId="urn:microsoft.com/office/officeart/2008/layout/HorizontalMultiLevelHierarchy"/>
    <dgm:cxn modelId="{602F3220-B1E3-4E2C-BDFA-E3112CD531A8}" type="presParOf" srcId="{81014131-9861-4A71-980E-981A92C98FE8}" destId="{228641F1-F700-4D1C-8DA5-E318E74B7DFD}" srcOrd="4" destOrd="0" presId="urn:microsoft.com/office/officeart/2008/layout/HorizontalMultiLevelHierarchy"/>
    <dgm:cxn modelId="{95620F64-8895-4FF2-9EFB-460C5071DB99}" type="presParOf" srcId="{228641F1-F700-4D1C-8DA5-E318E74B7DFD}" destId="{82FEB497-9ACF-4BB9-BA4E-8AD37FF6EA9A}" srcOrd="0" destOrd="0" presId="urn:microsoft.com/office/officeart/2008/layout/HorizontalMultiLevelHierarchy"/>
    <dgm:cxn modelId="{2D024132-BE19-4088-867D-135544B40292}" type="presParOf" srcId="{81014131-9861-4A71-980E-981A92C98FE8}" destId="{0959EA86-A1F1-4ADE-BB6E-9EACB5BD57AC}" srcOrd="5" destOrd="0" presId="urn:microsoft.com/office/officeart/2008/layout/HorizontalMultiLevelHierarchy"/>
    <dgm:cxn modelId="{FC5A28A5-4632-40C1-A035-B9F9BF90E216}" type="presParOf" srcId="{0959EA86-A1F1-4ADE-BB6E-9EACB5BD57AC}" destId="{AA1017F9-CA28-4731-9EF4-1152F3F07C46}" srcOrd="0" destOrd="0" presId="urn:microsoft.com/office/officeart/2008/layout/HorizontalMultiLevelHierarchy"/>
    <dgm:cxn modelId="{E9DE0D4D-1628-4F03-81AE-8594F819C232}" type="presParOf" srcId="{0959EA86-A1F1-4ADE-BB6E-9EACB5BD57AC}" destId="{2CC11700-3138-41E9-A7A6-6D35321D6A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A3CA0-97CA-42CE-8292-F42ED96E64B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C656F4-FE10-4B41-B5D8-4E6D66CB861A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3200" b="1" dirty="0"/>
            <a:t>Uczelnia </a:t>
          </a:r>
        </a:p>
      </dgm:t>
    </dgm:pt>
    <dgm:pt modelId="{3FF18255-1426-4212-8C41-414CFD8142CF}" type="parTrans" cxnId="{48317808-B3F2-4581-A3D6-E79F0736A0C8}">
      <dgm:prSet/>
      <dgm:spPr/>
      <dgm:t>
        <a:bodyPr/>
        <a:lstStyle/>
        <a:p>
          <a:endParaRPr lang="pl-PL"/>
        </a:p>
      </dgm:t>
    </dgm:pt>
    <dgm:pt modelId="{FC70E9F8-2E9E-4D12-AC53-2EB97A1B3CE8}" type="sibTrans" cxnId="{48317808-B3F2-4581-A3D6-E79F0736A0C8}">
      <dgm:prSet/>
      <dgm:spPr/>
      <dgm:t>
        <a:bodyPr/>
        <a:lstStyle/>
        <a:p>
          <a:endParaRPr lang="pl-PL"/>
        </a:p>
      </dgm:t>
    </dgm:pt>
    <dgm:pt modelId="{C96EECCD-D0BC-4643-8A98-326AFE754460}">
      <dgm:prSet phldrT="[Tekst]"/>
      <dgm:spPr/>
      <dgm:t>
        <a:bodyPr/>
        <a:lstStyle/>
        <a:p>
          <a:r>
            <a:rPr lang="pl-PL" b="1" dirty="0"/>
            <a:t>Podmiot, którego jakość działalności naukowej podlega ewaluacji </a:t>
          </a:r>
        </a:p>
      </dgm:t>
    </dgm:pt>
    <dgm:pt modelId="{91EB9124-F6C3-415F-9C9B-560A549F8301}" type="parTrans" cxnId="{EC778743-B3BB-409E-A498-258CE3AE6408}">
      <dgm:prSet/>
      <dgm:spPr/>
      <dgm:t>
        <a:bodyPr/>
        <a:lstStyle/>
        <a:p>
          <a:endParaRPr lang="pl-PL"/>
        </a:p>
      </dgm:t>
    </dgm:pt>
    <dgm:pt modelId="{B00B75D6-D421-488E-856E-AEDE031AFD9B}" type="sibTrans" cxnId="{EC778743-B3BB-409E-A498-258CE3AE6408}">
      <dgm:prSet/>
      <dgm:spPr/>
      <dgm:t>
        <a:bodyPr/>
        <a:lstStyle/>
        <a:p>
          <a:endParaRPr lang="pl-PL"/>
        </a:p>
      </dgm:t>
    </dgm:pt>
    <dgm:pt modelId="{AEDCB9CB-7AAC-4609-A8E4-717DFF8DAC66}" type="pres">
      <dgm:prSet presAssocID="{5D5A3CA0-97CA-42CE-8292-F42ED96E64BB}" presName="Name0" presStyleCnt="0">
        <dgm:presLayoutVars>
          <dgm:dir/>
          <dgm:resizeHandles val="exact"/>
        </dgm:presLayoutVars>
      </dgm:prSet>
      <dgm:spPr/>
    </dgm:pt>
    <dgm:pt modelId="{C33D67FF-D8D8-4787-8D1C-BF400938A90E}" type="pres">
      <dgm:prSet presAssocID="{EAC656F4-FE10-4B41-B5D8-4E6D66CB861A}" presName="node" presStyleLbl="node1" presStyleIdx="0" presStyleCnt="2">
        <dgm:presLayoutVars>
          <dgm:bulletEnabled val="1"/>
        </dgm:presLayoutVars>
      </dgm:prSet>
      <dgm:spPr/>
    </dgm:pt>
    <dgm:pt modelId="{095BB441-3B84-4F65-AB58-71959D41D630}" type="pres">
      <dgm:prSet presAssocID="{FC70E9F8-2E9E-4D12-AC53-2EB97A1B3CE8}" presName="sibTrans" presStyleLbl="sibTrans2D1" presStyleIdx="0" presStyleCnt="2"/>
      <dgm:spPr/>
    </dgm:pt>
    <dgm:pt modelId="{99CBCA54-E663-4285-8267-0D9A1400891A}" type="pres">
      <dgm:prSet presAssocID="{FC70E9F8-2E9E-4D12-AC53-2EB97A1B3CE8}" presName="connectorText" presStyleLbl="sibTrans2D1" presStyleIdx="0" presStyleCnt="2"/>
      <dgm:spPr/>
    </dgm:pt>
    <dgm:pt modelId="{A8D70D98-006F-46CE-9C84-8CA9B53F86EE}" type="pres">
      <dgm:prSet presAssocID="{C96EECCD-D0BC-4643-8A98-326AFE754460}" presName="node" presStyleLbl="node1" presStyleIdx="1" presStyleCnt="2">
        <dgm:presLayoutVars>
          <dgm:bulletEnabled val="1"/>
        </dgm:presLayoutVars>
      </dgm:prSet>
      <dgm:spPr/>
    </dgm:pt>
    <dgm:pt modelId="{BB0C269F-3469-4DDA-817B-8A82D00F45B4}" type="pres">
      <dgm:prSet presAssocID="{B00B75D6-D421-488E-856E-AEDE031AFD9B}" presName="sibTrans" presStyleLbl="sibTrans2D1" presStyleIdx="1" presStyleCnt="2"/>
      <dgm:spPr/>
    </dgm:pt>
    <dgm:pt modelId="{479079E4-B308-4DF3-9121-7A40B9F28F8A}" type="pres">
      <dgm:prSet presAssocID="{B00B75D6-D421-488E-856E-AEDE031AFD9B}" presName="connectorText" presStyleLbl="sibTrans2D1" presStyleIdx="1" presStyleCnt="2"/>
      <dgm:spPr/>
    </dgm:pt>
  </dgm:ptLst>
  <dgm:cxnLst>
    <dgm:cxn modelId="{48317808-B3F2-4581-A3D6-E79F0736A0C8}" srcId="{5D5A3CA0-97CA-42CE-8292-F42ED96E64BB}" destId="{EAC656F4-FE10-4B41-B5D8-4E6D66CB861A}" srcOrd="0" destOrd="0" parTransId="{3FF18255-1426-4212-8C41-414CFD8142CF}" sibTransId="{FC70E9F8-2E9E-4D12-AC53-2EB97A1B3CE8}"/>
    <dgm:cxn modelId="{60AB4323-FEEC-4545-AD52-F8FDCBD670D6}" type="presOf" srcId="{B00B75D6-D421-488E-856E-AEDE031AFD9B}" destId="{479079E4-B308-4DF3-9121-7A40B9F28F8A}" srcOrd="1" destOrd="0" presId="urn:microsoft.com/office/officeart/2005/8/layout/cycle7"/>
    <dgm:cxn modelId="{5E10D930-0F17-4201-A425-7DADC56B61AB}" type="presOf" srcId="{B00B75D6-D421-488E-856E-AEDE031AFD9B}" destId="{BB0C269F-3469-4DDA-817B-8A82D00F45B4}" srcOrd="0" destOrd="0" presId="urn:microsoft.com/office/officeart/2005/8/layout/cycle7"/>
    <dgm:cxn modelId="{BC914633-3CF1-4F38-A0A8-DB8E72FBC352}" type="presOf" srcId="{FC70E9F8-2E9E-4D12-AC53-2EB97A1B3CE8}" destId="{095BB441-3B84-4F65-AB58-71959D41D630}" srcOrd="0" destOrd="0" presId="urn:microsoft.com/office/officeart/2005/8/layout/cycle7"/>
    <dgm:cxn modelId="{EC778743-B3BB-409E-A498-258CE3AE6408}" srcId="{5D5A3CA0-97CA-42CE-8292-F42ED96E64BB}" destId="{C96EECCD-D0BC-4643-8A98-326AFE754460}" srcOrd="1" destOrd="0" parTransId="{91EB9124-F6C3-415F-9C9B-560A549F8301}" sibTransId="{B00B75D6-D421-488E-856E-AEDE031AFD9B}"/>
    <dgm:cxn modelId="{1F40708E-86C8-4118-B32A-8C95E3EE1D36}" type="presOf" srcId="{EAC656F4-FE10-4B41-B5D8-4E6D66CB861A}" destId="{C33D67FF-D8D8-4787-8D1C-BF400938A90E}" srcOrd="0" destOrd="0" presId="urn:microsoft.com/office/officeart/2005/8/layout/cycle7"/>
    <dgm:cxn modelId="{25B302CE-A677-4AF9-A564-807EB58B115B}" type="presOf" srcId="{FC70E9F8-2E9E-4D12-AC53-2EB97A1B3CE8}" destId="{99CBCA54-E663-4285-8267-0D9A1400891A}" srcOrd="1" destOrd="0" presId="urn:microsoft.com/office/officeart/2005/8/layout/cycle7"/>
    <dgm:cxn modelId="{666C92F0-D56E-4B3A-A64A-C1CBBADC3A10}" type="presOf" srcId="{5D5A3CA0-97CA-42CE-8292-F42ED96E64BB}" destId="{AEDCB9CB-7AAC-4609-A8E4-717DFF8DAC66}" srcOrd="0" destOrd="0" presId="urn:microsoft.com/office/officeart/2005/8/layout/cycle7"/>
    <dgm:cxn modelId="{6B4967F7-D7B2-4F1D-B295-250BDE94870D}" type="presOf" srcId="{C96EECCD-D0BC-4643-8A98-326AFE754460}" destId="{A8D70D98-006F-46CE-9C84-8CA9B53F86EE}" srcOrd="0" destOrd="0" presId="urn:microsoft.com/office/officeart/2005/8/layout/cycle7"/>
    <dgm:cxn modelId="{80E8BE3D-7F10-4B0F-8B13-9178A3B0D92E}" type="presParOf" srcId="{AEDCB9CB-7AAC-4609-A8E4-717DFF8DAC66}" destId="{C33D67FF-D8D8-4787-8D1C-BF400938A90E}" srcOrd="0" destOrd="0" presId="urn:microsoft.com/office/officeart/2005/8/layout/cycle7"/>
    <dgm:cxn modelId="{5D2158E0-72A3-41D0-8A99-8820240B7981}" type="presParOf" srcId="{AEDCB9CB-7AAC-4609-A8E4-717DFF8DAC66}" destId="{095BB441-3B84-4F65-AB58-71959D41D630}" srcOrd="1" destOrd="0" presId="urn:microsoft.com/office/officeart/2005/8/layout/cycle7"/>
    <dgm:cxn modelId="{A1C87B93-252A-4293-81C1-6359F0A33D7C}" type="presParOf" srcId="{095BB441-3B84-4F65-AB58-71959D41D630}" destId="{99CBCA54-E663-4285-8267-0D9A1400891A}" srcOrd="0" destOrd="0" presId="urn:microsoft.com/office/officeart/2005/8/layout/cycle7"/>
    <dgm:cxn modelId="{2D3960C7-F2FD-4029-9D31-96083C887643}" type="presParOf" srcId="{AEDCB9CB-7AAC-4609-A8E4-717DFF8DAC66}" destId="{A8D70D98-006F-46CE-9C84-8CA9B53F86EE}" srcOrd="2" destOrd="0" presId="urn:microsoft.com/office/officeart/2005/8/layout/cycle7"/>
    <dgm:cxn modelId="{61FFD189-0095-4ACD-81BF-3C0748E9A0AA}" type="presParOf" srcId="{AEDCB9CB-7AAC-4609-A8E4-717DFF8DAC66}" destId="{BB0C269F-3469-4DDA-817B-8A82D00F45B4}" srcOrd="3" destOrd="0" presId="urn:microsoft.com/office/officeart/2005/8/layout/cycle7"/>
    <dgm:cxn modelId="{D7DB97F3-3489-4021-A746-8D0F4D4C3923}" type="presParOf" srcId="{BB0C269F-3469-4DDA-817B-8A82D00F45B4}" destId="{479079E4-B308-4DF3-9121-7A40B9F28F8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C66C1-F594-4D20-B99F-18FC3609F8E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F3DC20B-15F6-4BC9-BCEE-DEB0DD6E17F9}">
      <dgm:prSet phldrT="[Tekst]"/>
      <dgm:spPr>
        <a:solidFill>
          <a:srgbClr val="002060"/>
        </a:solidFill>
      </dgm:spPr>
      <dgm:t>
        <a:bodyPr/>
        <a:lstStyle/>
        <a:p>
          <a:r>
            <a:rPr lang="pl-PL" b="1" dirty="0"/>
            <a:t>Uczelnia [pracodawca</a:t>
          </a:r>
          <a:r>
            <a:rPr lang="pl-PL" dirty="0"/>
            <a:t>]</a:t>
          </a:r>
        </a:p>
      </dgm:t>
    </dgm:pt>
    <dgm:pt modelId="{EB657F64-3504-47C2-92E4-5FDA19287F5C}" type="parTrans" cxnId="{AEF60732-3968-42E6-89CC-6497B11EF17F}">
      <dgm:prSet/>
      <dgm:spPr/>
      <dgm:t>
        <a:bodyPr/>
        <a:lstStyle/>
        <a:p>
          <a:endParaRPr lang="pl-PL"/>
        </a:p>
      </dgm:t>
    </dgm:pt>
    <dgm:pt modelId="{15CB3521-9C6E-4535-A015-859730EB4D6A}" type="sibTrans" cxnId="{AEF60732-3968-42E6-89CC-6497B11EF17F}">
      <dgm:prSet/>
      <dgm:spPr>
        <a:solidFill>
          <a:srgbClr val="002060"/>
        </a:solidFill>
      </dgm:spPr>
      <dgm:t>
        <a:bodyPr/>
        <a:lstStyle/>
        <a:p>
          <a:endParaRPr lang="pl-PL"/>
        </a:p>
      </dgm:t>
    </dgm:pt>
    <dgm:pt modelId="{7219B244-2D85-45B6-961F-8D74DE5B412B}">
      <dgm:prSet phldrT="[Teks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l-PL" sz="2000" b="1" dirty="0"/>
            <a:t>Nauczyciele akademiccy </a:t>
          </a:r>
        </a:p>
      </dgm:t>
    </dgm:pt>
    <dgm:pt modelId="{9580D7D9-B9BA-439D-A31C-DFA0982606A9}" type="parTrans" cxnId="{A9BA3F13-A84F-42AB-BB3D-918648DED25C}">
      <dgm:prSet/>
      <dgm:spPr/>
      <dgm:t>
        <a:bodyPr/>
        <a:lstStyle/>
        <a:p>
          <a:endParaRPr lang="pl-PL"/>
        </a:p>
      </dgm:t>
    </dgm:pt>
    <dgm:pt modelId="{43BCE9C7-03CA-462B-A1F9-C6259640104F}" type="sibTrans" cxnId="{A9BA3F13-A84F-42AB-BB3D-918648DED2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A25E1A3E-DDCE-4239-8E8F-CABF7DCC9432}" type="pres">
      <dgm:prSet presAssocID="{530C66C1-F594-4D20-B99F-18FC3609F8E0}" presName="Name0" presStyleCnt="0">
        <dgm:presLayoutVars>
          <dgm:dir/>
          <dgm:resizeHandles val="exact"/>
        </dgm:presLayoutVars>
      </dgm:prSet>
      <dgm:spPr/>
    </dgm:pt>
    <dgm:pt modelId="{BBE0072F-72A9-4F2C-B748-3DE568CFA46F}" type="pres">
      <dgm:prSet presAssocID="{3F3DC20B-15F6-4BC9-BCEE-DEB0DD6E17F9}" presName="node" presStyleLbl="node1" presStyleIdx="0" presStyleCnt="2">
        <dgm:presLayoutVars>
          <dgm:bulletEnabled val="1"/>
        </dgm:presLayoutVars>
      </dgm:prSet>
      <dgm:spPr/>
    </dgm:pt>
    <dgm:pt modelId="{1656C5BA-8CA2-48C4-85B1-872F4263F2F5}" type="pres">
      <dgm:prSet presAssocID="{15CB3521-9C6E-4535-A015-859730EB4D6A}" presName="sibTrans" presStyleLbl="sibTrans2D1" presStyleIdx="0" presStyleCnt="2"/>
      <dgm:spPr/>
    </dgm:pt>
    <dgm:pt modelId="{35A27684-4142-481E-85D7-A614BAF00C18}" type="pres">
      <dgm:prSet presAssocID="{15CB3521-9C6E-4535-A015-859730EB4D6A}" presName="connectorText" presStyleLbl="sibTrans2D1" presStyleIdx="0" presStyleCnt="2"/>
      <dgm:spPr/>
    </dgm:pt>
    <dgm:pt modelId="{AFFC1B55-A6ED-46D6-BC1D-B04A1A2E0610}" type="pres">
      <dgm:prSet presAssocID="{7219B244-2D85-45B6-961F-8D74DE5B412B}" presName="node" presStyleLbl="node1" presStyleIdx="1" presStyleCnt="2" custScaleY="139768">
        <dgm:presLayoutVars>
          <dgm:bulletEnabled val="1"/>
        </dgm:presLayoutVars>
      </dgm:prSet>
      <dgm:spPr/>
    </dgm:pt>
    <dgm:pt modelId="{2378B444-2109-4B11-95C4-94ED61D80469}" type="pres">
      <dgm:prSet presAssocID="{43BCE9C7-03CA-462B-A1F9-C6259640104F}" presName="sibTrans" presStyleLbl="sibTrans2D1" presStyleIdx="1" presStyleCnt="2"/>
      <dgm:spPr/>
    </dgm:pt>
    <dgm:pt modelId="{CEF87455-BA72-45BB-9E28-CFC658CBDDAF}" type="pres">
      <dgm:prSet presAssocID="{43BCE9C7-03CA-462B-A1F9-C6259640104F}" presName="connectorText" presStyleLbl="sibTrans2D1" presStyleIdx="1" presStyleCnt="2"/>
      <dgm:spPr/>
    </dgm:pt>
  </dgm:ptLst>
  <dgm:cxnLst>
    <dgm:cxn modelId="{0513630F-B5FC-4FED-96D7-2FA63CCDE713}" type="presOf" srcId="{7219B244-2D85-45B6-961F-8D74DE5B412B}" destId="{AFFC1B55-A6ED-46D6-BC1D-B04A1A2E0610}" srcOrd="0" destOrd="0" presId="urn:microsoft.com/office/officeart/2005/8/layout/cycle7"/>
    <dgm:cxn modelId="{A9BA3F13-A84F-42AB-BB3D-918648DED25C}" srcId="{530C66C1-F594-4D20-B99F-18FC3609F8E0}" destId="{7219B244-2D85-45B6-961F-8D74DE5B412B}" srcOrd="1" destOrd="0" parTransId="{9580D7D9-B9BA-439D-A31C-DFA0982606A9}" sibTransId="{43BCE9C7-03CA-462B-A1F9-C6259640104F}"/>
    <dgm:cxn modelId="{AEF60732-3968-42E6-89CC-6497B11EF17F}" srcId="{530C66C1-F594-4D20-B99F-18FC3609F8E0}" destId="{3F3DC20B-15F6-4BC9-BCEE-DEB0DD6E17F9}" srcOrd="0" destOrd="0" parTransId="{EB657F64-3504-47C2-92E4-5FDA19287F5C}" sibTransId="{15CB3521-9C6E-4535-A015-859730EB4D6A}"/>
    <dgm:cxn modelId="{168C4041-BE24-4819-BEC0-9228CFDE0AE5}" type="presOf" srcId="{43BCE9C7-03CA-462B-A1F9-C6259640104F}" destId="{2378B444-2109-4B11-95C4-94ED61D80469}" srcOrd="0" destOrd="0" presId="urn:microsoft.com/office/officeart/2005/8/layout/cycle7"/>
    <dgm:cxn modelId="{4B7A1D4D-2810-462F-BE4E-A45BF5D9B33B}" type="presOf" srcId="{15CB3521-9C6E-4535-A015-859730EB4D6A}" destId="{1656C5BA-8CA2-48C4-85B1-872F4263F2F5}" srcOrd="0" destOrd="0" presId="urn:microsoft.com/office/officeart/2005/8/layout/cycle7"/>
    <dgm:cxn modelId="{359F887B-BCBE-4B89-9677-B30EA8E9F3A6}" type="presOf" srcId="{530C66C1-F594-4D20-B99F-18FC3609F8E0}" destId="{A25E1A3E-DDCE-4239-8E8F-CABF7DCC9432}" srcOrd="0" destOrd="0" presId="urn:microsoft.com/office/officeart/2005/8/layout/cycle7"/>
    <dgm:cxn modelId="{5CE00D82-751F-458E-955F-EBF5D0E068A1}" type="presOf" srcId="{43BCE9C7-03CA-462B-A1F9-C6259640104F}" destId="{CEF87455-BA72-45BB-9E28-CFC658CBDDAF}" srcOrd="1" destOrd="0" presId="urn:microsoft.com/office/officeart/2005/8/layout/cycle7"/>
    <dgm:cxn modelId="{EB7890C5-81C0-4820-A97D-4C9FEF2A769C}" type="presOf" srcId="{15CB3521-9C6E-4535-A015-859730EB4D6A}" destId="{35A27684-4142-481E-85D7-A614BAF00C18}" srcOrd="1" destOrd="0" presId="urn:microsoft.com/office/officeart/2005/8/layout/cycle7"/>
    <dgm:cxn modelId="{D2889BFC-02AB-43CB-B0D5-EBF4A80CA90D}" type="presOf" srcId="{3F3DC20B-15F6-4BC9-BCEE-DEB0DD6E17F9}" destId="{BBE0072F-72A9-4F2C-B748-3DE568CFA46F}" srcOrd="0" destOrd="0" presId="urn:microsoft.com/office/officeart/2005/8/layout/cycle7"/>
    <dgm:cxn modelId="{0981508E-F27A-4058-AED5-E15CA2D473AD}" type="presParOf" srcId="{A25E1A3E-DDCE-4239-8E8F-CABF7DCC9432}" destId="{BBE0072F-72A9-4F2C-B748-3DE568CFA46F}" srcOrd="0" destOrd="0" presId="urn:microsoft.com/office/officeart/2005/8/layout/cycle7"/>
    <dgm:cxn modelId="{ED6235B5-F8E8-4CDA-A49A-FD549D58F5F0}" type="presParOf" srcId="{A25E1A3E-DDCE-4239-8E8F-CABF7DCC9432}" destId="{1656C5BA-8CA2-48C4-85B1-872F4263F2F5}" srcOrd="1" destOrd="0" presId="urn:microsoft.com/office/officeart/2005/8/layout/cycle7"/>
    <dgm:cxn modelId="{E30A5620-CC53-472B-8473-F831A8ADB570}" type="presParOf" srcId="{1656C5BA-8CA2-48C4-85B1-872F4263F2F5}" destId="{35A27684-4142-481E-85D7-A614BAF00C18}" srcOrd="0" destOrd="0" presId="urn:microsoft.com/office/officeart/2005/8/layout/cycle7"/>
    <dgm:cxn modelId="{E93FF067-E3A7-4822-AC96-3C6E094470EC}" type="presParOf" srcId="{A25E1A3E-DDCE-4239-8E8F-CABF7DCC9432}" destId="{AFFC1B55-A6ED-46D6-BC1D-B04A1A2E0610}" srcOrd="2" destOrd="0" presId="urn:microsoft.com/office/officeart/2005/8/layout/cycle7"/>
    <dgm:cxn modelId="{FB355634-BA02-47D5-95DA-7A8AAB25C22E}" type="presParOf" srcId="{A25E1A3E-DDCE-4239-8E8F-CABF7DCC9432}" destId="{2378B444-2109-4B11-95C4-94ED61D80469}" srcOrd="3" destOrd="0" presId="urn:microsoft.com/office/officeart/2005/8/layout/cycle7"/>
    <dgm:cxn modelId="{D442A9D9-BDD0-4890-878F-B03C24787E7B}" type="presParOf" srcId="{2378B444-2109-4B11-95C4-94ED61D80469}" destId="{CEF87455-BA72-45BB-9E28-CFC658CBDDA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641F1-F700-4D1C-8DA5-E318E74B7DFD}">
      <dsp:nvSpPr>
        <dsp:cNvPr id="0" name=""/>
        <dsp:cNvSpPr/>
      </dsp:nvSpPr>
      <dsp:spPr>
        <a:xfrm>
          <a:off x="3875178" y="1658937"/>
          <a:ext cx="413539" cy="78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769" y="0"/>
              </a:lnTo>
              <a:lnTo>
                <a:pt x="206769" y="787995"/>
              </a:lnTo>
              <a:lnTo>
                <a:pt x="413539" y="7879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059700" y="2030687"/>
        <a:ext cx="44495" cy="44495"/>
      </dsp:txXfrm>
    </dsp:sp>
    <dsp:sp modelId="{FB1404EB-7213-472D-AF4B-7685472AD2F7}">
      <dsp:nvSpPr>
        <dsp:cNvPr id="0" name=""/>
        <dsp:cNvSpPr/>
      </dsp:nvSpPr>
      <dsp:spPr>
        <a:xfrm>
          <a:off x="3875178" y="1613217"/>
          <a:ext cx="413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53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071609" y="1648599"/>
        <a:ext cx="20676" cy="20676"/>
      </dsp:txXfrm>
    </dsp:sp>
    <dsp:sp modelId="{B653AB01-5DE9-4B0D-8713-77DA9882F9D9}">
      <dsp:nvSpPr>
        <dsp:cNvPr id="0" name=""/>
        <dsp:cNvSpPr/>
      </dsp:nvSpPr>
      <dsp:spPr>
        <a:xfrm>
          <a:off x="3875178" y="870942"/>
          <a:ext cx="413539" cy="787995"/>
        </a:xfrm>
        <a:custGeom>
          <a:avLst/>
          <a:gdLst/>
          <a:ahLst/>
          <a:cxnLst/>
          <a:rect l="0" t="0" r="0" b="0"/>
          <a:pathLst>
            <a:path>
              <a:moveTo>
                <a:pt x="0" y="787995"/>
              </a:moveTo>
              <a:lnTo>
                <a:pt x="206769" y="787995"/>
              </a:lnTo>
              <a:lnTo>
                <a:pt x="206769" y="0"/>
              </a:lnTo>
              <a:lnTo>
                <a:pt x="4135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059700" y="1242691"/>
        <a:ext cx="44495" cy="44495"/>
      </dsp:txXfrm>
    </dsp:sp>
    <dsp:sp modelId="{D72274C3-5458-461A-8E28-E4DE1B8E6F3C}">
      <dsp:nvSpPr>
        <dsp:cNvPr id="0" name=""/>
        <dsp:cNvSpPr/>
      </dsp:nvSpPr>
      <dsp:spPr>
        <a:xfrm rot="16200000">
          <a:off x="1901042" y="1343739"/>
          <a:ext cx="3317875" cy="630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Nauczyciele akademiccy </a:t>
          </a:r>
        </a:p>
      </dsp:txBody>
      <dsp:txXfrm>
        <a:off x="1901042" y="1343739"/>
        <a:ext cx="3317875" cy="630396"/>
      </dsp:txXfrm>
    </dsp:sp>
    <dsp:sp modelId="{49239B5B-5D06-40C9-BFB6-FC84ABCE01C5}">
      <dsp:nvSpPr>
        <dsp:cNvPr id="0" name=""/>
        <dsp:cNvSpPr/>
      </dsp:nvSpPr>
      <dsp:spPr>
        <a:xfrm>
          <a:off x="4288718" y="555744"/>
          <a:ext cx="2067699" cy="630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Pracownicy dydaktyczni </a:t>
          </a:r>
        </a:p>
      </dsp:txBody>
      <dsp:txXfrm>
        <a:off x="4288718" y="555744"/>
        <a:ext cx="2067699" cy="630396"/>
      </dsp:txXfrm>
    </dsp:sp>
    <dsp:sp modelId="{AD9A78FF-AA4A-422D-9525-3C7FED12C67A}">
      <dsp:nvSpPr>
        <dsp:cNvPr id="0" name=""/>
        <dsp:cNvSpPr/>
      </dsp:nvSpPr>
      <dsp:spPr>
        <a:xfrm>
          <a:off x="4288718" y="1343739"/>
          <a:ext cx="2067699" cy="630396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Pracownicy badawczy </a:t>
          </a:r>
        </a:p>
      </dsp:txBody>
      <dsp:txXfrm>
        <a:off x="4288718" y="1343739"/>
        <a:ext cx="2067699" cy="630396"/>
      </dsp:txXfrm>
    </dsp:sp>
    <dsp:sp modelId="{AA1017F9-CA28-4731-9EF4-1152F3F07C46}">
      <dsp:nvSpPr>
        <dsp:cNvPr id="0" name=""/>
        <dsp:cNvSpPr/>
      </dsp:nvSpPr>
      <dsp:spPr>
        <a:xfrm>
          <a:off x="4288718" y="2131734"/>
          <a:ext cx="2067699" cy="630396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Pracownicy badawczo-dydaktyczni </a:t>
          </a:r>
        </a:p>
      </dsp:txBody>
      <dsp:txXfrm>
        <a:off x="4288718" y="2131734"/>
        <a:ext cx="2067699" cy="63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67FF-D8D8-4787-8D1C-BF400938A90E}">
      <dsp:nvSpPr>
        <dsp:cNvPr id="0" name=""/>
        <dsp:cNvSpPr/>
      </dsp:nvSpPr>
      <dsp:spPr>
        <a:xfrm>
          <a:off x="1356900" y="474"/>
          <a:ext cx="2004249" cy="1002124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Uczelnia </a:t>
          </a:r>
        </a:p>
      </dsp:txBody>
      <dsp:txXfrm>
        <a:off x="1386251" y="29825"/>
        <a:ext cx="1945547" cy="943422"/>
      </dsp:txXfrm>
    </dsp:sp>
    <dsp:sp modelId="{095BB441-3B84-4F65-AB58-71959D41D630}">
      <dsp:nvSpPr>
        <dsp:cNvPr id="0" name=""/>
        <dsp:cNvSpPr/>
      </dsp:nvSpPr>
      <dsp:spPr>
        <a:xfrm rot="5400000">
          <a:off x="1837129" y="1479596"/>
          <a:ext cx="1043790" cy="3507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942352" y="1549745"/>
        <a:ext cx="833344" cy="210445"/>
      </dsp:txXfrm>
    </dsp:sp>
    <dsp:sp modelId="{A8D70D98-006F-46CE-9C84-8CA9B53F86EE}">
      <dsp:nvSpPr>
        <dsp:cNvPr id="0" name=""/>
        <dsp:cNvSpPr/>
      </dsp:nvSpPr>
      <dsp:spPr>
        <a:xfrm>
          <a:off x="1356900" y="2307337"/>
          <a:ext cx="2004249" cy="1002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Podmiot, którego jakość działalności naukowej podlega ewaluacji </a:t>
          </a:r>
        </a:p>
      </dsp:txBody>
      <dsp:txXfrm>
        <a:off x="1386251" y="2336688"/>
        <a:ext cx="1945547" cy="943422"/>
      </dsp:txXfrm>
    </dsp:sp>
    <dsp:sp modelId="{BB0C269F-3469-4DDA-817B-8A82D00F45B4}">
      <dsp:nvSpPr>
        <dsp:cNvPr id="0" name=""/>
        <dsp:cNvSpPr/>
      </dsp:nvSpPr>
      <dsp:spPr>
        <a:xfrm rot="16200000">
          <a:off x="1837129" y="1479596"/>
          <a:ext cx="1043790" cy="3507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942352" y="1549745"/>
        <a:ext cx="833344" cy="21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0072F-72A9-4F2C-B748-3DE568CFA46F}">
      <dsp:nvSpPr>
        <dsp:cNvPr id="0" name=""/>
        <dsp:cNvSpPr/>
      </dsp:nvSpPr>
      <dsp:spPr>
        <a:xfrm>
          <a:off x="1356900" y="-99156"/>
          <a:ext cx="2004249" cy="1002124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Uczelnia [pracodawca</a:t>
          </a:r>
          <a:r>
            <a:rPr lang="pl-PL" sz="2400" kern="1200" dirty="0"/>
            <a:t>]</a:t>
          </a:r>
        </a:p>
      </dsp:txBody>
      <dsp:txXfrm>
        <a:off x="1386251" y="-69805"/>
        <a:ext cx="1945547" cy="943422"/>
      </dsp:txXfrm>
    </dsp:sp>
    <dsp:sp modelId="{1656C5BA-8CA2-48C4-85B1-872F4263F2F5}">
      <dsp:nvSpPr>
        <dsp:cNvPr id="0" name=""/>
        <dsp:cNvSpPr/>
      </dsp:nvSpPr>
      <dsp:spPr>
        <a:xfrm rot="5400000">
          <a:off x="1916834" y="1280334"/>
          <a:ext cx="884380" cy="350743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2022057" y="1350483"/>
        <a:ext cx="673934" cy="210445"/>
      </dsp:txXfrm>
    </dsp:sp>
    <dsp:sp modelId="{AFFC1B55-A6ED-46D6-BC1D-B04A1A2E0610}">
      <dsp:nvSpPr>
        <dsp:cNvPr id="0" name=""/>
        <dsp:cNvSpPr/>
      </dsp:nvSpPr>
      <dsp:spPr>
        <a:xfrm>
          <a:off x="1356900" y="2008444"/>
          <a:ext cx="2004249" cy="140064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Nauczyciele akademiccy </a:t>
          </a:r>
        </a:p>
      </dsp:txBody>
      <dsp:txXfrm>
        <a:off x="1397924" y="2049468"/>
        <a:ext cx="1922201" cy="1318601"/>
      </dsp:txXfrm>
    </dsp:sp>
    <dsp:sp modelId="{2378B444-2109-4B11-95C4-94ED61D80469}">
      <dsp:nvSpPr>
        <dsp:cNvPr id="0" name=""/>
        <dsp:cNvSpPr/>
      </dsp:nvSpPr>
      <dsp:spPr>
        <a:xfrm rot="16200000">
          <a:off x="1916834" y="1280334"/>
          <a:ext cx="884380" cy="3507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2022057" y="1350483"/>
        <a:ext cx="673934" cy="21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AB7A-7502-48A2-8CD8-50134B5A8E32}" type="datetimeFigureOut">
              <a:rPr lang="pl-PL" smtClean="0"/>
              <a:t>06.03.2026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B66-63D2-4563-B452-A392510B9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1C0E46-3DC1-4137-8E22-D96B0F4CF88F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4DF-3C20-46EF-80AD-9871B3028F15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2231-37A0-4E3A-969E-F48366ABE46B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EE3-CADF-4363-AC3C-57C43F77B381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449-C1ED-445D-84FD-A3877C827863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FB8-0DBD-41CC-8408-64112A8115E9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B1B-E04D-4DB7-9D37-D2B6633DD4B1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18D-6A58-4606-B5BB-F0A9FFDDA566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1E35-D60A-454A-B82B-A83C9E15BF1C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A1E0-4CCB-4DC8-B69D-5C823602F3DA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890-AE21-4B9C-BAEC-303EB391BBBF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B3E0-1CDD-497C-8430-9FD633017DF7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340-BB0E-4F10-8B27-462664096487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E49-01FC-4AC4-B0AD-1E9D616E2897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7D8-EBEA-4E91-A75E-BE7570B5348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458D-014A-4E00-9890-FCDA76E387BE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A22-1242-4E70-A17A-E629D39F3DEA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12BE9-C76B-421F-876A-434D8649783B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06FE5-6340-F442-9AF9-5ADFC5A6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09627"/>
            <a:ext cx="7362825" cy="1790698"/>
          </a:xfrm>
        </p:spPr>
        <p:txBody>
          <a:bodyPr>
            <a:noAutofit/>
          </a:bodyPr>
          <a:lstStyle/>
          <a:p>
            <a:pPr algn="l"/>
            <a:r>
              <a:rPr lang="pl-PL" sz="3200" b="1" dirty="0"/>
              <a:t>Postępowania awansowe a stosunek pracy nauczyciela akademickiego 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E8D19B8-6847-58B2-3600-3DD90939F4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39" r="2593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87199E-A1DA-2593-4C8E-7699314A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" y="5038725"/>
            <a:ext cx="6889515" cy="1009649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600" dirty="0"/>
              <a:t>Dr hab. Marzena Szabłowska-Juckiewicz, prof. UMK</a:t>
            </a:r>
          </a:p>
          <a:p>
            <a:pPr algn="l"/>
            <a:r>
              <a:rPr lang="pl-PL" sz="1600" dirty="0"/>
              <a:t>Katedra Prawa Pracy </a:t>
            </a:r>
          </a:p>
          <a:p>
            <a:pPr algn="l"/>
            <a:r>
              <a:rPr lang="pl-PL" sz="1600" dirty="0"/>
              <a:t>Wydział Prawa i Administracji UMK w Toruniu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5C13FF-1292-59F2-4558-DC1906E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577BA-C117-4935-99D9-3B3B80A8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99 – 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8FBF4C-3DD5-4D3C-87D5-25481DC0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pl-PL" dirty="0"/>
              <a:t>Pracownicy naukowo-dydaktyczni są obowiązani: </a:t>
            </a:r>
          </a:p>
          <a:p>
            <a:pPr marL="0" indent="0">
              <a:buNone/>
            </a:pPr>
            <a:r>
              <a:rPr lang="pl-PL" dirty="0"/>
              <a:t>1) prowadzić badania naukowe, rozwijać twórczość naukową albo artystyczną oraz podnosić swoje kwalifikacje, </a:t>
            </a:r>
          </a:p>
          <a:p>
            <a:pPr marL="0" indent="0">
              <a:buNone/>
            </a:pPr>
            <a:r>
              <a:rPr lang="pl-PL" dirty="0"/>
              <a:t>2) kształcić studentów oraz innych uczestników studiów i kursów prowadzonych przez uczelnię, </a:t>
            </a:r>
          </a:p>
          <a:p>
            <a:pPr marL="0" indent="0">
              <a:buNone/>
            </a:pPr>
            <a:r>
              <a:rPr lang="pl-PL" dirty="0"/>
              <a:t>3) uczestniczyć w pracach organizacyjnych uczelni. </a:t>
            </a:r>
          </a:p>
          <a:p>
            <a:pPr marL="0" indent="0">
              <a:buNone/>
            </a:pPr>
            <a:r>
              <a:rPr lang="pl-PL" dirty="0"/>
              <a:t>2. Pracownicy naukowi mają obowiązki określone w ust. 1 pkt 1 i 3. </a:t>
            </a:r>
          </a:p>
          <a:p>
            <a:pPr marL="0" indent="0">
              <a:buNone/>
            </a:pPr>
            <a:r>
              <a:rPr lang="pl-PL" dirty="0"/>
              <a:t>3. Do obowiązków pracowników naukowo-dydaktycznych i naukowych zatrudnionych na stanowisku profesora zwyczajnego lub profesora nadzwyczajnego należy również </a:t>
            </a:r>
            <a:r>
              <a:rPr lang="pl-PL" b="1" dirty="0"/>
              <a:t>kształcenie młodej kadry naukowej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4. Pracownicy dydaktyczni są obowiązani: </a:t>
            </a:r>
          </a:p>
          <a:p>
            <a:pPr marL="0" indent="0">
              <a:buNone/>
            </a:pPr>
            <a:r>
              <a:rPr lang="pl-PL" dirty="0"/>
              <a:t>1) kształcić studentów oraz innych uczestników studiów i kursów prowadzonych przez uczelnię, </a:t>
            </a:r>
          </a:p>
          <a:p>
            <a:pPr marL="0" indent="0">
              <a:buNone/>
            </a:pPr>
            <a:r>
              <a:rPr lang="pl-PL" dirty="0"/>
              <a:t>2) podnosić swoje kwalifikacje zawodowe, </a:t>
            </a:r>
          </a:p>
          <a:p>
            <a:pPr marL="0" indent="0">
              <a:buNone/>
            </a:pPr>
            <a:r>
              <a:rPr lang="pl-PL" dirty="0"/>
              <a:t>3) uczestniczyć w pracach organizacyjnych uczelni.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B7724F-E824-4669-A838-E27664A9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94B8D-5AC9-4B71-8B03-58DEC7C3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99 – obowiązki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278560-1DCE-4C53-B30F-F5B4A3A31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Naukowo-dydaktyczni, naukowi 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776C6A-D901-42D2-AC99-77E4DC7AAF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pl-PL" dirty="0"/>
              <a:t>Pracownicy naukowo-dydaktyczni są obowiązani: </a:t>
            </a:r>
          </a:p>
          <a:p>
            <a:pPr marL="0" indent="0">
              <a:buNone/>
            </a:pPr>
            <a:r>
              <a:rPr lang="pl-PL" dirty="0"/>
              <a:t>1) prowadzić badania naukowe, rozwijać twórczość naukową albo artystyczną oraz </a:t>
            </a:r>
            <a:r>
              <a:rPr lang="pl-PL" b="1" dirty="0"/>
              <a:t>podnosić swoje kwalifikacje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2) kształcić studentów oraz innych uczestników studiów i kursów prowadzonych przez uczelnię, </a:t>
            </a:r>
          </a:p>
          <a:p>
            <a:pPr marL="0" indent="0">
              <a:buNone/>
            </a:pPr>
            <a:r>
              <a:rPr lang="pl-PL" dirty="0"/>
              <a:t>3) uczestniczyć w pracach organizacyjnych uczelni.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Pracownicy naukowi mają obowiązki określone w ust. 1 pkt 1 i 3.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8E229A-BAA9-405F-9721-8E0B9D7F2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Naukowi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76AC44-7F25-461A-B979-FCEA222E37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l-PL" sz="2900" dirty="0"/>
              <a:t>3. Do obowiązków pracowników naukowo-dydaktycznych i naukowych zatrudnionych na stanowisku profesora zwyczajnego lub profesora nadzwyczajnego należy również </a:t>
            </a:r>
            <a:r>
              <a:rPr lang="pl-PL" sz="2900" b="1" dirty="0"/>
              <a:t>kształcenie młodej kadry naukowej</a:t>
            </a:r>
            <a:r>
              <a:rPr lang="pl-PL" sz="2900" dirty="0"/>
              <a:t>. 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CE57CB-3545-4C85-BF33-876E4FA0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94B8D-5AC9-4B71-8B03-58DEC7C3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99 – obowiązki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278560-1DCE-4C53-B30F-F5B4A3A31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Naukowo-dydaktyczni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776C6A-D901-42D2-AC99-77E4DC7AA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300513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pl-PL" sz="2900" dirty="0"/>
              <a:t>Pracownicy naukowo-dydaktyczni są obowiązani: </a:t>
            </a:r>
          </a:p>
          <a:p>
            <a:pPr marL="0" indent="0">
              <a:buNone/>
            </a:pPr>
            <a:r>
              <a:rPr lang="pl-PL" sz="2900" dirty="0"/>
              <a:t>1) prowadzić badania naukowe, rozwijać twórczość naukową albo artystyczną oraz </a:t>
            </a:r>
            <a:r>
              <a:rPr lang="pl-PL" sz="2900" b="1" dirty="0"/>
              <a:t>podnosić swoje kwalifikacje</a:t>
            </a:r>
            <a:r>
              <a:rPr lang="pl-PL" sz="2900" dirty="0"/>
              <a:t>, </a:t>
            </a:r>
          </a:p>
          <a:p>
            <a:pPr marL="0" indent="0">
              <a:buNone/>
            </a:pPr>
            <a:r>
              <a:rPr lang="pl-PL" sz="2900" dirty="0"/>
              <a:t>2) kształcić studentów oraz innych uczestników studiów i kursów prowadzonych przez uczelnię, </a:t>
            </a:r>
          </a:p>
          <a:p>
            <a:pPr marL="0" indent="0">
              <a:buNone/>
            </a:pPr>
            <a:r>
              <a:rPr lang="pl-PL" sz="2900" dirty="0"/>
              <a:t>3) uczestniczyć w pracach organizacyjnych uczelni.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8E229A-BAA9-405F-9721-8E0B9D7F2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Dydaktyczni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76AC44-7F25-461A-B979-FCEA222E37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4. Pracownicy dydaktyczni są obowiązani: </a:t>
            </a:r>
          </a:p>
          <a:p>
            <a:r>
              <a:rPr lang="pl-PL" sz="2000" dirty="0"/>
              <a:t>1) kształcić studentów oraz innych uczestników studiów i kursów prowadzonych przez uczelnię, </a:t>
            </a:r>
          </a:p>
          <a:p>
            <a:r>
              <a:rPr lang="pl-PL" sz="2000" dirty="0"/>
              <a:t>2) po</a:t>
            </a:r>
            <a:r>
              <a:rPr lang="pl-PL" sz="2000" b="1" dirty="0"/>
              <a:t>dnosić swoje kwalifikacje zawodowe</a:t>
            </a:r>
            <a:r>
              <a:rPr lang="pl-PL" sz="2000" dirty="0"/>
              <a:t>, </a:t>
            </a:r>
          </a:p>
          <a:p>
            <a:r>
              <a:rPr lang="pl-PL" sz="2000" dirty="0"/>
              <a:t>3) uczestniczyć w pracach organizacyjnych uczelni.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CE57CB-3545-4C85-BF33-876E4FA0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7C91B-68F8-4B4A-9BAE-33B844C6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Urlopy dla celów naukowych, artystycznych lub kształcenia zawodowego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76F5F7E-1E38-47D0-8556-05A0424B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2DA6E-958E-4EC6-8F24-E25D87B9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109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1209D9-BF3D-4D87-A140-DEE6D377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2554664"/>
            <a:ext cx="10793691" cy="3789575"/>
          </a:xfrm>
        </p:spPr>
        <p:txBody>
          <a:bodyPr>
            <a:noAutofit/>
          </a:bodyPr>
          <a:lstStyle/>
          <a:p>
            <a:r>
              <a:rPr lang="pl-PL" sz="1700" dirty="0"/>
              <a:t>1. Nauczyciel akademicki zatrudniony w pełnym wymiarze czasu pracy ma </a:t>
            </a:r>
            <a:r>
              <a:rPr lang="pl-PL" sz="1700" b="1" dirty="0"/>
              <a:t>prawo do urlopu płatnego lub bezpłatnego dla celów naukowych, artystycznych lub kształcenia zawodowego.</a:t>
            </a:r>
            <a:r>
              <a:rPr lang="pl-PL" sz="1700" dirty="0"/>
              <a:t> Wymiar, zasady i tryb udzielania urlopu płatnego określa, </a:t>
            </a:r>
            <a:r>
              <a:rPr lang="pl-PL" sz="1700" u="sng" dirty="0"/>
              <a:t>w drodze rozporządzenia</a:t>
            </a:r>
            <a:r>
              <a:rPr lang="pl-PL" sz="1700" dirty="0"/>
              <a:t>, Minister Edukacji Narodowej w porozumieniu z innymi właściwymi ministrami. </a:t>
            </a:r>
          </a:p>
          <a:p>
            <a:r>
              <a:rPr lang="pl-PL" sz="1700" dirty="0"/>
              <a:t>2. </a:t>
            </a:r>
            <a:r>
              <a:rPr lang="pl-PL" sz="1700" b="1" dirty="0"/>
              <a:t>Nauczyciel akademicki przygotowujący rozprawę doktorską ma prawo, jeżeli jest to uzasadnione stopniem przygotowania tej rozprawy, do urlopu płatnego w wymiarze nie przekraczającym </a:t>
            </a:r>
            <a:r>
              <a:rPr lang="pl-PL" sz="1700" b="1" u="sng" dirty="0"/>
              <a:t>sześciu miesięcy</a:t>
            </a:r>
            <a:r>
              <a:rPr lang="pl-PL" sz="1700" b="1" dirty="0"/>
              <a:t>. W przypadku przygotowywania pracy habilitacyjnej wymiar tego urlopu nie może przekroczyć </a:t>
            </a:r>
            <a:r>
              <a:rPr lang="pl-PL" sz="1700" b="1" u="sng" dirty="0"/>
              <a:t>jednego roku</a:t>
            </a:r>
            <a:r>
              <a:rPr lang="pl-PL" sz="1700" b="1" dirty="0"/>
              <a:t>. </a:t>
            </a:r>
          </a:p>
          <a:p>
            <a:r>
              <a:rPr lang="pl-PL" sz="1700" dirty="0"/>
              <a:t>3. Nauczyciel akademicki posiadający tytuł naukowy lub stopień naukowy doktora habilitowanego ma </a:t>
            </a:r>
            <a:r>
              <a:rPr lang="pl-PL" sz="1700" b="1" dirty="0"/>
              <a:t>prawo do korzystania raz na siedem lat z rocznego urlopu płatnego dla celów naukowych lub artystycznych. </a:t>
            </a:r>
            <a:r>
              <a:rPr lang="pl-PL" sz="1700" b="1" u="sng" dirty="0">
                <a:highlight>
                  <a:srgbClr val="FFFF00"/>
                </a:highlight>
              </a:rPr>
              <a:t>Pracownicy korzystający z tego urlopu nie mogą w tym czasie wykonywać pracy w ramach stosunku pracy. </a:t>
            </a:r>
          </a:p>
          <a:p>
            <a:r>
              <a:rPr lang="pl-PL" sz="1700" dirty="0"/>
              <a:t>4. Szczegółowe zasady i tryb udzielania urlopów, o których mowa w ust. 2 i 3, oraz urlopu bezpłatnego, o którym mowa w ust. 1, reguluje </a:t>
            </a:r>
            <a:r>
              <a:rPr lang="pl-PL" sz="1700" u="sng" dirty="0"/>
              <a:t>statut uczelni</a:t>
            </a:r>
            <a:r>
              <a:rPr lang="pl-PL" sz="17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3E7C08-6930-4EC8-BAE6-DCDC59AD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80409-7DC7-4809-AAE8-65F8996F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Okresowa ocena nauczycieli akademickich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D03F651-A841-4031-BF31-8536AF68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19CC3-AFCE-4643-B48D-DCF6EC99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104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A0BE98-6FFF-440C-B9D3-3A10151D6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Art. 104. </a:t>
            </a:r>
          </a:p>
          <a:p>
            <a:r>
              <a:rPr lang="pl-PL" sz="3300" dirty="0"/>
              <a:t>1. Wszyscy nauczyciele akademiccy podlegają okresowej ocenie, </a:t>
            </a:r>
            <a:r>
              <a:rPr lang="pl-PL" sz="3300" u="sng" dirty="0"/>
              <a:t>stosownie do zakresu obowiązków, o których mowa w art. 99. </a:t>
            </a:r>
          </a:p>
          <a:p>
            <a:r>
              <a:rPr lang="pl-PL" dirty="0"/>
              <a:t>2. Oceny nauczyciela akademickiego dokonuje się co cztery lata lub na wniosek kierownika jednostki </a:t>
            </a:r>
            <a:r>
              <a:rPr lang="pl-PL" dirty="0" err="1"/>
              <a:t>organizacујnej</a:t>
            </a:r>
            <a:r>
              <a:rPr lang="pl-PL" dirty="0"/>
              <a:t> uczelni. Oceny dokonuje się także przed upływem okresu, na który nauczyciel akademicki został zatrudniony. </a:t>
            </a:r>
          </a:p>
          <a:p>
            <a:r>
              <a:rPr lang="pl-PL" dirty="0"/>
              <a:t>3. W przypadku otrzymania przez nauczyciela akademickiego oceny negatywnej, dodatkową ocenę przeprowadza się po upływie roku. </a:t>
            </a:r>
          </a:p>
          <a:p>
            <a:r>
              <a:rPr lang="pl-PL" sz="3300" dirty="0"/>
              <a:t>4. Podstawowe kryteria oceny i tryb okresowego </a:t>
            </a:r>
            <a:r>
              <a:rPr lang="pl-PL" sz="3300" dirty="0" err="1"/>
              <a:t>осеniania</a:t>
            </a:r>
            <a:r>
              <a:rPr lang="pl-PL" sz="3300" dirty="0"/>
              <a:t> nauczycieli akademickich określa </a:t>
            </a:r>
            <a:r>
              <a:rPr lang="pl-PL" sz="3300" u="sng" dirty="0"/>
              <a:t>statut uczelni.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D9DA5D-7BF7-457F-8BC8-AF896BBB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8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9EDDD-2E7D-4830-82E4-0B72B30A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all" dirty="0"/>
              <a:t>Ustawa </a:t>
            </a:r>
            <a:r>
              <a:rPr lang="pl-PL" dirty="0"/>
              <a:t>z dnia 12 września 1990 r. o tytule naukowym i stopniach naukowych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1D8B67-7D46-4B97-9559-1A732353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02413-4968-4D83-90CA-040F7179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Stypendia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1C11B6-AAB0-4486-BD56-902679753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20</a:t>
            </a:r>
            <a:endParaRPr lang="pl-PL" dirty="0"/>
          </a:p>
          <a:p>
            <a:r>
              <a:rPr lang="pl-PL" dirty="0"/>
              <a:t>1. Osobom, którym wszczęto przewód doktorski lub które przygotowują się do wszczęcia przewodu habilitacyjnego, mogą być przyznawane stypendia.</a:t>
            </a:r>
          </a:p>
          <a:p>
            <a:r>
              <a:rPr lang="pl-PL" dirty="0"/>
              <a:t>2. Minister Edukacji Narodowej określa, w drodze rozporządzenia, zasady przyznawania stypendiów, o których mowa w ust. 1, ich wysokość oraz prawa i obowiązki osób pobierających te stypendia.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906ED5-9846-4060-A6AF-20CB4408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2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30E22-74FC-46D4-94A2-CD9F90B3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Regulacja prawna – kierunki zmian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4A06B4-DDD9-404C-B98A-6240B377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USTAWA z dnia 27 lipca 2005 r. Prawo o szkolnictwie wyższym</a:t>
            </a:r>
          </a:p>
          <a:p>
            <a:r>
              <a:rPr lang="pl-PL" sz="3200" dirty="0"/>
              <a:t>USTAWA z dnia 14 marca 2003 r. o stopniach naukowych i tytule naukowym oraz o stopniach i tytule w zakresie sztuki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179A0-CDA6-4051-888B-C2CBD0F7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8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32C1F-48AA-E433-E537-0917232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Zagadnienia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5315F8-C850-C4B1-851A-597C8108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62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1. Kierunki zmian regulacji prawnej.</a:t>
            </a:r>
          </a:p>
          <a:p>
            <a:r>
              <a:rPr lang="pl-PL" dirty="0"/>
              <a:t>2. Nauczyciele akademiccy i ich obowiązki.</a:t>
            </a:r>
          </a:p>
          <a:p>
            <a:r>
              <a:rPr lang="pl-PL" dirty="0"/>
              <a:t>3. Postępowania awansowe a uprawnienia pracownicze.</a:t>
            </a:r>
          </a:p>
          <a:p>
            <a:r>
              <a:rPr lang="pl-PL" dirty="0"/>
              <a:t>4. Opłaty za przeprowadzenie postępowania awansowego.  </a:t>
            </a:r>
          </a:p>
          <a:p>
            <a:r>
              <a:rPr lang="pl-PL" dirty="0"/>
              <a:t>5. Awanse naukowe a polecenia służbowe. </a:t>
            </a:r>
          </a:p>
          <a:p>
            <a:r>
              <a:rPr lang="pl-PL" dirty="0"/>
              <a:t>6. Awanse naukowe a bieżąca i okresowa ocena nauczyciela akademickiego. </a:t>
            </a:r>
          </a:p>
          <a:p>
            <a:r>
              <a:rPr lang="pl-PL" dirty="0"/>
              <a:t>7. Awanse naukowe a ewaluacja działalności naukowej uczelni. </a:t>
            </a:r>
          </a:p>
          <a:p>
            <a:r>
              <a:rPr lang="pl-PL" dirty="0"/>
              <a:t>8. Awanse naukowe z perspektywy aktów wewnątrzuczelnianych.</a:t>
            </a:r>
          </a:p>
          <a:p>
            <a:r>
              <a:rPr lang="pl-PL" dirty="0"/>
              <a:t>9. Podsumowanie. 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FBEF18-76FB-0F00-591B-BBBDEBC2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B669D-9FB6-43A5-9E02-D4320E19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USTAWA z dnia 27 lipca 2005 r. Prawo o szkolnictwie wyższym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F6B077-4025-4654-91AD-02C2A95B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B683B2-01EE-4E64-8109-CCFF0924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111- obowiązki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34E6A8-08AC-49FF-8858-76C4167B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13261"/>
            <a:ext cx="10793691" cy="3835139"/>
          </a:xfrm>
        </p:spPr>
        <p:txBody>
          <a:bodyPr>
            <a:noAutofit/>
          </a:bodyPr>
          <a:lstStyle/>
          <a:p>
            <a:r>
              <a:rPr lang="pl-PL" sz="1600" dirty="0"/>
              <a:t>1. Pracownicy naukowo-dydaktyczni są obowiązani:</a:t>
            </a:r>
          </a:p>
          <a:p>
            <a:pPr marL="0" indent="0">
              <a:buNone/>
            </a:pPr>
            <a:r>
              <a:rPr lang="pl-PL" sz="1600" dirty="0"/>
              <a:t>1) kształcić i wychowywać studentów; </a:t>
            </a:r>
          </a:p>
          <a:p>
            <a:pPr marL="0" indent="0">
              <a:buNone/>
            </a:pPr>
            <a:r>
              <a:rPr lang="pl-PL" sz="1600" dirty="0"/>
              <a:t>2) prowadzić badania naukowe i prace rozwojowe, rozwijać twórczość naukową albo artystyczną; </a:t>
            </a:r>
          </a:p>
          <a:p>
            <a:pPr marL="0" indent="0">
              <a:buNone/>
            </a:pPr>
            <a:r>
              <a:rPr lang="pl-PL" sz="1600" dirty="0"/>
              <a:t>3) uczestniczyć w pracach organizacyjnych uczelni. </a:t>
            </a:r>
          </a:p>
          <a:p>
            <a:pPr marL="0" indent="0">
              <a:buNone/>
            </a:pPr>
            <a:r>
              <a:rPr lang="pl-PL" sz="1600" dirty="0"/>
              <a:t>2. Pracownicy naukowi mają obowiązki określone w ust. 1 pkt 2 i 3. </a:t>
            </a:r>
          </a:p>
          <a:p>
            <a:pPr marL="0" indent="0">
              <a:buNone/>
            </a:pPr>
            <a:r>
              <a:rPr lang="pl-PL" sz="1600" dirty="0"/>
              <a:t>3. Do obowiązków nauczycieli akademickich posiadających tytuł naukowy profesora lub stopień naukowy doktora habilitowanego należy również </a:t>
            </a:r>
            <a:r>
              <a:rPr lang="pl-PL" sz="1600" b="1" dirty="0"/>
              <a:t>kształcenie kadry naukowej</a:t>
            </a:r>
            <a:r>
              <a:rPr lang="pl-PL" sz="1600" dirty="0"/>
              <a:t>. </a:t>
            </a:r>
          </a:p>
          <a:p>
            <a:pPr marL="0" indent="0">
              <a:buNone/>
            </a:pPr>
            <a:r>
              <a:rPr lang="pl-PL" sz="1600" dirty="0"/>
              <a:t>4. Pracownicy dydaktyczni są obowiązani: </a:t>
            </a:r>
          </a:p>
          <a:p>
            <a:pPr marL="0" indent="0">
              <a:buNone/>
            </a:pPr>
            <a:r>
              <a:rPr lang="pl-PL" sz="1600" dirty="0"/>
              <a:t>1) kształcić i wychowywać studentów; </a:t>
            </a:r>
          </a:p>
          <a:p>
            <a:pPr marL="0" indent="0">
              <a:buNone/>
            </a:pPr>
            <a:r>
              <a:rPr lang="pl-PL" sz="1600" dirty="0"/>
              <a:t>2) </a:t>
            </a:r>
            <a:r>
              <a:rPr lang="pl-PL" sz="1600" b="1" dirty="0"/>
              <a:t>podnosić swoje kwalifikacje zawodowe</a:t>
            </a:r>
            <a:r>
              <a:rPr lang="pl-PL" sz="1600" dirty="0"/>
              <a:t>; </a:t>
            </a:r>
          </a:p>
          <a:p>
            <a:pPr marL="0" indent="0">
              <a:buNone/>
            </a:pPr>
            <a:r>
              <a:rPr lang="pl-PL" sz="1600" dirty="0"/>
              <a:t>3) uczestniczyć w pracach organizacyjnych uczelni.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FC3B95-8C37-4446-9C19-6ACB9ED8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1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E702F-059B-4B00-8FFD-06EF81B1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Stopień awansu zawodowego a zatrudnienie na określonym stanowisku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79FAC06-D1E8-4759-9F55-6D785F00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7EA8E-B87F-4A6F-978C-3F3DE494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Stopień awansu zawodowego a zatrudnienie na określonym stanowisku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4E860-8450-4A4A-9F2E-EF1E3A96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114</a:t>
            </a:r>
          </a:p>
          <a:p>
            <a:r>
              <a:rPr lang="pl-PL" dirty="0"/>
              <a:t>Art. 115 </a:t>
            </a:r>
          </a:p>
          <a:p>
            <a:r>
              <a:rPr lang="pl-PL" dirty="0"/>
              <a:t>Art. 116. </a:t>
            </a:r>
          </a:p>
          <a:p>
            <a:r>
              <a:rPr lang="pl-PL" sz="3200" b="1" u="sng" dirty="0"/>
              <a:t>Statut</a:t>
            </a:r>
            <a:r>
              <a:rPr lang="pl-PL" sz="3200" b="1" dirty="0"/>
              <a:t> uczelni </a:t>
            </a:r>
            <a:r>
              <a:rPr lang="pl-PL" sz="3200" b="1" u="sng" dirty="0"/>
              <a:t>może</a:t>
            </a:r>
            <a:r>
              <a:rPr lang="pl-PL" sz="3200" b="1" dirty="0"/>
              <a:t> określać dodatkowe wymagania i kwalifikacje zawodowe </a:t>
            </a:r>
            <a:r>
              <a:rPr lang="pl-PL" sz="3200" dirty="0"/>
              <a:t>osób zatrudnianych na stanowiskach, o których mowa w art. 110.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EBE593-332E-4DF5-85E4-A23988E1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7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B0DC4-F109-4626-B9CA-76CDA731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116 – po zmianach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41DF1-6621-4EF5-8393-10CCCB31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Art. 116.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1. Statut uczelni </a:t>
            </a:r>
            <a:r>
              <a:rPr lang="pl-PL" b="1" dirty="0"/>
              <a:t>może określać </a:t>
            </a:r>
            <a:r>
              <a:rPr lang="pl-PL" dirty="0"/>
              <a:t>dodatkowe wymagania i kwalifikacje zawodowe osób zatrudnianych na stanowiskach, o których mowa w art. 110. 2. Statut uczelni </a:t>
            </a:r>
            <a:r>
              <a:rPr lang="pl-PL" b="1" dirty="0"/>
              <a:t>określa</a:t>
            </a:r>
            <a:r>
              <a:rPr lang="pl-PL" dirty="0"/>
              <a:t> dodatkowe wymagania i kwalifikacje zawodowe osób zatrudnionych na stanowiskach, o których mowa w art. 113.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29901C-5091-4297-8196-3F7DB60C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A5A12-A4F0-4FC6-AF15-B9C5F2B4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 zatrudnienia na danym stanowisku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7FED4F-E606-4679-880F-4EF9070F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120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Okres zatrudnienia na stanowisku </a:t>
            </a:r>
            <a:r>
              <a:rPr lang="pl-PL" b="1" dirty="0"/>
              <a:t>asystenta </a:t>
            </a:r>
            <a:r>
              <a:rPr lang="pl-PL" dirty="0"/>
              <a:t>osoby nieposiadającej stopnia naukowego doktora oraz okres zatrudnienia na stanowisku </a:t>
            </a:r>
            <a:r>
              <a:rPr lang="pl-PL" b="1" dirty="0"/>
              <a:t>adiunkta</a:t>
            </a:r>
            <a:r>
              <a:rPr lang="pl-PL" dirty="0"/>
              <a:t> osoby nieposiadającej stopnia naukowego doktora habilitowanego, a także warunki skracania i przedłużania oraz zawieszania tych okresów określa statut.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8D3F5E-9B92-4A90-AA9B-91764452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0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056132-A146-4E0C-B5DB-D4E689D2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120 – po zmianach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0A4230-E695-45A7-BDF9-4BAE3392B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1. Okres zatrudnienia na stanowisku asystenta osoby nieposiadającej stopnia naukowego doktora oraz okres zatrudnienia na stanowisku adiunkta osoby nieposiadającej stopnia naukowego doktora habilitowanego, a także </a:t>
            </a:r>
            <a:r>
              <a:rPr lang="pl-PL" b="1" dirty="0"/>
              <a:t>warunki skracania i przedłużania oraz zawieszania tych okresów określa statut, </a:t>
            </a:r>
            <a:r>
              <a:rPr lang="pl-PL" dirty="0"/>
              <a:t>z tym że zatrudnienie na każdym z tych stanowisk osoby nieposiadającej stopnia naukowego doktora lub doktora habilitowanego </a:t>
            </a:r>
            <a:r>
              <a:rPr lang="pl-PL" b="1" dirty="0">
                <a:highlight>
                  <a:srgbClr val="FFFF00"/>
                </a:highlight>
              </a:rPr>
              <a:t>nie może trwać dłużej niż osiem lat.</a:t>
            </a:r>
          </a:p>
          <a:p>
            <a:r>
              <a:rPr lang="pl-PL" dirty="0"/>
              <a:t>2. Do okresu, o którym mowa w ust. 1, nie wlicza się przerwy związanej z:</a:t>
            </a:r>
          </a:p>
          <a:p>
            <a:r>
              <a:rPr lang="pl-PL" dirty="0"/>
              <a:t>1) urlopem macierzyńskim, urlopem na warunkach urlopu macierzyńskiego, urlopem ojcowskim, urlopem rodzicielskim lub urlopem wychowawczym, udzielonych na zasadach określonych w przepisach ustawy z dnia 26 czerwca 1974 r. - Kodeks pracy;</a:t>
            </a:r>
          </a:p>
          <a:p>
            <a:r>
              <a:rPr lang="pl-PL" dirty="0"/>
              <a:t>2) pobieraniem zasiłku chorobowego lub świadczenia rehabilitacyjnego w związku z niezdolnością do pracy, w tym spowodowaną chorobą wymagającą rehabilitacji leczniczej.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607923-4EA7-4E1D-ABEB-420F3289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80409-7DC7-4809-AAE8-65F8996F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Okresowa ocena nauczycieli akademickich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D03F651-A841-4031-BF31-8536AF68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9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E547E8-A60E-49F0-A713-B815A61C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Okresowa ocena nauczycieli akademickich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CF95C-3E6B-4222-81F5-61BDB7A4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4" y="2556932"/>
            <a:ext cx="10633435" cy="3691468"/>
          </a:xfrm>
        </p:spPr>
        <p:txBody>
          <a:bodyPr>
            <a:normAutofit fontScale="92500"/>
          </a:bodyPr>
          <a:lstStyle/>
          <a:p>
            <a:r>
              <a:rPr lang="pl-PL" dirty="0"/>
              <a:t>Art. 132. </a:t>
            </a:r>
          </a:p>
          <a:p>
            <a:r>
              <a:rPr lang="pl-PL" sz="2600" dirty="0"/>
              <a:t>1. Wszyscy nauczyciele akademiccy podlegają okresowej ocenie, </a:t>
            </a:r>
            <a:r>
              <a:rPr lang="pl-PL" sz="2600" u="sng" dirty="0">
                <a:highlight>
                  <a:srgbClr val="FFFF00"/>
                </a:highlight>
              </a:rPr>
              <a:t>w szczególności </a:t>
            </a:r>
            <a:r>
              <a:rPr lang="pl-PL" sz="2600" u="sng" dirty="0"/>
              <a:t>w zakresie należytego wykonywania obowiązków, o których mowa w art. 111.</a:t>
            </a:r>
          </a:p>
          <a:p>
            <a:r>
              <a:rPr lang="pl-PL" dirty="0"/>
              <a:t> 2. Oceny dokonuje podmiot wskazany w statucie, nie rzadziej niż raz na cztery lata lub na wniosek kierownika jednostki organizacyjnej, w której nauczyciel akademicki jest zatrudniony. Kryteria oceny oraz tryb jej dokonywania określa statut. </a:t>
            </a:r>
          </a:p>
          <a:p>
            <a:r>
              <a:rPr lang="pl-PL" dirty="0"/>
              <a:t>3. Przy dokonywaniu oceny nauczyciela akademickiego dotyczącej wypełniania obowiązków dydaktycznych zasięga się opinii studentów. Zasady zasięgania tych opinii i sposób ich wykorzystania określa statut uczelni.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DCF735-4879-4E5C-961E-17F47C9F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129C32-7BF0-4AC1-9CDB-356EA591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132 – po zmianach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442D57-FB5A-4C02-AC62-44BBBEFD6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1. Wszyscy nauczyciele akademiccy podlegają okresowej ocenie, </a:t>
            </a:r>
            <a:r>
              <a:rPr lang="pl-PL" b="1" dirty="0">
                <a:highlight>
                  <a:srgbClr val="FFFF00"/>
                </a:highlight>
              </a:rPr>
              <a:t>w szczególności </a:t>
            </a:r>
            <a:r>
              <a:rPr lang="pl-PL" b="1" dirty="0"/>
              <a:t>w zakresie należytego wykonywania obowiązków, o których mowa w art. 111</a:t>
            </a:r>
            <a:r>
              <a:rPr lang="pl-PL" dirty="0"/>
              <a:t>, </a:t>
            </a:r>
            <a:r>
              <a:rPr lang="pl-PL" b="1" dirty="0"/>
              <a:t>oraz </a:t>
            </a:r>
            <a:r>
              <a:rPr lang="pl-PL" b="1" dirty="0">
                <a:highlight>
                  <a:srgbClr val="FFFF00"/>
                </a:highlight>
              </a:rPr>
              <a:t>przestrzegania prawa autorskiego i praw pokrewnych, a także prawa własności przemysłowej</a:t>
            </a:r>
            <a:r>
              <a:rPr lang="pl-PL" dirty="0">
                <a:highlight>
                  <a:srgbClr val="FFFF00"/>
                </a:highlight>
              </a:rPr>
              <a:t>. </a:t>
            </a:r>
          </a:p>
          <a:p>
            <a:pPr algn="just"/>
            <a:r>
              <a:rPr lang="pl-PL" dirty="0"/>
              <a:t>4. Do okresu, o którym mowa w ust. 2, </a:t>
            </a:r>
            <a:r>
              <a:rPr lang="pl-PL" b="1" dirty="0"/>
              <a:t>nie wlicza się okresu </a:t>
            </a:r>
            <a:r>
              <a:rPr lang="pl-PL" dirty="0"/>
              <a:t>nieobecności w pracy wynikającej z przebywania na urlopie macierzyńskim, urlopie na warunkach urlopu macierzyńskiego, urlopie ojcowskim, urlopie rodzicielskim, urlopie wychowawczym lub urlopie dla poratowania zdrowia oraz okresu służby wojskowej lub służby zastępczej.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D81259-2304-40E4-85C8-60F2A561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6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165E5-5E30-4B90-B33B-700BCC94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Postępowania awansowe a stosunek pracy nauczyciela akademickiego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CD9DB0-42AB-41D7-AEB6-4A891C676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Rys historyczny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DE8FF0-4D1D-4128-BA7D-BB63B4F5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82DBF-B648-47E6-B9CF-ED83C597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Urlopy dla celów naukowych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7A55DB3-C443-4925-A0B6-8287F450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9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D8B75-9C46-44F4-9D9F-BF3A6039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Urlopy dla celów naukowych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37D98-C19F-4397-A411-5E8222BE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Art. 134. </a:t>
            </a:r>
          </a:p>
          <a:p>
            <a:r>
              <a:rPr lang="pl-PL" dirty="0"/>
              <a:t>1. Mianowany nauczyciel akademicki może, nie częściej niż raz na siedem lat zatrudnienia w danej uczelni, otrzymać </a:t>
            </a:r>
            <a:r>
              <a:rPr lang="pl-PL" b="1" dirty="0"/>
              <a:t>płatny urlop dla celów naukowych, w wymiarze do roku. </a:t>
            </a:r>
          </a:p>
          <a:p>
            <a:r>
              <a:rPr lang="pl-PL" dirty="0"/>
              <a:t>2. </a:t>
            </a:r>
            <a:r>
              <a:rPr lang="pl-PL" b="1" dirty="0"/>
              <a:t>Nauczyciel akademicki przygotowujący rozprawę habilitacyjną może otrzymać płatny urlop naukowy w wymiarze nieprzekraczającym </a:t>
            </a:r>
            <a:r>
              <a:rPr lang="pl-PL" b="1" u="sng" dirty="0"/>
              <a:t>sześciu miesięcy</a:t>
            </a:r>
            <a:r>
              <a:rPr lang="pl-PL" u="sng" dirty="0"/>
              <a:t>.</a:t>
            </a:r>
            <a:r>
              <a:rPr lang="pl-PL" dirty="0"/>
              <a:t> </a:t>
            </a:r>
          </a:p>
          <a:p>
            <a:r>
              <a:rPr lang="pl-PL" dirty="0"/>
              <a:t>3. </a:t>
            </a:r>
            <a:r>
              <a:rPr lang="pl-PL" b="1" dirty="0"/>
              <a:t>Nauczyciel akademicki przygotowujący rozprawę doktorską może otrzymać płatny urlop naukowy w wymiarze nieprzekraczającym trzech miesięcy. </a:t>
            </a:r>
          </a:p>
          <a:p>
            <a:r>
              <a:rPr lang="pl-PL" dirty="0"/>
              <a:t>4. Nauczyciel akademicki może, za zgodą rektora, uzyskać </a:t>
            </a:r>
            <a:r>
              <a:rPr lang="pl-PL" b="1" dirty="0"/>
              <a:t>urlop bezpłatny dla celów naukowych.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DD50F6-5E64-49F5-A974-ED2DE96F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09EE4-808E-41A2-A938-9F84CAF7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134 – po zmianach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ECA8A-6C15-4C2C-A526-50BC4356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Art. 134. 1. Rektor może udzielić nauczycielowi akademickiemu posiadającemu co najmniej stopień naukowy doktora, nie częściej niż raz na siedem lat zatrudnienia w danej uczelni, </a:t>
            </a:r>
            <a:r>
              <a:rPr lang="pl-PL" b="1" dirty="0"/>
              <a:t>płatnego urlopu naukowego w wymiarze nieprzekraczającym roku </a:t>
            </a:r>
            <a:r>
              <a:rPr lang="pl-PL" b="1" dirty="0">
                <a:highlight>
                  <a:srgbClr val="FFFF00"/>
                </a:highlight>
              </a:rPr>
              <a:t>w celu przeprowadzenia badań poza uczelnią.</a:t>
            </a:r>
            <a:r>
              <a:rPr lang="pl-PL" dirty="0"/>
              <a:t> </a:t>
            </a:r>
          </a:p>
          <a:p>
            <a:r>
              <a:rPr lang="pl-PL" dirty="0">
                <a:highlight>
                  <a:srgbClr val="FFFF00"/>
                </a:highlight>
              </a:rPr>
              <a:t>2. (uchylony) </a:t>
            </a:r>
          </a:p>
          <a:p>
            <a:r>
              <a:rPr lang="pl-PL" dirty="0"/>
              <a:t>3. Nauczyciel akademicki przygotowujący rozprawę doktorską może otrzymać płatny urlop naukowy w wymiarze nieprzekraczającym trzech miesięcy. </a:t>
            </a:r>
          </a:p>
          <a:p>
            <a:r>
              <a:rPr lang="pl-PL" dirty="0"/>
              <a:t>4. Nauczyciel akademicki może, za zgodą rektora, uzyskać urlop bezpłatny dla celów naukowych.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7F08A4-2D22-49DC-BAD1-0D8023B4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8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E8F9E-5904-4D96-BCD1-1652FFF4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USTAWA z dnia 14 marca 2003 r. o stopniach naukowych i tytule naukowym oraz o stopniach i tytule w zakresie sztuki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08D10D6-9B95-46A4-B539-CD7654B4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2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B923-6C01-4AAE-9E61-D212C4A3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Stypendia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E1960F-8F41-4B1D-B72D-6324C55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Art. 22. </a:t>
            </a:r>
          </a:p>
          <a:p>
            <a:r>
              <a:rPr lang="pl-PL" dirty="0"/>
              <a:t>1. Osobom, którym wszczęto przewód doktorski lub które przygotowują się do wszczęcia przewodu habilitacyjnego, </a:t>
            </a:r>
            <a:r>
              <a:rPr lang="pl-PL" sz="3200" b="1" dirty="0">
                <a:highlight>
                  <a:srgbClr val="FFFF00"/>
                </a:highlight>
              </a:rPr>
              <a:t>mogą</a:t>
            </a:r>
            <a:r>
              <a:rPr lang="pl-PL" sz="3200" b="1" dirty="0"/>
              <a:t> być przyznawane stypendia. </a:t>
            </a:r>
          </a:p>
          <a:p>
            <a:r>
              <a:rPr lang="pl-PL" dirty="0"/>
              <a:t>2. Minister właściwy do spraw szkolnictwa wyższego określi, w drodze rozporządzenia, warunki przyznawania stypendiów, o których mowa w ust. 1, a w szczególności: </a:t>
            </a:r>
          </a:p>
          <a:p>
            <a:r>
              <a:rPr lang="pl-PL" dirty="0"/>
              <a:t>1) tryb i kryteria przyznawania stypendiów, uzależniając możliwość  ich otrzymania od stopnia zaawansowania rozprawy; </a:t>
            </a:r>
          </a:p>
          <a:p>
            <a:r>
              <a:rPr lang="pl-PL" dirty="0"/>
              <a:t>2) tryb i kryteria cofania i zwrotu stypendiów w przypadku niewykazywania dostatecznych postępów w pracy naukowej lub podjęcia dodatkowego zatrudnienia; 3) organ uprawniony do podejmowania decyzji w sprawach, o których mowa w pkt 1 i 2; </a:t>
            </a:r>
          </a:p>
          <a:p>
            <a:r>
              <a:rPr lang="pl-PL" dirty="0"/>
              <a:t>4) maksymalny okres, na jaki stypendia mogą być przyznane; </a:t>
            </a:r>
          </a:p>
          <a:p>
            <a:r>
              <a:rPr lang="pl-PL" dirty="0"/>
              <a:t>5) wysokość stypendiów doktorskich w relacji do minimalnej stawki wynagrodzenia zasadniczego określonego dla asystenta w przepisach o wynagradzaniu nauczycieli akademickich, a stypendium habilitacyjnego w relacji do minimalnej stawki wynagrodzenia zasadniczego adiunkta.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BF53DB-4210-4504-B7EC-A52EDDEE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165E5-5E30-4B90-B33B-700BCC94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Postępowania awansowe a stosunek pracy nauczyciela akademickiego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CD9DB0-42AB-41D7-AEB6-4A891C676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Obecnie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DE8FF0-4D1D-4128-BA7D-BB63B4F5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6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3B39CC-E897-453B-8951-5369450C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Nauczyciele akademiccy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0CA4FBB-69E1-4056-BD50-E028BCF7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2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8BACD-CF51-CECE-A290-3B147115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Nauczyciele akademiccy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4E6FC79-F3A4-53DF-5100-9B81E6D26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3751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5BB110-E232-D1D0-6AFF-483A2FEF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0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FEF84-4109-4F7E-B8D0-1BDA9EEB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Stanowiska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4B5DE2A-C587-4F11-AA4F-1F1E9BF2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DB9D9-559F-42C9-AEB2-5401321F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Stanowiska a wymagane kwalifikacje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8775B-B034-4864-83E8-B24F128CC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706" y="2560319"/>
            <a:ext cx="3610466" cy="35765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200" dirty="0">
                <a:solidFill>
                  <a:srgbClr val="333333"/>
                </a:solidFill>
                <a:latin typeface="Noto Serif"/>
              </a:rPr>
              <a:t>Nauczyciela akademickiego zatrudnia się na stanowisku: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3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200" dirty="0">
                <a:solidFill>
                  <a:srgbClr val="333333"/>
                </a:solidFill>
                <a:latin typeface="Noto Serif"/>
              </a:rPr>
              <a:t>1) profesora;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200" dirty="0">
                <a:solidFill>
                  <a:srgbClr val="333333"/>
                </a:solidFill>
                <a:latin typeface="Noto Serif"/>
              </a:rPr>
              <a:t>2) profesora uczelni;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200" dirty="0">
                <a:solidFill>
                  <a:srgbClr val="333333"/>
                </a:solidFill>
                <a:latin typeface="Noto Serif"/>
              </a:rPr>
              <a:t>3) adiunkta;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200" dirty="0">
                <a:solidFill>
                  <a:srgbClr val="333333"/>
                </a:solidFill>
                <a:latin typeface="Noto Serif"/>
              </a:rPr>
              <a:t>4) asystenta.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200" dirty="0">
              <a:solidFill>
                <a:srgbClr val="333333"/>
              </a:solidFill>
              <a:latin typeface="Noto Serif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600" dirty="0">
                <a:solidFill>
                  <a:srgbClr val="333333"/>
                </a:solidFill>
                <a:highlight>
                  <a:srgbClr val="FFFF00"/>
                </a:highlight>
                <a:latin typeface="Noto Serif"/>
              </a:rPr>
              <a:t>Osobę posiadającą tytuł profesora zatrudnia się na stanowisku profesora</a:t>
            </a:r>
            <a:r>
              <a:rPr lang="pl-PL" altLang="pl-PL" sz="1200" dirty="0">
                <a:solidFill>
                  <a:srgbClr val="333333"/>
                </a:solidFill>
                <a:latin typeface="Noto Serif"/>
              </a:rPr>
              <a:t>.</a:t>
            </a:r>
            <a:endParaRPr lang="pl-PL" alt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8A4917-AD84-45CB-BF44-6C0AF6CF0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573" y="2384981"/>
            <a:ext cx="6818721" cy="4194928"/>
          </a:xfrm>
        </p:spPr>
        <p:txBody>
          <a:bodyPr>
            <a:normAutofit fontScale="62500" lnSpcReduction="20000"/>
          </a:bodyPr>
          <a:lstStyle/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Na stanowisku: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1) profesora - może być zatrudniona osoba posiadająca tytuł profesora;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2) profesora uczelni - może być zatrudniona </a:t>
            </a:r>
            <a:r>
              <a:rPr lang="pl-PL" altLang="pl-PL" b="1" dirty="0">
                <a:solidFill>
                  <a:srgbClr val="333333"/>
                </a:solidFill>
                <a:latin typeface="Noto Serif"/>
              </a:rPr>
              <a:t>osoba posiadająca co najmniej stopień doktora oraz znaczące osiągnięcia</a:t>
            </a:r>
            <a:r>
              <a:rPr lang="pl-PL" altLang="pl-PL" dirty="0">
                <a:solidFill>
                  <a:srgbClr val="333333"/>
                </a:solidFill>
                <a:latin typeface="Noto Serif"/>
              </a:rPr>
              <a:t>: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a) dydaktyczne lub zawodowe - w przypadku pracowników dydaktycznych,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b) naukowe lub artystyczne - w przypadku pracowników badawczych,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c) naukowe, artystyczne lub dydaktyczne - w przypadku pracowników badawczo-dydaktycznych;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3) adiunkta - może być zatrudniona osoba posiadająca </a:t>
            </a:r>
            <a:r>
              <a:rPr lang="pl-PL" altLang="pl-PL" u="sng" dirty="0">
                <a:solidFill>
                  <a:srgbClr val="333333"/>
                </a:solidFill>
                <a:latin typeface="Noto Serif"/>
              </a:rPr>
              <a:t>co najmniej </a:t>
            </a:r>
            <a:r>
              <a:rPr lang="pl-PL" altLang="pl-PL" dirty="0">
                <a:solidFill>
                  <a:srgbClr val="333333"/>
                </a:solidFill>
                <a:latin typeface="Noto Serif"/>
              </a:rPr>
              <a:t>stopień doktora;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latin typeface="Noto Serif"/>
              </a:rPr>
              <a:t>4) asystenta - może być zatrudniona osoba posiadająca tytuł zawodowy magistra, magistra inżyniera albo równorzędny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178AD0-A8EB-425C-896C-CE5EA7D8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3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8C084-9F74-6632-3BCE-B678FDBE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Kierunki zmian regulacji prawnej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35CF58-1778-3A51-DD2E-618DDBCAC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Uwagi wprowadzające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F2BF03-DABD-2E15-23DD-2B8E281B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4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B90FA-5B45-4CD4-AD16-AFE9304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Stanowiska a wymagane kwalifikacje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F55689-EB95-4053-9725-C85FAE11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highlight>
                  <a:srgbClr val="FFFF00"/>
                </a:highlight>
              </a:rPr>
              <a:t>Statut </a:t>
            </a:r>
            <a:r>
              <a:rPr lang="pl-PL" b="1" dirty="0"/>
              <a:t>uczelni </a:t>
            </a:r>
            <a:r>
              <a:rPr lang="pl-PL" dirty="0"/>
              <a:t>może określać:</a:t>
            </a:r>
          </a:p>
          <a:p>
            <a:r>
              <a:rPr lang="pl-PL" dirty="0"/>
              <a:t>1) również inne stanowiska dla nauczycieli akademickich niż określone w ust. 1 oraz wymagania kwalifikacyjne niezbędne do ich zajmowania;</a:t>
            </a:r>
          </a:p>
          <a:p>
            <a:r>
              <a:rPr lang="pl-PL" dirty="0"/>
              <a:t>2) dodatkowe wymagania kwalifikacyjne niezbędne do zajmowania stanowisk, o których mowa w ust. 1, dla poszczególnych grup pracowników; </a:t>
            </a:r>
            <a:r>
              <a:rPr lang="pl-PL" b="1" dirty="0"/>
              <a:t>wymagania te </a:t>
            </a:r>
            <a:r>
              <a:rPr lang="pl-PL" b="1" dirty="0">
                <a:highlight>
                  <a:srgbClr val="FFFF00"/>
                </a:highlight>
              </a:rPr>
              <a:t>nie mogą dotyczyć </a:t>
            </a:r>
            <a:r>
              <a:rPr lang="pl-PL" b="1" dirty="0"/>
              <a:t>posiadania lub obowiązku uzyskania stopnia doktora, stopnia doktora habilitowanego lub tytułu profesora.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F312A0-C998-4434-AB01-5A5CA1E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4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F9DF8-CDB4-40B4-A0C7-C308739A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nauczycieli akademickich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2415C8-D9E8-414D-BC43-7D64374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49003-1448-47D4-875A-C14FC744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nauczycieli akademickich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7FDE58-188B-4FD5-A01C-9CFD30BB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Prawo o szkolnictwie wyższym i nauce. </a:t>
            </a:r>
          </a:p>
          <a:p>
            <a:pPr marL="457200" indent="-457200">
              <a:buAutoNum type="arabicPeriod"/>
            </a:pPr>
            <a:r>
              <a:rPr lang="pl-PL" dirty="0"/>
              <a:t>Kodeks pracy. </a:t>
            </a:r>
          </a:p>
          <a:p>
            <a:pPr marL="457200" indent="-457200">
              <a:buAutoNum type="arabicPeriod"/>
            </a:pPr>
            <a:r>
              <a:rPr lang="pl-PL" dirty="0"/>
              <a:t>Autonomiczne źródła prawa pracy (w szczególności statut oraz regulamin pracy)</a:t>
            </a:r>
          </a:p>
          <a:p>
            <a:pPr marL="457200" indent="-457200">
              <a:buAutoNum type="arabicPeriod"/>
            </a:pPr>
            <a:r>
              <a:rPr lang="pl-PL" dirty="0"/>
              <a:t>Umowa o pracę.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ECB318-A164-4774-8D55-00480A9F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6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AF4CF-32A0-46CF-8CDB-05733323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o szkolnictwie wyższym i nauce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CAE46D-0871-4F92-B528-C2BA62F9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4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551F37-EBDF-88D8-3897-CD0509F9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Podstawowe obowiązki nauczycieli akademickich – art. 115 </a:t>
            </a:r>
            <a:r>
              <a:rPr lang="pl-PL" dirty="0" err="1"/>
              <a:t>P.sz.w</a:t>
            </a:r>
            <a:r>
              <a:rPr lang="pl-PL" dirty="0"/>
              <a:t>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C50DA01-5F00-77C8-5611-D5E2E5B35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329254"/>
              </p:ext>
            </p:extLst>
          </p:nvPr>
        </p:nvGraphicFramePr>
        <p:xfrm>
          <a:off x="410966" y="2424701"/>
          <a:ext cx="11322121" cy="424756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38838">
                  <a:extLst>
                    <a:ext uri="{9D8B030D-6E8A-4147-A177-3AD203B41FA5}">
                      <a16:colId xmlns:a16="http://schemas.microsoft.com/office/drawing/2014/main" val="3691438537"/>
                    </a:ext>
                  </a:extLst>
                </a:gridCol>
                <a:gridCol w="4554436">
                  <a:extLst>
                    <a:ext uri="{9D8B030D-6E8A-4147-A177-3AD203B41FA5}">
                      <a16:colId xmlns:a16="http://schemas.microsoft.com/office/drawing/2014/main" val="2613075250"/>
                    </a:ext>
                  </a:extLst>
                </a:gridCol>
                <a:gridCol w="2253642">
                  <a:extLst>
                    <a:ext uri="{9D8B030D-6E8A-4147-A177-3AD203B41FA5}">
                      <a16:colId xmlns:a16="http://schemas.microsoft.com/office/drawing/2014/main" val="614322796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1611560127"/>
                    </a:ext>
                  </a:extLst>
                </a:gridCol>
              </a:tblGrid>
              <a:tr h="15102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Pracownicy dydaktyczni 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i wychowywanie studentów lub uczestniczenie w kształceniu doktorantów</a:t>
                      </a:r>
                      <a:endParaRPr lang="pl-PL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uczestniczenie w pracach organizacyjnych na rzecz uczelni</a:t>
                      </a:r>
                      <a:endParaRPr lang="pl-PL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stałe podnoszenie kompetencji zawodowych</a:t>
                      </a:r>
                      <a:endParaRPr lang="pl-PL" sz="2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73242"/>
                  </a:ext>
                </a:extLst>
              </a:tr>
              <a:tr h="12270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Pracownicy badawczy 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prowadzenie działalności naukowej lub uczestniczenie w kształceniu doktorantów</a:t>
                      </a:r>
                      <a:endParaRPr lang="pl-PL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44487"/>
                  </a:ext>
                </a:extLst>
              </a:tr>
              <a:tr h="15102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Pracownicy badawczo-dydaktyczni </a:t>
                      </a:r>
                      <a:endParaRPr lang="pl-PL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prowadzenie działalności naukowej, kształcenie i wychowywanie studentów lub uczestniczenie w kształceniu doktorantów</a:t>
                      </a:r>
                      <a:endParaRPr lang="pl-PL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046461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E9A888-B37F-0075-918C-0C0AEEC1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1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BE293-3F55-8A17-AA95-9C4F68AC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9CA774-4D5A-6A80-31AC-BBDAE5ED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Art. 115 </a:t>
            </a:r>
            <a:r>
              <a:rPr lang="pl-PL" b="1" dirty="0" err="1"/>
              <a:t>P.sz.w</a:t>
            </a:r>
            <a:r>
              <a:rPr lang="pl-PL" b="1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br>
              <a:rPr lang="pl-PL" dirty="0"/>
            </a:br>
            <a:r>
              <a:rPr lang="pl-PL" dirty="0"/>
              <a:t>5. Szczegółowy zakres obowiązków nauczyciela akademickiego ustala rektor.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6. Obowiązki nauczyciela akademickiego mogą być wykonywane również poza uczelnią na zasadach oraz w jednostkach określonych w regulaminie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DDA0A1-80BE-A8B3-EF89-6AE2C86E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9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9557A-F0A2-3377-84B0-90C6966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nauczyciela – możliwość realizowania poza uczelnią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0F09C1-730E-4BE5-462E-56C32D20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564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Obecna regulacja stwarza większą możliwość realizacji obowiązków poza uczelnią niż ustawa z 2005 r.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Poza uczelnią mogą być realizowane obowiązki dydaktyczne, obowiązki o charakterze naukowym i organizacyjnym.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Zasady realizacji obowiązków pracowniczych oraz jednostki poza uczelnią, w których nauczyciel akademicki może je realizować, określa regulamin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BF0B9F-8E07-1486-733C-66B33E17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6CA0AB-F846-4A02-B06A-73334C32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Kodeks pracy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6B1583-6D76-42B3-A880-39A3BC72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2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C59D0-4959-4D19-BB1A-170C4F2E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F70CBF-4AC3-449E-86FA-60E98A38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Art. 5 Kodeksu pracy</a:t>
            </a:r>
          </a:p>
          <a:p>
            <a:r>
              <a:rPr lang="pl-PL" dirty="0"/>
              <a:t>Jeżeli stosunek pracy określonej kategorii pracowników regulują przepisy szczególne, przepisy kodeksu stosuje się </a:t>
            </a:r>
            <a:r>
              <a:rPr lang="pl-PL" u="sng" dirty="0"/>
              <a:t>w zakresie nieuregulowanym </a:t>
            </a:r>
            <a:r>
              <a:rPr lang="pl-PL" dirty="0"/>
              <a:t>tymi przepisami.</a:t>
            </a:r>
          </a:p>
          <a:p>
            <a:r>
              <a:rPr lang="pl-PL" b="1" dirty="0"/>
              <a:t>Art. 147 ust. 1 </a:t>
            </a:r>
            <a:r>
              <a:rPr lang="pl-PL" b="1" dirty="0" err="1"/>
              <a:t>P.sz.w</a:t>
            </a:r>
            <a:r>
              <a:rPr lang="pl-PL" b="1" dirty="0"/>
              <a:t>.</a:t>
            </a:r>
            <a:endParaRPr lang="pl-PL" dirty="0"/>
          </a:p>
          <a:p>
            <a:r>
              <a:rPr lang="pl-PL" dirty="0"/>
              <a:t>1. W sprawach dotyczących stosunku pracy pracowników uczelni, nieuregulowanych w ustawie, stosuje się przepisy ustawy z dnia 26 czerwca 1974 r. - Kodeks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9FE362-B140-4183-8919-94FDCD96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B867-C682-CF66-5417-AEA15A6E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960EE-7779-0EC9-9F6B-7F504130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Obowiązki nauczycieli akademickich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468EFE-BFAC-3BF0-7444-09C440BC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b="1" dirty="0">
                <a:solidFill>
                  <a:srgbClr val="333333"/>
                </a:solidFill>
                <a:cs typeface="Noto Serif" panose="02020600060500020200" pitchFamily="18" charset="0"/>
              </a:rPr>
              <a:t>Art. 100 § 1 Kodeksu pracy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cs typeface="Noto Serif" panose="02020600060500020200" pitchFamily="18" charset="0"/>
              </a:rPr>
              <a:t> 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dirty="0"/>
              <a:t>Pracownik jest obowiązany wykonywać pracę sumiennie i starannie oraz </a:t>
            </a:r>
            <a:r>
              <a:rPr lang="pl-PL" b="1" dirty="0"/>
              <a:t>stosować się do poleceń przełożonych, które dotyczą pracy, jeżeli nie są one sprzeczne z przepisami prawa lub umową o pracę</a:t>
            </a:r>
            <a:r>
              <a:rPr lang="pl-PL" dirty="0"/>
              <a:t>.</a:t>
            </a:r>
            <a:endParaRPr lang="pl-PL" altLang="pl-PL" sz="36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B3B5FD-A4FC-228A-8DD4-7E97D7CB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BCD43-202B-48C9-A267-E4395150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Regulacja prawna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86DC9-E2A7-4CAB-85C7-FE8DEC5F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l-PL" u="sng" dirty="0"/>
              <a:t>1. Powszechne </a:t>
            </a:r>
            <a:r>
              <a:rPr lang="pl-PL" dirty="0"/>
              <a:t>źródła prawa pracy </a:t>
            </a:r>
          </a:p>
          <a:p>
            <a:pPr>
              <a:lnSpc>
                <a:spcPct val="120000"/>
              </a:lnSpc>
            </a:pPr>
            <a:r>
              <a:rPr lang="pl-PL" dirty="0"/>
              <a:t>Kodeks pracy</a:t>
            </a:r>
          </a:p>
          <a:p>
            <a:pPr>
              <a:lnSpc>
                <a:spcPct val="120000"/>
              </a:lnSpc>
            </a:pPr>
            <a:r>
              <a:rPr lang="pl-PL" dirty="0"/>
              <a:t>Prawo o szkolnictwie wyższym i nauce (pracownicza pragmatyka służbowa) </a:t>
            </a:r>
          </a:p>
          <a:p>
            <a:pPr>
              <a:lnSpc>
                <a:spcPct val="120000"/>
              </a:lnSpc>
            </a:pPr>
            <a:r>
              <a:rPr lang="pl-PL" dirty="0"/>
              <a:t>Inne ustawy i akty wykonawcze </a:t>
            </a:r>
          </a:p>
          <a:p>
            <a:pPr>
              <a:lnSpc>
                <a:spcPct val="120000"/>
              </a:lnSpc>
            </a:pPr>
            <a:r>
              <a:rPr lang="pl-PL" u="sng" dirty="0"/>
              <a:t>2. Autonomiczne </a:t>
            </a:r>
            <a:r>
              <a:rPr lang="pl-PL" dirty="0"/>
              <a:t>źródła prawa pracy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566330-23DB-485F-BEA6-41649B4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5043D-F212-3C5F-9E08-D3B495A2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Obowiązki nauczycieli akademickich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2FD507-CC41-06B4-5918-EAFCBFBE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b="1" dirty="0">
                <a:solidFill>
                  <a:srgbClr val="333333"/>
                </a:solidFill>
                <a:cs typeface="Noto Serif" panose="02020600060500020200" pitchFamily="18" charset="0"/>
              </a:rPr>
              <a:t>Art. 100 § 2 pkt 4 Kodeksu pracy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dirty="0">
                <a:solidFill>
                  <a:srgbClr val="333333"/>
                </a:solidFill>
                <a:cs typeface="Noto Serif" panose="02020600060500020200" pitchFamily="18" charset="0"/>
              </a:rPr>
              <a:t> 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3600" dirty="0">
                <a:solidFill>
                  <a:srgbClr val="333333"/>
                </a:solidFill>
                <a:cs typeface="Noto Serif" panose="02020600060500020200" pitchFamily="18" charset="0"/>
              </a:rPr>
              <a:t>Pracownik jest obowiązany w szczególności dbać o dobro zakładu pracy.</a:t>
            </a:r>
            <a:endParaRPr lang="pl-PL" altLang="pl-PL" sz="36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F50869-D54E-5164-AA57-8AC9DC6A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4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80183-D15E-43F0-A617-BE4EBC0F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Awanse naukowe a polecenia służbowe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C28C05A-8D08-470A-82C4-AB57C591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9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B516F8-C18E-4942-8A20-51B0EA18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Awanse naukowe a polecenia służbowe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98B5D9-F768-4423-9F8B-8A12E245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Czy można pytać nauczyciela akademickiego o zamierzania dot. podejmowania działań w zakresie uzyskania awansu naukowego?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Czy można wydawać polecenia służbowe dot. podejmowania działań w zakresie w zakresie uzyskania awansu?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91609B-1F4D-44CB-80B3-6538791A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8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48D5A-EAAE-43D2-B74E-3489FE19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Awanse naukowe a polecenia służbowe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F7209-8177-4B52-9BD5-237700CA61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i="1" dirty="0"/>
              <a:t>Czy można pytać nauczyciela akademickiego o zamierzania dot. podejmowania działań w zakresie uzyskania awansu naukowego?</a:t>
            </a:r>
          </a:p>
          <a:p>
            <a:pPr>
              <a:lnSpc>
                <a:spcPct val="150000"/>
              </a:lnSpc>
            </a:pPr>
            <a:r>
              <a:rPr lang="pl-PL" i="1" dirty="0"/>
              <a:t>Czy można wydawać polecenia służbowe dot. podejmowania działań w zakresie w zakresie uzyskania awansu? 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49EEB4-37C8-444E-A553-D558F4024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1900" b="1" dirty="0">
                <a:solidFill>
                  <a:srgbClr val="333333"/>
                </a:solidFill>
                <a:cs typeface="Noto Serif" panose="02020600060500020200" pitchFamily="18" charset="0"/>
              </a:rPr>
              <a:t>Art. 100 § 1 Kodeksu pracy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900" dirty="0"/>
              <a:t>Pracownik jest obowiązany wykonywać pracę sumiennie i starannie oraz stosować się do poleceń przełożonych, które dotyczą pracy, jeżeli </a:t>
            </a:r>
            <a:r>
              <a:rPr lang="pl-PL" sz="1900" b="1" u="sng" dirty="0"/>
              <a:t>nie są one sprzeczne z przepisami prawa lub umową o pracę</a:t>
            </a:r>
            <a:r>
              <a:rPr lang="pl-PL" sz="1900" dirty="0"/>
              <a:t>.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900" b="1" dirty="0">
              <a:solidFill>
                <a:srgbClr val="333333"/>
              </a:solidFill>
              <a:cs typeface="Noto Serif" panose="02020600060500020200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1900" b="1" dirty="0">
                <a:solidFill>
                  <a:srgbClr val="333333"/>
                </a:solidFill>
                <a:cs typeface="Noto Serif" panose="02020600060500020200" pitchFamily="18" charset="0"/>
              </a:rPr>
              <a:t>Art. 100 § 2 pkt 4 Kodeksu pracy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1900" dirty="0">
                <a:solidFill>
                  <a:srgbClr val="333333"/>
                </a:solidFill>
                <a:cs typeface="Noto Serif" panose="02020600060500020200" pitchFamily="18" charset="0"/>
              </a:rPr>
              <a:t>Pracownik jest obowiązany w szczególności dbać o dobro zakładu pracy.</a:t>
            </a:r>
            <a:endParaRPr lang="pl-PL" altLang="pl-PL" sz="19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9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54ECEE-9775-40BF-BFC1-4ED2E0A8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8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80183-D15E-43F0-A617-BE4EBC0F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ocena nauczyciela akademickiego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C28C05A-8D08-470A-82C4-AB57C591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6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0384F-0C54-492E-B6B9-3A830C00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ocena pracy nauczyciela akademickiego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D5B8E5-E70A-44D8-8932-4F805101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Ocena </a:t>
            </a:r>
            <a:r>
              <a:rPr lang="pl-PL" sz="3200" b="1" dirty="0"/>
              <a:t>bieżąca.</a:t>
            </a:r>
          </a:p>
          <a:p>
            <a:r>
              <a:rPr lang="pl-PL" sz="3200" dirty="0"/>
              <a:t>Ocena </a:t>
            </a:r>
            <a:r>
              <a:rPr lang="pl-PL" sz="3200" b="1" dirty="0"/>
              <a:t>okresowa.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BB1066-9AFD-4D5C-A5F2-E7DB88D6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0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53343-D8A9-452F-BD92-70CC4FD9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 naukowy a ocena okresowa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DCB73-3E8A-4A8B-862C-D762D9E8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128 ust. 1 </a:t>
            </a:r>
            <a:r>
              <a:rPr lang="pl-PL" dirty="0" err="1"/>
              <a:t>p.sz.w</a:t>
            </a:r>
            <a:r>
              <a:rPr lang="pl-PL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Nauczyciel akademicki, z wyjątkiem rektora, podlega ocenie okresowej, </a:t>
            </a:r>
            <a:r>
              <a:rPr lang="pl-PL" dirty="0">
                <a:highlight>
                  <a:srgbClr val="FFFF00"/>
                </a:highlight>
              </a:rPr>
              <a:t>w szczególności</a:t>
            </a:r>
            <a:r>
              <a:rPr lang="pl-PL" dirty="0"/>
              <a:t> w zakresie wykonywania obowiązków, o których mowa w art. 115, oraz przestrzegania przepisów o prawie autorskim i prawach pokrewnych, a także o własności przemysłowej.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511BAD-F8C5-45CA-A500-E4020E04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2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53343-D8A9-452F-BD92-70CC4FD9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 naukowy a ocena okresowa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DCB73-3E8A-4A8B-862C-D762D9E8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3" y="2556931"/>
            <a:ext cx="10755984" cy="375902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art. 128 ust. 1 </a:t>
            </a:r>
            <a:r>
              <a:rPr lang="pl-PL" dirty="0" err="1"/>
              <a:t>p.sz.w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Wymienione w sposób przykładowy przez ustawodawcę obowiązki, których wykonywanie podlega ocenia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1) obowiązki w zakresie kształcenia i wychowywania studentów lub uczestniczenia w kształceniu doktorantów;</a:t>
            </a:r>
          </a:p>
          <a:p>
            <a:r>
              <a:rPr lang="pl-PL" dirty="0"/>
              <a:t>2) obowiązki w zakresie prowadzenia działalności naukowej lub uczestniczenia w kształceniu doktorantów;</a:t>
            </a:r>
          </a:p>
          <a:p>
            <a:r>
              <a:rPr lang="pl-PL" dirty="0"/>
              <a:t>3) obowiązki w zakresie uczestniczenia w pracach organizacyjnych na rzecz uczelni;</a:t>
            </a:r>
          </a:p>
          <a:p>
            <a:r>
              <a:rPr lang="pl-PL" dirty="0"/>
              <a:t>4) obowiązki w zakresie stałego podnoszenia kompetencji zawodowych;</a:t>
            </a:r>
          </a:p>
          <a:p>
            <a:r>
              <a:rPr lang="pl-PL" dirty="0"/>
              <a:t>5) obowiązki w zakresie przestrzegania przepisów o prawie autorskim i prawach pokrewnych, a także o własności przemysłowej.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511BAD-F8C5-45CA-A500-E4020E04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3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53343-D8A9-452F-BD92-70CC4FD9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 naukowy a ocena okresowa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DCB73-3E8A-4A8B-862C-D762D9E8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3" y="2556931"/>
            <a:ext cx="10755984" cy="3759027"/>
          </a:xfrm>
        </p:spPr>
        <p:txBody>
          <a:bodyPr>
            <a:normAutofit/>
          </a:bodyPr>
          <a:lstStyle/>
          <a:p>
            <a:r>
              <a:rPr lang="pl-PL" dirty="0"/>
              <a:t>art. 128 ust. 3 </a:t>
            </a:r>
            <a:r>
              <a:rPr lang="pl-PL" dirty="0" err="1"/>
              <a:t>zd</a:t>
            </a:r>
            <a:r>
              <a:rPr lang="pl-PL" dirty="0"/>
              <a:t>. 2  </a:t>
            </a:r>
            <a:r>
              <a:rPr lang="pl-PL" dirty="0" err="1"/>
              <a:t>p.sz.w</a:t>
            </a:r>
            <a:r>
              <a:rPr lang="pl-PL" dirty="0"/>
              <a:t>. </a:t>
            </a:r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sz="2800" b="1" dirty="0"/>
              <a:t>Kryteria </a:t>
            </a:r>
            <a:r>
              <a:rPr lang="pl-PL" sz="2800" b="1" dirty="0">
                <a:highlight>
                  <a:srgbClr val="FFFF00"/>
                </a:highlight>
              </a:rPr>
              <a:t>nie mogą dotyczyć </a:t>
            </a:r>
            <a:r>
              <a:rPr lang="pl-PL" sz="2800" b="1" u="sng" dirty="0"/>
              <a:t>obowiązku uzyskania stopnia </a:t>
            </a:r>
            <a:r>
              <a:rPr lang="pl-PL" sz="2800" b="1" dirty="0"/>
              <a:t>doktora, stopnia doktora habilitowanego lub </a:t>
            </a:r>
            <a:r>
              <a:rPr lang="pl-PL" sz="2800" b="1" u="sng" dirty="0"/>
              <a:t>tytułu profesora</a:t>
            </a:r>
            <a:r>
              <a:rPr lang="pl-PL" sz="2800" b="1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511BAD-F8C5-45CA-A500-E4020E04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9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009D37-0C8D-4B81-8298-6A05F8DF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Płatne urlopy naukowe oraz płatne urlopy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49FFCF-80E0-41B0-90FC-A025DBB0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3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64B4D-8408-4BC0-A5FB-1C4581F9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Regulacja prawna – kierunki zmian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27E87-1CC9-4A1B-A93B-8B142E6D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USTAWA z dnia 12 września 1990 r. o szkolnictwie wyższym.</a:t>
            </a:r>
          </a:p>
          <a:p>
            <a:pPr algn="just">
              <a:lnSpc>
                <a:spcPct val="150000"/>
              </a:lnSpc>
            </a:pPr>
            <a:r>
              <a:rPr lang="pl-PL" cap="all" dirty="0"/>
              <a:t>Ustawa </a:t>
            </a:r>
            <a:r>
              <a:rPr lang="pl-PL" dirty="0"/>
              <a:t>z dnia 12 września 1990 r. o tytule naukowym i stopniach naukowych</a:t>
            </a:r>
            <a:endParaRPr lang="pl-PL" cap="al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DACE76-779B-459D-B0A5-0605E42E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8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71772-19A7-4101-8AFE-BED3F37F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Płatne urlopy naukowe oraz płatne urlopy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9CD89-A192-4867-930D-9AC636DC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86446" cy="3589344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Art.  130. </a:t>
            </a:r>
            <a:r>
              <a:rPr lang="pl-PL" b="1" dirty="0" err="1"/>
              <a:t>p.sz.w</a:t>
            </a:r>
            <a:r>
              <a:rPr lang="pl-PL" b="1" dirty="0"/>
              <a:t>.</a:t>
            </a:r>
            <a:endParaRPr lang="pl-PL" dirty="0"/>
          </a:p>
          <a:p>
            <a:r>
              <a:rPr lang="pl-PL" dirty="0"/>
              <a:t> Rektor może udzielić nauczycielowi akademickiemu:</a:t>
            </a:r>
          </a:p>
          <a:p>
            <a:r>
              <a:rPr lang="pl-PL" dirty="0"/>
              <a:t>1) posiadającemu co najmniej stopień doktora, w okresie 7 lat zatrudnienia w danej uczelni - </a:t>
            </a:r>
            <a:r>
              <a:rPr lang="pl-PL" b="1" dirty="0"/>
              <a:t>płatnych urlopów </a:t>
            </a:r>
            <a:r>
              <a:rPr lang="pl-PL" b="1" dirty="0">
                <a:highlight>
                  <a:srgbClr val="FFFF00"/>
                </a:highlight>
              </a:rPr>
              <a:t>naukowych</a:t>
            </a:r>
            <a:r>
              <a:rPr lang="pl-PL" b="1" dirty="0"/>
              <a:t> </a:t>
            </a:r>
            <a:r>
              <a:rPr lang="pl-PL" u="sng" dirty="0"/>
              <a:t>w łącznym wymiarze nieprzekraczającym roku</a:t>
            </a:r>
            <a:r>
              <a:rPr lang="pl-PL" dirty="0"/>
              <a:t> w celu przeprowadzenia badań;</a:t>
            </a:r>
          </a:p>
          <a:p>
            <a:r>
              <a:rPr lang="pl-PL" sz="2900" dirty="0"/>
              <a:t>2) </a:t>
            </a:r>
            <a:r>
              <a:rPr lang="pl-PL" sz="2900" b="1" dirty="0"/>
              <a:t>przygotowującemu rozprawę doktorską </a:t>
            </a:r>
            <a:r>
              <a:rPr lang="pl-PL" sz="2900" dirty="0"/>
              <a:t>- </a:t>
            </a:r>
            <a:r>
              <a:rPr lang="pl-PL" sz="2900" b="1" dirty="0"/>
              <a:t>płatnego urlopu</a:t>
            </a:r>
            <a:r>
              <a:rPr lang="pl-PL" sz="2900" b="1" dirty="0">
                <a:highlight>
                  <a:srgbClr val="FFFF00"/>
                </a:highlight>
              </a:rPr>
              <a:t> naukowego </a:t>
            </a:r>
            <a:r>
              <a:rPr lang="pl-PL" sz="2900" u="sng" dirty="0"/>
              <a:t>w wymiarze nieprzekraczającym 3 miesięcy</a:t>
            </a:r>
            <a:r>
              <a:rPr lang="pl-PL" sz="2900" dirty="0"/>
              <a:t>;</a:t>
            </a:r>
          </a:p>
          <a:p>
            <a:r>
              <a:rPr lang="pl-PL" dirty="0"/>
              <a:t>3) </a:t>
            </a:r>
            <a:r>
              <a:rPr lang="pl-PL" b="1" dirty="0"/>
              <a:t>płatnego urlopu </a:t>
            </a:r>
            <a:r>
              <a:rPr lang="pl-PL" dirty="0"/>
              <a:t>w celu odbycia za granicą kształcenia, stażu naukowego albo dydaktycznego, uczestnictwa w konferencji, przeprowadzenia kwerendy, odbycia wizyty studyjnej, realizacji innego rodzaju działalności naukowej albo uczestnictwa we wspólnych badaniach naukowych prowadzonych z podmiotem zagranicznym na podstawie umowy o współpracy naukowej;</a:t>
            </a:r>
          </a:p>
          <a:p>
            <a:r>
              <a:rPr lang="pl-PL" dirty="0"/>
              <a:t>4) </a:t>
            </a:r>
            <a:r>
              <a:rPr lang="pl-PL" b="1" dirty="0"/>
              <a:t>płatnego urlopu </a:t>
            </a:r>
            <a:r>
              <a:rPr lang="pl-PL" dirty="0"/>
              <a:t>w celu uczestnictwa we wspólnych badaniach naukowych prowadzonych z Centrum Łukasiewicz lub instytutem Sieci Łukasiewicz.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DC92D3-446B-4808-8CAA-4288FC2D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71772-19A7-4101-8AFE-BED3F37F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Płatne urlopy naukowe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9CD89-A192-4867-930D-9AC636DC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86446" cy="3589344"/>
          </a:xfrm>
        </p:spPr>
        <p:txBody>
          <a:bodyPr>
            <a:normAutofit/>
          </a:bodyPr>
          <a:lstStyle/>
          <a:p>
            <a:r>
              <a:rPr lang="pl-PL" b="1" dirty="0"/>
              <a:t>Uprawnieni:</a:t>
            </a:r>
            <a:r>
              <a:rPr lang="pl-PL" dirty="0"/>
              <a:t> pracownicy uczelni posiadający status nauczyciela akademickiego.</a:t>
            </a:r>
          </a:p>
          <a:p>
            <a:endParaRPr lang="pl-PL" dirty="0"/>
          </a:p>
          <a:p>
            <a:r>
              <a:rPr lang="pl-PL" b="1" dirty="0"/>
              <a:t>Przesłanki:</a:t>
            </a:r>
          </a:p>
          <a:p>
            <a:r>
              <a:rPr lang="pl-PL" dirty="0"/>
              <a:t>1) posiadanie co najmniej stopnia doktora oraz okres 7 lat zatrudnienia w danej uczelni [</a:t>
            </a:r>
            <a:r>
              <a:rPr lang="pl-PL" b="1" dirty="0"/>
              <a:t>cel: </a:t>
            </a:r>
            <a:r>
              <a:rPr lang="pl-PL" dirty="0"/>
              <a:t>przeprowadzenie badań],</a:t>
            </a:r>
          </a:p>
          <a:p>
            <a:r>
              <a:rPr lang="pl-PL" dirty="0"/>
              <a:t>2) przygotowywanie rozprawy doktorskiej.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DC92D3-446B-4808-8CAA-4288FC2D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71772-19A7-4101-8AFE-BED3F37F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Płatne urlopy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9CD89-A192-4867-930D-9AC636DC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86446" cy="3589344"/>
          </a:xfrm>
        </p:spPr>
        <p:txBody>
          <a:bodyPr>
            <a:normAutofit/>
          </a:bodyPr>
          <a:lstStyle/>
          <a:p>
            <a:r>
              <a:rPr lang="pl-PL" b="1" dirty="0"/>
              <a:t>Cele: </a:t>
            </a:r>
          </a:p>
          <a:p>
            <a:r>
              <a:rPr lang="pl-PL" dirty="0"/>
              <a:t>1) odbycie za granicą kształcenia, stażu naukowego albo dydaktycznego, uczestnictwo w konferencji, przeprowadzenie kwerendy, odbycie wizyty studyjnej, realizacja innego rodzaju działalności naukowej albo uczestnictwo we wspólnych badaniach naukowych prowadzonych z podmiotem zagranicznym na podstawie umowy o współpracy naukowej,</a:t>
            </a:r>
          </a:p>
          <a:p>
            <a:r>
              <a:rPr lang="pl-PL" dirty="0"/>
              <a:t>2) uczestnictwo we wspólnych badaniach naukowych prowadzonych z Centrum Łukasiewicz lub instytutem Sieci Łukasiewicz.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DC92D3-446B-4808-8CAA-4288FC2D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359856-F782-4D68-BE82-7FC38237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ewaluacja działalności naukowej uczelni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4AF086-0732-44BA-97FC-E6603EEA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3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23594-7C15-0EA3-8A8E-E3B6589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ewaluacja działalności naukowej uczelni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109BC6E-97EA-D2BB-A114-C6CBB2FA25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5917456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026E5C1-65CB-4196-0253-2BDCFF44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1CC291B-244A-243B-1B3C-16D008D5F2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204407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934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AC8C9-75C9-F83D-A634-DDDA0106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ewaluacja działalności naukowej uczelni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D91624-8B5F-2D40-9E7F-9E146B97E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24701"/>
            <a:ext cx="4718304" cy="5762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Ewaluacja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45CB33-C3FF-F4FB-165F-ADFA6F7D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03" y="3000963"/>
            <a:ext cx="5140401" cy="316353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9600" b="1" dirty="0"/>
              <a:t>Prawo o szkolnictwie wyższym i nauce </a:t>
            </a:r>
          </a:p>
          <a:p>
            <a:pPr>
              <a:lnSpc>
                <a:spcPct val="120000"/>
              </a:lnSpc>
            </a:pPr>
            <a:r>
              <a:rPr lang="pl-PL" sz="6400" b="1" dirty="0"/>
              <a:t>Rozdział 3. </a:t>
            </a:r>
            <a:r>
              <a:rPr lang="pl-PL" sz="6400" b="1" i="1" dirty="0"/>
              <a:t>Ewaluacja jakości działalności naukowej</a:t>
            </a:r>
            <a:r>
              <a:rPr lang="pl-PL" sz="6400" b="1" dirty="0"/>
              <a:t> w Dziale VI. Ewaluacja jakości kształcenia, ewaluacja szkół doktorskich i ewaluacja jakości działalności naukowej</a:t>
            </a:r>
            <a:endParaRPr lang="pl-PL" sz="6400" dirty="0"/>
          </a:p>
          <a:p>
            <a:pPr>
              <a:lnSpc>
                <a:spcPct val="120000"/>
              </a:lnSpc>
            </a:pPr>
            <a:r>
              <a:rPr lang="pl-PL" sz="9600" dirty="0"/>
              <a:t>Rozporządzenie</a:t>
            </a:r>
            <a:r>
              <a:rPr lang="pl-PL" sz="6200" dirty="0"/>
              <a:t> </a:t>
            </a:r>
            <a:r>
              <a:rPr lang="pl-PL" sz="6400" dirty="0"/>
              <a:t>Ministra Nauki i Szkolnictwa Wyższego z dnia 22 lutego 2019 r. w sprawie ewaluacji działalności naukowej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B45523-7924-9FCB-C4FC-AD122C728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424701"/>
            <a:ext cx="4718304" cy="5762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Awanse naukowe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49DDB1-77D8-D255-80C3-1D6640C94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000962"/>
            <a:ext cx="5254467" cy="31635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9600" dirty="0"/>
              <a:t>Jakie znaczenie mają awanse naukowe nauczycieli akademickich dla wyniku ewaluacji jakości działalności naukowej?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35E58F-3358-018A-2159-630287CA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0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2BCDE2-56F0-496B-B790-A70E3704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Awanse naukowe a ewaluacja jakości kształcenia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9CB83F-928A-44AA-99A6-7A203461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Art. 242 ust. 2</a:t>
            </a:r>
            <a:r>
              <a:rPr lang="pl-PL" dirty="0"/>
              <a:t> </a:t>
            </a:r>
            <a:r>
              <a:rPr lang="pl-PL" dirty="0" err="1"/>
              <a:t>P.sz.w</a:t>
            </a:r>
            <a:r>
              <a:rPr lang="pl-PL" dirty="0"/>
              <a:t>.</a:t>
            </a:r>
          </a:p>
          <a:p>
            <a:r>
              <a:rPr lang="pl-PL" dirty="0"/>
              <a:t>Przeprowadzając ocenę programową, bierze się pod uwagę w szczególności:</a:t>
            </a:r>
          </a:p>
          <a:p>
            <a:r>
              <a:rPr lang="pl-PL" dirty="0"/>
              <a:t>1) programy studiów i standardy kształcenia;</a:t>
            </a:r>
          </a:p>
          <a:p>
            <a:r>
              <a:rPr lang="pl-PL" sz="3300" b="1" dirty="0"/>
              <a:t>2) kadrę dydaktyczną i naukową;</a:t>
            </a:r>
          </a:p>
          <a:p>
            <a:r>
              <a:rPr lang="pl-PL" dirty="0"/>
              <a:t>3) infrastrukturę wykorzystywaną do realizacji programu studiów;</a:t>
            </a:r>
          </a:p>
          <a:p>
            <a:r>
              <a:rPr lang="pl-PL" dirty="0"/>
              <a:t>4) współpracę z otoczeniem społeczno-gospodarczym;</a:t>
            </a:r>
          </a:p>
          <a:p>
            <a:r>
              <a:rPr lang="pl-PL" dirty="0"/>
              <a:t>5) umiędzynarodowienie;</a:t>
            </a:r>
          </a:p>
          <a:p>
            <a:r>
              <a:rPr lang="pl-PL" dirty="0"/>
              <a:t>6) wsparcie studentów w procesie uczenia się.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CBDE10-ADD6-4AD6-AA8B-5F1A6186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06FCBB-9CF8-40D2-87DF-31D7413B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Postępowanie awansowe: koszty postępowania 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4968CB-863A-4EA6-A7B1-4FF468E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AE472-9D48-4F1C-9AE8-38FD290F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Postępowanie awansowe: koszty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B72F02-E8D5-42D1-A723-07975425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07337" cy="3691468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Art. 182 </a:t>
            </a:r>
            <a:r>
              <a:rPr lang="pl-PL" dirty="0" err="1"/>
              <a:t>p.sz.w</a:t>
            </a:r>
            <a:r>
              <a:rPr lang="pl-PL" dirty="0"/>
              <a:t>.</a:t>
            </a:r>
          </a:p>
          <a:p>
            <a:pPr algn="just">
              <a:lnSpc>
                <a:spcPct val="170000"/>
              </a:lnSpc>
            </a:pPr>
            <a:r>
              <a:rPr lang="pl-PL" dirty="0"/>
              <a:t>6. W przypadku nauczyciela akademickiego albo pracownika naukowego, </a:t>
            </a:r>
            <a:r>
              <a:rPr lang="pl-PL" b="1" dirty="0"/>
              <a:t>koszty postępowania ponosi zatrudniająca go uczelnia, instytut PAN, instytut badawczy, instytut międzynarodowy lub CMKP.</a:t>
            </a:r>
          </a:p>
          <a:p>
            <a:pPr algn="just">
              <a:lnSpc>
                <a:spcPct val="170000"/>
              </a:lnSpc>
            </a:pPr>
            <a:r>
              <a:rPr lang="pl-PL" dirty="0"/>
              <a:t>7. W przypadku nauczyciela akademickiego albo pracownika naukowego zatrudnionego w więcej niż jednym podmiocie, o którym mowa w ust. 6, koszty postępowania:</a:t>
            </a:r>
          </a:p>
          <a:p>
            <a:pPr algn="just">
              <a:lnSpc>
                <a:spcPct val="170000"/>
              </a:lnSpc>
            </a:pPr>
            <a:r>
              <a:rPr lang="pl-PL" dirty="0"/>
              <a:t>1) ponosi </a:t>
            </a:r>
            <a:r>
              <a:rPr lang="pl-PL" b="1" dirty="0"/>
              <a:t>podmiot będący podstawowym miejscem pracy </a:t>
            </a:r>
            <a:r>
              <a:rPr lang="pl-PL" dirty="0"/>
              <a:t>tego nauczyciela albo pracownika, chyba że podmioty umówią się inaczej;</a:t>
            </a:r>
          </a:p>
          <a:p>
            <a:pPr algn="just">
              <a:lnSpc>
                <a:spcPct val="170000"/>
              </a:lnSpc>
            </a:pPr>
            <a:r>
              <a:rPr lang="pl-PL" dirty="0"/>
              <a:t>2) są ponoszone na podstawie umowy między podmiotami, jeżeli żaden z nich nie został wskazany jako podstawowe miejsce pracy tego nauczyciela albo pracownika.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CD2482-9F4A-42F2-8B74-7B3BA54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DBB0903-0BB7-E079-336F-7D92728C5F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39" r="2593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3AE6AC-C563-5661-DEB1-E0F414F2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Dziękuję za uwagę.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CD6821-2087-A723-5F90-6DE54D4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F6D1E-4028-47FF-BD57-ED7C21F2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USTAWA z dnia 12 września 1990 r. o szkolnictwie wyższym.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1A91308-8EE7-49AB-A8DA-DCA304A4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6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D29D7-BE57-4C8D-B998-D7E76F6C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Art. 80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2351D0-4143-4AD0-BD42-F389AB22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1. Na stanowisku profesora zwyczajnego można zatrudnić osobę, która posiada tytuł naukowy. </a:t>
            </a:r>
          </a:p>
          <a:p>
            <a:r>
              <a:rPr lang="pl-PL" dirty="0"/>
              <a:t>2. Na stanowisku profesora nadzwyczajnego można zatrudnić osobę, która posiada tytuł naukowy lub stopień naukowy doktora habilitowanego. </a:t>
            </a:r>
          </a:p>
          <a:p>
            <a:r>
              <a:rPr lang="pl-PL" dirty="0"/>
              <a:t>3. Na stanowisku adiunkta można zatrudnić osobę, która posiada stopień naukowy. 4. Na stanowisku asystenta można zatrudnić osobę, która posiada tytuł zawodowy magistra lub równorzędny tytuł zawodowy. </a:t>
            </a:r>
          </a:p>
          <a:p>
            <a:r>
              <a:rPr lang="pl-PL" dirty="0"/>
              <a:t>5. </a:t>
            </a:r>
            <a:r>
              <a:rPr lang="pl-PL" b="1" dirty="0"/>
              <a:t>Statut uczelni może określić </a:t>
            </a:r>
            <a:r>
              <a:rPr lang="pl-PL" b="1" u="sng" dirty="0"/>
              <a:t>dodatkowe wymagania </a:t>
            </a:r>
            <a:r>
              <a:rPr lang="pl-PL" b="1" dirty="0"/>
              <a:t>co do kwalifikacji zawodowych osób kandydujących na stanowiska, o których mowa w ust. 1-4.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3058D50-9382-4A97-BB59-D83B4254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8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2C943-46D9-43AD-AAB3-C5E2A006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81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89CD6-DD6D-4CA1-857F-1161B7BD3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8808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1. Minister Edukacji Narodowej w porozumieniu z właściwymi ministrami określa specjalności, w których na stanowisku profesora nadzwyczajnego można zatrudnić osobę nie spełniającą warunków, o których mowa w art. 80 ust. 2, a </a:t>
            </a:r>
            <a:r>
              <a:rPr lang="pl-PL" b="1" dirty="0"/>
              <a:t>posiadającą wybitne, twórcze osiągnięcia w pracy zawodowej poza uczelnią</a:t>
            </a:r>
            <a:r>
              <a:rPr lang="pl-PL" dirty="0"/>
              <a:t>. </a:t>
            </a:r>
          </a:p>
          <a:p>
            <a:r>
              <a:rPr lang="pl-PL" dirty="0"/>
              <a:t>2. Tryb postępowania przy zatrudnianiu w przypadku wymienionym w ust. 1 określa Minister Edukacji Narodowej po zasięgnięciu opinii Rady Głównej.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069A80-9B67-49B1-B945-31C3289B0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0481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Minister właściwy do spraw szkolnictwa wyższego określi, w drodze rozporządzenia, specjalności, w których na stanowisku profesora nadzwyczajnego można zatrudnić osobę nie spełniającą warunków, o których mowa w art. 80 ust. 2, a </a:t>
            </a:r>
            <a:r>
              <a:rPr lang="pl-PL" b="1" dirty="0"/>
              <a:t>posiadającą wybitne twórcze osiągnięcia w pracy zawodowej poza uczelnią</a:t>
            </a:r>
            <a:r>
              <a:rPr lang="pl-PL" dirty="0"/>
              <a:t>, oraz tryb postępowania przy jej zatrudnianiu w uczelni, uwzględniając w szczególności jednostki organizacyjne uczelni, w których osoby te mogą być zatrudnione, oraz jednostki uczestniczące w postępowaniu i ich kompetencje.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FB775F-7A2F-4899-8BAE-E2ED12FC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7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1917</TotalTime>
  <Words>3681</Words>
  <Application>Microsoft Office PowerPoint</Application>
  <PresentationFormat>Panoramiczny</PresentationFormat>
  <Paragraphs>385</Paragraphs>
  <Slides>69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4" baseType="lpstr">
      <vt:lpstr>Arial</vt:lpstr>
      <vt:lpstr>Calibri</vt:lpstr>
      <vt:lpstr>Garamond</vt:lpstr>
      <vt:lpstr>Noto Serif</vt:lpstr>
      <vt:lpstr>Organiczny</vt:lpstr>
      <vt:lpstr>Postępowania awansowe a stosunek pracy nauczyciela akademickiego </vt:lpstr>
      <vt:lpstr>Zagadnienia </vt:lpstr>
      <vt:lpstr>Postępowania awansowe a stosunek pracy nauczyciela akademickiego </vt:lpstr>
      <vt:lpstr>Kierunki zmian regulacji prawnej </vt:lpstr>
      <vt:lpstr>Regulacja prawna </vt:lpstr>
      <vt:lpstr>Regulacja prawna – kierunki zmian </vt:lpstr>
      <vt:lpstr>USTAWA z dnia 12 września 1990 r. o szkolnictwie wyższym.</vt:lpstr>
      <vt:lpstr>Art. 80 </vt:lpstr>
      <vt:lpstr>art. 81 </vt:lpstr>
      <vt:lpstr>art. 99 – obowiązki </vt:lpstr>
      <vt:lpstr>Art. 99 – obowiązki </vt:lpstr>
      <vt:lpstr>Art. 99 – obowiązki </vt:lpstr>
      <vt:lpstr>Urlopy dla celów naukowych, artystycznych lub kształcenia zawodowego </vt:lpstr>
      <vt:lpstr>Art. 109</vt:lpstr>
      <vt:lpstr>Okresowa ocena nauczycieli akademickich </vt:lpstr>
      <vt:lpstr>art. 104</vt:lpstr>
      <vt:lpstr>Ustawa z dnia 12 września 1990 r. o tytule naukowym i stopniach naukowych</vt:lpstr>
      <vt:lpstr>Stypendia </vt:lpstr>
      <vt:lpstr>Regulacja prawna – kierunki zmian </vt:lpstr>
      <vt:lpstr>USTAWA z dnia 27 lipca 2005 r. Prawo o szkolnictwie wyższym</vt:lpstr>
      <vt:lpstr>Art. 111- obowiązki  </vt:lpstr>
      <vt:lpstr>Stopień awansu zawodowego a zatrudnienie na określonym stanowisku </vt:lpstr>
      <vt:lpstr>Stopień awansu zawodowego a zatrudnienie na określonym stanowisku </vt:lpstr>
      <vt:lpstr>art. 116 – po zmianach </vt:lpstr>
      <vt:lpstr>Okres zatrudnienia na danym stanowisku </vt:lpstr>
      <vt:lpstr>Art. 120 – po zmianach </vt:lpstr>
      <vt:lpstr>Okresowa ocena nauczycieli akademickich </vt:lpstr>
      <vt:lpstr>Okresowa ocena nauczycieli akademickich </vt:lpstr>
      <vt:lpstr>Art. 132 – po zmianach </vt:lpstr>
      <vt:lpstr>Urlopy dla celów naukowych </vt:lpstr>
      <vt:lpstr>Urlopy dla celów naukowych </vt:lpstr>
      <vt:lpstr>Art. 134 – po zmianach </vt:lpstr>
      <vt:lpstr>USTAWA z dnia 14 marca 2003 r. o stopniach naukowych i tytule naukowym oraz o stopniach i tytule w zakresie sztuki</vt:lpstr>
      <vt:lpstr>Stypendia </vt:lpstr>
      <vt:lpstr>Postępowania awansowe a stosunek pracy nauczyciela akademickiego </vt:lpstr>
      <vt:lpstr>Nauczyciele akademiccy</vt:lpstr>
      <vt:lpstr>Nauczyciele akademiccy </vt:lpstr>
      <vt:lpstr>Stanowiska </vt:lpstr>
      <vt:lpstr>Stanowiska a wymagane kwalifikacje </vt:lpstr>
      <vt:lpstr>Stanowiska a wymagane kwalifikacje </vt:lpstr>
      <vt:lpstr>Obowiązki nauczycieli akademickich </vt:lpstr>
      <vt:lpstr>Obowiązki nauczycieli akademickich </vt:lpstr>
      <vt:lpstr>Prawo o szkolnictwie wyższym i nauce </vt:lpstr>
      <vt:lpstr>Podstawowe obowiązki nauczycieli akademickich – art. 115 P.sz.w.</vt:lpstr>
      <vt:lpstr>Obowiązki nauczyciela </vt:lpstr>
      <vt:lpstr>Obowiązki nauczyciela – możliwość realizowania poza uczelnią </vt:lpstr>
      <vt:lpstr>Kodeks pracy </vt:lpstr>
      <vt:lpstr>Kodeks pracy </vt:lpstr>
      <vt:lpstr>Obowiązki nauczycieli akademickich </vt:lpstr>
      <vt:lpstr>Obowiązki nauczycieli akademickich </vt:lpstr>
      <vt:lpstr>Awanse naukowe a polecenia służbowe </vt:lpstr>
      <vt:lpstr>Awanse naukowe a polecenia służbowe </vt:lpstr>
      <vt:lpstr>Awanse naukowe a polecenia służbowe </vt:lpstr>
      <vt:lpstr>Awanse naukowe a ocena nauczyciela akademickiego </vt:lpstr>
      <vt:lpstr>Awanse naukowe a ocena pracy nauczyciela akademickiego </vt:lpstr>
      <vt:lpstr>Awans naukowy a ocena okresowa </vt:lpstr>
      <vt:lpstr>Awans naukowy a ocena okresowa </vt:lpstr>
      <vt:lpstr>Awans naukowy a ocena okresowa </vt:lpstr>
      <vt:lpstr>Płatne urlopy naukowe oraz płatne urlopy </vt:lpstr>
      <vt:lpstr>Płatne urlopy naukowe oraz płatne urlopy </vt:lpstr>
      <vt:lpstr>Płatne urlopy naukowe</vt:lpstr>
      <vt:lpstr>Płatne urlopy</vt:lpstr>
      <vt:lpstr>Awanse naukowe a ewaluacja działalności naukowej uczelni </vt:lpstr>
      <vt:lpstr>Awanse naukowe a ewaluacja działalności naukowej uczelni </vt:lpstr>
      <vt:lpstr>Awanse naukowe a ewaluacja działalności naukowej uczelni </vt:lpstr>
      <vt:lpstr>Awanse naukowe a ewaluacja jakości kształcenia </vt:lpstr>
      <vt:lpstr>Postępowanie awansowe: koszty postępowania  </vt:lpstr>
      <vt:lpstr>Postępowanie awansowe: koszty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danych osobowych w szkole wyższej – wybrane zagadnienia</dc:title>
  <dc:creator>UMK</dc:creator>
  <cp:lastModifiedBy>User</cp:lastModifiedBy>
  <cp:revision>48</cp:revision>
  <dcterms:created xsi:type="dcterms:W3CDTF">2025-03-23T12:00:48Z</dcterms:created>
  <dcterms:modified xsi:type="dcterms:W3CDTF">2026-03-06T07:50:33Z</dcterms:modified>
</cp:coreProperties>
</file>