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473" r:id="rId3"/>
    <p:sldId id="484" r:id="rId4"/>
    <p:sldId id="474" r:id="rId5"/>
    <p:sldId id="478" r:id="rId6"/>
    <p:sldId id="479" r:id="rId7"/>
    <p:sldId id="264" r:id="rId8"/>
    <p:sldId id="262" r:id="rId9"/>
    <p:sldId id="265" r:id="rId10"/>
    <p:sldId id="267" r:id="rId11"/>
    <p:sldId id="269" r:id="rId12"/>
    <p:sldId id="272" r:id="rId13"/>
    <p:sldId id="273" r:id="rId14"/>
    <p:sldId id="274" r:id="rId15"/>
    <p:sldId id="257" r:id="rId16"/>
    <p:sldId id="258" r:id="rId17"/>
    <p:sldId id="286" r:id="rId18"/>
    <p:sldId id="287" r:id="rId19"/>
    <p:sldId id="288" r:id="rId20"/>
    <p:sldId id="475" r:id="rId21"/>
    <p:sldId id="485" r:id="rId22"/>
    <p:sldId id="486" r:id="rId23"/>
    <p:sldId id="259" r:id="rId24"/>
    <p:sldId id="260" r:id="rId25"/>
    <p:sldId id="289" r:id="rId26"/>
    <p:sldId id="290" r:id="rId27"/>
    <p:sldId id="271" r:id="rId28"/>
    <p:sldId id="490" r:id="rId29"/>
    <p:sldId id="495" r:id="rId30"/>
    <p:sldId id="491" r:id="rId31"/>
    <p:sldId id="492" r:id="rId32"/>
    <p:sldId id="493" r:id="rId33"/>
    <p:sldId id="494" r:id="rId34"/>
    <p:sldId id="276" r:id="rId35"/>
    <p:sldId id="487" r:id="rId36"/>
    <p:sldId id="279" r:id="rId37"/>
    <p:sldId id="277" r:id="rId38"/>
    <p:sldId id="275" r:id="rId39"/>
    <p:sldId id="280" r:id="rId40"/>
    <p:sldId id="488" r:id="rId41"/>
    <p:sldId id="497" r:id="rId42"/>
    <p:sldId id="489" r:id="rId43"/>
    <p:sldId id="278" r:id="rId44"/>
    <p:sldId id="496" r:id="rId45"/>
    <p:sldId id="281" r:id="rId46"/>
    <p:sldId id="282" r:id="rId47"/>
    <p:sldId id="498" r:id="rId48"/>
    <p:sldId id="483" r:id="rId49"/>
    <p:sldId id="283" r:id="rId50"/>
    <p:sldId id="500" r:id="rId51"/>
    <p:sldId id="285" r:id="rId52"/>
    <p:sldId id="472" r:id="rId53"/>
    <p:sldId id="501" r:id="rId5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155DB9-4A68-4490-9AF5-3F56BD583C0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895D477-B963-4238-B9B0-D528FD2F2C39}">
      <dgm:prSet/>
      <dgm:spPr/>
      <dgm:t>
        <a:bodyPr/>
        <a:lstStyle/>
        <a:p>
          <a:r>
            <a:rPr lang="pl-PL"/>
            <a:t>Spór: nie ma  charakteru stałego a różnice są możliwe do wyjaśnienia i wypracowania konsensusu</a:t>
          </a:r>
          <a:endParaRPr lang="en-US"/>
        </a:p>
      </dgm:t>
    </dgm:pt>
    <dgm:pt modelId="{C8CB7C22-6426-41B9-9728-9676E9E2008F}" type="parTrans" cxnId="{172431D0-B0DC-4C10-9C3D-CBCF74162913}">
      <dgm:prSet/>
      <dgm:spPr/>
      <dgm:t>
        <a:bodyPr/>
        <a:lstStyle/>
        <a:p>
          <a:endParaRPr lang="en-US"/>
        </a:p>
      </dgm:t>
    </dgm:pt>
    <dgm:pt modelId="{136DA692-DD48-4CD5-B8D0-D973BDB58F30}" type="sibTrans" cxnId="{172431D0-B0DC-4C10-9C3D-CBCF74162913}">
      <dgm:prSet/>
      <dgm:spPr/>
      <dgm:t>
        <a:bodyPr/>
        <a:lstStyle/>
        <a:p>
          <a:endParaRPr lang="en-US"/>
        </a:p>
      </dgm:t>
    </dgm:pt>
    <dgm:pt modelId="{089E3E16-7C0B-4390-A5CA-A301FFA4B2B3}">
      <dgm:prSet/>
      <dgm:spPr/>
      <dgm:t>
        <a:bodyPr/>
        <a:lstStyle/>
        <a:p>
          <a:r>
            <a:rPr lang="pl-PL"/>
            <a:t>Konflikt: </a:t>
          </a:r>
          <a:r>
            <a:rPr lang="pl-PL" b="0" i="0"/>
            <a:t>stan lub działanie antagonistyczne (np. sprzeczne idee, interesy lub osoby</a:t>
          </a:r>
          <a:endParaRPr lang="en-US"/>
        </a:p>
      </dgm:t>
    </dgm:pt>
    <dgm:pt modelId="{24F1662A-4E69-4230-A367-7E22D8352AF1}" type="parTrans" cxnId="{7D9EAEDD-2C80-4506-962D-0C65045A87F5}">
      <dgm:prSet/>
      <dgm:spPr/>
      <dgm:t>
        <a:bodyPr/>
        <a:lstStyle/>
        <a:p>
          <a:endParaRPr lang="en-US"/>
        </a:p>
      </dgm:t>
    </dgm:pt>
    <dgm:pt modelId="{F6CBBA6C-0045-4D1F-984A-46DE7ED62D18}" type="sibTrans" cxnId="{7D9EAEDD-2C80-4506-962D-0C65045A87F5}">
      <dgm:prSet/>
      <dgm:spPr/>
      <dgm:t>
        <a:bodyPr/>
        <a:lstStyle/>
        <a:p>
          <a:endParaRPr lang="en-US"/>
        </a:p>
      </dgm:t>
    </dgm:pt>
    <dgm:pt modelId="{F6086E24-978A-4849-B1B1-DC67A963DBEB}" type="pres">
      <dgm:prSet presAssocID="{B3155DB9-4A68-4490-9AF5-3F56BD583C0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360BF0B-86EF-42FF-83D9-E36C2DFEA0B4}" type="pres">
      <dgm:prSet presAssocID="{6895D477-B963-4238-B9B0-D528FD2F2C39}" presName="hierRoot1" presStyleCnt="0"/>
      <dgm:spPr/>
    </dgm:pt>
    <dgm:pt modelId="{9027B850-5208-4AB4-98F8-4A10040748A0}" type="pres">
      <dgm:prSet presAssocID="{6895D477-B963-4238-B9B0-D528FD2F2C39}" presName="composite" presStyleCnt="0"/>
      <dgm:spPr/>
    </dgm:pt>
    <dgm:pt modelId="{AEC3EC7C-B107-45A3-B9C3-DA70AC0A05E0}" type="pres">
      <dgm:prSet presAssocID="{6895D477-B963-4238-B9B0-D528FD2F2C39}" presName="background" presStyleLbl="node0" presStyleIdx="0" presStyleCnt="2"/>
      <dgm:spPr/>
    </dgm:pt>
    <dgm:pt modelId="{F3649990-0F1A-4702-B119-5C613EDC1E39}" type="pres">
      <dgm:prSet presAssocID="{6895D477-B963-4238-B9B0-D528FD2F2C39}" presName="text" presStyleLbl="fgAcc0" presStyleIdx="0" presStyleCnt="2">
        <dgm:presLayoutVars>
          <dgm:chPref val="3"/>
        </dgm:presLayoutVars>
      </dgm:prSet>
      <dgm:spPr/>
    </dgm:pt>
    <dgm:pt modelId="{1850ACD2-F685-4A90-B3BA-6A1E2B3D0DF2}" type="pres">
      <dgm:prSet presAssocID="{6895D477-B963-4238-B9B0-D528FD2F2C39}" presName="hierChild2" presStyleCnt="0"/>
      <dgm:spPr/>
    </dgm:pt>
    <dgm:pt modelId="{1E48D03D-A146-4337-BE1E-BCE8AA9554AD}" type="pres">
      <dgm:prSet presAssocID="{089E3E16-7C0B-4390-A5CA-A301FFA4B2B3}" presName="hierRoot1" presStyleCnt="0"/>
      <dgm:spPr/>
    </dgm:pt>
    <dgm:pt modelId="{44938B60-5843-4918-B6D2-DE62C52D324C}" type="pres">
      <dgm:prSet presAssocID="{089E3E16-7C0B-4390-A5CA-A301FFA4B2B3}" presName="composite" presStyleCnt="0"/>
      <dgm:spPr/>
    </dgm:pt>
    <dgm:pt modelId="{24730D13-77E5-42B2-A2D3-F4E94613A9BD}" type="pres">
      <dgm:prSet presAssocID="{089E3E16-7C0B-4390-A5CA-A301FFA4B2B3}" presName="background" presStyleLbl="node0" presStyleIdx="1" presStyleCnt="2"/>
      <dgm:spPr/>
    </dgm:pt>
    <dgm:pt modelId="{B73FE8E6-7E94-4B18-A151-0D4A7785A8AD}" type="pres">
      <dgm:prSet presAssocID="{089E3E16-7C0B-4390-A5CA-A301FFA4B2B3}" presName="text" presStyleLbl="fgAcc0" presStyleIdx="1" presStyleCnt="2">
        <dgm:presLayoutVars>
          <dgm:chPref val="3"/>
        </dgm:presLayoutVars>
      </dgm:prSet>
      <dgm:spPr/>
    </dgm:pt>
    <dgm:pt modelId="{588F843C-B3A7-4AF3-B3E6-6066B12A73EF}" type="pres">
      <dgm:prSet presAssocID="{089E3E16-7C0B-4390-A5CA-A301FFA4B2B3}" presName="hierChild2" presStyleCnt="0"/>
      <dgm:spPr/>
    </dgm:pt>
  </dgm:ptLst>
  <dgm:cxnLst>
    <dgm:cxn modelId="{B65A3A71-98DD-46F5-BC05-ED26A31DB58C}" type="presOf" srcId="{B3155DB9-4A68-4490-9AF5-3F56BD583C00}" destId="{F6086E24-978A-4849-B1B1-DC67A963DBEB}" srcOrd="0" destOrd="0" presId="urn:microsoft.com/office/officeart/2005/8/layout/hierarchy1"/>
    <dgm:cxn modelId="{E4B12758-A549-44C1-92E3-C326FAFCA6AD}" type="presOf" srcId="{6895D477-B963-4238-B9B0-D528FD2F2C39}" destId="{F3649990-0F1A-4702-B119-5C613EDC1E39}" srcOrd="0" destOrd="0" presId="urn:microsoft.com/office/officeart/2005/8/layout/hierarchy1"/>
    <dgm:cxn modelId="{A41C2FA5-162F-4BDE-A59A-DB92AE315A70}" type="presOf" srcId="{089E3E16-7C0B-4390-A5CA-A301FFA4B2B3}" destId="{B73FE8E6-7E94-4B18-A151-0D4A7785A8AD}" srcOrd="0" destOrd="0" presId="urn:microsoft.com/office/officeart/2005/8/layout/hierarchy1"/>
    <dgm:cxn modelId="{172431D0-B0DC-4C10-9C3D-CBCF74162913}" srcId="{B3155DB9-4A68-4490-9AF5-3F56BD583C00}" destId="{6895D477-B963-4238-B9B0-D528FD2F2C39}" srcOrd="0" destOrd="0" parTransId="{C8CB7C22-6426-41B9-9728-9676E9E2008F}" sibTransId="{136DA692-DD48-4CD5-B8D0-D973BDB58F30}"/>
    <dgm:cxn modelId="{7D9EAEDD-2C80-4506-962D-0C65045A87F5}" srcId="{B3155DB9-4A68-4490-9AF5-3F56BD583C00}" destId="{089E3E16-7C0B-4390-A5CA-A301FFA4B2B3}" srcOrd="1" destOrd="0" parTransId="{24F1662A-4E69-4230-A367-7E22D8352AF1}" sibTransId="{F6CBBA6C-0045-4D1F-984A-46DE7ED62D18}"/>
    <dgm:cxn modelId="{0E1179E7-9F82-449D-8109-EAD883B1D636}" type="presParOf" srcId="{F6086E24-978A-4849-B1B1-DC67A963DBEB}" destId="{F360BF0B-86EF-42FF-83D9-E36C2DFEA0B4}" srcOrd="0" destOrd="0" presId="urn:microsoft.com/office/officeart/2005/8/layout/hierarchy1"/>
    <dgm:cxn modelId="{CAF6B0FE-DCA6-4457-BCDE-2BA89C6B46CA}" type="presParOf" srcId="{F360BF0B-86EF-42FF-83D9-E36C2DFEA0B4}" destId="{9027B850-5208-4AB4-98F8-4A10040748A0}" srcOrd="0" destOrd="0" presId="urn:microsoft.com/office/officeart/2005/8/layout/hierarchy1"/>
    <dgm:cxn modelId="{78AE6012-8538-4586-9821-ABDC5B0FD0CE}" type="presParOf" srcId="{9027B850-5208-4AB4-98F8-4A10040748A0}" destId="{AEC3EC7C-B107-45A3-B9C3-DA70AC0A05E0}" srcOrd="0" destOrd="0" presId="urn:microsoft.com/office/officeart/2005/8/layout/hierarchy1"/>
    <dgm:cxn modelId="{7A5B8CC7-1CEC-4C69-B714-DB92EA8536AF}" type="presParOf" srcId="{9027B850-5208-4AB4-98F8-4A10040748A0}" destId="{F3649990-0F1A-4702-B119-5C613EDC1E39}" srcOrd="1" destOrd="0" presId="urn:microsoft.com/office/officeart/2005/8/layout/hierarchy1"/>
    <dgm:cxn modelId="{CB2A8CE3-3732-4BE9-9651-EDF42A671D78}" type="presParOf" srcId="{F360BF0B-86EF-42FF-83D9-E36C2DFEA0B4}" destId="{1850ACD2-F685-4A90-B3BA-6A1E2B3D0DF2}" srcOrd="1" destOrd="0" presId="urn:microsoft.com/office/officeart/2005/8/layout/hierarchy1"/>
    <dgm:cxn modelId="{DBC54574-FFC5-45C0-9C21-26DED1FE954B}" type="presParOf" srcId="{F6086E24-978A-4849-B1B1-DC67A963DBEB}" destId="{1E48D03D-A146-4337-BE1E-BCE8AA9554AD}" srcOrd="1" destOrd="0" presId="urn:microsoft.com/office/officeart/2005/8/layout/hierarchy1"/>
    <dgm:cxn modelId="{D9A9D1C8-9658-41B0-985E-DFF65DDE2C19}" type="presParOf" srcId="{1E48D03D-A146-4337-BE1E-BCE8AA9554AD}" destId="{44938B60-5843-4918-B6D2-DE62C52D324C}" srcOrd="0" destOrd="0" presId="urn:microsoft.com/office/officeart/2005/8/layout/hierarchy1"/>
    <dgm:cxn modelId="{1852F271-159C-43A0-84E4-7E4DB3F91905}" type="presParOf" srcId="{44938B60-5843-4918-B6D2-DE62C52D324C}" destId="{24730D13-77E5-42B2-A2D3-F4E94613A9BD}" srcOrd="0" destOrd="0" presId="urn:microsoft.com/office/officeart/2005/8/layout/hierarchy1"/>
    <dgm:cxn modelId="{C47FC761-8445-4325-8D9B-A25CDA890A41}" type="presParOf" srcId="{44938B60-5843-4918-B6D2-DE62C52D324C}" destId="{B73FE8E6-7E94-4B18-A151-0D4A7785A8AD}" srcOrd="1" destOrd="0" presId="urn:microsoft.com/office/officeart/2005/8/layout/hierarchy1"/>
    <dgm:cxn modelId="{D8835426-FA22-44A5-82F0-7400567EE6F4}" type="presParOf" srcId="{1E48D03D-A146-4337-BE1E-BCE8AA9554AD}" destId="{588F843C-B3A7-4AF3-B3E6-6066B12A73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FD65A8-24AE-4F8C-BFAE-894AD772D233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1C90897-3085-44AE-85C4-A8EF099C92B0}">
      <dgm:prSet/>
      <dgm:spPr/>
      <dgm:t>
        <a:bodyPr/>
        <a:lstStyle/>
        <a:p>
          <a:r>
            <a:rPr lang="pl-PL"/>
            <a:t>Student ------ student  ( horyzontalny)</a:t>
          </a:r>
          <a:endParaRPr lang="en-US"/>
        </a:p>
      </dgm:t>
    </dgm:pt>
    <dgm:pt modelId="{938F8051-73DB-4058-8CA6-DC64A1A340A9}" type="parTrans" cxnId="{07DAEEEF-689E-4F12-A217-9DAD25DFFABE}">
      <dgm:prSet/>
      <dgm:spPr/>
      <dgm:t>
        <a:bodyPr/>
        <a:lstStyle/>
        <a:p>
          <a:endParaRPr lang="en-US"/>
        </a:p>
      </dgm:t>
    </dgm:pt>
    <dgm:pt modelId="{B0979ED5-4E1E-4003-97D1-3FDF1A9EBAED}" type="sibTrans" cxnId="{07DAEEEF-689E-4F12-A217-9DAD25DFFABE}">
      <dgm:prSet/>
      <dgm:spPr/>
      <dgm:t>
        <a:bodyPr/>
        <a:lstStyle/>
        <a:p>
          <a:endParaRPr lang="en-US"/>
        </a:p>
      </dgm:t>
    </dgm:pt>
    <dgm:pt modelId="{EC6B1FE0-AFDB-49CD-B8C7-3F561A2784D2}">
      <dgm:prSet/>
      <dgm:spPr/>
      <dgm:t>
        <a:bodyPr/>
        <a:lstStyle/>
        <a:p>
          <a:r>
            <a:rPr lang="pl-PL"/>
            <a:t>Student------pracownik ( badawczy, badawczo-dydaktyczny, administracyjny) (wertykalny)</a:t>
          </a:r>
          <a:endParaRPr lang="en-US"/>
        </a:p>
      </dgm:t>
    </dgm:pt>
    <dgm:pt modelId="{AAA47D61-65C3-4738-B536-FC4C81C4D659}" type="parTrans" cxnId="{9240F6B1-13BF-4DBB-92E3-3EDEDA63094D}">
      <dgm:prSet/>
      <dgm:spPr/>
      <dgm:t>
        <a:bodyPr/>
        <a:lstStyle/>
        <a:p>
          <a:endParaRPr lang="en-US"/>
        </a:p>
      </dgm:t>
    </dgm:pt>
    <dgm:pt modelId="{7598CD4E-9BE0-4A02-9DE5-01E4D2D3F504}" type="sibTrans" cxnId="{9240F6B1-13BF-4DBB-92E3-3EDEDA63094D}">
      <dgm:prSet/>
      <dgm:spPr/>
      <dgm:t>
        <a:bodyPr/>
        <a:lstStyle/>
        <a:p>
          <a:endParaRPr lang="en-US"/>
        </a:p>
      </dgm:t>
    </dgm:pt>
    <dgm:pt modelId="{FD99C7BB-844C-4AD3-AFFC-7F5EAE2CC1A2}">
      <dgm:prSet/>
      <dgm:spPr/>
      <dgm:t>
        <a:bodyPr/>
        <a:lstStyle/>
        <a:p>
          <a:r>
            <a:rPr lang="pl-PL"/>
            <a:t>Pracownik ( badawczy, badawczo-dydaktyczny, administracyjny)----- Pracownik ( badawczy, badawczo-dydaktyczny, administracyjny) (horyzontalny)</a:t>
          </a:r>
          <a:endParaRPr lang="en-US"/>
        </a:p>
      </dgm:t>
    </dgm:pt>
    <dgm:pt modelId="{BBAD4A9D-79F6-45BF-A596-C995E773E20A}" type="parTrans" cxnId="{6FAB71AC-4878-4910-BB83-4E359E36946E}">
      <dgm:prSet/>
      <dgm:spPr/>
      <dgm:t>
        <a:bodyPr/>
        <a:lstStyle/>
        <a:p>
          <a:endParaRPr lang="en-US"/>
        </a:p>
      </dgm:t>
    </dgm:pt>
    <dgm:pt modelId="{3BC4B3B6-A6CD-4CD2-A47B-315AD3E0954E}" type="sibTrans" cxnId="{6FAB71AC-4878-4910-BB83-4E359E36946E}">
      <dgm:prSet/>
      <dgm:spPr/>
      <dgm:t>
        <a:bodyPr/>
        <a:lstStyle/>
        <a:p>
          <a:endParaRPr lang="en-US"/>
        </a:p>
      </dgm:t>
    </dgm:pt>
    <dgm:pt modelId="{AA081764-EC51-4721-BE0E-C02AF41773B3}">
      <dgm:prSet/>
      <dgm:spPr/>
      <dgm:t>
        <a:bodyPr/>
        <a:lstStyle/>
        <a:p>
          <a:r>
            <a:rPr lang="pl-PL"/>
            <a:t>Student/ pracownik ---------- organ/osoba pełniąca funkcję kierowniczą (wertyklany)</a:t>
          </a:r>
          <a:endParaRPr lang="en-US"/>
        </a:p>
      </dgm:t>
    </dgm:pt>
    <dgm:pt modelId="{E93F9E60-C64F-4CFC-A973-197CF7C96E7D}" type="parTrans" cxnId="{ED7454E3-B1CC-4CD8-B3DB-1F9C9B5B642C}">
      <dgm:prSet/>
      <dgm:spPr/>
      <dgm:t>
        <a:bodyPr/>
        <a:lstStyle/>
        <a:p>
          <a:endParaRPr lang="en-US"/>
        </a:p>
      </dgm:t>
    </dgm:pt>
    <dgm:pt modelId="{93399DA1-8DFC-4AC0-9AB0-E35D2D1AF928}" type="sibTrans" cxnId="{ED7454E3-B1CC-4CD8-B3DB-1F9C9B5B642C}">
      <dgm:prSet/>
      <dgm:spPr/>
      <dgm:t>
        <a:bodyPr/>
        <a:lstStyle/>
        <a:p>
          <a:endParaRPr lang="en-US"/>
        </a:p>
      </dgm:t>
    </dgm:pt>
    <dgm:pt modelId="{73AF03EF-1967-4BF5-ADBA-E607D2B135EE}" type="pres">
      <dgm:prSet presAssocID="{57FD65A8-24AE-4F8C-BFAE-894AD772D233}" presName="vert0" presStyleCnt="0">
        <dgm:presLayoutVars>
          <dgm:dir/>
          <dgm:animOne val="branch"/>
          <dgm:animLvl val="lvl"/>
        </dgm:presLayoutVars>
      </dgm:prSet>
      <dgm:spPr/>
    </dgm:pt>
    <dgm:pt modelId="{5BBCAF3C-E5CE-42B6-A7D9-5984E1575290}" type="pres">
      <dgm:prSet presAssocID="{B1C90897-3085-44AE-85C4-A8EF099C92B0}" presName="thickLine" presStyleLbl="alignNode1" presStyleIdx="0" presStyleCnt="4"/>
      <dgm:spPr/>
    </dgm:pt>
    <dgm:pt modelId="{AD6A8443-F872-4DBB-A4B9-BF8DAE227D69}" type="pres">
      <dgm:prSet presAssocID="{B1C90897-3085-44AE-85C4-A8EF099C92B0}" presName="horz1" presStyleCnt="0"/>
      <dgm:spPr/>
    </dgm:pt>
    <dgm:pt modelId="{4C7C0633-6002-489F-BCD2-707A487770B4}" type="pres">
      <dgm:prSet presAssocID="{B1C90897-3085-44AE-85C4-A8EF099C92B0}" presName="tx1" presStyleLbl="revTx" presStyleIdx="0" presStyleCnt="4"/>
      <dgm:spPr/>
    </dgm:pt>
    <dgm:pt modelId="{ACCDD3A6-EBA9-4699-960F-B9881B9F9C39}" type="pres">
      <dgm:prSet presAssocID="{B1C90897-3085-44AE-85C4-A8EF099C92B0}" presName="vert1" presStyleCnt="0"/>
      <dgm:spPr/>
    </dgm:pt>
    <dgm:pt modelId="{F006226F-1633-42CD-8858-531F7B4E131A}" type="pres">
      <dgm:prSet presAssocID="{EC6B1FE0-AFDB-49CD-B8C7-3F561A2784D2}" presName="thickLine" presStyleLbl="alignNode1" presStyleIdx="1" presStyleCnt="4"/>
      <dgm:spPr/>
    </dgm:pt>
    <dgm:pt modelId="{1C33B50C-1C89-4F9D-BECD-BEEA3DE27BC4}" type="pres">
      <dgm:prSet presAssocID="{EC6B1FE0-AFDB-49CD-B8C7-3F561A2784D2}" presName="horz1" presStyleCnt="0"/>
      <dgm:spPr/>
    </dgm:pt>
    <dgm:pt modelId="{338CFCBC-FC31-48FD-BAF2-888E2C1B6D00}" type="pres">
      <dgm:prSet presAssocID="{EC6B1FE0-AFDB-49CD-B8C7-3F561A2784D2}" presName="tx1" presStyleLbl="revTx" presStyleIdx="1" presStyleCnt="4"/>
      <dgm:spPr/>
    </dgm:pt>
    <dgm:pt modelId="{24C1C3E9-FA26-4213-BE7B-EAF5190F24BA}" type="pres">
      <dgm:prSet presAssocID="{EC6B1FE0-AFDB-49CD-B8C7-3F561A2784D2}" presName="vert1" presStyleCnt="0"/>
      <dgm:spPr/>
    </dgm:pt>
    <dgm:pt modelId="{DBBB66EC-AD50-4042-B75B-9E80FF58C67C}" type="pres">
      <dgm:prSet presAssocID="{FD99C7BB-844C-4AD3-AFFC-7F5EAE2CC1A2}" presName="thickLine" presStyleLbl="alignNode1" presStyleIdx="2" presStyleCnt="4"/>
      <dgm:spPr/>
    </dgm:pt>
    <dgm:pt modelId="{F3F1B104-AFD5-4548-8E75-824910C75B20}" type="pres">
      <dgm:prSet presAssocID="{FD99C7BB-844C-4AD3-AFFC-7F5EAE2CC1A2}" presName="horz1" presStyleCnt="0"/>
      <dgm:spPr/>
    </dgm:pt>
    <dgm:pt modelId="{8FFC871F-DCD4-489F-B10E-55D1DA3AE750}" type="pres">
      <dgm:prSet presAssocID="{FD99C7BB-844C-4AD3-AFFC-7F5EAE2CC1A2}" presName="tx1" presStyleLbl="revTx" presStyleIdx="2" presStyleCnt="4"/>
      <dgm:spPr/>
    </dgm:pt>
    <dgm:pt modelId="{92022D67-56D2-41FE-B5C8-5F05C462142D}" type="pres">
      <dgm:prSet presAssocID="{FD99C7BB-844C-4AD3-AFFC-7F5EAE2CC1A2}" presName="vert1" presStyleCnt="0"/>
      <dgm:spPr/>
    </dgm:pt>
    <dgm:pt modelId="{681A95AE-7C33-4041-BEBB-FDE4297F1C99}" type="pres">
      <dgm:prSet presAssocID="{AA081764-EC51-4721-BE0E-C02AF41773B3}" presName="thickLine" presStyleLbl="alignNode1" presStyleIdx="3" presStyleCnt="4"/>
      <dgm:spPr/>
    </dgm:pt>
    <dgm:pt modelId="{6AAF2473-5473-4E84-B24C-5C4776C08C11}" type="pres">
      <dgm:prSet presAssocID="{AA081764-EC51-4721-BE0E-C02AF41773B3}" presName="horz1" presStyleCnt="0"/>
      <dgm:spPr/>
    </dgm:pt>
    <dgm:pt modelId="{3185DC1E-64E6-41FC-8F9A-5E6ED644C68C}" type="pres">
      <dgm:prSet presAssocID="{AA081764-EC51-4721-BE0E-C02AF41773B3}" presName="tx1" presStyleLbl="revTx" presStyleIdx="3" presStyleCnt="4"/>
      <dgm:spPr/>
    </dgm:pt>
    <dgm:pt modelId="{910D045C-FF77-4B0C-A10D-7CA55AA2D109}" type="pres">
      <dgm:prSet presAssocID="{AA081764-EC51-4721-BE0E-C02AF41773B3}" presName="vert1" presStyleCnt="0"/>
      <dgm:spPr/>
    </dgm:pt>
  </dgm:ptLst>
  <dgm:cxnLst>
    <dgm:cxn modelId="{36FABB24-24D7-46AC-878C-F873935582D3}" type="presOf" srcId="{B1C90897-3085-44AE-85C4-A8EF099C92B0}" destId="{4C7C0633-6002-489F-BCD2-707A487770B4}" srcOrd="0" destOrd="0" presId="urn:microsoft.com/office/officeart/2008/layout/LinedList"/>
    <dgm:cxn modelId="{F9289E2C-52D9-46D7-BE10-CBA90A8AE87E}" type="presOf" srcId="{FD99C7BB-844C-4AD3-AFFC-7F5EAE2CC1A2}" destId="{8FFC871F-DCD4-489F-B10E-55D1DA3AE750}" srcOrd="0" destOrd="0" presId="urn:microsoft.com/office/officeart/2008/layout/LinedList"/>
    <dgm:cxn modelId="{2816EE2D-5850-4794-8FDF-77460A5156E9}" type="presOf" srcId="{AA081764-EC51-4721-BE0E-C02AF41773B3}" destId="{3185DC1E-64E6-41FC-8F9A-5E6ED644C68C}" srcOrd="0" destOrd="0" presId="urn:microsoft.com/office/officeart/2008/layout/LinedList"/>
    <dgm:cxn modelId="{C3F14C55-0918-43C0-8280-A639F519F020}" type="presOf" srcId="{57FD65A8-24AE-4F8C-BFAE-894AD772D233}" destId="{73AF03EF-1967-4BF5-ADBA-E607D2B135EE}" srcOrd="0" destOrd="0" presId="urn:microsoft.com/office/officeart/2008/layout/LinedList"/>
    <dgm:cxn modelId="{F4584781-E9E2-49E1-975A-24D5466D4E5E}" type="presOf" srcId="{EC6B1FE0-AFDB-49CD-B8C7-3F561A2784D2}" destId="{338CFCBC-FC31-48FD-BAF2-888E2C1B6D00}" srcOrd="0" destOrd="0" presId="urn:microsoft.com/office/officeart/2008/layout/LinedList"/>
    <dgm:cxn modelId="{6FAB71AC-4878-4910-BB83-4E359E36946E}" srcId="{57FD65A8-24AE-4F8C-BFAE-894AD772D233}" destId="{FD99C7BB-844C-4AD3-AFFC-7F5EAE2CC1A2}" srcOrd="2" destOrd="0" parTransId="{BBAD4A9D-79F6-45BF-A596-C995E773E20A}" sibTransId="{3BC4B3B6-A6CD-4CD2-A47B-315AD3E0954E}"/>
    <dgm:cxn modelId="{9240F6B1-13BF-4DBB-92E3-3EDEDA63094D}" srcId="{57FD65A8-24AE-4F8C-BFAE-894AD772D233}" destId="{EC6B1FE0-AFDB-49CD-B8C7-3F561A2784D2}" srcOrd="1" destOrd="0" parTransId="{AAA47D61-65C3-4738-B536-FC4C81C4D659}" sibTransId="{7598CD4E-9BE0-4A02-9DE5-01E4D2D3F504}"/>
    <dgm:cxn modelId="{ED7454E3-B1CC-4CD8-B3DB-1F9C9B5B642C}" srcId="{57FD65A8-24AE-4F8C-BFAE-894AD772D233}" destId="{AA081764-EC51-4721-BE0E-C02AF41773B3}" srcOrd="3" destOrd="0" parTransId="{E93F9E60-C64F-4CFC-A973-197CF7C96E7D}" sibTransId="{93399DA1-8DFC-4AC0-9AB0-E35D2D1AF928}"/>
    <dgm:cxn modelId="{07DAEEEF-689E-4F12-A217-9DAD25DFFABE}" srcId="{57FD65A8-24AE-4F8C-BFAE-894AD772D233}" destId="{B1C90897-3085-44AE-85C4-A8EF099C92B0}" srcOrd="0" destOrd="0" parTransId="{938F8051-73DB-4058-8CA6-DC64A1A340A9}" sibTransId="{B0979ED5-4E1E-4003-97D1-3FDF1A9EBAED}"/>
    <dgm:cxn modelId="{15B9ABE6-1326-4330-B898-87142E8E087B}" type="presParOf" srcId="{73AF03EF-1967-4BF5-ADBA-E607D2B135EE}" destId="{5BBCAF3C-E5CE-42B6-A7D9-5984E1575290}" srcOrd="0" destOrd="0" presId="urn:microsoft.com/office/officeart/2008/layout/LinedList"/>
    <dgm:cxn modelId="{1F5B2EFB-2328-423E-97AB-EFA798BF87DA}" type="presParOf" srcId="{73AF03EF-1967-4BF5-ADBA-E607D2B135EE}" destId="{AD6A8443-F872-4DBB-A4B9-BF8DAE227D69}" srcOrd="1" destOrd="0" presId="urn:microsoft.com/office/officeart/2008/layout/LinedList"/>
    <dgm:cxn modelId="{36EF0D60-3CDE-4590-93A0-C21108F03543}" type="presParOf" srcId="{AD6A8443-F872-4DBB-A4B9-BF8DAE227D69}" destId="{4C7C0633-6002-489F-BCD2-707A487770B4}" srcOrd="0" destOrd="0" presId="urn:microsoft.com/office/officeart/2008/layout/LinedList"/>
    <dgm:cxn modelId="{AA921BA9-60EA-4C91-BEA4-6499450EF115}" type="presParOf" srcId="{AD6A8443-F872-4DBB-A4B9-BF8DAE227D69}" destId="{ACCDD3A6-EBA9-4699-960F-B9881B9F9C39}" srcOrd="1" destOrd="0" presId="urn:microsoft.com/office/officeart/2008/layout/LinedList"/>
    <dgm:cxn modelId="{2D54771D-FACD-4809-80ED-5CF9F3B6B0B4}" type="presParOf" srcId="{73AF03EF-1967-4BF5-ADBA-E607D2B135EE}" destId="{F006226F-1633-42CD-8858-531F7B4E131A}" srcOrd="2" destOrd="0" presId="urn:microsoft.com/office/officeart/2008/layout/LinedList"/>
    <dgm:cxn modelId="{C385DACF-23C5-4B13-AB58-C4E1B372F2F3}" type="presParOf" srcId="{73AF03EF-1967-4BF5-ADBA-E607D2B135EE}" destId="{1C33B50C-1C89-4F9D-BECD-BEEA3DE27BC4}" srcOrd="3" destOrd="0" presId="urn:microsoft.com/office/officeart/2008/layout/LinedList"/>
    <dgm:cxn modelId="{0E7D67CE-E472-4085-B5E2-433849A0F9B6}" type="presParOf" srcId="{1C33B50C-1C89-4F9D-BECD-BEEA3DE27BC4}" destId="{338CFCBC-FC31-48FD-BAF2-888E2C1B6D00}" srcOrd="0" destOrd="0" presId="urn:microsoft.com/office/officeart/2008/layout/LinedList"/>
    <dgm:cxn modelId="{D6841220-47BF-4A21-9818-86B271699CB1}" type="presParOf" srcId="{1C33B50C-1C89-4F9D-BECD-BEEA3DE27BC4}" destId="{24C1C3E9-FA26-4213-BE7B-EAF5190F24BA}" srcOrd="1" destOrd="0" presId="urn:microsoft.com/office/officeart/2008/layout/LinedList"/>
    <dgm:cxn modelId="{B93A96B8-E409-4182-8389-137262E85D6D}" type="presParOf" srcId="{73AF03EF-1967-4BF5-ADBA-E607D2B135EE}" destId="{DBBB66EC-AD50-4042-B75B-9E80FF58C67C}" srcOrd="4" destOrd="0" presId="urn:microsoft.com/office/officeart/2008/layout/LinedList"/>
    <dgm:cxn modelId="{368B6175-D3C0-4231-9C87-462821DD398D}" type="presParOf" srcId="{73AF03EF-1967-4BF5-ADBA-E607D2B135EE}" destId="{F3F1B104-AFD5-4548-8E75-824910C75B20}" srcOrd="5" destOrd="0" presId="urn:microsoft.com/office/officeart/2008/layout/LinedList"/>
    <dgm:cxn modelId="{40FC03AB-63AD-4A11-847D-BBD9D005A844}" type="presParOf" srcId="{F3F1B104-AFD5-4548-8E75-824910C75B20}" destId="{8FFC871F-DCD4-489F-B10E-55D1DA3AE750}" srcOrd="0" destOrd="0" presId="urn:microsoft.com/office/officeart/2008/layout/LinedList"/>
    <dgm:cxn modelId="{1AC0005E-BD2B-47BE-9AC0-AFD8E140BA89}" type="presParOf" srcId="{F3F1B104-AFD5-4548-8E75-824910C75B20}" destId="{92022D67-56D2-41FE-B5C8-5F05C462142D}" srcOrd="1" destOrd="0" presId="urn:microsoft.com/office/officeart/2008/layout/LinedList"/>
    <dgm:cxn modelId="{D4E48F33-6CD5-4DD4-98F6-CC540EF18967}" type="presParOf" srcId="{73AF03EF-1967-4BF5-ADBA-E607D2B135EE}" destId="{681A95AE-7C33-4041-BEBB-FDE4297F1C99}" srcOrd="6" destOrd="0" presId="urn:microsoft.com/office/officeart/2008/layout/LinedList"/>
    <dgm:cxn modelId="{592EA72D-7751-469A-BA58-1B2B0AA9A1E0}" type="presParOf" srcId="{73AF03EF-1967-4BF5-ADBA-E607D2B135EE}" destId="{6AAF2473-5473-4E84-B24C-5C4776C08C11}" srcOrd="7" destOrd="0" presId="urn:microsoft.com/office/officeart/2008/layout/LinedList"/>
    <dgm:cxn modelId="{82F92EB8-9C4B-4618-B4DE-29747466D40A}" type="presParOf" srcId="{6AAF2473-5473-4E84-B24C-5C4776C08C11}" destId="{3185DC1E-64E6-41FC-8F9A-5E6ED644C68C}" srcOrd="0" destOrd="0" presId="urn:microsoft.com/office/officeart/2008/layout/LinedList"/>
    <dgm:cxn modelId="{73C61B21-DE37-4767-A644-58561552DBC5}" type="presParOf" srcId="{6AAF2473-5473-4E84-B24C-5C4776C08C11}" destId="{910D045C-FF77-4B0C-A10D-7CA55AA2D10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365BEB-BC19-4BED-98B8-06BBDB3C7B1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FDC463-8DEE-47C2-B450-5D2A26F5CC70}">
      <dgm:prSet/>
      <dgm:spPr/>
      <dgm:t>
        <a:bodyPr/>
        <a:lstStyle/>
        <a:p>
          <a:r>
            <a:rPr lang="pl-PL" b="1" i="0" baseline="0" dirty="0"/>
            <a:t>Identyfikacja potrzeb.</a:t>
          </a:r>
          <a:r>
            <a:rPr lang="pl-PL" b="0" i="0" baseline="0" dirty="0"/>
            <a:t> Pomaga stronom wyjść poza stanowiska (</a:t>
          </a:r>
          <a:r>
            <a:rPr lang="pl-PL" b="0" i="1" baseline="0" dirty="0"/>
            <a:t>"chcę, żeby był zwolniony"</a:t>
          </a:r>
          <a:r>
            <a:rPr lang="pl-PL" b="0" i="0" baseline="0" dirty="0"/>
            <a:t>) i </a:t>
          </a:r>
          <a:r>
            <a:rPr lang="pl-PL" b="1" i="0" baseline="0" dirty="0"/>
            <a:t>zidentyfikować prawdziwe interesy i potrzeby</a:t>
          </a:r>
          <a:r>
            <a:rPr lang="pl-PL" b="0" i="0" baseline="0" dirty="0"/>
            <a:t> (</a:t>
          </a:r>
          <a:r>
            <a:rPr lang="pl-PL" b="0" i="1" baseline="0" dirty="0"/>
            <a:t>"chcę, żeby nasza jednostka była bezpieczna i pracowała bez stresu"</a:t>
          </a:r>
          <a:r>
            <a:rPr lang="pl-PL" b="0" i="0" baseline="0" dirty="0"/>
            <a:t>).</a:t>
          </a:r>
          <a:endParaRPr lang="en-US" dirty="0"/>
        </a:p>
      </dgm:t>
    </dgm:pt>
    <dgm:pt modelId="{E7075EA3-F78A-43D5-A9EE-115D668AEEFC}" type="parTrans" cxnId="{4430B5C0-235E-4053-AED5-C9E3D2CB2900}">
      <dgm:prSet/>
      <dgm:spPr/>
      <dgm:t>
        <a:bodyPr/>
        <a:lstStyle/>
        <a:p>
          <a:endParaRPr lang="en-US"/>
        </a:p>
      </dgm:t>
    </dgm:pt>
    <dgm:pt modelId="{F1117187-8EA2-4831-9FEF-2D8846CEDDE8}" type="sibTrans" cxnId="{4430B5C0-235E-4053-AED5-C9E3D2CB2900}">
      <dgm:prSet/>
      <dgm:spPr/>
      <dgm:t>
        <a:bodyPr/>
        <a:lstStyle/>
        <a:p>
          <a:endParaRPr lang="en-US"/>
        </a:p>
      </dgm:t>
    </dgm:pt>
    <dgm:pt modelId="{CA8A29CB-6ADA-4AF9-82BD-8ECC30AF75F4}">
      <dgm:prSet/>
      <dgm:spPr/>
      <dgm:t>
        <a:bodyPr/>
        <a:lstStyle/>
        <a:p>
          <a:r>
            <a:rPr lang="pl-PL" b="1" i="0" baseline="0" dirty="0"/>
            <a:t>Generowanie opcji.</a:t>
          </a:r>
          <a:r>
            <a:rPr lang="pl-PL" b="0" i="0" baseline="0" dirty="0"/>
            <a:t> Wspiera strony w </a:t>
          </a:r>
          <a:r>
            <a:rPr lang="pl-PL" b="1" i="0" baseline="0" dirty="0"/>
            <a:t>generowaniu kreatywnych i wzajemnie satysfakcjonujących opcji</a:t>
          </a:r>
          <a:r>
            <a:rPr lang="pl-PL" b="0" i="0" baseline="0" dirty="0"/>
            <a:t> rozwiązania sporu, które są dostosowane do specyfiki środowiska akademickiego (np. zmiana zasad współpracy, ustalenie harmonogramu, zmiana recenzenta).</a:t>
          </a:r>
          <a:endParaRPr lang="en-US" dirty="0"/>
        </a:p>
      </dgm:t>
    </dgm:pt>
    <dgm:pt modelId="{195153C2-B058-4C4A-AE71-619A8B0F63BD}" type="parTrans" cxnId="{6879120C-D10A-45F9-8993-16F1C675DDC6}">
      <dgm:prSet/>
      <dgm:spPr/>
      <dgm:t>
        <a:bodyPr/>
        <a:lstStyle/>
        <a:p>
          <a:endParaRPr lang="en-US"/>
        </a:p>
      </dgm:t>
    </dgm:pt>
    <dgm:pt modelId="{EB7ECE4A-76D3-4891-8DED-2F3FBBEDEEF0}" type="sibTrans" cxnId="{6879120C-D10A-45F9-8993-16F1C675DDC6}">
      <dgm:prSet/>
      <dgm:spPr/>
      <dgm:t>
        <a:bodyPr/>
        <a:lstStyle/>
        <a:p>
          <a:endParaRPr lang="en-US"/>
        </a:p>
      </dgm:t>
    </dgm:pt>
    <dgm:pt modelId="{E843EC33-3866-4B6C-AFE3-4960F4E18031}" type="pres">
      <dgm:prSet presAssocID="{C1365BEB-BC19-4BED-98B8-06BBDB3C7B1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40EC394-CFE2-4DF2-92C7-FABA43DC0984}" type="pres">
      <dgm:prSet presAssocID="{F2FDC463-8DEE-47C2-B450-5D2A26F5CC70}" presName="hierRoot1" presStyleCnt="0"/>
      <dgm:spPr/>
    </dgm:pt>
    <dgm:pt modelId="{FCA08960-ECFE-463D-BA5C-AFB0EA8489C3}" type="pres">
      <dgm:prSet presAssocID="{F2FDC463-8DEE-47C2-B450-5D2A26F5CC70}" presName="composite" presStyleCnt="0"/>
      <dgm:spPr/>
    </dgm:pt>
    <dgm:pt modelId="{FAA39DF4-76B9-43E6-8DE6-6031B1207445}" type="pres">
      <dgm:prSet presAssocID="{F2FDC463-8DEE-47C2-B450-5D2A26F5CC70}" presName="background" presStyleLbl="node0" presStyleIdx="0" presStyleCnt="2"/>
      <dgm:spPr/>
    </dgm:pt>
    <dgm:pt modelId="{F5310F2A-DDBF-4CD9-ADA6-A60F1F0B4B80}" type="pres">
      <dgm:prSet presAssocID="{F2FDC463-8DEE-47C2-B450-5D2A26F5CC70}" presName="text" presStyleLbl="fgAcc0" presStyleIdx="0" presStyleCnt="2">
        <dgm:presLayoutVars>
          <dgm:chPref val="3"/>
        </dgm:presLayoutVars>
      </dgm:prSet>
      <dgm:spPr/>
    </dgm:pt>
    <dgm:pt modelId="{71A5FCE0-8389-4942-B1FF-E7DB19BE60D2}" type="pres">
      <dgm:prSet presAssocID="{F2FDC463-8DEE-47C2-B450-5D2A26F5CC70}" presName="hierChild2" presStyleCnt="0"/>
      <dgm:spPr/>
    </dgm:pt>
    <dgm:pt modelId="{6D7CFA4F-80F5-4041-BA05-AE48FF38D537}" type="pres">
      <dgm:prSet presAssocID="{CA8A29CB-6ADA-4AF9-82BD-8ECC30AF75F4}" presName="hierRoot1" presStyleCnt="0"/>
      <dgm:spPr/>
    </dgm:pt>
    <dgm:pt modelId="{C3472BF2-EF58-45E3-9C1F-2A6A7CAECB86}" type="pres">
      <dgm:prSet presAssocID="{CA8A29CB-6ADA-4AF9-82BD-8ECC30AF75F4}" presName="composite" presStyleCnt="0"/>
      <dgm:spPr/>
    </dgm:pt>
    <dgm:pt modelId="{EA54AF9D-3DDC-4695-BCF9-E91104FFF670}" type="pres">
      <dgm:prSet presAssocID="{CA8A29CB-6ADA-4AF9-82BD-8ECC30AF75F4}" presName="background" presStyleLbl="node0" presStyleIdx="1" presStyleCnt="2"/>
      <dgm:spPr/>
    </dgm:pt>
    <dgm:pt modelId="{8ADE1D8E-8DE6-4F9C-AE87-92026E4A66C3}" type="pres">
      <dgm:prSet presAssocID="{CA8A29CB-6ADA-4AF9-82BD-8ECC30AF75F4}" presName="text" presStyleLbl="fgAcc0" presStyleIdx="1" presStyleCnt="2">
        <dgm:presLayoutVars>
          <dgm:chPref val="3"/>
        </dgm:presLayoutVars>
      </dgm:prSet>
      <dgm:spPr/>
    </dgm:pt>
    <dgm:pt modelId="{65DDC1A4-CD20-4AE3-AA7A-3FC62849FA09}" type="pres">
      <dgm:prSet presAssocID="{CA8A29CB-6ADA-4AF9-82BD-8ECC30AF75F4}" presName="hierChild2" presStyleCnt="0"/>
      <dgm:spPr/>
    </dgm:pt>
  </dgm:ptLst>
  <dgm:cxnLst>
    <dgm:cxn modelId="{6879120C-D10A-45F9-8993-16F1C675DDC6}" srcId="{C1365BEB-BC19-4BED-98B8-06BBDB3C7B17}" destId="{CA8A29CB-6ADA-4AF9-82BD-8ECC30AF75F4}" srcOrd="1" destOrd="0" parTransId="{195153C2-B058-4C4A-AE71-619A8B0F63BD}" sibTransId="{EB7ECE4A-76D3-4891-8DED-2F3FBBEDEEF0}"/>
    <dgm:cxn modelId="{F808D125-BEE3-4F35-993C-FA3D17E4AF75}" type="presOf" srcId="{CA8A29CB-6ADA-4AF9-82BD-8ECC30AF75F4}" destId="{8ADE1D8E-8DE6-4F9C-AE87-92026E4A66C3}" srcOrd="0" destOrd="0" presId="urn:microsoft.com/office/officeart/2005/8/layout/hierarchy1"/>
    <dgm:cxn modelId="{38528359-D72F-4DA1-8E79-B23B903B6DF9}" type="presOf" srcId="{F2FDC463-8DEE-47C2-B450-5D2A26F5CC70}" destId="{F5310F2A-DDBF-4CD9-ADA6-A60F1F0B4B80}" srcOrd="0" destOrd="0" presId="urn:microsoft.com/office/officeart/2005/8/layout/hierarchy1"/>
    <dgm:cxn modelId="{4430B5C0-235E-4053-AED5-C9E3D2CB2900}" srcId="{C1365BEB-BC19-4BED-98B8-06BBDB3C7B17}" destId="{F2FDC463-8DEE-47C2-B450-5D2A26F5CC70}" srcOrd="0" destOrd="0" parTransId="{E7075EA3-F78A-43D5-A9EE-115D668AEEFC}" sibTransId="{F1117187-8EA2-4831-9FEF-2D8846CEDDE8}"/>
    <dgm:cxn modelId="{817587C4-75E6-467D-90FA-BCF8CACF485B}" type="presOf" srcId="{C1365BEB-BC19-4BED-98B8-06BBDB3C7B17}" destId="{E843EC33-3866-4B6C-AFE3-4960F4E18031}" srcOrd="0" destOrd="0" presId="urn:microsoft.com/office/officeart/2005/8/layout/hierarchy1"/>
    <dgm:cxn modelId="{388BA9E2-DFE9-4F24-9453-52EAC379584F}" type="presParOf" srcId="{E843EC33-3866-4B6C-AFE3-4960F4E18031}" destId="{540EC394-CFE2-4DF2-92C7-FABA43DC0984}" srcOrd="0" destOrd="0" presId="urn:microsoft.com/office/officeart/2005/8/layout/hierarchy1"/>
    <dgm:cxn modelId="{3B178323-7CDC-4186-9662-1CCCCC613B59}" type="presParOf" srcId="{540EC394-CFE2-4DF2-92C7-FABA43DC0984}" destId="{FCA08960-ECFE-463D-BA5C-AFB0EA8489C3}" srcOrd="0" destOrd="0" presId="urn:microsoft.com/office/officeart/2005/8/layout/hierarchy1"/>
    <dgm:cxn modelId="{292CFB83-DB77-445D-9128-963A16ECB99E}" type="presParOf" srcId="{FCA08960-ECFE-463D-BA5C-AFB0EA8489C3}" destId="{FAA39DF4-76B9-43E6-8DE6-6031B1207445}" srcOrd="0" destOrd="0" presId="urn:microsoft.com/office/officeart/2005/8/layout/hierarchy1"/>
    <dgm:cxn modelId="{0526574E-088A-447D-B908-C3C74C9450C1}" type="presParOf" srcId="{FCA08960-ECFE-463D-BA5C-AFB0EA8489C3}" destId="{F5310F2A-DDBF-4CD9-ADA6-A60F1F0B4B80}" srcOrd="1" destOrd="0" presId="urn:microsoft.com/office/officeart/2005/8/layout/hierarchy1"/>
    <dgm:cxn modelId="{A81CB26E-4747-40D7-9175-0C6F699E7C93}" type="presParOf" srcId="{540EC394-CFE2-4DF2-92C7-FABA43DC0984}" destId="{71A5FCE0-8389-4942-B1FF-E7DB19BE60D2}" srcOrd="1" destOrd="0" presId="urn:microsoft.com/office/officeart/2005/8/layout/hierarchy1"/>
    <dgm:cxn modelId="{0BBB35EB-C159-45EF-9144-310199D40369}" type="presParOf" srcId="{E843EC33-3866-4B6C-AFE3-4960F4E18031}" destId="{6D7CFA4F-80F5-4041-BA05-AE48FF38D537}" srcOrd="1" destOrd="0" presId="urn:microsoft.com/office/officeart/2005/8/layout/hierarchy1"/>
    <dgm:cxn modelId="{95D51CFE-C5DB-4751-A5D0-771036603F89}" type="presParOf" srcId="{6D7CFA4F-80F5-4041-BA05-AE48FF38D537}" destId="{C3472BF2-EF58-45E3-9C1F-2A6A7CAECB86}" srcOrd="0" destOrd="0" presId="urn:microsoft.com/office/officeart/2005/8/layout/hierarchy1"/>
    <dgm:cxn modelId="{33A7DDC2-4B21-4F78-B7F2-AC63EBA87446}" type="presParOf" srcId="{C3472BF2-EF58-45E3-9C1F-2A6A7CAECB86}" destId="{EA54AF9D-3DDC-4695-BCF9-E91104FFF670}" srcOrd="0" destOrd="0" presId="urn:microsoft.com/office/officeart/2005/8/layout/hierarchy1"/>
    <dgm:cxn modelId="{7B489AEE-87DB-4FBE-8AF9-671273A32498}" type="presParOf" srcId="{C3472BF2-EF58-45E3-9C1F-2A6A7CAECB86}" destId="{8ADE1D8E-8DE6-4F9C-AE87-92026E4A66C3}" srcOrd="1" destOrd="0" presId="urn:microsoft.com/office/officeart/2005/8/layout/hierarchy1"/>
    <dgm:cxn modelId="{3C51EAFD-0BA6-45DE-A84A-2D3F394DDE3C}" type="presParOf" srcId="{6D7CFA4F-80F5-4041-BA05-AE48FF38D537}" destId="{65DDC1A4-CD20-4AE3-AA7A-3FC62849FA0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59DDD8-E72F-4838-98FD-7C64B9EEC0D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B57C947-3E7F-4D85-9477-70B5F218F267}">
      <dgm:prSet/>
      <dgm:spPr/>
      <dgm:t>
        <a:bodyPr/>
        <a:lstStyle/>
        <a:p>
          <a:r>
            <a:rPr lang="pl-PL" b="1" i="0" baseline="0" dirty="0"/>
            <a:t>Koordynator/Pełnomocnik ds. </a:t>
          </a:r>
          <a:r>
            <a:rPr lang="pl-PL" b="1" i="0" baseline="0" dirty="0" err="1"/>
            <a:t>Mobbing</a:t>
          </a:r>
          <a:r>
            <a:rPr lang="pl-PL" b="1" i="0" baseline="0" dirty="0"/>
            <a:t> i Dyskryminacji.</a:t>
          </a:r>
          <a:r>
            <a:rPr lang="pl-PL" b="0" i="0" baseline="0" dirty="0"/>
            <a:t> Przechowuje kopię ugody w </a:t>
          </a:r>
          <a:r>
            <a:rPr lang="pl-PL" b="1" i="0" baseline="0" dirty="0"/>
            <a:t>aktach postępowania wyjaśniającego</a:t>
          </a:r>
          <a:r>
            <a:rPr lang="pl-PL" b="0" i="0" baseline="0" dirty="0"/>
            <a:t> (lub mediacyjnego). Jest to niezbędne do monitorowania, czy warunki ugody są przestrzegane oraz dla celów dokumentacyjnych uczelni.</a:t>
          </a:r>
          <a:endParaRPr lang="en-US" dirty="0"/>
        </a:p>
      </dgm:t>
    </dgm:pt>
    <dgm:pt modelId="{BCAF4DB6-0DFD-483A-94C6-CA2082B27671}" type="parTrans" cxnId="{82AE136F-F562-40B6-A521-AD2C65B09283}">
      <dgm:prSet/>
      <dgm:spPr/>
      <dgm:t>
        <a:bodyPr/>
        <a:lstStyle/>
        <a:p>
          <a:endParaRPr lang="en-US"/>
        </a:p>
      </dgm:t>
    </dgm:pt>
    <dgm:pt modelId="{06C05CCC-C391-4E26-8638-8A0C2F4D0BEC}" type="sibTrans" cxnId="{82AE136F-F562-40B6-A521-AD2C65B09283}">
      <dgm:prSet/>
      <dgm:spPr/>
      <dgm:t>
        <a:bodyPr/>
        <a:lstStyle/>
        <a:p>
          <a:endParaRPr lang="en-US"/>
        </a:p>
      </dgm:t>
    </dgm:pt>
    <dgm:pt modelId="{4A9AB641-F5A4-421D-8097-33904E01C4F5}">
      <dgm:prSet/>
      <dgm:spPr/>
      <dgm:t>
        <a:bodyPr/>
        <a:lstStyle/>
        <a:p>
          <a:r>
            <a:rPr lang="pl-PL" b="1" i="0" baseline="0" dirty="0"/>
            <a:t>Dział Prawny/HR.</a:t>
          </a:r>
          <a:r>
            <a:rPr lang="pl-PL" b="0" i="0" baseline="0" dirty="0"/>
            <a:t> Może otrzymać kopię, jeśli ugoda zawiera </a:t>
          </a:r>
          <a:r>
            <a:rPr lang="pl-PL" b="1" i="0" baseline="0" dirty="0"/>
            <a:t>zobowiązania majątkowe</a:t>
          </a:r>
          <a:r>
            <a:rPr lang="pl-PL" b="0" i="0" baseline="0" dirty="0"/>
            <a:t> (np. wypłatę odszkodowania) lub </a:t>
          </a:r>
          <a:r>
            <a:rPr lang="pl-PL" b="1" i="0" baseline="0" dirty="0"/>
            <a:t>zmianę warunków zatrudnienia/pracy</a:t>
          </a:r>
          <a:r>
            <a:rPr lang="pl-PL" b="0" i="0" baseline="0" dirty="0"/>
            <a:t>.</a:t>
          </a:r>
          <a:endParaRPr lang="en-US" dirty="0"/>
        </a:p>
      </dgm:t>
    </dgm:pt>
    <dgm:pt modelId="{C0869D98-9BFA-4FC6-B55B-EA0FCDAFF7D4}" type="parTrans" cxnId="{60874239-C6C7-433F-B022-FDC8AEB828DF}">
      <dgm:prSet/>
      <dgm:spPr/>
      <dgm:t>
        <a:bodyPr/>
        <a:lstStyle/>
        <a:p>
          <a:endParaRPr lang="en-US"/>
        </a:p>
      </dgm:t>
    </dgm:pt>
    <dgm:pt modelId="{F664717C-4EC8-472D-B8F1-1A6CCF8247D9}" type="sibTrans" cxnId="{60874239-C6C7-433F-B022-FDC8AEB828DF}">
      <dgm:prSet/>
      <dgm:spPr/>
      <dgm:t>
        <a:bodyPr/>
        <a:lstStyle/>
        <a:p>
          <a:endParaRPr lang="en-US"/>
        </a:p>
      </dgm:t>
    </dgm:pt>
    <dgm:pt modelId="{AD7B8E19-AD6A-465E-BF4C-B9FBAB54CB1F}" type="pres">
      <dgm:prSet presAssocID="{8559DDD8-E72F-4838-98FD-7C64B9EEC0D6}" presName="root" presStyleCnt="0">
        <dgm:presLayoutVars>
          <dgm:dir/>
          <dgm:resizeHandles val="exact"/>
        </dgm:presLayoutVars>
      </dgm:prSet>
      <dgm:spPr/>
    </dgm:pt>
    <dgm:pt modelId="{B75F242C-EA2A-4D70-829D-A1162F369078}" type="pres">
      <dgm:prSet presAssocID="{4B57C947-3E7F-4D85-9477-70B5F218F267}" presName="compNode" presStyleCnt="0"/>
      <dgm:spPr/>
    </dgm:pt>
    <dgm:pt modelId="{5902A81C-2C22-4D66-9431-D3B37DA866D2}" type="pres">
      <dgm:prSet presAssocID="{4B57C947-3E7F-4D85-9477-70B5F218F267}" presName="bgRect" presStyleLbl="bgShp" presStyleIdx="0" presStyleCnt="2"/>
      <dgm:spPr/>
    </dgm:pt>
    <dgm:pt modelId="{89B353F9-8FC5-4BFD-8436-E16902E94DE2}" type="pres">
      <dgm:prSet presAssocID="{4B57C947-3E7F-4D85-9477-70B5F218F267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ia"/>
        </a:ext>
      </dgm:extLst>
    </dgm:pt>
    <dgm:pt modelId="{8145AA9C-426B-4966-BDBE-9A46A130CEC7}" type="pres">
      <dgm:prSet presAssocID="{4B57C947-3E7F-4D85-9477-70B5F218F267}" presName="spaceRect" presStyleCnt="0"/>
      <dgm:spPr/>
    </dgm:pt>
    <dgm:pt modelId="{6CBD330C-4A5F-4D1D-8DE5-755B067B8561}" type="pres">
      <dgm:prSet presAssocID="{4B57C947-3E7F-4D85-9477-70B5F218F267}" presName="parTx" presStyleLbl="revTx" presStyleIdx="0" presStyleCnt="2">
        <dgm:presLayoutVars>
          <dgm:chMax val="0"/>
          <dgm:chPref val="0"/>
        </dgm:presLayoutVars>
      </dgm:prSet>
      <dgm:spPr/>
    </dgm:pt>
    <dgm:pt modelId="{5F595033-6A4B-4765-BEEB-0FF9032541F1}" type="pres">
      <dgm:prSet presAssocID="{06C05CCC-C391-4E26-8638-8A0C2F4D0BEC}" presName="sibTrans" presStyleCnt="0"/>
      <dgm:spPr/>
    </dgm:pt>
    <dgm:pt modelId="{BBC6A3F6-4C08-41E6-B10E-9A82D4262A17}" type="pres">
      <dgm:prSet presAssocID="{4A9AB641-F5A4-421D-8097-33904E01C4F5}" presName="compNode" presStyleCnt="0"/>
      <dgm:spPr/>
    </dgm:pt>
    <dgm:pt modelId="{D10BFB60-797B-4840-A7FC-86755445CEA6}" type="pres">
      <dgm:prSet presAssocID="{4A9AB641-F5A4-421D-8097-33904E01C4F5}" presName="bgRect" presStyleLbl="bgShp" presStyleIdx="1" presStyleCnt="2"/>
      <dgm:spPr/>
    </dgm:pt>
    <dgm:pt modelId="{D1F99F88-8EA8-4B05-92F6-5B4E8361D42A}" type="pres">
      <dgm:prSet presAssocID="{4A9AB641-F5A4-421D-8097-33904E01C4F5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ścisk dłoni"/>
        </a:ext>
      </dgm:extLst>
    </dgm:pt>
    <dgm:pt modelId="{1878DC72-78CA-4023-A33F-DB33474D0863}" type="pres">
      <dgm:prSet presAssocID="{4A9AB641-F5A4-421D-8097-33904E01C4F5}" presName="spaceRect" presStyleCnt="0"/>
      <dgm:spPr/>
    </dgm:pt>
    <dgm:pt modelId="{699367C3-BE73-49BE-A91D-F9266BDE65F1}" type="pres">
      <dgm:prSet presAssocID="{4A9AB641-F5A4-421D-8097-33904E01C4F5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48928101-8F15-4291-8711-194FCC8D9990}" type="presOf" srcId="{4A9AB641-F5A4-421D-8097-33904E01C4F5}" destId="{699367C3-BE73-49BE-A91D-F9266BDE65F1}" srcOrd="0" destOrd="0" presId="urn:microsoft.com/office/officeart/2018/2/layout/IconVerticalSolidList"/>
    <dgm:cxn modelId="{60874239-C6C7-433F-B022-FDC8AEB828DF}" srcId="{8559DDD8-E72F-4838-98FD-7C64B9EEC0D6}" destId="{4A9AB641-F5A4-421D-8097-33904E01C4F5}" srcOrd="1" destOrd="0" parTransId="{C0869D98-9BFA-4FC6-B55B-EA0FCDAFF7D4}" sibTransId="{F664717C-4EC8-472D-B8F1-1A6CCF8247D9}"/>
    <dgm:cxn modelId="{82AE136F-F562-40B6-A521-AD2C65B09283}" srcId="{8559DDD8-E72F-4838-98FD-7C64B9EEC0D6}" destId="{4B57C947-3E7F-4D85-9477-70B5F218F267}" srcOrd="0" destOrd="0" parTransId="{BCAF4DB6-0DFD-483A-94C6-CA2082B27671}" sibTransId="{06C05CCC-C391-4E26-8638-8A0C2F4D0BEC}"/>
    <dgm:cxn modelId="{FA53095A-FF20-4104-AE5B-2B6440E1F688}" type="presOf" srcId="{8559DDD8-E72F-4838-98FD-7C64B9EEC0D6}" destId="{AD7B8E19-AD6A-465E-BF4C-B9FBAB54CB1F}" srcOrd="0" destOrd="0" presId="urn:microsoft.com/office/officeart/2018/2/layout/IconVerticalSolidList"/>
    <dgm:cxn modelId="{5C11F3CC-72AC-4B49-934F-A292460AEC56}" type="presOf" srcId="{4B57C947-3E7F-4D85-9477-70B5F218F267}" destId="{6CBD330C-4A5F-4D1D-8DE5-755B067B8561}" srcOrd="0" destOrd="0" presId="urn:microsoft.com/office/officeart/2018/2/layout/IconVerticalSolidList"/>
    <dgm:cxn modelId="{99683416-256B-4409-A10A-44C625E5ADFC}" type="presParOf" srcId="{AD7B8E19-AD6A-465E-BF4C-B9FBAB54CB1F}" destId="{B75F242C-EA2A-4D70-829D-A1162F369078}" srcOrd="0" destOrd="0" presId="urn:microsoft.com/office/officeart/2018/2/layout/IconVerticalSolidList"/>
    <dgm:cxn modelId="{3933ABDD-40E8-43AC-9CC0-51E97785B8EF}" type="presParOf" srcId="{B75F242C-EA2A-4D70-829D-A1162F369078}" destId="{5902A81C-2C22-4D66-9431-D3B37DA866D2}" srcOrd="0" destOrd="0" presId="urn:microsoft.com/office/officeart/2018/2/layout/IconVerticalSolidList"/>
    <dgm:cxn modelId="{C4075BB4-A697-4961-8554-D560DE368AB8}" type="presParOf" srcId="{B75F242C-EA2A-4D70-829D-A1162F369078}" destId="{89B353F9-8FC5-4BFD-8436-E16902E94DE2}" srcOrd="1" destOrd="0" presId="urn:microsoft.com/office/officeart/2018/2/layout/IconVerticalSolidList"/>
    <dgm:cxn modelId="{95765B04-1FBB-4EC9-8F20-CEE2897A8C51}" type="presParOf" srcId="{B75F242C-EA2A-4D70-829D-A1162F369078}" destId="{8145AA9C-426B-4966-BDBE-9A46A130CEC7}" srcOrd="2" destOrd="0" presId="urn:microsoft.com/office/officeart/2018/2/layout/IconVerticalSolidList"/>
    <dgm:cxn modelId="{6B1EA044-C73F-4005-A42E-5FB7C56B0583}" type="presParOf" srcId="{B75F242C-EA2A-4D70-829D-A1162F369078}" destId="{6CBD330C-4A5F-4D1D-8DE5-755B067B8561}" srcOrd="3" destOrd="0" presId="urn:microsoft.com/office/officeart/2018/2/layout/IconVerticalSolidList"/>
    <dgm:cxn modelId="{FECC1BC7-0977-4B77-A472-7A93C4E1E8F4}" type="presParOf" srcId="{AD7B8E19-AD6A-465E-BF4C-B9FBAB54CB1F}" destId="{5F595033-6A4B-4765-BEEB-0FF9032541F1}" srcOrd="1" destOrd="0" presId="urn:microsoft.com/office/officeart/2018/2/layout/IconVerticalSolidList"/>
    <dgm:cxn modelId="{ED40EAE4-2394-4CC2-B5EC-12D4DDF7E6AA}" type="presParOf" srcId="{AD7B8E19-AD6A-465E-BF4C-B9FBAB54CB1F}" destId="{BBC6A3F6-4C08-41E6-B10E-9A82D4262A17}" srcOrd="2" destOrd="0" presId="urn:microsoft.com/office/officeart/2018/2/layout/IconVerticalSolidList"/>
    <dgm:cxn modelId="{87628A50-B788-44F6-8D86-BE252FF5463A}" type="presParOf" srcId="{BBC6A3F6-4C08-41E6-B10E-9A82D4262A17}" destId="{D10BFB60-797B-4840-A7FC-86755445CEA6}" srcOrd="0" destOrd="0" presId="urn:microsoft.com/office/officeart/2018/2/layout/IconVerticalSolidList"/>
    <dgm:cxn modelId="{82ACCCE3-013B-4B6E-80F3-F09C860047C5}" type="presParOf" srcId="{BBC6A3F6-4C08-41E6-B10E-9A82D4262A17}" destId="{D1F99F88-8EA8-4B05-92F6-5B4E8361D42A}" srcOrd="1" destOrd="0" presId="urn:microsoft.com/office/officeart/2018/2/layout/IconVerticalSolidList"/>
    <dgm:cxn modelId="{3B8E29C2-EEEE-49E9-80A4-3458B5649F92}" type="presParOf" srcId="{BBC6A3F6-4C08-41E6-B10E-9A82D4262A17}" destId="{1878DC72-78CA-4023-A33F-DB33474D0863}" srcOrd="2" destOrd="0" presId="urn:microsoft.com/office/officeart/2018/2/layout/IconVerticalSolidList"/>
    <dgm:cxn modelId="{631D81C4-5E04-4BC3-A782-C0995185D2AF}" type="presParOf" srcId="{BBC6A3F6-4C08-41E6-B10E-9A82D4262A17}" destId="{699367C3-BE73-49BE-A91D-F9266BDE65F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5277BB-0AEC-4AF1-95E6-2C024B5B0BDB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EE4488E-6DEA-4769-9ECF-6E25BBFB65C4}">
      <dgm:prSet/>
      <dgm:spPr/>
      <dgm:t>
        <a:bodyPr/>
        <a:lstStyle/>
        <a:p>
          <a:r>
            <a:rPr lang="pl-PL" b="1" i="0" baseline="0" dirty="0"/>
            <a:t>Komisja </a:t>
          </a:r>
          <a:r>
            <a:rPr lang="pl-PL" b="1" i="0" baseline="0" dirty="0" err="1"/>
            <a:t>Antymobbingowej</a:t>
          </a:r>
          <a:r>
            <a:rPr lang="pl-PL" b="0" i="0" baseline="0" dirty="0"/>
            <a:t> (jeśli ugoda została zawarta przed formalnym wszczęciem postępowania lub w jego trakcie – ugoda kończy pracę komisji).</a:t>
          </a:r>
          <a:endParaRPr lang="en-US" dirty="0"/>
        </a:p>
      </dgm:t>
    </dgm:pt>
    <dgm:pt modelId="{F670AEBF-D272-4229-BA4E-3AA908C5C437}" type="parTrans" cxnId="{84A73B2E-E2A5-4446-A8B5-CA31EAF48EB3}">
      <dgm:prSet/>
      <dgm:spPr/>
      <dgm:t>
        <a:bodyPr/>
        <a:lstStyle/>
        <a:p>
          <a:endParaRPr lang="en-US"/>
        </a:p>
      </dgm:t>
    </dgm:pt>
    <dgm:pt modelId="{213DD4E5-1BEF-46E3-B513-484E6C6289F5}" type="sibTrans" cxnId="{84A73B2E-E2A5-4446-A8B5-CA31EAF48EB3}">
      <dgm:prSet/>
      <dgm:spPr/>
      <dgm:t>
        <a:bodyPr/>
        <a:lstStyle/>
        <a:p>
          <a:endParaRPr lang="en-US"/>
        </a:p>
      </dgm:t>
    </dgm:pt>
    <dgm:pt modelId="{37208135-B8EA-4F60-AAAD-CD104434D9E1}">
      <dgm:prSet/>
      <dgm:spPr/>
      <dgm:t>
        <a:bodyPr/>
        <a:lstStyle/>
        <a:p>
          <a:r>
            <a:rPr lang="pl-PL" b="1" i="0" baseline="0" dirty="0"/>
            <a:t>Świadkowie</a:t>
          </a:r>
          <a:r>
            <a:rPr lang="pl-PL" b="0" i="0" baseline="0" dirty="0"/>
            <a:t> i inne osoby trzecie.</a:t>
          </a:r>
          <a:endParaRPr lang="en-US" dirty="0"/>
        </a:p>
      </dgm:t>
    </dgm:pt>
    <dgm:pt modelId="{BC53C644-D30B-4CDC-BB29-E3BCA1760BA8}" type="parTrans" cxnId="{14D70253-8D55-42E4-A0E0-C61FBE893887}">
      <dgm:prSet/>
      <dgm:spPr/>
      <dgm:t>
        <a:bodyPr/>
        <a:lstStyle/>
        <a:p>
          <a:endParaRPr lang="en-US"/>
        </a:p>
      </dgm:t>
    </dgm:pt>
    <dgm:pt modelId="{33373D8F-A963-4023-8B8E-2E37A749167F}" type="sibTrans" cxnId="{14D70253-8D55-42E4-A0E0-C61FBE893887}">
      <dgm:prSet/>
      <dgm:spPr/>
      <dgm:t>
        <a:bodyPr/>
        <a:lstStyle/>
        <a:p>
          <a:endParaRPr lang="en-US"/>
        </a:p>
      </dgm:t>
    </dgm:pt>
    <dgm:pt modelId="{9D0EAA37-4A6C-43A3-902F-12CE6B346704}">
      <dgm:prSet/>
      <dgm:spPr/>
      <dgm:t>
        <a:bodyPr/>
        <a:lstStyle/>
        <a:p>
          <a:r>
            <a:rPr lang="pl-PL" b="1" i="0" baseline="0" dirty="0"/>
            <a:t>Związki Zawodowe</a:t>
          </a:r>
          <a:r>
            <a:rPr lang="pl-PL" b="0" i="0" baseline="0" dirty="0"/>
            <a:t> (chyba że poszkodowany jest ich członkiem i wyrazi na to zgodę).</a:t>
          </a:r>
          <a:endParaRPr lang="en-US" dirty="0"/>
        </a:p>
      </dgm:t>
    </dgm:pt>
    <dgm:pt modelId="{38DE1345-20E4-45AD-8C3B-44EBDC151BB5}" type="parTrans" cxnId="{08C6BF6A-7F86-4F11-B7CF-0E8FC5D2F965}">
      <dgm:prSet/>
      <dgm:spPr/>
      <dgm:t>
        <a:bodyPr/>
        <a:lstStyle/>
        <a:p>
          <a:endParaRPr lang="en-US"/>
        </a:p>
      </dgm:t>
    </dgm:pt>
    <dgm:pt modelId="{3092E9D5-42D6-4E1C-B727-F62BCED1ED8B}" type="sibTrans" cxnId="{08C6BF6A-7F86-4F11-B7CF-0E8FC5D2F965}">
      <dgm:prSet/>
      <dgm:spPr/>
      <dgm:t>
        <a:bodyPr/>
        <a:lstStyle/>
        <a:p>
          <a:endParaRPr lang="en-US"/>
        </a:p>
      </dgm:t>
    </dgm:pt>
    <dgm:pt modelId="{927D28EA-A474-47DB-A35D-FB80DA787C0C}">
      <dgm:prSet/>
      <dgm:spPr/>
      <dgm:t>
        <a:bodyPr/>
        <a:lstStyle/>
        <a:p>
          <a:r>
            <a:rPr lang="pl-PL" b="1" i="0" baseline="0" dirty="0"/>
            <a:t>Opinia Publiczna</a:t>
          </a:r>
          <a:r>
            <a:rPr lang="pl-PL" b="0" i="0" baseline="0" dirty="0"/>
            <a:t> i inne jednostki uczelni, które nie są bezpośrednio zaangażowane w wykonanie jej postanowień.</a:t>
          </a:r>
          <a:endParaRPr lang="en-US" dirty="0"/>
        </a:p>
      </dgm:t>
    </dgm:pt>
    <dgm:pt modelId="{02DF62F1-38C5-43DD-BD6A-463BD99E0503}" type="parTrans" cxnId="{569AC74D-0110-4DFE-AE47-AA4B6D87CD8A}">
      <dgm:prSet/>
      <dgm:spPr/>
      <dgm:t>
        <a:bodyPr/>
        <a:lstStyle/>
        <a:p>
          <a:endParaRPr lang="en-US"/>
        </a:p>
      </dgm:t>
    </dgm:pt>
    <dgm:pt modelId="{BBD3D854-C7C7-4927-8792-AC59D9AF0CC7}" type="sibTrans" cxnId="{569AC74D-0110-4DFE-AE47-AA4B6D87CD8A}">
      <dgm:prSet/>
      <dgm:spPr/>
      <dgm:t>
        <a:bodyPr/>
        <a:lstStyle/>
        <a:p>
          <a:endParaRPr lang="en-US"/>
        </a:p>
      </dgm:t>
    </dgm:pt>
    <dgm:pt modelId="{4473E034-8EBF-45A8-9B1A-988C7C0F28E4}" type="pres">
      <dgm:prSet presAssocID="{F65277BB-0AEC-4AF1-95E6-2C024B5B0BDB}" presName="CompostProcess" presStyleCnt="0">
        <dgm:presLayoutVars>
          <dgm:dir/>
          <dgm:resizeHandles val="exact"/>
        </dgm:presLayoutVars>
      </dgm:prSet>
      <dgm:spPr/>
    </dgm:pt>
    <dgm:pt modelId="{3D0BAB2B-7079-4662-9423-BC9EB2A89A8D}" type="pres">
      <dgm:prSet presAssocID="{F65277BB-0AEC-4AF1-95E6-2C024B5B0BDB}" presName="arrow" presStyleLbl="bgShp" presStyleIdx="0" presStyleCnt="1"/>
      <dgm:spPr/>
    </dgm:pt>
    <dgm:pt modelId="{DACF727D-1997-44DC-A940-8AB683F0275B}" type="pres">
      <dgm:prSet presAssocID="{F65277BB-0AEC-4AF1-95E6-2C024B5B0BDB}" presName="linearProcess" presStyleCnt="0"/>
      <dgm:spPr/>
    </dgm:pt>
    <dgm:pt modelId="{AB8FB69C-E71B-4477-8261-F1B511FEE9C4}" type="pres">
      <dgm:prSet presAssocID="{3EE4488E-6DEA-4769-9ECF-6E25BBFB65C4}" presName="textNode" presStyleLbl="node1" presStyleIdx="0" presStyleCnt="4">
        <dgm:presLayoutVars>
          <dgm:bulletEnabled val="1"/>
        </dgm:presLayoutVars>
      </dgm:prSet>
      <dgm:spPr/>
    </dgm:pt>
    <dgm:pt modelId="{24E7376A-6B90-4DDF-BBAB-DEDE7DA9849A}" type="pres">
      <dgm:prSet presAssocID="{213DD4E5-1BEF-46E3-B513-484E6C6289F5}" presName="sibTrans" presStyleCnt="0"/>
      <dgm:spPr/>
    </dgm:pt>
    <dgm:pt modelId="{16144C97-83CF-4002-AE47-9F6838D6799B}" type="pres">
      <dgm:prSet presAssocID="{37208135-B8EA-4F60-AAAD-CD104434D9E1}" presName="textNode" presStyleLbl="node1" presStyleIdx="1" presStyleCnt="4">
        <dgm:presLayoutVars>
          <dgm:bulletEnabled val="1"/>
        </dgm:presLayoutVars>
      </dgm:prSet>
      <dgm:spPr/>
    </dgm:pt>
    <dgm:pt modelId="{5E6175BC-5F32-4915-A5B0-BE8038BC5C48}" type="pres">
      <dgm:prSet presAssocID="{33373D8F-A963-4023-8B8E-2E37A749167F}" presName="sibTrans" presStyleCnt="0"/>
      <dgm:spPr/>
    </dgm:pt>
    <dgm:pt modelId="{9BBCD42D-97A4-4754-8795-58DC98BB5816}" type="pres">
      <dgm:prSet presAssocID="{9D0EAA37-4A6C-43A3-902F-12CE6B346704}" presName="textNode" presStyleLbl="node1" presStyleIdx="2" presStyleCnt="4">
        <dgm:presLayoutVars>
          <dgm:bulletEnabled val="1"/>
        </dgm:presLayoutVars>
      </dgm:prSet>
      <dgm:spPr/>
    </dgm:pt>
    <dgm:pt modelId="{32B3A6E8-A8D7-4B74-A2D4-E09A83238460}" type="pres">
      <dgm:prSet presAssocID="{3092E9D5-42D6-4E1C-B727-F62BCED1ED8B}" presName="sibTrans" presStyleCnt="0"/>
      <dgm:spPr/>
    </dgm:pt>
    <dgm:pt modelId="{AED383D1-D3AF-4DD4-8FB4-77CA4007B906}" type="pres">
      <dgm:prSet presAssocID="{927D28EA-A474-47DB-A35D-FB80DA787C0C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185B181E-8FD0-4500-A05F-6667E7BCF4D5}" type="presOf" srcId="{F65277BB-0AEC-4AF1-95E6-2C024B5B0BDB}" destId="{4473E034-8EBF-45A8-9B1A-988C7C0F28E4}" srcOrd="0" destOrd="0" presId="urn:microsoft.com/office/officeart/2005/8/layout/hProcess9"/>
    <dgm:cxn modelId="{84A73B2E-E2A5-4446-A8B5-CA31EAF48EB3}" srcId="{F65277BB-0AEC-4AF1-95E6-2C024B5B0BDB}" destId="{3EE4488E-6DEA-4769-9ECF-6E25BBFB65C4}" srcOrd="0" destOrd="0" parTransId="{F670AEBF-D272-4229-BA4E-3AA908C5C437}" sibTransId="{213DD4E5-1BEF-46E3-B513-484E6C6289F5}"/>
    <dgm:cxn modelId="{08C6BF6A-7F86-4F11-B7CF-0E8FC5D2F965}" srcId="{F65277BB-0AEC-4AF1-95E6-2C024B5B0BDB}" destId="{9D0EAA37-4A6C-43A3-902F-12CE6B346704}" srcOrd="2" destOrd="0" parTransId="{38DE1345-20E4-45AD-8C3B-44EBDC151BB5}" sibTransId="{3092E9D5-42D6-4E1C-B727-F62BCED1ED8B}"/>
    <dgm:cxn modelId="{569AC74D-0110-4DFE-AE47-AA4B6D87CD8A}" srcId="{F65277BB-0AEC-4AF1-95E6-2C024B5B0BDB}" destId="{927D28EA-A474-47DB-A35D-FB80DA787C0C}" srcOrd="3" destOrd="0" parTransId="{02DF62F1-38C5-43DD-BD6A-463BD99E0503}" sibTransId="{BBD3D854-C7C7-4927-8792-AC59D9AF0CC7}"/>
    <dgm:cxn modelId="{14D70253-8D55-42E4-A0E0-C61FBE893887}" srcId="{F65277BB-0AEC-4AF1-95E6-2C024B5B0BDB}" destId="{37208135-B8EA-4F60-AAAD-CD104434D9E1}" srcOrd="1" destOrd="0" parTransId="{BC53C644-D30B-4CDC-BB29-E3BCA1760BA8}" sibTransId="{33373D8F-A963-4023-8B8E-2E37A749167F}"/>
    <dgm:cxn modelId="{1018F29C-30A0-4F46-BD57-78348608AB0D}" type="presOf" srcId="{3EE4488E-6DEA-4769-9ECF-6E25BBFB65C4}" destId="{AB8FB69C-E71B-4477-8261-F1B511FEE9C4}" srcOrd="0" destOrd="0" presId="urn:microsoft.com/office/officeart/2005/8/layout/hProcess9"/>
    <dgm:cxn modelId="{BCA42BAE-9077-4C69-B4ED-ADB3C7F38132}" type="presOf" srcId="{37208135-B8EA-4F60-AAAD-CD104434D9E1}" destId="{16144C97-83CF-4002-AE47-9F6838D6799B}" srcOrd="0" destOrd="0" presId="urn:microsoft.com/office/officeart/2005/8/layout/hProcess9"/>
    <dgm:cxn modelId="{AFE7A8BE-192C-40BB-9131-FF6DD429D220}" type="presOf" srcId="{9D0EAA37-4A6C-43A3-902F-12CE6B346704}" destId="{9BBCD42D-97A4-4754-8795-58DC98BB5816}" srcOrd="0" destOrd="0" presId="urn:microsoft.com/office/officeart/2005/8/layout/hProcess9"/>
    <dgm:cxn modelId="{780FE1F2-4AF7-4832-AE50-9EA6D2677D61}" type="presOf" srcId="{927D28EA-A474-47DB-A35D-FB80DA787C0C}" destId="{AED383D1-D3AF-4DD4-8FB4-77CA4007B906}" srcOrd="0" destOrd="0" presId="urn:microsoft.com/office/officeart/2005/8/layout/hProcess9"/>
    <dgm:cxn modelId="{FF4E5F55-AD9B-47B5-A507-8DB3BEA0D694}" type="presParOf" srcId="{4473E034-8EBF-45A8-9B1A-988C7C0F28E4}" destId="{3D0BAB2B-7079-4662-9423-BC9EB2A89A8D}" srcOrd="0" destOrd="0" presId="urn:microsoft.com/office/officeart/2005/8/layout/hProcess9"/>
    <dgm:cxn modelId="{10E8A07D-A7E0-4E3D-B4C5-6DDF702603CD}" type="presParOf" srcId="{4473E034-8EBF-45A8-9B1A-988C7C0F28E4}" destId="{DACF727D-1997-44DC-A940-8AB683F0275B}" srcOrd="1" destOrd="0" presId="urn:microsoft.com/office/officeart/2005/8/layout/hProcess9"/>
    <dgm:cxn modelId="{772AE086-87A3-41F5-BC69-EEB4DFB4F545}" type="presParOf" srcId="{DACF727D-1997-44DC-A940-8AB683F0275B}" destId="{AB8FB69C-E71B-4477-8261-F1B511FEE9C4}" srcOrd="0" destOrd="0" presId="urn:microsoft.com/office/officeart/2005/8/layout/hProcess9"/>
    <dgm:cxn modelId="{6FA8ECA4-38C1-4ED1-8028-A8627ECB2C82}" type="presParOf" srcId="{DACF727D-1997-44DC-A940-8AB683F0275B}" destId="{24E7376A-6B90-4DDF-BBAB-DEDE7DA9849A}" srcOrd="1" destOrd="0" presId="urn:microsoft.com/office/officeart/2005/8/layout/hProcess9"/>
    <dgm:cxn modelId="{6262EE07-7731-40B6-8863-0FEBF6A9FBB3}" type="presParOf" srcId="{DACF727D-1997-44DC-A940-8AB683F0275B}" destId="{16144C97-83CF-4002-AE47-9F6838D6799B}" srcOrd="2" destOrd="0" presId="urn:microsoft.com/office/officeart/2005/8/layout/hProcess9"/>
    <dgm:cxn modelId="{B3A8138D-6412-48F2-9998-8ECF97284A77}" type="presParOf" srcId="{DACF727D-1997-44DC-A940-8AB683F0275B}" destId="{5E6175BC-5F32-4915-A5B0-BE8038BC5C48}" srcOrd="3" destOrd="0" presId="urn:microsoft.com/office/officeart/2005/8/layout/hProcess9"/>
    <dgm:cxn modelId="{DF4E4F9A-8AF8-4C09-8179-2941B0C80FF6}" type="presParOf" srcId="{DACF727D-1997-44DC-A940-8AB683F0275B}" destId="{9BBCD42D-97A4-4754-8795-58DC98BB5816}" srcOrd="4" destOrd="0" presId="urn:microsoft.com/office/officeart/2005/8/layout/hProcess9"/>
    <dgm:cxn modelId="{E5079B2E-015F-4788-9B0E-65B7774A1D32}" type="presParOf" srcId="{DACF727D-1997-44DC-A940-8AB683F0275B}" destId="{32B3A6E8-A8D7-4B74-A2D4-E09A83238460}" srcOrd="5" destOrd="0" presId="urn:microsoft.com/office/officeart/2005/8/layout/hProcess9"/>
    <dgm:cxn modelId="{9F3140F5-9C6D-4419-AFB1-CD4193A4BBE6}" type="presParOf" srcId="{DACF727D-1997-44DC-A940-8AB683F0275B}" destId="{AED383D1-D3AF-4DD4-8FB4-77CA4007B90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046C068-4AA3-48DE-8F40-162D2FE9C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8D03A4-F701-497E-92C8-E2A89586B24A}">
      <dgm:prSet/>
      <dgm:spPr/>
      <dgm:t>
        <a:bodyPr/>
        <a:lstStyle/>
        <a:p>
          <a:r>
            <a:rPr lang="pl-PL" b="1" i="0" baseline="0" dirty="0"/>
            <a:t>Art. 320 </a:t>
          </a:r>
          <a:r>
            <a:rPr lang="pl-PL" b="1" i="0" baseline="0" dirty="0" err="1"/>
            <a:t>PSWiN</a:t>
          </a:r>
          <a:r>
            <a:rPr lang="pl-PL" b="1" i="0" baseline="0" dirty="0"/>
            <a:t>.</a:t>
          </a:r>
          <a:r>
            <a:rPr lang="pl-PL" b="0" i="0" baseline="0" dirty="0"/>
            <a:t> Nakazuje odpowiednie stosowanie Kodeksu postępowania karnego (KPK) w sprawach nieuregulowanych.</a:t>
          </a:r>
          <a:endParaRPr lang="en-US" dirty="0"/>
        </a:p>
      </dgm:t>
    </dgm:pt>
    <dgm:pt modelId="{978B00EB-A786-4B24-89E2-312F306798C2}" type="parTrans" cxnId="{FF242425-34E2-432A-8A1F-386891DE7C97}">
      <dgm:prSet/>
      <dgm:spPr/>
      <dgm:t>
        <a:bodyPr/>
        <a:lstStyle/>
        <a:p>
          <a:endParaRPr lang="en-US"/>
        </a:p>
      </dgm:t>
    </dgm:pt>
    <dgm:pt modelId="{942EF9D6-04EA-472A-A526-43719BAA8CBF}" type="sibTrans" cxnId="{FF242425-34E2-432A-8A1F-386891DE7C97}">
      <dgm:prSet/>
      <dgm:spPr/>
      <dgm:t>
        <a:bodyPr/>
        <a:lstStyle/>
        <a:p>
          <a:endParaRPr lang="en-US"/>
        </a:p>
      </dgm:t>
    </dgm:pt>
    <dgm:pt modelId="{1C8E1989-FB96-40D9-8980-CD7314FF0F0E}">
      <dgm:prSet/>
      <dgm:spPr/>
      <dgm:t>
        <a:bodyPr/>
        <a:lstStyle/>
        <a:p>
          <a:r>
            <a:rPr lang="pl-PL" b="1" i="0" baseline="0" dirty="0"/>
            <a:t>Art. 23a KPK.</a:t>
          </a:r>
          <a:r>
            <a:rPr lang="pl-PL" b="0" i="0" baseline="0" dirty="0"/>
            <a:t> To bezpośrednia podstawa do skierowania sprawy do mediacji.</a:t>
          </a:r>
          <a:endParaRPr lang="en-US" dirty="0"/>
        </a:p>
      </dgm:t>
    </dgm:pt>
    <dgm:pt modelId="{6D701DE1-F1B9-4206-BF78-2B59C2AD1F86}" type="parTrans" cxnId="{A14BFDC7-8F05-4945-878A-35045A8A014B}">
      <dgm:prSet/>
      <dgm:spPr/>
      <dgm:t>
        <a:bodyPr/>
        <a:lstStyle/>
        <a:p>
          <a:endParaRPr lang="en-US"/>
        </a:p>
      </dgm:t>
    </dgm:pt>
    <dgm:pt modelId="{1F822FF3-2CE7-48E7-8ABF-5900403D9B1C}" type="sibTrans" cxnId="{A14BFDC7-8F05-4945-878A-35045A8A014B}">
      <dgm:prSet/>
      <dgm:spPr/>
      <dgm:t>
        <a:bodyPr/>
        <a:lstStyle/>
        <a:p>
          <a:endParaRPr lang="en-US"/>
        </a:p>
      </dgm:t>
    </dgm:pt>
    <dgm:pt modelId="{B6179A86-DA55-4B78-BFF3-0EBF94C947F0}">
      <dgm:prSet/>
      <dgm:spPr/>
      <dgm:t>
        <a:bodyPr/>
        <a:lstStyle/>
        <a:p>
          <a:r>
            <a:rPr lang="pl-PL" b="1" i="0" baseline="0" dirty="0"/>
            <a:t>Wniosek.</a:t>
          </a:r>
          <a:r>
            <a:rPr lang="pl-PL" b="0" i="0" baseline="0" dirty="0"/>
            <a:t> Mediacja w sprawach studentów jest legalna, ale jej ramy prawne czerpiemy z procedury karnej, a nie z przepisów dotyczących nauczycieli akademickich.</a:t>
          </a:r>
          <a:endParaRPr lang="en-US" dirty="0"/>
        </a:p>
      </dgm:t>
    </dgm:pt>
    <dgm:pt modelId="{727A5CDD-A8A1-464D-A128-2405C7CFA2A3}" type="parTrans" cxnId="{03FBD68E-37D0-48F0-9306-B65DEF72AD9C}">
      <dgm:prSet/>
      <dgm:spPr/>
      <dgm:t>
        <a:bodyPr/>
        <a:lstStyle/>
        <a:p>
          <a:endParaRPr lang="en-US"/>
        </a:p>
      </dgm:t>
    </dgm:pt>
    <dgm:pt modelId="{4DCF82A2-798D-4125-83BA-41D1894A38F2}" type="sibTrans" cxnId="{03FBD68E-37D0-48F0-9306-B65DEF72AD9C}">
      <dgm:prSet/>
      <dgm:spPr/>
      <dgm:t>
        <a:bodyPr/>
        <a:lstStyle/>
        <a:p>
          <a:endParaRPr lang="en-US"/>
        </a:p>
      </dgm:t>
    </dgm:pt>
    <dgm:pt modelId="{C7ACBE40-4295-4955-AD4F-7221B58842AB}" type="pres">
      <dgm:prSet presAssocID="{9046C068-4AA3-48DE-8F40-162D2FE9C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B2AB603-5AA2-4464-B062-2EDA2D97957E}" type="pres">
      <dgm:prSet presAssocID="{2E8D03A4-F701-497E-92C8-E2A89586B24A}" presName="hierRoot1" presStyleCnt="0"/>
      <dgm:spPr/>
    </dgm:pt>
    <dgm:pt modelId="{082431CF-B03D-4F60-812A-7A10F227F196}" type="pres">
      <dgm:prSet presAssocID="{2E8D03A4-F701-497E-92C8-E2A89586B24A}" presName="composite" presStyleCnt="0"/>
      <dgm:spPr/>
    </dgm:pt>
    <dgm:pt modelId="{BC8989D5-560F-436B-AFE4-B5A79D82563C}" type="pres">
      <dgm:prSet presAssocID="{2E8D03A4-F701-497E-92C8-E2A89586B24A}" presName="background" presStyleLbl="node0" presStyleIdx="0" presStyleCnt="3"/>
      <dgm:spPr/>
    </dgm:pt>
    <dgm:pt modelId="{A8CB564B-99A0-4494-A6F9-E87281132DB1}" type="pres">
      <dgm:prSet presAssocID="{2E8D03A4-F701-497E-92C8-E2A89586B24A}" presName="text" presStyleLbl="fgAcc0" presStyleIdx="0" presStyleCnt="3">
        <dgm:presLayoutVars>
          <dgm:chPref val="3"/>
        </dgm:presLayoutVars>
      </dgm:prSet>
      <dgm:spPr/>
    </dgm:pt>
    <dgm:pt modelId="{00110B65-11B3-4BE9-A126-BCE779F2749C}" type="pres">
      <dgm:prSet presAssocID="{2E8D03A4-F701-497E-92C8-E2A89586B24A}" presName="hierChild2" presStyleCnt="0"/>
      <dgm:spPr/>
    </dgm:pt>
    <dgm:pt modelId="{E2600D45-3B6A-47B1-9AC3-F8EAB51519BD}" type="pres">
      <dgm:prSet presAssocID="{1C8E1989-FB96-40D9-8980-CD7314FF0F0E}" presName="hierRoot1" presStyleCnt="0"/>
      <dgm:spPr/>
    </dgm:pt>
    <dgm:pt modelId="{55060072-7624-4591-9DD4-3A32A2421B9D}" type="pres">
      <dgm:prSet presAssocID="{1C8E1989-FB96-40D9-8980-CD7314FF0F0E}" presName="composite" presStyleCnt="0"/>
      <dgm:spPr/>
    </dgm:pt>
    <dgm:pt modelId="{7D9ADCC3-A292-44B7-A7BA-5C8098EB0E07}" type="pres">
      <dgm:prSet presAssocID="{1C8E1989-FB96-40D9-8980-CD7314FF0F0E}" presName="background" presStyleLbl="node0" presStyleIdx="1" presStyleCnt="3"/>
      <dgm:spPr/>
    </dgm:pt>
    <dgm:pt modelId="{F25149D2-D3A4-491A-B1FD-EBF1AE610BAA}" type="pres">
      <dgm:prSet presAssocID="{1C8E1989-FB96-40D9-8980-CD7314FF0F0E}" presName="text" presStyleLbl="fgAcc0" presStyleIdx="1" presStyleCnt="3">
        <dgm:presLayoutVars>
          <dgm:chPref val="3"/>
        </dgm:presLayoutVars>
      </dgm:prSet>
      <dgm:spPr/>
    </dgm:pt>
    <dgm:pt modelId="{17042E33-AFCB-4039-8551-300DD18932C2}" type="pres">
      <dgm:prSet presAssocID="{1C8E1989-FB96-40D9-8980-CD7314FF0F0E}" presName="hierChild2" presStyleCnt="0"/>
      <dgm:spPr/>
    </dgm:pt>
    <dgm:pt modelId="{7FD3F2F4-1259-4C75-898D-ADF685F57221}" type="pres">
      <dgm:prSet presAssocID="{B6179A86-DA55-4B78-BFF3-0EBF94C947F0}" presName="hierRoot1" presStyleCnt="0"/>
      <dgm:spPr/>
    </dgm:pt>
    <dgm:pt modelId="{8F959547-E6F9-47CC-B3AC-FC3948B175BD}" type="pres">
      <dgm:prSet presAssocID="{B6179A86-DA55-4B78-BFF3-0EBF94C947F0}" presName="composite" presStyleCnt="0"/>
      <dgm:spPr/>
    </dgm:pt>
    <dgm:pt modelId="{A756571D-677E-4120-89E8-797EB44F78A8}" type="pres">
      <dgm:prSet presAssocID="{B6179A86-DA55-4B78-BFF3-0EBF94C947F0}" presName="background" presStyleLbl="node0" presStyleIdx="2" presStyleCnt="3"/>
      <dgm:spPr/>
    </dgm:pt>
    <dgm:pt modelId="{B479FFBB-2D69-42D0-98E7-3CE29C497805}" type="pres">
      <dgm:prSet presAssocID="{B6179A86-DA55-4B78-BFF3-0EBF94C947F0}" presName="text" presStyleLbl="fgAcc0" presStyleIdx="2" presStyleCnt="3">
        <dgm:presLayoutVars>
          <dgm:chPref val="3"/>
        </dgm:presLayoutVars>
      </dgm:prSet>
      <dgm:spPr/>
    </dgm:pt>
    <dgm:pt modelId="{E1163DF7-A2E1-4B48-9717-2109915418B8}" type="pres">
      <dgm:prSet presAssocID="{B6179A86-DA55-4B78-BFF3-0EBF94C947F0}" presName="hierChild2" presStyleCnt="0"/>
      <dgm:spPr/>
    </dgm:pt>
  </dgm:ptLst>
  <dgm:cxnLst>
    <dgm:cxn modelId="{FF242425-34E2-432A-8A1F-386891DE7C97}" srcId="{9046C068-4AA3-48DE-8F40-162D2FE9C5D8}" destId="{2E8D03A4-F701-497E-92C8-E2A89586B24A}" srcOrd="0" destOrd="0" parTransId="{978B00EB-A786-4B24-89E2-312F306798C2}" sibTransId="{942EF9D6-04EA-472A-A526-43719BAA8CBF}"/>
    <dgm:cxn modelId="{C000624B-D202-4C67-84A1-DFDC323EB97A}" type="presOf" srcId="{2E8D03A4-F701-497E-92C8-E2A89586B24A}" destId="{A8CB564B-99A0-4494-A6F9-E87281132DB1}" srcOrd="0" destOrd="0" presId="urn:microsoft.com/office/officeart/2005/8/layout/hierarchy1"/>
    <dgm:cxn modelId="{F8CEDE51-B5E0-451F-BCBB-C4140E124DC1}" type="presOf" srcId="{B6179A86-DA55-4B78-BFF3-0EBF94C947F0}" destId="{B479FFBB-2D69-42D0-98E7-3CE29C497805}" srcOrd="0" destOrd="0" presId="urn:microsoft.com/office/officeart/2005/8/layout/hierarchy1"/>
    <dgm:cxn modelId="{03FBD68E-37D0-48F0-9306-B65DEF72AD9C}" srcId="{9046C068-4AA3-48DE-8F40-162D2FE9C5D8}" destId="{B6179A86-DA55-4B78-BFF3-0EBF94C947F0}" srcOrd="2" destOrd="0" parTransId="{727A5CDD-A8A1-464D-A128-2405C7CFA2A3}" sibTransId="{4DCF82A2-798D-4125-83BA-41D1894A38F2}"/>
    <dgm:cxn modelId="{CED6A2BE-E95F-443A-B0F9-798070154CC9}" type="presOf" srcId="{1C8E1989-FB96-40D9-8980-CD7314FF0F0E}" destId="{F25149D2-D3A4-491A-B1FD-EBF1AE610BAA}" srcOrd="0" destOrd="0" presId="urn:microsoft.com/office/officeart/2005/8/layout/hierarchy1"/>
    <dgm:cxn modelId="{A14BFDC7-8F05-4945-878A-35045A8A014B}" srcId="{9046C068-4AA3-48DE-8F40-162D2FE9C5D8}" destId="{1C8E1989-FB96-40D9-8980-CD7314FF0F0E}" srcOrd="1" destOrd="0" parTransId="{6D701DE1-F1B9-4206-BF78-2B59C2AD1F86}" sibTransId="{1F822FF3-2CE7-48E7-8ABF-5900403D9B1C}"/>
    <dgm:cxn modelId="{0CDE09E8-3AB1-4DB0-B0C7-052C0F3F6102}" type="presOf" srcId="{9046C068-4AA3-48DE-8F40-162D2FE9C5D8}" destId="{C7ACBE40-4295-4955-AD4F-7221B58842AB}" srcOrd="0" destOrd="0" presId="urn:microsoft.com/office/officeart/2005/8/layout/hierarchy1"/>
    <dgm:cxn modelId="{4B26F1C6-78AE-4958-89DE-FD4D89834F8D}" type="presParOf" srcId="{C7ACBE40-4295-4955-AD4F-7221B58842AB}" destId="{0B2AB603-5AA2-4464-B062-2EDA2D97957E}" srcOrd="0" destOrd="0" presId="urn:microsoft.com/office/officeart/2005/8/layout/hierarchy1"/>
    <dgm:cxn modelId="{444B45E2-F21A-4F2D-A0BF-C875E819A6E4}" type="presParOf" srcId="{0B2AB603-5AA2-4464-B062-2EDA2D97957E}" destId="{082431CF-B03D-4F60-812A-7A10F227F196}" srcOrd="0" destOrd="0" presId="urn:microsoft.com/office/officeart/2005/8/layout/hierarchy1"/>
    <dgm:cxn modelId="{F60436A9-8734-4676-9004-DEFA5534A94E}" type="presParOf" srcId="{082431CF-B03D-4F60-812A-7A10F227F196}" destId="{BC8989D5-560F-436B-AFE4-B5A79D82563C}" srcOrd="0" destOrd="0" presId="urn:microsoft.com/office/officeart/2005/8/layout/hierarchy1"/>
    <dgm:cxn modelId="{6B7B0795-505D-41F2-9AD5-D98F933FFDF2}" type="presParOf" srcId="{082431CF-B03D-4F60-812A-7A10F227F196}" destId="{A8CB564B-99A0-4494-A6F9-E87281132DB1}" srcOrd="1" destOrd="0" presId="urn:microsoft.com/office/officeart/2005/8/layout/hierarchy1"/>
    <dgm:cxn modelId="{164F16CA-CCD7-442E-A432-D01D668D9564}" type="presParOf" srcId="{0B2AB603-5AA2-4464-B062-2EDA2D97957E}" destId="{00110B65-11B3-4BE9-A126-BCE779F2749C}" srcOrd="1" destOrd="0" presId="urn:microsoft.com/office/officeart/2005/8/layout/hierarchy1"/>
    <dgm:cxn modelId="{818454D9-E07B-4214-B516-740BA4B2A2FC}" type="presParOf" srcId="{C7ACBE40-4295-4955-AD4F-7221B58842AB}" destId="{E2600D45-3B6A-47B1-9AC3-F8EAB51519BD}" srcOrd="1" destOrd="0" presId="urn:microsoft.com/office/officeart/2005/8/layout/hierarchy1"/>
    <dgm:cxn modelId="{E338528B-73A8-4107-8119-0FCAE0F369C7}" type="presParOf" srcId="{E2600D45-3B6A-47B1-9AC3-F8EAB51519BD}" destId="{55060072-7624-4591-9DD4-3A32A2421B9D}" srcOrd="0" destOrd="0" presId="urn:microsoft.com/office/officeart/2005/8/layout/hierarchy1"/>
    <dgm:cxn modelId="{0B874BF8-B660-4D60-ACAC-2CB30BACE31A}" type="presParOf" srcId="{55060072-7624-4591-9DD4-3A32A2421B9D}" destId="{7D9ADCC3-A292-44B7-A7BA-5C8098EB0E07}" srcOrd="0" destOrd="0" presId="urn:microsoft.com/office/officeart/2005/8/layout/hierarchy1"/>
    <dgm:cxn modelId="{CEFCA4FF-AEB5-46EA-9606-E7EA284EFF73}" type="presParOf" srcId="{55060072-7624-4591-9DD4-3A32A2421B9D}" destId="{F25149D2-D3A4-491A-B1FD-EBF1AE610BAA}" srcOrd="1" destOrd="0" presId="urn:microsoft.com/office/officeart/2005/8/layout/hierarchy1"/>
    <dgm:cxn modelId="{8BC68B35-B4CF-4983-BCC1-69A92A2AA998}" type="presParOf" srcId="{E2600D45-3B6A-47B1-9AC3-F8EAB51519BD}" destId="{17042E33-AFCB-4039-8551-300DD18932C2}" srcOrd="1" destOrd="0" presId="urn:microsoft.com/office/officeart/2005/8/layout/hierarchy1"/>
    <dgm:cxn modelId="{2201BC2F-F58A-471F-BEF2-F92C10E18E71}" type="presParOf" srcId="{C7ACBE40-4295-4955-AD4F-7221B58842AB}" destId="{7FD3F2F4-1259-4C75-898D-ADF685F57221}" srcOrd="2" destOrd="0" presId="urn:microsoft.com/office/officeart/2005/8/layout/hierarchy1"/>
    <dgm:cxn modelId="{DF97973E-5698-479B-BC69-62EB5A29B5CA}" type="presParOf" srcId="{7FD3F2F4-1259-4C75-898D-ADF685F57221}" destId="{8F959547-E6F9-47CC-B3AC-FC3948B175BD}" srcOrd="0" destOrd="0" presId="urn:microsoft.com/office/officeart/2005/8/layout/hierarchy1"/>
    <dgm:cxn modelId="{1AF173D3-2F9C-4A0C-81E8-36FDCE42DA5A}" type="presParOf" srcId="{8F959547-E6F9-47CC-B3AC-FC3948B175BD}" destId="{A756571D-677E-4120-89E8-797EB44F78A8}" srcOrd="0" destOrd="0" presId="urn:microsoft.com/office/officeart/2005/8/layout/hierarchy1"/>
    <dgm:cxn modelId="{576D9E49-C399-48B1-A1C6-44649D25AEB3}" type="presParOf" srcId="{8F959547-E6F9-47CC-B3AC-FC3948B175BD}" destId="{B479FFBB-2D69-42D0-98E7-3CE29C497805}" srcOrd="1" destOrd="0" presId="urn:microsoft.com/office/officeart/2005/8/layout/hierarchy1"/>
    <dgm:cxn modelId="{2C6B20FE-4675-4933-A497-31A856936803}" type="presParOf" srcId="{7FD3F2F4-1259-4C75-898D-ADF685F57221}" destId="{E1163DF7-A2E1-4B48-9717-2109915418B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C3EC7C-B107-45A3-B9C3-DA70AC0A05E0}">
      <dsp:nvSpPr>
        <dsp:cNvPr id="0" name=""/>
        <dsp:cNvSpPr/>
      </dsp:nvSpPr>
      <dsp:spPr>
        <a:xfrm>
          <a:off x="1147" y="536200"/>
          <a:ext cx="4029452" cy="25587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49990-0F1A-4702-B119-5C613EDC1E39}">
      <dsp:nvSpPr>
        <dsp:cNvPr id="0" name=""/>
        <dsp:cNvSpPr/>
      </dsp:nvSpPr>
      <dsp:spPr>
        <a:xfrm>
          <a:off x="448864" y="961531"/>
          <a:ext cx="4029452" cy="2558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/>
            <a:t>Spór: nie ma  charakteru stałego a różnice są możliwe do wyjaśnienia i wypracowania konsensusu</a:t>
          </a:r>
          <a:endParaRPr lang="en-US" sz="2600" kern="1200"/>
        </a:p>
      </dsp:txBody>
      <dsp:txXfrm>
        <a:off x="523806" y="1036473"/>
        <a:ext cx="3879568" cy="2408818"/>
      </dsp:txXfrm>
    </dsp:sp>
    <dsp:sp modelId="{24730D13-77E5-42B2-A2D3-F4E94613A9BD}">
      <dsp:nvSpPr>
        <dsp:cNvPr id="0" name=""/>
        <dsp:cNvSpPr/>
      </dsp:nvSpPr>
      <dsp:spPr>
        <a:xfrm>
          <a:off x="4926034" y="536200"/>
          <a:ext cx="4029452" cy="25587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3FE8E6-7E94-4B18-A151-0D4A7785A8AD}">
      <dsp:nvSpPr>
        <dsp:cNvPr id="0" name=""/>
        <dsp:cNvSpPr/>
      </dsp:nvSpPr>
      <dsp:spPr>
        <a:xfrm>
          <a:off x="5373751" y="961531"/>
          <a:ext cx="4029452" cy="2558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/>
            <a:t>Konflikt: </a:t>
          </a:r>
          <a:r>
            <a:rPr lang="pl-PL" sz="2600" b="0" i="0" kern="1200"/>
            <a:t>stan lub działanie antagonistyczne (np. sprzeczne idee, interesy lub osoby</a:t>
          </a:r>
          <a:endParaRPr lang="en-US" sz="2600" kern="1200"/>
        </a:p>
      </dsp:txBody>
      <dsp:txXfrm>
        <a:off x="5448693" y="1036473"/>
        <a:ext cx="3879568" cy="24088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BCAF3C-E5CE-42B6-A7D9-5984E1575290}">
      <dsp:nvSpPr>
        <dsp:cNvPr id="0" name=""/>
        <dsp:cNvSpPr/>
      </dsp:nvSpPr>
      <dsp:spPr>
        <a:xfrm>
          <a:off x="0" y="0"/>
          <a:ext cx="649605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7C0633-6002-489F-BCD2-707A487770B4}">
      <dsp:nvSpPr>
        <dsp:cNvPr id="0" name=""/>
        <dsp:cNvSpPr/>
      </dsp:nvSpPr>
      <dsp:spPr>
        <a:xfrm>
          <a:off x="0" y="0"/>
          <a:ext cx="649605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Student ------ student  ( horyzontalny)</a:t>
          </a:r>
          <a:endParaRPr lang="en-US" sz="1800" kern="1200"/>
        </a:p>
      </dsp:txBody>
      <dsp:txXfrm>
        <a:off x="0" y="0"/>
        <a:ext cx="6496050" cy="1143000"/>
      </dsp:txXfrm>
    </dsp:sp>
    <dsp:sp modelId="{F006226F-1633-42CD-8858-531F7B4E131A}">
      <dsp:nvSpPr>
        <dsp:cNvPr id="0" name=""/>
        <dsp:cNvSpPr/>
      </dsp:nvSpPr>
      <dsp:spPr>
        <a:xfrm>
          <a:off x="0" y="1143000"/>
          <a:ext cx="6496050" cy="0"/>
        </a:xfrm>
        <a:prstGeom prst="line">
          <a:avLst/>
        </a:prstGeom>
        <a:gradFill rotWithShape="0">
          <a:gsLst>
            <a:gs pos="0">
              <a:schemeClr val="accent2">
                <a:hueOff val="451605"/>
                <a:satOff val="-2211"/>
                <a:lumOff val="1242"/>
                <a:alphaOff val="0"/>
                <a:tint val="98000"/>
                <a:lumMod val="114000"/>
              </a:schemeClr>
            </a:gs>
            <a:gs pos="100000">
              <a:schemeClr val="accent2">
                <a:hueOff val="451605"/>
                <a:satOff val="-2211"/>
                <a:lumOff val="1242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451605"/>
              <a:satOff val="-2211"/>
              <a:lumOff val="1242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8CFCBC-FC31-48FD-BAF2-888E2C1B6D00}">
      <dsp:nvSpPr>
        <dsp:cNvPr id="0" name=""/>
        <dsp:cNvSpPr/>
      </dsp:nvSpPr>
      <dsp:spPr>
        <a:xfrm>
          <a:off x="0" y="1143000"/>
          <a:ext cx="649605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Student------pracownik ( badawczy, badawczo-dydaktyczny, administracyjny) (wertykalny)</a:t>
          </a:r>
          <a:endParaRPr lang="en-US" sz="1800" kern="1200"/>
        </a:p>
      </dsp:txBody>
      <dsp:txXfrm>
        <a:off x="0" y="1143000"/>
        <a:ext cx="6496050" cy="1143000"/>
      </dsp:txXfrm>
    </dsp:sp>
    <dsp:sp modelId="{DBBB66EC-AD50-4042-B75B-9E80FF58C67C}">
      <dsp:nvSpPr>
        <dsp:cNvPr id="0" name=""/>
        <dsp:cNvSpPr/>
      </dsp:nvSpPr>
      <dsp:spPr>
        <a:xfrm>
          <a:off x="0" y="2286000"/>
          <a:ext cx="6496050" cy="0"/>
        </a:xfrm>
        <a:prstGeom prst="line">
          <a:avLst/>
        </a:prstGeom>
        <a:gradFill rotWithShape="0">
          <a:gsLst>
            <a:gs pos="0">
              <a:schemeClr val="accent2">
                <a:hueOff val="903209"/>
                <a:satOff val="-4421"/>
                <a:lumOff val="2483"/>
                <a:alphaOff val="0"/>
                <a:tint val="98000"/>
                <a:lumMod val="114000"/>
              </a:schemeClr>
            </a:gs>
            <a:gs pos="100000">
              <a:schemeClr val="accent2">
                <a:hueOff val="903209"/>
                <a:satOff val="-4421"/>
                <a:lumOff val="2483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903209"/>
              <a:satOff val="-4421"/>
              <a:lumOff val="2483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FC871F-DCD4-489F-B10E-55D1DA3AE750}">
      <dsp:nvSpPr>
        <dsp:cNvPr id="0" name=""/>
        <dsp:cNvSpPr/>
      </dsp:nvSpPr>
      <dsp:spPr>
        <a:xfrm>
          <a:off x="0" y="2286000"/>
          <a:ext cx="649605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Pracownik ( badawczy, badawczo-dydaktyczny, administracyjny)----- Pracownik ( badawczy, badawczo-dydaktyczny, administracyjny) (horyzontalny)</a:t>
          </a:r>
          <a:endParaRPr lang="en-US" sz="1800" kern="1200"/>
        </a:p>
      </dsp:txBody>
      <dsp:txXfrm>
        <a:off x="0" y="2286000"/>
        <a:ext cx="6496050" cy="1143000"/>
      </dsp:txXfrm>
    </dsp:sp>
    <dsp:sp modelId="{681A95AE-7C33-4041-BEBB-FDE4297F1C99}">
      <dsp:nvSpPr>
        <dsp:cNvPr id="0" name=""/>
        <dsp:cNvSpPr/>
      </dsp:nvSpPr>
      <dsp:spPr>
        <a:xfrm>
          <a:off x="0" y="3429000"/>
          <a:ext cx="6496050" cy="0"/>
        </a:xfrm>
        <a:prstGeom prst="line">
          <a:avLst/>
        </a:prstGeom>
        <a:gradFill rotWithShape="0">
          <a:gsLst>
            <a:gs pos="0">
              <a:schemeClr val="accent2">
                <a:hueOff val="1354814"/>
                <a:satOff val="-6632"/>
                <a:lumOff val="3725"/>
                <a:alphaOff val="0"/>
                <a:tint val="98000"/>
                <a:lumMod val="114000"/>
              </a:schemeClr>
            </a:gs>
            <a:gs pos="100000">
              <a:schemeClr val="accent2">
                <a:hueOff val="1354814"/>
                <a:satOff val="-6632"/>
                <a:lumOff val="3725"/>
                <a:alphaOff val="0"/>
                <a:shade val="90000"/>
                <a:lumMod val="8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1354814"/>
              <a:satOff val="-6632"/>
              <a:lumOff val="372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85DC1E-64E6-41FC-8F9A-5E6ED644C68C}">
      <dsp:nvSpPr>
        <dsp:cNvPr id="0" name=""/>
        <dsp:cNvSpPr/>
      </dsp:nvSpPr>
      <dsp:spPr>
        <a:xfrm>
          <a:off x="0" y="3429000"/>
          <a:ext cx="649605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Student/ pracownik ---------- organ/osoba pełniąca funkcję kierowniczą (wertyklany)</a:t>
          </a:r>
          <a:endParaRPr lang="en-US" sz="1800" kern="1200"/>
        </a:p>
      </dsp:txBody>
      <dsp:txXfrm>
        <a:off x="0" y="3429000"/>
        <a:ext cx="6496050" cy="1143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39DF4-76B9-43E6-8DE6-6031B1207445}">
      <dsp:nvSpPr>
        <dsp:cNvPr id="0" name=""/>
        <dsp:cNvSpPr/>
      </dsp:nvSpPr>
      <dsp:spPr>
        <a:xfrm>
          <a:off x="1147" y="536200"/>
          <a:ext cx="4029452" cy="25587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310F2A-DDBF-4CD9-ADA6-A60F1F0B4B80}">
      <dsp:nvSpPr>
        <dsp:cNvPr id="0" name=""/>
        <dsp:cNvSpPr/>
      </dsp:nvSpPr>
      <dsp:spPr>
        <a:xfrm>
          <a:off x="448864" y="961531"/>
          <a:ext cx="4029452" cy="2558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i="0" kern="1200" baseline="0" dirty="0"/>
            <a:t>Identyfikacja potrzeb.</a:t>
          </a:r>
          <a:r>
            <a:rPr lang="pl-PL" sz="1700" b="0" i="0" kern="1200" baseline="0" dirty="0"/>
            <a:t> Pomaga stronom wyjść poza stanowiska (</a:t>
          </a:r>
          <a:r>
            <a:rPr lang="pl-PL" sz="1700" b="0" i="1" kern="1200" baseline="0" dirty="0"/>
            <a:t>"chcę, żeby był zwolniony"</a:t>
          </a:r>
          <a:r>
            <a:rPr lang="pl-PL" sz="1700" b="0" i="0" kern="1200" baseline="0" dirty="0"/>
            <a:t>) i </a:t>
          </a:r>
          <a:r>
            <a:rPr lang="pl-PL" sz="1700" b="1" i="0" kern="1200" baseline="0" dirty="0"/>
            <a:t>zidentyfikować prawdziwe interesy i potrzeby</a:t>
          </a:r>
          <a:r>
            <a:rPr lang="pl-PL" sz="1700" b="0" i="0" kern="1200" baseline="0" dirty="0"/>
            <a:t> (</a:t>
          </a:r>
          <a:r>
            <a:rPr lang="pl-PL" sz="1700" b="0" i="1" kern="1200" baseline="0" dirty="0"/>
            <a:t>"chcę, żeby nasza jednostka była bezpieczna i pracowała bez stresu"</a:t>
          </a:r>
          <a:r>
            <a:rPr lang="pl-PL" sz="1700" b="0" i="0" kern="1200" baseline="0" dirty="0"/>
            <a:t>).</a:t>
          </a:r>
          <a:endParaRPr lang="en-US" sz="1700" kern="1200" dirty="0"/>
        </a:p>
      </dsp:txBody>
      <dsp:txXfrm>
        <a:off x="523806" y="1036473"/>
        <a:ext cx="3879568" cy="2408818"/>
      </dsp:txXfrm>
    </dsp:sp>
    <dsp:sp modelId="{EA54AF9D-3DDC-4695-BCF9-E91104FFF670}">
      <dsp:nvSpPr>
        <dsp:cNvPr id="0" name=""/>
        <dsp:cNvSpPr/>
      </dsp:nvSpPr>
      <dsp:spPr>
        <a:xfrm>
          <a:off x="4926034" y="536200"/>
          <a:ext cx="4029452" cy="25587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DE1D8E-8DE6-4F9C-AE87-92026E4A66C3}">
      <dsp:nvSpPr>
        <dsp:cNvPr id="0" name=""/>
        <dsp:cNvSpPr/>
      </dsp:nvSpPr>
      <dsp:spPr>
        <a:xfrm>
          <a:off x="5373751" y="961531"/>
          <a:ext cx="4029452" cy="2558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i="0" kern="1200" baseline="0" dirty="0"/>
            <a:t>Generowanie opcji.</a:t>
          </a:r>
          <a:r>
            <a:rPr lang="pl-PL" sz="1700" b="0" i="0" kern="1200" baseline="0" dirty="0"/>
            <a:t> Wspiera strony w </a:t>
          </a:r>
          <a:r>
            <a:rPr lang="pl-PL" sz="1700" b="1" i="0" kern="1200" baseline="0" dirty="0"/>
            <a:t>generowaniu kreatywnych i wzajemnie satysfakcjonujących opcji</a:t>
          </a:r>
          <a:r>
            <a:rPr lang="pl-PL" sz="1700" b="0" i="0" kern="1200" baseline="0" dirty="0"/>
            <a:t> rozwiązania sporu, które są dostosowane do specyfiki środowiska akademickiego (np. zmiana zasad współpracy, ustalenie harmonogramu, zmiana recenzenta).</a:t>
          </a:r>
          <a:endParaRPr lang="en-US" sz="1700" kern="1200" dirty="0"/>
        </a:p>
      </dsp:txBody>
      <dsp:txXfrm>
        <a:off x="5448693" y="1036473"/>
        <a:ext cx="3879568" cy="24088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2A81C-2C22-4D66-9431-D3B37DA866D2}">
      <dsp:nvSpPr>
        <dsp:cNvPr id="0" name=""/>
        <dsp:cNvSpPr/>
      </dsp:nvSpPr>
      <dsp:spPr>
        <a:xfrm>
          <a:off x="0" y="659170"/>
          <a:ext cx="9404352" cy="121693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B353F9-8FC5-4BFD-8436-E16902E94DE2}">
      <dsp:nvSpPr>
        <dsp:cNvPr id="0" name=""/>
        <dsp:cNvSpPr/>
      </dsp:nvSpPr>
      <dsp:spPr>
        <a:xfrm>
          <a:off x="368121" y="932979"/>
          <a:ext cx="669311" cy="6693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BD330C-4A5F-4D1D-8DE5-755B067B8561}">
      <dsp:nvSpPr>
        <dsp:cNvPr id="0" name=""/>
        <dsp:cNvSpPr/>
      </dsp:nvSpPr>
      <dsp:spPr>
        <a:xfrm>
          <a:off x="1405554" y="659170"/>
          <a:ext cx="7998797" cy="1216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92" tIns="128792" rIns="128792" bIns="128792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i="0" kern="1200" baseline="0" dirty="0"/>
            <a:t>Koordynator/Pełnomocnik ds. </a:t>
          </a:r>
          <a:r>
            <a:rPr lang="pl-PL" sz="1700" b="1" i="0" kern="1200" baseline="0" dirty="0" err="1"/>
            <a:t>Mobbing</a:t>
          </a:r>
          <a:r>
            <a:rPr lang="pl-PL" sz="1700" b="1" i="0" kern="1200" baseline="0" dirty="0"/>
            <a:t> i Dyskryminacji.</a:t>
          </a:r>
          <a:r>
            <a:rPr lang="pl-PL" sz="1700" b="0" i="0" kern="1200" baseline="0" dirty="0"/>
            <a:t> Przechowuje kopię ugody w </a:t>
          </a:r>
          <a:r>
            <a:rPr lang="pl-PL" sz="1700" b="1" i="0" kern="1200" baseline="0" dirty="0"/>
            <a:t>aktach postępowania wyjaśniającego</a:t>
          </a:r>
          <a:r>
            <a:rPr lang="pl-PL" sz="1700" b="0" i="0" kern="1200" baseline="0" dirty="0"/>
            <a:t> (lub mediacyjnego). Jest to niezbędne do monitorowania, czy warunki ugody są przestrzegane oraz dla celów dokumentacyjnych uczelni.</a:t>
          </a:r>
          <a:endParaRPr lang="en-US" sz="1700" kern="1200" dirty="0"/>
        </a:p>
      </dsp:txBody>
      <dsp:txXfrm>
        <a:off x="1405554" y="659170"/>
        <a:ext cx="7998797" cy="1216930"/>
      </dsp:txXfrm>
    </dsp:sp>
    <dsp:sp modelId="{D10BFB60-797B-4840-A7FC-86755445CEA6}">
      <dsp:nvSpPr>
        <dsp:cNvPr id="0" name=""/>
        <dsp:cNvSpPr/>
      </dsp:nvSpPr>
      <dsp:spPr>
        <a:xfrm>
          <a:off x="0" y="2180333"/>
          <a:ext cx="9404352" cy="121693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F99F88-8EA8-4B05-92F6-5B4E8361D42A}">
      <dsp:nvSpPr>
        <dsp:cNvPr id="0" name=""/>
        <dsp:cNvSpPr/>
      </dsp:nvSpPr>
      <dsp:spPr>
        <a:xfrm>
          <a:off x="368121" y="2454142"/>
          <a:ext cx="669311" cy="6693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9367C3-BE73-49BE-A91D-F9266BDE65F1}">
      <dsp:nvSpPr>
        <dsp:cNvPr id="0" name=""/>
        <dsp:cNvSpPr/>
      </dsp:nvSpPr>
      <dsp:spPr>
        <a:xfrm>
          <a:off x="1405554" y="2180333"/>
          <a:ext cx="7998797" cy="1216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92" tIns="128792" rIns="128792" bIns="128792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i="0" kern="1200" baseline="0" dirty="0"/>
            <a:t>Dział Prawny/HR.</a:t>
          </a:r>
          <a:r>
            <a:rPr lang="pl-PL" sz="1700" b="0" i="0" kern="1200" baseline="0" dirty="0"/>
            <a:t> Może otrzymać kopię, jeśli ugoda zawiera </a:t>
          </a:r>
          <a:r>
            <a:rPr lang="pl-PL" sz="1700" b="1" i="0" kern="1200" baseline="0" dirty="0"/>
            <a:t>zobowiązania majątkowe</a:t>
          </a:r>
          <a:r>
            <a:rPr lang="pl-PL" sz="1700" b="0" i="0" kern="1200" baseline="0" dirty="0"/>
            <a:t> (np. wypłatę odszkodowania) lub </a:t>
          </a:r>
          <a:r>
            <a:rPr lang="pl-PL" sz="1700" b="1" i="0" kern="1200" baseline="0" dirty="0"/>
            <a:t>zmianę warunków zatrudnienia/pracy</a:t>
          </a:r>
          <a:r>
            <a:rPr lang="pl-PL" sz="1700" b="0" i="0" kern="1200" baseline="0" dirty="0"/>
            <a:t>.</a:t>
          </a:r>
          <a:endParaRPr lang="en-US" sz="1700" kern="1200" dirty="0"/>
        </a:p>
      </dsp:txBody>
      <dsp:txXfrm>
        <a:off x="1405554" y="2180333"/>
        <a:ext cx="7998797" cy="12169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0BAB2B-7079-4662-9423-BC9EB2A89A8D}">
      <dsp:nvSpPr>
        <dsp:cNvPr id="0" name=""/>
        <dsp:cNvSpPr/>
      </dsp:nvSpPr>
      <dsp:spPr>
        <a:xfrm>
          <a:off x="705326" y="0"/>
          <a:ext cx="7993699" cy="457454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8FB69C-E71B-4477-8261-F1B511FEE9C4}">
      <dsp:nvSpPr>
        <dsp:cNvPr id="0" name=""/>
        <dsp:cNvSpPr/>
      </dsp:nvSpPr>
      <dsp:spPr>
        <a:xfrm>
          <a:off x="4706" y="1372364"/>
          <a:ext cx="2263840" cy="18298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1" i="0" kern="1200" baseline="0" dirty="0"/>
            <a:t>Komisja </a:t>
          </a:r>
          <a:r>
            <a:rPr lang="pl-PL" sz="1300" b="1" i="0" kern="1200" baseline="0" dirty="0" err="1"/>
            <a:t>Antymobbingowej</a:t>
          </a:r>
          <a:r>
            <a:rPr lang="pl-PL" sz="1300" b="0" i="0" kern="1200" baseline="0" dirty="0"/>
            <a:t> (jeśli ugoda została zawarta przed formalnym wszczęciem postępowania lub w jego trakcie – ugoda kończy pracę komisji).</a:t>
          </a:r>
          <a:endParaRPr lang="en-US" sz="1300" kern="1200" dirty="0"/>
        </a:p>
      </dsp:txBody>
      <dsp:txXfrm>
        <a:off x="94030" y="1461688"/>
        <a:ext cx="2085192" cy="1651171"/>
      </dsp:txXfrm>
    </dsp:sp>
    <dsp:sp modelId="{16144C97-83CF-4002-AE47-9F6838D6799B}">
      <dsp:nvSpPr>
        <dsp:cNvPr id="0" name=""/>
        <dsp:cNvSpPr/>
      </dsp:nvSpPr>
      <dsp:spPr>
        <a:xfrm>
          <a:off x="2381739" y="1372364"/>
          <a:ext cx="2263840" cy="182981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1" i="0" kern="1200" baseline="0" dirty="0"/>
            <a:t>Świadkowie</a:t>
          </a:r>
          <a:r>
            <a:rPr lang="pl-PL" sz="1300" b="0" i="0" kern="1200" baseline="0" dirty="0"/>
            <a:t> i inne osoby trzecie.</a:t>
          </a:r>
          <a:endParaRPr lang="en-US" sz="1300" kern="1200" dirty="0"/>
        </a:p>
      </dsp:txBody>
      <dsp:txXfrm>
        <a:off x="2471063" y="1461688"/>
        <a:ext cx="2085192" cy="1651171"/>
      </dsp:txXfrm>
    </dsp:sp>
    <dsp:sp modelId="{9BBCD42D-97A4-4754-8795-58DC98BB5816}">
      <dsp:nvSpPr>
        <dsp:cNvPr id="0" name=""/>
        <dsp:cNvSpPr/>
      </dsp:nvSpPr>
      <dsp:spPr>
        <a:xfrm>
          <a:off x="4758772" y="1372364"/>
          <a:ext cx="2263840" cy="182981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1" i="0" kern="1200" baseline="0" dirty="0"/>
            <a:t>Związki Zawodowe</a:t>
          </a:r>
          <a:r>
            <a:rPr lang="pl-PL" sz="1300" b="0" i="0" kern="1200" baseline="0" dirty="0"/>
            <a:t> (chyba że poszkodowany jest ich członkiem i wyrazi na to zgodę).</a:t>
          </a:r>
          <a:endParaRPr lang="en-US" sz="1300" kern="1200" dirty="0"/>
        </a:p>
      </dsp:txBody>
      <dsp:txXfrm>
        <a:off x="4848096" y="1461688"/>
        <a:ext cx="2085192" cy="1651171"/>
      </dsp:txXfrm>
    </dsp:sp>
    <dsp:sp modelId="{AED383D1-D3AF-4DD4-8FB4-77CA4007B906}">
      <dsp:nvSpPr>
        <dsp:cNvPr id="0" name=""/>
        <dsp:cNvSpPr/>
      </dsp:nvSpPr>
      <dsp:spPr>
        <a:xfrm>
          <a:off x="7135804" y="1372364"/>
          <a:ext cx="2263840" cy="18298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1" i="0" kern="1200" baseline="0" dirty="0"/>
            <a:t>Opinia Publiczna</a:t>
          </a:r>
          <a:r>
            <a:rPr lang="pl-PL" sz="1300" b="0" i="0" kern="1200" baseline="0" dirty="0"/>
            <a:t> i inne jednostki uczelni, które nie są bezpośrednio zaangażowane w wykonanie jej postanowień.</a:t>
          </a:r>
          <a:endParaRPr lang="en-US" sz="1300" kern="1200" dirty="0"/>
        </a:p>
      </dsp:txBody>
      <dsp:txXfrm>
        <a:off x="7225128" y="1461688"/>
        <a:ext cx="2085192" cy="165117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8989D5-560F-436B-AFE4-B5A79D82563C}">
      <dsp:nvSpPr>
        <dsp:cNvPr id="0" name=""/>
        <dsp:cNvSpPr/>
      </dsp:nvSpPr>
      <dsp:spPr>
        <a:xfrm>
          <a:off x="0" y="567487"/>
          <a:ext cx="3064322" cy="1945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CB564B-99A0-4494-A6F9-E87281132DB1}">
      <dsp:nvSpPr>
        <dsp:cNvPr id="0" name=""/>
        <dsp:cNvSpPr/>
      </dsp:nvSpPr>
      <dsp:spPr>
        <a:xfrm>
          <a:off x="340480" y="890944"/>
          <a:ext cx="3064322" cy="1945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i="0" kern="1200" baseline="0" dirty="0"/>
            <a:t>Art. 320 </a:t>
          </a:r>
          <a:r>
            <a:rPr lang="pl-PL" sz="1700" b="1" i="0" kern="1200" baseline="0" dirty="0" err="1"/>
            <a:t>PSWiN</a:t>
          </a:r>
          <a:r>
            <a:rPr lang="pl-PL" sz="1700" b="1" i="0" kern="1200" baseline="0" dirty="0"/>
            <a:t>.</a:t>
          </a:r>
          <a:r>
            <a:rPr lang="pl-PL" sz="1700" b="0" i="0" kern="1200" baseline="0" dirty="0"/>
            <a:t> Nakazuje odpowiednie stosowanie Kodeksu postępowania karnego (KPK) w sprawach nieuregulowanych.</a:t>
          </a:r>
          <a:endParaRPr lang="en-US" sz="1700" kern="1200" dirty="0"/>
        </a:p>
      </dsp:txBody>
      <dsp:txXfrm>
        <a:off x="397472" y="947936"/>
        <a:ext cx="2950338" cy="1831860"/>
      </dsp:txXfrm>
    </dsp:sp>
    <dsp:sp modelId="{7D9ADCC3-A292-44B7-A7BA-5C8098EB0E07}">
      <dsp:nvSpPr>
        <dsp:cNvPr id="0" name=""/>
        <dsp:cNvSpPr/>
      </dsp:nvSpPr>
      <dsp:spPr>
        <a:xfrm>
          <a:off x="3745283" y="567487"/>
          <a:ext cx="3064322" cy="1945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149D2-D3A4-491A-B1FD-EBF1AE610BAA}">
      <dsp:nvSpPr>
        <dsp:cNvPr id="0" name=""/>
        <dsp:cNvSpPr/>
      </dsp:nvSpPr>
      <dsp:spPr>
        <a:xfrm>
          <a:off x="4085763" y="890944"/>
          <a:ext cx="3064322" cy="1945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i="0" kern="1200" baseline="0" dirty="0"/>
            <a:t>Art. 23a KPK.</a:t>
          </a:r>
          <a:r>
            <a:rPr lang="pl-PL" sz="1700" b="0" i="0" kern="1200" baseline="0" dirty="0"/>
            <a:t> To bezpośrednia podstawa do skierowania sprawy do mediacji.</a:t>
          </a:r>
          <a:endParaRPr lang="en-US" sz="1700" kern="1200" dirty="0"/>
        </a:p>
      </dsp:txBody>
      <dsp:txXfrm>
        <a:off x="4142755" y="947936"/>
        <a:ext cx="2950338" cy="1831860"/>
      </dsp:txXfrm>
    </dsp:sp>
    <dsp:sp modelId="{A756571D-677E-4120-89E8-797EB44F78A8}">
      <dsp:nvSpPr>
        <dsp:cNvPr id="0" name=""/>
        <dsp:cNvSpPr/>
      </dsp:nvSpPr>
      <dsp:spPr>
        <a:xfrm>
          <a:off x="7490566" y="567487"/>
          <a:ext cx="3064322" cy="1945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79FFBB-2D69-42D0-98E7-3CE29C497805}">
      <dsp:nvSpPr>
        <dsp:cNvPr id="0" name=""/>
        <dsp:cNvSpPr/>
      </dsp:nvSpPr>
      <dsp:spPr>
        <a:xfrm>
          <a:off x="7831047" y="890944"/>
          <a:ext cx="3064322" cy="1945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i="0" kern="1200" baseline="0" dirty="0"/>
            <a:t>Wniosek.</a:t>
          </a:r>
          <a:r>
            <a:rPr lang="pl-PL" sz="1700" b="0" i="0" kern="1200" baseline="0" dirty="0"/>
            <a:t> Mediacja w sprawach studentów jest legalna, ale jej ramy prawne czerpiemy z procedury karnej, a nie z przepisów dotyczących nauczycieli akademickich.</a:t>
          </a:r>
          <a:endParaRPr lang="en-US" sz="1700" kern="1200" dirty="0"/>
        </a:p>
      </dsp:txBody>
      <dsp:txXfrm>
        <a:off x="7888039" y="947936"/>
        <a:ext cx="2950338" cy="1831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4479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193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9365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5399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856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4900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0806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8481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4841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0541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9601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168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409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6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727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392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643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35174BE-D559-472E-8B0D-D2B4B1FC51AF}" type="datetimeFigureOut">
              <a:rPr lang="pl-PL" smtClean="0"/>
              <a:t>22.05.2026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D5813-FFC4-404E-BFF8-DFD6F4D4AC9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44449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sip-1lex-1pl-15d274sbs008d.han.bg.us.edu.pl/#/document/521314754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galis.pl/document-view.seam?documentId=mfrxilrtg4ytenrugaytqltqmfyc4nbuga4teobygu&amp;refSource=hyp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galis.pl/document-view.seam?documentId=mfrxilrtg4ytgnzuga2tkltqmfyc4nbzgiytkmzuga&amp;refSource=hyp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FB19B1-464E-4B3B-9615-097670C888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Mediacja i polubowne rozwiązywanie sporów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wewnątrzuczelnianych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BA90C8A-8FF5-4817-9552-05EBFFFD11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0522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5EECC4-230C-78FE-9B0F-EE100A6E2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Źródła koncyliacyjnych metod rozwiązywania sporów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03AB0D-CB74-ABC6-5C95-C9F02392D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dirty="0"/>
              <a:t>Kodeksy deontologiczne ( Studentów/doktorantów)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§12 Każdy student powinien </a:t>
            </a:r>
            <a:r>
              <a:rPr lang="pl-PL" b="1" dirty="0">
                <a:latin typeface="+mj-lt"/>
              </a:rPr>
              <a:t>dążyć do polubownego rozwiązywania sporów</a:t>
            </a:r>
            <a:r>
              <a:rPr lang="pl-PL" dirty="0">
                <a:latin typeface="+mj-lt"/>
              </a:rPr>
              <a:t> (</a:t>
            </a:r>
            <a:r>
              <a:rPr lang="pl-PL" dirty="0">
                <a:effectLst/>
                <a:latin typeface="+mj-lt"/>
                <a:ea typeface="Calibri" panose="020F0502020204030204" pitchFamily="34" charset="0"/>
              </a:rPr>
              <a:t>Kodeksu Etyki Studenta Uniwersytetu Ekonomicznego w Katowicach)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§5 ust.1. Korzystać z wolności słowa z poszanowaniem zasad rzetelnej i merytorycznej dyskusji. 2. Wszelkie </a:t>
            </a:r>
            <a:r>
              <a:rPr lang="pl-PL" b="1" dirty="0">
                <a:latin typeface="+mj-lt"/>
              </a:rPr>
              <a:t>spory wynikające ze współżycia akademickiego rozstrzygać w sposób polubowny </a:t>
            </a:r>
            <a:r>
              <a:rPr lang="pl-PL" dirty="0">
                <a:latin typeface="+mj-lt"/>
              </a:rPr>
              <a:t>(Kodeks Etyki Studenta Akademii Bialskiej Nauk Stosowanych im. Jana Pawła II )</a:t>
            </a:r>
          </a:p>
          <a:p>
            <a:pPr marL="0" indent="0">
              <a:buNone/>
            </a:pPr>
            <a:endParaRPr lang="pl-PL" dirty="0">
              <a:effectLst/>
              <a:latin typeface="+mj-lt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pl-PL" dirty="0"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00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635E3F-CD65-7278-30C6-ED045A116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Tryb rozwiązywania sporów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2934F3-9030-DFA4-D4F5-E0F41E754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dirty="0"/>
              <a:t>§9 Student współdziała z osobami związanymi z uczelnią w celu ulepszania jej funkcjonowania. Zwraca się do Samorządu Studenckiego jako głównego reprezentanta jego interesów w kwestiach spornych wymagających współdziałania z władzami Uczelni </a:t>
            </a:r>
          </a:p>
          <a:p>
            <a:pPr marL="0" indent="0">
              <a:buNone/>
            </a:pPr>
            <a:r>
              <a:rPr lang="pl-PL"/>
              <a:t>(Kodeks Etyki Studenta Uniwersytetu Ekonomicznego w Poznaniu)</a:t>
            </a:r>
          </a:p>
        </p:txBody>
      </p:sp>
    </p:spTree>
    <p:extLst>
      <p:ext uri="{BB962C8B-B14F-4D97-AF65-F5344CB8AC3E}">
        <p14:creationId xmlns:p14="http://schemas.microsoft.com/office/powerpoint/2010/main" val="51239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857C50-BBE3-899D-A1CE-6CCE90E95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3600">
                <a:solidFill>
                  <a:srgbClr val="FFFFFF"/>
                </a:solidFill>
              </a:rPr>
              <a:t>Rozwiązywanie sporów w trybie przedproceduralnym - prewewncyjnie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E9056C-3A38-0824-868A-841A14229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dirty="0"/>
              <a:t>Relacje student – student</a:t>
            </a:r>
          </a:p>
          <a:p>
            <a:pPr marL="0" indent="0">
              <a:buNone/>
            </a:pPr>
            <a:r>
              <a:rPr lang="pl-PL" dirty="0"/>
              <a:t>1.Monitorowanie</a:t>
            </a:r>
          </a:p>
          <a:p>
            <a:pPr marL="0" indent="0">
              <a:buNone/>
            </a:pPr>
            <a:r>
              <a:rPr lang="pl-PL" dirty="0"/>
              <a:t>2. Obserwacja</a:t>
            </a:r>
          </a:p>
          <a:p>
            <a:pPr marL="0" indent="0">
              <a:buNone/>
            </a:pPr>
            <a:r>
              <a:rPr lang="pl-PL" dirty="0"/>
              <a:t>3.Interwencja</a:t>
            </a:r>
          </a:p>
          <a:p>
            <a:pPr marL="0" indent="0">
              <a:buNone/>
            </a:pPr>
            <a:r>
              <a:rPr lang="pl-PL" dirty="0"/>
              <a:t>4.Dalsze konsekwencje : regulaminowe i/lub ustawowe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Kolejne kroki mają charakter potencjalny</a:t>
            </a:r>
          </a:p>
        </p:txBody>
      </p:sp>
    </p:spTree>
    <p:extLst>
      <p:ext uri="{BB962C8B-B14F-4D97-AF65-F5344CB8AC3E}">
        <p14:creationId xmlns:p14="http://schemas.microsoft.com/office/powerpoint/2010/main" val="36206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F651E7-B74F-1380-3126-BF2CC268E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 dirty="0">
                <a:solidFill>
                  <a:srgbClr val="FFFFFF"/>
                </a:solidFill>
              </a:rPr>
              <a:t>Rozwiązanie z udziałem osoby pełniącej funkcję kierowniczą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518EA1-A2C2-40EB-D01A-89AB97611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dirty="0"/>
              <a:t>Relacje student- pracownik</a:t>
            </a:r>
          </a:p>
          <a:p>
            <a:pPr marL="0" indent="0">
              <a:buNone/>
            </a:pPr>
            <a:r>
              <a:rPr lang="pl-PL" dirty="0"/>
              <a:t>1.Monitorowanie </a:t>
            </a:r>
          </a:p>
          <a:p>
            <a:pPr marL="0" indent="0">
              <a:buNone/>
            </a:pPr>
            <a:r>
              <a:rPr lang="pl-PL" dirty="0"/>
              <a:t>2. Interwencja /Zgłoszenie</a:t>
            </a:r>
          </a:p>
          <a:p>
            <a:pPr marL="0" indent="0">
              <a:buNone/>
            </a:pPr>
            <a:r>
              <a:rPr lang="pl-PL" dirty="0"/>
              <a:t>3.Rozmowa</a:t>
            </a:r>
          </a:p>
          <a:p>
            <a:pPr marL="0" indent="0">
              <a:buNone/>
            </a:pPr>
            <a:r>
              <a:rPr lang="pl-PL" dirty="0"/>
              <a:t>4.Konfrontacja</a:t>
            </a:r>
          </a:p>
          <a:p>
            <a:pPr marL="0" indent="0">
              <a:buNone/>
            </a:pPr>
            <a:r>
              <a:rPr lang="pl-PL" dirty="0"/>
              <a:t>5.Rozwiązania regulaminowe i/lub ustawowe</a:t>
            </a:r>
          </a:p>
        </p:txBody>
      </p:sp>
    </p:spTree>
    <p:extLst>
      <p:ext uri="{BB962C8B-B14F-4D97-AF65-F5344CB8AC3E}">
        <p14:creationId xmlns:p14="http://schemas.microsoft.com/office/powerpoint/2010/main" val="2801642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89A1EE-2629-937B-DE93-70948B2CA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Rozwiązanie między stronami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9165D6-E1C3-3A18-D4F2-FEC86200F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dirty="0"/>
              <a:t>Relacje student- pracownik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1.Zgłoszenie</a:t>
            </a:r>
          </a:p>
          <a:p>
            <a:pPr marL="0" indent="0">
              <a:buNone/>
            </a:pPr>
            <a:r>
              <a:rPr lang="pl-PL" dirty="0"/>
              <a:t>2.Rozmowa</a:t>
            </a:r>
          </a:p>
          <a:p>
            <a:pPr marL="0" indent="0">
              <a:buNone/>
            </a:pPr>
            <a:r>
              <a:rPr lang="pl-PL" dirty="0"/>
              <a:t>3.Rozwiązanie regulaminowe</a:t>
            </a:r>
          </a:p>
          <a:p>
            <a:pPr marL="0" indent="0">
              <a:buNone/>
            </a:pPr>
            <a:r>
              <a:rPr lang="pl-PL" dirty="0"/>
              <a:t>4.Zgłoszenie : staroście/opiekunowi/samorządowi/prodziekanowi/rzecznikowi/ dziekanowi</a:t>
            </a:r>
          </a:p>
        </p:txBody>
      </p:sp>
    </p:spTree>
    <p:extLst>
      <p:ext uri="{BB962C8B-B14F-4D97-AF65-F5344CB8AC3E}">
        <p14:creationId xmlns:p14="http://schemas.microsoft.com/office/powerpoint/2010/main" val="3397539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9B56D1-BDE5-30A4-4CB6-5F192E0C7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2900">
                <a:solidFill>
                  <a:srgbClr val="FFFFFF"/>
                </a:solidFill>
              </a:rPr>
              <a:t>Mediacja w postępowaniu antymobbingowym, antydyskryminacyjnycm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9604D5-E74B-3839-C915-ED45FDB99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dirty="0"/>
              <a:t>Komisja może zaproponować osobom zainteresowanym udział w </a:t>
            </a:r>
            <a:r>
              <a:rPr lang="pl-PL" b="1" dirty="0"/>
              <a:t>mediacji na każdym etapie sprawy</a:t>
            </a:r>
            <a:r>
              <a:rPr lang="pl-PL" dirty="0"/>
              <a:t>. </a:t>
            </a:r>
          </a:p>
          <a:p>
            <a:r>
              <a:rPr lang="pl-PL" dirty="0"/>
              <a:t>Warunkiem przekazania sprawy do mediacji jest zgoda obu stron postępowania. </a:t>
            </a:r>
          </a:p>
          <a:p>
            <a:r>
              <a:rPr lang="pl-PL" dirty="0"/>
              <a:t>Czas trwania mediacji nie powinien być dłuższy </a:t>
            </a:r>
            <a:r>
              <a:rPr lang="pl-PL" b="1" dirty="0"/>
              <a:t>niż np. 21 dni</a:t>
            </a:r>
            <a:r>
              <a:rPr lang="pl-PL" dirty="0"/>
              <a:t>.</a:t>
            </a:r>
          </a:p>
          <a:p>
            <a:r>
              <a:rPr lang="pl-PL" dirty="0"/>
              <a:t> Za zgodą stron postępowania lub z innych ważnych powodów Komisja może termin przedłużyć, w szczególności jeśli zaistnieje prawdopodobieństwo ugodowego zakończenia sprawy. </a:t>
            </a:r>
          </a:p>
          <a:p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3053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047D88-AD77-39D4-E0F0-64B6897D5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 dirty="0">
                <a:solidFill>
                  <a:srgbClr val="FFFFFF"/>
                </a:solidFill>
              </a:rPr>
              <a:t>Zaleta mediacji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BF4970-00F4-9A70-F525-F5A84094C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sz="2400" dirty="0"/>
              <a:t>Mediacja powinna prowadzić do przeanalizowania kwestii będących przyczyną konfliktu i wyjaśnienia nieporozumień, a w konsekwencji do znalezienia wzajemnie satysfakcjonującego sposobu rozwiązania sporu oraz ustalenia okoliczności, które stały na przeszkodzie zawarciu ugody.</a:t>
            </a:r>
          </a:p>
        </p:txBody>
      </p:sp>
    </p:spTree>
    <p:extLst>
      <p:ext uri="{BB962C8B-B14F-4D97-AF65-F5344CB8AC3E}">
        <p14:creationId xmlns:p14="http://schemas.microsoft.com/office/powerpoint/2010/main" val="322678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AB0205-8C61-39D7-1676-2FACE6302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DEDBDE-B147-04B5-D83B-B35375253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Zachowanie poufności </a:t>
            </a:r>
            <a:r>
              <a:rPr lang="pl-PL" b="1" dirty="0"/>
              <a:t>chroni reputację</a:t>
            </a:r>
            <a:r>
              <a:rPr lang="pl-PL" dirty="0"/>
              <a:t> zarówno uczelni, jak i zaangażowanych osób. Jest to kluczowe w środowisku akademickim, gdzie publiczne oskarżenia (nawet niepotwierdzone) mogą trwale zaszkodzić karierze naukowej.</a:t>
            </a:r>
          </a:p>
          <a:p>
            <a:r>
              <a:rPr lang="pl-PL" dirty="0"/>
              <a:t>W przeciwieństwie do postępowań, które koncentrują się na ustaleniu winy (kto miał rację w przeszłości), mediacja koncentruje się na </a:t>
            </a:r>
            <a:r>
              <a:rPr lang="pl-PL" b="1" dirty="0"/>
              <a:t>znalezieniu akceptowalnych rozwiązań na przyszłość</a:t>
            </a:r>
            <a:r>
              <a:rPr lang="pl-PL" dirty="0"/>
              <a:t> (np. ustalenie nowych zasad współpracy, harmonogramu pracy).</a:t>
            </a:r>
          </a:p>
          <a:p>
            <a:r>
              <a:rPr lang="pl-PL" dirty="0"/>
              <a:t>Mediacja pomaga w odbudowaniu komunikacji i minimalizacji dalszych szkód.</a:t>
            </a:r>
          </a:p>
        </p:txBody>
      </p:sp>
    </p:spTree>
    <p:extLst>
      <p:ext uri="{BB962C8B-B14F-4D97-AF65-F5344CB8AC3E}">
        <p14:creationId xmlns:p14="http://schemas.microsoft.com/office/powerpoint/2010/main" val="606241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3A5884-6EEF-8948-B17A-56411A731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Rola mediatora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C8CBBE-D761-5FD2-615F-9D29BB841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Przywracanie dialogu -</a:t>
            </a:r>
            <a:r>
              <a:rPr lang="pl-PL" dirty="0"/>
              <a:t>Mediator ułatwia stronom </a:t>
            </a:r>
            <a:r>
              <a:rPr lang="pl-PL" b="1" dirty="0"/>
              <a:t>bezpośrednią, konstruktywną i bezpieczną komunikację</a:t>
            </a:r>
            <a:r>
              <a:rPr lang="pl-PL" dirty="0"/>
              <a:t>, która często została zerwana z powodu silnych emocji i wzajemnej nieufności.</a:t>
            </a:r>
          </a:p>
          <a:p>
            <a:r>
              <a:rPr lang="pl-PL" b="1" dirty="0"/>
              <a:t>Poufność-</a:t>
            </a:r>
            <a:r>
              <a:rPr lang="pl-PL" dirty="0"/>
              <a:t> Gwarantuje, że wszystko, co zostanie powiedziane w trakcie mediacji, </a:t>
            </a:r>
            <a:r>
              <a:rPr lang="pl-PL" b="1" dirty="0"/>
              <a:t>pozostanie poufne</a:t>
            </a:r>
            <a:r>
              <a:rPr lang="pl-PL" dirty="0"/>
              <a:t> i nie zostanie wykorzystane przeciwko stronom w ewentualnym postępowaniu formalnym.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89217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03A1FC-EABC-7EC5-E186-E4AD24D52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>
            <a:normAutofit/>
          </a:bodyPr>
          <a:lstStyle/>
          <a:p>
            <a:r>
              <a:rPr lang="pl-PL" dirty="0"/>
              <a:t>Zalety mediacji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14349776-1BF6-625A-6137-A65C1D0BB6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2460561"/>
              </p:ext>
            </p:extLst>
          </p:nvPr>
        </p:nvGraphicFramePr>
        <p:xfrm>
          <a:off x="646111" y="2140085"/>
          <a:ext cx="9404352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406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534B62-556C-4EE0-BDD5-519CCF5C8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Ramy prawne do ADR w szkolnictwie wyższym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1DEFCA-40FE-400F-BA6A-1C56BED43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Wykorzystanie art. 23 ust. 2, pkt 11 Ustawy o szkolnictwie wyższym i nauce (zadania rektora w zakresie zapewnienia bezpiecznych warunków) jako fundamentu do budowy systemów ADR (</a:t>
            </a:r>
            <a:r>
              <a:rPr lang="pl-PL" i="1" dirty="0" err="1"/>
              <a:t>Alternative</a:t>
            </a:r>
            <a:r>
              <a:rPr lang="pl-PL" i="1" dirty="0"/>
              <a:t> </a:t>
            </a:r>
            <a:r>
              <a:rPr lang="pl-PL" i="1" dirty="0" err="1"/>
              <a:t>Dispute</a:t>
            </a:r>
            <a:r>
              <a:rPr lang="pl-PL" i="1" dirty="0"/>
              <a:t> Resolution</a:t>
            </a:r>
            <a:r>
              <a:rPr lang="pl-PL" dirty="0"/>
              <a:t>).</a:t>
            </a:r>
          </a:p>
          <a:p>
            <a:r>
              <a:rPr lang="pl-PL" dirty="0"/>
              <a:t>Zapewnianie wykonywania przepisów” to nie tylko pilnowanie terminów, ale przede wszystkim </a:t>
            </a:r>
            <a:r>
              <a:rPr lang="pl-PL" b="1" dirty="0"/>
              <a:t>zarządzanie ryzykiem prawnym.</a:t>
            </a:r>
            <a:r>
              <a:rPr lang="pl-PL" dirty="0"/>
              <a:t> Spór sądowy to ryzyko naruszenia przepisów (np. o </a:t>
            </a:r>
            <a:r>
              <a:rPr lang="pl-PL" dirty="0" err="1"/>
              <a:t>mobbingu</a:t>
            </a:r>
            <a:r>
              <a:rPr lang="pl-PL" dirty="0"/>
              <a:t> czy prawie pracy) oraz ryzyko finansowe. Wprowadzenie mediacji jest formą „wykonywania przepisów” w sposób prewencyjny – zapobiega eskalacji naruszeń i pozwala na ich naprawienie wewnątrz struktury.</a:t>
            </a:r>
          </a:p>
          <a:p>
            <a:r>
              <a:rPr lang="pl-PL" dirty="0"/>
              <a:t>W oparciu o art. 23 ust. 2 pkt 11 rektor może wydać </a:t>
            </a:r>
            <a:r>
              <a:rPr lang="pl-PL" b="1" dirty="0"/>
              <a:t>zarządzenie</a:t>
            </a:r>
            <a:r>
              <a:rPr lang="pl-PL" dirty="0"/>
              <a:t>, w którym określi regulamin polubownego rozwiązywania sporów jako element systemu zapewniania praworządności wewnątrz uczelni.</a:t>
            </a:r>
          </a:p>
        </p:txBody>
      </p:sp>
    </p:spTree>
    <p:extLst>
      <p:ext uri="{BB962C8B-B14F-4D97-AF65-F5344CB8AC3E}">
        <p14:creationId xmlns:p14="http://schemas.microsoft.com/office/powerpoint/2010/main" val="2293250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1ED3C54-072E-4087-85BE-FD6E80EC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pl-PL"/>
              <a:t>Jak ocenić czy sprawa ma potencjał mediacyjny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B49164-3429-4820-9127-7764DB82E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1600" dirty="0"/>
              <a:t>Niezbędna jest zbalansowanie </a:t>
            </a:r>
            <a:r>
              <a:rPr lang="pl-PL" sz="1600" b="1" dirty="0"/>
              <a:t>obowiązku ochrony pracownika</a:t>
            </a:r>
            <a:r>
              <a:rPr lang="pl-PL" sz="1600" dirty="0"/>
              <a:t> (wynikającego z Kodeksu pracy) z </a:t>
            </a:r>
            <a:r>
              <a:rPr lang="pl-PL" sz="1600" b="1" dirty="0"/>
              <a:t>interesem uczelni</a:t>
            </a:r>
            <a:r>
              <a:rPr lang="pl-PL" sz="1600" dirty="0"/>
              <a:t> i </a:t>
            </a:r>
            <a:r>
              <a:rPr lang="pl-PL" sz="1600" b="1" dirty="0"/>
              <a:t>dobrowolnością mediacji</a:t>
            </a:r>
            <a:r>
              <a:rPr lang="pl-PL" sz="1600" dirty="0"/>
              <a:t>.</a:t>
            </a:r>
          </a:p>
          <a:p>
            <a:pPr>
              <a:lnSpc>
                <a:spcPct val="90000"/>
              </a:lnSpc>
            </a:pPr>
            <a:r>
              <a:rPr lang="pl-PL" sz="1600" b="1" dirty="0"/>
              <a:t>Wysoki potencjał mediacyjny, gdy: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pl-PL" sz="1600" b="1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1600" b="1" dirty="0"/>
              <a:t>Konflikt relacyjny / komunikacyjny.</a:t>
            </a:r>
            <a:r>
              <a:rPr lang="pl-PL" sz="1600" dirty="0"/>
              <a:t> Spór wynika z różnic w stylu zarządzania, braku precyzyjnych poleceń lub wzajemnych uprzedzeń, a nie z chęci upokorzenia.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1600" b="1" dirty="0"/>
              <a:t>Potrzeba dalszej współpracy. </a:t>
            </a:r>
            <a:r>
              <a:rPr lang="pl-PL" sz="1600" dirty="0"/>
              <a:t>Strony muszą ze sobą pracować (np. w jednej katedrze, przy jednym grancie), a proces przed komisją trwale zniszczy ich relacje.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1600" b="1" dirty="0"/>
              <a:t>Niejasność dowodowa.</a:t>
            </a:r>
            <a:r>
              <a:rPr lang="pl-PL" sz="1600" dirty="0"/>
              <a:t> Skarga jest "słowem przeciwko słowu". Komisja może mieć problem z udowodnieniem </a:t>
            </a:r>
            <a:r>
              <a:rPr lang="pl-PL" sz="1600" dirty="0" err="1"/>
              <a:t>mobbingu</a:t>
            </a:r>
            <a:r>
              <a:rPr lang="pl-PL" sz="1600" dirty="0"/>
              <a:t> (który ma wysoką barierę dowodową), a mediacja pozwoli rozwiązać problem bez orzekania o winie.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1600" b="1" dirty="0"/>
              <a:t>Wola stron.</a:t>
            </a:r>
            <a:r>
              <a:rPr lang="pl-PL" sz="1600" dirty="0"/>
              <a:t> Obie strony (szczególnie ofiara) chcą szybkiego zakończenia sprawy bez nagłośnienia.</a:t>
            </a:r>
          </a:p>
          <a:p>
            <a:pPr>
              <a:lnSpc>
                <a:spcPct val="90000"/>
              </a:lnSpc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3062691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9ACB01-83EF-4EB7-B2E4-AF7E0D484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Niski potencjał mediacyjny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14750F-DB30-4F62-A9E9-3E6ED9519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Jedna ze stron chce publicznego "ukrzyżowania" drugiej osoby.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Instytucjonalny charakter </a:t>
            </a:r>
            <a:r>
              <a:rPr lang="pl-PL" b="1" dirty="0" err="1"/>
              <a:t>mobbingu</a:t>
            </a:r>
            <a:r>
              <a:rPr lang="pl-PL" b="1" dirty="0"/>
              <a:t>.</a:t>
            </a:r>
            <a:r>
              <a:rPr lang="pl-PL" dirty="0"/>
              <a:t> Sprawa dotyczy systemowych zaniedbań uczelni, a nie konfliktu dwóch osób.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Domniemany </a:t>
            </a:r>
            <a:r>
              <a:rPr lang="pl-PL" dirty="0" err="1"/>
              <a:t>mobber</a:t>
            </a:r>
            <a:r>
              <a:rPr lang="pl-PL" dirty="0"/>
              <a:t> całkowicie neguje jakiekolwiek niewłaściwe zachowania (brak pola do negocjacji).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8683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78F8C4-25F6-4F62-9B82-49F6A317E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AB2802-6332-4963-8003-83B64FF9D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</a:b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Sąd Najwyższy wskazuje, że pracodawca ma obowiązek przeciwdziałać </a:t>
            </a:r>
            <a:r>
              <a:rPr lang="pl-PL" dirty="0" err="1">
                <a:latin typeface="Gadugi" panose="020B0502040204020203" pitchFamily="34" charset="0"/>
                <a:ea typeface="Gadugi" panose="020B0502040204020203" pitchFamily="34" charset="0"/>
              </a:rPr>
              <a:t>mobbingowi</a:t>
            </a: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 ( zob. np.</a:t>
            </a:r>
            <a:r>
              <a:rPr lang="pl-PL" sz="18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 Wyrok SN z dnia 3 sierpnia 2011 r., </a:t>
            </a:r>
            <a:r>
              <a:rPr lang="pl-PL" sz="1800" u="none" strike="noStrike" dirty="0">
                <a:solidFill>
                  <a:srgbClr val="0563C1"/>
                </a:solidFill>
                <a:effectLst/>
                <a:latin typeface="Gadugi" panose="020B0502040204020203" pitchFamily="34" charset="0"/>
                <a:ea typeface="Gadugi" panose="020B0502040204020203" pitchFamily="34" charset="0"/>
                <a:cs typeface="Times New Roman" panose="02020603050405020304" pitchFamily="18" charset="0"/>
                <a:hlinkClick r:id="rId2"/>
              </a:rPr>
              <a:t>I PK 35/11</a:t>
            </a:r>
            <a:r>
              <a:rPr lang="pl-PL" sz="18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, OSNP 2012/19–20, poz. 238)</a:t>
            </a: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. </a:t>
            </a:r>
            <a:r>
              <a:rPr lang="pl-PL" b="1" dirty="0">
                <a:latin typeface="Gadugi" panose="020B0502040204020203" pitchFamily="34" charset="0"/>
                <a:ea typeface="Gadugi" panose="020B0502040204020203" pitchFamily="34" charset="0"/>
              </a:rPr>
              <a:t>Skuteczna mediacja, która kończy niepożądane zachowania, jest realnym i efektywnym wypełnieniem tego obowiązku</a:t>
            </a: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, często skuteczniejszym niż samo ukaranie sprawcy, które nie zawsze kończy konflikt w zespole.</a:t>
            </a:r>
          </a:p>
        </p:txBody>
      </p:sp>
    </p:spTree>
    <p:extLst>
      <p:ext uri="{BB962C8B-B14F-4D97-AF65-F5344CB8AC3E}">
        <p14:creationId xmlns:p14="http://schemas.microsoft.com/office/powerpoint/2010/main" val="8363014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8B7EFA-80B1-3C7E-ABFE-F5543EE63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 fontScale="90000"/>
          </a:bodyPr>
          <a:lstStyle/>
          <a:p>
            <a:r>
              <a:rPr lang="pl-PL" dirty="0">
                <a:solidFill>
                  <a:srgbClr val="FFFFFF"/>
                </a:solidFill>
              </a:rPr>
              <a:t>Rola mediatora przy zawarciu ugody w postępowaniu </a:t>
            </a:r>
            <a:r>
              <a:rPr lang="pl-PL" dirty="0" err="1">
                <a:solidFill>
                  <a:srgbClr val="FFFFFF"/>
                </a:solidFill>
              </a:rPr>
              <a:t>mobbingowym</a:t>
            </a:r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035AC5-8A37-8FBD-63AB-7BF0068EF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Autofit/>
          </a:bodyPr>
          <a:lstStyle/>
          <a:p>
            <a:r>
              <a:rPr lang="pl-PL" sz="2800" dirty="0"/>
              <a:t>Rolą mediatora jest zadbanie o to, aby ugoda satysfakcjonowała obie strony postępowania oraz była zgodna z prawem i zasadami współżycia społecznego. </a:t>
            </a:r>
          </a:p>
          <a:p>
            <a:r>
              <a:rPr lang="pl-PL" sz="2800" dirty="0"/>
              <a:t>Ugoda powinna zawierać uzgodnienia stron postępowania w zakresie sposobu rozwiązania konfliktu, ze wskazaniem wzajemnych zobowiązań oraz ewentualny termin ich realizacji.</a:t>
            </a:r>
          </a:p>
        </p:txBody>
      </p:sp>
    </p:spTree>
    <p:extLst>
      <p:ext uri="{BB962C8B-B14F-4D97-AF65-F5344CB8AC3E}">
        <p14:creationId xmlns:p14="http://schemas.microsoft.com/office/powerpoint/2010/main" val="32036724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DA664C-C2DF-B63D-03B0-A2613302F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 dirty="0">
                <a:solidFill>
                  <a:srgbClr val="FFFFFF"/>
                </a:solidFill>
              </a:rPr>
              <a:t>Ugoda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D3A6E9-476A-1F8D-4061-F9C91BF74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sz="2800" dirty="0"/>
              <a:t>Ugodę podpisują obie strony postępowania oraz mediator. </a:t>
            </a:r>
          </a:p>
          <a:p>
            <a:r>
              <a:rPr lang="pl-PL" sz="2800" dirty="0"/>
              <a:t> Po zakończeniu postępowania Komisja sporządza protokół końcowy, który podpisują wszyscy jej członkowie. Protokół otrzymuje pracodawca ( rektor) oraz strony postępowania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31409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48AE94-7D8C-7250-60CC-8722E935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>
            <a:normAutofit/>
          </a:bodyPr>
          <a:lstStyle/>
          <a:p>
            <a:r>
              <a:rPr lang="pl-PL" dirty="0"/>
              <a:t>Możliwy krąg podmiotów otrzymujących egzemplarz ugody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19FAA246-4227-3826-7545-83751D2A62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1632832"/>
              </p:ext>
            </p:extLst>
          </p:nvPr>
        </p:nvGraphicFramePr>
        <p:xfrm>
          <a:off x="646111" y="2140085"/>
          <a:ext cx="9404352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79985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E54B1A-179C-0B48-BEC2-80B308EA5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>
            <a:normAutofit/>
          </a:bodyPr>
          <a:lstStyle/>
          <a:p>
            <a:r>
              <a:rPr lang="pl-PL" dirty="0"/>
              <a:t>Kto nie otrzymuje egzemplarza ugody?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6C96AC56-5043-F6CC-867A-6285C1160F5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6111" y="1621971"/>
          <a:ext cx="9404352" cy="4574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93257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5B7601-5E74-EFA2-DE4D-F0D368C08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 dirty="0">
                <a:solidFill>
                  <a:srgbClr val="FFFFFF"/>
                </a:solidFill>
              </a:rPr>
              <a:t>Mediacja w postępowaniu dyscyplinarnym w </a:t>
            </a:r>
            <a:r>
              <a:rPr lang="pl-PL" dirty="0" err="1">
                <a:solidFill>
                  <a:srgbClr val="FFFFFF"/>
                </a:solidFill>
              </a:rPr>
              <a:t>pswn</a:t>
            </a:r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D311BD-8BDB-C4DB-AB04-D28EE4D7F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dirty="0"/>
              <a:t>Brak regulacji ustawowej w postępowaniu prowadzonym wobec studentów – ale stosuje się odpowiednio </a:t>
            </a:r>
            <a:r>
              <a:rPr lang="pl-PL" dirty="0" err="1"/>
              <a:t>kpk</a:t>
            </a:r>
            <a:endParaRPr lang="pl-PL" dirty="0"/>
          </a:p>
          <a:p>
            <a:endParaRPr lang="pl-PL" dirty="0"/>
          </a:p>
          <a:p>
            <a:r>
              <a:rPr lang="pl-PL" dirty="0"/>
              <a:t>Występuje w postępowaniu dyscyplinarnym prowadzonym wobec nauczycieli</a:t>
            </a:r>
          </a:p>
        </p:txBody>
      </p:sp>
    </p:spTree>
    <p:extLst>
      <p:ext uri="{BB962C8B-B14F-4D97-AF65-F5344CB8AC3E}">
        <p14:creationId xmlns:p14="http://schemas.microsoft.com/office/powerpoint/2010/main" val="2769796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7BB9D6E-08A3-4698-9633-B15CB35DC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sz="3300">
                <a:solidFill>
                  <a:srgbClr val="EBEBEB"/>
                </a:solidFill>
              </a:rPr>
              <a:t>Mediacja w postępowaniu dyscyplinarnym studenta/doktoranta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A055CDA1-7429-9BC5-3E69-5836644463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777762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805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0B267F-9D36-4A2C-B220-5AD13EA28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Potrzeba wewnętrznej regulacji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60EA3D-0ACA-4BD1-8738-B1EFCBACA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przypadku studentów </a:t>
            </a:r>
            <a:r>
              <a:rPr lang="pl-PL" b="1" dirty="0"/>
              <a:t>brak jest możliwości mediacji przed wszczęciem postępowania wyjaśniającego</a:t>
            </a:r>
            <a:r>
              <a:rPr lang="pl-PL" dirty="0"/>
              <a:t> (którą mają nauczyciele na mocy art. 282 </a:t>
            </a:r>
            <a:r>
              <a:rPr lang="pl-PL" dirty="0" err="1"/>
              <a:t>PSWiN</a:t>
            </a:r>
            <a:r>
              <a:rPr lang="pl-PL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endParaRPr lang="pl-PL" b="1" dirty="0"/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Rekomendacja-</a:t>
            </a:r>
            <a:r>
              <a:rPr lang="pl-PL" dirty="0"/>
              <a:t> Warto rozważyć wprowadzenie wewnątrzuczelnianych regulaminów (np. zarządzenie Rektora), które promują polubowne rozwiązywanie sporów studenckich na etapie "przedsądowym" przez Rzecznika Akademickiego, zanim sprawa trafi do Rzecznika Dyscyplinarnego.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094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6605E6-03B1-4BD7-87E9-C9DCC40C0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Pozostałe przepisy PSWN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D89287-F302-4BEF-93D2-642F37CF3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Art. 23 ust. 2 pkt 2a: Wolność słowa i debata akademicka- Konflikty na tle poglądów, metod badawczych czy wolności nauczania są immanentną częścią akademii. Mediacja jest jedynym narzędziem, które pozwala realizować ten punkt bez uciekania się do represyjnych postępowań dyscyplinarnych, które z natury ograniczają swobodę debaty.</a:t>
            </a:r>
          </a:p>
          <a:p>
            <a:r>
              <a:rPr lang="pl-PL" dirty="0"/>
              <a:t>Art. 23 ust. 2 pkt 5: Czynności z zakresu prawa pracy - Zgodnie z Kodeksem pracy (do którego ten punkt odsyła), pracodawca powinien dążyć do polubownego rozstrzygania sporów. Rektor, kierując sprawę do mediacji lub powołując komisje pojednawcze, wykonuje swoje ustawowe uprawnienia zarządcze w sferze kadrowej.</a:t>
            </a:r>
          </a:p>
        </p:txBody>
      </p:sp>
    </p:spTree>
    <p:extLst>
      <p:ext uri="{BB962C8B-B14F-4D97-AF65-F5344CB8AC3E}">
        <p14:creationId xmlns:p14="http://schemas.microsoft.com/office/powerpoint/2010/main" val="114416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50382A-A0F6-4615-866B-DB0D297C3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Przebieg mediacji 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4CAE85D7-CA5D-4494-BFFE-1FA4D4D105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753866"/>
              </p:ext>
            </p:extLst>
          </p:nvPr>
        </p:nvGraphicFramePr>
        <p:xfrm>
          <a:off x="1103313" y="2138839"/>
          <a:ext cx="8947149" cy="4297680"/>
        </p:xfrm>
        <a:graphic>
          <a:graphicData uri="http://schemas.openxmlformats.org/drawingml/2006/table">
            <a:tbl>
              <a:tblPr/>
              <a:tblGrid>
                <a:gridCol w="2982383">
                  <a:extLst>
                    <a:ext uri="{9D8B030D-6E8A-4147-A177-3AD203B41FA5}">
                      <a16:colId xmlns:a16="http://schemas.microsoft.com/office/drawing/2014/main" val="4060000593"/>
                    </a:ext>
                  </a:extLst>
                </a:gridCol>
                <a:gridCol w="2982383">
                  <a:extLst>
                    <a:ext uri="{9D8B030D-6E8A-4147-A177-3AD203B41FA5}">
                      <a16:colId xmlns:a16="http://schemas.microsoft.com/office/drawing/2014/main" val="3788982519"/>
                    </a:ext>
                  </a:extLst>
                </a:gridCol>
                <a:gridCol w="2982383">
                  <a:extLst>
                    <a:ext uri="{9D8B030D-6E8A-4147-A177-3AD203B41FA5}">
                      <a16:colId xmlns:a16="http://schemas.microsoft.com/office/drawing/2014/main" val="26773966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l-PL" b="1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Element</a:t>
                      </a:r>
                      <a:endParaRPr lang="pl-PL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b="1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Podstawa / Zasada</a:t>
                      </a:r>
                      <a:endParaRPr lang="pl-PL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b="1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Szczegóły</a:t>
                      </a:r>
                      <a:endParaRPr lang="pl-PL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639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b="1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Kto kieruje?</a:t>
                      </a:r>
                      <a:endParaRPr lang="pl-PL" dirty="0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Art. 23a § 1 KPK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Rzecznik dyscyplinarny (w post. wyjaśniającym) lub Komisja dyscyplinarna.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7103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b="1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Kiedy?</a:t>
                      </a:r>
                      <a:endParaRPr lang="pl-PL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 toku postępowania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Wyłącznie po formalnym wszczęciu sprawy (brak opcji mediacji "przedprocesowej").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401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b="1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Zasady</a:t>
                      </a:r>
                      <a:endParaRPr lang="pl-PL" dirty="0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Art. 23a § 4 i 7 KPK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Dobrowolność (zgoda obu stron), Bezstronność, Poufność.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680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b="1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Czas trwania</a:t>
                      </a:r>
                      <a:endParaRPr lang="pl-PL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Art. 23a § 2 KPK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Do 1 miesiąca (możliwość przedłużenia na wniosek mediatora).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302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0482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AB726F-24C0-4B32-93D3-9DEE6481A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Wybór mediatora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AAE1AB-9E90-4DA3-82E1-8D69C83AD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Ustawa nie precyzuje, kto może być mediatorem studenta. Możliwe opcje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Nauczyciel akademicki -</a:t>
            </a:r>
            <a:r>
              <a:rPr lang="pl-PL" dirty="0"/>
              <a:t>Wybrany wspólnie przez strony (najbezpieczniejsza opcja).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Student / Doktorant</a:t>
            </a:r>
            <a:r>
              <a:rPr lang="pl-PL" dirty="0"/>
              <a:t>- Dopuszczalne szczególnie w konfliktach rówieśniczych (np. w domach studenckich).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Ombudsman (Rzecznik Akademicki) -</a:t>
            </a:r>
            <a:r>
              <a:rPr lang="pl-PL" dirty="0"/>
              <a:t> Idealna postać do pełnienia tej funkcji ze względu na autorytet i bezstronność.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b="1" u="sng" dirty="0"/>
              <a:t>Mediatorem nie może być Rzecznik Dyscyplinarny prowadzący sprawę ani członek składu orzekającego Komisji.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Zob. </a:t>
            </a:r>
            <a:r>
              <a:rPr lang="pl-PL" i="1" dirty="0"/>
              <a:t>R. </a:t>
            </a:r>
            <a:r>
              <a:rPr lang="pl-PL" i="1" dirty="0" err="1"/>
              <a:t>Giętkowski</a:t>
            </a:r>
            <a:r>
              <a:rPr lang="pl-PL" dirty="0"/>
              <a:t>, Mediacja w sprawach dyscyplinarnych studentów, ADR. Arbitraż i Mediacja 2021, nr 1, s. 17–24.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82438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7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29C27F4-BA18-4998-8D1D-453321A25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pl-PL" dirty="0"/>
              <a:t>Potencjał mediacyjny</a:t>
            </a:r>
            <a:endParaRPr lang="pl-PL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4E3B91A-D267-4D01-A214-3697EFD4ED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5861" y="804671"/>
            <a:ext cx="6399930" cy="52486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Sprawy "rówieśnicze„ -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Konflikty w akademikach, utarczki słowne, bójki, zniszczenie mienia prywatnego.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Relacja Student – Pracownik -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Niewłaściwe zachowanie wobec wykładowcy (wymaga ostrożności ze względu na hierarchię).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Plagiaty 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(np. przy ustalaniu faktów lub stopnia naruszenia)- wymaga to dużej rozwagi!!</a:t>
            </a:r>
          </a:p>
        </p:txBody>
      </p:sp>
    </p:spTree>
    <p:extLst>
      <p:ext uri="{BB962C8B-B14F-4D97-AF65-F5344CB8AC3E}">
        <p14:creationId xmlns:p14="http://schemas.microsoft.com/office/powerpoint/2010/main" val="2386679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7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91FD893-D339-4EE5-B310-195791422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pl-PL" dirty="0"/>
              <a:t>Skutki ugody</a:t>
            </a:r>
            <a:endParaRPr lang="pl-PL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79691-01B3-43BC-9307-B443E076C6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5861" y="804671"/>
            <a:ext cx="6399930" cy="52486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Umorzenie postępowania -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Przez analogię do spraw nauczycieli, zawarcie ugody pozwala Rzecznikowi na umorzenie postępowania wyjaśniającego (chyba że interes uczelni wymaga ukarania).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Okoliczność łagodząca -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Jeśli sprawa trafi przed Komisję, ugoda powinna być wzięta pod uwagę przy wymierzaniu kary (zazwyczaj prowadzi do odstąpienia od kary lub orzeczenia najłagodniejszej).</a:t>
            </a:r>
          </a:p>
        </p:txBody>
      </p:sp>
    </p:spTree>
    <p:extLst>
      <p:ext uri="{BB962C8B-B14F-4D97-AF65-F5344CB8AC3E}">
        <p14:creationId xmlns:p14="http://schemas.microsoft.com/office/powerpoint/2010/main" val="4744520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CAC3A7-8D21-918F-2131-E65E957F0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Kompetencja rektora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16746E-BCED-4D93-5651-6B47C1FB3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ts val="750"/>
              </a:spcBef>
              <a:buNone/>
            </a:pPr>
            <a:r>
              <a:rPr lang="pl-PL" b="0" i="0" dirty="0">
                <a:effectLst/>
                <a:latin typeface="Noto Serif" panose="02020600060500020200" pitchFamily="18" charset="0"/>
              </a:rPr>
              <a:t>Rektor, po otrzymaniu zawiadomienia o popełnieniu czynu mającego znamiona przewinienia dyscyplinarnego lub powzięciu w inny sposób informacji o możliwości popełnienia takiego czynu, może:</a:t>
            </a:r>
          </a:p>
          <a:p>
            <a:pPr marL="0" indent="0">
              <a:lnSpc>
                <a:spcPct val="90000"/>
              </a:lnSpc>
              <a:spcBef>
                <a:spcPts val="750"/>
              </a:spcBef>
              <a:buNone/>
            </a:pPr>
            <a:r>
              <a:rPr lang="pl-PL" dirty="0">
                <a:highlight>
                  <a:srgbClr val="C0C0C0"/>
                </a:highlight>
                <a:latin typeface="Noto Serif" panose="02020600060500020200" pitchFamily="18" charset="0"/>
              </a:rPr>
              <a:t>1. </a:t>
            </a:r>
            <a:r>
              <a:rPr lang="pl-PL" b="0" i="0" dirty="0">
                <a:effectLst/>
                <a:highlight>
                  <a:srgbClr val="C0C0C0"/>
                </a:highlight>
                <a:latin typeface="Noto Serif" panose="02020600060500020200" pitchFamily="18" charset="0"/>
              </a:rPr>
              <a:t>skierować sprawę do mediacji - w przypadku gdy wskutek czynu zaistniał spór między osobą, której dotyczy zawiadomienie lub informacja, a pokrzywdzonym;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pl-PL" b="0" i="0" dirty="0">
                <a:effectLst/>
                <a:latin typeface="Noto Serif" panose="02020600060500020200" pitchFamily="18" charset="0"/>
              </a:rPr>
              <a:t>2. nałożyć karę upomnienia - w przypadku gdy czyn stanowi przewinienie dyscyplinarne mniejszej wagi i udowodnienie winy nie wymaga przeprowadzenia postępowania wyjaśniającego;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pl-PL" dirty="0">
                <a:latin typeface="Noto Serif" panose="02020600060500020200" pitchFamily="18" charset="0"/>
              </a:rPr>
              <a:t>3.</a:t>
            </a:r>
            <a:r>
              <a:rPr lang="pl-PL" b="0" i="0" dirty="0">
                <a:effectLst/>
                <a:latin typeface="Noto Serif" panose="02020600060500020200" pitchFamily="18" charset="0"/>
              </a:rPr>
              <a:t> polecić rzecznikowi dyscyplinarnemu, w drodze postanowienia, rozpoczęcie prowadzenia sprawy.</a:t>
            </a:r>
          </a:p>
          <a:p>
            <a:pPr>
              <a:lnSpc>
                <a:spcPct val="90000"/>
              </a:lnSpc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96676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83817B-199F-40A7-913B-D242AA0CF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706099-352C-4538-A8A5-5374B9DC3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/>
              <a:t>Potencjał mediacyjny :</a:t>
            </a:r>
          </a:p>
          <a:p>
            <a:pPr marL="0" indent="0">
              <a:buNone/>
            </a:pPr>
            <a:r>
              <a:rPr lang="pl-PL" dirty="0"/>
              <a:t>Konflikty personalne, organizacyjne i finansowe.</a:t>
            </a:r>
          </a:p>
          <a:p>
            <a:pPr marL="0" indent="0">
              <a:buNone/>
            </a:pPr>
            <a:r>
              <a:rPr lang="pl-PL" dirty="0"/>
              <a:t>Naruszenia dóbr osobistych (np. godność nauczyciela).</a:t>
            </a:r>
          </a:p>
          <a:p>
            <a:pPr marL="0" indent="0">
              <a:buNone/>
            </a:pPr>
            <a:r>
              <a:rPr lang="pl-PL" dirty="0"/>
              <a:t>Przewinienia "mniejszej wagi" o podłożu subiektywnym.</a:t>
            </a:r>
          </a:p>
          <a:p>
            <a:pPr marL="0" indent="0">
              <a:buNone/>
            </a:pPr>
            <a:r>
              <a:rPr lang="pl-PL" dirty="0" err="1"/>
              <a:t>Mobbing</a:t>
            </a:r>
            <a:r>
              <a:rPr lang="pl-PL" dirty="0"/>
              <a:t> i dyskryminacja (jako metoda tonizowania nastrojów w zespole).</a:t>
            </a:r>
          </a:p>
          <a:p>
            <a:r>
              <a:rPr lang="pl-PL" b="1" dirty="0"/>
              <a:t>Czego nie kierować:</a:t>
            </a:r>
          </a:p>
          <a:p>
            <a:pPr marL="0" indent="0">
              <a:buNone/>
            </a:pPr>
            <a:r>
              <a:rPr lang="pl-PL" b="1" dirty="0"/>
              <a:t>Czyny o znamionach poważnych przestępstw</a:t>
            </a:r>
            <a:r>
              <a:rPr lang="pl-PL" dirty="0"/>
              <a:t> (np. ciężkie przestępstwa przeciwko wolności seksualnej, fałszerstwa dokumentów naukowych).</a:t>
            </a:r>
          </a:p>
          <a:p>
            <a:pPr marL="0" indent="0">
              <a:buNone/>
            </a:pPr>
            <a:r>
              <a:rPr lang="pl-PL" dirty="0"/>
              <a:t>Czyny wymagające bezwzględnej reakcji dyscyplinarnej ze względu na interes publiczny i powagę instytucji.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22141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40FACAF-6741-6DA1-576D-D59CEFFD2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pl-PL" sz="3900"/>
              <a:t>Wyznaczenie mediatora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18E341-AE0F-18B7-43D9-41E904ABA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pl-PL" b="0" i="0" dirty="0">
                <a:effectLst/>
                <a:latin typeface="+mn-lt"/>
              </a:rPr>
              <a:t>Skierowanie sprawy do mediacji na etapie wyprzedzającym postępowanie wyjaśniające prowadzone przez Rzecznika- wyznaczany przez Rektora</a:t>
            </a:r>
          </a:p>
          <a:p>
            <a:r>
              <a:rPr lang="pl-PL" dirty="0">
                <a:latin typeface="+mn-lt"/>
              </a:rPr>
              <a:t>W przypadku mediacji na etapie komisji - strony w toku postępowania mogą wybrać nauczyciela z </a:t>
            </a:r>
            <a:r>
              <a:rPr lang="pl-PL" i="1" dirty="0">
                <a:latin typeface="+mn-lt"/>
              </a:rPr>
              <a:t>dowolnej</a:t>
            </a:r>
            <a:r>
              <a:rPr lang="pl-PL" dirty="0">
                <a:latin typeface="+mn-lt"/>
              </a:rPr>
              <a:t> uczelni w Polsce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9953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0DF0F8-B219-2C4E-9CB6-E895D8092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Dobrowolność mediacji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114FCC-1216-11CC-7934-B7A3A2436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b="0" i="0" dirty="0">
                <a:effectLst/>
                <a:latin typeface="+mn-lt"/>
              </a:rPr>
              <a:t>Mediację prowadzi się za zgodą osoby, której czynu dotyczy zawiadomienie lub informacja, o których mowa w </a:t>
            </a:r>
            <a:r>
              <a:rPr lang="pl-PL" b="0" i="0" u="none" strike="noStrike" dirty="0">
                <a:effectLst/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282</a:t>
            </a:r>
            <a:r>
              <a:rPr lang="pl-PL" b="0" i="0" u="none" strike="noStrike" dirty="0">
                <a:effectLst/>
                <a:latin typeface="+mn-lt"/>
              </a:rPr>
              <a:t> </a:t>
            </a:r>
            <a:r>
              <a:rPr lang="pl-PL" b="0" i="0" u="none" strike="noStrike" dirty="0" err="1">
                <a:effectLst/>
                <a:latin typeface="+mn-lt"/>
              </a:rPr>
              <a:t>pswn</a:t>
            </a:r>
            <a:r>
              <a:rPr lang="pl-PL" b="0" i="0" dirty="0">
                <a:effectLst/>
                <a:latin typeface="+mn-lt"/>
              </a:rPr>
              <a:t>, oraz pokrzywdzonego.</a:t>
            </a:r>
          </a:p>
          <a:p>
            <a:r>
              <a:rPr lang="pl-PL" b="1" dirty="0">
                <a:latin typeface="+mn-lt"/>
              </a:rPr>
              <a:t>Zgoda stron -</a:t>
            </a:r>
            <a:r>
              <a:rPr lang="pl-PL" dirty="0">
                <a:latin typeface="+mn-lt"/>
              </a:rPr>
              <a:t> Musi być dobrowolna. Może być wyrażona </a:t>
            </a:r>
            <a:r>
              <a:rPr lang="pl-PL" dirty="0" err="1">
                <a:latin typeface="+mn-lt"/>
              </a:rPr>
              <a:t>konkludentnie</a:t>
            </a:r>
            <a:r>
              <a:rPr lang="pl-PL" dirty="0">
                <a:latin typeface="+mn-lt"/>
              </a:rPr>
              <a:t>, ale radca powinien zalecać formę dokumentową (e-mail, pismo) dla celów dowodowych.</a:t>
            </a:r>
          </a:p>
        </p:txBody>
      </p:sp>
    </p:spTree>
    <p:extLst>
      <p:ext uri="{BB962C8B-B14F-4D97-AF65-F5344CB8AC3E}">
        <p14:creationId xmlns:p14="http://schemas.microsoft.com/office/powerpoint/2010/main" val="17563574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014CD95-32CA-AB30-3CB0-09697B80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pl-PL"/>
              <a:t>Mediator czyli kto?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DBEE10-36F8-751F-9E7F-AC6A6BFE2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Bef>
                <a:spcPts val="525"/>
              </a:spcBef>
            </a:pPr>
            <a:r>
              <a:rPr lang="pl-PL" b="0" i="0" dirty="0">
                <a:effectLst/>
                <a:latin typeface="+mn-lt"/>
              </a:rPr>
              <a:t>Mediację w postępowaniu dyscyplinarnym prowadzi </a:t>
            </a:r>
            <a:r>
              <a:rPr lang="pl-PL" b="1" i="0" dirty="0">
                <a:effectLst/>
                <a:latin typeface="+mn-lt"/>
              </a:rPr>
              <a:t>nauczyciel akademicki </a:t>
            </a:r>
            <a:r>
              <a:rPr lang="pl-PL" b="0" i="0" dirty="0">
                <a:effectLst/>
                <a:latin typeface="+mn-lt"/>
              </a:rPr>
              <a:t>wskazany przez rektora.</a:t>
            </a:r>
          </a:p>
          <a:p>
            <a:pPr>
              <a:lnSpc>
                <a:spcPct val="90000"/>
              </a:lnSpc>
              <a:spcBef>
                <a:spcPts val="525"/>
              </a:spcBef>
            </a:pPr>
            <a:endParaRPr lang="pl-PL" dirty="0">
              <a:latin typeface="+mn-lt"/>
            </a:endParaRPr>
          </a:p>
          <a:p>
            <a:pPr>
              <a:lnSpc>
                <a:spcPct val="90000"/>
              </a:lnSpc>
              <a:spcBef>
                <a:spcPts val="525"/>
              </a:spcBef>
            </a:pPr>
            <a:r>
              <a:rPr lang="pl-PL" b="0" i="0" dirty="0">
                <a:effectLst/>
                <a:latin typeface="+mn-lt"/>
              </a:rPr>
              <a:t>Brak ograniczeń w zakresie: okresu zatrudnienia, czy posiadanego stopnia/ tytułu naukowego a nawet uprawnień mediacyjnych</a:t>
            </a:r>
          </a:p>
          <a:p>
            <a:pPr>
              <a:lnSpc>
                <a:spcPct val="90000"/>
              </a:lnSpc>
              <a:spcBef>
                <a:spcPts val="525"/>
              </a:spcBef>
            </a:pPr>
            <a:endParaRPr lang="pl-PL" b="0" i="0" dirty="0">
              <a:effectLst/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pl-PL" dirty="0">
                <a:latin typeface="+mn-lt"/>
              </a:rPr>
              <a:t>Mediator korzysta z ochrony – nie może być przesłuchany co do faktów z mediacji, o których dowiedział się od stron (par.48 ust.6 </a:t>
            </a:r>
            <a:r>
              <a:rPr lang="pl-PL" dirty="0" err="1">
                <a:latin typeface="+mn-lt"/>
              </a:rPr>
              <a:t>rozp</a:t>
            </a:r>
            <a:r>
              <a:rPr lang="pl-PL" dirty="0">
                <a:latin typeface="+mn-lt"/>
              </a:rPr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pl-PL" dirty="0">
                <a:latin typeface="+mn-lt"/>
              </a:rPr>
              <a:t>Uwaga! przepisy chronią mediatora przed byciem świadkiem, ale brakuje ogólnego zakazu rozpowszechniania informacji z mediacji przez same strony.</a:t>
            </a:r>
          </a:p>
        </p:txBody>
      </p:sp>
    </p:spTree>
    <p:extLst>
      <p:ext uri="{BB962C8B-B14F-4D97-AF65-F5344CB8AC3E}">
        <p14:creationId xmlns:p14="http://schemas.microsoft.com/office/powerpoint/2010/main" val="41006290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5207A2-2EFD-E1C3-B176-235D7559A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26" y="117987"/>
            <a:ext cx="8762807" cy="1956619"/>
          </a:xfrm>
        </p:spPr>
        <p:txBody>
          <a:bodyPr anchor="ctr">
            <a:normAutofit fontScale="90000"/>
          </a:bodyPr>
          <a:lstStyle/>
          <a:p>
            <a:r>
              <a:rPr lang="pl-PL" dirty="0">
                <a:solidFill>
                  <a:srgbClr val="FFFFFF"/>
                </a:solidFill>
              </a:rPr>
              <a:t>Powierzenie roli mediatora specjalnym podmiotom będącym nauczycielami akademickimi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1ABCA1-C3C4-B3C7-AB8F-0385C422F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dirty="0"/>
              <a:t>Rzecznik Praw i Wartości Akademickich</a:t>
            </a:r>
          </a:p>
          <a:p>
            <a:endParaRPr lang="pl-PL" dirty="0"/>
          </a:p>
          <a:p>
            <a:r>
              <a:rPr lang="pl-PL" dirty="0"/>
              <a:t>Mężowie / Rzecznicy Zaufania</a:t>
            </a:r>
          </a:p>
          <a:p>
            <a:endParaRPr lang="pl-PL" dirty="0"/>
          </a:p>
          <a:p>
            <a:r>
              <a:rPr lang="pl-PL" dirty="0"/>
              <a:t>Inni,  w tym mediator sądowy</a:t>
            </a:r>
          </a:p>
        </p:txBody>
      </p:sp>
    </p:spTree>
    <p:extLst>
      <p:ext uri="{BB962C8B-B14F-4D97-AF65-F5344CB8AC3E}">
        <p14:creationId xmlns:p14="http://schemas.microsoft.com/office/powerpoint/2010/main" val="3382521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7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CAA50AD-022E-4030-87AB-0D8BDC2C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pl-PL" sz="2300"/>
              <a:t>Klauzule mediacyjne w aktach wewnątrzuczelnianych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297CCF6-C834-4BFA-8042-B7B8303CBD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5861" y="804671"/>
            <a:ext cx="6399930" cy="52486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Statut Uczelni.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Jako ogólna deklaracja, że uczelnia promuje polubowne rozwiązywanie sporów (podstawa dla Rzecznika Akademickiego).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Regulamin </a:t>
            </a:r>
            <a:r>
              <a:rPr lang="pl-PL" altLang="pl-PL" b="1" dirty="0">
                <a:latin typeface="Arial" panose="020B0604020202020204" pitchFamily="34" charset="0"/>
              </a:rPr>
              <a:t>p</a:t>
            </a: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racy.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Zapis o mediacji w sprawach o naruszenie dóbr osobistych, konfliktów relacyjnych lub przed wejściem na drogę formalną w sprawach o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mobbing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Regulamin Studiów / Regulamin Szkoły Doktorskiej</a:t>
            </a:r>
            <a:r>
              <a:rPr lang="pl-PL" altLang="pl-PL" b="1" dirty="0">
                <a:latin typeface="Arial" panose="020B0604020202020204" pitchFamily="34" charset="0"/>
              </a:rPr>
              <a:t>. 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W części dotyczącej sporów na linii student–prowadzący lub skarg na decyzje (jako etap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przeddecyzyjny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Regulamin zarządzania własnością </a:t>
            </a:r>
            <a:r>
              <a:rPr lang="pl-PL" altLang="pl-PL" b="1" dirty="0">
                <a:latin typeface="Arial" panose="020B0604020202020204" pitchFamily="34" charset="0"/>
              </a:rPr>
              <a:t>i</a:t>
            </a: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ntelektualną</a:t>
            </a:r>
            <a:r>
              <a:rPr lang="pl-PL" altLang="pl-PL" b="1" dirty="0">
                <a:latin typeface="Arial" panose="020B0604020202020204" pitchFamily="34" charset="0"/>
              </a:rPr>
              <a:t>. </a:t>
            </a:r>
            <a:r>
              <a:rPr lang="pl-PL" altLang="pl-PL" dirty="0">
                <a:latin typeface="Arial" panose="020B0604020202020204" pitchFamily="34" charset="0"/>
              </a:rPr>
              <a:t>P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rzy sporach o autorstwo lub podział komercjalizacji (spory o wysokim stopniu skomplikowania merytorycznego).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Umowy. </a:t>
            </a:r>
            <a:r>
              <a:rPr lang="pl-PL" altLang="pl-PL" dirty="0">
                <a:latin typeface="Arial" panose="020B0604020202020204" pitchFamily="34" charset="0"/>
              </a:rPr>
              <a:t>P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rzy współpracy z podmiotami zewnętrznymi i innymi uczelniami.</a:t>
            </a:r>
          </a:p>
        </p:txBody>
      </p:sp>
    </p:spTree>
    <p:extLst>
      <p:ext uri="{BB962C8B-B14F-4D97-AF65-F5344CB8AC3E}">
        <p14:creationId xmlns:p14="http://schemas.microsoft.com/office/powerpoint/2010/main" val="12574398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9D9FB6-A915-45C2-B9D0-C19584081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 mediację nie jest za późno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CE2AA58-3AD0-4203-9211-D19D83A35D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191285"/>
              </p:ext>
            </p:extLst>
          </p:nvPr>
        </p:nvGraphicFramePr>
        <p:xfrm>
          <a:off x="1103312" y="2245360"/>
          <a:ext cx="9645968" cy="3596799"/>
        </p:xfrm>
        <a:graphic>
          <a:graphicData uri="http://schemas.openxmlformats.org/drawingml/2006/table">
            <a:tbl>
              <a:tblPr/>
              <a:tblGrid>
                <a:gridCol w="4822984">
                  <a:extLst>
                    <a:ext uri="{9D8B030D-6E8A-4147-A177-3AD203B41FA5}">
                      <a16:colId xmlns:a16="http://schemas.microsoft.com/office/drawing/2014/main" val="1544779896"/>
                    </a:ext>
                  </a:extLst>
                </a:gridCol>
                <a:gridCol w="4822984">
                  <a:extLst>
                    <a:ext uri="{9D8B030D-6E8A-4147-A177-3AD203B41FA5}">
                      <a16:colId xmlns:a16="http://schemas.microsoft.com/office/drawing/2014/main" val="2653120478"/>
                    </a:ext>
                  </a:extLst>
                </a:gridCol>
              </a:tblGrid>
              <a:tr h="423153">
                <a:tc>
                  <a:txBody>
                    <a:bodyPr/>
                    <a:lstStyle/>
                    <a:p>
                      <a:r>
                        <a:rPr lang="pl-PL" b="1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Etap  mediowania</a:t>
                      </a:r>
                      <a:endParaRPr lang="pl-PL" dirty="0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b="1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Możliwe skutki prawne</a:t>
                      </a:r>
                      <a:endParaRPr lang="pl-PL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9736101"/>
                  </a:ext>
                </a:extLst>
              </a:tr>
              <a:tr h="1057882">
                <a:tc>
                  <a:txBody>
                    <a:bodyPr/>
                    <a:lstStyle/>
                    <a:p>
                      <a:r>
                        <a:rPr lang="pl-PL" b="1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Przed wszczęciem (u Rektora)- art.283</a:t>
                      </a:r>
                      <a:endParaRPr lang="pl-PL" dirty="0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Rektor może mimo to wymierzyć karę upomnienia lub polecić wszczęcie postępowania (np. przy plagiacie).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5030804"/>
                  </a:ext>
                </a:extLst>
              </a:tr>
              <a:tr h="1057882">
                <a:tc>
                  <a:txBody>
                    <a:bodyPr/>
                    <a:lstStyle/>
                    <a:p>
                      <a:r>
                        <a:rPr lang="pl-PL" b="1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 postępowaniu wyjaśniającym – art.287 ust.3</a:t>
                      </a:r>
                      <a:endParaRPr lang="pl-PL" dirty="0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Rzecznik może umorzyć postępowanie, biorąc pod uwagę ugodę jako okoliczność łagodzącą.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342866"/>
                  </a:ext>
                </a:extLst>
              </a:tr>
              <a:tr h="1057882">
                <a:tc>
                  <a:txBody>
                    <a:bodyPr/>
                    <a:lstStyle/>
                    <a:p>
                      <a:r>
                        <a:rPr lang="pl-PL" b="1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 postępowaniu dyscyplinarnym- art.293 ust.2</a:t>
                      </a:r>
                      <a:endParaRPr lang="pl-PL" dirty="0">
                        <a:effectLst/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Komisja nie może umorzyć sprawy "z powodu ugody", ale może </a:t>
                      </a:r>
                      <a:r>
                        <a:rPr lang="pl-PL" b="1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odstąpić od wymierzenia kary</a:t>
                      </a:r>
                      <a:r>
                        <a:rPr lang="pl-PL" dirty="0">
                          <a:effectLst/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300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9429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7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D677A60-8AEC-4B25-B9CA-BD178E522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pl-PL" dirty="0" err="1"/>
              <a:t>Technikalia</a:t>
            </a:r>
            <a:r>
              <a:rPr lang="pl-PL" dirty="0"/>
              <a:t> mediacyjne</a:t>
            </a:r>
            <a:endParaRPr lang="pl-PL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96DF142-BD8E-4DDD-8BA7-3269FB7119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5861" y="804671"/>
            <a:ext cx="6399930" cy="52486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pl-PL" altLang="pl-PL" b="1" dirty="0">
                <a:latin typeface="+mn-lt"/>
              </a:rPr>
              <a:t>Mi</a:t>
            </a: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ejsce -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Siedziba uczelni (neutralność), ale zakaz prowadzenia mediacji w pokojach stron (np. wspólny pokój katedry).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Dostęp do akt -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Mediator nie dostaje „wszystkiego”, a jedynie zakres niezbędny. Radca prawny powinien tu pełnić rolę nadzorcy, by nie wyciekły dane wrażliwe niepowiązane ze sporem.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pl-PL" dirty="0">
                <a:latin typeface="+mn-lt"/>
              </a:rPr>
              <a:t>Radca nie jest stroną w mediacji, ale może (i powinien) pomóc mediatorowi w sformułowaniu osnowy ugody (§ 50 pkt 4), aby była ona wykonalna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pl-PL" dirty="0">
                <a:latin typeface="+mn-lt"/>
              </a:rPr>
              <a:t>To, co padło w trakcie mediacji, nie może znaleźć się w aktach postępowania dyscyplinarnego, jeśli ugoda nie zostanie zawarta, a jeżeli zawarto – to osnowa</a:t>
            </a:r>
            <a:endParaRPr kumimoji="0" lang="pl-PL" altLang="pl-PL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62529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1E0204-3B04-40DE-A055-DCB892CF6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Mediacja - ile to kosztuje?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B19813-E75C-4862-B50B-0DDF2A81F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Koszty -</a:t>
            </a:r>
            <a:r>
              <a:rPr lang="pl-PL" dirty="0"/>
              <a:t>Co do zasady obciążają uczelnię. Nauczyciel akademicki prowadzący mediację robi to w ramach obowiązków pracowniczych (nie przysługuje mu dodatkowe wynagrodzenie, chyba że jest spoza uczelni i zawarto umowę cywilnoprawną).</a:t>
            </a:r>
          </a:p>
          <a:p>
            <a:endParaRPr lang="pl-PL" dirty="0"/>
          </a:p>
          <a:p>
            <a:endParaRPr lang="pl-PL" dirty="0"/>
          </a:p>
          <a:p>
            <a:r>
              <a:rPr lang="pl-PL" i="1" dirty="0"/>
              <a:t>Zob. B. Baran</a:t>
            </a:r>
            <a:r>
              <a:rPr lang="pl-PL" dirty="0"/>
              <a:t>, Z problematyki mediacji w sprawach dyscyplinarnych nauczycieli akademickich, ADR. Arbitraż i Mediacja 2020, nr 2, s. 5–14.</a:t>
            </a:r>
          </a:p>
        </p:txBody>
      </p:sp>
    </p:spTree>
    <p:extLst>
      <p:ext uri="{BB962C8B-B14F-4D97-AF65-F5344CB8AC3E}">
        <p14:creationId xmlns:p14="http://schemas.microsoft.com/office/powerpoint/2010/main" val="41004643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B88A61-D9D9-610F-AEE7-66552ED28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Skutek mediacji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32F72D-E1F7-A33E-525E-8C70A69B1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/>
          </a:bodyPr>
          <a:lstStyle/>
          <a:p>
            <a:pPr>
              <a:spcBef>
                <a:spcPts val="525"/>
              </a:spcBef>
            </a:pPr>
            <a:r>
              <a:rPr lang="pl-PL" b="0" i="0" dirty="0">
                <a:effectLst/>
                <a:latin typeface="+mn-lt"/>
              </a:rPr>
              <a:t>Nauczyciel akademicki prowadzący mediację sporządza sprawozdanie z jej wyników i przekazuje je rektorowi.</a:t>
            </a:r>
          </a:p>
          <a:p>
            <a:pPr>
              <a:spcBef>
                <a:spcPts val="525"/>
              </a:spcBef>
            </a:pPr>
            <a:endParaRPr lang="pl-PL" b="0" i="0" dirty="0">
              <a:effectLst/>
              <a:latin typeface="+mn-lt"/>
            </a:endParaRPr>
          </a:p>
          <a:p>
            <a:pPr>
              <a:spcBef>
                <a:spcPts val="525"/>
              </a:spcBef>
            </a:pPr>
            <a:r>
              <a:rPr lang="pl-PL" b="0" i="0" dirty="0">
                <a:effectLst/>
                <a:latin typeface="+mn-lt"/>
              </a:rPr>
              <a:t>W przypadku gdy w wyniku mediacji zostanie zawarta ugoda, podpisuje ją również nauczyciel akademicki prowadzący mediację i dołącza do sprawozdania. </a:t>
            </a:r>
            <a:r>
              <a:rPr lang="pl-PL" dirty="0">
                <a:latin typeface="+mn-lt"/>
              </a:rPr>
              <a:t>Sprawozdanie (§ 52 ust. 2) ma być zwięzłe. Nie powinno zawierać szczegółów rozmów (poufność!), a jedynie informację: „zawarto ugodę” lub „nie zawarto ugody”.</a:t>
            </a:r>
            <a:endParaRPr lang="pl-PL" b="0" i="0" dirty="0">
              <a:effectLst/>
              <a:latin typeface="+mn-lt"/>
            </a:endParaRPr>
          </a:p>
          <a:p>
            <a:pPr>
              <a:spcBef>
                <a:spcPts val="525"/>
              </a:spcBef>
            </a:pPr>
            <a:endParaRPr lang="pl-PL" dirty="0">
              <a:latin typeface="+mn-lt"/>
            </a:endParaRPr>
          </a:p>
          <a:p>
            <a:pPr>
              <a:spcBef>
                <a:spcPts val="525"/>
              </a:spcBef>
            </a:pPr>
            <a:r>
              <a:rPr lang="pl-PL" b="0" i="0" dirty="0">
                <a:effectLst/>
                <a:latin typeface="+mn-lt"/>
              </a:rPr>
              <a:t>W przypadku gdy w wyniku mediacji na etapie wyjaśnienia nie zostanie zawarta ugoda, </a:t>
            </a:r>
            <a:r>
              <a:rPr lang="pl-PL" b="0" i="0" dirty="0">
                <a:effectLst/>
                <a:highlight>
                  <a:srgbClr val="C0C0C0"/>
                </a:highlight>
                <a:latin typeface="+mn-lt"/>
              </a:rPr>
              <a:t>rektor poleca rzecznikowi dyscyplinarnemu, w drodze postanowienia, rozpoczęcie prowadzenia sprawy.</a:t>
            </a:r>
          </a:p>
          <a:p>
            <a:endParaRPr lang="pl-P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45919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BACE2-7932-4E48-A607-58E6D0C0E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D9AF62-34F5-4937-9946-05B8D3FD2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Rzecznik dyscyplinarny zachowuje prawo do kontynuowania sprawy, jeśli uzna, że „społeczna szkodliwość” czynu jest zbyt duża (np. w sprawach plagiatów lub molestowania).</a:t>
            </a:r>
          </a:p>
          <a:p>
            <a:endParaRPr lang="pl-PL" dirty="0"/>
          </a:p>
          <a:p>
            <a:r>
              <a:rPr lang="pl-PL" dirty="0"/>
              <a:t>W postępowaniu przed Komisją ugoda powinna skutkować </a:t>
            </a:r>
            <a:r>
              <a:rPr lang="pl-PL" b="1" dirty="0"/>
              <a:t>odstąpieniem od wymierzenia kary</a:t>
            </a:r>
            <a:r>
              <a:rPr lang="pl-PL" dirty="0"/>
              <a:t> (art. 294 ust. 2 pkt 2). To realny, „polubowny” finał formalnego procesu.</a:t>
            </a:r>
          </a:p>
        </p:txBody>
      </p:sp>
    </p:spTree>
    <p:extLst>
      <p:ext uri="{BB962C8B-B14F-4D97-AF65-F5344CB8AC3E}">
        <p14:creationId xmlns:p14="http://schemas.microsoft.com/office/powerpoint/2010/main" val="25972514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609681-B2E9-2CD4-96B7-C54F040D9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799303"/>
            <a:ext cx="3991494" cy="4317438"/>
          </a:xfrm>
        </p:spPr>
        <p:txBody>
          <a:bodyPr>
            <a:normAutofit/>
          </a:bodyPr>
          <a:lstStyle/>
          <a:p>
            <a:pPr algn="r"/>
            <a:r>
              <a:rPr lang="pl-PL" dirty="0">
                <a:solidFill>
                  <a:srgbClr val="FFFFFF"/>
                </a:solidFill>
              </a:rPr>
              <a:t>Polubowne załatwianie sporów z pracownikami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F12A0B-82AD-D476-1B91-4FBEBA52A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pl-PL" sz="1700" b="1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Art. 243 </a:t>
            </a:r>
            <a:r>
              <a:rPr lang="pl-PL" sz="1700" b="1" i="0" dirty="0" err="1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k.p</a:t>
            </a:r>
            <a:r>
              <a:rPr lang="pl-PL" sz="1700" b="1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. [Polubowne załatwianie sporów] </a:t>
            </a:r>
            <a:r>
              <a:rPr lang="pl-PL" sz="1700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Pracodawca i pracownik powinni dążyć do polubownego załatwienia sporu ze stosunku pracy.</a:t>
            </a:r>
          </a:p>
          <a:p>
            <a:pPr>
              <a:lnSpc>
                <a:spcPct val="90000"/>
              </a:lnSpc>
            </a:pPr>
            <a:endParaRPr lang="pl-PL" sz="1700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marL="0" indent="0">
              <a:lnSpc>
                <a:spcPct val="90000"/>
              </a:lnSpc>
              <a:spcBef>
                <a:spcPts val="750"/>
              </a:spcBef>
              <a:buNone/>
            </a:pPr>
            <a:r>
              <a:rPr lang="pl-PL" sz="1700" b="1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Art. 244 </a:t>
            </a:r>
            <a:r>
              <a:rPr lang="pl-PL" sz="1700" b="1" i="0" dirty="0" err="1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k.p</a:t>
            </a:r>
            <a:r>
              <a:rPr lang="pl-PL" sz="1700" b="1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.[Komisje pojednawcze]</a:t>
            </a:r>
            <a:endParaRPr lang="pl-PL" sz="1700" b="0" i="0" dirty="0">
              <a:effectLst/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marL="0" indent="0">
              <a:lnSpc>
                <a:spcPct val="90000"/>
              </a:lnSpc>
              <a:spcBef>
                <a:spcPts val="525"/>
              </a:spcBef>
              <a:buNone/>
            </a:pPr>
            <a:r>
              <a:rPr lang="pl-PL" sz="1700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§ 1. W celu polubownego załatwiania sporów o roszczenia pracowników ze stosunku pracy mogą być powoływane komisje pojednawcze.</a:t>
            </a:r>
          </a:p>
          <a:p>
            <a:pPr marL="0" indent="0">
              <a:lnSpc>
                <a:spcPct val="90000"/>
              </a:lnSpc>
              <a:spcBef>
                <a:spcPts val="525"/>
              </a:spcBef>
              <a:buNone/>
            </a:pPr>
            <a:endParaRPr lang="pl-PL" sz="1700" b="0" i="0" dirty="0">
              <a:effectLst/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pl-PL" sz="1700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§ 3. Komisję </a:t>
            </a:r>
            <a:r>
              <a:rPr lang="pl-PL" sz="17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pojed</a:t>
            </a:r>
            <a:r>
              <a:rPr lang="pl-PL" sz="1700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nawczą powołują wspólnie pracodawca i zakładowa organizacja związkowa, a jeżeli u danego pracodawcy nie działa zakładowa organizacja związkowa - pracodawca, po uzyskaniu pozytywnej opinii pracowników</a:t>
            </a:r>
            <a:endParaRPr lang="pl-PL" sz="1700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4909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F66A7A-2C0E-70B2-5D1E-23DB20B2B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pl-PL" dirty="0">
                <a:solidFill>
                  <a:srgbClr val="FFFFFF"/>
                </a:solidFill>
              </a:rPr>
              <a:t>Skład komisji i termin załatwienia wniosku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C7CB32-92CA-598B-535F-918B85508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Komisja </a:t>
            </a:r>
            <a:r>
              <a:rPr lang="pl-PL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pojed</a:t>
            </a:r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nawcza przeprowadza postępowanie </a:t>
            </a:r>
            <a:r>
              <a:rPr lang="pl-PL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pojed</a:t>
            </a:r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nawcze w zespołach składających się </a:t>
            </a:r>
            <a:r>
              <a:rPr lang="pl-PL" b="0" i="0" dirty="0">
                <a:effectLst/>
                <a:highlight>
                  <a:srgbClr val="00FF00"/>
                </a:highlight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co najmniej z 3 członków tej komisji.</a:t>
            </a:r>
          </a:p>
          <a:p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Komisja </a:t>
            </a:r>
            <a:r>
              <a:rPr lang="pl-PL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pojed</a:t>
            </a:r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nawcza powinna dążyć, aby załatwienie sprawy w drodze ugody nastąpiło </a:t>
            </a:r>
            <a:r>
              <a:rPr lang="pl-PL" b="0" i="0" dirty="0">
                <a:effectLst/>
                <a:highlight>
                  <a:srgbClr val="00FF00"/>
                </a:highlight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w terminie 14 dni od dnia złożenia wniosku (w</a:t>
            </a:r>
            <a:r>
              <a:rPr lang="pl-PL" dirty="0"/>
              <a:t> sprawach dotyczących rozwiązania, wygaśnięcia lub nawiązania stosunku pracy)</a:t>
            </a:r>
            <a:r>
              <a:rPr lang="pl-PL" b="0" i="0" dirty="0">
                <a:effectLst/>
                <a:highlight>
                  <a:srgbClr val="00FF00"/>
                </a:highlight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, w pozostałych 30 dni </a:t>
            </a:r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Termin zakończenia postępowania przed komisją </a:t>
            </a:r>
            <a:r>
              <a:rPr lang="pl-PL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pojed</a:t>
            </a:r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nawczą stwierdza się w protokole posiedzenia zespołu.</a:t>
            </a:r>
            <a:endParaRPr lang="pl-PL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1611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C87D51-A5B5-45FF-A970-A1CC05FBB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Działanie sekwencyjne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C65224-3BBC-41DA-B040-9D5655979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Nic nie stoi na przeszkodzie, by Rektor najpierw skierował sprawę do mediacji (by wyjaśnić konflikt), a dopiero po wypracowaniu konsensu strony sformalizowały go ugodą przed Komisją Pojednawczą</a:t>
            </a:r>
          </a:p>
        </p:txBody>
      </p:sp>
    </p:spTree>
    <p:extLst>
      <p:ext uri="{BB962C8B-B14F-4D97-AF65-F5344CB8AC3E}">
        <p14:creationId xmlns:p14="http://schemas.microsoft.com/office/powerpoint/2010/main" val="26202937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A5C6790-BCF6-4E3E-A40B-87E0BD567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DBDA42-11CE-4F76-BE32-647707B00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dirty="0"/>
              <a:t>Warto do protokołu z posiedzenia komisji dołączyć krótkie </a:t>
            </a:r>
            <a:r>
              <a:rPr lang="pl-PL" b="1" dirty="0"/>
              <a:t>uzasadnienie ekonomiczne ugody</a:t>
            </a:r>
            <a:r>
              <a:rPr lang="pl-PL" dirty="0"/>
              <a:t>. W razie kontroli z zakresu dyscypliny finansów publicznych (np. NIK), takie uzasadnienie (wskazujące na uniknięcie kosztów zastępstwa procesowego, kosztów sądowych i ryzyka odsetek) stanowi „polisę bezpieczeństwa” dla rektora.</a:t>
            </a:r>
          </a:p>
        </p:txBody>
      </p:sp>
    </p:spTree>
    <p:extLst>
      <p:ext uri="{BB962C8B-B14F-4D97-AF65-F5344CB8AC3E}">
        <p14:creationId xmlns:p14="http://schemas.microsoft.com/office/powerpoint/2010/main" val="21310372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41C65E-5204-B329-1385-6DDF9F455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pl-PL" dirty="0">
                <a:solidFill>
                  <a:srgbClr val="FFFFFF"/>
                </a:solidFill>
              </a:rPr>
              <a:t>Przeniesienie do sądu pracy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9D8875-2EB7-63EB-6897-C7E227C54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Jeżeli postępowanie przed komisją </a:t>
            </a:r>
            <a:r>
              <a:rPr lang="pl-PL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pojed</a:t>
            </a:r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nawczą nie doprowadziło do zawarcia ugody, komisja na żądanie pracownika, zgłoszone w terminie 14 dni od dnia zakończenia postępowania </a:t>
            </a:r>
            <a:r>
              <a:rPr lang="pl-PL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pojed</a:t>
            </a:r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nawczego, </a:t>
            </a:r>
            <a:r>
              <a:rPr lang="pl-PL" b="0" i="0" dirty="0">
                <a:effectLst/>
                <a:highlight>
                  <a:srgbClr val="00FF00"/>
                </a:highlight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przekazuje niezwłocznie sprawę sądowi pracy.</a:t>
            </a:r>
          </a:p>
          <a:p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Wniosek pracownika o polubowne załatwienie sprawy przez komisję </a:t>
            </a:r>
            <a:r>
              <a:rPr lang="pl-PL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pojed</a:t>
            </a:r>
            <a:r>
              <a:rPr lang="pl-PL" b="0" i="0" dirty="0"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nawczą zastępuje pozew. Pracownik zamiast zgłoszenia tego żądania może wnieść pozew do sądu pracy na zasadach ogólnych.</a:t>
            </a:r>
            <a:endParaRPr lang="pl-PL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07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7CAD78-A969-4363-A1E9-0EFCAC14D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zapraszać do koncyliacyjnych form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4155A8-18F9-44A0-A904-18844B85F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Formuła kaskadowa</a:t>
            </a:r>
          </a:p>
          <a:p>
            <a:pPr marL="0" indent="0">
              <a:buNone/>
            </a:pPr>
            <a:r>
              <a:rPr lang="pl-PL" dirty="0"/>
              <a:t>W przypadku zaistnienia sporu wynikającego z niniejszego Regulaminu/Umowy, Strony zobowiązują się w pierwszej kolejności do podjęcia negocjacji w dobrej wierze. W przypadku braku porozumienia w terminie 14 dni, spór zostanie poddany mediacji prowadzonej przez mediatora wybranego wspólnie z listy [np. Centrum Mediacji przy konkretnej izbie lub Mediatorów Akademickich]. Jeśli mediacja nie doprowadzi do zawarcia ugody w ciągu 30 dni, sprawę rozstrzygać będzie sąd powszechny/administracyjny</a:t>
            </a:r>
          </a:p>
        </p:txBody>
      </p:sp>
    </p:spTree>
    <p:extLst>
      <p:ext uri="{BB962C8B-B14F-4D97-AF65-F5344CB8AC3E}">
        <p14:creationId xmlns:p14="http://schemas.microsoft.com/office/powerpoint/2010/main" val="31465543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7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ABECFCA-1F7A-428E-8924-22B23F03E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pl-PL" dirty="0"/>
              <a:t>Wniosek staje się pozwem</a:t>
            </a:r>
            <a:endParaRPr lang="pl-PL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45D334F-A629-4B8E-8656-B2383B3196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75861" y="804671"/>
            <a:ext cx="6399930" cy="52486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Zastąpienie pozwu -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Wniosek złożony do komisji pojednawczej pełni rolę pozwu. Data złożenia wniosku o pojednanie staje się datą wniesienia powództwa.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Obowiązki Komisji -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Komisja nie może odmówić przekazania akt. Musi to zrobić </a:t>
            </a: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niezwłocznie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pl-PL" altLang="pl-PL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Ochrona pracownika</a:t>
            </a:r>
            <a:r>
              <a:rPr lang="pl-PL" altLang="pl-PL" b="1" dirty="0">
                <a:latin typeface="Arial" panose="020B0604020202020204" pitchFamily="34" charset="0"/>
              </a:rPr>
              <a:t> -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Jeśli komisja (np. z winy administracji uczelni) spóźni się z wysłaniem dokumentów do sądu, pracownik nie traci praw. Termin uważa się za zachowany.</a:t>
            </a:r>
          </a:p>
        </p:txBody>
      </p:sp>
    </p:spTree>
    <p:extLst>
      <p:ext uri="{BB962C8B-B14F-4D97-AF65-F5344CB8AC3E}">
        <p14:creationId xmlns:p14="http://schemas.microsoft.com/office/powerpoint/2010/main" val="8330184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FD1DD8-A8E1-0B96-CF94-FA74EFE48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594" y="648930"/>
            <a:ext cx="3507428" cy="5467812"/>
          </a:xfrm>
        </p:spPr>
        <p:txBody>
          <a:bodyPr>
            <a:normAutofit/>
          </a:bodyPr>
          <a:lstStyle/>
          <a:p>
            <a:pPr algn="r"/>
            <a:r>
              <a:rPr lang="pl-PL" sz="2800" dirty="0">
                <a:solidFill>
                  <a:srgbClr val="FFFFFF"/>
                </a:solidFill>
              </a:rPr>
              <a:t>Prawo pracownika- uznanie ugody za bezskuteczną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AEC74B-C9B6-FC47-B485-931BD3ADF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r>
              <a:rPr lang="pl-PL" b="0" i="0" dirty="0">
                <a:effectLst/>
                <a:latin typeface="Noto Serif" panose="02020600060500020200" pitchFamily="18" charset="0"/>
              </a:rPr>
              <a:t>Pracownik może wystąpić do sądu pracy w terminie 30 dni od dnia zawarcia ugody z żądaniem </a:t>
            </a:r>
            <a:r>
              <a:rPr lang="pl-PL" b="0" i="0" dirty="0">
                <a:effectLst/>
                <a:highlight>
                  <a:srgbClr val="00FF00"/>
                </a:highlight>
                <a:latin typeface="Noto Serif" panose="02020600060500020200" pitchFamily="18" charset="0"/>
              </a:rPr>
              <a:t>uznania jej za bezskuteczną</a:t>
            </a:r>
            <a:r>
              <a:rPr lang="pl-PL" b="0" i="0" dirty="0">
                <a:effectLst/>
                <a:latin typeface="Noto Serif" panose="02020600060500020200" pitchFamily="18" charset="0"/>
              </a:rPr>
              <a:t>, jeżeli uważa, że ugoda narusza jego słuszny interes. </a:t>
            </a:r>
          </a:p>
          <a:p>
            <a:endParaRPr lang="pl-PL" dirty="0">
              <a:latin typeface="Noto Serif" panose="02020600060500020200" pitchFamily="18" charset="0"/>
            </a:endParaRPr>
          </a:p>
          <a:p>
            <a:r>
              <a:rPr lang="pl-PL" b="0" i="0" dirty="0">
                <a:effectLst/>
                <a:latin typeface="Noto Serif" panose="02020600060500020200" pitchFamily="18" charset="0"/>
              </a:rPr>
              <a:t>Jednakże w sprawach, o których mowa w </a:t>
            </a:r>
            <a:r>
              <a:rPr lang="pl-PL" b="0" i="0" u="none" strike="noStrike" dirty="0">
                <a:effectLst/>
                <a:latin typeface="Noto Serif" panose="02020600060500020200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251 § 2</a:t>
            </a:r>
            <a:r>
              <a:rPr lang="pl-PL" b="0" i="0" u="none" strike="noStrike" dirty="0">
                <a:effectLst/>
                <a:latin typeface="Noto Serif" panose="02020600060500020200" pitchFamily="18" charset="0"/>
              </a:rPr>
              <a:t> </a:t>
            </a:r>
            <a:r>
              <a:rPr lang="pl-PL" b="0" i="0" u="none" strike="noStrike" dirty="0" err="1">
                <a:effectLst/>
                <a:latin typeface="Noto Serif" panose="02020600060500020200" pitchFamily="18" charset="0"/>
              </a:rPr>
              <a:t>kp</a:t>
            </a:r>
            <a:r>
              <a:rPr lang="pl-PL" b="0" i="0" u="none" strike="noStrike" dirty="0">
                <a:effectLst/>
                <a:latin typeface="Noto Serif" panose="02020600060500020200" pitchFamily="18" charset="0"/>
              </a:rPr>
              <a:t> (</a:t>
            </a:r>
            <a:r>
              <a:rPr lang="pl-PL" u="none" strike="noStrike" dirty="0">
                <a:latin typeface="Noto Serif" panose="02020600060500020200" pitchFamily="18" charset="0"/>
              </a:rPr>
              <a:t>w</a:t>
            </a:r>
            <a:r>
              <a:rPr lang="pl-PL" b="0" i="0" dirty="0">
                <a:effectLst/>
                <a:latin typeface="Noto Serif" panose="02020600060500020200" pitchFamily="18" charset="0"/>
              </a:rPr>
              <a:t> sprawach dotyczących rozwiązania, wygaśnięcia lub nawiązania stosunku pracy), z żądaniem takim pracownik może wystąpić tylko przed upływem </a:t>
            </a:r>
            <a:r>
              <a:rPr lang="pl-PL" b="1" i="0" u="sng" dirty="0">
                <a:effectLst/>
                <a:latin typeface="Noto Serif" panose="02020600060500020200" pitchFamily="18" charset="0"/>
              </a:rPr>
              <a:t>14 dni </a:t>
            </a:r>
            <a:r>
              <a:rPr lang="pl-PL" b="0" i="0" dirty="0">
                <a:effectLst/>
                <a:latin typeface="Noto Serif" panose="02020600060500020200" pitchFamily="18" charset="0"/>
              </a:rPr>
              <a:t>od dnia zawarcia ugody.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580424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7E6166-BA69-0A2C-4957-1F6E64DA4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Słuszny interes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56B0BD-52E6-03F7-1329-1BEECB6F3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„słuszny interes" należy do kategorii klauzul generalnych, tj. zwrotów niedookreślonych odsyłających do norm i ocen pozaprawnych </a:t>
            </a:r>
          </a:p>
          <a:p>
            <a:r>
              <a:rPr lang="pl-PL" dirty="0"/>
              <a:t>chodzi tu </a:t>
            </a:r>
            <a:r>
              <a:rPr lang="pl-PL" dirty="0">
                <a:highlight>
                  <a:srgbClr val="C0C0C0"/>
                </a:highlight>
              </a:rPr>
              <a:t>o konkretne uprawnienia lub obowiązki </a:t>
            </a:r>
            <a:r>
              <a:rPr lang="pl-PL" dirty="0"/>
              <a:t>pracownika, które w wyniku zawartej ugody zostały ukształtowane mniej korzystnie, niż wynika to z przepisów prawa pracy. </a:t>
            </a:r>
          </a:p>
          <a:p>
            <a:r>
              <a:rPr lang="pl-PL" dirty="0"/>
              <a:t>naruszenie słusznego interesu pracownika powinien udowodnić pracownik</a:t>
            </a:r>
          </a:p>
        </p:txBody>
      </p:sp>
    </p:spTree>
    <p:extLst>
      <p:ext uri="{BB962C8B-B14F-4D97-AF65-F5344CB8AC3E}">
        <p14:creationId xmlns:p14="http://schemas.microsoft.com/office/powerpoint/2010/main" val="378742020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D424D2-44BA-4F7B-964F-B82686EAA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Uchwała SN z 14.03.1986 r., III PZP 8/86, </a:t>
            </a:r>
            <a:r>
              <a:rPr lang="pl-PL" dirty="0" err="1"/>
              <a:t>Legalis</a:t>
            </a:r>
            <a:r>
              <a:rPr lang="pl-PL" dirty="0"/>
              <a:t> nr 42514.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031951-2F6A-40C6-BD73-9BF6AE217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art. 256 KP</a:t>
            </a:r>
            <a:r>
              <a:rPr lang="pl-PL" dirty="0"/>
              <a:t> (zaskarżenie ugody) to </a:t>
            </a:r>
            <a:r>
              <a:rPr lang="pl-PL" b="1" dirty="0"/>
              <a:t>termin prawa materialnego</a:t>
            </a:r>
            <a:r>
              <a:rPr lang="pl-PL" dirty="0"/>
              <a:t>, a nie procesowego.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/>
              <a:t>Co to oznacza w praktyce?</a:t>
            </a:r>
            <a:r>
              <a:rPr lang="pl-PL" dirty="0"/>
              <a:t> Jeśli pracownik spóźni się choćby o jeden dzień z zaskarżeniem ugody zawartej przed komisją pojednawczą, jego prawo bezpowrotnie wygasa.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7760DF8-BE1B-42DE-91B3-4434ECD2F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465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7EA402-B34F-4752-9022-A59C5FECB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Ostrożnie w sprawach rozstrzyganych w trybie kpa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C5A75A-79F1-4B21-A291-C908A9E3A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 sprawach administracyjnych (np. skreślenie z listy studentów) nie można zastąpić decyzji administracyjnej ugodą mediacyjną wprost, jeśli przepis prawa wymaga wydania decyzji</a:t>
            </a:r>
          </a:p>
        </p:txBody>
      </p:sp>
    </p:spTree>
    <p:extLst>
      <p:ext uri="{BB962C8B-B14F-4D97-AF65-F5344CB8AC3E}">
        <p14:creationId xmlns:p14="http://schemas.microsoft.com/office/powerpoint/2010/main" val="2417770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5E9FE4-FD53-CC0E-33F0-BA41D837D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>
            <a:normAutofit/>
          </a:bodyPr>
          <a:lstStyle/>
          <a:p>
            <a:r>
              <a:rPr lang="pl-PL" dirty="0"/>
              <a:t>Spór i konflikt w szkolnictwie wyższym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8856C8D8-E8A0-7813-EC9D-4F8FBE26787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6111" y="2140085"/>
          <a:ext cx="9404352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7438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1A03A2-9524-22ED-FFE1-3DCCEE306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Źródła sporów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F332B5-5D84-153A-1A89-5A28CA84F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pl-PL" b="0" i="0">
                <a:effectLst/>
                <a:latin typeface="Roboto" panose="02000000000000000000" pitchFamily="2" charset="0"/>
              </a:rPr>
              <a:t>Relacje interpersonalne,</a:t>
            </a:r>
          </a:p>
          <a:p>
            <a:r>
              <a:rPr lang="pl-PL" b="0" i="0">
                <a:effectLst/>
                <a:latin typeface="Roboto" panose="02000000000000000000" pitchFamily="2" charset="0"/>
              </a:rPr>
              <a:t>Wartości ( w tym akademickie),</a:t>
            </a:r>
          </a:p>
          <a:p>
            <a:r>
              <a:rPr lang="pl-PL">
                <a:latin typeface="Roboto" panose="02000000000000000000" pitchFamily="2" charset="0"/>
              </a:rPr>
              <a:t>S</a:t>
            </a:r>
            <a:r>
              <a:rPr lang="pl-PL" b="0" i="0">
                <a:effectLst/>
                <a:latin typeface="Roboto" panose="02000000000000000000" pitchFamily="2" charset="0"/>
              </a:rPr>
              <a:t>truktura organizacyjna,</a:t>
            </a:r>
          </a:p>
          <a:p>
            <a:r>
              <a:rPr lang="pl-PL">
                <a:latin typeface="Roboto" panose="02000000000000000000" pitchFamily="2" charset="0"/>
              </a:rPr>
              <a:t>Interes ( w szkolnictwie wyższym występuje filiacja interesów)</a:t>
            </a:r>
          </a:p>
          <a:p>
            <a:r>
              <a:rPr lang="pl-PL">
                <a:latin typeface="Roboto" panose="02000000000000000000" pitchFamily="2" charset="0"/>
              </a:rPr>
              <a:t>Informacje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649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995573-2FD0-AF94-226B-5667F1C6A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800"/>
            <a:ext cx="3108626" cy="4572000"/>
          </a:xfrm>
        </p:spPr>
        <p:txBody>
          <a:bodyPr anchor="ctr">
            <a:normAutofit/>
          </a:bodyPr>
          <a:lstStyle/>
          <a:p>
            <a:r>
              <a:rPr lang="pl-PL" sz="2700">
                <a:solidFill>
                  <a:srgbClr val="F2F2F2"/>
                </a:solidFill>
              </a:rPr>
              <a:t>Strony/uczestnicy konfliktów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F1E8EF1A-030E-D708-29CD-2B09AC04609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48250" y="1447800"/>
          <a:ext cx="649605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95450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131</TotalTime>
  <Words>3392</Words>
  <Application>Microsoft Office PowerPoint</Application>
  <PresentationFormat>Panoramiczny</PresentationFormat>
  <Paragraphs>241</Paragraphs>
  <Slides>53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53</vt:i4>
      </vt:variant>
    </vt:vector>
  </HeadingPairs>
  <TitlesOfParts>
    <vt:vector size="60" baseType="lpstr">
      <vt:lpstr>Arial</vt:lpstr>
      <vt:lpstr>Century Gothic</vt:lpstr>
      <vt:lpstr>Gadugi</vt:lpstr>
      <vt:lpstr>Noto Serif</vt:lpstr>
      <vt:lpstr>Roboto</vt:lpstr>
      <vt:lpstr>Wingdings 3</vt:lpstr>
      <vt:lpstr>Jon</vt:lpstr>
      <vt:lpstr>Mediacja i polubowne rozwiązywanie sporów wewnątrzuczelnianych</vt:lpstr>
      <vt:lpstr>Ramy prawne do ADR w szkolnictwie wyższym</vt:lpstr>
      <vt:lpstr>Pozostałe przepisy PSWN</vt:lpstr>
      <vt:lpstr>Klauzule mediacyjne w aktach wewnątrzuczelnianych</vt:lpstr>
      <vt:lpstr>Jak zapraszać do koncyliacyjnych form</vt:lpstr>
      <vt:lpstr>Ostrożnie w sprawach rozstrzyganych w trybie kpa</vt:lpstr>
      <vt:lpstr>Spór i konflikt w szkolnictwie wyższym</vt:lpstr>
      <vt:lpstr>Źródła sporów</vt:lpstr>
      <vt:lpstr>Strony/uczestnicy konfliktów</vt:lpstr>
      <vt:lpstr>Źródła koncyliacyjnych metod rozwiązywania sporów</vt:lpstr>
      <vt:lpstr>Tryb rozwiązywania sporów</vt:lpstr>
      <vt:lpstr>Rozwiązywanie sporów w trybie przedproceduralnym - prewewncyjnie</vt:lpstr>
      <vt:lpstr>Rozwiązanie z udziałem osoby pełniącej funkcję kierowniczą</vt:lpstr>
      <vt:lpstr>Rozwiązanie między stronami</vt:lpstr>
      <vt:lpstr>Mediacja w postępowaniu antymobbingowym, antydyskryminacyjnycm</vt:lpstr>
      <vt:lpstr>Zaleta mediacji</vt:lpstr>
      <vt:lpstr>Prezentacja programu PowerPoint</vt:lpstr>
      <vt:lpstr>Rola mediatora</vt:lpstr>
      <vt:lpstr>Zalety mediacji</vt:lpstr>
      <vt:lpstr>Jak ocenić czy sprawa ma potencjał mediacyjny</vt:lpstr>
      <vt:lpstr>Niski potencjał mediacyjny</vt:lpstr>
      <vt:lpstr>Prezentacja programu PowerPoint</vt:lpstr>
      <vt:lpstr>Rola mediatora przy zawarciu ugody w postępowaniu mobbingowym</vt:lpstr>
      <vt:lpstr>Ugoda</vt:lpstr>
      <vt:lpstr>Możliwy krąg podmiotów otrzymujących egzemplarz ugody</vt:lpstr>
      <vt:lpstr>Kto nie otrzymuje egzemplarza ugody?</vt:lpstr>
      <vt:lpstr>Mediacja w postępowaniu dyscyplinarnym w pswn</vt:lpstr>
      <vt:lpstr>Mediacja w postępowaniu dyscyplinarnym studenta/doktoranta</vt:lpstr>
      <vt:lpstr>Potrzeba wewnętrznej regulacji </vt:lpstr>
      <vt:lpstr>Przebieg mediacji </vt:lpstr>
      <vt:lpstr>Wybór mediatora</vt:lpstr>
      <vt:lpstr>Potencjał mediacyjny</vt:lpstr>
      <vt:lpstr>Skutki ugody</vt:lpstr>
      <vt:lpstr>Kompetencja rektora</vt:lpstr>
      <vt:lpstr>Prezentacja programu PowerPoint</vt:lpstr>
      <vt:lpstr>Wyznaczenie mediatora</vt:lpstr>
      <vt:lpstr>Dobrowolność mediacji</vt:lpstr>
      <vt:lpstr>Mediator czyli kto?</vt:lpstr>
      <vt:lpstr>Powierzenie roli mediatora specjalnym podmiotom będącym nauczycielami akademickimi </vt:lpstr>
      <vt:lpstr>Na mediację nie jest za późno</vt:lpstr>
      <vt:lpstr>Technikalia mediacyjne</vt:lpstr>
      <vt:lpstr>Mediacja - ile to kosztuje?</vt:lpstr>
      <vt:lpstr>Skutek mediacji</vt:lpstr>
      <vt:lpstr>Prezentacja programu PowerPoint</vt:lpstr>
      <vt:lpstr>Polubowne załatwianie sporów z pracownikami</vt:lpstr>
      <vt:lpstr>Skład komisji i termin załatwienia wniosku</vt:lpstr>
      <vt:lpstr>Działanie sekwencyjne</vt:lpstr>
      <vt:lpstr>Prezentacja programu PowerPoint</vt:lpstr>
      <vt:lpstr>Przeniesienie do sądu pracy</vt:lpstr>
      <vt:lpstr>Wniosek staje się pozwem</vt:lpstr>
      <vt:lpstr>Prawo pracownika- uznanie ugody za bezskuteczną</vt:lpstr>
      <vt:lpstr>Słuszny interes</vt:lpstr>
      <vt:lpstr>Uchwała SN z 14.03.1986 r., III PZP 8/86, Legalis nr 42514.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Mediacja i polubowne rozwiązywanie sporów wewnątrzuczelnianych</dc:title>
  <dc:creator>Agnieszka Ziółkowska</dc:creator>
  <cp:lastModifiedBy>Agnieszka Ziółkowska</cp:lastModifiedBy>
  <cp:revision>15</cp:revision>
  <dcterms:created xsi:type="dcterms:W3CDTF">2026-05-02T14:33:38Z</dcterms:created>
  <dcterms:modified xsi:type="dcterms:W3CDTF">2026-05-22T10:23:39Z</dcterms:modified>
</cp:coreProperties>
</file>