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4" r:id="rId3"/>
    <p:sldId id="305" r:id="rId4"/>
    <p:sldId id="274" r:id="rId5"/>
    <p:sldId id="275" r:id="rId6"/>
    <p:sldId id="264" r:id="rId7"/>
    <p:sldId id="265" r:id="rId8"/>
    <p:sldId id="267" r:id="rId9"/>
    <p:sldId id="276" r:id="rId10"/>
    <p:sldId id="277" r:id="rId11"/>
    <p:sldId id="257" r:id="rId12"/>
    <p:sldId id="258" r:id="rId13"/>
    <p:sldId id="303" r:id="rId14"/>
    <p:sldId id="278" r:id="rId15"/>
    <p:sldId id="279" r:id="rId16"/>
    <p:sldId id="280" r:id="rId17"/>
    <p:sldId id="282" r:id="rId18"/>
    <p:sldId id="284" r:id="rId19"/>
    <p:sldId id="285" r:id="rId20"/>
    <p:sldId id="286" r:id="rId21"/>
    <p:sldId id="287" r:id="rId22"/>
    <p:sldId id="288" r:id="rId23"/>
    <p:sldId id="289" r:id="rId24"/>
    <p:sldId id="290" r:id="rId25"/>
    <p:sldId id="291" r:id="rId26"/>
    <p:sldId id="281" r:id="rId27"/>
    <p:sldId id="283" r:id="rId28"/>
    <p:sldId id="292" r:id="rId29"/>
    <p:sldId id="293" r:id="rId30"/>
    <p:sldId id="294" r:id="rId31"/>
    <p:sldId id="301" r:id="rId32"/>
    <p:sldId id="300" r:id="rId33"/>
    <p:sldId id="295" r:id="rId34"/>
    <p:sldId id="296" r:id="rId35"/>
    <p:sldId id="297" r:id="rId36"/>
    <p:sldId id="299" r:id="rId37"/>
    <p:sldId id="30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_rels/data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_rels/data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s>
</file>

<file path=ppt/diagrams/_rels/data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9A7D6922-C07C-4195-8928-2FD42210C246}" type="doc">
      <dgm:prSet loTypeId="urn:microsoft.com/office/officeart/2005/8/layout/hierarchy1" loCatId="hierarchy" qsTypeId="urn:microsoft.com/office/officeart/2005/8/quickstyle/simple4" qsCatId="simple" csTypeId="urn:microsoft.com/office/officeart/2005/8/colors/accent1_2" csCatId="accent1"/>
      <dgm:spPr/>
      <dgm:t>
        <a:bodyPr/>
        <a:lstStyle/>
        <a:p>
          <a:endParaRPr lang="en-US"/>
        </a:p>
      </dgm:t>
    </dgm:pt>
    <dgm:pt modelId="{FDBF5069-809A-499F-8B13-5DCDF252B7B1}">
      <dgm:prSet/>
      <dgm:spPr/>
      <dgm:t>
        <a:bodyPr/>
        <a:lstStyle/>
        <a:p>
          <a:r>
            <a:rPr lang="pl-PL" b="1" i="0" baseline="0"/>
            <a:t>Ocena to czynność faktyczna:</a:t>
          </a:r>
          <a:r>
            <a:rPr lang="pl-PL" b="0" i="0" baseline="0"/>
            <a:t> Wystawienie oceny (nawet ustne przerwanie egzaminu) nie jest decyzją administracyjną w rozumieniu KPA.</a:t>
          </a:r>
          <a:endParaRPr lang="en-US"/>
        </a:p>
      </dgm:t>
    </dgm:pt>
    <dgm:pt modelId="{4D794640-5FD5-4CA0-82BD-1F50DEAF0445}" type="parTrans" cxnId="{33103251-3914-4948-A2A4-E0624FD287B8}">
      <dgm:prSet/>
      <dgm:spPr/>
      <dgm:t>
        <a:bodyPr/>
        <a:lstStyle/>
        <a:p>
          <a:endParaRPr lang="en-US"/>
        </a:p>
      </dgm:t>
    </dgm:pt>
    <dgm:pt modelId="{22DB7477-3CB1-49C6-B44C-A284CCD44D4B}" type="sibTrans" cxnId="{33103251-3914-4948-A2A4-E0624FD287B8}">
      <dgm:prSet/>
      <dgm:spPr/>
      <dgm:t>
        <a:bodyPr/>
        <a:lstStyle/>
        <a:p>
          <a:endParaRPr lang="en-US"/>
        </a:p>
      </dgm:t>
    </dgm:pt>
    <dgm:pt modelId="{55689FA1-F343-4E43-9766-05902591C7F3}">
      <dgm:prSet/>
      <dgm:spPr/>
      <dgm:t>
        <a:bodyPr/>
        <a:lstStyle/>
        <a:p>
          <a:r>
            <a:rPr lang="pl-PL" b="1" i="0" baseline="0"/>
            <a:t>Brak trybu odwoławczego z KPA:</a:t>
          </a:r>
          <a:r>
            <a:rPr lang="pl-PL" b="0" i="0" baseline="0"/>
            <a:t> Od oceny nie przysługuje „odwołanie” do Rektora w trybie Kodeksu postępowania administracyjnego. Jeśli student złoży takie pismo, Rektor ma obowiązek stwierdzić jego </a:t>
          </a:r>
          <a:r>
            <a:rPr lang="pl-PL" b="1" i="0" baseline="0"/>
            <a:t>niedopuszczalność</a:t>
          </a:r>
          <a:r>
            <a:rPr lang="pl-PL" b="0" i="0" baseline="0"/>
            <a:t> (art. 134 KPA).</a:t>
          </a:r>
          <a:endParaRPr lang="en-US"/>
        </a:p>
      </dgm:t>
    </dgm:pt>
    <dgm:pt modelId="{91F3309B-9FEF-41A5-B99D-AD1CDF00AFC3}" type="parTrans" cxnId="{BF524257-C2BF-4A46-B07D-3465480121A7}">
      <dgm:prSet/>
      <dgm:spPr/>
      <dgm:t>
        <a:bodyPr/>
        <a:lstStyle/>
        <a:p>
          <a:endParaRPr lang="en-US"/>
        </a:p>
      </dgm:t>
    </dgm:pt>
    <dgm:pt modelId="{6EA10B4E-3BA9-4795-8CD0-22709B25880F}" type="sibTrans" cxnId="{BF524257-C2BF-4A46-B07D-3465480121A7}">
      <dgm:prSet/>
      <dgm:spPr/>
      <dgm:t>
        <a:bodyPr/>
        <a:lstStyle/>
        <a:p>
          <a:endParaRPr lang="en-US"/>
        </a:p>
      </dgm:t>
    </dgm:pt>
    <dgm:pt modelId="{3CC8A32F-90C1-479F-BA06-52D50DE0C9D1}" type="pres">
      <dgm:prSet presAssocID="{9A7D6922-C07C-4195-8928-2FD42210C246}" presName="hierChild1" presStyleCnt="0">
        <dgm:presLayoutVars>
          <dgm:chPref val="1"/>
          <dgm:dir/>
          <dgm:animOne val="branch"/>
          <dgm:animLvl val="lvl"/>
          <dgm:resizeHandles/>
        </dgm:presLayoutVars>
      </dgm:prSet>
      <dgm:spPr/>
    </dgm:pt>
    <dgm:pt modelId="{DF803C40-0EB9-4702-809F-E193F9D7A4F4}" type="pres">
      <dgm:prSet presAssocID="{FDBF5069-809A-499F-8B13-5DCDF252B7B1}" presName="hierRoot1" presStyleCnt="0"/>
      <dgm:spPr/>
    </dgm:pt>
    <dgm:pt modelId="{E6CB14AA-6F4F-4FC3-A31C-E5294809AD09}" type="pres">
      <dgm:prSet presAssocID="{FDBF5069-809A-499F-8B13-5DCDF252B7B1}" presName="composite" presStyleCnt="0"/>
      <dgm:spPr/>
    </dgm:pt>
    <dgm:pt modelId="{BC6BD3D5-B5D9-42DC-B7E5-E197C879E068}" type="pres">
      <dgm:prSet presAssocID="{FDBF5069-809A-499F-8B13-5DCDF252B7B1}" presName="background" presStyleLbl="node0" presStyleIdx="0" presStyleCnt="2"/>
      <dgm:spPr/>
    </dgm:pt>
    <dgm:pt modelId="{C8910F20-D6B5-4D83-9DFC-98AC27071804}" type="pres">
      <dgm:prSet presAssocID="{FDBF5069-809A-499F-8B13-5DCDF252B7B1}" presName="text" presStyleLbl="fgAcc0" presStyleIdx="0" presStyleCnt="2">
        <dgm:presLayoutVars>
          <dgm:chPref val="3"/>
        </dgm:presLayoutVars>
      </dgm:prSet>
      <dgm:spPr/>
    </dgm:pt>
    <dgm:pt modelId="{B90E23CD-A814-4A6D-9DBE-3E502CB480BF}" type="pres">
      <dgm:prSet presAssocID="{FDBF5069-809A-499F-8B13-5DCDF252B7B1}" presName="hierChild2" presStyleCnt="0"/>
      <dgm:spPr/>
    </dgm:pt>
    <dgm:pt modelId="{1AA92249-CF65-44A1-8005-BFFD72EFE2EB}" type="pres">
      <dgm:prSet presAssocID="{55689FA1-F343-4E43-9766-05902591C7F3}" presName="hierRoot1" presStyleCnt="0"/>
      <dgm:spPr/>
    </dgm:pt>
    <dgm:pt modelId="{52D5453E-7488-4EE1-8EA7-3FAD3141AE26}" type="pres">
      <dgm:prSet presAssocID="{55689FA1-F343-4E43-9766-05902591C7F3}" presName="composite" presStyleCnt="0"/>
      <dgm:spPr/>
    </dgm:pt>
    <dgm:pt modelId="{E688B126-53DA-4302-B8D3-20376FE29ECF}" type="pres">
      <dgm:prSet presAssocID="{55689FA1-F343-4E43-9766-05902591C7F3}" presName="background" presStyleLbl="node0" presStyleIdx="1" presStyleCnt="2"/>
      <dgm:spPr/>
    </dgm:pt>
    <dgm:pt modelId="{604D62EE-7453-4678-AD3B-C96FF07B694D}" type="pres">
      <dgm:prSet presAssocID="{55689FA1-F343-4E43-9766-05902591C7F3}" presName="text" presStyleLbl="fgAcc0" presStyleIdx="1" presStyleCnt="2">
        <dgm:presLayoutVars>
          <dgm:chPref val="3"/>
        </dgm:presLayoutVars>
      </dgm:prSet>
      <dgm:spPr/>
    </dgm:pt>
    <dgm:pt modelId="{20378B80-8441-4184-8922-F1A8ACA60948}" type="pres">
      <dgm:prSet presAssocID="{55689FA1-F343-4E43-9766-05902591C7F3}" presName="hierChild2" presStyleCnt="0"/>
      <dgm:spPr/>
    </dgm:pt>
  </dgm:ptLst>
  <dgm:cxnLst>
    <dgm:cxn modelId="{6E670D44-053B-429F-A433-54C1662F9297}" type="presOf" srcId="{55689FA1-F343-4E43-9766-05902591C7F3}" destId="{604D62EE-7453-4678-AD3B-C96FF07B694D}" srcOrd="0" destOrd="0" presId="urn:microsoft.com/office/officeart/2005/8/layout/hierarchy1"/>
    <dgm:cxn modelId="{33103251-3914-4948-A2A4-E0624FD287B8}" srcId="{9A7D6922-C07C-4195-8928-2FD42210C246}" destId="{FDBF5069-809A-499F-8B13-5DCDF252B7B1}" srcOrd="0" destOrd="0" parTransId="{4D794640-5FD5-4CA0-82BD-1F50DEAF0445}" sibTransId="{22DB7477-3CB1-49C6-B44C-A284CCD44D4B}"/>
    <dgm:cxn modelId="{3588A056-153A-4D14-8B3F-F0AA1B86B46E}" type="presOf" srcId="{FDBF5069-809A-499F-8B13-5DCDF252B7B1}" destId="{C8910F20-D6B5-4D83-9DFC-98AC27071804}" srcOrd="0" destOrd="0" presId="urn:microsoft.com/office/officeart/2005/8/layout/hierarchy1"/>
    <dgm:cxn modelId="{BF524257-C2BF-4A46-B07D-3465480121A7}" srcId="{9A7D6922-C07C-4195-8928-2FD42210C246}" destId="{55689FA1-F343-4E43-9766-05902591C7F3}" srcOrd="1" destOrd="0" parTransId="{91F3309B-9FEF-41A5-B99D-AD1CDF00AFC3}" sibTransId="{6EA10B4E-3BA9-4795-8CD0-22709B25880F}"/>
    <dgm:cxn modelId="{8F2E22FA-02AB-4C69-8016-EB919D51AF1C}" type="presOf" srcId="{9A7D6922-C07C-4195-8928-2FD42210C246}" destId="{3CC8A32F-90C1-479F-BA06-52D50DE0C9D1}" srcOrd="0" destOrd="0" presId="urn:microsoft.com/office/officeart/2005/8/layout/hierarchy1"/>
    <dgm:cxn modelId="{5CD4ADD5-8F83-4879-B063-911D18E1E70A}" type="presParOf" srcId="{3CC8A32F-90C1-479F-BA06-52D50DE0C9D1}" destId="{DF803C40-0EB9-4702-809F-E193F9D7A4F4}" srcOrd="0" destOrd="0" presId="urn:microsoft.com/office/officeart/2005/8/layout/hierarchy1"/>
    <dgm:cxn modelId="{85A3FA61-C511-42D2-949C-2BA30CFE73E6}" type="presParOf" srcId="{DF803C40-0EB9-4702-809F-E193F9D7A4F4}" destId="{E6CB14AA-6F4F-4FC3-A31C-E5294809AD09}" srcOrd="0" destOrd="0" presId="urn:microsoft.com/office/officeart/2005/8/layout/hierarchy1"/>
    <dgm:cxn modelId="{7C1E3617-670F-47B1-8A93-58CF250104DB}" type="presParOf" srcId="{E6CB14AA-6F4F-4FC3-A31C-E5294809AD09}" destId="{BC6BD3D5-B5D9-42DC-B7E5-E197C879E068}" srcOrd="0" destOrd="0" presId="urn:microsoft.com/office/officeart/2005/8/layout/hierarchy1"/>
    <dgm:cxn modelId="{AC47890F-5EAD-444B-87C5-9591B2A914AC}" type="presParOf" srcId="{E6CB14AA-6F4F-4FC3-A31C-E5294809AD09}" destId="{C8910F20-D6B5-4D83-9DFC-98AC27071804}" srcOrd="1" destOrd="0" presId="urn:microsoft.com/office/officeart/2005/8/layout/hierarchy1"/>
    <dgm:cxn modelId="{A02C3D67-B671-47FD-AB12-A9C5A3E09A44}" type="presParOf" srcId="{DF803C40-0EB9-4702-809F-E193F9D7A4F4}" destId="{B90E23CD-A814-4A6D-9DBE-3E502CB480BF}" srcOrd="1" destOrd="0" presId="urn:microsoft.com/office/officeart/2005/8/layout/hierarchy1"/>
    <dgm:cxn modelId="{046166EF-3C21-411C-B997-C6A044CC0F2F}" type="presParOf" srcId="{3CC8A32F-90C1-479F-BA06-52D50DE0C9D1}" destId="{1AA92249-CF65-44A1-8005-BFFD72EFE2EB}" srcOrd="1" destOrd="0" presId="urn:microsoft.com/office/officeart/2005/8/layout/hierarchy1"/>
    <dgm:cxn modelId="{B2892B1A-EB8E-4337-BD47-612186CA6B71}" type="presParOf" srcId="{1AA92249-CF65-44A1-8005-BFFD72EFE2EB}" destId="{52D5453E-7488-4EE1-8EA7-3FAD3141AE26}" srcOrd="0" destOrd="0" presId="urn:microsoft.com/office/officeart/2005/8/layout/hierarchy1"/>
    <dgm:cxn modelId="{22E0BF29-420E-4C6D-AB1C-C967D3C89922}" type="presParOf" srcId="{52D5453E-7488-4EE1-8EA7-3FAD3141AE26}" destId="{E688B126-53DA-4302-B8D3-20376FE29ECF}" srcOrd="0" destOrd="0" presId="urn:microsoft.com/office/officeart/2005/8/layout/hierarchy1"/>
    <dgm:cxn modelId="{07921C1F-3299-4D6E-BF66-FE4299DE926A}" type="presParOf" srcId="{52D5453E-7488-4EE1-8EA7-3FAD3141AE26}" destId="{604D62EE-7453-4678-AD3B-C96FF07B694D}" srcOrd="1" destOrd="0" presId="urn:microsoft.com/office/officeart/2005/8/layout/hierarchy1"/>
    <dgm:cxn modelId="{C543BB6A-BCE5-4974-80B9-31C055834657}" type="presParOf" srcId="{1AA92249-CF65-44A1-8005-BFFD72EFE2EB}" destId="{20378B80-8441-4184-8922-F1A8ACA6094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00BDD5-DA09-4C80-A54D-9DAC0AF0616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88A1346-D0CF-46B9-8BCA-D8897482B988}">
      <dgm:prSet/>
      <dgm:spPr/>
      <dgm:t>
        <a:bodyPr/>
        <a:lstStyle/>
        <a:p>
          <a:r>
            <a:rPr lang="pl-PL" b="0" i="0" baseline="0"/>
            <a:t>Nadużycie uprawnień władczych. Ocena okresowa musi być oparta na mierzalnych kryteriach zawartych w statucie uczelni.</a:t>
          </a:r>
          <a:endParaRPr lang="en-US"/>
        </a:p>
      </dgm:t>
    </dgm:pt>
    <dgm:pt modelId="{5831B06E-4437-49EA-A5DC-0852345EBD72}" type="parTrans" cxnId="{2F119AA6-54B3-4836-A981-03D34F0DA73C}">
      <dgm:prSet/>
      <dgm:spPr/>
      <dgm:t>
        <a:bodyPr/>
        <a:lstStyle/>
        <a:p>
          <a:endParaRPr lang="en-US"/>
        </a:p>
      </dgm:t>
    </dgm:pt>
    <dgm:pt modelId="{9848E4D8-4BF8-402F-A56E-31E8AFEDBC04}" type="sibTrans" cxnId="{2F119AA6-54B3-4836-A981-03D34F0DA73C}">
      <dgm:prSet/>
      <dgm:spPr/>
      <dgm:t>
        <a:bodyPr/>
        <a:lstStyle/>
        <a:p>
          <a:endParaRPr lang="en-US"/>
        </a:p>
      </dgm:t>
    </dgm:pt>
    <dgm:pt modelId="{FA2FA09F-D35B-4676-A184-73246407D66E}">
      <dgm:prSet/>
      <dgm:spPr/>
      <dgm:t>
        <a:bodyPr/>
        <a:lstStyle/>
        <a:p>
          <a:r>
            <a:rPr lang="pl-PL" b="0" i="0" baseline="0"/>
            <a:t>Przekroczenie uprawnień, naruszenie obowiązków pracowniczych, potencjalny mobbing.</a:t>
          </a:r>
          <a:endParaRPr lang="en-US"/>
        </a:p>
      </dgm:t>
    </dgm:pt>
    <dgm:pt modelId="{044B892F-1AD1-4809-9330-F052F8494F50}" type="parTrans" cxnId="{32C96749-256D-4E42-BFEE-AAE965DAA245}">
      <dgm:prSet/>
      <dgm:spPr/>
      <dgm:t>
        <a:bodyPr/>
        <a:lstStyle/>
        <a:p>
          <a:endParaRPr lang="en-US"/>
        </a:p>
      </dgm:t>
    </dgm:pt>
    <dgm:pt modelId="{39BDDBFE-C7DD-4E9A-B9A1-A48352893367}" type="sibTrans" cxnId="{32C96749-256D-4E42-BFEE-AAE965DAA245}">
      <dgm:prSet/>
      <dgm:spPr/>
      <dgm:t>
        <a:bodyPr/>
        <a:lstStyle/>
        <a:p>
          <a:endParaRPr lang="en-US"/>
        </a:p>
      </dgm:t>
    </dgm:pt>
    <dgm:pt modelId="{D73AC4DF-0111-4B8D-9997-EFB19C290A45}">
      <dgm:prSet/>
      <dgm:spPr/>
      <dgm:t>
        <a:bodyPr/>
        <a:lstStyle/>
        <a:p>
          <a:r>
            <a:rPr lang="pl-PL" b="0" i="0" baseline="0"/>
            <a:t>Weryfikacja, czy procedura oceny była zgodna z wewnętrznym regulaminem (WSO – Wewnętrzny System Zapewniania Jakości).</a:t>
          </a:r>
          <a:endParaRPr lang="en-US"/>
        </a:p>
      </dgm:t>
    </dgm:pt>
    <dgm:pt modelId="{8B1EAD68-69EF-45FE-8218-15642CD63263}" type="parTrans" cxnId="{44D033ED-5409-4012-8A3B-DE340F11F360}">
      <dgm:prSet/>
      <dgm:spPr/>
      <dgm:t>
        <a:bodyPr/>
        <a:lstStyle/>
        <a:p>
          <a:endParaRPr lang="en-US"/>
        </a:p>
      </dgm:t>
    </dgm:pt>
    <dgm:pt modelId="{5CA798C2-8284-47D0-BA9E-7F4CC3260C42}" type="sibTrans" cxnId="{44D033ED-5409-4012-8A3B-DE340F11F360}">
      <dgm:prSet/>
      <dgm:spPr/>
      <dgm:t>
        <a:bodyPr/>
        <a:lstStyle/>
        <a:p>
          <a:endParaRPr lang="en-US"/>
        </a:p>
      </dgm:t>
    </dgm:pt>
    <dgm:pt modelId="{87738B36-5F83-4E4D-BB66-F06E06644700}" type="pres">
      <dgm:prSet presAssocID="{8300BDD5-DA09-4C80-A54D-9DAC0AF0616F}" presName="root" presStyleCnt="0">
        <dgm:presLayoutVars>
          <dgm:dir/>
          <dgm:resizeHandles val="exact"/>
        </dgm:presLayoutVars>
      </dgm:prSet>
      <dgm:spPr/>
    </dgm:pt>
    <dgm:pt modelId="{3FE7576B-AA39-4A5B-90D8-513407444399}" type="pres">
      <dgm:prSet presAssocID="{188A1346-D0CF-46B9-8BCA-D8897482B988}" presName="compNode" presStyleCnt="0"/>
      <dgm:spPr/>
    </dgm:pt>
    <dgm:pt modelId="{DCD4DBC4-D022-446F-89C2-1434E59592BF}" type="pres">
      <dgm:prSet presAssocID="{188A1346-D0CF-46B9-8BCA-D8897482B988}" presName="bgRect" presStyleLbl="bgShp" presStyleIdx="0" presStyleCnt="3"/>
      <dgm:spPr/>
    </dgm:pt>
    <dgm:pt modelId="{C226167A-61AA-4D8B-A680-1EA58D7C47D4}" type="pres">
      <dgm:prSet presAssocID="{188A1346-D0CF-46B9-8BCA-D8897482B988}"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Substancja drażniąca"/>
        </a:ext>
      </dgm:extLst>
    </dgm:pt>
    <dgm:pt modelId="{24D8A4D9-CCF0-4933-8BD3-1E4DD3257607}" type="pres">
      <dgm:prSet presAssocID="{188A1346-D0CF-46B9-8BCA-D8897482B988}" presName="spaceRect" presStyleCnt="0"/>
      <dgm:spPr/>
    </dgm:pt>
    <dgm:pt modelId="{9C4C8196-0400-4DA9-9951-50692FA529FD}" type="pres">
      <dgm:prSet presAssocID="{188A1346-D0CF-46B9-8BCA-D8897482B988}" presName="parTx" presStyleLbl="revTx" presStyleIdx="0" presStyleCnt="3">
        <dgm:presLayoutVars>
          <dgm:chMax val="0"/>
          <dgm:chPref val="0"/>
        </dgm:presLayoutVars>
      </dgm:prSet>
      <dgm:spPr/>
    </dgm:pt>
    <dgm:pt modelId="{DDB3E820-1A61-48BF-BC55-D823FAB38890}" type="pres">
      <dgm:prSet presAssocID="{9848E4D8-4BF8-402F-A56E-31E8AFEDBC04}" presName="sibTrans" presStyleCnt="0"/>
      <dgm:spPr/>
    </dgm:pt>
    <dgm:pt modelId="{6D2CD5FA-BF92-49F0-AB37-E3632D80D4B2}" type="pres">
      <dgm:prSet presAssocID="{FA2FA09F-D35B-4676-A184-73246407D66E}" presName="compNode" presStyleCnt="0"/>
      <dgm:spPr/>
    </dgm:pt>
    <dgm:pt modelId="{70A3B848-4DBB-472F-8B75-DEEE0B42778A}" type="pres">
      <dgm:prSet presAssocID="{FA2FA09F-D35B-4676-A184-73246407D66E}" presName="bgRect" presStyleLbl="bgShp" presStyleIdx="1" presStyleCnt="3"/>
      <dgm:spPr/>
    </dgm:pt>
    <dgm:pt modelId="{F8CD234C-9030-4827-BC44-79F1E7FC144A}" type="pres">
      <dgm:prSet presAssocID="{FA2FA09F-D35B-4676-A184-73246407D66E}"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 Sign"/>
        </a:ext>
      </dgm:extLst>
    </dgm:pt>
    <dgm:pt modelId="{D21EF89D-2350-4FF7-AA0F-55F7A1610A10}" type="pres">
      <dgm:prSet presAssocID="{FA2FA09F-D35B-4676-A184-73246407D66E}" presName="spaceRect" presStyleCnt="0"/>
      <dgm:spPr/>
    </dgm:pt>
    <dgm:pt modelId="{2FD139F3-8B1D-432E-856C-ED028AC80FA6}" type="pres">
      <dgm:prSet presAssocID="{FA2FA09F-D35B-4676-A184-73246407D66E}" presName="parTx" presStyleLbl="revTx" presStyleIdx="1" presStyleCnt="3">
        <dgm:presLayoutVars>
          <dgm:chMax val="0"/>
          <dgm:chPref val="0"/>
        </dgm:presLayoutVars>
      </dgm:prSet>
      <dgm:spPr/>
    </dgm:pt>
    <dgm:pt modelId="{EF2ED25E-6BB7-4054-8049-253EC18D48AF}" type="pres">
      <dgm:prSet presAssocID="{39BDDBFE-C7DD-4E9A-B9A1-A48352893367}" presName="sibTrans" presStyleCnt="0"/>
      <dgm:spPr/>
    </dgm:pt>
    <dgm:pt modelId="{5ACA5637-B817-4E31-BB25-075C4564C3D3}" type="pres">
      <dgm:prSet presAssocID="{D73AC4DF-0111-4B8D-9997-EFB19C290A45}" presName="compNode" presStyleCnt="0"/>
      <dgm:spPr/>
    </dgm:pt>
    <dgm:pt modelId="{35F39E3C-EA4D-4502-8D0A-2B61CA8015F6}" type="pres">
      <dgm:prSet presAssocID="{D73AC4DF-0111-4B8D-9997-EFB19C290A45}" presName="bgRect" presStyleLbl="bgShp" presStyleIdx="2" presStyleCnt="3"/>
      <dgm:spPr/>
    </dgm:pt>
    <dgm:pt modelId="{EEBA254E-3440-4B25-80C3-C0F9F0B3D6BC}" type="pres">
      <dgm:prSet presAssocID="{D73AC4DF-0111-4B8D-9997-EFB19C290A45}"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Low Temperature"/>
        </a:ext>
      </dgm:extLst>
    </dgm:pt>
    <dgm:pt modelId="{BF2CA49A-17C6-4D8B-9922-50E9E8CC305A}" type="pres">
      <dgm:prSet presAssocID="{D73AC4DF-0111-4B8D-9997-EFB19C290A45}" presName="spaceRect" presStyleCnt="0"/>
      <dgm:spPr/>
    </dgm:pt>
    <dgm:pt modelId="{8C11A8FB-615B-4884-8B01-B56ED4812074}" type="pres">
      <dgm:prSet presAssocID="{D73AC4DF-0111-4B8D-9997-EFB19C290A45}" presName="parTx" presStyleLbl="revTx" presStyleIdx="2" presStyleCnt="3">
        <dgm:presLayoutVars>
          <dgm:chMax val="0"/>
          <dgm:chPref val="0"/>
        </dgm:presLayoutVars>
      </dgm:prSet>
      <dgm:spPr/>
    </dgm:pt>
  </dgm:ptLst>
  <dgm:cxnLst>
    <dgm:cxn modelId="{03708032-B862-4F49-878A-A8501DF0386F}" type="presOf" srcId="{8300BDD5-DA09-4C80-A54D-9DAC0AF0616F}" destId="{87738B36-5F83-4E4D-BB66-F06E06644700}" srcOrd="0" destOrd="0" presId="urn:microsoft.com/office/officeart/2018/2/layout/IconVerticalSolidList"/>
    <dgm:cxn modelId="{FBDCCE5F-CFE1-4D3D-AEDA-CE506DE68091}" type="presOf" srcId="{D73AC4DF-0111-4B8D-9997-EFB19C290A45}" destId="{8C11A8FB-615B-4884-8B01-B56ED4812074}" srcOrd="0" destOrd="0" presId="urn:microsoft.com/office/officeart/2018/2/layout/IconVerticalSolidList"/>
    <dgm:cxn modelId="{32C96749-256D-4E42-BFEE-AAE965DAA245}" srcId="{8300BDD5-DA09-4C80-A54D-9DAC0AF0616F}" destId="{FA2FA09F-D35B-4676-A184-73246407D66E}" srcOrd="1" destOrd="0" parTransId="{044B892F-1AD1-4809-9330-F052F8494F50}" sibTransId="{39BDDBFE-C7DD-4E9A-B9A1-A48352893367}"/>
    <dgm:cxn modelId="{2F119AA6-54B3-4836-A981-03D34F0DA73C}" srcId="{8300BDD5-DA09-4C80-A54D-9DAC0AF0616F}" destId="{188A1346-D0CF-46B9-8BCA-D8897482B988}" srcOrd="0" destOrd="0" parTransId="{5831B06E-4437-49EA-A5DC-0852345EBD72}" sibTransId="{9848E4D8-4BF8-402F-A56E-31E8AFEDBC04}"/>
    <dgm:cxn modelId="{A508DFBD-D8CB-413D-B9F4-75654CBD05CA}" type="presOf" srcId="{FA2FA09F-D35B-4676-A184-73246407D66E}" destId="{2FD139F3-8B1D-432E-856C-ED028AC80FA6}" srcOrd="0" destOrd="0" presId="urn:microsoft.com/office/officeart/2018/2/layout/IconVerticalSolidList"/>
    <dgm:cxn modelId="{89AADDDA-70C7-4C85-A401-C2B55239E395}" type="presOf" srcId="{188A1346-D0CF-46B9-8BCA-D8897482B988}" destId="{9C4C8196-0400-4DA9-9951-50692FA529FD}" srcOrd="0" destOrd="0" presId="urn:microsoft.com/office/officeart/2018/2/layout/IconVerticalSolidList"/>
    <dgm:cxn modelId="{44D033ED-5409-4012-8A3B-DE340F11F360}" srcId="{8300BDD5-DA09-4C80-A54D-9DAC0AF0616F}" destId="{D73AC4DF-0111-4B8D-9997-EFB19C290A45}" srcOrd="2" destOrd="0" parTransId="{8B1EAD68-69EF-45FE-8218-15642CD63263}" sibTransId="{5CA798C2-8284-47D0-BA9E-7F4CC3260C42}"/>
    <dgm:cxn modelId="{D6396832-B00F-499D-88CC-CEB902B51EA7}" type="presParOf" srcId="{87738B36-5F83-4E4D-BB66-F06E06644700}" destId="{3FE7576B-AA39-4A5B-90D8-513407444399}" srcOrd="0" destOrd="0" presId="urn:microsoft.com/office/officeart/2018/2/layout/IconVerticalSolidList"/>
    <dgm:cxn modelId="{C8F7FCA5-C7F8-4772-8202-6BA45518A7E7}" type="presParOf" srcId="{3FE7576B-AA39-4A5B-90D8-513407444399}" destId="{DCD4DBC4-D022-446F-89C2-1434E59592BF}" srcOrd="0" destOrd="0" presId="urn:microsoft.com/office/officeart/2018/2/layout/IconVerticalSolidList"/>
    <dgm:cxn modelId="{065B58D7-E100-4858-A587-2D9528B3674A}" type="presParOf" srcId="{3FE7576B-AA39-4A5B-90D8-513407444399}" destId="{C226167A-61AA-4D8B-A680-1EA58D7C47D4}" srcOrd="1" destOrd="0" presId="urn:microsoft.com/office/officeart/2018/2/layout/IconVerticalSolidList"/>
    <dgm:cxn modelId="{27A0A711-DA1B-4D9F-9D29-2D6FDEF82963}" type="presParOf" srcId="{3FE7576B-AA39-4A5B-90D8-513407444399}" destId="{24D8A4D9-CCF0-4933-8BD3-1E4DD3257607}" srcOrd="2" destOrd="0" presId="urn:microsoft.com/office/officeart/2018/2/layout/IconVerticalSolidList"/>
    <dgm:cxn modelId="{0B6518D7-D596-46F5-B5C8-CE78A4745389}" type="presParOf" srcId="{3FE7576B-AA39-4A5B-90D8-513407444399}" destId="{9C4C8196-0400-4DA9-9951-50692FA529FD}" srcOrd="3" destOrd="0" presId="urn:microsoft.com/office/officeart/2018/2/layout/IconVerticalSolidList"/>
    <dgm:cxn modelId="{A51CF6A5-0FF7-420C-B85F-708E95D49B70}" type="presParOf" srcId="{87738B36-5F83-4E4D-BB66-F06E06644700}" destId="{DDB3E820-1A61-48BF-BC55-D823FAB38890}" srcOrd="1" destOrd="0" presId="urn:microsoft.com/office/officeart/2018/2/layout/IconVerticalSolidList"/>
    <dgm:cxn modelId="{3EF3ACE2-AEEC-41EF-A9CE-10577A97F89B}" type="presParOf" srcId="{87738B36-5F83-4E4D-BB66-F06E06644700}" destId="{6D2CD5FA-BF92-49F0-AB37-E3632D80D4B2}" srcOrd="2" destOrd="0" presId="urn:microsoft.com/office/officeart/2018/2/layout/IconVerticalSolidList"/>
    <dgm:cxn modelId="{F98DBF9C-408F-4F56-A143-0B157A76C164}" type="presParOf" srcId="{6D2CD5FA-BF92-49F0-AB37-E3632D80D4B2}" destId="{70A3B848-4DBB-472F-8B75-DEEE0B42778A}" srcOrd="0" destOrd="0" presId="urn:microsoft.com/office/officeart/2018/2/layout/IconVerticalSolidList"/>
    <dgm:cxn modelId="{6822225A-AF0F-4219-A434-FA9031C1B8EC}" type="presParOf" srcId="{6D2CD5FA-BF92-49F0-AB37-E3632D80D4B2}" destId="{F8CD234C-9030-4827-BC44-79F1E7FC144A}" srcOrd="1" destOrd="0" presId="urn:microsoft.com/office/officeart/2018/2/layout/IconVerticalSolidList"/>
    <dgm:cxn modelId="{3B563F9B-9A9D-4CC4-B739-4A957A3D2381}" type="presParOf" srcId="{6D2CD5FA-BF92-49F0-AB37-E3632D80D4B2}" destId="{D21EF89D-2350-4FF7-AA0F-55F7A1610A10}" srcOrd="2" destOrd="0" presId="urn:microsoft.com/office/officeart/2018/2/layout/IconVerticalSolidList"/>
    <dgm:cxn modelId="{CF01982A-E341-4C15-BD1B-1C5E1651D001}" type="presParOf" srcId="{6D2CD5FA-BF92-49F0-AB37-E3632D80D4B2}" destId="{2FD139F3-8B1D-432E-856C-ED028AC80FA6}" srcOrd="3" destOrd="0" presId="urn:microsoft.com/office/officeart/2018/2/layout/IconVerticalSolidList"/>
    <dgm:cxn modelId="{68469894-E51F-4EFF-BA67-219D2DDB878F}" type="presParOf" srcId="{87738B36-5F83-4E4D-BB66-F06E06644700}" destId="{EF2ED25E-6BB7-4054-8049-253EC18D48AF}" srcOrd="3" destOrd="0" presId="urn:microsoft.com/office/officeart/2018/2/layout/IconVerticalSolidList"/>
    <dgm:cxn modelId="{B65434AF-8EE1-4367-9719-92DC347F40EA}" type="presParOf" srcId="{87738B36-5F83-4E4D-BB66-F06E06644700}" destId="{5ACA5637-B817-4E31-BB25-075C4564C3D3}" srcOrd="4" destOrd="0" presId="urn:microsoft.com/office/officeart/2018/2/layout/IconVerticalSolidList"/>
    <dgm:cxn modelId="{23E32EBB-7439-45DE-9011-B8DA0A926E1A}" type="presParOf" srcId="{5ACA5637-B817-4E31-BB25-075C4564C3D3}" destId="{35F39E3C-EA4D-4502-8D0A-2B61CA8015F6}" srcOrd="0" destOrd="0" presId="urn:microsoft.com/office/officeart/2018/2/layout/IconVerticalSolidList"/>
    <dgm:cxn modelId="{EEDA15CF-4E91-4FF1-B2CB-94AAC38AD73C}" type="presParOf" srcId="{5ACA5637-B817-4E31-BB25-075C4564C3D3}" destId="{EEBA254E-3440-4B25-80C3-C0F9F0B3D6BC}" srcOrd="1" destOrd="0" presId="urn:microsoft.com/office/officeart/2018/2/layout/IconVerticalSolidList"/>
    <dgm:cxn modelId="{CF85F4D7-8B58-46DD-B0C7-CB30AC3AB414}" type="presParOf" srcId="{5ACA5637-B817-4E31-BB25-075C4564C3D3}" destId="{BF2CA49A-17C6-4D8B-9922-50E9E8CC305A}" srcOrd="2" destOrd="0" presId="urn:microsoft.com/office/officeart/2018/2/layout/IconVerticalSolidList"/>
    <dgm:cxn modelId="{BF04B82C-0B61-4617-BBA4-796A7BCD84D3}" type="presParOf" srcId="{5ACA5637-B817-4E31-BB25-075C4564C3D3}" destId="{8C11A8FB-615B-4884-8B01-B56ED481207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79A26F-3368-4D6D-A474-FAAF34889B2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6BE1C27-4C00-4179-9591-5BAE826318DB}">
      <dgm:prSet/>
      <dgm:spPr/>
      <dgm:t>
        <a:bodyPr/>
        <a:lstStyle/>
        <a:p>
          <a:r>
            <a:rPr lang="pl-PL" b="1" i="0" baseline="0"/>
            <a:t>1.Czy naruszono konkretny przepis proceduralny?</a:t>
          </a:r>
          <a:r>
            <a:rPr lang="pl-PL" b="0" i="0" baseline="0"/>
            <a:t> (Regulamin studiów, statut, wytyczne NCN).</a:t>
          </a:r>
          <a:endParaRPr lang="en-US"/>
        </a:p>
      </dgm:t>
    </dgm:pt>
    <dgm:pt modelId="{374B03D5-0B08-4E98-BBE3-10FB70A875AB}" type="parTrans" cxnId="{F04F54C9-4D00-4799-B613-B739ECF80517}">
      <dgm:prSet/>
      <dgm:spPr/>
      <dgm:t>
        <a:bodyPr/>
        <a:lstStyle/>
        <a:p>
          <a:endParaRPr lang="en-US"/>
        </a:p>
      </dgm:t>
    </dgm:pt>
    <dgm:pt modelId="{2587D44A-BE00-4AA4-A41C-019BB905AD25}" type="sibTrans" cxnId="{F04F54C9-4D00-4799-B613-B739ECF80517}">
      <dgm:prSet/>
      <dgm:spPr/>
      <dgm:t>
        <a:bodyPr/>
        <a:lstStyle/>
        <a:p>
          <a:endParaRPr lang="en-US"/>
        </a:p>
      </dgm:t>
    </dgm:pt>
    <dgm:pt modelId="{40FD4EF6-F82B-49B3-B4FA-706768B0B973}">
      <dgm:prSet/>
      <dgm:spPr/>
      <dgm:t>
        <a:bodyPr/>
        <a:lstStyle/>
        <a:p>
          <a:r>
            <a:rPr lang="pl-PL" b="1" i="0" baseline="0"/>
            <a:t>2.Czy naruszenie nastąpiło w sferze "imperium"?</a:t>
          </a:r>
          <a:r>
            <a:rPr lang="pl-PL" b="0" i="0" baseline="0"/>
            <a:t> (Czy nauczyciel nadużył swojej władzy recenzenckiej/oceniającej?).</a:t>
          </a:r>
          <a:endParaRPr lang="en-US"/>
        </a:p>
      </dgm:t>
    </dgm:pt>
    <dgm:pt modelId="{A2D56E99-0933-4F67-BA5A-B326476B2DC0}" type="parTrans" cxnId="{D52716C7-54CA-444D-B4E2-1E2D49409C5A}">
      <dgm:prSet/>
      <dgm:spPr/>
      <dgm:t>
        <a:bodyPr/>
        <a:lstStyle/>
        <a:p>
          <a:endParaRPr lang="en-US"/>
        </a:p>
      </dgm:t>
    </dgm:pt>
    <dgm:pt modelId="{073C9B8B-D190-40FE-8D88-BA3EDD01B70D}" type="sibTrans" cxnId="{D52716C7-54CA-444D-B4E2-1E2D49409C5A}">
      <dgm:prSet/>
      <dgm:spPr/>
      <dgm:t>
        <a:bodyPr/>
        <a:lstStyle/>
        <a:p>
          <a:endParaRPr lang="en-US"/>
        </a:p>
      </dgm:t>
    </dgm:pt>
    <dgm:pt modelId="{0CBF2B5A-EC3F-4A86-83ED-7A60EE30CF27}">
      <dgm:prSet/>
      <dgm:spPr/>
      <dgm:t>
        <a:bodyPr/>
        <a:lstStyle/>
        <a:p>
          <a:r>
            <a:rPr lang="pl-PL" b="1" i="0" baseline="0"/>
            <a:t>3.Czy czyn wykracza poza "wolność przekonań"?</a:t>
          </a:r>
          <a:r>
            <a:rPr lang="pl-PL" b="0" i="0" baseline="0"/>
            <a:t> (Czy negatywna ocena jest uzasadniona faktami, czy jedynie różnicą światopoglądową?).</a:t>
          </a:r>
          <a:endParaRPr lang="en-US"/>
        </a:p>
      </dgm:t>
    </dgm:pt>
    <dgm:pt modelId="{D15D6CEA-E93F-46D5-9C90-FF72A7814097}" type="parTrans" cxnId="{D7EF090E-6E77-4126-8D59-072898DA2640}">
      <dgm:prSet/>
      <dgm:spPr/>
      <dgm:t>
        <a:bodyPr/>
        <a:lstStyle/>
        <a:p>
          <a:endParaRPr lang="en-US"/>
        </a:p>
      </dgm:t>
    </dgm:pt>
    <dgm:pt modelId="{9F11B65D-DA19-4142-9464-B10A1A1366A2}" type="sibTrans" cxnId="{D7EF090E-6E77-4126-8D59-072898DA2640}">
      <dgm:prSet/>
      <dgm:spPr/>
      <dgm:t>
        <a:bodyPr/>
        <a:lstStyle/>
        <a:p>
          <a:endParaRPr lang="en-US"/>
        </a:p>
      </dgm:t>
    </dgm:pt>
    <dgm:pt modelId="{A97F3A78-96A5-47D5-A503-00ECBC7042C2}" type="pres">
      <dgm:prSet presAssocID="{1279A26F-3368-4D6D-A474-FAAF34889B29}" presName="root" presStyleCnt="0">
        <dgm:presLayoutVars>
          <dgm:dir/>
          <dgm:resizeHandles val="exact"/>
        </dgm:presLayoutVars>
      </dgm:prSet>
      <dgm:spPr/>
    </dgm:pt>
    <dgm:pt modelId="{E1005585-8C77-4106-AF2E-4D0D3506FAE2}" type="pres">
      <dgm:prSet presAssocID="{C6BE1C27-4C00-4179-9591-5BAE826318DB}" presName="compNode" presStyleCnt="0"/>
      <dgm:spPr/>
    </dgm:pt>
    <dgm:pt modelId="{75DFCD8E-A149-4721-B649-0691F627CEA0}" type="pres">
      <dgm:prSet presAssocID="{C6BE1C27-4C00-4179-9591-5BAE826318DB}" presName="bgRect" presStyleLbl="bgShp" presStyleIdx="0" presStyleCnt="3"/>
      <dgm:spPr/>
    </dgm:pt>
    <dgm:pt modelId="{FC64CAD8-11D7-4251-9C62-322D86902BDF}" type="pres">
      <dgm:prSet presAssocID="{C6BE1C27-4C00-4179-9591-5BAE826318DB}"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ement truck"/>
        </a:ext>
      </dgm:extLst>
    </dgm:pt>
    <dgm:pt modelId="{52C83C89-0EE2-4BC4-A4FA-7C624789A991}" type="pres">
      <dgm:prSet presAssocID="{C6BE1C27-4C00-4179-9591-5BAE826318DB}" presName="spaceRect" presStyleCnt="0"/>
      <dgm:spPr/>
    </dgm:pt>
    <dgm:pt modelId="{657DF3CD-F965-4553-86B4-A9DF269820D3}" type="pres">
      <dgm:prSet presAssocID="{C6BE1C27-4C00-4179-9591-5BAE826318DB}" presName="parTx" presStyleLbl="revTx" presStyleIdx="0" presStyleCnt="3">
        <dgm:presLayoutVars>
          <dgm:chMax val="0"/>
          <dgm:chPref val="0"/>
        </dgm:presLayoutVars>
      </dgm:prSet>
      <dgm:spPr/>
    </dgm:pt>
    <dgm:pt modelId="{03FD9AED-9683-4E5F-9D2B-241DD69C8E61}" type="pres">
      <dgm:prSet presAssocID="{2587D44A-BE00-4AA4-A41C-019BB905AD25}" presName="sibTrans" presStyleCnt="0"/>
      <dgm:spPr/>
    </dgm:pt>
    <dgm:pt modelId="{D67471AB-8B5D-445E-91D4-B1F0A385E681}" type="pres">
      <dgm:prSet presAssocID="{40FD4EF6-F82B-49B3-B4FA-706768B0B973}" presName="compNode" presStyleCnt="0"/>
      <dgm:spPr/>
    </dgm:pt>
    <dgm:pt modelId="{7C6EEEF4-6528-49D7-A905-F9B234413805}" type="pres">
      <dgm:prSet presAssocID="{40FD4EF6-F82B-49B3-B4FA-706768B0B973}" presName="bgRect" presStyleLbl="bgShp" presStyleIdx="1" presStyleCnt="3"/>
      <dgm:spPr/>
    </dgm:pt>
    <dgm:pt modelId="{482DAF79-EDC3-45F2-8E91-10DED6240D20}" type="pres">
      <dgm:prSet presAssocID="{40FD4EF6-F82B-49B3-B4FA-706768B0B973}"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evil Face Outline"/>
        </a:ext>
      </dgm:extLst>
    </dgm:pt>
    <dgm:pt modelId="{936D458D-3892-429B-9DB3-9BE2FE7A1F20}" type="pres">
      <dgm:prSet presAssocID="{40FD4EF6-F82B-49B3-B4FA-706768B0B973}" presName="spaceRect" presStyleCnt="0"/>
      <dgm:spPr/>
    </dgm:pt>
    <dgm:pt modelId="{437B0CEC-B960-4366-B06F-0F8B8F2717EC}" type="pres">
      <dgm:prSet presAssocID="{40FD4EF6-F82B-49B3-B4FA-706768B0B973}" presName="parTx" presStyleLbl="revTx" presStyleIdx="1" presStyleCnt="3">
        <dgm:presLayoutVars>
          <dgm:chMax val="0"/>
          <dgm:chPref val="0"/>
        </dgm:presLayoutVars>
      </dgm:prSet>
      <dgm:spPr/>
    </dgm:pt>
    <dgm:pt modelId="{6C181AF1-3428-4967-93E3-15C56005DB34}" type="pres">
      <dgm:prSet presAssocID="{073C9B8B-D190-40FE-8D88-BA3EDD01B70D}" presName="sibTrans" presStyleCnt="0"/>
      <dgm:spPr/>
    </dgm:pt>
    <dgm:pt modelId="{E57A6B9F-5C36-4458-A935-CF6FB6747863}" type="pres">
      <dgm:prSet presAssocID="{0CBF2B5A-EC3F-4A86-83ED-7A60EE30CF27}" presName="compNode" presStyleCnt="0"/>
      <dgm:spPr/>
    </dgm:pt>
    <dgm:pt modelId="{B9C2C793-486F-45E3-8069-CA89269AE7CC}" type="pres">
      <dgm:prSet presAssocID="{0CBF2B5A-EC3F-4A86-83ED-7A60EE30CF27}" presName="bgRect" presStyleLbl="bgShp" presStyleIdx="2" presStyleCnt="3"/>
      <dgm:spPr/>
    </dgm:pt>
    <dgm:pt modelId="{184B1DAE-031A-4EA8-9CE0-CA3E524DFFA9}" type="pres">
      <dgm:prSet presAssocID="{0CBF2B5A-EC3F-4A86-83ED-7A60EE30CF27}"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udzysłów"/>
        </a:ext>
      </dgm:extLst>
    </dgm:pt>
    <dgm:pt modelId="{2E2C7104-A2B2-4859-90A9-3DB0E968AEF3}" type="pres">
      <dgm:prSet presAssocID="{0CBF2B5A-EC3F-4A86-83ED-7A60EE30CF27}" presName="spaceRect" presStyleCnt="0"/>
      <dgm:spPr/>
    </dgm:pt>
    <dgm:pt modelId="{08BFDAAC-E369-43E9-B27A-45BDC3F7B0FB}" type="pres">
      <dgm:prSet presAssocID="{0CBF2B5A-EC3F-4A86-83ED-7A60EE30CF27}" presName="parTx" presStyleLbl="revTx" presStyleIdx="2" presStyleCnt="3">
        <dgm:presLayoutVars>
          <dgm:chMax val="0"/>
          <dgm:chPref val="0"/>
        </dgm:presLayoutVars>
      </dgm:prSet>
      <dgm:spPr/>
    </dgm:pt>
  </dgm:ptLst>
  <dgm:cxnLst>
    <dgm:cxn modelId="{D7EF090E-6E77-4126-8D59-072898DA2640}" srcId="{1279A26F-3368-4D6D-A474-FAAF34889B29}" destId="{0CBF2B5A-EC3F-4A86-83ED-7A60EE30CF27}" srcOrd="2" destOrd="0" parTransId="{D15D6CEA-E93F-46D5-9C90-FF72A7814097}" sibTransId="{9F11B65D-DA19-4142-9464-B10A1A1366A2}"/>
    <dgm:cxn modelId="{25F70CB1-D0A4-4A36-B58D-09A9C85BFB79}" type="presOf" srcId="{C6BE1C27-4C00-4179-9591-5BAE826318DB}" destId="{657DF3CD-F965-4553-86B4-A9DF269820D3}" srcOrd="0" destOrd="0" presId="urn:microsoft.com/office/officeart/2018/2/layout/IconVerticalSolidList"/>
    <dgm:cxn modelId="{6FA90DC3-BDC9-44BD-A66A-5017E6550C8E}" type="presOf" srcId="{40FD4EF6-F82B-49B3-B4FA-706768B0B973}" destId="{437B0CEC-B960-4366-B06F-0F8B8F2717EC}" srcOrd="0" destOrd="0" presId="urn:microsoft.com/office/officeart/2018/2/layout/IconVerticalSolidList"/>
    <dgm:cxn modelId="{D52716C7-54CA-444D-B4E2-1E2D49409C5A}" srcId="{1279A26F-3368-4D6D-A474-FAAF34889B29}" destId="{40FD4EF6-F82B-49B3-B4FA-706768B0B973}" srcOrd="1" destOrd="0" parTransId="{A2D56E99-0933-4F67-BA5A-B326476B2DC0}" sibTransId="{073C9B8B-D190-40FE-8D88-BA3EDD01B70D}"/>
    <dgm:cxn modelId="{F04F54C9-4D00-4799-B613-B739ECF80517}" srcId="{1279A26F-3368-4D6D-A474-FAAF34889B29}" destId="{C6BE1C27-4C00-4179-9591-5BAE826318DB}" srcOrd="0" destOrd="0" parTransId="{374B03D5-0B08-4E98-BBE3-10FB70A875AB}" sibTransId="{2587D44A-BE00-4AA4-A41C-019BB905AD25}"/>
    <dgm:cxn modelId="{185A0EDC-C6FC-4C0E-B9FC-3CB1F5A13C95}" type="presOf" srcId="{1279A26F-3368-4D6D-A474-FAAF34889B29}" destId="{A97F3A78-96A5-47D5-A503-00ECBC7042C2}" srcOrd="0" destOrd="0" presId="urn:microsoft.com/office/officeart/2018/2/layout/IconVerticalSolidList"/>
    <dgm:cxn modelId="{EF90A9DC-9C9E-455A-971A-0028D995A367}" type="presOf" srcId="{0CBF2B5A-EC3F-4A86-83ED-7A60EE30CF27}" destId="{08BFDAAC-E369-43E9-B27A-45BDC3F7B0FB}" srcOrd="0" destOrd="0" presId="urn:microsoft.com/office/officeart/2018/2/layout/IconVerticalSolidList"/>
    <dgm:cxn modelId="{07CF5F5E-FA53-40DA-8B54-17F4CDABA2E1}" type="presParOf" srcId="{A97F3A78-96A5-47D5-A503-00ECBC7042C2}" destId="{E1005585-8C77-4106-AF2E-4D0D3506FAE2}" srcOrd="0" destOrd="0" presId="urn:microsoft.com/office/officeart/2018/2/layout/IconVerticalSolidList"/>
    <dgm:cxn modelId="{D0AC67CF-9ABF-41C7-9649-E9E714689E85}" type="presParOf" srcId="{E1005585-8C77-4106-AF2E-4D0D3506FAE2}" destId="{75DFCD8E-A149-4721-B649-0691F627CEA0}" srcOrd="0" destOrd="0" presId="urn:microsoft.com/office/officeart/2018/2/layout/IconVerticalSolidList"/>
    <dgm:cxn modelId="{0DE0DD6A-D487-4401-B452-6189D5650D36}" type="presParOf" srcId="{E1005585-8C77-4106-AF2E-4D0D3506FAE2}" destId="{FC64CAD8-11D7-4251-9C62-322D86902BDF}" srcOrd="1" destOrd="0" presId="urn:microsoft.com/office/officeart/2018/2/layout/IconVerticalSolidList"/>
    <dgm:cxn modelId="{A578086D-463D-4F6A-8026-A4F62BCB67FC}" type="presParOf" srcId="{E1005585-8C77-4106-AF2E-4D0D3506FAE2}" destId="{52C83C89-0EE2-4BC4-A4FA-7C624789A991}" srcOrd="2" destOrd="0" presId="urn:microsoft.com/office/officeart/2018/2/layout/IconVerticalSolidList"/>
    <dgm:cxn modelId="{17AE90A4-9981-405B-94AD-CA7D650E39D4}" type="presParOf" srcId="{E1005585-8C77-4106-AF2E-4D0D3506FAE2}" destId="{657DF3CD-F965-4553-86B4-A9DF269820D3}" srcOrd="3" destOrd="0" presId="urn:microsoft.com/office/officeart/2018/2/layout/IconVerticalSolidList"/>
    <dgm:cxn modelId="{F0275D69-CAFD-4CA1-966C-DDEE5ACDAE55}" type="presParOf" srcId="{A97F3A78-96A5-47D5-A503-00ECBC7042C2}" destId="{03FD9AED-9683-4E5F-9D2B-241DD69C8E61}" srcOrd="1" destOrd="0" presId="urn:microsoft.com/office/officeart/2018/2/layout/IconVerticalSolidList"/>
    <dgm:cxn modelId="{822CDAD9-4698-4544-A534-2540B5555BBF}" type="presParOf" srcId="{A97F3A78-96A5-47D5-A503-00ECBC7042C2}" destId="{D67471AB-8B5D-445E-91D4-B1F0A385E681}" srcOrd="2" destOrd="0" presId="urn:microsoft.com/office/officeart/2018/2/layout/IconVerticalSolidList"/>
    <dgm:cxn modelId="{009B6958-4EF6-4CE0-9481-2CC0E0D8AE82}" type="presParOf" srcId="{D67471AB-8B5D-445E-91D4-B1F0A385E681}" destId="{7C6EEEF4-6528-49D7-A905-F9B234413805}" srcOrd="0" destOrd="0" presId="urn:microsoft.com/office/officeart/2018/2/layout/IconVerticalSolidList"/>
    <dgm:cxn modelId="{C53D8E2C-CAC9-4ED8-8396-76FD9A7A39B3}" type="presParOf" srcId="{D67471AB-8B5D-445E-91D4-B1F0A385E681}" destId="{482DAF79-EDC3-45F2-8E91-10DED6240D20}" srcOrd="1" destOrd="0" presId="urn:microsoft.com/office/officeart/2018/2/layout/IconVerticalSolidList"/>
    <dgm:cxn modelId="{D2723C53-B655-476D-AA09-42D83B680E6E}" type="presParOf" srcId="{D67471AB-8B5D-445E-91D4-B1F0A385E681}" destId="{936D458D-3892-429B-9DB3-9BE2FE7A1F20}" srcOrd="2" destOrd="0" presId="urn:microsoft.com/office/officeart/2018/2/layout/IconVerticalSolidList"/>
    <dgm:cxn modelId="{21221230-999A-4D62-B82F-FD882F9AA230}" type="presParOf" srcId="{D67471AB-8B5D-445E-91D4-B1F0A385E681}" destId="{437B0CEC-B960-4366-B06F-0F8B8F2717EC}" srcOrd="3" destOrd="0" presId="urn:microsoft.com/office/officeart/2018/2/layout/IconVerticalSolidList"/>
    <dgm:cxn modelId="{16C3E2FD-5C3D-440B-809B-F87DD5DC9F9D}" type="presParOf" srcId="{A97F3A78-96A5-47D5-A503-00ECBC7042C2}" destId="{6C181AF1-3428-4967-93E3-15C56005DB34}" srcOrd="3" destOrd="0" presId="urn:microsoft.com/office/officeart/2018/2/layout/IconVerticalSolidList"/>
    <dgm:cxn modelId="{B2AE7FC1-76BD-48A9-9752-D75134D74AF2}" type="presParOf" srcId="{A97F3A78-96A5-47D5-A503-00ECBC7042C2}" destId="{E57A6B9F-5C36-4458-A935-CF6FB6747863}" srcOrd="4" destOrd="0" presId="urn:microsoft.com/office/officeart/2018/2/layout/IconVerticalSolidList"/>
    <dgm:cxn modelId="{A7F9CA9D-7DAC-4953-94D5-98249EA83603}" type="presParOf" srcId="{E57A6B9F-5C36-4458-A935-CF6FB6747863}" destId="{B9C2C793-486F-45E3-8069-CA89269AE7CC}" srcOrd="0" destOrd="0" presId="urn:microsoft.com/office/officeart/2018/2/layout/IconVerticalSolidList"/>
    <dgm:cxn modelId="{1EB00091-BBD5-45F1-87CD-43659E490190}" type="presParOf" srcId="{E57A6B9F-5C36-4458-A935-CF6FB6747863}" destId="{184B1DAE-031A-4EA8-9CE0-CA3E524DFFA9}" srcOrd="1" destOrd="0" presId="urn:microsoft.com/office/officeart/2018/2/layout/IconVerticalSolidList"/>
    <dgm:cxn modelId="{C628D1AA-6336-4273-A915-0EA1D4803BC0}" type="presParOf" srcId="{E57A6B9F-5C36-4458-A935-CF6FB6747863}" destId="{2E2C7104-A2B2-4859-90A9-3DB0E968AEF3}" srcOrd="2" destOrd="0" presId="urn:microsoft.com/office/officeart/2018/2/layout/IconVerticalSolidList"/>
    <dgm:cxn modelId="{BD01F69C-E13D-4CBE-8A1F-215499FBB580}" type="presParOf" srcId="{E57A6B9F-5C36-4458-A935-CF6FB6747863}" destId="{08BFDAAC-E369-43E9-B27A-45BDC3F7B0F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F097E30-DE10-4350-A7E9-18B152CF701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06D4FE7-E77D-47CE-A8DB-03E7C7BB4EAA}">
      <dgm:prSet/>
      <dgm:spPr/>
      <dgm:t>
        <a:bodyPr/>
        <a:lstStyle/>
        <a:p>
          <a:r>
            <a:rPr lang="pl-PL" b="1" i="0" baseline="0"/>
            <a:t>1.Należy uwrażliwić </a:t>
          </a:r>
          <a:r>
            <a:rPr lang="pl-PL" b="0" i="0" baseline="0"/>
            <a:t>kadrę, że recenzja/ocena to nie miejsce na "wycieczki osobiste". Każde sformułowanie ostre musi mieć pokrycie w materiale dowodowym (źródłach).</a:t>
          </a:r>
          <a:endParaRPr lang="en-US"/>
        </a:p>
      </dgm:t>
    </dgm:pt>
    <dgm:pt modelId="{74E1085B-9327-41BC-985D-9F063B5BB5B6}" type="parTrans" cxnId="{F3199F8C-53DF-4B87-883F-7A53EEB932B9}">
      <dgm:prSet/>
      <dgm:spPr/>
      <dgm:t>
        <a:bodyPr/>
        <a:lstStyle/>
        <a:p>
          <a:endParaRPr lang="en-US"/>
        </a:p>
      </dgm:t>
    </dgm:pt>
    <dgm:pt modelId="{4E733119-CB8F-40A6-ABC6-C243186550A7}" type="sibTrans" cxnId="{F3199F8C-53DF-4B87-883F-7A53EEB932B9}">
      <dgm:prSet/>
      <dgm:spPr/>
      <dgm:t>
        <a:bodyPr/>
        <a:lstStyle/>
        <a:p>
          <a:endParaRPr lang="en-US"/>
        </a:p>
      </dgm:t>
    </dgm:pt>
    <dgm:pt modelId="{3C295D1B-E33D-4F94-9221-0678E0E61063}">
      <dgm:prSet/>
      <dgm:spPr/>
      <dgm:t>
        <a:bodyPr/>
        <a:lstStyle/>
        <a:p>
          <a:r>
            <a:rPr lang="pl-PL" b="0" i="0" baseline="0"/>
            <a:t>2.Fakt, że Art. 212 kk ściga się z oskarżenia prywatnego, oznacza, że uczelnia jako instytucja nie jest stroną w procesie karnym, ale wynik tego procesu może mieć </a:t>
          </a:r>
          <a:r>
            <a:rPr lang="pl-PL"/>
            <a:t>znaczenie </a:t>
          </a:r>
          <a:r>
            <a:rPr lang="pl-PL" b="1" i="0" baseline="0"/>
            <a:t>dla oceny uchybienia godności zawodu</a:t>
          </a:r>
          <a:r>
            <a:rPr lang="pl-PL" b="0" i="0" baseline="0"/>
            <a:t>.</a:t>
          </a:r>
          <a:endParaRPr lang="en-US"/>
        </a:p>
      </dgm:t>
    </dgm:pt>
    <dgm:pt modelId="{8740CA6C-BDBD-4E20-9312-0783F6A656D6}" type="parTrans" cxnId="{DDC75296-A409-402C-B598-126BB5FA3C1B}">
      <dgm:prSet/>
      <dgm:spPr/>
      <dgm:t>
        <a:bodyPr/>
        <a:lstStyle/>
        <a:p>
          <a:endParaRPr lang="en-US"/>
        </a:p>
      </dgm:t>
    </dgm:pt>
    <dgm:pt modelId="{4066DB86-A1C0-4506-BF6B-6CBC6F0CBA28}" type="sibTrans" cxnId="{DDC75296-A409-402C-B598-126BB5FA3C1B}">
      <dgm:prSet/>
      <dgm:spPr/>
      <dgm:t>
        <a:bodyPr/>
        <a:lstStyle/>
        <a:p>
          <a:endParaRPr lang="en-US"/>
        </a:p>
      </dgm:t>
    </dgm:pt>
    <dgm:pt modelId="{77A9E4E4-3B72-47F1-8B44-29635C926185}">
      <dgm:prSet/>
      <dgm:spPr/>
      <dgm:t>
        <a:bodyPr/>
        <a:lstStyle/>
        <a:p>
          <a:r>
            <a:rPr lang="pl-PL" b="1" i="0" baseline="0"/>
            <a:t>3.</a:t>
          </a:r>
          <a:r>
            <a:rPr lang="pl-PL" b="0" i="0" baseline="0"/>
            <a:t>W regulaminach wewnętrznych warto doprecyzować zasady etyczne recenzowania/ oceniania ( vide np.sylabusy), co w razie sporu ułatwi Rzecznikowi Dyscyplinarnemu wykazanie "uchybienia obowiązkom".</a:t>
          </a:r>
          <a:endParaRPr lang="en-US"/>
        </a:p>
      </dgm:t>
    </dgm:pt>
    <dgm:pt modelId="{B0011777-A9FB-4193-A846-C876DBBB9EF6}" type="parTrans" cxnId="{A8602385-1E5F-44CF-AC8C-E53E92A7EE77}">
      <dgm:prSet/>
      <dgm:spPr/>
      <dgm:t>
        <a:bodyPr/>
        <a:lstStyle/>
        <a:p>
          <a:endParaRPr lang="en-US"/>
        </a:p>
      </dgm:t>
    </dgm:pt>
    <dgm:pt modelId="{92270368-BD02-47C0-AEEA-DECD112DB634}" type="sibTrans" cxnId="{A8602385-1E5F-44CF-AC8C-E53E92A7EE77}">
      <dgm:prSet/>
      <dgm:spPr/>
      <dgm:t>
        <a:bodyPr/>
        <a:lstStyle/>
        <a:p>
          <a:endParaRPr lang="en-US"/>
        </a:p>
      </dgm:t>
    </dgm:pt>
    <dgm:pt modelId="{32B1A48A-9FF7-4173-957C-3B17AE868FE4}" type="pres">
      <dgm:prSet presAssocID="{BF097E30-DE10-4350-A7E9-18B152CF7016}" presName="root" presStyleCnt="0">
        <dgm:presLayoutVars>
          <dgm:dir/>
          <dgm:resizeHandles val="exact"/>
        </dgm:presLayoutVars>
      </dgm:prSet>
      <dgm:spPr/>
    </dgm:pt>
    <dgm:pt modelId="{4044CE23-F97B-42AB-967B-47CE1CD96861}" type="pres">
      <dgm:prSet presAssocID="{406D4FE7-E77D-47CE-A8DB-03E7C7BB4EAA}" presName="compNode" presStyleCnt="0"/>
      <dgm:spPr/>
    </dgm:pt>
    <dgm:pt modelId="{AC30A478-F963-496C-96D6-0A6E1E6F7EC8}" type="pres">
      <dgm:prSet presAssocID="{406D4FE7-E77D-47CE-A8DB-03E7C7BB4EAA}" presName="bgRect" presStyleLbl="bgShp" presStyleIdx="0" presStyleCnt="3"/>
      <dgm:spPr/>
    </dgm:pt>
    <dgm:pt modelId="{AA4E53BF-5B80-4064-B8DD-56517702AEB9}" type="pres">
      <dgm:prSet presAssocID="{406D4FE7-E77D-47CE-A8DB-03E7C7BB4EAA}"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Angel Face Outline"/>
        </a:ext>
      </dgm:extLst>
    </dgm:pt>
    <dgm:pt modelId="{CB27FBE5-AE73-4D25-A8CC-1BF33FBE2203}" type="pres">
      <dgm:prSet presAssocID="{406D4FE7-E77D-47CE-A8DB-03E7C7BB4EAA}" presName="spaceRect" presStyleCnt="0"/>
      <dgm:spPr/>
    </dgm:pt>
    <dgm:pt modelId="{5FCF6E1D-A893-4AAE-9183-A037263FD5A4}" type="pres">
      <dgm:prSet presAssocID="{406D4FE7-E77D-47CE-A8DB-03E7C7BB4EAA}" presName="parTx" presStyleLbl="revTx" presStyleIdx="0" presStyleCnt="3">
        <dgm:presLayoutVars>
          <dgm:chMax val="0"/>
          <dgm:chPref val="0"/>
        </dgm:presLayoutVars>
      </dgm:prSet>
      <dgm:spPr/>
    </dgm:pt>
    <dgm:pt modelId="{DDEE27DD-4049-4031-95DA-1572E9D8F21C}" type="pres">
      <dgm:prSet presAssocID="{4E733119-CB8F-40A6-ABC6-C243186550A7}" presName="sibTrans" presStyleCnt="0"/>
      <dgm:spPr/>
    </dgm:pt>
    <dgm:pt modelId="{36EF6677-A134-4C4B-86ED-45A0141CE8BA}" type="pres">
      <dgm:prSet presAssocID="{3C295D1B-E33D-4F94-9221-0678E0E61063}" presName="compNode" presStyleCnt="0"/>
      <dgm:spPr/>
    </dgm:pt>
    <dgm:pt modelId="{F13CC982-AED2-4900-9A15-E7610B423C7D}" type="pres">
      <dgm:prSet presAssocID="{3C295D1B-E33D-4F94-9221-0678E0E61063}" presName="bgRect" presStyleLbl="bgShp" presStyleIdx="1" presStyleCnt="3"/>
      <dgm:spPr/>
    </dgm:pt>
    <dgm:pt modelId="{73B7D3F6-F522-429A-B6FC-FE1C5CFF172A}" type="pres">
      <dgm:prSet presAssocID="{3C295D1B-E33D-4F94-9221-0678E0E61063}"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ędzia"/>
        </a:ext>
      </dgm:extLst>
    </dgm:pt>
    <dgm:pt modelId="{38D73168-6619-425C-BA2A-75F9862BCC82}" type="pres">
      <dgm:prSet presAssocID="{3C295D1B-E33D-4F94-9221-0678E0E61063}" presName="spaceRect" presStyleCnt="0"/>
      <dgm:spPr/>
    </dgm:pt>
    <dgm:pt modelId="{EBC0BB72-5A7F-4A18-A338-A4DC6781D27E}" type="pres">
      <dgm:prSet presAssocID="{3C295D1B-E33D-4F94-9221-0678E0E61063}" presName="parTx" presStyleLbl="revTx" presStyleIdx="1" presStyleCnt="3">
        <dgm:presLayoutVars>
          <dgm:chMax val="0"/>
          <dgm:chPref val="0"/>
        </dgm:presLayoutVars>
      </dgm:prSet>
      <dgm:spPr/>
    </dgm:pt>
    <dgm:pt modelId="{46C6F04B-CE3B-4D0C-ACFD-F174D9C635C8}" type="pres">
      <dgm:prSet presAssocID="{4066DB86-A1C0-4506-BF6B-6CBC6F0CBA28}" presName="sibTrans" presStyleCnt="0"/>
      <dgm:spPr/>
    </dgm:pt>
    <dgm:pt modelId="{0F949210-7F99-4765-BF07-2DBFEAD58087}" type="pres">
      <dgm:prSet presAssocID="{77A9E4E4-3B72-47F1-8B44-29635C926185}" presName="compNode" presStyleCnt="0"/>
      <dgm:spPr/>
    </dgm:pt>
    <dgm:pt modelId="{E197679C-2857-471B-B0A3-25FE06FB53C9}" type="pres">
      <dgm:prSet presAssocID="{77A9E4E4-3B72-47F1-8B44-29635C926185}" presName="bgRect" presStyleLbl="bgShp" presStyleIdx="2" presStyleCnt="3"/>
      <dgm:spPr/>
    </dgm:pt>
    <dgm:pt modelId="{FBCCCD64-D50C-45F5-93E8-44CCF4395015}" type="pres">
      <dgm:prSet presAssocID="{77A9E4E4-3B72-47F1-8B44-29635C926185}"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Łuk"/>
        </a:ext>
      </dgm:extLst>
    </dgm:pt>
    <dgm:pt modelId="{8BF068E8-B82D-4459-8730-35ED4AEE2179}" type="pres">
      <dgm:prSet presAssocID="{77A9E4E4-3B72-47F1-8B44-29635C926185}" presName="spaceRect" presStyleCnt="0"/>
      <dgm:spPr/>
    </dgm:pt>
    <dgm:pt modelId="{8827F002-8673-4C2B-AA4D-49E74A55A6F2}" type="pres">
      <dgm:prSet presAssocID="{77A9E4E4-3B72-47F1-8B44-29635C926185}" presName="parTx" presStyleLbl="revTx" presStyleIdx="2" presStyleCnt="3">
        <dgm:presLayoutVars>
          <dgm:chMax val="0"/>
          <dgm:chPref val="0"/>
        </dgm:presLayoutVars>
      </dgm:prSet>
      <dgm:spPr/>
    </dgm:pt>
  </dgm:ptLst>
  <dgm:cxnLst>
    <dgm:cxn modelId="{59CF9D0E-1027-49D9-AF31-528688E454E2}" type="presOf" srcId="{77A9E4E4-3B72-47F1-8B44-29635C926185}" destId="{8827F002-8673-4C2B-AA4D-49E74A55A6F2}" srcOrd="0" destOrd="0" presId="urn:microsoft.com/office/officeart/2018/2/layout/IconVerticalSolidList"/>
    <dgm:cxn modelId="{C8F6C415-2828-4CB3-829D-0C6C28B44916}" type="presOf" srcId="{406D4FE7-E77D-47CE-A8DB-03E7C7BB4EAA}" destId="{5FCF6E1D-A893-4AAE-9183-A037263FD5A4}" srcOrd="0" destOrd="0" presId="urn:microsoft.com/office/officeart/2018/2/layout/IconVerticalSolidList"/>
    <dgm:cxn modelId="{A7B7886F-A735-4F51-BAB3-D02DC7D9CDD8}" type="presOf" srcId="{3C295D1B-E33D-4F94-9221-0678E0E61063}" destId="{EBC0BB72-5A7F-4A18-A338-A4DC6781D27E}" srcOrd="0" destOrd="0" presId="urn:microsoft.com/office/officeart/2018/2/layout/IconVerticalSolidList"/>
    <dgm:cxn modelId="{A8602385-1E5F-44CF-AC8C-E53E92A7EE77}" srcId="{BF097E30-DE10-4350-A7E9-18B152CF7016}" destId="{77A9E4E4-3B72-47F1-8B44-29635C926185}" srcOrd="2" destOrd="0" parTransId="{B0011777-A9FB-4193-A846-C876DBBB9EF6}" sibTransId="{92270368-BD02-47C0-AEEA-DECD112DB634}"/>
    <dgm:cxn modelId="{F3199F8C-53DF-4B87-883F-7A53EEB932B9}" srcId="{BF097E30-DE10-4350-A7E9-18B152CF7016}" destId="{406D4FE7-E77D-47CE-A8DB-03E7C7BB4EAA}" srcOrd="0" destOrd="0" parTransId="{74E1085B-9327-41BC-985D-9F063B5BB5B6}" sibTransId="{4E733119-CB8F-40A6-ABC6-C243186550A7}"/>
    <dgm:cxn modelId="{DDC75296-A409-402C-B598-126BB5FA3C1B}" srcId="{BF097E30-DE10-4350-A7E9-18B152CF7016}" destId="{3C295D1B-E33D-4F94-9221-0678E0E61063}" srcOrd="1" destOrd="0" parTransId="{8740CA6C-BDBD-4E20-9312-0783F6A656D6}" sibTransId="{4066DB86-A1C0-4506-BF6B-6CBC6F0CBA28}"/>
    <dgm:cxn modelId="{87744E97-57E3-4BA2-AA32-A6BDD48663D6}" type="presOf" srcId="{BF097E30-DE10-4350-A7E9-18B152CF7016}" destId="{32B1A48A-9FF7-4173-957C-3B17AE868FE4}" srcOrd="0" destOrd="0" presId="urn:microsoft.com/office/officeart/2018/2/layout/IconVerticalSolidList"/>
    <dgm:cxn modelId="{A8DBD640-7BC8-428B-8097-41A2029174E4}" type="presParOf" srcId="{32B1A48A-9FF7-4173-957C-3B17AE868FE4}" destId="{4044CE23-F97B-42AB-967B-47CE1CD96861}" srcOrd="0" destOrd="0" presId="urn:microsoft.com/office/officeart/2018/2/layout/IconVerticalSolidList"/>
    <dgm:cxn modelId="{429DADCE-006A-412A-A344-4B81C27F481C}" type="presParOf" srcId="{4044CE23-F97B-42AB-967B-47CE1CD96861}" destId="{AC30A478-F963-496C-96D6-0A6E1E6F7EC8}" srcOrd="0" destOrd="0" presId="urn:microsoft.com/office/officeart/2018/2/layout/IconVerticalSolidList"/>
    <dgm:cxn modelId="{E83BC3CD-3E1C-4844-B429-460480E00BB8}" type="presParOf" srcId="{4044CE23-F97B-42AB-967B-47CE1CD96861}" destId="{AA4E53BF-5B80-4064-B8DD-56517702AEB9}" srcOrd="1" destOrd="0" presId="urn:microsoft.com/office/officeart/2018/2/layout/IconVerticalSolidList"/>
    <dgm:cxn modelId="{A84EA480-CB43-46DB-9774-BBF59790260E}" type="presParOf" srcId="{4044CE23-F97B-42AB-967B-47CE1CD96861}" destId="{CB27FBE5-AE73-4D25-A8CC-1BF33FBE2203}" srcOrd="2" destOrd="0" presId="urn:microsoft.com/office/officeart/2018/2/layout/IconVerticalSolidList"/>
    <dgm:cxn modelId="{EAABB47D-A6B9-4646-9133-E0AE641FC798}" type="presParOf" srcId="{4044CE23-F97B-42AB-967B-47CE1CD96861}" destId="{5FCF6E1D-A893-4AAE-9183-A037263FD5A4}" srcOrd="3" destOrd="0" presId="urn:microsoft.com/office/officeart/2018/2/layout/IconVerticalSolidList"/>
    <dgm:cxn modelId="{9119CAB0-95FC-4A99-87FA-63F489FFDD37}" type="presParOf" srcId="{32B1A48A-9FF7-4173-957C-3B17AE868FE4}" destId="{DDEE27DD-4049-4031-95DA-1572E9D8F21C}" srcOrd="1" destOrd="0" presId="urn:microsoft.com/office/officeart/2018/2/layout/IconVerticalSolidList"/>
    <dgm:cxn modelId="{19F38B12-9B41-4692-93AD-AC166C5A04E7}" type="presParOf" srcId="{32B1A48A-9FF7-4173-957C-3B17AE868FE4}" destId="{36EF6677-A134-4C4B-86ED-45A0141CE8BA}" srcOrd="2" destOrd="0" presId="urn:microsoft.com/office/officeart/2018/2/layout/IconVerticalSolidList"/>
    <dgm:cxn modelId="{3132A1E4-B7FC-4881-A917-393F52E429FF}" type="presParOf" srcId="{36EF6677-A134-4C4B-86ED-45A0141CE8BA}" destId="{F13CC982-AED2-4900-9A15-E7610B423C7D}" srcOrd="0" destOrd="0" presId="urn:microsoft.com/office/officeart/2018/2/layout/IconVerticalSolidList"/>
    <dgm:cxn modelId="{5914B902-85E3-4BE9-8BEC-7681B183DCD7}" type="presParOf" srcId="{36EF6677-A134-4C4B-86ED-45A0141CE8BA}" destId="{73B7D3F6-F522-429A-B6FC-FE1C5CFF172A}" srcOrd="1" destOrd="0" presId="urn:microsoft.com/office/officeart/2018/2/layout/IconVerticalSolidList"/>
    <dgm:cxn modelId="{431E79F4-7B4A-48C8-BC04-02A5B49C0F98}" type="presParOf" srcId="{36EF6677-A134-4C4B-86ED-45A0141CE8BA}" destId="{38D73168-6619-425C-BA2A-75F9862BCC82}" srcOrd="2" destOrd="0" presId="urn:microsoft.com/office/officeart/2018/2/layout/IconVerticalSolidList"/>
    <dgm:cxn modelId="{F1E57359-76F5-4AB1-B5AE-94B699A8B234}" type="presParOf" srcId="{36EF6677-A134-4C4B-86ED-45A0141CE8BA}" destId="{EBC0BB72-5A7F-4A18-A338-A4DC6781D27E}" srcOrd="3" destOrd="0" presId="urn:microsoft.com/office/officeart/2018/2/layout/IconVerticalSolidList"/>
    <dgm:cxn modelId="{51FD8877-B9C6-4879-8D46-DBB50AA8061B}" type="presParOf" srcId="{32B1A48A-9FF7-4173-957C-3B17AE868FE4}" destId="{46C6F04B-CE3B-4D0C-ACFD-F174D9C635C8}" srcOrd="3" destOrd="0" presId="urn:microsoft.com/office/officeart/2018/2/layout/IconVerticalSolidList"/>
    <dgm:cxn modelId="{51EDBA7F-15BB-4F22-BCBE-34D6F58AE1AF}" type="presParOf" srcId="{32B1A48A-9FF7-4173-957C-3B17AE868FE4}" destId="{0F949210-7F99-4765-BF07-2DBFEAD58087}" srcOrd="4" destOrd="0" presId="urn:microsoft.com/office/officeart/2018/2/layout/IconVerticalSolidList"/>
    <dgm:cxn modelId="{05EA99CA-F5F5-42FB-AA10-9C706E3A5C7B}" type="presParOf" srcId="{0F949210-7F99-4765-BF07-2DBFEAD58087}" destId="{E197679C-2857-471B-B0A3-25FE06FB53C9}" srcOrd="0" destOrd="0" presId="urn:microsoft.com/office/officeart/2018/2/layout/IconVerticalSolidList"/>
    <dgm:cxn modelId="{FC0BFB29-7538-492E-825D-D6BA22EDEE63}" type="presParOf" srcId="{0F949210-7F99-4765-BF07-2DBFEAD58087}" destId="{FBCCCD64-D50C-45F5-93E8-44CCF4395015}" srcOrd="1" destOrd="0" presId="urn:microsoft.com/office/officeart/2018/2/layout/IconVerticalSolidList"/>
    <dgm:cxn modelId="{92A2DCCC-2715-473D-BCAD-017C41A7B626}" type="presParOf" srcId="{0F949210-7F99-4765-BF07-2DBFEAD58087}" destId="{8BF068E8-B82D-4459-8730-35ED4AEE2179}" srcOrd="2" destOrd="0" presId="urn:microsoft.com/office/officeart/2018/2/layout/IconVerticalSolidList"/>
    <dgm:cxn modelId="{CC76868B-199E-48C7-878D-AF817D25A2AD}" type="presParOf" srcId="{0F949210-7F99-4765-BF07-2DBFEAD58087}" destId="{8827F002-8673-4C2B-AA4D-49E74A55A6F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6BD3D5-B5D9-42DC-B7E5-E197C879E068}">
      <dsp:nvSpPr>
        <dsp:cNvPr id="0" name=""/>
        <dsp:cNvSpPr/>
      </dsp:nvSpPr>
      <dsp:spPr>
        <a:xfrm>
          <a:off x="1172"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8910F20-D6B5-4D83-9DFC-98AC27071804}">
      <dsp:nvSpPr>
        <dsp:cNvPr id="0" name=""/>
        <dsp:cNvSpPr/>
      </dsp:nvSpPr>
      <dsp:spPr>
        <a:xfrm>
          <a:off x="458411"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b="1" i="0" kern="1200" baseline="0"/>
            <a:t>Ocena to czynność faktyczna:</a:t>
          </a:r>
          <a:r>
            <a:rPr lang="pl-PL" sz="2000" b="0" i="0" kern="1200" baseline="0"/>
            <a:t> Wystawienie oceny (nawet ustne przerwanie egzaminu) nie jest decyzją administracyjną w rozumieniu KPA.</a:t>
          </a:r>
          <a:endParaRPr lang="en-US" sz="2000" kern="1200"/>
        </a:p>
      </dsp:txBody>
      <dsp:txXfrm>
        <a:off x="534947" y="649409"/>
        <a:ext cx="3962083" cy="2460051"/>
      </dsp:txXfrm>
    </dsp:sp>
    <dsp:sp modelId="{E688B126-53DA-4302-B8D3-20376FE29ECF}">
      <dsp:nvSpPr>
        <dsp:cNvPr id="0" name=""/>
        <dsp:cNvSpPr/>
      </dsp:nvSpPr>
      <dsp:spPr>
        <a:xfrm>
          <a:off x="5030807"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04D62EE-7453-4678-AD3B-C96FF07B694D}">
      <dsp:nvSpPr>
        <dsp:cNvPr id="0" name=""/>
        <dsp:cNvSpPr/>
      </dsp:nvSpPr>
      <dsp:spPr>
        <a:xfrm>
          <a:off x="5488046"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l-PL" sz="2000" b="1" i="0" kern="1200" baseline="0"/>
            <a:t>Brak trybu odwoławczego z KPA:</a:t>
          </a:r>
          <a:r>
            <a:rPr lang="pl-PL" sz="2000" b="0" i="0" kern="1200" baseline="0"/>
            <a:t> Od oceny nie przysługuje „odwołanie” do Rektora w trybie Kodeksu postępowania administracyjnego. Jeśli student złoży takie pismo, Rektor ma obowiązek stwierdzić jego </a:t>
          </a:r>
          <a:r>
            <a:rPr lang="pl-PL" sz="2000" b="1" i="0" kern="1200" baseline="0"/>
            <a:t>niedopuszczalność</a:t>
          </a:r>
          <a:r>
            <a:rPr lang="pl-PL" sz="2000" b="0" i="0" kern="1200" baseline="0"/>
            <a:t> (art. 134 KPA).</a:t>
          </a:r>
          <a:endParaRPr lang="en-US" sz="2000" kern="1200"/>
        </a:p>
      </dsp:txBody>
      <dsp:txXfrm>
        <a:off x="5564582" y="649409"/>
        <a:ext cx="3962083" cy="24600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D4DBC4-D022-446F-89C2-1434E59592BF}">
      <dsp:nvSpPr>
        <dsp:cNvPr id="0" name=""/>
        <dsp:cNvSpPr/>
      </dsp:nvSpPr>
      <dsp:spPr>
        <a:xfrm>
          <a:off x="0" y="566"/>
          <a:ext cx="5913437" cy="132455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26167A-61AA-4D8B-A680-1EA58D7C47D4}">
      <dsp:nvSpPr>
        <dsp:cNvPr id="0" name=""/>
        <dsp:cNvSpPr/>
      </dsp:nvSpPr>
      <dsp:spPr>
        <a:xfrm>
          <a:off x="400679" y="298591"/>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C4C8196-0400-4DA9-9951-50692FA529FD}">
      <dsp:nvSpPr>
        <dsp:cNvPr id="0" name=""/>
        <dsp:cNvSpPr/>
      </dsp:nvSpPr>
      <dsp:spPr>
        <a:xfrm>
          <a:off x="1529865" y="566"/>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844550">
            <a:lnSpc>
              <a:spcPct val="90000"/>
            </a:lnSpc>
            <a:spcBef>
              <a:spcPct val="0"/>
            </a:spcBef>
            <a:spcAft>
              <a:spcPct val="35000"/>
            </a:spcAft>
            <a:buNone/>
          </a:pPr>
          <a:r>
            <a:rPr lang="pl-PL" sz="1900" b="0" i="0" kern="1200" baseline="0"/>
            <a:t>Nadużycie uprawnień władczych. Ocena okresowa musi być oparta na mierzalnych kryteriach zawartych w statucie uczelni.</a:t>
          </a:r>
          <a:endParaRPr lang="en-US" sz="1900" kern="1200"/>
        </a:p>
      </dsp:txBody>
      <dsp:txXfrm>
        <a:off x="1529865" y="566"/>
        <a:ext cx="4383571" cy="1324558"/>
      </dsp:txXfrm>
    </dsp:sp>
    <dsp:sp modelId="{70A3B848-4DBB-472F-8B75-DEEE0B42778A}">
      <dsp:nvSpPr>
        <dsp:cNvPr id="0" name=""/>
        <dsp:cNvSpPr/>
      </dsp:nvSpPr>
      <dsp:spPr>
        <a:xfrm>
          <a:off x="0" y="1656264"/>
          <a:ext cx="5913437" cy="132455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CD234C-9030-4827-BC44-79F1E7FC144A}">
      <dsp:nvSpPr>
        <dsp:cNvPr id="0" name=""/>
        <dsp:cNvSpPr/>
      </dsp:nvSpPr>
      <dsp:spPr>
        <a:xfrm>
          <a:off x="400679" y="1954290"/>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FD139F3-8B1D-432E-856C-ED028AC80FA6}">
      <dsp:nvSpPr>
        <dsp:cNvPr id="0" name=""/>
        <dsp:cNvSpPr/>
      </dsp:nvSpPr>
      <dsp:spPr>
        <a:xfrm>
          <a:off x="1529865" y="1656264"/>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844550">
            <a:lnSpc>
              <a:spcPct val="90000"/>
            </a:lnSpc>
            <a:spcBef>
              <a:spcPct val="0"/>
            </a:spcBef>
            <a:spcAft>
              <a:spcPct val="35000"/>
            </a:spcAft>
            <a:buNone/>
          </a:pPr>
          <a:r>
            <a:rPr lang="pl-PL" sz="1900" b="0" i="0" kern="1200" baseline="0"/>
            <a:t>Przekroczenie uprawnień, naruszenie obowiązków pracowniczych, potencjalny mobbing.</a:t>
          </a:r>
          <a:endParaRPr lang="en-US" sz="1900" kern="1200"/>
        </a:p>
      </dsp:txBody>
      <dsp:txXfrm>
        <a:off x="1529865" y="1656264"/>
        <a:ext cx="4383571" cy="1324558"/>
      </dsp:txXfrm>
    </dsp:sp>
    <dsp:sp modelId="{35F39E3C-EA4D-4502-8D0A-2B61CA8015F6}">
      <dsp:nvSpPr>
        <dsp:cNvPr id="0" name=""/>
        <dsp:cNvSpPr/>
      </dsp:nvSpPr>
      <dsp:spPr>
        <a:xfrm>
          <a:off x="0" y="3311963"/>
          <a:ext cx="5913437" cy="132455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BA254E-3440-4B25-80C3-C0F9F0B3D6BC}">
      <dsp:nvSpPr>
        <dsp:cNvPr id="0" name=""/>
        <dsp:cNvSpPr/>
      </dsp:nvSpPr>
      <dsp:spPr>
        <a:xfrm>
          <a:off x="400679" y="3609988"/>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C11A8FB-615B-4884-8B01-B56ED4812074}">
      <dsp:nvSpPr>
        <dsp:cNvPr id="0" name=""/>
        <dsp:cNvSpPr/>
      </dsp:nvSpPr>
      <dsp:spPr>
        <a:xfrm>
          <a:off x="1529865" y="3311963"/>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844550">
            <a:lnSpc>
              <a:spcPct val="90000"/>
            </a:lnSpc>
            <a:spcBef>
              <a:spcPct val="0"/>
            </a:spcBef>
            <a:spcAft>
              <a:spcPct val="35000"/>
            </a:spcAft>
            <a:buNone/>
          </a:pPr>
          <a:r>
            <a:rPr lang="pl-PL" sz="1900" b="0" i="0" kern="1200" baseline="0"/>
            <a:t>Weryfikacja, czy procedura oceny była zgodna z wewnętrznym regulaminem (WSO – Wewnętrzny System Zapewniania Jakości).</a:t>
          </a:r>
          <a:endParaRPr lang="en-US" sz="1900" kern="1200"/>
        </a:p>
      </dsp:txBody>
      <dsp:txXfrm>
        <a:off x="1529865" y="3311963"/>
        <a:ext cx="4383571" cy="13245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DFCD8E-A149-4721-B649-0691F627CEA0}">
      <dsp:nvSpPr>
        <dsp:cNvPr id="0" name=""/>
        <dsp:cNvSpPr/>
      </dsp:nvSpPr>
      <dsp:spPr>
        <a:xfrm>
          <a:off x="0" y="566"/>
          <a:ext cx="5913437" cy="132455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64CAD8-11D7-4251-9C62-322D86902BDF}">
      <dsp:nvSpPr>
        <dsp:cNvPr id="0" name=""/>
        <dsp:cNvSpPr/>
      </dsp:nvSpPr>
      <dsp:spPr>
        <a:xfrm>
          <a:off x="400679" y="298591"/>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57DF3CD-F965-4553-86B4-A9DF269820D3}">
      <dsp:nvSpPr>
        <dsp:cNvPr id="0" name=""/>
        <dsp:cNvSpPr/>
      </dsp:nvSpPr>
      <dsp:spPr>
        <a:xfrm>
          <a:off x="1529865" y="566"/>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800100">
            <a:lnSpc>
              <a:spcPct val="90000"/>
            </a:lnSpc>
            <a:spcBef>
              <a:spcPct val="0"/>
            </a:spcBef>
            <a:spcAft>
              <a:spcPct val="35000"/>
            </a:spcAft>
            <a:buNone/>
          </a:pPr>
          <a:r>
            <a:rPr lang="pl-PL" sz="1800" b="1" i="0" kern="1200" baseline="0"/>
            <a:t>1.Czy naruszono konkretny przepis proceduralny?</a:t>
          </a:r>
          <a:r>
            <a:rPr lang="pl-PL" sz="1800" b="0" i="0" kern="1200" baseline="0"/>
            <a:t> (Regulamin studiów, statut, wytyczne NCN).</a:t>
          </a:r>
          <a:endParaRPr lang="en-US" sz="1800" kern="1200"/>
        </a:p>
      </dsp:txBody>
      <dsp:txXfrm>
        <a:off x="1529865" y="566"/>
        <a:ext cx="4383571" cy="1324558"/>
      </dsp:txXfrm>
    </dsp:sp>
    <dsp:sp modelId="{7C6EEEF4-6528-49D7-A905-F9B234413805}">
      <dsp:nvSpPr>
        <dsp:cNvPr id="0" name=""/>
        <dsp:cNvSpPr/>
      </dsp:nvSpPr>
      <dsp:spPr>
        <a:xfrm>
          <a:off x="0" y="1656264"/>
          <a:ext cx="5913437" cy="132455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2DAF79-EDC3-45F2-8E91-10DED6240D20}">
      <dsp:nvSpPr>
        <dsp:cNvPr id="0" name=""/>
        <dsp:cNvSpPr/>
      </dsp:nvSpPr>
      <dsp:spPr>
        <a:xfrm>
          <a:off x="400679" y="1954290"/>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37B0CEC-B960-4366-B06F-0F8B8F2717EC}">
      <dsp:nvSpPr>
        <dsp:cNvPr id="0" name=""/>
        <dsp:cNvSpPr/>
      </dsp:nvSpPr>
      <dsp:spPr>
        <a:xfrm>
          <a:off x="1529865" y="1656264"/>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800100">
            <a:lnSpc>
              <a:spcPct val="90000"/>
            </a:lnSpc>
            <a:spcBef>
              <a:spcPct val="0"/>
            </a:spcBef>
            <a:spcAft>
              <a:spcPct val="35000"/>
            </a:spcAft>
            <a:buNone/>
          </a:pPr>
          <a:r>
            <a:rPr lang="pl-PL" sz="1800" b="1" i="0" kern="1200" baseline="0"/>
            <a:t>2.Czy naruszenie nastąpiło w sferze "imperium"?</a:t>
          </a:r>
          <a:r>
            <a:rPr lang="pl-PL" sz="1800" b="0" i="0" kern="1200" baseline="0"/>
            <a:t> (Czy nauczyciel nadużył swojej władzy recenzenckiej/oceniającej?).</a:t>
          </a:r>
          <a:endParaRPr lang="en-US" sz="1800" kern="1200"/>
        </a:p>
      </dsp:txBody>
      <dsp:txXfrm>
        <a:off x="1529865" y="1656264"/>
        <a:ext cx="4383571" cy="1324558"/>
      </dsp:txXfrm>
    </dsp:sp>
    <dsp:sp modelId="{B9C2C793-486F-45E3-8069-CA89269AE7CC}">
      <dsp:nvSpPr>
        <dsp:cNvPr id="0" name=""/>
        <dsp:cNvSpPr/>
      </dsp:nvSpPr>
      <dsp:spPr>
        <a:xfrm>
          <a:off x="0" y="3311963"/>
          <a:ext cx="5913437" cy="132455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84B1DAE-031A-4EA8-9CE0-CA3E524DFFA9}">
      <dsp:nvSpPr>
        <dsp:cNvPr id="0" name=""/>
        <dsp:cNvSpPr/>
      </dsp:nvSpPr>
      <dsp:spPr>
        <a:xfrm>
          <a:off x="400679" y="3609988"/>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8BFDAAC-E369-43E9-B27A-45BDC3F7B0FB}">
      <dsp:nvSpPr>
        <dsp:cNvPr id="0" name=""/>
        <dsp:cNvSpPr/>
      </dsp:nvSpPr>
      <dsp:spPr>
        <a:xfrm>
          <a:off x="1529865" y="3311963"/>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800100">
            <a:lnSpc>
              <a:spcPct val="90000"/>
            </a:lnSpc>
            <a:spcBef>
              <a:spcPct val="0"/>
            </a:spcBef>
            <a:spcAft>
              <a:spcPct val="35000"/>
            </a:spcAft>
            <a:buNone/>
          </a:pPr>
          <a:r>
            <a:rPr lang="pl-PL" sz="1800" b="1" i="0" kern="1200" baseline="0"/>
            <a:t>3.Czy czyn wykracza poza "wolność przekonań"?</a:t>
          </a:r>
          <a:r>
            <a:rPr lang="pl-PL" sz="1800" b="0" i="0" kern="1200" baseline="0"/>
            <a:t> (Czy negatywna ocena jest uzasadniona faktami, czy jedynie różnicą światopoglądową?).</a:t>
          </a:r>
          <a:endParaRPr lang="en-US" sz="1800" kern="1200"/>
        </a:p>
      </dsp:txBody>
      <dsp:txXfrm>
        <a:off x="1529865" y="3311963"/>
        <a:ext cx="4383571" cy="13245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30A478-F963-496C-96D6-0A6E1E6F7EC8}">
      <dsp:nvSpPr>
        <dsp:cNvPr id="0" name=""/>
        <dsp:cNvSpPr/>
      </dsp:nvSpPr>
      <dsp:spPr>
        <a:xfrm>
          <a:off x="0" y="566"/>
          <a:ext cx="5913437" cy="132455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4E53BF-5B80-4064-B8DD-56517702AEB9}">
      <dsp:nvSpPr>
        <dsp:cNvPr id="0" name=""/>
        <dsp:cNvSpPr/>
      </dsp:nvSpPr>
      <dsp:spPr>
        <a:xfrm>
          <a:off x="400679" y="298591"/>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FCF6E1D-A893-4AAE-9183-A037263FD5A4}">
      <dsp:nvSpPr>
        <dsp:cNvPr id="0" name=""/>
        <dsp:cNvSpPr/>
      </dsp:nvSpPr>
      <dsp:spPr>
        <a:xfrm>
          <a:off x="1529865" y="566"/>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666750">
            <a:lnSpc>
              <a:spcPct val="90000"/>
            </a:lnSpc>
            <a:spcBef>
              <a:spcPct val="0"/>
            </a:spcBef>
            <a:spcAft>
              <a:spcPct val="35000"/>
            </a:spcAft>
            <a:buNone/>
          </a:pPr>
          <a:r>
            <a:rPr lang="pl-PL" sz="1500" b="1" i="0" kern="1200" baseline="0"/>
            <a:t>1.Należy uwrażliwić </a:t>
          </a:r>
          <a:r>
            <a:rPr lang="pl-PL" sz="1500" b="0" i="0" kern="1200" baseline="0"/>
            <a:t>kadrę, że recenzja/ocena to nie miejsce na "wycieczki osobiste". Każde sformułowanie ostre musi mieć pokrycie w materiale dowodowym (źródłach).</a:t>
          </a:r>
          <a:endParaRPr lang="en-US" sz="1500" kern="1200"/>
        </a:p>
      </dsp:txBody>
      <dsp:txXfrm>
        <a:off x="1529865" y="566"/>
        <a:ext cx="4383571" cy="1324558"/>
      </dsp:txXfrm>
    </dsp:sp>
    <dsp:sp modelId="{F13CC982-AED2-4900-9A15-E7610B423C7D}">
      <dsp:nvSpPr>
        <dsp:cNvPr id="0" name=""/>
        <dsp:cNvSpPr/>
      </dsp:nvSpPr>
      <dsp:spPr>
        <a:xfrm>
          <a:off x="0" y="1656264"/>
          <a:ext cx="5913437" cy="132455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B7D3F6-F522-429A-B6FC-FE1C5CFF172A}">
      <dsp:nvSpPr>
        <dsp:cNvPr id="0" name=""/>
        <dsp:cNvSpPr/>
      </dsp:nvSpPr>
      <dsp:spPr>
        <a:xfrm>
          <a:off x="400679" y="1954290"/>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BC0BB72-5A7F-4A18-A338-A4DC6781D27E}">
      <dsp:nvSpPr>
        <dsp:cNvPr id="0" name=""/>
        <dsp:cNvSpPr/>
      </dsp:nvSpPr>
      <dsp:spPr>
        <a:xfrm>
          <a:off x="1529865" y="1656264"/>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666750">
            <a:lnSpc>
              <a:spcPct val="90000"/>
            </a:lnSpc>
            <a:spcBef>
              <a:spcPct val="0"/>
            </a:spcBef>
            <a:spcAft>
              <a:spcPct val="35000"/>
            </a:spcAft>
            <a:buNone/>
          </a:pPr>
          <a:r>
            <a:rPr lang="pl-PL" sz="1500" b="0" i="0" kern="1200" baseline="0"/>
            <a:t>2.Fakt, że Art. 212 kk ściga się z oskarżenia prywatnego, oznacza, że uczelnia jako instytucja nie jest stroną w procesie karnym, ale wynik tego procesu może mieć </a:t>
          </a:r>
          <a:r>
            <a:rPr lang="pl-PL" sz="1500" kern="1200"/>
            <a:t>znaczenie </a:t>
          </a:r>
          <a:r>
            <a:rPr lang="pl-PL" sz="1500" b="1" i="0" kern="1200" baseline="0"/>
            <a:t>dla oceny uchybienia godności zawodu</a:t>
          </a:r>
          <a:r>
            <a:rPr lang="pl-PL" sz="1500" b="0" i="0" kern="1200" baseline="0"/>
            <a:t>.</a:t>
          </a:r>
          <a:endParaRPr lang="en-US" sz="1500" kern="1200"/>
        </a:p>
      </dsp:txBody>
      <dsp:txXfrm>
        <a:off x="1529865" y="1656264"/>
        <a:ext cx="4383571" cy="1324558"/>
      </dsp:txXfrm>
    </dsp:sp>
    <dsp:sp modelId="{E197679C-2857-471B-B0A3-25FE06FB53C9}">
      <dsp:nvSpPr>
        <dsp:cNvPr id="0" name=""/>
        <dsp:cNvSpPr/>
      </dsp:nvSpPr>
      <dsp:spPr>
        <a:xfrm>
          <a:off x="0" y="3311963"/>
          <a:ext cx="5913437" cy="132455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CCCD64-D50C-45F5-93E8-44CCF4395015}">
      <dsp:nvSpPr>
        <dsp:cNvPr id="0" name=""/>
        <dsp:cNvSpPr/>
      </dsp:nvSpPr>
      <dsp:spPr>
        <a:xfrm>
          <a:off x="400679" y="3609988"/>
          <a:ext cx="728507" cy="72850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827F002-8673-4C2B-AA4D-49E74A55A6F2}">
      <dsp:nvSpPr>
        <dsp:cNvPr id="0" name=""/>
        <dsp:cNvSpPr/>
      </dsp:nvSpPr>
      <dsp:spPr>
        <a:xfrm>
          <a:off x="1529865" y="3311963"/>
          <a:ext cx="4383571" cy="132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182" tIns="140182" rIns="140182" bIns="140182" numCol="1" spcCol="1270" anchor="ctr" anchorCtr="0">
          <a:noAutofit/>
        </a:bodyPr>
        <a:lstStyle/>
        <a:p>
          <a:pPr marL="0" lvl="0" indent="0" algn="l" defTabSz="666750">
            <a:lnSpc>
              <a:spcPct val="90000"/>
            </a:lnSpc>
            <a:spcBef>
              <a:spcPct val="0"/>
            </a:spcBef>
            <a:spcAft>
              <a:spcPct val="35000"/>
            </a:spcAft>
            <a:buNone/>
          </a:pPr>
          <a:r>
            <a:rPr lang="pl-PL" sz="1500" b="1" i="0" kern="1200" baseline="0"/>
            <a:t>3.</a:t>
          </a:r>
          <a:r>
            <a:rPr lang="pl-PL" sz="1500" b="0" i="0" kern="1200" baseline="0"/>
            <a:t>W regulaminach wewnętrznych warto doprecyzować zasady etyczne recenzowania/ oceniania ( vide np.sylabusy), co w razie sporu ułatwi Rzecznikowi Dyscyplinarnemu wykazanie "uchybienia obowiązkom".</a:t>
          </a:r>
          <a:endParaRPr lang="en-US" sz="1500" kern="1200"/>
        </a:p>
      </dsp:txBody>
      <dsp:txXfrm>
        <a:off x="1529865" y="3311963"/>
        <a:ext cx="4383571" cy="132455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pl-PL"/>
              <a:t>Kliknij, aby edytować styl</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3680CA4C-F06B-498C-A8BC-1C172573BEE0}" type="datetimeFigureOut">
              <a:rPr lang="pl-PL" smtClean="0"/>
              <a:t>22.05.2026</a:t>
            </a:fld>
            <a:endParaRPr lang="pl-PL"/>
          </a:p>
        </p:txBody>
      </p:sp>
      <p:sp>
        <p:nvSpPr>
          <p:cNvPr id="5" name="Footer Placeholder 4"/>
          <p:cNvSpPr>
            <a:spLocks noGrp="1"/>
          </p:cNvSpPr>
          <p:nvPr>
            <p:ph type="ftr" sz="quarter" idx="11"/>
          </p:nvPr>
        </p:nvSpPr>
        <p:spPr>
          <a:xfrm>
            <a:off x="2416500" y="329307"/>
            <a:ext cx="4973915" cy="309201"/>
          </a:xfrm>
        </p:spPr>
        <p:txBody>
          <a:bodyPr/>
          <a:lstStyle/>
          <a:p>
            <a:endParaRPr lang="pl-PL"/>
          </a:p>
        </p:txBody>
      </p:sp>
      <p:sp>
        <p:nvSpPr>
          <p:cNvPr id="6" name="Slide Number Placeholder 5"/>
          <p:cNvSpPr>
            <a:spLocks noGrp="1"/>
          </p:cNvSpPr>
          <p:nvPr>
            <p:ph type="sldNum" sz="quarter" idx="12"/>
          </p:nvPr>
        </p:nvSpPr>
        <p:spPr>
          <a:xfrm>
            <a:off x="1437664" y="798973"/>
            <a:ext cx="811019" cy="503578"/>
          </a:xfrm>
        </p:spPr>
        <p:txBody>
          <a:bodyPr/>
          <a:lstStyle/>
          <a:p>
            <a:fld id="{0843EC8B-387D-438B-929E-77E936E19CCD}" type="slidenum">
              <a:rPr lang="pl-PL" smtClean="0"/>
              <a:t>‹#›</a:t>
            </a:fld>
            <a:endParaRPr lang="pl-PL"/>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4619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680CA4C-F06B-498C-A8BC-1C172573BEE0}" type="datetimeFigureOut">
              <a:rPr lang="pl-PL" smtClean="0"/>
              <a:t>22.05.2026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843EC8B-387D-438B-929E-77E936E19CCD}" type="slidenum">
              <a:rPr lang="pl-PL" smtClean="0"/>
              <a:t>‹#›</a:t>
            </a:fld>
            <a:endParaRPr lang="pl-PL"/>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4054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pl-PL"/>
              <a:t>Kliknij, aby edytować styl</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680CA4C-F06B-498C-A8BC-1C172573BEE0}" type="datetimeFigureOut">
              <a:rPr lang="pl-PL" smtClean="0"/>
              <a:t>22.05.2026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843EC8B-387D-438B-929E-77E936E19CCD}" type="slidenum">
              <a:rPr lang="pl-PL" smtClean="0"/>
              <a:t>‹#›</a:t>
            </a:fld>
            <a:endParaRPr lang="pl-PL"/>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01527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3680CA4C-F06B-498C-A8BC-1C172573BEE0}" type="datetimeFigureOut">
              <a:rPr lang="pl-PL" smtClean="0"/>
              <a:t>22.05.2026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843EC8B-387D-438B-929E-77E936E19CCD}" type="slidenum">
              <a:rPr lang="pl-PL" smtClean="0"/>
              <a:t>‹#›</a:t>
            </a:fld>
            <a:endParaRPr lang="pl-PL"/>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8300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pl-PL"/>
              <a:t>Kliknij, aby edytować styl</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3680CA4C-F06B-498C-A8BC-1C172573BEE0}" type="datetimeFigureOut">
              <a:rPr lang="pl-PL" smtClean="0"/>
              <a:t>22.05.2026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843EC8B-387D-438B-929E-77E936E19CCD}" type="slidenum">
              <a:rPr lang="pl-PL" smtClean="0"/>
              <a:t>‹#›</a:t>
            </a:fld>
            <a:endParaRPr lang="pl-PL"/>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80061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pl-PL"/>
              <a:t>Kliknij, aby edytować styl</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3680CA4C-F06B-498C-A8BC-1C172573BEE0}" type="datetimeFigureOut">
              <a:rPr lang="pl-PL" smtClean="0"/>
              <a:t>22.05.2026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843EC8B-387D-438B-929E-77E936E19CCD}" type="slidenum">
              <a:rPr lang="pl-PL" smtClean="0"/>
              <a:t>‹#›</a:t>
            </a:fld>
            <a:endParaRPr lang="pl-PL"/>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1313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pl-PL"/>
              <a:t>Kliknij, aby edytować styl</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1447191" y="2824269"/>
            <a:ext cx="4645152" cy="2644457"/>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6412362" y="2821491"/>
            <a:ext cx="4645152" cy="2637371"/>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3680CA4C-F06B-498C-A8BC-1C172573BEE0}" type="datetimeFigureOut">
              <a:rPr lang="pl-PL" smtClean="0"/>
              <a:t>22.05.2026</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0843EC8B-387D-438B-929E-77E936E19CCD}" type="slidenum">
              <a:rPr lang="pl-PL" smtClean="0"/>
              <a:t>‹#›</a:t>
            </a:fld>
            <a:endParaRPr lang="pl-PL"/>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21674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3680CA4C-F06B-498C-A8BC-1C172573BEE0}" type="datetimeFigureOut">
              <a:rPr lang="pl-PL" smtClean="0"/>
              <a:t>22.05.2026</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0843EC8B-387D-438B-929E-77E936E19CCD}" type="slidenum">
              <a:rPr lang="pl-PL" smtClean="0"/>
              <a:t>‹#›</a:t>
            </a:fld>
            <a:endParaRPr lang="pl-PL"/>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90315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80CA4C-F06B-498C-A8BC-1C172573BEE0}" type="datetimeFigureOut">
              <a:rPr lang="pl-PL" smtClean="0"/>
              <a:t>22.05.2026</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0843EC8B-387D-438B-929E-77E936E19CCD}" type="slidenum">
              <a:rPr lang="pl-PL" smtClean="0"/>
              <a:t>‹#›</a:t>
            </a:fld>
            <a:endParaRPr lang="pl-PL"/>
          </a:p>
        </p:txBody>
      </p:sp>
    </p:spTree>
    <p:extLst>
      <p:ext uri="{BB962C8B-B14F-4D97-AF65-F5344CB8AC3E}">
        <p14:creationId xmlns:p14="http://schemas.microsoft.com/office/powerpoint/2010/main" val="3973965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pl-PL"/>
              <a:t>Kliknij, aby edytować styl</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3680CA4C-F06B-498C-A8BC-1C172573BEE0}" type="datetimeFigureOut">
              <a:rPr lang="pl-PL" smtClean="0"/>
              <a:t>22.05.2026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843EC8B-387D-438B-929E-77E936E19CCD}" type="slidenum">
              <a:rPr lang="pl-PL" smtClean="0"/>
              <a:t>‹#›</a:t>
            </a:fld>
            <a:endParaRPr lang="pl-PL"/>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47499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pl-PL"/>
              <a:t>Kliknij, aby edytować styl</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680CA4C-F06B-498C-A8BC-1C172573BEE0}" type="datetimeFigureOut">
              <a:rPr lang="pl-PL" smtClean="0"/>
              <a:t>22.05.2026</a:t>
            </a:fld>
            <a:endParaRPr lang="pl-PL"/>
          </a:p>
        </p:txBody>
      </p:sp>
      <p:sp>
        <p:nvSpPr>
          <p:cNvPr id="6" name="Footer Placeholder 5"/>
          <p:cNvSpPr>
            <a:spLocks noGrp="1"/>
          </p:cNvSpPr>
          <p:nvPr>
            <p:ph type="ftr" sz="quarter" idx="11"/>
          </p:nvPr>
        </p:nvSpPr>
        <p:spPr>
          <a:xfrm>
            <a:off x="1447382" y="318640"/>
            <a:ext cx="5541004" cy="320931"/>
          </a:xfrm>
        </p:spPr>
        <p:txBody>
          <a:bodyPr/>
          <a:lstStyle/>
          <a:p>
            <a:endParaRPr lang="pl-PL"/>
          </a:p>
        </p:txBody>
      </p:sp>
      <p:sp>
        <p:nvSpPr>
          <p:cNvPr id="7" name="Slide Number Placeholder 6"/>
          <p:cNvSpPr>
            <a:spLocks noGrp="1"/>
          </p:cNvSpPr>
          <p:nvPr>
            <p:ph type="sldNum" sz="quarter" idx="12"/>
          </p:nvPr>
        </p:nvSpPr>
        <p:spPr/>
        <p:txBody>
          <a:bodyPr/>
          <a:lstStyle/>
          <a:p>
            <a:fld id="{0843EC8B-387D-438B-929E-77E936E19CCD}" type="slidenum">
              <a:rPr lang="pl-PL" smtClean="0"/>
              <a:t>‹#›</a:t>
            </a:fld>
            <a:endParaRPr lang="pl-PL"/>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23906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l-PL"/>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680CA4C-F06B-498C-A8BC-1C172573BEE0}" type="datetimeFigureOut">
              <a:rPr lang="pl-PL" smtClean="0"/>
              <a:t>22.05.2026</a:t>
            </a:fld>
            <a:endParaRPr lang="pl-PL"/>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843EC8B-387D-438B-929E-77E936E19CCD}" type="slidenum">
              <a:rPr lang="pl-PL" smtClean="0"/>
              <a:t>‹#›</a:t>
            </a:fld>
            <a:endParaRPr lang="pl-PL"/>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406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7.xml.rels><?xml version="1.0" encoding="UTF-8" standalone="yes"?>
<Relationships xmlns="http://schemas.openxmlformats.org/package/2006/relationships"><Relationship Id="rId3" Type="http://schemas.openxmlformats.org/officeDocument/2006/relationships/hyperlink" Target="https://sip.legalis.pl/document-view.seam?documentId=mrswglrwguydsmrzhaya&amp;refSource=hyp" TargetMode="External"/><Relationship Id="rId2" Type="http://schemas.openxmlformats.org/officeDocument/2006/relationships/hyperlink" Target="https://sip.legalis.pl/document-view.seam?documentId=mrswglrrguydimrtgeya&amp;refSource=hy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259884F-0BE6-4912-8BDE-84ACF1024055}"/>
              </a:ext>
            </a:extLst>
          </p:cNvPr>
          <p:cNvSpPr>
            <a:spLocks noGrp="1"/>
          </p:cNvSpPr>
          <p:nvPr>
            <p:ph type="ctrTitle"/>
          </p:nvPr>
        </p:nvSpPr>
        <p:spPr/>
        <p:txBody>
          <a:bodyPr>
            <a:normAutofit/>
          </a:bodyPr>
          <a:lstStyle/>
          <a:p>
            <a:r>
              <a:rPr lang="pl-PL" sz="4400" dirty="0">
                <a:latin typeface="Gadugi" panose="020B0502040204020203" pitchFamily="34" charset="0"/>
                <a:ea typeface="Gadugi" panose="020B0502040204020203" pitchFamily="34" charset="0"/>
              </a:rPr>
              <a:t>Odpowiedzialność dyscyplinarna nauczycieli</a:t>
            </a:r>
            <a:br>
              <a:rPr lang="pl-PL" sz="4400" dirty="0">
                <a:latin typeface="Gadugi" panose="020B0502040204020203" pitchFamily="34" charset="0"/>
                <a:ea typeface="Gadugi" panose="020B0502040204020203" pitchFamily="34" charset="0"/>
              </a:rPr>
            </a:br>
            <a:r>
              <a:rPr lang="pl-PL" sz="4400" dirty="0">
                <a:latin typeface="Gadugi" panose="020B0502040204020203" pitchFamily="34" charset="0"/>
                <a:ea typeface="Gadugi" panose="020B0502040204020203" pitchFamily="34" charset="0"/>
              </a:rPr>
              <a:t>akademickich za błędy w procesie oceniania</a:t>
            </a:r>
          </a:p>
        </p:txBody>
      </p:sp>
      <p:sp>
        <p:nvSpPr>
          <p:cNvPr id="3" name="Podtytuł 2">
            <a:extLst>
              <a:ext uri="{FF2B5EF4-FFF2-40B4-BE49-F238E27FC236}">
                <a16:creationId xmlns:a16="http://schemas.microsoft.com/office/drawing/2014/main" id="{F34F0F1C-C6BC-4992-AFD3-CB0ED095CA7C}"/>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684252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05ACD19-09B1-45AF-B78C-E010417BD408}"/>
              </a:ext>
            </a:extLst>
          </p:cNvPr>
          <p:cNvSpPr>
            <a:spLocks noGrp="1"/>
          </p:cNvSpPr>
          <p:nvPr>
            <p:ph type="title"/>
          </p:nvPr>
        </p:nvSpPr>
        <p:spPr/>
        <p:txBody>
          <a:bodyPr/>
          <a:lstStyle/>
          <a:p>
            <a:r>
              <a:rPr lang="pl-PL" dirty="0"/>
              <a:t>Nauczyciel jako podmiot oceniający</a:t>
            </a:r>
          </a:p>
        </p:txBody>
      </p:sp>
      <p:sp>
        <p:nvSpPr>
          <p:cNvPr id="3" name="Symbol zastępczy zawartości 2">
            <a:extLst>
              <a:ext uri="{FF2B5EF4-FFF2-40B4-BE49-F238E27FC236}">
                <a16:creationId xmlns:a16="http://schemas.microsoft.com/office/drawing/2014/main" id="{DDCDE158-AABA-457B-8CA1-64E936C067C7}"/>
              </a:ext>
            </a:extLst>
          </p:cNvPr>
          <p:cNvSpPr>
            <a:spLocks noGrp="1"/>
          </p:cNvSpPr>
          <p:nvPr>
            <p:ph idx="1"/>
          </p:nvPr>
        </p:nvSpPr>
        <p:spPr/>
        <p:txBody>
          <a:bodyPr/>
          <a:lstStyle/>
          <a:p>
            <a:r>
              <a:rPr lang="pl-PL" dirty="0"/>
              <a:t>Studenta</a:t>
            </a:r>
          </a:p>
          <a:p>
            <a:r>
              <a:rPr lang="pl-PL" dirty="0"/>
              <a:t>Doktoranta</a:t>
            </a:r>
          </a:p>
          <a:p>
            <a:r>
              <a:rPr lang="pl-PL" dirty="0"/>
              <a:t>Innego pracownika</a:t>
            </a:r>
          </a:p>
          <a:p>
            <a:r>
              <a:rPr lang="pl-PL" dirty="0"/>
              <a:t>Innego naukowca </a:t>
            </a:r>
          </a:p>
        </p:txBody>
      </p:sp>
    </p:spTree>
    <p:extLst>
      <p:ext uri="{BB962C8B-B14F-4D97-AF65-F5344CB8AC3E}">
        <p14:creationId xmlns:p14="http://schemas.microsoft.com/office/powerpoint/2010/main" val="358515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3755596-F98F-4CF8-9AAD-ACF38E52F047}"/>
              </a:ext>
            </a:extLst>
          </p:cNvPr>
          <p:cNvSpPr>
            <a:spLocks noGrp="1"/>
          </p:cNvSpPr>
          <p:nvPr>
            <p:ph type="title"/>
          </p:nvPr>
        </p:nvSpPr>
        <p:spPr>
          <a:xfrm>
            <a:off x="515815" y="804519"/>
            <a:ext cx="10539039" cy="1049235"/>
          </a:xfrm>
        </p:spPr>
        <p:txBody>
          <a:bodyPr>
            <a:normAutofit fontScale="90000"/>
          </a:bodyPr>
          <a:lstStyle/>
          <a:p>
            <a:r>
              <a:rPr lang="pl-PL" dirty="0"/>
              <a:t>Wyrok Wojewódzkiego Sądu Administracyjnego w Warszawie ( z dnia 14.01.2026, VII SA/</a:t>
            </a:r>
            <a:r>
              <a:rPr lang="pl-PL" dirty="0" err="1"/>
              <a:t>Wa</a:t>
            </a:r>
            <a:r>
              <a:rPr lang="pl-PL" dirty="0"/>
              <a:t> 1947/25)</a:t>
            </a:r>
          </a:p>
        </p:txBody>
      </p:sp>
      <p:sp>
        <p:nvSpPr>
          <p:cNvPr id="3" name="Symbol zastępczy zawartości 2">
            <a:extLst>
              <a:ext uri="{FF2B5EF4-FFF2-40B4-BE49-F238E27FC236}">
                <a16:creationId xmlns:a16="http://schemas.microsoft.com/office/drawing/2014/main" id="{AF1A5D55-FAAE-4892-9615-3CE58C5E4794}"/>
              </a:ext>
            </a:extLst>
          </p:cNvPr>
          <p:cNvSpPr>
            <a:spLocks noGrp="1"/>
          </p:cNvSpPr>
          <p:nvPr>
            <p:ph idx="1"/>
          </p:nvPr>
        </p:nvSpPr>
        <p:spPr/>
        <p:txBody>
          <a:bodyPr/>
          <a:lstStyle/>
          <a:p>
            <a:pPr marL="0" indent="0">
              <a:buNone/>
            </a:pPr>
            <a:r>
              <a:rPr lang="pl-PL" dirty="0"/>
              <a:t>rozstrzyga kwestię charakteru prawnego </a:t>
            </a:r>
            <a:r>
              <a:rPr lang="pl-PL" b="1" dirty="0"/>
              <a:t>oceny egzaminacyjnej</a:t>
            </a:r>
            <a:r>
              <a:rPr lang="pl-PL" dirty="0"/>
              <a:t> oraz </a:t>
            </a:r>
            <a:r>
              <a:rPr lang="pl-PL" b="1" dirty="0"/>
              <a:t>skutków stwierdzenia niesamodzielności pracy studenta/</a:t>
            </a:r>
            <a:r>
              <a:rPr lang="pl-PL" b="1" dirty="0" err="1"/>
              <a:t>tki</a:t>
            </a:r>
            <a:r>
              <a:rPr lang="pl-PL" b="1" dirty="0"/>
              <a:t>.</a:t>
            </a:r>
          </a:p>
          <a:p>
            <a:pPr marL="0" indent="0">
              <a:buNone/>
            </a:pPr>
            <a:r>
              <a:rPr lang="pl-PL" dirty="0"/>
              <a:t>Egzaminator nie jest organem administracji</a:t>
            </a:r>
          </a:p>
          <a:p>
            <a:pPr marL="0" indent="0">
              <a:buNone/>
            </a:pPr>
            <a:r>
              <a:rPr lang="pl-PL" dirty="0"/>
              <a:t>proces oceniania studentów oraz wewnętrzne sankcje regulaminowe za niesamodzielność (np. utrata terminu poprawkowego) są wyłączoną spod kognicji sądów administracyjnych domeną autonomii uczelni</a:t>
            </a:r>
          </a:p>
        </p:txBody>
      </p:sp>
    </p:spTree>
    <p:extLst>
      <p:ext uri="{BB962C8B-B14F-4D97-AF65-F5344CB8AC3E}">
        <p14:creationId xmlns:p14="http://schemas.microsoft.com/office/powerpoint/2010/main" val="2310041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DDB4A2-17B9-4FD1-81B6-BCA8EF055F59}"/>
              </a:ext>
            </a:extLst>
          </p:cNvPr>
          <p:cNvSpPr>
            <a:spLocks noGrp="1"/>
          </p:cNvSpPr>
          <p:nvPr>
            <p:ph type="title"/>
          </p:nvPr>
        </p:nvSpPr>
        <p:spPr>
          <a:xfrm>
            <a:off x="1451579" y="804519"/>
            <a:ext cx="9603275" cy="1049235"/>
          </a:xfrm>
        </p:spPr>
        <p:txBody>
          <a:bodyPr>
            <a:normAutofit/>
          </a:bodyPr>
          <a:lstStyle/>
          <a:p>
            <a:endParaRPr lang="pl-PL"/>
          </a:p>
        </p:txBody>
      </p:sp>
      <p:graphicFrame>
        <p:nvGraphicFramePr>
          <p:cNvPr id="6" name="Rectangle 1">
            <a:extLst>
              <a:ext uri="{FF2B5EF4-FFF2-40B4-BE49-F238E27FC236}">
                <a16:creationId xmlns:a16="http://schemas.microsoft.com/office/drawing/2014/main" id="{60A1CBAF-89EC-C372-CCB0-3F2B3D37FC36}"/>
              </a:ext>
            </a:extLst>
          </p:cNvPr>
          <p:cNvGraphicFramePr>
            <a:graphicFrameLocks noGrp="1"/>
          </p:cNvGraphicFramePr>
          <p:nvPr>
            <p:ph idx="1"/>
            <p:extLst>
              <p:ext uri="{D42A27DB-BD31-4B8C-83A1-F6EECF244321}">
                <p14:modId xmlns:p14="http://schemas.microsoft.com/office/powerpoint/2010/main" val="3372756376"/>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1066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652601-9809-4312-B99D-2F642B317E4F}"/>
              </a:ext>
            </a:extLst>
          </p:cNvPr>
          <p:cNvSpPr>
            <a:spLocks noGrp="1"/>
          </p:cNvSpPr>
          <p:nvPr>
            <p:ph type="title"/>
          </p:nvPr>
        </p:nvSpPr>
        <p:spPr/>
        <p:txBody>
          <a:bodyPr/>
          <a:lstStyle/>
          <a:p>
            <a:r>
              <a:rPr lang="pl-PL" dirty="0"/>
              <a:t>Recenzja jako utwór i ocena</a:t>
            </a:r>
          </a:p>
        </p:txBody>
      </p:sp>
      <p:sp>
        <p:nvSpPr>
          <p:cNvPr id="3" name="Symbol zastępczy zawartości 2">
            <a:extLst>
              <a:ext uri="{FF2B5EF4-FFF2-40B4-BE49-F238E27FC236}">
                <a16:creationId xmlns:a16="http://schemas.microsoft.com/office/drawing/2014/main" id="{5F7B20E0-A32F-4D79-B04E-4481E7EF5732}"/>
              </a:ext>
            </a:extLst>
          </p:cNvPr>
          <p:cNvSpPr>
            <a:spLocks noGrp="1"/>
          </p:cNvSpPr>
          <p:nvPr>
            <p:ph idx="1"/>
          </p:nvPr>
        </p:nvSpPr>
        <p:spPr/>
        <p:txBody>
          <a:bodyPr>
            <a:normAutofit lnSpcReduction="10000"/>
          </a:bodyPr>
          <a:lstStyle/>
          <a:p>
            <a:r>
              <a:rPr lang="pl-PL" dirty="0"/>
              <a:t>Recenzja, która jest rażąco powierzchowna, nieodnosząca się do meritum lub ignorująca fakty, stanowi </a:t>
            </a:r>
            <a:r>
              <a:rPr lang="pl-PL" b="1" dirty="0"/>
              <a:t>uchybienie obowiązkom nauczyciela</a:t>
            </a:r>
            <a:r>
              <a:rPr lang="pl-PL" dirty="0"/>
              <a:t> (rzetelności naukowej).</a:t>
            </a:r>
          </a:p>
          <a:p>
            <a:r>
              <a:rPr lang="pl-PL" dirty="0"/>
              <a:t>Wyrok SA w Krakowie (Wyrok Sądu Apelacyjnego w Krakowie - III Wydział Pracy i Ubezpieczeń Społecznych z dnia 22 września 2017 r. III </a:t>
            </a:r>
            <a:r>
              <a:rPr lang="pl-PL" dirty="0" err="1"/>
              <a:t>APa</a:t>
            </a:r>
            <a:r>
              <a:rPr lang="pl-PL" dirty="0"/>
              <a:t> 15/17) wskazuje, że recenzent musi zachować standardy aksjologiczne. Używanie w recenzji sformułowań pogardliwych lub ad personam jest deliktem dyscyplinarnym.</a:t>
            </a:r>
          </a:p>
          <a:p>
            <a:r>
              <a:rPr lang="pl-PL" dirty="0"/>
              <a:t>Jeśli recenzent ocenia pracę osoby, z którą jest w konflikcie lub w relacji zależności (np. wspólne granty), a nie wyłączył się z procedury, samo sporządzenie recenzji jest naruszeniem etyki, niezależnie od jej treści.</a:t>
            </a:r>
          </a:p>
        </p:txBody>
      </p:sp>
    </p:spTree>
    <p:extLst>
      <p:ext uri="{BB962C8B-B14F-4D97-AF65-F5344CB8AC3E}">
        <p14:creationId xmlns:p14="http://schemas.microsoft.com/office/powerpoint/2010/main" val="1565506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E82B758F-03B4-4576-A6F3-79D1FBB76714}"/>
              </a:ext>
            </a:extLst>
          </p:cNvPr>
          <p:cNvSpPr>
            <a:spLocks noGrp="1"/>
          </p:cNvSpPr>
          <p:nvPr>
            <p:ph type="title"/>
          </p:nvPr>
        </p:nvSpPr>
        <p:spPr>
          <a:xfrm>
            <a:off x="844476" y="1600199"/>
            <a:ext cx="3539266" cy="4297680"/>
          </a:xfrm>
        </p:spPr>
        <p:txBody>
          <a:bodyPr anchor="ctr">
            <a:normAutofit/>
          </a:bodyPr>
          <a:lstStyle/>
          <a:p>
            <a:r>
              <a:rPr lang="pl-PL" sz="2500"/>
              <a:t>Fundament odpowiedzialności nauczyciela akademickiego</a:t>
            </a:r>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55DB65C8-56F2-4711-9202-821B1589410B}"/>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pl-PL" altLang="pl-PL" b="1" i="0" u="none" strike="noStrike" cap="none" normalizeH="0" baseline="0">
                <a:ln>
                  <a:noFill/>
                </a:ln>
                <a:effectLst/>
                <a:latin typeface="Arial" panose="020B0604020202020204" pitchFamily="34" charset="0"/>
              </a:rPr>
              <a:t>Podstawa prawna:</a:t>
            </a:r>
            <a:r>
              <a:rPr kumimoji="0" lang="pl-PL" altLang="pl-PL" b="0" i="0" u="none" strike="noStrike" cap="none" normalizeH="0" baseline="0">
                <a:ln>
                  <a:noFill/>
                </a:ln>
                <a:effectLst/>
                <a:latin typeface="Arial" panose="020B0604020202020204" pitchFamily="34" charset="0"/>
              </a:rPr>
              <a:t> Art. 275 ust. 1 PSWiN – odpowiedzialność za czyn stanowiący uchybienie obowiązkom nauczyciela akademickiego lub godności zawodu.</a:t>
            </a:r>
          </a:p>
          <a:p>
            <a:pPr marL="0" marR="0" lvl="0" indent="0" defTabSz="914400" rtl="0" eaLnBrk="0" fontAlgn="base" latinLnBrk="0" hangingPunct="0">
              <a:spcBef>
                <a:spcPct val="0"/>
              </a:spcBef>
              <a:spcAft>
                <a:spcPts val="600"/>
              </a:spcAft>
              <a:buClrTx/>
              <a:buSzTx/>
              <a:buFontTx/>
              <a:buChar char="•"/>
              <a:tabLst/>
            </a:pPr>
            <a:r>
              <a:rPr kumimoji="0" lang="pl-PL" altLang="pl-PL" b="1" i="0" u="none" strike="noStrike" cap="none" normalizeH="0" baseline="0">
                <a:ln>
                  <a:noFill/>
                </a:ln>
                <a:effectLst/>
                <a:latin typeface="Arial" panose="020B0604020202020204" pitchFamily="34" charset="0"/>
              </a:rPr>
              <a:t>Obowiązek dydaktyczny:</a:t>
            </a:r>
            <a:r>
              <a:rPr kumimoji="0" lang="pl-PL" altLang="pl-PL" b="0" i="0" u="none" strike="noStrike" cap="none" normalizeH="0" baseline="0">
                <a:ln>
                  <a:noFill/>
                </a:ln>
                <a:effectLst/>
                <a:latin typeface="Arial" panose="020B0604020202020204" pitchFamily="34" charset="0"/>
              </a:rPr>
              <a:t> Analiza art. 115 pkt 1 PSWiN. Czy „rzetelne ocenianie” mieści się w definicji kształcenia?</a:t>
            </a:r>
          </a:p>
          <a:p>
            <a:pPr marL="0" marR="0" lvl="0" indent="0" defTabSz="914400" rtl="0" eaLnBrk="0" fontAlgn="base" latinLnBrk="0" hangingPunct="0">
              <a:spcBef>
                <a:spcPct val="0"/>
              </a:spcBef>
              <a:spcAft>
                <a:spcPts val="600"/>
              </a:spcAft>
              <a:buClrTx/>
              <a:buSzTx/>
              <a:buFontTx/>
              <a:buChar char="•"/>
              <a:tabLst/>
            </a:pPr>
            <a:r>
              <a:rPr kumimoji="0" lang="pl-PL" altLang="pl-PL" b="1" i="0" u="none" strike="noStrike" cap="none" normalizeH="0" baseline="0">
                <a:ln>
                  <a:noFill/>
                </a:ln>
                <a:effectLst/>
                <a:latin typeface="Arial" panose="020B0604020202020204" pitchFamily="34" charset="0"/>
              </a:rPr>
              <a:t>Standard „należytej staranności”:</a:t>
            </a:r>
            <a:r>
              <a:rPr kumimoji="0" lang="pl-PL" altLang="pl-PL" b="0" i="0" u="none" strike="noStrike" cap="none" normalizeH="0" baseline="0">
                <a:ln>
                  <a:noFill/>
                </a:ln>
                <a:effectLst/>
                <a:latin typeface="Arial" panose="020B0604020202020204" pitchFamily="34" charset="0"/>
              </a:rPr>
              <a:t> Gdzie kończy się autonomia dydaktyczna (wolność nauczania), a zaczyna arbitralność i błąd proceduralny?</a:t>
            </a:r>
          </a:p>
        </p:txBody>
      </p:sp>
    </p:spTree>
    <p:extLst>
      <p:ext uri="{BB962C8B-B14F-4D97-AF65-F5344CB8AC3E}">
        <p14:creationId xmlns:p14="http://schemas.microsoft.com/office/powerpoint/2010/main" val="616783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208082CC-2FFA-4731-8BD9-4BDC7E766B5B}"/>
              </a:ext>
            </a:extLst>
          </p:cNvPr>
          <p:cNvSpPr>
            <a:spLocks noGrp="1"/>
          </p:cNvSpPr>
          <p:nvPr>
            <p:ph type="title"/>
          </p:nvPr>
        </p:nvSpPr>
        <p:spPr>
          <a:xfrm>
            <a:off x="844476" y="1600199"/>
            <a:ext cx="3539266" cy="4297680"/>
          </a:xfrm>
        </p:spPr>
        <p:txBody>
          <a:bodyPr anchor="ctr">
            <a:normAutofit/>
          </a:bodyPr>
          <a:lstStyle/>
          <a:p>
            <a:r>
              <a:rPr lang="pl-PL" dirty="0"/>
              <a:t>Typologia błędów przy ocenianiu</a:t>
            </a:r>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6995D5AB-FB56-41BC-BE3E-B68FA59BFA0E}"/>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None/>
              <a:tabLst/>
            </a:pPr>
            <a:r>
              <a:rPr kumimoji="0" lang="pl-PL" altLang="pl-PL" b="1" i="0" u="none" strike="noStrike" cap="none" normalizeH="0" baseline="0" dirty="0">
                <a:ln>
                  <a:noFill/>
                </a:ln>
                <a:effectLst/>
                <a:latin typeface="Arial" panose="020B0604020202020204" pitchFamily="34" charset="0"/>
              </a:rPr>
              <a:t>1.Błędy merytoryczne (rażące) - </a:t>
            </a:r>
            <a:r>
              <a:rPr kumimoji="0" lang="pl-PL" altLang="pl-PL" b="0" i="0" u="none" strike="noStrike" cap="none" normalizeH="0" baseline="0" dirty="0">
                <a:ln>
                  <a:noFill/>
                </a:ln>
                <a:effectLst/>
                <a:latin typeface="Arial" panose="020B0604020202020204" pitchFamily="34" charset="0"/>
              </a:rPr>
              <a:t>Ocenianie niezgodne z aktualnym stanem wiedzy (rzadkie, trudne do udowodnienia bez biegłego).</a:t>
            </a:r>
          </a:p>
          <a:p>
            <a:pPr marL="0" marR="0" lvl="0" indent="0" defTabSz="914400" rtl="0" eaLnBrk="0" fontAlgn="base" latinLnBrk="0" hangingPunct="0">
              <a:spcBef>
                <a:spcPct val="0"/>
              </a:spcBef>
              <a:spcAft>
                <a:spcPts val="600"/>
              </a:spcAft>
              <a:buClrTx/>
              <a:buSzTx/>
              <a:buNone/>
              <a:tabLst/>
            </a:pPr>
            <a:r>
              <a:rPr kumimoji="0" lang="pl-PL" altLang="pl-PL" b="1" i="0" u="none" strike="noStrike" cap="none" normalizeH="0" baseline="0" dirty="0">
                <a:ln>
                  <a:noFill/>
                </a:ln>
                <a:effectLst/>
                <a:latin typeface="Arial" panose="020B0604020202020204" pitchFamily="34" charset="0"/>
              </a:rPr>
              <a:t>2.Błędy proceduralne (najczęstsze):</a:t>
            </a:r>
            <a:endParaRPr kumimoji="0" lang="pl-PL" altLang="pl-PL"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dirty="0">
                <a:ln>
                  <a:noFill/>
                </a:ln>
                <a:effectLst/>
                <a:latin typeface="Arial" panose="020B0604020202020204" pitchFamily="34" charset="0"/>
              </a:rPr>
              <a:t>Niezgodność z sylabusem (zmiana reguł gry w trakcie semestru).</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dirty="0">
                <a:ln>
                  <a:noFill/>
                </a:ln>
                <a:effectLst/>
                <a:latin typeface="Arial" panose="020B0604020202020204" pitchFamily="34" charset="0"/>
              </a:rPr>
              <a:t>Brak transparentności kryteriów (ocenianie „według uznania” bez klucza).</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dirty="0">
                <a:ln>
                  <a:noFill/>
                </a:ln>
                <a:effectLst/>
                <a:latin typeface="Arial" panose="020B0604020202020204" pitchFamily="34" charset="0"/>
              </a:rPr>
              <a:t>Naruszenie terminów wpisywania ocen do systemów USOS/ERP.</a:t>
            </a:r>
          </a:p>
          <a:p>
            <a:pPr marL="0" marR="0" lvl="0" indent="0" defTabSz="914400" rtl="0" eaLnBrk="0" fontAlgn="base" latinLnBrk="0" hangingPunct="0">
              <a:spcBef>
                <a:spcPct val="0"/>
              </a:spcBef>
              <a:spcAft>
                <a:spcPts val="600"/>
              </a:spcAft>
              <a:buClrTx/>
              <a:buSzTx/>
              <a:buFontTx/>
              <a:buNone/>
              <a:tabLst/>
            </a:pPr>
            <a:endParaRPr kumimoji="0" lang="pl-PL" altLang="pl-PL"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2727912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65AF97F-596A-45B8-A6D8-C4AC7156E628}"/>
              </a:ext>
            </a:extLst>
          </p:cNvPr>
          <p:cNvSpPr>
            <a:spLocks noGrp="1"/>
          </p:cNvSpPr>
          <p:nvPr>
            <p:ph type="title"/>
          </p:nvPr>
        </p:nvSpPr>
        <p:spPr>
          <a:xfrm>
            <a:off x="844476" y="1600199"/>
            <a:ext cx="3539266" cy="4297680"/>
          </a:xfrm>
        </p:spPr>
        <p:txBody>
          <a:bodyPr anchor="ctr">
            <a:normAutofit/>
          </a:bodyPr>
          <a:lstStyle/>
          <a:p>
            <a:endParaRPr lang="pl-PL"/>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C336699-A10D-4D5A-8CA8-E78711FA9CD9}"/>
              </a:ext>
            </a:extLst>
          </p:cNvPr>
          <p:cNvSpPr>
            <a:spLocks noGrp="1"/>
          </p:cNvSpPr>
          <p:nvPr>
            <p:ph idx="1"/>
          </p:nvPr>
        </p:nvSpPr>
        <p:spPr>
          <a:xfrm>
            <a:off x="4924851" y="1600199"/>
            <a:ext cx="6130003" cy="4297680"/>
          </a:xfrm>
        </p:spPr>
        <p:txBody>
          <a:bodyPr anchor="ctr">
            <a:normAutofit/>
          </a:bodyPr>
          <a:lstStyle/>
          <a:p>
            <a:r>
              <a:rPr lang="pl-PL" dirty="0"/>
              <a:t>3.</a:t>
            </a:r>
            <a:r>
              <a:rPr lang="pl-PL" b="1" dirty="0"/>
              <a:t> Naruszenie godności zawodu -</a:t>
            </a:r>
            <a:r>
              <a:rPr lang="pl-PL" dirty="0"/>
              <a:t> Ocenianie przez pryzmat cech osobistych studenta, </a:t>
            </a:r>
            <a:r>
              <a:rPr lang="pl-PL" dirty="0" err="1"/>
              <a:t>mobbing</a:t>
            </a:r>
            <a:r>
              <a:rPr lang="pl-PL" dirty="0"/>
              <a:t>, złośliwe zaniżanie ocen, czy „handel” ocenami.</a:t>
            </a:r>
          </a:p>
        </p:txBody>
      </p:sp>
    </p:spTree>
    <p:extLst>
      <p:ext uri="{BB962C8B-B14F-4D97-AF65-F5344CB8AC3E}">
        <p14:creationId xmlns:p14="http://schemas.microsoft.com/office/powerpoint/2010/main" val="3959270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5F0A1FF-3F92-4674-A46E-8C40D4D2BD8F}"/>
              </a:ext>
            </a:extLst>
          </p:cNvPr>
          <p:cNvSpPr>
            <a:spLocks noGrp="1"/>
          </p:cNvSpPr>
          <p:nvPr>
            <p:ph type="title"/>
          </p:nvPr>
        </p:nvSpPr>
        <p:spPr/>
        <p:txBody>
          <a:bodyPr/>
          <a:lstStyle/>
          <a:p>
            <a:r>
              <a:rPr lang="pl-PL" dirty="0"/>
              <a:t>Przykłady deliktów</a:t>
            </a:r>
          </a:p>
        </p:txBody>
      </p:sp>
      <p:sp>
        <p:nvSpPr>
          <p:cNvPr id="3" name="Symbol zastępczy zawartości 2">
            <a:extLst>
              <a:ext uri="{FF2B5EF4-FFF2-40B4-BE49-F238E27FC236}">
                <a16:creationId xmlns:a16="http://schemas.microsoft.com/office/drawing/2014/main" id="{0A06A9D4-29E7-4911-90EC-2C3203E52D8F}"/>
              </a:ext>
            </a:extLst>
          </p:cNvPr>
          <p:cNvSpPr>
            <a:spLocks noGrp="1"/>
          </p:cNvSpPr>
          <p:nvPr>
            <p:ph idx="1"/>
          </p:nvPr>
        </p:nvSpPr>
        <p:spPr/>
        <p:txBody>
          <a:bodyPr/>
          <a:lstStyle/>
          <a:p>
            <a:r>
              <a:rPr lang="pl-PL" dirty="0"/>
              <a:t>Profesor przygotowuje negatywną recenzję rozprawy doktorskiej. Kandydat udowadnia, że profesor w recenzji pominął kluczowe wyniki badań zawarte w rozdziale III, a w sekcji krytycznej użył sformułowań ad personam (np. „brak elementarnej inteligencji badawczej”).</a:t>
            </a:r>
          </a:p>
        </p:txBody>
      </p:sp>
    </p:spTree>
    <p:extLst>
      <p:ext uri="{BB962C8B-B14F-4D97-AF65-F5344CB8AC3E}">
        <p14:creationId xmlns:p14="http://schemas.microsoft.com/office/powerpoint/2010/main" val="2077387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34311071-635A-4595-8F1B-4A19B825207F}"/>
              </a:ext>
            </a:extLst>
          </p:cNvPr>
          <p:cNvSpPr>
            <a:spLocks noGrp="1"/>
          </p:cNvSpPr>
          <p:nvPr>
            <p:ph type="title"/>
          </p:nvPr>
        </p:nvSpPr>
        <p:spPr>
          <a:xfrm>
            <a:off x="844476" y="1600199"/>
            <a:ext cx="3539266" cy="4297680"/>
          </a:xfrm>
        </p:spPr>
        <p:txBody>
          <a:bodyPr anchor="ctr">
            <a:normAutofit/>
          </a:bodyPr>
          <a:lstStyle/>
          <a:p>
            <a:r>
              <a:rPr lang="pl-PL" dirty="0" err="1"/>
              <a:t>waŻne</a:t>
            </a:r>
            <a:endParaRPr lang="pl-PL" dirty="0"/>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DC865BD6-4AC3-4EF7-82DD-0D2DEA339B39}"/>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a:ln>
                  <a:noFill/>
                </a:ln>
                <a:effectLst/>
                <a:latin typeface="Arial" panose="020B0604020202020204" pitchFamily="34" charset="0"/>
              </a:rPr>
              <a:t>Art. 275 ust. 1 </a:t>
            </a:r>
            <a:r>
              <a:rPr kumimoji="0" lang="pl-PL" altLang="pl-PL" b="0" i="0" u="none" strike="noStrike" cap="none" normalizeH="0" baseline="0" err="1">
                <a:ln>
                  <a:noFill/>
                </a:ln>
                <a:effectLst/>
                <a:latin typeface="Arial" panose="020B0604020202020204" pitchFamily="34" charset="0"/>
              </a:rPr>
              <a:t>PSWiN</a:t>
            </a:r>
            <a:r>
              <a:rPr kumimoji="0" lang="pl-PL" altLang="pl-PL" b="0" i="0" u="none" strike="noStrike" cap="none" normalizeH="0" baseline="0">
                <a:ln>
                  <a:noFill/>
                </a:ln>
                <a:effectLst/>
                <a:latin typeface="Arial" panose="020B0604020202020204" pitchFamily="34" charset="0"/>
              </a:rPr>
              <a:t>. Recenzja jest dokumentem urzędowym w rozumieniu KPA (w kontekście nadawania stopni).</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a:ln>
                  <a:noFill/>
                </a:ln>
                <a:effectLst/>
                <a:latin typeface="Arial" panose="020B0604020202020204" pitchFamily="34" charset="0"/>
              </a:rPr>
              <a:t>Nierzetelność naukowa oraz uchybienie godności zawodu poprzez wykraczanie poza ramy merytorycznej krytyki.</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a:ln>
                  <a:noFill/>
                </a:ln>
                <a:effectLst/>
                <a:latin typeface="Arial" panose="020B0604020202020204" pitchFamily="34" charset="0"/>
              </a:rPr>
              <a:t>Ocena, czy recenzja spełnia standardy rzetelności. Czy „błąd w ocenianiu” był wynikiem przeoczenia, czy celowego działania na szkodę doktoranta?</a:t>
            </a:r>
          </a:p>
        </p:txBody>
      </p:sp>
    </p:spTree>
    <p:extLst>
      <p:ext uri="{BB962C8B-B14F-4D97-AF65-F5344CB8AC3E}">
        <p14:creationId xmlns:p14="http://schemas.microsoft.com/office/powerpoint/2010/main" val="1675269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CBC6560-840C-45DA-99F4-D5141E46D020}"/>
              </a:ext>
            </a:extLst>
          </p:cNvPr>
          <p:cNvSpPr>
            <a:spLocks noGrp="1"/>
          </p:cNvSpPr>
          <p:nvPr>
            <p:ph type="title"/>
          </p:nvPr>
        </p:nvSpPr>
        <p:spPr/>
        <p:txBody>
          <a:bodyPr/>
          <a:lstStyle/>
          <a:p>
            <a:r>
              <a:rPr lang="pl-PL" dirty="0"/>
              <a:t>Przykład akademicki</a:t>
            </a:r>
          </a:p>
        </p:txBody>
      </p:sp>
      <p:sp>
        <p:nvSpPr>
          <p:cNvPr id="3" name="Symbol zastępczy zawartości 2">
            <a:extLst>
              <a:ext uri="{FF2B5EF4-FFF2-40B4-BE49-F238E27FC236}">
                <a16:creationId xmlns:a16="http://schemas.microsoft.com/office/drawing/2014/main" id="{FA4E6F9A-74D1-4B98-BA2C-2FE9361F9CDB}"/>
              </a:ext>
            </a:extLst>
          </p:cNvPr>
          <p:cNvSpPr>
            <a:spLocks noGrp="1"/>
          </p:cNvSpPr>
          <p:nvPr>
            <p:ph idx="1"/>
          </p:nvPr>
        </p:nvSpPr>
        <p:spPr/>
        <p:txBody>
          <a:bodyPr/>
          <a:lstStyle/>
          <a:p>
            <a:r>
              <a:rPr lang="pl-PL" dirty="0"/>
              <a:t>Promotor ocenia postępy doktoranta w raporcie rocznym na „bardzo dobre”, mimo że doktorant od roku nie prowadzi badań. W zamian doktorant wpisuje promotora jako współautora do artykułów ( za 200 i 140 pkt), w których profesor nie brał udziału, nie był pomysłodawcą i nie wniósł żadnego innego wkładu merytorycznego ani technicznego.</a:t>
            </a:r>
          </a:p>
        </p:txBody>
      </p:sp>
    </p:spTree>
    <p:extLst>
      <p:ext uri="{BB962C8B-B14F-4D97-AF65-F5344CB8AC3E}">
        <p14:creationId xmlns:p14="http://schemas.microsoft.com/office/powerpoint/2010/main" val="352974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85FBE9-8017-4882-82FF-A7507D3DDDB4}"/>
              </a:ext>
            </a:extLst>
          </p:cNvPr>
          <p:cNvSpPr>
            <a:spLocks noGrp="1"/>
          </p:cNvSpPr>
          <p:nvPr>
            <p:ph type="title"/>
          </p:nvPr>
        </p:nvSpPr>
        <p:spPr/>
        <p:txBody>
          <a:bodyPr/>
          <a:lstStyle/>
          <a:p>
            <a:r>
              <a:rPr lang="pl-PL" dirty="0"/>
              <a:t>Ocena i pojęcia pokrewne</a:t>
            </a:r>
          </a:p>
        </p:txBody>
      </p:sp>
      <p:graphicFrame>
        <p:nvGraphicFramePr>
          <p:cNvPr id="4" name="Symbol zastępczy zawartości 3">
            <a:extLst>
              <a:ext uri="{FF2B5EF4-FFF2-40B4-BE49-F238E27FC236}">
                <a16:creationId xmlns:a16="http://schemas.microsoft.com/office/drawing/2014/main" id="{8E67D2B9-5C3A-4F26-994C-2B89BEDF43BD}"/>
              </a:ext>
            </a:extLst>
          </p:cNvPr>
          <p:cNvGraphicFramePr>
            <a:graphicFrameLocks noGrp="1"/>
          </p:cNvGraphicFramePr>
          <p:nvPr>
            <p:ph idx="1"/>
            <p:extLst>
              <p:ext uri="{D42A27DB-BD31-4B8C-83A1-F6EECF244321}">
                <p14:modId xmlns:p14="http://schemas.microsoft.com/office/powerpoint/2010/main" val="510148225"/>
              </p:ext>
            </p:extLst>
          </p:nvPr>
        </p:nvGraphicFramePr>
        <p:xfrm>
          <a:off x="2438401" y="1857414"/>
          <a:ext cx="7057292" cy="3479537"/>
        </p:xfrm>
        <a:graphic>
          <a:graphicData uri="http://schemas.openxmlformats.org/drawingml/2006/table">
            <a:tbl>
              <a:tblPr/>
              <a:tblGrid>
                <a:gridCol w="2215119">
                  <a:extLst>
                    <a:ext uri="{9D8B030D-6E8A-4147-A177-3AD203B41FA5}">
                      <a16:colId xmlns:a16="http://schemas.microsoft.com/office/drawing/2014/main" val="3455223921"/>
                    </a:ext>
                  </a:extLst>
                </a:gridCol>
                <a:gridCol w="4842173">
                  <a:extLst>
                    <a:ext uri="{9D8B030D-6E8A-4147-A177-3AD203B41FA5}">
                      <a16:colId xmlns:a16="http://schemas.microsoft.com/office/drawing/2014/main" val="542866771"/>
                    </a:ext>
                  </a:extLst>
                </a:gridCol>
              </a:tblGrid>
              <a:tr h="409279">
                <a:tc>
                  <a:txBody>
                    <a:bodyPr/>
                    <a:lstStyle/>
                    <a:p>
                      <a:r>
                        <a:rPr lang="pl-PL" sz="1200" b="1" dirty="0">
                          <a:effectLst/>
                          <a:latin typeface="Gadugi" panose="020B0502040204020203" pitchFamily="34" charset="0"/>
                          <a:ea typeface="Gadugi" panose="020B0502040204020203" pitchFamily="34" charset="0"/>
                        </a:rPr>
                        <a:t>Gatunek</a:t>
                      </a:r>
                      <a:endParaRPr lang="pl-PL" sz="1200" dirty="0">
                        <a:effectLst/>
                        <a:latin typeface="Gadugi" panose="020B0502040204020203" pitchFamily="34" charset="0"/>
                        <a:ea typeface="Gadugi" panose="020B0502040204020203" pitchFamily="34" charset="0"/>
                      </a:endParaRP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200" b="1" dirty="0">
                          <a:effectLst/>
                          <a:latin typeface="Gadugi" panose="020B0502040204020203" pitchFamily="34" charset="0"/>
                          <a:ea typeface="Gadugi" panose="020B0502040204020203" pitchFamily="34" charset="0"/>
                        </a:rPr>
                        <a:t>Charakterystyka lingwistyczna i prawna</a:t>
                      </a:r>
                      <a:endParaRPr lang="pl-PL" sz="1200" dirty="0">
                        <a:effectLst/>
                        <a:latin typeface="Gadugi" panose="020B0502040204020203" pitchFamily="34" charset="0"/>
                        <a:ea typeface="Gadugi" panose="020B0502040204020203" pitchFamily="34" charset="0"/>
                      </a:endParaRP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26926301"/>
                  </a:ext>
                </a:extLst>
              </a:tr>
              <a:tr h="760090">
                <a:tc>
                  <a:txBody>
                    <a:bodyPr/>
                    <a:lstStyle/>
                    <a:p>
                      <a:r>
                        <a:rPr lang="pl-PL" sz="1200" b="1" dirty="0">
                          <a:effectLst/>
                          <a:latin typeface="Gadugi" panose="020B0502040204020203" pitchFamily="34" charset="0"/>
                          <a:ea typeface="Gadugi" panose="020B0502040204020203" pitchFamily="34" charset="0"/>
                        </a:rPr>
                        <a:t>Komentarz</a:t>
                      </a:r>
                      <a:endParaRPr lang="pl-PL" sz="1200" dirty="0">
                        <a:effectLst/>
                        <a:latin typeface="Gadugi" panose="020B0502040204020203" pitchFamily="34" charset="0"/>
                        <a:ea typeface="Gadugi" panose="020B0502040204020203" pitchFamily="34" charset="0"/>
                      </a:endParaRP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200" dirty="0">
                          <a:effectLst/>
                          <a:latin typeface="Gadugi" panose="020B0502040204020203" pitchFamily="34" charset="0"/>
                          <a:ea typeface="Gadugi" panose="020B0502040204020203" pitchFamily="34" charset="0"/>
                        </a:rPr>
                        <a:t>Pierwotnie: przypis objaśniający lub artykuł publicystyczny. Potocznie: uwagi (często krytyczne) o kimś/czymś. To także ocena przydatności ( np.. instytucji prawnych)</a:t>
                      </a: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612031692"/>
                  </a:ext>
                </a:extLst>
              </a:tr>
              <a:tr h="760090">
                <a:tc>
                  <a:txBody>
                    <a:bodyPr/>
                    <a:lstStyle/>
                    <a:p>
                      <a:r>
                        <a:rPr lang="pl-PL" sz="1200" b="1" dirty="0">
                          <a:effectLst/>
                          <a:latin typeface="Gadugi" panose="020B0502040204020203" pitchFamily="34" charset="0"/>
                          <a:ea typeface="Gadugi" panose="020B0502040204020203" pitchFamily="34" charset="0"/>
                        </a:rPr>
                        <a:t>Opinia</a:t>
                      </a:r>
                      <a:endParaRPr lang="pl-PL" sz="1200" dirty="0">
                        <a:effectLst/>
                        <a:latin typeface="Gadugi" panose="020B0502040204020203" pitchFamily="34" charset="0"/>
                        <a:ea typeface="Gadugi" panose="020B0502040204020203" pitchFamily="34" charset="0"/>
                      </a:endParaRP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200" dirty="0">
                          <a:effectLst/>
                          <a:latin typeface="Gadugi" panose="020B0502040204020203" pitchFamily="34" charset="0"/>
                          <a:ea typeface="Gadugi" panose="020B0502040204020203" pitchFamily="34" charset="0"/>
                        </a:rPr>
                        <a:t>Przekonanie o czymś, pogląd, reputacja. Gatunek użytkowy o charakterze informacyjno-przekonującym. Może mieć charakter prawny – najczęściej niewiążący</a:t>
                      </a: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26595321"/>
                  </a:ext>
                </a:extLst>
              </a:tr>
              <a:tr h="760090">
                <a:tc>
                  <a:txBody>
                    <a:bodyPr/>
                    <a:lstStyle/>
                    <a:p>
                      <a:r>
                        <a:rPr lang="pl-PL" sz="1200" b="1">
                          <a:effectLst/>
                          <a:latin typeface="Gadugi" panose="020B0502040204020203" pitchFamily="34" charset="0"/>
                          <a:ea typeface="Gadugi" panose="020B0502040204020203" pitchFamily="34" charset="0"/>
                        </a:rPr>
                        <a:t>Ocena</a:t>
                      </a:r>
                      <a:endParaRPr lang="pl-PL" sz="1200">
                        <a:effectLst/>
                        <a:latin typeface="Gadugi" panose="020B0502040204020203" pitchFamily="34" charset="0"/>
                        <a:ea typeface="Gadugi" panose="020B0502040204020203" pitchFamily="34" charset="0"/>
                      </a:endParaRP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200" dirty="0">
                          <a:effectLst/>
                          <a:latin typeface="Gadugi" panose="020B0502040204020203" pitchFamily="34" charset="0"/>
                          <a:ea typeface="Gadugi" panose="020B0502040204020203" pitchFamily="34" charset="0"/>
                        </a:rPr>
                        <a:t>Sąd o wartości czegoś, często wyrażony na skali (np. ocen albo terminów nieostrych dobre/przeciętne/wybitne). Wiąże się z wartościowaniem i taksacją. Może mieć różne konsekwencje prawne i faktyczne.</a:t>
                      </a: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78791209"/>
                  </a:ext>
                </a:extLst>
              </a:tr>
              <a:tr h="760090">
                <a:tc>
                  <a:txBody>
                    <a:bodyPr/>
                    <a:lstStyle/>
                    <a:p>
                      <a:r>
                        <a:rPr lang="pl-PL" sz="1200" b="1">
                          <a:effectLst/>
                          <a:latin typeface="Gadugi" panose="020B0502040204020203" pitchFamily="34" charset="0"/>
                          <a:ea typeface="Gadugi" panose="020B0502040204020203" pitchFamily="34" charset="0"/>
                        </a:rPr>
                        <a:t>Recenzja</a:t>
                      </a:r>
                      <a:endParaRPr lang="pl-PL" sz="1200">
                        <a:effectLst/>
                        <a:latin typeface="Gadugi" panose="020B0502040204020203" pitchFamily="34" charset="0"/>
                        <a:ea typeface="Gadugi" panose="020B0502040204020203" pitchFamily="34" charset="0"/>
                      </a:endParaRP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200" dirty="0">
                          <a:effectLst/>
                          <a:latin typeface="Gadugi" panose="020B0502040204020203" pitchFamily="34" charset="0"/>
                          <a:ea typeface="Gadugi" panose="020B0502040204020203" pitchFamily="34" charset="0"/>
                        </a:rPr>
                        <a:t>Gatunek profesjonalny, naukowy lub krytyczny. Wymaga kompetencji i obiektywizmu. To fachowa ocena</a:t>
                      </a:r>
                    </a:p>
                  </a:txBody>
                  <a:tcPr marL="58468" marR="58468" marT="29234" marB="29234"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6443957"/>
                  </a:ext>
                </a:extLst>
              </a:tr>
            </a:tbl>
          </a:graphicData>
        </a:graphic>
      </p:graphicFrame>
    </p:spTree>
    <p:extLst>
      <p:ext uri="{BB962C8B-B14F-4D97-AF65-F5344CB8AC3E}">
        <p14:creationId xmlns:p14="http://schemas.microsoft.com/office/powerpoint/2010/main" val="3951832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6F54F44-FAA5-45F8-B599-943FCBB640E6}"/>
              </a:ext>
            </a:extLst>
          </p:cNvPr>
          <p:cNvSpPr>
            <a:spLocks noGrp="1"/>
          </p:cNvSpPr>
          <p:nvPr>
            <p:ph type="title"/>
          </p:nvPr>
        </p:nvSpPr>
        <p:spPr>
          <a:xfrm>
            <a:off x="844476" y="1600199"/>
            <a:ext cx="3539266" cy="4297680"/>
          </a:xfrm>
        </p:spPr>
        <p:txBody>
          <a:bodyPr anchor="ctr">
            <a:normAutofit/>
          </a:bodyPr>
          <a:lstStyle/>
          <a:p>
            <a:r>
              <a:rPr lang="pl-PL" dirty="0"/>
              <a:t>Ważne</a:t>
            </a:r>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883A4216-F6FC-4CB3-A0DA-81A29827332F}"/>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a:ln>
                  <a:noFill/>
                </a:ln>
                <a:effectLst/>
                <a:latin typeface="Arial" panose="020B0604020202020204" pitchFamily="34" charset="0"/>
              </a:rPr>
              <a:t>Poświadczenie nieprawdy w dokumentacji przebiegu kształcenia doktoranta oraz korupcja naukowa.</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a:ln>
                  <a:noFill/>
                </a:ln>
                <a:effectLst/>
                <a:latin typeface="Arial" panose="020B0604020202020204" pitchFamily="34" charset="0"/>
              </a:rPr>
              <a:t>Naruszenie rzetelności naukowej i obowiązków opieki nad doktorantem.</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a:ln>
                  <a:noFill/>
                </a:ln>
                <a:effectLst/>
                <a:latin typeface="Arial" panose="020B0604020202020204" pitchFamily="34" charset="0"/>
              </a:rPr>
              <a:t>Analiza współzależności ocen i publikacji. Ryzyko pociągnięcia do odpowiedzialności za tzw. </a:t>
            </a:r>
            <a:r>
              <a:rPr kumimoji="0" lang="pl-PL" altLang="pl-PL" b="0" i="1" u="none" strike="noStrike" cap="none" normalizeH="0" baseline="0" err="1">
                <a:ln>
                  <a:noFill/>
                </a:ln>
                <a:effectLst/>
                <a:latin typeface="Arial" panose="020B0604020202020204" pitchFamily="34" charset="0"/>
              </a:rPr>
              <a:t>guest</a:t>
            </a:r>
            <a:r>
              <a:rPr kumimoji="0" lang="pl-PL" altLang="pl-PL" b="0" i="1" u="none" strike="noStrike" cap="none" normalizeH="0" baseline="0">
                <a:ln>
                  <a:noFill/>
                </a:ln>
                <a:effectLst/>
                <a:latin typeface="Arial" panose="020B0604020202020204" pitchFamily="34" charset="0"/>
              </a:rPr>
              <a:t> </a:t>
            </a:r>
            <a:r>
              <a:rPr kumimoji="0" lang="pl-PL" altLang="pl-PL" b="0" i="1" u="none" strike="noStrike" cap="none" normalizeH="0" baseline="0" err="1">
                <a:ln>
                  <a:noFill/>
                </a:ln>
                <a:effectLst/>
                <a:latin typeface="Arial" panose="020B0604020202020204" pitchFamily="34" charset="0"/>
              </a:rPr>
              <a:t>authorship</a:t>
            </a:r>
            <a:r>
              <a:rPr kumimoji="0" lang="pl-PL" altLang="pl-PL" b="0" i="0" u="none" strike="noStrike" cap="none" normalizeH="0" baseline="0">
                <a:ln>
                  <a:noFill/>
                </a:ln>
                <a:effectLst/>
                <a:latin typeface="Arial" panose="020B0604020202020204" pitchFamily="34" charset="0"/>
              </a:rPr>
              <a:t>.</a:t>
            </a:r>
          </a:p>
        </p:txBody>
      </p:sp>
    </p:spTree>
    <p:extLst>
      <p:ext uri="{BB962C8B-B14F-4D97-AF65-F5344CB8AC3E}">
        <p14:creationId xmlns:p14="http://schemas.microsoft.com/office/powerpoint/2010/main" val="24191795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A111E6F-25B5-40F6-BF7B-50C4B0D51608}"/>
              </a:ext>
            </a:extLst>
          </p:cNvPr>
          <p:cNvSpPr>
            <a:spLocks noGrp="1"/>
          </p:cNvSpPr>
          <p:nvPr>
            <p:ph type="title"/>
          </p:nvPr>
        </p:nvSpPr>
        <p:spPr/>
        <p:txBody>
          <a:bodyPr/>
          <a:lstStyle/>
          <a:p>
            <a:r>
              <a:rPr lang="pl-PL" dirty="0"/>
              <a:t>Przykład </a:t>
            </a:r>
          </a:p>
        </p:txBody>
      </p:sp>
      <p:sp>
        <p:nvSpPr>
          <p:cNvPr id="3" name="Symbol zastępczy zawartości 2">
            <a:extLst>
              <a:ext uri="{FF2B5EF4-FFF2-40B4-BE49-F238E27FC236}">
                <a16:creationId xmlns:a16="http://schemas.microsoft.com/office/drawing/2014/main" id="{7B1385F2-6509-43D4-8B66-34407C6DA2DC}"/>
              </a:ext>
            </a:extLst>
          </p:cNvPr>
          <p:cNvSpPr>
            <a:spLocks noGrp="1"/>
          </p:cNvSpPr>
          <p:nvPr>
            <p:ph idx="1"/>
          </p:nvPr>
        </p:nvSpPr>
        <p:spPr/>
        <p:txBody>
          <a:bodyPr/>
          <a:lstStyle/>
          <a:p>
            <a:r>
              <a:rPr lang="pl-PL" dirty="0"/>
              <a:t>Nauczyciel ocenia wniosek grantowy lub monografię naukowca, z którym jest w silnym konflikcie osobistym lub z którym konkuruje o te same środki (i nie wyłączył się z procesu). Wystawia skrajnie niską ocenę bez pogłębionego uzasadnienia.</a:t>
            </a:r>
          </a:p>
        </p:txBody>
      </p:sp>
    </p:spTree>
    <p:extLst>
      <p:ext uri="{BB962C8B-B14F-4D97-AF65-F5344CB8AC3E}">
        <p14:creationId xmlns:p14="http://schemas.microsoft.com/office/powerpoint/2010/main" val="2610012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49DAD97F-65CA-4289-BD1C-900C17E2D190}"/>
              </a:ext>
            </a:extLst>
          </p:cNvPr>
          <p:cNvSpPr>
            <a:spLocks noGrp="1"/>
          </p:cNvSpPr>
          <p:nvPr>
            <p:ph type="title"/>
          </p:nvPr>
        </p:nvSpPr>
        <p:spPr>
          <a:xfrm>
            <a:off x="844476" y="1600199"/>
            <a:ext cx="3539266" cy="4297680"/>
          </a:xfrm>
        </p:spPr>
        <p:txBody>
          <a:bodyPr anchor="ctr">
            <a:normAutofit/>
          </a:bodyPr>
          <a:lstStyle/>
          <a:p>
            <a:r>
              <a:rPr lang="pl-PL" dirty="0"/>
              <a:t>ważne</a:t>
            </a:r>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F3475ECD-1B19-411E-B733-CBE74148FD65}"/>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dirty="0">
                <a:ln>
                  <a:noFill/>
                </a:ln>
                <a:effectLst/>
                <a:latin typeface="Arial" panose="020B0604020202020204" pitchFamily="34" charset="0"/>
              </a:rPr>
              <a:t>Naruszenie zasady bezstronności i obiektywizmu.</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dirty="0">
                <a:ln>
                  <a:noFill/>
                </a:ln>
                <a:effectLst/>
                <a:latin typeface="Arial" panose="020B0604020202020204" pitchFamily="34" charset="0"/>
              </a:rPr>
              <a:t>Czyn nieuczciwości naukowej. Wiele regulaminów agencji grantowych (NCN, NCBR) definiuje to jako rażące naruszenie etyki.</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dirty="0">
                <a:ln>
                  <a:noFill/>
                </a:ln>
                <a:effectLst/>
                <a:latin typeface="Arial" panose="020B0604020202020204" pitchFamily="34" charset="0"/>
              </a:rPr>
              <a:t>Czy niedopełnienie obowiązku wyłączenia się (złożenie fałszywego oświadczenia o braku konfliktu interesów) stanowi odrębny delikt dyscyplinarny? </a:t>
            </a:r>
          </a:p>
        </p:txBody>
      </p:sp>
    </p:spTree>
    <p:extLst>
      <p:ext uri="{BB962C8B-B14F-4D97-AF65-F5344CB8AC3E}">
        <p14:creationId xmlns:p14="http://schemas.microsoft.com/office/powerpoint/2010/main" val="536849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E3EC220-8452-45D2-908E-88E553B1453F}"/>
              </a:ext>
            </a:extLst>
          </p:cNvPr>
          <p:cNvSpPr>
            <a:spLocks noGrp="1"/>
          </p:cNvSpPr>
          <p:nvPr>
            <p:ph type="title"/>
          </p:nvPr>
        </p:nvSpPr>
        <p:spPr/>
        <p:txBody>
          <a:bodyPr/>
          <a:lstStyle/>
          <a:p>
            <a:r>
              <a:rPr lang="pl-PL" dirty="0"/>
              <a:t>Przykład</a:t>
            </a:r>
          </a:p>
        </p:txBody>
      </p:sp>
      <p:sp>
        <p:nvSpPr>
          <p:cNvPr id="3" name="Symbol zastępczy zawartości 2">
            <a:extLst>
              <a:ext uri="{FF2B5EF4-FFF2-40B4-BE49-F238E27FC236}">
                <a16:creationId xmlns:a16="http://schemas.microsoft.com/office/drawing/2014/main" id="{27D61D5E-7BC0-4866-A4A8-B08057F26561}"/>
              </a:ext>
            </a:extLst>
          </p:cNvPr>
          <p:cNvSpPr>
            <a:spLocks noGrp="1"/>
          </p:cNvSpPr>
          <p:nvPr>
            <p:ph idx="1"/>
          </p:nvPr>
        </p:nvSpPr>
        <p:spPr/>
        <p:txBody>
          <a:bodyPr/>
          <a:lstStyle/>
          <a:p>
            <a:r>
              <a:rPr lang="pl-PL" dirty="0"/>
              <a:t>Kierownik katedry dokonuje oceny okresowej pracownika, z którym jest w sporze prawnym (np. o nadgodziny). Przyznaje mu ocenę negatywną, ignorując wysokie wskaźniki </a:t>
            </a:r>
            <a:r>
              <a:rPr lang="pl-PL" dirty="0" err="1"/>
              <a:t>bibliometryczne</a:t>
            </a:r>
            <a:r>
              <a:rPr lang="pl-PL" dirty="0"/>
              <a:t>, opierając się wyłącznie na subiektywnej ocenie „postawy społecznej”.</a:t>
            </a:r>
          </a:p>
        </p:txBody>
      </p:sp>
    </p:spTree>
    <p:extLst>
      <p:ext uri="{BB962C8B-B14F-4D97-AF65-F5344CB8AC3E}">
        <p14:creationId xmlns:p14="http://schemas.microsoft.com/office/powerpoint/2010/main" val="33958553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ytuł 1">
            <a:extLst>
              <a:ext uri="{FF2B5EF4-FFF2-40B4-BE49-F238E27FC236}">
                <a16:creationId xmlns:a16="http://schemas.microsoft.com/office/drawing/2014/main" id="{B959D551-ADAE-49E6-8E22-8B8361A0C5D0}"/>
              </a:ext>
            </a:extLst>
          </p:cNvPr>
          <p:cNvSpPr>
            <a:spLocks noGrp="1"/>
          </p:cNvSpPr>
          <p:nvPr>
            <p:ph type="title"/>
          </p:nvPr>
        </p:nvSpPr>
        <p:spPr>
          <a:xfrm>
            <a:off x="1451579" y="2303047"/>
            <a:ext cx="3272093" cy="2674198"/>
          </a:xfrm>
        </p:spPr>
        <p:txBody>
          <a:bodyPr anchor="t">
            <a:normAutofit/>
          </a:bodyPr>
          <a:lstStyle/>
          <a:p>
            <a:r>
              <a:rPr lang="pl-PL" dirty="0"/>
              <a:t>ważne</a:t>
            </a:r>
          </a:p>
        </p:txBody>
      </p:sp>
      <p:cxnSp>
        <p:nvCxnSpPr>
          <p:cNvPr id="14" name="Straight Connector 13">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6"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8" name="Picture 17">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6" name="Rectangle 1">
            <a:extLst>
              <a:ext uri="{FF2B5EF4-FFF2-40B4-BE49-F238E27FC236}">
                <a16:creationId xmlns:a16="http://schemas.microsoft.com/office/drawing/2014/main" id="{0C0E4629-4F19-587F-0288-AEC561028029}"/>
              </a:ext>
            </a:extLst>
          </p:cNvPr>
          <p:cNvGraphicFramePr>
            <a:graphicFrameLocks noGrp="1"/>
          </p:cNvGraphicFramePr>
          <p:nvPr>
            <p:ph idx="1"/>
            <p:extLst>
              <p:ext uri="{D42A27DB-BD31-4B8C-83A1-F6EECF244321}">
                <p14:modId xmlns:p14="http://schemas.microsoft.com/office/powerpoint/2010/main" val="1260224541"/>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4604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B73C9C5E-029B-41D4-8B87-9C79A7C04AE5}"/>
              </a:ext>
            </a:extLst>
          </p:cNvPr>
          <p:cNvSpPr>
            <a:spLocks noGrp="1"/>
          </p:cNvSpPr>
          <p:nvPr>
            <p:ph type="title"/>
          </p:nvPr>
        </p:nvSpPr>
        <p:spPr>
          <a:xfrm>
            <a:off x="844476" y="1600199"/>
            <a:ext cx="3539266" cy="4297680"/>
          </a:xfrm>
        </p:spPr>
        <p:txBody>
          <a:bodyPr anchor="ctr">
            <a:normAutofit/>
          </a:bodyPr>
          <a:lstStyle/>
          <a:p>
            <a:r>
              <a:rPr lang="pl-PL" dirty="0"/>
              <a:t>Prawne perturbacje </a:t>
            </a:r>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0FF63628-DEBC-4BCF-9E59-9F2E71FA08D3}"/>
              </a:ext>
            </a:extLst>
          </p:cNvPr>
          <p:cNvSpPr>
            <a:spLocks noGrp="1"/>
          </p:cNvSpPr>
          <p:nvPr>
            <p:ph idx="1"/>
          </p:nvPr>
        </p:nvSpPr>
        <p:spPr>
          <a:xfrm>
            <a:off x="4654297" y="416560"/>
            <a:ext cx="6400558" cy="5481319"/>
          </a:xfrm>
        </p:spPr>
        <p:txBody>
          <a:bodyPr anchor="ctr">
            <a:normAutofit/>
          </a:bodyPr>
          <a:lstStyle/>
          <a:p>
            <a:pPr marL="0" indent="0">
              <a:lnSpc>
                <a:spcPct val="110000"/>
              </a:lnSpc>
              <a:buNone/>
            </a:pPr>
            <a:r>
              <a:rPr lang="pl-PL" sz="1400" dirty="0">
                <a:latin typeface="Arial" panose="020B0604020202020204" pitchFamily="34" charset="0"/>
                <a:cs typeface="Arial" panose="020B0604020202020204" pitchFamily="34" charset="0"/>
              </a:rPr>
              <a:t>W sprawach o błędy w ocenianiu, radca prawny musi operować na styku </a:t>
            </a:r>
            <a:r>
              <a:rPr lang="pl-PL" sz="1400" b="1" dirty="0">
                <a:latin typeface="Arial" panose="020B0604020202020204" pitchFamily="34" charset="0"/>
                <a:cs typeface="Arial" panose="020B0604020202020204" pitchFamily="34" charset="0"/>
              </a:rPr>
              <a:t>prawa administracyjnego</a:t>
            </a:r>
            <a:r>
              <a:rPr lang="pl-PL" sz="1400" dirty="0">
                <a:latin typeface="Arial" panose="020B0604020202020204" pitchFamily="34" charset="0"/>
                <a:cs typeface="Arial" panose="020B0604020202020204" pitchFamily="34" charset="0"/>
              </a:rPr>
              <a:t> (procedura), </a:t>
            </a:r>
            <a:r>
              <a:rPr lang="pl-PL" sz="1400" b="1" dirty="0">
                <a:latin typeface="Arial" panose="020B0604020202020204" pitchFamily="34" charset="0"/>
                <a:cs typeface="Arial" panose="020B0604020202020204" pitchFamily="34" charset="0"/>
              </a:rPr>
              <a:t>prawa pracy</a:t>
            </a:r>
            <a:r>
              <a:rPr lang="pl-PL" sz="1400" dirty="0">
                <a:latin typeface="Arial" panose="020B0604020202020204" pitchFamily="34" charset="0"/>
                <a:cs typeface="Arial" panose="020B0604020202020204" pitchFamily="34" charset="0"/>
              </a:rPr>
              <a:t> (obowiązki pracownicze) i </a:t>
            </a:r>
            <a:r>
              <a:rPr lang="pl-PL" sz="1400" b="1" dirty="0">
                <a:latin typeface="Arial" panose="020B0604020202020204" pitchFamily="34" charset="0"/>
                <a:cs typeface="Arial" panose="020B0604020202020204" pitchFamily="34" charset="0"/>
              </a:rPr>
              <a:t>prawa własności intelektualnej</a:t>
            </a:r>
            <a:r>
              <a:rPr lang="pl-PL" sz="1400" dirty="0">
                <a:latin typeface="Arial" panose="020B0604020202020204" pitchFamily="34" charset="0"/>
                <a:cs typeface="Arial" panose="020B0604020202020204" pitchFamily="34" charset="0"/>
              </a:rPr>
              <a:t> (rzetelność naukowa).</a:t>
            </a:r>
          </a:p>
          <a:p>
            <a:pPr>
              <a:lnSpc>
                <a:spcPct val="110000"/>
              </a:lnSpc>
              <a:buFont typeface="+mj-lt"/>
              <a:buAutoNum type="arabicPeriod"/>
            </a:pPr>
            <a:r>
              <a:rPr lang="pl-PL" sz="1400" b="1" dirty="0">
                <a:latin typeface="Arial" panose="020B0604020202020204" pitchFamily="34" charset="0"/>
                <a:cs typeface="Arial" panose="020B0604020202020204" pitchFamily="34" charset="0"/>
              </a:rPr>
              <a:t>Audyt procedur.</a:t>
            </a:r>
            <a:r>
              <a:rPr lang="pl-PL" sz="1400" dirty="0">
                <a:latin typeface="Arial" panose="020B0604020202020204" pitchFamily="34" charset="0"/>
                <a:cs typeface="Arial" panose="020B0604020202020204" pitchFamily="34" charset="0"/>
              </a:rPr>
              <a:t> Czy uczelnia ma jasne wytyczne co do recenzowania? Czy istnieją arkusze ocen pomocnicze?</a:t>
            </a:r>
          </a:p>
          <a:p>
            <a:pPr>
              <a:lnSpc>
                <a:spcPct val="110000"/>
              </a:lnSpc>
              <a:buFont typeface="+mj-lt"/>
              <a:buAutoNum type="arabicPeriod"/>
            </a:pPr>
            <a:r>
              <a:rPr lang="pl-PL" sz="1400" b="1" dirty="0">
                <a:latin typeface="Arial" panose="020B0604020202020204" pitchFamily="34" charset="0"/>
                <a:cs typeface="Arial" panose="020B0604020202020204" pitchFamily="34" charset="0"/>
              </a:rPr>
              <a:t>Dowód z opinii innego eksperta.</a:t>
            </a:r>
            <a:r>
              <a:rPr lang="pl-PL" sz="1400" dirty="0">
                <a:latin typeface="Arial" panose="020B0604020202020204" pitchFamily="34" charset="0"/>
                <a:cs typeface="Arial" panose="020B0604020202020204" pitchFamily="34" charset="0"/>
              </a:rPr>
              <a:t> W sprawach o rażąco błędną recenzję naukową, Komisja Dyscyplinarna często musi powołać biegłego (innego profesora), aby ocenił, czy recenzja mieści się w granicach dopuszczalnej krytyki.</a:t>
            </a:r>
          </a:p>
          <a:p>
            <a:pPr>
              <a:lnSpc>
                <a:spcPct val="110000"/>
              </a:lnSpc>
              <a:buFont typeface="+mj-lt"/>
              <a:buAutoNum type="arabicPeriod"/>
            </a:pPr>
            <a:r>
              <a:rPr lang="pl-PL" sz="1400" b="1" dirty="0">
                <a:latin typeface="Arial" panose="020B0604020202020204" pitchFamily="34" charset="0"/>
                <a:cs typeface="Arial" panose="020B0604020202020204" pitchFamily="34" charset="0"/>
              </a:rPr>
              <a:t>Gradacja kar.</a:t>
            </a:r>
            <a:r>
              <a:rPr lang="pl-PL" sz="1400" dirty="0">
                <a:latin typeface="Arial" panose="020B0604020202020204" pitchFamily="34" charset="0"/>
                <a:cs typeface="Arial" panose="020B0604020202020204" pitchFamily="34" charset="0"/>
              </a:rPr>
              <a:t> Przy błędach w ocenianiu studentów często wystarcza kara upomnienia. Przy nierzetelnych recenzjach awansowych lub grantowych, w grę wchodzą kary surowsze, włącznie z zakazem wykonywania zawodu, ze względu na wysoką szkodliwość społeczną czynu.</a:t>
            </a:r>
          </a:p>
          <a:p>
            <a:pPr>
              <a:lnSpc>
                <a:spcPct val="110000"/>
              </a:lnSpc>
            </a:pPr>
            <a:endParaRPr lang="pl-PL"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226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ED6D269-85FA-4430-8F34-CF70FC8B7FEC}"/>
              </a:ext>
            </a:extLst>
          </p:cNvPr>
          <p:cNvSpPr>
            <a:spLocks noGrp="1"/>
          </p:cNvSpPr>
          <p:nvPr>
            <p:ph type="title"/>
          </p:nvPr>
        </p:nvSpPr>
        <p:spPr>
          <a:xfrm>
            <a:off x="844476" y="1600199"/>
            <a:ext cx="3539266" cy="4297680"/>
          </a:xfrm>
        </p:spPr>
        <p:txBody>
          <a:bodyPr anchor="ctr">
            <a:normAutofit/>
          </a:bodyPr>
          <a:lstStyle/>
          <a:p>
            <a:r>
              <a:rPr lang="pl-PL" dirty="0"/>
              <a:t>Postępowanie wyjaśniające i dyscyplinarne</a:t>
            </a:r>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7FC960E2-9EF7-40F8-B5B5-D0EDB4CC880E}"/>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lnSpc>
                <a:spcPct val="110000"/>
              </a:lnSpc>
              <a:spcBef>
                <a:spcPct val="0"/>
              </a:spcBef>
              <a:spcAft>
                <a:spcPts val="600"/>
              </a:spcAft>
              <a:buClrTx/>
              <a:buSzTx/>
              <a:buFontTx/>
              <a:buChar char="•"/>
              <a:tabLst/>
            </a:pPr>
            <a:r>
              <a:rPr kumimoji="0" lang="pl-PL" altLang="pl-PL" b="1" i="0" u="none" strike="noStrike" cap="none" normalizeH="0" baseline="0" dirty="0">
                <a:ln>
                  <a:noFill/>
                </a:ln>
                <a:effectLst/>
                <a:latin typeface="Arial" panose="020B0604020202020204" pitchFamily="34" charset="0"/>
              </a:rPr>
              <a:t>Rola Rzecznika Dyscyplinarnego -</a:t>
            </a:r>
            <a:r>
              <a:rPr kumimoji="0" lang="pl-PL" altLang="pl-PL" b="0" i="0" u="none" strike="noStrike" cap="none" normalizeH="0" baseline="0" dirty="0">
                <a:ln>
                  <a:noFill/>
                </a:ln>
                <a:effectLst/>
                <a:latin typeface="Arial" panose="020B0604020202020204" pitchFamily="34" charset="0"/>
              </a:rPr>
              <a:t> Jak odróżnić skargę studenta wynikającą z frustracji od uzasadnionego zawiadomienia o popełnieniu przewinienia?</a:t>
            </a:r>
          </a:p>
          <a:p>
            <a:pPr marL="0" marR="0" lvl="0" indent="0" defTabSz="914400" rtl="0" eaLnBrk="0" fontAlgn="base" latinLnBrk="0" hangingPunct="0">
              <a:lnSpc>
                <a:spcPct val="110000"/>
              </a:lnSpc>
              <a:spcBef>
                <a:spcPct val="0"/>
              </a:spcBef>
              <a:spcAft>
                <a:spcPts val="600"/>
              </a:spcAft>
              <a:buClrTx/>
              <a:buSzTx/>
              <a:buFontTx/>
              <a:buChar char="•"/>
              <a:tabLst/>
            </a:pPr>
            <a:r>
              <a:rPr kumimoji="0" lang="pl-PL" altLang="pl-PL" b="1" i="0" u="none" strike="noStrike" cap="none" normalizeH="0" baseline="0" dirty="0">
                <a:ln>
                  <a:noFill/>
                </a:ln>
                <a:effectLst/>
                <a:latin typeface="Arial" panose="020B0604020202020204" pitchFamily="34" charset="0"/>
              </a:rPr>
              <a:t>Dowody w postępowaniu:</a:t>
            </a:r>
            <a:endParaRPr kumimoji="0" lang="pl-PL" altLang="pl-PL"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lnSpc>
                <a:spcPct val="110000"/>
              </a:lnSpc>
              <a:spcBef>
                <a:spcPct val="0"/>
              </a:spcBef>
              <a:spcAft>
                <a:spcPts val="600"/>
              </a:spcAft>
              <a:buClrTx/>
              <a:buSzTx/>
              <a:buFontTx/>
              <a:buChar char="•"/>
              <a:tabLst/>
            </a:pPr>
            <a:r>
              <a:rPr kumimoji="0" lang="pl-PL" altLang="pl-PL" b="0" i="0" u="none" strike="noStrike" cap="none" normalizeH="0" baseline="0" dirty="0">
                <a:ln>
                  <a:noFill/>
                </a:ln>
                <a:effectLst/>
                <a:latin typeface="Arial" panose="020B0604020202020204" pitchFamily="34" charset="0"/>
              </a:rPr>
              <a:t>Prace pisemne, logi z platform e-learningowych.</a:t>
            </a:r>
          </a:p>
          <a:p>
            <a:pPr marL="0" marR="0" lvl="0" indent="0" defTabSz="914400" rtl="0" eaLnBrk="0" fontAlgn="base" latinLnBrk="0" hangingPunct="0">
              <a:lnSpc>
                <a:spcPct val="110000"/>
              </a:lnSpc>
              <a:spcBef>
                <a:spcPct val="0"/>
              </a:spcBef>
              <a:spcAft>
                <a:spcPts val="600"/>
              </a:spcAft>
              <a:buClrTx/>
              <a:buSzTx/>
              <a:buFontTx/>
              <a:buChar char="•"/>
              <a:tabLst/>
            </a:pPr>
            <a:r>
              <a:rPr kumimoji="0" lang="pl-PL" altLang="pl-PL" b="0" i="0" u="none" strike="noStrike" cap="none" normalizeH="0" baseline="0" dirty="0">
                <a:ln>
                  <a:noFill/>
                </a:ln>
                <a:effectLst/>
                <a:latin typeface="Arial" panose="020B0604020202020204" pitchFamily="34" charset="0"/>
              </a:rPr>
              <a:t>Zeznania świadków (studentów) – problem solidarności grupowej vs. rzetelność zeznań.</a:t>
            </a:r>
          </a:p>
          <a:p>
            <a:pPr marL="0" marR="0" lvl="0" indent="0" defTabSz="914400" rtl="0" eaLnBrk="0" fontAlgn="base" latinLnBrk="0" hangingPunct="0">
              <a:lnSpc>
                <a:spcPct val="110000"/>
              </a:lnSpc>
              <a:spcBef>
                <a:spcPct val="0"/>
              </a:spcBef>
              <a:spcAft>
                <a:spcPts val="600"/>
              </a:spcAft>
              <a:buClrTx/>
              <a:buSzTx/>
              <a:buFontTx/>
              <a:buChar char="•"/>
              <a:tabLst/>
            </a:pPr>
            <a:r>
              <a:rPr kumimoji="0" lang="pl-PL" altLang="pl-PL" b="1" i="0" u="none" strike="noStrike" cap="none" normalizeH="0" baseline="0" dirty="0">
                <a:ln>
                  <a:noFill/>
                </a:ln>
                <a:effectLst/>
                <a:latin typeface="Arial" panose="020B0604020202020204" pitchFamily="34" charset="0"/>
              </a:rPr>
              <a:t>Uwaga na przedawnienie -</a:t>
            </a:r>
            <a:r>
              <a:rPr kumimoji="0" lang="pl-PL" altLang="pl-PL" b="0" i="0" u="none" strike="noStrike" cap="none" normalizeH="0" baseline="0" dirty="0">
                <a:ln>
                  <a:noFill/>
                </a:ln>
                <a:effectLst/>
                <a:latin typeface="Arial" panose="020B0604020202020204" pitchFamily="34" charset="0"/>
              </a:rPr>
              <a:t> Ważne terminy (6 miesięcy od powzięcia wiadomości / 3 lata od popełnienia czynu).</a:t>
            </a:r>
          </a:p>
        </p:txBody>
      </p:sp>
    </p:spTree>
    <p:extLst>
      <p:ext uri="{BB962C8B-B14F-4D97-AF65-F5344CB8AC3E}">
        <p14:creationId xmlns:p14="http://schemas.microsoft.com/office/powerpoint/2010/main" val="1056049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5D5BEE0A-EC12-4A2F-9B3E-8FFCF301E9C9}"/>
              </a:ext>
            </a:extLst>
          </p:cNvPr>
          <p:cNvSpPr>
            <a:spLocks noGrp="1"/>
          </p:cNvSpPr>
          <p:nvPr>
            <p:ph type="title"/>
          </p:nvPr>
        </p:nvSpPr>
        <p:spPr>
          <a:xfrm>
            <a:off x="844476" y="1600199"/>
            <a:ext cx="3539266" cy="4297680"/>
          </a:xfrm>
        </p:spPr>
        <p:txBody>
          <a:bodyPr anchor="ctr">
            <a:normAutofit/>
          </a:bodyPr>
          <a:lstStyle/>
          <a:p>
            <a:r>
              <a:rPr lang="pl-PL" sz="2700"/>
              <a:t>Ważne dla Prawnika w postępowaniach dyscyplinarnych wobec nauczycieli akademickich</a:t>
            </a:r>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02FFF6A6-DB89-48CA-B464-4C96971C4CE7}"/>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lnSpc>
                <a:spcPct val="110000"/>
              </a:lnSpc>
              <a:spcBef>
                <a:spcPct val="0"/>
              </a:spcBef>
              <a:spcAft>
                <a:spcPts val="600"/>
              </a:spcAft>
              <a:buClrTx/>
              <a:buSzTx/>
              <a:buFontTx/>
              <a:buChar char="•"/>
              <a:tabLst/>
            </a:pPr>
            <a:r>
              <a:rPr kumimoji="0" lang="pl-PL" altLang="pl-PL" b="1" i="0" u="none" strike="noStrike" cap="none" normalizeH="0" baseline="0" dirty="0">
                <a:ln>
                  <a:noFill/>
                </a:ln>
                <a:effectLst/>
                <a:latin typeface="Arial" panose="020B0604020202020204" pitchFamily="34" charset="0"/>
              </a:rPr>
              <a:t>Autonomia nie jest bezwzględna.</a:t>
            </a:r>
            <a:r>
              <a:rPr kumimoji="0" lang="pl-PL" altLang="pl-PL" b="0" i="0" u="none" strike="noStrike" cap="none" normalizeH="0" baseline="0" dirty="0">
                <a:ln>
                  <a:noFill/>
                </a:ln>
                <a:effectLst/>
                <a:latin typeface="Arial" panose="020B0604020202020204" pitchFamily="34" charset="0"/>
              </a:rPr>
              <a:t> Wolność nauki (art. 73 Konstytucji) nie legitymizuje braku obiektywizmu w weryfikacji efektów uczenia się.</a:t>
            </a:r>
          </a:p>
          <a:p>
            <a:pPr marL="0" marR="0" lvl="0" indent="0" defTabSz="914400" rtl="0" eaLnBrk="0" fontAlgn="base" latinLnBrk="0" hangingPunct="0">
              <a:lnSpc>
                <a:spcPct val="110000"/>
              </a:lnSpc>
              <a:spcBef>
                <a:spcPct val="0"/>
              </a:spcBef>
              <a:spcAft>
                <a:spcPts val="600"/>
              </a:spcAft>
              <a:buClrTx/>
              <a:buSzTx/>
              <a:buFontTx/>
              <a:buChar char="•"/>
              <a:tabLst/>
            </a:pPr>
            <a:r>
              <a:rPr kumimoji="0" lang="pl-PL" altLang="pl-PL" b="1" i="0" u="none" strike="noStrike" cap="none" normalizeH="0" baseline="0" dirty="0">
                <a:ln>
                  <a:noFill/>
                </a:ln>
                <a:effectLst/>
                <a:latin typeface="Arial" panose="020B0604020202020204" pitchFamily="34" charset="0"/>
              </a:rPr>
              <a:t>Dokumentacja to podstawa.</a:t>
            </a:r>
            <a:r>
              <a:rPr kumimoji="0" lang="pl-PL" altLang="pl-PL" b="0" i="0" u="none" strike="noStrike" cap="none" normalizeH="0" baseline="0" dirty="0">
                <a:ln>
                  <a:noFill/>
                </a:ln>
                <a:effectLst/>
                <a:latin typeface="Arial" panose="020B0604020202020204" pitchFamily="34" charset="0"/>
              </a:rPr>
              <a:t> Większość postępowań dyscyplinarnych o błędy w ocenianiu upada lub kończy się ukaraniem ze względu na </a:t>
            </a:r>
            <a:r>
              <a:rPr kumimoji="0" lang="pl-PL" altLang="pl-PL" b="1" i="0" u="none" strike="noStrike" cap="none" normalizeH="0" baseline="0" dirty="0">
                <a:ln>
                  <a:noFill/>
                </a:ln>
                <a:effectLst/>
                <a:latin typeface="Arial" panose="020B0604020202020204" pitchFamily="34" charset="0"/>
              </a:rPr>
              <a:t>brak ścieżki audytu</a:t>
            </a:r>
            <a:r>
              <a:rPr kumimoji="0" lang="pl-PL" altLang="pl-PL" b="0" i="0" u="none" strike="noStrike" cap="none" normalizeH="0" baseline="0" dirty="0">
                <a:ln>
                  <a:noFill/>
                </a:ln>
                <a:effectLst/>
                <a:latin typeface="Arial" panose="020B0604020202020204" pitchFamily="34" charset="0"/>
              </a:rPr>
              <a:t> (brak kryteriów oceniania w sylabusie).</a:t>
            </a:r>
          </a:p>
          <a:p>
            <a:pPr marL="0" marR="0" lvl="0" indent="0" defTabSz="914400" rtl="0" eaLnBrk="0" fontAlgn="base" latinLnBrk="0" hangingPunct="0">
              <a:lnSpc>
                <a:spcPct val="110000"/>
              </a:lnSpc>
              <a:spcBef>
                <a:spcPct val="0"/>
              </a:spcBef>
              <a:spcAft>
                <a:spcPts val="600"/>
              </a:spcAft>
              <a:buClrTx/>
              <a:buSzTx/>
              <a:buFontTx/>
              <a:buChar char="•"/>
              <a:tabLst/>
            </a:pPr>
            <a:r>
              <a:rPr kumimoji="0" lang="pl-PL" altLang="pl-PL" b="1" i="0" u="none" strike="noStrike" cap="none" normalizeH="0" baseline="0" dirty="0">
                <a:ln>
                  <a:noFill/>
                </a:ln>
                <a:effectLst/>
                <a:latin typeface="Arial" panose="020B0604020202020204" pitchFamily="34" charset="0"/>
              </a:rPr>
              <a:t>Proporcjonalność kary.</a:t>
            </a:r>
            <a:r>
              <a:rPr kumimoji="0" lang="pl-PL" altLang="pl-PL" b="0" i="0" u="none" strike="noStrike" cap="none" normalizeH="0" baseline="0" dirty="0">
                <a:ln>
                  <a:noFill/>
                </a:ln>
                <a:effectLst/>
                <a:latin typeface="Arial" panose="020B0604020202020204" pitchFamily="34" charset="0"/>
              </a:rPr>
              <a:t> Czy za jednorazowy błąd w obliczeniu punktów stosować upomnienie, czy wystarczy rozmowa dyscyplinująca u Dziekana (poza trybem ustawowym)?</a:t>
            </a:r>
          </a:p>
        </p:txBody>
      </p:sp>
    </p:spTree>
    <p:extLst>
      <p:ext uri="{BB962C8B-B14F-4D97-AF65-F5344CB8AC3E}">
        <p14:creationId xmlns:p14="http://schemas.microsoft.com/office/powerpoint/2010/main" val="1497275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6A036BE0-8E9D-498B-ACA2-4AF871AD0339}"/>
              </a:ext>
            </a:extLst>
          </p:cNvPr>
          <p:cNvSpPr>
            <a:spLocks noGrp="1"/>
          </p:cNvSpPr>
          <p:nvPr>
            <p:ph type="title"/>
          </p:nvPr>
        </p:nvSpPr>
        <p:spPr>
          <a:xfrm>
            <a:off x="844476" y="1600199"/>
            <a:ext cx="3539266" cy="4297680"/>
          </a:xfrm>
        </p:spPr>
        <p:txBody>
          <a:bodyPr anchor="ctr">
            <a:normAutofit/>
          </a:bodyPr>
          <a:lstStyle/>
          <a:p>
            <a:endParaRPr lang="pl-PL"/>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AB6406B-EE63-4BC0-8B79-E076C151DD6B}"/>
              </a:ext>
            </a:extLst>
          </p:cNvPr>
          <p:cNvSpPr>
            <a:spLocks noGrp="1"/>
          </p:cNvSpPr>
          <p:nvPr>
            <p:ph idx="1"/>
          </p:nvPr>
        </p:nvSpPr>
        <p:spPr>
          <a:xfrm>
            <a:off x="4924851" y="1600199"/>
            <a:ext cx="6130003" cy="4297680"/>
          </a:xfrm>
        </p:spPr>
        <p:txBody>
          <a:bodyPr anchor="ctr">
            <a:normAutofit/>
          </a:bodyPr>
          <a:lstStyle/>
          <a:p>
            <a:r>
              <a:rPr lang="pl-PL" dirty="0"/>
              <a:t>Nauczyciel akademicki, będąc „trybem” w maszynie oceniania, musi zachować standard </a:t>
            </a:r>
            <a:r>
              <a:rPr lang="pl-PL" b="1" dirty="0"/>
              <a:t>obiektywizmu zewnętrznego</a:t>
            </a:r>
            <a:r>
              <a:rPr lang="pl-PL" dirty="0"/>
              <a:t>. </a:t>
            </a:r>
          </a:p>
          <a:p>
            <a:r>
              <a:rPr lang="pl-PL" dirty="0"/>
              <a:t>Każda ocena (od studenta po grant) jest czynnością prawną lub faktyczną, która podlega kontroli pod kątem nadużycia prawa a nawet deliktu dyscyplinarnego (przewinienie dyscyplinarne stanowiące czyn uchybiający obowiązkom nauczyciela akademickiego lub godności zawodu nauczyciela akademickiego).</a:t>
            </a:r>
          </a:p>
        </p:txBody>
      </p:sp>
    </p:spTree>
    <p:extLst>
      <p:ext uri="{BB962C8B-B14F-4D97-AF65-F5344CB8AC3E}">
        <p14:creationId xmlns:p14="http://schemas.microsoft.com/office/powerpoint/2010/main" val="15730422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3E86A9B-D0DC-4ADF-A6E2-DE3F2F07AF4D}"/>
              </a:ext>
            </a:extLst>
          </p:cNvPr>
          <p:cNvSpPr>
            <a:spLocks noGrp="1"/>
          </p:cNvSpPr>
          <p:nvPr>
            <p:ph type="title"/>
          </p:nvPr>
        </p:nvSpPr>
        <p:spPr/>
        <p:txBody>
          <a:bodyPr/>
          <a:lstStyle/>
          <a:p>
            <a:r>
              <a:rPr lang="pl-PL" dirty="0"/>
              <a:t>Uchybienie obowiązkom/ godności zawodu</a:t>
            </a:r>
          </a:p>
        </p:txBody>
      </p:sp>
      <p:sp>
        <p:nvSpPr>
          <p:cNvPr id="3" name="Symbol zastępczy zawartości 2">
            <a:extLst>
              <a:ext uri="{FF2B5EF4-FFF2-40B4-BE49-F238E27FC236}">
                <a16:creationId xmlns:a16="http://schemas.microsoft.com/office/drawing/2014/main" id="{78CDC9F6-CEC8-4B5E-8F85-CD7FB1EA097F}"/>
              </a:ext>
            </a:extLst>
          </p:cNvPr>
          <p:cNvSpPr>
            <a:spLocks noGrp="1"/>
          </p:cNvSpPr>
          <p:nvPr>
            <p:ph idx="1"/>
          </p:nvPr>
        </p:nvSpPr>
        <p:spPr/>
        <p:txBody>
          <a:bodyPr>
            <a:normAutofit fontScale="92500" lnSpcReduction="10000"/>
          </a:bodyPr>
          <a:lstStyle/>
          <a:p>
            <a:r>
              <a:rPr lang="pl-PL" dirty="0"/>
              <a:t>Uchybienie obowiązkom- </a:t>
            </a:r>
            <a:r>
              <a:rPr lang="pl-PL" b="1" dirty="0"/>
              <a:t>ma charakter obiektywny</a:t>
            </a:r>
            <a:r>
              <a:rPr lang="pl-PL" dirty="0"/>
              <a:t>. Nauczyciel nie sprawdza prac w terminie, ocenia niezgodnie z kryteriami sylabusa lub narusza procedurę recenzowania określoną przez RDN lub NCN. Tu nie oceniamy intencji, a </a:t>
            </a:r>
            <a:r>
              <a:rPr lang="pl-PL" b="1" dirty="0"/>
              <a:t>rezultat i zgodność z procedurą.</a:t>
            </a:r>
          </a:p>
          <a:p>
            <a:r>
              <a:rPr lang="pl-PL" b="1" dirty="0"/>
              <a:t>Uchybienie godności zawodu- </a:t>
            </a:r>
            <a:r>
              <a:rPr lang="pl-PL" dirty="0"/>
              <a:t>ma charakter etyczno-</a:t>
            </a:r>
            <a:r>
              <a:rPr lang="pl-PL" dirty="0" err="1"/>
              <a:t>ocenny</a:t>
            </a:r>
            <a:r>
              <a:rPr lang="pl-PL" dirty="0"/>
              <a:t>. Recenzja awansowa napisana językiem pogardliwym, „ustawianie” ocen okresowych podwładnym w celu wymuszenia posłuszeństwa, nepotyzm przy ocenianiu wniosków grantowych. To zachowania, które podważają zaufanie społeczne do zawodu nauczyciela jako arbitra prawdy naukowej. Nie można ukarać za "godność", jeśli nie wykaże się naruszenia konkretnych zasad etyki lub obniżenia zaufania publicznego (np. zniesławiająca recenzja).</a:t>
            </a:r>
          </a:p>
        </p:txBody>
      </p:sp>
    </p:spTree>
    <p:extLst>
      <p:ext uri="{BB962C8B-B14F-4D97-AF65-F5344CB8AC3E}">
        <p14:creationId xmlns:p14="http://schemas.microsoft.com/office/powerpoint/2010/main" val="1084007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5E70C9-09B2-487B-9FF8-7F9A0913C5D3}"/>
              </a:ext>
            </a:extLst>
          </p:cNvPr>
          <p:cNvSpPr>
            <a:spLocks noGrp="1"/>
          </p:cNvSpPr>
          <p:nvPr>
            <p:ph type="title"/>
          </p:nvPr>
        </p:nvSpPr>
        <p:spPr>
          <a:xfrm>
            <a:off x="1386349" y="804519"/>
            <a:ext cx="9668506" cy="798139"/>
          </a:xfrm>
        </p:spPr>
        <p:txBody>
          <a:bodyPr/>
          <a:lstStyle/>
          <a:p>
            <a:r>
              <a:rPr lang="pl-PL" dirty="0"/>
              <a:t>Ocena i pojęcia pokrewne</a:t>
            </a:r>
          </a:p>
        </p:txBody>
      </p:sp>
      <p:graphicFrame>
        <p:nvGraphicFramePr>
          <p:cNvPr id="4" name="Symbol zastępczy zawartości 3">
            <a:extLst>
              <a:ext uri="{FF2B5EF4-FFF2-40B4-BE49-F238E27FC236}">
                <a16:creationId xmlns:a16="http://schemas.microsoft.com/office/drawing/2014/main" id="{CB8074D6-D81B-4F98-8BC2-96BBCD89B7EA}"/>
              </a:ext>
            </a:extLst>
          </p:cNvPr>
          <p:cNvGraphicFramePr>
            <a:graphicFrameLocks noGrp="1"/>
          </p:cNvGraphicFramePr>
          <p:nvPr>
            <p:ph idx="1"/>
            <p:extLst>
              <p:ext uri="{D42A27DB-BD31-4B8C-83A1-F6EECF244321}">
                <p14:modId xmlns:p14="http://schemas.microsoft.com/office/powerpoint/2010/main" val="1791422255"/>
              </p:ext>
            </p:extLst>
          </p:nvPr>
        </p:nvGraphicFramePr>
        <p:xfrm>
          <a:off x="1863969" y="1838631"/>
          <a:ext cx="8510956" cy="3764996"/>
        </p:xfrm>
        <a:graphic>
          <a:graphicData uri="http://schemas.openxmlformats.org/drawingml/2006/table">
            <a:tbl>
              <a:tblPr/>
              <a:tblGrid>
                <a:gridCol w="2127739">
                  <a:extLst>
                    <a:ext uri="{9D8B030D-6E8A-4147-A177-3AD203B41FA5}">
                      <a16:colId xmlns:a16="http://schemas.microsoft.com/office/drawing/2014/main" val="1849269601"/>
                    </a:ext>
                  </a:extLst>
                </a:gridCol>
                <a:gridCol w="2127739">
                  <a:extLst>
                    <a:ext uri="{9D8B030D-6E8A-4147-A177-3AD203B41FA5}">
                      <a16:colId xmlns:a16="http://schemas.microsoft.com/office/drawing/2014/main" val="2506134160"/>
                    </a:ext>
                  </a:extLst>
                </a:gridCol>
                <a:gridCol w="2127739">
                  <a:extLst>
                    <a:ext uri="{9D8B030D-6E8A-4147-A177-3AD203B41FA5}">
                      <a16:colId xmlns:a16="http://schemas.microsoft.com/office/drawing/2014/main" val="942097325"/>
                    </a:ext>
                  </a:extLst>
                </a:gridCol>
                <a:gridCol w="2127739">
                  <a:extLst>
                    <a:ext uri="{9D8B030D-6E8A-4147-A177-3AD203B41FA5}">
                      <a16:colId xmlns:a16="http://schemas.microsoft.com/office/drawing/2014/main" val="865160566"/>
                    </a:ext>
                  </a:extLst>
                </a:gridCol>
              </a:tblGrid>
              <a:tr h="384212">
                <a:tc>
                  <a:txBody>
                    <a:bodyPr/>
                    <a:lstStyle/>
                    <a:p>
                      <a:r>
                        <a:rPr lang="pl-PL" sz="1000" b="1">
                          <a:effectLst/>
                          <a:latin typeface="Gadugi" panose="020B0502040204020203" pitchFamily="34" charset="0"/>
                          <a:ea typeface="Gadugi" panose="020B0502040204020203" pitchFamily="34" charset="0"/>
                        </a:rPr>
                        <a:t>Rodzaj wypowiedzi / Formy oceniania</a:t>
                      </a:r>
                      <a:endParaRPr lang="pl-PL" sz="100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b="1">
                          <a:effectLst/>
                          <a:latin typeface="Gadugi" panose="020B0502040204020203" pitchFamily="34" charset="0"/>
                          <a:ea typeface="Gadugi" panose="020B0502040204020203" pitchFamily="34" charset="0"/>
                        </a:rPr>
                        <a:t>Charakterystyka lingwistyczna i prawna</a:t>
                      </a:r>
                      <a:endParaRPr lang="pl-PL" sz="100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b="1">
                          <a:effectLst/>
                          <a:latin typeface="Gadugi" panose="020B0502040204020203" pitchFamily="34" charset="0"/>
                          <a:ea typeface="Gadugi" panose="020B0502040204020203" pitchFamily="34" charset="0"/>
                        </a:rPr>
                        <a:t>Główny reżim odpowiedzialności</a:t>
                      </a:r>
                      <a:endParaRPr lang="pl-PL" sz="100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b="1">
                          <a:effectLst/>
                          <a:latin typeface="Gadugi" panose="020B0502040204020203" pitchFamily="34" charset="0"/>
                          <a:ea typeface="Gadugi" panose="020B0502040204020203" pitchFamily="34" charset="0"/>
                        </a:rPr>
                        <a:t>Kluczowe ryzyka dla Uczelni i Radcy</a:t>
                      </a:r>
                      <a:endParaRPr lang="pl-PL" sz="100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43202245"/>
                  </a:ext>
                </a:extLst>
              </a:tr>
              <a:tr h="845196">
                <a:tc>
                  <a:txBody>
                    <a:bodyPr/>
                    <a:lstStyle/>
                    <a:p>
                      <a:r>
                        <a:rPr lang="pl-PL" sz="1000" b="1">
                          <a:effectLst/>
                          <a:latin typeface="Gadugi" panose="020B0502040204020203" pitchFamily="34" charset="0"/>
                          <a:ea typeface="Gadugi" panose="020B0502040204020203" pitchFamily="34" charset="0"/>
                        </a:rPr>
                        <a:t>Komentarz</a:t>
                      </a:r>
                      <a:endParaRPr lang="pl-PL" sz="100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dirty="0">
                          <a:effectLst/>
                          <a:latin typeface="Gadugi" panose="020B0502040204020203" pitchFamily="34" charset="0"/>
                          <a:ea typeface="Gadugi" panose="020B0502040204020203" pitchFamily="34" charset="0"/>
                        </a:rPr>
                        <a:t>Uwagi objaśniające, często potoczne i emocjonalne. Ocena przydatności instytucji, z wyj. komentarzy do ustaw</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b="1">
                          <a:effectLst/>
                          <a:latin typeface="Gadugi" panose="020B0502040204020203" pitchFamily="34" charset="0"/>
                          <a:ea typeface="Gadugi" panose="020B0502040204020203" pitchFamily="34" charset="0"/>
                        </a:rPr>
                        <a:t>Cywilny</a:t>
                      </a:r>
                      <a:r>
                        <a:rPr lang="pl-PL" sz="1000">
                          <a:effectLst/>
                          <a:latin typeface="Gadugi" panose="020B0502040204020203" pitchFamily="34" charset="0"/>
                          <a:ea typeface="Gadugi" panose="020B0502040204020203" pitchFamily="34" charset="0"/>
                        </a:rPr>
                        <a:t> (art. 23, 24 KC)</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a:effectLst/>
                          <a:latin typeface="Gadugi" panose="020B0502040204020203" pitchFamily="34" charset="0"/>
                          <a:ea typeface="Gadugi" panose="020B0502040204020203" pitchFamily="34" charset="0"/>
                        </a:rPr>
                        <a:t>Naruszenie dóbr osobistych (godności). Ryzyko procesu o przeprosiny przy braku profesjonalizmu.</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809099386"/>
                  </a:ext>
                </a:extLst>
              </a:tr>
              <a:tr h="845196">
                <a:tc>
                  <a:txBody>
                    <a:bodyPr/>
                    <a:lstStyle/>
                    <a:p>
                      <a:r>
                        <a:rPr lang="pl-PL" sz="1000" b="1">
                          <a:effectLst/>
                          <a:latin typeface="Gadugi" panose="020B0502040204020203" pitchFamily="34" charset="0"/>
                          <a:ea typeface="Gadugi" panose="020B0502040204020203" pitchFamily="34" charset="0"/>
                        </a:rPr>
                        <a:t>Opinia</a:t>
                      </a:r>
                      <a:endParaRPr lang="pl-PL" sz="100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dirty="0">
                          <a:effectLst/>
                          <a:latin typeface="Gadugi" panose="020B0502040204020203" pitchFamily="34" charset="0"/>
                          <a:ea typeface="Gadugi" panose="020B0502040204020203" pitchFamily="34" charset="0"/>
                        </a:rPr>
                        <a:t>Przekonanie, pogląd, budowanie reputacji. Gatunek informacyjno-przekonujący.</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b="1" dirty="0">
                          <a:effectLst/>
                          <a:latin typeface="Gadugi" panose="020B0502040204020203" pitchFamily="34" charset="0"/>
                          <a:ea typeface="Gadugi" panose="020B0502040204020203" pitchFamily="34" charset="0"/>
                        </a:rPr>
                        <a:t>Proceduralny</a:t>
                      </a:r>
                      <a:r>
                        <a:rPr lang="pl-PL" sz="1000" dirty="0">
                          <a:effectLst/>
                          <a:latin typeface="Gadugi" panose="020B0502040204020203" pitchFamily="34" charset="0"/>
                          <a:ea typeface="Gadugi" panose="020B0502040204020203" pitchFamily="34" charset="0"/>
                        </a:rPr>
                        <a:t> (</a:t>
                      </a:r>
                      <a:r>
                        <a:rPr lang="pl-PL" sz="1000" dirty="0" err="1">
                          <a:effectLst/>
                          <a:latin typeface="Gadugi" panose="020B0502040204020203" pitchFamily="34" charset="0"/>
                          <a:ea typeface="Gadugi" panose="020B0502040204020203" pitchFamily="34" charset="0"/>
                        </a:rPr>
                        <a:t>np</a:t>
                      </a:r>
                      <a:r>
                        <a:rPr lang="pl-PL" sz="1000" dirty="0">
                          <a:effectLst/>
                          <a:latin typeface="Gadugi" panose="020B0502040204020203" pitchFamily="34" charset="0"/>
                          <a:ea typeface="Gadugi" panose="020B0502040204020203" pitchFamily="34" charset="0"/>
                        </a:rPr>
                        <a:t>..</a:t>
                      </a:r>
                      <a:r>
                        <a:rPr lang="pl-PL" sz="1000" dirty="0" err="1">
                          <a:effectLst/>
                          <a:latin typeface="Gadugi" panose="020B0502040204020203" pitchFamily="34" charset="0"/>
                          <a:ea typeface="Gadugi" panose="020B0502040204020203" pitchFamily="34" charset="0"/>
                        </a:rPr>
                        <a:t>PSWiN</a:t>
                      </a:r>
                      <a:r>
                        <a:rPr lang="pl-PL" sz="1000" dirty="0">
                          <a:effectLst/>
                          <a:latin typeface="Gadugi" panose="020B0502040204020203" pitchFamily="34" charset="0"/>
                          <a:ea typeface="Gadugi" panose="020B0502040204020203" pitchFamily="34" charset="0"/>
                        </a:rPr>
                        <a:t>, KPA)</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dirty="0">
                          <a:effectLst/>
                          <a:latin typeface="Gadugi" panose="020B0502040204020203" pitchFamily="34" charset="0"/>
                          <a:ea typeface="Gadugi" panose="020B0502040204020203" pitchFamily="34" charset="0"/>
                        </a:rPr>
                        <a:t>Błędy w toku postępowań (np. brak wymaganej opinii). Zarzut stronniczości, konfliktu interesów, wada procesowa</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25130655"/>
                  </a:ext>
                </a:extLst>
              </a:tr>
              <a:tr h="845196">
                <a:tc>
                  <a:txBody>
                    <a:bodyPr/>
                    <a:lstStyle/>
                    <a:p>
                      <a:r>
                        <a:rPr lang="pl-PL" sz="1000" b="1" dirty="0">
                          <a:effectLst/>
                          <a:latin typeface="Gadugi" panose="020B0502040204020203" pitchFamily="34" charset="0"/>
                          <a:ea typeface="Gadugi" panose="020B0502040204020203" pitchFamily="34" charset="0"/>
                        </a:rPr>
                        <a:t>Ocena</a:t>
                      </a:r>
                      <a:endParaRPr lang="pl-PL" sz="1000" dirty="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a:effectLst/>
                          <a:latin typeface="Gadugi" panose="020B0502040204020203" pitchFamily="34" charset="0"/>
                          <a:ea typeface="Gadugi" panose="020B0502040204020203" pitchFamily="34" charset="0"/>
                        </a:rPr>
                        <a:t>Sąd o wartości na skali (2.0-5.0) lub terminach nieostrych (np. "wyróżniająca").</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b="1" dirty="0">
                          <a:effectLst/>
                          <a:latin typeface="Gadugi" panose="020B0502040204020203" pitchFamily="34" charset="0"/>
                          <a:ea typeface="Gadugi" panose="020B0502040204020203" pitchFamily="34" charset="0"/>
                        </a:rPr>
                        <a:t>Administracyjny / Pracowniczy</a:t>
                      </a:r>
                      <a:endParaRPr lang="pl-PL" sz="1000" dirty="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a:effectLst/>
                          <a:latin typeface="Gadugi" panose="020B0502040204020203" pitchFamily="34" charset="0"/>
                          <a:ea typeface="Gadugi" panose="020B0502040204020203" pitchFamily="34" charset="0"/>
                        </a:rPr>
                        <a:t>Zaskarżalność decyzji kadrowych i dydaktycznych. Zarzut arbitralności (brak mierzalnych kryteriów).</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33068949"/>
                  </a:ext>
                </a:extLst>
              </a:tr>
              <a:tr h="845196">
                <a:tc>
                  <a:txBody>
                    <a:bodyPr/>
                    <a:lstStyle/>
                    <a:p>
                      <a:r>
                        <a:rPr lang="pl-PL" sz="1000" b="1">
                          <a:effectLst/>
                          <a:latin typeface="Gadugi" panose="020B0502040204020203" pitchFamily="34" charset="0"/>
                          <a:ea typeface="Gadugi" panose="020B0502040204020203" pitchFamily="34" charset="0"/>
                        </a:rPr>
                        <a:t>Recenzja</a:t>
                      </a:r>
                      <a:endParaRPr lang="pl-PL" sz="100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a:effectLst/>
                          <a:latin typeface="Gadugi" panose="020B0502040204020203" pitchFamily="34" charset="0"/>
                          <a:ea typeface="Gadugi" panose="020B0502040204020203" pitchFamily="34" charset="0"/>
                        </a:rPr>
                        <a:t>Gatunek profesjonalny, fachowy. </a:t>
                      </a:r>
                      <a:r>
                        <a:rPr lang="pl-PL" sz="1000" b="1">
                          <a:effectLst/>
                          <a:latin typeface="Gadugi" panose="020B0502040204020203" pitchFamily="34" charset="0"/>
                          <a:ea typeface="Gadugi" panose="020B0502040204020203" pitchFamily="34" charset="0"/>
                        </a:rPr>
                        <a:t>Dzieło</a:t>
                      </a:r>
                      <a:r>
                        <a:rPr lang="pl-PL" sz="1000">
                          <a:effectLst/>
                          <a:latin typeface="Gadugi" panose="020B0502040204020203" pitchFamily="34" charset="0"/>
                          <a:ea typeface="Gadugi" panose="020B0502040204020203" pitchFamily="34" charset="0"/>
                        </a:rPr>
                        <a:t> (według NSA) i utwór naukowy.</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b="1" dirty="0">
                          <a:effectLst/>
                          <a:latin typeface="Gadugi" panose="020B0502040204020203" pitchFamily="34" charset="0"/>
                          <a:ea typeface="Gadugi" panose="020B0502040204020203" pitchFamily="34" charset="0"/>
                        </a:rPr>
                        <a:t>Dyscyplinarny</a:t>
                      </a:r>
                      <a:r>
                        <a:rPr lang="pl-PL" sz="1000" dirty="0">
                          <a:effectLst/>
                          <a:latin typeface="Gadugi" panose="020B0502040204020203" pitchFamily="34" charset="0"/>
                          <a:ea typeface="Gadugi" panose="020B0502040204020203" pitchFamily="34" charset="0"/>
                        </a:rPr>
                        <a:t> (art. 275 </a:t>
                      </a:r>
                      <a:r>
                        <a:rPr lang="pl-PL" sz="1000" dirty="0" err="1">
                          <a:effectLst/>
                          <a:latin typeface="Gadugi" panose="020B0502040204020203" pitchFamily="34" charset="0"/>
                          <a:ea typeface="Gadugi" panose="020B0502040204020203" pitchFamily="34" charset="0"/>
                        </a:rPr>
                        <a:t>PSWiN</a:t>
                      </a:r>
                      <a:r>
                        <a:rPr lang="pl-PL" sz="1000" dirty="0">
                          <a:effectLst/>
                          <a:latin typeface="Gadugi" panose="020B0502040204020203" pitchFamily="34" charset="0"/>
                          <a:ea typeface="Gadugi" panose="020B0502040204020203" pitchFamily="34" charset="0"/>
                        </a:rPr>
                        <a:t>) / </a:t>
                      </a:r>
                      <a:r>
                        <a:rPr lang="pl-PL" sz="1000" b="1" dirty="0">
                          <a:effectLst/>
                          <a:latin typeface="Gadugi" panose="020B0502040204020203" pitchFamily="34" charset="0"/>
                          <a:ea typeface="Gadugi" panose="020B0502040204020203" pitchFamily="34" charset="0"/>
                        </a:rPr>
                        <a:t>Karny (</a:t>
                      </a:r>
                      <a:r>
                        <a:rPr lang="pl-PL" sz="1000" b="0" dirty="0">
                          <a:effectLst/>
                          <a:latin typeface="Gadugi" panose="020B0502040204020203" pitchFamily="34" charset="0"/>
                          <a:ea typeface="Gadugi" panose="020B0502040204020203" pitchFamily="34" charset="0"/>
                        </a:rPr>
                        <a:t>ew.212 kk</a:t>
                      </a:r>
                      <a:r>
                        <a:rPr lang="pl-PL" sz="1000" b="1" dirty="0">
                          <a:effectLst/>
                          <a:latin typeface="Gadugi" panose="020B0502040204020203" pitchFamily="34" charset="0"/>
                          <a:ea typeface="Gadugi" panose="020B0502040204020203" pitchFamily="34" charset="0"/>
                        </a:rPr>
                        <a:t>)</a:t>
                      </a:r>
                      <a:endParaRPr lang="pl-PL" sz="1000" dirty="0">
                        <a:effectLst/>
                        <a:latin typeface="Gadugi" panose="020B0502040204020203" pitchFamily="34" charset="0"/>
                        <a:ea typeface="Gadugi" panose="020B0502040204020203" pitchFamily="34" charset="0"/>
                      </a:endParaRP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000" dirty="0">
                          <a:effectLst/>
                          <a:latin typeface="Gadugi" panose="020B0502040204020203" pitchFamily="34" charset="0"/>
                          <a:ea typeface="Gadugi" panose="020B0502040204020203" pitchFamily="34" charset="0"/>
                        </a:rPr>
                        <a:t>Nierzetelność naukowa, plagiat, błędy merytoryczne. Odpowiedzialność za wady dzieła.</a:t>
                      </a:r>
                    </a:p>
                  </a:txBody>
                  <a:tcPr marL="48586" marR="48586" marT="24293" marB="2429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54716045"/>
                  </a:ext>
                </a:extLst>
              </a:tr>
            </a:tbl>
          </a:graphicData>
        </a:graphic>
      </p:graphicFrame>
    </p:spTree>
    <p:extLst>
      <p:ext uri="{BB962C8B-B14F-4D97-AF65-F5344CB8AC3E}">
        <p14:creationId xmlns:p14="http://schemas.microsoft.com/office/powerpoint/2010/main" val="19974465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F92DA42-4A17-4446-A379-2AF4B41A9BDE}"/>
              </a:ext>
            </a:extLst>
          </p:cNvPr>
          <p:cNvSpPr>
            <a:spLocks noGrp="1"/>
          </p:cNvSpPr>
          <p:nvPr>
            <p:ph type="title"/>
          </p:nvPr>
        </p:nvSpPr>
        <p:spPr/>
        <p:txBody>
          <a:bodyPr/>
          <a:lstStyle/>
          <a:p>
            <a:r>
              <a:rPr lang="pl-PL" dirty="0"/>
              <a:t>Zakres odpowiedzialności dyscyplinarnej- art.275</a:t>
            </a:r>
          </a:p>
        </p:txBody>
      </p:sp>
      <p:sp>
        <p:nvSpPr>
          <p:cNvPr id="3" name="Symbol zastępczy zawartości 2">
            <a:extLst>
              <a:ext uri="{FF2B5EF4-FFF2-40B4-BE49-F238E27FC236}">
                <a16:creationId xmlns:a16="http://schemas.microsoft.com/office/drawing/2014/main" id="{1CF9B454-BA79-438D-8D8F-52B5C97354B4}"/>
              </a:ext>
            </a:extLst>
          </p:cNvPr>
          <p:cNvSpPr>
            <a:spLocks noGrp="1"/>
          </p:cNvSpPr>
          <p:nvPr>
            <p:ph idx="1"/>
          </p:nvPr>
        </p:nvSpPr>
        <p:spPr/>
        <p:txBody>
          <a:bodyPr>
            <a:normAutofit/>
          </a:bodyPr>
          <a:lstStyle/>
          <a:p>
            <a:pPr marL="0" indent="0">
              <a:buNone/>
            </a:pPr>
            <a:r>
              <a:rPr lang="pl-PL" dirty="0"/>
              <a:t>1. Nauczyciel akademicki podlega odpowiedzialności dyscyplinarnej za przewinienie dyscyplinarne stanowiące czyn uchybiający obowiązkom nauczyciela akademickiego lub godności zawodu nauczyciela akademickiego.</a:t>
            </a:r>
          </a:p>
          <a:p>
            <a:pPr marL="0" indent="0">
              <a:buNone/>
            </a:pPr>
            <a:r>
              <a:rPr lang="pl-PL" dirty="0"/>
              <a:t>1a. </a:t>
            </a:r>
            <a:r>
              <a:rPr lang="pl-PL" dirty="0">
                <a:highlight>
                  <a:srgbClr val="00FF00"/>
                </a:highlight>
              </a:rPr>
              <a:t>Nie stanowi przewinienia dyscyplinarnego wyrażanie przekonań religijnych, światopoglądowych lub filozoficznych - chroni </a:t>
            </a:r>
            <a:r>
              <a:rPr lang="pl-PL" i="1" dirty="0">
                <a:highlight>
                  <a:srgbClr val="00FF00"/>
                </a:highlight>
              </a:rPr>
              <a:t>ekspresję</a:t>
            </a:r>
            <a:r>
              <a:rPr lang="pl-PL" dirty="0">
                <a:highlight>
                  <a:srgbClr val="00FF00"/>
                </a:highlight>
              </a:rPr>
              <a:t> nauczyciela, ale nie legitymizuje </a:t>
            </a:r>
            <a:r>
              <a:rPr lang="pl-PL" i="1" dirty="0">
                <a:highlight>
                  <a:srgbClr val="00FF00"/>
                </a:highlight>
              </a:rPr>
              <a:t>arbitralności</a:t>
            </a:r>
            <a:r>
              <a:rPr lang="pl-PL" dirty="0">
                <a:highlight>
                  <a:srgbClr val="00FF00"/>
                </a:highlight>
              </a:rPr>
              <a:t> w ocenianiu innych. </a:t>
            </a:r>
            <a:r>
              <a:rPr lang="pl-PL" dirty="0"/>
              <a:t>Ocena musi pozostać merytoryczna. Jeśli recenzja jest negatywna wyłącznie z powodów ideologicznych, nadal mamy do czynienia z deliktem z ust. 1.</a:t>
            </a:r>
          </a:p>
          <a:p>
            <a:endParaRPr lang="pl-PL" dirty="0"/>
          </a:p>
        </p:txBody>
      </p:sp>
    </p:spTree>
    <p:extLst>
      <p:ext uri="{BB962C8B-B14F-4D97-AF65-F5344CB8AC3E}">
        <p14:creationId xmlns:p14="http://schemas.microsoft.com/office/powerpoint/2010/main" val="2669405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05FF6A9-CCFB-44CD-8BA9-F97BF1923BAC}"/>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A10A03AA-2848-4EFD-A06F-A699F212DADC}"/>
              </a:ext>
            </a:extLst>
          </p:cNvPr>
          <p:cNvSpPr>
            <a:spLocks noGrp="1"/>
          </p:cNvSpPr>
          <p:nvPr>
            <p:ph idx="1"/>
          </p:nvPr>
        </p:nvSpPr>
        <p:spPr/>
        <p:txBody>
          <a:bodyPr/>
          <a:lstStyle/>
          <a:p>
            <a:pPr marL="0" indent="0">
              <a:buNone/>
            </a:pPr>
            <a:r>
              <a:rPr lang="pl-PL" b="1" dirty="0"/>
              <a:t>Wyrok SA w Krakowie z 22.09.2017 (III </a:t>
            </a:r>
            <a:r>
              <a:rPr lang="pl-PL" b="1" dirty="0" err="1"/>
              <a:t>APa</a:t>
            </a:r>
            <a:r>
              <a:rPr lang="pl-PL" b="1" dirty="0"/>
              <a:t> 15/17)-</a:t>
            </a:r>
            <a:r>
              <a:rPr lang="pl-PL" dirty="0"/>
              <a:t> Ważny do spraw wykraczających poza uczelnię. Sąd wskazuje, że normy etyczne wiążą nauczyciela </a:t>
            </a:r>
            <a:r>
              <a:rPr lang="pl-PL" b="1" dirty="0"/>
              <a:t>nie tylko w sferze zawodowej, ale i prywatnej ( np. ocena w mediach społecznościowych)</a:t>
            </a:r>
            <a:endParaRPr lang="pl-PL" dirty="0"/>
          </a:p>
        </p:txBody>
      </p:sp>
    </p:spTree>
    <p:extLst>
      <p:ext uri="{BB962C8B-B14F-4D97-AF65-F5344CB8AC3E}">
        <p14:creationId xmlns:p14="http://schemas.microsoft.com/office/powerpoint/2010/main" val="21639667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497709A2-236C-4992-9775-9BA221276DDA}"/>
              </a:ext>
            </a:extLst>
          </p:cNvPr>
          <p:cNvSpPr>
            <a:spLocks noGrp="1"/>
          </p:cNvSpPr>
          <p:nvPr>
            <p:ph type="title"/>
          </p:nvPr>
        </p:nvSpPr>
        <p:spPr>
          <a:xfrm>
            <a:off x="844476" y="1600199"/>
            <a:ext cx="3539266" cy="4297680"/>
          </a:xfrm>
        </p:spPr>
        <p:txBody>
          <a:bodyPr anchor="ctr">
            <a:normAutofit/>
          </a:bodyPr>
          <a:lstStyle/>
          <a:p>
            <a:r>
              <a:rPr lang="pl-PL" dirty="0"/>
              <a:t>Specyfika dowodowa</a:t>
            </a:r>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36FDAE1B-E588-48E5-A984-0F8A037FDF5A}"/>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pl-PL" altLang="pl-PL" b="1" i="0" u="none" strike="noStrike" cap="none" normalizeH="0" baseline="0">
                <a:ln>
                  <a:noFill/>
                </a:ln>
                <a:effectLst/>
                <a:latin typeface="Arial" panose="020B0604020202020204" pitchFamily="34" charset="0"/>
              </a:rPr>
              <a:t>Opinia biegłego -</a:t>
            </a:r>
            <a:r>
              <a:rPr kumimoji="0" lang="pl-PL" altLang="pl-PL" b="0" i="0" u="none" strike="noStrike" cap="none" normalizeH="0" baseline="0">
                <a:ln>
                  <a:noFill/>
                </a:ln>
                <a:effectLst/>
                <a:latin typeface="Arial" panose="020B0604020202020204" pitchFamily="34" charset="0"/>
              </a:rPr>
              <a:t> Jeśli zarzut dotyczy merytorycznej błędności recenzji, Komisja nie może orzekać "na wyczucie" – musi powołać biegłego (innego naukowca).</a:t>
            </a:r>
          </a:p>
          <a:p>
            <a:pPr marL="0" marR="0" lvl="0" indent="0" defTabSz="914400" rtl="0" eaLnBrk="0" fontAlgn="base" latinLnBrk="0" hangingPunct="0">
              <a:spcBef>
                <a:spcPct val="0"/>
              </a:spcBef>
              <a:spcAft>
                <a:spcPts val="600"/>
              </a:spcAft>
              <a:buClrTx/>
              <a:buSzTx/>
              <a:buFontTx/>
              <a:buChar char="•"/>
              <a:tabLst/>
            </a:pPr>
            <a:r>
              <a:rPr kumimoji="0" lang="pl-PL" altLang="pl-PL" b="1" i="0" u="none" strike="noStrike" cap="none" normalizeH="0" baseline="0">
                <a:ln>
                  <a:noFill/>
                </a:ln>
                <a:effectLst/>
                <a:latin typeface="Arial" panose="020B0604020202020204" pitchFamily="34" charset="0"/>
              </a:rPr>
              <a:t>Prymat wyroku karnego -</a:t>
            </a:r>
            <a:r>
              <a:rPr kumimoji="0" lang="pl-PL" altLang="pl-PL" b="0" i="0" u="none" strike="noStrike" cap="none" normalizeH="0" baseline="0">
                <a:ln>
                  <a:noFill/>
                </a:ln>
                <a:effectLst/>
                <a:latin typeface="Arial" panose="020B0604020202020204" pitchFamily="34" charset="0"/>
              </a:rPr>
              <a:t> Jeśli nauczyciel zostanie skazany z art. 212 KK (zniesławienie w recenzji), Komisja Dyscyplinarna jest </a:t>
            </a:r>
            <a:r>
              <a:rPr kumimoji="0" lang="pl-PL" altLang="pl-PL" b="1" i="0" u="none" strike="noStrike" cap="none" normalizeH="0" baseline="0">
                <a:ln>
                  <a:noFill/>
                </a:ln>
                <a:effectLst/>
                <a:latin typeface="Arial" panose="020B0604020202020204" pitchFamily="34" charset="0"/>
              </a:rPr>
              <a:t>związana</a:t>
            </a:r>
            <a:r>
              <a:rPr kumimoji="0" lang="pl-PL" altLang="pl-PL" b="0" i="0" u="none" strike="noStrike" cap="none" normalizeH="0" baseline="0">
                <a:ln>
                  <a:noFill/>
                </a:ln>
                <a:effectLst/>
                <a:latin typeface="Arial" panose="020B0604020202020204" pitchFamily="34" charset="0"/>
              </a:rPr>
              <a:t> ustaleniami sądu co do popełnienia przestępstwa.</a:t>
            </a:r>
          </a:p>
        </p:txBody>
      </p:sp>
    </p:spTree>
    <p:extLst>
      <p:ext uri="{BB962C8B-B14F-4D97-AF65-F5344CB8AC3E}">
        <p14:creationId xmlns:p14="http://schemas.microsoft.com/office/powerpoint/2010/main" val="42262524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1B6AAECB-720F-448D-85FD-7CF4CC36754F}"/>
              </a:ext>
            </a:extLst>
          </p:cNvPr>
          <p:cNvSpPr>
            <a:spLocks noGrp="1"/>
          </p:cNvSpPr>
          <p:nvPr>
            <p:ph type="title"/>
          </p:nvPr>
        </p:nvSpPr>
        <p:spPr>
          <a:xfrm>
            <a:off x="844476" y="1600199"/>
            <a:ext cx="3539266" cy="4297680"/>
          </a:xfrm>
        </p:spPr>
        <p:txBody>
          <a:bodyPr anchor="ctr">
            <a:normAutofit/>
          </a:bodyPr>
          <a:lstStyle/>
          <a:p>
            <a:r>
              <a:rPr lang="pl-PL" sz="3000"/>
              <a:t>Nieuchronność kary po ustaniu zatrudnienia</a:t>
            </a:r>
          </a:p>
        </p:txBody>
      </p:sp>
      <p:cxnSp>
        <p:nvCxnSpPr>
          <p:cNvPr id="11" name="Straight Connector 10">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Rectangle 1">
            <a:extLst>
              <a:ext uri="{FF2B5EF4-FFF2-40B4-BE49-F238E27FC236}">
                <a16:creationId xmlns:a16="http://schemas.microsoft.com/office/drawing/2014/main" id="{9F1DA651-7E02-4993-B7B6-83DA7D44CBF3}"/>
              </a:ext>
            </a:extLst>
          </p:cNvPr>
          <p:cNvSpPr>
            <a:spLocks noGrp="1" noChangeArrowheads="1"/>
          </p:cNvSpPr>
          <p:nvPr>
            <p:ph idx="1"/>
          </p:nvPr>
        </p:nvSpPr>
        <p:spPr bwMode="auto">
          <a:xfrm>
            <a:off x="4924851" y="1600199"/>
            <a:ext cx="6130003" cy="429768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a:ln>
                  <a:noFill/>
                </a:ln>
                <a:effectLst/>
                <a:latin typeface="Arial" panose="020B0604020202020204" pitchFamily="34" charset="0"/>
              </a:rPr>
              <a:t>Jeśli profesor dopuścił się rażącej nierzetelności w recenzji grantowej lub sfałszował wyniki ocen okresowych, a następnie przeszedł na emeryturę lub zmienił uczelnię – </a:t>
            </a:r>
            <a:r>
              <a:rPr kumimoji="0" lang="pl-PL" altLang="pl-PL" b="1" i="0" u="none" strike="noStrike" cap="none" normalizeH="0" baseline="0">
                <a:ln>
                  <a:noFill/>
                </a:ln>
                <a:effectLst/>
                <a:latin typeface="Arial" panose="020B0604020202020204" pitchFamily="34" charset="0"/>
              </a:rPr>
              <a:t>postępowanie dyscyplinarne nadal może (i powinno) się toczyć</a:t>
            </a:r>
            <a:r>
              <a:rPr kumimoji="0" lang="pl-PL" altLang="pl-PL" b="0" i="0" u="none" strike="noStrike" cap="none" normalizeH="0" baseline="0">
                <a:ln>
                  <a:noFill/>
                </a:ln>
                <a:effectLst/>
                <a:latin typeface="Arial" panose="020B0604020202020204" pitchFamily="34" charset="0"/>
              </a:rPr>
              <a:t>.</a:t>
            </a:r>
          </a:p>
          <a:p>
            <a:pPr marL="0" marR="0" lvl="0" indent="0" defTabSz="914400" rtl="0" eaLnBrk="0" fontAlgn="base" latinLnBrk="0" hangingPunct="0">
              <a:spcBef>
                <a:spcPct val="0"/>
              </a:spcBef>
              <a:spcAft>
                <a:spcPts val="600"/>
              </a:spcAft>
              <a:buClrTx/>
              <a:buSzTx/>
              <a:buFontTx/>
              <a:buChar char="•"/>
              <a:tabLst/>
            </a:pPr>
            <a:r>
              <a:rPr kumimoji="0" lang="pl-PL" altLang="pl-PL" b="0" i="0" u="none" strike="noStrike" cap="none" normalizeH="0" baseline="0">
                <a:ln>
                  <a:noFill/>
                </a:ln>
                <a:effectLst/>
                <a:latin typeface="Arial" panose="020B0604020202020204" pitchFamily="34" charset="0"/>
              </a:rPr>
              <a:t>Jest to istotne w kontekście kar takich jak „pozbawienie prawa do wykonywania zawodu” lub „zakaz pełnienia funkcji kierowniczych”, które idą za nauczycielem do nowej jednostki. Gorzej jeżeli nie podejmuje zatrudnienia na emeryturze.</a:t>
            </a:r>
          </a:p>
        </p:txBody>
      </p:sp>
    </p:spTree>
    <p:extLst>
      <p:ext uri="{BB962C8B-B14F-4D97-AF65-F5344CB8AC3E}">
        <p14:creationId xmlns:p14="http://schemas.microsoft.com/office/powerpoint/2010/main" val="2135308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B8146D2-8500-4EA0-AB6E-0FB5E4B0D32B}"/>
              </a:ext>
            </a:extLst>
          </p:cNvPr>
          <p:cNvSpPr>
            <a:spLocks noGrp="1"/>
          </p:cNvSpPr>
          <p:nvPr>
            <p:ph type="title"/>
          </p:nvPr>
        </p:nvSpPr>
        <p:spPr/>
        <p:txBody>
          <a:bodyPr/>
          <a:lstStyle/>
          <a:p>
            <a:r>
              <a:rPr lang="pl-PL" dirty="0"/>
              <a:t>Kumulacja odpowiedzialności</a:t>
            </a:r>
          </a:p>
        </p:txBody>
      </p:sp>
      <p:sp>
        <p:nvSpPr>
          <p:cNvPr id="3" name="Symbol zastępczy zawartości 2">
            <a:extLst>
              <a:ext uri="{FF2B5EF4-FFF2-40B4-BE49-F238E27FC236}">
                <a16:creationId xmlns:a16="http://schemas.microsoft.com/office/drawing/2014/main" id="{77D11931-28BC-4495-8022-AF0B74AA850A}"/>
              </a:ext>
            </a:extLst>
          </p:cNvPr>
          <p:cNvSpPr>
            <a:spLocks noGrp="1"/>
          </p:cNvSpPr>
          <p:nvPr>
            <p:ph idx="1"/>
          </p:nvPr>
        </p:nvSpPr>
        <p:spPr>
          <a:xfrm>
            <a:off x="703385" y="1796646"/>
            <a:ext cx="9952885" cy="4256835"/>
          </a:xfrm>
        </p:spPr>
        <p:txBody>
          <a:bodyPr>
            <a:normAutofit fontScale="77500" lnSpcReduction="20000"/>
          </a:bodyPr>
          <a:lstStyle/>
          <a:p>
            <a:pPr marL="0" indent="0">
              <a:buNone/>
            </a:pPr>
            <a:r>
              <a:rPr lang="pl-PL" dirty="0"/>
              <a:t>Błąd w ocenianiu może wywołać kaskadę postępowań :</a:t>
            </a:r>
          </a:p>
          <a:p>
            <a:pPr>
              <a:buFont typeface="Arial" panose="020B0604020202020204" pitchFamily="34" charset="0"/>
              <a:buChar char="•"/>
            </a:pPr>
            <a:r>
              <a:rPr lang="pl-PL" b="1" dirty="0"/>
              <a:t>Dyscyplinarna (</a:t>
            </a:r>
            <a:r>
              <a:rPr lang="pl-PL" b="1" dirty="0" err="1"/>
              <a:t>PSWiN</a:t>
            </a:r>
            <a:r>
              <a:rPr lang="pl-PL" b="1" dirty="0"/>
              <a:t>)-</a:t>
            </a:r>
            <a:r>
              <a:rPr lang="pl-PL" dirty="0"/>
              <a:t> Przed komisją uczelnianą lub przy </a:t>
            </a:r>
            <a:r>
              <a:rPr lang="pl-PL" dirty="0" err="1"/>
              <a:t>RGNiSW</a:t>
            </a:r>
            <a:endParaRPr lang="pl-PL" dirty="0"/>
          </a:p>
          <a:p>
            <a:pPr>
              <a:buFont typeface="Arial" panose="020B0604020202020204" pitchFamily="34" charset="0"/>
              <a:buChar char="•"/>
            </a:pPr>
            <a:r>
              <a:rPr lang="pl-PL" b="1" dirty="0"/>
              <a:t>Cywilna -</a:t>
            </a:r>
            <a:r>
              <a:rPr lang="pl-PL" dirty="0"/>
              <a:t> Pozew o naruszenie dóbr osobistych (np. przez studenta lub autora recenzowanej monografii za zniesławiającą treść recenzji).</a:t>
            </a:r>
          </a:p>
          <a:p>
            <a:pPr>
              <a:buFont typeface="Arial" panose="020B0604020202020204" pitchFamily="34" charset="0"/>
              <a:buChar char="•"/>
            </a:pPr>
            <a:r>
              <a:rPr lang="pl-PL" b="1" dirty="0"/>
              <a:t>Karna </a:t>
            </a:r>
            <a:r>
              <a:rPr lang="pl-PL" dirty="0"/>
              <a:t>– zniesławienie 212 kk - nauczyciel akademicki, wystawiając ocenę lub pisząc recenzję, operuje w sferze, która może "narazić na utratę zaufania potrzebnego dla danego stanowiska lub zawodu. </a:t>
            </a:r>
            <a:r>
              <a:rPr lang="pl-PL" dirty="0" err="1"/>
              <a:t>eśli</a:t>
            </a:r>
            <a:r>
              <a:rPr lang="pl-PL" dirty="0"/>
              <a:t> nauczyciel akademicki umieści zniesławiającą ocenę o innym naukowcu w mediach społecznościowych, na ogólnodostępnym blogu naukowym lub w otwartym systemie recenzenckim, naraża się na surowszą odpowiedzialność (do 1 roku więzienia). Dla uczelni to kryzys wizerunkowy i murowana dyscyplinarka za uchybienie godności zawodu.</a:t>
            </a:r>
          </a:p>
          <a:p>
            <a:pPr>
              <a:buFont typeface="Arial" panose="020B0604020202020204" pitchFamily="34" charset="0"/>
              <a:buChar char="•"/>
            </a:pPr>
            <a:r>
              <a:rPr lang="pl-PL" b="1" dirty="0"/>
              <a:t>Pracownicza -</a:t>
            </a:r>
            <a:r>
              <a:rPr lang="pl-PL" dirty="0"/>
              <a:t> Kara porządkowa z Kodeksu Pracy (upomnienie/nagana) – choć tu orzecznictwo wskazuje, że za ten sam czyn nie powinno się stosować obu trybów (zasada </a:t>
            </a:r>
            <a:r>
              <a:rPr lang="pl-PL" i="1" dirty="0" err="1"/>
              <a:t>ne</a:t>
            </a:r>
            <a:r>
              <a:rPr lang="pl-PL" i="1" dirty="0"/>
              <a:t> bis in </a:t>
            </a:r>
            <a:r>
              <a:rPr lang="pl-PL" i="1" dirty="0" err="1"/>
              <a:t>idem</a:t>
            </a:r>
            <a:r>
              <a:rPr lang="pl-PL" dirty="0"/>
              <a:t>), to w praktyce często dochodzi do zbiegu.</a:t>
            </a:r>
          </a:p>
          <a:p>
            <a:pPr>
              <a:buFont typeface="Arial" panose="020B0604020202020204" pitchFamily="34" charset="0"/>
              <a:buChar char="•"/>
            </a:pPr>
            <a:r>
              <a:rPr lang="pl-PL" b="1" dirty="0"/>
              <a:t>Zawodowa (zewnętrzna) -</a:t>
            </a:r>
            <a:r>
              <a:rPr lang="pl-PL" dirty="0"/>
              <a:t>Np. jeśli nauczyciel jest jednocześnie lekarzem lub radcą prawnym i błąd w ocenianiu/opinii dotyczył sfery zawodowej, może odpowiadać przed swoim samorządem.</a:t>
            </a:r>
          </a:p>
          <a:p>
            <a:endParaRPr lang="pl-PL" dirty="0"/>
          </a:p>
        </p:txBody>
      </p:sp>
    </p:spTree>
    <p:extLst>
      <p:ext uri="{BB962C8B-B14F-4D97-AF65-F5344CB8AC3E}">
        <p14:creationId xmlns:p14="http://schemas.microsoft.com/office/powerpoint/2010/main" val="13490447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ytuł 1">
            <a:extLst>
              <a:ext uri="{FF2B5EF4-FFF2-40B4-BE49-F238E27FC236}">
                <a16:creationId xmlns:a16="http://schemas.microsoft.com/office/drawing/2014/main" id="{D071C888-E9B7-4D54-9BBA-24CF884B9121}"/>
              </a:ext>
            </a:extLst>
          </p:cNvPr>
          <p:cNvSpPr>
            <a:spLocks noGrp="1"/>
          </p:cNvSpPr>
          <p:nvPr>
            <p:ph type="title"/>
          </p:nvPr>
        </p:nvSpPr>
        <p:spPr>
          <a:xfrm>
            <a:off x="1451579" y="2303047"/>
            <a:ext cx="3272093" cy="2674198"/>
          </a:xfrm>
        </p:spPr>
        <p:txBody>
          <a:bodyPr anchor="t">
            <a:normAutofit/>
          </a:bodyPr>
          <a:lstStyle/>
          <a:p>
            <a:r>
              <a:rPr lang="pl-PL" dirty="0"/>
              <a:t>Na co rzecznik/ komisja muszą zwrócić uwagę</a:t>
            </a:r>
          </a:p>
        </p:txBody>
      </p:sp>
      <p:cxnSp>
        <p:nvCxnSpPr>
          <p:cNvPr id="14" name="Straight Connector 13">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6"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8" name="Picture 17">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6" name="Rectangle 1">
            <a:extLst>
              <a:ext uri="{FF2B5EF4-FFF2-40B4-BE49-F238E27FC236}">
                <a16:creationId xmlns:a16="http://schemas.microsoft.com/office/drawing/2014/main" id="{F932F67B-96AC-EA71-FF2F-7B7E76DA0C4F}"/>
              </a:ext>
            </a:extLst>
          </p:cNvPr>
          <p:cNvGraphicFramePr>
            <a:graphicFrameLocks noGrp="1"/>
          </p:cNvGraphicFramePr>
          <p:nvPr>
            <p:ph idx="1"/>
            <p:extLst>
              <p:ext uri="{D42A27DB-BD31-4B8C-83A1-F6EECF244321}">
                <p14:modId xmlns:p14="http://schemas.microsoft.com/office/powerpoint/2010/main" val="452454201"/>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83929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ytuł 1">
            <a:extLst>
              <a:ext uri="{FF2B5EF4-FFF2-40B4-BE49-F238E27FC236}">
                <a16:creationId xmlns:a16="http://schemas.microsoft.com/office/drawing/2014/main" id="{72DD0B35-4012-4D13-95CA-0C777FF4A336}"/>
              </a:ext>
            </a:extLst>
          </p:cNvPr>
          <p:cNvSpPr>
            <a:spLocks noGrp="1"/>
          </p:cNvSpPr>
          <p:nvPr>
            <p:ph type="title"/>
          </p:nvPr>
        </p:nvSpPr>
        <p:spPr>
          <a:xfrm>
            <a:off x="1451579" y="2303047"/>
            <a:ext cx="3272093" cy="2674198"/>
          </a:xfrm>
        </p:spPr>
        <p:txBody>
          <a:bodyPr anchor="t">
            <a:normAutofit/>
          </a:bodyPr>
          <a:lstStyle/>
          <a:p>
            <a:r>
              <a:rPr lang="pl-PL" dirty="0"/>
              <a:t>Prewencja </a:t>
            </a:r>
            <a:r>
              <a:rPr lang="pl-PL" dirty="0" err="1"/>
              <a:t>first</a:t>
            </a:r>
            <a:r>
              <a:rPr lang="pl-PL" dirty="0"/>
              <a:t> </a:t>
            </a:r>
          </a:p>
        </p:txBody>
      </p:sp>
      <p:cxnSp>
        <p:nvCxnSpPr>
          <p:cNvPr id="14" name="Straight Connector 13">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6"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8" name="Picture 17">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6" name="Rectangle 1">
            <a:extLst>
              <a:ext uri="{FF2B5EF4-FFF2-40B4-BE49-F238E27FC236}">
                <a16:creationId xmlns:a16="http://schemas.microsoft.com/office/drawing/2014/main" id="{11EAEB8B-0615-782E-8E98-C38F7E37E9F8}"/>
              </a:ext>
            </a:extLst>
          </p:cNvPr>
          <p:cNvGraphicFramePr>
            <a:graphicFrameLocks noGrp="1"/>
          </p:cNvGraphicFramePr>
          <p:nvPr>
            <p:ph idx="1"/>
            <p:extLst>
              <p:ext uri="{D42A27DB-BD31-4B8C-83A1-F6EECF244321}">
                <p14:modId xmlns:p14="http://schemas.microsoft.com/office/powerpoint/2010/main" val="4031507698"/>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38539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A07233D-5490-4A74-9C6E-F40917898816}"/>
              </a:ext>
            </a:extLst>
          </p:cNvPr>
          <p:cNvSpPr>
            <a:spLocks noGrp="1"/>
          </p:cNvSpPr>
          <p:nvPr>
            <p:ph type="title"/>
          </p:nvPr>
        </p:nvSpPr>
        <p:spPr/>
        <p:txBody>
          <a:bodyPr/>
          <a:lstStyle/>
          <a:p>
            <a:r>
              <a:rPr lang="pl-PL" dirty="0"/>
              <a:t>Pamiętać należy jednak o…</a:t>
            </a:r>
          </a:p>
        </p:txBody>
      </p:sp>
      <p:sp>
        <p:nvSpPr>
          <p:cNvPr id="3" name="Symbol zastępczy zawartości 2">
            <a:extLst>
              <a:ext uri="{FF2B5EF4-FFF2-40B4-BE49-F238E27FC236}">
                <a16:creationId xmlns:a16="http://schemas.microsoft.com/office/drawing/2014/main" id="{1062819B-EA06-4872-AFC7-1A3F1EC2B243}"/>
              </a:ext>
            </a:extLst>
          </p:cNvPr>
          <p:cNvSpPr>
            <a:spLocks noGrp="1"/>
          </p:cNvSpPr>
          <p:nvPr>
            <p:ph idx="1"/>
          </p:nvPr>
        </p:nvSpPr>
        <p:spPr/>
        <p:txBody>
          <a:bodyPr/>
          <a:lstStyle/>
          <a:p>
            <a:r>
              <a:rPr lang="pl-PL" dirty="0"/>
              <a:t>Wyrok TK z dnia 07.12.1993 r., K 7/93, OTK 1993, nr 2, poz. 42; wyrok TK z dnia 26.04.1995 r., K 11/94, OTK 1995, nr 1, poz. 12; wyrok TK z dnia 27.02.2001 r., </a:t>
            </a:r>
            <a:r>
              <a:rPr lang="pl-PL" dirty="0">
                <a:hlinkClick r:id="rId2">
                  <a:extLst>
                    <a:ext uri="{A12FA001-AC4F-418D-AE19-62706E023703}">
                      <ahyp:hlinkClr xmlns:ahyp="http://schemas.microsoft.com/office/drawing/2018/hyperlinkcolor" val="tx"/>
                    </a:ext>
                  </a:extLst>
                </a:hlinkClick>
              </a:rPr>
              <a:t>K 22/00</a:t>
            </a:r>
            <a:r>
              <a:rPr lang="pl-PL" dirty="0"/>
              <a:t> , OTK 2001, nr 3, poz. 48; wyrok TK z dnia 19.03.2007 r., </a:t>
            </a:r>
            <a:r>
              <a:rPr lang="pl-PL" dirty="0">
                <a:hlinkClick r:id="rId3">
                  <a:extLst>
                    <a:ext uri="{A12FA001-AC4F-418D-AE19-62706E023703}">
                      <ahyp:hlinkClr xmlns:ahyp="http://schemas.microsoft.com/office/drawing/2018/hyperlinkcolor" val="tx"/>
                    </a:ext>
                  </a:extLst>
                </a:hlinkClick>
              </a:rPr>
              <a:t>K 47/05</a:t>
            </a:r>
            <a:r>
              <a:rPr lang="pl-PL" dirty="0"/>
              <a:t> , OTK-A 2007, nr 3, poz. 27 - Uznanie postępowań dyscyplinarnych za postępowania </a:t>
            </a:r>
            <a:r>
              <a:rPr lang="pl-PL" b="1" dirty="0"/>
              <a:t>represyjne</a:t>
            </a:r>
            <a:r>
              <a:rPr lang="pl-PL" dirty="0"/>
              <a:t>. Skoro skutki są zbliżone do karnych, prawo do sądu musi być realne (!!!).</a:t>
            </a:r>
          </a:p>
        </p:txBody>
      </p:sp>
    </p:spTree>
    <p:extLst>
      <p:ext uri="{BB962C8B-B14F-4D97-AF65-F5344CB8AC3E}">
        <p14:creationId xmlns:p14="http://schemas.microsoft.com/office/powerpoint/2010/main" val="357785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BCB8F79-88F7-5E9A-7D01-95B1E9712CC3}"/>
              </a:ext>
            </a:extLst>
          </p:cNvPr>
          <p:cNvSpPr>
            <a:spLocks noGrp="1"/>
          </p:cNvSpPr>
          <p:nvPr>
            <p:ph type="title"/>
          </p:nvPr>
        </p:nvSpPr>
        <p:spPr>
          <a:xfrm>
            <a:off x="1156851" y="637762"/>
            <a:ext cx="9888496" cy="900131"/>
          </a:xfrm>
        </p:spPr>
        <p:txBody>
          <a:bodyPr anchor="t">
            <a:normAutofit fontScale="90000"/>
          </a:bodyPr>
          <a:lstStyle/>
          <a:p>
            <a:r>
              <a:rPr lang="pl-PL" sz="3700" dirty="0"/>
              <a:t>Nauczyciel jako podmiot oceniany- perspektywy nauczyciela akademickiego</a:t>
            </a:r>
          </a:p>
        </p:txBody>
      </p:sp>
      <p:sp>
        <p:nvSpPr>
          <p:cNvPr id="3" name="Symbol zastępczy zawartości 2">
            <a:extLst>
              <a:ext uri="{FF2B5EF4-FFF2-40B4-BE49-F238E27FC236}">
                <a16:creationId xmlns:a16="http://schemas.microsoft.com/office/drawing/2014/main" id="{EA3AD9D4-9C15-4D00-D94D-BFCAC9DCDBAE}"/>
              </a:ext>
            </a:extLst>
          </p:cNvPr>
          <p:cNvSpPr>
            <a:spLocks noGrp="1"/>
          </p:cNvSpPr>
          <p:nvPr>
            <p:ph idx="1"/>
          </p:nvPr>
        </p:nvSpPr>
        <p:spPr>
          <a:xfrm>
            <a:off x="1155548" y="2217343"/>
            <a:ext cx="9880893" cy="3959619"/>
          </a:xfrm>
        </p:spPr>
        <p:txBody>
          <a:bodyPr>
            <a:normAutofit lnSpcReduction="10000"/>
          </a:bodyPr>
          <a:lstStyle/>
          <a:p>
            <a:pPr marL="0" indent="0">
              <a:buNone/>
            </a:pPr>
            <a:r>
              <a:rPr lang="pl-PL" sz="3600" dirty="0"/>
              <a:t>System ocen ( wszelakich) jest postrzegany jest przez nauczycieli akademickich przede wszystkim jako narzędzie </a:t>
            </a:r>
            <a:r>
              <a:rPr lang="pl-PL" sz="3600" b="1" dirty="0"/>
              <a:t>kontroli administracyjnej, kadrowej</a:t>
            </a:r>
            <a:r>
              <a:rPr lang="pl-PL" sz="3600" dirty="0"/>
              <a:t> etc. a nie jako mechanizm wsparcia rozwoju i doskonalenia zawodowego, naukowego, dydaktycznego…</a:t>
            </a:r>
          </a:p>
        </p:txBody>
      </p:sp>
    </p:spTree>
    <p:extLst>
      <p:ext uri="{BB962C8B-B14F-4D97-AF65-F5344CB8AC3E}">
        <p14:creationId xmlns:p14="http://schemas.microsoft.com/office/powerpoint/2010/main" val="2852063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EE529F2-24D8-2483-149B-AB7CC54AD51A}"/>
              </a:ext>
            </a:extLst>
          </p:cNvPr>
          <p:cNvSpPr>
            <a:spLocks noGrp="1"/>
          </p:cNvSpPr>
          <p:nvPr>
            <p:ph type="title"/>
          </p:nvPr>
        </p:nvSpPr>
        <p:spPr>
          <a:xfrm>
            <a:off x="1156851" y="637762"/>
            <a:ext cx="9888496" cy="1520377"/>
          </a:xfrm>
        </p:spPr>
        <p:txBody>
          <a:bodyPr anchor="ctr">
            <a:normAutofit/>
          </a:bodyPr>
          <a:lstStyle/>
          <a:p>
            <a:r>
              <a:rPr lang="pl-PL" dirty="0"/>
              <a:t>Kultura oceny i mierzenia oraz ich skutek</a:t>
            </a:r>
          </a:p>
        </p:txBody>
      </p:sp>
      <p:sp>
        <p:nvSpPr>
          <p:cNvPr id="3" name="Symbol zastępczy zawartości 2">
            <a:extLst>
              <a:ext uri="{FF2B5EF4-FFF2-40B4-BE49-F238E27FC236}">
                <a16:creationId xmlns:a16="http://schemas.microsoft.com/office/drawing/2014/main" id="{A8D45BE8-6B48-F9F0-2534-5D73363282ED}"/>
              </a:ext>
            </a:extLst>
          </p:cNvPr>
          <p:cNvSpPr>
            <a:spLocks noGrp="1"/>
          </p:cNvSpPr>
          <p:nvPr>
            <p:ph idx="1"/>
          </p:nvPr>
        </p:nvSpPr>
        <p:spPr>
          <a:xfrm>
            <a:off x="1043354" y="2063263"/>
            <a:ext cx="10001993" cy="4113700"/>
          </a:xfrm>
        </p:spPr>
        <p:txBody>
          <a:bodyPr>
            <a:normAutofit/>
          </a:bodyPr>
          <a:lstStyle/>
          <a:p>
            <a:pPr marL="0" indent="0">
              <a:buNone/>
            </a:pPr>
            <a:r>
              <a:rPr lang="pl-PL" sz="2400" dirty="0"/>
              <a:t>Nauka:</a:t>
            </a:r>
          </a:p>
          <a:p>
            <a:r>
              <a:rPr lang="pl-PL" sz="2400" dirty="0"/>
              <a:t>Skupienie na </a:t>
            </a:r>
            <a:r>
              <a:rPr lang="pl-PL" sz="2400" b="1" dirty="0"/>
              <a:t>ilościowych i punktowych kryteriach</a:t>
            </a:r>
            <a:r>
              <a:rPr lang="pl-PL" sz="2400" dirty="0"/>
              <a:t> (np. punkty za publikacje) kosztem </a:t>
            </a:r>
            <a:r>
              <a:rPr lang="pl-PL" sz="2400" b="1" dirty="0"/>
              <a:t>jakości i rzeczywistego wkładu</a:t>
            </a:r>
            <a:r>
              <a:rPr lang="pl-PL" sz="2400" dirty="0"/>
              <a:t> (efekt tzw. </a:t>
            </a:r>
            <a:r>
              <a:rPr lang="pl-PL" sz="2400" i="1" dirty="0" err="1"/>
              <a:t>publish</a:t>
            </a:r>
            <a:r>
              <a:rPr lang="pl-PL" sz="2400" i="1" dirty="0"/>
              <a:t> </a:t>
            </a:r>
            <a:r>
              <a:rPr lang="pl-PL" sz="2400" i="1" dirty="0" err="1"/>
              <a:t>or</a:t>
            </a:r>
            <a:r>
              <a:rPr lang="pl-PL" sz="2400" i="1" dirty="0"/>
              <a:t> </a:t>
            </a:r>
            <a:r>
              <a:rPr lang="pl-PL" sz="2400" i="1" dirty="0" err="1"/>
              <a:t>perish</a:t>
            </a:r>
            <a:r>
              <a:rPr lang="pl-PL" sz="2400" dirty="0"/>
              <a:t>). </a:t>
            </a:r>
          </a:p>
          <a:p>
            <a:endParaRPr lang="pl-PL" sz="2400" dirty="0"/>
          </a:p>
          <a:p>
            <a:r>
              <a:rPr lang="pl-PL" sz="2400" dirty="0"/>
              <a:t>Ocena staje się celem samym w sobie, a nie narzędziem rozwoju.</a:t>
            </a:r>
          </a:p>
        </p:txBody>
      </p:sp>
    </p:spTree>
    <p:extLst>
      <p:ext uri="{BB962C8B-B14F-4D97-AF65-F5344CB8AC3E}">
        <p14:creationId xmlns:p14="http://schemas.microsoft.com/office/powerpoint/2010/main" val="1858219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B4CB6D-D8E9-E8BF-8D12-5DAD47C9A2CB}"/>
              </a:ext>
            </a:extLst>
          </p:cNvPr>
          <p:cNvSpPr>
            <a:spLocks noGrp="1"/>
          </p:cNvSpPr>
          <p:nvPr>
            <p:ph type="title"/>
          </p:nvPr>
        </p:nvSpPr>
        <p:spPr>
          <a:xfrm>
            <a:off x="1156851" y="637762"/>
            <a:ext cx="9888496" cy="1520377"/>
          </a:xfrm>
        </p:spPr>
        <p:txBody>
          <a:bodyPr anchor="ctr">
            <a:normAutofit/>
          </a:bodyPr>
          <a:lstStyle/>
          <a:p>
            <a:endParaRPr lang="pl-PL">
              <a:solidFill>
                <a:schemeClr val="bg1"/>
              </a:solidFill>
            </a:endParaRPr>
          </a:p>
        </p:txBody>
      </p:sp>
      <p:sp>
        <p:nvSpPr>
          <p:cNvPr id="3" name="Symbol zastępczy zawartości 2">
            <a:extLst>
              <a:ext uri="{FF2B5EF4-FFF2-40B4-BE49-F238E27FC236}">
                <a16:creationId xmlns:a16="http://schemas.microsoft.com/office/drawing/2014/main" id="{CB836FB6-931C-8697-2549-E567F05EA3FD}"/>
              </a:ext>
            </a:extLst>
          </p:cNvPr>
          <p:cNvSpPr>
            <a:spLocks noGrp="1"/>
          </p:cNvSpPr>
          <p:nvPr>
            <p:ph idx="1"/>
          </p:nvPr>
        </p:nvSpPr>
        <p:spPr>
          <a:xfrm>
            <a:off x="961292" y="2309447"/>
            <a:ext cx="10084055" cy="3867516"/>
          </a:xfrm>
        </p:spPr>
        <p:txBody>
          <a:bodyPr>
            <a:normAutofit/>
          </a:bodyPr>
          <a:lstStyle/>
          <a:p>
            <a:pPr marL="0" indent="0">
              <a:buNone/>
            </a:pPr>
            <a:r>
              <a:rPr lang="pl-PL" sz="2000" dirty="0"/>
              <a:t>Dydaktyka:</a:t>
            </a:r>
          </a:p>
          <a:p>
            <a:pPr marL="0" indent="0">
              <a:buNone/>
            </a:pPr>
            <a:r>
              <a:rPr lang="pl-PL" sz="2000" b="1" dirty="0"/>
              <a:t>Niska rzetelność i ryzyko „</a:t>
            </a:r>
            <a:r>
              <a:rPr lang="pl-PL" sz="2000" b="1" dirty="0" err="1"/>
              <a:t>hejtowania</a:t>
            </a:r>
            <a:r>
              <a:rPr lang="pl-PL" sz="2000" b="1" dirty="0"/>
              <a:t>„</a:t>
            </a:r>
          </a:p>
          <a:p>
            <a:pPr marL="0" indent="0">
              <a:buNone/>
            </a:pPr>
            <a:r>
              <a:rPr lang="pl-PL" sz="2000" dirty="0"/>
              <a:t>Studenci, zwłaszcza przy dużej liczbie ankiet, mogą wypełniać je </a:t>
            </a:r>
            <a:r>
              <a:rPr lang="pl-PL" sz="2000" b="1" dirty="0"/>
              <a:t>mniej rzetelnie</a:t>
            </a:r>
            <a:r>
              <a:rPr lang="pl-PL" sz="2000" dirty="0"/>
              <a:t> (np. bez czytania pytań, mechanicznie) lub wykorzystywać do </a:t>
            </a:r>
            <a:r>
              <a:rPr lang="pl-PL" sz="2000" b="1" dirty="0"/>
              <a:t>emocjonalnych, niesprawiedliwych ocen</a:t>
            </a:r>
            <a:r>
              <a:rPr lang="pl-PL" sz="2000" dirty="0"/>
              <a:t> ("hejt"), które nie odzwierciedlają faktycznej jakości zajęć.</a:t>
            </a:r>
          </a:p>
          <a:p>
            <a:pPr marL="0" indent="0">
              <a:buNone/>
            </a:pPr>
            <a:r>
              <a:rPr lang="pl-PL" sz="2000" b="1" dirty="0"/>
              <a:t>Brak związku z efektywnością nauczania (czynniki pozamerytoryczne, efekt halo)</a:t>
            </a:r>
          </a:p>
          <a:p>
            <a:pPr marL="0" indent="0">
              <a:buNone/>
            </a:pPr>
            <a:r>
              <a:rPr lang="pl-PL" sz="2000" dirty="0"/>
              <a:t> Zadowolenie studentów (często mierzone w ankietach) nie zawsze jest tożsame z rzeczywistym efektem uczenia się i wysoką jakością merytoryczną zajęć</a:t>
            </a:r>
          </a:p>
        </p:txBody>
      </p:sp>
    </p:spTree>
    <p:extLst>
      <p:ext uri="{BB962C8B-B14F-4D97-AF65-F5344CB8AC3E}">
        <p14:creationId xmlns:p14="http://schemas.microsoft.com/office/powerpoint/2010/main" val="2678663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7A2FB4B-651C-B690-0FA5-47DB0FA85A25}"/>
              </a:ext>
            </a:extLst>
          </p:cNvPr>
          <p:cNvSpPr>
            <a:spLocks noGrp="1"/>
          </p:cNvSpPr>
          <p:nvPr>
            <p:ph type="title"/>
          </p:nvPr>
        </p:nvSpPr>
        <p:spPr>
          <a:xfrm>
            <a:off x="1156851" y="637762"/>
            <a:ext cx="9888496" cy="1520377"/>
          </a:xfrm>
        </p:spPr>
        <p:txBody>
          <a:bodyPr anchor="ctr">
            <a:normAutofit/>
          </a:bodyPr>
          <a:lstStyle/>
          <a:p>
            <a:endParaRPr lang="pl-PL">
              <a:solidFill>
                <a:schemeClr val="bg1"/>
              </a:solidFill>
            </a:endParaRPr>
          </a:p>
        </p:txBody>
      </p:sp>
      <p:sp>
        <p:nvSpPr>
          <p:cNvPr id="3" name="Symbol zastępczy zawartości 2">
            <a:extLst>
              <a:ext uri="{FF2B5EF4-FFF2-40B4-BE49-F238E27FC236}">
                <a16:creationId xmlns:a16="http://schemas.microsoft.com/office/drawing/2014/main" id="{70498C6B-EFB1-EE78-A65C-FA28C2C0AC12}"/>
              </a:ext>
            </a:extLst>
          </p:cNvPr>
          <p:cNvSpPr>
            <a:spLocks noGrp="1"/>
          </p:cNvSpPr>
          <p:nvPr>
            <p:ph idx="1"/>
          </p:nvPr>
        </p:nvSpPr>
        <p:spPr>
          <a:xfrm>
            <a:off x="1031631" y="2158139"/>
            <a:ext cx="10013716" cy="4018823"/>
          </a:xfrm>
        </p:spPr>
        <p:txBody>
          <a:bodyPr>
            <a:normAutofit/>
          </a:bodyPr>
          <a:lstStyle/>
          <a:p>
            <a:pPr marL="0" indent="0">
              <a:buNone/>
            </a:pPr>
            <a:r>
              <a:rPr lang="pl-PL" sz="1900" dirty="0"/>
              <a:t>Sfera badawczo-naukowa</a:t>
            </a:r>
          </a:p>
          <a:p>
            <a:pPr marL="0" indent="0">
              <a:buNone/>
            </a:pPr>
            <a:r>
              <a:rPr lang="pl-PL" sz="1900" b="1" dirty="0"/>
              <a:t>Przeciążenie recenzentów i brak czasu</a:t>
            </a:r>
          </a:p>
          <a:p>
            <a:pPr marL="0" indent="0">
              <a:buNone/>
            </a:pPr>
            <a:r>
              <a:rPr lang="pl-PL" sz="1900" dirty="0"/>
              <a:t>Wzrost liczby czasopism, publikacji (często napędzany przez system ewaluacji) i postępowań awansowych prowadzi do </a:t>
            </a:r>
            <a:r>
              <a:rPr lang="pl-PL" sz="1900" b="1" dirty="0"/>
              <a:t>nadmiaru próśb o recenzowanie</a:t>
            </a:r>
            <a:r>
              <a:rPr lang="pl-PL" sz="1900" dirty="0"/>
              <a:t>. Nauczyciele akademiccy, już obciążeni dydaktyką, administracją i własnymi badaniami, często nie mają wystarczająco dużo czasu, aby sporządzać </a:t>
            </a:r>
            <a:r>
              <a:rPr lang="pl-PL" sz="1900" b="1" dirty="0"/>
              <a:t>wnikliwe, merytorycznie uzasadnione</a:t>
            </a:r>
            <a:r>
              <a:rPr lang="pl-PL" sz="1900" dirty="0"/>
              <a:t> i dokładne recenzje.</a:t>
            </a:r>
          </a:p>
          <a:p>
            <a:pPr marL="0" indent="0">
              <a:buNone/>
            </a:pPr>
            <a:r>
              <a:rPr lang="pl-PL" sz="1900" b="1" dirty="0"/>
              <a:t>Braki w umiejętnościach recenzowania</a:t>
            </a:r>
          </a:p>
          <a:p>
            <a:pPr marL="0" indent="0">
              <a:buNone/>
            </a:pPr>
            <a:r>
              <a:rPr lang="pl-PL" sz="1900" dirty="0"/>
              <a:t>Niektórzy naukowcy (zwłaszcza młodzi) często nie są odpowiednio szkoleni w zakresie krytycznego i konstruktywnego recenzowania, a pod presją czasu i ilości popełniają błędy.</a:t>
            </a:r>
          </a:p>
        </p:txBody>
      </p:sp>
    </p:spTree>
    <p:extLst>
      <p:ext uri="{BB962C8B-B14F-4D97-AF65-F5344CB8AC3E}">
        <p14:creationId xmlns:p14="http://schemas.microsoft.com/office/powerpoint/2010/main" val="2561918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1E7A81-F6D0-3241-7093-A6C248CFE3D1}"/>
              </a:ext>
            </a:extLst>
          </p:cNvPr>
          <p:cNvSpPr>
            <a:spLocks noGrp="1"/>
          </p:cNvSpPr>
          <p:nvPr>
            <p:ph type="title"/>
          </p:nvPr>
        </p:nvSpPr>
        <p:spPr>
          <a:xfrm>
            <a:off x="1156851" y="637762"/>
            <a:ext cx="9888496" cy="1520377"/>
          </a:xfrm>
        </p:spPr>
        <p:txBody>
          <a:bodyPr anchor="ctr">
            <a:normAutofit/>
          </a:bodyPr>
          <a:lstStyle/>
          <a:p>
            <a:endParaRPr lang="pl-PL">
              <a:solidFill>
                <a:schemeClr val="bg1"/>
              </a:solidFill>
            </a:endParaRPr>
          </a:p>
        </p:txBody>
      </p:sp>
      <p:sp>
        <p:nvSpPr>
          <p:cNvPr id="3" name="Symbol zastępczy zawartości 2">
            <a:extLst>
              <a:ext uri="{FF2B5EF4-FFF2-40B4-BE49-F238E27FC236}">
                <a16:creationId xmlns:a16="http://schemas.microsoft.com/office/drawing/2014/main" id="{C7A66494-7B62-D6B3-37D1-4E7C3C57DA3E}"/>
              </a:ext>
            </a:extLst>
          </p:cNvPr>
          <p:cNvSpPr>
            <a:spLocks noGrp="1"/>
          </p:cNvSpPr>
          <p:nvPr>
            <p:ph idx="1"/>
          </p:nvPr>
        </p:nvSpPr>
        <p:spPr>
          <a:xfrm>
            <a:off x="1156851" y="3100283"/>
            <a:ext cx="9888496" cy="2690917"/>
          </a:xfrm>
        </p:spPr>
        <p:txBody>
          <a:bodyPr>
            <a:normAutofit/>
          </a:bodyPr>
          <a:lstStyle/>
          <a:p>
            <a:pPr marL="0" indent="0">
              <a:buNone/>
            </a:pPr>
            <a:r>
              <a:rPr lang="pl-PL" sz="2400" b="1" dirty="0"/>
              <a:t>„Recenzowanie dla punktów”</a:t>
            </a:r>
          </a:p>
          <a:p>
            <a:pPr marL="0" indent="0">
              <a:buNone/>
            </a:pPr>
            <a:r>
              <a:rPr lang="pl-PL" sz="2400" dirty="0"/>
              <a:t>Niektóre systemy ewaluacji uczelni (i indywidualnych karier) wlicza recenzowanie publikacji jako element </a:t>
            </a:r>
            <a:r>
              <a:rPr lang="pl-PL" sz="2400" b="1" dirty="0"/>
              <a:t>aktywności naukowej</a:t>
            </a:r>
            <a:r>
              <a:rPr lang="pl-PL" sz="2400" dirty="0"/>
              <a:t>, co generuje nacisk na przyjmowanie dużej liczby recenzji – niestety, bez gwarancji utrzymania ich jakości.</a:t>
            </a:r>
          </a:p>
        </p:txBody>
      </p:sp>
    </p:spTree>
    <p:extLst>
      <p:ext uri="{BB962C8B-B14F-4D97-AF65-F5344CB8AC3E}">
        <p14:creationId xmlns:p14="http://schemas.microsoft.com/office/powerpoint/2010/main" val="3262417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C34843E-1D4C-9597-FD6B-203A8311FD1A}"/>
              </a:ext>
            </a:extLst>
          </p:cNvPr>
          <p:cNvSpPr>
            <a:spLocks noGrp="1"/>
          </p:cNvSpPr>
          <p:nvPr>
            <p:ph type="title"/>
          </p:nvPr>
        </p:nvSpPr>
        <p:spPr>
          <a:xfrm>
            <a:off x="1156851" y="637762"/>
            <a:ext cx="9888496" cy="1520377"/>
          </a:xfrm>
        </p:spPr>
        <p:txBody>
          <a:bodyPr anchor="ctr">
            <a:normAutofit/>
          </a:bodyPr>
          <a:lstStyle/>
          <a:p>
            <a:endParaRPr lang="pl-PL">
              <a:solidFill>
                <a:schemeClr val="bg1"/>
              </a:solidFill>
            </a:endParaRPr>
          </a:p>
        </p:txBody>
      </p:sp>
      <p:sp>
        <p:nvSpPr>
          <p:cNvPr id="3" name="Symbol zastępczy zawartości 2">
            <a:extLst>
              <a:ext uri="{FF2B5EF4-FFF2-40B4-BE49-F238E27FC236}">
                <a16:creationId xmlns:a16="http://schemas.microsoft.com/office/drawing/2014/main" id="{984232FA-E611-AFBB-7F57-4DC7C64D559A}"/>
              </a:ext>
            </a:extLst>
          </p:cNvPr>
          <p:cNvSpPr>
            <a:spLocks noGrp="1"/>
          </p:cNvSpPr>
          <p:nvPr>
            <p:ph idx="1"/>
          </p:nvPr>
        </p:nvSpPr>
        <p:spPr>
          <a:xfrm>
            <a:off x="1050051" y="2158139"/>
            <a:ext cx="9889788" cy="3076679"/>
          </a:xfrm>
        </p:spPr>
        <p:txBody>
          <a:bodyPr>
            <a:normAutofit/>
          </a:bodyPr>
          <a:lstStyle/>
          <a:p>
            <a:pPr marL="0" indent="0">
              <a:buNone/>
            </a:pPr>
            <a:r>
              <a:rPr lang="pl-PL" sz="2400" dirty="0"/>
              <a:t>Sfera oceny osiągnięć naukowych ( przy aplikacji grantowej)</a:t>
            </a:r>
          </a:p>
          <a:p>
            <a:pPr marL="0" indent="0">
              <a:buNone/>
            </a:pPr>
            <a:r>
              <a:rPr lang="pl-PL" sz="2400" b="1" dirty="0"/>
              <a:t>Dominacja kryteriów ilościowych</a:t>
            </a:r>
          </a:p>
          <a:p>
            <a:pPr marL="0" indent="0">
              <a:buNone/>
            </a:pPr>
            <a:r>
              <a:rPr lang="pl-PL" sz="2400" dirty="0"/>
              <a:t>Ocena dorobku wciąż zbyt mocno polega na </a:t>
            </a:r>
            <a:r>
              <a:rPr lang="pl-PL" sz="2400" b="1" dirty="0"/>
              <a:t>liczbie publikacji, wskaźniku H i punktach czasopism/wydawnictw</a:t>
            </a:r>
            <a:r>
              <a:rPr lang="pl-PL" sz="2400" dirty="0"/>
              <a:t> z ministerialnych wykazów. Chociaż są to mierzalne wskaźniki, nie oddają one w pełni </a:t>
            </a:r>
            <a:r>
              <a:rPr lang="pl-PL" sz="2400" b="1" dirty="0"/>
              <a:t>jakości, znaczenia i oryginalności</a:t>
            </a:r>
            <a:r>
              <a:rPr lang="pl-PL" sz="2400" dirty="0"/>
              <a:t> wkładu naukowca.</a:t>
            </a:r>
          </a:p>
        </p:txBody>
      </p:sp>
    </p:spTree>
    <p:extLst>
      <p:ext uri="{BB962C8B-B14F-4D97-AF65-F5344CB8AC3E}">
        <p14:creationId xmlns:p14="http://schemas.microsoft.com/office/powerpoint/2010/main" val="3143103798"/>
      </p:ext>
    </p:extLst>
  </p:cSld>
  <p:clrMapOvr>
    <a:masterClrMapping/>
  </p:clrMapOvr>
</p:sld>
</file>

<file path=ppt/theme/theme1.xml><?xml version="1.0" encoding="utf-8"?>
<a:theme xmlns:a="http://schemas.openxmlformats.org/drawingml/2006/main" name="Galeria">
  <a:themeElements>
    <a:clrScheme name="Ga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121</TotalTime>
  <Words>2621</Words>
  <Application>Microsoft Office PowerPoint</Application>
  <PresentationFormat>Panoramiczny</PresentationFormat>
  <Paragraphs>152</Paragraphs>
  <Slides>37</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37</vt:i4>
      </vt:variant>
    </vt:vector>
  </HeadingPairs>
  <TitlesOfParts>
    <vt:vector size="41" baseType="lpstr">
      <vt:lpstr>Arial</vt:lpstr>
      <vt:lpstr>Gadugi</vt:lpstr>
      <vt:lpstr>Gill Sans MT</vt:lpstr>
      <vt:lpstr>Galeria</vt:lpstr>
      <vt:lpstr>Odpowiedzialność dyscyplinarna nauczycieli akademickich za błędy w procesie oceniania</vt:lpstr>
      <vt:lpstr>Ocena i pojęcia pokrewne</vt:lpstr>
      <vt:lpstr>Ocena i pojęcia pokrewne</vt:lpstr>
      <vt:lpstr>Nauczyciel jako podmiot oceniany- perspektywy nauczyciela akademickiego</vt:lpstr>
      <vt:lpstr>Kultura oceny i mierzenia oraz ich skutek</vt:lpstr>
      <vt:lpstr>Prezentacja programu PowerPoint</vt:lpstr>
      <vt:lpstr>Prezentacja programu PowerPoint</vt:lpstr>
      <vt:lpstr>Prezentacja programu PowerPoint</vt:lpstr>
      <vt:lpstr>Prezentacja programu PowerPoint</vt:lpstr>
      <vt:lpstr>Nauczyciel jako podmiot oceniający</vt:lpstr>
      <vt:lpstr>Wyrok Wojewódzkiego Sądu Administracyjnego w Warszawie ( z dnia 14.01.2026, VII SA/Wa 1947/25)</vt:lpstr>
      <vt:lpstr>Prezentacja programu PowerPoint</vt:lpstr>
      <vt:lpstr>Recenzja jako utwór i ocena</vt:lpstr>
      <vt:lpstr>Fundament odpowiedzialności nauczyciela akademickiego</vt:lpstr>
      <vt:lpstr>Typologia błędów przy ocenianiu</vt:lpstr>
      <vt:lpstr>Prezentacja programu PowerPoint</vt:lpstr>
      <vt:lpstr>Przykłady deliktów</vt:lpstr>
      <vt:lpstr>waŻne</vt:lpstr>
      <vt:lpstr>Przykład akademicki</vt:lpstr>
      <vt:lpstr>Ważne</vt:lpstr>
      <vt:lpstr>Przykład </vt:lpstr>
      <vt:lpstr>ważne</vt:lpstr>
      <vt:lpstr>Przykład</vt:lpstr>
      <vt:lpstr>ważne</vt:lpstr>
      <vt:lpstr>Prawne perturbacje </vt:lpstr>
      <vt:lpstr>Postępowanie wyjaśniające i dyscyplinarne</vt:lpstr>
      <vt:lpstr>Ważne dla Prawnika w postępowaniach dyscyplinarnych wobec nauczycieli akademickich</vt:lpstr>
      <vt:lpstr>Prezentacja programu PowerPoint</vt:lpstr>
      <vt:lpstr>Uchybienie obowiązkom/ godności zawodu</vt:lpstr>
      <vt:lpstr>Zakres odpowiedzialności dyscyplinarnej- art.275</vt:lpstr>
      <vt:lpstr>Prezentacja programu PowerPoint</vt:lpstr>
      <vt:lpstr>Specyfika dowodowa</vt:lpstr>
      <vt:lpstr>Nieuchronność kary po ustaniu zatrudnienia</vt:lpstr>
      <vt:lpstr>Kumulacja odpowiedzialności</vt:lpstr>
      <vt:lpstr>Na co rzecznik/ komisja muszą zwrócić uwagę</vt:lpstr>
      <vt:lpstr>Prewencja first </vt:lpstr>
      <vt:lpstr>Pamiętać należy jednak 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Odpowiedzialność nauczyciela za oceniani4</dc:title>
  <dc:creator>Agnieszka Ziółkowska</dc:creator>
  <cp:lastModifiedBy>Agnieszka Ziółkowska</cp:lastModifiedBy>
  <cp:revision>14</cp:revision>
  <dcterms:created xsi:type="dcterms:W3CDTF">2026-05-02T14:14:50Z</dcterms:created>
  <dcterms:modified xsi:type="dcterms:W3CDTF">2026-05-22T10:27:25Z</dcterms:modified>
</cp:coreProperties>
</file>