
<file path=[Content_Types].xml><?xml version="1.0" encoding="utf-8"?>
<Types xmlns="http://schemas.openxmlformats.org/package/2006/content-types">
  <Default Extension="emf" ContentType="image/x-emf"/>
  <Default Extension="glb" ContentType="model/gltf.binary"/>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577" r:id="rId3"/>
    <p:sldId id="429" r:id="rId4"/>
    <p:sldId id="415" r:id="rId5"/>
    <p:sldId id="585" r:id="rId6"/>
    <p:sldId id="427" r:id="rId7"/>
    <p:sldId id="521" r:id="rId8"/>
    <p:sldId id="563" r:id="rId9"/>
    <p:sldId id="511" r:id="rId10"/>
    <p:sldId id="270" r:id="rId11"/>
    <p:sldId id="271" r:id="rId12"/>
    <p:sldId id="564" r:id="rId13"/>
    <p:sldId id="276" r:id="rId14"/>
    <p:sldId id="277" r:id="rId15"/>
    <p:sldId id="278" r:id="rId16"/>
    <p:sldId id="279" r:id="rId17"/>
    <p:sldId id="512" r:id="rId18"/>
    <p:sldId id="513" r:id="rId19"/>
    <p:sldId id="578" r:id="rId20"/>
    <p:sldId id="516" r:id="rId21"/>
    <p:sldId id="332" r:id="rId22"/>
    <p:sldId id="517" r:id="rId23"/>
    <p:sldId id="565" r:id="rId24"/>
    <p:sldId id="518" r:id="rId25"/>
    <p:sldId id="367" r:id="rId26"/>
    <p:sldId id="519" r:id="rId27"/>
    <p:sldId id="520" r:id="rId28"/>
    <p:sldId id="522" r:id="rId29"/>
    <p:sldId id="523" r:id="rId30"/>
    <p:sldId id="579" r:id="rId31"/>
    <p:sldId id="531" r:id="rId32"/>
    <p:sldId id="532" r:id="rId33"/>
    <p:sldId id="533" r:id="rId34"/>
    <p:sldId id="547" r:id="rId35"/>
    <p:sldId id="552" r:id="rId36"/>
    <p:sldId id="553" r:id="rId37"/>
    <p:sldId id="554" r:id="rId38"/>
    <p:sldId id="555" r:id="rId39"/>
    <p:sldId id="556" r:id="rId40"/>
    <p:sldId id="558" r:id="rId41"/>
    <p:sldId id="559" r:id="rId42"/>
    <p:sldId id="557" r:id="rId43"/>
    <p:sldId id="580" r:id="rId44"/>
    <p:sldId id="581" r:id="rId45"/>
    <p:sldId id="582" r:id="rId46"/>
    <p:sldId id="583" r:id="rId47"/>
    <p:sldId id="388" r:id="rId48"/>
    <p:sldId id="566" r:id="rId49"/>
    <p:sldId id="567" r:id="rId50"/>
    <p:sldId id="534" r:id="rId51"/>
    <p:sldId id="535" r:id="rId52"/>
    <p:sldId id="536" r:id="rId53"/>
    <p:sldId id="537" r:id="rId54"/>
    <p:sldId id="283" r:id="rId55"/>
    <p:sldId id="538" r:id="rId56"/>
    <p:sldId id="545" r:id="rId57"/>
    <p:sldId id="546" r:id="rId58"/>
    <p:sldId id="568" r:id="rId59"/>
    <p:sldId id="548" r:id="rId60"/>
    <p:sldId id="549" r:id="rId61"/>
    <p:sldId id="550" r:id="rId62"/>
    <p:sldId id="551" r:id="rId63"/>
    <p:sldId id="569" r:id="rId64"/>
    <p:sldId id="570" r:id="rId65"/>
    <p:sldId id="571" r:id="rId66"/>
    <p:sldId id="572" r:id="rId67"/>
    <p:sldId id="573" r:id="rId68"/>
    <p:sldId id="574" r:id="rId69"/>
    <p:sldId id="575" r:id="rId70"/>
    <p:sldId id="576" r:id="rId71"/>
    <p:sldId id="334" r:id="rId72"/>
    <p:sldId id="335" r:id="rId73"/>
    <p:sldId id="341" r:id="rId74"/>
    <p:sldId id="584" r:id="rId7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9" autoAdjust="0"/>
  </p:normalViewPr>
  <p:slideViewPr>
    <p:cSldViewPr snapToGrid="0">
      <p:cViewPr varScale="1">
        <p:scale>
          <a:sx n="83" d="100"/>
          <a:sy n="83" d="100"/>
        </p:scale>
        <p:origin x="65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8D2FA-E4E0-4F91-9693-054914A93E9B}" type="datetimeFigureOut">
              <a:rPr lang="pl-PL" smtClean="0"/>
              <a:t>22.05.2026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5ACAD-5CF6-48C7-975C-723D8FFF739C}" type="slidenum">
              <a:rPr lang="pl-PL" smtClean="0"/>
              <a:t>‹#›</a:t>
            </a:fld>
            <a:endParaRPr lang="pl-PL"/>
          </a:p>
        </p:txBody>
      </p:sp>
    </p:spTree>
    <p:extLst>
      <p:ext uri="{BB962C8B-B14F-4D97-AF65-F5344CB8AC3E}">
        <p14:creationId xmlns:p14="http://schemas.microsoft.com/office/powerpoint/2010/main" val="187935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70939-01C0-8F99-69FE-87CE3DAFB2F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A5FE4BE-8DF5-BB2B-2829-C4C3696F586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43720D1-EE47-EABF-3615-C61F89D6A71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9829185-47FF-8415-49FF-7498A4E9DD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0599B-30FE-4203-8942-4B4648E7C1E8}"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705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8DDF4-3879-57E0-CF35-587346D0821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3CCE758-8843-C071-CB13-152C89242F5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2933691-B8C8-3F4B-6468-1173C5CCF5D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C5AEF0A0-8A54-B9FE-FCD2-3D1D075B25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0599B-30FE-4203-8942-4B4648E7C1E8}"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062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6883-DCD1-C438-6C5B-4BBDF0FA647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1BF5CAD6-3155-98F3-A3A0-1995E549E13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CA909F9-569C-DF17-0BB9-C3A4F4F5DC6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AF3042A5-312E-1A73-F70F-05F56BAF0D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0599B-30FE-4203-8942-4B4648E7C1E8}"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65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46A4-D766-84AC-3E13-9DC269AEB4F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B01B920-896A-D91F-7F6F-0C7AFE2DF44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925DAF7-66AA-C2E4-243B-A46B58A35D7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6349185-293B-D14E-089C-247D00BAAC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0599B-30FE-4203-8942-4B4648E7C1E8}"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174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F1AF-C1B2-36D4-66D5-8521A6FE30B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914FE37-0279-E923-80C2-5BCE5B355DF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17E7EA2-65A7-6761-EA48-17E17B6D8623}"/>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2966E47-5348-3547-1243-79D2A399FC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0599B-30FE-4203-8942-4B4648E7C1E8}" type="slidenum">
              <a:rPr kumimoji="0" lang="pl-P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pl-P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341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D423B9-8ABB-4BAA-BEE9-D9BAE595313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3B690747-3C1C-40C7-B34A-D877EFD1B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AF0D6740-6A9B-4CC6-B097-01B85E63EE85}"/>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5" name="Symbol zastępczy stopki 4">
            <a:extLst>
              <a:ext uri="{FF2B5EF4-FFF2-40B4-BE49-F238E27FC236}">
                <a16:creationId xmlns:a16="http://schemas.microsoft.com/office/drawing/2014/main" id="{EFE3B29A-9A9D-4E05-B81B-344782B0D7F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3B102F1A-C66F-4D40-B5D8-95920E4B1EEB}"/>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183552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CAA343-6839-4916-A5CA-87C95EB6E39A}"/>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3C724FF0-5B70-4912-B96B-F1689A5858E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10ABC920-BEB3-45D7-932F-DFFC3FD3BD6E}"/>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5" name="Symbol zastępczy stopki 4">
            <a:extLst>
              <a:ext uri="{FF2B5EF4-FFF2-40B4-BE49-F238E27FC236}">
                <a16:creationId xmlns:a16="http://schemas.microsoft.com/office/drawing/2014/main" id="{EC502245-AE36-4A55-95C7-7D6656FB9E6A}"/>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2F489BB3-EB1E-42C4-9F90-B644CFA325D0}"/>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79256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735877B-29EA-4167-8766-9654BDADBF90}"/>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AAD5F4F0-C9EC-4798-98A5-0DC70BEDA514}"/>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9F95DA92-6768-4C4B-AA5D-F24A91342B8E}"/>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5" name="Symbol zastępczy stopki 4">
            <a:extLst>
              <a:ext uri="{FF2B5EF4-FFF2-40B4-BE49-F238E27FC236}">
                <a16:creationId xmlns:a16="http://schemas.microsoft.com/office/drawing/2014/main" id="{94505D6A-4051-4E99-BAF5-606524B6163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23947472-C5E2-41CC-BCE9-567EFDA98F75}"/>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415328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8D91AD-E9A9-4465-9B49-825EA5875E9C}"/>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603699CE-9692-478B-8F4A-F5F9E0329A4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0EB8214E-AEFB-46BA-80C3-538A09B318FC}"/>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5" name="Symbol zastępczy stopki 4">
            <a:extLst>
              <a:ext uri="{FF2B5EF4-FFF2-40B4-BE49-F238E27FC236}">
                <a16:creationId xmlns:a16="http://schemas.microsoft.com/office/drawing/2014/main" id="{92265226-BB6C-4891-A48C-E1BA48593CC2}"/>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020793BF-16BD-48BF-9FFF-5B57F629D63F}"/>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253279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D8505D-B834-42FC-80CD-2D391E70024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E14D0D40-BDB1-45FF-9773-47C3DA96C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CD491D7-36D8-499C-BE79-870C22AAF3FB}"/>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5" name="Symbol zastępczy stopki 4">
            <a:extLst>
              <a:ext uri="{FF2B5EF4-FFF2-40B4-BE49-F238E27FC236}">
                <a16:creationId xmlns:a16="http://schemas.microsoft.com/office/drawing/2014/main" id="{7E20CA08-B82C-43A0-894E-5DA9391D6D2D}"/>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935B9E9F-EBA9-4B04-87CF-A91497CC0124}"/>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361014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9D3CF8-EA37-4F4F-82BE-850B835697DE}"/>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D8CC8381-9E96-45CA-9ED8-12FE6D73691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57B1CE59-AA66-45A5-83A7-1659F845304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025B162D-7F2D-47B2-977C-387AC24A9EFE}"/>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6" name="Symbol zastępczy stopki 5">
            <a:extLst>
              <a:ext uri="{FF2B5EF4-FFF2-40B4-BE49-F238E27FC236}">
                <a16:creationId xmlns:a16="http://schemas.microsoft.com/office/drawing/2014/main" id="{99B3F39C-7F91-46DB-979E-61FA5445C728}"/>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2B6864BA-7EBE-4440-AFB2-9A53E23E0AE5}"/>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21982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AC4D28-1E88-481A-8C15-CCFDAE4EA72A}"/>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1D1C111E-EDF4-4F21-8871-336F928EB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1EEB580-5FCF-4772-B0C2-33FF0674B54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77D41A14-456C-4199-BAD9-B1E48480E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52D1221-1FEF-4569-99A1-D3489820B90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9ABC54A1-2349-45B3-8CBE-D66AD24BBA97}"/>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8" name="Symbol zastępczy stopki 7">
            <a:extLst>
              <a:ext uri="{FF2B5EF4-FFF2-40B4-BE49-F238E27FC236}">
                <a16:creationId xmlns:a16="http://schemas.microsoft.com/office/drawing/2014/main" id="{32C3F782-EEAE-402F-A9C0-DF466AA6F17A}"/>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1A56F5AA-4092-4A25-9935-D1C6629DD965}"/>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428155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BAD8AF-CB9A-44BD-9457-31274F1D7D96}"/>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833C41D2-4D7E-4869-943D-6A93C2005B63}"/>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4" name="Symbol zastępczy stopki 3">
            <a:extLst>
              <a:ext uri="{FF2B5EF4-FFF2-40B4-BE49-F238E27FC236}">
                <a16:creationId xmlns:a16="http://schemas.microsoft.com/office/drawing/2014/main" id="{4EFDEF9D-5B29-438A-8A4C-62E65EEF8C92}"/>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46014CE4-0ABC-421B-86B7-232452E2AAFB}"/>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18343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380AE10-F929-4A80-93F4-569DC8808F5E}"/>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3" name="Symbol zastępczy stopki 2">
            <a:extLst>
              <a:ext uri="{FF2B5EF4-FFF2-40B4-BE49-F238E27FC236}">
                <a16:creationId xmlns:a16="http://schemas.microsoft.com/office/drawing/2014/main" id="{F390187B-4A3A-40B0-97D8-336ABE3DEA3A}"/>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19DE32A1-D6A0-4591-928B-04DCDCF5AFB8}"/>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202646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07637E-1D36-4B30-8088-54A9A519043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0EA4B7FE-4860-410C-9D8C-4ABC8AE2F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8350D969-9BB6-4EF0-82C2-7932D694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3F5E764-A377-48A1-AA29-75ABF02D9901}"/>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6" name="Symbol zastępczy stopki 5">
            <a:extLst>
              <a:ext uri="{FF2B5EF4-FFF2-40B4-BE49-F238E27FC236}">
                <a16:creationId xmlns:a16="http://schemas.microsoft.com/office/drawing/2014/main" id="{B4847519-C6D1-4BF8-A8A3-A3CE1DCE9B6A}"/>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3492339A-9B22-4EE0-9E36-20C3646075A2}"/>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39831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B99354-6990-4C64-BBC9-0BE1743A8DE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8106C8B9-15B2-4C11-B24B-77AD3DA53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E90E43AD-EF5F-420B-BF5A-B39AC6964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F5B85B8-DD4D-4919-989A-DBA373C0FF17}"/>
              </a:ext>
            </a:extLst>
          </p:cNvPr>
          <p:cNvSpPr>
            <a:spLocks noGrp="1"/>
          </p:cNvSpPr>
          <p:nvPr>
            <p:ph type="dt" sz="half" idx="10"/>
          </p:nvPr>
        </p:nvSpPr>
        <p:spPr/>
        <p:txBody>
          <a:bodyPr/>
          <a:lstStyle/>
          <a:p>
            <a:fld id="{65EEDF73-465C-49B2-81B7-2746804D0F9B}" type="datetimeFigureOut">
              <a:rPr lang="en-US" smtClean="0"/>
              <a:t>5/22/2026</a:t>
            </a:fld>
            <a:endParaRPr lang="en-US"/>
          </a:p>
        </p:txBody>
      </p:sp>
      <p:sp>
        <p:nvSpPr>
          <p:cNvPr id="6" name="Symbol zastępczy stopki 5">
            <a:extLst>
              <a:ext uri="{FF2B5EF4-FFF2-40B4-BE49-F238E27FC236}">
                <a16:creationId xmlns:a16="http://schemas.microsoft.com/office/drawing/2014/main" id="{F6BD0667-454C-44B3-8801-70BD1977808C}"/>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4F554A5A-70F5-48C7-AB86-7EAE3BE5D04A}"/>
              </a:ext>
            </a:extLst>
          </p:cNvPr>
          <p:cNvSpPr>
            <a:spLocks noGrp="1"/>
          </p:cNvSpPr>
          <p:nvPr>
            <p:ph type="sldNum" sz="quarter" idx="12"/>
          </p:nvPr>
        </p:nvSpPr>
        <p:spPr/>
        <p:txBody>
          <a:bodyPr/>
          <a:lstStyle/>
          <a:p>
            <a:fld id="{F814AAC0-6002-49AF-8274-211F0B2DC30C}" type="slidenum">
              <a:rPr lang="en-US" smtClean="0"/>
              <a:t>‹#›</a:t>
            </a:fld>
            <a:endParaRPr lang="en-US"/>
          </a:p>
        </p:txBody>
      </p:sp>
    </p:spTree>
    <p:extLst>
      <p:ext uri="{BB962C8B-B14F-4D97-AF65-F5344CB8AC3E}">
        <p14:creationId xmlns:p14="http://schemas.microsoft.com/office/powerpoint/2010/main" val="69359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248F2B50-792B-4B84-88F3-EC5C7519E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6D1451FA-00AD-4771-ACE0-C189C6CFD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E2733836-73D2-4F4C-B39C-D866D749E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EDF73-465C-49B2-81B7-2746804D0F9B}" type="datetimeFigureOut">
              <a:rPr lang="en-US" smtClean="0"/>
              <a:t>5/22/2026</a:t>
            </a:fld>
            <a:endParaRPr lang="en-US"/>
          </a:p>
        </p:txBody>
      </p:sp>
      <p:sp>
        <p:nvSpPr>
          <p:cNvPr id="5" name="Symbol zastępczy stopki 4">
            <a:extLst>
              <a:ext uri="{FF2B5EF4-FFF2-40B4-BE49-F238E27FC236}">
                <a16:creationId xmlns:a16="http://schemas.microsoft.com/office/drawing/2014/main" id="{AB8A879D-BBEC-4258-908C-5B8BEC6ED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a:extLst>
              <a:ext uri="{FF2B5EF4-FFF2-40B4-BE49-F238E27FC236}">
                <a16:creationId xmlns:a16="http://schemas.microsoft.com/office/drawing/2014/main" id="{5DD38708-40BD-451A-8B0B-FEB0B19EB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4AAC0-6002-49AF-8274-211F0B2DC30C}" type="slidenum">
              <a:rPr lang="en-US" smtClean="0"/>
              <a:t>‹#›</a:t>
            </a:fld>
            <a:endParaRPr lang="en-US"/>
          </a:p>
        </p:txBody>
      </p:sp>
    </p:spTree>
    <p:extLst>
      <p:ext uri="{BB962C8B-B14F-4D97-AF65-F5344CB8AC3E}">
        <p14:creationId xmlns:p14="http://schemas.microsoft.com/office/powerpoint/2010/main" val="246450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ytuł 1">
            <a:extLst>
              <a:ext uri="{FF2B5EF4-FFF2-40B4-BE49-F238E27FC236}">
                <a16:creationId xmlns:a16="http://schemas.microsoft.com/office/drawing/2014/main" id="{EFC7499E-1D26-485B-83EF-BB470028609E}"/>
              </a:ext>
            </a:extLst>
          </p:cNvPr>
          <p:cNvSpPr>
            <a:spLocks noGrp="1"/>
          </p:cNvSpPr>
          <p:nvPr>
            <p:ph type="ctrTitle"/>
          </p:nvPr>
        </p:nvSpPr>
        <p:spPr>
          <a:xfrm>
            <a:off x="1314824" y="735106"/>
            <a:ext cx="10053763" cy="2928470"/>
          </a:xfrm>
        </p:spPr>
        <p:txBody>
          <a:bodyPr anchor="b">
            <a:normAutofit/>
          </a:bodyPr>
          <a:lstStyle/>
          <a:p>
            <a:pPr algn="l"/>
            <a:r>
              <a:rPr lang="pl-PL" sz="4800" b="1" dirty="0">
                <a:solidFill>
                  <a:srgbClr val="FFFFFF"/>
                </a:solidFill>
                <a:latin typeface="Times New Roman" panose="02020603050405020304" pitchFamily="18" charset="0"/>
                <a:cs typeface="Times New Roman" panose="02020603050405020304" pitchFamily="18" charset="0"/>
              </a:rPr>
              <a:t>Sztuka rozumienia tekstów prawnych według derywacyjnej koncepcji wykładni prawa – od teorii do praktyki interpretacyjnej</a:t>
            </a:r>
            <a:endParaRPr lang="en-US" sz="4800" b="1" dirty="0">
              <a:solidFill>
                <a:srgbClr val="FFFFFF"/>
              </a:solidFill>
              <a:latin typeface="Times New Roman" panose="02020603050405020304" pitchFamily="18" charset="0"/>
              <a:cs typeface="Times New Roman" panose="02020603050405020304" pitchFamily="18" charset="0"/>
            </a:endParaRPr>
          </a:p>
        </p:txBody>
      </p:sp>
      <p:sp>
        <p:nvSpPr>
          <p:cNvPr id="3" name="Podtytuł 2">
            <a:extLst>
              <a:ext uri="{FF2B5EF4-FFF2-40B4-BE49-F238E27FC236}">
                <a16:creationId xmlns:a16="http://schemas.microsoft.com/office/drawing/2014/main" id="{4B163FB9-CABA-424F-ACB5-B7F6D1F82298}"/>
              </a:ext>
            </a:extLst>
          </p:cNvPr>
          <p:cNvSpPr>
            <a:spLocks noGrp="1"/>
          </p:cNvSpPr>
          <p:nvPr>
            <p:ph type="subTitle" idx="1"/>
          </p:nvPr>
        </p:nvSpPr>
        <p:spPr>
          <a:xfrm>
            <a:off x="1350682" y="4870824"/>
            <a:ext cx="10005951" cy="1458258"/>
          </a:xfrm>
        </p:spPr>
        <p:txBody>
          <a:bodyPr anchor="ctr">
            <a:normAutofit/>
          </a:bodyPr>
          <a:lstStyle/>
          <a:p>
            <a:pPr algn="l">
              <a:spcBef>
                <a:spcPts val="600"/>
              </a:spcBef>
            </a:pPr>
            <a:r>
              <a:rPr lang="pl-PL" sz="2000" b="1" dirty="0">
                <a:latin typeface="Times New Roman" panose="02020603050405020304" pitchFamily="18" charset="0"/>
                <a:cs typeface="Times New Roman" panose="02020603050405020304" pitchFamily="18" charset="0"/>
              </a:rPr>
              <a:t>dr Karolina Gmerek</a:t>
            </a:r>
          </a:p>
          <a:p>
            <a:pPr algn="l">
              <a:spcBef>
                <a:spcPts val="600"/>
              </a:spcBef>
            </a:pPr>
            <a:r>
              <a:rPr lang="pl-PL" sz="2000" b="1" dirty="0">
                <a:latin typeface="Times New Roman" panose="02020603050405020304" pitchFamily="18" charset="0"/>
                <a:cs typeface="Times New Roman" panose="02020603050405020304" pitchFamily="18" charset="0"/>
              </a:rPr>
              <a:t>Wydział Prawa i Administracji</a:t>
            </a:r>
          </a:p>
          <a:p>
            <a:pPr algn="l">
              <a:spcBef>
                <a:spcPts val="600"/>
              </a:spcBef>
            </a:pPr>
            <a:r>
              <a:rPr lang="pl-PL" sz="2000" b="1" dirty="0">
                <a:latin typeface="Times New Roman" panose="02020603050405020304" pitchFamily="18" charset="0"/>
                <a:cs typeface="Times New Roman" panose="02020603050405020304" pitchFamily="18" charset="0"/>
              </a:rPr>
              <a:t>Uniwersytetu Szczecińskiego</a:t>
            </a:r>
          </a:p>
          <a:p>
            <a:pPr algn="l">
              <a:spcBef>
                <a:spcPts val="600"/>
              </a:spcBef>
            </a:pPr>
            <a:r>
              <a:rPr lang="pl-PL" sz="2000" b="1" dirty="0">
                <a:latin typeface="Times New Roman" panose="02020603050405020304" pitchFamily="18" charset="0"/>
                <a:cs typeface="Times New Roman" panose="02020603050405020304" pitchFamily="18" charset="0"/>
              </a:rPr>
              <a:t>Zespół Tworzenia i Wykładni Prawa</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5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7286172B-4A3F-45A7-AB3E-7553C01D0673}"/>
              </a:ext>
            </a:extLst>
          </p:cNvPr>
          <p:cNvSpPr>
            <a:spLocks noGrp="1"/>
          </p:cNvSpPr>
          <p:nvPr>
            <p:ph idx="1"/>
          </p:nvPr>
        </p:nvSpPr>
        <p:spPr>
          <a:xfrm>
            <a:off x="1187778" y="2543176"/>
            <a:ext cx="9869864" cy="4036734"/>
          </a:xfrm>
        </p:spPr>
        <p:txBody>
          <a:bodyPr>
            <a:noAutofit/>
          </a:bodyPr>
          <a:lstStyle/>
          <a:p>
            <a:pPr marL="0" indent="0" algn="ctr">
              <a:lnSpc>
                <a:spcPct val="16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2000" b="1" dirty="0">
                <a:latin typeface="Times New Roman" panose="02020603050405020304" pitchFamily="18" charset="0"/>
                <a:cs typeface="Times New Roman" panose="02020603050405020304" pitchFamily="18" charset="0"/>
              </a:rPr>
              <a:t>NORMA PRAWNA MERYTORYCZNA</a:t>
            </a:r>
          </a:p>
          <a:p>
            <a:pPr marL="0" indent="0" algn="ctr">
              <a:lnSpc>
                <a:spcPct val="160000"/>
              </a:lnSpc>
              <a:buNone/>
            </a:pPr>
            <a:r>
              <a:rPr lang="pl-PL" sz="2000" dirty="0">
                <a:latin typeface="Times New Roman" panose="02020603050405020304" pitchFamily="18" charset="0"/>
                <a:cs typeface="Times New Roman" panose="02020603050405020304" pitchFamily="18" charset="0"/>
              </a:rPr>
              <a:t>Wyrażenie </a:t>
            </a:r>
            <a:r>
              <a:rPr lang="pl-PL" sz="2000" b="1" dirty="0">
                <a:latin typeface="Times New Roman" panose="02020603050405020304" pitchFamily="18" charset="0"/>
                <a:cs typeface="Times New Roman" panose="02020603050405020304" pitchFamily="18" charset="0"/>
              </a:rPr>
              <a:t>nakazujące</a:t>
            </a:r>
            <a:r>
              <a:rPr lang="pl-PL" sz="2000" dirty="0">
                <a:latin typeface="Times New Roman" panose="02020603050405020304" pitchFamily="18" charset="0"/>
                <a:cs typeface="Times New Roman" panose="02020603050405020304" pitchFamily="18" charset="0"/>
              </a:rPr>
              <a:t> albo </a:t>
            </a:r>
            <a:r>
              <a:rPr lang="pl-PL" sz="2000" b="1" dirty="0">
                <a:latin typeface="Times New Roman" panose="02020603050405020304" pitchFamily="18" charset="0"/>
                <a:cs typeface="Times New Roman" panose="02020603050405020304" pitchFamily="18" charset="0"/>
              </a:rPr>
              <a:t>zakazujące</a:t>
            </a:r>
            <a:r>
              <a:rPr lang="pl-PL" sz="2000" dirty="0">
                <a:latin typeface="Times New Roman" panose="02020603050405020304" pitchFamily="18" charset="0"/>
                <a:cs typeface="Times New Roman" panose="02020603050405020304" pitchFamily="18" charset="0"/>
              </a:rPr>
              <a:t> określanemu </a:t>
            </a:r>
            <a:r>
              <a:rPr lang="pl-PL" sz="2000" b="1" dirty="0">
                <a:latin typeface="Times New Roman" panose="02020603050405020304" pitchFamily="18" charset="0"/>
                <a:cs typeface="Times New Roman" panose="02020603050405020304" pitchFamily="18" charset="0"/>
              </a:rPr>
              <a:t>adresatowi</a:t>
            </a:r>
            <a:r>
              <a:rPr lang="pl-PL" sz="2000" dirty="0">
                <a:latin typeface="Times New Roman" panose="02020603050405020304" pitchFamily="18" charset="0"/>
                <a:cs typeface="Times New Roman" panose="02020603050405020304" pitchFamily="18" charset="0"/>
              </a:rPr>
              <a:t> w określonych </a:t>
            </a:r>
            <a:r>
              <a:rPr lang="pl-PL" sz="2000" b="1" dirty="0">
                <a:latin typeface="Times New Roman" panose="02020603050405020304" pitchFamily="18" charset="0"/>
                <a:cs typeface="Times New Roman" panose="02020603050405020304" pitchFamily="18" charset="0"/>
              </a:rPr>
              <a:t>okolicznościach</a:t>
            </a:r>
            <a:r>
              <a:rPr lang="pl-PL" sz="2000" dirty="0">
                <a:latin typeface="Times New Roman" panose="02020603050405020304" pitchFamily="18" charset="0"/>
                <a:cs typeface="Times New Roman" panose="02020603050405020304" pitchFamily="18" charset="0"/>
              </a:rPr>
              <a:t> pewne </a:t>
            </a:r>
            <a:r>
              <a:rPr lang="pl-PL" sz="2000" b="1" dirty="0">
                <a:latin typeface="Times New Roman" panose="02020603050405020304" pitchFamily="18" charset="0"/>
                <a:cs typeface="Times New Roman" panose="02020603050405020304" pitchFamily="18" charset="0"/>
              </a:rPr>
              <a:t>zachowanie, </a:t>
            </a:r>
            <a:r>
              <a:rPr lang="pl-PL" sz="2000" dirty="0">
                <a:latin typeface="Times New Roman" panose="02020603050405020304" pitchFamily="18" charset="0"/>
                <a:cs typeface="Times New Roman" panose="02020603050405020304" pitchFamily="18" charset="0"/>
              </a:rPr>
              <a:t>ustanowione przez kompetentny organ państwa</a:t>
            </a:r>
          </a:p>
          <a:p>
            <a:pPr marL="0" indent="0" algn="ctr">
              <a:lnSpc>
                <a:spcPct val="160000"/>
              </a:lnSpc>
              <a:buNone/>
            </a:pPr>
            <a:r>
              <a:rPr lang="pl-PL" sz="3600" b="1" dirty="0">
                <a:latin typeface="Times New Roman" panose="02020603050405020304" pitchFamily="18" charset="0"/>
                <a:cs typeface="Times New Roman" panose="02020603050405020304" pitchFamily="18" charset="0"/>
              </a:rPr>
              <a:t>A O N/Z </a:t>
            </a:r>
            <a:r>
              <a:rPr lang="pl-PL" sz="3600" b="1" dirty="0" err="1">
                <a:latin typeface="Times New Roman" panose="02020603050405020304" pitchFamily="18" charset="0"/>
                <a:cs typeface="Times New Roman" panose="02020603050405020304" pitchFamily="18" charset="0"/>
              </a:rPr>
              <a:t>Z</a:t>
            </a:r>
            <a:r>
              <a:rPr lang="pl-PL" sz="3600" b="1" dirty="0">
                <a:latin typeface="Times New Roman" panose="02020603050405020304" pitchFamily="18" charset="0"/>
                <a:cs typeface="Times New Roman" panose="02020603050405020304" pitchFamily="18" charset="0"/>
              </a:rPr>
              <a:t> </a:t>
            </a:r>
          </a:p>
          <a:p>
            <a:pPr marL="0" indent="0">
              <a:lnSpc>
                <a:spcPct val="160000"/>
              </a:lnSpc>
              <a:buNone/>
            </a:pPr>
            <a:r>
              <a:rPr lang="pl-PL" sz="2400" dirty="0">
                <a:latin typeface="Times New Roman" panose="02020603050405020304" pitchFamily="18" charset="0"/>
                <a:cs typeface="Times New Roman" panose="02020603050405020304" pitchFamily="18" charset="0"/>
              </a:rPr>
              <a:t>elementy syntaktyczne normy</a:t>
            </a:r>
            <a:endParaRPr lang="pl-PL" sz="2000" dirty="0">
              <a:latin typeface="Times New Roman" panose="02020603050405020304" pitchFamily="18" charset="0"/>
              <a:cs typeface="Times New Roman" panose="02020603050405020304" pitchFamily="18" charset="0"/>
            </a:endParaRPr>
          </a:p>
        </p:txBody>
      </p:sp>
      <p:cxnSp>
        <p:nvCxnSpPr>
          <p:cNvPr id="8" name="Łącznik prosty ze strzałką 7">
            <a:extLst>
              <a:ext uri="{FF2B5EF4-FFF2-40B4-BE49-F238E27FC236}">
                <a16:creationId xmlns:a16="http://schemas.microsoft.com/office/drawing/2014/main" id="{D107BCBF-75D0-2791-1B59-B3AD1AFF985F}"/>
              </a:ext>
            </a:extLst>
          </p:cNvPr>
          <p:cNvCxnSpPr/>
          <p:nvPr/>
        </p:nvCxnSpPr>
        <p:spPr>
          <a:xfrm flipV="1">
            <a:off x="2858530" y="5453449"/>
            <a:ext cx="2092411" cy="5107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2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7286172B-4A3F-45A7-AB3E-7553C01D0673}"/>
              </a:ext>
            </a:extLst>
          </p:cNvPr>
          <p:cNvSpPr>
            <a:spLocks noGrp="1"/>
          </p:cNvSpPr>
          <p:nvPr>
            <p:ph idx="1"/>
          </p:nvPr>
        </p:nvSpPr>
        <p:spPr>
          <a:xfrm>
            <a:off x="1047280" y="2085368"/>
            <a:ext cx="10447018" cy="4494542"/>
          </a:xfrm>
        </p:spPr>
        <p:txBody>
          <a:bodyPr>
            <a:noAutofit/>
          </a:bodyPr>
          <a:lstStyle/>
          <a:p>
            <a:pPr marL="0" indent="0" algn="ctr">
              <a:lnSpc>
                <a:spcPct val="160000"/>
              </a:lnSpc>
              <a:buNone/>
            </a:pPr>
            <a:endParaRPr lang="pl-PL" sz="20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2000" b="1" dirty="0">
                <a:latin typeface="Times New Roman" panose="02020603050405020304" pitchFamily="18" charset="0"/>
                <a:cs typeface="Times New Roman" panose="02020603050405020304" pitchFamily="18" charset="0"/>
              </a:rPr>
              <a:t>NORMA KOMPETENCYJNA</a:t>
            </a:r>
          </a:p>
          <a:p>
            <a:pPr marL="0" indent="0" algn="ctr">
              <a:lnSpc>
                <a:spcPct val="160000"/>
              </a:lnSpc>
              <a:buNone/>
            </a:pPr>
            <a:r>
              <a:rPr lang="pl-PL" sz="2000" dirty="0">
                <a:latin typeface="Times New Roman" panose="02020603050405020304" pitchFamily="18" charset="0"/>
                <a:cs typeface="Times New Roman" panose="02020603050405020304" pitchFamily="18" charset="0"/>
              </a:rPr>
              <a:t>Wyrażenie </a:t>
            </a:r>
            <a:r>
              <a:rPr lang="pl-PL" sz="2000" b="1" dirty="0">
                <a:latin typeface="Times New Roman" panose="02020603050405020304" pitchFamily="18" charset="0"/>
                <a:cs typeface="Times New Roman" panose="02020603050405020304" pitchFamily="18" charset="0"/>
              </a:rPr>
              <a:t>upoważniające </a:t>
            </a:r>
            <a:r>
              <a:rPr lang="pl-PL" sz="2000" dirty="0">
                <a:latin typeface="Times New Roman" panose="02020603050405020304" pitchFamily="18" charset="0"/>
                <a:cs typeface="Times New Roman" panose="02020603050405020304" pitchFamily="18" charset="0"/>
              </a:rPr>
              <a:t>określony </a:t>
            </a:r>
            <a:r>
              <a:rPr lang="pl-PL" sz="2000" b="1" dirty="0">
                <a:latin typeface="Times New Roman" panose="02020603050405020304" pitchFamily="18" charset="0"/>
                <a:cs typeface="Times New Roman" panose="02020603050405020304" pitchFamily="18" charset="0"/>
              </a:rPr>
              <a:t>podmiot </a:t>
            </a:r>
            <a:r>
              <a:rPr lang="pl-PL" sz="2000" dirty="0">
                <a:latin typeface="Times New Roman" panose="02020603050405020304" pitchFamily="18" charset="0"/>
                <a:cs typeface="Times New Roman" panose="02020603050405020304" pitchFamily="18" charset="0"/>
              </a:rPr>
              <a:t>do dokonania określonej </a:t>
            </a:r>
            <a:r>
              <a:rPr lang="pl-PL" sz="2000" b="1" dirty="0">
                <a:latin typeface="Times New Roman" panose="02020603050405020304" pitchFamily="18" charset="0"/>
                <a:cs typeface="Times New Roman" panose="02020603050405020304" pitchFamily="18" charset="0"/>
              </a:rPr>
              <a:t>czynności konwencjonalnej</a:t>
            </a:r>
            <a:r>
              <a:rPr lang="pl-PL" sz="2000" dirty="0">
                <a:latin typeface="Times New Roman" panose="02020603050405020304" pitchFamily="18" charset="0"/>
                <a:cs typeface="Times New Roman" panose="02020603050405020304" pitchFamily="18" charset="0"/>
              </a:rPr>
              <a:t> i jednocześnie nakładające na określonego </a:t>
            </a:r>
            <a:r>
              <a:rPr lang="pl-PL" sz="2000" b="1" dirty="0">
                <a:latin typeface="Times New Roman" panose="02020603050405020304" pitchFamily="18" charset="0"/>
                <a:cs typeface="Times New Roman" panose="02020603050405020304" pitchFamily="18" charset="0"/>
              </a:rPr>
              <a:t>adresata</a:t>
            </a:r>
            <a:r>
              <a:rPr lang="pl-PL" sz="20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obowiązek</a:t>
            </a:r>
            <a:r>
              <a:rPr lang="pl-PL" sz="2000" dirty="0">
                <a:latin typeface="Times New Roman" panose="02020603050405020304" pitchFamily="18" charset="0"/>
                <a:cs typeface="Times New Roman" panose="02020603050405020304" pitchFamily="18" charset="0"/>
              </a:rPr>
              <a:t> pewnej </a:t>
            </a:r>
            <a:r>
              <a:rPr lang="pl-PL" sz="2000" b="1" dirty="0">
                <a:latin typeface="Times New Roman" panose="02020603050405020304" pitchFamily="18" charset="0"/>
                <a:cs typeface="Times New Roman" panose="02020603050405020304" pitchFamily="18" charset="0"/>
              </a:rPr>
              <a:t>reakcji</a:t>
            </a:r>
            <a:r>
              <a:rPr lang="pl-PL" sz="2000" dirty="0">
                <a:latin typeface="Times New Roman" panose="02020603050405020304" pitchFamily="18" charset="0"/>
                <a:cs typeface="Times New Roman" panose="02020603050405020304" pitchFamily="18" charset="0"/>
              </a:rPr>
              <a:t> na dokonanie ważnej czynności konwencjonalnej, ustanowione przez kompetentny organ państwa</a:t>
            </a:r>
            <a:endParaRPr lang="pl-PL" sz="20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3600" b="1" dirty="0">
                <a:latin typeface="Times New Roman" panose="02020603050405020304" pitchFamily="18" charset="0"/>
                <a:cs typeface="Times New Roman" panose="02020603050405020304" pitchFamily="18" charset="0"/>
              </a:rPr>
              <a:t>P K A C</a:t>
            </a:r>
          </a:p>
          <a:p>
            <a:pPr marL="0" indent="0">
              <a:lnSpc>
                <a:spcPct val="100000"/>
              </a:lnSpc>
              <a:buNone/>
            </a:pPr>
            <a:endParaRPr lang="pl-PL" sz="2400" dirty="0">
              <a:latin typeface="Times New Roman" panose="02020603050405020304" pitchFamily="18" charset="0"/>
              <a:cs typeface="Times New Roman" panose="02020603050405020304" pitchFamily="18" charset="0"/>
            </a:endParaRPr>
          </a:p>
          <a:p>
            <a:pPr marL="0" indent="0" algn="ctr">
              <a:lnSpc>
                <a:spcPct val="160000"/>
              </a:lnSpc>
              <a:buNone/>
            </a:pPr>
            <a:endParaRPr lang="pl-PL"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33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700602-E6F5-1234-68EC-021CBA3F354B}"/>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673B0708-A2DB-2D52-1C10-A2FDD28B0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7F64AA4E-5C8C-4A8F-6969-CD40978DB6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EA74CC89-6605-B6E7-C209-8007CCD9BF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BC8564B8-CC1C-780C-A6BF-E5B3753E62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1BE374D7-0F03-1185-F3E7-FD11D8A75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0AE199B8-C317-9194-E3E1-23F8D8C382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26EC47-9CD9-1884-2FE6-07A3B9E782A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137E92A0-FD70-684B-025A-A76CED196FA2}"/>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9BA9D25A-A23F-24D0-3625-A60B7DD70328}"/>
              </a:ext>
            </a:extLst>
          </p:cNvPr>
          <p:cNvSpPr>
            <a:spLocks noGrp="1"/>
          </p:cNvSpPr>
          <p:nvPr>
            <p:ph idx="1"/>
          </p:nvPr>
        </p:nvSpPr>
        <p:spPr>
          <a:xfrm>
            <a:off x="1047280" y="2379881"/>
            <a:ext cx="10447018" cy="4494542"/>
          </a:xfrm>
        </p:spPr>
        <p:txBody>
          <a:bodyPr>
            <a:noAutofit/>
          </a:bodyPr>
          <a:lstStyle/>
          <a:p>
            <a:pPr marL="0" indent="0" algn="ctr">
              <a:lnSpc>
                <a:spcPct val="160000"/>
              </a:lnSpc>
              <a:buNone/>
            </a:pPr>
            <a:endParaRPr lang="pl-PL" sz="20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2000" b="1" dirty="0">
                <a:latin typeface="Times New Roman" panose="02020603050405020304" pitchFamily="18" charset="0"/>
                <a:cs typeface="Times New Roman" panose="02020603050405020304" pitchFamily="18" charset="0"/>
              </a:rPr>
              <a:t>REGUŁA KONSTYTUTYWNA PRAWNEJ CZYNNOŚCI KONWENCJONALNEJ</a:t>
            </a:r>
          </a:p>
          <a:p>
            <a:pPr marL="0" indent="0">
              <a:lnSpc>
                <a:spcPct val="100000"/>
              </a:lnSpc>
              <a:buNone/>
            </a:pPr>
            <a:endParaRPr lang="pl-PL" sz="2400" dirty="0">
              <a:latin typeface="Times New Roman" panose="02020603050405020304" pitchFamily="18" charset="0"/>
              <a:cs typeface="Times New Roman" panose="02020603050405020304" pitchFamily="18" charset="0"/>
            </a:endParaRPr>
          </a:p>
          <a:p>
            <a:pPr marL="0" indent="0" algn="ctr">
              <a:lnSpc>
                <a:spcPct val="160000"/>
              </a:lnSpc>
              <a:buNone/>
            </a:pPr>
            <a:r>
              <a:rPr lang="pl-PL" b="1" dirty="0">
                <a:latin typeface="Times New Roman" panose="02020603050405020304" pitchFamily="18" charset="0"/>
                <a:cs typeface="Times New Roman" panose="02020603050405020304" pitchFamily="18" charset="0"/>
              </a:rPr>
              <a:t>S stanowi </a:t>
            </a:r>
            <a:r>
              <a:rPr lang="pl-PL" b="1" dirty="0" err="1">
                <a:latin typeface="Times New Roman" panose="02020603050405020304" pitchFamily="18" charset="0"/>
                <a:cs typeface="Times New Roman" panose="02020603050405020304" pitchFamily="18" charset="0"/>
              </a:rPr>
              <a:t>Ck</a:t>
            </a:r>
            <a:r>
              <a:rPr lang="pl-PL" b="1" dirty="0">
                <a:latin typeface="Times New Roman" panose="02020603050405020304" pitchFamily="18" charset="0"/>
                <a:cs typeface="Times New Roman" panose="02020603050405020304" pitchFamily="18" charset="0"/>
              </a:rPr>
              <a:t> pod warunkiem, że: W1 , W2 , … W</a:t>
            </a:r>
            <a:r>
              <a:rPr lang="pl-PL" sz="1800" b="1" dirty="0">
                <a:latin typeface="Times New Roman" panose="02020603050405020304" pitchFamily="18" charset="0"/>
                <a:cs typeface="Times New Roman" panose="02020603050405020304" pitchFamily="18" charset="0"/>
              </a:rPr>
              <a:t>N </a:t>
            </a:r>
            <a:endParaRPr lang="pl-PL"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33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7286172B-4A3F-45A7-AB3E-7553C01D0673}"/>
              </a:ext>
            </a:extLst>
          </p:cNvPr>
          <p:cNvSpPr>
            <a:spLocks noGrp="1"/>
          </p:cNvSpPr>
          <p:nvPr>
            <p:ph idx="1"/>
          </p:nvPr>
        </p:nvSpPr>
        <p:spPr>
          <a:xfrm>
            <a:off x="1187778" y="2378076"/>
            <a:ext cx="10166022" cy="4201834"/>
          </a:xfrm>
        </p:spPr>
        <p:txBody>
          <a:bodyPr>
            <a:noAutofit/>
          </a:bodyPr>
          <a:lstStyle/>
          <a:p>
            <a:pPr marL="0" indent="0" algn="ctr">
              <a:lnSpc>
                <a:spcPct val="160000"/>
              </a:lnSpc>
              <a:buNone/>
            </a:pPr>
            <a:r>
              <a:rPr lang="pl-PL" sz="1800" b="1" dirty="0">
                <a:latin typeface="Times New Roman" panose="02020603050405020304" pitchFamily="18" charset="0"/>
                <a:cs typeface="Times New Roman" panose="02020603050405020304" pitchFamily="18" charset="0"/>
              </a:rPr>
              <a:t>Sposoby kodowania norm prawnych w przepisach prawnych</a:t>
            </a:r>
          </a:p>
          <a:p>
            <a:pPr marL="0" indent="0" algn="ctr">
              <a:lnSpc>
                <a:spcPct val="160000"/>
              </a:lnSpc>
              <a:buNone/>
            </a:pPr>
            <a:endParaRPr lang="pl-PL" sz="1800" b="1" dirty="0">
              <a:latin typeface="Times New Roman" panose="02020603050405020304" pitchFamily="18" charset="0"/>
              <a:cs typeface="Times New Roman" panose="02020603050405020304" pitchFamily="18" charset="0"/>
            </a:endParaRPr>
          </a:p>
          <a:p>
            <a:pPr marL="342900" indent="-342900" algn="just">
              <a:lnSpc>
                <a:spcPct val="160000"/>
              </a:lnSpc>
              <a:buAutoNum type="arabicPeriod"/>
            </a:pPr>
            <a:r>
              <a:rPr lang="pl-PL" sz="1800" b="1" dirty="0">
                <a:latin typeface="Times New Roman" panose="02020603050405020304" pitchFamily="18" charset="0"/>
                <a:cs typeface="Times New Roman" panose="02020603050405020304" pitchFamily="18" charset="0"/>
              </a:rPr>
              <a:t>Wszystkie elementy syntaktyczne normy wyrażone w jednym przepisie</a:t>
            </a:r>
          </a:p>
          <a:p>
            <a:pPr marL="0" indent="0" algn="just">
              <a:lnSpc>
                <a:spcPct val="160000"/>
              </a:lnSpc>
              <a:buNone/>
            </a:pPr>
            <a:endParaRPr lang="pl-PL" sz="1800" b="1" dirty="0">
              <a:latin typeface="Times New Roman" panose="02020603050405020304" pitchFamily="18" charset="0"/>
              <a:cs typeface="Times New Roman" panose="02020603050405020304" pitchFamily="18" charset="0"/>
            </a:endParaRPr>
          </a:p>
          <a:p>
            <a:pPr marL="0" indent="0" algn="just">
              <a:lnSpc>
                <a:spcPct val="160000"/>
              </a:lnSpc>
              <a:buNone/>
            </a:pPr>
            <a:r>
              <a:rPr lang="pl-PL" sz="1800" dirty="0">
                <a:latin typeface="Times New Roman" panose="02020603050405020304" pitchFamily="18" charset="0"/>
                <a:cs typeface="Times New Roman" panose="02020603050405020304" pitchFamily="18" charset="0"/>
              </a:rPr>
              <a:t>  „</a:t>
            </a:r>
            <a:r>
              <a:rPr lang="pl-PL" sz="1800" b="1" dirty="0">
                <a:latin typeface="Times New Roman" panose="02020603050405020304" pitchFamily="18" charset="0"/>
                <a:cs typeface="Times New Roman" panose="02020603050405020304" pitchFamily="18" charset="0"/>
              </a:rPr>
              <a:t>Art. 21. </a:t>
            </a:r>
            <a:r>
              <a:rPr lang="pl-PL" sz="1800" dirty="0">
                <a:latin typeface="Times New Roman" panose="02020603050405020304" pitchFamily="18" charset="0"/>
                <a:cs typeface="Times New Roman" panose="02020603050405020304" pitchFamily="18" charset="0"/>
              </a:rPr>
              <a:t>1. Kierownik urzędu stanu cywilnego przed rejestracją zdarzenia sprawdza, czy nie zostało ono uprzednio zarejestrowane w formie aktu stanu cywilnego w rejestrze stanu cywilnego”                                     </a:t>
            </a:r>
          </a:p>
        </p:txBody>
      </p:sp>
    </p:spTree>
    <p:extLst>
      <p:ext uri="{BB962C8B-B14F-4D97-AF65-F5344CB8AC3E}">
        <p14:creationId xmlns:p14="http://schemas.microsoft.com/office/powerpoint/2010/main" val="203026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7286172B-4A3F-45A7-AB3E-7553C01D0673}"/>
              </a:ext>
            </a:extLst>
          </p:cNvPr>
          <p:cNvSpPr>
            <a:spLocks noGrp="1"/>
          </p:cNvSpPr>
          <p:nvPr>
            <p:ph idx="1"/>
          </p:nvPr>
        </p:nvSpPr>
        <p:spPr>
          <a:xfrm>
            <a:off x="1187778" y="2378076"/>
            <a:ext cx="10166022" cy="4201834"/>
          </a:xfrm>
        </p:spPr>
        <p:txBody>
          <a:bodyPr>
            <a:noAutofit/>
          </a:bodyPr>
          <a:lstStyle/>
          <a:p>
            <a:pPr marL="0" indent="0" algn="ctr">
              <a:lnSpc>
                <a:spcPct val="160000"/>
              </a:lnSpc>
              <a:buNone/>
            </a:pPr>
            <a:r>
              <a:rPr lang="pl-PL" sz="1800" b="1" dirty="0">
                <a:latin typeface="Times New Roman" panose="02020603050405020304" pitchFamily="18" charset="0"/>
                <a:cs typeface="Times New Roman" panose="02020603050405020304" pitchFamily="18" charset="0"/>
              </a:rPr>
              <a:t>Sposoby kodowania norm prawnych w przepisach prawnych</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2. Rozczłonkowanie syntaktyczne norm prawnych w przepisach prawnych</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                         N1                     P1</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                                                   P2</a:t>
            </a:r>
          </a:p>
          <a:p>
            <a:pPr marL="0" indent="0" algn="just">
              <a:lnSpc>
                <a:spcPct val="160000"/>
              </a:lnSpc>
              <a:buNone/>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 Pracownicy akademiccy zatrudnieni na Wydziale Prawa i Administracji US mają obowiązek prowadzić dyżury dydaktyczne”</a:t>
            </a:r>
            <a:endParaRPr lang="pl-PL" sz="1800" b="1" dirty="0">
              <a:latin typeface="Times New Roman" panose="02020603050405020304" pitchFamily="18" charset="0"/>
              <a:cs typeface="Times New Roman" panose="02020603050405020304" pitchFamily="18" charset="0"/>
            </a:endParaRPr>
          </a:p>
        </p:txBody>
      </p:sp>
      <p:cxnSp>
        <p:nvCxnSpPr>
          <p:cNvPr id="5" name="Łącznik prosty ze strzałką 4">
            <a:extLst>
              <a:ext uri="{FF2B5EF4-FFF2-40B4-BE49-F238E27FC236}">
                <a16:creationId xmlns:a16="http://schemas.microsoft.com/office/drawing/2014/main" id="{7DB95E82-3DF8-4DBC-9184-1C9801B68639}"/>
              </a:ext>
            </a:extLst>
          </p:cNvPr>
          <p:cNvCxnSpPr/>
          <p:nvPr/>
        </p:nvCxnSpPr>
        <p:spPr>
          <a:xfrm>
            <a:off x="3044858" y="3808429"/>
            <a:ext cx="10935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Łącznik prosty ze strzałką 7">
            <a:extLst>
              <a:ext uri="{FF2B5EF4-FFF2-40B4-BE49-F238E27FC236}">
                <a16:creationId xmlns:a16="http://schemas.microsoft.com/office/drawing/2014/main" id="{468F94E8-8F51-4E0E-998D-67BF765E1C6E}"/>
              </a:ext>
            </a:extLst>
          </p:cNvPr>
          <p:cNvCxnSpPr/>
          <p:nvPr/>
        </p:nvCxnSpPr>
        <p:spPr>
          <a:xfrm>
            <a:off x="2884602" y="3959258"/>
            <a:ext cx="1253765" cy="42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67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7286172B-4A3F-45A7-AB3E-7553C01D0673}"/>
              </a:ext>
            </a:extLst>
          </p:cNvPr>
          <p:cNvSpPr>
            <a:spLocks noGrp="1"/>
          </p:cNvSpPr>
          <p:nvPr>
            <p:ph idx="1"/>
          </p:nvPr>
        </p:nvSpPr>
        <p:spPr>
          <a:xfrm>
            <a:off x="1221487" y="2209457"/>
            <a:ext cx="10166022" cy="4201834"/>
          </a:xfrm>
        </p:spPr>
        <p:txBody>
          <a:bodyPr>
            <a:noAutofit/>
          </a:bodyPr>
          <a:lstStyle/>
          <a:p>
            <a:pPr marL="0" indent="0" algn="ctr">
              <a:lnSpc>
                <a:spcPct val="160000"/>
              </a:lnSpc>
              <a:buNone/>
            </a:pPr>
            <a:r>
              <a:rPr lang="pl-PL" sz="1800" b="1" dirty="0">
                <a:latin typeface="Times New Roman" panose="02020603050405020304" pitchFamily="18" charset="0"/>
                <a:cs typeface="Times New Roman" panose="02020603050405020304" pitchFamily="18" charset="0"/>
              </a:rPr>
              <a:t>Sposoby kodowania norm prawnych w przepisach prawnych</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3. Kondensacja norm prawnych w przepisach prawnych</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                         P1                     N1</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                                                   N2</a:t>
            </a:r>
          </a:p>
          <a:p>
            <a:pPr marL="0" indent="0" algn="just">
              <a:lnSpc>
                <a:spcPct val="107000"/>
              </a:lnSpc>
              <a:spcAft>
                <a:spcPts val="800"/>
              </a:spcAft>
              <a:buNone/>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„8. Minister właściwy do spraw rolnictwa określi, w drodze rozporządzenia, minimalne warunki utrzymywania gatunków zwierząt gospodarskich innych niż wymienione w ust. 7, mając na względzie zapewnienie tym zwierzętom właściwych warunków bytowania”</a:t>
            </a:r>
          </a:p>
          <a:p>
            <a:pPr marL="0" indent="0" algn="just">
              <a:lnSpc>
                <a:spcPct val="115000"/>
              </a:lnSpc>
              <a:spcAft>
                <a:spcPts val="600"/>
              </a:spcAft>
              <a:buNone/>
            </a:pP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rPr>
              <a:t>Art. 207</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 § 1. Kto znęca się fizycznie lub psychicznie nad osobą najbliższą lub nad inną osobą pozostającą w stałym lub przemijającym stosunku zależności od sprawcy, podlega karze pozbawienia wolności od 3 miesięcy do lat 5.</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60000"/>
              </a:lnSpc>
              <a:buNone/>
            </a:pPr>
            <a:endParaRPr lang="pl-PL" sz="1800" b="1" dirty="0">
              <a:latin typeface="Times New Roman" panose="02020603050405020304" pitchFamily="18" charset="0"/>
              <a:cs typeface="Times New Roman" panose="02020603050405020304" pitchFamily="18" charset="0"/>
            </a:endParaRPr>
          </a:p>
        </p:txBody>
      </p:sp>
      <p:cxnSp>
        <p:nvCxnSpPr>
          <p:cNvPr id="5" name="Łącznik prosty ze strzałką 4">
            <a:extLst>
              <a:ext uri="{FF2B5EF4-FFF2-40B4-BE49-F238E27FC236}">
                <a16:creationId xmlns:a16="http://schemas.microsoft.com/office/drawing/2014/main" id="{7DB95E82-3DF8-4DBC-9184-1C9801B68639}"/>
              </a:ext>
            </a:extLst>
          </p:cNvPr>
          <p:cNvCxnSpPr/>
          <p:nvPr/>
        </p:nvCxnSpPr>
        <p:spPr>
          <a:xfrm>
            <a:off x="3044858" y="3669884"/>
            <a:ext cx="10935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Łącznik prosty ze strzałką 7">
            <a:extLst>
              <a:ext uri="{FF2B5EF4-FFF2-40B4-BE49-F238E27FC236}">
                <a16:creationId xmlns:a16="http://schemas.microsoft.com/office/drawing/2014/main" id="{468F94E8-8F51-4E0E-998D-67BF765E1C6E}"/>
              </a:ext>
            </a:extLst>
          </p:cNvPr>
          <p:cNvCxnSpPr/>
          <p:nvPr/>
        </p:nvCxnSpPr>
        <p:spPr>
          <a:xfrm>
            <a:off x="2884602" y="3793003"/>
            <a:ext cx="1253765" cy="42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32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Założenie o normatywności tekstów prawnych</a:t>
            </a: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7286172B-4A3F-45A7-AB3E-7553C01D0673}"/>
              </a:ext>
            </a:extLst>
          </p:cNvPr>
          <p:cNvSpPr>
            <a:spLocks noGrp="1"/>
          </p:cNvSpPr>
          <p:nvPr>
            <p:ph idx="1"/>
          </p:nvPr>
        </p:nvSpPr>
        <p:spPr>
          <a:xfrm>
            <a:off x="1187778" y="2378076"/>
            <a:ext cx="10166022" cy="4201834"/>
          </a:xfrm>
        </p:spPr>
        <p:txBody>
          <a:bodyPr>
            <a:noAutofit/>
          </a:bodyPr>
          <a:lstStyle/>
          <a:p>
            <a:pPr marL="0" indent="0" algn="ctr">
              <a:lnSpc>
                <a:spcPct val="160000"/>
              </a:lnSpc>
              <a:buNone/>
            </a:pPr>
            <a:r>
              <a:rPr lang="pl-PL" sz="1800" b="1" dirty="0">
                <a:latin typeface="Times New Roman" panose="02020603050405020304" pitchFamily="18" charset="0"/>
                <a:cs typeface="Times New Roman" panose="02020603050405020304" pitchFamily="18" charset="0"/>
              </a:rPr>
              <a:t>Sposoby kodowania norm prawnych w przepisach prawnych</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4. Rozczłonkowanie treściowe norm prawnych w przepisach prawnych</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                         PRZEPIS CENTRALNY                     PRZEPIS(Y) MODYFIKUJĄCY(E)                </a:t>
            </a:r>
          </a:p>
          <a:p>
            <a:pPr marL="0" indent="0" algn="just">
              <a:lnSpc>
                <a:spcPct val="160000"/>
              </a:lnSpc>
              <a:buNone/>
            </a:pPr>
            <a:r>
              <a:rPr lang="pl-PL" sz="1800" b="1" dirty="0">
                <a:latin typeface="Times New Roman" panose="02020603050405020304" pitchFamily="18" charset="0"/>
                <a:cs typeface="Times New Roman" panose="02020603050405020304" pitchFamily="18" charset="0"/>
              </a:rPr>
              <a:t>                                                  </a:t>
            </a:r>
          </a:p>
          <a:p>
            <a:pPr marL="0" indent="0" algn="just">
              <a:lnSpc>
                <a:spcPct val="107000"/>
              </a:lnSpc>
              <a:spcBef>
                <a:spcPts val="0"/>
              </a:spcBef>
              <a:buNone/>
            </a:pPr>
            <a:r>
              <a:rPr lang="pl-PL" sz="1800" dirty="0">
                <a:latin typeface="Times New Roman" panose="02020603050405020304" pitchFamily="18" charset="0"/>
                <a:cs typeface="Times New Roman" panose="02020603050405020304" pitchFamily="18" charset="0"/>
              </a:rPr>
              <a:t>     „</a:t>
            </a:r>
            <a:r>
              <a:rPr lang="pl-PL" sz="1800" b="1" dirty="0">
                <a:latin typeface="Times New Roman" panose="02020603050405020304" pitchFamily="18" charset="0"/>
                <a:cs typeface="Times New Roman" panose="02020603050405020304" pitchFamily="18" charset="0"/>
              </a:rPr>
              <a:t>Art. 40. </a:t>
            </a:r>
            <a:r>
              <a:rPr lang="pl-PL" sz="1800" dirty="0">
                <a:latin typeface="Times New Roman" panose="02020603050405020304" pitchFamily="18" charset="0"/>
                <a:cs typeface="Times New Roman" panose="02020603050405020304" pitchFamily="18" charset="0"/>
              </a:rPr>
              <a:t>1. Kierujący motocyklem, czterokołowcem lub motorowerem oraz osoba przewożona takimi pojazdami są obowiązani używać w czasie jazdy kasków ochronnych odpowiadających właściwym warunkom technicznym. </a:t>
            </a:r>
          </a:p>
          <a:p>
            <a:pPr marL="0" indent="0" algn="just">
              <a:lnSpc>
                <a:spcPct val="107000"/>
              </a:lnSpc>
              <a:spcBef>
                <a:spcPts val="0"/>
              </a:spcBef>
              <a:buNone/>
            </a:pPr>
            <a:r>
              <a:rPr lang="pl-PL" sz="1800" dirty="0">
                <a:latin typeface="Times New Roman" panose="02020603050405020304" pitchFamily="18" charset="0"/>
                <a:cs typeface="Times New Roman" panose="02020603050405020304" pitchFamily="18" charset="0"/>
              </a:rPr>
              <a:t>      2. Przepisu ust. 1 nie stosuje się do motocykli fabrycznie wyposażonych w pasy bezpieczeństwa. </a:t>
            </a:r>
          </a:p>
          <a:p>
            <a:pPr marL="0" indent="0" algn="just">
              <a:lnSpc>
                <a:spcPct val="107000"/>
              </a:lnSpc>
              <a:spcBef>
                <a:spcPts val="0"/>
              </a:spcBef>
              <a:buNone/>
            </a:pPr>
            <a:r>
              <a:rPr lang="pl-PL" sz="1800" dirty="0">
                <a:latin typeface="Times New Roman" panose="02020603050405020304" pitchFamily="18" charset="0"/>
                <a:cs typeface="Times New Roman" panose="02020603050405020304" pitchFamily="18" charset="0"/>
              </a:rPr>
              <a:t>      3. Przepisu ust. 1 nie stosuje się do czterokołowców fabrycznie wyposażonych w nadwozie zamknięte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i pasy bezpieczeństwa.”</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6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90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77F3FC-CAD9-AA45-A6D3-96347B1D6CC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68AC397B-1472-3155-B537-31EDEA438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6F5A454C-6D8E-08F6-CC10-9D96CE9BAD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CAB86482-4750-3109-3C9D-112FC68C1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C2E168D3-75CD-7F62-56CC-48E477DACF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CE806DC1-14CB-DC8C-6C50-A66EC58A05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8AD94F81-5516-0921-5703-0B44E45C56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B9DEC8FE-5904-94B5-BAC4-48E43774A1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02411336-BA80-999C-36EC-E84161016D7B}"/>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Derywacyjna koncepcja wykładni prawa </a:t>
            </a:r>
            <a:br>
              <a:rPr lang="pl-PL" sz="3600" b="1" dirty="0">
                <a:solidFill>
                  <a:srgbClr val="FFFFFF"/>
                </a:solidFill>
                <a:latin typeface="Times New Roman" panose="02020603050405020304" pitchFamily="18" charset="0"/>
                <a:cs typeface="Times New Roman" panose="02020603050405020304" pitchFamily="18" charset="0"/>
              </a:rPr>
            </a:br>
            <a:r>
              <a:rPr lang="pl-PL" sz="3600" b="1" dirty="0">
                <a:solidFill>
                  <a:srgbClr val="FFFFFF"/>
                </a:solidFill>
                <a:latin typeface="Times New Roman" panose="02020603050405020304" pitchFamily="18" charset="0"/>
                <a:cs typeface="Times New Roman" panose="02020603050405020304" pitchFamily="18" charset="0"/>
              </a:rPr>
              <a:t>– podstawowe założenia</a:t>
            </a:r>
            <a:endParaRPr lang="en-US" sz="3600" b="1" dirty="0">
              <a:solidFill>
                <a:srgbClr val="FFFFFF"/>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77514D0-6A9D-2F71-6036-1D84166D66E2}"/>
              </a:ext>
            </a:extLst>
          </p:cNvPr>
          <p:cNvSpPr>
            <a:spLocks noGrp="1"/>
          </p:cNvSpPr>
          <p:nvPr>
            <p:ph idx="1"/>
          </p:nvPr>
        </p:nvSpPr>
        <p:spPr>
          <a:xfrm>
            <a:off x="1119322" y="2640620"/>
            <a:ext cx="10103778" cy="3939289"/>
          </a:xfrm>
        </p:spPr>
        <p:txBody>
          <a:bodyPr>
            <a:noAutofit/>
          </a:bodyPr>
          <a:lstStyle/>
          <a:p>
            <a:pPr marL="0" indent="0" algn="ctr">
              <a:lnSpc>
                <a:spcPct val="160000"/>
              </a:lnSpc>
              <a:buNone/>
            </a:pPr>
            <a:r>
              <a:rPr lang="pl-PL" sz="2400" dirty="0">
                <a:latin typeface="Times New Roman" panose="02020603050405020304" pitchFamily="18" charset="0"/>
                <a:cs typeface="Times New Roman" panose="02020603050405020304" pitchFamily="18" charset="0"/>
              </a:rPr>
              <a:t>Rozróżnienie </a:t>
            </a:r>
            <a:r>
              <a:rPr lang="pl-PL" sz="2400" b="1" dirty="0">
                <a:latin typeface="Times New Roman" panose="02020603050405020304" pitchFamily="18" charset="0"/>
                <a:cs typeface="Times New Roman" panose="02020603050405020304" pitchFamily="18" charset="0"/>
              </a:rPr>
              <a:t>momentu interpretacji </a:t>
            </a:r>
            <a:r>
              <a:rPr lang="pl-PL" sz="2400" dirty="0">
                <a:latin typeface="Times New Roman" panose="02020603050405020304" pitchFamily="18" charset="0"/>
                <a:cs typeface="Times New Roman" panose="02020603050405020304" pitchFamily="18" charset="0"/>
              </a:rPr>
              <a:t>od </a:t>
            </a:r>
            <a:r>
              <a:rPr lang="pl-PL" sz="2400" b="1" dirty="0">
                <a:latin typeface="Times New Roman" panose="02020603050405020304" pitchFamily="18" charset="0"/>
                <a:cs typeface="Times New Roman" panose="02020603050405020304" pitchFamily="18" charset="0"/>
              </a:rPr>
              <a:t>momentu interpretacyjnego</a:t>
            </a:r>
          </a:p>
          <a:p>
            <a:pPr marL="0" indent="0" algn="ctr">
              <a:lnSpc>
                <a:spcPct val="160000"/>
              </a:lnSpc>
              <a:buNone/>
            </a:pPr>
            <a:endParaRPr lang="pl-PL" sz="2400" b="1" dirty="0">
              <a:latin typeface="Times New Roman" panose="02020603050405020304" pitchFamily="18" charset="0"/>
              <a:cs typeface="Times New Roman" panose="02020603050405020304" pitchFamily="18" charset="0"/>
            </a:endParaRPr>
          </a:p>
          <a:p>
            <a:pPr marL="0" indent="0">
              <a:lnSpc>
                <a:spcPct val="160000"/>
              </a:lnSpc>
              <a:buNone/>
            </a:pPr>
            <a:r>
              <a:rPr lang="pl-PL" sz="1800" b="1" dirty="0">
                <a:latin typeface="Times New Roman" panose="02020603050405020304" pitchFamily="18" charset="0"/>
                <a:cs typeface="Times New Roman" panose="02020603050405020304" pitchFamily="18" charset="0"/>
              </a:rPr>
              <a:t>                  MOMENT INTERPRETACJI – </a:t>
            </a:r>
            <a:r>
              <a:rPr lang="pl-PL" sz="1800" dirty="0">
                <a:latin typeface="Times New Roman" panose="02020603050405020304" pitchFamily="18" charset="0"/>
                <a:cs typeface="Times New Roman" panose="02020603050405020304" pitchFamily="18" charset="0"/>
              </a:rPr>
              <a:t>moment, </a:t>
            </a:r>
            <a:r>
              <a:rPr lang="pl-PL" sz="1800" b="1" dirty="0">
                <a:latin typeface="Times New Roman" panose="02020603050405020304" pitchFamily="18" charset="0"/>
                <a:cs typeface="Times New Roman" panose="02020603050405020304" pitchFamily="18" charset="0"/>
              </a:rPr>
              <a:t>w którym </a:t>
            </a:r>
            <a:r>
              <a:rPr lang="pl-PL" sz="1800" dirty="0">
                <a:latin typeface="Times New Roman" panose="02020603050405020304" pitchFamily="18" charset="0"/>
                <a:cs typeface="Times New Roman" panose="02020603050405020304" pitchFamily="18" charset="0"/>
              </a:rPr>
              <a:t>dokonuje się interpretacji</a:t>
            </a:r>
          </a:p>
          <a:p>
            <a:pPr marL="0" indent="0">
              <a:lnSpc>
                <a:spcPct val="160000"/>
              </a:lnSpc>
              <a:buNone/>
            </a:pPr>
            <a:r>
              <a:rPr lang="pl-PL" sz="1800" b="1" dirty="0">
                <a:latin typeface="Times New Roman" panose="02020603050405020304" pitchFamily="18" charset="0"/>
                <a:cs typeface="Times New Roman" panose="02020603050405020304" pitchFamily="18" charset="0"/>
              </a:rPr>
              <a:t>		MOMENT INTERPRETACYJNY – </a:t>
            </a:r>
            <a:r>
              <a:rPr lang="pl-PL" sz="1800" dirty="0">
                <a:latin typeface="Times New Roman" panose="02020603050405020304" pitchFamily="18" charset="0"/>
                <a:cs typeface="Times New Roman" panose="02020603050405020304" pitchFamily="18" charset="0"/>
              </a:rPr>
              <a:t>moment, </a:t>
            </a:r>
            <a:r>
              <a:rPr lang="pl-PL" sz="1800" b="1" dirty="0">
                <a:latin typeface="Times New Roman" panose="02020603050405020304" pitchFamily="18" charset="0"/>
                <a:cs typeface="Times New Roman" panose="02020603050405020304" pitchFamily="18" charset="0"/>
              </a:rPr>
              <a:t>na który </a:t>
            </a:r>
            <a:r>
              <a:rPr lang="pl-PL" sz="1800" dirty="0">
                <a:latin typeface="Times New Roman" panose="02020603050405020304" pitchFamily="18" charset="0"/>
                <a:cs typeface="Times New Roman" panose="02020603050405020304" pitchFamily="18" charset="0"/>
              </a:rPr>
              <a:t>dokonuje się interpretacji</a:t>
            </a:r>
          </a:p>
          <a:p>
            <a:pPr marL="0" indent="0">
              <a:lnSpc>
                <a:spcPct val="160000"/>
              </a:lnSpc>
              <a:buNone/>
            </a:pPr>
            <a:endParaRPr lang="pl-PL" sz="1800" dirty="0">
              <a:latin typeface="Times New Roman" panose="02020603050405020304" pitchFamily="18" charset="0"/>
              <a:cs typeface="Times New Roman" panose="02020603050405020304" pitchFamily="18" charset="0"/>
            </a:endParaRPr>
          </a:p>
          <a:p>
            <a:pPr marL="0" indent="0" algn="ctr">
              <a:lnSpc>
                <a:spcPct val="160000"/>
              </a:lnSpc>
              <a:buNone/>
            </a:pPr>
            <a:r>
              <a:rPr lang="pl-PL" sz="1800" dirty="0">
                <a:latin typeface="Times New Roman" panose="02020603050405020304" pitchFamily="18" charset="0"/>
                <a:cs typeface="Times New Roman" panose="02020603050405020304" pitchFamily="18" charset="0"/>
              </a:rPr>
              <a:t>Derywacyjna koncepcja wykładni prawa jest wykładnią </a:t>
            </a:r>
            <a:r>
              <a:rPr lang="pl-PL" sz="1800" b="1" dirty="0">
                <a:latin typeface="Times New Roman" panose="02020603050405020304" pitchFamily="18" charset="0"/>
                <a:cs typeface="Times New Roman" panose="02020603050405020304" pitchFamily="18" charset="0"/>
              </a:rPr>
              <a:t>dynamiczną</a:t>
            </a:r>
          </a:p>
        </p:txBody>
      </p:sp>
      <p:sp>
        <p:nvSpPr>
          <p:cNvPr id="5" name="Strzałka: w prawo 4">
            <a:extLst>
              <a:ext uri="{FF2B5EF4-FFF2-40B4-BE49-F238E27FC236}">
                <a16:creationId xmlns:a16="http://schemas.microsoft.com/office/drawing/2014/main" id="{C1B1EA2F-0FAF-71E5-640C-0D259E1E93DA}"/>
              </a:ext>
            </a:extLst>
          </p:cNvPr>
          <p:cNvSpPr/>
          <p:nvPr/>
        </p:nvSpPr>
        <p:spPr>
          <a:xfrm>
            <a:off x="1761146" y="4263211"/>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a:extLst>
              <a:ext uri="{FF2B5EF4-FFF2-40B4-BE49-F238E27FC236}">
                <a16:creationId xmlns:a16="http://schemas.microsoft.com/office/drawing/2014/main" id="{944A81B1-AC96-8A9C-E12D-A2D4DCA3CA85}"/>
              </a:ext>
            </a:extLst>
          </p:cNvPr>
          <p:cNvSpPr/>
          <p:nvPr/>
        </p:nvSpPr>
        <p:spPr>
          <a:xfrm>
            <a:off x="2599031" y="4780548"/>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2357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A21B00-6D43-D646-59D2-06E831191274}"/>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E6C256D9-11BF-87DB-202C-CA654197A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68E1EA42-4020-EF76-F17C-B2DA103C63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CEC197F8-5CCF-5CA5-60DB-592E24EF7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BFDF33E6-4B29-934F-4CA7-F0EC71A991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40D5A28A-B28E-AFE8-EA8E-92AC03252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08F05E85-3B0C-178B-410E-4668C59C4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F328874-D01D-BF30-B0C6-6AE4F96C6E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95C998C8-3741-1BCB-8225-F15B808DC784}"/>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Derywacyjna koncepcja wykładni prawa </a:t>
            </a:r>
            <a:br>
              <a:rPr lang="pl-PL" sz="3600" b="1" dirty="0">
                <a:solidFill>
                  <a:srgbClr val="FFFFFF"/>
                </a:solidFill>
                <a:latin typeface="Times New Roman" panose="02020603050405020304" pitchFamily="18" charset="0"/>
                <a:cs typeface="Times New Roman" panose="02020603050405020304" pitchFamily="18" charset="0"/>
              </a:rPr>
            </a:br>
            <a:r>
              <a:rPr lang="pl-PL" sz="3600" b="1" dirty="0">
                <a:solidFill>
                  <a:srgbClr val="FFFFFF"/>
                </a:solidFill>
                <a:latin typeface="Times New Roman" panose="02020603050405020304" pitchFamily="18" charset="0"/>
                <a:cs typeface="Times New Roman" panose="02020603050405020304" pitchFamily="18" charset="0"/>
              </a:rPr>
              <a:t>– podstawowe założenia</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57CC0FD5-4E4E-5467-4E5F-723723772F43}"/>
              </a:ext>
            </a:extLst>
          </p:cNvPr>
          <p:cNvSpPr>
            <a:spLocks noGrp="1"/>
          </p:cNvSpPr>
          <p:nvPr>
            <p:ph idx="1"/>
          </p:nvPr>
        </p:nvSpPr>
        <p:spPr>
          <a:xfrm>
            <a:off x="1119322" y="2177172"/>
            <a:ext cx="10103778" cy="4402738"/>
          </a:xfrm>
        </p:spPr>
        <p:txBody>
          <a:bodyPr>
            <a:noAutofit/>
          </a:bodyPr>
          <a:lstStyle/>
          <a:p>
            <a:pPr marL="0" indent="0" algn="ctr">
              <a:lnSpc>
                <a:spcPct val="16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60000"/>
              </a:lnSpc>
              <a:buNone/>
            </a:pPr>
            <a:r>
              <a:rPr lang="pl-PL" sz="2400" b="1" i="1" dirty="0" err="1">
                <a:latin typeface="Times New Roman" panose="02020603050405020304" pitchFamily="18" charset="0"/>
                <a:cs typeface="Times New Roman" panose="02020603050405020304" pitchFamily="18" charset="0"/>
              </a:rPr>
              <a:t>Omnia</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sunt</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interpretanda</a:t>
            </a:r>
            <a:r>
              <a:rPr lang="pl-PL" sz="2400" b="1" i="1"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 zasada postępowania interpretacyjnego</a:t>
            </a:r>
          </a:p>
          <a:p>
            <a:pPr marL="0" indent="0" algn="ctr">
              <a:lnSpc>
                <a:spcPct val="16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2400" b="1" i="1" dirty="0" err="1">
                <a:latin typeface="Times New Roman" panose="02020603050405020304" pitchFamily="18" charset="0"/>
                <a:cs typeface="Times New Roman" panose="02020603050405020304" pitchFamily="18" charset="0"/>
              </a:rPr>
              <a:t>clara</a:t>
            </a:r>
            <a:r>
              <a:rPr lang="pl-PL" sz="2400" b="1" i="1" dirty="0">
                <a:latin typeface="Times New Roman" panose="02020603050405020304" pitchFamily="18" charset="0"/>
                <a:cs typeface="Times New Roman" panose="02020603050405020304" pitchFamily="18" charset="0"/>
              </a:rPr>
              <a:t> non </a:t>
            </a:r>
            <a:r>
              <a:rPr lang="pl-PL" sz="2400" b="1" i="1" dirty="0" err="1">
                <a:latin typeface="Times New Roman" panose="02020603050405020304" pitchFamily="18" charset="0"/>
                <a:cs typeface="Times New Roman" panose="02020603050405020304" pitchFamily="18" charset="0"/>
              </a:rPr>
              <a:t>sunt</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interpretanda</a:t>
            </a:r>
            <a:r>
              <a:rPr lang="pl-PL" sz="2400" b="1" i="1" dirty="0">
                <a:latin typeface="Times New Roman" panose="02020603050405020304" pitchFamily="18" charset="0"/>
                <a:cs typeface="Times New Roman" panose="02020603050405020304" pitchFamily="18" charset="0"/>
              </a:rPr>
              <a:t> </a:t>
            </a:r>
            <a:r>
              <a:rPr lang="pl-PL" sz="2400" b="1" dirty="0">
                <a:latin typeface="Times New Roman" panose="02020603050405020304" pitchFamily="18" charset="0"/>
                <a:cs typeface="Times New Roman" panose="02020603050405020304" pitchFamily="18" charset="0"/>
              </a:rPr>
              <a:t>vs</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omnia</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sunt</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interpretanda</a:t>
            </a:r>
            <a:endParaRPr lang="pl-PL" sz="2400" b="1" i="1" dirty="0">
              <a:latin typeface="Times New Roman" panose="02020603050405020304" pitchFamily="18" charset="0"/>
              <a:cs typeface="Times New Roman" panose="02020603050405020304" pitchFamily="18" charset="0"/>
            </a:endParaRPr>
          </a:p>
          <a:p>
            <a:pPr marL="0" indent="0" algn="ctr">
              <a:lnSpc>
                <a:spcPct val="160000"/>
              </a:lnSpc>
              <a:buNone/>
            </a:pPr>
            <a:endParaRPr lang="pl-PL"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64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9665D5-D194-672D-2773-2885050F5F28}"/>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81096001-E0B9-777B-FE9B-F9508FECF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E0D6CF25-E3D1-E781-DE29-5F6D463096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76985A46-51FA-BE0C-F67B-8F8D3F52B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90A7E3E9-3CBE-027A-92DB-1D45E4DB8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373404C6-A6BA-2195-DB61-6DE6ACEC2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8A3CF54B-6A20-9BC4-0AE4-32AE825DC3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EB6E7C00-CD13-7390-D723-3EA3EE0375C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E0D42CAA-D7F4-512C-065B-DDF1CEEDA9D6}"/>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Derywacyjna koncepcja wykładni prawa </a:t>
            </a:r>
            <a:br>
              <a:rPr lang="pl-PL" sz="3600" b="1" dirty="0">
                <a:solidFill>
                  <a:srgbClr val="FFFFFF"/>
                </a:solidFill>
                <a:latin typeface="Times New Roman" panose="02020603050405020304" pitchFamily="18" charset="0"/>
                <a:cs typeface="Times New Roman" panose="02020603050405020304" pitchFamily="18" charset="0"/>
              </a:rPr>
            </a:br>
            <a:r>
              <a:rPr lang="pl-PL" sz="3600" b="1" dirty="0">
                <a:solidFill>
                  <a:srgbClr val="FFFFFF"/>
                </a:solidFill>
                <a:latin typeface="Times New Roman" panose="02020603050405020304" pitchFamily="18" charset="0"/>
                <a:cs typeface="Times New Roman" panose="02020603050405020304" pitchFamily="18" charset="0"/>
              </a:rPr>
              <a:t>– podstawowe założenia</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10307433-DD73-9F41-FCD4-BEDBB9C9A9BE}"/>
              </a:ext>
            </a:extLst>
          </p:cNvPr>
          <p:cNvSpPr>
            <a:spLocks noGrp="1"/>
          </p:cNvSpPr>
          <p:nvPr>
            <p:ph idx="1"/>
          </p:nvPr>
        </p:nvSpPr>
        <p:spPr>
          <a:xfrm>
            <a:off x="1119322" y="2177172"/>
            <a:ext cx="10103778" cy="4402738"/>
          </a:xfrm>
        </p:spPr>
        <p:txBody>
          <a:bodyPr>
            <a:noAutofit/>
          </a:bodyPr>
          <a:lstStyle/>
          <a:p>
            <a:pPr marL="0" indent="0" algn="ctr">
              <a:lnSpc>
                <a:spcPct val="160000"/>
              </a:lnSpc>
              <a:buNone/>
            </a:pPr>
            <a:r>
              <a:rPr lang="pl-PL" sz="2000" b="1" i="1" dirty="0" err="1">
                <a:latin typeface="Times New Roman" panose="02020603050405020304" pitchFamily="18" charset="0"/>
                <a:cs typeface="Times New Roman" panose="02020603050405020304" pitchFamily="18" charset="0"/>
              </a:rPr>
              <a:t>Omnia</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sunt</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interpretanda</a:t>
            </a:r>
            <a:r>
              <a:rPr lang="pl-PL" sz="2000" b="1" i="1"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 zasada postępowania interpretacyjnego</a:t>
            </a:r>
            <a:endParaRPr lang="pl-PL" sz="2000" b="1" i="1" dirty="0">
              <a:latin typeface="Times New Roman" panose="02020603050405020304" pitchFamily="18" charset="0"/>
              <a:cs typeface="Times New Roman" panose="02020603050405020304" pitchFamily="18" charset="0"/>
            </a:endParaRPr>
          </a:p>
          <a:p>
            <a:pPr marL="0" indent="0" algn="just">
              <a:lnSpc>
                <a:spcPct val="160000"/>
              </a:lnSpc>
              <a:buNone/>
            </a:pPr>
            <a:r>
              <a:rPr lang="pl-PL" sz="1800" i="0" u="none" strike="noStrike" baseline="0" dirty="0">
                <a:solidFill>
                  <a:srgbClr val="000000"/>
                </a:solidFill>
                <a:latin typeface="Times New Roman" panose="02020603050405020304" pitchFamily="18" charset="0"/>
                <a:cs typeface="Times New Roman" panose="02020603050405020304" pitchFamily="18" charset="0"/>
              </a:rPr>
              <a:t>„</a:t>
            </a:r>
            <a:r>
              <a:rPr lang="pl-PL" sz="1800" b="1" i="0" u="none" strike="noStrike" baseline="0" dirty="0">
                <a:solidFill>
                  <a:srgbClr val="000000"/>
                </a:solidFill>
                <a:latin typeface="Times New Roman" panose="02020603050405020304" pitchFamily="18" charset="0"/>
                <a:cs typeface="Times New Roman" panose="02020603050405020304" pitchFamily="18" charset="0"/>
              </a:rPr>
              <a:t>[Z]godnie z przeważającym obecnie stanowiskiem doktryny wykładni przepisu </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 jako konstrukcji normy prawnej z tekstu aktu normatywnego – </a:t>
            </a:r>
            <a:r>
              <a:rPr lang="pl-PL" sz="1800" b="1" i="0" u="none" strike="noStrike" baseline="0" dirty="0">
                <a:solidFill>
                  <a:srgbClr val="000000"/>
                </a:solidFill>
                <a:latin typeface="Times New Roman" panose="02020603050405020304" pitchFamily="18" charset="0"/>
                <a:cs typeface="Times New Roman" panose="02020603050405020304" pitchFamily="18" charset="0"/>
              </a:rPr>
              <a:t>dokonuje się zawsze, nawet w przypadkach niebudzących wątpliwości interpretacyjnych</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 Jak trafnie zwrócono uwagę w literaturze, coraz częściej także i w orzecznictwie zasada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clara</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non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sunt</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interpretanda</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„zmienia się właściwie w zasadę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interpretatio</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cessat</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in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claris</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(interpretację należy zakończyć, gdy osiągnięto jej jednoznaczny rezultat)” (M. Zieliński, </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Wykładnia prawa. Zasady. Reguły. Wskazówki</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 Warszawa 2002, s. 56), co w istocie oznacza, że przywołana zasada przekształca się niejako w swe przeciwieństwo –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omnia</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sunt</a:t>
            </a:r>
            <a:r>
              <a:rPr lang="pl-PL" sz="1800" b="0" i="1" u="none" strike="noStrike" baseline="0" dirty="0">
                <a:solidFill>
                  <a:srgbClr val="000000"/>
                </a:solidFill>
                <a:latin typeface="Times New Roman" panose="02020603050405020304" pitchFamily="18" charset="0"/>
                <a:cs typeface="Times New Roman" panose="02020603050405020304" pitchFamily="18" charset="0"/>
              </a:rPr>
              <a:t> </a:t>
            </a:r>
            <a:r>
              <a:rPr lang="pl-PL" sz="1800" b="0" i="1" u="none" strike="noStrike" baseline="0" dirty="0" err="1">
                <a:solidFill>
                  <a:srgbClr val="000000"/>
                </a:solidFill>
                <a:latin typeface="Times New Roman" panose="02020603050405020304" pitchFamily="18" charset="0"/>
                <a:cs typeface="Times New Roman" panose="02020603050405020304" pitchFamily="18" charset="0"/>
              </a:rPr>
              <a:t>interpretanda</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 </a:t>
            </a:r>
            <a:r>
              <a:rPr lang="pl-PL" sz="1800" b="1" i="0" u="none" strike="noStrike" baseline="0" dirty="0">
                <a:solidFill>
                  <a:srgbClr val="000000"/>
                </a:solidFill>
                <a:latin typeface="Times New Roman" panose="02020603050405020304" pitchFamily="18" charset="0"/>
                <a:cs typeface="Times New Roman" panose="02020603050405020304" pitchFamily="18" charset="0"/>
              </a:rPr>
              <a:t>Stosowanie prawa przez sądy lub inne organy zakładać więc musi stały, nieodłączny aspekt interpretacyjny </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a:t>
            </a:r>
            <a:r>
              <a:rPr lang="pl-PL" sz="1800" b="0" i="0" u="none" strike="noStrike" baseline="0" dirty="0" err="1">
                <a:solidFill>
                  <a:srgbClr val="000000"/>
                </a:solidFill>
                <a:latin typeface="Times New Roman" panose="02020603050405020304" pitchFamily="18" charset="0"/>
                <a:cs typeface="Times New Roman" panose="02020603050405020304" pitchFamily="18" charset="0"/>
              </a:rPr>
              <a:t>pogr</a:t>
            </a:r>
            <a:r>
              <a:rPr lang="pl-PL" sz="1800" b="0" i="0" u="none" strike="noStrike" baseline="0" dirty="0">
                <a:solidFill>
                  <a:srgbClr val="000000"/>
                </a:solidFill>
                <a:latin typeface="Times New Roman" panose="02020603050405020304" pitchFamily="18" charset="0"/>
                <a:cs typeface="Times New Roman" panose="02020603050405020304" pitchFamily="18" charset="0"/>
              </a:rPr>
              <a:t>. – K.G.]”       [wyrok TK z 13.01.2005 r., P15/02]</a:t>
            </a:r>
          </a:p>
          <a:p>
            <a:pPr marL="0" indent="0" algn="just">
              <a:lnSpc>
                <a:spcPct val="16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91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5B8BF1-F66B-13E2-CF55-5B1062019BDA}"/>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49DC4F4-1EA5-C19E-085F-5879E2092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E1DB1CA1-A4A1-0126-07A9-60E1730EF4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03FB39AF-6F84-29D5-48D0-06DC79D0EF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1726796D-38DF-B626-5955-B5B16580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FD0D9445-56F9-95D1-229A-AA5E57C6FD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2A670D51-C134-A8E2-CCD2-9A6AAD5715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5A0C15D4-F221-E2DA-19EE-1305BF2474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FA5AE1CC-0176-EAF9-A971-ED19524751CA}"/>
              </a:ext>
            </a:extLst>
          </p:cNvPr>
          <p:cNvSpPr>
            <a:spLocks noGrp="1"/>
          </p:cNvSpPr>
          <p:nvPr>
            <p:ph type="title"/>
          </p:nvPr>
        </p:nvSpPr>
        <p:spPr>
          <a:xfrm>
            <a:off x="1047280" y="1066647"/>
            <a:ext cx="10306520" cy="1247624"/>
          </a:xfrm>
        </p:spPr>
        <p:txBody>
          <a:bodyPr vert="horz" lIns="91440" tIns="45720" rIns="91440" bIns="45720" rtlCol="0" anchor="ctr">
            <a:normAutofit/>
          </a:bodyPr>
          <a:lstStyle/>
          <a:p>
            <a:pPr algn="ctr"/>
            <a:r>
              <a:rPr kumimoji="0" lang="pl-PL"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Okiem </a:t>
            </a:r>
            <a:r>
              <a:rPr kumimoji="0" lang="pl-PL" sz="40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niepr</a:t>
            </a:r>
            <a:r>
              <a:rPr lang="pl-PL" sz="4000" b="1" dirty="0" err="1">
                <a:solidFill>
                  <a:srgbClr val="FFFFFF"/>
                </a:solidFill>
                <a:latin typeface="Times New Roman" panose="02020603050405020304" pitchFamily="18" charset="0"/>
                <a:ea typeface="+mn-ea"/>
                <a:cs typeface="Times New Roman" panose="02020603050405020304" pitchFamily="18" charset="0"/>
              </a:rPr>
              <a:t>awnika</a:t>
            </a:r>
            <a:b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4000" b="1" kern="1200" dirty="0">
              <a:solidFill>
                <a:srgbClr val="FFFFFF"/>
              </a:solidFill>
              <a:latin typeface="Times New Roman" panose="02020603050405020304" pitchFamily="18" charset="0"/>
              <a:cs typeface="Times New Roman" panose="02020603050405020304" pitchFamily="18" charset="0"/>
            </a:endParaRPr>
          </a:p>
        </p:txBody>
      </p:sp>
      <p:sp>
        <p:nvSpPr>
          <p:cNvPr id="3" name="Prostokąt 2">
            <a:extLst>
              <a:ext uri="{FF2B5EF4-FFF2-40B4-BE49-F238E27FC236}">
                <a16:creationId xmlns:a16="http://schemas.microsoft.com/office/drawing/2014/main" id="{0007A504-6C7F-5019-7457-521E39637EA5}"/>
              </a:ext>
            </a:extLst>
          </p:cNvPr>
          <p:cNvSpPr/>
          <p:nvPr/>
        </p:nvSpPr>
        <p:spPr>
          <a:xfrm>
            <a:off x="1047280" y="2378076"/>
            <a:ext cx="10306521" cy="4281342"/>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endParaRPr kumimoji="0" lang="pl-PL"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pole tekstowe 4">
            <a:extLst>
              <a:ext uri="{FF2B5EF4-FFF2-40B4-BE49-F238E27FC236}">
                <a16:creationId xmlns:a16="http://schemas.microsoft.com/office/drawing/2014/main" id="{329CBC90-E555-714A-4373-2C29A542EF26}"/>
              </a:ext>
            </a:extLst>
          </p:cNvPr>
          <p:cNvSpPr txBox="1"/>
          <p:nvPr/>
        </p:nvSpPr>
        <p:spPr>
          <a:xfrm>
            <a:off x="1353667" y="3021247"/>
            <a:ext cx="9910280" cy="314682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lang="pl-PL" sz="2400" dirty="0">
              <a:solidFill>
                <a:prstClr val="black"/>
              </a:solidFill>
              <a:latin typeface="Times New Roman" panose="02020603050405020304" pitchFamily="18" charset="0"/>
              <a:ea typeface="Aptos" panose="020B0004020202020204" pitchFamily="34" charset="0"/>
            </a:endParaRPr>
          </a:p>
          <a:p>
            <a:pPr lvl="0" algn="just">
              <a:lnSpc>
                <a:spcPct val="150000"/>
              </a:lnSpc>
              <a:defRPr/>
            </a:pPr>
            <a:r>
              <a:rPr lang="pl-PL" sz="2400" dirty="0">
                <a:solidFill>
                  <a:prstClr val="black"/>
                </a:solidFill>
                <a:latin typeface="Times New Roman" panose="02020603050405020304" pitchFamily="18" charset="0"/>
                <a:ea typeface="Aptos" panose="020B0004020202020204" pitchFamily="34" charset="0"/>
              </a:rPr>
              <a:t>„Zakładam, że na studiach prawniczych najwięcej zajęć poświęconych jest interpretacji prawa, a znacznie mniej kształceniu umiejętności komunikowania prawa…”</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pl-PL" sz="2400" dirty="0">
              <a:solidFill>
                <a:prstClr val="black"/>
              </a:solidFill>
              <a:latin typeface="Times New Roman" panose="02020603050405020304" pitchFamily="18" charset="0"/>
              <a:ea typeface="Aptos" panose="020B00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endParaRPr>
          </a:p>
        </p:txBody>
      </p:sp>
    </p:spTree>
    <p:extLst>
      <p:ext uri="{BB962C8B-B14F-4D97-AF65-F5344CB8AC3E}">
        <p14:creationId xmlns:p14="http://schemas.microsoft.com/office/powerpoint/2010/main" val="181386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D9AD0C-9DE9-270B-D244-C29A5EE69F1F}"/>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20E338E-265D-C18B-FA10-E02D14BE8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959F4A6F-4640-DC72-286A-DD0955514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225688E4-65C0-718F-9600-D09AC539D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5425BB1D-3C25-7305-22AF-A699D362CA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0A987283-A9CA-FB80-1624-2CAC58259C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2BB0665D-A664-3478-E75F-B258F8F8B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9E81A94E-3087-A3BC-7773-044F41A482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3C4E225C-EB10-BE9C-72CD-ABC186373C0B}"/>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Derywacyjna koncepcja wykładni prawa </a:t>
            </a:r>
            <a:br>
              <a:rPr lang="pl-PL" sz="3600" b="1" dirty="0">
                <a:solidFill>
                  <a:srgbClr val="FFFFFF"/>
                </a:solidFill>
                <a:latin typeface="Times New Roman" panose="02020603050405020304" pitchFamily="18" charset="0"/>
                <a:cs typeface="Times New Roman" panose="02020603050405020304" pitchFamily="18" charset="0"/>
              </a:rPr>
            </a:br>
            <a:r>
              <a:rPr lang="pl-PL" sz="3600" b="1" dirty="0">
                <a:solidFill>
                  <a:srgbClr val="FFFFFF"/>
                </a:solidFill>
                <a:latin typeface="Times New Roman" panose="02020603050405020304" pitchFamily="18" charset="0"/>
                <a:cs typeface="Times New Roman" panose="02020603050405020304" pitchFamily="18" charset="0"/>
              </a:rPr>
              <a:t>– podstawowe założenia</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97BEAAB2-AA10-AE6F-574B-0CBC506BB3DF}"/>
              </a:ext>
            </a:extLst>
          </p:cNvPr>
          <p:cNvSpPr>
            <a:spLocks noGrp="1"/>
          </p:cNvSpPr>
          <p:nvPr>
            <p:ph idx="1"/>
          </p:nvPr>
        </p:nvSpPr>
        <p:spPr>
          <a:xfrm>
            <a:off x="1119322" y="2177172"/>
            <a:ext cx="10103778" cy="4402738"/>
          </a:xfrm>
        </p:spPr>
        <p:txBody>
          <a:bodyPr>
            <a:noAutofit/>
          </a:bodyPr>
          <a:lstStyle/>
          <a:p>
            <a:pPr marL="0" indent="0" algn="ctr">
              <a:lnSpc>
                <a:spcPct val="160000"/>
              </a:lnSpc>
              <a:buNone/>
            </a:pPr>
            <a:r>
              <a:rPr lang="pl-PL" sz="2400" b="1" i="1" dirty="0" err="1">
                <a:latin typeface="Times New Roman" panose="02020603050405020304" pitchFamily="18" charset="0"/>
                <a:cs typeface="Times New Roman" panose="02020603050405020304" pitchFamily="18" charset="0"/>
              </a:rPr>
              <a:t>Interpretatio</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cessat</a:t>
            </a:r>
            <a:r>
              <a:rPr lang="pl-PL" sz="2400" b="1" i="1" dirty="0">
                <a:latin typeface="Times New Roman" panose="02020603050405020304" pitchFamily="18" charset="0"/>
                <a:cs typeface="Times New Roman" panose="02020603050405020304" pitchFamily="18" charset="0"/>
              </a:rPr>
              <a:t> post </a:t>
            </a:r>
            <a:r>
              <a:rPr lang="pl-PL" sz="2400" b="1" i="1" dirty="0" err="1">
                <a:latin typeface="Times New Roman" panose="02020603050405020304" pitchFamily="18" charset="0"/>
                <a:cs typeface="Times New Roman" panose="02020603050405020304" pitchFamily="18" charset="0"/>
              </a:rPr>
              <a:t>applicationem</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trium</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typorum</a:t>
            </a:r>
            <a:r>
              <a:rPr lang="pl-PL" sz="2400" b="1" i="1" dirty="0">
                <a:latin typeface="Times New Roman" panose="02020603050405020304" pitchFamily="18" charset="0"/>
                <a:cs typeface="Times New Roman" panose="02020603050405020304" pitchFamily="18" charset="0"/>
              </a:rPr>
              <a:t> </a:t>
            </a:r>
            <a:r>
              <a:rPr lang="pl-PL" sz="2400" b="1" i="1" dirty="0" err="1">
                <a:latin typeface="Times New Roman" panose="02020603050405020304" pitchFamily="18" charset="0"/>
                <a:cs typeface="Times New Roman" panose="02020603050405020304" pitchFamily="18" charset="0"/>
              </a:rPr>
              <a:t>directionae</a:t>
            </a:r>
            <a:r>
              <a:rPr lang="pl-PL" sz="2400" b="1" i="1" dirty="0">
                <a:latin typeface="Times New Roman" panose="02020603050405020304" pitchFamily="18" charset="0"/>
                <a:cs typeface="Times New Roman" panose="02020603050405020304" pitchFamily="18" charset="0"/>
              </a:rPr>
              <a:t> </a:t>
            </a:r>
            <a:br>
              <a:rPr lang="pl-PL" sz="2400" b="1" i="1"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 zasada postępowania interpretacyjnego</a:t>
            </a:r>
          </a:p>
          <a:p>
            <a:pPr marL="0" indent="0" algn="ctr">
              <a:lnSpc>
                <a:spcPct val="160000"/>
              </a:lnSpc>
              <a:buNone/>
            </a:pPr>
            <a:r>
              <a:rPr lang="pl-PL" sz="1800" b="1" dirty="0">
                <a:latin typeface="Times New Roman" panose="02020603050405020304" pitchFamily="18" charset="0"/>
                <a:cs typeface="Times New Roman" panose="02020603050405020304" pitchFamily="18" charset="0"/>
              </a:rPr>
              <a:t>Konteksty, w których dokonuje się wykładni</a:t>
            </a:r>
          </a:p>
          <a:p>
            <a:pPr marL="0" indent="0" algn="ctr">
              <a:lnSpc>
                <a:spcPct val="160000"/>
              </a:lnSpc>
              <a:buNone/>
            </a:pPr>
            <a:r>
              <a:rPr lang="pl-PL" sz="1800" b="1" dirty="0">
                <a:latin typeface="Times New Roman" panose="02020603050405020304" pitchFamily="18" charset="0"/>
                <a:cs typeface="Times New Roman" panose="02020603050405020304" pitchFamily="18" charset="0"/>
              </a:rPr>
              <a:t>językowy                           pozajęzykowy</a:t>
            </a:r>
          </a:p>
          <a:p>
            <a:pPr marL="0" indent="0">
              <a:lnSpc>
                <a:spcPct val="160000"/>
              </a:lnSpc>
              <a:buNone/>
            </a:pPr>
            <a:r>
              <a:rPr lang="pl-PL" sz="1800" b="1" dirty="0">
                <a:latin typeface="Times New Roman" panose="02020603050405020304" pitchFamily="18" charset="0"/>
                <a:cs typeface="Times New Roman" panose="02020603050405020304" pitchFamily="18" charset="0"/>
              </a:rPr>
              <a:t>językowe dyrektywy wykładni                                                                  </a:t>
            </a:r>
          </a:p>
          <a:p>
            <a:pPr marL="0" indent="0" algn="ctr">
              <a:lnSpc>
                <a:spcPct val="160000"/>
              </a:lnSpc>
              <a:buNone/>
            </a:pPr>
            <a:r>
              <a:rPr lang="pl-PL" sz="1800" b="1" dirty="0">
                <a:latin typeface="Times New Roman" panose="02020603050405020304" pitchFamily="18" charset="0"/>
                <a:cs typeface="Times New Roman" panose="02020603050405020304" pitchFamily="18" charset="0"/>
              </a:rPr>
              <a:t>                              pozajęzykowe dyrektywy wykładni</a:t>
            </a:r>
          </a:p>
          <a:p>
            <a:pPr marL="0" indent="0" algn="ctr">
              <a:lnSpc>
                <a:spcPct val="160000"/>
              </a:lnSpc>
              <a:buNone/>
            </a:pPr>
            <a:r>
              <a:rPr lang="pl-PL" sz="1800" b="1" dirty="0">
                <a:latin typeface="Times New Roman" panose="02020603050405020304" pitchFamily="18" charset="0"/>
                <a:cs typeface="Times New Roman" panose="02020603050405020304" pitchFamily="18" charset="0"/>
              </a:rPr>
              <a:t>                                 dyrektywy systemowe                                     dyrektywy funkcjonalne</a:t>
            </a:r>
          </a:p>
          <a:p>
            <a:pPr marL="0" indent="0" algn="ctr">
              <a:lnSpc>
                <a:spcPct val="160000"/>
              </a:lnSpc>
              <a:buNone/>
            </a:pPr>
            <a:endParaRPr lang="pl-PL" sz="1600" b="1" dirty="0">
              <a:latin typeface="Times New Roman" panose="02020603050405020304" pitchFamily="18" charset="0"/>
              <a:cs typeface="Times New Roman" panose="02020603050405020304" pitchFamily="18" charset="0"/>
            </a:endParaRPr>
          </a:p>
        </p:txBody>
      </p:sp>
      <p:cxnSp>
        <p:nvCxnSpPr>
          <p:cNvPr id="8" name="Łącznik prosty ze strzałką 7">
            <a:extLst>
              <a:ext uri="{FF2B5EF4-FFF2-40B4-BE49-F238E27FC236}">
                <a16:creationId xmlns:a16="http://schemas.microsoft.com/office/drawing/2014/main" id="{434266C6-80F2-BA53-6DDB-297A12E6B0CE}"/>
              </a:ext>
            </a:extLst>
          </p:cNvPr>
          <p:cNvCxnSpPr/>
          <p:nvPr/>
        </p:nvCxnSpPr>
        <p:spPr>
          <a:xfrm flipH="1">
            <a:off x="4629665" y="3958410"/>
            <a:ext cx="181232" cy="2800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Łącznik prosty ze strzałką 10">
            <a:extLst>
              <a:ext uri="{FF2B5EF4-FFF2-40B4-BE49-F238E27FC236}">
                <a16:creationId xmlns:a16="http://schemas.microsoft.com/office/drawing/2014/main" id="{EECEB1D3-7573-C2F0-9B03-D485B992D194}"/>
              </a:ext>
            </a:extLst>
          </p:cNvPr>
          <p:cNvCxnSpPr/>
          <p:nvPr/>
        </p:nvCxnSpPr>
        <p:spPr>
          <a:xfrm>
            <a:off x="7002162" y="3956040"/>
            <a:ext cx="403654" cy="2718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Łącznik prosty ze strzałką 12">
            <a:extLst>
              <a:ext uri="{FF2B5EF4-FFF2-40B4-BE49-F238E27FC236}">
                <a16:creationId xmlns:a16="http://schemas.microsoft.com/office/drawing/2014/main" id="{B10ECB29-B07E-B23B-C57A-563613AC9BB2}"/>
              </a:ext>
            </a:extLst>
          </p:cNvPr>
          <p:cNvCxnSpPr/>
          <p:nvPr/>
        </p:nvCxnSpPr>
        <p:spPr>
          <a:xfrm flipH="1">
            <a:off x="2644346" y="4575245"/>
            <a:ext cx="1985319" cy="18947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Łącznik prosty ze strzałką 14">
            <a:extLst>
              <a:ext uri="{FF2B5EF4-FFF2-40B4-BE49-F238E27FC236}">
                <a16:creationId xmlns:a16="http://schemas.microsoft.com/office/drawing/2014/main" id="{47692785-6AED-1597-D31F-DA250A176030}"/>
              </a:ext>
            </a:extLst>
          </p:cNvPr>
          <p:cNvCxnSpPr/>
          <p:nvPr/>
        </p:nvCxnSpPr>
        <p:spPr>
          <a:xfrm flipH="1">
            <a:off x="7002162" y="4534557"/>
            <a:ext cx="403654" cy="8073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Łącznik prosty ze strzałką 16">
            <a:extLst>
              <a:ext uri="{FF2B5EF4-FFF2-40B4-BE49-F238E27FC236}">
                <a16:creationId xmlns:a16="http://schemas.microsoft.com/office/drawing/2014/main" id="{7A3CAB17-A5B5-F432-CF7C-7E206DBF014B}"/>
              </a:ext>
            </a:extLst>
          </p:cNvPr>
          <p:cNvCxnSpPr/>
          <p:nvPr/>
        </p:nvCxnSpPr>
        <p:spPr>
          <a:xfrm flipH="1">
            <a:off x="4860325" y="5613462"/>
            <a:ext cx="1515762" cy="31303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Łącznik prosty ze strzałką 18">
            <a:extLst>
              <a:ext uri="{FF2B5EF4-FFF2-40B4-BE49-F238E27FC236}">
                <a16:creationId xmlns:a16="http://schemas.microsoft.com/office/drawing/2014/main" id="{8C4ECE1F-CEB4-59D1-89C3-E987387A354B}"/>
              </a:ext>
            </a:extLst>
          </p:cNvPr>
          <p:cNvCxnSpPr/>
          <p:nvPr/>
        </p:nvCxnSpPr>
        <p:spPr>
          <a:xfrm>
            <a:off x="7294730" y="5648534"/>
            <a:ext cx="1738183" cy="2553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488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958506" y="800392"/>
            <a:ext cx="10571084" cy="1212102"/>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Derywacyjna koncepcja wykładni prawa </a:t>
            </a:r>
            <a:br>
              <a:rPr lang="pl-PL" sz="3600" b="1" dirty="0">
                <a:solidFill>
                  <a:srgbClr val="FFFFFF"/>
                </a:solidFill>
                <a:latin typeface="Times New Roman" panose="02020603050405020304" pitchFamily="18" charset="0"/>
                <a:cs typeface="Times New Roman" panose="02020603050405020304" pitchFamily="18" charset="0"/>
              </a:rPr>
            </a:br>
            <a:r>
              <a:rPr lang="pl-PL" sz="3600" b="1" dirty="0">
                <a:solidFill>
                  <a:srgbClr val="FFFFFF"/>
                </a:solidFill>
                <a:latin typeface="Times New Roman" panose="02020603050405020304" pitchFamily="18" charset="0"/>
                <a:cs typeface="Times New Roman" panose="02020603050405020304" pitchFamily="18" charset="0"/>
              </a:rPr>
              <a:t>– podstawowe założenia</a:t>
            </a:r>
            <a:endParaRPr lang="en-US" sz="3600" b="1" dirty="0">
              <a:solidFill>
                <a:srgbClr val="FFFFFF"/>
              </a:solidFill>
            </a:endParaRPr>
          </a:p>
        </p:txBody>
      </p:sp>
      <p:sp>
        <p:nvSpPr>
          <p:cNvPr id="3" name="Prostokąt 2">
            <a:extLst>
              <a:ext uri="{FF2B5EF4-FFF2-40B4-BE49-F238E27FC236}">
                <a16:creationId xmlns:a16="http://schemas.microsoft.com/office/drawing/2014/main" id="{DBB32C31-A298-493C-9638-87548A591008}"/>
              </a:ext>
            </a:extLst>
          </p:cNvPr>
          <p:cNvSpPr/>
          <p:nvPr/>
        </p:nvSpPr>
        <p:spPr>
          <a:xfrm>
            <a:off x="1119322" y="2760275"/>
            <a:ext cx="10103881" cy="13277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Times New Roman"/>
                <a:ea typeface="+mn-ea"/>
                <a:cs typeface="Times New Roman"/>
              </a:rPr>
              <a:t>                                                   </a:t>
            </a: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pole tekstowe 12">
            <a:extLst>
              <a:ext uri="{FF2B5EF4-FFF2-40B4-BE49-F238E27FC236}">
                <a16:creationId xmlns:a16="http://schemas.microsoft.com/office/drawing/2014/main" id="{A4126171-88FD-4005-8B52-DD45553D0769}"/>
              </a:ext>
            </a:extLst>
          </p:cNvPr>
          <p:cNvSpPr txBox="1"/>
          <p:nvPr/>
        </p:nvSpPr>
        <p:spPr>
          <a:xfrm>
            <a:off x="1074790" y="2177170"/>
            <a:ext cx="10192946" cy="4197559"/>
          </a:xfrm>
          <a:prstGeom prst="rect">
            <a:avLst/>
          </a:prstGeom>
          <a:noFill/>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b="0" i="0" u="none" strike="noStrike" kern="1200" cap="none" spc="0" normalizeH="0" baseline="0" noProof="0" dirty="0">
                <a:ln>
                  <a:noFill/>
                </a:ln>
                <a:solidFill>
                  <a:prstClr val="black"/>
                </a:solidFill>
                <a:effectLst/>
                <a:uLnTx/>
                <a:uFillTx/>
                <a:latin typeface="Times New Roman"/>
                <a:ea typeface="+mn-ea"/>
                <a:cs typeface="Times New Roman"/>
              </a:rPr>
              <a:t>„Wbrew poglądowi skarżącego, we współczesnej nauce i praktyce sądów, zwyciężył pogląd, zgodnie z którym </a:t>
            </a:r>
            <a:r>
              <a:rPr kumimoji="0" lang="pl-PL" b="1" i="0" u="none" strike="noStrike" kern="1200" cap="none" spc="0" normalizeH="0" baseline="0" noProof="0" dirty="0">
                <a:ln>
                  <a:noFill/>
                </a:ln>
                <a:solidFill>
                  <a:prstClr val="black"/>
                </a:solidFill>
                <a:effectLst/>
                <a:uLnTx/>
                <a:uFillTx/>
                <a:latin typeface="Times New Roman"/>
                <a:ea typeface="+mn-ea"/>
                <a:cs typeface="Times New Roman"/>
              </a:rPr>
              <a:t>wykładnię należy kontynuować przy wykorzystaniu wszystkich trzech grup dyrektyw interpretacyjnych, bez względu na stopień jasności rezultatu wykładni otrzymanego w wyniku zastosowania dyrektyw chronologicznie wcześniejszych </a:t>
            </a:r>
            <a:r>
              <a:rPr kumimoji="0" lang="pl-PL" b="0" i="0" u="none" strike="noStrike" kern="1200" cap="none" spc="0" normalizeH="0" baseline="0" noProof="0" dirty="0">
                <a:ln>
                  <a:noFill/>
                </a:ln>
                <a:solidFill>
                  <a:prstClr val="black"/>
                </a:solidFill>
                <a:effectLst/>
                <a:uLnTx/>
                <a:uFillTx/>
                <a:latin typeface="Times New Roman"/>
                <a:ea typeface="+mn-ea"/>
                <a:cs typeface="Times New Roman"/>
              </a:rPr>
              <a:t>(dyrektyw językowych, systemowych, funkcjonalnych). Jednakowe rezultaty interpretacji otrzymane wg tych trzech typów dyrektyw niebywale wzmacniają uzyskany rezultat wykładni i taka sytuacja winna być typowa w każdym przypadku poprawnie przeprowadzonej [interpretacji]. Różnice rezultatów wykładni językowej, systemowej i funkcjonalnej wymagają podjęcia decyzji o pierwszeństwie któregoś z nich (M. Zieliński, </a:t>
            </a:r>
            <a:r>
              <a:rPr kumimoji="0" lang="pl-PL" b="0" i="1" u="none" strike="noStrike" kern="1200" cap="none" spc="0" normalizeH="0" baseline="0" noProof="0" dirty="0" err="1">
                <a:ln>
                  <a:noFill/>
                </a:ln>
                <a:solidFill>
                  <a:prstClr val="black"/>
                </a:solidFill>
                <a:effectLst/>
                <a:uLnTx/>
                <a:uFillTx/>
                <a:latin typeface="Times New Roman"/>
                <a:ea typeface="+mn-ea"/>
                <a:cs typeface="Times New Roman"/>
              </a:rPr>
              <a:t>Clara</a:t>
            </a:r>
            <a:r>
              <a:rPr kumimoji="0" lang="pl-PL" b="0" i="1" u="none" strike="noStrike" kern="1200" cap="none" spc="0" normalizeH="0" baseline="0" noProof="0" dirty="0">
                <a:ln>
                  <a:noFill/>
                </a:ln>
                <a:solidFill>
                  <a:prstClr val="black"/>
                </a:solidFill>
                <a:effectLst/>
                <a:uLnTx/>
                <a:uFillTx/>
                <a:latin typeface="Times New Roman"/>
                <a:ea typeface="+mn-ea"/>
                <a:cs typeface="Times New Roman"/>
              </a:rPr>
              <a:t> non </a:t>
            </a:r>
            <a:r>
              <a:rPr kumimoji="0" lang="pl-PL" b="0" i="1" u="none" strike="noStrike" kern="1200" cap="none" spc="0" normalizeH="0" baseline="0" noProof="0" dirty="0" err="1">
                <a:ln>
                  <a:noFill/>
                </a:ln>
                <a:solidFill>
                  <a:prstClr val="black"/>
                </a:solidFill>
                <a:effectLst/>
                <a:uLnTx/>
                <a:uFillTx/>
                <a:latin typeface="Times New Roman"/>
                <a:ea typeface="+mn-ea"/>
                <a:cs typeface="Times New Roman"/>
              </a:rPr>
              <a:t>sunt</a:t>
            </a:r>
            <a:r>
              <a:rPr kumimoji="0" lang="pl-PL" b="0" i="1" u="none" strike="noStrike" kern="1200" cap="none" spc="0" normalizeH="0" baseline="0" noProof="0" dirty="0">
                <a:ln>
                  <a:noFill/>
                </a:ln>
                <a:solidFill>
                  <a:prstClr val="black"/>
                </a:solidFill>
                <a:effectLst/>
                <a:uLnTx/>
                <a:uFillTx/>
                <a:latin typeface="Times New Roman"/>
                <a:ea typeface="+mn-ea"/>
                <a:cs typeface="Times New Roman"/>
              </a:rPr>
              <a:t> </a:t>
            </a:r>
            <a:r>
              <a:rPr kumimoji="0" lang="pl-PL" b="0" i="1" u="none" strike="noStrike" kern="1200" cap="none" spc="0" normalizeH="0" baseline="0" noProof="0" dirty="0" err="1">
                <a:ln>
                  <a:noFill/>
                </a:ln>
                <a:solidFill>
                  <a:prstClr val="black"/>
                </a:solidFill>
                <a:effectLst/>
                <a:uLnTx/>
                <a:uFillTx/>
                <a:latin typeface="Times New Roman"/>
                <a:ea typeface="+mn-ea"/>
                <a:cs typeface="Times New Roman"/>
              </a:rPr>
              <a:t>interpretanda</a:t>
            </a:r>
            <a:r>
              <a:rPr kumimoji="0" lang="pl-PL" b="0" i="1" u="none" strike="noStrike" kern="1200" cap="none" spc="0" normalizeH="0" baseline="0" noProof="0" dirty="0">
                <a:ln>
                  <a:noFill/>
                </a:ln>
                <a:solidFill>
                  <a:prstClr val="black"/>
                </a:solidFill>
                <a:effectLst/>
                <a:uLnTx/>
                <a:uFillTx/>
                <a:latin typeface="Times New Roman"/>
                <a:ea typeface="+mn-ea"/>
                <a:cs typeface="Times New Roman"/>
              </a:rPr>
              <a:t> – mity i rzeczywistość</a:t>
            </a:r>
            <a:r>
              <a:rPr kumimoji="0" lang="pl-PL" b="0" i="0" u="none" strike="noStrike" kern="1200" cap="none" spc="0" normalizeH="0" baseline="0" noProof="0" dirty="0">
                <a:ln>
                  <a:noFill/>
                </a:ln>
                <a:solidFill>
                  <a:prstClr val="black"/>
                </a:solidFill>
                <a:effectLst/>
                <a:uLnTx/>
                <a:uFillTx/>
                <a:latin typeface="Times New Roman"/>
                <a:ea typeface="+mn-ea"/>
                <a:cs typeface="Times New Roman"/>
              </a:rPr>
              <a:t>, ZNSA 2012/6/18-21; M. Zieliński, Wykładnia, s. 238, </a:t>
            </a:r>
            <a:r>
              <a:rPr kumimoji="0" lang="pl-PL" b="0" i="0" u="none" strike="noStrike" kern="1200" cap="none" spc="0" normalizeH="0" baseline="0" noProof="0" dirty="0" err="1">
                <a:ln>
                  <a:noFill/>
                </a:ln>
                <a:solidFill>
                  <a:prstClr val="black"/>
                </a:solidFill>
                <a:effectLst/>
                <a:uLnTx/>
                <a:uFillTx/>
                <a:latin typeface="Times New Roman"/>
                <a:ea typeface="+mn-ea"/>
                <a:cs typeface="Times New Roman"/>
              </a:rPr>
              <a:t>nb</a:t>
            </a:r>
            <a:r>
              <a:rPr kumimoji="0" lang="pl-PL" b="0" i="0" u="none" strike="noStrike" kern="1200" cap="none" spc="0" normalizeH="0" baseline="0" noProof="0" dirty="0">
                <a:ln>
                  <a:noFill/>
                </a:ln>
                <a:solidFill>
                  <a:prstClr val="black"/>
                </a:solidFill>
                <a:effectLst/>
                <a:uLnTx/>
                <a:uFillTx/>
                <a:latin typeface="Times New Roman"/>
                <a:ea typeface="+mn-ea"/>
                <a:cs typeface="Times New Roman"/>
              </a:rPr>
              <a:t> 432)”                              [wyrok NSA z 18.12.2013 r., I OSK 2320/12]</a:t>
            </a:r>
            <a:endParaRPr kumimoji="0" lang="pl-PL" sz="20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15905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F3C46F-D61A-5DC8-03A6-7D02EFB935C5}"/>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3FDCCEA9-17D4-6E18-A3DB-BD5A36945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17371E5D-FB66-124F-D39C-84DED6BA3B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467ABA94-22EB-E0B3-FF7A-C4918D4A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0490F753-96F8-74DF-1017-1087DACDE7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6B9DA8B8-D6F9-983B-00D7-0DC61CBB5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C546A7C2-E5A8-1920-0483-22B07226B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73258F92-F5AC-84DD-071F-7600A499D80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67B861F0-DFA7-87B4-72F6-71083BC798BC}"/>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Derywacyjna koncepcja wykładni prawa </a:t>
            </a:r>
            <a:br>
              <a:rPr lang="pl-PL" sz="3600" b="1" dirty="0">
                <a:solidFill>
                  <a:srgbClr val="FFFFFF"/>
                </a:solidFill>
                <a:latin typeface="Times New Roman" panose="02020603050405020304" pitchFamily="18" charset="0"/>
                <a:cs typeface="Times New Roman" panose="02020603050405020304" pitchFamily="18" charset="0"/>
              </a:rPr>
            </a:br>
            <a:r>
              <a:rPr lang="pl-PL" sz="3600" b="1" dirty="0">
                <a:solidFill>
                  <a:srgbClr val="FFFFFF"/>
                </a:solidFill>
                <a:latin typeface="Times New Roman" panose="02020603050405020304" pitchFamily="18" charset="0"/>
                <a:cs typeface="Times New Roman" panose="02020603050405020304" pitchFamily="18" charset="0"/>
              </a:rPr>
              <a:t>– podstawowe założenia</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7A037D16-8916-5757-4990-088C6EF627DF}"/>
              </a:ext>
            </a:extLst>
          </p:cNvPr>
          <p:cNvSpPr>
            <a:spLocks noGrp="1"/>
          </p:cNvSpPr>
          <p:nvPr>
            <p:ph idx="1"/>
          </p:nvPr>
        </p:nvSpPr>
        <p:spPr>
          <a:xfrm>
            <a:off x="1119322" y="2177172"/>
            <a:ext cx="10103778" cy="4402738"/>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60000"/>
              </a:lnSpc>
              <a:buNone/>
            </a:pPr>
            <a:r>
              <a:rPr lang="pl-PL" sz="2400" dirty="0">
                <a:latin typeface="Times New Roman" panose="02020603050405020304" pitchFamily="18" charset="0"/>
                <a:cs typeface="Times New Roman" panose="02020603050405020304" pitchFamily="18" charset="0"/>
              </a:rPr>
              <a:t>Obowiązek </a:t>
            </a:r>
            <a:r>
              <a:rPr lang="pl-PL" sz="2400" b="1" dirty="0">
                <a:latin typeface="Times New Roman" panose="02020603050405020304" pitchFamily="18" charset="0"/>
                <a:cs typeface="Times New Roman" panose="02020603050405020304" pitchFamily="18" charset="0"/>
              </a:rPr>
              <a:t>uzasadniania decyzji interpretacyjnych </a:t>
            </a:r>
          </a:p>
          <a:p>
            <a:pPr marL="0" indent="0" algn="ctr">
              <a:lnSpc>
                <a:spcPct val="160000"/>
              </a:lnSpc>
              <a:buNone/>
            </a:pPr>
            <a:endParaRPr lang="pl-PL" sz="2400" b="1" dirty="0">
              <a:latin typeface="Times New Roman" panose="02020603050405020304" pitchFamily="18" charset="0"/>
              <a:cs typeface="Times New Roman" panose="02020603050405020304" pitchFamily="18" charset="0"/>
            </a:endParaRPr>
          </a:p>
          <a:p>
            <a:pPr marL="0" indent="0">
              <a:lnSpc>
                <a:spcPct val="160000"/>
              </a:lnSpc>
              <a:buNone/>
            </a:pPr>
            <a:r>
              <a:rPr lang="pl-PL" sz="1800" b="1" dirty="0">
                <a:latin typeface="Times New Roman" panose="02020603050405020304" pitchFamily="18" charset="0"/>
                <a:cs typeface="Times New Roman" panose="02020603050405020304" pitchFamily="18" charset="0"/>
              </a:rPr>
              <a:t>                                                    cząstkowych</a:t>
            </a:r>
          </a:p>
          <a:p>
            <a:pPr marL="0" indent="0" algn="ctr">
              <a:lnSpc>
                <a:spcPct val="160000"/>
              </a:lnSpc>
              <a:buNone/>
            </a:pPr>
            <a:r>
              <a:rPr lang="pl-PL" sz="1800" b="1" dirty="0">
                <a:latin typeface="Times New Roman" panose="02020603050405020304" pitchFamily="18" charset="0"/>
                <a:cs typeface="Times New Roman" panose="02020603050405020304" pitchFamily="18" charset="0"/>
              </a:rPr>
              <a:t>                                                           finalnych </a:t>
            </a:r>
            <a:endParaRPr lang="pl-PL" sz="1800" dirty="0">
              <a:latin typeface="Times New Roman" panose="02020603050405020304" pitchFamily="18" charset="0"/>
              <a:cs typeface="Times New Roman" panose="02020603050405020304" pitchFamily="18" charset="0"/>
            </a:endParaRPr>
          </a:p>
          <a:p>
            <a:pPr marL="0" indent="0" algn="ctr">
              <a:lnSpc>
                <a:spcPct val="160000"/>
              </a:lnSpc>
              <a:buNone/>
            </a:pPr>
            <a:endParaRPr lang="pl-PL" sz="1600" dirty="0">
              <a:latin typeface="Times New Roman" panose="02020603050405020304" pitchFamily="18" charset="0"/>
              <a:cs typeface="Times New Roman" panose="02020603050405020304" pitchFamily="18" charset="0"/>
            </a:endParaRPr>
          </a:p>
          <a:p>
            <a:pPr marL="0" indent="0">
              <a:lnSpc>
                <a:spcPct val="160000"/>
              </a:lnSpc>
              <a:buNone/>
            </a:pPr>
            <a:r>
              <a:rPr lang="pl-PL" sz="20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uzasadnienie heurystycznie </a:t>
            </a:r>
            <a:r>
              <a:rPr lang="pl-PL" sz="2000" dirty="0">
                <a:latin typeface="Times New Roman" panose="02020603050405020304" pitchFamily="18" charset="0"/>
                <a:cs typeface="Times New Roman" panose="02020603050405020304" pitchFamily="18" charset="0"/>
              </a:rPr>
              <a:t>(a nie następcze)</a:t>
            </a:r>
          </a:p>
          <a:p>
            <a:pPr marL="0" indent="0" algn="ctr">
              <a:lnSpc>
                <a:spcPct val="160000"/>
              </a:lnSpc>
              <a:buNone/>
            </a:pPr>
            <a:endParaRPr lang="pl-PL" sz="1600" b="1" dirty="0">
              <a:latin typeface="Times New Roman" panose="02020603050405020304" pitchFamily="18" charset="0"/>
              <a:cs typeface="Times New Roman" panose="02020603050405020304" pitchFamily="18" charset="0"/>
            </a:endParaRPr>
          </a:p>
        </p:txBody>
      </p:sp>
      <p:cxnSp>
        <p:nvCxnSpPr>
          <p:cNvPr id="8" name="Łącznik prosty ze strzałką 7">
            <a:extLst>
              <a:ext uri="{FF2B5EF4-FFF2-40B4-BE49-F238E27FC236}">
                <a16:creationId xmlns:a16="http://schemas.microsoft.com/office/drawing/2014/main" id="{4829F9BA-B447-10CF-C673-C57B64C707BF}"/>
              </a:ext>
            </a:extLst>
          </p:cNvPr>
          <p:cNvCxnSpPr/>
          <p:nvPr/>
        </p:nvCxnSpPr>
        <p:spPr>
          <a:xfrm flipH="1">
            <a:off x="4732140" y="3265178"/>
            <a:ext cx="518984" cy="8073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Łącznik prosty ze strzałką 10">
            <a:extLst>
              <a:ext uri="{FF2B5EF4-FFF2-40B4-BE49-F238E27FC236}">
                <a16:creationId xmlns:a16="http://schemas.microsoft.com/office/drawing/2014/main" id="{8BC1BE9F-166C-97A8-2F05-166F729E39A8}"/>
              </a:ext>
            </a:extLst>
          </p:cNvPr>
          <p:cNvCxnSpPr/>
          <p:nvPr/>
        </p:nvCxnSpPr>
        <p:spPr>
          <a:xfrm>
            <a:off x="6886832" y="3204518"/>
            <a:ext cx="1029730" cy="13839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Strzałka: w prawo 3">
            <a:extLst>
              <a:ext uri="{FF2B5EF4-FFF2-40B4-BE49-F238E27FC236}">
                <a16:creationId xmlns:a16="http://schemas.microsoft.com/office/drawing/2014/main" id="{59A920E1-946C-7847-62F4-0B0DBE4BEFF9}"/>
              </a:ext>
            </a:extLst>
          </p:cNvPr>
          <p:cNvSpPr/>
          <p:nvPr/>
        </p:nvSpPr>
        <p:spPr>
          <a:xfrm>
            <a:off x="1567182" y="5849567"/>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7940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DBCB5D-5715-85A2-5961-81C50E5A0A4B}"/>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F71D74B-DCD9-F38C-0D19-840C34B02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35D8FC16-2430-DA7C-2354-EA0D5D9C7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EE8BFD8A-46D6-0421-EC4C-E09F55104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1876A2E0-BF0E-3069-9322-30A8240A6E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EDDAE55-7462-2C6F-F89C-EC21CE47A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13DE22CC-7F13-F36C-1575-474F00083C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5235EDE2-E951-DD89-17EA-3E57A513DBA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1A263F0A-C328-7D0A-C3CF-DE3AB1B1566B}"/>
              </a:ext>
            </a:extLst>
          </p:cNvPr>
          <p:cNvSpPr>
            <a:spLocks noGrp="1"/>
          </p:cNvSpPr>
          <p:nvPr>
            <p:ph type="title"/>
          </p:nvPr>
        </p:nvSpPr>
        <p:spPr>
          <a:xfrm>
            <a:off x="1047280" y="837744"/>
            <a:ext cx="10306520" cy="1247624"/>
          </a:xfrm>
        </p:spPr>
        <p:txBody>
          <a:bodyPr vert="horz" lIns="91440" tIns="45720" rIns="91440" bIns="45720" rtlCol="0" anchor="ctr">
            <a:normAutofit/>
          </a:bodyPr>
          <a:lstStyle/>
          <a:p>
            <a:pPr algn="ctr"/>
            <a:r>
              <a:rPr kumimoji="0" lang="pl-PL"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Postawa interpretatora</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F720BC15-E54E-6234-29C2-65F0E2C00A86}"/>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10C83053-4466-A14E-43B7-19F1A38237DC}"/>
              </a:ext>
            </a:extLst>
          </p:cNvPr>
          <p:cNvSpPr txBox="1"/>
          <p:nvPr/>
        </p:nvSpPr>
        <p:spPr>
          <a:xfrm>
            <a:off x="1119322" y="2230290"/>
            <a:ext cx="9398523" cy="1953548"/>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5" name="Tabela 4">
            <a:extLst>
              <a:ext uri="{FF2B5EF4-FFF2-40B4-BE49-F238E27FC236}">
                <a16:creationId xmlns:a16="http://schemas.microsoft.com/office/drawing/2014/main" id="{456E039D-B311-057D-993F-FF4C033886AE}"/>
              </a:ext>
            </a:extLst>
          </p:cNvPr>
          <p:cNvGraphicFramePr>
            <a:graphicFrameLocks noGrp="1"/>
          </p:cNvGraphicFramePr>
          <p:nvPr>
            <p:extLst>
              <p:ext uri="{D42A27DB-BD31-4B8C-83A1-F6EECF244321}">
                <p14:modId xmlns:p14="http://schemas.microsoft.com/office/powerpoint/2010/main" val="1910198297"/>
              </p:ext>
            </p:extLst>
          </p:nvPr>
        </p:nvGraphicFramePr>
        <p:xfrm>
          <a:off x="1087438" y="1744802"/>
          <a:ext cx="10474037" cy="5139757"/>
        </p:xfrm>
        <a:graphic>
          <a:graphicData uri="http://schemas.openxmlformats.org/drawingml/2006/table">
            <a:tbl>
              <a:tblPr firstRow="1" firstCol="1" bandRow="1">
                <a:tableStyleId>{5C22544A-7EE6-4342-B048-85BDC9FD1C3A}</a:tableStyleId>
              </a:tblPr>
              <a:tblGrid>
                <a:gridCol w="2038639">
                  <a:extLst>
                    <a:ext uri="{9D8B030D-6E8A-4147-A177-3AD203B41FA5}">
                      <a16:colId xmlns:a16="http://schemas.microsoft.com/office/drawing/2014/main" val="861791364"/>
                    </a:ext>
                  </a:extLst>
                </a:gridCol>
                <a:gridCol w="8435398">
                  <a:extLst>
                    <a:ext uri="{9D8B030D-6E8A-4147-A177-3AD203B41FA5}">
                      <a16:colId xmlns:a16="http://schemas.microsoft.com/office/drawing/2014/main" val="1055123962"/>
                    </a:ext>
                  </a:extLst>
                </a:gridCol>
              </a:tblGrid>
              <a:tr h="536704">
                <a:tc gridSpan="2">
                  <a:txBody>
                    <a:bodyPr/>
                    <a:lstStyle/>
                    <a:p>
                      <a:pPr algn="ctr">
                        <a:lnSpc>
                          <a:spcPct val="115000"/>
                        </a:lnSpc>
                        <a:buNone/>
                      </a:pPr>
                      <a:r>
                        <a:rPr lang="pl-PL" sz="1600" kern="100" dirty="0">
                          <a:effectLst/>
                          <a:latin typeface="Times New Roman" panose="02020603050405020304" pitchFamily="18" charset="0"/>
                          <a:cs typeface="Times New Roman" panose="02020603050405020304" pitchFamily="18" charset="0"/>
                        </a:rPr>
                        <a:t> </a:t>
                      </a:r>
                      <a:r>
                        <a:rPr lang="pl-PL" sz="2000" kern="100" dirty="0">
                          <a:effectLst/>
                          <a:latin typeface="Times New Roman" panose="02020603050405020304" pitchFamily="18" charset="0"/>
                          <a:cs typeface="Times New Roman" panose="02020603050405020304" pitchFamily="18" charset="0"/>
                        </a:rPr>
                        <a:t>Interpretator modelowy </a:t>
                      </a:r>
                      <a:r>
                        <a:rPr lang="pl-PL" sz="1600" kern="100" dirty="0">
                          <a:effectLst/>
                          <a:latin typeface="Times New Roman" panose="02020603050405020304" pitchFamily="18" charset="0"/>
                          <a:cs typeface="Times New Roman" panose="02020603050405020304" pitchFamily="18" charset="0"/>
                        </a:rPr>
                        <a:t>w świetle założeń derywacyjnej koncepcji wykładni prawa </a:t>
                      </a:r>
                      <a:endParaRPr lang="pl-PL"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592" marR="63592" marT="0" marB="0"/>
                </a:tc>
                <a:tc hMerge="1">
                  <a:txBody>
                    <a:bodyPr/>
                    <a:lstStyle/>
                    <a:p>
                      <a:endParaRPr lang="pl-PL"/>
                    </a:p>
                  </a:txBody>
                  <a:tcPr/>
                </a:tc>
                <a:extLst>
                  <a:ext uri="{0D108BD9-81ED-4DB2-BD59-A6C34878D82A}">
                    <a16:rowId xmlns:a16="http://schemas.microsoft.com/office/drawing/2014/main" val="4154177787"/>
                  </a:ext>
                </a:extLst>
              </a:tr>
              <a:tr h="1621573">
                <a:tc>
                  <a:txBody>
                    <a:bodyPr/>
                    <a:lstStyle/>
                    <a:p>
                      <a:pPr marL="228600" algn="ctr">
                        <a:lnSpc>
                          <a:spcPct val="115000"/>
                        </a:lnSpc>
                        <a:buNone/>
                      </a:pPr>
                      <a:r>
                        <a:rPr lang="pl-PL" sz="1400" kern="100" dirty="0">
                          <a:effectLst/>
                          <a:latin typeface="Times New Roman" panose="02020603050405020304" pitchFamily="18" charset="0"/>
                          <a:cs typeface="Times New Roman" panose="02020603050405020304" pitchFamily="18" charset="0"/>
                        </a:rPr>
                        <a:t> </a:t>
                      </a:r>
                    </a:p>
                    <a:p>
                      <a:pPr marL="0" lvl="0" indent="0" algn="ctr">
                        <a:lnSpc>
                          <a:spcPct val="115000"/>
                        </a:lnSpc>
                        <a:buFont typeface="+mj-lt"/>
                        <a:buNone/>
                      </a:pPr>
                      <a:r>
                        <a:rPr lang="pl-PL" sz="1600" kern="100" dirty="0">
                          <a:effectLst/>
                          <a:latin typeface="Times New Roman" panose="02020603050405020304" pitchFamily="18" charset="0"/>
                          <a:cs typeface="Times New Roman" panose="02020603050405020304" pitchFamily="18" charset="0"/>
                        </a:rPr>
                        <a:t>      1. Jest świadomy</a:t>
                      </a:r>
                      <a:endParaRPr lang="pl-PL"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592" marR="63592" marT="0" marB="0" anchor="ctr"/>
                </a:tc>
                <a:tc>
                  <a:txBody>
                    <a:bodyPr/>
                    <a:lstStyle/>
                    <a:p>
                      <a:pPr algn="just">
                        <a:lnSpc>
                          <a:spcPct val="115000"/>
                        </a:lnSpc>
                        <a:buNone/>
                      </a:pPr>
                      <a:r>
                        <a:rPr lang="pl-PL" sz="1400" kern="100" dirty="0">
                          <a:effectLst/>
                          <a:latin typeface="Times New Roman" panose="02020603050405020304" pitchFamily="18" charset="0"/>
                          <a:cs typeface="Times New Roman" panose="02020603050405020304" pitchFamily="18" charset="0"/>
                        </a:rPr>
                        <a:t> </a:t>
                      </a:r>
                    </a:p>
                    <a:p>
                      <a:pPr algn="just">
                        <a:lnSpc>
                          <a:spcPct val="115000"/>
                        </a:lnSpc>
                        <a:buNone/>
                      </a:pPr>
                      <a:r>
                        <a:rPr lang="pl-PL" sz="1400" kern="100" dirty="0">
                          <a:effectLst/>
                          <a:latin typeface="Times New Roman" panose="02020603050405020304" pitchFamily="18" charset="0"/>
                          <a:cs typeface="Times New Roman" panose="02020603050405020304" pitchFamily="18" charset="0"/>
                        </a:rPr>
                        <a:t>Świadomość ta dotyczy przede wszystkim takich cech tekstów aktów prawnych jak:</a:t>
                      </a:r>
                    </a:p>
                    <a:p>
                      <a:pPr marL="342900" lvl="0" indent="-342900" algn="just">
                        <a:lnSpc>
                          <a:spcPct val="115000"/>
                        </a:lnSpc>
                        <a:buFont typeface="+mj-lt"/>
                        <a:buAutoNum type="alphaLcParenR"/>
                      </a:pPr>
                      <a:r>
                        <a:rPr lang="pl-PL" sz="1400" b="1" kern="100" dirty="0">
                          <a:effectLst/>
                          <a:latin typeface="Times New Roman" panose="02020603050405020304" pitchFamily="18" charset="0"/>
                          <a:cs typeface="Times New Roman" panose="02020603050405020304" pitchFamily="18" charset="0"/>
                        </a:rPr>
                        <a:t>normatywność</a:t>
                      </a:r>
                      <a:r>
                        <a:rPr lang="pl-PL" sz="1400" kern="100" dirty="0">
                          <a:effectLst/>
                          <a:latin typeface="Times New Roman" panose="02020603050405020304" pitchFamily="18" charset="0"/>
                          <a:cs typeface="Times New Roman" panose="02020603050405020304" pitchFamily="18" charset="0"/>
                        </a:rPr>
                        <a:t> – dla interpretatora najważniejszy jest poziom dyrektywny tekstu prawnego (poziom norm prawnych),</a:t>
                      </a:r>
                    </a:p>
                    <a:p>
                      <a:pPr marL="342900" lvl="0" indent="-342900" algn="just">
                        <a:lnSpc>
                          <a:spcPct val="115000"/>
                        </a:lnSpc>
                        <a:buFont typeface="+mj-lt"/>
                        <a:buAutoNum type="alphaLcParenR"/>
                      </a:pPr>
                      <a:r>
                        <a:rPr lang="pl-PL" sz="1400" b="1" kern="100" dirty="0">
                          <a:effectLst/>
                          <a:latin typeface="Times New Roman" panose="02020603050405020304" pitchFamily="18" charset="0"/>
                          <a:cs typeface="Times New Roman" panose="02020603050405020304" pitchFamily="18" charset="0"/>
                        </a:rPr>
                        <a:t>zmienność</a:t>
                      </a:r>
                      <a:r>
                        <a:rPr lang="pl-PL" sz="1400" kern="100" dirty="0">
                          <a:effectLst/>
                          <a:latin typeface="Times New Roman" panose="02020603050405020304" pitchFamily="18" charset="0"/>
                          <a:cs typeface="Times New Roman" panose="02020603050405020304" pitchFamily="18" charset="0"/>
                        </a:rPr>
                        <a:t> – co przejawia się koniecznością wyboru przez interpretatora momentu interpretacyjnego dla całego procesu interpretacji.</a:t>
                      </a:r>
                    </a:p>
                    <a:p>
                      <a:pPr marL="457200" algn="just">
                        <a:lnSpc>
                          <a:spcPct val="115000"/>
                        </a:lnSpc>
                        <a:buNone/>
                      </a:pPr>
                      <a:r>
                        <a:rPr lang="pl-PL" sz="1400" kern="100" dirty="0">
                          <a:effectLst/>
                          <a:latin typeface="Times New Roman" panose="02020603050405020304" pitchFamily="18" charset="0"/>
                          <a:cs typeface="Times New Roman" panose="02020603050405020304" pitchFamily="18" charset="0"/>
                        </a:rPr>
                        <a:t> </a:t>
                      </a:r>
                      <a:endParaRPr lang="pl-PL"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592" marR="63592" marT="0" marB="0"/>
                </a:tc>
                <a:extLst>
                  <a:ext uri="{0D108BD9-81ED-4DB2-BD59-A6C34878D82A}">
                    <a16:rowId xmlns:a16="http://schemas.microsoft.com/office/drawing/2014/main" val="3152171654"/>
                  </a:ext>
                </a:extLst>
              </a:tr>
              <a:tr h="1621573">
                <a:tc>
                  <a:txBody>
                    <a:bodyPr/>
                    <a:lstStyle/>
                    <a:p>
                      <a:pPr marL="457200" algn="ctr">
                        <a:lnSpc>
                          <a:spcPct val="115000"/>
                        </a:lnSpc>
                        <a:buNone/>
                      </a:pPr>
                      <a:r>
                        <a:rPr lang="pl-PL" sz="1400" kern="100" dirty="0">
                          <a:effectLst/>
                          <a:latin typeface="Times New Roman" panose="02020603050405020304" pitchFamily="18" charset="0"/>
                          <a:cs typeface="Times New Roman" panose="02020603050405020304" pitchFamily="18" charset="0"/>
                        </a:rPr>
                        <a:t> </a:t>
                      </a:r>
                    </a:p>
                    <a:p>
                      <a:pPr marL="0" lvl="0" indent="0" algn="ctr">
                        <a:lnSpc>
                          <a:spcPct val="115000"/>
                        </a:lnSpc>
                        <a:buFont typeface="+mj-lt"/>
                        <a:buNone/>
                      </a:pPr>
                      <a:r>
                        <a:rPr lang="pl-PL" sz="1600" kern="100" dirty="0">
                          <a:effectLst/>
                          <a:latin typeface="Times New Roman" panose="02020603050405020304" pitchFamily="18" charset="0"/>
                          <a:cs typeface="Times New Roman" panose="02020603050405020304" pitchFamily="18" charset="0"/>
                        </a:rPr>
                        <a:t>    2. Jest refleksyjny</a:t>
                      </a:r>
                      <a:endParaRPr lang="pl-PL"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592" marR="63592" marT="0" marB="0" anchor="ctr"/>
                </a:tc>
                <a:tc>
                  <a:txBody>
                    <a:bodyPr/>
                    <a:lstStyle/>
                    <a:p>
                      <a:pPr algn="just">
                        <a:lnSpc>
                          <a:spcPct val="115000"/>
                        </a:lnSpc>
                        <a:buNone/>
                      </a:pPr>
                      <a:r>
                        <a:rPr lang="pl-PL" sz="1400" kern="100" dirty="0">
                          <a:effectLst/>
                          <a:latin typeface="Times New Roman" panose="02020603050405020304" pitchFamily="18" charset="0"/>
                          <a:cs typeface="Times New Roman" panose="02020603050405020304" pitchFamily="18" charset="0"/>
                        </a:rPr>
                        <a:t> </a:t>
                      </a:r>
                    </a:p>
                    <a:p>
                      <a:pPr algn="just">
                        <a:lnSpc>
                          <a:spcPct val="115000"/>
                        </a:lnSpc>
                        <a:buNone/>
                      </a:pPr>
                      <a:r>
                        <a:rPr lang="pl-PL" sz="1400" kern="100" dirty="0">
                          <a:effectLst/>
                          <a:latin typeface="Times New Roman" panose="02020603050405020304" pitchFamily="18" charset="0"/>
                          <a:cs typeface="Times New Roman" panose="02020603050405020304" pitchFamily="18" charset="0"/>
                        </a:rPr>
                        <a:t>Interpretator kieruje się w procesie interpretacji zasadą </a:t>
                      </a:r>
                      <a:r>
                        <a:rPr lang="pl-PL" sz="1400" b="1" kern="100" dirty="0" err="1">
                          <a:effectLst/>
                          <a:latin typeface="Times New Roman" panose="02020603050405020304" pitchFamily="18" charset="0"/>
                          <a:cs typeface="Times New Roman" panose="02020603050405020304" pitchFamily="18" charset="0"/>
                        </a:rPr>
                        <a:t>omnia</a:t>
                      </a:r>
                      <a:r>
                        <a:rPr lang="pl-PL" sz="1400" b="1" kern="100" dirty="0">
                          <a:effectLst/>
                          <a:latin typeface="Times New Roman" panose="02020603050405020304" pitchFamily="18" charset="0"/>
                          <a:cs typeface="Times New Roman" panose="02020603050405020304" pitchFamily="18" charset="0"/>
                        </a:rPr>
                        <a:t> </a:t>
                      </a:r>
                      <a:r>
                        <a:rPr lang="pl-PL" sz="1400" b="1" kern="100" dirty="0" err="1">
                          <a:effectLst/>
                          <a:latin typeface="Times New Roman" panose="02020603050405020304" pitchFamily="18" charset="0"/>
                          <a:cs typeface="Times New Roman" panose="02020603050405020304" pitchFamily="18" charset="0"/>
                        </a:rPr>
                        <a:t>sunt</a:t>
                      </a:r>
                      <a:r>
                        <a:rPr lang="pl-PL" sz="1400" b="1" kern="100" dirty="0">
                          <a:effectLst/>
                          <a:latin typeface="Times New Roman" panose="02020603050405020304" pitchFamily="18" charset="0"/>
                          <a:cs typeface="Times New Roman" panose="02020603050405020304" pitchFamily="18" charset="0"/>
                        </a:rPr>
                        <a:t> </a:t>
                      </a:r>
                      <a:r>
                        <a:rPr lang="pl-PL" sz="1400" b="1" kern="100" dirty="0" err="1">
                          <a:effectLst/>
                          <a:latin typeface="Times New Roman" panose="02020603050405020304" pitchFamily="18" charset="0"/>
                          <a:cs typeface="Times New Roman" panose="02020603050405020304" pitchFamily="18" charset="0"/>
                        </a:rPr>
                        <a:t>interpretanda</a:t>
                      </a:r>
                      <a:r>
                        <a:rPr lang="pl-PL" sz="1400" b="1" kern="100" dirty="0">
                          <a:effectLst/>
                          <a:latin typeface="Times New Roman" panose="02020603050405020304" pitchFamily="18" charset="0"/>
                          <a:cs typeface="Times New Roman" panose="02020603050405020304" pitchFamily="18" charset="0"/>
                        </a:rPr>
                        <a:t> </a:t>
                      </a:r>
                      <a:r>
                        <a:rPr lang="pl-PL" sz="1400" kern="100" dirty="0">
                          <a:effectLst/>
                          <a:latin typeface="Times New Roman" panose="02020603050405020304" pitchFamily="18" charset="0"/>
                          <a:cs typeface="Times New Roman" panose="02020603050405020304" pitchFamily="18" charset="0"/>
                        </a:rPr>
                        <a:t>i nie uzależnia potrzeby wykładni tekstu prawnego od czyichkolwiek wątpliwości interpretacyjnych. Będąc świadomym osadzenia tekstu prawnego </a:t>
                      </a:r>
                      <a:r>
                        <a:rPr lang="pl-PL" sz="1400" b="1" kern="100" dirty="0">
                          <a:effectLst/>
                          <a:latin typeface="Times New Roman" panose="02020603050405020304" pitchFamily="18" charset="0"/>
                          <a:cs typeface="Times New Roman" panose="02020603050405020304" pitchFamily="18" charset="0"/>
                        </a:rPr>
                        <a:t>w różnych kontekstach pozajęzykowych </a:t>
                      </a:r>
                      <a:r>
                        <a:rPr lang="pl-PL" sz="1400" kern="100" dirty="0">
                          <a:effectLst/>
                          <a:latin typeface="Times New Roman" panose="02020603050405020304" pitchFamily="18" charset="0"/>
                          <a:cs typeface="Times New Roman" panose="02020603050405020304" pitchFamily="18" charset="0"/>
                        </a:rPr>
                        <a:t>oraz </a:t>
                      </a:r>
                      <a:r>
                        <a:rPr lang="pl-PL" sz="1400" b="1" kern="100" dirty="0">
                          <a:effectLst/>
                          <a:latin typeface="Times New Roman" panose="02020603050405020304" pitchFamily="18" charset="0"/>
                          <a:cs typeface="Times New Roman" panose="02020603050405020304" pitchFamily="18" charset="0"/>
                        </a:rPr>
                        <a:t>potrzeby dokonywania dynamicznej wykładni prawa</a:t>
                      </a:r>
                      <a:r>
                        <a:rPr lang="pl-PL" sz="1400" kern="100" dirty="0">
                          <a:effectLst/>
                          <a:latin typeface="Times New Roman" panose="02020603050405020304" pitchFamily="18" charset="0"/>
                          <a:cs typeface="Times New Roman" panose="02020603050405020304" pitchFamily="18" charset="0"/>
                        </a:rPr>
                        <a:t>, która „nadążałaby za rzeczywistością” kieruje się zasadą </a:t>
                      </a:r>
                      <a:r>
                        <a:rPr lang="pl-PL" sz="1400" kern="100" dirty="0" err="1">
                          <a:effectLst/>
                          <a:latin typeface="Times New Roman" panose="02020603050405020304" pitchFamily="18" charset="0"/>
                          <a:cs typeface="Times New Roman" panose="02020603050405020304" pitchFamily="18" charset="0"/>
                        </a:rPr>
                        <a:t>interpretatio</a:t>
                      </a:r>
                      <a:r>
                        <a:rPr lang="pl-PL" sz="1400" kern="100" dirty="0">
                          <a:effectLst/>
                          <a:latin typeface="Times New Roman" panose="02020603050405020304" pitchFamily="18" charset="0"/>
                          <a:cs typeface="Times New Roman" panose="02020603050405020304" pitchFamily="18" charset="0"/>
                        </a:rPr>
                        <a:t> </a:t>
                      </a:r>
                      <a:r>
                        <a:rPr lang="pl-PL" sz="1400" kern="100" dirty="0" err="1">
                          <a:effectLst/>
                          <a:latin typeface="Times New Roman" panose="02020603050405020304" pitchFamily="18" charset="0"/>
                          <a:cs typeface="Times New Roman" panose="02020603050405020304" pitchFamily="18" charset="0"/>
                        </a:rPr>
                        <a:t>cessat</a:t>
                      </a:r>
                      <a:r>
                        <a:rPr lang="pl-PL" sz="1400" kern="100" dirty="0">
                          <a:effectLst/>
                          <a:latin typeface="Times New Roman" panose="02020603050405020304" pitchFamily="18" charset="0"/>
                          <a:cs typeface="Times New Roman" panose="02020603050405020304" pitchFamily="18" charset="0"/>
                        </a:rPr>
                        <a:t> post </a:t>
                      </a:r>
                      <a:r>
                        <a:rPr lang="pl-PL" sz="1400" kern="100" dirty="0" err="1">
                          <a:effectLst/>
                          <a:latin typeface="Times New Roman" panose="02020603050405020304" pitchFamily="18" charset="0"/>
                          <a:cs typeface="Times New Roman" panose="02020603050405020304" pitchFamily="18" charset="0"/>
                        </a:rPr>
                        <a:t>applicationem</a:t>
                      </a:r>
                      <a:r>
                        <a:rPr lang="pl-PL" sz="1400" kern="100" dirty="0">
                          <a:effectLst/>
                          <a:latin typeface="Times New Roman" panose="02020603050405020304" pitchFamily="18" charset="0"/>
                          <a:cs typeface="Times New Roman" panose="02020603050405020304" pitchFamily="18" charset="0"/>
                        </a:rPr>
                        <a:t> </a:t>
                      </a:r>
                      <a:r>
                        <a:rPr lang="pl-PL" sz="1400" kern="100" dirty="0" err="1">
                          <a:effectLst/>
                          <a:latin typeface="Times New Roman" panose="02020603050405020304" pitchFamily="18" charset="0"/>
                          <a:cs typeface="Times New Roman" panose="02020603050405020304" pitchFamily="18" charset="0"/>
                        </a:rPr>
                        <a:t>trium</a:t>
                      </a:r>
                      <a:r>
                        <a:rPr lang="pl-PL" sz="1400" kern="100" dirty="0">
                          <a:effectLst/>
                          <a:latin typeface="Times New Roman" panose="02020603050405020304" pitchFamily="18" charset="0"/>
                          <a:cs typeface="Times New Roman" panose="02020603050405020304" pitchFamily="18" charset="0"/>
                        </a:rPr>
                        <a:t> </a:t>
                      </a:r>
                      <a:r>
                        <a:rPr lang="pl-PL" sz="1400" kern="100" dirty="0" err="1">
                          <a:effectLst/>
                          <a:latin typeface="Times New Roman" panose="02020603050405020304" pitchFamily="18" charset="0"/>
                          <a:cs typeface="Times New Roman" panose="02020603050405020304" pitchFamily="18" charset="0"/>
                        </a:rPr>
                        <a:t>typorum</a:t>
                      </a:r>
                      <a:r>
                        <a:rPr lang="pl-PL" sz="1400" kern="100" dirty="0">
                          <a:effectLst/>
                          <a:latin typeface="Times New Roman" panose="02020603050405020304" pitchFamily="18" charset="0"/>
                          <a:cs typeface="Times New Roman" panose="02020603050405020304" pitchFamily="18" charset="0"/>
                        </a:rPr>
                        <a:t> </a:t>
                      </a:r>
                      <a:r>
                        <a:rPr lang="pl-PL" sz="1400" kern="100" dirty="0" err="1">
                          <a:effectLst/>
                          <a:latin typeface="Times New Roman" panose="02020603050405020304" pitchFamily="18" charset="0"/>
                          <a:cs typeface="Times New Roman" panose="02020603050405020304" pitchFamily="18" charset="0"/>
                        </a:rPr>
                        <a:t>directionae</a:t>
                      </a:r>
                      <a:r>
                        <a:rPr lang="pl-PL" sz="1400" kern="100" dirty="0">
                          <a:effectLst/>
                          <a:latin typeface="Times New Roman" panose="02020603050405020304" pitchFamily="18" charset="0"/>
                          <a:cs typeface="Times New Roman" panose="02020603050405020304" pitchFamily="18" charset="0"/>
                        </a:rPr>
                        <a:t> – </a:t>
                      </a:r>
                      <a:r>
                        <a:rPr lang="pl-PL" sz="1400" b="1" kern="100" dirty="0">
                          <a:effectLst/>
                          <a:latin typeface="Times New Roman" panose="02020603050405020304" pitchFamily="18" charset="0"/>
                          <a:cs typeface="Times New Roman" panose="02020603050405020304" pitchFamily="18" charset="0"/>
                        </a:rPr>
                        <a:t>zawsze korzystając z trzech typów dyrektyw wykładni </a:t>
                      </a:r>
                      <a:r>
                        <a:rPr lang="pl-PL" sz="1400" kern="100" dirty="0">
                          <a:effectLst/>
                          <a:latin typeface="Times New Roman" panose="02020603050405020304" pitchFamily="18" charset="0"/>
                          <a:cs typeface="Times New Roman" panose="02020603050405020304" pitchFamily="18" charset="0"/>
                        </a:rPr>
                        <a:t>– językowych, systemowych i funkcjonalnych. Interpretator bierze pod uwagę różne hipotezy interpretacyjne, jest </a:t>
                      </a:r>
                      <a:r>
                        <a:rPr lang="pl-PL" sz="1400" b="0" i="0" dirty="0">
                          <a:solidFill>
                            <a:srgbClr val="000000"/>
                          </a:solidFill>
                          <a:effectLst/>
                          <a:latin typeface="Times New Roman" panose="02020603050405020304" pitchFamily="18" charset="0"/>
                        </a:rPr>
                        <a:t>skłonny do krytycznej oceny oraz rewizji przyjmowanych rozstrzygnięć interpretacyjnych.</a:t>
                      </a:r>
                      <a:endParaRPr lang="pl-PL" sz="1400" kern="100" dirty="0">
                        <a:effectLst/>
                        <a:latin typeface="Times New Roman" panose="02020603050405020304" pitchFamily="18" charset="0"/>
                        <a:cs typeface="Times New Roman" panose="02020603050405020304" pitchFamily="18" charset="0"/>
                      </a:endParaRPr>
                    </a:p>
                  </a:txBody>
                  <a:tcPr marL="63592" marR="63592" marT="0" marB="0"/>
                </a:tc>
                <a:extLst>
                  <a:ext uri="{0D108BD9-81ED-4DB2-BD59-A6C34878D82A}">
                    <a16:rowId xmlns:a16="http://schemas.microsoft.com/office/drawing/2014/main" val="2139459620"/>
                  </a:ext>
                </a:extLst>
              </a:tr>
              <a:tr h="918583">
                <a:tc>
                  <a:txBody>
                    <a:bodyPr/>
                    <a:lstStyle/>
                    <a:p>
                      <a:pPr marL="457200" algn="l">
                        <a:lnSpc>
                          <a:spcPct val="115000"/>
                        </a:lnSpc>
                        <a:buNone/>
                      </a:pPr>
                      <a:r>
                        <a:rPr lang="pl-PL" sz="1600" kern="100" dirty="0">
                          <a:effectLst/>
                          <a:latin typeface="Times New Roman" panose="02020603050405020304" pitchFamily="18" charset="0"/>
                          <a:ea typeface="Aptos" panose="020B0004020202020204" pitchFamily="34" charset="0"/>
                          <a:cs typeface="Times New Roman" panose="02020603050405020304" pitchFamily="18" charset="0"/>
                        </a:rPr>
                        <a:t>3. Przyjmuje postawę dyskursywną</a:t>
                      </a:r>
                    </a:p>
                  </a:txBody>
                  <a:tcPr marL="63592" marR="63592" marT="0" marB="0"/>
                </a:tc>
                <a:tc>
                  <a:txBody>
                    <a:bodyPr/>
                    <a:lstStyle/>
                    <a:p>
                      <a:pPr algn="just">
                        <a:lnSpc>
                          <a:spcPct val="115000"/>
                        </a:lnSpc>
                        <a:buNone/>
                      </a:pPr>
                      <a:r>
                        <a:rPr lang="pl-PL" sz="1400" kern="100" dirty="0">
                          <a:effectLst/>
                          <a:latin typeface="Times New Roman" panose="02020603050405020304" pitchFamily="18" charset="0"/>
                          <a:cs typeface="Times New Roman" panose="02020603050405020304" pitchFamily="18" charset="0"/>
                        </a:rPr>
                        <a:t> </a:t>
                      </a:r>
                    </a:p>
                    <a:p>
                      <a:pPr algn="just">
                        <a:lnSpc>
                          <a:spcPct val="115000"/>
                        </a:lnSpc>
                        <a:buNone/>
                      </a:pPr>
                      <a:r>
                        <a:rPr lang="pl-PL" sz="1400" kern="100" dirty="0">
                          <a:effectLst/>
                          <a:latin typeface="Times New Roman" panose="02020603050405020304" pitchFamily="18" charset="0"/>
                          <a:cs typeface="Times New Roman" panose="02020603050405020304" pitchFamily="18" charset="0"/>
                        </a:rPr>
                        <a:t>Interpretator co najmniej pozostaje w gotowości do sformułowania </a:t>
                      </a:r>
                      <a:r>
                        <a:rPr lang="pl-PL" sz="1400" b="1" kern="100" dirty="0">
                          <a:effectLst/>
                          <a:latin typeface="Times New Roman" panose="02020603050405020304" pitchFamily="18" charset="0"/>
                          <a:cs typeface="Times New Roman" panose="02020603050405020304" pitchFamily="18" charset="0"/>
                        </a:rPr>
                        <a:t>uzasadnienia decyzji interpretacyjnych</a:t>
                      </a:r>
                      <a:r>
                        <a:rPr lang="pl-PL" sz="1400" kern="100" dirty="0">
                          <a:effectLst/>
                          <a:latin typeface="Times New Roman" panose="02020603050405020304" pitchFamily="18" charset="0"/>
                          <a:cs typeface="Times New Roman" panose="02020603050405020304" pitchFamily="18" charset="0"/>
                        </a:rPr>
                        <a:t>, zarówno tych cząstkowych, jak i decyzji finalnej.</a:t>
                      </a:r>
                    </a:p>
                    <a:p>
                      <a:pPr algn="just">
                        <a:lnSpc>
                          <a:spcPct val="115000"/>
                        </a:lnSpc>
                        <a:buNone/>
                      </a:pPr>
                      <a:r>
                        <a:rPr lang="pl-PL" sz="1400" kern="100" dirty="0">
                          <a:effectLst/>
                          <a:latin typeface="Times New Roman" panose="02020603050405020304" pitchFamily="18" charset="0"/>
                          <a:cs typeface="Times New Roman" panose="02020603050405020304" pitchFamily="18" charset="0"/>
                        </a:rPr>
                        <a:t> </a:t>
                      </a:r>
                      <a:endParaRPr lang="pl-PL" sz="14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3592" marR="63592" marT="0" marB="0"/>
                </a:tc>
                <a:extLst>
                  <a:ext uri="{0D108BD9-81ED-4DB2-BD59-A6C34878D82A}">
                    <a16:rowId xmlns:a16="http://schemas.microsoft.com/office/drawing/2014/main" val="1699002285"/>
                  </a:ext>
                </a:extLst>
              </a:tr>
            </a:tbl>
          </a:graphicData>
        </a:graphic>
      </p:graphicFrame>
    </p:spTree>
    <p:extLst>
      <p:ext uri="{BB962C8B-B14F-4D97-AF65-F5344CB8AC3E}">
        <p14:creationId xmlns:p14="http://schemas.microsoft.com/office/powerpoint/2010/main" val="217570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65C96-D1D6-330C-8D4B-0743A80D3564}"/>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5B8EFFDF-43A7-923E-A36E-D3F30B845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D2135E7B-B8F0-43A5-FDD6-DD8BB5D582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840BB6F7-D0C9-5D51-9A78-AEA0A9015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B0990CAF-1A56-2F23-C88E-812376FFB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EFCE19F0-8F8B-E61A-CBF4-034C562CF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8BF8AEB2-0FF2-F7E5-B829-37D2EE916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AE2C0118-4291-956C-F711-0B9D1FB5E6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8E2D46C8-F597-CE31-05A8-EE1A309F1B09}"/>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2911591-836D-49B8-CDBD-660B4E661AB7}"/>
              </a:ext>
            </a:extLst>
          </p:cNvPr>
          <p:cNvSpPr>
            <a:spLocks noGrp="1"/>
          </p:cNvSpPr>
          <p:nvPr>
            <p:ph idx="1"/>
          </p:nvPr>
        </p:nvSpPr>
        <p:spPr>
          <a:xfrm>
            <a:off x="1119322" y="1952368"/>
            <a:ext cx="10103778" cy="4627542"/>
          </a:xfrm>
        </p:spPr>
        <p:txBody>
          <a:bodyPr>
            <a:noAutofit/>
          </a:bodyPr>
          <a:lstStyle/>
          <a:p>
            <a:pPr marL="0" indent="0" algn="ctr">
              <a:lnSpc>
                <a:spcPct val="100000"/>
              </a:lnSpc>
              <a:buNone/>
            </a:pPr>
            <a:endParaRPr lang="pl-PL" sz="2000" b="1"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1600" b="1" dirty="0">
                <a:latin typeface="Times New Roman" panose="02020603050405020304" pitchFamily="18" charset="0"/>
                <a:cs typeface="Times New Roman" panose="02020603050405020304" pitchFamily="18" charset="0"/>
              </a:rPr>
              <a:t>1. FAZA PORZĄDKUJĄCA</a:t>
            </a:r>
          </a:p>
          <a:p>
            <a:pPr marL="0" indent="0" algn="ctr">
              <a:lnSpc>
                <a:spcPct val="16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6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1600" b="1" dirty="0">
                <a:latin typeface="Times New Roman" panose="02020603050405020304" pitchFamily="18" charset="0"/>
                <a:cs typeface="Times New Roman" panose="02020603050405020304" pitchFamily="18" charset="0"/>
              </a:rPr>
              <a:t>                                                                                                                                    3. FAZA PERCEPCYJNA</a:t>
            </a:r>
          </a:p>
          <a:p>
            <a:pPr marL="0" indent="0">
              <a:lnSpc>
                <a:spcPct val="160000"/>
              </a:lnSpc>
              <a:buNone/>
            </a:pPr>
            <a:r>
              <a:rPr lang="pl-PL" sz="1600" b="1" dirty="0">
                <a:latin typeface="Times New Roman" panose="02020603050405020304" pitchFamily="18" charset="0"/>
                <a:cs typeface="Times New Roman" panose="02020603050405020304" pitchFamily="18" charset="0"/>
              </a:rPr>
              <a:t>           2. FAZA REKONSTRUKCYJNA     </a:t>
            </a:r>
          </a:p>
        </p:txBody>
      </p:sp>
      <mc:AlternateContent xmlns:mc="http://schemas.openxmlformats.org/markup-compatibility/2006">
        <mc:Choice xmlns:am3d="http://schemas.microsoft.com/office/drawing/2017/model3d" Requires="am3d">
          <p:graphicFrame>
            <p:nvGraphicFramePr>
              <p:cNvPr id="4" name="Model 3D 3" descr="Recycle">
                <a:extLst>
                  <a:ext uri="{FF2B5EF4-FFF2-40B4-BE49-F238E27FC236}">
                    <a16:creationId xmlns:a16="http://schemas.microsoft.com/office/drawing/2014/main" id="{1589BED1-D195-B2C5-A11E-3E86A38A2CBC}"/>
                  </a:ext>
                </a:extLst>
              </p:cNvPr>
              <p:cNvGraphicFramePr>
                <a:graphicFrameLocks noChangeAspect="1"/>
              </p:cNvGraphicFramePr>
              <p:nvPr>
                <p:extLst>
                  <p:ext uri="{D42A27DB-BD31-4B8C-83A1-F6EECF244321}">
                    <p14:modId xmlns:p14="http://schemas.microsoft.com/office/powerpoint/2010/main" val="3799244375"/>
                  </p:ext>
                </p:extLst>
              </p:nvPr>
            </p:nvGraphicFramePr>
            <p:xfrm>
              <a:off x="4900923" y="3369735"/>
              <a:ext cx="3312281" cy="3117695"/>
            </p:xfrm>
            <a:graphic>
              <a:graphicData uri="http://schemas.microsoft.com/office/drawing/2017/model3d">
                <am3d:model3d r:embed="rId2">
                  <am3d:spPr>
                    <a:xfrm>
                      <a:off x="0" y="0"/>
                      <a:ext cx="3312281" cy="3117695"/>
                    </a:xfrm>
                    <a:prstGeom prst="rect">
                      <a:avLst/>
                    </a:prstGeom>
                  </am3d:spPr>
                  <am3d:camera>
                    <am3d:pos x="0" y="0" z="64966007"/>
                    <am3d:up dx="0" dy="36000000" dz="0"/>
                    <am3d:lookAt x="0" y="0" z="0"/>
                    <am3d:perspective fov="2700000"/>
                  </am3d:camera>
                  <am3d:trans>
                    <am3d:meterPerModelUnit n="1921828" d="1000000"/>
                    <am3d:preTrans dx="2" dy="-17360034" dz="-182462"/>
                    <am3d:scale>
                      <am3d:sx n="1000000" d="1000000"/>
                      <am3d:sy n="1000000" d="1000000"/>
                      <am3d:sz n="1000000" d="1000000"/>
                    </am3d:scale>
                    <am3d:rot ax="-34727" ay="140142" az="-1411"/>
                    <am3d:postTrans dx="0" dy="0" dz="0"/>
                  </am3d:trans>
                  <am3d:raster rName="Office3DRenderer" rVer="16.0.8326">
                    <am3d:blip r:embed="rId3"/>
                  </am3d:raster>
                  <am3d:objViewport viewportSz="466384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el 3D 3" descr="Recycle">
                <a:extLst>
                  <a:ext uri="{FF2B5EF4-FFF2-40B4-BE49-F238E27FC236}">
                    <a16:creationId xmlns:a16="http://schemas.microsoft.com/office/drawing/2014/main" id="{1589BED1-D195-B2C5-A11E-3E86A38A2CBC}"/>
                  </a:ext>
                </a:extLst>
              </p:cNvPr>
              <p:cNvPicPr>
                <a:picLocks noGrp="1" noRot="1" noChangeAspect="1" noMove="1" noResize="1" noEditPoints="1" noAdjustHandles="1" noChangeArrowheads="1" noChangeShapeType="1" noCrop="1"/>
              </p:cNvPicPr>
              <p:nvPr/>
            </p:nvPicPr>
            <p:blipFill>
              <a:blip r:embed="rId3"/>
              <a:stretch>
                <a:fillRect/>
              </a:stretch>
            </p:blipFill>
            <p:spPr>
              <a:xfrm>
                <a:off x="4900923" y="3369735"/>
                <a:ext cx="3312281" cy="3117695"/>
              </a:xfrm>
              <a:prstGeom prst="rect">
                <a:avLst/>
              </a:prstGeom>
            </p:spPr>
          </p:pic>
        </mc:Fallback>
      </mc:AlternateContent>
    </p:spTree>
    <p:extLst>
      <p:ext uri="{BB962C8B-B14F-4D97-AF65-F5344CB8AC3E}">
        <p14:creationId xmlns:p14="http://schemas.microsoft.com/office/powerpoint/2010/main" val="140475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DBB32C31-A298-493C-9638-87548A591008}"/>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48B17475-9F19-46D4-BDFF-E6EABFF5BDAC}"/>
              </a:ext>
            </a:extLst>
          </p:cNvPr>
          <p:cNvSpPr txBox="1"/>
          <p:nvPr/>
        </p:nvSpPr>
        <p:spPr>
          <a:xfrm>
            <a:off x="1037921" y="2287396"/>
            <a:ext cx="10315879" cy="4078039"/>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Na czym polega proces wykładni prawa </a:t>
            </a:r>
            <a:b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 derywacyjnej koncepcji wykładni prawa?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pl-PL" sz="2400" b="1" dirty="0">
                <a:solidFill>
                  <a:prstClr val="black"/>
                </a:solidFill>
                <a:latin typeface="Calibri" panose="020F0502020204030204"/>
              </a:rPr>
              <a:t>p</a:t>
            </a:r>
            <a:r>
              <a:rPr kumimoji="0" lang="pl-PL" sz="2400" b="1" i="0" u="none" strike="noStrike" kern="1200" cap="none" spc="0" normalizeH="0" baseline="0" noProof="0" dirty="0" err="1">
                <a:ln>
                  <a:noFill/>
                </a:ln>
                <a:solidFill>
                  <a:prstClr val="black"/>
                </a:solidFill>
                <a:effectLst/>
                <a:uLnTx/>
                <a:uFillTx/>
                <a:latin typeface="Calibri" panose="020F0502020204030204"/>
                <a:ea typeface="+mn-ea"/>
                <a:cs typeface="+mn-cs"/>
              </a:rPr>
              <a:t>rzepis</a:t>
            </a:r>
            <a:r>
              <a:rPr lang="pl-PL" sz="2400" b="1" dirty="0">
                <a:solidFill>
                  <a:prstClr val="black"/>
                </a:solidFill>
                <a:latin typeface="Calibri" panose="020F0502020204030204"/>
              </a:rPr>
              <a:t>y</a:t>
            </a: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 prawne                    wyrażenie </a:t>
            </a:r>
            <a:r>
              <a:rPr kumimoji="0" lang="pl-PL" sz="2400" b="1" i="0" u="none" strike="noStrike" kern="1200" cap="none" spc="0" normalizeH="0" baseline="0" noProof="0" dirty="0" err="1">
                <a:ln>
                  <a:noFill/>
                </a:ln>
                <a:solidFill>
                  <a:prstClr val="black"/>
                </a:solidFill>
                <a:effectLst/>
                <a:uLnTx/>
                <a:uFillTx/>
                <a:latin typeface="Calibri" panose="020F0502020204030204"/>
                <a:ea typeface="+mn-ea"/>
                <a:cs typeface="+mn-cs"/>
              </a:rPr>
              <a:t>normokształtne</a:t>
            </a:r>
            <a:r>
              <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rPr>
              <a:t>                   norma prawna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MOMENT</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l-PL" sz="1800" b="1" i="0" u="none" strike="noStrike" kern="1200" cap="none" spc="0" normalizeH="0" baseline="0" noProof="0" dirty="0">
                <a:ln>
                  <a:noFill/>
                </a:ln>
                <a:solidFill>
                  <a:prstClr val="black"/>
                </a:solidFill>
                <a:effectLst/>
                <a:uLnTx/>
                <a:uFillTx/>
                <a:latin typeface="Calibri" panose="020F0502020204030204"/>
                <a:ea typeface="+mn-ea"/>
                <a:cs typeface="+mn-cs"/>
              </a:rPr>
              <a:t>2. Faza rekonstrukcyjna                                            3. Faza percepcyjna</a:t>
            </a:r>
            <a:endParaRPr kumimoji="0" lang="pl-PL"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INTERPRETACYJNY</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Rekonstrukcja elementów                                        Ujednoznacznianie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normy prawnej z przepisów                                     wyrażenia </a:t>
            </a:r>
            <a:r>
              <a:rPr kumimoji="0" lang="pl-PL" sz="1800" b="0" i="0" u="none" strike="noStrike" kern="1200" cap="none" spc="0" normalizeH="0" baseline="0" noProof="0" dirty="0" err="1">
                <a:ln>
                  <a:noFill/>
                </a:ln>
                <a:solidFill>
                  <a:prstClr val="black"/>
                </a:solidFill>
                <a:effectLst/>
                <a:uLnTx/>
                <a:uFillTx/>
                <a:latin typeface="Calibri" panose="020F0502020204030204"/>
                <a:ea typeface="+mn-ea"/>
                <a:cs typeface="+mn-cs"/>
              </a:rPr>
              <a:t>normokształtnego</a:t>
            </a: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prawnych</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pl-PL" sz="1800" b="1" i="0" u="none" strike="noStrike" kern="1200" cap="none" spc="0" normalizeH="0" baseline="0" noProof="0" dirty="0">
                <a:ln>
                  <a:noFill/>
                </a:ln>
                <a:solidFill>
                  <a:prstClr val="black"/>
                </a:solidFill>
                <a:effectLst/>
                <a:uLnTx/>
                <a:uFillTx/>
                <a:latin typeface="Calibri" panose="020F0502020204030204"/>
                <a:ea typeface="+mn-ea"/>
                <a:cs typeface="+mn-cs"/>
              </a:rPr>
              <a:t>Faza porządkująca                                                  </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np. A O n Z                                         wyrażenie dostatecznie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rPr>
              <a:t>Np. art. 415 </a:t>
            </a:r>
            <a:r>
              <a:rPr kumimoji="0" lang="pl-PL" sz="1600" b="0" i="0" u="none" strike="noStrike" kern="1200" cap="none" spc="0" normalizeH="0" baseline="0" noProof="0" dirty="0" err="1">
                <a:ln>
                  <a:noFill/>
                </a:ln>
                <a:solidFill>
                  <a:prstClr val="black"/>
                </a:solidFill>
                <a:effectLst/>
                <a:uLnTx/>
                <a:uFillTx/>
                <a:latin typeface="Calibri" panose="020F0502020204030204"/>
                <a:ea typeface="+mn-ea"/>
                <a:cs typeface="+mn-cs"/>
              </a:rPr>
              <a:t>kc</a:t>
            </a:r>
            <a:r>
              <a:rPr kumimoji="0" lang="pl-PL" sz="1600" b="0" i="0" u="none" strike="noStrike" kern="1200" cap="none" spc="0" normalizeH="0" baseline="0" noProof="0" dirty="0">
                <a:ln>
                  <a:noFill/>
                </a:ln>
                <a:solidFill>
                  <a:prstClr val="black"/>
                </a:solidFill>
                <a:effectLst/>
                <a:uLnTx/>
                <a:uFillTx/>
                <a:latin typeface="Calibri" panose="020F0502020204030204"/>
                <a:ea typeface="+mn-ea"/>
                <a:cs typeface="+mn-cs"/>
              </a:rPr>
              <a:t>                                                                                                                                                  jednoznaczne</a:t>
            </a:r>
          </a:p>
        </p:txBody>
      </p:sp>
      <p:sp>
        <p:nvSpPr>
          <p:cNvPr id="4" name="Prostokąt 3">
            <a:extLst>
              <a:ext uri="{FF2B5EF4-FFF2-40B4-BE49-F238E27FC236}">
                <a16:creationId xmlns:a16="http://schemas.microsoft.com/office/drawing/2014/main" id="{2EA11C1D-F41D-45C5-A459-1750814BF052}"/>
              </a:ext>
            </a:extLst>
          </p:cNvPr>
          <p:cNvSpPr/>
          <p:nvPr/>
        </p:nvSpPr>
        <p:spPr>
          <a:xfrm>
            <a:off x="1119322" y="3166946"/>
            <a:ext cx="2115561" cy="63401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Prostokąt 13">
            <a:extLst>
              <a:ext uri="{FF2B5EF4-FFF2-40B4-BE49-F238E27FC236}">
                <a16:creationId xmlns:a16="http://schemas.microsoft.com/office/drawing/2014/main" id="{E7AEAEFC-83BF-4E92-8D95-1F44EE987F9B}"/>
              </a:ext>
            </a:extLst>
          </p:cNvPr>
          <p:cNvSpPr/>
          <p:nvPr/>
        </p:nvSpPr>
        <p:spPr>
          <a:xfrm>
            <a:off x="9038518" y="3106642"/>
            <a:ext cx="2115561" cy="63401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Prostokąt 14">
            <a:extLst>
              <a:ext uri="{FF2B5EF4-FFF2-40B4-BE49-F238E27FC236}">
                <a16:creationId xmlns:a16="http://schemas.microsoft.com/office/drawing/2014/main" id="{142CB1FA-C5EA-44FF-8FB4-2A407D760E2A}"/>
              </a:ext>
            </a:extLst>
          </p:cNvPr>
          <p:cNvSpPr/>
          <p:nvPr/>
        </p:nvSpPr>
        <p:spPr>
          <a:xfrm>
            <a:off x="4470298" y="3109468"/>
            <a:ext cx="3530020" cy="63401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Prostokąt 15">
            <a:extLst>
              <a:ext uri="{FF2B5EF4-FFF2-40B4-BE49-F238E27FC236}">
                <a16:creationId xmlns:a16="http://schemas.microsoft.com/office/drawing/2014/main" id="{B5213515-A280-49AC-870E-8ED7BE40A3D6}"/>
              </a:ext>
            </a:extLst>
          </p:cNvPr>
          <p:cNvSpPr/>
          <p:nvPr/>
        </p:nvSpPr>
        <p:spPr>
          <a:xfrm>
            <a:off x="2876817" y="4022398"/>
            <a:ext cx="2778260" cy="13791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Prostokąt 16">
            <a:extLst>
              <a:ext uri="{FF2B5EF4-FFF2-40B4-BE49-F238E27FC236}">
                <a16:creationId xmlns:a16="http://schemas.microsoft.com/office/drawing/2014/main" id="{DB3A3BE7-06EF-4D4C-90F5-848A3ADC5CDC}"/>
              </a:ext>
            </a:extLst>
          </p:cNvPr>
          <p:cNvSpPr/>
          <p:nvPr/>
        </p:nvSpPr>
        <p:spPr>
          <a:xfrm>
            <a:off x="7300564" y="4039975"/>
            <a:ext cx="2927518" cy="13791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Łącznik prosty ze strzałką 6">
            <a:extLst>
              <a:ext uri="{FF2B5EF4-FFF2-40B4-BE49-F238E27FC236}">
                <a16:creationId xmlns:a16="http://schemas.microsoft.com/office/drawing/2014/main" id="{F87D9740-186C-434F-B55F-6E327D601014}"/>
              </a:ext>
            </a:extLst>
          </p:cNvPr>
          <p:cNvCxnSpPr/>
          <p:nvPr/>
        </p:nvCxnSpPr>
        <p:spPr>
          <a:xfrm>
            <a:off x="2318994" y="4022398"/>
            <a:ext cx="0" cy="169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B58202CE-C125-4422-89C3-8E799865EC8F}"/>
              </a:ext>
            </a:extLst>
          </p:cNvPr>
          <p:cNvCxnSpPr/>
          <p:nvPr/>
        </p:nvCxnSpPr>
        <p:spPr>
          <a:xfrm>
            <a:off x="6477785" y="3939275"/>
            <a:ext cx="0" cy="169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F30B79C7-C4F8-4C6E-91AA-B66EC8154F17}"/>
              </a:ext>
            </a:extLst>
          </p:cNvPr>
          <p:cNvCxnSpPr/>
          <p:nvPr/>
        </p:nvCxnSpPr>
        <p:spPr>
          <a:xfrm>
            <a:off x="10532883" y="3939275"/>
            <a:ext cx="0" cy="169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6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A5B710-6801-32D3-481A-437F6DD59A3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BC27811-846C-64A7-1252-6F5F3C781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230E217-76D2-1C18-FA99-D3F75D6E9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668D4AE8-3D56-4FA4-7360-01A7843D0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4ACF58B2-7553-5313-B5E2-C7CA3E6F31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E76B1CD6-A30B-7251-82CC-A2CAAFF71D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746ABC9D-2A7A-1D99-D20E-7CF6A4D12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F5806DD0-E8BA-CF4D-F4C0-CCA1140DE1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FE53284B-C345-8F24-1844-C97561B1CA31}"/>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7E02F5DC-1F9F-9299-8BFD-E8F38FB750D7}"/>
              </a:ext>
            </a:extLst>
          </p:cNvPr>
          <p:cNvSpPr>
            <a:spLocks noGrp="1"/>
          </p:cNvSpPr>
          <p:nvPr>
            <p:ph idx="1"/>
          </p:nvPr>
        </p:nvSpPr>
        <p:spPr>
          <a:xfrm>
            <a:off x="1119322" y="1952368"/>
            <a:ext cx="10103778" cy="4627542"/>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PORZĄDKUJĄCA</a:t>
            </a: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nSpc>
                <a:spcPct val="100000"/>
              </a:lnSpc>
              <a:buNone/>
            </a:pPr>
            <a:r>
              <a:rPr lang="pl-PL" sz="2000" dirty="0">
                <a:latin typeface="Times New Roman" panose="02020603050405020304" pitchFamily="18" charset="0"/>
                <a:cs typeface="Times New Roman" panose="02020603050405020304" pitchFamily="18" charset="0"/>
              </a:rPr>
              <a:t>Faza ta jest w szczególności związana ze zmiennością prawa. W tej fazie interpretator powinien:</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ustalić, czy przepis, który chce poddać interpretacji </a:t>
            </a:r>
            <a:r>
              <a:rPr lang="pl-PL" sz="2000" b="1" dirty="0">
                <a:latin typeface="Times New Roman" panose="02020603050405020304" pitchFamily="18" charset="0"/>
                <a:cs typeface="Times New Roman" panose="02020603050405020304" pitchFamily="18" charset="0"/>
              </a:rPr>
              <a:t>obowiązuje</a:t>
            </a:r>
            <a:r>
              <a:rPr lang="pl-PL" sz="2000" dirty="0">
                <a:latin typeface="Times New Roman" panose="02020603050405020304" pitchFamily="18" charset="0"/>
                <a:cs typeface="Times New Roman" panose="02020603050405020304" pitchFamily="18" charset="0"/>
              </a:rPr>
              <a:t> oraz </a:t>
            </a:r>
            <a:r>
              <a:rPr lang="pl-PL" sz="2000" b="1" dirty="0">
                <a:latin typeface="Times New Roman" panose="02020603050405020304" pitchFamily="18" charset="0"/>
                <a:cs typeface="Times New Roman" panose="02020603050405020304" pitchFamily="18" charset="0"/>
              </a:rPr>
              <a:t>wszedł w życie</a:t>
            </a:r>
            <a:r>
              <a:rPr lang="pl-PL" sz="2000" dirty="0">
                <a:latin typeface="Times New Roman" panose="02020603050405020304" pitchFamily="18" charset="0"/>
                <a:cs typeface="Times New Roman" panose="02020603050405020304" pitchFamily="18" charset="0"/>
              </a:rPr>
              <a:t>,</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ustalić, jaki jest </a:t>
            </a:r>
            <a:r>
              <a:rPr lang="pl-PL" sz="2000" b="1" dirty="0">
                <a:latin typeface="Times New Roman" panose="02020603050405020304" pitchFamily="18" charset="0"/>
                <a:cs typeface="Times New Roman" panose="02020603050405020304" pitchFamily="18" charset="0"/>
              </a:rPr>
              <a:t>kształt słowny przepisu</a:t>
            </a:r>
          </a:p>
          <a:p>
            <a:pPr marL="0" indent="0">
              <a:lnSpc>
                <a:spcPct val="100000"/>
              </a:lnSpc>
              <a:spcBef>
                <a:spcPts val="600"/>
              </a:spcBef>
              <a:buNone/>
            </a:pPr>
            <a:r>
              <a:rPr lang="pl-PL" sz="2000" dirty="0">
                <a:latin typeface="Times New Roman" panose="02020603050405020304" pitchFamily="18" charset="0"/>
                <a:cs typeface="Times New Roman" panose="02020603050405020304" pitchFamily="18" charset="0"/>
              </a:rPr>
              <a:t>- w danym </a:t>
            </a:r>
            <a:r>
              <a:rPr lang="pl-PL" sz="2000" b="1" dirty="0">
                <a:latin typeface="Times New Roman" panose="02020603050405020304" pitchFamily="18" charset="0"/>
                <a:cs typeface="Times New Roman" panose="02020603050405020304" pitchFamily="18" charset="0"/>
              </a:rPr>
              <a:t>momencie </a:t>
            </a:r>
            <a:r>
              <a:rPr lang="pl-PL" sz="2000" b="1" dirty="0" err="1">
                <a:latin typeface="Times New Roman" panose="02020603050405020304" pitchFamily="18" charset="0"/>
                <a:cs typeface="Times New Roman" panose="02020603050405020304" pitchFamily="18" charset="0"/>
              </a:rPr>
              <a:t>interpratacyjnym</a:t>
            </a:r>
            <a:r>
              <a:rPr lang="pl-PL" sz="2000" dirty="0">
                <a:latin typeface="Times New Roman" panose="02020603050405020304" pitchFamily="18" charset="0"/>
                <a:cs typeface="Times New Roman" panose="02020603050405020304" pitchFamily="18" charset="0"/>
              </a:rPr>
              <a:t>.</a:t>
            </a:r>
          </a:p>
          <a:p>
            <a:pPr marL="0" indent="0">
              <a:lnSpc>
                <a:spcPct val="100000"/>
              </a:lnSpc>
              <a:spcBef>
                <a:spcPts val="600"/>
              </a:spcBef>
              <a:buNone/>
            </a:pPr>
            <a:endParaRPr lang="pl-PL" sz="1800" dirty="0">
              <a:latin typeface="Times New Roman" panose="02020603050405020304" pitchFamily="18" charset="0"/>
              <a:cs typeface="Times New Roman" panose="02020603050405020304" pitchFamily="18" charset="0"/>
            </a:endParaRPr>
          </a:p>
          <a:p>
            <a:pPr marL="0" indent="0" algn="ctr">
              <a:lnSpc>
                <a:spcPct val="100000"/>
              </a:lnSpc>
              <a:spcBef>
                <a:spcPts val="600"/>
              </a:spcBef>
              <a:buNone/>
            </a:pPr>
            <a:r>
              <a:rPr lang="pl-PL" sz="1800" dirty="0">
                <a:latin typeface="Times New Roman" panose="02020603050405020304" pitchFamily="18" charset="0"/>
                <a:cs typeface="Times New Roman" panose="02020603050405020304" pitchFamily="18" charset="0"/>
              </a:rPr>
              <a:t>Do fazy porządkującej </a:t>
            </a:r>
            <a:r>
              <a:rPr lang="pl-PL" sz="1800" b="1" dirty="0">
                <a:latin typeface="Times New Roman" panose="02020603050405020304" pitchFamily="18" charset="0"/>
                <a:cs typeface="Times New Roman" panose="02020603050405020304" pitchFamily="18" charset="0"/>
              </a:rPr>
              <a:t>wracamy zawsze</a:t>
            </a:r>
            <a:r>
              <a:rPr lang="pl-PL" sz="1800" dirty="0">
                <a:latin typeface="Times New Roman" panose="02020603050405020304" pitchFamily="18" charset="0"/>
                <a:cs typeface="Times New Roman" panose="02020603050405020304" pitchFamily="18" charset="0"/>
              </a:rPr>
              <a:t>, gdy w procesie interpretacji musimy uwzględnić jakiś przepis, np. definicję legalną.</a:t>
            </a:r>
          </a:p>
        </p:txBody>
      </p:sp>
    </p:spTree>
    <p:extLst>
      <p:ext uri="{BB962C8B-B14F-4D97-AF65-F5344CB8AC3E}">
        <p14:creationId xmlns:p14="http://schemas.microsoft.com/office/powerpoint/2010/main" val="294471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777D87-5DF8-A7FB-6809-994FC1A54B54}"/>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81577FD7-BDDB-8127-916D-40EAC3223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9FA32B1B-6ABA-19D6-23DB-373E6F4C04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6EB84837-5CE7-FD36-9C0E-AD6CD4855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58A0AB3B-CFB6-10F9-7AF6-6FED61EC57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009D8A4-5D51-5E96-EBC8-2A9F98243E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DCB1A4FE-9091-3003-A529-9A3A974643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65969FE1-D183-6449-D342-4FA6AA5854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7E7962BD-2FD4-F893-1CAA-15D748403C3B}"/>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06313219-D41D-55EB-7C31-90AA0541ACAB}"/>
              </a:ext>
            </a:extLst>
          </p:cNvPr>
          <p:cNvSpPr>
            <a:spLocks noGrp="1"/>
          </p:cNvSpPr>
          <p:nvPr>
            <p:ph idx="1"/>
          </p:nvPr>
        </p:nvSpPr>
        <p:spPr>
          <a:xfrm>
            <a:off x="1119322" y="1952368"/>
            <a:ext cx="10234478" cy="4627542"/>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REKONSTRUKCYJNA</a:t>
            </a: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nSpc>
                <a:spcPct val="100000"/>
              </a:lnSpc>
              <a:buNone/>
            </a:pPr>
            <a:r>
              <a:rPr lang="pl-PL" sz="2000" dirty="0">
                <a:latin typeface="Times New Roman" panose="02020603050405020304" pitchFamily="18" charset="0"/>
                <a:cs typeface="Times New Roman" panose="02020603050405020304" pitchFamily="18" charset="0"/>
              </a:rPr>
              <a:t>Celem tej fazy jest odtworzenie </a:t>
            </a:r>
            <a:r>
              <a:rPr lang="pl-PL" sz="2000" b="1" dirty="0">
                <a:latin typeface="Times New Roman" panose="02020603050405020304" pitchFamily="18" charset="0"/>
                <a:cs typeface="Times New Roman" panose="02020603050405020304" pitchFamily="18" charset="0"/>
              </a:rPr>
              <a:t>tzw. wyrażenia </a:t>
            </a:r>
            <a:r>
              <a:rPr lang="pl-PL" sz="2000" b="1" dirty="0" err="1">
                <a:latin typeface="Times New Roman" panose="02020603050405020304" pitchFamily="18" charset="0"/>
                <a:cs typeface="Times New Roman" panose="02020603050405020304" pitchFamily="18" charset="0"/>
              </a:rPr>
              <a:t>normokształtnego</a:t>
            </a:r>
            <a:r>
              <a:rPr lang="pl-PL" sz="2000" dirty="0">
                <a:latin typeface="Times New Roman" panose="02020603050405020304" pitchFamily="18" charset="0"/>
                <a:cs typeface="Times New Roman" panose="02020603050405020304" pitchFamily="18" charset="0"/>
              </a:rPr>
              <a:t>, czyli wyrażenia </a:t>
            </a:r>
            <a:r>
              <a:rPr lang="pl-PL" sz="2000" dirty="0" err="1">
                <a:latin typeface="Times New Roman" panose="02020603050405020304" pitchFamily="18" charset="0"/>
                <a:cs typeface="Times New Roman" panose="02020603050405020304" pitchFamily="18" charset="0"/>
              </a:rPr>
              <a:t>dyrektywalnego</a:t>
            </a:r>
            <a:r>
              <a:rPr lang="pl-PL" sz="2000" dirty="0">
                <a:latin typeface="Times New Roman" panose="02020603050405020304" pitchFamily="18" charset="0"/>
                <a:cs typeface="Times New Roman" panose="02020603050405020304" pitchFamily="18" charset="0"/>
              </a:rPr>
              <a:t>, które jest:</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kompletne syntaktycznie (ustaliliśmy wszystkie elementy syntaktyczne normy);</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kompletne logicznie (np. uwzględniliśmy odesłania);</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wciąż pozostaje wieloznaczne.</a:t>
            </a:r>
          </a:p>
          <a:p>
            <a:pPr marL="0" indent="0">
              <a:lnSpc>
                <a:spcPct val="100000"/>
              </a:lnSpc>
              <a:buNone/>
            </a:pPr>
            <a:endParaRPr lang="pl-PL" sz="900"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r>
              <a:rPr lang="pl-PL" sz="1800" dirty="0">
                <a:latin typeface="Times New Roman" panose="02020603050405020304" pitchFamily="18" charset="0"/>
                <a:cs typeface="Times New Roman" panose="02020603050405020304" pitchFamily="18" charset="0"/>
              </a:rPr>
              <a:t>W fazie rekonstrukcyjnej przechodzimy z poziomu przepisów prawnych na poziom norm (p. </a:t>
            </a:r>
            <a:r>
              <a:rPr lang="pl-PL" sz="1800" dirty="0" err="1">
                <a:latin typeface="Times New Roman" panose="02020603050405020304" pitchFamily="18" charset="0"/>
                <a:cs typeface="Times New Roman" panose="02020603050405020304" pitchFamily="18" charset="0"/>
              </a:rPr>
              <a:t>dyrektywalny</a:t>
            </a:r>
            <a:r>
              <a:rPr lang="pl-PL"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706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671F93-8F7F-0DE0-3A0F-31F957889E9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56D76FA8-4A67-0EB4-7BEA-8CF7E45F7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683BA6A-47B6-627F-7592-EC6D742B97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50ADDD43-2465-EE41-F68F-71CE05CC3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D12548F8-4131-CF83-DC6F-F79CBBD9C0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3A2B932F-92CA-1956-E493-6234567C88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796E0987-EA1C-B092-C3DC-8EC06A02F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33E45A5D-0C66-EA9C-F0E8-5CC9592DC3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110A29BD-501D-8957-DDE9-D62A1569879B}"/>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920CDC9D-69B9-5ACB-E467-A028EE360422}"/>
              </a:ext>
            </a:extLst>
          </p:cNvPr>
          <p:cNvSpPr>
            <a:spLocks noGrp="1"/>
          </p:cNvSpPr>
          <p:nvPr>
            <p:ph idx="1"/>
          </p:nvPr>
        </p:nvSpPr>
        <p:spPr>
          <a:xfrm>
            <a:off x="1119322" y="1952368"/>
            <a:ext cx="10234478" cy="4627542"/>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REKONSTRUKCYJNA</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nSpc>
                <a:spcPct val="100000"/>
              </a:lnSpc>
              <a:buNone/>
            </a:pPr>
            <a:r>
              <a:rPr lang="pl-PL" sz="1800" b="1" dirty="0">
                <a:latin typeface="Times New Roman" panose="02020603050405020304" pitchFamily="18" charset="0"/>
                <a:cs typeface="Times New Roman" panose="02020603050405020304" pitchFamily="18" charset="0"/>
              </a:rPr>
              <a:t>                                           przepis prawny</a:t>
            </a:r>
          </a:p>
          <a:p>
            <a:pPr marL="0" indent="0">
              <a:lnSpc>
                <a:spcPct val="100000"/>
              </a:lnSpc>
              <a:buNone/>
            </a:pPr>
            <a:r>
              <a:rPr lang="pl-PL" sz="1800" b="1" dirty="0">
                <a:latin typeface="Times New Roman" panose="02020603050405020304" pitchFamily="18" charset="0"/>
                <a:cs typeface="Times New Roman" panose="02020603050405020304" pitchFamily="18" charset="0"/>
              </a:rPr>
              <a:t>                                                                            przepis prawny</a:t>
            </a: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                                                         przepis prawny</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nSpc>
                <a:spcPct val="100000"/>
              </a:lnSpc>
              <a:buNone/>
            </a:pPr>
            <a:r>
              <a:rPr lang="pl-PL" sz="1800" b="1" dirty="0">
                <a:latin typeface="Times New Roman" panose="02020603050405020304" pitchFamily="18" charset="0"/>
                <a:cs typeface="Times New Roman" panose="02020603050405020304" pitchFamily="18" charset="0"/>
              </a:rPr>
              <a:t>                                                   wyrażenie </a:t>
            </a:r>
            <a:r>
              <a:rPr lang="pl-PL" sz="1800" b="1" dirty="0" err="1">
                <a:latin typeface="Times New Roman" panose="02020603050405020304" pitchFamily="18" charset="0"/>
                <a:cs typeface="Times New Roman" panose="02020603050405020304" pitchFamily="18" charset="0"/>
              </a:rPr>
              <a:t>normokształtne</a:t>
            </a:r>
            <a:endParaRPr lang="pl-PL" sz="1800" b="1" dirty="0">
              <a:latin typeface="Times New Roman" panose="02020603050405020304" pitchFamily="18" charset="0"/>
              <a:cs typeface="Times New Roman" panose="02020603050405020304" pitchFamily="18" charset="0"/>
            </a:endParaRPr>
          </a:p>
        </p:txBody>
      </p:sp>
      <p:sp>
        <p:nvSpPr>
          <p:cNvPr id="4" name="Owal 3">
            <a:extLst>
              <a:ext uri="{FF2B5EF4-FFF2-40B4-BE49-F238E27FC236}">
                <a16:creationId xmlns:a16="http://schemas.microsoft.com/office/drawing/2014/main" id="{E31431BF-5E44-20DA-E8B9-898FD53CBD3E}"/>
              </a:ext>
            </a:extLst>
          </p:cNvPr>
          <p:cNvSpPr/>
          <p:nvPr/>
        </p:nvSpPr>
        <p:spPr>
          <a:xfrm>
            <a:off x="3368028" y="3560811"/>
            <a:ext cx="156519" cy="1812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Owal 4">
            <a:extLst>
              <a:ext uri="{FF2B5EF4-FFF2-40B4-BE49-F238E27FC236}">
                <a16:creationId xmlns:a16="http://schemas.microsoft.com/office/drawing/2014/main" id="{BB5E3999-A416-6C32-9D3B-1C39814584A6}"/>
              </a:ext>
            </a:extLst>
          </p:cNvPr>
          <p:cNvSpPr/>
          <p:nvPr/>
        </p:nvSpPr>
        <p:spPr>
          <a:xfrm>
            <a:off x="5247502" y="3988477"/>
            <a:ext cx="156519" cy="1812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Owal 5">
            <a:extLst>
              <a:ext uri="{FF2B5EF4-FFF2-40B4-BE49-F238E27FC236}">
                <a16:creationId xmlns:a16="http://schemas.microsoft.com/office/drawing/2014/main" id="{32500EAF-436A-977F-DE7D-CA094ABE73A4}"/>
              </a:ext>
            </a:extLst>
          </p:cNvPr>
          <p:cNvSpPr/>
          <p:nvPr/>
        </p:nvSpPr>
        <p:spPr>
          <a:xfrm>
            <a:off x="6800461" y="4407748"/>
            <a:ext cx="156519" cy="1812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E2D1E8E-BFAB-6CA9-F220-9BC0E2FAF386}"/>
              </a:ext>
            </a:extLst>
          </p:cNvPr>
          <p:cNvSpPr/>
          <p:nvPr/>
        </p:nvSpPr>
        <p:spPr>
          <a:xfrm>
            <a:off x="4698312" y="4518073"/>
            <a:ext cx="568411" cy="8567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5517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FE6C53-8386-E2A7-C9BB-5F7E86054E9A}"/>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2DF8D4EA-CFF6-1BF7-E889-15B7E8F19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C0ADA03D-F36D-959A-DAD8-EFA22E6F7B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C4ABA286-BB7C-D665-6C38-5293E75DD0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B1770F6E-7466-6495-033D-E057BD5CAA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13D19086-E4FF-0494-B792-A9896956E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FAA5150A-FDA0-6AC5-3BF3-CA17FB3F28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2822086E-FE29-1C21-6D36-B874DE11C3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54EFAA85-CFD6-BE21-523B-29C6FF4AD884}"/>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7AF6273A-93A6-9212-5F01-6C1A06E678B6}"/>
              </a:ext>
            </a:extLst>
          </p:cNvPr>
          <p:cNvSpPr>
            <a:spLocks noGrp="1"/>
          </p:cNvSpPr>
          <p:nvPr>
            <p:ph idx="1"/>
          </p:nvPr>
        </p:nvSpPr>
        <p:spPr>
          <a:xfrm>
            <a:off x="1153031" y="1758405"/>
            <a:ext cx="10234478" cy="4627542"/>
          </a:xfrm>
        </p:spPr>
        <p:txBody>
          <a:bodyPr>
            <a:noAutofit/>
          </a:bodyPr>
          <a:lstStyle/>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REKONSTRUKCYJNA – postępowanie interpretacyjne</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just">
              <a:lnSpc>
                <a:spcPct val="107000"/>
              </a:lnSpc>
              <a:spcBef>
                <a:spcPts val="0"/>
              </a:spcBef>
              <a:buNone/>
            </a:pPr>
            <a:r>
              <a:rPr lang="pl-PL" sz="1600" dirty="0">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Art. 40. </a:t>
            </a:r>
            <a:r>
              <a:rPr lang="pl-PL" sz="1600" dirty="0">
                <a:latin typeface="Times New Roman" panose="02020603050405020304" pitchFamily="18" charset="0"/>
                <a:cs typeface="Times New Roman" panose="02020603050405020304" pitchFamily="18" charset="0"/>
              </a:rPr>
              <a:t>1. Kierujący motocyklem, czterokołowcem lub motorowerem oraz osoba przewożona takimi pojazdami są obowiązani używać w czasie jazdy kasków ochronnych odpowiadających właściwym warunkom technicznym. </a:t>
            </a:r>
          </a:p>
          <a:p>
            <a:pPr marL="0" indent="0" algn="just">
              <a:lnSpc>
                <a:spcPct val="107000"/>
              </a:lnSpc>
              <a:spcBef>
                <a:spcPts val="0"/>
              </a:spcBef>
              <a:buNone/>
            </a:pPr>
            <a:r>
              <a:rPr lang="pl-PL" sz="1600" dirty="0">
                <a:latin typeface="Times New Roman" panose="02020603050405020304" pitchFamily="18" charset="0"/>
                <a:cs typeface="Times New Roman" panose="02020603050405020304" pitchFamily="18" charset="0"/>
              </a:rPr>
              <a:t>      2. Przepisu ust. 1 nie stosuje się do motocykli fabrycznie wyposażonych w pasy bezpieczeństwa. </a:t>
            </a:r>
          </a:p>
          <a:p>
            <a:pPr marL="0" indent="0" algn="just">
              <a:lnSpc>
                <a:spcPct val="107000"/>
              </a:lnSpc>
              <a:spcBef>
                <a:spcPts val="0"/>
              </a:spcBef>
              <a:buNone/>
            </a:pPr>
            <a:r>
              <a:rPr lang="pl-PL" sz="1600" dirty="0">
                <a:latin typeface="Times New Roman" panose="02020603050405020304" pitchFamily="18" charset="0"/>
                <a:cs typeface="Times New Roman" panose="02020603050405020304" pitchFamily="18" charset="0"/>
              </a:rPr>
              <a:t>      3. Przepisu ust. 1 nie stosuje się do czterokołowców fabrycznie wyposażonych w nadwozie zamknięte </a:t>
            </a:r>
            <a:br>
              <a:rPr lang="pl-PL" sz="1600" dirty="0">
                <a:latin typeface="Times New Roman" panose="02020603050405020304" pitchFamily="18" charset="0"/>
                <a:cs typeface="Times New Roman" panose="02020603050405020304" pitchFamily="18" charset="0"/>
              </a:rPr>
            </a:br>
            <a:r>
              <a:rPr lang="pl-PL" sz="1600" dirty="0">
                <a:latin typeface="Times New Roman" panose="02020603050405020304" pitchFamily="18" charset="0"/>
                <a:cs typeface="Times New Roman" panose="02020603050405020304" pitchFamily="18" charset="0"/>
              </a:rPr>
              <a:t>i pasy bezpieczeństwa.”</a:t>
            </a:r>
            <a:endParaRPr lang="pl-PL" sz="1600" b="1" dirty="0">
              <a:latin typeface="Times New Roman" panose="02020603050405020304" pitchFamily="18" charset="0"/>
              <a:cs typeface="Times New Roman" panose="02020603050405020304" pitchFamily="18" charset="0"/>
            </a:endParaRPr>
          </a:p>
          <a:p>
            <a:pPr marL="342900" indent="-342900">
              <a:lnSpc>
                <a:spcPct val="100000"/>
              </a:lnSpc>
              <a:buAutoNum type="arabicPeriod"/>
            </a:pPr>
            <a:r>
              <a:rPr lang="pl-PL" sz="1600" dirty="0">
                <a:latin typeface="Times New Roman" panose="02020603050405020304" pitchFamily="18" charset="0"/>
                <a:cs typeface="Times New Roman" panose="02020603050405020304" pitchFamily="18" charset="0"/>
              </a:rPr>
              <a:t>Czy dany przepis jest </a:t>
            </a:r>
            <a:r>
              <a:rPr lang="pl-PL" sz="1600" b="1" dirty="0">
                <a:latin typeface="Times New Roman" panose="02020603050405020304" pitchFamily="18" charset="0"/>
                <a:cs typeface="Times New Roman" panose="02020603050405020304" pitchFamily="18" charset="0"/>
              </a:rPr>
              <a:t>przepisem zrębowym</a:t>
            </a:r>
            <a:r>
              <a:rPr lang="pl-PL" sz="1600" dirty="0">
                <a:latin typeface="Times New Roman" panose="02020603050405020304" pitchFamily="18" charset="0"/>
                <a:cs typeface="Times New Roman" panose="02020603050405020304" pitchFamily="18" charset="0"/>
              </a:rPr>
              <a:t>?</a:t>
            </a:r>
          </a:p>
          <a:p>
            <a:pPr marL="342900" indent="-342900">
              <a:lnSpc>
                <a:spcPct val="100000"/>
              </a:lnSpc>
              <a:buFont typeface="Arial" panose="020B0604020202020204" pitchFamily="34" charset="0"/>
              <a:buAutoNum type="arabicPeriod"/>
            </a:pPr>
            <a:r>
              <a:rPr lang="pl-PL" sz="1600" dirty="0">
                <a:latin typeface="Times New Roman" panose="02020603050405020304" pitchFamily="18" charset="0"/>
                <a:cs typeface="Times New Roman" panose="02020603050405020304" pitchFamily="18" charset="0"/>
              </a:rPr>
              <a:t>Jeśli jest przepisem zrębowym, to dla jakiej (jakich) normy (norm) – </a:t>
            </a:r>
            <a:r>
              <a:rPr lang="pl-PL" sz="1600" b="1" dirty="0">
                <a:latin typeface="Times New Roman" panose="02020603050405020304" pitchFamily="18" charset="0"/>
                <a:cs typeface="Times New Roman" panose="02020603050405020304" pitchFamily="18" charset="0"/>
              </a:rPr>
              <a:t>merytorycznej</a:t>
            </a:r>
            <a:r>
              <a:rPr lang="pl-PL" sz="1600" dirty="0">
                <a:latin typeface="Times New Roman" panose="02020603050405020304" pitchFamily="18" charset="0"/>
                <a:cs typeface="Times New Roman" panose="02020603050405020304" pitchFamily="18" charset="0"/>
              </a:rPr>
              <a:t> czy </a:t>
            </a:r>
            <a:r>
              <a:rPr lang="pl-PL" sz="1600" b="1" dirty="0">
                <a:latin typeface="Times New Roman" panose="02020603050405020304" pitchFamily="18" charset="0"/>
                <a:cs typeface="Times New Roman" panose="02020603050405020304" pitchFamily="18" charset="0"/>
              </a:rPr>
              <a:t>kompetencyjnej</a:t>
            </a:r>
            <a:r>
              <a:rPr lang="pl-PL" sz="1600" dirty="0">
                <a:latin typeface="Times New Roman" panose="02020603050405020304" pitchFamily="18" charset="0"/>
                <a:cs typeface="Times New Roman" panose="02020603050405020304" pitchFamily="18" charset="0"/>
              </a:rPr>
              <a:t>?</a:t>
            </a:r>
          </a:p>
          <a:p>
            <a:pPr marL="342900" indent="-342900">
              <a:lnSpc>
                <a:spcPct val="100000"/>
              </a:lnSpc>
              <a:buAutoNum type="arabicPeriod"/>
            </a:pPr>
            <a:r>
              <a:rPr lang="pl-PL" sz="1600" dirty="0">
                <a:latin typeface="Times New Roman" panose="02020603050405020304" pitchFamily="18" charset="0"/>
                <a:cs typeface="Times New Roman" panose="02020603050405020304" pitchFamily="18" charset="0"/>
              </a:rPr>
              <a:t>Czy dany przepis jest </a:t>
            </a:r>
            <a:r>
              <a:rPr lang="pl-PL" sz="1600" b="1" dirty="0">
                <a:latin typeface="Times New Roman" panose="02020603050405020304" pitchFamily="18" charset="0"/>
                <a:cs typeface="Times New Roman" panose="02020603050405020304" pitchFamily="18" charset="0"/>
              </a:rPr>
              <a:t>przepisem zrębowym zupełnym</a:t>
            </a:r>
            <a:r>
              <a:rPr lang="pl-PL" sz="1600" dirty="0">
                <a:latin typeface="Times New Roman" panose="02020603050405020304" pitchFamily="18" charset="0"/>
                <a:cs typeface="Times New Roman" panose="02020603050405020304" pitchFamily="18" charset="0"/>
              </a:rPr>
              <a:t>, czy </a:t>
            </a:r>
            <a:r>
              <a:rPr lang="pl-PL" sz="1600" b="1" dirty="0">
                <a:latin typeface="Times New Roman" panose="02020603050405020304" pitchFamily="18" charset="0"/>
                <a:cs typeface="Times New Roman" panose="02020603050405020304" pitchFamily="18" charset="0"/>
              </a:rPr>
              <a:t>niezupełnym</a:t>
            </a:r>
            <a:r>
              <a:rPr lang="pl-PL" sz="1600" dirty="0">
                <a:latin typeface="Times New Roman" panose="02020603050405020304" pitchFamily="18" charset="0"/>
                <a:cs typeface="Times New Roman" panose="02020603050405020304" pitchFamily="18" charset="0"/>
              </a:rPr>
              <a:t>?</a:t>
            </a:r>
          </a:p>
          <a:p>
            <a:pPr marL="342900" indent="-342900">
              <a:lnSpc>
                <a:spcPct val="100000"/>
              </a:lnSpc>
              <a:buAutoNum type="arabicPeriod"/>
            </a:pPr>
            <a:r>
              <a:rPr lang="pl-PL" sz="1600" dirty="0">
                <a:latin typeface="Times New Roman" panose="02020603050405020304" pitchFamily="18" charset="0"/>
                <a:cs typeface="Times New Roman" panose="02020603050405020304" pitchFamily="18" charset="0"/>
              </a:rPr>
              <a:t>Jeśli jest przepisem zrębowym (nie)zupełnym, to dla jakiej liczby norm – czy jest </a:t>
            </a:r>
            <a:r>
              <a:rPr lang="pl-PL" sz="1600" b="1" dirty="0">
                <a:latin typeface="Times New Roman" panose="02020603050405020304" pitchFamily="18" charset="0"/>
                <a:cs typeface="Times New Roman" panose="02020603050405020304" pitchFamily="18" charset="0"/>
              </a:rPr>
              <a:t>przepisem singularnym </a:t>
            </a:r>
            <a:r>
              <a:rPr lang="pl-PL" sz="1600" dirty="0">
                <a:latin typeface="Times New Roman" panose="02020603050405020304" pitchFamily="18" charset="0"/>
                <a:cs typeface="Times New Roman" panose="02020603050405020304" pitchFamily="18" charset="0"/>
              </a:rPr>
              <a:t>czy </a:t>
            </a:r>
            <a:r>
              <a:rPr lang="pl-PL" sz="1600" b="1" dirty="0">
                <a:latin typeface="Times New Roman" panose="02020603050405020304" pitchFamily="18" charset="0"/>
                <a:cs typeface="Times New Roman" panose="02020603050405020304" pitchFamily="18" charset="0"/>
              </a:rPr>
              <a:t>pluralnym</a:t>
            </a:r>
            <a:r>
              <a:rPr lang="pl-PL" sz="1600" dirty="0">
                <a:latin typeface="Times New Roman" panose="02020603050405020304" pitchFamily="18" charset="0"/>
                <a:cs typeface="Times New Roman" panose="02020603050405020304" pitchFamily="18" charset="0"/>
              </a:rPr>
              <a:t>? </a:t>
            </a:r>
          </a:p>
          <a:p>
            <a:pPr marL="342900" indent="-342900">
              <a:lnSpc>
                <a:spcPct val="100000"/>
              </a:lnSpc>
              <a:buAutoNum type="arabicPeriod"/>
            </a:pPr>
            <a:r>
              <a:rPr lang="pl-PL" sz="1600" dirty="0">
                <a:latin typeface="Times New Roman" panose="02020603050405020304" pitchFamily="18" charset="0"/>
                <a:cs typeface="Times New Roman" panose="02020603050405020304" pitchFamily="18" charset="0"/>
              </a:rPr>
              <a:t>Jeśli dany przepis nie jest przepisem zrębowym, to </a:t>
            </a:r>
            <a:r>
              <a:rPr lang="pl-PL" sz="1600" b="1" dirty="0">
                <a:latin typeface="Times New Roman" panose="02020603050405020304" pitchFamily="18" charset="0"/>
                <a:cs typeface="Times New Roman" panose="02020603050405020304" pitchFamily="18" charset="0"/>
              </a:rPr>
              <a:t>jaką pełni funkcję</a:t>
            </a:r>
            <a:r>
              <a:rPr lang="pl-PL" sz="1600" dirty="0">
                <a:latin typeface="Times New Roman" panose="02020603050405020304" pitchFamily="18" charset="0"/>
                <a:cs typeface="Times New Roman" panose="02020603050405020304" pitchFamily="18" charset="0"/>
              </a:rPr>
              <a:t>?</a:t>
            </a:r>
          </a:p>
          <a:p>
            <a:pPr marL="342900" indent="-342900">
              <a:lnSpc>
                <a:spcPct val="100000"/>
              </a:lnSpc>
              <a:buAutoNum type="arabicPeriod"/>
            </a:pPr>
            <a:r>
              <a:rPr lang="pl-PL" sz="1600" dirty="0">
                <a:latin typeface="Times New Roman" panose="02020603050405020304" pitchFamily="18" charset="0"/>
                <a:cs typeface="Times New Roman" panose="02020603050405020304" pitchFamily="18" charset="0"/>
              </a:rPr>
              <a:t>Czy dany przepis jest </a:t>
            </a:r>
            <a:r>
              <a:rPr lang="pl-PL" sz="1600" b="1" dirty="0">
                <a:latin typeface="Times New Roman" panose="02020603050405020304" pitchFamily="18" charset="0"/>
                <a:cs typeface="Times New Roman" panose="02020603050405020304" pitchFamily="18" charset="0"/>
              </a:rPr>
              <a:t>zupełny logicznie</a:t>
            </a:r>
            <a:r>
              <a:rPr lang="pl-PL" sz="1600" dirty="0">
                <a:latin typeface="Times New Roman" panose="02020603050405020304" pitchFamily="18" charset="0"/>
                <a:cs typeface="Times New Roman" panose="02020603050405020304" pitchFamily="18" charset="0"/>
              </a:rPr>
              <a:t>?</a:t>
            </a:r>
          </a:p>
          <a:p>
            <a:pPr marL="342900" indent="-342900">
              <a:lnSpc>
                <a:spcPct val="100000"/>
              </a:lnSpc>
              <a:buAutoNum type="arabicPeriod"/>
            </a:pPr>
            <a:endParaRPr lang="pl-PL" sz="18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08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E56DE1-C91D-B2BE-4857-C0EFEFDC3E01}"/>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5FBFB953-F21D-1394-3661-A2FFEE5BC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EE65A52C-E702-156C-48A8-1663B05449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7B503779-FC5E-F344-1EF4-73345848A1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218FBDE4-541A-74A6-840E-1BF60CD77F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7B9B931F-DB84-6429-AFD0-453DEDB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21F75E66-1B9A-B91E-1603-B8EAF77CA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2ADE24D7-EB74-80EF-2609-AC32A262F18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7DF8800F-831C-E1F0-3026-29C92BBF6252}"/>
              </a:ext>
            </a:extLst>
          </p:cNvPr>
          <p:cNvSpPr>
            <a:spLocks noGrp="1"/>
          </p:cNvSpPr>
          <p:nvPr>
            <p:ph type="title"/>
          </p:nvPr>
        </p:nvSpPr>
        <p:spPr>
          <a:xfrm>
            <a:off x="1047280" y="1066647"/>
            <a:ext cx="10306520" cy="1247624"/>
          </a:xfrm>
        </p:spPr>
        <p:txBody>
          <a:bodyPr vert="horz" lIns="91440" tIns="45720" rIns="91440" bIns="45720" rtlCol="0" anchor="ct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Wyobrażenia vs rzeczywistość</a:t>
            </a:r>
            <a:b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4000" b="1" kern="1200" dirty="0">
              <a:solidFill>
                <a:srgbClr val="FFFFFF"/>
              </a:solidFill>
              <a:latin typeface="Times New Roman" panose="02020603050405020304" pitchFamily="18" charset="0"/>
              <a:cs typeface="Times New Roman" panose="02020603050405020304" pitchFamily="18" charset="0"/>
            </a:endParaRPr>
          </a:p>
        </p:txBody>
      </p:sp>
      <p:sp>
        <p:nvSpPr>
          <p:cNvPr id="3" name="Prostokąt 2">
            <a:extLst>
              <a:ext uri="{FF2B5EF4-FFF2-40B4-BE49-F238E27FC236}">
                <a16:creationId xmlns:a16="http://schemas.microsoft.com/office/drawing/2014/main" id="{801EE597-3008-D227-9B93-FF138742A678}"/>
              </a:ext>
            </a:extLst>
          </p:cNvPr>
          <p:cNvSpPr/>
          <p:nvPr/>
        </p:nvSpPr>
        <p:spPr>
          <a:xfrm>
            <a:off x="1047280" y="2378076"/>
            <a:ext cx="10306521" cy="4281342"/>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endParaRPr kumimoji="0" lang="pl-PL"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pole tekstowe 4">
            <a:extLst>
              <a:ext uri="{FF2B5EF4-FFF2-40B4-BE49-F238E27FC236}">
                <a16:creationId xmlns:a16="http://schemas.microsoft.com/office/drawing/2014/main" id="{DF68F3B7-D705-54DD-DC8D-B0FA71737AA2}"/>
              </a:ext>
            </a:extLst>
          </p:cNvPr>
          <p:cNvSpPr txBox="1"/>
          <p:nvPr/>
        </p:nvSpPr>
        <p:spPr>
          <a:xfrm>
            <a:off x="1234440" y="2085368"/>
            <a:ext cx="9910280" cy="425481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„Prawo jest faktem interpretacyjnym i właśnie w ten sposób powinno być prezentowane w toku edukacji prawniczej. </a:t>
            </a:r>
            <a:r>
              <a:rPr kumimoji="0" lang="pl-PL" sz="24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Interpretatywność</a:t>
            </a: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prawa nie oznacza, że jego poznanie jest niczym nieskrępowane. Student w toku edukacji powinien dowiedzieć się, </a:t>
            </a:r>
            <a:r>
              <a:rPr kumimoji="0" lang="pl-PL" sz="2400" b="0" i="0" u="sng"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co można zrobić z tekstem prawnym </a:t>
            </a: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brak warsztatu, a nawet świadomości, że prawo jest faktem interpretacyjnym, </a:t>
            </a:r>
            <a:r>
              <a:rPr kumimoji="0" lang="pl-PL" sz="2400" b="0" i="0" u="sng"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czyni adeptów prawa bezbronnymi wobec aktów nadinterpretacji czy manipulacji tekstem prawnym</a:t>
            </a: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(W. </a:t>
            </a:r>
            <a:r>
              <a:rPr kumimoji="0" lang="pl-PL" sz="14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Zomerski</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r>
              <a:rPr kumimoji="0" lang="pl-PL" sz="1400" b="0" i="1"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W kierunku demokratycznej nauki prawa? Dogmatyka, edukacja, </a:t>
            </a:r>
            <a:r>
              <a:rPr kumimoji="0" lang="pl-PL" sz="1400" b="0" i="1"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postanalityczność</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Warszawa 2023, s. 274 i 348)</a:t>
            </a:r>
          </a:p>
        </p:txBody>
      </p:sp>
    </p:spTree>
    <p:extLst>
      <p:ext uri="{BB962C8B-B14F-4D97-AF65-F5344CB8AC3E}">
        <p14:creationId xmlns:p14="http://schemas.microsoft.com/office/powerpoint/2010/main" val="1474840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7B1C8F-2D28-507B-D671-CFB95A2DEC79}"/>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C8E09515-31E6-5E1E-1CAD-18E75E0BD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CEAE6C97-88A5-C49D-3144-2FF9F9E664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1847BD3E-F879-5E7B-1115-941BA6C33F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E9FB07A-449A-3E12-999A-43770AB7D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DA87D3D7-A451-0DB0-0752-F5E6FC8B26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81236AD4-B262-2792-6022-EB5C0D7785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D1882CB7-9B62-5786-DD7B-D2C290B8ED9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260DACCD-23F1-6118-E8BE-6059B6396B50}"/>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2D0A74D1-DF15-37FE-1601-11B362B26517}"/>
              </a:ext>
            </a:extLst>
          </p:cNvPr>
          <p:cNvSpPr>
            <a:spLocks noGrp="1"/>
          </p:cNvSpPr>
          <p:nvPr>
            <p:ph idx="1"/>
          </p:nvPr>
        </p:nvSpPr>
        <p:spPr>
          <a:xfrm>
            <a:off x="1153031" y="1998550"/>
            <a:ext cx="10234478" cy="4627542"/>
          </a:xfrm>
        </p:spPr>
        <p:txBody>
          <a:bodyPr>
            <a:noAutofit/>
          </a:bodyPr>
          <a:lstStyle/>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REKONSTRUKCYJNA – postępowanie interpretacyjne</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342900" indent="-342900">
              <a:lnSpc>
                <a:spcPct val="100000"/>
              </a:lnSpc>
              <a:buAutoNum type="arabicPeriod"/>
            </a:pPr>
            <a:r>
              <a:rPr lang="pl-PL" sz="1600" dirty="0">
                <a:latin typeface="Times New Roman" panose="02020603050405020304" pitchFamily="18" charset="0"/>
                <a:cs typeface="Times New Roman" panose="02020603050405020304" pitchFamily="18" charset="0"/>
              </a:rPr>
              <a:t>Jeśli dany przepis nie jest przepisem zrębowym, to </a:t>
            </a:r>
            <a:r>
              <a:rPr lang="pl-PL" sz="1600" b="1" dirty="0">
                <a:latin typeface="Times New Roman" panose="02020603050405020304" pitchFamily="18" charset="0"/>
                <a:cs typeface="Times New Roman" panose="02020603050405020304" pitchFamily="18" charset="0"/>
              </a:rPr>
              <a:t>jaką pełni funkcję</a:t>
            </a:r>
            <a:r>
              <a:rPr lang="pl-PL" sz="1600" dirty="0">
                <a:latin typeface="Times New Roman" panose="02020603050405020304" pitchFamily="18" charset="0"/>
                <a:cs typeface="Times New Roman" panose="02020603050405020304" pitchFamily="18" charset="0"/>
              </a:rPr>
              <a:t>?</a:t>
            </a:r>
          </a:p>
          <a:p>
            <a:pPr marL="0" indent="0">
              <a:lnSpc>
                <a:spcPct val="100000"/>
              </a:lnSpc>
              <a:buNone/>
            </a:pPr>
            <a:r>
              <a:rPr lang="pl-PL" sz="1800" dirty="0">
                <a:latin typeface="Times New Roman" panose="02020603050405020304" pitchFamily="18" charset="0"/>
                <a:cs typeface="Times New Roman" panose="02020603050405020304" pitchFamily="18" charset="0"/>
              </a:rPr>
              <a:t>  </a:t>
            </a:r>
          </a:p>
          <a:p>
            <a:pPr marL="0" indent="0">
              <a:lnSpc>
                <a:spcPct val="100000"/>
              </a:lnSpc>
              <a:buNone/>
            </a:pPr>
            <a:r>
              <a:rPr lang="pl-PL" sz="1800" dirty="0">
                <a:latin typeface="Times New Roman" panose="02020603050405020304" pitchFamily="18" charset="0"/>
                <a:cs typeface="Times New Roman" panose="02020603050405020304" pitchFamily="18" charset="0"/>
              </a:rPr>
              <a:t>       przepisy uzupełniające</a:t>
            </a:r>
          </a:p>
          <a:p>
            <a:pPr marL="0" indent="0">
              <a:lnSpc>
                <a:spcPct val="100000"/>
              </a:lnSpc>
              <a:buNone/>
            </a:pPr>
            <a:r>
              <a:rPr lang="pl-PL" sz="1800" dirty="0">
                <a:latin typeface="Times New Roman" panose="02020603050405020304" pitchFamily="18" charset="0"/>
                <a:cs typeface="Times New Roman" panose="02020603050405020304" pitchFamily="18" charset="0"/>
              </a:rPr>
              <a:t>                    przepisy modyfikujące</a:t>
            </a:r>
          </a:p>
          <a:p>
            <a:pPr marL="0" indent="0">
              <a:lnSpc>
                <a:spcPct val="100000"/>
              </a:lnSpc>
              <a:buNone/>
            </a:pPr>
            <a:r>
              <a:rPr lang="pl-PL" sz="1800" dirty="0">
                <a:latin typeface="Times New Roman" panose="02020603050405020304" pitchFamily="18" charset="0"/>
                <a:cs typeface="Times New Roman" panose="02020603050405020304" pitchFamily="18" charset="0"/>
              </a:rPr>
              <a:t>                                     przepisy kreujące</a:t>
            </a:r>
          </a:p>
          <a:p>
            <a:pPr marL="0" indent="0">
              <a:lnSpc>
                <a:spcPct val="100000"/>
              </a:lnSpc>
              <a:buNone/>
            </a:pPr>
            <a:r>
              <a:rPr lang="pl-PL" sz="1800" dirty="0">
                <a:latin typeface="Times New Roman" panose="02020603050405020304" pitchFamily="18" charset="0"/>
                <a:cs typeface="Times New Roman" panose="02020603050405020304" pitchFamily="18" charset="0"/>
              </a:rPr>
              <a:t>                                                     przepisy określające pewne cechy określonych podmiotów</a:t>
            </a:r>
          </a:p>
          <a:p>
            <a:pPr marL="0" indent="0">
              <a:lnSpc>
                <a:spcPct val="100000"/>
              </a:lnSpc>
              <a:buNone/>
            </a:pPr>
            <a:r>
              <a:rPr lang="pl-PL" sz="1800" dirty="0">
                <a:latin typeface="Times New Roman" panose="02020603050405020304" pitchFamily="18" charset="0"/>
                <a:cs typeface="Times New Roman" panose="02020603050405020304" pitchFamily="18" charset="0"/>
              </a:rPr>
              <a:t>                                                                przepisy wskazujące podmioty uprawnione (tzw. </a:t>
            </a:r>
            <a:r>
              <a:rPr lang="pl-PL" sz="1800" dirty="0" err="1">
                <a:latin typeface="Times New Roman" panose="02020603050405020304" pitchFamily="18" charset="0"/>
                <a:cs typeface="Times New Roman" panose="02020603050405020304" pitchFamily="18" charset="0"/>
              </a:rPr>
              <a:t>recypientów</a:t>
            </a:r>
            <a:r>
              <a:rPr lang="pl-PL" sz="1800" dirty="0">
                <a:latin typeface="Times New Roman" panose="02020603050405020304" pitchFamily="18" charset="0"/>
                <a:cs typeface="Times New Roman" panose="02020603050405020304" pitchFamily="18" charset="0"/>
              </a:rPr>
              <a:t>)</a:t>
            </a: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a:p>
            <a:pPr marL="0" indent="0">
              <a:lnSpc>
                <a:spcPct val="100000"/>
              </a:lnSpc>
              <a:buNone/>
            </a:pPr>
            <a:r>
              <a:rPr lang="pl-PL" sz="1800" dirty="0">
                <a:latin typeface="Times New Roman" panose="02020603050405020304" pitchFamily="18" charset="0"/>
                <a:cs typeface="Times New Roman" panose="02020603050405020304" pitchFamily="18" charset="0"/>
              </a:rPr>
              <a:t>    </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p:txBody>
      </p:sp>
      <p:sp>
        <p:nvSpPr>
          <p:cNvPr id="4" name="Strzałka: w prawo 3">
            <a:extLst>
              <a:ext uri="{FF2B5EF4-FFF2-40B4-BE49-F238E27FC236}">
                <a16:creationId xmlns:a16="http://schemas.microsoft.com/office/drawing/2014/main" id="{5819488A-BB61-C90B-4357-CD524E00B145}"/>
              </a:ext>
            </a:extLst>
          </p:cNvPr>
          <p:cNvSpPr/>
          <p:nvPr/>
        </p:nvSpPr>
        <p:spPr>
          <a:xfrm>
            <a:off x="1243909" y="4055643"/>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a:extLst>
              <a:ext uri="{FF2B5EF4-FFF2-40B4-BE49-F238E27FC236}">
                <a16:creationId xmlns:a16="http://schemas.microsoft.com/office/drawing/2014/main" id="{641380D9-62B0-9906-F1C8-5C69A80D2A8C}"/>
              </a:ext>
            </a:extLst>
          </p:cNvPr>
          <p:cNvSpPr/>
          <p:nvPr/>
        </p:nvSpPr>
        <p:spPr>
          <a:xfrm>
            <a:off x="1987436" y="4402256"/>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a:extLst>
              <a:ext uri="{FF2B5EF4-FFF2-40B4-BE49-F238E27FC236}">
                <a16:creationId xmlns:a16="http://schemas.microsoft.com/office/drawing/2014/main" id="{7F4D0AE3-7018-4D34-1ABC-91FAE5F430A4}"/>
              </a:ext>
            </a:extLst>
          </p:cNvPr>
          <p:cNvSpPr/>
          <p:nvPr/>
        </p:nvSpPr>
        <p:spPr>
          <a:xfrm>
            <a:off x="2924927" y="4805858"/>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E72C7328-1E27-B466-F99B-4D812A6EABAB}"/>
              </a:ext>
            </a:extLst>
          </p:cNvPr>
          <p:cNvSpPr/>
          <p:nvPr/>
        </p:nvSpPr>
        <p:spPr>
          <a:xfrm>
            <a:off x="3779291" y="5198404"/>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a:extLst>
              <a:ext uri="{FF2B5EF4-FFF2-40B4-BE49-F238E27FC236}">
                <a16:creationId xmlns:a16="http://schemas.microsoft.com/office/drawing/2014/main" id="{303C0D13-2ED7-F4BC-BDCC-B8EA0160DE35}"/>
              </a:ext>
            </a:extLst>
          </p:cNvPr>
          <p:cNvSpPr/>
          <p:nvPr/>
        </p:nvSpPr>
        <p:spPr>
          <a:xfrm>
            <a:off x="4448927" y="5618908"/>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42292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C71760-774E-A50F-FCD2-0C550E26D467}"/>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7155C4EA-ED26-43CB-9AE4-B3258330B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D016B2D5-CCAD-F5B7-15B4-4095DCE6FC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56BC3A-2B93-9449-6837-30F10F8483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39C2C4E-16C6-4B06-AC00-D7472D090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FF84A8AE-037D-60C0-4008-65F59973B2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1630C388-B4D5-FD41-6978-B18B961A51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73A8EF57-3216-DFEE-CE5E-46834F8562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A6F56298-38E5-C000-459E-9097D9D4FF8C}"/>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249CA215-7CD2-C154-DB70-D1087B236A02}"/>
              </a:ext>
            </a:extLst>
          </p:cNvPr>
          <p:cNvSpPr>
            <a:spLocks noGrp="1"/>
          </p:cNvSpPr>
          <p:nvPr>
            <p:ph idx="1"/>
          </p:nvPr>
        </p:nvSpPr>
        <p:spPr>
          <a:xfrm>
            <a:off x="518984" y="2502164"/>
            <a:ext cx="10834816" cy="4077745"/>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PERCEPCYJNA</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nSpc>
                <a:spcPct val="150000"/>
              </a:lnSpc>
              <a:buNone/>
            </a:pPr>
            <a:r>
              <a:rPr lang="pl-PL" sz="2000" dirty="0">
                <a:latin typeface="Times New Roman" panose="02020603050405020304" pitchFamily="18" charset="0"/>
                <a:cs typeface="Times New Roman" panose="02020603050405020304" pitchFamily="18" charset="0"/>
              </a:rPr>
              <a:t>Celem czynności interpretacyjnych podejmowanych w fazie percepcyjnej wykładni jest </a:t>
            </a:r>
            <a:r>
              <a:rPr lang="pl-PL" sz="2000" b="1" dirty="0">
                <a:latin typeface="Times New Roman" panose="02020603050405020304" pitchFamily="18" charset="0"/>
                <a:cs typeface="Times New Roman" panose="02020603050405020304" pitchFamily="18" charset="0"/>
              </a:rPr>
              <a:t>ujednoznacznienie (klaryfikacja) zrekonstruowanego wyrażenia </a:t>
            </a:r>
            <a:r>
              <a:rPr lang="pl-PL" sz="2000" b="1" dirty="0" err="1">
                <a:latin typeface="Times New Roman" panose="02020603050405020304" pitchFamily="18" charset="0"/>
                <a:cs typeface="Times New Roman" panose="02020603050405020304" pitchFamily="18" charset="0"/>
              </a:rPr>
              <a:t>normokształtnego</a:t>
            </a:r>
            <a:r>
              <a:rPr lang="pl-PL" sz="2000" dirty="0">
                <a:latin typeface="Times New Roman" panose="02020603050405020304" pitchFamily="18" charset="0"/>
                <a:cs typeface="Times New Roman" panose="02020603050405020304" pitchFamily="18" charset="0"/>
              </a:rPr>
              <a:t>, poprzez ustalenie znaczenia poszczególnych słów oraz zbitek słownych. </a:t>
            </a:r>
          </a:p>
          <a:p>
            <a:pPr marL="0" indent="0">
              <a:lnSpc>
                <a:spcPct val="100000"/>
              </a:lnSpc>
              <a:buNone/>
            </a:pPr>
            <a:r>
              <a:rPr lang="pl-PL" sz="1800" dirty="0">
                <a:latin typeface="Times New Roman" panose="02020603050405020304" pitchFamily="18" charset="0"/>
                <a:cs typeface="Times New Roman" panose="02020603050405020304" pitchFamily="18" charset="0"/>
              </a:rPr>
              <a:t> </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832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773CD6-D121-5C55-4A84-87530A763C3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EE306416-5DE6-1DF4-5EF3-9A117BC1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621D3B1D-E539-FEB3-BD22-18023FBD02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53E54BF9-DD77-FCBD-53E1-9DDDE4A6E2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1C869A3E-53B4-4020-AC67-BFEF1CD45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5D571D81-DB82-E281-B88C-FA724E38B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A4B64759-73CD-0129-B2CB-C3ABFA41FD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56ECB706-9315-856C-EC2D-AA8C357B8D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FC6D257C-BCED-257F-432A-15290DE41822}"/>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F17C4CF5-B7F4-0121-E0DF-85683EF00409}"/>
              </a:ext>
            </a:extLst>
          </p:cNvPr>
          <p:cNvSpPr>
            <a:spLocks noGrp="1"/>
          </p:cNvSpPr>
          <p:nvPr>
            <p:ph idx="1"/>
          </p:nvPr>
        </p:nvSpPr>
        <p:spPr>
          <a:xfrm>
            <a:off x="518984" y="1935892"/>
            <a:ext cx="10834816" cy="4644017"/>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00000"/>
              </a:lnSpc>
              <a:buNone/>
            </a:pPr>
            <a:r>
              <a:rPr lang="pl-PL" sz="2000" b="1" dirty="0">
                <a:latin typeface="Times New Roman" panose="02020603050405020304" pitchFamily="18" charset="0"/>
                <a:cs typeface="Times New Roman" panose="02020603050405020304" pitchFamily="18" charset="0"/>
              </a:rPr>
              <a:t>FAZY WYKŁADNI – wykładnia jako złożony proces</a:t>
            </a:r>
          </a:p>
          <a:p>
            <a:pPr marL="0" indent="0" algn="ctr">
              <a:lnSpc>
                <a:spcPct val="100000"/>
              </a:lnSpc>
              <a:buNone/>
            </a:pPr>
            <a:endParaRPr lang="pl-PL" sz="16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PERCEPCYJNA</a:t>
            </a:r>
          </a:p>
          <a:p>
            <a:pPr marL="0" indent="0">
              <a:lnSpc>
                <a:spcPct val="150000"/>
              </a:lnSpc>
              <a:buNone/>
            </a:pPr>
            <a:r>
              <a:rPr lang="pl-PL" sz="2000" dirty="0">
                <a:latin typeface="Times New Roman" panose="02020603050405020304" pitchFamily="18" charset="0"/>
                <a:cs typeface="Times New Roman" panose="02020603050405020304" pitchFamily="18" charset="0"/>
              </a:rPr>
              <a:t>Czynności interpretacyjne prowadzimy zgodnie z zasadą </a:t>
            </a:r>
            <a:r>
              <a:rPr lang="pl-PL" sz="1800" b="1" i="1" dirty="0" err="1">
                <a:latin typeface="Times New Roman" panose="02020603050405020304" pitchFamily="18" charset="0"/>
                <a:cs typeface="Times New Roman" panose="02020603050405020304" pitchFamily="18" charset="0"/>
              </a:rPr>
              <a:t>interpretatio</a:t>
            </a:r>
            <a:r>
              <a:rPr lang="pl-PL" sz="1800" b="1" i="1" dirty="0">
                <a:latin typeface="Times New Roman" panose="02020603050405020304" pitchFamily="18" charset="0"/>
                <a:cs typeface="Times New Roman" panose="02020603050405020304" pitchFamily="18" charset="0"/>
              </a:rPr>
              <a:t> </a:t>
            </a:r>
            <a:r>
              <a:rPr lang="pl-PL" sz="1800" b="1" i="1" dirty="0" err="1">
                <a:latin typeface="Times New Roman" panose="02020603050405020304" pitchFamily="18" charset="0"/>
                <a:cs typeface="Times New Roman" panose="02020603050405020304" pitchFamily="18" charset="0"/>
              </a:rPr>
              <a:t>cessat</a:t>
            </a:r>
            <a:r>
              <a:rPr lang="pl-PL" sz="1800" b="1" i="1" dirty="0">
                <a:latin typeface="Times New Roman" panose="02020603050405020304" pitchFamily="18" charset="0"/>
                <a:cs typeface="Times New Roman" panose="02020603050405020304" pitchFamily="18" charset="0"/>
              </a:rPr>
              <a:t> post </a:t>
            </a:r>
            <a:r>
              <a:rPr lang="pl-PL" sz="1800" b="1" i="1" dirty="0" err="1">
                <a:latin typeface="Times New Roman" panose="02020603050405020304" pitchFamily="18" charset="0"/>
                <a:cs typeface="Times New Roman" panose="02020603050405020304" pitchFamily="18" charset="0"/>
              </a:rPr>
              <a:t>applicationem</a:t>
            </a:r>
            <a:r>
              <a:rPr lang="pl-PL" sz="1800" b="1" i="1" dirty="0">
                <a:latin typeface="Times New Roman" panose="02020603050405020304" pitchFamily="18" charset="0"/>
                <a:cs typeface="Times New Roman" panose="02020603050405020304" pitchFamily="18" charset="0"/>
              </a:rPr>
              <a:t> </a:t>
            </a:r>
            <a:r>
              <a:rPr lang="pl-PL" sz="1800" b="1" i="1" dirty="0" err="1">
                <a:latin typeface="Times New Roman" panose="02020603050405020304" pitchFamily="18" charset="0"/>
                <a:cs typeface="Times New Roman" panose="02020603050405020304" pitchFamily="18" charset="0"/>
              </a:rPr>
              <a:t>trium</a:t>
            </a:r>
            <a:r>
              <a:rPr lang="pl-PL" sz="1800" b="1" i="1" dirty="0">
                <a:latin typeface="Times New Roman" panose="02020603050405020304" pitchFamily="18" charset="0"/>
                <a:cs typeface="Times New Roman" panose="02020603050405020304" pitchFamily="18" charset="0"/>
              </a:rPr>
              <a:t> </a:t>
            </a:r>
            <a:r>
              <a:rPr lang="pl-PL" sz="1800" b="1" i="1" dirty="0" err="1">
                <a:latin typeface="Times New Roman" panose="02020603050405020304" pitchFamily="18" charset="0"/>
                <a:cs typeface="Times New Roman" panose="02020603050405020304" pitchFamily="18" charset="0"/>
              </a:rPr>
              <a:t>typorum</a:t>
            </a:r>
            <a:r>
              <a:rPr lang="pl-PL" sz="1800" b="1" i="1" dirty="0">
                <a:latin typeface="Times New Roman" panose="02020603050405020304" pitchFamily="18" charset="0"/>
                <a:cs typeface="Times New Roman" panose="02020603050405020304" pitchFamily="18" charset="0"/>
              </a:rPr>
              <a:t> </a:t>
            </a:r>
            <a:r>
              <a:rPr lang="pl-PL" sz="1800" b="1" i="1" dirty="0" err="1">
                <a:latin typeface="Times New Roman" panose="02020603050405020304" pitchFamily="18" charset="0"/>
                <a:cs typeface="Times New Roman" panose="02020603050405020304" pitchFamily="18" charset="0"/>
              </a:rPr>
              <a:t>directionae</a:t>
            </a:r>
            <a:r>
              <a:rPr lang="pl-PL" sz="1800" dirty="0">
                <a:latin typeface="Times New Roman" panose="02020603050405020304" pitchFamily="18" charset="0"/>
                <a:cs typeface="Times New Roman" panose="02020603050405020304" pitchFamily="18" charset="0"/>
              </a:rPr>
              <a:t>, stosując kolejno:</a:t>
            </a:r>
          </a:p>
          <a:p>
            <a:pPr marL="342900" indent="-342900">
              <a:lnSpc>
                <a:spcPct val="150000"/>
              </a:lnSpc>
              <a:buAutoNum type="arabicParenR"/>
            </a:pPr>
            <a:r>
              <a:rPr lang="pl-PL" sz="1800" dirty="0">
                <a:latin typeface="Times New Roman" panose="02020603050405020304" pitchFamily="18" charset="0"/>
                <a:cs typeface="Times New Roman" panose="02020603050405020304" pitchFamily="18" charset="0"/>
              </a:rPr>
              <a:t>dyrektywy językowe wykładni;</a:t>
            </a:r>
          </a:p>
          <a:p>
            <a:pPr marL="342900" indent="-342900">
              <a:lnSpc>
                <a:spcPct val="150000"/>
              </a:lnSpc>
              <a:buAutoNum type="arabicParenR"/>
            </a:pPr>
            <a:r>
              <a:rPr lang="pl-PL" sz="1800" dirty="0">
                <a:latin typeface="Times New Roman" panose="02020603050405020304" pitchFamily="18" charset="0"/>
                <a:cs typeface="Times New Roman" panose="02020603050405020304" pitchFamily="18" charset="0"/>
              </a:rPr>
              <a:t>dyrektywy pozajęzykowe wykładni:</a:t>
            </a:r>
          </a:p>
          <a:p>
            <a:pPr marL="800100" lvl="1" indent="-342900">
              <a:lnSpc>
                <a:spcPct val="150000"/>
              </a:lnSpc>
              <a:buAutoNum type="alphaLcParenR"/>
            </a:pPr>
            <a:r>
              <a:rPr lang="pl-PL" sz="1600" dirty="0">
                <a:latin typeface="Times New Roman" panose="02020603050405020304" pitchFamily="18" charset="0"/>
                <a:cs typeface="Times New Roman" panose="02020603050405020304" pitchFamily="18" charset="0"/>
              </a:rPr>
              <a:t>dyrektywy systemowe,</a:t>
            </a:r>
          </a:p>
          <a:p>
            <a:pPr marL="800100" lvl="1" indent="-342900">
              <a:lnSpc>
                <a:spcPct val="150000"/>
              </a:lnSpc>
              <a:buAutoNum type="alphaLcParenR"/>
            </a:pPr>
            <a:r>
              <a:rPr lang="pl-PL" sz="1600" dirty="0">
                <a:latin typeface="Times New Roman" panose="02020603050405020304" pitchFamily="18" charset="0"/>
                <a:cs typeface="Times New Roman" panose="02020603050405020304" pitchFamily="18" charset="0"/>
              </a:rPr>
              <a:t>dyrektywy funkcjonalne.</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736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6D53A5-7F1A-1F6B-DDF4-CEA3D44FD235}"/>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AE969AA-09D2-E61E-A4D1-6858B3755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DFF99D62-5105-E6AB-7B2D-401EBDA704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14F729F-0F49-59F7-5DC3-A50E723175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E8A51F6E-1619-DDDE-BA26-B0DCE5726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071217B-F33A-EEE5-D590-51C0E36E9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71B73043-EA1E-C5D5-7ECD-7724EE04D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188F2A3-04B4-2AD6-4AF5-4AFB23A5757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D189E690-0D28-3A3F-BE80-40B5B5EEEC36}"/>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01AA9DA0-8019-240C-1B08-FAD9D78EFA18}"/>
              </a:ext>
            </a:extLst>
          </p:cNvPr>
          <p:cNvSpPr>
            <a:spLocks noGrp="1"/>
          </p:cNvSpPr>
          <p:nvPr>
            <p:ph idx="1"/>
          </p:nvPr>
        </p:nvSpPr>
        <p:spPr>
          <a:xfrm>
            <a:off x="518984" y="2018270"/>
            <a:ext cx="10834816" cy="4561640"/>
          </a:xfrm>
        </p:spPr>
        <p:txBody>
          <a:bodyPr>
            <a:noAutofit/>
          </a:bodyPr>
          <a:lstStyle/>
          <a:p>
            <a:pPr marL="0" indent="0" algn="ctr">
              <a:lnSpc>
                <a:spcPct val="100000"/>
              </a:lnSpc>
              <a:buNone/>
            </a:pPr>
            <a:endParaRPr lang="pl-PL" sz="16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gn="ctr">
              <a:lnSpc>
                <a:spcPct val="100000"/>
              </a:lnSpc>
              <a:buNone/>
            </a:pPr>
            <a:r>
              <a:rPr lang="pl-PL" sz="1800" b="1" dirty="0">
                <a:latin typeface="Times New Roman" panose="02020603050405020304" pitchFamily="18" charset="0"/>
                <a:cs typeface="Times New Roman" panose="02020603050405020304" pitchFamily="18" charset="0"/>
              </a:rPr>
              <a:t>FAZA PERCEPCYJNA – KOLEJNOŚĆ STOSOWANIA DYREKTYW JĘZYKOWYCH</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definicje legalne;</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związanie cudzą decyzją interpretacyjną;</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znaczenie w języku prawniczym;</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znaczenie w języku ogólnym (nie potocznym!);</a:t>
            </a:r>
          </a:p>
          <a:p>
            <a:pPr marL="342900" indent="-342900">
              <a:lnSpc>
                <a:spcPct val="100000"/>
              </a:lnSpc>
              <a:buAutoNum type="arabicParenR"/>
            </a:pPr>
            <a:r>
              <a:rPr lang="pl-PL" sz="2000" dirty="0">
                <a:latin typeface="Times New Roman" panose="02020603050405020304" pitchFamily="18" charset="0"/>
                <a:cs typeface="Times New Roman" panose="02020603050405020304" pitchFamily="18" charset="0"/>
              </a:rPr>
              <a:t>kontekst językowy:</a:t>
            </a:r>
          </a:p>
          <a:p>
            <a:pPr marL="800100" lvl="1" indent="-342900">
              <a:lnSpc>
                <a:spcPct val="100000"/>
              </a:lnSpc>
              <a:buAutoNum type="alphaLcParenR"/>
            </a:pPr>
            <a:r>
              <a:rPr lang="pl-PL" sz="1600" dirty="0" err="1">
                <a:latin typeface="Times New Roman" panose="02020603050405020304" pitchFamily="18" charset="0"/>
                <a:cs typeface="Times New Roman" panose="02020603050405020304" pitchFamily="18" charset="0"/>
              </a:rPr>
              <a:t>minikontekst</a:t>
            </a:r>
            <a:r>
              <a:rPr lang="pl-PL" sz="1600" dirty="0">
                <a:latin typeface="Times New Roman" panose="02020603050405020304" pitchFamily="18" charset="0"/>
                <a:cs typeface="Times New Roman" panose="02020603050405020304" pitchFamily="18" charset="0"/>
              </a:rPr>
              <a:t>,</a:t>
            </a:r>
          </a:p>
          <a:p>
            <a:pPr marL="800100" lvl="1" indent="-342900">
              <a:lnSpc>
                <a:spcPct val="100000"/>
              </a:lnSpc>
              <a:buAutoNum type="alphaLcParenR"/>
            </a:pPr>
            <a:r>
              <a:rPr lang="pl-PL" sz="1600" dirty="0" err="1">
                <a:latin typeface="Times New Roman" panose="02020603050405020304" pitchFamily="18" charset="0"/>
                <a:cs typeface="Times New Roman" panose="02020603050405020304" pitchFamily="18" charset="0"/>
              </a:rPr>
              <a:t>midikontekst</a:t>
            </a:r>
            <a:r>
              <a:rPr lang="pl-PL" sz="1600" dirty="0">
                <a:latin typeface="Times New Roman" panose="02020603050405020304" pitchFamily="18" charset="0"/>
                <a:cs typeface="Times New Roman" panose="02020603050405020304" pitchFamily="18" charset="0"/>
              </a:rPr>
              <a:t>,</a:t>
            </a:r>
          </a:p>
          <a:p>
            <a:pPr marL="800100" lvl="1" indent="-342900">
              <a:lnSpc>
                <a:spcPct val="100000"/>
              </a:lnSpc>
              <a:buAutoNum type="alphaLcParenR"/>
            </a:pPr>
            <a:r>
              <a:rPr lang="pl-PL" sz="1600" dirty="0" err="1">
                <a:latin typeface="Times New Roman" panose="02020603050405020304" pitchFamily="18" charset="0"/>
                <a:cs typeface="Times New Roman" panose="02020603050405020304" pitchFamily="18" charset="0"/>
              </a:rPr>
              <a:t>makrokontekst</a:t>
            </a:r>
            <a:r>
              <a:rPr lang="pl-PL" sz="1600" dirty="0">
                <a:latin typeface="Times New Roman" panose="02020603050405020304" pitchFamily="18" charset="0"/>
                <a:cs typeface="Times New Roman" panose="02020603050405020304" pitchFamily="18" charset="0"/>
              </a:rPr>
              <a:t>.</a:t>
            </a: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a:p>
            <a:pPr marL="0" indent="0" algn="ctr">
              <a:lnSpc>
                <a:spcPct val="100000"/>
              </a:lnSpc>
              <a:buNone/>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45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anim calcmode="lin" valueType="num">
                                      <p:cBhvr>
                                        <p:cTn id="4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878774-14DE-DDEE-9BDC-9095AE390BB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A54A616E-44AF-E33B-9CD3-98A5B834A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E985014B-C993-53A9-66A4-DCE7B39EED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95413BB-F949-E5A5-E730-FCC074222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7FF956F1-9A3D-09B2-091D-62074DAAF8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0D5D281-3A3B-8ECA-A001-224CB1BF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0A2208CE-39CD-5FCD-9BBA-23843FB40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B5050030-C86E-A0C9-9CA7-FB5C006576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133E9C6F-60E1-5934-EB97-54181E7F2574}"/>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6767AD18-18DB-A9F9-28D3-8C392E04143A}"/>
              </a:ext>
            </a:extLst>
          </p:cNvPr>
          <p:cNvSpPr>
            <a:spLocks noGrp="1"/>
          </p:cNvSpPr>
          <p:nvPr>
            <p:ph idx="1"/>
          </p:nvPr>
        </p:nvSpPr>
        <p:spPr>
          <a:xfrm>
            <a:off x="1119322" y="2466824"/>
            <a:ext cx="10343672" cy="4113085"/>
          </a:xfrm>
        </p:spPr>
        <p:txBody>
          <a:bodyPr>
            <a:noAutofit/>
          </a:bodyPr>
          <a:lstStyle/>
          <a:p>
            <a:pPr marL="0" indent="0" algn="ctr">
              <a:lnSpc>
                <a:spcPct val="100000"/>
              </a:lnSpc>
              <a:spcBef>
                <a:spcPts val="0"/>
              </a:spcBef>
              <a:buNone/>
            </a:pPr>
            <a:r>
              <a:rPr lang="pl-PL" sz="2400" b="1" dirty="0">
                <a:latin typeface="Times New Roman" panose="02020603050405020304" pitchFamily="18" charset="0"/>
                <a:cs typeface="Times New Roman" panose="02020603050405020304" pitchFamily="18" charset="0"/>
              </a:rPr>
              <a:t>Zasięg definicji legalnych</a:t>
            </a:r>
          </a:p>
          <a:p>
            <a:pPr marL="0" indent="0" algn="ctr">
              <a:lnSpc>
                <a:spcPct val="100000"/>
              </a:lnSpc>
              <a:spcBef>
                <a:spcPts val="0"/>
              </a:spcBef>
              <a:buNone/>
            </a:pPr>
            <a:endParaRPr lang="pl-PL" sz="2400" b="1" dirty="0">
              <a:latin typeface="Times New Roman" panose="02020603050405020304" pitchFamily="18" charset="0"/>
              <a:cs typeface="Times New Roman" panose="02020603050405020304" pitchFamily="18" charset="0"/>
            </a:endParaRPr>
          </a:p>
          <a:p>
            <a:pPr marL="457200" indent="-457200">
              <a:lnSpc>
                <a:spcPct val="100000"/>
              </a:lnSpc>
              <a:spcBef>
                <a:spcPts val="0"/>
              </a:spcBef>
              <a:buAutoNum type="arabicPeriod"/>
            </a:pPr>
            <a:r>
              <a:rPr lang="pl-PL" sz="2400" dirty="0">
                <a:latin typeface="Times New Roman" panose="02020603050405020304" pitchFamily="18" charset="0"/>
                <a:cs typeface="Times New Roman" panose="02020603050405020304" pitchFamily="18" charset="0"/>
              </a:rPr>
              <a:t>Szukamy definicji w akcie prawnym, z którego pochodzi interpretowany przepis.</a:t>
            </a:r>
          </a:p>
          <a:p>
            <a:pPr marL="457200" indent="-457200">
              <a:lnSpc>
                <a:spcPct val="100000"/>
              </a:lnSpc>
              <a:spcBef>
                <a:spcPts val="0"/>
              </a:spcBef>
              <a:buFont typeface="Arial" panose="020B0604020202020204" pitchFamily="34" charset="0"/>
              <a:buAutoNum type="arabicPeriod"/>
            </a:pPr>
            <a:r>
              <a:rPr lang="pl-PL" sz="2400" dirty="0">
                <a:latin typeface="Times New Roman" panose="02020603050405020304" pitchFamily="18" charset="0"/>
                <a:cs typeface="Times New Roman" panose="02020603050405020304" pitchFamily="18" charset="0"/>
              </a:rPr>
              <a:t>Sprawdzamy, czy jest odesłanie do definicji legalnej zawartej w innej ustawie.</a:t>
            </a:r>
          </a:p>
          <a:p>
            <a:pPr marL="457200" indent="-457200">
              <a:lnSpc>
                <a:spcPct val="100000"/>
              </a:lnSpc>
              <a:spcBef>
                <a:spcPts val="0"/>
              </a:spcBef>
              <a:buAutoNum type="arabicPeriod"/>
            </a:pPr>
            <a:r>
              <a:rPr lang="pl-PL" sz="2400" dirty="0">
                <a:latin typeface="Times New Roman" panose="02020603050405020304" pitchFamily="18" charset="0"/>
                <a:cs typeface="Times New Roman" panose="02020603050405020304" pitchFamily="18" charset="0"/>
              </a:rPr>
              <a:t>Sprawdzamy, czy w ustawie jest przepis upoważniający do zamieszczenia definicji legalnej w rozporządzeniu (akcie </a:t>
            </a:r>
            <a:r>
              <a:rPr lang="pl-PL" sz="2400" dirty="0" err="1">
                <a:latin typeface="Times New Roman" panose="02020603050405020304" pitchFamily="18" charset="0"/>
                <a:cs typeface="Times New Roman" panose="02020603050405020304" pitchFamily="18" charset="0"/>
              </a:rPr>
              <a:t>podustawowym</a:t>
            </a:r>
            <a:r>
              <a:rPr lang="pl-PL" sz="2400" dirty="0">
                <a:latin typeface="Times New Roman" panose="02020603050405020304" pitchFamily="18" charset="0"/>
                <a:cs typeface="Times New Roman" panose="02020603050405020304" pitchFamily="18" charset="0"/>
              </a:rPr>
              <a:t>).</a:t>
            </a:r>
          </a:p>
          <a:p>
            <a:pPr marL="457200" indent="-457200">
              <a:lnSpc>
                <a:spcPct val="100000"/>
              </a:lnSpc>
              <a:spcBef>
                <a:spcPts val="0"/>
              </a:spcBef>
              <a:buAutoNum type="arabicPeriod"/>
            </a:pPr>
            <a:r>
              <a:rPr lang="pl-PL" sz="2400" dirty="0">
                <a:latin typeface="Times New Roman" panose="02020603050405020304" pitchFamily="18" charset="0"/>
                <a:cs typeface="Times New Roman" panose="02020603050405020304" pitchFamily="18" charset="0"/>
              </a:rPr>
              <a:t>Szukamy definicji legalnej w ustawie podstawowej dla danej dziedziny spraw (zwłaszcza w kodeksie, w ustawie o tytule „prawo”).</a:t>
            </a:r>
          </a:p>
          <a:p>
            <a:pPr marL="0" indent="0" algn="ctr">
              <a:lnSpc>
                <a:spcPct val="100000"/>
              </a:lnSpc>
              <a:spcBef>
                <a:spcPts val="0"/>
              </a:spcBef>
              <a:buNone/>
            </a:pPr>
            <a:endParaRPr lang="pl-PL" sz="2400"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pl-PL" sz="24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6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5CB55-E6E3-3639-A5CF-CC3C6F424DD1}"/>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EF488923-3E56-EA91-1E66-820911DAA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9623E8B0-E348-C9F3-3385-3F7563DDF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0A74D52B-711F-4FB3-432B-3577CEB2DF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67A641C7-7C2E-D6A2-D9FC-5ED1FEB49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2304FC44-2B6C-F6AF-7E20-FD8C52C5F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10B284FC-0E36-52BE-C7E8-56611F8D92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2F452AE2-E5DF-D283-B2CF-A0BCE6B2193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DB7D671E-861F-F1E0-BDA2-B417DB8B4D23}"/>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77162FC0-F6DD-B0D0-A212-2F2426867FAE}"/>
              </a:ext>
            </a:extLst>
          </p:cNvPr>
          <p:cNvSpPr>
            <a:spLocks noGrp="1"/>
          </p:cNvSpPr>
          <p:nvPr>
            <p:ph idx="1"/>
          </p:nvPr>
        </p:nvSpPr>
        <p:spPr>
          <a:xfrm>
            <a:off x="812935" y="2383255"/>
            <a:ext cx="10650059" cy="4196653"/>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Brak definicji legalnej</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Związanie cudzą decyzją interpretacyjną</a:t>
            </a: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
        <p:nvSpPr>
          <p:cNvPr id="5" name="Strzałka: w dół 4">
            <a:extLst>
              <a:ext uri="{FF2B5EF4-FFF2-40B4-BE49-F238E27FC236}">
                <a16:creationId xmlns:a16="http://schemas.microsoft.com/office/drawing/2014/main" id="{098C7E90-9950-F951-3EBC-75E0B74E7A14}"/>
              </a:ext>
            </a:extLst>
          </p:cNvPr>
          <p:cNvSpPr/>
          <p:nvPr/>
        </p:nvSpPr>
        <p:spPr>
          <a:xfrm>
            <a:off x="5988908" y="3978876"/>
            <a:ext cx="502508" cy="914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4915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EFF54-83A9-FA53-9F58-CD1489E6BBA5}"/>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7547E396-98D0-AC7A-A12A-6D9ADACB4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9214419-ECD8-3323-4048-10369BBC5C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A1E7F0CE-C17A-B595-D2F4-C7E3275EF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3D9310A2-7C27-AD7B-E7B3-3A0A97FE71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5904E172-908A-192B-104B-BA22E1B56C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3CA675DB-9D56-B3AC-0993-41C623A030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9FD45FD-810D-5945-3635-6670691222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77A2DF64-3383-D045-FDF9-0F3223227341}"/>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684DFF3E-932E-09A0-EFD0-556FC77BFD2B}"/>
              </a:ext>
            </a:extLst>
          </p:cNvPr>
          <p:cNvSpPr>
            <a:spLocks noGrp="1"/>
          </p:cNvSpPr>
          <p:nvPr>
            <p:ph idx="1"/>
          </p:nvPr>
        </p:nvSpPr>
        <p:spPr>
          <a:xfrm>
            <a:off x="812935" y="2383255"/>
            <a:ext cx="10650059" cy="4196653"/>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Związanie cudzą decyzją interpretacyjną</a:t>
            </a:r>
          </a:p>
          <a:p>
            <a:pPr marL="0" indent="0">
              <a:lnSpc>
                <a:spcPct val="150000"/>
              </a:lnSpc>
              <a:spcBef>
                <a:spcPts val="0"/>
              </a:spcBef>
              <a:buNone/>
            </a:pP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spcBef>
                <a:spcPts val="0"/>
              </a:spcBef>
              <a:buAutoNum type="arabicParenR"/>
            </a:pPr>
            <a:r>
              <a:rPr lang="pl-PL" sz="2000" dirty="0">
                <a:latin typeface="Times New Roman" panose="02020603050405020304" pitchFamily="18" charset="0"/>
                <a:ea typeface="Calibri" panose="020F0502020204030204" pitchFamily="34" charset="0"/>
                <a:cs typeface="Times New Roman" panose="02020603050405020304" pitchFamily="18" charset="0"/>
              </a:rPr>
              <a:t>związanie decyzjami sądu odwoławczego (k.p.c., k.p.k.);</a:t>
            </a:r>
          </a:p>
          <a:p>
            <a:pPr marL="457200" indent="-457200">
              <a:lnSpc>
                <a:spcPct val="150000"/>
              </a:lnSpc>
              <a:spcBef>
                <a:spcPts val="0"/>
              </a:spcBef>
              <a:buAutoNum type="arabicParenR"/>
            </a:pPr>
            <a:r>
              <a:rPr lang="pl-PL" sz="2000" dirty="0">
                <a:latin typeface="Times New Roman" panose="02020603050405020304" pitchFamily="18" charset="0"/>
                <a:ea typeface="Calibri" panose="020F0502020204030204" pitchFamily="34" charset="0"/>
                <a:cs typeface="Times New Roman" panose="02020603050405020304" pitchFamily="18" charset="0"/>
              </a:rPr>
              <a:t>związanie interpretacją dokonaną przez SN;</a:t>
            </a:r>
          </a:p>
          <a:p>
            <a:pPr marL="457200" indent="-457200">
              <a:lnSpc>
                <a:spcPct val="150000"/>
              </a:lnSpc>
              <a:spcBef>
                <a:spcPts val="0"/>
              </a:spcBef>
              <a:buAutoNum type="arabicParenR"/>
            </a:pPr>
            <a:r>
              <a:rPr lang="pl-PL" sz="2000" dirty="0">
                <a:latin typeface="Times New Roman" panose="02020603050405020304" pitchFamily="18" charset="0"/>
                <a:ea typeface="Calibri" panose="020F0502020204030204" pitchFamily="34" charset="0"/>
                <a:cs typeface="Times New Roman" panose="02020603050405020304" pitchFamily="18" charset="0"/>
              </a:rPr>
              <a:t>związanie interpretacją dokonaną przez NSA;</a:t>
            </a:r>
          </a:p>
          <a:p>
            <a:pPr marL="457200" indent="-457200">
              <a:lnSpc>
                <a:spcPct val="150000"/>
              </a:lnSpc>
              <a:spcBef>
                <a:spcPts val="0"/>
              </a:spcBef>
              <a:buAutoNum type="arabicParenR"/>
            </a:pPr>
            <a:r>
              <a:rPr lang="pl-PL" sz="2000" dirty="0">
                <a:latin typeface="Times New Roman" panose="02020603050405020304" pitchFamily="18" charset="0"/>
                <a:ea typeface="Calibri" panose="020F0502020204030204" pitchFamily="34" charset="0"/>
                <a:cs typeface="Times New Roman" panose="02020603050405020304" pitchFamily="18" charset="0"/>
              </a:rPr>
              <a:t>związanie orzeczeniami prejudycjalnymi TSUE.</a:t>
            </a:r>
            <a:endParaRPr lang="pl-PL"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939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DB468E-D181-52C0-7649-ADDDEBEA833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A12CF76A-DC96-D558-44EF-89E89003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81DB031B-97DA-9947-7C18-03A8653B06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FBF4AA49-5D00-6B8D-EC20-01E4741128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506A0024-18C2-230E-9021-5A28721FC3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83E47700-5F34-58A6-1B19-1BB7587B70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8E7D64A6-0BDA-EC2A-4B96-F283C38B8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A5EA775A-79A6-AFC4-B036-49844616D1C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84A752D5-DA9A-C7BB-9120-E73F906D22DA}"/>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CC062103-7C43-7D67-12F9-D6463233D682}"/>
              </a:ext>
            </a:extLst>
          </p:cNvPr>
          <p:cNvSpPr>
            <a:spLocks noGrp="1"/>
          </p:cNvSpPr>
          <p:nvPr>
            <p:ph idx="1"/>
          </p:nvPr>
        </p:nvSpPr>
        <p:spPr>
          <a:xfrm>
            <a:off x="812935" y="2383255"/>
            <a:ext cx="10650059" cy="4196653"/>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Brak związania cudzą decyzją interpretacyjną</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w języku prawniczym</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
        <p:nvSpPr>
          <p:cNvPr id="5" name="Strzałka: w dół 4">
            <a:extLst>
              <a:ext uri="{FF2B5EF4-FFF2-40B4-BE49-F238E27FC236}">
                <a16:creationId xmlns:a16="http://schemas.microsoft.com/office/drawing/2014/main" id="{AE6A996E-9761-C9B5-CC0F-F28517589F30}"/>
              </a:ext>
            </a:extLst>
          </p:cNvPr>
          <p:cNvSpPr/>
          <p:nvPr/>
        </p:nvSpPr>
        <p:spPr>
          <a:xfrm>
            <a:off x="6005384" y="4215972"/>
            <a:ext cx="453081" cy="93267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45723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25835-8F29-2C18-E878-C7486EAD8DCC}"/>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384ACF6-FD13-1FB0-E0F1-CD452C072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D509F189-B94D-D1E7-B5A7-A0C881B3A3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776345F-2C75-3364-3F92-B6375C8C5A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AEC29E9B-8F76-8999-0686-F785E2C043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CF698F9C-5314-A135-750F-F310B6E0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F46DA238-CBD2-CC2E-E2C4-435A75572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E0AB8676-A99D-B883-774B-9C35E6A6A16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847092A5-E5DA-F423-1A40-CB1DF486FAC6}"/>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70233C40-9FB6-2E8E-FA4A-F06A53525B38}"/>
              </a:ext>
            </a:extLst>
          </p:cNvPr>
          <p:cNvSpPr>
            <a:spLocks noGrp="1"/>
          </p:cNvSpPr>
          <p:nvPr>
            <p:ph idx="1"/>
          </p:nvPr>
        </p:nvSpPr>
        <p:spPr>
          <a:xfrm>
            <a:off x="812935" y="2383255"/>
            <a:ext cx="10650059" cy="4196653"/>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w języku prawniczym</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Powszechność znaczenia w języku prawniczym</a:t>
            </a: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nazw czynności konwencjonalnych w prawie</a:t>
            </a: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nazw koncepcji</a:t>
            </a: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zwrotów faktycznych</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
        <p:nvSpPr>
          <p:cNvPr id="5" name="Strzałka: w prawo 4">
            <a:extLst>
              <a:ext uri="{FF2B5EF4-FFF2-40B4-BE49-F238E27FC236}">
                <a16:creationId xmlns:a16="http://schemas.microsoft.com/office/drawing/2014/main" id="{AE2BFE83-AF05-A8E4-E7EB-D9BD169FF495}"/>
              </a:ext>
            </a:extLst>
          </p:cNvPr>
          <p:cNvSpPr/>
          <p:nvPr/>
        </p:nvSpPr>
        <p:spPr>
          <a:xfrm>
            <a:off x="3165073" y="4004593"/>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a:extLst>
              <a:ext uri="{FF2B5EF4-FFF2-40B4-BE49-F238E27FC236}">
                <a16:creationId xmlns:a16="http://schemas.microsoft.com/office/drawing/2014/main" id="{EEB2E578-66AA-F96C-5A73-DE867D6C4329}"/>
              </a:ext>
            </a:extLst>
          </p:cNvPr>
          <p:cNvSpPr/>
          <p:nvPr/>
        </p:nvSpPr>
        <p:spPr>
          <a:xfrm>
            <a:off x="2742956" y="4481581"/>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65277646-235C-829F-EE4E-5A3EE2E06F42}"/>
              </a:ext>
            </a:extLst>
          </p:cNvPr>
          <p:cNvSpPr/>
          <p:nvPr/>
        </p:nvSpPr>
        <p:spPr>
          <a:xfrm>
            <a:off x="4311006" y="4932475"/>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a:extLst>
              <a:ext uri="{FF2B5EF4-FFF2-40B4-BE49-F238E27FC236}">
                <a16:creationId xmlns:a16="http://schemas.microsoft.com/office/drawing/2014/main" id="{FCBCEEDA-F086-A28F-F823-845615AAEC4D}"/>
              </a:ext>
            </a:extLst>
          </p:cNvPr>
          <p:cNvSpPr/>
          <p:nvPr/>
        </p:nvSpPr>
        <p:spPr>
          <a:xfrm>
            <a:off x="3973255" y="5422374"/>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81686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5A302F-7F90-AB1C-F60D-1AF455CB702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FE05FF23-5A1A-054D-A702-22263D6CE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9E4A6A22-5D71-9AED-F8EB-1123C61793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765E9AE0-47E0-347B-667A-BF05D8C5B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F9F4227B-C85D-6A67-EBF1-E7C287163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E2FBBE6F-E0CC-3D86-88FE-EE20A4453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0997DF6D-C26F-6EBF-C23C-AE9704BC4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93D3A693-AD9F-D975-9902-44E2A64010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51614295-63FD-4AE2-7651-D6A04B1F32E3}"/>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0C862F7C-76C3-355F-A907-9629B9A1FBE6}"/>
              </a:ext>
            </a:extLst>
          </p:cNvPr>
          <p:cNvSpPr>
            <a:spLocks noGrp="1"/>
          </p:cNvSpPr>
          <p:nvPr>
            <p:ph idx="1"/>
          </p:nvPr>
        </p:nvSpPr>
        <p:spPr>
          <a:xfrm>
            <a:off x="812935" y="2383255"/>
            <a:ext cx="10650059" cy="4196653"/>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endParaRPr lang="pl-PL" sz="2000" b="1" dirty="0">
              <a:latin typeface="Times New Roman" panose="02020603050405020304" pitchFamily="18"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Brak ustalonego znaczenie w języku prawniczym</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w języku ogólnym (powszechnym)</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
        <p:nvSpPr>
          <p:cNvPr id="5" name="Strzałka: w dół 4">
            <a:extLst>
              <a:ext uri="{FF2B5EF4-FFF2-40B4-BE49-F238E27FC236}">
                <a16:creationId xmlns:a16="http://schemas.microsoft.com/office/drawing/2014/main" id="{96E0AAFD-4D90-75FA-62C1-042233882E94}"/>
              </a:ext>
            </a:extLst>
          </p:cNvPr>
          <p:cNvSpPr/>
          <p:nvPr/>
        </p:nvSpPr>
        <p:spPr>
          <a:xfrm>
            <a:off x="5906530" y="4479925"/>
            <a:ext cx="461319" cy="8252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9747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FE9D08-D816-C7A3-0610-836735050FFA}"/>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4B67B76-2B1C-A948-75E4-2232148B6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6E61592D-6814-2EE8-9FD1-784713700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0486F411-3FB3-56CF-A0E7-0F91FA1C30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4D51918A-46E2-C75E-747F-60694731A4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3AE4DABB-C863-A6F4-D348-51D7736AF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AE454BE5-4898-E99F-2B69-180AE276A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1F0538C8-4181-1CAD-009C-689C0A48E36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1A673A7C-1D57-72B5-B16A-E91B6D3998CD}"/>
              </a:ext>
            </a:extLst>
          </p:cNvPr>
          <p:cNvSpPr>
            <a:spLocks noGrp="1"/>
          </p:cNvSpPr>
          <p:nvPr>
            <p:ph type="title"/>
          </p:nvPr>
        </p:nvSpPr>
        <p:spPr>
          <a:xfrm>
            <a:off x="1080989" y="972965"/>
            <a:ext cx="10306520" cy="1247624"/>
          </a:xfrm>
        </p:spPr>
        <p:txBody>
          <a:bodyPr vert="horz" lIns="91440" tIns="45720" rIns="91440" bIns="45720" rtlCol="0" anchor="ctr">
            <a:normAutofit/>
          </a:bodyPr>
          <a:lstStyle/>
          <a:p>
            <a:pPr algn="ctr"/>
            <a:r>
              <a:rPr kumimoji="0" lang="pl-PL"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Wykładnia prawa a zadania prawników</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A89D5A0C-1A6E-EAFF-1C76-F01CDA563527}"/>
              </a:ext>
            </a:extLst>
          </p:cNvPr>
          <p:cNvSpPr/>
          <p:nvPr/>
        </p:nvSpPr>
        <p:spPr>
          <a:xfrm>
            <a:off x="1047280" y="2378076"/>
            <a:ext cx="10306521" cy="4281342"/>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endParaRPr kumimoji="0" lang="pl-PL"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pole tekstowe 4">
            <a:extLst>
              <a:ext uri="{FF2B5EF4-FFF2-40B4-BE49-F238E27FC236}">
                <a16:creationId xmlns:a16="http://schemas.microsoft.com/office/drawing/2014/main" id="{C24E1F37-9C71-FF45-9164-0BAB24092768}"/>
              </a:ext>
            </a:extLst>
          </p:cNvPr>
          <p:cNvSpPr txBox="1"/>
          <p:nvPr/>
        </p:nvSpPr>
        <p:spPr>
          <a:xfrm>
            <a:off x="4682837" y="2846457"/>
            <a:ext cx="6461884" cy="346998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„W problematyce wykładni ześrodkowują się </a:t>
            </a:r>
            <a:r>
              <a:rPr lang="pl-PL" sz="2000" dirty="0">
                <a:solidFill>
                  <a:prstClr val="black"/>
                </a:solidFill>
                <a:latin typeface="Times New Roman" panose="02020603050405020304" pitchFamily="18" charset="0"/>
                <a:ea typeface="Aptos" panose="020B0004020202020204" pitchFamily="34" charset="0"/>
              </a:rPr>
              <a:t>(…)</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nieomal wszystkie problemy nauki prawa i praktyki prawniczej. Wszystko, co się w nauce i praktyce prawniczej czyni, albo wprost polega na wykładni, albo jej dotyczy, albo wykładnię rozwija, albo wykładnię przejawia, albo wykładnię uwzględnia, albo ją po prostu warunkuje” </a:t>
            </a:r>
            <a:b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(M. Zieliński, </a:t>
            </a:r>
            <a:r>
              <a:rPr kumimoji="0" lang="pl-PL" sz="1400" b="0" i="1"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Wykładnia prawa. Zasady – reguły – wskazówki</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wyd. 7, Warszawa 2017, s. 15)</a:t>
            </a:r>
          </a:p>
        </p:txBody>
      </p:sp>
      <p:pic>
        <p:nvPicPr>
          <p:cNvPr id="6" name="Obraz 5">
            <a:extLst>
              <a:ext uri="{FF2B5EF4-FFF2-40B4-BE49-F238E27FC236}">
                <a16:creationId xmlns:a16="http://schemas.microsoft.com/office/drawing/2014/main" id="{8E093FB1-6569-958E-C1D8-5E927586A600}"/>
              </a:ext>
            </a:extLst>
          </p:cNvPr>
          <p:cNvPicPr>
            <a:picLocks noChangeAspect="1"/>
          </p:cNvPicPr>
          <p:nvPr/>
        </p:nvPicPr>
        <p:blipFill>
          <a:blip r:embed="rId2"/>
          <a:stretch>
            <a:fillRect/>
          </a:stretch>
        </p:blipFill>
        <p:spPr>
          <a:xfrm>
            <a:off x="967655" y="1768228"/>
            <a:ext cx="3445058" cy="4639898"/>
          </a:xfrm>
          <a:prstGeom prst="rect">
            <a:avLst/>
          </a:prstGeom>
        </p:spPr>
      </p:pic>
    </p:spTree>
    <p:extLst>
      <p:ext uri="{BB962C8B-B14F-4D97-AF65-F5344CB8AC3E}">
        <p14:creationId xmlns:p14="http://schemas.microsoft.com/office/powerpoint/2010/main" val="3344733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892B54-1127-F6F7-57F6-44D5CB21F7B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891FBE95-5DA7-FA7D-5AE8-CFC06DA5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A33E22D4-65E9-53A2-AE89-F4BDE68948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5106560-385B-921A-F927-4C34CB8E18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2E649788-B60E-8987-4516-092DE3760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AEBF40D4-214E-2CE8-C65C-3FBEF5B3F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CBF219A5-A0E2-C41B-03A3-FF66259B7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5B18D5E3-C2E2-9E6B-2E09-D2663B4112B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6D6710BB-7FDF-017A-4B80-BCD165694B6C}"/>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546CFB92-BDCD-CC5E-0B74-1D5ADA78F5C4}"/>
              </a:ext>
            </a:extLst>
          </p:cNvPr>
          <p:cNvSpPr>
            <a:spLocks noGrp="1"/>
          </p:cNvSpPr>
          <p:nvPr>
            <p:ph idx="1"/>
          </p:nvPr>
        </p:nvSpPr>
        <p:spPr>
          <a:xfrm>
            <a:off x="812935" y="2177173"/>
            <a:ext cx="10650059" cy="4402736"/>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endParaRPr lang="pl-PL" sz="2000" b="1" dirty="0">
              <a:latin typeface="Times New Roman" panose="02020603050405020304" pitchFamily="18"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w języku ogólnym (powszechnym)</a:t>
            </a:r>
          </a:p>
          <a:p>
            <a:pPr marL="0" indent="0">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Słowniki ogólne języka polskiego:</a:t>
            </a:r>
          </a:p>
          <a:p>
            <a:pPr marL="0" indent="0" algn="just">
              <a:lnSpc>
                <a:spcPct val="150000"/>
              </a:lnSpc>
              <a:spcBef>
                <a:spcPts val="0"/>
              </a:spcBef>
              <a:buNone/>
            </a:pPr>
            <a:r>
              <a:rPr lang="pl-PL" sz="2000" kern="150" dirty="0">
                <a:effectLst/>
                <a:latin typeface="Times New Roman" panose="02020603050405020304" pitchFamily="18" charset="0"/>
                <a:ea typeface="Andale Sans UI"/>
                <a:cs typeface="Tahoma" panose="020B0604030504040204" pitchFamily="34" charset="0"/>
              </a:rPr>
              <a:t>1) </a:t>
            </a:r>
            <a:r>
              <a:rPr lang="pl-PL" sz="2000" i="1" kern="150" dirty="0">
                <a:effectLst/>
                <a:latin typeface="Times New Roman" panose="02020603050405020304" pitchFamily="18" charset="0"/>
                <a:ea typeface="Andale Sans UI"/>
                <a:cs typeface="Tahoma" panose="020B0604030504040204" pitchFamily="34" charset="0"/>
              </a:rPr>
              <a:t>Uniwersalny słownik języka polskiego</a:t>
            </a:r>
            <a:r>
              <a:rPr lang="pl-PL" sz="2000" kern="150" dirty="0">
                <a:effectLst/>
                <a:latin typeface="Times New Roman" panose="02020603050405020304" pitchFamily="18" charset="0"/>
                <a:ea typeface="Andale Sans UI"/>
                <a:cs typeface="Tahoma" panose="020B0604030504040204" pitchFamily="34" charset="0"/>
              </a:rPr>
              <a:t>, red. S. Dubisz (</a:t>
            </a:r>
            <a:r>
              <a:rPr lang="pl-PL" sz="2000" i="1" kern="150" dirty="0">
                <a:effectLst/>
                <a:latin typeface="Times New Roman" panose="02020603050405020304" pitchFamily="18" charset="0"/>
                <a:ea typeface="Andale Sans UI"/>
                <a:cs typeface="Tahoma" panose="020B0604030504040204" pitchFamily="34" charset="0"/>
              </a:rPr>
              <a:t>Wielki słownik języka polskiego PWN</a:t>
            </a:r>
            <a:r>
              <a:rPr lang="pl-PL" sz="2000" kern="150" dirty="0">
                <a:effectLst/>
                <a:latin typeface="Times New Roman" panose="02020603050405020304" pitchFamily="18" charset="0"/>
                <a:ea typeface="Andale Sans UI"/>
                <a:cs typeface="Tahoma" panose="020B0604030504040204" pitchFamily="34" charset="0"/>
              </a:rPr>
              <a:t>, red. S. Dubisz, Warszawa 2018);</a:t>
            </a:r>
          </a:p>
          <a:p>
            <a:pPr marL="0" indent="0" algn="just">
              <a:lnSpc>
                <a:spcPct val="150000"/>
              </a:lnSpc>
              <a:spcBef>
                <a:spcPts val="0"/>
              </a:spcBef>
              <a:buNone/>
            </a:pPr>
            <a:r>
              <a:rPr lang="pl-PL" sz="2000" kern="150" dirty="0">
                <a:effectLst/>
                <a:latin typeface="Times New Roman" panose="02020603050405020304" pitchFamily="18" charset="0"/>
                <a:ea typeface="Andale Sans UI"/>
                <a:cs typeface="Tahoma" panose="020B0604030504040204" pitchFamily="34" charset="0"/>
              </a:rPr>
              <a:t>2) </a:t>
            </a:r>
            <a:r>
              <a:rPr lang="pl-PL" sz="2000" i="1" kern="150" dirty="0">
                <a:effectLst/>
                <a:latin typeface="Times New Roman" panose="02020603050405020304" pitchFamily="18" charset="0"/>
                <a:ea typeface="Andale Sans UI"/>
                <a:cs typeface="Tahoma" panose="020B0604030504040204" pitchFamily="34" charset="0"/>
              </a:rPr>
              <a:t>Słownik współczesnego języka polskiego</a:t>
            </a:r>
            <a:r>
              <a:rPr lang="pl-PL" sz="2000" kern="150" dirty="0">
                <a:effectLst/>
                <a:latin typeface="Times New Roman" panose="02020603050405020304" pitchFamily="18" charset="0"/>
                <a:ea typeface="Andale Sans UI"/>
                <a:cs typeface="Tahoma" panose="020B0604030504040204" pitchFamily="34" charset="0"/>
              </a:rPr>
              <a:t>, red. B. Dunaj;</a:t>
            </a:r>
          </a:p>
          <a:p>
            <a:pPr marL="0" indent="0">
              <a:lnSpc>
                <a:spcPct val="150000"/>
              </a:lnSpc>
              <a:spcBef>
                <a:spcPts val="0"/>
              </a:spcBef>
              <a:buNone/>
            </a:pPr>
            <a:r>
              <a:rPr lang="pl-PL" sz="2000" dirty="0">
                <a:effectLst/>
                <a:latin typeface="Times New Roman" panose="02020603050405020304" pitchFamily="18" charset="0"/>
                <a:ea typeface="Andale Sans UI"/>
                <a:cs typeface="Tahoma" panose="020B0604030504040204" pitchFamily="34" charset="0"/>
              </a:rPr>
              <a:t>3) </a:t>
            </a:r>
            <a:r>
              <a:rPr lang="pl-PL" sz="2000" i="1" dirty="0">
                <a:effectLst/>
                <a:latin typeface="Times New Roman" panose="02020603050405020304" pitchFamily="18" charset="0"/>
                <a:ea typeface="Andale Sans UI"/>
                <a:cs typeface="Tahoma" panose="020B0604030504040204" pitchFamily="34" charset="0"/>
              </a:rPr>
              <a:t>Inny słownik języka polskiego</a:t>
            </a:r>
            <a:r>
              <a:rPr lang="pl-PL" sz="2000" dirty="0">
                <a:effectLst/>
                <a:latin typeface="Times New Roman" panose="02020603050405020304" pitchFamily="18" charset="0"/>
                <a:ea typeface="Andale Sans UI"/>
                <a:cs typeface="Tahoma" panose="020B0604030504040204" pitchFamily="34" charset="0"/>
              </a:rPr>
              <a:t>, red. M. Bańko;</a:t>
            </a:r>
          </a:p>
          <a:p>
            <a:pPr marL="0" indent="0">
              <a:lnSpc>
                <a:spcPct val="150000"/>
              </a:lnSpc>
              <a:spcBef>
                <a:spcPts val="0"/>
              </a:spcBef>
              <a:buNone/>
            </a:pPr>
            <a:r>
              <a:rPr lang="pl-PL" sz="2000" dirty="0">
                <a:latin typeface="Times New Roman" panose="02020603050405020304" pitchFamily="18" charset="0"/>
                <a:ea typeface="Calibri" panose="020F0502020204030204" pitchFamily="34" charset="0"/>
                <a:cs typeface="Tahoma" panose="020B0604030504040204" pitchFamily="34" charset="0"/>
              </a:rPr>
              <a:t>4) </a:t>
            </a:r>
            <a:r>
              <a:rPr lang="pl-PL" sz="2000" i="1" dirty="0">
                <a:latin typeface="Times New Roman" panose="02020603050405020304" pitchFamily="18" charset="0"/>
                <a:ea typeface="Calibri" panose="020F0502020204030204" pitchFamily="34" charset="0"/>
                <a:cs typeface="Tahoma" panose="020B0604030504040204" pitchFamily="34" charset="0"/>
              </a:rPr>
              <a:t>Wielki słownik języka polskiego</a:t>
            </a:r>
            <a:r>
              <a:rPr lang="pl-PL" sz="2000" dirty="0">
                <a:latin typeface="Times New Roman" panose="02020603050405020304" pitchFamily="18" charset="0"/>
                <a:ea typeface="Calibri" panose="020F0502020204030204" pitchFamily="34" charset="0"/>
                <a:cs typeface="Tahoma" panose="020B0604030504040204" pitchFamily="34" charset="0"/>
              </a:rPr>
              <a:t>, red. P. Żmigrodzki (https://wsjp.pl/).</a:t>
            </a: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242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2A3775-E57E-ACB9-DA73-F69A50400C1A}"/>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626C7AC-2F05-0D0D-0D0A-930BAAC5A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4D8A40A2-A05C-EC35-0775-154CC9B12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C009622A-6ADB-C51A-F985-3F84008617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F4F6C328-2D0F-EFFD-944B-0541AA823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9A7A5A63-FBF0-7C97-FBD4-A08CF545B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3476AF46-A2AD-8AD7-A74E-0DCE4720F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1B815A68-8BDD-049F-2B6F-4383622DB39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0487F684-781F-589B-CDE9-9048CD4B10A1}"/>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8A68D72A-75EF-681D-8E56-00CBBB3DAF03}"/>
              </a:ext>
            </a:extLst>
          </p:cNvPr>
          <p:cNvSpPr>
            <a:spLocks noGrp="1"/>
          </p:cNvSpPr>
          <p:nvPr>
            <p:ph idx="1"/>
          </p:nvPr>
        </p:nvSpPr>
        <p:spPr>
          <a:xfrm>
            <a:off x="812935" y="2177173"/>
            <a:ext cx="10650059" cy="4402736"/>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Znaczenie w języku ogólnym (powszechnym)</a:t>
            </a:r>
          </a:p>
          <a:p>
            <a:pPr marL="0" indent="0">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50000"/>
              </a:lnSpc>
              <a:spcBef>
                <a:spcPts val="0"/>
              </a:spcBef>
              <a:buNone/>
            </a:pP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pl-PL" sz="2400" b="1" dirty="0">
                <a:latin typeface="Times New Roman" panose="02020603050405020304" pitchFamily="18" charset="0"/>
                <a:ea typeface="Calibri" panose="020F0502020204030204" pitchFamily="34" charset="0"/>
                <a:cs typeface="Times New Roman" panose="02020603050405020304" pitchFamily="18" charset="0"/>
              </a:rPr>
              <a:t>                                              Jakie znaczenia odrzucamy?</a:t>
            </a:r>
          </a:p>
          <a:p>
            <a:pPr marL="0" indent="0" algn="just">
              <a:lnSpc>
                <a:spcPct val="150000"/>
              </a:lnSpc>
              <a:spcBef>
                <a:spcPts val="0"/>
              </a:spcBef>
              <a:buNone/>
            </a:pPr>
            <a:endParaRPr lang="pl-PL" sz="2000" b="1" kern="150" dirty="0">
              <a:latin typeface="Times New Roman" panose="02020603050405020304" pitchFamily="18" charset="0"/>
              <a:ea typeface="Calibri" panose="020F0502020204030204" pitchFamily="34" charset="0"/>
              <a:cs typeface="Tahoma" panose="020B0604030504040204" pitchFamily="34" charset="0"/>
            </a:endParaRPr>
          </a:p>
          <a:p>
            <a:pPr marL="457200" indent="-457200" algn="just">
              <a:lnSpc>
                <a:spcPct val="150000"/>
              </a:lnSpc>
              <a:spcBef>
                <a:spcPts val="0"/>
              </a:spcBef>
              <a:buAutoNum type="arabicParenR"/>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278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084708-8DD1-9FA2-74C5-306A8EFB8485}"/>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E63E63F9-904A-E0B5-3877-46A347DE5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CED61618-2765-01A7-6582-27EF03A977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F570A46C-6707-6630-9C52-B1568B2E9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D7E2B9B5-EF43-FF9E-C286-235059F9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6D4C5C5D-7464-E8FC-6C11-BE6C18D7D8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B27FAFD6-6C34-73B7-B711-7045EFE007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7253428A-BBCF-8BFD-9762-748AD00DF4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41792332-A852-BE4E-363A-516335A0BC03}"/>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6A459739-E012-0B76-1B13-425232EA5EF7}"/>
              </a:ext>
            </a:extLst>
          </p:cNvPr>
          <p:cNvSpPr>
            <a:spLocks noGrp="1"/>
          </p:cNvSpPr>
          <p:nvPr>
            <p:ph idx="1"/>
          </p:nvPr>
        </p:nvSpPr>
        <p:spPr>
          <a:xfrm>
            <a:off x="812935" y="2383255"/>
            <a:ext cx="10650059" cy="4196653"/>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endParaRPr lang="pl-PL" sz="2000" b="1" dirty="0">
              <a:latin typeface="Times New Roman" panose="02020603050405020304" pitchFamily="18" charset="0"/>
              <a:cs typeface="Times New Roman" panose="02020603050405020304" pitchFamily="18" charset="0"/>
            </a:endParaRP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Kontekst językowy</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Bef>
                <a:spcPts val="0"/>
              </a:spcBef>
              <a:buNone/>
            </a:pPr>
            <a:r>
              <a:rPr lang="pl-PL" sz="2000" b="1" dirty="0" err="1">
                <a:latin typeface="Times New Roman" panose="02020603050405020304" pitchFamily="18" charset="0"/>
                <a:ea typeface="Calibri" panose="020F0502020204030204" pitchFamily="34" charset="0"/>
                <a:cs typeface="Times New Roman" panose="02020603050405020304" pitchFamily="18" charset="0"/>
              </a:rPr>
              <a:t>Minikontekst</a:t>
            </a:r>
            <a:r>
              <a:rPr lang="pl-PL" sz="2000" b="1" dirty="0">
                <a:latin typeface="Times New Roman" panose="02020603050405020304" pitchFamily="18" charset="0"/>
                <a:ea typeface="Calibri" panose="020F0502020204030204" pitchFamily="34" charset="0"/>
                <a:cs typeface="Times New Roman" panose="02020603050405020304" pitchFamily="18" charset="0"/>
              </a:rPr>
              <a:t> – </a:t>
            </a:r>
            <a:r>
              <a:rPr lang="pl-PL" sz="2000" dirty="0">
                <a:latin typeface="Times New Roman" panose="02020603050405020304" pitchFamily="18" charset="0"/>
                <a:ea typeface="Calibri" panose="020F0502020204030204" pitchFamily="34" charset="0"/>
                <a:cs typeface="Times New Roman" panose="02020603050405020304" pitchFamily="18" charset="0"/>
              </a:rPr>
              <a:t>sąsiednie wyrazy, całe zdanie, sąsiednie zdania powiązane z przepisem</a:t>
            </a:r>
          </a:p>
          <a:p>
            <a:pPr marL="0" indent="0">
              <a:lnSpc>
                <a:spcPct val="150000"/>
              </a:lnSpc>
              <a:spcBef>
                <a:spcPts val="0"/>
              </a:spcBef>
              <a:buNone/>
            </a:pPr>
            <a:r>
              <a:rPr lang="pl-PL" sz="2000" b="1" dirty="0" err="1">
                <a:latin typeface="Times New Roman" panose="02020603050405020304" pitchFamily="18" charset="0"/>
                <a:ea typeface="Calibri" panose="020F0502020204030204" pitchFamily="34" charset="0"/>
                <a:cs typeface="Times New Roman" panose="02020603050405020304" pitchFamily="18" charset="0"/>
              </a:rPr>
              <a:t>Midikontekst</a:t>
            </a:r>
            <a:r>
              <a:rPr lang="pl-PL" sz="2000" b="1" dirty="0">
                <a:latin typeface="Times New Roman" panose="02020603050405020304" pitchFamily="18" charset="0"/>
                <a:ea typeface="Calibri" panose="020F0502020204030204" pitchFamily="34" charset="0"/>
                <a:cs typeface="Times New Roman" panose="02020603050405020304" pitchFamily="18" charset="0"/>
              </a:rPr>
              <a:t> – </a:t>
            </a:r>
            <a:r>
              <a:rPr lang="pl-PL" sz="2000" dirty="0">
                <a:latin typeface="Times New Roman" panose="02020603050405020304" pitchFamily="18" charset="0"/>
                <a:ea typeface="Calibri" panose="020F0502020204030204" pitchFamily="34" charset="0"/>
                <a:cs typeface="Times New Roman" panose="02020603050405020304" pitchFamily="18" charset="0"/>
              </a:rPr>
              <a:t>uwzględniający osadzenie przepisu w danej jednostce systematyzacyjnej </a:t>
            </a:r>
            <a:br>
              <a:rPr lang="pl-PL" sz="2000" dirty="0">
                <a:latin typeface="Times New Roman" panose="02020603050405020304" pitchFamily="18" charset="0"/>
                <a:ea typeface="Calibri" panose="020F0502020204030204" pitchFamily="34" charset="0"/>
                <a:cs typeface="Times New Roman" panose="02020603050405020304" pitchFamily="18" charset="0"/>
              </a:rPr>
            </a:br>
            <a:r>
              <a:rPr lang="pl-PL" sz="2000" dirty="0">
                <a:latin typeface="Times New Roman" panose="02020603050405020304" pitchFamily="18" charset="0"/>
                <a:ea typeface="Calibri" panose="020F0502020204030204" pitchFamily="34" charset="0"/>
                <a:cs typeface="Times New Roman" panose="02020603050405020304" pitchFamily="18" charset="0"/>
              </a:rPr>
              <a:t>(wraz z tytułem tej jednostki, np. rozdziału)</a:t>
            </a:r>
          </a:p>
          <a:p>
            <a:pPr marL="0" indent="0">
              <a:lnSpc>
                <a:spcPct val="150000"/>
              </a:lnSpc>
              <a:spcBef>
                <a:spcPts val="0"/>
              </a:spcBef>
              <a:buNone/>
            </a:pPr>
            <a:r>
              <a:rPr lang="pl-PL" sz="2000" b="1" dirty="0" err="1">
                <a:latin typeface="Times New Roman" panose="02020603050405020304" pitchFamily="18" charset="0"/>
                <a:ea typeface="Calibri" panose="020F0502020204030204" pitchFamily="34" charset="0"/>
                <a:cs typeface="Times New Roman" panose="02020603050405020304" pitchFamily="18" charset="0"/>
              </a:rPr>
              <a:t>Makrokontekst</a:t>
            </a:r>
            <a:r>
              <a:rPr lang="pl-PL" sz="2000" b="1" dirty="0">
                <a:latin typeface="Times New Roman" panose="02020603050405020304" pitchFamily="18" charset="0"/>
                <a:ea typeface="Calibri" panose="020F0502020204030204" pitchFamily="34" charset="0"/>
                <a:cs typeface="Times New Roman" panose="02020603050405020304" pitchFamily="18" charset="0"/>
              </a:rPr>
              <a:t> – </a:t>
            </a:r>
            <a:r>
              <a:rPr lang="pl-PL" sz="2000" dirty="0">
                <a:latin typeface="Times New Roman" panose="02020603050405020304" pitchFamily="18" charset="0"/>
                <a:ea typeface="Calibri" panose="020F0502020204030204" pitchFamily="34" charset="0"/>
                <a:cs typeface="Times New Roman" panose="02020603050405020304" pitchFamily="18" charset="0"/>
              </a:rPr>
              <a:t>obejmujący cały akt wraz z jego tytułem</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39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4E7518-E774-F2DC-F794-74885499014D}"/>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2232C91-A9AF-7B9D-7014-14093E8E7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B2B8031E-AFCD-0DF2-E2D8-7693FDDA84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4F8CA87F-F26F-9669-280E-2AF9D87146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2EC0071D-6867-2216-684C-C991B3C4C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A5B2B6C8-2153-DB95-A916-B9F3DDB8F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EC21346B-CD38-5DEB-D4BD-F158163CB1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F7C12160-0F6B-2488-B79F-BAED24338A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1A4618A7-167F-85D9-4E92-9EA8FC3D808D}"/>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983C6723-FB6E-74D7-3841-0D21A289173F}"/>
              </a:ext>
            </a:extLst>
          </p:cNvPr>
          <p:cNvSpPr>
            <a:spLocks noGrp="1"/>
          </p:cNvSpPr>
          <p:nvPr>
            <p:ph idx="1"/>
          </p:nvPr>
        </p:nvSpPr>
        <p:spPr>
          <a:xfrm>
            <a:off x="769446" y="2125837"/>
            <a:ext cx="10650059" cy="4515108"/>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r>
              <a:rPr lang="pl-PL" sz="2000" b="1" dirty="0">
                <a:latin typeface="Times New Roman" panose="02020603050405020304" pitchFamily="18" charset="0"/>
                <a:cs typeface="Times New Roman" panose="02020603050405020304" pitchFamily="18" charset="0"/>
              </a:rPr>
              <a:t>„wobec Prezydenta”</a:t>
            </a:r>
          </a:p>
          <a:p>
            <a:pPr marL="0" indent="0" algn="ctr">
              <a:lnSpc>
                <a:spcPct val="150000"/>
              </a:lnSpc>
              <a:spcBef>
                <a:spcPts val="0"/>
              </a:spcBef>
              <a:buNone/>
            </a:pPr>
            <a:endParaRPr lang="pl-PL" sz="2000" b="1"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l-PL" sz="2000" b="1" dirty="0">
                <a:latin typeface="Times New Roman" panose="02020603050405020304" pitchFamily="18" charset="0"/>
                <a:cs typeface="Times New Roman" panose="02020603050405020304" pitchFamily="18" charset="0"/>
              </a:rPr>
              <a:t>Art. 4. </a:t>
            </a:r>
            <a:r>
              <a:rPr lang="pl-PL" sz="2000" dirty="0">
                <a:latin typeface="Times New Roman" panose="02020603050405020304" pitchFamily="18" charset="0"/>
                <a:cs typeface="Times New Roman" panose="02020603050405020304" pitchFamily="18" charset="0"/>
              </a:rPr>
              <a:t>1. Osoba wybrana na stanowisko sędziego Trybunału składa wobec Prezydenta Rzeczypospolitej Polskiej ślubowanie następującej treści (…)”</a:t>
            </a: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39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725DDA-CE45-BF9C-D4AB-942252CE4C8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AD7E41DC-28F5-BED7-2D08-F0521447B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8FAAEC5C-63BE-52F5-7735-C51F073C2C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9DB28AF4-A192-BAC6-74E1-4F1D4F698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061A7CB1-4ACC-A4CE-5702-BBF95B6CF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4A9012E8-D088-03BE-C790-E3F013184A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94ECD352-F98B-3D3E-24EC-BE3544845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769513F2-0881-372B-C326-6A7B073C0EE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BF50F1DA-850B-435C-7319-CFFEA8C24DB7}"/>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72651006-9EE8-411E-0006-AA4945E9FEA7}"/>
              </a:ext>
            </a:extLst>
          </p:cNvPr>
          <p:cNvSpPr>
            <a:spLocks noGrp="1"/>
          </p:cNvSpPr>
          <p:nvPr>
            <p:ph idx="1"/>
          </p:nvPr>
        </p:nvSpPr>
        <p:spPr>
          <a:xfrm>
            <a:off x="769446" y="2125837"/>
            <a:ext cx="10650059" cy="4515108"/>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r>
              <a:rPr lang="pl-PL" sz="2000" b="1" dirty="0">
                <a:latin typeface="Times New Roman" panose="02020603050405020304" pitchFamily="18" charset="0"/>
                <a:cs typeface="Times New Roman" panose="02020603050405020304" pitchFamily="18" charset="0"/>
              </a:rPr>
              <a:t>„wobec Prezydenta”</a:t>
            </a:r>
          </a:p>
          <a:p>
            <a:pPr marL="0" indent="0" algn="ctr">
              <a:lnSpc>
                <a:spcPct val="150000"/>
              </a:lnSpc>
              <a:spcBef>
                <a:spcPts val="0"/>
              </a:spcBef>
              <a:buNone/>
            </a:pPr>
            <a:endParaRPr lang="pl-PL" sz="2000" b="1" dirty="0">
              <a:latin typeface="Times New Roman" panose="02020603050405020304" pitchFamily="18" charset="0"/>
              <a:cs typeface="Times New Roman" panose="02020603050405020304" pitchFamily="18" charset="0"/>
            </a:endParaRPr>
          </a:p>
          <a:p>
            <a:pPr marL="457200" indent="-457200" algn="ctr">
              <a:lnSpc>
                <a:spcPct val="150000"/>
              </a:lnSpc>
              <a:spcBef>
                <a:spcPts val="0"/>
              </a:spcBef>
              <a:buAutoNum type="arabicPeriod"/>
            </a:pPr>
            <a:r>
              <a:rPr lang="pl-PL" sz="2000" b="1" dirty="0">
                <a:latin typeface="Times New Roman" panose="02020603050405020304" pitchFamily="18" charset="0"/>
                <a:ea typeface="Calibri" panose="020F0502020204030204" pitchFamily="34" charset="0"/>
                <a:cs typeface="Times New Roman" panose="02020603050405020304" pitchFamily="18" charset="0"/>
              </a:rPr>
              <a:t>Definicja legalna</a:t>
            </a:r>
          </a:p>
          <a:p>
            <a:pPr marL="457200" indent="-457200" algn="ctr">
              <a:lnSpc>
                <a:spcPct val="150000"/>
              </a:lnSpc>
              <a:spcBef>
                <a:spcPts val="0"/>
              </a:spcBef>
              <a:buAutoNum type="arabicPeriod"/>
            </a:pPr>
            <a:r>
              <a:rPr lang="pl-PL" sz="2000" b="1" dirty="0">
                <a:latin typeface="Times New Roman" panose="02020603050405020304" pitchFamily="18" charset="0"/>
                <a:ea typeface="Calibri" panose="020F0502020204030204" pitchFamily="34" charset="0"/>
                <a:cs typeface="Times New Roman" panose="02020603050405020304" pitchFamily="18" charset="0"/>
              </a:rPr>
              <a:t>Związanie cudzą decyzją interpretacyjną</a:t>
            </a:r>
          </a:p>
          <a:p>
            <a:pPr marL="457200" indent="-457200" algn="ctr">
              <a:lnSpc>
                <a:spcPct val="150000"/>
              </a:lnSpc>
              <a:spcBef>
                <a:spcPts val="0"/>
              </a:spcBef>
              <a:buAutoNum type="arabicPeriod"/>
            </a:pPr>
            <a:r>
              <a:rPr lang="pl-PL" sz="2000" b="1" dirty="0">
                <a:latin typeface="Times New Roman" panose="02020603050405020304" pitchFamily="18" charset="0"/>
                <a:ea typeface="Calibri" panose="020F0502020204030204" pitchFamily="34" charset="0"/>
                <a:cs typeface="Times New Roman" panose="02020603050405020304" pitchFamily="18" charset="0"/>
              </a:rPr>
              <a:t>Język prawniczy</a:t>
            </a:r>
          </a:p>
          <a:p>
            <a:pPr marL="457200" indent="-457200" algn="ctr">
              <a:lnSpc>
                <a:spcPct val="150000"/>
              </a:lnSpc>
              <a:spcBef>
                <a:spcPts val="0"/>
              </a:spcBef>
              <a:buAutoNum type="arabicPeriod"/>
            </a:pPr>
            <a:r>
              <a:rPr lang="pl-PL" sz="2000" b="1" dirty="0">
                <a:latin typeface="Times New Roman" panose="02020603050405020304" pitchFamily="18" charset="0"/>
                <a:ea typeface="Calibri" panose="020F0502020204030204" pitchFamily="34" charset="0"/>
                <a:cs typeface="Times New Roman" panose="02020603050405020304" pitchFamily="18" charset="0"/>
              </a:rPr>
              <a:t>Język ogólny</a:t>
            </a:r>
          </a:p>
          <a:p>
            <a:pPr marL="457200" indent="-457200" algn="ctr">
              <a:lnSpc>
                <a:spcPct val="150000"/>
              </a:lnSpc>
              <a:spcBef>
                <a:spcPts val="0"/>
              </a:spcBef>
              <a:buAutoNum type="arabicPeriod"/>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8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BB008E-2FC9-6B71-8765-7D5181516E8E}"/>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76A1157-F324-61E1-B38E-94EA786D9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AFF09498-FC0A-B85D-FD48-ACFA2D20A2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7542A006-F847-893B-2C12-2DB8C70437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24F5D7DB-3BB0-4673-0B51-CCA2B29505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60302D38-3482-A878-E1C6-01AAE6B121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15D4DC9C-A0BD-B6EA-C3FE-3A05CED133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0F372F4D-30C2-D49F-84C4-F291A099529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8F7F0136-F81C-58BA-0618-50975A648144}"/>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2024021C-C71D-BB01-2574-5D37DB1A0359}"/>
              </a:ext>
            </a:extLst>
          </p:cNvPr>
          <p:cNvSpPr>
            <a:spLocks noGrp="1"/>
          </p:cNvSpPr>
          <p:nvPr>
            <p:ph idx="1"/>
          </p:nvPr>
        </p:nvSpPr>
        <p:spPr>
          <a:xfrm>
            <a:off x="769446" y="2125837"/>
            <a:ext cx="10650059" cy="4515108"/>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r>
              <a:rPr lang="pl-PL" sz="2000" b="1" dirty="0">
                <a:latin typeface="Times New Roman" panose="02020603050405020304" pitchFamily="18" charset="0"/>
                <a:cs typeface="Times New Roman" panose="02020603050405020304" pitchFamily="18" charset="0"/>
              </a:rPr>
              <a:t>„wobec Prezydenta”</a:t>
            </a: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4. Język ogólny</a:t>
            </a:r>
          </a:p>
          <a:p>
            <a:pPr marL="0" indent="0" algn="just">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USJP:</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1.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Ukrywał swoje uczucia nawet wobec najbliższych</a:t>
            </a:r>
            <a:r>
              <a:rPr lang="pl-PL" sz="2000" dirty="0">
                <a:latin typeface="Times New Roman" panose="02020603050405020304" pitchFamily="18" charset="0"/>
                <a:ea typeface="Calibri" panose="020F0502020204030204" pitchFamily="34" charset="0"/>
                <a:cs typeface="Times New Roman" panose="02020603050405020304" pitchFamily="18" charset="0"/>
              </a:rPr>
              <a:t>), [w stosunku do]</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2.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Wobec zagrożenia lawinowego zrezygnowali ze wspinaczki</a:t>
            </a:r>
            <a:r>
              <a:rPr lang="pl-PL" sz="2000" dirty="0">
                <a:latin typeface="Times New Roman" panose="02020603050405020304" pitchFamily="18" charset="0"/>
                <a:ea typeface="Calibri" panose="020F0502020204030204" pitchFamily="34" charset="0"/>
                <a:cs typeface="Times New Roman" panose="02020603050405020304" pitchFamily="18" charset="0"/>
              </a:rPr>
              <a:t>, [na skutek, z powodu]</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3.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Wysiłek był niewielki wobec oczekiwanych rezultatów</a:t>
            </a:r>
            <a:r>
              <a:rPr lang="pl-PL" sz="2000" dirty="0">
                <a:latin typeface="Times New Roman" panose="02020603050405020304" pitchFamily="18" charset="0"/>
                <a:ea typeface="Calibri" panose="020F0502020204030204" pitchFamily="34" charset="0"/>
                <a:cs typeface="Times New Roman" panose="02020603050405020304" pitchFamily="18" charset="0"/>
              </a:rPr>
              <a:t>, [w porównaniu]</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4.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Przeprosiła nauczyciela wobec całej klasy</a:t>
            </a:r>
            <a:r>
              <a:rPr lang="pl-PL" sz="2000" dirty="0">
                <a:latin typeface="Times New Roman" panose="02020603050405020304" pitchFamily="18" charset="0"/>
                <a:ea typeface="Calibri" panose="020F0502020204030204" pitchFamily="34" charset="0"/>
                <a:cs typeface="Times New Roman" panose="02020603050405020304" pitchFamily="18" charset="0"/>
              </a:rPr>
              <a:t>, [w obecności]</a:t>
            </a:r>
          </a:p>
          <a:p>
            <a:pPr marL="0" indent="0">
              <a:lnSpc>
                <a:spcPct val="150000"/>
              </a:lnSpc>
              <a:spcBef>
                <a:spcPts val="0"/>
              </a:spcBef>
              <a:buNone/>
            </a:pP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ctr">
              <a:lnSpc>
                <a:spcPct val="150000"/>
              </a:lnSpc>
              <a:spcBef>
                <a:spcPts val="0"/>
              </a:spcBef>
              <a:buAutoNum type="arabicPeriod"/>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552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C73E1A-DDC9-83DB-45BE-ACC3E2BE161C}"/>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64118234-4804-CE25-922B-DAC223815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6A802A8C-C8FD-9825-FAD2-CEEAD9F5C2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F937C8DA-A251-C338-497A-5C8C924E8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A0471C10-D4C1-FD1E-12AC-2470611B5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8E0DD84B-C1F5-C5DB-74A2-02816ACABF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FBFE0A4B-E278-6B47-F27C-48204A114A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B9B66106-6321-21F2-EE93-87B4086426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4316C546-D164-9262-85F1-0EDD3D8F81AF}"/>
              </a:ext>
            </a:extLst>
          </p:cNvPr>
          <p:cNvSpPr>
            <a:spLocks noGrp="1"/>
          </p:cNvSpPr>
          <p:nvPr>
            <p:ph type="title"/>
          </p:nvPr>
        </p:nvSpPr>
        <p:spPr>
          <a:xfrm>
            <a:off x="1047280" y="759805"/>
            <a:ext cx="10306520" cy="1325563"/>
          </a:xfrm>
        </p:spPr>
        <p:txBody>
          <a:bodyP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dirty="0">
              <a:solidFill>
                <a:srgbClr val="FFFFFF"/>
              </a:solidFill>
            </a:endParaRPr>
          </a:p>
        </p:txBody>
      </p:sp>
      <p:sp>
        <p:nvSpPr>
          <p:cNvPr id="3" name="Symbol zastępczy zawartości 2">
            <a:extLst>
              <a:ext uri="{FF2B5EF4-FFF2-40B4-BE49-F238E27FC236}">
                <a16:creationId xmlns:a16="http://schemas.microsoft.com/office/drawing/2014/main" id="{DE1DE8C7-019C-9652-F78D-88CC3CF3C6A5}"/>
              </a:ext>
            </a:extLst>
          </p:cNvPr>
          <p:cNvSpPr>
            <a:spLocks noGrp="1"/>
          </p:cNvSpPr>
          <p:nvPr>
            <p:ph idx="1"/>
          </p:nvPr>
        </p:nvSpPr>
        <p:spPr>
          <a:xfrm>
            <a:off x="769446" y="2125837"/>
            <a:ext cx="10650059" cy="4515108"/>
          </a:xfrm>
        </p:spPr>
        <p:txBody>
          <a:bodyPr>
            <a:noAutofit/>
          </a:bodyPr>
          <a:lstStyle/>
          <a:p>
            <a:pPr marL="0" indent="0" algn="ctr">
              <a:lnSpc>
                <a:spcPct val="150000"/>
              </a:lnSpc>
              <a:spcBef>
                <a:spcPts val="0"/>
              </a:spcBef>
              <a:buNone/>
            </a:pPr>
            <a:r>
              <a:rPr lang="pl-PL" sz="24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FAZA PERCEPCYJNA</a:t>
            </a:r>
          </a:p>
          <a:p>
            <a:pPr marL="0" indent="0" algn="ctr">
              <a:lnSpc>
                <a:spcPct val="150000"/>
              </a:lnSpc>
              <a:spcBef>
                <a:spcPts val="0"/>
              </a:spcBef>
              <a:buNone/>
            </a:pPr>
            <a:r>
              <a:rPr lang="pl-PL" sz="2000" b="1" dirty="0">
                <a:latin typeface="Times New Roman" panose="02020603050405020304" pitchFamily="18" charset="0"/>
                <a:cs typeface="Times New Roman" panose="02020603050405020304" pitchFamily="18" charset="0"/>
              </a:rPr>
              <a:t>„wobec Prezydenta”</a:t>
            </a:r>
          </a:p>
          <a:p>
            <a:pPr marL="0" indent="0" algn="ctr">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5. Kontekst językowy</a:t>
            </a:r>
          </a:p>
          <a:p>
            <a:pPr marL="0" indent="0" algn="just">
              <a:lnSpc>
                <a:spcPct val="150000"/>
              </a:lnSpc>
              <a:spcBef>
                <a:spcPts val="0"/>
              </a:spcBef>
              <a:buNone/>
            </a:pPr>
            <a:r>
              <a:rPr lang="pl-PL" sz="2000" b="1" dirty="0">
                <a:latin typeface="Times New Roman" panose="02020603050405020304" pitchFamily="18" charset="0"/>
                <a:ea typeface="Calibri" panose="020F0502020204030204" pitchFamily="34" charset="0"/>
                <a:cs typeface="Times New Roman" panose="02020603050405020304" pitchFamily="18" charset="0"/>
              </a:rPr>
              <a:t>USJP:</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1.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Ukrywał swoje uczucia nawet wobec najbliższych</a:t>
            </a:r>
            <a:r>
              <a:rPr lang="pl-PL" sz="2000" dirty="0">
                <a:latin typeface="Times New Roman" panose="02020603050405020304" pitchFamily="18" charset="0"/>
                <a:ea typeface="Calibri" panose="020F0502020204030204" pitchFamily="34" charset="0"/>
                <a:cs typeface="Times New Roman" panose="02020603050405020304" pitchFamily="18" charset="0"/>
              </a:rPr>
              <a:t>), [w stosunku do]</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2.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Wobec zagrożenia lawinowego zrezygnowali ze wspinaczki</a:t>
            </a:r>
            <a:r>
              <a:rPr lang="pl-PL" sz="2000" dirty="0">
                <a:latin typeface="Times New Roman" panose="02020603050405020304" pitchFamily="18" charset="0"/>
                <a:ea typeface="Calibri" panose="020F0502020204030204" pitchFamily="34" charset="0"/>
                <a:cs typeface="Times New Roman" panose="02020603050405020304" pitchFamily="18" charset="0"/>
              </a:rPr>
              <a:t>, [na skutek, z powodu]</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3.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Wysiłek był niewielki wobec oczekiwanych rezultatów</a:t>
            </a:r>
            <a:r>
              <a:rPr lang="pl-PL" sz="2000" dirty="0">
                <a:latin typeface="Times New Roman" panose="02020603050405020304" pitchFamily="18" charset="0"/>
                <a:ea typeface="Calibri" panose="020F0502020204030204" pitchFamily="34" charset="0"/>
                <a:cs typeface="Times New Roman" panose="02020603050405020304" pitchFamily="18" charset="0"/>
              </a:rPr>
              <a:t>, [w porównaniu]</a:t>
            </a:r>
          </a:p>
          <a:p>
            <a:pPr marL="0" indent="0" algn="just">
              <a:lnSpc>
                <a:spcPct val="150000"/>
              </a:lnSpc>
              <a:spcBef>
                <a:spcPts val="0"/>
              </a:spcBef>
              <a:buNone/>
            </a:pPr>
            <a:r>
              <a:rPr lang="pl-PL" sz="2000" dirty="0">
                <a:latin typeface="Times New Roman" panose="02020603050405020304" pitchFamily="18" charset="0"/>
                <a:ea typeface="Calibri" panose="020F0502020204030204" pitchFamily="34" charset="0"/>
                <a:cs typeface="Times New Roman" panose="02020603050405020304" pitchFamily="18" charset="0"/>
              </a:rPr>
              <a:t>4. np. </a:t>
            </a:r>
            <a:r>
              <a:rPr lang="pl-PL" sz="2000" i="1" dirty="0">
                <a:latin typeface="Times New Roman" panose="02020603050405020304" pitchFamily="18" charset="0"/>
                <a:ea typeface="Calibri" panose="020F0502020204030204" pitchFamily="34" charset="0"/>
                <a:cs typeface="Times New Roman" panose="02020603050405020304" pitchFamily="18" charset="0"/>
              </a:rPr>
              <a:t>Przeprosiła nauczyciela wobec całej klasy</a:t>
            </a:r>
            <a:r>
              <a:rPr lang="pl-PL" sz="2000" dirty="0">
                <a:latin typeface="Times New Roman" panose="02020603050405020304" pitchFamily="18" charset="0"/>
                <a:ea typeface="Calibri" panose="020F0502020204030204" pitchFamily="34" charset="0"/>
                <a:cs typeface="Times New Roman" panose="02020603050405020304" pitchFamily="18" charset="0"/>
              </a:rPr>
              <a:t>, [w obecności]</a:t>
            </a:r>
          </a:p>
          <a:p>
            <a:pPr marL="0" indent="0">
              <a:lnSpc>
                <a:spcPct val="150000"/>
              </a:lnSpc>
              <a:spcBef>
                <a:spcPts val="0"/>
              </a:spcBef>
              <a:buNone/>
            </a:pPr>
            <a:endParaRPr lang="pl-PL"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ctr">
              <a:lnSpc>
                <a:spcPct val="150000"/>
              </a:lnSpc>
              <a:spcBef>
                <a:spcPts val="0"/>
              </a:spcBef>
              <a:buAutoNum type="arabicPeriod"/>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0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Bef>
                <a:spcPts val="0"/>
              </a:spcBef>
              <a:buNone/>
            </a:pPr>
            <a:endParaRPr lang="pl-PL" sz="2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pl-PL"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855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EB1494-96B4-6CF3-7213-9844C7AFEFD2}"/>
            </a:ext>
          </a:extLst>
        </p:cNvPr>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18372B06-F03F-2556-FFFC-789B68EBD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1D617199-EF76-431D-D6CB-3C8CC9388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BC323D0C-9482-8DDF-87DC-BBDF570D9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580B6EC3-A8A8-79A1-9493-7EC7DB282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BADF3EE3-7F69-9D8E-4267-80F0A360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C06953FE-63CB-CBBB-21DB-56EA7983B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1DC7B8C-B89D-FEDA-B537-2074EA4AF5C6}"/>
              </a:ext>
            </a:extLst>
          </p:cNvPr>
          <p:cNvSpPr>
            <a:spLocks noGrp="1"/>
          </p:cNvSpPr>
          <p:nvPr>
            <p:ph type="title"/>
          </p:nvPr>
        </p:nvSpPr>
        <p:spPr>
          <a:xfrm>
            <a:off x="958506" y="800392"/>
            <a:ext cx="10571084" cy="1212102"/>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4000" b="1" dirty="0">
              <a:solidFill>
                <a:srgbClr val="FFFFFF"/>
              </a:solidFill>
            </a:endParaRPr>
          </a:p>
        </p:txBody>
      </p:sp>
      <p:sp>
        <p:nvSpPr>
          <p:cNvPr id="3" name="Prostokąt 2">
            <a:extLst>
              <a:ext uri="{FF2B5EF4-FFF2-40B4-BE49-F238E27FC236}">
                <a16:creationId xmlns:a16="http://schemas.microsoft.com/office/drawing/2014/main" id="{32ADD12F-0622-939C-B3FB-4B7C69946436}"/>
              </a:ext>
            </a:extLst>
          </p:cNvPr>
          <p:cNvSpPr/>
          <p:nvPr/>
        </p:nvSpPr>
        <p:spPr>
          <a:xfrm>
            <a:off x="1119322" y="2760275"/>
            <a:ext cx="10103881" cy="13277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Times New Roman"/>
                <a:ea typeface="+mn-ea"/>
                <a:cs typeface="Times New Roman"/>
              </a:rPr>
              <a:t>                                                   </a:t>
            </a: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3" name="pole tekstowe 12">
            <a:extLst>
              <a:ext uri="{FF2B5EF4-FFF2-40B4-BE49-F238E27FC236}">
                <a16:creationId xmlns:a16="http://schemas.microsoft.com/office/drawing/2014/main" id="{6410A1EF-7D71-99ED-605E-F2F8E70E8DE2}"/>
              </a:ext>
            </a:extLst>
          </p:cNvPr>
          <p:cNvSpPr txBox="1"/>
          <p:nvPr/>
        </p:nvSpPr>
        <p:spPr>
          <a:xfrm>
            <a:off x="1074789" y="2598991"/>
            <a:ext cx="10192946" cy="4038093"/>
          </a:xfrm>
          <a:prstGeom prst="rect">
            <a:avLst/>
          </a:prstGeom>
          <a:noFill/>
        </p:spPr>
        <p:txBody>
          <a:bodyPr wrap="square">
            <a:sp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a:ea typeface="+mn-ea"/>
                <a:cs typeface="Times New Roman"/>
              </a:rPr>
              <a:t>FAZA PERCEPCYJNA</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000" b="0" i="0" u="none" strike="noStrike" kern="1200" cap="none" spc="0" normalizeH="0" baseline="0" noProof="0" dirty="0">
                <a:ln>
                  <a:noFill/>
                </a:ln>
                <a:solidFill>
                  <a:prstClr val="black"/>
                </a:solidFill>
                <a:effectLst/>
                <a:uLnTx/>
                <a:uFillTx/>
                <a:latin typeface="Times New Roman"/>
                <a:ea typeface="+mn-ea"/>
                <a:cs typeface="Times New Roman"/>
              </a:rPr>
              <a:t>Po zastosowaniu dyrektyw językowych wykładni wyrażenie </a:t>
            </a:r>
            <a:r>
              <a:rPr kumimoji="0" lang="pl-PL" sz="2000" b="0" i="0" u="none" strike="noStrike" kern="1200" cap="none" spc="0" normalizeH="0" baseline="0" noProof="0" dirty="0" err="1">
                <a:ln>
                  <a:noFill/>
                </a:ln>
                <a:solidFill>
                  <a:prstClr val="black"/>
                </a:solidFill>
                <a:effectLst/>
                <a:uLnTx/>
                <a:uFillTx/>
                <a:latin typeface="Times New Roman"/>
                <a:ea typeface="+mn-ea"/>
                <a:cs typeface="Times New Roman"/>
              </a:rPr>
              <a:t>normokształtne</a:t>
            </a:r>
            <a:r>
              <a:rPr kumimoji="0" lang="pl-PL" sz="2000" b="0" i="0" u="none" strike="noStrike" kern="1200" cap="none" spc="0" normalizeH="0" baseline="0" noProof="0" dirty="0">
                <a:ln>
                  <a:noFill/>
                </a:ln>
                <a:solidFill>
                  <a:prstClr val="black"/>
                </a:solidFill>
                <a:effectLst/>
                <a:uLnTx/>
                <a:uFillTx/>
                <a:latin typeface="Times New Roman"/>
                <a:ea typeface="+mn-ea"/>
                <a:cs typeface="Times New Roman"/>
              </a:rPr>
              <a:t> może być</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a:ea typeface="+mn-ea"/>
                <a:cs typeface="Times New Roman"/>
              </a:rPr>
              <a:t>              JEDNOZNACZNE                                                               WIELOZNACZNE</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a:ea typeface="+mn-ea"/>
              <a:cs typeface="Times New Roman"/>
            </a:endParaRPr>
          </a:p>
        </p:txBody>
      </p:sp>
      <p:cxnSp>
        <p:nvCxnSpPr>
          <p:cNvPr id="6" name="Łącznik prosty ze strzałką 5">
            <a:extLst>
              <a:ext uri="{FF2B5EF4-FFF2-40B4-BE49-F238E27FC236}">
                <a16:creationId xmlns:a16="http://schemas.microsoft.com/office/drawing/2014/main" id="{8B46AB7E-2CD4-D6AE-BAC7-B69990C85E76}"/>
              </a:ext>
            </a:extLst>
          </p:cNvPr>
          <p:cNvCxnSpPr/>
          <p:nvPr/>
        </p:nvCxnSpPr>
        <p:spPr>
          <a:xfrm flipH="1">
            <a:off x="3188043" y="3805881"/>
            <a:ext cx="1878227" cy="17711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Łącznik prosty ze strzałką 7">
            <a:extLst>
              <a:ext uri="{FF2B5EF4-FFF2-40B4-BE49-F238E27FC236}">
                <a16:creationId xmlns:a16="http://schemas.microsoft.com/office/drawing/2014/main" id="{D5D0DC82-9C50-23E4-D555-35BFCEA448F0}"/>
              </a:ext>
            </a:extLst>
          </p:cNvPr>
          <p:cNvCxnSpPr/>
          <p:nvPr/>
        </p:nvCxnSpPr>
        <p:spPr>
          <a:xfrm>
            <a:off x="7397579" y="3826475"/>
            <a:ext cx="1787611" cy="17299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9683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algn="ctr"/>
            <a:r>
              <a:rPr lang="pl-PL" sz="36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36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DBB32C31-A298-493C-9638-87548A591008}"/>
              </a:ext>
            </a:extLst>
          </p:cNvPr>
          <p:cNvSpPr/>
          <p:nvPr/>
        </p:nvSpPr>
        <p:spPr>
          <a:xfrm>
            <a:off x="1589650" y="3685736"/>
            <a:ext cx="9962166" cy="2371874"/>
          </a:xfrm>
          <a:prstGeom prst="rect">
            <a:avLst/>
          </a:prstGeom>
        </p:spPr>
        <p:txBody>
          <a:bodyPr vert="horz" lIns="91440" tIns="45720" rIns="91440" bIns="45720" rtlCol="0">
            <a:normAutofit/>
          </a:bodyPr>
          <a:lstStyle/>
          <a:p>
            <a:pPr marL="342900" marR="0" lvl="0" indent="0" algn="l" defTabSz="914400" rtl="0" eaLnBrk="1" fontAlgn="auto" latinLnBrk="0" hangingPunct="1">
              <a:lnSpc>
                <a:spcPct val="90000"/>
              </a:lnSpc>
              <a:spcBef>
                <a:spcPts val="0"/>
              </a:spcBef>
              <a:spcAft>
                <a:spcPts val="60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0" algn="l" defTabSz="914400" rtl="0" eaLnBrk="1" fontAlgn="auto" latinLnBrk="0" hangingPunct="1">
              <a:lnSpc>
                <a:spcPct val="90000"/>
              </a:lnSpc>
              <a:spcBef>
                <a:spcPts val="0"/>
              </a:spcBef>
              <a:spcAft>
                <a:spcPts val="60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pole tekstowe 16">
            <a:extLst>
              <a:ext uri="{FF2B5EF4-FFF2-40B4-BE49-F238E27FC236}">
                <a16:creationId xmlns:a16="http://schemas.microsoft.com/office/drawing/2014/main" id="{4C88B5DB-2AC8-479B-AC69-645892AA77FF}"/>
              </a:ext>
            </a:extLst>
          </p:cNvPr>
          <p:cNvSpPr txBox="1"/>
          <p:nvPr/>
        </p:nvSpPr>
        <p:spPr>
          <a:xfrm>
            <a:off x="1823192" y="2454400"/>
            <a:ext cx="8754696"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FAZA PERCEPCYJNA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Dyrektywy pozajęzykowe – systemowe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PIONOWE                                               POZIOME</a:t>
            </a:r>
            <a:endParaRPr kumimoji="0" lang="pl-P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Łącznik prosty ze strzałką 5">
            <a:extLst>
              <a:ext uri="{FF2B5EF4-FFF2-40B4-BE49-F238E27FC236}">
                <a16:creationId xmlns:a16="http://schemas.microsoft.com/office/drawing/2014/main" id="{2B17C621-CC90-4547-4E29-28DE7AF0BD78}"/>
              </a:ext>
            </a:extLst>
          </p:cNvPr>
          <p:cNvCxnSpPr/>
          <p:nvPr/>
        </p:nvCxnSpPr>
        <p:spPr>
          <a:xfrm flipH="1">
            <a:off x="3117914" y="3862322"/>
            <a:ext cx="2182138" cy="16043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Łącznik prosty ze strzałką 7">
            <a:extLst>
              <a:ext uri="{FF2B5EF4-FFF2-40B4-BE49-F238E27FC236}">
                <a16:creationId xmlns:a16="http://schemas.microsoft.com/office/drawing/2014/main" id="{6B555FCB-B5D0-1142-60D8-96FEEF5A644B}"/>
              </a:ext>
            </a:extLst>
          </p:cNvPr>
          <p:cNvCxnSpPr/>
          <p:nvPr/>
        </p:nvCxnSpPr>
        <p:spPr>
          <a:xfrm>
            <a:off x="6452474" y="3885203"/>
            <a:ext cx="2314832" cy="15814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027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35BCFA-BC10-FFE5-8875-F33D508A538A}"/>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6E242F3-4050-7D69-7057-33120C710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9A4E6112-EDBF-B27C-773B-C2D2C4D538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01C24ABD-E7ED-6816-A1DE-18D65DA11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62747AAA-DD38-9B96-04CA-E19A6A8EDB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CE9A488C-E8E9-8261-2FDF-2A8D1A7A9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38884E72-CEBC-62B9-895E-BE500B1DC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CEA175B0-D331-6036-7314-A9EA878619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E8D91863-45BA-955D-4945-9AA59D655973}"/>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br>
              <a:rPr lang="pl-PL" sz="3600" b="1" dirty="0">
                <a:solidFill>
                  <a:srgbClr val="FFFFFF"/>
                </a:solidFill>
              </a:rPr>
            </a:b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7E476C40-A192-DEE1-BCFB-2D3676AA5BB0}"/>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6FC23E6C-3A74-9766-5E0E-7EEC02EB9D86}"/>
              </a:ext>
            </a:extLst>
          </p:cNvPr>
          <p:cNvSpPr txBox="1"/>
          <p:nvPr/>
        </p:nvSpPr>
        <p:spPr>
          <a:xfrm>
            <a:off x="1438618" y="3033291"/>
            <a:ext cx="10109430" cy="247144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systemowe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Tx/>
              <a:buNone/>
              <a:tabLst/>
              <a:defRPr/>
            </a:pPr>
            <a:r>
              <a:rPr kumimoji="0" lang="pl-PL"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pl-PL"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Art. 139. </a:t>
            </a:r>
            <a:r>
              <a:rPr kumimoji="0" lang="pl-PL"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„Prezydent Rzeczypospolitej stosuje prawo łaski. Prawa łaski nie stosuje się do osób skazanych przez Trybunał Stanu”</a:t>
            </a:r>
            <a:endParaRPr kumimoji="0" lang="pl-PL"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0551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99C821-C30C-64BF-F02C-279999FDB22B}"/>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5FA76C5F-27A6-C8A6-C136-394BD2998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243FA1B9-7D97-A12C-659C-F4EFFF078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98DCABC6-C5F2-3C6C-3567-9B8110961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B2DDB69A-5751-82A1-8FFB-3CE22E2B9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60BE6447-5CF0-5C87-98FD-77D466F000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4ACA935B-2C23-604A-C704-946372A1DE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F46B9AD2-80AA-E196-5475-B985B5758C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A9427671-68A2-F637-4840-D6EC86FAF599}"/>
              </a:ext>
            </a:extLst>
          </p:cNvPr>
          <p:cNvSpPr>
            <a:spLocks noGrp="1"/>
          </p:cNvSpPr>
          <p:nvPr>
            <p:ph type="title"/>
          </p:nvPr>
        </p:nvSpPr>
        <p:spPr>
          <a:xfrm>
            <a:off x="1047280" y="1066647"/>
            <a:ext cx="10306520" cy="1247624"/>
          </a:xfrm>
        </p:spPr>
        <p:txBody>
          <a:bodyPr vert="horz" lIns="91440" tIns="45720" rIns="91440" bIns="45720" rtlCol="0" anchor="ctr">
            <a:normAutofit/>
          </a:bodyPr>
          <a:lstStyle/>
          <a:p>
            <a:pPr algn="ctr"/>
            <a:r>
              <a:rPr kumimoji="0" lang="pl-PL"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Plan </a:t>
            </a:r>
            <a:r>
              <a:rPr lang="pl-PL" sz="4000" b="1" dirty="0">
                <a:solidFill>
                  <a:srgbClr val="FFFFFF"/>
                </a:solidFill>
                <a:latin typeface="Times New Roman" panose="02020603050405020304" pitchFamily="18" charset="0"/>
                <a:ea typeface="+mn-ea"/>
                <a:cs typeface="Times New Roman" panose="02020603050405020304" pitchFamily="18" charset="0"/>
              </a:rPr>
              <a:t>pracy</a:t>
            </a:r>
            <a:b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4000" b="1" kern="1200" dirty="0">
              <a:solidFill>
                <a:srgbClr val="FFFFFF"/>
              </a:solidFill>
              <a:latin typeface="Times New Roman" panose="02020603050405020304" pitchFamily="18" charset="0"/>
              <a:cs typeface="Times New Roman" panose="02020603050405020304" pitchFamily="18" charset="0"/>
            </a:endParaRPr>
          </a:p>
        </p:txBody>
      </p:sp>
      <p:sp>
        <p:nvSpPr>
          <p:cNvPr id="3" name="Prostokąt 2">
            <a:extLst>
              <a:ext uri="{FF2B5EF4-FFF2-40B4-BE49-F238E27FC236}">
                <a16:creationId xmlns:a16="http://schemas.microsoft.com/office/drawing/2014/main" id="{9CF05D10-216B-7F64-7DFE-61F1D65C34A0}"/>
              </a:ext>
            </a:extLst>
          </p:cNvPr>
          <p:cNvSpPr/>
          <p:nvPr/>
        </p:nvSpPr>
        <p:spPr>
          <a:xfrm>
            <a:off x="1047280" y="2378076"/>
            <a:ext cx="10306521" cy="4281342"/>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endParaRPr kumimoji="0" lang="pl-PL"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pole tekstowe 4">
            <a:extLst>
              <a:ext uri="{FF2B5EF4-FFF2-40B4-BE49-F238E27FC236}">
                <a16:creationId xmlns:a16="http://schemas.microsoft.com/office/drawing/2014/main" id="{7AD4603B-3402-6A11-6C73-E2ED1ED37F6F}"/>
              </a:ext>
            </a:extLst>
          </p:cNvPr>
          <p:cNvSpPr txBox="1"/>
          <p:nvPr/>
        </p:nvSpPr>
        <p:spPr>
          <a:xfrm>
            <a:off x="2375472" y="2177172"/>
            <a:ext cx="9910280" cy="563981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pl-PL" sz="2400" dirty="0">
                <a:solidFill>
                  <a:prstClr val="black"/>
                </a:solidFill>
                <a:latin typeface="Times New Roman" panose="02020603050405020304" pitchFamily="18" charset="0"/>
                <a:ea typeface="Aptos" panose="020B0004020202020204" pitchFamily="34" charset="0"/>
              </a:rPr>
              <a:t>Między wolnością a koniecznością wyboru postawy interpretacyjnej</a:t>
            </a:r>
          </a:p>
          <a:p>
            <a:pPr marR="0" lvl="0" algn="just" defTabSz="914400" rtl="0" eaLnBrk="1" fontAlgn="auto" latinLnBrk="0" hangingPunct="1">
              <a:lnSpc>
                <a:spcPct val="150000"/>
              </a:lnSpc>
              <a:spcBef>
                <a:spcPts val="0"/>
              </a:spcBef>
              <a:spcAft>
                <a:spcPts val="0"/>
              </a:spcAft>
              <a:buClrTx/>
              <a:buSzTx/>
              <a:tabLst/>
              <a:defRPr/>
            </a:pPr>
            <a:r>
              <a:rPr lang="pl-PL" sz="2400" dirty="0">
                <a:solidFill>
                  <a:prstClr val="black"/>
                </a:solidFill>
                <a:latin typeface="Times New Roman" panose="02020603050405020304" pitchFamily="18" charset="0"/>
                <a:ea typeface="Aptos" panose="020B0004020202020204" pitchFamily="34" charset="0"/>
              </a:rPr>
              <a:t>Podstawowe założenia derywacyjnej koncepcji wykładni prawa</a:t>
            </a:r>
          </a:p>
          <a:p>
            <a:pPr marR="0" lvl="0" algn="just" defTabSz="914400" rtl="0" eaLnBrk="1" fontAlgn="auto" latinLnBrk="0" hangingPunct="1">
              <a:lnSpc>
                <a:spcPct val="150000"/>
              </a:lnSpc>
              <a:spcBef>
                <a:spcPts val="0"/>
              </a:spcBef>
              <a:spcAft>
                <a:spcPts val="0"/>
              </a:spcAft>
              <a:buClrTx/>
              <a:buSzTx/>
              <a:tabLst/>
              <a:defRPr/>
            </a:pPr>
            <a:r>
              <a:rPr lang="pl-PL" sz="2400" dirty="0">
                <a:solidFill>
                  <a:prstClr val="black"/>
                </a:solidFill>
                <a:latin typeface="Times New Roman" panose="02020603050405020304" pitchFamily="18" charset="0"/>
                <a:ea typeface="Aptos" panose="020B0004020202020204" pitchFamily="34" charset="0"/>
              </a:rPr>
              <a:t>Fazy wykładni prawa:</a:t>
            </a:r>
          </a:p>
          <a:p>
            <a:pPr marR="0" lvl="0" algn="just" defTabSz="914400" rtl="0" eaLnBrk="1" fontAlgn="auto" latinLnBrk="0" hangingPunct="1">
              <a:lnSpc>
                <a:spcPct val="150000"/>
              </a:lnSpc>
              <a:spcBef>
                <a:spcPts val="0"/>
              </a:spcBef>
              <a:spcAft>
                <a:spcPts val="0"/>
              </a:spcAft>
              <a:buClrTx/>
              <a:buSzTx/>
              <a:tabLst/>
              <a:defRPr/>
            </a:pPr>
            <a:r>
              <a:rPr lang="pl-PL" sz="2400" dirty="0">
                <a:solidFill>
                  <a:prstClr val="black"/>
                </a:solidFill>
                <a:latin typeface="Times New Roman" panose="02020603050405020304" pitchFamily="18" charset="0"/>
                <a:ea typeface="Aptos" panose="020B0004020202020204" pitchFamily="34" charset="0"/>
              </a:rPr>
              <a:t>          faza porządkująca</a:t>
            </a:r>
          </a:p>
          <a:p>
            <a:pPr marR="0" lvl="0" algn="just" defTabSz="914400" rtl="0" eaLnBrk="1" fontAlgn="auto" latinLnBrk="0" hangingPunct="1">
              <a:lnSpc>
                <a:spcPct val="150000"/>
              </a:lnSpc>
              <a:spcBef>
                <a:spcPts val="0"/>
              </a:spcBef>
              <a:spcAft>
                <a:spcPts val="0"/>
              </a:spcAft>
              <a:buClrTx/>
              <a:buSzTx/>
              <a:tabLst/>
              <a:defRPr/>
            </a:pPr>
            <a:r>
              <a:rPr lang="pl-PL" sz="2400" dirty="0">
                <a:solidFill>
                  <a:prstClr val="black"/>
                </a:solidFill>
                <a:latin typeface="Times New Roman" panose="02020603050405020304" pitchFamily="18" charset="0"/>
                <a:ea typeface="Aptos" panose="020B0004020202020204" pitchFamily="34" charset="0"/>
              </a:rPr>
              <a:t>          faza rekonstrukcyjna</a:t>
            </a:r>
          </a:p>
          <a:p>
            <a:pPr marR="0" lvl="0" algn="just" defTabSz="914400" rtl="0" eaLnBrk="1" fontAlgn="auto" latinLnBrk="0" hangingPunct="1">
              <a:lnSpc>
                <a:spcPct val="150000"/>
              </a:lnSpc>
              <a:spcBef>
                <a:spcPts val="0"/>
              </a:spcBef>
              <a:spcAft>
                <a:spcPts val="0"/>
              </a:spcAft>
              <a:buClrTx/>
              <a:buSzTx/>
              <a:tabLst/>
              <a:defRPr/>
            </a:pPr>
            <a:r>
              <a:rPr lang="pl-PL" sz="2400" dirty="0">
                <a:solidFill>
                  <a:prstClr val="black"/>
                </a:solidFill>
                <a:latin typeface="Times New Roman" panose="02020603050405020304" pitchFamily="18" charset="0"/>
                <a:ea typeface="Aptos" panose="020B0004020202020204" pitchFamily="34" charset="0"/>
              </a:rPr>
              <a:t>          faza percepcyjna:</a:t>
            </a:r>
          </a:p>
          <a:p>
            <a:pPr marR="0" lvl="0" algn="just" defTabSz="914400" rtl="0" eaLnBrk="1" fontAlgn="auto" latinLnBrk="0" hangingPunct="1">
              <a:lnSpc>
                <a:spcPct val="150000"/>
              </a:lnSpc>
              <a:spcBef>
                <a:spcPts val="0"/>
              </a:spcBef>
              <a:spcAft>
                <a:spcPts val="0"/>
              </a:spcAft>
              <a:buClrTx/>
              <a:buSzTx/>
              <a:tabLst/>
              <a:defRPr/>
            </a:pPr>
            <a:r>
              <a:rPr lang="pl-PL" sz="2000" dirty="0">
                <a:solidFill>
                  <a:prstClr val="black"/>
                </a:solidFill>
                <a:latin typeface="Times New Roman" panose="02020603050405020304" pitchFamily="18" charset="0"/>
                <a:ea typeface="Aptos" panose="020B0004020202020204" pitchFamily="34" charset="0"/>
              </a:rPr>
              <a:t>                 - dyrektywy językowe</a:t>
            </a:r>
          </a:p>
          <a:p>
            <a:pPr marR="0" lvl="0" algn="just" defTabSz="914400" rtl="0" eaLnBrk="1" fontAlgn="auto" latinLnBrk="0" hangingPunct="1">
              <a:lnSpc>
                <a:spcPct val="150000"/>
              </a:lnSpc>
              <a:spcBef>
                <a:spcPts val="0"/>
              </a:spcBef>
              <a:spcAft>
                <a:spcPts val="0"/>
              </a:spcAft>
              <a:buClrTx/>
              <a:buSzTx/>
              <a:tabLst/>
              <a:defRPr/>
            </a:pPr>
            <a:r>
              <a:rPr lang="pl-PL" sz="2000" dirty="0">
                <a:solidFill>
                  <a:prstClr val="black"/>
                </a:solidFill>
                <a:latin typeface="Times New Roman" panose="02020603050405020304" pitchFamily="18" charset="0"/>
                <a:ea typeface="Aptos" panose="020B0004020202020204" pitchFamily="34" charset="0"/>
              </a:rPr>
              <a:t>                 - dyrektywy systemowe</a:t>
            </a:r>
          </a:p>
          <a:p>
            <a:pPr marR="0" lvl="0" algn="just" defTabSz="914400" rtl="0" eaLnBrk="1" fontAlgn="auto" latinLnBrk="0" hangingPunct="1">
              <a:lnSpc>
                <a:spcPct val="150000"/>
              </a:lnSpc>
              <a:spcBef>
                <a:spcPts val="0"/>
              </a:spcBef>
              <a:spcAft>
                <a:spcPts val="0"/>
              </a:spcAft>
              <a:buClrTx/>
              <a:buSzTx/>
              <a:tabLst/>
              <a:defRPr/>
            </a:pPr>
            <a:r>
              <a:rPr lang="pl-PL" sz="2000" dirty="0">
                <a:solidFill>
                  <a:prstClr val="black"/>
                </a:solidFill>
                <a:latin typeface="Times New Roman" panose="02020603050405020304" pitchFamily="18" charset="0"/>
                <a:ea typeface="Aptos" panose="020B0004020202020204" pitchFamily="34" charset="0"/>
              </a:rPr>
              <a:t>                 - dyrektywy funkcjonalne</a:t>
            </a:r>
          </a:p>
          <a:p>
            <a:pPr marR="0" lvl="0" algn="just" defTabSz="914400" rtl="0" eaLnBrk="1" fontAlgn="auto" latinLnBrk="0" hangingPunct="1">
              <a:lnSpc>
                <a:spcPct val="150000"/>
              </a:lnSpc>
              <a:spcBef>
                <a:spcPts val="0"/>
              </a:spcBef>
              <a:spcAft>
                <a:spcPts val="0"/>
              </a:spcAft>
              <a:buClrTx/>
              <a:buSzTx/>
              <a:tabLst/>
              <a:defRPr/>
            </a:pPr>
            <a:endParaRPr lang="pl-PL" sz="2400" dirty="0">
              <a:solidFill>
                <a:prstClr val="black"/>
              </a:solidFill>
              <a:latin typeface="Times New Roman" panose="02020603050405020304" pitchFamily="18" charset="0"/>
              <a:ea typeface="Aptos" panose="020B00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endPar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endParaRPr>
          </a:p>
        </p:txBody>
      </p:sp>
      <p:sp>
        <p:nvSpPr>
          <p:cNvPr id="4" name="Strzałka: w prawo 3">
            <a:extLst>
              <a:ext uri="{FF2B5EF4-FFF2-40B4-BE49-F238E27FC236}">
                <a16:creationId xmlns:a16="http://schemas.microsoft.com/office/drawing/2014/main" id="{C7F44031-B58B-6923-5C27-0A919977CAD4}"/>
              </a:ext>
            </a:extLst>
          </p:cNvPr>
          <p:cNvSpPr/>
          <p:nvPr/>
        </p:nvSpPr>
        <p:spPr>
          <a:xfrm>
            <a:off x="1950600" y="2394516"/>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trzałka: w prawo 5">
            <a:extLst>
              <a:ext uri="{FF2B5EF4-FFF2-40B4-BE49-F238E27FC236}">
                <a16:creationId xmlns:a16="http://schemas.microsoft.com/office/drawing/2014/main" id="{B75649A1-2F94-8D7D-3AB8-53D81773F016}"/>
              </a:ext>
            </a:extLst>
          </p:cNvPr>
          <p:cNvSpPr/>
          <p:nvPr/>
        </p:nvSpPr>
        <p:spPr>
          <a:xfrm>
            <a:off x="1950600" y="2918692"/>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trzałka: w prawo 6">
            <a:extLst>
              <a:ext uri="{FF2B5EF4-FFF2-40B4-BE49-F238E27FC236}">
                <a16:creationId xmlns:a16="http://schemas.microsoft.com/office/drawing/2014/main" id="{7A7B7893-F768-38EE-941E-9BE54015A8B5}"/>
              </a:ext>
            </a:extLst>
          </p:cNvPr>
          <p:cNvSpPr/>
          <p:nvPr/>
        </p:nvSpPr>
        <p:spPr>
          <a:xfrm>
            <a:off x="1950600" y="3424796"/>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trzałka: w prawo 7">
            <a:extLst>
              <a:ext uri="{FF2B5EF4-FFF2-40B4-BE49-F238E27FC236}">
                <a16:creationId xmlns:a16="http://schemas.microsoft.com/office/drawing/2014/main" id="{02702958-1E4F-F7A4-AF06-17CABEB4236B}"/>
              </a:ext>
            </a:extLst>
          </p:cNvPr>
          <p:cNvSpPr/>
          <p:nvPr/>
        </p:nvSpPr>
        <p:spPr>
          <a:xfrm>
            <a:off x="2664691" y="4053685"/>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trzałka: w prawo 8">
            <a:extLst>
              <a:ext uri="{FF2B5EF4-FFF2-40B4-BE49-F238E27FC236}">
                <a16:creationId xmlns:a16="http://schemas.microsoft.com/office/drawing/2014/main" id="{C0217475-FDFE-109B-AE9F-2912D029B0C8}"/>
              </a:ext>
            </a:extLst>
          </p:cNvPr>
          <p:cNvSpPr/>
          <p:nvPr/>
        </p:nvSpPr>
        <p:spPr>
          <a:xfrm>
            <a:off x="2664691" y="4554677"/>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rzałka: w prawo 9">
            <a:extLst>
              <a:ext uri="{FF2B5EF4-FFF2-40B4-BE49-F238E27FC236}">
                <a16:creationId xmlns:a16="http://schemas.microsoft.com/office/drawing/2014/main" id="{9EB34B9F-9468-04D6-079D-1FA79106D917}"/>
              </a:ext>
            </a:extLst>
          </p:cNvPr>
          <p:cNvSpPr/>
          <p:nvPr/>
        </p:nvSpPr>
        <p:spPr>
          <a:xfrm>
            <a:off x="2664691" y="5140037"/>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551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428DB5-DFC9-7736-E99A-8D657D7B43AB}"/>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E5021B98-AD2A-2A29-D68C-56A59FA6A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FDA2927-98E9-436E-C9B0-2D19888211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D9825894-66F8-2A66-A043-08D5B3882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7A7C6397-E45B-687C-0CA8-3A971F3BB0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38651827-4F00-BE1D-D702-32B6C140FE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EE7CA00A-A936-F68B-7855-CEA5222D7D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A063B2E9-109C-3ACE-21D6-1B8A9CADC3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7472DE24-166D-6BE0-51C0-397334CB5E69}"/>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br>
              <a:rPr lang="pl-PL" sz="3600" b="1" dirty="0">
                <a:solidFill>
                  <a:srgbClr val="FFFFFF"/>
                </a:solidFill>
              </a:rPr>
            </a:b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E611C4A9-928F-F710-5110-4AF6F2B3E1A1}"/>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515DCD12-3517-40B2-867B-6E111F271491}"/>
              </a:ext>
            </a:extLst>
          </p:cNvPr>
          <p:cNvSpPr txBox="1"/>
          <p:nvPr/>
        </p:nvSpPr>
        <p:spPr>
          <a:xfrm>
            <a:off x="1280853" y="2302354"/>
            <a:ext cx="10109430" cy="123521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systemowe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ela 3">
            <a:extLst>
              <a:ext uri="{FF2B5EF4-FFF2-40B4-BE49-F238E27FC236}">
                <a16:creationId xmlns:a16="http://schemas.microsoft.com/office/drawing/2014/main" id="{0FC92EE5-6E21-668B-EED0-34AEEB37B506}"/>
              </a:ext>
            </a:extLst>
          </p:cNvPr>
          <p:cNvGraphicFramePr>
            <a:graphicFrameLocks noGrp="1"/>
          </p:cNvGraphicFramePr>
          <p:nvPr/>
        </p:nvGraphicFramePr>
        <p:xfrm>
          <a:off x="1460605" y="2919959"/>
          <a:ext cx="9267742" cy="3394329"/>
        </p:xfrm>
        <a:graphic>
          <a:graphicData uri="http://schemas.openxmlformats.org/drawingml/2006/table">
            <a:tbl>
              <a:tblPr firstRow="1" firstCol="1" bandRow="1">
                <a:tableStyleId>{5C22544A-7EE6-4342-B048-85BDC9FD1C3A}</a:tableStyleId>
              </a:tblPr>
              <a:tblGrid>
                <a:gridCol w="4633871">
                  <a:extLst>
                    <a:ext uri="{9D8B030D-6E8A-4147-A177-3AD203B41FA5}">
                      <a16:colId xmlns:a16="http://schemas.microsoft.com/office/drawing/2014/main" val="2861123418"/>
                    </a:ext>
                  </a:extLst>
                </a:gridCol>
                <a:gridCol w="4633871">
                  <a:extLst>
                    <a:ext uri="{9D8B030D-6E8A-4147-A177-3AD203B41FA5}">
                      <a16:colId xmlns:a16="http://schemas.microsoft.com/office/drawing/2014/main" val="740990181"/>
                    </a:ext>
                  </a:extLst>
                </a:gridCol>
              </a:tblGrid>
              <a:tr h="806930">
                <a:tc gridSpan="2">
                  <a:txBody>
                    <a:bodyPr/>
                    <a:lstStyle/>
                    <a:p>
                      <a:pPr algn="just">
                        <a:lnSpc>
                          <a:spcPct val="115000"/>
                        </a:lnSpc>
                        <a:buNone/>
                      </a:pPr>
                      <a:r>
                        <a:rPr lang="pl-PL" sz="1800" kern="100" dirty="0">
                          <a:effectLst/>
                          <a:latin typeface="Times New Roman" panose="02020603050405020304" pitchFamily="18" charset="0"/>
                          <a:cs typeface="Times New Roman" panose="02020603050405020304" pitchFamily="18" charset="0"/>
                        </a:rPr>
                        <a:t> </a:t>
                      </a:r>
                    </a:p>
                    <a:p>
                      <a:pPr algn="ctr">
                        <a:lnSpc>
                          <a:spcPct val="115000"/>
                        </a:lnSpc>
                        <a:buNone/>
                      </a:pPr>
                      <a:r>
                        <a:rPr lang="pl-PL" sz="1800" kern="100" dirty="0">
                          <a:effectLst/>
                          <a:latin typeface="Times New Roman" panose="02020603050405020304" pitchFamily="18" charset="0"/>
                          <a:cs typeface="Times New Roman" panose="02020603050405020304" pitchFamily="18" charset="0"/>
                        </a:rPr>
                        <a:t>Dwa znaczenia określenia „ułaskawienie” w języku prawniczym</a:t>
                      </a:r>
                    </a:p>
                    <a:p>
                      <a:pPr algn="just">
                        <a:lnSpc>
                          <a:spcPct val="115000"/>
                        </a:lnSpc>
                        <a:buNone/>
                      </a:pPr>
                      <a:r>
                        <a:rPr lang="pl-PL" sz="1800" kern="100" dirty="0">
                          <a:effectLst/>
                          <a:latin typeface="Times New Roman" panose="02020603050405020304" pitchFamily="18" charset="0"/>
                          <a:cs typeface="Times New Roman" panose="02020603050405020304" pitchFamily="18" charset="0"/>
                        </a:rPr>
                        <a:t> </a:t>
                      </a:r>
                      <a:endParaRPr lang="pl-PL"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hMerge="1">
                  <a:txBody>
                    <a:bodyPr/>
                    <a:lstStyle/>
                    <a:p>
                      <a:endParaRPr lang="pl-PL"/>
                    </a:p>
                  </a:txBody>
                  <a:tcPr/>
                </a:tc>
                <a:extLst>
                  <a:ext uri="{0D108BD9-81ED-4DB2-BD59-A6C34878D82A}">
                    <a16:rowId xmlns:a16="http://schemas.microsoft.com/office/drawing/2014/main" val="797393813"/>
                  </a:ext>
                </a:extLst>
              </a:tr>
              <a:tr h="806930">
                <a:tc>
                  <a:txBody>
                    <a:bodyPr/>
                    <a:lstStyle/>
                    <a:p>
                      <a:pPr algn="ctr">
                        <a:lnSpc>
                          <a:spcPct val="115000"/>
                        </a:lnSpc>
                        <a:buNone/>
                      </a:pPr>
                      <a:r>
                        <a:rPr lang="pl-PL" sz="1800" kern="100">
                          <a:effectLst/>
                          <a:latin typeface="Times New Roman" panose="02020603050405020304" pitchFamily="18" charset="0"/>
                          <a:cs typeface="Times New Roman" panose="02020603050405020304" pitchFamily="18" charset="0"/>
                        </a:rPr>
                        <a:t> </a:t>
                      </a:r>
                    </a:p>
                    <a:p>
                      <a:pPr algn="ctr">
                        <a:lnSpc>
                          <a:spcPct val="115000"/>
                        </a:lnSpc>
                        <a:buNone/>
                      </a:pPr>
                      <a:r>
                        <a:rPr lang="pl-PL" sz="1800" kern="100">
                          <a:effectLst/>
                          <a:latin typeface="Times New Roman" panose="02020603050405020304" pitchFamily="18" charset="0"/>
                          <a:cs typeface="Times New Roman" panose="02020603050405020304" pitchFamily="18" charset="0"/>
                        </a:rPr>
                        <a:t>ZNACZENIE WĘŻSZE</a:t>
                      </a:r>
                      <a:endParaRPr lang="pl-PL"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buNone/>
                      </a:pPr>
                      <a:r>
                        <a:rPr lang="pl-PL" sz="1800" kern="100">
                          <a:effectLst/>
                          <a:latin typeface="Times New Roman" panose="02020603050405020304" pitchFamily="18" charset="0"/>
                          <a:cs typeface="Times New Roman" panose="02020603050405020304" pitchFamily="18" charset="0"/>
                        </a:rPr>
                        <a:t> </a:t>
                      </a:r>
                    </a:p>
                    <a:p>
                      <a:pPr algn="ctr">
                        <a:lnSpc>
                          <a:spcPct val="115000"/>
                        </a:lnSpc>
                        <a:buNone/>
                      </a:pPr>
                      <a:r>
                        <a:rPr lang="pl-PL" sz="1800" kern="100">
                          <a:effectLst/>
                          <a:latin typeface="Times New Roman" panose="02020603050405020304" pitchFamily="18" charset="0"/>
                          <a:cs typeface="Times New Roman" panose="02020603050405020304" pitchFamily="18" charset="0"/>
                        </a:rPr>
                        <a:t>ZNACZENIE SZERSZE</a:t>
                      </a:r>
                    </a:p>
                    <a:p>
                      <a:pPr algn="ctr">
                        <a:lnSpc>
                          <a:spcPct val="115000"/>
                        </a:lnSpc>
                        <a:buNone/>
                      </a:pPr>
                      <a:r>
                        <a:rPr lang="pl-PL" sz="1800" kern="100">
                          <a:effectLst/>
                          <a:latin typeface="Times New Roman" panose="02020603050405020304" pitchFamily="18" charset="0"/>
                          <a:cs typeface="Times New Roman" panose="02020603050405020304" pitchFamily="18" charset="0"/>
                        </a:rPr>
                        <a:t> </a:t>
                      </a:r>
                      <a:endParaRPr lang="pl-PL"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1399426"/>
                  </a:ext>
                </a:extLst>
              </a:tr>
              <a:tr h="1354270">
                <a:tc>
                  <a:txBody>
                    <a:bodyPr/>
                    <a:lstStyle/>
                    <a:p>
                      <a:pPr algn="just">
                        <a:lnSpc>
                          <a:spcPct val="115000"/>
                        </a:lnSpc>
                        <a:buNone/>
                      </a:pPr>
                      <a:r>
                        <a:rPr lang="pl-PL" sz="1800" kern="100" dirty="0">
                          <a:effectLst/>
                          <a:latin typeface="Times New Roman" panose="02020603050405020304" pitchFamily="18" charset="0"/>
                          <a:cs typeface="Times New Roman" panose="02020603050405020304" pitchFamily="18" charset="0"/>
                        </a:rPr>
                        <a:t> </a:t>
                      </a:r>
                    </a:p>
                    <a:p>
                      <a:pPr algn="just">
                        <a:lnSpc>
                          <a:spcPct val="115000"/>
                        </a:lnSpc>
                        <a:buNone/>
                      </a:pPr>
                      <a:r>
                        <a:rPr lang="pl-PL" sz="1800" kern="100" dirty="0">
                          <a:effectLst/>
                          <a:latin typeface="Times New Roman" panose="02020603050405020304" pitchFamily="18" charset="0"/>
                          <a:cs typeface="Times New Roman" panose="02020603050405020304" pitchFamily="18" charset="0"/>
                        </a:rPr>
                        <a:t>W tym znaczeniu osoba ułaskawiana </a:t>
                      </a:r>
                      <a:r>
                        <a:rPr lang="pl-PL" sz="1800" u="sng" kern="100" dirty="0">
                          <a:effectLst/>
                          <a:latin typeface="Times New Roman" panose="02020603050405020304" pitchFamily="18" charset="0"/>
                          <a:cs typeface="Times New Roman" panose="02020603050405020304" pitchFamily="18" charset="0"/>
                        </a:rPr>
                        <a:t>musi być prawomocnie skazana</a:t>
                      </a:r>
                      <a:r>
                        <a:rPr lang="pl-PL" sz="1800" kern="100" dirty="0">
                          <a:effectLst/>
                          <a:latin typeface="Times New Roman" panose="02020603050405020304" pitchFamily="18" charset="0"/>
                          <a:cs typeface="Times New Roman" panose="02020603050405020304" pitchFamily="18" charset="0"/>
                        </a:rPr>
                        <a:t>, aby dokonać ważnej czynności ułaskawienia.</a:t>
                      </a:r>
                    </a:p>
                    <a:p>
                      <a:pPr algn="just">
                        <a:lnSpc>
                          <a:spcPct val="115000"/>
                        </a:lnSpc>
                        <a:buNone/>
                      </a:pPr>
                      <a:r>
                        <a:rPr lang="pl-PL" sz="1800" kern="100" dirty="0">
                          <a:effectLst/>
                          <a:latin typeface="Times New Roman" panose="02020603050405020304" pitchFamily="18" charset="0"/>
                          <a:cs typeface="Times New Roman" panose="02020603050405020304" pitchFamily="18" charset="0"/>
                        </a:rPr>
                        <a:t> </a:t>
                      </a:r>
                      <a:endParaRPr lang="pl-PL"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buNone/>
                      </a:pPr>
                      <a:r>
                        <a:rPr lang="pl-PL" sz="1800" kern="100" dirty="0">
                          <a:effectLst/>
                          <a:latin typeface="Times New Roman" panose="02020603050405020304" pitchFamily="18" charset="0"/>
                          <a:cs typeface="Times New Roman" panose="02020603050405020304" pitchFamily="18" charset="0"/>
                        </a:rPr>
                        <a:t> </a:t>
                      </a:r>
                    </a:p>
                    <a:p>
                      <a:pPr algn="just">
                        <a:lnSpc>
                          <a:spcPct val="115000"/>
                        </a:lnSpc>
                        <a:buNone/>
                      </a:pPr>
                      <a:r>
                        <a:rPr lang="pl-PL" sz="1800" kern="100" dirty="0">
                          <a:effectLst/>
                          <a:latin typeface="Times New Roman" panose="02020603050405020304" pitchFamily="18" charset="0"/>
                          <a:cs typeface="Times New Roman" panose="02020603050405020304" pitchFamily="18" charset="0"/>
                        </a:rPr>
                        <a:t>W tym znaczeniu osoba ułaskawiana </a:t>
                      </a:r>
                      <a:r>
                        <a:rPr lang="pl-PL" sz="1800" u="sng" kern="100" dirty="0">
                          <a:effectLst/>
                          <a:latin typeface="Times New Roman" panose="02020603050405020304" pitchFamily="18" charset="0"/>
                          <a:cs typeface="Times New Roman" panose="02020603050405020304" pitchFamily="18" charset="0"/>
                        </a:rPr>
                        <a:t>nie musi być prawomocnie skazana</a:t>
                      </a:r>
                      <a:r>
                        <a:rPr lang="pl-PL" sz="1800" kern="100" dirty="0">
                          <a:effectLst/>
                          <a:latin typeface="Times New Roman" panose="02020603050405020304" pitchFamily="18" charset="0"/>
                          <a:cs typeface="Times New Roman" panose="02020603050405020304" pitchFamily="18" charset="0"/>
                        </a:rPr>
                        <a:t>, aby dokonać ważnej czynności ułaskawienia.</a:t>
                      </a:r>
                    </a:p>
                    <a:p>
                      <a:pPr algn="just">
                        <a:lnSpc>
                          <a:spcPct val="115000"/>
                        </a:lnSpc>
                        <a:buNone/>
                      </a:pPr>
                      <a:r>
                        <a:rPr lang="pl-PL" sz="1800" kern="100" dirty="0">
                          <a:effectLst/>
                          <a:latin typeface="Times New Roman" panose="02020603050405020304" pitchFamily="18" charset="0"/>
                          <a:cs typeface="Times New Roman" panose="02020603050405020304" pitchFamily="18" charset="0"/>
                        </a:rPr>
                        <a:t> </a:t>
                      </a:r>
                      <a:endParaRPr lang="pl-PL"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521722"/>
                  </a:ext>
                </a:extLst>
              </a:tr>
            </a:tbl>
          </a:graphicData>
        </a:graphic>
      </p:graphicFrame>
    </p:spTree>
    <p:extLst>
      <p:ext uri="{BB962C8B-B14F-4D97-AF65-F5344CB8AC3E}">
        <p14:creationId xmlns:p14="http://schemas.microsoft.com/office/powerpoint/2010/main" val="26833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1DEBBC-0985-82C5-B104-B1C9FC9C1045}"/>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A0D6A2F1-9AE0-99F0-7BB1-ADC5236A2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3613044F-20B0-31E4-A744-4F366FF02A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7C28C84-4F32-6127-BF08-10F188E685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4D9E935-7333-8F9D-E1C8-00166710D0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4D71510D-9162-153A-9C35-9C8E5AB00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58396FE5-354E-0D87-3EE7-B274587D8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4AD1553E-D292-4A8D-A545-9D3E5A4EF1E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38D13611-11D9-0DF4-D2AE-DC18DC1A6A86}"/>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br>
              <a:rPr lang="pl-PL" sz="3600" b="1" dirty="0">
                <a:solidFill>
                  <a:srgbClr val="FFFFFF"/>
                </a:solidFill>
              </a:rPr>
            </a:b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83ADD04D-AF01-933C-0CDC-F4FBAC28FF8C}"/>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CD7EF637-B055-2496-6289-DA51ECAB9141}"/>
              </a:ext>
            </a:extLst>
          </p:cNvPr>
          <p:cNvSpPr txBox="1"/>
          <p:nvPr/>
        </p:nvSpPr>
        <p:spPr>
          <a:xfrm>
            <a:off x="1438618" y="3033291"/>
            <a:ext cx="10109430" cy="316323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systemowe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szczególności:</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pl-PL"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zasada trójpodziału władzy;</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pl-PL"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zasada prawa do sądu;</a:t>
            </a:r>
          </a:p>
          <a:p>
            <a:pPr marL="342900" marR="0" lvl="0" indent="-342900" algn="l" defTabSz="914400" rtl="0" eaLnBrk="1" fontAlgn="auto" latinLnBrk="0" hangingPunct="1">
              <a:lnSpc>
                <a:spcPct val="150000"/>
              </a:lnSpc>
              <a:spcBef>
                <a:spcPts val="0"/>
              </a:spcBef>
              <a:spcAft>
                <a:spcPts val="0"/>
              </a:spcAft>
              <a:buClrTx/>
              <a:buSzTx/>
              <a:buFont typeface="+mj-lt"/>
              <a:buAutoNum type="arabicParenR"/>
              <a:tabLst/>
              <a:defRPr/>
            </a:pP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zasada domniemania niewinności.</a:t>
            </a: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108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D4942-1C8E-724D-6DC6-A37A8529E7F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850A004-6438-CC23-10B6-8F00F92F4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15017334-B599-BE9C-E19A-970B29B82B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5A4391E8-2259-2AA3-E77D-38B9B7C530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45EB1434-034F-392D-9DC5-C0FB5D8C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1AE9D976-4E34-193E-7CDB-4090151B5E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36868F6A-7CB0-EB5C-FAD1-F3B9D5D41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3B569347-6D23-FA98-5136-AC9823D4E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45480C36-5A59-FF24-4C16-F34A99A4F153}"/>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br>
              <a:rPr lang="pl-PL" sz="3600" b="1" dirty="0">
                <a:solidFill>
                  <a:srgbClr val="FFFFFF"/>
                </a:solidFill>
              </a:rPr>
            </a:b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C41A49B2-C9ED-776D-E0B2-59D6E669E928}"/>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1C6B9FB6-6B6E-EB82-EB82-47B56B123946}"/>
              </a:ext>
            </a:extLst>
          </p:cNvPr>
          <p:cNvSpPr txBox="1"/>
          <p:nvPr/>
        </p:nvSpPr>
        <p:spPr>
          <a:xfrm>
            <a:off x="1119322" y="2580104"/>
            <a:ext cx="10428726" cy="427193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systemowe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r>
              <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wkroczenie aktem łaski w obszar wymiaru sprawiedliwości, gdzie jeszcze „sprawy” prawomocnie nie rozstrzygnięto, stanowi zaprzeczenie wzajemnego oddziaływania i uzupełniania oraz współpracy; jest więc naruszeniem zasady określonej w art. 10 ust. 1 Konstytucji RP. </a:t>
            </a: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Jest to przecież próba „poszerzenia” sfery jednej władzy – władzy wykonawczej – kosztem innej władzy, tj. władzy sądowniczej, która, co oczywiste, musi być wykonywana przez tylko przez sądy. </a:t>
            </a:r>
            <a:r>
              <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Nikt, żaden organ władzy publicznej, w tym i Prezydent RP, w sprawowaniu wymiaru sprawiedliwości sądów zastąpić nie może, albowiem na to nie pozwala Konstytucja RP</a:t>
            </a: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[Uchwała siedmiu sędziów Sądu Najwyższego z dnia z dnia 31 maja 2017 r., I KZP 4/17]</a:t>
            </a: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795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8F11F7-8BC9-5D32-397A-D1BCAB156E4F}"/>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900735D6-7F89-C560-F4F9-09D6400D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85BC9715-8D45-5278-0359-D0ABE6070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1F3C7B4B-27E7-2006-34F7-B4A4F20068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827D4950-6C90-90FD-921B-AE167DA3D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686EC11A-1FE4-DA81-F3FD-E944E63E62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CB05D29A-BB6F-BEE6-1775-A975AA75D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4D06A4D6-0351-2A14-12AE-F41B86AC8A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09445E09-6E2E-67ED-CE1A-79EA1031E215}"/>
              </a:ext>
            </a:extLst>
          </p:cNvPr>
          <p:cNvSpPr>
            <a:spLocks noGrp="1"/>
          </p:cNvSpPr>
          <p:nvPr>
            <p:ph type="title"/>
          </p:nvPr>
        </p:nvSpPr>
        <p:spPr>
          <a:xfrm>
            <a:off x="1080989" y="1057753"/>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CE671985-6EF1-1FF8-6226-5A8626F3C0C1}"/>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B9B081DC-E15C-6389-164E-4255D147100D}"/>
              </a:ext>
            </a:extLst>
          </p:cNvPr>
          <p:cNvSpPr txBox="1"/>
          <p:nvPr/>
        </p:nvSpPr>
        <p:spPr>
          <a:xfrm>
            <a:off x="1119322" y="2580104"/>
            <a:ext cx="10428726" cy="405034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systemowe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Prawo łaski, jako uprawnienie Prezydenta Rzeczypospolitej Polskiej określone w art. 139 zdanie pierwsze Konstytucji Rzeczypospolitej Polskiej, może być realizowane wyłącznie wobec osób, których winę stwierdzono prawomocnym wyrokiem sądu (osób skazanych). Tylko przy takim ujęciu zakresu tego prawa nie dochodzi do naruszenia zasad wyrażonych w treści art. 10 w zw. z art. 7, art. 42 ust. 3, art. 45 ust. 1, art. 175 ust. 1 i art. 177 Konstytucji Rzeczypospolitej Polskiej</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[Uchwała siedmiu sędziów Sądu Najwyższego z dnia z dnia 31 maja 2017 r., I KZP 4/17]</a:t>
            </a: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41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958506" y="800392"/>
            <a:ext cx="10571084" cy="1212102"/>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4000" b="1" dirty="0">
              <a:solidFill>
                <a:srgbClr val="FFFFFF"/>
              </a:solidFill>
            </a:endParaRPr>
          </a:p>
        </p:txBody>
      </p:sp>
      <p:sp>
        <p:nvSpPr>
          <p:cNvPr id="3" name="Prostokąt 2">
            <a:extLst>
              <a:ext uri="{FF2B5EF4-FFF2-40B4-BE49-F238E27FC236}">
                <a16:creationId xmlns:a16="http://schemas.microsoft.com/office/drawing/2014/main" id="{DBB32C31-A298-493C-9638-87548A591008}"/>
              </a:ext>
            </a:extLst>
          </p:cNvPr>
          <p:cNvSpPr/>
          <p:nvPr/>
        </p:nvSpPr>
        <p:spPr>
          <a:xfrm>
            <a:off x="1119322" y="2949746"/>
            <a:ext cx="10103881" cy="31743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Times New Roman"/>
                <a:ea typeface="+mn-ea"/>
                <a:cs typeface="Times New Roman"/>
              </a:rPr>
              <a:t>                                         Dyrektywy funkcjonalne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2400" b="1" dirty="0">
              <a:solidFill>
                <a:prstClr val="black"/>
              </a:solidFill>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Times New Roman"/>
                <a:ea typeface="+mn-ea"/>
                <a:cs typeface="Times New Roman"/>
              </a:rPr>
              <a:t>                       </a:t>
            </a:r>
            <a:r>
              <a:rPr kumimoji="0" lang="pl-PL" sz="2400" b="1" i="0" u="none" strike="noStrike" kern="1200" cap="none" spc="0" normalizeH="0" baseline="0" noProof="0" dirty="0">
                <a:ln>
                  <a:noFill/>
                </a:ln>
                <a:solidFill>
                  <a:prstClr val="black"/>
                </a:solidFill>
                <a:effectLst/>
                <a:uLnTx/>
                <a:uFillTx/>
                <a:latin typeface="Times New Roman"/>
                <a:ea typeface="+mn-ea"/>
                <a:cs typeface="Times New Roman"/>
              </a:rPr>
              <a:t>dyrektywy funkcjonalne intelektualne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Times New Roman"/>
                <a:ea typeface="+mn-ea"/>
                <a:cs typeface="Times New Roman"/>
              </a:rPr>
              <a:t>               dyrektywy funkcjonalne aksjologiczne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trzałka: w prawo 3">
            <a:extLst>
              <a:ext uri="{FF2B5EF4-FFF2-40B4-BE49-F238E27FC236}">
                <a16:creationId xmlns:a16="http://schemas.microsoft.com/office/drawing/2014/main" id="{BF30E573-5FF5-4419-A20F-E74960355800}"/>
              </a:ext>
            </a:extLst>
          </p:cNvPr>
          <p:cNvSpPr/>
          <p:nvPr/>
        </p:nvSpPr>
        <p:spPr>
          <a:xfrm>
            <a:off x="2351085" y="4025301"/>
            <a:ext cx="527901" cy="348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rzałka: w prawo 10">
            <a:extLst>
              <a:ext uri="{FF2B5EF4-FFF2-40B4-BE49-F238E27FC236}">
                <a16:creationId xmlns:a16="http://schemas.microsoft.com/office/drawing/2014/main" id="{B63A287F-951C-463A-A1F6-4D5A566B8BFB}"/>
              </a:ext>
            </a:extLst>
          </p:cNvPr>
          <p:cNvSpPr/>
          <p:nvPr/>
        </p:nvSpPr>
        <p:spPr>
          <a:xfrm>
            <a:off x="1719971" y="4797868"/>
            <a:ext cx="527901" cy="348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095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4374A9-0A6A-EFCF-2B99-AF17A2CB3C0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655FBAA-4FC0-49BC-9B9E-B6FC6FF82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EB2ACEFB-638C-6F49-73D8-67679A210A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E1D64044-FFA4-AA68-D556-3171BBC4E0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36303B1-0D1C-FF9D-6E2F-8811DECC9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C6887C0A-FB11-72C3-E0B6-D0CBA23FE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2EEEA191-1157-5886-85E1-D06277ED42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CD1DB891-4AD4-BCFD-9FE7-B46BC4C48A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194816AD-22BA-FB0F-3381-153BF5ABEC8E}"/>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br>
              <a:rPr lang="pl-PL" sz="3600" b="1" dirty="0">
                <a:solidFill>
                  <a:srgbClr val="FFFFFF"/>
                </a:solidFill>
              </a:rPr>
            </a:b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479F8F0D-4160-2D51-2790-768AC3A5BD51}"/>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9ACB018A-4FA0-51B0-1596-9A88A370E681}"/>
              </a:ext>
            </a:extLst>
          </p:cNvPr>
          <p:cNvSpPr txBox="1"/>
          <p:nvPr/>
        </p:nvSpPr>
        <p:spPr>
          <a:xfrm>
            <a:off x="1438618" y="2595640"/>
            <a:ext cx="10109430" cy="164044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Obraz 5">
            <a:extLst>
              <a:ext uri="{FF2B5EF4-FFF2-40B4-BE49-F238E27FC236}">
                <a16:creationId xmlns:a16="http://schemas.microsoft.com/office/drawing/2014/main" id="{613CE3FC-9974-0B8C-A284-112B77BB8444}"/>
              </a:ext>
            </a:extLst>
          </p:cNvPr>
          <p:cNvPicPr>
            <a:picLocks noChangeAspect="1"/>
          </p:cNvPicPr>
          <p:nvPr/>
        </p:nvPicPr>
        <p:blipFill>
          <a:blip r:embed="rId2"/>
          <a:stretch>
            <a:fillRect/>
          </a:stretch>
        </p:blipFill>
        <p:spPr>
          <a:xfrm>
            <a:off x="2946400" y="3193799"/>
            <a:ext cx="6766559" cy="3500118"/>
          </a:xfrm>
          <a:prstGeom prst="rect">
            <a:avLst/>
          </a:prstGeom>
        </p:spPr>
      </p:pic>
    </p:spTree>
    <p:extLst>
      <p:ext uri="{BB962C8B-B14F-4D97-AF65-F5344CB8AC3E}">
        <p14:creationId xmlns:p14="http://schemas.microsoft.com/office/powerpoint/2010/main" val="7925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DD184B-6E99-8C46-EB79-6C8208D0237B}"/>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7C174B64-AC3A-5014-9B06-611F64FD5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72072CAD-3A03-84B5-ADCC-0960475E36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A2F9701D-9A9B-F1D0-EEC4-E3B456D763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EAA017EF-EB90-4061-1D1C-6E2C0DFDAD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D32FE9FA-F34F-DE8A-7B43-DC928480E3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850A910D-0901-0074-2347-6219ED0D9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C155F144-D1A9-760F-6751-7A52DB233AC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68D63680-7679-3645-8D6E-C58229532D2B}"/>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A239F004-D14B-9C52-136B-CCCCE69BCCC5}"/>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39377D37-84F1-234A-148C-56F461505629}"/>
              </a:ext>
            </a:extLst>
          </p:cNvPr>
          <p:cNvSpPr txBox="1"/>
          <p:nvPr/>
        </p:nvSpPr>
        <p:spPr>
          <a:xfrm>
            <a:off x="1119322" y="2287396"/>
            <a:ext cx="10343673" cy="348813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Przykład: </a:t>
            </a:r>
            <a:endPar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„Czy pojęcie sprawy, o jakim mowa w art. 40 i art. 41 § 1 k.p.k. regulujących instytucję wyłączenia sędziego, odnosi się wyłącznie do sprawy głównej, rozumianej jako orzekanie w głównym przedmiocie procesu czy obejmuje także sprawy i postępowania incydentalne, w tym takie, które mają miejsce w ramach sprawy głównej?”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[Uchwała składu siedmiu sędziów Sądu Najwyższego z 13.06.2023 r., I KZP 22/22]</a:t>
            </a:r>
          </a:p>
        </p:txBody>
      </p:sp>
    </p:spTree>
    <p:extLst>
      <p:ext uri="{BB962C8B-B14F-4D97-AF65-F5344CB8AC3E}">
        <p14:creationId xmlns:p14="http://schemas.microsoft.com/office/powerpoint/2010/main" val="34745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1C069D-DE52-EBA2-0210-7271E1D1408F}"/>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5C75B17-1578-1C04-6682-6D3EBFA86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32159D9B-FB7E-5C0D-6897-83788739A8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77EE84AD-9816-4340-DD85-86A947797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74BD755B-BB9D-1F21-A751-68983E263E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DC5AD0AE-780C-A37D-2364-BC70A499A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96991F1E-F3E4-EF75-42A0-700B84A053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F4166BF9-145A-C897-05E4-F8EB92CC2C2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F0FC0445-3677-E61A-5E1E-4109AC05B206}"/>
              </a:ext>
            </a:extLst>
          </p:cNvPr>
          <p:cNvSpPr>
            <a:spLocks noGrp="1"/>
          </p:cNvSpPr>
          <p:nvPr>
            <p:ph type="title"/>
          </p:nvPr>
        </p:nvSpPr>
        <p:spPr>
          <a:xfrm>
            <a:off x="1080989" y="984660"/>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B94755A1-C783-D7E0-C1D9-7F95DE1F7464}"/>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F0358ECC-65FF-73DA-0348-52D088C203B6}"/>
              </a:ext>
            </a:extLst>
          </p:cNvPr>
          <p:cNvSpPr txBox="1"/>
          <p:nvPr/>
        </p:nvSpPr>
        <p:spPr>
          <a:xfrm>
            <a:off x="1119322" y="2287396"/>
            <a:ext cx="10343673" cy="343170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PRZEPIS PRAWNY </a:t>
            </a:r>
            <a:endPar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„Art. 40. § 1. Sędzia jest z mocy prawa wyłączony od udziału w sprawie, jeżeli: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 sprawa dotyczy tego sędziego bezpośrednio;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206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30A1B6-7E0E-508C-8C4F-C837C98641A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038F97C-281B-D036-274A-BF5558D38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88E716D-CAB8-3457-3410-ABC510B57C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D0737BC5-2F7E-7245-9D70-ED869CE8A4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91654293-3226-058E-312A-C2CC45835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31BC5BA7-5579-A122-84BC-13E01236F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BF64B9F9-C187-0A16-6B7A-16C0DAD76A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31FD8F13-4759-DD31-4740-0D53912C97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3F12363B-CF31-E679-2053-9FEB2748E25F}"/>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E31D2510-B49C-8C3B-3D0B-617BB2A60CCA}"/>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706182AE-942E-2AA0-58E1-E168FB54F3BC}"/>
              </a:ext>
            </a:extLst>
          </p:cNvPr>
          <p:cNvSpPr txBox="1"/>
          <p:nvPr/>
        </p:nvSpPr>
        <p:spPr>
          <a:xfrm>
            <a:off x="1119322" y="2287396"/>
            <a:ext cx="10343673" cy="297004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WYRAŻENIE NORMOKSZTAŁTNE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„Sędziemu [A] nakazuje się wyłączenie od udziału w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sprawie</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pl-PL" sz="2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nZ</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jeżeli sprawa dotyczy tego sędziego bezpośrednio (…) [O]”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416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BE1412-75FF-EF3A-6E6E-CBF2E58CEA9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D7DC739A-0B2A-450A-6135-D7BE41346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3F6858F8-131F-0E9A-96A1-E18AEA7F43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273A6289-C264-4F77-FB58-5ED6BAB401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D5E34E6-1080-53F8-1DB9-3C55DE3BA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B404C83-0F11-4057-807E-F3CFC94754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4B72F5BF-2486-6697-A3CF-13E7B16C21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2280ED16-B2AD-D656-7A51-580147ED55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C23A3278-DDC7-A039-8445-A3EAC81DFCFD}"/>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BF62DFAA-B503-633E-08A3-8F38F332A46E}"/>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E131731B-E9DE-5858-DEAB-D3E700046F07}"/>
              </a:ext>
            </a:extLst>
          </p:cNvPr>
          <p:cNvSpPr txBox="1"/>
          <p:nvPr/>
        </p:nvSpPr>
        <p:spPr>
          <a:xfrm>
            <a:off x="1119322" y="2287396"/>
            <a:ext cx="10343673" cy="389337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WARIANT 1: (węższe znaczenie określenia „sprawa) </a:t>
            </a:r>
            <a:endPar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„Sędziemu nakazuje się wyłączenie od orzekania w głównym przedmiocie procesu [„sprawa” w wąskim znaczeniu], jeżeli orzekanie w głównym przedmiocie procesu [„sprawa” w wąskim znaczeniu] dotyczy tego sędziego bezpośrednio (…)”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8482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B8DC71-E1E5-7651-0999-CBA725A5DD68}"/>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FA476FB-9F15-4AD6-3226-8CC25AE7B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35A44BB3-4F3D-467B-FE69-F4E28D6548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4D4FEE0D-D542-20F9-9278-61FA6630E9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64F009BB-BC0F-0CB4-5342-753C9F74D2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B98C85F4-5EC3-E68C-268B-9572505A21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EE182226-E107-1461-BF76-4CB7B8123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33BE02F6-5EF1-9B8E-5E35-032D54FF9BA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0198A70A-5608-FC96-A9E2-1D5CD8D24A64}"/>
              </a:ext>
            </a:extLst>
          </p:cNvPr>
          <p:cNvSpPr>
            <a:spLocks noGrp="1"/>
          </p:cNvSpPr>
          <p:nvPr>
            <p:ph type="title"/>
          </p:nvPr>
        </p:nvSpPr>
        <p:spPr>
          <a:xfrm>
            <a:off x="1047280" y="1162521"/>
            <a:ext cx="10306520" cy="1138594"/>
          </a:xfrm>
        </p:spPr>
        <p:txBody>
          <a:bodyPr vert="horz" lIns="91440" tIns="45720" rIns="91440" bIns="45720" rtlCol="0" anchor="ctr">
            <a:normAutofit fontScale="90000"/>
          </a:bodyPr>
          <a:lstStyle/>
          <a:p>
            <a:pPr algn="ctr"/>
            <a:r>
              <a:rPr kumimoji="0" lang="pl-PL"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Między wolnością a koniecznością wyboru postawy interpretacyjnej</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1C8BF39E-19B3-CF01-B776-26EDA5471F41}"/>
              </a:ext>
            </a:extLst>
          </p:cNvPr>
          <p:cNvSpPr/>
          <p:nvPr/>
        </p:nvSpPr>
        <p:spPr>
          <a:xfrm>
            <a:off x="1047280" y="2678545"/>
            <a:ext cx="10306521" cy="3948498"/>
          </a:xfrm>
          <a:prstGeom prst="rect">
            <a:avLst/>
          </a:prstGeom>
        </p:spPr>
        <p:txBody>
          <a:bodyPr vert="horz" lIns="91440" tIns="45720" rIns="91440" bIns="45720" rtlCol="0">
            <a:normAutofit fontScale="85000" lnSpcReduction="20000"/>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DLACZEGO DERYWACYJNA KONCEPCJA WYKŁADNI PRAWA?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jest możliwie kompletna i uniwersalna</a:t>
            </a:r>
            <a:endParaRPr kumimoji="0" lang="pl-PL"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jest wysoce pragmatyczna</a:t>
            </a:r>
            <a:endParaRPr kumimoji="0" lang="pl-PL"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pl-PL"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zapewnia intersubiektywność rezultatów wykładni</a:t>
            </a:r>
            <a:endParaRPr kumimoji="0" lang="pl-PL"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opiera się na rozpoznaniu rzeczywistych cech przedmiotu poznania – czyli cech tekstu prawnego, a</a:t>
            </a:r>
            <a:r>
              <a:rPr kumimoji="0" lang="pl-PL" sz="2800" b="0" i="0" u="none" strike="noStrike" kern="100" cap="none" spc="0" normalizeH="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także praktyki postępowania interpretacyjnego</a:t>
            </a:r>
            <a:endParaRPr kumimoji="0" lang="pl-PL"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jest integrująca i nowoczesna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jest stosowana w szczegółowych naukach prawnych i orzecznictwie sądowym</a:t>
            </a:r>
            <a:endParaRPr kumimoji="0" lang="pl-P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0" algn="ctr" defTabSz="914400" rtl="0" eaLnBrk="1" fontAlgn="auto" latinLnBrk="0" hangingPunct="1">
              <a:lnSpc>
                <a:spcPct val="90000"/>
              </a:lnSpc>
              <a:spcBef>
                <a:spcPts val="0"/>
              </a:spcBef>
              <a:spcAft>
                <a:spcPts val="60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0" algn="ctr" defTabSz="914400" rtl="0" eaLnBrk="1" fontAlgn="auto" latinLnBrk="0" hangingPunct="1">
              <a:lnSpc>
                <a:spcPct val="90000"/>
              </a:lnSpc>
              <a:spcBef>
                <a:spcPts val="0"/>
              </a:spcBef>
              <a:spcAft>
                <a:spcPts val="600"/>
              </a:spcAft>
              <a:buClrTx/>
              <a:buSzTx/>
              <a:buFontTx/>
              <a:buNone/>
              <a:tabLst/>
              <a:defRPr/>
            </a:pPr>
            <a:endPar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trzałka: w prawo 4">
            <a:extLst>
              <a:ext uri="{FF2B5EF4-FFF2-40B4-BE49-F238E27FC236}">
                <a16:creationId xmlns:a16="http://schemas.microsoft.com/office/drawing/2014/main" id="{0471A8B0-3FF8-5756-0863-4FB328A55C1C}"/>
              </a:ext>
            </a:extLst>
          </p:cNvPr>
          <p:cNvSpPr/>
          <p:nvPr/>
        </p:nvSpPr>
        <p:spPr>
          <a:xfrm>
            <a:off x="4535055" y="3241964"/>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trzałka: w prawo 5">
            <a:extLst>
              <a:ext uri="{FF2B5EF4-FFF2-40B4-BE49-F238E27FC236}">
                <a16:creationId xmlns:a16="http://schemas.microsoft.com/office/drawing/2014/main" id="{5124A5DD-4388-52AD-C38A-D78238EC01BC}"/>
              </a:ext>
            </a:extLst>
          </p:cNvPr>
          <p:cNvSpPr/>
          <p:nvPr/>
        </p:nvSpPr>
        <p:spPr>
          <a:xfrm>
            <a:off x="2507673" y="4105564"/>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trzałka: w prawo 6">
            <a:extLst>
              <a:ext uri="{FF2B5EF4-FFF2-40B4-BE49-F238E27FC236}">
                <a16:creationId xmlns:a16="http://schemas.microsoft.com/office/drawing/2014/main" id="{DE533FCD-2025-C053-9282-5AAA14D1284B}"/>
              </a:ext>
            </a:extLst>
          </p:cNvPr>
          <p:cNvSpPr/>
          <p:nvPr/>
        </p:nvSpPr>
        <p:spPr>
          <a:xfrm>
            <a:off x="1331758" y="4572000"/>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trzałka: w prawo 7">
            <a:extLst>
              <a:ext uri="{FF2B5EF4-FFF2-40B4-BE49-F238E27FC236}">
                <a16:creationId xmlns:a16="http://schemas.microsoft.com/office/drawing/2014/main" id="{13712756-40C9-6DDA-9C0A-4A87B82A3D29}"/>
              </a:ext>
            </a:extLst>
          </p:cNvPr>
          <p:cNvSpPr/>
          <p:nvPr/>
        </p:nvSpPr>
        <p:spPr>
          <a:xfrm>
            <a:off x="4899891" y="5555673"/>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trzałka: w prawo 8">
            <a:extLst>
              <a:ext uri="{FF2B5EF4-FFF2-40B4-BE49-F238E27FC236}">
                <a16:creationId xmlns:a16="http://schemas.microsoft.com/office/drawing/2014/main" id="{CF51103D-ABF5-0DD2-04F8-07E266613D40}"/>
              </a:ext>
            </a:extLst>
          </p:cNvPr>
          <p:cNvSpPr/>
          <p:nvPr/>
        </p:nvSpPr>
        <p:spPr>
          <a:xfrm>
            <a:off x="1119322" y="6034110"/>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rzałka: w prawo 9">
            <a:extLst>
              <a:ext uri="{FF2B5EF4-FFF2-40B4-BE49-F238E27FC236}">
                <a16:creationId xmlns:a16="http://schemas.microsoft.com/office/drawing/2014/main" id="{D6A24A2E-587E-D2F2-C57B-7B6D57D68478}"/>
              </a:ext>
            </a:extLst>
          </p:cNvPr>
          <p:cNvSpPr/>
          <p:nvPr/>
        </p:nvSpPr>
        <p:spPr>
          <a:xfrm>
            <a:off x="3569855" y="3643746"/>
            <a:ext cx="424872" cy="3232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3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CA7EAD-6895-2F1C-345F-7C43B94E997B}"/>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CCA43BB4-9212-5447-3ED6-DA6F2720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BDD0E96B-49F1-80F3-BC07-1D883DEE5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A614C94A-807E-D3D1-BDCE-65ADBBCBA3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19EC5FC6-F40D-7A30-AC67-E9085D0153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C3924BCA-51B5-7156-9827-CBA0BFE61A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CD9A206E-F96E-A87C-1C5C-F567D9055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8B977694-78BC-B1CC-870C-CB1FEF04C7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2E02E100-EF6F-D382-C928-F5D8D20BE7E6}"/>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EDE564E3-0D59-E7D6-9065-B0AB406C07CA}"/>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4FEF07C2-C170-7B18-EA14-E6636F1F0B18}"/>
              </a:ext>
            </a:extLst>
          </p:cNvPr>
          <p:cNvSpPr txBox="1"/>
          <p:nvPr/>
        </p:nvSpPr>
        <p:spPr>
          <a:xfrm>
            <a:off x="1119322" y="2287396"/>
            <a:ext cx="10343673" cy="417037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WARIANT 2: (szersze znaczenie określenia „sprawa”) </a:t>
            </a:r>
            <a:endPar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„Sędziemu nakazuje się wyłączenie od orzekania w głównym przedmiocie procesu oraz w postępowaniach incydentalnych [„sprawa” w szerokim znaczeniu], jeżeli orzekanie w głównym przedmiocie procesu oraz postepowaniach incydentalnych [„sprawa” w szerokim znaczeniu] dotyczy tego sędziego bezpośrednio (…)”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735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421072-1BF6-442F-EE6B-E37461E9C641}"/>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9EAF958E-74BE-2F2D-5BA9-D980EACB3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BD3984EE-A068-C04C-6F38-46B8CE2631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8587D5F3-BBFA-3181-95E1-AFF4B5F36F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C871A382-33A3-ED2D-D933-E99136CBD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65E4E7C-3B5D-C4AD-2C63-5549CCE445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59CA3F14-F965-DA41-83F5-9D63DFE3F3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398F8632-9D48-41C7-10E1-2CF02C01F8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F507A4E0-B77B-DECB-D482-20FD4370CB00}"/>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B4E4B3C2-EB4B-5CA5-9B35-B68FB78DB09B}"/>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87938508-999B-6EBC-CB75-F190DFD18C80}"/>
              </a:ext>
            </a:extLst>
          </p:cNvPr>
          <p:cNvSpPr txBox="1"/>
          <p:nvPr/>
        </p:nvSpPr>
        <p:spPr>
          <a:xfrm>
            <a:off x="1119322" y="2287396"/>
            <a:ext cx="10343673" cy="343170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Do jakiego stanu(ów) rzeczy prowadzi realizacja normy przy określonym znaczeniu słowa „sprawa”?</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55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117648-3546-61D0-6D4D-5AB13C1266E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B5353E0C-18B7-4550-B32F-6F17AC6FA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BECE0E1D-A25C-9D89-6BDA-10AB0BEBD7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ED63AB5-95A4-0FA5-3F3F-0DF17E29D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69DED08-234E-F15E-551D-9667296C6B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24716DD-3BE3-0622-D1CA-7E2E0314F6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FE0BCC5E-F594-C04B-0CFA-23C5F2DBB2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7FC283B5-E0E2-741B-A0E8-275FC63F6B1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72A152A9-872B-50DE-0DDA-78224938400C}"/>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07B59E88-30A1-D3D2-5ACF-B8B6E81DDA8F}"/>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52044B50-F155-23A2-8953-2286C307CFA0}"/>
              </a:ext>
            </a:extLst>
          </p:cNvPr>
          <p:cNvSpPr txBox="1"/>
          <p:nvPr/>
        </p:nvSpPr>
        <p:spPr>
          <a:xfrm>
            <a:off x="1119322" y="2287396"/>
            <a:ext cx="10343673" cy="541686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pl-PL"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Wąskie ujęcie terminu „sprawa” prowadziłoby niejednokrotnie do trudnych do zaakceptowania sytuacji</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jak choćby w przypadku orzekania o przedłużeniu tymczasowego aresztowania przez sąd apelacyjny w oparciu o art. 263 § 4 k.p.k. Niemożliwe byłoby złożenie wniosku o wyłączenie sędziego sądu apelacyjnego rozpoznającego wniosek o przedłużenie tymczasowego aresztowania nawet wtedy, gdy zachodziłyby okoliczności kwestionujące jego bezstronność, albowiem został on wyznaczony do rozpoznania „jedynie” kwestii incydentalnej. (…)”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[Uchwała składu siedmiu sędziów Sądu Najwyższego z 13.06.2023 r., I KZP 22/22]</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234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A8D923-AF5F-509B-1357-86EF1134D076}"/>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2F480240-6747-54E7-0CE5-3EBCDFA82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DC74970-064F-5759-0B08-0778938A5C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918F0CB8-FDF5-A6AA-92F5-B57E6D219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632A1858-E5BF-5F5B-F56F-1A002D397B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8F713126-F37D-680E-07E9-B4B215562D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FC3D7810-5831-9B47-C679-448A3F05B1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EB4D2ED2-F261-D0DC-89A2-EBD9445B49A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30C18902-8888-8DA6-815D-3C30A820F048}"/>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A3C27EE9-AC7A-A430-76D7-4A50FE74E3E2}"/>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11AAD8DB-3780-D27B-E4D6-3A636DF3D636}"/>
              </a:ext>
            </a:extLst>
          </p:cNvPr>
          <p:cNvSpPr txBox="1"/>
          <p:nvPr/>
        </p:nvSpPr>
        <p:spPr>
          <a:xfrm>
            <a:off x="1119322" y="2287396"/>
            <a:ext cx="10343673" cy="426270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Przy którym rozumieniu określenia „sprawa” norma w wyższym stopniu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realizuje cel</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instytucji wyłączenia sędziego? </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8226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0D34A5-F7B9-1979-DB2A-69BE9E26F6B7}"/>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EF2B3960-8829-406D-DFDB-B382312A6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ABF33E9A-25B7-6135-D8D8-281BBF6B8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32BF8ABD-0972-42B2-A222-77F49A63F2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08028BDD-9707-BD5C-2642-621F1CD2D3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7238D307-2093-1462-8F5C-D0533E8F53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D351AEB3-7DDE-EA0D-F4D7-5EB0A2C29A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8F236C26-45BA-4B11-FFC6-93676BF613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F92EFD43-3797-2F2C-0DE4-AD01715D48DF}"/>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65576EEA-8603-6826-2B90-74674ACF89BC}"/>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2B9032D6-9134-21EA-2F94-B9D7D8CB7829}"/>
              </a:ext>
            </a:extLst>
          </p:cNvPr>
          <p:cNvSpPr txBox="1"/>
          <p:nvPr/>
        </p:nvSpPr>
        <p:spPr>
          <a:xfrm>
            <a:off x="1119322" y="2287396"/>
            <a:ext cx="10343673" cy="406880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pl-PL"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celem instytucji wyłączenia sędziego </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jest </a:t>
            </a:r>
            <a:r>
              <a:rPr kumimoji="0" lang="pl-PL"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zapewnienie stronom </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zagwarantowanego w Konstytucji (art. 45 ust. 1), jak i przepisach prawa międzynarodowego (art. 6 ust. 1 </a:t>
            </a:r>
            <a:r>
              <a:rPr kumimoji="0" lang="pl-PL"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EKPCz</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jako komponentu prawa do rzetelnego procesu) </a:t>
            </a:r>
            <a:r>
              <a:rPr kumimoji="0" lang="pl-PL"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prawa do rozpoznania sprawy przez bezstronny, niezależny i niezawisły sąd</a:t>
            </a: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 orzecznictwie Trybunału Konstytucyjnego podkreśla się, że instytucja wyłączenia sędziego stanowi gwarancję bezstronności sądu, co służy budowaniu zaufania społecznego do wymiaru sprawiedliwości”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[Uchwała składu siedmiu sędziów Sądu Najwyższego z 13.06.2023 r., I KZP 22/22]</a:t>
            </a: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44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88FB29-D060-C4CB-6354-F912FC764D19}"/>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6AF0C19-3273-7C03-BBC9-5AEAA2FAD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219752E8-E931-C1D5-C453-2BEED6C77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4B9126DB-9A71-9B64-139F-41169171E7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04489475-BF26-7818-A899-53817A9600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6245CCB7-2F93-1946-03B1-ECF78620D0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A78F87A7-982C-F508-7CEE-2B95BC9BBD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56168AD1-A500-DA58-4C6B-37AF5DF7850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70E320BD-F770-07FC-8B0F-9B5B3428086C}"/>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94C9A2DF-19B5-56DF-0F01-AE60923C55A6}"/>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B0685225-9A11-350F-6D55-D83A85331498}"/>
              </a:ext>
            </a:extLst>
          </p:cNvPr>
          <p:cNvSpPr txBox="1"/>
          <p:nvPr/>
        </p:nvSpPr>
        <p:spPr>
          <a:xfrm>
            <a:off x="1119323" y="2287396"/>
            <a:ext cx="10662968" cy="440633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„Skoro tak, to brak jest podstaw do przyjęcia, że w postępowaniu incydentalnym, w którym zaistniały okoliczności kwestionujące bezstronność sądu, kwestia ta mogłaby zostać zignorowana.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Nie sposób zaakceptować stanowiska, że racjonalny ustawodawca celowo pozbawiłby obywatela w postępowaniu w kwestii incydentalnej ochrony bezstronności sądu jaka przysługiwałaby mu w ramach sprawy głównej i „wyłączył” gwarancje rozstrzygania w nim przez niezawisły, niezależny i bezstronny sąd</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 takiej sytuacji nie sposób byłoby uznać, że w tym postępowaniu zapewnione jest minimum sprawiedliwości procesowej (…). W zakresie prawa do bezstronnego sądu strona nie dysponuje innym skutecznym narzędziem jego dochodzenia niż wniosek o wyłączenie sędziego.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Brak zapewnienia stronie w toku takiego postępowania gwarancji bezstronności sądu czyniłoby instytucję wyłączenia sędziego </a:t>
            </a:r>
            <a:r>
              <a:rPr kumimoji="0" lang="pl-PL" sz="2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 facto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iluzoryczną</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prowadząc do sytuacji, w której bezstronność sądu miałaby być gwarantowana w procedurze, która sama bezstronności nie zapewnia”</a:t>
            </a:r>
            <a:b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[Uchwała składu siedmiu sędziów Sądu Najwyższego z 13.06.2023 r., I KZP 22/22]</a:t>
            </a: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942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C6E46F-804D-45A1-4DCD-B4AF779C3448}"/>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22FA78E4-5FC9-8C16-71BD-0717806F0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7E10650F-45AB-CF6E-B62C-48842FC37A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E0B73190-BFE1-2AFC-C89C-2E20997503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5034BAA9-5F13-E033-10C0-C1F6743A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22866DE1-D46E-2AC0-0064-E8432489E5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E235144E-B46A-6AE7-D3EB-706033FCE2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E9FE7BB4-7C71-7D54-A754-EE478B33DD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BDE1846D-F5DA-F222-D1C0-92C423CDB35D}"/>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B2F49CA2-AAAF-9F62-B6F0-2BCB8E4EF19B}"/>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3F480E33-C347-97DF-3F35-9127DEF4D31F}"/>
              </a:ext>
            </a:extLst>
          </p:cNvPr>
          <p:cNvSpPr txBox="1"/>
          <p:nvPr/>
        </p:nvSpPr>
        <p:spPr>
          <a:xfrm>
            <a:off x="1119323" y="2287396"/>
            <a:ext cx="10662968" cy="234968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Czy realizacja normy przy określonym znaczeniu słowa „sprawa” </a:t>
            </a:r>
            <a:r>
              <a:rPr kumimoji="0" lang="pl-P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nie narusza innych wartości?</a:t>
            </a:r>
          </a:p>
        </p:txBody>
      </p:sp>
    </p:spTree>
    <p:extLst>
      <p:ext uri="{BB962C8B-B14F-4D97-AF65-F5344CB8AC3E}">
        <p14:creationId xmlns:p14="http://schemas.microsoft.com/office/powerpoint/2010/main" val="26012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CE9E83-267F-5AA3-DFAD-FD24D12BEEF9}"/>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9E8A21A9-FAEF-3D9B-0DF2-DB9FA3F56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2B052C3D-B4A8-A910-D6B9-D9358D07BF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E3F02868-D889-A0B2-C6E5-0D2040AC47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BEBD6E85-9179-80CF-13B8-EB8626689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9C54D6CD-E67C-57E8-E917-8EBE5523D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B416AD08-4591-9E0D-55B7-FC205623C6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97F7A4C8-EFBB-EA38-851D-4952079754A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6660CBC1-E3CF-2982-0458-80D4AC62BC50}"/>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11E993DE-A74D-5F41-968A-0BD2883517F8}"/>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0AE00B8C-F884-21F0-C27E-F21AF52C5176}"/>
              </a:ext>
            </a:extLst>
          </p:cNvPr>
          <p:cNvSpPr txBox="1"/>
          <p:nvPr/>
        </p:nvSpPr>
        <p:spPr>
          <a:xfrm>
            <a:off x="1119323" y="2287396"/>
            <a:ext cx="10662968" cy="363689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„Granice swobody kształtowania przez ustawodawcę mechanizmów wyłączenia sędziego wyznaczają zasady i wartości konstytucyjne, w tym te, które stanowią poszczególne elementy prawa do sądu (art. 45 ust. 1 Konstytucji RP), a wśród nich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prawo do rozpatrzenia sprawy bez nieuzasadnionej zwłoki</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Wydaje się jednak, że prawo strony do rozstrzygnięcia sprawy w rozsądnym terminie nie jest niweczone przez uprawnienie wynikające z prawa do bezstronnego sądu.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[Uchwała składu siedmiu sędziów Sądu Najwyższego z 13.06.2023 r., I KZP 22/22]</a:t>
            </a: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727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E9085F-D672-EE74-4B72-B57644F9B690}"/>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CA628FDE-E1C2-5475-1435-0428CBDC8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6CC60FB-81F4-0274-2E72-15B79C2556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D69A0AB-28CF-B572-185B-C1E2C3884A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E95312DA-1A43-6228-595E-F6EED39DB1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A1E5B89B-0B5A-6627-FF6A-2765DBF35F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B22CEA59-8364-78A2-0051-2A82100AA3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81B51214-13A2-583B-EE71-C70F473E4F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932EEC09-B821-2743-53EA-8D050EE7BC5F}"/>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6481BF7B-E5E3-D282-BCC4-7444A314F1A5}"/>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B4AF600D-1D85-5008-8460-E2407AD443B2}"/>
              </a:ext>
            </a:extLst>
          </p:cNvPr>
          <p:cNvSpPr txBox="1"/>
          <p:nvPr/>
        </p:nvSpPr>
        <p:spPr>
          <a:xfrm>
            <a:off x="1119323" y="2287396"/>
            <a:ext cx="10662968" cy="358046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Zapobieżeniu możliwości nadużywania instytucji wyłączenia sędziego, co mogłoby prowadzić do zaprzeczenia prawa do sądu mającego swoje konstytucyjne podstawy w art. 45 ust. 1 Konstytucji RP, służyć powinno niezwłoczne rozpoznanie wniosku o wyłączenie sędziego. </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[Uchwała składu siedmiu sędziów Sądu Najwyższego z 13.06.2023 r., I KZP 22/22]</a:t>
            </a: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3691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C85C88-6E00-F349-84C2-727DABA19005}"/>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C2F2E04D-B41E-BFD5-9252-BD367CB79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C9D09D47-8E28-A45A-BA9F-A4C0DE8259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8A0D5A30-4486-3D83-3896-BFF2A92B2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7699438A-70B5-2B75-65F6-52B1774EC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F2F23B40-34E7-6886-B536-8585CCAD22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07943F3F-48F9-AC53-5E41-21601F786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5940826D-047A-AE38-EACD-5CD54E14A2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BDC0B482-2FD1-8D71-AC1E-9AE3D643536E}"/>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292D7836-01F6-A24E-CF8D-6E30219D5292}"/>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516DA28F-A796-2380-8A0A-A043CBAB3842}"/>
              </a:ext>
            </a:extLst>
          </p:cNvPr>
          <p:cNvSpPr txBox="1"/>
          <p:nvPr/>
        </p:nvSpPr>
        <p:spPr>
          <a:xfrm>
            <a:off x="1119323" y="2287396"/>
            <a:ext cx="10662968" cy="450379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Argument, że dochodzić może do sytuacji „multiplikowania postępowań incydentalnych, mogących naruszać standardy rzetelnego procesu – przede wszystkim szybkości i sprawności postępowania”, nie jest wprawdzie nieuzasadniony, niemniej jednak to także rozpoznawanie kwestii incydentalnych w warunkach braku bezstronności godzi w autorytet wymiaru sprawiedliwości i nie służy budowie społecznego zaufania do wymiaru sprawiedliwości (…)”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[Uchwała składu siedmiu sędziów Sądu Najwyższego z 13.06.2023 r., I KZP 22/22]</a:t>
            </a: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191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E67244-B436-B9BB-124E-66031866A6D3}"/>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7C48F63A-E428-73C2-8CC7-7504F434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B9A6C192-8F6A-C88E-7D43-1B06D18319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686F5CC3-AB13-06F6-0743-5A72EFEE2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EEA8CB5B-9B54-A38D-D86B-B37308E3E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11E2469E-EB2A-F0FD-12D7-77D550F53D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CF5E5ACD-1120-9868-407E-C500226CA1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47836D2C-A0A7-C963-595B-C267A863506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9FEEE4ED-7F62-7963-7D87-1B934D782A01}"/>
              </a:ext>
            </a:extLst>
          </p:cNvPr>
          <p:cNvSpPr>
            <a:spLocks noGrp="1"/>
          </p:cNvSpPr>
          <p:nvPr>
            <p:ph type="title"/>
          </p:nvPr>
        </p:nvSpPr>
        <p:spPr>
          <a:xfrm>
            <a:off x="1047280" y="759805"/>
            <a:ext cx="10306520" cy="1325563"/>
          </a:xfrm>
        </p:spPr>
        <p:txBody>
          <a:bodyPr>
            <a:normAutofit/>
          </a:bodyPr>
          <a:lstStyle/>
          <a:p>
            <a:pPr algn="ctr"/>
            <a:r>
              <a:rPr lang="en-US" sz="4000" b="1" dirty="0" err="1">
                <a:solidFill>
                  <a:srgbClr val="FFFFFF"/>
                </a:solidFill>
                <a:latin typeface="Times New Roman" panose="02020603050405020304" pitchFamily="18" charset="0"/>
                <a:cs typeface="Times New Roman" panose="02020603050405020304" pitchFamily="18" charset="0"/>
              </a:rPr>
              <a:t>Derywacyjna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koncepcja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wykładni</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prawa</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CDFB716-6E0E-5030-37C0-C2B2FC951973}"/>
              </a:ext>
            </a:extLst>
          </p:cNvPr>
          <p:cNvSpPr>
            <a:spLocks noGrp="1"/>
          </p:cNvSpPr>
          <p:nvPr>
            <p:ph idx="1"/>
          </p:nvPr>
        </p:nvSpPr>
        <p:spPr>
          <a:xfrm>
            <a:off x="1119322" y="2558628"/>
            <a:ext cx="10103778" cy="4021282"/>
          </a:xfrm>
        </p:spPr>
        <p:txBody>
          <a:bodyPr>
            <a:noAutofit/>
          </a:bodyPr>
          <a:lstStyle/>
          <a:p>
            <a:pPr marL="0" indent="0" algn="ctr">
              <a:lnSpc>
                <a:spcPct val="160000"/>
              </a:lnSpc>
              <a:buNone/>
            </a:pPr>
            <a:endParaRPr lang="pl-PL" sz="2400" b="1" dirty="0">
              <a:latin typeface="Times New Roman" panose="02020603050405020304" pitchFamily="18" charset="0"/>
              <a:cs typeface="Times New Roman" panose="02020603050405020304" pitchFamily="18" charset="0"/>
            </a:endParaRPr>
          </a:p>
          <a:p>
            <a:pPr marL="0" indent="0" algn="just">
              <a:lnSpc>
                <a:spcPct val="160000"/>
              </a:lnSpc>
              <a:buNone/>
            </a:pPr>
            <a:r>
              <a:rPr lang="pl-PL" sz="2400" dirty="0">
                <a:latin typeface="Times New Roman" panose="02020603050405020304" pitchFamily="18" charset="0"/>
                <a:cs typeface="Times New Roman" panose="02020603050405020304" pitchFamily="18" charset="0"/>
              </a:rPr>
              <a:t> Wykładnia prawa to </a:t>
            </a:r>
            <a:r>
              <a:rPr lang="pl-PL" sz="2400" b="1" dirty="0">
                <a:latin typeface="Times New Roman" panose="02020603050405020304" pitchFamily="18" charset="0"/>
                <a:cs typeface="Times New Roman" panose="02020603050405020304" pitchFamily="18" charset="0"/>
              </a:rPr>
              <a:t>złożony proces</a:t>
            </a:r>
            <a:r>
              <a:rPr lang="pl-PL" sz="2400" dirty="0">
                <a:latin typeface="Times New Roman" panose="02020603050405020304" pitchFamily="18" charset="0"/>
                <a:cs typeface="Times New Roman" panose="02020603050405020304" pitchFamily="18" charset="0"/>
              </a:rPr>
              <a:t>, którego celem jest </a:t>
            </a:r>
            <a:r>
              <a:rPr lang="pl-PL" sz="2400" b="1" dirty="0">
                <a:latin typeface="Times New Roman" panose="02020603050405020304" pitchFamily="18" charset="0"/>
                <a:cs typeface="Times New Roman" panose="02020603050405020304" pitchFamily="18" charset="0"/>
              </a:rPr>
              <a:t>ustalenie (odkodowanie) </a:t>
            </a:r>
            <a:r>
              <a:rPr lang="pl-PL" sz="2400" dirty="0">
                <a:latin typeface="Times New Roman" panose="02020603050405020304" pitchFamily="18" charset="0"/>
                <a:cs typeface="Times New Roman" panose="02020603050405020304" pitchFamily="18" charset="0"/>
              </a:rPr>
              <a:t>na podstawie przepisów prawnych </a:t>
            </a:r>
            <a:r>
              <a:rPr lang="pl-PL" sz="2400" b="1" dirty="0">
                <a:latin typeface="Times New Roman" panose="02020603050405020304" pitchFamily="18" charset="0"/>
                <a:cs typeface="Times New Roman" panose="02020603050405020304" pitchFamily="18" charset="0"/>
              </a:rPr>
              <a:t>normy prawnej</a:t>
            </a:r>
            <a:r>
              <a:rPr lang="pl-PL" sz="2400" dirty="0">
                <a:latin typeface="Times New Roman" panose="02020603050405020304" pitchFamily="18" charset="0"/>
                <a:cs typeface="Times New Roman" panose="02020603050405020304" pitchFamily="18" charset="0"/>
              </a:rPr>
              <a:t>. Rezultatem wykładni jest więc </a:t>
            </a:r>
            <a:r>
              <a:rPr lang="pl-PL" sz="2400" b="1" dirty="0">
                <a:latin typeface="Times New Roman" panose="02020603050405020304" pitchFamily="18" charset="0"/>
                <a:cs typeface="Times New Roman" panose="02020603050405020304" pitchFamily="18" charset="0"/>
              </a:rPr>
              <a:t>norma prawna </a:t>
            </a:r>
            <a:r>
              <a:rPr lang="pl-PL" sz="2400" dirty="0">
                <a:latin typeface="Times New Roman" panose="02020603050405020304" pitchFamily="18" charset="0"/>
                <a:cs typeface="Times New Roman" panose="02020603050405020304" pitchFamily="18" charset="0"/>
              </a:rPr>
              <a:t>jako wyrażenie </a:t>
            </a:r>
            <a:r>
              <a:rPr lang="pl-PL" sz="2400" dirty="0" err="1">
                <a:latin typeface="Times New Roman" panose="02020603050405020304" pitchFamily="18" charset="0"/>
                <a:cs typeface="Times New Roman" panose="02020603050405020304" pitchFamily="18" charset="0"/>
              </a:rPr>
              <a:t>dyrektywalne</a:t>
            </a:r>
            <a:r>
              <a:rPr lang="pl-PL" sz="2400" dirty="0">
                <a:latin typeface="Times New Roman" panose="02020603050405020304" pitchFamily="18" charset="0"/>
                <a:cs typeface="Times New Roman" panose="02020603050405020304" pitchFamily="18" charset="0"/>
              </a:rPr>
              <a:t> </a:t>
            </a:r>
            <a:r>
              <a:rPr lang="pl-PL" sz="2400" b="1" dirty="0">
                <a:latin typeface="Times New Roman" panose="02020603050405020304" pitchFamily="18" charset="0"/>
                <a:cs typeface="Times New Roman" panose="02020603050405020304" pitchFamily="18" charset="0"/>
              </a:rPr>
              <a:t>kompletne syntaktycznie, logicznie </a:t>
            </a:r>
            <a:r>
              <a:rPr lang="pl-PL" sz="2400" dirty="0">
                <a:latin typeface="Times New Roman" panose="02020603050405020304" pitchFamily="18" charset="0"/>
                <a:cs typeface="Times New Roman" panose="02020603050405020304" pitchFamily="18" charset="0"/>
              </a:rPr>
              <a:t>oraz </a:t>
            </a:r>
            <a:r>
              <a:rPr lang="pl-PL" sz="2400" b="1" dirty="0">
                <a:latin typeface="Times New Roman" panose="02020603050405020304" pitchFamily="18" charset="0"/>
                <a:cs typeface="Times New Roman" panose="02020603050405020304" pitchFamily="18" charset="0"/>
              </a:rPr>
              <a:t>dostatecznie</a:t>
            </a:r>
            <a:r>
              <a:rPr lang="pl-PL" sz="2400" dirty="0">
                <a:latin typeface="Times New Roman" panose="02020603050405020304" pitchFamily="18" charset="0"/>
                <a:cs typeface="Times New Roman" panose="02020603050405020304" pitchFamily="18" charset="0"/>
              </a:rPr>
              <a:t> </a:t>
            </a:r>
            <a:r>
              <a:rPr lang="pl-PL" sz="2400" b="1" dirty="0">
                <a:latin typeface="Times New Roman" panose="02020603050405020304" pitchFamily="18" charset="0"/>
                <a:cs typeface="Times New Roman" panose="02020603050405020304" pitchFamily="18" charset="0"/>
              </a:rPr>
              <a:t>jednoznaczne</a:t>
            </a:r>
            <a:r>
              <a:rPr lang="pl-PL" sz="2400" dirty="0">
                <a:latin typeface="Times New Roman" panose="02020603050405020304" pitchFamily="18" charset="0"/>
                <a:cs typeface="Times New Roman" panose="02020603050405020304" pitchFamily="18" charset="0"/>
              </a:rPr>
              <a:t>.</a:t>
            </a:r>
            <a:endParaRPr lang="pl-P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902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B7BEE1-FB41-9222-F8CA-E95E8431F7AC}"/>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7F00D54-8635-CA3A-AF25-34F3B9CB8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F9CB232C-2E35-C321-9B15-1EA0BA62DC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A63A01B3-7369-7965-EDD9-678F4C813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45">
              <a:extLst>
                <a:ext uri="{FF2B5EF4-FFF2-40B4-BE49-F238E27FC236}">
                  <a16:creationId xmlns:a16="http://schemas.microsoft.com/office/drawing/2014/main" id="{F70600BA-572B-F5D4-1064-3248DC2E7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46">
              <a:extLst>
                <a:ext uri="{FF2B5EF4-FFF2-40B4-BE49-F238E27FC236}">
                  <a16:creationId xmlns:a16="http://schemas.microsoft.com/office/drawing/2014/main" id="{4FF1C575-2B6E-A00F-1C66-515683A469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47">
              <a:extLst>
                <a:ext uri="{FF2B5EF4-FFF2-40B4-BE49-F238E27FC236}">
                  <a16:creationId xmlns:a16="http://schemas.microsoft.com/office/drawing/2014/main" id="{E38C7F44-8FBA-2AE4-33B5-7501896C8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4D2E23BA-FEBA-1E48-FE74-1855F8E41F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ytuł 1">
            <a:extLst>
              <a:ext uri="{FF2B5EF4-FFF2-40B4-BE49-F238E27FC236}">
                <a16:creationId xmlns:a16="http://schemas.microsoft.com/office/drawing/2014/main" id="{3226E912-4714-0DF0-9999-C1B1B17368CA}"/>
              </a:ext>
            </a:extLst>
          </p:cNvPr>
          <p:cNvSpPr>
            <a:spLocks noGrp="1"/>
          </p:cNvSpPr>
          <p:nvPr>
            <p:ph type="title"/>
          </p:nvPr>
        </p:nvSpPr>
        <p:spPr>
          <a:xfrm>
            <a:off x="1047280" y="837744"/>
            <a:ext cx="10306520" cy="1247624"/>
          </a:xfrm>
        </p:spPr>
        <p:txBody>
          <a:bodyPr vert="horz" lIns="91440" tIns="45720" rIns="91440" bIns="45720" rtlCol="0" anchor="ctr">
            <a:normAutofit fontScale="90000"/>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b="1" kern="1200" dirty="0">
              <a:solidFill>
                <a:srgbClr val="FFFFFF"/>
              </a:solidFill>
              <a:latin typeface="+mj-lt"/>
              <a:ea typeface="+mj-ea"/>
              <a:cs typeface="+mj-cs"/>
            </a:endParaRPr>
          </a:p>
        </p:txBody>
      </p:sp>
      <p:sp>
        <p:nvSpPr>
          <p:cNvPr id="3" name="Prostokąt 2">
            <a:extLst>
              <a:ext uri="{FF2B5EF4-FFF2-40B4-BE49-F238E27FC236}">
                <a16:creationId xmlns:a16="http://schemas.microsoft.com/office/drawing/2014/main" id="{FCA949D2-80FD-C805-1BAC-E497DE7E647D}"/>
              </a:ext>
            </a:extLst>
          </p:cNvPr>
          <p:cNvSpPr/>
          <p:nvPr/>
        </p:nvSpPr>
        <p:spPr>
          <a:xfrm>
            <a:off x="643952" y="2383255"/>
            <a:ext cx="10907863" cy="4281496"/>
          </a:xfrm>
          <a:prstGeom prst="rect">
            <a:avLst/>
          </a:prstGeom>
        </p:spPr>
        <p:txBody>
          <a:bodyPr vert="horz" lIns="91440" tIns="45720" rIns="91440" bIns="45720" rtlCol="0">
            <a:normAutofit/>
          </a:bodyPr>
          <a:lstStyle/>
          <a:p>
            <a:pPr marL="342900" marR="0" lvl="0" indent="0" algn="ctr" defTabSz="914400" rtl="0" eaLnBrk="1" fontAlgn="auto" latinLnBrk="0" hangingPunct="1">
              <a:lnSpc>
                <a:spcPct val="90000"/>
              </a:lnSpc>
              <a:spcBef>
                <a:spcPts val="0"/>
              </a:spcBef>
              <a:spcAft>
                <a:spcPts val="600"/>
              </a:spcAft>
              <a:buClrTx/>
              <a:buSzTx/>
              <a:buFontTx/>
              <a:buNone/>
              <a:tabLst/>
              <a:defRPr/>
            </a:pPr>
            <a:r>
              <a:rPr kumimoji="0" lang="pl-PL"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pole tekstowe 11">
            <a:extLst>
              <a:ext uri="{FF2B5EF4-FFF2-40B4-BE49-F238E27FC236}">
                <a16:creationId xmlns:a16="http://schemas.microsoft.com/office/drawing/2014/main" id="{52B3CEC7-C392-8CB0-D58A-4CC466F53F48}"/>
              </a:ext>
            </a:extLst>
          </p:cNvPr>
          <p:cNvSpPr txBox="1"/>
          <p:nvPr/>
        </p:nvSpPr>
        <p:spPr>
          <a:xfrm>
            <a:off x="1119323" y="2287396"/>
            <a:ext cx="10662968" cy="450379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Faza percepcyjna – dyrektywy funkcjonalne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Sąd Najwyższy odnosząc się do: (1)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skutków </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realizacji normy przy określonym znaczeniu słowa „sprawa” (wiedza merytoryczna); (2)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celu </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instytucji wyłączenia sędziego oraz (3) </a:t>
            </a:r>
            <a:r>
              <a:rPr kumimoji="0" lang="pl-PL"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innych niż cel wartości </a:t>
            </a: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przyjmuje ostateczne rozstrzygnięcie interpretacyjne. Uznaje, że szersze rozumienie określenia „sprawa” znajduje silniejsze uzasadnienie w zastosowanych dyrektywach funkcjonalnych wykładni.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[dot. u</a:t>
            </a:r>
            <a:r>
              <a:rPr kumimoji="0" lang="pl-PL"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chwały </a:t>
            </a:r>
            <a:r>
              <a:rPr kumimoji="0" lang="pl-PL"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składu siedmiu sędziów Sądu Najwyższego z 13.06.2023 r., I KZP 22/22]</a:t>
            </a:r>
            <a:endPar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722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958506" y="800392"/>
            <a:ext cx="10571084" cy="1212102"/>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4000" b="1" dirty="0">
              <a:solidFill>
                <a:srgbClr val="FFFFFF"/>
              </a:solidFill>
            </a:endParaRPr>
          </a:p>
        </p:txBody>
      </p:sp>
      <p:sp>
        <p:nvSpPr>
          <p:cNvPr id="3" name="Prostokąt 2">
            <a:extLst>
              <a:ext uri="{FF2B5EF4-FFF2-40B4-BE49-F238E27FC236}">
                <a16:creationId xmlns:a16="http://schemas.microsoft.com/office/drawing/2014/main" id="{DBB32C31-A298-493C-9638-87548A591008}"/>
              </a:ext>
            </a:extLst>
          </p:cNvPr>
          <p:cNvSpPr/>
          <p:nvPr/>
        </p:nvSpPr>
        <p:spPr>
          <a:xfrm>
            <a:off x="1119322" y="2760275"/>
            <a:ext cx="10103881" cy="5277535"/>
          </a:xfrm>
          <a:prstGeom prst="rect">
            <a:avLst/>
          </a:prstGeom>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Możliwe sytuacje (przy dostatecznej jednoznaczności na gruncie dyrektyw językowych):</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zastosowanie dyrektyw funkcjonalnych da </a:t>
            </a:r>
            <a:r>
              <a:rPr kumimoji="0" lang="pl-PL"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ten sam rezultat </a:t>
            </a: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 zastosowanie dyrektyw językowych (</a:t>
            </a:r>
            <a:r>
              <a:rPr kumimoji="0" lang="pl-PL"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potwierdzi</a:t>
            </a: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rezultat zastosowania dyrektyw językowych),</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zastosowanie dyrektyw funkcjonalnych da </a:t>
            </a:r>
            <a:r>
              <a:rPr kumimoji="0" lang="pl-PL"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odmienny rezultat </a:t>
            </a: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niż zastosowanie dyrektyw językowych.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Times New Roman"/>
                <a:ea typeface="+mn-ea"/>
                <a:cs typeface="Times New Roman"/>
              </a:rPr>
              <a:t>               </a:t>
            </a: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3915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958506" y="800392"/>
            <a:ext cx="10571084" cy="1212102"/>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4000" b="1" dirty="0">
              <a:solidFill>
                <a:srgbClr val="FFFFFF"/>
              </a:solidFill>
            </a:endParaRPr>
          </a:p>
        </p:txBody>
      </p:sp>
      <p:sp>
        <p:nvSpPr>
          <p:cNvPr id="3" name="Prostokąt 2">
            <a:extLst>
              <a:ext uri="{FF2B5EF4-FFF2-40B4-BE49-F238E27FC236}">
                <a16:creationId xmlns:a16="http://schemas.microsoft.com/office/drawing/2014/main" id="{DBB32C31-A298-493C-9638-87548A591008}"/>
              </a:ext>
            </a:extLst>
          </p:cNvPr>
          <p:cNvSpPr/>
          <p:nvPr/>
        </p:nvSpPr>
        <p:spPr>
          <a:xfrm>
            <a:off x="1119322" y="2760275"/>
            <a:ext cx="10103881" cy="4872296"/>
          </a:xfrm>
          <a:prstGeom prst="rect">
            <a:avLst/>
          </a:prstGeom>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Jeśli w przypadku </a:t>
            </a:r>
            <a:r>
              <a:rPr kumimoji="0" lang="pl-PL"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konfliktu rezultatów </a:t>
            </a: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zastosowania dyrektyw funkcjonalnych oraz językowych okaże się, że rezultat uzyskany na podstawie dyrektyw językowych burzy </a:t>
            </a:r>
            <a:r>
              <a:rPr kumimoji="0" lang="pl-PL"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podstawowe założenia aksjologiczne o prawodawcy</a:t>
            </a:r>
            <a:r>
              <a:rPr kumimoji="0" lang="pl-P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(zwłaszcza o jego systemie wartości), to należy dać pierwszeństwo rezultatowi uzyskanemu na gruncie zastosowania dyrektyw funkcjonalnych.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prstClr val="black"/>
                </a:solidFill>
                <a:effectLst/>
                <a:uLnTx/>
                <a:uFillTx/>
                <a:latin typeface="Times New Roman"/>
                <a:ea typeface="+mn-ea"/>
                <a:cs typeface="Times New Roman"/>
              </a:rPr>
              <a:t>               </a:t>
            </a: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pl-PL"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38725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A0AE11F2-C64F-4FEA-968C-B655B5B73774}"/>
              </a:ext>
            </a:extLst>
          </p:cNvPr>
          <p:cNvSpPr>
            <a:spLocks noGrp="1"/>
          </p:cNvSpPr>
          <p:nvPr>
            <p:ph type="title"/>
          </p:nvPr>
        </p:nvSpPr>
        <p:spPr>
          <a:xfrm>
            <a:off x="958506" y="800392"/>
            <a:ext cx="10571084" cy="1212102"/>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Fazy wykładni – wykładnia jako złożony proces</a:t>
            </a:r>
            <a:endParaRPr lang="en-US" sz="4000" b="1" dirty="0">
              <a:solidFill>
                <a:srgbClr val="FFFFFF"/>
              </a:solidFill>
            </a:endParaRPr>
          </a:p>
        </p:txBody>
      </p:sp>
      <p:sp>
        <p:nvSpPr>
          <p:cNvPr id="11" name="pole tekstowe 10">
            <a:extLst>
              <a:ext uri="{FF2B5EF4-FFF2-40B4-BE49-F238E27FC236}">
                <a16:creationId xmlns:a16="http://schemas.microsoft.com/office/drawing/2014/main" id="{9D99AB3A-BEEA-4719-9A80-441261D1FB98}"/>
              </a:ext>
            </a:extLst>
          </p:cNvPr>
          <p:cNvSpPr txBox="1"/>
          <p:nvPr/>
        </p:nvSpPr>
        <p:spPr>
          <a:xfrm>
            <a:off x="1166386" y="2948104"/>
            <a:ext cx="10221123" cy="2795958"/>
          </a:xfrm>
          <a:prstGeom prst="rect">
            <a:avLst/>
          </a:prstGeom>
          <a:noFill/>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400" b="1" i="0" u="none" strike="noStrike" kern="1200" cap="none" spc="0" normalizeH="0" baseline="0" noProof="0" dirty="0">
                <a:ln>
                  <a:noFill/>
                </a:ln>
                <a:solidFill>
                  <a:prstClr val="black"/>
                </a:solidFill>
                <a:effectLst/>
                <a:uLnTx/>
                <a:uFillTx/>
                <a:latin typeface="Times New Roman" charset="0"/>
                <a:ea typeface="+mn-ea"/>
                <a:cs typeface="Times New Roman" charset="0"/>
              </a:rPr>
              <a:t>Proces interpretacji w fazie percepcyjnej należy uznać za zakończony, jeśli po przeprowadzeniu procedur w stosunku do wszystkich wyrazów (wyrażeń składowych) występujących w wyrażeniu </a:t>
            </a:r>
            <a:r>
              <a:rPr kumimoji="0" lang="pl-PL" sz="2400" b="1" i="0" u="none" strike="noStrike" kern="1200" cap="none" spc="0" normalizeH="0" baseline="0" noProof="0" dirty="0" err="1">
                <a:ln>
                  <a:noFill/>
                </a:ln>
                <a:solidFill>
                  <a:prstClr val="black"/>
                </a:solidFill>
                <a:effectLst/>
                <a:uLnTx/>
                <a:uFillTx/>
                <a:latin typeface="Times New Roman" charset="0"/>
                <a:ea typeface="+mn-ea"/>
                <a:cs typeface="Times New Roman" charset="0"/>
              </a:rPr>
              <a:t>normokształtnym</a:t>
            </a:r>
            <a:r>
              <a:rPr kumimoji="0" lang="pl-PL" sz="2400" b="1" i="0" u="none" strike="noStrike" kern="1200" cap="none" spc="0" normalizeH="0" baseline="0" noProof="0" dirty="0">
                <a:ln>
                  <a:noFill/>
                </a:ln>
                <a:solidFill>
                  <a:prstClr val="black"/>
                </a:solidFill>
                <a:effectLst/>
                <a:uLnTx/>
                <a:uFillTx/>
                <a:latin typeface="Times New Roman" charset="0"/>
                <a:ea typeface="+mn-ea"/>
                <a:cs typeface="Times New Roman" charset="0"/>
              </a:rPr>
              <a:t> uzyskano dostateczną jednoznaczność tego wyrażenia, a zatem odtworzono normę postępowania podlegającą już tylko percepcji.</a:t>
            </a:r>
            <a:endParaRPr kumimoji="0" lang="pl-PL"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30815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7D70B-4BE6-C201-164F-B67BC9075F53}"/>
            </a:ext>
          </a:extLst>
        </p:cNvPr>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727608E6-A335-4DFD-6028-77D9B7635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C19CBAEA-19DC-7252-177A-9861976D7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46">
            <a:extLst>
              <a:ext uri="{FF2B5EF4-FFF2-40B4-BE49-F238E27FC236}">
                <a16:creationId xmlns:a16="http://schemas.microsoft.com/office/drawing/2014/main" id="{6DD9481F-DD87-EF32-10BD-AA9F30C85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47">
            <a:extLst>
              <a:ext uri="{FF2B5EF4-FFF2-40B4-BE49-F238E27FC236}">
                <a16:creationId xmlns:a16="http://schemas.microsoft.com/office/drawing/2014/main" id="{F2F8802E-300A-D94F-E80C-6B5FE63D9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44">
            <a:extLst>
              <a:ext uri="{FF2B5EF4-FFF2-40B4-BE49-F238E27FC236}">
                <a16:creationId xmlns:a16="http://schemas.microsoft.com/office/drawing/2014/main" id="{76361206-05A1-7C9F-B9AD-5BF1775BF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61C10377-B037-C76F-3064-BA1D31693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5C3C7C4A-0BAC-1F82-ED2D-C22BD23C83AD}"/>
              </a:ext>
            </a:extLst>
          </p:cNvPr>
          <p:cNvSpPr>
            <a:spLocks noGrp="1"/>
          </p:cNvSpPr>
          <p:nvPr>
            <p:ph type="title"/>
          </p:nvPr>
        </p:nvSpPr>
        <p:spPr>
          <a:xfrm>
            <a:off x="958506" y="800392"/>
            <a:ext cx="10571084" cy="1212102"/>
          </a:xfrm>
        </p:spPr>
        <p:txBody>
          <a:bodyPr>
            <a:normAutofit/>
          </a:bodyPr>
          <a:lstStyle/>
          <a:p>
            <a:pPr algn="ctr"/>
            <a:r>
              <a:rPr lang="pl-PL" sz="4000" b="1" dirty="0">
                <a:solidFill>
                  <a:srgbClr val="FFFFFF"/>
                </a:solidFill>
                <a:latin typeface="Times New Roman" panose="02020603050405020304" pitchFamily="18" charset="0"/>
                <a:cs typeface="Times New Roman" panose="02020603050405020304" pitchFamily="18" charset="0"/>
              </a:rPr>
              <a:t>Wybrana literatura</a:t>
            </a:r>
            <a:endParaRPr lang="en-US" sz="4000" b="1" dirty="0">
              <a:solidFill>
                <a:srgbClr val="FFFFFF"/>
              </a:solidFill>
            </a:endParaRPr>
          </a:p>
        </p:txBody>
      </p:sp>
      <p:sp>
        <p:nvSpPr>
          <p:cNvPr id="11" name="pole tekstowe 10">
            <a:extLst>
              <a:ext uri="{FF2B5EF4-FFF2-40B4-BE49-F238E27FC236}">
                <a16:creationId xmlns:a16="http://schemas.microsoft.com/office/drawing/2014/main" id="{BF008FE3-E871-2856-4A19-83B3B99A5DA2}"/>
              </a:ext>
            </a:extLst>
          </p:cNvPr>
          <p:cNvSpPr txBox="1"/>
          <p:nvPr/>
        </p:nvSpPr>
        <p:spPr>
          <a:xfrm>
            <a:off x="1166386" y="2948104"/>
            <a:ext cx="10221123" cy="3795398"/>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lang="pl-PL" dirty="0">
                <a:solidFill>
                  <a:prstClr val="black"/>
                </a:solidFill>
                <a:latin typeface="Times New Roman" charset="0"/>
                <a:cs typeface="Times New Roman" charset="0"/>
              </a:rPr>
              <a:t>M. Zieliński, </a:t>
            </a:r>
            <a:r>
              <a:rPr lang="pl-PL" i="1" dirty="0">
                <a:solidFill>
                  <a:prstClr val="black"/>
                </a:solidFill>
                <a:latin typeface="Times New Roman" charset="0"/>
                <a:cs typeface="Times New Roman" charset="0"/>
              </a:rPr>
              <a:t>Wykładnia prawa. Zasady, reguły, wskazówki</a:t>
            </a:r>
            <a:r>
              <a:rPr lang="pl-PL" dirty="0">
                <a:solidFill>
                  <a:prstClr val="black"/>
                </a:solidFill>
                <a:latin typeface="Times New Roman" charset="0"/>
                <a:cs typeface="Times New Roman" charset="0"/>
              </a:rPr>
              <a:t>, wyd. 7, Warszawa 2017.</a:t>
            </a: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kumimoji="0" lang="pl-PL" i="0" u="none" strike="noStrike" kern="1200" cap="none" spc="0" normalizeH="0" baseline="0" noProof="0" dirty="0">
                <a:ln>
                  <a:noFill/>
                </a:ln>
                <a:solidFill>
                  <a:prstClr val="black"/>
                </a:solidFill>
                <a:effectLst/>
                <a:uLnTx/>
                <a:uFillTx/>
                <a:latin typeface="Times New Roman" charset="0"/>
                <a:ea typeface="+mn-ea"/>
                <a:cs typeface="Times New Roman" charset="0"/>
              </a:rPr>
              <a:t>O. Bogucki, </a:t>
            </a:r>
            <a:r>
              <a:rPr kumimoji="0" lang="pl-PL" i="1" u="none" strike="noStrike" kern="1200" cap="none" spc="0" normalizeH="0" baseline="0" noProof="0" dirty="0">
                <a:ln>
                  <a:noFill/>
                </a:ln>
                <a:solidFill>
                  <a:prstClr val="black"/>
                </a:solidFill>
                <a:effectLst/>
                <a:uLnTx/>
                <a:uFillTx/>
                <a:latin typeface="Times New Roman" charset="0"/>
                <a:ea typeface="+mn-ea"/>
                <a:cs typeface="Times New Roman" charset="0"/>
              </a:rPr>
              <a:t>Model wykładni funkcjonalnej w derywacyjnej koncepcji wykładni prawa</a:t>
            </a:r>
            <a:r>
              <a:rPr kumimoji="0" lang="pl-PL" u="none" strike="noStrike" kern="1200" cap="none" spc="0" normalizeH="0" baseline="0" noProof="0" dirty="0">
                <a:ln>
                  <a:noFill/>
                </a:ln>
                <a:solidFill>
                  <a:prstClr val="black"/>
                </a:solidFill>
                <a:effectLst/>
                <a:uLnTx/>
                <a:uFillTx/>
                <a:latin typeface="Times New Roman" charset="0"/>
                <a:ea typeface="+mn-ea"/>
                <a:cs typeface="Times New Roman" charset="0"/>
              </a:rPr>
              <a:t>, Szczecin 2016.</a:t>
            </a: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lang="pl-PL" i="0" dirty="0">
                <a:solidFill>
                  <a:prstClr val="black"/>
                </a:solidFill>
                <a:latin typeface="Times New Roman" charset="0"/>
                <a:cs typeface="Times New Roman" charset="0"/>
              </a:rPr>
              <a:t>A. </a:t>
            </a:r>
            <a:r>
              <a:rPr lang="pl-PL" i="0" dirty="0" err="1">
                <a:solidFill>
                  <a:prstClr val="black"/>
                </a:solidFill>
                <a:latin typeface="Times New Roman" charset="0"/>
                <a:cs typeface="Times New Roman" charset="0"/>
              </a:rPr>
              <a:t>Chod</a:t>
            </a:r>
            <a:r>
              <a:rPr lang="pl-PL" dirty="0" err="1">
                <a:solidFill>
                  <a:prstClr val="black"/>
                </a:solidFill>
                <a:latin typeface="Times New Roman" charset="0"/>
                <a:cs typeface="Times New Roman" charset="0"/>
              </a:rPr>
              <a:t>uń</a:t>
            </a:r>
            <a:r>
              <a:rPr lang="pl-PL" dirty="0">
                <a:solidFill>
                  <a:prstClr val="black"/>
                </a:solidFill>
                <a:latin typeface="Times New Roman" charset="0"/>
                <a:cs typeface="Times New Roman" charset="0"/>
              </a:rPr>
              <a:t>, </a:t>
            </a:r>
            <a:r>
              <a:rPr lang="pl-PL" i="1" dirty="0">
                <a:solidFill>
                  <a:prstClr val="black"/>
                </a:solidFill>
                <a:latin typeface="Times New Roman" charset="0"/>
                <a:cs typeface="Times New Roman" charset="0"/>
              </a:rPr>
              <a:t>Aspekty językowe derywacyjnej koncepcji wykładni prawa</a:t>
            </a:r>
            <a:r>
              <a:rPr lang="pl-PL" dirty="0">
                <a:solidFill>
                  <a:prstClr val="black"/>
                </a:solidFill>
                <a:latin typeface="Times New Roman" charset="0"/>
                <a:cs typeface="Times New Roman" charset="0"/>
              </a:rPr>
              <a:t>, Szczecin 2018.</a:t>
            </a: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lang="pl-PL" dirty="0">
                <a:solidFill>
                  <a:prstClr val="black"/>
                </a:solidFill>
                <a:latin typeface="Times New Roman" charset="0"/>
                <a:cs typeface="Times New Roman" charset="0"/>
              </a:rPr>
              <a:t>K. Gmerek, </a:t>
            </a:r>
            <a:r>
              <a:rPr lang="pl-PL" i="1" dirty="0">
                <a:solidFill>
                  <a:prstClr val="black"/>
                </a:solidFill>
                <a:latin typeface="Times New Roman" charset="0"/>
                <a:cs typeface="Times New Roman" charset="0"/>
              </a:rPr>
              <a:t>Komunikacja prawna i prawnicza. Podstawy prawniczej kompetencji komunikacyjnej.</a:t>
            </a: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r>
              <a:rPr lang="pl-PL" dirty="0">
                <a:solidFill>
                  <a:prstClr val="black"/>
                </a:solidFill>
                <a:latin typeface="Times New Roman" charset="0"/>
                <a:cs typeface="Times New Roman" charset="0"/>
              </a:rPr>
              <a:t>K. Gmerek, M. Krotoszyński, </a:t>
            </a:r>
            <a:r>
              <a:rPr lang="pl-PL" i="1" dirty="0">
                <a:solidFill>
                  <a:prstClr val="black"/>
                </a:solidFill>
                <a:latin typeface="Times New Roman" charset="0"/>
                <a:cs typeface="Times New Roman" charset="0"/>
              </a:rPr>
              <a:t>Odczytywanie reguł konstytutywnych z tekstu prawnego. Przykład ułaskawienia</a:t>
            </a:r>
            <a:r>
              <a:rPr lang="pl-PL" dirty="0">
                <a:solidFill>
                  <a:prstClr val="black"/>
                </a:solidFill>
                <a:latin typeface="Times New Roman" charset="0"/>
                <a:cs typeface="Times New Roman" charset="0"/>
              </a:rPr>
              <a:t>, „Archiwum Filozofii Prawa i Filozofii Społecznej” 1/2026.</a:t>
            </a: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endParaRPr kumimoji="0" lang="pl-PL" sz="280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2354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89764F-ADC6-23B6-4DA9-B6621CBF860A}"/>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3B97A0E6-B7B4-A502-13D9-99FD6C5A6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8C2CCFFC-7BED-387F-595E-F295C90BC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BB9EC674-E18B-7449-D0A9-21FB93355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395D1890-77CF-1AD7-DB1E-5CF4AD43E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6D10373-CF23-4CEE-4AD8-6EED8FA165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3935BA99-AF47-0CDF-0CE9-031FF4B895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73407A57-0B24-4908-9E42-40A0333867A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34477F89-F25B-AABB-1A7C-2A247FF20892}"/>
              </a:ext>
            </a:extLst>
          </p:cNvPr>
          <p:cNvSpPr>
            <a:spLocks noGrp="1"/>
          </p:cNvSpPr>
          <p:nvPr>
            <p:ph type="title"/>
          </p:nvPr>
        </p:nvSpPr>
        <p:spPr>
          <a:xfrm>
            <a:off x="1047280" y="759805"/>
            <a:ext cx="10306520" cy="1325563"/>
          </a:xfrm>
        </p:spPr>
        <p:txBody>
          <a:bodyPr>
            <a:normAutofit/>
          </a:bodyPr>
          <a:lstStyle/>
          <a:p>
            <a:pPr algn="ctr"/>
            <a:r>
              <a:rPr lang="en-US" sz="4000" b="1" dirty="0" err="1">
                <a:solidFill>
                  <a:srgbClr val="FFFFFF"/>
                </a:solidFill>
                <a:latin typeface="Times New Roman" panose="02020603050405020304" pitchFamily="18" charset="0"/>
                <a:cs typeface="Times New Roman" panose="02020603050405020304" pitchFamily="18" charset="0"/>
              </a:rPr>
              <a:t>Derywacyjna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koncepcja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wykładni</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prawa</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0537CD8-6F2A-0AB4-251B-1723A611C8F2}"/>
              </a:ext>
            </a:extLst>
          </p:cNvPr>
          <p:cNvSpPr>
            <a:spLocks noGrp="1"/>
          </p:cNvSpPr>
          <p:nvPr>
            <p:ph idx="1"/>
          </p:nvPr>
        </p:nvSpPr>
        <p:spPr>
          <a:xfrm>
            <a:off x="1119322" y="2347913"/>
            <a:ext cx="10103778" cy="4021282"/>
          </a:xfrm>
        </p:spPr>
        <p:txBody>
          <a:bodyPr>
            <a:noAutofit/>
          </a:bodyPr>
          <a:lstStyle/>
          <a:p>
            <a:pPr marL="0" indent="0" algn="ctr">
              <a:lnSpc>
                <a:spcPct val="160000"/>
              </a:lnSpc>
              <a:buNone/>
            </a:pPr>
            <a:endParaRPr lang="pl-PL" sz="2400" b="1" dirty="0">
              <a:latin typeface="Times New Roman" panose="02020603050405020304" pitchFamily="18" charset="0"/>
              <a:cs typeface="Times New Roman" panose="02020603050405020304" pitchFamily="18" charset="0"/>
            </a:endParaRPr>
          </a:p>
          <a:p>
            <a:pPr marL="0" indent="0" algn="just">
              <a:lnSpc>
                <a:spcPct val="160000"/>
              </a:lnSpc>
              <a:buNone/>
            </a:pPr>
            <a:r>
              <a:rPr lang="pl-PL" sz="2400"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Wykładnia prawa to </a:t>
            </a:r>
            <a:r>
              <a:rPr lang="pl-PL" sz="2000" b="1" dirty="0">
                <a:latin typeface="Times New Roman" panose="02020603050405020304" pitchFamily="18" charset="0"/>
                <a:cs typeface="Times New Roman" panose="02020603050405020304" pitchFamily="18" charset="0"/>
              </a:rPr>
              <a:t>złożony proces</a:t>
            </a:r>
            <a:r>
              <a:rPr lang="pl-PL" sz="2000" dirty="0">
                <a:latin typeface="Times New Roman" panose="02020603050405020304" pitchFamily="18" charset="0"/>
                <a:cs typeface="Times New Roman" panose="02020603050405020304" pitchFamily="18" charset="0"/>
              </a:rPr>
              <a:t>, którego celem jest </a:t>
            </a:r>
            <a:r>
              <a:rPr lang="pl-PL" sz="2000" b="1" dirty="0">
                <a:latin typeface="Times New Roman" panose="02020603050405020304" pitchFamily="18" charset="0"/>
                <a:cs typeface="Times New Roman" panose="02020603050405020304" pitchFamily="18" charset="0"/>
              </a:rPr>
              <a:t>ustalenie (odkodowanie) </a:t>
            </a:r>
            <a:r>
              <a:rPr lang="pl-PL" sz="2000" dirty="0">
                <a:latin typeface="Times New Roman" panose="02020603050405020304" pitchFamily="18" charset="0"/>
                <a:cs typeface="Times New Roman" panose="02020603050405020304" pitchFamily="18" charset="0"/>
              </a:rPr>
              <a:t>na podstawie przepisów prawnych </a:t>
            </a:r>
            <a:r>
              <a:rPr lang="pl-PL" sz="2000" b="1" dirty="0">
                <a:latin typeface="Times New Roman" panose="02020603050405020304" pitchFamily="18" charset="0"/>
                <a:cs typeface="Times New Roman" panose="02020603050405020304" pitchFamily="18" charset="0"/>
              </a:rPr>
              <a:t>normy prawnej</a:t>
            </a:r>
            <a:r>
              <a:rPr lang="pl-PL" sz="2000" dirty="0">
                <a:latin typeface="Times New Roman" panose="02020603050405020304" pitchFamily="18" charset="0"/>
                <a:cs typeface="Times New Roman" panose="02020603050405020304" pitchFamily="18" charset="0"/>
              </a:rPr>
              <a:t>. Rezultatem wykładni jest więc </a:t>
            </a:r>
            <a:r>
              <a:rPr lang="pl-PL" sz="2000" b="1" dirty="0">
                <a:latin typeface="Times New Roman" panose="02020603050405020304" pitchFamily="18" charset="0"/>
                <a:cs typeface="Times New Roman" panose="02020603050405020304" pitchFamily="18" charset="0"/>
              </a:rPr>
              <a:t>norma prawna </a:t>
            </a:r>
            <a:r>
              <a:rPr lang="pl-PL" sz="2000" dirty="0">
                <a:latin typeface="Times New Roman" panose="02020603050405020304" pitchFamily="18" charset="0"/>
                <a:cs typeface="Times New Roman" panose="02020603050405020304" pitchFamily="18" charset="0"/>
              </a:rPr>
              <a:t>jako wyrażenie </a:t>
            </a:r>
            <a:r>
              <a:rPr lang="pl-PL" sz="2000" dirty="0" err="1">
                <a:latin typeface="Times New Roman" panose="02020603050405020304" pitchFamily="18" charset="0"/>
                <a:cs typeface="Times New Roman" panose="02020603050405020304" pitchFamily="18" charset="0"/>
              </a:rPr>
              <a:t>dyrektywalne</a:t>
            </a:r>
            <a:r>
              <a:rPr lang="pl-PL" sz="20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kompletne syntaktycznie, logicznie </a:t>
            </a:r>
            <a:r>
              <a:rPr lang="pl-PL" sz="2000" dirty="0">
                <a:latin typeface="Times New Roman" panose="02020603050405020304" pitchFamily="18" charset="0"/>
                <a:cs typeface="Times New Roman" panose="02020603050405020304" pitchFamily="18" charset="0"/>
              </a:rPr>
              <a:t>oraz </a:t>
            </a:r>
            <a:r>
              <a:rPr lang="pl-PL" sz="2000" b="1" dirty="0">
                <a:latin typeface="Times New Roman" panose="02020603050405020304" pitchFamily="18" charset="0"/>
                <a:cs typeface="Times New Roman" panose="02020603050405020304" pitchFamily="18" charset="0"/>
              </a:rPr>
              <a:t>dostatecznie</a:t>
            </a:r>
            <a:r>
              <a:rPr lang="pl-PL" sz="20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jednoznaczne</a:t>
            </a:r>
            <a:r>
              <a:rPr lang="pl-PL" sz="2000" dirty="0">
                <a:latin typeface="Times New Roman" panose="02020603050405020304" pitchFamily="18" charset="0"/>
                <a:cs typeface="Times New Roman" panose="02020603050405020304" pitchFamily="18" charset="0"/>
              </a:rPr>
              <a:t>.</a:t>
            </a:r>
          </a:p>
          <a:p>
            <a:pPr marL="0" indent="0" algn="just">
              <a:lnSpc>
                <a:spcPct val="160000"/>
              </a:lnSpc>
              <a:buNone/>
            </a:pPr>
            <a:r>
              <a:rPr lang="pl-PL" sz="2400" b="1" dirty="0">
                <a:latin typeface="Times New Roman" panose="02020603050405020304" pitchFamily="18" charset="0"/>
                <a:cs typeface="Times New Roman" panose="02020603050405020304" pitchFamily="18" charset="0"/>
              </a:rPr>
              <a:t>Celem procesu wykładni prawa </a:t>
            </a:r>
            <a:r>
              <a:rPr lang="pl-PL" sz="2400" dirty="0">
                <a:latin typeface="Times New Roman" panose="02020603050405020304" pitchFamily="18" charset="0"/>
                <a:cs typeface="Times New Roman" panose="02020603050405020304" pitchFamily="18" charset="0"/>
              </a:rPr>
              <a:t>może być także odtworzenie reguły konstytutywnej prawnej czynności konwencjonalnej (np. ułaskawienia).</a:t>
            </a:r>
          </a:p>
        </p:txBody>
      </p:sp>
    </p:spTree>
    <p:extLst>
      <p:ext uri="{BB962C8B-B14F-4D97-AF65-F5344CB8AC3E}">
        <p14:creationId xmlns:p14="http://schemas.microsoft.com/office/powerpoint/2010/main" val="389192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DC069B-E4EB-2397-7B64-8A9E3675A4D7}"/>
            </a:ext>
          </a:extLst>
        </p:cNvPr>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029D89BF-D7F4-904C-6265-A447A0F2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A068A897-E59C-F06C-41B0-130976786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16" name="Freeform 44">
              <a:extLst>
                <a:ext uri="{FF2B5EF4-FFF2-40B4-BE49-F238E27FC236}">
                  <a16:creationId xmlns:a16="http://schemas.microsoft.com/office/drawing/2014/main" id="{5B8D9FFC-199A-5943-27C8-D62B6C5C42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3F1D1971-4366-573D-97F6-A845AF0014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28AB41AC-5BE2-339F-F4FA-15A7C0036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EC32A225-298C-F95C-B04C-BF2B172DF5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119">
              <a:extLst>
                <a:ext uri="{FF2B5EF4-FFF2-40B4-BE49-F238E27FC236}">
                  <a16:creationId xmlns:a16="http://schemas.microsoft.com/office/drawing/2014/main" id="{661979F8-F830-F7BB-F5C4-1B2BB6DB36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F088D86B-AF27-149F-BAFC-D86A54ED1E58}"/>
              </a:ext>
            </a:extLst>
          </p:cNvPr>
          <p:cNvSpPr>
            <a:spLocks noGrp="1"/>
          </p:cNvSpPr>
          <p:nvPr>
            <p:ph type="title"/>
          </p:nvPr>
        </p:nvSpPr>
        <p:spPr>
          <a:xfrm>
            <a:off x="1047280" y="759805"/>
            <a:ext cx="10306520" cy="1325563"/>
          </a:xfrm>
        </p:spPr>
        <p:txBody>
          <a:bodyPr>
            <a:normAutofit fontScale="90000"/>
          </a:bodyPr>
          <a:lstStyle/>
          <a:p>
            <a:pPr algn="ctr"/>
            <a:br>
              <a:rPr lang="pl-PL" sz="4000" b="1" dirty="0">
                <a:latin typeface="Times New Roman" panose="02020603050405020304" pitchFamily="18" charset="0"/>
                <a:cs typeface="Times New Roman" panose="02020603050405020304" pitchFamily="18" charset="0"/>
              </a:rPr>
            </a:br>
            <a:r>
              <a:rPr lang="pl-PL" sz="4000" b="1" dirty="0">
                <a:solidFill>
                  <a:schemeClr val="bg1"/>
                </a:solidFill>
                <a:latin typeface="Times New Roman" panose="02020603050405020304" pitchFamily="18" charset="0"/>
                <a:cs typeface="Times New Roman" panose="02020603050405020304" pitchFamily="18" charset="0"/>
              </a:rPr>
              <a:t>Derywacyjna koncepcja wykładni prawa </a:t>
            </a:r>
            <a:br>
              <a:rPr lang="pl-PL" sz="4000" b="1" dirty="0">
                <a:solidFill>
                  <a:schemeClr val="bg1"/>
                </a:solidFill>
                <a:latin typeface="Times New Roman" panose="02020603050405020304" pitchFamily="18" charset="0"/>
                <a:cs typeface="Times New Roman" panose="02020603050405020304" pitchFamily="18" charset="0"/>
              </a:rPr>
            </a:br>
            <a:r>
              <a:rPr lang="pl-PL" sz="4000" b="1" dirty="0">
                <a:solidFill>
                  <a:schemeClr val="bg1"/>
                </a:solidFill>
                <a:latin typeface="Times New Roman" panose="02020603050405020304" pitchFamily="18" charset="0"/>
                <a:cs typeface="Times New Roman" panose="02020603050405020304" pitchFamily="18" charset="0"/>
              </a:rPr>
              <a:t>– podstawowe założenia</a:t>
            </a:r>
            <a:br>
              <a:rPr lang="pl-PL" sz="4000" b="1" dirty="0">
                <a:latin typeface="Times New Roman" panose="02020603050405020304" pitchFamily="18" charset="0"/>
                <a:cs typeface="Times New Roman" panose="02020603050405020304" pitchFamily="18" charset="0"/>
              </a:rPr>
            </a:br>
            <a:endParaRPr lang="en-US" sz="4000" b="1" dirty="0">
              <a:solidFill>
                <a:srgbClr val="FFFFFF"/>
              </a:solidFill>
            </a:endParaRPr>
          </a:p>
        </p:txBody>
      </p:sp>
      <p:sp>
        <p:nvSpPr>
          <p:cNvPr id="3" name="Symbol zastępczy zawartości 2">
            <a:extLst>
              <a:ext uri="{FF2B5EF4-FFF2-40B4-BE49-F238E27FC236}">
                <a16:creationId xmlns:a16="http://schemas.microsoft.com/office/drawing/2014/main" id="{CBA47DAE-F12A-9919-7BDA-BFF53E28A717}"/>
              </a:ext>
            </a:extLst>
          </p:cNvPr>
          <p:cNvSpPr>
            <a:spLocks noGrp="1"/>
          </p:cNvSpPr>
          <p:nvPr>
            <p:ph idx="1"/>
          </p:nvPr>
        </p:nvSpPr>
        <p:spPr>
          <a:xfrm>
            <a:off x="284480" y="2177172"/>
            <a:ext cx="11348720" cy="4402738"/>
          </a:xfrm>
        </p:spPr>
        <p:txBody>
          <a:bodyPr>
            <a:noAutofit/>
          </a:bodyPr>
          <a:lstStyle/>
          <a:p>
            <a:pPr marL="0" indent="0" algn="ctr">
              <a:lnSpc>
                <a:spcPct val="100000"/>
              </a:lnSpc>
              <a:buNone/>
            </a:pPr>
            <a:endParaRPr lang="pl-PL" sz="105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2000" dirty="0">
                <a:latin typeface="Times New Roman" panose="02020603050405020304" pitchFamily="18" charset="0"/>
                <a:cs typeface="Times New Roman" panose="02020603050405020304" pitchFamily="18" charset="0"/>
              </a:rPr>
              <a:t>Pojęciowe rozróżnienie </a:t>
            </a:r>
            <a:r>
              <a:rPr lang="pl-PL" sz="2000" b="1" dirty="0">
                <a:latin typeface="Times New Roman" panose="02020603050405020304" pitchFamily="18" charset="0"/>
                <a:cs typeface="Times New Roman" panose="02020603050405020304" pitchFamily="18" charset="0"/>
              </a:rPr>
              <a:t>przepisu prawnego </a:t>
            </a:r>
            <a:r>
              <a:rPr lang="pl-PL" sz="2000" dirty="0">
                <a:latin typeface="Times New Roman" panose="02020603050405020304" pitchFamily="18" charset="0"/>
                <a:cs typeface="Times New Roman" panose="02020603050405020304" pitchFamily="18" charset="0"/>
              </a:rPr>
              <a:t>i </a:t>
            </a:r>
            <a:r>
              <a:rPr lang="pl-PL" sz="2000" b="1" dirty="0">
                <a:latin typeface="Times New Roman" panose="02020603050405020304" pitchFamily="18" charset="0"/>
                <a:cs typeface="Times New Roman" panose="02020603050405020304" pitchFamily="18" charset="0"/>
              </a:rPr>
              <a:t>normy prawnej</a:t>
            </a:r>
          </a:p>
          <a:p>
            <a:pPr marL="0" indent="0" algn="ctr">
              <a:lnSpc>
                <a:spcPct val="160000"/>
              </a:lnSpc>
              <a:buNone/>
            </a:pPr>
            <a:r>
              <a:rPr lang="pl-PL" sz="2000" b="1" dirty="0">
                <a:latin typeface="Times New Roman" panose="02020603050405020304" pitchFamily="18" charset="0"/>
                <a:cs typeface="Times New Roman" panose="02020603050405020304" pitchFamily="18" charset="0"/>
              </a:rPr>
              <a:t>Poziomowość</a:t>
            </a:r>
            <a:r>
              <a:rPr lang="pl-PL" sz="2000" dirty="0">
                <a:latin typeface="Times New Roman" panose="02020603050405020304" pitchFamily="18" charset="0"/>
                <a:cs typeface="Times New Roman" panose="02020603050405020304" pitchFamily="18" charset="0"/>
              </a:rPr>
              <a:t> tekstu prawnego (poziom deskryptywny i poziom </a:t>
            </a:r>
            <a:r>
              <a:rPr lang="pl-PL" sz="2000" dirty="0" err="1">
                <a:latin typeface="Times New Roman" panose="02020603050405020304" pitchFamily="18" charset="0"/>
                <a:cs typeface="Times New Roman" panose="02020603050405020304" pitchFamily="18" charset="0"/>
              </a:rPr>
              <a:t>dyrektywalny</a:t>
            </a:r>
            <a:r>
              <a:rPr lang="pl-PL" sz="2000" dirty="0">
                <a:latin typeface="Times New Roman" panose="02020603050405020304" pitchFamily="18" charset="0"/>
                <a:cs typeface="Times New Roman" panose="02020603050405020304" pitchFamily="18" charset="0"/>
              </a:rPr>
              <a:t>)</a:t>
            </a:r>
          </a:p>
          <a:p>
            <a:pPr marL="0" indent="0" algn="ctr">
              <a:lnSpc>
                <a:spcPct val="160000"/>
              </a:lnSpc>
              <a:buNone/>
            </a:pPr>
            <a:r>
              <a:rPr lang="pl-PL" sz="2000" dirty="0">
                <a:latin typeface="Times New Roman" panose="02020603050405020304" pitchFamily="18" charset="0"/>
                <a:cs typeface="Times New Roman" panose="02020603050405020304" pitchFamily="18" charset="0"/>
              </a:rPr>
              <a:t>Rozróżnienie </a:t>
            </a:r>
            <a:r>
              <a:rPr lang="pl-PL" sz="2000" b="1" dirty="0">
                <a:latin typeface="Times New Roman" panose="02020603050405020304" pitchFamily="18" charset="0"/>
                <a:cs typeface="Times New Roman" panose="02020603050405020304" pitchFamily="18" charset="0"/>
              </a:rPr>
              <a:t>momentu interpretacji </a:t>
            </a:r>
            <a:r>
              <a:rPr lang="pl-PL" sz="2000" dirty="0">
                <a:latin typeface="Times New Roman" panose="02020603050405020304" pitchFamily="18" charset="0"/>
                <a:cs typeface="Times New Roman" panose="02020603050405020304" pitchFamily="18" charset="0"/>
              </a:rPr>
              <a:t>od </a:t>
            </a:r>
            <a:r>
              <a:rPr lang="pl-PL" sz="2000" b="1" dirty="0">
                <a:latin typeface="Times New Roman" panose="02020603050405020304" pitchFamily="18" charset="0"/>
                <a:cs typeface="Times New Roman" panose="02020603050405020304" pitchFamily="18" charset="0"/>
              </a:rPr>
              <a:t>momentu interpretacyjnego</a:t>
            </a:r>
          </a:p>
          <a:p>
            <a:pPr marL="0" indent="0" algn="ctr">
              <a:lnSpc>
                <a:spcPct val="160000"/>
              </a:lnSpc>
              <a:buNone/>
            </a:pPr>
            <a:r>
              <a:rPr lang="pl-PL" sz="2000" b="1" i="1" dirty="0" err="1">
                <a:latin typeface="Times New Roman" panose="02020603050405020304" pitchFamily="18" charset="0"/>
                <a:cs typeface="Times New Roman" panose="02020603050405020304" pitchFamily="18" charset="0"/>
              </a:rPr>
              <a:t>Omnia</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sunt</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interpretanda</a:t>
            </a:r>
            <a:r>
              <a:rPr lang="pl-PL" sz="2000" b="1" i="1"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 zasada postępowania interpretacyjnego</a:t>
            </a:r>
            <a:endParaRPr lang="pl-PL" sz="2000" b="1" dirty="0">
              <a:latin typeface="Times New Roman" panose="02020603050405020304" pitchFamily="18" charset="0"/>
              <a:cs typeface="Times New Roman" panose="02020603050405020304" pitchFamily="18" charset="0"/>
            </a:endParaRPr>
          </a:p>
          <a:p>
            <a:pPr marL="0" indent="0" algn="ctr">
              <a:lnSpc>
                <a:spcPct val="160000"/>
              </a:lnSpc>
              <a:buNone/>
            </a:pPr>
            <a:r>
              <a:rPr lang="pl-PL" sz="2400" b="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Interpretatio</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cessat</a:t>
            </a:r>
            <a:r>
              <a:rPr lang="pl-PL" sz="2000" b="1" i="1" dirty="0">
                <a:latin typeface="Times New Roman" panose="02020603050405020304" pitchFamily="18" charset="0"/>
                <a:cs typeface="Times New Roman" panose="02020603050405020304" pitchFamily="18" charset="0"/>
              </a:rPr>
              <a:t> post </a:t>
            </a:r>
            <a:r>
              <a:rPr lang="pl-PL" sz="2000" b="1" i="1" dirty="0" err="1">
                <a:latin typeface="Times New Roman" panose="02020603050405020304" pitchFamily="18" charset="0"/>
                <a:cs typeface="Times New Roman" panose="02020603050405020304" pitchFamily="18" charset="0"/>
              </a:rPr>
              <a:t>applicationem</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trium</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typorum</a:t>
            </a:r>
            <a:r>
              <a:rPr lang="pl-PL" sz="2000" b="1" i="1" dirty="0">
                <a:latin typeface="Times New Roman" panose="02020603050405020304" pitchFamily="18" charset="0"/>
                <a:cs typeface="Times New Roman" panose="02020603050405020304" pitchFamily="18" charset="0"/>
              </a:rPr>
              <a:t> </a:t>
            </a:r>
            <a:r>
              <a:rPr lang="pl-PL" sz="2000" b="1" i="1" dirty="0" err="1">
                <a:latin typeface="Times New Roman" panose="02020603050405020304" pitchFamily="18" charset="0"/>
                <a:cs typeface="Times New Roman" panose="02020603050405020304" pitchFamily="18" charset="0"/>
              </a:rPr>
              <a:t>directionae</a:t>
            </a:r>
            <a:r>
              <a:rPr lang="pl-PL" sz="2000" b="1" i="1"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 zasada postępowania interpretacyjnego</a:t>
            </a:r>
          </a:p>
          <a:p>
            <a:pPr marL="0" indent="0" algn="ctr">
              <a:lnSpc>
                <a:spcPct val="160000"/>
              </a:lnSpc>
              <a:buNone/>
            </a:pPr>
            <a:r>
              <a:rPr lang="pl-PL" sz="2000" dirty="0">
                <a:latin typeface="Times New Roman" panose="02020603050405020304" pitchFamily="18" charset="0"/>
                <a:cs typeface="Times New Roman" panose="02020603050405020304" pitchFamily="18" charset="0"/>
              </a:rPr>
              <a:t>Obowiązek </a:t>
            </a:r>
            <a:r>
              <a:rPr lang="pl-PL" sz="2000" b="1" dirty="0">
                <a:latin typeface="Times New Roman" panose="02020603050405020304" pitchFamily="18" charset="0"/>
                <a:cs typeface="Times New Roman" panose="02020603050405020304" pitchFamily="18" charset="0"/>
              </a:rPr>
              <a:t>uzasadniania decyzji interpretacyjnych </a:t>
            </a:r>
            <a:r>
              <a:rPr lang="pl-PL" sz="2000" dirty="0">
                <a:latin typeface="Times New Roman" panose="02020603050405020304" pitchFamily="18" charset="0"/>
                <a:cs typeface="Times New Roman" panose="02020603050405020304" pitchFamily="18" charset="0"/>
              </a:rPr>
              <a:t>cząstkowych oraz finalnych</a:t>
            </a:r>
          </a:p>
          <a:p>
            <a:pPr marL="0" indent="0">
              <a:lnSpc>
                <a:spcPct val="160000"/>
              </a:lnSpc>
              <a:buNone/>
            </a:pPr>
            <a:endParaRPr lang="pl-PL" sz="1800" b="1" dirty="0">
              <a:latin typeface="Times New Roman" panose="02020603050405020304" pitchFamily="18" charset="0"/>
              <a:cs typeface="Times New Roman" panose="02020603050405020304" pitchFamily="18" charset="0"/>
            </a:endParaRPr>
          </a:p>
        </p:txBody>
      </p:sp>
      <p:sp>
        <p:nvSpPr>
          <p:cNvPr id="4" name="Strzałka: w prawo 3">
            <a:extLst>
              <a:ext uri="{FF2B5EF4-FFF2-40B4-BE49-F238E27FC236}">
                <a16:creationId xmlns:a16="http://schemas.microsoft.com/office/drawing/2014/main" id="{BDF2B5E4-9311-4874-12AC-0092C4257EC4}"/>
              </a:ext>
            </a:extLst>
          </p:cNvPr>
          <p:cNvSpPr/>
          <p:nvPr/>
        </p:nvSpPr>
        <p:spPr>
          <a:xfrm>
            <a:off x="2346842" y="2655814"/>
            <a:ext cx="337751" cy="230659"/>
          </a:xfrm>
          <a:prstGeom prst="rightArrow">
            <a:avLst>
              <a:gd name="adj1" fmla="val 50000"/>
              <a:gd name="adj2" fmla="val 714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a:extLst>
              <a:ext uri="{FF2B5EF4-FFF2-40B4-BE49-F238E27FC236}">
                <a16:creationId xmlns:a16="http://schemas.microsoft.com/office/drawing/2014/main" id="{AE906B95-ACE8-4E1C-1383-392B5B854F42}"/>
              </a:ext>
            </a:extLst>
          </p:cNvPr>
          <p:cNvSpPr/>
          <p:nvPr/>
        </p:nvSpPr>
        <p:spPr>
          <a:xfrm>
            <a:off x="1489428" y="3267593"/>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a:extLst>
              <a:ext uri="{FF2B5EF4-FFF2-40B4-BE49-F238E27FC236}">
                <a16:creationId xmlns:a16="http://schemas.microsoft.com/office/drawing/2014/main" id="{8F4FA50F-BF05-CB7A-D780-72B7C89201F1}"/>
              </a:ext>
            </a:extLst>
          </p:cNvPr>
          <p:cNvSpPr/>
          <p:nvPr/>
        </p:nvSpPr>
        <p:spPr>
          <a:xfrm>
            <a:off x="1916728" y="3884023"/>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1CF13666-23B5-E13E-93FD-7E23CA6D65DE}"/>
              </a:ext>
            </a:extLst>
          </p:cNvPr>
          <p:cNvSpPr/>
          <p:nvPr/>
        </p:nvSpPr>
        <p:spPr>
          <a:xfrm>
            <a:off x="2085603" y="4488619"/>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a:extLst>
              <a:ext uri="{FF2B5EF4-FFF2-40B4-BE49-F238E27FC236}">
                <a16:creationId xmlns:a16="http://schemas.microsoft.com/office/drawing/2014/main" id="{9E872A52-8087-19CB-D45A-76EAFA6AEB5C}"/>
              </a:ext>
            </a:extLst>
          </p:cNvPr>
          <p:cNvSpPr/>
          <p:nvPr/>
        </p:nvSpPr>
        <p:spPr>
          <a:xfrm>
            <a:off x="1352756" y="6314195"/>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prawo 9">
            <a:extLst>
              <a:ext uri="{FF2B5EF4-FFF2-40B4-BE49-F238E27FC236}">
                <a16:creationId xmlns:a16="http://schemas.microsoft.com/office/drawing/2014/main" id="{57439F2A-9BF4-68B2-5D85-48EA40285F70}"/>
              </a:ext>
            </a:extLst>
          </p:cNvPr>
          <p:cNvSpPr/>
          <p:nvPr/>
        </p:nvSpPr>
        <p:spPr>
          <a:xfrm>
            <a:off x="1463840" y="5159373"/>
            <a:ext cx="337751" cy="2306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971568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13189</TotalTime>
  <Words>4685</Words>
  <Application>Microsoft Office PowerPoint</Application>
  <PresentationFormat>Panoramiczny</PresentationFormat>
  <Paragraphs>616</Paragraphs>
  <Slides>74</Slides>
  <Notes>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74</vt:i4>
      </vt:variant>
    </vt:vector>
  </HeadingPairs>
  <TitlesOfParts>
    <vt:vector size="80" baseType="lpstr">
      <vt:lpstr>Aptos</vt:lpstr>
      <vt:lpstr>Arial</vt:lpstr>
      <vt:lpstr>Calibri</vt:lpstr>
      <vt:lpstr>Calibri Light</vt:lpstr>
      <vt:lpstr>Times New Roman</vt:lpstr>
      <vt:lpstr>Motyw pakietu Office</vt:lpstr>
      <vt:lpstr>Sztuka rozumienia tekstów prawnych według derywacyjnej koncepcji wykładni prawa – od teorii do praktyki interpretacyjnej</vt:lpstr>
      <vt:lpstr>Okiem nieprawnika </vt:lpstr>
      <vt:lpstr>Wyobrażenia vs rzeczywistość </vt:lpstr>
      <vt:lpstr>Wykładnia prawa a zadania prawników </vt:lpstr>
      <vt:lpstr>Plan pracy </vt:lpstr>
      <vt:lpstr>Między wolnością a koniecznością wyboru postawy interpretacyjnej </vt:lpstr>
      <vt:lpstr>Derywacyjna koncepcja wykładni prawa</vt:lpstr>
      <vt:lpstr>Derywacyjna koncepcja wykładni prawa</vt:lpstr>
      <vt:lpstr> Derywacyjna koncepcja wykładni prawa  – podstawowe założenia </vt:lpstr>
      <vt:lpstr>Założenie o normatywności tekstów prawnych</vt:lpstr>
      <vt:lpstr>Założenie o normatywności tekstów prawnych</vt:lpstr>
      <vt:lpstr>Założenie o normatywności tekstów prawnych</vt:lpstr>
      <vt:lpstr>Założenie o normatywności tekstów prawnych</vt:lpstr>
      <vt:lpstr>Założenie o normatywności tekstów prawnych</vt:lpstr>
      <vt:lpstr>Założenie o normatywności tekstów prawnych</vt:lpstr>
      <vt:lpstr>Założenie o normatywności tekstów prawnych</vt:lpstr>
      <vt:lpstr>Derywacyjna koncepcja wykładni prawa  – podstawowe założenia</vt:lpstr>
      <vt:lpstr>Derywacyjna koncepcja wykładni prawa  – podstawowe założenia</vt:lpstr>
      <vt:lpstr>Derywacyjna koncepcja wykładni prawa  – podstawowe założenia</vt:lpstr>
      <vt:lpstr>Derywacyjna koncepcja wykładni prawa  – podstawowe założenia</vt:lpstr>
      <vt:lpstr>Derywacyjna koncepcja wykładni prawa  – podstawowe założenia</vt:lpstr>
      <vt:lpstr>Derywacyjna koncepcja wykładni prawa  – podstawowe założenia</vt:lpstr>
      <vt:lpstr>Postawa interpretatora </vt:lpstr>
      <vt:lpstr>Fazy wykładni – wykładnia jako złożony proces</vt:lpstr>
      <vt:lpstr>Fazy wykładni – wykładnia jako złożony proces </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Fazy wykładni – wykładnia jako złożony proces</vt:lpstr>
      <vt:lpstr> Fazy wykładni – wykładnia jako złożony proces </vt:lpstr>
      <vt:lpstr> Fazy wykładni – wykładnia jako złożony proces </vt:lpstr>
      <vt:lpstr> Fazy wykładni – wykładnia jako złożony proces </vt:lpstr>
      <vt:lpstr> Fazy wykładni – wykładnia jako złożony proces </vt:lpstr>
      <vt:lpstr>Fazy wykładni – wykładnia jako złożony proces </vt:lpstr>
      <vt:lpstr>Fazy wykładni – wykładnia jako złożony proces</vt:lpstr>
      <vt:lpstr> 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 </vt:lpstr>
      <vt:lpstr>Fazy wykładni – wykładnia jako złożony proces</vt:lpstr>
      <vt:lpstr>Fazy wykładni – wykładnia jako złożony proces</vt:lpstr>
      <vt:lpstr>Fazy wykładni – wykładnia jako złożony proces</vt:lpstr>
      <vt:lpstr>Wybrana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Komunikacja prawna  i prawnicza</dc:title>
  <dc:creator>Karolina Gmerek</dc:creator>
  <cp:lastModifiedBy>GK</cp:lastModifiedBy>
  <cp:revision>165</cp:revision>
  <dcterms:created xsi:type="dcterms:W3CDTF">2020-03-13T12:38:21Z</dcterms:created>
  <dcterms:modified xsi:type="dcterms:W3CDTF">2026-05-22T06:54:28Z</dcterms:modified>
</cp:coreProperties>
</file>